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5"/>
  </p:notesMasterIdLst>
  <p:handoutMasterIdLst>
    <p:handoutMasterId r:id="rId46"/>
  </p:handoutMasterIdLst>
  <p:sldIdLst>
    <p:sldId id="256" r:id="rId3"/>
    <p:sldId id="433" r:id="rId4"/>
    <p:sldId id="434" r:id="rId5"/>
    <p:sldId id="510" r:id="rId6"/>
    <p:sldId id="525" r:id="rId7"/>
    <p:sldId id="530" r:id="rId8"/>
    <p:sldId id="529" r:id="rId9"/>
    <p:sldId id="435" r:id="rId10"/>
    <p:sldId id="511" r:id="rId11"/>
    <p:sldId id="471" r:id="rId12"/>
    <p:sldId id="444" r:id="rId13"/>
    <p:sldId id="494" r:id="rId14"/>
    <p:sldId id="446" r:id="rId15"/>
    <p:sldId id="501" r:id="rId16"/>
    <p:sldId id="512" r:id="rId17"/>
    <p:sldId id="513" r:id="rId18"/>
    <p:sldId id="515" r:id="rId19"/>
    <p:sldId id="514" r:id="rId20"/>
    <p:sldId id="487" r:id="rId21"/>
    <p:sldId id="491" r:id="rId22"/>
    <p:sldId id="492" r:id="rId23"/>
    <p:sldId id="517" r:id="rId24"/>
    <p:sldId id="526" r:id="rId25"/>
    <p:sldId id="527" r:id="rId26"/>
    <p:sldId id="528" r:id="rId27"/>
    <p:sldId id="498" r:id="rId28"/>
    <p:sldId id="480" r:id="rId29"/>
    <p:sldId id="518" r:id="rId30"/>
    <p:sldId id="519" r:id="rId31"/>
    <p:sldId id="520" r:id="rId32"/>
    <p:sldId id="521" r:id="rId33"/>
    <p:sldId id="522" r:id="rId34"/>
    <p:sldId id="523" r:id="rId35"/>
    <p:sldId id="484" r:id="rId36"/>
    <p:sldId id="503" r:id="rId37"/>
    <p:sldId id="504" r:id="rId38"/>
    <p:sldId id="468" r:id="rId39"/>
    <p:sldId id="505" r:id="rId40"/>
    <p:sldId id="508" r:id="rId41"/>
    <p:sldId id="506" r:id="rId42"/>
    <p:sldId id="507" r:id="rId43"/>
    <p:sldId id="509"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3782" autoAdjust="0"/>
  </p:normalViewPr>
  <p:slideViewPr>
    <p:cSldViewPr>
      <p:cViewPr varScale="1">
        <p:scale>
          <a:sx n="70" d="100"/>
          <a:sy n="70" d="100"/>
        </p:scale>
        <p:origin x="115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pPr/>
              <a:t>20/09/2016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pPr/>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pPr/>
              <a:t>20/09/2016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pPr/>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15</a:t>
            </a:fld>
            <a:endParaRPr lang="es-ES"/>
          </a:p>
        </p:txBody>
      </p:sp>
    </p:spTree>
    <p:extLst>
      <p:ext uri="{BB962C8B-B14F-4D97-AF65-F5344CB8AC3E}">
        <p14:creationId xmlns:p14="http://schemas.microsoft.com/office/powerpoint/2010/main" val="1564449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16</a:t>
            </a:fld>
            <a:endParaRPr lang="es-ES"/>
          </a:p>
        </p:txBody>
      </p:sp>
    </p:spTree>
    <p:extLst>
      <p:ext uri="{BB962C8B-B14F-4D97-AF65-F5344CB8AC3E}">
        <p14:creationId xmlns:p14="http://schemas.microsoft.com/office/powerpoint/2010/main" val="410895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17</a:t>
            </a:fld>
            <a:endParaRPr lang="es-ES"/>
          </a:p>
        </p:txBody>
      </p:sp>
    </p:spTree>
    <p:extLst>
      <p:ext uri="{BB962C8B-B14F-4D97-AF65-F5344CB8AC3E}">
        <p14:creationId xmlns:p14="http://schemas.microsoft.com/office/powerpoint/2010/main" val="303401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18</a:t>
            </a:fld>
            <a:endParaRPr lang="es-ES"/>
          </a:p>
        </p:txBody>
      </p:sp>
    </p:spTree>
    <p:extLst>
      <p:ext uri="{BB962C8B-B14F-4D97-AF65-F5344CB8AC3E}">
        <p14:creationId xmlns:p14="http://schemas.microsoft.com/office/powerpoint/2010/main" val="30024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19</a:t>
            </a:fld>
            <a:endParaRPr lang="es-ES"/>
          </a:p>
        </p:txBody>
      </p:sp>
    </p:spTree>
    <p:extLst>
      <p:ext uri="{BB962C8B-B14F-4D97-AF65-F5344CB8AC3E}">
        <p14:creationId xmlns:p14="http://schemas.microsoft.com/office/powerpoint/2010/main" val="1762935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23</a:t>
            </a:fld>
            <a:endParaRPr lang="es-ES"/>
          </a:p>
        </p:txBody>
      </p:sp>
    </p:spTree>
    <p:extLst>
      <p:ext uri="{BB962C8B-B14F-4D97-AF65-F5344CB8AC3E}">
        <p14:creationId xmlns:p14="http://schemas.microsoft.com/office/powerpoint/2010/main" val="259283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24</a:t>
            </a:fld>
            <a:endParaRPr lang="es-ES"/>
          </a:p>
        </p:txBody>
      </p:sp>
    </p:spTree>
    <p:extLst>
      <p:ext uri="{BB962C8B-B14F-4D97-AF65-F5344CB8AC3E}">
        <p14:creationId xmlns:p14="http://schemas.microsoft.com/office/powerpoint/2010/main" val="420795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25</a:t>
            </a:fld>
            <a:endParaRPr lang="es-ES"/>
          </a:p>
        </p:txBody>
      </p:sp>
    </p:spTree>
    <p:extLst>
      <p:ext uri="{BB962C8B-B14F-4D97-AF65-F5344CB8AC3E}">
        <p14:creationId xmlns:p14="http://schemas.microsoft.com/office/powerpoint/2010/main" val="70382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27</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28</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a:t>
            </a:fld>
            <a:endParaRPr lang="es-ES"/>
          </a:p>
        </p:txBody>
      </p:sp>
    </p:spTree>
    <p:extLst>
      <p:ext uri="{BB962C8B-B14F-4D97-AF65-F5344CB8AC3E}">
        <p14:creationId xmlns:p14="http://schemas.microsoft.com/office/powerpoint/2010/main" val="3388867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29</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30</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31</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32</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33</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39</a:t>
            </a:fld>
            <a:endParaRPr lang="es-ES"/>
          </a:p>
        </p:txBody>
      </p:sp>
    </p:spTree>
    <p:extLst>
      <p:ext uri="{BB962C8B-B14F-4D97-AF65-F5344CB8AC3E}">
        <p14:creationId xmlns:p14="http://schemas.microsoft.com/office/powerpoint/2010/main" val="29245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a:t>
            </a:fld>
            <a:endParaRPr lang="es-ES"/>
          </a:p>
        </p:txBody>
      </p:sp>
    </p:spTree>
    <p:extLst>
      <p:ext uri="{BB962C8B-B14F-4D97-AF65-F5344CB8AC3E}">
        <p14:creationId xmlns:p14="http://schemas.microsoft.com/office/powerpoint/2010/main" val="294907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4</a:t>
            </a:fld>
            <a:endParaRPr lang="es-ES"/>
          </a:p>
        </p:txBody>
      </p:sp>
    </p:spTree>
    <p:extLst>
      <p:ext uri="{BB962C8B-B14F-4D97-AF65-F5344CB8AC3E}">
        <p14:creationId xmlns:p14="http://schemas.microsoft.com/office/powerpoint/2010/main" val="339308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8</a:t>
            </a:fld>
            <a:endParaRPr lang="es-ES"/>
          </a:p>
        </p:txBody>
      </p:sp>
    </p:spTree>
    <p:extLst>
      <p:ext uri="{BB962C8B-B14F-4D97-AF65-F5344CB8AC3E}">
        <p14:creationId xmlns:p14="http://schemas.microsoft.com/office/powerpoint/2010/main" val="265016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9</a:t>
            </a:fld>
            <a:endParaRPr lang="es-ES"/>
          </a:p>
        </p:txBody>
      </p:sp>
    </p:spTree>
    <p:extLst>
      <p:ext uri="{BB962C8B-B14F-4D97-AF65-F5344CB8AC3E}">
        <p14:creationId xmlns:p14="http://schemas.microsoft.com/office/powerpoint/2010/main" val="136688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10</a:t>
            </a:fld>
            <a:endParaRPr lang="es-ES"/>
          </a:p>
        </p:txBody>
      </p:sp>
    </p:spTree>
    <p:extLst>
      <p:ext uri="{BB962C8B-B14F-4D97-AF65-F5344CB8AC3E}">
        <p14:creationId xmlns:p14="http://schemas.microsoft.com/office/powerpoint/2010/main" val="348976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13</a:t>
            </a:fld>
            <a:endParaRPr lang="es-ES"/>
          </a:p>
        </p:txBody>
      </p:sp>
    </p:spTree>
    <p:extLst>
      <p:ext uri="{BB962C8B-B14F-4D97-AF65-F5344CB8AC3E}">
        <p14:creationId xmlns:p14="http://schemas.microsoft.com/office/powerpoint/2010/main" val="260289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14</a:t>
            </a:fld>
            <a:endParaRPr lang="es-ES"/>
          </a:p>
        </p:txBody>
      </p:sp>
    </p:spTree>
    <p:extLst>
      <p:ext uri="{BB962C8B-B14F-4D97-AF65-F5344CB8AC3E}">
        <p14:creationId xmlns:p14="http://schemas.microsoft.com/office/powerpoint/2010/main" val="197491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PROYECTO DE GRADO</a:t>
            </a:r>
            <a:endParaRPr lang="es-ES" dirty="0"/>
          </a:p>
        </p:txBody>
      </p:sp>
      <p:sp>
        <p:nvSpPr>
          <p:cNvPr id="6" name="5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PROYECTO DE GRADO</a:t>
            </a:r>
            <a:endParaRPr lang="es-ES" dirty="0"/>
          </a:p>
        </p:txBody>
      </p:sp>
      <p:sp>
        <p:nvSpPr>
          <p:cNvPr id="8" name="7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9" name="8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PROYECTO DE GRADO</a:t>
            </a:r>
            <a:endParaRPr lang="es-ES" dirty="0"/>
          </a:p>
        </p:txBody>
      </p:sp>
      <p:sp>
        <p:nvSpPr>
          <p:cNvPr id="4" name="3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5" name="4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PROYECTO DE GRADO</a:t>
            </a:r>
            <a:endParaRPr lang="es-ES" dirty="0"/>
          </a:p>
        </p:txBody>
      </p:sp>
      <p:sp>
        <p:nvSpPr>
          <p:cNvPr id="3" name="2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4" name="3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PROYECTO DE GRADO</a:t>
            </a:r>
            <a:endParaRPr lang="es-ES" dirty="0"/>
          </a:p>
        </p:txBody>
      </p:sp>
      <p:sp>
        <p:nvSpPr>
          <p:cNvPr id="6" name="5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PROYECTO DE GRADO</a:t>
            </a:r>
            <a:endParaRPr lang="es-ES" dirty="0"/>
          </a:p>
        </p:txBody>
      </p:sp>
      <p:sp>
        <p:nvSpPr>
          <p:cNvPr id="6" name="5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s-ES" smtClean="0"/>
              <a:t>PROYECTO DE GRADO</a:t>
            </a:r>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s-ES" smtClean="0"/>
              <a:t>Stéfano F. Acosta B.  -  Natalia M. Benítez G.</a:t>
            </a:r>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PROYECTO DE GRADO</a:t>
            </a:r>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pPr/>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69655"/>
            <a:ext cx="91440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Y CONSTRUCCIÓN DE UN GONIÓMETRO PARA LA MEDICIÓN DEL ÁNGULO DE CONTACTO ENTRE UN LÍQUIDO Y UNA SUPERFICIE SÓLIDA</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Subtítulo"/>
          <p:cNvSpPr>
            <a:spLocks noGrp="1"/>
          </p:cNvSpPr>
          <p:nvPr>
            <p:ph type="subTitle" idx="1"/>
          </p:nvPr>
        </p:nvSpPr>
        <p:spPr>
          <a:xfrm>
            <a:off x="304800" y="3505200"/>
            <a:ext cx="6858000" cy="2438400"/>
          </a:xfrm>
        </p:spPr>
        <p:txBody>
          <a:bodyPr>
            <a:noAutofit/>
          </a:bodyPr>
          <a:lstStyle/>
          <a:p>
            <a:pPr algn="l"/>
            <a:r>
              <a:rPr lang="es-ES" sz="2800" b="1" u="sng" dirty="0" smtClean="0">
                <a:solidFill>
                  <a:schemeClr val="tx1"/>
                </a:solidFill>
                <a:effectLst>
                  <a:outerShdw blurRad="38100" dist="38100" dir="2700000" algn="tl">
                    <a:srgbClr val="000000">
                      <a:alpha val="43137"/>
                    </a:srgbClr>
                  </a:outerShdw>
                </a:effectLst>
              </a:rPr>
              <a:t>Presentado por:</a:t>
            </a:r>
          </a:p>
          <a:p>
            <a:pPr marL="457200" indent="-457200" algn="l">
              <a:buSzPct val="70000"/>
              <a:buFont typeface="Wingdings" pitchFamily="2" charset="2"/>
              <a:buChar char="Ø"/>
            </a:pPr>
            <a:r>
              <a:rPr lang="es-ES" sz="2800" dirty="0" smtClean="0">
                <a:solidFill>
                  <a:schemeClr val="tx1"/>
                </a:solidFill>
                <a:effectLst>
                  <a:outerShdw blurRad="38100" dist="38100" dir="2700000" algn="tl">
                    <a:srgbClr val="000000">
                      <a:alpha val="43137"/>
                    </a:srgbClr>
                  </a:outerShdw>
                </a:effectLst>
              </a:rPr>
              <a:t>Andrea D. Arroyo C.</a:t>
            </a:r>
          </a:p>
          <a:p>
            <a:pPr marL="457200" indent="-457200" algn="l">
              <a:buSzPct val="70000"/>
              <a:buFont typeface="Wingdings" pitchFamily="2" charset="2"/>
              <a:buChar char="Ø"/>
            </a:pPr>
            <a:r>
              <a:rPr lang="es-ES" sz="2800" dirty="0" smtClean="0">
                <a:solidFill>
                  <a:schemeClr val="tx1"/>
                </a:solidFill>
                <a:effectLst>
                  <a:outerShdw blurRad="38100" dist="38100" dir="2700000" algn="tl">
                    <a:srgbClr val="000000">
                      <a:alpha val="43137"/>
                    </a:srgbClr>
                  </a:outerShdw>
                </a:effectLst>
              </a:rPr>
              <a:t>Christina E. Bravo B.</a:t>
            </a:r>
          </a:p>
          <a:p>
            <a:endParaRPr lang="es-ES" sz="1800" dirty="0" smtClean="0">
              <a:solidFill>
                <a:schemeClr val="tx1"/>
              </a:solidFill>
              <a:effectLst>
                <a:outerShdw blurRad="38100" dist="38100" dir="2700000" algn="tl">
                  <a:srgbClr val="000000">
                    <a:alpha val="43137"/>
                  </a:srgbClr>
                </a:outerShdw>
              </a:effectLst>
            </a:endParaRPr>
          </a:p>
          <a:p>
            <a:pPr algn="l"/>
            <a:r>
              <a:rPr lang="es-ES" sz="2800" dirty="0" err="1" smtClean="0">
                <a:solidFill>
                  <a:schemeClr val="tx1"/>
                </a:solidFill>
                <a:effectLst>
                  <a:outerShdw blurRad="38100" dist="38100" dir="2700000" algn="tl">
                    <a:srgbClr val="000000">
                      <a:alpha val="43137"/>
                    </a:srgbClr>
                  </a:outerShdw>
                </a:effectLst>
              </a:rPr>
              <a:t>Sangolquí</a:t>
            </a:r>
            <a:r>
              <a:rPr lang="es-ES" sz="2800" dirty="0" smtClean="0">
                <a:solidFill>
                  <a:schemeClr val="tx1"/>
                </a:solidFill>
                <a:effectLst>
                  <a:outerShdw blurRad="38100" dist="38100" dir="2700000" algn="tl">
                    <a:srgbClr val="000000">
                      <a:alpha val="43137"/>
                    </a:srgbClr>
                  </a:outerShdw>
                </a:effectLst>
              </a:rPr>
              <a:t>, Septiembre de 2016</a:t>
            </a:r>
          </a:p>
        </p:txBody>
      </p:sp>
      <p:sp>
        <p:nvSpPr>
          <p:cNvPr id="7" name="6 Marcador de pie de página"/>
          <p:cNvSpPr>
            <a:spLocks noGrp="1"/>
          </p:cNvSpPr>
          <p:nvPr>
            <p:ph type="ftr" sz="quarter" idx="11"/>
          </p:nvPr>
        </p:nvSpPr>
        <p:spPr>
          <a:xfrm>
            <a:off x="279779" y="6416675"/>
            <a:ext cx="2895600" cy="365125"/>
          </a:xfrm>
        </p:spPr>
        <p:txBody>
          <a:bodyPr/>
          <a:lstStyle/>
          <a:p>
            <a:r>
              <a:rPr lang="es-ES" dirty="0" smtClean="0">
                <a:solidFill>
                  <a:schemeClr val="tx1"/>
                </a:solidFill>
                <a:effectLst>
                  <a:outerShdw blurRad="38100" dist="38100" dir="2700000" algn="tl">
                    <a:srgbClr val="000000">
                      <a:alpha val="43137"/>
                    </a:srgbClr>
                  </a:outerShdw>
                </a:effectLst>
              </a:rPr>
              <a:t>Andrea D. Arroyo C.  -  Christina E. Bravo B.</a:t>
            </a:r>
            <a:endParaRPr lang="es-ES" dirty="0">
              <a:solidFill>
                <a:schemeClr val="tx1"/>
              </a:solidFill>
              <a:effectLst>
                <a:outerShdw blurRad="38100" dist="38100" dir="2700000" algn="tl">
                  <a:srgbClr val="000000">
                    <a:alpha val="43137"/>
                  </a:srgbClr>
                </a:outerShdw>
              </a:effectLst>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3"/>
          <a:stretch>
            <a:fillRect/>
          </a:stretch>
        </p:blipFill>
        <p:spPr>
          <a:xfrm>
            <a:off x="552450" y="1323975"/>
            <a:ext cx="8439150" cy="4314825"/>
          </a:xfrm>
          <a:prstGeom prst="rect">
            <a:avLst/>
          </a:prstGeom>
        </p:spPr>
      </p:pic>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ALCANCE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6"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11</a:t>
            </a:r>
            <a:endParaRPr lang="es-ES" dirty="0">
              <a:solidFill>
                <a:schemeClr val="tx1"/>
              </a:solidFill>
              <a:effectLst>
                <a:outerShdw blurRad="38100" dist="38100" dir="2700000" algn="tl">
                  <a:srgbClr val="000000">
                    <a:alpha val="43137"/>
                  </a:srgbClr>
                </a:outerShdw>
              </a:effectLst>
            </a:endParaRPr>
          </a:p>
        </p:txBody>
      </p:sp>
      <p:sp>
        <p:nvSpPr>
          <p:cNvPr id="9" name="CuadroTexto 8"/>
          <p:cNvSpPr txBox="1"/>
          <p:nvPr/>
        </p:nvSpPr>
        <p:spPr>
          <a:xfrm>
            <a:off x="6484897" y="718612"/>
            <a:ext cx="2471446"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REQUERIMIENTOS</a:t>
            </a:r>
            <a:endParaRPr lang="es-EC" sz="2400" dirty="0"/>
          </a:p>
        </p:txBody>
      </p:sp>
      <p:sp>
        <p:nvSpPr>
          <p:cNvPr id="11" name="CuadroTexto 10"/>
          <p:cNvSpPr txBox="1"/>
          <p:nvPr/>
        </p:nvSpPr>
        <p:spPr>
          <a:xfrm>
            <a:off x="238835" y="3124200"/>
            <a:ext cx="1295400"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1400" dirty="0" smtClean="0"/>
              <a:t>Cargar muestra líquida</a:t>
            </a:r>
            <a:endParaRPr lang="es-EC" sz="1400" dirty="0"/>
          </a:p>
        </p:txBody>
      </p:sp>
      <p:sp>
        <p:nvSpPr>
          <p:cNvPr id="12" name="CuadroTexto 11"/>
          <p:cNvSpPr txBox="1"/>
          <p:nvPr/>
        </p:nvSpPr>
        <p:spPr>
          <a:xfrm>
            <a:off x="4354772" y="1516041"/>
            <a:ext cx="1659344" cy="307777"/>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1400" b="1" dirty="0" smtClean="0"/>
              <a:t>Sistema de goteo</a:t>
            </a:r>
            <a:endParaRPr lang="es-EC" sz="1400" b="1" dirty="0"/>
          </a:p>
        </p:txBody>
      </p:sp>
      <p:sp>
        <p:nvSpPr>
          <p:cNvPr id="13" name="CuadroTexto 12"/>
          <p:cNvSpPr txBox="1"/>
          <p:nvPr/>
        </p:nvSpPr>
        <p:spPr>
          <a:xfrm>
            <a:off x="4093188" y="2491977"/>
            <a:ext cx="1823116" cy="73866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b="1" dirty="0" smtClean="0"/>
              <a:t>Microprocesador</a:t>
            </a:r>
          </a:p>
          <a:p>
            <a:pPr algn="ctr"/>
            <a:r>
              <a:rPr lang="es-EC" sz="1400" dirty="0" smtClean="0"/>
              <a:t>Algoritmo para movimiento del motor</a:t>
            </a:r>
            <a:endParaRPr lang="es-EC" sz="1400" dirty="0"/>
          </a:p>
        </p:txBody>
      </p:sp>
      <p:sp>
        <p:nvSpPr>
          <p:cNvPr id="14" name="CuadroTexto 13"/>
          <p:cNvSpPr txBox="1"/>
          <p:nvPr/>
        </p:nvSpPr>
        <p:spPr>
          <a:xfrm>
            <a:off x="6057328" y="2491977"/>
            <a:ext cx="1334072" cy="73866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b="1" dirty="0" smtClean="0"/>
              <a:t>Motor</a:t>
            </a:r>
          </a:p>
          <a:p>
            <a:pPr algn="ctr"/>
            <a:r>
              <a:rPr lang="es-EC" sz="1400" dirty="0" smtClean="0"/>
              <a:t>Apertura/cierre sistema goteo</a:t>
            </a:r>
            <a:endParaRPr lang="es-EC" sz="1400" dirty="0"/>
          </a:p>
        </p:txBody>
      </p:sp>
      <p:sp>
        <p:nvSpPr>
          <p:cNvPr id="15" name="CuadroTexto 14"/>
          <p:cNvSpPr txBox="1"/>
          <p:nvPr/>
        </p:nvSpPr>
        <p:spPr>
          <a:xfrm>
            <a:off x="7532424" y="2677180"/>
            <a:ext cx="1334072"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b="1" dirty="0"/>
              <a:t>D</a:t>
            </a:r>
            <a:r>
              <a:rPr lang="es-EC" sz="1400" b="1" dirty="0" smtClean="0"/>
              <a:t>ispensador de líquido</a:t>
            </a:r>
          </a:p>
        </p:txBody>
      </p:sp>
      <p:sp>
        <p:nvSpPr>
          <p:cNvPr id="16" name="CuadroTexto 15"/>
          <p:cNvSpPr txBox="1"/>
          <p:nvPr/>
        </p:nvSpPr>
        <p:spPr>
          <a:xfrm>
            <a:off x="2286000" y="2191154"/>
            <a:ext cx="1526846"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smtClean="0"/>
              <a:t>Activación sistema de goteo</a:t>
            </a:r>
            <a:endParaRPr lang="es-EC" sz="1400" dirty="0"/>
          </a:p>
        </p:txBody>
      </p:sp>
      <p:sp>
        <p:nvSpPr>
          <p:cNvPr id="17" name="CuadroTexto 16"/>
          <p:cNvSpPr txBox="1"/>
          <p:nvPr/>
        </p:nvSpPr>
        <p:spPr>
          <a:xfrm>
            <a:off x="1644551" y="2779693"/>
            <a:ext cx="2276905" cy="954107"/>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b="1" dirty="0" smtClean="0"/>
              <a:t>Computadora</a:t>
            </a:r>
          </a:p>
          <a:p>
            <a:pPr algn="ctr"/>
            <a:r>
              <a:rPr lang="es-EC" sz="1400" dirty="0" smtClean="0"/>
              <a:t>Interfaz, procesamiento digital de imágenes y control del sistema de goteo</a:t>
            </a:r>
            <a:endParaRPr lang="es-EC" sz="1400" dirty="0"/>
          </a:p>
        </p:txBody>
      </p:sp>
      <p:sp>
        <p:nvSpPr>
          <p:cNvPr id="18" name="CuadroTexto 17"/>
          <p:cNvSpPr txBox="1"/>
          <p:nvPr/>
        </p:nvSpPr>
        <p:spPr>
          <a:xfrm>
            <a:off x="5459104" y="3411643"/>
            <a:ext cx="2819400"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1400" b="1" dirty="0" smtClean="0"/>
              <a:t>Sistema de adquisición de imagen en entorno controlado</a:t>
            </a:r>
            <a:endParaRPr lang="es-EC" sz="1400" b="1" dirty="0"/>
          </a:p>
        </p:txBody>
      </p:sp>
      <p:sp>
        <p:nvSpPr>
          <p:cNvPr id="19" name="CuadroTexto 18"/>
          <p:cNvSpPr txBox="1"/>
          <p:nvPr/>
        </p:nvSpPr>
        <p:spPr>
          <a:xfrm>
            <a:off x="5191815" y="3994287"/>
            <a:ext cx="1731026" cy="307777"/>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smtClean="0"/>
              <a:t>Cámara microscópica</a:t>
            </a:r>
            <a:endParaRPr lang="es-EC" sz="1400" dirty="0"/>
          </a:p>
        </p:txBody>
      </p:sp>
      <p:sp>
        <p:nvSpPr>
          <p:cNvPr id="20" name="CuadroTexto 19"/>
          <p:cNvSpPr txBox="1"/>
          <p:nvPr/>
        </p:nvSpPr>
        <p:spPr>
          <a:xfrm>
            <a:off x="6927026" y="4048922"/>
            <a:ext cx="1587187"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smtClean="0"/>
              <a:t>Superficie para colocación de gota</a:t>
            </a:r>
            <a:endParaRPr lang="es-EC" sz="1400" dirty="0"/>
          </a:p>
        </p:txBody>
      </p:sp>
      <p:sp>
        <p:nvSpPr>
          <p:cNvPr id="21" name="CuadroTexto 20"/>
          <p:cNvSpPr txBox="1"/>
          <p:nvPr/>
        </p:nvSpPr>
        <p:spPr>
          <a:xfrm>
            <a:off x="5920254" y="4977523"/>
            <a:ext cx="1623546" cy="307777"/>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smtClean="0"/>
              <a:t>Captura de imagen</a:t>
            </a:r>
            <a:endParaRPr lang="es-EC" sz="1400" dirty="0"/>
          </a:p>
        </p:txBody>
      </p:sp>
      <p:sp>
        <p:nvSpPr>
          <p:cNvPr id="22" name="CuadroTexto 21"/>
          <p:cNvSpPr txBox="1"/>
          <p:nvPr/>
        </p:nvSpPr>
        <p:spPr>
          <a:xfrm>
            <a:off x="4191000" y="3738292"/>
            <a:ext cx="971535"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smtClean="0"/>
              <a:t>Activación cámara</a:t>
            </a:r>
            <a:endParaRPr lang="es-EC" sz="1400" dirty="0"/>
          </a:p>
        </p:txBody>
      </p:sp>
      <p:sp>
        <p:nvSpPr>
          <p:cNvPr id="23" name="CuadroTexto 22"/>
          <p:cNvSpPr txBox="1"/>
          <p:nvPr/>
        </p:nvSpPr>
        <p:spPr>
          <a:xfrm>
            <a:off x="4192973" y="4725434"/>
            <a:ext cx="811773" cy="307777"/>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a:t>I</a:t>
            </a:r>
            <a:r>
              <a:rPr lang="es-EC" sz="1400" dirty="0" smtClean="0"/>
              <a:t>magen</a:t>
            </a:r>
            <a:endParaRPr lang="es-EC" sz="1400" dirty="0"/>
          </a:p>
        </p:txBody>
      </p:sp>
      <p:sp>
        <p:nvSpPr>
          <p:cNvPr id="25" name="CuadroTexto 24"/>
          <p:cNvSpPr txBox="1"/>
          <p:nvPr/>
        </p:nvSpPr>
        <p:spPr>
          <a:xfrm>
            <a:off x="1776082" y="3811386"/>
            <a:ext cx="953470"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smtClean="0"/>
              <a:t>Órdenes activación</a:t>
            </a:r>
            <a:endParaRPr lang="es-EC" sz="1400" dirty="0"/>
          </a:p>
        </p:txBody>
      </p:sp>
      <p:sp>
        <p:nvSpPr>
          <p:cNvPr id="26" name="CuadroTexto 25"/>
          <p:cNvSpPr txBox="1"/>
          <p:nvPr/>
        </p:nvSpPr>
        <p:spPr>
          <a:xfrm>
            <a:off x="2085515" y="4927908"/>
            <a:ext cx="1009950" cy="52322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smtClean="0"/>
              <a:t>Ángulo de contacto</a:t>
            </a:r>
            <a:endParaRPr lang="es-EC" sz="1400" dirty="0"/>
          </a:p>
        </p:txBody>
      </p:sp>
    </p:spTree>
    <p:extLst>
      <p:ext uri="{BB962C8B-B14F-4D97-AF65-F5344CB8AC3E}">
        <p14:creationId xmlns:p14="http://schemas.microsoft.com/office/powerpoint/2010/main" val="30086245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arn(inVertical)">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133600" y="21770"/>
            <a:ext cx="68580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PROCESAMIENTO DIGITAL DE IMAGEN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5</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1" name="Cuadro de texto 6"/>
          <p:cNvSpPr txBox="1"/>
          <p:nvPr/>
        </p:nvSpPr>
        <p:spPr>
          <a:xfrm>
            <a:off x="5304895" y="1719735"/>
            <a:ext cx="1309654" cy="41164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dirty="0" smtClean="0">
                <a:effectLst/>
                <a:ea typeface="Calibri" panose="020F0502020204030204" pitchFamily="34" charset="0"/>
                <a:cs typeface="Times New Roman" panose="02020603050405020304" pitchFamily="18" charset="0"/>
              </a:rPr>
              <a:t>Desenfoque</a:t>
            </a:r>
            <a:endParaRPr lang="es-EC" dirty="0">
              <a:effectLst/>
              <a:ea typeface="Calibri" panose="020F0502020204030204" pitchFamily="34" charset="0"/>
              <a:cs typeface="Times New Roman" panose="02020603050405020304" pitchFamily="18" charset="0"/>
            </a:endParaRPr>
          </a:p>
        </p:txBody>
      </p:sp>
      <p:sp>
        <p:nvSpPr>
          <p:cNvPr id="12" name="Cuadro de texto 7"/>
          <p:cNvSpPr txBox="1"/>
          <p:nvPr/>
        </p:nvSpPr>
        <p:spPr>
          <a:xfrm>
            <a:off x="5398442" y="3832602"/>
            <a:ext cx="818516" cy="36252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dirty="0" smtClean="0">
                <a:effectLst/>
                <a:ea typeface="Calibri" panose="020F0502020204030204" pitchFamily="34" charset="0"/>
                <a:cs typeface="Times New Roman" panose="02020603050405020304" pitchFamily="18" charset="0"/>
              </a:rPr>
              <a:t>Ruido</a:t>
            </a:r>
            <a:endParaRPr lang="es-EC" dirty="0">
              <a:effectLst/>
              <a:ea typeface="Calibri" panose="020F0502020204030204" pitchFamily="34" charset="0"/>
              <a:cs typeface="Times New Roman" panose="02020603050405020304" pitchFamily="18" charset="0"/>
            </a:endParaRPr>
          </a:p>
        </p:txBody>
      </p:sp>
      <p:sp>
        <p:nvSpPr>
          <p:cNvPr id="13" name="Cuadro de texto 8"/>
          <p:cNvSpPr txBox="1"/>
          <p:nvPr/>
        </p:nvSpPr>
        <p:spPr>
          <a:xfrm>
            <a:off x="7170727" y="3043461"/>
            <a:ext cx="1269029" cy="328591"/>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dirty="0" smtClean="0">
                <a:effectLst/>
                <a:ea typeface="Calibri" panose="020F0502020204030204" pitchFamily="34" charset="0"/>
                <a:cs typeface="Times New Roman" panose="02020603050405020304" pitchFamily="18" charset="0"/>
              </a:rPr>
              <a:t>Gaussiano</a:t>
            </a:r>
            <a:endParaRPr lang="es-EC" dirty="0">
              <a:effectLst/>
              <a:ea typeface="Calibri" panose="020F0502020204030204" pitchFamily="34" charset="0"/>
              <a:cs typeface="Times New Roman" panose="02020603050405020304" pitchFamily="18" charset="0"/>
            </a:endParaRPr>
          </a:p>
        </p:txBody>
      </p:sp>
      <p:sp>
        <p:nvSpPr>
          <p:cNvPr id="14" name="Cuadro de texto 14"/>
          <p:cNvSpPr txBox="1"/>
          <p:nvPr/>
        </p:nvSpPr>
        <p:spPr>
          <a:xfrm>
            <a:off x="2451567" y="2667000"/>
            <a:ext cx="1855054" cy="75292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dirty="0" smtClean="0">
                <a:solidFill>
                  <a:schemeClr val="tx1"/>
                </a:solidFill>
                <a:ea typeface="Calibri" panose="020F0502020204030204" pitchFamily="34" charset="0"/>
                <a:cs typeface="Times New Roman" panose="02020603050405020304" pitchFamily="18" charset="0"/>
              </a:rPr>
              <a:t>Perturbaciones en una imagen</a:t>
            </a:r>
            <a:endParaRPr lang="es-EC" sz="2000" dirty="0">
              <a:solidFill>
                <a:schemeClr val="tx1"/>
              </a:solidFill>
              <a:effectLst/>
              <a:ea typeface="Calibri" panose="020F0502020204030204" pitchFamily="34" charset="0"/>
              <a:cs typeface="Times New Roman" panose="02020603050405020304" pitchFamily="18" charset="0"/>
            </a:endParaRPr>
          </a:p>
        </p:txBody>
      </p:sp>
      <p:sp>
        <p:nvSpPr>
          <p:cNvPr id="18" name="Cuadro de texto 12"/>
          <p:cNvSpPr txBox="1"/>
          <p:nvPr/>
        </p:nvSpPr>
        <p:spPr>
          <a:xfrm>
            <a:off x="7170727" y="4896991"/>
            <a:ext cx="1826560" cy="682516"/>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dirty="0" err="1" smtClean="0">
                <a:effectLst/>
                <a:ea typeface="Calibri" panose="020F0502020204030204" pitchFamily="34" charset="0"/>
                <a:cs typeface="Times New Roman" panose="02020603050405020304" pitchFamily="18" charset="0"/>
              </a:rPr>
              <a:t>Impulsional</a:t>
            </a:r>
            <a:r>
              <a:rPr lang="es-EC" dirty="0" smtClean="0">
                <a:effectLst/>
                <a:ea typeface="Calibri" panose="020F0502020204030204" pitchFamily="34" charset="0"/>
                <a:cs typeface="Times New Roman" panose="02020603050405020304" pitchFamily="18" charset="0"/>
              </a:rPr>
              <a:t>     (sal y pimienta)</a:t>
            </a:r>
            <a:endParaRPr lang="es-EC" dirty="0">
              <a:effectLst/>
              <a:ea typeface="Calibri" panose="020F0502020204030204" pitchFamily="34" charset="0"/>
              <a:cs typeface="Times New Roman" panose="02020603050405020304" pitchFamily="18" charset="0"/>
            </a:endParaRPr>
          </a:p>
        </p:txBody>
      </p:sp>
      <p:sp>
        <p:nvSpPr>
          <p:cNvPr id="4" name="Flecha abajo 3"/>
          <p:cNvSpPr/>
          <p:nvPr/>
        </p:nvSpPr>
        <p:spPr>
          <a:xfrm rot="13971709">
            <a:off x="4711377" y="2146572"/>
            <a:ext cx="406021" cy="6722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2" name="Flecha abajo 21"/>
          <p:cNvSpPr/>
          <p:nvPr/>
        </p:nvSpPr>
        <p:spPr>
          <a:xfrm rot="18322482">
            <a:off x="4701547" y="3309062"/>
            <a:ext cx="406021" cy="6722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5" name="Flecha abajo 24"/>
          <p:cNvSpPr/>
          <p:nvPr/>
        </p:nvSpPr>
        <p:spPr>
          <a:xfrm rot="13971709">
            <a:off x="6490832" y="3215870"/>
            <a:ext cx="406021" cy="6722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6" name="Flecha abajo 25"/>
          <p:cNvSpPr/>
          <p:nvPr/>
        </p:nvSpPr>
        <p:spPr>
          <a:xfrm rot="18322482">
            <a:off x="6491911" y="4235167"/>
            <a:ext cx="406021" cy="6722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7" name="Cuadro de texto 14"/>
          <p:cNvSpPr txBox="1"/>
          <p:nvPr/>
        </p:nvSpPr>
        <p:spPr>
          <a:xfrm>
            <a:off x="1066800" y="1228079"/>
            <a:ext cx="1855054" cy="75292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dirty="0" smtClean="0">
                <a:solidFill>
                  <a:schemeClr val="tx1"/>
                </a:solidFill>
                <a:ea typeface="Calibri" panose="020F0502020204030204" pitchFamily="34" charset="0"/>
                <a:cs typeface="Times New Roman" panose="02020603050405020304" pitchFamily="18" charset="0"/>
              </a:rPr>
              <a:t>Correcciones de color </a:t>
            </a:r>
            <a:endParaRPr lang="es-EC" sz="2000" dirty="0">
              <a:solidFill>
                <a:schemeClr val="tx1"/>
              </a:solidFill>
              <a:effectLst/>
              <a:ea typeface="Calibri" panose="020F0502020204030204" pitchFamily="34" charset="0"/>
              <a:cs typeface="Times New Roman" panose="02020603050405020304" pitchFamily="18" charset="0"/>
            </a:endParaRPr>
          </a:p>
        </p:txBody>
      </p:sp>
      <p:sp>
        <p:nvSpPr>
          <p:cNvPr id="28" name="Cuadro de texto 14"/>
          <p:cNvSpPr txBox="1"/>
          <p:nvPr/>
        </p:nvSpPr>
        <p:spPr>
          <a:xfrm>
            <a:off x="1066800" y="4057008"/>
            <a:ext cx="1855054" cy="42639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dirty="0" err="1" smtClean="0">
                <a:solidFill>
                  <a:schemeClr val="tx1"/>
                </a:solidFill>
                <a:ea typeface="Calibri" panose="020F0502020204030204" pitchFamily="34" charset="0"/>
                <a:cs typeface="Times New Roman" panose="02020603050405020304" pitchFamily="18" charset="0"/>
              </a:rPr>
              <a:t>Binarización</a:t>
            </a:r>
            <a:r>
              <a:rPr lang="es-EC" sz="2000" dirty="0" smtClean="0">
                <a:solidFill>
                  <a:schemeClr val="tx1"/>
                </a:solidFill>
                <a:ea typeface="Calibri" panose="020F0502020204030204" pitchFamily="34" charset="0"/>
                <a:cs typeface="Times New Roman" panose="02020603050405020304" pitchFamily="18" charset="0"/>
              </a:rPr>
              <a:t> </a:t>
            </a:r>
            <a:endParaRPr lang="es-EC" sz="2000" dirty="0">
              <a:solidFill>
                <a:schemeClr val="tx1"/>
              </a:solidFill>
              <a:effectLst/>
              <a:ea typeface="Calibri" panose="020F0502020204030204" pitchFamily="34" charset="0"/>
              <a:cs typeface="Times New Roman" panose="02020603050405020304" pitchFamily="18" charset="0"/>
            </a:endParaRPr>
          </a:p>
        </p:txBody>
      </p:sp>
      <p:sp>
        <p:nvSpPr>
          <p:cNvPr id="29" name="Cuadro de texto 14"/>
          <p:cNvSpPr txBox="1"/>
          <p:nvPr/>
        </p:nvSpPr>
        <p:spPr>
          <a:xfrm>
            <a:off x="1066800" y="5088897"/>
            <a:ext cx="1855054" cy="78295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dirty="0" smtClean="0">
                <a:solidFill>
                  <a:schemeClr val="tx1"/>
                </a:solidFill>
                <a:ea typeface="Calibri" panose="020F0502020204030204" pitchFamily="34" charset="0"/>
                <a:cs typeface="Times New Roman" panose="02020603050405020304" pitchFamily="18" charset="0"/>
              </a:rPr>
              <a:t>Detección de contornos </a:t>
            </a:r>
            <a:endParaRPr lang="es-EC" sz="20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8998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P spid="4" grpId="0" animBg="1"/>
      <p:bldP spid="22"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15</a:t>
            </a:r>
            <a:endParaRPr lang="es-ES"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1264895" y="2438400"/>
            <a:ext cx="6919010" cy="1569660"/>
          </a:xfrm>
          <a:prstGeom prst="rect">
            <a:avLst/>
          </a:prstGeom>
          <a:noFill/>
        </p:spPr>
        <p:txBody>
          <a:bodyPr wrap="none" lIns="91440" tIns="45720" rIns="91440" bIns="45720">
            <a:spAutoFit/>
          </a:bodyPr>
          <a:lstStyle/>
          <a:p>
            <a:pPr algn="ctr"/>
            <a:r>
              <a:rPr lang="es-ES" sz="9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DESARROLLO</a:t>
            </a:r>
            <a:endParaRPr lang="es-E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endParaRPr>
          </a:p>
        </p:txBody>
      </p:sp>
    </p:spTree>
    <p:extLst>
      <p:ext uri="{BB962C8B-B14F-4D97-AF65-F5344CB8AC3E}">
        <p14:creationId xmlns:p14="http://schemas.microsoft.com/office/powerpoint/2010/main" val="2736291975"/>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13</a:t>
            </a:fld>
            <a:endParaRPr lang="es-ES"/>
          </a:p>
        </p:txBody>
      </p:sp>
      <p:sp>
        <p:nvSpPr>
          <p:cNvPr id="7" name="3 Rectángulo"/>
          <p:cNvSpPr/>
          <p:nvPr/>
        </p:nvSpPr>
        <p:spPr>
          <a:xfrm>
            <a:off x="1447800" y="21770"/>
            <a:ext cx="75438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COMPONENTES DEL SISTEMA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1"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16</a:t>
            </a:r>
            <a:endParaRPr lang="es-ES" dirty="0">
              <a:solidFill>
                <a:schemeClr val="tx1"/>
              </a:solidFill>
              <a:effectLst>
                <a:outerShdw blurRad="38100" dist="38100" dir="2700000" algn="tl">
                  <a:srgbClr val="000000">
                    <a:alpha val="43137"/>
                  </a:srgbClr>
                </a:outerShdw>
              </a:effectLst>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61" y="596309"/>
            <a:ext cx="4934639" cy="5544324"/>
          </a:xfrm>
          <a:prstGeom prst="rect">
            <a:avLst/>
          </a:prstGeom>
        </p:spPr>
      </p:pic>
      <p:pic>
        <p:nvPicPr>
          <p:cNvPr id="10" name="Imagen 9"/>
          <p:cNvPicPr>
            <a:picLocks noChangeAspect="1"/>
          </p:cNvPicPr>
          <p:nvPr/>
        </p:nvPicPr>
        <p:blipFill>
          <a:blip r:embed="rId4"/>
          <a:stretch>
            <a:fillRect/>
          </a:stretch>
        </p:blipFill>
        <p:spPr>
          <a:xfrm>
            <a:off x="1905000" y="701612"/>
            <a:ext cx="800100" cy="180975"/>
          </a:xfrm>
          <a:prstGeom prst="rect">
            <a:avLst/>
          </a:prstGeom>
        </p:spPr>
      </p:pic>
      <p:pic>
        <p:nvPicPr>
          <p:cNvPr id="23" name="Imagen 22"/>
          <p:cNvPicPr>
            <a:picLocks noChangeAspect="1"/>
          </p:cNvPicPr>
          <p:nvPr/>
        </p:nvPicPr>
        <p:blipFill>
          <a:blip r:embed="rId5"/>
          <a:stretch>
            <a:fillRect/>
          </a:stretch>
        </p:blipFill>
        <p:spPr>
          <a:xfrm>
            <a:off x="2000250" y="1038225"/>
            <a:ext cx="1809750" cy="333375"/>
          </a:xfrm>
          <a:prstGeom prst="rect">
            <a:avLst/>
          </a:prstGeom>
        </p:spPr>
      </p:pic>
      <p:pic>
        <p:nvPicPr>
          <p:cNvPr id="32" name="Imagen 31"/>
          <p:cNvPicPr>
            <a:picLocks noChangeAspect="1"/>
          </p:cNvPicPr>
          <p:nvPr/>
        </p:nvPicPr>
        <p:blipFill>
          <a:blip r:embed="rId6"/>
          <a:stretch>
            <a:fillRect/>
          </a:stretch>
        </p:blipFill>
        <p:spPr>
          <a:xfrm>
            <a:off x="2049155" y="2618096"/>
            <a:ext cx="1381125" cy="152400"/>
          </a:xfrm>
          <a:prstGeom prst="rect">
            <a:avLst/>
          </a:prstGeom>
        </p:spPr>
      </p:pic>
      <p:pic>
        <p:nvPicPr>
          <p:cNvPr id="33" name="Imagen 32"/>
          <p:cNvPicPr>
            <a:picLocks noChangeAspect="1"/>
          </p:cNvPicPr>
          <p:nvPr/>
        </p:nvPicPr>
        <p:blipFill>
          <a:blip r:embed="rId7"/>
          <a:stretch>
            <a:fillRect/>
          </a:stretch>
        </p:blipFill>
        <p:spPr>
          <a:xfrm>
            <a:off x="2122511" y="3558010"/>
            <a:ext cx="666750" cy="314325"/>
          </a:xfrm>
          <a:prstGeom prst="rect">
            <a:avLst/>
          </a:prstGeom>
        </p:spPr>
      </p:pic>
      <p:pic>
        <p:nvPicPr>
          <p:cNvPr id="34" name="Imagen 33"/>
          <p:cNvPicPr>
            <a:picLocks noChangeAspect="1"/>
          </p:cNvPicPr>
          <p:nvPr/>
        </p:nvPicPr>
        <p:blipFill>
          <a:blip r:embed="rId8"/>
          <a:stretch>
            <a:fillRect/>
          </a:stretch>
        </p:blipFill>
        <p:spPr>
          <a:xfrm>
            <a:off x="5146344" y="1654792"/>
            <a:ext cx="1133475" cy="533400"/>
          </a:xfrm>
          <a:prstGeom prst="rect">
            <a:avLst/>
          </a:prstGeom>
        </p:spPr>
      </p:pic>
      <p:pic>
        <p:nvPicPr>
          <p:cNvPr id="35" name="Imagen 34"/>
          <p:cNvPicPr>
            <a:picLocks noChangeAspect="1"/>
          </p:cNvPicPr>
          <p:nvPr/>
        </p:nvPicPr>
        <p:blipFill>
          <a:blip r:embed="rId9"/>
          <a:stretch>
            <a:fillRect/>
          </a:stretch>
        </p:blipFill>
        <p:spPr>
          <a:xfrm>
            <a:off x="5219700" y="1305725"/>
            <a:ext cx="904875" cy="266700"/>
          </a:xfrm>
          <a:prstGeom prst="rect">
            <a:avLst/>
          </a:prstGeom>
        </p:spPr>
      </p:pic>
      <p:pic>
        <p:nvPicPr>
          <p:cNvPr id="36" name="Imagen 35"/>
          <p:cNvPicPr>
            <a:picLocks noChangeAspect="1"/>
          </p:cNvPicPr>
          <p:nvPr/>
        </p:nvPicPr>
        <p:blipFill>
          <a:blip r:embed="rId10"/>
          <a:stretch>
            <a:fillRect/>
          </a:stretch>
        </p:blipFill>
        <p:spPr>
          <a:xfrm>
            <a:off x="4085880" y="1654792"/>
            <a:ext cx="742950" cy="171450"/>
          </a:xfrm>
          <a:prstGeom prst="rect">
            <a:avLst/>
          </a:prstGeom>
        </p:spPr>
      </p:pic>
      <p:pic>
        <p:nvPicPr>
          <p:cNvPr id="39" name="Imagen 38"/>
          <p:cNvPicPr>
            <a:picLocks noChangeAspect="1"/>
          </p:cNvPicPr>
          <p:nvPr/>
        </p:nvPicPr>
        <p:blipFill>
          <a:blip r:embed="rId11"/>
          <a:stretch>
            <a:fillRect/>
          </a:stretch>
        </p:blipFill>
        <p:spPr>
          <a:xfrm>
            <a:off x="2428590" y="1449431"/>
            <a:ext cx="885825" cy="390525"/>
          </a:xfrm>
          <a:prstGeom prst="rect">
            <a:avLst/>
          </a:prstGeom>
        </p:spPr>
      </p:pic>
      <p:pic>
        <p:nvPicPr>
          <p:cNvPr id="40" name="Imagen 39"/>
          <p:cNvPicPr>
            <a:picLocks noChangeAspect="1"/>
          </p:cNvPicPr>
          <p:nvPr/>
        </p:nvPicPr>
        <p:blipFill>
          <a:blip r:embed="rId12"/>
          <a:stretch>
            <a:fillRect/>
          </a:stretch>
        </p:blipFill>
        <p:spPr>
          <a:xfrm>
            <a:off x="2305050" y="2108600"/>
            <a:ext cx="1143000" cy="371475"/>
          </a:xfrm>
          <a:prstGeom prst="rect">
            <a:avLst/>
          </a:prstGeom>
        </p:spPr>
      </p:pic>
      <p:pic>
        <p:nvPicPr>
          <p:cNvPr id="41" name="Imagen 40"/>
          <p:cNvPicPr>
            <a:picLocks noChangeAspect="1"/>
          </p:cNvPicPr>
          <p:nvPr/>
        </p:nvPicPr>
        <p:blipFill>
          <a:blip r:embed="rId13"/>
          <a:stretch>
            <a:fillRect/>
          </a:stretch>
        </p:blipFill>
        <p:spPr>
          <a:xfrm>
            <a:off x="4433105" y="2071373"/>
            <a:ext cx="457200" cy="304800"/>
          </a:xfrm>
          <a:prstGeom prst="rect">
            <a:avLst/>
          </a:prstGeom>
        </p:spPr>
      </p:pic>
      <p:pic>
        <p:nvPicPr>
          <p:cNvPr id="42" name="Imagen 41"/>
          <p:cNvPicPr>
            <a:picLocks noChangeAspect="1"/>
          </p:cNvPicPr>
          <p:nvPr/>
        </p:nvPicPr>
        <p:blipFill>
          <a:blip r:embed="rId14"/>
          <a:stretch>
            <a:fillRect/>
          </a:stretch>
        </p:blipFill>
        <p:spPr>
          <a:xfrm>
            <a:off x="2174544" y="3932551"/>
            <a:ext cx="1419225" cy="619125"/>
          </a:xfrm>
          <a:prstGeom prst="rect">
            <a:avLst/>
          </a:prstGeom>
        </p:spPr>
      </p:pic>
      <p:pic>
        <p:nvPicPr>
          <p:cNvPr id="43" name="Imagen 42"/>
          <p:cNvPicPr>
            <a:picLocks noChangeAspect="1"/>
          </p:cNvPicPr>
          <p:nvPr/>
        </p:nvPicPr>
        <p:blipFill>
          <a:blip r:embed="rId15"/>
          <a:stretch>
            <a:fillRect/>
          </a:stretch>
        </p:blipFill>
        <p:spPr>
          <a:xfrm>
            <a:off x="3216464" y="3643734"/>
            <a:ext cx="266700" cy="142875"/>
          </a:xfrm>
          <a:prstGeom prst="rect">
            <a:avLst/>
          </a:prstGeom>
        </p:spPr>
      </p:pic>
      <p:pic>
        <p:nvPicPr>
          <p:cNvPr id="44" name="Imagen 43"/>
          <p:cNvPicPr>
            <a:picLocks noChangeAspect="1"/>
          </p:cNvPicPr>
          <p:nvPr/>
        </p:nvPicPr>
        <p:blipFill>
          <a:blip r:embed="rId16"/>
          <a:stretch>
            <a:fillRect/>
          </a:stretch>
        </p:blipFill>
        <p:spPr>
          <a:xfrm>
            <a:off x="2454891" y="2860800"/>
            <a:ext cx="885825" cy="371475"/>
          </a:xfrm>
          <a:prstGeom prst="rect">
            <a:avLst/>
          </a:prstGeom>
        </p:spPr>
      </p:pic>
      <p:pic>
        <p:nvPicPr>
          <p:cNvPr id="46" name="Imagen 45"/>
          <p:cNvPicPr>
            <a:picLocks noChangeAspect="1"/>
          </p:cNvPicPr>
          <p:nvPr/>
        </p:nvPicPr>
        <p:blipFill>
          <a:blip r:embed="rId17"/>
          <a:stretch>
            <a:fillRect/>
          </a:stretch>
        </p:blipFill>
        <p:spPr>
          <a:xfrm>
            <a:off x="2884937" y="4683970"/>
            <a:ext cx="314325" cy="104775"/>
          </a:xfrm>
          <a:prstGeom prst="rect">
            <a:avLst/>
          </a:prstGeom>
        </p:spPr>
      </p:pic>
      <p:pic>
        <p:nvPicPr>
          <p:cNvPr id="47" name="Imagen 46"/>
          <p:cNvPicPr>
            <a:picLocks noChangeAspect="1"/>
          </p:cNvPicPr>
          <p:nvPr/>
        </p:nvPicPr>
        <p:blipFill>
          <a:blip r:embed="rId18"/>
          <a:stretch>
            <a:fillRect/>
          </a:stretch>
        </p:blipFill>
        <p:spPr>
          <a:xfrm>
            <a:off x="2647950" y="4841001"/>
            <a:ext cx="400050" cy="200025"/>
          </a:xfrm>
          <a:prstGeom prst="rect">
            <a:avLst/>
          </a:prstGeom>
        </p:spPr>
      </p:pic>
      <p:pic>
        <p:nvPicPr>
          <p:cNvPr id="48" name="Imagen 47"/>
          <p:cNvPicPr>
            <a:picLocks noChangeAspect="1"/>
          </p:cNvPicPr>
          <p:nvPr/>
        </p:nvPicPr>
        <p:blipFill>
          <a:blip r:embed="rId19"/>
          <a:stretch>
            <a:fillRect/>
          </a:stretch>
        </p:blipFill>
        <p:spPr>
          <a:xfrm>
            <a:off x="2224727" y="5143817"/>
            <a:ext cx="581025" cy="276225"/>
          </a:xfrm>
          <a:prstGeom prst="rect">
            <a:avLst/>
          </a:prstGeom>
        </p:spPr>
      </p:pic>
      <p:pic>
        <p:nvPicPr>
          <p:cNvPr id="49" name="Imagen 48"/>
          <p:cNvPicPr>
            <a:picLocks noChangeAspect="1"/>
          </p:cNvPicPr>
          <p:nvPr/>
        </p:nvPicPr>
        <p:blipFill>
          <a:blip r:embed="rId20"/>
          <a:stretch>
            <a:fillRect/>
          </a:stretch>
        </p:blipFill>
        <p:spPr>
          <a:xfrm>
            <a:off x="2469533" y="5536481"/>
            <a:ext cx="752475" cy="381000"/>
          </a:xfrm>
          <a:prstGeom prst="rect">
            <a:avLst/>
          </a:prstGeom>
        </p:spPr>
      </p:pic>
      <p:pic>
        <p:nvPicPr>
          <p:cNvPr id="50" name="Imagen 49"/>
          <p:cNvPicPr>
            <a:picLocks noChangeAspect="1"/>
          </p:cNvPicPr>
          <p:nvPr/>
        </p:nvPicPr>
        <p:blipFill>
          <a:blip r:embed="rId21"/>
          <a:stretch>
            <a:fillRect/>
          </a:stretch>
        </p:blipFill>
        <p:spPr>
          <a:xfrm>
            <a:off x="4267200" y="4507757"/>
            <a:ext cx="847725" cy="352425"/>
          </a:xfrm>
          <a:prstGeom prst="rect">
            <a:avLst/>
          </a:prstGeom>
        </p:spPr>
      </p:pic>
      <p:pic>
        <p:nvPicPr>
          <p:cNvPr id="51" name="Imagen 50"/>
          <p:cNvPicPr>
            <a:picLocks noChangeAspect="1"/>
          </p:cNvPicPr>
          <p:nvPr/>
        </p:nvPicPr>
        <p:blipFill>
          <a:blip r:embed="rId22"/>
          <a:stretch>
            <a:fillRect/>
          </a:stretch>
        </p:blipFill>
        <p:spPr>
          <a:xfrm>
            <a:off x="4176712" y="1238508"/>
            <a:ext cx="676275" cy="171450"/>
          </a:xfrm>
          <a:prstGeom prst="rect">
            <a:avLst/>
          </a:prstGeom>
        </p:spPr>
      </p:pic>
      <p:pic>
        <p:nvPicPr>
          <p:cNvPr id="53" name="Imagen 52"/>
          <p:cNvPicPr>
            <a:picLocks noChangeAspect="1"/>
          </p:cNvPicPr>
          <p:nvPr/>
        </p:nvPicPr>
        <p:blipFill>
          <a:blip r:embed="rId23"/>
          <a:stretch>
            <a:fillRect/>
          </a:stretch>
        </p:blipFill>
        <p:spPr>
          <a:xfrm>
            <a:off x="5905500" y="2480075"/>
            <a:ext cx="876300" cy="428625"/>
          </a:xfrm>
          <a:prstGeom prst="rect">
            <a:avLst/>
          </a:prstGeom>
        </p:spPr>
      </p:pic>
      <p:pic>
        <p:nvPicPr>
          <p:cNvPr id="52" name="Imagen 51"/>
          <p:cNvPicPr>
            <a:picLocks noChangeAspect="1"/>
          </p:cNvPicPr>
          <p:nvPr/>
        </p:nvPicPr>
        <p:blipFill>
          <a:blip r:embed="rId24"/>
          <a:stretch>
            <a:fillRect/>
          </a:stretch>
        </p:blipFill>
        <p:spPr>
          <a:xfrm>
            <a:off x="5934075" y="2962275"/>
            <a:ext cx="923925" cy="466725"/>
          </a:xfrm>
          <a:prstGeom prst="rect">
            <a:avLst/>
          </a:prstGeom>
        </p:spPr>
      </p:pic>
      <p:pic>
        <p:nvPicPr>
          <p:cNvPr id="54" name="Imagen 53"/>
          <p:cNvPicPr>
            <a:picLocks noChangeAspect="1"/>
          </p:cNvPicPr>
          <p:nvPr/>
        </p:nvPicPr>
        <p:blipFill>
          <a:blip r:embed="rId25"/>
          <a:stretch>
            <a:fillRect/>
          </a:stretch>
        </p:blipFill>
        <p:spPr>
          <a:xfrm>
            <a:off x="4890305" y="2557154"/>
            <a:ext cx="571500" cy="361950"/>
          </a:xfrm>
          <a:prstGeom prst="rect">
            <a:avLst/>
          </a:prstGeom>
        </p:spPr>
      </p:pic>
    </p:spTree>
    <p:extLst>
      <p:ext uri="{BB962C8B-B14F-4D97-AF65-F5344CB8AC3E}">
        <p14:creationId xmlns:p14="http://schemas.microsoft.com/office/powerpoint/2010/main" val="17334019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14</a:t>
            </a:fld>
            <a:endParaRPr lang="es-ES"/>
          </a:p>
        </p:txBody>
      </p:sp>
      <p:sp>
        <p:nvSpPr>
          <p:cNvPr id="7" name="3 Rectángulo"/>
          <p:cNvSpPr/>
          <p:nvPr/>
        </p:nvSpPr>
        <p:spPr>
          <a:xfrm>
            <a:off x="1447800" y="21770"/>
            <a:ext cx="75438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GOTEO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16626" y="883658"/>
            <a:ext cx="3101148" cy="519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89927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15</a:t>
            </a:fld>
            <a:endParaRPr lang="es-ES"/>
          </a:p>
        </p:txBody>
      </p:sp>
      <p:sp>
        <p:nvSpPr>
          <p:cNvPr id="7" name="3 Rectángulo"/>
          <p:cNvSpPr/>
          <p:nvPr/>
        </p:nvSpPr>
        <p:spPr>
          <a:xfrm>
            <a:off x="1447800" y="21770"/>
            <a:ext cx="75438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ILUMINACIÓN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90800" y="883658"/>
            <a:ext cx="3101148" cy="519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71220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16</a:t>
            </a:fld>
            <a:endParaRPr lang="es-ES"/>
          </a:p>
        </p:txBody>
      </p:sp>
      <p:sp>
        <p:nvSpPr>
          <p:cNvPr id="7" name="3 Rectángulo"/>
          <p:cNvSpPr/>
          <p:nvPr/>
        </p:nvSpPr>
        <p:spPr>
          <a:xfrm>
            <a:off x="2057400" y="21770"/>
            <a:ext cx="6934200" cy="1077218"/>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ADQUISICIÓN DE IMAGEN EN ENTORNO CONTROLADO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09600" y="838200"/>
            <a:ext cx="3101148" cy="519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60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17</a:t>
            </a:fld>
            <a:endParaRPr lang="es-ES"/>
          </a:p>
        </p:txBody>
      </p:sp>
      <p:sp>
        <p:nvSpPr>
          <p:cNvPr id="7" name="3 Rectángulo"/>
          <p:cNvSpPr/>
          <p:nvPr/>
        </p:nvSpPr>
        <p:spPr>
          <a:xfrm>
            <a:off x="2057400" y="21770"/>
            <a:ext cx="6934200" cy="1077218"/>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PROTOTIPO DE GONIÓMETRO DE ÁNGULO DE CONTACTO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667000" y="990600"/>
            <a:ext cx="3101148" cy="519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30649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18</a:t>
            </a:fld>
            <a:endParaRPr lang="es-ES"/>
          </a:p>
        </p:txBody>
      </p:sp>
      <p:sp>
        <p:nvSpPr>
          <p:cNvPr id="7" name="3 Rectángulo"/>
          <p:cNvSpPr/>
          <p:nvPr/>
        </p:nvSpPr>
        <p:spPr>
          <a:xfrm>
            <a:off x="2057400" y="21770"/>
            <a:ext cx="69342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SOFTWARE ESPECIALIZADO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sp>
        <p:nvSpPr>
          <p:cNvPr id="8" name="Cuadro de texto 14"/>
          <p:cNvSpPr txBox="1"/>
          <p:nvPr/>
        </p:nvSpPr>
        <p:spPr>
          <a:xfrm>
            <a:off x="1117979" y="1371600"/>
            <a:ext cx="2057400" cy="67031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dirty="0" smtClean="0">
                <a:solidFill>
                  <a:schemeClr val="tx1"/>
                </a:solidFill>
                <a:ea typeface="Calibri" panose="020F0502020204030204" pitchFamily="34" charset="0"/>
                <a:cs typeface="Times New Roman" panose="02020603050405020304" pitchFamily="18" charset="0"/>
              </a:rPr>
              <a:t>Énfasis en pixeles de interés </a:t>
            </a:r>
            <a:endParaRPr lang="es-EC" sz="2000" dirty="0">
              <a:solidFill>
                <a:schemeClr val="tx1"/>
              </a:solidFill>
              <a:effectLst/>
              <a:ea typeface="Calibri" panose="020F0502020204030204" pitchFamily="34" charset="0"/>
              <a:cs typeface="Times New Roman" panose="02020603050405020304" pitchFamily="18" charset="0"/>
            </a:endParaRPr>
          </a:p>
        </p:txBody>
      </p:sp>
      <p:sp>
        <p:nvSpPr>
          <p:cNvPr id="10" name="Cuadro de texto 14"/>
          <p:cNvSpPr txBox="1"/>
          <p:nvPr/>
        </p:nvSpPr>
        <p:spPr>
          <a:xfrm>
            <a:off x="1117979" y="2458770"/>
            <a:ext cx="2057400" cy="67031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dirty="0" smtClean="0">
                <a:solidFill>
                  <a:schemeClr val="tx1"/>
                </a:solidFill>
                <a:ea typeface="Calibri" panose="020F0502020204030204" pitchFamily="34" charset="0"/>
                <a:cs typeface="Times New Roman" panose="02020603050405020304" pitchFamily="18" charset="0"/>
              </a:rPr>
              <a:t>Obtención de contornos</a:t>
            </a:r>
            <a:endParaRPr lang="es-EC" sz="2000" dirty="0">
              <a:solidFill>
                <a:schemeClr val="tx1"/>
              </a:solidFill>
              <a:effectLst/>
              <a:ea typeface="Calibri" panose="020F0502020204030204" pitchFamily="34" charset="0"/>
              <a:cs typeface="Times New Roman" panose="02020603050405020304" pitchFamily="18" charset="0"/>
            </a:endParaRPr>
          </a:p>
        </p:txBody>
      </p:sp>
      <p:sp>
        <p:nvSpPr>
          <p:cNvPr id="12" name="Cuadro de texto 14"/>
          <p:cNvSpPr txBox="1"/>
          <p:nvPr/>
        </p:nvSpPr>
        <p:spPr>
          <a:xfrm>
            <a:off x="1117979" y="3737840"/>
            <a:ext cx="2057400" cy="67031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dirty="0" smtClean="0">
                <a:solidFill>
                  <a:schemeClr val="tx1"/>
                </a:solidFill>
                <a:ea typeface="Calibri" panose="020F0502020204030204" pitchFamily="34" charset="0"/>
                <a:cs typeface="Times New Roman" panose="02020603050405020304" pitchFamily="18" charset="0"/>
              </a:rPr>
              <a:t>Cálculo ángulo de contacto</a:t>
            </a:r>
            <a:endParaRPr lang="es-EC" sz="2000" dirty="0">
              <a:solidFill>
                <a:schemeClr val="tx1"/>
              </a:solidFill>
              <a:effectLst/>
              <a:ea typeface="Calibri" panose="020F0502020204030204" pitchFamily="34" charset="0"/>
              <a:cs typeface="Times New Roman" panose="02020603050405020304" pitchFamily="18" charset="0"/>
            </a:endParaRPr>
          </a:p>
        </p:txBody>
      </p:sp>
      <p:sp>
        <p:nvSpPr>
          <p:cNvPr id="2" name="Flecha derecha 1"/>
          <p:cNvSpPr/>
          <p:nvPr/>
        </p:nvSpPr>
        <p:spPr>
          <a:xfrm>
            <a:off x="3657600" y="1706756"/>
            <a:ext cx="1600200" cy="217944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Cuadro de texto 14"/>
          <p:cNvSpPr txBox="1"/>
          <p:nvPr/>
        </p:nvSpPr>
        <p:spPr>
          <a:xfrm>
            <a:off x="5762766" y="1682464"/>
            <a:ext cx="2619233" cy="3041935"/>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2000" b="1" dirty="0" smtClean="0">
                <a:solidFill>
                  <a:schemeClr val="tx1"/>
                </a:solidFill>
                <a:ea typeface="Calibri" panose="020F0502020204030204" pitchFamily="34" charset="0"/>
                <a:cs typeface="Times New Roman" panose="02020603050405020304" pitchFamily="18" charset="0"/>
              </a:rPr>
              <a:t>Software especializado para goniómetro de ángulo de contacto</a:t>
            </a:r>
          </a:p>
          <a:p>
            <a:pPr marL="0" marR="0" algn="ctr">
              <a:lnSpc>
                <a:spcPct val="107000"/>
              </a:lnSpc>
              <a:spcBef>
                <a:spcPts val="0"/>
              </a:spcBef>
              <a:spcAft>
                <a:spcPts val="800"/>
              </a:spcAft>
            </a:pPr>
            <a:endParaRPr lang="es-EC" sz="2000" dirty="0">
              <a:solidFill>
                <a:schemeClr val="tx1"/>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s-EC" sz="2000" dirty="0" smtClean="0">
                <a:solidFill>
                  <a:schemeClr val="tx1"/>
                </a:solidFill>
                <a:ea typeface="Calibri" panose="020F0502020204030204" pitchFamily="34" charset="0"/>
                <a:cs typeface="Times New Roman" panose="02020603050405020304" pitchFamily="18" charset="0"/>
              </a:rPr>
              <a:t>(HMI)</a:t>
            </a:r>
            <a:endParaRPr lang="es-EC" sz="20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281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0" y="1105697"/>
            <a:ext cx="9060324" cy="395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número de diapositiva 5"/>
          <p:cNvSpPr>
            <a:spLocks noGrp="1"/>
          </p:cNvSpPr>
          <p:nvPr>
            <p:ph type="sldNum" sz="quarter" idx="12"/>
          </p:nvPr>
        </p:nvSpPr>
        <p:spPr/>
        <p:txBody>
          <a:bodyPr/>
          <a:lstStyle/>
          <a:p>
            <a:fld id="{970440E7-6EC3-4D22-82CC-383AB5DD1DC3}" type="slidenum">
              <a:rPr lang="es-ES" smtClean="0"/>
              <a:pPr/>
              <a:t>19</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ÉNFASIS EN PIXELES DE INTERÉS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18</a:t>
            </a:r>
            <a:endParaRPr lang="es-ES" dirty="0">
              <a:solidFill>
                <a:schemeClr val="tx1"/>
              </a:solidFill>
              <a:effectLst>
                <a:outerShdw blurRad="38100" dist="38100" dir="2700000" algn="tl">
                  <a:srgbClr val="000000">
                    <a:alpha val="43137"/>
                  </a:srgbClr>
                </a:outerShdw>
              </a:effectLst>
            </a:endParaRPr>
          </a:p>
        </p:txBody>
      </p:sp>
      <p:sp>
        <p:nvSpPr>
          <p:cNvPr id="20" name="Cuadro de texto 126"/>
          <p:cNvSpPr txBox="1"/>
          <p:nvPr/>
        </p:nvSpPr>
        <p:spPr>
          <a:xfrm>
            <a:off x="3771173" y="5410200"/>
            <a:ext cx="1715227" cy="5845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ffectLst/>
                <a:ea typeface="Calibri" panose="020F0502020204030204" pitchFamily="34" charset="0"/>
              </a:rPr>
              <a:t>Recuadros de visualización</a:t>
            </a:r>
            <a:endParaRPr lang="es-EC" sz="1600" dirty="0">
              <a:effectLst/>
              <a:ea typeface="Calibri" panose="020F0502020204030204" pitchFamily="34" charset="0"/>
            </a:endParaRPr>
          </a:p>
        </p:txBody>
      </p:sp>
      <p:sp>
        <p:nvSpPr>
          <p:cNvPr id="21" name="Rectángulo 20"/>
          <p:cNvSpPr/>
          <p:nvPr/>
        </p:nvSpPr>
        <p:spPr>
          <a:xfrm>
            <a:off x="3898102" y="1507371"/>
            <a:ext cx="1318260" cy="76517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22" name="Conector recto de flecha 21"/>
          <p:cNvCxnSpPr/>
          <p:nvPr/>
        </p:nvCxnSpPr>
        <p:spPr>
          <a:xfrm>
            <a:off x="4572472" y="4520596"/>
            <a:ext cx="0" cy="838200"/>
          </a:xfrm>
          <a:prstGeom prst="straightConnector1">
            <a:avLst/>
          </a:prstGeom>
          <a:ln w="38100">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24" name="Rectángulo 20"/>
          <p:cNvSpPr/>
          <p:nvPr/>
        </p:nvSpPr>
        <p:spPr>
          <a:xfrm>
            <a:off x="3898102" y="2699520"/>
            <a:ext cx="1318260" cy="76517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5" name="Rectángulo 20"/>
          <p:cNvSpPr/>
          <p:nvPr/>
        </p:nvSpPr>
        <p:spPr>
          <a:xfrm>
            <a:off x="3898102" y="3755421"/>
            <a:ext cx="1318260" cy="76517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6" name="Rectángulo 20"/>
          <p:cNvSpPr/>
          <p:nvPr/>
        </p:nvSpPr>
        <p:spPr>
          <a:xfrm>
            <a:off x="533400" y="1600200"/>
            <a:ext cx="2514600" cy="2537808"/>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27" name="Conector recto de flecha 21"/>
          <p:cNvCxnSpPr/>
          <p:nvPr/>
        </p:nvCxnSpPr>
        <p:spPr>
          <a:xfrm>
            <a:off x="1676400" y="4114800"/>
            <a:ext cx="0" cy="138414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sp>
        <p:nvSpPr>
          <p:cNvPr id="28" name="Cuadro de texto 126"/>
          <p:cNvSpPr txBox="1"/>
          <p:nvPr/>
        </p:nvSpPr>
        <p:spPr>
          <a:xfrm>
            <a:off x="869965" y="5498940"/>
            <a:ext cx="1715227" cy="5845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a typeface="Calibri" panose="020F0502020204030204" pitchFamily="34" charset="0"/>
              </a:rPr>
              <a:t>Video en tiempo real</a:t>
            </a:r>
            <a:endParaRPr lang="es-EC" sz="1600" dirty="0">
              <a:effectLst/>
              <a:ea typeface="Calibri" panose="020F0502020204030204" pitchFamily="34" charset="0"/>
            </a:endParaRPr>
          </a:p>
        </p:txBody>
      </p:sp>
      <p:sp>
        <p:nvSpPr>
          <p:cNvPr id="30" name="Rectángulo 20"/>
          <p:cNvSpPr/>
          <p:nvPr/>
        </p:nvSpPr>
        <p:spPr>
          <a:xfrm>
            <a:off x="5334000" y="1003642"/>
            <a:ext cx="3810000" cy="1129958"/>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32" name="31 Conector recto"/>
          <p:cNvCxnSpPr/>
          <p:nvPr/>
        </p:nvCxnSpPr>
        <p:spPr>
          <a:xfrm flipV="1">
            <a:off x="6781800" y="762000"/>
            <a:ext cx="0" cy="24164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Conector recto de flecha 21"/>
          <p:cNvCxnSpPr/>
          <p:nvPr/>
        </p:nvCxnSpPr>
        <p:spPr>
          <a:xfrm flipH="1">
            <a:off x="6019800" y="768531"/>
            <a:ext cx="762000" cy="0"/>
          </a:xfrm>
          <a:prstGeom prst="straightConnector1">
            <a:avLst/>
          </a:prstGeom>
          <a:ln w="38100">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37" name="Cuadro de texto 126"/>
          <p:cNvSpPr txBox="1"/>
          <p:nvPr/>
        </p:nvSpPr>
        <p:spPr>
          <a:xfrm>
            <a:off x="5029200" y="606545"/>
            <a:ext cx="990600" cy="3154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ffectLst/>
                <a:ea typeface="Calibri" panose="020F0502020204030204" pitchFamily="34" charset="0"/>
              </a:rPr>
              <a:t>Controles</a:t>
            </a:r>
            <a:endParaRPr lang="es-EC" sz="1600" dirty="0">
              <a:effectLst/>
              <a:ea typeface="Calibri" panose="020F0502020204030204" pitchFamily="34" charset="0"/>
            </a:endParaRPr>
          </a:p>
        </p:txBody>
      </p:sp>
      <p:sp>
        <p:nvSpPr>
          <p:cNvPr id="38" name="Rectángulo 20"/>
          <p:cNvSpPr/>
          <p:nvPr/>
        </p:nvSpPr>
        <p:spPr>
          <a:xfrm>
            <a:off x="5715000" y="2272546"/>
            <a:ext cx="2514600" cy="1942217"/>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39" name="Conector recto de flecha 21"/>
          <p:cNvCxnSpPr/>
          <p:nvPr/>
        </p:nvCxnSpPr>
        <p:spPr>
          <a:xfrm>
            <a:off x="6968418" y="4253896"/>
            <a:ext cx="0" cy="1104900"/>
          </a:xfrm>
          <a:prstGeom prst="straightConnector1">
            <a:avLst/>
          </a:prstGeom>
          <a:ln w="38100">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41" name="Cuadro de texto 126"/>
          <p:cNvSpPr txBox="1"/>
          <p:nvPr/>
        </p:nvSpPr>
        <p:spPr>
          <a:xfrm>
            <a:off x="6114686" y="5410200"/>
            <a:ext cx="1715227" cy="29225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ffectLst/>
                <a:ea typeface="Calibri" panose="020F0502020204030204" pitchFamily="34" charset="0"/>
              </a:rPr>
              <a:t>Imagen resultante</a:t>
            </a:r>
            <a:endParaRPr lang="es-EC" sz="1600" dirty="0">
              <a:effectLst/>
              <a:ea typeface="Calibri" panose="020F0502020204030204" pitchFamily="34" charset="0"/>
            </a:endParaRPr>
          </a:p>
        </p:txBody>
      </p:sp>
    </p:spTree>
    <p:extLst>
      <p:ext uri="{BB962C8B-B14F-4D97-AF65-F5344CB8AC3E}">
        <p14:creationId xmlns:p14="http://schemas.microsoft.com/office/powerpoint/2010/main" val="230329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6" fill="hold" nodeType="withEffect">
                                  <p:stCondLst>
                                    <p:cond delay="1000"/>
                                  </p:stCondLst>
                                  <p:childTnLst>
                                    <p:set>
                                      <p:cBhvr>
                                        <p:cTn id="14" dur="1" fill="hold">
                                          <p:stCondLst>
                                            <p:cond delay="0"/>
                                          </p:stCondLst>
                                        </p:cTn>
                                        <p:tgtEl>
                                          <p:spTgt spid="27"/>
                                        </p:tgtEl>
                                        <p:attrNameLst>
                                          <p:attrName>style.visibility</p:attrName>
                                        </p:attrNameLst>
                                      </p:cBhvr>
                                      <p:to>
                                        <p:strVal val="visible"/>
                                      </p:to>
                                    </p:set>
                                    <p:animEffect transition="in" filter="barn(inHorizontal)">
                                      <p:cBhvr>
                                        <p:cTn id="15" dur="500"/>
                                        <p:tgtEl>
                                          <p:spTgt spid="27"/>
                                        </p:tgtEl>
                                      </p:cBhvr>
                                    </p:animEffect>
                                  </p:childTnLst>
                                </p:cTn>
                              </p:par>
                              <p:par>
                                <p:cTn id="16" presetID="16" presetClass="entr" presetSubtype="21" fill="hold" grpId="0" nodeType="withEffect">
                                  <p:stCondLst>
                                    <p:cond delay="150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6" fill="hold"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barn(inHorizontal)">
                                      <p:cBhvr>
                                        <p:cTn id="34" dur="500"/>
                                        <p:tgtEl>
                                          <p:spTgt spid="22"/>
                                        </p:tgtEl>
                                      </p:cBhvr>
                                    </p:animEffect>
                                  </p:childTnLst>
                                </p:cTn>
                              </p:par>
                              <p:par>
                                <p:cTn id="35" presetID="16" presetClass="entr" presetSubtype="21" fill="hold" grpId="0" nodeType="withEffect">
                                  <p:stCondLst>
                                    <p:cond delay="200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par>
                                <p:cTn id="43" presetID="16" presetClass="entr" presetSubtype="26" fill="hold" nodeType="withEffect">
                                  <p:stCondLst>
                                    <p:cond delay="500"/>
                                  </p:stCondLst>
                                  <p:childTnLst>
                                    <p:set>
                                      <p:cBhvr>
                                        <p:cTn id="44" dur="1" fill="hold">
                                          <p:stCondLst>
                                            <p:cond delay="0"/>
                                          </p:stCondLst>
                                        </p:cTn>
                                        <p:tgtEl>
                                          <p:spTgt spid="32"/>
                                        </p:tgtEl>
                                        <p:attrNameLst>
                                          <p:attrName>style.visibility</p:attrName>
                                        </p:attrNameLst>
                                      </p:cBhvr>
                                      <p:to>
                                        <p:strVal val="visible"/>
                                      </p:to>
                                    </p:set>
                                    <p:animEffect transition="in" filter="barn(inHorizontal)">
                                      <p:cBhvr>
                                        <p:cTn id="45" dur="500"/>
                                        <p:tgtEl>
                                          <p:spTgt spid="32"/>
                                        </p:tgtEl>
                                      </p:cBhvr>
                                    </p:animEffect>
                                  </p:childTnLst>
                                </p:cTn>
                              </p:par>
                              <p:par>
                                <p:cTn id="46" presetID="16" presetClass="entr" presetSubtype="26" fill="hold" nodeType="withEffect">
                                  <p:stCondLst>
                                    <p:cond delay="1000"/>
                                  </p:stCondLst>
                                  <p:childTnLst>
                                    <p:set>
                                      <p:cBhvr>
                                        <p:cTn id="47" dur="1" fill="hold">
                                          <p:stCondLst>
                                            <p:cond delay="0"/>
                                          </p:stCondLst>
                                        </p:cTn>
                                        <p:tgtEl>
                                          <p:spTgt spid="34"/>
                                        </p:tgtEl>
                                        <p:attrNameLst>
                                          <p:attrName>style.visibility</p:attrName>
                                        </p:attrNameLst>
                                      </p:cBhvr>
                                      <p:to>
                                        <p:strVal val="visible"/>
                                      </p:to>
                                    </p:set>
                                    <p:animEffect transition="in" filter="barn(inHorizontal)">
                                      <p:cBhvr>
                                        <p:cTn id="48" dur="500"/>
                                        <p:tgtEl>
                                          <p:spTgt spid="34"/>
                                        </p:tgtEl>
                                      </p:cBhvr>
                                    </p:animEffect>
                                  </p:childTnLst>
                                </p:cTn>
                              </p:par>
                              <p:par>
                                <p:cTn id="49" presetID="16" presetClass="entr" presetSubtype="21" fill="hold" grpId="0" nodeType="withEffect">
                                  <p:stCondLst>
                                    <p:cond delay="200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6" fill="hold" nodeType="withEffect">
                                  <p:stCondLst>
                                    <p:cond delay="1000"/>
                                  </p:stCondLst>
                                  <p:childTnLst>
                                    <p:set>
                                      <p:cBhvr>
                                        <p:cTn id="58" dur="1" fill="hold">
                                          <p:stCondLst>
                                            <p:cond delay="0"/>
                                          </p:stCondLst>
                                        </p:cTn>
                                        <p:tgtEl>
                                          <p:spTgt spid="39"/>
                                        </p:tgtEl>
                                        <p:attrNameLst>
                                          <p:attrName>style.visibility</p:attrName>
                                        </p:attrNameLst>
                                      </p:cBhvr>
                                      <p:to>
                                        <p:strVal val="visible"/>
                                      </p:to>
                                    </p:set>
                                    <p:animEffect transition="in" filter="barn(inHorizontal)">
                                      <p:cBhvr>
                                        <p:cTn id="59" dur="500"/>
                                        <p:tgtEl>
                                          <p:spTgt spid="39"/>
                                        </p:tgtEl>
                                      </p:cBhvr>
                                    </p:animEffect>
                                  </p:childTnLst>
                                </p:cTn>
                              </p:par>
                              <p:par>
                                <p:cTn id="60" presetID="16" presetClass="entr" presetSubtype="21" fill="hold" grpId="0" nodeType="withEffect">
                                  <p:stCondLst>
                                    <p:cond delay="2000"/>
                                  </p:stCondLst>
                                  <p:childTnLst>
                                    <p:set>
                                      <p:cBhvr>
                                        <p:cTn id="61" dur="1" fill="hold">
                                          <p:stCondLst>
                                            <p:cond delay="0"/>
                                          </p:stCondLst>
                                        </p:cTn>
                                        <p:tgtEl>
                                          <p:spTgt spid="41"/>
                                        </p:tgtEl>
                                        <p:attrNameLst>
                                          <p:attrName>style.visibility</p:attrName>
                                        </p:attrNameLst>
                                      </p:cBhvr>
                                      <p:to>
                                        <p:strVal val="visible"/>
                                      </p:to>
                                    </p:set>
                                    <p:animEffect transition="in" filter="barn(inVertical)">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P spid="26" grpId="0" animBg="1"/>
      <p:bldP spid="28" grpId="0" animBg="1"/>
      <p:bldP spid="30" grpId="0" animBg="1"/>
      <p:bldP spid="37" grpId="0" animBg="1"/>
      <p:bldP spid="38"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CONTENIDO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279779" y="6416675"/>
            <a:ext cx="2895600" cy="365125"/>
          </a:xfrm>
        </p:spPr>
        <p:txBody>
          <a:body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2</a:t>
            </a:r>
            <a:endParaRPr lang="es-ES" dirty="0">
              <a:solidFill>
                <a:schemeClr val="tx1"/>
              </a:solidFill>
              <a:effectLst>
                <a:outerShdw blurRad="38100" dist="38100" dir="2700000" algn="tl">
                  <a:srgbClr val="000000">
                    <a:alpha val="43137"/>
                  </a:srgbClr>
                </a:outerShdw>
              </a:effectLst>
            </a:endParaRPr>
          </a:p>
        </p:txBody>
      </p:sp>
      <p:sp>
        <p:nvSpPr>
          <p:cNvPr id="6" name="Cheurón 5"/>
          <p:cNvSpPr/>
          <p:nvPr/>
        </p:nvSpPr>
        <p:spPr>
          <a:xfrm>
            <a:off x="768096" y="965320"/>
            <a:ext cx="3810000" cy="685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solidFill>
                  <a:schemeClr val="tx1"/>
                </a:solidFill>
              </a:rPr>
              <a:t>Antecedentes</a:t>
            </a:r>
            <a:endParaRPr lang="es-EC" sz="2000" dirty="0">
              <a:solidFill>
                <a:schemeClr val="tx1"/>
              </a:solidFill>
            </a:endParaRPr>
          </a:p>
        </p:txBody>
      </p:sp>
      <p:sp>
        <p:nvSpPr>
          <p:cNvPr id="8" name="Cheurón 7"/>
          <p:cNvSpPr/>
          <p:nvPr/>
        </p:nvSpPr>
        <p:spPr>
          <a:xfrm>
            <a:off x="1524000" y="1960622"/>
            <a:ext cx="3810000" cy="685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solidFill>
                  <a:schemeClr val="tx1"/>
                </a:solidFill>
              </a:rPr>
              <a:t>Objetivo del Proyecto</a:t>
            </a:r>
            <a:endParaRPr lang="es-EC" sz="2000" dirty="0">
              <a:solidFill>
                <a:schemeClr val="tx1"/>
              </a:solidFill>
            </a:endParaRPr>
          </a:p>
        </p:txBody>
      </p:sp>
      <p:sp>
        <p:nvSpPr>
          <p:cNvPr id="10" name="Cheurón 9"/>
          <p:cNvSpPr/>
          <p:nvPr/>
        </p:nvSpPr>
        <p:spPr>
          <a:xfrm>
            <a:off x="2286000" y="3005197"/>
            <a:ext cx="3810000" cy="685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solidFill>
                  <a:schemeClr val="tx1"/>
                </a:solidFill>
              </a:rPr>
              <a:t>Desarrollo del Proyecto</a:t>
            </a:r>
            <a:endParaRPr lang="es-EC" sz="2000" dirty="0">
              <a:solidFill>
                <a:schemeClr val="tx1"/>
              </a:solidFill>
            </a:endParaRPr>
          </a:p>
        </p:txBody>
      </p:sp>
      <p:sp>
        <p:nvSpPr>
          <p:cNvPr id="12" name="Cheurón 11"/>
          <p:cNvSpPr/>
          <p:nvPr/>
        </p:nvSpPr>
        <p:spPr>
          <a:xfrm>
            <a:off x="3048000" y="4000499"/>
            <a:ext cx="3810000" cy="685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solidFill>
                  <a:schemeClr val="tx1"/>
                </a:solidFill>
              </a:rPr>
              <a:t>Resultados</a:t>
            </a:r>
            <a:endParaRPr lang="es-EC" sz="2000" dirty="0">
              <a:solidFill>
                <a:schemeClr val="tx1"/>
              </a:solidFill>
            </a:endParaRPr>
          </a:p>
        </p:txBody>
      </p:sp>
      <p:sp>
        <p:nvSpPr>
          <p:cNvPr id="13" name="Cheurón 12"/>
          <p:cNvSpPr/>
          <p:nvPr/>
        </p:nvSpPr>
        <p:spPr>
          <a:xfrm>
            <a:off x="3810000" y="5029200"/>
            <a:ext cx="3810000" cy="685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solidFill>
                  <a:schemeClr val="tx1"/>
                </a:solidFill>
              </a:rPr>
              <a:t>Conclusiones y Recomendaciones</a:t>
            </a:r>
            <a:endParaRPr lang="es-EC" sz="2000" dirty="0">
              <a:solidFill>
                <a:schemeClr val="tx1"/>
              </a:solidFill>
            </a:endParaRPr>
          </a:p>
        </p:txBody>
      </p:sp>
    </p:spTree>
    <p:extLst>
      <p:ext uri="{BB962C8B-B14F-4D97-AF65-F5344CB8AC3E}">
        <p14:creationId xmlns:p14="http://schemas.microsoft.com/office/powerpoint/2010/main" val="3137683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20</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EFECTOS ADVERSOS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19</a:t>
            </a:r>
            <a:endParaRPr lang="es-ES" dirty="0">
              <a:solidFill>
                <a:schemeClr val="tx1"/>
              </a:solidFill>
              <a:effectLst>
                <a:outerShdw blurRad="38100" dist="38100" dir="2700000" algn="tl">
                  <a:srgbClr val="000000">
                    <a:alpha val="43137"/>
                  </a:srgbClr>
                </a:outerShdw>
              </a:effectLst>
            </a:endParaRPr>
          </a:p>
        </p:txBody>
      </p:sp>
      <p:sp>
        <p:nvSpPr>
          <p:cNvPr id="11" name="CuadroTexto 10"/>
          <p:cNvSpPr txBox="1"/>
          <p:nvPr/>
        </p:nvSpPr>
        <p:spPr>
          <a:xfrm>
            <a:off x="176554" y="1297573"/>
            <a:ext cx="1000210"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Alto brillo</a:t>
            </a:r>
            <a:endParaRPr lang="es-EC" sz="1600" dirty="0"/>
          </a:p>
        </p:txBody>
      </p:sp>
      <p:sp>
        <p:nvSpPr>
          <p:cNvPr id="16" name="CuadroTexto 15"/>
          <p:cNvSpPr txBox="1"/>
          <p:nvPr/>
        </p:nvSpPr>
        <p:spPr>
          <a:xfrm>
            <a:off x="7939599" y="1297573"/>
            <a:ext cx="1027845"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Bajo brillo</a:t>
            </a:r>
            <a:endParaRPr lang="es-EC" sz="1600" dirty="0"/>
          </a:p>
        </p:txBody>
      </p:sp>
      <p:sp>
        <p:nvSpPr>
          <p:cNvPr id="17" name="CuadroTexto 16"/>
          <p:cNvSpPr txBox="1"/>
          <p:nvPr/>
        </p:nvSpPr>
        <p:spPr>
          <a:xfrm>
            <a:off x="0" y="2957100"/>
            <a:ext cx="1353319"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Alto contraste</a:t>
            </a:r>
            <a:endParaRPr lang="es-EC" sz="1600" dirty="0"/>
          </a:p>
        </p:txBody>
      </p:sp>
      <p:sp>
        <p:nvSpPr>
          <p:cNvPr id="19" name="CuadroTexto 18"/>
          <p:cNvSpPr txBox="1"/>
          <p:nvPr/>
        </p:nvSpPr>
        <p:spPr>
          <a:xfrm>
            <a:off x="7763045" y="2957100"/>
            <a:ext cx="1380955"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Bajo contraste</a:t>
            </a:r>
            <a:endParaRPr lang="es-EC" sz="1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2960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35802"/>
            <a:ext cx="62960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589" y="4038600"/>
            <a:ext cx="64103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uadroTexto 16"/>
          <p:cNvSpPr txBox="1"/>
          <p:nvPr/>
        </p:nvSpPr>
        <p:spPr>
          <a:xfrm>
            <a:off x="95313" y="4569410"/>
            <a:ext cx="1162691"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Alto umbral</a:t>
            </a:r>
            <a:endParaRPr lang="es-EC" sz="1600" dirty="0"/>
          </a:p>
        </p:txBody>
      </p:sp>
      <p:sp>
        <p:nvSpPr>
          <p:cNvPr id="20" name="CuadroTexto 16"/>
          <p:cNvSpPr txBox="1"/>
          <p:nvPr/>
        </p:nvSpPr>
        <p:spPr>
          <a:xfrm>
            <a:off x="7858359" y="4569410"/>
            <a:ext cx="1190326"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Bajo umbral</a:t>
            </a:r>
            <a:endParaRPr lang="es-EC" sz="1600" dirty="0"/>
          </a:p>
        </p:txBody>
      </p:sp>
    </p:spTree>
    <p:extLst>
      <p:ext uri="{BB962C8B-B14F-4D97-AF65-F5344CB8AC3E}">
        <p14:creationId xmlns:p14="http://schemas.microsoft.com/office/powerpoint/2010/main" val="10741206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fade">
                                      <p:cBhvr>
                                        <p:cTn id="29" dur="500"/>
                                        <p:tgtEl>
                                          <p:spTgt spid="2053"/>
                                        </p:tgtEl>
                                      </p:cBhvr>
                                    </p:animEffect>
                                  </p:childTnLst>
                                </p:cTn>
                              </p:par>
                              <p:par>
                                <p:cTn id="30" presetID="16" presetClass="entr" presetSubtype="21"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9"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21</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OBTENCIÓN DE CONTORNOS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20</a:t>
            </a:r>
            <a:endParaRPr lang="es-ES" dirty="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6" y="762000"/>
            <a:ext cx="9066025"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ángulo 20"/>
          <p:cNvSpPr/>
          <p:nvPr/>
        </p:nvSpPr>
        <p:spPr>
          <a:xfrm>
            <a:off x="253653" y="1169495"/>
            <a:ext cx="2514600" cy="2537808"/>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1" name="Conector recto de flecha 21"/>
          <p:cNvCxnSpPr/>
          <p:nvPr/>
        </p:nvCxnSpPr>
        <p:spPr>
          <a:xfrm>
            <a:off x="1510953" y="3707303"/>
            <a:ext cx="0" cy="138414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sp>
        <p:nvSpPr>
          <p:cNvPr id="12" name="Cuadro de texto 126"/>
          <p:cNvSpPr txBox="1"/>
          <p:nvPr/>
        </p:nvSpPr>
        <p:spPr>
          <a:xfrm>
            <a:off x="653339" y="5206680"/>
            <a:ext cx="1715227" cy="5845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a typeface="Calibri" panose="020F0502020204030204" pitchFamily="34" charset="0"/>
              </a:rPr>
              <a:t>Imagen de fuente</a:t>
            </a:r>
            <a:endParaRPr lang="es-EC" sz="1600" dirty="0">
              <a:effectLst/>
              <a:ea typeface="Calibri" panose="020F0502020204030204" pitchFamily="34" charset="0"/>
            </a:endParaRPr>
          </a:p>
        </p:txBody>
      </p:sp>
      <p:sp>
        <p:nvSpPr>
          <p:cNvPr id="13" name="Rectángulo 20"/>
          <p:cNvSpPr/>
          <p:nvPr/>
        </p:nvSpPr>
        <p:spPr>
          <a:xfrm>
            <a:off x="3314498" y="1447800"/>
            <a:ext cx="2514600" cy="2537808"/>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4" name="Conector recto de flecha 21"/>
          <p:cNvCxnSpPr/>
          <p:nvPr/>
        </p:nvCxnSpPr>
        <p:spPr>
          <a:xfrm>
            <a:off x="4495800" y="3961396"/>
            <a:ext cx="0" cy="138414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sp>
        <p:nvSpPr>
          <p:cNvPr id="15" name="Cuadro de texto 126"/>
          <p:cNvSpPr txBox="1"/>
          <p:nvPr/>
        </p:nvSpPr>
        <p:spPr>
          <a:xfrm>
            <a:off x="3666489" y="5410200"/>
            <a:ext cx="1715227" cy="5845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a typeface="Calibri" panose="020F0502020204030204" pitchFamily="34" charset="0"/>
              </a:rPr>
              <a:t>Ajuste de umbral de binarización</a:t>
            </a:r>
            <a:endParaRPr lang="es-EC" sz="1600" dirty="0">
              <a:effectLst/>
              <a:ea typeface="Calibri" panose="020F0502020204030204" pitchFamily="34" charset="0"/>
            </a:endParaRPr>
          </a:p>
        </p:txBody>
      </p:sp>
      <p:sp>
        <p:nvSpPr>
          <p:cNvPr id="16" name="Rectángulo 20"/>
          <p:cNvSpPr/>
          <p:nvPr/>
        </p:nvSpPr>
        <p:spPr>
          <a:xfrm>
            <a:off x="6324600" y="1202152"/>
            <a:ext cx="2514600" cy="2537808"/>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7" name="Conector recto de flecha 21"/>
          <p:cNvCxnSpPr/>
          <p:nvPr/>
        </p:nvCxnSpPr>
        <p:spPr>
          <a:xfrm>
            <a:off x="7592786" y="3739960"/>
            <a:ext cx="0" cy="138414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sp>
        <p:nvSpPr>
          <p:cNvPr id="18" name="Cuadro de texto 126"/>
          <p:cNvSpPr txBox="1"/>
          <p:nvPr/>
        </p:nvSpPr>
        <p:spPr>
          <a:xfrm>
            <a:off x="6629400" y="5157888"/>
            <a:ext cx="2084434" cy="5845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a typeface="Calibri" panose="020F0502020204030204" pitchFamily="34" charset="0"/>
              </a:rPr>
              <a:t>Contornos resultantes</a:t>
            </a:r>
            <a:endParaRPr lang="es-EC" sz="1600" dirty="0">
              <a:effectLst/>
              <a:ea typeface="Calibri" panose="020F0502020204030204" pitchFamily="34" charset="0"/>
            </a:endParaRPr>
          </a:p>
        </p:txBody>
      </p:sp>
    </p:spTree>
    <p:extLst>
      <p:ext uri="{BB962C8B-B14F-4D97-AF65-F5344CB8AC3E}">
        <p14:creationId xmlns:p14="http://schemas.microsoft.com/office/powerpoint/2010/main" val="251396735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6"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par>
                                <p:cTn id="16" presetID="16" presetClass="entr" presetSubtype="21" fill="hold" grpId="0" nodeType="withEffect">
                                  <p:stCondLst>
                                    <p:cond delay="150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6"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barn(inHorizontal)">
                                      <p:cBhvr>
                                        <p:cTn id="26" dur="500"/>
                                        <p:tgtEl>
                                          <p:spTgt spid="14"/>
                                        </p:tgtEl>
                                      </p:cBhvr>
                                    </p:animEffect>
                                  </p:childTnLst>
                                </p:cTn>
                              </p:par>
                              <p:par>
                                <p:cTn id="27" presetID="16" presetClass="entr" presetSubtype="21" fill="hold" grpId="0" nodeType="withEffect">
                                  <p:stCondLst>
                                    <p:cond delay="150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6" fill="hold" nodeType="with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barn(inHorizontal)">
                                      <p:cBhvr>
                                        <p:cTn id="37" dur="500"/>
                                        <p:tgtEl>
                                          <p:spTgt spid="17"/>
                                        </p:tgtEl>
                                      </p:cBhvr>
                                    </p:animEffect>
                                  </p:childTnLst>
                                </p:cTn>
                              </p:par>
                              <p:par>
                                <p:cTn id="38" presetID="16" presetClass="entr" presetSubtype="21" fill="hold" grpId="0" nodeType="withEffect">
                                  <p:stCondLst>
                                    <p:cond delay="150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10" y="709713"/>
            <a:ext cx="802957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número de diapositiva 5"/>
          <p:cNvSpPr>
            <a:spLocks noGrp="1"/>
          </p:cNvSpPr>
          <p:nvPr>
            <p:ph type="sldNum" sz="quarter" idx="12"/>
          </p:nvPr>
        </p:nvSpPr>
        <p:spPr/>
        <p:txBody>
          <a:bodyPr/>
          <a:lstStyle/>
          <a:p>
            <a:fld id="{970440E7-6EC3-4D22-82CC-383AB5DD1DC3}" type="slidenum">
              <a:rPr lang="es-ES" smtClean="0"/>
              <a:pPr/>
              <a:t>22</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CÁLCULO DE ÁNGULO DE CONTACTO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20</a:t>
            </a:r>
            <a:endParaRPr lang="es-ES" dirty="0">
              <a:solidFill>
                <a:schemeClr val="tx1"/>
              </a:solidFill>
              <a:effectLst>
                <a:outerShdw blurRad="38100" dist="38100" dir="2700000" algn="tl">
                  <a:srgbClr val="000000">
                    <a:alpha val="43137"/>
                  </a:srgbClr>
                </a:outerShdw>
              </a:effectLst>
            </a:endParaRPr>
          </a:p>
        </p:txBody>
      </p:sp>
      <p:sp>
        <p:nvSpPr>
          <p:cNvPr id="9" name="Rectángulo 20"/>
          <p:cNvSpPr/>
          <p:nvPr/>
        </p:nvSpPr>
        <p:spPr>
          <a:xfrm>
            <a:off x="821668" y="1169495"/>
            <a:ext cx="3702433" cy="3021506"/>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1" name="Conector recto de flecha 21"/>
          <p:cNvCxnSpPr/>
          <p:nvPr/>
        </p:nvCxnSpPr>
        <p:spPr>
          <a:xfrm>
            <a:off x="2468899" y="4191001"/>
            <a:ext cx="0" cy="138414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sp>
        <p:nvSpPr>
          <p:cNvPr id="12" name="Cuadro de texto 126"/>
          <p:cNvSpPr txBox="1"/>
          <p:nvPr/>
        </p:nvSpPr>
        <p:spPr>
          <a:xfrm>
            <a:off x="1550301" y="5683997"/>
            <a:ext cx="1715227" cy="41200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a typeface="Calibri" panose="020F0502020204030204" pitchFamily="34" charset="0"/>
              </a:rPr>
              <a:t>Imagen de fuente</a:t>
            </a:r>
            <a:endParaRPr lang="es-EC" sz="1600" dirty="0">
              <a:effectLst/>
              <a:ea typeface="Calibri" panose="020F0502020204030204" pitchFamily="34" charset="0"/>
            </a:endParaRPr>
          </a:p>
        </p:txBody>
      </p:sp>
      <p:sp>
        <p:nvSpPr>
          <p:cNvPr id="13" name="Rectángulo 20"/>
          <p:cNvSpPr/>
          <p:nvPr/>
        </p:nvSpPr>
        <p:spPr>
          <a:xfrm>
            <a:off x="5410018" y="1066800"/>
            <a:ext cx="2743381" cy="1143000"/>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4" name="Conector recto de flecha 21"/>
          <p:cNvCxnSpPr/>
          <p:nvPr/>
        </p:nvCxnSpPr>
        <p:spPr>
          <a:xfrm>
            <a:off x="8001000" y="2209800"/>
            <a:ext cx="0" cy="83820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sp>
        <p:nvSpPr>
          <p:cNvPr id="15" name="Cuadro de texto 126"/>
          <p:cNvSpPr txBox="1"/>
          <p:nvPr/>
        </p:nvSpPr>
        <p:spPr>
          <a:xfrm>
            <a:off x="7200173" y="3151455"/>
            <a:ext cx="1791427" cy="5845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a typeface="Calibri" panose="020F0502020204030204" pitchFamily="34" charset="0"/>
              </a:rPr>
              <a:t>Selección de puntos de contacto</a:t>
            </a:r>
            <a:endParaRPr lang="es-EC" sz="1600" dirty="0">
              <a:effectLst/>
              <a:ea typeface="Calibri" panose="020F0502020204030204" pitchFamily="34" charset="0"/>
            </a:endParaRPr>
          </a:p>
        </p:txBody>
      </p:sp>
      <p:sp>
        <p:nvSpPr>
          <p:cNvPr id="16" name="Rectángulo 20"/>
          <p:cNvSpPr/>
          <p:nvPr/>
        </p:nvSpPr>
        <p:spPr>
          <a:xfrm>
            <a:off x="4876800" y="2471056"/>
            <a:ext cx="2209800" cy="957944"/>
          </a:xfrm>
          <a:prstGeom prst="rect">
            <a:avLst/>
          </a:prstGeom>
          <a:noFill/>
          <a:ln w="38100">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7" name="Conector recto de flecha 21"/>
          <p:cNvCxnSpPr/>
          <p:nvPr/>
        </p:nvCxnSpPr>
        <p:spPr>
          <a:xfrm>
            <a:off x="6477000" y="3429000"/>
            <a:ext cx="0" cy="69207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sp>
        <p:nvSpPr>
          <p:cNvPr id="18" name="Cuadro de texto 126"/>
          <p:cNvSpPr txBox="1"/>
          <p:nvPr/>
        </p:nvSpPr>
        <p:spPr>
          <a:xfrm>
            <a:off x="5459366" y="4139881"/>
            <a:ext cx="1855834" cy="29225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600" dirty="0" smtClean="0">
                <a:ea typeface="Calibri" panose="020F0502020204030204" pitchFamily="34" charset="0"/>
              </a:rPr>
              <a:t>Ángulo de contacto</a:t>
            </a:r>
            <a:endParaRPr lang="es-EC" sz="1600" dirty="0">
              <a:effectLst/>
              <a:ea typeface="Calibri" panose="020F0502020204030204" pitchFamily="34" charset="0"/>
            </a:endParaRPr>
          </a:p>
        </p:txBody>
      </p:sp>
    </p:spTree>
    <p:extLst>
      <p:ext uri="{BB962C8B-B14F-4D97-AF65-F5344CB8AC3E}">
        <p14:creationId xmlns:p14="http://schemas.microsoft.com/office/powerpoint/2010/main" val="8523914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6"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par>
                                <p:cTn id="16" presetID="16" presetClass="entr" presetSubtype="21" fill="hold" grpId="0" nodeType="withEffect">
                                  <p:stCondLst>
                                    <p:cond delay="150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6"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barn(inHorizontal)">
                                      <p:cBhvr>
                                        <p:cTn id="26" dur="500"/>
                                        <p:tgtEl>
                                          <p:spTgt spid="14"/>
                                        </p:tgtEl>
                                      </p:cBhvr>
                                    </p:animEffect>
                                  </p:childTnLst>
                                </p:cTn>
                              </p:par>
                              <p:par>
                                <p:cTn id="27" presetID="16" presetClass="entr" presetSubtype="21" fill="hold" grpId="0" nodeType="withEffect">
                                  <p:stCondLst>
                                    <p:cond delay="150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6" fill="hold" nodeType="with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barn(inHorizontal)">
                                      <p:cBhvr>
                                        <p:cTn id="37" dur="500"/>
                                        <p:tgtEl>
                                          <p:spTgt spid="17"/>
                                        </p:tgtEl>
                                      </p:cBhvr>
                                    </p:animEffect>
                                  </p:childTnLst>
                                </p:cTn>
                              </p:par>
                              <p:par>
                                <p:cTn id="38" presetID="16" presetClass="entr" presetSubtype="21" fill="hold" grpId="0" nodeType="withEffect">
                                  <p:stCondLst>
                                    <p:cond delay="150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23</a:t>
            </a:fld>
            <a:endParaRPr lang="es-ES"/>
          </a:p>
        </p:txBody>
      </p:sp>
      <p:sp>
        <p:nvSpPr>
          <p:cNvPr id="7" name="3 Rectángulo"/>
          <p:cNvSpPr/>
          <p:nvPr/>
        </p:nvSpPr>
        <p:spPr>
          <a:xfrm>
            <a:off x="279779" y="21770"/>
            <a:ext cx="8711821"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SOFTWARE ESPECIALIZADO (INTEGRACIÓN HMI)</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3"/>
          <a:stretch>
            <a:fillRect/>
          </a:stretch>
        </p:blipFill>
        <p:spPr>
          <a:xfrm>
            <a:off x="1371600" y="762000"/>
            <a:ext cx="6553200" cy="5104090"/>
          </a:xfrm>
          <a:prstGeom prst="rect">
            <a:avLst/>
          </a:prstGeom>
        </p:spPr>
      </p:pic>
    </p:spTree>
    <p:extLst>
      <p:ext uri="{BB962C8B-B14F-4D97-AF65-F5344CB8AC3E}">
        <p14:creationId xmlns:p14="http://schemas.microsoft.com/office/powerpoint/2010/main" val="198525105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24</a:t>
            </a:fld>
            <a:endParaRPr lang="es-ES"/>
          </a:p>
        </p:txBody>
      </p:sp>
      <p:sp>
        <p:nvSpPr>
          <p:cNvPr id="7" name="3 Rectángulo"/>
          <p:cNvSpPr/>
          <p:nvPr/>
        </p:nvSpPr>
        <p:spPr>
          <a:xfrm>
            <a:off x="279779" y="21770"/>
            <a:ext cx="8711821"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SOFTWARE ESPECIALIZADO (INTEGRACIÓN HMI)</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stretch>
            <a:fillRect/>
          </a:stretch>
        </p:blipFill>
        <p:spPr>
          <a:xfrm>
            <a:off x="1304147" y="639188"/>
            <a:ext cx="6383306" cy="5200916"/>
          </a:xfrm>
          <a:prstGeom prst="rect">
            <a:avLst/>
          </a:prstGeom>
        </p:spPr>
      </p:pic>
    </p:spTree>
    <p:extLst>
      <p:ext uri="{BB962C8B-B14F-4D97-AF65-F5344CB8AC3E}">
        <p14:creationId xmlns:p14="http://schemas.microsoft.com/office/powerpoint/2010/main" val="9012346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25</a:t>
            </a:fld>
            <a:endParaRPr lang="es-ES"/>
          </a:p>
        </p:txBody>
      </p:sp>
      <p:sp>
        <p:nvSpPr>
          <p:cNvPr id="7" name="3 Rectángulo"/>
          <p:cNvSpPr/>
          <p:nvPr/>
        </p:nvSpPr>
        <p:spPr>
          <a:xfrm>
            <a:off x="279779" y="21770"/>
            <a:ext cx="8711821"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SOFTWARE ESPECIALIZADO (INTEGRACIÓN HMI)</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r>
              <a:rPr lang="es-ES" dirty="0" smtClean="0">
                <a:solidFill>
                  <a:schemeClr val="tx1"/>
                </a:solidFill>
                <a:effectLst>
                  <a:outerShdw blurRad="38100" dist="38100" dir="2700000" algn="tl">
                    <a:srgbClr val="000000">
                      <a:alpha val="43137"/>
                    </a:srgbClr>
                  </a:outerShdw>
                </a:effectLst>
              </a:rPr>
              <a:t>.</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a:stretch>
            <a:fillRect/>
          </a:stretch>
        </p:blipFill>
        <p:spPr>
          <a:xfrm>
            <a:off x="2576512" y="1295400"/>
            <a:ext cx="3838575" cy="3667125"/>
          </a:xfrm>
          <a:prstGeom prst="rect">
            <a:avLst/>
          </a:prstGeom>
        </p:spPr>
      </p:pic>
    </p:spTree>
    <p:extLst>
      <p:ext uri="{BB962C8B-B14F-4D97-AF65-F5344CB8AC3E}">
        <p14:creationId xmlns:p14="http://schemas.microsoft.com/office/powerpoint/2010/main" val="145617906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24</a:t>
            </a:r>
            <a:endParaRPr lang="es-ES"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1359634" y="2438400"/>
            <a:ext cx="6729536" cy="1569660"/>
          </a:xfrm>
          <a:prstGeom prst="rect">
            <a:avLst/>
          </a:prstGeom>
          <a:noFill/>
        </p:spPr>
        <p:txBody>
          <a:bodyPr wrap="none" lIns="91440" tIns="45720" rIns="91440" bIns="45720">
            <a:spAutoFit/>
          </a:bodyPr>
          <a:lstStyle/>
          <a:p>
            <a:pPr algn="ctr"/>
            <a:r>
              <a:rPr lang="es-ES" sz="9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RESULTADOS</a:t>
            </a:r>
            <a:endParaRPr lang="es-E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endParaRPr>
          </a:p>
        </p:txBody>
      </p:sp>
    </p:spTree>
    <p:extLst>
      <p:ext uri="{BB962C8B-B14F-4D97-AF65-F5344CB8AC3E}">
        <p14:creationId xmlns:p14="http://schemas.microsoft.com/office/powerpoint/2010/main" val="472585785"/>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3246936"/>
            <a:ext cx="57054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número de diapositiva 5"/>
          <p:cNvSpPr>
            <a:spLocks noGrp="1"/>
          </p:cNvSpPr>
          <p:nvPr>
            <p:ph type="sldNum" sz="quarter" idx="12"/>
          </p:nvPr>
        </p:nvSpPr>
        <p:spPr/>
        <p:txBody>
          <a:bodyPr/>
          <a:lstStyle/>
          <a:p>
            <a:fld id="{970440E7-6EC3-4D22-82CC-383AB5DD1DC3}" type="slidenum">
              <a:rPr lang="es-ES" smtClean="0"/>
              <a:pPr/>
              <a:t>27</a:t>
            </a:fld>
            <a:endParaRPr lang="es-ES" dirty="0"/>
          </a:p>
        </p:txBody>
      </p:sp>
      <p:sp>
        <p:nvSpPr>
          <p:cNvPr id="7" name="3 Rectángulo"/>
          <p:cNvSpPr/>
          <p:nvPr/>
        </p:nvSpPr>
        <p:spPr>
          <a:xfrm>
            <a:off x="415625" y="-49480"/>
            <a:ext cx="8991600" cy="1077218"/>
          </a:xfrm>
          <a:prstGeom prst="rect">
            <a:avLst/>
          </a:prstGeom>
        </p:spPr>
        <p:txBody>
          <a:bodyPr wrap="square">
            <a:spAutoFit/>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DE RESULTADOS CON SOFTWARE CAM100</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Abrir llave 4"/>
          <p:cNvSpPr/>
          <p:nvPr/>
        </p:nvSpPr>
        <p:spPr>
          <a:xfrm>
            <a:off x="2057400" y="762000"/>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Abrir llave 12"/>
          <p:cNvSpPr/>
          <p:nvPr/>
        </p:nvSpPr>
        <p:spPr>
          <a:xfrm>
            <a:off x="2057400" y="3377366"/>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CuadroTexto 13"/>
          <p:cNvSpPr txBox="1"/>
          <p:nvPr/>
        </p:nvSpPr>
        <p:spPr>
          <a:xfrm>
            <a:off x="206227" y="4114800"/>
            <a:ext cx="1008033" cy="369332"/>
          </a:xfrm>
          <a:prstGeom prst="rect">
            <a:avLst/>
          </a:prstGeom>
          <a:noFill/>
        </p:spPr>
        <p:txBody>
          <a:bodyPr wrap="none" rtlCol="0">
            <a:spAutoFit/>
          </a:bodyPr>
          <a:lstStyle/>
          <a:p>
            <a:r>
              <a:rPr lang="es-EC" dirty="0" smtClean="0"/>
              <a:t>Ensayo 2</a:t>
            </a:r>
            <a:endParaRPr lang="es-EC" dirty="0"/>
          </a:p>
        </p:txBody>
      </p:sp>
      <p:sp>
        <p:nvSpPr>
          <p:cNvPr id="15" name="CuadroTexto 14"/>
          <p:cNvSpPr txBox="1"/>
          <p:nvPr/>
        </p:nvSpPr>
        <p:spPr>
          <a:xfrm>
            <a:off x="279779" y="1703913"/>
            <a:ext cx="1008033" cy="369332"/>
          </a:xfrm>
          <a:prstGeom prst="rect">
            <a:avLst/>
          </a:prstGeom>
          <a:noFill/>
        </p:spPr>
        <p:txBody>
          <a:bodyPr wrap="none" rtlCol="0">
            <a:spAutoFit/>
          </a:bodyPr>
          <a:lstStyle/>
          <a:p>
            <a:r>
              <a:rPr lang="es-EC" dirty="0" smtClean="0"/>
              <a:t>Ensayo 1</a:t>
            </a:r>
            <a:endParaRPr lang="es-EC" dirty="0"/>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546463"/>
            <a:ext cx="57340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5361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6"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barn(inVertical)">
                                      <p:cBhvr>
                                        <p:cTn id="18" dur="500"/>
                                        <p:tgtEl>
                                          <p:spTgt spid="5123"/>
                                        </p:tgtEl>
                                      </p:cBhvr>
                                    </p:animEffect>
                                  </p:childTnLst>
                                </p:cTn>
                              </p:par>
                              <p:par>
                                <p:cTn id="19" presetID="16" presetClass="entr" presetSubtype="26"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barn(inHorizontal)">
                                      <p:cBhvr>
                                        <p:cTn id="21" dur="500"/>
                                        <p:tgtEl>
                                          <p:spTgt spid="13"/>
                                        </p:tgtEl>
                                      </p:cBhvr>
                                    </p:animEffect>
                                  </p:childTnLst>
                                </p:cTn>
                              </p:par>
                              <p:par>
                                <p:cTn id="22" presetID="16" presetClass="entr" presetSubtype="21"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28</a:t>
            </a:fld>
            <a:endParaRPr lang="es-ES" dirty="0"/>
          </a:p>
        </p:txBody>
      </p:sp>
      <p:sp>
        <p:nvSpPr>
          <p:cNvPr id="7" name="3 Rectángulo"/>
          <p:cNvSpPr/>
          <p:nvPr/>
        </p:nvSpPr>
        <p:spPr>
          <a:xfrm>
            <a:off x="415625" y="-49480"/>
            <a:ext cx="8991600" cy="1077218"/>
          </a:xfrm>
          <a:prstGeom prst="rect">
            <a:avLst/>
          </a:prstGeom>
        </p:spPr>
        <p:txBody>
          <a:bodyPr wrap="square">
            <a:spAutoFit/>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DE RESULTADOS CON SOFTWARE CAM100</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125" y="1018335"/>
            <a:ext cx="4800600" cy="243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7" y="3810000"/>
            <a:ext cx="3929063" cy="224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7909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arn(inVertic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29</a:t>
            </a:fld>
            <a:endParaRPr lang="es-ES" dirty="0"/>
          </a:p>
        </p:txBody>
      </p:sp>
      <p:sp>
        <p:nvSpPr>
          <p:cNvPr id="7" name="3 Rectángulo"/>
          <p:cNvSpPr/>
          <p:nvPr/>
        </p:nvSpPr>
        <p:spPr>
          <a:xfrm>
            <a:off x="415625" y="-49480"/>
            <a:ext cx="8991600" cy="1077218"/>
          </a:xfrm>
          <a:prstGeom prst="rect">
            <a:avLst/>
          </a:prstGeom>
        </p:spPr>
        <p:txBody>
          <a:bodyPr wrap="square">
            <a:spAutoFit/>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ANTE VARIACIÓN DE TEMPERATURA</a:t>
            </a:r>
          </a:p>
          <a:p>
            <a:r>
              <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25</a:t>
            </a:r>
            <a:r>
              <a:rPr lang="es-EC" sz="32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a:t>
            </a:r>
            <a:r>
              <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p>
        </p:txBody>
      </p:sp>
      <p:sp>
        <p:nvSpPr>
          <p:cNvPr id="5" name="Abrir llave 4"/>
          <p:cNvSpPr/>
          <p:nvPr/>
        </p:nvSpPr>
        <p:spPr>
          <a:xfrm>
            <a:off x="2057400" y="762000"/>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Abrir llave 12"/>
          <p:cNvSpPr/>
          <p:nvPr/>
        </p:nvSpPr>
        <p:spPr>
          <a:xfrm>
            <a:off x="2057400" y="3377366"/>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CuadroTexto 13"/>
          <p:cNvSpPr txBox="1"/>
          <p:nvPr/>
        </p:nvSpPr>
        <p:spPr>
          <a:xfrm>
            <a:off x="206227" y="4114800"/>
            <a:ext cx="1008033" cy="369332"/>
          </a:xfrm>
          <a:prstGeom prst="rect">
            <a:avLst/>
          </a:prstGeom>
          <a:noFill/>
        </p:spPr>
        <p:txBody>
          <a:bodyPr wrap="none" rtlCol="0">
            <a:spAutoFit/>
          </a:bodyPr>
          <a:lstStyle/>
          <a:p>
            <a:r>
              <a:rPr lang="es-EC" dirty="0" smtClean="0"/>
              <a:t>Ensayo 2</a:t>
            </a:r>
            <a:endParaRPr lang="es-EC" dirty="0"/>
          </a:p>
        </p:txBody>
      </p:sp>
      <p:sp>
        <p:nvSpPr>
          <p:cNvPr id="15" name="CuadroTexto 14"/>
          <p:cNvSpPr txBox="1"/>
          <p:nvPr/>
        </p:nvSpPr>
        <p:spPr>
          <a:xfrm>
            <a:off x="279779" y="1703913"/>
            <a:ext cx="1008033" cy="369332"/>
          </a:xfrm>
          <a:prstGeom prst="rect">
            <a:avLst/>
          </a:prstGeom>
          <a:noFill/>
        </p:spPr>
        <p:txBody>
          <a:bodyPr wrap="none" rtlCol="0">
            <a:spAutoFit/>
          </a:bodyPr>
          <a:lstStyle/>
          <a:p>
            <a:r>
              <a:rPr lang="es-EC" dirty="0" smtClean="0"/>
              <a:t>Ensayo 1</a:t>
            </a:r>
            <a:endParaRPr lang="es-EC" dirty="0"/>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609600"/>
            <a:ext cx="57245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5127"/>
          <a:stretch/>
        </p:blipFill>
        <p:spPr bwMode="auto">
          <a:xfrm>
            <a:off x="2930855" y="3276600"/>
            <a:ext cx="5705475" cy="156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7910" r="26896" b="-3219"/>
          <a:stretch/>
        </p:blipFill>
        <p:spPr bwMode="auto">
          <a:xfrm>
            <a:off x="2952626" y="4724400"/>
            <a:ext cx="4170898" cy="129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1620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par>
                                <p:cTn id="8" presetID="16" presetClass="entr" presetSubtype="26"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barn(inVertical)">
                                      <p:cBhvr>
                                        <p:cTn id="18" dur="500"/>
                                        <p:tgtEl>
                                          <p:spTgt spid="7171"/>
                                        </p:tgtEl>
                                      </p:cBhvr>
                                    </p:animEffect>
                                  </p:childTnLst>
                                </p:cTn>
                              </p:par>
                              <p:par>
                                <p:cTn id="19" presetID="16" presetClass="entr" presetSubtype="21"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barn(inVertical)">
                                      <p:cBhvr>
                                        <p:cTn id="21" dur="500"/>
                                        <p:tgtEl>
                                          <p:spTgt spid="7172"/>
                                        </p:tgtEl>
                                      </p:cBhvr>
                                    </p:animEffect>
                                  </p:childTnLst>
                                </p:cTn>
                              </p:par>
                              <p:par>
                                <p:cTn id="22" presetID="16" presetClass="entr" presetSubtype="26"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barn(inHorizontal)">
                                      <p:cBhvr>
                                        <p:cTn id="24" dur="500"/>
                                        <p:tgtEl>
                                          <p:spTgt spid="13"/>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a:spLocks noGrp="1"/>
          </p:cNvSpPr>
          <p:nvPr>
            <p:ph type="ftr" sz="quarter" idx="11"/>
          </p:nvPr>
        </p:nvSpPr>
        <p:spPr>
          <a:xfrm>
            <a:off x="279779" y="6416675"/>
            <a:ext cx="2895600" cy="365125"/>
          </a:xfrm>
        </p:spPr>
        <p:txBody>
          <a:body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1"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3</a:t>
            </a:r>
          </a:p>
        </p:txBody>
      </p:sp>
      <p:sp>
        <p:nvSpPr>
          <p:cNvPr id="5" name="CuadroTexto 4"/>
          <p:cNvSpPr txBox="1"/>
          <p:nvPr/>
        </p:nvSpPr>
        <p:spPr>
          <a:xfrm>
            <a:off x="1556062" y="811888"/>
            <a:ext cx="958596" cy="369332"/>
          </a:xfrm>
          <a:prstGeom prst="rect">
            <a:avLst/>
          </a:prstGeom>
          <a:noFill/>
        </p:spPr>
        <p:txBody>
          <a:bodyPr wrap="none" rtlCol="0">
            <a:spAutoFit/>
          </a:bodyPr>
          <a:lstStyle/>
          <a:p>
            <a:r>
              <a:rPr lang="es-EC" dirty="0" smtClean="0"/>
              <a:t>Química</a:t>
            </a:r>
            <a:endParaRPr lang="es-EC" dirty="0"/>
          </a:p>
        </p:txBody>
      </p:sp>
      <p:sp>
        <p:nvSpPr>
          <p:cNvPr id="8" name="CuadroTexto 7"/>
          <p:cNvSpPr txBox="1"/>
          <p:nvPr/>
        </p:nvSpPr>
        <p:spPr>
          <a:xfrm>
            <a:off x="1460526" y="3436773"/>
            <a:ext cx="1168718" cy="369332"/>
          </a:xfrm>
          <a:prstGeom prst="rect">
            <a:avLst/>
          </a:prstGeom>
          <a:noFill/>
        </p:spPr>
        <p:txBody>
          <a:bodyPr wrap="none" rtlCol="0">
            <a:spAutoFit/>
          </a:bodyPr>
          <a:lstStyle/>
          <a:p>
            <a:r>
              <a:rPr lang="es-EC" dirty="0" smtClean="0"/>
              <a:t>Energética</a:t>
            </a:r>
            <a:endParaRPr lang="es-EC" dirty="0"/>
          </a:p>
        </p:txBody>
      </p:sp>
      <p:sp>
        <p:nvSpPr>
          <p:cNvPr id="12" name="CuadroTexto 11"/>
          <p:cNvSpPr txBox="1"/>
          <p:nvPr/>
        </p:nvSpPr>
        <p:spPr>
          <a:xfrm>
            <a:off x="5562600" y="811888"/>
            <a:ext cx="1219373" cy="369332"/>
          </a:xfrm>
          <a:prstGeom prst="rect">
            <a:avLst/>
          </a:prstGeom>
          <a:noFill/>
        </p:spPr>
        <p:txBody>
          <a:bodyPr wrap="none" rtlCol="0">
            <a:spAutoFit/>
          </a:bodyPr>
          <a:lstStyle/>
          <a:p>
            <a:r>
              <a:rPr lang="es-EC" dirty="0" smtClean="0"/>
              <a:t>Electrónica</a:t>
            </a:r>
            <a:endParaRPr lang="es-EC" dirty="0"/>
          </a:p>
        </p:txBody>
      </p:sp>
      <p:sp>
        <p:nvSpPr>
          <p:cNvPr id="13" name="CuadroTexto 12"/>
          <p:cNvSpPr txBox="1"/>
          <p:nvPr/>
        </p:nvSpPr>
        <p:spPr>
          <a:xfrm>
            <a:off x="5623880" y="3436773"/>
            <a:ext cx="1234120" cy="369332"/>
          </a:xfrm>
          <a:prstGeom prst="rect">
            <a:avLst/>
          </a:prstGeom>
          <a:noFill/>
        </p:spPr>
        <p:txBody>
          <a:bodyPr wrap="none" rtlCol="0">
            <a:spAutoFit/>
          </a:bodyPr>
          <a:lstStyle/>
          <a:p>
            <a:r>
              <a:rPr lang="es-EC" dirty="0"/>
              <a:t>A</a:t>
            </a:r>
            <a:r>
              <a:rPr lang="es-EC" dirty="0" smtClean="0"/>
              <a:t>limenticia</a:t>
            </a:r>
            <a:endParaRPr lang="es-EC" dirty="0"/>
          </a:p>
        </p:txBody>
      </p:sp>
      <p:pic>
        <p:nvPicPr>
          <p:cNvPr id="3" name="Imagen 2"/>
          <p:cNvPicPr>
            <a:picLocks noChangeAspect="1"/>
          </p:cNvPicPr>
          <p:nvPr/>
        </p:nvPicPr>
        <p:blipFill>
          <a:blip r:embed="rId3"/>
          <a:stretch>
            <a:fillRect/>
          </a:stretch>
        </p:blipFill>
        <p:spPr>
          <a:xfrm>
            <a:off x="1049523" y="1298449"/>
            <a:ext cx="2608077" cy="1859347"/>
          </a:xfrm>
          <a:prstGeom prst="rect">
            <a:avLst/>
          </a:prstGeom>
        </p:spPr>
      </p:pic>
      <p:pic>
        <p:nvPicPr>
          <p:cNvPr id="4" name="Imagen 3"/>
          <p:cNvPicPr>
            <a:picLocks noChangeAspect="1"/>
          </p:cNvPicPr>
          <p:nvPr/>
        </p:nvPicPr>
        <p:blipFill>
          <a:blip r:embed="rId4"/>
          <a:stretch>
            <a:fillRect/>
          </a:stretch>
        </p:blipFill>
        <p:spPr>
          <a:xfrm>
            <a:off x="4834900" y="1298449"/>
            <a:ext cx="2836524" cy="1859348"/>
          </a:xfrm>
          <a:prstGeom prst="rect">
            <a:avLst/>
          </a:prstGeom>
        </p:spPr>
      </p:pic>
      <p:pic>
        <p:nvPicPr>
          <p:cNvPr id="6" name="Imagen 5"/>
          <p:cNvPicPr>
            <a:picLocks noChangeAspect="1"/>
          </p:cNvPicPr>
          <p:nvPr/>
        </p:nvPicPr>
        <p:blipFill>
          <a:blip r:embed="rId5"/>
          <a:stretch>
            <a:fillRect/>
          </a:stretch>
        </p:blipFill>
        <p:spPr>
          <a:xfrm>
            <a:off x="1049522" y="4031052"/>
            <a:ext cx="2608078" cy="1726119"/>
          </a:xfrm>
          <a:prstGeom prst="rect">
            <a:avLst/>
          </a:prstGeom>
        </p:spPr>
      </p:pic>
      <p:pic>
        <p:nvPicPr>
          <p:cNvPr id="9" name="Imagen 8"/>
          <p:cNvPicPr>
            <a:picLocks noChangeAspect="1"/>
          </p:cNvPicPr>
          <p:nvPr/>
        </p:nvPicPr>
        <p:blipFill>
          <a:blip r:embed="rId6"/>
          <a:stretch>
            <a:fillRect/>
          </a:stretch>
        </p:blipFill>
        <p:spPr>
          <a:xfrm>
            <a:off x="4834900" y="4031052"/>
            <a:ext cx="2836524" cy="1726120"/>
          </a:xfrm>
          <a:prstGeom prst="rect">
            <a:avLst/>
          </a:prstGeom>
        </p:spPr>
      </p:pic>
    </p:spTree>
    <p:extLst>
      <p:ext uri="{BB962C8B-B14F-4D97-AF65-F5344CB8AC3E}">
        <p14:creationId xmlns:p14="http://schemas.microsoft.com/office/powerpoint/2010/main" val="38437400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30</a:t>
            </a:fld>
            <a:endParaRPr lang="es-ES" dirty="0"/>
          </a:p>
        </p:txBody>
      </p:sp>
      <p:sp>
        <p:nvSpPr>
          <p:cNvPr id="7" name="3 Rectángulo"/>
          <p:cNvSpPr/>
          <p:nvPr/>
        </p:nvSpPr>
        <p:spPr>
          <a:xfrm>
            <a:off x="415625" y="-49480"/>
            <a:ext cx="8991600" cy="1077218"/>
          </a:xfrm>
          <a:prstGeom prst="rect">
            <a:avLst/>
          </a:prstGeom>
        </p:spPr>
        <p:txBody>
          <a:bodyPr wrap="square">
            <a:spAutoFit/>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ANTE VARIACIÓN DE TEMPERATURA</a:t>
            </a:r>
          </a:p>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a:t>
            </a:r>
            <a:r>
              <a:rPr lang="es-EC" sz="32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a:t>
            </a: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Abrir llave 4"/>
          <p:cNvSpPr/>
          <p:nvPr/>
        </p:nvSpPr>
        <p:spPr>
          <a:xfrm>
            <a:off x="2057400" y="762000"/>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Abrir llave 12"/>
          <p:cNvSpPr/>
          <p:nvPr/>
        </p:nvSpPr>
        <p:spPr>
          <a:xfrm>
            <a:off x="2057400" y="3377366"/>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CuadroTexto 13"/>
          <p:cNvSpPr txBox="1"/>
          <p:nvPr/>
        </p:nvSpPr>
        <p:spPr>
          <a:xfrm>
            <a:off x="206227" y="4114800"/>
            <a:ext cx="1008033" cy="369332"/>
          </a:xfrm>
          <a:prstGeom prst="rect">
            <a:avLst/>
          </a:prstGeom>
          <a:noFill/>
        </p:spPr>
        <p:txBody>
          <a:bodyPr wrap="none" rtlCol="0">
            <a:spAutoFit/>
          </a:bodyPr>
          <a:lstStyle/>
          <a:p>
            <a:r>
              <a:rPr lang="es-EC" dirty="0" smtClean="0"/>
              <a:t>Ensayo 2</a:t>
            </a:r>
            <a:endParaRPr lang="es-EC" dirty="0"/>
          </a:p>
        </p:txBody>
      </p:sp>
      <p:sp>
        <p:nvSpPr>
          <p:cNvPr id="15" name="CuadroTexto 14"/>
          <p:cNvSpPr txBox="1"/>
          <p:nvPr/>
        </p:nvSpPr>
        <p:spPr>
          <a:xfrm>
            <a:off x="279779" y="1703913"/>
            <a:ext cx="1008033" cy="369332"/>
          </a:xfrm>
          <a:prstGeom prst="rect">
            <a:avLst/>
          </a:prstGeom>
          <a:noFill/>
        </p:spPr>
        <p:txBody>
          <a:bodyPr wrap="none" rtlCol="0">
            <a:spAutoFit/>
          </a:bodyPr>
          <a:lstStyle/>
          <a:p>
            <a:r>
              <a:rPr lang="es-EC" dirty="0" smtClean="0"/>
              <a:t>Ensayo 1</a:t>
            </a:r>
            <a:endParaRPr lang="es-EC" dirty="0"/>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480" y="609600"/>
            <a:ext cx="56578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46559"/>
          <a:stretch/>
        </p:blipFill>
        <p:spPr bwMode="auto">
          <a:xfrm>
            <a:off x="2940380" y="3410816"/>
            <a:ext cx="5695950" cy="146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55736" r="26024"/>
          <a:stretch/>
        </p:blipFill>
        <p:spPr bwMode="auto">
          <a:xfrm>
            <a:off x="2943100" y="4693723"/>
            <a:ext cx="4213637" cy="121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48981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par>
                                <p:cTn id="8" presetID="16" presetClass="entr" presetSubtype="26"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barn(inVertical)">
                                      <p:cBhvr>
                                        <p:cTn id="18" dur="500"/>
                                        <p:tgtEl>
                                          <p:spTgt spid="8196"/>
                                        </p:tgtEl>
                                      </p:cBhvr>
                                    </p:animEffect>
                                  </p:childTnLst>
                                </p:cTn>
                              </p:par>
                              <p:par>
                                <p:cTn id="19" presetID="16" presetClass="entr" presetSubtype="21" fill="hold" nodeType="with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barn(inVertical)">
                                      <p:cBhvr>
                                        <p:cTn id="21" dur="500"/>
                                        <p:tgtEl>
                                          <p:spTgt spid="8197"/>
                                        </p:tgtEl>
                                      </p:cBhvr>
                                    </p:animEffect>
                                  </p:childTnLst>
                                </p:cTn>
                              </p:par>
                              <p:par>
                                <p:cTn id="22" presetID="16" presetClass="entr" presetSubtype="26"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barn(inHorizontal)">
                                      <p:cBhvr>
                                        <p:cTn id="24" dur="500"/>
                                        <p:tgtEl>
                                          <p:spTgt spid="13"/>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31</a:t>
            </a:fld>
            <a:endParaRPr lang="es-ES" dirty="0"/>
          </a:p>
        </p:txBody>
      </p:sp>
      <p:sp>
        <p:nvSpPr>
          <p:cNvPr id="7" name="3 Rectángulo"/>
          <p:cNvSpPr/>
          <p:nvPr/>
        </p:nvSpPr>
        <p:spPr>
          <a:xfrm>
            <a:off x="415625" y="-49480"/>
            <a:ext cx="8991600" cy="584775"/>
          </a:xfrm>
          <a:prstGeom prst="rect">
            <a:avLst/>
          </a:prstGeom>
        </p:spPr>
        <p:txBody>
          <a:bodyPr wrap="square">
            <a:spAutoFit/>
          </a:bodyPr>
          <a:lstStyle/>
          <a:p>
            <a:r>
              <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ANTE VARIACIÓN DE </a:t>
            </a: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TEMPERATURA</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558"/>
          <a:stretch/>
        </p:blipFill>
        <p:spPr bwMode="auto">
          <a:xfrm>
            <a:off x="0" y="1025758"/>
            <a:ext cx="4324597" cy="230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4325"/>
          <a:stretch/>
        </p:blipFill>
        <p:spPr bwMode="auto">
          <a:xfrm>
            <a:off x="4419600" y="1061444"/>
            <a:ext cx="4658096" cy="223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10000"/>
            <a:ext cx="3810000" cy="233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2898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barn(inVertical)">
                                      <p:cBhvr>
                                        <p:cTn id="10" dur="5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barn(inVertical)">
                                      <p:cBhvr>
                                        <p:cTn id="15"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32</a:t>
            </a:fld>
            <a:endParaRPr lang="es-ES" dirty="0"/>
          </a:p>
        </p:txBody>
      </p:sp>
      <p:sp>
        <p:nvSpPr>
          <p:cNvPr id="7" name="3 Rectángulo"/>
          <p:cNvSpPr/>
          <p:nvPr/>
        </p:nvSpPr>
        <p:spPr>
          <a:xfrm>
            <a:off x="415625" y="-49480"/>
            <a:ext cx="8991600" cy="1077218"/>
          </a:xfrm>
          <a:prstGeom prst="rect">
            <a:avLst/>
          </a:prstGeom>
        </p:spPr>
        <p:txBody>
          <a:bodyPr wrap="square">
            <a:spAutoFit/>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ANTE VARIACIÓN DE ILUMINANCIA EXTERNA</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800"/>
            <a:ext cx="39147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25" y="3686175"/>
            <a:ext cx="38957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2374" y="3667125"/>
            <a:ext cx="39528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uadroTexto 10"/>
          <p:cNvSpPr txBox="1"/>
          <p:nvPr/>
        </p:nvSpPr>
        <p:spPr>
          <a:xfrm>
            <a:off x="4200482" y="689184"/>
            <a:ext cx="825867"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195 Lux</a:t>
            </a:r>
            <a:endParaRPr lang="es-EC" sz="1600" dirty="0"/>
          </a:p>
        </p:txBody>
      </p:sp>
      <p:sp>
        <p:nvSpPr>
          <p:cNvPr id="19" name="CuadroTexto 10"/>
          <p:cNvSpPr txBox="1"/>
          <p:nvPr/>
        </p:nvSpPr>
        <p:spPr>
          <a:xfrm>
            <a:off x="1863382" y="3153464"/>
            <a:ext cx="825867"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255 Lux</a:t>
            </a:r>
            <a:endParaRPr lang="es-EC" sz="1600" dirty="0"/>
          </a:p>
        </p:txBody>
      </p:sp>
      <p:sp>
        <p:nvSpPr>
          <p:cNvPr id="20" name="CuadroTexto 10"/>
          <p:cNvSpPr txBox="1"/>
          <p:nvPr/>
        </p:nvSpPr>
        <p:spPr>
          <a:xfrm>
            <a:off x="6368706" y="3153464"/>
            <a:ext cx="825867"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1600" dirty="0" smtClean="0"/>
              <a:t>599 Lux</a:t>
            </a:r>
            <a:endParaRPr lang="es-EC" sz="1600" dirty="0"/>
          </a:p>
        </p:txBody>
      </p:sp>
    </p:spTree>
    <p:extLst>
      <p:ext uri="{BB962C8B-B14F-4D97-AF65-F5344CB8AC3E}">
        <p14:creationId xmlns:p14="http://schemas.microsoft.com/office/powerpoint/2010/main" val="34198264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barn(inVertical)">
                                      <p:cBhvr>
                                        <p:cTn id="15" dur="500"/>
                                        <p:tgtEl>
                                          <p:spTgt spid="1024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barn(inVertical)">
                                      <p:cBhvr>
                                        <p:cTn id="23" dur="500"/>
                                        <p:tgtEl>
                                          <p:spTgt spid="1024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33</a:t>
            </a:fld>
            <a:endParaRPr lang="es-ES" dirty="0"/>
          </a:p>
        </p:txBody>
      </p:sp>
      <p:sp>
        <p:nvSpPr>
          <p:cNvPr id="7" name="3 Rectángulo"/>
          <p:cNvSpPr/>
          <p:nvPr/>
        </p:nvSpPr>
        <p:spPr>
          <a:xfrm>
            <a:off x="415625" y="-49480"/>
            <a:ext cx="8991600" cy="1077218"/>
          </a:xfrm>
          <a:prstGeom prst="rect">
            <a:avLst/>
          </a:prstGeom>
        </p:spPr>
        <p:txBody>
          <a:bodyPr wrap="square">
            <a:spAutoFit/>
          </a:bodyPr>
          <a:lstStyle/>
          <a:p>
            <a:r>
              <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ANTE VARIACIÓN DE ILUMINANCIA EXTERNA</a:t>
            </a:r>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282" y="1055447"/>
            <a:ext cx="359228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27046"/>
            <a:ext cx="5105400" cy="209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0937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arn(inVertical)">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036637"/>
            <a:ext cx="8229600" cy="4525963"/>
          </a:xfrm>
        </p:spPr>
        <p:txBody>
          <a:bodyPr>
            <a:normAutofit fontScale="92500" lnSpcReduction="10000"/>
          </a:bodyPr>
          <a:lstStyle/>
          <a:p>
            <a:pPr lvl="0" algn="just">
              <a:buFont typeface="Wingdings" panose="05000000000000000000" pitchFamily="2" charset="2"/>
              <a:buChar char="Ø"/>
            </a:pPr>
            <a:r>
              <a:rPr lang="es-ES" dirty="0" smtClean="0"/>
              <a:t>El </a:t>
            </a:r>
            <a:r>
              <a:rPr lang="es-ES" dirty="0"/>
              <a:t>prototipo de goniómetro de ángulo de contacto implementado posee un peso de 3Kg y una dimensión de 32x15x45cm, que lo hacen portátil. La librería para visión artificial </a:t>
            </a:r>
            <a:r>
              <a:rPr lang="es-ES" dirty="0" err="1"/>
              <a:t>OpenCV</a:t>
            </a:r>
            <a:r>
              <a:rPr lang="es-ES" dirty="0"/>
              <a:t> permitió el desarrollo de software especializado en código abierto. La interacción del hardware y software permiten calcular el ángulo de contacto de un líquido sobre una superficie sólida, con un error de 1,30% con respecto a los resultado obtenidos con el equipo CAM100</a:t>
            </a:r>
            <a:r>
              <a:rPr lang="es-ES" dirty="0" smtClean="0"/>
              <a:t>.</a:t>
            </a:r>
          </a:p>
        </p:txBody>
      </p:sp>
      <p:sp>
        <p:nvSpPr>
          <p:cNvPr id="6" name="Marcador de número de diapositiva 5"/>
          <p:cNvSpPr>
            <a:spLocks noGrp="1"/>
          </p:cNvSpPr>
          <p:nvPr>
            <p:ph type="sldNum" sz="quarter" idx="12"/>
          </p:nvPr>
        </p:nvSpPr>
        <p:spPr/>
        <p:txBody>
          <a:bodyPr/>
          <a:lstStyle/>
          <a:p>
            <a:fld id="{970440E7-6EC3-4D22-82CC-383AB5DD1DC3}" type="slidenum">
              <a:rPr lang="es-ES" smtClean="0"/>
              <a:pPr/>
              <a:t>34</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31</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07678"/>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066800"/>
            <a:ext cx="8229600" cy="4525963"/>
          </a:xfrm>
        </p:spPr>
        <p:txBody>
          <a:bodyPr>
            <a:normAutofit/>
          </a:bodyPr>
          <a:lstStyle/>
          <a:p>
            <a:pPr lvl="0" algn="just">
              <a:buFont typeface="Wingdings" panose="05000000000000000000" pitchFamily="2" charset="2"/>
              <a:buChar char="Ø"/>
            </a:pPr>
            <a:r>
              <a:rPr lang="es-ES" dirty="0" smtClean="0"/>
              <a:t>El </a:t>
            </a:r>
            <a:r>
              <a:rPr lang="es-ES" dirty="0"/>
              <a:t>diseño e implementación del prototipo de goniómetro permitió el manejo adecuado de la muestra líquida y la superficie sólida dentro de un entorno controlado, que mediante las pruebas de desempeño aplicadas demostraron la robustez del mismo con un error de 3,99% ante perturbación de luz externa y 0.85% ante variación de la temperatura de trabajo.</a:t>
            </a:r>
            <a:endParaRPr lang="es-ES" dirty="0" smtClean="0"/>
          </a:p>
        </p:txBody>
      </p:sp>
      <p:sp>
        <p:nvSpPr>
          <p:cNvPr id="6" name="Marcador de número de diapositiva 5"/>
          <p:cNvSpPr>
            <a:spLocks noGrp="1"/>
          </p:cNvSpPr>
          <p:nvPr>
            <p:ph type="sldNum" sz="quarter" idx="12"/>
          </p:nvPr>
        </p:nvSpPr>
        <p:spPr/>
        <p:txBody>
          <a:bodyPr/>
          <a:lstStyle/>
          <a:p>
            <a:fld id="{970440E7-6EC3-4D22-82CC-383AB5DD1DC3}" type="slidenum">
              <a:rPr lang="es-ES" smtClean="0"/>
              <a:pPr/>
              <a:t>35</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32</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3323137"/>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036637"/>
            <a:ext cx="8229600" cy="4525963"/>
          </a:xfrm>
        </p:spPr>
        <p:txBody>
          <a:bodyPr>
            <a:normAutofit/>
          </a:bodyPr>
          <a:lstStyle/>
          <a:p>
            <a:pPr lvl="0" algn="just">
              <a:buFont typeface="Wingdings" panose="05000000000000000000" pitchFamily="2" charset="2"/>
              <a:buChar char="Ø"/>
            </a:pPr>
            <a:r>
              <a:rPr lang="es-ES" dirty="0" smtClean="0"/>
              <a:t>Los </a:t>
            </a:r>
            <a:r>
              <a:rPr lang="es-ES" dirty="0"/>
              <a:t>sistemas de goteo, iluminación y adquisición de imagen en entorno controlado se implementaron siguiendo un protocolo de pruebas cualitativas descrito en el inciso 4.6, que permitirán además en el futuro determinar el estado de los componentes de los sistemas y aplicar mantenimiento de ser necesario. </a:t>
            </a:r>
            <a:endParaRPr lang="es-EC" i="1"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pPr/>
              <a:t>36</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33</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7998409"/>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37</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a:xfrm>
            <a:off x="457200" y="1143000"/>
            <a:ext cx="8229600" cy="4525963"/>
          </a:xfrm>
        </p:spPr>
        <p:txBody>
          <a:bodyPr>
            <a:normAutofit/>
          </a:bodyPr>
          <a:lstStyle/>
          <a:p>
            <a:pPr lvl="0" algn="just">
              <a:buFont typeface="Wingdings" panose="05000000000000000000" pitchFamily="2" charset="2"/>
              <a:buChar char="Ø"/>
            </a:pPr>
            <a:r>
              <a:rPr lang="es-ES" dirty="0" smtClean="0"/>
              <a:t>Se </a:t>
            </a:r>
            <a:r>
              <a:rPr lang="es-ES" dirty="0"/>
              <a:t>implementaron tres aplicaciones de escritorio como recurso en el diseño del software especializado, permitieron la calibración de los parámetros necesarios para el procesamiento digital de la imagen y facilitaron la detección de errores en cada etapa, finalmente </a:t>
            </a:r>
            <a:r>
              <a:rPr lang="es-ES" dirty="0" smtClean="0"/>
              <a:t>fueron combinadas </a:t>
            </a:r>
            <a:r>
              <a:rPr lang="es-ES" dirty="0"/>
              <a:t>en la aplicación final implementada para interacción con el usuario.</a:t>
            </a:r>
            <a:endParaRPr lang="es-EC" i="1" dirty="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34</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7899114"/>
      </p:ext>
    </p:extLst>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38</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a:xfrm>
            <a:off x="457200" y="914400"/>
            <a:ext cx="8229600" cy="4525963"/>
          </a:xfrm>
        </p:spPr>
        <p:txBody>
          <a:bodyPr>
            <a:normAutofit/>
          </a:bodyPr>
          <a:lstStyle/>
          <a:p>
            <a:pPr lvl="0" algn="just">
              <a:buFont typeface="Wingdings" panose="05000000000000000000" pitchFamily="2" charset="2"/>
              <a:buChar char="Ø"/>
            </a:pPr>
            <a:r>
              <a:rPr lang="es-ES" dirty="0" smtClean="0"/>
              <a:t>Se </a:t>
            </a:r>
            <a:r>
              <a:rPr lang="es-ES" dirty="0"/>
              <a:t>implementó una interfaz para el usuario con capacidad de controlar las etapas para el cálculo del ángulo de contacto, además de reconfigurar los parámetros para el procesamiento de la imagen en caso de incurrir en </a:t>
            </a:r>
            <a:r>
              <a:rPr lang="es-ES" dirty="0" err="1"/>
              <a:t>descalibraciones</a:t>
            </a:r>
            <a:r>
              <a:rPr lang="es-ES" dirty="0"/>
              <a:t> del equipo y el control independiente de cada sistema definido como parte del prototipo.</a:t>
            </a:r>
            <a:endParaRPr lang="es-EC" i="1" dirty="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35</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308372"/>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39</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p:txBody>
          <a:bodyPr>
            <a:normAutofit/>
          </a:bodyPr>
          <a:lstStyle/>
          <a:p>
            <a:pPr lvl="0" algn="just">
              <a:buFont typeface="Wingdings" panose="05000000000000000000" pitchFamily="2" charset="2"/>
              <a:buChar char="Ø"/>
            </a:pPr>
            <a:r>
              <a:rPr lang="es-ES" dirty="0" smtClean="0"/>
              <a:t>Para </a:t>
            </a:r>
            <a:r>
              <a:rPr lang="es-ES" dirty="0"/>
              <a:t>obtener el ángulo de contacto el prototipo debe ser colocado sobre una superficie plana y sin inclinaciones. Dado que el ángulo de contacto es un promedio del ángulo izquierdo y derecho, la gota debe estar colocada de manera correcta. </a:t>
            </a:r>
            <a:endParaRPr lang="es-EC" i="1" dirty="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38</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5060586"/>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a:spLocks noGrp="1"/>
          </p:cNvSpPr>
          <p:nvPr>
            <p:ph type="ftr" sz="quarter" idx="11"/>
          </p:nvPr>
        </p:nvSpPr>
        <p:spPr>
          <a:xfrm>
            <a:off x="279779" y="6416675"/>
            <a:ext cx="2895600" cy="365125"/>
          </a:xfrm>
        </p:spPr>
        <p:txBody>
          <a:body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1"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3</a:t>
            </a:r>
          </a:p>
        </p:txBody>
      </p:sp>
      <p:sp>
        <p:nvSpPr>
          <p:cNvPr id="5" name="CuadroTexto 4"/>
          <p:cNvSpPr txBox="1"/>
          <p:nvPr/>
        </p:nvSpPr>
        <p:spPr>
          <a:xfrm>
            <a:off x="1047674" y="811888"/>
            <a:ext cx="1648849" cy="369332"/>
          </a:xfrm>
          <a:prstGeom prst="rect">
            <a:avLst/>
          </a:prstGeom>
          <a:noFill/>
        </p:spPr>
        <p:txBody>
          <a:bodyPr wrap="none" rtlCol="0">
            <a:spAutoFit/>
          </a:bodyPr>
          <a:lstStyle/>
          <a:p>
            <a:r>
              <a:rPr lang="es-EC" dirty="0" smtClean="0"/>
              <a:t>Papel y envases</a:t>
            </a:r>
            <a:endParaRPr lang="es-EC" dirty="0"/>
          </a:p>
        </p:txBody>
      </p:sp>
      <p:sp>
        <p:nvSpPr>
          <p:cNvPr id="8" name="CuadroTexto 7"/>
          <p:cNvSpPr txBox="1"/>
          <p:nvPr/>
        </p:nvSpPr>
        <p:spPr>
          <a:xfrm>
            <a:off x="1047674" y="3436773"/>
            <a:ext cx="2058833" cy="369332"/>
          </a:xfrm>
          <a:prstGeom prst="rect">
            <a:avLst/>
          </a:prstGeom>
          <a:noFill/>
        </p:spPr>
        <p:txBody>
          <a:bodyPr wrap="none" rtlCol="0">
            <a:spAutoFit/>
          </a:bodyPr>
          <a:lstStyle/>
          <a:p>
            <a:r>
              <a:rPr lang="es-EC" dirty="0" smtClean="0"/>
              <a:t>Transmisión energía</a:t>
            </a:r>
            <a:endParaRPr lang="es-EC" dirty="0"/>
          </a:p>
        </p:txBody>
      </p:sp>
      <p:sp>
        <p:nvSpPr>
          <p:cNvPr id="12" name="CuadroTexto 11"/>
          <p:cNvSpPr txBox="1"/>
          <p:nvPr/>
        </p:nvSpPr>
        <p:spPr>
          <a:xfrm>
            <a:off x="5562600" y="811888"/>
            <a:ext cx="1441292" cy="369332"/>
          </a:xfrm>
          <a:prstGeom prst="rect">
            <a:avLst/>
          </a:prstGeom>
          <a:noFill/>
        </p:spPr>
        <p:txBody>
          <a:bodyPr wrap="none" rtlCol="0">
            <a:spAutoFit/>
          </a:bodyPr>
          <a:lstStyle/>
          <a:p>
            <a:r>
              <a:rPr lang="es-EC" dirty="0" smtClean="0"/>
              <a:t>Farmacéutica</a:t>
            </a:r>
            <a:endParaRPr lang="es-EC" dirty="0"/>
          </a:p>
        </p:txBody>
      </p:sp>
      <p:sp>
        <p:nvSpPr>
          <p:cNvPr id="13" name="CuadroTexto 12"/>
          <p:cNvSpPr txBox="1"/>
          <p:nvPr/>
        </p:nvSpPr>
        <p:spPr>
          <a:xfrm>
            <a:off x="4699379" y="3436773"/>
            <a:ext cx="3238644" cy="369332"/>
          </a:xfrm>
          <a:prstGeom prst="rect">
            <a:avLst/>
          </a:prstGeom>
          <a:noFill/>
        </p:spPr>
        <p:txBody>
          <a:bodyPr wrap="none" rtlCol="0">
            <a:spAutoFit/>
          </a:bodyPr>
          <a:lstStyle/>
          <a:p>
            <a:r>
              <a:rPr lang="es-EC" dirty="0" smtClean="0"/>
              <a:t>Control de calidad de superficies</a:t>
            </a:r>
            <a:endParaRPr lang="es-EC" dirty="0"/>
          </a:p>
        </p:txBody>
      </p:sp>
      <p:pic>
        <p:nvPicPr>
          <p:cNvPr id="2" name="Imagen 1"/>
          <p:cNvPicPr>
            <a:picLocks noChangeAspect="1"/>
          </p:cNvPicPr>
          <p:nvPr/>
        </p:nvPicPr>
        <p:blipFill>
          <a:blip r:embed="rId3"/>
          <a:stretch>
            <a:fillRect/>
          </a:stretch>
        </p:blipFill>
        <p:spPr>
          <a:xfrm>
            <a:off x="948623" y="1273827"/>
            <a:ext cx="2674753" cy="1770247"/>
          </a:xfrm>
          <a:prstGeom prst="rect">
            <a:avLst/>
          </a:prstGeom>
        </p:spPr>
      </p:pic>
      <p:pic>
        <p:nvPicPr>
          <p:cNvPr id="14" name="Imagen 13"/>
          <p:cNvPicPr>
            <a:picLocks noChangeAspect="1"/>
          </p:cNvPicPr>
          <p:nvPr/>
        </p:nvPicPr>
        <p:blipFill>
          <a:blip r:embed="rId4"/>
          <a:stretch>
            <a:fillRect/>
          </a:stretch>
        </p:blipFill>
        <p:spPr>
          <a:xfrm>
            <a:off x="5072024" y="1273827"/>
            <a:ext cx="2713521" cy="1770247"/>
          </a:xfrm>
          <a:prstGeom prst="rect">
            <a:avLst/>
          </a:prstGeom>
        </p:spPr>
      </p:pic>
      <p:pic>
        <p:nvPicPr>
          <p:cNvPr id="15" name="Imagen 14"/>
          <p:cNvPicPr>
            <a:picLocks noChangeAspect="1"/>
          </p:cNvPicPr>
          <p:nvPr/>
        </p:nvPicPr>
        <p:blipFill>
          <a:blip r:embed="rId5"/>
          <a:stretch>
            <a:fillRect/>
          </a:stretch>
        </p:blipFill>
        <p:spPr>
          <a:xfrm>
            <a:off x="948621" y="4064410"/>
            <a:ext cx="2674753" cy="1800315"/>
          </a:xfrm>
          <a:prstGeom prst="rect">
            <a:avLst/>
          </a:prstGeom>
        </p:spPr>
      </p:pic>
      <p:pic>
        <p:nvPicPr>
          <p:cNvPr id="16" name="Imagen 15"/>
          <p:cNvPicPr>
            <a:picLocks noChangeAspect="1"/>
          </p:cNvPicPr>
          <p:nvPr/>
        </p:nvPicPr>
        <p:blipFill>
          <a:blip r:embed="rId6"/>
          <a:stretch>
            <a:fillRect/>
          </a:stretch>
        </p:blipFill>
        <p:spPr>
          <a:xfrm>
            <a:off x="5072024" y="4064410"/>
            <a:ext cx="2713521" cy="1800317"/>
          </a:xfrm>
          <a:prstGeom prst="rect">
            <a:avLst/>
          </a:prstGeom>
        </p:spPr>
      </p:pic>
    </p:spTree>
    <p:extLst>
      <p:ext uri="{BB962C8B-B14F-4D97-AF65-F5344CB8AC3E}">
        <p14:creationId xmlns:p14="http://schemas.microsoft.com/office/powerpoint/2010/main" val="17426812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40</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a:xfrm>
            <a:off x="457200" y="838200"/>
            <a:ext cx="8305800" cy="4953000"/>
          </a:xfrm>
        </p:spPr>
        <p:txBody>
          <a:bodyPr>
            <a:normAutofit fontScale="85000" lnSpcReduction="20000"/>
          </a:bodyPr>
          <a:lstStyle/>
          <a:p>
            <a:pPr lvl="0" algn="just">
              <a:buFont typeface="Wingdings" panose="05000000000000000000" pitchFamily="2" charset="2"/>
              <a:buChar char="Ø"/>
            </a:pPr>
            <a:r>
              <a:rPr lang="es-ES" dirty="0" smtClean="0"/>
              <a:t>En </a:t>
            </a:r>
            <a:r>
              <a:rPr lang="es-ES" dirty="0"/>
              <a:t>un trabajo que involucre procesamiento digital de imagen se recomienda, implementar algoritmos separados para cada trasformación aplicada a la imagen; de esta manera se facilita la detección de resultados no deseados y un ajuste más fino en la calibración de parámetros.</a:t>
            </a:r>
            <a:endParaRPr lang="es-ES" dirty="0" smtClean="0"/>
          </a:p>
          <a:p>
            <a:pPr lvl="0" algn="just">
              <a:buFont typeface="Wingdings" panose="05000000000000000000" pitchFamily="2" charset="2"/>
              <a:buChar char="Ø"/>
            </a:pPr>
            <a:r>
              <a:rPr lang="es-ES" dirty="0" smtClean="0"/>
              <a:t>Para </a:t>
            </a:r>
            <a:r>
              <a:rPr lang="es-ES" dirty="0"/>
              <a:t>el trabajo con la biblioteca de visión artificial </a:t>
            </a:r>
            <a:r>
              <a:rPr lang="es-ES" dirty="0" err="1"/>
              <a:t>OpenCV</a:t>
            </a:r>
            <a:r>
              <a:rPr lang="es-ES" dirty="0"/>
              <a:t> se recomienda, realizar la programación de la aplicación haciendo uso del lenguaje </a:t>
            </a:r>
            <a:r>
              <a:rPr lang="es-ES" dirty="0" err="1"/>
              <a:t>Phyton</a:t>
            </a:r>
            <a:r>
              <a:rPr lang="es-ES" dirty="0"/>
              <a:t> o Java, debido a que los lenguajes nativos como C++ no soportan la creación de GUI de manera directa. En el caso del presente trabajo se hizo uso de la plataforma </a:t>
            </a:r>
            <a:r>
              <a:rPr lang="es-ES" dirty="0" err="1"/>
              <a:t>Qt</a:t>
            </a:r>
            <a:r>
              <a:rPr lang="es-ES" dirty="0"/>
              <a:t> </a:t>
            </a:r>
            <a:r>
              <a:rPr lang="es-ES" dirty="0" err="1"/>
              <a:t>Creator</a:t>
            </a:r>
            <a:r>
              <a:rPr lang="es-ES" dirty="0"/>
              <a:t> que sirve como traductor de código C++ y desarrollador de interfaces gráficas.</a:t>
            </a:r>
            <a:endParaRPr lang="es-EC" i="1" dirty="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36</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8394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41</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a:xfrm>
            <a:off x="457200" y="838200"/>
            <a:ext cx="8305800" cy="4876800"/>
          </a:xfrm>
        </p:spPr>
        <p:txBody>
          <a:bodyPr>
            <a:normAutofit fontScale="92500" lnSpcReduction="10000"/>
          </a:bodyPr>
          <a:lstStyle/>
          <a:p>
            <a:pPr lvl="0" algn="just">
              <a:buFont typeface="Wingdings" panose="05000000000000000000" pitchFamily="2" charset="2"/>
              <a:buChar char="Ø"/>
            </a:pPr>
            <a:r>
              <a:rPr lang="es-ES" dirty="0"/>
              <a:t>Se recomienda establecer un itinerario (mensual, trimestral, semestral, etc.) de aplicación de las pruebas diseñadas en el inciso 4.6, que den paso a la programación de los tipos de mantenimiento que se pueden aplicar al equipo (preventivo, correctivo). </a:t>
            </a:r>
            <a:endParaRPr lang="es-ES" dirty="0" smtClean="0"/>
          </a:p>
          <a:p>
            <a:pPr lvl="0" algn="just">
              <a:buFont typeface="Wingdings" panose="05000000000000000000" pitchFamily="2" charset="2"/>
              <a:buChar char="Ø"/>
            </a:pPr>
            <a:r>
              <a:rPr lang="es-ES" dirty="0" smtClean="0"/>
              <a:t>Para futuras adecuaciones, se </a:t>
            </a:r>
            <a:r>
              <a:rPr lang="es-ES" dirty="0"/>
              <a:t>recomienda usar superficies no refractivas en cuanto a las paredes del entorno y la paleta de muestra para evitar reflejos innecesarios sobre la gota, dado que esto puede producir bordes falsos o ángulos erróneos.</a:t>
            </a:r>
            <a:endParaRPr lang="es-ES" dirty="0" smtClean="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37</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20634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39</a:t>
            </a:r>
            <a:endParaRPr lang="es-ES"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2374238" y="2438400"/>
            <a:ext cx="4700326" cy="1569660"/>
          </a:xfrm>
          <a:prstGeom prst="rect">
            <a:avLst/>
          </a:prstGeom>
          <a:noFill/>
        </p:spPr>
        <p:txBody>
          <a:bodyPr wrap="none" lIns="91440" tIns="45720" rIns="91440" bIns="45720">
            <a:spAutoFit/>
          </a:bodyPr>
          <a:lstStyle/>
          <a:p>
            <a:pPr algn="ctr"/>
            <a:r>
              <a:rPr lang="es-ES" sz="9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GRACIAS</a:t>
            </a:r>
            <a:endParaRPr lang="es-E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endParaRPr>
          </a:p>
        </p:txBody>
      </p:sp>
    </p:spTree>
    <p:extLst>
      <p:ext uri="{BB962C8B-B14F-4D97-AF65-F5344CB8AC3E}">
        <p14:creationId xmlns:p14="http://schemas.microsoft.com/office/powerpoint/2010/main" val="4290993117"/>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79779" y="18197"/>
            <a:ext cx="8635621" cy="584775"/>
          </a:xfrm>
          <a:prstGeom prst="rect">
            <a:avLst/>
          </a:prstGeom>
        </p:spPr>
        <p:txBody>
          <a:bodyPr wrap="square">
            <a:spAutoFit/>
          </a:bodyPr>
          <a:lstStyle/>
          <a:p>
            <a:pPr algn="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MÉTODOS PARA MEDIR ÁNGULO DE CONTACTO </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5"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10</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0057757"/>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895600" y="3441357"/>
            <a:ext cx="3403621" cy="2687069"/>
          </a:xfrm>
          <a:prstGeom prst="rect">
            <a:avLst/>
          </a:prstGeom>
        </p:spPr>
      </p:pic>
      <p:sp>
        <p:nvSpPr>
          <p:cNvPr id="7" name="3 Rectángulo"/>
          <p:cNvSpPr/>
          <p:nvPr/>
        </p:nvSpPr>
        <p:spPr>
          <a:xfrm>
            <a:off x="2286000" y="21770"/>
            <a:ext cx="6705600" cy="584775"/>
          </a:xfrm>
          <a:prstGeom prst="rect">
            <a:avLst/>
          </a:prstGeom>
        </p:spPr>
        <p:txBody>
          <a:bodyPr wrap="square">
            <a:spAutoFit/>
          </a:bodyPr>
          <a:lstStyle/>
          <a:p>
            <a:pPr algn="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EQUIPOS COMERCIALES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5"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10</a:t>
            </a:r>
            <a:endParaRPr lang="es-ES" dirty="0">
              <a:solidFill>
                <a:schemeClr val="tx1"/>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692064" y="846541"/>
            <a:ext cx="3187872" cy="2658659"/>
          </a:xfrm>
          <a:prstGeom prst="rect">
            <a:avLst/>
          </a:prstGeom>
        </p:spPr>
      </p:pic>
      <p:pic>
        <p:nvPicPr>
          <p:cNvPr id="6" name="Imagen 5"/>
          <p:cNvPicPr>
            <a:picLocks noChangeAspect="1"/>
          </p:cNvPicPr>
          <p:nvPr/>
        </p:nvPicPr>
        <p:blipFill>
          <a:blip r:embed="rId4"/>
          <a:stretch>
            <a:fillRect/>
          </a:stretch>
        </p:blipFill>
        <p:spPr>
          <a:xfrm>
            <a:off x="4843087" y="952773"/>
            <a:ext cx="2912268" cy="2558837"/>
          </a:xfrm>
          <a:prstGeom prst="rect">
            <a:avLst/>
          </a:prstGeom>
        </p:spPr>
      </p:pic>
    </p:spTree>
    <p:extLst>
      <p:ext uri="{BB962C8B-B14F-4D97-AF65-F5344CB8AC3E}">
        <p14:creationId xmlns:p14="http://schemas.microsoft.com/office/powerpoint/2010/main" val="1493204795"/>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828800"/>
            <a:ext cx="8229600" cy="2133600"/>
          </a:xfrm>
          <a:effectLst>
            <a:glow rad="228600">
              <a:schemeClr val="accent3">
                <a:satMod val="175000"/>
                <a:alpha val="40000"/>
              </a:schemeClr>
            </a:glow>
            <a:outerShdw blurRad="40000" dist="20000" dir="5400000" rotWithShape="0">
              <a:srgbClr val="000000">
                <a:alpha val="38000"/>
              </a:srgbClr>
            </a:outerShdw>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0" indent="0" algn="ctr">
              <a:buNone/>
            </a:pPr>
            <a:r>
              <a:rPr lang="es-ES" dirty="0" smtClean="0"/>
              <a:t>“Desarrollar </a:t>
            </a:r>
            <a:r>
              <a:rPr lang="es-ES" dirty="0"/>
              <a:t>un prototipo de goniómetro portátil para la medición del ángulo </a:t>
            </a:r>
            <a:r>
              <a:rPr lang="es-ES" dirty="0" smtClean="0"/>
              <a:t>de contacto </a:t>
            </a:r>
            <a:r>
              <a:rPr lang="es-ES" dirty="0"/>
              <a:t>entre un líquido y una superficie sólida, cuyo software especializado </a:t>
            </a:r>
            <a:r>
              <a:rPr lang="es-ES" dirty="0" smtClean="0"/>
              <a:t>esté basado </a:t>
            </a:r>
            <a:r>
              <a:rPr lang="es-ES" dirty="0"/>
              <a:t>en código abierto, que será instalado en la Universidad de la </a:t>
            </a:r>
            <a:r>
              <a:rPr lang="es-ES" dirty="0" smtClean="0"/>
              <a:t>Fuerzas Armadas-ESPE.”</a:t>
            </a:r>
            <a:endParaRPr lang="es-EC" dirty="0" smtClean="0"/>
          </a:p>
        </p:txBody>
      </p:sp>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 GENERAL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5"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10</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33696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8</a:t>
            </a:fld>
            <a:endParaRPr lang="es-ES"/>
          </a:p>
        </p:txBody>
      </p:sp>
      <p:sp>
        <p:nvSpPr>
          <p:cNvPr id="11"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ÁNGULO DE CONTACTO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4</a:t>
            </a:r>
            <a:endParaRPr lang="es-ES" dirty="0">
              <a:solidFill>
                <a:schemeClr val="tx1"/>
              </a:solidFill>
              <a:effectLst>
                <a:outerShdw blurRad="38100" dist="38100" dir="2700000" algn="tl">
                  <a:srgbClr val="000000">
                    <a:alpha val="43137"/>
                  </a:srgbClr>
                </a:outerShdw>
              </a:effectLst>
            </a:endParaRPr>
          </a:p>
        </p:txBody>
      </p:sp>
      <p:sp>
        <p:nvSpPr>
          <p:cNvPr id="13" name="6 Marcador de pie de página"/>
          <p:cNvSpPr>
            <a:spLocks noGrp="1"/>
          </p:cNvSpPr>
          <p:nvPr>
            <p:ph type="ftr" sz="quarter" idx="11"/>
          </p:nvPr>
        </p:nvSpPr>
        <p:spPr>
          <a:xfrm>
            <a:off x="279779" y="6416675"/>
            <a:ext cx="2895600" cy="365125"/>
          </a:xfrm>
        </p:spPr>
        <p:txBody>
          <a:body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9" name="Marcador de contenido 2"/>
          <p:cNvSpPr txBox="1">
            <a:spLocks/>
          </p:cNvSpPr>
          <p:nvPr/>
        </p:nvSpPr>
        <p:spPr>
          <a:xfrm>
            <a:off x="2505973" y="1295400"/>
            <a:ext cx="4047227" cy="171145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Ø"/>
            </a:pPr>
            <a:r>
              <a:rPr lang="es-EC" sz="2800" dirty="0" smtClean="0"/>
              <a:t>Tensión superficial</a:t>
            </a:r>
          </a:p>
          <a:p>
            <a:pPr>
              <a:buFont typeface="Wingdings" panose="05000000000000000000" pitchFamily="2" charset="2"/>
              <a:buChar char="Ø"/>
            </a:pPr>
            <a:r>
              <a:rPr lang="es-EC" sz="2800" dirty="0"/>
              <a:t>Ángulo de </a:t>
            </a:r>
            <a:r>
              <a:rPr lang="es-EC" sz="2800" dirty="0" smtClean="0"/>
              <a:t>contacto</a:t>
            </a:r>
          </a:p>
          <a:p>
            <a:pPr>
              <a:buFont typeface="Wingdings" panose="05000000000000000000" pitchFamily="2" charset="2"/>
              <a:buChar char="Ø"/>
            </a:pPr>
            <a:r>
              <a:rPr lang="es-EC" sz="2800" dirty="0" smtClean="0"/>
              <a:t>Mojabilidad</a:t>
            </a:r>
          </a:p>
        </p:txBody>
      </p:sp>
      <p:pic>
        <p:nvPicPr>
          <p:cNvPr id="3" name="Imagen 2"/>
          <p:cNvPicPr>
            <a:picLocks noChangeAspect="1"/>
          </p:cNvPicPr>
          <p:nvPr/>
        </p:nvPicPr>
        <p:blipFill>
          <a:blip r:embed="rId3"/>
          <a:stretch>
            <a:fillRect/>
          </a:stretch>
        </p:blipFill>
        <p:spPr>
          <a:xfrm>
            <a:off x="4343400" y="3391421"/>
            <a:ext cx="4007556" cy="2133600"/>
          </a:xfrm>
          <a:prstGeom prst="rect">
            <a:avLst/>
          </a:prstGeom>
        </p:spPr>
      </p:pic>
      <p:pic>
        <p:nvPicPr>
          <p:cNvPr id="4" name="Imagen 3"/>
          <p:cNvPicPr>
            <a:picLocks noChangeAspect="1"/>
          </p:cNvPicPr>
          <p:nvPr/>
        </p:nvPicPr>
        <p:blipFill>
          <a:blip r:embed="rId4"/>
          <a:stretch>
            <a:fillRect/>
          </a:stretch>
        </p:blipFill>
        <p:spPr>
          <a:xfrm>
            <a:off x="533400" y="4091635"/>
            <a:ext cx="3245532" cy="1341728"/>
          </a:xfrm>
          <a:prstGeom prst="rect">
            <a:avLst/>
          </a:prstGeom>
        </p:spPr>
      </p:pic>
      <p:pic>
        <p:nvPicPr>
          <p:cNvPr id="9" name="Imagen 8"/>
          <p:cNvPicPr/>
          <p:nvPr/>
        </p:nvPicPr>
        <p:blipFill rotWithShape="1">
          <a:blip r:embed="rId5">
            <a:extLst>
              <a:ext uri="{28A0092B-C50C-407E-A947-70E740481C1C}">
                <a14:useLocalDpi xmlns:a14="http://schemas.microsoft.com/office/drawing/2010/main" val="0"/>
              </a:ext>
            </a:extLst>
          </a:blip>
          <a:srcRect t="11673" b="22533"/>
          <a:stretch/>
        </p:blipFill>
        <p:spPr bwMode="auto">
          <a:xfrm>
            <a:off x="4010342" y="3248461"/>
            <a:ext cx="4673672" cy="21723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03301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fade">
                                      <p:cBhvr>
                                        <p:cTn id="31" dur="1000"/>
                                        <p:tgtEl>
                                          <p:spTgt spid="19">
                                            <p:txEl>
                                              <p:pRg st="2" end="2"/>
                                            </p:txEl>
                                          </p:spTgt>
                                        </p:tgtEl>
                                      </p:cBhvr>
                                    </p:animEffect>
                                    <p:anim calcmode="lin" valueType="num">
                                      <p:cBhvr>
                                        <p:cTn id="32"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9</a:t>
            </a:fld>
            <a:endParaRPr lang="es-ES"/>
          </a:p>
        </p:txBody>
      </p:sp>
      <p:sp>
        <p:nvSpPr>
          <p:cNvPr id="11" name="3 Rectángulo"/>
          <p:cNvSpPr/>
          <p:nvPr/>
        </p:nvSpPr>
        <p:spPr>
          <a:xfrm>
            <a:off x="1524000" y="21770"/>
            <a:ext cx="7467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GONIÓMETRO DE ÁNGULO DE CONTACTO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4</a:t>
            </a:r>
            <a:endParaRPr lang="es-ES" dirty="0">
              <a:solidFill>
                <a:schemeClr val="tx1"/>
              </a:solidFill>
              <a:effectLst>
                <a:outerShdw blurRad="38100" dist="38100" dir="2700000" algn="tl">
                  <a:srgbClr val="000000">
                    <a:alpha val="43137"/>
                  </a:srgbClr>
                </a:outerShdw>
              </a:effectLst>
            </a:endParaRPr>
          </a:p>
        </p:txBody>
      </p:sp>
      <p:sp>
        <p:nvSpPr>
          <p:cNvPr id="13" name="6 Marcador de pie de página"/>
          <p:cNvSpPr>
            <a:spLocks noGrp="1"/>
          </p:cNvSpPr>
          <p:nvPr>
            <p:ph type="ftr" sz="quarter" idx="11"/>
          </p:nvPr>
        </p:nvSpPr>
        <p:spPr>
          <a:xfrm>
            <a:off x="279779" y="6416675"/>
            <a:ext cx="2895600" cy="365125"/>
          </a:xfrm>
        </p:spPr>
        <p:txBody>
          <a:bodyPr/>
          <a:lstStyle/>
          <a:p>
            <a:r>
              <a:rPr lang="es-ES" dirty="0">
                <a:solidFill>
                  <a:schemeClr val="tx1"/>
                </a:solidFill>
                <a:effectLst>
                  <a:outerShdw blurRad="38100" dist="38100" dir="2700000" algn="tl">
                    <a:srgbClr val="000000">
                      <a:alpha val="43137"/>
                    </a:srgbClr>
                  </a:outerShdw>
                </a:effectLst>
              </a:rPr>
              <a:t>Andrea D. Arroyo C.  -  Christina E. Bravo B.</a:t>
            </a:r>
          </a:p>
        </p:txBody>
      </p:sp>
      <p:sp>
        <p:nvSpPr>
          <p:cNvPr id="19" name="Marcador de contenido 2"/>
          <p:cNvSpPr txBox="1">
            <a:spLocks/>
          </p:cNvSpPr>
          <p:nvPr/>
        </p:nvSpPr>
        <p:spPr>
          <a:xfrm>
            <a:off x="1732316" y="704176"/>
            <a:ext cx="5795516" cy="152705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Ø"/>
            </a:pPr>
            <a:r>
              <a:rPr lang="es-EC" sz="2800" dirty="0" smtClean="0"/>
              <a:t>Goniómetro de ángulo de contacto</a:t>
            </a:r>
          </a:p>
          <a:p>
            <a:pPr>
              <a:buFont typeface="Wingdings" panose="05000000000000000000" pitchFamily="2" charset="2"/>
              <a:buChar char="Ø"/>
            </a:pPr>
            <a:r>
              <a:rPr lang="es-EC" sz="2800" dirty="0" smtClean="0"/>
              <a:t>Evaluación </a:t>
            </a:r>
            <a:r>
              <a:rPr lang="es-EC" sz="2800" dirty="0" err="1" smtClean="0"/>
              <a:t>goniométrica</a:t>
            </a:r>
            <a:r>
              <a:rPr lang="es-EC" sz="2800" dirty="0" smtClean="0"/>
              <a:t> mediante medición fotográfica </a:t>
            </a:r>
          </a:p>
        </p:txBody>
      </p:sp>
      <p:pic>
        <p:nvPicPr>
          <p:cNvPr id="2" name="Imagen 1"/>
          <p:cNvPicPr>
            <a:picLocks noChangeAspect="1"/>
          </p:cNvPicPr>
          <p:nvPr/>
        </p:nvPicPr>
        <p:blipFill>
          <a:blip r:embed="rId3"/>
          <a:stretch>
            <a:fillRect/>
          </a:stretch>
        </p:blipFill>
        <p:spPr>
          <a:xfrm>
            <a:off x="2701262" y="2328863"/>
            <a:ext cx="3857625" cy="3771900"/>
          </a:xfrm>
          <a:prstGeom prst="rect">
            <a:avLst/>
          </a:prstGeom>
        </p:spPr>
      </p:pic>
    </p:spTree>
    <p:extLst>
      <p:ext uri="{BB962C8B-B14F-4D97-AF65-F5344CB8AC3E}">
        <p14:creationId xmlns:p14="http://schemas.microsoft.com/office/powerpoint/2010/main" val="27645074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532599</TotalTime>
  <Words>1613</Words>
  <Application>Microsoft Office PowerPoint</Application>
  <PresentationFormat>Presentación en pantalla (4:3)</PresentationFormat>
  <Paragraphs>274</Paragraphs>
  <Slides>42</Slides>
  <Notes>25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42</vt:i4>
      </vt:variant>
    </vt:vector>
  </HeadingPairs>
  <TitlesOfParts>
    <vt:vector size="48" baseType="lpstr">
      <vt:lpstr>Arial</vt:lpstr>
      <vt:lpstr>Calibri</vt:lpstr>
      <vt:lpstr>Times New Roman</vt:lpstr>
      <vt:lpstr>Wingdings</vt: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Christina Bravo</cp:lastModifiedBy>
  <cp:revision>506</cp:revision>
  <dcterms:created xsi:type="dcterms:W3CDTF">2012-08-14T15:29:02Z</dcterms:created>
  <dcterms:modified xsi:type="dcterms:W3CDTF">2016-09-20T17:13:13Z</dcterms:modified>
</cp:coreProperties>
</file>