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8" r:id="rId2"/>
    <p:sldId id="256" r:id="rId3"/>
    <p:sldId id="268" r:id="rId4"/>
    <p:sldId id="267" r:id="rId5"/>
    <p:sldId id="278" r:id="rId6"/>
    <p:sldId id="279" r:id="rId7"/>
    <p:sldId id="280" r:id="rId8"/>
    <p:sldId id="281" r:id="rId9"/>
    <p:sldId id="259" r:id="rId10"/>
    <p:sldId id="282" r:id="rId11"/>
    <p:sldId id="283" r:id="rId12"/>
    <p:sldId id="284" r:id="rId13"/>
    <p:sldId id="285" r:id="rId14"/>
    <p:sldId id="294" r:id="rId15"/>
    <p:sldId id="287" r:id="rId16"/>
    <p:sldId id="288" r:id="rId17"/>
    <p:sldId id="286" r:id="rId18"/>
    <p:sldId id="289" r:id="rId19"/>
    <p:sldId id="290" r:id="rId20"/>
    <p:sldId id="291" r:id="rId21"/>
    <p:sldId id="292" r:id="rId22"/>
    <p:sldId id="293"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02" y="-6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pib%20corregid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elementos%20del%20PIB.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Andrecapitulo%204%20grafic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Andrecapitulo%204%20grafico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Andrecapitulo%204%20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IE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ea\Documents\materia\espe\TESIS\tesis%20PYMES%20-CAN\capitulos\INEC-ANEXOS\PIB%20MUNID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elementos%20del%20PIB.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Indice%20de%20confianza%20empresari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ndrea\Documents\materia\espe\TESIS\tesis%20PYMES%20-CAN\capitulos\INEC-ANEXOS\consumo%20final%20de%20hogare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ndrea\Documents\materia\espe\TESIS\tesis%20PYMES%20-CAN\investigaciones\exportaciones%20petroleras%20y%20no%20petroler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pib!$B$2</c:f>
              <c:strCache>
                <c:ptCount val="1"/>
                <c:pt idx="0">
                  <c:v>PIB TOTAL</c:v>
                </c:pt>
              </c:strCache>
            </c:strRef>
          </c:tx>
          <c:cat>
            <c:strRef>
              <c:f>pib!$A$7:$A$11</c:f>
              <c:strCache>
                <c:ptCount val="5"/>
                <c:pt idx="0">
                  <c:v>2009</c:v>
                </c:pt>
                <c:pt idx="1">
                  <c:v>2010</c:v>
                </c:pt>
                <c:pt idx="2">
                  <c:v>2011</c:v>
                </c:pt>
                <c:pt idx="3">
                  <c:v>2012</c:v>
                </c:pt>
                <c:pt idx="4">
                  <c:v>2013*</c:v>
                </c:pt>
              </c:strCache>
            </c:strRef>
          </c:cat>
          <c:val>
            <c:numRef>
              <c:f>pib!$B$7:$B$11</c:f>
              <c:numCache>
                <c:formatCode>General</c:formatCode>
                <c:ptCount val="5"/>
                <c:pt idx="0">
                  <c:v>24119.455000000002</c:v>
                </c:pt>
                <c:pt idx="1">
                  <c:v>24983.317999999999</c:v>
                </c:pt>
                <c:pt idx="2">
                  <c:v>26928.19</c:v>
                </c:pt>
                <c:pt idx="3">
                  <c:v>28226</c:v>
                </c:pt>
                <c:pt idx="4">
                  <c:v>29496.16</c:v>
                </c:pt>
              </c:numCache>
            </c:numRef>
          </c:val>
          <c:smooth val="0"/>
        </c:ser>
        <c:dLbls>
          <c:showLegendKey val="0"/>
          <c:showVal val="0"/>
          <c:showCatName val="0"/>
          <c:showSerName val="0"/>
          <c:showPercent val="0"/>
          <c:showBubbleSize val="0"/>
        </c:dLbls>
        <c:marker val="1"/>
        <c:smooth val="0"/>
        <c:axId val="109274624"/>
        <c:axId val="74240512"/>
      </c:lineChart>
      <c:catAx>
        <c:axId val="109274624"/>
        <c:scaling>
          <c:orientation val="minMax"/>
        </c:scaling>
        <c:delete val="0"/>
        <c:axPos val="b"/>
        <c:numFmt formatCode="General" sourceLinked="1"/>
        <c:majorTickMark val="none"/>
        <c:minorTickMark val="none"/>
        <c:tickLblPos val="nextTo"/>
        <c:crossAx val="74240512"/>
        <c:crosses val="autoZero"/>
        <c:auto val="1"/>
        <c:lblAlgn val="ctr"/>
        <c:lblOffset val="100"/>
        <c:noMultiLvlLbl val="0"/>
      </c:catAx>
      <c:valAx>
        <c:axId val="74240512"/>
        <c:scaling>
          <c:orientation val="minMax"/>
        </c:scaling>
        <c:delete val="0"/>
        <c:axPos val="l"/>
        <c:majorGridlines/>
        <c:title>
          <c:tx>
            <c:rich>
              <a:bodyPr/>
              <a:lstStyle/>
              <a:p>
                <a:pPr>
                  <a:defRPr/>
                </a:pPr>
                <a:r>
                  <a:rPr lang="es-EC"/>
                  <a:t>Millones</a:t>
                </a:r>
                <a:r>
                  <a:rPr lang="es-EC" baseline="0"/>
                  <a:t> de dólares</a:t>
                </a:r>
                <a:endParaRPr lang="es-EC"/>
              </a:p>
            </c:rich>
          </c:tx>
          <c:layout/>
          <c:overlay val="0"/>
        </c:title>
        <c:numFmt formatCode="General" sourceLinked="1"/>
        <c:majorTickMark val="none"/>
        <c:minorTickMark val="none"/>
        <c:tickLblPos val="nextTo"/>
        <c:crossAx val="10927462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4186326322362508"/>
          <c:y val="4.3112493673542446E-2"/>
          <c:w val="0.61798849611883622"/>
          <c:h val="0.70599192682294565"/>
        </c:manualLayout>
      </c:layout>
      <c:bar3DChart>
        <c:barDir val="col"/>
        <c:grouping val="stacked"/>
        <c:varyColors val="0"/>
        <c:ser>
          <c:idx val="0"/>
          <c:order val="0"/>
          <c:tx>
            <c:strRef>
              <c:f>Hoja3!$B$5</c:f>
              <c:strCache>
                <c:ptCount val="1"/>
                <c:pt idx="0">
                  <c:v>Petroleras</c:v>
                </c:pt>
              </c:strCache>
            </c:strRef>
          </c:tx>
          <c:invertIfNegative val="0"/>
          <c:dLbls>
            <c:showLegendKey val="0"/>
            <c:showVal val="1"/>
            <c:showCatName val="0"/>
            <c:showSerName val="0"/>
            <c:showPercent val="0"/>
            <c:showBubbleSize val="0"/>
            <c:showLeaderLines val="0"/>
          </c:dLbls>
          <c:cat>
            <c:strRef>
              <c:f>Hoja3!$A$6:$A$9</c:f>
              <c:strCache>
                <c:ptCount val="4"/>
                <c:pt idx="0">
                  <c:v>Ene- May 2011</c:v>
                </c:pt>
                <c:pt idx="1">
                  <c:v>Ene- May 2012</c:v>
                </c:pt>
                <c:pt idx="2">
                  <c:v>Ene- May 2013</c:v>
                </c:pt>
                <c:pt idx="3">
                  <c:v>Ene- May 2014*</c:v>
                </c:pt>
              </c:strCache>
            </c:strRef>
          </c:cat>
          <c:val>
            <c:numRef>
              <c:f>Hoja3!$B$6:$B$9</c:f>
              <c:numCache>
                <c:formatCode>General</c:formatCode>
                <c:ptCount val="4"/>
                <c:pt idx="0">
                  <c:v>5310038</c:v>
                </c:pt>
                <c:pt idx="1">
                  <c:v>6404920</c:v>
                </c:pt>
                <c:pt idx="2">
                  <c:v>5641908</c:v>
                </c:pt>
                <c:pt idx="3" formatCode="0">
                  <c:v>5949284</c:v>
                </c:pt>
              </c:numCache>
            </c:numRef>
          </c:val>
        </c:ser>
        <c:ser>
          <c:idx val="1"/>
          <c:order val="1"/>
          <c:tx>
            <c:strRef>
              <c:f>Hoja3!$C$5</c:f>
              <c:strCache>
                <c:ptCount val="1"/>
                <c:pt idx="0">
                  <c:v>No petroleras</c:v>
                </c:pt>
              </c:strCache>
            </c:strRef>
          </c:tx>
          <c:invertIfNegative val="0"/>
          <c:dLbls>
            <c:showLegendKey val="0"/>
            <c:showVal val="1"/>
            <c:showCatName val="0"/>
            <c:showSerName val="0"/>
            <c:showPercent val="0"/>
            <c:showBubbleSize val="0"/>
            <c:showLeaderLines val="0"/>
          </c:dLbls>
          <c:cat>
            <c:strRef>
              <c:f>Hoja3!$A$6:$A$9</c:f>
              <c:strCache>
                <c:ptCount val="4"/>
                <c:pt idx="0">
                  <c:v>Ene- May 2011</c:v>
                </c:pt>
                <c:pt idx="1">
                  <c:v>Ene- May 2012</c:v>
                </c:pt>
                <c:pt idx="2">
                  <c:v>Ene- May 2013</c:v>
                </c:pt>
                <c:pt idx="3">
                  <c:v>Ene- May 2014*</c:v>
                </c:pt>
              </c:strCache>
            </c:strRef>
          </c:cat>
          <c:val>
            <c:numRef>
              <c:f>Hoja3!$C$6:$C$9</c:f>
              <c:numCache>
                <c:formatCode>General</c:formatCode>
                <c:ptCount val="4"/>
                <c:pt idx="0">
                  <c:v>3874777</c:v>
                </c:pt>
                <c:pt idx="1">
                  <c:v>4012155</c:v>
                </c:pt>
                <c:pt idx="2">
                  <c:v>4530619</c:v>
                </c:pt>
                <c:pt idx="3">
                  <c:v>5149586</c:v>
                </c:pt>
              </c:numCache>
            </c:numRef>
          </c:val>
        </c:ser>
        <c:dLbls>
          <c:showLegendKey val="0"/>
          <c:showVal val="0"/>
          <c:showCatName val="0"/>
          <c:showSerName val="0"/>
          <c:showPercent val="0"/>
          <c:showBubbleSize val="0"/>
        </c:dLbls>
        <c:gapWidth val="55"/>
        <c:gapDepth val="55"/>
        <c:shape val="cylinder"/>
        <c:axId val="111377920"/>
        <c:axId val="111287616"/>
        <c:axId val="0"/>
      </c:bar3DChart>
      <c:catAx>
        <c:axId val="111377920"/>
        <c:scaling>
          <c:orientation val="minMax"/>
        </c:scaling>
        <c:delete val="0"/>
        <c:axPos val="b"/>
        <c:numFmt formatCode="General" sourceLinked="1"/>
        <c:majorTickMark val="none"/>
        <c:minorTickMark val="none"/>
        <c:tickLblPos val="nextTo"/>
        <c:crossAx val="111287616"/>
        <c:crosses val="autoZero"/>
        <c:auto val="1"/>
        <c:lblAlgn val="ctr"/>
        <c:lblOffset val="100"/>
        <c:noMultiLvlLbl val="0"/>
      </c:catAx>
      <c:valAx>
        <c:axId val="111287616"/>
        <c:scaling>
          <c:orientation val="minMax"/>
        </c:scaling>
        <c:delete val="0"/>
        <c:axPos val="l"/>
        <c:majorGridlines/>
        <c:numFmt formatCode="General" sourceLinked="1"/>
        <c:majorTickMark val="none"/>
        <c:minorTickMark val="none"/>
        <c:tickLblPos val="nextTo"/>
        <c:crossAx val="111377920"/>
        <c:crosses val="autoZero"/>
        <c:crossBetween val="between"/>
      </c:valAx>
    </c:plotArea>
    <c:legend>
      <c:legendPos val="r"/>
      <c:layout>
        <c:manualLayout>
          <c:xMode val="edge"/>
          <c:yMode val="edge"/>
          <c:x val="0.37816252658939875"/>
          <c:y val="0.86463695391870043"/>
          <c:w val="0.18083167070267087"/>
          <c:h val="0.13297596563344813"/>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'p11'!$B$11</c:f>
              <c:strCache>
                <c:ptCount val="1"/>
                <c:pt idx="0">
                  <c:v>2010p</c:v>
                </c:pt>
              </c:strCache>
            </c:strRef>
          </c:tx>
          <c:invertIfNegative val="0"/>
          <c:cat>
            <c:strRef>
              <c:f>'p11'!$A$12:$A$16</c:f>
              <c:strCache>
                <c:ptCount val="5"/>
                <c:pt idx="0">
                  <c:v>CAN</c:v>
                </c:pt>
                <c:pt idx="1">
                  <c:v>Bolivia</c:v>
                </c:pt>
                <c:pt idx="2">
                  <c:v>Colombia </c:v>
                </c:pt>
                <c:pt idx="3">
                  <c:v>Ecuador</c:v>
                </c:pt>
                <c:pt idx="4">
                  <c:v>Peru</c:v>
                </c:pt>
              </c:strCache>
            </c:strRef>
          </c:cat>
          <c:val>
            <c:numRef>
              <c:f>'p11'!$B$12:$B$16</c:f>
              <c:numCache>
                <c:formatCode>General</c:formatCode>
                <c:ptCount val="5"/>
                <c:pt idx="0" formatCode="0.0">
                  <c:v>5.4</c:v>
                </c:pt>
                <c:pt idx="1">
                  <c:v>4.0999999999999996</c:v>
                </c:pt>
                <c:pt idx="2">
                  <c:v>4.3</c:v>
                </c:pt>
                <c:pt idx="3" formatCode="0.0">
                  <c:v>2.8</c:v>
                </c:pt>
                <c:pt idx="4" formatCode="0.0">
                  <c:v>8.8000000000000007</c:v>
                </c:pt>
              </c:numCache>
            </c:numRef>
          </c:val>
        </c:ser>
        <c:ser>
          <c:idx val="1"/>
          <c:order val="1"/>
          <c:tx>
            <c:strRef>
              <c:f>'p11'!$C$11</c:f>
              <c:strCache>
                <c:ptCount val="1"/>
                <c:pt idx="0">
                  <c:v>2011p</c:v>
                </c:pt>
              </c:strCache>
            </c:strRef>
          </c:tx>
          <c:invertIfNegative val="0"/>
          <c:cat>
            <c:strRef>
              <c:f>'p11'!$A$12:$A$16</c:f>
              <c:strCache>
                <c:ptCount val="5"/>
                <c:pt idx="0">
                  <c:v>CAN</c:v>
                </c:pt>
                <c:pt idx="1">
                  <c:v>Bolivia</c:v>
                </c:pt>
                <c:pt idx="2">
                  <c:v>Colombia </c:v>
                </c:pt>
                <c:pt idx="3">
                  <c:v>Ecuador</c:v>
                </c:pt>
                <c:pt idx="4">
                  <c:v>Peru</c:v>
                </c:pt>
              </c:strCache>
            </c:strRef>
          </c:cat>
          <c:val>
            <c:numRef>
              <c:f>'p11'!$C$12:$C$16</c:f>
              <c:numCache>
                <c:formatCode>0.0</c:formatCode>
                <c:ptCount val="5"/>
                <c:pt idx="0">
                  <c:v>6.4</c:v>
                </c:pt>
                <c:pt idx="1">
                  <c:v>4.2</c:v>
                </c:pt>
                <c:pt idx="2">
                  <c:v>5.8</c:v>
                </c:pt>
                <c:pt idx="3">
                  <c:v>7.4</c:v>
                </c:pt>
                <c:pt idx="4">
                  <c:v>6.4</c:v>
                </c:pt>
              </c:numCache>
            </c:numRef>
          </c:val>
        </c:ser>
        <c:ser>
          <c:idx val="2"/>
          <c:order val="2"/>
          <c:tx>
            <c:strRef>
              <c:f>'p11'!$D$11</c:f>
              <c:strCache>
                <c:ptCount val="1"/>
                <c:pt idx="0">
                  <c:v>2012p</c:v>
                </c:pt>
              </c:strCache>
            </c:strRef>
          </c:tx>
          <c:invertIfNegative val="0"/>
          <c:cat>
            <c:strRef>
              <c:f>'p11'!$A$12:$A$16</c:f>
              <c:strCache>
                <c:ptCount val="5"/>
                <c:pt idx="0">
                  <c:v>CAN</c:v>
                </c:pt>
                <c:pt idx="1">
                  <c:v>Bolivia</c:v>
                </c:pt>
                <c:pt idx="2">
                  <c:v>Colombia </c:v>
                </c:pt>
                <c:pt idx="3">
                  <c:v>Ecuador</c:v>
                </c:pt>
                <c:pt idx="4">
                  <c:v>Peru</c:v>
                </c:pt>
              </c:strCache>
            </c:strRef>
          </c:cat>
          <c:val>
            <c:numRef>
              <c:f>'p11'!$D$12:$D$16</c:f>
              <c:numCache>
                <c:formatCode>0.0</c:formatCode>
                <c:ptCount val="5"/>
                <c:pt idx="0">
                  <c:v>5.3</c:v>
                </c:pt>
                <c:pt idx="1">
                  <c:v>4.2</c:v>
                </c:pt>
                <c:pt idx="2">
                  <c:v>4</c:v>
                </c:pt>
                <c:pt idx="3">
                  <c:v>5</c:v>
                </c:pt>
                <c:pt idx="4">
                  <c:v>6.3</c:v>
                </c:pt>
              </c:numCache>
            </c:numRef>
          </c:val>
        </c:ser>
        <c:dLbls>
          <c:showLegendKey val="0"/>
          <c:showVal val="1"/>
          <c:showCatName val="0"/>
          <c:showSerName val="0"/>
          <c:showPercent val="0"/>
          <c:showBubbleSize val="0"/>
        </c:dLbls>
        <c:gapWidth val="75"/>
        <c:axId val="111486464"/>
        <c:axId val="111323392"/>
      </c:barChart>
      <c:catAx>
        <c:axId val="111486464"/>
        <c:scaling>
          <c:orientation val="minMax"/>
        </c:scaling>
        <c:delete val="0"/>
        <c:axPos val="b"/>
        <c:majorTickMark val="none"/>
        <c:minorTickMark val="none"/>
        <c:tickLblPos val="nextTo"/>
        <c:crossAx val="111323392"/>
        <c:crosses val="autoZero"/>
        <c:auto val="1"/>
        <c:lblAlgn val="ctr"/>
        <c:lblOffset val="100"/>
        <c:noMultiLvlLbl val="0"/>
      </c:catAx>
      <c:valAx>
        <c:axId val="111323392"/>
        <c:scaling>
          <c:orientation val="minMax"/>
        </c:scaling>
        <c:delete val="0"/>
        <c:axPos val="l"/>
        <c:numFmt formatCode="0.0" sourceLinked="1"/>
        <c:majorTickMark val="none"/>
        <c:minorTickMark val="none"/>
        <c:tickLblPos val="nextTo"/>
        <c:crossAx val="111486464"/>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Lbls>
            <c:dLbl>
              <c:idx val="2"/>
              <c:layout>
                <c:manualLayout>
                  <c:x val="4.5134702703095657E-2"/>
                  <c:y val="2.243610427825812E-2"/>
                </c:manualLayout>
              </c:layout>
              <c:showLegendKey val="0"/>
              <c:showVal val="1"/>
              <c:showCatName val="1"/>
              <c:showSerName val="0"/>
              <c:showPercent val="0"/>
              <c:showBubbleSize val="0"/>
            </c:dLbl>
            <c:dLbl>
              <c:idx val="6"/>
              <c:layout>
                <c:manualLayout>
                  <c:x val="0.16262818561413234"/>
                  <c:y val="1.8743510254735793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'p9 pdf'!$A$2:$A$13</c:f>
              <c:strCache>
                <c:ptCount val="12"/>
                <c:pt idx="0">
                  <c:v>CHINA</c:v>
                </c:pt>
                <c:pt idx="1">
                  <c:v>CAN</c:v>
                </c:pt>
                <c:pt idx="2">
                  <c:v>MERCOSUR</c:v>
                </c:pt>
                <c:pt idx="3">
                  <c:v>CHILE</c:v>
                </c:pt>
                <c:pt idx="4">
                  <c:v>SUIZA</c:v>
                </c:pt>
                <c:pt idx="5">
                  <c:v>VENEZUELA</c:v>
                </c:pt>
                <c:pt idx="6">
                  <c:v>JAPON</c:v>
                </c:pt>
                <c:pt idx="7">
                  <c:v>CANADA</c:v>
                </c:pt>
                <c:pt idx="8">
                  <c:v>PANAMA</c:v>
                </c:pt>
                <c:pt idx="9">
                  <c:v>RESTO</c:v>
                </c:pt>
                <c:pt idx="10">
                  <c:v>EEUU</c:v>
                </c:pt>
                <c:pt idx="11">
                  <c:v>EU-27</c:v>
                </c:pt>
              </c:strCache>
            </c:strRef>
          </c:cat>
          <c:val>
            <c:numRef>
              <c:f>'p9 pdf'!$B$2:$B$13</c:f>
              <c:numCache>
                <c:formatCode>0%</c:formatCode>
                <c:ptCount val="12"/>
                <c:pt idx="0">
                  <c:v>7.0000000000000007E-2</c:v>
                </c:pt>
                <c:pt idx="1">
                  <c:v>7.0000000000000007E-2</c:v>
                </c:pt>
                <c:pt idx="2">
                  <c:v>0.06</c:v>
                </c:pt>
                <c:pt idx="3">
                  <c:v>0.05</c:v>
                </c:pt>
                <c:pt idx="4">
                  <c:v>0.04</c:v>
                </c:pt>
                <c:pt idx="5">
                  <c:v>0.04</c:v>
                </c:pt>
                <c:pt idx="6">
                  <c:v>0.03</c:v>
                </c:pt>
                <c:pt idx="7">
                  <c:v>0.03</c:v>
                </c:pt>
                <c:pt idx="8">
                  <c:v>0.02</c:v>
                </c:pt>
                <c:pt idx="9">
                  <c:v>0.15</c:v>
                </c:pt>
                <c:pt idx="10">
                  <c:v>0.28999999999999998</c:v>
                </c:pt>
                <c:pt idx="11">
                  <c:v>0.15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8"/>
          <c:dPt>
            <c:idx val="0"/>
            <c:bubble3D val="0"/>
            <c:spPr>
              <a:solidFill>
                <a:schemeClr val="lt1"/>
              </a:solidFill>
              <a:ln w="25400" cap="flat" cmpd="sng" algn="ctr">
                <a:solidFill>
                  <a:schemeClr val="accent3"/>
                </a:solidFill>
                <a:prstDash val="solid"/>
              </a:ln>
              <a:effectLst/>
            </c:spPr>
          </c:dPt>
          <c:dPt>
            <c:idx val="1"/>
            <c:bubble3D val="0"/>
            <c:spPr>
              <a:solidFill>
                <a:schemeClr val="lt1"/>
              </a:solidFill>
              <a:ln w="25400" cap="flat" cmpd="sng" algn="ctr">
                <a:solidFill>
                  <a:schemeClr val="dk1"/>
                </a:solidFill>
                <a:prstDash val="solid"/>
              </a:ln>
              <a:effectLst/>
            </c:spPr>
          </c:dPt>
          <c:dPt>
            <c:idx val="2"/>
            <c:bubble3D val="0"/>
            <c:spPr>
              <a:solidFill>
                <a:schemeClr val="lt1"/>
              </a:solidFill>
              <a:ln w="25400" cap="flat" cmpd="sng" algn="ctr">
                <a:solidFill>
                  <a:schemeClr val="dk1"/>
                </a:solidFill>
                <a:prstDash val="solid"/>
              </a:ln>
              <a:effectLst/>
            </c:spPr>
          </c:dPt>
          <c:dPt>
            <c:idx val="3"/>
            <c:bubble3D val="0"/>
            <c:spPr>
              <a:solidFill>
                <a:schemeClr val="lt1"/>
              </a:solidFill>
              <a:ln w="25400" cap="flat" cmpd="sng" algn="ctr">
                <a:solidFill>
                  <a:schemeClr val="dk1"/>
                </a:solidFill>
                <a:prstDash val="solid"/>
              </a:ln>
              <a:effectLst/>
            </c:spPr>
          </c:dPt>
          <c:dPt>
            <c:idx val="4"/>
            <c:bubble3D val="0"/>
            <c:spPr>
              <a:solidFill>
                <a:schemeClr val="lt1"/>
              </a:solidFill>
              <a:ln w="25400" cap="flat" cmpd="sng" algn="ctr">
                <a:solidFill>
                  <a:schemeClr val="dk1"/>
                </a:solidFill>
                <a:prstDash val="solid"/>
              </a:ln>
              <a:effectLst/>
            </c:spPr>
          </c:dPt>
          <c:dPt>
            <c:idx val="5"/>
            <c:bubble3D val="0"/>
            <c:spPr>
              <a:solidFill>
                <a:schemeClr val="lt1"/>
              </a:solidFill>
              <a:ln w="25400" cap="flat" cmpd="sng" algn="ctr">
                <a:solidFill>
                  <a:schemeClr val="dk1"/>
                </a:solidFill>
                <a:prstDash val="solid"/>
              </a:ln>
              <a:effectLst/>
            </c:spPr>
          </c:dPt>
          <c:dPt>
            <c:idx val="6"/>
            <c:bubble3D val="0"/>
            <c:spPr>
              <a:solidFill>
                <a:schemeClr val="lt1"/>
              </a:solidFill>
              <a:ln w="25400" cap="flat" cmpd="sng" algn="ctr">
                <a:solidFill>
                  <a:schemeClr val="dk1"/>
                </a:solidFill>
                <a:prstDash val="solid"/>
              </a:ln>
              <a:effectLst/>
            </c:spPr>
          </c:dPt>
          <c:dPt>
            <c:idx val="7"/>
            <c:bubble3D val="0"/>
            <c:spPr>
              <a:solidFill>
                <a:schemeClr val="lt1"/>
              </a:solidFill>
              <a:ln w="25400" cap="flat" cmpd="sng" algn="ctr">
                <a:solidFill>
                  <a:schemeClr val="accent3"/>
                </a:solidFill>
                <a:prstDash val="solid"/>
              </a:ln>
              <a:effectLst/>
            </c:spPr>
          </c:dPt>
          <c:dPt>
            <c:idx val="8"/>
            <c:bubble3D val="0"/>
            <c:spPr>
              <a:solidFill>
                <a:schemeClr val="lt1"/>
              </a:solidFill>
              <a:ln w="25400" cap="flat" cmpd="sng" algn="ctr">
                <a:solidFill>
                  <a:schemeClr val="accent3"/>
                </a:solidFill>
                <a:prstDash val="solid"/>
              </a:ln>
              <a:effectLst/>
            </c:spPr>
          </c:dPt>
          <c:dPt>
            <c:idx val="9"/>
            <c:bubble3D val="0"/>
            <c:spPr>
              <a:solidFill>
                <a:schemeClr val="lt1"/>
              </a:solidFill>
              <a:ln w="25400" cap="flat" cmpd="sng" algn="ctr">
                <a:solidFill>
                  <a:schemeClr val="accent3"/>
                </a:solidFill>
                <a:prstDash val="solid"/>
              </a:ln>
              <a:effectLst/>
            </c:spPr>
          </c:dPt>
          <c:dPt>
            <c:idx val="10"/>
            <c:bubble3D val="0"/>
            <c:spPr>
              <a:solidFill>
                <a:schemeClr val="lt1"/>
              </a:solidFill>
              <a:ln w="25400" cap="flat" cmpd="sng" algn="ctr">
                <a:solidFill>
                  <a:schemeClr val="accent3"/>
                </a:solidFill>
                <a:prstDash val="solid"/>
              </a:ln>
              <a:effectLst/>
            </c:spPr>
          </c:dPt>
          <c:dLbls>
            <c:showLegendKey val="0"/>
            <c:showVal val="1"/>
            <c:showCatName val="1"/>
            <c:showSerName val="0"/>
            <c:showPercent val="0"/>
            <c:showBubbleSize val="0"/>
            <c:showLeaderLines val="1"/>
          </c:dLbls>
          <c:cat>
            <c:strRef>
              <c:f>'p9 pdf'!$A$18:$A$28</c:f>
              <c:strCache>
                <c:ptCount val="11"/>
                <c:pt idx="0">
                  <c:v>Combustibles y lubricantes, minerales y productos conexos</c:v>
                </c:pt>
                <c:pt idx="1">
                  <c:v>Maquinaria y equipo de transporte</c:v>
                </c:pt>
                <c:pt idx="2">
                  <c:v>Productos quimicos y productos conexos</c:v>
                </c:pt>
                <c:pt idx="3">
                  <c:v>Articulos manofacturados</c:v>
                </c:pt>
                <c:pt idx="4">
                  <c:v>Combustibles y lubricantes, minerales y productos conexos</c:v>
                </c:pt>
                <c:pt idx="5">
                  <c:v>Productos alimenticios y animales vivos</c:v>
                </c:pt>
                <c:pt idx="6">
                  <c:v>Otros</c:v>
                </c:pt>
                <c:pt idx="7">
                  <c:v>Otros</c:v>
                </c:pt>
                <c:pt idx="8">
                  <c:v>Articulos manufacturados</c:v>
                </c:pt>
                <c:pt idx="9">
                  <c:v>Productos alimenticios y animales vivos</c:v>
                </c:pt>
                <c:pt idx="10">
                  <c:v>Materiales crudos no comestibles, excepto los combustibles</c:v>
                </c:pt>
              </c:strCache>
            </c:strRef>
          </c:cat>
          <c:val>
            <c:numRef>
              <c:f>'p9 pdf'!$B$18:$B$28</c:f>
              <c:numCache>
                <c:formatCode>0%</c:formatCode>
                <c:ptCount val="11"/>
                <c:pt idx="0">
                  <c:v>0.45</c:v>
                </c:pt>
                <c:pt idx="1">
                  <c:v>0.37</c:v>
                </c:pt>
                <c:pt idx="2">
                  <c:v>0.15</c:v>
                </c:pt>
                <c:pt idx="3">
                  <c:v>0.15</c:v>
                </c:pt>
                <c:pt idx="4">
                  <c:v>0.14000000000000001</c:v>
                </c:pt>
                <c:pt idx="5">
                  <c:v>0.08</c:v>
                </c:pt>
                <c:pt idx="6">
                  <c:v>0.11</c:v>
                </c:pt>
                <c:pt idx="7">
                  <c:v>0.21</c:v>
                </c:pt>
                <c:pt idx="8">
                  <c:v>7.0000000000000007E-2</c:v>
                </c:pt>
                <c:pt idx="9">
                  <c:v>0.13</c:v>
                </c:pt>
                <c:pt idx="10">
                  <c:v>0.14000000000000001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19769579364377"/>
          <c:y val="2.6282969966182974E-2"/>
          <c:w val="0.8715663491501765"/>
          <c:h val="0.7559661206941054"/>
        </c:manualLayout>
      </c:layout>
      <c:lineChart>
        <c:grouping val="standard"/>
        <c:varyColors val="0"/>
        <c:ser>
          <c:idx val="2"/>
          <c:order val="0"/>
          <c:tx>
            <c:strRef>
              <c:f>Hoja1!$A$3</c:f>
              <c:strCache>
                <c:ptCount val="1"/>
                <c:pt idx="0">
                  <c:v>MEXICO</c:v>
                </c:pt>
              </c:strCache>
            </c:strRef>
          </c:tx>
          <c:cat>
            <c:strRef>
              <c:f>Hoja1!$B$2:$I$2</c:f>
              <c:strCache>
                <c:ptCount val="8"/>
                <c:pt idx="0">
                  <c:v>2006</c:v>
                </c:pt>
                <c:pt idx="1">
                  <c:v>2007</c:v>
                </c:pt>
                <c:pt idx="2">
                  <c:v>2008</c:v>
                </c:pt>
                <c:pt idx="3">
                  <c:v>2009</c:v>
                </c:pt>
                <c:pt idx="4">
                  <c:v>2010</c:v>
                </c:pt>
                <c:pt idx="5">
                  <c:v>2011</c:v>
                </c:pt>
                <c:pt idx="6">
                  <c:v>2012</c:v>
                </c:pt>
                <c:pt idx="7">
                  <c:v>2013*</c:v>
                </c:pt>
              </c:strCache>
            </c:strRef>
          </c:cat>
          <c:val>
            <c:numRef>
              <c:f>Hoja1!$B$3:$I$3</c:f>
              <c:numCache>
                <c:formatCode>General</c:formatCode>
                <c:ptCount val="8"/>
                <c:pt idx="0">
                  <c:v>42.6</c:v>
                </c:pt>
                <c:pt idx="1">
                  <c:v>-40.229999999999997</c:v>
                </c:pt>
                <c:pt idx="2">
                  <c:v>312.57</c:v>
                </c:pt>
                <c:pt idx="3">
                  <c:v>620.96</c:v>
                </c:pt>
                <c:pt idx="4">
                  <c:v>278.54000000000002</c:v>
                </c:pt>
                <c:pt idx="5">
                  <c:v>70.13</c:v>
                </c:pt>
                <c:pt idx="6">
                  <c:v>83.14</c:v>
                </c:pt>
                <c:pt idx="7">
                  <c:v>91.03</c:v>
                </c:pt>
              </c:numCache>
            </c:numRef>
          </c:val>
          <c:smooth val="0"/>
        </c:ser>
        <c:ser>
          <c:idx val="7"/>
          <c:order val="1"/>
          <c:tx>
            <c:strRef>
              <c:f>Hoja1!$A$4</c:f>
              <c:strCache>
                <c:ptCount val="1"/>
                <c:pt idx="0">
                  <c:v>VENEZUELA</c:v>
                </c:pt>
              </c:strCache>
            </c:strRef>
          </c:tx>
          <c:cat>
            <c:strRef>
              <c:f>Hoja1!$B$2:$I$2</c:f>
              <c:strCache>
                <c:ptCount val="8"/>
                <c:pt idx="0">
                  <c:v>2006</c:v>
                </c:pt>
                <c:pt idx="1">
                  <c:v>2007</c:v>
                </c:pt>
                <c:pt idx="2">
                  <c:v>2008</c:v>
                </c:pt>
                <c:pt idx="3">
                  <c:v>2009</c:v>
                </c:pt>
                <c:pt idx="4">
                  <c:v>2010</c:v>
                </c:pt>
                <c:pt idx="5">
                  <c:v>2011</c:v>
                </c:pt>
                <c:pt idx="6">
                  <c:v>2012</c:v>
                </c:pt>
                <c:pt idx="7">
                  <c:v>2013*</c:v>
                </c:pt>
              </c:strCache>
            </c:strRef>
          </c:cat>
          <c:val>
            <c:numRef>
              <c:f>Hoja1!$B$4:$I$4</c:f>
              <c:numCache>
                <c:formatCode>General</c:formatCode>
                <c:ptCount val="8"/>
                <c:pt idx="0">
                  <c:v>-0.12</c:v>
                </c:pt>
                <c:pt idx="1">
                  <c:v>15.79</c:v>
                </c:pt>
                <c:pt idx="2">
                  <c:v>19.59</c:v>
                </c:pt>
                <c:pt idx="3">
                  <c:v>7.98</c:v>
                </c:pt>
                <c:pt idx="4">
                  <c:v>13.63</c:v>
                </c:pt>
                <c:pt idx="5">
                  <c:v>24.1</c:v>
                </c:pt>
                <c:pt idx="6">
                  <c:v>17.899999999999999</c:v>
                </c:pt>
                <c:pt idx="7">
                  <c:v>18.920000000000002</c:v>
                </c:pt>
              </c:numCache>
            </c:numRef>
          </c:val>
          <c:smooth val="0"/>
        </c:ser>
        <c:ser>
          <c:idx val="0"/>
          <c:order val="2"/>
          <c:tx>
            <c:strRef>
              <c:f>Hoja1!$A$5</c:f>
              <c:strCache>
                <c:ptCount val="1"/>
                <c:pt idx="0">
                  <c:v>PANAMA</c:v>
                </c:pt>
              </c:strCache>
            </c:strRef>
          </c:tx>
          <c:cat>
            <c:strRef>
              <c:f>Hoja1!$B$2:$I$2</c:f>
              <c:strCache>
                <c:ptCount val="8"/>
                <c:pt idx="0">
                  <c:v>2006</c:v>
                </c:pt>
                <c:pt idx="1">
                  <c:v>2007</c:v>
                </c:pt>
                <c:pt idx="2">
                  <c:v>2008</c:v>
                </c:pt>
                <c:pt idx="3">
                  <c:v>2009</c:v>
                </c:pt>
                <c:pt idx="4">
                  <c:v>2010</c:v>
                </c:pt>
                <c:pt idx="5">
                  <c:v>2011</c:v>
                </c:pt>
                <c:pt idx="6">
                  <c:v>2012</c:v>
                </c:pt>
                <c:pt idx="7">
                  <c:v>2013*</c:v>
                </c:pt>
              </c:strCache>
            </c:strRef>
          </c:cat>
          <c:val>
            <c:numRef>
              <c:f>Hoja1!$B$5:$I$5</c:f>
              <c:numCache>
                <c:formatCode>General</c:formatCode>
                <c:ptCount val="8"/>
                <c:pt idx="0">
                  <c:v>66.72</c:v>
                </c:pt>
                <c:pt idx="1">
                  <c:v>76.55</c:v>
                </c:pt>
                <c:pt idx="2">
                  <c:v>66.790000000000006</c:v>
                </c:pt>
                <c:pt idx="3">
                  <c:v>116.55</c:v>
                </c:pt>
                <c:pt idx="4">
                  <c:v>138.88</c:v>
                </c:pt>
                <c:pt idx="5">
                  <c:v>32.590000000000003</c:v>
                </c:pt>
                <c:pt idx="6">
                  <c:v>25.57</c:v>
                </c:pt>
                <c:pt idx="7">
                  <c:v>52.87</c:v>
                </c:pt>
              </c:numCache>
            </c:numRef>
          </c:val>
          <c:smooth val="0"/>
        </c:ser>
        <c:dLbls>
          <c:showLegendKey val="0"/>
          <c:showVal val="0"/>
          <c:showCatName val="0"/>
          <c:showSerName val="0"/>
          <c:showPercent val="0"/>
          <c:showBubbleSize val="0"/>
        </c:dLbls>
        <c:marker val="1"/>
        <c:smooth val="0"/>
        <c:axId val="109274112"/>
        <c:axId val="83582976"/>
      </c:lineChart>
      <c:catAx>
        <c:axId val="109274112"/>
        <c:scaling>
          <c:orientation val="minMax"/>
        </c:scaling>
        <c:delete val="0"/>
        <c:axPos val="b"/>
        <c:majorGridlines/>
        <c:numFmt formatCode="General" sourceLinked="1"/>
        <c:majorTickMark val="none"/>
        <c:minorTickMark val="none"/>
        <c:tickLblPos val="nextTo"/>
        <c:crossAx val="83582976"/>
        <c:crosses val="autoZero"/>
        <c:auto val="1"/>
        <c:lblAlgn val="ctr"/>
        <c:lblOffset val="100"/>
        <c:noMultiLvlLbl val="0"/>
      </c:catAx>
      <c:valAx>
        <c:axId val="83582976"/>
        <c:scaling>
          <c:orientation val="minMax"/>
        </c:scaling>
        <c:delete val="0"/>
        <c:axPos val="l"/>
        <c:majorGridlines/>
        <c:title>
          <c:tx>
            <c:rich>
              <a:bodyPr/>
              <a:lstStyle/>
              <a:p>
                <a:pPr>
                  <a:defRPr/>
                </a:pPr>
                <a:r>
                  <a:rPr lang="es-EC"/>
                  <a:t>Millones</a:t>
                </a:r>
                <a:r>
                  <a:rPr lang="es-EC" baseline="0"/>
                  <a:t> de dólares</a:t>
                </a:r>
                <a:endParaRPr lang="es-EC"/>
              </a:p>
            </c:rich>
          </c:tx>
          <c:layout/>
          <c:overlay val="0"/>
        </c:title>
        <c:numFmt formatCode="General" sourceLinked="1"/>
        <c:majorTickMark val="none"/>
        <c:minorTickMark val="none"/>
        <c:tickLblPos val="nextTo"/>
        <c:crossAx val="1092741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3212087918185703"/>
          <c:y val="8.4743651416563287E-2"/>
          <c:w val="0.85237524484915073"/>
          <c:h val="0.59661476399051405"/>
        </c:manualLayout>
      </c:layout>
      <c:barChart>
        <c:barDir val="col"/>
        <c:grouping val="clustered"/>
        <c:varyColors val="0"/>
        <c:ser>
          <c:idx val="0"/>
          <c:order val="0"/>
          <c:tx>
            <c:strRef>
              <c:f>'[PIB MUNIDAL.xlsx]Hoja1'!$C$2</c:f>
              <c:strCache>
                <c:ptCount val="1"/>
                <c:pt idx="0">
                  <c:v>Mundo </c:v>
                </c:pt>
              </c:strCache>
            </c:strRef>
          </c:tx>
          <c:invertIfNegative val="0"/>
          <c:cat>
            <c:numRef>
              <c:f>'[PIB MUNIDAL.xlsx]Hoja1'!$B$3:$B$9</c:f>
              <c:numCache>
                <c:formatCode>General</c:formatCode>
                <c:ptCount val="7"/>
                <c:pt idx="0">
                  <c:v>2006</c:v>
                </c:pt>
                <c:pt idx="1">
                  <c:v>2007</c:v>
                </c:pt>
                <c:pt idx="2">
                  <c:v>2008</c:v>
                </c:pt>
                <c:pt idx="3">
                  <c:v>2009</c:v>
                </c:pt>
                <c:pt idx="4">
                  <c:v>2010</c:v>
                </c:pt>
                <c:pt idx="5">
                  <c:v>2011</c:v>
                </c:pt>
                <c:pt idx="6">
                  <c:v>2012</c:v>
                </c:pt>
              </c:numCache>
            </c:numRef>
          </c:cat>
          <c:val>
            <c:numRef>
              <c:f>'[PIB MUNIDAL.xlsx]Hoja1'!$C$3:$C$9</c:f>
              <c:numCache>
                <c:formatCode>General</c:formatCode>
                <c:ptCount val="7"/>
                <c:pt idx="0">
                  <c:v>5.3</c:v>
                </c:pt>
                <c:pt idx="1">
                  <c:v>5.4</c:v>
                </c:pt>
                <c:pt idx="2">
                  <c:v>2.8</c:v>
                </c:pt>
                <c:pt idx="3">
                  <c:v>-0.6</c:v>
                </c:pt>
                <c:pt idx="4">
                  <c:v>5.0999999999999996</c:v>
                </c:pt>
                <c:pt idx="5">
                  <c:v>3.8</c:v>
                </c:pt>
                <c:pt idx="6">
                  <c:v>3.3</c:v>
                </c:pt>
              </c:numCache>
            </c:numRef>
          </c:val>
        </c:ser>
        <c:ser>
          <c:idx val="1"/>
          <c:order val="1"/>
          <c:tx>
            <c:strRef>
              <c:f>'[PIB MUNIDAL.xlsx]Hoja1'!$D$2</c:f>
              <c:strCache>
                <c:ptCount val="1"/>
                <c:pt idx="0">
                  <c:v>América Latina </c:v>
                </c:pt>
              </c:strCache>
            </c:strRef>
          </c:tx>
          <c:invertIfNegative val="0"/>
          <c:cat>
            <c:numRef>
              <c:f>'[PIB MUNIDAL.xlsx]Hoja1'!$B$3:$B$9</c:f>
              <c:numCache>
                <c:formatCode>General</c:formatCode>
                <c:ptCount val="7"/>
                <c:pt idx="0">
                  <c:v>2006</c:v>
                </c:pt>
                <c:pt idx="1">
                  <c:v>2007</c:v>
                </c:pt>
                <c:pt idx="2">
                  <c:v>2008</c:v>
                </c:pt>
                <c:pt idx="3">
                  <c:v>2009</c:v>
                </c:pt>
                <c:pt idx="4">
                  <c:v>2010</c:v>
                </c:pt>
                <c:pt idx="5">
                  <c:v>2011</c:v>
                </c:pt>
                <c:pt idx="6">
                  <c:v>2012</c:v>
                </c:pt>
              </c:numCache>
            </c:numRef>
          </c:cat>
          <c:val>
            <c:numRef>
              <c:f>'[PIB MUNIDAL.xlsx]Hoja1'!$D$3:$D$9</c:f>
              <c:numCache>
                <c:formatCode>General</c:formatCode>
                <c:ptCount val="7"/>
                <c:pt idx="0">
                  <c:v>5.7</c:v>
                </c:pt>
                <c:pt idx="1">
                  <c:v>5.8</c:v>
                </c:pt>
                <c:pt idx="2">
                  <c:v>4.2</c:v>
                </c:pt>
                <c:pt idx="3">
                  <c:v>-1.5</c:v>
                </c:pt>
                <c:pt idx="4">
                  <c:v>6.2</c:v>
                </c:pt>
                <c:pt idx="5">
                  <c:v>4.5</c:v>
                </c:pt>
                <c:pt idx="6">
                  <c:v>3.2</c:v>
                </c:pt>
              </c:numCache>
            </c:numRef>
          </c:val>
        </c:ser>
        <c:ser>
          <c:idx val="2"/>
          <c:order val="2"/>
          <c:tx>
            <c:strRef>
              <c:f>'[PIB MUNIDAL.xlsx]Hoja1'!$E$2</c:f>
              <c:strCache>
                <c:ptCount val="1"/>
                <c:pt idx="0">
                  <c:v>Ecuador</c:v>
                </c:pt>
              </c:strCache>
            </c:strRef>
          </c:tx>
          <c:invertIfNegative val="0"/>
          <c:cat>
            <c:numRef>
              <c:f>'[PIB MUNIDAL.xlsx]Hoja1'!$B$3:$B$9</c:f>
              <c:numCache>
                <c:formatCode>General</c:formatCode>
                <c:ptCount val="7"/>
                <c:pt idx="0">
                  <c:v>2006</c:v>
                </c:pt>
                <c:pt idx="1">
                  <c:v>2007</c:v>
                </c:pt>
                <c:pt idx="2">
                  <c:v>2008</c:v>
                </c:pt>
                <c:pt idx="3">
                  <c:v>2009</c:v>
                </c:pt>
                <c:pt idx="4">
                  <c:v>2010</c:v>
                </c:pt>
                <c:pt idx="5">
                  <c:v>2011</c:v>
                </c:pt>
                <c:pt idx="6">
                  <c:v>2012</c:v>
                </c:pt>
              </c:numCache>
            </c:numRef>
          </c:cat>
          <c:val>
            <c:numRef>
              <c:f>'[PIB MUNIDAL.xlsx]Hoja1'!$E$3:$E$9</c:f>
              <c:numCache>
                <c:formatCode>General</c:formatCode>
                <c:ptCount val="7"/>
                <c:pt idx="0">
                  <c:v>4.4000000000000004</c:v>
                </c:pt>
                <c:pt idx="1">
                  <c:v>2.2000000000000002</c:v>
                </c:pt>
                <c:pt idx="2">
                  <c:v>6.4</c:v>
                </c:pt>
                <c:pt idx="3">
                  <c:v>0.6</c:v>
                </c:pt>
                <c:pt idx="4">
                  <c:v>3</c:v>
                </c:pt>
                <c:pt idx="5">
                  <c:v>7.8</c:v>
                </c:pt>
                <c:pt idx="6">
                  <c:v>5.0999999999999996</c:v>
                </c:pt>
              </c:numCache>
            </c:numRef>
          </c:val>
        </c:ser>
        <c:dLbls>
          <c:showLegendKey val="0"/>
          <c:showVal val="0"/>
          <c:showCatName val="0"/>
          <c:showSerName val="0"/>
          <c:showPercent val="0"/>
          <c:showBubbleSize val="0"/>
        </c:dLbls>
        <c:gapWidth val="150"/>
        <c:axId val="111200768"/>
        <c:axId val="83585856"/>
      </c:barChart>
      <c:catAx>
        <c:axId val="111200768"/>
        <c:scaling>
          <c:orientation val="minMax"/>
        </c:scaling>
        <c:delete val="0"/>
        <c:axPos val="b"/>
        <c:majorGridlines/>
        <c:numFmt formatCode="General" sourceLinked="1"/>
        <c:majorTickMark val="out"/>
        <c:minorTickMark val="none"/>
        <c:tickLblPos val="nextTo"/>
        <c:crossAx val="83585856"/>
        <c:crosses val="autoZero"/>
        <c:auto val="1"/>
        <c:lblAlgn val="ctr"/>
        <c:lblOffset val="100"/>
        <c:noMultiLvlLbl val="0"/>
      </c:catAx>
      <c:valAx>
        <c:axId val="83585856"/>
        <c:scaling>
          <c:orientation val="minMax"/>
        </c:scaling>
        <c:delete val="0"/>
        <c:axPos val="l"/>
        <c:majorGridlines/>
        <c:numFmt formatCode="General" sourceLinked="1"/>
        <c:majorTickMark val="none"/>
        <c:minorTickMark val="none"/>
        <c:tickLblPos val="nextTo"/>
        <c:crossAx val="111200768"/>
        <c:crosses val="autoZero"/>
        <c:crossBetween val="between"/>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Hoja1!$A$4</c:f>
              <c:strCache>
                <c:ptCount val="1"/>
                <c:pt idx="0">
                  <c:v>Balanza Comercial</c:v>
                </c:pt>
              </c:strCache>
            </c:strRef>
          </c:tx>
          <c:marker>
            <c:symbol val="none"/>
          </c:marker>
          <c:dLbls>
            <c:showLegendKey val="0"/>
            <c:showVal val="1"/>
            <c:showCatName val="0"/>
            <c:showSerName val="0"/>
            <c:showPercent val="0"/>
            <c:showBubbleSize val="0"/>
            <c:showLeaderLines val="0"/>
          </c:dLbls>
          <c:cat>
            <c:numRef>
              <c:f>Hoja1!$J$3:$O$3</c:f>
              <c:numCache>
                <c:formatCode>General</c:formatCode>
                <c:ptCount val="6"/>
                <c:pt idx="0">
                  <c:v>2008</c:v>
                </c:pt>
                <c:pt idx="1">
                  <c:v>2009</c:v>
                </c:pt>
                <c:pt idx="2">
                  <c:v>2010</c:v>
                </c:pt>
                <c:pt idx="3">
                  <c:v>2011</c:v>
                </c:pt>
                <c:pt idx="4">
                  <c:v>2012</c:v>
                </c:pt>
                <c:pt idx="5">
                  <c:v>2013</c:v>
                </c:pt>
              </c:numCache>
            </c:numRef>
          </c:cat>
          <c:val>
            <c:numRef>
              <c:f>Hoja1!$J$4:$O$4</c:f>
              <c:numCache>
                <c:formatCode>General</c:formatCode>
                <c:ptCount val="6"/>
                <c:pt idx="0">
                  <c:v>1081</c:v>
                </c:pt>
                <c:pt idx="1">
                  <c:v>-232</c:v>
                </c:pt>
                <c:pt idx="2">
                  <c:v>-1979</c:v>
                </c:pt>
                <c:pt idx="3">
                  <c:v>-829.5</c:v>
                </c:pt>
                <c:pt idx="4">
                  <c:v>-440.6</c:v>
                </c:pt>
                <c:pt idx="5">
                  <c:v>-1090.9000000000001</c:v>
                </c:pt>
              </c:numCache>
            </c:numRef>
          </c:val>
          <c:smooth val="0"/>
        </c:ser>
        <c:dLbls>
          <c:showLegendKey val="0"/>
          <c:showVal val="0"/>
          <c:showCatName val="0"/>
          <c:showSerName val="0"/>
          <c:showPercent val="0"/>
          <c:showBubbleSize val="0"/>
        </c:dLbls>
        <c:marker val="1"/>
        <c:smooth val="0"/>
        <c:axId val="110949376"/>
        <c:axId val="83587584"/>
      </c:lineChart>
      <c:catAx>
        <c:axId val="110949376"/>
        <c:scaling>
          <c:orientation val="minMax"/>
        </c:scaling>
        <c:delete val="0"/>
        <c:axPos val="b"/>
        <c:numFmt formatCode="General" sourceLinked="1"/>
        <c:majorTickMark val="out"/>
        <c:minorTickMark val="none"/>
        <c:tickLblPos val="nextTo"/>
        <c:crossAx val="83587584"/>
        <c:crosses val="autoZero"/>
        <c:auto val="1"/>
        <c:lblAlgn val="ctr"/>
        <c:lblOffset val="100"/>
        <c:noMultiLvlLbl val="0"/>
      </c:catAx>
      <c:valAx>
        <c:axId val="83587584"/>
        <c:scaling>
          <c:orientation val="minMax"/>
        </c:scaling>
        <c:delete val="0"/>
        <c:axPos val="l"/>
        <c:majorGridlines/>
        <c:numFmt formatCode="General" sourceLinked="1"/>
        <c:majorTickMark val="out"/>
        <c:minorTickMark val="none"/>
        <c:tickLblPos val="nextTo"/>
        <c:crossAx val="1109493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barChart>
        <c:barDir val="col"/>
        <c:grouping val="clustered"/>
        <c:varyColors val="0"/>
        <c:ser>
          <c:idx val="0"/>
          <c:order val="0"/>
          <c:tx>
            <c:strRef>
              <c:f>Hoja7!$L$2</c:f>
              <c:strCache>
                <c:ptCount val="1"/>
                <c:pt idx="0">
                  <c:v>Variacion de la Demanda Laboral</c:v>
                </c:pt>
              </c:strCache>
            </c:strRef>
          </c:tx>
          <c:invertIfNegative val="0"/>
          <c:dLbls>
            <c:showLegendKey val="0"/>
            <c:showVal val="1"/>
            <c:showCatName val="0"/>
            <c:showSerName val="0"/>
            <c:showPercent val="0"/>
            <c:showBubbleSize val="0"/>
            <c:showLeaderLines val="0"/>
          </c:dLbls>
          <c:cat>
            <c:numRef>
              <c:f>Hoja7!$K$12:$K$25</c:f>
              <c:numCache>
                <c:formatCode>mmm\-yy</c:formatCode>
                <c:ptCount val="14"/>
                <c:pt idx="0">
                  <c:v>41365</c:v>
                </c:pt>
                <c:pt idx="1">
                  <c:v>41395</c:v>
                </c:pt>
                <c:pt idx="2">
                  <c:v>41426</c:v>
                </c:pt>
                <c:pt idx="3">
                  <c:v>41456</c:v>
                </c:pt>
                <c:pt idx="4">
                  <c:v>41487</c:v>
                </c:pt>
                <c:pt idx="5">
                  <c:v>41518</c:v>
                </c:pt>
                <c:pt idx="6">
                  <c:v>41548</c:v>
                </c:pt>
                <c:pt idx="7">
                  <c:v>41579</c:v>
                </c:pt>
                <c:pt idx="8">
                  <c:v>41609</c:v>
                </c:pt>
                <c:pt idx="9">
                  <c:v>41640</c:v>
                </c:pt>
                <c:pt idx="10">
                  <c:v>41671</c:v>
                </c:pt>
                <c:pt idx="11">
                  <c:v>41699</c:v>
                </c:pt>
                <c:pt idx="12">
                  <c:v>41730</c:v>
                </c:pt>
                <c:pt idx="13">
                  <c:v>41760</c:v>
                </c:pt>
              </c:numCache>
            </c:numRef>
          </c:cat>
          <c:val>
            <c:numRef>
              <c:f>Hoja7!$L$12:$L$25</c:f>
              <c:numCache>
                <c:formatCode>0.0</c:formatCode>
                <c:ptCount val="14"/>
                <c:pt idx="0">
                  <c:v>0</c:v>
                </c:pt>
                <c:pt idx="1">
                  <c:v>0</c:v>
                </c:pt>
                <c:pt idx="2">
                  <c:v>0.4</c:v>
                </c:pt>
                <c:pt idx="3">
                  <c:v>0.1</c:v>
                </c:pt>
                <c:pt idx="4">
                  <c:v>0.3</c:v>
                </c:pt>
                <c:pt idx="5">
                  <c:v>-0.2</c:v>
                </c:pt>
                <c:pt idx="6">
                  <c:v>0.2</c:v>
                </c:pt>
                <c:pt idx="7">
                  <c:v>0</c:v>
                </c:pt>
                <c:pt idx="8">
                  <c:v>-0.7</c:v>
                </c:pt>
                <c:pt idx="9">
                  <c:v>-0.3</c:v>
                </c:pt>
                <c:pt idx="10">
                  <c:v>-0.1</c:v>
                </c:pt>
                <c:pt idx="11">
                  <c:v>-0.1</c:v>
                </c:pt>
                <c:pt idx="12">
                  <c:v>-0.3</c:v>
                </c:pt>
                <c:pt idx="13">
                  <c:v>-0.3</c:v>
                </c:pt>
              </c:numCache>
            </c:numRef>
          </c:val>
        </c:ser>
        <c:ser>
          <c:idx val="1"/>
          <c:order val="1"/>
          <c:tx>
            <c:strRef>
              <c:f>Hoja7!$M$2</c:f>
              <c:strCache>
                <c:ptCount val="1"/>
                <c:pt idx="0">
                  <c:v>Variacion del Volumen de Producion</c:v>
                </c:pt>
              </c:strCache>
            </c:strRef>
          </c:tx>
          <c:invertIfNegative val="0"/>
          <c:dLbls>
            <c:dLbl>
              <c:idx val="9"/>
              <c:layout>
                <c:manualLayout>
                  <c:x val="-8.9571865384383967E-17"/>
                  <c:y val="-3.513086246267346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Hoja7!$K$12:$K$25</c:f>
              <c:numCache>
                <c:formatCode>mmm\-yy</c:formatCode>
                <c:ptCount val="14"/>
                <c:pt idx="0">
                  <c:v>41365</c:v>
                </c:pt>
                <c:pt idx="1">
                  <c:v>41395</c:v>
                </c:pt>
                <c:pt idx="2">
                  <c:v>41426</c:v>
                </c:pt>
                <c:pt idx="3">
                  <c:v>41456</c:v>
                </c:pt>
                <c:pt idx="4">
                  <c:v>41487</c:v>
                </c:pt>
                <c:pt idx="5">
                  <c:v>41518</c:v>
                </c:pt>
                <c:pt idx="6">
                  <c:v>41548</c:v>
                </c:pt>
                <c:pt idx="7">
                  <c:v>41579</c:v>
                </c:pt>
                <c:pt idx="8">
                  <c:v>41609</c:v>
                </c:pt>
                <c:pt idx="9">
                  <c:v>41640</c:v>
                </c:pt>
                <c:pt idx="10">
                  <c:v>41671</c:v>
                </c:pt>
                <c:pt idx="11">
                  <c:v>41699</c:v>
                </c:pt>
                <c:pt idx="12">
                  <c:v>41730</c:v>
                </c:pt>
                <c:pt idx="13">
                  <c:v>41760</c:v>
                </c:pt>
              </c:numCache>
            </c:numRef>
          </c:cat>
          <c:val>
            <c:numRef>
              <c:f>Hoja7!$M$12:$M$25</c:f>
              <c:numCache>
                <c:formatCode>0.0</c:formatCode>
                <c:ptCount val="14"/>
                <c:pt idx="0">
                  <c:v>5.0999999999999996</c:v>
                </c:pt>
                <c:pt idx="1">
                  <c:v>3.4</c:v>
                </c:pt>
                <c:pt idx="2">
                  <c:v>-2</c:v>
                </c:pt>
                <c:pt idx="3">
                  <c:v>2.7</c:v>
                </c:pt>
                <c:pt idx="4">
                  <c:v>2.9</c:v>
                </c:pt>
                <c:pt idx="5">
                  <c:v>-1.1000000000000001</c:v>
                </c:pt>
                <c:pt idx="6">
                  <c:v>4.3</c:v>
                </c:pt>
                <c:pt idx="7">
                  <c:v>1.7</c:v>
                </c:pt>
                <c:pt idx="8">
                  <c:v>-6.7</c:v>
                </c:pt>
                <c:pt idx="9">
                  <c:v>-0.3</c:v>
                </c:pt>
                <c:pt idx="10">
                  <c:v>0.7</c:v>
                </c:pt>
                <c:pt idx="11">
                  <c:v>4.0999999999999996</c:v>
                </c:pt>
                <c:pt idx="12">
                  <c:v>1.8</c:v>
                </c:pt>
                <c:pt idx="13">
                  <c:v>4.3</c:v>
                </c:pt>
              </c:numCache>
            </c:numRef>
          </c:val>
        </c:ser>
        <c:dLbls>
          <c:showLegendKey val="0"/>
          <c:showVal val="0"/>
          <c:showCatName val="0"/>
          <c:showSerName val="0"/>
          <c:showPercent val="0"/>
          <c:showBubbleSize val="0"/>
        </c:dLbls>
        <c:gapWidth val="150"/>
        <c:axId val="110990336"/>
        <c:axId val="83589888"/>
      </c:barChart>
      <c:dateAx>
        <c:axId val="110990336"/>
        <c:scaling>
          <c:orientation val="minMax"/>
        </c:scaling>
        <c:delete val="0"/>
        <c:axPos val="b"/>
        <c:majorGridlines/>
        <c:numFmt formatCode="mmm\-yy" sourceLinked="1"/>
        <c:majorTickMark val="out"/>
        <c:minorTickMark val="none"/>
        <c:tickLblPos val="low"/>
        <c:txPr>
          <a:bodyPr rot="-5400000" vert="horz"/>
          <a:lstStyle/>
          <a:p>
            <a:pPr>
              <a:defRPr/>
            </a:pPr>
            <a:endParaRPr lang="es-EC"/>
          </a:p>
        </c:txPr>
        <c:crossAx val="83589888"/>
        <c:crosses val="autoZero"/>
        <c:auto val="1"/>
        <c:lblOffset val="100"/>
        <c:baseTimeUnit val="months"/>
      </c:dateAx>
      <c:valAx>
        <c:axId val="83589888"/>
        <c:scaling>
          <c:orientation val="minMax"/>
        </c:scaling>
        <c:delete val="0"/>
        <c:axPos val="l"/>
        <c:majorGridlines/>
        <c:numFmt formatCode="0.0" sourceLinked="1"/>
        <c:majorTickMark val="out"/>
        <c:minorTickMark val="none"/>
        <c:tickLblPos val="nextTo"/>
        <c:crossAx val="1109903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Hoja1!$A$1</c:f>
              <c:strCache>
                <c:ptCount val="1"/>
                <c:pt idx="0">
                  <c:v>TRIMESTRE POR AÑO </c:v>
                </c:pt>
              </c:strCache>
            </c:strRef>
          </c:tx>
          <c:invertIfNegative val="0"/>
          <c:cat>
            <c:strRef>
              <c:f>Hoja1!$A$10:$A$24</c:f>
              <c:strCache>
                <c:ptCount val="15"/>
                <c:pt idx="0">
                  <c:v>T1 10</c:v>
                </c:pt>
                <c:pt idx="1">
                  <c:v>T2 10</c:v>
                </c:pt>
                <c:pt idx="2">
                  <c:v>T3 10</c:v>
                </c:pt>
                <c:pt idx="3">
                  <c:v>T4 10</c:v>
                </c:pt>
                <c:pt idx="4">
                  <c:v>T1 11</c:v>
                </c:pt>
                <c:pt idx="5">
                  <c:v>T2 11</c:v>
                </c:pt>
                <c:pt idx="6">
                  <c:v>T3 11</c:v>
                </c:pt>
                <c:pt idx="7">
                  <c:v>T4 11</c:v>
                </c:pt>
                <c:pt idx="8">
                  <c:v>T1 12</c:v>
                </c:pt>
                <c:pt idx="9">
                  <c:v>T2 12</c:v>
                </c:pt>
                <c:pt idx="10">
                  <c:v>T3 12</c:v>
                </c:pt>
                <c:pt idx="11">
                  <c:v>T4 12</c:v>
                </c:pt>
                <c:pt idx="12">
                  <c:v>T1 13</c:v>
                </c:pt>
                <c:pt idx="13">
                  <c:v>T2 13</c:v>
                </c:pt>
                <c:pt idx="14">
                  <c:v>T3 13*</c:v>
                </c:pt>
              </c:strCache>
            </c:strRef>
          </c:cat>
          <c:val>
            <c:numRef>
              <c:f>Hoja1!$B$10:$B$24</c:f>
              <c:numCache>
                <c:formatCode>General</c:formatCode>
                <c:ptCount val="15"/>
                <c:pt idx="0">
                  <c:v>4.0999999999999996</c:v>
                </c:pt>
                <c:pt idx="1">
                  <c:v>1.6</c:v>
                </c:pt>
                <c:pt idx="2">
                  <c:v>1.4</c:v>
                </c:pt>
                <c:pt idx="3">
                  <c:v>1.7</c:v>
                </c:pt>
                <c:pt idx="4">
                  <c:v>1.3</c:v>
                </c:pt>
                <c:pt idx="5">
                  <c:v>1.5</c:v>
                </c:pt>
                <c:pt idx="6">
                  <c:v>1.4</c:v>
                </c:pt>
                <c:pt idx="7">
                  <c:v>1.1000000000000001</c:v>
                </c:pt>
                <c:pt idx="8">
                  <c:v>0.4</c:v>
                </c:pt>
                <c:pt idx="9">
                  <c:v>1.9</c:v>
                </c:pt>
                <c:pt idx="10">
                  <c:v>0.6</c:v>
                </c:pt>
                <c:pt idx="11">
                  <c:v>1</c:v>
                </c:pt>
                <c:pt idx="12">
                  <c:v>0.1</c:v>
                </c:pt>
                <c:pt idx="13">
                  <c:v>1.7</c:v>
                </c:pt>
                <c:pt idx="14">
                  <c:v>1.2</c:v>
                </c:pt>
              </c:numCache>
            </c:numRef>
          </c:val>
        </c:ser>
        <c:dLbls>
          <c:showLegendKey val="0"/>
          <c:showVal val="0"/>
          <c:showCatName val="0"/>
          <c:showSerName val="0"/>
          <c:showPercent val="0"/>
          <c:showBubbleSize val="0"/>
        </c:dLbls>
        <c:gapWidth val="150"/>
        <c:axId val="110990848"/>
        <c:axId val="111280704"/>
      </c:barChart>
      <c:catAx>
        <c:axId val="110990848"/>
        <c:scaling>
          <c:orientation val="minMax"/>
        </c:scaling>
        <c:delete val="0"/>
        <c:axPos val="b"/>
        <c:majorTickMark val="none"/>
        <c:minorTickMark val="none"/>
        <c:tickLblPos val="low"/>
        <c:crossAx val="111280704"/>
        <c:crosses val="autoZero"/>
        <c:auto val="1"/>
        <c:lblAlgn val="ctr"/>
        <c:lblOffset val="100"/>
        <c:noMultiLvlLbl val="0"/>
      </c:catAx>
      <c:valAx>
        <c:axId val="111280704"/>
        <c:scaling>
          <c:orientation val="minMax"/>
        </c:scaling>
        <c:delete val="0"/>
        <c:axPos val="l"/>
        <c:majorGridlines/>
        <c:title>
          <c:tx>
            <c:rich>
              <a:bodyPr/>
              <a:lstStyle/>
              <a:p>
                <a:pPr>
                  <a:defRPr/>
                </a:pPr>
                <a:r>
                  <a:rPr lang="es-EC"/>
                  <a:t>PORCENTAJE</a:t>
                </a:r>
                <a:r>
                  <a:rPr lang="es-EC" baseline="0"/>
                  <a:t> DE CRECIMIENTO</a:t>
                </a:r>
                <a:endParaRPr lang="es-EC"/>
              </a:p>
            </c:rich>
          </c:tx>
          <c:layout/>
          <c:overlay val="0"/>
        </c:title>
        <c:numFmt formatCode="General" sourceLinked="1"/>
        <c:majorTickMark val="none"/>
        <c:minorTickMark val="none"/>
        <c:tickLblPos val="nextTo"/>
        <c:crossAx val="110990848"/>
        <c:crosses val="autoZero"/>
        <c:crossBetween val="between"/>
      </c:valAx>
      <c:dTable>
        <c:showHorzBorder val="1"/>
        <c:showVertBorder val="1"/>
        <c:showOutline val="1"/>
        <c:showKeys val="1"/>
      </c:dTable>
    </c:plotArea>
    <c:plotVisOnly val="1"/>
    <c:dispBlanksAs val="gap"/>
    <c:showDLblsOverMax val="0"/>
  </c:chart>
  <c:spPr>
    <a:no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Hoja1!$B$1</c:f>
              <c:strCache>
                <c:ptCount val="1"/>
                <c:pt idx="0">
                  <c:v>Actividades MIPYMES</c:v>
                </c:pt>
              </c:strCache>
            </c:strRef>
          </c:tx>
          <c:dLbls>
            <c:txPr>
              <a:bodyPr/>
              <a:lstStyle/>
              <a:p>
                <a:pPr>
                  <a:defRPr sz="1400"/>
                </a:pPr>
                <a:endParaRPr lang="es-EC"/>
              </a:p>
            </c:txPr>
            <c:showLegendKey val="0"/>
            <c:showVal val="1"/>
            <c:showCatName val="0"/>
            <c:showSerName val="0"/>
            <c:showPercent val="0"/>
            <c:showBubbleSize val="0"/>
            <c:showLeaderLines val="1"/>
          </c:dLbls>
          <c:cat>
            <c:strRef>
              <c:f>Hoja1!$A$2:$A$9</c:f>
              <c:strCache>
                <c:ptCount val="8"/>
                <c:pt idx="0">
                  <c:v>actividades de comercio </c:v>
                </c:pt>
                <c:pt idx="1">
                  <c:v>actividades agricolas</c:v>
                </c:pt>
                <c:pt idx="2">
                  <c:v>actividades de servicios </c:v>
                </c:pt>
                <c:pt idx="3">
                  <c:v>actividades de hoteles y restaurantes </c:v>
                </c:pt>
                <c:pt idx="4">
                  <c:v>actividades de manufactura</c:v>
                </c:pt>
                <c:pt idx="5">
                  <c:v>actividades de transporte</c:v>
                </c:pt>
                <c:pt idx="6">
                  <c:v>actividades de construcción</c:v>
                </c:pt>
                <c:pt idx="7">
                  <c:v>actividades de minas y canteras </c:v>
                </c:pt>
              </c:strCache>
            </c:strRef>
          </c:cat>
          <c:val>
            <c:numRef>
              <c:f>Hoja1!$B$2:$B$9</c:f>
              <c:numCache>
                <c:formatCode>0.00%</c:formatCode>
                <c:ptCount val="8"/>
                <c:pt idx="0">
                  <c:v>0.4259</c:v>
                </c:pt>
                <c:pt idx="1">
                  <c:v>0.20680000000000001</c:v>
                </c:pt>
                <c:pt idx="2">
                  <c:v>0.16209999999999999</c:v>
                </c:pt>
                <c:pt idx="3">
                  <c:v>6.8199999999999997E-2</c:v>
                </c:pt>
                <c:pt idx="4">
                  <c:v>5.8799999999999998E-2</c:v>
                </c:pt>
                <c:pt idx="5">
                  <c:v>4.9200000000000001E-2</c:v>
                </c:pt>
                <c:pt idx="6">
                  <c:v>2.2700000000000001E-2</c:v>
                </c:pt>
                <c:pt idx="7">
                  <c:v>6.4000000000000003E-3</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Hoja1!$A$3:$A$6</c:f>
              <c:strCache>
                <c:ptCount val="4"/>
                <c:pt idx="0">
                  <c:v>distribuidores</c:v>
                </c:pt>
                <c:pt idx="1">
                  <c:v>otras empresas</c:v>
                </c:pt>
                <c:pt idx="2">
                  <c:v>instituciones públicas </c:v>
                </c:pt>
                <c:pt idx="3">
                  <c:v>consumidor final</c:v>
                </c:pt>
              </c:strCache>
            </c:strRef>
          </c:cat>
          <c:val>
            <c:numRef>
              <c:f>Hoja1!$B$3:$B$6</c:f>
              <c:numCache>
                <c:formatCode>0%</c:formatCode>
                <c:ptCount val="4"/>
                <c:pt idx="0">
                  <c:v>0.38</c:v>
                </c:pt>
                <c:pt idx="1">
                  <c:v>0.28999999999999998</c:v>
                </c:pt>
                <c:pt idx="2">
                  <c:v>0.25</c:v>
                </c:pt>
                <c:pt idx="3">
                  <c:v>0.21</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Hoja1!$A$25:$A$41</c:f>
              <c:strCache>
                <c:ptCount val="17"/>
                <c:pt idx="0">
                  <c:v>CAFÉ Y ELABORADOS</c:v>
                </c:pt>
                <c:pt idx="1">
                  <c:v>ATUN Y PESCADO</c:v>
                </c:pt>
                <c:pt idx="2">
                  <c:v>CACAO Y ELABORADOS</c:v>
                </c:pt>
                <c:pt idx="3">
                  <c:v>CAMARON</c:v>
                </c:pt>
                <c:pt idx="4">
                  <c:v>BANANO Y PLATANO</c:v>
                </c:pt>
                <c:pt idx="5">
                  <c:v>MADERA</c:v>
                </c:pt>
                <c:pt idx="6">
                  <c:v>MANOF. DE CUERO, PLASTICO Y CAUCHO</c:v>
                </c:pt>
                <c:pt idx="7">
                  <c:v>VEHICULOS</c:v>
                </c:pt>
                <c:pt idx="8">
                  <c:v>EXTRACTO Y ACEITE VEGETALES</c:v>
                </c:pt>
                <c:pt idx="9">
                  <c:v>OTRAS MANOFACTURAS DE METAL</c:v>
                </c:pt>
                <c:pt idx="10">
                  <c:v>PRODUCTOS MINEROS</c:v>
                </c:pt>
                <c:pt idx="11">
                  <c:v>FLORES NATURALES</c:v>
                </c:pt>
                <c:pt idx="12">
                  <c:v>ENLATADOS DE PESCADO</c:v>
                </c:pt>
                <c:pt idx="13">
                  <c:v>JUGOS Y CONSERVAS DE FRUTAS</c:v>
                </c:pt>
                <c:pt idx="14">
                  <c:v>ELABORADOS DEL BANANO</c:v>
                </c:pt>
                <c:pt idx="15">
                  <c:v>OTRAS MANOFACTURAS TEXTILES</c:v>
                </c:pt>
                <c:pt idx="16">
                  <c:v>DEMAS GRUPOS DE PRODUCTOS</c:v>
                </c:pt>
              </c:strCache>
            </c:strRef>
          </c:cat>
          <c:val>
            <c:numRef>
              <c:f>Hoja1!$B$25:$B$41</c:f>
              <c:numCache>
                <c:formatCode>0.00%</c:formatCode>
                <c:ptCount val="17"/>
                <c:pt idx="0">
                  <c:v>1.0999999999999999E-2</c:v>
                </c:pt>
                <c:pt idx="1">
                  <c:v>1.9E-2</c:v>
                </c:pt>
                <c:pt idx="2">
                  <c:v>3.6999999999999998E-2</c:v>
                </c:pt>
                <c:pt idx="3">
                  <c:v>0.193</c:v>
                </c:pt>
                <c:pt idx="4">
                  <c:v>0.25</c:v>
                </c:pt>
                <c:pt idx="5">
                  <c:v>1.6E-2</c:v>
                </c:pt>
                <c:pt idx="6" formatCode="0%">
                  <c:v>1.4999999999999999E-2</c:v>
                </c:pt>
                <c:pt idx="7">
                  <c:v>1.0999999999999999E-2</c:v>
                </c:pt>
                <c:pt idx="8">
                  <c:v>2.7E-2</c:v>
                </c:pt>
                <c:pt idx="9">
                  <c:v>2.1999999999999999E-2</c:v>
                </c:pt>
                <c:pt idx="10">
                  <c:v>8.2000000000000003E-2</c:v>
                </c:pt>
                <c:pt idx="11">
                  <c:v>9.4E-2</c:v>
                </c:pt>
                <c:pt idx="12">
                  <c:v>9.4E-2</c:v>
                </c:pt>
                <c:pt idx="13">
                  <c:v>1.7000000000000001E-2</c:v>
                </c:pt>
                <c:pt idx="14">
                  <c:v>0.01</c:v>
                </c:pt>
                <c:pt idx="15">
                  <c:v>8.9999999999999993E-3</c:v>
                </c:pt>
                <c:pt idx="16">
                  <c:v>7.400000000000001E-2</c:v>
                </c:pt>
              </c:numCache>
            </c:numRef>
          </c:val>
        </c:ser>
        <c:dLbls>
          <c:showLegendKey val="0"/>
          <c:showVal val="0"/>
          <c:showCatName val="0"/>
          <c:showSerName val="0"/>
          <c:showPercent val="0"/>
          <c:showBubbleSize val="0"/>
          <c:showLeaderLines val="1"/>
        </c:dLbls>
      </c:pie3DChart>
    </c:plotArea>
    <c:legend>
      <c:legendPos val="tr"/>
      <c:layout>
        <c:manualLayout>
          <c:xMode val="edge"/>
          <c:yMode val="edge"/>
          <c:x val="0.64558835570511874"/>
          <c:y val="1.842351619546901E-2"/>
          <c:w val="0.34035935502574038"/>
          <c:h val="0.98157637303768575"/>
        </c:manualLayout>
      </c:layout>
      <c:overlay val="0"/>
      <c:txPr>
        <a:bodyPr/>
        <a:lstStyle/>
        <a:p>
          <a:pPr>
            <a:defRPr sz="800"/>
          </a:pPr>
          <a:endParaRPr lang="es-EC"/>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hyperlink" Target="APOYO%205.docx" TargetMode="External"/><Relationship Id="rId2" Type="http://schemas.openxmlformats.org/officeDocument/2006/relationships/hyperlink" Target="APOYO%206.docx" TargetMode="External"/><Relationship Id="rId1" Type="http://schemas.openxmlformats.org/officeDocument/2006/relationships/hyperlink" Target="APOYO%207.docx" TargetMode="External"/></Relationships>
</file>

<file path=ppt/diagrams/_rels/data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hyperlink" Target="apoyo%202.docx" TargetMode="External"/><Relationship Id="rId1"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g"/><Relationship Id="rId4" Type="http://schemas.openxmlformats.org/officeDocument/2006/relationships/image" Target="../media/image19.pn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g"/><Relationship Id="rId4"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45884-AA03-4831-95B0-8FF8B31B9AE6}"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s-EC"/>
        </a:p>
      </dgm:t>
    </dgm:pt>
    <dgm:pt modelId="{4D2735FD-C7D9-404B-B071-9886C4CE4E0E}">
      <dgm:prSet phldrT="[Texto]" custT="1"/>
      <dgm:spPr/>
      <dgm:t>
        <a:bodyPr/>
        <a:lstStyle/>
        <a:p>
          <a:r>
            <a:rPr lang="es-ES" sz="800" dirty="0" smtClean="0"/>
            <a:t> </a:t>
          </a:r>
          <a:r>
            <a:rPr lang="es-MX" sz="800" dirty="0" smtClean="0">
              <a:solidFill>
                <a:schemeClr val="bg1"/>
              </a:solidFill>
            </a:rPr>
            <a:t>ANÁLISIS DE LA PARTICIPACION </a:t>
          </a:r>
          <a:br>
            <a:rPr lang="es-MX" sz="800" dirty="0" smtClean="0">
              <a:solidFill>
                <a:schemeClr val="bg1"/>
              </a:solidFill>
            </a:rPr>
          </a:br>
          <a:r>
            <a:rPr lang="es-MX" sz="800" dirty="0" smtClean="0">
              <a:solidFill>
                <a:schemeClr val="bg1"/>
              </a:solidFill>
            </a:rPr>
            <a:t>DE LAS EMPRESAS MIPYMES ECUATORIANAS EN LOS ACUERDOS COMERCIALES CON LA COMUNIDAD ANDINA  CAN</a:t>
          </a:r>
          <a:endParaRPr lang="es-EC" sz="800" dirty="0"/>
        </a:p>
      </dgm:t>
    </dgm:pt>
    <dgm:pt modelId="{1366448E-6375-4EE8-AF36-B4038D611D2E}" type="parTrans" cxnId="{71A71048-B49A-44C1-AD91-6B2B1A4DA1F8}">
      <dgm:prSet/>
      <dgm:spPr/>
      <dgm:t>
        <a:bodyPr/>
        <a:lstStyle/>
        <a:p>
          <a:endParaRPr lang="es-EC"/>
        </a:p>
      </dgm:t>
    </dgm:pt>
    <dgm:pt modelId="{5DF41B36-E633-446D-A069-B46DE0026DB7}" type="sibTrans" cxnId="{71A71048-B49A-44C1-AD91-6B2B1A4DA1F8}">
      <dgm:prSet/>
      <dgm:spPr/>
      <dgm:t>
        <a:bodyPr/>
        <a:lstStyle/>
        <a:p>
          <a:endParaRPr lang="es-EC"/>
        </a:p>
      </dgm:t>
    </dgm:pt>
    <dgm:pt modelId="{A47B97C6-14A8-417E-8A93-8D10D99ABC4A}">
      <dgm:prSet phldrT="[Texto]" custT="1"/>
      <dgm:spPr/>
      <dgm:t>
        <a:bodyPr/>
        <a:lstStyle/>
        <a:p>
          <a:r>
            <a:rPr lang="es-ES" sz="1600" dirty="0" smtClean="0"/>
            <a:t>Objetivos</a:t>
          </a:r>
          <a:r>
            <a:rPr lang="es-ES" sz="1200" dirty="0" smtClean="0"/>
            <a:t> </a:t>
          </a:r>
          <a:endParaRPr lang="es-EC" sz="12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0222761C-54C1-49D3-85C2-33A9BFA79762}" type="parTrans" cxnId="{DD57B520-461D-4E17-B5EF-1C42DA277469}">
      <dgm:prSet/>
      <dgm:spPr/>
      <dgm:t>
        <a:bodyPr/>
        <a:lstStyle/>
        <a:p>
          <a:endParaRPr lang="es-EC"/>
        </a:p>
      </dgm:t>
    </dgm:pt>
    <dgm:pt modelId="{24B24F88-D03F-4192-91E6-26CCC91BE4C1}" type="sibTrans" cxnId="{DD57B520-461D-4E17-B5EF-1C42DA277469}">
      <dgm:prSet/>
      <dgm:spPr/>
      <dgm:t>
        <a:bodyPr/>
        <a:lstStyle/>
        <a:p>
          <a:endParaRPr lang="es-EC"/>
        </a:p>
      </dgm:t>
    </dgm:pt>
    <dgm:pt modelId="{A23C2DD6-17F7-4A85-A1C1-D238EDCC1774}">
      <dgm:prSet phldrT="[Texto]" custT="1"/>
      <dgm:spPr/>
      <dgm:t>
        <a:bodyPr/>
        <a:lstStyle/>
        <a:p>
          <a:r>
            <a:rPr lang="es-ES" sz="1200" dirty="0" smtClean="0"/>
            <a:t>Justificación </a:t>
          </a:r>
          <a:endParaRPr lang="es-EC" sz="12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154CC6E4-EA73-4546-98D8-14775F8D935A}" type="parTrans" cxnId="{38A8AB69-7042-44FC-8714-DBA821679C09}">
      <dgm:prSet/>
      <dgm:spPr/>
      <dgm:t>
        <a:bodyPr/>
        <a:lstStyle/>
        <a:p>
          <a:endParaRPr lang="es-EC"/>
        </a:p>
      </dgm:t>
    </dgm:pt>
    <dgm:pt modelId="{71EBCB73-6C45-4871-810E-CBCADEF39AC2}" type="sibTrans" cxnId="{38A8AB69-7042-44FC-8714-DBA821679C09}">
      <dgm:prSet/>
      <dgm:spPr/>
      <dgm:t>
        <a:bodyPr/>
        <a:lstStyle/>
        <a:p>
          <a:endParaRPr lang="es-EC"/>
        </a:p>
      </dgm:t>
    </dgm:pt>
    <dgm:pt modelId="{6144BB40-BF32-4F82-A567-1E4E06594A51}">
      <dgm:prSet phldrT="[Texto]" custT="1"/>
      <dgm:spPr/>
      <dgm:t>
        <a:bodyPr/>
        <a:lstStyle/>
        <a:p>
          <a:r>
            <a:rPr lang="es-ES" sz="1200" dirty="0" smtClean="0"/>
            <a:t>Metodología  </a:t>
          </a:r>
          <a:endParaRPr lang="es-EC" sz="1200"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81E6CB3E-FD0B-4925-B48B-30D987008526}" type="sibTrans" cxnId="{DA70B0B8-D4D6-42C6-9F57-7AB1E9D77572}">
      <dgm:prSet/>
      <dgm:spPr/>
      <dgm:t>
        <a:bodyPr/>
        <a:lstStyle/>
        <a:p>
          <a:endParaRPr lang="es-EC"/>
        </a:p>
      </dgm:t>
    </dgm:pt>
    <dgm:pt modelId="{3011E3DD-F9B6-4C2C-9700-E3753A675423}" type="parTrans" cxnId="{DA70B0B8-D4D6-42C6-9F57-7AB1E9D77572}">
      <dgm:prSet/>
      <dgm:spPr/>
      <dgm:t>
        <a:bodyPr/>
        <a:lstStyle/>
        <a:p>
          <a:endParaRPr lang="es-EC"/>
        </a:p>
      </dgm:t>
    </dgm:pt>
    <dgm:pt modelId="{34FC7D6C-CC7A-4AB7-AEDC-7B5A15B293EA}">
      <dgm:prSet custT="1"/>
      <dgm:spPr/>
      <dgm:t>
        <a:bodyPr/>
        <a:lstStyle/>
        <a:p>
          <a:r>
            <a:rPr lang="es-EC" sz="1600" dirty="0" smtClean="0"/>
            <a:t>Capítulo IIII</a:t>
          </a:r>
          <a:endParaRPr lang="es-EC" sz="1600" dirty="0"/>
        </a:p>
      </dgm:t>
    </dgm:pt>
    <dgm:pt modelId="{DF0814A4-F4DB-4407-8DC5-6F320867C2E2}" type="parTrans" cxnId="{2A5C1B5F-4D9A-4EF6-A7A6-0680F093E88E}">
      <dgm:prSet/>
      <dgm:spPr/>
      <dgm:t>
        <a:bodyPr/>
        <a:lstStyle/>
        <a:p>
          <a:endParaRPr lang="es-EC"/>
        </a:p>
      </dgm:t>
    </dgm:pt>
    <dgm:pt modelId="{8A412C67-3105-4D4D-A7A2-42BDB1B6D7CC}" type="sibTrans" cxnId="{2A5C1B5F-4D9A-4EF6-A7A6-0680F093E88E}">
      <dgm:prSet/>
      <dgm:spPr/>
      <dgm:t>
        <a:bodyPr/>
        <a:lstStyle/>
        <a:p>
          <a:endParaRPr lang="es-EC"/>
        </a:p>
      </dgm:t>
    </dgm:pt>
    <dgm:pt modelId="{7D158249-A77B-429E-868D-B18BD702646F}">
      <dgm:prSet custT="1"/>
      <dgm:spPr/>
      <dgm:t>
        <a:bodyPr/>
        <a:lstStyle/>
        <a:p>
          <a:r>
            <a:rPr lang="es-EC" sz="1600" dirty="0" smtClean="0"/>
            <a:t>Capítulo IV</a:t>
          </a:r>
          <a:endParaRPr lang="es-EC" sz="1600" dirty="0"/>
        </a:p>
      </dgm:t>
    </dgm:pt>
    <dgm:pt modelId="{61D212BA-F248-4EDB-AF48-83C07058C532}" type="parTrans" cxnId="{F230B5F2-F5DF-49A6-8435-C910DB90472F}">
      <dgm:prSet/>
      <dgm:spPr/>
      <dgm:t>
        <a:bodyPr/>
        <a:lstStyle/>
        <a:p>
          <a:endParaRPr lang="es-EC"/>
        </a:p>
      </dgm:t>
    </dgm:pt>
    <dgm:pt modelId="{E5218268-DC2F-428A-BAB4-BA6C4AF3C970}" type="sibTrans" cxnId="{F230B5F2-F5DF-49A6-8435-C910DB90472F}">
      <dgm:prSet/>
      <dgm:spPr/>
      <dgm:t>
        <a:bodyPr/>
        <a:lstStyle/>
        <a:p>
          <a:endParaRPr lang="es-EC"/>
        </a:p>
      </dgm:t>
    </dgm:pt>
    <dgm:pt modelId="{314C2F10-D69B-4652-9878-A5846E82210A}">
      <dgm:prSet custT="1"/>
      <dgm:spPr/>
      <dgm:t>
        <a:bodyPr/>
        <a:lstStyle/>
        <a:p>
          <a:r>
            <a:rPr lang="es-EC" sz="1600" dirty="0" smtClean="0"/>
            <a:t>Capítulo II</a:t>
          </a:r>
          <a:endParaRPr lang="es-EC" sz="1600" dirty="0"/>
        </a:p>
      </dgm:t>
    </dgm:pt>
    <dgm:pt modelId="{01039B72-F6B4-4583-978D-7E9C9727DB5F}" type="parTrans" cxnId="{B46D3B21-29BA-4FEB-B603-5B9DED73B51B}">
      <dgm:prSet/>
      <dgm:spPr/>
      <dgm:t>
        <a:bodyPr/>
        <a:lstStyle/>
        <a:p>
          <a:endParaRPr lang="es-EC"/>
        </a:p>
      </dgm:t>
    </dgm:pt>
    <dgm:pt modelId="{1E1E60F3-AAC2-4A8C-B2F1-3B5EDC254245}" type="sibTrans" cxnId="{B46D3B21-29BA-4FEB-B603-5B9DED73B51B}">
      <dgm:prSet/>
      <dgm:spPr/>
      <dgm:t>
        <a:bodyPr/>
        <a:lstStyle/>
        <a:p>
          <a:endParaRPr lang="es-EC"/>
        </a:p>
      </dgm:t>
    </dgm:pt>
    <dgm:pt modelId="{453DEB6E-3306-41B5-BE26-6DE82BC992E7}">
      <dgm:prSet custT="1"/>
      <dgm:spPr/>
      <dgm:t>
        <a:bodyPr/>
        <a:lstStyle/>
        <a:p>
          <a:r>
            <a:rPr lang="es-EC" sz="1600" dirty="0" smtClean="0"/>
            <a:t>Capítulo I</a:t>
          </a:r>
          <a:endParaRPr lang="es-EC" sz="1600" dirty="0"/>
        </a:p>
      </dgm:t>
    </dgm:pt>
    <dgm:pt modelId="{528D503B-FBBC-45FF-8A3D-144E1F11E541}" type="parTrans" cxnId="{09BBA4AC-AD3C-4D79-BC2A-09A43E6D0D27}">
      <dgm:prSet/>
      <dgm:spPr/>
      <dgm:t>
        <a:bodyPr/>
        <a:lstStyle/>
        <a:p>
          <a:endParaRPr lang="es-EC"/>
        </a:p>
      </dgm:t>
    </dgm:pt>
    <dgm:pt modelId="{F1AF273F-EEF4-463E-8CA1-25692D5D7685}" type="sibTrans" cxnId="{09BBA4AC-AD3C-4D79-BC2A-09A43E6D0D27}">
      <dgm:prSet/>
      <dgm:spPr/>
      <dgm:t>
        <a:bodyPr/>
        <a:lstStyle/>
        <a:p>
          <a:endParaRPr lang="es-EC"/>
        </a:p>
      </dgm:t>
    </dgm:pt>
    <dgm:pt modelId="{CAF83C34-6935-4520-AF75-3635C28324AF}" type="pres">
      <dgm:prSet presAssocID="{14945884-AA03-4831-95B0-8FF8B31B9AE6}" presName="Name0" presStyleCnt="0">
        <dgm:presLayoutVars>
          <dgm:chMax val="1"/>
          <dgm:dir val="rev"/>
          <dgm:animLvl val="ctr"/>
          <dgm:resizeHandles val="exact"/>
        </dgm:presLayoutVars>
      </dgm:prSet>
      <dgm:spPr/>
      <dgm:t>
        <a:bodyPr/>
        <a:lstStyle/>
        <a:p>
          <a:endParaRPr lang="es-EC"/>
        </a:p>
      </dgm:t>
    </dgm:pt>
    <dgm:pt modelId="{31A03712-B042-406B-9268-A3469FC524EA}" type="pres">
      <dgm:prSet presAssocID="{4D2735FD-C7D9-404B-B071-9886C4CE4E0E}" presName="centerShape" presStyleLbl="node0" presStyleIdx="0" presStyleCnt="1" custLinFactNeighborX="1020" custLinFactNeighborY="456"/>
      <dgm:spPr/>
      <dgm:t>
        <a:bodyPr/>
        <a:lstStyle/>
        <a:p>
          <a:endParaRPr lang="es-EC"/>
        </a:p>
      </dgm:t>
    </dgm:pt>
    <dgm:pt modelId="{3256D67A-4FC9-4AA0-A555-20287171057A}" type="pres">
      <dgm:prSet presAssocID="{3011E3DD-F9B6-4C2C-9700-E3753A675423}" presName="parTrans" presStyleLbl="sibTrans2D1" presStyleIdx="0" presStyleCnt="7"/>
      <dgm:spPr/>
      <dgm:t>
        <a:bodyPr/>
        <a:lstStyle/>
        <a:p>
          <a:endParaRPr lang="es-EC"/>
        </a:p>
      </dgm:t>
    </dgm:pt>
    <dgm:pt modelId="{368BA1B0-1BF6-4A47-8B5B-23865BAE4F1D}" type="pres">
      <dgm:prSet presAssocID="{3011E3DD-F9B6-4C2C-9700-E3753A675423}" presName="connectorText" presStyleLbl="sibTrans2D1" presStyleIdx="0" presStyleCnt="7"/>
      <dgm:spPr/>
      <dgm:t>
        <a:bodyPr/>
        <a:lstStyle/>
        <a:p>
          <a:endParaRPr lang="es-EC"/>
        </a:p>
      </dgm:t>
    </dgm:pt>
    <dgm:pt modelId="{960CF9E2-6E74-463A-8C44-460E2DDCBE9B}" type="pres">
      <dgm:prSet presAssocID="{6144BB40-BF32-4F82-A567-1E4E06594A51}" presName="node" presStyleLbl="node1" presStyleIdx="0" presStyleCnt="7">
        <dgm:presLayoutVars>
          <dgm:bulletEnabled val="1"/>
        </dgm:presLayoutVars>
      </dgm:prSet>
      <dgm:spPr/>
      <dgm:t>
        <a:bodyPr/>
        <a:lstStyle/>
        <a:p>
          <a:endParaRPr lang="es-EC"/>
        </a:p>
      </dgm:t>
    </dgm:pt>
    <dgm:pt modelId="{C774CB83-DE96-4A90-B593-B1B6A1B70D5A}" type="pres">
      <dgm:prSet presAssocID="{0222761C-54C1-49D3-85C2-33A9BFA79762}" presName="parTrans" presStyleLbl="sibTrans2D1" presStyleIdx="1" presStyleCnt="7"/>
      <dgm:spPr/>
      <dgm:t>
        <a:bodyPr/>
        <a:lstStyle/>
        <a:p>
          <a:endParaRPr lang="es-EC"/>
        </a:p>
      </dgm:t>
    </dgm:pt>
    <dgm:pt modelId="{A162E4A2-1644-4ECB-ADFB-6AF95A090230}" type="pres">
      <dgm:prSet presAssocID="{0222761C-54C1-49D3-85C2-33A9BFA79762}" presName="connectorText" presStyleLbl="sibTrans2D1" presStyleIdx="1" presStyleCnt="7"/>
      <dgm:spPr/>
      <dgm:t>
        <a:bodyPr/>
        <a:lstStyle/>
        <a:p>
          <a:endParaRPr lang="es-EC"/>
        </a:p>
      </dgm:t>
    </dgm:pt>
    <dgm:pt modelId="{D856EB8D-8141-49D2-B0DC-F18AADA75D9E}" type="pres">
      <dgm:prSet presAssocID="{A47B97C6-14A8-417E-8A93-8D10D99ABC4A}" presName="node" presStyleLbl="node1" presStyleIdx="1" presStyleCnt="7">
        <dgm:presLayoutVars>
          <dgm:bulletEnabled val="1"/>
        </dgm:presLayoutVars>
      </dgm:prSet>
      <dgm:spPr/>
      <dgm:t>
        <a:bodyPr/>
        <a:lstStyle/>
        <a:p>
          <a:endParaRPr lang="es-EC"/>
        </a:p>
      </dgm:t>
    </dgm:pt>
    <dgm:pt modelId="{B595E1F3-2A6E-4DAE-892E-5597BC9F48EC}" type="pres">
      <dgm:prSet presAssocID="{154CC6E4-EA73-4546-98D8-14775F8D935A}" presName="parTrans" presStyleLbl="sibTrans2D1" presStyleIdx="2" presStyleCnt="7"/>
      <dgm:spPr/>
      <dgm:t>
        <a:bodyPr/>
        <a:lstStyle/>
        <a:p>
          <a:endParaRPr lang="es-EC"/>
        </a:p>
      </dgm:t>
    </dgm:pt>
    <dgm:pt modelId="{95A78D0F-9B28-4D3F-921D-8AA7F904FCDE}" type="pres">
      <dgm:prSet presAssocID="{154CC6E4-EA73-4546-98D8-14775F8D935A}" presName="connectorText" presStyleLbl="sibTrans2D1" presStyleIdx="2" presStyleCnt="7"/>
      <dgm:spPr/>
      <dgm:t>
        <a:bodyPr/>
        <a:lstStyle/>
        <a:p>
          <a:endParaRPr lang="es-EC"/>
        </a:p>
      </dgm:t>
    </dgm:pt>
    <dgm:pt modelId="{93CC3ACE-4363-44AC-901E-47288680D0BD}" type="pres">
      <dgm:prSet presAssocID="{A23C2DD6-17F7-4A85-A1C1-D238EDCC1774}" presName="node" presStyleLbl="node1" presStyleIdx="2" presStyleCnt="7">
        <dgm:presLayoutVars>
          <dgm:bulletEnabled val="1"/>
        </dgm:presLayoutVars>
      </dgm:prSet>
      <dgm:spPr/>
      <dgm:t>
        <a:bodyPr/>
        <a:lstStyle/>
        <a:p>
          <a:endParaRPr lang="es-EC"/>
        </a:p>
      </dgm:t>
    </dgm:pt>
    <dgm:pt modelId="{49CE791D-66F5-457C-A696-F7134F52F874}" type="pres">
      <dgm:prSet presAssocID="{61D212BA-F248-4EDB-AF48-83C07058C532}" presName="parTrans" presStyleLbl="sibTrans2D1" presStyleIdx="3" presStyleCnt="7"/>
      <dgm:spPr/>
      <dgm:t>
        <a:bodyPr/>
        <a:lstStyle/>
        <a:p>
          <a:endParaRPr lang="es-EC"/>
        </a:p>
      </dgm:t>
    </dgm:pt>
    <dgm:pt modelId="{60608185-A01B-4870-962B-98C26944FAA3}" type="pres">
      <dgm:prSet presAssocID="{61D212BA-F248-4EDB-AF48-83C07058C532}" presName="connectorText" presStyleLbl="sibTrans2D1" presStyleIdx="3" presStyleCnt="7"/>
      <dgm:spPr/>
      <dgm:t>
        <a:bodyPr/>
        <a:lstStyle/>
        <a:p>
          <a:endParaRPr lang="es-EC"/>
        </a:p>
      </dgm:t>
    </dgm:pt>
    <dgm:pt modelId="{0B8C48CE-EC8C-4280-9F79-D0C39DF3A777}" type="pres">
      <dgm:prSet presAssocID="{7D158249-A77B-429E-868D-B18BD702646F}" presName="node" presStyleLbl="node1" presStyleIdx="3" presStyleCnt="7">
        <dgm:presLayoutVars>
          <dgm:bulletEnabled val="1"/>
        </dgm:presLayoutVars>
      </dgm:prSet>
      <dgm:spPr/>
      <dgm:t>
        <a:bodyPr/>
        <a:lstStyle/>
        <a:p>
          <a:endParaRPr lang="es-EC"/>
        </a:p>
      </dgm:t>
    </dgm:pt>
    <dgm:pt modelId="{6B82A851-F342-401C-A9BB-91B362FBCEEC}" type="pres">
      <dgm:prSet presAssocID="{DF0814A4-F4DB-4407-8DC5-6F320867C2E2}" presName="parTrans" presStyleLbl="sibTrans2D1" presStyleIdx="4" presStyleCnt="7"/>
      <dgm:spPr/>
      <dgm:t>
        <a:bodyPr/>
        <a:lstStyle/>
        <a:p>
          <a:endParaRPr lang="es-EC"/>
        </a:p>
      </dgm:t>
    </dgm:pt>
    <dgm:pt modelId="{3BCBDBFA-794D-41D0-AF7B-0DD8B8CB3AF7}" type="pres">
      <dgm:prSet presAssocID="{DF0814A4-F4DB-4407-8DC5-6F320867C2E2}" presName="connectorText" presStyleLbl="sibTrans2D1" presStyleIdx="4" presStyleCnt="7"/>
      <dgm:spPr/>
      <dgm:t>
        <a:bodyPr/>
        <a:lstStyle/>
        <a:p>
          <a:endParaRPr lang="es-EC"/>
        </a:p>
      </dgm:t>
    </dgm:pt>
    <dgm:pt modelId="{51063DA9-5886-4A00-B0F6-F7FA1F827DD0}" type="pres">
      <dgm:prSet presAssocID="{34FC7D6C-CC7A-4AB7-AEDC-7B5A15B293EA}" presName="node" presStyleLbl="node1" presStyleIdx="4" presStyleCnt="7">
        <dgm:presLayoutVars>
          <dgm:bulletEnabled val="1"/>
        </dgm:presLayoutVars>
      </dgm:prSet>
      <dgm:spPr/>
      <dgm:t>
        <a:bodyPr/>
        <a:lstStyle/>
        <a:p>
          <a:endParaRPr lang="es-EC"/>
        </a:p>
      </dgm:t>
    </dgm:pt>
    <dgm:pt modelId="{243F3705-F4A0-4D76-BAF8-AC8E1F35613C}" type="pres">
      <dgm:prSet presAssocID="{01039B72-F6B4-4583-978D-7E9C9727DB5F}" presName="parTrans" presStyleLbl="sibTrans2D1" presStyleIdx="5" presStyleCnt="7"/>
      <dgm:spPr/>
      <dgm:t>
        <a:bodyPr/>
        <a:lstStyle/>
        <a:p>
          <a:endParaRPr lang="es-EC"/>
        </a:p>
      </dgm:t>
    </dgm:pt>
    <dgm:pt modelId="{78D86B20-164C-4A53-8CDD-8ABF01962341}" type="pres">
      <dgm:prSet presAssocID="{01039B72-F6B4-4583-978D-7E9C9727DB5F}" presName="connectorText" presStyleLbl="sibTrans2D1" presStyleIdx="5" presStyleCnt="7"/>
      <dgm:spPr/>
      <dgm:t>
        <a:bodyPr/>
        <a:lstStyle/>
        <a:p>
          <a:endParaRPr lang="es-EC"/>
        </a:p>
      </dgm:t>
    </dgm:pt>
    <dgm:pt modelId="{0A861B0C-04E0-4C00-B584-4FF8E0B5965C}" type="pres">
      <dgm:prSet presAssocID="{314C2F10-D69B-4652-9878-A5846E82210A}" presName="node" presStyleLbl="node1" presStyleIdx="5" presStyleCnt="7">
        <dgm:presLayoutVars>
          <dgm:bulletEnabled val="1"/>
        </dgm:presLayoutVars>
      </dgm:prSet>
      <dgm:spPr/>
      <dgm:t>
        <a:bodyPr/>
        <a:lstStyle/>
        <a:p>
          <a:endParaRPr lang="es-EC"/>
        </a:p>
      </dgm:t>
    </dgm:pt>
    <dgm:pt modelId="{4E8BCB0A-96DA-4704-B85E-2137DD182610}" type="pres">
      <dgm:prSet presAssocID="{528D503B-FBBC-45FF-8A3D-144E1F11E541}" presName="parTrans" presStyleLbl="sibTrans2D1" presStyleIdx="6" presStyleCnt="7"/>
      <dgm:spPr/>
      <dgm:t>
        <a:bodyPr/>
        <a:lstStyle/>
        <a:p>
          <a:endParaRPr lang="es-EC"/>
        </a:p>
      </dgm:t>
    </dgm:pt>
    <dgm:pt modelId="{44C471C3-95BE-4FAC-9B89-469D87748B2E}" type="pres">
      <dgm:prSet presAssocID="{528D503B-FBBC-45FF-8A3D-144E1F11E541}" presName="connectorText" presStyleLbl="sibTrans2D1" presStyleIdx="6" presStyleCnt="7"/>
      <dgm:spPr/>
      <dgm:t>
        <a:bodyPr/>
        <a:lstStyle/>
        <a:p>
          <a:endParaRPr lang="es-EC"/>
        </a:p>
      </dgm:t>
    </dgm:pt>
    <dgm:pt modelId="{2A3F48D9-E829-456D-B874-099663959E20}" type="pres">
      <dgm:prSet presAssocID="{453DEB6E-3306-41B5-BE26-6DE82BC992E7}" presName="node" presStyleLbl="node1" presStyleIdx="6" presStyleCnt="7">
        <dgm:presLayoutVars>
          <dgm:bulletEnabled val="1"/>
        </dgm:presLayoutVars>
      </dgm:prSet>
      <dgm:spPr/>
      <dgm:t>
        <a:bodyPr/>
        <a:lstStyle/>
        <a:p>
          <a:endParaRPr lang="es-EC"/>
        </a:p>
      </dgm:t>
    </dgm:pt>
  </dgm:ptLst>
  <dgm:cxnLst>
    <dgm:cxn modelId="{DAC10EB9-8B3D-46B3-94BF-064F2733542B}" type="presOf" srcId="{528D503B-FBBC-45FF-8A3D-144E1F11E541}" destId="{4E8BCB0A-96DA-4704-B85E-2137DD182610}" srcOrd="0" destOrd="0" presId="urn:microsoft.com/office/officeart/2005/8/layout/radial5"/>
    <dgm:cxn modelId="{FF07ADCE-3259-4A31-ABB2-F83F24A1027D}" type="presOf" srcId="{01039B72-F6B4-4583-978D-7E9C9727DB5F}" destId="{78D86B20-164C-4A53-8CDD-8ABF01962341}" srcOrd="1" destOrd="0" presId="urn:microsoft.com/office/officeart/2005/8/layout/radial5"/>
    <dgm:cxn modelId="{F230B5F2-F5DF-49A6-8435-C910DB90472F}" srcId="{4D2735FD-C7D9-404B-B071-9886C4CE4E0E}" destId="{7D158249-A77B-429E-868D-B18BD702646F}" srcOrd="3" destOrd="0" parTransId="{61D212BA-F248-4EDB-AF48-83C07058C532}" sibTransId="{E5218268-DC2F-428A-BAB4-BA6C4AF3C970}"/>
    <dgm:cxn modelId="{530EC43C-56AF-4896-AA0F-8FBDF08FE341}" type="presOf" srcId="{61D212BA-F248-4EDB-AF48-83C07058C532}" destId="{60608185-A01B-4870-962B-98C26944FAA3}" srcOrd="1" destOrd="0" presId="urn:microsoft.com/office/officeart/2005/8/layout/radial5"/>
    <dgm:cxn modelId="{885B554F-E1F2-4C4C-838E-2318C5BCB94D}" type="presOf" srcId="{3011E3DD-F9B6-4C2C-9700-E3753A675423}" destId="{368BA1B0-1BF6-4A47-8B5B-23865BAE4F1D}" srcOrd="1" destOrd="0" presId="urn:microsoft.com/office/officeart/2005/8/layout/radial5"/>
    <dgm:cxn modelId="{49CE4384-8A13-4367-B940-99C47FD62416}" type="presOf" srcId="{01039B72-F6B4-4583-978D-7E9C9727DB5F}" destId="{243F3705-F4A0-4D76-BAF8-AC8E1F35613C}" srcOrd="0" destOrd="0" presId="urn:microsoft.com/office/officeart/2005/8/layout/radial5"/>
    <dgm:cxn modelId="{01ED467B-3213-401E-B2A4-B7C47D65B3D8}" type="presOf" srcId="{314C2F10-D69B-4652-9878-A5846E82210A}" destId="{0A861B0C-04E0-4C00-B584-4FF8E0B5965C}" srcOrd="0" destOrd="0" presId="urn:microsoft.com/office/officeart/2005/8/layout/radial5"/>
    <dgm:cxn modelId="{38A8AB69-7042-44FC-8714-DBA821679C09}" srcId="{4D2735FD-C7D9-404B-B071-9886C4CE4E0E}" destId="{A23C2DD6-17F7-4A85-A1C1-D238EDCC1774}" srcOrd="2" destOrd="0" parTransId="{154CC6E4-EA73-4546-98D8-14775F8D935A}" sibTransId="{71EBCB73-6C45-4871-810E-CBCADEF39AC2}"/>
    <dgm:cxn modelId="{124652E0-85A3-45F5-B14F-7DDB6613E074}" type="presOf" srcId="{61D212BA-F248-4EDB-AF48-83C07058C532}" destId="{49CE791D-66F5-457C-A696-F7134F52F874}" srcOrd="0" destOrd="0" presId="urn:microsoft.com/office/officeart/2005/8/layout/radial5"/>
    <dgm:cxn modelId="{189692ED-0A3C-4EA5-9DAD-3DDBBAC4B7E8}" type="presOf" srcId="{453DEB6E-3306-41B5-BE26-6DE82BC992E7}" destId="{2A3F48D9-E829-456D-B874-099663959E20}" srcOrd="0" destOrd="0" presId="urn:microsoft.com/office/officeart/2005/8/layout/radial5"/>
    <dgm:cxn modelId="{121F6440-DCD0-4FA0-93B1-425C701F16F5}" type="presOf" srcId="{528D503B-FBBC-45FF-8A3D-144E1F11E541}" destId="{44C471C3-95BE-4FAC-9B89-469D87748B2E}" srcOrd="1" destOrd="0" presId="urn:microsoft.com/office/officeart/2005/8/layout/radial5"/>
    <dgm:cxn modelId="{FDE0F66F-8499-4DB0-BFD5-743D2E2D4671}" type="presOf" srcId="{34FC7D6C-CC7A-4AB7-AEDC-7B5A15B293EA}" destId="{51063DA9-5886-4A00-B0F6-F7FA1F827DD0}" srcOrd="0" destOrd="0" presId="urn:microsoft.com/office/officeart/2005/8/layout/radial5"/>
    <dgm:cxn modelId="{DD57B520-461D-4E17-B5EF-1C42DA277469}" srcId="{4D2735FD-C7D9-404B-B071-9886C4CE4E0E}" destId="{A47B97C6-14A8-417E-8A93-8D10D99ABC4A}" srcOrd="1" destOrd="0" parTransId="{0222761C-54C1-49D3-85C2-33A9BFA79762}" sibTransId="{24B24F88-D03F-4192-91E6-26CCC91BE4C1}"/>
    <dgm:cxn modelId="{C8324276-CE8F-41F7-AFB7-CD773F0C891E}" type="presOf" srcId="{A23C2DD6-17F7-4A85-A1C1-D238EDCC1774}" destId="{93CC3ACE-4363-44AC-901E-47288680D0BD}" srcOrd="0" destOrd="0" presId="urn:microsoft.com/office/officeart/2005/8/layout/radial5"/>
    <dgm:cxn modelId="{A13AAB90-B7B1-44FE-9D5E-A8A4CD1992E3}" type="presOf" srcId="{14945884-AA03-4831-95B0-8FF8B31B9AE6}" destId="{CAF83C34-6935-4520-AF75-3635C28324AF}" srcOrd="0" destOrd="0" presId="urn:microsoft.com/office/officeart/2005/8/layout/radial5"/>
    <dgm:cxn modelId="{F83DB421-A4B9-4488-B662-FCFA053C4AE9}" type="presOf" srcId="{4D2735FD-C7D9-404B-B071-9886C4CE4E0E}" destId="{31A03712-B042-406B-9268-A3469FC524EA}" srcOrd="0" destOrd="0" presId="urn:microsoft.com/office/officeart/2005/8/layout/radial5"/>
    <dgm:cxn modelId="{F708222C-47E3-4D0E-91E0-E10ACABBF081}" type="presOf" srcId="{0222761C-54C1-49D3-85C2-33A9BFA79762}" destId="{C774CB83-DE96-4A90-B593-B1B6A1B70D5A}" srcOrd="0" destOrd="0" presId="urn:microsoft.com/office/officeart/2005/8/layout/radial5"/>
    <dgm:cxn modelId="{715DC15B-052F-4F4C-8E02-D60FF80A6582}" type="presOf" srcId="{7D158249-A77B-429E-868D-B18BD702646F}" destId="{0B8C48CE-EC8C-4280-9F79-D0C39DF3A777}" srcOrd="0" destOrd="0" presId="urn:microsoft.com/office/officeart/2005/8/layout/radial5"/>
    <dgm:cxn modelId="{628D6AA4-8DEB-4D09-95BF-DC9BD95917A4}" type="presOf" srcId="{3011E3DD-F9B6-4C2C-9700-E3753A675423}" destId="{3256D67A-4FC9-4AA0-A555-20287171057A}" srcOrd="0" destOrd="0" presId="urn:microsoft.com/office/officeart/2005/8/layout/radial5"/>
    <dgm:cxn modelId="{09BBA4AC-AD3C-4D79-BC2A-09A43E6D0D27}" srcId="{4D2735FD-C7D9-404B-B071-9886C4CE4E0E}" destId="{453DEB6E-3306-41B5-BE26-6DE82BC992E7}" srcOrd="6" destOrd="0" parTransId="{528D503B-FBBC-45FF-8A3D-144E1F11E541}" sibTransId="{F1AF273F-EEF4-463E-8CA1-25692D5D7685}"/>
    <dgm:cxn modelId="{2A5C1B5F-4D9A-4EF6-A7A6-0680F093E88E}" srcId="{4D2735FD-C7D9-404B-B071-9886C4CE4E0E}" destId="{34FC7D6C-CC7A-4AB7-AEDC-7B5A15B293EA}" srcOrd="4" destOrd="0" parTransId="{DF0814A4-F4DB-4407-8DC5-6F320867C2E2}" sibTransId="{8A412C67-3105-4D4D-A7A2-42BDB1B6D7CC}"/>
    <dgm:cxn modelId="{33A15441-5ECE-43E8-886A-62A8E654A64D}" type="presOf" srcId="{154CC6E4-EA73-4546-98D8-14775F8D935A}" destId="{95A78D0F-9B28-4D3F-921D-8AA7F904FCDE}" srcOrd="1" destOrd="0" presId="urn:microsoft.com/office/officeart/2005/8/layout/radial5"/>
    <dgm:cxn modelId="{844C0894-7A99-4F06-8C34-ECF93160DC19}" type="presOf" srcId="{A47B97C6-14A8-417E-8A93-8D10D99ABC4A}" destId="{D856EB8D-8141-49D2-B0DC-F18AADA75D9E}" srcOrd="0" destOrd="0" presId="urn:microsoft.com/office/officeart/2005/8/layout/radial5"/>
    <dgm:cxn modelId="{B46D3B21-29BA-4FEB-B603-5B9DED73B51B}" srcId="{4D2735FD-C7D9-404B-B071-9886C4CE4E0E}" destId="{314C2F10-D69B-4652-9878-A5846E82210A}" srcOrd="5" destOrd="0" parTransId="{01039B72-F6B4-4583-978D-7E9C9727DB5F}" sibTransId="{1E1E60F3-AAC2-4A8C-B2F1-3B5EDC254245}"/>
    <dgm:cxn modelId="{DA70B0B8-D4D6-42C6-9F57-7AB1E9D77572}" srcId="{4D2735FD-C7D9-404B-B071-9886C4CE4E0E}" destId="{6144BB40-BF32-4F82-A567-1E4E06594A51}" srcOrd="0" destOrd="0" parTransId="{3011E3DD-F9B6-4C2C-9700-E3753A675423}" sibTransId="{81E6CB3E-FD0B-4925-B48B-30D987008526}"/>
    <dgm:cxn modelId="{25CDEA1B-FBD8-4306-AE5F-3C998C6F3424}" type="presOf" srcId="{DF0814A4-F4DB-4407-8DC5-6F320867C2E2}" destId="{3BCBDBFA-794D-41D0-AF7B-0DD8B8CB3AF7}" srcOrd="1" destOrd="0" presId="urn:microsoft.com/office/officeart/2005/8/layout/radial5"/>
    <dgm:cxn modelId="{E63C0299-A7D8-40A2-90D8-C66D8C0B3530}" type="presOf" srcId="{DF0814A4-F4DB-4407-8DC5-6F320867C2E2}" destId="{6B82A851-F342-401C-A9BB-91B362FBCEEC}" srcOrd="0" destOrd="0" presId="urn:microsoft.com/office/officeart/2005/8/layout/radial5"/>
    <dgm:cxn modelId="{02B26F58-D991-4F18-934D-5DA973703BCD}" type="presOf" srcId="{154CC6E4-EA73-4546-98D8-14775F8D935A}" destId="{B595E1F3-2A6E-4DAE-892E-5597BC9F48EC}" srcOrd="0" destOrd="0" presId="urn:microsoft.com/office/officeart/2005/8/layout/radial5"/>
    <dgm:cxn modelId="{71A71048-B49A-44C1-AD91-6B2B1A4DA1F8}" srcId="{14945884-AA03-4831-95B0-8FF8B31B9AE6}" destId="{4D2735FD-C7D9-404B-B071-9886C4CE4E0E}" srcOrd="0" destOrd="0" parTransId="{1366448E-6375-4EE8-AF36-B4038D611D2E}" sibTransId="{5DF41B36-E633-446D-A069-B46DE0026DB7}"/>
    <dgm:cxn modelId="{C4C252BE-9E42-4E7A-92E0-5355203F0A41}" type="presOf" srcId="{6144BB40-BF32-4F82-A567-1E4E06594A51}" destId="{960CF9E2-6E74-463A-8C44-460E2DDCBE9B}" srcOrd="0" destOrd="0" presId="urn:microsoft.com/office/officeart/2005/8/layout/radial5"/>
    <dgm:cxn modelId="{2194EB4D-7F7C-4133-8B80-5499E715DBC4}" type="presOf" srcId="{0222761C-54C1-49D3-85C2-33A9BFA79762}" destId="{A162E4A2-1644-4ECB-ADFB-6AF95A090230}" srcOrd="1" destOrd="0" presId="urn:microsoft.com/office/officeart/2005/8/layout/radial5"/>
    <dgm:cxn modelId="{F915D27A-101F-463F-801B-60A5B35442FE}" type="presParOf" srcId="{CAF83C34-6935-4520-AF75-3635C28324AF}" destId="{31A03712-B042-406B-9268-A3469FC524EA}" srcOrd="0" destOrd="0" presId="urn:microsoft.com/office/officeart/2005/8/layout/radial5"/>
    <dgm:cxn modelId="{60B8677C-EE9A-4EB0-9352-7244A034FF22}" type="presParOf" srcId="{CAF83C34-6935-4520-AF75-3635C28324AF}" destId="{3256D67A-4FC9-4AA0-A555-20287171057A}" srcOrd="1" destOrd="0" presId="urn:microsoft.com/office/officeart/2005/8/layout/radial5"/>
    <dgm:cxn modelId="{E1753F9D-D9C1-4506-97C0-03B600B48B10}" type="presParOf" srcId="{3256D67A-4FC9-4AA0-A555-20287171057A}" destId="{368BA1B0-1BF6-4A47-8B5B-23865BAE4F1D}" srcOrd="0" destOrd="0" presId="urn:microsoft.com/office/officeart/2005/8/layout/radial5"/>
    <dgm:cxn modelId="{ED053832-E938-4819-BFD5-26883CD8317F}" type="presParOf" srcId="{CAF83C34-6935-4520-AF75-3635C28324AF}" destId="{960CF9E2-6E74-463A-8C44-460E2DDCBE9B}" srcOrd="2" destOrd="0" presId="urn:microsoft.com/office/officeart/2005/8/layout/radial5"/>
    <dgm:cxn modelId="{3B19C32D-2E38-4853-8690-8B1E3C446CA0}" type="presParOf" srcId="{CAF83C34-6935-4520-AF75-3635C28324AF}" destId="{C774CB83-DE96-4A90-B593-B1B6A1B70D5A}" srcOrd="3" destOrd="0" presId="urn:microsoft.com/office/officeart/2005/8/layout/radial5"/>
    <dgm:cxn modelId="{C3818BD1-8A15-4E5B-85D7-3089ACBB7B5B}" type="presParOf" srcId="{C774CB83-DE96-4A90-B593-B1B6A1B70D5A}" destId="{A162E4A2-1644-4ECB-ADFB-6AF95A090230}" srcOrd="0" destOrd="0" presId="urn:microsoft.com/office/officeart/2005/8/layout/radial5"/>
    <dgm:cxn modelId="{5E25F0EA-BB15-437B-B6EE-B1C03CAC2EF5}" type="presParOf" srcId="{CAF83C34-6935-4520-AF75-3635C28324AF}" destId="{D856EB8D-8141-49D2-B0DC-F18AADA75D9E}" srcOrd="4" destOrd="0" presId="urn:microsoft.com/office/officeart/2005/8/layout/radial5"/>
    <dgm:cxn modelId="{907BE3F1-A99D-47B4-AE2E-EB9D2B46304F}" type="presParOf" srcId="{CAF83C34-6935-4520-AF75-3635C28324AF}" destId="{B595E1F3-2A6E-4DAE-892E-5597BC9F48EC}" srcOrd="5" destOrd="0" presId="urn:microsoft.com/office/officeart/2005/8/layout/radial5"/>
    <dgm:cxn modelId="{8CDB993E-64EC-4A7F-985E-64FDF6F00F42}" type="presParOf" srcId="{B595E1F3-2A6E-4DAE-892E-5597BC9F48EC}" destId="{95A78D0F-9B28-4D3F-921D-8AA7F904FCDE}" srcOrd="0" destOrd="0" presId="urn:microsoft.com/office/officeart/2005/8/layout/radial5"/>
    <dgm:cxn modelId="{CA091CCB-597B-49D5-8DE4-7F181A5E1ED2}" type="presParOf" srcId="{CAF83C34-6935-4520-AF75-3635C28324AF}" destId="{93CC3ACE-4363-44AC-901E-47288680D0BD}" srcOrd="6" destOrd="0" presId="urn:microsoft.com/office/officeart/2005/8/layout/radial5"/>
    <dgm:cxn modelId="{73F4410E-7715-417E-8F82-2889DB3A9B9D}" type="presParOf" srcId="{CAF83C34-6935-4520-AF75-3635C28324AF}" destId="{49CE791D-66F5-457C-A696-F7134F52F874}" srcOrd="7" destOrd="0" presId="urn:microsoft.com/office/officeart/2005/8/layout/radial5"/>
    <dgm:cxn modelId="{8B214024-FA09-4B3F-A1B7-9FABFEF85EDD}" type="presParOf" srcId="{49CE791D-66F5-457C-A696-F7134F52F874}" destId="{60608185-A01B-4870-962B-98C26944FAA3}" srcOrd="0" destOrd="0" presId="urn:microsoft.com/office/officeart/2005/8/layout/radial5"/>
    <dgm:cxn modelId="{DC11FF14-F1C8-4C0D-8682-F419170D3D1F}" type="presParOf" srcId="{CAF83C34-6935-4520-AF75-3635C28324AF}" destId="{0B8C48CE-EC8C-4280-9F79-D0C39DF3A777}" srcOrd="8" destOrd="0" presId="urn:microsoft.com/office/officeart/2005/8/layout/radial5"/>
    <dgm:cxn modelId="{BF02357D-6D9F-4123-B184-7ECFC134DDC6}" type="presParOf" srcId="{CAF83C34-6935-4520-AF75-3635C28324AF}" destId="{6B82A851-F342-401C-A9BB-91B362FBCEEC}" srcOrd="9" destOrd="0" presId="urn:microsoft.com/office/officeart/2005/8/layout/radial5"/>
    <dgm:cxn modelId="{4797290C-4FDA-49DD-AE68-7E189D9C1CD0}" type="presParOf" srcId="{6B82A851-F342-401C-A9BB-91B362FBCEEC}" destId="{3BCBDBFA-794D-41D0-AF7B-0DD8B8CB3AF7}" srcOrd="0" destOrd="0" presId="urn:microsoft.com/office/officeart/2005/8/layout/radial5"/>
    <dgm:cxn modelId="{55E254B0-0565-4008-B7A1-FA34EE6B0297}" type="presParOf" srcId="{CAF83C34-6935-4520-AF75-3635C28324AF}" destId="{51063DA9-5886-4A00-B0F6-F7FA1F827DD0}" srcOrd="10" destOrd="0" presId="urn:microsoft.com/office/officeart/2005/8/layout/radial5"/>
    <dgm:cxn modelId="{82801FE4-D977-46F9-8625-172DADAAFD52}" type="presParOf" srcId="{CAF83C34-6935-4520-AF75-3635C28324AF}" destId="{243F3705-F4A0-4D76-BAF8-AC8E1F35613C}" srcOrd="11" destOrd="0" presId="urn:microsoft.com/office/officeart/2005/8/layout/radial5"/>
    <dgm:cxn modelId="{6A060D93-EDBA-4DC9-91D0-6511ABFED2FC}" type="presParOf" srcId="{243F3705-F4A0-4D76-BAF8-AC8E1F35613C}" destId="{78D86B20-164C-4A53-8CDD-8ABF01962341}" srcOrd="0" destOrd="0" presId="urn:microsoft.com/office/officeart/2005/8/layout/radial5"/>
    <dgm:cxn modelId="{2B446654-7A9C-450F-8FDE-6E80ACC1324E}" type="presParOf" srcId="{CAF83C34-6935-4520-AF75-3635C28324AF}" destId="{0A861B0C-04E0-4C00-B584-4FF8E0B5965C}" srcOrd="12" destOrd="0" presId="urn:microsoft.com/office/officeart/2005/8/layout/radial5"/>
    <dgm:cxn modelId="{D41DCDB1-586E-460B-BEA6-2C14BA4694CA}" type="presParOf" srcId="{CAF83C34-6935-4520-AF75-3635C28324AF}" destId="{4E8BCB0A-96DA-4704-B85E-2137DD182610}" srcOrd="13" destOrd="0" presId="urn:microsoft.com/office/officeart/2005/8/layout/radial5"/>
    <dgm:cxn modelId="{F921534D-9639-4C57-A2DB-92A5C8C23687}" type="presParOf" srcId="{4E8BCB0A-96DA-4704-B85E-2137DD182610}" destId="{44C471C3-95BE-4FAC-9B89-469D87748B2E}" srcOrd="0" destOrd="0" presId="urn:microsoft.com/office/officeart/2005/8/layout/radial5"/>
    <dgm:cxn modelId="{E70BBB80-C74A-4F2A-908D-37204D0D38DC}" type="presParOf" srcId="{CAF83C34-6935-4520-AF75-3635C28324AF}" destId="{2A3F48D9-E829-456D-B874-099663959E2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9B8F9-C48E-4D2B-9234-598EA1CA3AFB}" type="doc">
      <dgm:prSet loTypeId="urn:microsoft.com/office/officeart/2005/8/layout/bProcess4" loCatId="process" qsTypeId="urn:microsoft.com/office/officeart/2005/8/quickstyle/simple5" qsCatId="simple" csTypeId="urn:microsoft.com/office/officeart/2005/8/colors/colorful5" csCatId="colorful" phldr="1"/>
      <dgm:spPr/>
      <dgm:t>
        <a:bodyPr/>
        <a:lstStyle/>
        <a:p>
          <a:endParaRPr lang="es-EC"/>
        </a:p>
      </dgm:t>
    </dgm:pt>
    <dgm:pt modelId="{52139A67-7B46-4635-A7EA-484C3D5D0477}">
      <dgm:prSet phldrT="[Texto]"/>
      <dgm:spPr/>
      <dgm:t>
        <a:bodyPr/>
        <a:lstStyle/>
        <a:p>
          <a:r>
            <a:rPr lang="es-MX" b="1" dirty="0" smtClean="0"/>
            <a:t>ORIGEN MIPYMES  ECUADOR </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8812379-119F-4513-9E91-ED09DC719139}" type="parTrans" cxnId="{584FC594-5726-4712-8A41-1B9DEE41DA2C}">
      <dgm:prSet/>
      <dgm:spPr/>
      <dgm:t>
        <a:bodyPr/>
        <a:lstStyle/>
        <a:p>
          <a:endParaRPr lang="es-EC"/>
        </a:p>
      </dgm:t>
    </dgm:pt>
    <dgm:pt modelId="{33FC676C-7697-48F3-8335-4F3CB56D8EEB}" type="sibTrans" cxnId="{584FC594-5726-4712-8A41-1B9DEE41DA2C}">
      <dgm:prSet/>
      <dgm:spPr/>
      <dgm:t>
        <a:bodyPr/>
        <a:lstStyle/>
        <a:p>
          <a:endParaRPr lang="es-EC"/>
        </a:p>
      </dgm:t>
    </dgm:pt>
    <dgm:pt modelId="{8AAFD28F-960D-4052-B011-999355BA1B8E}">
      <dgm:prSet phldrT="[Texto]"/>
      <dgm:spPr/>
      <dgm:t>
        <a:bodyPr/>
        <a:lstStyle/>
        <a:p>
          <a:r>
            <a:rPr lang="es-EC" b="1" dirty="0" smtClean="0"/>
            <a:t>MARCO LEGAL DE LAS MIPYMES</a:t>
          </a:r>
          <a:endParaRPr lang="es-EC" b="1"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979059FD-9E84-401C-A876-01411BB1DF03}" type="parTrans" cxnId="{74AFA590-B142-4834-A43D-7992F0E60982}">
      <dgm:prSet/>
      <dgm:spPr/>
      <dgm:t>
        <a:bodyPr/>
        <a:lstStyle/>
        <a:p>
          <a:endParaRPr lang="es-EC"/>
        </a:p>
      </dgm:t>
    </dgm:pt>
    <dgm:pt modelId="{E196BA9C-E096-4818-BCB7-5C4362A3CF57}" type="sibTrans" cxnId="{74AFA590-B142-4834-A43D-7992F0E60982}">
      <dgm:prSet/>
      <dgm:spPr/>
      <dgm:t>
        <a:bodyPr/>
        <a:lstStyle/>
        <a:p>
          <a:endParaRPr lang="es-EC"/>
        </a:p>
      </dgm:t>
    </dgm:pt>
    <dgm:pt modelId="{765D0AB9-4747-4D54-B6B7-74A50891CC5F}">
      <dgm:prSet phldrT="[Texto]"/>
      <dgm:spPr>
        <a:solidFill>
          <a:srgbClr val="00B0F0"/>
        </a:solidFill>
      </dgm:spPr>
      <dgm:t>
        <a:bodyPr/>
        <a:lstStyle/>
        <a:p>
          <a:r>
            <a:rPr lang="es-MX" b="1" dirty="0" smtClean="0"/>
            <a:t>APORTE DE LAS MIPYMES A LA ECONOMIA DEL ECUADOR</a:t>
          </a:r>
          <a:endParaRPr lang="es-EC"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AC13970-AD8B-45CB-B9E6-AE04A09A2957}" type="parTrans" cxnId="{9DC450AC-E570-4581-B7B4-B9C18D7C75E8}">
      <dgm:prSet/>
      <dgm:spPr/>
      <dgm:t>
        <a:bodyPr/>
        <a:lstStyle/>
        <a:p>
          <a:endParaRPr lang="es-EC"/>
        </a:p>
      </dgm:t>
    </dgm:pt>
    <dgm:pt modelId="{2EFCA4E0-BC9F-45E5-A04E-EF7C2D5F9983}" type="sibTrans" cxnId="{9DC450AC-E570-4581-B7B4-B9C18D7C75E8}">
      <dgm:prSet/>
      <dgm:spPr/>
      <dgm:t>
        <a:bodyPr/>
        <a:lstStyle/>
        <a:p>
          <a:endParaRPr lang="es-EC"/>
        </a:p>
      </dgm:t>
    </dgm:pt>
    <dgm:pt modelId="{AA241CBA-CA20-46D9-A19B-F4693E17C2F9}">
      <dgm:prSet phldrT="[Texto]"/>
      <dgm:spPr/>
      <dgm:t>
        <a:bodyPr/>
        <a:lstStyle/>
        <a:p>
          <a:r>
            <a:rPr lang="es-EC" b="1" dirty="0" smtClean="0"/>
            <a:t>FINANCIAMIENTO DE LAS MIPYMES </a:t>
          </a:r>
          <a:endParaRPr lang="es-EC"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58A02A5-215D-4885-A54E-4DFDCDB5C8E1}" type="parTrans" cxnId="{F3DFF697-E0B7-44ED-A6EA-A550D79BC8BE}">
      <dgm:prSet/>
      <dgm:spPr/>
      <dgm:t>
        <a:bodyPr/>
        <a:lstStyle/>
        <a:p>
          <a:endParaRPr lang="es-EC"/>
        </a:p>
      </dgm:t>
    </dgm:pt>
    <dgm:pt modelId="{64E27007-46A6-438E-92AC-786B5DD98977}" type="sibTrans" cxnId="{F3DFF697-E0B7-44ED-A6EA-A550D79BC8BE}">
      <dgm:prSet/>
      <dgm:spPr/>
      <dgm:t>
        <a:bodyPr/>
        <a:lstStyle/>
        <a:p>
          <a:endParaRPr lang="es-EC"/>
        </a:p>
      </dgm:t>
    </dgm:pt>
    <dgm:pt modelId="{77B2F0C4-D4A2-4C3A-B81B-D9CE240539D4}">
      <dgm:prSet phldrT="[Texto]"/>
      <dgm:spPr>
        <a:solidFill>
          <a:schemeClr val="accent4">
            <a:lumMod val="75000"/>
          </a:schemeClr>
        </a:solidFill>
      </dgm:spPr>
      <dgm:t>
        <a:bodyPr/>
        <a:lstStyle/>
        <a:p>
          <a:r>
            <a:rPr lang="es-EC" b="1" dirty="0" smtClean="0"/>
            <a:t>MARCO GENERAL DE LAS MIPYMES/ ANALISIS FODA</a:t>
          </a:r>
          <a:endParaRPr lang="es-EC"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19271911-A641-48E9-B518-E9F1C51EED4A}" type="sibTrans" cxnId="{A9B1DB59-140B-4D55-99A1-B36D907FD77F}">
      <dgm:prSet/>
      <dgm:spPr/>
      <dgm:t>
        <a:bodyPr/>
        <a:lstStyle/>
        <a:p>
          <a:endParaRPr lang="es-EC"/>
        </a:p>
      </dgm:t>
    </dgm:pt>
    <dgm:pt modelId="{D27CB33D-D00F-4AC7-91F9-929ABBBAB672}" type="parTrans" cxnId="{A9B1DB59-140B-4D55-99A1-B36D907FD77F}">
      <dgm:prSet/>
      <dgm:spPr/>
      <dgm:t>
        <a:bodyPr/>
        <a:lstStyle/>
        <a:p>
          <a:endParaRPr lang="es-EC"/>
        </a:p>
      </dgm:t>
    </dgm:pt>
    <dgm:pt modelId="{B285D31F-BC59-47A1-99A8-FDF68BAE3A99}" type="pres">
      <dgm:prSet presAssocID="{C929B8F9-C48E-4D2B-9234-598EA1CA3AFB}" presName="Name0" presStyleCnt="0">
        <dgm:presLayoutVars>
          <dgm:dir/>
          <dgm:resizeHandles/>
        </dgm:presLayoutVars>
      </dgm:prSet>
      <dgm:spPr/>
      <dgm:t>
        <a:bodyPr/>
        <a:lstStyle/>
        <a:p>
          <a:endParaRPr lang="es-EC"/>
        </a:p>
      </dgm:t>
    </dgm:pt>
    <dgm:pt modelId="{6B9DB456-02FB-461A-B5FA-88FA7A70C837}" type="pres">
      <dgm:prSet presAssocID="{52139A67-7B46-4635-A7EA-484C3D5D0477}" presName="compNode" presStyleCnt="0"/>
      <dgm:spPr/>
    </dgm:pt>
    <dgm:pt modelId="{D9A29EF5-D8F6-4132-98F5-8BD1A94B53D4}" type="pres">
      <dgm:prSet presAssocID="{52139A67-7B46-4635-A7EA-484C3D5D0477}" presName="dummyConnPt" presStyleCnt="0"/>
      <dgm:spPr/>
    </dgm:pt>
    <dgm:pt modelId="{6B683BA3-E467-4074-B15A-EB45142BE193}" type="pres">
      <dgm:prSet presAssocID="{52139A67-7B46-4635-A7EA-484C3D5D0477}" presName="node" presStyleLbl="node1" presStyleIdx="0" presStyleCnt="5">
        <dgm:presLayoutVars>
          <dgm:bulletEnabled val="1"/>
        </dgm:presLayoutVars>
      </dgm:prSet>
      <dgm:spPr/>
      <dgm:t>
        <a:bodyPr/>
        <a:lstStyle/>
        <a:p>
          <a:endParaRPr lang="es-EC"/>
        </a:p>
      </dgm:t>
    </dgm:pt>
    <dgm:pt modelId="{CF13A792-47A2-4A3F-B10A-F42AD60E97D7}" type="pres">
      <dgm:prSet presAssocID="{33FC676C-7697-48F3-8335-4F3CB56D8EEB}" presName="sibTrans" presStyleLbl="bgSibTrans2D1" presStyleIdx="0" presStyleCnt="4"/>
      <dgm:spPr/>
      <dgm:t>
        <a:bodyPr/>
        <a:lstStyle/>
        <a:p>
          <a:endParaRPr lang="es-EC"/>
        </a:p>
      </dgm:t>
    </dgm:pt>
    <dgm:pt modelId="{6DB07345-8772-4CAB-A5FC-587B3B49B996}" type="pres">
      <dgm:prSet presAssocID="{8AAFD28F-960D-4052-B011-999355BA1B8E}" presName="compNode" presStyleCnt="0"/>
      <dgm:spPr/>
    </dgm:pt>
    <dgm:pt modelId="{83B1446C-1BF4-4B8F-A623-BF38C2386738}" type="pres">
      <dgm:prSet presAssocID="{8AAFD28F-960D-4052-B011-999355BA1B8E}" presName="dummyConnPt" presStyleCnt="0"/>
      <dgm:spPr/>
    </dgm:pt>
    <dgm:pt modelId="{F6937515-7A68-457C-8435-05B8678D5F85}" type="pres">
      <dgm:prSet presAssocID="{8AAFD28F-960D-4052-B011-999355BA1B8E}" presName="node" presStyleLbl="node1" presStyleIdx="1" presStyleCnt="5">
        <dgm:presLayoutVars>
          <dgm:bulletEnabled val="1"/>
        </dgm:presLayoutVars>
      </dgm:prSet>
      <dgm:spPr/>
      <dgm:t>
        <a:bodyPr/>
        <a:lstStyle/>
        <a:p>
          <a:endParaRPr lang="es-EC"/>
        </a:p>
      </dgm:t>
    </dgm:pt>
    <dgm:pt modelId="{6ACC01D4-BF4B-4921-B5F3-20ACD529DF43}" type="pres">
      <dgm:prSet presAssocID="{E196BA9C-E096-4818-BCB7-5C4362A3CF57}" presName="sibTrans" presStyleLbl="bgSibTrans2D1" presStyleIdx="1" presStyleCnt="4"/>
      <dgm:spPr/>
      <dgm:t>
        <a:bodyPr/>
        <a:lstStyle/>
        <a:p>
          <a:endParaRPr lang="es-EC"/>
        </a:p>
      </dgm:t>
    </dgm:pt>
    <dgm:pt modelId="{D10EE118-C4A4-406B-980B-F01ADFAF6FC7}" type="pres">
      <dgm:prSet presAssocID="{765D0AB9-4747-4D54-B6B7-74A50891CC5F}" presName="compNode" presStyleCnt="0"/>
      <dgm:spPr/>
    </dgm:pt>
    <dgm:pt modelId="{A9897C2E-087C-4871-AA01-ACED7530D65E}" type="pres">
      <dgm:prSet presAssocID="{765D0AB9-4747-4D54-B6B7-74A50891CC5F}" presName="dummyConnPt" presStyleCnt="0"/>
      <dgm:spPr/>
    </dgm:pt>
    <dgm:pt modelId="{C613CE62-C97F-438F-9470-7463A37E4B4D}" type="pres">
      <dgm:prSet presAssocID="{765D0AB9-4747-4D54-B6B7-74A50891CC5F}" presName="node" presStyleLbl="node1" presStyleIdx="2" presStyleCnt="5" custLinFactNeighborX="67936" custLinFactNeighborY="1247">
        <dgm:presLayoutVars>
          <dgm:bulletEnabled val="1"/>
        </dgm:presLayoutVars>
      </dgm:prSet>
      <dgm:spPr/>
      <dgm:t>
        <a:bodyPr/>
        <a:lstStyle/>
        <a:p>
          <a:endParaRPr lang="es-EC"/>
        </a:p>
      </dgm:t>
    </dgm:pt>
    <dgm:pt modelId="{5F980BDD-A384-417D-A67B-8C22AFD57513}" type="pres">
      <dgm:prSet presAssocID="{2EFCA4E0-BC9F-45E5-A04E-EF7C2D5F9983}" presName="sibTrans" presStyleLbl="bgSibTrans2D1" presStyleIdx="2" presStyleCnt="4" custLinFactY="149533" custLinFactNeighborX="51383" custLinFactNeighborY="200000"/>
      <dgm:spPr/>
      <dgm:t>
        <a:bodyPr/>
        <a:lstStyle/>
        <a:p>
          <a:endParaRPr lang="es-EC"/>
        </a:p>
      </dgm:t>
    </dgm:pt>
    <dgm:pt modelId="{3A67EABC-9C80-4108-B7DD-E91F60E97C51}" type="pres">
      <dgm:prSet presAssocID="{77B2F0C4-D4A2-4C3A-B81B-D9CE240539D4}" presName="compNode" presStyleCnt="0"/>
      <dgm:spPr/>
    </dgm:pt>
    <dgm:pt modelId="{8587F9BE-7D5B-4928-BD64-0DB88DDFC314}" type="pres">
      <dgm:prSet presAssocID="{77B2F0C4-D4A2-4C3A-B81B-D9CE240539D4}" presName="dummyConnPt" presStyleCnt="0"/>
      <dgm:spPr/>
    </dgm:pt>
    <dgm:pt modelId="{7A3C7045-D810-47EC-AD59-B078727B66AC}" type="pres">
      <dgm:prSet presAssocID="{77B2F0C4-D4A2-4C3A-B81B-D9CE240539D4}" presName="node" presStyleLbl="node1" presStyleIdx="3" presStyleCnt="5" custLinFactY="-19165" custLinFactNeighborX="-5906" custLinFactNeighborY="-100000">
        <dgm:presLayoutVars>
          <dgm:bulletEnabled val="1"/>
        </dgm:presLayoutVars>
      </dgm:prSet>
      <dgm:spPr/>
      <dgm:t>
        <a:bodyPr/>
        <a:lstStyle/>
        <a:p>
          <a:endParaRPr lang="es-EC"/>
        </a:p>
      </dgm:t>
    </dgm:pt>
    <dgm:pt modelId="{EFABB102-6BB0-4CB6-8CF1-343BBA65ED41}" type="pres">
      <dgm:prSet presAssocID="{19271911-A641-48E9-B518-E9F1C51EED4A}" presName="sibTrans" presStyleLbl="bgSibTrans2D1" presStyleIdx="3" presStyleCnt="4" custLinFactNeighborX="81229" custLinFactNeighborY="74006"/>
      <dgm:spPr/>
      <dgm:t>
        <a:bodyPr/>
        <a:lstStyle/>
        <a:p>
          <a:endParaRPr lang="es-EC"/>
        </a:p>
      </dgm:t>
    </dgm:pt>
    <dgm:pt modelId="{BCD22914-7243-4699-BDA3-74A0E7C522E0}" type="pres">
      <dgm:prSet presAssocID="{AA241CBA-CA20-46D9-A19B-F4693E17C2F9}" presName="compNode" presStyleCnt="0"/>
      <dgm:spPr/>
    </dgm:pt>
    <dgm:pt modelId="{AD080068-2892-449D-B7F1-3378BFB2CC1E}" type="pres">
      <dgm:prSet presAssocID="{AA241CBA-CA20-46D9-A19B-F4693E17C2F9}" presName="dummyConnPt" presStyleCnt="0"/>
      <dgm:spPr/>
    </dgm:pt>
    <dgm:pt modelId="{2116E785-0E25-44CC-8BF4-A2075CB872A5}" type="pres">
      <dgm:prSet presAssocID="{AA241CBA-CA20-46D9-A19B-F4693E17C2F9}" presName="node" presStyleLbl="node1" presStyleIdx="4" presStyleCnt="5" custLinFactY="-25058" custLinFactNeighborX="-9490" custLinFactNeighborY="-100000">
        <dgm:presLayoutVars>
          <dgm:bulletEnabled val="1"/>
        </dgm:presLayoutVars>
      </dgm:prSet>
      <dgm:spPr/>
      <dgm:t>
        <a:bodyPr/>
        <a:lstStyle/>
        <a:p>
          <a:endParaRPr lang="es-EC"/>
        </a:p>
      </dgm:t>
    </dgm:pt>
  </dgm:ptLst>
  <dgm:cxnLst>
    <dgm:cxn modelId="{F3DFF697-E0B7-44ED-A6EA-A550D79BC8BE}" srcId="{C929B8F9-C48E-4D2B-9234-598EA1CA3AFB}" destId="{AA241CBA-CA20-46D9-A19B-F4693E17C2F9}" srcOrd="4" destOrd="0" parTransId="{D58A02A5-215D-4885-A54E-4DFDCDB5C8E1}" sibTransId="{64E27007-46A6-438E-92AC-786B5DD98977}"/>
    <dgm:cxn modelId="{80B5826B-09BD-4330-9AE7-C14A2E1DF1EE}" type="presOf" srcId="{C929B8F9-C48E-4D2B-9234-598EA1CA3AFB}" destId="{B285D31F-BC59-47A1-99A8-FDF68BAE3A99}" srcOrd="0" destOrd="0" presId="urn:microsoft.com/office/officeart/2005/8/layout/bProcess4"/>
    <dgm:cxn modelId="{9DC450AC-E570-4581-B7B4-B9C18D7C75E8}" srcId="{C929B8F9-C48E-4D2B-9234-598EA1CA3AFB}" destId="{765D0AB9-4747-4D54-B6B7-74A50891CC5F}" srcOrd="2" destOrd="0" parTransId="{9AC13970-AD8B-45CB-B9E6-AE04A09A2957}" sibTransId="{2EFCA4E0-BC9F-45E5-A04E-EF7C2D5F9983}"/>
    <dgm:cxn modelId="{5E0E2DA7-ACF6-4449-8A33-1883705FEE11}" type="presOf" srcId="{AA241CBA-CA20-46D9-A19B-F4693E17C2F9}" destId="{2116E785-0E25-44CC-8BF4-A2075CB872A5}" srcOrd="0" destOrd="0" presId="urn:microsoft.com/office/officeart/2005/8/layout/bProcess4"/>
    <dgm:cxn modelId="{A5B8A7D4-D7A6-42B4-A01B-3A3C31EC8158}" type="presOf" srcId="{2EFCA4E0-BC9F-45E5-A04E-EF7C2D5F9983}" destId="{5F980BDD-A384-417D-A67B-8C22AFD57513}" srcOrd="0" destOrd="0" presId="urn:microsoft.com/office/officeart/2005/8/layout/bProcess4"/>
    <dgm:cxn modelId="{03193FCE-6A1D-4DEC-BF65-673EA1A463BE}" type="presOf" srcId="{765D0AB9-4747-4D54-B6B7-74A50891CC5F}" destId="{C613CE62-C97F-438F-9470-7463A37E4B4D}" srcOrd="0" destOrd="0" presId="urn:microsoft.com/office/officeart/2005/8/layout/bProcess4"/>
    <dgm:cxn modelId="{74AFA590-B142-4834-A43D-7992F0E60982}" srcId="{C929B8F9-C48E-4D2B-9234-598EA1CA3AFB}" destId="{8AAFD28F-960D-4052-B011-999355BA1B8E}" srcOrd="1" destOrd="0" parTransId="{979059FD-9E84-401C-A876-01411BB1DF03}" sibTransId="{E196BA9C-E096-4818-BCB7-5C4362A3CF57}"/>
    <dgm:cxn modelId="{584FC594-5726-4712-8A41-1B9DEE41DA2C}" srcId="{C929B8F9-C48E-4D2B-9234-598EA1CA3AFB}" destId="{52139A67-7B46-4635-A7EA-484C3D5D0477}" srcOrd="0" destOrd="0" parTransId="{28812379-119F-4513-9E91-ED09DC719139}" sibTransId="{33FC676C-7697-48F3-8335-4F3CB56D8EEB}"/>
    <dgm:cxn modelId="{A9B1DB59-140B-4D55-99A1-B36D907FD77F}" srcId="{C929B8F9-C48E-4D2B-9234-598EA1CA3AFB}" destId="{77B2F0C4-D4A2-4C3A-B81B-D9CE240539D4}" srcOrd="3" destOrd="0" parTransId="{D27CB33D-D00F-4AC7-91F9-929ABBBAB672}" sibTransId="{19271911-A641-48E9-B518-E9F1C51EED4A}"/>
    <dgm:cxn modelId="{F73B98B5-FF3F-4A34-874F-AD355346B569}" type="presOf" srcId="{19271911-A641-48E9-B518-E9F1C51EED4A}" destId="{EFABB102-6BB0-4CB6-8CF1-343BBA65ED41}" srcOrd="0" destOrd="0" presId="urn:microsoft.com/office/officeart/2005/8/layout/bProcess4"/>
    <dgm:cxn modelId="{6280448E-1AD7-4E99-9365-427998DBAE0D}" type="presOf" srcId="{52139A67-7B46-4635-A7EA-484C3D5D0477}" destId="{6B683BA3-E467-4074-B15A-EB45142BE193}" srcOrd="0" destOrd="0" presId="urn:microsoft.com/office/officeart/2005/8/layout/bProcess4"/>
    <dgm:cxn modelId="{FD8CA067-D55E-4083-9A02-CEDDDB0B3130}" type="presOf" srcId="{E196BA9C-E096-4818-BCB7-5C4362A3CF57}" destId="{6ACC01D4-BF4B-4921-B5F3-20ACD529DF43}" srcOrd="0" destOrd="0" presId="urn:microsoft.com/office/officeart/2005/8/layout/bProcess4"/>
    <dgm:cxn modelId="{DE867F15-39B2-441C-8427-5EBC77B9EE9C}" type="presOf" srcId="{33FC676C-7697-48F3-8335-4F3CB56D8EEB}" destId="{CF13A792-47A2-4A3F-B10A-F42AD60E97D7}" srcOrd="0" destOrd="0" presId="urn:microsoft.com/office/officeart/2005/8/layout/bProcess4"/>
    <dgm:cxn modelId="{14B48ED8-B860-4071-B8CE-60865587E270}" type="presOf" srcId="{8AAFD28F-960D-4052-B011-999355BA1B8E}" destId="{F6937515-7A68-457C-8435-05B8678D5F85}" srcOrd="0" destOrd="0" presId="urn:microsoft.com/office/officeart/2005/8/layout/bProcess4"/>
    <dgm:cxn modelId="{CD94D7B5-1B21-4A04-9285-DC48EE545ECE}" type="presOf" srcId="{77B2F0C4-D4A2-4C3A-B81B-D9CE240539D4}" destId="{7A3C7045-D810-47EC-AD59-B078727B66AC}" srcOrd="0" destOrd="0" presId="urn:microsoft.com/office/officeart/2005/8/layout/bProcess4"/>
    <dgm:cxn modelId="{04C2F44A-40A1-4E40-923C-9A63FCCC2D46}" type="presParOf" srcId="{B285D31F-BC59-47A1-99A8-FDF68BAE3A99}" destId="{6B9DB456-02FB-461A-B5FA-88FA7A70C837}" srcOrd="0" destOrd="0" presId="urn:microsoft.com/office/officeart/2005/8/layout/bProcess4"/>
    <dgm:cxn modelId="{6FA9011A-C5CE-40CE-9D12-BEB2C48E8942}" type="presParOf" srcId="{6B9DB456-02FB-461A-B5FA-88FA7A70C837}" destId="{D9A29EF5-D8F6-4132-98F5-8BD1A94B53D4}" srcOrd="0" destOrd="0" presId="urn:microsoft.com/office/officeart/2005/8/layout/bProcess4"/>
    <dgm:cxn modelId="{7ABAE29A-142D-4EC4-BFEB-204750EA24C5}" type="presParOf" srcId="{6B9DB456-02FB-461A-B5FA-88FA7A70C837}" destId="{6B683BA3-E467-4074-B15A-EB45142BE193}" srcOrd="1" destOrd="0" presId="urn:microsoft.com/office/officeart/2005/8/layout/bProcess4"/>
    <dgm:cxn modelId="{F1D818DD-3E50-4C0E-BBCF-AFCD2A3F4DCD}" type="presParOf" srcId="{B285D31F-BC59-47A1-99A8-FDF68BAE3A99}" destId="{CF13A792-47A2-4A3F-B10A-F42AD60E97D7}" srcOrd="1" destOrd="0" presId="urn:microsoft.com/office/officeart/2005/8/layout/bProcess4"/>
    <dgm:cxn modelId="{F9ECAD98-CC78-497E-9D06-61F91CB8470B}" type="presParOf" srcId="{B285D31F-BC59-47A1-99A8-FDF68BAE3A99}" destId="{6DB07345-8772-4CAB-A5FC-587B3B49B996}" srcOrd="2" destOrd="0" presId="urn:microsoft.com/office/officeart/2005/8/layout/bProcess4"/>
    <dgm:cxn modelId="{71629B92-FB95-49C4-9CCB-1659CD610C3A}" type="presParOf" srcId="{6DB07345-8772-4CAB-A5FC-587B3B49B996}" destId="{83B1446C-1BF4-4B8F-A623-BF38C2386738}" srcOrd="0" destOrd="0" presId="urn:microsoft.com/office/officeart/2005/8/layout/bProcess4"/>
    <dgm:cxn modelId="{D02D8859-128D-43EA-A1C8-5718BA82F6D5}" type="presParOf" srcId="{6DB07345-8772-4CAB-A5FC-587B3B49B996}" destId="{F6937515-7A68-457C-8435-05B8678D5F85}" srcOrd="1" destOrd="0" presId="urn:microsoft.com/office/officeart/2005/8/layout/bProcess4"/>
    <dgm:cxn modelId="{A7D2CAC7-15F3-44E0-BE55-A7BE527C2F98}" type="presParOf" srcId="{B285D31F-BC59-47A1-99A8-FDF68BAE3A99}" destId="{6ACC01D4-BF4B-4921-B5F3-20ACD529DF43}" srcOrd="3" destOrd="0" presId="urn:microsoft.com/office/officeart/2005/8/layout/bProcess4"/>
    <dgm:cxn modelId="{ED137303-241E-45F4-98EA-9392C69045A0}" type="presParOf" srcId="{B285D31F-BC59-47A1-99A8-FDF68BAE3A99}" destId="{D10EE118-C4A4-406B-980B-F01ADFAF6FC7}" srcOrd="4" destOrd="0" presId="urn:microsoft.com/office/officeart/2005/8/layout/bProcess4"/>
    <dgm:cxn modelId="{37F5BEEE-B1C4-4B34-8EE5-D9C03F88A35F}" type="presParOf" srcId="{D10EE118-C4A4-406B-980B-F01ADFAF6FC7}" destId="{A9897C2E-087C-4871-AA01-ACED7530D65E}" srcOrd="0" destOrd="0" presId="urn:microsoft.com/office/officeart/2005/8/layout/bProcess4"/>
    <dgm:cxn modelId="{9A400C09-ECA1-4EF8-8BC7-4FC79D04E813}" type="presParOf" srcId="{D10EE118-C4A4-406B-980B-F01ADFAF6FC7}" destId="{C613CE62-C97F-438F-9470-7463A37E4B4D}" srcOrd="1" destOrd="0" presId="urn:microsoft.com/office/officeart/2005/8/layout/bProcess4"/>
    <dgm:cxn modelId="{93B4D4B2-B3B7-4CAE-A919-B036D470F1FD}" type="presParOf" srcId="{B285D31F-BC59-47A1-99A8-FDF68BAE3A99}" destId="{5F980BDD-A384-417D-A67B-8C22AFD57513}" srcOrd="5" destOrd="0" presId="urn:microsoft.com/office/officeart/2005/8/layout/bProcess4"/>
    <dgm:cxn modelId="{32DEE407-A228-49D1-AA67-FB3FDEC705D0}" type="presParOf" srcId="{B285D31F-BC59-47A1-99A8-FDF68BAE3A99}" destId="{3A67EABC-9C80-4108-B7DD-E91F60E97C51}" srcOrd="6" destOrd="0" presId="urn:microsoft.com/office/officeart/2005/8/layout/bProcess4"/>
    <dgm:cxn modelId="{3A20DD24-A18C-4C53-BED5-340255ABD3C7}" type="presParOf" srcId="{3A67EABC-9C80-4108-B7DD-E91F60E97C51}" destId="{8587F9BE-7D5B-4928-BD64-0DB88DDFC314}" srcOrd="0" destOrd="0" presId="urn:microsoft.com/office/officeart/2005/8/layout/bProcess4"/>
    <dgm:cxn modelId="{C93D7078-ADA2-4DF6-B89F-437DC153A2BD}" type="presParOf" srcId="{3A67EABC-9C80-4108-B7DD-E91F60E97C51}" destId="{7A3C7045-D810-47EC-AD59-B078727B66AC}" srcOrd="1" destOrd="0" presId="urn:microsoft.com/office/officeart/2005/8/layout/bProcess4"/>
    <dgm:cxn modelId="{53365360-5939-4DF6-9BA5-F404C71ADEC6}" type="presParOf" srcId="{B285D31F-BC59-47A1-99A8-FDF68BAE3A99}" destId="{EFABB102-6BB0-4CB6-8CF1-343BBA65ED41}" srcOrd="7" destOrd="0" presId="urn:microsoft.com/office/officeart/2005/8/layout/bProcess4"/>
    <dgm:cxn modelId="{32B6B14C-7FA3-4817-851C-7AC996A274E4}" type="presParOf" srcId="{B285D31F-BC59-47A1-99A8-FDF68BAE3A99}" destId="{BCD22914-7243-4699-BDA3-74A0E7C522E0}" srcOrd="8" destOrd="0" presId="urn:microsoft.com/office/officeart/2005/8/layout/bProcess4"/>
    <dgm:cxn modelId="{0876D072-D506-4691-8907-CF82188A19E0}" type="presParOf" srcId="{BCD22914-7243-4699-BDA3-74A0E7C522E0}" destId="{AD080068-2892-449D-B7F1-3378BFB2CC1E}" srcOrd="0" destOrd="0" presId="urn:microsoft.com/office/officeart/2005/8/layout/bProcess4"/>
    <dgm:cxn modelId="{C485B3B1-7285-498A-BBE7-A0048D686056}" type="presParOf" srcId="{BCD22914-7243-4699-BDA3-74A0E7C522E0}" destId="{2116E785-0E25-44CC-8BF4-A2075CB872A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1A7A1-E14D-433C-8FD1-0851CE6DF58C}"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s-EC"/>
        </a:p>
      </dgm:t>
    </dgm:pt>
    <dgm:pt modelId="{C8350DB2-AD4A-488F-92D9-181A74055EF4}">
      <dgm:prSet phldrT="[Texto]"/>
      <dgm:spPr/>
      <dgm:t>
        <a:bodyPr/>
        <a:lstStyle/>
        <a:p>
          <a:r>
            <a:rPr lang="es-EC" dirty="0" smtClean="0"/>
            <a:t>Microempresa</a:t>
          </a:r>
          <a:endParaRPr lang="es-EC" dirty="0"/>
        </a:p>
      </dgm:t>
    </dgm:pt>
    <dgm:pt modelId="{BBF9AAF8-9DB3-4AF3-BC35-CA443F29455F}" type="parTrans" cxnId="{DD57097D-06B2-488F-9566-4EFA1E429494}">
      <dgm:prSet/>
      <dgm:spPr/>
      <dgm:t>
        <a:bodyPr/>
        <a:lstStyle/>
        <a:p>
          <a:endParaRPr lang="es-EC"/>
        </a:p>
      </dgm:t>
    </dgm:pt>
    <dgm:pt modelId="{CA1E6452-A78B-4AE9-BCDF-F1F75B25472E}" type="sibTrans" cxnId="{DD57097D-06B2-488F-9566-4EFA1E429494}">
      <dgm:prSet/>
      <dgm:spPr/>
      <dgm:t>
        <a:bodyPr/>
        <a:lstStyle/>
        <a:p>
          <a:endParaRPr lang="es-EC"/>
        </a:p>
      </dgm:t>
    </dgm:pt>
    <dgm:pt modelId="{631CC1A5-CE63-49A2-B994-53893F564822}">
      <dgm:prSet phldrT="[Texto]"/>
      <dgm:spPr/>
      <dgm:t>
        <a:bodyPr/>
        <a:lstStyle/>
        <a:p>
          <a:r>
            <a:rPr lang="es-EC" dirty="0" smtClean="0"/>
            <a:t>De 1-9 empleados </a:t>
          </a:r>
          <a:endParaRPr lang="es-EC" dirty="0"/>
        </a:p>
      </dgm:t>
    </dgm:pt>
    <dgm:pt modelId="{5B0ADC44-9197-4904-AF3A-4410D3BE17E5}" type="parTrans" cxnId="{134494E8-C2F3-4807-9727-6E4807A8FCDD}">
      <dgm:prSet/>
      <dgm:spPr/>
      <dgm:t>
        <a:bodyPr/>
        <a:lstStyle/>
        <a:p>
          <a:endParaRPr lang="es-EC"/>
        </a:p>
      </dgm:t>
    </dgm:pt>
    <dgm:pt modelId="{84A8601B-1FF4-4656-965B-6276A609EE93}" type="sibTrans" cxnId="{134494E8-C2F3-4807-9727-6E4807A8FCDD}">
      <dgm:prSet/>
      <dgm:spPr/>
      <dgm:t>
        <a:bodyPr/>
        <a:lstStyle/>
        <a:p>
          <a:endParaRPr lang="es-EC"/>
        </a:p>
      </dgm:t>
    </dgm:pt>
    <dgm:pt modelId="{2CA4A59D-1CFF-407C-A706-469B6F7ED9B0}">
      <dgm:prSet phldrT="[Texto]"/>
      <dgm:spPr/>
      <dgm:t>
        <a:bodyPr/>
        <a:lstStyle/>
        <a:p>
          <a:r>
            <a:rPr lang="es-EC" dirty="0" smtClean="0"/>
            <a:t>Valor bruto de ventas de $100,000</a:t>
          </a:r>
          <a:endParaRPr lang="es-EC" dirty="0"/>
        </a:p>
      </dgm:t>
    </dgm:pt>
    <dgm:pt modelId="{C7B38CA3-D20E-4926-8CF6-9CBBE9CB9210}" type="parTrans" cxnId="{9903B56F-2DE1-4C2C-8A43-DC7FA7220A32}">
      <dgm:prSet/>
      <dgm:spPr/>
      <dgm:t>
        <a:bodyPr/>
        <a:lstStyle/>
        <a:p>
          <a:endParaRPr lang="es-EC"/>
        </a:p>
      </dgm:t>
    </dgm:pt>
    <dgm:pt modelId="{297FA774-E81A-4D54-9C12-CB4ECB5F2FB7}" type="sibTrans" cxnId="{9903B56F-2DE1-4C2C-8A43-DC7FA7220A32}">
      <dgm:prSet/>
      <dgm:spPr/>
      <dgm:t>
        <a:bodyPr/>
        <a:lstStyle/>
        <a:p>
          <a:endParaRPr lang="es-EC"/>
        </a:p>
      </dgm:t>
    </dgm:pt>
    <dgm:pt modelId="{C1705E80-5DC9-4D78-91D8-8C9FC0744E61}">
      <dgm:prSet phldrT="[Texto]"/>
      <dgm:spPr/>
      <dgm:t>
        <a:bodyPr/>
        <a:lstStyle/>
        <a:p>
          <a:r>
            <a:rPr lang="es-EC" dirty="0" smtClean="0"/>
            <a:t>Pequeña empresa</a:t>
          </a:r>
          <a:endParaRPr lang="es-EC" dirty="0"/>
        </a:p>
      </dgm:t>
    </dgm:pt>
    <dgm:pt modelId="{F44BEB63-3CAF-479B-8449-35B27F51FFD1}" type="parTrans" cxnId="{F12B1B23-6000-4D2F-A938-082BF7688012}">
      <dgm:prSet/>
      <dgm:spPr/>
      <dgm:t>
        <a:bodyPr/>
        <a:lstStyle/>
        <a:p>
          <a:endParaRPr lang="es-EC"/>
        </a:p>
      </dgm:t>
    </dgm:pt>
    <dgm:pt modelId="{130428F2-EB6A-491A-9E77-9F2BD03DD66F}" type="sibTrans" cxnId="{F12B1B23-6000-4D2F-A938-082BF7688012}">
      <dgm:prSet/>
      <dgm:spPr/>
      <dgm:t>
        <a:bodyPr/>
        <a:lstStyle/>
        <a:p>
          <a:endParaRPr lang="es-EC"/>
        </a:p>
      </dgm:t>
    </dgm:pt>
    <dgm:pt modelId="{8C2FFE52-A207-4908-B96A-E742153A35D9}">
      <dgm:prSet phldrT="[Texto]"/>
      <dgm:spPr/>
      <dgm:t>
        <a:bodyPr/>
        <a:lstStyle/>
        <a:p>
          <a:r>
            <a:rPr lang="es-EC" dirty="0" smtClean="0"/>
            <a:t>De 10-49 empleados</a:t>
          </a:r>
          <a:endParaRPr lang="es-EC" dirty="0"/>
        </a:p>
      </dgm:t>
    </dgm:pt>
    <dgm:pt modelId="{8AD522DA-5F8C-465C-9D4B-8E6F9C9F3A35}" type="parTrans" cxnId="{99B63EC1-B8D6-415B-A287-504EE449C259}">
      <dgm:prSet/>
      <dgm:spPr/>
      <dgm:t>
        <a:bodyPr/>
        <a:lstStyle/>
        <a:p>
          <a:endParaRPr lang="es-EC"/>
        </a:p>
      </dgm:t>
    </dgm:pt>
    <dgm:pt modelId="{48EB7BBF-7527-4EED-A957-BF32EB6B39F7}" type="sibTrans" cxnId="{99B63EC1-B8D6-415B-A287-504EE449C259}">
      <dgm:prSet/>
      <dgm:spPr/>
      <dgm:t>
        <a:bodyPr/>
        <a:lstStyle/>
        <a:p>
          <a:endParaRPr lang="es-EC"/>
        </a:p>
      </dgm:t>
    </dgm:pt>
    <dgm:pt modelId="{D9C0D225-3DD5-42DC-8C22-47C4629777EF}">
      <dgm:prSet phldrT="[Texto]"/>
      <dgm:spPr/>
      <dgm:t>
        <a:bodyPr/>
        <a:lstStyle/>
        <a:p>
          <a:r>
            <a:rPr lang="es-EC" dirty="0" smtClean="0"/>
            <a:t>Ventas anuales de $100,001-$1000,000</a:t>
          </a:r>
          <a:endParaRPr lang="es-EC" dirty="0"/>
        </a:p>
      </dgm:t>
    </dgm:pt>
    <dgm:pt modelId="{57017D37-5254-414A-9045-63550C960D3A}" type="parTrans" cxnId="{472993A2-A6B5-4D19-BC6B-FC1BDAD605D4}">
      <dgm:prSet/>
      <dgm:spPr/>
      <dgm:t>
        <a:bodyPr/>
        <a:lstStyle/>
        <a:p>
          <a:endParaRPr lang="es-EC"/>
        </a:p>
      </dgm:t>
    </dgm:pt>
    <dgm:pt modelId="{2A76F7AC-4388-4073-A887-42726CBA941C}" type="sibTrans" cxnId="{472993A2-A6B5-4D19-BC6B-FC1BDAD605D4}">
      <dgm:prSet/>
      <dgm:spPr/>
      <dgm:t>
        <a:bodyPr/>
        <a:lstStyle/>
        <a:p>
          <a:endParaRPr lang="es-EC"/>
        </a:p>
      </dgm:t>
    </dgm:pt>
    <dgm:pt modelId="{FE1ED41F-9B11-441B-86B5-4FBED7DC2D77}">
      <dgm:prSet phldrT="[Texto]"/>
      <dgm:spPr/>
      <dgm:t>
        <a:bodyPr/>
        <a:lstStyle/>
        <a:p>
          <a:r>
            <a:rPr lang="es-EC" dirty="0" smtClean="0"/>
            <a:t>Mediana empresa</a:t>
          </a:r>
          <a:endParaRPr lang="es-EC" dirty="0"/>
        </a:p>
      </dgm:t>
    </dgm:pt>
    <dgm:pt modelId="{31CB6D39-7E51-4F7A-A870-87075B700247}" type="parTrans" cxnId="{4C0F5C65-0D48-44DD-ABBB-F8C4DE574461}">
      <dgm:prSet/>
      <dgm:spPr/>
      <dgm:t>
        <a:bodyPr/>
        <a:lstStyle/>
        <a:p>
          <a:endParaRPr lang="es-EC"/>
        </a:p>
      </dgm:t>
    </dgm:pt>
    <dgm:pt modelId="{E8B3FA5D-4734-41F3-B4C2-1D120C6A9BEF}" type="sibTrans" cxnId="{4C0F5C65-0D48-44DD-ABBB-F8C4DE574461}">
      <dgm:prSet/>
      <dgm:spPr/>
      <dgm:t>
        <a:bodyPr/>
        <a:lstStyle/>
        <a:p>
          <a:endParaRPr lang="es-EC"/>
        </a:p>
      </dgm:t>
    </dgm:pt>
    <dgm:pt modelId="{B348AADC-7632-4737-8ACB-D9340A6498A0}">
      <dgm:prSet phldrT="[Texto]"/>
      <dgm:spPr/>
      <dgm:t>
        <a:bodyPr/>
        <a:lstStyle/>
        <a:p>
          <a:pPr marL="228600" indent="0" defTabSz="933450">
            <a:lnSpc>
              <a:spcPct val="90000"/>
            </a:lnSpc>
            <a:spcBef>
              <a:spcPct val="0"/>
            </a:spcBef>
            <a:spcAft>
              <a:spcPct val="15000"/>
            </a:spcAft>
            <a:buNone/>
          </a:pPr>
          <a:r>
            <a:rPr lang="es-EC" dirty="0" smtClean="0"/>
            <a:t>De 50-199 empleados.</a:t>
          </a:r>
          <a:endParaRPr lang="es-EC" dirty="0"/>
        </a:p>
      </dgm:t>
    </dgm:pt>
    <dgm:pt modelId="{A3CAD59F-6FA1-4A35-AC30-B97341FD93B1}" type="parTrans" cxnId="{2BF63214-2431-483F-8338-68A3DC063581}">
      <dgm:prSet/>
      <dgm:spPr/>
      <dgm:t>
        <a:bodyPr/>
        <a:lstStyle/>
        <a:p>
          <a:endParaRPr lang="es-EC"/>
        </a:p>
      </dgm:t>
    </dgm:pt>
    <dgm:pt modelId="{31BC3325-FD39-4C01-85BA-8B7D575CCA57}" type="sibTrans" cxnId="{2BF63214-2431-483F-8338-68A3DC063581}">
      <dgm:prSet/>
      <dgm:spPr/>
      <dgm:t>
        <a:bodyPr/>
        <a:lstStyle/>
        <a:p>
          <a:endParaRPr lang="es-EC"/>
        </a:p>
      </dgm:t>
    </dgm:pt>
    <dgm:pt modelId="{6BC973F5-C5CE-4FE9-BCDD-A7394356AF3E}">
      <dgm:prSet phldrT="[Texto]"/>
      <dgm:spPr/>
      <dgm:t>
        <a:bodyPr/>
        <a:lstStyle/>
        <a:p>
          <a:pPr marL="228600" indent="0" defTabSz="933450">
            <a:lnSpc>
              <a:spcPct val="90000"/>
            </a:lnSpc>
            <a:spcBef>
              <a:spcPct val="0"/>
            </a:spcBef>
            <a:spcAft>
              <a:spcPct val="15000"/>
            </a:spcAft>
            <a:buNone/>
          </a:pPr>
          <a:r>
            <a:rPr lang="es-EC" dirty="0" smtClean="0"/>
            <a:t>Ventas anuales de $1000,000 a $5000,000</a:t>
          </a:r>
          <a:endParaRPr lang="es-EC" dirty="0"/>
        </a:p>
      </dgm:t>
    </dgm:pt>
    <dgm:pt modelId="{367B0621-4052-4C11-94DD-45FF27B7AF5B}" type="parTrans" cxnId="{42C2F43E-6C16-401B-BF51-F939FEAD91C6}">
      <dgm:prSet/>
      <dgm:spPr/>
      <dgm:t>
        <a:bodyPr/>
        <a:lstStyle/>
        <a:p>
          <a:endParaRPr lang="es-EC"/>
        </a:p>
      </dgm:t>
    </dgm:pt>
    <dgm:pt modelId="{316041F5-ADD9-4348-AA86-0A8FB3C3630A}" type="sibTrans" cxnId="{42C2F43E-6C16-401B-BF51-F939FEAD91C6}">
      <dgm:prSet/>
      <dgm:spPr/>
      <dgm:t>
        <a:bodyPr/>
        <a:lstStyle/>
        <a:p>
          <a:endParaRPr lang="es-EC"/>
        </a:p>
      </dgm:t>
    </dgm:pt>
    <dgm:pt modelId="{972B64B5-93EC-421C-B1F5-B1746EFE9773}">
      <dgm:prSet phldrT="[Texto]"/>
      <dgm:spPr/>
      <dgm:t>
        <a:bodyPr/>
        <a:lstStyle/>
        <a:p>
          <a:r>
            <a:rPr lang="es-EC" dirty="0" smtClean="0"/>
            <a:t>Activos totales menor a $20000</a:t>
          </a:r>
          <a:endParaRPr lang="es-EC" dirty="0"/>
        </a:p>
      </dgm:t>
    </dgm:pt>
    <dgm:pt modelId="{5391648B-F6CC-4A35-99CB-CD1E443DA6CB}" type="parTrans" cxnId="{746D5E38-C67B-4181-B83D-F18FEB2FA37F}">
      <dgm:prSet/>
      <dgm:spPr/>
      <dgm:t>
        <a:bodyPr/>
        <a:lstStyle/>
        <a:p>
          <a:endParaRPr lang="es-EC"/>
        </a:p>
      </dgm:t>
    </dgm:pt>
    <dgm:pt modelId="{E2393E0D-0458-47C0-A7F9-E2C47E92C208}" type="sibTrans" cxnId="{746D5E38-C67B-4181-B83D-F18FEB2FA37F}">
      <dgm:prSet/>
      <dgm:spPr/>
      <dgm:t>
        <a:bodyPr/>
        <a:lstStyle/>
        <a:p>
          <a:endParaRPr lang="es-EC"/>
        </a:p>
      </dgm:t>
    </dgm:pt>
    <dgm:pt modelId="{3C36A7D1-EC13-4861-B020-A623E8ECDBE5}">
      <dgm:prSet phldrT="[Texto]"/>
      <dgm:spPr/>
      <dgm:t>
        <a:bodyPr/>
        <a:lstStyle/>
        <a:p>
          <a:r>
            <a:rPr lang="es-EC" dirty="0" smtClean="0"/>
            <a:t>Activos totales  entre $100,001 a $750000</a:t>
          </a:r>
          <a:endParaRPr lang="es-EC" dirty="0"/>
        </a:p>
      </dgm:t>
    </dgm:pt>
    <dgm:pt modelId="{62C67D93-D266-4EB1-B5FC-F7039B3A1BFC}" type="parTrans" cxnId="{E47566B4-CE08-4609-A144-1B2A7D137B68}">
      <dgm:prSet/>
      <dgm:spPr/>
      <dgm:t>
        <a:bodyPr/>
        <a:lstStyle/>
        <a:p>
          <a:endParaRPr lang="es-EC"/>
        </a:p>
      </dgm:t>
    </dgm:pt>
    <dgm:pt modelId="{7B6FFEAC-A584-4488-AF43-C2CE8ED13F54}" type="sibTrans" cxnId="{E47566B4-CE08-4609-A144-1B2A7D137B68}">
      <dgm:prSet/>
      <dgm:spPr/>
      <dgm:t>
        <a:bodyPr/>
        <a:lstStyle/>
        <a:p>
          <a:endParaRPr lang="es-EC"/>
        </a:p>
      </dgm:t>
    </dgm:pt>
    <dgm:pt modelId="{83E95697-253D-4F38-BDB7-828ADA101377}">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dirty="0" smtClean="0"/>
            <a:t>Activos totales  entre $750000</a:t>
          </a:r>
        </a:p>
        <a:p>
          <a:pPr marL="228600" indent="0" defTabSz="933450">
            <a:lnSpc>
              <a:spcPct val="90000"/>
            </a:lnSpc>
            <a:spcBef>
              <a:spcPct val="0"/>
            </a:spcBef>
            <a:spcAft>
              <a:spcPct val="15000"/>
            </a:spcAft>
            <a:buNone/>
          </a:pPr>
          <a:r>
            <a:rPr lang="es-EC" dirty="0" smtClean="0"/>
            <a:t> a $4000,000 </a:t>
          </a:r>
          <a:endParaRPr lang="es-EC" dirty="0"/>
        </a:p>
      </dgm:t>
    </dgm:pt>
    <dgm:pt modelId="{523EF5FD-1E64-4E88-A288-DF935C7EB828}" type="parTrans" cxnId="{6923E255-D587-4902-8075-5136517A147C}">
      <dgm:prSet/>
      <dgm:spPr/>
      <dgm:t>
        <a:bodyPr/>
        <a:lstStyle/>
        <a:p>
          <a:endParaRPr lang="es-EC"/>
        </a:p>
      </dgm:t>
    </dgm:pt>
    <dgm:pt modelId="{D8B45ABD-1E96-432A-BB97-C4CD812BA4C0}" type="sibTrans" cxnId="{6923E255-D587-4902-8075-5136517A147C}">
      <dgm:prSet/>
      <dgm:spPr/>
      <dgm:t>
        <a:bodyPr/>
        <a:lstStyle/>
        <a:p>
          <a:endParaRPr lang="es-EC"/>
        </a:p>
      </dgm:t>
    </dgm:pt>
    <dgm:pt modelId="{ACE57CEF-E8D9-4CAC-BBED-2E74126DA5CE}" type="pres">
      <dgm:prSet presAssocID="{24B1A7A1-E14D-433C-8FD1-0851CE6DF58C}" presName="Name0" presStyleCnt="0">
        <dgm:presLayoutVars>
          <dgm:dir/>
          <dgm:animLvl val="lvl"/>
          <dgm:resizeHandles val="exact"/>
        </dgm:presLayoutVars>
      </dgm:prSet>
      <dgm:spPr/>
      <dgm:t>
        <a:bodyPr/>
        <a:lstStyle/>
        <a:p>
          <a:endParaRPr lang="es-ES"/>
        </a:p>
      </dgm:t>
    </dgm:pt>
    <dgm:pt modelId="{02E9CEA4-604D-4D19-BCA3-121C3FFD1459}" type="pres">
      <dgm:prSet presAssocID="{C8350DB2-AD4A-488F-92D9-181A74055EF4}" presName="composite" presStyleCnt="0"/>
      <dgm:spPr/>
      <dgm:t>
        <a:bodyPr/>
        <a:lstStyle/>
        <a:p>
          <a:endParaRPr lang="es-ES"/>
        </a:p>
      </dgm:t>
    </dgm:pt>
    <dgm:pt modelId="{E4E03649-976F-41B7-B2EE-50EF78463540}" type="pres">
      <dgm:prSet presAssocID="{C8350DB2-AD4A-488F-92D9-181A74055EF4}" presName="parTx" presStyleLbl="alignNode1" presStyleIdx="0" presStyleCnt="3">
        <dgm:presLayoutVars>
          <dgm:chMax val="0"/>
          <dgm:chPref val="0"/>
          <dgm:bulletEnabled val="1"/>
        </dgm:presLayoutVars>
      </dgm:prSet>
      <dgm:spPr/>
      <dgm:t>
        <a:bodyPr/>
        <a:lstStyle/>
        <a:p>
          <a:endParaRPr lang="es-EC"/>
        </a:p>
      </dgm:t>
    </dgm:pt>
    <dgm:pt modelId="{D22F99F4-E3A1-45B9-B024-542C18215B51}" type="pres">
      <dgm:prSet presAssocID="{C8350DB2-AD4A-488F-92D9-181A74055EF4}" presName="desTx" presStyleLbl="alignAccFollowNode1" presStyleIdx="0" presStyleCnt="3">
        <dgm:presLayoutVars>
          <dgm:bulletEnabled val="1"/>
        </dgm:presLayoutVars>
      </dgm:prSet>
      <dgm:spPr/>
      <dgm:t>
        <a:bodyPr/>
        <a:lstStyle/>
        <a:p>
          <a:endParaRPr lang="es-EC"/>
        </a:p>
      </dgm:t>
    </dgm:pt>
    <dgm:pt modelId="{01835CB6-8D89-480C-9545-E70D5BC59CC1}" type="pres">
      <dgm:prSet presAssocID="{CA1E6452-A78B-4AE9-BCDF-F1F75B25472E}" presName="space" presStyleCnt="0"/>
      <dgm:spPr/>
      <dgm:t>
        <a:bodyPr/>
        <a:lstStyle/>
        <a:p>
          <a:endParaRPr lang="es-ES"/>
        </a:p>
      </dgm:t>
    </dgm:pt>
    <dgm:pt modelId="{33A31110-A5EA-4CC5-B666-2884A9A7801B}" type="pres">
      <dgm:prSet presAssocID="{C1705E80-5DC9-4D78-91D8-8C9FC0744E61}" presName="composite" presStyleCnt="0"/>
      <dgm:spPr/>
      <dgm:t>
        <a:bodyPr/>
        <a:lstStyle/>
        <a:p>
          <a:endParaRPr lang="es-ES"/>
        </a:p>
      </dgm:t>
    </dgm:pt>
    <dgm:pt modelId="{903C4BF5-3DB8-4A2C-A4CC-A0C4B547F657}" type="pres">
      <dgm:prSet presAssocID="{C1705E80-5DC9-4D78-91D8-8C9FC0744E61}" presName="parTx" presStyleLbl="alignNode1" presStyleIdx="1" presStyleCnt="3">
        <dgm:presLayoutVars>
          <dgm:chMax val="0"/>
          <dgm:chPref val="0"/>
          <dgm:bulletEnabled val="1"/>
        </dgm:presLayoutVars>
      </dgm:prSet>
      <dgm:spPr/>
      <dgm:t>
        <a:bodyPr/>
        <a:lstStyle/>
        <a:p>
          <a:endParaRPr lang="es-EC"/>
        </a:p>
      </dgm:t>
    </dgm:pt>
    <dgm:pt modelId="{56E10BA3-4009-4023-8197-FA0DAD98CEA5}" type="pres">
      <dgm:prSet presAssocID="{C1705E80-5DC9-4D78-91D8-8C9FC0744E61}" presName="desTx" presStyleLbl="alignAccFollowNode1" presStyleIdx="1" presStyleCnt="3">
        <dgm:presLayoutVars>
          <dgm:bulletEnabled val="1"/>
        </dgm:presLayoutVars>
      </dgm:prSet>
      <dgm:spPr/>
      <dgm:t>
        <a:bodyPr/>
        <a:lstStyle/>
        <a:p>
          <a:endParaRPr lang="es-EC"/>
        </a:p>
      </dgm:t>
    </dgm:pt>
    <dgm:pt modelId="{6F713C02-645A-42A1-B7FD-F1D652AC0ACC}" type="pres">
      <dgm:prSet presAssocID="{130428F2-EB6A-491A-9E77-9F2BD03DD66F}" presName="space" presStyleCnt="0"/>
      <dgm:spPr/>
      <dgm:t>
        <a:bodyPr/>
        <a:lstStyle/>
        <a:p>
          <a:endParaRPr lang="es-ES"/>
        </a:p>
      </dgm:t>
    </dgm:pt>
    <dgm:pt modelId="{FCFE23B3-E19A-4BDE-9EA8-0C20E24546C9}" type="pres">
      <dgm:prSet presAssocID="{FE1ED41F-9B11-441B-86B5-4FBED7DC2D77}" presName="composite" presStyleCnt="0"/>
      <dgm:spPr/>
      <dgm:t>
        <a:bodyPr/>
        <a:lstStyle/>
        <a:p>
          <a:endParaRPr lang="es-ES"/>
        </a:p>
      </dgm:t>
    </dgm:pt>
    <dgm:pt modelId="{A89F348E-94F0-43DD-AA6D-FBCB7247F9AC}" type="pres">
      <dgm:prSet presAssocID="{FE1ED41F-9B11-441B-86B5-4FBED7DC2D77}" presName="parTx" presStyleLbl="alignNode1" presStyleIdx="2" presStyleCnt="3">
        <dgm:presLayoutVars>
          <dgm:chMax val="0"/>
          <dgm:chPref val="0"/>
          <dgm:bulletEnabled val="1"/>
        </dgm:presLayoutVars>
      </dgm:prSet>
      <dgm:spPr/>
      <dgm:t>
        <a:bodyPr/>
        <a:lstStyle/>
        <a:p>
          <a:endParaRPr lang="es-EC"/>
        </a:p>
      </dgm:t>
    </dgm:pt>
    <dgm:pt modelId="{8A29DF33-9A6C-46E6-BE25-755D56F0BB02}" type="pres">
      <dgm:prSet presAssocID="{FE1ED41F-9B11-441B-86B5-4FBED7DC2D77}" presName="desTx" presStyleLbl="alignAccFollowNode1" presStyleIdx="2" presStyleCnt="3">
        <dgm:presLayoutVars>
          <dgm:bulletEnabled val="1"/>
        </dgm:presLayoutVars>
      </dgm:prSet>
      <dgm:spPr/>
      <dgm:t>
        <a:bodyPr/>
        <a:lstStyle/>
        <a:p>
          <a:endParaRPr lang="es-EC"/>
        </a:p>
      </dgm:t>
    </dgm:pt>
  </dgm:ptLst>
  <dgm:cxnLst>
    <dgm:cxn modelId="{2BF63214-2431-483F-8338-68A3DC063581}" srcId="{FE1ED41F-9B11-441B-86B5-4FBED7DC2D77}" destId="{B348AADC-7632-4737-8ACB-D9340A6498A0}" srcOrd="0" destOrd="0" parTransId="{A3CAD59F-6FA1-4A35-AC30-B97341FD93B1}" sibTransId="{31BC3325-FD39-4C01-85BA-8B7D575CCA57}"/>
    <dgm:cxn modelId="{99B63EC1-B8D6-415B-A287-504EE449C259}" srcId="{C1705E80-5DC9-4D78-91D8-8C9FC0744E61}" destId="{8C2FFE52-A207-4908-B96A-E742153A35D9}" srcOrd="0" destOrd="0" parTransId="{8AD522DA-5F8C-465C-9D4B-8E6F9C9F3A35}" sibTransId="{48EB7BBF-7527-4EED-A957-BF32EB6B39F7}"/>
    <dgm:cxn modelId="{6923E255-D587-4902-8075-5136517A147C}" srcId="{FE1ED41F-9B11-441B-86B5-4FBED7DC2D77}" destId="{83E95697-253D-4F38-BDB7-828ADA101377}" srcOrd="2" destOrd="0" parTransId="{523EF5FD-1E64-4E88-A288-DF935C7EB828}" sibTransId="{D8B45ABD-1E96-432A-BB97-C4CD812BA4C0}"/>
    <dgm:cxn modelId="{0E731E42-B56C-4782-AD76-A93E81AE5FC4}" type="presOf" srcId="{3C36A7D1-EC13-4861-B020-A623E8ECDBE5}" destId="{56E10BA3-4009-4023-8197-FA0DAD98CEA5}" srcOrd="0" destOrd="2" presId="urn:microsoft.com/office/officeart/2005/8/layout/hList1"/>
    <dgm:cxn modelId="{134494E8-C2F3-4807-9727-6E4807A8FCDD}" srcId="{C8350DB2-AD4A-488F-92D9-181A74055EF4}" destId="{631CC1A5-CE63-49A2-B994-53893F564822}" srcOrd="0" destOrd="0" parTransId="{5B0ADC44-9197-4904-AF3A-4410D3BE17E5}" sibTransId="{84A8601B-1FF4-4656-965B-6276A609EE93}"/>
    <dgm:cxn modelId="{4C0F5C65-0D48-44DD-ABBB-F8C4DE574461}" srcId="{24B1A7A1-E14D-433C-8FD1-0851CE6DF58C}" destId="{FE1ED41F-9B11-441B-86B5-4FBED7DC2D77}" srcOrd="2" destOrd="0" parTransId="{31CB6D39-7E51-4F7A-A870-87075B700247}" sibTransId="{E8B3FA5D-4734-41F3-B4C2-1D120C6A9BEF}"/>
    <dgm:cxn modelId="{E0C750E0-5748-4400-9A17-9F91AB064143}" type="presOf" srcId="{C8350DB2-AD4A-488F-92D9-181A74055EF4}" destId="{E4E03649-976F-41B7-B2EE-50EF78463540}" srcOrd="0" destOrd="0" presId="urn:microsoft.com/office/officeart/2005/8/layout/hList1"/>
    <dgm:cxn modelId="{7CAACE8A-1F6A-4CB1-8ABA-0D89A2D8D600}" type="presOf" srcId="{FE1ED41F-9B11-441B-86B5-4FBED7DC2D77}" destId="{A89F348E-94F0-43DD-AA6D-FBCB7247F9AC}" srcOrd="0" destOrd="0" presId="urn:microsoft.com/office/officeart/2005/8/layout/hList1"/>
    <dgm:cxn modelId="{15E0F728-14E5-4277-A69F-0F5E2C5DC4A6}" type="presOf" srcId="{631CC1A5-CE63-49A2-B994-53893F564822}" destId="{D22F99F4-E3A1-45B9-B024-542C18215B51}" srcOrd="0" destOrd="0" presId="urn:microsoft.com/office/officeart/2005/8/layout/hList1"/>
    <dgm:cxn modelId="{1BFC38C8-F91C-4B32-82F5-BB2EBC512008}" type="presOf" srcId="{2CA4A59D-1CFF-407C-A706-469B6F7ED9B0}" destId="{D22F99F4-E3A1-45B9-B024-542C18215B51}" srcOrd="0" destOrd="1" presId="urn:microsoft.com/office/officeart/2005/8/layout/hList1"/>
    <dgm:cxn modelId="{DD57097D-06B2-488F-9566-4EFA1E429494}" srcId="{24B1A7A1-E14D-433C-8FD1-0851CE6DF58C}" destId="{C8350DB2-AD4A-488F-92D9-181A74055EF4}" srcOrd="0" destOrd="0" parTransId="{BBF9AAF8-9DB3-4AF3-BC35-CA443F29455F}" sibTransId="{CA1E6452-A78B-4AE9-BCDF-F1F75B25472E}"/>
    <dgm:cxn modelId="{06ACF14E-FFAB-4DCE-9E18-61D73B9AB0E5}" type="presOf" srcId="{8C2FFE52-A207-4908-B96A-E742153A35D9}" destId="{56E10BA3-4009-4023-8197-FA0DAD98CEA5}" srcOrd="0" destOrd="0" presId="urn:microsoft.com/office/officeart/2005/8/layout/hList1"/>
    <dgm:cxn modelId="{746D5E38-C67B-4181-B83D-F18FEB2FA37F}" srcId="{C8350DB2-AD4A-488F-92D9-181A74055EF4}" destId="{972B64B5-93EC-421C-B1F5-B1746EFE9773}" srcOrd="2" destOrd="0" parTransId="{5391648B-F6CC-4A35-99CB-CD1E443DA6CB}" sibTransId="{E2393E0D-0458-47C0-A7F9-E2C47E92C208}"/>
    <dgm:cxn modelId="{FC76CCFE-DCDB-47D5-8CC5-F05A815D03FF}" type="presOf" srcId="{D9C0D225-3DD5-42DC-8C22-47C4629777EF}" destId="{56E10BA3-4009-4023-8197-FA0DAD98CEA5}" srcOrd="0" destOrd="1" presId="urn:microsoft.com/office/officeart/2005/8/layout/hList1"/>
    <dgm:cxn modelId="{472993A2-A6B5-4D19-BC6B-FC1BDAD605D4}" srcId="{C1705E80-5DC9-4D78-91D8-8C9FC0744E61}" destId="{D9C0D225-3DD5-42DC-8C22-47C4629777EF}" srcOrd="1" destOrd="0" parTransId="{57017D37-5254-414A-9045-63550C960D3A}" sibTransId="{2A76F7AC-4388-4073-A887-42726CBA941C}"/>
    <dgm:cxn modelId="{E4427913-818C-4656-8FDA-F6DECDAF685E}" type="presOf" srcId="{83E95697-253D-4F38-BDB7-828ADA101377}" destId="{8A29DF33-9A6C-46E6-BE25-755D56F0BB02}" srcOrd="0" destOrd="2" presId="urn:microsoft.com/office/officeart/2005/8/layout/hList1"/>
    <dgm:cxn modelId="{E09B0F98-C9FE-4B78-B4F1-BF939B524EC6}" type="presOf" srcId="{972B64B5-93EC-421C-B1F5-B1746EFE9773}" destId="{D22F99F4-E3A1-45B9-B024-542C18215B51}" srcOrd="0" destOrd="2" presId="urn:microsoft.com/office/officeart/2005/8/layout/hList1"/>
    <dgm:cxn modelId="{F12B1B23-6000-4D2F-A938-082BF7688012}" srcId="{24B1A7A1-E14D-433C-8FD1-0851CE6DF58C}" destId="{C1705E80-5DC9-4D78-91D8-8C9FC0744E61}" srcOrd="1" destOrd="0" parTransId="{F44BEB63-3CAF-479B-8449-35B27F51FFD1}" sibTransId="{130428F2-EB6A-491A-9E77-9F2BD03DD66F}"/>
    <dgm:cxn modelId="{924C47DD-7CD9-4832-9481-49F6FAF13249}" type="presOf" srcId="{C1705E80-5DC9-4D78-91D8-8C9FC0744E61}" destId="{903C4BF5-3DB8-4A2C-A4CC-A0C4B547F657}" srcOrd="0" destOrd="0" presId="urn:microsoft.com/office/officeart/2005/8/layout/hList1"/>
    <dgm:cxn modelId="{23AD9C94-C0B4-4072-A2A1-A9D300E73D3B}" type="presOf" srcId="{6BC973F5-C5CE-4FE9-BCDD-A7394356AF3E}" destId="{8A29DF33-9A6C-46E6-BE25-755D56F0BB02}" srcOrd="0" destOrd="1" presId="urn:microsoft.com/office/officeart/2005/8/layout/hList1"/>
    <dgm:cxn modelId="{42C2F43E-6C16-401B-BF51-F939FEAD91C6}" srcId="{FE1ED41F-9B11-441B-86B5-4FBED7DC2D77}" destId="{6BC973F5-C5CE-4FE9-BCDD-A7394356AF3E}" srcOrd="1" destOrd="0" parTransId="{367B0621-4052-4C11-94DD-45FF27B7AF5B}" sibTransId="{316041F5-ADD9-4348-AA86-0A8FB3C3630A}"/>
    <dgm:cxn modelId="{E47566B4-CE08-4609-A144-1B2A7D137B68}" srcId="{C1705E80-5DC9-4D78-91D8-8C9FC0744E61}" destId="{3C36A7D1-EC13-4861-B020-A623E8ECDBE5}" srcOrd="2" destOrd="0" parTransId="{62C67D93-D266-4EB1-B5FC-F7039B3A1BFC}" sibTransId="{7B6FFEAC-A584-4488-AF43-C2CE8ED13F54}"/>
    <dgm:cxn modelId="{8A7A4D4F-ACEC-489B-B3CF-044BCE0FE480}" type="presOf" srcId="{B348AADC-7632-4737-8ACB-D9340A6498A0}" destId="{8A29DF33-9A6C-46E6-BE25-755D56F0BB02}" srcOrd="0" destOrd="0" presId="urn:microsoft.com/office/officeart/2005/8/layout/hList1"/>
    <dgm:cxn modelId="{B711413E-C0CA-40D7-BC47-B650BB2EB804}" type="presOf" srcId="{24B1A7A1-E14D-433C-8FD1-0851CE6DF58C}" destId="{ACE57CEF-E8D9-4CAC-BBED-2E74126DA5CE}" srcOrd="0" destOrd="0" presId="urn:microsoft.com/office/officeart/2005/8/layout/hList1"/>
    <dgm:cxn modelId="{9903B56F-2DE1-4C2C-8A43-DC7FA7220A32}" srcId="{C8350DB2-AD4A-488F-92D9-181A74055EF4}" destId="{2CA4A59D-1CFF-407C-A706-469B6F7ED9B0}" srcOrd="1" destOrd="0" parTransId="{C7B38CA3-D20E-4926-8CF6-9CBBE9CB9210}" sibTransId="{297FA774-E81A-4D54-9C12-CB4ECB5F2FB7}"/>
    <dgm:cxn modelId="{53114779-72A7-4411-942C-8C649A82513C}" type="presParOf" srcId="{ACE57CEF-E8D9-4CAC-BBED-2E74126DA5CE}" destId="{02E9CEA4-604D-4D19-BCA3-121C3FFD1459}" srcOrd="0" destOrd="0" presId="urn:microsoft.com/office/officeart/2005/8/layout/hList1"/>
    <dgm:cxn modelId="{45D40D03-7AD9-40BF-8EA7-E3A647917845}" type="presParOf" srcId="{02E9CEA4-604D-4D19-BCA3-121C3FFD1459}" destId="{E4E03649-976F-41B7-B2EE-50EF78463540}" srcOrd="0" destOrd="0" presId="urn:microsoft.com/office/officeart/2005/8/layout/hList1"/>
    <dgm:cxn modelId="{CD204055-C969-4653-BE2D-1DEEAC4A9093}" type="presParOf" srcId="{02E9CEA4-604D-4D19-BCA3-121C3FFD1459}" destId="{D22F99F4-E3A1-45B9-B024-542C18215B51}" srcOrd="1" destOrd="0" presId="urn:microsoft.com/office/officeart/2005/8/layout/hList1"/>
    <dgm:cxn modelId="{E63BD5EB-F863-4406-BA64-9B1C452286AD}" type="presParOf" srcId="{ACE57CEF-E8D9-4CAC-BBED-2E74126DA5CE}" destId="{01835CB6-8D89-480C-9545-E70D5BC59CC1}" srcOrd="1" destOrd="0" presId="urn:microsoft.com/office/officeart/2005/8/layout/hList1"/>
    <dgm:cxn modelId="{5BEB4275-FDAF-4584-B0AB-D6AAC823D151}" type="presParOf" srcId="{ACE57CEF-E8D9-4CAC-BBED-2E74126DA5CE}" destId="{33A31110-A5EA-4CC5-B666-2884A9A7801B}" srcOrd="2" destOrd="0" presId="urn:microsoft.com/office/officeart/2005/8/layout/hList1"/>
    <dgm:cxn modelId="{FBAC4868-9094-49DE-8BB6-925CA4F11CD3}" type="presParOf" srcId="{33A31110-A5EA-4CC5-B666-2884A9A7801B}" destId="{903C4BF5-3DB8-4A2C-A4CC-A0C4B547F657}" srcOrd="0" destOrd="0" presId="urn:microsoft.com/office/officeart/2005/8/layout/hList1"/>
    <dgm:cxn modelId="{90C8352F-5B23-4EF2-B91A-97D84C0EB284}" type="presParOf" srcId="{33A31110-A5EA-4CC5-B666-2884A9A7801B}" destId="{56E10BA3-4009-4023-8197-FA0DAD98CEA5}" srcOrd="1" destOrd="0" presId="urn:microsoft.com/office/officeart/2005/8/layout/hList1"/>
    <dgm:cxn modelId="{7D605F18-5312-4165-9834-364A0F36FF9C}" type="presParOf" srcId="{ACE57CEF-E8D9-4CAC-BBED-2E74126DA5CE}" destId="{6F713C02-645A-42A1-B7FD-F1D652AC0ACC}" srcOrd="3" destOrd="0" presId="urn:microsoft.com/office/officeart/2005/8/layout/hList1"/>
    <dgm:cxn modelId="{01A6B69C-26B9-415F-B66A-A0560DFB5A4D}" type="presParOf" srcId="{ACE57CEF-E8D9-4CAC-BBED-2E74126DA5CE}" destId="{FCFE23B3-E19A-4BDE-9EA8-0C20E24546C9}" srcOrd="4" destOrd="0" presId="urn:microsoft.com/office/officeart/2005/8/layout/hList1"/>
    <dgm:cxn modelId="{5EAF9506-DB9A-477B-BDF5-0F39C7657A7F}" type="presParOf" srcId="{FCFE23B3-E19A-4BDE-9EA8-0C20E24546C9}" destId="{A89F348E-94F0-43DD-AA6D-FBCB7247F9AC}" srcOrd="0" destOrd="0" presId="urn:microsoft.com/office/officeart/2005/8/layout/hList1"/>
    <dgm:cxn modelId="{6D6B6A40-E3B8-4E0F-BC11-44D7C7B0FC00}" type="presParOf" srcId="{FCFE23B3-E19A-4BDE-9EA8-0C20E24546C9}" destId="{8A29DF33-9A6C-46E6-BE25-755D56F0BB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435AE-0620-492D-85AE-7EAEBA1099A8}"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ES"/>
        </a:p>
      </dgm:t>
    </dgm:pt>
    <dgm:pt modelId="{BAE2A842-FE2A-4B88-933E-A8156FBD8BBB}">
      <dgm:prSet phldrT="[Texto]" custT="1"/>
      <dgm:spPr/>
      <dgm:t>
        <a:bodyPr/>
        <a:lstStyle/>
        <a:p>
          <a:r>
            <a:rPr lang="es-ES" sz="2400" dirty="0" smtClean="0"/>
            <a:t>Empresas Privadas </a:t>
          </a:r>
          <a:endParaRPr lang="es-ES" sz="2400" dirty="0"/>
        </a:p>
      </dgm:t>
    </dgm:pt>
    <dgm:pt modelId="{E0753B24-F00B-4578-9BA3-32C727FF8E00}" type="parTrans" cxnId="{9BF04FDE-EB3C-4432-A1DA-7631B393E6BE}">
      <dgm:prSet/>
      <dgm:spPr/>
      <dgm:t>
        <a:bodyPr/>
        <a:lstStyle/>
        <a:p>
          <a:endParaRPr lang="es-ES" sz="1200"/>
        </a:p>
      </dgm:t>
    </dgm:pt>
    <dgm:pt modelId="{1372C2C7-5CCE-40F8-9E41-AD900859A702}" type="sibTrans" cxnId="{9BF04FDE-EB3C-4432-A1DA-7631B393E6BE}">
      <dgm:prSet/>
      <dgm:spPr/>
      <dgm:t>
        <a:bodyPr/>
        <a:lstStyle/>
        <a:p>
          <a:endParaRPr lang="es-ES" sz="1200"/>
        </a:p>
      </dgm:t>
    </dgm:pt>
    <dgm:pt modelId="{4B51BD93-69D2-4582-B102-B4B31D3866D3}">
      <dgm:prSet phldrT="[Texto]" custT="1"/>
      <dgm:spPr/>
      <dgm:t>
        <a:bodyPr/>
        <a:lstStyle/>
        <a:p>
          <a:pPr algn="ctr"/>
          <a:r>
            <a:rPr lang="es-ES" sz="1000" dirty="0" smtClean="0"/>
            <a:t>Banco de la Producción PRODUBANCO  </a:t>
          </a:r>
        </a:p>
        <a:p>
          <a:pPr algn="ctr"/>
          <a:endParaRPr lang="es-ES" sz="1000" dirty="0"/>
        </a:p>
      </dgm:t>
    </dgm:pt>
    <dgm:pt modelId="{B936791C-4AA4-426B-ABFA-0CF12EEC1D66}" type="parTrans" cxnId="{C5AC9BE9-7B2D-4EFD-8659-0FE04B4D2A7C}">
      <dgm:prSet/>
      <dgm:spPr/>
      <dgm:t>
        <a:bodyPr/>
        <a:lstStyle/>
        <a:p>
          <a:endParaRPr lang="es-ES" sz="1200"/>
        </a:p>
      </dgm:t>
    </dgm:pt>
    <dgm:pt modelId="{D0B7CED7-FF18-42BC-B6BE-06A8391859E7}" type="sibTrans" cxnId="{C5AC9BE9-7B2D-4EFD-8659-0FE04B4D2A7C}">
      <dgm:prSet/>
      <dgm:spPr/>
      <dgm:t>
        <a:bodyPr/>
        <a:lstStyle/>
        <a:p>
          <a:endParaRPr lang="es-ES" sz="1200"/>
        </a:p>
      </dgm:t>
    </dgm:pt>
    <dgm:pt modelId="{64695FD1-D862-42FF-901B-3C857EFA1ADB}">
      <dgm:prSet phldrT="[Texto]" custT="1"/>
      <dgm:spPr/>
      <dgm:t>
        <a:bodyPr/>
        <a:lstStyle/>
        <a:p>
          <a:r>
            <a:rPr lang="es-ES" sz="1600" dirty="0" smtClean="0"/>
            <a:t>Banco del Pichincha </a:t>
          </a:r>
          <a:endParaRPr lang="es-ES" sz="1600" dirty="0"/>
        </a:p>
      </dgm:t>
    </dgm:pt>
    <dgm:pt modelId="{8EA1B38D-877A-42BE-977A-4164E5BF16EB}" type="parTrans" cxnId="{3788F6EA-04E3-4BB7-85E8-A8082289D061}">
      <dgm:prSet/>
      <dgm:spPr/>
      <dgm:t>
        <a:bodyPr/>
        <a:lstStyle/>
        <a:p>
          <a:endParaRPr lang="es-ES" sz="1200"/>
        </a:p>
      </dgm:t>
    </dgm:pt>
    <dgm:pt modelId="{B07497AA-4ED9-4E35-901B-888ECE3BA729}" type="sibTrans" cxnId="{3788F6EA-04E3-4BB7-85E8-A8082289D061}">
      <dgm:prSet/>
      <dgm:spPr/>
      <dgm:t>
        <a:bodyPr/>
        <a:lstStyle/>
        <a:p>
          <a:endParaRPr lang="es-ES" sz="1200"/>
        </a:p>
      </dgm:t>
    </dgm:pt>
    <dgm:pt modelId="{05A72482-5616-42AC-B75C-34FD183BA9CF}">
      <dgm:prSet phldrT="[Texto]" custT="1"/>
      <dgm:spPr/>
      <dgm:t>
        <a:bodyPr/>
        <a:lstStyle/>
        <a:p>
          <a:r>
            <a:rPr lang="es-ES" sz="1000" dirty="0" smtClean="0"/>
            <a:t>CORPORACION FINANCIERA DEL DESARROLLO </a:t>
          </a:r>
          <a:endParaRPr lang="es-ES" sz="1000" dirty="0"/>
        </a:p>
      </dgm:t>
    </dgm:pt>
    <dgm:pt modelId="{C95C2BCC-1B66-49EA-B29B-8B1C279CF0BE}" type="parTrans" cxnId="{579C0635-79FE-4885-8E8D-8A6DDCB53249}">
      <dgm:prSet/>
      <dgm:spPr/>
      <dgm:t>
        <a:bodyPr/>
        <a:lstStyle/>
        <a:p>
          <a:endParaRPr lang="es-ES" sz="1200"/>
        </a:p>
      </dgm:t>
    </dgm:pt>
    <dgm:pt modelId="{DC6B35AA-CB51-45B1-9811-A96FA6C2D087}" type="sibTrans" cxnId="{579C0635-79FE-4885-8E8D-8A6DDCB53249}">
      <dgm:prSet/>
      <dgm:spPr/>
      <dgm:t>
        <a:bodyPr/>
        <a:lstStyle/>
        <a:p>
          <a:endParaRPr lang="es-ES" sz="1200"/>
        </a:p>
      </dgm:t>
    </dgm:pt>
    <dgm:pt modelId="{5F68C370-D32D-4018-A270-1E87DE89A1C8}">
      <dgm:prSet phldrT="[Texto]" custT="1"/>
      <dgm:spPr/>
      <dgm:t>
        <a:bodyPr/>
        <a:lstStyle/>
        <a:p>
          <a:r>
            <a:rPr lang="es-ES" sz="1800" dirty="0" smtClean="0"/>
            <a:t>Banco Solidario </a:t>
          </a:r>
          <a:endParaRPr lang="es-ES" sz="1800" dirty="0"/>
        </a:p>
      </dgm:t>
    </dgm:pt>
    <dgm:pt modelId="{5DAE4ECE-BEB4-4134-8319-801D983D2898}" type="parTrans" cxnId="{6B0EDD3D-1FAD-4F2B-9B22-33675C95295E}">
      <dgm:prSet/>
      <dgm:spPr/>
      <dgm:t>
        <a:bodyPr/>
        <a:lstStyle/>
        <a:p>
          <a:endParaRPr lang="es-ES" sz="1200"/>
        </a:p>
      </dgm:t>
    </dgm:pt>
    <dgm:pt modelId="{CF7490A9-CECF-4F20-8C80-E027D947B654}" type="sibTrans" cxnId="{6B0EDD3D-1FAD-4F2B-9B22-33675C95295E}">
      <dgm:prSet/>
      <dgm:spPr/>
      <dgm:t>
        <a:bodyPr/>
        <a:lstStyle/>
        <a:p>
          <a:endParaRPr lang="es-ES" sz="1200"/>
        </a:p>
      </dgm:t>
    </dgm:pt>
    <dgm:pt modelId="{3103DF77-788A-4714-A6F3-C39AF776C3F6}">
      <dgm:prSet custT="1"/>
      <dgm:spPr/>
      <dgm:t>
        <a:bodyPr/>
        <a:lstStyle/>
        <a:p>
          <a:r>
            <a:rPr lang="es-ES" sz="1200" dirty="0" smtClean="0"/>
            <a:t>Cooperativa Desarrollo de los Pueblos CODESARROLLO </a:t>
          </a:r>
          <a:endParaRPr lang="es-ES" sz="1200" dirty="0"/>
        </a:p>
      </dgm:t>
    </dgm:pt>
    <dgm:pt modelId="{85754C6C-9BB5-4282-94A8-73291A48C12D}" type="parTrans" cxnId="{83F2CA46-1E97-4231-A443-FB1A4370B663}">
      <dgm:prSet/>
      <dgm:spPr/>
      <dgm:t>
        <a:bodyPr/>
        <a:lstStyle/>
        <a:p>
          <a:endParaRPr lang="es-ES" sz="1200"/>
        </a:p>
      </dgm:t>
    </dgm:pt>
    <dgm:pt modelId="{CDF47BC4-FE6B-48AD-A6AD-299CF8A2B2DB}" type="sibTrans" cxnId="{83F2CA46-1E97-4231-A443-FB1A4370B663}">
      <dgm:prSet/>
      <dgm:spPr/>
      <dgm:t>
        <a:bodyPr/>
        <a:lstStyle/>
        <a:p>
          <a:endParaRPr lang="es-ES" sz="1200"/>
        </a:p>
      </dgm:t>
    </dgm:pt>
    <dgm:pt modelId="{E79003C4-3447-445F-A949-9190B265F39B}" type="pres">
      <dgm:prSet presAssocID="{66A435AE-0620-492D-85AE-7EAEBA1099A8}" presName="Name0" presStyleCnt="0">
        <dgm:presLayoutVars>
          <dgm:chMax val="1"/>
          <dgm:dir/>
          <dgm:animLvl val="ctr"/>
          <dgm:resizeHandles val="exact"/>
        </dgm:presLayoutVars>
      </dgm:prSet>
      <dgm:spPr/>
      <dgm:t>
        <a:bodyPr/>
        <a:lstStyle/>
        <a:p>
          <a:endParaRPr lang="es-ES"/>
        </a:p>
      </dgm:t>
    </dgm:pt>
    <dgm:pt modelId="{C495B8C6-F779-4AB7-860D-AE7BA1DC535F}" type="pres">
      <dgm:prSet presAssocID="{BAE2A842-FE2A-4B88-933E-A8156FBD8BBB}" presName="centerShape" presStyleLbl="node0" presStyleIdx="0" presStyleCnt="1"/>
      <dgm:spPr/>
      <dgm:t>
        <a:bodyPr/>
        <a:lstStyle/>
        <a:p>
          <a:endParaRPr lang="es-ES"/>
        </a:p>
      </dgm:t>
    </dgm:pt>
    <dgm:pt modelId="{B0956255-58C8-4D90-B4D0-04A3A68F3A68}" type="pres">
      <dgm:prSet presAssocID="{4B51BD93-69D2-4582-B102-B4B31D3866D3}" presName="node" presStyleLbl="node1" presStyleIdx="0" presStyleCnt="5">
        <dgm:presLayoutVars>
          <dgm:bulletEnabled val="1"/>
        </dgm:presLayoutVars>
      </dgm:prSet>
      <dgm:spPr/>
      <dgm:t>
        <a:bodyPr/>
        <a:lstStyle/>
        <a:p>
          <a:endParaRPr lang="es-ES"/>
        </a:p>
      </dgm:t>
    </dgm:pt>
    <dgm:pt modelId="{26F9B9E1-EEFC-4231-9952-C00B9C58E628}" type="pres">
      <dgm:prSet presAssocID="{4B51BD93-69D2-4582-B102-B4B31D3866D3}" presName="dummy" presStyleCnt="0"/>
      <dgm:spPr/>
    </dgm:pt>
    <dgm:pt modelId="{4C6D57B7-9D59-4077-BCFC-7A5BAFE875F3}" type="pres">
      <dgm:prSet presAssocID="{D0B7CED7-FF18-42BC-B6BE-06A8391859E7}" presName="sibTrans" presStyleLbl="sibTrans2D1" presStyleIdx="0" presStyleCnt="5"/>
      <dgm:spPr/>
      <dgm:t>
        <a:bodyPr/>
        <a:lstStyle/>
        <a:p>
          <a:endParaRPr lang="es-ES"/>
        </a:p>
      </dgm:t>
    </dgm:pt>
    <dgm:pt modelId="{866273F4-00BC-410B-9B69-7704E2DD42FF}" type="pres">
      <dgm:prSet presAssocID="{64695FD1-D862-42FF-901B-3C857EFA1ADB}" presName="node" presStyleLbl="node1" presStyleIdx="1" presStyleCnt="5">
        <dgm:presLayoutVars>
          <dgm:bulletEnabled val="1"/>
        </dgm:presLayoutVars>
      </dgm:prSet>
      <dgm:spPr/>
      <dgm:t>
        <a:bodyPr/>
        <a:lstStyle/>
        <a:p>
          <a:endParaRPr lang="es-ES"/>
        </a:p>
      </dgm:t>
    </dgm:pt>
    <dgm:pt modelId="{35E4C19E-CA2E-48D9-AD10-04B04827F43B}" type="pres">
      <dgm:prSet presAssocID="{64695FD1-D862-42FF-901B-3C857EFA1ADB}" presName="dummy" presStyleCnt="0"/>
      <dgm:spPr/>
    </dgm:pt>
    <dgm:pt modelId="{05166681-FF6B-41CB-92C2-CDC3B41CF625}" type="pres">
      <dgm:prSet presAssocID="{B07497AA-4ED9-4E35-901B-888ECE3BA729}" presName="sibTrans" presStyleLbl="sibTrans2D1" presStyleIdx="1" presStyleCnt="5"/>
      <dgm:spPr/>
      <dgm:t>
        <a:bodyPr/>
        <a:lstStyle/>
        <a:p>
          <a:endParaRPr lang="es-ES"/>
        </a:p>
      </dgm:t>
    </dgm:pt>
    <dgm:pt modelId="{DC85A023-1B77-4E11-98F2-CDFB93D4301B}" type="pres">
      <dgm:prSet presAssocID="{3103DF77-788A-4714-A6F3-C39AF776C3F6}" presName="node" presStyleLbl="node1" presStyleIdx="2" presStyleCnt="5">
        <dgm:presLayoutVars>
          <dgm:bulletEnabled val="1"/>
        </dgm:presLayoutVars>
      </dgm:prSet>
      <dgm:spPr/>
      <dgm:t>
        <a:bodyPr/>
        <a:lstStyle/>
        <a:p>
          <a:endParaRPr lang="es-ES"/>
        </a:p>
      </dgm:t>
    </dgm:pt>
    <dgm:pt modelId="{08BED6B6-3254-4FDE-878C-7E254D9DBAC4}" type="pres">
      <dgm:prSet presAssocID="{3103DF77-788A-4714-A6F3-C39AF776C3F6}" presName="dummy" presStyleCnt="0"/>
      <dgm:spPr/>
    </dgm:pt>
    <dgm:pt modelId="{2BC684D4-B107-4395-9CDB-9B19DDC187B6}" type="pres">
      <dgm:prSet presAssocID="{CDF47BC4-FE6B-48AD-A6AD-299CF8A2B2DB}" presName="sibTrans" presStyleLbl="sibTrans2D1" presStyleIdx="2" presStyleCnt="5"/>
      <dgm:spPr/>
      <dgm:t>
        <a:bodyPr/>
        <a:lstStyle/>
        <a:p>
          <a:endParaRPr lang="es-ES"/>
        </a:p>
      </dgm:t>
    </dgm:pt>
    <dgm:pt modelId="{D22884B9-2E28-4643-83CE-DEFE827B580D}" type="pres">
      <dgm:prSet presAssocID="{05A72482-5616-42AC-B75C-34FD183BA9CF}" presName="node" presStyleLbl="node1" presStyleIdx="3" presStyleCnt="5">
        <dgm:presLayoutVars>
          <dgm:bulletEnabled val="1"/>
        </dgm:presLayoutVars>
      </dgm:prSet>
      <dgm:spPr/>
      <dgm:t>
        <a:bodyPr/>
        <a:lstStyle/>
        <a:p>
          <a:endParaRPr lang="es-ES"/>
        </a:p>
      </dgm:t>
    </dgm:pt>
    <dgm:pt modelId="{71DAF549-0AC5-460E-B0C2-3999B2F79C92}" type="pres">
      <dgm:prSet presAssocID="{05A72482-5616-42AC-B75C-34FD183BA9CF}" presName="dummy" presStyleCnt="0"/>
      <dgm:spPr/>
    </dgm:pt>
    <dgm:pt modelId="{8E1FE891-07E8-4309-ACA6-4F58E6077689}" type="pres">
      <dgm:prSet presAssocID="{DC6B35AA-CB51-45B1-9811-A96FA6C2D087}" presName="sibTrans" presStyleLbl="sibTrans2D1" presStyleIdx="3" presStyleCnt="5"/>
      <dgm:spPr/>
      <dgm:t>
        <a:bodyPr/>
        <a:lstStyle/>
        <a:p>
          <a:endParaRPr lang="es-ES"/>
        </a:p>
      </dgm:t>
    </dgm:pt>
    <dgm:pt modelId="{A7DBEB82-AE9D-465C-8AB5-E6E093B5487E}" type="pres">
      <dgm:prSet presAssocID="{5F68C370-D32D-4018-A270-1E87DE89A1C8}" presName="node" presStyleLbl="node1" presStyleIdx="4" presStyleCnt="5">
        <dgm:presLayoutVars>
          <dgm:bulletEnabled val="1"/>
        </dgm:presLayoutVars>
      </dgm:prSet>
      <dgm:spPr/>
      <dgm:t>
        <a:bodyPr/>
        <a:lstStyle/>
        <a:p>
          <a:endParaRPr lang="es-ES"/>
        </a:p>
      </dgm:t>
    </dgm:pt>
    <dgm:pt modelId="{1DF929F6-E856-49C8-B0B1-7538BB3954E0}" type="pres">
      <dgm:prSet presAssocID="{5F68C370-D32D-4018-A270-1E87DE89A1C8}" presName="dummy" presStyleCnt="0"/>
      <dgm:spPr/>
    </dgm:pt>
    <dgm:pt modelId="{903556C6-BC04-4B29-8680-00E5FE7E5297}" type="pres">
      <dgm:prSet presAssocID="{CF7490A9-CECF-4F20-8C80-E027D947B654}" presName="sibTrans" presStyleLbl="sibTrans2D1" presStyleIdx="4" presStyleCnt="5"/>
      <dgm:spPr/>
      <dgm:t>
        <a:bodyPr/>
        <a:lstStyle/>
        <a:p>
          <a:endParaRPr lang="es-ES"/>
        </a:p>
      </dgm:t>
    </dgm:pt>
  </dgm:ptLst>
  <dgm:cxnLst>
    <dgm:cxn modelId="{28329853-0253-4A28-AC50-47156B48A946}" type="presOf" srcId="{4B51BD93-69D2-4582-B102-B4B31D3866D3}" destId="{B0956255-58C8-4D90-B4D0-04A3A68F3A68}" srcOrd="0" destOrd="0" presId="urn:microsoft.com/office/officeart/2005/8/layout/radial6"/>
    <dgm:cxn modelId="{01060C13-4D20-4266-94D5-ACAABB9E813E}" type="presOf" srcId="{5F68C370-D32D-4018-A270-1E87DE89A1C8}" destId="{A7DBEB82-AE9D-465C-8AB5-E6E093B5487E}" srcOrd="0" destOrd="0" presId="urn:microsoft.com/office/officeart/2005/8/layout/radial6"/>
    <dgm:cxn modelId="{579C0635-79FE-4885-8E8D-8A6DDCB53249}" srcId="{BAE2A842-FE2A-4B88-933E-A8156FBD8BBB}" destId="{05A72482-5616-42AC-B75C-34FD183BA9CF}" srcOrd="3" destOrd="0" parTransId="{C95C2BCC-1B66-49EA-B29B-8B1C279CF0BE}" sibTransId="{DC6B35AA-CB51-45B1-9811-A96FA6C2D087}"/>
    <dgm:cxn modelId="{E16879B1-82CA-4CC5-8860-60181E5344CE}" type="presOf" srcId="{CDF47BC4-FE6B-48AD-A6AD-299CF8A2B2DB}" destId="{2BC684D4-B107-4395-9CDB-9B19DDC187B6}" srcOrd="0" destOrd="0" presId="urn:microsoft.com/office/officeart/2005/8/layout/radial6"/>
    <dgm:cxn modelId="{A7E061B0-95DC-41F7-9EC4-64657207BE1D}" type="presOf" srcId="{B07497AA-4ED9-4E35-901B-888ECE3BA729}" destId="{05166681-FF6B-41CB-92C2-CDC3B41CF625}" srcOrd="0" destOrd="0" presId="urn:microsoft.com/office/officeart/2005/8/layout/radial6"/>
    <dgm:cxn modelId="{F058ACCF-86E1-40F6-8A7D-6EAD1981C36A}" type="presOf" srcId="{DC6B35AA-CB51-45B1-9811-A96FA6C2D087}" destId="{8E1FE891-07E8-4309-ACA6-4F58E6077689}" srcOrd="0" destOrd="0" presId="urn:microsoft.com/office/officeart/2005/8/layout/radial6"/>
    <dgm:cxn modelId="{83F2CA46-1E97-4231-A443-FB1A4370B663}" srcId="{BAE2A842-FE2A-4B88-933E-A8156FBD8BBB}" destId="{3103DF77-788A-4714-A6F3-C39AF776C3F6}" srcOrd="2" destOrd="0" parTransId="{85754C6C-9BB5-4282-94A8-73291A48C12D}" sibTransId="{CDF47BC4-FE6B-48AD-A6AD-299CF8A2B2DB}"/>
    <dgm:cxn modelId="{BA02200C-249F-4F77-AA26-6AF071B54691}" type="presOf" srcId="{64695FD1-D862-42FF-901B-3C857EFA1ADB}" destId="{866273F4-00BC-410B-9B69-7704E2DD42FF}" srcOrd="0" destOrd="0" presId="urn:microsoft.com/office/officeart/2005/8/layout/radial6"/>
    <dgm:cxn modelId="{C8BE9E8D-BEE6-479B-96B8-F8CFB1F7F831}" type="presOf" srcId="{D0B7CED7-FF18-42BC-B6BE-06A8391859E7}" destId="{4C6D57B7-9D59-4077-BCFC-7A5BAFE875F3}" srcOrd="0" destOrd="0" presId="urn:microsoft.com/office/officeart/2005/8/layout/radial6"/>
    <dgm:cxn modelId="{3788F6EA-04E3-4BB7-85E8-A8082289D061}" srcId="{BAE2A842-FE2A-4B88-933E-A8156FBD8BBB}" destId="{64695FD1-D862-42FF-901B-3C857EFA1ADB}" srcOrd="1" destOrd="0" parTransId="{8EA1B38D-877A-42BE-977A-4164E5BF16EB}" sibTransId="{B07497AA-4ED9-4E35-901B-888ECE3BA729}"/>
    <dgm:cxn modelId="{14DC457D-D73F-4C10-866F-302873ACD8CD}" type="presOf" srcId="{3103DF77-788A-4714-A6F3-C39AF776C3F6}" destId="{DC85A023-1B77-4E11-98F2-CDFB93D4301B}" srcOrd="0" destOrd="0" presId="urn:microsoft.com/office/officeart/2005/8/layout/radial6"/>
    <dgm:cxn modelId="{6CC93F50-66B7-47E4-A827-3CE11189CD8F}" type="presOf" srcId="{05A72482-5616-42AC-B75C-34FD183BA9CF}" destId="{D22884B9-2E28-4643-83CE-DEFE827B580D}" srcOrd="0" destOrd="0" presId="urn:microsoft.com/office/officeart/2005/8/layout/radial6"/>
    <dgm:cxn modelId="{6B0EDD3D-1FAD-4F2B-9B22-33675C95295E}" srcId="{BAE2A842-FE2A-4B88-933E-A8156FBD8BBB}" destId="{5F68C370-D32D-4018-A270-1E87DE89A1C8}" srcOrd="4" destOrd="0" parTransId="{5DAE4ECE-BEB4-4134-8319-801D983D2898}" sibTransId="{CF7490A9-CECF-4F20-8C80-E027D947B654}"/>
    <dgm:cxn modelId="{C5AC9BE9-7B2D-4EFD-8659-0FE04B4D2A7C}" srcId="{BAE2A842-FE2A-4B88-933E-A8156FBD8BBB}" destId="{4B51BD93-69D2-4582-B102-B4B31D3866D3}" srcOrd="0" destOrd="0" parTransId="{B936791C-4AA4-426B-ABFA-0CF12EEC1D66}" sibTransId="{D0B7CED7-FF18-42BC-B6BE-06A8391859E7}"/>
    <dgm:cxn modelId="{EA2ABE2F-2DC6-4CC5-8449-8121642917C4}" type="presOf" srcId="{BAE2A842-FE2A-4B88-933E-A8156FBD8BBB}" destId="{C495B8C6-F779-4AB7-860D-AE7BA1DC535F}" srcOrd="0" destOrd="0" presId="urn:microsoft.com/office/officeart/2005/8/layout/radial6"/>
    <dgm:cxn modelId="{C8E1FA70-AE07-4322-A359-2655E97C5D2F}" type="presOf" srcId="{66A435AE-0620-492D-85AE-7EAEBA1099A8}" destId="{E79003C4-3447-445F-A949-9190B265F39B}" srcOrd="0" destOrd="0" presId="urn:microsoft.com/office/officeart/2005/8/layout/radial6"/>
    <dgm:cxn modelId="{491BAF2B-F678-4212-9E09-018E931DDA59}" type="presOf" srcId="{CF7490A9-CECF-4F20-8C80-E027D947B654}" destId="{903556C6-BC04-4B29-8680-00E5FE7E5297}" srcOrd="0" destOrd="0" presId="urn:microsoft.com/office/officeart/2005/8/layout/radial6"/>
    <dgm:cxn modelId="{9BF04FDE-EB3C-4432-A1DA-7631B393E6BE}" srcId="{66A435AE-0620-492D-85AE-7EAEBA1099A8}" destId="{BAE2A842-FE2A-4B88-933E-A8156FBD8BBB}" srcOrd="0" destOrd="0" parTransId="{E0753B24-F00B-4578-9BA3-32C727FF8E00}" sibTransId="{1372C2C7-5CCE-40F8-9E41-AD900859A702}"/>
    <dgm:cxn modelId="{9365CA66-39FE-4E1E-8026-80E400412A83}" type="presParOf" srcId="{E79003C4-3447-445F-A949-9190B265F39B}" destId="{C495B8C6-F779-4AB7-860D-AE7BA1DC535F}" srcOrd="0" destOrd="0" presId="urn:microsoft.com/office/officeart/2005/8/layout/radial6"/>
    <dgm:cxn modelId="{96B7C523-2291-4A52-91CC-1912254738E9}" type="presParOf" srcId="{E79003C4-3447-445F-A949-9190B265F39B}" destId="{B0956255-58C8-4D90-B4D0-04A3A68F3A68}" srcOrd="1" destOrd="0" presId="urn:microsoft.com/office/officeart/2005/8/layout/radial6"/>
    <dgm:cxn modelId="{A8773105-7EE9-489D-97DA-FA27D66F7B7F}" type="presParOf" srcId="{E79003C4-3447-445F-A949-9190B265F39B}" destId="{26F9B9E1-EEFC-4231-9952-C00B9C58E628}" srcOrd="2" destOrd="0" presId="urn:microsoft.com/office/officeart/2005/8/layout/radial6"/>
    <dgm:cxn modelId="{AD3AF294-6BD9-433C-B074-6A42F8DF2F86}" type="presParOf" srcId="{E79003C4-3447-445F-A949-9190B265F39B}" destId="{4C6D57B7-9D59-4077-BCFC-7A5BAFE875F3}" srcOrd="3" destOrd="0" presId="urn:microsoft.com/office/officeart/2005/8/layout/radial6"/>
    <dgm:cxn modelId="{2CE5A0A4-C474-4108-9BF7-632ADB94C81D}" type="presParOf" srcId="{E79003C4-3447-445F-A949-9190B265F39B}" destId="{866273F4-00BC-410B-9B69-7704E2DD42FF}" srcOrd="4" destOrd="0" presId="urn:microsoft.com/office/officeart/2005/8/layout/radial6"/>
    <dgm:cxn modelId="{6C6DD53C-A68F-441C-ADCD-FB1C321500F0}" type="presParOf" srcId="{E79003C4-3447-445F-A949-9190B265F39B}" destId="{35E4C19E-CA2E-48D9-AD10-04B04827F43B}" srcOrd="5" destOrd="0" presId="urn:microsoft.com/office/officeart/2005/8/layout/radial6"/>
    <dgm:cxn modelId="{ED76D334-187D-4190-BD38-0A8FD9468E30}" type="presParOf" srcId="{E79003C4-3447-445F-A949-9190B265F39B}" destId="{05166681-FF6B-41CB-92C2-CDC3B41CF625}" srcOrd="6" destOrd="0" presId="urn:microsoft.com/office/officeart/2005/8/layout/radial6"/>
    <dgm:cxn modelId="{BF7A9F86-80F3-48E4-8108-069625C28594}" type="presParOf" srcId="{E79003C4-3447-445F-A949-9190B265F39B}" destId="{DC85A023-1B77-4E11-98F2-CDFB93D4301B}" srcOrd="7" destOrd="0" presId="urn:microsoft.com/office/officeart/2005/8/layout/radial6"/>
    <dgm:cxn modelId="{BA24728E-F9FE-45D9-9F96-B59E85EFA41B}" type="presParOf" srcId="{E79003C4-3447-445F-A949-9190B265F39B}" destId="{08BED6B6-3254-4FDE-878C-7E254D9DBAC4}" srcOrd="8" destOrd="0" presId="urn:microsoft.com/office/officeart/2005/8/layout/radial6"/>
    <dgm:cxn modelId="{2171142F-4416-4CEC-9E83-D421D165D551}" type="presParOf" srcId="{E79003C4-3447-445F-A949-9190B265F39B}" destId="{2BC684D4-B107-4395-9CDB-9B19DDC187B6}" srcOrd="9" destOrd="0" presId="urn:microsoft.com/office/officeart/2005/8/layout/radial6"/>
    <dgm:cxn modelId="{A766E618-EC85-4C34-9D59-B50AC3192C7C}" type="presParOf" srcId="{E79003C4-3447-445F-A949-9190B265F39B}" destId="{D22884B9-2E28-4643-83CE-DEFE827B580D}" srcOrd="10" destOrd="0" presId="urn:microsoft.com/office/officeart/2005/8/layout/radial6"/>
    <dgm:cxn modelId="{0E0178E1-E21A-443D-975E-6EA47C8FA686}" type="presParOf" srcId="{E79003C4-3447-445F-A949-9190B265F39B}" destId="{71DAF549-0AC5-460E-B0C2-3999B2F79C92}" srcOrd="11" destOrd="0" presId="urn:microsoft.com/office/officeart/2005/8/layout/radial6"/>
    <dgm:cxn modelId="{37A9B355-528E-4D09-BDCF-B0BD6A9C0F81}" type="presParOf" srcId="{E79003C4-3447-445F-A949-9190B265F39B}" destId="{8E1FE891-07E8-4309-ACA6-4F58E6077689}" srcOrd="12" destOrd="0" presId="urn:microsoft.com/office/officeart/2005/8/layout/radial6"/>
    <dgm:cxn modelId="{559320B6-6656-451C-8D83-3BBF38050199}" type="presParOf" srcId="{E79003C4-3447-445F-A949-9190B265F39B}" destId="{A7DBEB82-AE9D-465C-8AB5-E6E093B5487E}" srcOrd="13" destOrd="0" presId="urn:microsoft.com/office/officeart/2005/8/layout/radial6"/>
    <dgm:cxn modelId="{B3C620C9-C658-498C-92FD-4A81997124CC}" type="presParOf" srcId="{E79003C4-3447-445F-A949-9190B265F39B}" destId="{1DF929F6-E856-49C8-B0B1-7538BB3954E0}" srcOrd="14" destOrd="0" presId="urn:microsoft.com/office/officeart/2005/8/layout/radial6"/>
    <dgm:cxn modelId="{E03387AC-E11A-4F41-9752-500120375186}" type="presParOf" srcId="{E79003C4-3447-445F-A949-9190B265F39B}" destId="{903556C6-BC04-4B29-8680-00E5FE7E529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DB8D2A-A4E7-4007-A132-5AFACF2B2077}"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s-ES"/>
        </a:p>
      </dgm:t>
    </dgm:pt>
    <dgm:pt modelId="{53830D08-2A77-42D7-9765-C2A1EB751E3A}">
      <dgm:prSet phldrT="[Texto]"/>
      <dgm:spPr/>
      <dgm:t>
        <a:bodyPr/>
        <a:lstStyle/>
        <a:p>
          <a:r>
            <a:rPr lang="es-ES" dirty="0" smtClean="0"/>
            <a:t>Empresas Públicas</a:t>
          </a:r>
          <a:endParaRPr lang="es-ES" dirty="0"/>
        </a:p>
      </dgm:t>
    </dgm:pt>
    <dgm:pt modelId="{7DEE21EF-367A-48E7-BB66-47F7B6902CA7}" type="parTrans" cxnId="{BB7B3F41-C1C4-446C-AB74-22789906D55A}">
      <dgm:prSet/>
      <dgm:spPr/>
      <dgm:t>
        <a:bodyPr/>
        <a:lstStyle/>
        <a:p>
          <a:endParaRPr lang="es-ES"/>
        </a:p>
      </dgm:t>
    </dgm:pt>
    <dgm:pt modelId="{47DD9A76-60C2-4C25-80E1-7E64DB05C8B3}" type="sibTrans" cxnId="{BB7B3F41-C1C4-446C-AB74-22789906D55A}">
      <dgm:prSet/>
      <dgm:spPr/>
      <dgm:t>
        <a:bodyPr/>
        <a:lstStyle/>
        <a:p>
          <a:endParaRPr lang="es-ES"/>
        </a:p>
      </dgm:t>
    </dgm:pt>
    <dgm:pt modelId="{69699317-AA6B-4E58-8710-5DE51B409A9E}">
      <dgm:prSet phldrT="[Texto]"/>
      <dgm:spPr/>
      <dgm:t>
        <a:bodyPr/>
        <a:lstStyle/>
        <a:p>
          <a:r>
            <a:rPr lang="es-ES" dirty="0" smtClean="0"/>
            <a:t>Corporación Financiera Nacional  </a:t>
          </a:r>
          <a:endParaRPr lang="es-ES" dirty="0"/>
        </a:p>
      </dgm:t>
    </dgm:pt>
    <dgm:pt modelId="{9E563C09-7460-4AAA-920F-029A4968DB85}" type="parTrans" cxnId="{FD9BECA1-489B-4B63-9255-038A45511EA9}">
      <dgm:prSet/>
      <dgm:spPr/>
      <dgm:t>
        <a:bodyPr/>
        <a:lstStyle/>
        <a:p>
          <a:endParaRPr lang="es-ES"/>
        </a:p>
      </dgm:t>
    </dgm:pt>
    <dgm:pt modelId="{D2E3266B-16ED-45E1-A275-68F8C36F7684}" type="sibTrans" cxnId="{FD9BECA1-489B-4B63-9255-038A45511EA9}">
      <dgm:prSet/>
      <dgm:spPr/>
      <dgm:t>
        <a:bodyPr/>
        <a:lstStyle/>
        <a:p>
          <a:endParaRPr lang="es-ES"/>
        </a:p>
      </dgm:t>
    </dgm:pt>
    <dgm:pt modelId="{A221F3C8-ADED-43AB-8231-101259C1A251}">
      <dgm:prSet phldrT="[Texto]"/>
      <dgm:spPr/>
      <dgm:t>
        <a:bodyPr/>
        <a:lstStyle/>
        <a:p>
          <a:r>
            <a:rPr lang="es-ES" dirty="0" smtClean="0"/>
            <a:t>Banco Nacional de Fomento </a:t>
          </a:r>
          <a:endParaRPr lang="es-ES" dirty="0"/>
        </a:p>
      </dgm:t>
    </dgm:pt>
    <dgm:pt modelId="{3F4962B0-E483-4384-A82B-FC9D563F3955}" type="parTrans" cxnId="{5B995EE1-FD59-4087-8C8B-F8F1D7A0B21B}">
      <dgm:prSet/>
      <dgm:spPr/>
      <dgm:t>
        <a:bodyPr/>
        <a:lstStyle/>
        <a:p>
          <a:endParaRPr lang="es-ES"/>
        </a:p>
      </dgm:t>
    </dgm:pt>
    <dgm:pt modelId="{3F802153-DF21-4ABB-882B-BE93B0240062}" type="sibTrans" cxnId="{5B995EE1-FD59-4087-8C8B-F8F1D7A0B21B}">
      <dgm:prSet/>
      <dgm:spPr/>
      <dgm:t>
        <a:bodyPr/>
        <a:lstStyle/>
        <a:p>
          <a:endParaRPr lang="es-ES"/>
        </a:p>
      </dgm:t>
    </dgm:pt>
    <dgm:pt modelId="{3D3B3471-7503-49C3-9A83-58FAA8F259D3}">
      <dgm:prSet phldrT="[Texto]"/>
      <dgm:spPr/>
      <dgm:t>
        <a:bodyPr/>
        <a:lstStyle/>
        <a:p>
          <a:r>
            <a:rPr lang="es-ES" dirty="0" smtClean="0"/>
            <a:t>Corporación Nacional de Finanzas Populares y Solidarias</a:t>
          </a:r>
          <a:endParaRPr lang="es-ES" dirty="0"/>
        </a:p>
      </dgm:t>
    </dgm:pt>
    <dgm:pt modelId="{9F96F18B-0136-43A6-83E0-803D69BDFF95}" type="parTrans" cxnId="{8E987A1E-490E-43CC-8F4C-D901511E48A0}">
      <dgm:prSet/>
      <dgm:spPr/>
      <dgm:t>
        <a:bodyPr/>
        <a:lstStyle/>
        <a:p>
          <a:endParaRPr lang="es-ES"/>
        </a:p>
      </dgm:t>
    </dgm:pt>
    <dgm:pt modelId="{9455AE86-6013-4043-9905-007494813655}" type="sibTrans" cxnId="{8E987A1E-490E-43CC-8F4C-D901511E48A0}">
      <dgm:prSet/>
      <dgm:spPr/>
      <dgm:t>
        <a:bodyPr/>
        <a:lstStyle/>
        <a:p>
          <a:endParaRPr lang="es-ES"/>
        </a:p>
      </dgm:t>
    </dgm:pt>
    <dgm:pt modelId="{8D53C828-13AA-4F5B-A2AD-8366294A2747}">
      <dgm:prSet phldrT="[Texto]"/>
      <dgm:spPr/>
      <dgm:t>
        <a:bodyPr/>
        <a:lstStyle/>
        <a:p>
          <a:r>
            <a:rPr lang="es-ES" dirty="0" smtClean="0"/>
            <a:t>Instituto Nacional de Economías Solidarias </a:t>
          </a:r>
          <a:endParaRPr lang="es-ES" dirty="0"/>
        </a:p>
      </dgm:t>
    </dgm:pt>
    <dgm:pt modelId="{EBDE0619-72EC-4331-A11B-96AAA992F67D}" type="parTrans" cxnId="{F0C0C449-C50D-4F09-8F1A-270150605374}">
      <dgm:prSet/>
      <dgm:spPr/>
      <dgm:t>
        <a:bodyPr/>
        <a:lstStyle/>
        <a:p>
          <a:endParaRPr lang="es-ES"/>
        </a:p>
      </dgm:t>
    </dgm:pt>
    <dgm:pt modelId="{D7ED0501-24C8-40A5-B292-11247CE63D6C}" type="sibTrans" cxnId="{F0C0C449-C50D-4F09-8F1A-270150605374}">
      <dgm:prSet/>
      <dgm:spPr/>
      <dgm:t>
        <a:bodyPr/>
        <a:lstStyle/>
        <a:p>
          <a:endParaRPr lang="es-ES"/>
        </a:p>
      </dgm:t>
    </dgm:pt>
    <dgm:pt modelId="{7E002C62-74C5-49C9-B3AC-283D2FFD1EF5}" type="pres">
      <dgm:prSet presAssocID="{C9DB8D2A-A4E7-4007-A132-5AFACF2B2077}" presName="Name0" presStyleCnt="0">
        <dgm:presLayoutVars>
          <dgm:chMax val="1"/>
          <dgm:dir/>
          <dgm:animLvl val="ctr"/>
          <dgm:resizeHandles val="exact"/>
        </dgm:presLayoutVars>
      </dgm:prSet>
      <dgm:spPr/>
      <dgm:t>
        <a:bodyPr/>
        <a:lstStyle/>
        <a:p>
          <a:endParaRPr lang="es-ES"/>
        </a:p>
      </dgm:t>
    </dgm:pt>
    <dgm:pt modelId="{5840DAB9-CAF2-406C-81F9-3D2F6532383D}" type="pres">
      <dgm:prSet presAssocID="{53830D08-2A77-42D7-9765-C2A1EB751E3A}" presName="centerShape" presStyleLbl="node0" presStyleIdx="0" presStyleCnt="1"/>
      <dgm:spPr/>
      <dgm:t>
        <a:bodyPr/>
        <a:lstStyle/>
        <a:p>
          <a:endParaRPr lang="es-ES"/>
        </a:p>
      </dgm:t>
    </dgm:pt>
    <dgm:pt modelId="{86392703-CDEB-4309-ACDA-0BFD178D097E}" type="pres">
      <dgm:prSet presAssocID="{69699317-AA6B-4E58-8710-5DE51B409A9E}" presName="node" presStyleLbl="node1" presStyleIdx="0" presStyleCnt="4">
        <dgm:presLayoutVars>
          <dgm:bulletEnabled val="1"/>
        </dgm:presLayoutVars>
      </dgm:prSet>
      <dgm:spPr/>
      <dgm:t>
        <a:bodyPr/>
        <a:lstStyle/>
        <a:p>
          <a:endParaRPr lang="es-ES"/>
        </a:p>
      </dgm:t>
    </dgm:pt>
    <dgm:pt modelId="{492A98FC-0567-4DF7-9F95-9AED0AD1D062}" type="pres">
      <dgm:prSet presAssocID="{69699317-AA6B-4E58-8710-5DE51B409A9E}" presName="dummy" presStyleCnt="0"/>
      <dgm:spPr/>
    </dgm:pt>
    <dgm:pt modelId="{278F7562-41F3-4506-95C7-9BF3C4C7F781}" type="pres">
      <dgm:prSet presAssocID="{D2E3266B-16ED-45E1-A275-68F8C36F7684}" presName="sibTrans" presStyleLbl="sibTrans2D1" presStyleIdx="0" presStyleCnt="4"/>
      <dgm:spPr/>
      <dgm:t>
        <a:bodyPr/>
        <a:lstStyle/>
        <a:p>
          <a:endParaRPr lang="es-ES"/>
        </a:p>
      </dgm:t>
    </dgm:pt>
    <dgm:pt modelId="{8A26796F-5302-4BC4-B65F-22A8C8FE5E09}" type="pres">
      <dgm:prSet presAssocID="{A221F3C8-ADED-43AB-8231-101259C1A251}" presName="node" presStyleLbl="node1" presStyleIdx="1" presStyleCnt="4">
        <dgm:presLayoutVars>
          <dgm:bulletEnabled val="1"/>
        </dgm:presLayoutVars>
      </dgm:prSet>
      <dgm:spPr/>
      <dgm:t>
        <a:bodyPr/>
        <a:lstStyle/>
        <a:p>
          <a:endParaRPr lang="es-ES"/>
        </a:p>
      </dgm:t>
    </dgm:pt>
    <dgm:pt modelId="{C99E9C0C-942D-4395-80ED-EBC0F615F270}" type="pres">
      <dgm:prSet presAssocID="{A221F3C8-ADED-43AB-8231-101259C1A251}" presName="dummy" presStyleCnt="0"/>
      <dgm:spPr/>
    </dgm:pt>
    <dgm:pt modelId="{0E2D2AE7-2B2C-4A3E-8F31-68EF7B62B377}" type="pres">
      <dgm:prSet presAssocID="{3F802153-DF21-4ABB-882B-BE93B0240062}" presName="sibTrans" presStyleLbl="sibTrans2D1" presStyleIdx="1" presStyleCnt="4"/>
      <dgm:spPr/>
      <dgm:t>
        <a:bodyPr/>
        <a:lstStyle/>
        <a:p>
          <a:endParaRPr lang="es-ES"/>
        </a:p>
      </dgm:t>
    </dgm:pt>
    <dgm:pt modelId="{E63ED170-5BAA-467C-8B27-C65C4A06A60A}" type="pres">
      <dgm:prSet presAssocID="{3D3B3471-7503-49C3-9A83-58FAA8F259D3}" presName="node" presStyleLbl="node1" presStyleIdx="2" presStyleCnt="4">
        <dgm:presLayoutVars>
          <dgm:bulletEnabled val="1"/>
        </dgm:presLayoutVars>
      </dgm:prSet>
      <dgm:spPr/>
      <dgm:t>
        <a:bodyPr/>
        <a:lstStyle/>
        <a:p>
          <a:endParaRPr lang="es-ES"/>
        </a:p>
      </dgm:t>
    </dgm:pt>
    <dgm:pt modelId="{62B07102-69E7-4E45-8BFC-951378882EE5}" type="pres">
      <dgm:prSet presAssocID="{3D3B3471-7503-49C3-9A83-58FAA8F259D3}" presName="dummy" presStyleCnt="0"/>
      <dgm:spPr/>
    </dgm:pt>
    <dgm:pt modelId="{8BD148A9-2EE4-41EB-9282-4A1ED8CEFD2C}" type="pres">
      <dgm:prSet presAssocID="{9455AE86-6013-4043-9905-007494813655}" presName="sibTrans" presStyleLbl="sibTrans2D1" presStyleIdx="2" presStyleCnt="4"/>
      <dgm:spPr/>
      <dgm:t>
        <a:bodyPr/>
        <a:lstStyle/>
        <a:p>
          <a:endParaRPr lang="es-ES"/>
        </a:p>
      </dgm:t>
    </dgm:pt>
    <dgm:pt modelId="{369225F6-847F-4F73-9EE8-355EFC67D849}" type="pres">
      <dgm:prSet presAssocID="{8D53C828-13AA-4F5B-A2AD-8366294A2747}" presName="node" presStyleLbl="node1" presStyleIdx="3" presStyleCnt="4">
        <dgm:presLayoutVars>
          <dgm:bulletEnabled val="1"/>
        </dgm:presLayoutVars>
      </dgm:prSet>
      <dgm:spPr/>
      <dgm:t>
        <a:bodyPr/>
        <a:lstStyle/>
        <a:p>
          <a:endParaRPr lang="es-ES"/>
        </a:p>
      </dgm:t>
    </dgm:pt>
    <dgm:pt modelId="{DB8E304C-8CC8-45AE-933F-FBD38BCA4102}" type="pres">
      <dgm:prSet presAssocID="{8D53C828-13AA-4F5B-A2AD-8366294A2747}" presName="dummy" presStyleCnt="0"/>
      <dgm:spPr/>
    </dgm:pt>
    <dgm:pt modelId="{93AF410F-4174-4C22-8473-E1B6EFDDE69E}" type="pres">
      <dgm:prSet presAssocID="{D7ED0501-24C8-40A5-B292-11247CE63D6C}" presName="sibTrans" presStyleLbl="sibTrans2D1" presStyleIdx="3" presStyleCnt="4"/>
      <dgm:spPr/>
      <dgm:t>
        <a:bodyPr/>
        <a:lstStyle/>
        <a:p>
          <a:endParaRPr lang="es-ES"/>
        </a:p>
      </dgm:t>
    </dgm:pt>
  </dgm:ptLst>
  <dgm:cxnLst>
    <dgm:cxn modelId="{CA819B23-3187-461C-B3E7-7CAD9B340E5C}" type="presOf" srcId="{3F802153-DF21-4ABB-882B-BE93B0240062}" destId="{0E2D2AE7-2B2C-4A3E-8F31-68EF7B62B377}" srcOrd="0" destOrd="0" presId="urn:microsoft.com/office/officeart/2005/8/layout/radial6"/>
    <dgm:cxn modelId="{FD9BECA1-489B-4B63-9255-038A45511EA9}" srcId="{53830D08-2A77-42D7-9765-C2A1EB751E3A}" destId="{69699317-AA6B-4E58-8710-5DE51B409A9E}" srcOrd="0" destOrd="0" parTransId="{9E563C09-7460-4AAA-920F-029A4968DB85}" sibTransId="{D2E3266B-16ED-45E1-A275-68F8C36F7684}"/>
    <dgm:cxn modelId="{5B995EE1-FD59-4087-8C8B-F8F1D7A0B21B}" srcId="{53830D08-2A77-42D7-9765-C2A1EB751E3A}" destId="{A221F3C8-ADED-43AB-8231-101259C1A251}" srcOrd="1" destOrd="0" parTransId="{3F4962B0-E483-4384-A82B-FC9D563F3955}" sibTransId="{3F802153-DF21-4ABB-882B-BE93B0240062}"/>
    <dgm:cxn modelId="{BB7B3F41-C1C4-446C-AB74-22789906D55A}" srcId="{C9DB8D2A-A4E7-4007-A132-5AFACF2B2077}" destId="{53830D08-2A77-42D7-9765-C2A1EB751E3A}" srcOrd="0" destOrd="0" parTransId="{7DEE21EF-367A-48E7-BB66-47F7B6902CA7}" sibTransId="{47DD9A76-60C2-4C25-80E1-7E64DB05C8B3}"/>
    <dgm:cxn modelId="{BD2798FD-2170-4850-AE76-1587969B137E}" type="presOf" srcId="{A221F3C8-ADED-43AB-8231-101259C1A251}" destId="{8A26796F-5302-4BC4-B65F-22A8C8FE5E09}" srcOrd="0" destOrd="0" presId="urn:microsoft.com/office/officeart/2005/8/layout/radial6"/>
    <dgm:cxn modelId="{1AF94C47-F027-438D-B137-9E3B31FFC79F}" type="presOf" srcId="{9455AE86-6013-4043-9905-007494813655}" destId="{8BD148A9-2EE4-41EB-9282-4A1ED8CEFD2C}" srcOrd="0" destOrd="0" presId="urn:microsoft.com/office/officeart/2005/8/layout/radial6"/>
    <dgm:cxn modelId="{0252CFD4-1934-4D9E-A059-5B0843464574}" type="presOf" srcId="{D7ED0501-24C8-40A5-B292-11247CE63D6C}" destId="{93AF410F-4174-4C22-8473-E1B6EFDDE69E}" srcOrd="0" destOrd="0" presId="urn:microsoft.com/office/officeart/2005/8/layout/radial6"/>
    <dgm:cxn modelId="{19380561-6432-4FB3-8713-AC48703BE85A}" type="presOf" srcId="{8D53C828-13AA-4F5B-A2AD-8366294A2747}" destId="{369225F6-847F-4F73-9EE8-355EFC67D849}" srcOrd="0" destOrd="0" presId="urn:microsoft.com/office/officeart/2005/8/layout/radial6"/>
    <dgm:cxn modelId="{E36CBE45-2170-4933-AD22-492C5E0FFE16}" type="presOf" srcId="{69699317-AA6B-4E58-8710-5DE51B409A9E}" destId="{86392703-CDEB-4309-ACDA-0BFD178D097E}" srcOrd="0" destOrd="0" presId="urn:microsoft.com/office/officeart/2005/8/layout/radial6"/>
    <dgm:cxn modelId="{2014D9D4-0BBE-4706-A752-815EE8C6D15A}" type="presOf" srcId="{3D3B3471-7503-49C3-9A83-58FAA8F259D3}" destId="{E63ED170-5BAA-467C-8B27-C65C4A06A60A}" srcOrd="0" destOrd="0" presId="urn:microsoft.com/office/officeart/2005/8/layout/radial6"/>
    <dgm:cxn modelId="{8E987A1E-490E-43CC-8F4C-D901511E48A0}" srcId="{53830D08-2A77-42D7-9765-C2A1EB751E3A}" destId="{3D3B3471-7503-49C3-9A83-58FAA8F259D3}" srcOrd="2" destOrd="0" parTransId="{9F96F18B-0136-43A6-83E0-803D69BDFF95}" sibTransId="{9455AE86-6013-4043-9905-007494813655}"/>
    <dgm:cxn modelId="{C66B2005-0BD5-4E29-A196-941EE41518EB}" type="presOf" srcId="{D2E3266B-16ED-45E1-A275-68F8C36F7684}" destId="{278F7562-41F3-4506-95C7-9BF3C4C7F781}" srcOrd="0" destOrd="0" presId="urn:microsoft.com/office/officeart/2005/8/layout/radial6"/>
    <dgm:cxn modelId="{F0C0C449-C50D-4F09-8F1A-270150605374}" srcId="{53830D08-2A77-42D7-9765-C2A1EB751E3A}" destId="{8D53C828-13AA-4F5B-A2AD-8366294A2747}" srcOrd="3" destOrd="0" parTransId="{EBDE0619-72EC-4331-A11B-96AAA992F67D}" sibTransId="{D7ED0501-24C8-40A5-B292-11247CE63D6C}"/>
    <dgm:cxn modelId="{77AB3FAC-5032-4016-B94C-30C394C66325}" type="presOf" srcId="{53830D08-2A77-42D7-9765-C2A1EB751E3A}" destId="{5840DAB9-CAF2-406C-81F9-3D2F6532383D}" srcOrd="0" destOrd="0" presId="urn:microsoft.com/office/officeart/2005/8/layout/radial6"/>
    <dgm:cxn modelId="{8FF3AF03-150D-4FA3-8CDF-7263C51DB228}" type="presOf" srcId="{C9DB8D2A-A4E7-4007-A132-5AFACF2B2077}" destId="{7E002C62-74C5-49C9-B3AC-283D2FFD1EF5}" srcOrd="0" destOrd="0" presId="urn:microsoft.com/office/officeart/2005/8/layout/radial6"/>
    <dgm:cxn modelId="{D6395EA8-903D-4877-A38B-285242088A7A}" type="presParOf" srcId="{7E002C62-74C5-49C9-B3AC-283D2FFD1EF5}" destId="{5840DAB9-CAF2-406C-81F9-3D2F6532383D}" srcOrd="0" destOrd="0" presId="urn:microsoft.com/office/officeart/2005/8/layout/radial6"/>
    <dgm:cxn modelId="{5720C768-E3E0-41BE-B0AC-995AB02C951A}" type="presParOf" srcId="{7E002C62-74C5-49C9-B3AC-283D2FFD1EF5}" destId="{86392703-CDEB-4309-ACDA-0BFD178D097E}" srcOrd="1" destOrd="0" presId="urn:microsoft.com/office/officeart/2005/8/layout/radial6"/>
    <dgm:cxn modelId="{0A9E78D6-1E93-48FF-84C6-0767270E1C63}" type="presParOf" srcId="{7E002C62-74C5-49C9-B3AC-283D2FFD1EF5}" destId="{492A98FC-0567-4DF7-9F95-9AED0AD1D062}" srcOrd="2" destOrd="0" presId="urn:microsoft.com/office/officeart/2005/8/layout/radial6"/>
    <dgm:cxn modelId="{F457C1A5-7EA4-4D26-B710-9E7B006C3F8A}" type="presParOf" srcId="{7E002C62-74C5-49C9-B3AC-283D2FFD1EF5}" destId="{278F7562-41F3-4506-95C7-9BF3C4C7F781}" srcOrd="3" destOrd="0" presId="urn:microsoft.com/office/officeart/2005/8/layout/radial6"/>
    <dgm:cxn modelId="{8303B69A-FCB4-4228-8E82-644099399852}" type="presParOf" srcId="{7E002C62-74C5-49C9-B3AC-283D2FFD1EF5}" destId="{8A26796F-5302-4BC4-B65F-22A8C8FE5E09}" srcOrd="4" destOrd="0" presId="urn:microsoft.com/office/officeart/2005/8/layout/radial6"/>
    <dgm:cxn modelId="{7E20865B-C806-4B23-8AFD-DB68A19791AA}" type="presParOf" srcId="{7E002C62-74C5-49C9-B3AC-283D2FFD1EF5}" destId="{C99E9C0C-942D-4395-80ED-EBC0F615F270}" srcOrd="5" destOrd="0" presId="urn:microsoft.com/office/officeart/2005/8/layout/radial6"/>
    <dgm:cxn modelId="{96583100-1677-4EFD-9EDF-4AE07CB5A9C2}" type="presParOf" srcId="{7E002C62-74C5-49C9-B3AC-283D2FFD1EF5}" destId="{0E2D2AE7-2B2C-4A3E-8F31-68EF7B62B377}" srcOrd="6" destOrd="0" presId="urn:microsoft.com/office/officeart/2005/8/layout/radial6"/>
    <dgm:cxn modelId="{9071C88B-8717-4A11-9402-FC94A7C82B3C}" type="presParOf" srcId="{7E002C62-74C5-49C9-B3AC-283D2FFD1EF5}" destId="{E63ED170-5BAA-467C-8B27-C65C4A06A60A}" srcOrd="7" destOrd="0" presId="urn:microsoft.com/office/officeart/2005/8/layout/radial6"/>
    <dgm:cxn modelId="{93FBCF1C-77EA-43CF-B37F-397ACD70F5D0}" type="presParOf" srcId="{7E002C62-74C5-49C9-B3AC-283D2FFD1EF5}" destId="{62B07102-69E7-4E45-8BFC-951378882EE5}" srcOrd="8" destOrd="0" presId="urn:microsoft.com/office/officeart/2005/8/layout/radial6"/>
    <dgm:cxn modelId="{BCEEAF3B-E085-4053-931D-B6177DF0B9FB}" type="presParOf" srcId="{7E002C62-74C5-49C9-B3AC-283D2FFD1EF5}" destId="{8BD148A9-2EE4-41EB-9282-4A1ED8CEFD2C}" srcOrd="9" destOrd="0" presId="urn:microsoft.com/office/officeart/2005/8/layout/radial6"/>
    <dgm:cxn modelId="{849F664F-973A-4BD2-8C1F-85ADC6059B15}" type="presParOf" srcId="{7E002C62-74C5-49C9-B3AC-283D2FFD1EF5}" destId="{369225F6-847F-4F73-9EE8-355EFC67D849}" srcOrd="10" destOrd="0" presId="urn:microsoft.com/office/officeart/2005/8/layout/radial6"/>
    <dgm:cxn modelId="{51995C40-BDB2-4DD5-822D-C41F2647795A}" type="presParOf" srcId="{7E002C62-74C5-49C9-B3AC-283D2FFD1EF5}" destId="{DB8E304C-8CC8-45AE-933F-FBD38BCA4102}" srcOrd="11" destOrd="0" presId="urn:microsoft.com/office/officeart/2005/8/layout/radial6"/>
    <dgm:cxn modelId="{100F4474-8489-49E7-9412-1BB5413810CB}" type="presParOf" srcId="{7E002C62-74C5-49C9-B3AC-283D2FFD1EF5}" destId="{93AF410F-4174-4C22-8473-E1B6EFDDE69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02844D-155E-4C30-9563-4D2241F57370}"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s-ES"/>
        </a:p>
      </dgm:t>
    </dgm:pt>
    <dgm:pt modelId="{2F04831F-A993-44F4-9B1F-93FED57FEDC8}">
      <dgm:prSet phldrT="[Texto]" custT="1"/>
      <dgm:spPr/>
      <dgm:t>
        <a:bodyPr/>
        <a:lstStyle/>
        <a:p>
          <a:r>
            <a:rPr lang="es-ES" sz="1800" dirty="0" smtClean="0"/>
            <a:t>Corporación Andina de Fomento</a:t>
          </a:r>
        </a:p>
        <a:p>
          <a:r>
            <a:rPr lang="es-ES" sz="1800" dirty="0" smtClean="0"/>
            <a:t>CAF</a:t>
          </a:r>
          <a:endParaRPr lang="es-ES" sz="1800" dirty="0"/>
        </a:p>
      </dgm:t>
    </dgm:pt>
    <dgm:pt modelId="{E5087DB4-9CF1-4E0D-9E75-86990435C2C0}" type="parTrans" cxnId="{1B266363-4490-438F-9DE1-FECE50BC2D23}">
      <dgm:prSet/>
      <dgm:spPr/>
      <dgm:t>
        <a:bodyPr/>
        <a:lstStyle/>
        <a:p>
          <a:endParaRPr lang="es-ES"/>
        </a:p>
      </dgm:t>
    </dgm:pt>
    <dgm:pt modelId="{4A470385-BCD0-4B65-84F6-37A93ED27885}" type="sibTrans" cxnId="{1B266363-4490-438F-9DE1-FECE50BC2D23}">
      <dgm:prSet/>
      <dgm:spPr/>
      <dgm:t>
        <a:bodyPr/>
        <a:lstStyle/>
        <a:p>
          <a:endParaRPr lang="es-ES"/>
        </a:p>
      </dgm:t>
    </dgm:pt>
    <dgm:pt modelId="{8BBF8112-5D96-46CD-A4EA-E40BBF9B0A5E}">
      <dgm:prSet phldrT="[Texto]" custT="1"/>
      <dgm:spPr/>
      <dgm:t>
        <a:bodyPr/>
        <a:lstStyle/>
        <a:p>
          <a:r>
            <a:rPr lang="es-CO" sz="1400" dirty="0" smtClean="0"/>
            <a:t>Comité andino de la micro, pequeña y mediana empresa</a:t>
          </a:r>
        </a:p>
        <a:p>
          <a:r>
            <a:rPr lang="es-CO" sz="1400" dirty="0" smtClean="0"/>
            <a:t>  CAMIPYME</a:t>
          </a:r>
          <a:endParaRPr lang="es-ES" sz="1400" dirty="0"/>
        </a:p>
      </dgm:t>
    </dgm:pt>
    <dgm:pt modelId="{14306EAF-5E51-4003-AFD9-B2D346854AF3}" type="parTrans" cxnId="{6E42F4FD-A72E-4A6F-9911-32EA8BF01A4A}">
      <dgm:prSet/>
      <dgm:spPr/>
      <dgm:t>
        <a:bodyPr/>
        <a:lstStyle/>
        <a:p>
          <a:endParaRPr lang="es-ES"/>
        </a:p>
      </dgm:t>
    </dgm:pt>
    <dgm:pt modelId="{5D806774-E489-45DB-9890-F90ABF152BAB}" type="sibTrans" cxnId="{6E42F4FD-A72E-4A6F-9911-32EA8BF01A4A}">
      <dgm:prSet/>
      <dgm:spPr/>
      <dgm:t>
        <a:bodyPr/>
        <a:lstStyle/>
        <a:p>
          <a:endParaRPr lang="es-ES"/>
        </a:p>
      </dgm:t>
    </dgm:pt>
    <dgm:pt modelId="{5FD92C59-0788-484D-9642-559AD66262DE}">
      <dgm:prSet phldrT="[Texto]" custT="1"/>
      <dgm:spPr/>
      <dgm:t>
        <a:bodyPr/>
        <a:lstStyle/>
        <a:p>
          <a:r>
            <a:rPr lang="es-CO" sz="1400" dirty="0" smtClean="0"/>
            <a:t>Consejo consultivo empresarial andino</a:t>
          </a:r>
          <a:endParaRPr lang="es-ES" sz="1400" dirty="0"/>
        </a:p>
      </dgm:t>
    </dgm:pt>
    <dgm:pt modelId="{4BDF78D3-0C9F-419B-97EA-BC2EBB8E8358}" type="parTrans" cxnId="{C452B828-6525-45ED-91F1-E8783AE8403B}">
      <dgm:prSet/>
      <dgm:spPr/>
      <dgm:t>
        <a:bodyPr/>
        <a:lstStyle/>
        <a:p>
          <a:endParaRPr lang="es-ES"/>
        </a:p>
      </dgm:t>
    </dgm:pt>
    <dgm:pt modelId="{3B733B18-80E3-458B-89D5-4FAFC8311D9A}" type="sibTrans" cxnId="{C452B828-6525-45ED-91F1-E8783AE8403B}">
      <dgm:prSet/>
      <dgm:spPr/>
      <dgm:t>
        <a:bodyPr/>
        <a:lstStyle/>
        <a:p>
          <a:endParaRPr lang="es-ES"/>
        </a:p>
      </dgm:t>
    </dgm:pt>
    <dgm:pt modelId="{45E7163C-AD04-4232-86A6-9990BA90699C}">
      <dgm:prSet phldrT="[Texto]" custT="1"/>
      <dgm:spPr/>
      <dgm:t>
        <a:bodyPr/>
        <a:lstStyle/>
        <a:p>
          <a:r>
            <a:rPr lang="es-CO" sz="1400" dirty="0" smtClean="0"/>
            <a:t>Observatorio andino de la MIPYME </a:t>
          </a:r>
        </a:p>
        <a:p>
          <a:r>
            <a:rPr lang="es-CO" sz="1400" dirty="0" smtClean="0"/>
            <a:t> OBAPYME</a:t>
          </a:r>
          <a:endParaRPr lang="es-ES" sz="1400" dirty="0"/>
        </a:p>
      </dgm:t>
    </dgm:pt>
    <dgm:pt modelId="{F8BCB917-DACB-4A3D-A5AE-FC0AB39EB92C}" type="sibTrans" cxnId="{A7F0085C-14D2-4897-A2C3-3988593F6681}">
      <dgm:prSet/>
      <dgm:spPr/>
      <dgm:t>
        <a:bodyPr/>
        <a:lstStyle/>
        <a:p>
          <a:endParaRPr lang="es-ES"/>
        </a:p>
      </dgm:t>
    </dgm:pt>
    <dgm:pt modelId="{7D3C7BDB-0DAE-4029-AC58-DA4C385BE465}" type="parTrans" cxnId="{A7F0085C-14D2-4897-A2C3-3988593F6681}">
      <dgm:prSet/>
      <dgm:spPr/>
      <dgm:t>
        <a:bodyPr/>
        <a:lstStyle/>
        <a:p>
          <a:endParaRPr lang="es-ES"/>
        </a:p>
      </dgm:t>
    </dgm:pt>
    <dgm:pt modelId="{214C0780-9BA9-4AB6-A7B5-03CB3C47E62B}">
      <dgm:prSet/>
      <dgm:spPr/>
      <dgm:t>
        <a:bodyPr/>
        <a:lstStyle/>
        <a:p>
          <a:endParaRPr lang="es-ES"/>
        </a:p>
      </dgm:t>
    </dgm:pt>
    <dgm:pt modelId="{91528FF0-20E0-42A3-A507-D93FF5086657}" type="parTrans" cxnId="{4565D469-5ACF-42AC-98C3-6B0A812A9EB4}">
      <dgm:prSet/>
      <dgm:spPr/>
      <dgm:t>
        <a:bodyPr/>
        <a:lstStyle/>
        <a:p>
          <a:endParaRPr lang="es-ES"/>
        </a:p>
      </dgm:t>
    </dgm:pt>
    <dgm:pt modelId="{0827475F-1DE3-4EBB-A687-E9FAFD61F166}" type="sibTrans" cxnId="{4565D469-5ACF-42AC-98C3-6B0A812A9EB4}">
      <dgm:prSet/>
      <dgm:spPr/>
      <dgm:t>
        <a:bodyPr/>
        <a:lstStyle/>
        <a:p>
          <a:endParaRPr lang="es-ES"/>
        </a:p>
      </dgm:t>
    </dgm:pt>
    <dgm:pt modelId="{A28694FD-6114-49F5-B2AB-4011367105BA}" type="pres">
      <dgm:prSet presAssocID="{4302844D-155E-4C30-9563-4D2241F57370}" presName="Name0" presStyleCnt="0">
        <dgm:presLayoutVars>
          <dgm:dir/>
          <dgm:resizeHandles val="exact"/>
        </dgm:presLayoutVars>
      </dgm:prSet>
      <dgm:spPr/>
      <dgm:t>
        <a:bodyPr/>
        <a:lstStyle/>
        <a:p>
          <a:endParaRPr lang="es-EC"/>
        </a:p>
      </dgm:t>
    </dgm:pt>
    <dgm:pt modelId="{338A13B9-9AD5-4655-8A09-B230AD1CEAEC}" type="pres">
      <dgm:prSet presAssocID="{2F04831F-A993-44F4-9B1F-93FED57FEDC8}" presName="compNode" presStyleCnt="0"/>
      <dgm:spPr/>
    </dgm:pt>
    <dgm:pt modelId="{EBF1FA33-095A-46F7-818F-C90A0DF44846}" type="pres">
      <dgm:prSet presAssocID="{2F04831F-A993-44F4-9B1F-93FED57FEDC8}" presName="pictRect" presStyleLbl="node1" presStyleIdx="0" presStyleCnt="5"/>
      <dgm:spPr>
        <a:blipFill rotWithShape="1">
          <a:blip xmlns:r="http://schemas.openxmlformats.org/officeDocument/2006/relationships" r:embed="rId1"/>
          <a:stretch>
            <a:fillRect/>
          </a:stretch>
        </a:blipFill>
      </dgm:spPr>
      <dgm:t>
        <a:bodyPr/>
        <a:lstStyle/>
        <a:p>
          <a:endParaRPr lang="es-EC"/>
        </a:p>
      </dgm:t>
    </dgm:pt>
    <dgm:pt modelId="{EE58F9B4-B39E-4715-AA03-253A7A416344}" type="pres">
      <dgm:prSet presAssocID="{2F04831F-A993-44F4-9B1F-93FED57FEDC8}" presName="textRect" presStyleLbl="revTx" presStyleIdx="0" presStyleCnt="5" custScaleY="269566" custLinFactNeighborX="91" custLinFactNeighborY="89701">
        <dgm:presLayoutVars>
          <dgm:bulletEnabled val="1"/>
        </dgm:presLayoutVars>
      </dgm:prSet>
      <dgm:spPr/>
      <dgm:t>
        <a:bodyPr/>
        <a:lstStyle/>
        <a:p>
          <a:endParaRPr lang="es-ES"/>
        </a:p>
      </dgm:t>
    </dgm:pt>
    <dgm:pt modelId="{8A50EE3A-0050-45D4-8A71-0264F1217FCC}" type="pres">
      <dgm:prSet presAssocID="{4A470385-BCD0-4B65-84F6-37A93ED27885}" presName="sibTrans" presStyleLbl="sibTrans2D1" presStyleIdx="0" presStyleCnt="0"/>
      <dgm:spPr/>
      <dgm:t>
        <a:bodyPr/>
        <a:lstStyle/>
        <a:p>
          <a:endParaRPr lang="es-EC"/>
        </a:p>
      </dgm:t>
    </dgm:pt>
    <dgm:pt modelId="{A04E3626-1CC9-4AA2-BC26-38F3236F33DB}" type="pres">
      <dgm:prSet presAssocID="{45E7163C-AD04-4232-86A6-9990BA90699C}" presName="compNode" presStyleCnt="0"/>
      <dgm:spPr/>
    </dgm:pt>
    <dgm:pt modelId="{AA0E660C-1E6D-47D8-B096-B9C32457DA51}" type="pres">
      <dgm:prSet presAssocID="{45E7163C-AD04-4232-86A6-9990BA90699C}" presName="pictRect" presStyleLbl="node1" presStyleIdx="1" presStyleCnt="5" custLinFactNeighborX="-2774" custLinFactNeighborY="-15864"/>
      <dgm:spPr>
        <a:blipFill rotWithShape="1">
          <a:blip xmlns:r="http://schemas.openxmlformats.org/officeDocument/2006/relationships" r:embed="rId2"/>
          <a:stretch>
            <a:fillRect/>
          </a:stretch>
        </a:blipFill>
      </dgm:spPr>
      <dgm:t>
        <a:bodyPr/>
        <a:lstStyle/>
        <a:p>
          <a:endParaRPr lang="es-EC"/>
        </a:p>
      </dgm:t>
    </dgm:pt>
    <dgm:pt modelId="{4BCE7A85-BC50-4926-BCC2-0962E96E8E83}" type="pres">
      <dgm:prSet presAssocID="{45E7163C-AD04-4232-86A6-9990BA90699C}" presName="textRect" presStyleLbl="revTx" presStyleIdx="1" presStyleCnt="5" custScaleY="144480" custLinFactNeighborX="-2774" custLinFactNeighborY="6993">
        <dgm:presLayoutVars>
          <dgm:bulletEnabled val="1"/>
        </dgm:presLayoutVars>
      </dgm:prSet>
      <dgm:spPr/>
      <dgm:t>
        <a:bodyPr/>
        <a:lstStyle/>
        <a:p>
          <a:endParaRPr lang="es-ES"/>
        </a:p>
      </dgm:t>
    </dgm:pt>
    <dgm:pt modelId="{7FF8B26B-FC6D-4001-8DA1-08BA75C84DCD}" type="pres">
      <dgm:prSet presAssocID="{F8BCB917-DACB-4A3D-A5AE-FC0AB39EB92C}" presName="sibTrans" presStyleLbl="sibTrans2D1" presStyleIdx="0" presStyleCnt="0"/>
      <dgm:spPr/>
      <dgm:t>
        <a:bodyPr/>
        <a:lstStyle/>
        <a:p>
          <a:endParaRPr lang="es-EC"/>
        </a:p>
      </dgm:t>
    </dgm:pt>
    <dgm:pt modelId="{CF38E0B0-A5FF-4FDB-85FB-91E410A3BDEB}" type="pres">
      <dgm:prSet presAssocID="{8BBF8112-5D96-46CD-A4EA-E40BBF9B0A5E}" presName="compNode" presStyleCnt="0"/>
      <dgm:spPr/>
    </dgm:pt>
    <dgm:pt modelId="{A0528884-8B96-47F2-9CAB-D33675753555}" type="pres">
      <dgm:prSet presAssocID="{8BBF8112-5D96-46CD-A4EA-E40BBF9B0A5E}" presName="pictRect" presStyleLbl="node1" presStyleIdx="2" presStyleCnt="5" custLinFactNeighborY="-21852"/>
      <dgm:spPr>
        <a:blipFill rotWithShape="1">
          <a:blip xmlns:r="http://schemas.openxmlformats.org/officeDocument/2006/relationships" r:embed="rId3"/>
          <a:stretch>
            <a:fillRect/>
          </a:stretch>
        </a:blipFill>
      </dgm:spPr>
      <dgm:t>
        <a:bodyPr/>
        <a:lstStyle/>
        <a:p>
          <a:endParaRPr lang="es-EC"/>
        </a:p>
      </dgm:t>
    </dgm:pt>
    <dgm:pt modelId="{BA6A137C-D058-4E88-86E7-8923EC06442A}" type="pres">
      <dgm:prSet presAssocID="{8BBF8112-5D96-46CD-A4EA-E40BBF9B0A5E}" presName="textRect" presStyleLbl="revTx" presStyleIdx="2" presStyleCnt="5" custLinFactNeighborX="-361" custLinFactNeighborY="-26182">
        <dgm:presLayoutVars>
          <dgm:bulletEnabled val="1"/>
        </dgm:presLayoutVars>
      </dgm:prSet>
      <dgm:spPr/>
      <dgm:t>
        <a:bodyPr/>
        <a:lstStyle/>
        <a:p>
          <a:endParaRPr lang="es-ES"/>
        </a:p>
      </dgm:t>
    </dgm:pt>
    <dgm:pt modelId="{1B6F0FDD-0E57-47DE-BCF6-55BC4D429A30}" type="pres">
      <dgm:prSet presAssocID="{5D806774-E489-45DB-9890-F90ABF152BAB}" presName="sibTrans" presStyleLbl="sibTrans2D1" presStyleIdx="0" presStyleCnt="0"/>
      <dgm:spPr/>
      <dgm:t>
        <a:bodyPr/>
        <a:lstStyle/>
        <a:p>
          <a:endParaRPr lang="es-EC"/>
        </a:p>
      </dgm:t>
    </dgm:pt>
    <dgm:pt modelId="{98DDBA70-B51D-4D18-91F7-0B9F5BA73183}" type="pres">
      <dgm:prSet presAssocID="{5FD92C59-0788-484D-9642-559AD66262DE}" presName="compNode" presStyleCnt="0"/>
      <dgm:spPr/>
    </dgm:pt>
    <dgm:pt modelId="{4B0F7E7B-F0F3-4F0A-9C6B-248C4DF746F8}" type="pres">
      <dgm:prSet presAssocID="{5FD92C59-0788-484D-9642-559AD66262DE}" presName="pictRect" presStyleLbl="node1" presStyleIdx="3" presStyleCnt="5" custLinFactNeighborY="-21852"/>
      <dgm:spPr>
        <a:blipFill rotWithShape="1">
          <a:blip xmlns:r="http://schemas.openxmlformats.org/officeDocument/2006/relationships" r:embed="rId4"/>
          <a:stretch>
            <a:fillRect/>
          </a:stretch>
        </a:blipFill>
      </dgm:spPr>
      <dgm:t>
        <a:bodyPr/>
        <a:lstStyle/>
        <a:p>
          <a:endParaRPr lang="es-EC"/>
        </a:p>
      </dgm:t>
    </dgm:pt>
    <dgm:pt modelId="{AB653FB5-D21B-4A16-9BC0-327A31088C24}" type="pres">
      <dgm:prSet presAssocID="{5FD92C59-0788-484D-9642-559AD66262DE}" presName="textRect" presStyleLbl="revTx" presStyleIdx="3" presStyleCnt="5" custLinFactNeighborX="710" custLinFactNeighborY="-22218">
        <dgm:presLayoutVars>
          <dgm:bulletEnabled val="1"/>
        </dgm:presLayoutVars>
      </dgm:prSet>
      <dgm:spPr/>
      <dgm:t>
        <a:bodyPr/>
        <a:lstStyle/>
        <a:p>
          <a:endParaRPr lang="es-ES"/>
        </a:p>
      </dgm:t>
    </dgm:pt>
    <dgm:pt modelId="{07C61EC9-06D1-4DB2-9C44-7482D248E119}" type="pres">
      <dgm:prSet presAssocID="{3B733B18-80E3-458B-89D5-4FAFC8311D9A}" presName="sibTrans" presStyleLbl="sibTrans2D1" presStyleIdx="0" presStyleCnt="0"/>
      <dgm:spPr/>
      <dgm:t>
        <a:bodyPr/>
        <a:lstStyle/>
        <a:p>
          <a:endParaRPr lang="es-EC"/>
        </a:p>
      </dgm:t>
    </dgm:pt>
    <dgm:pt modelId="{9AA71B0A-9738-4554-B349-3F6ED4BE4F73}" type="pres">
      <dgm:prSet presAssocID="{214C0780-9BA9-4AB6-A7B5-03CB3C47E62B}" presName="compNode" presStyleCnt="0"/>
      <dgm:spPr/>
    </dgm:pt>
    <dgm:pt modelId="{B1DB247F-0727-4C6C-B2D5-B7C638AD3295}" type="pres">
      <dgm:prSet presAssocID="{214C0780-9BA9-4AB6-A7B5-03CB3C47E62B}" presName="pictRect" presStyleLbl="node1" presStyleIdx="4" presStyleCnt="5" custLinFactNeighborX="13907" custLinFactNeighborY="-19322"/>
      <dgm:spPr>
        <a:blipFill rotWithShape="1">
          <a:blip xmlns:r="http://schemas.openxmlformats.org/officeDocument/2006/relationships" r:embed="rId5"/>
          <a:stretch>
            <a:fillRect/>
          </a:stretch>
        </a:blipFill>
      </dgm:spPr>
      <dgm:t>
        <a:bodyPr/>
        <a:lstStyle/>
        <a:p>
          <a:endParaRPr lang="es-EC"/>
        </a:p>
      </dgm:t>
    </dgm:pt>
    <dgm:pt modelId="{794A47E3-639D-4FDA-B06D-27A2DE2769E7}" type="pres">
      <dgm:prSet presAssocID="{214C0780-9BA9-4AB6-A7B5-03CB3C47E62B}" presName="textRect" presStyleLbl="revTx" presStyleIdx="4" presStyleCnt="5">
        <dgm:presLayoutVars>
          <dgm:bulletEnabled val="1"/>
        </dgm:presLayoutVars>
      </dgm:prSet>
      <dgm:spPr/>
      <dgm:t>
        <a:bodyPr/>
        <a:lstStyle/>
        <a:p>
          <a:endParaRPr lang="es-EC"/>
        </a:p>
      </dgm:t>
    </dgm:pt>
  </dgm:ptLst>
  <dgm:cxnLst>
    <dgm:cxn modelId="{A7F0085C-14D2-4897-A2C3-3988593F6681}" srcId="{4302844D-155E-4C30-9563-4D2241F57370}" destId="{45E7163C-AD04-4232-86A6-9990BA90699C}" srcOrd="1" destOrd="0" parTransId="{7D3C7BDB-0DAE-4029-AC58-DA4C385BE465}" sibTransId="{F8BCB917-DACB-4A3D-A5AE-FC0AB39EB92C}"/>
    <dgm:cxn modelId="{6F5E3A9F-7858-43F1-9249-7DECCF3DCDBF}" type="presOf" srcId="{8BBF8112-5D96-46CD-A4EA-E40BBF9B0A5E}" destId="{BA6A137C-D058-4E88-86E7-8923EC06442A}" srcOrd="0" destOrd="0" presId="urn:microsoft.com/office/officeart/2005/8/layout/pList1"/>
    <dgm:cxn modelId="{E7E36217-814A-4E17-9300-59F7D5F2CA9B}" type="presOf" srcId="{3B733B18-80E3-458B-89D5-4FAFC8311D9A}" destId="{07C61EC9-06D1-4DB2-9C44-7482D248E119}" srcOrd="0" destOrd="0" presId="urn:microsoft.com/office/officeart/2005/8/layout/pList1"/>
    <dgm:cxn modelId="{4565D469-5ACF-42AC-98C3-6B0A812A9EB4}" srcId="{4302844D-155E-4C30-9563-4D2241F57370}" destId="{214C0780-9BA9-4AB6-A7B5-03CB3C47E62B}" srcOrd="4" destOrd="0" parTransId="{91528FF0-20E0-42A3-A507-D93FF5086657}" sibTransId="{0827475F-1DE3-4EBB-A687-E9FAFD61F166}"/>
    <dgm:cxn modelId="{6E42F4FD-A72E-4A6F-9911-32EA8BF01A4A}" srcId="{4302844D-155E-4C30-9563-4D2241F57370}" destId="{8BBF8112-5D96-46CD-A4EA-E40BBF9B0A5E}" srcOrd="2" destOrd="0" parTransId="{14306EAF-5E51-4003-AFD9-B2D346854AF3}" sibTransId="{5D806774-E489-45DB-9890-F90ABF152BAB}"/>
    <dgm:cxn modelId="{1B266363-4490-438F-9DE1-FECE50BC2D23}" srcId="{4302844D-155E-4C30-9563-4D2241F57370}" destId="{2F04831F-A993-44F4-9B1F-93FED57FEDC8}" srcOrd="0" destOrd="0" parTransId="{E5087DB4-9CF1-4E0D-9E75-86990435C2C0}" sibTransId="{4A470385-BCD0-4B65-84F6-37A93ED27885}"/>
    <dgm:cxn modelId="{E5A67F3F-A1D4-4435-BAE7-F098B8AEAB96}" type="presOf" srcId="{45E7163C-AD04-4232-86A6-9990BA90699C}" destId="{4BCE7A85-BC50-4926-BCC2-0962E96E8E83}" srcOrd="0" destOrd="0" presId="urn:microsoft.com/office/officeart/2005/8/layout/pList1"/>
    <dgm:cxn modelId="{73486450-03DF-4B53-BA9B-A6049CD7C8C3}" type="presOf" srcId="{5D806774-E489-45DB-9890-F90ABF152BAB}" destId="{1B6F0FDD-0E57-47DE-BCF6-55BC4D429A30}" srcOrd="0" destOrd="0" presId="urn:microsoft.com/office/officeart/2005/8/layout/pList1"/>
    <dgm:cxn modelId="{C452B828-6525-45ED-91F1-E8783AE8403B}" srcId="{4302844D-155E-4C30-9563-4D2241F57370}" destId="{5FD92C59-0788-484D-9642-559AD66262DE}" srcOrd="3" destOrd="0" parTransId="{4BDF78D3-0C9F-419B-97EA-BC2EBB8E8358}" sibTransId="{3B733B18-80E3-458B-89D5-4FAFC8311D9A}"/>
    <dgm:cxn modelId="{9B9EEC7A-3EBB-4B74-BC13-8A9DC5B0F72A}" type="presOf" srcId="{2F04831F-A993-44F4-9B1F-93FED57FEDC8}" destId="{EE58F9B4-B39E-4715-AA03-253A7A416344}" srcOrd="0" destOrd="0" presId="urn:microsoft.com/office/officeart/2005/8/layout/pList1"/>
    <dgm:cxn modelId="{488D0B42-3E6E-47BA-9739-D0A28F975DBD}" type="presOf" srcId="{4A470385-BCD0-4B65-84F6-37A93ED27885}" destId="{8A50EE3A-0050-45D4-8A71-0264F1217FCC}" srcOrd="0" destOrd="0" presId="urn:microsoft.com/office/officeart/2005/8/layout/pList1"/>
    <dgm:cxn modelId="{2A2BD7C6-BC85-4429-A228-BCD1C20898DA}" type="presOf" srcId="{4302844D-155E-4C30-9563-4D2241F57370}" destId="{A28694FD-6114-49F5-B2AB-4011367105BA}" srcOrd="0" destOrd="0" presId="urn:microsoft.com/office/officeart/2005/8/layout/pList1"/>
    <dgm:cxn modelId="{54C251E3-202F-4E7D-AFA6-DA46E70A4513}" type="presOf" srcId="{F8BCB917-DACB-4A3D-A5AE-FC0AB39EB92C}" destId="{7FF8B26B-FC6D-4001-8DA1-08BA75C84DCD}" srcOrd="0" destOrd="0" presId="urn:microsoft.com/office/officeart/2005/8/layout/pList1"/>
    <dgm:cxn modelId="{FB910A1B-495C-4DA1-85AB-4FDE56A95C14}" type="presOf" srcId="{214C0780-9BA9-4AB6-A7B5-03CB3C47E62B}" destId="{794A47E3-639D-4FDA-B06D-27A2DE2769E7}" srcOrd="0" destOrd="0" presId="urn:microsoft.com/office/officeart/2005/8/layout/pList1"/>
    <dgm:cxn modelId="{23D58E62-E676-41AA-BF35-8FA936CE2FDF}" type="presOf" srcId="{5FD92C59-0788-484D-9642-559AD66262DE}" destId="{AB653FB5-D21B-4A16-9BC0-327A31088C24}" srcOrd="0" destOrd="0" presId="urn:microsoft.com/office/officeart/2005/8/layout/pList1"/>
    <dgm:cxn modelId="{A1AC7A31-C17D-4A97-B483-A9460AC9A9D0}" type="presParOf" srcId="{A28694FD-6114-49F5-B2AB-4011367105BA}" destId="{338A13B9-9AD5-4655-8A09-B230AD1CEAEC}" srcOrd="0" destOrd="0" presId="urn:microsoft.com/office/officeart/2005/8/layout/pList1"/>
    <dgm:cxn modelId="{21CE9F02-EE78-4376-A59A-E457B0BB7049}" type="presParOf" srcId="{338A13B9-9AD5-4655-8A09-B230AD1CEAEC}" destId="{EBF1FA33-095A-46F7-818F-C90A0DF44846}" srcOrd="0" destOrd="0" presId="urn:microsoft.com/office/officeart/2005/8/layout/pList1"/>
    <dgm:cxn modelId="{0FB3B141-9B78-4BAD-B0D6-A2D5CC261C57}" type="presParOf" srcId="{338A13B9-9AD5-4655-8A09-B230AD1CEAEC}" destId="{EE58F9B4-B39E-4715-AA03-253A7A416344}" srcOrd="1" destOrd="0" presId="urn:microsoft.com/office/officeart/2005/8/layout/pList1"/>
    <dgm:cxn modelId="{6C6C62BA-4DA2-42EA-8FD1-6933AED9EC68}" type="presParOf" srcId="{A28694FD-6114-49F5-B2AB-4011367105BA}" destId="{8A50EE3A-0050-45D4-8A71-0264F1217FCC}" srcOrd="1" destOrd="0" presId="urn:microsoft.com/office/officeart/2005/8/layout/pList1"/>
    <dgm:cxn modelId="{04E2C990-F2A3-425A-A5D0-2ADD6372CEC3}" type="presParOf" srcId="{A28694FD-6114-49F5-B2AB-4011367105BA}" destId="{A04E3626-1CC9-4AA2-BC26-38F3236F33DB}" srcOrd="2" destOrd="0" presId="urn:microsoft.com/office/officeart/2005/8/layout/pList1"/>
    <dgm:cxn modelId="{05172AAD-4236-4F78-8868-07A316B7F3EA}" type="presParOf" srcId="{A04E3626-1CC9-4AA2-BC26-38F3236F33DB}" destId="{AA0E660C-1E6D-47D8-B096-B9C32457DA51}" srcOrd="0" destOrd="0" presId="urn:microsoft.com/office/officeart/2005/8/layout/pList1"/>
    <dgm:cxn modelId="{996FA618-F55C-48FE-AEB7-460B06FD3232}" type="presParOf" srcId="{A04E3626-1CC9-4AA2-BC26-38F3236F33DB}" destId="{4BCE7A85-BC50-4926-BCC2-0962E96E8E83}" srcOrd="1" destOrd="0" presId="urn:microsoft.com/office/officeart/2005/8/layout/pList1"/>
    <dgm:cxn modelId="{DF9F1AD0-4C76-42B0-9840-93D42FF62872}" type="presParOf" srcId="{A28694FD-6114-49F5-B2AB-4011367105BA}" destId="{7FF8B26B-FC6D-4001-8DA1-08BA75C84DCD}" srcOrd="3" destOrd="0" presId="urn:microsoft.com/office/officeart/2005/8/layout/pList1"/>
    <dgm:cxn modelId="{DA068AD4-B65D-482A-9E8E-614B39B742AC}" type="presParOf" srcId="{A28694FD-6114-49F5-B2AB-4011367105BA}" destId="{CF38E0B0-A5FF-4FDB-85FB-91E410A3BDEB}" srcOrd="4" destOrd="0" presId="urn:microsoft.com/office/officeart/2005/8/layout/pList1"/>
    <dgm:cxn modelId="{992002DF-620E-47A8-A678-4FDFBC507ED0}" type="presParOf" srcId="{CF38E0B0-A5FF-4FDB-85FB-91E410A3BDEB}" destId="{A0528884-8B96-47F2-9CAB-D33675753555}" srcOrd="0" destOrd="0" presId="urn:microsoft.com/office/officeart/2005/8/layout/pList1"/>
    <dgm:cxn modelId="{5B384FF7-78B8-4CEF-9392-A2EA1A2D1398}" type="presParOf" srcId="{CF38E0B0-A5FF-4FDB-85FB-91E410A3BDEB}" destId="{BA6A137C-D058-4E88-86E7-8923EC06442A}" srcOrd="1" destOrd="0" presId="urn:microsoft.com/office/officeart/2005/8/layout/pList1"/>
    <dgm:cxn modelId="{D5815572-B8B2-47C0-9889-6FE04673CA5B}" type="presParOf" srcId="{A28694FD-6114-49F5-B2AB-4011367105BA}" destId="{1B6F0FDD-0E57-47DE-BCF6-55BC4D429A30}" srcOrd="5" destOrd="0" presId="urn:microsoft.com/office/officeart/2005/8/layout/pList1"/>
    <dgm:cxn modelId="{1F02946A-8E3F-4C70-951A-513EFB200A21}" type="presParOf" srcId="{A28694FD-6114-49F5-B2AB-4011367105BA}" destId="{98DDBA70-B51D-4D18-91F7-0B9F5BA73183}" srcOrd="6" destOrd="0" presId="urn:microsoft.com/office/officeart/2005/8/layout/pList1"/>
    <dgm:cxn modelId="{A0983CB5-F4EC-4467-9656-58F594ECC681}" type="presParOf" srcId="{98DDBA70-B51D-4D18-91F7-0B9F5BA73183}" destId="{4B0F7E7B-F0F3-4F0A-9C6B-248C4DF746F8}" srcOrd="0" destOrd="0" presId="urn:microsoft.com/office/officeart/2005/8/layout/pList1"/>
    <dgm:cxn modelId="{DA3CB66A-5F3D-4ECC-9C78-B174CCE62A0F}" type="presParOf" srcId="{98DDBA70-B51D-4D18-91F7-0B9F5BA73183}" destId="{AB653FB5-D21B-4A16-9BC0-327A31088C24}" srcOrd="1" destOrd="0" presId="urn:microsoft.com/office/officeart/2005/8/layout/pList1"/>
    <dgm:cxn modelId="{6A5EF80E-11A9-41A7-8038-64C8FA105951}" type="presParOf" srcId="{A28694FD-6114-49F5-B2AB-4011367105BA}" destId="{07C61EC9-06D1-4DB2-9C44-7482D248E119}" srcOrd="7" destOrd="0" presId="urn:microsoft.com/office/officeart/2005/8/layout/pList1"/>
    <dgm:cxn modelId="{271B949D-6A72-4571-8738-0BC6A1243C6B}" type="presParOf" srcId="{A28694FD-6114-49F5-B2AB-4011367105BA}" destId="{9AA71B0A-9738-4554-B349-3F6ED4BE4F73}" srcOrd="8" destOrd="0" presId="urn:microsoft.com/office/officeart/2005/8/layout/pList1"/>
    <dgm:cxn modelId="{9B41A257-BA47-42B9-ABBD-9538F65AEB4F}" type="presParOf" srcId="{9AA71B0A-9738-4554-B349-3F6ED4BE4F73}" destId="{B1DB247F-0727-4C6C-B2D5-B7C638AD3295}" srcOrd="0" destOrd="0" presId="urn:microsoft.com/office/officeart/2005/8/layout/pList1"/>
    <dgm:cxn modelId="{CFAF3B5E-F04A-447C-B252-7D711C9FD5B6}" type="presParOf" srcId="{9AA71B0A-9738-4554-B349-3F6ED4BE4F73}" destId="{794A47E3-639D-4FDA-B06D-27A2DE2769E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DB3926-9158-430F-8A22-B0A40B22DD5D}" type="doc">
      <dgm:prSet loTypeId="urn:microsoft.com/office/officeart/2005/8/layout/pList2" loCatId="list" qsTypeId="urn:microsoft.com/office/officeart/2005/8/quickstyle/simple1" qsCatId="simple" csTypeId="urn:microsoft.com/office/officeart/2005/8/colors/colorful1" csCatId="colorful" phldr="1"/>
      <dgm:spPr/>
    </dgm:pt>
    <dgm:pt modelId="{9F2B2012-5B77-4950-8884-67270CD3A9ED}">
      <dgm:prSet phldrT="[Texto]"/>
      <dgm:spPr/>
      <dgm:t>
        <a:bodyPr/>
        <a:lstStyle/>
        <a:p>
          <a:r>
            <a:rPr lang="es-ES" dirty="0" smtClean="0"/>
            <a:t>Perú </a:t>
          </a:r>
          <a:endParaRPr lang="es-ES" dirty="0"/>
        </a:p>
      </dgm:t>
    </dgm:pt>
    <dgm:pt modelId="{DBFD2BC4-F263-40AC-A72D-F5D3E930F8CD}" type="parTrans" cxnId="{D9B179BC-8A12-4CDB-87A8-0645E11DC627}">
      <dgm:prSet/>
      <dgm:spPr/>
      <dgm:t>
        <a:bodyPr/>
        <a:lstStyle/>
        <a:p>
          <a:endParaRPr lang="es-ES"/>
        </a:p>
      </dgm:t>
    </dgm:pt>
    <dgm:pt modelId="{B6145DB5-2FBD-40AA-BF07-414AAA5C3598}" type="sibTrans" cxnId="{D9B179BC-8A12-4CDB-87A8-0645E11DC627}">
      <dgm:prSet/>
      <dgm:spPr/>
      <dgm:t>
        <a:bodyPr/>
        <a:lstStyle/>
        <a:p>
          <a:endParaRPr lang="es-ES"/>
        </a:p>
      </dgm:t>
    </dgm:pt>
    <dgm:pt modelId="{5AEFAADB-F741-4133-B12A-7DBD2CCA4A83}">
      <dgm:prSet phldrT="[Texto]"/>
      <dgm:spPr/>
      <dgm:t>
        <a:bodyPr/>
        <a:lstStyle/>
        <a:p>
          <a:r>
            <a:rPr lang="es-ES" dirty="0" smtClean="0"/>
            <a:t>Colombia</a:t>
          </a:r>
          <a:endParaRPr lang="es-ES" dirty="0"/>
        </a:p>
      </dgm:t>
    </dgm:pt>
    <dgm:pt modelId="{4C07E486-CAF8-42F3-99C7-EB854D9D88E9}" type="parTrans" cxnId="{8485CB29-DE39-4E2C-BB5A-9F0BCC77E880}">
      <dgm:prSet/>
      <dgm:spPr/>
      <dgm:t>
        <a:bodyPr/>
        <a:lstStyle/>
        <a:p>
          <a:endParaRPr lang="es-ES"/>
        </a:p>
      </dgm:t>
    </dgm:pt>
    <dgm:pt modelId="{9BE2019B-5BFD-49DA-A115-555CDEBF2ABC}" type="sibTrans" cxnId="{8485CB29-DE39-4E2C-BB5A-9F0BCC77E880}">
      <dgm:prSet/>
      <dgm:spPr/>
      <dgm:t>
        <a:bodyPr/>
        <a:lstStyle/>
        <a:p>
          <a:endParaRPr lang="es-ES"/>
        </a:p>
      </dgm:t>
    </dgm:pt>
    <dgm:pt modelId="{3EBDBF36-F875-4118-B1FF-A4A8C6B38C32}">
      <dgm:prSet phldrT="[Texto]"/>
      <dgm:spPr/>
      <dgm:t>
        <a:bodyPr/>
        <a:lstStyle/>
        <a:p>
          <a:r>
            <a:rPr lang="es-ES" dirty="0" smtClean="0"/>
            <a:t>Bolivia</a:t>
          </a:r>
          <a:endParaRPr lang="es-ES" dirty="0"/>
        </a:p>
      </dgm:t>
    </dgm:pt>
    <dgm:pt modelId="{B782D0D0-E542-49F2-A28C-2556452B3BD0}" type="parTrans" cxnId="{2D7CBAC4-35A3-4F3E-BCA4-BFAD7CFCCF17}">
      <dgm:prSet/>
      <dgm:spPr/>
      <dgm:t>
        <a:bodyPr/>
        <a:lstStyle/>
        <a:p>
          <a:endParaRPr lang="es-ES"/>
        </a:p>
      </dgm:t>
    </dgm:pt>
    <dgm:pt modelId="{83055949-B458-4A62-AC12-953C06178788}" type="sibTrans" cxnId="{2D7CBAC4-35A3-4F3E-BCA4-BFAD7CFCCF17}">
      <dgm:prSet/>
      <dgm:spPr/>
      <dgm:t>
        <a:bodyPr/>
        <a:lstStyle/>
        <a:p>
          <a:endParaRPr lang="es-ES"/>
        </a:p>
      </dgm:t>
    </dgm:pt>
    <dgm:pt modelId="{F46288F0-7565-477D-AF63-3425FEC17DD6}">
      <dgm:prSet/>
      <dgm:spPr/>
      <dgm:t>
        <a:bodyPr/>
        <a:lstStyle/>
        <a:p>
          <a:r>
            <a:rPr lang="es-EC" dirty="0" smtClean="0"/>
            <a:t>Ecuador</a:t>
          </a:r>
          <a:endParaRPr lang="es-EC" dirty="0"/>
        </a:p>
      </dgm:t>
    </dgm:pt>
    <dgm:pt modelId="{87C27081-0AF5-4798-88CC-7A09A90FB86B}" type="parTrans" cxnId="{1F552962-ADB3-48DF-B4DB-098CB43F1DDF}">
      <dgm:prSet/>
      <dgm:spPr/>
      <dgm:t>
        <a:bodyPr/>
        <a:lstStyle/>
        <a:p>
          <a:endParaRPr lang="es-EC"/>
        </a:p>
      </dgm:t>
    </dgm:pt>
    <dgm:pt modelId="{E7D140FE-0779-4C4C-B3A0-95D75EFA838C}" type="sibTrans" cxnId="{1F552962-ADB3-48DF-B4DB-098CB43F1DDF}">
      <dgm:prSet/>
      <dgm:spPr/>
      <dgm:t>
        <a:bodyPr/>
        <a:lstStyle/>
        <a:p>
          <a:endParaRPr lang="es-EC"/>
        </a:p>
      </dgm:t>
    </dgm:pt>
    <dgm:pt modelId="{E61CA1A1-73CB-4C55-AD8E-C7ED1AF3EB07}" type="pres">
      <dgm:prSet presAssocID="{A7DB3926-9158-430F-8A22-B0A40B22DD5D}" presName="Name0" presStyleCnt="0">
        <dgm:presLayoutVars>
          <dgm:dir/>
          <dgm:resizeHandles val="exact"/>
        </dgm:presLayoutVars>
      </dgm:prSet>
      <dgm:spPr/>
    </dgm:pt>
    <dgm:pt modelId="{239FE5ED-E25F-407A-BE28-222686EDF63D}" type="pres">
      <dgm:prSet presAssocID="{A7DB3926-9158-430F-8A22-B0A40B22DD5D}" presName="bkgdShp" presStyleLbl="alignAccFollowNode1" presStyleIdx="0" presStyleCnt="1"/>
      <dgm:spPr/>
    </dgm:pt>
    <dgm:pt modelId="{F59A929A-A534-4345-8F23-5E3DAD6C56BB}" type="pres">
      <dgm:prSet presAssocID="{A7DB3926-9158-430F-8A22-B0A40B22DD5D}" presName="linComp" presStyleCnt="0"/>
      <dgm:spPr/>
    </dgm:pt>
    <dgm:pt modelId="{226F3F84-410B-46D0-88A0-DACF23D30C21}" type="pres">
      <dgm:prSet presAssocID="{F46288F0-7565-477D-AF63-3425FEC17DD6}" presName="compNode" presStyleCnt="0"/>
      <dgm:spPr/>
    </dgm:pt>
    <dgm:pt modelId="{C37FC30C-D946-4828-B940-A90E1BD4FF80}" type="pres">
      <dgm:prSet presAssocID="{F46288F0-7565-477D-AF63-3425FEC17DD6}" presName="node" presStyleLbl="node1" presStyleIdx="0" presStyleCnt="4">
        <dgm:presLayoutVars>
          <dgm:bulletEnabled val="1"/>
        </dgm:presLayoutVars>
      </dgm:prSet>
      <dgm:spPr/>
      <dgm:t>
        <a:bodyPr/>
        <a:lstStyle/>
        <a:p>
          <a:endParaRPr lang="es-EC"/>
        </a:p>
      </dgm:t>
    </dgm:pt>
    <dgm:pt modelId="{73F8B596-9848-4F27-952C-523D9F51555F}" type="pres">
      <dgm:prSet presAssocID="{F46288F0-7565-477D-AF63-3425FEC17DD6}" presName="invisiNode" presStyleLbl="node1" presStyleIdx="0" presStyleCnt="4"/>
      <dgm:spPr/>
    </dgm:pt>
    <dgm:pt modelId="{F81D526C-A7FA-4088-961D-DD42E5C2F926}" type="pres">
      <dgm:prSet presAssocID="{F46288F0-7565-477D-AF63-3425FEC17DD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4ED781C5-E40F-41D6-8EAA-E997186AF4B9}" type="pres">
      <dgm:prSet presAssocID="{E7D140FE-0779-4C4C-B3A0-95D75EFA838C}" presName="sibTrans" presStyleLbl="sibTrans2D1" presStyleIdx="0" presStyleCnt="0"/>
      <dgm:spPr/>
      <dgm:t>
        <a:bodyPr/>
        <a:lstStyle/>
        <a:p>
          <a:endParaRPr lang="es-EC"/>
        </a:p>
      </dgm:t>
    </dgm:pt>
    <dgm:pt modelId="{61CA0D86-BCF0-43FB-8190-080EE799CA63}" type="pres">
      <dgm:prSet presAssocID="{9F2B2012-5B77-4950-8884-67270CD3A9ED}" presName="compNode" presStyleCnt="0"/>
      <dgm:spPr/>
    </dgm:pt>
    <dgm:pt modelId="{C94622F3-2DA6-430B-BE14-56C6F9B858DF}" type="pres">
      <dgm:prSet presAssocID="{9F2B2012-5B77-4950-8884-67270CD3A9ED}" presName="node" presStyleLbl="node1" presStyleIdx="1" presStyleCnt="4">
        <dgm:presLayoutVars>
          <dgm:bulletEnabled val="1"/>
        </dgm:presLayoutVars>
      </dgm:prSet>
      <dgm:spPr/>
      <dgm:t>
        <a:bodyPr/>
        <a:lstStyle/>
        <a:p>
          <a:endParaRPr lang="es-EC"/>
        </a:p>
      </dgm:t>
    </dgm:pt>
    <dgm:pt modelId="{A0DBB5EE-BDD9-4D8A-A3C5-4C24DC9891F3}" type="pres">
      <dgm:prSet presAssocID="{9F2B2012-5B77-4950-8884-67270CD3A9ED}" presName="invisiNode" presStyleLbl="node1" presStyleIdx="1" presStyleCnt="4"/>
      <dgm:spPr/>
    </dgm:pt>
    <dgm:pt modelId="{4327804B-A87C-4C33-B1B5-2A6BC1C35BE6}" type="pres">
      <dgm:prSet presAssocID="{9F2B2012-5B77-4950-8884-67270CD3A9ED}" presName="imagNode" presStyleLbl="fgImgPlace1" presStyleIdx="1" presStyleCnt="4"/>
      <dgm:spPr>
        <a:blipFill rotWithShape="1">
          <a:blip xmlns:r="http://schemas.openxmlformats.org/officeDocument/2006/relationships" r:embed="rId2"/>
          <a:stretch>
            <a:fillRect/>
          </a:stretch>
        </a:blipFill>
      </dgm:spPr>
    </dgm:pt>
    <dgm:pt modelId="{E16662A2-B6FF-4433-9EEA-2843684091F1}" type="pres">
      <dgm:prSet presAssocID="{B6145DB5-2FBD-40AA-BF07-414AAA5C3598}" presName="sibTrans" presStyleLbl="sibTrans2D1" presStyleIdx="0" presStyleCnt="0"/>
      <dgm:spPr/>
      <dgm:t>
        <a:bodyPr/>
        <a:lstStyle/>
        <a:p>
          <a:endParaRPr lang="es-EC"/>
        </a:p>
      </dgm:t>
    </dgm:pt>
    <dgm:pt modelId="{A70DFCD8-698F-4415-8484-A6AD8B210B2D}" type="pres">
      <dgm:prSet presAssocID="{5AEFAADB-F741-4133-B12A-7DBD2CCA4A83}" presName="compNode" presStyleCnt="0"/>
      <dgm:spPr/>
    </dgm:pt>
    <dgm:pt modelId="{D2AB406B-B546-4F4A-9733-BC027773BC8A}" type="pres">
      <dgm:prSet presAssocID="{5AEFAADB-F741-4133-B12A-7DBD2CCA4A83}" presName="node" presStyleLbl="node1" presStyleIdx="2" presStyleCnt="4">
        <dgm:presLayoutVars>
          <dgm:bulletEnabled val="1"/>
        </dgm:presLayoutVars>
      </dgm:prSet>
      <dgm:spPr/>
      <dgm:t>
        <a:bodyPr/>
        <a:lstStyle/>
        <a:p>
          <a:endParaRPr lang="es-EC"/>
        </a:p>
      </dgm:t>
    </dgm:pt>
    <dgm:pt modelId="{900A26CF-13B0-4FA3-9803-389D1897592C}" type="pres">
      <dgm:prSet presAssocID="{5AEFAADB-F741-4133-B12A-7DBD2CCA4A83}" presName="invisiNode" presStyleLbl="node1" presStyleIdx="2" presStyleCnt="4"/>
      <dgm:spPr/>
    </dgm:pt>
    <dgm:pt modelId="{09B45FBD-FF77-4789-AD13-7177D94029C9}" type="pres">
      <dgm:prSet presAssocID="{5AEFAADB-F741-4133-B12A-7DBD2CCA4A83}" presName="imagNode" presStyleLbl="fgImgPlace1" presStyleIdx="2" presStyleCnt="4"/>
      <dgm:spPr>
        <a:blipFill rotWithShape="1">
          <a:blip xmlns:r="http://schemas.openxmlformats.org/officeDocument/2006/relationships" r:embed="rId3"/>
          <a:stretch>
            <a:fillRect/>
          </a:stretch>
        </a:blipFill>
      </dgm:spPr>
    </dgm:pt>
    <dgm:pt modelId="{AED0D635-FDFB-478A-B441-0BC81DAFB525}" type="pres">
      <dgm:prSet presAssocID="{9BE2019B-5BFD-49DA-A115-555CDEBF2ABC}" presName="sibTrans" presStyleLbl="sibTrans2D1" presStyleIdx="0" presStyleCnt="0"/>
      <dgm:spPr/>
      <dgm:t>
        <a:bodyPr/>
        <a:lstStyle/>
        <a:p>
          <a:endParaRPr lang="es-EC"/>
        </a:p>
      </dgm:t>
    </dgm:pt>
    <dgm:pt modelId="{F791B905-9BC2-4168-8E4D-DD9613BCA648}" type="pres">
      <dgm:prSet presAssocID="{3EBDBF36-F875-4118-B1FF-A4A8C6B38C32}" presName="compNode" presStyleCnt="0"/>
      <dgm:spPr/>
    </dgm:pt>
    <dgm:pt modelId="{F4540616-4C71-419E-BB10-FF2CCC53892C}" type="pres">
      <dgm:prSet presAssocID="{3EBDBF36-F875-4118-B1FF-A4A8C6B38C32}" presName="node" presStyleLbl="node1" presStyleIdx="3" presStyleCnt="4">
        <dgm:presLayoutVars>
          <dgm:bulletEnabled val="1"/>
        </dgm:presLayoutVars>
      </dgm:prSet>
      <dgm:spPr/>
      <dgm:t>
        <a:bodyPr/>
        <a:lstStyle/>
        <a:p>
          <a:endParaRPr lang="es-EC"/>
        </a:p>
      </dgm:t>
    </dgm:pt>
    <dgm:pt modelId="{FEA5F6DF-25A4-47CB-8864-D1C171980D0F}" type="pres">
      <dgm:prSet presAssocID="{3EBDBF36-F875-4118-B1FF-A4A8C6B38C32}" presName="invisiNode" presStyleLbl="node1" presStyleIdx="3" presStyleCnt="4"/>
      <dgm:spPr/>
    </dgm:pt>
    <dgm:pt modelId="{94D78039-8338-4677-BD22-4737349CA013}" type="pres">
      <dgm:prSet presAssocID="{3EBDBF36-F875-4118-B1FF-A4A8C6B38C32}" presName="imagNode" presStyleLbl="fgImgPlace1" presStyleIdx="3" presStyleCnt="4"/>
      <dgm:spPr>
        <a:blipFill rotWithShape="1">
          <a:blip xmlns:r="http://schemas.openxmlformats.org/officeDocument/2006/relationships" r:embed="rId4"/>
          <a:stretch>
            <a:fillRect/>
          </a:stretch>
        </a:blipFill>
      </dgm:spPr>
    </dgm:pt>
  </dgm:ptLst>
  <dgm:cxnLst>
    <dgm:cxn modelId="{1F552962-ADB3-48DF-B4DB-098CB43F1DDF}" srcId="{A7DB3926-9158-430F-8A22-B0A40B22DD5D}" destId="{F46288F0-7565-477D-AF63-3425FEC17DD6}" srcOrd="0" destOrd="0" parTransId="{87C27081-0AF5-4798-88CC-7A09A90FB86B}" sibTransId="{E7D140FE-0779-4C4C-B3A0-95D75EFA838C}"/>
    <dgm:cxn modelId="{D86364F0-C141-4CE9-AAC7-3DAC317CD4D0}" type="presOf" srcId="{3EBDBF36-F875-4118-B1FF-A4A8C6B38C32}" destId="{F4540616-4C71-419E-BB10-FF2CCC53892C}" srcOrd="0" destOrd="0" presId="urn:microsoft.com/office/officeart/2005/8/layout/pList2"/>
    <dgm:cxn modelId="{59D9CB30-9E27-48EA-B0E8-1B6F4878D713}" type="presOf" srcId="{5AEFAADB-F741-4133-B12A-7DBD2CCA4A83}" destId="{D2AB406B-B546-4F4A-9733-BC027773BC8A}" srcOrd="0" destOrd="0" presId="urn:microsoft.com/office/officeart/2005/8/layout/pList2"/>
    <dgm:cxn modelId="{41B00A10-5BC2-4542-9261-11C64D7E507E}" type="presOf" srcId="{F46288F0-7565-477D-AF63-3425FEC17DD6}" destId="{C37FC30C-D946-4828-B940-A90E1BD4FF80}" srcOrd="0" destOrd="0" presId="urn:microsoft.com/office/officeart/2005/8/layout/pList2"/>
    <dgm:cxn modelId="{D806169B-98A0-43A9-94B5-1AB7F28F1572}" type="presOf" srcId="{A7DB3926-9158-430F-8A22-B0A40B22DD5D}" destId="{E61CA1A1-73CB-4C55-AD8E-C7ED1AF3EB07}" srcOrd="0" destOrd="0" presId="urn:microsoft.com/office/officeart/2005/8/layout/pList2"/>
    <dgm:cxn modelId="{FB900E7C-0381-4B1F-8F59-7AF90A0688EA}" type="presOf" srcId="{9BE2019B-5BFD-49DA-A115-555CDEBF2ABC}" destId="{AED0D635-FDFB-478A-B441-0BC81DAFB525}" srcOrd="0" destOrd="0" presId="urn:microsoft.com/office/officeart/2005/8/layout/pList2"/>
    <dgm:cxn modelId="{DF387DA2-929B-45BB-87FE-9A14BC9313D6}" type="presOf" srcId="{9F2B2012-5B77-4950-8884-67270CD3A9ED}" destId="{C94622F3-2DA6-430B-BE14-56C6F9B858DF}" srcOrd="0" destOrd="0" presId="urn:microsoft.com/office/officeart/2005/8/layout/pList2"/>
    <dgm:cxn modelId="{F03863BC-CDB3-4343-A9E3-EA05E7C9D7B2}" type="presOf" srcId="{E7D140FE-0779-4C4C-B3A0-95D75EFA838C}" destId="{4ED781C5-E40F-41D6-8EAA-E997186AF4B9}" srcOrd="0" destOrd="0" presId="urn:microsoft.com/office/officeart/2005/8/layout/pList2"/>
    <dgm:cxn modelId="{82C5D697-1092-49DE-BB06-7D72A148BE99}" type="presOf" srcId="{B6145DB5-2FBD-40AA-BF07-414AAA5C3598}" destId="{E16662A2-B6FF-4433-9EEA-2843684091F1}" srcOrd="0" destOrd="0" presId="urn:microsoft.com/office/officeart/2005/8/layout/pList2"/>
    <dgm:cxn modelId="{8485CB29-DE39-4E2C-BB5A-9F0BCC77E880}" srcId="{A7DB3926-9158-430F-8A22-B0A40B22DD5D}" destId="{5AEFAADB-F741-4133-B12A-7DBD2CCA4A83}" srcOrd="2" destOrd="0" parTransId="{4C07E486-CAF8-42F3-99C7-EB854D9D88E9}" sibTransId="{9BE2019B-5BFD-49DA-A115-555CDEBF2ABC}"/>
    <dgm:cxn modelId="{D9B179BC-8A12-4CDB-87A8-0645E11DC627}" srcId="{A7DB3926-9158-430F-8A22-B0A40B22DD5D}" destId="{9F2B2012-5B77-4950-8884-67270CD3A9ED}" srcOrd="1" destOrd="0" parTransId="{DBFD2BC4-F263-40AC-A72D-F5D3E930F8CD}" sibTransId="{B6145DB5-2FBD-40AA-BF07-414AAA5C3598}"/>
    <dgm:cxn modelId="{2D7CBAC4-35A3-4F3E-BCA4-BFAD7CFCCF17}" srcId="{A7DB3926-9158-430F-8A22-B0A40B22DD5D}" destId="{3EBDBF36-F875-4118-B1FF-A4A8C6B38C32}" srcOrd="3" destOrd="0" parTransId="{B782D0D0-E542-49F2-A28C-2556452B3BD0}" sibTransId="{83055949-B458-4A62-AC12-953C06178788}"/>
    <dgm:cxn modelId="{B1BAC30B-1497-448E-9111-C0AFE52FE2D7}" type="presParOf" srcId="{E61CA1A1-73CB-4C55-AD8E-C7ED1AF3EB07}" destId="{239FE5ED-E25F-407A-BE28-222686EDF63D}" srcOrd="0" destOrd="0" presId="urn:microsoft.com/office/officeart/2005/8/layout/pList2"/>
    <dgm:cxn modelId="{97EF7E24-8056-41D5-9C64-EDDA99B48BCB}" type="presParOf" srcId="{E61CA1A1-73CB-4C55-AD8E-C7ED1AF3EB07}" destId="{F59A929A-A534-4345-8F23-5E3DAD6C56BB}" srcOrd="1" destOrd="0" presId="urn:microsoft.com/office/officeart/2005/8/layout/pList2"/>
    <dgm:cxn modelId="{DB0C3C0E-7177-496A-820F-5F40DB0849A8}" type="presParOf" srcId="{F59A929A-A534-4345-8F23-5E3DAD6C56BB}" destId="{226F3F84-410B-46D0-88A0-DACF23D30C21}" srcOrd="0" destOrd="0" presId="urn:microsoft.com/office/officeart/2005/8/layout/pList2"/>
    <dgm:cxn modelId="{72A30407-9CA8-4EEA-895A-ECEA4A33F1FF}" type="presParOf" srcId="{226F3F84-410B-46D0-88A0-DACF23D30C21}" destId="{C37FC30C-D946-4828-B940-A90E1BD4FF80}" srcOrd="0" destOrd="0" presId="urn:microsoft.com/office/officeart/2005/8/layout/pList2"/>
    <dgm:cxn modelId="{8B202490-B906-4C04-A7B9-77BD0D3D3E55}" type="presParOf" srcId="{226F3F84-410B-46D0-88A0-DACF23D30C21}" destId="{73F8B596-9848-4F27-952C-523D9F51555F}" srcOrd="1" destOrd="0" presId="urn:microsoft.com/office/officeart/2005/8/layout/pList2"/>
    <dgm:cxn modelId="{DE109608-B6BA-4313-8D63-DC788ABB6F03}" type="presParOf" srcId="{226F3F84-410B-46D0-88A0-DACF23D30C21}" destId="{F81D526C-A7FA-4088-961D-DD42E5C2F926}" srcOrd="2" destOrd="0" presId="urn:microsoft.com/office/officeart/2005/8/layout/pList2"/>
    <dgm:cxn modelId="{0F8A77D5-34A2-4559-B70F-8BB36F5FCFEF}" type="presParOf" srcId="{F59A929A-A534-4345-8F23-5E3DAD6C56BB}" destId="{4ED781C5-E40F-41D6-8EAA-E997186AF4B9}" srcOrd="1" destOrd="0" presId="urn:microsoft.com/office/officeart/2005/8/layout/pList2"/>
    <dgm:cxn modelId="{437D46A5-DB42-43CF-B210-99607FBEAF08}" type="presParOf" srcId="{F59A929A-A534-4345-8F23-5E3DAD6C56BB}" destId="{61CA0D86-BCF0-43FB-8190-080EE799CA63}" srcOrd="2" destOrd="0" presId="urn:microsoft.com/office/officeart/2005/8/layout/pList2"/>
    <dgm:cxn modelId="{30ECDA98-4DF7-445F-9191-325DF102FC37}" type="presParOf" srcId="{61CA0D86-BCF0-43FB-8190-080EE799CA63}" destId="{C94622F3-2DA6-430B-BE14-56C6F9B858DF}" srcOrd="0" destOrd="0" presId="urn:microsoft.com/office/officeart/2005/8/layout/pList2"/>
    <dgm:cxn modelId="{18BD0AA3-88F0-4497-BFB2-EB73080F3E10}" type="presParOf" srcId="{61CA0D86-BCF0-43FB-8190-080EE799CA63}" destId="{A0DBB5EE-BDD9-4D8A-A3C5-4C24DC9891F3}" srcOrd="1" destOrd="0" presId="urn:microsoft.com/office/officeart/2005/8/layout/pList2"/>
    <dgm:cxn modelId="{36C692B8-DF58-4D39-A22F-31CA01147154}" type="presParOf" srcId="{61CA0D86-BCF0-43FB-8190-080EE799CA63}" destId="{4327804B-A87C-4C33-B1B5-2A6BC1C35BE6}" srcOrd="2" destOrd="0" presId="urn:microsoft.com/office/officeart/2005/8/layout/pList2"/>
    <dgm:cxn modelId="{83A27F49-F7B2-4418-8014-088D6030B05F}" type="presParOf" srcId="{F59A929A-A534-4345-8F23-5E3DAD6C56BB}" destId="{E16662A2-B6FF-4433-9EEA-2843684091F1}" srcOrd="3" destOrd="0" presId="urn:microsoft.com/office/officeart/2005/8/layout/pList2"/>
    <dgm:cxn modelId="{162D8B40-2FB9-45A2-A67C-A5AEC7ABCB84}" type="presParOf" srcId="{F59A929A-A534-4345-8F23-5E3DAD6C56BB}" destId="{A70DFCD8-698F-4415-8484-A6AD8B210B2D}" srcOrd="4" destOrd="0" presId="urn:microsoft.com/office/officeart/2005/8/layout/pList2"/>
    <dgm:cxn modelId="{F708B66C-5A45-45B8-9B9E-28B85334EAA1}" type="presParOf" srcId="{A70DFCD8-698F-4415-8484-A6AD8B210B2D}" destId="{D2AB406B-B546-4F4A-9733-BC027773BC8A}" srcOrd="0" destOrd="0" presId="urn:microsoft.com/office/officeart/2005/8/layout/pList2"/>
    <dgm:cxn modelId="{B633EA9C-F4EF-40BF-BAFF-64EAC68737D7}" type="presParOf" srcId="{A70DFCD8-698F-4415-8484-A6AD8B210B2D}" destId="{900A26CF-13B0-4FA3-9803-389D1897592C}" srcOrd="1" destOrd="0" presId="urn:microsoft.com/office/officeart/2005/8/layout/pList2"/>
    <dgm:cxn modelId="{141D5A09-5512-4837-8984-35D5A556305E}" type="presParOf" srcId="{A70DFCD8-698F-4415-8484-A6AD8B210B2D}" destId="{09B45FBD-FF77-4789-AD13-7177D94029C9}" srcOrd="2" destOrd="0" presId="urn:microsoft.com/office/officeart/2005/8/layout/pList2"/>
    <dgm:cxn modelId="{7E2DD5A3-EDB4-4F75-B9C1-B43A7D417B15}" type="presParOf" srcId="{F59A929A-A534-4345-8F23-5E3DAD6C56BB}" destId="{AED0D635-FDFB-478A-B441-0BC81DAFB525}" srcOrd="5" destOrd="0" presId="urn:microsoft.com/office/officeart/2005/8/layout/pList2"/>
    <dgm:cxn modelId="{729F6791-E292-4831-ADA0-011C53C227F0}" type="presParOf" srcId="{F59A929A-A534-4345-8F23-5E3DAD6C56BB}" destId="{F791B905-9BC2-4168-8E4D-DD9613BCA648}" srcOrd="6" destOrd="0" presId="urn:microsoft.com/office/officeart/2005/8/layout/pList2"/>
    <dgm:cxn modelId="{23BC0695-DE17-46C9-ABF4-6788D15D7A79}" type="presParOf" srcId="{F791B905-9BC2-4168-8E4D-DD9613BCA648}" destId="{F4540616-4C71-419E-BB10-FF2CCC53892C}" srcOrd="0" destOrd="0" presId="urn:microsoft.com/office/officeart/2005/8/layout/pList2"/>
    <dgm:cxn modelId="{13BC8E84-A4EC-41D6-BC6A-997C3E9EF407}" type="presParOf" srcId="{F791B905-9BC2-4168-8E4D-DD9613BCA648}" destId="{FEA5F6DF-25A4-47CB-8864-D1C171980D0F}" srcOrd="1" destOrd="0" presId="urn:microsoft.com/office/officeart/2005/8/layout/pList2"/>
    <dgm:cxn modelId="{69A9E61B-FA73-42F5-9622-86D5F3FD1AEE}" type="presParOf" srcId="{F791B905-9BC2-4168-8E4D-DD9613BCA648}" destId="{94D78039-8338-4677-BD22-4737349CA01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B99FA3-CA33-4A94-8EFB-D056E3C691A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8D2D335E-7D6B-4232-AFDD-74E089048DDB}">
      <dgm:prSet phldrT="[Texto]"/>
      <dgm:spPr/>
      <dgm:t>
        <a:bodyPr/>
        <a:lstStyle/>
        <a:p>
          <a:r>
            <a:rPr lang="es-EC" dirty="0" smtClean="0"/>
            <a:t>En este estudio se analizaron todas las formas de financiamiento a las que pueden recurrir las MIPYMES en el Ecuador a través de  una organización regional como es la CAN, la falta de una difusión sobre los beneficios de este tipo de crédito, ha impedido un crecimiento de estas unidades productivas tanto a nivel de sector como nivel país, considerando que los grupos sociales más vulnerables se encuentran en las clases sociales bajas.</a:t>
          </a:r>
          <a:endParaRPr lang="es-ES" dirty="0"/>
        </a:p>
      </dgm:t>
    </dgm:pt>
    <dgm:pt modelId="{00A7FA0A-D0D9-49E3-8F68-E0A21AB998B3}" type="parTrans" cxnId="{C462B7BA-88A8-40C1-971D-D1D2B629246B}">
      <dgm:prSet/>
      <dgm:spPr/>
      <dgm:t>
        <a:bodyPr/>
        <a:lstStyle/>
        <a:p>
          <a:endParaRPr lang="es-ES"/>
        </a:p>
      </dgm:t>
    </dgm:pt>
    <dgm:pt modelId="{F23E9466-6D2B-4B2C-B767-32DC1409E8CB}" type="sibTrans" cxnId="{C462B7BA-88A8-40C1-971D-D1D2B629246B}">
      <dgm:prSet/>
      <dgm:spPr/>
      <dgm:t>
        <a:bodyPr/>
        <a:lstStyle/>
        <a:p>
          <a:endParaRPr lang="es-ES"/>
        </a:p>
      </dgm:t>
    </dgm:pt>
    <dgm:pt modelId="{56ABE7FC-54BA-41A5-8C72-6D593C46712F}">
      <dgm:prSet phldrT="[Texto]" custT="1"/>
      <dgm:spPr/>
      <dgm:t>
        <a:bodyPr/>
        <a:lstStyle/>
        <a:p>
          <a:r>
            <a:rPr lang="es-EC" sz="1400" dirty="0" smtClean="0"/>
            <a:t>La  CAN a través de sus diferentes organismos, ha realizado esfuerzos con la finalidad de canalizar  ayuda a las unidades productivas, proporcionando información financiera que viabilice mecanismos e instrumentos  y que actúen como una gran fuente de oportunidades tanto en MIPYMES como en sectores más grandes de empresas</a:t>
          </a:r>
          <a:endParaRPr lang="es-ES" sz="1400" dirty="0"/>
        </a:p>
      </dgm:t>
    </dgm:pt>
    <dgm:pt modelId="{F95E96E3-C23F-4CB1-8A4B-36D18658C12C}" type="parTrans" cxnId="{FFFBEF96-804D-4BB9-A18A-4F86B1297F11}">
      <dgm:prSet/>
      <dgm:spPr/>
      <dgm:t>
        <a:bodyPr/>
        <a:lstStyle/>
        <a:p>
          <a:endParaRPr lang="es-ES"/>
        </a:p>
      </dgm:t>
    </dgm:pt>
    <dgm:pt modelId="{37D094AE-E4A4-4F6D-BE8A-6FC744DCFDFC}" type="sibTrans" cxnId="{FFFBEF96-804D-4BB9-A18A-4F86B1297F11}">
      <dgm:prSet/>
      <dgm:spPr/>
      <dgm:t>
        <a:bodyPr/>
        <a:lstStyle/>
        <a:p>
          <a:endParaRPr lang="es-ES"/>
        </a:p>
      </dgm:t>
    </dgm:pt>
    <dgm:pt modelId="{FD1B35C8-3519-442A-9E64-D3334213A89E}">
      <dgm:prSet phldrT="[Texto]" custT="1"/>
      <dgm:spPr/>
      <dgm:t>
        <a:bodyPr/>
        <a:lstStyle/>
        <a:p>
          <a:r>
            <a:rPr lang="es-EC" sz="1400" dirty="0" smtClean="0"/>
            <a:t>Los créditos en la mayoría de entidades financieras evalúan la viabilidad o no así como la rentabilidad de la inversión asignada para que justifiquen la generación de proyectos, además de fomentar sobre todo el aumento de la industria de cada país miembro de la CAN.</a:t>
          </a:r>
          <a:endParaRPr lang="es-ES" sz="1400" dirty="0"/>
        </a:p>
      </dgm:t>
    </dgm:pt>
    <dgm:pt modelId="{0948C4DF-DE02-4C3F-B65C-4AC86485D43D}" type="parTrans" cxnId="{E7FEF6BA-334F-4553-A9D0-BA995BADC063}">
      <dgm:prSet/>
      <dgm:spPr/>
      <dgm:t>
        <a:bodyPr/>
        <a:lstStyle/>
        <a:p>
          <a:endParaRPr lang="es-ES"/>
        </a:p>
      </dgm:t>
    </dgm:pt>
    <dgm:pt modelId="{57281F8B-980B-4AE3-AF08-5EC35DF3761C}" type="sibTrans" cxnId="{E7FEF6BA-334F-4553-A9D0-BA995BADC063}">
      <dgm:prSet/>
      <dgm:spPr/>
      <dgm:t>
        <a:bodyPr/>
        <a:lstStyle/>
        <a:p>
          <a:endParaRPr lang="es-ES"/>
        </a:p>
      </dgm:t>
    </dgm:pt>
    <dgm:pt modelId="{0B7E1EAB-8D1E-46D5-82CA-7FAF2FF7DD89}" type="pres">
      <dgm:prSet presAssocID="{73B99FA3-CA33-4A94-8EFB-D056E3C691A8}" presName="Name0" presStyleCnt="0">
        <dgm:presLayoutVars>
          <dgm:chMax val="7"/>
          <dgm:chPref val="7"/>
          <dgm:dir/>
        </dgm:presLayoutVars>
      </dgm:prSet>
      <dgm:spPr/>
      <dgm:t>
        <a:bodyPr/>
        <a:lstStyle/>
        <a:p>
          <a:endParaRPr lang="es-EC"/>
        </a:p>
      </dgm:t>
    </dgm:pt>
    <dgm:pt modelId="{0AA37120-FA1C-49C0-A82C-2B91CFC13F91}" type="pres">
      <dgm:prSet presAssocID="{73B99FA3-CA33-4A94-8EFB-D056E3C691A8}" presName="Name1" presStyleCnt="0"/>
      <dgm:spPr/>
    </dgm:pt>
    <dgm:pt modelId="{2A4830AA-0F36-4C56-B39C-C2B8A8DE5E73}" type="pres">
      <dgm:prSet presAssocID="{73B99FA3-CA33-4A94-8EFB-D056E3C691A8}" presName="cycle" presStyleCnt="0"/>
      <dgm:spPr/>
    </dgm:pt>
    <dgm:pt modelId="{08D043D9-1520-4468-B3EA-30CB32AE9A80}" type="pres">
      <dgm:prSet presAssocID="{73B99FA3-CA33-4A94-8EFB-D056E3C691A8}" presName="srcNode" presStyleLbl="node1" presStyleIdx="0" presStyleCnt="3"/>
      <dgm:spPr/>
    </dgm:pt>
    <dgm:pt modelId="{8B4D094E-5205-406B-A752-87C9E3CDB304}" type="pres">
      <dgm:prSet presAssocID="{73B99FA3-CA33-4A94-8EFB-D056E3C691A8}" presName="conn" presStyleLbl="parChTrans1D2" presStyleIdx="0" presStyleCnt="1"/>
      <dgm:spPr/>
      <dgm:t>
        <a:bodyPr/>
        <a:lstStyle/>
        <a:p>
          <a:endParaRPr lang="es-EC"/>
        </a:p>
      </dgm:t>
    </dgm:pt>
    <dgm:pt modelId="{9800211F-C9D5-4199-B7C2-22CBF49ED5A8}" type="pres">
      <dgm:prSet presAssocID="{73B99FA3-CA33-4A94-8EFB-D056E3C691A8}" presName="extraNode" presStyleLbl="node1" presStyleIdx="0" presStyleCnt="3"/>
      <dgm:spPr/>
    </dgm:pt>
    <dgm:pt modelId="{1FFC983C-45B3-41CE-A99A-FF059D1E4627}" type="pres">
      <dgm:prSet presAssocID="{73B99FA3-CA33-4A94-8EFB-D056E3C691A8}" presName="dstNode" presStyleLbl="node1" presStyleIdx="0" presStyleCnt="3"/>
      <dgm:spPr/>
    </dgm:pt>
    <dgm:pt modelId="{49123A4A-48C4-4815-BC25-6C2282EF3EF7}" type="pres">
      <dgm:prSet presAssocID="{8D2D335E-7D6B-4232-AFDD-74E089048DDB}" presName="text_1" presStyleLbl="node1" presStyleIdx="0" presStyleCnt="3">
        <dgm:presLayoutVars>
          <dgm:bulletEnabled val="1"/>
        </dgm:presLayoutVars>
      </dgm:prSet>
      <dgm:spPr/>
      <dgm:t>
        <a:bodyPr/>
        <a:lstStyle/>
        <a:p>
          <a:endParaRPr lang="es-ES"/>
        </a:p>
      </dgm:t>
    </dgm:pt>
    <dgm:pt modelId="{B6B513A3-D2FD-4A14-B895-C34D5D90C144}" type="pres">
      <dgm:prSet presAssocID="{8D2D335E-7D6B-4232-AFDD-74E089048DDB}" presName="accent_1" presStyleCnt="0"/>
      <dgm:spPr/>
    </dgm:pt>
    <dgm:pt modelId="{1416A407-F414-4FFF-AE20-CE8BFA8C23CF}" type="pres">
      <dgm:prSet presAssocID="{8D2D335E-7D6B-4232-AFDD-74E089048DDB}"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C"/>
        </a:p>
      </dgm:t>
    </dgm:pt>
    <dgm:pt modelId="{8C41ED2C-6EAC-4C35-BE12-100F299605C3}" type="pres">
      <dgm:prSet presAssocID="{56ABE7FC-54BA-41A5-8C72-6D593C46712F}" presName="text_2" presStyleLbl="node1" presStyleIdx="1" presStyleCnt="3">
        <dgm:presLayoutVars>
          <dgm:bulletEnabled val="1"/>
        </dgm:presLayoutVars>
      </dgm:prSet>
      <dgm:spPr/>
      <dgm:t>
        <a:bodyPr/>
        <a:lstStyle/>
        <a:p>
          <a:endParaRPr lang="es-ES"/>
        </a:p>
      </dgm:t>
    </dgm:pt>
    <dgm:pt modelId="{CCE2F943-D3E9-4532-90BC-7D292629D6E6}" type="pres">
      <dgm:prSet presAssocID="{56ABE7FC-54BA-41A5-8C72-6D593C46712F}" presName="accent_2" presStyleCnt="0"/>
      <dgm:spPr/>
    </dgm:pt>
    <dgm:pt modelId="{BF513630-3BF9-40F0-91E7-06CC1194239E}" type="pres">
      <dgm:prSet presAssocID="{56ABE7FC-54BA-41A5-8C72-6D593C46712F}"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C"/>
        </a:p>
      </dgm:t>
    </dgm:pt>
    <dgm:pt modelId="{4F7092A9-D89A-4DFB-B563-44205349EE1C}" type="pres">
      <dgm:prSet presAssocID="{FD1B35C8-3519-442A-9E64-D3334213A89E}" presName="text_3" presStyleLbl="node1" presStyleIdx="2" presStyleCnt="3">
        <dgm:presLayoutVars>
          <dgm:bulletEnabled val="1"/>
        </dgm:presLayoutVars>
      </dgm:prSet>
      <dgm:spPr/>
      <dgm:t>
        <a:bodyPr/>
        <a:lstStyle/>
        <a:p>
          <a:endParaRPr lang="es-ES"/>
        </a:p>
      </dgm:t>
    </dgm:pt>
    <dgm:pt modelId="{38B031D8-EBE3-48D9-836F-A589F48B7DB3}" type="pres">
      <dgm:prSet presAssocID="{FD1B35C8-3519-442A-9E64-D3334213A89E}" presName="accent_3" presStyleCnt="0"/>
      <dgm:spPr/>
    </dgm:pt>
    <dgm:pt modelId="{8E487692-62DD-4B0B-8157-39DAA15D404A}" type="pres">
      <dgm:prSet presAssocID="{FD1B35C8-3519-442A-9E64-D3334213A89E}"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C"/>
        </a:p>
      </dgm:t>
    </dgm:pt>
  </dgm:ptLst>
  <dgm:cxnLst>
    <dgm:cxn modelId="{F9F6A591-EE1C-4A38-9C29-FA5495B4D21D}" type="presOf" srcId="{73B99FA3-CA33-4A94-8EFB-D056E3C691A8}" destId="{0B7E1EAB-8D1E-46D5-82CA-7FAF2FF7DD89}" srcOrd="0" destOrd="0" presId="urn:microsoft.com/office/officeart/2008/layout/VerticalCurvedList"/>
    <dgm:cxn modelId="{FFFBEF96-804D-4BB9-A18A-4F86B1297F11}" srcId="{73B99FA3-CA33-4A94-8EFB-D056E3C691A8}" destId="{56ABE7FC-54BA-41A5-8C72-6D593C46712F}" srcOrd="1" destOrd="0" parTransId="{F95E96E3-C23F-4CB1-8A4B-36D18658C12C}" sibTransId="{37D094AE-E4A4-4F6D-BE8A-6FC744DCFDFC}"/>
    <dgm:cxn modelId="{0C61EC6B-621A-479D-BCE4-0A0A4931B5FB}" type="presOf" srcId="{56ABE7FC-54BA-41A5-8C72-6D593C46712F}" destId="{8C41ED2C-6EAC-4C35-BE12-100F299605C3}" srcOrd="0" destOrd="0" presId="urn:microsoft.com/office/officeart/2008/layout/VerticalCurvedList"/>
    <dgm:cxn modelId="{C462B7BA-88A8-40C1-971D-D1D2B629246B}" srcId="{73B99FA3-CA33-4A94-8EFB-D056E3C691A8}" destId="{8D2D335E-7D6B-4232-AFDD-74E089048DDB}" srcOrd="0" destOrd="0" parTransId="{00A7FA0A-D0D9-49E3-8F68-E0A21AB998B3}" sibTransId="{F23E9466-6D2B-4B2C-B767-32DC1409E8CB}"/>
    <dgm:cxn modelId="{E7FEF6BA-334F-4553-A9D0-BA995BADC063}" srcId="{73B99FA3-CA33-4A94-8EFB-D056E3C691A8}" destId="{FD1B35C8-3519-442A-9E64-D3334213A89E}" srcOrd="2" destOrd="0" parTransId="{0948C4DF-DE02-4C3F-B65C-4AC86485D43D}" sibTransId="{57281F8B-980B-4AE3-AF08-5EC35DF3761C}"/>
    <dgm:cxn modelId="{C9F31E75-3702-4810-A0F7-6C85F29FBD03}" type="presOf" srcId="{FD1B35C8-3519-442A-9E64-D3334213A89E}" destId="{4F7092A9-D89A-4DFB-B563-44205349EE1C}" srcOrd="0" destOrd="0" presId="urn:microsoft.com/office/officeart/2008/layout/VerticalCurvedList"/>
    <dgm:cxn modelId="{2D579FB9-9281-4015-9DF3-403EAF6966FD}" type="presOf" srcId="{F23E9466-6D2B-4B2C-B767-32DC1409E8CB}" destId="{8B4D094E-5205-406B-A752-87C9E3CDB304}" srcOrd="0" destOrd="0" presId="urn:microsoft.com/office/officeart/2008/layout/VerticalCurvedList"/>
    <dgm:cxn modelId="{148AE7E9-283C-4548-9039-19FE6AA06653}" type="presOf" srcId="{8D2D335E-7D6B-4232-AFDD-74E089048DDB}" destId="{49123A4A-48C4-4815-BC25-6C2282EF3EF7}" srcOrd="0" destOrd="0" presId="urn:microsoft.com/office/officeart/2008/layout/VerticalCurvedList"/>
    <dgm:cxn modelId="{564E6F2E-5B2B-4BEC-89E0-DE95B4BB8702}" type="presParOf" srcId="{0B7E1EAB-8D1E-46D5-82CA-7FAF2FF7DD89}" destId="{0AA37120-FA1C-49C0-A82C-2B91CFC13F91}" srcOrd="0" destOrd="0" presId="urn:microsoft.com/office/officeart/2008/layout/VerticalCurvedList"/>
    <dgm:cxn modelId="{A887DC94-2522-458A-B73F-99B5B6688A9B}" type="presParOf" srcId="{0AA37120-FA1C-49C0-A82C-2B91CFC13F91}" destId="{2A4830AA-0F36-4C56-B39C-C2B8A8DE5E73}" srcOrd="0" destOrd="0" presId="urn:microsoft.com/office/officeart/2008/layout/VerticalCurvedList"/>
    <dgm:cxn modelId="{47067CBE-3D8F-4FB6-9F68-04E97E1CB581}" type="presParOf" srcId="{2A4830AA-0F36-4C56-B39C-C2B8A8DE5E73}" destId="{08D043D9-1520-4468-B3EA-30CB32AE9A80}" srcOrd="0" destOrd="0" presId="urn:microsoft.com/office/officeart/2008/layout/VerticalCurvedList"/>
    <dgm:cxn modelId="{41B45391-4558-4E1F-A976-19D0E884C314}" type="presParOf" srcId="{2A4830AA-0F36-4C56-B39C-C2B8A8DE5E73}" destId="{8B4D094E-5205-406B-A752-87C9E3CDB304}" srcOrd="1" destOrd="0" presId="urn:microsoft.com/office/officeart/2008/layout/VerticalCurvedList"/>
    <dgm:cxn modelId="{57637131-A0B4-44C3-9637-65DBCAA3038C}" type="presParOf" srcId="{2A4830AA-0F36-4C56-B39C-C2B8A8DE5E73}" destId="{9800211F-C9D5-4199-B7C2-22CBF49ED5A8}" srcOrd="2" destOrd="0" presId="urn:microsoft.com/office/officeart/2008/layout/VerticalCurvedList"/>
    <dgm:cxn modelId="{EEDADEAF-F829-4511-85D7-79E838BE4D84}" type="presParOf" srcId="{2A4830AA-0F36-4C56-B39C-C2B8A8DE5E73}" destId="{1FFC983C-45B3-41CE-A99A-FF059D1E4627}" srcOrd="3" destOrd="0" presId="urn:microsoft.com/office/officeart/2008/layout/VerticalCurvedList"/>
    <dgm:cxn modelId="{CF8850A5-48D4-4E67-BAD8-6A0128EEFC7D}" type="presParOf" srcId="{0AA37120-FA1C-49C0-A82C-2B91CFC13F91}" destId="{49123A4A-48C4-4815-BC25-6C2282EF3EF7}" srcOrd="1" destOrd="0" presId="urn:microsoft.com/office/officeart/2008/layout/VerticalCurvedList"/>
    <dgm:cxn modelId="{11AFD79A-CF55-4791-B2B7-D89AF5C6E5B3}" type="presParOf" srcId="{0AA37120-FA1C-49C0-A82C-2B91CFC13F91}" destId="{B6B513A3-D2FD-4A14-B895-C34D5D90C144}" srcOrd="2" destOrd="0" presId="urn:microsoft.com/office/officeart/2008/layout/VerticalCurvedList"/>
    <dgm:cxn modelId="{8C650DC0-361C-4B42-9A10-902C71CFF85C}" type="presParOf" srcId="{B6B513A3-D2FD-4A14-B895-C34D5D90C144}" destId="{1416A407-F414-4FFF-AE20-CE8BFA8C23CF}" srcOrd="0" destOrd="0" presId="urn:microsoft.com/office/officeart/2008/layout/VerticalCurvedList"/>
    <dgm:cxn modelId="{1E42F0F6-1B99-48B2-8DEC-696B506FE1B7}" type="presParOf" srcId="{0AA37120-FA1C-49C0-A82C-2B91CFC13F91}" destId="{8C41ED2C-6EAC-4C35-BE12-100F299605C3}" srcOrd="3" destOrd="0" presId="urn:microsoft.com/office/officeart/2008/layout/VerticalCurvedList"/>
    <dgm:cxn modelId="{55EDE926-E5EF-4A18-9F6C-B245614A05F4}" type="presParOf" srcId="{0AA37120-FA1C-49C0-A82C-2B91CFC13F91}" destId="{CCE2F943-D3E9-4532-90BC-7D292629D6E6}" srcOrd="4" destOrd="0" presId="urn:microsoft.com/office/officeart/2008/layout/VerticalCurvedList"/>
    <dgm:cxn modelId="{BDF97E50-91E6-4D13-9400-655616746ACA}" type="presParOf" srcId="{CCE2F943-D3E9-4532-90BC-7D292629D6E6}" destId="{BF513630-3BF9-40F0-91E7-06CC1194239E}" srcOrd="0" destOrd="0" presId="urn:microsoft.com/office/officeart/2008/layout/VerticalCurvedList"/>
    <dgm:cxn modelId="{195C661D-5A81-4359-AC4A-FD4D76CD3FCF}" type="presParOf" srcId="{0AA37120-FA1C-49C0-A82C-2B91CFC13F91}" destId="{4F7092A9-D89A-4DFB-B563-44205349EE1C}" srcOrd="5" destOrd="0" presId="urn:microsoft.com/office/officeart/2008/layout/VerticalCurvedList"/>
    <dgm:cxn modelId="{49E97C4D-8710-4945-A11F-BBB5C9CF5A85}" type="presParOf" srcId="{0AA37120-FA1C-49C0-A82C-2B91CFC13F91}" destId="{38B031D8-EBE3-48D9-836F-A589F48B7DB3}" srcOrd="6" destOrd="0" presId="urn:microsoft.com/office/officeart/2008/layout/VerticalCurvedList"/>
    <dgm:cxn modelId="{730DDFA4-61E2-482A-A517-EA23E94886AD}" type="presParOf" srcId="{38B031D8-EBE3-48D9-836F-A589F48B7DB3}" destId="{8E487692-62DD-4B0B-8157-39DAA15D40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033819-B535-4BB3-A002-6F37B0E41352}" type="doc">
      <dgm:prSet loTypeId="urn:microsoft.com/office/officeart/2005/8/layout/arrow2" loCatId="process" qsTypeId="urn:microsoft.com/office/officeart/2005/8/quickstyle/simple1" qsCatId="simple" csTypeId="urn:microsoft.com/office/officeart/2005/8/colors/colorful1" csCatId="colorful" phldr="1"/>
      <dgm:spPr/>
    </dgm:pt>
    <dgm:pt modelId="{26A1B1AF-762A-4ADD-8723-00872FAAD8AC}">
      <dgm:prSet phldrT="[Texto]" custT="1"/>
      <dgm:spPr/>
      <dgm:t>
        <a:bodyPr/>
        <a:lstStyle/>
        <a:p>
          <a:pPr algn="just"/>
          <a:r>
            <a:rPr lang="es-EC" sz="1400" dirty="0" smtClean="0"/>
            <a:t>Las instituciones financieras a nivel nacional deberán seguir otorgando créditos tanto como banca de segundo piso y de primer piso en lo que corresponden instituciones públicas y privadas siendo los tipos de tasas de crédito la diferencial entre estas dos tipos de banca, para que los emprendedores de clase media-baja opten por adquirir para generar nuevas microempresas</a:t>
          </a:r>
          <a:r>
            <a:rPr lang="es-CO" sz="1400" dirty="0" smtClean="0"/>
            <a:t>, </a:t>
          </a:r>
          <a:endParaRPr lang="es-ES" sz="1400" dirty="0"/>
        </a:p>
      </dgm:t>
    </dgm:pt>
    <dgm:pt modelId="{55DFCBA5-6BA3-44E4-A59F-8808B4576220}" type="parTrans" cxnId="{79F9F981-C538-496B-9749-EF62D05383CE}">
      <dgm:prSet/>
      <dgm:spPr/>
      <dgm:t>
        <a:bodyPr/>
        <a:lstStyle/>
        <a:p>
          <a:endParaRPr lang="es-ES"/>
        </a:p>
      </dgm:t>
    </dgm:pt>
    <dgm:pt modelId="{8D6926E2-CA92-428E-8ED4-BB2FC3C70518}" type="sibTrans" cxnId="{79F9F981-C538-496B-9749-EF62D05383CE}">
      <dgm:prSet/>
      <dgm:spPr/>
      <dgm:t>
        <a:bodyPr/>
        <a:lstStyle/>
        <a:p>
          <a:endParaRPr lang="es-ES"/>
        </a:p>
      </dgm:t>
    </dgm:pt>
    <dgm:pt modelId="{802D11F3-5FD9-4FC7-A627-DC442F744A9D}">
      <dgm:prSet phldrT="[Texto]" custT="1"/>
      <dgm:spPr/>
      <dgm:t>
        <a:bodyPr/>
        <a:lstStyle/>
        <a:p>
          <a:pPr algn="just"/>
          <a:r>
            <a:rPr lang="es-EC" sz="1200" dirty="0" smtClean="0"/>
            <a:t>Las instituciones que promueven a las MIPYMES en los diferentes países miembros de la CAN deben colaborar con ayuda técnica para el desarrollo de este tipo de empresas, haciendo que los emprendedores sepan administrar su capital en sus negocios y obteniendo mecanismos para que su producto tenga la calidad necesaria para ser aceptado internacionalmente</a:t>
          </a:r>
          <a:r>
            <a:rPr lang="es-EC" sz="1050" dirty="0" smtClean="0"/>
            <a:t>.</a:t>
          </a:r>
          <a:endParaRPr lang="es-ES" sz="1050" dirty="0"/>
        </a:p>
      </dgm:t>
    </dgm:pt>
    <dgm:pt modelId="{6184E71D-A628-4BD2-B3B8-C53FFCAAF630}" type="parTrans" cxnId="{31487579-08F7-4C5F-AC2F-01CAF96D410C}">
      <dgm:prSet/>
      <dgm:spPr/>
      <dgm:t>
        <a:bodyPr/>
        <a:lstStyle/>
        <a:p>
          <a:endParaRPr lang="es-ES"/>
        </a:p>
      </dgm:t>
    </dgm:pt>
    <dgm:pt modelId="{FAF77E62-0543-422C-BE4E-B5637D4925BD}" type="sibTrans" cxnId="{31487579-08F7-4C5F-AC2F-01CAF96D410C}">
      <dgm:prSet/>
      <dgm:spPr/>
      <dgm:t>
        <a:bodyPr/>
        <a:lstStyle/>
        <a:p>
          <a:endParaRPr lang="es-ES"/>
        </a:p>
      </dgm:t>
    </dgm:pt>
    <dgm:pt modelId="{E57E8EFC-4BA1-49B9-A330-85734AEF6EEE}">
      <dgm:prSet phldrT="[Texto]" custT="1"/>
      <dgm:spPr/>
      <dgm:t>
        <a:bodyPr/>
        <a:lstStyle/>
        <a:p>
          <a:pPr algn="just"/>
          <a:r>
            <a:rPr lang="es-EC" sz="1100" dirty="0" smtClean="0"/>
            <a:t>Las Políticas de financiamiento por parte de la CAN, deben seguir facilitando la asignación de recursos económicos para viabilizar el desarrollo y crecimiento de las MIPYMES, todo esto se podrá materializar con un comportamiento creciente del Producto Interno Bruto, la disminución del desempleo y un aumento interesante del empleo en ciertos sectores sociales de las economías de la CAN</a:t>
          </a:r>
          <a:endParaRPr lang="es-ES" sz="1100" dirty="0"/>
        </a:p>
      </dgm:t>
    </dgm:pt>
    <dgm:pt modelId="{F96230DA-5E62-4FA0-BAC4-0FFCCA667405}" type="parTrans" cxnId="{937C0BB1-676C-4954-AC7C-F5EB1544F1A0}">
      <dgm:prSet/>
      <dgm:spPr/>
      <dgm:t>
        <a:bodyPr/>
        <a:lstStyle/>
        <a:p>
          <a:endParaRPr lang="es-ES"/>
        </a:p>
      </dgm:t>
    </dgm:pt>
    <dgm:pt modelId="{E1DCFF9D-0AC0-43E7-B3E0-0798E7628424}" type="sibTrans" cxnId="{937C0BB1-676C-4954-AC7C-F5EB1544F1A0}">
      <dgm:prSet/>
      <dgm:spPr/>
      <dgm:t>
        <a:bodyPr/>
        <a:lstStyle/>
        <a:p>
          <a:endParaRPr lang="es-ES"/>
        </a:p>
      </dgm:t>
    </dgm:pt>
    <dgm:pt modelId="{F5F8C327-0308-4936-9631-B086925CC751}" type="pres">
      <dgm:prSet presAssocID="{18033819-B535-4BB3-A002-6F37B0E41352}" presName="arrowDiagram" presStyleCnt="0">
        <dgm:presLayoutVars>
          <dgm:chMax val="5"/>
          <dgm:dir/>
          <dgm:resizeHandles val="exact"/>
        </dgm:presLayoutVars>
      </dgm:prSet>
      <dgm:spPr/>
    </dgm:pt>
    <dgm:pt modelId="{8B24E7F6-AB79-4538-B8D2-7B0AC2F42AD0}" type="pres">
      <dgm:prSet presAssocID="{18033819-B535-4BB3-A002-6F37B0E41352}" presName="arrow" presStyleLbl="bgShp" presStyleIdx="0" presStyleCnt="1" custLinFactNeighborX="-10910" custLinFactNeighborY="1507"/>
      <dgm:spPr/>
    </dgm:pt>
    <dgm:pt modelId="{AC491BFB-5635-45D7-9403-8C6D0D3E8220}" type="pres">
      <dgm:prSet presAssocID="{18033819-B535-4BB3-A002-6F37B0E41352}" presName="arrowDiagram3" presStyleCnt="0"/>
      <dgm:spPr/>
    </dgm:pt>
    <dgm:pt modelId="{3BB5C25E-97FA-4480-B894-814DC987ABDF}" type="pres">
      <dgm:prSet presAssocID="{26A1B1AF-762A-4ADD-8723-00872FAAD8AC}" presName="bullet3a" presStyleLbl="node1" presStyleIdx="0" presStyleCnt="3" custLinFactX="-100000" custLinFactNeighborX="-192101" custLinFactNeighborY="7811"/>
      <dgm:spPr/>
    </dgm:pt>
    <dgm:pt modelId="{EAFAC3B3-4626-447F-A28E-7F2A8D3C885F}" type="pres">
      <dgm:prSet presAssocID="{26A1B1AF-762A-4ADD-8723-00872FAAD8AC}" presName="textBox3a" presStyleLbl="revTx" presStyleIdx="0" presStyleCnt="3" custScaleX="279272" custLinFactNeighborX="59548" custLinFactNeighborY="-881">
        <dgm:presLayoutVars>
          <dgm:bulletEnabled val="1"/>
        </dgm:presLayoutVars>
      </dgm:prSet>
      <dgm:spPr/>
      <dgm:t>
        <a:bodyPr/>
        <a:lstStyle/>
        <a:p>
          <a:endParaRPr lang="es-ES"/>
        </a:p>
      </dgm:t>
    </dgm:pt>
    <dgm:pt modelId="{3C3C2BF8-F6F7-4D02-9D7E-53DD7BBCC1F8}" type="pres">
      <dgm:prSet presAssocID="{802D11F3-5FD9-4FC7-A627-DC442F744A9D}" presName="bullet3b" presStyleLbl="node1" presStyleIdx="1" presStyleCnt="3" custLinFactX="-61590" custLinFactNeighborX="-100000" custLinFactNeighborY="4321"/>
      <dgm:spPr/>
    </dgm:pt>
    <dgm:pt modelId="{C0FD7AF5-C70D-4951-96F5-70DE7552EF6D}" type="pres">
      <dgm:prSet presAssocID="{802D11F3-5FD9-4FC7-A627-DC442F744A9D}" presName="textBox3b" presStyleLbl="revTx" presStyleIdx="1" presStyleCnt="3" custScaleX="214124" custScaleY="38542" custLinFactNeighborX="33837" custLinFactNeighborY="-28656">
        <dgm:presLayoutVars>
          <dgm:bulletEnabled val="1"/>
        </dgm:presLayoutVars>
      </dgm:prSet>
      <dgm:spPr/>
      <dgm:t>
        <a:bodyPr/>
        <a:lstStyle/>
        <a:p>
          <a:endParaRPr lang="es-ES"/>
        </a:p>
      </dgm:t>
    </dgm:pt>
    <dgm:pt modelId="{19F9DFB7-F8DA-45CE-84F8-8399C356686C}" type="pres">
      <dgm:prSet presAssocID="{E57E8EFC-4BA1-49B9-A330-85734AEF6EEE}" presName="bullet3c" presStyleLbl="node1" presStyleIdx="2" presStyleCnt="3" custLinFactX="-16842" custLinFactNeighborX="-100000" custLinFactNeighborY="3124"/>
      <dgm:spPr/>
    </dgm:pt>
    <dgm:pt modelId="{A09574D9-0710-4E55-88FD-946F0F0B065B}" type="pres">
      <dgm:prSet presAssocID="{E57E8EFC-4BA1-49B9-A330-85734AEF6EEE}" presName="textBox3c" presStyleLbl="revTx" presStyleIdx="2" presStyleCnt="3" custScaleX="191894" custScaleY="34935" custLinFactNeighborX="9214" custLinFactNeighborY="-48456">
        <dgm:presLayoutVars>
          <dgm:bulletEnabled val="1"/>
        </dgm:presLayoutVars>
      </dgm:prSet>
      <dgm:spPr/>
      <dgm:t>
        <a:bodyPr/>
        <a:lstStyle/>
        <a:p>
          <a:endParaRPr lang="es-ES"/>
        </a:p>
      </dgm:t>
    </dgm:pt>
  </dgm:ptLst>
  <dgm:cxnLst>
    <dgm:cxn modelId="{719DD998-43C5-48F9-995D-11129EE38F5B}" type="presOf" srcId="{802D11F3-5FD9-4FC7-A627-DC442F744A9D}" destId="{C0FD7AF5-C70D-4951-96F5-70DE7552EF6D}" srcOrd="0" destOrd="0" presId="urn:microsoft.com/office/officeart/2005/8/layout/arrow2"/>
    <dgm:cxn modelId="{5479181E-98F9-423C-BC37-C0F9570CCF48}" type="presOf" srcId="{18033819-B535-4BB3-A002-6F37B0E41352}" destId="{F5F8C327-0308-4936-9631-B086925CC751}" srcOrd="0" destOrd="0" presId="urn:microsoft.com/office/officeart/2005/8/layout/arrow2"/>
    <dgm:cxn modelId="{CECB283B-2DDF-4BD4-822E-EF575404C7CF}" type="presOf" srcId="{E57E8EFC-4BA1-49B9-A330-85734AEF6EEE}" destId="{A09574D9-0710-4E55-88FD-946F0F0B065B}" srcOrd="0" destOrd="0" presId="urn:microsoft.com/office/officeart/2005/8/layout/arrow2"/>
    <dgm:cxn modelId="{4E59FA37-C6F6-4C44-BBAA-837B14A558C3}" type="presOf" srcId="{26A1B1AF-762A-4ADD-8723-00872FAAD8AC}" destId="{EAFAC3B3-4626-447F-A28E-7F2A8D3C885F}" srcOrd="0" destOrd="0" presId="urn:microsoft.com/office/officeart/2005/8/layout/arrow2"/>
    <dgm:cxn modelId="{937C0BB1-676C-4954-AC7C-F5EB1544F1A0}" srcId="{18033819-B535-4BB3-A002-6F37B0E41352}" destId="{E57E8EFC-4BA1-49B9-A330-85734AEF6EEE}" srcOrd="2" destOrd="0" parTransId="{F96230DA-5E62-4FA0-BAC4-0FFCCA667405}" sibTransId="{E1DCFF9D-0AC0-43E7-B3E0-0798E7628424}"/>
    <dgm:cxn modelId="{79F9F981-C538-496B-9749-EF62D05383CE}" srcId="{18033819-B535-4BB3-A002-6F37B0E41352}" destId="{26A1B1AF-762A-4ADD-8723-00872FAAD8AC}" srcOrd="0" destOrd="0" parTransId="{55DFCBA5-6BA3-44E4-A59F-8808B4576220}" sibTransId="{8D6926E2-CA92-428E-8ED4-BB2FC3C70518}"/>
    <dgm:cxn modelId="{31487579-08F7-4C5F-AC2F-01CAF96D410C}" srcId="{18033819-B535-4BB3-A002-6F37B0E41352}" destId="{802D11F3-5FD9-4FC7-A627-DC442F744A9D}" srcOrd="1" destOrd="0" parTransId="{6184E71D-A628-4BD2-B3B8-C53FFCAAF630}" sibTransId="{FAF77E62-0543-422C-BE4E-B5637D4925BD}"/>
    <dgm:cxn modelId="{DF9E380F-21C6-4D8B-9598-446AC4D7F5FC}" type="presParOf" srcId="{F5F8C327-0308-4936-9631-B086925CC751}" destId="{8B24E7F6-AB79-4538-B8D2-7B0AC2F42AD0}" srcOrd="0" destOrd="0" presId="urn:microsoft.com/office/officeart/2005/8/layout/arrow2"/>
    <dgm:cxn modelId="{F5CD5E9F-7B15-431F-81F4-7561B52A14A6}" type="presParOf" srcId="{F5F8C327-0308-4936-9631-B086925CC751}" destId="{AC491BFB-5635-45D7-9403-8C6D0D3E8220}" srcOrd="1" destOrd="0" presId="urn:microsoft.com/office/officeart/2005/8/layout/arrow2"/>
    <dgm:cxn modelId="{CFED8D3F-05EF-495A-8B62-92F913590AF7}" type="presParOf" srcId="{AC491BFB-5635-45D7-9403-8C6D0D3E8220}" destId="{3BB5C25E-97FA-4480-B894-814DC987ABDF}" srcOrd="0" destOrd="0" presId="urn:microsoft.com/office/officeart/2005/8/layout/arrow2"/>
    <dgm:cxn modelId="{688E23CA-DDAD-4EB7-83EA-4176C2D02788}" type="presParOf" srcId="{AC491BFB-5635-45D7-9403-8C6D0D3E8220}" destId="{EAFAC3B3-4626-447F-A28E-7F2A8D3C885F}" srcOrd="1" destOrd="0" presId="urn:microsoft.com/office/officeart/2005/8/layout/arrow2"/>
    <dgm:cxn modelId="{CEED128A-5B10-4F7A-89DE-DD30B503E7A2}" type="presParOf" srcId="{AC491BFB-5635-45D7-9403-8C6D0D3E8220}" destId="{3C3C2BF8-F6F7-4D02-9D7E-53DD7BBCC1F8}" srcOrd="2" destOrd="0" presId="urn:microsoft.com/office/officeart/2005/8/layout/arrow2"/>
    <dgm:cxn modelId="{5DA6E151-A9C3-43A1-AEAC-384FE328016B}" type="presParOf" srcId="{AC491BFB-5635-45D7-9403-8C6D0D3E8220}" destId="{C0FD7AF5-C70D-4951-96F5-70DE7552EF6D}" srcOrd="3" destOrd="0" presId="urn:microsoft.com/office/officeart/2005/8/layout/arrow2"/>
    <dgm:cxn modelId="{69498E71-8667-4096-BDFE-2450287B957B}" type="presParOf" srcId="{AC491BFB-5635-45D7-9403-8C6D0D3E8220}" destId="{19F9DFB7-F8DA-45CE-84F8-8399C356686C}" srcOrd="4" destOrd="0" presId="urn:microsoft.com/office/officeart/2005/8/layout/arrow2"/>
    <dgm:cxn modelId="{EBDDDE3B-B631-4463-8A60-44543E985889}" type="presParOf" srcId="{AC491BFB-5635-45D7-9403-8C6D0D3E8220}" destId="{A09574D9-0710-4E55-88FD-946F0F0B065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03712-B042-406B-9268-A3469FC524EA}">
      <dsp:nvSpPr>
        <dsp:cNvPr id="0" name=""/>
        <dsp:cNvSpPr/>
      </dsp:nvSpPr>
      <dsp:spPr>
        <a:xfrm>
          <a:off x="3299869" y="1838532"/>
          <a:ext cx="1398143" cy="1398143"/>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 </a:t>
          </a:r>
          <a:r>
            <a:rPr lang="es-MX" sz="800" kern="1200" dirty="0" smtClean="0">
              <a:solidFill>
                <a:schemeClr val="bg1"/>
              </a:solidFill>
            </a:rPr>
            <a:t>ANÁLISIS DE LA PARTICIPACION </a:t>
          </a:r>
          <a:br>
            <a:rPr lang="es-MX" sz="800" kern="1200" dirty="0" smtClean="0">
              <a:solidFill>
                <a:schemeClr val="bg1"/>
              </a:solidFill>
            </a:rPr>
          </a:br>
          <a:r>
            <a:rPr lang="es-MX" sz="800" kern="1200" dirty="0" smtClean="0">
              <a:solidFill>
                <a:schemeClr val="bg1"/>
              </a:solidFill>
            </a:rPr>
            <a:t>DE LAS EMPRESAS MIPYMES ECUATORIANAS EN LOS ACUERDOS COMERCIALES CON LA COMUNIDAD ANDINA  CAN</a:t>
          </a:r>
          <a:endParaRPr lang="es-EC" sz="800" kern="1200" dirty="0"/>
        </a:p>
      </dsp:txBody>
      <dsp:txXfrm>
        <a:off x="3504622" y="2043285"/>
        <a:ext cx="988637" cy="988637"/>
      </dsp:txXfrm>
    </dsp:sp>
    <dsp:sp modelId="{3256D67A-4FC9-4AA0-A555-20287171057A}">
      <dsp:nvSpPr>
        <dsp:cNvPr id="0" name=""/>
        <dsp:cNvSpPr/>
      </dsp:nvSpPr>
      <dsp:spPr>
        <a:xfrm rot="16130513">
          <a:off x="3826338" y="1321357"/>
          <a:ext cx="305640" cy="475368"/>
        </a:xfrm>
        <a:prstGeom prst="rightArrow">
          <a:avLst>
            <a:gd name="adj1" fmla="val 60000"/>
            <a:gd name="adj2" fmla="val 50000"/>
          </a:avLst>
        </a:prstGeom>
        <a:solidFill>
          <a:schemeClr val="accent2">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3873111" y="1462268"/>
        <a:ext cx="213948" cy="285220"/>
      </dsp:txXfrm>
    </dsp:sp>
    <dsp:sp modelId="{960CF9E2-6E74-463A-8C44-460E2DDCBE9B}">
      <dsp:nvSpPr>
        <dsp:cNvPr id="0" name=""/>
        <dsp:cNvSpPr/>
      </dsp:nvSpPr>
      <dsp:spPr>
        <a:xfrm>
          <a:off x="3331275" y="3911"/>
          <a:ext cx="1258329" cy="1258329"/>
        </a:xfrm>
        <a:prstGeom prst="ellipse">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Metodología  </a:t>
          </a:r>
          <a:endParaRPr lang="es-EC" sz="1200" kern="1200" dirty="0"/>
        </a:p>
      </dsp:txBody>
      <dsp:txXfrm>
        <a:off x="3515553" y="188189"/>
        <a:ext cx="889773" cy="889773"/>
      </dsp:txXfrm>
    </dsp:sp>
    <dsp:sp modelId="{C774CB83-DE96-4A90-B593-B1B6A1B70D5A}">
      <dsp:nvSpPr>
        <dsp:cNvPr id="0" name=""/>
        <dsp:cNvSpPr/>
      </dsp:nvSpPr>
      <dsp:spPr>
        <a:xfrm rot="13095480">
          <a:off x="3062544" y="1686881"/>
          <a:ext cx="317968" cy="475368"/>
        </a:xfrm>
        <a:prstGeom prst="rightArrow">
          <a:avLst>
            <a:gd name="adj1" fmla="val 60000"/>
            <a:gd name="adj2" fmla="val 50000"/>
          </a:avLst>
        </a:prstGeom>
        <a:solidFill>
          <a:schemeClr val="accent3">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3147691" y="1811488"/>
        <a:ext cx="222578" cy="285220"/>
      </dsp:txXfrm>
    </dsp:sp>
    <dsp:sp modelId="{D856EB8D-8141-49D2-B0DC-F18AADA75D9E}">
      <dsp:nvSpPr>
        <dsp:cNvPr id="0" name=""/>
        <dsp:cNvSpPr/>
      </dsp:nvSpPr>
      <dsp:spPr>
        <a:xfrm>
          <a:off x="1855712" y="714504"/>
          <a:ext cx="1258329" cy="1258329"/>
        </a:xfrm>
        <a:prstGeom prst="ellipse">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Objetivos</a:t>
          </a:r>
          <a:r>
            <a:rPr lang="es-ES" sz="1200" kern="1200" dirty="0" smtClean="0"/>
            <a:t> </a:t>
          </a:r>
          <a:endParaRPr lang="es-EC" sz="1200" kern="1200" dirty="0"/>
        </a:p>
      </dsp:txBody>
      <dsp:txXfrm>
        <a:off x="2039990" y="898782"/>
        <a:ext cx="889773" cy="889773"/>
      </dsp:txXfrm>
    </dsp:sp>
    <dsp:sp modelId="{B595E1F3-2A6E-4DAE-892E-5597BC9F48EC}">
      <dsp:nvSpPr>
        <dsp:cNvPr id="0" name=""/>
        <dsp:cNvSpPr/>
      </dsp:nvSpPr>
      <dsp:spPr>
        <a:xfrm rot="10073930">
          <a:off x="2877079" y="2506759"/>
          <a:ext cx="314264" cy="475368"/>
        </a:xfrm>
        <a:prstGeom prst="rightArrow">
          <a:avLst>
            <a:gd name="adj1" fmla="val 60000"/>
            <a:gd name="adj2" fmla="val 50000"/>
          </a:avLst>
        </a:prstGeom>
        <a:solidFill>
          <a:schemeClr val="accent4">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2970311" y="2591951"/>
        <a:ext cx="219985" cy="285220"/>
      </dsp:txXfrm>
    </dsp:sp>
    <dsp:sp modelId="{93CC3ACE-4363-44AC-901E-47288680D0BD}">
      <dsp:nvSpPr>
        <dsp:cNvPr id="0" name=""/>
        <dsp:cNvSpPr/>
      </dsp:nvSpPr>
      <dsp:spPr>
        <a:xfrm>
          <a:off x="1491278" y="2311194"/>
          <a:ext cx="1258329" cy="1258329"/>
        </a:xfrm>
        <a:prstGeom prst="ellipse">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Justificación </a:t>
          </a:r>
          <a:endParaRPr lang="es-EC" sz="1200" kern="1200" dirty="0"/>
        </a:p>
      </dsp:txBody>
      <dsp:txXfrm>
        <a:off x="1675556" y="2495472"/>
        <a:ext cx="889773" cy="889773"/>
      </dsp:txXfrm>
    </dsp:sp>
    <dsp:sp modelId="{49CE791D-66F5-457C-A696-F7134F52F874}">
      <dsp:nvSpPr>
        <dsp:cNvPr id="0" name=""/>
        <dsp:cNvSpPr/>
      </dsp:nvSpPr>
      <dsp:spPr>
        <a:xfrm rot="7019584">
          <a:off x="3409607" y="3165170"/>
          <a:ext cx="297195" cy="475368"/>
        </a:xfrm>
        <a:prstGeom prst="rightArrow">
          <a:avLst>
            <a:gd name="adj1" fmla="val 60000"/>
            <a:gd name="adj2" fmla="val 50000"/>
          </a:avLst>
        </a:prstGeom>
        <a:solidFill>
          <a:schemeClr val="accent5">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3474420" y="3220521"/>
        <a:ext cx="208037" cy="285220"/>
      </dsp:txXfrm>
    </dsp:sp>
    <dsp:sp modelId="{0B8C48CE-EC8C-4280-9F79-D0C39DF3A777}">
      <dsp:nvSpPr>
        <dsp:cNvPr id="0" name=""/>
        <dsp:cNvSpPr/>
      </dsp:nvSpPr>
      <dsp:spPr>
        <a:xfrm>
          <a:off x="2512399" y="3591639"/>
          <a:ext cx="1258329" cy="1258329"/>
        </a:xfrm>
        <a:prstGeom prst="ellipse">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Capítulo IV</a:t>
          </a:r>
          <a:endParaRPr lang="es-EC" sz="1600" kern="1200" dirty="0"/>
        </a:p>
      </dsp:txBody>
      <dsp:txXfrm>
        <a:off x="2696677" y="3775917"/>
        <a:ext cx="889773" cy="889773"/>
      </dsp:txXfrm>
    </dsp:sp>
    <dsp:sp modelId="{6B82A851-F342-401C-A9BB-91B362FBCEEC}">
      <dsp:nvSpPr>
        <dsp:cNvPr id="0" name=""/>
        <dsp:cNvSpPr/>
      </dsp:nvSpPr>
      <dsp:spPr>
        <a:xfrm rot="3907582">
          <a:off x="4260832" y="3166058"/>
          <a:ext cx="279345" cy="475368"/>
        </a:xfrm>
        <a:prstGeom prst="rightArrow">
          <a:avLst>
            <a:gd name="adj1" fmla="val 60000"/>
            <a:gd name="adj2" fmla="val 50000"/>
          </a:avLst>
        </a:prstGeom>
        <a:solidFill>
          <a:schemeClr val="accent6">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4285109" y="3223117"/>
        <a:ext cx="195542" cy="285220"/>
      </dsp:txXfrm>
    </dsp:sp>
    <dsp:sp modelId="{51063DA9-5886-4A00-B0F6-F7FA1F827DD0}">
      <dsp:nvSpPr>
        <dsp:cNvPr id="0" name=""/>
        <dsp:cNvSpPr/>
      </dsp:nvSpPr>
      <dsp:spPr>
        <a:xfrm>
          <a:off x="4150150" y="3591639"/>
          <a:ext cx="1258329" cy="1258329"/>
        </a:xfrm>
        <a:prstGeom prst="ellipse">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Capítulo IIII</a:t>
          </a:r>
          <a:endParaRPr lang="es-EC" sz="1600" kern="1200" dirty="0"/>
        </a:p>
      </dsp:txBody>
      <dsp:txXfrm>
        <a:off x="4334428" y="3775917"/>
        <a:ext cx="889773" cy="889773"/>
      </dsp:txXfrm>
    </dsp:sp>
    <dsp:sp modelId="{243F3705-F4A0-4D76-BAF8-AC8E1F35613C}">
      <dsp:nvSpPr>
        <dsp:cNvPr id="0" name=""/>
        <dsp:cNvSpPr/>
      </dsp:nvSpPr>
      <dsp:spPr>
        <a:xfrm rot="756133">
          <a:off x="4789022" y="2507228"/>
          <a:ext cx="274397" cy="475368"/>
        </a:xfrm>
        <a:prstGeom prst="rightArrow">
          <a:avLst>
            <a:gd name="adj1" fmla="val 60000"/>
            <a:gd name="adj2" fmla="val 50000"/>
          </a:avLst>
        </a:prstGeom>
        <a:solidFill>
          <a:schemeClr val="accent2">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4790014" y="2593322"/>
        <a:ext cx="192078" cy="285220"/>
      </dsp:txXfrm>
    </dsp:sp>
    <dsp:sp modelId="{0A861B0C-04E0-4C00-B584-4FF8E0B5965C}">
      <dsp:nvSpPr>
        <dsp:cNvPr id="0" name=""/>
        <dsp:cNvSpPr/>
      </dsp:nvSpPr>
      <dsp:spPr>
        <a:xfrm>
          <a:off x="5171272" y="2311194"/>
          <a:ext cx="1258329" cy="1258329"/>
        </a:xfrm>
        <a:prstGeom prst="ellipse">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Capítulo II</a:t>
          </a:r>
          <a:endParaRPr lang="es-EC" sz="1600" kern="1200" dirty="0"/>
        </a:p>
      </dsp:txBody>
      <dsp:txXfrm>
        <a:off x="5355550" y="2495472"/>
        <a:ext cx="889773" cy="889773"/>
      </dsp:txXfrm>
    </dsp:sp>
    <dsp:sp modelId="{4E8BCB0A-96DA-4704-B85E-2137DD182610}">
      <dsp:nvSpPr>
        <dsp:cNvPr id="0" name=""/>
        <dsp:cNvSpPr/>
      </dsp:nvSpPr>
      <dsp:spPr>
        <a:xfrm rot="19216778">
          <a:off x="4595003" y="1685792"/>
          <a:ext cx="286245" cy="475368"/>
        </a:xfrm>
        <a:prstGeom prst="rightArrow">
          <a:avLst>
            <a:gd name="adj1" fmla="val 60000"/>
            <a:gd name="adj2" fmla="val 50000"/>
          </a:avLst>
        </a:prstGeom>
        <a:solidFill>
          <a:schemeClr val="accent3">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4604914" y="1808304"/>
        <a:ext cx="200372" cy="285220"/>
      </dsp:txXfrm>
    </dsp:sp>
    <dsp:sp modelId="{2A3F48D9-E829-456D-B874-099663959E20}">
      <dsp:nvSpPr>
        <dsp:cNvPr id="0" name=""/>
        <dsp:cNvSpPr/>
      </dsp:nvSpPr>
      <dsp:spPr>
        <a:xfrm>
          <a:off x="4806838" y="714504"/>
          <a:ext cx="1258329" cy="1258329"/>
        </a:xfrm>
        <a:prstGeom prst="ellipse">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Capítulo I</a:t>
          </a:r>
          <a:endParaRPr lang="es-EC" sz="1600" kern="1200" dirty="0"/>
        </a:p>
      </dsp:txBody>
      <dsp:txXfrm>
        <a:off x="4991116" y="898782"/>
        <a:ext cx="889773" cy="889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3A792-47A2-4A3F-B10A-F42AD60E97D7}">
      <dsp:nvSpPr>
        <dsp:cNvPr id="0" name=""/>
        <dsp:cNvSpPr/>
      </dsp:nvSpPr>
      <dsp:spPr>
        <a:xfrm rot="5400000">
          <a:off x="965774" y="1080835"/>
          <a:ext cx="1686136" cy="203561"/>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6B683BA3-E467-4074-B15A-EB45142BE193}">
      <dsp:nvSpPr>
        <dsp:cNvPr id="0" name=""/>
        <dsp:cNvSpPr/>
      </dsp:nvSpPr>
      <dsp:spPr>
        <a:xfrm>
          <a:off x="1351376" y="1374"/>
          <a:ext cx="2261799" cy="1357079"/>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smtClean="0"/>
            <a:t>ORIGEN MIPYMES  ECUADOR </a:t>
          </a:r>
          <a:endParaRPr lang="es-EC" sz="1700" kern="1200" dirty="0"/>
        </a:p>
      </dsp:txBody>
      <dsp:txXfrm>
        <a:off x="1391123" y="41121"/>
        <a:ext cx="2182305" cy="1277585"/>
      </dsp:txXfrm>
    </dsp:sp>
    <dsp:sp modelId="{6ACC01D4-BF4B-4921-B5F3-20ACD529DF43}">
      <dsp:nvSpPr>
        <dsp:cNvPr id="0" name=""/>
        <dsp:cNvSpPr/>
      </dsp:nvSpPr>
      <dsp:spPr>
        <a:xfrm rot="2871684">
          <a:off x="1433268" y="2780425"/>
          <a:ext cx="2282620" cy="203561"/>
        </a:xfrm>
        <a:prstGeom prst="rect">
          <a:avLst/>
        </a:prstGeom>
        <a:gradFill rotWithShape="0">
          <a:gsLst>
            <a:gs pos="0">
              <a:schemeClr val="accent5">
                <a:hueOff val="-4077871"/>
                <a:satOff val="28025"/>
                <a:lumOff val="-2745"/>
                <a:alphaOff val="0"/>
                <a:tint val="83000"/>
                <a:shade val="100000"/>
                <a:alpha val="100000"/>
                <a:hueMod val="100000"/>
                <a:satMod val="220000"/>
                <a:lumMod val="90000"/>
              </a:schemeClr>
            </a:gs>
            <a:gs pos="76000">
              <a:schemeClr val="accent5">
                <a:hueOff val="-4077871"/>
                <a:satOff val="28025"/>
                <a:lumOff val="-2745"/>
                <a:alphaOff val="0"/>
                <a:shade val="100000"/>
              </a:schemeClr>
            </a:gs>
            <a:gs pos="100000">
              <a:schemeClr val="accent5">
                <a:hueOff val="-4077871"/>
                <a:satOff val="28025"/>
                <a:lumOff val="-2745"/>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4077871"/>
              <a:satOff val="28025"/>
              <a:lumOff val="-2745"/>
              <a:alphaOff val="0"/>
            </a:schemeClr>
          </a:contourClr>
        </a:sp3d>
      </dsp:spPr>
      <dsp:style>
        <a:lnRef idx="0">
          <a:scrgbClr r="0" g="0" b="0"/>
        </a:lnRef>
        <a:fillRef idx="3">
          <a:scrgbClr r="0" g="0" b="0"/>
        </a:fillRef>
        <a:effectRef idx="3">
          <a:scrgbClr r="0" g="0" b="0"/>
        </a:effectRef>
        <a:fontRef idx="minor">
          <a:schemeClr val="lt1"/>
        </a:fontRef>
      </dsp:style>
    </dsp:sp>
    <dsp:sp modelId="{F6937515-7A68-457C-8435-05B8678D5F85}">
      <dsp:nvSpPr>
        <dsp:cNvPr id="0" name=""/>
        <dsp:cNvSpPr/>
      </dsp:nvSpPr>
      <dsp:spPr>
        <a:xfrm>
          <a:off x="1351376" y="1697724"/>
          <a:ext cx="2261799" cy="1357079"/>
        </a:xfrm>
        <a:prstGeom prst="roundRect">
          <a:avLst>
            <a:gd name="adj" fmla="val 10000"/>
          </a:avLst>
        </a:prstGeom>
        <a:gradFill rotWithShape="0">
          <a:gsLst>
            <a:gs pos="0">
              <a:schemeClr val="accent5">
                <a:hueOff val="-3058403"/>
                <a:satOff val="21019"/>
                <a:lumOff val="-2059"/>
                <a:alphaOff val="0"/>
                <a:tint val="83000"/>
                <a:shade val="100000"/>
                <a:alpha val="100000"/>
                <a:hueMod val="100000"/>
                <a:satMod val="220000"/>
                <a:lumMod val="90000"/>
              </a:schemeClr>
            </a:gs>
            <a:gs pos="76000">
              <a:schemeClr val="accent5">
                <a:hueOff val="-3058403"/>
                <a:satOff val="21019"/>
                <a:lumOff val="-2059"/>
                <a:alphaOff val="0"/>
                <a:shade val="100000"/>
              </a:schemeClr>
            </a:gs>
            <a:gs pos="100000">
              <a:schemeClr val="accent5">
                <a:hueOff val="-3058403"/>
                <a:satOff val="21019"/>
                <a:lumOff val="-2059"/>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3058403"/>
              <a:satOff val="21019"/>
              <a:lumOff val="-205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MARCO LEGAL DE LAS MIPYMES</a:t>
          </a:r>
          <a:endParaRPr lang="es-EC" sz="1700" b="1" kern="1200" dirty="0"/>
        </a:p>
      </dsp:txBody>
      <dsp:txXfrm>
        <a:off x="1391123" y="1737471"/>
        <a:ext cx="2182305" cy="1277585"/>
      </dsp:txXfrm>
    </dsp:sp>
    <dsp:sp modelId="{5F980BDD-A384-417D-A67B-8C22AFD57513}">
      <dsp:nvSpPr>
        <dsp:cNvPr id="0" name=""/>
        <dsp:cNvSpPr/>
      </dsp:nvSpPr>
      <dsp:spPr>
        <a:xfrm rot="18573699">
          <a:off x="4045934" y="3531534"/>
          <a:ext cx="2092812" cy="203561"/>
        </a:xfrm>
        <a:prstGeom prst="rect">
          <a:avLst/>
        </a:prstGeom>
        <a:gradFill rotWithShape="0">
          <a:gsLst>
            <a:gs pos="0">
              <a:schemeClr val="accent5">
                <a:hueOff val="-8155742"/>
                <a:satOff val="56051"/>
                <a:lumOff val="-5491"/>
                <a:alphaOff val="0"/>
                <a:tint val="83000"/>
                <a:shade val="100000"/>
                <a:alpha val="100000"/>
                <a:hueMod val="100000"/>
                <a:satMod val="220000"/>
                <a:lumMod val="90000"/>
              </a:schemeClr>
            </a:gs>
            <a:gs pos="76000">
              <a:schemeClr val="accent5">
                <a:hueOff val="-8155742"/>
                <a:satOff val="56051"/>
                <a:lumOff val="-5491"/>
                <a:alphaOff val="0"/>
                <a:shade val="100000"/>
              </a:schemeClr>
            </a:gs>
            <a:gs pos="100000">
              <a:schemeClr val="accent5">
                <a:hueOff val="-8155742"/>
                <a:satOff val="56051"/>
                <a:lumOff val="-5491"/>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8155742"/>
              <a:satOff val="56051"/>
              <a:lumOff val="-5491"/>
              <a:alphaOff val="0"/>
            </a:schemeClr>
          </a:contourClr>
        </a:sp3d>
      </dsp:spPr>
      <dsp:style>
        <a:lnRef idx="0">
          <a:scrgbClr r="0" g="0" b="0"/>
        </a:lnRef>
        <a:fillRef idx="3">
          <a:scrgbClr r="0" g="0" b="0"/>
        </a:fillRef>
        <a:effectRef idx="3">
          <a:scrgbClr r="0" g="0" b="0"/>
        </a:effectRef>
        <a:fontRef idx="minor">
          <a:schemeClr val="lt1"/>
        </a:fontRef>
      </dsp:style>
    </dsp:sp>
    <dsp:sp modelId="{C613CE62-C97F-438F-9470-7463A37E4B4D}">
      <dsp:nvSpPr>
        <dsp:cNvPr id="0" name=""/>
        <dsp:cNvSpPr/>
      </dsp:nvSpPr>
      <dsp:spPr>
        <a:xfrm>
          <a:off x="2887953" y="3395448"/>
          <a:ext cx="2261799" cy="1357079"/>
        </a:xfrm>
        <a:prstGeom prst="roundRect">
          <a:avLst>
            <a:gd name="adj" fmla="val 10000"/>
          </a:avLst>
        </a:prstGeom>
        <a:solidFill>
          <a:srgbClr val="00B0F0"/>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6116806"/>
              <a:satOff val="42038"/>
              <a:lumOff val="-411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smtClean="0"/>
            <a:t>APORTE DE LAS MIPYMES A LA ECONOMIA DEL ECUADOR</a:t>
          </a:r>
          <a:endParaRPr lang="es-EC" sz="1700" b="1" kern="1200" dirty="0"/>
        </a:p>
      </dsp:txBody>
      <dsp:txXfrm>
        <a:off x="2927700" y="3435195"/>
        <a:ext cx="2182305" cy="1277585"/>
      </dsp:txXfrm>
    </dsp:sp>
    <dsp:sp modelId="{EFABB102-6BB0-4CB6-8CF1-343BBA65ED41}">
      <dsp:nvSpPr>
        <dsp:cNvPr id="0" name=""/>
        <dsp:cNvSpPr/>
      </dsp:nvSpPr>
      <dsp:spPr>
        <a:xfrm rot="16042321">
          <a:off x="5195042" y="1270682"/>
          <a:ext cx="1767969" cy="203561"/>
        </a:xfrm>
        <a:prstGeom prst="rect">
          <a:avLst/>
        </a:prstGeom>
        <a:gradFill rotWithShape="0">
          <a:gsLst>
            <a:gs pos="0">
              <a:schemeClr val="accent5">
                <a:hueOff val="-12233612"/>
                <a:satOff val="84076"/>
                <a:lumOff val="-8236"/>
                <a:alphaOff val="0"/>
                <a:tint val="83000"/>
                <a:shade val="100000"/>
                <a:alpha val="100000"/>
                <a:hueMod val="100000"/>
                <a:satMod val="220000"/>
                <a:lumMod val="90000"/>
              </a:schemeClr>
            </a:gs>
            <a:gs pos="76000">
              <a:schemeClr val="accent5">
                <a:hueOff val="-12233612"/>
                <a:satOff val="84076"/>
                <a:lumOff val="-8236"/>
                <a:alphaOff val="0"/>
                <a:shade val="100000"/>
              </a:schemeClr>
            </a:gs>
            <a:gs pos="100000">
              <a:schemeClr val="accent5">
                <a:hueOff val="-12233612"/>
                <a:satOff val="84076"/>
                <a:lumOff val="-823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12233612"/>
              <a:satOff val="84076"/>
              <a:lumOff val="-8236"/>
              <a:alphaOff val="0"/>
            </a:schemeClr>
          </a:contourClr>
        </a:sp3d>
      </dsp:spPr>
      <dsp:style>
        <a:lnRef idx="0">
          <a:scrgbClr r="0" g="0" b="0"/>
        </a:lnRef>
        <a:fillRef idx="3">
          <a:scrgbClr r="0" g="0" b="0"/>
        </a:fillRef>
        <a:effectRef idx="3">
          <a:scrgbClr r="0" g="0" b="0"/>
        </a:effectRef>
        <a:fontRef idx="minor">
          <a:schemeClr val="lt1"/>
        </a:fontRef>
      </dsp:style>
    </dsp:sp>
    <dsp:sp modelId="{7A3C7045-D810-47EC-AD59-B078727B66AC}">
      <dsp:nvSpPr>
        <dsp:cNvPr id="0" name=""/>
        <dsp:cNvSpPr/>
      </dsp:nvSpPr>
      <dsp:spPr>
        <a:xfrm>
          <a:off x="4225988" y="1776909"/>
          <a:ext cx="2261799" cy="1357079"/>
        </a:xfrm>
        <a:prstGeom prst="roundRect">
          <a:avLst>
            <a:gd name="adj" fmla="val 10000"/>
          </a:avLst>
        </a:prstGeom>
        <a:solidFill>
          <a:schemeClr val="accent4">
            <a:lumMod val="75000"/>
          </a:schemeClr>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9175209"/>
              <a:satOff val="63057"/>
              <a:lumOff val="-617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MARCO GENERAL DE LAS MIPYMES/ ANALISIS FODA</a:t>
          </a:r>
          <a:endParaRPr lang="es-EC" sz="1700" b="1" kern="1200" dirty="0"/>
        </a:p>
      </dsp:txBody>
      <dsp:txXfrm>
        <a:off x="4265735" y="1816656"/>
        <a:ext cx="2182305" cy="1277585"/>
      </dsp:txXfrm>
    </dsp:sp>
    <dsp:sp modelId="{2116E785-0E25-44CC-8BF4-A2075CB872A5}">
      <dsp:nvSpPr>
        <dsp:cNvPr id="0" name=""/>
        <dsp:cNvSpPr/>
      </dsp:nvSpPr>
      <dsp:spPr>
        <a:xfrm>
          <a:off x="4144925" y="587"/>
          <a:ext cx="2261799" cy="1357079"/>
        </a:xfrm>
        <a:prstGeom prst="roundRect">
          <a:avLst>
            <a:gd name="adj" fmla="val 10000"/>
          </a:avLst>
        </a:prstGeom>
        <a:gradFill rotWithShape="0">
          <a:gsLst>
            <a:gs pos="0">
              <a:schemeClr val="accent5">
                <a:hueOff val="-12233612"/>
                <a:satOff val="84076"/>
                <a:lumOff val="-8236"/>
                <a:alphaOff val="0"/>
                <a:tint val="83000"/>
                <a:shade val="100000"/>
                <a:alpha val="100000"/>
                <a:hueMod val="100000"/>
                <a:satMod val="220000"/>
                <a:lumMod val="90000"/>
              </a:schemeClr>
            </a:gs>
            <a:gs pos="76000">
              <a:schemeClr val="accent5">
                <a:hueOff val="-12233612"/>
                <a:satOff val="84076"/>
                <a:lumOff val="-8236"/>
                <a:alphaOff val="0"/>
                <a:shade val="100000"/>
              </a:schemeClr>
            </a:gs>
            <a:gs pos="100000">
              <a:schemeClr val="accent5">
                <a:hueOff val="-12233612"/>
                <a:satOff val="84076"/>
                <a:lumOff val="-823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5">
              <a:hueOff val="-12233612"/>
              <a:satOff val="84076"/>
              <a:lumOff val="-8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FINANCIAMIENTO DE LAS MIPYMES </a:t>
          </a:r>
          <a:endParaRPr lang="es-EC" sz="1700" b="1" kern="1200" dirty="0"/>
        </a:p>
      </dsp:txBody>
      <dsp:txXfrm>
        <a:off x="4184672" y="40334"/>
        <a:ext cx="2182305" cy="1277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FE5ED-E25F-407A-BE28-222686EDF63D}">
      <dsp:nvSpPr>
        <dsp:cNvPr id="0" name=""/>
        <dsp:cNvSpPr/>
      </dsp:nvSpPr>
      <dsp:spPr>
        <a:xfrm>
          <a:off x="0" y="0"/>
          <a:ext cx="7521575" cy="1760867"/>
        </a:xfrm>
        <a:prstGeom prst="roundRect">
          <a:avLst>
            <a:gd name="adj" fmla="val 10000"/>
          </a:avLst>
        </a:prstGeom>
        <a:solidFill>
          <a:schemeClr val="accent2">
            <a:tint val="40000"/>
            <a:alpha val="90000"/>
            <a:hueOff val="0"/>
            <a:satOff val="0"/>
            <a:lumOff val="0"/>
            <a:alphaOff val="0"/>
          </a:schemeClr>
        </a:solidFill>
        <a:ln w="222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D526C-A7FA-4088-961D-DD42E5C2F926}">
      <dsp:nvSpPr>
        <dsp:cNvPr id="0" name=""/>
        <dsp:cNvSpPr/>
      </dsp:nvSpPr>
      <dsp:spPr>
        <a:xfrm>
          <a:off x="227718" y="234782"/>
          <a:ext cx="1643287" cy="12913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FC30C-D946-4828-B940-A90E1BD4FF80}">
      <dsp:nvSpPr>
        <dsp:cNvPr id="0" name=""/>
        <dsp:cNvSpPr/>
      </dsp:nvSpPr>
      <dsp:spPr>
        <a:xfrm rot="10800000">
          <a:off x="227718" y="1760867"/>
          <a:ext cx="1643287" cy="2152170"/>
        </a:xfrm>
        <a:prstGeom prst="round2SameRect">
          <a:avLst>
            <a:gd name="adj1" fmla="val 10500"/>
            <a:gd name="adj2" fmla="val 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C" sz="2300" kern="1200" dirty="0" smtClean="0"/>
            <a:t>Ecuador</a:t>
          </a:r>
          <a:endParaRPr lang="es-EC" sz="2300" kern="1200" dirty="0"/>
        </a:p>
      </dsp:txBody>
      <dsp:txXfrm rot="10800000">
        <a:off x="278255" y="1760867"/>
        <a:ext cx="1542213" cy="2101633"/>
      </dsp:txXfrm>
    </dsp:sp>
    <dsp:sp modelId="{4327804B-A87C-4C33-B1B5-2A6BC1C35BE6}">
      <dsp:nvSpPr>
        <dsp:cNvPr id="0" name=""/>
        <dsp:cNvSpPr/>
      </dsp:nvSpPr>
      <dsp:spPr>
        <a:xfrm>
          <a:off x="2035335" y="234782"/>
          <a:ext cx="1643287" cy="1291302"/>
        </a:xfrm>
        <a:prstGeom prst="roundRect">
          <a:avLst>
            <a:gd name="adj" fmla="val 10000"/>
          </a:avLst>
        </a:prstGeom>
        <a:blipFill rotWithShape="1">
          <a:blip xmlns:r="http://schemas.openxmlformats.org/officeDocument/2006/relationships" r:embed="rId2"/>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622F3-2DA6-430B-BE14-56C6F9B858DF}">
      <dsp:nvSpPr>
        <dsp:cNvPr id="0" name=""/>
        <dsp:cNvSpPr/>
      </dsp:nvSpPr>
      <dsp:spPr>
        <a:xfrm rot="10800000">
          <a:off x="2035335" y="1760867"/>
          <a:ext cx="1643287" cy="2152170"/>
        </a:xfrm>
        <a:prstGeom prst="round2SameRect">
          <a:avLst>
            <a:gd name="adj1" fmla="val 10500"/>
            <a:gd name="adj2" fmla="val 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S" sz="2300" kern="1200" dirty="0" smtClean="0"/>
            <a:t>Perú </a:t>
          </a:r>
          <a:endParaRPr lang="es-ES" sz="2300" kern="1200" dirty="0"/>
        </a:p>
      </dsp:txBody>
      <dsp:txXfrm rot="10800000">
        <a:off x="2085872" y="1760867"/>
        <a:ext cx="1542213" cy="2101633"/>
      </dsp:txXfrm>
    </dsp:sp>
    <dsp:sp modelId="{09B45FBD-FF77-4789-AD13-7177D94029C9}">
      <dsp:nvSpPr>
        <dsp:cNvPr id="0" name=""/>
        <dsp:cNvSpPr/>
      </dsp:nvSpPr>
      <dsp:spPr>
        <a:xfrm>
          <a:off x="3842951" y="234782"/>
          <a:ext cx="1643287" cy="1291302"/>
        </a:xfrm>
        <a:prstGeom prst="roundRect">
          <a:avLst>
            <a:gd name="adj" fmla="val 10000"/>
          </a:avLst>
        </a:prstGeom>
        <a:blipFill rotWithShape="1">
          <a:blip xmlns:r="http://schemas.openxmlformats.org/officeDocument/2006/relationships" r:embed="rId3"/>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AB406B-B546-4F4A-9733-BC027773BC8A}">
      <dsp:nvSpPr>
        <dsp:cNvPr id="0" name=""/>
        <dsp:cNvSpPr/>
      </dsp:nvSpPr>
      <dsp:spPr>
        <a:xfrm rot="10800000">
          <a:off x="3842951" y="1760867"/>
          <a:ext cx="1643287" cy="2152170"/>
        </a:xfrm>
        <a:prstGeom prst="round2SameRect">
          <a:avLst>
            <a:gd name="adj1" fmla="val 10500"/>
            <a:gd name="adj2" fmla="val 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S" sz="2300" kern="1200" dirty="0" smtClean="0"/>
            <a:t>Colombia</a:t>
          </a:r>
          <a:endParaRPr lang="es-ES" sz="2300" kern="1200" dirty="0"/>
        </a:p>
      </dsp:txBody>
      <dsp:txXfrm rot="10800000">
        <a:off x="3893488" y="1760867"/>
        <a:ext cx="1542213" cy="2101633"/>
      </dsp:txXfrm>
    </dsp:sp>
    <dsp:sp modelId="{94D78039-8338-4677-BD22-4737349CA013}">
      <dsp:nvSpPr>
        <dsp:cNvPr id="0" name=""/>
        <dsp:cNvSpPr/>
      </dsp:nvSpPr>
      <dsp:spPr>
        <a:xfrm>
          <a:off x="5650568" y="234782"/>
          <a:ext cx="1643287" cy="1291302"/>
        </a:xfrm>
        <a:prstGeom prst="roundRect">
          <a:avLst>
            <a:gd name="adj" fmla="val 10000"/>
          </a:avLst>
        </a:prstGeom>
        <a:blipFill rotWithShape="1">
          <a:blip xmlns:r="http://schemas.openxmlformats.org/officeDocument/2006/relationships" r:embed="rId4"/>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540616-4C71-419E-BB10-FF2CCC53892C}">
      <dsp:nvSpPr>
        <dsp:cNvPr id="0" name=""/>
        <dsp:cNvSpPr/>
      </dsp:nvSpPr>
      <dsp:spPr>
        <a:xfrm rot="10800000">
          <a:off x="5650568" y="1760867"/>
          <a:ext cx="1643287" cy="2152170"/>
        </a:xfrm>
        <a:prstGeom prst="round2SameRect">
          <a:avLst>
            <a:gd name="adj1" fmla="val 10500"/>
            <a:gd name="adj2" fmla="val 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S" sz="2300" kern="1200" dirty="0" smtClean="0"/>
            <a:t>Bolivia</a:t>
          </a:r>
          <a:endParaRPr lang="es-ES" sz="2300" kern="1200" dirty="0"/>
        </a:p>
      </dsp:txBody>
      <dsp:txXfrm rot="10800000">
        <a:off x="5701105" y="1760867"/>
        <a:ext cx="1542213" cy="2101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D094E-5205-406B-A752-87C9E3CDB304}">
      <dsp:nvSpPr>
        <dsp:cNvPr id="0" name=""/>
        <dsp:cNvSpPr/>
      </dsp:nvSpPr>
      <dsp:spPr>
        <a:xfrm>
          <a:off x="-5400637" y="-827067"/>
          <a:ext cx="6431268" cy="6431268"/>
        </a:xfrm>
        <a:prstGeom prst="blockArc">
          <a:avLst>
            <a:gd name="adj1" fmla="val 18900000"/>
            <a:gd name="adj2" fmla="val 2700000"/>
            <a:gd name="adj3" fmla="val 336"/>
          </a:avLst>
        </a:prstGeom>
        <a:noFill/>
        <a:ln w="222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3A4A-48C4-4815-BC25-6C2282EF3EF7}">
      <dsp:nvSpPr>
        <dsp:cNvPr id="0" name=""/>
        <dsp:cNvSpPr/>
      </dsp:nvSpPr>
      <dsp:spPr>
        <a:xfrm>
          <a:off x="663066" y="477713"/>
          <a:ext cx="6903857" cy="955426"/>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8370"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t>En este estudio se analizaron todas las formas de financiamiento a las que pueden recurrir las MIPYMES en el Ecuador a través de  una organización regional como es la CAN, la falta de una difusión sobre los beneficios de este tipo de crédito, ha impedido un crecimiento de estas unidades productivas tanto a nivel de sector como nivel país, considerando que los grupos sociales más vulnerables se encuentran en las clases sociales bajas.</a:t>
          </a:r>
          <a:endParaRPr lang="es-ES" sz="1200" kern="1200" dirty="0"/>
        </a:p>
      </dsp:txBody>
      <dsp:txXfrm>
        <a:off x="663066" y="477713"/>
        <a:ext cx="6903857" cy="955426"/>
      </dsp:txXfrm>
    </dsp:sp>
    <dsp:sp modelId="{1416A407-F414-4FFF-AE20-CE8BFA8C23CF}">
      <dsp:nvSpPr>
        <dsp:cNvPr id="0" name=""/>
        <dsp:cNvSpPr/>
      </dsp:nvSpPr>
      <dsp:spPr>
        <a:xfrm>
          <a:off x="65924" y="358285"/>
          <a:ext cx="1194283" cy="1194283"/>
        </a:xfrm>
        <a:prstGeom prst="ellipse">
          <a:avLst/>
        </a:prstGeom>
        <a:blipFill rotWithShape="0">
          <a:blip xmlns:r="http://schemas.openxmlformats.org/officeDocument/2006/relationships" r:embed="rId1"/>
          <a:stretch>
            <a:fillRect/>
          </a:stretch>
        </a:blipFill>
        <a:ln w="222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1ED2C-6EAC-4C35-BE12-100F299605C3}">
      <dsp:nvSpPr>
        <dsp:cNvPr id="0" name=""/>
        <dsp:cNvSpPr/>
      </dsp:nvSpPr>
      <dsp:spPr>
        <a:xfrm>
          <a:off x="1010363" y="1910853"/>
          <a:ext cx="6556559" cy="955426"/>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837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La  CAN a través de sus diferentes organismos, ha realizado esfuerzos con la finalidad de canalizar  ayuda a las unidades productivas, proporcionando información financiera que viabilice mecanismos e instrumentos  y que actúen como una gran fuente de oportunidades tanto en MIPYMES como en sectores más grandes de empresas</a:t>
          </a:r>
          <a:endParaRPr lang="es-ES" sz="1400" kern="1200" dirty="0"/>
        </a:p>
      </dsp:txBody>
      <dsp:txXfrm>
        <a:off x="1010363" y="1910853"/>
        <a:ext cx="6556559" cy="955426"/>
      </dsp:txXfrm>
    </dsp:sp>
    <dsp:sp modelId="{BF513630-3BF9-40F0-91E7-06CC1194239E}">
      <dsp:nvSpPr>
        <dsp:cNvPr id="0" name=""/>
        <dsp:cNvSpPr/>
      </dsp:nvSpPr>
      <dsp:spPr>
        <a:xfrm>
          <a:off x="413222" y="1791425"/>
          <a:ext cx="1194283" cy="1194283"/>
        </a:xfrm>
        <a:prstGeom prst="ellipse">
          <a:avLst/>
        </a:prstGeom>
        <a:blipFill rotWithShape="0">
          <a:blip xmlns:r="http://schemas.openxmlformats.org/officeDocument/2006/relationships" r:embed="rId2"/>
          <a:stretch>
            <a:fillRect/>
          </a:stretch>
        </a:blip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092A9-D89A-4DFB-B563-44205349EE1C}">
      <dsp:nvSpPr>
        <dsp:cNvPr id="0" name=""/>
        <dsp:cNvSpPr/>
      </dsp:nvSpPr>
      <dsp:spPr>
        <a:xfrm>
          <a:off x="663066" y="3343993"/>
          <a:ext cx="6903857" cy="955426"/>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837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Los créditos en la mayoría de entidades financieras evalúan la viabilidad o no así como la rentabilidad de la inversión asignada para que justifiquen la generación de proyectos, además de fomentar sobre todo el aumento de la industria de cada país miembro de la CAN.</a:t>
          </a:r>
          <a:endParaRPr lang="es-ES" sz="1400" kern="1200" dirty="0"/>
        </a:p>
      </dsp:txBody>
      <dsp:txXfrm>
        <a:off x="663066" y="3343993"/>
        <a:ext cx="6903857" cy="955426"/>
      </dsp:txXfrm>
    </dsp:sp>
    <dsp:sp modelId="{8E487692-62DD-4B0B-8157-39DAA15D404A}">
      <dsp:nvSpPr>
        <dsp:cNvPr id="0" name=""/>
        <dsp:cNvSpPr/>
      </dsp:nvSpPr>
      <dsp:spPr>
        <a:xfrm>
          <a:off x="65924" y="3224565"/>
          <a:ext cx="1194283" cy="1194283"/>
        </a:xfrm>
        <a:prstGeom prst="ellipse">
          <a:avLst/>
        </a:prstGeom>
        <a:blipFill rotWithShape="0">
          <a:blip xmlns:r="http://schemas.openxmlformats.org/officeDocument/2006/relationships" r:embed="rId3"/>
          <a:stretch>
            <a:fillRect/>
          </a:stretch>
        </a:blip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4E7F6-AB79-4538-B8D2-7B0AC2F42AD0}">
      <dsp:nvSpPr>
        <dsp:cNvPr id="0" name=""/>
        <dsp:cNvSpPr/>
      </dsp:nvSpPr>
      <dsp:spPr>
        <a:xfrm>
          <a:off x="0" y="0"/>
          <a:ext cx="7643414" cy="477713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5C25E-97FA-4480-B894-814DC987ABDF}">
      <dsp:nvSpPr>
        <dsp:cNvPr id="0" name=""/>
        <dsp:cNvSpPr/>
      </dsp:nvSpPr>
      <dsp:spPr>
        <a:xfrm>
          <a:off x="1093761" y="3312700"/>
          <a:ext cx="198728" cy="198728"/>
        </a:xfrm>
        <a:prstGeom prst="ellipse">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AC3B3-4626-447F-A28E-7F2A8D3C885F}">
      <dsp:nvSpPr>
        <dsp:cNvPr id="0" name=""/>
        <dsp:cNvSpPr/>
      </dsp:nvSpPr>
      <dsp:spPr>
        <a:xfrm>
          <a:off x="1237772" y="3384379"/>
          <a:ext cx="4973598" cy="138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02" tIns="0" rIns="0" bIns="0" numCol="1" spcCol="1270" anchor="t" anchorCtr="0">
          <a:noAutofit/>
        </a:bodyPr>
        <a:lstStyle/>
        <a:p>
          <a:pPr lvl="0" algn="just" defTabSz="622300">
            <a:lnSpc>
              <a:spcPct val="90000"/>
            </a:lnSpc>
            <a:spcBef>
              <a:spcPct val="0"/>
            </a:spcBef>
            <a:spcAft>
              <a:spcPct val="35000"/>
            </a:spcAft>
          </a:pPr>
          <a:r>
            <a:rPr lang="es-EC" sz="1400" kern="1200" dirty="0" smtClean="0"/>
            <a:t>Las instituciones financieras a nivel nacional deberán seguir otorgando créditos tanto como banca de segundo piso y de primer piso en lo que corresponden instituciones públicas y privadas siendo los tipos de tasas de crédito la diferencial entre estas dos tipos de banca, para que los emprendedores de clase media-baja opten por adquirir para generar nuevas microempresas</a:t>
          </a:r>
          <a:r>
            <a:rPr lang="es-CO" sz="1400" kern="1200" dirty="0" smtClean="0"/>
            <a:t>, </a:t>
          </a:r>
          <a:endParaRPr lang="es-ES" sz="1400" kern="1200" dirty="0"/>
        </a:p>
      </dsp:txBody>
      <dsp:txXfrm>
        <a:off x="1237772" y="3384379"/>
        <a:ext cx="4973598" cy="1380591"/>
      </dsp:txXfrm>
    </dsp:sp>
    <dsp:sp modelId="{3C3C2BF8-F6F7-4D02-9D7E-53DD7BBCC1F8}">
      <dsp:nvSpPr>
        <dsp:cNvPr id="0" name=""/>
        <dsp:cNvSpPr/>
      </dsp:nvSpPr>
      <dsp:spPr>
        <a:xfrm>
          <a:off x="2847916" y="2014275"/>
          <a:ext cx="359240" cy="359240"/>
        </a:xfrm>
        <a:prstGeom prst="ellipse">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D7AF5-C70D-4951-96F5-70DE7552EF6D}">
      <dsp:nvSpPr>
        <dsp:cNvPr id="0" name=""/>
        <dsp:cNvSpPr/>
      </dsp:nvSpPr>
      <dsp:spPr>
        <a:xfrm>
          <a:off x="3181989" y="2232245"/>
          <a:ext cx="3927932" cy="10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354" tIns="0" rIns="0" bIns="0" numCol="1" spcCol="1270" anchor="t" anchorCtr="0">
          <a:noAutofit/>
        </a:bodyPr>
        <a:lstStyle/>
        <a:p>
          <a:pPr lvl="0" algn="just" defTabSz="533400">
            <a:lnSpc>
              <a:spcPct val="90000"/>
            </a:lnSpc>
            <a:spcBef>
              <a:spcPct val="0"/>
            </a:spcBef>
            <a:spcAft>
              <a:spcPct val="35000"/>
            </a:spcAft>
          </a:pPr>
          <a:r>
            <a:rPr lang="es-EC" sz="1200" kern="1200" dirty="0" smtClean="0"/>
            <a:t>Las instituciones que promueven a las MIPYMES en los diferentes países miembros de la CAN deben colaborar con ayuda técnica para el desarrollo de este tipo de empresas, haciendo que los emprendedores sepan administrar su capital en sus negocios y obteniendo mecanismos para que su producto tenga la calidad necesaria para ser aceptado internacionalmente</a:t>
          </a:r>
          <a:r>
            <a:rPr lang="es-EC" sz="1050" kern="1200" dirty="0" smtClean="0"/>
            <a:t>.</a:t>
          </a:r>
          <a:endParaRPr lang="es-ES" sz="1050" kern="1200" dirty="0"/>
        </a:p>
      </dsp:txBody>
      <dsp:txXfrm>
        <a:off x="3181989" y="2232245"/>
        <a:ext cx="3927932" cy="1001614"/>
      </dsp:txXfrm>
    </dsp:sp>
    <dsp:sp modelId="{19F9DFB7-F8DA-45CE-84F8-8399C356686C}">
      <dsp:nvSpPr>
        <dsp:cNvPr id="0" name=""/>
        <dsp:cNvSpPr/>
      </dsp:nvSpPr>
      <dsp:spPr>
        <a:xfrm>
          <a:off x="4957499" y="1224135"/>
          <a:ext cx="496821" cy="496821"/>
        </a:xfrm>
        <a:prstGeom prst="ellipse">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574D9-0710-4E55-88FD-946F0F0B065B}">
      <dsp:nvSpPr>
        <dsp:cNvPr id="0" name=""/>
        <dsp:cNvSpPr/>
      </dsp:nvSpPr>
      <dsp:spPr>
        <a:xfrm>
          <a:off x="5112569" y="928348"/>
          <a:ext cx="3520140" cy="1159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256" tIns="0" rIns="0" bIns="0" numCol="1" spcCol="1270" anchor="t" anchorCtr="0">
          <a:noAutofit/>
        </a:bodyPr>
        <a:lstStyle/>
        <a:p>
          <a:pPr lvl="0" algn="just" defTabSz="488950">
            <a:lnSpc>
              <a:spcPct val="90000"/>
            </a:lnSpc>
            <a:spcBef>
              <a:spcPct val="0"/>
            </a:spcBef>
            <a:spcAft>
              <a:spcPct val="35000"/>
            </a:spcAft>
          </a:pPr>
          <a:r>
            <a:rPr lang="es-EC" sz="1100" kern="1200" dirty="0" smtClean="0"/>
            <a:t>Las Políticas de financiamiento por parte de la CAN, deben seguir facilitando la asignación de recursos económicos para viabilizar el desarrollo y crecimiento de las MIPYMES, todo esto se podrá materializar con un comportamiento creciente del Producto Interno Bruto, la disminución del desempleo y un aumento interesante del empleo en ciertos sectores sociales de las economías de la CAN</a:t>
          </a:r>
          <a:endParaRPr lang="es-ES" sz="1100" kern="1200" dirty="0"/>
        </a:p>
      </dsp:txBody>
      <dsp:txXfrm>
        <a:off x="5112569" y="928348"/>
        <a:ext cx="3520140" cy="115987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0.438</cdr:x>
      <cdr:y>0</cdr:y>
    </cdr:from>
    <cdr:to>
      <cdr:x>0.6473</cdr:x>
      <cdr:y>0.09545</cdr:y>
    </cdr:to>
    <cdr:sp macro="" textlink="">
      <cdr:nvSpPr>
        <cdr:cNvPr id="3" name="2 CuadroTexto"/>
        <cdr:cNvSpPr txBox="1"/>
      </cdr:nvSpPr>
      <cdr:spPr>
        <a:xfrm xmlns:a="http://schemas.openxmlformats.org/drawingml/2006/main">
          <a:off x="2377988" y="0"/>
          <a:ext cx="1136342" cy="282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C" sz="1400"/>
            <a:t>Porcentaje</a:t>
          </a:r>
          <a:r>
            <a:rPr lang="es-EC" sz="1400" baseline="0"/>
            <a:t> de crecimiento</a:t>
          </a:r>
          <a:endParaRPr lang="es-EC" sz="14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A7FF8-6E73-43A9-AA61-7BC48484E651}" type="datetimeFigureOut">
              <a:rPr lang="es-EC" smtClean="0"/>
              <a:pPr/>
              <a:t>09/09/2014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AB508-092B-4375-B94A-0780A9F1795C}" type="slidenum">
              <a:rPr lang="es-EC" smtClean="0"/>
              <a:pPr/>
              <a:t>‹Nº›</a:t>
            </a:fld>
            <a:endParaRPr lang="es-EC"/>
          </a:p>
        </p:txBody>
      </p:sp>
    </p:spTree>
    <p:extLst>
      <p:ext uri="{BB962C8B-B14F-4D97-AF65-F5344CB8AC3E}">
        <p14:creationId xmlns:p14="http://schemas.microsoft.com/office/powerpoint/2010/main" val="233667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56AB508-092B-4375-B94A-0780A9F1795C}" type="slidenum">
              <a:rPr lang="es-EC" smtClean="0"/>
              <a:pPr/>
              <a:t>19</a:t>
            </a:fld>
            <a:endParaRPr lang="es-EC"/>
          </a:p>
        </p:txBody>
      </p:sp>
    </p:spTree>
    <p:extLst>
      <p:ext uri="{BB962C8B-B14F-4D97-AF65-F5344CB8AC3E}">
        <p14:creationId xmlns:p14="http://schemas.microsoft.com/office/powerpoint/2010/main" val="18435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598EA9-0173-430A-9D49-347CCB299F16}" type="slidenum">
              <a:rPr lang="es-EC" smtClean="0"/>
              <a:pPr/>
              <a:t>‹Nº›</a:t>
            </a:fld>
            <a:endParaRPr lang="es-EC"/>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598EA9-0173-430A-9D49-347CCB299F16}" type="slidenum">
              <a:rPr lang="es-EC" smtClean="0"/>
              <a:pPr/>
              <a:t>‹Nº›</a:t>
            </a:fld>
            <a:endParaRPr lang="es-EC"/>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598EA9-0173-430A-9D49-347CCB299F16}" type="slidenum">
              <a:rPr lang="es-EC" smtClean="0"/>
              <a:pPr/>
              <a:t>‹Nº›</a:t>
            </a:fld>
            <a:endParaRPr lang="es-EC"/>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762000" y="1916832"/>
            <a:ext cx="7543800" cy="26551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598EA9-0173-430A-9D49-347CCB299F16}" type="slidenum">
              <a:rPr lang="es-EC" smtClean="0"/>
              <a:pPr/>
              <a:t>‹Nº›</a:t>
            </a:fld>
            <a:endParaRPr lang="es-EC"/>
          </a:p>
        </p:txBody>
      </p:sp>
      <p:sp>
        <p:nvSpPr>
          <p:cNvPr id="7" name="6 Rectángulo"/>
          <p:cNvSpPr/>
          <p:nvPr userDrawn="1"/>
        </p:nvSpPr>
        <p:spPr bwMode="auto">
          <a:xfrm>
            <a:off x="755576" y="460876"/>
            <a:ext cx="7488832" cy="299616"/>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EC" sz="1100" b="0" i="0" u="none" strike="noStrike" cap="none" normalizeH="0" baseline="0" dirty="0" smtClean="0">
              <a:ln>
                <a:noFill/>
              </a:ln>
              <a:solidFill>
                <a:schemeClr val="tx1"/>
              </a:solidFill>
              <a:effectLst/>
              <a:latin typeface="Franklin Gothic Heavy" pitchFamily="34" charset="0"/>
              <a:ea typeface="Times New Roman" pitchFamily="18" charset="0"/>
              <a:cs typeface="Times New Roman" pitchFamily="18" charset="0"/>
            </a:endParaRPr>
          </a:p>
        </p:txBody>
      </p:sp>
      <p:sp>
        <p:nvSpPr>
          <p:cNvPr id="12" name="11 Rectángulo"/>
          <p:cNvSpPr/>
          <p:nvPr userDrawn="1"/>
        </p:nvSpPr>
        <p:spPr bwMode="auto">
          <a:xfrm>
            <a:off x="755576" y="-27384"/>
            <a:ext cx="7632848" cy="1044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EC" sz="1100" b="0" i="0" u="none" strike="noStrike" cap="none" normalizeH="0" baseline="0" dirty="0" smtClean="0">
              <a:ln>
                <a:noFill/>
              </a:ln>
              <a:solidFill>
                <a:schemeClr val="tx1"/>
              </a:solidFill>
              <a:effectLst/>
              <a:latin typeface="Franklin Gothic Heavy" pitchFamily="34" charset="0"/>
              <a:ea typeface="Times New Roman" pitchFamily="18" charset="0"/>
              <a:cs typeface="Times New Roman" pitchFamily="18" charset="0"/>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4536" y="-27384"/>
            <a:ext cx="2345896"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userDrawn="1"/>
        </p:nvSpPr>
        <p:spPr bwMode="auto">
          <a:xfrm>
            <a:off x="755576" y="6201312"/>
            <a:ext cx="7632848" cy="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tab pos="2806700" algn="ctr"/>
                <a:tab pos="5611813" algn="r"/>
              </a:tabLst>
            </a:pPr>
            <a:endParaRPr kumimoji="0" lang="es-EC" sz="1100" b="0" i="0" u="none" strike="noStrike" cap="none" normalizeH="0" baseline="0" dirty="0" smtClean="0">
              <a:ln>
                <a:noFill/>
              </a:ln>
              <a:solidFill>
                <a:schemeClr val="tx1"/>
              </a:solidFill>
              <a:effectLst/>
              <a:latin typeface="Franklin Gothic Heavy" pitchFamily="34" charset="0"/>
              <a:ea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6598EA9-0173-430A-9D49-347CCB299F16}" type="slidenum">
              <a:rPr lang="es-EC" smtClean="0"/>
              <a:pPr/>
              <a:t>‹Nº›</a:t>
            </a:fld>
            <a:endParaRPr lang="es-EC"/>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598EA9-0173-430A-9D49-347CCB299F16}" type="slidenum">
              <a:rPr lang="es-EC" smtClean="0"/>
              <a:pPr/>
              <a:t>‹Nº›</a:t>
            </a:fld>
            <a:endParaRPr lang="es-EC"/>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6598EA9-0173-430A-9D49-347CCB299F16}" type="slidenum">
              <a:rPr lang="es-EC" smtClean="0"/>
              <a:pPr/>
              <a:t>‹Nº›</a:t>
            </a:fld>
            <a:endParaRPr lang="es-EC"/>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6598EA9-0173-430A-9D49-347CCB299F16}" type="slidenum">
              <a:rPr lang="es-EC" smtClean="0"/>
              <a:pPr/>
              <a:t>‹Nº›</a:t>
            </a:fld>
            <a:endParaRPr lang="es-EC"/>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6598EA9-0173-430A-9D49-347CCB299F16}" type="slidenum">
              <a:rPr lang="es-EC" smtClean="0"/>
              <a:pPr/>
              <a:t>‹Nº›</a:t>
            </a:fld>
            <a:endParaRPr lang="es-EC"/>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598EA9-0173-430A-9D49-347CCB299F16}" type="slidenum">
              <a:rPr lang="es-EC" smtClean="0"/>
              <a:pPr/>
              <a:t>‹Nº›</a:t>
            </a:fld>
            <a:endParaRPr lang="es-EC"/>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2A486E-F100-49B4-BD58-5C70B229C5EB}" type="datetimeFigureOut">
              <a:rPr lang="es-EC" smtClean="0"/>
              <a:pPr/>
              <a:t>09/09/2014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6598EA9-0173-430A-9D49-347CCB299F16}" type="slidenum">
              <a:rPr lang="es-EC" smtClean="0"/>
              <a:pPr/>
              <a:t>‹Nº›</a:t>
            </a:fld>
            <a:endParaRPr lang="es-EC"/>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62A486E-F100-49B4-BD58-5C70B229C5EB}" type="datetimeFigureOut">
              <a:rPr lang="es-EC" smtClean="0"/>
              <a:pPr/>
              <a:t>09/09/2014</a:t>
            </a:fld>
            <a:endParaRPr lang="es-EC"/>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C"/>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6598EA9-0173-430A-9D49-347CCB299F16}" type="slidenum">
              <a:rPr lang="es-EC" smtClean="0"/>
              <a:pPr/>
              <a:t>‹Nº›</a:t>
            </a:fld>
            <a:endParaRPr lang="es-EC"/>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4.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POYO%204.docx" TargetMode="Externa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APOYO%207.docx"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Layout" Target="../diagrams/layout2.xml"/><Relationship Id="rId7" Type="http://schemas.openxmlformats.org/officeDocument/2006/relationships/slide" Target="slide1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355104"/>
            <a:ext cx="7416824" cy="2281808"/>
          </a:xfrm>
        </p:spPr>
        <p:txBody>
          <a:bodyPr>
            <a:noAutofit/>
          </a:bodyPr>
          <a:lstStyle/>
          <a:p>
            <a:pPr algn="just">
              <a:lnSpc>
                <a:spcPct val="80000"/>
              </a:lnSpc>
            </a:pP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“La </a:t>
            </a:r>
            <a:r>
              <a:rPr lang="es-ES" altLang="es-EC" sz="4000" b="1" i="1" dirty="0">
                <a:solidFill>
                  <a:schemeClr val="bg1"/>
                </a:solidFill>
                <a:effectLst>
                  <a:outerShdw blurRad="38100" dist="38100" dir="2700000" algn="tl">
                    <a:srgbClr val="000000"/>
                  </a:outerShdw>
                </a:effectLst>
                <a:latin typeface="Agency FB" panose="020B0503020202020204" pitchFamily="34" charset="0"/>
              </a:rPr>
              <a:t>batalla de la vida no siempre la gana el </a:t>
            </a: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más </a:t>
            </a:r>
            <a:r>
              <a:rPr lang="es-ES" altLang="es-EC" sz="4000" b="1" i="1" dirty="0">
                <a:solidFill>
                  <a:schemeClr val="bg1"/>
                </a:solidFill>
                <a:effectLst>
                  <a:outerShdw blurRad="38100" dist="38100" dir="2700000" algn="tl">
                    <a:srgbClr val="000000"/>
                  </a:outerShdw>
                </a:effectLst>
                <a:latin typeface="Agency FB" panose="020B0503020202020204" pitchFamily="34" charset="0"/>
              </a:rPr>
              <a:t>fuerte o el más </a:t>
            </a: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ligero,</a:t>
            </a:r>
            <a:r>
              <a:rPr lang="es-ES" altLang="es-EC" sz="4000" b="1" i="1" dirty="0">
                <a:solidFill>
                  <a:schemeClr val="bg1"/>
                </a:solidFill>
                <a:effectLst>
                  <a:outerShdw blurRad="38100" dist="38100" dir="2700000" algn="tl">
                    <a:srgbClr val="000000"/>
                  </a:outerShdw>
                </a:effectLst>
                <a:latin typeface="Agency FB" panose="020B0503020202020204" pitchFamily="34" charset="0"/>
              </a:rPr>
              <a:t> </a:t>
            </a: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porque </a:t>
            </a:r>
            <a:r>
              <a:rPr lang="es-ES" altLang="es-EC" sz="4000" b="1" i="1" dirty="0">
                <a:solidFill>
                  <a:schemeClr val="bg1"/>
                </a:solidFill>
                <a:effectLst>
                  <a:outerShdw blurRad="38100" dist="38100" dir="2700000" algn="tl">
                    <a:srgbClr val="000000"/>
                  </a:outerShdw>
                </a:effectLst>
                <a:latin typeface="Agency FB" panose="020B0503020202020204" pitchFamily="34" charset="0"/>
              </a:rPr>
              <a:t>tarde  o </a:t>
            </a: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temprano</a:t>
            </a:r>
            <a:r>
              <a:rPr lang="es-ES" altLang="es-EC" sz="4000" b="1" i="1" smtClean="0">
                <a:solidFill>
                  <a:schemeClr val="bg1"/>
                </a:solidFill>
                <a:effectLst>
                  <a:outerShdw blurRad="38100" dist="38100" dir="2700000" algn="tl">
                    <a:srgbClr val="000000"/>
                  </a:outerShdw>
                </a:effectLst>
                <a:latin typeface="Agency FB" panose="020B0503020202020204" pitchFamily="34" charset="0"/>
              </a:rPr>
              <a:t>, el </a:t>
            </a:r>
            <a:r>
              <a:rPr lang="es-ES" altLang="es-EC" sz="4000" b="1" i="1" dirty="0">
                <a:solidFill>
                  <a:schemeClr val="bg1"/>
                </a:solidFill>
                <a:effectLst>
                  <a:outerShdw blurRad="38100" dist="38100" dir="2700000" algn="tl">
                    <a:srgbClr val="000000"/>
                  </a:outerShdw>
                </a:effectLst>
                <a:latin typeface="Agency FB" panose="020B0503020202020204" pitchFamily="34" charset="0"/>
              </a:rPr>
              <a:t>hombre que gana es aquel </a:t>
            </a: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 que </a:t>
            </a:r>
            <a:r>
              <a:rPr lang="es-ES" altLang="es-EC" sz="4000" b="1" i="1" dirty="0">
                <a:solidFill>
                  <a:schemeClr val="bg1"/>
                </a:solidFill>
                <a:effectLst>
                  <a:outerShdw blurRad="38100" dist="38100" dir="2700000" algn="tl">
                    <a:srgbClr val="000000"/>
                  </a:outerShdw>
                </a:effectLst>
                <a:latin typeface="Agency FB" panose="020B0503020202020204" pitchFamily="34" charset="0"/>
              </a:rPr>
              <a:t>cree poder hacerlo </a:t>
            </a:r>
            <a:r>
              <a:rPr lang="es-ES" altLang="es-EC" sz="4000" b="1" i="1" dirty="0" smtClean="0">
                <a:solidFill>
                  <a:schemeClr val="bg1"/>
                </a:solidFill>
                <a:effectLst>
                  <a:outerShdw blurRad="38100" dist="38100" dir="2700000" algn="tl">
                    <a:srgbClr val="000000"/>
                  </a:outerShdw>
                </a:effectLst>
                <a:latin typeface="Agency FB" panose="020B0503020202020204" pitchFamily="34" charset="0"/>
              </a:rPr>
              <a:t>“</a:t>
            </a:r>
            <a:endParaRPr lang="es-ES" altLang="zh-CN" sz="4000" b="1" i="1" dirty="0">
              <a:solidFill>
                <a:schemeClr val="bg1"/>
              </a:solidFill>
              <a:effectLst>
                <a:outerShdw blurRad="38100" dist="38100" dir="2700000" algn="tl">
                  <a:srgbClr val="000000"/>
                </a:outerShdw>
              </a:effectLst>
              <a:latin typeface="Agency FB" panose="020B0503020202020204" pitchFamily="34" charset="0"/>
              <a:ea typeface="宋体" pitchFamily="2" charset="-122"/>
            </a:endParaRPr>
          </a:p>
        </p:txBody>
      </p:sp>
      <p:pic>
        <p:nvPicPr>
          <p:cNvPr id="4" name="3 Imagen" descr="Cogual.GIF"/>
          <p:cNvPicPr>
            <a:picLocks noChangeAspect="1"/>
          </p:cNvPicPr>
          <p:nvPr/>
        </p:nvPicPr>
        <p:blipFill>
          <a:blip r:embed="rId2" cstate="print"/>
          <a:stretch>
            <a:fillRect/>
          </a:stretch>
        </p:blipFill>
        <p:spPr>
          <a:xfrm>
            <a:off x="5436096" y="3826330"/>
            <a:ext cx="2857520" cy="2266966"/>
          </a:xfrm>
          <a:prstGeom prst="rect">
            <a:avLst/>
          </a:prstGeom>
        </p:spPr>
      </p:pic>
      <p:sp>
        <p:nvSpPr>
          <p:cNvPr id="3" name="2 CuadroTexto"/>
          <p:cNvSpPr txBox="1"/>
          <p:nvPr/>
        </p:nvSpPr>
        <p:spPr>
          <a:xfrm>
            <a:off x="6864856" y="2708920"/>
            <a:ext cx="1440160" cy="369332"/>
          </a:xfrm>
          <a:prstGeom prst="rect">
            <a:avLst/>
          </a:prstGeom>
          <a:noFill/>
        </p:spPr>
        <p:txBody>
          <a:bodyPr wrap="square" rtlCol="0">
            <a:spAutoFit/>
          </a:bodyPr>
          <a:lstStyle/>
          <a:p>
            <a:r>
              <a:rPr lang="es-EC" dirty="0" smtClean="0"/>
              <a:t>ANONIMO</a:t>
            </a:r>
            <a:endParaRPr lang="es-EC"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5688632" cy="648072"/>
          </a:xfrm>
        </p:spPr>
        <p:txBody>
          <a:bodyPr>
            <a:noAutofit/>
          </a:bodyPr>
          <a:lstStyle/>
          <a:p>
            <a:r>
              <a:rPr lang="es-EC" sz="3600" dirty="0" smtClean="0"/>
              <a:t>ANALISIS FODA/CAME- MIPYME</a:t>
            </a:r>
            <a:endParaRPr lang="es-EC" sz="3600" dirty="0"/>
          </a:p>
        </p:txBody>
      </p:sp>
      <p:graphicFrame>
        <p:nvGraphicFramePr>
          <p:cNvPr id="7" name="6 Tabla"/>
          <p:cNvGraphicFramePr>
            <a:graphicFrameLocks noGrp="1"/>
          </p:cNvGraphicFramePr>
          <p:nvPr>
            <p:extLst>
              <p:ext uri="{D42A27DB-BD31-4B8C-83A1-F6EECF244321}">
                <p14:modId xmlns:p14="http://schemas.microsoft.com/office/powerpoint/2010/main" val="1651720233"/>
              </p:ext>
            </p:extLst>
          </p:nvPr>
        </p:nvGraphicFramePr>
        <p:xfrm>
          <a:off x="755576" y="1124744"/>
          <a:ext cx="7668000" cy="5017068"/>
        </p:xfrm>
        <a:graphic>
          <a:graphicData uri="http://schemas.openxmlformats.org/drawingml/2006/table">
            <a:tbl>
              <a:tblPr>
                <a:tableStyleId>{5C22544A-7EE6-4342-B048-85BDC9FD1C3A}</a:tableStyleId>
              </a:tblPr>
              <a:tblGrid>
                <a:gridCol w="2098792"/>
                <a:gridCol w="2429579"/>
                <a:gridCol w="3139629"/>
              </a:tblGrid>
              <a:tr h="170503">
                <a:tc rowSpan="6">
                  <a:txBody>
                    <a:bodyPr/>
                    <a:lstStyle/>
                    <a:p>
                      <a:pPr algn="l" fontAlgn="ctr"/>
                      <a:r>
                        <a:rPr lang="es-CO" sz="1000" u="none" strike="noStrike" dirty="0">
                          <a:solidFill>
                            <a:schemeClr val="bg1"/>
                          </a:solidFill>
                          <a:effectLst/>
                        </a:rPr>
                        <a:t> </a:t>
                      </a:r>
                      <a:endParaRPr lang="es-EC" sz="1000" b="1" i="0" u="none" strike="noStrike" dirty="0">
                        <a:solidFill>
                          <a:schemeClr val="bg1"/>
                        </a:solidFill>
                        <a:effectLst/>
                        <a:latin typeface="Times New Roman"/>
                      </a:endParaRPr>
                    </a:p>
                    <a:p>
                      <a:pPr algn="l" fontAlgn="ctr"/>
                      <a:r>
                        <a:rPr lang="es-CO" sz="1000" u="none" strike="noStrike" dirty="0">
                          <a:solidFill>
                            <a:schemeClr val="bg1"/>
                          </a:solidFill>
                          <a:effectLst/>
                        </a:rPr>
                        <a:t> </a:t>
                      </a:r>
                      <a:endParaRPr lang="es-EC" sz="1000" b="1" i="0" u="none" strike="noStrike" dirty="0">
                        <a:solidFill>
                          <a:schemeClr val="bg1"/>
                        </a:solidFill>
                        <a:effectLst/>
                        <a:latin typeface="Times New Roman"/>
                      </a:endParaRPr>
                    </a:p>
                    <a:p>
                      <a:pPr algn="l" fontAlgn="ctr"/>
                      <a:r>
                        <a:rPr lang="es-EC" sz="1000" u="none" strike="noStrike" dirty="0">
                          <a:solidFill>
                            <a:schemeClr val="bg1"/>
                          </a:solidFill>
                          <a:effectLst/>
                        </a:rPr>
                        <a:t> </a:t>
                      </a:r>
                      <a:endParaRPr lang="es-EC" sz="1000" b="1" i="0" u="none" strike="noStrike" dirty="0">
                        <a:solidFill>
                          <a:schemeClr val="bg1"/>
                        </a:solidFill>
                        <a:effectLst/>
                        <a:latin typeface="Times New Roman"/>
                      </a:endParaRPr>
                    </a:p>
                    <a:p>
                      <a:pPr algn="l" fontAlgn="ctr"/>
                      <a:r>
                        <a:rPr lang="es-EC" sz="1000" u="none" strike="noStrike" dirty="0">
                          <a:solidFill>
                            <a:schemeClr val="bg1"/>
                          </a:solidFill>
                          <a:effectLst/>
                        </a:rPr>
                        <a:t> </a:t>
                      </a:r>
                      <a:endParaRPr lang="es-EC" sz="1000" b="1" i="0" u="none" strike="noStrike" dirty="0">
                        <a:solidFill>
                          <a:schemeClr val="bg1"/>
                        </a:solidFill>
                        <a:effectLst/>
                        <a:latin typeface="Times New Roman"/>
                      </a:endParaRPr>
                    </a:p>
                    <a:p>
                      <a:pPr algn="l" fontAlgn="ctr"/>
                      <a:r>
                        <a:rPr lang="es-EC" sz="1000" u="none" strike="noStrike" dirty="0">
                          <a:solidFill>
                            <a:schemeClr val="bg1"/>
                          </a:solidFill>
                          <a:effectLst/>
                        </a:rPr>
                        <a:t> </a:t>
                      </a:r>
                      <a:endParaRPr lang="es-EC" sz="1000" b="1" i="0" u="none" strike="noStrike" dirty="0">
                        <a:solidFill>
                          <a:schemeClr val="bg1"/>
                        </a:solidFill>
                        <a:effectLst/>
                        <a:latin typeface="Times New Roman"/>
                      </a:endParaRPr>
                    </a:p>
                    <a:p>
                      <a:pPr algn="l" fontAlgn="ctr"/>
                      <a:r>
                        <a:rPr lang="es-EC" sz="1000" u="none" strike="noStrike" dirty="0">
                          <a:solidFill>
                            <a:schemeClr val="bg1"/>
                          </a:solidFill>
                          <a:effectLst/>
                        </a:rPr>
                        <a:t> </a:t>
                      </a:r>
                      <a:endParaRPr lang="es-EC" sz="1000" b="1" i="0" u="none" strike="noStrike" dirty="0">
                        <a:solidFill>
                          <a:schemeClr val="bg1"/>
                        </a:solidFill>
                        <a:effectLst/>
                        <a:latin typeface="Times New Roman"/>
                      </a:endParaRPr>
                    </a:p>
                  </a:txBody>
                  <a:tcPr marL="7002" marR="7002" marT="7002" marB="0" anchor="ctr"/>
                </a:tc>
                <a:tc>
                  <a:txBody>
                    <a:bodyPr/>
                    <a:lstStyle/>
                    <a:p>
                      <a:pPr algn="l" fontAlgn="ctr"/>
                      <a:r>
                        <a:rPr lang="es-CO" sz="1000" b="1" u="none" strike="noStrike" dirty="0">
                          <a:solidFill>
                            <a:schemeClr val="bg1"/>
                          </a:solidFill>
                          <a:effectLst/>
                        </a:rPr>
                        <a:t>FORTALEZAS</a:t>
                      </a:r>
                      <a:endParaRPr lang="es-EC" sz="1000" b="1" i="0" u="none" strike="noStrike" dirty="0">
                        <a:solidFill>
                          <a:schemeClr val="bg1"/>
                        </a:solidFill>
                        <a:effectLst/>
                        <a:latin typeface="Times New Roman"/>
                      </a:endParaRPr>
                    </a:p>
                  </a:txBody>
                  <a:tcPr marL="7002" marR="7002" marT="7002" marB="0" anchor="ctr">
                    <a:solidFill>
                      <a:schemeClr val="accent1"/>
                    </a:solidFill>
                  </a:tcPr>
                </a:tc>
                <a:tc>
                  <a:txBody>
                    <a:bodyPr/>
                    <a:lstStyle/>
                    <a:p>
                      <a:pPr algn="l" fontAlgn="ctr"/>
                      <a:r>
                        <a:rPr lang="es-CO" sz="1000" b="1" u="none" strike="noStrike" dirty="0">
                          <a:solidFill>
                            <a:schemeClr val="bg1"/>
                          </a:solidFill>
                          <a:effectLst/>
                        </a:rPr>
                        <a:t>DEBILIDADES</a:t>
                      </a:r>
                      <a:endParaRPr lang="es-EC" sz="1000" b="1" i="0" u="none" strike="noStrike" dirty="0">
                        <a:solidFill>
                          <a:schemeClr val="bg1"/>
                        </a:solidFill>
                        <a:effectLst/>
                        <a:latin typeface="Times New Roman"/>
                      </a:endParaRPr>
                    </a:p>
                  </a:txBody>
                  <a:tcPr marL="7002" marR="7002" marT="7002" marB="0" anchor="ctr">
                    <a:solidFill>
                      <a:schemeClr val="accent1"/>
                    </a:solidFill>
                  </a:tcPr>
                </a:tc>
              </a:tr>
              <a:tr h="310788">
                <a:tc vMerge="1">
                  <a:txBody>
                    <a:bodyPr/>
                    <a:lstStyle/>
                    <a:p>
                      <a:pPr algn="l" fontAlgn="ctr"/>
                      <a:endParaRPr lang="es-EC" sz="900" b="1" i="0" u="none" strike="noStrike">
                        <a:solidFill>
                          <a:schemeClr val="bg1"/>
                        </a:solidFill>
                        <a:effectLst/>
                        <a:latin typeface="Times New Roman"/>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Amplio potencial redistributivo</a:t>
                      </a:r>
                      <a:endParaRPr lang="es-EC" sz="1000" b="0" i="0" u="none" strike="noStrike">
                        <a:solidFill>
                          <a:srgbClr val="000000"/>
                        </a:solidFill>
                        <a:effectLst/>
                        <a:latin typeface="Arial"/>
                      </a:endParaRPr>
                    </a:p>
                  </a:txBody>
                  <a:tcPr marL="7002" marR="7002" marT="7002" marB="0" anchor="ctr"/>
                </a:tc>
                <a:tc>
                  <a:txBody>
                    <a:bodyPr/>
                    <a:lstStyle/>
                    <a:p>
                      <a:pPr algn="l" fontAlgn="ctr"/>
                      <a:r>
                        <a:rPr lang="es-CO" sz="1000" u="none" strike="noStrike" dirty="0">
                          <a:effectLst/>
                        </a:rPr>
                        <a:t>-</a:t>
                      </a:r>
                      <a:r>
                        <a:rPr lang="es-CO" sz="800" u="none" strike="noStrike" dirty="0">
                          <a:effectLst/>
                        </a:rPr>
                        <a:t>       </a:t>
                      </a:r>
                      <a:r>
                        <a:rPr lang="es-CO" sz="1000" u="none" strike="noStrike" dirty="0">
                          <a:effectLst/>
                        </a:rPr>
                        <a:t>   Insuficiente y/o inadecuada tecnología y maquinaria para la fabricación de productos</a:t>
                      </a:r>
                      <a:endParaRPr lang="es-EC" sz="1000" b="0" i="0" u="none" strike="noStrike" dirty="0">
                        <a:solidFill>
                          <a:srgbClr val="000000"/>
                        </a:solidFill>
                        <a:effectLst/>
                        <a:latin typeface="Arial"/>
                      </a:endParaRPr>
                    </a:p>
                  </a:txBody>
                  <a:tcPr marL="7002" marR="7002" marT="7002" marB="0" anchor="ctr"/>
                </a:tc>
              </a:tr>
              <a:tr h="162381">
                <a:tc vMerge="1">
                  <a:txBody>
                    <a:bodyPr/>
                    <a:lstStyle/>
                    <a:p>
                      <a:pPr algn="l" fontAlgn="ctr"/>
                      <a:endParaRPr lang="es-EC" sz="900" b="1" i="0" u="none" strike="noStrike">
                        <a:solidFill>
                          <a:schemeClr val="bg1"/>
                        </a:solidFill>
                        <a:effectLst/>
                        <a:latin typeface="Times New Roman"/>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Capacidad de generación de empleo</a:t>
                      </a:r>
                      <a:endParaRPr lang="es-EC" sz="1000" b="0" i="0" u="none" strike="noStrike">
                        <a:solidFill>
                          <a:srgbClr val="000000"/>
                        </a:solidFill>
                        <a:effectLst/>
                        <a:latin typeface="Arial"/>
                      </a:endParaRPr>
                    </a:p>
                  </a:txBody>
                  <a:tcPr marL="7002" marR="7002" marT="7002" marB="0" anchor="ctr"/>
                </a:tc>
                <a:tc>
                  <a:txBody>
                    <a:bodyPr/>
                    <a:lstStyle/>
                    <a:p>
                      <a:pPr algn="just" fontAlgn="ctr"/>
                      <a:r>
                        <a:rPr lang="es-CO" sz="1000" u="none" strike="noStrike">
                          <a:effectLst/>
                        </a:rPr>
                        <a:t>-</a:t>
                      </a:r>
                      <a:r>
                        <a:rPr lang="es-CO" sz="800" u="none" strike="noStrike">
                          <a:effectLst/>
                        </a:rPr>
                        <a:t>       </a:t>
                      </a:r>
                      <a:r>
                        <a:rPr lang="es-CO" sz="1000" u="none" strike="noStrike">
                          <a:effectLst/>
                        </a:rPr>
                        <a:t>Insuficiente capacitación del talento humano.</a:t>
                      </a:r>
                      <a:endParaRPr lang="es-EC" sz="1000" b="0" i="0" u="none" strike="noStrike">
                        <a:solidFill>
                          <a:srgbClr val="000000"/>
                        </a:solidFill>
                        <a:effectLst/>
                        <a:latin typeface="Arial"/>
                      </a:endParaRPr>
                    </a:p>
                  </a:txBody>
                  <a:tcPr marL="7002" marR="7002" marT="7002" marB="0" anchor="ctr"/>
                </a:tc>
              </a:tr>
              <a:tr h="162381">
                <a:tc vMerge="1">
                  <a:txBody>
                    <a:bodyPr/>
                    <a:lstStyle/>
                    <a:p>
                      <a:pPr algn="l" fontAlgn="ctr"/>
                      <a:endParaRPr lang="es-EC" sz="900" b="1" i="0" u="none" strike="noStrike">
                        <a:solidFill>
                          <a:schemeClr val="bg1"/>
                        </a:solidFill>
                        <a:effectLst/>
                        <a:latin typeface="Times New Roman"/>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Amplia capacidad de adaptación </a:t>
                      </a:r>
                      <a:endParaRPr lang="es-EC" sz="1000" b="0" i="0" u="none" strike="noStrike">
                        <a:solidFill>
                          <a:srgbClr val="000000"/>
                        </a:solidFill>
                        <a:effectLst/>
                        <a:latin typeface="Arial"/>
                      </a:endParaRPr>
                    </a:p>
                  </a:txBody>
                  <a:tcPr marL="7002" marR="7002" marT="7002" marB="0" anchor="ctr"/>
                </a:tc>
                <a:tc>
                  <a:txBody>
                    <a:bodyPr/>
                    <a:lstStyle/>
                    <a:p>
                      <a:pPr algn="just" fontAlgn="ctr"/>
                      <a:r>
                        <a:rPr lang="es-CO" sz="1000" u="none" strike="noStrike">
                          <a:effectLst/>
                        </a:rPr>
                        <a:t>-</a:t>
                      </a:r>
                      <a:r>
                        <a:rPr lang="es-CO" sz="800" u="none" strike="noStrike">
                          <a:effectLst/>
                        </a:rPr>
                        <a:t>       </a:t>
                      </a:r>
                      <a:r>
                        <a:rPr lang="es-CO" sz="1000" u="none" strike="noStrike">
                          <a:effectLst/>
                        </a:rPr>
                        <a:t>Insuficiencia de financiamiento.</a:t>
                      </a:r>
                      <a:endParaRPr lang="es-EC" sz="1000" b="0" i="0" u="none" strike="noStrike">
                        <a:solidFill>
                          <a:srgbClr val="000000"/>
                        </a:solidFill>
                        <a:effectLst/>
                        <a:latin typeface="Arial"/>
                      </a:endParaRPr>
                    </a:p>
                  </a:txBody>
                  <a:tcPr marL="7002" marR="7002" marT="7002" marB="0" anchor="ctr"/>
                </a:tc>
              </a:tr>
              <a:tr h="162381">
                <a:tc vMerge="1">
                  <a:txBody>
                    <a:bodyPr/>
                    <a:lstStyle/>
                    <a:p>
                      <a:pPr algn="l" fontAlgn="ctr"/>
                      <a:endParaRPr lang="es-EC" sz="900" b="1" i="0" u="none" strike="noStrike">
                        <a:solidFill>
                          <a:schemeClr val="bg1"/>
                        </a:solidFill>
                        <a:effectLst/>
                        <a:latin typeface="Times New Roman"/>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Flexibilidad frente a los cambios </a:t>
                      </a:r>
                      <a:endParaRPr lang="es-EC" sz="1000" b="0" i="0" u="none" strike="noStrike">
                        <a:solidFill>
                          <a:srgbClr val="000000"/>
                        </a:solidFill>
                        <a:effectLst/>
                        <a:latin typeface="Arial"/>
                      </a:endParaRPr>
                    </a:p>
                  </a:txBody>
                  <a:tcPr marL="7002" marR="7002" marT="7002" marB="0" anchor="ctr"/>
                </a:tc>
                <a:tc>
                  <a:txBody>
                    <a:bodyPr/>
                    <a:lstStyle/>
                    <a:p>
                      <a:pPr algn="just" fontAlgn="ctr"/>
                      <a:r>
                        <a:rPr lang="es-CO" sz="1000" u="none" strike="noStrike">
                          <a:effectLst/>
                        </a:rPr>
                        <a:t>-</a:t>
                      </a:r>
                      <a:r>
                        <a:rPr lang="es-CO" sz="800" u="none" strike="noStrike">
                          <a:effectLst/>
                        </a:rPr>
                        <a:t>       </a:t>
                      </a:r>
                      <a:r>
                        <a:rPr lang="es-CO" sz="1000" u="none" strike="noStrike">
                          <a:effectLst/>
                        </a:rPr>
                        <a:t>Insuficiente cantidad productiva</a:t>
                      </a:r>
                      <a:endParaRPr lang="es-EC" sz="1000" b="0" i="0" u="none" strike="noStrike">
                        <a:solidFill>
                          <a:srgbClr val="000000"/>
                        </a:solidFill>
                        <a:effectLst/>
                        <a:latin typeface="Arial"/>
                      </a:endParaRPr>
                    </a:p>
                  </a:txBody>
                  <a:tcPr marL="7002" marR="7002" marT="7002" marB="0" anchor="ctr"/>
                </a:tc>
              </a:tr>
              <a:tr h="310788">
                <a:tc vMerge="1">
                  <a:txBody>
                    <a:bodyPr/>
                    <a:lstStyle/>
                    <a:p>
                      <a:pPr algn="l" fontAlgn="ctr"/>
                      <a:endParaRPr lang="es-EC" sz="900" b="1" i="0" u="none" strike="noStrike" dirty="0">
                        <a:solidFill>
                          <a:schemeClr val="bg1"/>
                        </a:solidFill>
                        <a:effectLst/>
                        <a:latin typeface="Times New Roman"/>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Estructuras con capacidad de adaptación </a:t>
                      </a:r>
                      <a:endParaRPr lang="es-EC" sz="1000" b="0" i="0" u="none" strike="noStrike">
                        <a:solidFill>
                          <a:srgbClr val="000000"/>
                        </a:solidFill>
                        <a:effectLst/>
                        <a:latin typeface="Arial"/>
                      </a:endParaRPr>
                    </a:p>
                  </a:txBody>
                  <a:tcPr marL="7002" marR="7002" marT="7002" marB="0" anchor="ctr"/>
                </a:tc>
                <a:tc>
                  <a:txBody>
                    <a:bodyPr/>
                    <a:lstStyle/>
                    <a:p>
                      <a:pPr algn="just" fontAlgn="ctr"/>
                      <a:r>
                        <a:rPr lang="es-CO" sz="1000" u="none" strike="noStrike">
                          <a:effectLst/>
                        </a:rPr>
                        <a:t>-</a:t>
                      </a:r>
                      <a:r>
                        <a:rPr lang="es-CO" sz="800" u="none" strike="noStrike">
                          <a:effectLst/>
                        </a:rPr>
                        <a:t>       </a:t>
                      </a:r>
                      <a:r>
                        <a:rPr lang="es-CO" sz="1000" u="none" strike="noStrike">
                          <a:effectLst/>
                        </a:rPr>
                        <a:t>Inadecuación de la maquinaria y procedimientos propios a las normativas de calidad exigidas en otros países.</a:t>
                      </a:r>
                      <a:endParaRPr lang="es-EC" sz="1000" b="0" i="0" u="none" strike="noStrike">
                        <a:solidFill>
                          <a:srgbClr val="000000"/>
                        </a:solidFill>
                        <a:effectLst/>
                        <a:latin typeface="Arial"/>
                      </a:endParaRPr>
                    </a:p>
                  </a:txBody>
                  <a:tcPr marL="7002" marR="7002" marT="7002" marB="0" anchor="ctr"/>
                </a:tc>
              </a:tr>
              <a:tr h="170503">
                <a:tc>
                  <a:txBody>
                    <a:bodyPr/>
                    <a:lstStyle/>
                    <a:p>
                      <a:pPr algn="l" fontAlgn="ctr"/>
                      <a:r>
                        <a:rPr lang="es-CO" sz="1000" b="1" u="none" strike="noStrike" dirty="0">
                          <a:solidFill>
                            <a:schemeClr val="bg1"/>
                          </a:solidFill>
                          <a:effectLst/>
                        </a:rPr>
                        <a:t>OPORTUNIDADES </a:t>
                      </a:r>
                      <a:endParaRPr lang="es-EC" sz="1000" b="1" i="0" u="none" strike="noStrike" dirty="0">
                        <a:solidFill>
                          <a:schemeClr val="bg1"/>
                        </a:solidFill>
                        <a:effectLst/>
                        <a:latin typeface="Times New Roman"/>
                      </a:endParaRPr>
                    </a:p>
                  </a:txBody>
                  <a:tcPr marL="7002" marR="7002" marT="7002" marB="0" anchor="ctr">
                    <a:solidFill>
                      <a:schemeClr val="accent1"/>
                    </a:solidFill>
                  </a:tcPr>
                </a:tc>
                <a:tc>
                  <a:txBody>
                    <a:bodyPr/>
                    <a:lstStyle/>
                    <a:p>
                      <a:pPr algn="l" fontAlgn="ctr"/>
                      <a:r>
                        <a:rPr lang="es-CO" sz="1000" b="1" u="none" strike="noStrike" dirty="0">
                          <a:solidFill>
                            <a:schemeClr val="bg1"/>
                          </a:solidFill>
                          <a:effectLst/>
                        </a:rPr>
                        <a:t>Estrategia FO (ofensivas)</a:t>
                      </a:r>
                      <a:endParaRPr lang="es-EC" sz="1000" b="1" i="0" u="none" strike="noStrike" dirty="0">
                        <a:solidFill>
                          <a:schemeClr val="bg1"/>
                        </a:solidFill>
                        <a:effectLst/>
                        <a:latin typeface="Times New Roman"/>
                      </a:endParaRPr>
                    </a:p>
                  </a:txBody>
                  <a:tcPr marL="7002" marR="7002" marT="7002" marB="0" anchor="ctr">
                    <a:solidFill>
                      <a:schemeClr val="accent1"/>
                    </a:solidFill>
                  </a:tcPr>
                </a:tc>
                <a:tc>
                  <a:txBody>
                    <a:bodyPr/>
                    <a:lstStyle/>
                    <a:p>
                      <a:pPr algn="l" fontAlgn="ctr"/>
                      <a:r>
                        <a:rPr lang="es-CO" sz="1000" b="1" u="none" strike="noStrike" dirty="0">
                          <a:solidFill>
                            <a:schemeClr val="bg1"/>
                          </a:solidFill>
                          <a:effectLst/>
                        </a:rPr>
                        <a:t>Estrategia DO (reorientación)</a:t>
                      </a:r>
                      <a:endParaRPr lang="es-EC" sz="1000" b="1" i="0" u="none" strike="noStrike" dirty="0">
                        <a:solidFill>
                          <a:schemeClr val="bg1"/>
                        </a:solidFill>
                        <a:effectLst/>
                        <a:latin typeface="Times New Roman"/>
                      </a:endParaRPr>
                    </a:p>
                  </a:txBody>
                  <a:tcPr marL="7002" marR="7002" marT="7002" marB="0" anchor="ctr">
                    <a:solidFill>
                      <a:schemeClr val="accent1"/>
                    </a:solidFill>
                  </a:tcPr>
                </a:tc>
              </a:tr>
              <a:tr h="7665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O" sz="1000" u="none" strike="noStrike" dirty="0">
                          <a:effectLst/>
                        </a:rPr>
                        <a:t> </a:t>
                      </a:r>
                      <a:r>
                        <a:rPr lang="es-CO" sz="1000" u="none" strike="noStrike" dirty="0" smtClean="0">
                          <a:effectLst/>
                        </a:rPr>
                        <a:t>-</a:t>
                      </a:r>
                      <a:r>
                        <a:rPr lang="es-CO" sz="800" u="none" strike="noStrike" dirty="0" smtClean="0">
                          <a:effectLst/>
                        </a:rPr>
                        <a:t>       </a:t>
                      </a:r>
                      <a:r>
                        <a:rPr lang="es-CO" sz="1000" u="none" strike="noStrike" dirty="0" smtClean="0">
                          <a:effectLst/>
                        </a:rPr>
                        <a:t>El apoyo de sociedades y el gobierno para incrementar la exportación de productos ecuatorianos PROECUADOR</a:t>
                      </a:r>
                      <a:endParaRPr lang="es-EC" sz="1000" b="0" i="0" u="none" strike="noStrike" dirty="0" smtClean="0">
                        <a:solidFill>
                          <a:srgbClr val="000000"/>
                        </a:solidFill>
                        <a:effectLst/>
                        <a:latin typeface="Arial"/>
                      </a:endParaRPr>
                    </a:p>
                    <a:p>
                      <a:pPr algn="l" fontAlgn="ctr"/>
                      <a:endParaRPr lang="es-EC" sz="1000" b="1" i="0" u="none" strike="noStrike" dirty="0">
                        <a:solidFill>
                          <a:srgbClr val="000000"/>
                        </a:solidFill>
                        <a:effectLst/>
                        <a:latin typeface="Times New Roman"/>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Con la facilidad de la distribución se puede reunir con más eficiencia la cantidad necesaria para realizar una exportación o satisfacer un mercado exterior.</a:t>
                      </a:r>
                      <a:endParaRPr lang="es-EC" sz="1000" b="0" i="0" u="none" strike="noStrike">
                        <a:solidFill>
                          <a:srgbClr val="000000"/>
                        </a:solidFill>
                        <a:effectLst/>
                        <a:latin typeface="Arial"/>
                      </a:endParaRPr>
                    </a:p>
                  </a:txBody>
                  <a:tcPr marL="7002" marR="7002" marT="7002" marB="0" anchor="ctr"/>
                </a:tc>
                <a:tc>
                  <a:txBody>
                    <a:bodyPr/>
                    <a:lstStyle/>
                    <a:p>
                      <a:pPr algn="l" fontAlgn="ctr"/>
                      <a:r>
                        <a:rPr lang="es-CO" sz="1000" u="none" strike="noStrike" dirty="0">
                          <a:effectLst/>
                        </a:rPr>
                        <a:t>-</a:t>
                      </a:r>
                      <a:r>
                        <a:rPr lang="es-CO" sz="800" u="none" strike="noStrike" dirty="0">
                          <a:effectLst/>
                        </a:rPr>
                        <a:t>      </a:t>
                      </a:r>
                      <a:r>
                        <a:rPr lang="es-CO" sz="1000" u="none" strike="noStrike" dirty="0">
                          <a:effectLst/>
                        </a:rPr>
                        <a:t>Mediante importaciones apoyadas por el gobierno se puede comprar la maquinaria y tecnología que sea necesaria para hacer crecer esa empresa</a:t>
                      </a:r>
                      <a:endParaRPr lang="es-EC" sz="1000" b="0" i="0" u="none" strike="noStrike" dirty="0">
                        <a:solidFill>
                          <a:srgbClr val="000000"/>
                        </a:solidFill>
                        <a:effectLst/>
                        <a:latin typeface="Arial"/>
                      </a:endParaRPr>
                    </a:p>
                  </a:txBody>
                  <a:tcPr marL="7002" marR="7002" marT="7002" marB="0" anchor="ctr"/>
                </a:tc>
              </a:tr>
              <a:tr h="462692">
                <a:tc>
                  <a:txBody>
                    <a:bodyPr/>
                    <a:lstStyle/>
                    <a:p>
                      <a:pPr algn="l" fontAlgn="ctr"/>
                      <a:r>
                        <a:rPr lang="es-CO" sz="1000" u="none" strike="noStrike" dirty="0">
                          <a:effectLst/>
                        </a:rPr>
                        <a:t>-</a:t>
                      </a:r>
                      <a:r>
                        <a:rPr lang="es-CO" sz="800" u="none" strike="noStrike" dirty="0">
                          <a:effectLst/>
                        </a:rPr>
                        <a:t>       </a:t>
                      </a:r>
                      <a:r>
                        <a:rPr lang="es-CO" sz="1000" u="none" strike="noStrike" dirty="0">
                          <a:effectLst/>
                        </a:rPr>
                        <a:t>Apoyo con microcréditos para los emprendedores</a:t>
                      </a:r>
                      <a:endParaRPr lang="es-EC" sz="1000" b="0" i="0" u="none" strike="noStrike" dirty="0">
                        <a:solidFill>
                          <a:srgbClr val="000000"/>
                        </a:solidFill>
                        <a:effectLst/>
                        <a:latin typeface="Arial"/>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Al generar empleo una MIPYME ayuda al país por lo cual posee apoyo para emprender por parte del gobierno</a:t>
                      </a:r>
                      <a:endParaRPr lang="es-EC" sz="1000" b="0" i="0" u="none" strike="noStrike">
                        <a:solidFill>
                          <a:srgbClr val="000000"/>
                        </a:solidFill>
                        <a:effectLst/>
                        <a:latin typeface="Arial"/>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 Con el apoyo que existe para los emprendedores se puede invertir en la formación de las personas miembros de la empresa.</a:t>
                      </a:r>
                      <a:endParaRPr lang="es-EC" sz="1000" b="0" i="0" u="none" strike="noStrike">
                        <a:solidFill>
                          <a:srgbClr val="000000"/>
                        </a:solidFill>
                        <a:effectLst/>
                        <a:latin typeface="Arial"/>
                      </a:endParaRPr>
                    </a:p>
                  </a:txBody>
                  <a:tcPr marL="7002" marR="7002" marT="7002" marB="0" anchor="ctr"/>
                </a:tc>
              </a:tr>
              <a:tr h="462692">
                <a:tc>
                  <a:txBody>
                    <a:bodyPr/>
                    <a:lstStyle/>
                    <a:p>
                      <a:pPr algn="l" fontAlgn="ctr"/>
                      <a:r>
                        <a:rPr lang="es-CO" sz="1000" u="none" strike="noStrike" dirty="0">
                          <a:effectLst/>
                        </a:rPr>
                        <a:t>-</a:t>
                      </a:r>
                      <a:r>
                        <a:rPr lang="es-CO" sz="800" u="none" strike="noStrike" dirty="0">
                          <a:effectLst/>
                        </a:rPr>
                        <a:t>       </a:t>
                      </a:r>
                      <a:r>
                        <a:rPr lang="es-CO" sz="1000" u="none" strike="noStrike" dirty="0">
                          <a:effectLst/>
                        </a:rPr>
                        <a:t>Capacitaciones para fomentar la industria del país </a:t>
                      </a:r>
                      <a:endParaRPr lang="es-EC" sz="1000" b="0" i="0" u="none" strike="noStrike" dirty="0">
                        <a:solidFill>
                          <a:srgbClr val="000000"/>
                        </a:solidFill>
                        <a:effectLst/>
                        <a:latin typeface="Arial"/>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Mediante las capacitaciones a los emprendedores pueden estar más capaces de adaptarse a los cambios </a:t>
                      </a:r>
                      <a:endParaRPr lang="es-EC" sz="1000" b="0" i="0" u="none" strike="noStrike">
                        <a:solidFill>
                          <a:srgbClr val="000000"/>
                        </a:solidFill>
                        <a:effectLst/>
                        <a:latin typeface="Arial"/>
                      </a:endParaRPr>
                    </a:p>
                  </a:txBody>
                  <a:tcPr marL="7002" marR="7002" marT="7002" marB="0" anchor="ctr"/>
                </a:tc>
                <a:tc>
                  <a:txBody>
                    <a:bodyPr/>
                    <a:lstStyle/>
                    <a:p>
                      <a:pPr algn="l" fontAlgn="ctr"/>
                      <a:r>
                        <a:rPr lang="es-CO" sz="1000" u="none" strike="noStrike" dirty="0">
                          <a:effectLst/>
                        </a:rPr>
                        <a:t>-</a:t>
                      </a:r>
                      <a:r>
                        <a:rPr lang="es-CO" sz="800" u="none" strike="noStrike" dirty="0">
                          <a:effectLst/>
                        </a:rPr>
                        <a:t>      </a:t>
                      </a:r>
                      <a:r>
                        <a:rPr lang="es-CO" sz="1000" u="none" strike="noStrike" dirty="0">
                          <a:effectLst/>
                        </a:rPr>
                        <a:t>Mediante apoyo de microcréditos por parte de entidades privadas y públicas se puede invertir en producción y aumentar estándares de calidad</a:t>
                      </a:r>
                      <a:endParaRPr lang="es-EC" sz="1000" b="0" i="0" u="none" strike="noStrike" dirty="0">
                        <a:solidFill>
                          <a:srgbClr val="000000"/>
                        </a:solidFill>
                        <a:effectLst/>
                        <a:latin typeface="Arial"/>
                      </a:endParaRPr>
                    </a:p>
                  </a:txBody>
                  <a:tcPr marL="7002" marR="7002" marT="7002" marB="0" anchor="ctr"/>
                </a:tc>
              </a:tr>
              <a:tr h="462692">
                <a:tc>
                  <a:txBody>
                    <a:bodyPr/>
                    <a:lstStyle/>
                    <a:p>
                      <a:pPr algn="l" fontAlgn="ctr"/>
                      <a:r>
                        <a:rPr lang="es-CO" sz="1000" u="none" strike="noStrike" dirty="0">
                          <a:effectLst/>
                        </a:rPr>
                        <a:t>-</a:t>
                      </a:r>
                      <a:r>
                        <a:rPr lang="es-CO" sz="800" u="none" strike="noStrike" dirty="0">
                          <a:effectLst/>
                        </a:rPr>
                        <a:t>       </a:t>
                      </a:r>
                      <a:r>
                        <a:rPr lang="es-CO" sz="1000" u="none" strike="noStrike" dirty="0">
                          <a:effectLst/>
                        </a:rPr>
                        <a:t>El apoyo de entidades internacionales las cuales tengamos una forma de integración - CAN</a:t>
                      </a:r>
                      <a:endParaRPr lang="es-EC" sz="1000" b="0" i="0" u="none" strike="noStrike" dirty="0">
                        <a:solidFill>
                          <a:srgbClr val="000000"/>
                        </a:solidFill>
                        <a:effectLst/>
                        <a:latin typeface="Arial"/>
                      </a:endParaRPr>
                    </a:p>
                  </a:txBody>
                  <a:tcPr marL="7002" marR="7002" marT="7002" marB="0" anchor="ctr"/>
                </a:tc>
                <a:tc>
                  <a:txBody>
                    <a:bodyPr/>
                    <a:lstStyle/>
                    <a:p>
                      <a:pPr algn="l" fontAlgn="ctr"/>
                      <a:r>
                        <a:rPr lang="es-CO" sz="1000" u="none" strike="noStrike" dirty="0">
                          <a:effectLst/>
                        </a:rPr>
                        <a:t>-</a:t>
                      </a:r>
                      <a:r>
                        <a:rPr lang="es-CO" sz="800" u="none" strike="noStrike" dirty="0">
                          <a:effectLst/>
                        </a:rPr>
                        <a:t>       </a:t>
                      </a:r>
                      <a:r>
                        <a:rPr lang="es-CO" sz="1000" u="none" strike="noStrike" dirty="0">
                          <a:effectLst/>
                        </a:rPr>
                        <a:t>Si las estructuras funcionales de las MIPYMES tienen capacidad de adaptación pueden internacionalizarse</a:t>
                      </a:r>
                      <a:endParaRPr lang="es-EC" sz="1000" b="0" i="0" u="none" strike="noStrike" dirty="0">
                        <a:solidFill>
                          <a:srgbClr val="000000"/>
                        </a:solidFill>
                        <a:effectLst/>
                        <a:latin typeface="Arial"/>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Además de apoyo de entidades internacionales  </a:t>
                      </a:r>
                      <a:endParaRPr lang="es-EC" sz="1000" b="0" i="0" u="none" strike="noStrike">
                        <a:solidFill>
                          <a:srgbClr val="000000"/>
                        </a:solidFill>
                        <a:effectLst/>
                        <a:latin typeface="Arial"/>
                      </a:endParaRPr>
                    </a:p>
                  </a:txBody>
                  <a:tcPr marL="7002" marR="7002" marT="7002" marB="0" anchor="ctr"/>
                </a:tc>
              </a:tr>
              <a:tr h="170503">
                <a:tc>
                  <a:txBody>
                    <a:bodyPr/>
                    <a:lstStyle/>
                    <a:p>
                      <a:pPr algn="l" fontAlgn="ctr"/>
                      <a:r>
                        <a:rPr lang="es-CO" sz="1000" b="1" u="none" strike="noStrike" dirty="0">
                          <a:solidFill>
                            <a:schemeClr val="bg1"/>
                          </a:solidFill>
                          <a:effectLst/>
                        </a:rPr>
                        <a:t>AMENAZAS</a:t>
                      </a:r>
                      <a:endParaRPr lang="es-EC" sz="1000" b="1" i="0" u="none" strike="noStrike" dirty="0">
                        <a:solidFill>
                          <a:schemeClr val="bg1"/>
                        </a:solidFill>
                        <a:effectLst/>
                        <a:latin typeface="Times New Roman"/>
                      </a:endParaRPr>
                    </a:p>
                  </a:txBody>
                  <a:tcPr marL="7002" marR="7002" marT="7002" marB="0" anchor="ctr">
                    <a:solidFill>
                      <a:schemeClr val="accent1"/>
                    </a:solidFill>
                  </a:tcPr>
                </a:tc>
                <a:tc>
                  <a:txBody>
                    <a:bodyPr/>
                    <a:lstStyle/>
                    <a:p>
                      <a:pPr algn="l" fontAlgn="ctr"/>
                      <a:r>
                        <a:rPr lang="es-CO" sz="1000" b="1" u="none" strike="noStrike" dirty="0">
                          <a:solidFill>
                            <a:schemeClr val="bg1"/>
                          </a:solidFill>
                          <a:effectLst/>
                        </a:rPr>
                        <a:t>Estrategia FA (defensivas)</a:t>
                      </a:r>
                      <a:endParaRPr lang="es-EC" sz="1000" b="1" i="0" u="none" strike="noStrike" dirty="0">
                        <a:solidFill>
                          <a:schemeClr val="bg1"/>
                        </a:solidFill>
                        <a:effectLst/>
                        <a:latin typeface="Times New Roman"/>
                      </a:endParaRPr>
                    </a:p>
                  </a:txBody>
                  <a:tcPr marL="7002" marR="7002" marT="7002" marB="0" anchor="ctr">
                    <a:solidFill>
                      <a:schemeClr val="accent1"/>
                    </a:solidFill>
                  </a:tcPr>
                </a:tc>
                <a:tc>
                  <a:txBody>
                    <a:bodyPr/>
                    <a:lstStyle/>
                    <a:p>
                      <a:pPr algn="l" fontAlgn="ctr"/>
                      <a:r>
                        <a:rPr lang="es-CO" sz="1000" b="1" u="none" strike="noStrike" dirty="0">
                          <a:solidFill>
                            <a:schemeClr val="bg1"/>
                          </a:solidFill>
                          <a:effectLst/>
                        </a:rPr>
                        <a:t>Estrategia DA (supervivencia)</a:t>
                      </a:r>
                      <a:endParaRPr lang="es-EC" sz="1000" b="1" i="0" u="none" strike="noStrike" dirty="0">
                        <a:solidFill>
                          <a:schemeClr val="bg1"/>
                        </a:solidFill>
                        <a:effectLst/>
                        <a:latin typeface="Times New Roman"/>
                      </a:endParaRPr>
                    </a:p>
                  </a:txBody>
                  <a:tcPr marL="7002" marR="7002" marT="7002" marB="0" anchor="ctr">
                    <a:solidFill>
                      <a:schemeClr val="accent1"/>
                    </a:solidFill>
                  </a:tcPr>
                </a:tc>
              </a:tr>
              <a:tr h="614597">
                <a:tc>
                  <a:txBody>
                    <a:bodyPr/>
                    <a:lstStyle/>
                    <a:p>
                      <a:pPr algn="just" fontAlgn="ctr"/>
                      <a:r>
                        <a:rPr lang="es-CO" sz="1000" u="none" strike="noStrike">
                          <a:effectLst/>
                        </a:rPr>
                        <a:t>-</a:t>
                      </a:r>
                      <a:r>
                        <a:rPr lang="es-CO" sz="800" u="none" strike="noStrike">
                          <a:effectLst/>
                        </a:rPr>
                        <a:t>       </a:t>
                      </a:r>
                      <a:r>
                        <a:rPr lang="es-CO" sz="1000" u="none" strike="noStrike">
                          <a:effectLst/>
                        </a:rPr>
                        <a:t>Alta competencia  </a:t>
                      </a:r>
                      <a:endParaRPr lang="es-EC" sz="1000" b="0" i="0" u="none" strike="noStrike">
                        <a:solidFill>
                          <a:srgbClr val="000000"/>
                        </a:solidFill>
                        <a:effectLst/>
                        <a:latin typeface="Arial"/>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 Por medio de la capacidad distributiva se puede llegar a mas lugares en una producción al menudeo, obteniendo ventajas en la competencia </a:t>
                      </a:r>
                      <a:endParaRPr lang="es-EC" sz="1000" b="0" i="0" u="none" strike="noStrike">
                        <a:solidFill>
                          <a:srgbClr val="000000"/>
                        </a:solidFill>
                        <a:effectLst/>
                        <a:latin typeface="Arial"/>
                      </a:endParaRPr>
                    </a:p>
                  </a:txBody>
                  <a:tcPr marL="7002" marR="7002" marT="7002" marB="0" anchor="ctr"/>
                </a:tc>
                <a:tc rowSpan="2">
                  <a:txBody>
                    <a:bodyPr/>
                    <a:lstStyle/>
                    <a:p>
                      <a:pPr algn="l" fontAlgn="ctr"/>
                      <a:r>
                        <a:rPr lang="es-CO" sz="1000" u="none" strike="noStrike" dirty="0">
                          <a:effectLst/>
                        </a:rPr>
                        <a:t>-</a:t>
                      </a:r>
                      <a:r>
                        <a:rPr lang="es-CO" sz="800" u="none" strike="noStrike" dirty="0">
                          <a:effectLst/>
                        </a:rPr>
                        <a:t>       </a:t>
                      </a:r>
                      <a:r>
                        <a:rPr lang="es-CO" sz="1000" u="none" strike="noStrike" dirty="0">
                          <a:effectLst/>
                        </a:rPr>
                        <a:t>Con los créditos se puede invertir en todo lo q sea insuficiente para la MIPYMES para hacerlas más competitivas  en lo que corresponde a la competencia tanto nacional como internacional y lograr aumentar mercado </a:t>
                      </a:r>
                      <a:endParaRPr lang="es-EC" sz="1000" b="0" i="0" u="none" strike="noStrike" dirty="0">
                        <a:solidFill>
                          <a:srgbClr val="000000"/>
                        </a:solidFill>
                        <a:effectLst/>
                        <a:latin typeface="Arial"/>
                      </a:endParaRPr>
                    </a:p>
                    <a:p>
                      <a:pPr algn="l" fontAlgn="ctr"/>
                      <a:r>
                        <a:rPr lang="es-EC" sz="1000" u="none" strike="noStrike" dirty="0">
                          <a:effectLst/>
                        </a:rPr>
                        <a:t> </a:t>
                      </a:r>
                      <a:endParaRPr lang="es-EC" sz="1000" b="0" i="0" u="none" strike="noStrike" dirty="0">
                        <a:solidFill>
                          <a:srgbClr val="000000"/>
                        </a:solidFill>
                        <a:effectLst/>
                        <a:latin typeface="Arial"/>
                      </a:endParaRPr>
                    </a:p>
                  </a:txBody>
                  <a:tcPr marL="7002" marR="7002" marT="7002" marB="0" anchor="ctr"/>
                </a:tc>
              </a:tr>
              <a:tr h="614597">
                <a:tc>
                  <a:txBody>
                    <a:bodyPr/>
                    <a:lstStyle/>
                    <a:p>
                      <a:pPr algn="just" fontAlgn="ctr"/>
                      <a:r>
                        <a:rPr lang="es-CO" sz="1000" u="none" strike="noStrike" dirty="0">
                          <a:effectLst/>
                        </a:rPr>
                        <a:t>-</a:t>
                      </a:r>
                      <a:r>
                        <a:rPr lang="es-CO" sz="800" u="none" strike="noStrike" dirty="0">
                          <a:effectLst/>
                        </a:rPr>
                        <a:t>       </a:t>
                      </a:r>
                      <a:r>
                        <a:rPr lang="es-CO" sz="1000" u="none" strike="noStrike" dirty="0">
                          <a:effectLst/>
                        </a:rPr>
                        <a:t>Comienzos de desarrollo  de estrategias globales de </a:t>
                      </a:r>
                      <a:r>
                        <a:rPr lang="es-CO" sz="1000" u="none" strike="noStrike" dirty="0" smtClean="0">
                          <a:effectLst/>
                        </a:rPr>
                        <a:t>internacionalización</a:t>
                      </a:r>
                      <a:r>
                        <a:rPr lang="es-CO" sz="1000" u="none" strike="noStrike" baseline="0" dirty="0" smtClean="0">
                          <a:effectLst/>
                        </a:rPr>
                        <a:t> </a:t>
                      </a:r>
                      <a:r>
                        <a:rPr lang="es-CO" sz="1000" u="none" strike="noStrike" dirty="0" smtClean="0">
                          <a:effectLst/>
                        </a:rPr>
                        <a:t>(baja </a:t>
                      </a:r>
                      <a:r>
                        <a:rPr lang="es-CO" sz="1000" u="none" strike="noStrike" dirty="0">
                          <a:effectLst/>
                        </a:rPr>
                        <a:t>competitividad con otros países)</a:t>
                      </a:r>
                      <a:endParaRPr lang="es-EC" sz="1000" b="0" i="0" u="none" strike="noStrike" dirty="0">
                        <a:solidFill>
                          <a:srgbClr val="000000"/>
                        </a:solidFill>
                        <a:effectLst/>
                        <a:latin typeface="Arial"/>
                      </a:endParaRPr>
                    </a:p>
                  </a:txBody>
                  <a:tcPr marL="7002" marR="7002" marT="7002" marB="0" anchor="ctr"/>
                </a:tc>
                <a:tc>
                  <a:txBody>
                    <a:bodyPr/>
                    <a:lstStyle/>
                    <a:p>
                      <a:pPr algn="l" fontAlgn="ctr"/>
                      <a:r>
                        <a:rPr lang="es-CO" sz="1000" u="none" strike="noStrike">
                          <a:effectLst/>
                        </a:rPr>
                        <a:t>-</a:t>
                      </a:r>
                      <a:r>
                        <a:rPr lang="es-CO" sz="800" u="none" strike="noStrike">
                          <a:effectLst/>
                        </a:rPr>
                        <a:t>       </a:t>
                      </a:r>
                      <a:r>
                        <a:rPr lang="es-CO" sz="1000" u="none" strike="noStrike">
                          <a:effectLst/>
                        </a:rPr>
                        <a:t>Con la flexibilidad  y las estructuras con capacidad de adaptación pueden ser más manejables en filiales </a:t>
                      </a:r>
                      <a:endParaRPr lang="es-EC" sz="1000" b="0" i="0" u="none" strike="noStrike">
                        <a:solidFill>
                          <a:srgbClr val="000000"/>
                        </a:solidFill>
                        <a:effectLst/>
                        <a:latin typeface="Arial"/>
                      </a:endParaRPr>
                    </a:p>
                  </a:txBody>
                  <a:tcPr marL="7002" marR="7002" marT="7002" marB="0" anchor="ctr"/>
                </a:tc>
                <a:tc vMerge="1">
                  <a:txBody>
                    <a:bodyPr/>
                    <a:lstStyle/>
                    <a:p>
                      <a:pPr algn="l" fontAlgn="ctr"/>
                      <a:endParaRPr lang="es-EC" sz="1000" b="0" i="0" u="none" strike="noStrike" dirty="0">
                        <a:solidFill>
                          <a:srgbClr val="000000"/>
                        </a:solidFill>
                        <a:effectLst/>
                        <a:latin typeface="Arial"/>
                      </a:endParaRPr>
                    </a:p>
                  </a:txBody>
                  <a:tcPr marL="7002" marR="7002" marT="7002" marB="0" anchor="ctr"/>
                </a:tc>
              </a:tr>
            </a:tbl>
          </a:graphicData>
        </a:graphic>
      </p:graphicFrame>
      <p:sp>
        <p:nvSpPr>
          <p:cNvPr id="4" name="3 Flecha izquierda">
            <a:hlinkClick r:id="rId2" action="ppaction://hlinksldjump"/>
          </p:cNvPr>
          <p:cNvSpPr/>
          <p:nvPr/>
        </p:nvSpPr>
        <p:spPr>
          <a:xfrm>
            <a:off x="8003678" y="6297455"/>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6255008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877"/>
            <a:ext cx="6781800" cy="798984"/>
          </a:xfrm>
        </p:spPr>
        <p:txBody>
          <a:bodyPr>
            <a:normAutofit fontScale="90000"/>
          </a:bodyPr>
          <a:lstStyle/>
          <a:p>
            <a:r>
              <a:rPr lang="es-EC" dirty="0" smtClean="0"/>
              <a:t>FINANCIAMIENTO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06137117"/>
              </p:ext>
            </p:extLst>
          </p:nvPr>
        </p:nvGraphicFramePr>
        <p:xfrm>
          <a:off x="755576" y="1124744"/>
          <a:ext cx="799814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33839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7650"/>
            <a:ext cx="6781800" cy="798984"/>
          </a:xfrm>
        </p:spPr>
        <p:txBody>
          <a:bodyPr>
            <a:normAutofit fontScale="90000"/>
          </a:bodyPr>
          <a:lstStyle/>
          <a:p>
            <a:r>
              <a:rPr lang="es-EC" dirty="0"/>
              <a:t>FINANCIAMIENTO</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09489331"/>
              </p:ext>
            </p:extLst>
          </p:nvPr>
        </p:nvGraphicFramePr>
        <p:xfrm>
          <a:off x="899592" y="1124744"/>
          <a:ext cx="741682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izquierda">
            <a:hlinkClick r:id="rId7" action="ppaction://hlinksldjump"/>
          </p:cNvPr>
          <p:cNvSpPr/>
          <p:nvPr/>
        </p:nvSpPr>
        <p:spPr>
          <a:xfrm>
            <a:off x="8028384" y="5937551"/>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5628481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71400"/>
            <a:ext cx="5472608" cy="1231681"/>
          </a:xfrm>
        </p:spPr>
        <p:txBody>
          <a:bodyPr>
            <a:noAutofit/>
          </a:bodyPr>
          <a:lstStyle/>
          <a:p>
            <a:r>
              <a:rPr lang="es-ES" sz="2800" dirty="0" smtClean="0"/>
              <a:t>CAPITULO II: </a:t>
            </a:r>
            <a:r>
              <a:rPr lang="es-EC" sz="2800" dirty="0"/>
              <a:t>Actividades a las que se dedican las MIPYMES en el </a:t>
            </a:r>
            <a:r>
              <a:rPr lang="es-EC" sz="2800" dirty="0" smtClean="0"/>
              <a:t>Ecuador</a:t>
            </a:r>
            <a:endParaRPr lang="es-ES" sz="2800" dirty="0"/>
          </a:p>
        </p:txBody>
      </p:sp>
      <p:sp>
        <p:nvSpPr>
          <p:cNvPr id="5" name="4 CuadroTexto"/>
          <p:cNvSpPr txBox="1"/>
          <p:nvPr/>
        </p:nvSpPr>
        <p:spPr>
          <a:xfrm>
            <a:off x="5653073" y="6414843"/>
            <a:ext cx="3312368" cy="307777"/>
          </a:xfrm>
          <a:prstGeom prst="rect">
            <a:avLst/>
          </a:prstGeom>
          <a:noFill/>
        </p:spPr>
        <p:txBody>
          <a:bodyPr wrap="square" rtlCol="0">
            <a:spAutoFit/>
          </a:bodyPr>
          <a:lstStyle/>
          <a:p>
            <a:pPr algn="ctr"/>
            <a:r>
              <a:rPr lang="es-EC" sz="1400" dirty="0" smtClean="0"/>
              <a:t>Fuente: Banco Central del Ecuador BCE</a:t>
            </a:r>
            <a:endParaRPr lang="es-EC" sz="1400" dirty="0"/>
          </a:p>
        </p:txBody>
      </p:sp>
      <p:sp>
        <p:nvSpPr>
          <p:cNvPr id="4" name="3 CuadroTexto"/>
          <p:cNvSpPr txBox="1"/>
          <p:nvPr/>
        </p:nvSpPr>
        <p:spPr>
          <a:xfrm>
            <a:off x="3563888" y="5801776"/>
            <a:ext cx="1707712" cy="369332"/>
          </a:xfrm>
          <a:prstGeom prst="rect">
            <a:avLst/>
          </a:prstGeom>
          <a:noFill/>
        </p:spPr>
        <p:txBody>
          <a:bodyPr wrap="none" rtlCol="0">
            <a:spAutoFit/>
          </a:bodyPr>
          <a:lstStyle/>
          <a:p>
            <a:r>
              <a:rPr lang="es-ES" dirty="0" smtClean="0">
                <a:hlinkClick r:id="rId2" action="ppaction://hlinkfile"/>
              </a:rPr>
              <a:t>PRODUCEPYME</a:t>
            </a:r>
            <a:endParaRPr lang="es-ES"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452" y="4758562"/>
            <a:ext cx="1169155" cy="122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Gráfico"/>
          <p:cNvGraphicFramePr/>
          <p:nvPr>
            <p:extLst>
              <p:ext uri="{D42A27DB-BD31-4B8C-83A1-F6EECF244321}">
                <p14:modId xmlns:p14="http://schemas.microsoft.com/office/powerpoint/2010/main" val="2336947196"/>
              </p:ext>
            </p:extLst>
          </p:nvPr>
        </p:nvGraphicFramePr>
        <p:xfrm>
          <a:off x="644104" y="1597442"/>
          <a:ext cx="4632176"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8 Gráfico"/>
          <p:cNvGraphicFramePr/>
          <p:nvPr>
            <p:extLst>
              <p:ext uri="{D42A27DB-BD31-4B8C-83A1-F6EECF244321}">
                <p14:modId xmlns:p14="http://schemas.microsoft.com/office/powerpoint/2010/main" val="1075507086"/>
              </p:ext>
            </p:extLst>
          </p:nvPr>
        </p:nvGraphicFramePr>
        <p:xfrm>
          <a:off x="5263275" y="980728"/>
          <a:ext cx="3476864" cy="5190381"/>
        </p:xfrm>
        <a:graphic>
          <a:graphicData uri="http://schemas.openxmlformats.org/drawingml/2006/chart">
            <c:chart xmlns:c="http://schemas.openxmlformats.org/drawingml/2006/chart" xmlns:r="http://schemas.openxmlformats.org/officeDocument/2006/relationships" r:id="rId5"/>
          </a:graphicData>
        </a:graphic>
      </p:graphicFrame>
      <p:sp>
        <p:nvSpPr>
          <p:cNvPr id="8" name="7 CuadroTexto"/>
          <p:cNvSpPr txBox="1"/>
          <p:nvPr/>
        </p:nvSpPr>
        <p:spPr>
          <a:xfrm>
            <a:off x="5271599" y="1647541"/>
            <a:ext cx="2768707" cy="369332"/>
          </a:xfrm>
          <a:prstGeom prst="rect">
            <a:avLst/>
          </a:prstGeom>
          <a:noFill/>
        </p:spPr>
        <p:txBody>
          <a:bodyPr wrap="none" rtlCol="0">
            <a:spAutoFit/>
          </a:bodyPr>
          <a:lstStyle/>
          <a:p>
            <a:r>
              <a:rPr lang="es-EC" b="1" dirty="0" smtClean="0"/>
              <a:t>Clientes de las MIPYMES</a:t>
            </a:r>
            <a:endParaRPr lang="es-EC" b="1" dirty="0"/>
          </a:p>
        </p:txBody>
      </p:sp>
    </p:spTree>
    <p:extLst>
      <p:ext uri="{BB962C8B-B14F-4D97-AF65-F5344CB8AC3E}">
        <p14:creationId xmlns:p14="http://schemas.microsoft.com/office/powerpoint/2010/main" val="396149177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576" y="0"/>
            <a:ext cx="5544616" cy="9807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t>CAPITULO III: </a:t>
            </a:r>
            <a:r>
              <a:rPr lang="es-EC" sz="2400" dirty="0" smtClean="0"/>
              <a:t>Análisis </a:t>
            </a:r>
            <a:r>
              <a:rPr lang="es-EC" sz="2400" dirty="0"/>
              <a:t>de las exportaciones de los sectores productivos del País </a:t>
            </a:r>
          </a:p>
        </p:txBody>
      </p:sp>
      <p:graphicFrame>
        <p:nvGraphicFramePr>
          <p:cNvPr id="6" name="5 Gráfico"/>
          <p:cNvGraphicFramePr/>
          <p:nvPr>
            <p:extLst>
              <p:ext uri="{D42A27DB-BD31-4B8C-83A1-F6EECF244321}">
                <p14:modId xmlns:p14="http://schemas.microsoft.com/office/powerpoint/2010/main" val="3558618645"/>
              </p:ext>
            </p:extLst>
          </p:nvPr>
        </p:nvGraphicFramePr>
        <p:xfrm>
          <a:off x="539553" y="1683892"/>
          <a:ext cx="4752528" cy="4337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4179471763"/>
              </p:ext>
            </p:extLst>
          </p:nvPr>
        </p:nvGraphicFramePr>
        <p:xfrm>
          <a:off x="5148064" y="1772816"/>
          <a:ext cx="496855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5653073" y="6414843"/>
            <a:ext cx="3312368" cy="307777"/>
          </a:xfrm>
          <a:prstGeom prst="rect">
            <a:avLst/>
          </a:prstGeom>
          <a:noFill/>
        </p:spPr>
        <p:txBody>
          <a:bodyPr wrap="square" rtlCol="0">
            <a:spAutoFit/>
          </a:bodyPr>
          <a:lstStyle/>
          <a:p>
            <a:pPr algn="ctr"/>
            <a:r>
              <a:rPr lang="es-EC" sz="1400" dirty="0" smtClean="0"/>
              <a:t>Fuente: Banco Central del Ecuador BCE</a:t>
            </a:r>
            <a:endParaRPr lang="es-EC" sz="1400" dirty="0"/>
          </a:p>
        </p:txBody>
      </p:sp>
    </p:spTree>
    <p:extLst>
      <p:ext uri="{BB962C8B-B14F-4D97-AF65-F5344CB8AC3E}">
        <p14:creationId xmlns:p14="http://schemas.microsoft.com/office/powerpoint/2010/main" val="348564861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60648"/>
            <a:ext cx="5184576" cy="858424"/>
          </a:xfrm>
        </p:spPr>
        <p:txBody>
          <a:bodyPr>
            <a:normAutofit fontScale="90000"/>
          </a:bodyPr>
          <a:lstStyle/>
          <a:p>
            <a:r>
              <a:rPr lang="es-ES" sz="4000" dirty="0" smtClean="0"/>
              <a:t>Datos Económicos de la  CAN </a:t>
            </a:r>
            <a:endParaRPr lang="es-ES" sz="4000" dirty="0"/>
          </a:p>
        </p:txBody>
      </p:sp>
      <p:sp>
        <p:nvSpPr>
          <p:cNvPr id="6" name="5 CuadroTexto"/>
          <p:cNvSpPr txBox="1"/>
          <p:nvPr/>
        </p:nvSpPr>
        <p:spPr>
          <a:xfrm>
            <a:off x="540060" y="1080236"/>
            <a:ext cx="3312368" cy="369332"/>
          </a:xfrm>
          <a:prstGeom prst="rect">
            <a:avLst/>
          </a:prstGeom>
          <a:noFill/>
        </p:spPr>
        <p:txBody>
          <a:bodyPr wrap="square" rtlCol="0">
            <a:spAutoFit/>
          </a:bodyPr>
          <a:lstStyle/>
          <a:p>
            <a:pPr algn="ctr"/>
            <a:r>
              <a:rPr lang="es-EC" dirty="0" smtClean="0"/>
              <a:t>Tasa de crecimiento del PIB  </a:t>
            </a:r>
            <a:endParaRPr lang="es-EC" dirty="0"/>
          </a:p>
        </p:txBody>
      </p:sp>
      <p:sp>
        <p:nvSpPr>
          <p:cNvPr id="7" name="6 CuadroTexto"/>
          <p:cNvSpPr txBox="1"/>
          <p:nvPr/>
        </p:nvSpPr>
        <p:spPr>
          <a:xfrm>
            <a:off x="4932040" y="1119072"/>
            <a:ext cx="3312368" cy="646331"/>
          </a:xfrm>
          <a:prstGeom prst="rect">
            <a:avLst/>
          </a:prstGeom>
          <a:noFill/>
        </p:spPr>
        <p:txBody>
          <a:bodyPr wrap="square" rtlCol="0">
            <a:spAutoFit/>
          </a:bodyPr>
          <a:lstStyle/>
          <a:p>
            <a:pPr algn="ctr"/>
            <a:r>
              <a:rPr lang="es-EC" dirty="0" smtClean="0"/>
              <a:t>Remesas</a:t>
            </a:r>
          </a:p>
          <a:p>
            <a:pPr algn="ctr"/>
            <a:r>
              <a:rPr lang="es-EC" dirty="0" smtClean="0"/>
              <a:t>(Millones de Dólares)   </a:t>
            </a:r>
            <a:endParaRPr lang="es-EC" dirty="0"/>
          </a:p>
        </p:txBody>
      </p:sp>
      <p:sp>
        <p:nvSpPr>
          <p:cNvPr id="8" name="7 CuadroTexto"/>
          <p:cNvSpPr txBox="1"/>
          <p:nvPr/>
        </p:nvSpPr>
        <p:spPr>
          <a:xfrm>
            <a:off x="4283968" y="6414843"/>
            <a:ext cx="4681473" cy="307777"/>
          </a:xfrm>
          <a:prstGeom prst="rect">
            <a:avLst/>
          </a:prstGeom>
          <a:noFill/>
        </p:spPr>
        <p:txBody>
          <a:bodyPr wrap="square" rtlCol="0">
            <a:spAutoFit/>
          </a:bodyPr>
          <a:lstStyle/>
          <a:p>
            <a:r>
              <a:rPr lang="es-CO" sz="1400" dirty="0"/>
              <a:t>Fuente: Oficinas de Cuentas Nacionales SGCAN. Estadística  </a:t>
            </a:r>
            <a:endParaRPr lang="es-ES" sz="1400" dirty="0"/>
          </a:p>
        </p:txBody>
      </p:sp>
      <p:graphicFrame>
        <p:nvGraphicFramePr>
          <p:cNvPr id="9" name="8 Gráfico"/>
          <p:cNvGraphicFramePr/>
          <p:nvPr>
            <p:extLst>
              <p:ext uri="{D42A27DB-BD31-4B8C-83A1-F6EECF244321}">
                <p14:modId xmlns:p14="http://schemas.microsoft.com/office/powerpoint/2010/main" val="2362861968"/>
              </p:ext>
            </p:extLst>
          </p:nvPr>
        </p:nvGraphicFramePr>
        <p:xfrm>
          <a:off x="179512" y="1748022"/>
          <a:ext cx="4464496" cy="3265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587852574"/>
              </p:ext>
            </p:extLst>
          </p:nvPr>
        </p:nvGraphicFramePr>
        <p:xfrm>
          <a:off x="4932039" y="2132856"/>
          <a:ext cx="3600401" cy="2304255"/>
        </p:xfrm>
        <a:graphic>
          <a:graphicData uri="http://schemas.openxmlformats.org/drawingml/2006/table">
            <a:tbl>
              <a:tblPr firstRow="1" firstCol="1" bandRow="1">
                <a:tableStyleId>{5C22544A-7EE6-4342-B048-85BDC9FD1C3A}</a:tableStyleId>
              </a:tblPr>
              <a:tblGrid>
                <a:gridCol w="858260"/>
                <a:gridCol w="858260"/>
                <a:gridCol w="858260"/>
                <a:gridCol w="1025621"/>
              </a:tblGrid>
              <a:tr h="648900">
                <a:tc>
                  <a:txBody>
                    <a:bodyPr/>
                    <a:lstStyle/>
                    <a:p>
                      <a:endParaRPr lang="es-EC" sz="1100">
                        <a:solidFill>
                          <a:srgbClr val="943634"/>
                        </a:solidFill>
                        <a:effectLst/>
                        <a:latin typeface="Calibri"/>
                      </a:endParaRPr>
                    </a:p>
                  </a:txBody>
                  <a:tcPr marL="68580" marR="68580" marT="0" marB="0"/>
                </a:tc>
                <a:tc>
                  <a:txBody>
                    <a:bodyPr/>
                    <a:lstStyle/>
                    <a:p>
                      <a:pPr>
                        <a:lnSpc>
                          <a:spcPct val="115000"/>
                        </a:lnSpc>
                        <a:spcAft>
                          <a:spcPts val="0"/>
                        </a:spcAft>
                      </a:pPr>
                      <a:r>
                        <a:rPr lang="es-EC" sz="1100">
                          <a:effectLst/>
                        </a:rPr>
                        <a:t>2011</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2012</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Tasa de crecimiento</a:t>
                      </a:r>
                      <a:endParaRPr lang="es-EC" sz="1100">
                        <a:solidFill>
                          <a:srgbClr val="943634"/>
                        </a:solidFill>
                        <a:effectLst/>
                        <a:latin typeface="Calibri"/>
                        <a:ea typeface="Times New Roman"/>
                        <a:cs typeface="Times New Roman"/>
                      </a:endParaRPr>
                    </a:p>
                  </a:txBody>
                  <a:tcPr marL="68580" marR="68580" marT="0" marB="0"/>
                </a:tc>
              </a:tr>
              <a:tr h="331071">
                <a:tc>
                  <a:txBody>
                    <a:bodyPr/>
                    <a:lstStyle/>
                    <a:p>
                      <a:pPr>
                        <a:lnSpc>
                          <a:spcPct val="115000"/>
                        </a:lnSpc>
                        <a:spcAft>
                          <a:spcPts val="0"/>
                        </a:spcAft>
                      </a:pPr>
                      <a:r>
                        <a:rPr lang="es-EC" sz="1100">
                          <a:effectLst/>
                        </a:rPr>
                        <a:t>CAN</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10549</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10393</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-1,48</a:t>
                      </a:r>
                      <a:endParaRPr lang="es-EC" sz="1100">
                        <a:solidFill>
                          <a:srgbClr val="943634"/>
                        </a:solidFill>
                        <a:effectLst/>
                        <a:latin typeface="Calibri"/>
                        <a:ea typeface="Times New Roman"/>
                        <a:cs typeface="Times New Roman"/>
                      </a:endParaRPr>
                    </a:p>
                  </a:txBody>
                  <a:tcPr marL="68580" marR="68580" marT="0" marB="0"/>
                </a:tc>
              </a:tr>
              <a:tr h="331071">
                <a:tc>
                  <a:txBody>
                    <a:bodyPr/>
                    <a:lstStyle/>
                    <a:p>
                      <a:pPr>
                        <a:lnSpc>
                          <a:spcPct val="115000"/>
                        </a:lnSpc>
                        <a:spcAft>
                          <a:spcPts val="0"/>
                        </a:spcAft>
                      </a:pPr>
                      <a:r>
                        <a:rPr lang="es-EC" sz="1100">
                          <a:effectLst/>
                        </a:rPr>
                        <a:t>Bolivia</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1012</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1085</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7,21</a:t>
                      </a:r>
                      <a:endParaRPr lang="es-EC" sz="1100">
                        <a:solidFill>
                          <a:srgbClr val="943634"/>
                        </a:solidFill>
                        <a:effectLst/>
                        <a:latin typeface="Calibri"/>
                        <a:ea typeface="Times New Roman"/>
                        <a:cs typeface="Times New Roman"/>
                      </a:endParaRPr>
                    </a:p>
                  </a:txBody>
                  <a:tcPr marL="68580" marR="68580" marT="0" marB="0"/>
                </a:tc>
              </a:tr>
              <a:tr h="331071">
                <a:tc>
                  <a:txBody>
                    <a:bodyPr/>
                    <a:lstStyle/>
                    <a:p>
                      <a:pPr>
                        <a:lnSpc>
                          <a:spcPct val="115000"/>
                        </a:lnSpc>
                        <a:spcAft>
                          <a:spcPts val="0"/>
                        </a:spcAft>
                      </a:pPr>
                      <a:r>
                        <a:rPr lang="es-EC" sz="1100">
                          <a:effectLst/>
                        </a:rPr>
                        <a:t>Colombia</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4168</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4074</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-2,26</a:t>
                      </a:r>
                      <a:endParaRPr lang="es-EC" sz="1100">
                        <a:solidFill>
                          <a:srgbClr val="943634"/>
                        </a:solidFill>
                        <a:effectLst/>
                        <a:latin typeface="Calibri"/>
                        <a:ea typeface="Times New Roman"/>
                        <a:cs typeface="Times New Roman"/>
                      </a:endParaRPr>
                    </a:p>
                  </a:txBody>
                  <a:tcPr marL="68580" marR="68580" marT="0" marB="0"/>
                </a:tc>
              </a:tr>
              <a:tr h="331071">
                <a:tc>
                  <a:txBody>
                    <a:bodyPr/>
                    <a:lstStyle/>
                    <a:p>
                      <a:pPr>
                        <a:lnSpc>
                          <a:spcPct val="115000"/>
                        </a:lnSpc>
                        <a:spcAft>
                          <a:spcPts val="0"/>
                        </a:spcAft>
                      </a:pPr>
                      <a:r>
                        <a:rPr lang="es-EC" sz="1100">
                          <a:effectLst/>
                        </a:rPr>
                        <a:t>Ecuador</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2672</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2446</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-8,46</a:t>
                      </a:r>
                      <a:endParaRPr lang="es-EC" sz="1100">
                        <a:solidFill>
                          <a:srgbClr val="943634"/>
                        </a:solidFill>
                        <a:effectLst/>
                        <a:latin typeface="Calibri"/>
                        <a:ea typeface="Times New Roman"/>
                        <a:cs typeface="Times New Roman"/>
                      </a:endParaRPr>
                    </a:p>
                  </a:txBody>
                  <a:tcPr marL="68580" marR="68580" marT="0" marB="0"/>
                </a:tc>
              </a:tr>
              <a:tr h="331071">
                <a:tc>
                  <a:txBody>
                    <a:bodyPr/>
                    <a:lstStyle/>
                    <a:p>
                      <a:pPr>
                        <a:lnSpc>
                          <a:spcPct val="115000"/>
                        </a:lnSpc>
                        <a:spcAft>
                          <a:spcPts val="0"/>
                        </a:spcAft>
                      </a:pPr>
                      <a:r>
                        <a:rPr lang="es-EC" sz="1100">
                          <a:effectLst/>
                        </a:rPr>
                        <a:t>Perú</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2697</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a:effectLst/>
                        </a:rPr>
                        <a:t>2788</a:t>
                      </a:r>
                      <a:endParaRPr lang="es-EC" sz="1100">
                        <a:solidFill>
                          <a:srgbClr val="943634"/>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s-EC" sz="1100" dirty="0">
                          <a:effectLst/>
                        </a:rPr>
                        <a:t>3,37</a:t>
                      </a:r>
                      <a:endParaRPr lang="es-EC" sz="1100" dirty="0">
                        <a:solidFill>
                          <a:srgbClr val="943634"/>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5455602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99392"/>
            <a:ext cx="5040560" cy="1195536"/>
          </a:xfrm>
        </p:spPr>
        <p:txBody>
          <a:bodyPr>
            <a:normAutofit fontScale="90000"/>
          </a:bodyPr>
          <a:lstStyle/>
          <a:p>
            <a:r>
              <a:rPr lang="es-ES" sz="4000" dirty="0"/>
              <a:t>Datos Económicos de la  CAN </a:t>
            </a:r>
          </a:p>
        </p:txBody>
      </p:sp>
      <p:sp>
        <p:nvSpPr>
          <p:cNvPr id="6" name="5 CuadroTexto"/>
          <p:cNvSpPr txBox="1"/>
          <p:nvPr/>
        </p:nvSpPr>
        <p:spPr>
          <a:xfrm>
            <a:off x="4283968" y="6414843"/>
            <a:ext cx="4681473" cy="307777"/>
          </a:xfrm>
          <a:prstGeom prst="rect">
            <a:avLst/>
          </a:prstGeom>
          <a:noFill/>
        </p:spPr>
        <p:txBody>
          <a:bodyPr wrap="square" rtlCol="0">
            <a:spAutoFit/>
          </a:bodyPr>
          <a:lstStyle/>
          <a:p>
            <a:r>
              <a:rPr lang="es-CO" sz="1400" dirty="0"/>
              <a:t>Fuente: Oficinas de Cuentas Nacionales SGCAN. Estadística  </a:t>
            </a:r>
            <a:endParaRPr lang="es-ES" sz="1400" dirty="0"/>
          </a:p>
        </p:txBody>
      </p:sp>
      <p:sp>
        <p:nvSpPr>
          <p:cNvPr id="7" name="6 CuadroTexto"/>
          <p:cNvSpPr txBox="1"/>
          <p:nvPr/>
        </p:nvSpPr>
        <p:spPr>
          <a:xfrm>
            <a:off x="683568" y="1054477"/>
            <a:ext cx="3312368" cy="646331"/>
          </a:xfrm>
          <a:prstGeom prst="rect">
            <a:avLst/>
          </a:prstGeom>
          <a:noFill/>
        </p:spPr>
        <p:txBody>
          <a:bodyPr wrap="square" rtlCol="0">
            <a:spAutoFit/>
          </a:bodyPr>
          <a:lstStyle/>
          <a:p>
            <a:pPr algn="ctr"/>
            <a:r>
              <a:rPr lang="es-EC" dirty="0" smtClean="0"/>
              <a:t>Principales rubros de importación y exportación  </a:t>
            </a:r>
            <a:endParaRPr lang="es-EC" dirty="0"/>
          </a:p>
        </p:txBody>
      </p:sp>
      <p:sp>
        <p:nvSpPr>
          <p:cNvPr id="8" name="7 CuadroTexto"/>
          <p:cNvSpPr txBox="1"/>
          <p:nvPr/>
        </p:nvSpPr>
        <p:spPr>
          <a:xfrm>
            <a:off x="4968520" y="1054477"/>
            <a:ext cx="3312368" cy="646331"/>
          </a:xfrm>
          <a:prstGeom prst="rect">
            <a:avLst/>
          </a:prstGeom>
          <a:noFill/>
        </p:spPr>
        <p:txBody>
          <a:bodyPr wrap="square" rtlCol="0">
            <a:spAutoFit/>
          </a:bodyPr>
          <a:lstStyle/>
          <a:p>
            <a:pPr algn="ctr"/>
            <a:r>
              <a:rPr lang="es-EC" dirty="0" smtClean="0"/>
              <a:t>Exportaciones de la CAN al mundo  </a:t>
            </a:r>
            <a:endParaRPr lang="es-EC" dirty="0"/>
          </a:p>
        </p:txBody>
      </p:sp>
      <p:sp>
        <p:nvSpPr>
          <p:cNvPr id="9" name="Cuadro de texto 2"/>
          <p:cNvSpPr txBox="1">
            <a:spLocks noChangeArrowheads="1"/>
          </p:cNvSpPr>
          <p:nvPr/>
        </p:nvSpPr>
        <p:spPr bwMode="auto">
          <a:xfrm>
            <a:off x="1856269" y="5368200"/>
            <a:ext cx="1562100" cy="295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a:effectLst/>
                <a:latin typeface="Calibri"/>
                <a:ea typeface="Calibri"/>
                <a:cs typeface="Times New Roman"/>
              </a:rPr>
              <a:t>Rubros de importación</a:t>
            </a:r>
            <a:endParaRPr lang="es-ES" sz="1100">
              <a:effectLst/>
              <a:latin typeface="Calibri"/>
              <a:ea typeface="Calibri"/>
              <a:cs typeface="Times New Roman"/>
            </a:endParaRPr>
          </a:p>
        </p:txBody>
      </p:sp>
      <p:sp>
        <p:nvSpPr>
          <p:cNvPr id="10" name="1 Rectángulo"/>
          <p:cNvSpPr/>
          <p:nvPr/>
        </p:nvSpPr>
        <p:spPr>
          <a:xfrm>
            <a:off x="1351608" y="5428207"/>
            <a:ext cx="422910" cy="175260"/>
          </a:xfrm>
          <a:prstGeom prst="rect">
            <a:avLst/>
          </a:prstGeom>
        </p:spPr>
        <p:style>
          <a:lnRef idx="2">
            <a:schemeClr val="dk1"/>
          </a:lnRef>
          <a:fillRef idx="1">
            <a:schemeClr val="lt1"/>
          </a:fillRef>
          <a:effectRef idx="0">
            <a:schemeClr val="dk1"/>
          </a:effectRef>
          <a:fontRef idx="minor">
            <a:schemeClr val="dk1"/>
          </a:fontRef>
        </p:style>
        <p:txBody>
          <a:bodyPr/>
          <a:lstStyle/>
          <a:p>
            <a:endParaRPr lang="es-ES"/>
          </a:p>
        </p:txBody>
      </p:sp>
      <p:sp>
        <p:nvSpPr>
          <p:cNvPr id="11" name="Cuadro de texto 2"/>
          <p:cNvSpPr txBox="1">
            <a:spLocks noChangeArrowheads="1"/>
          </p:cNvSpPr>
          <p:nvPr/>
        </p:nvSpPr>
        <p:spPr bwMode="auto">
          <a:xfrm>
            <a:off x="1864355" y="5731737"/>
            <a:ext cx="1476375" cy="295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a:effectLst/>
                <a:latin typeface="Calibri"/>
                <a:ea typeface="Calibri"/>
                <a:cs typeface="Times New Roman"/>
              </a:rPr>
              <a:t>Rubros de exportación</a:t>
            </a:r>
            <a:endParaRPr lang="es-ES" sz="1100">
              <a:effectLst/>
              <a:latin typeface="Calibri"/>
              <a:ea typeface="Calibri"/>
              <a:cs typeface="Times New Roman"/>
            </a:endParaRPr>
          </a:p>
        </p:txBody>
      </p:sp>
      <p:sp>
        <p:nvSpPr>
          <p:cNvPr id="12" name="1 Rectángulo"/>
          <p:cNvSpPr/>
          <p:nvPr/>
        </p:nvSpPr>
        <p:spPr>
          <a:xfrm>
            <a:off x="1334760" y="5772377"/>
            <a:ext cx="422910" cy="175260"/>
          </a:xfrm>
          <a:prstGeom prst="rect">
            <a:avLst/>
          </a:prstGeom>
        </p:spPr>
        <p:style>
          <a:lnRef idx="2">
            <a:schemeClr val="accent3"/>
          </a:lnRef>
          <a:fillRef idx="1">
            <a:schemeClr val="lt1"/>
          </a:fillRef>
          <a:effectRef idx="0">
            <a:schemeClr val="accent3"/>
          </a:effectRef>
          <a:fontRef idx="minor">
            <a:schemeClr val="dk1"/>
          </a:fontRef>
        </p:style>
        <p:txBody>
          <a:bodyPr/>
          <a:lstStyle/>
          <a:p>
            <a:endParaRPr lang="es-ES"/>
          </a:p>
        </p:txBody>
      </p:sp>
      <p:graphicFrame>
        <p:nvGraphicFramePr>
          <p:cNvPr id="13" name="12 Gráfico"/>
          <p:cNvGraphicFramePr/>
          <p:nvPr>
            <p:extLst>
              <p:ext uri="{D42A27DB-BD31-4B8C-83A1-F6EECF244321}">
                <p14:modId xmlns:p14="http://schemas.microsoft.com/office/powerpoint/2010/main" val="3865306021"/>
              </p:ext>
            </p:extLst>
          </p:nvPr>
        </p:nvGraphicFramePr>
        <p:xfrm>
          <a:off x="4563621" y="1706042"/>
          <a:ext cx="4401820" cy="4153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Gráfico"/>
          <p:cNvGraphicFramePr/>
          <p:nvPr>
            <p:extLst>
              <p:ext uri="{D42A27DB-BD31-4B8C-83A1-F6EECF244321}">
                <p14:modId xmlns:p14="http://schemas.microsoft.com/office/powerpoint/2010/main" val="846515644"/>
              </p:ext>
            </p:extLst>
          </p:nvPr>
        </p:nvGraphicFramePr>
        <p:xfrm>
          <a:off x="467544" y="1731170"/>
          <a:ext cx="4848225" cy="3590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72533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N"/>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7011"/>
            <a:ext cx="6912768" cy="4714552"/>
          </a:xfrm>
          <a:prstGeom prst="rect">
            <a:avLst/>
          </a:prstGeom>
          <a:noFill/>
          <a:ln>
            <a:noFill/>
          </a:ln>
        </p:spPr>
      </p:pic>
      <p:sp>
        <p:nvSpPr>
          <p:cNvPr id="5" name="4 CuadroTexto"/>
          <p:cNvSpPr txBox="1"/>
          <p:nvPr/>
        </p:nvSpPr>
        <p:spPr>
          <a:xfrm>
            <a:off x="5364088" y="6414843"/>
            <a:ext cx="3601353" cy="307777"/>
          </a:xfrm>
          <a:prstGeom prst="rect">
            <a:avLst/>
          </a:prstGeom>
          <a:noFill/>
        </p:spPr>
        <p:txBody>
          <a:bodyPr wrap="square" rtlCol="0">
            <a:spAutoFit/>
          </a:bodyPr>
          <a:lstStyle/>
          <a:p>
            <a:pPr algn="ctr"/>
            <a:r>
              <a:rPr lang="es-EC" sz="1400" dirty="0" smtClean="0"/>
              <a:t>Fuente: Pagina web Comunidad Andina </a:t>
            </a:r>
            <a:endParaRPr lang="es-EC" sz="1400" dirty="0"/>
          </a:p>
        </p:txBody>
      </p:sp>
      <p:sp>
        <p:nvSpPr>
          <p:cNvPr id="6" name="1 Título"/>
          <p:cNvSpPr>
            <a:spLocks noGrp="1"/>
          </p:cNvSpPr>
          <p:nvPr>
            <p:ph type="title"/>
          </p:nvPr>
        </p:nvSpPr>
        <p:spPr>
          <a:xfrm>
            <a:off x="755576" y="37079"/>
            <a:ext cx="5472608" cy="1089932"/>
          </a:xfrm>
        </p:spPr>
        <p:txBody>
          <a:bodyPr>
            <a:noAutofit/>
          </a:bodyPr>
          <a:lstStyle/>
          <a:p>
            <a:r>
              <a:rPr lang="es-ES" sz="2400" dirty="0" smtClean="0"/>
              <a:t>CAPITULO IV: Evolución de las MIPYMES y propuestas de vinculación para mejorar su participación en la CAN</a:t>
            </a:r>
            <a:endParaRPr lang="es-ES" sz="2400" dirty="0"/>
          </a:p>
        </p:txBody>
      </p:sp>
    </p:spTree>
    <p:extLst>
      <p:ext uri="{BB962C8B-B14F-4D97-AF65-F5344CB8AC3E}">
        <p14:creationId xmlns:p14="http://schemas.microsoft.com/office/powerpoint/2010/main" val="179395535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216"/>
            <a:ext cx="5400600" cy="979512"/>
          </a:xfrm>
        </p:spPr>
        <p:txBody>
          <a:bodyPr>
            <a:noAutofit/>
          </a:bodyPr>
          <a:lstStyle/>
          <a:p>
            <a:r>
              <a:rPr lang="es-ES" sz="2800" dirty="0" smtClean="0"/>
              <a:t>ORGANIZACIONES DE LA CAN QUE AYUDAN AL FOMENTO DE LAS MIPYMES </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50693725"/>
              </p:ext>
            </p:extLst>
          </p:nvPr>
        </p:nvGraphicFramePr>
        <p:xfrm>
          <a:off x="755576" y="1124744"/>
          <a:ext cx="8142163" cy="542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292080" y="5677256"/>
            <a:ext cx="2088233" cy="523220"/>
          </a:xfrm>
          <a:prstGeom prst="rect">
            <a:avLst/>
          </a:prstGeom>
          <a:noFill/>
        </p:spPr>
        <p:txBody>
          <a:bodyPr wrap="square" rtlCol="0">
            <a:spAutoFit/>
          </a:bodyPr>
          <a:lstStyle/>
          <a:p>
            <a:pPr algn="ctr"/>
            <a:r>
              <a:rPr lang="es-ES" sz="1400" dirty="0" smtClean="0"/>
              <a:t>Consejo Consultivo Laboral Andino  </a:t>
            </a:r>
            <a:endParaRPr lang="es-ES" sz="1400" dirty="0"/>
          </a:p>
        </p:txBody>
      </p:sp>
    </p:spTree>
    <p:extLst>
      <p:ext uri="{BB962C8B-B14F-4D97-AF65-F5344CB8AC3E}">
        <p14:creationId xmlns:p14="http://schemas.microsoft.com/office/powerpoint/2010/main" val="253230625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384"/>
            <a:ext cx="4824536" cy="582960"/>
          </a:xfrm>
        </p:spPr>
        <p:txBody>
          <a:bodyPr>
            <a:noAutofit/>
          </a:bodyPr>
          <a:lstStyle/>
          <a:p>
            <a:r>
              <a:rPr lang="es-ES" sz="3200" dirty="0" smtClean="0"/>
              <a:t>PAISES MIEMBROS DE LA CAN </a:t>
            </a:r>
            <a:endParaRPr lang="es-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586223"/>
              </p:ext>
            </p:extLst>
          </p:nvPr>
        </p:nvGraphicFramePr>
        <p:xfrm>
          <a:off x="822325" y="1100138"/>
          <a:ext cx="7521575" cy="391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2350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1580" y="1628800"/>
            <a:ext cx="7560840" cy="1584176"/>
          </a:xfrm>
        </p:spPr>
        <p:txBody>
          <a:bodyPr>
            <a:normAutofit fontScale="90000"/>
          </a:bodyPr>
          <a:lstStyle/>
          <a:p>
            <a:pPr algn="ctr"/>
            <a:r>
              <a:rPr lang="es-MX" sz="2800" dirty="0" smtClean="0">
                <a:solidFill>
                  <a:schemeClr val="bg1"/>
                </a:solidFill>
              </a:rPr>
              <a:t>ANÁLISIS DE LA PARTICIPACION </a:t>
            </a:r>
            <a:br>
              <a:rPr lang="es-MX" sz="2800" dirty="0" smtClean="0">
                <a:solidFill>
                  <a:schemeClr val="bg1"/>
                </a:solidFill>
              </a:rPr>
            </a:br>
            <a:r>
              <a:rPr lang="es-MX" sz="2800" dirty="0" smtClean="0">
                <a:solidFill>
                  <a:schemeClr val="bg1"/>
                </a:solidFill>
              </a:rPr>
              <a:t>DE LAS EMPRESAS MIPYMES ECUATORIANAS EN LOS ACUERDOS COMERCIALES CON LA COMUNIDAD ANDINA  CAN</a:t>
            </a:r>
            <a:r>
              <a:rPr lang="es-EC" sz="2800" dirty="0" smtClean="0">
                <a:solidFill>
                  <a:schemeClr val="bg1"/>
                </a:solidFill>
              </a:rPr>
              <a:t/>
            </a:r>
            <a:br>
              <a:rPr lang="es-EC" sz="2800" dirty="0" smtClean="0">
                <a:solidFill>
                  <a:schemeClr val="bg1"/>
                </a:solidFill>
              </a:rPr>
            </a:br>
            <a:endParaRPr lang="es-EC" sz="2800" dirty="0">
              <a:solidFill>
                <a:schemeClr val="bg1"/>
              </a:solidFill>
            </a:endParaRPr>
          </a:p>
        </p:txBody>
      </p:sp>
      <p:sp>
        <p:nvSpPr>
          <p:cNvPr id="3" name="2 Subtítulo"/>
          <p:cNvSpPr>
            <a:spLocks noGrp="1"/>
          </p:cNvSpPr>
          <p:nvPr>
            <p:ph type="subTitle" idx="1"/>
          </p:nvPr>
        </p:nvSpPr>
        <p:spPr>
          <a:xfrm>
            <a:off x="2411760" y="5589240"/>
            <a:ext cx="5902672" cy="504056"/>
          </a:xfrm>
        </p:spPr>
        <p:txBody>
          <a:bodyPr>
            <a:normAutofit fontScale="92500"/>
          </a:bodyPr>
          <a:lstStyle/>
          <a:p>
            <a:r>
              <a:rPr lang="es-ES" dirty="0" smtClean="0"/>
              <a:t>Autora: Dávalos Romero Andrea Estefanía</a:t>
            </a:r>
            <a:endParaRPr lang="es-EC" dirty="0"/>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603" name="Rectangle 3"/>
          <p:cNvSpPr>
            <a:spLocks noChangeArrowheads="1"/>
          </p:cNvSpPr>
          <p:nvPr/>
        </p:nvSpPr>
        <p:spPr bwMode="auto">
          <a:xfrm>
            <a:off x="5724128" y="731785"/>
            <a:ext cx="266429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sz="1100" b="0" i="0" u="none" strike="noStrike" cap="none" normalizeH="0" baseline="0" dirty="0" smtClean="0">
                <a:ln>
                  <a:noFill/>
                </a:ln>
                <a:solidFill>
                  <a:schemeClr val="bg1"/>
                </a:solidFill>
                <a:effectLst/>
                <a:latin typeface="Franklin Gothic Heavy" pitchFamily="34" charset="0"/>
                <a:ea typeface="Times New Roman" pitchFamily="18" charset="0"/>
                <a:cs typeface="Times New Roman" pitchFamily="18" charset="0"/>
              </a:rPr>
              <a:t>INGENIERIA EN COMERCIO EXTERIOR Y NEGOCIACION INTERNACIONAL</a:t>
            </a:r>
            <a:endParaRPr kumimoji="0" lang="es-MX" sz="3200" b="0" i="0" u="none" strike="noStrike" cap="none" normalizeH="0" baseline="0" dirty="0" smtClean="0">
              <a:ln>
                <a:noFill/>
              </a:ln>
              <a:solidFill>
                <a:schemeClr val="bg1"/>
              </a:solidFill>
              <a:effectLst/>
              <a:latin typeface="Arial" pitchFamily="34"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124688"/>
            <a:ext cx="6022848" cy="1033272"/>
          </a:xfrm>
          <a:prstGeom prst="rect">
            <a:avLst/>
          </a:prstGeom>
        </p:spPr>
      </p:pic>
      <p:pic>
        <p:nvPicPr>
          <p:cNvPr id="1026" name="Picture 2" descr="C:\Users\Andrea\Downloads\cropped-Comunicado-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960" y="1"/>
            <a:ext cx="2566464" cy="741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3960440" cy="908720"/>
          </a:xfrm>
        </p:spPr>
        <p:txBody>
          <a:bodyPr>
            <a:normAutofit fontScale="90000"/>
          </a:bodyPr>
          <a:lstStyle/>
          <a:p>
            <a:r>
              <a:rPr lang="es-ES" dirty="0" smtClean="0"/>
              <a:t>Conclusiones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80487663"/>
              </p:ext>
            </p:extLst>
          </p:nvPr>
        </p:nvGraphicFramePr>
        <p:xfrm>
          <a:off x="755576" y="1196752"/>
          <a:ext cx="7632848" cy="477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898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7728"/>
            <a:ext cx="6781800" cy="798984"/>
          </a:xfrm>
        </p:spPr>
        <p:txBody>
          <a:bodyPr>
            <a:normAutofit fontScale="90000"/>
          </a:bodyPr>
          <a:lstStyle/>
          <a:p>
            <a:r>
              <a:rPr lang="es-ES" dirty="0" smtClean="0"/>
              <a:t>Recomendaciones </a:t>
            </a:r>
            <a:endParaRPr lang="es-ES"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459719952"/>
              </p:ext>
            </p:extLst>
          </p:nvPr>
        </p:nvGraphicFramePr>
        <p:xfrm>
          <a:off x="251520" y="1196752"/>
          <a:ext cx="8640960" cy="477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Flecha izquierda">
            <a:hlinkClick r:id="rId7" action="ppaction://hlinkfile"/>
          </p:cNvPr>
          <p:cNvSpPr/>
          <p:nvPr/>
        </p:nvSpPr>
        <p:spPr>
          <a:xfrm>
            <a:off x="8028384" y="6220249"/>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519192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3356992"/>
            <a:ext cx="7543800" cy="2448272"/>
          </a:xfrm>
        </p:spPr>
        <p:txBody>
          <a:bodyPr/>
          <a:lstStyle/>
          <a:p>
            <a:r>
              <a:rPr lang="es-EC" dirty="0" smtClean="0"/>
              <a:t>Gracias por su atención</a:t>
            </a: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55" y="0"/>
            <a:ext cx="6556977"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15468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0000082"/>
              </p:ext>
            </p:extLst>
          </p:nvPr>
        </p:nvGraphicFramePr>
        <p:xfrm>
          <a:off x="-468560" y="1124744"/>
          <a:ext cx="7920880" cy="485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6435" b="16103"/>
          <a:stretch/>
        </p:blipFill>
        <p:spPr bwMode="auto">
          <a:xfrm>
            <a:off x="6320561" y="2729669"/>
            <a:ext cx="1973120" cy="144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3449" y="4224463"/>
            <a:ext cx="208023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514" y="5445224"/>
            <a:ext cx="28575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264" y="1259846"/>
            <a:ext cx="1380519" cy="144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591"/>
            <a:ext cx="5472608" cy="798984"/>
          </a:xfrm>
        </p:spPr>
        <p:txBody>
          <a:bodyPr>
            <a:noAutofit/>
          </a:bodyPr>
          <a:lstStyle/>
          <a:p>
            <a:pPr algn="just"/>
            <a:r>
              <a:rPr lang="es-ES" sz="2800" dirty="0" smtClean="0"/>
              <a:t>CAPÍTULO I: Aspectos Generales de las MIPYMES </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79149396"/>
              </p:ext>
            </p:extLst>
          </p:nvPr>
        </p:nvGraphicFramePr>
        <p:xfrm>
          <a:off x="559693" y="1196752"/>
          <a:ext cx="797274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98657" y="1124743"/>
            <a:ext cx="2737729" cy="307777"/>
          </a:xfrm>
          <a:prstGeom prst="rect">
            <a:avLst/>
          </a:prstGeom>
        </p:spPr>
        <p:txBody>
          <a:bodyPr wrap="square">
            <a:spAutoFit/>
          </a:bodyPr>
          <a:lstStyle/>
          <a:p>
            <a:pPr algn="just"/>
            <a:r>
              <a:rPr lang="es-EC" sz="1400" dirty="0" smtClean="0"/>
              <a:t>.</a:t>
            </a:r>
            <a:endParaRPr lang="es-EC" sz="1400" dirty="0"/>
          </a:p>
        </p:txBody>
      </p:sp>
      <p:sp>
        <p:nvSpPr>
          <p:cNvPr id="3" name="2 CuadroTexto">
            <a:hlinkClick r:id="rId7" action="ppaction://hlinksldjump"/>
          </p:cNvPr>
          <p:cNvSpPr txBox="1"/>
          <p:nvPr/>
        </p:nvSpPr>
        <p:spPr>
          <a:xfrm>
            <a:off x="6588224" y="6237312"/>
            <a:ext cx="1440160" cy="369332"/>
          </a:xfrm>
          <a:prstGeom prst="rect">
            <a:avLst/>
          </a:prstGeom>
          <a:noFill/>
        </p:spPr>
        <p:txBody>
          <a:bodyPr wrap="square" rtlCol="0">
            <a:spAutoFit/>
          </a:bodyPr>
          <a:lstStyle/>
          <a:p>
            <a:r>
              <a:rPr lang="es-EC" dirty="0" smtClean="0"/>
              <a:t>Capítulo II</a:t>
            </a:r>
            <a:endParaRPr lang="es-EC" dirty="0"/>
          </a:p>
        </p:txBody>
      </p:sp>
      <p:sp>
        <p:nvSpPr>
          <p:cNvPr id="6" name="5 Flecha izquierda">
            <a:hlinkClick r:id="rId8" action="ppaction://hlinksldjump"/>
          </p:cNvPr>
          <p:cNvSpPr/>
          <p:nvPr/>
        </p:nvSpPr>
        <p:spPr>
          <a:xfrm>
            <a:off x="611560" y="6330617"/>
            <a:ext cx="576064" cy="2760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384"/>
            <a:ext cx="5400600" cy="1124744"/>
          </a:xfrm>
        </p:spPr>
        <p:txBody>
          <a:bodyPr>
            <a:normAutofit fontScale="90000"/>
          </a:bodyPr>
          <a:lstStyle/>
          <a:p>
            <a:r>
              <a:rPr lang="es-EC" sz="4000" dirty="0" smtClean="0"/>
              <a:t>APORTE DE LAS MIPYMES EN LA ECONOMIA DEL ECUADOR</a:t>
            </a:r>
            <a:endParaRPr lang="es-EC" sz="4000" dirty="0"/>
          </a:p>
        </p:txBody>
      </p:sp>
      <p:sp>
        <p:nvSpPr>
          <p:cNvPr id="8" name="7 CuadroTexto"/>
          <p:cNvSpPr txBox="1"/>
          <p:nvPr/>
        </p:nvSpPr>
        <p:spPr>
          <a:xfrm>
            <a:off x="720080" y="1173218"/>
            <a:ext cx="2952328" cy="369332"/>
          </a:xfrm>
          <a:prstGeom prst="rect">
            <a:avLst/>
          </a:prstGeom>
          <a:noFill/>
        </p:spPr>
        <p:txBody>
          <a:bodyPr wrap="square" rtlCol="0">
            <a:spAutoFit/>
          </a:bodyPr>
          <a:lstStyle/>
          <a:p>
            <a:endParaRPr lang="es-EC" dirty="0"/>
          </a:p>
        </p:txBody>
      </p:sp>
      <p:sp>
        <p:nvSpPr>
          <p:cNvPr id="9" name="8 CuadroTexto"/>
          <p:cNvSpPr txBox="1"/>
          <p:nvPr/>
        </p:nvSpPr>
        <p:spPr>
          <a:xfrm>
            <a:off x="540060" y="1080236"/>
            <a:ext cx="3312368" cy="369332"/>
          </a:xfrm>
          <a:prstGeom prst="rect">
            <a:avLst/>
          </a:prstGeom>
          <a:noFill/>
        </p:spPr>
        <p:txBody>
          <a:bodyPr wrap="square" rtlCol="0">
            <a:spAutoFit/>
          </a:bodyPr>
          <a:lstStyle/>
          <a:p>
            <a:pPr algn="ctr"/>
            <a:r>
              <a:rPr lang="es-EC" b="1" dirty="0" smtClean="0"/>
              <a:t>Producto Interno Bruto</a:t>
            </a:r>
            <a:endParaRPr lang="es-EC" b="1" dirty="0"/>
          </a:p>
        </p:txBody>
      </p:sp>
      <p:sp>
        <p:nvSpPr>
          <p:cNvPr id="10" name="9 CuadroTexto"/>
          <p:cNvSpPr txBox="1"/>
          <p:nvPr/>
        </p:nvSpPr>
        <p:spPr>
          <a:xfrm>
            <a:off x="5652120" y="1080236"/>
            <a:ext cx="3312368" cy="369332"/>
          </a:xfrm>
          <a:prstGeom prst="rect">
            <a:avLst/>
          </a:prstGeom>
          <a:noFill/>
        </p:spPr>
        <p:txBody>
          <a:bodyPr wrap="square" rtlCol="0">
            <a:spAutoFit/>
          </a:bodyPr>
          <a:lstStyle/>
          <a:p>
            <a:pPr algn="ctr"/>
            <a:r>
              <a:rPr lang="es-EC" b="1" dirty="0" smtClean="0"/>
              <a:t>Inversión Extranjera </a:t>
            </a:r>
            <a:endParaRPr lang="es-EC" b="1" dirty="0"/>
          </a:p>
        </p:txBody>
      </p:sp>
      <p:sp>
        <p:nvSpPr>
          <p:cNvPr id="11" name="10 CuadroTexto"/>
          <p:cNvSpPr txBox="1"/>
          <p:nvPr/>
        </p:nvSpPr>
        <p:spPr>
          <a:xfrm>
            <a:off x="5653073" y="6393967"/>
            <a:ext cx="3312368" cy="307777"/>
          </a:xfrm>
          <a:prstGeom prst="rect">
            <a:avLst/>
          </a:prstGeom>
          <a:noFill/>
        </p:spPr>
        <p:txBody>
          <a:bodyPr wrap="square" rtlCol="0">
            <a:spAutoFit/>
          </a:bodyPr>
          <a:lstStyle/>
          <a:p>
            <a:pPr algn="ctr"/>
            <a:r>
              <a:rPr lang="es-EC" sz="1400" dirty="0" smtClean="0"/>
              <a:t>Fuente: Banco Central del Ecuador BCE</a:t>
            </a:r>
            <a:endParaRPr lang="es-EC" sz="1400" dirty="0"/>
          </a:p>
        </p:txBody>
      </p:sp>
      <p:graphicFrame>
        <p:nvGraphicFramePr>
          <p:cNvPr id="12" name="11 Gráfico"/>
          <p:cNvGraphicFramePr/>
          <p:nvPr>
            <p:extLst>
              <p:ext uri="{D42A27DB-BD31-4B8C-83A1-F6EECF244321}">
                <p14:modId xmlns:p14="http://schemas.microsoft.com/office/powerpoint/2010/main" val="2486876396"/>
              </p:ext>
            </p:extLst>
          </p:nvPr>
        </p:nvGraphicFramePr>
        <p:xfrm>
          <a:off x="467544" y="1700808"/>
          <a:ext cx="4248472"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Gráfico"/>
          <p:cNvGraphicFramePr/>
          <p:nvPr>
            <p:extLst>
              <p:ext uri="{D42A27DB-BD31-4B8C-83A1-F6EECF244321}">
                <p14:modId xmlns:p14="http://schemas.microsoft.com/office/powerpoint/2010/main" val="3897928152"/>
              </p:ext>
            </p:extLst>
          </p:nvPr>
        </p:nvGraphicFramePr>
        <p:xfrm>
          <a:off x="4716016" y="1772816"/>
          <a:ext cx="4032447"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031387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43608" y="1093672"/>
            <a:ext cx="3312368" cy="646331"/>
          </a:xfrm>
          <a:prstGeom prst="rect">
            <a:avLst/>
          </a:prstGeom>
          <a:noFill/>
        </p:spPr>
        <p:txBody>
          <a:bodyPr wrap="square" rtlCol="0">
            <a:spAutoFit/>
          </a:bodyPr>
          <a:lstStyle/>
          <a:p>
            <a:pPr algn="ctr"/>
            <a:r>
              <a:rPr lang="es-EC" dirty="0" smtClean="0"/>
              <a:t>PIB Latinoamericano, Mundial y del Ecuador</a:t>
            </a:r>
            <a:endParaRPr lang="es-EC" dirty="0"/>
          </a:p>
        </p:txBody>
      </p:sp>
      <p:sp>
        <p:nvSpPr>
          <p:cNvPr id="6" name="5 CuadroTexto"/>
          <p:cNvSpPr txBox="1"/>
          <p:nvPr/>
        </p:nvSpPr>
        <p:spPr>
          <a:xfrm>
            <a:off x="5653073" y="6414843"/>
            <a:ext cx="3312368" cy="307777"/>
          </a:xfrm>
          <a:prstGeom prst="rect">
            <a:avLst/>
          </a:prstGeom>
          <a:noFill/>
        </p:spPr>
        <p:txBody>
          <a:bodyPr wrap="square" rtlCol="0">
            <a:spAutoFit/>
          </a:bodyPr>
          <a:lstStyle/>
          <a:p>
            <a:pPr algn="ctr"/>
            <a:r>
              <a:rPr lang="es-EC" sz="1400" dirty="0" smtClean="0"/>
              <a:t>Fuente: Banco Central del Ecuador BCE</a:t>
            </a:r>
            <a:endParaRPr lang="es-EC" sz="1400" dirty="0"/>
          </a:p>
        </p:txBody>
      </p:sp>
      <p:sp>
        <p:nvSpPr>
          <p:cNvPr id="8" name="7 CuadroTexto"/>
          <p:cNvSpPr txBox="1"/>
          <p:nvPr/>
        </p:nvSpPr>
        <p:spPr>
          <a:xfrm>
            <a:off x="5184544" y="1074148"/>
            <a:ext cx="3312368" cy="369332"/>
          </a:xfrm>
          <a:prstGeom prst="rect">
            <a:avLst/>
          </a:prstGeom>
          <a:noFill/>
        </p:spPr>
        <p:txBody>
          <a:bodyPr wrap="square" rtlCol="0">
            <a:spAutoFit/>
          </a:bodyPr>
          <a:lstStyle/>
          <a:p>
            <a:pPr algn="ctr"/>
            <a:r>
              <a:rPr lang="es-EC" dirty="0" smtClean="0"/>
              <a:t>Balanza Comercial </a:t>
            </a:r>
            <a:endParaRPr lang="es-EC" dirty="0"/>
          </a:p>
        </p:txBody>
      </p:sp>
      <p:sp>
        <p:nvSpPr>
          <p:cNvPr id="3" name="2 CuadroTexto"/>
          <p:cNvSpPr txBox="1"/>
          <p:nvPr/>
        </p:nvSpPr>
        <p:spPr>
          <a:xfrm>
            <a:off x="5904624" y="5219327"/>
            <a:ext cx="2051752" cy="307777"/>
          </a:xfrm>
          <a:prstGeom prst="rect">
            <a:avLst/>
          </a:prstGeom>
          <a:noFill/>
        </p:spPr>
        <p:txBody>
          <a:bodyPr wrap="square" rtlCol="0">
            <a:spAutoFit/>
          </a:bodyPr>
          <a:lstStyle/>
          <a:p>
            <a:r>
              <a:rPr lang="es-EC" sz="1400" dirty="0" smtClean="0"/>
              <a:t>Millones de dólares FOB </a:t>
            </a:r>
            <a:endParaRPr lang="es-EC" sz="1400" dirty="0"/>
          </a:p>
        </p:txBody>
      </p:sp>
      <p:sp>
        <p:nvSpPr>
          <p:cNvPr id="10" name="1 Título"/>
          <p:cNvSpPr>
            <a:spLocks noGrp="1"/>
          </p:cNvSpPr>
          <p:nvPr>
            <p:ph type="title"/>
          </p:nvPr>
        </p:nvSpPr>
        <p:spPr>
          <a:xfrm>
            <a:off x="755576" y="-27384"/>
            <a:ext cx="5400600" cy="1124744"/>
          </a:xfrm>
        </p:spPr>
        <p:txBody>
          <a:bodyPr>
            <a:normAutofit fontScale="90000"/>
          </a:bodyPr>
          <a:lstStyle/>
          <a:p>
            <a:r>
              <a:rPr lang="es-EC" sz="4000" dirty="0"/>
              <a:t>APORTE DE LAS MIPYMES EN LA ECONOMIA DEL ECUADOR</a:t>
            </a:r>
          </a:p>
        </p:txBody>
      </p:sp>
      <p:graphicFrame>
        <p:nvGraphicFramePr>
          <p:cNvPr id="9" name="8 Gráfico"/>
          <p:cNvGraphicFramePr/>
          <p:nvPr>
            <p:extLst>
              <p:ext uri="{D42A27DB-BD31-4B8C-83A1-F6EECF244321}">
                <p14:modId xmlns:p14="http://schemas.microsoft.com/office/powerpoint/2010/main" val="1058126626"/>
              </p:ext>
            </p:extLst>
          </p:nvPr>
        </p:nvGraphicFramePr>
        <p:xfrm>
          <a:off x="179513" y="1844824"/>
          <a:ext cx="4320480" cy="3374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3905869863"/>
              </p:ext>
            </p:extLst>
          </p:nvPr>
        </p:nvGraphicFramePr>
        <p:xfrm>
          <a:off x="4656545" y="1844824"/>
          <a:ext cx="4163928" cy="3374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967771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40060" y="1080236"/>
            <a:ext cx="3312368" cy="369332"/>
          </a:xfrm>
          <a:prstGeom prst="rect">
            <a:avLst/>
          </a:prstGeom>
          <a:noFill/>
        </p:spPr>
        <p:txBody>
          <a:bodyPr wrap="square" rtlCol="0">
            <a:spAutoFit/>
          </a:bodyPr>
          <a:lstStyle/>
          <a:p>
            <a:pPr algn="ctr"/>
            <a:r>
              <a:rPr lang="es-EC" dirty="0" smtClean="0"/>
              <a:t>Índice de confianza Industrial</a:t>
            </a:r>
            <a:endParaRPr lang="es-EC" dirty="0"/>
          </a:p>
        </p:txBody>
      </p:sp>
      <p:sp>
        <p:nvSpPr>
          <p:cNvPr id="7" name="6 CuadroTexto"/>
          <p:cNvSpPr txBox="1"/>
          <p:nvPr/>
        </p:nvSpPr>
        <p:spPr>
          <a:xfrm>
            <a:off x="5436096" y="1080236"/>
            <a:ext cx="3312368" cy="369332"/>
          </a:xfrm>
          <a:prstGeom prst="rect">
            <a:avLst/>
          </a:prstGeom>
          <a:noFill/>
        </p:spPr>
        <p:txBody>
          <a:bodyPr wrap="square" rtlCol="0">
            <a:spAutoFit/>
          </a:bodyPr>
          <a:lstStyle/>
          <a:p>
            <a:pPr algn="ctr"/>
            <a:r>
              <a:rPr lang="es-EC" dirty="0" smtClean="0"/>
              <a:t>Consumo Final de Hogares</a:t>
            </a:r>
            <a:endParaRPr lang="es-EC" dirty="0"/>
          </a:p>
        </p:txBody>
      </p:sp>
      <p:sp>
        <p:nvSpPr>
          <p:cNvPr id="8" name="7 CuadroTexto"/>
          <p:cNvSpPr txBox="1"/>
          <p:nvPr/>
        </p:nvSpPr>
        <p:spPr>
          <a:xfrm>
            <a:off x="5653073" y="6393967"/>
            <a:ext cx="3312368" cy="307777"/>
          </a:xfrm>
          <a:prstGeom prst="rect">
            <a:avLst/>
          </a:prstGeom>
          <a:noFill/>
        </p:spPr>
        <p:txBody>
          <a:bodyPr wrap="square" rtlCol="0">
            <a:spAutoFit/>
          </a:bodyPr>
          <a:lstStyle/>
          <a:p>
            <a:pPr algn="ctr"/>
            <a:r>
              <a:rPr lang="es-EC" sz="1400" dirty="0" smtClean="0"/>
              <a:t>Fuente: Banco Central del Ecuador BCE</a:t>
            </a:r>
            <a:endParaRPr lang="es-EC" sz="1400" dirty="0"/>
          </a:p>
        </p:txBody>
      </p:sp>
      <p:sp>
        <p:nvSpPr>
          <p:cNvPr id="9" name="8 Flecha izquierda">
            <a:hlinkClick r:id="rId2" action="ppaction://hlinksldjump"/>
          </p:cNvPr>
          <p:cNvSpPr/>
          <p:nvPr/>
        </p:nvSpPr>
        <p:spPr>
          <a:xfrm>
            <a:off x="8172400" y="6021288"/>
            <a:ext cx="576064" cy="2760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 Título"/>
          <p:cNvSpPr>
            <a:spLocks noGrp="1"/>
          </p:cNvSpPr>
          <p:nvPr>
            <p:ph type="title"/>
          </p:nvPr>
        </p:nvSpPr>
        <p:spPr>
          <a:xfrm>
            <a:off x="755576" y="-27384"/>
            <a:ext cx="5400600" cy="1124744"/>
          </a:xfrm>
        </p:spPr>
        <p:txBody>
          <a:bodyPr>
            <a:normAutofit fontScale="90000"/>
          </a:bodyPr>
          <a:lstStyle/>
          <a:p>
            <a:r>
              <a:rPr lang="es-EC" sz="4000" dirty="0"/>
              <a:t>APORTE DE LAS MIPYMES EN LA ECONOMIA DEL ECUADOR</a:t>
            </a:r>
          </a:p>
        </p:txBody>
      </p:sp>
      <p:graphicFrame>
        <p:nvGraphicFramePr>
          <p:cNvPr id="10" name="9 Gráfico"/>
          <p:cNvGraphicFramePr/>
          <p:nvPr>
            <p:extLst>
              <p:ext uri="{D42A27DB-BD31-4B8C-83A1-F6EECF244321}">
                <p14:modId xmlns:p14="http://schemas.microsoft.com/office/powerpoint/2010/main" val="2811271842"/>
              </p:ext>
            </p:extLst>
          </p:nvPr>
        </p:nvGraphicFramePr>
        <p:xfrm>
          <a:off x="395536" y="1628800"/>
          <a:ext cx="3968726" cy="4530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extLst>
              <p:ext uri="{D42A27DB-BD31-4B8C-83A1-F6EECF244321}">
                <p14:modId xmlns:p14="http://schemas.microsoft.com/office/powerpoint/2010/main" val="909308722"/>
              </p:ext>
            </p:extLst>
          </p:nvPr>
        </p:nvGraphicFramePr>
        <p:xfrm>
          <a:off x="4647944" y="1772816"/>
          <a:ext cx="4176464"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25805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453" y="-171042"/>
            <a:ext cx="7520940" cy="1303733"/>
          </a:xfrm>
        </p:spPr>
        <p:txBody>
          <a:bodyPr>
            <a:normAutofit fontScale="90000"/>
          </a:bodyPr>
          <a:lstStyle/>
          <a:p>
            <a:pPr lvl="0"/>
            <a:r>
              <a:rPr lang="es-MX" sz="4000" b="1" dirty="0"/>
              <a:t>TASAS DE INTERES ACTIVAS </a:t>
            </a:r>
            <a:r>
              <a:rPr lang="es-MX" sz="4000" b="1" dirty="0" smtClean="0"/>
              <a:t/>
            </a:r>
            <a:br>
              <a:rPr lang="es-MX" sz="4000" b="1" dirty="0" smtClean="0"/>
            </a:br>
            <a:r>
              <a:rPr lang="es-MX" sz="4000" b="1" dirty="0" smtClean="0"/>
              <a:t>EFECTIVAS VIGENTES</a:t>
            </a:r>
            <a:endParaRPr lang="es-EC" sz="4000" dirty="0"/>
          </a:p>
        </p:txBody>
      </p:sp>
      <p:sp>
        <p:nvSpPr>
          <p:cNvPr id="5" name="4 CuadroTexto"/>
          <p:cNvSpPr txBox="1"/>
          <p:nvPr/>
        </p:nvSpPr>
        <p:spPr>
          <a:xfrm>
            <a:off x="2889739" y="1105395"/>
            <a:ext cx="3312368" cy="369332"/>
          </a:xfrm>
          <a:prstGeom prst="rect">
            <a:avLst/>
          </a:prstGeom>
          <a:noFill/>
        </p:spPr>
        <p:txBody>
          <a:bodyPr wrap="square" rtlCol="0">
            <a:spAutoFit/>
          </a:bodyPr>
          <a:lstStyle/>
          <a:p>
            <a:pPr algn="ctr"/>
            <a:r>
              <a:rPr lang="es-EC" dirty="0" smtClean="0"/>
              <a:t>A Abril del 2014</a:t>
            </a:r>
            <a:endParaRPr lang="es-EC" dirty="0"/>
          </a:p>
        </p:txBody>
      </p:sp>
      <p:sp>
        <p:nvSpPr>
          <p:cNvPr id="6" name="5 CuadroTexto"/>
          <p:cNvSpPr txBox="1"/>
          <p:nvPr/>
        </p:nvSpPr>
        <p:spPr>
          <a:xfrm>
            <a:off x="5653073" y="6414843"/>
            <a:ext cx="3312368" cy="307777"/>
          </a:xfrm>
          <a:prstGeom prst="rect">
            <a:avLst/>
          </a:prstGeom>
          <a:noFill/>
        </p:spPr>
        <p:txBody>
          <a:bodyPr wrap="square" rtlCol="0">
            <a:spAutoFit/>
          </a:bodyPr>
          <a:lstStyle/>
          <a:p>
            <a:pPr algn="ctr"/>
            <a:r>
              <a:rPr lang="es-EC" sz="1400" dirty="0" smtClean="0"/>
              <a:t>Fuente: Banco Central del Ecuador BCE</a:t>
            </a:r>
            <a:endParaRPr lang="es-EC" sz="1400" dirty="0"/>
          </a:p>
        </p:txBody>
      </p:sp>
      <p:graphicFrame>
        <p:nvGraphicFramePr>
          <p:cNvPr id="4" name="3 Tabla"/>
          <p:cNvGraphicFramePr>
            <a:graphicFrameLocks noGrp="1"/>
          </p:cNvGraphicFramePr>
          <p:nvPr>
            <p:extLst>
              <p:ext uri="{D42A27DB-BD31-4B8C-83A1-F6EECF244321}">
                <p14:modId xmlns:p14="http://schemas.microsoft.com/office/powerpoint/2010/main" val="3171036159"/>
              </p:ext>
            </p:extLst>
          </p:nvPr>
        </p:nvGraphicFramePr>
        <p:xfrm>
          <a:off x="1475656" y="1474729"/>
          <a:ext cx="6408712" cy="4186518"/>
        </p:xfrm>
        <a:graphic>
          <a:graphicData uri="http://schemas.openxmlformats.org/drawingml/2006/table">
            <a:tbl>
              <a:tblPr firstRow="1" bandRow="1">
                <a:tableStyleId>{5C22544A-7EE6-4342-B048-85BDC9FD1C3A}</a:tableStyleId>
              </a:tblPr>
              <a:tblGrid>
                <a:gridCol w="2018835"/>
                <a:gridCol w="1007169"/>
                <a:gridCol w="2337321"/>
                <a:gridCol w="1045387"/>
              </a:tblGrid>
              <a:tr h="347223">
                <a:tc gridSpan="2">
                  <a:txBody>
                    <a:bodyPr/>
                    <a:lstStyle/>
                    <a:p>
                      <a:pPr indent="180340" algn="just">
                        <a:lnSpc>
                          <a:spcPct val="115000"/>
                        </a:lnSpc>
                        <a:spcAft>
                          <a:spcPts val="0"/>
                        </a:spcAft>
                      </a:pPr>
                      <a:r>
                        <a:rPr lang="es-EC" sz="1000" dirty="0">
                          <a:effectLst/>
                        </a:rPr>
                        <a:t>Tasas Referenciales</a:t>
                      </a:r>
                      <a:endParaRPr lang="es-EC" sz="1100" dirty="0">
                        <a:effectLst/>
                        <a:latin typeface="Calibri"/>
                        <a:ea typeface="Times New Roman"/>
                        <a:cs typeface="Times New Roman"/>
                      </a:endParaRPr>
                    </a:p>
                  </a:txBody>
                  <a:tcPr/>
                </a:tc>
                <a:tc hMerge="1">
                  <a:txBody>
                    <a:bodyPr/>
                    <a:lstStyle/>
                    <a:p>
                      <a:endParaRPr lang="es-EC"/>
                    </a:p>
                  </a:txBody>
                  <a:tcPr/>
                </a:tc>
                <a:tc gridSpan="2">
                  <a:txBody>
                    <a:bodyPr/>
                    <a:lstStyle/>
                    <a:p>
                      <a:pPr indent="180340" algn="just">
                        <a:lnSpc>
                          <a:spcPct val="115000"/>
                        </a:lnSpc>
                        <a:spcAft>
                          <a:spcPts val="0"/>
                        </a:spcAft>
                      </a:pPr>
                      <a:r>
                        <a:rPr lang="es-EC" sz="1000">
                          <a:effectLst/>
                        </a:rPr>
                        <a:t>Tasas Máximas</a:t>
                      </a:r>
                      <a:endParaRPr lang="es-EC" sz="1100">
                        <a:effectLst/>
                        <a:latin typeface="Calibri"/>
                        <a:ea typeface="Times New Roman"/>
                        <a:cs typeface="Times New Roman"/>
                      </a:endParaRPr>
                    </a:p>
                  </a:txBody>
                  <a:tcPr/>
                </a:tc>
                <a:tc hMerge="1">
                  <a:txBody>
                    <a:bodyPr/>
                    <a:lstStyle/>
                    <a:p>
                      <a:endParaRPr lang="es-EC"/>
                    </a:p>
                  </a:txBody>
                  <a:tcPr/>
                </a:tc>
              </a:tr>
              <a:tr h="585319">
                <a:tc>
                  <a:txBody>
                    <a:bodyPr/>
                    <a:lstStyle/>
                    <a:p>
                      <a:pPr algn="just">
                        <a:lnSpc>
                          <a:spcPct val="115000"/>
                        </a:lnSpc>
                        <a:spcAft>
                          <a:spcPts val="0"/>
                        </a:spcAft>
                      </a:pPr>
                      <a:r>
                        <a:rPr lang="es-EC" sz="1000">
                          <a:effectLst/>
                        </a:rPr>
                        <a:t>Tasa activa efectiva referencial para el segmento:</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 anual</a:t>
                      </a:r>
                      <a:endParaRPr lang="es-EC" sz="1100">
                        <a:effectLst/>
                        <a:latin typeface="Calibri"/>
                        <a:ea typeface="Times New Roman"/>
                        <a:cs typeface="Times New Roman"/>
                      </a:endParaRPr>
                    </a:p>
                  </a:txBody>
                  <a:tcPr/>
                </a:tc>
                <a:tc>
                  <a:txBody>
                    <a:bodyPr/>
                    <a:lstStyle/>
                    <a:p>
                      <a:pPr algn="just">
                        <a:lnSpc>
                          <a:spcPct val="115000"/>
                        </a:lnSpc>
                        <a:spcAft>
                          <a:spcPts val="0"/>
                        </a:spcAft>
                      </a:pPr>
                      <a:r>
                        <a:rPr lang="es-EC" sz="1000">
                          <a:effectLst/>
                        </a:rPr>
                        <a:t>Tasa activa efectiva máxima para el segmento:</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 anual</a:t>
                      </a:r>
                      <a:endParaRPr lang="es-EC" sz="1100">
                        <a:effectLst/>
                        <a:latin typeface="Calibri"/>
                        <a:ea typeface="Times New Roman"/>
                        <a:cs typeface="Times New Roman"/>
                      </a:endParaRPr>
                    </a:p>
                  </a:txBody>
                  <a:tcPr/>
                </a:tc>
              </a:tr>
              <a:tr h="347223">
                <a:tc>
                  <a:txBody>
                    <a:bodyPr/>
                    <a:lstStyle/>
                    <a:p>
                      <a:pPr indent="180340" algn="just">
                        <a:lnSpc>
                          <a:spcPct val="115000"/>
                        </a:lnSpc>
                        <a:spcAft>
                          <a:spcPts val="0"/>
                        </a:spcAft>
                      </a:pPr>
                      <a:r>
                        <a:rPr lang="es-EC" sz="1000">
                          <a:effectLst/>
                        </a:rPr>
                        <a:t>Productivo Corporativo</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8,17</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Productivo Corporativo</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9,33</a:t>
                      </a:r>
                      <a:endParaRPr lang="es-EC" sz="1100">
                        <a:effectLst/>
                        <a:latin typeface="Calibri"/>
                        <a:ea typeface="Times New Roman"/>
                        <a:cs typeface="Times New Roman"/>
                      </a:endParaRPr>
                    </a:p>
                  </a:txBody>
                  <a:tcPr/>
                </a:tc>
              </a:tr>
              <a:tr h="347223">
                <a:tc>
                  <a:txBody>
                    <a:bodyPr/>
                    <a:lstStyle/>
                    <a:p>
                      <a:pPr indent="180340" algn="just">
                        <a:lnSpc>
                          <a:spcPct val="115000"/>
                        </a:lnSpc>
                        <a:spcAft>
                          <a:spcPts val="0"/>
                        </a:spcAft>
                      </a:pPr>
                      <a:r>
                        <a:rPr lang="es-EC" sz="1000">
                          <a:effectLst/>
                        </a:rPr>
                        <a:t>Productivo Empresarial</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9,53</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Productivo Empresarial</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10,21</a:t>
                      </a:r>
                      <a:endParaRPr lang="es-EC" sz="1100">
                        <a:effectLst/>
                        <a:latin typeface="Calibri"/>
                        <a:ea typeface="Times New Roman"/>
                        <a:cs typeface="Times New Roman"/>
                      </a:endParaRPr>
                    </a:p>
                  </a:txBody>
                  <a:tcPr/>
                </a:tc>
              </a:tr>
              <a:tr h="347223">
                <a:tc>
                  <a:txBody>
                    <a:bodyPr/>
                    <a:lstStyle/>
                    <a:p>
                      <a:pPr indent="180340" algn="just">
                        <a:lnSpc>
                          <a:spcPct val="115000"/>
                        </a:lnSpc>
                        <a:spcAft>
                          <a:spcPts val="0"/>
                        </a:spcAft>
                      </a:pPr>
                      <a:r>
                        <a:rPr lang="es-EC" sz="1000">
                          <a:effectLst/>
                        </a:rPr>
                        <a:t>Productivo PYMES</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11,20</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Productivo PYMES</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11,83</a:t>
                      </a:r>
                      <a:endParaRPr lang="es-EC" sz="1100">
                        <a:effectLst/>
                        <a:latin typeface="Calibri"/>
                        <a:ea typeface="Times New Roman"/>
                        <a:cs typeface="Times New Roman"/>
                      </a:endParaRPr>
                    </a:p>
                  </a:txBody>
                  <a:tcPr/>
                </a:tc>
              </a:tr>
              <a:tr h="347223">
                <a:tc>
                  <a:txBody>
                    <a:bodyPr/>
                    <a:lstStyle/>
                    <a:p>
                      <a:pPr indent="180340" algn="just">
                        <a:lnSpc>
                          <a:spcPct val="115000"/>
                        </a:lnSpc>
                        <a:spcAft>
                          <a:spcPts val="0"/>
                        </a:spcAft>
                      </a:pPr>
                      <a:r>
                        <a:rPr lang="es-EC" sz="1000">
                          <a:effectLst/>
                        </a:rPr>
                        <a:t>Consumo</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15,91</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Consumo</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16,30</a:t>
                      </a:r>
                      <a:endParaRPr lang="es-EC" sz="1100">
                        <a:effectLst/>
                        <a:latin typeface="Calibri"/>
                        <a:ea typeface="Times New Roman"/>
                        <a:cs typeface="Times New Roman"/>
                      </a:endParaRPr>
                    </a:p>
                  </a:txBody>
                  <a:tcPr/>
                </a:tc>
              </a:tr>
              <a:tr h="347223">
                <a:tc>
                  <a:txBody>
                    <a:bodyPr/>
                    <a:lstStyle/>
                    <a:p>
                      <a:pPr indent="180340" algn="just">
                        <a:lnSpc>
                          <a:spcPct val="115000"/>
                        </a:lnSpc>
                        <a:spcAft>
                          <a:spcPts val="0"/>
                        </a:spcAft>
                      </a:pPr>
                      <a:r>
                        <a:rPr lang="es-EC" sz="1000">
                          <a:effectLst/>
                        </a:rPr>
                        <a:t>Vivienda</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10,64</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Vivienda</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11,33</a:t>
                      </a:r>
                      <a:endParaRPr lang="es-EC" sz="1100">
                        <a:effectLst/>
                        <a:latin typeface="Calibri"/>
                        <a:ea typeface="Times New Roman"/>
                        <a:cs typeface="Times New Roman"/>
                      </a:endParaRPr>
                    </a:p>
                  </a:txBody>
                  <a:tcPr/>
                </a:tc>
              </a:tr>
              <a:tr h="585319">
                <a:tc>
                  <a:txBody>
                    <a:bodyPr/>
                    <a:lstStyle/>
                    <a:p>
                      <a:pPr algn="l">
                        <a:lnSpc>
                          <a:spcPct val="115000"/>
                        </a:lnSpc>
                        <a:spcAft>
                          <a:spcPts val="0"/>
                        </a:spcAft>
                      </a:pPr>
                      <a:r>
                        <a:rPr lang="es-EC" sz="1000">
                          <a:effectLst/>
                        </a:rPr>
                        <a:t>Microcrédito Acumulación  Ampliada</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22,44</a:t>
                      </a:r>
                      <a:endParaRPr lang="es-EC" sz="1100">
                        <a:effectLst/>
                        <a:latin typeface="Calibri"/>
                        <a:ea typeface="Times New Roman"/>
                        <a:cs typeface="Times New Roman"/>
                      </a:endParaRPr>
                    </a:p>
                  </a:txBody>
                  <a:tcPr/>
                </a:tc>
                <a:tc>
                  <a:txBody>
                    <a:bodyPr/>
                    <a:lstStyle/>
                    <a:p>
                      <a:pPr algn="l">
                        <a:lnSpc>
                          <a:spcPct val="115000"/>
                        </a:lnSpc>
                        <a:spcAft>
                          <a:spcPts val="0"/>
                        </a:spcAft>
                      </a:pPr>
                      <a:r>
                        <a:rPr lang="es-EC" sz="1000">
                          <a:effectLst/>
                        </a:rPr>
                        <a:t>Microcrédito Acumulación  Ampliada</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25,50</a:t>
                      </a:r>
                      <a:endParaRPr lang="es-EC" sz="1100">
                        <a:effectLst/>
                        <a:latin typeface="Calibri"/>
                        <a:ea typeface="Times New Roman"/>
                        <a:cs typeface="Times New Roman"/>
                      </a:endParaRPr>
                    </a:p>
                  </a:txBody>
                  <a:tcPr/>
                </a:tc>
              </a:tr>
              <a:tr h="585319">
                <a:tc>
                  <a:txBody>
                    <a:bodyPr/>
                    <a:lstStyle/>
                    <a:p>
                      <a:pPr algn="l">
                        <a:lnSpc>
                          <a:spcPct val="115000"/>
                        </a:lnSpc>
                        <a:spcAft>
                          <a:spcPts val="0"/>
                        </a:spcAft>
                      </a:pPr>
                      <a:r>
                        <a:rPr lang="es-EC" sz="1000">
                          <a:effectLst/>
                        </a:rPr>
                        <a:t>Microcrédito Acumulación Simple</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25,20</a:t>
                      </a:r>
                      <a:endParaRPr lang="es-EC" sz="1100">
                        <a:effectLst/>
                        <a:latin typeface="Calibri"/>
                        <a:ea typeface="Times New Roman"/>
                        <a:cs typeface="Times New Roman"/>
                      </a:endParaRPr>
                    </a:p>
                  </a:txBody>
                  <a:tcPr/>
                </a:tc>
                <a:tc>
                  <a:txBody>
                    <a:bodyPr/>
                    <a:lstStyle/>
                    <a:p>
                      <a:pPr algn="l">
                        <a:lnSpc>
                          <a:spcPct val="115000"/>
                        </a:lnSpc>
                        <a:spcAft>
                          <a:spcPts val="0"/>
                        </a:spcAft>
                      </a:pPr>
                      <a:r>
                        <a:rPr lang="es-EC" sz="1000">
                          <a:effectLst/>
                        </a:rPr>
                        <a:t>Microcrédito Acumulación Simple</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27,50</a:t>
                      </a:r>
                      <a:endParaRPr lang="es-EC" sz="1100">
                        <a:effectLst/>
                        <a:latin typeface="Calibri"/>
                        <a:ea typeface="Times New Roman"/>
                        <a:cs typeface="Times New Roman"/>
                      </a:endParaRPr>
                    </a:p>
                  </a:txBody>
                  <a:tcPr/>
                </a:tc>
              </a:tr>
              <a:tr h="347223">
                <a:tc>
                  <a:txBody>
                    <a:bodyPr/>
                    <a:lstStyle/>
                    <a:p>
                      <a:pPr indent="180340" algn="just">
                        <a:lnSpc>
                          <a:spcPct val="115000"/>
                        </a:lnSpc>
                        <a:spcAft>
                          <a:spcPts val="0"/>
                        </a:spcAft>
                      </a:pPr>
                      <a:r>
                        <a:rPr lang="es-EC" sz="1000">
                          <a:effectLst/>
                        </a:rPr>
                        <a:t>Microcrédito Minorista</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a:effectLst/>
                        </a:rPr>
                        <a:t>28,82</a:t>
                      </a:r>
                      <a:endParaRPr lang="es-EC" sz="1100">
                        <a:effectLst/>
                        <a:latin typeface="Calibri"/>
                        <a:ea typeface="Times New Roman"/>
                        <a:cs typeface="Times New Roman"/>
                      </a:endParaRPr>
                    </a:p>
                  </a:txBody>
                  <a:tcPr/>
                </a:tc>
                <a:tc>
                  <a:txBody>
                    <a:bodyPr/>
                    <a:lstStyle/>
                    <a:p>
                      <a:pPr indent="180340" algn="just">
                        <a:lnSpc>
                          <a:spcPct val="115000"/>
                        </a:lnSpc>
                        <a:spcAft>
                          <a:spcPts val="0"/>
                        </a:spcAft>
                      </a:pPr>
                      <a:r>
                        <a:rPr lang="es-EC" sz="1000" dirty="0">
                          <a:effectLst/>
                        </a:rPr>
                        <a:t>Microcrédito Minorista</a:t>
                      </a:r>
                      <a:endParaRPr lang="es-EC" sz="1100" dirty="0">
                        <a:effectLst/>
                        <a:latin typeface="Calibri"/>
                        <a:ea typeface="Times New Roman"/>
                        <a:cs typeface="Times New Roman"/>
                      </a:endParaRPr>
                    </a:p>
                  </a:txBody>
                  <a:tcPr/>
                </a:tc>
                <a:tc>
                  <a:txBody>
                    <a:bodyPr/>
                    <a:lstStyle/>
                    <a:p>
                      <a:pPr indent="180340" algn="just">
                        <a:lnSpc>
                          <a:spcPct val="115000"/>
                        </a:lnSpc>
                        <a:spcAft>
                          <a:spcPts val="0"/>
                        </a:spcAft>
                      </a:pPr>
                      <a:r>
                        <a:rPr lang="es-EC" sz="1000" dirty="0">
                          <a:effectLst/>
                        </a:rPr>
                        <a:t>30,50</a:t>
                      </a:r>
                      <a:endParaRPr lang="es-EC" sz="1100" dirty="0">
                        <a:effectLst/>
                        <a:latin typeface="Calibri"/>
                        <a:ea typeface="Times New Roman"/>
                        <a:cs typeface="Times New Roman"/>
                      </a:endParaRPr>
                    </a:p>
                  </a:txBody>
                  <a:tcPr/>
                </a:tc>
              </a:tr>
            </a:tbl>
          </a:graphicData>
        </a:graphic>
      </p:graphicFrame>
      <p:sp>
        <p:nvSpPr>
          <p:cNvPr id="7" name="6 Flecha izquierda">
            <a:hlinkClick r:id="rId2" action="ppaction://hlinksldjump"/>
          </p:cNvPr>
          <p:cNvSpPr/>
          <p:nvPr/>
        </p:nvSpPr>
        <p:spPr>
          <a:xfrm>
            <a:off x="4788024" y="6331800"/>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3475691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5544616" cy="870992"/>
          </a:xfrm>
        </p:spPr>
        <p:txBody>
          <a:bodyPr>
            <a:normAutofit fontScale="90000"/>
          </a:bodyPr>
          <a:lstStyle/>
          <a:p>
            <a:pPr algn="l"/>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Concepto de MIPYME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48414744"/>
              </p:ext>
            </p:extLst>
          </p:nvPr>
        </p:nvGraphicFramePr>
        <p:xfrm>
          <a:off x="762000" y="1052736"/>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5364088" y="6414843"/>
            <a:ext cx="3601353" cy="307777"/>
          </a:xfrm>
          <a:prstGeom prst="rect">
            <a:avLst/>
          </a:prstGeom>
          <a:noFill/>
        </p:spPr>
        <p:txBody>
          <a:bodyPr wrap="square" rtlCol="0">
            <a:spAutoFit/>
          </a:bodyPr>
          <a:lstStyle/>
          <a:p>
            <a:pPr algn="ctr"/>
            <a:r>
              <a:rPr lang="es-EC" sz="1400" dirty="0" smtClean="0"/>
              <a:t>Fuente: Políticas de Apoyo a Latinoamérica</a:t>
            </a:r>
            <a:endParaRPr lang="es-EC" sz="1400" dirty="0"/>
          </a:p>
        </p:txBody>
      </p:sp>
      <p:sp>
        <p:nvSpPr>
          <p:cNvPr id="9" name="8 Rectángulo"/>
          <p:cNvSpPr/>
          <p:nvPr/>
        </p:nvSpPr>
        <p:spPr>
          <a:xfrm>
            <a:off x="755576" y="5590981"/>
            <a:ext cx="7675015" cy="646331"/>
          </a:xfrm>
          <a:prstGeom prst="rect">
            <a:avLst/>
          </a:prstGeom>
        </p:spPr>
        <p:txBody>
          <a:bodyPr wrap="square">
            <a:spAutoFit/>
          </a:bodyPr>
          <a:lstStyle/>
          <a:p>
            <a:pPr algn="just"/>
            <a:r>
              <a:rPr lang="es-EC" sz="1200" dirty="0" smtClean="0"/>
              <a:t>COPCI Art</a:t>
            </a:r>
            <a:r>
              <a:rPr lang="es-EC" sz="1200" dirty="0"/>
              <a:t>. 93.- Fomento a la exportación.- El Estado fomentará la producción orientada a las exportaciones y las promoverá mediante los siguientes mecanismos de orden general y de aplicación directa, sin perjuicio de los contemplados en otras normas legales o programas del Gobierno” </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tab pos="2806700" algn="ctr"/>
            <a:tab pos="5611813" algn="r"/>
          </a:tabLst>
          <a:defRPr kumimoji="0" sz="1100" b="0" i="0" u="none" strike="noStrike" cap="none" normalizeH="0" baseline="0" dirty="0" smtClean="0">
            <a:ln>
              <a:noFill/>
            </a:ln>
            <a:solidFill>
              <a:schemeClr val="tx1"/>
            </a:solidFill>
            <a:effectLst/>
            <a:latin typeface="Franklin Gothic Heavy" pitchFamily="34" charset="0"/>
            <a:ea typeface="Times New Roman" pitchFamily="18" charset="0"/>
            <a:cs typeface="Times New Roman" pitchFamily="18" charset="0"/>
          </a:defRPr>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2905</TotalTime>
  <Words>1064</Words>
  <Application>Microsoft Office PowerPoint</Application>
  <PresentationFormat>Presentación en pantalla (4:3)</PresentationFormat>
  <Paragraphs>219</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NewsPrint</vt:lpstr>
      <vt:lpstr>“La batalla de la vida no siempre la gana el más fuerte o el más ligero, porque tarde  o temprano, el hombre que gana es aquel  que cree poder hacerlo “</vt:lpstr>
      <vt:lpstr>ANÁLISIS DE LA PARTICIPACION  DE LAS EMPRESAS MIPYMES ECUATORIANAS EN LOS ACUERDOS COMERCIALES CON LA COMUNIDAD ANDINA  CAN </vt:lpstr>
      <vt:lpstr>Presentación de PowerPoint</vt:lpstr>
      <vt:lpstr>CAPÍTULO I: Aspectos Generales de las MIPYMES </vt:lpstr>
      <vt:lpstr>APORTE DE LAS MIPYMES EN LA ECONOMIA DEL ECUADOR</vt:lpstr>
      <vt:lpstr>APORTE DE LAS MIPYMES EN LA ECONOMIA DEL ECUADOR</vt:lpstr>
      <vt:lpstr>APORTE DE LAS MIPYMES EN LA ECONOMIA DEL ECUADOR</vt:lpstr>
      <vt:lpstr>TASAS DE INTERES ACTIVAS  EFECTIVAS VIGENTES</vt:lpstr>
      <vt:lpstr>      Concepto de MIPYME</vt:lpstr>
      <vt:lpstr>ANALISIS FODA/CAME- MIPYME</vt:lpstr>
      <vt:lpstr>FINANCIAMIENTO </vt:lpstr>
      <vt:lpstr>FINANCIAMIENTO</vt:lpstr>
      <vt:lpstr>CAPITULO II: Actividades a las que se dedican las MIPYMES en el Ecuador</vt:lpstr>
      <vt:lpstr>Presentación de PowerPoint</vt:lpstr>
      <vt:lpstr>Datos Económicos de la  CAN </vt:lpstr>
      <vt:lpstr>Datos Económicos de la  CAN </vt:lpstr>
      <vt:lpstr>CAPITULO IV: Evolución de las MIPYMES y propuestas de vinculación para mejorar su participación en la CAN</vt:lpstr>
      <vt:lpstr>ORGANIZACIONES DE LA CAN QUE AYUDAN AL FOMENTO DE LAS MIPYMES </vt:lpstr>
      <vt:lpstr>PAISES MIEMBROS DE LA CAN </vt:lpstr>
      <vt:lpstr>Conclusiones </vt:lpstr>
      <vt:lpstr>Recomendaciones </vt:lpstr>
      <vt:lpstr>Gracias por su atención</vt:lpstr>
    </vt:vector>
  </TitlesOfParts>
  <Company>Hogar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PETRÓLEO EN ECUADOR</dc:title>
  <dc:creator>andrea</dc:creator>
  <cp:lastModifiedBy>Andrea</cp:lastModifiedBy>
  <cp:revision>198</cp:revision>
  <dcterms:created xsi:type="dcterms:W3CDTF">2010-05-16T15:42:57Z</dcterms:created>
  <dcterms:modified xsi:type="dcterms:W3CDTF">2014-09-10T02:17:45Z</dcterms:modified>
</cp:coreProperties>
</file>