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4660"/>
  </p:normalViewPr>
  <p:slideViewPr>
    <p:cSldViewPr>
      <p:cViewPr varScale="1">
        <p:scale>
          <a:sx n="72" d="100"/>
          <a:sy n="72" d="100"/>
        </p:scale>
        <p:origin x="-111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TESIS\TESIS\CAPITULO%20V\ESTADOS%20FINANCIER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n-US"/>
              <a:t>CALCULO DEL PUNTO DE EQUILIBRIO</a:t>
            </a:r>
          </a:p>
        </c:rich>
      </c:tx>
      <c:layout/>
    </c:title>
    <c:plotArea>
      <c:layout/>
      <c:lineChart>
        <c:grouping val="standard"/>
        <c:ser>
          <c:idx val="0"/>
          <c:order val="0"/>
          <c:tx>
            <c:strRef>
              <c:f>'PUNTO DE EQUILIBRIO'!$B$24</c:f>
              <c:strCache>
                <c:ptCount val="1"/>
                <c:pt idx="0">
                  <c:v>COSTOS FIJOS</c:v>
                </c:pt>
              </c:strCache>
            </c:strRef>
          </c:tx>
          <c:marker>
            <c:symbol val="none"/>
          </c:marker>
          <c:dLbls>
            <c:dLbl>
              <c:idx val="0"/>
              <c:layout>
                <c:manualLayout>
                  <c:x val="-6.4724919093851904E-2"/>
                  <c:y val="-5.6140350877192845E-2"/>
                </c:manualLayout>
              </c:layout>
              <c:showVal val="1"/>
            </c:dLbl>
            <c:dLbl>
              <c:idx val="1"/>
              <c:delete val="1"/>
            </c:dLbl>
            <c:dLbl>
              <c:idx val="2"/>
              <c:delete val="1"/>
            </c:dLbl>
            <c:dLbl>
              <c:idx val="3"/>
              <c:delete val="1"/>
            </c:dLbl>
            <c:showVal val="1"/>
          </c:dLbls>
          <c:cat>
            <c:strRef>
              <c:f>'PUNTO DE EQUILIBRIO'!$C$23:$G$23</c:f>
              <c:strCache>
                <c:ptCount val="4"/>
                <c:pt idx="0">
                  <c:v>0 UNIDADES</c:v>
                </c:pt>
                <c:pt idx="1">
                  <c:v>500 UNIDADES</c:v>
                </c:pt>
                <c:pt idx="2">
                  <c:v>1379 UNIDADES</c:v>
                </c:pt>
                <c:pt idx="3">
                  <c:v>2880 UNIDADES</c:v>
                </c:pt>
              </c:strCache>
            </c:strRef>
          </c:cat>
          <c:val>
            <c:numRef>
              <c:f>'PUNTO DE EQUILIBRIO'!$C$24:$G$24</c:f>
              <c:numCache>
                <c:formatCode>_-* #,##0.00\ _€_-;\-* #,##0.00\ _€_-;_-* "-"??\ _€_-;_-@_-</c:formatCode>
                <c:ptCount val="4"/>
                <c:pt idx="0">
                  <c:v>29819.040000000001</c:v>
                </c:pt>
                <c:pt idx="1">
                  <c:v>29819.040000000001</c:v>
                </c:pt>
                <c:pt idx="2">
                  <c:v>29819.040000000001</c:v>
                </c:pt>
                <c:pt idx="3">
                  <c:v>29819.040000000001</c:v>
                </c:pt>
              </c:numCache>
            </c:numRef>
          </c:val>
        </c:ser>
        <c:ser>
          <c:idx val="1"/>
          <c:order val="1"/>
          <c:tx>
            <c:strRef>
              <c:f>'PUNTO DE EQUILIBRIO'!$B$25</c:f>
              <c:strCache>
                <c:ptCount val="1"/>
                <c:pt idx="0">
                  <c:v>COSTOS VARIABLES</c:v>
                </c:pt>
              </c:strCache>
            </c:strRef>
          </c:tx>
          <c:marker>
            <c:symbol val="none"/>
          </c:marker>
          <c:cat>
            <c:strRef>
              <c:f>'PUNTO DE EQUILIBRIO'!$C$23:$G$23</c:f>
              <c:strCache>
                <c:ptCount val="4"/>
                <c:pt idx="0">
                  <c:v>0 UNIDADES</c:v>
                </c:pt>
                <c:pt idx="1">
                  <c:v>500 UNIDADES</c:v>
                </c:pt>
                <c:pt idx="2">
                  <c:v>1379 UNIDADES</c:v>
                </c:pt>
                <c:pt idx="3">
                  <c:v>2880 UNIDADES</c:v>
                </c:pt>
              </c:strCache>
            </c:strRef>
          </c:cat>
          <c:val>
            <c:numRef>
              <c:f>'PUNTO DE EQUILIBRIO'!$C$25:$G$25</c:f>
              <c:numCache>
                <c:formatCode>_-* #,##0.00\ _€_-;\-* #,##0.00\ _€_-;_-* "-"??\ _€_-;_-@_-</c:formatCode>
                <c:ptCount val="4"/>
                <c:pt idx="0">
                  <c:v>0</c:v>
                </c:pt>
                <c:pt idx="1">
                  <c:v>5188.1875</c:v>
                </c:pt>
                <c:pt idx="2">
                  <c:v>14309.021124999987</c:v>
                </c:pt>
                <c:pt idx="3">
                  <c:v>29883.960000000021</c:v>
                </c:pt>
              </c:numCache>
            </c:numRef>
          </c:val>
        </c:ser>
        <c:ser>
          <c:idx val="2"/>
          <c:order val="2"/>
          <c:tx>
            <c:strRef>
              <c:f>'PUNTO DE EQUILIBRIO'!$B$26</c:f>
              <c:strCache>
                <c:ptCount val="1"/>
                <c:pt idx="0">
                  <c:v>COSTO TOTAL</c:v>
                </c:pt>
              </c:strCache>
            </c:strRef>
          </c:tx>
          <c:marker>
            <c:symbol val="none"/>
          </c:marker>
          <c:dLbls>
            <c:dLbl>
              <c:idx val="0"/>
              <c:delete val="1"/>
            </c:dLbl>
            <c:dLbl>
              <c:idx val="1"/>
              <c:delete val="1"/>
            </c:dLbl>
            <c:showVal val="1"/>
          </c:dLbls>
          <c:cat>
            <c:strRef>
              <c:f>'PUNTO DE EQUILIBRIO'!$C$23:$G$23</c:f>
              <c:strCache>
                <c:ptCount val="4"/>
                <c:pt idx="0">
                  <c:v>0 UNIDADES</c:v>
                </c:pt>
                <c:pt idx="1">
                  <c:v>500 UNIDADES</c:v>
                </c:pt>
                <c:pt idx="2">
                  <c:v>1379 UNIDADES</c:v>
                </c:pt>
                <c:pt idx="3">
                  <c:v>2880 UNIDADES</c:v>
                </c:pt>
              </c:strCache>
            </c:strRef>
          </c:cat>
          <c:val>
            <c:numRef>
              <c:f>'PUNTO DE EQUILIBRIO'!$C$26:$G$26</c:f>
              <c:numCache>
                <c:formatCode>_-* #,##0.00\ _€_-;\-* #,##0.00\ _€_-;_-* "-"??\ _€_-;_-@_-</c:formatCode>
                <c:ptCount val="4"/>
                <c:pt idx="0">
                  <c:v>29819.040000000001</c:v>
                </c:pt>
                <c:pt idx="1">
                  <c:v>35007.227499999994</c:v>
                </c:pt>
                <c:pt idx="2">
                  <c:v>44128.061124999986</c:v>
                </c:pt>
                <c:pt idx="3">
                  <c:v>59703</c:v>
                </c:pt>
              </c:numCache>
            </c:numRef>
          </c:val>
        </c:ser>
        <c:ser>
          <c:idx val="3"/>
          <c:order val="3"/>
          <c:tx>
            <c:strRef>
              <c:f>'PUNTO DE EQUILIBRIO'!$B$27</c:f>
              <c:strCache>
                <c:ptCount val="1"/>
                <c:pt idx="0">
                  <c:v>VENTAS</c:v>
                </c:pt>
              </c:strCache>
            </c:strRef>
          </c:tx>
          <c:marker>
            <c:symbol val="none"/>
          </c:marker>
          <c:dLbls>
            <c:dLbl>
              <c:idx val="1"/>
              <c:delete val="1"/>
            </c:dLbl>
            <c:showVal val="1"/>
          </c:dLbls>
          <c:cat>
            <c:strRef>
              <c:f>'PUNTO DE EQUILIBRIO'!$C$23:$G$23</c:f>
              <c:strCache>
                <c:ptCount val="4"/>
                <c:pt idx="0">
                  <c:v>0 UNIDADES</c:v>
                </c:pt>
                <c:pt idx="1">
                  <c:v>500 UNIDADES</c:v>
                </c:pt>
                <c:pt idx="2">
                  <c:v>1379 UNIDADES</c:v>
                </c:pt>
                <c:pt idx="3">
                  <c:v>2880 UNIDADES</c:v>
                </c:pt>
              </c:strCache>
            </c:strRef>
          </c:cat>
          <c:val>
            <c:numRef>
              <c:f>'PUNTO DE EQUILIBRIO'!$C$27:$G$27</c:f>
              <c:numCache>
                <c:formatCode>_-* #,##0.00\ _€_-;\-* #,##0.00\ _€_-;_-* "-"??\ _€_-;_-@_-</c:formatCode>
                <c:ptCount val="4"/>
                <c:pt idx="0">
                  <c:v>0</c:v>
                </c:pt>
                <c:pt idx="1">
                  <c:v>16000</c:v>
                </c:pt>
                <c:pt idx="2">
                  <c:v>44128</c:v>
                </c:pt>
                <c:pt idx="3">
                  <c:v>92160</c:v>
                </c:pt>
              </c:numCache>
            </c:numRef>
          </c:val>
        </c:ser>
        <c:marker val="1"/>
        <c:axId val="66937216"/>
        <c:axId val="66939136"/>
      </c:lineChart>
      <c:catAx>
        <c:axId val="66937216"/>
        <c:scaling>
          <c:orientation val="minMax"/>
        </c:scaling>
        <c:axPos val="b"/>
        <c:title>
          <c:tx>
            <c:rich>
              <a:bodyPr/>
              <a:lstStyle/>
              <a:p>
                <a:pPr>
                  <a:defRPr/>
                </a:pPr>
                <a:r>
                  <a:rPr lang="en-US"/>
                  <a:t>UNIDADES</a:t>
                </a:r>
              </a:p>
            </c:rich>
          </c:tx>
          <c:layout/>
        </c:title>
        <c:tickLblPos val="nextTo"/>
        <c:crossAx val="66939136"/>
        <c:crosses val="autoZero"/>
        <c:auto val="1"/>
        <c:lblAlgn val="ctr"/>
        <c:lblOffset val="100"/>
      </c:catAx>
      <c:valAx>
        <c:axId val="66939136"/>
        <c:scaling>
          <c:orientation val="minMax"/>
        </c:scaling>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title>
          <c:tx>
            <c:rich>
              <a:bodyPr rot="0" vert="wordArtVert"/>
              <a:lstStyle/>
              <a:p>
                <a:pPr>
                  <a:defRPr/>
                </a:pPr>
                <a:r>
                  <a:rPr lang="es-ES"/>
                  <a:t>MILES DE DOLARES</a:t>
                </a:r>
              </a:p>
            </c:rich>
          </c:tx>
          <c:layout/>
        </c:title>
        <c:numFmt formatCode="_-* #,##0.00\ _€_-;\-* #,##0.00\ _€_-;_-* &quot;-&quot;??\ _€_-;_-@_-" sourceLinked="1"/>
        <c:tickLblPos val="nextTo"/>
        <c:crossAx val="66937216"/>
        <c:crosses val="autoZero"/>
        <c:crossBetween val="between"/>
      </c:valAx>
    </c:plotArea>
    <c:legend>
      <c:legendPos val="r"/>
      <c:layout/>
      <c:spPr>
        <a:solidFill>
          <a:schemeClr val="lt1"/>
        </a:solidFill>
        <a:ln w="25400" cap="flat" cmpd="sng" algn="ctr">
          <a:solidFill>
            <a:schemeClr val="dk1"/>
          </a:solidFill>
          <a:prstDash val="solid"/>
        </a:ln>
        <a:effectLst/>
      </c:spPr>
    </c:legend>
    <c:plotVisOnly val="1"/>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E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0069D40-FF75-4C0E-AD8F-270265F513FE}" type="datetimeFigureOut">
              <a:rPr lang="es-ES" smtClean="0"/>
              <a:t>03/12/2013</a:t>
            </a:fld>
            <a:endParaRPr lang="es-ES"/>
          </a:p>
        </p:txBody>
      </p:sp>
      <p:sp>
        <p:nvSpPr>
          <p:cNvPr id="4" name="3 Marcador de pie de página"/>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2306028-984A-4089-87A0-12048FDF8202}" type="slidenum">
              <a:rPr lang="es-ES" smtClean="0"/>
              <a:t>‹Nº›</a:t>
            </a:fld>
            <a:endParaRPr lang="es-E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5DCA2B9-C6E1-46E9-8902-05CA930083F8}" type="datetimeFigureOut">
              <a:rPr lang="es-ES" smtClean="0"/>
              <a:pPr/>
              <a:t>03/12/2013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31F1CED-3BE2-4746-8338-A7E08AD2F526}"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5DCA2B9-C6E1-46E9-8902-05CA930083F8}" type="datetimeFigureOut">
              <a:rPr lang="es-ES" smtClean="0"/>
              <a:pPr/>
              <a:t>03/12/2013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31F1CED-3BE2-4746-8338-A7E08AD2F526}"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5DCA2B9-C6E1-46E9-8902-05CA930083F8}" type="datetimeFigureOut">
              <a:rPr lang="es-ES" smtClean="0"/>
              <a:pPr/>
              <a:t>03/12/2013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31F1CED-3BE2-4746-8338-A7E08AD2F526}"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5DCA2B9-C6E1-46E9-8902-05CA930083F8}" type="datetimeFigureOut">
              <a:rPr lang="es-ES" smtClean="0"/>
              <a:pPr/>
              <a:t>03/12/2013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31F1CED-3BE2-4746-8338-A7E08AD2F526}"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5DCA2B9-C6E1-46E9-8902-05CA930083F8}" type="datetimeFigureOut">
              <a:rPr lang="es-ES" smtClean="0"/>
              <a:pPr/>
              <a:t>03/12/2013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31F1CED-3BE2-4746-8338-A7E08AD2F526}"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5DCA2B9-C6E1-46E9-8902-05CA930083F8}" type="datetimeFigureOut">
              <a:rPr lang="es-ES" smtClean="0"/>
              <a:pPr/>
              <a:t>03/12/2013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31F1CED-3BE2-4746-8338-A7E08AD2F526}"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5DCA2B9-C6E1-46E9-8902-05CA930083F8}" type="datetimeFigureOut">
              <a:rPr lang="es-ES" smtClean="0"/>
              <a:pPr/>
              <a:t>03/12/2013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31F1CED-3BE2-4746-8338-A7E08AD2F526}"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5DCA2B9-C6E1-46E9-8902-05CA930083F8}" type="datetimeFigureOut">
              <a:rPr lang="es-ES" smtClean="0"/>
              <a:pPr/>
              <a:t>03/12/2013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31F1CED-3BE2-4746-8338-A7E08AD2F526}"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5DCA2B9-C6E1-46E9-8902-05CA930083F8}" type="datetimeFigureOut">
              <a:rPr lang="es-ES" smtClean="0"/>
              <a:pPr/>
              <a:t>03/12/2013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31F1CED-3BE2-4746-8338-A7E08AD2F526}"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5DCA2B9-C6E1-46E9-8902-05CA930083F8}" type="datetimeFigureOut">
              <a:rPr lang="es-ES" smtClean="0"/>
              <a:pPr/>
              <a:t>03/12/2013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31F1CED-3BE2-4746-8338-A7E08AD2F526}"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5DCA2B9-C6E1-46E9-8902-05CA930083F8}" type="datetimeFigureOut">
              <a:rPr lang="es-ES" smtClean="0"/>
              <a:pPr/>
              <a:t>03/12/2013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31F1CED-3BE2-4746-8338-A7E08AD2F526}"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CA2B9-C6E1-46E9-8902-05CA930083F8}" type="datetimeFigureOut">
              <a:rPr lang="es-ES" smtClean="0"/>
              <a:pPr/>
              <a:t>03/12/2013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F1CED-3BE2-4746-8338-A7E08AD2F526}"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sz="2700" b="1" dirty="0"/>
              <a:t>TESIS PREVIO A LA OBTENCIÓN DEL TÍTULO DE INGENIERO COMERCIO EXTERIOR Y NEGOCIACION INTERNACIONAL</a:t>
            </a:r>
            <a:r>
              <a:rPr lang="es-ES" dirty="0"/>
              <a:t/>
            </a:r>
            <a:br>
              <a:rPr lang="es-ES" dirty="0"/>
            </a:br>
            <a:endParaRPr lang="es-ES" dirty="0"/>
          </a:p>
        </p:txBody>
      </p:sp>
      <p:sp>
        <p:nvSpPr>
          <p:cNvPr id="3" name="2 Subtítulo"/>
          <p:cNvSpPr>
            <a:spLocks noGrp="1"/>
          </p:cNvSpPr>
          <p:nvPr>
            <p:ph type="subTitle" idx="1"/>
          </p:nvPr>
        </p:nvSpPr>
        <p:spPr>
          <a:xfrm>
            <a:off x="1403648" y="3356992"/>
            <a:ext cx="6400800" cy="1512168"/>
          </a:xfrm>
        </p:spPr>
        <p:txBody>
          <a:bodyPr>
            <a:normAutofit fontScale="92500" lnSpcReduction="20000"/>
          </a:bodyPr>
          <a:lstStyle/>
          <a:p>
            <a:r>
              <a:rPr lang="es-ES" sz="2400" b="1" dirty="0">
                <a:solidFill>
                  <a:schemeClr val="tx1"/>
                </a:solidFill>
              </a:rPr>
              <a:t>PLAN DE EXPORTACIÓN DEL JUGO DE NONI “EVERGREEN” PRODUCIDO ARTESANALMENTE POR LA FINCA “LA HERRADURA” UBICADA EN LA PROVINCIA DE MANABI-ECUADOR PARA EL PERIODO 2014-2018 HACIA BUENOS AIRES – </a:t>
            </a:r>
            <a:r>
              <a:rPr lang="es-ES" sz="2400" b="1" dirty="0" smtClean="0">
                <a:solidFill>
                  <a:schemeClr val="tx1"/>
                </a:solidFill>
              </a:rPr>
              <a:t>ARGENTINA</a:t>
            </a:r>
          </a:p>
          <a:p>
            <a:endParaRPr lang="es-ES" dirty="0">
              <a:solidFill>
                <a:schemeClr val="tx1"/>
              </a:solidFill>
            </a:endParaRPr>
          </a:p>
          <a:p>
            <a:endParaRPr lang="es-ES" dirty="0"/>
          </a:p>
        </p:txBody>
      </p:sp>
      <p:pic>
        <p:nvPicPr>
          <p:cNvPr id="4" name="3 Imagen" descr="http://blogs.espe.edu.ec/wp-content/uploads/2013/09/Logo-RP-UFA-ESPE.jpg"/>
          <p:cNvPicPr/>
          <p:nvPr/>
        </p:nvPicPr>
        <p:blipFill>
          <a:blip r:embed="rId2" cstate="print"/>
          <a:srcRect b="12621"/>
          <a:stretch>
            <a:fillRect/>
          </a:stretch>
        </p:blipFill>
        <p:spPr bwMode="auto">
          <a:xfrm>
            <a:off x="2627784" y="692696"/>
            <a:ext cx="3962400" cy="1181100"/>
          </a:xfrm>
          <a:prstGeom prst="rect">
            <a:avLst/>
          </a:prstGeom>
          <a:noFill/>
          <a:ln w="9525">
            <a:noFill/>
            <a:miter lim="800000"/>
            <a:headEnd/>
            <a:tailEnd/>
          </a:ln>
        </p:spPr>
      </p:pic>
      <p:sp>
        <p:nvSpPr>
          <p:cNvPr id="5" name="4 CuadroTexto"/>
          <p:cNvSpPr txBox="1"/>
          <p:nvPr/>
        </p:nvSpPr>
        <p:spPr>
          <a:xfrm>
            <a:off x="1907704" y="5229200"/>
            <a:ext cx="5544616" cy="1200329"/>
          </a:xfrm>
          <a:prstGeom prst="rect">
            <a:avLst/>
          </a:prstGeom>
          <a:noFill/>
        </p:spPr>
        <p:txBody>
          <a:bodyPr wrap="square" rtlCol="0">
            <a:spAutoFit/>
          </a:bodyPr>
          <a:lstStyle/>
          <a:p>
            <a:pPr algn="ctr"/>
            <a:r>
              <a:rPr lang="es-ES" sz="2400" b="1" dirty="0" smtClean="0"/>
              <a:t>SANTIAGO DAVID DUQUE LASSO</a:t>
            </a:r>
          </a:p>
          <a:p>
            <a:pPr algn="ctr"/>
            <a:endParaRPr lang="es-ES" sz="2400" b="1" dirty="0"/>
          </a:p>
          <a:p>
            <a:pPr algn="ctr"/>
            <a:r>
              <a:rPr lang="es-ES" sz="2400" b="1" dirty="0" smtClean="0"/>
              <a:t>QUITO, DICIEMBRE 2013</a:t>
            </a:r>
            <a:endParaRPr lang="es-E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059832" y="404664"/>
            <a:ext cx="2880320"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PROCESO LOGISTICO PARA LA EXPORTACIÓN</a:t>
            </a:r>
            <a:endParaRPr lang="es-ES" sz="1600" b="1" dirty="0">
              <a:latin typeface="Arial" pitchFamily="34" charset="0"/>
              <a:cs typeface="Arial" pitchFamily="34" charset="0"/>
            </a:endParaRPr>
          </a:p>
        </p:txBody>
      </p:sp>
      <p:sp>
        <p:nvSpPr>
          <p:cNvPr id="6" name="5 CuadroTexto"/>
          <p:cNvSpPr txBox="1"/>
          <p:nvPr/>
        </p:nvSpPr>
        <p:spPr>
          <a:xfrm>
            <a:off x="1043608" y="1556792"/>
            <a:ext cx="3600400" cy="33855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s-ES" sz="1600" b="1" dirty="0" smtClean="0">
                <a:latin typeface="Arial" pitchFamily="34" charset="0"/>
                <a:cs typeface="Arial" pitchFamily="34" charset="0"/>
              </a:rPr>
              <a:t>ENVASE, EMPAQUE Y EMBALAJE</a:t>
            </a:r>
            <a:endParaRPr lang="es-ES" sz="1600" b="1" dirty="0">
              <a:latin typeface="Arial" pitchFamily="34" charset="0"/>
              <a:cs typeface="Arial" pitchFamily="34" charset="0"/>
            </a:endParaRPr>
          </a:p>
        </p:txBody>
      </p:sp>
      <p:pic>
        <p:nvPicPr>
          <p:cNvPr id="7" name="6 Imagen" descr="http://www.nonievergreen.com/ENVASE~1.gif"/>
          <p:cNvPicPr/>
          <p:nvPr/>
        </p:nvPicPr>
        <p:blipFill>
          <a:blip r:embed="rId2" cstate="print"/>
          <a:srcRect l="49112" t="10283" r="29720" b="13110"/>
          <a:stretch>
            <a:fillRect/>
          </a:stretch>
        </p:blipFill>
        <p:spPr bwMode="auto">
          <a:xfrm>
            <a:off x="539552" y="2420888"/>
            <a:ext cx="576064" cy="1152128"/>
          </a:xfrm>
          <a:prstGeom prst="rect">
            <a:avLst/>
          </a:prstGeom>
          <a:noFill/>
          <a:ln>
            <a:noFill/>
          </a:ln>
        </p:spPr>
      </p:pic>
      <p:pic>
        <p:nvPicPr>
          <p:cNvPr id="8" name="7 Imagen" descr="http://www.nonievergreen.com/ENVASE~1.gif"/>
          <p:cNvPicPr/>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l="22708" t="6048" r="51588" b="11297"/>
          <a:stretch/>
        </p:blipFill>
        <p:spPr bwMode="auto">
          <a:xfrm>
            <a:off x="1907704" y="2420888"/>
            <a:ext cx="576064" cy="1152128"/>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9" name="8 Imagen" descr="http://www.mercosur.com/upload/photos/3/3191-7.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bwMode="auto">
          <a:xfrm>
            <a:off x="3419872" y="2492896"/>
            <a:ext cx="1296144" cy="1008112"/>
          </a:xfrm>
          <a:prstGeom prst="rect">
            <a:avLst/>
          </a:prstGeom>
          <a:noFill/>
          <a:ln>
            <a:noFill/>
          </a:ln>
        </p:spPr>
      </p:pic>
      <p:sp>
        <p:nvSpPr>
          <p:cNvPr id="10" name="9 Flecha derecha"/>
          <p:cNvSpPr/>
          <p:nvPr/>
        </p:nvSpPr>
        <p:spPr>
          <a:xfrm>
            <a:off x="1259632" y="2852936"/>
            <a:ext cx="504056" cy="21602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11" name="10 Flecha derecha"/>
          <p:cNvSpPr/>
          <p:nvPr/>
        </p:nvSpPr>
        <p:spPr>
          <a:xfrm>
            <a:off x="2555776" y="2852936"/>
            <a:ext cx="504056" cy="21602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12" name="11 Igual que"/>
          <p:cNvSpPr/>
          <p:nvPr/>
        </p:nvSpPr>
        <p:spPr>
          <a:xfrm>
            <a:off x="5076056" y="2852936"/>
            <a:ext cx="432048" cy="216024"/>
          </a:xfrm>
          <a:prstGeom prst="mathEqua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solidFill>
                <a:schemeClr val="tx1"/>
              </a:solidFill>
            </a:endParaRPr>
          </a:p>
        </p:txBody>
      </p:sp>
      <p:pic>
        <p:nvPicPr>
          <p:cNvPr id="13" name="12 Imagen"/>
          <p:cNvPicPr/>
          <p:nvPr/>
        </p:nvPicPr>
        <p:blipFill>
          <a:blip r:embed="rId4" cstate="print"/>
          <a:stretch>
            <a:fillRect/>
          </a:stretch>
        </p:blipFill>
        <p:spPr bwMode="auto">
          <a:xfrm>
            <a:off x="6372200" y="2780928"/>
            <a:ext cx="1944216" cy="1368152"/>
          </a:xfrm>
          <a:prstGeom prst="rect">
            <a:avLst/>
          </a:prstGeom>
          <a:solidFill>
            <a:srgbClr val="92D050"/>
          </a:solidFill>
          <a:ln>
            <a:noFill/>
          </a:ln>
        </p:spPr>
      </p:pic>
      <p:sp>
        <p:nvSpPr>
          <p:cNvPr id="14" name="13 CuadroTexto"/>
          <p:cNvSpPr txBox="1"/>
          <p:nvPr/>
        </p:nvSpPr>
        <p:spPr>
          <a:xfrm>
            <a:off x="251520" y="4005064"/>
            <a:ext cx="1152128" cy="276999"/>
          </a:xfrm>
          <a:prstGeom prst="rect">
            <a:avLst/>
          </a:prstGeom>
          <a:noFill/>
        </p:spPr>
        <p:txBody>
          <a:bodyPr wrap="square" rtlCol="0">
            <a:spAutoFit/>
          </a:bodyPr>
          <a:lstStyle/>
          <a:p>
            <a:pPr algn="ctr"/>
            <a:r>
              <a:rPr lang="es-ES" sz="1200" dirty="0" smtClean="0"/>
              <a:t>PESO: O,51 KG.</a:t>
            </a:r>
            <a:endParaRPr lang="es-ES" sz="1200" dirty="0"/>
          </a:p>
        </p:txBody>
      </p:sp>
      <p:sp>
        <p:nvSpPr>
          <p:cNvPr id="15" name="14 CuadroTexto"/>
          <p:cNvSpPr txBox="1"/>
          <p:nvPr/>
        </p:nvSpPr>
        <p:spPr>
          <a:xfrm>
            <a:off x="1763688" y="3717032"/>
            <a:ext cx="1152128" cy="276999"/>
          </a:xfrm>
          <a:prstGeom prst="rect">
            <a:avLst/>
          </a:prstGeom>
          <a:noFill/>
        </p:spPr>
        <p:txBody>
          <a:bodyPr wrap="square" rtlCol="0">
            <a:spAutoFit/>
          </a:bodyPr>
          <a:lstStyle/>
          <a:p>
            <a:pPr algn="ctr"/>
            <a:r>
              <a:rPr lang="es-ES" sz="1200" dirty="0" smtClean="0"/>
              <a:t>PESO: O,57 KG.</a:t>
            </a:r>
            <a:endParaRPr lang="es-ES" sz="1200" dirty="0"/>
          </a:p>
        </p:txBody>
      </p:sp>
      <p:sp>
        <p:nvSpPr>
          <p:cNvPr id="17" name="16 CuadroTexto"/>
          <p:cNvSpPr txBox="1"/>
          <p:nvPr/>
        </p:nvSpPr>
        <p:spPr>
          <a:xfrm>
            <a:off x="3419872" y="3717032"/>
            <a:ext cx="1296144" cy="288032"/>
          </a:xfrm>
          <a:prstGeom prst="rect">
            <a:avLst/>
          </a:prstGeom>
          <a:noFill/>
        </p:spPr>
        <p:txBody>
          <a:bodyPr wrap="square" rtlCol="0">
            <a:spAutoFit/>
          </a:bodyPr>
          <a:lstStyle/>
          <a:p>
            <a:pPr algn="ctr"/>
            <a:r>
              <a:rPr lang="es-ES" sz="1200" dirty="0" smtClean="0"/>
              <a:t>PESO: 12,96 KG.</a:t>
            </a:r>
            <a:endParaRPr lang="es-ES" sz="1200" dirty="0"/>
          </a:p>
        </p:txBody>
      </p:sp>
      <p:sp>
        <p:nvSpPr>
          <p:cNvPr id="18" name="17 CuadroTexto"/>
          <p:cNvSpPr txBox="1"/>
          <p:nvPr/>
        </p:nvSpPr>
        <p:spPr>
          <a:xfrm>
            <a:off x="5940152" y="1628800"/>
            <a:ext cx="288032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es-EC" sz="1200" dirty="0" smtClean="0"/>
              <a:t>Numero de cajas x el Largo: 	2 Cajas</a:t>
            </a:r>
            <a:endParaRPr lang="es-ES" sz="1200" dirty="0" smtClean="0"/>
          </a:p>
          <a:p>
            <a:pPr lvl="0"/>
            <a:r>
              <a:rPr lang="es-EC" sz="1200" dirty="0" smtClean="0"/>
              <a:t>Numero de cajas x el Ancho: 	4 Cajas</a:t>
            </a:r>
            <a:endParaRPr lang="es-ES" sz="1200" dirty="0" smtClean="0"/>
          </a:p>
          <a:p>
            <a:pPr lvl="0"/>
            <a:r>
              <a:rPr lang="es-EC" sz="1200" dirty="0" smtClean="0"/>
              <a:t>Numero de Cajas x el Alto: 	3 Cajas</a:t>
            </a:r>
            <a:endParaRPr lang="es-ES" sz="1200" dirty="0" smtClean="0"/>
          </a:p>
          <a:p>
            <a:r>
              <a:rPr lang="es-ES" sz="1200" dirty="0" smtClean="0"/>
              <a:t>Peso total del pallet unitarizado: 278 Kgs.</a:t>
            </a:r>
            <a:endParaRPr lang="es-ES" sz="1200" dirty="0"/>
          </a:p>
        </p:txBody>
      </p:sp>
      <p:sp>
        <p:nvSpPr>
          <p:cNvPr id="19" name="18 CuadroTexto"/>
          <p:cNvSpPr txBox="1"/>
          <p:nvPr/>
        </p:nvSpPr>
        <p:spPr>
          <a:xfrm>
            <a:off x="2699792" y="4509120"/>
            <a:ext cx="216024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200" i="1" dirty="0" smtClean="0">
                <a:latin typeface="Arial" pitchFamily="34" charset="0"/>
                <a:cs typeface="Arial" pitchFamily="34" charset="0"/>
              </a:rPr>
              <a:t>Largo x Alto x Ancho</a:t>
            </a:r>
            <a:endParaRPr lang="es-ES" sz="1200" dirty="0" smtClean="0">
              <a:latin typeface="Arial" pitchFamily="34" charset="0"/>
              <a:cs typeface="Arial" pitchFamily="34" charset="0"/>
            </a:endParaRPr>
          </a:p>
          <a:p>
            <a:pPr algn="ctr"/>
            <a:r>
              <a:rPr lang="es-ES" sz="1200" i="1" dirty="0" smtClean="0">
                <a:latin typeface="Arial" pitchFamily="34" charset="0"/>
                <a:cs typeface="Arial" pitchFamily="34" charset="0"/>
              </a:rPr>
              <a:t>1</a:t>
            </a:r>
            <a:endParaRPr lang="es-ES" sz="1200" dirty="0" smtClean="0">
              <a:latin typeface="Arial" pitchFamily="34" charset="0"/>
              <a:cs typeface="Arial" pitchFamily="34" charset="0"/>
            </a:endParaRPr>
          </a:p>
          <a:p>
            <a:pPr algn="ctr"/>
            <a:r>
              <a:rPr lang="es-ES" sz="1200" i="1" dirty="0" smtClean="0">
                <a:latin typeface="Arial" pitchFamily="34" charset="0"/>
                <a:cs typeface="Arial" pitchFamily="34" charset="0"/>
              </a:rPr>
              <a:t>6000 cm3</a:t>
            </a:r>
            <a:endParaRPr lang="es-ES" sz="1200" dirty="0" smtClean="0">
              <a:latin typeface="Arial" pitchFamily="34" charset="0"/>
              <a:cs typeface="Arial" pitchFamily="34" charset="0"/>
            </a:endParaRPr>
          </a:p>
          <a:p>
            <a:pPr algn="ctr"/>
            <a:r>
              <a:rPr lang="es-ES" sz="1200" i="1" dirty="0" smtClean="0">
                <a:latin typeface="Arial" pitchFamily="34" charset="0"/>
                <a:cs typeface="Arial" pitchFamily="34" charset="0"/>
              </a:rPr>
              <a:t>1 kg.</a:t>
            </a:r>
            <a:endParaRPr lang="es-ES" sz="1200" dirty="0" smtClean="0">
              <a:latin typeface="Arial" pitchFamily="34" charset="0"/>
              <a:cs typeface="Arial" pitchFamily="34" charset="0"/>
            </a:endParaRPr>
          </a:p>
        </p:txBody>
      </p:sp>
      <p:cxnSp>
        <p:nvCxnSpPr>
          <p:cNvPr id="21" name="20 Conector recto"/>
          <p:cNvCxnSpPr/>
          <p:nvPr/>
        </p:nvCxnSpPr>
        <p:spPr>
          <a:xfrm>
            <a:off x="2915816" y="4725144"/>
            <a:ext cx="1800200" cy="0"/>
          </a:xfrm>
          <a:prstGeom prst="line">
            <a:avLst/>
          </a:prstGeom>
        </p:spPr>
        <p:style>
          <a:lnRef idx="1">
            <a:schemeClr val="dk1"/>
          </a:lnRef>
          <a:fillRef idx="0">
            <a:schemeClr val="dk1"/>
          </a:fillRef>
          <a:effectRef idx="0">
            <a:schemeClr val="dk1"/>
          </a:effectRef>
          <a:fontRef idx="minor">
            <a:schemeClr val="tx1"/>
          </a:fontRef>
        </p:style>
      </p:cxnSp>
      <p:sp>
        <p:nvSpPr>
          <p:cNvPr id="24" name="23 CuadroTexto"/>
          <p:cNvSpPr txBox="1"/>
          <p:nvPr/>
        </p:nvSpPr>
        <p:spPr>
          <a:xfrm>
            <a:off x="611560" y="4581128"/>
            <a:ext cx="151216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400" b="1" dirty="0" smtClean="0">
                <a:latin typeface="Arial" pitchFamily="34" charset="0"/>
                <a:cs typeface="Arial" pitchFamily="34" charset="0"/>
              </a:rPr>
              <a:t>PESO VOLUMETRICO</a:t>
            </a:r>
            <a:endParaRPr lang="es-ES" sz="1400" b="1" dirty="0">
              <a:latin typeface="Arial" pitchFamily="34" charset="0"/>
              <a:cs typeface="Arial" pitchFamily="34" charset="0"/>
            </a:endParaRPr>
          </a:p>
        </p:txBody>
      </p:sp>
      <p:cxnSp>
        <p:nvCxnSpPr>
          <p:cNvPr id="27" name="26 Conector recto"/>
          <p:cNvCxnSpPr/>
          <p:nvPr/>
        </p:nvCxnSpPr>
        <p:spPr>
          <a:xfrm>
            <a:off x="2915816" y="4941168"/>
            <a:ext cx="1800200" cy="0"/>
          </a:xfrm>
          <a:prstGeom prst="line">
            <a:avLst/>
          </a:prstGeom>
        </p:spPr>
        <p:style>
          <a:lnRef idx="1">
            <a:schemeClr val="dk1"/>
          </a:lnRef>
          <a:fillRef idx="0">
            <a:schemeClr val="dk1"/>
          </a:fillRef>
          <a:effectRef idx="0">
            <a:schemeClr val="dk1"/>
          </a:effectRef>
          <a:fontRef idx="minor">
            <a:schemeClr val="tx1"/>
          </a:fontRef>
        </p:style>
      </p:cxnSp>
      <p:cxnSp>
        <p:nvCxnSpPr>
          <p:cNvPr id="28" name="27 Conector recto"/>
          <p:cNvCxnSpPr/>
          <p:nvPr/>
        </p:nvCxnSpPr>
        <p:spPr>
          <a:xfrm>
            <a:off x="2915816" y="5085184"/>
            <a:ext cx="1800200" cy="0"/>
          </a:xfrm>
          <a:prstGeom prst="line">
            <a:avLst/>
          </a:prstGeom>
        </p:spPr>
        <p:style>
          <a:lnRef idx="1">
            <a:schemeClr val="dk1"/>
          </a:lnRef>
          <a:fillRef idx="0">
            <a:schemeClr val="dk1"/>
          </a:fillRef>
          <a:effectRef idx="0">
            <a:schemeClr val="dk1"/>
          </a:effectRef>
          <a:fontRef idx="minor">
            <a:schemeClr val="tx1"/>
          </a:fontRef>
        </p:style>
      </p:cxnSp>
      <p:sp>
        <p:nvSpPr>
          <p:cNvPr id="29" name="28 Igual que"/>
          <p:cNvSpPr/>
          <p:nvPr/>
        </p:nvSpPr>
        <p:spPr>
          <a:xfrm>
            <a:off x="5220072" y="4797152"/>
            <a:ext cx="432048" cy="216024"/>
          </a:xfrm>
          <a:prstGeom prst="mathEqua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solidFill>
                <a:schemeClr val="tx1"/>
              </a:solidFill>
            </a:endParaRPr>
          </a:p>
        </p:txBody>
      </p:sp>
      <p:sp>
        <p:nvSpPr>
          <p:cNvPr id="30" name="29 CuadroTexto"/>
          <p:cNvSpPr txBox="1"/>
          <p:nvPr/>
        </p:nvSpPr>
        <p:spPr>
          <a:xfrm>
            <a:off x="6012160" y="4653136"/>
            <a:ext cx="2664296"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s-EC" sz="1400" dirty="0" smtClean="0"/>
              <a:t>972,000.00 cm3 (1 kg) / 6000 cm3 = 162 kgs.</a:t>
            </a:r>
            <a:endParaRPr lang="es-ES" sz="1400" dirty="0" smtClean="0"/>
          </a:p>
        </p:txBody>
      </p:sp>
      <p:sp>
        <p:nvSpPr>
          <p:cNvPr id="31" name="30 CuadroTexto"/>
          <p:cNvSpPr txBox="1"/>
          <p:nvPr/>
        </p:nvSpPr>
        <p:spPr>
          <a:xfrm>
            <a:off x="2195736" y="5733256"/>
            <a:ext cx="460851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sz="1400" b="1" dirty="0" smtClean="0">
                <a:latin typeface="Arial" pitchFamily="34" charset="0"/>
                <a:cs typeface="Arial" pitchFamily="34" charset="0"/>
              </a:rPr>
              <a:t>PARA EL CALCULO DEL VALOR DE FLETE SE DEBE TOMAR EL PESO FISICO </a:t>
            </a:r>
            <a:endParaRPr lang="es-ES"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915816" y="332656"/>
            <a:ext cx="3384376"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TRANSPORTE INTERNACIONAL DE MERCANCIAS</a:t>
            </a:r>
            <a:endParaRPr lang="es-ES" sz="1600" b="1" dirty="0">
              <a:latin typeface="Arial" pitchFamily="34" charset="0"/>
              <a:cs typeface="Arial" pitchFamily="34" charset="0"/>
            </a:endParaRPr>
          </a:p>
        </p:txBody>
      </p:sp>
      <p:sp>
        <p:nvSpPr>
          <p:cNvPr id="5" name="4 CuadroTexto"/>
          <p:cNvSpPr txBox="1"/>
          <p:nvPr/>
        </p:nvSpPr>
        <p:spPr>
          <a:xfrm>
            <a:off x="755576" y="1484784"/>
            <a:ext cx="1944216"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SELECCIÓN DE TRANSPORTE</a:t>
            </a:r>
            <a:endParaRPr lang="es-ES" sz="1600" b="1" dirty="0">
              <a:latin typeface="Arial" pitchFamily="34" charset="0"/>
              <a:cs typeface="Arial" pitchFamily="34" charset="0"/>
            </a:endParaRPr>
          </a:p>
        </p:txBody>
      </p:sp>
      <p:sp>
        <p:nvSpPr>
          <p:cNvPr id="6" name="5 Flecha derecha"/>
          <p:cNvSpPr/>
          <p:nvPr/>
        </p:nvSpPr>
        <p:spPr>
          <a:xfrm>
            <a:off x="3131840" y="1700808"/>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4211960" y="1340768"/>
            <a:ext cx="4248472" cy="7386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400" dirty="0" smtClean="0">
                <a:latin typeface="Arial" pitchFamily="34" charset="0"/>
                <a:cs typeface="Arial" pitchFamily="34" charset="0"/>
              </a:rPr>
              <a:t>TRANSPORTE AEREO </a:t>
            </a:r>
          </a:p>
          <a:p>
            <a:pPr algn="ctr"/>
            <a:r>
              <a:rPr lang="es-ES" sz="1400" dirty="0" smtClean="0">
                <a:latin typeface="Arial" pitchFamily="34" charset="0"/>
                <a:cs typeface="Arial" pitchFamily="34" charset="0"/>
              </a:rPr>
              <a:t>GUAYAQUIL-ECUADOR HASTA BUENOS AIRES-ARGENTINA</a:t>
            </a:r>
            <a:endParaRPr lang="es-ES" sz="1400" dirty="0">
              <a:latin typeface="Arial" pitchFamily="34" charset="0"/>
              <a:cs typeface="Arial" pitchFamily="34" charset="0"/>
            </a:endParaRPr>
          </a:p>
        </p:txBody>
      </p:sp>
      <p:sp>
        <p:nvSpPr>
          <p:cNvPr id="8" name="7 CuadroTexto"/>
          <p:cNvSpPr txBox="1"/>
          <p:nvPr/>
        </p:nvSpPr>
        <p:spPr>
          <a:xfrm>
            <a:off x="2843808" y="3356992"/>
            <a:ext cx="3384376" cy="58477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CÁLCULO DE COSTOS Y TIEMPO EN EL DESPACHO</a:t>
            </a:r>
            <a:endParaRPr lang="es-ES" sz="1600" b="1" dirty="0">
              <a:latin typeface="Arial" pitchFamily="34" charset="0"/>
              <a:cs typeface="Arial" pitchFamily="34" charset="0"/>
            </a:endParaRPr>
          </a:p>
        </p:txBody>
      </p:sp>
      <p:graphicFrame>
        <p:nvGraphicFramePr>
          <p:cNvPr id="10" name="9 Tabla"/>
          <p:cNvGraphicFramePr>
            <a:graphicFrameLocks noGrp="1"/>
          </p:cNvGraphicFramePr>
          <p:nvPr/>
        </p:nvGraphicFramePr>
        <p:xfrm>
          <a:off x="1907704" y="4365104"/>
          <a:ext cx="5119369" cy="2064258"/>
        </p:xfrm>
        <a:graphic>
          <a:graphicData uri="http://schemas.openxmlformats.org/drawingml/2006/table">
            <a:tbl>
              <a:tblPr>
                <a:tableStyleId>{35758FB7-9AC5-4552-8A53-C91805E547FA}</a:tableStyleId>
              </a:tblPr>
              <a:tblGrid>
                <a:gridCol w="452304"/>
                <a:gridCol w="2227598"/>
                <a:gridCol w="678456"/>
                <a:gridCol w="444567"/>
                <a:gridCol w="658222"/>
                <a:gridCol w="658222"/>
              </a:tblGrid>
              <a:tr h="190500">
                <a:tc rowSpan="2">
                  <a:txBody>
                    <a:bodyPr/>
                    <a:lstStyle/>
                    <a:p>
                      <a:pPr algn="ctr">
                        <a:lnSpc>
                          <a:spcPct val="115000"/>
                        </a:lnSpc>
                        <a:spcAft>
                          <a:spcPts val="0"/>
                        </a:spcAft>
                      </a:pPr>
                      <a:r>
                        <a:rPr lang="es-ES" sz="900"/>
                        <a:t>NO.</a:t>
                      </a:r>
                      <a:endParaRPr lang="es-ES" sz="1100" b="1">
                        <a:solidFill>
                          <a:srgbClr val="76923C"/>
                        </a:solidFill>
                        <a:latin typeface="Calibri"/>
                        <a:ea typeface="Times New Roman"/>
                        <a:cs typeface="Times New Roman"/>
                      </a:endParaRPr>
                    </a:p>
                  </a:txBody>
                  <a:tcPr marL="68580" marR="68580" marT="0" marB="0"/>
                </a:tc>
                <a:tc rowSpan="2">
                  <a:txBody>
                    <a:bodyPr/>
                    <a:lstStyle/>
                    <a:p>
                      <a:pPr algn="ctr">
                        <a:lnSpc>
                          <a:spcPct val="115000"/>
                        </a:lnSpc>
                        <a:spcAft>
                          <a:spcPts val="0"/>
                        </a:spcAft>
                      </a:pPr>
                      <a:r>
                        <a:rPr lang="es-ES" sz="900"/>
                        <a:t>ACTIVIDAD</a:t>
                      </a:r>
                      <a:endParaRPr lang="es-ES" sz="1100" b="1">
                        <a:solidFill>
                          <a:srgbClr val="76923C"/>
                        </a:solidFill>
                        <a:latin typeface="Calibri"/>
                        <a:ea typeface="Times New Roman"/>
                        <a:cs typeface="Times New Roman"/>
                      </a:endParaRPr>
                    </a:p>
                  </a:txBody>
                  <a:tcPr marL="68580" marR="68580" marT="0" marB="0"/>
                </a:tc>
                <a:tc rowSpan="2">
                  <a:txBody>
                    <a:bodyPr/>
                    <a:lstStyle/>
                    <a:p>
                      <a:pPr algn="ctr">
                        <a:lnSpc>
                          <a:spcPct val="115000"/>
                        </a:lnSpc>
                        <a:spcAft>
                          <a:spcPts val="0"/>
                        </a:spcAft>
                      </a:pPr>
                      <a:r>
                        <a:rPr lang="es-ES" sz="900"/>
                        <a:t>COSTOS</a:t>
                      </a:r>
                      <a:endParaRPr lang="es-ES" sz="1100" b="1">
                        <a:solidFill>
                          <a:srgbClr val="76923C"/>
                        </a:solidFill>
                        <a:latin typeface="Calibri"/>
                        <a:ea typeface="Times New Roman"/>
                        <a:cs typeface="Times New Roman"/>
                      </a:endParaRPr>
                    </a:p>
                  </a:txBody>
                  <a:tcPr marL="68580" marR="68580" marT="0" marB="0"/>
                </a:tc>
                <a:tc gridSpan="3">
                  <a:txBody>
                    <a:bodyPr/>
                    <a:lstStyle/>
                    <a:p>
                      <a:pPr algn="ctr">
                        <a:lnSpc>
                          <a:spcPct val="115000"/>
                        </a:lnSpc>
                        <a:spcAft>
                          <a:spcPts val="0"/>
                        </a:spcAft>
                      </a:pPr>
                      <a:r>
                        <a:rPr lang="es-ES" sz="900"/>
                        <a:t>TIEMPO</a:t>
                      </a:r>
                      <a:endParaRPr lang="es-ES" sz="1100" b="1">
                        <a:solidFill>
                          <a:srgbClr val="76923C"/>
                        </a:solidFill>
                        <a:latin typeface="Calibri"/>
                        <a:ea typeface="Times New Roman"/>
                        <a:cs typeface="Times New Roman"/>
                      </a:endParaRPr>
                    </a:p>
                  </a:txBody>
                  <a:tcPr marL="68580" marR="68580" marT="0" marB="0"/>
                </a:tc>
                <a:tc hMerge="1">
                  <a:txBody>
                    <a:bodyPr/>
                    <a:lstStyle/>
                    <a:p>
                      <a:endParaRPr lang="es-ES"/>
                    </a:p>
                  </a:txBody>
                  <a:tcPr/>
                </a:tc>
                <a:tc hMerge="1">
                  <a:txBody>
                    <a:bodyPr/>
                    <a:lstStyle/>
                    <a:p>
                      <a:endParaRPr lang="es-ES"/>
                    </a:p>
                  </a:txBody>
                  <a:tcPr/>
                </a:tc>
              </a:tr>
              <a:tr h="200025">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900"/>
                        <a:t>DIAS</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900"/>
                        <a:t>HORAS</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900"/>
                        <a:t>MINUTOS</a:t>
                      </a:r>
                      <a:endParaRPr lang="es-ES" sz="1100" b="1">
                        <a:solidFill>
                          <a:srgbClr val="76923C"/>
                        </a:solidFill>
                        <a:latin typeface="Calibri"/>
                        <a:ea typeface="Times New Roman"/>
                        <a:cs typeface="Times New Roman"/>
                      </a:endParaRPr>
                    </a:p>
                  </a:txBody>
                  <a:tcPr marL="68580" marR="68580" marT="0" marB="0"/>
                </a:tc>
              </a:tr>
              <a:tr h="190500">
                <a:tc>
                  <a:txBody>
                    <a:bodyPr/>
                    <a:lstStyle/>
                    <a:p>
                      <a:pPr algn="ctr">
                        <a:lnSpc>
                          <a:spcPct val="115000"/>
                        </a:lnSpc>
                        <a:spcAft>
                          <a:spcPts val="0"/>
                        </a:spcAft>
                      </a:pPr>
                      <a:r>
                        <a:rPr lang="es-ES" sz="1100"/>
                        <a:t>1</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VALOR DE MERCADERIA EN FÁBRICA</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4.795,20</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0</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0</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0</a:t>
                      </a:r>
                      <a:endParaRPr lang="es-ES" sz="1100" b="1">
                        <a:solidFill>
                          <a:srgbClr val="76923C"/>
                        </a:solidFill>
                        <a:latin typeface="Calibri"/>
                        <a:ea typeface="Times New Roman"/>
                        <a:cs typeface="Times New Roman"/>
                      </a:endParaRPr>
                    </a:p>
                  </a:txBody>
                  <a:tcPr marL="68580" marR="68580" marT="0" marB="0"/>
                </a:tc>
              </a:tr>
              <a:tr h="190500">
                <a:tc>
                  <a:txBody>
                    <a:bodyPr/>
                    <a:lstStyle/>
                    <a:p>
                      <a:pPr algn="ctr">
                        <a:lnSpc>
                          <a:spcPct val="115000"/>
                        </a:lnSpc>
                        <a:spcAft>
                          <a:spcPts val="0"/>
                        </a:spcAft>
                      </a:pPr>
                      <a:r>
                        <a:rPr lang="es-ES" sz="1100"/>
                        <a:t>2</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ESTIBA EN FABRICA</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40,00</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0</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0</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45</a:t>
                      </a:r>
                      <a:endParaRPr lang="es-ES" sz="1100" b="1">
                        <a:solidFill>
                          <a:srgbClr val="76923C"/>
                        </a:solidFill>
                        <a:latin typeface="Calibri"/>
                        <a:ea typeface="Times New Roman"/>
                        <a:cs typeface="Times New Roman"/>
                      </a:endParaRPr>
                    </a:p>
                  </a:txBody>
                  <a:tcPr marL="68580" marR="68580" marT="0" marB="0"/>
                </a:tc>
              </a:tr>
              <a:tr h="190500">
                <a:tc>
                  <a:txBody>
                    <a:bodyPr/>
                    <a:lstStyle/>
                    <a:p>
                      <a:pPr algn="ctr">
                        <a:lnSpc>
                          <a:spcPct val="115000"/>
                        </a:lnSpc>
                        <a:spcAft>
                          <a:spcPts val="0"/>
                        </a:spcAft>
                      </a:pPr>
                      <a:r>
                        <a:rPr lang="es-ES" sz="1100"/>
                        <a:t>3</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FLETE INTERNO PORTOVIEJO - GUAYAQUIL</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112,00</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0</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5</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45</a:t>
                      </a:r>
                      <a:endParaRPr lang="es-ES" sz="1100" b="1">
                        <a:solidFill>
                          <a:srgbClr val="76923C"/>
                        </a:solidFill>
                        <a:latin typeface="Calibri"/>
                        <a:ea typeface="Times New Roman"/>
                        <a:cs typeface="Times New Roman"/>
                      </a:endParaRPr>
                    </a:p>
                  </a:txBody>
                  <a:tcPr marL="68580" marR="68580" marT="0" marB="0"/>
                </a:tc>
              </a:tr>
              <a:tr h="190500">
                <a:tc>
                  <a:txBody>
                    <a:bodyPr/>
                    <a:lstStyle/>
                    <a:p>
                      <a:pPr algn="ctr">
                        <a:lnSpc>
                          <a:spcPct val="115000"/>
                        </a:lnSpc>
                        <a:spcAft>
                          <a:spcPts val="0"/>
                        </a:spcAft>
                      </a:pPr>
                      <a:r>
                        <a:rPr lang="es-ES" sz="1100"/>
                        <a:t>4</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HANDLING</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50,00</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0</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0</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45</a:t>
                      </a:r>
                      <a:endParaRPr lang="es-ES" sz="1100" b="1">
                        <a:solidFill>
                          <a:srgbClr val="76923C"/>
                        </a:solidFill>
                        <a:latin typeface="Calibri"/>
                        <a:ea typeface="Times New Roman"/>
                        <a:cs typeface="Times New Roman"/>
                      </a:endParaRPr>
                    </a:p>
                  </a:txBody>
                  <a:tcPr marL="68580" marR="68580" marT="0" marB="0"/>
                </a:tc>
              </a:tr>
              <a:tr h="190500">
                <a:tc>
                  <a:txBody>
                    <a:bodyPr/>
                    <a:lstStyle/>
                    <a:p>
                      <a:pPr algn="ctr">
                        <a:lnSpc>
                          <a:spcPct val="115000"/>
                        </a:lnSpc>
                        <a:spcAft>
                          <a:spcPts val="0"/>
                        </a:spcAft>
                      </a:pPr>
                      <a:r>
                        <a:rPr lang="es-ES" sz="1100"/>
                        <a:t>5</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TRAMITES DE DESPACHO</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180,00</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1</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3</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0</a:t>
                      </a:r>
                      <a:endParaRPr lang="es-ES" sz="1100" b="1">
                        <a:solidFill>
                          <a:srgbClr val="76923C"/>
                        </a:solidFill>
                        <a:latin typeface="Calibri"/>
                        <a:ea typeface="Times New Roman"/>
                        <a:cs typeface="Times New Roman"/>
                      </a:endParaRPr>
                    </a:p>
                  </a:txBody>
                  <a:tcPr marL="68580" marR="68580" marT="0" marB="0"/>
                </a:tc>
              </a:tr>
              <a:tr h="190500">
                <a:tc>
                  <a:txBody>
                    <a:bodyPr/>
                    <a:lstStyle/>
                    <a:p>
                      <a:pPr algn="ctr">
                        <a:lnSpc>
                          <a:spcPct val="115000"/>
                        </a:lnSpc>
                        <a:spcAft>
                          <a:spcPts val="0"/>
                        </a:spcAft>
                      </a:pPr>
                      <a:r>
                        <a:rPr lang="es-ES" sz="1100"/>
                        <a:t>6</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BODEGAJE / ZONA PRIMARIA</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46,00</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1</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0</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0</a:t>
                      </a:r>
                      <a:endParaRPr lang="es-ES" sz="1100" b="1">
                        <a:solidFill>
                          <a:srgbClr val="76923C"/>
                        </a:solidFill>
                        <a:latin typeface="Calibri"/>
                        <a:ea typeface="Times New Roman"/>
                        <a:cs typeface="Times New Roman"/>
                      </a:endParaRPr>
                    </a:p>
                  </a:txBody>
                  <a:tcPr marL="68580" marR="68580" marT="0" marB="0"/>
                </a:tc>
              </a:tr>
              <a:tr h="190500">
                <a:tc>
                  <a:txBody>
                    <a:bodyPr/>
                    <a:lstStyle/>
                    <a:p>
                      <a:pPr algn="ctr">
                        <a:lnSpc>
                          <a:spcPct val="115000"/>
                        </a:lnSpc>
                        <a:spcAft>
                          <a:spcPts val="0"/>
                        </a:spcAft>
                      </a:pPr>
                      <a:r>
                        <a:rPr lang="es-ES" sz="1100"/>
                        <a:t>7</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FLETE INTERNACIONAL ECU – ARG</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852,33</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1</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12</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000"/>
                        <a:t>0</a:t>
                      </a:r>
                      <a:endParaRPr lang="es-ES" sz="1100" b="1">
                        <a:solidFill>
                          <a:srgbClr val="76923C"/>
                        </a:solidFill>
                        <a:latin typeface="Calibri"/>
                        <a:ea typeface="Times New Roman"/>
                        <a:cs typeface="Times New Roman"/>
                      </a:endParaRPr>
                    </a:p>
                  </a:txBody>
                  <a:tcPr marL="68580" marR="68580" marT="0" marB="0"/>
                </a:tc>
              </a:tr>
              <a:tr h="190500">
                <a:tc gridSpan="2">
                  <a:txBody>
                    <a:bodyPr/>
                    <a:lstStyle/>
                    <a:p>
                      <a:pPr algn="ctr">
                        <a:lnSpc>
                          <a:spcPct val="115000"/>
                        </a:lnSpc>
                        <a:spcAft>
                          <a:spcPts val="0"/>
                        </a:spcAft>
                      </a:pPr>
                      <a:r>
                        <a:rPr lang="es-ES" sz="1000"/>
                        <a:t>TOTAL</a:t>
                      </a:r>
                      <a:endParaRPr lang="es-ES" sz="1100" b="1">
                        <a:solidFill>
                          <a:srgbClr val="76923C"/>
                        </a:solidFill>
                        <a:latin typeface="Calibri"/>
                        <a:ea typeface="Times New Roman"/>
                        <a:cs typeface="Times New Roman"/>
                      </a:endParaRPr>
                    </a:p>
                  </a:txBody>
                  <a:tcPr marL="68580" marR="68580" marT="0" marB="0"/>
                </a:tc>
                <a:tc hMerge="1">
                  <a:txBody>
                    <a:bodyPr/>
                    <a:lstStyle/>
                    <a:p>
                      <a:endParaRPr lang="es-ES"/>
                    </a:p>
                  </a:txBody>
                  <a:tcPr/>
                </a:tc>
                <a:tc>
                  <a:txBody>
                    <a:bodyPr/>
                    <a:lstStyle/>
                    <a:p>
                      <a:pPr algn="ctr">
                        <a:lnSpc>
                          <a:spcPct val="115000"/>
                        </a:lnSpc>
                        <a:spcAft>
                          <a:spcPts val="0"/>
                        </a:spcAft>
                      </a:pPr>
                      <a:r>
                        <a:rPr lang="es-ES" sz="1100"/>
                        <a:t>6.255,53</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100"/>
                        <a:t>3</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100"/>
                        <a:t>20</a:t>
                      </a:r>
                      <a:endParaRPr lang="es-ES" sz="1100" b="1">
                        <a:solidFill>
                          <a:srgbClr val="76923C"/>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100" dirty="0"/>
                        <a:t>135</a:t>
                      </a:r>
                      <a:endParaRPr lang="es-ES" sz="1100" b="1" dirty="0">
                        <a:solidFill>
                          <a:srgbClr val="76923C"/>
                        </a:solidFill>
                        <a:latin typeface="Calibri"/>
                        <a:ea typeface="Times New Roman"/>
                        <a:cs typeface="Times New Roman"/>
                      </a:endParaRPr>
                    </a:p>
                  </a:txBody>
                  <a:tcPr marL="68580" marR="68580" marT="0" marB="0"/>
                </a:tc>
              </a:tr>
            </a:tbl>
          </a:graphicData>
        </a:graphic>
      </p:graphicFrame>
      <p:sp>
        <p:nvSpPr>
          <p:cNvPr id="11" name="10 Flecha abajo"/>
          <p:cNvSpPr/>
          <p:nvPr/>
        </p:nvSpPr>
        <p:spPr>
          <a:xfrm>
            <a:off x="6156176" y="2204864"/>
            <a:ext cx="216024" cy="216024"/>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12" name="11 CuadroTexto"/>
          <p:cNvSpPr txBox="1"/>
          <p:nvPr/>
        </p:nvSpPr>
        <p:spPr>
          <a:xfrm>
            <a:off x="4211960" y="2564904"/>
            <a:ext cx="4248472"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400" dirty="0" smtClean="0">
                <a:latin typeface="Arial" pitchFamily="34" charset="0"/>
                <a:cs typeface="Arial" pitchFamily="34" charset="0"/>
              </a:rPr>
              <a:t>PARA ESTE PROCESO SE SELECCIONO A PANALPINA DEL ECUADOR S.A.</a:t>
            </a:r>
            <a:endParaRPr lang="es-E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059832" y="404664"/>
            <a:ext cx="2952328"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s-ES" b="1" dirty="0" smtClean="0"/>
              <a:t>PROCESO DE EXPORTACIÓN</a:t>
            </a:r>
            <a:endParaRPr lang="es-ES" b="1" dirty="0"/>
          </a:p>
        </p:txBody>
      </p:sp>
      <p:sp>
        <p:nvSpPr>
          <p:cNvPr id="5" name="4 CuadroTexto"/>
          <p:cNvSpPr txBox="1"/>
          <p:nvPr/>
        </p:nvSpPr>
        <p:spPr>
          <a:xfrm>
            <a:off x="539552" y="1268760"/>
            <a:ext cx="1944216" cy="33855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PRE -EMBARQUE</a:t>
            </a:r>
            <a:endParaRPr lang="es-ES" sz="1600" b="1" dirty="0">
              <a:latin typeface="Arial" pitchFamily="34" charset="0"/>
              <a:cs typeface="Arial" pitchFamily="34" charset="0"/>
            </a:endParaRPr>
          </a:p>
        </p:txBody>
      </p:sp>
      <p:sp>
        <p:nvSpPr>
          <p:cNvPr id="6" name="5 CuadroTexto"/>
          <p:cNvSpPr txBox="1"/>
          <p:nvPr/>
        </p:nvSpPr>
        <p:spPr>
          <a:xfrm>
            <a:off x="611560" y="2132856"/>
            <a:ext cx="2016224"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400" dirty="0" smtClean="0">
                <a:latin typeface="Arial" pitchFamily="34" charset="0"/>
                <a:cs typeface="Arial" pitchFamily="34" charset="0"/>
              </a:rPr>
              <a:t>GENERACION DE DOCUMENTOS</a:t>
            </a:r>
            <a:endParaRPr lang="es-ES" sz="1400" dirty="0">
              <a:latin typeface="Arial" pitchFamily="34" charset="0"/>
              <a:cs typeface="Arial" pitchFamily="34" charset="0"/>
            </a:endParaRPr>
          </a:p>
        </p:txBody>
      </p:sp>
      <p:sp>
        <p:nvSpPr>
          <p:cNvPr id="7" name="6 CuadroTexto"/>
          <p:cNvSpPr txBox="1"/>
          <p:nvPr/>
        </p:nvSpPr>
        <p:spPr>
          <a:xfrm>
            <a:off x="3203848" y="1916832"/>
            <a:ext cx="2520280"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buFont typeface="Arial" pitchFamily="34" charset="0"/>
              <a:buChar char="•"/>
            </a:pPr>
            <a:r>
              <a:rPr lang="es-ES" sz="1400" dirty="0" smtClean="0">
                <a:latin typeface="Arial" pitchFamily="34" charset="0"/>
                <a:cs typeface="Arial" pitchFamily="34" charset="0"/>
              </a:rPr>
              <a:t>FACTURA COMERCIAL</a:t>
            </a:r>
          </a:p>
          <a:p>
            <a:pPr>
              <a:buFont typeface="Arial" pitchFamily="34" charset="0"/>
              <a:buChar char="•"/>
            </a:pPr>
            <a:r>
              <a:rPr lang="es-ES" sz="1400" dirty="0" smtClean="0">
                <a:latin typeface="Arial" pitchFamily="34" charset="0"/>
                <a:cs typeface="Arial" pitchFamily="34" charset="0"/>
              </a:rPr>
              <a:t>PACKING LIST</a:t>
            </a:r>
          </a:p>
          <a:p>
            <a:pPr>
              <a:buFont typeface="Arial" pitchFamily="34" charset="0"/>
              <a:buChar char="•"/>
            </a:pPr>
            <a:r>
              <a:rPr lang="es-ES" sz="1400" dirty="0" smtClean="0">
                <a:latin typeface="Arial" pitchFamily="34" charset="0"/>
                <a:cs typeface="Arial" pitchFamily="34" charset="0"/>
              </a:rPr>
              <a:t>D.J.O.</a:t>
            </a:r>
          </a:p>
          <a:p>
            <a:pPr>
              <a:buFont typeface="Arial" pitchFamily="34" charset="0"/>
              <a:buChar char="•"/>
            </a:pPr>
            <a:r>
              <a:rPr lang="es-ES" sz="1400" dirty="0" smtClean="0">
                <a:latin typeface="Arial" pitchFamily="34" charset="0"/>
                <a:cs typeface="Arial" pitchFamily="34" charset="0"/>
              </a:rPr>
              <a:t>CERTIFICADO DE ORIGEN</a:t>
            </a:r>
          </a:p>
        </p:txBody>
      </p:sp>
      <p:cxnSp>
        <p:nvCxnSpPr>
          <p:cNvPr id="9" name="8 Conector recto de flecha"/>
          <p:cNvCxnSpPr/>
          <p:nvPr/>
        </p:nvCxnSpPr>
        <p:spPr>
          <a:xfrm>
            <a:off x="2843808" y="2348880"/>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5940152" y="2348880"/>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4580" name="Picture 4" descr="https://encrypted-tbn2.gstatic.com/images?q=tbn:ANd9GcQcq9MDt9CLQ3qpB8R-X6QPFx2gxStHWzrrsXI6RlxHl-bSetodStgnB9Q5"/>
          <p:cNvPicPr>
            <a:picLocks noChangeAspect="1" noChangeArrowheads="1"/>
          </p:cNvPicPr>
          <p:nvPr/>
        </p:nvPicPr>
        <p:blipFill>
          <a:blip r:embed="rId2" cstate="print"/>
          <a:srcRect/>
          <a:stretch>
            <a:fillRect/>
          </a:stretch>
        </p:blipFill>
        <p:spPr bwMode="auto">
          <a:xfrm>
            <a:off x="6660232" y="1844824"/>
            <a:ext cx="1584176" cy="1087295"/>
          </a:xfrm>
          <a:prstGeom prst="rect">
            <a:avLst/>
          </a:prstGeom>
        </p:spPr>
        <p:style>
          <a:lnRef idx="1">
            <a:schemeClr val="accent5"/>
          </a:lnRef>
          <a:fillRef idx="2">
            <a:schemeClr val="accent5"/>
          </a:fillRef>
          <a:effectRef idx="1">
            <a:schemeClr val="accent5"/>
          </a:effectRef>
          <a:fontRef idx="minor">
            <a:schemeClr val="dk1"/>
          </a:fontRef>
        </p:style>
      </p:pic>
      <p:sp>
        <p:nvSpPr>
          <p:cNvPr id="13" name="12 CuadroTexto"/>
          <p:cNvSpPr txBox="1"/>
          <p:nvPr/>
        </p:nvSpPr>
        <p:spPr>
          <a:xfrm>
            <a:off x="611560" y="3573016"/>
            <a:ext cx="2016224"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400" dirty="0" smtClean="0">
                <a:latin typeface="Arial" pitchFamily="34" charset="0"/>
                <a:cs typeface="Arial" pitchFamily="34" charset="0"/>
              </a:rPr>
              <a:t>GENERACIÓN DE LA DAE</a:t>
            </a:r>
            <a:endParaRPr lang="es-ES" sz="1400" dirty="0">
              <a:latin typeface="Arial" pitchFamily="34" charset="0"/>
              <a:cs typeface="Arial" pitchFamily="34" charset="0"/>
            </a:endParaRPr>
          </a:p>
        </p:txBody>
      </p:sp>
      <p:cxnSp>
        <p:nvCxnSpPr>
          <p:cNvPr id="15" name="14 Conector recto de flecha"/>
          <p:cNvCxnSpPr/>
          <p:nvPr/>
        </p:nvCxnSpPr>
        <p:spPr>
          <a:xfrm>
            <a:off x="2843808" y="3789040"/>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3347864" y="3501008"/>
            <a:ext cx="2304256" cy="73866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S" sz="1400" dirty="0" smtClean="0">
                <a:latin typeface="Arial" pitchFamily="34" charset="0"/>
                <a:cs typeface="Arial" pitchFamily="34" charset="0"/>
              </a:rPr>
              <a:t>ACEPTACIÓN Y GENERACION DEL TIPO DE AFORO</a:t>
            </a:r>
            <a:endParaRPr lang="es-ES" sz="1400" dirty="0">
              <a:latin typeface="Arial" pitchFamily="34" charset="0"/>
              <a:cs typeface="Arial" pitchFamily="34" charset="0"/>
            </a:endParaRPr>
          </a:p>
        </p:txBody>
      </p:sp>
      <p:cxnSp>
        <p:nvCxnSpPr>
          <p:cNvPr id="18" name="17 Conector recto de flecha"/>
          <p:cNvCxnSpPr/>
          <p:nvPr/>
        </p:nvCxnSpPr>
        <p:spPr>
          <a:xfrm>
            <a:off x="5940152" y="3789040"/>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6660232" y="3501008"/>
            <a:ext cx="1656184"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400" dirty="0" smtClean="0">
                <a:latin typeface="Arial" pitchFamily="34" charset="0"/>
                <a:cs typeface="Arial" pitchFamily="34" charset="0"/>
              </a:rPr>
              <a:t>AUTORIZACION DE SALIDA</a:t>
            </a:r>
            <a:endParaRPr lang="es-ES" sz="1400" dirty="0">
              <a:latin typeface="Arial" pitchFamily="34" charset="0"/>
              <a:cs typeface="Arial" pitchFamily="34" charset="0"/>
            </a:endParaRPr>
          </a:p>
        </p:txBody>
      </p:sp>
      <p:sp>
        <p:nvSpPr>
          <p:cNvPr id="20" name="19 CuadroTexto"/>
          <p:cNvSpPr txBox="1"/>
          <p:nvPr/>
        </p:nvSpPr>
        <p:spPr>
          <a:xfrm>
            <a:off x="539552" y="4797152"/>
            <a:ext cx="2088232" cy="33855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POST -EMBARQUE</a:t>
            </a:r>
            <a:endParaRPr lang="es-ES" sz="1600" b="1" dirty="0">
              <a:latin typeface="Arial" pitchFamily="34" charset="0"/>
              <a:cs typeface="Arial" pitchFamily="34" charset="0"/>
            </a:endParaRPr>
          </a:p>
        </p:txBody>
      </p:sp>
      <p:sp>
        <p:nvSpPr>
          <p:cNvPr id="21" name="20 CuadroTexto"/>
          <p:cNvSpPr txBox="1"/>
          <p:nvPr/>
        </p:nvSpPr>
        <p:spPr>
          <a:xfrm>
            <a:off x="611560" y="5589240"/>
            <a:ext cx="1872208" cy="7386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400" dirty="0" smtClean="0">
                <a:latin typeface="Arial" pitchFamily="34" charset="0"/>
                <a:cs typeface="Arial" pitchFamily="34" charset="0"/>
              </a:rPr>
              <a:t>CAMBIO DE ESTADO DE LA EXPORTACION</a:t>
            </a:r>
            <a:endParaRPr lang="es-ES" sz="1400" dirty="0">
              <a:latin typeface="Arial" pitchFamily="34" charset="0"/>
              <a:cs typeface="Arial" pitchFamily="34" charset="0"/>
            </a:endParaRPr>
          </a:p>
        </p:txBody>
      </p:sp>
      <p:cxnSp>
        <p:nvCxnSpPr>
          <p:cNvPr id="22" name="21 Conector recto de flecha"/>
          <p:cNvCxnSpPr/>
          <p:nvPr/>
        </p:nvCxnSpPr>
        <p:spPr>
          <a:xfrm>
            <a:off x="2771800" y="5949280"/>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3" name="Picture 4" descr="https://encrypted-tbn2.gstatic.com/images?q=tbn:ANd9GcQcq9MDt9CLQ3qpB8R-X6QPFx2gxStHWzrrsXI6RlxHl-bSetodStgnB9Q5"/>
          <p:cNvPicPr>
            <a:picLocks noChangeAspect="1" noChangeArrowheads="1"/>
          </p:cNvPicPr>
          <p:nvPr/>
        </p:nvPicPr>
        <p:blipFill>
          <a:blip r:embed="rId2" cstate="print"/>
          <a:srcRect/>
          <a:stretch>
            <a:fillRect/>
          </a:stretch>
        </p:blipFill>
        <p:spPr bwMode="auto">
          <a:xfrm>
            <a:off x="3707904" y="5301208"/>
            <a:ext cx="1584176" cy="1087295"/>
          </a:xfrm>
          <a:prstGeom prst="rect">
            <a:avLst/>
          </a:prstGeom>
        </p:spPr>
        <p:style>
          <a:lnRef idx="1">
            <a:schemeClr val="accent5"/>
          </a:lnRef>
          <a:fillRef idx="2">
            <a:schemeClr val="accent5"/>
          </a:fillRef>
          <a:effectRef idx="1">
            <a:schemeClr val="accent5"/>
          </a:effectRef>
          <a:fontRef idx="minor">
            <a:schemeClr val="dk1"/>
          </a:fontRef>
        </p:style>
      </p:pic>
      <p:cxnSp>
        <p:nvCxnSpPr>
          <p:cNvPr id="25" name="24 Conector recto de flecha"/>
          <p:cNvCxnSpPr/>
          <p:nvPr/>
        </p:nvCxnSpPr>
        <p:spPr>
          <a:xfrm>
            <a:off x="5940152" y="5949280"/>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6588224" y="5589240"/>
            <a:ext cx="1944216" cy="7386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400" dirty="0" smtClean="0">
                <a:latin typeface="Arial" pitchFamily="34" charset="0"/>
                <a:cs typeface="Arial" pitchFamily="34" charset="0"/>
              </a:rPr>
              <a:t>CIERRE DEFINITIVO DE LA EXPORTACIÓN</a:t>
            </a:r>
            <a:endParaRPr lang="es-E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smtClean="0">
                <a:latin typeface="Verdana" pitchFamily="34" charset="0"/>
                <a:ea typeface="Verdana" pitchFamily="34" charset="0"/>
                <a:cs typeface="Verdana" pitchFamily="34" charset="0"/>
              </a:rPr>
              <a:t>CAPITULO 4.- MARKETING</a:t>
            </a:r>
            <a:endParaRPr lang="es-ES" sz="4000" dirty="0">
              <a:latin typeface="Verdana" pitchFamily="34" charset="0"/>
              <a:ea typeface="Verdana" pitchFamily="34" charset="0"/>
              <a:cs typeface="Verdana" pitchFamily="34" charset="0"/>
            </a:endParaRPr>
          </a:p>
        </p:txBody>
      </p:sp>
      <p:sp>
        <p:nvSpPr>
          <p:cNvPr id="4" name="3 CuadroTexto"/>
          <p:cNvSpPr txBox="1"/>
          <p:nvPr/>
        </p:nvSpPr>
        <p:spPr>
          <a:xfrm>
            <a:off x="3275856" y="1484784"/>
            <a:ext cx="2880320"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b="1" dirty="0" smtClean="0"/>
              <a:t>MARKETING ESTRATEGICO</a:t>
            </a:r>
            <a:endParaRPr lang="es-ES" b="1" dirty="0"/>
          </a:p>
        </p:txBody>
      </p:sp>
      <p:sp>
        <p:nvSpPr>
          <p:cNvPr id="6" name="5 CuadroTexto"/>
          <p:cNvSpPr txBox="1"/>
          <p:nvPr/>
        </p:nvSpPr>
        <p:spPr>
          <a:xfrm>
            <a:off x="1331640" y="2276872"/>
            <a:ext cx="2088232"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b="1" dirty="0" smtClean="0"/>
              <a:t>GIRO DE NEGOCIO</a:t>
            </a:r>
            <a:endParaRPr lang="es-ES" b="1" dirty="0"/>
          </a:p>
        </p:txBody>
      </p:sp>
      <p:sp>
        <p:nvSpPr>
          <p:cNvPr id="7" name="6 CuadroTexto"/>
          <p:cNvSpPr txBox="1"/>
          <p:nvPr/>
        </p:nvSpPr>
        <p:spPr>
          <a:xfrm>
            <a:off x="4283968" y="2204864"/>
            <a:ext cx="381642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sz="1400" dirty="0" smtClean="0">
                <a:latin typeface="Arial" pitchFamily="34" charset="0"/>
                <a:cs typeface="Arial" pitchFamily="34" charset="0"/>
              </a:rPr>
              <a:t>Exportar Jugo de Noni “Evergreen” hacia el mercado argentino para el periodo 2014-2018</a:t>
            </a:r>
            <a:endParaRPr lang="es-ES" sz="1400" dirty="0">
              <a:latin typeface="Arial" pitchFamily="34" charset="0"/>
              <a:cs typeface="Arial" pitchFamily="34" charset="0"/>
            </a:endParaRPr>
          </a:p>
        </p:txBody>
      </p:sp>
      <p:sp>
        <p:nvSpPr>
          <p:cNvPr id="8" name="7 Flecha derecha"/>
          <p:cNvSpPr/>
          <p:nvPr/>
        </p:nvSpPr>
        <p:spPr>
          <a:xfrm>
            <a:off x="3779912" y="2348880"/>
            <a:ext cx="288032" cy="144016"/>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9" name="8 CuadroTexto"/>
          <p:cNvSpPr txBox="1"/>
          <p:nvPr/>
        </p:nvSpPr>
        <p:spPr>
          <a:xfrm>
            <a:off x="1331640" y="3068960"/>
            <a:ext cx="2088232"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sz="1600" b="1" dirty="0" smtClean="0">
                <a:latin typeface="Arial" pitchFamily="34" charset="0"/>
                <a:cs typeface="Arial" pitchFamily="34" charset="0"/>
              </a:rPr>
              <a:t>SEGMENTACIÓN DE MERCADO</a:t>
            </a:r>
            <a:endParaRPr lang="es-ES" sz="1600" b="1" dirty="0">
              <a:latin typeface="Arial" pitchFamily="34" charset="0"/>
              <a:cs typeface="Arial" pitchFamily="34" charset="0"/>
            </a:endParaRPr>
          </a:p>
        </p:txBody>
      </p:sp>
      <p:sp>
        <p:nvSpPr>
          <p:cNvPr id="10" name="9 Flecha derecha"/>
          <p:cNvSpPr/>
          <p:nvPr/>
        </p:nvSpPr>
        <p:spPr>
          <a:xfrm>
            <a:off x="3779912" y="3284984"/>
            <a:ext cx="288032" cy="144016"/>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11" name="10 CuadroTexto"/>
          <p:cNvSpPr txBox="1"/>
          <p:nvPr/>
        </p:nvSpPr>
        <p:spPr>
          <a:xfrm>
            <a:off x="4283968" y="3068960"/>
            <a:ext cx="381642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sz="1400" dirty="0" smtClean="0">
                <a:latin typeface="Arial" pitchFamily="34" charset="0"/>
                <a:cs typeface="Arial" pitchFamily="34" charset="0"/>
              </a:rPr>
              <a:t>Importadores Argentinos de suplementos alimienticios (dieteticas).</a:t>
            </a:r>
            <a:endParaRPr lang="es-ES" sz="1400" dirty="0">
              <a:latin typeface="Arial" pitchFamily="34" charset="0"/>
              <a:cs typeface="Arial" pitchFamily="34" charset="0"/>
            </a:endParaRPr>
          </a:p>
        </p:txBody>
      </p:sp>
      <p:sp>
        <p:nvSpPr>
          <p:cNvPr id="12" name="11 CuadroTexto"/>
          <p:cNvSpPr txBox="1"/>
          <p:nvPr/>
        </p:nvSpPr>
        <p:spPr>
          <a:xfrm>
            <a:off x="1331640" y="5013176"/>
            <a:ext cx="2088232"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sz="1600" b="1" dirty="0" smtClean="0">
                <a:latin typeface="Arial" pitchFamily="34" charset="0"/>
                <a:cs typeface="Arial" pitchFamily="34" charset="0"/>
              </a:rPr>
              <a:t>ANALISIS FODA</a:t>
            </a:r>
            <a:endParaRPr lang="es-ES" sz="1600" b="1" dirty="0">
              <a:latin typeface="Arial" pitchFamily="34" charset="0"/>
              <a:cs typeface="Arial" pitchFamily="34" charset="0"/>
            </a:endParaRPr>
          </a:p>
        </p:txBody>
      </p:sp>
      <p:pic>
        <p:nvPicPr>
          <p:cNvPr id="13" name="12 Imagen"/>
          <p:cNvPicPr/>
          <p:nvPr/>
        </p:nvPicPr>
        <p:blipFill>
          <a:blip r:embed="rId2" cstate="print"/>
          <a:stretch>
            <a:fillRect/>
          </a:stretch>
        </p:blipFill>
        <p:spPr>
          <a:xfrm>
            <a:off x="4644008" y="3933056"/>
            <a:ext cx="3744416" cy="2520280"/>
          </a:xfrm>
          <a:prstGeom prst="rect">
            <a:avLst/>
          </a:prstGeom>
          <a:ln/>
        </p:spPr>
        <p:style>
          <a:lnRef idx="1">
            <a:schemeClr val="accent3"/>
          </a:lnRef>
          <a:fillRef idx="2">
            <a:schemeClr val="accent3"/>
          </a:fillRef>
          <a:effectRef idx="1">
            <a:schemeClr val="accent3"/>
          </a:effectRef>
          <a:fontRef idx="minor">
            <a:schemeClr val="dk1"/>
          </a:fontRef>
        </p:style>
      </p:pic>
      <p:sp>
        <p:nvSpPr>
          <p:cNvPr id="14" name="13 Flecha derecha"/>
          <p:cNvSpPr/>
          <p:nvPr/>
        </p:nvSpPr>
        <p:spPr>
          <a:xfrm>
            <a:off x="3707904" y="5085184"/>
            <a:ext cx="504056" cy="144016"/>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987824" y="476672"/>
            <a:ext cx="3168352"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b="1" dirty="0" smtClean="0"/>
              <a:t>MARKETING</a:t>
            </a:r>
            <a:r>
              <a:rPr lang="es-ES" b="1" dirty="0" smtClean="0"/>
              <a:t> ESTRÁTEGICO</a:t>
            </a:r>
            <a:endParaRPr lang="es-ES" b="1" dirty="0"/>
          </a:p>
        </p:txBody>
      </p:sp>
      <p:sp>
        <p:nvSpPr>
          <p:cNvPr id="6" name="5 CuadroTexto"/>
          <p:cNvSpPr txBox="1"/>
          <p:nvPr/>
        </p:nvSpPr>
        <p:spPr>
          <a:xfrm>
            <a:off x="971600" y="1196752"/>
            <a:ext cx="7344816"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sz="1400" b="1" dirty="0" smtClean="0">
                <a:latin typeface="Arial" pitchFamily="34" charset="0"/>
                <a:cs typeface="Arial" pitchFamily="34" charset="0"/>
              </a:rPr>
              <a:t>Año 1:</a:t>
            </a:r>
            <a:r>
              <a:rPr lang="es-ES" sz="1600" dirty="0" smtClean="0">
                <a:latin typeface="Arial" pitchFamily="34" charset="0"/>
                <a:cs typeface="Arial" pitchFamily="34" charset="0"/>
              </a:rPr>
              <a:t> 	Penetracion en el Mercado 	– Ingreso al mercado Argentino.</a:t>
            </a:r>
          </a:p>
          <a:p>
            <a:r>
              <a:rPr lang="es-ES" sz="1400" b="1" dirty="0" smtClean="0">
                <a:latin typeface="Arial" pitchFamily="34" charset="0"/>
                <a:cs typeface="Arial" pitchFamily="34" charset="0"/>
              </a:rPr>
              <a:t>Año 2:</a:t>
            </a:r>
            <a:r>
              <a:rPr lang="es-ES" sz="1600" dirty="0" smtClean="0">
                <a:latin typeface="Arial" pitchFamily="34" charset="0"/>
                <a:cs typeface="Arial" pitchFamily="34" charset="0"/>
              </a:rPr>
              <a:t> 	Desarrollo de Productos      	– Generación de Nuevos productos.</a:t>
            </a:r>
          </a:p>
          <a:p>
            <a:r>
              <a:rPr lang="es-ES" sz="1400" b="1" dirty="0" smtClean="0">
                <a:latin typeface="Arial" pitchFamily="34" charset="0"/>
                <a:cs typeface="Arial" pitchFamily="34" charset="0"/>
              </a:rPr>
              <a:t>Año 3:</a:t>
            </a:r>
            <a:r>
              <a:rPr lang="es-ES" sz="1600" dirty="0" smtClean="0">
                <a:latin typeface="Arial" pitchFamily="34" charset="0"/>
                <a:cs typeface="Arial" pitchFamily="34" charset="0"/>
              </a:rPr>
              <a:t> 	Integración Horizontal       	– Integración con otras empresas.</a:t>
            </a:r>
          </a:p>
          <a:p>
            <a:r>
              <a:rPr lang="es-ES" sz="1400" b="1" dirty="0" smtClean="0">
                <a:latin typeface="Arial" pitchFamily="34" charset="0"/>
                <a:cs typeface="Arial" pitchFamily="34" charset="0"/>
              </a:rPr>
              <a:t>Año 4:</a:t>
            </a:r>
            <a:r>
              <a:rPr lang="es-ES" sz="1600" dirty="0" smtClean="0">
                <a:latin typeface="Arial" pitchFamily="34" charset="0"/>
                <a:cs typeface="Arial" pitchFamily="34" charset="0"/>
              </a:rPr>
              <a:t> 	Liderazgo en Costos         	– Producción a escala</a:t>
            </a:r>
          </a:p>
          <a:p>
            <a:r>
              <a:rPr lang="es-ES" sz="1400" b="1" dirty="0" smtClean="0">
                <a:latin typeface="Arial" pitchFamily="34" charset="0"/>
                <a:cs typeface="Arial" pitchFamily="34" charset="0"/>
              </a:rPr>
              <a:t>Año 5:</a:t>
            </a:r>
            <a:r>
              <a:rPr lang="es-ES" sz="1600" dirty="0" smtClean="0">
                <a:latin typeface="Arial" pitchFamily="34" charset="0"/>
                <a:cs typeface="Arial" pitchFamily="34" charset="0"/>
              </a:rPr>
              <a:t> 	Desarrollo de Mercados       	– Busca de mercados alternos.</a:t>
            </a:r>
            <a:endParaRPr lang="es-ES" sz="1600" dirty="0">
              <a:latin typeface="Arial" pitchFamily="34" charset="0"/>
              <a:cs typeface="Arial" pitchFamily="34" charset="0"/>
            </a:endParaRPr>
          </a:p>
        </p:txBody>
      </p:sp>
      <p:sp>
        <p:nvSpPr>
          <p:cNvPr id="7" name="6 CuadroTexto"/>
          <p:cNvSpPr txBox="1"/>
          <p:nvPr/>
        </p:nvSpPr>
        <p:spPr>
          <a:xfrm>
            <a:off x="3203848" y="2924944"/>
            <a:ext cx="2736304"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b="1" dirty="0" smtClean="0">
                <a:latin typeface="Arial" pitchFamily="34" charset="0"/>
                <a:cs typeface="Arial" pitchFamily="34" charset="0"/>
              </a:rPr>
              <a:t>MARKETING MIX</a:t>
            </a:r>
            <a:endParaRPr lang="es-ES" b="1" dirty="0">
              <a:latin typeface="Arial" pitchFamily="34" charset="0"/>
              <a:cs typeface="Arial" pitchFamily="34" charset="0"/>
            </a:endParaRPr>
          </a:p>
        </p:txBody>
      </p:sp>
      <p:sp>
        <p:nvSpPr>
          <p:cNvPr id="8" name="7 CuadroTexto"/>
          <p:cNvSpPr txBox="1"/>
          <p:nvPr/>
        </p:nvSpPr>
        <p:spPr>
          <a:xfrm>
            <a:off x="755576" y="4149078"/>
            <a:ext cx="1656184"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sz="1600" b="1" dirty="0" smtClean="0">
                <a:latin typeface="Arial" pitchFamily="34" charset="0"/>
                <a:cs typeface="Arial" pitchFamily="34" charset="0"/>
              </a:rPr>
              <a:t>PLAZA</a:t>
            </a:r>
            <a:endParaRPr lang="es-ES" sz="1600" b="1" dirty="0">
              <a:latin typeface="Arial" pitchFamily="34" charset="0"/>
              <a:cs typeface="Arial" pitchFamily="34" charset="0"/>
            </a:endParaRPr>
          </a:p>
        </p:txBody>
      </p:sp>
      <p:sp>
        <p:nvSpPr>
          <p:cNvPr id="9" name="8 CuadroTexto"/>
          <p:cNvSpPr txBox="1"/>
          <p:nvPr/>
        </p:nvSpPr>
        <p:spPr>
          <a:xfrm>
            <a:off x="755576" y="3670484"/>
            <a:ext cx="1656184"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sz="1600" b="1" dirty="0" smtClean="0">
                <a:latin typeface="Arial" pitchFamily="34" charset="0"/>
                <a:cs typeface="Arial" pitchFamily="34" charset="0"/>
              </a:rPr>
              <a:t>PRODUCTO</a:t>
            </a:r>
            <a:endParaRPr lang="es-ES" sz="1600" b="1" dirty="0">
              <a:latin typeface="Arial" pitchFamily="34" charset="0"/>
              <a:cs typeface="Arial" pitchFamily="34" charset="0"/>
            </a:endParaRPr>
          </a:p>
        </p:txBody>
      </p:sp>
      <p:sp>
        <p:nvSpPr>
          <p:cNvPr id="10" name="9 CuadroTexto"/>
          <p:cNvSpPr txBox="1"/>
          <p:nvPr/>
        </p:nvSpPr>
        <p:spPr>
          <a:xfrm>
            <a:off x="755576" y="5229200"/>
            <a:ext cx="1656184"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sz="1400" b="1" dirty="0" smtClean="0">
                <a:latin typeface="Arial" pitchFamily="34" charset="0"/>
                <a:cs typeface="Arial" pitchFamily="34" charset="0"/>
              </a:rPr>
              <a:t>PROMOCION</a:t>
            </a:r>
            <a:endParaRPr lang="es-ES" sz="1400" b="1" dirty="0">
              <a:latin typeface="Arial" pitchFamily="34" charset="0"/>
              <a:cs typeface="Arial" pitchFamily="34" charset="0"/>
            </a:endParaRPr>
          </a:p>
        </p:txBody>
      </p:sp>
      <p:sp>
        <p:nvSpPr>
          <p:cNvPr id="11" name="10 CuadroTexto"/>
          <p:cNvSpPr txBox="1"/>
          <p:nvPr/>
        </p:nvSpPr>
        <p:spPr>
          <a:xfrm>
            <a:off x="755576" y="4653134"/>
            <a:ext cx="1656184"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sz="1600" b="1" dirty="0" smtClean="0">
                <a:latin typeface="Arial" pitchFamily="34" charset="0"/>
                <a:cs typeface="Arial" pitchFamily="34" charset="0"/>
              </a:rPr>
              <a:t>PRECIO</a:t>
            </a:r>
            <a:endParaRPr lang="es-ES" sz="1600" b="1" dirty="0">
              <a:latin typeface="Arial" pitchFamily="34" charset="0"/>
              <a:cs typeface="Arial" pitchFamily="34" charset="0"/>
            </a:endParaRPr>
          </a:p>
        </p:txBody>
      </p:sp>
      <p:sp>
        <p:nvSpPr>
          <p:cNvPr id="12" name="11 Flecha derecha"/>
          <p:cNvSpPr/>
          <p:nvPr/>
        </p:nvSpPr>
        <p:spPr>
          <a:xfrm>
            <a:off x="2987824" y="3742492"/>
            <a:ext cx="318497" cy="11038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sz="1600"/>
          </a:p>
        </p:txBody>
      </p:sp>
      <p:sp>
        <p:nvSpPr>
          <p:cNvPr id="13" name="12 Flecha derecha"/>
          <p:cNvSpPr/>
          <p:nvPr/>
        </p:nvSpPr>
        <p:spPr>
          <a:xfrm>
            <a:off x="2987824" y="4221086"/>
            <a:ext cx="318497" cy="11038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600" dirty="0" smtClean="0"/>
              <a:t> </a:t>
            </a:r>
            <a:endParaRPr lang="es-ES" sz="1600" dirty="0"/>
          </a:p>
        </p:txBody>
      </p:sp>
      <p:sp>
        <p:nvSpPr>
          <p:cNvPr id="14" name="13 Flecha derecha"/>
          <p:cNvSpPr/>
          <p:nvPr/>
        </p:nvSpPr>
        <p:spPr>
          <a:xfrm>
            <a:off x="2987824" y="4797150"/>
            <a:ext cx="318497" cy="11038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sz="1600"/>
          </a:p>
        </p:txBody>
      </p:sp>
      <p:sp>
        <p:nvSpPr>
          <p:cNvPr id="15" name="14 Flecha derecha"/>
          <p:cNvSpPr/>
          <p:nvPr/>
        </p:nvSpPr>
        <p:spPr>
          <a:xfrm>
            <a:off x="2987824" y="5301208"/>
            <a:ext cx="318497" cy="11038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sz="1400"/>
          </a:p>
        </p:txBody>
      </p:sp>
      <p:sp>
        <p:nvSpPr>
          <p:cNvPr id="16" name="15 CuadroTexto"/>
          <p:cNvSpPr txBox="1"/>
          <p:nvPr/>
        </p:nvSpPr>
        <p:spPr>
          <a:xfrm>
            <a:off x="3635896" y="3670487"/>
            <a:ext cx="4968552"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sz="1200" dirty="0" smtClean="0">
                <a:latin typeface="Arial" pitchFamily="34" charset="0"/>
                <a:cs typeface="Arial" pitchFamily="34" charset="0"/>
              </a:rPr>
              <a:t>JUGO DE NONI “EVERGREEN” – FINCA LA HERRADURA</a:t>
            </a:r>
            <a:endParaRPr lang="es-ES" sz="1200" dirty="0">
              <a:latin typeface="Arial" pitchFamily="34" charset="0"/>
              <a:cs typeface="Arial" pitchFamily="34" charset="0"/>
            </a:endParaRPr>
          </a:p>
        </p:txBody>
      </p:sp>
      <p:sp>
        <p:nvSpPr>
          <p:cNvPr id="17" name="16 CuadroTexto"/>
          <p:cNvSpPr txBox="1"/>
          <p:nvPr/>
        </p:nvSpPr>
        <p:spPr>
          <a:xfrm>
            <a:off x="3635896" y="4149080"/>
            <a:ext cx="4968552" cy="2880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200" dirty="0" smtClean="0">
                <a:latin typeface="Arial" pitchFamily="34" charset="0"/>
                <a:cs typeface="Arial" pitchFamily="34" charset="0"/>
              </a:rPr>
              <a:t>BUENOS AIRES - ARGENTINA (DIETETICAS)</a:t>
            </a:r>
            <a:endParaRPr lang="es-ES" sz="1200" dirty="0">
              <a:latin typeface="Arial" pitchFamily="34" charset="0"/>
              <a:cs typeface="Arial" pitchFamily="34" charset="0"/>
            </a:endParaRPr>
          </a:p>
        </p:txBody>
      </p:sp>
      <p:sp>
        <p:nvSpPr>
          <p:cNvPr id="18" name="17 CuadroTexto"/>
          <p:cNvSpPr txBox="1"/>
          <p:nvPr/>
        </p:nvSpPr>
        <p:spPr>
          <a:xfrm>
            <a:off x="3635896" y="4653136"/>
            <a:ext cx="4968552" cy="2880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200" dirty="0" smtClean="0">
                <a:latin typeface="Arial" pitchFamily="34" charset="0"/>
                <a:cs typeface="Arial" pitchFamily="34" charset="0"/>
              </a:rPr>
              <a:t>COMPETITIVO EN EL MERCADO – 32,00 USD (160 PESOS) </a:t>
            </a:r>
            <a:endParaRPr lang="es-ES" sz="1200" dirty="0">
              <a:latin typeface="Arial" pitchFamily="34" charset="0"/>
              <a:cs typeface="Arial" pitchFamily="34" charset="0"/>
            </a:endParaRPr>
          </a:p>
        </p:txBody>
      </p:sp>
      <p:sp>
        <p:nvSpPr>
          <p:cNvPr id="19" name="18 CuadroTexto"/>
          <p:cNvSpPr txBox="1"/>
          <p:nvPr/>
        </p:nvSpPr>
        <p:spPr>
          <a:xfrm>
            <a:off x="3635896" y="5157192"/>
            <a:ext cx="4968552"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200" dirty="0" smtClean="0">
                <a:latin typeface="Arial" pitchFamily="34" charset="0"/>
                <a:cs typeface="Arial" pitchFamily="34" charset="0"/>
              </a:rPr>
              <a:t>PAGINA WEB PROPIA – FERIAS INTERNACIONALES CON APOYO DEL ESTADO (PROECUADOR)</a:t>
            </a:r>
            <a:endParaRPr lang="es-ES" sz="1200" dirty="0">
              <a:latin typeface="Arial" pitchFamily="34" charset="0"/>
              <a:cs typeface="Arial" pitchFamily="34" charset="0"/>
            </a:endParaRPr>
          </a:p>
        </p:txBody>
      </p:sp>
      <p:sp>
        <p:nvSpPr>
          <p:cNvPr id="20" name="19 CuadroTexto"/>
          <p:cNvSpPr txBox="1"/>
          <p:nvPr/>
        </p:nvSpPr>
        <p:spPr>
          <a:xfrm>
            <a:off x="1763688" y="5949279"/>
            <a:ext cx="1575175" cy="52322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sz="1400" b="1" dirty="0" smtClean="0"/>
              <a:t>CANALES DE DISTRIBUCIÓN</a:t>
            </a:r>
            <a:endParaRPr lang="es-ES" sz="1400" b="1" dirty="0"/>
          </a:p>
        </p:txBody>
      </p:sp>
      <p:sp>
        <p:nvSpPr>
          <p:cNvPr id="21" name="20 Flecha derecha"/>
          <p:cNvSpPr/>
          <p:nvPr/>
        </p:nvSpPr>
        <p:spPr>
          <a:xfrm>
            <a:off x="3995936" y="6093295"/>
            <a:ext cx="504056" cy="28803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sz="1400"/>
          </a:p>
        </p:txBody>
      </p:sp>
      <p:sp>
        <p:nvSpPr>
          <p:cNvPr id="22" name="21 CuadroTexto"/>
          <p:cNvSpPr txBox="1"/>
          <p:nvPr/>
        </p:nvSpPr>
        <p:spPr>
          <a:xfrm>
            <a:off x="4932040" y="5949280"/>
            <a:ext cx="239426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200" dirty="0" smtClean="0">
                <a:latin typeface="Arial" pitchFamily="34" charset="0"/>
                <a:cs typeface="Arial" pitchFamily="34" charset="0"/>
              </a:rPr>
              <a:t>SE SELECCIONÓ LA RED DE MAYORISTAS</a:t>
            </a:r>
            <a:endParaRPr lang="es-E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915816" y="404664"/>
            <a:ext cx="3456384"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b="1" dirty="0" smtClean="0">
                <a:solidFill>
                  <a:schemeClr val="bg1"/>
                </a:solidFill>
              </a:rPr>
              <a:t>MARKETING OPERATIVO</a:t>
            </a:r>
            <a:endParaRPr lang="es-ES" b="1" dirty="0">
              <a:solidFill>
                <a:schemeClr val="bg1"/>
              </a:solidFill>
            </a:endParaRPr>
          </a:p>
        </p:txBody>
      </p:sp>
      <p:sp>
        <p:nvSpPr>
          <p:cNvPr id="6" name="5 CuadroTexto"/>
          <p:cNvSpPr txBox="1"/>
          <p:nvPr/>
        </p:nvSpPr>
        <p:spPr>
          <a:xfrm>
            <a:off x="827584" y="1196752"/>
            <a:ext cx="144016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sz="1600" b="1" dirty="0" smtClean="0">
                <a:latin typeface="Arial" pitchFamily="34" charset="0"/>
                <a:cs typeface="Arial" pitchFamily="34" charset="0"/>
              </a:rPr>
              <a:t>GAMA CROMATICA</a:t>
            </a:r>
            <a:endParaRPr lang="es-ES" sz="1600" b="1" dirty="0">
              <a:latin typeface="Arial" pitchFamily="34" charset="0"/>
              <a:cs typeface="Arial" pitchFamily="34" charset="0"/>
            </a:endParaRPr>
          </a:p>
        </p:txBody>
      </p:sp>
      <p:sp>
        <p:nvSpPr>
          <p:cNvPr id="7" name="6 CuadroTexto"/>
          <p:cNvSpPr txBox="1"/>
          <p:nvPr/>
        </p:nvSpPr>
        <p:spPr>
          <a:xfrm>
            <a:off x="2411760" y="4005064"/>
            <a:ext cx="144016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b="1" dirty="0" smtClean="0"/>
              <a:t>ESLOGAN</a:t>
            </a:r>
            <a:endParaRPr lang="es-ES" b="1" dirty="0"/>
          </a:p>
        </p:txBody>
      </p:sp>
      <p:sp>
        <p:nvSpPr>
          <p:cNvPr id="8" name="7 CuadroTexto"/>
          <p:cNvSpPr txBox="1"/>
          <p:nvPr/>
        </p:nvSpPr>
        <p:spPr>
          <a:xfrm>
            <a:off x="3923928" y="1196752"/>
            <a:ext cx="144016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b="1" dirty="0" smtClean="0"/>
              <a:t>TIPOGRAFIA </a:t>
            </a:r>
            <a:endParaRPr lang="es-ES" b="1" dirty="0"/>
          </a:p>
        </p:txBody>
      </p:sp>
      <p:sp>
        <p:nvSpPr>
          <p:cNvPr id="9" name="8 CuadroTexto"/>
          <p:cNvSpPr txBox="1"/>
          <p:nvPr/>
        </p:nvSpPr>
        <p:spPr>
          <a:xfrm>
            <a:off x="7092280" y="1196752"/>
            <a:ext cx="144016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b="1" dirty="0" smtClean="0"/>
              <a:t>LOGOTIPO</a:t>
            </a:r>
            <a:endParaRPr lang="es-ES" b="1" dirty="0"/>
          </a:p>
        </p:txBody>
      </p:sp>
      <p:sp>
        <p:nvSpPr>
          <p:cNvPr id="10" name="9 CuadroTexto"/>
          <p:cNvSpPr txBox="1"/>
          <p:nvPr/>
        </p:nvSpPr>
        <p:spPr>
          <a:xfrm>
            <a:off x="5652120" y="4005064"/>
            <a:ext cx="144016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b="1" dirty="0" smtClean="0"/>
              <a:t>MARCA</a:t>
            </a:r>
            <a:endParaRPr lang="es-ES" b="1" dirty="0"/>
          </a:p>
        </p:txBody>
      </p:sp>
      <p:pic>
        <p:nvPicPr>
          <p:cNvPr id="11" name="10 Imagen" descr="http://t0.gstatic.com/images?q=tbn:ANd9GcQDz9jj6vR_TqvvN5wcV3lnWWgk9Gq9mw8TOCk5pSkyXMsiEX1mHD_2ipQxw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bwMode="auto">
          <a:xfrm>
            <a:off x="971600" y="2060848"/>
            <a:ext cx="1224136" cy="936104"/>
          </a:xfrm>
          <a:prstGeom prst="rect">
            <a:avLst/>
          </a:prstGeom>
          <a:noFill/>
          <a:ln>
            <a:noFill/>
          </a:ln>
        </p:spPr>
      </p:pic>
      <p:pic>
        <p:nvPicPr>
          <p:cNvPr id="12" name="11 Imagen" descr="http://2.bp.blogspot.com/_MTa9yFx_3bM/SYCW51ck4OI/AAAAAAAABaA/6fVwXBNTqPs/s400/l%C3%B1as+m%C3%A1s+populares.jpg"/>
          <p:cNvPicPr/>
          <p:nvPr/>
        </p:nvPicPr>
        <p:blipFill rotWithShape="1">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67543" t="25235" b="52085"/>
          <a:stretch/>
        </p:blipFill>
        <p:spPr bwMode="auto">
          <a:xfrm>
            <a:off x="3923928" y="1916832"/>
            <a:ext cx="1440160" cy="864096"/>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sp>
        <p:nvSpPr>
          <p:cNvPr id="14" name="13 CuadroTexto"/>
          <p:cNvSpPr txBox="1"/>
          <p:nvPr/>
        </p:nvSpPr>
        <p:spPr>
          <a:xfrm>
            <a:off x="1763688" y="4725144"/>
            <a:ext cx="2664296"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400" dirty="0" smtClean="0">
                <a:latin typeface="Arial" pitchFamily="34" charset="0"/>
                <a:cs typeface="Arial" pitchFamily="34" charset="0"/>
              </a:rPr>
              <a:t>100% Natural y Orgullosamente Manabita</a:t>
            </a:r>
            <a:endParaRPr lang="es-ES" sz="1400" dirty="0">
              <a:latin typeface="Arial" pitchFamily="34" charset="0"/>
              <a:cs typeface="Arial" pitchFamily="34" charset="0"/>
            </a:endParaRPr>
          </a:p>
        </p:txBody>
      </p:sp>
      <p:sp>
        <p:nvSpPr>
          <p:cNvPr id="15" name="14 CuadroTexto"/>
          <p:cNvSpPr txBox="1"/>
          <p:nvPr/>
        </p:nvSpPr>
        <p:spPr>
          <a:xfrm>
            <a:off x="5508104" y="4797152"/>
            <a:ext cx="1728192"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600" dirty="0" smtClean="0">
                <a:latin typeface="Arial" pitchFamily="34" charset="0"/>
                <a:cs typeface="Arial" pitchFamily="34" charset="0"/>
              </a:rPr>
              <a:t>“EVERGREEN”</a:t>
            </a:r>
          </a:p>
        </p:txBody>
      </p:sp>
      <p:sp>
        <p:nvSpPr>
          <p:cNvPr id="16" name="15 CuadroTexto"/>
          <p:cNvSpPr txBox="1"/>
          <p:nvPr/>
        </p:nvSpPr>
        <p:spPr>
          <a:xfrm>
            <a:off x="827584" y="3212976"/>
            <a:ext cx="1512168" cy="2769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200" dirty="0" smtClean="0">
                <a:latin typeface="Arial" pitchFamily="34" charset="0"/>
                <a:cs typeface="Arial" pitchFamily="34" charset="0"/>
              </a:rPr>
              <a:t>VERDE CLARO</a:t>
            </a:r>
            <a:endParaRPr lang="es-ES" sz="1200" dirty="0">
              <a:latin typeface="Arial" pitchFamily="34" charset="0"/>
              <a:cs typeface="Arial" pitchFamily="34" charset="0"/>
            </a:endParaRPr>
          </a:p>
        </p:txBody>
      </p:sp>
      <p:sp>
        <p:nvSpPr>
          <p:cNvPr id="17" name="16 CuadroTexto"/>
          <p:cNvSpPr txBox="1"/>
          <p:nvPr/>
        </p:nvSpPr>
        <p:spPr>
          <a:xfrm>
            <a:off x="3851920" y="2924944"/>
            <a:ext cx="1584176"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200" dirty="0" smtClean="0">
                <a:latin typeface="Arial" pitchFamily="34" charset="0"/>
                <a:cs typeface="Arial" pitchFamily="34" charset="0"/>
              </a:rPr>
              <a:t>SERIF, ROMANAS ANTIGUAS</a:t>
            </a:r>
            <a:endParaRPr lang="es-ES" sz="1200" dirty="0">
              <a:latin typeface="Arial" pitchFamily="34" charset="0"/>
              <a:cs typeface="Arial" pitchFamily="34" charset="0"/>
            </a:endParaRPr>
          </a:p>
        </p:txBody>
      </p:sp>
      <p:pic>
        <p:nvPicPr>
          <p:cNvPr id="19" name="18 Imagen" descr="http://www.hosteriaecuador.com/Files/images/noni%20grande.jpg"/>
          <p:cNvPicPr/>
          <p:nvPr/>
        </p:nvPicPr>
        <p:blipFill>
          <a:blip r:embed="rId4" cstate="print"/>
          <a:srcRect/>
          <a:stretch>
            <a:fillRect/>
          </a:stretch>
        </p:blipFill>
        <p:spPr bwMode="auto">
          <a:xfrm>
            <a:off x="7092280" y="1916832"/>
            <a:ext cx="1440160" cy="936104"/>
          </a:xfrm>
          <a:prstGeom prst="rect">
            <a:avLst/>
          </a:prstGeom>
          <a:noFill/>
          <a:ln w="9525">
            <a:noFill/>
            <a:miter lim="800000"/>
            <a:headEnd/>
            <a:tailEnd/>
          </a:ln>
        </p:spPr>
      </p:pic>
      <p:sp>
        <p:nvSpPr>
          <p:cNvPr id="22" name="21 CuadroTexto"/>
          <p:cNvSpPr txBox="1"/>
          <p:nvPr/>
        </p:nvSpPr>
        <p:spPr>
          <a:xfrm>
            <a:off x="6876256" y="2996952"/>
            <a:ext cx="187220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200" dirty="0" smtClean="0">
                <a:latin typeface="Arial" pitchFamily="34" charset="0"/>
                <a:cs typeface="Arial" pitchFamily="34" charset="0"/>
              </a:rPr>
              <a:t>MARCA LA DIFERENCIA CON LA COMPETENCIA</a:t>
            </a:r>
            <a:endParaRPr lang="es-ES" sz="1200" dirty="0">
              <a:latin typeface="Arial" pitchFamily="34" charset="0"/>
              <a:cs typeface="Arial" pitchFamily="34" charset="0"/>
            </a:endParaRPr>
          </a:p>
        </p:txBody>
      </p:sp>
      <p:cxnSp>
        <p:nvCxnSpPr>
          <p:cNvPr id="24" name="23 Conector recto de flecha"/>
          <p:cNvCxnSpPr/>
          <p:nvPr/>
        </p:nvCxnSpPr>
        <p:spPr>
          <a:xfrm>
            <a:off x="2627784" y="1412776"/>
            <a:ext cx="1008112"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5" name="24 Conector recto de flecha"/>
          <p:cNvCxnSpPr/>
          <p:nvPr/>
        </p:nvCxnSpPr>
        <p:spPr>
          <a:xfrm>
            <a:off x="5796136" y="1412776"/>
            <a:ext cx="1008112"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6" name="25 Conector recto de flecha"/>
          <p:cNvCxnSpPr/>
          <p:nvPr/>
        </p:nvCxnSpPr>
        <p:spPr>
          <a:xfrm>
            <a:off x="4355976" y="4149080"/>
            <a:ext cx="1008112"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27" name="26 CuadroTexto"/>
          <p:cNvSpPr txBox="1"/>
          <p:nvPr/>
        </p:nvSpPr>
        <p:spPr>
          <a:xfrm>
            <a:off x="2195736" y="6021288"/>
            <a:ext cx="1368152" cy="33855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OBJETIVO</a:t>
            </a:r>
            <a:endParaRPr lang="es-ES" sz="1600" b="1" dirty="0">
              <a:latin typeface="Arial" pitchFamily="34" charset="0"/>
              <a:cs typeface="Arial" pitchFamily="34" charset="0"/>
            </a:endParaRPr>
          </a:p>
        </p:txBody>
      </p:sp>
      <p:cxnSp>
        <p:nvCxnSpPr>
          <p:cNvPr id="29" name="28 Conector recto de flecha"/>
          <p:cNvCxnSpPr/>
          <p:nvPr/>
        </p:nvCxnSpPr>
        <p:spPr>
          <a:xfrm>
            <a:off x="3923928" y="6165304"/>
            <a:ext cx="576064"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0" name="29 CuadroTexto"/>
          <p:cNvSpPr txBox="1"/>
          <p:nvPr/>
        </p:nvSpPr>
        <p:spPr>
          <a:xfrm>
            <a:off x="4644008" y="5949280"/>
            <a:ext cx="3024336"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S" sz="1400" b="1" dirty="0" smtClean="0">
                <a:latin typeface="Arial" pitchFamily="34" charset="0"/>
                <a:cs typeface="Arial" pitchFamily="34" charset="0"/>
              </a:rPr>
              <a:t>DIFERENCIARSE DE LA COMPETENCIA</a:t>
            </a:r>
            <a:endParaRPr lang="es-ES"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200" dirty="0" smtClean="0">
                <a:latin typeface="Verdana" pitchFamily="34" charset="0"/>
                <a:ea typeface="Verdana" pitchFamily="34" charset="0"/>
                <a:cs typeface="Verdana" pitchFamily="34" charset="0"/>
              </a:rPr>
              <a:t>CAPITULO 5.- EVALUACIÓN ECONÓMICA FINANCIERA</a:t>
            </a:r>
            <a:endParaRPr lang="es-ES" sz="3200" dirty="0">
              <a:latin typeface="Verdana" pitchFamily="34" charset="0"/>
              <a:ea typeface="Verdana" pitchFamily="34" charset="0"/>
              <a:cs typeface="Verdana" pitchFamily="34" charset="0"/>
            </a:endParaRPr>
          </a:p>
        </p:txBody>
      </p:sp>
      <p:sp>
        <p:nvSpPr>
          <p:cNvPr id="13" name="12 CuadroTexto"/>
          <p:cNvSpPr txBox="1"/>
          <p:nvPr/>
        </p:nvSpPr>
        <p:spPr>
          <a:xfrm>
            <a:off x="1403648" y="2060848"/>
            <a:ext cx="6480720"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S" sz="1600" dirty="0" smtClean="0">
                <a:latin typeface="Arial" pitchFamily="34" charset="0"/>
                <a:cs typeface="Arial" pitchFamily="34" charset="0"/>
              </a:rPr>
              <a:t>LA EVALUACIÓN ECONÓMICA FINANCIERA BUSCA MEDIR LA FACTIBILIDAD DE EJECUCIÓN DEL PRESENTE PROYECTO A TRAVEZ DE TODAS LAS HERRAMIENTAS FINANCIERAS POSIBLES</a:t>
            </a:r>
            <a:endParaRPr lang="es-ES" sz="1600" dirty="0">
              <a:latin typeface="Arial" pitchFamily="34" charset="0"/>
              <a:cs typeface="Arial" pitchFamily="34" charset="0"/>
            </a:endParaRPr>
          </a:p>
        </p:txBody>
      </p:sp>
      <p:sp>
        <p:nvSpPr>
          <p:cNvPr id="14" name="13 Flecha abajo"/>
          <p:cNvSpPr/>
          <p:nvPr/>
        </p:nvSpPr>
        <p:spPr>
          <a:xfrm>
            <a:off x="4499992" y="3429000"/>
            <a:ext cx="216024" cy="432048"/>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
        <p:nvSpPr>
          <p:cNvPr id="21" name="20 CuadroTexto"/>
          <p:cNvSpPr txBox="1"/>
          <p:nvPr/>
        </p:nvSpPr>
        <p:spPr>
          <a:xfrm>
            <a:off x="3419872" y="4077072"/>
            <a:ext cx="2592288"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s-ES" b="1" dirty="0" smtClean="0"/>
              <a:t>FINCA “LA HERRADURA”</a:t>
            </a:r>
            <a:endParaRPr lang="es-ES" b="1" dirty="0"/>
          </a:p>
        </p:txBody>
      </p:sp>
      <p:sp>
        <p:nvSpPr>
          <p:cNvPr id="22" name="21 CuadroTexto"/>
          <p:cNvSpPr txBox="1"/>
          <p:nvPr/>
        </p:nvSpPr>
        <p:spPr>
          <a:xfrm>
            <a:off x="683568" y="5085184"/>
            <a:ext cx="2376264"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S" sz="1600" dirty="0" smtClean="0">
                <a:latin typeface="Arial" pitchFamily="34" charset="0"/>
                <a:cs typeface="Arial" pitchFamily="34" charset="0"/>
              </a:rPr>
              <a:t>EN OPERACIONES DESDE EL AÑO 2005 EN EL ECUADOR</a:t>
            </a:r>
            <a:endParaRPr lang="es-ES" sz="1600" dirty="0">
              <a:latin typeface="Arial" pitchFamily="34" charset="0"/>
              <a:cs typeface="Arial" pitchFamily="34" charset="0"/>
            </a:endParaRPr>
          </a:p>
        </p:txBody>
      </p:sp>
      <p:sp>
        <p:nvSpPr>
          <p:cNvPr id="23" name="22 CuadroTexto"/>
          <p:cNvSpPr txBox="1"/>
          <p:nvPr/>
        </p:nvSpPr>
        <p:spPr>
          <a:xfrm>
            <a:off x="3563888" y="5085184"/>
            <a:ext cx="2376264"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S" sz="1600" dirty="0" smtClean="0">
                <a:latin typeface="Arial" pitchFamily="34" charset="0"/>
                <a:cs typeface="Arial" pitchFamily="34" charset="0"/>
              </a:rPr>
              <a:t>VENTA DE PRODUCTOS NACIONALMENTE</a:t>
            </a:r>
            <a:endParaRPr lang="es-ES" sz="1600" dirty="0">
              <a:latin typeface="Arial" pitchFamily="34" charset="0"/>
              <a:cs typeface="Arial" pitchFamily="34" charset="0"/>
            </a:endParaRPr>
          </a:p>
        </p:txBody>
      </p:sp>
      <p:sp>
        <p:nvSpPr>
          <p:cNvPr id="24" name="23 CuadroTexto"/>
          <p:cNvSpPr txBox="1"/>
          <p:nvPr/>
        </p:nvSpPr>
        <p:spPr>
          <a:xfrm>
            <a:off x="6444208" y="5157192"/>
            <a:ext cx="2376264" cy="73866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S" sz="1400" dirty="0" smtClean="0">
                <a:latin typeface="Arial" pitchFamily="34" charset="0"/>
                <a:cs typeface="Arial" pitchFamily="34" charset="0"/>
              </a:rPr>
              <a:t>CUENTA CON INSTALACIONES Y MAQUINARIAS PROPIAS</a:t>
            </a:r>
            <a:endParaRPr lang="es-E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55776" y="404664"/>
            <a:ext cx="3960440" cy="58477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ANALASIS DE LA SITUACION ACTUAL DE LA FINCA “LA HERRADURA”</a:t>
            </a:r>
            <a:endParaRPr lang="es-ES" sz="1600" b="1" dirty="0">
              <a:latin typeface="Arial" pitchFamily="34" charset="0"/>
              <a:cs typeface="Arial" pitchFamily="34" charset="0"/>
            </a:endParaRPr>
          </a:p>
        </p:txBody>
      </p:sp>
      <p:graphicFrame>
        <p:nvGraphicFramePr>
          <p:cNvPr id="5" name="4 Tabla"/>
          <p:cNvGraphicFramePr>
            <a:graphicFrameLocks noGrp="1"/>
          </p:cNvGraphicFramePr>
          <p:nvPr/>
        </p:nvGraphicFramePr>
        <p:xfrm>
          <a:off x="1691680" y="1268760"/>
          <a:ext cx="5760640" cy="4752527"/>
        </p:xfrm>
        <a:graphic>
          <a:graphicData uri="http://schemas.openxmlformats.org/drawingml/2006/table">
            <a:tbl>
              <a:tblPr/>
              <a:tblGrid>
                <a:gridCol w="1440160"/>
                <a:gridCol w="1440160"/>
                <a:gridCol w="1440160"/>
                <a:gridCol w="1440160"/>
              </a:tblGrid>
              <a:tr h="201521">
                <a:tc gridSpan="2">
                  <a:txBody>
                    <a:bodyPr/>
                    <a:lstStyle/>
                    <a:p>
                      <a:pPr algn="ctr">
                        <a:lnSpc>
                          <a:spcPct val="115000"/>
                        </a:lnSpc>
                        <a:spcAft>
                          <a:spcPts val="0"/>
                        </a:spcAft>
                      </a:pPr>
                      <a:r>
                        <a:rPr lang="es-ES" sz="800" b="1" i="1" dirty="0">
                          <a:solidFill>
                            <a:schemeClr val="tx1"/>
                          </a:solidFill>
                          <a:latin typeface="Arial"/>
                          <a:ea typeface="Times New Roman"/>
                          <a:cs typeface="Times New Roman"/>
                        </a:rPr>
                        <a:t>ACTIVOS</a:t>
                      </a:r>
                      <a:endParaRPr lang="es-ES" sz="900" dirty="0">
                        <a:solidFill>
                          <a:schemeClr val="tx1"/>
                        </a:solidFill>
                        <a:latin typeface="Calibri"/>
                        <a:ea typeface="Times New Roman"/>
                        <a:cs typeface="Times New Roman"/>
                      </a:endParaRPr>
                    </a:p>
                  </a:txBody>
                  <a:tcPr marL="58256" marR="58256"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hMerge="1">
                  <a:txBody>
                    <a:bodyPr/>
                    <a:lstStyle/>
                    <a:p>
                      <a:endParaRPr lang="es-ES"/>
                    </a:p>
                  </a:txBody>
                  <a:tcPr/>
                </a:tc>
                <a:tc gridSpan="2">
                  <a:txBody>
                    <a:bodyPr/>
                    <a:lstStyle/>
                    <a:p>
                      <a:pPr algn="ctr">
                        <a:lnSpc>
                          <a:spcPct val="115000"/>
                        </a:lnSpc>
                        <a:spcAft>
                          <a:spcPts val="0"/>
                        </a:spcAft>
                      </a:pPr>
                      <a:r>
                        <a:rPr lang="es-ES" sz="800" b="1" i="1">
                          <a:solidFill>
                            <a:schemeClr val="tx1"/>
                          </a:solidFill>
                          <a:latin typeface="Arial"/>
                          <a:ea typeface="Times New Roman"/>
                          <a:cs typeface="Times New Roman"/>
                        </a:rPr>
                        <a:t>PASIVOS</a:t>
                      </a:r>
                      <a:endParaRPr lang="es-ES" sz="900">
                        <a:solidFill>
                          <a:schemeClr val="tx1"/>
                        </a:solidFill>
                        <a:latin typeface="Calibri"/>
                        <a:ea typeface="Times New Roman"/>
                        <a:cs typeface="Times New Roman"/>
                      </a:endParaRPr>
                    </a:p>
                  </a:txBody>
                  <a:tcPr marL="58256" marR="58256"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hMerge="1">
                  <a:txBody>
                    <a:bodyPr/>
                    <a:lstStyle/>
                    <a:p>
                      <a:endParaRPr lang="es-ES"/>
                    </a:p>
                  </a:txBody>
                  <a:tcPr/>
                </a:tc>
              </a:tr>
              <a:tr h="151691">
                <a:tc>
                  <a:txBody>
                    <a:bodyPr/>
                    <a:lstStyle/>
                    <a:p>
                      <a:pPr algn="ctr">
                        <a:lnSpc>
                          <a:spcPct val="115000"/>
                        </a:lnSpc>
                        <a:spcAft>
                          <a:spcPts val="0"/>
                        </a:spcAft>
                      </a:pPr>
                      <a:r>
                        <a:rPr lang="es-ES" sz="800">
                          <a:solidFill>
                            <a:schemeClr val="tx1"/>
                          </a:solidFill>
                          <a:latin typeface="Times New Roman"/>
                          <a:ea typeface="Times New Roman"/>
                          <a:cs typeface="Times New Roman"/>
                        </a:rPr>
                        <a:t>ACTIVOS CORRIENTES</a:t>
                      </a:r>
                      <a:endParaRPr lang="es-ES" sz="900">
                        <a:solidFill>
                          <a:schemeClr val="tx1"/>
                        </a:solidFill>
                        <a:latin typeface="Calibri"/>
                        <a:ea typeface="Times New Roman"/>
                        <a:cs typeface="Times New Roman"/>
                      </a:endParaRPr>
                    </a:p>
                  </a:txBody>
                  <a:tcPr marL="58256" marR="58256"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S" sz="800" b="1">
                          <a:solidFill>
                            <a:schemeClr val="tx1"/>
                          </a:solidFill>
                          <a:latin typeface="Times New Roman"/>
                          <a:ea typeface="Times New Roman"/>
                          <a:cs typeface="Times New Roman"/>
                        </a:rPr>
                        <a:t>42.000,00   </a:t>
                      </a:r>
                      <a:endParaRPr lang="es-ES" sz="900">
                        <a:solidFill>
                          <a:schemeClr val="tx1"/>
                        </a:solidFill>
                        <a:latin typeface="Calibri"/>
                        <a:ea typeface="Times New Roman"/>
                        <a:cs typeface="Times New Roman"/>
                      </a:endParaRPr>
                    </a:p>
                  </a:txBody>
                  <a:tcPr marL="58256" marR="58256"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S" sz="800" b="1">
                          <a:solidFill>
                            <a:schemeClr val="tx1"/>
                          </a:solidFill>
                          <a:latin typeface="Times New Roman"/>
                          <a:ea typeface="Times New Roman"/>
                          <a:cs typeface="Times New Roman"/>
                        </a:rPr>
                        <a:t>PASIVOS CORRIENTES</a:t>
                      </a:r>
                      <a:endParaRPr lang="es-ES" sz="900">
                        <a:solidFill>
                          <a:schemeClr val="tx1"/>
                        </a:solidFill>
                        <a:latin typeface="Calibri"/>
                        <a:ea typeface="Times New Roman"/>
                        <a:cs typeface="Times New Roman"/>
                      </a:endParaRPr>
                    </a:p>
                  </a:txBody>
                  <a:tcPr marL="58256" marR="58256"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S" sz="800" b="1">
                          <a:solidFill>
                            <a:schemeClr val="tx1"/>
                          </a:solidFill>
                          <a:latin typeface="Times New Roman"/>
                          <a:ea typeface="Times New Roman"/>
                          <a:cs typeface="Times New Roman"/>
                        </a:rPr>
                        <a:t>       9.000,00   </a:t>
                      </a:r>
                      <a:endParaRPr lang="es-ES" sz="900">
                        <a:solidFill>
                          <a:schemeClr val="tx1"/>
                        </a:solidFill>
                        <a:latin typeface="Calibri"/>
                        <a:ea typeface="Times New Roman"/>
                        <a:cs typeface="Times New Roman"/>
                      </a:endParaRPr>
                    </a:p>
                  </a:txBody>
                  <a:tcPr marL="58256" marR="58256"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r>
              <a:tr h="212514">
                <a:tc>
                  <a:txBody>
                    <a:bodyPr/>
                    <a:lstStyle/>
                    <a:p>
                      <a:pPr>
                        <a:lnSpc>
                          <a:spcPct val="115000"/>
                        </a:lnSpc>
                        <a:spcAft>
                          <a:spcPts val="0"/>
                        </a:spcAft>
                      </a:pPr>
                      <a:r>
                        <a:rPr lang="es-ES" sz="800" i="1">
                          <a:solidFill>
                            <a:schemeClr val="tx1"/>
                          </a:solidFill>
                          <a:latin typeface="Arial"/>
                          <a:ea typeface="Times New Roman"/>
                          <a:cs typeface="Times New Roman"/>
                        </a:rPr>
                        <a:t>DISPONIBLE</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solidFill>
                      <a:srgbClr val="E6EED5"/>
                    </a:solidFill>
                  </a:tcPr>
                </a:tc>
                <a:tc>
                  <a:txBody>
                    <a:bodyPr/>
                    <a:lstStyle/>
                    <a:p>
                      <a:pPr>
                        <a:lnSpc>
                          <a:spcPct val="115000"/>
                        </a:lnSpc>
                        <a:spcAft>
                          <a:spcPts val="0"/>
                        </a:spcAft>
                      </a:pPr>
                      <a:r>
                        <a:rPr lang="es-ES" sz="800" b="1" i="1">
                          <a:solidFill>
                            <a:schemeClr val="tx1"/>
                          </a:solidFill>
                          <a:latin typeface="Arial"/>
                          <a:ea typeface="Times New Roman"/>
                          <a:cs typeface="Times New Roman"/>
                        </a:rPr>
                        <a:t>20.000,00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solidFill>
                      <a:srgbClr val="E6EED5"/>
                    </a:solidFill>
                  </a:tcPr>
                </a:tc>
                <a:tc>
                  <a:txBody>
                    <a:bodyPr/>
                    <a:lstStyle/>
                    <a:p>
                      <a:pPr>
                        <a:lnSpc>
                          <a:spcPct val="115000"/>
                        </a:lnSpc>
                        <a:spcAft>
                          <a:spcPts val="0"/>
                        </a:spcAft>
                      </a:pPr>
                      <a:r>
                        <a:rPr lang="es-ES" sz="800" b="1" i="1">
                          <a:solidFill>
                            <a:schemeClr val="tx1"/>
                          </a:solidFill>
                          <a:latin typeface="Calibri"/>
                          <a:ea typeface="Times New Roman"/>
                          <a:cs typeface="Calibri"/>
                        </a:rPr>
                        <a:t>PASIVO A CORTO PLAZO</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solidFill>
                      <a:srgbClr val="E6EED5"/>
                    </a:solidFill>
                  </a:tcPr>
                </a:tc>
                <a:tc>
                  <a:txBody>
                    <a:bodyPr/>
                    <a:lstStyle/>
                    <a:p>
                      <a:pPr algn="ctr">
                        <a:lnSpc>
                          <a:spcPct val="115000"/>
                        </a:lnSpc>
                        <a:spcAft>
                          <a:spcPts val="0"/>
                        </a:spcAft>
                      </a:pPr>
                      <a:r>
                        <a:rPr lang="es-ES" sz="800" b="1" i="1">
                          <a:solidFill>
                            <a:schemeClr val="tx1"/>
                          </a:solidFill>
                          <a:latin typeface="Calibri"/>
                          <a:ea typeface="Times New Roman"/>
                          <a:cs typeface="Calibri"/>
                        </a:rPr>
                        <a:t>           5.000,00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solidFill>
                      <a:srgbClr val="E6EED5"/>
                    </a:solidFill>
                  </a:tcPr>
                </a:tc>
              </a:tr>
              <a:tr h="151691">
                <a:tc>
                  <a:txBody>
                    <a:bodyPr/>
                    <a:lstStyle/>
                    <a:p>
                      <a:pPr>
                        <a:lnSpc>
                          <a:spcPct val="115000"/>
                        </a:lnSpc>
                        <a:spcAft>
                          <a:spcPts val="0"/>
                        </a:spcAft>
                      </a:pPr>
                      <a:r>
                        <a:rPr lang="es-ES" sz="800" b="1">
                          <a:solidFill>
                            <a:schemeClr val="tx1"/>
                          </a:solidFill>
                          <a:latin typeface="Arial"/>
                          <a:ea typeface="Times New Roman"/>
                          <a:cs typeface="Times New Roman"/>
                        </a:rPr>
                        <a:t>CAJA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c>
                  <a:txBody>
                    <a:bodyPr/>
                    <a:lstStyle/>
                    <a:p>
                      <a:pPr>
                        <a:lnSpc>
                          <a:spcPct val="115000"/>
                        </a:lnSpc>
                        <a:spcAft>
                          <a:spcPts val="0"/>
                        </a:spcAft>
                      </a:pPr>
                      <a:r>
                        <a:rPr lang="es-ES" sz="800">
                          <a:solidFill>
                            <a:schemeClr val="tx1"/>
                          </a:solidFill>
                          <a:latin typeface="Arial"/>
                          <a:ea typeface="Times New Roman"/>
                          <a:cs typeface="Times New Roman"/>
                        </a:rPr>
                        <a:t>        4.000,00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c>
                  <a:txBody>
                    <a:bodyPr/>
                    <a:lstStyle/>
                    <a:p>
                      <a:pPr>
                        <a:lnSpc>
                          <a:spcPct val="115000"/>
                        </a:lnSpc>
                        <a:spcAft>
                          <a:spcPts val="0"/>
                        </a:spcAft>
                      </a:pPr>
                      <a:r>
                        <a:rPr lang="es-ES" sz="800">
                          <a:solidFill>
                            <a:schemeClr val="tx1"/>
                          </a:solidFill>
                          <a:latin typeface="Arial"/>
                          <a:ea typeface="Times New Roman"/>
                          <a:cs typeface="Times New Roman"/>
                        </a:rPr>
                        <a:t>CUENTAS POR PAGAR</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c>
                  <a:txBody>
                    <a:bodyPr/>
                    <a:lstStyle/>
                    <a:p>
                      <a:pPr>
                        <a:lnSpc>
                          <a:spcPct val="115000"/>
                        </a:lnSpc>
                        <a:spcAft>
                          <a:spcPts val="0"/>
                        </a:spcAft>
                      </a:pPr>
                      <a:r>
                        <a:rPr lang="es-ES" sz="800">
                          <a:solidFill>
                            <a:schemeClr val="tx1"/>
                          </a:solidFill>
                          <a:latin typeface="Arial"/>
                          <a:ea typeface="Times New Roman"/>
                          <a:cs typeface="Times New Roman"/>
                        </a:rPr>
                        <a:t>        3.500,00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r>
              <a:tr h="307256">
                <a:tc>
                  <a:txBody>
                    <a:bodyPr/>
                    <a:lstStyle/>
                    <a:p>
                      <a:pPr>
                        <a:lnSpc>
                          <a:spcPct val="115000"/>
                        </a:lnSpc>
                        <a:spcAft>
                          <a:spcPts val="0"/>
                        </a:spcAft>
                      </a:pPr>
                      <a:r>
                        <a:rPr lang="es-ES" sz="800" b="1">
                          <a:solidFill>
                            <a:schemeClr val="tx1"/>
                          </a:solidFill>
                          <a:latin typeface="Arial"/>
                          <a:ea typeface="Times New Roman"/>
                          <a:cs typeface="Times New Roman"/>
                        </a:rPr>
                        <a:t>BANCOS</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solidFill>
                      <a:srgbClr val="E6EED5"/>
                    </a:solidFill>
                  </a:tcPr>
                </a:tc>
                <a:tc>
                  <a:txBody>
                    <a:bodyPr/>
                    <a:lstStyle/>
                    <a:p>
                      <a:pPr>
                        <a:lnSpc>
                          <a:spcPct val="115000"/>
                        </a:lnSpc>
                        <a:spcAft>
                          <a:spcPts val="0"/>
                        </a:spcAft>
                      </a:pPr>
                      <a:r>
                        <a:rPr lang="es-ES" sz="800">
                          <a:solidFill>
                            <a:schemeClr val="tx1"/>
                          </a:solidFill>
                          <a:latin typeface="Arial"/>
                          <a:ea typeface="Times New Roman"/>
                          <a:cs typeface="Times New Roman"/>
                        </a:rPr>
                        <a:t>      16.000,00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solidFill>
                      <a:srgbClr val="E6EED5"/>
                    </a:solidFill>
                  </a:tcPr>
                </a:tc>
                <a:tc>
                  <a:txBody>
                    <a:bodyPr/>
                    <a:lstStyle/>
                    <a:p>
                      <a:pPr>
                        <a:lnSpc>
                          <a:spcPct val="115000"/>
                        </a:lnSpc>
                        <a:spcAft>
                          <a:spcPts val="0"/>
                        </a:spcAft>
                      </a:pPr>
                      <a:r>
                        <a:rPr lang="es-ES" sz="800">
                          <a:solidFill>
                            <a:schemeClr val="tx1"/>
                          </a:solidFill>
                          <a:latin typeface="Arial"/>
                          <a:ea typeface="Times New Roman"/>
                          <a:cs typeface="Times New Roman"/>
                        </a:rPr>
                        <a:t>DOCUMENTOS POR PAGAR</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solidFill>
                      <a:srgbClr val="E6EED5"/>
                    </a:solidFill>
                  </a:tcPr>
                </a:tc>
                <a:tc>
                  <a:txBody>
                    <a:bodyPr/>
                    <a:lstStyle/>
                    <a:p>
                      <a:pPr>
                        <a:lnSpc>
                          <a:spcPct val="115000"/>
                        </a:lnSpc>
                        <a:spcAft>
                          <a:spcPts val="0"/>
                        </a:spcAft>
                      </a:pPr>
                      <a:r>
                        <a:rPr lang="es-ES" sz="800">
                          <a:solidFill>
                            <a:schemeClr val="tx1"/>
                          </a:solidFill>
                          <a:latin typeface="Arial"/>
                          <a:ea typeface="Times New Roman"/>
                          <a:cs typeface="Times New Roman"/>
                        </a:rPr>
                        <a:t>        1.500,00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solidFill>
                      <a:srgbClr val="E6EED5"/>
                    </a:solidFill>
                  </a:tcPr>
                </a:tc>
              </a:tr>
              <a:tr h="183201">
                <a:tc>
                  <a:txBody>
                    <a:bodyPr/>
                    <a:lstStyle/>
                    <a:p>
                      <a:pPr>
                        <a:lnSpc>
                          <a:spcPct val="115000"/>
                        </a:lnSpc>
                        <a:spcAft>
                          <a:spcPts val="0"/>
                        </a:spcAft>
                      </a:pPr>
                      <a:r>
                        <a:rPr lang="es-ES" sz="800" i="1">
                          <a:solidFill>
                            <a:schemeClr val="tx1"/>
                          </a:solidFill>
                          <a:latin typeface="Arial"/>
                          <a:ea typeface="Times New Roman"/>
                          <a:cs typeface="Times New Roman"/>
                        </a:rPr>
                        <a:t>EXIGIBLE</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c>
                  <a:txBody>
                    <a:bodyPr/>
                    <a:lstStyle/>
                    <a:p>
                      <a:pPr>
                        <a:lnSpc>
                          <a:spcPct val="115000"/>
                        </a:lnSpc>
                        <a:spcAft>
                          <a:spcPts val="0"/>
                        </a:spcAft>
                      </a:pPr>
                      <a:r>
                        <a:rPr lang="es-ES" sz="800" b="1" i="1">
                          <a:solidFill>
                            <a:schemeClr val="tx1"/>
                          </a:solidFill>
                          <a:latin typeface="Arial"/>
                          <a:ea typeface="Times New Roman"/>
                          <a:cs typeface="Times New Roman"/>
                        </a:rPr>
                        <a:t>        1.500,00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c>
                  <a:txBody>
                    <a:bodyPr/>
                    <a:lstStyle/>
                    <a:p>
                      <a:pPr>
                        <a:lnSpc>
                          <a:spcPct val="115000"/>
                        </a:lnSpc>
                        <a:spcAft>
                          <a:spcPts val="0"/>
                        </a:spcAft>
                      </a:pPr>
                      <a:r>
                        <a:rPr lang="es-ES" sz="800" b="1" i="1">
                          <a:solidFill>
                            <a:schemeClr val="tx1"/>
                          </a:solidFill>
                          <a:latin typeface="Calibri"/>
                          <a:ea typeface="Times New Roman"/>
                          <a:cs typeface="Calibri"/>
                        </a:rPr>
                        <a:t>PASIVO A LARGO PLAZO</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c>
                  <a:txBody>
                    <a:bodyPr/>
                    <a:lstStyle/>
                    <a:p>
                      <a:pPr>
                        <a:lnSpc>
                          <a:spcPct val="115000"/>
                        </a:lnSpc>
                        <a:spcAft>
                          <a:spcPts val="0"/>
                        </a:spcAft>
                      </a:pPr>
                      <a:r>
                        <a:rPr lang="es-ES" sz="800" b="1" i="1">
                          <a:solidFill>
                            <a:schemeClr val="tx1"/>
                          </a:solidFill>
                          <a:latin typeface="Calibri"/>
                          <a:ea typeface="Times New Roman"/>
                          <a:cs typeface="Calibri"/>
                        </a:rPr>
                        <a:t>           4.000,00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r>
              <a:tr h="307256">
                <a:tc>
                  <a:txBody>
                    <a:bodyPr/>
                    <a:lstStyle/>
                    <a:p>
                      <a:pPr>
                        <a:lnSpc>
                          <a:spcPct val="115000"/>
                        </a:lnSpc>
                        <a:spcAft>
                          <a:spcPts val="0"/>
                        </a:spcAft>
                      </a:pPr>
                      <a:r>
                        <a:rPr lang="es-ES" sz="800" b="1">
                          <a:solidFill>
                            <a:schemeClr val="tx1"/>
                          </a:solidFill>
                          <a:latin typeface="Arial"/>
                          <a:ea typeface="Times New Roman"/>
                          <a:cs typeface="Times New Roman"/>
                        </a:rPr>
                        <a:t>CUENTAS POR COBRAR</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solidFill>
                      <a:srgbClr val="E6EED5"/>
                    </a:solidFill>
                  </a:tcPr>
                </a:tc>
                <a:tc>
                  <a:txBody>
                    <a:bodyPr/>
                    <a:lstStyle/>
                    <a:p>
                      <a:pPr>
                        <a:lnSpc>
                          <a:spcPct val="115000"/>
                        </a:lnSpc>
                        <a:spcAft>
                          <a:spcPts val="0"/>
                        </a:spcAft>
                      </a:pPr>
                      <a:r>
                        <a:rPr lang="es-ES" sz="800">
                          <a:solidFill>
                            <a:schemeClr val="tx1"/>
                          </a:solidFill>
                          <a:latin typeface="Arial"/>
                          <a:ea typeface="Times New Roman"/>
                          <a:cs typeface="Times New Roman"/>
                        </a:rPr>
                        <a:t>        1.500,00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solidFill>
                      <a:srgbClr val="E6EED5"/>
                    </a:solidFill>
                  </a:tcPr>
                </a:tc>
                <a:tc>
                  <a:txBody>
                    <a:bodyPr/>
                    <a:lstStyle/>
                    <a:p>
                      <a:pPr>
                        <a:lnSpc>
                          <a:spcPct val="115000"/>
                        </a:lnSpc>
                        <a:spcAft>
                          <a:spcPts val="0"/>
                        </a:spcAft>
                      </a:pPr>
                      <a:r>
                        <a:rPr lang="es-ES" sz="800">
                          <a:solidFill>
                            <a:schemeClr val="tx1"/>
                          </a:solidFill>
                          <a:latin typeface="Arial"/>
                          <a:ea typeface="Times New Roman"/>
                          <a:cs typeface="Times New Roman"/>
                        </a:rPr>
                        <a:t>HIPOTECA POR PAGAR</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solidFill>
                      <a:srgbClr val="E6EED5"/>
                    </a:solidFill>
                  </a:tcPr>
                </a:tc>
                <a:tc>
                  <a:txBody>
                    <a:bodyPr/>
                    <a:lstStyle/>
                    <a:p>
                      <a:pPr>
                        <a:lnSpc>
                          <a:spcPct val="115000"/>
                        </a:lnSpc>
                        <a:spcAft>
                          <a:spcPts val="0"/>
                        </a:spcAft>
                      </a:pPr>
                      <a:r>
                        <a:rPr lang="es-ES" sz="800">
                          <a:solidFill>
                            <a:schemeClr val="tx1"/>
                          </a:solidFill>
                          <a:latin typeface="Arial"/>
                          <a:ea typeface="Times New Roman"/>
                          <a:cs typeface="Times New Roman"/>
                        </a:rPr>
                        <a:t>        4.000,00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solidFill>
                      <a:srgbClr val="E6EED5"/>
                    </a:solidFill>
                  </a:tcPr>
                </a:tc>
              </a:tr>
              <a:tr h="183201">
                <a:tc>
                  <a:txBody>
                    <a:bodyPr/>
                    <a:lstStyle/>
                    <a:p>
                      <a:pPr>
                        <a:lnSpc>
                          <a:spcPct val="115000"/>
                        </a:lnSpc>
                        <a:spcAft>
                          <a:spcPts val="0"/>
                        </a:spcAft>
                      </a:pPr>
                      <a:r>
                        <a:rPr lang="es-ES" sz="800" i="1">
                          <a:solidFill>
                            <a:schemeClr val="tx1"/>
                          </a:solidFill>
                          <a:latin typeface="Arial"/>
                          <a:ea typeface="Times New Roman"/>
                          <a:cs typeface="Times New Roman"/>
                        </a:rPr>
                        <a:t>REALIZABLE</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c>
                  <a:txBody>
                    <a:bodyPr/>
                    <a:lstStyle/>
                    <a:p>
                      <a:pPr>
                        <a:lnSpc>
                          <a:spcPct val="115000"/>
                        </a:lnSpc>
                        <a:spcAft>
                          <a:spcPts val="0"/>
                        </a:spcAft>
                      </a:pPr>
                      <a:r>
                        <a:rPr lang="es-ES" sz="800" b="1" i="1">
                          <a:solidFill>
                            <a:schemeClr val="tx1"/>
                          </a:solidFill>
                          <a:latin typeface="Arial"/>
                          <a:ea typeface="Times New Roman"/>
                          <a:cs typeface="Times New Roman"/>
                        </a:rPr>
                        <a:t>      20.500,00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c rowSpan="2">
                  <a:txBody>
                    <a:bodyPr/>
                    <a:lstStyle/>
                    <a:p>
                      <a:pPr algn="ctr">
                        <a:lnSpc>
                          <a:spcPct val="115000"/>
                        </a:lnSpc>
                        <a:spcAft>
                          <a:spcPts val="0"/>
                        </a:spcAft>
                      </a:pPr>
                      <a:r>
                        <a:rPr lang="es-ES" sz="800" b="1">
                          <a:solidFill>
                            <a:schemeClr val="tx1"/>
                          </a:solidFill>
                          <a:latin typeface="Times New Roman"/>
                          <a:ea typeface="Times New Roman"/>
                          <a:cs typeface="Times New Roman"/>
                        </a:rPr>
                        <a:t>TOTAL PASIVOS</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c rowSpan="2">
                  <a:txBody>
                    <a:bodyPr/>
                    <a:lstStyle/>
                    <a:p>
                      <a:pPr algn="ctr">
                        <a:lnSpc>
                          <a:spcPct val="115000"/>
                        </a:lnSpc>
                        <a:spcAft>
                          <a:spcPts val="0"/>
                        </a:spcAft>
                      </a:pPr>
                      <a:r>
                        <a:rPr lang="es-ES" sz="800" b="1">
                          <a:solidFill>
                            <a:schemeClr val="tx1"/>
                          </a:solidFill>
                          <a:latin typeface="Times New Roman"/>
                          <a:ea typeface="Times New Roman"/>
                          <a:cs typeface="Times New Roman"/>
                        </a:rPr>
                        <a:t>       9.000,00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r>
              <a:tr h="192361">
                <a:tc>
                  <a:txBody>
                    <a:bodyPr/>
                    <a:lstStyle/>
                    <a:p>
                      <a:pPr>
                        <a:lnSpc>
                          <a:spcPct val="115000"/>
                        </a:lnSpc>
                        <a:spcAft>
                          <a:spcPts val="0"/>
                        </a:spcAft>
                      </a:pPr>
                      <a:r>
                        <a:rPr lang="es-ES" sz="800" b="1">
                          <a:solidFill>
                            <a:schemeClr val="tx1"/>
                          </a:solidFill>
                          <a:latin typeface="Arial"/>
                          <a:ea typeface="Times New Roman"/>
                          <a:cs typeface="Times New Roman"/>
                        </a:rPr>
                        <a:t>INVENTARIOS</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solidFill>
                      <a:srgbClr val="E6EED5"/>
                    </a:solidFill>
                  </a:tcPr>
                </a:tc>
                <a:tc>
                  <a:txBody>
                    <a:bodyPr/>
                    <a:lstStyle/>
                    <a:p>
                      <a:pPr>
                        <a:lnSpc>
                          <a:spcPct val="115000"/>
                        </a:lnSpc>
                        <a:spcAft>
                          <a:spcPts val="0"/>
                        </a:spcAft>
                      </a:pPr>
                      <a:r>
                        <a:rPr lang="es-ES" sz="800">
                          <a:solidFill>
                            <a:schemeClr val="tx1"/>
                          </a:solidFill>
                          <a:latin typeface="Arial"/>
                          <a:ea typeface="Times New Roman"/>
                          <a:cs typeface="Times New Roman"/>
                        </a:rPr>
                        <a:t>      20.500,00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solidFill>
                      <a:srgbClr val="E6EED5"/>
                    </a:solidFill>
                  </a:tcPr>
                </a:tc>
                <a:tc vMerge="1">
                  <a:txBody>
                    <a:bodyPr/>
                    <a:lstStyle/>
                    <a:p>
                      <a:endParaRPr lang="es-ES"/>
                    </a:p>
                  </a:txBody>
                  <a:tcPr/>
                </a:tc>
                <a:tc vMerge="1">
                  <a:txBody>
                    <a:bodyPr/>
                    <a:lstStyle/>
                    <a:p>
                      <a:endParaRPr lang="es-ES"/>
                    </a:p>
                  </a:txBody>
                  <a:tcPr/>
                </a:tc>
              </a:tr>
              <a:tr h="307472">
                <a:tc>
                  <a:txBody>
                    <a:bodyPr/>
                    <a:lstStyle/>
                    <a:p>
                      <a:pPr>
                        <a:lnSpc>
                          <a:spcPct val="115000"/>
                        </a:lnSpc>
                        <a:spcAft>
                          <a:spcPts val="0"/>
                        </a:spcAft>
                      </a:pPr>
                      <a:r>
                        <a:rPr lang="es-ES" sz="800">
                          <a:solidFill>
                            <a:schemeClr val="tx1"/>
                          </a:solidFill>
                          <a:latin typeface="Times New Roman"/>
                          <a:ea typeface="Times New Roman"/>
                          <a:cs typeface="Times New Roman"/>
                        </a:rPr>
                        <a:t>ACTIVOS NO CORRIENTES</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c>
                  <a:txBody>
                    <a:bodyPr/>
                    <a:lstStyle/>
                    <a:p>
                      <a:pPr>
                        <a:lnSpc>
                          <a:spcPct val="115000"/>
                        </a:lnSpc>
                        <a:spcAft>
                          <a:spcPts val="0"/>
                        </a:spcAft>
                      </a:pPr>
                      <a:r>
                        <a:rPr lang="es-ES" sz="800" b="1">
                          <a:solidFill>
                            <a:schemeClr val="tx1"/>
                          </a:solidFill>
                          <a:latin typeface="Times New Roman"/>
                          <a:ea typeface="Times New Roman"/>
                          <a:cs typeface="Times New Roman"/>
                        </a:rPr>
                        <a:t>  51.800,00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c>
                  <a:txBody>
                    <a:bodyPr/>
                    <a:lstStyle/>
                    <a:p>
                      <a:pPr>
                        <a:lnSpc>
                          <a:spcPct val="115000"/>
                        </a:lnSpc>
                        <a:spcAft>
                          <a:spcPts val="0"/>
                        </a:spcAft>
                      </a:pPr>
                      <a:r>
                        <a:rPr lang="es-ES" sz="800" b="1">
                          <a:solidFill>
                            <a:schemeClr val="tx1"/>
                          </a:solidFill>
                          <a:latin typeface="Times New Roman"/>
                          <a:ea typeface="Times New Roman"/>
                          <a:cs typeface="Times New Roman"/>
                        </a:rPr>
                        <a:t>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c>
                  <a:txBody>
                    <a:bodyPr/>
                    <a:lstStyle/>
                    <a:p>
                      <a:pPr>
                        <a:lnSpc>
                          <a:spcPct val="115000"/>
                        </a:lnSpc>
                        <a:spcAft>
                          <a:spcPts val="0"/>
                        </a:spcAft>
                      </a:pPr>
                      <a:r>
                        <a:rPr lang="es-ES" sz="800" b="1">
                          <a:solidFill>
                            <a:schemeClr val="tx1"/>
                          </a:solidFill>
                          <a:latin typeface="Times New Roman"/>
                          <a:ea typeface="Times New Roman"/>
                          <a:cs typeface="Times New Roman"/>
                        </a:rPr>
                        <a:t>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r>
              <a:tr h="307256">
                <a:tc>
                  <a:txBody>
                    <a:bodyPr/>
                    <a:lstStyle/>
                    <a:p>
                      <a:pPr>
                        <a:lnSpc>
                          <a:spcPct val="115000"/>
                        </a:lnSpc>
                        <a:spcAft>
                          <a:spcPts val="0"/>
                        </a:spcAft>
                      </a:pPr>
                      <a:r>
                        <a:rPr lang="es-ES" sz="800" i="1">
                          <a:solidFill>
                            <a:schemeClr val="tx1"/>
                          </a:solidFill>
                          <a:latin typeface="Arial"/>
                          <a:ea typeface="Times New Roman"/>
                          <a:cs typeface="Times New Roman"/>
                        </a:rPr>
                        <a:t>ACTIVOS FIJOS DEPRECIABLES</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solidFill>
                      <a:srgbClr val="E6EED5"/>
                    </a:solidFill>
                  </a:tcPr>
                </a:tc>
                <a:tc>
                  <a:txBody>
                    <a:bodyPr/>
                    <a:lstStyle/>
                    <a:p>
                      <a:pPr>
                        <a:lnSpc>
                          <a:spcPct val="115000"/>
                        </a:lnSpc>
                        <a:spcAft>
                          <a:spcPts val="0"/>
                        </a:spcAft>
                      </a:pPr>
                      <a:r>
                        <a:rPr lang="es-ES" sz="800" b="1" i="1">
                          <a:solidFill>
                            <a:schemeClr val="tx1"/>
                          </a:solidFill>
                          <a:latin typeface="Times New Roman"/>
                          <a:ea typeface="Times New Roman"/>
                          <a:cs typeface="Times New Roman"/>
                        </a:rPr>
                        <a:t>    26.500,00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solidFill>
                      <a:srgbClr val="E6EED5"/>
                    </a:solidFill>
                  </a:tcPr>
                </a:tc>
                <a:tc rowSpan="2" gridSpan="2">
                  <a:txBody>
                    <a:bodyPr/>
                    <a:lstStyle/>
                    <a:p>
                      <a:pPr algn="ctr">
                        <a:lnSpc>
                          <a:spcPct val="115000"/>
                        </a:lnSpc>
                        <a:spcAft>
                          <a:spcPts val="0"/>
                        </a:spcAft>
                      </a:pPr>
                      <a:r>
                        <a:rPr lang="es-ES" sz="800" b="1" u="sng">
                          <a:solidFill>
                            <a:schemeClr val="tx1"/>
                          </a:solidFill>
                          <a:latin typeface="Times New Roman"/>
                          <a:ea typeface="Times New Roman"/>
                          <a:cs typeface="Times New Roman"/>
                        </a:rPr>
                        <a:t>PATRIMONIO</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solidFill>
                      <a:srgbClr val="E6EED5"/>
                    </a:solidFill>
                  </a:tcPr>
                </a:tc>
                <a:tc rowSpan="2" hMerge="1">
                  <a:txBody>
                    <a:bodyPr/>
                    <a:lstStyle/>
                    <a:p>
                      <a:endParaRPr lang="es-ES"/>
                    </a:p>
                  </a:txBody>
                  <a:tcPr/>
                </a:tc>
              </a:tr>
              <a:tr h="164882">
                <a:tc>
                  <a:txBody>
                    <a:bodyPr/>
                    <a:lstStyle/>
                    <a:p>
                      <a:pPr>
                        <a:lnSpc>
                          <a:spcPct val="115000"/>
                        </a:lnSpc>
                        <a:spcAft>
                          <a:spcPts val="0"/>
                        </a:spcAft>
                      </a:pPr>
                      <a:r>
                        <a:rPr lang="es-ES" sz="800" b="1">
                          <a:solidFill>
                            <a:schemeClr val="tx1"/>
                          </a:solidFill>
                          <a:latin typeface="Arial"/>
                          <a:ea typeface="Times New Roman"/>
                          <a:cs typeface="Times New Roman"/>
                        </a:rPr>
                        <a:t>EDIFICIO</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c>
                  <a:txBody>
                    <a:bodyPr/>
                    <a:lstStyle/>
                    <a:p>
                      <a:pPr>
                        <a:lnSpc>
                          <a:spcPct val="115000"/>
                        </a:lnSpc>
                        <a:spcAft>
                          <a:spcPts val="0"/>
                        </a:spcAft>
                      </a:pPr>
                      <a:r>
                        <a:rPr lang="es-ES" sz="800">
                          <a:solidFill>
                            <a:schemeClr val="tx1"/>
                          </a:solidFill>
                          <a:latin typeface="Arial"/>
                          <a:ea typeface="Times New Roman"/>
                          <a:cs typeface="Times New Roman"/>
                        </a:rPr>
                        <a:t>      15.000,00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c gridSpan="2" vMerge="1">
                  <a:txBody>
                    <a:bodyPr/>
                    <a:lstStyle/>
                    <a:p>
                      <a:endParaRPr lang="es-ES"/>
                    </a:p>
                  </a:txBody>
                  <a:tcPr/>
                </a:tc>
                <a:tc hMerge="1" vMerge="1">
                  <a:txBody>
                    <a:bodyPr/>
                    <a:lstStyle/>
                    <a:p>
                      <a:endParaRPr lang="es-ES"/>
                    </a:p>
                  </a:txBody>
                  <a:tcPr/>
                </a:tc>
              </a:tr>
              <a:tr h="183201">
                <a:tc>
                  <a:txBody>
                    <a:bodyPr/>
                    <a:lstStyle/>
                    <a:p>
                      <a:pPr>
                        <a:lnSpc>
                          <a:spcPct val="115000"/>
                        </a:lnSpc>
                        <a:spcAft>
                          <a:spcPts val="0"/>
                        </a:spcAft>
                      </a:pPr>
                      <a:r>
                        <a:rPr lang="es-ES" sz="800" b="1">
                          <a:solidFill>
                            <a:schemeClr val="tx1"/>
                          </a:solidFill>
                          <a:latin typeface="Arial"/>
                          <a:ea typeface="Times New Roman"/>
                          <a:cs typeface="Times New Roman"/>
                        </a:rPr>
                        <a:t>MAQUINARIA</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solidFill>
                      <a:srgbClr val="E6EED5"/>
                    </a:solidFill>
                  </a:tcPr>
                </a:tc>
                <a:tc>
                  <a:txBody>
                    <a:bodyPr/>
                    <a:lstStyle/>
                    <a:p>
                      <a:pPr>
                        <a:lnSpc>
                          <a:spcPct val="115000"/>
                        </a:lnSpc>
                        <a:spcAft>
                          <a:spcPts val="0"/>
                        </a:spcAft>
                      </a:pPr>
                      <a:r>
                        <a:rPr lang="es-ES" sz="800">
                          <a:solidFill>
                            <a:schemeClr val="tx1"/>
                          </a:solidFill>
                          <a:latin typeface="Arial"/>
                          <a:ea typeface="Times New Roman"/>
                          <a:cs typeface="Times New Roman"/>
                        </a:rPr>
                        <a:t>        8.000,00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solidFill>
                      <a:srgbClr val="E6EED5"/>
                    </a:solidFill>
                  </a:tcPr>
                </a:tc>
                <a:tc>
                  <a:txBody>
                    <a:bodyPr/>
                    <a:lstStyle/>
                    <a:p>
                      <a:pPr algn="ctr">
                        <a:lnSpc>
                          <a:spcPct val="115000"/>
                        </a:lnSpc>
                        <a:spcAft>
                          <a:spcPts val="0"/>
                        </a:spcAft>
                      </a:pPr>
                      <a:r>
                        <a:rPr lang="es-ES" sz="800" b="1" u="sng">
                          <a:solidFill>
                            <a:schemeClr val="tx1"/>
                          </a:solidFill>
                          <a:latin typeface="Times New Roman"/>
                          <a:ea typeface="Times New Roman"/>
                          <a:cs typeface="Times New Roman"/>
                        </a:rPr>
                        <a:t>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solidFill>
                      <a:srgbClr val="E6EED5"/>
                    </a:solidFill>
                  </a:tcPr>
                </a:tc>
                <a:tc>
                  <a:txBody>
                    <a:bodyPr/>
                    <a:lstStyle/>
                    <a:p>
                      <a:pPr algn="ctr">
                        <a:lnSpc>
                          <a:spcPct val="115000"/>
                        </a:lnSpc>
                        <a:spcAft>
                          <a:spcPts val="0"/>
                        </a:spcAft>
                      </a:pPr>
                      <a:r>
                        <a:rPr lang="es-ES" sz="800" b="1" u="sng">
                          <a:solidFill>
                            <a:schemeClr val="tx1"/>
                          </a:solidFill>
                          <a:latin typeface="Times New Roman"/>
                          <a:ea typeface="Times New Roman"/>
                          <a:cs typeface="Times New Roman"/>
                        </a:rPr>
                        <a:t>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solidFill>
                      <a:srgbClr val="E6EED5"/>
                    </a:solidFill>
                  </a:tcPr>
                </a:tc>
              </a:tr>
              <a:tr h="183201">
                <a:tc>
                  <a:txBody>
                    <a:bodyPr/>
                    <a:lstStyle/>
                    <a:p>
                      <a:pPr>
                        <a:lnSpc>
                          <a:spcPct val="115000"/>
                        </a:lnSpc>
                        <a:spcAft>
                          <a:spcPts val="0"/>
                        </a:spcAft>
                      </a:pPr>
                      <a:r>
                        <a:rPr lang="es-ES" sz="800" b="1">
                          <a:solidFill>
                            <a:schemeClr val="tx1"/>
                          </a:solidFill>
                          <a:latin typeface="Arial"/>
                          <a:ea typeface="Times New Roman"/>
                          <a:cs typeface="Times New Roman"/>
                        </a:rPr>
                        <a:t>EQUIPO DE COMPUTO</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c>
                  <a:txBody>
                    <a:bodyPr/>
                    <a:lstStyle/>
                    <a:p>
                      <a:pPr>
                        <a:lnSpc>
                          <a:spcPct val="115000"/>
                        </a:lnSpc>
                        <a:spcAft>
                          <a:spcPts val="0"/>
                        </a:spcAft>
                      </a:pPr>
                      <a:r>
                        <a:rPr lang="es-ES" sz="800">
                          <a:solidFill>
                            <a:schemeClr val="tx1"/>
                          </a:solidFill>
                          <a:latin typeface="Arial"/>
                          <a:ea typeface="Times New Roman"/>
                          <a:cs typeface="Times New Roman"/>
                        </a:rPr>
                        <a:t>        2.500,00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c>
                  <a:txBody>
                    <a:bodyPr/>
                    <a:lstStyle/>
                    <a:p>
                      <a:pPr>
                        <a:lnSpc>
                          <a:spcPct val="115000"/>
                        </a:lnSpc>
                        <a:spcAft>
                          <a:spcPts val="0"/>
                        </a:spcAft>
                      </a:pPr>
                      <a:r>
                        <a:rPr lang="es-ES" sz="800" b="1" i="1">
                          <a:solidFill>
                            <a:schemeClr val="tx1"/>
                          </a:solidFill>
                          <a:latin typeface="Arial"/>
                          <a:ea typeface="Times New Roman"/>
                          <a:cs typeface="Times New Roman"/>
                        </a:rPr>
                        <a:t>CAPITAL SOCIAL</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c>
                  <a:txBody>
                    <a:bodyPr/>
                    <a:lstStyle/>
                    <a:p>
                      <a:pPr>
                        <a:lnSpc>
                          <a:spcPct val="115000"/>
                        </a:lnSpc>
                        <a:spcAft>
                          <a:spcPts val="0"/>
                        </a:spcAft>
                      </a:pPr>
                      <a:r>
                        <a:rPr lang="es-ES" sz="800" b="1" i="1">
                          <a:solidFill>
                            <a:schemeClr val="tx1"/>
                          </a:solidFill>
                          <a:latin typeface="Arial"/>
                          <a:ea typeface="Times New Roman"/>
                          <a:cs typeface="Times New Roman"/>
                        </a:rPr>
                        <a:t>      85.100,00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r>
              <a:tr h="307256">
                <a:tc>
                  <a:txBody>
                    <a:bodyPr/>
                    <a:lstStyle/>
                    <a:p>
                      <a:pPr>
                        <a:lnSpc>
                          <a:spcPct val="115000"/>
                        </a:lnSpc>
                        <a:spcAft>
                          <a:spcPts val="0"/>
                        </a:spcAft>
                      </a:pPr>
                      <a:r>
                        <a:rPr lang="es-ES" sz="800" b="1">
                          <a:solidFill>
                            <a:schemeClr val="tx1"/>
                          </a:solidFill>
                          <a:latin typeface="Arial"/>
                          <a:ea typeface="Times New Roman"/>
                          <a:cs typeface="Times New Roman"/>
                        </a:rPr>
                        <a:t>MUEBLES Y EQUP. DE OFICINA</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solidFill>
                      <a:srgbClr val="E6EED5"/>
                    </a:solidFill>
                  </a:tcPr>
                </a:tc>
                <a:tc>
                  <a:txBody>
                    <a:bodyPr/>
                    <a:lstStyle/>
                    <a:p>
                      <a:pPr>
                        <a:lnSpc>
                          <a:spcPct val="115000"/>
                        </a:lnSpc>
                        <a:spcAft>
                          <a:spcPts val="0"/>
                        </a:spcAft>
                      </a:pPr>
                      <a:r>
                        <a:rPr lang="es-ES" sz="800">
                          <a:solidFill>
                            <a:schemeClr val="tx1"/>
                          </a:solidFill>
                          <a:latin typeface="Arial"/>
                          <a:ea typeface="Times New Roman"/>
                          <a:cs typeface="Times New Roman"/>
                        </a:rPr>
                        <a:t>        1.000,00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solidFill>
                      <a:srgbClr val="E6EED5"/>
                    </a:solidFill>
                  </a:tcPr>
                </a:tc>
                <a:tc>
                  <a:txBody>
                    <a:bodyPr/>
                    <a:lstStyle/>
                    <a:p>
                      <a:pPr algn="ctr">
                        <a:lnSpc>
                          <a:spcPct val="115000"/>
                        </a:lnSpc>
                        <a:spcAft>
                          <a:spcPts val="0"/>
                        </a:spcAft>
                      </a:pPr>
                      <a:r>
                        <a:rPr lang="es-ES" sz="800" b="1" u="sng">
                          <a:solidFill>
                            <a:schemeClr val="tx1"/>
                          </a:solidFill>
                          <a:latin typeface="Times New Roman"/>
                          <a:ea typeface="Times New Roman"/>
                          <a:cs typeface="Times New Roman"/>
                        </a:rPr>
                        <a:t>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solidFill>
                      <a:srgbClr val="E6EED5"/>
                    </a:solidFill>
                  </a:tcPr>
                </a:tc>
                <a:tc>
                  <a:txBody>
                    <a:bodyPr/>
                    <a:lstStyle/>
                    <a:p>
                      <a:pPr algn="ctr">
                        <a:lnSpc>
                          <a:spcPct val="115000"/>
                        </a:lnSpc>
                        <a:spcAft>
                          <a:spcPts val="0"/>
                        </a:spcAft>
                      </a:pPr>
                      <a:r>
                        <a:rPr lang="es-ES" sz="800" b="1" u="sng">
                          <a:solidFill>
                            <a:schemeClr val="tx1"/>
                          </a:solidFill>
                          <a:latin typeface="Times New Roman"/>
                          <a:ea typeface="Times New Roman"/>
                          <a:cs typeface="Times New Roman"/>
                        </a:rPr>
                        <a:t>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solidFill>
                      <a:srgbClr val="E6EED5"/>
                    </a:solidFill>
                  </a:tcPr>
                </a:tc>
              </a:tr>
              <a:tr h="307256">
                <a:tc>
                  <a:txBody>
                    <a:bodyPr/>
                    <a:lstStyle/>
                    <a:p>
                      <a:pPr>
                        <a:lnSpc>
                          <a:spcPct val="115000"/>
                        </a:lnSpc>
                        <a:spcAft>
                          <a:spcPts val="0"/>
                        </a:spcAft>
                      </a:pPr>
                      <a:r>
                        <a:rPr lang="es-ES" sz="800" i="1">
                          <a:solidFill>
                            <a:schemeClr val="tx1"/>
                          </a:solidFill>
                          <a:latin typeface="Arial"/>
                          <a:ea typeface="Times New Roman"/>
                          <a:cs typeface="Times New Roman"/>
                        </a:rPr>
                        <a:t>ACTIVOS FIJOS NO DEPRECIABLES</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c>
                  <a:txBody>
                    <a:bodyPr/>
                    <a:lstStyle/>
                    <a:p>
                      <a:pPr>
                        <a:lnSpc>
                          <a:spcPct val="115000"/>
                        </a:lnSpc>
                        <a:spcAft>
                          <a:spcPts val="0"/>
                        </a:spcAft>
                      </a:pPr>
                      <a:r>
                        <a:rPr lang="es-ES" sz="800" b="1" i="1">
                          <a:solidFill>
                            <a:schemeClr val="tx1"/>
                          </a:solidFill>
                          <a:latin typeface="Arial"/>
                          <a:ea typeface="Times New Roman"/>
                          <a:cs typeface="Times New Roman"/>
                        </a:rPr>
                        <a:t>      25.000,00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c>
                  <a:txBody>
                    <a:bodyPr/>
                    <a:lstStyle/>
                    <a:p>
                      <a:pPr>
                        <a:lnSpc>
                          <a:spcPct val="115000"/>
                        </a:lnSpc>
                        <a:spcAft>
                          <a:spcPts val="0"/>
                        </a:spcAft>
                      </a:pPr>
                      <a:r>
                        <a:rPr lang="es-ES" sz="800" b="1">
                          <a:solidFill>
                            <a:schemeClr val="tx1"/>
                          </a:solidFill>
                          <a:latin typeface="Times New Roman"/>
                          <a:ea typeface="Times New Roman"/>
                          <a:cs typeface="Times New Roman"/>
                        </a:rPr>
                        <a:t>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c>
                  <a:txBody>
                    <a:bodyPr/>
                    <a:lstStyle/>
                    <a:p>
                      <a:pPr>
                        <a:lnSpc>
                          <a:spcPct val="115000"/>
                        </a:lnSpc>
                        <a:spcAft>
                          <a:spcPts val="0"/>
                        </a:spcAft>
                      </a:pPr>
                      <a:r>
                        <a:rPr lang="es-ES" sz="800" b="1">
                          <a:solidFill>
                            <a:schemeClr val="tx1"/>
                          </a:solidFill>
                          <a:latin typeface="Times New Roman"/>
                          <a:ea typeface="Times New Roman"/>
                          <a:cs typeface="Times New Roman"/>
                        </a:rPr>
                        <a:t>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r>
              <a:tr h="183201">
                <a:tc>
                  <a:txBody>
                    <a:bodyPr/>
                    <a:lstStyle/>
                    <a:p>
                      <a:pPr>
                        <a:lnSpc>
                          <a:spcPct val="115000"/>
                        </a:lnSpc>
                        <a:spcAft>
                          <a:spcPts val="0"/>
                        </a:spcAft>
                      </a:pPr>
                      <a:r>
                        <a:rPr lang="es-ES" sz="800" b="1">
                          <a:solidFill>
                            <a:schemeClr val="tx1"/>
                          </a:solidFill>
                          <a:latin typeface="Arial"/>
                          <a:ea typeface="Times New Roman"/>
                          <a:cs typeface="Times New Roman"/>
                        </a:rPr>
                        <a:t>TERRENOS</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solidFill>
                      <a:srgbClr val="E6EED5"/>
                    </a:solidFill>
                  </a:tcPr>
                </a:tc>
                <a:tc>
                  <a:txBody>
                    <a:bodyPr/>
                    <a:lstStyle/>
                    <a:p>
                      <a:pPr>
                        <a:lnSpc>
                          <a:spcPct val="115000"/>
                        </a:lnSpc>
                        <a:spcAft>
                          <a:spcPts val="0"/>
                        </a:spcAft>
                      </a:pPr>
                      <a:r>
                        <a:rPr lang="es-ES" sz="800">
                          <a:solidFill>
                            <a:schemeClr val="tx1"/>
                          </a:solidFill>
                          <a:latin typeface="Arial"/>
                          <a:ea typeface="Times New Roman"/>
                          <a:cs typeface="Times New Roman"/>
                        </a:rPr>
                        <a:t>      25.000,00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solidFill>
                      <a:srgbClr val="E6EED5"/>
                    </a:solidFill>
                  </a:tcPr>
                </a:tc>
                <a:tc>
                  <a:txBody>
                    <a:bodyPr/>
                    <a:lstStyle/>
                    <a:p>
                      <a:endParaRPr lang="es-ES" sz="900">
                        <a:solidFill>
                          <a:schemeClr val="tx1"/>
                        </a:solidFill>
                        <a:latin typeface="Arial"/>
                        <a:cs typeface="Times New Roman"/>
                      </a:endParaRPr>
                    </a:p>
                  </a:txBody>
                  <a:tcPr marL="58256" marR="58256" marT="0" marB="0">
                    <a:lnL>
                      <a:noFill/>
                    </a:lnL>
                    <a:lnR>
                      <a:noFill/>
                    </a:lnR>
                    <a:lnT>
                      <a:noFill/>
                    </a:lnT>
                    <a:lnB>
                      <a:noFill/>
                    </a:lnB>
                    <a:solidFill>
                      <a:srgbClr val="E6EED5"/>
                    </a:solidFill>
                  </a:tcPr>
                </a:tc>
                <a:tc>
                  <a:txBody>
                    <a:bodyPr/>
                    <a:lstStyle/>
                    <a:p>
                      <a:pPr>
                        <a:lnSpc>
                          <a:spcPct val="115000"/>
                        </a:lnSpc>
                        <a:spcAft>
                          <a:spcPts val="0"/>
                        </a:spcAft>
                      </a:pPr>
                      <a:r>
                        <a:rPr lang="es-ES" sz="800">
                          <a:solidFill>
                            <a:schemeClr val="tx1"/>
                          </a:solidFill>
                          <a:latin typeface="Calibri"/>
                          <a:ea typeface="Times New Roman"/>
                          <a:cs typeface="Calibri"/>
                        </a:rPr>
                        <a:t>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solidFill>
                      <a:srgbClr val="E6EED5"/>
                    </a:solidFill>
                  </a:tcPr>
                </a:tc>
              </a:tr>
              <a:tr h="151691">
                <a:tc>
                  <a:txBody>
                    <a:bodyPr/>
                    <a:lstStyle/>
                    <a:p>
                      <a:pPr>
                        <a:lnSpc>
                          <a:spcPct val="115000"/>
                        </a:lnSpc>
                        <a:spcAft>
                          <a:spcPts val="0"/>
                        </a:spcAft>
                      </a:pPr>
                      <a:r>
                        <a:rPr lang="es-ES" sz="800">
                          <a:solidFill>
                            <a:schemeClr val="tx1"/>
                          </a:solidFill>
                          <a:latin typeface="Times New Roman"/>
                          <a:ea typeface="Times New Roman"/>
                          <a:cs typeface="Times New Roman"/>
                        </a:rPr>
                        <a:t>ACTIVOS DIFERIDOS</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c>
                  <a:txBody>
                    <a:bodyPr/>
                    <a:lstStyle/>
                    <a:p>
                      <a:pPr>
                        <a:lnSpc>
                          <a:spcPct val="115000"/>
                        </a:lnSpc>
                        <a:spcAft>
                          <a:spcPts val="0"/>
                        </a:spcAft>
                      </a:pPr>
                      <a:r>
                        <a:rPr lang="es-ES" sz="800" b="1">
                          <a:solidFill>
                            <a:schemeClr val="tx1"/>
                          </a:solidFill>
                          <a:latin typeface="Times New Roman"/>
                          <a:ea typeface="Times New Roman"/>
                          <a:cs typeface="Times New Roman"/>
                        </a:rPr>
                        <a:t>      300,00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c>
                  <a:txBody>
                    <a:bodyPr/>
                    <a:lstStyle/>
                    <a:p>
                      <a:pPr>
                        <a:lnSpc>
                          <a:spcPct val="115000"/>
                        </a:lnSpc>
                        <a:spcAft>
                          <a:spcPts val="0"/>
                        </a:spcAft>
                      </a:pPr>
                      <a:r>
                        <a:rPr lang="es-ES" sz="800">
                          <a:solidFill>
                            <a:schemeClr val="tx1"/>
                          </a:solidFill>
                          <a:latin typeface="Arial"/>
                          <a:ea typeface="Times New Roman"/>
                          <a:cs typeface="Times New Roman"/>
                        </a:rPr>
                        <a:t>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c>
                  <a:txBody>
                    <a:bodyPr/>
                    <a:lstStyle/>
                    <a:p>
                      <a:pPr>
                        <a:lnSpc>
                          <a:spcPct val="115000"/>
                        </a:lnSpc>
                        <a:spcAft>
                          <a:spcPts val="0"/>
                        </a:spcAft>
                      </a:pPr>
                      <a:r>
                        <a:rPr lang="es-ES" sz="800">
                          <a:solidFill>
                            <a:schemeClr val="tx1"/>
                          </a:solidFill>
                          <a:latin typeface="Arial"/>
                          <a:ea typeface="Times New Roman"/>
                          <a:cs typeface="Times New Roman"/>
                        </a:rPr>
                        <a:t>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r>
              <a:tr h="307256">
                <a:tc>
                  <a:txBody>
                    <a:bodyPr/>
                    <a:lstStyle/>
                    <a:p>
                      <a:pPr>
                        <a:lnSpc>
                          <a:spcPct val="115000"/>
                        </a:lnSpc>
                        <a:spcAft>
                          <a:spcPts val="0"/>
                        </a:spcAft>
                      </a:pPr>
                      <a:r>
                        <a:rPr lang="es-ES" sz="800" b="1">
                          <a:solidFill>
                            <a:schemeClr val="tx1"/>
                          </a:solidFill>
                          <a:latin typeface="Arial"/>
                          <a:ea typeface="Times New Roman"/>
                          <a:cs typeface="Times New Roman"/>
                        </a:rPr>
                        <a:t>GASTOS DE OPERACIÓN</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solidFill>
                      <a:srgbClr val="E6EED5"/>
                    </a:solidFill>
                  </a:tcPr>
                </a:tc>
                <a:tc>
                  <a:txBody>
                    <a:bodyPr/>
                    <a:lstStyle/>
                    <a:p>
                      <a:pPr>
                        <a:lnSpc>
                          <a:spcPct val="115000"/>
                        </a:lnSpc>
                        <a:spcAft>
                          <a:spcPts val="0"/>
                        </a:spcAft>
                      </a:pPr>
                      <a:r>
                        <a:rPr lang="es-ES" sz="800">
                          <a:solidFill>
                            <a:schemeClr val="tx1"/>
                          </a:solidFill>
                          <a:latin typeface="Arial"/>
                          <a:ea typeface="Times New Roman"/>
                          <a:cs typeface="Times New Roman"/>
                        </a:rPr>
                        <a:t>           300,00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solidFill>
                      <a:srgbClr val="E6EED5"/>
                    </a:solidFill>
                  </a:tcPr>
                </a:tc>
                <a:tc>
                  <a:txBody>
                    <a:bodyPr/>
                    <a:lstStyle/>
                    <a:p>
                      <a:endParaRPr lang="es-ES" sz="900">
                        <a:solidFill>
                          <a:schemeClr val="tx1"/>
                        </a:solidFill>
                        <a:latin typeface="Arial"/>
                        <a:cs typeface="Times New Roman"/>
                      </a:endParaRPr>
                    </a:p>
                  </a:txBody>
                  <a:tcPr marL="58256" marR="58256" marT="0" marB="0">
                    <a:lnL>
                      <a:noFill/>
                    </a:lnL>
                    <a:lnR>
                      <a:noFill/>
                    </a:lnR>
                    <a:lnT>
                      <a:noFill/>
                    </a:lnT>
                    <a:lnB>
                      <a:noFill/>
                    </a:lnB>
                    <a:solidFill>
                      <a:srgbClr val="E6EED5"/>
                    </a:solidFill>
                  </a:tcPr>
                </a:tc>
                <a:tc>
                  <a:txBody>
                    <a:bodyPr/>
                    <a:lstStyle/>
                    <a:p>
                      <a:pPr>
                        <a:lnSpc>
                          <a:spcPct val="115000"/>
                        </a:lnSpc>
                        <a:spcAft>
                          <a:spcPts val="0"/>
                        </a:spcAft>
                      </a:pPr>
                      <a:r>
                        <a:rPr lang="es-ES" sz="800">
                          <a:solidFill>
                            <a:schemeClr val="tx1"/>
                          </a:solidFill>
                          <a:latin typeface="Calibri"/>
                          <a:ea typeface="Times New Roman"/>
                          <a:cs typeface="Calibri"/>
                        </a:rPr>
                        <a:t>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solidFill>
                      <a:srgbClr val="E6EED5"/>
                    </a:solidFill>
                  </a:tcPr>
                </a:tc>
              </a:tr>
              <a:tr h="151691">
                <a:tc>
                  <a:txBody>
                    <a:bodyPr/>
                    <a:lstStyle/>
                    <a:p>
                      <a:pPr>
                        <a:lnSpc>
                          <a:spcPct val="115000"/>
                        </a:lnSpc>
                        <a:spcAft>
                          <a:spcPts val="0"/>
                        </a:spcAft>
                      </a:pPr>
                      <a:r>
                        <a:rPr lang="es-ES" sz="800" b="1">
                          <a:solidFill>
                            <a:schemeClr val="tx1"/>
                          </a:solidFill>
                          <a:latin typeface="Arial"/>
                          <a:ea typeface="Times New Roman"/>
                          <a:cs typeface="Times New Roman"/>
                        </a:rPr>
                        <a:t>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c>
                  <a:txBody>
                    <a:bodyPr/>
                    <a:lstStyle/>
                    <a:p>
                      <a:pPr>
                        <a:lnSpc>
                          <a:spcPct val="115000"/>
                        </a:lnSpc>
                        <a:spcAft>
                          <a:spcPts val="0"/>
                        </a:spcAft>
                      </a:pPr>
                      <a:r>
                        <a:rPr lang="es-ES" sz="800">
                          <a:solidFill>
                            <a:schemeClr val="tx1"/>
                          </a:solidFill>
                          <a:latin typeface="Arial"/>
                          <a:ea typeface="Times New Roman"/>
                          <a:cs typeface="Times New Roman"/>
                        </a:rPr>
                        <a:t>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c>
                  <a:txBody>
                    <a:bodyPr/>
                    <a:lstStyle/>
                    <a:p>
                      <a:pPr>
                        <a:lnSpc>
                          <a:spcPct val="115000"/>
                        </a:lnSpc>
                        <a:spcAft>
                          <a:spcPts val="0"/>
                        </a:spcAft>
                      </a:pPr>
                      <a:r>
                        <a:rPr lang="es-ES" sz="800" b="1">
                          <a:solidFill>
                            <a:schemeClr val="tx1"/>
                          </a:solidFill>
                          <a:latin typeface="Times New Roman"/>
                          <a:ea typeface="Times New Roman"/>
                          <a:cs typeface="Times New Roman"/>
                        </a:rPr>
                        <a:t>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c>
                  <a:txBody>
                    <a:bodyPr/>
                    <a:lstStyle/>
                    <a:p>
                      <a:pPr>
                        <a:lnSpc>
                          <a:spcPct val="115000"/>
                        </a:lnSpc>
                        <a:spcAft>
                          <a:spcPts val="0"/>
                        </a:spcAft>
                      </a:pPr>
                      <a:r>
                        <a:rPr lang="es-ES" sz="800" b="1">
                          <a:solidFill>
                            <a:schemeClr val="tx1"/>
                          </a:solidFill>
                          <a:latin typeface="Times New Roman"/>
                          <a:ea typeface="Times New Roman"/>
                          <a:cs typeface="Times New Roman"/>
                        </a:rPr>
                        <a:t> </a:t>
                      </a:r>
                      <a:endParaRPr lang="es-ES" sz="900">
                        <a:solidFill>
                          <a:schemeClr val="tx1"/>
                        </a:solidFill>
                        <a:latin typeface="Calibri"/>
                        <a:ea typeface="Times New Roman"/>
                        <a:cs typeface="Times New Roman"/>
                      </a:endParaRPr>
                    </a:p>
                  </a:txBody>
                  <a:tcPr marL="58256" marR="58256" marT="0" marB="0">
                    <a:lnL>
                      <a:noFill/>
                    </a:lnL>
                    <a:lnR>
                      <a:noFill/>
                    </a:lnR>
                    <a:lnT>
                      <a:noFill/>
                    </a:lnT>
                    <a:lnB>
                      <a:noFill/>
                    </a:lnB>
                  </a:tcPr>
                </a:tc>
              </a:tr>
              <a:tr h="307472">
                <a:tc>
                  <a:txBody>
                    <a:bodyPr/>
                    <a:lstStyle/>
                    <a:p>
                      <a:pPr algn="ctr">
                        <a:lnSpc>
                          <a:spcPct val="115000"/>
                        </a:lnSpc>
                        <a:spcAft>
                          <a:spcPts val="0"/>
                        </a:spcAft>
                      </a:pPr>
                      <a:r>
                        <a:rPr lang="es-ES" sz="800">
                          <a:solidFill>
                            <a:schemeClr val="tx1"/>
                          </a:solidFill>
                          <a:latin typeface="Times New Roman"/>
                          <a:ea typeface="Times New Roman"/>
                          <a:cs typeface="Times New Roman"/>
                        </a:rPr>
                        <a:t>TOTAL ACTIVOS</a:t>
                      </a:r>
                      <a:endParaRPr lang="es-ES" sz="900">
                        <a:solidFill>
                          <a:schemeClr val="tx1"/>
                        </a:solidFill>
                        <a:latin typeface="Calibri"/>
                        <a:ea typeface="Times New Roman"/>
                        <a:cs typeface="Times New Roman"/>
                      </a:endParaRPr>
                    </a:p>
                  </a:txBody>
                  <a:tcPr marL="58256" marR="58256"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800" b="1">
                          <a:solidFill>
                            <a:schemeClr val="tx1"/>
                          </a:solidFill>
                          <a:latin typeface="Times New Roman"/>
                          <a:ea typeface="Times New Roman"/>
                          <a:cs typeface="Times New Roman"/>
                        </a:rPr>
                        <a:t>94.100,00   </a:t>
                      </a:r>
                      <a:endParaRPr lang="es-ES" sz="900">
                        <a:solidFill>
                          <a:schemeClr val="tx1"/>
                        </a:solidFill>
                        <a:latin typeface="Calibri"/>
                        <a:ea typeface="Times New Roman"/>
                        <a:cs typeface="Times New Roman"/>
                      </a:endParaRPr>
                    </a:p>
                  </a:txBody>
                  <a:tcPr marL="58256" marR="58256"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800" b="1" dirty="0">
                          <a:solidFill>
                            <a:schemeClr val="tx1"/>
                          </a:solidFill>
                          <a:latin typeface="Times New Roman"/>
                          <a:ea typeface="Times New Roman"/>
                          <a:cs typeface="Times New Roman"/>
                        </a:rPr>
                        <a:t>TOTAL PASIVOS + PATRIMONIO</a:t>
                      </a:r>
                      <a:endParaRPr lang="es-ES" sz="900" dirty="0">
                        <a:solidFill>
                          <a:schemeClr val="tx1"/>
                        </a:solidFill>
                        <a:latin typeface="Calibri"/>
                        <a:ea typeface="Times New Roman"/>
                        <a:cs typeface="Times New Roman"/>
                      </a:endParaRPr>
                    </a:p>
                  </a:txBody>
                  <a:tcPr marL="58256" marR="58256"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S" sz="800" b="1" dirty="0">
                          <a:solidFill>
                            <a:schemeClr val="tx1"/>
                          </a:solidFill>
                          <a:latin typeface="Times New Roman"/>
                          <a:ea typeface="Times New Roman"/>
                          <a:cs typeface="Times New Roman"/>
                        </a:rPr>
                        <a:t>     94.100,00   </a:t>
                      </a:r>
                      <a:endParaRPr lang="es-ES" sz="900" dirty="0">
                        <a:solidFill>
                          <a:schemeClr val="tx1"/>
                        </a:solidFill>
                        <a:latin typeface="Calibri"/>
                        <a:ea typeface="Times New Roman"/>
                        <a:cs typeface="Times New Roman"/>
                      </a:endParaRPr>
                    </a:p>
                  </a:txBody>
                  <a:tcPr marL="58256" marR="58256"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3568" y="332656"/>
            <a:ext cx="4176464" cy="83099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NUEVA INVERSION PARA LA EJECUCION DEL PROYECTO DE EXPORTACIÓN</a:t>
            </a:r>
            <a:endParaRPr lang="es-ES" sz="1600" b="1" dirty="0">
              <a:latin typeface="Arial" pitchFamily="34" charset="0"/>
              <a:cs typeface="Arial" pitchFamily="34" charset="0"/>
            </a:endParaRPr>
          </a:p>
        </p:txBody>
      </p:sp>
      <p:graphicFrame>
        <p:nvGraphicFramePr>
          <p:cNvPr id="6" name="5 Tabla"/>
          <p:cNvGraphicFramePr>
            <a:graphicFrameLocks noGrp="1"/>
          </p:cNvGraphicFramePr>
          <p:nvPr/>
        </p:nvGraphicFramePr>
        <p:xfrm>
          <a:off x="683568" y="1556792"/>
          <a:ext cx="4283298" cy="3953600"/>
        </p:xfrm>
        <a:graphic>
          <a:graphicData uri="http://schemas.openxmlformats.org/drawingml/2006/table">
            <a:tbl>
              <a:tblPr/>
              <a:tblGrid>
                <a:gridCol w="2874981"/>
                <a:gridCol w="1408317"/>
              </a:tblGrid>
              <a:tr h="220485">
                <a:tc gridSpan="2">
                  <a:txBody>
                    <a:bodyPr/>
                    <a:lstStyle/>
                    <a:p>
                      <a:pPr algn="ctr">
                        <a:lnSpc>
                          <a:spcPct val="115000"/>
                        </a:lnSpc>
                        <a:spcAft>
                          <a:spcPts val="0"/>
                        </a:spcAft>
                      </a:pPr>
                      <a:r>
                        <a:rPr lang="es-ES" sz="900" b="1" dirty="0">
                          <a:solidFill>
                            <a:srgbClr val="000000"/>
                          </a:solidFill>
                          <a:latin typeface="Times New Roman"/>
                          <a:ea typeface="Times New Roman"/>
                          <a:cs typeface="Times New Roman"/>
                        </a:rPr>
                        <a:t>PLAN DE INVERSION</a:t>
                      </a:r>
                      <a:endParaRPr lang="es-ES" sz="1100" dirty="0">
                        <a:solidFill>
                          <a:srgbClr val="76923C"/>
                        </a:solidFill>
                        <a:latin typeface="Calibri"/>
                        <a:ea typeface="Times New Roman"/>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hMerge="1">
                  <a:txBody>
                    <a:bodyPr/>
                    <a:lstStyle/>
                    <a:p>
                      <a:endParaRPr lang="es-ES"/>
                    </a:p>
                  </a:txBody>
                  <a:tcPr/>
                </a:tc>
              </a:tr>
              <a:tr h="199487">
                <a:tc>
                  <a:txBody>
                    <a:bodyPr/>
                    <a:lstStyle/>
                    <a:p>
                      <a:pPr>
                        <a:lnSpc>
                          <a:spcPct val="115000"/>
                        </a:lnSpc>
                        <a:spcAft>
                          <a:spcPts val="0"/>
                        </a:spcAft>
                      </a:pPr>
                      <a:r>
                        <a:rPr lang="es-ES" sz="900">
                          <a:solidFill>
                            <a:srgbClr val="000000"/>
                          </a:solidFill>
                          <a:latin typeface="Times New Roman"/>
                          <a:ea typeface="Times New Roman"/>
                          <a:cs typeface="Times New Roman"/>
                        </a:rPr>
                        <a:t>INVENTARIOS</a:t>
                      </a:r>
                      <a:endParaRPr lang="es-ES" sz="1100">
                        <a:solidFill>
                          <a:srgbClr val="76923C"/>
                        </a:solidFill>
                        <a:latin typeface="Calibri"/>
                        <a:ea typeface="Times New Roman"/>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s-ES" sz="900" b="1">
                          <a:solidFill>
                            <a:srgbClr val="000000"/>
                          </a:solidFill>
                          <a:latin typeface="Times New Roman"/>
                          <a:ea typeface="Times New Roman"/>
                          <a:cs typeface="Times New Roman"/>
                        </a:rPr>
                        <a:t>$ 1.000,00</a:t>
                      </a:r>
                      <a:endParaRPr lang="es-ES" sz="1100">
                        <a:solidFill>
                          <a:srgbClr val="76923C"/>
                        </a:solidFill>
                        <a:latin typeface="Calibri"/>
                        <a:ea typeface="Times New Roman"/>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r>
              <a:tr h="209985">
                <a:tc>
                  <a:txBody>
                    <a:bodyPr/>
                    <a:lstStyle/>
                    <a:p>
                      <a:pPr>
                        <a:lnSpc>
                          <a:spcPct val="115000"/>
                        </a:lnSpc>
                        <a:spcAft>
                          <a:spcPts val="0"/>
                        </a:spcAft>
                      </a:pPr>
                      <a:r>
                        <a:rPr lang="es-ES" sz="900" u="sng">
                          <a:solidFill>
                            <a:srgbClr val="000000"/>
                          </a:solidFill>
                          <a:latin typeface="Times New Roman"/>
                          <a:ea typeface="Times New Roman"/>
                          <a:cs typeface="Times New Roman"/>
                        </a:rPr>
                        <a:t>ACTIVOS FIJOS  </a:t>
                      </a:r>
                      <a:endParaRPr lang="es-ES" sz="1100">
                        <a:solidFill>
                          <a:srgbClr val="76923C"/>
                        </a:solidFill>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900" b="1">
                          <a:solidFill>
                            <a:srgbClr val="000000"/>
                          </a:solidFill>
                          <a:latin typeface="Times New Roman"/>
                          <a:ea typeface="Times New Roman"/>
                          <a:cs typeface="Times New Roman"/>
                        </a:rPr>
                        <a:t>$ 4.000,00</a:t>
                      </a:r>
                      <a:endParaRPr lang="es-ES" sz="1100">
                        <a:solidFill>
                          <a:srgbClr val="76923C"/>
                        </a:solidFill>
                        <a:latin typeface="Calibri"/>
                        <a:ea typeface="Times New Roman"/>
                        <a:cs typeface="Times New Roman"/>
                      </a:endParaRPr>
                    </a:p>
                  </a:txBody>
                  <a:tcPr marL="68580" marR="68580" marT="0" marB="0">
                    <a:lnL>
                      <a:noFill/>
                    </a:lnL>
                    <a:lnR>
                      <a:noFill/>
                    </a:lnR>
                    <a:lnT>
                      <a:noFill/>
                    </a:lnT>
                    <a:lnB>
                      <a:noFill/>
                    </a:lnB>
                  </a:tcPr>
                </a:tc>
              </a:tr>
              <a:tr h="209985">
                <a:tc>
                  <a:txBody>
                    <a:bodyPr/>
                    <a:lstStyle/>
                    <a:p>
                      <a:pPr>
                        <a:lnSpc>
                          <a:spcPct val="115000"/>
                        </a:lnSpc>
                        <a:spcAft>
                          <a:spcPts val="0"/>
                        </a:spcAft>
                      </a:pPr>
                      <a:r>
                        <a:rPr lang="es-ES" sz="900">
                          <a:solidFill>
                            <a:srgbClr val="000000"/>
                          </a:solidFill>
                          <a:latin typeface="Times New Roman"/>
                          <a:ea typeface="Times New Roman"/>
                          <a:cs typeface="Times New Roman"/>
                        </a:rPr>
                        <a:t>MAQUINARIA</a:t>
                      </a:r>
                      <a:endParaRPr lang="es-ES" sz="1100">
                        <a:solidFill>
                          <a:srgbClr val="76923C"/>
                        </a:solidFill>
                        <a:latin typeface="Calibri"/>
                        <a:ea typeface="Times New Roman"/>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900" b="1">
                          <a:solidFill>
                            <a:srgbClr val="000000"/>
                          </a:solidFill>
                          <a:latin typeface="Times New Roman"/>
                          <a:ea typeface="Times New Roman"/>
                          <a:cs typeface="Times New Roman"/>
                        </a:rPr>
                        <a:t>$ 2.500,00</a:t>
                      </a:r>
                      <a:endParaRPr lang="es-ES" sz="1100">
                        <a:solidFill>
                          <a:srgbClr val="76923C"/>
                        </a:solidFill>
                        <a:latin typeface="Calibri"/>
                        <a:ea typeface="Times New Roman"/>
                        <a:cs typeface="Times New Roman"/>
                      </a:endParaRPr>
                    </a:p>
                  </a:txBody>
                  <a:tcPr marL="68580" marR="68580" marT="0" marB="0">
                    <a:lnL>
                      <a:noFill/>
                    </a:lnL>
                    <a:lnR>
                      <a:noFill/>
                    </a:lnR>
                    <a:lnT>
                      <a:noFill/>
                    </a:lnT>
                    <a:lnB>
                      <a:noFill/>
                    </a:lnB>
                    <a:solidFill>
                      <a:srgbClr val="E6EED5"/>
                    </a:solidFill>
                  </a:tcPr>
                </a:tc>
              </a:tr>
              <a:tr h="209985">
                <a:tc>
                  <a:txBody>
                    <a:bodyPr/>
                    <a:lstStyle/>
                    <a:p>
                      <a:pPr marL="297180">
                        <a:lnSpc>
                          <a:spcPct val="115000"/>
                        </a:lnSpc>
                        <a:spcAft>
                          <a:spcPts val="0"/>
                        </a:spcAft>
                      </a:pPr>
                      <a:r>
                        <a:rPr lang="es-ES" sz="900" b="1">
                          <a:solidFill>
                            <a:srgbClr val="000000"/>
                          </a:solidFill>
                          <a:latin typeface="Times New Roman"/>
                          <a:ea typeface="Times New Roman"/>
                          <a:cs typeface="Times New Roman"/>
                        </a:rPr>
                        <a:t>Repuestos</a:t>
                      </a:r>
                      <a:endParaRPr lang="es-ES" sz="1100">
                        <a:solidFill>
                          <a:srgbClr val="76923C"/>
                        </a:solidFill>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900">
                          <a:solidFill>
                            <a:srgbClr val="000000"/>
                          </a:solidFill>
                          <a:latin typeface="Times New Roman"/>
                          <a:ea typeface="Times New Roman"/>
                          <a:cs typeface="Times New Roman"/>
                        </a:rPr>
                        <a:t>$ 1.200,00</a:t>
                      </a:r>
                      <a:endParaRPr lang="es-ES" sz="1100">
                        <a:solidFill>
                          <a:srgbClr val="76923C"/>
                        </a:solidFill>
                        <a:latin typeface="Calibri"/>
                        <a:ea typeface="Times New Roman"/>
                        <a:cs typeface="Times New Roman"/>
                      </a:endParaRPr>
                    </a:p>
                  </a:txBody>
                  <a:tcPr marL="68580" marR="68580" marT="0" marB="0">
                    <a:lnL>
                      <a:noFill/>
                    </a:lnL>
                    <a:lnR>
                      <a:noFill/>
                    </a:lnR>
                    <a:lnT>
                      <a:noFill/>
                    </a:lnT>
                    <a:lnB>
                      <a:noFill/>
                    </a:lnB>
                  </a:tcPr>
                </a:tc>
              </a:tr>
              <a:tr h="209985">
                <a:tc>
                  <a:txBody>
                    <a:bodyPr/>
                    <a:lstStyle/>
                    <a:p>
                      <a:pPr marL="297180">
                        <a:lnSpc>
                          <a:spcPct val="115000"/>
                        </a:lnSpc>
                        <a:spcAft>
                          <a:spcPts val="0"/>
                        </a:spcAft>
                      </a:pPr>
                      <a:r>
                        <a:rPr lang="es-ES" sz="900" b="1">
                          <a:solidFill>
                            <a:srgbClr val="000000"/>
                          </a:solidFill>
                          <a:latin typeface="Times New Roman"/>
                          <a:ea typeface="Times New Roman"/>
                          <a:cs typeface="Times New Roman"/>
                        </a:rPr>
                        <a:t>Aumento de capacidad productiva</a:t>
                      </a:r>
                      <a:endParaRPr lang="es-ES" sz="1100">
                        <a:solidFill>
                          <a:srgbClr val="76923C"/>
                        </a:solidFill>
                        <a:latin typeface="Calibri"/>
                        <a:ea typeface="Times New Roman"/>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900">
                          <a:solidFill>
                            <a:srgbClr val="000000"/>
                          </a:solidFill>
                          <a:latin typeface="Times New Roman"/>
                          <a:ea typeface="Times New Roman"/>
                          <a:cs typeface="Times New Roman"/>
                        </a:rPr>
                        <a:t>$ 1.000,00</a:t>
                      </a:r>
                      <a:endParaRPr lang="es-ES" sz="1100">
                        <a:solidFill>
                          <a:srgbClr val="76923C"/>
                        </a:solidFill>
                        <a:latin typeface="Calibri"/>
                        <a:ea typeface="Times New Roman"/>
                        <a:cs typeface="Times New Roman"/>
                      </a:endParaRPr>
                    </a:p>
                  </a:txBody>
                  <a:tcPr marL="68580" marR="68580" marT="0" marB="0">
                    <a:lnL>
                      <a:noFill/>
                    </a:lnL>
                    <a:lnR>
                      <a:noFill/>
                    </a:lnR>
                    <a:lnT>
                      <a:noFill/>
                    </a:lnT>
                    <a:lnB>
                      <a:noFill/>
                    </a:lnB>
                    <a:solidFill>
                      <a:srgbClr val="E6EED5"/>
                    </a:solidFill>
                  </a:tcPr>
                </a:tc>
              </a:tr>
              <a:tr h="209985">
                <a:tc>
                  <a:txBody>
                    <a:bodyPr/>
                    <a:lstStyle/>
                    <a:p>
                      <a:pPr marL="297180">
                        <a:lnSpc>
                          <a:spcPct val="115000"/>
                        </a:lnSpc>
                        <a:spcAft>
                          <a:spcPts val="0"/>
                        </a:spcAft>
                      </a:pPr>
                      <a:r>
                        <a:rPr lang="es-ES" sz="900" b="1">
                          <a:solidFill>
                            <a:srgbClr val="000000"/>
                          </a:solidFill>
                          <a:latin typeface="Times New Roman"/>
                          <a:ea typeface="Times New Roman"/>
                          <a:cs typeface="Times New Roman"/>
                        </a:rPr>
                        <a:t>Mano de Obra</a:t>
                      </a:r>
                      <a:endParaRPr lang="es-ES" sz="1100">
                        <a:solidFill>
                          <a:srgbClr val="76923C"/>
                        </a:solidFill>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900">
                          <a:solidFill>
                            <a:srgbClr val="000000"/>
                          </a:solidFill>
                          <a:latin typeface="Times New Roman"/>
                          <a:ea typeface="Times New Roman"/>
                          <a:cs typeface="Times New Roman"/>
                        </a:rPr>
                        <a:t>$ 300,00</a:t>
                      </a:r>
                      <a:endParaRPr lang="es-ES" sz="1100">
                        <a:solidFill>
                          <a:srgbClr val="76923C"/>
                        </a:solidFill>
                        <a:latin typeface="Calibri"/>
                        <a:ea typeface="Times New Roman"/>
                        <a:cs typeface="Times New Roman"/>
                      </a:endParaRPr>
                    </a:p>
                  </a:txBody>
                  <a:tcPr marL="68580" marR="68580" marT="0" marB="0">
                    <a:lnL>
                      <a:noFill/>
                    </a:lnL>
                    <a:lnR>
                      <a:noFill/>
                    </a:lnR>
                    <a:lnT>
                      <a:noFill/>
                    </a:lnT>
                    <a:lnB>
                      <a:noFill/>
                    </a:lnB>
                  </a:tcPr>
                </a:tc>
              </a:tr>
              <a:tr h="209985">
                <a:tc>
                  <a:txBody>
                    <a:bodyPr/>
                    <a:lstStyle/>
                    <a:p>
                      <a:pPr>
                        <a:lnSpc>
                          <a:spcPct val="115000"/>
                        </a:lnSpc>
                        <a:spcAft>
                          <a:spcPts val="0"/>
                        </a:spcAft>
                      </a:pPr>
                      <a:r>
                        <a:rPr lang="es-ES" sz="900">
                          <a:solidFill>
                            <a:srgbClr val="000000"/>
                          </a:solidFill>
                          <a:latin typeface="Times New Roman"/>
                          <a:ea typeface="Times New Roman"/>
                          <a:cs typeface="Times New Roman"/>
                        </a:rPr>
                        <a:t>EQUI`PO DE COMPUTACION</a:t>
                      </a:r>
                      <a:endParaRPr lang="es-ES" sz="1100">
                        <a:solidFill>
                          <a:srgbClr val="76923C"/>
                        </a:solidFill>
                        <a:latin typeface="Calibri"/>
                        <a:ea typeface="Times New Roman"/>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900" b="1">
                          <a:solidFill>
                            <a:srgbClr val="000000"/>
                          </a:solidFill>
                          <a:latin typeface="Times New Roman"/>
                          <a:ea typeface="Times New Roman"/>
                          <a:cs typeface="Times New Roman"/>
                        </a:rPr>
                        <a:t>$ 1.000,00</a:t>
                      </a:r>
                      <a:endParaRPr lang="es-ES" sz="1100">
                        <a:solidFill>
                          <a:srgbClr val="76923C"/>
                        </a:solidFill>
                        <a:latin typeface="Calibri"/>
                        <a:ea typeface="Times New Roman"/>
                        <a:cs typeface="Times New Roman"/>
                      </a:endParaRPr>
                    </a:p>
                  </a:txBody>
                  <a:tcPr marL="68580" marR="68580" marT="0" marB="0">
                    <a:lnL>
                      <a:noFill/>
                    </a:lnL>
                    <a:lnR>
                      <a:noFill/>
                    </a:lnR>
                    <a:lnT>
                      <a:noFill/>
                    </a:lnT>
                    <a:lnB>
                      <a:noFill/>
                    </a:lnB>
                    <a:solidFill>
                      <a:srgbClr val="E6EED5"/>
                    </a:solidFill>
                  </a:tcPr>
                </a:tc>
              </a:tr>
              <a:tr h="209985">
                <a:tc>
                  <a:txBody>
                    <a:bodyPr/>
                    <a:lstStyle/>
                    <a:p>
                      <a:pPr marL="297180">
                        <a:lnSpc>
                          <a:spcPct val="115000"/>
                        </a:lnSpc>
                        <a:spcAft>
                          <a:spcPts val="0"/>
                        </a:spcAft>
                      </a:pPr>
                      <a:r>
                        <a:rPr lang="es-ES" sz="900" b="1">
                          <a:solidFill>
                            <a:srgbClr val="000000"/>
                          </a:solidFill>
                          <a:latin typeface="Times New Roman"/>
                          <a:ea typeface="Times New Roman"/>
                          <a:cs typeface="Times New Roman"/>
                        </a:rPr>
                        <a:t>Computadoras</a:t>
                      </a:r>
                      <a:endParaRPr lang="es-ES" sz="1100">
                        <a:solidFill>
                          <a:srgbClr val="76923C"/>
                        </a:solidFill>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900" dirty="0">
                          <a:solidFill>
                            <a:srgbClr val="000000"/>
                          </a:solidFill>
                          <a:latin typeface="Times New Roman"/>
                          <a:ea typeface="Times New Roman"/>
                          <a:cs typeface="Times New Roman"/>
                        </a:rPr>
                        <a:t>$ 750,00</a:t>
                      </a:r>
                      <a:endParaRPr lang="es-ES" sz="1100" dirty="0">
                        <a:solidFill>
                          <a:srgbClr val="76923C"/>
                        </a:solidFill>
                        <a:latin typeface="Calibri"/>
                        <a:ea typeface="Times New Roman"/>
                        <a:cs typeface="Times New Roman"/>
                      </a:endParaRPr>
                    </a:p>
                  </a:txBody>
                  <a:tcPr marL="68580" marR="68580" marT="0" marB="0">
                    <a:lnL>
                      <a:noFill/>
                    </a:lnL>
                    <a:lnR>
                      <a:noFill/>
                    </a:lnR>
                    <a:lnT>
                      <a:noFill/>
                    </a:lnT>
                    <a:lnB>
                      <a:noFill/>
                    </a:lnB>
                  </a:tcPr>
                </a:tc>
              </a:tr>
              <a:tr h="209985">
                <a:tc>
                  <a:txBody>
                    <a:bodyPr/>
                    <a:lstStyle/>
                    <a:p>
                      <a:pPr marL="297180">
                        <a:lnSpc>
                          <a:spcPct val="115000"/>
                        </a:lnSpc>
                        <a:spcAft>
                          <a:spcPts val="0"/>
                        </a:spcAft>
                      </a:pPr>
                      <a:r>
                        <a:rPr lang="es-ES" sz="900" b="1">
                          <a:solidFill>
                            <a:srgbClr val="000000"/>
                          </a:solidFill>
                          <a:latin typeface="Times New Roman"/>
                          <a:ea typeface="Times New Roman"/>
                          <a:cs typeface="Times New Roman"/>
                        </a:rPr>
                        <a:t>Impresoras/Scanner</a:t>
                      </a:r>
                      <a:endParaRPr lang="es-ES" sz="1100">
                        <a:solidFill>
                          <a:srgbClr val="76923C"/>
                        </a:solidFill>
                        <a:latin typeface="Calibri"/>
                        <a:ea typeface="Times New Roman"/>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900">
                          <a:solidFill>
                            <a:srgbClr val="000000"/>
                          </a:solidFill>
                          <a:latin typeface="Times New Roman"/>
                          <a:ea typeface="Times New Roman"/>
                          <a:cs typeface="Times New Roman"/>
                        </a:rPr>
                        <a:t>$ 250,00</a:t>
                      </a:r>
                      <a:endParaRPr lang="es-ES" sz="1100">
                        <a:solidFill>
                          <a:srgbClr val="76923C"/>
                        </a:solidFill>
                        <a:latin typeface="Calibri"/>
                        <a:ea typeface="Times New Roman"/>
                        <a:cs typeface="Times New Roman"/>
                      </a:endParaRPr>
                    </a:p>
                  </a:txBody>
                  <a:tcPr marL="68580" marR="68580" marT="0" marB="0">
                    <a:lnL>
                      <a:noFill/>
                    </a:lnL>
                    <a:lnR>
                      <a:noFill/>
                    </a:lnR>
                    <a:lnT>
                      <a:noFill/>
                    </a:lnT>
                    <a:lnB>
                      <a:noFill/>
                    </a:lnB>
                    <a:solidFill>
                      <a:srgbClr val="E6EED5"/>
                    </a:solidFill>
                  </a:tcPr>
                </a:tc>
              </a:tr>
              <a:tr h="209985">
                <a:tc>
                  <a:txBody>
                    <a:bodyPr/>
                    <a:lstStyle/>
                    <a:p>
                      <a:pPr>
                        <a:lnSpc>
                          <a:spcPct val="115000"/>
                        </a:lnSpc>
                        <a:spcAft>
                          <a:spcPts val="0"/>
                        </a:spcAft>
                      </a:pPr>
                      <a:r>
                        <a:rPr lang="es-ES" sz="900">
                          <a:solidFill>
                            <a:srgbClr val="000000"/>
                          </a:solidFill>
                          <a:latin typeface="Times New Roman"/>
                          <a:ea typeface="Times New Roman"/>
                          <a:cs typeface="Times New Roman"/>
                        </a:rPr>
                        <a:t>MUEBLES Y EQUIPO DE OFIC.</a:t>
                      </a:r>
                      <a:endParaRPr lang="es-ES" sz="1100">
                        <a:solidFill>
                          <a:srgbClr val="76923C"/>
                        </a:solidFill>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900" b="1">
                          <a:solidFill>
                            <a:srgbClr val="000000"/>
                          </a:solidFill>
                          <a:latin typeface="Times New Roman"/>
                          <a:ea typeface="Times New Roman"/>
                          <a:cs typeface="Times New Roman"/>
                        </a:rPr>
                        <a:t>$    500,00</a:t>
                      </a:r>
                      <a:endParaRPr lang="es-ES" sz="1100">
                        <a:solidFill>
                          <a:srgbClr val="76923C"/>
                        </a:solidFill>
                        <a:latin typeface="Calibri"/>
                        <a:ea typeface="Times New Roman"/>
                        <a:cs typeface="Times New Roman"/>
                      </a:endParaRPr>
                    </a:p>
                  </a:txBody>
                  <a:tcPr marL="68580" marR="68580" marT="0" marB="0">
                    <a:lnL>
                      <a:noFill/>
                    </a:lnL>
                    <a:lnR>
                      <a:noFill/>
                    </a:lnR>
                    <a:lnT>
                      <a:noFill/>
                    </a:lnT>
                    <a:lnB>
                      <a:noFill/>
                    </a:lnB>
                  </a:tcPr>
                </a:tc>
              </a:tr>
              <a:tr h="209985">
                <a:tc>
                  <a:txBody>
                    <a:bodyPr/>
                    <a:lstStyle/>
                    <a:p>
                      <a:pPr marL="297180">
                        <a:lnSpc>
                          <a:spcPct val="115000"/>
                        </a:lnSpc>
                        <a:spcAft>
                          <a:spcPts val="0"/>
                        </a:spcAft>
                      </a:pPr>
                      <a:r>
                        <a:rPr lang="es-ES" sz="900" b="1">
                          <a:solidFill>
                            <a:srgbClr val="000000"/>
                          </a:solidFill>
                          <a:latin typeface="Times New Roman"/>
                          <a:ea typeface="Times New Roman"/>
                          <a:cs typeface="Times New Roman"/>
                        </a:rPr>
                        <a:t>Escritorio</a:t>
                      </a:r>
                      <a:endParaRPr lang="es-ES" sz="1100">
                        <a:solidFill>
                          <a:srgbClr val="76923C"/>
                        </a:solidFill>
                        <a:latin typeface="Calibri"/>
                        <a:ea typeface="Times New Roman"/>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900" dirty="0">
                          <a:solidFill>
                            <a:srgbClr val="000000"/>
                          </a:solidFill>
                          <a:latin typeface="Times New Roman"/>
                          <a:ea typeface="Times New Roman"/>
                          <a:cs typeface="Times New Roman"/>
                        </a:rPr>
                        <a:t>$ 300,00</a:t>
                      </a:r>
                      <a:endParaRPr lang="es-ES" sz="1100" dirty="0">
                        <a:solidFill>
                          <a:srgbClr val="76923C"/>
                        </a:solidFill>
                        <a:latin typeface="Calibri"/>
                        <a:ea typeface="Times New Roman"/>
                        <a:cs typeface="Times New Roman"/>
                      </a:endParaRPr>
                    </a:p>
                  </a:txBody>
                  <a:tcPr marL="68580" marR="68580" marT="0" marB="0">
                    <a:lnL>
                      <a:noFill/>
                    </a:lnL>
                    <a:lnR>
                      <a:noFill/>
                    </a:lnR>
                    <a:lnT>
                      <a:noFill/>
                    </a:lnT>
                    <a:lnB>
                      <a:noFill/>
                    </a:lnB>
                    <a:solidFill>
                      <a:srgbClr val="E6EED5"/>
                    </a:solidFill>
                  </a:tcPr>
                </a:tc>
              </a:tr>
              <a:tr h="209985">
                <a:tc>
                  <a:txBody>
                    <a:bodyPr/>
                    <a:lstStyle/>
                    <a:p>
                      <a:pPr marL="297180">
                        <a:lnSpc>
                          <a:spcPct val="115000"/>
                        </a:lnSpc>
                        <a:spcAft>
                          <a:spcPts val="0"/>
                        </a:spcAft>
                      </a:pPr>
                      <a:r>
                        <a:rPr lang="es-ES" sz="900" b="1">
                          <a:solidFill>
                            <a:srgbClr val="000000"/>
                          </a:solidFill>
                          <a:latin typeface="Times New Roman"/>
                          <a:ea typeface="Times New Roman"/>
                          <a:cs typeface="Times New Roman"/>
                        </a:rPr>
                        <a:t>Insumos de trabajo</a:t>
                      </a:r>
                      <a:endParaRPr lang="es-ES" sz="1100">
                        <a:solidFill>
                          <a:srgbClr val="76923C"/>
                        </a:solidFill>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900">
                          <a:solidFill>
                            <a:srgbClr val="000000"/>
                          </a:solidFill>
                          <a:latin typeface="Times New Roman"/>
                          <a:ea typeface="Times New Roman"/>
                          <a:cs typeface="Times New Roman"/>
                        </a:rPr>
                        <a:t>$ 200,00</a:t>
                      </a:r>
                      <a:endParaRPr lang="es-ES" sz="1100">
                        <a:solidFill>
                          <a:srgbClr val="76923C"/>
                        </a:solidFill>
                        <a:latin typeface="Calibri"/>
                        <a:ea typeface="Times New Roman"/>
                        <a:cs typeface="Times New Roman"/>
                      </a:endParaRPr>
                    </a:p>
                  </a:txBody>
                  <a:tcPr marL="68580" marR="68580" marT="0" marB="0">
                    <a:lnL>
                      <a:noFill/>
                    </a:lnL>
                    <a:lnR>
                      <a:noFill/>
                    </a:lnR>
                    <a:lnT>
                      <a:noFill/>
                    </a:lnT>
                    <a:lnB>
                      <a:noFill/>
                    </a:lnB>
                  </a:tcPr>
                </a:tc>
              </a:tr>
              <a:tr h="209985">
                <a:tc>
                  <a:txBody>
                    <a:bodyPr/>
                    <a:lstStyle/>
                    <a:p>
                      <a:pPr>
                        <a:lnSpc>
                          <a:spcPct val="115000"/>
                        </a:lnSpc>
                        <a:spcAft>
                          <a:spcPts val="0"/>
                        </a:spcAft>
                      </a:pPr>
                      <a:r>
                        <a:rPr lang="es-ES" sz="900" u="sng">
                          <a:solidFill>
                            <a:srgbClr val="000000"/>
                          </a:solidFill>
                          <a:latin typeface="Times New Roman"/>
                          <a:ea typeface="Times New Roman"/>
                          <a:cs typeface="Times New Roman"/>
                        </a:rPr>
                        <a:t>CAPITAL DE TRABAJO</a:t>
                      </a:r>
                      <a:endParaRPr lang="es-ES" sz="1100">
                        <a:solidFill>
                          <a:srgbClr val="76923C"/>
                        </a:solidFill>
                        <a:latin typeface="Calibri"/>
                        <a:ea typeface="Times New Roman"/>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900" b="1">
                          <a:solidFill>
                            <a:srgbClr val="000000"/>
                          </a:solidFill>
                          <a:latin typeface="Times New Roman"/>
                          <a:ea typeface="Times New Roman"/>
                          <a:cs typeface="Times New Roman"/>
                        </a:rPr>
                        <a:t>$ 11.337,00</a:t>
                      </a:r>
                      <a:endParaRPr lang="es-ES" sz="1100">
                        <a:solidFill>
                          <a:srgbClr val="76923C"/>
                        </a:solidFill>
                        <a:latin typeface="Calibri"/>
                        <a:ea typeface="Times New Roman"/>
                        <a:cs typeface="Times New Roman"/>
                      </a:endParaRPr>
                    </a:p>
                  </a:txBody>
                  <a:tcPr marL="68580" marR="68580" marT="0" marB="0">
                    <a:lnL>
                      <a:noFill/>
                    </a:lnL>
                    <a:lnR>
                      <a:noFill/>
                    </a:lnR>
                    <a:lnT>
                      <a:noFill/>
                    </a:lnT>
                    <a:lnB>
                      <a:noFill/>
                    </a:lnB>
                    <a:solidFill>
                      <a:srgbClr val="E6EED5"/>
                    </a:solidFill>
                  </a:tcPr>
                </a:tc>
              </a:tr>
              <a:tr h="209985">
                <a:tc>
                  <a:txBody>
                    <a:bodyPr/>
                    <a:lstStyle/>
                    <a:p>
                      <a:pPr>
                        <a:lnSpc>
                          <a:spcPct val="115000"/>
                        </a:lnSpc>
                        <a:spcAft>
                          <a:spcPts val="0"/>
                        </a:spcAft>
                      </a:pPr>
                      <a:r>
                        <a:rPr lang="es-ES" sz="900" b="1">
                          <a:solidFill>
                            <a:srgbClr val="000000"/>
                          </a:solidFill>
                          <a:latin typeface="Times New Roman"/>
                          <a:ea typeface="Times New Roman"/>
                          <a:cs typeface="Times New Roman"/>
                        </a:rPr>
                        <a:t>MANO DE OBRA INDIRECTA</a:t>
                      </a:r>
                      <a:endParaRPr lang="es-ES" sz="1100">
                        <a:solidFill>
                          <a:srgbClr val="76923C"/>
                        </a:solidFill>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900">
                          <a:solidFill>
                            <a:srgbClr val="000000"/>
                          </a:solidFill>
                          <a:latin typeface="Times New Roman"/>
                          <a:ea typeface="Times New Roman"/>
                          <a:cs typeface="Times New Roman"/>
                        </a:rPr>
                        <a:t>$ 2.376,00</a:t>
                      </a:r>
                      <a:endParaRPr lang="es-ES" sz="1100">
                        <a:solidFill>
                          <a:srgbClr val="76923C"/>
                        </a:solidFill>
                        <a:latin typeface="Calibri"/>
                        <a:ea typeface="Times New Roman"/>
                        <a:cs typeface="Times New Roman"/>
                      </a:endParaRPr>
                    </a:p>
                  </a:txBody>
                  <a:tcPr marL="68580" marR="68580" marT="0" marB="0">
                    <a:lnL>
                      <a:noFill/>
                    </a:lnL>
                    <a:lnR>
                      <a:noFill/>
                    </a:lnR>
                    <a:lnT>
                      <a:noFill/>
                    </a:lnT>
                    <a:lnB>
                      <a:noFill/>
                    </a:lnB>
                  </a:tcPr>
                </a:tc>
              </a:tr>
              <a:tr h="209985">
                <a:tc>
                  <a:txBody>
                    <a:bodyPr/>
                    <a:lstStyle/>
                    <a:p>
                      <a:pPr>
                        <a:lnSpc>
                          <a:spcPct val="115000"/>
                        </a:lnSpc>
                        <a:spcAft>
                          <a:spcPts val="0"/>
                        </a:spcAft>
                      </a:pPr>
                      <a:r>
                        <a:rPr lang="es-ES" sz="900" b="1">
                          <a:solidFill>
                            <a:srgbClr val="000000"/>
                          </a:solidFill>
                          <a:latin typeface="Times New Roman"/>
                          <a:ea typeface="Times New Roman"/>
                          <a:cs typeface="Times New Roman"/>
                        </a:rPr>
                        <a:t>MANO DE OBRA DIRECTA</a:t>
                      </a:r>
                      <a:endParaRPr lang="es-ES" sz="1100">
                        <a:solidFill>
                          <a:srgbClr val="76923C"/>
                        </a:solidFill>
                        <a:latin typeface="Calibri"/>
                        <a:ea typeface="Times New Roman"/>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900">
                          <a:solidFill>
                            <a:srgbClr val="000000"/>
                          </a:solidFill>
                          <a:latin typeface="Times New Roman"/>
                          <a:ea typeface="Times New Roman"/>
                          <a:cs typeface="Times New Roman"/>
                        </a:rPr>
                        <a:t>$ 3.210,00</a:t>
                      </a:r>
                      <a:endParaRPr lang="es-ES" sz="1100">
                        <a:solidFill>
                          <a:srgbClr val="76923C"/>
                        </a:solidFill>
                        <a:latin typeface="Calibri"/>
                        <a:ea typeface="Times New Roman"/>
                        <a:cs typeface="Times New Roman"/>
                      </a:endParaRPr>
                    </a:p>
                  </a:txBody>
                  <a:tcPr marL="68580" marR="68580" marT="0" marB="0">
                    <a:lnL>
                      <a:noFill/>
                    </a:lnL>
                    <a:lnR>
                      <a:noFill/>
                    </a:lnR>
                    <a:lnT>
                      <a:noFill/>
                    </a:lnT>
                    <a:lnB>
                      <a:noFill/>
                    </a:lnB>
                    <a:solidFill>
                      <a:srgbClr val="E6EED5"/>
                    </a:solidFill>
                  </a:tcPr>
                </a:tc>
              </a:tr>
              <a:tr h="209985">
                <a:tc>
                  <a:txBody>
                    <a:bodyPr/>
                    <a:lstStyle/>
                    <a:p>
                      <a:pPr>
                        <a:lnSpc>
                          <a:spcPct val="115000"/>
                        </a:lnSpc>
                        <a:spcAft>
                          <a:spcPts val="0"/>
                        </a:spcAft>
                      </a:pPr>
                      <a:r>
                        <a:rPr lang="es-ES" sz="900" b="1">
                          <a:solidFill>
                            <a:srgbClr val="000000"/>
                          </a:solidFill>
                          <a:latin typeface="Times New Roman"/>
                          <a:ea typeface="Times New Roman"/>
                          <a:cs typeface="Times New Roman"/>
                        </a:rPr>
                        <a:t>GASTOS DE OPERACIÓN</a:t>
                      </a:r>
                      <a:endParaRPr lang="es-ES" sz="1100">
                        <a:solidFill>
                          <a:srgbClr val="76923C"/>
                        </a:solidFill>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900">
                          <a:solidFill>
                            <a:srgbClr val="000000"/>
                          </a:solidFill>
                          <a:latin typeface="Times New Roman"/>
                          <a:ea typeface="Times New Roman"/>
                          <a:cs typeface="Times New Roman"/>
                        </a:rPr>
                        <a:t>$ 1.851,00</a:t>
                      </a:r>
                      <a:endParaRPr lang="es-ES" sz="1100">
                        <a:solidFill>
                          <a:srgbClr val="76923C"/>
                        </a:solidFill>
                        <a:latin typeface="Calibri"/>
                        <a:ea typeface="Times New Roman"/>
                        <a:cs typeface="Times New Roman"/>
                      </a:endParaRPr>
                    </a:p>
                  </a:txBody>
                  <a:tcPr marL="68580" marR="68580" marT="0" marB="0">
                    <a:lnL>
                      <a:noFill/>
                    </a:lnL>
                    <a:lnR>
                      <a:noFill/>
                    </a:lnR>
                    <a:lnT>
                      <a:noFill/>
                    </a:lnT>
                    <a:lnB>
                      <a:noFill/>
                    </a:lnB>
                  </a:tcPr>
                </a:tc>
              </a:tr>
              <a:tr h="209985">
                <a:tc>
                  <a:txBody>
                    <a:bodyPr/>
                    <a:lstStyle/>
                    <a:p>
                      <a:pPr>
                        <a:lnSpc>
                          <a:spcPct val="115000"/>
                        </a:lnSpc>
                        <a:spcAft>
                          <a:spcPts val="0"/>
                        </a:spcAft>
                      </a:pPr>
                      <a:r>
                        <a:rPr lang="es-ES" sz="900" b="1">
                          <a:solidFill>
                            <a:srgbClr val="000000"/>
                          </a:solidFill>
                          <a:latin typeface="Times New Roman"/>
                          <a:ea typeface="Times New Roman"/>
                          <a:cs typeface="Times New Roman"/>
                        </a:rPr>
                        <a:t>GASTOS DE EXPORTACION</a:t>
                      </a:r>
                      <a:endParaRPr lang="es-ES" sz="1100">
                        <a:solidFill>
                          <a:srgbClr val="76923C"/>
                        </a:solidFill>
                        <a:latin typeface="Calibri"/>
                        <a:ea typeface="Times New Roman"/>
                        <a:cs typeface="Times New Roman"/>
                      </a:endParaRPr>
                    </a:p>
                  </a:txBody>
                  <a:tcPr marL="68580" marR="68580" marT="0" marB="0">
                    <a:lnL>
                      <a:noFill/>
                    </a:lnL>
                    <a:lnR>
                      <a:noFill/>
                    </a:lnR>
                    <a:lnT>
                      <a:noFill/>
                    </a:lnT>
                    <a:lnB>
                      <a:noFill/>
                    </a:lnB>
                    <a:solidFill>
                      <a:srgbClr val="E6EED5"/>
                    </a:solidFill>
                  </a:tcPr>
                </a:tc>
                <a:tc>
                  <a:txBody>
                    <a:bodyPr/>
                    <a:lstStyle/>
                    <a:p>
                      <a:pPr algn="ctr">
                        <a:lnSpc>
                          <a:spcPct val="115000"/>
                        </a:lnSpc>
                        <a:spcAft>
                          <a:spcPts val="0"/>
                        </a:spcAft>
                      </a:pPr>
                      <a:r>
                        <a:rPr lang="es-ES" sz="900">
                          <a:solidFill>
                            <a:srgbClr val="000000"/>
                          </a:solidFill>
                          <a:latin typeface="Times New Roman"/>
                          <a:ea typeface="Times New Roman"/>
                          <a:cs typeface="Times New Roman"/>
                        </a:rPr>
                        <a:t>$ 3.900,00</a:t>
                      </a:r>
                      <a:endParaRPr lang="es-ES" sz="1100">
                        <a:solidFill>
                          <a:srgbClr val="76923C"/>
                        </a:solidFill>
                        <a:latin typeface="Calibri"/>
                        <a:ea typeface="Times New Roman"/>
                        <a:cs typeface="Times New Roman"/>
                      </a:endParaRPr>
                    </a:p>
                  </a:txBody>
                  <a:tcPr marL="68580" marR="68580" marT="0" marB="0">
                    <a:lnL>
                      <a:noFill/>
                    </a:lnL>
                    <a:lnR>
                      <a:noFill/>
                    </a:lnR>
                    <a:lnT>
                      <a:noFill/>
                    </a:lnT>
                    <a:lnB>
                      <a:noFill/>
                    </a:lnB>
                    <a:solidFill>
                      <a:srgbClr val="E6EED5"/>
                    </a:solidFill>
                  </a:tcPr>
                </a:tc>
              </a:tr>
              <a:tr h="173868">
                <a:tc>
                  <a:txBody>
                    <a:bodyPr/>
                    <a:lstStyle/>
                    <a:p>
                      <a:pPr>
                        <a:lnSpc>
                          <a:spcPct val="115000"/>
                        </a:lnSpc>
                        <a:spcAft>
                          <a:spcPts val="0"/>
                        </a:spcAft>
                      </a:pPr>
                      <a:r>
                        <a:rPr lang="es-ES" sz="900" u="sng">
                          <a:solidFill>
                            <a:srgbClr val="000000"/>
                          </a:solidFill>
                          <a:latin typeface="Times New Roman"/>
                          <a:ea typeface="Times New Roman"/>
                          <a:cs typeface="Times New Roman"/>
                        </a:rPr>
                        <a:t>TOTAL INVERSION</a:t>
                      </a:r>
                      <a:endParaRPr lang="es-ES" sz="1100">
                        <a:solidFill>
                          <a:srgbClr val="76923C"/>
                        </a:solidFill>
                        <a:latin typeface="Calibri"/>
                        <a:ea typeface="Times New Roman"/>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900" b="1" u="sng" dirty="0">
                          <a:solidFill>
                            <a:srgbClr val="000000"/>
                          </a:solidFill>
                          <a:latin typeface="Times New Roman"/>
                          <a:ea typeface="Times New Roman"/>
                          <a:cs typeface="Times New Roman"/>
                        </a:rPr>
                        <a:t>$ 16.337,00</a:t>
                      </a:r>
                      <a:endParaRPr lang="es-ES" sz="1100" dirty="0">
                        <a:solidFill>
                          <a:srgbClr val="76923C"/>
                        </a:solidFill>
                        <a:latin typeface="Calibri"/>
                        <a:ea typeface="Times New Roman"/>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r>
            </a:tbl>
          </a:graphicData>
        </a:graphic>
      </p:graphicFrame>
      <p:sp>
        <p:nvSpPr>
          <p:cNvPr id="7" name="6 CuadroTexto"/>
          <p:cNvSpPr txBox="1"/>
          <p:nvPr/>
        </p:nvSpPr>
        <p:spPr>
          <a:xfrm>
            <a:off x="539552" y="5949280"/>
            <a:ext cx="4464496"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400" b="1" dirty="0" smtClean="0">
                <a:latin typeface="Arial" pitchFamily="34" charset="0"/>
                <a:cs typeface="Arial" pitchFamily="34" charset="0"/>
              </a:rPr>
              <a:t>16.337,00 USD SE FINANCIARA CON CAPITAL PROPIO </a:t>
            </a:r>
            <a:endParaRPr lang="es-ES" sz="1400" b="1" dirty="0">
              <a:latin typeface="Arial" pitchFamily="34" charset="0"/>
              <a:cs typeface="Arial" pitchFamily="34" charset="0"/>
            </a:endParaRPr>
          </a:p>
        </p:txBody>
      </p:sp>
      <p:sp>
        <p:nvSpPr>
          <p:cNvPr id="8" name="7 CuadroTexto"/>
          <p:cNvSpPr txBox="1"/>
          <p:nvPr/>
        </p:nvSpPr>
        <p:spPr>
          <a:xfrm>
            <a:off x="5652120" y="2060848"/>
            <a:ext cx="2880320" cy="30777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s-ES" sz="1400" b="1" dirty="0" smtClean="0">
                <a:latin typeface="Arial" pitchFamily="34" charset="0"/>
                <a:cs typeface="Arial" pitchFamily="34" charset="0"/>
              </a:rPr>
              <a:t>PRESUPUESTO DE INGRESOS</a:t>
            </a:r>
            <a:endParaRPr lang="es-ES" sz="1400" b="1" dirty="0">
              <a:latin typeface="Arial" pitchFamily="34" charset="0"/>
              <a:cs typeface="Arial" pitchFamily="34" charset="0"/>
            </a:endParaRPr>
          </a:p>
        </p:txBody>
      </p:sp>
      <p:graphicFrame>
        <p:nvGraphicFramePr>
          <p:cNvPr id="9" name="8 Tabla"/>
          <p:cNvGraphicFramePr>
            <a:graphicFrameLocks noGrp="1"/>
          </p:cNvGraphicFramePr>
          <p:nvPr/>
        </p:nvGraphicFramePr>
        <p:xfrm>
          <a:off x="5292080" y="2924944"/>
          <a:ext cx="3658870" cy="1352934"/>
        </p:xfrm>
        <a:graphic>
          <a:graphicData uri="http://schemas.openxmlformats.org/drawingml/2006/table">
            <a:tbl>
              <a:tblPr/>
              <a:tblGrid>
                <a:gridCol w="1829435"/>
                <a:gridCol w="1829435"/>
              </a:tblGrid>
              <a:tr h="0">
                <a:tc>
                  <a:txBody>
                    <a:bodyPr/>
                    <a:lstStyle/>
                    <a:p>
                      <a:pPr algn="ctr">
                        <a:lnSpc>
                          <a:spcPct val="150000"/>
                        </a:lnSpc>
                        <a:spcAft>
                          <a:spcPts val="0"/>
                        </a:spcAft>
                      </a:pPr>
                      <a:r>
                        <a:rPr lang="es-ES" sz="1100" b="1" dirty="0">
                          <a:solidFill>
                            <a:schemeClr val="tx1"/>
                          </a:solidFill>
                          <a:latin typeface="Calibri"/>
                          <a:ea typeface="Times New Roman"/>
                          <a:cs typeface="Arial"/>
                        </a:rPr>
                        <a:t>DETALLE</a:t>
                      </a:r>
                      <a:endParaRPr lang="es-ES" sz="1600" b="1" dirty="0">
                        <a:solidFill>
                          <a:schemeClr val="tx1"/>
                        </a:solidFill>
                        <a:latin typeface="Calibri"/>
                        <a:ea typeface="Times New Roman"/>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S" sz="1100" b="1" dirty="0">
                          <a:solidFill>
                            <a:schemeClr val="tx1"/>
                          </a:solidFill>
                          <a:latin typeface="Calibri"/>
                          <a:ea typeface="Times New Roman"/>
                          <a:cs typeface="Arial"/>
                        </a:rPr>
                        <a:t>PRECIO</a:t>
                      </a:r>
                      <a:endParaRPr lang="es-ES" sz="1600" b="1" dirty="0">
                        <a:solidFill>
                          <a:schemeClr val="tx1"/>
                        </a:solidFill>
                        <a:latin typeface="Calibri"/>
                        <a:ea typeface="Times New Roman"/>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0">
                <a:tc>
                  <a:txBody>
                    <a:bodyPr/>
                    <a:lstStyle/>
                    <a:p>
                      <a:pPr algn="ctr">
                        <a:lnSpc>
                          <a:spcPct val="150000"/>
                        </a:lnSpc>
                        <a:spcAft>
                          <a:spcPts val="0"/>
                        </a:spcAft>
                      </a:pPr>
                      <a:r>
                        <a:rPr lang="es-ES" sz="1100" b="0">
                          <a:solidFill>
                            <a:schemeClr val="tx1"/>
                          </a:solidFill>
                          <a:latin typeface="Calibri"/>
                          <a:ea typeface="Times New Roman"/>
                          <a:cs typeface="Arial"/>
                        </a:rPr>
                        <a:t>PRECIO EN FABRICA</a:t>
                      </a:r>
                      <a:endParaRPr lang="es-ES" sz="1600" b="0">
                        <a:solidFill>
                          <a:schemeClr val="tx1"/>
                        </a:solidFill>
                        <a:latin typeface="Calibri"/>
                        <a:ea typeface="Times New Roman"/>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50000"/>
                        </a:lnSpc>
                        <a:spcAft>
                          <a:spcPts val="0"/>
                        </a:spcAft>
                      </a:pPr>
                      <a:r>
                        <a:rPr lang="es-ES" sz="1100" b="0">
                          <a:solidFill>
                            <a:schemeClr val="tx1"/>
                          </a:solidFill>
                          <a:latin typeface="Calibri"/>
                          <a:ea typeface="Times New Roman"/>
                          <a:cs typeface="Arial"/>
                        </a:rPr>
                        <a:t>15,00  X LITRO</a:t>
                      </a:r>
                      <a:endParaRPr lang="es-ES" sz="1600" b="0">
                        <a:solidFill>
                          <a:schemeClr val="tx1"/>
                        </a:solidFill>
                        <a:latin typeface="Calibri"/>
                        <a:ea typeface="Times New Roman"/>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r>
              <a:tr h="0">
                <a:tc>
                  <a:txBody>
                    <a:bodyPr/>
                    <a:lstStyle/>
                    <a:p>
                      <a:pPr algn="ctr">
                        <a:lnSpc>
                          <a:spcPct val="150000"/>
                        </a:lnSpc>
                        <a:spcAft>
                          <a:spcPts val="0"/>
                        </a:spcAft>
                      </a:pPr>
                      <a:r>
                        <a:rPr lang="es-ES" sz="1100" b="0">
                          <a:solidFill>
                            <a:schemeClr val="tx1"/>
                          </a:solidFill>
                          <a:latin typeface="Calibri"/>
                          <a:ea typeface="Times New Roman"/>
                          <a:cs typeface="Arial"/>
                        </a:rPr>
                        <a:t>GASTOS DE EXPORTACION</a:t>
                      </a:r>
                      <a:endParaRPr lang="es-ES" sz="1600" b="0">
                        <a:solidFill>
                          <a:schemeClr val="tx1"/>
                        </a:solidFill>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s-ES" sz="1100" b="0">
                          <a:solidFill>
                            <a:schemeClr val="tx1"/>
                          </a:solidFill>
                          <a:latin typeface="Calibri"/>
                          <a:ea typeface="Times New Roman"/>
                          <a:cs typeface="Arial"/>
                        </a:rPr>
                        <a:t>10,00 X LITRO</a:t>
                      </a:r>
                      <a:endParaRPr lang="es-ES" sz="1600" b="0">
                        <a:solidFill>
                          <a:schemeClr val="tx1"/>
                        </a:solidFill>
                        <a:latin typeface="Calibri"/>
                        <a:ea typeface="Times New Roman"/>
                        <a:cs typeface="Times New Roman"/>
                      </a:endParaRPr>
                    </a:p>
                  </a:txBody>
                  <a:tcPr marL="68580" marR="68580" marT="0" marB="0">
                    <a:lnL>
                      <a:noFill/>
                    </a:lnL>
                    <a:lnR>
                      <a:noFill/>
                    </a:lnR>
                    <a:lnT>
                      <a:noFill/>
                    </a:lnT>
                    <a:lnB>
                      <a:noFill/>
                    </a:lnB>
                  </a:tcPr>
                </a:tc>
              </a:tr>
              <a:tr h="0">
                <a:tc>
                  <a:txBody>
                    <a:bodyPr/>
                    <a:lstStyle/>
                    <a:p>
                      <a:pPr algn="ctr">
                        <a:lnSpc>
                          <a:spcPct val="150000"/>
                        </a:lnSpc>
                        <a:spcAft>
                          <a:spcPts val="0"/>
                        </a:spcAft>
                      </a:pPr>
                      <a:r>
                        <a:rPr lang="es-ES" sz="1100" b="0">
                          <a:solidFill>
                            <a:schemeClr val="tx1"/>
                          </a:solidFill>
                          <a:latin typeface="Calibri"/>
                          <a:ea typeface="Times New Roman"/>
                          <a:cs typeface="Arial"/>
                        </a:rPr>
                        <a:t>UTILIDAD</a:t>
                      </a:r>
                      <a:endParaRPr lang="es-ES" sz="1600" b="0">
                        <a:solidFill>
                          <a:schemeClr val="tx1"/>
                        </a:solidFill>
                        <a:latin typeface="Calibri"/>
                        <a:ea typeface="Times New Roman"/>
                        <a:cs typeface="Times New Roman"/>
                      </a:endParaRPr>
                    </a:p>
                  </a:txBody>
                  <a:tcPr marL="68580" marR="68580" marT="0" marB="0">
                    <a:lnL>
                      <a:noFill/>
                    </a:lnL>
                    <a:lnR>
                      <a:noFill/>
                    </a:lnR>
                    <a:lnT>
                      <a:noFill/>
                    </a:lnT>
                    <a:lnB>
                      <a:noFill/>
                    </a:lnB>
                    <a:solidFill>
                      <a:srgbClr val="E6EED5"/>
                    </a:solidFill>
                  </a:tcPr>
                </a:tc>
                <a:tc>
                  <a:txBody>
                    <a:bodyPr/>
                    <a:lstStyle/>
                    <a:p>
                      <a:pPr algn="ctr">
                        <a:lnSpc>
                          <a:spcPct val="150000"/>
                        </a:lnSpc>
                        <a:spcAft>
                          <a:spcPts val="0"/>
                        </a:spcAft>
                      </a:pPr>
                      <a:r>
                        <a:rPr lang="es-ES" sz="1100" b="0">
                          <a:solidFill>
                            <a:schemeClr val="tx1"/>
                          </a:solidFill>
                          <a:latin typeface="Calibri"/>
                          <a:ea typeface="Times New Roman"/>
                          <a:cs typeface="Arial"/>
                        </a:rPr>
                        <a:t>7,00 X LITRO</a:t>
                      </a:r>
                      <a:endParaRPr lang="es-ES" sz="1600" b="0">
                        <a:solidFill>
                          <a:schemeClr val="tx1"/>
                        </a:solidFill>
                        <a:latin typeface="Calibri"/>
                        <a:ea typeface="Times New Roman"/>
                        <a:cs typeface="Times New Roman"/>
                      </a:endParaRPr>
                    </a:p>
                  </a:txBody>
                  <a:tcPr marL="68580" marR="68580" marT="0" marB="0">
                    <a:lnL>
                      <a:noFill/>
                    </a:lnL>
                    <a:lnR>
                      <a:noFill/>
                    </a:lnR>
                    <a:lnT>
                      <a:noFill/>
                    </a:lnT>
                    <a:lnB>
                      <a:noFill/>
                    </a:lnB>
                    <a:solidFill>
                      <a:srgbClr val="E6EED5"/>
                    </a:solidFill>
                  </a:tcPr>
                </a:tc>
              </a:tr>
              <a:tr h="109220">
                <a:tc>
                  <a:txBody>
                    <a:bodyPr/>
                    <a:lstStyle/>
                    <a:p>
                      <a:pPr algn="ctr">
                        <a:lnSpc>
                          <a:spcPct val="150000"/>
                        </a:lnSpc>
                        <a:spcAft>
                          <a:spcPts val="0"/>
                        </a:spcAft>
                      </a:pPr>
                      <a:r>
                        <a:rPr lang="es-ES" sz="1100" b="0">
                          <a:solidFill>
                            <a:schemeClr val="tx1"/>
                          </a:solidFill>
                          <a:latin typeface="Calibri"/>
                          <a:ea typeface="Times New Roman"/>
                          <a:cs typeface="Arial"/>
                        </a:rPr>
                        <a:t>JUGO DE NONI</a:t>
                      </a:r>
                      <a:endParaRPr lang="es-ES" sz="1600" b="0">
                        <a:solidFill>
                          <a:schemeClr val="tx1"/>
                        </a:solidFill>
                        <a:latin typeface="Calibri"/>
                        <a:ea typeface="Times New Roman"/>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tcPr>
                </a:tc>
                <a:tc>
                  <a:txBody>
                    <a:bodyPr/>
                    <a:lstStyle/>
                    <a:p>
                      <a:pPr algn="ctr">
                        <a:lnSpc>
                          <a:spcPct val="150000"/>
                        </a:lnSpc>
                        <a:spcAft>
                          <a:spcPts val="0"/>
                        </a:spcAft>
                      </a:pPr>
                      <a:r>
                        <a:rPr lang="es-ES" sz="1100" b="0" dirty="0">
                          <a:solidFill>
                            <a:schemeClr val="tx1"/>
                          </a:solidFill>
                          <a:latin typeface="Calibri"/>
                          <a:ea typeface="Times New Roman"/>
                          <a:cs typeface="Arial"/>
                        </a:rPr>
                        <a:t>32,00 USD X LITRO</a:t>
                      </a:r>
                      <a:endParaRPr lang="es-ES" sz="1600" b="0" dirty="0">
                        <a:solidFill>
                          <a:schemeClr val="tx1"/>
                        </a:solidFill>
                        <a:latin typeface="Calibri"/>
                        <a:ea typeface="Times New Roman"/>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tcPr>
                </a:tc>
              </a:tr>
              <a:tr h="109220">
                <a:tc>
                  <a:txBody>
                    <a:bodyPr/>
                    <a:lstStyle/>
                    <a:p>
                      <a:pPr algn="ctr">
                        <a:lnSpc>
                          <a:spcPct val="150000"/>
                        </a:lnSpc>
                        <a:spcAft>
                          <a:spcPts val="0"/>
                        </a:spcAft>
                      </a:pPr>
                      <a:r>
                        <a:rPr lang="es-ES" sz="1100" b="1" dirty="0" smtClean="0">
                          <a:solidFill>
                            <a:schemeClr val="tx1"/>
                          </a:solidFill>
                          <a:latin typeface="Calibri"/>
                          <a:ea typeface="Times New Roman"/>
                          <a:cs typeface="Times New Roman"/>
                        </a:rPr>
                        <a:t>TOTAL INGRESOS ANUALES</a:t>
                      </a:r>
                      <a:endParaRPr lang="es-ES" sz="1100" b="1" dirty="0">
                        <a:solidFill>
                          <a:schemeClr val="tx1"/>
                        </a:solidFill>
                        <a:latin typeface="Calibri"/>
                        <a:ea typeface="Times New Roman"/>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s-ES" sz="1100" b="1" kern="1200" dirty="0" smtClean="0">
                          <a:solidFill>
                            <a:schemeClr val="tx1"/>
                          </a:solidFill>
                          <a:latin typeface="Calibri"/>
                          <a:ea typeface="Times New Roman"/>
                          <a:cs typeface="Arial"/>
                        </a:rPr>
                        <a:t>USD 92.216,00</a:t>
                      </a:r>
                      <a:endParaRPr lang="es-ES" sz="1100" b="1" kern="1200" dirty="0">
                        <a:solidFill>
                          <a:schemeClr val="tx1"/>
                        </a:solidFill>
                        <a:latin typeface="Calibri"/>
                        <a:ea typeface="Times New Roman"/>
                        <a:cs typeface="Arial"/>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699792" y="260648"/>
            <a:ext cx="4032448"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s-ES" b="1" dirty="0" smtClean="0"/>
              <a:t>PRESUPUESTOS DE COSTOS Y GASTOS</a:t>
            </a:r>
            <a:endParaRPr lang="es-ES" b="1" dirty="0"/>
          </a:p>
        </p:txBody>
      </p:sp>
      <p:sp>
        <p:nvSpPr>
          <p:cNvPr id="5" name="4 CuadroTexto"/>
          <p:cNvSpPr txBox="1"/>
          <p:nvPr/>
        </p:nvSpPr>
        <p:spPr>
          <a:xfrm>
            <a:off x="1403648" y="1052736"/>
            <a:ext cx="1728192" cy="33855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COSTOS FIJOS</a:t>
            </a:r>
            <a:endParaRPr lang="es-ES" sz="1600" b="1" dirty="0">
              <a:latin typeface="Arial" pitchFamily="34" charset="0"/>
              <a:cs typeface="Arial" pitchFamily="34" charset="0"/>
            </a:endParaRPr>
          </a:p>
        </p:txBody>
      </p:sp>
      <p:graphicFrame>
        <p:nvGraphicFramePr>
          <p:cNvPr id="6" name="5 Tabla"/>
          <p:cNvGraphicFramePr>
            <a:graphicFrameLocks noGrp="1"/>
          </p:cNvGraphicFramePr>
          <p:nvPr/>
        </p:nvGraphicFramePr>
        <p:xfrm>
          <a:off x="539552" y="1772816"/>
          <a:ext cx="3672408" cy="3744423"/>
        </p:xfrm>
        <a:graphic>
          <a:graphicData uri="http://schemas.openxmlformats.org/drawingml/2006/table">
            <a:tbl>
              <a:tblPr/>
              <a:tblGrid>
                <a:gridCol w="176394"/>
                <a:gridCol w="1974174"/>
                <a:gridCol w="271658"/>
                <a:gridCol w="1250182"/>
              </a:tblGrid>
              <a:tr h="447978">
                <a:tc gridSpan="2">
                  <a:txBody>
                    <a:bodyPr/>
                    <a:lstStyle/>
                    <a:p>
                      <a:pPr algn="ctr">
                        <a:lnSpc>
                          <a:spcPct val="115000"/>
                        </a:lnSpc>
                        <a:spcAft>
                          <a:spcPts val="0"/>
                        </a:spcAft>
                      </a:pPr>
                      <a:r>
                        <a:rPr lang="es-ES" sz="1200" b="1" i="1" dirty="0">
                          <a:solidFill>
                            <a:srgbClr val="000000"/>
                          </a:solidFill>
                          <a:latin typeface="Calibri"/>
                          <a:ea typeface="Times New Roman"/>
                          <a:cs typeface="Arial"/>
                        </a:rPr>
                        <a:t>Costos Fijos</a:t>
                      </a:r>
                      <a:endParaRPr lang="es-ES" sz="1200" dirty="0">
                        <a:solidFill>
                          <a:srgbClr val="76923C"/>
                        </a:solidFill>
                        <a:latin typeface="Calibri"/>
                        <a:ea typeface="Times New Roman"/>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hMerge="1">
                  <a:txBody>
                    <a:bodyPr/>
                    <a:lstStyle/>
                    <a:p>
                      <a:endParaRPr lang="es-ES"/>
                    </a:p>
                  </a:txBody>
                  <a:tcPr/>
                </a:tc>
                <a:tc>
                  <a:txBody>
                    <a:bodyPr/>
                    <a:lstStyle/>
                    <a:p>
                      <a:endParaRPr lang="es-ES" sz="1200" dirty="0">
                        <a:solidFill>
                          <a:srgbClr val="76923C"/>
                        </a:solidFill>
                        <a:latin typeface="Arial"/>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1200" b="1" i="1">
                          <a:solidFill>
                            <a:srgbClr val="000000"/>
                          </a:solidFill>
                          <a:latin typeface="Calibri"/>
                          <a:ea typeface="Times New Roman"/>
                          <a:cs typeface="Arial"/>
                        </a:rPr>
                        <a:t>Presupuesto</a:t>
                      </a:r>
                      <a:endParaRPr lang="es-ES" sz="1200">
                        <a:solidFill>
                          <a:srgbClr val="76923C"/>
                        </a:solidFill>
                        <a:latin typeface="Calibri"/>
                        <a:ea typeface="Times New Roman"/>
                        <a:cs typeface="Times New Roman"/>
                      </a:endParaRPr>
                    </a:p>
                    <a:p>
                      <a:pPr algn="ctr">
                        <a:lnSpc>
                          <a:spcPct val="115000"/>
                        </a:lnSpc>
                        <a:spcAft>
                          <a:spcPts val="0"/>
                        </a:spcAft>
                      </a:pPr>
                      <a:r>
                        <a:rPr lang="es-ES" sz="1200" b="1" i="1">
                          <a:solidFill>
                            <a:srgbClr val="000000"/>
                          </a:solidFill>
                          <a:latin typeface="Calibri"/>
                          <a:ea typeface="Times New Roman"/>
                          <a:cs typeface="Arial"/>
                        </a:rPr>
                        <a:t>Anual</a:t>
                      </a:r>
                      <a:endParaRPr lang="es-ES" sz="1200">
                        <a:solidFill>
                          <a:srgbClr val="76923C"/>
                        </a:solidFill>
                        <a:latin typeface="Calibri"/>
                        <a:ea typeface="Times New Roman"/>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19763">
                <a:tc>
                  <a:txBody>
                    <a:bodyPr/>
                    <a:lstStyle/>
                    <a:p>
                      <a:endParaRPr lang="es-ES" sz="1200">
                        <a:solidFill>
                          <a:srgbClr val="76923C"/>
                        </a:solidFill>
                        <a:latin typeface="Arial"/>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nSpc>
                          <a:spcPct val="115000"/>
                        </a:lnSpc>
                        <a:spcAft>
                          <a:spcPts val="0"/>
                        </a:spcAft>
                      </a:pPr>
                      <a:r>
                        <a:rPr lang="es-ES" sz="1200" b="1" i="1">
                          <a:solidFill>
                            <a:srgbClr val="000000"/>
                          </a:solidFill>
                          <a:latin typeface="Calibri"/>
                          <a:ea typeface="Times New Roman"/>
                          <a:cs typeface="Arial"/>
                        </a:rPr>
                        <a:t>Gastos  de Operación</a:t>
                      </a:r>
                      <a:endParaRPr lang="es-ES" sz="1200">
                        <a:solidFill>
                          <a:srgbClr val="76923C"/>
                        </a:solidFill>
                        <a:latin typeface="Calibri"/>
                        <a:ea typeface="Times New Roman"/>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endParaRPr lang="es-ES" sz="1200" dirty="0">
                        <a:solidFill>
                          <a:srgbClr val="76923C"/>
                        </a:solidFill>
                        <a:latin typeface="Arial"/>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endParaRPr lang="es-ES" sz="1200">
                        <a:solidFill>
                          <a:srgbClr val="76923C"/>
                        </a:solidFill>
                        <a:latin typeface="Arial"/>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r>
              <a:tr h="219763">
                <a:tc>
                  <a:txBody>
                    <a:bodyPr/>
                    <a:lstStyle/>
                    <a:p>
                      <a:endParaRPr lang="es-ES" sz="1200">
                        <a:solidFill>
                          <a:srgbClr val="76923C"/>
                        </a:solidFill>
                        <a:latin typeface="Arial"/>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S" sz="1200">
                          <a:solidFill>
                            <a:srgbClr val="000000"/>
                          </a:solidFill>
                          <a:latin typeface="Calibri"/>
                          <a:ea typeface="Times New Roman"/>
                          <a:cs typeface="Arial"/>
                        </a:rPr>
                        <a:t>Sueldos de 3 Operarios</a:t>
                      </a:r>
                      <a:endParaRPr lang="es-ES" sz="1200">
                        <a:solidFill>
                          <a:srgbClr val="76923C"/>
                        </a:solidFill>
                        <a:latin typeface="Calibri"/>
                        <a:ea typeface="Times New Roman"/>
                        <a:cs typeface="Times New Roman"/>
                      </a:endParaRPr>
                    </a:p>
                  </a:txBody>
                  <a:tcPr marL="68580" marR="68580" marT="0" marB="0">
                    <a:lnL>
                      <a:noFill/>
                    </a:lnL>
                    <a:lnR>
                      <a:noFill/>
                    </a:lnR>
                    <a:lnT>
                      <a:noFill/>
                    </a:lnT>
                    <a:lnB>
                      <a:noFill/>
                    </a:lnB>
                  </a:tcPr>
                </a:tc>
                <a:tc>
                  <a:txBody>
                    <a:bodyPr/>
                    <a:lstStyle/>
                    <a:p>
                      <a:endParaRPr lang="es-ES" sz="1200" dirty="0">
                        <a:solidFill>
                          <a:srgbClr val="76923C"/>
                        </a:solidFill>
                        <a:latin typeface="Arial"/>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S" sz="1200">
                          <a:solidFill>
                            <a:srgbClr val="000000"/>
                          </a:solidFill>
                          <a:latin typeface="Calibri"/>
                          <a:ea typeface="Times New Roman"/>
                          <a:cs typeface="Arial"/>
                        </a:rPr>
                        <a:t> $   12.821,04   </a:t>
                      </a:r>
                      <a:endParaRPr lang="es-ES" sz="1200">
                        <a:solidFill>
                          <a:srgbClr val="76923C"/>
                        </a:solidFill>
                        <a:latin typeface="Calibri"/>
                        <a:ea typeface="Times New Roman"/>
                        <a:cs typeface="Times New Roman"/>
                      </a:endParaRPr>
                    </a:p>
                  </a:txBody>
                  <a:tcPr marL="68580" marR="68580" marT="0" marB="0">
                    <a:lnL>
                      <a:noFill/>
                    </a:lnL>
                    <a:lnR>
                      <a:noFill/>
                    </a:lnR>
                    <a:lnT>
                      <a:noFill/>
                    </a:lnT>
                    <a:lnB>
                      <a:noFill/>
                    </a:lnB>
                  </a:tcPr>
                </a:tc>
              </a:tr>
              <a:tr h="219763">
                <a:tc>
                  <a:txBody>
                    <a:bodyPr/>
                    <a:lstStyle/>
                    <a:p>
                      <a:endParaRPr lang="es-ES" sz="1200">
                        <a:solidFill>
                          <a:srgbClr val="76923C"/>
                        </a:solidFill>
                        <a:latin typeface="Arial"/>
                        <a:cs typeface="Times New Roman"/>
                      </a:endParaRPr>
                    </a:p>
                  </a:txBody>
                  <a:tcPr marL="68580" marR="68580" marT="0" marB="0">
                    <a:lnL>
                      <a:noFill/>
                    </a:lnL>
                    <a:lnR>
                      <a:noFill/>
                    </a:lnR>
                    <a:lnT>
                      <a:noFill/>
                    </a:lnT>
                    <a:lnB>
                      <a:noFill/>
                    </a:lnB>
                    <a:solidFill>
                      <a:srgbClr val="E6EED5"/>
                    </a:solidFill>
                  </a:tcPr>
                </a:tc>
                <a:tc>
                  <a:txBody>
                    <a:bodyPr/>
                    <a:lstStyle/>
                    <a:p>
                      <a:pPr>
                        <a:lnSpc>
                          <a:spcPct val="115000"/>
                        </a:lnSpc>
                        <a:spcAft>
                          <a:spcPts val="0"/>
                        </a:spcAft>
                      </a:pPr>
                      <a:r>
                        <a:rPr lang="es-ES" sz="1200">
                          <a:solidFill>
                            <a:srgbClr val="000000"/>
                          </a:solidFill>
                          <a:latin typeface="Calibri"/>
                          <a:ea typeface="Times New Roman"/>
                          <a:cs typeface="Arial"/>
                        </a:rPr>
                        <a:t>Luz Eléctrica</a:t>
                      </a:r>
                      <a:endParaRPr lang="es-ES" sz="1200">
                        <a:solidFill>
                          <a:srgbClr val="76923C"/>
                        </a:solidFill>
                        <a:latin typeface="Calibri"/>
                        <a:ea typeface="Times New Roman"/>
                        <a:cs typeface="Times New Roman"/>
                      </a:endParaRPr>
                    </a:p>
                  </a:txBody>
                  <a:tcPr marL="68580" marR="68580" marT="0" marB="0">
                    <a:lnL>
                      <a:noFill/>
                    </a:lnL>
                    <a:lnR>
                      <a:noFill/>
                    </a:lnR>
                    <a:lnT>
                      <a:noFill/>
                    </a:lnT>
                    <a:lnB>
                      <a:noFill/>
                    </a:lnB>
                    <a:solidFill>
                      <a:srgbClr val="E6EED5"/>
                    </a:solidFill>
                  </a:tcPr>
                </a:tc>
                <a:tc>
                  <a:txBody>
                    <a:bodyPr/>
                    <a:lstStyle/>
                    <a:p>
                      <a:endParaRPr lang="es-ES" sz="1200" dirty="0">
                        <a:solidFill>
                          <a:srgbClr val="76923C"/>
                        </a:solidFill>
                        <a:latin typeface="Arial"/>
                        <a:cs typeface="Times New Roman"/>
                      </a:endParaRPr>
                    </a:p>
                  </a:txBody>
                  <a:tcPr marL="68580" marR="68580" marT="0" marB="0">
                    <a:lnL>
                      <a:noFill/>
                    </a:lnL>
                    <a:lnR>
                      <a:noFill/>
                    </a:lnR>
                    <a:lnT>
                      <a:noFill/>
                    </a:lnT>
                    <a:lnB>
                      <a:noFill/>
                    </a:lnB>
                    <a:solidFill>
                      <a:srgbClr val="E6EED5"/>
                    </a:solidFill>
                  </a:tcPr>
                </a:tc>
                <a:tc>
                  <a:txBody>
                    <a:bodyPr/>
                    <a:lstStyle/>
                    <a:p>
                      <a:pPr>
                        <a:lnSpc>
                          <a:spcPct val="115000"/>
                        </a:lnSpc>
                        <a:spcAft>
                          <a:spcPts val="0"/>
                        </a:spcAft>
                      </a:pPr>
                      <a:r>
                        <a:rPr lang="es-ES" sz="1200">
                          <a:solidFill>
                            <a:srgbClr val="000000"/>
                          </a:solidFill>
                          <a:latin typeface="Calibri"/>
                          <a:ea typeface="Times New Roman"/>
                          <a:cs typeface="Arial"/>
                        </a:rPr>
                        <a:t> $   3.000,00   </a:t>
                      </a:r>
                      <a:endParaRPr lang="es-ES" sz="1200">
                        <a:solidFill>
                          <a:srgbClr val="76923C"/>
                        </a:solidFill>
                        <a:latin typeface="Calibri"/>
                        <a:ea typeface="Times New Roman"/>
                        <a:cs typeface="Times New Roman"/>
                      </a:endParaRPr>
                    </a:p>
                  </a:txBody>
                  <a:tcPr marL="68580" marR="68580" marT="0" marB="0">
                    <a:lnL>
                      <a:noFill/>
                    </a:lnL>
                    <a:lnR>
                      <a:noFill/>
                    </a:lnR>
                    <a:lnT>
                      <a:noFill/>
                    </a:lnT>
                    <a:lnB>
                      <a:noFill/>
                    </a:lnB>
                    <a:solidFill>
                      <a:srgbClr val="E6EED5"/>
                    </a:solidFill>
                  </a:tcPr>
                </a:tc>
              </a:tr>
              <a:tr h="219763">
                <a:tc>
                  <a:txBody>
                    <a:bodyPr/>
                    <a:lstStyle/>
                    <a:p>
                      <a:endParaRPr lang="es-ES" sz="1200">
                        <a:solidFill>
                          <a:srgbClr val="76923C"/>
                        </a:solidFill>
                        <a:latin typeface="Arial"/>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S" sz="1200">
                          <a:solidFill>
                            <a:srgbClr val="000000"/>
                          </a:solidFill>
                          <a:latin typeface="Calibri"/>
                          <a:ea typeface="Times New Roman"/>
                          <a:cs typeface="Arial"/>
                        </a:rPr>
                        <a:t>Agua Potable</a:t>
                      </a:r>
                      <a:endParaRPr lang="es-ES" sz="1200">
                        <a:solidFill>
                          <a:srgbClr val="76923C"/>
                        </a:solidFill>
                        <a:latin typeface="Calibri"/>
                        <a:ea typeface="Times New Roman"/>
                        <a:cs typeface="Times New Roman"/>
                      </a:endParaRPr>
                    </a:p>
                  </a:txBody>
                  <a:tcPr marL="68580" marR="68580" marT="0" marB="0">
                    <a:lnL>
                      <a:noFill/>
                    </a:lnL>
                    <a:lnR>
                      <a:noFill/>
                    </a:lnR>
                    <a:lnT>
                      <a:noFill/>
                    </a:lnT>
                    <a:lnB>
                      <a:noFill/>
                    </a:lnB>
                  </a:tcPr>
                </a:tc>
                <a:tc>
                  <a:txBody>
                    <a:bodyPr/>
                    <a:lstStyle/>
                    <a:p>
                      <a:endParaRPr lang="es-ES" sz="1200" dirty="0">
                        <a:solidFill>
                          <a:srgbClr val="76923C"/>
                        </a:solidFill>
                        <a:latin typeface="Arial"/>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S" sz="1200">
                          <a:solidFill>
                            <a:srgbClr val="000000"/>
                          </a:solidFill>
                          <a:latin typeface="Calibri"/>
                          <a:ea typeface="Times New Roman"/>
                          <a:cs typeface="Arial"/>
                        </a:rPr>
                        <a:t> $    1.200,00   </a:t>
                      </a:r>
                      <a:endParaRPr lang="es-ES" sz="1200">
                        <a:solidFill>
                          <a:srgbClr val="76923C"/>
                        </a:solidFill>
                        <a:latin typeface="Calibri"/>
                        <a:ea typeface="Times New Roman"/>
                        <a:cs typeface="Times New Roman"/>
                      </a:endParaRPr>
                    </a:p>
                  </a:txBody>
                  <a:tcPr marL="68580" marR="68580" marT="0" marB="0">
                    <a:lnL>
                      <a:noFill/>
                    </a:lnL>
                    <a:lnR>
                      <a:noFill/>
                    </a:lnR>
                    <a:lnT>
                      <a:noFill/>
                    </a:lnT>
                    <a:lnB>
                      <a:noFill/>
                    </a:lnB>
                  </a:tcPr>
                </a:tc>
              </a:tr>
              <a:tr h="219763">
                <a:tc>
                  <a:txBody>
                    <a:bodyPr/>
                    <a:lstStyle/>
                    <a:p>
                      <a:endParaRPr lang="es-ES" sz="1200">
                        <a:solidFill>
                          <a:srgbClr val="76923C"/>
                        </a:solidFill>
                        <a:latin typeface="Arial"/>
                        <a:cs typeface="Times New Roman"/>
                      </a:endParaRPr>
                    </a:p>
                  </a:txBody>
                  <a:tcPr marL="68580" marR="68580" marT="0" marB="0">
                    <a:lnL>
                      <a:noFill/>
                    </a:lnL>
                    <a:lnR>
                      <a:noFill/>
                    </a:lnR>
                    <a:lnT>
                      <a:noFill/>
                    </a:lnT>
                    <a:lnB>
                      <a:noFill/>
                    </a:lnB>
                    <a:solidFill>
                      <a:srgbClr val="E6EED5"/>
                    </a:solidFill>
                  </a:tcPr>
                </a:tc>
                <a:tc gridSpan="2">
                  <a:txBody>
                    <a:bodyPr/>
                    <a:lstStyle/>
                    <a:p>
                      <a:pPr>
                        <a:lnSpc>
                          <a:spcPct val="115000"/>
                        </a:lnSpc>
                        <a:spcAft>
                          <a:spcPts val="0"/>
                        </a:spcAft>
                      </a:pPr>
                      <a:r>
                        <a:rPr lang="es-ES" sz="1200" dirty="0">
                          <a:solidFill>
                            <a:srgbClr val="000000"/>
                          </a:solidFill>
                          <a:latin typeface="Calibri"/>
                          <a:ea typeface="Times New Roman"/>
                          <a:cs typeface="Arial"/>
                        </a:rPr>
                        <a:t>Servicio de Telefonía/Internet</a:t>
                      </a:r>
                      <a:endParaRPr lang="es-ES" sz="1200" dirty="0">
                        <a:solidFill>
                          <a:srgbClr val="76923C"/>
                        </a:solidFill>
                        <a:latin typeface="Calibri"/>
                        <a:ea typeface="Times New Roman"/>
                        <a:cs typeface="Times New Roman"/>
                      </a:endParaRPr>
                    </a:p>
                  </a:txBody>
                  <a:tcPr marL="68580" marR="68580" marT="0" marB="0">
                    <a:lnL>
                      <a:noFill/>
                    </a:lnL>
                    <a:lnR>
                      <a:noFill/>
                    </a:lnR>
                    <a:lnT>
                      <a:noFill/>
                    </a:lnT>
                    <a:lnB>
                      <a:noFill/>
                    </a:lnB>
                    <a:solidFill>
                      <a:srgbClr val="E6EED5"/>
                    </a:solidFill>
                  </a:tcPr>
                </a:tc>
                <a:tc hMerge="1">
                  <a:txBody>
                    <a:bodyPr/>
                    <a:lstStyle/>
                    <a:p>
                      <a:endParaRPr lang="es-ES"/>
                    </a:p>
                  </a:txBody>
                  <a:tcPr/>
                </a:tc>
                <a:tc>
                  <a:txBody>
                    <a:bodyPr/>
                    <a:lstStyle/>
                    <a:p>
                      <a:pPr>
                        <a:lnSpc>
                          <a:spcPct val="115000"/>
                        </a:lnSpc>
                        <a:spcAft>
                          <a:spcPts val="0"/>
                        </a:spcAft>
                      </a:pPr>
                      <a:r>
                        <a:rPr lang="es-ES" sz="1200">
                          <a:solidFill>
                            <a:srgbClr val="000000"/>
                          </a:solidFill>
                          <a:latin typeface="Calibri"/>
                          <a:ea typeface="Times New Roman"/>
                          <a:cs typeface="Arial"/>
                        </a:rPr>
                        <a:t> $    960,00    </a:t>
                      </a:r>
                      <a:endParaRPr lang="es-ES" sz="1200">
                        <a:solidFill>
                          <a:srgbClr val="76923C"/>
                        </a:solidFill>
                        <a:latin typeface="Calibri"/>
                        <a:ea typeface="Times New Roman"/>
                        <a:cs typeface="Times New Roman"/>
                      </a:endParaRPr>
                    </a:p>
                  </a:txBody>
                  <a:tcPr marL="68580" marR="68580" marT="0" marB="0">
                    <a:lnL>
                      <a:noFill/>
                    </a:lnL>
                    <a:lnR>
                      <a:noFill/>
                    </a:lnR>
                    <a:lnT>
                      <a:noFill/>
                    </a:lnT>
                    <a:lnB>
                      <a:noFill/>
                    </a:lnB>
                    <a:solidFill>
                      <a:srgbClr val="E6EED5"/>
                    </a:solidFill>
                  </a:tcPr>
                </a:tc>
              </a:tr>
              <a:tr h="219763">
                <a:tc>
                  <a:txBody>
                    <a:bodyPr/>
                    <a:lstStyle/>
                    <a:p>
                      <a:endParaRPr lang="es-ES" sz="1200">
                        <a:solidFill>
                          <a:srgbClr val="76923C"/>
                        </a:solidFill>
                        <a:latin typeface="Arial"/>
                        <a:cs typeface="Times New Roman"/>
                      </a:endParaRPr>
                    </a:p>
                  </a:txBody>
                  <a:tcPr marL="68580" marR="68580" marT="0" marB="0">
                    <a:lnL>
                      <a:noFill/>
                    </a:lnL>
                    <a:lnR>
                      <a:noFill/>
                    </a:lnR>
                    <a:lnT>
                      <a:noFill/>
                    </a:lnT>
                    <a:lnB>
                      <a:noFill/>
                    </a:lnB>
                  </a:tcPr>
                </a:tc>
                <a:tc gridSpan="2">
                  <a:txBody>
                    <a:bodyPr/>
                    <a:lstStyle/>
                    <a:p>
                      <a:pPr>
                        <a:lnSpc>
                          <a:spcPct val="115000"/>
                        </a:lnSpc>
                        <a:spcAft>
                          <a:spcPts val="0"/>
                        </a:spcAft>
                      </a:pPr>
                      <a:r>
                        <a:rPr lang="es-ES" sz="1200" dirty="0">
                          <a:solidFill>
                            <a:srgbClr val="000000"/>
                          </a:solidFill>
                          <a:latin typeface="Calibri"/>
                          <a:ea typeface="Times New Roman"/>
                          <a:cs typeface="Arial"/>
                        </a:rPr>
                        <a:t>Desarrollo de Pago. Web</a:t>
                      </a:r>
                      <a:endParaRPr lang="es-ES" sz="1200" dirty="0">
                        <a:solidFill>
                          <a:srgbClr val="76923C"/>
                        </a:solidFill>
                        <a:latin typeface="Calibri"/>
                        <a:ea typeface="Times New Roman"/>
                        <a:cs typeface="Times New Roman"/>
                      </a:endParaRPr>
                    </a:p>
                  </a:txBody>
                  <a:tcPr marL="68580" marR="68580" marT="0" marB="0">
                    <a:lnL>
                      <a:noFill/>
                    </a:lnL>
                    <a:lnR>
                      <a:noFill/>
                    </a:lnR>
                    <a:lnT>
                      <a:noFill/>
                    </a:lnT>
                    <a:lnB>
                      <a:noFill/>
                    </a:lnB>
                  </a:tcPr>
                </a:tc>
                <a:tc hMerge="1">
                  <a:txBody>
                    <a:bodyPr/>
                    <a:lstStyle/>
                    <a:p>
                      <a:endParaRPr lang="es-ES"/>
                    </a:p>
                  </a:txBody>
                  <a:tcPr/>
                </a:tc>
                <a:tc>
                  <a:txBody>
                    <a:bodyPr/>
                    <a:lstStyle/>
                    <a:p>
                      <a:pPr>
                        <a:lnSpc>
                          <a:spcPct val="115000"/>
                        </a:lnSpc>
                        <a:spcAft>
                          <a:spcPts val="0"/>
                        </a:spcAft>
                      </a:pPr>
                      <a:r>
                        <a:rPr lang="es-ES" sz="1200">
                          <a:solidFill>
                            <a:srgbClr val="000000"/>
                          </a:solidFill>
                          <a:latin typeface="Calibri"/>
                          <a:ea typeface="Times New Roman"/>
                          <a:cs typeface="Arial"/>
                        </a:rPr>
                        <a:t> $    300,00 </a:t>
                      </a:r>
                      <a:endParaRPr lang="es-ES" sz="1200">
                        <a:solidFill>
                          <a:srgbClr val="76923C"/>
                        </a:solidFill>
                        <a:latin typeface="Calibri"/>
                        <a:ea typeface="Times New Roman"/>
                        <a:cs typeface="Times New Roman"/>
                      </a:endParaRPr>
                    </a:p>
                  </a:txBody>
                  <a:tcPr marL="68580" marR="68580" marT="0" marB="0">
                    <a:lnL>
                      <a:noFill/>
                    </a:lnL>
                    <a:lnR>
                      <a:noFill/>
                    </a:lnR>
                    <a:lnT>
                      <a:noFill/>
                    </a:lnT>
                    <a:lnB>
                      <a:noFill/>
                    </a:lnB>
                  </a:tcPr>
                </a:tc>
              </a:tr>
              <a:tr h="219763">
                <a:tc>
                  <a:txBody>
                    <a:bodyPr/>
                    <a:lstStyle/>
                    <a:p>
                      <a:endParaRPr lang="es-ES" sz="1200">
                        <a:solidFill>
                          <a:srgbClr val="76923C"/>
                        </a:solidFill>
                        <a:latin typeface="Arial"/>
                        <a:cs typeface="Times New Roman"/>
                      </a:endParaRPr>
                    </a:p>
                  </a:txBody>
                  <a:tcPr marL="68580" marR="68580" marT="0" marB="0">
                    <a:lnL>
                      <a:noFill/>
                    </a:lnL>
                    <a:lnR>
                      <a:noFill/>
                    </a:lnR>
                    <a:lnT>
                      <a:noFill/>
                    </a:lnT>
                    <a:lnB>
                      <a:noFill/>
                    </a:lnB>
                    <a:solidFill>
                      <a:srgbClr val="E6EED5"/>
                    </a:solidFill>
                  </a:tcPr>
                </a:tc>
                <a:tc>
                  <a:txBody>
                    <a:bodyPr/>
                    <a:lstStyle/>
                    <a:p>
                      <a:pPr>
                        <a:lnSpc>
                          <a:spcPct val="115000"/>
                        </a:lnSpc>
                        <a:spcAft>
                          <a:spcPts val="0"/>
                        </a:spcAft>
                      </a:pPr>
                      <a:r>
                        <a:rPr lang="es-ES" sz="1200">
                          <a:solidFill>
                            <a:srgbClr val="000000"/>
                          </a:solidFill>
                          <a:latin typeface="Calibri"/>
                          <a:ea typeface="Times New Roman"/>
                          <a:cs typeface="Arial"/>
                        </a:rPr>
                        <a:t>Movilización</a:t>
                      </a:r>
                      <a:endParaRPr lang="es-ES" sz="1200">
                        <a:solidFill>
                          <a:srgbClr val="76923C"/>
                        </a:solidFill>
                        <a:latin typeface="Calibri"/>
                        <a:ea typeface="Times New Roman"/>
                        <a:cs typeface="Times New Roman"/>
                      </a:endParaRPr>
                    </a:p>
                  </a:txBody>
                  <a:tcPr marL="68580" marR="68580" marT="0" marB="0">
                    <a:lnL>
                      <a:noFill/>
                    </a:lnL>
                    <a:lnR>
                      <a:noFill/>
                    </a:lnR>
                    <a:lnT>
                      <a:noFill/>
                    </a:lnT>
                    <a:lnB>
                      <a:noFill/>
                    </a:lnB>
                    <a:solidFill>
                      <a:srgbClr val="E6EED5"/>
                    </a:solidFill>
                  </a:tcPr>
                </a:tc>
                <a:tc>
                  <a:txBody>
                    <a:bodyPr/>
                    <a:lstStyle/>
                    <a:p>
                      <a:endParaRPr lang="es-ES" sz="1200" dirty="0">
                        <a:solidFill>
                          <a:srgbClr val="76923C"/>
                        </a:solidFill>
                        <a:latin typeface="Arial"/>
                        <a:cs typeface="Times New Roman"/>
                      </a:endParaRPr>
                    </a:p>
                  </a:txBody>
                  <a:tcPr marL="68580" marR="68580" marT="0" marB="0">
                    <a:lnL>
                      <a:noFill/>
                    </a:lnL>
                    <a:lnR>
                      <a:noFill/>
                    </a:lnR>
                    <a:lnT>
                      <a:noFill/>
                    </a:lnT>
                    <a:lnB>
                      <a:noFill/>
                    </a:lnB>
                    <a:solidFill>
                      <a:srgbClr val="E6EED5"/>
                    </a:solidFill>
                  </a:tcPr>
                </a:tc>
                <a:tc>
                  <a:txBody>
                    <a:bodyPr/>
                    <a:lstStyle/>
                    <a:p>
                      <a:pPr>
                        <a:lnSpc>
                          <a:spcPct val="115000"/>
                        </a:lnSpc>
                        <a:spcAft>
                          <a:spcPts val="0"/>
                        </a:spcAft>
                      </a:pPr>
                      <a:r>
                        <a:rPr lang="es-ES" sz="1200">
                          <a:solidFill>
                            <a:srgbClr val="000000"/>
                          </a:solidFill>
                          <a:latin typeface="Calibri"/>
                          <a:ea typeface="Times New Roman"/>
                          <a:cs typeface="Arial"/>
                        </a:rPr>
                        <a:t> $    240,00 </a:t>
                      </a:r>
                      <a:endParaRPr lang="es-ES" sz="1200">
                        <a:solidFill>
                          <a:srgbClr val="76923C"/>
                        </a:solidFill>
                        <a:latin typeface="Calibri"/>
                        <a:ea typeface="Times New Roman"/>
                        <a:cs typeface="Times New Roman"/>
                      </a:endParaRPr>
                    </a:p>
                  </a:txBody>
                  <a:tcPr marL="68580" marR="68580" marT="0" marB="0">
                    <a:lnL>
                      <a:noFill/>
                    </a:lnL>
                    <a:lnR>
                      <a:noFill/>
                    </a:lnR>
                    <a:lnT>
                      <a:noFill/>
                    </a:lnT>
                    <a:lnB>
                      <a:noFill/>
                    </a:lnB>
                    <a:solidFill>
                      <a:srgbClr val="E6EED5"/>
                    </a:solidFill>
                  </a:tcPr>
                </a:tc>
              </a:tr>
              <a:tr h="219763">
                <a:tc>
                  <a:txBody>
                    <a:bodyPr/>
                    <a:lstStyle/>
                    <a:p>
                      <a:endParaRPr lang="es-ES" sz="1200">
                        <a:solidFill>
                          <a:srgbClr val="76923C"/>
                        </a:solidFill>
                        <a:latin typeface="Arial"/>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S" sz="1200">
                          <a:solidFill>
                            <a:srgbClr val="000000"/>
                          </a:solidFill>
                          <a:latin typeface="Calibri"/>
                          <a:ea typeface="Times New Roman"/>
                          <a:cs typeface="Arial"/>
                        </a:rPr>
                        <a:t>Mantenimiento Pág. Web</a:t>
                      </a:r>
                      <a:endParaRPr lang="es-ES" sz="1200">
                        <a:solidFill>
                          <a:srgbClr val="76923C"/>
                        </a:solidFill>
                        <a:latin typeface="Calibri"/>
                        <a:ea typeface="Times New Roman"/>
                        <a:cs typeface="Times New Roman"/>
                      </a:endParaRPr>
                    </a:p>
                  </a:txBody>
                  <a:tcPr marL="68580" marR="68580" marT="0" marB="0">
                    <a:lnL>
                      <a:noFill/>
                    </a:lnL>
                    <a:lnR>
                      <a:noFill/>
                    </a:lnR>
                    <a:lnT>
                      <a:noFill/>
                    </a:lnT>
                    <a:lnB>
                      <a:noFill/>
                    </a:lnB>
                  </a:tcPr>
                </a:tc>
                <a:tc>
                  <a:txBody>
                    <a:bodyPr/>
                    <a:lstStyle/>
                    <a:p>
                      <a:endParaRPr lang="es-ES" sz="1200" dirty="0">
                        <a:solidFill>
                          <a:srgbClr val="76923C"/>
                        </a:solidFill>
                        <a:latin typeface="Arial"/>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S" sz="1200">
                          <a:solidFill>
                            <a:srgbClr val="000000"/>
                          </a:solidFill>
                          <a:latin typeface="Calibri"/>
                          <a:ea typeface="Times New Roman"/>
                          <a:cs typeface="Arial"/>
                        </a:rPr>
                        <a:t> $    144,00 </a:t>
                      </a:r>
                      <a:endParaRPr lang="es-ES" sz="1200">
                        <a:solidFill>
                          <a:srgbClr val="76923C"/>
                        </a:solidFill>
                        <a:latin typeface="Calibri"/>
                        <a:ea typeface="Times New Roman"/>
                        <a:cs typeface="Times New Roman"/>
                      </a:endParaRPr>
                    </a:p>
                  </a:txBody>
                  <a:tcPr marL="68580" marR="68580" marT="0" marB="0">
                    <a:lnL>
                      <a:noFill/>
                    </a:lnL>
                    <a:lnR>
                      <a:noFill/>
                    </a:lnR>
                    <a:lnT>
                      <a:noFill/>
                    </a:lnT>
                    <a:lnB>
                      <a:noFill/>
                    </a:lnB>
                  </a:tcPr>
                </a:tc>
              </a:tr>
              <a:tr h="219763">
                <a:tc>
                  <a:txBody>
                    <a:bodyPr/>
                    <a:lstStyle/>
                    <a:p>
                      <a:endParaRPr lang="es-ES" sz="1200">
                        <a:solidFill>
                          <a:srgbClr val="76923C"/>
                        </a:solidFill>
                        <a:latin typeface="Arial"/>
                        <a:cs typeface="Times New Roman"/>
                      </a:endParaRPr>
                    </a:p>
                  </a:txBody>
                  <a:tcPr marL="68580" marR="68580" marT="0" marB="0">
                    <a:lnL>
                      <a:noFill/>
                    </a:lnL>
                    <a:lnR>
                      <a:noFill/>
                    </a:lnR>
                    <a:lnT>
                      <a:noFill/>
                    </a:lnT>
                    <a:lnB>
                      <a:noFill/>
                    </a:lnB>
                    <a:solidFill>
                      <a:srgbClr val="E6EED5"/>
                    </a:solidFill>
                  </a:tcPr>
                </a:tc>
                <a:tc>
                  <a:txBody>
                    <a:bodyPr/>
                    <a:lstStyle/>
                    <a:p>
                      <a:pPr>
                        <a:lnSpc>
                          <a:spcPct val="115000"/>
                        </a:lnSpc>
                        <a:spcAft>
                          <a:spcPts val="0"/>
                        </a:spcAft>
                      </a:pPr>
                      <a:r>
                        <a:rPr lang="es-ES" sz="1200">
                          <a:solidFill>
                            <a:srgbClr val="000000"/>
                          </a:solidFill>
                          <a:latin typeface="Calibri"/>
                          <a:ea typeface="Times New Roman"/>
                          <a:cs typeface="Arial"/>
                        </a:rPr>
                        <a:t>Mantenimiento Maquinaria</a:t>
                      </a:r>
                      <a:endParaRPr lang="es-ES" sz="1200">
                        <a:solidFill>
                          <a:srgbClr val="76923C"/>
                        </a:solidFill>
                        <a:latin typeface="Calibri"/>
                        <a:ea typeface="Times New Roman"/>
                        <a:cs typeface="Times New Roman"/>
                      </a:endParaRPr>
                    </a:p>
                  </a:txBody>
                  <a:tcPr marL="68580" marR="68580" marT="0" marB="0">
                    <a:lnL>
                      <a:noFill/>
                    </a:lnL>
                    <a:lnR>
                      <a:noFill/>
                    </a:lnR>
                    <a:lnT>
                      <a:noFill/>
                    </a:lnT>
                    <a:lnB>
                      <a:noFill/>
                    </a:lnB>
                    <a:solidFill>
                      <a:srgbClr val="E6EED5"/>
                    </a:solidFill>
                  </a:tcPr>
                </a:tc>
                <a:tc>
                  <a:txBody>
                    <a:bodyPr/>
                    <a:lstStyle/>
                    <a:p>
                      <a:endParaRPr lang="es-ES" sz="1200" dirty="0">
                        <a:solidFill>
                          <a:srgbClr val="76923C"/>
                        </a:solidFill>
                        <a:latin typeface="Arial"/>
                        <a:cs typeface="Times New Roman"/>
                      </a:endParaRPr>
                    </a:p>
                  </a:txBody>
                  <a:tcPr marL="68580" marR="68580" marT="0" marB="0">
                    <a:lnL>
                      <a:noFill/>
                    </a:lnL>
                    <a:lnR>
                      <a:noFill/>
                    </a:lnR>
                    <a:lnT>
                      <a:noFill/>
                    </a:lnT>
                    <a:lnB>
                      <a:noFill/>
                    </a:lnB>
                    <a:solidFill>
                      <a:srgbClr val="E6EED5"/>
                    </a:solidFill>
                  </a:tcPr>
                </a:tc>
                <a:tc>
                  <a:txBody>
                    <a:bodyPr/>
                    <a:lstStyle/>
                    <a:p>
                      <a:pPr>
                        <a:lnSpc>
                          <a:spcPct val="115000"/>
                        </a:lnSpc>
                        <a:spcAft>
                          <a:spcPts val="0"/>
                        </a:spcAft>
                      </a:pPr>
                      <a:r>
                        <a:rPr lang="es-ES" sz="1200">
                          <a:solidFill>
                            <a:srgbClr val="000000"/>
                          </a:solidFill>
                          <a:latin typeface="Calibri"/>
                          <a:ea typeface="Times New Roman"/>
                          <a:cs typeface="Arial"/>
                        </a:rPr>
                        <a:t>$     1.200,00</a:t>
                      </a:r>
                      <a:endParaRPr lang="es-ES" sz="1200">
                        <a:solidFill>
                          <a:srgbClr val="76923C"/>
                        </a:solidFill>
                        <a:latin typeface="Calibri"/>
                        <a:ea typeface="Times New Roman"/>
                        <a:cs typeface="Times New Roman"/>
                      </a:endParaRPr>
                    </a:p>
                  </a:txBody>
                  <a:tcPr marL="68580" marR="68580" marT="0" marB="0">
                    <a:lnL>
                      <a:noFill/>
                    </a:lnL>
                    <a:lnR>
                      <a:noFill/>
                    </a:lnR>
                    <a:lnT>
                      <a:noFill/>
                    </a:lnT>
                    <a:lnB>
                      <a:noFill/>
                    </a:lnB>
                    <a:solidFill>
                      <a:srgbClr val="E6EED5"/>
                    </a:solidFill>
                  </a:tcPr>
                </a:tc>
              </a:tr>
              <a:tr h="219763">
                <a:tc gridSpan="3">
                  <a:txBody>
                    <a:bodyPr/>
                    <a:lstStyle/>
                    <a:p>
                      <a:pPr>
                        <a:lnSpc>
                          <a:spcPct val="115000"/>
                        </a:lnSpc>
                        <a:spcAft>
                          <a:spcPts val="0"/>
                        </a:spcAft>
                      </a:pPr>
                      <a:r>
                        <a:rPr lang="es-ES" sz="1200" b="1" i="1" dirty="0">
                          <a:solidFill>
                            <a:srgbClr val="000000"/>
                          </a:solidFill>
                          <a:latin typeface="Calibri"/>
                          <a:ea typeface="Times New Roman"/>
                          <a:cs typeface="Arial"/>
                        </a:rPr>
                        <a:t>Gastos de Admón. Y Ventas</a:t>
                      </a:r>
                      <a:endParaRPr lang="es-ES" sz="1200" dirty="0">
                        <a:solidFill>
                          <a:srgbClr val="76923C"/>
                        </a:solidFill>
                        <a:latin typeface="Calibri"/>
                        <a:ea typeface="Times New Roman"/>
                        <a:cs typeface="Times New Roman"/>
                      </a:endParaRPr>
                    </a:p>
                  </a:txBody>
                  <a:tcPr marL="68580" marR="68580" marT="0" marB="0">
                    <a:lnL>
                      <a:noFill/>
                    </a:lnL>
                    <a:lnR>
                      <a:noFill/>
                    </a:lnR>
                    <a:lnT>
                      <a:noFill/>
                    </a:lnT>
                    <a:lnB>
                      <a:noFill/>
                    </a:lnB>
                  </a:tcPr>
                </a:tc>
                <a:tc hMerge="1">
                  <a:txBody>
                    <a:bodyPr/>
                    <a:lstStyle/>
                    <a:p>
                      <a:endParaRPr lang="es-ES"/>
                    </a:p>
                  </a:txBody>
                  <a:tcPr/>
                </a:tc>
                <a:tc hMerge="1">
                  <a:txBody>
                    <a:bodyPr/>
                    <a:lstStyle/>
                    <a:p>
                      <a:endParaRPr lang="es-ES"/>
                    </a:p>
                  </a:txBody>
                  <a:tcPr/>
                </a:tc>
                <a:tc>
                  <a:txBody>
                    <a:bodyPr/>
                    <a:lstStyle/>
                    <a:p>
                      <a:endParaRPr lang="es-ES" sz="1200">
                        <a:solidFill>
                          <a:srgbClr val="76923C"/>
                        </a:solidFill>
                        <a:latin typeface="Arial"/>
                        <a:cs typeface="Times New Roman"/>
                      </a:endParaRPr>
                    </a:p>
                  </a:txBody>
                  <a:tcPr marL="68580" marR="68580" marT="0" marB="0">
                    <a:lnL>
                      <a:noFill/>
                    </a:lnL>
                    <a:lnR>
                      <a:noFill/>
                    </a:lnR>
                    <a:lnT>
                      <a:noFill/>
                    </a:lnT>
                    <a:lnB>
                      <a:noFill/>
                    </a:lnB>
                  </a:tcPr>
                </a:tc>
              </a:tr>
              <a:tr h="219763">
                <a:tc>
                  <a:txBody>
                    <a:bodyPr/>
                    <a:lstStyle/>
                    <a:p>
                      <a:endParaRPr lang="es-ES" sz="1200">
                        <a:solidFill>
                          <a:srgbClr val="76923C"/>
                        </a:solidFill>
                        <a:latin typeface="Arial"/>
                        <a:cs typeface="Times New Roman"/>
                      </a:endParaRPr>
                    </a:p>
                  </a:txBody>
                  <a:tcPr marL="68580" marR="68580" marT="0" marB="0">
                    <a:lnL>
                      <a:noFill/>
                    </a:lnL>
                    <a:lnR>
                      <a:noFill/>
                    </a:lnR>
                    <a:lnT>
                      <a:noFill/>
                    </a:lnT>
                    <a:lnB>
                      <a:noFill/>
                    </a:lnB>
                    <a:solidFill>
                      <a:srgbClr val="E6EED5"/>
                    </a:solidFill>
                  </a:tcPr>
                </a:tc>
                <a:tc>
                  <a:txBody>
                    <a:bodyPr/>
                    <a:lstStyle/>
                    <a:p>
                      <a:pPr>
                        <a:lnSpc>
                          <a:spcPct val="115000"/>
                        </a:lnSpc>
                        <a:spcAft>
                          <a:spcPts val="0"/>
                        </a:spcAft>
                      </a:pPr>
                      <a:r>
                        <a:rPr lang="es-ES" sz="1200">
                          <a:solidFill>
                            <a:srgbClr val="000000"/>
                          </a:solidFill>
                          <a:latin typeface="Calibri"/>
                          <a:ea typeface="Times New Roman"/>
                          <a:cs typeface="Arial"/>
                        </a:rPr>
                        <a:t>Sueldo Asistente Admr.</a:t>
                      </a:r>
                      <a:endParaRPr lang="es-ES" sz="1200">
                        <a:solidFill>
                          <a:srgbClr val="76923C"/>
                        </a:solidFill>
                        <a:latin typeface="Calibri"/>
                        <a:ea typeface="Times New Roman"/>
                        <a:cs typeface="Times New Roman"/>
                      </a:endParaRPr>
                    </a:p>
                  </a:txBody>
                  <a:tcPr marL="68580" marR="68580" marT="0" marB="0">
                    <a:lnL>
                      <a:noFill/>
                    </a:lnL>
                    <a:lnR>
                      <a:noFill/>
                    </a:lnR>
                    <a:lnT>
                      <a:noFill/>
                    </a:lnT>
                    <a:lnB>
                      <a:noFill/>
                    </a:lnB>
                    <a:solidFill>
                      <a:srgbClr val="E6EED5"/>
                    </a:solidFill>
                  </a:tcPr>
                </a:tc>
                <a:tc>
                  <a:txBody>
                    <a:bodyPr/>
                    <a:lstStyle/>
                    <a:p>
                      <a:endParaRPr lang="es-ES" sz="1200" dirty="0">
                        <a:solidFill>
                          <a:srgbClr val="76923C"/>
                        </a:solidFill>
                        <a:latin typeface="Arial"/>
                        <a:cs typeface="Times New Roman"/>
                      </a:endParaRPr>
                    </a:p>
                  </a:txBody>
                  <a:tcPr marL="68580" marR="68580" marT="0" marB="0">
                    <a:lnL>
                      <a:noFill/>
                    </a:lnL>
                    <a:lnR>
                      <a:noFill/>
                    </a:lnR>
                    <a:lnT>
                      <a:noFill/>
                    </a:lnT>
                    <a:lnB>
                      <a:noFill/>
                    </a:lnB>
                    <a:solidFill>
                      <a:srgbClr val="E6EED5"/>
                    </a:solidFill>
                  </a:tcPr>
                </a:tc>
                <a:tc>
                  <a:txBody>
                    <a:bodyPr/>
                    <a:lstStyle/>
                    <a:p>
                      <a:pPr>
                        <a:lnSpc>
                          <a:spcPct val="115000"/>
                        </a:lnSpc>
                        <a:spcAft>
                          <a:spcPts val="0"/>
                        </a:spcAft>
                      </a:pPr>
                      <a:r>
                        <a:rPr lang="es-ES" sz="1200">
                          <a:solidFill>
                            <a:srgbClr val="000000"/>
                          </a:solidFill>
                          <a:latin typeface="Calibri"/>
                          <a:ea typeface="Times New Roman"/>
                          <a:cs typeface="Arial"/>
                        </a:rPr>
                        <a:t> $   9.504,00   </a:t>
                      </a:r>
                      <a:endParaRPr lang="es-ES" sz="1200">
                        <a:solidFill>
                          <a:srgbClr val="76923C"/>
                        </a:solidFill>
                        <a:latin typeface="Calibri"/>
                        <a:ea typeface="Times New Roman"/>
                        <a:cs typeface="Times New Roman"/>
                      </a:endParaRPr>
                    </a:p>
                  </a:txBody>
                  <a:tcPr marL="68580" marR="68580" marT="0" marB="0">
                    <a:lnL>
                      <a:noFill/>
                    </a:lnL>
                    <a:lnR>
                      <a:noFill/>
                    </a:lnR>
                    <a:lnT>
                      <a:noFill/>
                    </a:lnT>
                    <a:lnB>
                      <a:noFill/>
                    </a:lnB>
                    <a:solidFill>
                      <a:srgbClr val="E6EED5"/>
                    </a:solidFill>
                  </a:tcPr>
                </a:tc>
              </a:tr>
              <a:tr h="219763">
                <a:tc gridSpan="2">
                  <a:txBody>
                    <a:bodyPr/>
                    <a:lstStyle/>
                    <a:p>
                      <a:pPr>
                        <a:lnSpc>
                          <a:spcPct val="115000"/>
                        </a:lnSpc>
                        <a:spcAft>
                          <a:spcPts val="0"/>
                        </a:spcAft>
                      </a:pPr>
                      <a:r>
                        <a:rPr lang="es-ES" sz="1200" b="1" i="1">
                          <a:solidFill>
                            <a:srgbClr val="000000"/>
                          </a:solidFill>
                          <a:latin typeface="Calibri"/>
                          <a:ea typeface="Times New Roman"/>
                          <a:cs typeface="Arial"/>
                        </a:rPr>
                        <a:t>Depreciación Activos</a:t>
                      </a:r>
                      <a:endParaRPr lang="es-ES" sz="1200">
                        <a:solidFill>
                          <a:srgbClr val="76923C"/>
                        </a:solidFill>
                        <a:latin typeface="Calibri"/>
                        <a:ea typeface="Times New Roman"/>
                        <a:cs typeface="Times New Roman"/>
                      </a:endParaRPr>
                    </a:p>
                  </a:txBody>
                  <a:tcPr marL="68580" marR="68580" marT="0" marB="0">
                    <a:lnL>
                      <a:noFill/>
                    </a:lnL>
                    <a:lnR>
                      <a:noFill/>
                    </a:lnR>
                    <a:lnT>
                      <a:noFill/>
                    </a:lnT>
                    <a:lnB>
                      <a:noFill/>
                    </a:lnB>
                  </a:tcPr>
                </a:tc>
                <a:tc hMerge="1">
                  <a:txBody>
                    <a:bodyPr/>
                    <a:lstStyle/>
                    <a:p>
                      <a:endParaRPr lang="es-ES"/>
                    </a:p>
                  </a:txBody>
                  <a:tcPr/>
                </a:tc>
                <a:tc>
                  <a:txBody>
                    <a:bodyPr/>
                    <a:lstStyle/>
                    <a:p>
                      <a:endParaRPr lang="es-ES" sz="1200" dirty="0">
                        <a:solidFill>
                          <a:srgbClr val="76923C"/>
                        </a:solidFill>
                        <a:latin typeface="Arial"/>
                        <a:cs typeface="Times New Roman"/>
                      </a:endParaRPr>
                    </a:p>
                  </a:txBody>
                  <a:tcPr marL="68580" marR="68580" marT="0" marB="0">
                    <a:lnL>
                      <a:noFill/>
                    </a:lnL>
                    <a:lnR>
                      <a:noFill/>
                    </a:lnR>
                    <a:lnT>
                      <a:noFill/>
                    </a:lnT>
                    <a:lnB>
                      <a:noFill/>
                    </a:lnB>
                  </a:tcPr>
                </a:tc>
                <a:tc>
                  <a:txBody>
                    <a:bodyPr/>
                    <a:lstStyle/>
                    <a:p>
                      <a:endParaRPr lang="es-ES" sz="1200">
                        <a:solidFill>
                          <a:srgbClr val="76923C"/>
                        </a:solidFill>
                        <a:latin typeface="Arial"/>
                        <a:cs typeface="Times New Roman"/>
                      </a:endParaRPr>
                    </a:p>
                  </a:txBody>
                  <a:tcPr marL="68580" marR="68580" marT="0" marB="0">
                    <a:lnL>
                      <a:noFill/>
                    </a:lnL>
                    <a:lnR>
                      <a:noFill/>
                    </a:lnR>
                    <a:lnT>
                      <a:noFill/>
                    </a:lnT>
                    <a:lnB>
                      <a:noFill/>
                    </a:lnB>
                  </a:tcPr>
                </a:tc>
              </a:tr>
              <a:tr h="219763">
                <a:tc>
                  <a:txBody>
                    <a:bodyPr/>
                    <a:lstStyle/>
                    <a:p>
                      <a:endParaRPr lang="es-ES" sz="1200">
                        <a:solidFill>
                          <a:srgbClr val="76923C"/>
                        </a:solidFill>
                        <a:latin typeface="Arial"/>
                        <a:cs typeface="Times New Roman"/>
                      </a:endParaRPr>
                    </a:p>
                  </a:txBody>
                  <a:tcPr marL="68580" marR="68580" marT="0" marB="0">
                    <a:lnL>
                      <a:noFill/>
                    </a:lnL>
                    <a:lnR>
                      <a:noFill/>
                    </a:lnR>
                    <a:lnT>
                      <a:noFill/>
                    </a:lnT>
                    <a:lnB>
                      <a:noFill/>
                    </a:lnB>
                    <a:solidFill>
                      <a:srgbClr val="E6EED5"/>
                    </a:solidFill>
                  </a:tcPr>
                </a:tc>
                <a:tc gridSpan="2">
                  <a:txBody>
                    <a:bodyPr/>
                    <a:lstStyle/>
                    <a:p>
                      <a:pPr>
                        <a:lnSpc>
                          <a:spcPct val="115000"/>
                        </a:lnSpc>
                        <a:spcAft>
                          <a:spcPts val="0"/>
                        </a:spcAft>
                      </a:pPr>
                      <a:r>
                        <a:rPr lang="es-ES" sz="1200" dirty="0">
                          <a:solidFill>
                            <a:srgbClr val="000000"/>
                          </a:solidFill>
                          <a:latin typeface="Calibri"/>
                          <a:ea typeface="Times New Roman"/>
                          <a:cs typeface="Arial"/>
                        </a:rPr>
                        <a:t>Depreciación Anual</a:t>
                      </a:r>
                      <a:endParaRPr lang="es-ES" sz="1200" dirty="0">
                        <a:solidFill>
                          <a:srgbClr val="76923C"/>
                        </a:solidFill>
                        <a:latin typeface="Calibri"/>
                        <a:ea typeface="Times New Roman"/>
                        <a:cs typeface="Times New Roman"/>
                      </a:endParaRPr>
                    </a:p>
                  </a:txBody>
                  <a:tcPr marL="68580" marR="68580" marT="0" marB="0">
                    <a:lnL>
                      <a:noFill/>
                    </a:lnL>
                    <a:lnR>
                      <a:noFill/>
                    </a:lnR>
                    <a:lnT>
                      <a:noFill/>
                    </a:lnT>
                    <a:lnB>
                      <a:noFill/>
                    </a:lnB>
                    <a:solidFill>
                      <a:srgbClr val="E6EED5"/>
                    </a:solidFill>
                  </a:tcPr>
                </a:tc>
                <a:tc hMerge="1">
                  <a:txBody>
                    <a:bodyPr/>
                    <a:lstStyle/>
                    <a:p>
                      <a:endParaRPr lang="es-ES"/>
                    </a:p>
                  </a:txBody>
                  <a:tcPr/>
                </a:tc>
                <a:tc>
                  <a:txBody>
                    <a:bodyPr/>
                    <a:lstStyle/>
                    <a:p>
                      <a:pPr>
                        <a:lnSpc>
                          <a:spcPct val="115000"/>
                        </a:lnSpc>
                        <a:spcAft>
                          <a:spcPts val="0"/>
                        </a:spcAft>
                      </a:pPr>
                      <a:r>
                        <a:rPr lang="es-ES" sz="1200">
                          <a:solidFill>
                            <a:srgbClr val="000000"/>
                          </a:solidFill>
                          <a:latin typeface="Calibri"/>
                          <a:ea typeface="Times New Roman"/>
                          <a:cs typeface="Arial"/>
                        </a:rPr>
                        <a:t> $    450,00 </a:t>
                      </a:r>
                      <a:endParaRPr lang="es-ES" sz="1200">
                        <a:solidFill>
                          <a:srgbClr val="76923C"/>
                        </a:solidFill>
                        <a:latin typeface="Calibri"/>
                        <a:ea typeface="Times New Roman"/>
                        <a:cs typeface="Times New Roman"/>
                      </a:endParaRPr>
                    </a:p>
                  </a:txBody>
                  <a:tcPr marL="68580" marR="68580" marT="0" marB="0">
                    <a:lnL>
                      <a:noFill/>
                    </a:lnL>
                    <a:lnR>
                      <a:noFill/>
                    </a:lnR>
                    <a:lnT>
                      <a:noFill/>
                    </a:lnT>
                    <a:lnB>
                      <a:noFill/>
                    </a:lnB>
                    <a:solidFill>
                      <a:srgbClr val="E6EED5"/>
                    </a:solidFill>
                  </a:tcPr>
                </a:tc>
              </a:tr>
              <a:tr h="219763">
                <a:tc>
                  <a:txBody>
                    <a:bodyPr/>
                    <a:lstStyle/>
                    <a:p>
                      <a:endParaRPr lang="es-ES" sz="1200">
                        <a:solidFill>
                          <a:srgbClr val="76923C"/>
                        </a:solidFill>
                        <a:latin typeface="Arial"/>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S" sz="1200" b="1">
                          <a:solidFill>
                            <a:srgbClr val="000000"/>
                          </a:solidFill>
                          <a:latin typeface="Calibri"/>
                          <a:ea typeface="Times New Roman"/>
                          <a:cs typeface="Arial"/>
                        </a:rPr>
                        <a:t>TOTAL DE COSTOS FIJOS</a:t>
                      </a:r>
                      <a:endParaRPr lang="es-ES" sz="1200">
                        <a:solidFill>
                          <a:srgbClr val="76923C"/>
                        </a:solidFill>
                        <a:latin typeface="Calibri"/>
                        <a:ea typeface="Times New Roman"/>
                        <a:cs typeface="Times New Roman"/>
                      </a:endParaRPr>
                    </a:p>
                  </a:txBody>
                  <a:tcPr marL="68580" marR="68580" marT="0" marB="0">
                    <a:lnL>
                      <a:noFill/>
                    </a:lnL>
                    <a:lnR>
                      <a:noFill/>
                    </a:lnR>
                    <a:lnT>
                      <a:noFill/>
                    </a:lnT>
                    <a:lnB>
                      <a:noFill/>
                    </a:lnB>
                  </a:tcPr>
                </a:tc>
                <a:tc>
                  <a:txBody>
                    <a:bodyPr/>
                    <a:lstStyle/>
                    <a:p>
                      <a:endParaRPr lang="es-ES" sz="1200" dirty="0">
                        <a:solidFill>
                          <a:srgbClr val="76923C"/>
                        </a:solidFill>
                        <a:latin typeface="Arial"/>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S" sz="1200" b="1">
                          <a:solidFill>
                            <a:srgbClr val="000000"/>
                          </a:solidFill>
                          <a:latin typeface="Calibri"/>
                          <a:ea typeface="Times New Roman"/>
                          <a:cs typeface="Arial"/>
                        </a:rPr>
                        <a:t>$    29.819,04   </a:t>
                      </a:r>
                      <a:endParaRPr lang="es-ES" sz="1200">
                        <a:solidFill>
                          <a:srgbClr val="76923C"/>
                        </a:solidFill>
                        <a:latin typeface="Calibri"/>
                        <a:ea typeface="Times New Roman"/>
                        <a:cs typeface="Times New Roman"/>
                      </a:endParaRPr>
                    </a:p>
                  </a:txBody>
                  <a:tcPr marL="68580" marR="68580" marT="0" marB="0">
                    <a:lnL>
                      <a:noFill/>
                    </a:lnL>
                    <a:lnR>
                      <a:noFill/>
                    </a:lnR>
                    <a:lnT>
                      <a:noFill/>
                    </a:lnT>
                    <a:lnB>
                      <a:noFill/>
                    </a:lnB>
                  </a:tcPr>
                </a:tc>
              </a:tr>
              <a:tr h="219763">
                <a:tc>
                  <a:txBody>
                    <a:bodyPr/>
                    <a:lstStyle/>
                    <a:p>
                      <a:endParaRPr lang="es-ES" sz="1200">
                        <a:solidFill>
                          <a:srgbClr val="76923C"/>
                        </a:solidFill>
                        <a:latin typeface="Arial"/>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es-ES" sz="1200" b="1">
                          <a:solidFill>
                            <a:srgbClr val="000000"/>
                          </a:solidFill>
                          <a:latin typeface="Calibri"/>
                          <a:ea typeface="Times New Roman"/>
                          <a:cs typeface="Arial"/>
                        </a:rPr>
                        <a:t>COSTO FIJO UNITARIO</a:t>
                      </a:r>
                      <a:endParaRPr lang="es-ES" sz="1200">
                        <a:solidFill>
                          <a:srgbClr val="76923C"/>
                        </a:solidFill>
                        <a:latin typeface="Calibri"/>
                        <a:ea typeface="Times New Roman"/>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endParaRPr lang="es-ES" sz="1200" dirty="0">
                        <a:solidFill>
                          <a:srgbClr val="76923C"/>
                        </a:solidFill>
                        <a:latin typeface="Arial"/>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es-ES" sz="1200" b="1" dirty="0">
                          <a:solidFill>
                            <a:srgbClr val="000000"/>
                          </a:solidFill>
                          <a:latin typeface="Calibri"/>
                          <a:ea typeface="Times New Roman"/>
                          <a:cs typeface="Arial"/>
                        </a:rPr>
                        <a:t>$    10,35</a:t>
                      </a:r>
                      <a:endParaRPr lang="es-ES" sz="1200" dirty="0">
                        <a:solidFill>
                          <a:srgbClr val="76923C"/>
                        </a:solidFill>
                        <a:latin typeface="Calibri"/>
                        <a:ea typeface="Times New Roman"/>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r>
            </a:tbl>
          </a:graphicData>
        </a:graphic>
      </p:graphicFrame>
      <p:sp>
        <p:nvSpPr>
          <p:cNvPr id="7" name="6 CuadroTexto"/>
          <p:cNvSpPr txBox="1"/>
          <p:nvPr/>
        </p:nvSpPr>
        <p:spPr>
          <a:xfrm>
            <a:off x="5796136" y="1052736"/>
            <a:ext cx="2304256" cy="33855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COSTOS VARIABLES</a:t>
            </a:r>
            <a:endParaRPr lang="es-ES" sz="1600" b="1" dirty="0">
              <a:latin typeface="Arial" pitchFamily="34" charset="0"/>
              <a:cs typeface="Arial" pitchFamily="34" charset="0"/>
            </a:endParaRPr>
          </a:p>
        </p:txBody>
      </p:sp>
      <p:graphicFrame>
        <p:nvGraphicFramePr>
          <p:cNvPr id="8" name="7 Tabla"/>
          <p:cNvGraphicFramePr>
            <a:graphicFrameLocks noGrp="1"/>
          </p:cNvGraphicFramePr>
          <p:nvPr/>
        </p:nvGraphicFramePr>
        <p:xfrm>
          <a:off x="5148064" y="1772816"/>
          <a:ext cx="3456384" cy="3744420"/>
        </p:xfrm>
        <a:graphic>
          <a:graphicData uri="http://schemas.openxmlformats.org/drawingml/2006/table">
            <a:tbl>
              <a:tblPr/>
              <a:tblGrid>
                <a:gridCol w="2045615"/>
                <a:gridCol w="1410769"/>
              </a:tblGrid>
              <a:tr h="416046">
                <a:tc>
                  <a:txBody>
                    <a:bodyPr/>
                    <a:lstStyle/>
                    <a:p>
                      <a:pPr algn="ctr">
                        <a:lnSpc>
                          <a:spcPct val="115000"/>
                        </a:lnSpc>
                        <a:spcAft>
                          <a:spcPts val="0"/>
                        </a:spcAft>
                      </a:pPr>
                      <a:r>
                        <a:rPr lang="es-ES" sz="1050" b="1" i="1" dirty="0">
                          <a:solidFill>
                            <a:schemeClr val="tx1"/>
                          </a:solidFill>
                          <a:latin typeface="Calibri"/>
                          <a:ea typeface="Times New Roman"/>
                          <a:cs typeface="Arial"/>
                        </a:rPr>
                        <a:t>COSTOS VARIABLES</a:t>
                      </a:r>
                      <a:endParaRPr lang="es-ES" sz="1200" dirty="0">
                        <a:solidFill>
                          <a:schemeClr val="tx1"/>
                        </a:solidFill>
                        <a:latin typeface="Calibri"/>
                        <a:ea typeface="Times New Roman"/>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1050" b="1" i="1">
                          <a:solidFill>
                            <a:schemeClr val="tx1"/>
                          </a:solidFill>
                          <a:latin typeface="Calibri"/>
                          <a:ea typeface="Times New Roman"/>
                          <a:cs typeface="Arial"/>
                        </a:rPr>
                        <a:t>PRESUPUESTO</a:t>
                      </a:r>
                      <a:endParaRPr lang="es-ES" sz="1200">
                        <a:solidFill>
                          <a:schemeClr val="tx1"/>
                        </a:solidFill>
                        <a:latin typeface="Calibri"/>
                        <a:ea typeface="Times New Roman"/>
                        <a:cs typeface="Times New Roman"/>
                      </a:endParaRPr>
                    </a:p>
                    <a:p>
                      <a:pPr algn="ctr">
                        <a:lnSpc>
                          <a:spcPct val="115000"/>
                        </a:lnSpc>
                        <a:spcAft>
                          <a:spcPts val="0"/>
                        </a:spcAft>
                      </a:pPr>
                      <a:r>
                        <a:rPr lang="es-ES" sz="1050" b="1" i="1">
                          <a:solidFill>
                            <a:schemeClr val="tx1"/>
                          </a:solidFill>
                          <a:latin typeface="Calibri"/>
                          <a:ea typeface="Times New Roman"/>
                          <a:cs typeface="Arial"/>
                        </a:rPr>
                        <a:t>ANUAL</a:t>
                      </a:r>
                      <a:endParaRPr lang="es-ES" sz="1200">
                        <a:solidFill>
                          <a:schemeClr val="tx1"/>
                        </a:solidFill>
                        <a:latin typeface="Calibri"/>
                        <a:ea typeface="Times New Roman"/>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37741">
                <a:tc>
                  <a:txBody>
                    <a:bodyPr/>
                    <a:lstStyle/>
                    <a:p>
                      <a:pPr>
                        <a:lnSpc>
                          <a:spcPct val="115000"/>
                        </a:lnSpc>
                        <a:spcAft>
                          <a:spcPts val="0"/>
                        </a:spcAft>
                      </a:pPr>
                      <a:r>
                        <a:rPr lang="es-ES" sz="1200" b="1" i="1" dirty="0">
                          <a:solidFill>
                            <a:schemeClr val="tx1"/>
                          </a:solidFill>
                          <a:latin typeface="Calibri"/>
                          <a:ea typeface="Times New Roman"/>
                          <a:cs typeface="Arial"/>
                        </a:rPr>
                        <a:t>Costos de Producción</a:t>
                      </a:r>
                      <a:endParaRPr lang="es-ES" sz="1200" dirty="0">
                        <a:solidFill>
                          <a:schemeClr val="tx1"/>
                        </a:solidFill>
                        <a:latin typeface="Calibri"/>
                        <a:ea typeface="Times New Roman"/>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endParaRPr lang="es-ES" sz="1200" dirty="0">
                        <a:solidFill>
                          <a:schemeClr val="tx1"/>
                        </a:solidFill>
                        <a:latin typeface="Arial"/>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r>
              <a:tr h="237741">
                <a:tc>
                  <a:txBody>
                    <a:bodyPr/>
                    <a:lstStyle/>
                    <a:p>
                      <a:pPr>
                        <a:lnSpc>
                          <a:spcPct val="115000"/>
                        </a:lnSpc>
                        <a:spcAft>
                          <a:spcPts val="0"/>
                        </a:spcAft>
                      </a:pPr>
                      <a:r>
                        <a:rPr lang="es-ES" sz="1200">
                          <a:solidFill>
                            <a:schemeClr val="tx1"/>
                          </a:solidFill>
                          <a:latin typeface="Calibri"/>
                          <a:ea typeface="Times New Roman"/>
                          <a:cs typeface="Arial"/>
                        </a:rPr>
                        <a:t>Materia Prima</a:t>
                      </a:r>
                      <a:endParaRPr lang="es-ES" sz="1200">
                        <a:solidFill>
                          <a:schemeClr val="tx1"/>
                        </a:solidFill>
                        <a:latin typeface="Calibri"/>
                        <a:ea typeface="Times New Roman"/>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S" sz="1200">
                          <a:solidFill>
                            <a:schemeClr val="tx1"/>
                          </a:solidFill>
                          <a:latin typeface="Calibri"/>
                          <a:ea typeface="Times New Roman"/>
                          <a:cs typeface="Arial"/>
                        </a:rPr>
                        <a:t> $        8.400,00 </a:t>
                      </a:r>
                      <a:endParaRPr lang="es-ES" sz="1200">
                        <a:solidFill>
                          <a:schemeClr val="tx1"/>
                        </a:solidFill>
                        <a:latin typeface="Calibri"/>
                        <a:ea typeface="Times New Roman"/>
                        <a:cs typeface="Times New Roman"/>
                      </a:endParaRPr>
                    </a:p>
                  </a:txBody>
                  <a:tcPr marL="68580" marR="68580" marT="0" marB="0">
                    <a:lnL>
                      <a:noFill/>
                    </a:lnL>
                    <a:lnR>
                      <a:noFill/>
                    </a:lnR>
                    <a:lnT>
                      <a:noFill/>
                    </a:lnT>
                    <a:lnB>
                      <a:noFill/>
                    </a:lnB>
                  </a:tcPr>
                </a:tc>
              </a:tr>
              <a:tr h="237741">
                <a:tc>
                  <a:txBody>
                    <a:bodyPr/>
                    <a:lstStyle/>
                    <a:p>
                      <a:pPr>
                        <a:lnSpc>
                          <a:spcPct val="115000"/>
                        </a:lnSpc>
                        <a:spcAft>
                          <a:spcPts val="0"/>
                        </a:spcAft>
                      </a:pPr>
                      <a:r>
                        <a:rPr lang="es-ES" sz="1200">
                          <a:solidFill>
                            <a:schemeClr val="tx1"/>
                          </a:solidFill>
                          <a:latin typeface="Calibri"/>
                          <a:ea typeface="Times New Roman"/>
                          <a:cs typeface="Arial"/>
                        </a:rPr>
                        <a:t>Materiales</a:t>
                      </a:r>
                      <a:endParaRPr lang="es-ES" sz="1200">
                        <a:solidFill>
                          <a:schemeClr val="tx1"/>
                        </a:solidFill>
                        <a:latin typeface="Calibri"/>
                        <a:ea typeface="Times New Roman"/>
                        <a:cs typeface="Times New Roman"/>
                      </a:endParaRPr>
                    </a:p>
                  </a:txBody>
                  <a:tcPr marL="68580" marR="68580" marT="0" marB="0">
                    <a:lnL>
                      <a:noFill/>
                    </a:lnL>
                    <a:lnR>
                      <a:noFill/>
                    </a:lnR>
                    <a:lnT>
                      <a:noFill/>
                    </a:lnT>
                    <a:lnB>
                      <a:noFill/>
                    </a:lnB>
                    <a:solidFill>
                      <a:srgbClr val="E6EED5"/>
                    </a:solidFill>
                  </a:tcPr>
                </a:tc>
                <a:tc>
                  <a:txBody>
                    <a:bodyPr/>
                    <a:lstStyle/>
                    <a:p>
                      <a:pPr algn="r">
                        <a:lnSpc>
                          <a:spcPct val="115000"/>
                        </a:lnSpc>
                        <a:spcAft>
                          <a:spcPts val="0"/>
                        </a:spcAft>
                      </a:pPr>
                      <a:r>
                        <a:rPr lang="es-ES" sz="1200">
                          <a:solidFill>
                            <a:schemeClr val="tx1"/>
                          </a:solidFill>
                          <a:latin typeface="Calibri"/>
                          <a:ea typeface="Times New Roman"/>
                          <a:cs typeface="Arial"/>
                        </a:rPr>
                        <a:t> $        6.000,00 </a:t>
                      </a:r>
                      <a:endParaRPr lang="es-ES" sz="1200">
                        <a:solidFill>
                          <a:schemeClr val="tx1"/>
                        </a:solidFill>
                        <a:latin typeface="Calibri"/>
                        <a:ea typeface="Times New Roman"/>
                        <a:cs typeface="Times New Roman"/>
                      </a:endParaRPr>
                    </a:p>
                  </a:txBody>
                  <a:tcPr marL="68580" marR="68580" marT="0" marB="0">
                    <a:lnL>
                      <a:noFill/>
                    </a:lnL>
                    <a:lnR>
                      <a:noFill/>
                    </a:lnR>
                    <a:lnT>
                      <a:noFill/>
                    </a:lnT>
                    <a:lnB>
                      <a:noFill/>
                    </a:lnB>
                    <a:solidFill>
                      <a:srgbClr val="E6EED5"/>
                    </a:solidFill>
                  </a:tcPr>
                </a:tc>
              </a:tr>
              <a:tr h="237741">
                <a:tc>
                  <a:txBody>
                    <a:bodyPr/>
                    <a:lstStyle/>
                    <a:p>
                      <a:pPr>
                        <a:lnSpc>
                          <a:spcPct val="115000"/>
                        </a:lnSpc>
                        <a:spcAft>
                          <a:spcPts val="0"/>
                        </a:spcAft>
                      </a:pPr>
                      <a:r>
                        <a:rPr lang="es-ES" sz="1200" b="1" i="1">
                          <a:solidFill>
                            <a:schemeClr val="tx1"/>
                          </a:solidFill>
                          <a:latin typeface="Calibri"/>
                          <a:ea typeface="Times New Roman"/>
                          <a:cs typeface="Arial"/>
                        </a:rPr>
                        <a:t>Costos de Exportación</a:t>
                      </a:r>
                      <a:endParaRPr lang="es-ES" sz="1200">
                        <a:solidFill>
                          <a:schemeClr val="tx1"/>
                        </a:solidFill>
                        <a:latin typeface="Calibri"/>
                        <a:ea typeface="Times New Roman"/>
                        <a:cs typeface="Times New Roman"/>
                      </a:endParaRPr>
                    </a:p>
                  </a:txBody>
                  <a:tcPr marL="68580" marR="68580" marT="0" marB="0">
                    <a:lnL>
                      <a:noFill/>
                    </a:lnL>
                    <a:lnR>
                      <a:noFill/>
                    </a:lnR>
                    <a:lnT>
                      <a:noFill/>
                    </a:lnT>
                    <a:lnB>
                      <a:noFill/>
                    </a:lnB>
                  </a:tcPr>
                </a:tc>
                <a:tc>
                  <a:txBody>
                    <a:bodyPr/>
                    <a:lstStyle/>
                    <a:p>
                      <a:endParaRPr lang="es-ES" sz="1200">
                        <a:solidFill>
                          <a:schemeClr val="tx1"/>
                        </a:solidFill>
                        <a:latin typeface="Arial"/>
                        <a:cs typeface="Times New Roman"/>
                      </a:endParaRPr>
                    </a:p>
                  </a:txBody>
                  <a:tcPr marL="68580" marR="68580" marT="0" marB="0">
                    <a:lnL>
                      <a:noFill/>
                    </a:lnL>
                    <a:lnR>
                      <a:noFill/>
                    </a:lnR>
                    <a:lnT>
                      <a:noFill/>
                    </a:lnT>
                    <a:lnB>
                      <a:noFill/>
                    </a:lnB>
                  </a:tcPr>
                </a:tc>
              </a:tr>
              <a:tr h="237741">
                <a:tc>
                  <a:txBody>
                    <a:bodyPr/>
                    <a:lstStyle/>
                    <a:p>
                      <a:pPr>
                        <a:lnSpc>
                          <a:spcPct val="115000"/>
                        </a:lnSpc>
                        <a:spcAft>
                          <a:spcPts val="0"/>
                        </a:spcAft>
                      </a:pPr>
                      <a:r>
                        <a:rPr lang="es-ES" sz="1200">
                          <a:solidFill>
                            <a:schemeClr val="tx1"/>
                          </a:solidFill>
                          <a:latin typeface="Calibri"/>
                          <a:ea typeface="Times New Roman"/>
                          <a:cs typeface="Arial"/>
                        </a:rPr>
                        <a:t>Hadling </a:t>
                      </a:r>
                      <a:endParaRPr lang="es-ES" sz="1200">
                        <a:solidFill>
                          <a:schemeClr val="tx1"/>
                        </a:solidFill>
                        <a:latin typeface="Calibri"/>
                        <a:ea typeface="Times New Roman"/>
                        <a:cs typeface="Times New Roman"/>
                      </a:endParaRPr>
                    </a:p>
                  </a:txBody>
                  <a:tcPr marL="68580" marR="68580" marT="0" marB="0">
                    <a:lnL>
                      <a:noFill/>
                    </a:lnL>
                    <a:lnR>
                      <a:noFill/>
                    </a:lnR>
                    <a:lnT>
                      <a:noFill/>
                    </a:lnT>
                    <a:lnB>
                      <a:noFill/>
                    </a:lnB>
                    <a:solidFill>
                      <a:srgbClr val="E6EED5"/>
                    </a:solidFill>
                  </a:tcPr>
                </a:tc>
                <a:tc>
                  <a:txBody>
                    <a:bodyPr/>
                    <a:lstStyle/>
                    <a:p>
                      <a:pPr algn="r">
                        <a:lnSpc>
                          <a:spcPct val="115000"/>
                        </a:lnSpc>
                        <a:spcAft>
                          <a:spcPts val="0"/>
                        </a:spcAft>
                      </a:pPr>
                      <a:r>
                        <a:rPr lang="es-ES" sz="1200">
                          <a:solidFill>
                            <a:schemeClr val="tx1"/>
                          </a:solidFill>
                          <a:latin typeface="Calibri"/>
                          <a:ea typeface="Times New Roman"/>
                          <a:cs typeface="Arial"/>
                        </a:rPr>
                        <a:t>$         1.344,00</a:t>
                      </a:r>
                      <a:endParaRPr lang="es-ES" sz="1200">
                        <a:solidFill>
                          <a:schemeClr val="tx1"/>
                        </a:solidFill>
                        <a:latin typeface="Calibri"/>
                        <a:ea typeface="Times New Roman"/>
                        <a:cs typeface="Times New Roman"/>
                      </a:endParaRPr>
                    </a:p>
                  </a:txBody>
                  <a:tcPr marL="68580" marR="68580" marT="0" marB="0">
                    <a:lnL>
                      <a:noFill/>
                    </a:lnL>
                    <a:lnR>
                      <a:noFill/>
                    </a:lnR>
                    <a:lnT>
                      <a:noFill/>
                    </a:lnT>
                    <a:lnB>
                      <a:noFill/>
                    </a:lnB>
                    <a:solidFill>
                      <a:srgbClr val="E6EED5"/>
                    </a:solidFill>
                  </a:tcPr>
                </a:tc>
              </a:tr>
              <a:tr h="237741">
                <a:tc>
                  <a:txBody>
                    <a:bodyPr/>
                    <a:lstStyle/>
                    <a:p>
                      <a:pPr>
                        <a:lnSpc>
                          <a:spcPct val="115000"/>
                        </a:lnSpc>
                        <a:spcAft>
                          <a:spcPts val="0"/>
                        </a:spcAft>
                      </a:pPr>
                      <a:r>
                        <a:rPr lang="es-ES" sz="1200" dirty="0">
                          <a:solidFill>
                            <a:schemeClr val="tx1"/>
                          </a:solidFill>
                          <a:latin typeface="Calibri"/>
                          <a:ea typeface="Times New Roman"/>
                          <a:cs typeface="Arial"/>
                        </a:rPr>
                        <a:t>Estiba</a:t>
                      </a:r>
                      <a:endParaRPr lang="es-ES" sz="1200" dirty="0">
                        <a:solidFill>
                          <a:schemeClr val="tx1"/>
                        </a:solidFill>
                        <a:latin typeface="Calibri"/>
                        <a:ea typeface="Times New Roman"/>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S" sz="1200">
                          <a:solidFill>
                            <a:schemeClr val="tx1"/>
                          </a:solidFill>
                          <a:latin typeface="Calibri"/>
                          <a:ea typeface="Times New Roman"/>
                          <a:cs typeface="Arial"/>
                        </a:rPr>
                        <a:t>$            538,00</a:t>
                      </a:r>
                      <a:endParaRPr lang="es-ES" sz="1200">
                        <a:solidFill>
                          <a:schemeClr val="tx1"/>
                        </a:solidFill>
                        <a:latin typeface="Calibri"/>
                        <a:ea typeface="Times New Roman"/>
                        <a:cs typeface="Times New Roman"/>
                      </a:endParaRPr>
                    </a:p>
                  </a:txBody>
                  <a:tcPr marL="68580" marR="68580" marT="0" marB="0">
                    <a:lnL>
                      <a:noFill/>
                    </a:lnL>
                    <a:lnR>
                      <a:noFill/>
                    </a:lnR>
                    <a:lnT>
                      <a:noFill/>
                    </a:lnT>
                    <a:lnB>
                      <a:noFill/>
                    </a:lnB>
                  </a:tcPr>
                </a:tc>
              </a:tr>
              <a:tr h="237741">
                <a:tc>
                  <a:txBody>
                    <a:bodyPr/>
                    <a:lstStyle/>
                    <a:p>
                      <a:pPr>
                        <a:lnSpc>
                          <a:spcPct val="115000"/>
                        </a:lnSpc>
                        <a:spcAft>
                          <a:spcPts val="0"/>
                        </a:spcAft>
                      </a:pPr>
                      <a:r>
                        <a:rPr lang="es-ES" sz="1200">
                          <a:solidFill>
                            <a:schemeClr val="tx1"/>
                          </a:solidFill>
                          <a:latin typeface="Calibri"/>
                          <a:ea typeface="Times New Roman"/>
                          <a:cs typeface="Arial"/>
                        </a:rPr>
                        <a:t>Tramites de despacho</a:t>
                      </a:r>
                      <a:endParaRPr lang="es-ES" sz="1200">
                        <a:solidFill>
                          <a:schemeClr val="tx1"/>
                        </a:solidFill>
                        <a:latin typeface="Calibri"/>
                        <a:ea typeface="Times New Roman"/>
                        <a:cs typeface="Times New Roman"/>
                      </a:endParaRPr>
                    </a:p>
                  </a:txBody>
                  <a:tcPr marL="68580" marR="68580" marT="0" marB="0">
                    <a:lnL>
                      <a:noFill/>
                    </a:lnL>
                    <a:lnR>
                      <a:noFill/>
                    </a:lnR>
                    <a:lnT>
                      <a:noFill/>
                    </a:lnT>
                    <a:lnB>
                      <a:noFill/>
                    </a:lnB>
                    <a:solidFill>
                      <a:srgbClr val="E6EED5"/>
                    </a:solidFill>
                  </a:tcPr>
                </a:tc>
                <a:tc>
                  <a:txBody>
                    <a:bodyPr/>
                    <a:lstStyle/>
                    <a:p>
                      <a:pPr algn="r">
                        <a:lnSpc>
                          <a:spcPct val="115000"/>
                        </a:lnSpc>
                        <a:spcAft>
                          <a:spcPts val="0"/>
                        </a:spcAft>
                      </a:pPr>
                      <a:r>
                        <a:rPr lang="es-ES" sz="1200">
                          <a:solidFill>
                            <a:schemeClr val="tx1"/>
                          </a:solidFill>
                          <a:latin typeface="Calibri"/>
                          <a:ea typeface="Times New Roman"/>
                          <a:cs typeface="Arial"/>
                        </a:rPr>
                        <a:t>$         2.412,00</a:t>
                      </a:r>
                      <a:endParaRPr lang="es-ES" sz="1200">
                        <a:solidFill>
                          <a:schemeClr val="tx1"/>
                        </a:solidFill>
                        <a:latin typeface="Calibri"/>
                        <a:ea typeface="Times New Roman"/>
                        <a:cs typeface="Times New Roman"/>
                      </a:endParaRPr>
                    </a:p>
                  </a:txBody>
                  <a:tcPr marL="68580" marR="68580" marT="0" marB="0">
                    <a:lnL>
                      <a:noFill/>
                    </a:lnL>
                    <a:lnR>
                      <a:noFill/>
                    </a:lnR>
                    <a:lnT>
                      <a:noFill/>
                    </a:lnT>
                    <a:lnB>
                      <a:noFill/>
                    </a:lnB>
                    <a:solidFill>
                      <a:srgbClr val="E6EED5"/>
                    </a:solidFill>
                  </a:tcPr>
                </a:tc>
              </a:tr>
              <a:tr h="237741">
                <a:tc>
                  <a:txBody>
                    <a:bodyPr/>
                    <a:lstStyle/>
                    <a:p>
                      <a:pPr>
                        <a:lnSpc>
                          <a:spcPct val="115000"/>
                        </a:lnSpc>
                        <a:spcAft>
                          <a:spcPts val="0"/>
                        </a:spcAft>
                      </a:pPr>
                      <a:r>
                        <a:rPr lang="es-ES" sz="1200">
                          <a:solidFill>
                            <a:schemeClr val="tx1"/>
                          </a:solidFill>
                          <a:latin typeface="Calibri"/>
                          <a:ea typeface="Times New Roman"/>
                          <a:cs typeface="Arial"/>
                        </a:rPr>
                        <a:t>Bodegaje</a:t>
                      </a:r>
                      <a:endParaRPr lang="es-ES" sz="1200">
                        <a:solidFill>
                          <a:schemeClr val="tx1"/>
                        </a:solidFill>
                        <a:latin typeface="Calibri"/>
                        <a:ea typeface="Times New Roman"/>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S" sz="1200">
                          <a:solidFill>
                            <a:schemeClr val="tx1"/>
                          </a:solidFill>
                          <a:latin typeface="Calibri"/>
                          <a:ea typeface="Times New Roman"/>
                          <a:cs typeface="Arial"/>
                        </a:rPr>
                        <a:t>$            552,00</a:t>
                      </a:r>
                      <a:endParaRPr lang="es-ES" sz="1200">
                        <a:solidFill>
                          <a:schemeClr val="tx1"/>
                        </a:solidFill>
                        <a:latin typeface="Calibri"/>
                        <a:ea typeface="Times New Roman"/>
                        <a:cs typeface="Times New Roman"/>
                      </a:endParaRPr>
                    </a:p>
                  </a:txBody>
                  <a:tcPr marL="68580" marR="68580" marT="0" marB="0">
                    <a:lnL>
                      <a:noFill/>
                    </a:lnL>
                    <a:lnR>
                      <a:noFill/>
                    </a:lnR>
                    <a:lnT>
                      <a:noFill/>
                    </a:lnT>
                    <a:lnB>
                      <a:noFill/>
                    </a:lnB>
                  </a:tcPr>
                </a:tc>
              </a:tr>
              <a:tr h="237741">
                <a:tc>
                  <a:txBody>
                    <a:bodyPr/>
                    <a:lstStyle/>
                    <a:p>
                      <a:pPr>
                        <a:lnSpc>
                          <a:spcPct val="115000"/>
                        </a:lnSpc>
                        <a:spcAft>
                          <a:spcPts val="0"/>
                        </a:spcAft>
                      </a:pPr>
                      <a:r>
                        <a:rPr lang="es-ES" sz="1200">
                          <a:solidFill>
                            <a:schemeClr val="tx1"/>
                          </a:solidFill>
                          <a:latin typeface="Calibri"/>
                          <a:ea typeface="Times New Roman"/>
                          <a:cs typeface="Arial"/>
                        </a:rPr>
                        <a:t>Flete Internacional</a:t>
                      </a:r>
                      <a:endParaRPr lang="es-ES" sz="1200">
                        <a:solidFill>
                          <a:schemeClr val="tx1"/>
                        </a:solidFill>
                        <a:latin typeface="Calibri"/>
                        <a:ea typeface="Times New Roman"/>
                        <a:cs typeface="Times New Roman"/>
                      </a:endParaRPr>
                    </a:p>
                  </a:txBody>
                  <a:tcPr marL="68580" marR="68580" marT="0" marB="0">
                    <a:lnL>
                      <a:noFill/>
                    </a:lnL>
                    <a:lnR>
                      <a:noFill/>
                    </a:lnR>
                    <a:lnT>
                      <a:noFill/>
                    </a:lnT>
                    <a:lnB>
                      <a:noFill/>
                    </a:lnB>
                    <a:solidFill>
                      <a:srgbClr val="E6EED5"/>
                    </a:solidFill>
                  </a:tcPr>
                </a:tc>
                <a:tc>
                  <a:txBody>
                    <a:bodyPr/>
                    <a:lstStyle/>
                    <a:p>
                      <a:pPr algn="r">
                        <a:lnSpc>
                          <a:spcPct val="115000"/>
                        </a:lnSpc>
                        <a:spcAft>
                          <a:spcPts val="0"/>
                        </a:spcAft>
                      </a:pPr>
                      <a:r>
                        <a:rPr lang="es-ES" sz="1200">
                          <a:solidFill>
                            <a:schemeClr val="tx1"/>
                          </a:solidFill>
                          <a:latin typeface="Calibri"/>
                          <a:ea typeface="Times New Roman"/>
                          <a:cs typeface="Arial"/>
                        </a:rPr>
                        <a:t>$       10.277,96</a:t>
                      </a:r>
                      <a:endParaRPr lang="es-ES" sz="1200">
                        <a:solidFill>
                          <a:schemeClr val="tx1"/>
                        </a:solidFill>
                        <a:latin typeface="Calibri"/>
                        <a:ea typeface="Times New Roman"/>
                        <a:cs typeface="Times New Roman"/>
                      </a:endParaRPr>
                    </a:p>
                  </a:txBody>
                  <a:tcPr marL="68580" marR="68580" marT="0" marB="0">
                    <a:lnL>
                      <a:noFill/>
                    </a:lnL>
                    <a:lnR>
                      <a:noFill/>
                    </a:lnR>
                    <a:lnT>
                      <a:noFill/>
                    </a:lnT>
                    <a:lnB>
                      <a:noFill/>
                    </a:lnB>
                    <a:solidFill>
                      <a:srgbClr val="E6EED5"/>
                    </a:solidFill>
                  </a:tcPr>
                </a:tc>
              </a:tr>
              <a:tr h="237741">
                <a:tc>
                  <a:txBody>
                    <a:bodyPr/>
                    <a:lstStyle/>
                    <a:p>
                      <a:pPr>
                        <a:lnSpc>
                          <a:spcPct val="115000"/>
                        </a:lnSpc>
                        <a:spcAft>
                          <a:spcPts val="0"/>
                        </a:spcAft>
                      </a:pPr>
                      <a:r>
                        <a:rPr lang="es-ES" sz="1200" b="1" i="1">
                          <a:solidFill>
                            <a:schemeClr val="tx1"/>
                          </a:solidFill>
                          <a:latin typeface="Calibri"/>
                          <a:ea typeface="Times New Roman"/>
                          <a:cs typeface="Arial"/>
                        </a:rPr>
                        <a:t>Otros  Costos</a:t>
                      </a:r>
                      <a:endParaRPr lang="es-ES" sz="1200">
                        <a:solidFill>
                          <a:schemeClr val="tx1"/>
                        </a:solidFill>
                        <a:latin typeface="Calibri"/>
                        <a:ea typeface="Times New Roman"/>
                        <a:cs typeface="Times New Roman"/>
                      </a:endParaRPr>
                    </a:p>
                  </a:txBody>
                  <a:tcPr marL="68580" marR="68580" marT="0" marB="0">
                    <a:lnL>
                      <a:noFill/>
                    </a:lnL>
                    <a:lnR>
                      <a:noFill/>
                    </a:lnR>
                    <a:lnT>
                      <a:noFill/>
                    </a:lnT>
                    <a:lnB>
                      <a:noFill/>
                    </a:lnB>
                  </a:tcPr>
                </a:tc>
                <a:tc>
                  <a:txBody>
                    <a:bodyPr/>
                    <a:lstStyle/>
                    <a:p>
                      <a:endParaRPr lang="es-ES" sz="1200">
                        <a:solidFill>
                          <a:schemeClr val="tx1"/>
                        </a:solidFill>
                        <a:latin typeface="Arial"/>
                        <a:cs typeface="Times New Roman"/>
                      </a:endParaRPr>
                    </a:p>
                  </a:txBody>
                  <a:tcPr marL="68580" marR="68580" marT="0" marB="0">
                    <a:lnL>
                      <a:noFill/>
                    </a:lnL>
                    <a:lnR>
                      <a:noFill/>
                    </a:lnR>
                    <a:lnT>
                      <a:noFill/>
                    </a:lnT>
                    <a:lnB>
                      <a:noFill/>
                    </a:lnB>
                  </a:tcPr>
                </a:tc>
              </a:tr>
              <a:tr h="237741">
                <a:tc>
                  <a:txBody>
                    <a:bodyPr/>
                    <a:lstStyle/>
                    <a:p>
                      <a:pPr>
                        <a:lnSpc>
                          <a:spcPct val="115000"/>
                        </a:lnSpc>
                        <a:spcAft>
                          <a:spcPts val="0"/>
                        </a:spcAft>
                      </a:pPr>
                      <a:r>
                        <a:rPr lang="es-ES" sz="1200">
                          <a:solidFill>
                            <a:schemeClr val="tx1"/>
                          </a:solidFill>
                          <a:latin typeface="Calibri"/>
                          <a:ea typeface="Times New Roman"/>
                          <a:cs typeface="Arial"/>
                        </a:rPr>
                        <a:t>Papelería</a:t>
                      </a:r>
                      <a:endParaRPr lang="es-ES" sz="1200">
                        <a:solidFill>
                          <a:schemeClr val="tx1"/>
                        </a:solidFill>
                        <a:latin typeface="Calibri"/>
                        <a:ea typeface="Times New Roman"/>
                        <a:cs typeface="Times New Roman"/>
                      </a:endParaRPr>
                    </a:p>
                  </a:txBody>
                  <a:tcPr marL="68580" marR="68580" marT="0" marB="0">
                    <a:lnL>
                      <a:noFill/>
                    </a:lnL>
                    <a:lnR>
                      <a:noFill/>
                    </a:lnR>
                    <a:lnT>
                      <a:noFill/>
                    </a:lnT>
                    <a:lnB>
                      <a:noFill/>
                    </a:lnB>
                    <a:solidFill>
                      <a:srgbClr val="E6EED5"/>
                    </a:solidFill>
                  </a:tcPr>
                </a:tc>
                <a:tc>
                  <a:txBody>
                    <a:bodyPr/>
                    <a:lstStyle/>
                    <a:p>
                      <a:pPr algn="r">
                        <a:lnSpc>
                          <a:spcPct val="115000"/>
                        </a:lnSpc>
                        <a:spcAft>
                          <a:spcPts val="0"/>
                        </a:spcAft>
                      </a:pPr>
                      <a:r>
                        <a:rPr lang="es-ES" sz="1200">
                          <a:solidFill>
                            <a:schemeClr val="tx1"/>
                          </a:solidFill>
                          <a:latin typeface="Calibri"/>
                          <a:ea typeface="Times New Roman"/>
                          <a:cs typeface="Arial"/>
                        </a:rPr>
                        <a:t>$            240,00 </a:t>
                      </a:r>
                      <a:endParaRPr lang="es-ES" sz="1200">
                        <a:solidFill>
                          <a:schemeClr val="tx1"/>
                        </a:solidFill>
                        <a:latin typeface="Calibri"/>
                        <a:ea typeface="Times New Roman"/>
                        <a:cs typeface="Times New Roman"/>
                      </a:endParaRPr>
                    </a:p>
                  </a:txBody>
                  <a:tcPr marL="68580" marR="68580" marT="0" marB="0">
                    <a:lnL>
                      <a:noFill/>
                    </a:lnL>
                    <a:lnR>
                      <a:noFill/>
                    </a:lnR>
                    <a:lnT>
                      <a:noFill/>
                    </a:lnT>
                    <a:lnB>
                      <a:noFill/>
                    </a:lnB>
                    <a:solidFill>
                      <a:srgbClr val="E6EED5"/>
                    </a:solidFill>
                  </a:tcPr>
                </a:tc>
              </a:tr>
              <a:tr h="237741">
                <a:tc>
                  <a:txBody>
                    <a:bodyPr/>
                    <a:lstStyle/>
                    <a:p>
                      <a:pPr>
                        <a:lnSpc>
                          <a:spcPct val="115000"/>
                        </a:lnSpc>
                        <a:spcAft>
                          <a:spcPts val="0"/>
                        </a:spcAft>
                      </a:pPr>
                      <a:r>
                        <a:rPr lang="es-ES" sz="1200">
                          <a:solidFill>
                            <a:schemeClr val="tx1"/>
                          </a:solidFill>
                          <a:latin typeface="Calibri"/>
                          <a:ea typeface="Times New Roman"/>
                          <a:cs typeface="Arial"/>
                        </a:rPr>
                        <a:t>Gastos Varios</a:t>
                      </a:r>
                      <a:endParaRPr lang="es-ES" sz="1200">
                        <a:solidFill>
                          <a:schemeClr val="tx1"/>
                        </a:solidFill>
                        <a:latin typeface="Calibri"/>
                        <a:ea typeface="Times New Roman"/>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S" sz="1200">
                          <a:solidFill>
                            <a:schemeClr val="tx1"/>
                          </a:solidFill>
                          <a:latin typeface="Calibri"/>
                          <a:ea typeface="Times New Roman"/>
                          <a:cs typeface="Arial"/>
                        </a:rPr>
                        <a:t>$            120,00</a:t>
                      </a:r>
                      <a:endParaRPr lang="es-ES" sz="1200">
                        <a:solidFill>
                          <a:schemeClr val="tx1"/>
                        </a:solidFill>
                        <a:latin typeface="Calibri"/>
                        <a:ea typeface="Times New Roman"/>
                        <a:cs typeface="Times New Roman"/>
                      </a:endParaRPr>
                    </a:p>
                  </a:txBody>
                  <a:tcPr marL="68580" marR="68580" marT="0" marB="0">
                    <a:lnL>
                      <a:noFill/>
                    </a:lnL>
                    <a:lnR>
                      <a:noFill/>
                    </a:lnR>
                    <a:lnT>
                      <a:noFill/>
                    </a:lnT>
                    <a:lnB>
                      <a:noFill/>
                    </a:lnB>
                  </a:tcPr>
                </a:tc>
              </a:tr>
              <a:tr h="237741">
                <a:tc>
                  <a:txBody>
                    <a:bodyPr/>
                    <a:lstStyle/>
                    <a:p>
                      <a:pPr>
                        <a:lnSpc>
                          <a:spcPct val="115000"/>
                        </a:lnSpc>
                        <a:spcAft>
                          <a:spcPts val="0"/>
                        </a:spcAft>
                      </a:pPr>
                      <a:r>
                        <a:rPr lang="es-ES" sz="1200" b="1">
                          <a:solidFill>
                            <a:schemeClr val="tx1"/>
                          </a:solidFill>
                          <a:latin typeface="Calibri"/>
                          <a:ea typeface="Times New Roman"/>
                          <a:cs typeface="Arial"/>
                        </a:rPr>
                        <a:t>TOTAL COSTOS VARIABLES</a:t>
                      </a:r>
                      <a:endParaRPr lang="es-ES" sz="1200">
                        <a:solidFill>
                          <a:schemeClr val="tx1"/>
                        </a:solidFill>
                        <a:latin typeface="Calibri"/>
                        <a:ea typeface="Times New Roman"/>
                        <a:cs typeface="Times New Roman"/>
                      </a:endParaRPr>
                    </a:p>
                  </a:txBody>
                  <a:tcPr marL="68580" marR="68580" marT="0" marB="0">
                    <a:lnL>
                      <a:noFill/>
                    </a:lnL>
                    <a:lnR>
                      <a:noFill/>
                    </a:lnR>
                    <a:lnT>
                      <a:noFill/>
                    </a:lnT>
                    <a:lnB>
                      <a:noFill/>
                    </a:lnB>
                    <a:solidFill>
                      <a:srgbClr val="E6EED5"/>
                    </a:solidFill>
                  </a:tcPr>
                </a:tc>
                <a:tc>
                  <a:txBody>
                    <a:bodyPr/>
                    <a:lstStyle/>
                    <a:p>
                      <a:pPr algn="r">
                        <a:lnSpc>
                          <a:spcPct val="115000"/>
                        </a:lnSpc>
                        <a:spcAft>
                          <a:spcPts val="0"/>
                        </a:spcAft>
                      </a:pPr>
                      <a:r>
                        <a:rPr lang="es-ES" sz="1200" b="1">
                          <a:solidFill>
                            <a:schemeClr val="tx1"/>
                          </a:solidFill>
                          <a:latin typeface="Calibri"/>
                          <a:ea typeface="Times New Roman"/>
                          <a:cs typeface="Arial"/>
                        </a:rPr>
                        <a:t> $      29.883,96          </a:t>
                      </a:r>
                      <a:endParaRPr lang="es-ES" sz="1200">
                        <a:solidFill>
                          <a:schemeClr val="tx1"/>
                        </a:solidFill>
                        <a:latin typeface="Calibri"/>
                        <a:ea typeface="Times New Roman"/>
                        <a:cs typeface="Times New Roman"/>
                      </a:endParaRPr>
                    </a:p>
                  </a:txBody>
                  <a:tcPr marL="68580" marR="68580" marT="0" marB="0">
                    <a:lnL>
                      <a:noFill/>
                    </a:lnL>
                    <a:lnR>
                      <a:noFill/>
                    </a:lnR>
                    <a:lnT>
                      <a:noFill/>
                    </a:lnT>
                    <a:lnB>
                      <a:noFill/>
                    </a:lnB>
                    <a:solidFill>
                      <a:srgbClr val="E6EED5"/>
                    </a:solidFill>
                  </a:tcPr>
                </a:tc>
              </a:tr>
              <a:tr h="237741">
                <a:tc>
                  <a:txBody>
                    <a:bodyPr/>
                    <a:lstStyle/>
                    <a:p>
                      <a:pPr>
                        <a:lnSpc>
                          <a:spcPct val="115000"/>
                        </a:lnSpc>
                        <a:spcAft>
                          <a:spcPts val="0"/>
                        </a:spcAft>
                      </a:pPr>
                      <a:r>
                        <a:rPr lang="es-ES" sz="1200" b="1" dirty="0">
                          <a:solidFill>
                            <a:schemeClr val="tx1"/>
                          </a:solidFill>
                          <a:latin typeface="Calibri"/>
                          <a:ea typeface="Times New Roman"/>
                          <a:cs typeface="Arial"/>
                        </a:rPr>
                        <a:t>COSTO VARIABLE UNITARIO</a:t>
                      </a:r>
                      <a:endParaRPr lang="es-ES" sz="1200" dirty="0">
                        <a:solidFill>
                          <a:schemeClr val="tx1"/>
                        </a:solidFill>
                        <a:latin typeface="Calibri"/>
                        <a:ea typeface="Times New Roman"/>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r">
                        <a:lnSpc>
                          <a:spcPct val="115000"/>
                        </a:lnSpc>
                        <a:spcAft>
                          <a:spcPts val="0"/>
                        </a:spcAft>
                      </a:pPr>
                      <a:r>
                        <a:rPr lang="es-ES" sz="1200" b="1" dirty="0">
                          <a:solidFill>
                            <a:schemeClr val="tx1"/>
                          </a:solidFill>
                          <a:latin typeface="Calibri"/>
                          <a:ea typeface="Times New Roman"/>
                          <a:cs typeface="Arial"/>
                        </a:rPr>
                        <a:t>$               10,38</a:t>
                      </a:r>
                      <a:endParaRPr lang="es-ES" sz="1200" dirty="0">
                        <a:solidFill>
                          <a:schemeClr val="tx1"/>
                        </a:solidFill>
                        <a:latin typeface="Calibri"/>
                        <a:ea typeface="Times New Roman"/>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r>
            </a:tbl>
          </a:graphicData>
        </a:graphic>
      </p:graphicFrame>
      <p:sp>
        <p:nvSpPr>
          <p:cNvPr id="9" name="8 CuadroTexto"/>
          <p:cNvSpPr txBox="1"/>
          <p:nvPr/>
        </p:nvSpPr>
        <p:spPr>
          <a:xfrm>
            <a:off x="2555776" y="5949280"/>
            <a:ext cx="4248472"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600" dirty="0" smtClean="0">
                <a:latin typeface="Arial" pitchFamily="34" charset="0"/>
                <a:cs typeface="Arial" pitchFamily="34" charset="0"/>
              </a:rPr>
              <a:t>TOTAL DE COSTO PRODUCCION DE JUGO DE NONI ES DE 20,73 USD.</a:t>
            </a:r>
            <a:endParaRPr lang="es-E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latin typeface="Verdana" pitchFamily="34" charset="0"/>
                <a:ea typeface="Verdana" pitchFamily="34" charset="0"/>
                <a:cs typeface="Verdana" pitchFamily="34" charset="0"/>
              </a:rPr>
              <a:t>CAPITULO 1.-  ANTECEDENTES</a:t>
            </a:r>
            <a:endParaRPr lang="es-ES" dirty="0">
              <a:latin typeface="Verdana" pitchFamily="34" charset="0"/>
              <a:ea typeface="Verdana" pitchFamily="34" charset="0"/>
              <a:cs typeface="Verdana" pitchFamily="34" charset="0"/>
            </a:endParaRPr>
          </a:p>
        </p:txBody>
      </p:sp>
      <p:sp>
        <p:nvSpPr>
          <p:cNvPr id="4" name="3 CuadroTexto"/>
          <p:cNvSpPr txBox="1"/>
          <p:nvPr/>
        </p:nvSpPr>
        <p:spPr>
          <a:xfrm>
            <a:off x="1259632" y="1628800"/>
            <a:ext cx="6696744"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S" sz="2000" b="1" dirty="0" smtClean="0">
                <a:latin typeface="Arial" pitchFamily="34" charset="0"/>
                <a:cs typeface="Arial" pitchFamily="34" charset="0"/>
              </a:rPr>
              <a:t>NONI – MORINDA CITRIFOLIA – NONO </a:t>
            </a:r>
            <a:endParaRPr lang="es-ES" sz="2000" b="1" dirty="0">
              <a:latin typeface="Arial" pitchFamily="34" charset="0"/>
              <a:cs typeface="Arial" pitchFamily="34" charset="0"/>
            </a:endParaRPr>
          </a:p>
        </p:txBody>
      </p:sp>
      <p:pic>
        <p:nvPicPr>
          <p:cNvPr id="1026" name="Picture 2" descr="http://www.10puntos.com/wp-content/uploads/2011/04/Noni-2.jpg"/>
          <p:cNvPicPr>
            <a:picLocks noChangeAspect="1" noChangeArrowheads="1"/>
          </p:cNvPicPr>
          <p:nvPr/>
        </p:nvPicPr>
        <p:blipFill>
          <a:blip r:embed="rId2" cstate="print"/>
          <a:srcRect/>
          <a:stretch>
            <a:fillRect/>
          </a:stretch>
        </p:blipFill>
        <p:spPr bwMode="auto">
          <a:xfrm>
            <a:off x="3491880" y="2492896"/>
            <a:ext cx="2520280" cy="1862445"/>
          </a:xfrm>
          <a:prstGeom prst="rect">
            <a:avLst/>
          </a:prstGeom>
          <a:noFill/>
        </p:spPr>
      </p:pic>
      <p:sp>
        <p:nvSpPr>
          <p:cNvPr id="6" name="5 CuadroTexto"/>
          <p:cNvSpPr txBox="1"/>
          <p:nvPr/>
        </p:nvSpPr>
        <p:spPr>
          <a:xfrm>
            <a:off x="683568" y="4653136"/>
            <a:ext cx="1656184" cy="30777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sz="1400" b="1" dirty="0" smtClean="0">
                <a:latin typeface="Arial" pitchFamily="34" charset="0"/>
                <a:cs typeface="Arial" pitchFamily="34" charset="0"/>
              </a:rPr>
              <a:t>ORIGENES</a:t>
            </a:r>
            <a:endParaRPr lang="es-ES" sz="1400" b="1" dirty="0">
              <a:latin typeface="Arial" pitchFamily="34" charset="0"/>
              <a:cs typeface="Arial" pitchFamily="34" charset="0"/>
            </a:endParaRPr>
          </a:p>
        </p:txBody>
      </p:sp>
      <p:sp>
        <p:nvSpPr>
          <p:cNvPr id="7" name="6 Flecha derecha"/>
          <p:cNvSpPr/>
          <p:nvPr/>
        </p:nvSpPr>
        <p:spPr>
          <a:xfrm>
            <a:off x="2843808" y="4797152"/>
            <a:ext cx="576064" cy="14401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sz="1400">
              <a:latin typeface="Arial" pitchFamily="34" charset="0"/>
              <a:cs typeface="Arial" pitchFamily="34" charset="0"/>
            </a:endParaRPr>
          </a:p>
        </p:txBody>
      </p:sp>
      <p:sp>
        <p:nvSpPr>
          <p:cNvPr id="8" name="7 CuadroTexto"/>
          <p:cNvSpPr txBox="1"/>
          <p:nvPr/>
        </p:nvSpPr>
        <p:spPr>
          <a:xfrm>
            <a:off x="3923928" y="4653136"/>
            <a:ext cx="4536504" cy="30777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S" sz="1400" dirty="0" smtClean="0">
                <a:latin typeface="Arial" pitchFamily="34" charset="0"/>
                <a:cs typeface="Arial" pitchFamily="34" charset="0"/>
              </a:rPr>
              <a:t> </a:t>
            </a:r>
            <a:r>
              <a:rPr lang="es-ES" sz="1400" b="1" dirty="0" smtClean="0">
                <a:latin typeface="Arial" pitchFamily="34" charset="0"/>
                <a:cs typeface="Arial" pitchFamily="34" charset="0"/>
              </a:rPr>
              <a:t>SUDESTE ASIATICO – LA INDIA</a:t>
            </a:r>
            <a:endParaRPr lang="es-ES" sz="1400" b="1" dirty="0">
              <a:latin typeface="Arial" pitchFamily="34" charset="0"/>
              <a:cs typeface="Arial" pitchFamily="34" charset="0"/>
            </a:endParaRPr>
          </a:p>
        </p:txBody>
      </p:sp>
      <p:sp>
        <p:nvSpPr>
          <p:cNvPr id="9" name="8 CuadroTexto"/>
          <p:cNvSpPr txBox="1"/>
          <p:nvPr/>
        </p:nvSpPr>
        <p:spPr>
          <a:xfrm>
            <a:off x="683568" y="5229200"/>
            <a:ext cx="1656184" cy="30777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sz="1400" b="1" dirty="0" smtClean="0">
                <a:latin typeface="Arial" pitchFamily="34" charset="0"/>
                <a:cs typeface="Arial" pitchFamily="34" charset="0"/>
              </a:rPr>
              <a:t>USOS</a:t>
            </a:r>
            <a:endParaRPr lang="es-ES" sz="1400" b="1" dirty="0">
              <a:latin typeface="Arial" pitchFamily="34" charset="0"/>
              <a:cs typeface="Arial" pitchFamily="34" charset="0"/>
            </a:endParaRPr>
          </a:p>
        </p:txBody>
      </p:sp>
      <p:sp>
        <p:nvSpPr>
          <p:cNvPr id="10" name="9 Flecha derecha"/>
          <p:cNvSpPr/>
          <p:nvPr/>
        </p:nvSpPr>
        <p:spPr>
          <a:xfrm>
            <a:off x="2843808" y="5373216"/>
            <a:ext cx="576064" cy="14401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sz="1400">
              <a:latin typeface="Arial" pitchFamily="34" charset="0"/>
              <a:cs typeface="Arial" pitchFamily="34" charset="0"/>
            </a:endParaRPr>
          </a:p>
        </p:txBody>
      </p:sp>
      <p:sp>
        <p:nvSpPr>
          <p:cNvPr id="12" name="11 CuadroTexto"/>
          <p:cNvSpPr txBox="1"/>
          <p:nvPr/>
        </p:nvSpPr>
        <p:spPr>
          <a:xfrm>
            <a:off x="3923928" y="5301208"/>
            <a:ext cx="4536504" cy="30777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S" sz="1400" dirty="0" smtClean="0">
                <a:latin typeface="Arial" pitchFamily="34" charset="0"/>
                <a:cs typeface="Arial" pitchFamily="34" charset="0"/>
              </a:rPr>
              <a:t> </a:t>
            </a:r>
            <a:r>
              <a:rPr lang="es-ES" sz="1400" b="1" dirty="0" smtClean="0">
                <a:latin typeface="Arial" pitchFamily="34" charset="0"/>
                <a:cs typeface="Arial" pitchFamily="34" charset="0"/>
              </a:rPr>
              <a:t>PLANTA MEDICINA – EXTRACCION DE TINTE</a:t>
            </a:r>
            <a:endParaRPr lang="es-ES" sz="1400" b="1" dirty="0">
              <a:latin typeface="Arial" pitchFamily="34" charset="0"/>
              <a:cs typeface="Arial" pitchFamily="34" charset="0"/>
            </a:endParaRPr>
          </a:p>
        </p:txBody>
      </p:sp>
      <p:sp>
        <p:nvSpPr>
          <p:cNvPr id="13" name="12 CuadroTexto"/>
          <p:cNvSpPr txBox="1"/>
          <p:nvPr/>
        </p:nvSpPr>
        <p:spPr>
          <a:xfrm>
            <a:off x="683568" y="5805264"/>
            <a:ext cx="1656184" cy="30777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sz="1400" b="1" dirty="0" smtClean="0">
                <a:latin typeface="Arial" pitchFamily="34" charset="0"/>
                <a:cs typeface="Arial" pitchFamily="34" charset="0"/>
              </a:rPr>
              <a:t>JUGO DE NONI</a:t>
            </a:r>
            <a:endParaRPr lang="es-ES" sz="1400" b="1" dirty="0">
              <a:latin typeface="Arial" pitchFamily="34" charset="0"/>
              <a:cs typeface="Arial" pitchFamily="34" charset="0"/>
            </a:endParaRPr>
          </a:p>
        </p:txBody>
      </p:sp>
      <p:sp>
        <p:nvSpPr>
          <p:cNvPr id="14" name="13 Flecha derecha"/>
          <p:cNvSpPr/>
          <p:nvPr/>
        </p:nvSpPr>
        <p:spPr>
          <a:xfrm>
            <a:off x="2843808" y="5949280"/>
            <a:ext cx="576064" cy="14401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sz="1400">
              <a:latin typeface="Arial" pitchFamily="34" charset="0"/>
              <a:cs typeface="Arial" pitchFamily="34" charset="0"/>
            </a:endParaRPr>
          </a:p>
        </p:txBody>
      </p:sp>
      <p:sp>
        <p:nvSpPr>
          <p:cNvPr id="15" name="14 CuadroTexto"/>
          <p:cNvSpPr txBox="1"/>
          <p:nvPr/>
        </p:nvSpPr>
        <p:spPr>
          <a:xfrm>
            <a:off x="3923928" y="5877272"/>
            <a:ext cx="4536504" cy="30777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S" sz="1400" b="1" dirty="0" smtClean="0">
                <a:latin typeface="Arial" pitchFamily="34" charset="0"/>
                <a:cs typeface="Arial" pitchFamily="34" charset="0"/>
              </a:rPr>
              <a:t> 1ERA. EMPRESA – MORINDA INC.</a:t>
            </a:r>
            <a:endParaRPr lang="es-ES"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115616" y="1196752"/>
          <a:ext cx="7056782" cy="5153157"/>
        </p:xfrm>
        <a:graphic>
          <a:graphicData uri="http://schemas.openxmlformats.org/drawingml/2006/table">
            <a:tbl>
              <a:tblPr/>
              <a:tblGrid>
                <a:gridCol w="2006976"/>
                <a:gridCol w="712153"/>
                <a:gridCol w="647411"/>
                <a:gridCol w="971118"/>
                <a:gridCol w="739896"/>
                <a:gridCol w="989614"/>
                <a:gridCol w="989614"/>
              </a:tblGrid>
              <a:tr h="106901">
                <a:tc>
                  <a:txBody>
                    <a:bodyPr/>
                    <a:lstStyle/>
                    <a:p>
                      <a:pPr algn="ctr"/>
                      <a:endParaRPr lang="es-ES" sz="800">
                        <a:solidFill>
                          <a:srgbClr val="76923C"/>
                        </a:solidFill>
                        <a:latin typeface="Arial"/>
                        <a:cs typeface="Times New Roman"/>
                      </a:endParaRPr>
                    </a:p>
                  </a:txBody>
                  <a:tcPr marL="34158" marR="34158"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700" i="1">
                          <a:solidFill>
                            <a:srgbClr val="000000"/>
                          </a:solidFill>
                          <a:latin typeface="Calibri"/>
                          <a:ea typeface="Times New Roman"/>
                          <a:cs typeface="Arial"/>
                        </a:rPr>
                        <a:t>Año 2013</a:t>
                      </a:r>
                      <a:endParaRPr lang="es-ES" sz="800">
                        <a:solidFill>
                          <a:srgbClr val="76923C"/>
                        </a:solidFill>
                        <a:latin typeface="Calibri"/>
                        <a:ea typeface="Times New Roman"/>
                        <a:cs typeface="Times New Roman"/>
                      </a:endParaRPr>
                    </a:p>
                  </a:txBody>
                  <a:tcPr marL="34158" marR="34158"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700" i="1">
                          <a:solidFill>
                            <a:srgbClr val="000000"/>
                          </a:solidFill>
                          <a:latin typeface="Calibri"/>
                          <a:ea typeface="Times New Roman"/>
                          <a:cs typeface="Arial"/>
                        </a:rPr>
                        <a:t>Año 2014</a:t>
                      </a:r>
                      <a:endParaRPr lang="es-ES" sz="800">
                        <a:solidFill>
                          <a:srgbClr val="76923C"/>
                        </a:solidFill>
                        <a:latin typeface="Calibri"/>
                        <a:ea typeface="Times New Roman"/>
                        <a:cs typeface="Times New Roman"/>
                      </a:endParaRPr>
                    </a:p>
                  </a:txBody>
                  <a:tcPr marL="34158" marR="34158"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700" i="1">
                          <a:solidFill>
                            <a:srgbClr val="000000"/>
                          </a:solidFill>
                          <a:latin typeface="Calibri"/>
                          <a:ea typeface="Times New Roman"/>
                          <a:cs typeface="Arial"/>
                        </a:rPr>
                        <a:t>Año 2015</a:t>
                      </a:r>
                      <a:endParaRPr lang="es-ES" sz="800">
                        <a:solidFill>
                          <a:srgbClr val="76923C"/>
                        </a:solidFill>
                        <a:latin typeface="Calibri"/>
                        <a:ea typeface="Times New Roman"/>
                        <a:cs typeface="Times New Roman"/>
                      </a:endParaRPr>
                    </a:p>
                  </a:txBody>
                  <a:tcPr marL="34158" marR="34158"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700" i="1" dirty="0">
                          <a:solidFill>
                            <a:srgbClr val="000000"/>
                          </a:solidFill>
                          <a:latin typeface="Calibri"/>
                          <a:ea typeface="Times New Roman"/>
                          <a:cs typeface="Arial"/>
                        </a:rPr>
                        <a:t>Año 2016</a:t>
                      </a:r>
                      <a:endParaRPr lang="es-ES" sz="800" dirty="0">
                        <a:solidFill>
                          <a:srgbClr val="76923C"/>
                        </a:solidFill>
                        <a:latin typeface="Calibri"/>
                        <a:ea typeface="Times New Roman"/>
                        <a:cs typeface="Times New Roman"/>
                      </a:endParaRPr>
                    </a:p>
                  </a:txBody>
                  <a:tcPr marL="34158" marR="34158"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700" i="1">
                          <a:solidFill>
                            <a:srgbClr val="000000"/>
                          </a:solidFill>
                          <a:latin typeface="Calibri"/>
                          <a:ea typeface="Times New Roman"/>
                          <a:cs typeface="Arial"/>
                        </a:rPr>
                        <a:t>Año 2017</a:t>
                      </a:r>
                      <a:endParaRPr lang="es-ES" sz="800">
                        <a:solidFill>
                          <a:srgbClr val="76923C"/>
                        </a:solidFill>
                        <a:latin typeface="Calibri"/>
                        <a:ea typeface="Times New Roman"/>
                        <a:cs typeface="Times New Roman"/>
                      </a:endParaRPr>
                    </a:p>
                  </a:txBody>
                  <a:tcPr marL="34158" marR="34158"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S" sz="700" i="1">
                          <a:solidFill>
                            <a:srgbClr val="000000"/>
                          </a:solidFill>
                          <a:latin typeface="Calibri"/>
                          <a:ea typeface="Times New Roman"/>
                          <a:cs typeface="Arial"/>
                        </a:rPr>
                        <a:t>Año 2018</a:t>
                      </a:r>
                      <a:endParaRPr lang="es-ES" sz="800">
                        <a:solidFill>
                          <a:srgbClr val="76923C"/>
                        </a:solidFill>
                        <a:latin typeface="Calibri"/>
                        <a:ea typeface="Times New Roman"/>
                        <a:cs typeface="Times New Roman"/>
                      </a:endParaRPr>
                    </a:p>
                  </a:txBody>
                  <a:tcPr marL="34158" marR="34158"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78818">
                <a:tc>
                  <a:txBody>
                    <a:bodyPr/>
                    <a:lstStyle/>
                    <a:p>
                      <a:pPr algn="l">
                        <a:lnSpc>
                          <a:spcPct val="115000"/>
                        </a:lnSpc>
                        <a:spcAft>
                          <a:spcPts val="0"/>
                        </a:spcAft>
                      </a:pPr>
                      <a:r>
                        <a:rPr lang="es-ES" sz="700" i="1" dirty="0">
                          <a:solidFill>
                            <a:srgbClr val="000000"/>
                          </a:solidFill>
                          <a:latin typeface="Calibri"/>
                          <a:ea typeface="Times New Roman"/>
                          <a:cs typeface="Arial"/>
                        </a:rPr>
                        <a:t>TASA DE CRECIMIENTO</a:t>
                      </a:r>
                      <a:endParaRPr lang="es-ES" sz="800" dirty="0">
                        <a:solidFill>
                          <a:srgbClr val="76923C"/>
                        </a:solidFill>
                        <a:latin typeface="Calibri"/>
                        <a:ea typeface="Times New Roman"/>
                        <a:cs typeface="Times New Roman"/>
                      </a:endParaRPr>
                    </a:p>
                  </a:txBody>
                  <a:tcPr marL="34158" marR="34158"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r">
                        <a:lnSpc>
                          <a:spcPct val="115000"/>
                        </a:lnSpc>
                        <a:spcAft>
                          <a:spcPts val="0"/>
                        </a:spcAft>
                      </a:pPr>
                      <a:r>
                        <a:rPr lang="es-ES" sz="700" b="1" i="1" dirty="0">
                          <a:solidFill>
                            <a:srgbClr val="000000"/>
                          </a:solidFill>
                          <a:latin typeface="Calibri"/>
                          <a:ea typeface="Times New Roman"/>
                          <a:cs typeface="Arial"/>
                        </a:rPr>
                        <a:t> </a:t>
                      </a:r>
                      <a:endParaRPr lang="es-ES" sz="800" dirty="0">
                        <a:solidFill>
                          <a:srgbClr val="76923C"/>
                        </a:solidFill>
                        <a:latin typeface="Calibri"/>
                        <a:ea typeface="Times New Roman"/>
                        <a:cs typeface="Times New Roman"/>
                      </a:endParaRPr>
                    </a:p>
                  </a:txBody>
                  <a:tcPr marL="34158" marR="34158"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r">
                        <a:lnSpc>
                          <a:spcPct val="115000"/>
                        </a:lnSpc>
                        <a:spcAft>
                          <a:spcPts val="0"/>
                        </a:spcAft>
                      </a:pPr>
                      <a:r>
                        <a:rPr lang="es-ES" sz="700" b="1">
                          <a:solidFill>
                            <a:srgbClr val="000000"/>
                          </a:solidFill>
                          <a:latin typeface="Calibri"/>
                          <a:ea typeface="Times New Roman"/>
                          <a:cs typeface="Arial"/>
                        </a:rPr>
                        <a:t>0%</a:t>
                      </a:r>
                      <a:endParaRPr lang="es-ES" sz="800">
                        <a:solidFill>
                          <a:srgbClr val="76923C"/>
                        </a:solidFill>
                        <a:latin typeface="Calibri"/>
                        <a:ea typeface="Times New Roman"/>
                        <a:cs typeface="Times New Roman"/>
                      </a:endParaRPr>
                    </a:p>
                  </a:txBody>
                  <a:tcPr marL="34158" marR="34158"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r">
                        <a:lnSpc>
                          <a:spcPct val="115000"/>
                        </a:lnSpc>
                        <a:spcAft>
                          <a:spcPts val="0"/>
                        </a:spcAft>
                      </a:pPr>
                      <a:r>
                        <a:rPr lang="es-ES" sz="700" b="1">
                          <a:solidFill>
                            <a:srgbClr val="000000"/>
                          </a:solidFill>
                          <a:latin typeface="Calibri"/>
                          <a:ea typeface="Times New Roman"/>
                          <a:cs typeface="Arial"/>
                        </a:rPr>
                        <a:t>5%</a:t>
                      </a:r>
                      <a:endParaRPr lang="es-ES" sz="800">
                        <a:solidFill>
                          <a:srgbClr val="76923C"/>
                        </a:solidFill>
                        <a:latin typeface="Calibri"/>
                        <a:ea typeface="Times New Roman"/>
                        <a:cs typeface="Times New Roman"/>
                      </a:endParaRPr>
                    </a:p>
                  </a:txBody>
                  <a:tcPr marL="34158" marR="34158"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r">
                        <a:lnSpc>
                          <a:spcPct val="115000"/>
                        </a:lnSpc>
                        <a:spcAft>
                          <a:spcPts val="0"/>
                        </a:spcAft>
                      </a:pPr>
                      <a:r>
                        <a:rPr lang="es-ES" sz="700" b="1">
                          <a:solidFill>
                            <a:srgbClr val="000000"/>
                          </a:solidFill>
                          <a:latin typeface="Calibri"/>
                          <a:ea typeface="Times New Roman"/>
                          <a:cs typeface="Arial"/>
                        </a:rPr>
                        <a:t>10%</a:t>
                      </a:r>
                      <a:endParaRPr lang="es-ES" sz="800">
                        <a:solidFill>
                          <a:srgbClr val="76923C"/>
                        </a:solidFill>
                        <a:latin typeface="Calibri"/>
                        <a:ea typeface="Times New Roman"/>
                        <a:cs typeface="Times New Roman"/>
                      </a:endParaRPr>
                    </a:p>
                  </a:txBody>
                  <a:tcPr marL="34158" marR="34158"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r">
                        <a:lnSpc>
                          <a:spcPct val="115000"/>
                        </a:lnSpc>
                        <a:spcAft>
                          <a:spcPts val="0"/>
                        </a:spcAft>
                      </a:pPr>
                      <a:r>
                        <a:rPr lang="es-ES" sz="700" b="1">
                          <a:solidFill>
                            <a:srgbClr val="000000"/>
                          </a:solidFill>
                          <a:latin typeface="Calibri"/>
                          <a:ea typeface="Times New Roman"/>
                          <a:cs typeface="Arial"/>
                        </a:rPr>
                        <a:t>12%</a:t>
                      </a:r>
                      <a:endParaRPr lang="es-ES" sz="800">
                        <a:solidFill>
                          <a:srgbClr val="76923C"/>
                        </a:solidFill>
                        <a:latin typeface="Calibri"/>
                        <a:ea typeface="Times New Roman"/>
                        <a:cs typeface="Times New Roman"/>
                      </a:endParaRPr>
                    </a:p>
                  </a:txBody>
                  <a:tcPr marL="34158" marR="34158"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r">
                        <a:lnSpc>
                          <a:spcPct val="115000"/>
                        </a:lnSpc>
                        <a:spcAft>
                          <a:spcPts val="0"/>
                        </a:spcAft>
                      </a:pPr>
                      <a:r>
                        <a:rPr lang="es-ES" sz="700" b="1">
                          <a:solidFill>
                            <a:srgbClr val="000000"/>
                          </a:solidFill>
                          <a:latin typeface="Calibri"/>
                          <a:ea typeface="Times New Roman"/>
                          <a:cs typeface="Arial"/>
                        </a:rPr>
                        <a:t>15%</a:t>
                      </a:r>
                      <a:endParaRPr lang="es-ES" sz="800">
                        <a:solidFill>
                          <a:srgbClr val="76923C"/>
                        </a:solidFill>
                        <a:latin typeface="Calibri"/>
                        <a:ea typeface="Times New Roman"/>
                        <a:cs typeface="Times New Roman"/>
                      </a:endParaRPr>
                    </a:p>
                  </a:txBody>
                  <a:tcPr marL="34158" marR="34158"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r>
              <a:tr h="131310">
                <a:tc>
                  <a:txBody>
                    <a:bodyPr/>
                    <a:lstStyle/>
                    <a:p>
                      <a:pPr algn="l">
                        <a:lnSpc>
                          <a:spcPct val="115000"/>
                        </a:lnSpc>
                        <a:spcAft>
                          <a:spcPts val="0"/>
                        </a:spcAft>
                      </a:pPr>
                      <a:r>
                        <a:rPr lang="es-ES" sz="700" i="1" dirty="0">
                          <a:solidFill>
                            <a:srgbClr val="000000"/>
                          </a:solidFill>
                          <a:latin typeface="Calibri"/>
                          <a:ea typeface="Times New Roman"/>
                          <a:cs typeface="Arial"/>
                        </a:rPr>
                        <a:t>Saldo Inicial de Caja</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b="1" dirty="0">
                          <a:solidFill>
                            <a:srgbClr val="000000"/>
                          </a:solidFill>
                          <a:latin typeface="Calibri"/>
                          <a:ea typeface="Times New Roman"/>
                          <a:cs typeface="Arial"/>
                        </a:rPr>
                        <a:t>                           -     </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b="1" dirty="0">
                          <a:solidFill>
                            <a:srgbClr val="000000"/>
                          </a:solidFill>
                          <a:latin typeface="Calibri"/>
                          <a:ea typeface="Times New Roman"/>
                          <a:cs typeface="Arial"/>
                        </a:rPr>
                        <a:t>          </a:t>
                      </a:r>
                      <a:r>
                        <a:rPr lang="es-ES" sz="700" b="1" dirty="0" smtClean="0">
                          <a:solidFill>
                            <a:srgbClr val="000000"/>
                          </a:solidFill>
                          <a:latin typeface="Calibri"/>
                          <a:ea typeface="Times New Roman"/>
                          <a:cs typeface="Arial"/>
                        </a:rPr>
                        <a:t>11.337,00 </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b="1">
                          <a:solidFill>
                            <a:srgbClr val="000000"/>
                          </a:solidFill>
                          <a:latin typeface="Calibri"/>
                          <a:ea typeface="Times New Roman"/>
                          <a:cs typeface="Arial"/>
                        </a:rPr>
                        <a:t>             43.689,00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b="1">
                          <a:solidFill>
                            <a:srgbClr val="000000"/>
                          </a:solidFill>
                          <a:latin typeface="Calibri"/>
                          <a:ea typeface="Times New Roman"/>
                          <a:cs typeface="Arial"/>
                        </a:rPr>
                        <a:t>            65.101,50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b="1">
                          <a:solidFill>
                            <a:srgbClr val="000000"/>
                          </a:solidFill>
                          <a:latin typeface="Calibri"/>
                          <a:ea typeface="Times New Roman"/>
                          <a:cs typeface="Arial"/>
                        </a:rPr>
                        <a:t>            90.196,74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b="1">
                          <a:solidFill>
                            <a:srgbClr val="000000"/>
                          </a:solidFill>
                          <a:latin typeface="Calibri"/>
                          <a:ea typeface="Times New Roman"/>
                          <a:cs typeface="Arial"/>
                        </a:rPr>
                        <a:t>         122.143,46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r>
              <a:tr h="96508">
                <a:tc>
                  <a:txBody>
                    <a:bodyPr/>
                    <a:lstStyle/>
                    <a:p>
                      <a:pPr algn="l">
                        <a:lnSpc>
                          <a:spcPct val="115000"/>
                        </a:lnSpc>
                        <a:spcAft>
                          <a:spcPts val="0"/>
                        </a:spcAft>
                      </a:pPr>
                      <a:r>
                        <a:rPr lang="es-ES" sz="700" i="1">
                          <a:solidFill>
                            <a:srgbClr val="000000"/>
                          </a:solidFill>
                          <a:latin typeface="Calibri"/>
                          <a:ea typeface="Times New Roman"/>
                          <a:cs typeface="Arial"/>
                        </a:rPr>
                        <a:t>Aportes nueva Inversion</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dirty="0">
                          <a:solidFill>
                            <a:srgbClr val="000000"/>
                          </a:solidFill>
                          <a:latin typeface="Calibri"/>
                          <a:ea typeface="Times New Roman"/>
                          <a:cs typeface="Arial"/>
                        </a:rPr>
                        <a:t>            16.337,00   </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r>
              <a:tr h="89755">
                <a:tc>
                  <a:txBody>
                    <a:bodyPr/>
                    <a:lstStyle/>
                    <a:p>
                      <a:pPr algn="l">
                        <a:lnSpc>
                          <a:spcPct val="115000"/>
                        </a:lnSpc>
                        <a:spcAft>
                          <a:spcPts val="0"/>
                        </a:spcAft>
                      </a:pPr>
                      <a:r>
                        <a:rPr lang="es-ES" sz="700" i="1" dirty="0">
                          <a:solidFill>
                            <a:srgbClr val="000000"/>
                          </a:solidFill>
                          <a:latin typeface="Calibri"/>
                          <a:ea typeface="Times New Roman"/>
                          <a:cs typeface="Arial"/>
                        </a:rPr>
                        <a:t>Ventas netas</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b="1" dirty="0">
                          <a:solidFill>
                            <a:srgbClr val="000000"/>
                          </a:solidFill>
                          <a:latin typeface="Calibri"/>
                          <a:ea typeface="Times New Roman"/>
                          <a:cs typeface="Arial"/>
                        </a:rPr>
                        <a:t>                           -     </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92.160,00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96.768,00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106.444,80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119.218,18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137.100,90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r>
              <a:tr h="89755">
                <a:tc>
                  <a:txBody>
                    <a:bodyPr/>
                    <a:lstStyle/>
                    <a:p>
                      <a:pPr algn="l">
                        <a:lnSpc>
                          <a:spcPct val="115000"/>
                        </a:lnSpc>
                        <a:spcAft>
                          <a:spcPts val="0"/>
                        </a:spcAft>
                      </a:pPr>
                      <a:r>
                        <a:rPr lang="es-ES" sz="700" i="1">
                          <a:solidFill>
                            <a:srgbClr val="000000"/>
                          </a:solidFill>
                          <a:latin typeface="Calibri"/>
                          <a:ea typeface="Times New Roman"/>
                          <a:cs typeface="Arial"/>
                        </a:rPr>
                        <a:t>Total Ingresos:</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b="1" i="1" dirty="0">
                          <a:solidFill>
                            <a:srgbClr val="000000"/>
                          </a:solidFill>
                          <a:latin typeface="Calibri"/>
                          <a:ea typeface="Times New Roman"/>
                          <a:cs typeface="Arial"/>
                        </a:rPr>
                        <a:t>           16.337,00   </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b="1" i="1">
                          <a:solidFill>
                            <a:srgbClr val="000000"/>
                          </a:solidFill>
                          <a:latin typeface="Calibri"/>
                          <a:ea typeface="Times New Roman"/>
                          <a:cs typeface="Arial"/>
                        </a:rPr>
                        <a:t>        92.160,00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b="1" i="1">
                          <a:solidFill>
                            <a:srgbClr val="000000"/>
                          </a:solidFill>
                          <a:latin typeface="Calibri"/>
                          <a:ea typeface="Times New Roman"/>
                          <a:cs typeface="Arial"/>
                        </a:rPr>
                        <a:t>            96.768,00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b="1" i="1">
                          <a:solidFill>
                            <a:srgbClr val="000000"/>
                          </a:solidFill>
                          <a:latin typeface="Calibri"/>
                          <a:ea typeface="Times New Roman"/>
                          <a:cs typeface="Arial"/>
                        </a:rPr>
                        <a:t>         106.444,80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b="1" i="1">
                          <a:solidFill>
                            <a:srgbClr val="000000"/>
                          </a:solidFill>
                          <a:latin typeface="Calibri"/>
                          <a:ea typeface="Times New Roman"/>
                          <a:cs typeface="Arial"/>
                        </a:rPr>
                        <a:t>         119.218,18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b="1" i="1">
                          <a:solidFill>
                            <a:srgbClr val="000000"/>
                          </a:solidFill>
                          <a:latin typeface="Calibri"/>
                          <a:ea typeface="Times New Roman"/>
                          <a:cs typeface="Arial"/>
                        </a:rPr>
                        <a:t>         137.100,90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r>
              <a:tr h="118724">
                <a:tc>
                  <a:txBody>
                    <a:bodyPr/>
                    <a:lstStyle/>
                    <a:p>
                      <a:pPr algn="l">
                        <a:lnSpc>
                          <a:spcPct val="115000"/>
                        </a:lnSpc>
                        <a:spcAft>
                          <a:spcPts val="0"/>
                        </a:spcAft>
                      </a:pPr>
                      <a:r>
                        <a:rPr lang="es-ES" sz="700" i="1" dirty="0">
                          <a:solidFill>
                            <a:srgbClr val="000000"/>
                          </a:solidFill>
                          <a:latin typeface="Calibri"/>
                          <a:ea typeface="Times New Roman"/>
                          <a:cs typeface="Arial"/>
                        </a:rPr>
                        <a:t>Costo de las ventas</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b="1" i="1" dirty="0">
                          <a:solidFill>
                            <a:srgbClr val="000000"/>
                          </a:solidFill>
                          <a:latin typeface="Calibri"/>
                          <a:ea typeface="Times New Roman"/>
                          <a:cs typeface="Arial"/>
                        </a:rPr>
                        <a:t> </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tcPr>
                </a:tc>
              </a:tr>
              <a:tr h="89755">
                <a:tc>
                  <a:txBody>
                    <a:bodyPr/>
                    <a:lstStyle/>
                    <a:p>
                      <a:pPr algn="l">
                        <a:lnSpc>
                          <a:spcPct val="115000"/>
                        </a:lnSpc>
                        <a:spcAft>
                          <a:spcPts val="0"/>
                        </a:spcAft>
                      </a:pPr>
                      <a:r>
                        <a:rPr lang="es-ES" sz="700" b="1">
                          <a:solidFill>
                            <a:srgbClr val="000000"/>
                          </a:solidFill>
                          <a:latin typeface="Calibri"/>
                          <a:ea typeface="Times New Roman"/>
                          <a:cs typeface="Arial"/>
                        </a:rPr>
                        <a:t>Materia Prima</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dirty="0">
                          <a:solidFill>
                            <a:srgbClr val="000000"/>
                          </a:solidFill>
                          <a:latin typeface="Calibri"/>
                          <a:ea typeface="Times New Roman"/>
                          <a:cs typeface="Arial"/>
                        </a:rPr>
                        <a:t>              1.000,00   </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8.400,00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8.820,00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9.702,00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10.866,24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dirty="0">
                          <a:solidFill>
                            <a:srgbClr val="000000"/>
                          </a:solidFill>
                          <a:latin typeface="Calibri"/>
                          <a:ea typeface="Times New Roman"/>
                          <a:cs typeface="Arial"/>
                        </a:rPr>
                        <a:t>            12.496,18   </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r>
              <a:tr h="89755">
                <a:tc>
                  <a:txBody>
                    <a:bodyPr/>
                    <a:lstStyle/>
                    <a:p>
                      <a:pPr algn="l">
                        <a:lnSpc>
                          <a:spcPct val="115000"/>
                        </a:lnSpc>
                        <a:spcAft>
                          <a:spcPts val="0"/>
                        </a:spcAft>
                      </a:pPr>
                      <a:r>
                        <a:rPr lang="es-ES" sz="700" b="1" dirty="0">
                          <a:solidFill>
                            <a:srgbClr val="000000"/>
                          </a:solidFill>
                          <a:latin typeface="Calibri"/>
                          <a:ea typeface="Times New Roman"/>
                          <a:cs typeface="Arial"/>
                        </a:rPr>
                        <a:t>Materiales</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dirty="0">
                          <a:solidFill>
                            <a:srgbClr val="000000"/>
                          </a:solidFill>
                          <a:latin typeface="Calibri"/>
                          <a:ea typeface="Times New Roman"/>
                          <a:cs typeface="Arial"/>
                        </a:rPr>
                        <a:t>                           -     </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6.000,00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6.300,00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6.930,00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7.761,60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8.925,84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r>
              <a:tr h="178818">
                <a:tc>
                  <a:txBody>
                    <a:bodyPr/>
                    <a:lstStyle/>
                    <a:p>
                      <a:pPr algn="l">
                        <a:lnSpc>
                          <a:spcPct val="115000"/>
                        </a:lnSpc>
                        <a:spcAft>
                          <a:spcPts val="0"/>
                        </a:spcAft>
                      </a:pPr>
                      <a:r>
                        <a:rPr lang="es-ES" sz="700" b="1">
                          <a:solidFill>
                            <a:srgbClr val="000000"/>
                          </a:solidFill>
                          <a:latin typeface="Calibri"/>
                          <a:ea typeface="Times New Roman"/>
                          <a:cs typeface="Arial"/>
                        </a:rPr>
                        <a:t>Mano de obra directa</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12.821,04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13.462,09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14.404,44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14.404,44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15.844,88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r>
              <a:tr h="119742">
                <a:tc>
                  <a:txBody>
                    <a:bodyPr/>
                    <a:lstStyle/>
                    <a:p>
                      <a:pPr algn="l">
                        <a:lnSpc>
                          <a:spcPct val="115000"/>
                        </a:lnSpc>
                        <a:spcAft>
                          <a:spcPts val="0"/>
                        </a:spcAft>
                      </a:pPr>
                      <a:r>
                        <a:rPr lang="es-ES" sz="700" b="1" dirty="0">
                          <a:solidFill>
                            <a:srgbClr val="000000"/>
                          </a:solidFill>
                          <a:latin typeface="Calibri"/>
                          <a:ea typeface="Times New Roman"/>
                          <a:cs typeface="Arial"/>
                        </a:rPr>
                        <a:t>Mano de obra indirecta</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9.504,00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9.979,20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10.677,74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10.677,74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11.745,52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r>
              <a:tr h="89755">
                <a:tc>
                  <a:txBody>
                    <a:bodyPr/>
                    <a:lstStyle/>
                    <a:p>
                      <a:pPr algn="l">
                        <a:lnSpc>
                          <a:spcPct val="115000"/>
                        </a:lnSpc>
                        <a:spcAft>
                          <a:spcPts val="0"/>
                        </a:spcAft>
                      </a:pPr>
                      <a:r>
                        <a:rPr lang="es-ES" sz="700">
                          <a:solidFill>
                            <a:srgbClr val="000000"/>
                          </a:solidFill>
                          <a:latin typeface="Calibri"/>
                          <a:ea typeface="Times New Roman"/>
                          <a:cs typeface="Arial"/>
                        </a:rPr>
                        <a:t>Gastos Fijos</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b="1" dirty="0">
                          <a:solidFill>
                            <a:srgbClr val="000000"/>
                          </a:solidFill>
                          <a:latin typeface="Calibri"/>
                          <a:ea typeface="Times New Roman"/>
                          <a:cs typeface="Arial"/>
                        </a:rPr>
                        <a:t> </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r>
              <a:tr h="89755">
                <a:tc>
                  <a:txBody>
                    <a:bodyPr/>
                    <a:lstStyle/>
                    <a:p>
                      <a:pPr algn="l">
                        <a:lnSpc>
                          <a:spcPct val="115000"/>
                        </a:lnSpc>
                        <a:spcAft>
                          <a:spcPts val="0"/>
                        </a:spcAft>
                      </a:pPr>
                      <a:r>
                        <a:rPr lang="es-ES" sz="700" b="1" dirty="0">
                          <a:solidFill>
                            <a:srgbClr val="000000"/>
                          </a:solidFill>
                          <a:latin typeface="Calibri"/>
                          <a:ea typeface="Times New Roman"/>
                          <a:cs typeface="Arial"/>
                        </a:rPr>
                        <a:t>Luz Electrica</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3.000,00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3.150,00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3.465,00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3.880,80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4.462,92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r>
              <a:tr h="89755">
                <a:tc>
                  <a:txBody>
                    <a:bodyPr/>
                    <a:lstStyle/>
                    <a:p>
                      <a:pPr algn="l">
                        <a:lnSpc>
                          <a:spcPct val="115000"/>
                        </a:lnSpc>
                        <a:spcAft>
                          <a:spcPts val="0"/>
                        </a:spcAft>
                      </a:pPr>
                      <a:r>
                        <a:rPr lang="es-ES" sz="700" b="1">
                          <a:solidFill>
                            <a:srgbClr val="000000"/>
                          </a:solidFill>
                          <a:latin typeface="Calibri"/>
                          <a:ea typeface="Times New Roman"/>
                          <a:cs typeface="Arial"/>
                        </a:rPr>
                        <a:t>Agua Potable</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dirty="0">
                          <a:solidFill>
                            <a:srgbClr val="000000"/>
                          </a:solidFill>
                          <a:latin typeface="Calibri"/>
                          <a:ea typeface="Times New Roman"/>
                          <a:cs typeface="Arial"/>
                        </a:rPr>
                        <a:t> -</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1.200,00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1.260,00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1.386,00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1.552,32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1.785,17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r>
              <a:tr h="268226">
                <a:tc>
                  <a:txBody>
                    <a:bodyPr/>
                    <a:lstStyle/>
                    <a:p>
                      <a:pPr algn="l">
                        <a:lnSpc>
                          <a:spcPct val="115000"/>
                        </a:lnSpc>
                        <a:spcAft>
                          <a:spcPts val="0"/>
                        </a:spcAft>
                      </a:pPr>
                      <a:r>
                        <a:rPr lang="es-ES" sz="700" b="1" dirty="0">
                          <a:solidFill>
                            <a:srgbClr val="000000"/>
                          </a:solidFill>
                          <a:latin typeface="Calibri"/>
                          <a:ea typeface="Times New Roman"/>
                          <a:cs typeface="Arial"/>
                        </a:rPr>
                        <a:t>Servicio de Telefonia/Internet</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dirty="0">
                          <a:solidFill>
                            <a:srgbClr val="000000"/>
                          </a:solidFill>
                          <a:latin typeface="Calibri"/>
                          <a:ea typeface="Times New Roman"/>
                          <a:cs typeface="Arial"/>
                        </a:rPr>
                        <a:t> -</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960,00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1.008,00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1.108,80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1.241,86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1.428,13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r>
              <a:tr h="178818">
                <a:tc>
                  <a:txBody>
                    <a:bodyPr/>
                    <a:lstStyle/>
                    <a:p>
                      <a:pPr algn="l">
                        <a:lnSpc>
                          <a:spcPct val="115000"/>
                        </a:lnSpc>
                        <a:spcAft>
                          <a:spcPts val="0"/>
                        </a:spcAft>
                      </a:pPr>
                      <a:r>
                        <a:rPr lang="es-ES" sz="700" b="1">
                          <a:solidFill>
                            <a:srgbClr val="000000"/>
                          </a:solidFill>
                          <a:latin typeface="Calibri"/>
                          <a:ea typeface="Times New Roman"/>
                          <a:cs typeface="Arial"/>
                        </a:rPr>
                        <a:t>Mantenimento Maquinaria</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b="1">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1.200,00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1.200,00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1.200,00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1.200,00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1.200,00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r>
              <a:tr h="178818">
                <a:tc>
                  <a:txBody>
                    <a:bodyPr/>
                    <a:lstStyle/>
                    <a:p>
                      <a:pPr algn="l">
                        <a:lnSpc>
                          <a:spcPct val="115000"/>
                        </a:lnSpc>
                        <a:spcAft>
                          <a:spcPts val="0"/>
                        </a:spcAft>
                      </a:pPr>
                      <a:r>
                        <a:rPr lang="es-ES" sz="700" b="1" dirty="0">
                          <a:solidFill>
                            <a:srgbClr val="000000"/>
                          </a:solidFill>
                          <a:latin typeface="Calibri"/>
                          <a:ea typeface="Times New Roman"/>
                          <a:cs typeface="Arial"/>
                        </a:rPr>
                        <a:t>Desarrollo de Pag. Web</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dirty="0">
                          <a:solidFill>
                            <a:srgbClr val="000000"/>
                          </a:solidFill>
                          <a:latin typeface="Calibri"/>
                          <a:ea typeface="Times New Roman"/>
                          <a:cs typeface="Arial"/>
                        </a:rPr>
                        <a:t> -</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300,00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r>
              <a:tr h="178818">
                <a:tc>
                  <a:txBody>
                    <a:bodyPr/>
                    <a:lstStyle/>
                    <a:p>
                      <a:pPr algn="l">
                        <a:lnSpc>
                          <a:spcPct val="115000"/>
                        </a:lnSpc>
                        <a:spcAft>
                          <a:spcPts val="0"/>
                        </a:spcAft>
                      </a:pPr>
                      <a:r>
                        <a:rPr lang="es-ES" sz="700" b="1" dirty="0">
                          <a:solidFill>
                            <a:srgbClr val="000000"/>
                          </a:solidFill>
                          <a:latin typeface="Calibri"/>
                          <a:ea typeface="Times New Roman"/>
                          <a:cs typeface="Arial"/>
                        </a:rPr>
                        <a:t>Mantenimeinto Pag web</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144,00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144,00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144,00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144,00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144,00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r>
              <a:tr h="89755">
                <a:tc>
                  <a:txBody>
                    <a:bodyPr/>
                    <a:lstStyle/>
                    <a:p>
                      <a:pPr algn="l">
                        <a:lnSpc>
                          <a:spcPct val="115000"/>
                        </a:lnSpc>
                        <a:spcAft>
                          <a:spcPts val="0"/>
                        </a:spcAft>
                      </a:pPr>
                      <a:r>
                        <a:rPr lang="es-ES" sz="700" b="1">
                          <a:solidFill>
                            <a:srgbClr val="000000"/>
                          </a:solidFill>
                          <a:latin typeface="Calibri"/>
                          <a:ea typeface="Times New Roman"/>
                          <a:cs typeface="Arial"/>
                        </a:rPr>
                        <a:t>Movilizacion</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240,00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252,00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277,20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310,46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357,03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r>
              <a:tr h="101444">
                <a:tc>
                  <a:txBody>
                    <a:bodyPr/>
                    <a:lstStyle/>
                    <a:p>
                      <a:pPr algn="l">
                        <a:lnSpc>
                          <a:spcPct val="115000"/>
                        </a:lnSpc>
                        <a:spcAft>
                          <a:spcPts val="0"/>
                        </a:spcAft>
                      </a:pPr>
                      <a:r>
                        <a:rPr lang="es-ES" sz="700" i="1" dirty="0">
                          <a:solidFill>
                            <a:srgbClr val="000000"/>
                          </a:solidFill>
                          <a:latin typeface="Calibri"/>
                          <a:ea typeface="Times New Roman"/>
                          <a:cs typeface="Arial"/>
                        </a:rPr>
                        <a:t>Gastos de Admon. Y Ventas</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b="1" i="1">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dirty="0">
                          <a:solidFill>
                            <a:srgbClr val="000000"/>
                          </a:solidFill>
                          <a:latin typeface="Calibri"/>
                          <a:ea typeface="Times New Roman"/>
                          <a:cs typeface="Arial"/>
                        </a:rPr>
                        <a:t> </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r>
              <a:tr h="89755">
                <a:tc>
                  <a:txBody>
                    <a:bodyPr/>
                    <a:lstStyle/>
                    <a:p>
                      <a:pPr algn="l">
                        <a:lnSpc>
                          <a:spcPct val="115000"/>
                        </a:lnSpc>
                        <a:spcAft>
                          <a:spcPts val="0"/>
                        </a:spcAft>
                      </a:pPr>
                      <a:r>
                        <a:rPr lang="es-ES" sz="700" b="1">
                          <a:solidFill>
                            <a:srgbClr val="000000"/>
                          </a:solidFill>
                          <a:latin typeface="Calibri"/>
                          <a:ea typeface="Times New Roman"/>
                          <a:cs typeface="Arial"/>
                        </a:rPr>
                        <a:t>Papelería</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b="1">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dirty="0">
                          <a:solidFill>
                            <a:srgbClr val="000000"/>
                          </a:solidFill>
                          <a:latin typeface="Calibri"/>
                          <a:ea typeface="Times New Roman"/>
                          <a:cs typeface="Arial"/>
                        </a:rPr>
                        <a:t>               240,00   </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252,00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277,20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310,46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357,03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r>
              <a:tr h="89755">
                <a:tc>
                  <a:txBody>
                    <a:bodyPr/>
                    <a:lstStyle/>
                    <a:p>
                      <a:pPr algn="l">
                        <a:lnSpc>
                          <a:spcPct val="115000"/>
                        </a:lnSpc>
                        <a:spcAft>
                          <a:spcPts val="0"/>
                        </a:spcAft>
                      </a:pPr>
                      <a:r>
                        <a:rPr lang="es-ES" sz="700" b="1">
                          <a:solidFill>
                            <a:srgbClr val="000000"/>
                          </a:solidFill>
                          <a:latin typeface="Calibri"/>
                          <a:ea typeface="Times New Roman"/>
                          <a:cs typeface="Arial"/>
                        </a:rPr>
                        <a:t>Otros</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b="1">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dirty="0">
                          <a:solidFill>
                            <a:srgbClr val="000000"/>
                          </a:solidFill>
                          <a:latin typeface="Calibri"/>
                          <a:ea typeface="Times New Roman"/>
                          <a:cs typeface="Arial"/>
                        </a:rPr>
                        <a:t>               120,00   </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126,00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138,60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155,23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178,52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r>
              <a:tr h="114963">
                <a:tc>
                  <a:txBody>
                    <a:bodyPr/>
                    <a:lstStyle/>
                    <a:p>
                      <a:pPr algn="l">
                        <a:lnSpc>
                          <a:spcPct val="115000"/>
                        </a:lnSpc>
                        <a:spcAft>
                          <a:spcPts val="0"/>
                        </a:spcAft>
                      </a:pPr>
                      <a:r>
                        <a:rPr lang="es-ES" sz="700" dirty="0">
                          <a:solidFill>
                            <a:srgbClr val="000000"/>
                          </a:solidFill>
                          <a:latin typeface="Calibri"/>
                          <a:ea typeface="Times New Roman"/>
                          <a:cs typeface="Arial"/>
                        </a:rPr>
                        <a:t>Compra Activos Fijos</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b="1">
                          <a:solidFill>
                            <a:srgbClr val="000000"/>
                          </a:solidFill>
                          <a:latin typeface="Calibri"/>
                          <a:ea typeface="Times New Roman"/>
                          <a:cs typeface="Arial"/>
                        </a:rPr>
                        <a:t>              4.000,00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r>
              <a:tr h="178818">
                <a:tc>
                  <a:txBody>
                    <a:bodyPr/>
                    <a:lstStyle/>
                    <a:p>
                      <a:pPr algn="l">
                        <a:lnSpc>
                          <a:spcPct val="115000"/>
                        </a:lnSpc>
                        <a:spcAft>
                          <a:spcPts val="0"/>
                        </a:spcAft>
                      </a:pPr>
                      <a:r>
                        <a:rPr lang="es-ES" sz="700">
                          <a:solidFill>
                            <a:srgbClr val="000000"/>
                          </a:solidFill>
                          <a:latin typeface="Calibri"/>
                          <a:ea typeface="Times New Roman"/>
                          <a:cs typeface="Arial"/>
                        </a:rPr>
                        <a:t>Depreciacion Activos</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b="1">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b="1">
                          <a:solidFill>
                            <a:srgbClr val="000000"/>
                          </a:solidFill>
                          <a:latin typeface="Calibri"/>
                          <a:ea typeface="Times New Roman"/>
                          <a:cs typeface="Arial"/>
                        </a:rPr>
                        <a:t>               555,00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b="1">
                          <a:solidFill>
                            <a:srgbClr val="000000"/>
                          </a:solidFill>
                          <a:latin typeface="Calibri"/>
                          <a:ea typeface="Times New Roman"/>
                          <a:cs typeface="Arial"/>
                        </a:rPr>
                        <a:t>                  555,00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b="1">
                          <a:solidFill>
                            <a:srgbClr val="000000"/>
                          </a:solidFill>
                          <a:latin typeface="Calibri"/>
                          <a:ea typeface="Times New Roman"/>
                          <a:cs typeface="Arial"/>
                        </a:rPr>
                        <a:t>                 555,00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b="1">
                          <a:solidFill>
                            <a:srgbClr val="000000"/>
                          </a:solidFill>
                          <a:latin typeface="Calibri"/>
                          <a:ea typeface="Times New Roman"/>
                          <a:cs typeface="Arial"/>
                        </a:rPr>
                        <a:t>                 225,00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b="1">
                          <a:solidFill>
                            <a:srgbClr val="000000"/>
                          </a:solidFill>
                          <a:latin typeface="Calibri"/>
                          <a:ea typeface="Times New Roman"/>
                          <a:cs typeface="Arial"/>
                        </a:rPr>
                        <a:t>                 225,00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r>
              <a:tr h="108670">
                <a:tc>
                  <a:txBody>
                    <a:bodyPr/>
                    <a:lstStyle/>
                    <a:p>
                      <a:pPr algn="l">
                        <a:lnSpc>
                          <a:spcPct val="115000"/>
                        </a:lnSpc>
                        <a:spcAft>
                          <a:spcPts val="0"/>
                        </a:spcAft>
                      </a:pPr>
                      <a:r>
                        <a:rPr lang="es-ES" sz="700" i="1">
                          <a:solidFill>
                            <a:srgbClr val="000000"/>
                          </a:solidFill>
                          <a:latin typeface="Calibri"/>
                          <a:ea typeface="Times New Roman"/>
                          <a:cs typeface="Arial"/>
                        </a:rPr>
                        <a:t>Gastos de Exportacion</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b="1" i="1">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dirty="0">
                          <a:solidFill>
                            <a:srgbClr val="000000"/>
                          </a:solidFill>
                          <a:latin typeface="Calibri"/>
                          <a:ea typeface="Times New Roman"/>
                          <a:cs typeface="Arial"/>
                        </a:rPr>
                        <a:t> </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r>
              <a:tr h="89755">
                <a:tc>
                  <a:txBody>
                    <a:bodyPr/>
                    <a:lstStyle/>
                    <a:p>
                      <a:pPr algn="l">
                        <a:lnSpc>
                          <a:spcPct val="115000"/>
                        </a:lnSpc>
                        <a:spcAft>
                          <a:spcPts val="0"/>
                        </a:spcAft>
                      </a:pPr>
                      <a:r>
                        <a:rPr lang="es-ES" sz="700" b="1">
                          <a:solidFill>
                            <a:srgbClr val="000000"/>
                          </a:solidFill>
                          <a:latin typeface="Calibri"/>
                          <a:ea typeface="Times New Roman"/>
                          <a:cs typeface="Arial"/>
                        </a:rPr>
                        <a:t>Hadling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1.344,00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1.411,20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1.552,32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1.738,60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1.999,39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r>
              <a:tr h="89755">
                <a:tc>
                  <a:txBody>
                    <a:bodyPr/>
                    <a:lstStyle/>
                    <a:p>
                      <a:pPr algn="l">
                        <a:lnSpc>
                          <a:spcPct val="115000"/>
                        </a:lnSpc>
                        <a:spcAft>
                          <a:spcPts val="0"/>
                        </a:spcAft>
                      </a:pPr>
                      <a:r>
                        <a:rPr lang="es-ES" sz="700" b="1">
                          <a:solidFill>
                            <a:srgbClr val="000000"/>
                          </a:solidFill>
                          <a:latin typeface="Calibri"/>
                          <a:ea typeface="Times New Roman"/>
                          <a:cs typeface="Arial"/>
                        </a:rPr>
                        <a:t>Estiba</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538,00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564,90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621,39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695,96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800,35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r>
              <a:tr h="178818">
                <a:tc>
                  <a:txBody>
                    <a:bodyPr/>
                    <a:lstStyle/>
                    <a:p>
                      <a:pPr algn="l">
                        <a:lnSpc>
                          <a:spcPct val="115000"/>
                        </a:lnSpc>
                        <a:spcAft>
                          <a:spcPts val="0"/>
                        </a:spcAft>
                      </a:pPr>
                      <a:r>
                        <a:rPr lang="es-ES" sz="700" b="1">
                          <a:solidFill>
                            <a:srgbClr val="000000"/>
                          </a:solidFill>
                          <a:latin typeface="Calibri"/>
                          <a:ea typeface="Times New Roman"/>
                          <a:cs typeface="Arial"/>
                        </a:rPr>
                        <a:t>Tramites de despacho</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dirty="0">
                          <a:solidFill>
                            <a:srgbClr val="000000"/>
                          </a:solidFill>
                          <a:latin typeface="Calibri"/>
                          <a:ea typeface="Times New Roman"/>
                          <a:cs typeface="Arial"/>
                        </a:rPr>
                        <a:t>           2.412,00   </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2.532,60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2.785,86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3.120,16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3.588,19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r>
              <a:tr h="89755">
                <a:tc>
                  <a:txBody>
                    <a:bodyPr/>
                    <a:lstStyle/>
                    <a:p>
                      <a:pPr algn="l">
                        <a:lnSpc>
                          <a:spcPct val="115000"/>
                        </a:lnSpc>
                        <a:spcAft>
                          <a:spcPts val="0"/>
                        </a:spcAft>
                      </a:pPr>
                      <a:r>
                        <a:rPr lang="es-ES" sz="700" b="1">
                          <a:solidFill>
                            <a:srgbClr val="000000"/>
                          </a:solidFill>
                          <a:latin typeface="Calibri"/>
                          <a:ea typeface="Times New Roman"/>
                          <a:cs typeface="Arial"/>
                        </a:rPr>
                        <a:t>Bodegaje</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dirty="0">
                          <a:solidFill>
                            <a:srgbClr val="000000"/>
                          </a:solidFill>
                          <a:latin typeface="Calibri"/>
                          <a:ea typeface="Times New Roman"/>
                          <a:cs typeface="Arial"/>
                        </a:rPr>
                        <a:t>               552,00   </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579,60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637,56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714,07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821,18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r>
              <a:tr h="178818">
                <a:tc>
                  <a:txBody>
                    <a:bodyPr/>
                    <a:lstStyle/>
                    <a:p>
                      <a:pPr algn="l">
                        <a:lnSpc>
                          <a:spcPct val="115000"/>
                        </a:lnSpc>
                        <a:spcAft>
                          <a:spcPts val="0"/>
                        </a:spcAft>
                      </a:pPr>
                      <a:r>
                        <a:rPr lang="es-ES" sz="700" b="1">
                          <a:solidFill>
                            <a:srgbClr val="000000"/>
                          </a:solidFill>
                          <a:latin typeface="Calibri"/>
                          <a:ea typeface="Times New Roman"/>
                          <a:cs typeface="Arial"/>
                        </a:rPr>
                        <a:t>Flete Internaciona</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10.277,96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dirty="0">
                          <a:solidFill>
                            <a:srgbClr val="000000"/>
                          </a:solidFill>
                          <a:latin typeface="Calibri"/>
                          <a:ea typeface="Times New Roman"/>
                          <a:cs typeface="Arial"/>
                        </a:rPr>
                        <a:t>             10.791,86   </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11.871,04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13.295,57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15.289,90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r>
              <a:tr h="178818">
                <a:tc>
                  <a:txBody>
                    <a:bodyPr/>
                    <a:lstStyle/>
                    <a:p>
                      <a:pPr algn="l">
                        <a:lnSpc>
                          <a:spcPct val="115000"/>
                        </a:lnSpc>
                        <a:spcAft>
                          <a:spcPts val="0"/>
                        </a:spcAft>
                      </a:pPr>
                      <a:r>
                        <a:rPr lang="es-ES" sz="700" i="1" dirty="0">
                          <a:solidFill>
                            <a:srgbClr val="000000"/>
                          </a:solidFill>
                          <a:latin typeface="Calibri"/>
                          <a:ea typeface="Times New Roman"/>
                          <a:cs typeface="Arial"/>
                        </a:rPr>
                        <a:t>Total Egresos Operativos</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b="1" i="1">
                          <a:solidFill>
                            <a:srgbClr val="000000"/>
                          </a:solidFill>
                          <a:latin typeface="Calibri"/>
                          <a:ea typeface="Times New Roman"/>
                          <a:cs typeface="Arial"/>
                        </a:rPr>
                        <a:t>              5.000,00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b="1" i="1">
                          <a:solidFill>
                            <a:srgbClr val="000000"/>
                          </a:solidFill>
                          <a:latin typeface="Calibri"/>
                          <a:ea typeface="Times New Roman"/>
                          <a:cs typeface="Arial"/>
                        </a:rPr>
                        <a:t>        59.808,00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b="1" i="1">
                          <a:solidFill>
                            <a:srgbClr val="000000"/>
                          </a:solidFill>
                          <a:latin typeface="Calibri"/>
                          <a:ea typeface="Times New Roman"/>
                          <a:cs typeface="Arial"/>
                        </a:rPr>
                        <a:t>            62.388,45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b="1" i="1">
                          <a:solidFill>
                            <a:srgbClr val="000000"/>
                          </a:solidFill>
                          <a:latin typeface="Calibri"/>
                          <a:ea typeface="Times New Roman"/>
                          <a:cs typeface="Arial"/>
                        </a:rPr>
                        <a:t>           67.734,16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b="1" i="1">
                          <a:solidFill>
                            <a:srgbClr val="000000"/>
                          </a:solidFill>
                          <a:latin typeface="Calibri"/>
                          <a:ea typeface="Times New Roman"/>
                          <a:cs typeface="Arial"/>
                        </a:rPr>
                        <a:t>           72.294,51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b="1" i="1">
                          <a:solidFill>
                            <a:srgbClr val="000000"/>
                          </a:solidFill>
                          <a:latin typeface="Calibri"/>
                          <a:ea typeface="Times New Roman"/>
                          <a:cs typeface="Arial"/>
                        </a:rPr>
                        <a:t>           81.649,23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r>
              <a:tr h="89755">
                <a:tc>
                  <a:txBody>
                    <a:bodyPr/>
                    <a:lstStyle/>
                    <a:p>
                      <a:pPr algn="l">
                        <a:lnSpc>
                          <a:spcPct val="115000"/>
                        </a:lnSpc>
                        <a:spcAft>
                          <a:spcPts val="0"/>
                        </a:spcAft>
                      </a:pPr>
                      <a:r>
                        <a:rPr lang="es-ES" sz="700" i="1" dirty="0">
                          <a:solidFill>
                            <a:srgbClr val="000000"/>
                          </a:solidFill>
                          <a:latin typeface="Calibri"/>
                          <a:ea typeface="Times New Roman"/>
                          <a:cs typeface="Arial"/>
                        </a:rPr>
                        <a:t>SUPERAVIT</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b="1" i="1">
                          <a:solidFill>
                            <a:srgbClr val="000000"/>
                          </a:solidFill>
                          <a:latin typeface="Calibri"/>
                          <a:ea typeface="Times New Roman"/>
                          <a:cs typeface="Arial"/>
                        </a:rPr>
                        <a:t>           11.337,00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b="1" i="1">
                          <a:solidFill>
                            <a:srgbClr val="000000"/>
                          </a:solidFill>
                          <a:latin typeface="Calibri"/>
                          <a:ea typeface="Times New Roman"/>
                          <a:cs typeface="Arial"/>
                        </a:rPr>
                        <a:t>        32.352,00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b="1" i="1">
                          <a:solidFill>
                            <a:srgbClr val="000000"/>
                          </a:solidFill>
                          <a:latin typeface="Calibri"/>
                          <a:ea typeface="Times New Roman"/>
                          <a:cs typeface="Arial"/>
                        </a:rPr>
                        <a:t>            34.379,55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b="1" i="1">
                          <a:solidFill>
                            <a:srgbClr val="000000"/>
                          </a:solidFill>
                          <a:latin typeface="Calibri"/>
                          <a:ea typeface="Times New Roman"/>
                          <a:cs typeface="Arial"/>
                        </a:rPr>
                        <a:t>           38.710,64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b="1" i="1">
                          <a:solidFill>
                            <a:srgbClr val="000000"/>
                          </a:solidFill>
                          <a:latin typeface="Calibri"/>
                          <a:ea typeface="Times New Roman"/>
                          <a:cs typeface="Arial"/>
                        </a:rPr>
                        <a:t>           46.923,66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b="1" i="1">
                          <a:solidFill>
                            <a:srgbClr val="000000"/>
                          </a:solidFill>
                          <a:latin typeface="Calibri"/>
                          <a:ea typeface="Times New Roman"/>
                          <a:cs typeface="Arial"/>
                        </a:rPr>
                        <a:t>           55.451,67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r>
              <a:tr h="146809">
                <a:tc>
                  <a:txBody>
                    <a:bodyPr/>
                    <a:lstStyle/>
                    <a:p>
                      <a:pPr algn="l">
                        <a:lnSpc>
                          <a:spcPct val="115000"/>
                        </a:lnSpc>
                        <a:spcAft>
                          <a:spcPts val="0"/>
                        </a:spcAft>
                      </a:pPr>
                      <a:r>
                        <a:rPr lang="es-ES" sz="700" b="1" dirty="0">
                          <a:solidFill>
                            <a:srgbClr val="000000"/>
                          </a:solidFill>
                          <a:latin typeface="Calibri"/>
                          <a:ea typeface="Times New Roman"/>
                          <a:cs typeface="Arial"/>
                        </a:rPr>
                        <a:t>PARTICIPACION TRABAJADORES</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4.852,80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dirty="0">
                          <a:solidFill>
                            <a:srgbClr val="000000"/>
                          </a:solidFill>
                          <a:latin typeface="Calibri"/>
                          <a:ea typeface="Times New Roman"/>
                          <a:cs typeface="Arial"/>
                        </a:rPr>
                        <a:t>-             5.095,44   </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5.604,98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a:solidFill>
                            <a:srgbClr val="000000"/>
                          </a:solidFill>
                          <a:latin typeface="Calibri"/>
                          <a:ea typeface="Times New Roman"/>
                          <a:cs typeface="Arial"/>
                        </a:rPr>
                        <a:t>-             6.277,58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r>
              <a:tr h="178818">
                <a:tc>
                  <a:txBody>
                    <a:bodyPr/>
                    <a:lstStyle/>
                    <a:p>
                      <a:pPr algn="l">
                        <a:lnSpc>
                          <a:spcPct val="115000"/>
                        </a:lnSpc>
                        <a:spcAft>
                          <a:spcPts val="0"/>
                        </a:spcAft>
                      </a:pPr>
                      <a:r>
                        <a:rPr lang="es-ES" sz="700" b="1">
                          <a:solidFill>
                            <a:srgbClr val="000000"/>
                          </a:solidFill>
                          <a:latin typeface="Calibri"/>
                          <a:ea typeface="Times New Roman"/>
                          <a:cs typeface="Arial"/>
                        </a:rPr>
                        <a:t>IMPUESTO A LA RENTA</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8.114,25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8.519,96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9.371,96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c>
                  <a:txBody>
                    <a:bodyPr/>
                    <a:lstStyle/>
                    <a:p>
                      <a:pPr algn="r">
                        <a:lnSpc>
                          <a:spcPct val="115000"/>
                        </a:lnSpc>
                        <a:spcAft>
                          <a:spcPts val="0"/>
                        </a:spcAft>
                      </a:pPr>
                      <a:r>
                        <a:rPr lang="es-ES" sz="700">
                          <a:solidFill>
                            <a:srgbClr val="000000"/>
                          </a:solidFill>
                          <a:latin typeface="Calibri"/>
                          <a:ea typeface="Times New Roman"/>
                          <a:cs typeface="Arial"/>
                        </a:rPr>
                        <a:t>-          10.496,59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solidFill>
                      <a:srgbClr val="E6EED5"/>
                    </a:solidFill>
                  </a:tcPr>
                </a:tc>
              </a:tr>
              <a:tr h="178818">
                <a:tc>
                  <a:txBody>
                    <a:bodyPr/>
                    <a:lstStyle/>
                    <a:p>
                      <a:pPr algn="l">
                        <a:lnSpc>
                          <a:spcPct val="115000"/>
                        </a:lnSpc>
                        <a:spcAft>
                          <a:spcPts val="0"/>
                        </a:spcAft>
                      </a:pPr>
                      <a:r>
                        <a:rPr lang="es-ES" sz="700" i="1" dirty="0">
                          <a:solidFill>
                            <a:srgbClr val="000000"/>
                          </a:solidFill>
                          <a:latin typeface="Calibri"/>
                          <a:ea typeface="Times New Roman"/>
                          <a:cs typeface="Arial"/>
                        </a:rPr>
                        <a:t>FLUJO NETO PERIODO</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b="1" i="1">
                          <a:solidFill>
                            <a:srgbClr val="000000"/>
                          </a:solidFill>
                          <a:latin typeface="Calibri"/>
                          <a:ea typeface="Times New Roman"/>
                          <a:cs typeface="Arial"/>
                        </a:rPr>
                        <a:t>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b="1" i="1">
                          <a:solidFill>
                            <a:srgbClr val="000000"/>
                          </a:solidFill>
                          <a:latin typeface="Calibri"/>
                          <a:ea typeface="Times New Roman"/>
                          <a:cs typeface="Arial"/>
                        </a:rPr>
                        <a:t>        32.352,00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b="1" i="1">
                          <a:solidFill>
                            <a:srgbClr val="000000"/>
                          </a:solidFill>
                          <a:latin typeface="Calibri"/>
                          <a:ea typeface="Times New Roman"/>
                          <a:cs typeface="Arial"/>
                        </a:rPr>
                        <a:t>            21.412,50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b="1" i="1">
                          <a:solidFill>
                            <a:srgbClr val="000000"/>
                          </a:solidFill>
                          <a:latin typeface="Calibri"/>
                          <a:ea typeface="Times New Roman"/>
                          <a:cs typeface="Arial"/>
                        </a:rPr>
                        <a:t>           25.095,24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b="1" i="1">
                          <a:solidFill>
                            <a:srgbClr val="000000"/>
                          </a:solidFill>
                          <a:latin typeface="Calibri"/>
                          <a:ea typeface="Times New Roman"/>
                          <a:cs typeface="Arial"/>
                        </a:rPr>
                        <a:t>           31.946,72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c>
                  <a:txBody>
                    <a:bodyPr/>
                    <a:lstStyle/>
                    <a:p>
                      <a:pPr algn="r">
                        <a:lnSpc>
                          <a:spcPct val="115000"/>
                        </a:lnSpc>
                        <a:spcAft>
                          <a:spcPts val="0"/>
                        </a:spcAft>
                      </a:pPr>
                      <a:r>
                        <a:rPr lang="es-ES" sz="700" b="1" i="1">
                          <a:solidFill>
                            <a:srgbClr val="000000"/>
                          </a:solidFill>
                          <a:latin typeface="Calibri"/>
                          <a:ea typeface="Times New Roman"/>
                          <a:cs typeface="Arial"/>
                        </a:rPr>
                        <a:t>           38.677,50   </a:t>
                      </a:r>
                      <a:endParaRPr lang="es-ES" sz="800">
                        <a:solidFill>
                          <a:srgbClr val="76923C"/>
                        </a:solidFill>
                        <a:latin typeface="Calibri"/>
                        <a:ea typeface="Times New Roman"/>
                        <a:cs typeface="Times New Roman"/>
                      </a:endParaRPr>
                    </a:p>
                  </a:txBody>
                  <a:tcPr marL="34158" marR="34158" marT="0" marB="0">
                    <a:lnL>
                      <a:noFill/>
                    </a:lnL>
                    <a:lnR>
                      <a:noFill/>
                    </a:lnR>
                    <a:lnT>
                      <a:noFill/>
                    </a:lnT>
                    <a:lnB>
                      <a:noFill/>
                    </a:lnB>
                  </a:tcPr>
                </a:tc>
              </a:tr>
              <a:tr h="178818">
                <a:tc>
                  <a:txBody>
                    <a:bodyPr/>
                    <a:lstStyle/>
                    <a:p>
                      <a:pPr algn="l">
                        <a:lnSpc>
                          <a:spcPct val="115000"/>
                        </a:lnSpc>
                        <a:spcAft>
                          <a:spcPts val="0"/>
                        </a:spcAft>
                      </a:pPr>
                      <a:r>
                        <a:rPr lang="es-ES" sz="700" i="1" dirty="0">
                          <a:solidFill>
                            <a:srgbClr val="000000"/>
                          </a:solidFill>
                          <a:latin typeface="Calibri"/>
                          <a:ea typeface="Times New Roman"/>
                          <a:cs typeface="Arial"/>
                        </a:rPr>
                        <a:t>SALDO FINAL EN CAJA</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0"/>
                        </a:spcAft>
                      </a:pPr>
                      <a:r>
                        <a:rPr lang="es-ES" sz="700" b="1" i="1">
                          <a:solidFill>
                            <a:srgbClr val="000000"/>
                          </a:solidFill>
                          <a:latin typeface="Calibri"/>
                          <a:ea typeface="Times New Roman"/>
                          <a:cs typeface="Arial"/>
                        </a:rPr>
                        <a:t>           11.337,00   </a:t>
                      </a:r>
                      <a:endParaRPr lang="es-ES" sz="800">
                        <a:solidFill>
                          <a:srgbClr val="76923C"/>
                        </a:solidFill>
                        <a:latin typeface="Calibri"/>
                        <a:ea typeface="Times New Roman"/>
                        <a:cs typeface="Times New Roman"/>
                      </a:endParaRPr>
                    </a:p>
                  </a:txBody>
                  <a:tcPr marL="34158" marR="34158"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0"/>
                        </a:spcAft>
                      </a:pPr>
                      <a:r>
                        <a:rPr lang="es-ES" sz="700" b="1" i="1">
                          <a:solidFill>
                            <a:srgbClr val="000000"/>
                          </a:solidFill>
                          <a:latin typeface="Calibri"/>
                          <a:ea typeface="Times New Roman"/>
                          <a:cs typeface="Arial"/>
                        </a:rPr>
                        <a:t>        43.689,00   </a:t>
                      </a:r>
                      <a:endParaRPr lang="es-ES" sz="800">
                        <a:solidFill>
                          <a:srgbClr val="76923C"/>
                        </a:solidFill>
                        <a:latin typeface="Calibri"/>
                        <a:ea typeface="Times New Roman"/>
                        <a:cs typeface="Times New Roman"/>
                      </a:endParaRPr>
                    </a:p>
                  </a:txBody>
                  <a:tcPr marL="34158" marR="34158"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0"/>
                        </a:spcAft>
                      </a:pPr>
                      <a:r>
                        <a:rPr lang="es-ES" sz="700" b="1" i="1">
                          <a:solidFill>
                            <a:srgbClr val="000000"/>
                          </a:solidFill>
                          <a:latin typeface="Calibri"/>
                          <a:ea typeface="Times New Roman"/>
                          <a:cs typeface="Arial"/>
                        </a:rPr>
                        <a:t>            65.101,50   </a:t>
                      </a:r>
                      <a:endParaRPr lang="es-ES" sz="800">
                        <a:solidFill>
                          <a:srgbClr val="76923C"/>
                        </a:solidFill>
                        <a:latin typeface="Calibri"/>
                        <a:ea typeface="Times New Roman"/>
                        <a:cs typeface="Times New Roman"/>
                      </a:endParaRPr>
                    </a:p>
                  </a:txBody>
                  <a:tcPr marL="34158" marR="34158"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0"/>
                        </a:spcAft>
                      </a:pPr>
                      <a:r>
                        <a:rPr lang="es-ES" sz="700" b="1" i="1">
                          <a:solidFill>
                            <a:srgbClr val="000000"/>
                          </a:solidFill>
                          <a:latin typeface="Calibri"/>
                          <a:ea typeface="Times New Roman"/>
                          <a:cs typeface="Arial"/>
                        </a:rPr>
                        <a:t>           90.196,74   </a:t>
                      </a:r>
                      <a:endParaRPr lang="es-ES" sz="800">
                        <a:solidFill>
                          <a:srgbClr val="76923C"/>
                        </a:solidFill>
                        <a:latin typeface="Calibri"/>
                        <a:ea typeface="Times New Roman"/>
                        <a:cs typeface="Times New Roman"/>
                      </a:endParaRPr>
                    </a:p>
                  </a:txBody>
                  <a:tcPr marL="34158" marR="34158"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0"/>
                        </a:spcAft>
                      </a:pPr>
                      <a:r>
                        <a:rPr lang="es-ES" sz="700" b="1" i="1" dirty="0">
                          <a:solidFill>
                            <a:srgbClr val="000000"/>
                          </a:solidFill>
                          <a:latin typeface="Calibri"/>
                          <a:ea typeface="Times New Roman"/>
                          <a:cs typeface="Arial"/>
                        </a:rPr>
                        <a:t>         122.143,46   </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0"/>
                        </a:spcAft>
                      </a:pPr>
                      <a:r>
                        <a:rPr lang="es-ES" sz="700" b="1" i="1" dirty="0">
                          <a:solidFill>
                            <a:srgbClr val="000000"/>
                          </a:solidFill>
                          <a:latin typeface="Calibri"/>
                          <a:ea typeface="Times New Roman"/>
                          <a:cs typeface="Arial"/>
                        </a:rPr>
                        <a:t>         160.820,96   </a:t>
                      </a:r>
                      <a:endParaRPr lang="es-ES" sz="800" dirty="0">
                        <a:solidFill>
                          <a:srgbClr val="76923C"/>
                        </a:solidFill>
                        <a:latin typeface="Calibri"/>
                        <a:ea typeface="Times New Roman"/>
                        <a:cs typeface="Times New Roman"/>
                      </a:endParaRPr>
                    </a:p>
                  </a:txBody>
                  <a:tcPr marL="34158" marR="34158"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r>
            </a:tbl>
          </a:graphicData>
        </a:graphic>
      </p:graphicFrame>
      <p:sp>
        <p:nvSpPr>
          <p:cNvPr id="5" name="4 CuadroTexto"/>
          <p:cNvSpPr txBox="1"/>
          <p:nvPr/>
        </p:nvSpPr>
        <p:spPr>
          <a:xfrm>
            <a:off x="1115616" y="260648"/>
            <a:ext cx="7128792"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s-ES" b="1" dirty="0" smtClean="0"/>
              <a:t>FLUJO DE CAJA PROYECTA PARA EL PROYECTO DE EXPORTACION DE JUGO DE NONI HACIA BUENOS AIRES -ARGENTINA</a:t>
            </a:r>
            <a:endParaRPr lang="es-E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987824" y="332656"/>
            <a:ext cx="2808312" cy="338554"/>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PUNTO DE EQUILIBRIO</a:t>
            </a:r>
            <a:endParaRPr lang="es-ES" sz="1600" b="1" dirty="0">
              <a:latin typeface="Arial" pitchFamily="34" charset="0"/>
              <a:cs typeface="Arial" pitchFamily="34" charset="0"/>
            </a:endParaRPr>
          </a:p>
        </p:txBody>
      </p:sp>
      <p:sp>
        <p:nvSpPr>
          <p:cNvPr id="5" name="4 CuadroTexto"/>
          <p:cNvSpPr txBox="1"/>
          <p:nvPr/>
        </p:nvSpPr>
        <p:spPr>
          <a:xfrm>
            <a:off x="899592" y="1196752"/>
            <a:ext cx="741682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600" dirty="0" smtClean="0">
                <a:latin typeface="Arial" pitchFamily="34" charset="0"/>
                <a:cs typeface="Arial" pitchFamily="34" charset="0"/>
              </a:rPr>
              <a:t>El punto de equilibrio es el punto de actividad (volumen de ventas) en donde los ingresos son iguales a los costos, es decir, es el punto de actividad en donde no existe utilidad, ni genera pérdidas para el proyecto.</a:t>
            </a:r>
            <a:endParaRPr lang="es-ES" sz="1600" dirty="0">
              <a:latin typeface="Arial" pitchFamily="34" charset="0"/>
              <a:cs typeface="Arial" pitchFamily="34" charset="0"/>
            </a:endParaRPr>
          </a:p>
        </p:txBody>
      </p:sp>
      <p:sp>
        <p:nvSpPr>
          <p:cNvPr id="6" name="5 CuadroTexto"/>
          <p:cNvSpPr txBox="1"/>
          <p:nvPr/>
        </p:nvSpPr>
        <p:spPr>
          <a:xfrm>
            <a:off x="899592" y="2852936"/>
            <a:ext cx="1296144" cy="33855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FORMULA</a:t>
            </a:r>
            <a:endParaRPr lang="es-ES" sz="1600" b="1" dirty="0">
              <a:latin typeface="Arial" pitchFamily="34" charset="0"/>
              <a:cs typeface="Arial" pitchFamily="34" charset="0"/>
            </a:endParaRPr>
          </a:p>
        </p:txBody>
      </p:sp>
      <p:sp>
        <p:nvSpPr>
          <p:cNvPr id="7" name="6 Flecha derecha"/>
          <p:cNvSpPr/>
          <p:nvPr/>
        </p:nvSpPr>
        <p:spPr>
          <a:xfrm>
            <a:off x="2699792" y="2924944"/>
            <a:ext cx="648072" cy="14401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8" name="7 CuadroTexto"/>
          <p:cNvSpPr txBox="1"/>
          <p:nvPr/>
        </p:nvSpPr>
        <p:spPr>
          <a:xfrm>
            <a:off x="3635896" y="2780928"/>
            <a:ext cx="475252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sz="1600" dirty="0" smtClean="0">
                <a:latin typeface="Arial" pitchFamily="34" charset="0"/>
                <a:cs typeface="Arial" pitchFamily="34" charset="0"/>
              </a:rPr>
              <a:t>Punto de equilibrio = costos fijos / (precio de venta unitario – costo variable unitario)</a:t>
            </a:r>
            <a:endParaRPr lang="es-ES" sz="1600" dirty="0">
              <a:latin typeface="Arial" pitchFamily="34" charset="0"/>
              <a:cs typeface="Arial" pitchFamily="34" charset="0"/>
            </a:endParaRPr>
          </a:p>
        </p:txBody>
      </p:sp>
      <p:graphicFrame>
        <p:nvGraphicFramePr>
          <p:cNvPr id="9" name="8 Gráfico"/>
          <p:cNvGraphicFramePr/>
          <p:nvPr/>
        </p:nvGraphicFramePr>
        <p:xfrm>
          <a:off x="3635896" y="3861048"/>
          <a:ext cx="4752528" cy="2520280"/>
        </p:xfrm>
        <a:graphic>
          <a:graphicData uri="http://schemas.openxmlformats.org/drawingml/2006/chart">
            <c:chart xmlns:c="http://schemas.openxmlformats.org/drawingml/2006/chart" xmlns:r="http://schemas.openxmlformats.org/officeDocument/2006/relationships" r:id="rId2"/>
          </a:graphicData>
        </a:graphic>
      </p:graphicFrame>
      <p:sp>
        <p:nvSpPr>
          <p:cNvPr id="10" name="9 CuadroTexto"/>
          <p:cNvSpPr txBox="1"/>
          <p:nvPr/>
        </p:nvSpPr>
        <p:spPr>
          <a:xfrm>
            <a:off x="899592" y="4581128"/>
            <a:ext cx="1296144" cy="33855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GRÁFICO</a:t>
            </a:r>
            <a:endParaRPr lang="es-ES" sz="1600" b="1" dirty="0">
              <a:latin typeface="Arial" pitchFamily="34" charset="0"/>
              <a:cs typeface="Arial" pitchFamily="34" charset="0"/>
            </a:endParaRPr>
          </a:p>
        </p:txBody>
      </p:sp>
      <p:sp>
        <p:nvSpPr>
          <p:cNvPr id="11" name="10 Flecha derecha"/>
          <p:cNvSpPr/>
          <p:nvPr/>
        </p:nvSpPr>
        <p:spPr>
          <a:xfrm>
            <a:off x="2699792" y="4653136"/>
            <a:ext cx="648072" cy="14401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915816" y="332656"/>
            <a:ext cx="3312368" cy="58477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EVALUACIÓN ECONÓMICA DEL PROYECTO</a:t>
            </a:r>
            <a:endParaRPr lang="es-ES" sz="1600" b="1" dirty="0">
              <a:latin typeface="Arial" pitchFamily="34" charset="0"/>
              <a:cs typeface="Arial" pitchFamily="34" charset="0"/>
            </a:endParaRPr>
          </a:p>
        </p:txBody>
      </p:sp>
      <p:sp>
        <p:nvSpPr>
          <p:cNvPr id="5" name="4 CuadroTexto"/>
          <p:cNvSpPr txBox="1"/>
          <p:nvPr/>
        </p:nvSpPr>
        <p:spPr>
          <a:xfrm>
            <a:off x="539552" y="3429000"/>
            <a:ext cx="2304256"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S" sz="1600" b="1" dirty="0" smtClean="0">
                <a:latin typeface="Arial" pitchFamily="34" charset="0"/>
                <a:cs typeface="Arial" pitchFamily="34" charset="0"/>
              </a:rPr>
              <a:t>VALOR ACTUAL NETO</a:t>
            </a:r>
            <a:endParaRPr lang="es-ES" sz="1600" b="1" dirty="0">
              <a:latin typeface="Arial" pitchFamily="34" charset="0"/>
              <a:cs typeface="Arial" pitchFamily="34" charset="0"/>
            </a:endParaRPr>
          </a:p>
        </p:txBody>
      </p:sp>
      <p:sp>
        <p:nvSpPr>
          <p:cNvPr id="6" name="5 CuadroTexto"/>
          <p:cNvSpPr txBox="1"/>
          <p:nvPr/>
        </p:nvSpPr>
        <p:spPr>
          <a:xfrm>
            <a:off x="539552" y="4437112"/>
            <a:ext cx="2304256"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S" sz="1600" b="1" dirty="0" smtClean="0">
                <a:latin typeface="Arial" pitchFamily="34" charset="0"/>
                <a:cs typeface="Arial" pitchFamily="34" charset="0"/>
              </a:rPr>
              <a:t>TASA INTERNA DE RETORNO</a:t>
            </a:r>
            <a:endParaRPr lang="es-ES" sz="1600" b="1" dirty="0">
              <a:latin typeface="Arial" pitchFamily="34" charset="0"/>
              <a:cs typeface="Arial" pitchFamily="34" charset="0"/>
            </a:endParaRPr>
          </a:p>
        </p:txBody>
      </p:sp>
      <p:sp>
        <p:nvSpPr>
          <p:cNvPr id="7" name="6 CuadroTexto"/>
          <p:cNvSpPr txBox="1"/>
          <p:nvPr/>
        </p:nvSpPr>
        <p:spPr>
          <a:xfrm>
            <a:off x="539552" y="5445224"/>
            <a:ext cx="2304256"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S" sz="1600" b="1" dirty="0" smtClean="0">
                <a:latin typeface="Arial" pitchFamily="34" charset="0"/>
                <a:cs typeface="Arial" pitchFamily="34" charset="0"/>
              </a:rPr>
              <a:t>PERIODO REAL DE RECUPERACION DE LA INVERSION</a:t>
            </a:r>
            <a:endParaRPr lang="es-ES" sz="1600" b="1" dirty="0">
              <a:latin typeface="Arial" pitchFamily="34" charset="0"/>
              <a:cs typeface="Arial" pitchFamily="34" charset="0"/>
            </a:endParaRPr>
          </a:p>
        </p:txBody>
      </p:sp>
      <p:graphicFrame>
        <p:nvGraphicFramePr>
          <p:cNvPr id="8" name="7 Tabla"/>
          <p:cNvGraphicFramePr>
            <a:graphicFrameLocks noGrp="1"/>
          </p:cNvGraphicFramePr>
          <p:nvPr/>
        </p:nvGraphicFramePr>
        <p:xfrm>
          <a:off x="2987824" y="1196752"/>
          <a:ext cx="3240360" cy="1570863"/>
        </p:xfrm>
        <a:graphic>
          <a:graphicData uri="http://schemas.openxmlformats.org/drawingml/2006/table">
            <a:tbl>
              <a:tblPr/>
              <a:tblGrid>
                <a:gridCol w="1146719"/>
                <a:gridCol w="2093641"/>
              </a:tblGrid>
              <a:tr h="0">
                <a:tc>
                  <a:txBody>
                    <a:bodyPr/>
                    <a:lstStyle/>
                    <a:p>
                      <a:pPr algn="ctr">
                        <a:lnSpc>
                          <a:spcPct val="150000"/>
                        </a:lnSpc>
                        <a:spcAft>
                          <a:spcPts val="0"/>
                        </a:spcAft>
                      </a:pPr>
                      <a:r>
                        <a:rPr lang="es-ES" sz="1100" b="1">
                          <a:solidFill>
                            <a:schemeClr val="tx1"/>
                          </a:solidFill>
                          <a:latin typeface="Arial"/>
                          <a:ea typeface="Times New Roman"/>
                          <a:cs typeface="Times New Roman"/>
                        </a:rPr>
                        <a:t>AÑO</a:t>
                      </a:r>
                      <a:endParaRPr lang="es-ES" sz="1600">
                        <a:solidFill>
                          <a:schemeClr val="tx1"/>
                        </a:solidFill>
                        <a:latin typeface="Calibri"/>
                        <a:ea typeface="Times New Roman"/>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S" sz="1100" b="1">
                          <a:solidFill>
                            <a:schemeClr val="tx1"/>
                          </a:solidFill>
                          <a:latin typeface="Arial"/>
                          <a:ea typeface="Times New Roman"/>
                          <a:cs typeface="Times New Roman"/>
                        </a:rPr>
                        <a:t>FLUJO NETO ACUMULADO</a:t>
                      </a:r>
                      <a:endParaRPr lang="es-ES" sz="1600">
                        <a:solidFill>
                          <a:schemeClr val="tx1"/>
                        </a:solidFill>
                        <a:latin typeface="Calibri"/>
                        <a:ea typeface="Times New Roman"/>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0">
                <a:tc>
                  <a:txBody>
                    <a:bodyPr/>
                    <a:lstStyle/>
                    <a:p>
                      <a:pPr algn="ctr">
                        <a:lnSpc>
                          <a:spcPct val="150000"/>
                        </a:lnSpc>
                        <a:spcAft>
                          <a:spcPts val="0"/>
                        </a:spcAft>
                      </a:pPr>
                      <a:r>
                        <a:rPr lang="es-ES" sz="1100">
                          <a:solidFill>
                            <a:schemeClr val="tx1"/>
                          </a:solidFill>
                          <a:latin typeface="Arial"/>
                          <a:ea typeface="Times New Roman"/>
                          <a:cs typeface="Times New Roman"/>
                        </a:rPr>
                        <a:t>INVERSION</a:t>
                      </a:r>
                      <a:endParaRPr lang="es-ES" sz="1600">
                        <a:solidFill>
                          <a:schemeClr val="tx1"/>
                        </a:solidFill>
                        <a:latin typeface="Calibri"/>
                        <a:ea typeface="Times New Roman"/>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50000"/>
                        </a:lnSpc>
                        <a:spcAft>
                          <a:spcPts val="0"/>
                        </a:spcAft>
                      </a:pPr>
                      <a:r>
                        <a:rPr lang="es-ES" sz="1100">
                          <a:solidFill>
                            <a:schemeClr val="tx1"/>
                          </a:solidFill>
                          <a:latin typeface="Arial"/>
                          <a:ea typeface="Times New Roman"/>
                          <a:cs typeface="Times New Roman"/>
                        </a:rPr>
                        <a:t>(16.337,00)</a:t>
                      </a:r>
                      <a:endParaRPr lang="es-ES" sz="1600">
                        <a:solidFill>
                          <a:schemeClr val="tx1"/>
                        </a:solidFill>
                        <a:latin typeface="Calibri"/>
                        <a:ea typeface="Times New Roman"/>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r>
              <a:tr h="0">
                <a:tc>
                  <a:txBody>
                    <a:bodyPr/>
                    <a:lstStyle/>
                    <a:p>
                      <a:pPr algn="ctr">
                        <a:lnSpc>
                          <a:spcPct val="115000"/>
                        </a:lnSpc>
                        <a:spcAft>
                          <a:spcPts val="0"/>
                        </a:spcAft>
                      </a:pPr>
                      <a:r>
                        <a:rPr lang="es-ES" sz="1100">
                          <a:solidFill>
                            <a:schemeClr val="tx1"/>
                          </a:solidFill>
                          <a:latin typeface="Arial"/>
                          <a:ea typeface="Times New Roman"/>
                          <a:cs typeface="Times New Roman"/>
                        </a:rPr>
                        <a:t>PERIODO 1</a:t>
                      </a:r>
                      <a:endParaRPr lang="es-ES" sz="1600">
                        <a:solidFill>
                          <a:schemeClr val="tx1"/>
                        </a:solidFill>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s-ES" sz="1100">
                          <a:solidFill>
                            <a:schemeClr val="tx1"/>
                          </a:solidFill>
                          <a:latin typeface="Arial"/>
                          <a:ea typeface="Times New Roman"/>
                          <a:cs typeface="Times New Roman"/>
                        </a:rPr>
                        <a:t>16.015,00</a:t>
                      </a:r>
                      <a:endParaRPr lang="es-ES" sz="1600">
                        <a:solidFill>
                          <a:schemeClr val="tx1"/>
                        </a:solidFill>
                        <a:latin typeface="Calibri"/>
                        <a:ea typeface="Times New Roman"/>
                        <a:cs typeface="Times New Roman"/>
                      </a:endParaRPr>
                    </a:p>
                  </a:txBody>
                  <a:tcPr marL="68580" marR="68580" marT="0" marB="0">
                    <a:lnL>
                      <a:noFill/>
                    </a:lnL>
                    <a:lnR>
                      <a:noFill/>
                    </a:lnR>
                    <a:lnT>
                      <a:noFill/>
                    </a:lnT>
                    <a:lnB>
                      <a:noFill/>
                    </a:lnB>
                  </a:tcPr>
                </a:tc>
              </a:tr>
              <a:tr h="0">
                <a:tc>
                  <a:txBody>
                    <a:bodyPr/>
                    <a:lstStyle/>
                    <a:p>
                      <a:pPr algn="ctr">
                        <a:lnSpc>
                          <a:spcPct val="115000"/>
                        </a:lnSpc>
                        <a:spcAft>
                          <a:spcPts val="0"/>
                        </a:spcAft>
                      </a:pPr>
                      <a:r>
                        <a:rPr lang="es-ES" sz="1100">
                          <a:solidFill>
                            <a:schemeClr val="tx1"/>
                          </a:solidFill>
                          <a:latin typeface="Arial"/>
                          <a:ea typeface="Times New Roman"/>
                          <a:cs typeface="Times New Roman"/>
                        </a:rPr>
                        <a:t>PERIODO 2</a:t>
                      </a:r>
                      <a:endParaRPr lang="es-ES" sz="1600">
                        <a:solidFill>
                          <a:schemeClr val="tx1"/>
                        </a:solidFill>
                        <a:latin typeface="Calibri"/>
                        <a:ea typeface="Times New Roman"/>
                        <a:cs typeface="Times New Roman"/>
                      </a:endParaRPr>
                    </a:p>
                  </a:txBody>
                  <a:tcPr marL="68580" marR="68580" marT="0" marB="0">
                    <a:lnL>
                      <a:noFill/>
                    </a:lnL>
                    <a:lnR>
                      <a:noFill/>
                    </a:lnR>
                    <a:lnT>
                      <a:noFill/>
                    </a:lnT>
                    <a:lnB>
                      <a:noFill/>
                    </a:lnB>
                    <a:solidFill>
                      <a:srgbClr val="E6EED5"/>
                    </a:solidFill>
                  </a:tcPr>
                </a:tc>
                <a:tc>
                  <a:txBody>
                    <a:bodyPr/>
                    <a:lstStyle/>
                    <a:p>
                      <a:pPr algn="ctr">
                        <a:lnSpc>
                          <a:spcPct val="150000"/>
                        </a:lnSpc>
                        <a:spcAft>
                          <a:spcPts val="0"/>
                        </a:spcAft>
                      </a:pPr>
                      <a:r>
                        <a:rPr lang="es-ES" sz="1100">
                          <a:solidFill>
                            <a:schemeClr val="tx1"/>
                          </a:solidFill>
                          <a:latin typeface="Arial"/>
                          <a:ea typeface="Times New Roman"/>
                          <a:cs typeface="Times New Roman"/>
                        </a:rPr>
                        <a:t>37.453,75</a:t>
                      </a:r>
                      <a:endParaRPr lang="es-ES" sz="1600">
                        <a:solidFill>
                          <a:schemeClr val="tx1"/>
                        </a:solidFill>
                        <a:latin typeface="Calibri"/>
                        <a:ea typeface="Times New Roman"/>
                        <a:cs typeface="Times New Roman"/>
                      </a:endParaRPr>
                    </a:p>
                  </a:txBody>
                  <a:tcPr marL="68580" marR="68580" marT="0" marB="0">
                    <a:lnL>
                      <a:noFill/>
                    </a:lnL>
                    <a:lnR>
                      <a:noFill/>
                    </a:lnR>
                    <a:lnT>
                      <a:noFill/>
                    </a:lnT>
                    <a:lnB>
                      <a:noFill/>
                    </a:lnB>
                    <a:solidFill>
                      <a:srgbClr val="E6EED5"/>
                    </a:solidFill>
                  </a:tcPr>
                </a:tc>
              </a:tr>
              <a:tr h="0">
                <a:tc>
                  <a:txBody>
                    <a:bodyPr/>
                    <a:lstStyle/>
                    <a:p>
                      <a:pPr algn="ctr">
                        <a:lnSpc>
                          <a:spcPct val="115000"/>
                        </a:lnSpc>
                        <a:spcAft>
                          <a:spcPts val="0"/>
                        </a:spcAft>
                      </a:pPr>
                      <a:r>
                        <a:rPr lang="es-ES" sz="1100">
                          <a:solidFill>
                            <a:schemeClr val="tx1"/>
                          </a:solidFill>
                          <a:latin typeface="Arial"/>
                          <a:ea typeface="Times New Roman"/>
                          <a:cs typeface="Times New Roman"/>
                        </a:rPr>
                        <a:t>PERIODO 3</a:t>
                      </a:r>
                      <a:endParaRPr lang="es-ES" sz="1600">
                        <a:solidFill>
                          <a:schemeClr val="tx1"/>
                        </a:solidFill>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s-ES" sz="1100">
                          <a:solidFill>
                            <a:schemeClr val="tx1"/>
                          </a:solidFill>
                          <a:latin typeface="Arial"/>
                          <a:ea typeface="Times New Roman"/>
                          <a:cs typeface="Times New Roman"/>
                        </a:rPr>
                        <a:t>63.625,77</a:t>
                      </a:r>
                      <a:endParaRPr lang="es-ES" sz="1600">
                        <a:solidFill>
                          <a:schemeClr val="tx1"/>
                        </a:solidFill>
                        <a:latin typeface="Calibri"/>
                        <a:ea typeface="Times New Roman"/>
                        <a:cs typeface="Times New Roman"/>
                      </a:endParaRPr>
                    </a:p>
                  </a:txBody>
                  <a:tcPr marL="68580" marR="68580" marT="0" marB="0">
                    <a:lnL>
                      <a:noFill/>
                    </a:lnL>
                    <a:lnR>
                      <a:noFill/>
                    </a:lnR>
                    <a:lnT>
                      <a:noFill/>
                    </a:lnT>
                    <a:lnB>
                      <a:noFill/>
                    </a:lnB>
                  </a:tcPr>
                </a:tc>
              </a:tr>
              <a:tr h="0">
                <a:tc>
                  <a:txBody>
                    <a:bodyPr/>
                    <a:lstStyle/>
                    <a:p>
                      <a:pPr algn="ctr">
                        <a:lnSpc>
                          <a:spcPct val="115000"/>
                        </a:lnSpc>
                        <a:spcAft>
                          <a:spcPts val="0"/>
                        </a:spcAft>
                      </a:pPr>
                      <a:r>
                        <a:rPr lang="es-ES" sz="1100">
                          <a:solidFill>
                            <a:schemeClr val="tx1"/>
                          </a:solidFill>
                          <a:latin typeface="Arial"/>
                          <a:ea typeface="Times New Roman"/>
                          <a:cs typeface="Times New Roman"/>
                        </a:rPr>
                        <a:t>PERIODO 4</a:t>
                      </a:r>
                      <a:endParaRPr lang="es-ES" sz="1600">
                        <a:solidFill>
                          <a:schemeClr val="tx1"/>
                        </a:solidFill>
                        <a:latin typeface="Calibri"/>
                        <a:ea typeface="Times New Roman"/>
                        <a:cs typeface="Times New Roman"/>
                      </a:endParaRPr>
                    </a:p>
                  </a:txBody>
                  <a:tcPr marL="68580" marR="68580" marT="0" marB="0">
                    <a:lnL>
                      <a:noFill/>
                    </a:lnL>
                    <a:lnR>
                      <a:noFill/>
                    </a:lnR>
                    <a:lnT>
                      <a:noFill/>
                    </a:lnT>
                    <a:lnB>
                      <a:noFill/>
                    </a:lnB>
                    <a:solidFill>
                      <a:srgbClr val="E6EED5"/>
                    </a:solidFill>
                  </a:tcPr>
                </a:tc>
                <a:tc>
                  <a:txBody>
                    <a:bodyPr/>
                    <a:lstStyle/>
                    <a:p>
                      <a:pPr algn="ctr">
                        <a:lnSpc>
                          <a:spcPct val="150000"/>
                        </a:lnSpc>
                        <a:spcAft>
                          <a:spcPts val="0"/>
                        </a:spcAft>
                      </a:pPr>
                      <a:r>
                        <a:rPr lang="es-ES" sz="1100">
                          <a:solidFill>
                            <a:schemeClr val="tx1"/>
                          </a:solidFill>
                          <a:latin typeface="Arial"/>
                          <a:ea typeface="Times New Roman"/>
                          <a:cs typeface="Times New Roman"/>
                        </a:rPr>
                        <a:t>96.354,41</a:t>
                      </a:r>
                      <a:endParaRPr lang="es-ES" sz="1600">
                        <a:solidFill>
                          <a:schemeClr val="tx1"/>
                        </a:solidFill>
                        <a:latin typeface="Calibri"/>
                        <a:ea typeface="Times New Roman"/>
                        <a:cs typeface="Times New Roman"/>
                      </a:endParaRPr>
                    </a:p>
                  </a:txBody>
                  <a:tcPr marL="68580" marR="68580" marT="0" marB="0">
                    <a:lnL>
                      <a:noFill/>
                    </a:lnL>
                    <a:lnR>
                      <a:noFill/>
                    </a:lnR>
                    <a:lnT>
                      <a:noFill/>
                    </a:lnT>
                    <a:lnB>
                      <a:noFill/>
                    </a:lnB>
                    <a:solidFill>
                      <a:srgbClr val="E6EED5"/>
                    </a:solidFill>
                  </a:tcPr>
                </a:tc>
              </a:tr>
              <a:tr h="0">
                <a:tc>
                  <a:txBody>
                    <a:bodyPr/>
                    <a:lstStyle/>
                    <a:p>
                      <a:pPr algn="ctr">
                        <a:lnSpc>
                          <a:spcPct val="115000"/>
                        </a:lnSpc>
                        <a:spcAft>
                          <a:spcPts val="0"/>
                        </a:spcAft>
                      </a:pPr>
                      <a:r>
                        <a:rPr lang="es-ES" sz="1100">
                          <a:solidFill>
                            <a:schemeClr val="tx1"/>
                          </a:solidFill>
                          <a:latin typeface="Arial"/>
                          <a:ea typeface="Times New Roman"/>
                          <a:cs typeface="Times New Roman"/>
                        </a:rPr>
                        <a:t>PERIODO 5</a:t>
                      </a:r>
                      <a:endParaRPr lang="es-ES" sz="1600">
                        <a:solidFill>
                          <a:schemeClr val="tx1"/>
                        </a:solidFill>
                        <a:latin typeface="Calibri"/>
                        <a:ea typeface="Times New Roman"/>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S" sz="1100" dirty="0">
                          <a:solidFill>
                            <a:schemeClr val="tx1"/>
                          </a:solidFill>
                          <a:latin typeface="Arial"/>
                          <a:ea typeface="Times New Roman"/>
                          <a:cs typeface="Times New Roman"/>
                        </a:rPr>
                        <a:t>134.488,27</a:t>
                      </a:r>
                      <a:endParaRPr lang="es-ES" sz="1600" dirty="0">
                        <a:solidFill>
                          <a:schemeClr val="tx1"/>
                        </a:solidFill>
                        <a:latin typeface="Calibri"/>
                        <a:ea typeface="Times New Roman"/>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r>
            </a:tbl>
          </a:graphicData>
        </a:graphic>
      </p:graphicFrame>
      <p:sp>
        <p:nvSpPr>
          <p:cNvPr id="9" name="8 Flecha derecha"/>
          <p:cNvSpPr/>
          <p:nvPr/>
        </p:nvSpPr>
        <p:spPr>
          <a:xfrm>
            <a:off x="3059832" y="3645024"/>
            <a:ext cx="360040" cy="14401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10" name="9 Flecha derecha"/>
          <p:cNvSpPr/>
          <p:nvPr/>
        </p:nvSpPr>
        <p:spPr>
          <a:xfrm>
            <a:off x="3059832" y="4653136"/>
            <a:ext cx="360040" cy="14401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11" name="10 Flecha derecha"/>
          <p:cNvSpPr/>
          <p:nvPr/>
        </p:nvSpPr>
        <p:spPr>
          <a:xfrm>
            <a:off x="3059832" y="5805264"/>
            <a:ext cx="360040" cy="14401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12" name="11 CuadroTexto"/>
          <p:cNvSpPr txBox="1"/>
          <p:nvPr/>
        </p:nvSpPr>
        <p:spPr>
          <a:xfrm>
            <a:off x="3707904" y="3429000"/>
            <a:ext cx="468052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600" dirty="0" smtClean="0">
                <a:latin typeface="Arial" pitchFamily="34" charset="0"/>
                <a:cs typeface="Arial" pitchFamily="34" charset="0"/>
              </a:rPr>
              <a:t>El cálculo del valor neto con la tasa de descuento de 15,47 da un valor de: 161.655,05</a:t>
            </a:r>
            <a:endParaRPr lang="es-ES" sz="1600" dirty="0">
              <a:latin typeface="Arial" pitchFamily="34" charset="0"/>
              <a:cs typeface="Arial" pitchFamily="34" charset="0"/>
            </a:endParaRPr>
          </a:p>
        </p:txBody>
      </p:sp>
      <p:sp>
        <p:nvSpPr>
          <p:cNvPr id="13" name="12 CuadroTexto"/>
          <p:cNvSpPr txBox="1"/>
          <p:nvPr/>
        </p:nvSpPr>
        <p:spPr>
          <a:xfrm>
            <a:off x="3707904" y="4437112"/>
            <a:ext cx="468052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600" dirty="0" smtClean="0">
                <a:latin typeface="Arial" pitchFamily="34" charset="0"/>
                <a:cs typeface="Arial" pitchFamily="34" charset="0"/>
              </a:rPr>
              <a:t>La tasa interna de retorno aplicable al presente proyecto es de 175,30%.</a:t>
            </a:r>
            <a:endParaRPr lang="es-ES" sz="1600" dirty="0">
              <a:latin typeface="Arial" pitchFamily="34" charset="0"/>
              <a:cs typeface="Arial" pitchFamily="34" charset="0"/>
            </a:endParaRPr>
          </a:p>
        </p:txBody>
      </p:sp>
      <p:sp>
        <p:nvSpPr>
          <p:cNvPr id="14" name="13 CuadroTexto"/>
          <p:cNvSpPr txBox="1"/>
          <p:nvPr/>
        </p:nvSpPr>
        <p:spPr>
          <a:xfrm>
            <a:off x="3707904" y="5589240"/>
            <a:ext cx="468052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600" dirty="0" smtClean="0">
                <a:latin typeface="Arial" pitchFamily="34" charset="0"/>
                <a:cs typeface="Arial" pitchFamily="34" charset="0"/>
              </a:rPr>
              <a:t>Periodo real de recuperacion de la inversion  es de  10 meses</a:t>
            </a:r>
            <a:endParaRPr lang="es-E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800" dirty="0" smtClean="0">
                <a:latin typeface="Verdana" pitchFamily="34" charset="0"/>
                <a:ea typeface="Verdana" pitchFamily="34" charset="0"/>
                <a:cs typeface="Verdana" pitchFamily="34" charset="0"/>
              </a:rPr>
              <a:t>CAPITULO 6.- CONCLUSIONES </a:t>
            </a:r>
            <a:endParaRPr lang="es-ES" sz="2800" dirty="0">
              <a:latin typeface="Verdana" pitchFamily="34" charset="0"/>
              <a:ea typeface="Verdana" pitchFamily="34" charset="0"/>
              <a:cs typeface="Verdana" pitchFamily="34" charset="0"/>
            </a:endParaRPr>
          </a:p>
        </p:txBody>
      </p:sp>
      <p:sp>
        <p:nvSpPr>
          <p:cNvPr id="3" name="2 Marcador de contenido"/>
          <p:cNvSpPr>
            <a:spLocks noGrp="1"/>
          </p:cNvSpPr>
          <p:nvPr>
            <p:ph idx="1"/>
          </p:nvPr>
        </p:nvSpPr>
        <p:spPr>
          <a:xfrm>
            <a:off x="457200" y="1600200"/>
            <a:ext cx="8229600" cy="4781128"/>
          </a:xfrm>
        </p:spPr>
        <p:txBody>
          <a:bodyPr>
            <a:normAutofit fontScale="85000" lnSpcReduction="10000"/>
          </a:bodyPr>
          <a:lstStyle/>
          <a:p>
            <a:pPr lvl="0" algn="just">
              <a:lnSpc>
                <a:spcPct val="160000"/>
              </a:lnSpc>
            </a:pPr>
            <a:r>
              <a:rPr lang="es-EC" sz="1800" dirty="0" smtClean="0">
                <a:latin typeface="Arial" pitchFamily="34" charset="0"/>
                <a:cs typeface="Arial" pitchFamily="34" charset="0"/>
              </a:rPr>
              <a:t>El estudio de mercado realizado en presente proyecto determino que el jugo de Noni posee alta demanda debido a sus bondades nutricionales, y a la nula produccion en el mercado Argentino, captando asi la atencion a la administracion de la finca “La Herradura” para ingresar a dicho mercado su producto para asi satisfacer las necesidades y cumplir con las espectativas de los clientes potenciales en este mercado.</a:t>
            </a:r>
          </a:p>
          <a:p>
            <a:pPr algn="just">
              <a:lnSpc>
                <a:spcPct val="160000"/>
              </a:lnSpc>
            </a:pPr>
            <a:r>
              <a:rPr lang="es-EC" sz="1800" dirty="0" smtClean="0">
                <a:latin typeface="Arial" pitchFamily="34" charset="0"/>
                <a:cs typeface="Arial" pitchFamily="34" charset="0"/>
              </a:rPr>
              <a:t>La idea de exportar el Jugo de Noni “Evergreen” ecuatoriano aplicando procesos de produccion de altos estandares a nivel mundial y cumpliendo con los procesos logisticos y  la tramitologia necesaria para el ingreso a mercados del exterior facilita su exportación a cualquier mercado y ayuda al reconocimiento de toda la poblacion.</a:t>
            </a:r>
          </a:p>
          <a:p>
            <a:pPr lvl="0" algn="just">
              <a:lnSpc>
                <a:spcPct val="160000"/>
              </a:lnSpc>
            </a:pPr>
            <a:r>
              <a:rPr lang="es-EC" sz="1800" dirty="0" smtClean="0">
                <a:latin typeface="Arial" pitchFamily="34" charset="0"/>
                <a:cs typeface="Arial" pitchFamily="34" charset="0"/>
              </a:rPr>
              <a:t>El estudio financiero nos permite concluir que el proyecto cumple con todos los resquisitos economicos para que este sea aplicable y a la vez genere una rentabilidad, generando una confianza para aplicar la inversión por parte de la administración de la finca “La Heradura” para la ejecucion de este proyecto.</a:t>
            </a:r>
          </a:p>
          <a:p>
            <a:pPr algn="just"/>
            <a:endParaRPr lang="es-ES" sz="1800" dirty="0" smtClean="0">
              <a:latin typeface="Arial" pitchFamily="34" charset="0"/>
              <a:cs typeface="Arial" pitchFamily="34" charset="0"/>
            </a:endParaRPr>
          </a:p>
          <a:p>
            <a:pPr>
              <a:buNone/>
            </a:pPr>
            <a:endParaRPr lang="es-ES" sz="11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800" dirty="0" smtClean="0">
                <a:latin typeface="Verdana" pitchFamily="34" charset="0"/>
                <a:ea typeface="Verdana" pitchFamily="34" charset="0"/>
                <a:cs typeface="Verdana" pitchFamily="34" charset="0"/>
              </a:rPr>
              <a:t>CAPITULO 6.- RECOMENDACIONES</a:t>
            </a:r>
            <a:endParaRPr lang="es-ES" sz="2800" dirty="0">
              <a:latin typeface="Verdana" pitchFamily="34" charset="0"/>
              <a:ea typeface="Verdana" pitchFamily="34" charset="0"/>
              <a:cs typeface="Verdana" pitchFamily="34" charset="0"/>
            </a:endParaRPr>
          </a:p>
        </p:txBody>
      </p:sp>
      <p:sp>
        <p:nvSpPr>
          <p:cNvPr id="3" name="2 Marcador de contenido"/>
          <p:cNvSpPr>
            <a:spLocks noGrp="1"/>
          </p:cNvSpPr>
          <p:nvPr>
            <p:ph idx="1"/>
          </p:nvPr>
        </p:nvSpPr>
        <p:spPr>
          <a:xfrm>
            <a:off x="395536" y="1556792"/>
            <a:ext cx="8229600" cy="4525963"/>
          </a:xfrm>
        </p:spPr>
        <p:txBody>
          <a:bodyPr>
            <a:noAutofit/>
          </a:bodyPr>
          <a:lstStyle/>
          <a:p>
            <a:pPr lvl="0" algn="just">
              <a:lnSpc>
                <a:spcPct val="150000"/>
              </a:lnSpc>
            </a:pPr>
            <a:r>
              <a:rPr lang="es-EC" sz="1600" dirty="0" smtClean="0">
                <a:latin typeface="Arial" pitchFamily="34" charset="0"/>
                <a:cs typeface="Arial" pitchFamily="34" charset="0"/>
              </a:rPr>
              <a:t>El jugo de Noni ecuatoriano no es tan reconocido a nivel internacional por lo que se recomienda realizar una campaña publicitaria a traves de diversos medios de comunicación y buscar el apoyo de las entidades estatales para el ingreso a ferias internacionales para asi tener una mayar atraccion por parte de los clientes potenciales en el mercado del exterior.</a:t>
            </a:r>
            <a:endParaRPr lang="es-ES" sz="1600" dirty="0" smtClean="0">
              <a:latin typeface="Arial" pitchFamily="34" charset="0"/>
              <a:cs typeface="Arial" pitchFamily="34" charset="0"/>
            </a:endParaRPr>
          </a:p>
          <a:p>
            <a:pPr algn="just">
              <a:lnSpc>
                <a:spcPct val="150000"/>
              </a:lnSpc>
            </a:pPr>
            <a:r>
              <a:rPr lang="es-ES" sz="1600" dirty="0" smtClean="0">
                <a:latin typeface="Arial" pitchFamily="34" charset="0"/>
                <a:cs typeface="Arial" pitchFamily="34" charset="0"/>
              </a:rPr>
              <a:t>Dentro de su proceso de exportacion, la finca “La Herradura” debe crear un departamento de comercio exterior, el cual se encargue de ejecutar el planteo del presente proyecto con personal capacitado y con conocimento del producto para que ponga en práctica los procesos aquí delineados de manera exacta e inequivoca.</a:t>
            </a:r>
          </a:p>
          <a:p>
            <a:pPr algn="just">
              <a:lnSpc>
                <a:spcPct val="150000"/>
              </a:lnSpc>
            </a:pPr>
            <a:r>
              <a:rPr lang="es-ES" sz="1600" dirty="0" smtClean="0">
                <a:latin typeface="Arial" pitchFamily="34" charset="0"/>
                <a:cs typeface="Arial" pitchFamily="34" charset="0"/>
              </a:rPr>
              <a:t>Tambien es necesario recalcar que se debe aplicar todos los lineamientos economicos y de promoción del producto, asi como los términos de negociación para asi cumplir con los indices de rentabilidad planteados en el presente proyecto.</a:t>
            </a:r>
            <a:endParaRPr lang="es-E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1.bp.blogspot.com/_IMQqZ6K0fJE/TABQcyYbT3I/AAAAAAAAAC8/boV0IIkRwrs/s1600/Back_Noni_fruit.gif"/>
          <p:cNvPicPr>
            <a:picLocks noChangeAspect="1" noChangeArrowheads="1"/>
          </p:cNvPicPr>
          <p:nvPr/>
        </p:nvPicPr>
        <p:blipFill>
          <a:blip r:embed="rId2" cstate="print"/>
          <a:srcRect/>
          <a:stretch>
            <a:fillRect/>
          </a:stretch>
        </p:blipFill>
        <p:spPr bwMode="auto">
          <a:xfrm>
            <a:off x="3923928" y="1340768"/>
            <a:ext cx="970521" cy="1152128"/>
          </a:xfrm>
          <a:prstGeom prst="rect">
            <a:avLst/>
          </a:prstGeom>
          <a:noFill/>
        </p:spPr>
      </p:pic>
      <p:sp>
        <p:nvSpPr>
          <p:cNvPr id="11" name="10 Flecha derecha"/>
          <p:cNvSpPr/>
          <p:nvPr/>
        </p:nvSpPr>
        <p:spPr>
          <a:xfrm>
            <a:off x="6012160" y="1988840"/>
            <a:ext cx="576064" cy="216024"/>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sz="1600">
              <a:latin typeface="Arial" pitchFamily="34" charset="0"/>
              <a:cs typeface="Arial" pitchFamily="34" charset="0"/>
            </a:endParaRPr>
          </a:p>
        </p:txBody>
      </p:sp>
      <p:pic>
        <p:nvPicPr>
          <p:cNvPr id="6148" name="Picture 4" descr="https://encrypted-tbn0.gstatic.com/images?q=tbn:ANd9GcQxpDZy8UMk4686P3piZHxRZpXFKLRzSpT2n7nlzp865XFFuU6_ZA"/>
          <p:cNvPicPr>
            <a:picLocks noChangeAspect="1" noChangeArrowheads="1"/>
          </p:cNvPicPr>
          <p:nvPr/>
        </p:nvPicPr>
        <p:blipFill>
          <a:blip r:embed="rId3" cstate="print"/>
          <a:srcRect/>
          <a:stretch>
            <a:fillRect/>
          </a:stretch>
        </p:blipFill>
        <p:spPr bwMode="auto">
          <a:xfrm>
            <a:off x="467544" y="1484784"/>
            <a:ext cx="1368152" cy="963408"/>
          </a:xfrm>
          <a:prstGeom prst="rect">
            <a:avLst/>
          </a:prstGeom>
          <a:noFill/>
        </p:spPr>
      </p:pic>
      <p:sp>
        <p:nvSpPr>
          <p:cNvPr id="13" name="12 Flecha derecha"/>
          <p:cNvSpPr/>
          <p:nvPr/>
        </p:nvSpPr>
        <p:spPr>
          <a:xfrm>
            <a:off x="2627784" y="1988840"/>
            <a:ext cx="576064" cy="216024"/>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sz="1600">
              <a:latin typeface="Arial" pitchFamily="34" charset="0"/>
              <a:cs typeface="Arial" pitchFamily="34" charset="0"/>
            </a:endParaRPr>
          </a:p>
        </p:txBody>
      </p:sp>
      <p:pic>
        <p:nvPicPr>
          <p:cNvPr id="14" name="13 Imagen" descr="http://www.nonievergreen.com/ENVASE~1.gif"/>
          <p:cNvPicPr/>
          <p:nvPr/>
        </p:nvPicPr>
        <p:blipFill>
          <a:blip r:embed="rId4" cstate="print"/>
          <a:stretch>
            <a:fillRect/>
          </a:stretch>
        </p:blipFill>
        <p:spPr bwMode="auto">
          <a:xfrm>
            <a:off x="7452320" y="1340768"/>
            <a:ext cx="1548680" cy="1080120"/>
          </a:xfrm>
          <a:prstGeom prst="rect">
            <a:avLst/>
          </a:prstGeom>
          <a:noFill/>
          <a:ln>
            <a:noFill/>
          </a:ln>
        </p:spPr>
      </p:pic>
      <p:sp>
        <p:nvSpPr>
          <p:cNvPr id="15" name="14 CuadroTexto"/>
          <p:cNvSpPr txBox="1"/>
          <p:nvPr/>
        </p:nvSpPr>
        <p:spPr>
          <a:xfrm>
            <a:off x="2195736" y="1412776"/>
            <a:ext cx="1368152"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600" b="1" dirty="0" smtClean="0">
                <a:latin typeface="Arial" pitchFamily="34" charset="0"/>
                <a:cs typeface="Arial" pitchFamily="34" charset="0"/>
              </a:rPr>
              <a:t>COSECHA</a:t>
            </a:r>
            <a:endParaRPr lang="es-ES" sz="1600" b="1" dirty="0">
              <a:latin typeface="Arial" pitchFamily="34" charset="0"/>
              <a:cs typeface="Arial" pitchFamily="34" charset="0"/>
            </a:endParaRPr>
          </a:p>
        </p:txBody>
      </p:sp>
      <p:sp>
        <p:nvSpPr>
          <p:cNvPr id="16" name="15 CuadroTexto"/>
          <p:cNvSpPr txBox="1"/>
          <p:nvPr/>
        </p:nvSpPr>
        <p:spPr>
          <a:xfrm>
            <a:off x="3491880" y="2636912"/>
            <a:ext cx="2016224"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600" b="1" dirty="0" smtClean="0">
                <a:latin typeface="Arial" pitchFamily="34" charset="0"/>
                <a:cs typeface="Arial" pitchFamily="34" charset="0"/>
              </a:rPr>
              <a:t>MADURACIÓN Y</a:t>
            </a:r>
          </a:p>
          <a:p>
            <a:pPr algn="ctr"/>
            <a:r>
              <a:rPr lang="es-ES" sz="1600" b="1" dirty="0" smtClean="0">
                <a:latin typeface="Arial" pitchFamily="34" charset="0"/>
                <a:cs typeface="Arial" pitchFamily="34" charset="0"/>
              </a:rPr>
              <a:t>PRENSADO</a:t>
            </a:r>
            <a:endParaRPr lang="es-ES" sz="1600" b="1" dirty="0">
              <a:latin typeface="Arial" pitchFamily="34" charset="0"/>
              <a:cs typeface="Arial" pitchFamily="34" charset="0"/>
            </a:endParaRPr>
          </a:p>
        </p:txBody>
      </p:sp>
      <p:sp>
        <p:nvSpPr>
          <p:cNvPr id="17" name="16 CuadroTexto"/>
          <p:cNvSpPr txBox="1"/>
          <p:nvPr/>
        </p:nvSpPr>
        <p:spPr>
          <a:xfrm>
            <a:off x="467544" y="2708920"/>
            <a:ext cx="1368152"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600" b="1" dirty="0" smtClean="0">
                <a:latin typeface="Arial" pitchFamily="34" charset="0"/>
                <a:cs typeface="Arial" pitchFamily="34" charset="0"/>
              </a:rPr>
              <a:t>SIEMBRA</a:t>
            </a:r>
            <a:endParaRPr lang="es-ES" sz="1600" b="1" dirty="0">
              <a:latin typeface="Arial" pitchFamily="34" charset="0"/>
              <a:cs typeface="Arial" pitchFamily="34" charset="0"/>
            </a:endParaRPr>
          </a:p>
        </p:txBody>
      </p:sp>
      <p:sp>
        <p:nvSpPr>
          <p:cNvPr id="18" name="17 CuadroTexto"/>
          <p:cNvSpPr txBox="1"/>
          <p:nvPr/>
        </p:nvSpPr>
        <p:spPr>
          <a:xfrm>
            <a:off x="5364088" y="1412776"/>
            <a:ext cx="1872208"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400" b="1" dirty="0" smtClean="0">
                <a:latin typeface="Arial" pitchFamily="34" charset="0"/>
                <a:cs typeface="Arial" pitchFamily="34" charset="0"/>
              </a:rPr>
              <a:t>PASTEURIZACIÓN</a:t>
            </a:r>
            <a:endParaRPr lang="es-ES" sz="1400" b="1" dirty="0">
              <a:latin typeface="Arial" pitchFamily="34" charset="0"/>
              <a:cs typeface="Arial" pitchFamily="34" charset="0"/>
            </a:endParaRPr>
          </a:p>
        </p:txBody>
      </p:sp>
      <p:sp>
        <p:nvSpPr>
          <p:cNvPr id="19" name="18 CuadroTexto"/>
          <p:cNvSpPr txBox="1"/>
          <p:nvPr/>
        </p:nvSpPr>
        <p:spPr>
          <a:xfrm>
            <a:off x="7164288" y="2708920"/>
            <a:ext cx="1728192"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sz="1600" b="1" dirty="0" smtClean="0">
                <a:latin typeface="Arial" pitchFamily="34" charset="0"/>
                <a:cs typeface="Arial" pitchFamily="34" charset="0"/>
              </a:rPr>
              <a:t>JUGO DE NONI</a:t>
            </a:r>
            <a:endParaRPr lang="es-ES" sz="1600" b="1" dirty="0">
              <a:latin typeface="Arial" pitchFamily="34" charset="0"/>
              <a:cs typeface="Arial" pitchFamily="34" charset="0"/>
            </a:endParaRPr>
          </a:p>
        </p:txBody>
      </p:sp>
      <p:sp>
        <p:nvSpPr>
          <p:cNvPr id="20" name="19 CuadroTexto"/>
          <p:cNvSpPr txBox="1"/>
          <p:nvPr/>
        </p:nvSpPr>
        <p:spPr>
          <a:xfrm>
            <a:off x="827584" y="3861048"/>
            <a:ext cx="3456384"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COMPOSICIÓN  QUIMICA DEL JUGO DE NONI</a:t>
            </a:r>
            <a:endParaRPr lang="es-ES" sz="1600" b="1" dirty="0">
              <a:latin typeface="Arial" pitchFamily="34" charset="0"/>
              <a:cs typeface="Arial" pitchFamily="34" charset="0"/>
            </a:endParaRPr>
          </a:p>
        </p:txBody>
      </p:sp>
      <p:sp>
        <p:nvSpPr>
          <p:cNvPr id="21" name="20 CuadroTexto"/>
          <p:cNvSpPr txBox="1"/>
          <p:nvPr/>
        </p:nvSpPr>
        <p:spPr>
          <a:xfrm>
            <a:off x="2483768" y="332656"/>
            <a:ext cx="4464496"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PROCESO DE PRODUCCION DEL JUGO DE NONI</a:t>
            </a:r>
            <a:endParaRPr lang="es-ES" sz="1600" b="1" dirty="0">
              <a:latin typeface="Arial" pitchFamily="34" charset="0"/>
              <a:cs typeface="Arial" pitchFamily="34" charset="0"/>
            </a:endParaRPr>
          </a:p>
        </p:txBody>
      </p:sp>
      <p:sp>
        <p:nvSpPr>
          <p:cNvPr id="23" name="22 CuadroTexto"/>
          <p:cNvSpPr txBox="1"/>
          <p:nvPr/>
        </p:nvSpPr>
        <p:spPr>
          <a:xfrm>
            <a:off x="5364088" y="3861048"/>
            <a:ext cx="3384376"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BENEFICIOS DE TOMAR JUGO DE NONI</a:t>
            </a:r>
            <a:endParaRPr lang="es-ES" sz="1600" b="1" dirty="0">
              <a:latin typeface="Arial" pitchFamily="34" charset="0"/>
              <a:cs typeface="Arial" pitchFamily="34" charset="0"/>
            </a:endParaRPr>
          </a:p>
        </p:txBody>
      </p:sp>
      <p:sp>
        <p:nvSpPr>
          <p:cNvPr id="25" name="24 CuadroTexto"/>
          <p:cNvSpPr txBox="1"/>
          <p:nvPr/>
        </p:nvSpPr>
        <p:spPr>
          <a:xfrm>
            <a:off x="323528" y="4941168"/>
            <a:ext cx="4536504" cy="1061829"/>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ct val="150000"/>
              </a:lnSpc>
              <a:buFont typeface="Arial" pitchFamily="34" charset="0"/>
              <a:buChar char="•"/>
            </a:pPr>
            <a:r>
              <a:rPr lang="es-ES" sz="1400" dirty="0" smtClean="0">
                <a:solidFill>
                  <a:schemeClr val="tx1"/>
                </a:solidFill>
                <a:latin typeface="Arial" pitchFamily="34" charset="0"/>
                <a:cs typeface="Arial" pitchFamily="34" charset="0"/>
              </a:rPr>
              <a:t>XERONINA Y DAMNACANTAL</a:t>
            </a:r>
          </a:p>
          <a:p>
            <a:pPr algn="ctr">
              <a:lnSpc>
                <a:spcPct val="150000"/>
              </a:lnSpc>
              <a:buFont typeface="Arial" pitchFamily="34" charset="0"/>
              <a:buChar char="•"/>
            </a:pPr>
            <a:r>
              <a:rPr lang="es-ES" sz="1400" dirty="0" smtClean="0">
                <a:solidFill>
                  <a:schemeClr val="tx1"/>
                </a:solidFill>
                <a:latin typeface="Arial" pitchFamily="34" charset="0"/>
                <a:cs typeface="Arial" pitchFamily="34" charset="0"/>
              </a:rPr>
              <a:t>VITAMINAS A, C, E, B1, B2, B6, Y B12</a:t>
            </a:r>
          </a:p>
          <a:p>
            <a:pPr algn="ctr">
              <a:lnSpc>
                <a:spcPct val="150000"/>
              </a:lnSpc>
              <a:buFont typeface="Arial" pitchFamily="34" charset="0"/>
              <a:buChar char="•"/>
            </a:pPr>
            <a:r>
              <a:rPr lang="es-ES" sz="1400" dirty="0" smtClean="0">
                <a:solidFill>
                  <a:schemeClr val="tx1"/>
                </a:solidFill>
                <a:latin typeface="Arial" pitchFamily="34" charset="0"/>
                <a:cs typeface="Arial" pitchFamily="34" charset="0"/>
              </a:rPr>
              <a:t>MINERALES AMINOÁCIDOS Y ALCALOIDES</a:t>
            </a:r>
          </a:p>
        </p:txBody>
      </p:sp>
      <p:sp>
        <p:nvSpPr>
          <p:cNvPr id="29" name="28 CuadroTexto"/>
          <p:cNvSpPr txBox="1"/>
          <p:nvPr/>
        </p:nvSpPr>
        <p:spPr>
          <a:xfrm>
            <a:off x="5580112" y="4941168"/>
            <a:ext cx="3024336" cy="116615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ct val="150000"/>
              </a:lnSpc>
              <a:buFont typeface="Arial" pitchFamily="34" charset="0"/>
              <a:buChar char="•"/>
            </a:pPr>
            <a:r>
              <a:rPr lang="es-ES" sz="1200" dirty="0" smtClean="0">
                <a:solidFill>
                  <a:schemeClr val="tx1"/>
                </a:solidFill>
                <a:latin typeface="Arial" pitchFamily="34" charset="0"/>
                <a:cs typeface="Arial" pitchFamily="34" charset="0"/>
              </a:rPr>
              <a:t>SISTEMA INMUNOLÓGICO</a:t>
            </a:r>
          </a:p>
          <a:p>
            <a:pPr algn="ctr">
              <a:lnSpc>
                <a:spcPct val="150000"/>
              </a:lnSpc>
              <a:buFont typeface="Arial" pitchFamily="34" charset="0"/>
              <a:buChar char="•"/>
            </a:pPr>
            <a:r>
              <a:rPr lang="es-ES" sz="1200" dirty="0" smtClean="0">
                <a:solidFill>
                  <a:schemeClr val="tx1"/>
                </a:solidFill>
                <a:latin typeface="Arial" pitchFamily="34" charset="0"/>
                <a:cs typeface="Arial" pitchFamily="34" charset="0"/>
              </a:rPr>
              <a:t>SISTEMA CIRCULATORIO</a:t>
            </a:r>
          </a:p>
          <a:p>
            <a:pPr algn="ctr">
              <a:lnSpc>
                <a:spcPct val="150000"/>
              </a:lnSpc>
              <a:buFont typeface="Arial" pitchFamily="34" charset="0"/>
              <a:buChar char="•"/>
            </a:pPr>
            <a:r>
              <a:rPr lang="es-ES" sz="1200" dirty="0" smtClean="0">
                <a:solidFill>
                  <a:schemeClr val="tx1"/>
                </a:solidFill>
                <a:latin typeface="Arial" pitchFamily="34" charset="0"/>
                <a:cs typeface="Arial" pitchFamily="34" charset="0"/>
              </a:rPr>
              <a:t>SISTEMA DIGESTIVO</a:t>
            </a:r>
          </a:p>
          <a:p>
            <a:pPr algn="ctr">
              <a:lnSpc>
                <a:spcPct val="150000"/>
              </a:lnSpc>
              <a:buFont typeface="Arial" pitchFamily="34" charset="0"/>
              <a:buChar char="•"/>
            </a:pPr>
            <a:r>
              <a:rPr lang="es-ES" sz="1200" dirty="0" smtClean="0">
                <a:solidFill>
                  <a:schemeClr val="tx1"/>
                </a:solidFill>
                <a:latin typeface="Arial" pitchFamily="34" charset="0"/>
                <a:cs typeface="Arial" pitchFamily="34" charset="0"/>
              </a:rPr>
              <a:t>PIEL Y CABELLO</a:t>
            </a:r>
            <a:endParaRPr lang="es-ES" sz="1200" dirty="0">
              <a:solidFill>
                <a:schemeClr val="tx1"/>
              </a:solidFill>
              <a:latin typeface="Arial" pitchFamily="34" charset="0"/>
              <a:cs typeface="Arial" pitchFamily="34" charset="0"/>
            </a:endParaRPr>
          </a:p>
        </p:txBody>
      </p:sp>
      <p:sp>
        <p:nvSpPr>
          <p:cNvPr id="22" name="21 Flecha abajo"/>
          <p:cNvSpPr/>
          <p:nvPr/>
        </p:nvSpPr>
        <p:spPr>
          <a:xfrm>
            <a:off x="2555776" y="4509120"/>
            <a:ext cx="144016" cy="288032"/>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24" name="23 Flecha abajo"/>
          <p:cNvSpPr/>
          <p:nvPr/>
        </p:nvSpPr>
        <p:spPr>
          <a:xfrm>
            <a:off x="7092280" y="4509120"/>
            <a:ext cx="144016" cy="288032"/>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339752" y="260648"/>
            <a:ext cx="4896544"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PRODUCCION DE JUGO DE NONI EN EL ECUADOR</a:t>
            </a:r>
            <a:endParaRPr lang="es-ES" sz="1600" b="1" dirty="0">
              <a:latin typeface="Arial" pitchFamily="34" charset="0"/>
              <a:cs typeface="Arial" pitchFamily="34" charset="0"/>
            </a:endParaRPr>
          </a:p>
        </p:txBody>
      </p:sp>
      <p:sp>
        <p:nvSpPr>
          <p:cNvPr id="7" name="6 CuadroTexto"/>
          <p:cNvSpPr txBox="1"/>
          <p:nvPr/>
        </p:nvSpPr>
        <p:spPr>
          <a:xfrm>
            <a:off x="827584" y="1268760"/>
            <a:ext cx="2376264"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600" dirty="0" smtClean="0">
                <a:latin typeface="Arial" pitchFamily="34" charset="0"/>
                <a:cs typeface="Arial" pitchFamily="34" charset="0"/>
              </a:rPr>
              <a:t>PRODUCCION</a:t>
            </a:r>
            <a:r>
              <a:rPr lang="es-ES" sz="1600" b="1" dirty="0" smtClean="0">
                <a:latin typeface="Arial" pitchFamily="34" charset="0"/>
                <a:cs typeface="Arial" pitchFamily="34" charset="0"/>
              </a:rPr>
              <a:t> </a:t>
            </a:r>
            <a:r>
              <a:rPr lang="es-ES" sz="1600" dirty="0" smtClean="0">
                <a:latin typeface="Arial" pitchFamily="34" charset="0"/>
                <a:cs typeface="Arial" pitchFamily="34" charset="0"/>
              </a:rPr>
              <a:t>ESCASA</a:t>
            </a:r>
            <a:endParaRPr lang="es-ES" sz="1600" dirty="0">
              <a:latin typeface="Arial" pitchFamily="34" charset="0"/>
              <a:cs typeface="Arial" pitchFamily="34" charset="0"/>
            </a:endParaRPr>
          </a:p>
        </p:txBody>
      </p:sp>
      <p:sp>
        <p:nvSpPr>
          <p:cNvPr id="9" name="8 CuadroTexto"/>
          <p:cNvSpPr txBox="1"/>
          <p:nvPr/>
        </p:nvSpPr>
        <p:spPr>
          <a:xfrm>
            <a:off x="827584" y="2420888"/>
            <a:ext cx="2376264"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600" dirty="0" smtClean="0">
                <a:latin typeface="Arial" pitchFamily="34" charset="0"/>
                <a:cs typeface="Arial" pitchFamily="34" charset="0"/>
              </a:rPr>
              <a:t>DESCONOCIMENTO</a:t>
            </a:r>
            <a:endParaRPr lang="es-ES" sz="1600" dirty="0">
              <a:latin typeface="Arial" pitchFamily="34" charset="0"/>
              <a:cs typeface="Arial" pitchFamily="34" charset="0"/>
            </a:endParaRPr>
          </a:p>
        </p:txBody>
      </p:sp>
      <p:sp>
        <p:nvSpPr>
          <p:cNvPr id="10" name="9 Flecha abajo"/>
          <p:cNvSpPr/>
          <p:nvPr/>
        </p:nvSpPr>
        <p:spPr>
          <a:xfrm>
            <a:off x="1907704" y="2924944"/>
            <a:ext cx="216024" cy="36004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sz="1600">
              <a:latin typeface="Arial" pitchFamily="34" charset="0"/>
              <a:cs typeface="Arial" pitchFamily="34" charset="0"/>
            </a:endParaRPr>
          </a:p>
        </p:txBody>
      </p:sp>
      <p:sp>
        <p:nvSpPr>
          <p:cNvPr id="11" name="10 CuadroTexto"/>
          <p:cNvSpPr txBox="1"/>
          <p:nvPr/>
        </p:nvSpPr>
        <p:spPr>
          <a:xfrm>
            <a:off x="827584" y="3429000"/>
            <a:ext cx="2376264"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600" dirty="0" smtClean="0">
                <a:latin typeface="Arial" pitchFamily="34" charset="0"/>
                <a:cs typeface="Arial" pitchFamily="34" charset="0"/>
              </a:rPr>
              <a:t>FALTA DE TECNOLOGIA</a:t>
            </a:r>
            <a:endParaRPr lang="es-ES" sz="1600" dirty="0">
              <a:latin typeface="Arial" pitchFamily="34" charset="0"/>
              <a:cs typeface="Arial" pitchFamily="34" charset="0"/>
            </a:endParaRPr>
          </a:p>
        </p:txBody>
      </p:sp>
      <p:sp>
        <p:nvSpPr>
          <p:cNvPr id="12" name="11 Flecha abajo"/>
          <p:cNvSpPr/>
          <p:nvPr/>
        </p:nvSpPr>
        <p:spPr>
          <a:xfrm>
            <a:off x="1907704" y="4149080"/>
            <a:ext cx="216024" cy="36004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sz="1600">
              <a:latin typeface="Arial" pitchFamily="34" charset="0"/>
              <a:cs typeface="Arial" pitchFamily="34" charset="0"/>
            </a:endParaRPr>
          </a:p>
        </p:txBody>
      </p:sp>
      <p:sp>
        <p:nvSpPr>
          <p:cNvPr id="13" name="12 CuadroTexto"/>
          <p:cNvSpPr txBox="1"/>
          <p:nvPr/>
        </p:nvSpPr>
        <p:spPr>
          <a:xfrm>
            <a:off x="827584" y="4581128"/>
            <a:ext cx="2376264"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600" dirty="0" smtClean="0">
                <a:latin typeface="Arial" pitchFamily="34" charset="0"/>
                <a:cs typeface="Arial" pitchFamily="34" charset="0"/>
              </a:rPr>
              <a:t>SIN APOYO ESTATAL Y PRIVADO</a:t>
            </a:r>
            <a:endParaRPr lang="es-ES" sz="1600" dirty="0">
              <a:latin typeface="Arial" pitchFamily="34" charset="0"/>
              <a:cs typeface="Arial" pitchFamily="34" charset="0"/>
            </a:endParaRPr>
          </a:p>
        </p:txBody>
      </p:sp>
      <p:sp>
        <p:nvSpPr>
          <p:cNvPr id="15" name="14 CuadroTexto"/>
          <p:cNvSpPr txBox="1"/>
          <p:nvPr/>
        </p:nvSpPr>
        <p:spPr>
          <a:xfrm>
            <a:off x="827584" y="5661248"/>
            <a:ext cx="237626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600" dirty="0" smtClean="0">
                <a:latin typeface="Arial" pitchFamily="34" charset="0"/>
                <a:cs typeface="Arial" pitchFamily="34" charset="0"/>
              </a:rPr>
              <a:t>SIN EMBARGO GENERA RENTABILIDAD</a:t>
            </a:r>
            <a:endParaRPr lang="es-ES" sz="1600" dirty="0">
              <a:latin typeface="Arial" pitchFamily="34" charset="0"/>
              <a:cs typeface="Arial" pitchFamily="34" charset="0"/>
            </a:endParaRPr>
          </a:p>
        </p:txBody>
      </p:sp>
      <p:sp>
        <p:nvSpPr>
          <p:cNvPr id="16" name="15 Flecha abajo"/>
          <p:cNvSpPr/>
          <p:nvPr/>
        </p:nvSpPr>
        <p:spPr>
          <a:xfrm>
            <a:off x="1907704" y="5229200"/>
            <a:ext cx="216024" cy="36004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sz="1600">
              <a:latin typeface="Arial" pitchFamily="34" charset="0"/>
              <a:cs typeface="Arial" pitchFamily="34" charset="0"/>
            </a:endParaRPr>
          </a:p>
        </p:txBody>
      </p:sp>
      <p:sp>
        <p:nvSpPr>
          <p:cNvPr id="17" name="16 Cerrar llave"/>
          <p:cNvSpPr/>
          <p:nvPr/>
        </p:nvSpPr>
        <p:spPr>
          <a:xfrm>
            <a:off x="3779912" y="1340768"/>
            <a:ext cx="432048" cy="5112568"/>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s-ES" sz="1600">
              <a:latin typeface="Arial" pitchFamily="34" charset="0"/>
              <a:cs typeface="Arial" pitchFamily="34" charset="0"/>
            </a:endParaRPr>
          </a:p>
        </p:txBody>
      </p:sp>
      <p:sp>
        <p:nvSpPr>
          <p:cNvPr id="18" name="17 CuadroTexto"/>
          <p:cNvSpPr txBox="1"/>
          <p:nvPr/>
        </p:nvSpPr>
        <p:spPr>
          <a:xfrm>
            <a:off x="5004048" y="1412776"/>
            <a:ext cx="3384376"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600" dirty="0" smtClean="0">
                <a:latin typeface="Arial" pitchFamily="34" charset="0"/>
                <a:cs typeface="Arial" pitchFamily="34" charset="0"/>
              </a:rPr>
              <a:t>FINCA “LA HERRADURA”</a:t>
            </a:r>
            <a:endParaRPr lang="es-ES" sz="1600" dirty="0">
              <a:latin typeface="Arial" pitchFamily="34" charset="0"/>
              <a:cs typeface="Arial" pitchFamily="34" charset="0"/>
            </a:endParaRPr>
          </a:p>
        </p:txBody>
      </p:sp>
      <p:sp>
        <p:nvSpPr>
          <p:cNvPr id="19" name="18 Flecha abajo"/>
          <p:cNvSpPr/>
          <p:nvPr/>
        </p:nvSpPr>
        <p:spPr>
          <a:xfrm flipH="1">
            <a:off x="6588224" y="1844824"/>
            <a:ext cx="216024" cy="288032"/>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sz="1600">
              <a:latin typeface="Arial" pitchFamily="34" charset="0"/>
              <a:cs typeface="Arial" pitchFamily="34" charset="0"/>
            </a:endParaRPr>
          </a:p>
        </p:txBody>
      </p:sp>
      <p:sp>
        <p:nvSpPr>
          <p:cNvPr id="20" name="19 CuadroTexto"/>
          <p:cNvSpPr txBox="1"/>
          <p:nvPr/>
        </p:nvSpPr>
        <p:spPr>
          <a:xfrm>
            <a:off x="5004048" y="2276872"/>
            <a:ext cx="3384376"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600" dirty="0" smtClean="0">
                <a:latin typeface="Arial" pitchFamily="34" charset="0"/>
                <a:cs typeface="Arial" pitchFamily="34" charset="0"/>
              </a:rPr>
              <a:t>PRODUCTOR DE JUGO DE NONI DESDE 2005 EN ECUADOR</a:t>
            </a:r>
            <a:endParaRPr lang="es-ES" sz="1600" dirty="0">
              <a:latin typeface="Arial" pitchFamily="34" charset="0"/>
              <a:cs typeface="Arial" pitchFamily="34" charset="0"/>
            </a:endParaRPr>
          </a:p>
        </p:txBody>
      </p:sp>
      <p:sp>
        <p:nvSpPr>
          <p:cNvPr id="22" name="21 CuadroTexto"/>
          <p:cNvSpPr txBox="1"/>
          <p:nvPr/>
        </p:nvSpPr>
        <p:spPr>
          <a:xfrm>
            <a:off x="5004048" y="3429000"/>
            <a:ext cx="3384376"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600" dirty="0" smtClean="0">
                <a:latin typeface="Arial" pitchFamily="34" charset="0"/>
                <a:cs typeface="Arial" pitchFamily="34" charset="0"/>
              </a:rPr>
              <a:t>CUENTA CON TECNOLOGIA ALEMANA</a:t>
            </a:r>
            <a:endParaRPr lang="es-ES" sz="1600" dirty="0">
              <a:latin typeface="Arial" pitchFamily="34" charset="0"/>
              <a:cs typeface="Arial" pitchFamily="34" charset="0"/>
            </a:endParaRPr>
          </a:p>
        </p:txBody>
      </p:sp>
      <p:sp>
        <p:nvSpPr>
          <p:cNvPr id="24" name="23 CuadroTexto"/>
          <p:cNvSpPr txBox="1"/>
          <p:nvPr/>
        </p:nvSpPr>
        <p:spPr>
          <a:xfrm>
            <a:off x="5076056" y="4581128"/>
            <a:ext cx="331236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600" dirty="0" smtClean="0">
                <a:latin typeface="Arial" pitchFamily="34" charset="0"/>
                <a:cs typeface="Arial" pitchFamily="34" charset="0"/>
              </a:rPr>
              <a:t>PERSONAL CAPACITADO Y CON EXPERIENCIA</a:t>
            </a:r>
            <a:endParaRPr lang="es-ES" sz="1600" dirty="0">
              <a:latin typeface="Arial" pitchFamily="34" charset="0"/>
              <a:cs typeface="Arial" pitchFamily="34" charset="0"/>
            </a:endParaRPr>
          </a:p>
        </p:txBody>
      </p:sp>
      <p:sp>
        <p:nvSpPr>
          <p:cNvPr id="26" name="25 CuadroTexto"/>
          <p:cNvSpPr txBox="1"/>
          <p:nvPr/>
        </p:nvSpPr>
        <p:spPr>
          <a:xfrm>
            <a:off x="5076056" y="5661248"/>
            <a:ext cx="331236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600" dirty="0" smtClean="0">
                <a:latin typeface="Arial" pitchFamily="34" charset="0"/>
                <a:cs typeface="Arial" pitchFamily="34" charset="0"/>
              </a:rPr>
              <a:t>BUSCA MERCADOS INTERNACIONALES  </a:t>
            </a:r>
            <a:endParaRPr lang="es-ES" sz="1600" dirty="0">
              <a:latin typeface="Arial" pitchFamily="34" charset="0"/>
              <a:cs typeface="Arial" pitchFamily="34" charset="0"/>
            </a:endParaRPr>
          </a:p>
        </p:txBody>
      </p:sp>
      <p:sp>
        <p:nvSpPr>
          <p:cNvPr id="27" name="26 Flecha abajo"/>
          <p:cNvSpPr/>
          <p:nvPr/>
        </p:nvSpPr>
        <p:spPr>
          <a:xfrm flipH="1">
            <a:off x="6588224" y="2996952"/>
            <a:ext cx="216024" cy="288032"/>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sz="1600">
              <a:latin typeface="Arial" pitchFamily="34" charset="0"/>
              <a:cs typeface="Arial" pitchFamily="34" charset="0"/>
            </a:endParaRPr>
          </a:p>
        </p:txBody>
      </p:sp>
      <p:sp>
        <p:nvSpPr>
          <p:cNvPr id="28" name="27 Flecha abajo"/>
          <p:cNvSpPr/>
          <p:nvPr/>
        </p:nvSpPr>
        <p:spPr>
          <a:xfrm flipH="1">
            <a:off x="6588224" y="4149080"/>
            <a:ext cx="216024" cy="288032"/>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sz="1600">
              <a:latin typeface="Arial" pitchFamily="34" charset="0"/>
              <a:cs typeface="Arial" pitchFamily="34" charset="0"/>
            </a:endParaRPr>
          </a:p>
        </p:txBody>
      </p:sp>
      <p:sp>
        <p:nvSpPr>
          <p:cNvPr id="29" name="28 Flecha abajo"/>
          <p:cNvSpPr/>
          <p:nvPr/>
        </p:nvSpPr>
        <p:spPr>
          <a:xfrm flipH="1">
            <a:off x="6588224" y="5301208"/>
            <a:ext cx="216024" cy="288032"/>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sz="1600">
              <a:latin typeface="Arial" pitchFamily="34" charset="0"/>
              <a:cs typeface="Arial" pitchFamily="34" charset="0"/>
            </a:endParaRPr>
          </a:p>
        </p:txBody>
      </p:sp>
      <p:sp>
        <p:nvSpPr>
          <p:cNvPr id="30" name="29 Flecha abajo"/>
          <p:cNvSpPr/>
          <p:nvPr/>
        </p:nvSpPr>
        <p:spPr>
          <a:xfrm>
            <a:off x="1907704" y="1916832"/>
            <a:ext cx="216024" cy="36004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sz="16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200" dirty="0" smtClean="0">
                <a:latin typeface="Verdana" pitchFamily="34" charset="0"/>
                <a:ea typeface="Verdana" pitchFamily="34" charset="0"/>
                <a:cs typeface="Verdana" pitchFamily="34" charset="0"/>
              </a:rPr>
              <a:t>CAPITULO 2.- ESTUDIO DE MERCADO</a:t>
            </a:r>
            <a:endParaRPr lang="es-ES" sz="3200" dirty="0">
              <a:latin typeface="Verdana" pitchFamily="34" charset="0"/>
              <a:ea typeface="Verdana" pitchFamily="34" charset="0"/>
              <a:cs typeface="Verdana" pitchFamily="34" charset="0"/>
            </a:endParaRPr>
          </a:p>
        </p:txBody>
      </p:sp>
      <p:sp>
        <p:nvSpPr>
          <p:cNvPr id="4" name="3 CuadroTexto"/>
          <p:cNvSpPr txBox="1"/>
          <p:nvPr/>
        </p:nvSpPr>
        <p:spPr>
          <a:xfrm>
            <a:off x="971600" y="1556792"/>
            <a:ext cx="2664296" cy="30777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s-ES" sz="1400" b="1" dirty="0" smtClean="0">
                <a:latin typeface="Arial" pitchFamily="34" charset="0"/>
                <a:cs typeface="Arial" pitchFamily="34" charset="0"/>
              </a:rPr>
              <a:t>SELECCIÓN DE MERCADO</a:t>
            </a:r>
            <a:endParaRPr lang="es-ES" sz="1400" b="1" dirty="0">
              <a:latin typeface="Arial" pitchFamily="34" charset="0"/>
              <a:cs typeface="Arial" pitchFamily="34" charset="0"/>
            </a:endParaRPr>
          </a:p>
        </p:txBody>
      </p:sp>
      <p:sp>
        <p:nvSpPr>
          <p:cNvPr id="5" name="4 Flecha derecha"/>
          <p:cNvSpPr/>
          <p:nvPr/>
        </p:nvSpPr>
        <p:spPr>
          <a:xfrm>
            <a:off x="3923928" y="1700808"/>
            <a:ext cx="360040" cy="144016"/>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sz="1400">
              <a:latin typeface="Arial" pitchFamily="34" charset="0"/>
              <a:cs typeface="Arial" pitchFamily="34" charset="0"/>
            </a:endParaRPr>
          </a:p>
        </p:txBody>
      </p:sp>
      <p:sp>
        <p:nvSpPr>
          <p:cNvPr id="16386" name="AutoShape 2" descr="data:image/jpeg;base64,/9j/4AAQSkZJRgABAQAAAQABAAD/2wCEAAkGBxQTEhUUExQUFhUXGBoXFxcVFxwXGBcYFxwYFxgYFxUYHCggGBolHBQXIjEhJSkrLi4uFx8zODMsNygtLiwBCgoKDg0OFw8QFywcHBwsLCwsLCwtLCwsLCwsLCwsLCwuLC03LCwsLCwsLCw3Nzc3KzcvNy0sMCs3LTcvLzcsN//AABEIALQBGAMBIgACEQEDEQH/xAAbAAACAgMBAAAAAAAAAAAAAAADBAACAQUGB//EAD0QAAEEAQIDBAgCCQQDAQAAAAEAAgMRIQQxEkFRYXGB8AYTIpGSobHiwdEUIzIzQ1JTouEWQmPxBWJyg//EABoBAQEBAQEBAQAAAAAAAAAAAAABAgMFBAb/xAAwEQEAAQEGAwYGAgMAAAAAAAAAAaECAxEUYuEVIVEEEjFSsfAFQWFxkcGB0TJC8f/aAAwDAQACEQMRAD8A4TTNwmGNF7Wl4dk1A0c+n0X6SHhWieqbZvCxFBsTsn9XFdbeeiwyG+8J3ea97kC+Mq0QrGU7Dp8VuO/JRzpR239PFXBjvFo2WPP0TGn0977LYabR3naliRhB7BjoqzMlv0Vu3as+prYH6pxjSeVd6ajix3IjViGxnxRomcvHCfkhFckF0J37ExEawC8+9VI5/T8UcN9j6KQx2EQOMFYmaMpyNiy2IUUxMGl1Ue1IJ0Z3qqzS27Ys5Viy8AK4jWxaehfXdFj01962PqBsrQwbqYq18ulzZHuSvq842Pn8Vt9VF7VDakOOCiMc0iUaufQgk4wljpqHD2jZb+aLJx0SroLsouLnzprB39yXn01E2CcYW9EdGqzzVHaYE+fPJMGotNGyDat+h89qbh09ZPyyE06GjXzRaFC7z/lIgm1i188XEbqglf0XPctk9v0q0FrTfysckwWLUtS+EHB6oT4arevPNbXWRVnGUq8dVibMOtm3IEMN+N+KJJpBjr7/AHq8UmNsfNMcXQe9IiEm1OLV6vT1ty5KJvVutRc7Vnm62Lc4BRk7J/TtsAWbSumjJK2WjiuuW/gutlxtyq93efkrxAEDz4omriF2qwRee9aczDW9viezyE9p4QTsPPNKxaUYDs8/PRbENFCv+kZNRs5BW/RATmkfTghqJAclZxCxh5VfeqcBF+fmnnZaSPP+ECOPPJMQv6vFbIhGRSddprH5KgiyExAPUKEUKApNvAVWMB+iYhWNt4RBFk+dkwzTq3q91MVIyx0ENgrdMzlUbFaqMObhEgaiGPCq2OimIFNQPyQ3OB23VtVZJHasxADdUUc0qksdBHkk5UlNW0kYwkBUt+qDOKrPvRaNX57VSchwVCk46ZKqxpRuDZXYK7qVAjCSOnJUfA4DI5p5rceNq/Dt3ecoNJPDeL7a5pLUsGwHXbn+AW89RmzSkcLc2PPVTBqLWDQRab+bHP8Awjg2VsXackocsXCMbpEHexaeeOr6qIuqaTk/JRc5h2szyV00Js7La6dh2SDIj3WnInVV8luIcrU4nDDj81fSQWO5EjladjhORtFYVYKxnNZTMR2x7sK4hBzz2Ua0g9iB1j8UpGCLOOxWjZj5Krj7lkF9aD7OysyOkrpjxEuWwPVSeQjZFd30QJarHVGEYIoc8qKG5u5VIWoz24pYa3yUGQKOFe+qxWNrKBPZ23QCnpZidQVWxE46fJWgi6rSC1aq0m6RwxAIoqKD1PO0QED8Fl0eyHwHplVFHMslUlbQ6Irb6EKsmcINfKzBwgCE7BOPaL5q4Z8lpGteyhn5fkht80nZhaGyHz+Kosxo4ds70ssaSixtJ32RQzOPPRQJTwgEVR5m/wAKWXxZPLzyR5Gc0tOKzmj80UMu6jsQZ9Pnr3+cp1jcWBhZfTtvE/kqjntTHilhPTtAJHiT3BRSYbiZLl3RXaLwupi9C20f1xu/5PuRT6GAUfXn4PuXzZ2581JfRlL3p6OWjbWMrZxk8O63jfQrP74/B9y2Wn9Cv+Y/B9yZy581JTKX3SsOYZZruTDCXDZdGfQyv439n3I+m9DAP4x+D7lM5c+akmUvelYc4x1BL6i/f9F2j/RAED9d/Z9yFJ6Hgu/fH4PuUzlz1pJlL7pWHM6OOh3pyAiqXSSeiQ5Sn4PuQx6JgVUp7fY+5Se13M/7Ukyl709GifGFbhrC6Qeio/qn4fuWXeit7ymunB9yzm7rrSVyl70rDnC0DzyQPW3sutl9Fhw1607fy/5VGeiQH8X+z7kzd119TKXvT0cxFETlXMYHb2rqf9Lj+qfg/wAqv+l/+U/B/lM3ddfUyl709HGvFLOkC6uT0SB/in4fuQovRID+Kfg+5XN3XmpJlL3pWGh8fPcli3JXXj0U/wCX+37lU+iQz+tPwfcmbuuvqZS96ejjycK8R3rquld6Iiz+tPwfciQeiQH8U/B/lXN3PWkplL3pWHNep3SsowaC7X/So/qn4PuQH+iIP8X+z7kjtl15qSZS96ejh2RdiI0LrneiA/qn4PuWR6Ij+qfg+5XOXPmpJlL3pWHEOjzhEjhXXP8AQ0X++Pwfcrx+h429cfg+5M5c+akplL3pWHNCKglJjlduPREV+9PwfckpvQ0Wf139n3JHbLnzUlcpe9Kw41rMi1XVu287LrmeiIv98fg+5ST0MGf1x+D7lc5c+akmUvulYce0gjfl9EKebhoLrG+hoH8b3s+5Am9DWVmY/B7t3K5y581JTKXvSsOG1TsG82ouwk9CgT++x/8AHP4lEzlz5qS1HZb6PlWHSMizaP6sdECqs5HPsKb0pOF4T2FwK2T8LkNrUxFGgxIdkSN6E8K2nF7hAxGLz7lYN9pEjaoN7QR7UOkUqtICBYLljiWLsILOKzEcUqsGFkCkFwVXUyhjbO2L7ASBfcLtVJ6b1j8Ek6f2rDS15HtRvGJAMeydi4DmNwuV7eRYj37n7ePRqzZxW1Mzj6xgIvg4oyOY2Oet1n/2CEzUW7iacep465A2dwtZPrmsy0mmHjZ/8HEjO9u9dlpGP/yQ9mPiA9kRuN/8uT4tz3FfBa7ZhP52/f8AGEvpi4xh1GnnNRi7/V8byelY7rJJ7mlMQS8TeIAgHaxVjka/NaKHWh7X/wC1jqLjzDNo42j+YgX3FO+uIcCRcn+yIH9gdXHka5+A5rtc9px+se49/OZmY+Uudu69+/eB4jKuFRrjWcHoDfuNZHgstK+5wEaqOCsHKrigo5qywbrIcoxBVw5qkZRHIDd0BgVR7VkKxagQkOUOQYR5YcqnqygE1lYA8UGUdifAoJWfIQJOGFFJDgqIKxR3ZdQ70yyPmlmnKdhQGgNnOydiVYm0iIBPYC5F4aVP9yLxUgIwLNclI3WFCggVJHq3ChoCvGEKI5R6whBqAwahOKOw4QHuygV1tYuNzxvbd2nbGQQaJyFrNZqfZ4S49Wtm9h4rmyUc+9bHX8OLMt1gRh1H3Cge8rV65jg32hK0H+adoHw0Se4Bef2ufHn9+Uz+cP3y+j6bn5NTYkLnyG2g9B7RHN3DYdvVjezaN+lRcPLhrbhO3Wq27dlNGAWuY7NE2Dezsg5APj2JM6OPi9RwN4KrhzXDXSuuN6pfj76137y135nlNP7erYiMBzTS1zCeAnkaLSebS79kmqs7VjdbXRztqgSwbVE1xc7/APVwye5IapoDWsA3IoC7oGycWenLmtlo3OrLpXt6xSl1dhYQCF6vwy3atR6YxP6/51fN2iIPaAVdRlgObcQSTt7WSbwN0+0pDREWf3tgbSXseY5ck6zdfqLv/GHmW/ERDcUQKrgtshOCyxRyq0oMyHCCx1lXc1CAygZL1YyYSwCu5ppBHb2hAi1kv5LDRSAnCK71r9WNx9E9I7A6pGVtoEnR4OVExwYWECenfe9ZT8T8ha9kY8FstK0bgINnG5EDLQA9EYcIKcVEq4KWk3tEiegbiPJQKjCrVlBfjVSKNrAtQm0F+K1hVY2lkFASMqjxlWUpAtPdH2+Abk0CQBvV4Hfla8tFF7fZaMescOOR5/8AQO26BbQjKDqGEEvovcBTG8mnr33zOw+fz39134x9/wB/jnPXB0u7WDl9ZpXMNtsPGSN64sNa8/7nuNX0AxXKnrpLI4WWN3ZoAO9XddL7dlvnxcOBn1bTK478UhB4b7qcfclxoxwloFkwWepJfxH8V4t78Ps2pmZs88PcfXp946cn3Wb/AAghptI4lrnjjc4HBx+zhzAR+w9uSCNwc2tlHGKshzm8pWYkb1DwMkjxTQiDnU00HgSsd0eKDu+wQff0RoIzfH+y42Ht5OIsB3ZtYPMFfZ2fskWeUeH8e/r9p5TjjjwvL3HmzpmGsv4wdiQAa5XWD30EdYYiE5XqxGD5JYBWXlRoVJSqKlBtWe9UpAdD4bKq42O1VicgYLVh5wqB+FR6Cl5Uc5LE/VXDPmgvI60F7gPxRHCtkscoK6h+MYUWJlEFI6s1smYX9F4rG8BOwOXqcN103ebxDRXZ7KFkPI6e9eQsk8/ish+CD8lOHa6brxDTXZ63K69lI5euF5Lp+iZZECNu/wCicO103OIaa7PWo5qAtMRkLyFsWMckzEcUpw/VTcz+muz1a0JxXmvb+CX1KcP1U3M/prs9Tyrxu6ryfiTIflOH6qbmf012epuOFluy8yGyG0qZDVTcz+muz056o6ReayHklpz0CcP1U3M/prs9QfE0hwI/a/arF4rcZ2FKQxDi4uzh7Ku15cy05pwKSfh0ePepuvEJ8tdnpAiDQ1o/2/s3kjFe+iVCV5m67tBkks4SPh3S1TdJ+Iaa7PT2nJRGu5rygtqz1tG0Jwb6q8P1U3M/prs9VBSk2SvPCbHclJRm+v4JHw/VTcz+muz0tqze68xcPp0QGZGycP103M/prs9SVYd15UCb8+f+kVlbq8O103OIaa7PVTgZSbn5Xmszwc+5ap7rcnDtdNziGmuz11pBRwRW68bhaMjdW4k4drpucQ012euyOQnvrK8rLMJHVO7s2nDtdNzP6a7PYHuHCsLxn1liqwonDtdNzP6a7BP7E3A5IN7eSdgeOS9R5x9o2tZeapDa7nQVOOyiDRTGxfVbID8itUwm+S2THmvqpKssKsSQUN7SiMNKArJu1R8iWkNqrXZTAGeUSN6C1pIyrBlYQMRyorZLS7WClZj1FMS7EpNxRZdSQKG6tHp6FnfmngiZpGhd7KGR/wBobHHbkFFFAvqgOBB8U0ClZCCSkILqCAAFnT4BtKvffgivwFQ3C4FBmySPcpA4UUOR+fIUVhhHNUoUEKc8+QtQSYC0gWpdRQmyYQ9VJeehWC5VFpZbFBBMBvKYYy85ReFArHHgDmqStNj5osrdkGUFBltjdBkbZzurulr34QZn5VVWV1BRLTTYO/RRRYhrmyeQmdM6volQRyR4XcjmvPipDctsyUV2hFjkFdpWsdIccPcm9JYoOWnPA1xZT8L8ALVSSZr6BMwm6PNRDvGB2o0LgkS/z55I4lA/yoozzgpc3f0VpJMJRz/a/JUbJuLRJBjvWtGovZFdqrUwDbYz15eKJGMdMpL9I5X3Kn6RnCYBrTDieSeW35pmSU56JOE8I95Piqyy4KAolTmjcKzzv5rUCVNMkuqSYDZdk2q9uywXeKqXZtQC4qPVX9b+aWmdkhZc+lQVsmSsulCA2VYmCAOqfhZa8n6qktKrX0VRHN5HbqqxtCaaOaWqigPHNjh5K8oFY2Srj05fRNM/YFogbBzPRCkdZUfYPQIDAUGNU4brXSSJ+UE8lrzGb7FVhSR3sqIGpJBKizMukQTbMAnGvFLVgJyJ2KWbMt2rJv11Yrx7E0yTZIS7KRvwFvFzmG3Yc9yODlIxvGe5Yc8+CrGB0yHFV3/NMDVY7brsK0Xr6Kd0k9lRcG3YcFBe0Hbz2IbHHPbhUkBuyqiSighk9Vh2pu65IV80GyZXDeVnTMuneCTbLis+5EExHnqoDyajNK8TrJSsx54Q2ak8kDTW+KYaK270j62iEYzezV55IHf0jbKx68ErVv1OLVY//IZTAbPVyUR80Ey33JTWaokXzQItTjtQbMupXkkwtc+XN30UZqTVUgPJJYwpF2oAlHy3U9YgZfJ0+aBqpyCMqjpcVz/BC1D7As5QGE1mrRmakjBO3zWv25+eiw6eyqYDavXAnGVSPUkDPbX/AGlXG1R0mB8lFwHGsJORlDlnHLxS7pBV7pR7yMqTLcWcVtXOO1RKzvUXK1PN3s2cIVvATcAUUWrLNoac4ScchtRRW14pZ8DMchIB+iPM88IUUVjwZnxLAp3QuyookJa8GwcadY8+aSk2qcBfaootSxALJDvfnyUw5x4fHkookEswvOUSQqKIi8b/AGT2IDj8rUUQQSHGeaglNqKIq7nkh3glXGjhZUQgSGQ7IjW4tRRElkHfwUlWFFQJ7iKrmiQnJz0UUUVieQpeN5PzUURRHBKSvKyopJZT1h4QUJ7jhRRRuGOqV4s+KiizLdkGfcqKKLla8Xaz4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88" name="AutoShape 4" descr="data:image/jpeg;base64,/9j/4AAQSkZJRgABAQAAAQABAAD/2wCEAAkGBxQTEhUUExQUFhUXGBoXFxcVFxwXGBcYFxwYFxgYFxUYHCggGBolHBQXIjEhJSkrLi4uFx8zODMsNygtLiwBCgoKDg0OFw8QFywcHBwsLCwsLCwtLCwsLCwsLCwsLCwuLC03LCwsLCwsLCw3Nzc3KzcvNy0sMCs3LTcvLzcsN//AABEIALQBGAMBIgACEQEDEQH/xAAbAAACAgMBAAAAAAAAAAAAAAADBAACAQUGB//EAD0QAAEEAQIDBAgCCQQDAQAAAAEAAgMRIQQxEkFRYXGB8AYTIpGSobHiwdEUIzIzQ1JTouEWQmPxBWJyg//EABoBAQEBAQEBAQAAAAAAAAAAAAABAgMFBAb/xAAwEQEAAQEGAwYGAgMAAAAAAAAAAaECAxEUYuEVIVEEEjFSsfAFQWFxkcGB0TJC8f/aAAwDAQACEQMRAD8A4TTNwmGNF7Wl4dk1A0c+n0X6SHhWieqbZvCxFBsTsn9XFdbeeiwyG+8J3ea97kC+Mq0QrGU7Dp8VuO/JRzpR239PFXBjvFo2WPP0TGn0977LYabR3naliRhB7BjoqzMlv0Vu3as+prYH6pxjSeVd6ajix3IjViGxnxRomcvHCfkhFckF0J37ExEawC8+9VI5/T8UcN9j6KQx2EQOMFYmaMpyNiy2IUUxMGl1Ue1IJ0Z3qqzS27Ys5Viy8AK4jWxaehfXdFj01962PqBsrQwbqYq18ulzZHuSvq842Pn8Vt9VF7VDakOOCiMc0iUaufQgk4wljpqHD2jZb+aLJx0SroLsouLnzprB39yXn01E2CcYW9EdGqzzVHaYE+fPJMGotNGyDat+h89qbh09ZPyyE06GjXzRaFC7z/lIgm1i188XEbqglf0XPctk9v0q0FrTfysckwWLUtS+EHB6oT4arevPNbXWRVnGUq8dVibMOtm3IEMN+N+KJJpBjr7/AHq8UmNsfNMcXQe9IiEm1OLV6vT1ty5KJvVutRc7Vnm62Lc4BRk7J/TtsAWbSumjJK2WjiuuW/gutlxtyq93efkrxAEDz4omriF2qwRee9aczDW9viezyE9p4QTsPPNKxaUYDs8/PRbENFCv+kZNRs5BW/RATmkfTghqJAclZxCxh5VfeqcBF+fmnnZaSPP+ECOPPJMQv6vFbIhGRSddprH5KgiyExAPUKEUKApNvAVWMB+iYhWNt4RBFk+dkwzTq3q91MVIyx0ENgrdMzlUbFaqMObhEgaiGPCq2OimIFNQPyQ3OB23VtVZJHasxADdUUc0qksdBHkk5UlNW0kYwkBUt+qDOKrPvRaNX57VSchwVCk46ZKqxpRuDZXYK7qVAjCSOnJUfA4DI5p5rceNq/Dt3ecoNJPDeL7a5pLUsGwHXbn+AW89RmzSkcLc2PPVTBqLWDQRab+bHP8Awjg2VsXackocsXCMbpEHexaeeOr6qIuqaTk/JRc5h2szyV00Js7La6dh2SDIj3WnInVV8luIcrU4nDDj81fSQWO5EjladjhORtFYVYKxnNZTMR2x7sK4hBzz2Ua0g9iB1j8UpGCLOOxWjZj5Krj7lkF9aD7OysyOkrpjxEuWwPVSeQjZFd30QJarHVGEYIoc8qKG5u5VIWoz24pYa3yUGQKOFe+qxWNrKBPZ23QCnpZidQVWxE46fJWgi6rSC1aq0m6RwxAIoqKD1PO0QED8Fl0eyHwHplVFHMslUlbQ6Irb6EKsmcINfKzBwgCE7BOPaL5q4Z8lpGteyhn5fkht80nZhaGyHz+Kosxo4ds70ssaSixtJ32RQzOPPRQJTwgEVR5m/wAKWXxZPLzyR5Gc0tOKzmj80UMu6jsQZ9Pnr3+cp1jcWBhZfTtvE/kqjntTHilhPTtAJHiT3BRSYbiZLl3RXaLwupi9C20f1xu/5PuRT6GAUfXn4PuXzZ2581JfRlL3p6OWjbWMrZxk8O63jfQrP74/B9y2Wn9Cv+Y/B9yZy581JTKX3SsOYZZruTDCXDZdGfQyv439n3I+m9DAP4x+D7lM5c+akmUvelYc4x1BL6i/f9F2j/RAED9d/Z9yFJ6Hgu/fH4PuUzlz1pJlL7pWHM6OOh3pyAiqXSSeiQ5Sn4PuQx6JgVUp7fY+5Se13M/7Ukyl709GifGFbhrC6Qeio/qn4fuWXeit7ymunB9yzm7rrSVyl70rDnC0DzyQPW3sutl9Fhw1607fy/5VGeiQH8X+z7kzd119TKXvT0cxFETlXMYHb2rqf9Lj+qfg/wAqv+l/+U/B/lM3ddfUyl709HGvFLOkC6uT0SB/in4fuQovRID+Kfg+5XN3XmpJlL3pWGh8fPcli3JXXj0U/wCX+37lU+iQz+tPwfcmbuuvqZS96ejjycK8R3rquld6Iiz+tPwfciQeiQH8U/B/lXN3PWkplL3pWHNep3SsowaC7X/So/qn4PuQH+iIP8X+z7kjtl15qSZS96ejh2RdiI0LrneiA/qn4PuWR6Ij+qfg+5XOXPmpJlL3pWHEOjzhEjhXXP8AQ0X++Pwfcrx+h429cfg+5M5c+akplL3pWHNCKglJjlduPREV+9PwfckpvQ0Wf139n3JHbLnzUlcpe9Kw41rMi1XVu287LrmeiIv98fg+5ST0MGf1x+D7lc5c+akmUvulYce0gjfl9EKebhoLrG+hoH8b3s+5Am9DWVmY/B7t3K5y581JTKXvSsOG1TsG82ouwk9CgT++x/8AHP4lEzlz5qS1HZb6PlWHSMizaP6sdECqs5HPsKb0pOF4T2FwK2T8LkNrUxFGgxIdkSN6E8K2nF7hAxGLz7lYN9pEjaoN7QR7UOkUqtICBYLljiWLsILOKzEcUqsGFkCkFwVXUyhjbO2L7ASBfcLtVJ6b1j8Ek6f2rDS15HtRvGJAMeydi4DmNwuV7eRYj37n7ePRqzZxW1Mzj6xgIvg4oyOY2Oet1n/2CEzUW7iacep465A2dwtZPrmsy0mmHjZ/8HEjO9u9dlpGP/yQ9mPiA9kRuN/8uT4tz3FfBa7ZhP52/f8AGEvpi4xh1GnnNRi7/V8byelY7rJJ7mlMQS8TeIAgHaxVjka/NaKHWh7X/wC1jqLjzDNo42j+YgX3FO+uIcCRcn+yIH9gdXHka5+A5rtc9px+se49/OZmY+Uudu69+/eB4jKuFRrjWcHoDfuNZHgstK+5wEaqOCsHKrigo5qywbrIcoxBVw5qkZRHIDd0BgVR7VkKxagQkOUOQYR5YcqnqygE1lYA8UGUdifAoJWfIQJOGFFJDgqIKxR3ZdQ70yyPmlmnKdhQGgNnOydiVYm0iIBPYC5F4aVP9yLxUgIwLNclI3WFCggVJHq3ChoCvGEKI5R6whBqAwahOKOw4QHuygV1tYuNzxvbd2nbGQQaJyFrNZqfZ4S49Wtm9h4rmyUc+9bHX8OLMt1gRh1H3Cge8rV65jg32hK0H+adoHw0Se4Bef2ufHn9+Uz+cP3y+j6bn5NTYkLnyG2g9B7RHN3DYdvVjezaN+lRcPLhrbhO3Wq27dlNGAWuY7NE2Dezsg5APj2JM6OPi9RwN4KrhzXDXSuuN6pfj76137y135nlNP7erYiMBzTS1zCeAnkaLSebS79kmqs7VjdbXRztqgSwbVE1xc7/APVwye5IapoDWsA3IoC7oGycWenLmtlo3OrLpXt6xSl1dhYQCF6vwy3atR6YxP6/51fN2iIPaAVdRlgObcQSTt7WSbwN0+0pDREWf3tgbSXseY5ck6zdfqLv/GHmW/ERDcUQKrgtshOCyxRyq0oMyHCCx1lXc1CAygZL1YyYSwCu5ppBHb2hAi1kv5LDRSAnCK71r9WNx9E9I7A6pGVtoEnR4OVExwYWECenfe9ZT8T8ha9kY8FstK0bgINnG5EDLQA9EYcIKcVEq4KWk3tEiegbiPJQKjCrVlBfjVSKNrAtQm0F+K1hVY2lkFASMqjxlWUpAtPdH2+Abk0CQBvV4Hfla8tFF7fZaMescOOR5/8AQO26BbQjKDqGEEvovcBTG8mnr33zOw+fz39134x9/wB/jnPXB0u7WDl9ZpXMNtsPGSN64sNa8/7nuNX0AxXKnrpLI4WWN3ZoAO9XddL7dlvnxcOBn1bTK478UhB4b7qcfclxoxwloFkwWepJfxH8V4t78Ps2pmZs88PcfXp946cn3Wb/AAghptI4lrnjjc4HBx+zhzAR+w9uSCNwc2tlHGKshzm8pWYkb1DwMkjxTQiDnU00HgSsd0eKDu+wQff0RoIzfH+y42Ht5OIsB3ZtYPMFfZ2fskWeUeH8e/r9p5TjjjwvL3HmzpmGsv4wdiQAa5XWD30EdYYiE5XqxGD5JYBWXlRoVJSqKlBtWe9UpAdD4bKq42O1VicgYLVh5wqB+FR6Cl5Uc5LE/VXDPmgvI60F7gPxRHCtkscoK6h+MYUWJlEFI6s1smYX9F4rG8BOwOXqcN103ebxDRXZ7KFkPI6e9eQsk8/ish+CD8lOHa6brxDTXZ63K69lI5euF5Lp+iZZECNu/wCicO103OIaa7PWo5qAtMRkLyFsWMckzEcUpw/VTcz+muz1a0JxXmvb+CX1KcP1U3M/prs9Tyrxu6ryfiTIflOH6qbmf012epuOFluy8yGyG0qZDVTcz+muz056o6ReayHklpz0CcP1U3M/prs9QfE0hwI/a/arF4rcZ2FKQxDi4uzh7Ku15cy05pwKSfh0ePepuvEJ8tdnpAiDQ1o/2/s3kjFe+iVCV5m67tBkks4SPh3S1TdJ+Iaa7PT2nJRGu5rygtqz1tG0Jwb6q8P1U3M/prs9VBSk2SvPCbHclJRm+v4JHw/VTcz+muz0tqze68xcPp0QGZGycP103M/prs9SVYd15UCb8+f+kVlbq8O103OIaa7PVTgZSbn5Xmszwc+5ap7rcnDtdNziGmuz11pBRwRW68bhaMjdW4k4drpucQ012euyOQnvrK8rLMJHVO7s2nDtdNzP6a7PYHuHCsLxn1liqwonDtdNzP6a7BP7E3A5IN7eSdgeOS9R5x9o2tZeapDa7nQVOOyiDRTGxfVbID8itUwm+S2THmvqpKssKsSQUN7SiMNKArJu1R8iWkNqrXZTAGeUSN6C1pIyrBlYQMRyorZLS7WClZj1FMS7EpNxRZdSQKG6tHp6FnfmngiZpGhd7KGR/wBobHHbkFFFAvqgOBB8U0ClZCCSkILqCAAFnT4BtKvffgivwFQ3C4FBmySPcpA4UUOR+fIUVhhHNUoUEKc8+QtQSYC0gWpdRQmyYQ9VJeehWC5VFpZbFBBMBvKYYy85ReFArHHgDmqStNj5osrdkGUFBltjdBkbZzurulr34QZn5VVWV1BRLTTYO/RRRYhrmyeQmdM6volQRyR4XcjmvPipDctsyUV2hFjkFdpWsdIccPcm9JYoOWnPA1xZT8L8ALVSSZr6BMwm6PNRDvGB2o0LgkS/z55I4lA/yoozzgpc3f0VpJMJRz/a/JUbJuLRJBjvWtGovZFdqrUwDbYz15eKJGMdMpL9I5X3Kn6RnCYBrTDieSeW35pmSU56JOE8I95Piqyy4KAolTmjcKzzv5rUCVNMkuqSYDZdk2q9uywXeKqXZtQC4qPVX9b+aWmdkhZc+lQVsmSsulCA2VYmCAOqfhZa8n6qktKrX0VRHN5HbqqxtCaaOaWqigPHNjh5K8oFY2Srj05fRNM/YFogbBzPRCkdZUfYPQIDAUGNU4brXSSJ+UE8lrzGb7FVhSR3sqIGpJBKizMukQTbMAnGvFLVgJyJ2KWbMt2rJv11Yrx7E0yTZIS7KRvwFvFzmG3Yc9yODlIxvGe5Yc8+CrGB0yHFV3/NMDVY7brsK0Xr6Kd0k9lRcG3YcFBe0Hbz2IbHHPbhUkBuyqiSighk9Vh2pu65IV80GyZXDeVnTMuneCTbLis+5EExHnqoDyajNK8TrJSsx54Q2ak8kDTW+KYaK270j62iEYzezV55IHf0jbKx68ErVv1OLVY//IZTAbPVyUR80Ey33JTWaokXzQItTjtQbMupXkkwtc+XN30UZqTVUgPJJYwpF2oAlHy3U9YgZfJ0+aBqpyCMqjpcVz/BC1D7As5QGE1mrRmakjBO3zWv25+eiw6eyqYDavXAnGVSPUkDPbX/AGlXG1R0mB8lFwHGsJORlDlnHLxS7pBV7pR7yMqTLcWcVtXOO1RKzvUXK1PN3s2cIVvATcAUUWrLNoac4ScchtRRW14pZ8DMchIB+iPM88IUUVjwZnxLAp3QuyookJa8GwcadY8+aSk2qcBfaootSxALJDvfnyUw5x4fHkookEswvOUSQqKIi8b/AGT2IDj8rUUQQSHGeaglNqKIq7nkh3glXGjhZUQgSGQ7IjW4tRRElkHfwUlWFFQJ7iKrmiQnJz0UUUVieQpeN5PzUURRHBKSvKyopJZT1h4QUJ7jhRRRuGOqV4s+KiizLdkGfcqKKLla8Xaz4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6390" name="Picture 6" descr="http://argentinaexchange.com/blog/wp-content/uploads/2013/06/Bandera-argentina.jpg"/>
          <p:cNvPicPr>
            <a:picLocks noChangeAspect="1" noChangeArrowheads="1"/>
          </p:cNvPicPr>
          <p:nvPr/>
        </p:nvPicPr>
        <p:blipFill>
          <a:blip r:embed="rId2" cstate="print"/>
          <a:srcRect/>
          <a:stretch>
            <a:fillRect/>
          </a:stretch>
        </p:blipFill>
        <p:spPr bwMode="auto">
          <a:xfrm>
            <a:off x="4644008" y="1484784"/>
            <a:ext cx="907301" cy="432048"/>
          </a:xfrm>
          <a:prstGeom prst="rect">
            <a:avLst/>
          </a:prstGeom>
          <a:noFill/>
        </p:spPr>
      </p:pic>
      <p:sp>
        <p:nvSpPr>
          <p:cNvPr id="10" name="9 CuadroTexto"/>
          <p:cNvSpPr txBox="1"/>
          <p:nvPr/>
        </p:nvSpPr>
        <p:spPr>
          <a:xfrm>
            <a:off x="971600" y="3573016"/>
            <a:ext cx="2664296" cy="30777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s-ES" sz="1400" b="1" dirty="0" smtClean="0">
                <a:latin typeface="Arial" pitchFamily="34" charset="0"/>
                <a:cs typeface="Arial" pitchFamily="34" charset="0"/>
              </a:rPr>
              <a:t>ANALISIS DEMOGRÁFICO</a:t>
            </a:r>
            <a:endParaRPr lang="es-ES" sz="1400" b="1" dirty="0">
              <a:latin typeface="Arial" pitchFamily="34" charset="0"/>
              <a:cs typeface="Arial" pitchFamily="34" charset="0"/>
            </a:endParaRPr>
          </a:p>
        </p:txBody>
      </p:sp>
      <p:pic>
        <p:nvPicPr>
          <p:cNvPr id="11" name="10 Imagen"/>
          <p:cNvPicPr/>
          <p:nvPr/>
        </p:nvPicPr>
        <p:blipFill>
          <a:blip r:embed="rId3" cstate="print"/>
          <a:srcRect l="5644" t="35195" r="32341" b="24041"/>
          <a:stretch>
            <a:fillRect/>
          </a:stretch>
        </p:blipFill>
        <p:spPr bwMode="auto">
          <a:xfrm>
            <a:off x="395536" y="4149080"/>
            <a:ext cx="3888432" cy="2376264"/>
          </a:xfrm>
          <a:prstGeom prst="rect">
            <a:avLst/>
          </a:prstGeom>
          <a:noFill/>
          <a:ln w="12700">
            <a:solidFill>
              <a:schemeClr val="tx1"/>
            </a:solidFill>
          </a:ln>
        </p:spPr>
      </p:pic>
      <p:sp>
        <p:nvSpPr>
          <p:cNvPr id="12" name="11 CuadroTexto"/>
          <p:cNvSpPr txBox="1"/>
          <p:nvPr/>
        </p:nvSpPr>
        <p:spPr>
          <a:xfrm>
            <a:off x="6372200" y="2492896"/>
            <a:ext cx="1296144" cy="30777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sz="1400" b="1" dirty="0" smtClean="0">
                <a:latin typeface="Arial" pitchFamily="34" charset="0"/>
                <a:cs typeface="Arial" pitchFamily="34" charset="0"/>
              </a:rPr>
              <a:t>¿POR QUE?</a:t>
            </a:r>
            <a:endParaRPr lang="es-ES" sz="1400" b="1" dirty="0">
              <a:latin typeface="Arial" pitchFamily="34" charset="0"/>
              <a:cs typeface="Arial" pitchFamily="34" charset="0"/>
            </a:endParaRPr>
          </a:p>
        </p:txBody>
      </p:sp>
      <p:sp>
        <p:nvSpPr>
          <p:cNvPr id="14" name="13 CuadroTexto"/>
          <p:cNvSpPr txBox="1"/>
          <p:nvPr/>
        </p:nvSpPr>
        <p:spPr>
          <a:xfrm>
            <a:off x="5724128" y="3573016"/>
            <a:ext cx="2664296" cy="30777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sz="1400" b="1" dirty="0" smtClean="0">
                <a:latin typeface="Arial" pitchFamily="34" charset="0"/>
                <a:cs typeface="Arial" pitchFamily="34" charset="0"/>
              </a:rPr>
              <a:t>ANALISIS ECONÓMICO</a:t>
            </a:r>
            <a:endParaRPr lang="es-ES" sz="1400" b="1" dirty="0">
              <a:latin typeface="Arial" pitchFamily="34" charset="0"/>
              <a:cs typeface="Arial" pitchFamily="34" charset="0"/>
            </a:endParaRPr>
          </a:p>
        </p:txBody>
      </p:sp>
      <p:sp>
        <p:nvSpPr>
          <p:cNvPr id="15" name="14 CuadroTexto"/>
          <p:cNvSpPr txBox="1"/>
          <p:nvPr/>
        </p:nvSpPr>
        <p:spPr>
          <a:xfrm>
            <a:off x="6012160" y="4293096"/>
            <a:ext cx="2160240"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400" dirty="0" smtClean="0">
                <a:latin typeface="Arial" pitchFamily="34" charset="0"/>
                <a:cs typeface="Arial" pitchFamily="34" charset="0"/>
              </a:rPr>
              <a:t>ECONOMIA ESTABLE</a:t>
            </a:r>
            <a:endParaRPr lang="es-ES" sz="1400" dirty="0">
              <a:latin typeface="Arial" pitchFamily="34" charset="0"/>
              <a:cs typeface="Arial" pitchFamily="34" charset="0"/>
            </a:endParaRPr>
          </a:p>
        </p:txBody>
      </p:sp>
      <p:cxnSp>
        <p:nvCxnSpPr>
          <p:cNvPr id="17" name="16 Conector recto de flecha"/>
          <p:cNvCxnSpPr/>
          <p:nvPr/>
        </p:nvCxnSpPr>
        <p:spPr>
          <a:xfrm>
            <a:off x="7092280" y="4797152"/>
            <a:ext cx="0" cy="21602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0" name="19 CuadroTexto"/>
          <p:cNvSpPr txBox="1"/>
          <p:nvPr/>
        </p:nvSpPr>
        <p:spPr>
          <a:xfrm>
            <a:off x="5580112" y="5085184"/>
            <a:ext cx="2952328"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400" dirty="0" smtClean="0">
                <a:latin typeface="Arial" pitchFamily="34" charset="0"/>
                <a:cs typeface="Arial" pitchFamily="34" charset="0"/>
              </a:rPr>
              <a:t>ESTABILIDAD POLITICA</a:t>
            </a:r>
            <a:endParaRPr lang="es-ES" sz="1400" dirty="0">
              <a:latin typeface="Arial" pitchFamily="34" charset="0"/>
              <a:cs typeface="Arial" pitchFamily="34" charset="0"/>
            </a:endParaRPr>
          </a:p>
        </p:txBody>
      </p:sp>
      <p:cxnSp>
        <p:nvCxnSpPr>
          <p:cNvPr id="21" name="20 Conector recto de flecha"/>
          <p:cNvCxnSpPr/>
          <p:nvPr/>
        </p:nvCxnSpPr>
        <p:spPr>
          <a:xfrm>
            <a:off x="7092280" y="5589240"/>
            <a:ext cx="0" cy="21602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2" name="21 CuadroTexto"/>
          <p:cNvSpPr txBox="1"/>
          <p:nvPr/>
        </p:nvSpPr>
        <p:spPr>
          <a:xfrm>
            <a:off x="5364088" y="5877272"/>
            <a:ext cx="349188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400" dirty="0" smtClean="0">
                <a:latin typeface="Arial" pitchFamily="34" charset="0"/>
                <a:cs typeface="Arial" pitchFamily="34" charset="0"/>
              </a:rPr>
              <a:t>PROYECCION DE CRECIMIENTO DE IMPORTACIONES </a:t>
            </a:r>
            <a:endParaRPr lang="es-ES" sz="1400" dirty="0">
              <a:latin typeface="Arial" pitchFamily="34" charset="0"/>
              <a:cs typeface="Arial" pitchFamily="34" charset="0"/>
            </a:endParaRPr>
          </a:p>
        </p:txBody>
      </p:sp>
      <p:sp>
        <p:nvSpPr>
          <p:cNvPr id="24" name="23 CuadroTexto"/>
          <p:cNvSpPr txBox="1"/>
          <p:nvPr/>
        </p:nvSpPr>
        <p:spPr>
          <a:xfrm>
            <a:off x="467544" y="2492896"/>
            <a:ext cx="5112568"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S" sz="1400" dirty="0" smtClean="0">
                <a:latin typeface="Arial" pitchFamily="34" charset="0"/>
                <a:cs typeface="Arial" pitchFamily="34" charset="0"/>
              </a:rPr>
              <a:t>SE CONOCE EL COMPORTAMIENTO DEL MERCADO, CONTACTOS EMPRESARIALES</a:t>
            </a:r>
            <a:endParaRPr lang="es-ES" sz="1400" dirty="0">
              <a:latin typeface="Arial" pitchFamily="34" charset="0"/>
              <a:cs typeface="Arial" pitchFamily="34" charset="0"/>
            </a:endParaRPr>
          </a:p>
        </p:txBody>
      </p:sp>
      <p:sp>
        <p:nvSpPr>
          <p:cNvPr id="25" name="24 Flecha curvada hacia la izquierda"/>
          <p:cNvSpPr/>
          <p:nvPr/>
        </p:nvSpPr>
        <p:spPr>
          <a:xfrm>
            <a:off x="7956376" y="1772816"/>
            <a:ext cx="504056" cy="936104"/>
          </a:xfrm>
          <a:prstGeom prst="curved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sz="1400">
              <a:solidFill>
                <a:schemeClr val="tx1"/>
              </a:solidFill>
              <a:latin typeface="Arial" pitchFamily="34" charset="0"/>
              <a:cs typeface="Arial" pitchFamily="34" charset="0"/>
            </a:endParaRPr>
          </a:p>
        </p:txBody>
      </p:sp>
      <p:sp>
        <p:nvSpPr>
          <p:cNvPr id="27" name="26 CuadroTexto"/>
          <p:cNvSpPr txBox="1"/>
          <p:nvPr/>
        </p:nvSpPr>
        <p:spPr>
          <a:xfrm>
            <a:off x="5868144" y="1556792"/>
            <a:ext cx="1512168" cy="30777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S" sz="1400" b="1" dirty="0" smtClean="0">
                <a:latin typeface="Arial" pitchFamily="34" charset="0"/>
                <a:cs typeface="Arial" pitchFamily="34" charset="0"/>
              </a:rPr>
              <a:t>ARGENTINA</a:t>
            </a:r>
            <a:endParaRPr lang="es-ES" sz="1400" b="1" dirty="0">
              <a:latin typeface="Arial" pitchFamily="34" charset="0"/>
              <a:cs typeface="Arial" pitchFamily="34" charset="0"/>
            </a:endParaRPr>
          </a:p>
        </p:txBody>
      </p:sp>
      <p:sp>
        <p:nvSpPr>
          <p:cNvPr id="28" name="27 Flecha izquierda"/>
          <p:cNvSpPr/>
          <p:nvPr/>
        </p:nvSpPr>
        <p:spPr>
          <a:xfrm>
            <a:off x="5796136" y="2636912"/>
            <a:ext cx="360040" cy="144016"/>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sz="14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3568" y="404664"/>
            <a:ext cx="3024336" cy="33855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ANALISIS DE LA DEMANDA</a:t>
            </a:r>
            <a:endParaRPr lang="es-ES" sz="1600" b="1" dirty="0">
              <a:latin typeface="Arial" pitchFamily="34" charset="0"/>
              <a:cs typeface="Arial" pitchFamily="34" charset="0"/>
            </a:endParaRPr>
          </a:p>
        </p:txBody>
      </p:sp>
      <p:sp>
        <p:nvSpPr>
          <p:cNvPr id="5" name="4 CuadroTexto"/>
          <p:cNvSpPr txBox="1"/>
          <p:nvPr/>
        </p:nvSpPr>
        <p:spPr>
          <a:xfrm>
            <a:off x="539552" y="1124744"/>
            <a:ext cx="3528392"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600" dirty="0" smtClean="0">
                <a:latin typeface="Arial" pitchFamily="34" charset="0"/>
                <a:cs typeface="Arial" pitchFamily="34" charset="0"/>
              </a:rPr>
              <a:t>IMPORTADORES – DIETETICAS</a:t>
            </a:r>
            <a:endParaRPr lang="es-ES" sz="1600" dirty="0">
              <a:latin typeface="Arial" pitchFamily="34" charset="0"/>
              <a:cs typeface="Arial" pitchFamily="34" charset="0"/>
            </a:endParaRPr>
          </a:p>
        </p:txBody>
      </p:sp>
      <p:sp>
        <p:nvSpPr>
          <p:cNvPr id="6" name="5 Flecha abajo"/>
          <p:cNvSpPr/>
          <p:nvPr/>
        </p:nvSpPr>
        <p:spPr>
          <a:xfrm>
            <a:off x="2195736" y="1556792"/>
            <a:ext cx="144016" cy="28803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sz="1600">
              <a:latin typeface="Arial" pitchFamily="34" charset="0"/>
              <a:cs typeface="Arial" pitchFamily="34" charset="0"/>
            </a:endParaRPr>
          </a:p>
        </p:txBody>
      </p:sp>
      <p:sp>
        <p:nvSpPr>
          <p:cNvPr id="7" name="6 CuadroTexto"/>
          <p:cNvSpPr txBox="1"/>
          <p:nvPr/>
        </p:nvSpPr>
        <p:spPr>
          <a:xfrm>
            <a:off x="899592" y="1916832"/>
            <a:ext cx="2736304"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buFont typeface="Wingdings" pitchFamily="2" charset="2"/>
              <a:buChar char="§"/>
            </a:pPr>
            <a:r>
              <a:rPr lang="es-ES" sz="1600" dirty="0" smtClean="0">
                <a:latin typeface="Arial" pitchFamily="34" charset="0"/>
                <a:cs typeface="Arial" pitchFamily="34" charset="0"/>
              </a:rPr>
              <a:t>DIETETICAS NATURALES</a:t>
            </a:r>
          </a:p>
          <a:p>
            <a:pPr algn="ctr">
              <a:lnSpc>
                <a:spcPct val="150000"/>
              </a:lnSpc>
              <a:buFont typeface="Wingdings" pitchFamily="2" charset="2"/>
              <a:buChar char="§"/>
            </a:pPr>
            <a:r>
              <a:rPr lang="es-ES" sz="1600" dirty="0" smtClean="0">
                <a:latin typeface="Arial" pitchFamily="34" charset="0"/>
                <a:cs typeface="Arial" pitchFamily="34" charset="0"/>
              </a:rPr>
              <a:t>SOYANA</a:t>
            </a:r>
          </a:p>
          <a:p>
            <a:pPr algn="ctr">
              <a:lnSpc>
                <a:spcPct val="150000"/>
              </a:lnSpc>
              <a:buFont typeface="Wingdings" pitchFamily="2" charset="2"/>
              <a:buChar char="§"/>
            </a:pPr>
            <a:r>
              <a:rPr lang="es-ES" sz="1600" dirty="0" smtClean="0">
                <a:latin typeface="Arial" pitchFamily="34" charset="0"/>
                <a:cs typeface="Arial" pitchFamily="34" charset="0"/>
              </a:rPr>
              <a:t>SU SANA DIETA</a:t>
            </a:r>
          </a:p>
          <a:p>
            <a:pPr algn="ctr">
              <a:lnSpc>
                <a:spcPct val="150000"/>
              </a:lnSpc>
              <a:buFont typeface="Wingdings" pitchFamily="2" charset="2"/>
              <a:buChar char="§"/>
            </a:pPr>
            <a:r>
              <a:rPr lang="es-ES" sz="1600" dirty="0" smtClean="0">
                <a:latin typeface="Arial" pitchFamily="34" charset="0"/>
                <a:cs typeface="Arial" pitchFamily="34" charset="0"/>
              </a:rPr>
              <a:t>NUTRA</a:t>
            </a:r>
          </a:p>
          <a:p>
            <a:pPr algn="ctr">
              <a:lnSpc>
                <a:spcPct val="150000"/>
              </a:lnSpc>
              <a:buFont typeface="Wingdings" pitchFamily="2" charset="2"/>
              <a:buChar char="§"/>
            </a:pPr>
            <a:r>
              <a:rPr lang="es-ES" sz="1600" dirty="0" smtClean="0">
                <a:latin typeface="Arial" pitchFamily="34" charset="0"/>
                <a:cs typeface="Arial" pitchFamily="34" charset="0"/>
              </a:rPr>
              <a:t>HERBOESTE</a:t>
            </a:r>
            <a:endParaRPr lang="es-ES" sz="1600" dirty="0">
              <a:latin typeface="Arial" pitchFamily="34" charset="0"/>
              <a:cs typeface="Arial" pitchFamily="34" charset="0"/>
            </a:endParaRPr>
          </a:p>
        </p:txBody>
      </p:sp>
      <p:sp>
        <p:nvSpPr>
          <p:cNvPr id="8" name="7 Flecha abajo"/>
          <p:cNvSpPr/>
          <p:nvPr/>
        </p:nvSpPr>
        <p:spPr>
          <a:xfrm>
            <a:off x="2195736" y="4005064"/>
            <a:ext cx="144016" cy="28803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sz="1600">
              <a:latin typeface="Arial" pitchFamily="34" charset="0"/>
              <a:cs typeface="Arial" pitchFamily="34" charset="0"/>
            </a:endParaRPr>
          </a:p>
        </p:txBody>
      </p:sp>
      <p:sp>
        <p:nvSpPr>
          <p:cNvPr id="9" name="8 CuadroTexto"/>
          <p:cNvSpPr txBox="1"/>
          <p:nvPr/>
        </p:nvSpPr>
        <p:spPr>
          <a:xfrm>
            <a:off x="1331640" y="4509120"/>
            <a:ext cx="1872208"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600" dirty="0" smtClean="0">
                <a:latin typeface="Arial" pitchFamily="34" charset="0"/>
                <a:cs typeface="Arial" pitchFamily="34" charset="0"/>
              </a:rPr>
              <a:t>ENCUESTA</a:t>
            </a:r>
            <a:endParaRPr lang="es-ES" sz="1600" dirty="0">
              <a:latin typeface="Arial" pitchFamily="34" charset="0"/>
              <a:cs typeface="Arial" pitchFamily="34" charset="0"/>
            </a:endParaRPr>
          </a:p>
        </p:txBody>
      </p:sp>
      <p:sp>
        <p:nvSpPr>
          <p:cNvPr id="10" name="9 CuadroTexto"/>
          <p:cNvSpPr txBox="1"/>
          <p:nvPr/>
        </p:nvSpPr>
        <p:spPr>
          <a:xfrm>
            <a:off x="3203848" y="5157192"/>
            <a:ext cx="3024336" cy="33855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ANALISIS DE LA ENCUESTA</a:t>
            </a:r>
            <a:endParaRPr lang="es-ES" sz="1600" b="1" dirty="0">
              <a:latin typeface="Arial" pitchFamily="34" charset="0"/>
              <a:cs typeface="Arial" pitchFamily="34" charset="0"/>
            </a:endParaRPr>
          </a:p>
        </p:txBody>
      </p:sp>
      <p:sp>
        <p:nvSpPr>
          <p:cNvPr id="11" name="10 CuadroTexto"/>
          <p:cNvSpPr txBox="1"/>
          <p:nvPr/>
        </p:nvSpPr>
        <p:spPr>
          <a:xfrm>
            <a:off x="323528" y="5733256"/>
            <a:ext cx="3816424"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S" sz="1600" dirty="0" smtClean="0">
                <a:latin typeface="Arial" pitchFamily="34" charset="0"/>
                <a:cs typeface="Arial" pitchFamily="34" charset="0"/>
              </a:rPr>
              <a:t>SE REALIZÓ 8 PREGUNTAS – DETERMINAR CANTIDAD, COSTO  Y FRECUENCIA DE COMPRA</a:t>
            </a:r>
            <a:endParaRPr lang="es-ES" sz="1600" dirty="0">
              <a:latin typeface="Arial" pitchFamily="34" charset="0"/>
              <a:cs typeface="Arial" pitchFamily="34" charset="0"/>
            </a:endParaRPr>
          </a:p>
        </p:txBody>
      </p:sp>
      <p:sp>
        <p:nvSpPr>
          <p:cNvPr id="14" name="13 CuadroTexto"/>
          <p:cNvSpPr txBox="1"/>
          <p:nvPr/>
        </p:nvSpPr>
        <p:spPr>
          <a:xfrm>
            <a:off x="5364088" y="5733256"/>
            <a:ext cx="3384376"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S" sz="1600" b="1" dirty="0" smtClean="0">
                <a:latin typeface="Arial" pitchFamily="34" charset="0"/>
                <a:cs typeface="Arial" pitchFamily="34" charset="0"/>
              </a:rPr>
              <a:t>CANTIDAD:      </a:t>
            </a:r>
            <a:r>
              <a:rPr lang="es-ES" sz="1600" dirty="0" smtClean="0">
                <a:latin typeface="Arial" pitchFamily="34" charset="0"/>
                <a:cs typeface="Arial" pitchFamily="34" charset="0"/>
              </a:rPr>
              <a:t>MAS DE 100 LTR.</a:t>
            </a:r>
          </a:p>
          <a:p>
            <a:r>
              <a:rPr lang="es-ES" sz="1600" b="1" dirty="0" smtClean="0">
                <a:latin typeface="Arial" pitchFamily="34" charset="0"/>
                <a:cs typeface="Arial" pitchFamily="34" charset="0"/>
              </a:rPr>
              <a:t>COSTO:            </a:t>
            </a:r>
            <a:r>
              <a:rPr lang="es-ES" sz="1600" dirty="0" smtClean="0">
                <a:latin typeface="Arial" pitchFamily="34" charset="0"/>
                <a:cs typeface="Arial" pitchFamily="34" charset="0"/>
              </a:rPr>
              <a:t>50 USD.</a:t>
            </a:r>
          </a:p>
          <a:p>
            <a:r>
              <a:rPr lang="es-ES" sz="1600" b="1" dirty="0" smtClean="0">
                <a:latin typeface="Arial" pitchFamily="34" charset="0"/>
                <a:cs typeface="Arial" pitchFamily="34" charset="0"/>
              </a:rPr>
              <a:t>FRECUENCIA: </a:t>
            </a:r>
            <a:r>
              <a:rPr lang="es-ES" sz="1600" dirty="0" smtClean="0">
                <a:latin typeface="Arial" pitchFamily="34" charset="0"/>
                <a:cs typeface="Arial" pitchFamily="34" charset="0"/>
              </a:rPr>
              <a:t>MENSUALMENTE  </a:t>
            </a:r>
            <a:endParaRPr lang="es-ES" sz="1600" dirty="0">
              <a:latin typeface="Arial" pitchFamily="34" charset="0"/>
              <a:cs typeface="Arial" pitchFamily="34" charset="0"/>
            </a:endParaRPr>
          </a:p>
        </p:txBody>
      </p:sp>
      <p:sp>
        <p:nvSpPr>
          <p:cNvPr id="15" name="14 CuadroTexto"/>
          <p:cNvSpPr txBox="1"/>
          <p:nvPr/>
        </p:nvSpPr>
        <p:spPr>
          <a:xfrm>
            <a:off x="5148064" y="404664"/>
            <a:ext cx="3528392" cy="33855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ANALISIS DE LA COMPETENCIA</a:t>
            </a:r>
            <a:endParaRPr lang="es-ES" sz="1600" b="1" dirty="0">
              <a:latin typeface="Arial" pitchFamily="34" charset="0"/>
              <a:cs typeface="Arial" pitchFamily="34" charset="0"/>
            </a:endParaRPr>
          </a:p>
        </p:txBody>
      </p:sp>
      <p:sp>
        <p:nvSpPr>
          <p:cNvPr id="16" name="15 Flecha derecha"/>
          <p:cNvSpPr/>
          <p:nvPr/>
        </p:nvSpPr>
        <p:spPr>
          <a:xfrm>
            <a:off x="4427984" y="6093296"/>
            <a:ext cx="648072" cy="2880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17" name="16 CuadroTexto"/>
          <p:cNvSpPr txBox="1"/>
          <p:nvPr/>
        </p:nvSpPr>
        <p:spPr>
          <a:xfrm>
            <a:off x="5148064" y="1052736"/>
            <a:ext cx="1296144" cy="338554"/>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LOCAL</a:t>
            </a:r>
            <a:endParaRPr lang="es-ES" sz="1600" b="1" dirty="0">
              <a:latin typeface="Arial" pitchFamily="34" charset="0"/>
              <a:cs typeface="Arial" pitchFamily="34" charset="0"/>
            </a:endParaRPr>
          </a:p>
        </p:txBody>
      </p:sp>
      <p:sp>
        <p:nvSpPr>
          <p:cNvPr id="18" name="17 CuadroTexto"/>
          <p:cNvSpPr txBox="1"/>
          <p:nvPr/>
        </p:nvSpPr>
        <p:spPr>
          <a:xfrm>
            <a:off x="7380312" y="1052736"/>
            <a:ext cx="1296144" cy="338554"/>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EXTERIOR</a:t>
            </a:r>
            <a:endParaRPr lang="es-ES" sz="1600" b="1" dirty="0">
              <a:latin typeface="Arial" pitchFamily="34" charset="0"/>
              <a:cs typeface="Arial" pitchFamily="34" charset="0"/>
            </a:endParaRPr>
          </a:p>
        </p:txBody>
      </p:sp>
      <p:sp>
        <p:nvSpPr>
          <p:cNvPr id="19" name="18 Flecha abajo"/>
          <p:cNvSpPr/>
          <p:nvPr/>
        </p:nvSpPr>
        <p:spPr>
          <a:xfrm>
            <a:off x="5652120" y="1484784"/>
            <a:ext cx="216024" cy="288032"/>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20" name="19 Flecha abajo"/>
          <p:cNvSpPr/>
          <p:nvPr/>
        </p:nvSpPr>
        <p:spPr>
          <a:xfrm>
            <a:off x="7956376" y="1484784"/>
            <a:ext cx="216024" cy="288032"/>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21" name="20 CuadroTexto"/>
          <p:cNvSpPr txBox="1"/>
          <p:nvPr/>
        </p:nvSpPr>
        <p:spPr>
          <a:xfrm>
            <a:off x="4860032" y="1844824"/>
            <a:ext cx="1800200"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400" dirty="0" smtClean="0">
                <a:latin typeface="Arial" pitchFamily="34" charset="0"/>
                <a:cs typeface="Arial" pitchFamily="34" charset="0"/>
              </a:rPr>
              <a:t>ESCASA, PEQUEÑOS PRODUCTORES</a:t>
            </a:r>
          </a:p>
          <a:p>
            <a:pPr algn="ctr"/>
            <a:r>
              <a:rPr lang="es-ES" sz="1400" dirty="0" smtClean="0">
                <a:latin typeface="Arial" pitchFamily="34" charset="0"/>
                <a:cs typeface="Arial" pitchFamily="34" charset="0"/>
              </a:rPr>
              <a:t>SIN CAPACIDAD DE OFERTAR</a:t>
            </a:r>
          </a:p>
          <a:p>
            <a:pPr algn="ctr"/>
            <a:endParaRPr lang="es-ES" sz="1400" dirty="0">
              <a:latin typeface="Arial" pitchFamily="34" charset="0"/>
              <a:cs typeface="Arial" pitchFamily="34" charset="0"/>
            </a:endParaRPr>
          </a:p>
        </p:txBody>
      </p:sp>
      <p:sp>
        <p:nvSpPr>
          <p:cNvPr id="22" name="21 CuadroTexto"/>
          <p:cNvSpPr txBox="1"/>
          <p:nvPr/>
        </p:nvSpPr>
        <p:spPr>
          <a:xfrm>
            <a:off x="7164288" y="1844824"/>
            <a:ext cx="1800200"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200" dirty="0" smtClean="0">
                <a:latin typeface="Arial" pitchFamily="34" charset="0"/>
                <a:cs typeface="Arial" pitchFamily="34" charset="0"/>
              </a:rPr>
              <a:t>PRODUCTOS, PERUANOS COLOMBIANOS  Y TAHITIANOS</a:t>
            </a:r>
          </a:p>
          <a:p>
            <a:pPr algn="ctr"/>
            <a:r>
              <a:rPr lang="es-ES" sz="1200" dirty="0" smtClean="0">
                <a:latin typeface="Arial" pitchFamily="34" charset="0"/>
                <a:cs typeface="Arial" pitchFamily="34" charset="0"/>
              </a:rPr>
              <a:t>VALORES SUPERIORES A LOS 60 DOLARES</a:t>
            </a:r>
            <a:endParaRPr lang="es-ES" sz="1200" dirty="0">
              <a:latin typeface="Arial" pitchFamily="34" charset="0"/>
              <a:cs typeface="Arial" pitchFamily="34" charset="0"/>
            </a:endParaRPr>
          </a:p>
        </p:txBody>
      </p:sp>
      <p:sp>
        <p:nvSpPr>
          <p:cNvPr id="23" name="22 CuadroTexto"/>
          <p:cNvSpPr txBox="1"/>
          <p:nvPr/>
        </p:nvSpPr>
        <p:spPr>
          <a:xfrm>
            <a:off x="5148064" y="3717032"/>
            <a:ext cx="3456384"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b="1" dirty="0" smtClean="0"/>
              <a:t>PRODUCTOS SUSTITUTOS</a:t>
            </a:r>
            <a:endParaRPr lang="es-ES" b="1" dirty="0"/>
          </a:p>
        </p:txBody>
      </p:sp>
      <p:sp>
        <p:nvSpPr>
          <p:cNvPr id="24" name="23 CuadroTexto"/>
          <p:cNvSpPr txBox="1"/>
          <p:nvPr/>
        </p:nvSpPr>
        <p:spPr>
          <a:xfrm>
            <a:off x="4860032" y="4221088"/>
            <a:ext cx="403244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400" dirty="0" smtClean="0">
                <a:latin typeface="Arial" pitchFamily="34" charset="0"/>
                <a:cs typeface="Arial" pitchFamily="34" charset="0"/>
              </a:rPr>
              <a:t>BIRM, DULCAMARA, ETC., SIN LA MISMA CAPACIDAD CURATIVA</a:t>
            </a:r>
            <a:endParaRPr lang="es-E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27584" y="1916832"/>
            <a:ext cx="3744416" cy="58477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ANALISIS DE LA OFERTA REAL DE LA FINCA “LA HERRADURA”</a:t>
            </a:r>
            <a:endParaRPr lang="es-ES" sz="1600" b="1" dirty="0">
              <a:latin typeface="Arial" pitchFamily="34" charset="0"/>
              <a:cs typeface="Arial" pitchFamily="34" charset="0"/>
            </a:endParaRPr>
          </a:p>
        </p:txBody>
      </p:sp>
      <p:sp>
        <p:nvSpPr>
          <p:cNvPr id="5" name="4 CuadroTexto"/>
          <p:cNvSpPr txBox="1"/>
          <p:nvPr/>
        </p:nvSpPr>
        <p:spPr>
          <a:xfrm>
            <a:off x="827584" y="2852936"/>
            <a:ext cx="3744416"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400" dirty="0" smtClean="0">
                <a:latin typeface="Arial" pitchFamily="34" charset="0"/>
                <a:cs typeface="Arial" pitchFamily="34" charset="0"/>
              </a:rPr>
              <a:t>PRODUCCION MENSUAL: 1000 LITROS</a:t>
            </a:r>
            <a:endParaRPr lang="es-ES" sz="1400" dirty="0">
              <a:latin typeface="Arial" pitchFamily="34" charset="0"/>
              <a:cs typeface="Arial" pitchFamily="34" charset="0"/>
            </a:endParaRPr>
          </a:p>
        </p:txBody>
      </p:sp>
      <p:sp>
        <p:nvSpPr>
          <p:cNvPr id="6" name="5 CuadroTexto"/>
          <p:cNvSpPr txBox="1"/>
          <p:nvPr/>
        </p:nvSpPr>
        <p:spPr>
          <a:xfrm>
            <a:off x="827584" y="3501008"/>
            <a:ext cx="3744416"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600" dirty="0" smtClean="0">
                <a:latin typeface="Arial" pitchFamily="34" charset="0"/>
                <a:cs typeface="Arial" pitchFamily="34" charset="0"/>
              </a:rPr>
              <a:t>700  LITROS DEMANDA NACIONAL</a:t>
            </a:r>
            <a:endParaRPr lang="es-ES" sz="1600" dirty="0">
              <a:latin typeface="Arial" pitchFamily="34" charset="0"/>
              <a:cs typeface="Arial" pitchFamily="34" charset="0"/>
            </a:endParaRPr>
          </a:p>
        </p:txBody>
      </p:sp>
      <p:sp>
        <p:nvSpPr>
          <p:cNvPr id="7" name="6 Flecha abajo"/>
          <p:cNvSpPr/>
          <p:nvPr/>
        </p:nvSpPr>
        <p:spPr>
          <a:xfrm>
            <a:off x="2555776" y="4005064"/>
            <a:ext cx="216024" cy="360040"/>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8" name="7 CuadroTexto"/>
          <p:cNvSpPr txBox="1"/>
          <p:nvPr/>
        </p:nvSpPr>
        <p:spPr>
          <a:xfrm>
            <a:off x="827584" y="4581128"/>
            <a:ext cx="3744416"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600" dirty="0" smtClean="0">
                <a:latin typeface="Arial" pitchFamily="34" charset="0"/>
                <a:cs typeface="Arial" pitchFamily="34" charset="0"/>
              </a:rPr>
              <a:t>300 LITROS OFERTA EXPORTABLE</a:t>
            </a:r>
            <a:endParaRPr lang="es-ES" sz="1600" dirty="0">
              <a:latin typeface="Arial" pitchFamily="34" charset="0"/>
              <a:cs typeface="Arial" pitchFamily="34" charset="0"/>
            </a:endParaRPr>
          </a:p>
        </p:txBody>
      </p:sp>
      <p:sp>
        <p:nvSpPr>
          <p:cNvPr id="9" name="8 CuadroTexto"/>
          <p:cNvSpPr txBox="1"/>
          <p:nvPr/>
        </p:nvSpPr>
        <p:spPr>
          <a:xfrm>
            <a:off x="5508104" y="476672"/>
            <a:ext cx="2952328" cy="58477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SELECCIÓN DEL CLIENTE MAS ADECUADO</a:t>
            </a:r>
            <a:endParaRPr lang="es-ES" sz="1600" b="1" dirty="0">
              <a:latin typeface="Arial" pitchFamily="34" charset="0"/>
              <a:cs typeface="Arial" pitchFamily="34" charset="0"/>
            </a:endParaRPr>
          </a:p>
        </p:txBody>
      </p:sp>
      <p:sp>
        <p:nvSpPr>
          <p:cNvPr id="10" name="9 Flecha abajo"/>
          <p:cNvSpPr/>
          <p:nvPr/>
        </p:nvSpPr>
        <p:spPr>
          <a:xfrm>
            <a:off x="6948264" y="1268760"/>
            <a:ext cx="288032" cy="36004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pic>
        <p:nvPicPr>
          <p:cNvPr id="11" name="10 Imagen"/>
          <p:cNvPicPr/>
          <p:nvPr/>
        </p:nvPicPr>
        <p:blipFill>
          <a:blip r:embed="rId2" cstate="print"/>
          <a:srcRect l="12829" t="17941" r="72996" b="67294"/>
          <a:stretch>
            <a:fillRect/>
          </a:stretch>
        </p:blipFill>
        <p:spPr bwMode="auto">
          <a:xfrm>
            <a:off x="6444208" y="2348880"/>
            <a:ext cx="1224136" cy="720080"/>
          </a:xfrm>
          <a:prstGeom prst="rect">
            <a:avLst/>
          </a:prstGeom>
          <a:noFill/>
          <a:ln>
            <a:noFill/>
          </a:ln>
        </p:spPr>
      </p:pic>
      <p:sp>
        <p:nvSpPr>
          <p:cNvPr id="13" name="12 CuadroTexto"/>
          <p:cNvSpPr txBox="1"/>
          <p:nvPr/>
        </p:nvSpPr>
        <p:spPr>
          <a:xfrm>
            <a:off x="5508104" y="3356992"/>
            <a:ext cx="3168352"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dirty="0" smtClean="0">
                <a:latin typeface="Arial" pitchFamily="34" charset="0"/>
                <a:cs typeface="Arial" pitchFamily="34" charset="0"/>
              </a:rPr>
              <a:t>Comercializa y distribuye cereales, legumbres, frutas secas, especias, hierbas medicinales y productos naturales y dietéticos.</a:t>
            </a:r>
            <a:endParaRPr lang="es-ES" dirty="0">
              <a:latin typeface="Arial" pitchFamily="34" charset="0"/>
              <a:cs typeface="Arial" pitchFamily="34" charset="0"/>
            </a:endParaRPr>
          </a:p>
        </p:txBody>
      </p:sp>
      <p:sp>
        <p:nvSpPr>
          <p:cNvPr id="14" name="13 CuadroTexto"/>
          <p:cNvSpPr txBox="1"/>
          <p:nvPr/>
        </p:nvSpPr>
        <p:spPr>
          <a:xfrm>
            <a:off x="6156176" y="1772816"/>
            <a:ext cx="1872208"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600" dirty="0" smtClean="0">
                <a:latin typeface="Arial" pitchFamily="34" charset="0"/>
                <a:cs typeface="Arial" pitchFamily="34" charset="0"/>
              </a:rPr>
              <a:t>HERBOSTE S.A.</a:t>
            </a:r>
            <a:endParaRPr lang="es-ES" sz="1600" dirty="0">
              <a:latin typeface="Arial" pitchFamily="34" charset="0"/>
              <a:cs typeface="Arial" pitchFamily="34" charset="0"/>
            </a:endParaRPr>
          </a:p>
        </p:txBody>
      </p:sp>
      <p:sp>
        <p:nvSpPr>
          <p:cNvPr id="15" name="14 Flecha abajo"/>
          <p:cNvSpPr/>
          <p:nvPr/>
        </p:nvSpPr>
        <p:spPr>
          <a:xfrm>
            <a:off x="6948264" y="5013176"/>
            <a:ext cx="288032" cy="36004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16" name="15 CuadroTexto"/>
          <p:cNvSpPr txBox="1"/>
          <p:nvPr/>
        </p:nvSpPr>
        <p:spPr>
          <a:xfrm>
            <a:off x="5652120" y="5517232"/>
            <a:ext cx="288032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600" dirty="0" smtClean="0">
                <a:latin typeface="Arial" pitchFamily="34" charset="0"/>
                <a:cs typeface="Arial" pitchFamily="34" charset="0"/>
              </a:rPr>
              <a:t>UBICADA EN BUENOS AIRES ARGENTINA</a:t>
            </a:r>
          </a:p>
          <a:p>
            <a:pPr algn="ctr"/>
            <a:r>
              <a:rPr lang="es-ES" sz="1600" dirty="0" smtClean="0">
                <a:latin typeface="Arial" pitchFamily="34" charset="0"/>
                <a:cs typeface="Arial" pitchFamily="34" charset="0"/>
              </a:rPr>
              <a:t>CUIT 30-70931928-7</a:t>
            </a:r>
            <a:endParaRPr lang="es-E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200" dirty="0" smtClean="0">
                <a:latin typeface="Verdana" pitchFamily="34" charset="0"/>
                <a:ea typeface="Verdana" pitchFamily="34" charset="0"/>
                <a:cs typeface="Verdana" pitchFamily="34" charset="0"/>
              </a:rPr>
              <a:t>CAPITULO 3.- COMERCIO EXTERIOR</a:t>
            </a:r>
            <a:endParaRPr lang="es-ES" sz="3200" dirty="0">
              <a:latin typeface="Verdana" pitchFamily="34" charset="0"/>
              <a:ea typeface="Verdana" pitchFamily="34" charset="0"/>
              <a:cs typeface="Verdana" pitchFamily="34" charset="0"/>
            </a:endParaRPr>
          </a:p>
        </p:txBody>
      </p:sp>
      <p:sp>
        <p:nvSpPr>
          <p:cNvPr id="4" name="3 CuadroTexto"/>
          <p:cNvSpPr txBox="1"/>
          <p:nvPr/>
        </p:nvSpPr>
        <p:spPr>
          <a:xfrm>
            <a:off x="539552" y="3717032"/>
            <a:ext cx="1944216"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PROCESO DE NEGOCIACIÓN</a:t>
            </a:r>
            <a:endParaRPr lang="es-ES" sz="1600" b="1" dirty="0">
              <a:latin typeface="Arial" pitchFamily="34" charset="0"/>
              <a:cs typeface="Arial" pitchFamily="34" charset="0"/>
            </a:endParaRPr>
          </a:p>
        </p:txBody>
      </p:sp>
      <p:sp>
        <p:nvSpPr>
          <p:cNvPr id="5" name="4 Flecha derecha"/>
          <p:cNvSpPr/>
          <p:nvPr/>
        </p:nvSpPr>
        <p:spPr>
          <a:xfrm>
            <a:off x="2771800" y="3933056"/>
            <a:ext cx="576064" cy="14401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6" name="5 CuadroTexto"/>
          <p:cNvSpPr txBox="1"/>
          <p:nvPr/>
        </p:nvSpPr>
        <p:spPr>
          <a:xfrm>
            <a:off x="3707904" y="3645024"/>
            <a:ext cx="3096344" cy="7386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400" dirty="0" smtClean="0">
                <a:latin typeface="Arial" pitchFamily="34" charset="0"/>
                <a:cs typeface="Arial" pitchFamily="34" charset="0"/>
              </a:rPr>
              <a:t>ACUERDO COMERCIAL A.C.E NO. 59 FIRMADO ENTRE ARGENTINA Y ECUADOR</a:t>
            </a:r>
            <a:endParaRPr lang="es-ES" sz="1400" dirty="0">
              <a:latin typeface="Arial" pitchFamily="34" charset="0"/>
              <a:cs typeface="Arial" pitchFamily="34" charset="0"/>
            </a:endParaRPr>
          </a:p>
        </p:txBody>
      </p:sp>
      <p:sp>
        <p:nvSpPr>
          <p:cNvPr id="8" name="7 CuadroTexto"/>
          <p:cNvSpPr txBox="1"/>
          <p:nvPr/>
        </p:nvSpPr>
        <p:spPr>
          <a:xfrm>
            <a:off x="7308304" y="3645024"/>
            <a:ext cx="1656184" cy="7386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400" dirty="0" smtClean="0">
                <a:latin typeface="Arial" pitchFamily="34" charset="0"/>
                <a:cs typeface="Arial" pitchFamily="34" charset="0"/>
              </a:rPr>
              <a:t>100% DE LIBERACION DE TRIBUTOS.</a:t>
            </a:r>
            <a:endParaRPr lang="es-ES" sz="1400" dirty="0">
              <a:latin typeface="Arial" pitchFamily="34" charset="0"/>
              <a:cs typeface="Arial" pitchFamily="34" charset="0"/>
            </a:endParaRPr>
          </a:p>
        </p:txBody>
      </p:sp>
      <p:sp>
        <p:nvSpPr>
          <p:cNvPr id="9" name="8 CuadroTexto"/>
          <p:cNvSpPr txBox="1"/>
          <p:nvPr/>
        </p:nvSpPr>
        <p:spPr>
          <a:xfrm>
            <a:off x="539552" y="1844824"/>
            <a:ext cx="1944216"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CLASIFICACION ARANCELARIA</a:t>
            </a:r>
            <a:endParaRPr lang="es-ES" sz="1600" b="1" dirty="0">
              <a:latin typeface="Arial" pitchFamily="34" charset="0"/>
              <a:cs typeface="Arial" pitchFamily="34" charset="0"/>
            </a:endParaRPr>
          </a:p>
        </p:txBody>
      </p:sp>
      <p:sp>
        <p:nvSpPr>
          <p:cNvPr id="10" name="9 Flecha derecha"/>
          <p:cNvSpPr/>
          <p:nvPr/>
        </p:nvSpPr>
        <p:spPr>
          <a:xfrm>
            <a:off x="2771800" y="2060848"/>
            <a:ext cx="576064" cy="14401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11" name="10 CuadroTexto"/>
          <p:cNvSpPr txBox="1"/>
          <p:nvPr/>
        </p:nvSpPr>
        <p:spPr>
          <a:xfrm>
            <a:off x="3779912" y="1484784"/>
            <a:ext cx="4968552"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ES" sz="1100" b="1" dirty="0" smtClean="0">
                <a:latin typeface="Arial" pitchFamily="34" charset="0"/>
                <a:cs typeface="Arial" pitchFamily="34" charset="0"/>
              </a:rPr>
              <a:t>CAP. 20 </a:t>
            </a:r>
            <a:r>
              <a:rPr lang="es-ES" sz="1100" dirty="0" smtClean="0">
                <a:latin typeface="Arial" pitchFamily="34" charset="0"/>
                <a:cs typeface="Arial" pitchFamily="34" charset="0"/>
              </a:rPr>
              <a:t>PREPARACIONES DE HORTALIZAS, FRUTAS U OTROS FRUTOS O DEMAS  PARTES DE PLANTAS</a:t>
            </a:r>
          </a:p>
          <a:p>
            <a:pPr algn="just"/>
            <a:r>
              <a:rPr lang="es-ES" sz="1100" b="1" dirty="0" smtClean="0">
                <a:latin typeface="Arial" pitchFamily="34" charset="0"/>
                <a:cs typeface="Arial" pitchFamily="34" charset="0"/>
              </a:rPr>
              <a:t>PARTIDA  2009 </a:t>
            </a:r>
            <a:r>
              <a:rPr lang="es-ES" sz="1100" dirty="0" smtClean="0">
                <a:latin typeface="Arial" pitchFamily="34" charset="0"/>
                <a:cs typeface="Arial" pitchFamily="34" charset="0"/>
              </a:rPr>
              <a:t> JUGOS DE FRUTAS U OTROS FRUTOS O DE HORTALIZAS SIN FERMENTAR Y ADICION DE ALCOHOL, INCLUSO CON ADICION DE AZUCAR U OTRO EDULCORANTE</a:t>
            </a:r>
          </a:p>
          <a:p>
            <a:pPr algn="just"/>
            <a:r>
              <a:rPr lang="es-ES" sz="1100" b="1" dirty="0" smtClean="0">
                <a:latin typeface="Arial" pitchFamily="34" charset="0"/>
                <a:cs typeface="Arial" pitchFamily="34" charset="0"/>
              </a:rPr>
              <a:t>PARTIDA NALADISA 2009.80 </a:t>
            </a:r>
            <a:r>
              <a:rPr lang="es-ES" sz="1100" dirty="0" smtClean="0">
                <a:latin typeface="Arial" pitchFamily="34" charset="0"/>
                <a:cs typeface="Arial" pitchFamily="34" charset="0"/>
              </a:rPr>
              <a:t>JUGO DE CUALQUIER FRUTA O FRUTO O HORTALIZAS.</a:t>
            </a:r>
          </a:p>
          <a:p>
            <a:pPr algn="just"/>
            <a:r>
              <a:rPr lang="es-ES" sz="1100" b="1" dirty="0" smtClean="0">
                <a:latin typeface="Arial" pitchFamily="34" charset="0"/>
                <a:cs typeface="Arial" pitchFamily="34" charset="0"/>
              </a:rPr>
              <a:t>SUBPARTIDA 2009.80.20 </a:t>
            </a:r>
            <a:r>
              <a:rPr lang="es-ES" sz="1100" dirty="0" smtClean="0">
                <a:latin typeface="Arial" pitchFamily="34" charset="0"/>
                <a:cs typeface="Arial" pitchFamily="34" charset="0"/>
              </a:rPr>
              <a:t>–DE HORTALIZAS INCLUSO SILVESTRES.</a:t>
            </a:r>
            <a:endParaRPr lang="es-ES" sz="1200" dirty="0" smtClean="0">
              <a:latin typeface="Arial" pitchFamily="34" charset="0"/>
              <a:cs typeface="Arial" pitchFamily="34" charset="0"/>
            </a:endParaRPr>
          </a:p>
        </p:txBody>
      </p:sp>
      <p:cxnSp>
        <p:nvCxnSpPr>
          <p:cNvPr id="14" name="13 Conector recto de flecha"/>
          <p:cNvCxnSpPr/>
          <p:nvPr/>
        </p:nvCxnSpPr>
        <p:spPr>
          <a:xfrm>
            <a:off x="6876256" y="4077072"/>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1403648" y="4869160"/>
            <a:ext cx="2880320" cy="338554"/>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PRECIO</a:t>
            </a:r>
            <a:endParaRPr lang="es-ES" sz="1600" b="1" dirty="0">
              <a:latin typeface="Arial" pitchFamily="34" charset="0"/>
              <a:cs typeface="Arial" pitchFamily="34" charset="0"/>
            </a:endParaRPr>
          </a:p>
        </p:txBody>
      </p:sp>
      <p:sp>
        <p:nvSpPr>
          <p:cNvPr id="16" name="15 CuadroTexto"/>
          <p:cNvSpPr txBox="1"/>
          <p:nvPr/>
        </p:nvSpPr>
        <p:spPr>
          <a:xfrm>
            <a:off x="1403648" y="5517232"/>
            <a:ext cx="2880320" cy="338554"/>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CANTIDAD  </a:t>
            </a:r>
            <a:endParaRPr lang="es-ES" sz="1600" b="1" dirty="0">
              <a:latin typeface="Arial" pitchFamily="34" charset="0"/>
              <a:cs typeface="Arial" pitchFamily="34" charset="0"/>
            </a:endParaRPr>
          </a:p>
        </p:txBody>
      </p:sp>
      <p:sp>
        <p:nvSpPr>
          <p:cNvPr id="17" name="16 CuadroTexto"/>
          <p:cNvSpPr txBox="1"/>
          <p:nvPr/>
        </p:nvSpPr>
        <p:spPr>
          <a:xfrm>
            <a:off x="1403648" y="6165304"/>
            <a:ext cx="2880320" cy="338554"/>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FRECUENCIA DE COMPRA</a:t>
            </a:r>
            <a:endParaRPr lang="es-ES" sz="1600" b="1" dirty="0">
              <a:latin typeface="Arial" pitchFamily="34" charset="0"/>
              <a:cs typeface="Arial" pitchFamily="34" charset="0"/>
            </a:endParaRPr>
          </a:p>
        </p:txBody>
      </p:sp>
      <p:sp>
        <p:nvSpPr>
          <p:cNvPr id="18" name="17 Flecha derecha"/>
          <p:cNvSpPr/>
          <p:nvPr/>
        </p:nvSpPr>
        <p:spPr>
          <a:xfrm>
            <a:off x="4644008" y="4941168"/>
            <a:ext cx="648072" cy="21602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19" name="18 Flecha derecha"/>
          <p:cNvSpPr/>
          <p:nvPr/>
        </p:nvSpPr>
        <p:spPr>
          <a:xfrm>
            <a:off x="4644008" y="5589240"/>
            <a:ext cx="648072" cy="21602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20" name="19 Flecha derecha"/>
          <p:cNvSpPr/>
          <p:nvPr/>
        </p:nvSpPr>
        <p:spPr>
          <a:xfrm>
            <a:off x="4644008" y="6237312"/>
            <a:ext cx="648072" cy="21602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21" name="20 CuadroTexto"/>
          <p:cNvSpPr txBox="1"/>
          <p:nvPr/>
        </p:nvSpPr>
        <p:spPr>
          <a:xfrm>
            <a:off x="5652120" y="4869160"/>
            <a:ext cx="1872208"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600" dirty="0" smtClean="0">
                <a:latin typeface="Arial" pitchFamily="34" charset="0"/>
                <a:cs typeface="Arial" pitchFamily="34" charset="0"/>
              </a:rPr>
              <a:t>32,00 USD</a:t>
            </a:r>
            <a:endParaRPr lang="es-ES" sz="1600" dirty="0">
              <a:latin typeface="Arial" pitchFamily="34" charset="0"/>
              <a:cs typeface="Arial" pitchFamily="34" charset="0"/>
            </a:endParaRPr>
          </a:p>
        </p:txBody>
      </p:sp>
      <p:sp>
        <p:nvSpPr>
          <p:cNvPr id="22" name="21 CuadroTexto"/>
          <p:cNvSpPr txBox="1"/>
          <p:nvPr/>
        </p:nvSpPr>
        <p:spPr>
          <a:xfrm>
            <a:off x="5652120" y="5517232"/>
            <a:ext cx="1872208"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600" dirty="0" smtClean="0">
                <a:latin typeface="Arial" pitchFamily="34" charset="0"/>
                <a:cs typeface="Arial" pitchFamily="34" charset="0"/>
              </a:rPr>
              <a:t>240 LITROS</a:t>
            </a:r>
            <a:endParaRPr lang="es-ES" sz="1600" dirty="0">
              <a:latin typeface="Arial" pitchFamily="34" charset="0"/>
              <a:cs typeface="Arial" pitchFamily="34" charset="0"/>
            </a:endParaRPr>
          </a:p>
        </p:txBody>
      </p:sp>
      <p:sp>
        <p:nvSpPr>
          <p:cNvPr id="23" name="22 CuadroTexto"/>
          <p:cNvSpPr txBox="1"/>
          <p:nvPr/>
        </p:nvSpPr>
        <p:spPr>
          <a:xfrm>
            <a:off x="5652120" y="6165304"/>
            <a:ext cx="1872208"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sz="1600" dirty="0" smtClean="0">
                <a:latin typeface="Arial" pitchFamily="34" charset="0"/>
                <a:cs typeface="Arial" pitchFamily="34" charset="0"/>
              </a:rPr>
              <a:t>MENSUALMENTE</a:t>
            </a:r>
            <a:endParaRPr lang="es-E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699792" y="332656"/>
            <a:ext cx="3744416"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s-ES" b="1" dirty="0" smtClean="0">
                <a:latin typeface="Arial" pitchFamily="34" charset="0"/>
                <a:cs typeface="Arial" pitchFamily="34" charset="0"/>
              </a:rPr>
              <a:t>FORMALIDADES LEGALES PREVIAS A LA EXPORTACIÓN</a:t>
            </a:r>
            <a:endParaRPr lang="es-ES" b="1" dirty="0">
              <a:latin typeface="Arial" pitchFamily="34" charset="0"/>
              <a:cs typeface="Arial" pitchFamily="34" charset="0"/>
            </a:endParaRPr>
          </a:p>
        </p:txBody>
      </p:sp>
      <p:sp>
        <p:nvSpPr>
          <p:cNvPr id="5" name="4 CuadroTexto"/>
          <p:cNvSpPr txBox="1"/>
          <p:nvPr/>
        </p:nvSpPr>
        <p:spPr>
          <a:xfrm>
            <a:off x="395536" y="1988840"/>
            <a:ext cx="2376264"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NEGOCIACIÓN DE INCOTERM </a:t>
            </a:r>
            <a:endParaRPr lang="es-ES" sz="1600" b="1" dirty="0">
              <a:latin typeface="Arial" pitchFamily="34" charset="0"/>
              <a:cs typeface="Arial" pitchFamily="34" charset="0"/>
            </a:endParaRPr>
          </a:p>
        </p:txBody>
      </p:sp>
      <p:sp>
        <p:nvSpPr>
          <p:cNvPr id="6" name="5 CuadroTexto"/>
          <p:cNvSpPr txBox="1"/>
          <p:nvPr/>
        </p:nvSpPr>
        <p:spPr>
          <a:xfrm>
            <a:off x="395536" y="3789040"/>
            <a:ext cx="2376264"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NEGOCIACIÓN DE FORMA DE PAGO </a:t>
            </a:r>
            <a:endParaRPr lang="es-ES" sz="1600" b="1" dirty="0">
              <a:latin typeface="Arial" pitchFamily="34" charset="0"/>
              <a:cs typeface="Arial" pitchFamily="34" charset="0"/>
            </a:endParaRPr>
          </a:p>
        </p:txBody>
      </p:sp>
      <p:sp>
        <p:nvSpPr>
          <p:cNvPr id="7" name="6 CuadroTexto"/>
          <p:cNvSpPr txBox="1"/>
          <p:nvPr/>
        </p:nvSpPr>
        <p:spPr>
          <a:xfrm>
            <a:off x="395536" y="5157192"/>
            <a:ext cx="2376264"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sz="1600" b="1" dirty="0" smtClean="0">
                <a:latin typeface="Arial" pitchFamily="34" charset="0"/>
                <a:cs typeface="Arial" pitchFamily="34" charset="0"/>
              </a:rPr>
              <a:t>CONTRATO DE COMPRA-VENTA DE MERCANCIAS</a:t>
            </a:r>
            <a:endParaRPr lang="es-ES" sz="1600" b="1" dirty="0">
              <a:latin typeface="Arial" pitchFamily="34" charset="0"/>
              <a:cs typeface="Arial" pitchFamily="34" charset="0"/>
            </a:endParaRPr>
          </a:p>
        </p:txBody>
      </p:sp>
      <p:sp>
        <p:nvSpPr>
          <p:cNvPr id="8" name="7 Flecha derecha"/>
          <p:cNvSpPr/>
          <p:nvPr/>
        </p:nvSpPr>
        <p:spPr>
          <a:xfrm>
            <a:off x="3059832" y="2204864"/>
            <a:ext cx="360040" cy="21602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9" name="8 Flecha derecha"/>
          <p:cNvSpPr/>
          <p:nvPr/>
        </p:nvSpPr>
        <p:spPr>
          <a:xfrm>
            <a:off x="3059832" y="3933056"/>
            <a:ext cx="360040" cy="21602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10" name="9 Flecha derecha"/>
          <p:cNvSpPr/>
          <p:nvPr/>
        </p:nvSpPr>
        <p:spPr>
          <a:xfrm>
            <a:off x="3059832" y="5445224"/>
            <a:ext cx="432048" cy="21602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11" name="10 CuadroTexto"/>
          <p:cNvSpPr txBox="1"/>
          <p:nvPr/>
        </p:nvSpPr>
        <p:spPr>
          <a:xfrm>
            <a:off x="3779912" y="1916832"/>
            <a:ext cx="165618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600" dirty="0" smtClean="0">
                <a:latin typeface="Arial" pitchFamily="34" charset="0"/>
                <a:cs typeface="Arial" pitchFamily="34" charset="0"/>
              </a:rPr>
              <a:t>Transporte Pagado Hasta</a:t>
            </a:r>
          </a:p>
          <a:p>
            <a:pPr algn="ctr"/>
            <a:r>
              <a:rPr lang="es-ES" sz="1600" dirty="0" smtClean="0">
                <a:latin typeface="Arial" pitchFamily="34" charset="0"/>
                <a:cs typeface="Arial" pitchFamily="34" charset="0"/>
              </a:rPr>
              <a:t>CPT</a:t>
            </a:r>
            <a:endParaRPr lang="es-ES" sz="1600" dirty="0">
              <a:latin typeface="Arial" pitchFamily="34" charset="0"/>
              <a:cs typeface="Arial" pitchFamily="34" charset="0"/>
            </a:endParaRPr>
          </a:p>
        </p:txBody>
      </p:sp>
      <p:sp>
        <p:nvSpPr>
          <p:cNvPr id="12" name="11 Flecha derecha"/>
          <p:cNvSpPr/>
          <p:nvPr/>
        </p:nvSpPr>
        <p:spPr>
          <a:xfrm>
            <a:off x="5796136" y="2204864"/>
            <a:ext cx="360040" cy="21602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pic>
        <p:nvPicPr>
          <p:cNvPr id="15" name="14 Imagen" descr="http://www.sourcejuice.com/wp-content/themes/classic/Images/incoterms-cpt.gif"/>
          <p:cNvPicPr/>
          <p:nvPr/>
        </p:nvPicPr>
        <p:blipFill>
          <a:blip r:embed="rId2" cstate="print"/>
          <a:srcRect/>
          <a:stretch>
            <a:fillRect/>
          </a:stretch>
        </p:blipFill>
        <p:spPr bwMode="auto">
          <a:xfrm>
            <a:off x="6372200" y="1628800"/>
            <a:ext cx="2528317"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16 CuadroTexto"/>
          <p:cNvSpPr txBox="1"/>
          <p:nvPr/>
        </p:nvSpPr>
        <p:spPr>
          <a:xfrm>
            <a:off x="3707904" y="3717032"/>
            <a:ext cx="201622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buFont typeface="Arial" pitchFamily="34" charset="0"/>
              <a:buChar char="•"/>
            </a:pPr>
            <a:r>
              <a:rPr lang="es-EC" dirty="0" smtClean="0">
                <a:latin typeface="Arial" pitchFamily="34" charset="0"/>
                <a:cs typeface="Arial" pitchFamily="34" charset="0"/>
              </a:rPr>
              <a:t>Transferencia.</a:t>
            </a:r>
            <a:endParaRPr lang="es-ES" dirty="0" smtClean="0">
              <a:latin typeface="Arial" pitchFamily="34" charset="0"/>
              <a:cs typeface="Arial" pitchFamily="34" charset="0"/>
            </a:endParaRPr>
          </a:p>
          <a:p>
            <a:pPr lvl="0">
              <a:buFont typeface="Arial" pitchFamily="34" charset="0"/>
              <a:buChar char="•"/>
            </a:pPr>
            <a:r>
              <a:rPr lang="es-EC" dirty="0" smtClean="0">
                <a:latin typeface="Arial" pitchFamily="34" charset="0"/>
                <a:cs typeface="Arial" pitchFamily="34" charset="0"/>
              </a:rPr>
              <a:t>Carta de Crédito.</a:t>
            </a:r>
            <a:endParaRPr lang="es-ES" dirty="0">
              <a:latin typeface="Arial" pitchFamily="34" charset="0"/>
              <a:cs typeface="Arial" pitchFamily="34" charset="0"/>
            </a:endParaRPr>
          </a:p>
        </p:txBody>
      </p:sp>
      <p:sp>
        <p:nvSpPr>
          <p:cNvPr id="18" name="17 Flecha derecha"/>
          <p:cNvSpPr/>
          <p:nvPr/>
        </p:nvSpPr>
        <p:spPr>
          <a:xfrm>
            <a:off x="5940152" y="3933056"/>
            <a:ext cx="360040" cy="21602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19" name="18 CuadroTexto"/>
          <p:cNvSpPr txBox="1"/>
          <p:nvPr/>
        </p:nvSpPr>
        <p:spPr>
          <a:xfrm>
            <a:off x="6660232" y="3717032"/>
            <a:ext cx="1944216" cy="7386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400" dirty="0" smtClean="0">
                <a:latin typeface="Arial" pitchFamily="34" charset="0"/>
                <a:cs typeface="Arial" pitchFamily="34" charset="0"/>
              </a:rPr>
              <a:t>CARTA DE CRÉDITO CONFIRMADA E IRREBOCABLE</a:t>
            </a:r>
            <a:endParaRPr lang="es-ES" sz="1400" dirty="0">
              <a:latin typeface="Arial" pitchFamily="34" charset="0"/>
              <a:cs typeface="Arial" pitchFamily="34" charset="0"/>
            </a:endParaRPr>
          </a:p>
        </p:txBody>
      </p:sp>
      <p:sp>
        <p:nvSpPr>
          <p:cNvPr id="20" name="19 CuadroTexto"/>
          <p:cNvSpPr txBox="1"/>
          <p:nvPr/>
        </p:nvSpPr>
        <p:spPr>
          <a:xfrm>
            <a:off x="3851920" y="5229200"/>
            <a:ext cx="4896544" cy="7386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400" dirty="0" smtClean="0">
                <a:latin typeface="Arial" pitchFamily="34" charset="0"/>
                <a:cs typeface="Arial" pitchFamily="34" charset="0"/>
              </a:rPr>
              <a:t>LEGALIZACION DE VOLUNTADES DE TRANSFERENCIA DE PROPIEDAD DE MERCANCIAS, TENIENDO COMO CONTRAPRESTACION UN PAGO DE POR MEDIO</a:t>
            </a:r>
            <a:endParaRPr lang="es-E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994</TotalTime>
  <Words>2322</Words>
  <Application>Microsoft Office PowerPoint</Application>
  <PresentationFormat>Presentación en pantalla (4:3)</PresentationFormat>
  <Paragraphs>714</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Tema de Office</vt:lpstr>
      <vt:lpstr>TESIS PREVIO A LA OBTENCIÓN DEL TÍTULO DE INGENIERO COMERCIO EXTERIOR Y NEGOCIACION INTERNACIONAL </vt:lpstr>
      <vt:lpstr>CAPITULO 1.-  ANTECEDENTES</vt:lpstr>
      <vt:lpstr>Diapositiva 3</vt:lpstr>
      <vt:lpstr>Diapositiva 4</vt:lpstr>
      <vt:lpstr>CAPITULO 2.- ESTUDIO DE MERCADO</vt:lpstr>
      <vt:lpstr>Diapositiva 6</vt:lpstr>
      <vt:lpstr>Diapositiva 7</vt:lpstr>
      <vt:lpstr>CAPITULO 3.- COMERCIO EXTERIOR</vt:lpstr>
      <vt:lpstr>Diapositiva 9</vt:lpstr>
      <vt:lpstr>Diapositiva 10</vt:lpstr>
      <vt:lpstr>Diapositiva 11</vt:lpstr>
      <vt:lpstr>Diapositiva 12</vt:lpstr>
      <vt:lpstr>CAPITULO 4.- MARKETING</vt:lpstr>
      <vt:lpstr>Diapositiva 14</vt:lpstr>
      <vt:lpstr>Diapositiva 15</vt:lpstr>
      <vt:lpstr>CAPITULO 5.- EVALUACIÓN ECONÓMICA FINANCIERA</vt:lpstr>
      <vt:lpstr>Diapositiva 17</vt:lpstr>
      <vt:lpstr>Diapositiva 18</vt:lpstr>
      <vt:lpstr>Diapositiva 19</vt:lpstr>
      <vt:lpstr>Diapositiva 20</vt:lpstr>
      <vt:lpstr>Diapositiva 21</vt:lpstr>
      <vt:lpstr>Diapositiva 22</vt:lpstr>
      <vt:lpstr>CAPITULO 6.- CONCLUSIONES </vt:lpstr>
      <vt:lpstr>CAPITULO 6.- RECOMENDACIONES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TESIS PREVIO A LA OBTENCIÓN DEL TÍTULO DE INGENIERO COMERCIO EXTERIOR Y NEGOCIACION INTERNACIONAL</dc:title>
  <dc:creator>Usuario</dc:creator>
  <cp:lastModifiedBy>Usuario</cp:lastModifiedBy>
  <cp:revision>95</cp:revision>
  <dcterms:created xsi:type="dcterms:W3CDTF">2013-12-01T03:58:34Z</dcterms:created>
  <dcterms:modified xsi:type="dcterms:W3CDTF">2013-12-03T14:22:21Z</dcterms:modified>
</cp:coreProperties>
</file>