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84" r:id="rId3"/>
    <p:sldId id="257" r:id="rId4"/>
    <p:sldId id="258" r:id="rId5"/>
    <p:sldId id="275" r:id="rId6"/>
    <p:sldId id="276" r:id="rId7"/>
    <p:sldId id="277" r:id="rId8"/>
    <p:sldId id="278" r:id="rId9"/>
    <p:sldId id="279" r:id="rId10"/>
    <p:sldId id="261" r:id="rId11"/>
    <p:sldId id="262" r:id="rId12"/>
    <p:sldId id="265" r:id="rId13"/>
    <p:sldId id="264" r:id="rId14"/>
    <p:sldId id="266" r:id="rId15"/>
    <p:sldId id="280" r:id="rId16"/>
    <p:sldId id="281" r:id="rId17"/>
    <p:sldId id="282" r:id="rId18"/>
    <p:sldId id="283" r:id="rId19"/>
    <p:sldId id="269" r:id="rId20"/>
    <p:sldId id="270" r:id="rId21"/>
    <p:sldId id="271" r:id="rId22"/>
    <p:sldId id="272" r:id="rId23"/>
    <p:sldId id="273" r:id="rId24"/>
    <p:sldId id="274" r:id="rId25"/>
  </p:sldIdLst>
  <p:sldSz cx="9144000" cy="6858000" type="screen4x3"/>
  <p:notesSz cx="6858000" cy="99456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224985-B521-4EAA-B84E-AAB2AC7FE48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876CF669-0D82-4C7B-A97F-086D28580B8B}">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RECEPCIÓN Y SELECCIÓN</a:t>
          </a:r>
          <a:endParaRPr lang="es-ES" dirty="0"/>
        </a:p>
      </dgm:t>
    </dgm:pt>
    <dgm:pt modelId="{2664BA1D-EAAB-43E1-9B80-5806FD75B2B3}" type="parTrans" cxnId="{B4BEE8AB-660C-41A4-8168-1F24D08E0B8F}">
      <dgm:prSet/>
      <dgm:spPr/>
      <dgm:t>
        <a:bodyPr/>
        <a:lstStyle/>
        <a:p>
          <a:endParaRPr lang="es-ES"/>
        </a:p>
      </dgm:t>
    </dgm:pt>
    <dgm:pt modelId="{FA4CEEB5-EC53-4B86-B53C-C857B0F73C40}" type="sibTrans" cxnId="{B4BEE8AB-660C-41A4-8168-1F24D08E0B8F}">
      <dgm:prSet/>
      <dgm:spPr/>
      <dgm:t>
        <a:bodyPr/>
        <a:lstStyle/>
        <a:p>
          <a:endParaRPr lang="es-ES"/>
        </a:p>
      </dgm:t>
    </dgm:pt>
    <dgm:pt modelId="{073C20CC-2664-4537-9B01-9B2D918D6337}">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LAVADO</a:t>
          </a:r>
          <a:endParaRPr lang="es-ES" dirty="0"/>
        </a:p>
      </dgm:t>
    </dgm:pt>
    <dgm:pt modelId="{EF5615AF-FB85-4606-9769-E5381E42B1BD}" type="parTrans" cxnId="{AA401CD0-DA29-42AD-9011-EE28ED96223C}">
      <dgm:prSet/>
      <dgm:spPr/>
      <dgm:t>
        <a:bodyPr/>
        <a:lstStyle/>
        <a:p>
          <a:endParaRPr lang="es-ES"/>
        </a:p>
      </dgm:t>
    </dgm:pt>
    <dgm:pt modelId="{7C94AA83-A1CD-4567-AEF5-F27C8F98282E}" type="sibTrans" cxnId="{AA401CD0-DA29-42AD-9011-EE28ED96223C}">
      <dgm:prSet/>
      <dgm:spPr/>
      <dgm:t>
        <a:bodyPr/>
        <a:lstStyle/>
        <a:p>
          <a:endParaRPr lang="es-ES"/>
        </a:p>
      </dgm:t>
    </dgm:pt>
    <dgm:pt modelId="{87DEE5AB-7387-4F42-BBD9-F3055F1C2E1D}">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ALMACENAMIENTO</a:t>
          </a:r>
          <a:endParaRPr lang="es-ES" dirty="0"/>
        </a:p>
      </dgm:t>
    </dgm:pt>
    <dgm:pt modelId="{8B03F3F0-2E5C-45FB-9524-24639A45C25B}" type="parTrans" cxnId="{431A1B91-BBA7-459A-9F16-058C9239525C}">
      <dgm:prSet/>
      <dgm:spPr/>
      <dgm:t>
        <a:bodyPr/>
        <a:lstStyle/>
        <a:p>
          <a:endParaRPr lang="es-ES"/>
        </a:p>
      </dgm:t>
    </dgm:pt>
    <dgm:pt modelId="{7681AEE8-1C53-4D3A-A17E-72BEBB62E33C}" type="sibTrans" cxnId="{431A1B91-BBA7-459A-9F16-058C9239525C}">
      <dgm:prSet/>
      <dgm:spPr/>
      <dgm:t>
        <a:bodyPr/>
        <a:lstStyle/>
        <a:p>
          <a:endParaRPr lang="es-ES"/>
        </a:p>
      </dgm:t>
    </dgm:pt>
    <dgm:pt modelId="{692D8DD4-2CAC-4D65-8A3D-02813A837BBD}">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EMPACADO</a:t>
          </a:r>
          <a:endParaRPr lang="es-ES" dirty="0"/>
        </a:p>
      </dgm:t>
    </dgm:pt>
    <dgm:pt modelId="{42D68B0B-A311-4A30-9CE0-2B9FA654E5B7}" type="parTrans" cxnId="{FDD254A5-29A9-44E5-AF39-8AD6C8DD1008}">
      <dgm:prSet/>
      <dgm:spPr/>
      <dgm:t>
        <a:bodyPr/>
        <a:lstStyle/>
        <a:p>
          <a:endParaRPr lang="es-ES"/>
        </a:p>
      </dgm:t>
    </dgm:pt>
    <dgm:pt modelId="{02590AAD-A4E2-4E7C-AF60-C1F2B0BD7E1A}" type="sibTrans" cxnId="{FDD254A5-29A9-44E5-AF39-8AD6C8DD1008}">
      <dgm:prSet/>
      <dgm:spPr/>
      <dgm:t>
        <a:bodyPr/>
        <a:lstStyle/>
        <a:p>
          <a:endParaRPr lang="es-ES"/>
        </a:p>
      </dgm:t>
    </dgm:pt>
    <dgm:pt modelId="{2314F3FA-EDCB-4AC3-B7D8-B0E866383758}">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UNITARIZADOO</a:t>
          </a:r>
          <a:endParaRPr lang="es-ES" dirty="0"/>
        </a:p>
      </dgm:t>
    </dgm:pt>
    <dgm:pt modelId="{D0472C87-FFA7-44F8-B90A-80A1CC2B052F}" type="parTrans" cxnId="{859E9751-A39C-4384-A7D2-00F2F068DA91}">
      <dgm:prSet/>
      <dgm:spPr/>
      <dgm:t>
        <a:bodyPr/>
        <a:lstStyle/>
        <a:p>
          <a:endParaRPr lang="es-ES"/>
        </a:p>
      </dgm:t>
    </dgm:pt>
    <dgm:pt modelId="{76881F96-A240-4CEB-AA96-D22B8716FB10}" type="sibTrans" cxnId="{859E9751-A39C-4384-A7D2-00F2F068DA91}">
      <dgm:prSet/>
      <dgm:spPr/>
      <dgm:t>
        <a:bodyPr/>
        <a:lstStyle/>
        <a:p>
          <a:endParaRPr lang="es-ES"/>
        </a:p>
      </dgm:t>
    </dgm:pt>
    <dgm:pt modelId="{FFE4095D-16F8-4E19-B090-99AF1C634E2E}">
      <dgm:prSet phldrT="[Texto]">
        <dgm:style>
          <a:lnRef idx="3">
            <a:schemeClr val="lt1"/>
          </a:lnRef>
          <a:fillRef idx="1">
            <a:schemeClr val="accent3"/>
          </a:fillRef>
          <a:effectRef idx="1">
            <a:schemeClr val="accent3"/>
          </a:effectRef>
          <a:fontRef idx="minor">
            <a:schemeClr val="lt1"/>
          </a:fontRef>
        </dgm:style>
      </dgm:prSet>
      <dgm:spPr/>
      <dgm:t>
        <a:bodyPr/>
        <a:lstStyle/>
        <a:p>
          <a:r>
            <a:rPr lang="es-ES" dirty="0" smtClean="0"/>
            <a:t>PALETIZADO</a:t>
          </a:r>
          <a:endParaRPr lang="es-ES" dirty="0"/>
        </a:p>
      </dgm:t>
    </dgm:pt>
    <dgm:pt modelId="{BE1823FF-D509-4EC9-88A4-1EF2C2191B55}" type="parTrans" cxnId="{34B1ED53-DA0C-4247-9198-39551AAFFCA8}">
      <dgm:prSet/>
      <dgm:spPr/>
      <dgm:t>
        <a:bodyPr/>
        <a:lstStyle/>
        <a:p>
          <a:endParaRPr lang="es-ES"/>
        </a:p>
      </dgm:t>
    </dgm:pt>
    <dgm:pt modelId="{32F7DED3-41AD-4F2F-A01F-DDDDB75D77F0}" type="sibTrans" cxnId="{34B1ED53-DA0C-4247-9198-39551AAFFCA8}">
      <dgm:prSet/>
      <dgm:spPr/>
      <dgm:t>
        <a:bodyPr/>
        <a:lstStyle/>
        <a:p>
          <a:endParaRPr lang="es-ES"/>
        </a:p>
      </dgm:t>
    </dgm:pt>
    <dgm:pt modelId="{0B407B10-0E4C-4FD5-85CA-1B5E89E8BA32}" type="pres">
      <dgm:prSet presAssocID="{81224985-B521-4EAA-B84E-AAB2AC7FE486}" presName="Name0" presStyleCnt="0">
        <dgm:presLayoutVars>
          <dgm:dir/>
          <dgm:animLvl val="lvl"/>
          <dgm:resizeHandles val="exact"/>
        </dgm:presLayoutVars>
      </dgm:prSet>
      <dgm:spPr/>
      <dgm:t>
        <a:bodyPr/>
        <a:lstStyle/>
        <a:p>
          <a:endParaRPr lang="es-ES"/>
        </a:p>
      </dgm:t>
    </dgm:pt>
    <dgm:pt modelId="{86A8CA68-0979-4C40-920B-CFA8355E60C0}" type="pres">
      <dgm:prSet presAssocID="{FFE4095D-16F8-4E19-B090-99AF1C634E2E}" presName="boxAndChildren" presStyleCnt="0"/>
      <dgm:spPr/>
    </dgm:pt>
    <dgm:pt modelId="{1E5D0A55-29D8-4AF2-AED0-8AFF432FDDBB}" type="pres">
      <dgm:prSet presAssocID="{FFE4095D-16F8-4E19-B090-99AF1C634E2E}" presName="parentTextBox" presStyleLbl="node1" presStyleIdx="0" presStyleCnt="6" custLinFactNeighborX="-219" custLinFactNeighborY="9251"/>
      <dgm:spPr/>
      <dgm:t>
        <a:bodyPr/>
        <a:lstStyle/>
        <a:p>
          <a:endParaRPr lang="es-ES"/>
        </a:p>
      </dgm:t>
    </dgm:pt>
    <dgm:pt modelId="{0BBAB4EC-6434-4FE8-BE6B-A1840905CCBE}" type="pres">
      <dgm:prSet presAssocID="{7681AEE8-1C53-4D3A-A17E-72BEBB62E33C}" presName="sp" presStyleCnt="0"/>
      <dgm:spPr/>
    </dgm:pt>
    <dgm:pt modelId="{ACB1539B-F861-4C7D-B829-497107D17AD6}" type="pres">
      <dgm:prSet presAssocID="{87DEE5AB-7387-4F42-BBD9-F3055F1C2E1D}" presName="arrowAndChildren" presStyleCnt="0"/>
      <dgm:spPr/>
    </dgm:pt>
    <dgm:pt modelId="{B11036FA-92B9-4FC3-9BDE-0A926B316C30}" type="pres">
      <dgm:prSet presAssocID="{87DEE5AB-7387-4F42-BBD9-F3055F1C2E1D}" presName="parentTextArrow" presStyleLbl="node1" presStyleIdx="1" presStyleCnt="6"/>
      <dgm:spPr/>
      <dgm:t>
        <a:bodyPr/>
        <a:lstStyle/>
        <a:p>
          <a:endParaRPr lang="es-ES"/>
        </a:p>
      </dgm:t>
    </dgm:pt>
    <dgm:pt modelId="{2A83C929-35B7-4981-9F1D-E6D84B4F265C}" type="pres">
      <dgm:prSet presAssocID="{76881F96-A240-4CEB-AA96-D22B8716FB10}" presName="sp" presStyleCnt="0"/>
      <dgm:spPr/>
    </dgm:pt>
    <dgm:pt modelId="{6FEFE44B-654F-4A9C-A530-740C27120EE9}" type="pres">
      <dgm:prSet presAssocID="{2314F3FA-EDCB-4AC3-B7D8-B0E866383758}" presName="arrowAndChildren" presStyleCnt="0"/>
      <dgm:spPr/>
    </dgm:pt>
    <dgm:pt modelId="{B438995B-9789-43C0-8E2A-0A7A5EDAE600}" type="pres">
      <dgm:prSet presAssocID="{2314F3FA-EDCB-4AC3-B7D8-B0E866383758}" presName="parentTextArrow" presStyleLbl="node1" presStyleIdx="2" presStyleCnt="6"/>
      <dgm:spPr/>
      <dgm:t>
        <a:bodyPr/>
        <a:lstStyle/>
        <a:p>
          <a:endParaRPr lang="es-ES"/>
        </a:p>
      </dgm:t>
    </dgm:pt>
    <dgm:pt modelId="{7AAF4DC6-A3E1-48FC-8A0F-8877066D458E}" type="pres">
      <dgm:prSet presAssocID="{02590AAD-A4E2-4E7C-AF60-C1F2B0BD7E1A}" presName="sp" presStyleCnt="0"/>
      <dgm:spPr/>
    </dgm:pt>
    <dgm:pt modelId="{EB5323CD-386C-4B0F-B05F-472412B59765}" type="pres">
      <dgm:prSet presAssocID="{692D8DD4-2CAC-4D65-8A3D-02813A837BBD}" presName="arrowAndChildren" presStyleCnt="0"/>
      <dgm:spPr/>
    </dgm:pt>
    <dgm:pt modelId="{9CE9E40F-CEF5-4863-9CB0-E78C6AE19B79}" type="pres">
      <dgm:prSet presAssocID="{692D8DD4-2CAC-4D65-8A3D-02813A837BBD}" presName="parentTextArrow" presStyleLbl="node1" presStyleIdx="3" presStyleCnt="6" custLinFactNeighborY="6255"/>
      <dgm:spPr/>
      <dgm:t>
        <a:bodyPr/>
        <a:lstStyle/>
        <a:p>
          <a:endParaRPr lang="es-ES"/>
        </a:p>
      </dgm:t>
    </dgm:pt>
    <dgm:pt modelId="{BEC3642B-CF1F-46CF-899E-5628EAB11F01}" type="pres">
      <dgm:prSet presAssocID="{7C94AA83-A1CD-4567-AEF5-F27C8F98282E}" presName="sp" presStyleCnt="0"/>
      <dgm:spPr/>
    </dgm:pt>
    <dgm:pt modelId="{B0CF752C-4971-4648-898B-DBBF598107C7}" type="pres">
      <dgm:prSet presAssocID="{073C20CC-2664-4537-9B01-9B2D918D6337}" presName="arrowAndChildren" presStyleCnt="0"/>
      <dgm:spPr/>
    </dgm:pt>
    <dgm:pt modelId="{5C75736F-CD36-49BB-BEA9-6CEBC3CA2380}" type="pres">
      <dgm:prSet presAssocID="{073C20CC-2664-4537-9B01-9B2D918D6337}" presName="parentTextArrow" presStyleLbl="node1" presStyleIdx="4" presStyleCnt="6"/>
      <dgm:spPr/>
      <dgm:t>
        <a:bodyPr/>
        <a:lstStyle/>
        <a:p>
          <a:endParaRPr lang="es-ES"/>
        </a:p>
      </dgm:t>
    </dgm:pt>
    <dgm:pt modelId="{EDCE78B1-4AF5-498E-97BB-515B4BDB7B3D}" type="pres">
      <dgm:prSet presAssocID="{FA4CEEB5-EC53-4B86-B53C-C857B0F73C40}" presName="sp" presStyleCnt="0"/>
      <dgm:spPr/>
    </dgm:pt>
    <dgm:pt modelId="{45EEF277-B1C8-44B1-94D8-666DA96422B0}" type="pres">
      <dgm:prSet presAssocID="{876CF669-0D82-4C7B-A97F-086D28580B8B}" presName="arrowAndChildren" presStyleCnt="0"/>
      <dgm:spPr/>
    </dgm:pt>
    <dgm:pt modelId="{99E1B538-B200-45A2-A03C-17BFF0B1FFAE}" type="pres">
      <dgm:prSet presAssocID="{876CF669-0D82-4C7B-A97F-086D28580B8B}" presName="parentTextArrow" presStyleLbl="node1" presStyleIdx="5" presStyleCnt="6"/>
      <dgm:spPr/>
      <dgm:t>
        <a:bodyPr/>
        <a:lstStyle/>
        <a:p>
          <a:endParaRPr lang="es-ES"/>
        </a:p>
      </dgm:t>
    </dgm:pt>
  </dgm:ptLst>
  <dgm:cxnLst>
    <dgm:cxn modelId="{431A1B91-BBA7-459A-9F16-058C9239525C}" srcId="{81224985-B521-4EAA-B84E-AAB2AC7FE486}" destId="{87DEE5AB-7387-4F42-BBD9-F3055F1C2E1D}" srcOrd="4" destOrd="0" parTransId="{8B03F3F0-2E5C-45FB-9524-24639A45C25B}" sibTransId="{7681AEE8-1C53-4D3A-A17E-72BEBB62E33C}"/>
    <dgm:cxn modelId="{069DEAEE-7644-4CB0-BBB9-6C4B427A05AE}" type="presOf" srcId="{073C20CC-2664-4537-9B01-9B2D918D6337}" destId="{5C75736F-CD36-49BB-BEA9-6CEBC3CA2380}" srcOrd="0" destOrd="0" presId="urn:microsoft.com/office/officeart/2005/8/layout/process4"/>
    <dgm:cxn modelId="{265CB3DA-21E2-4E87-83CC-9945208D30E8}" type="presOf" srcId="{81224985-B521-4EAA-B84E-AAB2AC7FE486}" destId="{0B407B10-0E4C-4FD5-85CA-1B5E89E8BA32}" srcOrd="0" destOrd="0" presId="urn:microsoft.com/office/officeart/2005/8/layout/process4"/>
    <dgm:cxn modelId="{9C7F973F-A3E5-4223-BA00-38F2CE72B0D5}" type="presOf" srcId="{692D8DD4-2CAC-4D65-8A3D-02813A837BBD}" destId="{9CE9E40F-CEF5-4863-9CB0-E78C6AE19B79}" srcOrd="0" destOrd="0" presId="urn:microsoft.com/office/officeart/2005/8/layout/process4"/>
    <dgm:cxn modelId="{B4BEE8AB-660C-41A4-8168-1F24D08E0B8F}" srcId="{81224985-B521-4EAA-B84E-AAB2AC7FE486}" destId="{876CF669-0D82-4C7B-A97F-086D28580B8B}" srcOrd="0" destOrd="0" parTransId="{2664BA1D-EAAB-43E1-9B80-5806FD75B2B3}" sibTransId="{FA4CEEB5-EC53-4B86-B53C-C857B0F73C40}"/>
    <dgm:cxn modelId="{FDD254A5-29A9-44E5-AF39-8AD6C8DD1008}" srcId="{81224985-B521-4EAA-B84E-AAB2AC7FE486}" destId="{692D8DD4-2CAC-4D65-8A3D-02813A837BBD}" srcOrd="2" destOrd="0" parTransId="{42D68B0B-A311-4A30-9CE0-2B9FA654E5B7}" sibTransId="{02590AAD-A4E2-4E7C-AF60-C1F2B0BD7E1A}"/>
    <dgm:cxn modelId="{59702C25-DFE3-4349-B084-128E2C59C7B2}" type="presOf" srcId="{876CF669-0D82-4C7B-A97F-086D28580B8B}" destId="{99E1B538-B200-45A2-A03C-17BFF0B1FFAE}" srcOrd="0" destOrd="0" presId="urn:microsoft.com/office/officeart/2005/8/layout/process4"/>
    <dgm:cxn modelId="{24188CC9-94D8-4D8C-9AD3-7D6AA1631C9C}" type="presOf" srcId="{FFE4095D-16F8-4E19-B090-99AF1C634E2E}" destId="{1E5D0A55-29D8-4AF2-AED0-8AFF432FDDBB}" srcOrd="0" destOrd="0" presId="urn:microsoft.com/office/officeart/2005/8/layout/process4"/>
    <dgm:cxn modelId="{34B1ED53-DA0C-4247-9198-39551AAFFCA8}" srcId="{81224985-B521-4EAA-B84E-AAB2AC7FE486}" destId="{FFE4095D-16F8-4E19-B090-99AF1C634E2E}" srcOrd="5" destOrd="0" parTransId="{BE1823FF-D509-4EC9-88A4-1EF2C2191B55}" sibTransId="{32F7DED3-41AD-4F2F-A01F-DDDDB75D77F0}"/>
    <dgm:cxn modelId="{E33DB31A-96EE-4420-A07F-8370DD76B879}" type="presOf" srcId="{2314F3FA-EDCB-4AC3-B7D8-B0E866383758}" destId="{B438995B-9789-43C0-8E2A-0A7A5EDAE600}" srcOrd="0" destOrd="0" presId="urn:microsoft.com/office/officeart/2005/8/layout/process4"/>
    <dgm:cxn modelId="{7E7BFC15-9F68-4E50-934E-040A14F37DD7}" type="presOf" srcId="{87DEE5AB-7387-4F42-BBD9-F3055F1C2E1D}" destId="{B11036FA-92B9-4FC3-9BDE-0A926B316C30}" srcOrd="0" destOrd="0" presId="urn:microsoft.com/office/officeart/2005/8/layout/process4"/>
    <dgm:cxn modelId="{859E9751-A39C-4384-A7D2-00F2F068DA91}" srcId="{81224985-B521-4EAA-B84E-AAB2AC7FE486}" destId="{2314F3FA-EDCB-4AC3-B7D8-B0E866383758}" srcOrd="3" destOrd="0" parTransId="{D0472C87-FFA7-44F8-B90A-80A1CC2B052F}" sibTransId="{76881F96-A240-4CEB-AA96-D22B8716FB10}"/>
    <dgm:cxn modelId="{AA401CD0-DA29-42AD-9011-EE28ED96223C}" srcId="{81224985-B521-4EAA-B84E-AAB2AC7FE486}" destId="{073C20CC-2664-4537-9B01-9B2D918D6337}" srcOrd="1" destOrd="0" parTransId="{EF5615AF-FB85-4606-9769-E5381E42B1BD}" sibTransId="{7C94AA83-A1CD-4567-AEF5-F27C8F98282E}"/>
    <dgm:cxn modelId="{B8EAE9C6-A1EF-4073-ADB8-4446985F1BEC}" type="presParOf" srcId="{0B407B10-0E4C-4FD5-85CA-1B5E89E8BA32}" destId="{86A8CA68-0979-4C40-920B-CFA8355E60C0}" srcOrd="0" destOrd="0" presId="urn:microsoft.com/office/officeart/2005/8/layout/process4"/>
    <dgm:cxn modelId="{34562F82-52F4-415F-BAC3-15A48D27B3B2}" type="presParOf" srcId="{86A8CA68-0979-4C40-920B-CFA8355E60C0}" destId="{1E5D0A55-29D8-4AF2-AED0-8AFF432FDDBB}" srcOrd="0" destOrd="0" presId="urn:microsoft.com/office/officeart/2005/8/layout/process4"/>
    <dgm:cxn modelId="{1B7D85F0-62D3-4CB6-B3A7-2308E6D5AE99}" type="presParOf" srcId="{0B407B10-0E4C-4FD5-85CA-1B5E89E8BA32}" destId="{0BBAB4EC-6434-4FE8-BE6B-A1840905CCBE}" srcOrd="1" destOrd="0" presId="urn:microsoft.com/office/officeart/2005/8/layout/process4"/>
    <dgm:cxn modelId="{8B78ADE6-D1FE-413D-AE90-9137A0C5B70A}" type="presParOf" srcId="{0B407B10-0E4C-4FD5-85CA-1B5E89E8BA32}" destId="{ACB1539B-F861-4C7D-B829-497107D17AD6}" srcOrd="2" destOrd="0" presId="urn:microsoft.com/office/officeart/2005/8/layout/process4"/>
    <dgm:cxn modelId="{8AF5A5F6-4734-4618-A176-CCBB404A3020}" type="presParOf" srcId="{ACB1539B-F861-4C7D-B829-497107D17AD6}" destId="{B11036FA-92B9-4FC3-9BDE-0A926B316C30}" srcOrd="0" destOrd="0" presId="urn:microsoft.com/office/officeart/2005/8/layout/process4"/>
    <dgm:cxn modelId="{78E96C9D-6777-48F7-B94D-4D59F60E5996}" type="presParOf" srcId="{0B407B10-0E4C-4FD5-85CA-1B5E89E8BA32}" destId="{2A83C929-35B7-4981-9F1D-E6D84B4F265C}" srcOrd="3" destOrd="0" presId="urn:microsoft.com/office/officeart/2005/8/layout/process4"/>
    <dgm:cxn modelId="{AABF9532-1BE8-499C-B358-C4709C0B9E1A}" type="presParOf" srcId="{0B407B10-0E4C-4FD5-85CA-1B5E89E8BA32}" destId="{6FEFE44B-654F-4A9C-A530-740C27120EE9}" srcOrd="4" destOrd="0" presId="urn:microsoft.com/office/officeart/2005/8/layout/process4"/>
    <dgm:cxn modelId="{5E84EB59-BFC6-481C-B6F7-5EA3B9A4A7A0}" type="presParOf" srcId="{6FEFE44B-654F-4A9C-A530-740C27120EE9}" destId="{B438995B-9789-43C0-8E2A-0A7A5EDAE600}" srcOrd="0" destOrd="0" presId="urn:microsoft.com/office/officeart/2005/8/layout/process4"/>
    <dgm:cxn modelId="{8DB5FBEC-D527-4807-B510-EB312A37A3A8}" type="presParOf" srcId="{0B407B10-0E4C-4FD5-85CA-1B5E89E8BA32}" destId="{7AAF4DC6-A3E1-48FC-8A0F-8877066D458E}" srcOrd="5" destOrd="0" presId="urn:microsoft.com/office/officeart/2005/8/layout/process4"/>
    <dgm:cxn modelId="{94C7BCCA-2D54-4484-AF5E-11249AE1E5D3}" type="presParOf" srcId="{0B407B10-0E4C-4FD5-85CA-1B5E89E8BA32}" destId="{EB5323CD-386C-4B0F-B05F-472412B59765}" srcOrd="6" destOrd="0" presId="urn:microsoft.com/office/officeart/2005/8/layout/process4"/>
    <dgm:cxn modelId="{AADDE0DE-5F82-4DFD-9928-4F0D2A69BBB2}" type="presParOf" srcId="{EB5323CD-386C-4B0F-B05F-472412B59765}" destId="{9CE9E40F-CEF5-4863-9CB0-E78C6AE19B79}" srcOrd="0" destOrd="0" presId="urn:microsoft.com/office/officeart/2005/8/layout/process4"/>
    <dgm:cxn modelId="{0230D730-E332-4EAC-8101-D156F71CFD34}" type="presParOf" srcId="{0B407B10-0E4C-4FD5-85CA-1B5E89E8BA32}" destId="{BEC3642B-CF1F-46CF-899E-5628EAB11F01}" srcOrd="7" destOrd="0" presId="urn:microsoft.com/office/officeart/2005/8/layout/process4"/>
    <dgm:cxn modelId="{F73B5B98-7DBA-4CB6-BAAC-571611BA6536}" type="presParOf" srcId="{0B407B10-0E4C-4FD5-85CA-1B5E89E8BA32}" destId="{B0CF752C-4971-4648-898B-DBBF598107C7}" srcOrd="8" destOrd="0" presId="urn:microsoft.com/office/officeart/2005/8/layout/process4"/>
    <dgm:cxn modelId="{B29EDEEC-64B0-4A01-97C4-920C2C5FA7E3}" type="presParOf" srcId="{B0CF752C-4971-4648-898B-DBBF598107C7}" destId="{5C75736F-CD36-49BB-BEA9-6CEBC3CA2380}" srcOrd="0" destOrd="0" presId="urn:microsoft.com/office/officeart/2005/8/layout/process4"/>
    <dgm:cxn modelId="{31F447D4-A20B-401A-B682-0AD32B9DB430}" type="presParOf" srcId="{0B407B10-0E4C-4FD5-85CA-1B5E89E8BA32}" destId="{EDCE78B1-4AF5-498E-97BB-515B4BDB7B3D}" srcOrd="9" destOrd="0" presId="urn:microsoft.com/office/officeart/2005/8/layout/process4"/>
    <dgm:cxn modelId="{8AB4EDEA-151C-4F85-A3D2-C77B7104DF34}" type="presParOf" srcId="{0B407B10-0E4C-4FD5-85CA-1B5E89E8BA32}" destId="{45EEF277-B1C8-44B1-94D8-666DA96422B0}" srcOrd="10" destOrd="0" presId="urn:microsoft.com/office/officeart/2005/8/layout/process4"/>
    <dgm:cxn modelId="{51894519-402F-4385-8FC2-1A1A0947362E}" type="presParOf" srcId="{45EEF277-B1C8-44B1-94D8-666DA96422B0}" destId="{99E1B538-B200-45A2-A03C-17BFF0B1FFA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D0A55-29D8-4AF2-AED0-8AFF432FDDBB}">
      <dsp:nvSpPr>
        <dsp:cNvPr id="0" name=""/>
        <dsp:cNvSpPr/>
      </dsp:nvSpPr>
      <dsp:spPr>
        <a:xfrm>
          <a:off x="0" y="4583337"/>
          <a:ext cx="6864424" cy="601238"/>
        </a:xfrm>
        <a:prstGeom prst="rec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PALETIZADO</a:t>
          </a:r>
          <a:endParaRPr lang="es-ES" sz="2200" kern="1200" dirty="0"/>
        </a:p>
      </dsp:txBody>
      <dsp:txXfrm>
        <a:off x="0" y="4583337"/>
        <a:ext cx="6864424" cy="601238"/>
      </dsp:txXfrm>
    </dsp:sp>
    <dsp:sp modelId="{B11036FA-92B9-4FC3-9BDE-0A926B316C30}">
      <dsp:nvSpPr>
        <dsp:cNvPr id="0" name=""/>
        <dsp:cNvSpPr/>
      </dsp:nvSpPr>
      <dsp:spPr>
        <a:xfrm rot="10800000">
          <a:off x="0" y="3665198"/>
          <a:ext cx="6864424" cy="924705"/>
        </a:xfrm>
        <a:prstGeom prst="upArrowCallou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ALMACENAMIENTO</a:t>
          </a:r>
          <a:endParaRPr lang="es-ES" sz="2200" kern="1200" dirty="0"/>
        </a:p>
      </dsp:txBody>
      <dsp:txXfrm rot="10800000">
        <a:off x="0" y="3665198"/>
        <a:ext cx="6864424" cy="600846"/>
      </dsp:txXfrm>
    </dsp:sp>
    <dsp:sp modelId="{B438995B-9789-43C0-8E2A-0A7A5EDAE600}">
      <dsp:nvSpPr>
        <dsp:cNvPr id="0" name=""/>
        <dsp:cNvSpPr/>
      </dsp:nvSpPr>
      <dsp:spPr>
        <a:xfrm rot="10800000">
          <a:off x="0" y="2749511"/>
          <a:ext cx="6864424" cy="924705"/>
        </a:xfrm>
        <a:prstGeom prst="upArrowCallou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UNITARIZADOO</a:t>
          </a:r>
          <a:endParaRPr lang="es-ES" sz="2200" kern="1200" dirty="0"/>
        </a:p>
      </dsp:txBody>
      <dsp:txXfrm rot="10800000">
        <a:off x="0" y="2749511"/>
        <a:ext cx="6864424" cy="600846"/>
      </dsp:txXfrm>
    </dsp:sp>
    <dsp:sp modelId="{9CE9E40F-CEF5-4863-9CB0-E78C6AE19B79}">
      <dsp:nvSpPr>
        <dsp:cNvPr id="0" name=""/>
        <dsp:cNvSpPr/>
      </dsp:nvSpPr>
      <dsp:spPr>
        <a:xfrm rot="10800000">
          <a:off x="0" y="1891665"/>
          <a:ext cx="6864424" cy="924705"/>
        </a:xfrm>
        <a:prstGeom prst="upArrowCallou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EMPACADO</a:t>
          </a:r>
          <a:endParaRPr lang="es-ES" sz="2200" kern="1200" dirty="0"/>
        </a:p>
      </dsp:txBody>
      <dsp:txXfrm rot="10800000">
        <a:off x="0" y="1891665"/>
        <a:ext cx="6864424" cy="600846"/>
      </dsp:txXfrm>
    </dsp:sp>
    <dsp:sp modelId="{5C75736F-CD36-49BB-BEA9-6CEBC3CA2380}">
      <dsp:nvSpPr>
        <dsp:cNvPr id="0" name=""/>
        <dsp:cNvSpPr/>
      </dsp:nvSpPr>
      <dsp:spPr>
        <a:xfrm rot="10800000">
          <a:off x="0" y="918138"/>
          <a:ext cx="6864424" cy="924705"/>
        </a:xfrm>
        <a:prstGeom prst="upArrowCallou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LAVADO</a:t>
          </a:r>
          <a:endParaRPr lang="es-ES" sz="2200" kern="1200" dirty="0"/>
        </a:p>
      </dsp:txBody>
      <dsp:txXfrm rot="10800000">
        <a:off x="0" y="918138"/>
        <a:ext cx="6864424" cy="600846"/>
      </dsp:txXfrm>
    </dsp:sp>
    <dsp:sp modelId="{99E1B538-B200-45A2-A03C-17BFF0B1FFAE}">
      <dsp:nvSpPr>
        <dsp:cNvPr id="0" name=""/>
        <dsp:cNvSpPr/>
      </dsp:nvSpPr>
      <dsp:spPr>
        <a:xfrm rot="10800000">
          <a:off x="0" y="2452"/>
          <a:ext cx="6864424" cy="924705"/>
        </a:xfrm>
        <a:prstGeom prst="upArrowCallout">
          <a:avLst/>
        </a:prstGeom>
        <a:solidFill>
          <a:schemeClr val="accent3"/>
        </a:solidFill>
        <a:ln w="38100" cap="flat" cmpd="sng" algn="ctr">
          <a:solidFill>
            <a:schemeClr val="lt1"/>
          </a:solidFill>
          <a:prstDash val="solid"/>
        </a:ln>
        <a:effectLst>
          <a:outerShdw blurRad="76200" dist="50800" dir="5400000" rotWithShape="0">
            <a:srgbClr val="4E3B30">
              <a:alpha val="60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RECEPCIÓN Y SELECCIÓN</a:t>
          </a:r>
          <a:endParaRPr lang="es-ES" sz="2200" kern="1200" dirty="0"/>
        </a:p>
      </dsp:txBody>
      <dsp:txXfrm rot="10800000">
        <a:off x="0" y="2452"/>
        <a:ext cx="6864424" cy="600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7C5E80A4-26B1-4379-99EE-FDFB9BE64B75}" type="datetimeFigureOut">
              <a:rPr lang="es-ES" smtClean="0"/>
              <a:t>06/04/2014</a:t>
            </a:fld>
            <a:endParaRPr lang="es-ES" dirty="0"/>
          </a:p>
        </p:txBody>
      </p:sp>
      <p:sp>
        <p:nvSpPr>
          <p:cNvPr id="4" name="3 Marcador de pie de página"/>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273B4CE2-28AD-49FB-9ECF-64D997607376}" type="slidenum">
              <a:rPr lang="es-ES" smtClean="0"/>
              <a:t>‹Nº›</a:t>
            </a:fld>
            <a:endParaRPr lang="es-ES" dirty="0"/>
          </a:p>
        </p:txBody>
      </p:sp>
    </p:spTree>
    <p:extLst>
      <p:ext uri="{BB962C8B-B14F-4D97-AF65-F5344CB8AC3E}">
        <p14:creationId xmlns:p14="http://schemas.microsoft.com/office/powerpoint/2010/main" val="9183240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4F72F25D-EECB-4C8E-917B-02B517FE1449}" type="datetimeFigureOut">
              <a:rPr lang="es-ES" smtClean="0"/>
              <a:t>06/04/2014</a:t>
            </a:fld>
            <a:endParaRPr lang="es-ES" dirty="0"/>
          </a:p>
        </p:txBody>
      </p:sp>
      <p:sp>
        <p:nvSpPr>
          <p:cNvPr id="4" name="3 Marcador de imagen de diapositiva"/>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9B38D514-599D-443C-BA6E-00F426B861F8}" type="slidenum">
              <a:rPr lang="es-ES" smtClean="0"/>
              <a:t>‹Nº›</a:t>
            </a:fld>
            <a:endParaRPr lang="es-ES" dirty="0"/>
          </a:p>
        </p:txBody>
      </p:sp>
    </p:spTree>
    <p:extLst>
      <p:ext uri="{BB962C8B-B14F-4D97-AF65-F5344CB8AC3E}">
        <p14:creationId xmlns:p14="http://schemas.microsoft.com/office/powerpoint/2010/main" val="73387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2" name="1 Marcador de pie de página"/>
          <p:cNvSpPr>
            <a:spLocks noGrp="1"/>
          </p:cNvSpPr>
          <p:nvPr>
            <p:ph type="ftr" sz="quarter" idx="11"/>
          </p:nvPr>
        </p:nvSpPr>
        <p:spPr/>
        <p:txBody>
          <a:bodyPr/>
          <a:lstStyle/>
          <a:p>
            <a:endParaRPr lang="es-ES" dirty="0"/>
          </a:p>
        </p:txBody>
      </p:sp>
      <p:sp>
        <p:nvSpPr>
          <p:cNvPr id="15" name="14 Marcador de número de diapositiva"/>
          <p:cNvSpPr>
            <a:spLocks noGrp="1"/>
          </p:cNvSpPr>
          <p:nvPr>
            <p:ph type="sldNum" sz="quarter" idx="12"/>
          </p:nvPr>
        </p:nvSpPr>
        <p:spPr>
          <a:xfrm>
            <a:off x="8229600" y="6473952"/>
            <a:ext cx="758952" cy="246888"/>
          </a:xfrm>
        </p:spPr>
        <p:txBody>
          <a:bodyPr/>
          <a:lstStyle/>
          <a:p>
            <a:fld id="{6D909B34-18A3-4804-8AD6-3AED8AA07F5F}"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19" name="18 Marcador de pie de página"/>
          <p:cNvSpPr>
            <a:spLocks noGrp="1"/>
          </p:cNvSpPr>
          <p:nvPr>
            <p:ph type="ftr" sz="quarter" idx="11"/>
          </p:nvPr>
        </p:nvSpPr>
        <p:spPr>
          <a:xfrm>
            <a:off x="3581400" y="76200"/>
            <a:ext cx="2895600" cy="288925"/>
          </a:xfrm>
        </p:spPr>
        <p:txBody>
          <a:bodyPr/>
          <a:lstStyle/>
          <a:p>
            <a:endParaRPr lang="es-ES" dirty="0"/>
          </a:p>
        </p:txBody>
      </p:sp>
      <p:sp>
        <p:nvSpPr>
          <p:cNvPr id="16" name="15 Marcador de número de diapositiva"/>
          <p:cNvSpPr>
            <a:spLocks noGrp="1"/>
          </p:cNvSpPr>
          <p:nvPr>
            <p:ph type="sldNum" sz="quarter" idx="12"/>
          </p:nvPr>
        </p:nvSpPr>
        <p:spPr>
          <a:xfrm>
            <a:off x="8229600" y="6473952"/>
            <a:ext cx="758952" cy="246888"/>
          </a:xfrm>
        </p:spPr>
        <p:txBody>
          <a:bodyPr/>
          <a:lstStyle/>
          <a:p>
            <a:fld id="{6D909B34-18A3-4804-8AD6-3AED8AA07F5F}"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11" name="10 Marcador de pie de página"/>
          <p:cNvSpPr>
            <a:spLocks noGrp="1"/>
          </p:cNvSpPr>
          <p:nvPr>
            <p:ph type="ftr" sz="quarter" idx="11"/>
          </p:nvPr>
        </p:nvSpPr>
        <p:spPr/>
        <p:txBody>
          <a:bodyPr/>
          <a:lstStyle/>
          <a:p>
            <a:endParaRPr lang="es-ES" dirty="0"/>
          </a:p>
        </p:txBody>
      </p:sp>
      <p:sp>
        <p:nvSpPr>
          <p:cNvPr id="16" name="15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10" name="9 Marcador de pie de página"/>
          <p:cNvSpPr>
            <a:spLocks noGrp="1"/>
          </p:cNvSpPr>
          <p:nvPr>
            <p:ph type="ftr" sz="quarter" idx="11"/>
          </p:nvPr>
        </p:nvSpPr>
        <p:spPr/>
        <p:txBody>
          <a:bodyPr/>
          <a:lstStyle/>
          <a:p>
            <a:endParaRPr lang="es-ES" dirty="0"/>
          </a:p>
        </p:txBody>
      </p:sp>
      <p:sp>
        <p:nvSpPr>
          <p:cNvPr id="31" name="30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a:xfrm>
            <a:off x="8229600" y="6477000"/>
            <a:ext cx="762000" cy="246888"/>
          </a:xfrm>
        </p:spPr>
        <p:txBody>
          <a:bodyPr/>
          <a:lstStyle/>
          <a:p>
            <a:fld id="{6D909B34-18A3-4804-8AD6-3AED8AA07F5F}" type="slidenum">
              <a:rPr lang="es-ES" smtClean="0"/>
              <a:t>‹Nº›</a:t>
            </a:fld>
            <a:endParaRPr lang="es-ES" dirty="0"/>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21" name="20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24" name="23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29" name="28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dirty="0"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4FE068C6-0B75-4D99-AF96-1144882C25B3}" type="datetimeFigureOut">
              <a:rPr lang="es-ES" smtClean="0"/>
              <a:t>06/04/2014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31" name="30 Marcador de número de diapositiva"/>
          <p:cNvSpPr>
            <a:spLocks noGrp="1"/>
          </p:cNvSpPr>
          <p:nvPr>
            <p:ph type="sldNum" sz="quarter" idx="12"/>
          </p:nvPr>
        </p:nvSpPr>
        <p:spPr/>
        <p:txBody>
          <a:bodyPr/>
          <a:lstStyle/>
          <a:p>
            <a:fld id="{6D909B34-18A3-4804-8AD6-3AED8AA07F5F}" type="slidenum">
              <a:rPr lang="es-ES" smtClean="0"/>
              <a:t>‹Nº›</a:t>
            </a:fld>
            <a:endParaRPr lang="es-ES" dirty="0"/>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4FE068C6-0B75-4D99-AF96-1144882C25B3}" type="datetimeFigureOut">
              <a:rPr lang="es-ES" smtClean="0"/>
              <a:t>06/04/2014</a:t>
            </a:fld>
            <a:endParaRPr lang="es-ES" dirty="0"/>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ES" dirty="0"/>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D909B34-18A3-4804-8AD6-3AED8AA07F5F}" type="slidenum">
              <a:rPr lang="es-ES" smtClean="0"/>
              <a:t>‹Nº›</a:t>
            </a:fld>
            <a:endParaRPr lang="es-ES" dirty="0"/>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7.png"/><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wmf"/></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5 CuadroTexto"/>
          <p:cNvSpPr txBox="1">
            <a:spLocks noChangeArrowheads="1"/>
          </p:cNvSpPr>
          <p:nvPr/>
        </p:nvSpPr>
        <p:spPr bwMode="auto">
          <a:xfrm>
            <a:off x="713432" y="2276872"/>
            <a:ext cx="77470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s-EC"/>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es-EC" b="1" dirty="0"/>
              <a:t>TEMA: GESTIÓN LOGÍSTICA DE ABASTECIMIENTO APLICADO EN LA EMPRESA FRUTERA DEL LITORAL (QUITO-ECUADOR), A TRAVÉS DE LA CREACIÓN DE UN CENTRO DE ACOPIO COMUNAL DE FRUTAS TROPICALES DEL RECINTO LA BRAMADORA CANTÓN EL CARMEN PROVINCIA DE MANABÍ.</a:t>
            </a:r>
            <a:endParaRPr lang="es-ES" dirty="0"/>
          </a:p>
          <a:p>
            <a:pPr algn="ctr"/>
            <a:endParaRPr lang="es-EC" altLang="es-ES" b="1" dirty="0">
              <a:latin typeface="Arial" charset="0"/>
            </a:endParaRPr>
          </a:p>
          <a:p>
            <a:r>
              <a:rPr lang="es-EC" b="1" dirty="0"/>
              <a:t>TESIS PREVIO A LA OBTENCIÓN DEL TÍTULO DE INGENIERO EN COMERCIO EXTERIOR Y NEGOCIACIÓN </a:t>
            </a:r>
            <a:r>
              <a:rPr lang="es-EC" b="1" dirty="0" smtClean="0"/>
              <a:t>INTERNACIONAL</a:t>
            </a:r>
            <a:endParaRPr lang="es-ES" dirty="0"/>
          </a:p>
          <a:p>
            <a:endParaRPr lang="es-EC" altLang="es-ES" b="1" dirty="0">
              <a:latin typeface="Arial" charset="0"/>
            </a:endParaRPr>
          </a:p>
          <a:p>
            <a:pPr algn="ctr"/>
            <a:r>
              <a:rPr lang="es-EC" b="1" dirty="0"/>
              <a:t>AUTORES: HIDALGO MEDINA, DAYSI ESTEFANIA</a:t>
            </a:r>
            <a:endParaRPr lang="es-ES" dirty="0"/>
          </a:p>
          <a:p>
            <a:pPr algn="ctr"/>
            <a:r>
              <a:rPr lang="es-EC" b="1" dirty="0"/>
              <a:t>ORTIZ RODRÍGUEZ CARMEN ROCIO</a:t>
            </a:r>
            <a:endParaRPr lang="es-ES" dirty="0"/>
          </a:p>
          <a:p>
            <a:pPr algn="ctr"/>
            <a:endParaRPr lang="es-EC" altLang="es-ES" b="1" dirty="0">
              <a:latin typeface="Arial" charset="0"/>
            </a:endParaRPr>
          </a:p>
          <a:p>
            <a:pPr algn="ctr"/>
            <a:r>
              <a:rPr lang="es-EC" altLang="es-ES" b="1" dirty="0">
                <a:latin typeface="Arial" charset="0"/>
              </a:rPr>
              <a:t>QUITO- ECUADOR </a:t>
            </a:r>
          </a:p>
          <a:p>
            <a:pPr algn="ctr"/>
            <a:endParaRPr lang="es-EC" altLang="es-ES" b="1" dirty="0">
              <a:latin typeface="Constantia" pitchFamily="18" charset="0"/>
            </a:endParaRPr>
          </a:p>
        </p:txBody>
      </p:sp>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1917223" y="620688"/>
            <a:ext cx="5168265" cy="1263650"/>
          </a:xfrm>
          <a:prstGeom prst="rect">
            <a:avLst/>
          </a:prstGeom>
          <a:noFill/>
          <a:ln>
            <a:noFill/>
          </a:ln>
        </p:spPr>
      </p:pic>
    </p:spTree>
    <p:extLst>
      <p:ext uri="{BB962C8B-B14F-4D97-AF65-F5344CB8AC3E}">
        <p14:creationId xmlns:p14="http://schemas.microsoft.com/office/powerpoint/2010/main" val="2761484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2213462" y="548680"/>
            <a:ext cx="4762725" cy="7920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bg1"/>
                </a:solidFill>
                <a:latin typeface="Arial" pitchFamily="34" charset="0"/>
                <a:cs typeface="Arial" pitchFamily="34" charset="0"/>
              </a:rPr>
              <a:t>CADENA DE ABASTECIMIENTO LOGÍSTICO</a:t>
            </a:r>
            <a:endParaRPr lang="es-ES" sz="2000" dirty="0">
              <a:solidFill>
                <a:schemeClr val="bg1"/>
              </a:solidFill>
              <a:latin typeface="Arial" pitchFamily="34" charset="0"/>
              <a:cs typeface="Arial" pitchFamily="34" charset="0"/>
            </a:endParaRPr>
          </a:p>
        </p:txBody>
      </p:sp>
      <p:sp>
        <p:nvSpPr>
          <p:cNvPr id="5" name="4 Rectángulo redondeado"/>
          <p:cNvSpPr/>
          <p:nvPr/>
        </p:nvSpPr>
        <p:spPr>
          <a:xfrm>
            <a:off x="304429" y="1929764"/>
            <a:ext cx="1584176" cy="56313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COMPRAS</a:t>
            </a:r>
            <a:endParaRPr lang="es-ES" sz="2000" dirty="0">
              <a:solidFill>
                <a:schemeClr val="tx1"/>
              </a:solidFill>
              <a:latin typeface="Arial" pitchFamily="34" charset="0"/>
              <a:cs typeface="Arial" pitchFamily="34" charset="0"/>
            </a:endParaRPr>
          </a:p>
        </p:txBody>
      </p:sp>
      <p:sp>
        <p:nvSpPr>
          <p:cNvPr id="6" name="5 Rectángulo redondeado"/>
          <p:cNvSpPr/>
          <p:nvPr/>
        </p:nvSpPr>
        <p:spPr>
          <a:xfrm>
            <a:off x="2204833" y="1930832"/>
            <a:ext cx="2412268" cy="562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IMPORTACIONES</a:t>
            </a:r>
            <a:endParaRPr lang="es-ES" sz="2000" dirty="0">
              <a:solidFill>
                <a:schemeClr val="tx1"/>
              </a:solidFill>
              <a:latin typeface="Arial" pitchFamily="34" charset="0"/>
              <a:cs typeface="Arial" pitchFamily="34" charset="0"/>
            </a:endParaRPr>
          </a:p>
        </p:txBody>
      </p:sp>
      <p:sp>
        <p:nvSpPr>
          <p:cNvPr id="7" name="6 Rectángulo redondeado"/>
          <p:cNvSpPr/>
          <p:nvPr/>
        </p:nvSpPr>
        <p:spPr>
          <a:xfrm>
            <a:off x="4968044" y="1929764"/>
            <a:ext cx="2160240" cy="56313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OPERACIONES</a:t>
            </a:r>
            <a:endParaRPr lang="es-ES" sz="2000" dirty="0">
              <a:solidFill>
                <a:schemeClr val="tx1"/>
              </a:solidFill>
              <a:latin typeface="Arial" pitchFamily="34" charset="0"/>
              <a:cs typeface="Arial" pitchFamily="34" charset="0"/>
            </a:endParaRPr>
          </a:p>
        </p:txBody>
      </p:sp>
      <p:sp>
        <p:nvSpPr>
          <p:cNvPr id="8" name="7 Rectángulo redondeado"/>
          <p:cNvSpPr/>
          <p:nvPr/>
        </p:nvSpPr>
        <p:spPr>
          <a:xfrm>
            <a:off x="7452320" y="1930832"/>
            <a:ext cx="1523287" cy="562064"/>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VENTAS</a:t>
            </a:r>
            <a:endParaRPr lang="es-ES" sz="2000" dirty="0">
              <a:solidFill>
                <a:schemeClr val="tx1"/>
              </a:solidFill>
              <a:latin typeface="Arial" pitchFamily="34" charset="0"/>
              <a:cs typeface="Arial" pitchFamily="34" charset="0"/>
            </a:endParaRPr>
          </a:p>
        </p:txBody>
      </p:sp>
      <p:cxnSp>
        <p:nvCxnSpPr>
          <p:cNvPr id="10" name="9 Conector recto"/>
          <p:cNvCxnSpPr/>
          <p:nvPr/>
        </p:nvCxnSpPr>
        <p:spPr>
          <a:xfrm flipH="1" flipV="1">
            <a:off x="1113594" y="1052736"/>
            <a:ext cx="1091239" cy="10732"/>
          </a:xfrm>
          <a:prstGeom prst="line">
            <a:avLst/>
          </a:prstGeom>
        </p:spPr>
        <p:style>
          <a:lnRef idx="2">
            <a:schemeClr val="accent3"/>
          </a:lnRef>
          <a:fillRef idx="0">
            <a:schemeClr val="accent3"/>
          </a:fillRef>
          <a:effectRef idx="1">
            <a:schemeClr val="accent3"/>
          </a:effectRef>
          <a:fontRef idx="minor">
            <a:schemeClr val="tx1"/>
          </a:fontRef>
        </p:style>
      </p:cxnSp>
      <p:cxnSp>
        <p:nvCxnSpPr>
          <p:cNvPr id="12" name="11 Conector recto de flecha"/>
          <p:cNvCxnSpPr/>
          <p:nvPr/>
        </p:nvCxnSpPr>
        <p:spPr>
          <a:xfrm>
            <a:off x="1113593" y="1063468"/>
            <a:ext cx="0" cy="877028"/>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5" name="14 Conector recto de flecha"/>
          <p:cNvCxnSpPr>
            <a:endCxn id="8" idx="2"/>
          </p:cNvCxnSpPr>
          <p:nvPr/>
        </p:nvCxnSpPr>
        <p:spPr>
          <a:xfrm flipH="1" flipV="1">
            <a:off x="8213964" y="2492896"/>
            <a:ext cx="1" cy="936104"/>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6" name="15 Conector recto de flecha"/>
          <p:cNvCxnSpPr/>
          <p:nvPr/>
        </p:nvCxnSpPr>
        <p:spPr>
          <a:xfrm flipH="1">
            <a:off x="6976187" y="1063468"/>
            <a:ext cx="118433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5" name="24 Conector recto"/>
          <p:cNvCxnSpPr/>
          <p:nvPr/>
        </p:nvCxnSpPr>
        <p:spPr>
          <a:xfrm flipH="1" flipV="1">
            <a:off x="8160520" y="1063468"/>
            <a:ext cx="1" cy="867364"/>
          </a:xfrm>
          <a:prstGeom prst="line">
            <a:avLst/>
          </a:prstGeom>
        </p:spPr>
        <p:style>
          <a:lnRef idx="2">
            <a:schemeClr val="accent3"/>
          </a:lnRef>
          <a:fillRef idx="0">
            <a:schemeClr val="accent3"/>
          </a:fillRef>
          <a:effectRef idx="1">
            <a:schemeClr val="accent3"/>
          </a:effectRef>
          <a:fontRef idx="minor">
            <a:schemeClr val="tx1"/>
          </a:fontRef>
        </p:style>
      </p:cxnSp>
      <p:sp>
        <p:nvSpPr>
          <p:cNvPr id="2" name="1 Rectángulo redondeado"/>
          <p:cNvSpPr/>
          <p:nvPr/>
        </p:nvSpPr>
        <p:spPr>
          <a:xfrm>
            <a:off x="350780" y="4365715"/>
            <a:ext cx="2018247" cy="5169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PROVEEDORES</a:t>
            </a:r>
            <a:endParaRPr lang="es-ES" dirty="0">
              <a:solidFill>
                <a:schemeClr val="tx1"/>
              </a:solidFill>
              <a:latin typeface="Arial" pitchFamily="34" charset="0"/>
              <a:cs typeface="Arial" pitchFamily="34" charset="0"/>
            </a:endParaRPr>
          </a:p>
        </p:txBody>
      </p:sp>
      <p:sp>
        <p:nvSpPr>
          <p:cNvPr id="18" name="17 Rectángulo redondeado"/>
          <p:cNvSpPr/>
          <p:nvPr/>
        </p:nvSpPr>
        <p:spPr>
          <a:xfrm>
            <a:off x="2867094" y="4365715"/>
            <a:ext cx="1843823" cy="5169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TRANSPORTE</a:t>
            </a:r>
            <a:endParaRPr lang="es-ES" dirty="0">
              <a:solidFill>
                <a:schemeClr val="tx1"/>
              </a:solidFill>
              <a:latin typeface="Arial" pitchFamily="34" charset="0"/>
              <a:cs typeface="Arial" pitchFamily="34" charset="0"/>
            </a:endParaRPr>
          </a:p>
        </p:txBody>
      </p:sp>
      <p:sp>
        <p:nvSpPr>
          <p:cNvPr id="19" name="18 Rectángulo redondeado"/>
          <p:cNvSpPr/>
          <p:nvPr/>
        </p:nvSpPr>
        <p:spPr>
          <a:xfrm>
            <a:off x="5195040" y="4365715"/>
            <a:ext cx="1442183" cy="5169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EMPRESA</a:t>
            </a:r>
            <a:endParaRPr lang="es-ES" dirty="0">
              <a:solidFill>
                <a:schemeClr val="tx1"/>
              </a:solidFill>
              <a:latin typeface="Arial" pitchFamily="34" charset="0"/>
              <a:cs typeface="Arial" pitchFamily="34" charset="0"/>
            </a:endParaRPr>
          </a:p>
        </p:txBody>
      </p:sp>
      <p:sp>
        <p:nvSpPr>
          <p:cNvPr id="20" name="19 Rectángulo redondeado"/>
          <p:cNvSpPr/>
          <p:nvPr/>
        </p:nvSpPr>
        <p:spPr>
          <a:xfrm>
            <a:off x="7128284" y="4365715"/>
            <a:ext cx="1398929" cy="51698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CLIENTES</a:t>
            </a:r>
            <a:endParaRPr lang="es-ES" dirty="0">
              <a:solidFill>
                <a:schemeClr val="tx1"/>
              </a:solidFill>
              <a:latin typeface="Arial" pitchFamily="34" charset="0"/>
              <a:cs typeface="Arial" pitchFamily="34" charset="0"/>
            </a:endParaRPr>
          </a:p>
        </p:txBody>
      </p:sp>
      <p:cxnSp>
        <p:nvCxnSpPr>
          <p:cNvPr id="36" name="35 Conector recto"/>
          <p:cNvCxnSpPr/>
          <p:nvPr/>
        </p:nvCxnSpPr>
        <p:spPr>
          <a:xfrm flipH="1">
            <a:off x="1072437" y="3429000"/>
            <a:ext cx="7141528" cy="18225"/>
          </a:xfrm>
          <a:prstGeom prst="line">
            <a:avLst/>
          </a:prstGeom>
        </p:spPr>
        <p:style>
          <a:lnRef idx="2">
            <a:schemeClr val="accent3"/>
          </a:lnRef>
          <a:fillRef idx="0">
            <a:schemeClr val="accent3"/>
          </a:fillRef>
          <a:effectRef idx="1">
            <a:schemeClr val="accent3"/>
          </a:effectRef>
          <a:fontRef idx="minor">
            <a:schemeClr val="tx1"/>
          </a:fontRef>
        </p:style>
      </p:cxnSp>
      <p:cxnSp>
        <p:nvCxnSpPr>
          <p:cNvPr id="50" name="49 Conector recto de flecha"/>
          <p:cNvCxnSpPr>
            <a:stCxn id="2" idx="3"/>
            <a:endCxn id="18" idx="1"/>
          </p:cNvCxnSpPr>
          <p:nvPr/>
        </p:nvCxnSpPr>
        <p:spPr>
          <a:xfrm>
            <a:off x="2369027" y="4624209"/>
            <a:ext cx="498067"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60" name="59 Conector recto"/>
          <p:cNvCxnSpPr>
            <a:endCxn id="5" idx="2"/>
          </p:cNvCxnSpPr>
          <p:nvPr/>
        </p:nvCxnSpPr>
        <p:spPr>
          <a:xfrm flipV="1">
            <a:off x="1096517" y="2492896"/>
            <a:ext cx="0" cy="936104"/>
          </a:xfrm>
          <a:prstGeom prst="line">
            <a:avLst/>
          </a:prstGeom>
        </p:spPr>
        <p:style>
          <a:lnRef idx="2">
            <a:schemeClr val="accent3"/>
          </a:lnRef>
          <a:fillRef idx="0">
            <a:schemeClr val="accent3"/>
          </a:fillRef>
          <a:effectRef idx="1">
            <a:schemeClr val="accent3"/>
          </a:effectRef>
          <a:fontRef idx="minor">
            <a:schemeClr val="tx1"/>
          </a:fontRef>
        </p:style>
      </p:cxnSp>
      <p:sp>
        <p:nvSpPr>
          <p:cNvPr id="79" name="78 Rectángulo"/>
          <p:cNvSpPr/>
          <p:nvPr/>
        </p:nvSpPr>
        <p:spPr>
          <a:xfrm>
            <a:off x="2204833" y="2857585"/>
            <a:ext cx="4771354" cy="356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solidFill>
                  <a:schemeClr val="tx1"/>
                </a:solidFill>
                <a:latin typeface="Arial" pitchFamily="34" charset="0"/>
                <a:cs typeface="Arial" pitchFamily="34" charset="0"/>
              </a:rPr>
              <a:t>COMUNICACIÓN</a:t>
            </a:r>
            <a:endParaRPr lang="es-ES" b="1" dirty="0">
              <a:solidFill>
                <a:schemeClr val="tx1"/>
              </a:solidFill>
              <a:latin typeface="Arial" pitchFamily="34" charset="0"/>
              <a:cs typeface="Arial" pitchFamily="34" charset="0"/>
            </a:endParaRPr>
          </a:p>
        </p:txBody>
      </p:sp>
      <p:cxnSp>
        <p:nvCxnSpPr>
          <p:cNvPr id="86" name="85 Conector recto de flecha"/>
          <p:cNvCxnSpPr/>
          <p:nvPr/>
        </p:nvCxnSpPr>
        <p:spPr>
          <a:xfrm>
            <a:off x="4676998" y="4624209"/>
            <a:ext cx="498067"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87" name="86 Conector recto de flecha"/>
          <p:cNvCxnSpPr/>
          <p:nvPr/>
        </p:nvCxnSpPr>
        <p:spPr>
          <a:xfrm>
            <a:off x="6637223" y="4690273"/>
            <a:ext cx="498067"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03" y="5274256"/>
            <a:ext cx="1143000" cy="68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124" y="5274256"/>
            <a:ext cx="997843" cy="688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5065" y="5194438"/>
            <a:ext cx="1462158" cy="848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28283" y="5274256"/>
            <a:ext cx="1682397" cy="76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5494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268760"/>
            <a:ext cx="4464495"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725960"/>
            <a:ext cx="4320480" cy="49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825799" y="188640"/>
            <a:ext cx="5492401" cy="707886"/>
          </a:xfrm>
          <a:prstGeom prst="rect">
            <a:avLst/>
          </a:prstGeom>
          <a:noFill/>
          <a:ln>
            <a:noFill/>
          </a:ln>
        </p:spPr>
        <p:style>
          <a:lnRef idx="3">
            <a:schemeClr val="lt1"/>
          </a:lnRef>
          <a:fillRef idx="1">
            <a:schemeClr val="accent3"/>
          </a:fillRef>
          <a:effectRef idx="1">
            <a:schemeClr val="accent3"/>
          </a:effectRef>
          <a:fontRef idx="minor">
            <a:schemeClr val="lt1"/>
          </a:fontRef>
        </p:style>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E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HOJA DE PROCESOS</a:t>
            </a:r>
            <a:endParaRPr lang="es-ES"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5" name="4 CuadroTexto"/>
          <p:cNvSpPr txBox="1"/>
          <p:nvPr/>
        </p:nvSpPr>
        <p:spPr>
          <a:xfrm>
            <a:off x="4932040" y="1338125"/>
            <a:ext cx="1584176" cy="307777"/>
          </a:xfrm>
          <a:prstGeom prst="rect">
            <a:avLst/>
          </a:prstGeom>
          <a:noFill/>
        </p:spPr>
        <p:txBody>
          <a:bodyPr wrap="square" rtlCol="0">
            <a:spAutoFit/>
          </a:bodyPr>
          <a:lstStyle/>
          <a:p>
            <a:r>
              <a:rPr lang="es-ES" sz="1400" b="1" dirty="0" smtClean="0">
                <a:latin typeface="Arial" pitchFamily="34" charset="0"/>
                <a:cs typeface="Arial" pitchFamily="34" charset="0"/>
              </a:rPr>
              <a:t>Sistema actual</a:t>
            </a:r>
            <a:endParaRPr lang="es-ES" sz="1400" b="1" dirty="0">
              <a:latin typeface="Arial" pitchFamily="34" charset="0"/>
              <a:cs typeface="Arial" pitchFamily="34" charset="0"/>
            </a:endParaRPr>
          </a:p>
        </p:txBody>
      </p:sp>
    </p:spTree>
    <p:extLst>
      <p:ext uri="{BB962C8B-B14F-4D97-AF65-F5344CB8AC3E}">
        <p14:creationId xmlns:p14="http://schemas.microsoft.com/office/powerpoint/2010/main" val="3507119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859" y="1732319"/>
            <a:ext cx="5358528" cy="412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4" descr="data:image/jpeg;base64,/9j/4AAQSkZJRgABAQAAAQABAAD/2wCEAAkGBwgHBgkIBwgKCgkLDRYPDQwMDRsUFRAWIB0iIiAdHx8kKDQsJCYxJx8fLT0tMTU3Ojo6Iys/RD84QzQ5OjcBCgoKDQwNGg8PGjclHyU3Nzc3Nzc3Nzc3Nzc3Nzc3Nzc3Nzc3Nzc3Nzc3Nzc3Nzc3Nzc3Nzc3Nzc3Nzc3Nzc3N//AABEIAFoAhwMBIgACEQEDEQH/xAAbAAABBQEBAAAAAAAAAAAAAAAAAQMEBQYCB//EADgQAAEDAgQEBAQEBQUBAAAAAAEAAgMEEQUSITETQVFxBmGBoSIysdEUI5HwQlJiweEVJENyogf/xAAaAQACAwEBAAAAAAAAAAAAAAAEBQABAwYC/8QAKREAAgICAQMDAwUBAAAAAAAAAQIAAwQRMQUSIRMiQTJRsWFxgaHhFP/aAAwDAQACEQMRAD8A9kQhR8RY6WjkjaSM4ymxtp3VmSR6rGcOpZeFLUtMn8jAXEd7Likx/CqycQQ1bOKdmPBaT5C+685xTAqqlmc9ofEOTgS5h+yqXPcAaeoZlfY5SdjruEC+Tap4gjXup8ie32SEABZjwJjZr8HfFWy/n0YGd7zqWH5ST+o9F3iGKirBET8kDSbAm2fv9lo+ZWtYf7/EYY1TZHleJeGrgBs12c/0/fZH4tt7cKT/AM3+qyJxR4+BgL+g2H79VwcUmG2ZtybW1QB6skZDphmwZX0znBpkyOOweLX9dlKWGGJ5WuEga/N2snaHHjRSfC8yQWu+J2lv+v2WlfVKyfdPFnTH1tJs+aVNUlTDWUzKineHxPF2lOpqCCNiLCCDowQhCuVBCEKSQQhCkkVFgQQdilQpJK7EsLZW074c7g1w1bnLQfUarzrGcBjoc0bA5rtTwJTbKOrT/F3uvQavxBQUzsud0xG/CFwPXZQKnxH4drWCnxFzMjjo2ZlwD6Xt3Q1q1tyZi4RvmeeYVUyRVRELnBkreFKNuYIv+iuwXG3PMuqzDMOo8UkOFODoCARabiDroSSnnMYWtLXjiWu0ZunRcvlKXtOjx4j/AKXvFq7bSNHyJD+J7srV3PHw7G4vYaLiphnbKXOglYb31BTRlLhZxugCpB0Y/Ud2iD4iv2UeYgb7J7MLG5A7piON9XM2GK2Y7k7BWqmafHmaHwFizI6iooJZA1jhxY7nQEbj9Potc7EWEkQRukA3d8rf1KzGFUFHh7ABGXSu1cSNT69N+ysZaqVzQyKju07Evt63bddJjZD10hN8fzOcyqa7Li6jmWUmIyNDiIWEt3Gc6eyU4rDE0GpjfDfmdR7LNOqK5tWYsruLnADA0vDP6rm+w6rrLCxz3TubPUc3TSWt6W0V/wDe/I/uZjErPj8TXQzxTxh8MjXsPNpunLrzkYpUYdVOnhe1rnG5Y3VrhfY+/ZbPAsYp8apDNCcsjNJIydWn7eaLxM5L/bw0HysJ6PdyJZFyEhahHwKOrzzxR4plrppKDCg51O0kPc3/AJDz1/l+q3eIU8lVQz08UvBfKwtElr5b7qBgvhyhwmMcNgll5yOaPYclhcHb2r4mbqW8fExmFeD8TxJrZMQnfTxO1Lb2Nu3P2Vg6HBsFcYcJo45qoaPq5wHkHyv++60HievMEApYXESSj4iNw3/KzEVMTqB7JBm5Bpf0qfL/ACft+0cYGDV2+o48fH+yTxHTlz6l5dI7+Lt1sm5oWSzRmSR9o9QbaA+vkuHNLLjl3TLpCG2vYHnZLfXI+oeY19EN4HEsjXBjhw3l7juL3B9bf2Ki1oppwQWt4luxuq10jgb5j07pmSV+9ztoFqcoONETZMbR2DKzFpH0LC8m8W2YclNwN/8AtWSneUBx7cvZNzuZUwSQTjM14LSDzUfDapschpSdYvh7iyxJ2njkfiHFSy6M1LaiQZfi6fNqklrpIvlN3kaPLtR6JKMCZhHUcza3+ElbEWnW5GUht+iIPqCvuUxb2p39pERtcYabIy4c455JNC5xUWqq5JbGZxfYWvuba6JHtNteaaey4cDbyQptsbwTCUqQedSsrJrtNtOq78IYo7DPElO4k8KocIZW35HY+ht7pmsZluodHGTX07gL2lb9UXit2OCJ4yUD1lTPcrIXR3KF1846KlXN0oUkmOxsmXGJQ7ZpAt6LpkbQBYDVO+JoDBWCdo0k1VXHXPbo4adbrlXdKMlxZyTudHUDZSpX7R6rYWjf93VbKcumm6nT1jJIraD6qumcC0ILK7GO1MLoVhyI3bMDbdRpQct09nsmZn3abodTsahqg7kF51VDUVJg8RtINg5gv7/ZbKnwSeoF5JGQZtg4Eu9RyVXX/wDz3HJsWiqKb8PUxSODRIx5bwx1cDY27XTLDpLk6+08Pm01nRaXGF1eRtwVOmqWSuJG1tio1N4SxymAZLHAQB84mFvex9lZ01LiGE05e6MAuccz47OsNLXI25rwUvpUhwe0fpBLbaGPdWwJ/eU8kjTrcFMul1C0ohw7FYy2qjEc1tJobNdf6H1TbfDmGxtAdU1FQ/nYtYB6WP1XgYTMvejAgyDMrX2spBmQqQCTdTfCuGmuxqnGW8cTuI8+Q1+th6qwxLw3aF0uG1DpXAgCCQC5udfi208wtb4bwuHCaBsYc1879ZZBzPQeQRvT8Rns2eBBs3NQVe3ky4Qi4KF005uIumlcoUkkfFKJtdSuiNg/druhWEraaakmdHM0tIPNei30USto46tmSVrXdLjZLc7pyZXngxjhZpo8HyJ5252iautLXeGJSS6ncCOQKqZsCxRhIbTtcPJ6QP0nJQ6A3H1edjsPq1K5xUnApY/9WjY9jHXa4jML2cASCPPRM1GDY3Y8OkaPMuuodBguMUuJQ1kpcXRPDgwCwPktMfp96uGYal3ZVLVlQd7mpPwyZnd1c0mI8OPXK0i1gP7quqIQbSs0a8ZgDuO6jHNaxKyrsswrGGoCyLcoltPXvnOriQERSk087nONmxkG/O+3uqoPLWnk4KZVH8NQuLY3GR7buYDv+7omq6zIJP6TJ61QACZ1lQY5SGG1jZTo6xzvm9dVTSAte57Q7J57t7qRSudI8NjBc87Ac0odbKz2CMj2MNzRwsdNTulBIBNr9UxgmIT/AImWNxJYJCBfpdPOmMdLHR0/xytBL8puA4qRhOHmEXc34jqV1PTMX0vf8kCIcq0NsS9jeXNvskSxssEJvF8dQhCuVFuluuUoVSRUm6EKpezEyjouHQsdyCcQpqTuMiSUoIIytIPIhVVRhsbXZssoF76WIWhTZ3Q92LVb9Qm1eQ6cGZ0FkDj+HpJHP5FwOik0sXFH50bg873Vs8Dok6qqsdK+Jb5BeVc2CU02rmC/UaFcDw/C2+V0gB3Afa6uglWvpITsiePWs43K2hwyCjP5bLKya1o5LnmnBstQAOJmSTzBCEK5U//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6" descr="data:image/jpeg;base64,/9j/4AAQSkZJRgABAQAAAQABAAD/2wCEAAkGBwgHBgkIBwgKCgkLDRYPDQwMDRsUFRAWIB0iIiAdHx8kKDQsJCYxJx8fLT0tMTU3Ojo6Iys/RD84QzQ5OjcBCgoKDQwNGg8PGjclHyU3Nzc3Nzc3Nzc3Nzc3Nzc3Nzc3Nzc3Nzc3Nzc3Nzc3Nzc3Nzc3Nzc3Nzc3Nzc3Nzc3N//AABEIAFoAhwMBIgACEQEDEQH/xAAbAAABBQEBAAAAAAAAAAAAAAAAAQMEBQYCB//EADgQAAEDAgQEBAQEBQUBAAAAAAEAAgMEEQUSITETQVFxBmGBoSIysdEUI5HwQlJiweEVJENyogf/xAAaAQACAwEBAAAAAAAAAAAAAAAEBQABAwYC/8QAKREAAgICAQMDAwUBAAAAAAAAAQIAAwQRMQUSIRMiQTJRsWFxgaHhFP/aAAwDAQACEQMRAD8A9kQhR8RY6WjkjaSM4ymxtp3VmSR6rGcOpZeFLUtMn8jAXEd7Likx/CqycQQ1bOKdmPBaT5C+685xTAqqlmc9ofEOTgS5h+yqXPcAaeoZlfY5SdjruEC+Tap4gjXup8ie32SEABZjwJjZr8HfFWy/n0YGd7zqWH5ST+o9F3iGKirBET8kDSbAm2fv9lo+ZWtYf7/EYY1TZHleJeGrgBs12c/0/fZH4tt7cKT/AM3+qyJxR4+BgL+g2H79VwcUmG2ZtybW1QB6skZDphmwZX0znBpkyOOweLX9dlKWGGJ5WuEga/N2snaHHjRSfC8yQWu+J2lv+v2WlfVKyfdPFnTH1tJs+aVNUlTDWUzKineHxPF2lOpqCCNiLCCDowQhCuVBCEKSQQhCkkVFgQQdilQpJK7EsLZW074c7g1w1bnLQfUarzrGcBjoc0bA5rtTwJTbKOrT/F3uvQavxBQUzsud0xG/CFwPXZQKnxH4drWCnxFzMjjo2ZlwD6Xt3Q1q1tyZi4RvmeeYVUyRVRELnBkreFKNuYIv+iuwXG3PMuqzDMOo8UkOFODoCARabiDroSSnnMYWtLXjiWu0ZunRcvlKXtOjx4j/AKXvFq7bSNHyJD+J7srV3PHw7G4vYaLiphnbKXOglYb31BTRlLhZxugCpB0Y/Ud2iD4iv2UeYgb7J7MLG5A7piON9XM2GK2Y7k7BWqmafHmaHwFizI6iooJZA1jhxY7nQEbj9Potc7EWEkQRukA3d8rf1KzGFUFHh7ABGXSu1cSNT69N+ysZaqVzQyKju07Evt63bddJjZD10hN8fzOcyqa7Li6jmWUmIyNDiIWEt3Gc6eyU4rDE0GpjfDfmdR7LNOqK5tWYsruLnADA0vDP6rm+w6rrLCxz3TubPUc3TSWt6W0V/wDe/I/uZjErPj8TXQzxTxh8MjXsPNpunLrzkYpUYdVOnhe1rnG5Y3VrhfY+/ZbPAsYp8apDNCcsjNJIydWn7eaLxM5L/bw0HysJ6PdyJZFyEhahHwKOrzzxR4plrppKDCg51O0kPc3/AJDz1/l+q3eIU8lVQz08UvBfKwtElr5b7qBgvhyhwmMcNgll5yOaPYclhcHb2r4mbqW8fExmFeD8TxJrZMQnfTxO1Lb2Nu3P2Vg6HBsFcYcJo45qoaPq5wHkHyv++60HievMEApYXESSj4iNw3/KzEVMTqB7JBm5Bpf0qfL/ACft+0cYGDV2+o48fH+yTxHTlz6l5dI7+Lt1sm5oWSzRmSR9o9QbaA+vkuHNLLjl3TLpCG2vYHnZLfXI+oeY19EN4HEsjXBjhw3l7juL3B9bf2Ki1oppwQWt4luxuq10jgb5j07pmSV+9ztoFqcoONETZMbR2DKzFpH0LC8m8W2YclNwN/8AtWSneUBx7cvZNzuZUwSQTjM14LSDzUfDapschpSdYvh7iyxJ2njkfiHFSy6M1LaiQZfi6fNqklrpIvlN3kaPLtR6JKMCZhHUcza3+ElbEWnW5GUht+iIPqCvuUxb2p39pERtcYabIy4c455JNC5xUWqq5JbGZxfYWvuba6JHtNteaaey4cDbyQptsbwTCUqQedSsrJrtNtOq78IYo7DPElO4k8KocIZW35HY+ht7pmsZluodHGTX07gL2lb9UXit2OCJ4yUD1lTPcrIXR3KF1846KlXN0oUkmOxsmXGJQ7ZpAt6LpkbQBYDVO+JoDBWCdo0k1VXHXPbo4adbrlXdKMlxZyTudHUDZSpX7R6rYWjf93VbKcumm6nT1jJIraD6qumcC0ILK7GO1MLoVhyI3bMDbdRpQct09nsmZn3abodTsahqg7kF51VDUVJg8RtINg5gv7/ZbKnwSeoF5JGQZtg4Eu9RyVXX/wDz3HJsWiqKb8PUxSODRIx5bwx1cDY27XTLDpLk6+08Pm01nRaXGF1eRtwVOmqWSuJG1tio1N4SxymAZLHAQB84mFvex9lZ01LiGE05e6MAuccz47OsNLXI25rwUvpUhwe0fpBLbaGPdWwJ/eU8kjTrcFMul1C0ohw7FYy2qjEc1tJobNdf6H1TbfDmGxtAdU1FQ/nYtYB6WP1XgYTMvejAgyDMrX2spBmQqQCTdTfCuGmuxqnGW8cTuI8+Q1+th6qwxLw3aF0uG1DpXAgCCQC5udfi208wtb4bwuHCaBsYc1879ZZBzPQeQRvT8Rns2eBBs3NQVe3ky4Qi4KF005uIumlcoUkkfFKJtdSuiNg/druhWEraaakmdHM0tIPNei30USto46tmSVrXdLjZLc7pyZXngxjhZpo8HyJ5252iautLXeGJSS6ncCOQKqZsCxRhIbTtcPJ6QP0nJQ6A3H1edjsPq1K5xUnApY/9WjY9jHXa4jML2cASCPPRM1GDY3Y8OkaPMuuodBguMUuJQ1kpcXRPDgwCwPktMfp96uGYal3ZVLVlQd7mpPwyZnd1c0mI8OPXK0i1gP7quqIQbSs0a8ZgDuO6jHNaxKyrsswrGGoCyLcoltPXvnOriQERSk087nONmxkG/O+3uqoPLWnk4KZVH8NQuLY3GR7buYDv+7omq6zIJP6TJ61QACZ1lQY5SGG1jZTo6xzvm9dVTSAte57Q7J57t7qRSudI8NjBc87Ac0odbKz2CMj2MNzRwsdNTulBIBNr9UxgmIT/AImWNxJYJCBfpdPOmMdLHR0/xytBL8puA4qRhOHmEXc34jqV1PTMX0vf8kCIcq0NsS9jeXNvskSxssEJvF8dQhCuVFuluuUoVSRUm6EKpezEyjouHQsdyCcQpqTuMiSUoIIytIPIhVVRhsbXZssoF76WIWhTZ3Q92LVb9Qm1eQ6cGZ0FkDj+HpJHP5FwOik0sXFH50bg873Vs8Dok6qqsdK+Jb5BeVc2CU02rmC/UaFcDw/C2+V0gB3Afa6uglWvpITsiePWs43K2hwyCjP5bLKya1o5LnmnBstQAOJmSTzBCEK5U//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6" name="Picture 8" descr="http://www.raklionpaket.com/dietas/inicio/imagenes/mandarin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8970" y="4210713"/>
            <a:ext cx="864096" cy="648072"/>
          </a:xfrm>
          <a:prstGeom prst="rect">
            <a:avLst/>
          </a:prstGeom>
          <a:noFill/>
          <a:extLst>
            <a:ext uri="{909E8E84-426E-40DD-AFC4-6F175D3DCCD1}">
              <a14:hiddenFill xmlns:a14="http://schemas.microsoft.com/office/drawing/2010/main">
                <a:solidFill>
                  <a:srgbClr val="FFFFFF"/>
                </a:solidFill>
              </a14:hiddenFill>
            </a:ext>
          </a:extLst>
        </p:spPr>
      </p:pic>
      <p:sp>
        <p:nvSpPr>
          <p:cNvPr id="7" name="6 Rectángulo"/>
          <p:cNvSpPr/>
          <p:nvPr/>
        </p:nvSpPr>
        <p:spPr>
          <a:xfrm>
            <a:off x="1882922" y="115250"/>
            <a:ext cx="5349733" cy="707886"/>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s-ES" sz="4000" b="1" cap="none" spc="0" dirty="0">
                <a:ln w="17780" cmpd="sng">
                  <a:solidFill>
                    <a:srgbClr val="FFFFFF"/>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CENTRO DE ACOPIO</a:t>
            </a:r>
            <a:endParaRPr lang="es-ES" sz="4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0" name="9 Rectángulo redondeado"/>
          <p:cNvSpPr/>
          <p:nvPr/>
        </p:nvSpPr>
        <p:spPr>
          <a:xfrm>
            <a:off x="282298" y="1007180"/>
            <a:ext cx="2159025"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b="1" dirty="0">
                <a:solidFill>
                  <a:schemeClr val="tx1"/>
                </a:solidFill>
                <a:latin typeface="Arial" pitchFamily="34" charset="0"/>
                <a:cs typeface="Arial" pitchFamily="34" charset="0"/>
              </a:rPr>
              <a:t>ESTRUCTURACIÓN DEL CENTRO DE ACOPIO</a:t>
            </a:r>
            <a:endParaRPr lang="es-ES" sz="1200" dirty="0">
              <a:solidFill>
                <a:schemeClr val="tx1"/>
              </a:solidFill>
              <a:latin typeface="Arial" pitchFamily="34" charset="0"/>
              <a:cs typeface="Arial" pitchFamily="34" charset="0"/>
            </a:endParaRPr>
          </a:p>
        </p:txBody>
      </p:sp>
      <p:sp>
        <p:nvSpPr>
          <p:cNvPr id="11" name="10 Rectángulo redondeado"/>
          <p:cNvSpPr/>
          <p:nvPr/>
        </p:nvSpPr>
        <p:spPr>
          <a:xfrm>
            <a:off x="155575" y="5881705"/>
            <a:ext cx="2498493" cy="86409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b="1" dirty="0">
                <a:solidFill>
                  <a:schemeClr val="tx1"/>
                </a:solidFill>
                <a:latin typeface="Arial" pitchFamily="34" charset="0"/>
                <a:cs typeface="Arial" pitchFamily="34" charset="0"/>
              </a:rPr>
              <a:t>PROPÓSITO </a:t>
            </a:r>
            <a:r>
              <a:rPr lang="es-ES" sz="1200" b="1" dirty="0" smtClean="0">
                <a:solidFill>
                  <a:schemeClr val="tx1"/>
                </a:solidFill>
                <a:latin typeface="Arial" pitchFamily="34" charset="0"/>
                <a:cs typeface="Arial" pitchFamily="34" charset="0"/>
              </a:rPr>
              <a:t>Y REQUERIMIENTOS </a:t>
            </a:r>
            <a:r>
              <a:rPr lang="es-ES" sz="1200" b="1" dirty="0">
                <a:solidFill>
                  <a:schemeClr val="tx1"/>
                </a:solidFill>
                <a:latin typeface="Arial" pitchFamily="34" charset="0"/>
                <a:cs typeface="Arial" pitchFamily="34" charset="0"/>
              </a:rPr>
              <a:t>TÉCNICOS EXIGIDOS EN LOS</a:t>
            </a:r>
          </a:p>
          <a:p>
            <a:pPr algn="ctr"/>
            <a:r>
              <a:rPr lang="es-ES" sz="1200" b="1" dirty="0">
                <a:solidFill>
                  <a:schemeClr val="tx1"/>
                </a:solidFill>
                <a:latin typeface="Arial" pitchFamily="34" charset="0"/>
                <a:cs typeface="Arial" pitchFamily="34" charset="0"/>
              </a:rPr>
              <a:t>CENTROS DE ACOPIO</a:t>
            </a:r>
            <a:endParaRPr lang="es-ES" sz="1200" dirty="0">
              <a:solidFill>
                <a:schemeClr val="tx1"/>
              </a:solidFill>
              <a:latin typeface="Arial" pitchFamily="34" charset="0"/>
              <a:cs typeface="Arial" pitchFamily="34" charset="0"/>
            </a:endParaRPr>
          </a:p>
        </p:txBody>
      </p:sp>
      <p:sp>
        <p:nvSpPr>
          <p:cNvPr id="12" name="11 Rectángulo redondeado"/>
          <p:cNvSpPr/>
          <p:nvPr/>
        </p:nvSpPr>
        <p:spPr>
          <a:xfrm>
            <a:off x="7232655" y="5945973"/>
            <a:ext cx="1735361" cy="69791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b="1" dirty="0">
                <a:solidFill>
                  <a:schemeClr val="tx1"/>
                </a:solidFill>
                <a:latin typeface="Arial" pitchFamily="34" charset="0"/>
                <a:cs typeface="Arial" pitchFamily="34" charset="0"/>
              </a:rPr>
              <a:t>OBLIGACIONES DE LOS CENTROS DE ACOPIO</a:t>
            </a:r>
            <a:endParaRPr lang="es-ES" sz="1200" dirty="0">
              <a:solidFill>
                <a:schemeClr val="tx1"/>
              </a:solidFill>
              <a:latin typeface="Arial" pitchFamily="34" charset="0"/>
              <a:cs typeface="Arial" pitchFamily="34" charset="0"/>
            </a:endParaRPr>
          </a:p>
        </p:txBody>
      </p:sp>
      <p:sp>
        <p:nvSpPr>
          <p:cNvPr id="15" name="14 Rectángulo redondeado"/>
          <p:cNvSpPr/>
          <p:nvPr/>
        </p:nvSpPr>
        <p:spPr>
          <a:xfrm>
            <a:off x="7380312" y="748231"/>
            <a:ext cx="1763688" cy="1021953"/>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b="1" dirty="0">
                <a:solidFill>
                  <a:schemeClr val="tx1"/>
                </a:solidFill>
                <a:latin typeface="Arial" pitchFamily="34" charset="0"/>
                <a:cs typeface="Arial" pitchFamily="34" charset="0"/>
              </a:rPr>
              <a:t>PROCEDIMIENTO PARA REGISTRARSE ANTE AGROCALIDAD</a:t>
            </a:r>
            <a:endParaRPr lang="es-ES" sz="1200" dirty="0">
              <a:solidFill>
                <a:schemeClr val="tx1"/>
              </a:solidFill>
              <a:latin typeface="Arial" pitchFamily="34" charset="0"/>
              <a:cs typeface="Arial" pitchFamily="34" charset="0"/>
            </a:endParaRPr>
          </a:p>
        </p:txBody>
      </p:sp>
      <p:sp>
        <p:nvSpPr>
          <p:cNvPr id="13" name="12 Rectángulo redondeado"/>
          <p:cNvSpPr/>
          <p:nvPr/>
        </p:nvSpPr>
        <p:spPr>
          <a:xfrm>
            <a:off x="4993066" y="4725144"/>
            <a:ext cx="2159025"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1200" b="1" dirty="0" smtClean="0">
                <a:solidFill>
                  <a:schemeClr val="tx1"/>
                </a:solidFill>
                <a:latin typeface="Arial" pitchFamily="34" charset="0"/>
                <a:cs typeface="Arial" pitchFamily="34" charset="0"/>
              </a:rPr>
              <a:t>CULTIVO DE MANDARINA</a:t>
            </a:r>
            <a:endParaRPr lang="es-ES"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05212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677612919"/>
              </p:ext>
            </p:extLst>
          </p:nvPr>
        </p:nvGraphicFramePr>
        <p:xfrm>
          <a:off x="1403648" y="1196752"/>
          <a:ext cx="686442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209445" y="188640"/>
            <a:ext cx="5186996" cy="707886"/>
          </a:xfrm>
          <a:prstGeom prst="rect">
            <a:avLst/>
          </a:prstGeom>
        </p:spPr>
        <p:style>
          <a:lnRef idx="3">
            <a:schemeClr val="lt1"/>
          </a:lnRef>
          <a:fillRef idx="1">
            <a:schemeClr val="accent3"/>
          </a:fillRef>
          <a:effectRef idx="1">
            <a:schemeClr val="accent3"/>
          </a:effectRef>
          <a:fontRef idx="minor">
            <a:schemeClr val="lt1"/>
          </a:fontRef>
        </p:style>
        <p:txBody>
          <a:bodyPr wrap="none" lIns="91440" tIns="45720" rIns="91440" bIns="45720">
            <a:spAutoFit/>
          </a:bodyPr>
          <a:lstStyle/>
          <a:p>
            <a:pPr algn="ctr"/>
            <a:r>
              <a:rPr lang="es-ES" sz="4000" b="1" cap="none" spc="0" dirty="0" smtClean="0">
                <a:ln w="17780" cmpd="sng">
                  <a:solidFill>
                    <a:srgbClr val="FFFFFF"/>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ETAPAS DE ACOPIO</a:t>
            </a:r>
            <a:endParaRPr lang="es-ES" sz="4000" b="1" cap="none" spc="0" dirty="0">
              <a:ln w="17780" cmpd="sng">
                <a:solidFill>
                  <a:srgbClr val="FFFFFF"/>
                </a:solidFill>
                <a:prstDash val="solid"/>
                <a:miter lim="800000"/>
              </a:ln>
              <a:solidFill>
                <a:schemeClr val="bg1"/>
              </a:solidFill>
              <a:effectLst>
                <a:outerShdw blurRad="50800" algn="tl" rotWithShape="0">
                  <a:srgbClr val="000000"/>
                </a:outerShdw>
              </a:effectLst>
            </a:endParaRPr>
          </a:p>
        </p:txBody>
      </p:sp>
    </p:spTree>
    <p:extLst>
      <p:ext uri="{BB962C8B-B14F-4D97-AF65-F5344CB8AC3E}">
        <p14:creationId xmlns:p14="http://schemas.microsoft.com/office/powerpoint/2010/main" val="1495724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3787906472"/>
              </p:ext>
            </p:extLst>
          </p:nvPr>
        </p:nvGraphicFramePr>
        <p:xfrm>
          <a:off x="395536" y="620688"/>
          <a:ext cx="8424937" cy="736092"/>
        </p:xfrm>
        <a:graphic>
          <a:graphicData uri="http://schemas.openxmlformats.org/drawingml/2006/table">
            <a:tbl>
              <a:tblPr firstRow="1" firstCol="1" bandRow="1">
                <a:tableStyleId>{F5AB1C69-6EDB-4FF4-983F-18BD219EF322}</a:tableStyleId>
              </a:tblPr>
              <a:tblGrid>
                <a:gridCol w="1084430"/>
                <a:gridCol w="991961"/>
                <a:gridCol w="1397151"/>
                <a:gridCol w="595176"/>
                <a:gridCol w="1521566"/>
                <a:gridCol w="1772078"/>
                <a:gridCol w="1062575"/>
              </a:tblGrid>
              <a:tr h="409575">
                <a:tc>
                  <a:txBody>
                    <a:bodyPr/>
                    <a:lstStyle/>
                    <a:p>
                      <a:pPr algn="ctr">
                        <a:lnSpc>
                          <a:spcPct val="115000"/>
                        </a:lnSpc>
                        <a:spcAft>
                          <a:spcPts val="0"/>
                        </a:spcAft>
                      </a:pPr>
                      <a:r>
                        <a:rPr lang="es-EC" sz="1400" dirty="0">
                          <a:effectLst/>
                          <a:latin typeface="Arial" pitchFamily="34" charset="0"/>
                          <a:cs typeface="Arial" pitchFamily="34" charset="0"/>
                        </a:rPr>
                        <a:t>Producto</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Empaque</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Embalaje</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Peso</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Cantidad x caja</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Gavetas por pallet</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Pallet por contenedor</a:t>
                      </a:r>
                      <a:endParaRPr lang="es-ES" sz="1400" dirty="0">
                        <a:effectLst/>
                        <a:latin typeface="Arial" pitchFamily="34" charset="0"/>
                        <a:ea typeface="Times New Roman"/>
                        <a:cs typeface="Arial" pitchFamily="34" charset="0"/>
                      </a:endParaRPr>
                    </a:p>
                  </a:txBody>
                  <a:tcPr marL="44450" marR="44450" marT="0" marB="0" anchor="ctr"/>
                </a:tc>
              </a:tr>
              <a:tr h="200025">
                <a:tc>
                  <a:txBody>
                    <a:bodyPr/>
                    <a:lstStyle/>
                    <a:p>
                      <a:pPr algn="ctr">
                        <a:lnSpc>
                          <a:spcPct val="115000"/>
                        </a:lnSpc>
                        <a:spcAft>
                          <a:spcPts val="0"/>
                        </a:spcAft>
                      </a:pPr>
                      <a:r>
                        <a:rPr lang="es-EC" sz="1400">
                          <a:effectLst/>
                          <a:latin typeface="Arial" pitchFamily="34" charset="0"/>
                          <a:cs typeface="Arial" pitchFamily="34" charset="0"/>
                        </a:rPr>
                        <a:t>Mandarina</a:t>
                      </a:r>
                      <a:endParaRPr lang="es-ES" sz="140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a:effectLst/>
                          <a:latin typeface="Arial" pitchFamily="34" charset="0"/>
                          <a:cs typeface="Arial" pitchFamily="34" charset="0"/>
                        </a:rPr>
                        <a:t>gaveta</a:t>
                      </a:r>
                      <a:endParaRPr lang="es-ES" sz="140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a:effectLst/>
                          <a:latin typeface="Arial" pitchFamily="34" charset="0"/>
                          <a:cs typeface="Arial" pitchFamily="34" charset="0"/>
                        </a:rPr>
                        <a:t>papel protector</a:t>
                      </a:r>
                      <a:endParaRPr lang="es-ES" sz="140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a:effectLst/>
                          <a:latin typeface="Arial" pitchFamily="34" charset="0"/>
                          <a:cs typeface="Arial" pitchFamily="34" charset="0"/>
                        </a:rPr>
                        <a:t>20k</a:t>
                      </a:r>
                      <a:endParaRPr lang="es-ES" sz="140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130</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50</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22</a:t>
                      </a:r>
                      <a:endParaRPr lang="es-ES" sz="1400" dirty="0">
                        <a:effectLst/>
                        <a:latin typeface="Arial" pitchFamily="34" charset="0"/>
                        <a:ea typeface="Times New Roman"/>
                        <a:cs typeface="Arial" pitchFamily="34" charset="0"/>
                      </a:endParaRPr>
                    </a:p>
                  </a:txBody>
                  <a:tcPr marL="44450" marR="44450" marT="0" marB="0" anchor="ctr"/>
                </a:tc>
              </a:tr>
            </a:tbl>
          </a:graphicData>
        </a:graphic>
      </p:graphicFrame>
      <p:pic>
        <p:nvPicPr>
          <p:cNvPr id="307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9" y="1788984"/>
            <a:ext cx="8380392" cy="430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93020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8229600" cy="1143000"/>
          </a:xfrm>
        </p:spPr>
        <p:txBody>
          <a:bodyPr/>
          <a:lstStyle/>
          <a:p>
            <a:r>
              <a:rPr lang="es-E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PROCESO DE EXPORTACIÓN</a:t>
            </a:r>
            <a:endParaRPr lang="es-E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3 Marcador de contenido" descr="http://www.areadepymes.com/modules/Manuales/dirfinan/m-incoterms/images/grafico_incoterm_dat.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4722" y="2209799"/>
            <a:ext cx="6372133" cy="2104696"/>
          </a:xfrm>
          <a:prstGeom prst="rect">
            <a:avLst/>
          </a:prstGeom>
          <a:noFill/>
          <a:ln>
            <a:noFill/>
          </a:ln>
        </p:spPr>
      </p:pic>
      <p:sp>
        <p:nvSpPr>
          <p:cNvPr id="5" name="4 Rectángulo"/>
          <p:cNvSpPr/>
          <p:nvPr/>
        </p:nvSpPr>
        <p:spPr>
          <a:xfrm>
            <a:off x="3436640" y="4568905"/>
            <a:ext cx="2015488" cy="369332"/>
          </a:xfrm>
          <a:prstGeom prst="rect">
            <a:avLst/>
          </a:prstGeom>
        </p:spPr>
        <p:txBody>
          <a:bodyPr wrap="none">
            <a:spAutoFit/>
          </a:bodyPr>
          <a:lstStyle/>
          <a:p>
            <a:r>
              <a:rPr lang="es-EC" b="1" dirty="0"/>
              <a:t>Entregada en Lugar</a:t>
            </a:r>
            <a:endParaRPr lang="es-ES" dirty="0"/>
          </a:p>
        </p:txBody>
      </p:sp>
      <p:pic>
        <p:nvPicPr>
          <p:cNvPr id="6" name="5 Imagen" descr="CANES1"/>
          <p:cNvPicPr/>
          <p:nvPr/>
        </p:nvPicPr>
        <p:blipFill>
          <a:blip r:embed="rId3"/>
          <a:srcRect/>
          <a:stretch>
            <a:fillRect/>
          </a:stretch>
        </p:blipFill>
        <p:spPr bwMode="auto">
          <a:xfrm>
            <a:off x="460375" y="4753571"/>
            <a:ext cx="1913255" cy="1913255"/>
          </a:xfrm>
          <a:prstGeom prst="rect">
            <a:avLst/>
          </a:prstGeom>
          <a:noFill/>
          <a:ln w="9525">
            <a:noFill/>
            <a:miter lim="800000"/>
            <a:headEnd/>
            <a:tailEnd/>
          </a:ln>
        </p:spPr>
      </p:pic>
      <p:sp>
        <p:nvSpPr>
          <p:cNvPr id="7" name="6 Rectángulo"/>
          <p:cNvSpPr/>
          <p:nvPr/>
        </p:nvSpPr>
        <p:spPr>
          <a:xfrm>
            <a:off x="7092280" y="1603324"/>
            <a:ext cx="1827075" cy="52322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28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Alpopular</a:t>
            </a:r>
            <a:endParaRPr lang="es-ES" sz="28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AutoShape 2" descr="data:image/jpeg;base64,/9j/4AAQSkZJRgABAQAAAQABAAD/2wCEAAkGBxQTEhQUExQWFhUXGBgYGBYYGRoaGhwXFx0XGhcYFxgbHSggGBwlHRoVITEhJSkrLi4uGB8zODQsNygtLiwBCgoKDg0OGxAQGzAkICQvLS0sLCwsLCwsLCwsLCwsLCw1LCwsNywsLCwsLCwsLCwsLCwsLCwsLCwsLCwsLCwsLP/AABEIAToAoQMBIgACEQEDEQH/xAAcAAACAgMBAQAAAAAAAAAAAAAFBgAEAQIDBwj/xABKEAABAgMEBAkKBAUCBAcAAAABAhEAAyEEBRIxQVFhcQYTIjKBkaGx0QcUM0JSU3KSwfAVI4LhYqKy0vEWwiQ0Q+IXNVRzk6Oz/8QAGwEAAQUBAQAAAAAAAAAAAAAAAgABAwQGBQf/xAA0EQACAQIEAwUHBAIDAAAAAAAAAQIDEQQSIVETMXEzQYGRsQUUIjJSYcEVodHwNHIjJOH/2gAMAwEAAhEDEQA/AK8drIWJ3GOMdrLmdxjJx5m+lyHe6lHiZdTzY8+8qSz5xKYn0WhSgXxqOYOwaNEP90+hl/DHn/lR/wCYlf8Atf7lxpodnHojD17cWV936iRNWr2ljLbrIqGOk6NJilMK3ookfEdTZbqQSKvpHGyXWuaVFAKlBQASA5MEpbkeXYkmcoAupT7SdP8AgdQhnvp+LkpCjiK6hzqcO1c6xbuTgCeSq1KIfKUg1/WrRuHXDN5rLQlQQhID6nc1zJzMQTlrdEkY3VmeX2qzBMtOIsUhjWGPgPwWk2iUm0TQVjEoBGSeSWc6VP8AbxVviwy1VUgOPvKHbgbZeLsMpCCQnFMLaazFZnVEVNaO/MszqJJKCsi7IsUtNAGSKAJFANAYUjhbLUhCSUvMw6E7SABqeooHi3bSnCUuwLOdQftGhqxaFklpUhg6wtIJFVMEk4S3NGVKDKkT04R5srSkyhYRPJRMmJ4tHsaXILOMyzZnDujFrv0hShKQaE8pfJS4o4SOUrIZkCkFL5WRLSw9YU6FQvyZWKqgXc0Tnp06IarUs9FYUI35gi/J06ajFMWVcoM6QAM6Bh9YCoCgF1Cac41IpQh4Zr6l/lAAAcreekgt2QDXZi6mwEsalVBsOw/SI4O/MDFK1N2Bl8KIdkg8ouHala74CzloU2aC+Sg46CIZbzs+dU5nM74DWmyB2dHSRBSeupBhqb4d07ehRvCURIBzqrKo9XVC6V590NNusZTKSUKQk4j67DJOcC1yH5/F70qAPWIljaxYjUnHmr/dAjFEg3jHvP50xILwC4/9sejR2suZ3GOMdrLmdxjMLmbiXIdbp9DL+GPP/KfxfnMkKKwrigxTXNawBh01j0C6fQy/hjz7yjN+I2N9Ur/9VRpoq9KPRGJqq9afV+p04O+T2ZNOO0LwS/ZSHWob8kdLmHuw3PIs0sokSwgaTmonWpRck74uyy7VzJ+kRQo2z6xG2CDZoDwKtaqKpRw3boygtPmJTvb7eBM5bhWjIxHIOIk3kpyQATpZKSe4GkOl0L/4SUzmjtkKknp7IEWGzpWsJXLQpPLLqTiIIwsxYgadEF7KAuUlMscgc0GiQK6NO4xJKMVBNc2NduVjeSrGyX6nDacx9OuD6JqZYUpakpBL1pVgPoIW0pKWIUXFAdW7Q+2sYAcuXUfaUXPRq6IihVsrDuncKW+8kzAEpBwguVKo7Ahgln05lo5SSWpTPNxluqYphe013eFOmO9mnAA7zm2vYIFzuwlGwP4Qp5CeVidQ9UJZn6T0wtWlLlYIKjWgyOsGGW+ZjpS2WIa/8QvWkjFMckCtE5naG1fWFB6kGL7JnC3pqa6T3mkCLWMt/jB23Bid5gNbEgtv+hgpv4gMH2XmUbx9En4lf7YFEQXtawEMUuAXFSM28IGqnI93/MYdalk4NEjtxyPd/wA5iQ9hXPSphAJDDM6/H7eOllWHNBkdJjjN5x3n7pHSy5ncY4K5mza+Ed7pP5Munq+MefeUqa1vslBlL1v6VW3ph/un0Mv4Y828qs3DbbMdUtB6pi401Ps49EYmq7VpdX6np5nhISd+nZ+3bFKfeia4Q7BtOmmt/wDEVEWpxQCtAz6mdz9I42SzKIommk5Dr0xVcglErzbSVEOkCpGZ+neYxLflOHoK12aHpFiZYAEhRU5fIZVB+8o1XLDHcPpAMJAez3hKl4sbJL/xGm8ZQasM5HFpwsQe5zlV+7KEa9Ca6qw13M5ky931PXCzvKkLL8VzuJgwin396I0VMGgDt8e+IkClRl95isbBI2df31GIkGR9mW8fWnaIlmXQ0epyfWdvdGZqcg41/wCB4RizSSQWIqTn/isOMcLeUhIdI5w07Og9kD5yQ62CU0Jcq3MQ5yz64I3rKZLFyXGtstsBsNVMlJpmchzc/vRElN/EV8X2TNrbJFeSMz6w64D3jYiFMG53tJ1HbBW2DPec95gdeaeX+r6GCqPUDCdkvEE2yxKbR8yfGBpsR2fMnxgleIAQTtisiwMMc0lCdCclq6DzRtNe+HjqWJNLmVvMlfw/MnxiRb42T7j+ZX90SHstwM72HabzjvPfHSy5ncY0m847z3xvZczuMcJczbv5R1un0Mv4Y8+8qiz5xIShysoSAmhBBWrQRnHoN0+hl/DHmnlclk2qSQHHEh/nXGmp9nHojEVrcWd936jqmWHcj7aClkLhnDu0CRMLZResaw6cRpjGnXQ/SKgbMIkvKGFJUSHo1M9dIqT5SwCZgCSQSA7kBxmcoL2DmBnLUcdOqvVFO+hygBmUEkilSrpMO4/BcZP4rHnV6HPphsuNQ4lALMBQZ6ToFRvhUvMZ9MM90ehSx0F9jE6Tl3RB3ErWpclEUAGjr6NPRG4l6kv2fvA5d/WeUllTUg6QGJ6qjujrc96S7SJhlucDDJ83OmgyhkOW1SiTTCNZZ+t6CORmykOSoEua7dLNFO1rmLokrD5HA4G8vTrhetXBu0zlKInILZlyC55oVgB7YXMe1hxt0ozEioZwQ+TEaGGcAbwsoSpQ57pyB2poX05dsG5+KWmSghwlCQSK8pKQNTtC4pf51pJMwJJGFnYjDKcpYVDkjpMTU18ZUxnY+R1tCanTUxRt9mUpbAHnE7gxqTqgsphmWFep6CunKBVrvtBnKlMzLIYFsRAOoN/iHnG7ZFhZWpJLnqUrZMTKS4ZaxpOQOwa9vdABalLW6iSSRU7TDPeFkQqWSCRRxQHLc0LdnbGl6DEHOxw8NF3LWS2r5hD/AE5M96OpP98SGvz2ze/HzftEi3kgV7yNZmZ3n7pG0hYBrqIiTUFyWOZ8e6McWdRjNa3N5o0O90rHEy/hjzXyuTEi0yn9yNH8a9u+PRrnQeIl09WPOvKnZ8VskBjWWgZa5kz6AxpYP/ij0RiK6vWkvu/UZDa0MnlPsAxa/ZpF2yLIY4SGLutkjqd4F3/LnoUUSkKws7hkjbynDdcDrosMyTxqrQGMwBglS5pI5QcnIc4ZGKObS5PlV7B68bzlJlFJnTAcTtJQpzsenfHO4JcubKXMliYOVgJmc9wxyLsCCIVZ8qRifip0w5VUpCcz6qPGGbgvOxSSyRLS6uQKAsMySSSaDTDN6DpJME3rd5CikpUBoUSgJrtJB7IsWq1o4hErjsJTicoD5kkbKRn8NPGcpBYFziyI3nZHCdYKn8xKK6C1HYMANsAr/cN2NfwuUqVjWSsYsLLwp6eSH7Y6WGVgQoSBLlJoVYQXOgOakx1k2iWiTxS1GZUl0g4iVKJDkgimXRFZN6BJOCQ4IzUVF9OWWWyGk7PVhRpylyRytVqIotUxT66DocmCVwFkzXGEEy8IUcyHJIfnM4yiqm/Jo5ktKdw8G1iNVXjaFO6jWhASA7FmLDXDSrQS5vyJI4So33LxD94TEqKdO4j76IGzZIdWEtydLZ00NvjQoVtOUbJSa5gN99kU/fWp3SLM/ZkakMspeRFS0VB25bTnlAa0XJJM0TXWFYipgQASQxoX1wRtCTiVno7zp6o5mYgCpSljpI1vASxtaT0fkT0fZmHpRS9WZlyEZM4NKknXSjCNpMhKeYhCdqUgHrZ4rJvKUkh1pzJo5pXZtivP4SSEh3Jbo7IjaxE1pdk3/Xpvml5BbGdZ64kCf9Qy9X8wiQPu9f6WP71Q+pBCJEiQR0R1ub0Ev4YBcMgoKQqWwWEsVckKwuW5ZqA76dMHbm9BL+GFDyg2dK50rEMkf7lRoKksuHi/sjGqGfFSV++XqLtolBZdc9JOl5iln+UKgraL/k4EJImKKUpS6QADhDZqL9kBsMmWCSQIuXSiRPdeNpSSxIScSlZ4U4gOk6Ka4pRc5v4YssVXh6EHOpNWRDf4NEykjaslR6gwjFnvWbiGHCnSyUACldsFLRdEsJxIIJYEoTiUUg+0psL7IX7bMmpVyMOE0dqjfB1aNZFLDe18BVnkV0+665/u152Mz1rUXUSX+8owmznVFYzF0BXrqABFCdOWSXPaT9YrqEpc2drPl5R9EG+KAzUkbyI24yUM1jorC1h+2EbO+aiemC93XfIXFn3JB/8AFJQyStX6W72jaVfQ0ISn41DuS8AEpG/rMdUjYflMJ4en3pvxHz1d7eAdtF/KcgFA/ST2vG/Bq/FzZSlTEgrSsgkMBTDQP8UBlzku5xDoTo/VGnBXggq2ImT0rHFpUtLEEHEEhQNHDDEk7WIixRwlGd7xKOLxFelFOM9Q9f8ANLcgsSvOisncVpnAoWibkeLI1Klj6NBPhJMCcBJzJ0Pq2wDNrGs/J/3Q0oOm8sOQOGaxVJTrav8A9+xcl8pQxSpW9OJPjHA2SUc5R+YK/qEckWyrgq+VI71RyNqV/F1gdwhZqn2JlhaS5XXi/wAlvzOX7tXUjxiRQ8/VqV837RIa1TZf3xC4Efqf7fwPsbsKO/RGkbTNG6OUaNjpczcRLz5ohF8pYl+cSypLq4qhZPtLapOuHm5vQS/hhL8oHBmfbbVKTJlqLSg6wwSOUuhUogPXW+yNHlzUYr7IxjnkxE3bvfqedWxCFrCUrbEQlsQzJADsTt7IP2a0izpCFqlpSl8KRVRBUSSz1LaWzgn/AOEMxICp1oloS4xKclhpbIEwCu/gZNXMIIKZWNXK9YocgFtZGuHjKMFqQYmisT8LSaDd3cIJMxKky1HEQDhNNIq1Cc6ZxVtc5wSmrfTN4Zr04NS1WWdJlISk4QElg5UCkglW94Vb7uXiFI83RNLAhZZRSo8mtNOcJVozdrHKxHsSFJcSm+Qtz7xU+mm3wjMq2YndNeuDsjg4ZicaQZatKFhsg5IJ7mpFeVwYtK5nFplEqJdywSBrURRtzxEqUb2aO/UxM+EpQeugv+eKd2HVBGyImLkqmiYAAWKEkYgKDEQzs5EegXN5LgFYp8zHVwhKcI1kEu6h1Q4yOBNlCyeJRiIY5sRRwQ7EUEFkT7hSxCfezwubZpoGIrJGxdcklmpXlJ64qz5KkkFYmAEeuCOp4+irq4K2WQ/FyQ5POVU9BOUEJtwWdYOOTLUDmFJCu+DjTI5Yh9x8tWhQwmPU/JB/5fPLf9aZoJ/6UrVSHq/eCtlmpwqs8tmYMlIbqgFcPBuTZLPOlgYhjmLGMjShAYUqKRJFWRHiK3E1FO/SgYETAwWVNrcNzTrq+2FO8JK5SmLEGqVDIjx2Q48KLnM8IZK1YCS6SHGJql6nLRFAXTNEootCSpB9bCARoCgCSyu+IGoydu8hwlSpRpqad073W33QoJtp2dkYVbFbOyCUvg8pJKSSQaoWkO40nDobVGJfBuYJh4wlMsOy+SCcskuSOqBywTasdKniM0IvcF+eHWIkGPweR7/tR4RIDiU9v2f8Fm0v61/I8RtM0bo1jZejdHDNGOdzegl/DEt0yaCyMTNUAODnmWpEub0Ev4YocIr8XKVKkSyxmkkq1ISC7dnQ8aWHYx6L0MPXdq0+r9SheVoE2WRaCni1USlR5zHPC9ctA1xxu22olg8UorlimHEVYd2LlJ3Gm6ClhnSw6kodRzWWxHp0DZkI7W4IW4IDtqr1tA5brUiztO6Bdmt/GlQTUuwGRqQ3fB2z3WuWgjGCSSeSHHbWB/BPg7KSubaipRWfywlwEABi7aVF89kWrfapiCaoKRkEqam3WYVOkou5NOs5qxrYJKTOXx6QsYEgUZnUSSK50FYZJCZQ5qW6TCxcaV2hU0sEhGAZu5ViOjY3XBWz2ScDQdo8Yk0uRu5ctd4qlcxAr3xzs18rUC4AYZbtPVG9qspUkPQ6jGl33dQuSH/cQ4KOSrzmlXoj0KGUGrvWVByCC2UVEXelJ56jvAi9JUAKCDv9gTla4V7TNWROwpBS6gTib1Q/qHvEG7dPL5QGnHkTi2lZ9Y+qnTlCBlyB93ycSlAHV9YuLsbhiAdhqIr3Sk4idTdrxdn2vY0CloDQfwIVr1uxUhRmS0ujNcsVbWpHhF265suYlJABSaHwIgkmYZx5DMOco5bBtOyLFz8GJUskgElRcvluCeaB1wztcJRad1yK34fJ9hHypjMMf4Mj2OweEYh9NiTU8zjaZo3RrG8zRuH1jLG9HK5vQS/hhY4WkC2Sj7MhQG9ax9Enrhnub0Ev4YUOG6/+LRskpPRjX4RpqXZR6L0MNie1n1fqSx2zCDrJfuAg2pVH3GFDEQnFoz/mHjDLJmuimyDsVS/dE1SJywRiQtApny0mjDWxI6ozbZmJRRxWEkEOpgB05nPQIrKfMPlo6OqKN2k/mImDExbEaviDkO76oCTaWhNTavqFLksXFpVyicRehKQw5rDteGy5SlUnFMwnCSMRGgVGY2wsSbRjCgCE4WBG/IJGk7INSUgS0yyMQD51qakxFSU812WasoOPwmtqtkuYpXJwgOASSH1k9Zjii1qwjv8Avoiv53LQstJJI07Nm3ZHZN7oLBcspJyGnMipiw21zK6V+Res9ufMxfJdJAJc6RogamyyjUPvCvCCtnSnDR+mCQDAtrlqf0p6hAe12NBTNWoYljFyuSMgG202aoZbVZUE5dsL15KKBNSmWSmvKBTRwHd6hodvQGXJlWxhTkpOFmodP3XriKkLUsAzOSecMqDMPtp1mLF0oBKgW0Z9Md7RZEscNCHIbXArkBQ+RF+VeCRTihsYgZdEd03kToSkbK9sL6LLxqcazyQMQYs2sHXp0UMd12NC2Ugs7lwB6xJpqZ84KKiSXYZ87V7R++iJC9+FK96vrPjEg8sfqGu9hajZejdGsbL0boyB6COdzegl/DCZw9BTbZB9VclaOlKn7lGHO5vQS/hjzXyt2taLXZ1JPJRLxBOjEVLB6ww6I09Hs49F6GGxPaz6v1O0xGKXpfCO1w3YOqL1z2slAScwR2QCuu+ZCpRUZqEq0IUQCPusbeeJTNSl6qGLYzkUPQIMqjwbQBLxDSKDpEUuN/LSqjks+mtemKtlvDkUIIAAA1lw7/eqLl3XGucKqwyk0cVKiKFhoG2AaCR2utQK1Elg5JOwBgw0knshmsCH5s1CwdDsroEUpVzpwYUKTRxhNDqoTnlFObcxB5hGpj+8JXuSpKwdtdgJriA3QPmXerN32btojjYpIQquN9bnw1iCEm3lJYwTGTKciUkFiFIOw06soZrIE4aE9UURagrQDvAi7LWnCzMNlIJNglO12gPnASfNxJn71DnEeonRkYJW2fJTmoA6tPVnHk3Ce1z/AMTQJPHpkqmSwopKwhQOAEKTkGZW99kO+QEmkmehXOuqtLtXRvjleFtUhKyA7Atv0dscZVtKHSElTseTA2ZeKlrlpIwpM1Du2SS7Z5UgU9COjJZEhxu67wmWEu9HU+lRqo9bxZk2FGpt0VJNr2xal2oQiZHXzFOvtjMTHEhxzzWN+MUGYkdJjSMmMob9jrc6jxEup5sec+VqaoWiUylD8nQSPXW/cOqPRbm9BL+GPOfK5LInyVuyTLwhzQqSpRI6lCNRR7OPRehhsT20+r9RElTJjuJix+pWt9eusW7pvUIVLxLmEJISqpObgnoBPbFeSYP3nNspsMqXImhRkqUohUpSJqsemvJLPVidGUSkAzpsYahJeodRI2ZnU0NPB+cUyin+L6CELgVeXGSTLUeVKYDag83qy6BHofBrixLXiZwrTqYfvEfeJLU3M5uVoJOWggkEH70xcs9qC+aXbRpijaphJJlk4C4pVJNQd8VbOSlQJSmmwDpBApAp6kltC7Mtk1C1DklOh43ReCFsmYClR1VDuerRGOTMqUkVDE69ucaC7ioUD90OxK3eXUWFQLoIOwloJcQ6SCN4eF6QqZLLZj2VUPQrxhmsyuTBoBi/PuxTlsKdwrCvPlYLTgKn5YzGdFFvv2Yd7TaQDUiEm1TsVpUQQRjNNNAvLbQdsNPkVcT8viE7NYRMc5NRvvfGTdqRQsd4B6YlitASlRY513MIpWi8FqcoS7OfswceQdL5EEOC0zHJSVMTyknbhUU/SC0ySNBI390A+CklJskjEHUU4jrdRKiO2CE5Cg2E125DKAfIsRV3ZljipntdsSK3Gr9kfKnxiQN2SZFuKcZMYjJjLm7HS5vQS/hhS4fWxKp0qzmSZhwiaKOBVaan1ctxhtub0Ev4YXOG1+osy0g1WpIwBqElSg6jqGcaSPYx6IxFVXrz6v1FW9eCVnWqUtAwy5qMQKFNhLVdJrU9xhXlcGVrlCZLmZlQKC/qKIZ8noIbbLe61EqOHFkWA0aANAjvd8spnTEt+WspmBxQKVyVpFNgPTEkLpWZVk9dBGuS1mzWhK1UTVEwbDQvtBr0R6ebUlDvVxqfLY8A7bccuatRUlsWeA0Lb3rGl+WtMgSpbKOIYE6dQDk7xDTbtdBQs3qeh8HLxeQlmZ1ckijBRAprgnMlypgqkJOzKA9gt0goQhSSkoSlAUmtEgAOOiCVmCFcxaVDU7HqMDGSYbVjgLE1Elhs/aNkTjLYHLXGZ9nq1BvcdoivOmKSWPKGRGZptgrjJXCqbU+YCt8WjMTgbm7j+0B7ExqlQI1ZEbxBGdZwtBdL7CIkQALnzpSTVSRvLmFFa3nKLBsczLnBgsONvRphltFhryTh3MO+FWXKwzCD6pXy82oanRpMDU7irifl8S/5/gCgU0zdwNVGJGhzAQ3qrDMdnOlDijHTsgylCTiKkh3zirNUgaIlj8pJS+RDH5PbPKXYJK8IxqxY1VdSgpQKidJLQcn2DUYVPJ7awmzcW/LRMm4k6RiWpSaamII3w4ybS9IjJgf5ofaiQVfZ2RIQjzKMvGIkZQ9AHW5/QS/hjzzysz5aZ8sL90CKP66xHodzegl/DCj5SLq47DR+Q2Vc1GkaaLXBjfZGHrdvO279RPu1SlIEyWygwcMBWtSwzpBqwTlqUhKmzGQDUygEEGQyUaAlLa8nfr7YOWJSSUKDgOGfN+jRtiQqvmE5k5INTXpgFwrmAITMMpazLUSnCWwlgQo0LVAgshkl8yNJru2CJMmkJoSN1NcQ1p5IOWxLh4Z6ijuZKlymKiagHrDvF6zWkmqTnVzmIryUTLS0vjcCqAL5Lsdigx7IAcMbsnyeKloWoqlpONcvkuosQSkZjnZa4p0Zqcb3t1L1alKnLLa7+w+2S2TCGJKhpxEq/fri/JtSFBloIA9ZJdtVDUQp3DaJws6VTKLKUEqOZJDkEMxd+wR1lXnysKVDERkaODsND0RIqzjoQ8O42yrEhXKSsEfKodUFeOQhBxKA2P8ASFWxWshSdGTjxglfdrAHtK0DxiaOI0AdHU4Wq+JeLPL+EmFGXMeYpTFL4yCcqgZ9bdBjtOUupCTXS0ULDTDniKCWPNPo3PhvMEqrmUsbBRiuppeduUklKVEVy0aIGS582YrCC5ZycgkaVHZ3xm2qRMtCpYKjMpyRooMzoFXf60iXmlMmRMlSjylJIUoVUtZDBKRnsp4w/EkHGyhGMVd2Xh9z0Pg3wVRLlJWSStQxYtIcDTrgyqxLTlyu+KF02+YJaMaS+EPrBADgp1u/3SCibyALHU9adhibkFFbHDCv2VffTEi3+Jy/aHb4RIa4WVnneHd1jxjODd1jxjWJGW0N7qOtz+gl/DFC/wBDkfDrbXF+5vQS/hgVwqnYQTSiDnrrGjXYx6IxFbt59X6iIiUFqD85iQAUsWYVrqrGlmvuWFYVOkuA2Eua5bo5WO1FM0FgAAdA0n9oYZklKlcZLAB0gM42jXExUA1mvtExaUIRMCTpwltbqOgRvwgDyOcUstPKGb1ygkG2uNOT7w+cbqsCZyMBG3pEBKwUXroLtjvEoAdeJvWLA9YhktVrSqXKKlPMKRmasagHS4+sLF6cFVCoJI0p2bI4X+gqGRxS82zZWXcGbKKs8JTmmo6X/vI6FPGVINOWtv7zGYTlYSnEW1eGqF287jmLcomqP8Kj9RFC776my6E40sQys8va8Xg/Yb5lTKPhVqVTqORijKniMO7rVeZejUw2I0ej8jhwJm2pNrRJmKXxZSssrlAFIcYSajoMeiXreYly00JNR3mFiRPVLOJBY5ZA0OecXlXvxgIXLSk60uQ+vCS3RCeMU43ejB9wcJaaoR7xkWyeZjLZCiSHWSQHcMA+iGe6pPIQklTiUl0qFKGWCoGuTFhtgRft3W9SSZM/jEexLAlKA+EZ9fRBdKCqVgxqBCUuMlBlZgnUzdEdKlNTjdNPocL2hTcGlJNFC87ZZ7KpZCmmzS6ixKgBQCmWXfG/k8vCVNt65uFX5Uv8tJA5yiAogVrhYDeYRL0khM1aQSQFEOouekwb8nBmotnGypRmpAwTC7BAURyzpU2F2GbRM4pLMPRjZWXee+Lly5nKUkpJyIoelqQMtd3LHNUmYnUQAr94uSrwTMDoWlQ2NQ7RoMYVNMRqruWeHsBvNVe6V/8AXEgvxp1xIfix2FkluIeLYO3xiZg0iYDqjZKCx+9IjO6m2dhxub0Ev4YW+HpLbMH1MMlzj8iX8ML/AA6lkppngbtMaOPZR6IxFftp9X6iXd1nStZdhyUtqNS4I1+EG1WLillSeSk+s9AduwwvWVKguoNANW2D65qfWILaw7fR4kZVNDPVMUGLpB6+nKDF2uFFwKDLf/iBUu8pQcadWEjvEELrWCnETzj3UERzdkSQV2EpqUqz+kC7bdCVPpfX3N0mL5EYV0RDcmaES8eDqwolA1nvhYnWdSKKSRvDR7ClWbtugPb7sRMcLHZEsau4DiIFgvWZKolVPZNR0DR0QesHCSWqkwYDrzT15iK15cFyHMsvsgDOsykFlBjEdXC0a2rWu6LFHGVqXJ3WzPRJM0KDpII1gv2iO6VDSHy06tu+EO7ETgoKScIcFVc0uMQbTR4c/O0s419Tu3ceqOTWwtWhL/jbd9jrUsXQxEbVUlbe35Bl78FZc5ZmS5hlk5pUA36VeLwU4I2I2RFoTgLFSaqY4uTUgjLOMy5yVB0kHdHeXbCgMzg6H7tUNHGVWuHNj1MDSb4kOfXRhG0SZWIKStUpbDlDJtpFet4uWW85qAMYTOS55aWCqNm3JJz1QCt9vStIASXAapYdmcLF4Wu0IAIPFjErlIcaENyh06ejXboyUna6KNWlOKu4ux6Z/qCT7K+of3RiPKvx61f+oX1I/tiRb4Mt0Vc62Y8eZTPdzPkV4RlNimMfy5nyK1jZDzEiH9Lj9R0f1yf0LzKl0oIkywQQQmoND1QE4YWZa+ahauQ3JSTpOoZwzRI6KhaKjscac883Le78zx6Tdk8zf+XngEBiZUwDTmSmkF5d1zww4pb6DgUw30Yx6WDEaHykdjzi03Ms04qZlngV4Rcs1impQlPFzKD2FeEPbRiBlTzBReUSeKmv6OZ8ivCOqJcx/RTPkV4Q4xIDgLcLiCr5vMb0Sq7D4RjzaZ7CvlPhDYYxD8BbiziiLFM9hTfCfCKd4XGJg9Ep9eFXhD1Eh+FbvGzHkNp4JT0F0ImEasKsuqCK7FOUkkypp5rflrBoFO4bKsemxILIRTgpnjkm4LSVOJU1B9rAsHugsLHaEgBUqavaJan7A0emxIjq4aFX5kWaOIqUvkZ5xKsM014maN8tY7xHVV3TcI/KmZn1Fak7I9CiRT/S4d0mXl7Un3xR5r+DL9wv/wCM+ESPSokL9Mj9TF+pv6EI3ni/bX86vGIbYv21/OrxivGyQNL9EcjPLc1HChsdPO5nvF/MrxiC1TPbX8yvGNHGjtEQvr7YWaW4skNl5HXziZ7xfznxjHnEz3ivnPjHLAYxgOqFmluxZIbLyLAtM321/MT9YnnUz2pnQpXjHDCNfVExNlCzy3Fw47LyOxtK/eL6VK8Y2FomD117OUevOOK9Z1CNCYWeW4uHHZeR186me2v5leMTzuZ7xfzK8Y5BR1xnH9tDZ5bj8OOyNza5nvF/Mrxh5knkp3DuhCKtgh9k81O4d0dX2Y23K72/JwvbcUowst/wLHCC0LE4gLUAyaBRAy2QO87me8X8yvGL3CJuPOeSe6BtNsUcRKXFlr3s6mDhH3eGncvQ6edzPeL+ZXjE87me8X8yvGOdNvV+8RhriHNLcs8OG37HTzuZ7xfzK8Y2NrmMPzF5n1j/AA7Y44do7Y2DM1DnpbV4QlKW4zpw2/Y287me8X8yvGJHNt3XGYWaW4skNjSNtHT4xlddI3RAmmYzH1gbB3NIkbYdoiMNfZDDmHjbEW6R9YhamcQKpSlYcEwAYzjbbtjQmJCuPY3Wov0DujXR97Yyv6DuEY0fe2ELuMRIkSGHMGH+RzU7h3QgGH+VzU7h3R1fZfOXh+Tg+3flh4/gVuESCZ5ock6NkDeKV7J6jBDhCRx6negTo2Pr3QOZOs9X77opYjtZdWdPB393h0Xd9jPFK9k9R+9B6o1UkjMEb4yydZ6v33RsQnCKnM6Bs27ohsWL/wBsc4kbMNZ6v3iMNZ6v3hrBXNYkbsnWeoeMSFYVzClO2vXriAUNdX1jCcxESYQiNtiNGabREw7RCEQjKsRqdMRScogFOmEMakRsE64ypgTpPZ+8aEwh+ZkmIMur6xiMjL72whGIkSJDDmDD/K5qdw7oQDD/ACuancO6Or7L5z8PycH278sPH8Clwg9Ov9P9IgdBHhB6df6f6RA6KGI7WXV+p1sH/jw/1XoSNjkN57kxrGx5o3nuTERO+41iRIkMOSJEiQhGU5iMRlOY3xiHESJEiQwjYLIjJmFtEaRIe41kbKNTSMPEVmYxCEkZeI8YiQh7EiRIkMIwYf5XNTuHdCAYf5PNTuHdHV9l85eH5OD7d+WHj+BS4QenX+n+kQOgjwg9Ov8AT/SIHRQxHay6v1Otg/8AHh/qvQkbHmjee5MaxschvP0iInfcaxIkSGHJEiRIQj//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9" name="AutoShape 4" descr="data:image/jpeg;base64,/9j/4AAQSkZJRgABAQAAAQABAAD/2wCEAAkGBxQTEhQUExQWFhUXGBgYGBYYGRoaGhwXFx0XGhcYFxgbHSggGBwlHRoVITEhJSkrLi4uGB8zODQsNygtLiwBCgoKDg0OGxAQGzAkICQvLS0sLCwsLCwsLCwsLCwsLCw1LCwsNywsLCwsLCwsLCwsLCwsLCwsLCwsLCwsLCwsLP/AABEIAToAoQMBIgACEQEDEQH/xAAcAAACAgMBAQAAAAAAAAAAAAAFBgAEAQIDBwj/xABKEAABAgMEBAkKBAUCBAcAAAABAhEAAyEEBRIxQVFhcQYTIjKBkaGx0QcUM0JSU3KSwfAVI4LhYqKy0vEWwiQ0Q+IXNVRzk6Oz/8QAGwEAAQUBAQAAAAAAAAAAAAAAAgABAwQGBQf/xAA0EQACAQIEAwUHBAIDAAAAAAAAAQIDEQQSIVETMXEzQYGRsQUUIjJSYcEVodHwNHIjJOH/2gAMAwEAAhEDEQA/AK8drIWJ3GOMdrLmdxjJx5m+lyHe6lHiZdTzY8+8qSz5xKYn0WhSgXxqOYOwaNEP90+hl/DHn/lR/wCYlf8Atf7lxpodnHojD17cWV936iRNWr2ljLbrIqGOk6NJilMK3ookfEdTZbqQSKvpHGyXWuaVFAKlBQASA5MEpbkeXYkmcoAupT7SdP8AgdQhnvp+LkpCjiK6hzqcO1c6xbuTgCeSq1KIfKUg1/WrRuHXDN5rLQlQQhID6nc1zJzMQTlrdEkY3VmeX2qzBMtOIsUhjWGPgPwWk2iUm0TQVjEoBGSeSWc6VP8AbxVviwy1VUgOPvKHbgbZeLsMpCCQnFMLaazFZnVEVNaO/MszqJJKCsi7IsUtNAGSKAJFANAYUjhbLUhCSUvMw6E7SABqeooHi3bSnCUuwLOdQftGhqxaFklpUhg6wtIJFVMEk4S3NGVKDKkT04R5srSkyhYRPJRMmJ4tHsaXILOMyzZnDujFrv0hShKQaE8pfJS4o4SOUrIZkCkFL5WRLSw9YU6FQvyZWKqgXc0Tnp06IarUs9FYUI35gi/J06ajFMWVcoM6QAM6Bh9YCoCgF1Cac41IpQh4Zr6l/lAAAcreekgt2QDXZi6mwEsalVBsOw/SI4O/MDFK1N2Bl8KIdkg8ouHala74CzloU2aC+Sg46CIZbzs+dU5nM74DWmyB2dHSRBSeupBhqb4d07ehRvCURIBzqrKo9XVC6V590NNusZTKSUKQk4j67DJOcC1yH5/F70qAPWIljaxYjUnHmr/dAjFEg3jHvP50xILwC4/9sejR2suZ3GOMdrLmdxjMLmbiXIdbp9DL+GPP/KfxfnMkKKwrigxTXNawBh01j0C6fQy/hjz7yjN+I2N9Ur/9VRpoq9KPRGJqq9afV+p04O+T2ZNOO0LwS/ZSHWob8kdLmHuw3PIs0sokSwgaTmonWpRck74uyy7VzJ+kRQo2z6xG2CDZoDwKtaqKpRw3boygtPmJTvb7eBM5bhWjIxHIOIk3kpyQATpZKSe4GkOl0L/4SUzmjtkKknp7IEWGzpWsJXLQpPLLqTiIIwsxYgadEF7KAuUlMscgc0GiQK6NO4xJKMVBNc2NduVjeSrGyX6nDacx9OuD6JqZYUpakpBL1pVgPoIW0pKWIUXFAdW7Q+2sYAcuXUfaUXPRq6IihVsrDuncKW+8kzAEpBwguVKo7Ahgln05lo5SSWpTPNxluqYphe013eFOmO9mnAA7zm2vYIFzuwlGwP4Qp5CeVidQ9UJZn6T0wtWlLlYIKjWgyOsGGW+ZjpS2WIa/8QvWkjFMckCtE5naG1fWFB6kGL7JnC3pqa6T3mkCLWMt/jB23Bid5gNbEgtv+hgpv4gMH2XmUbx9En4lf7YFEQXtawEMUuAXFSM28IGqnI93/MYdalk4NEjtxyPd/wA5iQ9hXPSphAJDDM6/H7eOllWHNBkdJjjN5x3n7pHSy5ncY4K5mza+Ed7pP5Munq+MefeUqa1vslBlL1v6VW3ph/un0Mv4Y828qs3DbbMdUtB6pi401Ps49EYmq7VpdX6np5nhISd+nZ+3bFKfeia4Q7BtOmmt/wDEVEWpxQCtAz6mdz9I42SzKIommk5Dr0xVcglErzbSVEOkCpGZ+neYxLflOHoK12aHpFiZYAEhRU5fIZVB+8o1XLDHcPpAMJAez3hKl4sbJL/xGm8ZQasM5HFpwsQe5zlV+7KEa9Ca6qw13M5ky931PXCzvKkLL8VzuJgwin396I0VMGgDt8e+IkClRl95isbBI2df31GIkGR9mW8fWnaIlmXQ0epyfWdvdGZqcg41/wCB4RizSSQWIqTn/isOMcLeUhIdI5w07Og9kD5yQ62CU0Jcq3MQ5yz64I3rKZLFyXGtstsBsNVMlJpmchzc/vRElN/EV8X2TNrbJFeSMz6w64D3jYiFMG53tJ1HbBW2DPec95gdeaeX+r6GCqPUDCdkvEE2yxKbR8yfGBpsR2fMnxgleIAQTtisiwMMc0lCdCclq6DzRtNe+HjqWJNLmVvMlfw/MnxiRb42T7j+ZX90SHstwM72HabzjvPfHSy5ncY0m847z3xvZczuMcJczbv5R1un0Mv4Y8+8qiz5xIShysoSAmhBBWrQRnHoN0+hl/DHmnlclk2qSQHHEh/nXGmp9nHojEVrcWd936jqmWHcj7aClkLhnDu0CRMLZResaw6cRpjGnXQ/SKgbMIkvKGFJUSHo1M9dIqT5SwCZgCSQSA7kBxmcoL2DmBnLUcdOqvVFO+hygBmUEkilSrpMO4/BcZP4rHnV6HPphsuNQ4lALMBQZ6ToFRvhUvMZ9MM90ehSx0F9jE6Tl3RB3ErWpclEUAGjr6NPRG4l6kv2fvA5d/WeUllTUg6QGJ6qjujrc96S7SJhlucDDJ83OmgyhkOW1SiTTCNZZ+t6CORmykOSoEua7dLNFO1rmLokrD5HA4G8vTrhetXBu0zlKInILZlyC55oVgB7YXMe1hxt0ozEioZwQ+TEaGGcAbwsoSpQ57pyB2poX05dsG5+KWmSghwlCQSK8pKQNTtC4pf51pJMwJJGFnYjDKcpYVDkjpMTU18ZUxnY+R1tCanTUxRt9mUpbAHnE7gxqTqgsphmWFep6CunKBVrvtBnKlMzLIYFsRAOoN/iHnG7ZFhZWpJLnqUrZMTKS4ZaxpOQOwa9vdABalLW6iSSRU7TDPeFkQqWSCRRxQHLc0LdnbGl6DEHOxw8NF3LWS2r5hD/AE5M96OpP98SGvz2ze/HzftEi3kgV7yNZmZ3n7pG0hYBrqIiTUFyWOZ8e6McWdRjNa3N5o0O90rHEy/hjzXyuTEi0yn9yNH8a9u+PRrnQeIl09WPOvKnZ8VskBjWWgZa5kz6AxpYP/ij0RiK6vWkvu/UZDa0MnlPsAxa/ZpF2yLIY4SGLutkjqd4F3/LnoUUSkKws7hkjbynDdcDrosMyTxqrQGMwBglS5pI5QcnIc4ZGKObS5PlV7B68bzlJlFJnTAcTtJQpzsenfHO4JcubKXMliYOVgJmc9wxyLsCCIVZ8qRifip0w5VUpCcz6qPGGbgvOxSSyRLS6uQKAsMySSSaDTDN6DpJME3rd5CikpUBoUSgJrtJB7IsWq1o4hErjsJTicoD5kkbKRn8NPGcpBYFziyI3nZHCdYKn8xKK6C1HYMANsAr/cN2NfwuUqVjWSsYsLLwp6eSH7Y6WGVgQoSBLlJoVYQXOgOakx1k2iWiTxS1GZUl0g4iVKJDkgimXRFZN6BJOCQ4IzUVF9OWWWyGk7PVhRpylyRytVqIotUxT66DocmCVwFkzXGEEy8IUcyHJIfnM4yiqm/Jo5ktKdw8G1iNVXjaFO6jWhASA7FmLDXDSrQS5vyJI4So33LxD94TEqKdO4j76IGzZIdWEtydLZ00NvjQoVtOUbJSa5gN99kU/fWp3SLM/ZkakMspeRFS0VB25bTnlAa0XJJM0TXWFYipgQASQxoX1wRtCTiVno7zp6o5mYgCpSljpI1vASxtaT0fkT0fZmHpRS9WZlyEZM4NKknXSjCNpMhKeYhCdqUgHrZ4rJvKUkh1pzJo5pXZtivP4SSEh3Jbo7IjaxE1pdk3/Xpvml5BbGdZ64kCf9Qy9X8wiQPu9f6WP71Q+pBCJEiQR0R1ub0Ev4YBcMgoKQqWwWEsVckKwuW5ZqA76dMHbm9BL+GFDyg2dK50rEMkf7lRoKksuHi/sjGqGfFSV++XqLtolBZdc9JOl5iln+UKgraL/k4EJImKKUpS6QADhDZqL9kBsMmWCSQIuXSiRPdeNpSSxIScSlZ4U4gOk6Ka4pRc5v4YssVXh6EHOpNWRDf4NEykjaslR6gwjFnvWbiGHCnSyUACldsFLRdEsJxIIJYEoTiUUg+0psL7IX7bMmpVyMOE0dqjfB1aNZFLDe18BVnkV0+665/u152Mz1rUXUSX+8owmznVFYzF0BXrqABFCdOWSXPaT9YrqEpc2drPl5R9EG+KAzUkbyI24yUM1jorC1h+2EbO+aiemC93XfIXFn3JB/8AFJQyStX6W72jaVfQ0ISn41DuS8AEpG/rMdUjYflMJ4en3pvxHz1d7eAdtF/KcgFA/ST2vG/Bq/FzZSlTEgrSsgkMBTDQP8UBlzku5xDoTo/VGnBXggq2ImT0rHFpUtLEEHEEhQNHDDEk7WIixRwlGd7xKOLxFelFOM9Q9f8ANLcgsSvOisncVpnAoWibkeLI1Klj6NBPhJMCcBJzJ0Pq2wDNrGs/J/3Q0oOm8sOQOGaxVJTrav8A9+xcl8pQxSpW9OJPjHA2SUc5R+YK/qEckWyrgq+VI71RyNqV/F1gdwhZqn2JlhaS5XXi/wAlvzOX7tXUjxiRQ8/VqV837RIa1TZf3xC4Efqf7fwPsbsKO/RGkbTNG6OUaNjpczcRLz5ohF8pYl+cSypLq4qhZPtLapOuHm5vQS/hhL8oHBmfbbVKTJlqLSg6wwSOUuhUogPXW+yNHlzUYr7IxjnkxE3bvfqedWxCFrCUrbEQlsQzJADsTt7IP2a0izpCFqlpSl8KRVRBUSSz1LaWzgn/AOEMxICp1oloS4xKclhpbIEwCu/gZNXMIIKZWNXK9YocgFtZGuHjKMFqQYmisT8LSaDd3cIJMxKky1HEQDhNNIq1Cc6ZxVtc5wSmrfTN4Zr04NS1WWdJlISk4QElg5UCkglW94Vb7uXiFI83RNLAhZZRSo8mtNOcJVozdrHKxHsSFJcSm+Qtz7xU+mm3wjMq2YndNeuDsjg4ZicaQZatKFhsg5IJ7mpFeVwYtK5nFplEqJdywSBrURRtzxEqUb2aO/UxM+EpQeugv+eKd2HVBGyImLkqmiYAAWKEkYgKDEQzs5EegXN5LgFYp8zHVwhKcI1kEu6h1Q4yOBNlCyeJRiIY5sRRwQ7EUEFkT7hSxCfezwubZpoGIrJGxdcklmpXlJ64qz5KkkFYmAEeuCOp4+irq4K2WQ/FyQ5POVU9BOUEJtwWdYOOTLUDmFJCu+DjTI5Yh9x8tWhQwmPU/JB/5fPLf9aZoJ/6UrVSHq/eCtlmpwqs8tmYMlIbqgFcPBuTZLPOlgYhjmLGMjShAYUqKRJFWRHiK3E1FO/SgYETAwWVNrcNzTrq+2FO8JK5SmLEGqVDIjx2Q48KLnM8IZK1YCS6SHGJql6nLRFAXTNEootCSpB9bCARoCgCSyu+IGoydu8hwlSpRpqad073W33QoJtp2dkYVbFbOyCUvg8pJKSSQaoWkO40nDobVGJfBuYJh4wlMsOy+SCcskuSOqBywTasdKniM0IvcF+eHWIkGPweR7/tR4RIDiU9v2f8Fm0v61/I8RtM0bo1jZejdHDNGOdzegl/DEt0yaCyMTNUAODnmWpEub0Ev4YocIr8XKVKkSyxmkkq1ISC7dnQ8aWHYx6L0MPXdq0+r9SheVoE2WRaCni1USlR5zHPC9ctA1xxu22olg8UorlimHEVYd2LlJ3Gm6ClhnSw6kodRzWWxHp0DZkI7W4IW4IDtqr1tA5brUiztO6Bdmt/GlQTUuwGRqQ3fB2z3WuWgjGCSSeSHHbWB/BPg7KSubaipRWfywlwEABi7aVF89kWrfapiCaoKRkEqam3WYVOkou5NOs5qxrYJKTOXx6QsYEgUZnUSSK50FYZJCZQ5qW6TCxcaV2hU0sEhGAZu5ViOjY3XBWz2ScDQdo8Yk0uRu5ctd4qlcxAr3xzs18rUC4AYZbtPVG9qspUkPQ6jGl33dQuSH/cQ4KOSrzmlXoj0KGUGrvWVByCC2UVEXelJ56jvAi9JUAKCDv9gTla4V7TNWROwpBS6gTib1Q/qHvEG7dPL5QGnHkTi2lZ9Y+qnTlCBlyB93ycSlAHV9YuLsbhiAdhqIr3Sk4idTdrxdn2vY0CloDQfwIVr1uxUhRmS0ujNcsVbWpHhF265suYlJABSaHwIgkmYZx5DMOco5bBtOyLFz8GJUskgElRcvluCeaB1wztcJRad1yK34fJ9hHypjMMf4Mj2OweEYh9NiTU8zjaZo3RrG8zRuH1jLG9HK5vQS/hhY4WkC2Sj7MhQG9ax9Enrhnub0Ev4YUOG6/+LRskpPRjX4RpqXZR6L0MNie1n1fqSx2zCDrJfuAg2pVH3GFDEQnFoz/mHjDLJmuimyDsVS/dE1SJywRiQtApny0mjDWxI6ozbZmJRRxWEkEOpgB05nPQIrKfMPlo6OqKN2k/mImDExbEaviDkO76oCTaWhNTavqFLksXFpVyicRehKQw5rDteGy5SlUnFMwnCSMRGgVGY2wsSbRjCgCE4WBG/IJGk7INSUgS0yyMQD51qakxFSU812WasoOPwmtqtkuYpXJwgOASSH1k9Zjii1qwjv8Avoiv53LQstJJI07Nm3ZHZN7oLBcspJyGnMipiw21zK6V+Res9ufMxfJdJAJc6RogamyyjUPvCvCCtnSnDR+mCQDAtrlqf0p6hAe12NBTNWoYljFyuSMgG202aoZbVZUE5dsL15KKBNSmWSmvKBTRwHd6hodvQGXJlWxhTkpOFmodP3XriKkLUsAzOSecMqDMPtp1mLF0oBKgW0Z9Md7RZEscNCHIbXArkBQ+RF+VeCRTihsYgZdEd03kToSkbK9sL6LLxqcazyQMQYs2sHXp0UMd12NC2Ugs7lwB6xJpqZ84KKiSXYZ87V7R++iJC9+FK96vrPjEg8sfqGu9hajZejdGsbL0boyB6COdzegl/DCZw9BTbZB9VclaOlKn7lGHO5vQS/hjzXyt2taLXZ1JPJRLxBOjEVLB6ww6I09Hs49F6GGxPaz6v1O0xGKXpfCO1w3YOqL1z2slAScwR2QCuu+ZCpRUZqEq0IUQCPusbeeJTNSl6qGLYzkUPQIMqjwbQBLxDSKDpEUuN/LSqjks+mtemKtlvDkUIIAAA1lw7/eqLl3XGucKqwyk0cVKiKFhoG2AaCR2utQK1Elg5JOwBgw0knshmsCH5s1CwdDsroEUpVzpwYUKTRxhNDqoTnlFObcxB5hGpj+8JXuSpKwdtdgJriA3QPmXerN32btojjYpIQquN9bnw1iCEm3lJYwTGTKciUkFiFIOw06soZrIE4aE9UURagrQDvAi7LWnCzMNlIJNglO12gPnASfNxJn71DnEeonRkYJW2fJTmoA6tPVnHk3Ce1z/AMTQJPHpkqmSwopKwhQOAEKTkGZW99kO+QEmkmehXOuqtLtXRvjleFtUhKyA7Atv0dscZVtKHSElTseTA2ZeKlrlpIwpM1Du2SS7Z5UgU9COjJZEhxu67wmWEu9HU+lRqo9bxZk2FGpt0VJNr2xal2oQiZHXzFOvtjMTHEhxzzWN+MUGYkdJjSMmMob9jrc6jxEup5sec+VqaoWiUylD8nQSPXW/cOqPRbm9BL+GPOfK5LInyVuyTLwhzQqSpRI6lCNRR7OPRehhsT20+r9RElTJjuJix+pWt9eusW7pvUIVLxLmEJISqpObgnoBPbFeSYP3nNspsMqXImhRkqUohUpSJqsemvJLPVidGUSkAzpsYahJeodRI2ZnU0NPB+cUyin+L6CELgVeXGSTLUeVKYDag83qy6BHofBrixLXiZwrTqYfvEfeJLU3M5uVoJOWggkEH70xcs9qC+aXbRpijaphJJlk4C4pVJNQd8VbOSlQJSmmwDpBApAp6kltC7Mtk1C1DklOh43ReCFsmYClR1VDuerRGOTMqUkVDE69ucaC7ioUD90OxK3eXUWFQLoIOwloJcQ6SCN4eF6QqZLLZj2VUPQrxhmsyuTBoBi/PuxTlsKdwrCvPlYLTgKn5YzGdFFvv2Yd7TaQDUiEm1TsVpUQQRjNNNAvLbQdsNPkVcT8viE7NYRMc5NRvvfGTdqRQsd4B6YlitASlRY513MIpWi8FqcoS7OfswceQdL5EEOC0zHJSVMTyknbhUU/SC0ySNBI390A+CklJskjEHUU4jrdRKiO2CE5Cg2E125DKAfIsRV3ZljipntdsSK3Gr9kfKnxiQN2SZFuKcZMYjJjLm7HS5vQS/hhS4fWxKp0qzmSZhwiaKOBVaan1ctxhtub0Ev4YXOG1+osy0g1WpIwBqElSg6jqGcaSPYx6IxFVXrz6v1FW9eCVnWqUtAwy5qMQKFNhLVdJrU9xhXlcGVrlCZLmZlQKC/qKIZ8noIbbLe61EqOHFkWA0aANAjvd8spnTEt+WspmBxQKVyVpFNgPTEkLpWZVk9dBGuS1mzWhK1UTVEwbDQvtBr0R6ebUlDvVxqfLY8A7bccuatRUlsWeA0Lb3rGl+WtMgSpbKOIYE6dQDk7xDTbtdBQs3qeh8HLxeQlmZ1ckijBRAprgnMlypgqkJOzKA9gt0goQhSSkoSlAUmtEgAOOiCVmCFcxaVDU7HqMDGSYbVjgLE1Elhs/aNkTjLYHLXGZ9nq1BvcdoivOmKSWPKGRGZptgrjJXCqbU+YCt8WjMTgbm7j+0B7ExqlQI1ZEbxBGdZwtBdL7CIkQALnzpSTVSRvLmFFa3nKLBsczLnBgsONvRphltFhryTh3MO+FWXKwzCD6pXy82oanRpMDU7irifl8S/5/gCgU0zdwNVGJGhzAQ3qrDMdnOlDijHTsgylCTiKkh3zirNUgaIlj8pJS+RDH5PbPKXYJK8IxqxY1VdSgpQKidJLQcn2DUYVPJ7awmzcW/LRMm4k6RiWpSaamII3w4ybS9IjJgf5ofaiQVfZ2RIQjzKMvGIkZQ9AHW5/QS/hjzzysz5aZ8sL90CKP66xHodzegl/DCj5SLq47DR+Q2Vc1GkaaLXBjfZGHrdvO279RPu1SlIEyWygwcMBWtSwzpBqwTlqUhKmzGQDUygEEGQyUaAlLa8nfr7YOWJSSUKDgOGfN+jRtiQqvmE5k5INTXpgFwrmAITMMpazLUSnCWwlgQo0LVAgshkl8yNJru2CJMmkJoSN1NcQ1p5IOWxLh4Z6ijuZKlymKiagHrDvF6zWkmqTnVzmIryUTLS0vjcCqAL5Lsdigx7IAcMbsnyeKloWoqlpONcvkuosQSkZjnZa4p0Zqcb3t1L1alKnLLa7+w+2S2TCGJKhpxEq/fri/JtSFBloIA9ZJdtVDUQp3DaJws6VTKLKUEqOZJDkEMxd+wR1lXnysKVDERkaODsND0RIqzjoQ8O42yrEhXKSsEfKodUFeOQhBxKA2P8ASFWxWshSdGTjxglfdrAHtK0DxiaOI0AdHU4Wq+JeLPL+EmFGXMeYpTFL4yCcqgZ9bdBjtOUupCTXS0ULDTDniKCWPNPo3PhvMEqrmUsbBRiuppeduUklKVEVy0aIGS582YrCC5ZycgkaVHZ3xm2qRMtCpYKjMpyRooMzoFXf60iXmlMmRMlSjylJIUoVUtZDBKRnsp4w/EkHGyhGMVd2Xh9z0Pg3wVRLlJWSStQxYtIcDTrgyqxLTlyu+KF02+YJaMaS+EPrBADgp1u/3SCibyALHU9adhibkFFbHDCv2VffTEi3+Jy/aHb4RIa4WVnneHd1jxjODd1jxjWJGW0N7qOtz+gl/DFC/wBDkfDrbXF+5vQS/hgVwqnYQTSiDnrrGjXYx6IxFbt59X6iIiUFqD85iQAUsWYVrqrGlmvuWFYVOkuA2Eua5bo5WO1FM0FgAAdA0n9oYZklKlcZLAB0gM42jXExUA1mvtExaUIRMCTpwltbqOgRvwgDyOcUstPKGb1ygkG2uNOT7w+cbqsCZyMBG3pEBKwUXroLtjvEoAdeJvWLA9YhktVrSqXKKlPMKRmasagHS4+sLF6cFVCoJI0p2bI4X+gqGRxS82zZWXcGbKKs8JTmmo6X/vI6FPGVINOWtv7zGYTlYSnEW1eGqF287jmLcomqP8Kj9RFC776my6E40sQys8va8Xg/Yb5lTKPhVqVTqORijKniMO7rVeZejUw2I0ej8jhwJm2pNrRJmKXxZSssrlAFIcYSajoMeiXreYly00JNR3mFiRPVLOJBY5ZA0OecXlXvxgIXLSk60uQ+vCS3RCeMU43ejB9wcJaaoR7xkWyeZjLZCiSHWSQHcMA+iGe6pPIQklTiUl0qFKGWCoGuTFhtgRft3W9SSZM/jEexLAlKA+EZ9fRBdKCqVgxqBCUuMlBlZgnUzdEdKlNTjdNPocL2hTcGlJNFC87ZZ7KpZCmmzS6ixKgBQCmWXfG/k8vCVNt65uFX5Uv8tJA5yiAogVrhYDeYRL0khM1aQSQFEOouekwb8nBmotnGypRmpAwTC7BAURyzpU2F2GbRM4pLMPRjZWXee+Lly5nKUkpJyIoelqQMtd3LHNUmYnUQAr94uSrwTMDoWlQ2NQ7RoMYVNMRqruWeHsBvNVe6V/8AXEgvxp1xIfix2FkluIeLYO3xiZg0iYDqjZKCx+9IjO6m2dhxub0Ev4YW+HpLbMH1MMlzj8iX8ML/AA6lkppngbtMaOPZR6IxFftp9X6iXd1nStZdhyUtqNS4I1+EG1WLillSeSk+s9AduwwvWVKguoNANW2D65qfWILaw7fR4kZVNDPVMUGLpB6+nKDF2uFFwKDLf/iBUu8pQcadWEjvEELrWCnETzj3UERzdkSQV2EpqUqz+kC7bdCVPpfX3N0mL5EYV0RDcmaES8eDqwolA1nvhYnWdSKKSRvDR7ClWbtugPb7sRMcLHZEsau4DiIFgvWZKolVPZNR0DR0QesHCSWqkwYDrzT15iK15cFyHMsvsgDOsykFlBjEdXC0a2rWu6LFHGVqXJ3WzPRJM0KDpII1gv2iO6VDSHy06tu+EO7ETgoKScIcFVc0uMQbTR4c/O0s419Tu3ceqOTWwtWhL/jbd9jrUsXQxEbVUlbe35Bl78FZc5ZmS5hlk5pUA36VeLwU4I2I2RFoTgLFSaqY4uTUgjLOMy5yVB0kHdHeXbCgMzg6H7tUNHGVWuHNj1MDSb4kOfXRhG0SZWIKStUpbDlDJtpFet4uWW85qAMYTOS55aWCqNm3JJz1QCt9vStIASXAapYdmcLF4Wu0IAIPFjErlIcaENyh06ejXboyUna6KNWlOKu4ux6Z/qCT7K+of3RiPKvx61f+oX1I/tiRb4Mt0Vc62Y8eZTPdzPkV4RlNimMfy5nyK1jZDzEiH9Lj9R0f1yf0LzKl0oIkywQQQmoND1QE4YWZa+ahauQ3JSTpOoZwzRI6KhaKjscac883Le78zx6Tdk8zf+XngEBiZUwDTmSmkF5d1zww4pb6DgUw30Yx6WDEaHykdjzi03Ms04qZlngV4Rcs1impQlPFzKD2FeEPbRiBlTzBReUSeKmv6OZ8ivCOqJcx/RTPkV4Q4xIDgLcLiCr5vMb0Sq7D4RjzaZ7CvlPhDYYxD8BbiziiLFM9hTfCfCKd4XGJg9Ep9eFXhD1Eh+FbvGzHkNp4JT0F0ImEasKsuqCK7FOUkkypp5rflrBoFO4bKsemxILIRTgpnjkm4LSVOJU1B9rAsHugsLHaEgBUqavaJan7A0emxIjq4aFX5kWaOIqUvkZ5xKsM014maN8tY7xHVV3TcI/KmZn1Fak7I9CiRT/S4d0mXl7Un3xR5r+DL9wv/wCM+ESPSokL9Mj9TF+pv6EI3ni/bX86vGIbYv21/OrxivGyQNL9EcjPLc1HChsdPO5nvF/MrxiC1TPbX8yvGNHGjtEQvr7YWaW4skNl5HXziZ7xfznxjHnEz3ivnPjHLAYxgOqFmluxZIbLyLAtM321/MT9YnnUz2pnQpXjHDCNfVExNlCzy3Fw47LyOxtK/eL6VK8Y2FomD117OUevOOK9Z1CNCYWeW4uHHZeR186me2v5leMTzuZ7xfzK8Y5BR1xnH9tDZ5bj8OOyNza5nvF/Mrxh5knkp3DuhCKtgh9k81O4d0dX2Y23K72/JwvbcUowst/wLHCC0LE4gLUAyaBRAy2QO87me8X8yvGL3CJuPOeSe6BtNsUcRKXFlr3s6mDhH3eGncvQ6edzPeL+ZXjE87me8X8yvGOdNvV+8RhriHNLcs8OG37HTzuZ7xfzK8Y2NrmMPzF5n1j/AA7Y44do7Y2DM1DnpbV4QlKW4zpw2/Y287me8X8yvGJHNt3XGYWaW4skNjSNtHT4xlddI3RAmmYzH1gbB3NIkbYdoiMNfZDDmHjbEW6R9YhamcQKpSlYcEwAYzjbbtjQmJCuPY3Wov0DujXR97Yyv6DuEY0fe2ELuMRIkSGHMGH+RzU7h3QgGH+VzU7h3R1fZfOXh+Tg+3flh4/gVuESCZ5ock6NkDeKV7J6jBDhCRx6negTo2Pr3QOZOs9X77opYjtZdWdPB393h0Xd9jPFK9k9R+9B6o1UkjMEb4yydZ6v33RsQnCKnM6Bs27ohsWL/wBsc4kbMNZ6v3iMNZ6v3hrBXNYkbsnWeoeMSFYVzClO2vXriAUNdX1jCcxESYQiNtiNGabREw7RCEQjKsRqdMRScogFOmEMakRsE64ypgTpPZ+8aEwh+ZkmIMur6xiMjL72whGIkSJDDmDD/K5qdw7oQDD/ACuancO6Or7L5z8PycH278sPH8Clwg9Ov9P9IgdBHhB6df6f6RA6KGI7WXV+p1sH/jw/1XoSNjkN57kxrGx5o3nuTERO+41iRIkMOSJEiQhGU5iMRlOY3xiHESJEiQwjYLIjJmFtEaRIe41kbKNTSMPEVmYxCEkZeI8YiQh7EiRIkMIwYf5XNTuHdCAYf5PNTuHdHV9l85eH5OD7d+WHj+BS4QenX+n+kQOgjwg9Ov8AT/SIHRQxHay6v1Otg/8AHh/qvQkbHmjee5MaxschvP0iInfcaxIkSGHJEiRIQj//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078" name="Picture 6" descr="http://www.alpopular.com.co/pls/portal/docs/PAGE/ALPOPULAR2008/CONTENIDO/CONT_NOADMINISTRABLE/images/operaciones_rep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2091" y="2209799"/>
            <a:ext cx="2381250" cy="46482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7665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5" name="4 Objeto"/>
          <p:cNvGraphicFramePr>
            <a:graphicFrameLocks noChangeAspect="1"/>
          </p:cNvGraphicFramePr>
          <p:nvPr>
            <p:extLst>
              <p:ext uri="{D42A27DB-BD31-4B8C-83A1-F6EECF244321}">
                <p14:modId xmlns:p14="http://schemas.microsoft.com/office/powerpoint/2010/main" val="1880005713"/>
              </p:ext>
            </p:extLst>
          </p:nvPr>
        </p:nvGraphicFramePr>
        <p:xfrm>
          <a:off x="1063368" y="188640"/>
          <a:ext cx="5083646" cy="6502393"/>
        </p:xfrm>
        <a:graphic>
          <a:graphicData uri="http://schemas.openxmlformats.org/presentationml/2006/ole">
            <mc:AlternateContent xmlns:mc="http://schemas.openxmlformats.org/markup-compatibility/2006">
              <mc:Choice xmlns:v="urn:schemas-microsoft-com:vml" Requires="v">
                <p:oleObj spid="_x0000_s1039" name="Visio" r:id="rId3" imgW="7626858" imgH="10758678" progId="Visio.Drawing.11">
                  <p:embed/>
                </p:oleObj>
              </mc:Choice>
              <mc:Fallback>
                <p:oleObj name="Visio" r:id="rId3" imgW="7626858" imgH="10758678"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368" y="188640"/>
                        <a:ext cx="5083646" cy="6502393"/>
                      </a:xfrm>
                      <a:prstGeom prst="rect">
                        <a:avLst/>
                      </a:prstGeom>
                      <a:noFill/>
                    </p:spPr>
                  </p:pic>
                </p:oleObj>
              </mc:Fallback>
            </mc:AlternateContent>
          </a:graphicData>
        </a:graphic>
      </p:graphicFrame>
      <p:pic>
        <p:nvPicPr>
          <p:cNvPr id="2056"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29595" t="47037" r="57366" b="38476"/>
          <a:stretch/>
        </p:blipFill>
        <p:spPr bwMode="auto">
          <a:xfrm>
            <a:off x="6300192" y="3591306"/>
            <a:ext cx="1788521" cy="1241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6582938" y="3007507"/>
            <a:ext cx="1223027" cy="584775"/>
          </a:xfrm>
          <a:prstGeom prst="rect">
            <a:avLst/>
          </a:prstGeom>
          <a:noFill/>
        </p:spPr>
        <p:txBody>
          <a:bodyPr wrap="none" lIns="91440" tIns="45720" rIns="91440" bIns="45720">
            <a:spAutoFit/>
          </a:bodyPr>
          <a:lstStyle/>
          <a:p>
            <a:pPr algn="ctr"/>
            <a:r>
              <a:rPr lang="es-ES" sz="32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SYTSA</a:t>
            </a:r>
            <a:endParaRPr lang="es-ES" sz="32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cxnSp>
        <p:nvCxnSpPr>
          <p:cNvPr id="6" name="5 Conector recto de flecha"/>
          <p:cNvCxnSpPr>
            <a:stCxn id="2056" idx="1"/>
          </p:cNvCxnSpPr>
          <p:nvPr/>
        </p:nvCxnSpPr>
        <p:spPr>
          <a:xfrm flipH="1" flipV="1">
            <a:off x="5940152" y="4212260"/>
            <a:ext cx="36004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8240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C" dirty="0"/>
              <a:t>PLAN MAESTRO DE COMERCIALIZACIÓN INTERNACIONAL</a:t>
            </a:r>
            <a:endParaRPr lang="es-ES" dirty="0"/>
          </a:p>
        </p:txBody>
      </p:sp>
      <p:sp>
        <p:nvSpPr>
          <p:cNvPr id="4" name="3 Rectángulo"/>
          <p:cNvSpPr/>
          <p:nvPr/>
        </p:nvSpPr>
        <p:spPr>
          <a:xfrm>
            <a:off x="5148064" y="1589584"/>
            <a:ext cx="2712346" cy="369332"/>
          </a:xfrm>
          <a:prstGeom prst="rect">
            <a:avLst/>
          </a:prstGeom>
        </p:spPr>
        <p:txBody>
          <a:bodyPr wrap="none">
            <a:spAutoFit/>
          </a:bodyPr>
          <a:lstStyle/>
          <a:p>
            <a:r>
              <a:rPr lang="es-EC" b="1" dirty="0"/>
              <a:t>Estrategias de Crecimiento</a:t>
            </a:r>
            <a:endParaRPr lang="es-ES" dirty="0"/>
          </a:p>
        </p:txBody>
      </p:sp>
      <p:pic>
        <p:nvPicPr>
          <p:cNvPr id="3100" name="Picture 28"/>
          <p:cNvPicPr>
            <a:picLocks noChangeAspect="1" noChangeArrowheads="1"/>
          </p:cNvPicPr>
          <p:nvPr/>
        </p:nvPicPr>
        <p:blipFill rotWithShape="1">
          <a:blip r:embed="rId2">
            <a:extLst>
              <a:ext uri="{28A0092B-C50C-407E-A947-70E740481C1C}">
                <a14:useLocalDpi xmlns:a14="http://schemas.microsoft.com/office/drawing/2010/main" val="0"/>
              </a:ext>
            </a:extLst>
          </a:blip>
          <a:srcRect l="31626" t="47020" r="27131" b="29309"/>
          <a:stretch/>
        </p:blipFill>
        <p:spPr bwMode="auto">
          <a:xfrm>
            <a:off x="1732037" y="4437111"/>
            <a:ext cx="5656835" cy="202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1" name="Picture 29"/>
          <p:cNvPicPr>
            <a:picLocks noChangeAspect="1" noChangeArrowheads="1"/>
          </p:cNvPicPr>
          <p:nvPr/>
        </p:nvPicPr>
        <p:blipFill rotWithShape="1">
          <a:blip r:embed="rId3">
            <a:extLst>
              <a:ext uri="{28A0092B-C50C-407E-A947-70E740481C1C}">
                <a14:useLocalDpi xmlns:a14="http://schemas.microsoft.com/office/drawing/2010/main" val="0"/>
              </a:ext>
            </a:extLst>
          </a:blip>
          <a:srcRect l="33628" t="35437" r="29622" b="35437"/>
          <a:stretch/>
        </p:blipFill>
        <p:spPr bwMode="auto">
          <a:xfrm>
            <a:off x="467544" y="1918504"/>
            <a:ext cx="5040560" cy="249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02" name="Picture 30" descr="C:\Program Files\Microsoft Office\MEDIA\CAGCAT10\j02513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2786872"/>
            <a:ext cx="1560218" cy="131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826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6"/>
          <p:cNvPicPr>
            <a:picLocks noChangeAspect="1" noChangeArrowheads="1"/>
          </p:cNvPicPr>
          <p:nvPr/>
        </p:nvPicPr>
        <p:blipFill rotWithShape="1">
          <a:blip r:embed="rId2">
            <a:extLst>
              <a:ext uri="{28A0092B-C50C-407E-A947-70E740481C1C}">
                <a14:useLocalDpi xmlns:a14="http://schemas.microsoft.com/office/drawing/2010/main" val="0"/>
              </a:ext>
            </a:extLst>
          </a:blip>
          <a:srcRect l="32602" t="31870" r="25855" b="37832"/>
          <a:stretch/>
        </p:blipFill>
        <p:spPr bwMode="auto">
          <a:xfrm>
            <a:off x="467544" y="1268760"/>
            <a:ext cx="5698131" cy="2597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descr="http://www.grupo-rueda.com/logos/logo_frutera_ecuador.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77958" y="3969737"/>
            <a:ext cx="3986530" cy="1547495"/>
          </a:xfrm>
          <a:prstGeom prst="rect">
            <a:avLst/>
          </a:prstGeom>
          <a:noFill/>
          <a:ln>
            <a:noFill/>
          </a:ln>
        </p:spPr>
      </p:pic>
      <p:sp>
        <p:nvSpPr>
          <p:cNvPr id="6" name="5 Rectángulo"/>
          <p:cNvSpPr/>
          <p:nvPr/>
        </p:nvSpPr>
        <p:spPr>
          <a:xfrm>
            <a:off x="483501" y="5341793"/>
            <a:ext cx="4572000" cy="923330"/>
          </a:xfrm>
          <a:prstGeom prst="rect">
            <a:avLst/>
          </a:prstGeom>
        </p:spPr>
        <p:txBody>
          <a:bodyPr>
            <a:spAutoFit/>
          </a:bodyPr>
          <a:lstStyle/>
          <a:p>
            <a:r>
              <a:rPr lang="es-EC" b="1" u="sng" dirty="0"/>
              <a:t>“Innovamos para encontrar formas nuevas y mejores de hacer las cosas. Somos líderes en lo que hacemos”</a:t>
            </a:r>
            <a:endParaRPr lang="es-ES" dirty="0"/>
          </a:p>
        </p:txBody>
      </p:sp>
    </p:spTree>
    <p:extLst>
      <p:ext uri="{BB962C8B-B14F-4D97-AF65-F5344CB8AC3E}">
        <p14:creationId xmlns:p14="http://schemas.microsoft.com/office/powerpoint/2010/main" val="5435491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571184" cy="850106"/>
          </a:xfrm>
          <a:noFill/>
          <a:ln>
            <a:noFill/>
          </a:ln>
        </p:spPr>
        <p:style>
          <a:lnRef idx="3">
            <a:schemeClr val="lt1"/>
          </a:lnRef>
          <a:fillRef idx="1">
            <a:schemeClr val="accent3"/>
          </a:fillRef>
          <a:effectRef idx="1">
            <a:schemeClr val="accent3"/>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s-EC" sz="4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rPr>
              <a:t>ESTUDIO FINANCIERO</a:t>
            </a:r>
            <a:endParaRPr lang="es-ES" sz="4000" b="1"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4320480" cy="475252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348880"/>
            <a:ext cx="4248472"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5580112" y="1916831"/>
            <a:ext cx="2592288" cy="276999"/>
          </a:xfrm>
          <a:prstGeom prst="rect">
            <a:avLst/>
          </a:prstGeom>
          <a:noFill/>
        </p:spPr>
        <p:txBody>
          <a:bodyPr wrap="square" rtlCol="0">
            <a:spAutoFit/>
          </a:bodyPr>
          <a:lstStyle/>
          <a:p>
            <a:pPr algn="ctr"/>
            <a:r>
              <a:rPr lang="es-EC" sz="1200" b="1" dirty="0" smtClean="0">
                <a:latin typeface="Arial" pitchFamily="34" charset="0"/>
                <a:cs typeface="Arial" pitchFamily="34" charset="0"/>
              </a:rPr>
              <a:t>PRONÓSTICO DE LA DEMANDA</a:t>
            </a:r>
            <a:endParaRPr lang="es-ES" sz="1200" dirty="0">
              <a:latin typeface="Arial" pitchFamily="34" charset="0"/>
              <a:cs typeface="Arial" pitchFamily="34" charset="0"/>
            </a:endParaRPr>
          </a:p>
        </p:txBody>
      </p:sp>
    </p:spTree>
    <p:extLst>
      <p:ext uri="{BB962C8B-B14F-4D97-AF65-F5344CB8AC3E}">
        <p14:creationId xmlns:p14="http://schemas.microsoft.com/office/powerpoint/2010/main" val="4266342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686800" cy="838200"/>
          </a:xfrm>
        </p:spPr>
        <p:txBody>
          <a:bodyPr/>
          <a:lstStyle/>
          <a:p>
            <a:pPr algn="ctr"/>
            <a:r>
              <a:rPr lang="es-ES" dirty="0" smtClean="0"/>
              <a:t>antecedentes</a:t>
            </a:r>
            <a:endParaRPr lang="es-ES" dirty="0"/>
          </a:p>
        </p:txBody>
      </p:sp>
      <p:sp>
        <p:nvSpPr>
          <p:cNvPr id="3" name="2 Marcador de contenido"/>
          <p:cNvSpPr>
            <a:spLocks noGrp="1"/>
          </p:cNvSpPr>
          <p:nvPr>
            <p:ph idx="1"/>
          </p:nvPr>
        </p:nvSpPr>
        <p:spPr>
          <a:xfrm>
            <a:off x="107504" y="1340768"/>
            <a:ext cx="8686800" cy="5112568"/>
          </a:xfrm>
        </p:spPr>
        <p:txBody>
          <a:bodyPr>
            <a:normAutofit fontScale="92500" lnSpcReduction="20000"/>
          </a:bodyPr>
          <a:lstStyle/>
          <a:p>
            <a:pPr algn="just">
              <a:lnSpc>
                <a:spcPct val="170000"/>
              </a:lnSpc>
            </a:pPr>
            <a:r>
              <a:rPr lang="es-EC" sz="1700" dirty="0">
                <a:latin typeface="Arial" pitchFamily="34" charset="0"/>
                <a:cs typeface="Arial" pitchFamily="34" charset="0"/>
              </a:rPr>
              <a:t>Los altos niveles de competencia en los mercados internacionales y de nuestro país, han llevado a las empresas a buscar estrategias de negociación internacional y nacional , ya no basta mejorar sus operaciones ni integrar sus funciones internas, sino que se hace necesario ir más allá de los límites de la empresa e iniciar relaciones de intercambio de información, materiales y recursos con los proveedores y clientes en una forma mucho más integrada, utilizando enfoques innovadores que beneficien conjuntamente a todos los actores de la cadena de </a:t>
            </a:r>
            <a:r>
              <a:rPr lang="es-EC" sz="1700" dirty="0" smtClean="0">
                <a:latin typeface="Arial" pitchFamily="34" charset="0"/>
                <a:cs typeface="Arial" pitchFamily="34" charset="0"/>
              </a:rPr>
              <a:t>abastecimiento logístico.</a:t>
            </a:r>
            <a:endParaRPr lang="es-ES" sz="1700" dirty="0">
              <a:latin typeface="Arial" pitchFamily="34" charset="0"/>
              <a:cs typeface="Arial" pitchFamily="34" charset="0"/>
            </a:endParaRPr>
          </a:p>
          <a:p>
            <a:pPr algn="just">
              <a:lnSpc>
                <a:spcPct val="170000"/>
              </a:lnSpc>
            </a:pPr>
            <a:endParaRPr lang="es-EC" sz="1700" dirty="0" smtClean="0">
              <a:latin typeface="Arial" pitchFamily="34" charset="0"/>
              <a:cs typeface="Arial" pitchFamily="34" charset="0"/>
            </a:endParaRPr>
          </a:p>
          <a:p>
            <a:pPr algn="just">
              <a:lnSpc>
                <a:spcPct val="170000"/>
              </a:lnSpc>
            </a:pPr>
            <a:r>
              <a:rPr lang="es-EC" sz="1700" dirty="0">
                <a:latin typeface="Arial" pitchFamily="34" charset="0"/>
                <a:cs typeface="Arial" pitchFamily="34" charset="0"/>
              </a:rPr>
              <a:t>Un centro de acopio comunal de frutas tropicales se crea  de la producción de los pequeños agricultores de su entorno, conformando con ello un volumen de producción  más fácil de colocar en los mercados mayoristas e inclusive proyectarse a la exportación, con la justificación de que el centro de acopio permitirá obtener productos homogéneos en cuanto a calidad y sanidad. </a:t>
            </a:r>
            <a:endParaRPr lang="es-ES" sz="1700" dirty="0">
              <a:latin typeface="Arial" pitchFamily="34" charset="0"/>
              <a:cs typeface="Arial" pitchFamily="34" charset="0"/>
            </a:endParaRPr>
          </a:p>
          <a:p>
            <a:pPr algn="just"/>
            <a:endParaRPr lang="es-ES" sz="1600" dirty="0"/>
          </a:p>
        </p:txBody>
      </p:sp>
    </p:spTree>
    <p:extLst>
      <p:ext uri="{BB962C8B-B14F-4D97-AF65-F5344CB8AC3E}">
        <p14:creationId xmlns:p14="http://schemas.microsoft.com/office/powerpoint/2010/main" val="2555099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7307"/>
          <a:stretch/>
        </p:blipFill>
        <p:spPr bwMode="auto">
          <a:xfrm>
            <a:off x="1907704" y="836712"/>
            <a:ext cx="5328592" cy="3804561"/>
          </a:xfrm>
          <a:prstGeom prst="rect">
            <a:avLst/>
          </a:prstGeom>
          <a:ln/>
        </p:spPr>
        <p:style>
          <a:lnRef idx="3">
            <a:schemeClr val="lt1"/>
          </a:lnRef>
          <a:fillRef idx="1">
            <a:schemeClr val="accent3"/>
          </a:fillRef>
          <a:effectRef idx="1">
            <a:schemeClr val="accent3"/>
          </a:effectRef>
          <a:fontRef idx="minor">
            <a:schemeClr val="lt1"/>
          </a:fontRef>
        </p:style>
      </p:pic>
      <p:sp>
        <p:nvSpPr>
          <p:cNvPr id="4" name="3 CuadroTexto"/>
          <p:cNvSpPr txBox="1"/>
          <p:nvPr/>
        </p:nvSpPr>
        <p:spPr>
          <a:xfrm>
            <a:off x="2771800" y="277312"/>
            <a:ext cx="3816424" cy="307777"/>
          </a:xfrm>
          <a:prstGeom prst="rect">
            <a:avLst/>
          </a:prstGeom>
          <a:noFill/>
        </p:spPr>
        <p:txBody>
          <a:bodyPr wrap="square" rtlCol="0">
            <a:spAutoFit/>
          </a:bodyPr>
          <a:lstStyle/>
          <a:p>
            <a:pPr algn="ctr"/>
            <a:r>
              <a:rPr lang="es-EC" sz="1400" b="1" dirty="0">
                <a:latin typeface="Arial" pitchFamily="34" charset="0"/>
                <a:cs typeface="Arial" pitchFamily="34" charset="0"/>
              </a:rPr>
              <a:t>CLASIFICACIÓN ANALÍTICA DEL COSTO</a:t>
            </a:r>
            <a:endParaRPr lang="es-ES" sz="1400" b="1" dirty="0">
              <a:latin typeface="Arial" pitchFamily="34" charset="0"/>
              <a:cs typeface="Arial" pitchFamily="34" charset="0"/>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112" y="5296125"/>
            <a:ext cx="6891288" cy="79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2771800" y="4926793"/>
            <a:ext cx="3816424" cy="338554"/>
          </a:xfrm>
          <a:prstGeom prst="rect">
            <a:avLst/>
          </a:prstGeom>
          <a:noFill/>
        </p:spPr>
        <p:txBody>
          <a:bodyPr wrap="square" rtlCol="0">
            <a:spAutoFit/>
          </a:bodyPr>
          <a:lstStyle/>
          <a:p>
            <a:pPr algn="ctr"/>
            <a:r>
              <a:rPr lang="es-EC" sz="1600" b="1" dirty="0">
                <a:latin typeface="Arial" pitchFamily="34" charset="0"/>
                <a:cs typeface="Arial" pitchFamily="34" charset="0"/>
              </a:rPr>
              <a:t>POLÍTICA DE PRECIOS</a:t>
            </a:r>
            <a:endParaRPr lang="es-ES" sz="1600" b="1" dirty="0">
              <a:latin typeface="Arial" pitchFamily="34" charset="0"/>
              <a:cs typeface="Arial" pitchFamily="34" charset="0"/>
            </a:endParaRPr>
          </a:p>
        </p:txBody>
      </p:sp>
    </p:spTree>
    <p:extLst>
      <p:ext uri="{BB962C8B-B14F-4D97-AF65-F5344CB8AC3E}">
        <p14:creationId xmlns:p14="http://schemas.microsoft.com/office/powerpoint/2010/main" val="3673953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32172"/>
            <a:ext cx="7200800" cy="26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2411760" y="260648"/>
            <a:ext cx="4608512" cy="338554"/>
          </a:xfrm>
          <a:prstGeom prst="rect">
            <a:avLst/>
          </a:prstGeom>
          <a:noFill/>
        </p:spPr>
        <p:txBody>
          <a:bodyPr wrap="square" rtlCol="0">
            <a:spAutoFit/>
          </a:bodyPr>
          <a:lstStyle/>
          <a:p>
            <a:pPr algn="ctr"/>
            <a:r>
              <a:rPr lang="es-EC" sz="1600" b="1" dirty="0" smtClean="0">
                <a:latin typeface="Arial" pitchFamily="34" charset="0"/>
                <a:cs typeface="Arial" pitchFamily="34" charset="0"/>
              </a:rPr>
              <a:t>FLUJO DE CAJA PROYECTADO A 5 AÑOS</a:t>
            </a:r>
            <a:endParaRPr lang="es-ES" sz="1600" b="1" dirty="0">
              <a:latin typeface="Arial" pitchFamily="34" charset="0"/>
              <a:cs typeface="Arial" pitchFamily="34" charset="0"/>
            </a:endParaRPr>
          </a:p>
        </p:txBody>
      </p:sp>
      <p:pic>
        <p:nvPicPr>
          <p:cNvPr id="92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1375" r="12419" b="5639"/>
          <a:stretch/>
        </p:blipFill>
        <p:spPr bwMode="auto">
          <a:xfrm>
            <a:off x="2411760" y="3429000"/>
            <a:ext cx="4320479"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0554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508030"/>
            <a:ext cx="2664296" cy="338554"/>
          </a:xfrm>
          <a:prstGeom prst="rect">
            <a:avLst/>
          </a:prstGeom>
          <a:noFill/>
        </p:spPr>
        <p:txBody>
          <a:bodyPr wrap="square" rtlCol="0">
            <a:spAutoFit/>
          </a:bodyPr>
          <a:lstStyle/>
          <a:p>
            <a:pPr algn="ctr"/>
            <a:r>
              <a:rPr lang="es-EC" sz="1600" b="1" dirty="0" smtClean="0">
                <a:latin typeface="Arial" pitchFamily="34" charset="0"/>
                <a:cs typeface="Arial" pitchFamily="34" charset="0"/>
              </a:rPr>
              <a:t>VALOR ACTUAL NETO</a:t>
            </a:r>
            <a:endParaRPr lang="es-ES" sz="1600" dirty="0">
              <a:latin typeface="Arial" pitchFamily="34" charset="0"/>
              <a:cs typeface="Arial" pitchFamily="34" charset="0"/>
            </a:endParaRPr>
          </a:p>
        </p:txBody>
      </p:sp>
      <p:sp>
        <p:nvSpPr>
          <p:cNvPr id="7" name="6 CuadroTexto"/>
          <p:cNvSpPr txBox="1"/>
          <p:nvPr/>
        </p:nvSpPr>
        <p:spPr>
          <a:xfrm>
            <a:off x="5030332" y="538808"/>
            <a:ext cx="3240359" cy="338554"/>
          </a:xfrm>
          <a:prstGeom prst="rect">
            <a:avLst/>
          </a:prstGeom>
          <a:noFill/>
        </p:spPr>
        <p:txBody>
          <a:bodyPr wrap="square" rtlCol="0">
            <a:spAutoFit/>
          </a:bodyPr>
          <a:lstStyle/>
          <a:p>
            <a:pPr algn="ctr"/>
            <a:r>
              <a:rPr lang="es-EC" sz="1600" b="1" dirty="0" smtClean="0">
                <a:latin typeface="Arial" pitchFamily="34" charset="0"/>
                <a:cs typeface="Arial" pitchFamily="34" charset="0"/>
              </a:rPr>
              <a:t>TASA INTERNA DE RETORNO</a:t>
            </a:r>
            <a:endParaRPr lang="es-ES" sz="1600" dirty="0">
              <a:latin typeface="Arial" pitchFamily="34" charset="0"/>
              <a:cs typeface="Arial" pitchFamily="34" charset="0"/>
            </a:endParaRPr>
          </a:p>
        </p:txBody>
      </p:sp>
      <p:graphicFrame>
        <p:nvGraphicFramePr>
          <p:cNvPr id="6" name="5 Tabla"/>
          <p:cNvGraphicFramePr>
            <a:graphicFrameLocks noGrp="1"/>
          </p:cNvGraphicFramePr>
          <p:nvPr>
            <p:extLst>
              <p:ext uri="{D42A27DB-BD31-4B8C-83A1-F6EECF244321}">
                <p14:modId xmlns:p14="http://schemas.microsoft.com/office/powerpoint/2010/main" val="3083717238"/>
              </p:ext>
            </p:extLst>
          </p:nvPr>
        </p:nvGraphicFramePr>
        <p:xfrm>
          <a:off x="215516" y="1052736"/>
          <a:ext cx="4032448" cy="2736306"/>
        </p:xfrm>
        <a:graphic>
          <a:graphicData uri="http://schemas.openxmlformats.org/drawingml/2006/table">
            <a:tbl>
              <a:tblPr firstRow="1" firstCol="1" bandRow="1">
                <a:tableStyleId>{5C22544A-7EE6-4342-B048-85BDC9FD1C3A}</a:tableStyleId>
              </a:tblPr>
              <a:tblGrid>
                <a:gridCol w="1242364"/>
                <a:gridCol w="2790084"/>
              </a:tblGrid>
              <a:tr h="307382">
                <a:tc>
                  <a:txBody>
                    <a:bodyPr/>
                    <a:lstStyle/>
                    <a:p>
                      <a:pPr algn="ctr">
                        <a:lnSpc>
                          <a:spcPct val="115000"/>
                        </a:lnSpc>
                        <a:spcAft>
                          <a:spcPts val="0"/>
                        </a:spcAft>
                      </a:pPr>
                      <a:r>
                        <a:rPr lang="es-EC" sz="1400" dirty="0">
                          <a:effectLst/>
                          <a:latin typeface="Arial" pitchFamily="34" charset="0"/>
                          <a:cs typeface="Arial" pitchFamily="34" charset="0"/>
                        </a:rPr>
                        <a:t>DATOS</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Descripción</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10.00%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Tasa de interés</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-452437.00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Inversión inicial</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359717.52</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Rendimiento del primer año</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395689.28</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Rendimiento del segundo año</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435258.20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Rendimiento del tercer año</a:t>
                      </a:r>
                      <a:endParaRPr lang="es-ES" sz="1400" dirty="0">
                        <a:effectLst/>
                        <a:latin typeface="Arial" pitchFamily="34" charset="0"/>
                        <a:ea typeface="Times New Roman"/>
                        <a:cs typeface="Arial" pitchFamily="34" charset="0"/>
                      </a:endParaRPr>
                    </a:p>
                  </a:txBody>
                  <a:tcPr marL="44450" marR="44450" marT="0" marB="0" anchor="b"/>
                </a:tc>
              </a:tr>
              <a:tr h="277250">
                <a:tc>
                  <a:txBody>
                    <a:bodyPr/>
                    <a:lstStyle/>
                    <a:p>
                      <a:pPr algn="r">
                        <a:lnSpc>
                          <a:spcPct val="115000"/>
                        </a:lnSpc>
                        <a:spcAft>
                          <a:spcPts val="0"/>
                        </a:spcAft>
                      </a:pPr>
                      <a:r>
                        <a:rPr lang="es-EC" sz="1400" dirty="0">
                          <a:effectLst/>
                          <a:latin typeface="Arial" pitchFamily="34" charset="0"/>
                          <a:cs typeface="Arial" pitchFamily="34" charset="0"/>
                        </a:rPr>
                        <a:t>478784.02</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Rendimiento del cuarto año</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r">
                        <a:lnSpc>
                          <a:spcPct val="115000"/>
                        </a:lnSpc>
                        <a:spcAft>
                          <a:spcPts val="0"/>
                        </a:spcAft>
                      </a:pPr>
                      <a:r>
                        <a:rPr lang="es-EC" sz="1400" dirty="0">
                          <a:effectLst/>
                          <a:latin typeface="Arial" pitchFamily="34" charset="0"/>
                          <a:cs typeface="Arial" pitchFamily="34" charset="0"/>
                        </a:rPr>
                        <a:t>526662.43</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Rendimiento del quinto año</a:t>
                      </a:r>
                      <a:endParaRPr lang="es-ES" sz="1400" dirty="0">
                        <a:effectLst/>
                        <a:latin typeface="Arial" pitchFamily="34" charset="0"/>
                        <a:ea typeface="Times New Roman"/>
                        <a:cs typeface="Arial" pitchFamily="34" charset="0"/>
                      </a:endParaRPr>
                    </a:p>
                  </a:txBody>
                  <a:tcPr marL="44450" marR="44450" marT="0" marB="0" anchor="b"/>
                </a:tc>
              </a:tr>
              <a:tr h="307382">
                <a:tc>
                  <a:txBody>
                    <a:bodyPr/>
                    <a:lstStyle/>
                    <a:p>
                      <a:pPr algn="ctr">
                        <a:lnSpc>
                          <a:spcPct val="115000"/>
                        </a:lnSpc>
                        <a:spcAft>
                          <a:spcPts val="0"/>
                        </a:spcAft>
                      </a:pPr>
                      <a:r>
                        <a:rPr lang="es-EC" sz="1400" dirty="0">
                          <a:effectLst/>
                          <a:latin typeface="Arial" pitchFamily="34" charset="0"/>
                          <a:cs typeface="Arial" pitchFamily="34" charset="0"/>
                        </a:rPr>
                        <a:t>1182642.65</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VAN</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3780802464"/>
              </p:ext>
            </p:extLst>
          </p:nvPr>
        </p:nvGraphicFramePr>
        <p:xfrm>
          <a:off x="4598282" y="1052736"/>
          <a:ext cx="4222189" cy="2780310"/>
        </p:xfrm>
        <a:graphic>
          <a:graphicData uri="http://schemas.openxmlformats.org/drawingml/2006/table">
            <a:tbl>
              <a:tblPr firstRow="1" firstCol="1" bandRow="1">
                <a:tableStyleId>{5C22544A-7EE6-4342-B048-85BDC9FD1C3A}</a:tableStyleId>
              </a:tblPr>
              <a:tblGrid>
                <a:gridCol w="1060357"/>
                <a:gridCol w="3161832"/>
              </a:tblGrid>
              <a:tr h="181620">
                <a:tc>
                  <a:txBody>
                    <a:bodyPr/>
                    <a:lstStyle/>
                    <a:p>
                      <a:pPr algn="ctr">
                        <a:lnSpc>
                          <a:spcPct val="115000"/>
                        </a:lnSpc>
                        <a:spcAft>
                          <a:spcPts val="0"/>
                        </a:spcAft>
                      </a:pPr>
                      <a:r>
                        <a:rPr lang="es-EC" sz="1400" dirty="0">
                          <a:effectLst/>
                          <a:latin typeface="Arial" pitchFamily="34" charset="0"/>
                          <a:cs typeface="Arial" pitchFamily="34" charset="0"/>
                        </a:rPr>
                        <a:t>DATOS</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DESCRIPCIÓN</a:t>
                      </a:r>
                      <a:endParaRPr lang="es-ES" sz="1400" dirty="0">
                        <a:effectLst/>
                        <a:latin typeface="Arial" pitchFamily="34" charset="0"/>
                        <a:ea typeface="Times New Roman"/>
                        <a:cs typeface="Arial" pitchFamily="34" charset="0"/>
                      </a:endParaRPr>
                    </a:p>
                  </a:txBody>
                  <a:tcPr marL="44450" marR="44450" marT="0" marB="0" anchor="b"/>
                </a:tc>
              </a:tr>
              <a:tr h="325636">
                <a:tc>
                  <a:txBody>
                    <a:bodyPr/>
                    <a:lstStyle/>
                    <a:p>
                      <a:pPr algn="ctr">
                        <a:lnSpc>
                          <a:spcPct val="115000"/>
                        </a:lnSpc>
                        <a:spcAft>
                          <a:spcPts val="0"/>
                        </a:spcAft>
                      </a:pPr>
                      <a:r>
                        <a:rPr lang="es-EC" sz="1400" dirty="0">
                          <a:effectLst/>
                          <a:latin typeface="Arial" pitchFamily="34" charset="0"/>
                          <a:cs typeface="Arial" pitchFamily="34" charset="0"/>
                        </a:rPr>
                        <a:t>-452437.00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Inversión Inicial</a:t>
                      </a:r>
                      <a:endParaRPr lang="es-ES" sz="1400" dirty="0">
                        <a:effectLst/>
                        <a:latin typeface="Arial" pitchFamily="34" charset="0"/>
                        <a:ea typeface="Times New Roman"/>
                        <a:cs typeface="Arial" pitchFamily="34" charset="0"/>
                      </a:endParaRPr>
                    </a:p>
                  </a:txBody>
                  <a:tcPr marL="44450" marR="44450" marT="0" marB="0" anchor="b"/>
                </a:tc>
              </a:tr>
              <a:tr h="325636">
                <a:tc>
                  <a:txBody>
                    <a:bodyPr/>
                    <a:lstStyle/>
                    <a:p>
                      <a:pPr algn="ctr">
                        <a:lnSpc>
                          <a:spcPct val="115000"/>
                        </a:lnSpc>
                        <a:spcAft>
                          <a:spcPts val="0"/>
                        </a:spcAft>
                      </a:pPr>
                      <a:r>
                        <a:rPr lang="es-EC" sz="1400" dirty="0">
                          <a:effectLst/>
                          <a:latin typeface="Arial" pitchFamily="34" charset="0"/>
                          <a:cs typeface="Arial" pitchFamily="34" charset="0"/>
                        </a:rPr>
                        <a:t>359717.52</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Ingresos netos durante el primer año</a:t>
                      </a:r>
                      <a:endParaRPr lang="es-ES" sz="1400" dirty="0">
                        <a:effectLst/>
                        <a:latin typeface="Arial" pitchFamily="34" charset="0"/>
                        <a:ea typeface="Times New Roman"/>
                        <a:cs typeface="Arial" pitchFamily="34" charset="0"/>
                      </a:endParaRPr>
                    </a:p>
                  </a:txBody>
                  <a:tcPr marL="44450" marR="44450" marT="0" marB="0" anchor="b"/>
                </a:tc>
              </a:tr>
              <a:tr h="399508">
                <a:tc>
                  <a:txBody>
                    <a:bodyPr/>
                    <a:lstStyle/>
                    <a:p>
                      <a:pPr algn="ctr">
                        <a:lnSpc>
                          <a:spcPct val="115000"/>
                        </a:lnSpc>
                        <a:spcAft>
                          <a:spcPts val="0"/>
                        </a:spcAft>
                      </a:pPr>
                      <a:r>
                        <a:rPr lang="es-EC" sz="1400" dirty="0">
                          <a:effectLst/>
                          <a:latin typeface="Arial" pitchFamily="34" charset="0"/>
                          <a:cs typeface="Arial" pitchFamily="34" charset="0"/>
                        </a:rPr>
                        <a:t>395689.28</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Ingresos netos durante el segundo año</a:t>
                      </a:r>
                      <a:endParaRPr lang="es-ES" sz="1400" dirty="0">
                        <a:effectLst/>
                        <a:latin typeface="Arial" pitchFamily="34" charset="0"/>
                        <a:ea typeface="Times New Roman"/>
                        <a:cs typeface="Arial" pitchFamily="34" charset="0"/>
                      </a:endParaRPr>
                    </a:p>
                  </a:txBody>
                  <a:tcPr marL="44450" marR="44450" marT="0" marB="0" anchor="b"/>
                </a:tc>
              </a:tr>
              <a:tr h="325636">
                <a:tc>
                  <a:txBody>
                    <a:bodyPr/>
                    <a:lstStyle/>
                    <a:p>
                      <a:pPr algn="ctr">
                        <a:lnSpc>
                          <a:spcPct val="115000"/>
                        </a:lnSpc>
                        <a:spcAft>
                          <a:spcPts val="0"/>
                        </a:spcAft>
                      </a:pPr>
                      <a:r>
                        <a:rPr lang="es-EC" sz="1400" dirty="0">
                          <a:effectLst/>
                          <a:latin typeface="Arial" pitchFamily="34" charset="0"/>
                          <a:cs typeface="Arial" pitchFamily="34" charset="0"/>
                        </a:rPr>
                        <a:t>435258.20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Ingresos netos durante el tercer año</a:t>
                      </a:r>
                      <a:endParaRPr lang="es-ES" sz="1400" dirty="0">
                        <a:effectLst/>
                        <a:latin typeface="Arial" pitchFamily="34" charset="0"/>
                        <a:ea typeface="Times New Roman"/>
                        <a:cs typeface="Arial" pitchFamily="34" charset="0"/>
                      </a:endParaRPr>
                    </a:p>
                  </a:txBody>
                  <a:tcPr marL="44450" marR="44450" marT="0" marB="0" anchor="b"/>
                </a:tc>
              </a:tr>
              <a:tr h="325636">
                <a:tc>
                  <a:txBody>
                    <a:bodyPr/>
                    <a:lstStyle/>
                    <a:p>
                      <a:pPr algn="ctr">
                        <a:lnSpc>
                          <a:spcPct val="115000"/>
                        </a:lnSpc>
                        <a:spcAft>
                          <a:spcPts val="0"/>
                        </a:spcAft>
                      </a:pPr>
                      <a:r>
                        <a:rPr lang="es-EC" sz="1400" dirty="0">
                          <a:effectLst/>
                          <a:latin typeface="Arial" pitchFamily="34" charset="0"/>
                          <a:cs typeface="Arial" pitchFamily="34" charset="0"/>
                        </a:rPr>
                        <a:t>478784.02</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Ingresos netos durante el cuarto año</a:t>
                      </a:r>
                      <a:endParaRPr lang="es-ES" sz="1400" dirty="0">
                        <a:effectLst/>
                        <a:latin typeface="Arial" pitchFamily="34" charset="0"/>
                        <a:ea typeface="Times New Roman"/>
                        <a:cs typeface="Arial" pitchFamily="34" charset="0"/>
                      </a:endParaRPr>
                    </a:p>
                  </a:txBody>
                  <a:tcPr marL="44450" marR="44450" marT="0" marB="0" anchor="b"/>
                </a:tc>
              </a:tr>
              <a:tr h="507258">
                <a:tc>
                  <a:txBody>
                    <a:bodyPr/>
                    <a:lstStyle/>
                    <a:p>
                      <a:pPr algn="ctr">
                        <a:lnSpc>
                          <a:spcPct val="115000"/>
                        </a:lnSpc>
                        <a:spcAft>
                          <a:spcPts val="0"/>
                        </a:spcAft>
                      </a:pPr>
                      <a:r>
                        <a:rPr lang="es-EC" sz="1400" dirty="0">
                          <a:effectLst/>
                          <a:latin typeface="Arial" pitchFamily="34" charset="0"/>
                          <a:cs typeface="Arial" pitchFamily="34" charset="0"/>
                        </a:rPr>
                        <a:t>526662.43</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spcAft>
                          <a:spcPts val="0"/>
                        </a:spcAft>
                      </a:pPr>
                      <a:r>
                        <a:rPr lang="es-EC" sz="1400" dirty="0">
                          <a:effectLst/>
                          <a:latin typeface="Arial" pitchFamily="34" charset="0"/>
                          <a:cs typeface="Arial" pitchFamily="34" charset="0"/>
                        </a:rPr>
                        <a:t>Ingresos netos durante el quinto año</a:t>
                      </a:r>
                      <a:endParaRPr lang="es-ES" sz="1400" dirty="0">
                        <a:effectLst/>
                        <a:latin typeface="Arial" pitchFamily="34" charset="0"/>
                        <a:ea typeface="Times New Roman"/>
                        <a:cs typeface="Arial" pitchFamily="34" charset="0"/>
                      </a:endParaRPr>
                    </a:p>
                  </a:txBody>
                  <a:tcPr marL="44450" marR="44450" marT="0" marB="0" anchor="b"/>
                </a:tc>
              </a:tr>
              <a:tr h="325636">
                <a:tc>
                  <a:txBody>
                    <a:bodyPr/>
                    <a:lstStyle/>
                    <a:p>
                      <a:pPr algn="ctr">
                        <a:lnSpc>
                          <a:spcPct val="115000"/>
                        </a:lnSpc>
                        <a:spcAft>
                          <a:spcPts val="0"/>
                        </a:spcAft>
                      </a:pPr>
                      <a:r>
                        <a:rPr lang="es-EC" sz="1400" dirty="0">
                          <a:effectLst/>
                          <a:latin typeface="Arial" pitchFamily="34" charset="0"/>
                          <a:cs typeface="Arial" pitchFamily="34" charset="0"/>
                        </a:rPr>
                        <a:t>83%</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TIR</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21790640"/>
              </p:ext>
            </p:extLst>
          </p:nvPr>
        </p:nvGraphicFramePr>
        <p:xfrm>
          <a:off x="215516" y="4365104"/>
          <a:ext cx="4032448" cy="1349945"/>
        </p:xfrm>
        <a:graphic>
          <a:graphicData uri="http://schemas.openxmlformats.org/drawingml/2006/table">
            <a:tbl>
              <a:tblPr firstRow="1" firstCol="1" bandRow="1">
                <a:tableStyleId>{5C22544A-7EE6-4342-B048-85BDC9FD1C3A}</a:tableStyleId>
              </a:tblPr>
              <a:tblGrid>
                <a:gridCol w="642302"/>
                <a:gridCol w="2454042"/>
                <a:gridCol w="936104"/>
              </a:tblGrid>
              <a:tr h="368489">
                <a:tc gridSpan="3">
                  <a:txBody>
                    <a:bodyPr/>
                    <a:lstStyle/>
                    <a:p>
                      <a:pPr algn="ctr">
                        <a:lnSpc>
                          <a:spcPct val="115000"/>
                        </a:lnSpc>
                        <a:spcAft>
                          <a:spcPts val="0"/>
                        </a:spcAft>
                      </a:pPr>
                      <a:r>
                        <a:rPr lang="es-EC" sz="1400" dirty="0">
                          <a:effectLst/>
                          <a:latin typeface="Arial" pitchFamily="34" charset="0"/>
                          <a:cs typeface="Arial" pitchFamily="34" charset="0"/>
                        </a:rPr>
                        <a:t>SOLVENCIA</a:t>
                      </a:r>
                      <a:endParaRPr lang="es-ES" sz="1400" dirty="0">
                        <a:effectLst/>
                        <a:latin typeface="Arial" pitchFamily="34" charset="0"/>
                        <a:ea typeface="Times New Roman"/>
                        <a:cs typeface="Arial" pitchFamily="34" charset="0"/>
                      </a:endParaRPr>
                    </a:p>
                  </a:txBody>
                  <a:tcPr marL="44450" marR="44450" marT="0" marB="0" anchor="b"/>
                </a:tc>
                <a:tc hMerge="1">
                  <a:txBody>
                    <a:bodyPr/>
                    <a:lstStyle/>
                    <a:p>
                      <a:endParaRPr lang="es-ES"/>
                    </a:p>
                  </a:txBody>
                  <a:tcPr/>
                </a:tc>
                <a:tc hMerge="1">
                  <a:txBody>
                    <a:bodyPr/>
                    <a:lstStyle/>
                    <a:p>
                      <a:endParaRPr lang="es-ES"/>
                    </a:p>
                  </a:txBody>
                  <a:tcPr/>
                </a:tc>
              </a:tr>
              <a:tr h="190500">
                <a:tc rowSpan="2">
                  <a:txBody>
                    <a:bodyPr/>
                    <a:lstStyle/>
                    <a:p>
                      <a:pPr algn="ctr">
                        <a:lnSpc>
                          <a:spcPct val="115000"/>
                        </a:lnSpc>
                        <a:spcAft>
                          <a:spcPts val="0"/>
                        </a:spcAft>
                      </a:pPr>
                      <a:r>
                        <a:rPr lang="es-EC" sz="1400" dirty="0">
                          <a:effectLst/>
                          <a:latin typeface="Arial" pitchFamily="34" charset="0"/>
                          <a:cs typeface="Arial" pitchFamily="34" charset="0"/>
                        </a:rPr>
                        <a:t>IS =</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nSpc>
                          <a:spcPct val="115000"/>
                        </a:lnSpc>
                        <a:spcAft>
                          <a:spcPts val="0"/>
                        </a:spcAft>
                      </a:pPr>
                      <a:r>
                        <a:rPr lang="es-EC" sz="1400" dirty="0">
                          <a:effectLst/>
                          <a:latin typeface="Arial" pitchFamily="34" charset="0"/>
                          <a:cs typeface="Arial" pitchFamily="34" charset="0"/>
                        </a:rPr>
                        <a:t>ACTIVO CIRCULANTE</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230000</a:t>
                      </a:r>
                      <a:endParaRPr lang="es-ES" sz="1400" dirty="0">
                        <a:effectLst/>
                        <a:latin typeface="Arial" pitchFamily="34" charset="0"/>
                        <a:ea typeface="Times New Roman"/>
                        <a:cs typeface="Arial" pitchFamily="34" charset="0"/>
                      </a:endParaRPr>
                    </a:p>
                  </a:txBody>
                  <a:tcPr marL="44450" marR="44450" marT="0" marB="0" anchor="b"/>
                </a:tc>
              </a:tr>
              <a:tr h="190500">
                <a:tc vMerge="1">
                  <a:txBody>
                    <a:bodyPr/>
                    <a:lstStyle/>
                    <a:p>
                      <a:endParaRPr lang="es-ES"/>
                    </a:p>
                  </a:txBody>
                  <a:tcPr/>
                </a:tc>
                <a:tc>
                  <a:txBody>
                    <a:bodyPr/>
                    <a:lstStyle/>
                    <a:p>
                      <a:pPr>
                        <a:lnSpc>
                          <a:spcPct val="115000"/>
                        </a:lnSpc>
                        <a:spcAft>
                          <a:spcPts val="0"/>
                        </a:spcAft>
                      </a:pPr>
                      <a:r>
                        <a:rPr lang="es-EC" sz="1400" dirty="0">
                          <a:effectLst/>
                          <a:latin typeface="Arial" pitchFamily="34" charset="0"/>
                          <a:cs typeface="Arial" pitchFamily="34" charset="0"/>
                        </a:rPr>
                        <a:t>PASIVO CORRIENTE</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20000</a:t>
                      </a:r>
                      <a:endParaRPr lang="es-ES" sz="1400" dirty="0">
                        <a:effectLst/>
                        <a:latin typeface="Arial" pitchFamily="34" charset="0"/>
                        <a:ea typeface="Times New Roman"/>
                        <a:cs typeface="Arial" pitchFamily="34" charset="0"/>
                      </a:endParaRPr>
                    </a:p>
                  </a:txBody>
                  <a:tcPr marL="44450" marR="44450" marT="0" marB="0" anchor="b"/>
                </a:tc>
              </a:tr>
              <a:tr h="190500">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r>
              <a:tr h="190500">
                <a:tc>
                  <a:txBody>
                    <a:bodyPr/>
                    <a:lstStyle/>
                    <a:p>
                      <a:pPr algn="ctr">
                        <a:lnSpc>
                          <a:spcPct val="115000"/>
                        </a:lnSpc>
                        <a:spcAft>
                          <a:spcPts val="0"/>
                        </a:spcAft>
                      </a:pPr>
                      <a:r>
                        <a:rPr lang="es-EC" sz="1400" dirty="0">
                          <a:effectLst/>
                          <a:latin typeface="Arial" pitchFamily="34" charset="0"/>
                          <a:cs typeface="Arial" pitchFamily="34" charset="0"/>
                        </a:rPr>
                        <a:t>IS =</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11.50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428204561"/>
              </p:ext>
            </p:extLst>
          </p:nvPr>
        </p:nvGraphicFramePr>
        <p:xfrm>
          <a:off x="5030332" y="4365104"/>
          <a:ext cx="3147442" cy="981456"/>
        </p:xfrm>
        <a:graphic>
          <a:graphicData uri="http://schemas.openxmlformats.org/drawingml/2006/table">
            <a:tbl>
              <a:tblPr firstRow="1" firstCol="1" bandRow="1">
                <a:tableStyleId>{5C22544A-7EE6-4342-B048-85BDC9FD1C3A}</a:tableStyleId>
              </a:tblPr>
              <a:tblGrid>
                <a:gridCol w="444437"/>
                <a:gridCol w="1974342"/>
                <a:gridCol w="728663"/>
              </a:tblGrid>
              <a:tr h="0">
                <a:tc gridSpan="3">
                  <a:txBody>
                    <a:bodyPr/>
                    <a:lstStyle/>
                    <a:p>
                      <a:pPr algn="ctr">
                        <a:lnSpc>
                          <a:spcPct val="115000"/>
                        </a:lnSpc>
                        <a:spcAft>
                          <a:spcPts val="0"/>
                        </a:spcAft>
                      </a:pPr>
                      <a:r>
                        <a:rPr lang="es-EC" sz="1400" dirty="0">
                          <a:effectLst/>
                          <a:latin typeface="Arial" pitchFamily="34" charset="0"/>
                          <a:cs typeface="Arial" pitchFamily="34" charset="0"/>
                        </a:rPr>
                        <a:t>LIQUIDEZ</a:t>
                      </a:r>
                      <a:endParaRPr lang="es-ES" sz="1400" dirty="0">
                        <a:effectLst/>
                        <a:latin typeface="Arial" pitchFamily="34" charset="0"/>
                        <a:ea typeface="Times New Roman"/>
                        <a:cs typeface="Arial" pitchFamily="34" charset="0"/>
                      </a:endParaRPr>
                    </a:p>
                  </a:txBody>
                  <a:tcPr marL="44450" marR="44450" marT="0" marB="0" anchor="b"/>
                </a:tc>
                <a:tc hMerge="1">
                  <a:txBody>
                    <a:bodyPr/>
                    <a:lstStyle/>
                    <a:p>
                      <a:endParaRPr lang="es-ES"/>
                    </a:p>
                  </a:txBody>
                  <a:tcPr/>
                </a:tc>
                <a:tc hMerge="1">
                  <a:txBody>
                    <a:bodyPr/>
                    <a:lstStyle/>
                    <a:p>
                      <a:endParaRPr lang="es-ES"/>
                    </a:p>
                  </a:txBody>
                  <a:tcPr/>
                </a:tc>
              </a:tr>
              <a:tr h="190500">
                <a:tc rowSpan="2">
                  <a:txBody>
                    <a:bodyPr/>
                    <a:lstStyle/>
                    <a:p>
                      <a:pPr algn="ctr">
                        <a:lnSpc>
                          <a:spcPct val="115000"/>
                        </a:lnSpc>
                        <a:spcAft>
                          <a:spcPts val="0"/>
                        </a:spcAft>
                      </a:pPr>
                      <a:r>
                        <a:rPr lang="es-EC" sz="1400" dirty="0">
                          <a:effectLst/>
                          <a:latin typeface="Arial" pitchFamily="34" charset="0"/>
                          <a:cs typeface="Arial" pitchFamily="34" charset="0"/>
                        </a:rPr>
                        <a:t>IL =</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nSpc>
                          <a:spcPct val="115000"/>
                        </a:lnSpc>
                        <a:spcAft>
                          <a:spcPts val="0"/>
                        </a:spcAft>
                      </a:pPr>
                      <a:r>
                        <a:rPr lang="es-EC" sz="1400" dirty="0">
                          <a:effectLst/>
                          <a:latin typeface="Arial" pitchFamily="34" charset="0"/>
                          <a:cs typeface="Arial" pitchFamily="34" charset="0"/>
                        </a:rPr>
                        <a:t>ACTIVO DISPONIBLE</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100000</a:t>
                      </a:r>
                      <a:endParaRPr lang="es-ES" sz="1400" dirty="0">
                        <a:effectLst/>
                        <a:latin typeface="Arial" pitchFamily="34" charset="0"/>
                        <a:ea typeface="Times New Roman"/>
                        <a:cs typeface="Arial" pitchFamily="34" charset="0"/>
                      </a:endParaRPr>
                    </a:p>
                  </a:txBody>
                  <a:tcPr marL="44450" marR="44450" marT="0" marB="0" anchor="b"/>
                </a:tc>
              </a:tr>
              <a:tr h="190500">
                <a:tc vMerge="1">
                  <a:txBody>
                    <a:bodyPr/>
                    <a:lstStyle/>
                    <a:p>
                      <a:endParaRPr lang="es-ES"/>
                    </a:p>
                  </a:txBody>
                  <a:tcPr/>
                </a:tc>
                <a:tc>
                  <a:txBody>
                    <a:bodyPr/>
                    <a:lstStyle/>
                    <a:p>
                      <a:pPr>
                        <a:lnSpc>
                          <a:spcPct val="115000"/>
                        </a:lnSpc>
                        <a:spcAft>
                          <a:spcPts val="0"/>
                        </a:spcAft>
                      </a:pPr>
                      <a:r>
                        <a:rPr lang="es-EC" sz="1400" dirty="0">
                          <a:effectLst/>
                          <a:latin typeface="Arial" pitchFamily="34" charset="0"/>
                          <a:cs typeface="Arial" pitchFamily="34" charset="0"/>
                        </a:rPr>
                        <a:t>PASIVO CIRCULANTE</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20000</a:t>
                      </a:r>
                      <a:endParaRPr lang="es-ES" sz="1400" dirty="0">
                        <a:effectLst/>
                        <a:latin typeface="Arial" pitchFamily="34" charset="0"/>
                        <a:ea typeface="Times New Roman"/>
                        <a:cs typeface="Arial" pitchFamily="34" charset="0"/>
                      </a:endParaRPr>
                    </a:p>
                  </a:txBody>
                  <a:tcPr marL="44450" marR="44450" marT="0" marB="0" anchor="b"/>
                </a:tc>
              </a:tr>
              <a:tr h="190500">
                <a:tc>
                  <a:txBody>
                    <a:bodyPr/>
                    <a:lstStyle/>
                    <a:p>
                      <a:pPr algn="ctr">
                        <a:lnSpc>
                          <a:spcPct val="115000"/>
                        </a:lnSpc>
                        <a:spcAft>
                          <a:spcPts val="0"/>
                        </a:spcAft>
                      </a:pPr>
                      <a:r>
                        <a:rPr lang="es-EC" sz="1400" dirty="0">
                          <a:effectLst/>
                          <a:latin typeface="Arial" pitchFamily="34" charset="0"/>
                          <a:cs typeface="Arial" pitchFamily="34" charset="0"/>
                        </a:rPr>
                        <a:t>IL =</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r">
                        <a:lnSpc>
                          <a:spcPct val="115000"/>
                        </a:lnSpc>
                        <a:spcAft>
                          <a:spcPts val="0"/>
                        </a:spcAft>
                      </a:pPr>
                      <a:r>
                        <a:rPr lang="es-EC" sz="1400" dirty="0">
                          <a:effectLst/>
                          <a:latin typeface="Arial" pitchFamily="34" charset="0"/>
                          <a:cs typeface="Arial" pitchFamily="34" charset="0"/>
                        </a:rPr>
                        <a:t>5.00</a:t>
                      </a:r>
                      <a:endParaRPr lang="es-ES" sz="1400" dirty="0">
                        <a:effectLst/>
                        <a:latin typeface="Arial" pitchFamily="34" charset="0"/>
                        <a:ea typeface="Times New Roman"/>
                        <a:cs typeface="Arial" pitchFamily="34" charset="0"/>
                      </a:endParaRPr>
                    </a:p>
                  </a:txBody>
                  <a:tcPr marL="44450" marR="44450" marT="0" marB="0" anchor="b"/>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r>
            </a:tbl>
          </a:graphicData>
        </a:graphic>
      </p:graphicFrame>
    </p:spTree>
    <p:extLst>
      <p:ext uri="{BB962C8B-B14F-4D97-AF65-F5344CB8AC3E}">
        <p14:creationId xmlns:p14="http://schemas.microsoft.com/office/powerpoint/2010/main" val="1886086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327700228"/>
              </p:ext>
            </p:extLst>
          </p:nvPr>
        </p:nvGraphicFramePr>
        <p:xfrm>
          <a:off x="755576" y="620688"/>
          <a:ext cx="3168351" cy="1584177"/>
        </p:xfrm>
        <a:graphic>
          <a:graphicData uri="http://schemas.openxmlformats.org/drawingml/2006/table">
            <a:tbl>
              <a:tblPr firstRow="1" firstCol="1" bandRow="1">
                <a:tableStyleId>{5C22544A-7EE6-4342-B048-85BDC9FD1C3A}</a:tableStyleId>
              </a:tblPr>
              <a:tblGrid>
                <a:gridCol w="251077"/>
                <a:gridCol w="2064896"/>
                <a:gridCol w="852378"/>
              </a:tblGrid>
              <a:tr h="397317">
                <a:tc gridSpan="3">
                  <a:txBody>
                    <a:bodyPr/>
                    <a:lstStyle/>
                    <a:p>
                      <a:pPr algn="ctr">
                        <a:lnSpc>
                          <a:spcPct val="115000"/>
                        </a:lnSpc>
                        <a:spcAft>
                          <a:spcPts val="0"/>
                        </a:spcAft>
                      </a:pPr>
                      <a:r>
                        <a:rPr lang="es-EC" sz="1400" dirty="0">
                          <a:effectLst/>
                          <a:latin typeface="Arial" pitchFamily="34" charset="0"/>
                          <a:cs typeface="Arial" pitchFamily="34" charset="0"/>
                        </a:rPr>
                        <a:t>APALANCAMIENTO</a:t>
                      </a:r>
                      <a:endParaRPr lang="es-ES" sz="1400" dirty="0">
                        <a:effectLst/>
                        <a:latin typeface="Arial" pitchFamily="34" charset="0"/>
                        <a:ea typeface="Times New Roman"/>
                        <a:cs typeface="Arial" pitchFamily="34" charset="0"/>
                      </a:endParaRPr>
                    </a:p>
                  </a:txBody>
                  <a:tcPr marL="44450" marR="44450" marT="0" marB="0" anchor="b"/>
                </a:tc>
                <a:tc hMerge="1">
                  <a:txBody>
                    <a:bodyPr/>
                    <a:lstStyle/>
                    <a:p>
                      <a:endParaRPr lang="es-ES"/>
                    </a:p>
                  </a:txBody>
                  <a:tcPr/>
                </a:tc>
                <a:tc hMerge="1">
                  <a:txBody>
                    <a:bodyPr/>
                    <a:lstStyle/>
                    <a:p>
                      <a:endParaRPr lang="es-ES"/>
                    </a:p>
                  </a:txBody>
                  <a:tcPr/>
                </a:tc>
              </a:tr>
              <a:tr h="407176">
                <a:tc>
                  <a:txBody>
                    <a:bodyPr/>
                    <a:lstStyle/>
                    <a:p>
                      <a:pPr algn="ctr">
                        <a:lnSpc>
                          <a:spcPct val="115000"/>
                        </a:lnSpc>
                        <a:spcAft>
                          <a:spcPts val="0"/>
                        </a:spcAft>
                      </a:pPr>
                      <a:r>
                        <a:rPr lang="es-EC" sz="1100" dirty="0">
                          <a:effectLst/>
                        </a:rPr>
                        <a:t>IP</a:t>
                      </a:r>
                      <a:endParaRPr lang="es-ES"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400" dirty="0">
                          <a:effectLst/>
                          <a:latin typeface="Arial" pitchFamily="34" charset="0"/>
                          <a:cs typeface="Arial" pitchFamily="34" charset="0"/>
                        </a:rPr>
                        <a:t>PASIVO TOTAL</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20000</a:t>
                      </a:r>
                      <a:endParaRPr lang="es-ES" sz="1400" dirty="0">
                        <a:effectLst/>
                        <a:latin typeface="Arial" pitchFamily="34" charset="0"/>
                        <a:ea typeface="Times New Roman"/>
                        <a:cs typeface="Arial" pitchFamily="34" charset="0"/>
                      </a:endParaRPr>
                    </a:p>
                  </a:txBody>
                  <a:tcPr marL="44450" marR="44450" marT="0" marB="0" anchor="b"/>
                </a:tc>
              </a:tr>
              <a:tr h="407176">
                <a:tc>
                  <a:txBody>
                    <a:bodyPr/>
                    <a:lstStyle/>
                    <a:p>
                      <a:pPr algn="ctr">
                        <a:lnSpc>
                          <a:spcPct val="115000"/>
                        </a:lnSpc>
                        <a:spcAft>
                          <a:spcPts val="0"/>
                        </a:spcAft>
                      </a:pPr>
                      <a:r>
                        <a:rPr lang="es-EC" sz="1100" dirty="0">
                          <a:effectLst/>
                        </a:rPr>
                        <a:t> </a:t>
                      </a:r>
                      <a:endParaRPr lang="es-ES" sz="1100" dirty="0">
                        <a:effectLst/>
                        <a:latin typeface="Calibri"/>
                        <a:ea typeface="Times New Roman"/>
                        <a:cs typeface="Times New Roman"/>
                      </a:endParaRPr>
                    </a:p>
                  </a:txBody>
                  <a:tcPr marL="44450" marR="44450" marT="0" marB="0" anchor="ctr"/>
                </a:tc>
                <a:tc>
                  <a:txBody>
                    <a:bodyPr/>
                    <a:lstStyle/>
                    <a:p>
                      <a:pPr>
                        <a:lnSpc>
                          <a:spcPct val="115000"/>
                        </a:lnSpc>
                        <a:spcAft>
                          <a:spcPts val="0"/>
                        </a:spcAft>
                      </a:pPr>
                      <a:r>
                        <a:rPr lang="es-EC" sz="1400" dirty="0">
                          <a:effectLst/>
                          <a:latin typeface="Arial" pitchFamily="34" charset="0"/>
                          <a:cs typeface="Arial" pitchFamily="34" charset="0"/>
                        </a:rPr>
                        <a:t>PATRIMONIO TOTAL</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spcAft>
                          <a:spcPts val="0"/>
                        </a:spcAft>
                      </a:pPr>
                      <a:r>
                        <a:rPr lang="es-EC" sz="1400" dirty="0" smtClean="0">
                          <a:effectLst/>
                          <a:latin typeface="Arial" pitchFamily="34" charset="0"/>
                          <a:cs typeface="Arial" pitchFamily="34" charset="0"/>
                        </a:rPr>
                        <a:t>452437</a:t>
                      </a:r>
                      <a:endParaRPr lang="es-ES" sz="1400" dirty="0">
                        <a:effectLst/>
                        <a:latin typeface="Arial" pitchFamily="34" charset="0"/>
                        <a:ea typeface="Times New Roman"/>
                        <a:cs typeface="Arial" pitchFamily="34" charset="0"/>
                      </a:endParaRPr>
                    </a:p>
                  </a:txBody>
                  <a:tcPr marL="44450" marR="44450" marT="0" marB="0" anchor="b"/>
                </a:tc>
              </a:tr>
              <a:tr h="372508">
                <a:tc>
                  <a:txBody>
                    <a:bodyPr/>
                    <a:lstStyle/>
                    <a:p>
                      <a:pPr algn="ctr">
                        <a:lnSpc>
                          <a:spcPct val="115000"/>
                        </a:lnSpc>
                        <a:spcAft>
                          <a:spcPts val="0"/>
                        </a:spcAft>
                      </a:pPr>
                      <a:r>
                        <a:rPr lang="es-EC" sz="1100" dirty="0">
                          <a:effectLst/>
                        </a:rPr>
                        <a:t>IP</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0.05</a:t>
                      </a:r>
                      <a:endParaRPr lang="es-ES" sz="1400" dirty="0">
                        <a:effectLst/>
                        <a:latin typeface="Arial" pitchFamily="34" charset="0"/>
                        <a:ea typeface="Times New Roman"/>
                        <a:cs typeface="Arial" pitchFamily="34" charset="0"/>
                      </a:endParaRPr>
                    </a:p>
                  </a:txBody>
                  <a:tcPr marL="44450" marR="44450" marT="0" marB="0" anchor="b"/>
                </a:tc>
                <a:tc>
                  <a:txBody>
                    <a:bodyPr/>
                    <a:lstStyle/>
                    <a:p>
                      <a:pPr algn="ctr">
                        <a:lnSpc>
                          <a:spcPct val="115000"/>
                        </a:lnSpc>
                      </a:pPr>
                      <a:endParaRPr lang="es-ES" sz="1400" dirty="0">
                        <a:effectLst/>
                        <a:latin typeface="Arial" pitchFamily="34" charset="0"/>
                        <a:cs typeface="Arial" pitchFamily="34" charset="0"/>
                      </a:endParaRPr>
                    </a:p>
                  </a:txBody>
                  <a:tcPr marL="44450" marR="44450" marT="0" marB="0" anchor="b"/>
                </a:tc>
              </a:tr>
            </a:tbl>
          </a:graphicData>
        </a:graphic>
      </p:graphicFrame>
      <p:graphicFrame>
        <p:nvGraphicFramePr>
          <p:cNvPr id="6" name="5 Tabla"/>
          <p:cNvGraphicFramePr>
            <a:graphicFrameLocks noGrp="1"/>
          </p:cNvGraphicFramePr>
          <p:nvPr>
            <p:extLst>
              <p:ext uri="{D42A27DB-BD31-4B8C-83A1-F6EECF244321}">
                <p14:modId xmlns:p14="http://schemas.microsoft.com/office/powerpoint/2010/main" val="3492888603"/>
              </p:ext>
            </p:extLst>
          </p:nvPr>
        </p:nvGraphicFramePr>
        <p:xfrm>
          <a:off x="4788024" y="620688"/>
          <a:ext cx="3384376" cy="1584175"/>
        </p:xfrm>
        <a:graphic>
          <a:graphicData uri="http://schemas.openxmlformats.org/drawingml/2006/table">
            <a:tbl>
              <a:tblPr firstRow="1" firstCol="1" bandRow="1">
                <a:tableStyleId>{5C22544A-7EE6-4342-B048-85BDC9FD1C3A}</a:tableStyleId>
              </a:tblPr>
              <a:tblGrid>
                <a:gridCol w="440667"/>
                <a:gridCol w="2943709"/>
              </a:tblGrid>
              <a:tr h="316835">
                <a:tc gridSpan="2">
                  <a:txBody>
                    <a:bodyPr/>
                    <a:lstStyle/>
                    <a:p>
                      <a:pPr algn="ctr">
                        <a:lnSpc>
                          <a:spcPct val="115000"/>
                        </a:lnSpc>
                        <a:spcAft>
                          <a:spcPts val="0"/>
                        </a:spcAft>
                      </a:pPr>
                      <a:r>
                        <a:rPr lang="es-EC" sz="1400" dirty="0">
                          <a:effectLst/>
                          <a:latin typeface="Arial" pitchFamily="34" charset="0"/>
                          <a:cs typeface="Arial" pitchFamily="34" charset="0"/>
                        </a:rPr>
                        <a:t>CAPITAL DE TRABAJO</a:t>
                      </a:r>
                      <a:endParaRPr lang="es-ES" sz="1400" dirty="0">
                        <a:effectLst/>
                        <a:latin typeface="Arial" pitchFamily="34" charset="0"/>
                        <a:ea typeface="Times New Roman"/>
                        <a:cs typeface="Arial" pitchFamily="34" charset="0"/>
                      </a:endParaRPr>
                    </a:p>
                  </a:txBody>
                  <a:tcPr marL="44450" marR="44450" marT="0" marB="0" anchor="b"/>
                </a:tc>
                <a:tc hMerge="1">
                  <a:txBody>
                    <a:bodyPr/>
                    <a:lstStyle/>
                    <a:p>
                      <a:endParaRPr lang="es-ES"/>
                    </a:p>
                  </a:txBody>
                  <a:tcPr/>
                </a:tc>
              </a:tr>
              <a:tr h="633670">
                <a:tc>
                  <a:txBody>
                    <a:bodyPr/>
                    <a:lstStyle/>
                    <a:p>
                      <a:pPr>
                        <a:lnSpc>
                          <a:spcPct val="115000"/>
                        </a:lnSpc>
                        <a:spcAft>
                          <a:spcPts val="0"/>
                        </a:spcAft>
                      </a:pPr>
                      <a:r>
                        <a:rPr lang="es-EC" sz="1000" dirty="0">
                          <a:effectLst/>
                        </a:rPr>
                        <a:t>CT =</a:t>
                      </a:r>
                      <a:endParaRPr lang="es-ES" sz="1100" dirty="0">
                        <a:effectLst/>
                        <a:latin typeface="Calibri"/>
                        <a:ea typeface="Times New Roman"/>
                        <a:cs typeface="Times New Roman"/>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ACTIVO CORRIENTE - PASIVO CORRIENTE</a:t>
                      </a:r>
                      <a:endParaRPr lang="es-ES" sz="1400" dirty="0">
                        <a:effectLst/>
                        <a:latin typeface="Arial" pitchFamily="34" charset="0"/>
                        <a:ea typeface="Times New Roman"/>
                        <a:cs typeface="Arial" pitchFamily="34" charset="0"/>
                      </a:endParaRPr>
                    </a:p>
                  </a:txBody>
                  <a:tcPr marL="44450" marR="44450" marT="0" marB="0" anchor="b"/>
                </a:tc>
              </a:tr>
              <a:tr h="316835">
                <a:tc>
                  <a:txBody>
                    <a:bodyPr/>
                    <a:lstStyle/>
                    <a:p>
                      <a:pPr>
                        <a:lnSpc>
                          <a:spcPct val="115000"/>
                        </a:lnSpc>
                        <a:spcAft>
                          <a:spcPts val="0"/>
                        </a:spcAft>
                      </a:pPr>
                      <a:r>
                        <a:rPr lang="es-EC" sz="1000" dirty="0">
                          <a:effectLst/>
                        </a:rPr>
                        <a:t>CT =</a:t>
                      </a:r>
                      <a:endParaRPr lang="es-ES" sz="11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330000 - 20000</a:t>
                      </a:r>
                      <a:endParaRPr lang="es-ES" sz="1400" dirty="0">
                        <a:effectLst/>
                        <a:latin typeface="Arial" pitchFamily="34" charset="0"/>
                        <a:ea typeface="Times New Roman"/>
                        <a:cs typeface="Arial" pitchFamily="34" charset="0"/>
                      </a:endParaRPr>
                    </a:p>
                  </a:txBody>
                  <a:tcPr marL="44450" marR="44450" marT="0" marB="0" anchor="b"/>
                </a:tc>
              </a:tr>
              <a:tr h="316835">
                <a:tc>
                  <a:txBody>
                    <a:bodyPr/>
                    <a:lstStyle/>
                    <a:p>
                      <a:pPr>
                        <a:lnSpc>
                          <a:spcPct val="115000"/>
                        </a:lnSpc>
                        <a:spcAft>
                          <a:spcPts val="0"/>
                        </a:spcAft>
                      </a:pPr>
                      <a:r>
                        <a:rPr lang="es-EC" sz="1000" dirty="0">
                          <a:effectLst/>
                        </a:rPr>
                        <a:t>CT =</a:t>
                      </a:r>
                      <a:endParaRPr lang="es-ES" sz="1100" dirty="0">
                        <a:effectLst/>
                        <a:latin typeface="Calibri"/>
                        <a:ea typeface="Times New Roman"/>
                        <a:cs typeface="Times New Roman"/>
                      </a:endParaRPr>
                    </a:p>
                  </a:txBody>
                  <a:tcPr marL="44450" marR="44450" marT="0" marB="0" anchor="b"/>
                </a:tc>
                <a:tc>
                  <a:txBody>
                    <a:bodyPr/>
                    <a:lstStyle/>
                    <a:p>
                      <a:pPr algn="ctr">
                        <a:lnSpc>
                          <a:spcPct val="115000"/>
                        </a:lnSpc>
                        <a:spcAft>
                          <a:spcPts val="0"/>
                        </a:spcAft>
                      </a:pPr>
                      <a:r>
                        <a:rPr lang="es-EC" sz="1400" dirty="0">
                          <a:effectLst/>
                          <a:latin typeface="Arial" pitchFamily="34" charset="0"/>
                          <a:cs typeface="Arial" pitchFamily="34" charset="0"/>
                        </a:rPr>
                        <a:t>310000</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graphicFrame>
        <p:nvGraphicFramePr>
          <p:cNvPr id="8" name="7 Tabla"/>
          <p:cNvGraphicFramePr>
            <a:graphicFrameLocks noGrp="1"/>
          </p:cNvGraphicFramePr>
          <p:nvPr>
            <p:extLst>
              <p:ext uri="{D42A27DB-BD31-4B8C-83A1-F6EECF244321}">
                <p14:modId xmlns:p14="http://schemas.microsoft.com/office/powerpoint/2010/main" val="795553260"/>
              </p:ext>
            </p:extLst>
          </p:nvPr>
        </p:nvGraphicFramePr>
        <p:xfrm>
          <a:off x="3347864" y="3284984"/>
          <a:ext cx="3312368" cy="1962912"/>
        </p:xfrm>
        <a:graphic>
          <a:graphicData uri="http://schemas.openxmlformats.org/drawingml/2006/table">
            <a:tbl>
              <a:tblPr firstRow="1" firstCol="1" bandRow="1">
                <a:tableStyleId>{5C22544A-7EE6-4342-B048-85BDC9FD1C3A}</a:tableStyleId>
              </a:tblPr>
              <a:tblGrid>
                <a:gridCol w="1501121"/>
                <a:gridCol w="1811247"/>
              </a:tblGrid>
              <a:tr h="243027">
                <a:tc gridSpan="2">
                  <a:txBody>
                    <a:bodyPr/>
                    <a:lstStyle/>
                    <a:p>
                      <a:pPr algn="ctr">
                        <a:lnSpc>
                          <a:spcPct val="115000"/>
                        </a:lnSpc>
                        <a:spcAft>
                          <a:spcPts val="0"/>
                        </a:spcAft>
                      </a:pPr>
                      <a:r>
                        <a:rPr lang="es-EC" sz="1400" dirty="0">
                          <a:effectLst/>
                          <a:latin typeface="Arial" pitchFamily="34" charset="0"/>
                          <a:cs typeface="Arial" pitchFamily="34" charset="0"/>
                        </a:rPr>
                        <a:t>BENEFICIO/COSTO</a:t>
                      </a:r>
                      <a:endParaRPr lang="es-ES" sz="1400" dirty="0">
                        <a:effectLst/>
                        <a:latin typeface="Arial" pitchFamily="34" charset="0"/>
                        <a:ea typeface="Times New Roman"/>
                        <a:cs typeface="Arial" pitchFamily="34" charset="0"/>
                      </a:endParaRPr>
                    </a:p>
                  </a:txBody>
                  <a:tcPr marL="44450" marR="44450" marT="0" marB="0" anchor="b"/>
                </a:tc>
                <a:tc hMerge="1">
                  <a:txBody>
                    <a:bodyPr/>
                    <a:lstStyle/>
                    <a:p>
                      <a:endParaRPr lang="es-ES"/>
                    </a:p>
                  </a:txBody>
                  <a:tcPr/>
                </a:tc>
              </a:tr>
              <a:tr h="243027">
                <a:tc rowSpan="2">
                  <a:txBody>
                    <a:bodyPr/>
                    <a:lstStyle/>
                    <a:p>
                      <a:pPr algn="ctr">
                        <a:lnSpc>
                          <a:spcPct val="115000"/>
                        </a:lnSpc>
                        <a:spcAft>
                          <a:spcPts val="0"/>
                        </a:spcAft>
                      </a:pPr>
                      <a:r>
                        <a:rPr lang="es-EC" sz="1400" dirty="0">
                          <a:effectLst/>
                          <a:latin typeface="Arial" pitchFamily="34" charset="0"/>
                          <a:cs typeface="Arial" pitchFamily="34" charset="0"/>
                        </a:rPr>
                        <a:t>B/C</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TOTAL INGRESOS</a:t>
                      </a:r>
                      <a:endParaRPr lang="es-ES" sz="1400" dirty="0">
                        <a:effectLst/>
                        <a:latin typeface="Arial" pitchFamily="34" charset="0"/>
                        <a:ea typeface="Times New Roman"/>
                        <a:cs typeface="Arial" pitchFamily="34" charset="0"/>
                      </a:endParaRPr>
                    </a:p>
                  </a:txBody>
                  <a:tcPr marL="44450" marR="44450" marT="0" marB="0" anchor="b"/>
                </a:tc>
              </a:tr>
              <a:tr h="243027">
                <a:tc vMerge="1">
                  <a:txBody>
                    <a:bodyPr/>
                    <a:lstStyle/>
                    <a:p>
                      <a:endParaRPr lang="es-ES"/>
                    </a:p>
                  </a:txBody>
                  <a:tcPr/>
                </a:tc>
                <a:tc>
                  <a:txBody>
                    <a:bodyPr/>
                    <a:lstStyle/>
                    <a:p>
                      <a:pPr algn="ctr">
                        <a:lnSpc>
                          <a:spcPct val="115000"/>
                        </a:lnSpc>
                        <a:spcAft>
                          <a:spcPts val="0"/>
                        </a:spcAft>
                      </a:pPr>
                      <a:r>
                        <a:rPr lang="es-EC" sz="1400" dirty="0">
                          <a:effectLst/>
                          <a:latin typeface="Arial" pitchFamily="34" charset="0"/>
                          <a:cs typeface="Arial" pitchFamily="34" charset="0"/>
                        </a:rPr>
                        <a:t>TOTAL COSTOS</a:t>
                      </a:r>
                      <a:endParaRPr lang="es-ES" sz="1400" dirty="0">
                        <a:effectLst/>
                        <a:latin typeface="Arial" pitchFamily="34" charset="0"/>
                        <a:ea typeface="Times New Roman"/>
                        <a:cs typeface="Arial" pitchFamily="34" charset="0"/>
                      </a:endParaRPr>
                    </a:p>
                  </a:txBody>
                  <a:tcPr marL="44450" marR="44450" marT="0" marB="0" anchor="b"/>
                </a:tc>
              </a:tr>
              <a:tr h="243027">
                <a:tc>
                  <a:txBody>
                    <a:bodyPr/>
                    <a:lstStyle/>
                    <a:p>
                      <a:pPr>
                        <a:lnSpc>
                          <a:spcPct val="115000"/>
                        </a:lnSpc>
                      </a:pPr>
                      <a:endParaRPr lang="es-ES" sz="1400" dirty="0">
                        <a:effectLst/>
                        <a:latin typeface="Arial" pitchFamily="34" charset="0"/>
                        <a:cs typeface="Arial" pitchFamily="34" charset="0"/>
                      </a:endParaRPr>
                    </a:p>
                  </a:txBody>
                  <a:tcPr marL="44450" marR="44450" marT="0" marB="0" anchor="ctr"/>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r>
              <a:tr h="243027">
                <a:tc rowSpan="2">
                  <a:txBody>
                    <a:bodyPr/>
                    <a:lstStyle/>
                    <a:p>
                      <a:pPr algn="ctr">
                        <a:lnSpc>
                          <a:spcPct val="115000"/>
                        </a:lnSpc>
                        <a:spcAft>
                          <a:spcPts val="0"/>
                        </a:spcAft>
                      </a:pPr>
                      <a:r>
                        <a:rPr lang="es-EC" sz="1400" dirty="0">
                          <a:effectLst/>
                          <a:latin typeface="Arial" pitchFamily="34" charset="0"/>
                          <a:cs typeface="Arial" pitchFamily="34" charset="0"/>
                        </a:rPr>
                        <a:t>B/C</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809364.43</a:t>
                      </a:r>
                      <a:endParaRPr lang="es-ES" sz="1400" dirty="0">
                        <a:effectLst/>
                        <a:latin typeface="Arial" pitchFamily="34" charset="0"/>
                        <a:ea typeface="Times New Roman"/>
                        <a:cs typeface="Arial" pitchFamily="34" charset="0"/>
                      </a:endParaRPr>
                    </a:p>
                  </a:txBody>
                  <a:tcPr marL="44450" marR="44450" marT="0" marB="0" anchor="b"/>
                </a:tc>
              </a:tr>
              <a:tr h="243027">
                <a:tc vMerge="1">
                  <a:txBody>
                    <a:bodyPr/>
                    <a:lstStyle/>
                    <a:p>
                      <a:endParaRPr lang="es-ES"/>
                    </a:p>
                  </a:txBody>
                  <a:tcPr/>
                </a:tc>
                <a:tc>
                  <a:txBody>
                    <a:bodyPr/>
                    <a:lstStyle/>
                    <a:p>
                      <a:pPr algn="ctr">
                        <a:lnSpc>
                          <a:spcPct val="115000"/>
                        </a:lnSpc>
                        <a:spcAft>
                          <a:spcPts val="0"/>
                        </a:spcAft>
                      </a:pPr>
                      <a:r>
                        <a:rPr lang="es-EC" sz="1400" dirty="0">
                          <a:effectLst/>
                          <a:latin typeface="Arial" pitchFamily="34" charset="0"/>
                          <a:cs typeface="Arial" pitchFamily="34" charset="0"/>
                        </a:rPr>
                        <a:t>449646.91</a:t>
                      </a:r>
                      <a:endParaRPr lang="es-ES" sz="1400" dirty="0">
                        <a:effectLst/>
                        <a:latin typeface="Arial" pitchFamily="34" charset="0"/>
                        <a:ea typeface="Times New Roman"/>
                        <a:cs typeface="Arial" pitchFamily="34" charset="0"/>
                      </a:endParaRPr>
                    </a:p>
                  </a:txBody>
                  <a:tcPr marL="44450" marR="44450" marT="0" marB="0" anchor="b"/>
                </a:tc>
              </a:tr>
              <a:tr h="243027">
                <a:tc>
                  <a:txBody>
                    <a:bodyPr/>
                    <a:lstStyle/>
                    <a:p>
                      <a:pPr>
                        <a:lnSpc>
                          <a:spcPct val="115000"/>
                        </a:lnSpc>
                      </a:pPr>
                      <a:endParaRPr lang="es-ES" sz="1400" dirty="0">
                        <a:effectLst/>
                        <a:latin typeface="Arial" pitchFamily="34" charset="0"/>
                        <a:cs typeface="Arial" pitchFamily="34" charset="0"/>
                      </a:endParaRPr>
                    </a:p>
                  </a:txBody>
                  <a:tcPr marL="44450" marR="44450" marT="0" marB="0" anchor="ctr"/>
                </a:tc>
                <a:tc>
                  <a:txBody>
                    <a:bodyPr/>
                    <a:lstStyle/>
                    <a:p>
                      <a:pPr>
                        <a:lnSpc>
                          <a:spcPct val="115000"/>
                        </a:lnSpc>
                      </a:pPr>
                      <a:endParaRPr lang="es-ES" sz="1400" dirty="0">
                        <a:effectLst/>
                        <a:latin typeface="Arial" pitchFamily="34" charset="0"/>
                        <a:cs typeface="Arial" pitchFamily="34" charset="0"/>
                      </a:endParaRPr>
                    </a:p>
                  </a:txBody>
                  <a:tcPr marL="44450" marR="44450" marT="0" marB="0" anchor="b"/>
                </a:tc>
              </a:tr>
              <a:tr h="243027">
                <a:tc>
                  <a:txBody>
                    <a:bodyPr/>
                    <a:lstStyle/>
                    <a:p>
                      <a:pPr algn="ctr">
                        <a:lnSpc>
                          <a:spcPct val="115000"/>
                        </a:lnSpc>
                        <a:spcAft>
                          <a:spcPts val="0"/>
                        </a:spcAft>
                      </a:pPr>
                      <a:r>
                        <a:rPr lang="es-EC" sz="1400" dirty="0">
                          <a:effectLst/>
                          <a:latin typeface="Arial" pitchFamily="34" charset="0"/>
                          <a:cs typeface="Arial" pitchFamily="34" charset="0"/>
                        </a:rPr>
                        <a:t>B/C</a:t>
                      </a:r>
                      <a:endParaRPr lang="es-ES" sz="1400" dirty="0">
                        <a:effectLst/>
                        <a:latin typeface="Arial" pitchFamily="34" charset="0"/>
                        <a:ea typeface="Times New Roman"/>
                        <a:cs typeface="Arial" pitchFamily="34" charset="0"/>
                      </a:endParaRPr>
                    </a:p>
                  </a:txBody>
                  <a:tcPr marL="44450" marR="44450" marT="0" marB="0" anchor="ctr"/>
                </a:tc>
                <a:tc>
                  <a:txBody>
                    <a:bodyPr/>
                    <a:lstStyle/>
                    <a:p>
                      <a:pPr algn="ctr">
                        <a:lnSpc>
                          <a:spcPct val="115000"/>
                        </a:lnSpc>
                        <a:spcAft>
                          <a:spcPts val="0"/>
                        </a:spcAft>
                      </a:pPr>
                      <a:r>
                        <a:rPr lang="es-EC" sz="1400" dirty="0">
                          <a:effectLst/>
                          <a:latin typeface="Arial" pitchFamily="34" charset="0"/>
                          <a:cs typeface="Arial" pitchFamily="34" charset="0"/>
                        </a:rPr>
                        <a:t>1.8</a:t>
                      </a:r>
                      <a:endParaRPr lang="es-ES" sz="1400" dirty="0">
                        <a:effectLst/>
                        <a:latin typeface="Arial" pitchFamily="34" charset="0"/>
                        <a:ea typeface="Times New Roman"/>
                        <a:cs typeface="Arial" pitchFamily="34" charset="0"/>
                      </a:endParaRPr>
                    </a:p>
                  </a:txBody>
                  <a:tcPr marL="44450" marR="44450" marT="0" marB="0" anchor="b"/>
                </a:tc>
              </a:tr>
            </a:tbl>
          </a:graphicData>
        </a:graphic>
      </p:graphicFrame>
    </p:spTree>
    <p:extLst>
      <p:ext uri="{BB962C8B-B14F-4D97-AF65-F5344CB8AC3E}">
        <p14:creationId xmlns:p14="http://schemas.microsoft.com/office/powerpoint/2010/main" val="4084384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1175736" y="1196752"/>
            <a:ext cx="6987811" cy="3785652"/>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s-ES" sz="8000" b="1" cap="none" spc="0" dirty="0" smtClean="0">
                <a:ln/>
                <a:solidFill>
                  <a:schemeClr val="accent3"/>
                </a:solidFill>
                <a:effectLst/>
                <a:latin typeface="Agency FB" pitchFamily="34" charset="0"/>
              </a:rPr>
              <a:t>CONCLUSIONES</a:t>
            </a:r>
          </a:p>
          <a:p>
            <a:pPr algn="ctr"/>
            <a:r>
              <a:rPr lang="es-ES" sz="8000" b="1" dirty="0" smtClean="0">
                <a:ln/>
                <a:solidFill>
                  <a:schemeClr val="accent3"/>
                </a:solidFill>
                <a:latin typeface="Agency FB" pitchFamily="34" charset="0"/>
              </a:rPr>
              <a:t>Y </a:t>
            </a:r>
          </a:p>
          <a:p>
            <a:pPr algn="ctr"/>
            <a:r>
              <a:rPr lang="es-ES" sz="8000" b="1" dirty="0" smtClean="0">
                <a:ln/>
                <a:solidFill>
                  <a:schemeClr val="accent3"/>
                </a:solidFill>
                <a:latin typeface="Agency FB" pitchFamily="34" charset="0"/>
              </a:rPr>
              <a:t>RECOMENDACIONES</a:t>
            </a:r>
            <a:endParaRPr lang="es-ES" sz="8000" b="1" cap="none" spc="0" dirty="0">
              <a:ln/>
              <a:solidFill>
                <a:schemeClr val="accent3"/>
              </a:solidFill>
              <a:effectLst/>
              <a:latin typeface="Agency FB" pitchFamily="34" charset="0"/>
            </a:endParaRPr>
          </a:p>
        </p:txBody>
      </p:sp>
    </p:spTree>
    <p:extLst>
      <p:ext uri="{BB962C8B-B14F-4D97-AF65-F5344CB8AC3E}">
        <p14:creationId xmlns:p14="http://schemas.microsoft.com/office/powerpoint/2010/main" val="26314336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827584" y="780728"/>
            <a:ext cx="2808312" cy="108012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GESTIÓN LOGÍSTICA</a:t>
            </a:r>
          </a:p>
          <a:p>
            <a:pPr algn="ctr"/>
            <a:r>
              <a:rPr lang="es-ES" dirty="0" smtClean="0">
                <a:solidFill>
                  <a:schemeClr val="tx1"/>
                </a:solidFill>
                <a:latin typeface="Arial" pitchFamily="34" charset="0"/>
                <a:cs typeface="Arial" pitchFamily="34" charset="0"/>
              </a:rPr>
              <a:t>DE ABASTECIMIENTO</a:t>
            </a:r>
            <a:endParaRPr lang="es-ES" dirty="0">
              <a:solidFill>
                <a:schemeClr val="tx1"/>
              </a:solidFill>
              <a:latin typeface="Arial" pitchFamily="34" charset="0"/>
              <a:cs typeface="Arial" pitchFamily="34" charset="0"/>
            </a:endParaRPr>
          </a:p>
        </p:txBody>
      </p:sp>
      <p:sp>
        <p:nvSpPr>
          <p:cNvPr id="7" name="6 Rectángulo"/>
          <p:cNvSpPr/>
          <p:nvPr/>
        </p:nvSpPr>
        <p:spPr>
          <a:xfrm>
            <a:off x="827584" y="5013176"/>
            <a:ext cx="2808312" cy="144016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CREACIÓN DEL</a:t>
            </a:r>
          </a:p>
          <a:p>
            <a:pPr algn="ctr"/>
            <a:r>
              <a:rPr lang="es-ES" dirty="0" smtClean="0">
                <a:solidFill>
                  <a:schemeClr val="tx1"/>
                </a:solidFill>
                <a:latin typeface="Arial" pitchFamily="34" charset="0"/>
                <a:cs typeface="Arial" pitchFamily="34" charset="0"/>
              </a:rPr>
              <a:t>CENTRO DE ACOPIO DE FRUTAS TROPICALES</a:t>
            </a:r>
            <a:endParaRPr lang="es-ES" dirty="0">
              <a:solidFill>
                <a:schemeClr val="tx1"/>
              </a:solidFill>
              <a:latin typeface="Arial" pitchFamily="34" charset="0"/>
              <a:cs typeface="Arial" pitchFamily="34" charset="0"/>
            </a:endParaRPr>
          </a:p>
        </p:txBody>
      </p:sp>
      <p:sp>
        <p:nvSpPr>
          <p:cNvPr id="8" name="7 Rectángulo redondeado"/>
          <p:cNvSpPr/>
          <p:nvPr/>
        </p:nvSpPr>
        <p:spPr>
          <a:xfrm>
            <a:off x="4139952" y="1104764"/>
            <a:ext cx="1872208" cy="43204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IMPORTACIÓN</a:t>
            </a:r>
            <a:endParaRPr lang="es-ES" dirty="0">
              <a:solidFill>
                <a:schemeClr val="tx1"/>
              </a:solidFill>
              <a:latin typeface="Arial" pitchFamily="34" charset="0"/>
              <a:cs typeface="Arial" pitchFamily="34" charset="0"/>
            </a:endParaRPr>
          </a:p>
        </p:txBody>
      </p:sp>
      <p:sp>
        <p:nvSpPr>
          <p:cNvPr id="9" name="8 Rectángulo redondeado"/>
          <p:cNvSpPr/>
          <p:nvPr/>
        </p:nvSpPr>
        <p:spPr>
          <a:xfrm>
            <a:off x="4139952" y="5445224"/>
            <a:ext cx="1931451" cy="50405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dirty="0" smtClean="0">
                <a:solidFill>
                  <a:schemeClr val="tx1"/>
                </a:solidFill>
                <a:latin typeface="Arial" pitchFamily="34" charset="0"/>
                <a:cs typeface="Arial" pitchFamily="34" charset="0"/>
              </a:rPr>
              <a:t>EXPORTACIÓN</a:t>
            </a:r>
            <a:endParaRPr lang="es-ES" dirty="0">
              <a:solidFill>
                <a:schemeClr val="tx1"/>
              </a:solidFill>
              <a:latin typeface="Arial" pitchFamily="34" charset="0"/>
              <a:cs typeface="Arial" pitchFamily="34" charset="0"/>
            </a:endParaRPr>
          </a:p>
        </p:txBody>
      </p:sp>
      <p:pic>
        <p:nvPicPr>
          <p:cNvPr id="1028" name="Picture 4" descr="http://www.grupo-rueda.com/logos/logo_frutera_ecuad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2049" y="2060848"/>
            <a:ext cx="5749898" cy="2376264"/>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12 Conector recto"/>
          <p:cNvCxnSpPr/>
          <p:nvPr/>
        </p:nvCxnSpPr>
        <p:spPr>
          <a:xfrm>
            <a:off x="467544" y="1320788"/>
            <a:ext cx="0" cy="4412468"/>
          </a:xfrm>
          <a:prstGeom prst="line">
            <a:avLst/>
          </a:prstGeom>
        </p:spPr>
        <p:style>
          <a:lnRef idx="2">
            <a:schemeClr val="accent3"/>
          </a:lnRef>
          <a:fillRef idx="0">
            <a:schemeClr val="accent3"/>
          </a:fillRef>
          <a:effectRef idx="1">
            <a:schemeClr val="accent3"/>
          </a:effectRef>
          <a:fontRef idx="minor">
            <a:schemeClr val="tx1"/>
          </a:fontRef>
        </p:style>
      </p:cxnSp>
      <p:cxnSp>
        <p:nvCxnSpPr>
          <p:cNvPr id="15" name="14 Conector recto de flecha"/>
          <p:cNvCxnSpPr/>
          <p:nvPr/>
        </p:nvCxnSpPr>
        <p:spPr>
          <a:xfrm>
            <a:off x="467544" y="3248980"/>
            <a:ext cx="1018854"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pic>
        <p:nvPicPr>
          <p:cNvPr id="1030" name="Picture 6" descr="https://encrypted-tbn2.gstatic.com/images?q=tbn:ANd9GcQYAyDvBjOm390ubd12JhgbBw9rsgmsJ03X1RGwRPkm6pbzyp_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0136" y="455680"/>
            <a:ext cx="2309926" cy="17302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encrypted-tbn2.gstatic.com/images?q=tbn:ANd9GcS87IADrXJn7tsxAcTAc8nDO9Wt3-6cZleTVw4GofxWIFOXJvu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136" y="4773326"/>
            <a:ext cx="2466975" cy="184785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21 Conector recto de flecha"/>
          <p:cNvCxnSpPr>
            <a:endCxn id="6" idx="1"/>
          </p:cNvCxnSpPr>
          <p:nvPr/>
        </p:nvCxnSpPr>
        <p:spPr>
          <a:xfrm>
            <a:off x="467544" y="1320788"/>
            <a:ext cx="3600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24" name="23 Conector recto de flecha"/>
          <p:cNvCxnSpPr/>
          <p:nvPr/>
        </p:nvCxnSpPr>
        <p:spPr>
          <a:xfrm>
            <a:off x="467544" y="5737862"/>
            <a:ext cx="360040" cy="0"/>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416700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10" descr="data:image/jpeg;base64,/9j/4AAQSkZJRgABAQAAAQABAAD/2wCEAAkGBxQTEhQUExQWFBQUFhgYFxUXGBQUFxgUFxcXFxgaFhcYHCggGBwlHRUYITEhJSkrLi4uFx8zODMsNygtLiwBCgoKDg0OGhAQGiwcHBwsLCwsLCwsLCwsLCwsLCwsLCwsLCwsLCwsLCwsLCwsLCwsLCwsLCwsLDcsLDcsLDcrK//AABEIAOEA4QMBIgACEQEDEQH/xAAbAAABBQEBAAAAAAAAAAAAAAABAAIDBAUGB//EADkQAAEDAgMGBAUDAwMFAAAAAAEAAhEDIQQxQQUSUWFx8IGRocEGEyIysdHh8UJSghVykiMzYrLy/8QAGQEAAwEBAQAAAAAAAAAAAAAAAAECAwQF/8QAIREAAgICAwACAwAAAAAAAAAAAAECEQMhEjFBE1EEImH/2gAMAwEAAhEDEQA/AOlmyRRSXms7EN3U08E9NKChj8lESpSFG9AEBSlOqJqAGSgTKeVG5ABSKKEoAIRQCUoAKEopEIAaUXJZIO/CAAdUCi4WTXaoADjkonDmpTTlV3BMGJp/CjKkI/CjfkqEBxUco7qEJgwJFJyDigkG8kikmB1SKCKzY0BJwRlCEihkqMhSEptSyAK70xSuCiKAAQmnNPJTZQAAUEgjCADCQCbKRKAHIprSiXIARMpCyazihNkAITZIappdE8k3e4IBhc7NROKLzndNGqaEMcmTKc/2URVAhOMIFIlEpgxpQCcUxMkSSXeqSAOsRaFd2hgtyd0HdA8lVhKUWnTCMk1aGAIOFlYwuHdUO63x4DmVpHZgbnc88vAIhicuiZZVEwy1Qm9ls1w4ZZeSrPph2Yjnkrf47XpKzIynu8lC4rSfs2cnR1/ZJuxqhycwj/P9FHxT+i/liZhcmzZa3+hGbvH/ABJ91Kdgsj73TxgZ9ELDP6H8sTE6IFyt4rZzmTH1D18lRcfOf4UuDXZUZJ9D5SlMB8klJVEgKDyg1Mfcjy6zkECofkFJToucQ1oJPDh14LUwewHOgvJA/tGfidPBdFg9nNZYNAHefFdEMLfZjPMlpGHgtlBol4D3E/4t/X91PVw9N1ixvkAtyvQF4WXiGQV0qEV4c7k3szK2xqcGARPAlZGNwZp6yDrELpnOss7GtBEFTLHFlxyOznKijUtexI5lQlcZ1LoB0SQhJA2glNR0TUyBTySS3gkgD16pSbUp7wtvt/OY74Lla1PdJadPVbfw1jJBpOOpLZ1kXA/PinbQ2Z8ytTgWcPqPBo97x/C6Zr5Ipo54S4OvC1sTD7lIEj6n/UT+B4CFNWcOXkfyrLqNoHeio4igR3+66IRSVIwk7dlKvTByVSphlaqsVeo48UpaCNkFFgLww5xMcgYlarWgAfsqexKJqVKtQgNu2kADvD6ZcTkIMu9Fr1MLAUlmXXeCq5dCtYindVCISsQys2bql8vfMFod1F/NWw7eO6Mz6DitTCYQAWSqyrownbJZq3yJCiqbHZFiR4yukq0lnV2QVLxx9Q1kl4zmMXhHU87tJzHvwV74Xwu88vP9Nh1OZ8oHirlYBwg5HMKv8N1d0lh0J8b5rNY6kbObcTqwxPY7zTAbKOY1XQmc1E9Ryysa26tPq81Wr3hKTKSKbnLPxBWq/BGJ9FSq0Qb5HuyYIwdqUsndQeuiziukfh96QVh4zCOpmDloVzZoU7OnFNNUVjogi5NJusTYcU1LeTd5MihbySbKCB0dq3Pp+ePJdTsHaXzAGOnfaM/7gNZ4rl1c2RW3KzCbCQ0/5W/RVim06M8kE0dqVTxfBXFHVpz1XanRyNGDWmeiqVm3WxWwvh+gVLE0jumM8hym0pTYIu/DtHdognNznO/5OMWInID91pvZKiwdHcY1o/pAHkITqtaE0FmTjqcFZVZa+MrzwWVinCCplocStsV4fUqC+82NDEZCHcZ0zyW6KRGSz/hcg0yYzqP4TYxNui2DnHHinFaCRRfVjO3JUsQJV7aFOD+PdZrnpsSRSriFz9LFFmKtqB7j2W5jKkLmNqgioKg/obLv9oJ/VZSNl0d9hsXYJ9SssHZu0WPaC1wIIVwYneMN+o8vyeCozJ6mIAMm3rPgrGB3nQS0t5HPrySwmH8SdeHRW6RTSC6JDTWHj2Q4EZOsesZ+i3H1ICyseN5pHFUxJmZMFRYxgcCDke7I0zMHkm4gpFHNVqZaYPYUa0tqU5aHf2n0P7lZi5Jx4s64S5KwpjU5BQUPSTEkCs7YBKY66dUW3TYnos06HVnc4CuHsa4aj1yPqrBXGbO2g+kbGWnNveR5roMLtqm+xlpyh2U/7sl3QyKSOWeNxLtaNQszFPAWjiLtssnEtK0fRkls1sLW3mgnMhMxdQRn33CzsNihu7sxu/hU8diOBUci+I3F1M1lYrFDIQVBisSTqsrE4yAePKPdS3ZSVHafC1QGk2BEzIyvvGdAtqo4C64/YG0Q0MizXfk5ro34hrhnqtYvRnJD8UBE9wsXFCPValesCANIv1WLtKoAOaJMIoxtoVrwLkm0KpjcIXUbFpD7Zi9x9pJgkwQqu1sWKY3iYI8/Bcvg/iFzHXb8ynMim77QSIOlwREjkslJJ2zXi2tHT08M6i2nvAN3oDhwcbNJnW8HmF1GxKMMnUk36W9l57j/AIqbUw3yRTc1wa1odLS2WkX4jIRwXW/DG19+m3pf8K+SfRDi12dlh8kXmFRw+Kjop6lYEeyaJJK5+nvvgsus9W/mLNxGcIsCuw5qDEOCir4wCYve+oGWZ0zUbGPffdgaTZDZVEOIAP0nJ1v0KxniCQcwt9+DdyKo7Qwpjei4z6cllkjas2hJLRmykkUCVzmz6DKSVuKSdMiztyYSGSY4pwKyRaHNCJCBKPsky0T4baNSkIa62gP1DoJyThi8RVNtwAZndJ5wBNynUcFIDnSGnIXBPjwVqgzdkM+meGZy88l0Y4y9ejmyTh4tmfjab2Uyd5z6kWYGjXKd37RbiubxWPqM/wC41zTrIt6rtawIAv8AyVSq87z4rSavozhOu0cDW2tNyfQqu7E72TgfG67ipsegbuo0j/g39FgbY+D2OBdQO44f0OktPQm7T6KUpI1jKLI9i4zcG6eOXW66rAYlpi8cl5M+rVpOLTLS0wWu0jvPJaOD+JSz7gfA/hUpA4WesucOKwdt4xrAXOIESeXEnoqmydoVsQ2aXyoy3vmGpum1iGixvktel8OUiQa4Fdwv9Ylm9pFMndtGZlaGOkec/wCmYraD9+kwNot+17zuNOkixLvAeKLvgPGt/ponpV1/yaF7G2nAjThw/RVKzYOamUEylk+jxbaHw9iaIJqUiGgfe0te2NftuFa+Gsbu/RMEGRzGq9Sq26arl9rfCtGo7fpzRqTIcwfSTzZlHGIUqNdD52qZYwmPOpV9mM5lcrVrPou3XjLUZEcRKu4PHB53WXdwvbrwWiIaOjOLAzP8qnisQ5xDWjMxfh0VcUXyASC42JFw0GbDibfd4c1uYfCgAE3PTLol2w0iOnhABYAco1OZ9UnUiFfbdRVx6LSiLM6ooKgEKxiDmqTnwn2BibRwu6d5osTfkVQC3cTeRxWIOyubLGmdMJWhySMpJckVR2TikCknBcxpY4rU2Ps75n1H7AcuJ/RZbAch3K7nD0A1oaMgIW2GHJ39GWWfFUjOxVH00UWFoT4rTxFFRYRnpbwXY4pnE2UMfSvbJZdRl/FdBjqayG0Zd4+o/c+iii70Q1hAWe98Hu61saFi4jPwUN7NEYPxfs0VWfMaPrYDPNnDmRouMw+AfVe2nTEudETbqTyGa9KxJG6eiq/BWy2gvqR9ziG8mg+5/ASrZopVE6D4b2K2ixrWizRnxMXJ5k3K18U3lZWMOIFksVTz5ye+S1ZzsjpCQNbd/lVMVTt0RpP09CnYnKeP8KSjKr6rPe9XK+qz6xRRVmdtrD79M2+pokHhxHjkqeycP9FrF0T04dFqVzIhZezqm79J/pMeqKA6fA0ABzWiMoWXgsQI0V4P1VJEMRqwfJKoQ4Du6ixCrirp3KpPwmiPEZc9fZZtdyvV6kyszEvT6GRPdYnRZKtYrET9I8TzVYLmyyt6OnGqQpSRju6KxKOwCINk1Fqg0JqTog95rvQvP2ldzRqzI4LpwPs58/aJ3KrTf9RCr4zG7qzXbVDnboa4uIJgAzAc0STkI3hPut3KujCrNLH1xln+qo4euBqJ5Z92WdimVTJlrZ0uSMjmLcQswsqAySZ4CDewzz1Pks1J2OjX2hiASsTE4gb3H18FTx2JrXhri3iIJgxcDXM/8CFl08W54s3qNbgHLoYnkOCTdlpFzH40XA81t/BVT/os8fUlcPXrEmNNRr68ZWv8D7UDXupuN2udHNpcT6Jx7G1aPTiIunfOB/HNRUsQHN9+az8Q8tJd5jxtHmqbIH12w6R31Td6R34qni8cADJHv30VWhiKj8mua3+50NtYi0yczpos3ZSQ/HvAme7rH33PP0XHG4Hnqtp2CBkuuTxyHQZaoOw8foqSYGJW2dUcLObPiVQ2hg3s/wCpGX3RfxXVTxUFcqhWc3hsbbNbNDHSB2VzG2aXyn7zbU3nK30u1A9SrGzMaCM79URasHHVo6d1bnmqtSoqlTFhuZA62SpP+YYbB43BstLRNMNauBcn91j47GFxhvifZbdTBMsMzzzlVj8PFxJmAbwBPmVORSa0VjlFPZitRC2zsGB9x9FRx+DFMAySSdVzvFJKzZZE9IpyUkfmpLOijr0k2bp7O/BZF2SNbJA1JHrZdS+zp8lzuy2b1amOc+QJ9l1Fanl1XXgjo5s8tpEDA5x4HX9uCL6QbbQ+uglXKAj9UMQxbuJhdmDiCe7ehVBjpPXs/n0WpjWe4781lUxJPeamihVm8Qs+thxvTrkTykn8ladcQOoWdiH274qWikVMZgGvF89DwPELhsbvYfFucP8AxPgWgO9WleiTZch8X0RvU3akFvrP6qJaVmkO6O32NtTeY0zZwBE8/wCFer1pyG9OkgflcH8LP+k0ic5e303h7x1Xf7NwsNGpgSdVS/ZWTJcWQ4fAX33AFwy4AcufNXKLPFXfkCyha2DCqKJ5DX08lUrrTe0R3zj8LMxB4qmhWZ1Z0FQPq2774JYo/v59+SptqaIoRT2xhxVY5h1Fv9wu0+a4mhSEDmu4qvvfIZrlaVKw0WGXs6cfQykweXv/AAreGeWEFtjHYKZ8pSNp5LFNpmpp0NskNhzd4zmIHPuFo7O2gKtnwHjK5EjQ2XNkJzHxGhGvDxWqzSTM5Yos7B73NH3Ejn+6xdq4jeIHDPhKDNrHcLXXdFna/wCSzwVpkypqkZQxU9j95JDfHf8ACS56X2bHWtcnEqNt06ZWRZq/D/8A328w4eJFvwV1r2d+IK4vZVUNq0ydHfn6fdduF2fjv9TlzLZC+2XFPqCyNRtkGGQugwqjH2iLu4eV+wsujTz5Ee36Lb2mM9ZHLhCo0Kd44kX6f/SOIWUMaM/KfCfYWWJin3jn7yt3aj4J/bvRYHyt53t798FnJFxZM3Lvv+FzfxHdzBwk+NgulrndaToBc8lyeJq/MeXaHLiAB2fFZZOjfErdjtiP3K1MjJpE9CYP/svV8E3ReS0WacV6T8O7SFSmD/U0Brv92UnrEowtdDzR9N75du9FRxogyPP/AJK06pZVMS+R4Lc5hgr+Rz9VQxx18OqjqYiJCa7EAhOwozcQZb33wVGjqSreJ4LL2ljBTHHlxKlui4qyHaL4pk6usOpWOwWSq1HPMuM2yyAB4KamMlyznbOqKpCa1GE5yELMoDgmlqe7JCEdANCJRhBMlglJCUVVsk63JFqbKTSs6NCVdVsPaoeAx5ioPDeH6/ouTDkm5q4TcX/DPJDkeiF6r1qu73p3quXwu2qjLSHjTe0Gtwpv9eM3YD4/supZoHM8MvDXxDt7vqo6T2tie859lm1NtUyLBzT4ecqrh8YawrCmZ3N2N4WMze3DdVrLF6RLxtLYMeN55JIDeZzVLFYqnTH3AkcFHtBzN2HtdPMWniAuZLBNhZRknxNMUORJtDHuqmMm/wBvu46lV91SNYnbl+K45O9nWkkCky6u4HEvpODmGDrwI4O4qBjeGqkI9LKU6CkdfgdvMqCCflv4HXodVLXxmn7riXMkRxTalV/2hxAOm8YjuV0Rz+NGLwJ9aOoq1Bm4gcyQEKdVjpaxzXOiS0ESBlJjTmuTeJN7x4/lb3wpQI+ZVLbEBrDGcEl3hMK4ZHOVImeNQjbKW26DhvO3iYH2/bHhJlczJJuZj2tZdB8R7TcXOphsRYnPPgNFi0GKMsleisSdbCxtvBTMGSDR+E8rE2E4oAokpiACSihogSgTY4aprigEHFNEinvsJIQkq2I6sJwSCIUFiRSCMJCECjNu+iCmwxG+Jy8CJ0TStg3RYwOznPIJEMBzdeeQGui2Pppi09ch5Cygr48U2y7wi58AuZ2jtGpUsTut/tHudV1LhiX2zmallf8ACvtjFfMeYMtGXDqFnbqsOZ3yTSxcs25OzpjHiqImhNcFPu5JjwpLGNddS6dVGGwpI9ECFr0UbB31SIzKLB65IoLLWzsHvvg/a27unDxXSvr7rJiABMcBH0jvisnZVKGDjUiemQnzVzatTJv9xv0C7cKUYnJmk5So5LabSajye7A/kqpTOSsbTcd9/U/lV6Qhc03tnRDoln8JAoEJMCksc5BOTSgVB0TE9NCYUAJOTkSECZDu8gkpJCSYjqQUgUgiFIwtKIKaUggAypKbkGt5IlvVCE2Nqu/CqPYrbmqB4TaEituprmwFPucExzbJNF2VnNumOT3KJ2akaCMwESc++qAQcLIExrik0ZJpuYUgCKHZI2sRl/EKPEYg+MJpOagqKrFSK5dKMJ7WyiQgCKU5uSaQizVAWO0TSnFAoCwNSH8IwmooVgLkSUCiSmIEJIbiSLA64oOSSSKEckaWSSSBMlYncfD3SSVIzI3qtURSTZaAFG/IpJKWMpPzUTs0klDGOYmHIJJI8D0TfuCIz8PcpJJobGnJQVO/NJJBIGZHw/ITn6oJJjIXoM1SSQIeVG3JJJAh4TUEkwA7JOCCSALCSSSQj//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8" name="AutoShape 12" descr="data:image/jpeg;base64,/9j/4AAQSkZJRgABAQAAAQABAAD/2wCEAAkGBxQTEhQUExQWFBQUFhgYFxUXGBQUFxgUFxcXFxgaFhcYHCggGBwlHRUYITEhJSkrLi4uFx8zODMsNygtLiwBCgoKDg0OGhAQGiwcHBwsLCwsLCwsLCwsLCwsLCwsLCwsLCwsLCwsLCwsLCwsLCwsLCwsLCwsLDcsLDcsLDcrK//AABEIAOEA4QMBIgACEQEDEQH/xAAbAAABBQEBAAAAAAAAAAAAAAABAAIDBAUGB//EADkQAAEDAgMGBAUDAwMFAAAAAAEAAhEDIQQxQQUSUWFx8IGRocEGEyIysdHh8UJSghVykiMzYrLy/8QAGQEAAwEBAQAAAAAAAAAAAAAAAAECAwQF/8QAIREAAgICAwACAwAAAAAAAAAAAAECEQMhEjFBE1EEImH/2gAMAwEAAhEDEQA/AOlmyRRSXms7EN3U08E9NKChj8lESpSFG9AEBSlOqJqAGSgTKeVG5ABSKKEoAIRQCUoAKEopEIAaUXJZIO/CAAdUCi4WTXaoADjkonDmpTTlV3BMGJp/CjKkI/CjfkqEBxUco7qEJgwJFJyDigkG8kikmB1SKCKzY0BJwRlCEihkqMhSEptSyAK70xSuCiKAAQmnNPJTZQAAUEgjCADCQCbKRKAHIprSiXIARMpCyazihNkAITZIappdE8k3e4IBhc7NROKLzndNGqaEMcmTKc/2URVAhOMIFIlEpgxpQCcUxMkSSXeqSAOsRaFd2hgtyd0HdA8lVhKUWnTCMk1aGAIOFlYwuHdUO63x4DmVpHZgbnc88vAIhicuiZZVEwy1Qm9ls1w4ZZeSrPph2Yjnkrf47XpKzIynu8lC4rSfs2cnR1/ZJuxqhycwj/P9FHxT+i/liZhcmzZa3+hGbvH/ABJ91Kdgsj73TxgZ9ELDP6H8sTE6IFyt4rZzmTH1D18lRcfOf4UuDXZUZJ9D5SlMB8klJVEgKDyg1Mfcjy6zkECofkFJToucQ1oJPDh14LUwewHOgvJA/tGfidPBdFg9nNZYNAHefFdEMLfZjPMlpGHgtlBol4D3E/4t/X91PVw9N1ixvkAtyvQF4WXiGQV0qEV4c7k3szK2xqcGARPAlZGNwZp6yDrELpnOss7GtBEFTLHFlxyOznKijUtexI5lQlcZ1LoB0SQhJA2glNR0TUyBTySS3gkgD16pSbUp7wtvt/OY74Lla1PdJadPVbfw1jJBpOOpLZ1kXA/PinbQ2Z8ytTgWcPqPBo97x/C6Zr5Ipo54S4OvC1sTD7lIEj6n/UT+B4CFNWcOXkfyrLqNoHeio4igR3+66IRSVIwk7dlKvTByVSphlaqsVeo48UpaCNkFFgLww5xMcgYlarWgAfsqexKJqVKtQgNu2kADvD6ZcTkIMu9Fr1MLAUlmXXeCq5dCtYindVCISsQys2bql8vfMFod1F/NWw7eO6Mz6DitTCYQAWSqyrownbJZq3yJCiqbHZFiR4yukq0lnV2QVLxx9Q1kl4zmMXhHU87tJzHvwV74Xwu88vP9Nh1OZ8oHirlYBwg5HMKv8N1d0lh0J8b5rNY6kbObcTqwxPY7zTAbKOY1XQmc1E9Ryysa26tPq81Wr3hKTKSKbnLPxBWq/BGJ9FSq0Qb5HuyYIwdqUsndQeuiziukfh96QVh4zCOpmDloVzZoU7OnFNNUVjogi5NJusTYcU1LeTd5MihbySbKCB0dq3Pp+ePJdTsHaXzAGOnfaM/7gNZ4rl1c2RW3KzCbCQ0/5W/RVim06M8kE0dqVTxfBXFHVpz1XanRyNGDWmeiqVm3WxWwvh+gVLE0jumM8hym0pTYIu/DtHdognNznO/5OMWInID91pvZKiwdHcY1o/pAHkITqtaE0FmTjqcFZVZa+MrzwWVinCCplocStsV4fUqC+82NDEZCHcZ0zyW6KRGSz/hcg0yYzqP4TYxNui2DnHHinFaCRRfVjO3JUsQJV7aFOD+PdZrnpsSRSriFz9LFFmKtqB7j2W5jKkLmNqgioKg/obLv9oJ/VZSNl0d9hsXYJ9SssHZu0WPaC1wIIVwYneMN+o8vyeCozJ6mIAMm3rPgrGB3nQS0t5HPrySwmH8SdeHRW6RTSC6JDTWHj2Q4EZOsesZ+i3H1ICyseN5pHFUxJmZMFRYxgcCDke7I0zMHkm4gpFHNVqZaYPYUa0tqU5aHf2n0P7lZi5Jx4s64S5KwpjU5BQUPSTEkCs7YBKY66dUW3TYnos06HVnc4CuHsa4aj1yPqrBXGbO2g+kbGWnNveR5roMLtqm+xlpyh2U/7sl3QyKSOWeNxLtaNQszFPAWjiLtssnEtK0fRkls1sLW3mgnMhMxdQRn33CzsNihu7sxu/hU8diOBUci+I3F1M1lYrFDIQVBisSTqsrE4yAePKPdS3ZSVHafC1QGk2BEzIyvvGdAtqo4C64/YG0Q0MizXfk5ro34hrhnqtYvRnJD8UBE9wsXFCPValesCANIv1WLtKoAOaJMIoxtoVrwLkm0KpjcIXUbFpD7Zi9x9pJgkwQqu1sWKY3iYI8/Bcvg/iFzHXb8ynMim77QSIOlwREjkslJJ2zXi2tHT08M6i2nvAN3oDhwcbNJnW8HmF1GxKMMnUk36W9l57j/AIqbUw3yRTc1wa1odLS2WkX4jIRwXW/DG19+m3pf8K+SfRDi12dlh8kXmFRw+Kjop6lYEeyaJJK5+nvvgsus9W/mLNxGcIsCuw5qDEOCir4wCYve+oGWZ0zUbGPffdgaTZDZVEOIAP0nJ1v0KxniCQcwt9+DdyKo7Qwpjei4z6cllkjas2hJLRmykkUCVzmz6DKSVuKSdMiztyYSGSY4pwKyRaHNCJCBKPsky0T4baNSkIa62gP1DoJyThi8RVNtwAZndJ5wBNynUcFIDnSGnIXBPjwVqgzdkM+meGZy88l0Y4y9ejmyTh4tmfjab2Uyd5z6kWYGjXKd37RbiubxWPqM/wC41zTrIt6rtawIAv8AyVSq87z4rSavozhOu0cDW2tNyfQqu7E72TgfG67ipsegbuo0j/g39FgbY+D2OBdQO44f0OktPQm7T6KUpI1jKLI9i4zcG6eOXW66rAYlpi8cl5M+rVpOLTLS0wWu0jvPJaOD+JSz7gfA/hUpA4WesucOKwdt4xrAXOIESeXEnoqmydoVsQ2aXyoy3vmGpum1iGixvktel8OUiQa4Fdwv9Ylm9pFMndtGZlaGOkec/wCmYraD9+kwNot+17zuNOkixLvAeKLvgPGt/ponpV1/yaF7G2nAjThw/RVKzYOamUEylk+jxbaHw9iaIJqUiGgfe0te2NftuFa+Gsbu/RMEGRzGq9Sq26arl9rfCtGo7fpzRqTIcwfSTzZlHGIUqNdD52qZYwmPOpV9mM5lcrVrPou3XjLUZEcRKu4PHB53WXdwvbrwWiIaOjOLAzP8qnisQ5xDWjMxfh0VcUXyASC42JFw0GbDibfd4c1uYfCgAE3PTLol2w0iOnhABYAco1OZ9UnUiFfbdRVx6LSiLM6ooKgEKxiDmqTnwn2BibRwu6d5osTfkVQC3cTeRxWIOyubLGmdMJWhySMpJckVR2TikCknBcxpY4rU2Ps75n1H7AcuJ/RZbAch3K7nD0A1oaMgIW2GHJ39GWWfFUjOxVH00UWFoT4rTxFFRYRnpbwXY4pnE2UMfSvbJZdRl/FdBjqayG0Zd4+o/c+iii70Q1hAWe98Hu61saFi4jPwUN7NEYPxfs0VWfMaPrYDPNnDmRouMw+AfVe2nTEudETbqTyGa9KxJG6eiq/BWy2gvqR9ziG8mg+5/ASrZopVE6D4b2K2ixrWizRnxMXJ5k3K18U3lZWMOIFksVTz5ye+S1ZzsjpCQNbd/lVMVTt0RpP09CnYnKeP8KSjKr6rPe9XK+qz6xRRVmdtrD79M2+pokHhxHjkqeycP9FrF0T04dFqVzIhZezqm79J/pMeqKA6fA0ABzWiMoWXgsQI0V4P1VJEMRqwfJKoQ4Du6ixCrirp3KpPwmiPEZc9fZZtdyvV6kyszEvT6GRPdYnRZKtYrET9I8TzVYLmyyt6OnGqQpSRju6KxKOwCINk1Fqg0JqTog95rvQvP2ldzRqzI4LpwPs58/aJ3KrTf9RCr4zG7qzXbVDnboa4uIJgAzAc0STkI3hPut3KujCrNLH1xln+qo4euBqJ5Z92WdimVTJlrZ0uSMjmLcQswsqAySZ4CDewzz1Pks1J2OjX2hiASsTE4gb3H18FTx2JrXhri3iIJgxcDXM/8CFl08W54s3qNbgHLoYnkOCTdlpFzH40XA81t/BVT/os8fUlcPXrEmNNRr68ZWv8D7UDXupuN2udHNpcT6Jx7G1aPTiIunfOB/HNRUsQHN9+az8Q8tJd5jxtHmqbIH12w6R31Td6R34qni8cADJHv30VWhiKj8mua3+50NtYi0yczpos3ZSQ/HvAme7rH33PP0XHG4Hnqtp2CBkuuTxyHQZaoOw8foqSYGJW2dUcLObPiVQ2hg3s/wCpGX3RfxXVTxUFcqhWc3hsbbNbNDHSB2VzG2aXyn7zbU3nK30u1A9SrGzMaCM79URasHHVo6d1bnmqtSoqlTFhuZA62SpP+YYbB43BstLRNMNauBcn91j47GFxhvifZbdTBMsMzzzlVj8PFxJmAbwBPmVORSa0VjlFPZitRC2zsGB9x9FRx+DFMAySSdVzvFJKzZZE9IpyUkfmpLOijr0k2bp7O/BZF2SNbJA1JHrZdS+zp8lzuy2b1amOc+QJ9l1Fanl1XXgjo5s8tpEDA5x4HX9uCL6QbbQ+uglXKAj9UMQxbuJhdmDiCe7ehVBjpPXs/n0WpjWe4781lUxJPeamihVm8Qs+thxvTrkTykn8ladcQOoWdiH274qWikVMZgGvF89DwPELhsbvYfFucP8AxPgWgO9WleiTZch8X0RvU3akFvrP6qJaVmkO6O32NtTeY0zZwBE8/wCFer1pyG9OkgflcH8LP+k0ic5e303h7x1Xf7NwsNGpgSdVS/ZWTJcWQ4fAX33AFwy4AcufNXKLPFXfkCyha2DCqKJ5DX08lUrrTe0R3zj8LMxB4qmhWZ1Z0FQPq2774JYo/v59+SptqaIoRT2xhxVY5h1Fv9wu0+a4mhSEDmu4qvvfIZrlaVKw0WGXs6cfQykweXv/AAreGeWEFtjHYKZ8pSNp5LFNpmpp0NskNhzd4zmIHPuFo7O2gKtnwHjK5EjQ2XNkJzHxGhGvDxWqzSTM5Yos7B73NH3Ejn+6xdq4jeIHDPhKDNrHcLXXdFna/wCSzwVpkypqkZQxU9j95JDfHf8ACS56X2bHWtcnEqNt06ZWRZq/D/8A328w4eJFvwV1r2d+IK4vZVUNq0ydHfn6fdduF2fjv9TlzLZC+2XFPqCyNRtkGGQugwqjH2iLu4eV+wsujTz5Ee36Lb2mM9ZHLhCo0Kd44kX6f/SOIWUMaM/KfCfYWWJin3jn7yt3aj4J/bvRYHyt53t798FnJFxZM3Lvv+FzfxHdzBwk+NgulrndaToBc8lyeJq/MeXaHLiAB2fFZZOjfErdjtiP3K1MjJpE9CYP/svV8E3ReS0WacV6T8O7SFSmD/U0Brv92UnrEowtdDzR9N75du9FRxogyPP/AJK06pZVMS+R4Lc5hgr+Rz9VQxx18OqjqYiJCa7EAhOwozcQZb33wVGjqSreJ4LL2ljBTHHlxKlui4qyHaL4pk6usOpWOwWSq1HPMuM2yyAB4KamMlyznbOqKpCa1GE5yELMoDgmlqe7JCEdANCJRhBMlglJCUVVsk63JFqbKTSs6NCVdVsPaoeAx5ioPDeH6/ouTDkm5q4TcX/DPJDkeiF6r1qu73p3quXwu2qjLSHjTe0Gtwpv9eM3YD4/supZoHM8MvDXxDt7vqo6T2tie859lm1NtUyLBzT4ecqrh8YawrCmZ3N2N4WMze3DdVrLF6RLxtLYMeN55JIDeZzVLFYqnTH3AkcFHtBzN2HtdPMWniAuZLBNhZRknxNMUORJtDHuqmMm/wBvu46lV91SNYnbl+K45O9nWkkCky6u4HEvpODmGDrwI4O4qBjeGqkI9LKU6CkdfgdvMqCCflv4HXodVLXxmn7riXMkRxTalV/2hxAOm8YjuV0Rz+NGLwJ9aOoq1Bm4gcyQEKdVjpaxzXOiS0ESBlJjTmuTeJN7x4/lb3wpQI+ZVLbEBrDGcEl3hMK4ZHOVImeNQjbKW26DhvO3iYH2/bHhJlczJJuZj2tZdB8R7TcXOphsRYnPPgNFi0GKMsleisSdbCxtvBTMGSDR+E8rE2E4oAokpiACSihogSgTY4aprigEHFNEinvsJIQkq2I6sJwSCIUFiRSCMJCECjNu+iCmwxG+Jy8CJ0TStg3RYwOznPIJEMBzdeeQGui2Pppi09ch5Cygr48U2y7wi58AuZ2jtGpUsTut/tHudV1LhiX2zmallf8ACvtjFfMeYMtGXDqFnbqsOZ3yTSxcs25OzpjHiqImhNcFPu5JjwpLGNddS6dVGGwpI9ECFr0UbB31SIzKLB65IoLLWzsHvvg/a27unDxXSvr7rJiABMcBH0jvisnZVKGDjUiemQnzVzatTJv9xv0C7cKUYnJmk5So5LabSajye7A/kqpTOSsbTcd9/U/lV6Qhc03tnRDoln8JAoEJMCksc5BOTSgVB0TE9NCYUAJOTkSECZDu8gkpJCSYjqQUgUgiFIwtKIKaUggAypKbkGt5IlvVCE2Nqu/CqPYrbmqB4TaEituprmwFPucExzbJNF2VnNumOT3KJ2akaCMwESc++qAQcLIExrik0ZJpuYUgCKHZI2sRl/EKPEYg+MJpOagqKrFSK5dKMJ7WyiQgCKU5uSaQizVAWO0TSnFAoCwNSH8IwmooVgLkSUCiSmIEJIbiSLA64oOSSSKEckaWSSSBMlYncfD3SSVIzI3qtURSTZaAFG/IpJKWMpPzUTs0klDGOYmHIJJI8D0TfuCIz8PcpJJobGnJQVO/NJJBIGZHw/ITn6oJJjIXoM1SSQIeVG3JJJAh4TUEkwA7JOCCSALCSSSQ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sp>
        <p:nvSpPr>
          <p:cNvPr id="9" name="AutoShape 14" descr="data:image/jpeg;base64,/9j/4AAQSkZJRgABAQAAAQABAAD/2wCEAAkGBxQTEhQUExQWFBQUFhgYFxUXGBQUFxgUFxcXFxgaFhcYHCggGBwlHRUYITEhJSkrLi4uFx8zODMsNygtLiwBCgoKDg0OGhAQGiwcHBwsLCwsLCwsLCwsLCwsLCwsLCwsLCwsLCwsLCwsLCwsLCwsLCwsLCwsLDcsLDcsLDcrK//AABEIAOEA4QMBIgACEQEDEQH/xAAbAAABBQEBAAAAAAAAAAAAAAABAAIDBAUGB//EADkQAAEDAgMGBAUDAwMFAAAAAAEAAhEDIQQxQQUSUWFx8IGRocEGEyIysdHh8UJSghVykiMzYrLy/8QAGQEAAwEBAQAAAAAAAAAAAAAAAAECAwQF/8QAIREAAgICAwACAwAAAAAAAAAAAAECEQMhEjFBE1EEImH/2gAMAwEAAhEDEQA/AOlmyRRSXms7EN3U08E9NKChj8lESpSFG9AEBSlOqJqAGSgTKeVG5ABSKKEoAIRQCUoAKEopEIAaUXJZIO/CAAdUCi4WTXaoADjkonDmpTTlV3BMGJp/CjKkI/CjfkqEBxUco7qEJgwJFJyDigkG8kikmB1SKCKzY0BJwRlCEihkqMhSEptSyAK70xSuCiKAAQmnNPJTZQAAUEgjCADCQCbKRKAHIprSiXIARMpCyazihNkAITZIappdE8k3e4IBhc7NROKLzndNGqaEMcmTKc/2URVAhOMIFIlEpgxpQCcUxMkSSXeqSAOsRaFd2hgtyd0HdA8lVhKUWnTCMk1aGAIOFlYwuHdUO63x4DmVpHZgbnc88vAIhicuiZZVEwy1Qm9ls1w4ZZeSrPph2Yjnkrf47XpKzIynu8lC4rSfs2cnR1/ZJuxqhycwj/P9FHxT+i/liZhcmzZa3+hGbvH/ABJ91Kdgsj73TxgZ9ELDP6H8sTE6IFyt4rZzmTH1D18lRcfOf4UuDXZUZJ9D5SlMB8klJVEgKDyg1Mfcjy6zkECofkFJToucQ1oJPDh14LUwewHOgvJA/tGfidPBdFg9nNZYNAHefFdEMLfZjPMlpGHgtlBol4D3E/4t/X91PVw9N1ixvkAtyvQF4WXiGQV0qEV4c7k3szK2xqcGARPAlZGNwZp6yDrELpnOss7GtBEFTLHFlxyOznKijUtexI5lQlcZ1LoB0SQhJA2glNR0TUyBTySS3gkgD16pSbUp7wtvt/OY74Lla1PdJadPVbfw1jJBpOOpLZ1kXA/PinbQ2Z8ytTgWcPqPBo97x/C6Zr5Ipo54S4OvC1sTD7lIEj6n/UT+B4CFNWcOXkfyrLqNoHeio4igR3+66IRSVIwk7dlKvTByVSphlaqsVeo48UpaCNkFFgLww5xMcgYlarWgAfsqexKJqVKtQgNu2kADvD6ZcTkIMu9Fr1MLAUlmXXeCq5dCtYindVCISsQys2bql8vfMFod1F/NWw7eO6Mz6DitTCYQAWSqyrownbJZq3yJCiqbHZFiR4yukq0lnV2QVLxx9Q1kl4zmMXhHU87tJzHvwV74Xwu88vP9Nh1OZ8oHirlYBwg5HMKv8N1d0lh0J8b5rNY6kbObcTqwxPY7zTAbKOY1XQmc1E9Ryysa26tPq81Wr3hKTKSKbnLPxBWq/BGJ9FSq0Qb5HuyYIwdqUsndQeuiziukfh96QVh4zCOpmDloVzZoU7OnFNNUVjogi5NJusTYcU1LeTd5MihbySbKCB0dq3Pp+ePJdTsHaXzAGOnfaM/7gNZ4rl1c2RW3KzCbCQ0/5W/RVim06M8kE0dqVTxfBXFHVpz1XanRyNGDWmeiqVm3WxWwvh+gVLE0jumM8hym0pTYIu/DtHdognNznO/5OMWInID91pvZKiwdHcY1o/pAHkITqtaE0FmTjqcFZVZa+MrzwWVinCCplocStsV4fUqC+82NDEZCHcZ0zyW6KRGSz/hcg0yYzqP4TYxNui2DnHHinFaCRRfVjO3JUsQJV7aFOD+PdZrnpsSRSriFz9LFFmKtqB7j2W5jKkLmNqgioKg/obLv9oJ/VZSNl0d9hsXYJ9SssHZu0WPaC1wIIVwYneMN+o8vyeCozJ6mIAMm3rPgrGB3nQS0t5HPrySwmH8SdeHRW6RTSC6JDTWHj2Q4EZOsesZ+i3H1ICyseN5pHFUxJmZMFRYxgcCDke7I0zMHkm4gpFHNVqZaYPYUa0tqU5aHf2n0P7lZi5Jx4s64S5KwpjU5BQUPSTEkCs7YBKY66dUW3TYnos06HVnc4CuHsa4aj1yPqrBXGbO2g+kbGWnNveR5roMLtqm+xlpyh2U/7sl3QyKSOWeNxLtaNQszFPAWjiLtssnEtK0fRkls1sLW3mgnMhMxdQRn33CzsNihu7sxu/hU8diOBUci+I3F1M1lYrFDIQVBisSTqsrE4yAePKPdS3ZSVHafC1QGk2BEzIyvvGdAtqo4C64/YG0Q0MizXfk5ro34hrhnqtYvRnJD8UBE9wsXFCPValesCANIv1WLtKoAOaJMIoxtoVrwLkm0KpjcIXUbFpD7Zi9x9pJgkwQqu1sWKY3iYI8/Bcvg/iFzHXb8ynMim77QSIOlwREjkslJJ2zXi2tHT08M6i2nvAN3oDhwcbNJnW8HmF1GxKMMnUk36W9l57j/AIqbUw3yRTc1wa1odLS2WkX4jIRwXW/DG19+m3pf8K+SfRDi12dlh8kXmFRw+Kjop6lYEeyaJJK5+nvvgsus9W/mLNxGcIsCuw5qDEOCir4wCYve+oGWZ0zUbGPffdgaTZDZVEOIAP0nJ1v0KxniCQcwt9+DdyKo7Qwpjei4z6cllkjas2hJLRmykkUCVzmz6DKSVuKSdMiztyYSGSY4pwKyRaHNCJCBKPsky0T4baNSkIa62gP1DoJyThi8RVNtwAZndJ5wBNynUcFIDnSGnIXBPjwVqgzdkM+meGZy88l0Y4y9ejmyTh4tmfjab2Uyd5z6kWYGjXKd37RbiubxWPqM/wC41zTrIt6rtawIAv8AyVSq87z4rSavozhOu0cDW2tNyfQqu7E72TgfG67ipsegbuo0j/g39FgbY+D2OBdQO44f0OktPQm7T6KUpI1jKLI9i4zcG6eOXW66rAYlpi8cl5M+rVpOLTLS0wWu0jvPJaOD+JSz7gfA/hUpA4WesucOKwdt4xrAXOIESeXEnoqmydoVsQ2aXyoy3vmGpum1iGixvktel8OUiQa4Fdwv9Ylm9pFMndtGZlaGOkec/wCmYraD9+kwNot+17zuNOkixLvAeKLvgPGt/ponpV1/yaF7G2nAjThw/RVKzYOamUEylk+jxbaHw9iaIJqUiGgfe0te2NftuFa+Gsbu/RMEGRzGq9Sq26arl9rfCtGo7fpzRqTIcwfSTzZlHGIUqNdD52qZYwmPOpV9mM5lcrVrPou3XjLUZEcRKu4PHB53WXdwvbrwWiIaOjOLAzP8qnisQ5xDWjMxfh0VcUXyASC42JFw0GbDibfd4c1uYfCgAE3PTLol2w0iOnhABYAco1OZ9UnUiFfbdRVx6LSiLM6ooKgEKxiDmqTnwn2BibRwu6d5osTfkVQC3cTeRxWIOyubLGmdMJWhySMpJckVR2TikCknBcxpY4rU2Ps75n1H7AcuJ/RZbAch3K7nD0A1oaMgIW2GHJ39GWWfFUjOxVH00UWFoT4rTxFFRYRnpbwXY4pnE2UMfSvbJZdRl/FdBjqayG0Zd4+o/c+iii70Q1hAWe98Hu61saFi4jPwUN7NEYPxfs0VWfMaPrYDPNnDmRouMw+AfVe2nTEudETbqTyGa9KxJG6eiq/BWy2gvqR9ziG8mg+5/ASrZopVE6D4b2K2ixrWizRnxMXJ5k3K18U3lZWMOIFksVTz5ye+S1ZzsjpCQNbd/lVMVTt0RpP09CnYnKeP8KSjKr6rPe9XK+qz6xRRVmdtrD79M2+pokHhxHjkqeycP9FrF0T04dFqVzIhZezqm79J/pMeqKA6fA0ABzWiMoWXgsQI0V4P1VJEMRqwfJKoQ4Du6ixCrirp3KpPwmiPEZc9fZZtdyvV6kyszEvT6GRPdYnRZKtYrET9I8TzVYLmyyt6OnGqQpSRju6KxKOwCINk1Fqg0JqTog95rvQvP2ldzRqzI4LpwPs58/aJ3KrTf9RCr4zG7qzXbVDnboa4uIJgAzAc0STkI3hPut3KujCrNLH1xln+qo4euBqJ5Z92WdimVTJlrZ0uSMjmLcQswsqAySZ4CDewzz1Pks1J2OjX2hiASsTE4gb3H18FTx2JrXhri3iIJgxcDXM/8CFl08W54s3qNbgHLoYnkOCTdlpFzH40XA81t/BVT/os8fUlcPXrEmNNRr68ZWv8D7UDXupuN2udHNpcT6Jx7G1aPTiIunfOB/HNRUsQHN9+az8Q8tJd5jxtHmqbIH12w6R31Td6R34qni8cADJHv30VWhiKj8mua3+50NtYi0yczpos3ZSQ/HvAme7rH33PP0XHG4Hnqtp2CBkuuTxyHQZaoOw8foqSYGJW2dUcLObPiVQ2hg3s/wCpGX3RfxXVTxUFcqhWc3hsbbNbNDHSB2VzG2aXyn7zbU3nK30u1A9SrGzMaCM79URasHHVo6d1bnmqtSoqlTFhuZA62SpP+YYbB43BstLRNMNauBcn91j47GFxhvifZbdTBMsMzzzlVj8PFxJmAbwBPmVORSa0VjlFPZitRC2zsGB9x9FRx+DFMAySSdVzvFJKzZZE9IpyUkfmpLOijr0k2bp7O/BZF2SNbJA1JHrZdS+zp8lzuy2b1amOc+QJ9l1Fanl1XXgjo5s8tpEDA5x4HX9uCL6QbbQ+uglXKAj9UMQxbuJhdmDiCe7ehVBjpPXs/n0WpjWe4781lUxJPeamihVm8Qs+thxvTrkTykn8ladcQOoWdiH274qWikVMZgGvF89DwPELhsbvYfFucP8AxPgWgO9WleiTZch8X0RvU3akFvrP6qJaVmkO6O32NtTeY0zZwBE8/wCFer1pyG9OkgflcH8LP+k0ic5e303h7x1Xf7NwsNGpgSdVS/ZWTJcWQ4fAX33AFwy4AcufNXKLPFXfkCyha2DCqKJ5DX08lUrrTe0R3zj8LMxB4qmhWZ1Z0FQPq2774JYo/v59+SptqaIoRT2xhxVY5h1Fv9wu0+a4mhSEDmu4qvvfIZrlaVKw0WGXs6cfQykweXv/AAreGeWEFtjHYKZ8pSNp5LFNpmpp0NskNhzd4zmIHPuFo7O2gKtnwHjK5EjQ2XNkJzHxGhGvDxWqzSTM5Yos7B73NH3Ejn+6xdq4jeIHDPhKDNrHcLXXdFna/wCSzwVpkypqkZQxU9j95JDfHf8ACS56X2bHWtcnEqNt06ZWRZq/D/8A328w4eJFvwV1r2d+IK4vZVUNq0ydHfn6fdduF2fjv9TlzLZC+2XFPqCyNRtkGGQugwqjH2iLu4eV+wsujTz5Ee36Lb2mM9ZHLhCo0Kd44kX6f/SOIWUMaM/KfCfYWWJin3jn7yt3aj4J/bvRYHyt53t798FnJFxZM3Lvv+FzfxHdzBwk+NgulrndaToBc8lyeJq/MeXaHLiAB2fFZZOjfErdjtiP3K1MjJpE9CYP/svV8E3ReS0WacV6T8O7SFSmD/U0Brv92UnrEowtdDzR9N75du9FRxogyPP/AJK06pZVMS+R4Lc5hgr+Rz9VQxx18OqjqYiJCa7EAhOwozcQZb33wVGjqSreJ4LL2ljBTHHlxKlui4qyHaL4pk6usOpWOwWSq1HPMuM2yyAB4KamMlyznbOqKpCa1GE5yELMoDgmlqe7JCEdANCJRhBMlglJCUVVsk63JFqbKTSs6NCVdVsPaoeAx5ioPDeH6/ouTDkm5q4TcX/DPJDkeiF6r1qu73p3quXwu2qjLSHjTe0Gtwpv9eM3YD4/supZoHM8MvDXxDt7vqo6T2tie859lm1NtUyLBzT4ecqrh8YawrCmZ3N2N4WMze3DdVrLF6RLxtLYMeN55JIDeZzVLFYqnTH3AkcFHtBzN2HtdPMWniAuZLBNhZRknxNMUORJtDHuqmMm/wBvu46lV91SNYnbl+K45O9nWkkCky6u4HEvpODmGDrwI4O4qBjeGqkI9LKU6CkdfgdvMqCCflv4HXodVLXxmn7riXMkRxTalV/2hxAOm8YjuV0Rz+NGLwJ9aOoq1Bm4gcyQEKdVjpaxzXOiS0ESBlJjTmuTeJN7x4/lb3wpQI+ZVLbEBrDGcEl3hMK4ZHOVImeNQjbKW26DhvO3iYH2/bHhJlczJJuZj2tZdB8R7TcXOphsRYnPPgNFi0GKMsleisSdbCxtvBTMGSDR+E8rE2E4oAokpiACSihogSgTY4aprigEHFNEinvsJIQkq2I6sJwSCIUFiRSCMJCECjNu+iCmwxG+Jy8CJ0TStg3RYwOznPIJEMBzdeeQGui2Pppi09ch5Cygr48U2y7wi58AuZ2jtGpUsTut/tHudV1LhiX2zmallf8ACvtjFfMeYMtGXDqFnbqsOZ3yTSxcs25OzpjHiqImhNcFPu5JjwpLGNddS6dVGGwpI9ECFr0UbB31SIzKLB65IoLLWzsHvvg/a27unDxXSvr7rJiABMcBH0jvisnZVKGDjUiemQnzVzatTJv9xv0C7cKUYnJmk5So5LabSajye7A/kqpTOSsbTcd9/U/lV6Qhc03tnRDoln8JAoEJMCksc5BOTSgVB0TE9NCYUAJOTkSECZDu8gkpJCSYjqQUgUgiFIwtKIKaUggAypKbkGt5IlvVCE2Nqu/CqPYrbmqB4TaEituprmwFPucExzbJNF2VnNumOT3KJ2akaCMwESc++qAQcLIExrik0ZJpuYUgCKHZI2sRl/EKPEYg+MJpOagqKrFSK5dKMJ7WyiQgCKU5uSaQizVAWO0TSnFAoCwNSH8IwmooVgLkSUCiSmIEJIbiSLA64oOSSSKEckaWSSSBMlYncfD3SSVIzI3qtURSTZaAFG/IpJKWMpPzUTs0klDGOYmHIJJI8D0TfuCIz8PcpJJobGnJQVO/NJJBIGZHw/ITn6oJJjIXoM1SSQIeVG3JJJAh4TUEkwA7JOCCSALCSSSQj//Z"/>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dirty="0"/>
          </a:p>
        </p:txBody>
      </p:sp>
      <p:pic>
        <p:nvPicPr>
          <p:cNvPr id="2065" name="Picture 17" descr="C:\Users\CARMITAORTIZ\Pictures\SECOS.png"/>
          <p:cNvPicPr>
            <a:picLocks noChangeAspect="1" noChangeArrowheads="1"/>
          </p:cNvPicPr>
          <p:nvPr/>
        </p:nvPicPr>
        <p:blipFill rotWithShape="1">
          <a:blip r:embed="rId2">
            <a:extLst>
              <a:ext uri="{28A0092B-C50C-407E-A947-70E740481C1C}">
                <a14:useLocalDpi xmlns:a14="http://schemas.microsoft.com/office/drawing/2010/main" val="0"/>
              </a:ext>
            </a:extLst>
          </a:blip>
          <a:srcRect b="33477"/>
          <a:stretch/>
        </p:blipFill>
        <p:spPr bwMode="auto">
          <a:xfrm>
            <a:off x="3623841" y="1916832"/>
            <a:ext cx="4917537" cy="144016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Users\CARMITAORTIZ\Pictures\CARN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378" y="3515616"/>
            <a:ext cx="4874999" cy="1512168"/>
          </a:xfrm>
          <a:prstGeom prst="rect">
            <a:avLst/>
          </a:prstGeom>
          <a:noFill/>
          <a:extLst>
            <a:ext uri="{909E8E84-426E-40DD-AFC4-6F175D3DCCD1}">
              <a14:hiddenFill xmlns:a14="http://schemas.microsoft.com/office/drawing/2010/main">
                <a:solidFill>
                  <a:srgbClr val="FFFFFF"/>
                </a:solidFill>
              </a14:hiddenFill>
            </a:ext>
          </a:extLst>
        </p:spPr>
      </p:pic>
      <p:sp>
        <p:nvSpPr>
          <p:cNvPr id="12" name="11 Rectángulo redondeado"/>
          <p:cNvSpPr/>
          <p:nvPr/>
        </p:nvSpPr>
        <p:spPr>
          <a:xfrm>
            <a:off x="1763688" y="613586"/>
            <a:ext cx="1440160" cy="532781"/>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FRUTAS</a:t>
            </a:r>
            <a:endParaRPr lang="es-ES" sz="2000" dirty="0">
              <a:solidFill>
                <a:schemeClr val="tx1"/>
              </a:solidFill>
              <a:latin typeface="Arial" pitchFamily="34" charset="0"/>
              <a:cs typeface="Arial" pitchFamily="34" charset="0"/>
            </a:endParaRPr>
          </a:p>
        </p:txBody>
      </p:sp>
      <p:pic>
        <p:nvPicPr>
          <p:cNvPr id="2067" name="Picture 19" descr="C:\Users\CARMITAORTIZ\Pictures\FRUTA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1513" y="160337"/>
            <a:ext cx="4953000" cy="1612479"/>
          </a:xfrm>
          <a:prstGeom prst="rect">
            <a:avLst/>
          </a:prstGeom>
          <a:noFill/>
          <a:extLst>
            <a:ext uri="{909E8E84-426E-40DD-AFC4-6F175D3DCCD1}">
              <a14:hiddenFill xmlns:a14="http://schemas.microsoft.com/office/drawing/2010/main">
                <a:solidFill>
                  <a:srgbClr val="FFFFFF"/>
                </a:solidFill>
              </a14:hiddenFill>
            </a:ext>
          </a:extLst>
        </p:spPr>
      </p:pic>
      <p:sp>
        <p:nvSpPr>
          <p:cNvPr id="24" name="23 Rectángulo redondeado"/>
          <p:cNvSpPr/>
          <p:nvPr/>
        </p:nvSpPr>
        <p:spPr>
          <a:xfrm>
            <a:off x="1756908" y="2340042"/>
            <a:ext cx="1440160" cy="593739"/>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SECOS</a:t>
            </a:r>
            <a:endParaRPr lang="es-ES" sz="2000" dirty="0">
              <a:solidFill>
                <a:schemeClr val="tx1"/>
              </a:solidFill>
              <a:latin typeface="Arial" pitchFamily="34" charset="0"/>
              <a:cs typeface="Arial" pitchFamily="34" charset="0"/>
            </a:endParaRPr>
          </a:p>
        </p:txBody>
      </p:sp>
      <p:sp>
        <p:nvSpPr>
          <p:cNvPr id="25" name="24 Rectángulo redondeado"/>
          <p:cNvSpPr/>
          <p:nvPr/>
        </p:nvSpPr>
        <p:spPr>
          <a:xfrm>
            <a:off x="1691680" y="4019670"/>
            <a:ext cx="1656184" cy="504057"/>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CÁRNICOS</a:t>
            </a:r>
            <a:endParaRPr lang="es-ES" sz="2000" dirty="0">
              <a:solidFill>
                <a:schemeClr val="tx1"/>
              </a:solidFill>
              <a:latin typeface="Arial" pitchFamily="34" charset="0"/>
              <a:cs typeface="Arial" pitchFamily="34" charset="0"/>
            </a:endParaRPr>
          </a:p>
        </p:txBody>
      </p:sp>
      <p:pic>
        <p:nvPicPr>
          <p:cNvPr id="2068" name="Picture 20" descr="C:\Users\CARMITAORTIZ\Pictures\AJO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164" y="5229200"/>
            <a:ext cx="4816213" cy="1498303"/>
          </a:xfrm>
          <a:prstGeom prst="rect">
            <a:avLst/>
          </a:prstGeom>
          <a:noFill/>
          <a:extLst>
            <a:ext uri="{909E8E84-426E-40DD-AFC4-6F175D3DCCD1}">
              <a14:hiddenFill xmlns:a14="http://schemas.microsoft.com/office/drawing/2010/main">
                <a:solidFill>
                  <a:srgbClr val="FFFFFF"/>
                </a:solidFill>
              </a14:hiddenFill>
            </a:ext>
          </a:extLst>
        </p:spPr>
      </p:pic>
      <p:sp>
        <p:nvSpPr>
          <p:cNvPr id="27" name="26 Rectángulo redondeado"/>
          <p:cNvSpPr/>
          <p:nvPr/>
        </p:nvSpPr>
        <p:spPr>
          <a:xfrm>
            <a:off x="1772785" y="5658553"/>
            <a:ext cx="1440160" cy="445912"/>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ES" sz="2000" dirty="0" smtClean="0">
                <a:solidFill>
                  <a:schemeClr val="tx1"/>
                </a:solidFill>
                <a:latin typeface="Arial" pitchFamily="34" charset="0"/>
                <a:cs typeface="Arial" pitchFamily="34" charset="0"/>
              </a:rPr>
              <a:t>AJOS</a:t>
            </a:r>
            <a:endParaRPr lang="es-ES" sz="2000" dirty="0">
              <a:solidFill>
                <a:schemeClr val="tx1"/>
              </a:solidFill>
              <a:latin typeface="Arial" pitchFamily="34" charset="0"/>
              <a:cs typeface="Arial" pitchFamily="34" charset="0"/>
            </a:endParaRPr>
          </a:p>
        </p:txBody>
      </p:sp>
      <p:sp>
        <p:nvSpPr>
          <p:cNvPr id="14" name="13 Rectángulo"/>
          <p:cNvSpPr/>
          <p:nvPr/>
        </p:nvSpPr>
        <p:spPr>
          <a:xfrm rot="16200000">
            <a:off x="-2290240" y="3092441"/>
            <a:ext cx="6267293" cy="707886"/>
          </a:xfrm>
          <a:prstGeom prst="rect">
            <a:avLst/>
          </a:prstGeom>
        </p:spPr>
        <p:style>
          <a:lnRef idx="1">
            <a:schemeClr val="accent3"/>
          </a:lnRef>
          <a:fillRef idx="2">
            <a:schemeClr val="accent3"/>
          </a:fillRef>
          <a:effectRef idx="1">
            <a:schemeClr val="accent3"/>
          </a:effectRef>
          <a:fontRef idx="minor">
            <a:schemeClr val="dk1"/>
          </a:fontRef>
        </p:style>
        <p:txBody>
          <a:bodyPr wrap="none" lIns="91440" tIns="45720" rIns="91440" bIns="45720">
            <a:spAutoFit/>
          </a:bodyPr>
          <a:lstStyle/>
          <a:p>
            <a:pPr algn="ctr"/>
            <a:r>
              <a:rPr lang="es-ES" sz="4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cs typeface="Arial" pitchFamily="34" charset="0"/>
              </a:rPr>
              <a:t>FRUTERA  DEL LITORAL</a:t>
            </a:r>
            <a:endParaRPr lang="es-E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23169886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E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INVESTIGACIÓN DE MERCADOS</a:t>
            </a:r>
            <a:endParaRPr lang="es-E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6" name="5 Marcador de contenido"/>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344897"/>
            <a:ext cx="5401429" cy="2876191"/>
          </a:xfrm>
          <a:prstGeom prst="rect">
            <a:avLst/>
          </a:prstGeom>
          <a:noFill/>
          <a:ln>
            <a:noFill/>
          </a:ln>
        </p:spPr>
      </p:pic>
      <p:pic>
        <p:nvPicPr>
          <p:cNvPr id="7" name="6 Imagen"/>
          <p:cNvPicPr/>
          <p:nvPr/>
        </p:nvPicPr>
        <p:blipFill rotWithShape="1">
          <a:blip r:embed="rId3">
            <a:extLst>
              <a:ext uri="{28A0092B-C50C-407E-A947-70E740481C1C}">
                <a14:useLocalDpi xmlns:a14="http://schemas.microsoft.com/office/drawing/2010/main" val="0"/>
              </a:ext>
            </a:extLst>
          </a:blip>
          <a:srcRect l="1326" t="2724" r="1307" b="4699"/>
          <a:stretch/>
        </p:blipFill>
        <p:spPr bwMode="auto">
          <a:xfrm>
            <a:off x="5148064" y="4221088"/>
            <a:ext cx="3832979" cy="2392804"/>
          </a:xfrm>
          <a:prstGeom prst="rect">
            <a:avLst/>
          </a:prstGeom>
          <a:noFill/>
          <a:ln>
            <a:noFill/>
          </a:ln>
          <a:extLst>
            <a:ext uri="{53640926-AAD7-44D8-BBD7-CCE9431645EC}">
              <a14:shadowObscured xmlns:a14="http://schemas.microsoft.com/office/drawing/2010/main"/>
            </a:ext>
          </a:extLst>
        </p:spPr>
      </p:pic>
      <p:sp>
        <p:nvSpPr>
          <p:cNvPr id="8" name="7 CuadroTexto"/>
          <p:cNvSpPr txBox="1"/>
          <p:nvPr/>
        </p:nvSpPr>
        <p:spPr>
          <a:xfrm>
            <a:off x="249153" y="4653136"/>
            <a:ext cx="4774232" cy="1015663"/>
          </a:xfrm>
          <a:prstGeom prst="rect">
            <a:avLst/>
          </a:prstGeom>
          <a:noFill/>
        </p:spPr>
        <p:txBody>
          <a:bodyPr wrap="square" rtlCol="0">
            <a:spAutoFit/>
          </a:bodyPr>
          <a:lstStyle/>
          <a:p>
            <a:r>
              <a:rPr lang="es-EC" sz="2000" dirty="0"/>
              <a:t>Ecuador y China han mantenido una relación comercial muy dispareja cuantitativamente en los últimos </a:t>
            </a:r>
            <a:r>
              <a:rPr lang="es-EC" sz="2000" dirty="0" smtClean="0"/>
              <a:t>años.</a:t>
            </a:r>
            <a:endParaRPr lang="es-ES" sz="2000" dirty="0"/>
          </a:p>
        </p:txBody>
      </p:sp>
      <p:pic>
        <p:nvPicPr>
          <p:cNvPr id="10" name="9 Imagen" descr="http://www.gestionurbana.es/wp-content/uploads/2008/04/china_map3_optmi.gif"/>
          <p:cNvPicPr/>
          <p:nvPr/>
        </p:nvPicPr>
        <p:blipFill>
          <a:blip r:embed="rId4">
            <a:extLst>
              <a:ext uri="{28A0092B-C50C-407E-A947-70E740481C1C}">
                <a14:useLocalDpi xmlns:a14="http://schemas.microsoft.com/office/drawing/2010/main" val="0"/>
              </a:ext>
            </a:extLst>
          </a:blip>
          <a:srcRect/>
          <a:stretch>
            <a:fillRect/>
          </a:stretch>
        </p:blipFill>
        <p:spPr bwMode="auto">
          <a:xfrm>
            <a:off x="5847670" y="1621160"/>
            <a:ext cx="2684770" cy="1951856"/>
          </a:xfrm>
          <a:prstGeom prst="rect">
            <a:avLst/>
          </a:prstGeom>
          <a:noFill/>
          <a:ln>
            <a:noFill/>
          </a:ln>
        </p:spPr>
      </p:pic>
    </p:spTree>
    <p:extLst>
      <p:ext uri="{BB962C8B-B14F-4D97-AF65-F5344CB8AC3E}">
        <p14:creationId xmlns:p14="http://schemas.microsoft.com/office/powerpoint/2010/main" val="3185447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16632"/>
            <a:ext cx="8229600" cy="1143000"/>
          </a:xfrm>
        </p:spPr>
        <p:txBody>
          <a:bodyPr>
            <a:noAutofit/>
          </a:bodyPr>
          <a:lstStyle/>
          <a:p>
            <a:pPr algn="ctr"/>
            <a:r>
              <a:rPr lang="es-EC"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Registro de Países Exportadores de Ajo a nivel mundial.</a:t>
            </a:r>
            <a:endParaRPr lang="es-ES"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838639049"/>
              </p:ext>
            </p:extLst>
          </p:nvPr>
        </p:nvGraphicFramePr>
        <p:xfrm>
          <a:off x="2625366" y="1403040"/>
          <a:ext cx="3834765" cy="1524000"/>
        </p:xfrm>
        <a:graphic>
          <a:graphicData uri="http://schemas.openxmlformats.org/drawingml/2006/table">
            <a:tbl>
              <a:tblPr firstRow="1" firstCol="1" bandRow="1">
                <a:tableStyleId>{5C22544A-7EE6-4342-B048-85BDC9FD1C3A}</a:tableStyleId>
              </a:tblPr>
              <a:tblGrid>
                <a:gridCol w="596900"/>
                <a:gridCol w="1123315"/>
                <a:gridCol w="1076960"/>
                <a:gridCol w="1037590"/>
              </a:tblGrid>
              <a:tr h="190500">
                <a:tc>
                  <a:txBody>
                    <a:bodyPr/>
                    <a:lstStyle/>
                    <a:p>
                      <a:pPr algn="just">
                        <a:lnSpc>
                          <a:spcPct val="200000"/>
                        </a:lnSpc>
                        <a:spcAft>
                          <a:spcPts val="0"/>
                        </a:spcAft>
                      </a:pPr>
                      <a:r>
                        <a:rPr lang="es-EC" sz="1000" dirty="0">
                          <a:effectLst/>
                        </a:rPr>
                        <a:t>PAÍS</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FOB - DOLAR</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CIF - DOLAR</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TONELADAS</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200000"/>
                        </a:lnSpc>
                        <a:spcAft>
                          <a:spcPts val="0"/>
                        </a:spcAft>
                      </a:pPr>
                      <a:r>
                        <a:rPr lang="es-EC" sz="1000" dirty="0">
                          <a:effectLst/>
                        </a:rPr>
                        <a:t>CHINA</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4,837.40</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5,855.43</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6,291.85</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200000"/>
                        </a:lnSpc>
                        <a:spcAft>
                          <a:spcPts val="0"/>
                        </a:spcAft>
                      </a:pPr>
                      <a:r>
                        <a:rPr lang="es-EC" sz="1000" dirty="0">
                          <a:effectLst/>
                        </a:rPr>
                        <a:t>PERÚ </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1,000.61</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1,030.83</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3,200.22</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200000"/>
                        </a:lnSpc>
                        <a:spcAft>
                          <a:spcPts val="0"/>
                        </a:spcAft>
                      </a:pPr>
                      <a:r>
                        <a:rPr lang="es-EC" sz="1000" dirty="0">
                          <a:effectLst/>
                        </a:rPr>
                        <a:t>CHILE</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21.45</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26.15</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30</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200000"/>
                        </a:lnSpc>
                        <a:spcAft>
                          <a:spcPts val="0"/>
                        </a:spcAft>
                      </a:pPr>
                      <a:r>
                        <a:rPr lang="es-EC" sz="1000" dirty="0">
                          <a:effectLst/>
                        </a:rPr>
                        <a:t>TOTAL</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5,859.46</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6,912.41</a:t>
                      </a:r>
                      <a:endParaRPr lang="es-ES" sz="1100" dirty="0">
                        <a:effectLst/>
                        <a:latin typeface="Calibri"/>
                        <a:ea typeface="Times New Roman"/>
                        <a:cs typeface="Times New Roman"/>
                      </a:endParaRPr>
                    </a:p>
                  </a:txBody>
                  <a:tcPr marL="44450" marR="44450" marT="0" marB="0" anchor="b"/>
                </a:tc>
                <a:tc>
                  <a:txBody>
                    <a:bodyPr/>
                    <a:lstStyle/>
                    <a:p>
                      <a:pPr algn="just">
                        <a:lnSpc>
                          <a:spcPct val="200000"/>
                        </a:lnSpc>
                        <a:spcAft>
                          <a:spcPts val="0"/>
                        </a:spcAft>
                      </a:pPr>
                      <a:r>
                        <a:rPr lang="es-EC" sz="1000" dirty="0">
                          <a:effectLst/>
                        </a:rPr>
                        <a:t>9,522.07</a:t>
                      </a:r>
                      <a:endParaRPr lang="es-ES" sz="1100" dirty="0">
                        <a:effectLst/>
                        <a:latin typeface="Calibri"/>
                        <a:ea typeface="Times New Roman"/>
                        <a:cs typeface="Times New Roman"/>
                      </a:endParaRPr>
                    </a:p>
                  </a:txBody>
                  <a:tcPr marL="44450" marR="44450" marT="0" marB="0" anchor="b"/>
                </a:tc>
              </a:tr>
            </a:tbl>
          </a:graphicData>
        </a:graphic>
      </p:graphicFrame>
      <p:pic>
        <p:nvPicPr>
          <p:cNvPr id="5" name="4 Imagen"/>
          <p:cNvPicPr/>
          <p:nvPr/>
        </p:nvPicPr>
        <p:blipFill rotWithShape="1">
          <a:blip r:embed="rId2">
            <a:extLst>
              <a:ext uri="{28A0092B-C50C-407E-A947-70E740481C1C}">
                <a14:useLocalDpi xmlns:a14="http://schemas.microsoft.com/office/drawing/2010/main" val="0"/>
              </a:ext>
            </a:extLst>
          </a:blip>
          <a:srcRect l="1639" r="16204" b="2277"/>
          <a:stretch/>
        </p:blipFill>
        <p:spPr bwMode="auto">
          <a:xfrm>
            <a:off x="1259632" y="3360376"/>
            <a:ext cx="3672408" cy="3453000"/>
          </a:xfrm>
          <a:prstGeom prst="rect">
            <a:avLst/>
          </a:prstGeom>
          <a:noFill/>
          <a:ln>
            <a:noFill/>
          </a:ln>
          <a:extLst>
            <a:ext uri="{53640926-AAD7-44D8-BBD7-CCE9431645EC}">
              <a14:shadowObscured xmlns:a14="http://schemas.microsoft.com/office/drawing/2010/main"/>
            </a:ext>
          </a:extLst>
        </p:spPr>
      </p:pic>
      <p:pic>
        <p:nvPicPr>
          <p:cNvPr id="6" name="5 Imagen"/>
          <p:cNvPicPr/>
          <p:nvPr/>
        </p:nvPicPr>
        <p:blipFill rotWithShape="1">
          <a:blip r:embed="rId3"/>
          <a:srcRect l="1462" r="15005" b="6204"/>
          <a:stretch/>
        </p:blipFill>
        <p:spPr bwMode="auto">
          <a:xfrm>
            <a:off x="5076056" y="3331978"/>
            <a:ext cx="3672408" cy="3481398"/>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81432"/>
          <a:stretch/>
        </p:blipFill>
        <p:spPr bwMode="auto">
          <a:xfrm>
            <a:off x="107504" y="3043136"/>
            <a:ext cx="1008112" cy="376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1843" b="84986"/>
          <a:stretch/>
        </p:blipFill>
        <p:spPr bwMode="auto">
          <a:xfrm>
            <a:off x="1855572" y="2924944"/>
            <a:ext cx="2788436" cy="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1843" b="84986"/>
          <a:stretch/>
        </p:blipFill>
        <p:spPr bwMode="auto">
          <a:xfrm>
            <a:off x="5652120" y="2867135"/>
            <a:ext cx="2788436" cy="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Elipse"/>
          <p:cNvSpPr/>
          <p:nvPr/>
        </p:nvSpPr>
        <p:spPr>
          <a:xfrm>
            <a:off x="1855572" y="3861048"/>
            <a:ext cx="62070" cy="72008"/>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ES" dirty="0"/>
          </a:p>
        </p:txBody>
      </p:sp>
      <p:sp>
        <p:nvSpPr>
          <p:cNvPr id="11" name="10 Elipse"/>
          <p:cNvSpPr/>
          <p:nvPr/>
        </p:nvSpPr>
        <p:spPr>
          <a:xfrm>
            <a:off x="1979712" y="4684948"/>
            <a:ext cx="93882" cy="10382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S" dirty="0"/>
          </a:p>
        </p:txBody>
      </p:sp>
      <p:sp>
        <p:nvSpPr>
          <p:cNvPr id="12" name="11 Elipse"/>
          <p:cNvSpPr/>
          <p:nvPr/>
        </p:nvSpPr>
        <p:spPr>
          <a:xfrm>
            <a:off x="4283968" y="5949280"/>
            <a:ext cx="72008" cy="7200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S" dirty="0"/>
          </a:p>
        </p:txBody>
      </p:sp>
      <p:sp>
        <p:nvSpPr>
          <p:cNvPr id="13" name="12 Elipse"/>
          <p:cNvSpPr/>
          <p:nvPr/>
        </p:nvSpPr>
        <p:spPr>
          <a:xfrm>
            <a:off x="5652120" y="3645024"/>
            <a:ext cx="72008" cy="72008"/>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s-ES" dirty="0"/>
          </a:p>
        </p:txBody>
      </p:sp>
      <p:sp>
        <p:nvSpPr>
          <p:cNvPr id="14" name="13 Elipse"/>
          <p:cNvSpPr/>
          <p:nvPr/>
        </p:nvSpPr>
        <p:spPr>
          <a:xfrm>
            <a:off x="8012478" y="6125108"/>
            <a:ext cx="87914" cy="1038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15" name="14 Elipse"/>
          <p:cNvSpPr/>
          <p:nvPr/>
        </p:nvSpPr>
        <p:spPr>
          <a:xfrm>
            <a:off x="5725342" y="4797152"/>
            <a:ext cx="98178" cy="105393"/>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S" dirty="0"/>
          </a:p>
        </p:txBody>
      </p:sp>
      <p:pic>
        <p:nvPicPr>
          <p:cNvPr id="16" name="Picture 6" descr="http://mm.queaprendemoshoy.com/wp-content/uploads/2011/11/matriz-bcg1.gif"/>
          <p:cNvPicPr>
            <a:picLocks noChangeAspect="1" noChangeArrowheads="1"/>
          </p:cNvPicPr>
          <p:nvPr/>
        </p:nvPicPr>
        <p:blipFill rotWithShape="1">
          <a:blip r:embed="rId5">
            <a:extLst>
              <a:ext uri="{28A0092B-C50C-407E-A947-70E740481C1C}">
                <a14:useLocalDpi xmlns:a14="http://schemas.microsoft.com/office/drawing/2010/main" val="0"/>
              </a:ext>
            </a:extLst>
          </a:blip>
          <a:srcRect l="28785" t="60781" r="47356" b="6352"/>
          <a:stretch/>
        </p:blipFill>
        <p:spPr bwMode="auto">
          <a:xfrm>
            <a:off x="5940152" y="5405728"/>
            <a:ext cx="842880" cy="882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7" name="Picture 6" descr="http://mm.queaprendemoshoy.com/wp-content/uploads/2011/11/matriz-bcg1.gif"/>
          <p:cNvPicPr>
            <a:picLocks noChangeAspect="1" noChangeArrowheads="1"/>
          </p:cNvPicPr>
          <p:nvPr/>
        </p:nvPicPr>
        <p:blipFill rotWithShape="1">
          <a:blip r:embed="rId5">
            <a:extLst>
              <a:ext uri="{28A0092B-C50C-407E-A947-70E740481C1C}">
                <a14:useLocalDpi xmlns:a14="http://schemas.microsoft.com/office/drawing/2010/main" val="0"/>
              </a:ext>
            </a:extLst>
          </a:blip>
          <a:srcRect l="28785" t="60781" r="47356" b="6352"/>
          <a:stretch/>
        </p:blipFill>
        <p:spPr bwMode="auto">
          <a:xfrm>
            <a:off x="1984325" y="5419903"/>
            <a:ext cx="842880" cy="882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21" t="18184" r="44958" b="44935"/>
          <a:stretch/>
        </p:blipFill>
        <p:spPr bwMode="auto">
          <a:xfrm>
            <a:off x="5940152" y="3857194"/>
            <a:ext cx="864096" cy="879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21" t="18184" r="44958" b="44935"/>
          <a:stretch/>
        </p:blipFill>
        <p:spPr bwMode="auto">
          <a:xfrm>
            <a:off x="2194463" y="3858479"/>
            <a:ext cx="901373" cy="91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859" t="19366" r="11138" b="46058"/>
          <a:stretch/>
        </p:blipFill>
        <p:spPr bwMode="auto">
          <a:xfrm>
            <a:off x="7164288" y="3726058"/>
            <a:ext cx="1039528"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859" t="19366" r="11138" b="46058"/>
          <a:stretch/>
        </p:blipFill>
        <p:spPr bwMode="auto">
          <a:xfrm>
            <a:off x="3257531" y="3772009"/>
            <a:ext cx="1039528"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916" t="61086" r="10501" b="6978"/>
          <a:stretch/>
        </p:blipFill>
        <p:spPr bwMode="auto">
          <a:xfrm>
            <a:off x="6986036" y="5013176"/>
            <a:ext cx="1070399" cy="11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916" t="61086" r="10501" b="6978"/>
          <a:stretch/>
        </p:blipFill>
        <p:spPr bwMode="auto">
          <a:xfrm>
            <a:off x="3213569" y="5199350"/>
            <a:ext cx="1070399" cy="11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2151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8229600"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s-EC"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PORTAFOLIO  DE CLIENTES FRUTERA DEL LITORAL</a:t>
            </a:r>
            <a:endParaRPr lang="es-ES" b="1" cap="none"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0863373"/>
              </p:ext>
            </p:extLst>
          </p:nvPr>
        </p:nvGraphicFramePr>
        <p:xfrm>
          <a:off x="179512" y="1412776"/>
          <a:ext cx="5894705" cy="1668780"/>
        </p:xfrm>
        <a:graphic>
          <a:graphicData uri="http://schemas.openxmlformats.org/drawingml/2006/table">
            <a:tbl>
              <a:tblPr firstRow="1" firstCol="1" bandRow="1">
                <a:tableStyleId>{5C22544A-7EE6-4342-B048-85BDC9FD1C3A}</a:tableStyleId>
              </a:tblPr>
              <a:tblGrid>
                <a:gridCol w="1148080"/>
                <a:gridCol w="762000"/>
                <a:gridCol w="762000"/>
                <a:gridCol w="1076960"/>
                <a:gridCol w="1090930"/>
                <a:gridCol w="1054735"/>
              </a:tblGrid>
              <a:tr h="190500">
                <a:tc rowSpan="2">
                  <a:txBody>
                    <a:bodyPr/>
                    <a:lstStyle/>
                    <a:p>
                      <a:pPr algn="just">
                        <a:lnSpc>
                          <a:spcPct val="115000"/>
                        </a:lnSpc>
                        <a:spcAft>
                          <a:spcPts val="0"/>
                        </a:spcAft>
                      </a:pPr>
                      <a:r>
                        <a:rPr lang="es-EC" sz="1000" dirty="0">
                          <a:effectLst/>
                        </a:rPr>
                        <a:t>CLIENTE</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dirty="0">
                          <a:effectLst/>
                        </a:rPr>
                        <a:t>2011</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dirty="0">
                          <a:effectLst/>
                        </a:rPr>
                        <a:t>2012</a:t>
                      </a:r>
                      <a:endParaRPr lang="es-ES" sz="1100" dirty="0">
                        <a:effectLst/>
                        <a:latin typeface="Calibri"/>
                        <a:ea typeface="Times New Roman"/>
                        <a:cs typeface="Times New Roman"/>
                      </a:endParaRPr>
                    </a:p>
                  </a:txBody>
                  <a:tcPr marL="44450" marR="44450" marT="0" marB="0" anchor="ctr"/>
                </a:tc>
                <a:tc rowSpan="2">
                  <a:txBody>
                    <a:bodyPr/>
                    <a:lstStyle/>
                    <a:p>
                      <a:pPr algn="just">
                        <a:lnSpc>
                          <a:spcPct val="115000"/>
                        </a:lnSpc>
                        <a:spcAft>
                          <a:spcPts val="0"/>
                        </a:spcAft>
                      </a:pPr>
                      <a:r>
                        <a:rPr lang="es-EC" sz="1000" dirty="0">
                          <a:effectLst/>
                        </a:rPr>
                        <a:t>%Participación </a:t>
                      </a:r>
                      <a:endParaRPr lang="es-ES" sz="1100" dirty="0">
                        <a:effectLst/>
                        <a:latin typeface="Calibri"/>
                        <a:ea typeface="Times New Roman"/>
                        <a:cs typeface="Times New Roman"/>
                      </a:endParaRPr>
                    </a:p>
                  </a:txBody>
                  <a:tcPr marL="44450" marR="44450" marT="0" marB="0" anchor="ctr"/>
                </a:tc>
                <a:tc rowSpan="2">
                  <a:txBody>
                    <a:bodyPr/>
                    <a:lstStyle/>
                    <a:p>
                      <a:pPr algn="just">
                        <a:lnSpc>
                          <a:spcPct val="115000"/>
                        </a:lnSpc>
                        <a:spcAft>
                          <a:spcPts val="0"/>
                        </a:spcAft>
                      </a:pPr>
                      <a:r>
                        <a:rPr lang="es-EC" sz="1000" dirty="0">
                          <a:effectLst/>
                        </a:rPr>
                        <a:t>%CRECIMIENTO</a:t>
                      </a:r>
                      <a:endParaRPr lang="es-ES" sz="1100" dirty="0">
                        <a:effectLst/>
                        <a:latin typeface="Calibri"/>
                        <a:ea typeface="Times New Roman"/>
                        <a:cs typeface="Times New Roman"/>
                      </a:endParaRPr>
                    </a:p>
                  </a:txBody>
                  <a:tcPr marL="44450" marR="44450" marT="0" marB="0" anchor="ctr"/>
                </a:tc>
                <a:tc rowSpan="2">
                  <a:txBody>
                    <a:bodyPr/>
                    <a:lstStyle/>
                    <a:p>
                      <a:pPr algn="just">
                        <a:lnSpc>
                          <a:spcPct val="115000"/>
                        </a:lnSpc>
                        <a:spcAft>
                          <a:spcPts val="0"/>
                        </a:spcAft>
                      </a:pPr>
                      <a:r>
                        <a:rPr lang="es-EC" sz="1000" dirty="0">
                          <a:effectLst/>
                        </a:rPr>
                        <a:t>Participación relativa del mercado</a:t>
                      </a:r>
                      <a:endParaRPr lang="es-ES" sz="1100" dirty="0">
                        <a:effectLst/>
                        <a:latin typeface="Calibri"/>
                        <a:ea typeface="Times New Roman"/>
                        <a:cs typeface="Times New Roman"/>
                      </a:endParaRPr>
                    </a:p>
                  </a:txBody>
                  <a:tcPr marL="44450" marR="44450" marT="0" marB="0" anchor="ctr"/>
                </a:tc>
              </a:tr>
              <a:tr h="190500">
                <a:tc vMerge="1">
                  <a:txBody>
                    <a:bodyPr/>
                    <a:lstStyle/>
                    <a:p>
                      <a:endParaRPr lang="es-ES"/>
                    </a:p>
                  </a:txBody>
                  <a:tcPr/>
                </a:tc>
                <a:tc>
                  <a:txBody>
                    <a:bodyPr/>
                    <a:lstStyle/>
                    <a:p>
                      <a:pPr algn="just">
                        <a:lnSpc>
                          <a:spcPct val="115000"/>
                        </a:lnSpc>
                        <a:spcAft>
                          <a:spcPts val="0"/>
                        </a:spcAft>
                      </a:pPr>
                      <a:r>
                        <a:rPr lang="es-EC" sz="1000" dirty="0">
                          <a:effectLst/>
                        </a:rPr>
                        <a:t>USD</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dirty="0">
                          <a:effectLst/>
                        </a:rPr>
                        <a:t>USD</a:t>
                      </a:r>
                      <a:endParaRPr lang="es-ES" sz="1100" dirty="0">
                        <a:effectLst/>
                        <a:latin typeface="Calibri"/>
                        <a:ea typeface="Times New Roman"/>
                        <a:cs typeface="Times New Roman"/>
                      </a:endParaRPr>
                    </a:p>
                  </a:txBody>
                  <a:tcPr marL="44450" marR="44450" marT="0" marB="0" anchor="ctr"/>
                </a:tc>
                <a:tc vMerge="1">
                  <a:txBody>
                    <a:bodyPr/>
                    <a:lstStyle/>
                    <a:p>
                      <a:endParaRPr lang="es-ES"/>
                    </a:p>
                  </a:txBody>
                  <a:tcPr/>
                </a:tc>
                <a:tc vMerge="1">
                  <a:txBody>
                    <a:bodyPr/>
                    <a:lstStyle/>
                    <a:p>
                      <a:endParaRPr lang="es-ES"/>
                    </a:p>
                  </a:txBody>
                  <a:tcPr/>
                </a:tc>
                <a:tc vMerge="1">
                  <a:txBody>
                    <a:bodyPr/>
                    <a:lstStyle/>
                    <a:p>
                      <a:endParaRPr lang="es-ES"/>
                    </a:p>
                  </a:txBody>
                  <a:tcPr/>
                </a:tc>
              </a:tr>
              <a:tr h="190500">
                <a:tc>
                  <a:txBody>
                    <a:bodyPr/>
                    <a:lstStyle/>
                    <a:p>
                      <a:pPr algn="just">
                        <a:lnSpc>
                          <a:spcPct val="115000"/>
                        </a:lnSpc>
                        <a:spcAft>
                          <a:spcPts val="0"/>
                        </a:spcAft>
                      </a:pPr>
                      <a:r>
                        <a:rPr lang="es-EC" sz="1000" dirty="0">
                          <a:effectLst/>
                        </a:rPr>
                        <a:t>Delia Mera</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dirty="0">
                          <a:effectLst/>
                        </a:rPr>
                        <a:t>256978</a:t>
                      </a:r>
                      <a:endParaRPr lang="es-ES" sz="1100" dirty="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dirty="0">
                          <a:effectLst/>
                        </a:rPr>
                        <a:t>305689</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dirty="0">
                          <a:effectLst/>
                        </a:rPr>
                        <a:t>27.07</a:t>
                      </a:r>
                      <a:endParaRPr lang="es-ES" sz="1100" dirty="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dirty="0">
                          <a:effectLst/>
                        </a:rPr>
                        <a:t>18.96</a:t>
                      </a:r>
                      <a:endParaRPr lang="es-ES" sz="1100" dirty="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dirty="0">
                          <a:effectLst/>
                        </a:rPr>
                        <a:t>1.10</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000" dirty="0">
                          <a:effectLst/>
                        </a:rPr>
                        <a:t>Kleber </a:t>
                      </a:r>
                      <a:r>
                        <a:rPr lang="es-EC" sz="1000" dirty="0" err="1">
                          <a:effectLst/>
                        </a:rPr>
                        <a:t>Pandi</a:t>
                      </a:r>
                      <a:endParaRPr lang="es-ES" sz="1100" dirty="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268974</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278904</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24.70</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3.69</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0.91</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000">
                          <a:effectLst/>
                        </a:rPr>
                        <a:t>Mariana Lambo</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226897</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198674</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17.59</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-12.44</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0.65</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000">
                          <a:effectLst/>
                        </a:rPr>
                        <a:t>Yoconda Pincay</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195895</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158974</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14.08</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-18.85</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0.52</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000">
                          <a:effectLst/>
                        </a:rPr>
                        <a:t>Otros</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205698</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186986</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16.56</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-9.10</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0.61</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000">
                          <a:effectLst/>
                        </a:rPr>
                        <a:t>TOTAL</a:t>
                      </a:r>
                      <a:endParaRPr lang="es-ES" sz="1100">
                        <a:effectLst/>
                        <a:latin typeface="Calibri"/>
                        <a:ea typeface="Times New Roman"/>
                        <a:cs typeface="Times New Roman"/>
                      </a:endParaRPr>
                    </a:p>
                  </a:txBody>
                  <a:tcPr marL="44450" marR="44450" marT="0" marB="0" anchor="ctr"/>
                </a:tc>
                <a:tc>
                  <a:txBody>
                    <a:bodyPr/>
                    <a:lstStyle/>
                    <a:p>
                      <a:pPr algn="just">
                        <a:lnSpc>
                          <a:spcPct val="115000"/>
                        </a:lnSpc>
                        <a:spcAft>
                          <a:spcPts val="0"/>
                        </a:spcAft>
                      </a:pPr>
                      <a:r>
                        <a:rPr lang="es-EC" sz="1000">
                          <a:effectLst/>
                        </a:rPr>
                        <a:t>1154442</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1129227</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a:effectLst/>
                        </a:rPr>
                        <a:t>100.00</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dirty="0">
                          <a:effectLst/>
                        </a:rPr>
                        <a:t> </a:t>
                      </a:r>
                      <a:endParaRPr lang="es-ES" sz="1100" dirty="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000" dirty="0">
                          <a:effectLst/>
                        </a:rPr>
                        <a:t> </a:t>
                      </a:r>
                      <a:endParaRPr lang="es-ES" sz="1100" dirty="0">
                        <a:effectLst/>
                        <a:latin typeface="Calibri"/>
                        <a:ea typeface="Times New Roman"/>
                        <a:cs typeface="Times New Roman"/>
                      </a:endParaRPr>
                    </a:p>
                  </a:txBody>
                  <a:tcPr marL="44450" marR="44450" marT="0" marB="0" anchor="b"/>
                </a:tc>
              </a:tr>
            </a:tbl>
          </a:graphicData>
        </a:graphic>
      </p:graphicFrame>
      <p:pic>
        <p:nvPicPr>
          <p:cNvPr id="5" name="4 Imagen"/>
          <p:cNvPicPr/>
          <p:nvPr/>
        </p:nvPicPr>
        <p:blipFill rotWithShape="1">
          <a:blip r:embed="rId2"/>
          <a:srcRect r="6026" b="5955"/>
          <a:stretch/>
        </p:blipFill>
        <p:spPr bwMode="auto">
          <a:xfrm>
            <a:off x="4716016" y="3068960"/>
            <a:ext cx="4216800" cy="3647095"/>
          </a:xfrm>
          <a:prstGeom prst="rect">
            <a:avLst/>
          </a:prstGeom>
          <a:ln>
            <a:noFill/>
          </a:ln>
          <a:extLst>
            <a:ext uri="{53640926-AAD7-44D8-BBD7-CCE9431645EC}">
              <a14:shadowObscured xmlns:a14="http://schemas.microsoft.com/office/drawing/2010/main"/>
            </a:ext>
          </a:extLst>
        </p:spPr>
      </p:pic>
      <p:pic>
        <p:nvPicPr>
          <p:cNvPr id="409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1843" b="84986"/>
          <a:stretch/>
        </p:blipFill>
        <p:spPr bwMode="auto">
          <a:xfrm>
            <a:off x="6116861" y="2594586"/>
            <a:ext cx="2788436" cy="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521" t="18184" r="44958" b="44935"/>
          <a:stretch/>
        </p:blipFill>
        <p:spPr bwMode="auto">
          <a:xfrm>
            <a:off x="5436096" y="3429000"/>
            <a:ext cx="1106130" cy="11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1432"/>
          <a:stretch/>
        </p:blipFill>
        <p:spPr bwMode="auto">
          <a:xfrm>
            <a:off x="3995936" y="3068960"/>
            <a:ext cx="1008112" cy="376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859" t="19366" r="11138" b="46058"/>
          <a:stretch/>
        </p:blipFill>
        <p:spPr bwMode="auto">
          <a:xfrm>
            <a:off x="6812719" y="3212976"/>
            <a:ext cx="1039528"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5916" t="61086" r="10501" b="6978"/>
          <a:stretch/>
        </p:blipFill>
        <p:spPr bwMode="auto">
          <a:xfrm>
            <a:off x="6824416" y="5013176"/>
            <a:ext cx="1070399" cy="11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descr="http://mm.queaprendemoshoy.com/wp-content/uploads/2011/11/matriz-bcg1.gif"/>
          <p:cNvPicPr>
            <a:picLocks noChangeAspect="1" noChangeArrowheads="1"/>
          </p:cNvPicPr>
          <p:nvPr/>
        </p:nvPicPr>
        <p:blipFill rotWithShape="1">
          <a:blip r:embed="rId4">
            <a:extLst>
              <a:ext uri="{28A0092B-C50C-407E-A947-70E740481C1C}">
                <a14:useLocalDpi xmlns:a14="http://schemas.microsoft.com/office/drawing/2010/main" val="0"/>
              </a:ext>
            </a:extLst>
          </a:blip>
          <a:srcRect l="28785" t="60781" r="47356" b="6352"/>
          <a:stretch/>
        </p:blipFill>
        <p:spPr bwMode="auto">
          <a:xfrm>
            <a:off x="5243744" y="5445224"/>
            <a:ext cx="842880" cy="882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12469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http://riosucio-choco.gov.co/apc-aa-files/34663539366362663939316564643930/geografia_mapa_colombia.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620688"/>
            <a:ext cx="2500674" cy="2520280"/>
          </a:xfrm>
          <a:prstGeom prst="rect">
            <a:avLst/>
          </a:prstGeom>
          <a:noFill/>
          <a:ln>
            <a:noFill/>
          </a:ln>
        </p:spPr>
      </p:pic>
      <p:pic>
        <p:nvPicPr>
          <p:cNvPr id="5" name="4 Imagen"/>
          <p:cNvPicPr/>
          <p:nvPr/>
        </p:nvPicPr>
        <p:blipFill>
          <a:blip r:embed="rId3" cstate="print"/>
          <a:srcRect/>
          <a:stretch>
            <a:fillRect/>
          </a:stretch>
        </p:blipFill>
        <p:spPr bwMode="auto">
          <a:xfrm>
            <a:off x="251520" y="548680"/>
            <a:ext cx="4566786" cy="2592288"/>
          </a:xfrm>
          <a:prstGeom prst="rect">
            <a:avLst/>
          </a:prstGeom>
          <a:noFill/>
          <a:ln w="9525">
            <a:noFill/>
            <a:miter lim="800000"/>
            <a:headEnd/>
            <a:tailEnd/>
          </a:ln>
        </p:spPr>
      </p:pic>
      <p:pic>
        <p:nvPicPr>
          <p:cNvPr id="6" name="5 Imagen"/>
          <p:cNvPicPr/>
          <p:nvPr/>
        </p:nvPicPr>
        <p:blipFill>
          <a:blip r:embed="rId4" cstate="print"/>
          <a:srcRect b="10872"/>
          <a:stretch>
            <a:fillRect/>
          </a:stretch>
        </p:blipFill>
        <p:spPr bwMode="auto">
          <a:xfrm>
            <a:off x="3995936" y="3738334"/>
            <a:ext cx="5043805" cy="2426970"/>
          </a:xfrm>
          <a:prstGeom prst="rect">
            <a:avLst/>
          </a:prstGeom>
          <a:noFill/>
          <a:ln w="9525">
            <a:solidFill>
              <a:schemeClr val="tx1"/>
            </a:solidFill>
            <a:miter lim="800000"/>
            <a:headEnd/>
            <a:tailEnd/>
          </a:ln>
        </p:spPr>
      </p:pic>
      <p:sp>
        <p:nvSpPr>
          <p:cNvPr id="7" name="6 CuadroTexto"/>
          <p:cNvSpPr txBox="1"/>
          <p:nvPr/>
        </p:nvSpPr>
        <p:spPr>
          <a:xfrm>
            <a:off x="135293" y="3554814"/>
            <a:ext cx="3744416" cy="2031325"/>
          </a:xfrm>
          <a:prstGeom prst="rect">
            <a:avLst/>
          </a:prstGeom>
          <a:noFill/>
        </p:spPr>
        <p:txBody>
          <a:bodyPr wrap="square" rtlCol="0">
            <a:spAutoFit/>
          </a:bodyPr>
          <a:lstStyle/>
          <a:p>
            <a:r>
              <a:rPr lang="es-EC" dirty="0"/>
              <a:t>EEUU constituye el principal proveedor de las importaciones de Colombia con una representatividad del 24.16% en el año 2012. </a:t>
            </a:r>
            <a:r>
              <a:rPr lang="es-EC" dirty="0" smtClean="0"/>
              <a:t>Ecuador </a:t>
            </a:r>
            <a:r>
              <a:rPr lang="es-EC" dirty="0"/>
              <a:t>representa un 1.82% del total importado por Colombia al 2012. </a:t>
            </a:r>
            <a:endParaRPr lang="es-ES" dirty="0"/>
          </a:p>
          <a:p>
            <a:endParaRPr lang="es-ES" dirty="0"/>
          </a:p>
        </p:txBody>
      </p:sp>
    </p:spTree>
    <p:extLst>
      <p:ext uri="{BB962C8B-B14F-4D97-AF65-F5344CB8AC3E}">
        <p14:creationId xmlns:p14="http://schemas.microsoft.com/office/powerpoint/2010/main" val="23382557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b="1" dirty="0"/>
              <a:t>Países Importadores de Mandarina</a:t>
            </a:r>
            <a:endParaRPr lang="es-ES"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277235077"/>
              </p:ext>
            </p:extLst>
          </p:nvPr>
        </p:nvGraphicFramePr>
        <p:xfrm>
          <a:off x="2843808" y="1556792"/>
          <a:ext cx="3771900" cy="1051560"/>
        </p:xfrm>
        <a:graphic>
          <a:graphicData uri="http://schemas.openxmlformats.org/drawingml/2006/table">
            <a:tbl>
              <a:tblPr firstRow="1" firstCol="1" bandRow="1">
                <a:tableStyleId>{5C22544A-7EE6-4342-B048-85BDC9FD1C3A}</a:tableStyleId>
              </a:tblPr>
              <a:tblGrid>
                <a:gridCol w="1179830"/>
                <a:gridCol w="1144270"/>
                <a:gridCol w="1447800"/>
              </a:tblGrid>
              <a:tr h="190500">
                <a:tc>
                  <a:txBody>
                    <a:bodyPr/>
                    <a:lstStyle/>
                    <a:p>
                      <a:pPr algn="just">
                        <a:lnSpc>
                          <a:spcPct val="115000"/>
                        </a:lnSpc>
                        <a:spcAft>
                          <a:spcPts val="0"/>
                        </a:spcAft>
                      </a:pPr>
                      <a:r>
                        <a:rPr lang="es-EC" sz="1200" dirty="0">
                          <a:effectLst/>
                        </a:rPr>
                        <a:t>País</a:t>
                      </a:r>
                      <a:endParaRPr lang="es-ES" sz="1100" dirty="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FOB - DOLAR</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TONELADAS</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200">
                          <a:effectLst/>
                        </a:rPr>
                        <a:t>COLOMBIA</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650.78</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dirty="0">
                          <a:effectLst/>
                        </a:rPr>
                        <a:t>9,282.92</a:t>
                      </a:r>
                      <a:endParaRPr lang="es-ES" sz="1100" dirty="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200">
                          <a:effectLst/>
                        </a:rPr>
                        <a:t>ANTILLAS HOLANDESAS</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0.03</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0.03</a:t>
                      </a:r>
                      <a:endParaRPr lang="es-ES" sz="1100">
                        <a:effectLst/>
                        <a:latin typeface="Calibri"/>
                        <a:ea typeface="Times New Roman"/>
                        <a:cs typeface="Times New Roman"/>
                      </a:endParaRPr>
                    </a:p>
                  </a:txBody>
                  <a:tcPr marL="44450" marR="44450" marT="0" marB="0" anchor="b"/>
                </a:tc>
              </a:tr>
              <a:tr h="190500">
                <a:tc>
                  <a:txBody>
                    <a:bodyPr/>
                    <a:lstStyle/>
                    <a:p>
                      <a:pPr algn="just">
                        <a:lnSpc>
                          <a:spcPct val="115000"/>
                        </a:lnSpc>
                        <a:spcAft>
                          <a:spcPts val="0"/>
                        </a:spcAft>
                      </a:pPr>
                      <a:r>
                        <a:rPr lang="es-EC" sz="1200">
                          <a:effectLst/>
                        </a:rPr>
                        <a:t>TOTAL</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a:effectLst/>
                        </a:rPr>
                        <a:t>650.81</a:t>
                      </a:r>
                      <a:endParaRPr lang="es-ES" sz="1100">
                        <a:effectLst/>
                        <a:latin typeface="Calibri"/>
                        <a:ea typeface="Times New Roman"/>
                        <a:cs typeface="Times New Roman"/>
                      </a:endParaRPr>
                    </a:p>
                  </a:txBody>
                  <a:tcPr marL="44450" marR="44450" marT="0" marB="0" anchor="b"/>
                </a:tc>
                <a:tc>
                  <a:txBody>
                    <a:bodyPr/>
                    <a:lstStyle/>
                    <a:p>
                      <a:pPr algn="just">
                        <a:lnSpc>
                          <a:spcPct val="115000"/>
                        </a:lnSpc>
                        <a:spcAft>
                          <a:spcPts val="0"/>
                        </a:spcAft>
                      </a:pPr>
                      <a:r>
                        <a:rPr lang="es-EC" sz="1200" dirty="0">
                          <a:effectLst/>
                        </a:rPr>
                        <a:t>9,282.95</a:t>
                      </a:r>
                      <a:endParaRPr lang="es-ES" sz="1100" dirty="0">
                        <a:effectLst/>
                        <a:latin typeface="Calibri"/>
                        <a:ea typeface="Times New Roman"/>
                        <a:cs typeface="Times New Roman"/>
                      </a:endParaRPr>
                    </a:p>
                  </a:txBody>
                  <a:tcPr marL="44450" marR="44450" marT="0" marB="0" anchor="b"/>
                </a:tc>
              </a:tr>
            </a:tbl>
          </a:graphicData>
        </a:graphic>
      </p:graphicFrame>
      <p:pic>
        <p:nvPicPr>
          <p:cNvPr id="5" name="4 Imagen"/>
          <p:cNvPicPr/>
          <p:nvPr/>
        </p:nvPicPr>
        <p:blipFill rotWithShape="1">
          <a:blip r:embed="rId2"/>
          <a:srcRect l="1966" r="5026" b="6776"/>
          <a:stretch/>
        </p:blipFill>
        <p:spPr bwMode="auto">
          <a:xfrm>
            <a:off x="797173" y="3212976"/>
            <a:ext cx="4206875" cy="3548380"/>
          </a:xfrm>
          <a:prstGeom prst="rect">
            <a:avLst/>
          </a:prstGeom>
          <a:ln>
            <a:noFill/>
          </a:ln>
          <a:extLst>
            <a:ext uri="{53640926-AAD7-44D8-BBD7-CCE9431645EC}">
              <a14:shadowObscured xmlns:a14="http://schemas.microsoft.com/office/drawing/2010/main"/>
            </a:ext>
          </a:extLst>
        </p:spPr>
      </p:pic>
      <p:pic>
        <p:nvPicPr>
          <p:cNvPr id="6" name="5 Imagen"/>
          <p:cNvPicPr/>
          <p:nvPr/>
        </p:nvPicPr>
        <p:blipFill rotWithShape="1">
          <a:blip r:embed="rId3"/>
          <a:srcRect r="4564" b="6204"/>
          <a:stretch/>
        </p:blipFill>
        <p:spPr bwMode="auto">
          <a:xfrm>
            <a:off x="4973384" y="3321258"/>
            <a:ext cx="4135120" cy="3420110"/>
          </a:xfrm>
          <a:prstGeom prst="rect">
            <a:avLst/>
          </a:prstGeom>
          <a:ln>
            <a:noFill/>
          </a:ln>
          <a:extLst>
            <a:ext uri="{53640926-AAD7-44D8-BBD7-CCE9431645EC}">
              <a14:shadowObscured xmlns:a14="http://schemas.microsoft.com/office/drawing/2010/main"/>
            </a:ext>
          </a:extLst>
        </p:spPr>
      </p:pic>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208" r="83158"/>
          <a:stretch/>
        </p:blipFill>
        <p:spPr bwMode="auto">
          <a:xfrm>
            <a:off x="231370" y="3068960"/>
            <a:ext cx="740230" cy="3764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1843" b="84986"/>
          <a:stretch/>
        </p:blipFill>
        <p:spPr bwMode="auto">
          <a:xfrm>
            <a:off x="5646726" y="2803510"/>
            <a:ext cx="2788436" cy="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21843" b="84986"/>
          <a:stretch/>
        </p:blipFill>
        <p:spPr bwMode="auto">
          <a:xfrm>
            <a:off x="1403648" y="2746985"/>
            <a:ext cx="2788436" cy="417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21" t="18184" r="44958" b="44935"/>
          <a:stretch/>
        </p:blipFill>
        <p:spPr bwMode="auto">
          <a:xfrm>
            <a:off x="1565361" y="3522205"/>
            <a:ext cx="1106130" cy="1126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859" t="19366" r="11138" b="46058"/>
          <a:stretch/>
        </p:blipFill>
        <p:spPr bwMode="auto">
          <a:xfrm>
            <a:off x="2871235" y="3737992"/>
            <a:ext cx="1039528"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916" t="61086" r="10501" b="6978"/>
          <a:stretch/>
        </p:blipFill>
        <p:spPr bwMode="auto">
          <a:xfrm>
            <a:off x="2847029" y="5061571"/>
            <a:ext cx="951010" cy="978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6" descr="http://mm.queaprendemoshoy.com/wp-content/uploads/2011/11/matriz-bcg1.gif"/>
          <p:cNvPicPr>
            <a:picLocks noChangeAspect="1" noChangeArrowheads="1"/>
          </p:cNvPicPr>
          <p:nvPr/>
        </p:nvPicPr>
        <p:blipFill rotWithShape="1">
          <a:blip r:embed="rId5">
            <a:extLst>
              <a:ext uri="{28A0092B-C50C-407E-A947-70E740481C1C}">
                <a14:useLocalDpi xmlns:a14="http://schemas.microsoft.com/office/drawing/2010/main" val="0"/>
              </a:ext>
            </a:extLst>
          </a:blip>
          <a:srcRect l="28785" t="60781" r="47356" b="6352"/>
          <a:stretch/>
        </p:blipFill>
        <p:spPr bwMode="auto">
          <a:xfrm>
            <a:off x="1565361" y="5232289"/>
            <a:ext cx="842880" cy="882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521" t="18184" r="44958" b="44935"/>
          <a:stretch/>
        </p:blipFill>
        <p:spPr bwMode="auto">
          <a:xfrm>
            <a:off x="5796136" y="3799519"/>
            <a:ext cx="910572" cy="926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2859" t="19366" r="11138" b="46058"/>
          <a:stretch/>
        </p:blipFill>
        <p:spPr bwMode="auto">
          <a:xfrm>
            <a:off x="7040944" y="3691541"/>
            <a:ext cx="1039528" cy="10500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65916" t="61086" r="10501" b="6978"/>
          <a:stretch/>
        </p:blipFill>
        <p:spPr bwMode="auto">
          <a:xfrm>
            <a:off x="7046966" y="4952251"/>
            <a:ext cx="1070399" cy="1101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6" descr="http://mm.queaprendemoshoy.com/wp-content/uploads/2011/11/matriz-bcg1.gif"/>
          <p:cNvPicPr>
            <a:picLocks noChangeAspect="1" noChangeArrowheads="1"/>
          </p:cNvPicPr>
          <p:nvPr/>
        </p:nvPicPr>
        <p:blipFill rotWithShape="1">
          <a:blip r:embed="rId5">
            <a:extLst>
              <a:ext uri="{28A0092B-C50C-407E-A947-70E740481C1C}">
                <a14:useLocalDpi xmlns:a14="http://schemas.microsoft.com/office/drawing/2010/main" val="0"/>
              </a:ext>
            </a:extLst>
          </a:blip>
          <a:srcRect l="28785" t="60781" r="47356" b="6352"/>
          <a:stretch/>
        </p:blipFill>
        <p:spPr bwMode="auto">
          <a:xfrm>
            <a:off x="5863828" y="5203257"/>
            <a:ext cx="842880" cy="88203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0858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966</TotalTime>
  <Words>672</Words>
  <Application>Microsoft Office PowerPoint</Application>
  <PresentationFormat>Presentación en pantalla (4:3)</PresentationFormat>
  <Paragraphs>237</Paragraphs>
  <Slides>24</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Viajes</vt:lpstr>
      <vt:lpstr>Visio</vt:lpstr>
      <vt:lpstr>Presentación de PowerPoint</vt:lpstr>
      <vt:lpstr>antecedentes</vt:lpstr>
      <vt:lpstr>Presentación de PowerPoint</vt:lpstr>
      <vt:lpstr>Presentación de PowerPoint</vt:lpstr>
      <vt:lpstr>INVESTIGACIÓN DE MERCADOS</vt:lpstr>
      <vt:lpstr>Registro de Países Exportadores de Ajo a nivel mundial.</vt:lpstr>
      <vt:lpstr>PORTAFOLIO  DE CLIENTES FRUTERA DEL LITORAL</vt:lpstr>
      <vt:lpstr>Presentación de PowerPoint</vt:lpstr>
      <vt:lpstr>Países Importadores de Mandarina</vt:lpstr>
      <vt:lpstr>Presentación de PowerPoint</vt:lpstr>
      <vt:lpstr>Presentación de PowerPoint</vt:lpstr>
      <vt:lpstr>Presentación de PowerPoint</vt:lpstr>
      <vt:lpstr>Presentación de PowerPoint</vt:lpstr>
      <vt:lpstr>Presentación de PowerPoint</vt:lpstr>
      <vt:lpstr>PROCESO DE EXPORTACIÓN</vt:lpstr>
      <vt:lpstr>Presentación de PowerPoint</vt:lpstr>
      <vt:lpstr>PLAN MAESTRO DE COMERCIALIZACIÓN INTERNACIONAL</vt:lpstr>
      <vt:lpstr>Presentación de PowerPoint</vt:lpstr>
      <vt:lpstr>ESTUDIO FINANCIERO</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CARMITAORTIZ</dc:creator>
  <cp:lastModifiedBy>CARMITAORTIZ</cp:lastModifiedBy>
  <cp:revision>51</cp:revision>
  <cp:lastPrinted>2014-04-07T00:08:01Z</cp:lastPrinted>
  <dcterms:created xsi:type="dcterms:W3CDTF">2014-03-30T20:42:25Z</dcterms:created>
  <dcterms:modified xsi:type="dcterms:W3CDTF">2014-04-07T01:48:55Z</dcterms:modified>
</cp:coreProperties>
</file>