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81" r:id="rId3"/>
    <p:sldId id="280" r:id="rId4"/>
    <p:sldId id="260" r:id="rId5"/>
    <p:sldId id="286" r:id="rId6"/>
    <p:sldId id="287" r:id="rId7"/>
    <p:sldId id="288" r:id="rId8"/>
    <p:sldId id="289" r:id="rId9"/>
    <p:sldId id="282" r:id="rId10"/>
    <p:sldId id="290" r:id="rId11"/>
    <p:sldId id="285" r:id="rId12"/>
    <p:sldId id="284" r:id="rId13"/>
    <p:sldId id="262" r:id="rId14"/>
    <p:sldId id="283" r:id="rId15"/>
    <p:sldId id="263" r:id="rId16"/>
    <p:sldId id="265" r:id="rId17"/>
    <p:sldId id="266" r:id="rId18"/>
    <p:sldId id="302" r:id="rId19"/>
    <p:sldId id="291" r:id="rId20"/>
    <p:sldId id="293" r:id="rId21"/>
    <p:sldId id="267" r:id="rId22"/>
    <p:sldId id="268" r:id="rId23"/>
    <p:sldId id="270" r:id="rId24"/>
    <p:sldId id="294" r:id="rId25"/>
    <p:sldId id="295" r:id="rId26"/>
    <p:sldId id="292" r:id="rId27"/>
    <p:sldId id="273" r:id="rId28"/>
    <p:sldId id="274" r:id="rId29"/>
    <p:sldId id="275" r:id="rId30"/>
    <p:sldId id="276" r:id="rId31"/>
    <p:sldId id="297" r:id="rId32"/>
    <p:sldId id="298" r:id="rId33"/>
    <p:sldId id="300" r:id="rId34"/>
    <p:sldId id="301" r:id="rId35"/>
    <p:sldId id="277" r:id="rId36"/>
    <p:sldId id="278" r:id="rId37"/>
    <p:sldId id="296" r:id="rId38"/>
    <p:sldId id="303" r:id="rId39"/>
    <p:sldId id="304" r:id="rId4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D2E00-B754-4D2F-A91E-2A5FFA9F95DA}"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S"/>
        </a:p>
      </dgm:t>
    </dgm:pt>
    <dgm:pt modelId="{E3354144-CF0E-4131-A45A-3DC61985F3E2}">
      <dgm:prSet phldrT="[Texto]" custT="1"/>
      <dgm:spPr/>
      <dgm:t>
        <a:bodyPr/>
        <a:lstStyle/>
        <a:p>
          <a:r>
            <a:rPr lang="es-ES" sz="2000" u="none" dirty="0" smtClean="0"/>
            <a:t>Objetivos</a:t>
          </a:r>
          <a:endParaRPr lang="es-ES" sz="2000" dirty="0"/>
        </a:p>
      </dgm:t>
    </dgm:pt>
    <dgm:pt modelId="{0E73D7B5-C323-4021-8DF1-8DB85AE17EDD}" type="parTrans" cxnId="{8430AA24-DC02-4928-B027-317C85C31771}">
      <dgm:prSet/>
      <dgm:spPr/>
      <dgm:t>
        <a:bodyPr/>
        <a:lstStyle/>
        <a:p>
          <a:endParaRPr lang="es-ES" sz="2000"/>
        </a:p>
      </dgm:t>
    </dgm:pt>
    <dgm:pt modelId="{0951D089-7378-4462-8FA1-4B668D54D2E6}" type="sibTrans" cxnId="{8430AA24-DC02-4928-B027-317C85C31771}">
      <dgm:prSet/>
      <dgm:spPr/>
      <dgm:t>
        <a:bodyPr/>
        <a:lstStyle/>
        <a:p>
          <a:endParaRPr lang="es-ES" sz="2000"/>
        </a:p>
      </dgm:t>
    </dgm:pt>
    <dgm:pt modelId="{FD7C916A-9326-4575-82AF-013EA32B8088}">
      <dgm:prSet custT="1"/>
      <dgm:spPr/>
      <dgm:t>
        <a:bodyPr/>
        <a:lstStyle/>
        <a:p>
          <a:r>
            <a:rPr lang="es-ES" sz="2000" u="none" dirty="0" smtClean="0"/>
            <a:t>Descripción general del proceso de hilatura</a:t>
          </a:r>
          <a:endParaRPr lang="es-ES" sz="2000" u="none" dirty="0"/>
        </a:p>
      </dgm:t>
    </dgm:pt>
    <dgm:pt modelId="{837DA64D-944A-4B7B-93F0-99FD4C4B9F1F}" type="parTrans" cxnId="{02173710-E507-488E-8240-625359F79F58}">
      <dgm:prSet/>
      <dgm:spPr/>
      <dgm:t>
        <a:bodyPr/>
        <a:lstStyle/>
        <a:p>
          <a:endParaRPr lang="es-ES" sz="2000"/>
        </a:p>
      </dgm:t>
    </dgm:pt>
    <dgm:pt modelId="{290C9A57-F8FF-487B-8578-3797E33B4ED3}" type="sibTrans" cxnId="{02173710-E507-488E-8240-625359F79F58}">
      <dgm:prSet/>
      <dgm:spPr/>
      <dgm:t>
        <a:bodyPr/>
        <a:lstStyle/>
        <a:p>
          <a:endParaRPr lang="es-ES" sz="2000"/>
        </a:p>
      </dgm:t>
    </dgm:pt>
    <dgm:pt modelId="{1C93ED12-7761-49E4-88DA-69D931AAF0ED}">
      <dgm:prSet custT="1"/>
      <dgm:spPr/>
      <dgm:t>
        <a:bodyPr/>
        <a:lstStyle/>
        <a:p>
          <a:r>
            <a:rPr lang="es-ES" sz="2000" u="none" dirty="0" smtClean="0"/>
            <a:t>Diseño del Sistema de Control en la </a:t>
          </a:r>
          <a:r>
            <a:rPr lang="es-ES" sz="2000" u="none" dirty="0" err="1" smtClean="0"/>
            <a:t>máquin</a:t>
          </a:r>
          <a:r>
            <a:rPr lang="es-ES" sz="2000" u="none" dirty="0" smtClean="0"/>
            <a:t> </a:t>
          </a:r>
          <a:r>
            <a:rPr lang="es-ES" sz="2000" u="none" dirty="0" err="1" smtClean="0"/>
            <a:t>Rieter</a:t>
          </a:r>
          <a:r>
            <a:rPr lang="es-ES" sz="2000" u="none" dirty="0" smtClean="0"/>
            <a:t> C50 </a:t>
          </a:r>
          <a:endParaRPr lang="es-ES" sz="2000" u="none" dirty="0"/>
        </a:p>
      </dgm:t>
    </dgm:pt>
    <dgm:pt modelId="{26A296FC-D95E-4A69-A986-7D9D083255F1}" type="parTrans" cxnId="{346473BB-167A-41E6-8313-E8491E05EABE}">
      <dgm:prSet/>
      <dgm:spPr/>
      <dgm:t>
        <a:bodyPr/>
        <a:lstStyle/>
        <a:p>
          <a:endParaRPr lang="es-ES" sz="2000"/>
        </a:p>
      </dgm:t>
    </dgm:pt>
    <dgm:pt modelId="{D0F7E5DE-EFDC-4613-9A92-CE0F167FB980}" type="sibTrans" cxnId="{346473BB-167A-41E6-8313-E8491E05EABE}">
      <dgm:prSet/>
      <dgm:spPr/>
      <dgm:t>
        <a:bodyPr/>
        <a:lstStyle/>
        <a:p>
          <a:endParaRPr lang="es-ES" sz="2000"/>
        </a:p>
      </dgm:t>
    </dgm:pt>
    <dgm:pt modelId="{71E67D05-2B89-42EA-BF1B-92EE39C76A9D}">
      <dgm:prSet custT="1"/>
      <dgm:spPr/>
      <dgm:t>
        <a:bodyPr/>
        <a:lstStyle/>
        <a:p>
          <a:r>
            <a:rPr lang="es-ES" sz="2000" u="none" dirty="0" smtClean="0"/>
            <a:t>Implementación</a:t>
          </a:r>
          <a:endParaRPr lang="es-ES" sz="2000" u="none" dirty="0"/>
        </a:p>
      </dgm:t>
    </dgm:pt>
    <dgm:pt modelId="{9E0A26FC-BD83-4703-8175-36BC7B56966E}" type="parTrans" cxnId="{2FB9B747-9954-4E17-96F6-BF659B30B8A0}">
      <dgm:prSet/>
      <dgm:spPr/>
      <dgm:t>
        <a:bodyPr/>
        <a:lstStyle/>
        <a:p>
          <a:endParaRPr lang="es-ES" sz="2000"/>
        </a:p>
      </dgm:t>
    </dgm:pt>
    <dgm:pt modelId="{EB897D52-81B5-4CEA-8F7A-43DAA519F11F}" type="sibTrans" cxnId="{2FB9B747-9954-4E17-96F6-BF659B30B8A0}">
      <dgm:prSet/>
      <dgm:spPr/>
      <dgm:t>
        <a:bodyPr/>
        <a:lstStyle/>
        <a:p>
          <a:endParaRPr lang="es-ES" sz="2000"/>
        </a:p>
      </dgm:t>
    </dgm:pt>
    <dgm:pt modelId="{1BE7EBBB-1A1A-41E2-B627-C995BE25DCA2}">
      <dgm:prSet custT="1"/>
      <dgm:spPr/>
      <dgm:t>
        <a:bodyPr/>
        <a:lstStyle/>
        <a:p>
          <a:r>
            <a:rPr lang="es-ES" sz="2000" u="none" dirty="0" smtClean="0"/>
            <a:t>Pruebas y Resultados</a:t>
          </a:r>
          <a:endParaRPr lang="es-ES" sz="2000" u="none" dirty="0"/>
        </a:p>
      </dgm:t>
    </dgm:pt>
    <dgm:pt modelId="{5C553152-CFBB-4B2A-B7CA-6C95A651C709}" type="parTrans" cxnId="{DA9E2030-67F2-4D31-A4AF-8A2DCEC6FC68}">
      <dgm:prSet/>
      <dgm:spPr/>
      <dgm:t>
        <a:bodyPr/>
        <a:lstStyle/>
        <a:p>
          <a:endParaRPr lang="es-ES" sz="2000"/>
        </a:p>
      </dgm:t>
    </dgm:pt>
    <dgm:pt modelId="{243FE6C9-0471-495C-AA35-4C926BF2CEF4}" type="sibTrans" cxnId="{DA9E2030-67F2-4D31-A4AF-8A2DCEC6FC68}">
      <dgm:prSet/>
      <dgm:spPr/>
      <dgm:t>
        <a:bodyPr/>
        <a:lstStyle/>
        <a:p>
          <a:endParaRPr lang="es-ES" sz="2000"/>
        </a:p>
      </dgm:t>
    </dgm:pt>
    <dgm:pt modelId="{3DAC8BF5-89B6-4239-AC69-CA62F63E2B8F}">
      <dgm:prSet custT="1"/>
      <dgm:spPr/>
      <dgm:t>
        <a:bodyPr/>
        <a:lstStyle/>
        <a:p>
          <a:r>
            <a:rPr lang="es-ES" sz="2000" u="none" dirty="0" smtClean="0"/>
            <a:t>Conclusiones y Recomendaciones</a:t>
          </a:r>
          <a:endParaRPr lang="es-ES" sz="2000" u="none" dirty="0"/>
        </a:p>
      </dgm:t>
    </dgm:pt>
    <dgm:pt modelId="{DD2D6BA5-4B28-4BDD-A6EF-872EB7CEC73F}" type="parTrans" cxnId="{F935FC2A-4B04-4E0E-AE4B-6CE1069B61DA}">
      <dgm:prSet/>
      <dgm:spPr/>
      <dgm:t>
        <a:bodyPr/>
        <a:lstStyle/>
        <a:p>
          <a:endParaRPr lang="es-ES" sz="2000"/>
        </a:p>
      </dgm:t>
    </dgm:pt>
    <dgm:pt modelId="{328AA8D4-8F39-4D62-A59B-4AA952D90EFF}" type="sibTrans" cxnId="{F935FC2A-4B04-4E0E-AE4B-6CE1069B61DA}">
      <dgm:prSet/>
      <dgm:spPr/>
      <dgm:t>
        <a:bodyPr/>
        <a:lstStyle/>
        <a:p>
          <a:endParaRPr lang="es-ES" sz="2000"/>
        </a:p>
      </dgm:t>
    </dgm:pt>
    <dgm:pt modelId="{E4688A5A-28EA-4418-8757-6807A4C8348B}" type="pres">
      <dgm:prSet presAssocID="{2BCD2E00-B754-4D2F-A91E-2A5FFA9F95DA}" presName="Name0" presStyleCnt="0">
        <dgm:presLayoutVars>
          <dgm:chMax val="7"/>
          <dgm:chPref val="7"/>
          <dgm:dir/>
        </dgm:presLayoutVars>
      </dgm:prSet>
      <dgm:spPr/>
      <dgm:t>
        <a:bodyPr/>
        <a:lstStyle/>
        <a:p>
          <a:endParaRPr lang="es-ES"/>
        </a:p>
      </dgm:t>
    </dgm:pt>
    <dgm:pt modelId="{619C7642-62A6-4ABD-A628-30DD1315AFE5}" type="pres">
      <dgm:prSet presAssocID="{2BCD2E00-B754-4D2F-A91E-2A5FFA9F95DA}" presName="Name1" presStyleCnt="0"/>
      <dgm:spPr/>
    </dgm:pt>
    <dgm:pt modelId="{C8127EE3-94F9-4721-BCB4-F37DC2FA98E2}" type="pres">
      <dgm:prSet presAssocID="{2BCD2E00-B754-4D2F-A91E-2A5FFA9F95DA}" presName="cycle" presStyleCnt="0"/>
      <dgm:spPr/>
    </dgm:pt>
    <dgm:pt modelId="{1DA0F986-6BE8-4707-AE0F-303B30120893}" type="pres">
      <dgm:prSet presAssocID="{2BCD2E00-B754-4D2F-A91E-2A5FFA9F95DA}" presName="srcNode" presStyleLbl="node1" presStyleIdx="0" presStyleCnt="6"/>
      <dgm:spPr/>
    </dgm:pt>
    <dgm:pt modelId="{4C5D2947-E810-4009-8136-2C1DA258D03F}" type="pres">
      <dgm:prSet presAssocID="{2BCD2E00-B754-4D2F-A91E-2A5FFA9F95DA}" presName="conn" presStyleLbl="parChTrans1D2" presStyleIdx="0" presStyleCnt="1"/>
      <dgm:spPr/>
      <dgm:t>
        <a:bodyPr/>
        <a:lstStyle/>
        <a:p>
          <a:endParaRPr lang="es-ES"/>
        </a:p>
      </dgm:t>
    </dgm:pt>
    <dgm:pt modelId="{5584DF08-B55D-4FE7-B291-E00DB13AFCB8}" type="pres">
      <dgm:prSet presAssocID="{2BCD2E00-B754-4D2F-A91E-2A5FFA9F95DA}" presName="extraNode" presStyleLbl="node1" presStyleIdx="0" presStyleCnt="6"/>
      <dgm:spPr/>
    </dgm:pt>
    <dgm:pt modelId="{D92B9961-43AC-439B-8CBF-A37E2358EF86}" type="pres">
      <dgm:prSet presAssocID="{2BCD2E00-B754-4D2F-A91E-2A5FFA9F95DA}" presName="dstNode" presStyleLbl="node1" presStyleIdx="0" presStyleCnt="6"/>
      <dgm:spPr/>
    </dgm:pt>
    <dgm:pt modelId="{143CE359-D862-43FF-AF4B-3B96FA0873C4}" type="pres">
      <dgm:prSet presAssocID="{E3354144-CF0E-4131-A45A-3DC61985F3E2}" presName="text_1" presStyleLbl="node1" presStyleIdx="0" presStyleCnt="6">
        <dgm:presLayoutVars>
          <dgm:bulletEnabled val="1"/>
        </dgm:presLayoutVars>
      </dgm:prSet>
      <dgm:spPr/>
      <dgm:t>
        <a:bodyPr/>
        <a:lstStyle/>
        <a:p>
          <a:endParaRPr lang="es-ES"/>
        </a:p>
      </dgm:t>
    </dgm:pt>
    <dgm:pt modelId="{02EE8D29-7C29-48A1-9256-9F97542F82F1}" type="pres">
      <dgm:prSet presAssocID="{E3354144-CF0E-4131-A45A-3DC61985F3E2}" presName="accent_1" presStyleCnt="0"/>
      <dgm:spPr/>
    </dgm:pt>
    <dgm:pt modelId="{8EB5427A-AB7D-47E9-B998-7F46AA2D3A29}" type="pres">
      <dgm:prSet presAssocID="{E3354144-CF0E-4131-A45A-3DC61985F3E2}" presName="accentRepeatNode" presStyleLbl="solidFgAcc1" presStyleIdx="0" presStyleCnt="6"/>
      <dgm:spPr/>
    </dgm:pt>
    <dgm:pt modelId="{E53C8897-E380-44B0-981D-4E04A3A9C301}" type="pres">
      <dgm:prSet presAssocID="{FD7C916A-9326-4575-82AF-013EA32B8088}" presName="text_2" presStyleLbl="node1" presStyleIdx="1" presStyleCnt="6">
        <dgm:presLayoutVars>
          <dgm:bulletEnabled val="1"/>
        </dgm:presLayoutVars>
      </dgm:prSet>
      <dgm:spPr/>
      <dgm:t>
        <a:bodyPr/>
        <a:lstStyle/>
        <a:p>
          <a:endParaRPr lang="es-ES"/>
        </a:p>
      </dgm:t>
    </dgm:pt>
    <dgm:pt modelId="{0FFB5872-E38B-471E-A941-CDDCA732FFA0}" type="pres">
      <dgm:prSet presAssocID="{FD7C916A-9326-4575-82AF-013EA32B8088}" presName="accent_2" presStyleCnt="0"/>
      <dgm:spPr/>
    </dgm:pt>
    <dgm:pt modelId="{BF56E4EC-6E0C-4ABE-94EF-DE6474B70C5C}" type="pres">
      <dgm:prSet presAssocID="{FD7C916A-9326-4575-82AF-013EA32B8088}" presName="accentRepeatNode" presStyleLbl="solidFgAcc1" presStyleIdx="1" presStyleCnt="6"/>
      <dgm:spPr/>
    </dgm:pt>
    <dgm:pt modelId="{D041A867-766D-401F-9339-67327F973A5A}" type="pres">
      <dgm:prSet presAssocID="{1C93ED12-7761-49E4-88DA-69D931AAF0ED}" presName="text_3" presStyleLbl="node1" presStyleIdx="2" presStyleCnt="6">
        <dgm:presLayoutVars>
          <dgm:bulletEnabled val="1"/>
        </dgm:presLayoutVars>
      </dgm:prSet>
      <dgm:spPr/>
      <dgm:t>
        <a:bodyPr/>
        <a:lstStyle/>
        <a:p>
          <a:endParaRPr lang="es-ES"/>
        </a:p>
      </dgm:t>
    </dgm:pt>
    <dgm:pt modelId="{07613D2B-9158-4F31-A1DA-2F20C19FAC30}" type="pres">
      <dgm:prSet presAssocID="{1C93ED12-7761-49E4-88DA-69D931AAF0ED}" presName="accent_3" presStyleCnt="0"/>
      <dgm:spPr/>
    </dgm:pt>
    <dgm:pt modelId="{A1869FBB-E0FD-43BF-80FA-D1F779FAA0C4}" type="pres">
      <dgm:prSet presAssocID="{1C93ED12-7761-49E4-88DA-69D931AAF0ED}" presName="accentRepeatNode" presStyleLbl="solidFgAcc1" presStyleIdx="2" presStyleCnt="6"/>
      <dgm:spPr/>
    </dgm:pt>
    <dgm:pt modelId="{EF834BE8-04C6-40D9-9251-BE7D0A279126}" type="pres">
      <dgm:prSet presAssocID="{71E67D05-2B89-42EA-BF1B-92EE39C76A9D}" presName="text_4" presStyleLbl="node1" presStyleIdx="3" presStyleCnt="6">
        <dgm:presLayoutVars>
          <dgm:bulletEnabled val="1"/>
        </dgm:presLayoutVars>
      </dgm:prSet>
      <dgm:spPr/>
      <dgm:t>
        <a:bodyPr/>
        <a:lstStyle/>
        <a:p>
          <a:endParaRPr lang="es-ES"/>
        </a:p>
      </dgm:t>
    </dgm:pt>
    <dgm:pt modelId="{147CEEFE-D59F-4939-99BC-EF72D15EF89D}" type="pres">
      <dgm:prSet presAssocID="{71E67D05-2B89-42EA-BF1B-92EE39C76A9D}" presName="accent_4" presStyleCnt="0"/>
      <dgm:spPr/>
    </dgm:pt>
    <dgm:pt modelId="{946C3DD7-329E-46BF-831F-9007D2BA3291}" type="pres">
      <dgm:prSet presAssocID="{71E67D05-2B89-42EA-BF1B-92EE39C76A9D}" presName="accentRepeatNode" presStyleLbl="solidFgAcc1" presStyleIdx="3" presStyleCnt="6"/>
      <dgm:spPr/>
    </dgm:pt>
    <dgm:pt modelId="{CB1537C2-FC8B-4D1A-A0D1-875935B0425F}" type="pres">
      <dgm:prSet presAssocID="{1BE7EBBB-1A1A-41E2-B627-C995BE25DCA2}" presName="text_5" presStyleLbl="node1" presStyleIdx="4" presStyleCnt="6">
        <dgm:presLayoutVars>
          <dgm:bulletEnabled val="1"/>
        </dgm:presLayoutVars>
      </dgm:prSet>
      <dgm:spPr/>
      <dgm:t>
        <a:bodyPr/>
        <a:lstStyle/>
        <a:p>
          <a:endParaRPr lang="es-ES"/>
        </a:p>
      </dgm:t>
    </dgm:pt>
    <dgm:pt modelId="{785FF73F-0228-4531-9AD0-817FB35D1930}" type="pres">
      <dgm:prSet presAssocID="{1BE7EBBB-1A1A-41E2-B627-C995BE25DCA2}" presName="accent_5" presStyleCnt="0"/>
      <dgm:spPr/>
    </dgm:pt>
    <dgm:pt modelId="{84BAC6B9-66FB-43B0-88A6-0BF3B2DF8252}" type="pres">
      <dgm:prSet presAssocID="{1BE7EBBB-1A1A-41E2-B627-C995BE25DCA2}" presName="accentRepeatNode" presStyleLbl="solidFgAcc1" presStyleIdx="4" presStyleCnt="6"/>
      <dgm:spPr/>
    </dgm:pt>
    <dgm:pt modelId="{79E7A643-1D17-40D9-969D-7B94F9070AB7}" type="pres">
      <dgm:prSet presAssocID="{3DAC8BF5-89B6-4239-AC69-CA62F63E2B8F}" presName="text_6" presStyleLbl="node1" presStyleIdx="5" presStyleCnt="6">
        <dgm:presLayoutVars>
          <dgm:bulletEnabled val="1"/>
        </dgm:presLayoutVars>
      </dgm:prSet>
      <dgm:spPr/>
      <dgm:t>
        <a:bodyPr/>
        <a:lstStyle/>
        <a:p>
          <a:endParaRPr lang="es-ES"/>
        </a:p>
      </dgm:t>
    </dgm:pt>
    <dgm:pt modelId="{0D7CAFE4-F8BA-4F5B-950B-EF80BC439C00}" type="pres">
      <dgm:prSet presAssocID="{3DAC8BF5-89B6-4239-AC69-CA62F63E2B8F}" presName="accent_6" presStyleCnt="0"/>
      <dgm:spPr/>
    </dgm:pt>
    <dgm:pt modelId="{DE5EAD26-649A-4802-80A5-46CA6ED3284D}" type="pres">
      <dgm:prSet presAssocID="{3DAC8BF5-89B6-4239-AC69-CA62F63E2B8F}" presName="accentRepeatNode" presStyleLbl="solidFgAcc1" presStyleIdx="5" presStyleCnt="6"/>
      <dgm:spPr/>
    </dgm:pt>
  </dgm:ptLst>
  <dgm:cxnLst>
    <dgm:cxn modelId="{7B935A19-81BB-4CA8-996B-76E693989F9D}" type="presOf" srcId="{FD7C916A-9326-4575-82AF-013EA32B8088}" destId="{E53C8897-E380-44B0-981D-4E04A3A9C301}" srcOrd="0" destOrd="0" presId="urn:microsoft.com/office/officeart/2008/layout/VerticalCurvedList"/>
    <dgm:cxn modelId="{14A27260-F270-44A1-861C-66F6FD7E8CBD}" type="presOf" srcId="{E3354144-CF0E-4131-A45A-3DC61985F3E2}" destId="{143CE359-D862-43FF-AF4B-3B96FA0873C4}" srcOrd="0" destOrd="0" presId="urn:microsoft.com/office/officeart/2008/layout/VerticalCurvedList"/>
    <dgm:cxn modelId="{8DD5F8E1-B8AD-4CB2-806D-45B324B0A129}" type="presOf" srcId="{0951D089-7378-4462-8FA1-4B668D54D2E6}" destId="{4C5D2947-E810-4009-8136-2C1DA258D03F}" srcOrd="0" destOrd="0" presId="urn:microsoft.com/office/officeart/2008/layout/VerticalCurvedList"/>
    <dgm:cxn modelId="{34D9C1CD-23A4-45B7-B9F9-87ABD2A96EEB}" type="presOf" srcId="{2BCD2E00-B754-4D2F-A91E-2A5FFA9F95DA}" destId="{E4688A5A-28EA-4418-8757-6807A4C8348B}" srcOrd="0" destOrd="0" presId="urn:microsoft.com/office/officeart/2008/layout/VerticalCurvedList"/>
    <dgm:cxn modelId="{7EE6E964-1A87-49AE-A33E-409E28471F49}" type="presOf" srcId="{71E67D05-2B89-42EA-BF1B-92EE39C76A9D}" destId="{EF834BE8-04C6-40D9-9251-BE7D0A279126}" srcOrd="0" destOrd="0" presId="urn:microsoft.com/office/officeart/2008/layout/VerticalCurvedList"/>
    <dgm:cxn modelId="{EC97729F-03A2-419B-8050-C82E8E46C517}" type="presOf" srcId="{1C93ED12-7761-49E4-88DA-69D931AAF0ED}" destId="{D041A867-766D-401F-9339-67327F973A5A}" srcOrd="0" destOrd="0" presId="urn:microsoft.com/office/officeart/2008/layout/VerticalCurvedList"/>
    <dgm:cxn modelId="{02173710-E507-488E-8240-625359F79F58}" srcId="{2BCD2E00-B754-4D2F-A91E-2A5FFA9F95DA}" destId="{FD7C916A-9326-4575-82AF-013EA32B8088}" srcOrd="1" destOrd="0" parTransId="{837DA64D-944A-4B7B-93F0-99FD4C4B9F1F}" sibTransId="{290C9A57-F8FF-487B-8578-3797E33B4ED3}"/>
    <dgm:cxn modelId="{9B700D9B-E33F-463F-8C4F-0088483590B0}" type="presOf" srcId="{3DAC8BF5-89B6-4239-AC69-CA62F63E2B8F}" destId="{79E7A643-1D17-40D9-969D-7B94F9070AB7}" srcOrd="0" destOrd="0" presId="urn:microsoft.com/office/officeart/2008/layout/VerticalCurvedList"/>
    <dgm:cxn modelId="{2FB9B747-9954-4E17-96F6-BF659B30B8A0}" srcId="{2BCD2E00-B754-4D2F-A91E-2A5FFA9F95DA}" destId="{71E67D05-2B89-42EA-BF1B-92EE39C76A9D}" srcOrd="3" destOrd="0" parTransId="{9E0A26FC-BD83-4703-8175-36BC7B56966E}" sibTransId="{EB897D52-81B5-4CEA-8F7A-43DAA519F11F}"/>
    <dgm:cxn modelId="{346473BB-167A-41E6-8313-E8491E05EABE}" srcId="{2BCD2E00-B754-4D2F-A91E-2A5FFA9F95DA}" destId="{1C93ED12-7761-49E4-88DA-69D931AAF0ED}" srcOrd="2" destOrd="0" parTransId="{26A296FC-D95E-4A69-A986-7D9D083255F1}" sibTransId="{D0F7E5DE-EFDC-4613-9A92-CE0F167FB980}"/>
    <dgm:cxn modelId="{F9EFC5A9-F236-4BBE-ACAC-E9C21070E2FA}" type="presOf" srcId="{1BE7EBBB-1A1A-41E2-B627-C995BE25DCA2}" destId="{CB1537C2-FC8B-4D1A-A0D1-875935B0425F}" srcOrd="0" destOrd="0" presId="urn:microsoft.com/office/officeart/2008/layout/VerticalCurvedList"/>
    <dgm:cxn modelId="{DA9E2030-67F2-4D31-A4AF-8A2DCEC6FC68}" srcId="{2BCD2E00-B754-4D2F-A91E-2A5FFA9F95DA}" destId="{1BE7EBBB-1A1A-41E2-B627-C995BE25DCA2}" srcOrd="4" destOrd="0" parTransId="{5C553152-CFBB-4B2A-B7CA-6C95A651C709}" sibTransId="{243FE6C9-0471-495C-AA35-4C926BF2CEF4}"/>
    <dgm:cxn modelId="{8430AA24-DC02-4928-B027-317C85C31771}" srcId="{2BCD2E00-B754-4D2F-A91E-2A5FFA9F95DA}" destId="{E3354144-CF0E-4131-A45A-3DC61985F3E2}" srcOrd="0" destOrd="0" parTransId="{0E73D7B5-C323-4021-8DF1-8DB85AE17EDD}" sibTransId="{0951D089-7378-4462-8FA1-4B668D54D2E6}"/>
    <dgm:cxn modelId="{F935FC2A-4B04-4E0E-AE4B-6CE1069B61DA}" srcId="{2BCD2E00-B754-4D2F-A91E-2A5FFA9F95DA}" destId="{3DAC8BF5-89B6-4239-AC69-CA62F63E2B8F}" srcOrd="5" destOrd="0" parTransId="{DD2D6BA5-4B28-4BDD-A6EF-872EB7CEC73F}" sibTransId="{328AA8D4-8F39-4D62-A59B-4AA952D90EFF}"/>
    <dgm:cxn modelId="{D7E820F7-EE8E-43E4-A2EC-05DD00295AAB}" type="presParOf" srcId="{E4688A5A-28EA-4418-8757-6807A4C8348B}" destId="{619C7642-62A6-4ABD-A628-30DD1315AFE5}" srcOrd="0" destOrd="0" presId="urn:microsoft.com/office/officeart/2008/layout/VerticalCurvedList"/>
    <dgm:cxn modelId="{3D3F75E4-C913-4F75-A917-1EF8C0F8D59A}" type="presParOf" srcId="{619C7642-62A6-4ABD-A628-30DD1315AFE5}" destId="{C8127EE3-94F9-4721-BCB4-F37DC2FA98E2}" srcOrd="0" destOrd="0" presId="urn:microsoft.com/office/officeart/2008/layout/VerticalCurvedList"/>
    <dgm:cxn modelId="{6EA69251-1331-4569-AF7C-50838E1D138C}" type="presParOf" srcId="{C8127EE3-94F9-4721-BCB4-F37DC2FA98E2}" destId="{1DA0F986-6BE8-4707-AE0F-303B30120893}" srcOrd="0" destOrd="0" presId="urn:microsoft.com/office/officeart/2008/layout/VerticalCurvedList"/>
    <dgm:cxn modelId="{F1DBA37B-8219-4D7A-A18A-409CAB9B72DB}" type="presParOf" srcId="{C8127EE3-94F9-4721-BCB4-F37DC2FA98E2}" destId="{4C5D2947-E810-4009-8136-2C1DA258D03F}" srcOrd="1" destOrd="0" presId="urn:microsoft.com/office/officeart/2008/layout/VerticalCurvedList"/>
    <dgm:cxn modelId="{4372BFFD-BB7B-4349-9D33-646097A20177}" type="presParOf" srcId="{C8127EE3-94F9-4721-BCB4-F37DC2FA98E2}" destId="{5584DF08-B55D-4FE7-B291-E00DB13AFCB8}" srcOrd="2" destOrd="0" presId="urn:microsoft.com/office/officeart/2008/layout/VerticalCurvedList"/>
    <dgm:cxn modelId="{B7D5DCB2-E07E-42FD-88FC-3594839B6255}" type="presParOf" srcId="{C8127EE3-94F9-4721-BCB4-F37DC2FA98E2}" destId="{D92B9961-43AC-439B-8CBF-A37E2358EF86}" srcOrd="3" destOrd="0" presId="urn:microsoft.com/office/officeart/2008/layout/VerticalCurvedList"/>
    <dgm:cxn modelId="{9EA95824-1DF9-46BB-8C7F-B632C6FE0217}" type="presParOf" srcId="{619C7642-62A6-4ABD-A628-30DD1315AFE5}" destId="{143CE359-D862-43FF-AF4B-3B96FA0873C4}" srcOrd="1" destOrd="0" presId="urn:microsoft.com/office/officeart/2008/layout/VerticalCurvedList"/>
    <dgm:cxn modelId="{51ACE1F2-1729-485D-9B80-887923BD5387}" type="presParOf" srcId="{619C7642-62A6-4ABD-A628-30DD1315AFE5}" destId="{02EE8D29-7C29-48A1-9256-9F97542F82F1}" srcOrd="2" destOrd="0" presId="urn:microsoft.com/office/officeart/2008/layout/VerticalCurvedList"/>
    <dgm:cxn modelId="{F13AE38B-D9B0-418C-8B48-3D6110918079}" type="presParOf" srcId="{02EE8D29-7C29-48A1-9256-9F97542F82F1}" destId="{8EB5427A-AB7D-47E9-B998-7F46AA2D3A29}" srcOrd="0" destOrd="0" presId="urn:microsoft.com/office/officeart/2008/layout/VerticalCurvedList"/>
    <dgm:cxn modelId="{45D820C2-EC5A-4112-9E00-08E04271141B}" type="presParOf" srcId="{619C7642-62A6-4ABD-A628-30DD1315AFE5}" destId="{E53C8897-E380-44B0-981D-4E04A3A9C301}" srcOrd="3" destOrd="0" presId="urn:microsoft.com/office/officeart/2008/layout/VerticalCurvedList"/>
    <dgm:cxn modelId="{96C955ED-A30F-4509-B3F7-FB7E8D357D78}" type="presParOf" srcId="{619C7642-62A6-4ABD-A628-30DD1315AFE5}" destId="{0FFB5872-E38B-471E-A941-CDDCA732FFA0}" srcOrd="4" destOrd="0" presId="urn:microsoft.com/office/officeart/2008/layout/VerticalCurvedList"/>
    <dgm:cxn modelId="{275633F6-2617-40C4-B805-0760C3EE248C}" type="presParOf" srcId="{0FFB5872-E38B-471E-A941-CDDCA732FFA0}" destId="{BF56E4EC-6E0C-4ABE-94EF-DE6474B70C5C}" srcOrd="0" destOrd="0" presId="urn:microsoft.com/office/officeart/2008/layout/VerticalCurvedList"/>
    <dgm:cxn modelId="{84512E56-80CB-4B2C-ADDA-2128D1FCB01C}" type="presParOf" srcId="{619C7642-62A6-4ABD-A628-30DD1315AFE5}" destId="{D041A867-766D-401F-9339-67327F973A5A}" srcOrd="5" destOrd="0" presId="urn:microsoft.com/office/officeart/2008/layout/VerticalCurvedList"/>
    <dgm:cxn modelId="{39C3F84D-0F8D-43BC-866E-D8AA4C9E6C84}" type="presParOf" srcId="{619C7642-62A6-4ABD-A628-30DD1315AFE5}" destId="{07613D2B-9158-4F31-A1DA-2F20C19FAC30}" srcOrd="6" destOrd="0" presId="urn:microsoft.com/office/officeart/2008/layout/VerticalCurvedList"/>
    <dgm:cxn modelId="{7A9B9927-A350-4837-B67F-C930CAA08A28}" type="presParOf" srcId="{07613D2B-9158-4F31-A1DA-2F20C19FAC30}" destId="{A1869FBB-E0FD-43BF-80FA-D1F779FAA0C4}" srcOrd="0" destOrd="0" presId="urn:microsoft.com/office/officeart/2008/layout/VerticalCurvedList"/>
    <dgm:cxn modelId="{9C0E89E8-6000-4359-BDA7-112D29406A66}" type="presParOf" srcId="{619C7642-62A6-4ABD-A628-30DD1315AFE5}" destId="{EF834BE8-04C6-40D9-9251-BE7D0A279126}" srcOrd="7" destOrd="0" presId="urn:microsoft.com/office/officeart/2008/layout/VerticalCurvedList"/>
    <dgm:cxn modelId="{E19869C8-210C-4138-90ED-6BB2D0CEAA2E}" type="presParOf" srcId="{619C7642-62A6-4ABD-A628-30DD1315AFE5}" destId="{147CEEFE-D59F-4939-99BC-EF72D15EF89D}" srcOrd="8" destOrd="0" presId="urn:microsoft.com/office/officeart/2008/layout/VerticalCurvedList"/>
    <dgm:cxn modelId="{90E6F5C5-D7C4-428E-88CC-46A7DD434C21}" type="presParOf" srcId="{147CEEFE-D59F-4939-99BC-EF72D15EF89D}" destId="{946C3DD7-329E-46BF-831F-9007D2BA3291}" srcOrd="0" destOrd="0" presId="urn:microsoft.com/office/officeart/2008/layout/VerticalCurvedList"/>
    <dgm:cxn modelId="{040049F4-157F-487A-89B4-667A6591DB89}" type="presParOf" srcId="{619C7642-62A6-4ABD-A628-30DD1315AFE5}" destId="{CB1537C2-FC8B-4D1A-A0D1-875935B0425F}" srcOrd="9" destOrd="0" presId="urn:microsoft.com/office/officeart/2008/layout/VerticalCurvedList"/>
    <dgm:cxn modelId="{0EA6A6DA-3183-4B7E-8D5C-0F68F4E63862}" type="presParOf" srcId="{619C7642-62A6-4ABD-A628-30DD1315AFE5}" destId="{785FF73F-0228-4531-9AD0-817FB35D1930}" srcOrd="10" destOrd="0" presId="urn:microsoft.com/office/officeart/2008/layout/VerticalCurvedList"/>
    <dgm:cxn modelId="{6856A6D6-18DB-4D35-BC4E-DE37EECE37A5}" type="presParOf" srcId="{785FF73F-0228-4531-9AD0-817FB35D1930}" destId="{84BAC6B9-66FB-43B0-88A6-0BF3B2DF8252}" srcOrd="0" destOrd="0" presId="urn:microsoft.com/office/officeart/2008/layout/VerticalCurvedList"/>
    <dgm:cxn modelId="{B6D8A7CF-CE0B-4A1A-8DD4-2BF0774566FA}" type="presParOf" srcId="{619C7642-62A6-4ABD-A628-30DD1315AFE5}" destId="{79E7A643-1D17-40D9-969D-7B94F9070AB7}" srcOrd="11" destOrd="0" presId="urn:microsoft.com/office/officeart/2008/layout/VerticalCurvedList"/>
    <dgm:cxn modelId="{2329C9C0-AC02-48A2-B3B4-FA10F3BAF299}" type="presParOf" srcId="{619C7642-62A6-4ABD-A628-30DD1315AFE5}" destId="{0D7CAFE4-F8BA-4F5B-950B-EF80BC439C00}" srcOrd="12" destOrd="0" presId="urn:microsoft.com/office/officeart/2008/layout/VerticalCurvedList"/>
    <dgm:cxn modelId="{21D511BA-C415-4023-966B-03C1AB51504F}" type="presParOf" srcId="{0D7CAFE4-F8BA-4F5B-950B-EF80BC439C00}" destId="{DE5EAD26-649A-4802-80A5-46CA6ED3284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D2947-E810-4009-8136-2C1DA258D03F}">
      <dsp:nvSpPr>
        <dsp:cNvPr id="0" name=""/>
        <dsp:cNvSpPr/>
      </dsp:nvSpPr>
      <dsp:spPr>
        <a:xfrm>
          <a:off x="-5513922" y="-844209"/>
          <a:ext cx="6565219" cy="6565219"/>
        </a:xfrm>
        <a:prstGeom prst="blockArc">
          <a:avLst>
            <a:gd name="adj1" fmla="val 18900000"/>
            <a:gd name="adj2" fmla="val 2700000"/>
            <a:gd name="adj3" fmla="val 329"/>
          </a:avLst>
        </a:pr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3CE359-D862-43FF-AF4B-3B96FA0873C4}">
      <dsp:nvSpPr>
        <dsp:cNvPr id="0" name=""/>
        <dsp:cNvSpPr/>
      </dsp:nvSpPr>
      <dsp:spPr>
        <a:xfrm>
          <a:off x="391858" y="256812"/>
          <a:ext cx="8379317" cy="513429"/>
        </a:xfrm>
        <a:prstGeom prst="rec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535" tIns="50800" rIns="50800" bIns="50800" numCol="1" spcCol="1270" anchor="ctr" anchorCtr="0">
          <a:noAutofit/>
        </a:bodyPr>
        <a:lstStyle/>
        <a:p>
          <a:pPr lvl="0" algn="l" defTabSz="889000">
            <a:lnSpc>
              <a:spcPct val="90000"/>
            </a:lnSpc>
            <a:spcBef>
              <a:spcPct val="0"/>
            </a:spcBef>
            <a:spcAft>
              <a:spcPct val="35000"/>
            </a:spcAft>
          </a:pPr>
          <a:r>
            <a:rPr lang="es-ES" sz="2000" u="none" kern="1200" dirty="0" smtClean="0"/>
            <a:t>Objetivos</a:t>
          </a:r>
          <a:endParaRPr lang="es-ES" sz="2000" kern="1200" dirty="0"/>
        </a:p>
      </dsp:txBody>
      <dsp:txXfrm>
        <a:off x="391858" y="256812"/>
        <a:ext cx="8379317" cy="513429"/>
      </dsp:txXfrm>
    </dsp:sp>
    <dsp:sp modelId="{8EB5427A-AB7D-47E9-B998-7F46AA2D3A29}">
      <dsp:nvSpPr>
        <dsp:cNvPr id="0" name=""/>
        <dsp:cNvSpPr/>
      </dsp:nvSpPr>
      <dsp:spPr>
        <a:xfrm>
          <a:off x="70964" y="192633"/>
          <a:ext cx="641786" cy="641786"/>
        </a:xfrm>
        <a:prstGeom prst="ellipse">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53C8897-E380-44B0-981D-4E04A3A9C301}">
      <dsp:nvSpPr>
        <dsp:cNvPr id="0" name=""/>
        <dsp:cNvSpPr/>
      </dsp:nvSpPr>
      <dsp:spPr>
        <a:xfrm>
          <a:off x="814189" y="1026859"/>
          <a:ext cx="7956986" cy="513429"/>
        </a:xfrm>
        <a:prstGeom prst="rect">
          <a:avLst/>
        </a:prstGeom>
        <a:solidFill>
          <a:schemeClr val="accent4">
            <a:hueOff val="-98522"/>
            <a:satOff val="2942"/>
            <a:lumOff val="113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535" tIns="50800" rIns="50800" bIns="50800" numCol="1" spcCol="1270" anchor="ctr" anchorCtr="0">
          <a:noAutofit/>
        </a:bodyPr>
        <a:lstStyle/>
        <a:p>
          <a:pPr lvl="0" algn="l" defTabSz="889000">
            <a:lnSpc>
              <a:spcPct val="90000"/>
            </a:lnSpc>
            <a:spcBef>
              <a:spcPct val="0"/>
            </a:spcBef>
            <a:spcAft>
              <a:spcPct val="35000"/>
            </a:spcAft>
          </a:pPr>
          <a:r>
            <a:rPr lang="es-ES" sz="2000" u="none" kern="1200" dirty="0" smtClean="0"/>
            <a:t>Descripción general del proceso de hilatura</a:t>
          </a:r>
          <a:endParaRPr lang="es-ES" sz="2000" u="none" kern="1200" dirty="0"/>
        </a:p>
      </dsp:txBody>
      <dsp:txXfrm>
        <a:off x="814189" y="1026859"/>
        <a:ext cx="7956986" cy="513429"/>
      </dsp:txXfrm>
    </dsp:sp>
    <dsp:sp modelId="{BF56E4EC-6E0C-4ABE-94EF-DE6474B70C5C}">
      <dsp:nvSpPr>
        <dsp:cNvPr id="0" name=""/>
        <dsp:cNvSpPr/>
      </dsp:nvSpPr>
      <dsp:spPr>
        <a:xfrm>
          <a:off x="493295" y="962680"/>
          <a:ext cx="641786" cy="641786"/>
        </a:xfrm>
        <a:prstGeom prst="ellipse">
          <a:avLst/>
        </a:prstGeom>
        <a:solidFill>
          <a:schemeClr val="lt1">
            <a:hueOff val="0"/>
            <a:satOff val="0"/>
            <a:lumOff val="0"/>
            <a:alphaOff val="0"/>
          </a:schemeClr>
        </a:solidFill>
        <a:ln w="9525" cap="rnd" cmpd="sng" algn="ctr">
          <a:solidFill>
            <a:schemeClr val="accent4">
              <a:hueOff val="-98522"/>
              <a:satOff val="2942"/>
              <a:lumOff val="1137"/>
              <a:alphaOff val="0"/>
            </a:schemeClr>
          </a:solidFill>
          <a:prstDash val="solid"/>
        </a:ln>
        <a:effectLst/>
      </dsp:spPr>
      <dsp:style>
        <a:lnRef idx="1">
          <a:scrgbClr r="0" g="0" b="0"/>
        </a:lnRef>
        <a:fillRef idx="2">
          <a:scrgbClr r="0" g="0" b="0"/>
        </a:fillRef>
        <a:effectRef idx="0">
          <a:scrgbClr r="0" g="0" b="0"/>
        </a:effectRef>
        <a:fontRef idx="minor"/>
      </dsp:style>
    </dsp:sp>
    <dsp:sp modelId="{D041A867-766D-401F-9339-67327F973A5A}">
      <dsp:nvSpPr>
        <dsp:cNvPr id="0" name=""/>
        <dsp:cNvSpPr/>
      </dsp:nvSpPr>
      <dsp:spPr>
        <a:xfrm>
          <a:off x="1007310" y="1796905"/>
          <a:ext cx="7763865" cy="513429"/>
        </a:xfrm>
        <a:prstGeom prst="rect">
          <a:avLst/>
        </a:prstGeom>
        <a:solidFill>
          <a:schemeClr val="accent4">
            <a:hueOff val="-197045"/>
            <a:satOff val="5884"/>
            <a:lumOff val="2274"/>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535" tIns="50800" rIns="50800" bIns="50800" numCol="1" spcCol="1270" anchor="ctr" anchorCtr="0">
          <a:noAutofit/>
        </a:bodyPr>
        <a:lstStyle/>
        <a:p>
          <a:pPr lvl="0" algn="l" defTabSz="889000">
            <a:lnSpc>
              <a:spcPct val="90000"/>
            </a:lnSpc>
            <a:spcBef>
              <a:spcPct val="0"/>
            </a:spcBef>
            <a:spcAft>
              <a:spcPct val="35000"/>
            </a:spcAft>
          </a:pPr>
          <a:r>
            <a:rPr lang="es-ES" sz="2000" u="none" kern="1200" dirty="0" smtClean="0"/>
            <a:t>Diseño del Sistema de Control en la </a:t>
          </a:r>
          <a:r>
            <a:rPr lang="es-ES" sz="2000" u="none" kern="1200" dirty="0" err="1" smtClean="0"/>
            <a:t>máquin</a:t>
          </a:r>
          <a:r>
            <a:rPr lang="es-ES" sz="2000" u="none" kern="1200" dirty="0" smtClean="0"/>
            <a:t> </a:t>
          </a:r>
          <a:r>
            <a:rPr lang="es-ES" sz="2000" u="none" kern="1200" dirty="0" err="1" smtClean="0"/>
            <a:t>Rieter</a:t>
          </a:r>
          <a:r>
            <a:rPr lang="es-ES" sz="2000" u="none" kern="1200" dirty="0" smtClean="0"/>
            <a:t> C50 </a:t>
          </a:r>
          <a:endParaRPr lang="es-ES" sz="2000" u="none" kern="1200" dirty="0"/>
        </a:p>
      </dsp:txBody>
      <dsp:txXfrm>
        <a:off x="1007310" y="1796905"/>
        <a:ext cx="7763865" cy="513429"/>
      </dsp:txXfrm>
    </dsp:sp>
    <dsp:sp modelId="{A1869FBB-E0FD-43BF-80FA-D1F779FAA0C4}">
      <dsp:nvSpPr>
        <dsp:cNvPr id="0" name=""/>
        <dsp:cNvSpPr/>
      </dsp:nvSpPr>
      <dsp:spPr>
        <a:xfrm>
          <a:off x="686417" y="1732727"/>
          <a:ext cx="641786" cy="641786"/>
        </a:xfrm>
        <a:prstGeom prst="ellipse">
          <a:avLst/>
        </a:prstGeom>
        <a:solidFill>
          <a:schemeClr val="lt1">
            <a:hueOff val="0"/>
            <a:satOff val="0"/>
            <a:lumOff val="0"/>
            <a:alphaOff val="0"/>
          </a:schemeClr>
        </a:solidFill>
        <a:ln w="9525" cap="rnd" cmpd="sng" algn="ctr">
          <a:solidFill>
            <a:schemeClr val="accent4">
              <a:hueOff val="-197045"/>
              <a:satOff val="5884"/>
              <a:lumOff val="2274"/>
              <a:alphaOff val="0"/>
            </a:schemeClr>
          </a:solidFill>
          <a:prstDash val="solid"/>
        </a:ln>
        <a:effectLst/>
      </dsp:spPr>
      <dsp:style>
        <a:lnRef idx="1">
          <a:scrgbClr r="0" g="0" b="0"/>
        </a:lnRef>
        <a:fillRef idx="2">
          <a:scrgbClr r="0" g="0" b="0"/>
        </a:fillRef>
        <a:effectRef idx="0">
          <a:scrgbClr r="0" g="0" b="0"/>
        </a:effectRef>
        <a:fontRef idx="minor"/>
      </dsp:style>
    </dsp:sp>
    <dsp:sp modelId="{EF834BE8-04C6-40D9-9251-BE7D0A279126}">
      <dsp:nvSpPr>
        <dsp:cNvPr id="0" name=""/>
        <dsp:cNvSpPr/>
      </dsp:nvSpPr>
      <dsp:spPr>
        <a:xfrm>
          <a:off x="1007310" y="2566464"/>
          <a:ext cx="7763865" cy="513429"/>
        </a:xfrm>
        <a:prstGeom prst="rect">
          <a:avLst/>
        </a:prstGeom>
        <a:solidFill>
          <a:schemeClr val="accent4">
            <a:hueOff val="-295567"/>
            <a:satOff val="8825"/>
            <a:lumOff val="341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535" tIns="50800" rIns="50800" bIns="50800" numCol="1" spcCol="1270" anchor="ctr" anchorCtr="0">
          <a:noAutofit/>
        </a:bodyPr>
        <a:lstStyle/>
        <a:p>
          <a:pPr lvl="0" algn="l" defTabSz="889000">
            <a:lnSpc>
              <a:spcPct val="90000"/>
            </a:lnSpc>
            <a:spcBef>
              <a:spcPct val="0"/>
            </a:spcBef>
            <a:spcAft>
              <a:spcPct val="35000"/>
            </a:spcAft>
          </a:pPr>
          <a:r>
            <a:rPr lang="es-ES" sz="2000" u="none" kern="1200" dirty="0" smtClean="0"/>
            <a:t>Implementación</a:t>
          </a:r>
          <a:endParaRPr lang="es-ES" sz="2000" u="none" kern="1200" dirty="0"/>
        </a:p>
      </dsp:txBody>
      <dsp:txXfrm>
        <a:off x="1007310" y="2566464"/>
        <a:ext cx="7763865" cy="513429"/>
      </dsp:txXfrm>
    </dsp:sp>
    <dsp:sp modelId="{946C3DD7-329E-46BF-831F-9007D2BA3291}">
      <dsp:nvSpPr>
        <dsp:cNvPr id="0" name=""/>
        <dsp:cNvSpPr/>
      </dsp:nvSpPr>
      <dsp:spPr>
        <a:xfrm>
          <a:off x="686417" y="2502286"/>
          <a:ext cx="641786" cy="641786"/>
        </a:xfrm>
        <a:prstGeom prst="ellipse">
          <a:avLst/>
        </a:prstGeom>
        <a:solidFill>
          <a:schemeClr val="lt1">
            <a:hueOff val="0"/>
            <a:satOff val="0"/>
            <a:lumOff val="0"/>
            <a:alphaOff val="0"/>
          </a:schemeClr>
        </a:solidFill>
        <a:ln w="9525" cap="rnd" cmpd="sng" algn="ctr">
          <a:solidFill>
            <a:schemeClr val="accent4">
              <a:hueOff val="-295567"/>
              <a:satOff val="8825"/>
              <a:lumOff val="3412"/>
              <a:alphaOff val="0"/>
            </a:schemeClr>
          </a:solidFill>
          <a:prstDash val="solid"/>
        </a:ln>
        <a:effectLst/>
      </dsp:spPr>
      <dsp:style>
        <a:lnRef idx="1">
          <a:scrgbClr r="0" g="0" b="0"/>
        </a:lnRef>
        <a:fillRef idx="2">
          <a:scrgbClr r="0" g="0" b="0"/>
        </a:fillRef>
        <a:effectRef idx="0">
          <a:scrgbClr r="0" g="0" b="0"/>
        </a:effectRef>
        <a:fontRef idx="minor"/>
      </dsp:style>
    </dsp:sp>
    <dsp:sp modelId="{CB1537C2-FC8B-4D1A-A0D1-875935B0425F}">
      <dsp:nvSpPr>
        <dsp:cNvPr id="0" name=""/>
        <dsp:cNvSpPr/>
      </dsp:nvSpPr>
      <dsp:spPr>
        <a:xfrm>
          <a:off x="814189" y="3336511"/>
          <a:ext cx="7956986" cy="513429"/>
        </a:xfrm>
        <a:prstGeom prst="rect">
          <a:avLst/>
        </a:prstGeom>
        <a:solidFill>
          <a:schemeClr val="accent4">
            <a:hueOff val="-394089"/>
            <a:satOff val="11767"/>
            <a:lumOff val="454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535" tIns="50800" rIns="50800" bIns="50800" numCol="1" spcCol="1270" anchor="ctr" anchorCtr="0">
          <a:noAutofit/>
        </a:bodyPr>
        <a:lstStyle/>
        <a:p>
          <a:pPr lvl="0" algn="l" defTabSz="889000">
            <a:lnSpc>
              <a:spcPct val="90000"/>
            </a:lnSpc>
            <a:spcBef>
              <a:spcPct val="0"/>
            </a:spcBef>
            <a:spcAft>
              <a:spcPct val="35000"/>
            </a:spcAft>
          </a:pPr>
          <a:r>
            <a:rPr lang="es-ES" sz="2000" u="none" kern="1200" dirty="0" smtClean="0"/>
            <a:t>Pruebas y Resultados</a:t>
          </a:r>
          <a:endParaRPr lang="es-ES" sz="2000" u="none" kern="1200" dirty="0"/>
        </a:p>
      </dsp:txBody>
      <dsp:txXfrm>
        <a:off x="814189" y="3336511"/>
        <a:ext cx="7956986" cy="513429"/>
      </dsp:txXfrm>
    </dsp:sp>
    <dsp:sp modelId="{84BAC6B9-66FB-43B0-88A6-0BF3B2DF8252}">
      <dsp:nvSpPr>
        <dsp:cNvPr id="0" name=""/>
        <dsp:cNvSpPr/>
      </dsp:nvSpPr>
      <dsp:spPr>
        <a:xfrm>
          <a:off x="493295" y="3272332"/>
          <a:ext cx="641786" cy="641786"/>
        </a:xfrm>
        <a:prstGeom prst="ellipse">
          <a:avLst/>
        </a:prstGeom>
        <a:solidFill>
          <a:schemeClr val="lt1">
            <a:hueOff val="0"/>
            <a:satOff val="0"/>
            <a:lumOff val="0"/>
            <a:alphaOff val="0"/>
          </a:schemeClr>
        </a:solidFill>
        <a:ln w="9525" cap="rnd" cmpd="sng" algn="ctr">
          <a:solidFill>
            <a:schemeClr val="accent4">
              <a:hueOff val="-394089"/>
              <a:satOff val="11767"/>
              <a:lumOff val="4549"/>
              <a:alphaOff val="0"/>
            </a:schemeClr>
          </a:solidFill>
          <a:prstDash val="solid"/>
        </a:ln>
        <a:effectLst/>
      </dsp:spPr>
      <dsp:style>
        <a:lnRef idx="1">
          <a:scrgbClr r="0" g="0" b="0"/>
        </a:lnRef>
        <a:fillRef idx="2">
          <a:scrgbClr r="0" g="0" b="0"/>
        </a:fillRef>
        <a:effectRef idx="0">
          <a:scrgbClr r="0" g="0" b="0"/>
        </a:effectRef>
        <a:fontRef idx="minor"/>
      </dsp:style>
    </dsp:sp>
    <dsp:sp modelId="{79E7A643-1D17-40D9-969D-7B94F9070AB7}">
      <dsp:nvSpPr>
        <dsp:cNvPr id="0" name=""/>
        <dsp:cNvSpPr/>
      </dsp:nvSpPr>
      <dsp:spPr>
        <a:xfrm>
          <a:off x="391858" y="4106558"/>
          <a:ext cx="8379317" cy="513429"/>
        </a:xfrm>
        <a:prstGeom prst="rect">
          <a:avLst/>
        </a:prstGeom>
        <a:solidFill>
          <a:schemeClr val="accent4">
            <a:hueOff val="-492612"/>
            <a:satOff val="14709"/>
            <a:lumOff val="568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535" tIns="50800" rIns="50800" bIns="50800" numCol="1" spcCol="1270" anchor="ctr" anchorCtr="0">
          <a:noAutofit/>
        </a:bodyPr>
        <a:lstStyle/>
        <a:p>
          <a:pPr lvl="0" algn="l" defTabSz="889000">
            <a:lnSpc>
              <a:spcPct val="90000"/>
            </a:lnSpc>
            <a:spcBef>
              <a:spcPct val="0"/>
            </a:spcBef>
            <a:spcAft>
              <a:spcPct val="35000"/>
            </a:spcAft>
          </a:pPr>
          <a:r>
            <a:rPr lang="es-ES" sz="2000" u="none" kern="1200" dirty="0" smtClean="0"/>
            <a:t>Conclusiones y Recomendaciones</a:t>
          </a:r>
          <a:endParaRPr lang="es-ES" sz="2000" u="none" kern="1200" dirty="0"/>
        </a:p>
      </dsp:txBody>
      <dsp:txXfrm>
        <a:off x="391858" y="4106558"/>
        <a:ext cx="8379317" cy="513429"/>
      </dsp:txXfrm>
    </dsp:sp>
    <dsp:sp modelId="{DE5EAD26-649A-4802-80A5-46CA6ED3284D}">
      <dsp:nvSpPr>
        <dsp:cNvPr id="0" name=""/>
        <dsp:cNvSpPr/>
      </dsp:nvSpPr>
      <dsp:spPr>
        <a:xfrm>
          <a:off x="70964" y="4042379"/>
          <a:ext cx="641786" cy="641786"/>
        </a:xfrm>
        <a:prstGeom prst="ellipse">
          <a:avLst/>
        </a:prstGeom>
        <a:solidFill>
          <a:schemeClr val="lt1">
            <a:hueOff val="0"/>
            <a:satOff val="0"/>
            <a:lumOff val="0"/>
            <a:alphaOff val="0"/>
          </a:schemeClr>
        </a:solidFill>
        <a:ln w="9525" cap="rnd" cmpd="sng" algn="ctr">
          <a:solidFill>
            <a:schemeClr val="accent4">
              <a:hueOff val="-492612"/>
              <a:satOff val="14709"/>
              <a:lumOff val="5686"/>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8A1694D-D637-4D75-A7E2-A06BA16D4069}" type="datetimeFigureOut">
              <a:rPr lang="es-EC" smtClean="0"/>
              <a:t>04/12/2016</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3081859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A1694D-D637-4D75-A7E2-A06BA16D4069}" type="datetimeFigureOut">
              <a:rPr lang="es-EC" smtClean="0"/>
              <a:t>04/12/2016</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326379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A1694D-D637-4D75-A7E2-A06BA16D4069}" type="datetimeFigureOut">
              <a:rPr lang="es-EC" smtClean="0"/>
              <a:t>04/12/2016</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B88C566-E9DD-4A16-BD00-CA441E3908F0}"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716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8A1694D-D637-4D75-A7E2-A06BA16D4069}" type="datetimeFigureOut">
              <a:rPr lang="es-EC" smtClean="0"/>
              <a:t>04/12/2016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3562884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8A1694D-D637-4D75-A7E2-A06BA16D4069}" type="datetimeFigureOut">
              <a:rPr lang="es-EC" smtClean="0"/>
              <a:t>04/12/2016</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B88C566-E9DD-4A16-BD00-CA441E3908F0}"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1450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8A1694D-D637-4D75-A7E2-A06BA16D4069}" type="datetimeFigureOut">
              <a:rPr lang="es-EC" smtClean="0"/>
              <a:t>04/12/2016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1873132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A1694D-D637-4D75-A7E2-A06BA16D4069}" type="datetimeFigureOut">
              <a:rPr lang="es-EC" smtClean="0"/>
              <a:t>04/12/2016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203568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A1694D-D637-4D75-A7E2-A06BA16D4069}" type="datetimeFigureOut">
              <a:rPr lang="es-EC" smtClean="0"/>
              <a:t>04/12/2016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336055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8A1694D-D637-4D75-A7E2-A06BA16D4069}" type="datetimeFigureOut">
              <a:rPr lang="es-EC" smtClean="0"/>
              <a:t>04/12/2016</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216642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8A1694D-D637-4D75-A7E2-A06BA16D4069}" type="datetimeFigureOut">
              <a:rPr lang="es-EC" smtClean="0"/>
              <a:t>04/12/2016</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250932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8A1694D-D637-4D75-A7E2-A06BA16D4069}" type="datetimeFigureOut">
              <a:rPr lang="es-EC" smtClean="0"/>
              <a:t>04/12/2016</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224389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8A1694D-D637-4D75-A7E2-A06BA16D4069}" type="datetimeFigureOut">
              <a:rPr lang="es-EC" smtClean="0"/>
              <a:t>04/12/2016</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72301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8A1694D-D637-4D75-A7E2-A06BA16D4069}" type="datetimeFigureOut">
              <a:rPr lang="es-EC" smtClean="0"/>
              <a:t>04/12/2016</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157085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1694D-D637-4D75-A7E2-A06BA16D4069}" type="datetimeFigureOut">
              <a:rPr lang="es-EC" smtClean="0"/>
              <a:t>04/12/2016</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2598539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8A1694D-D637-4D75-A7E2-A06BA16D4069}" type="datetimeFigureOut">
              <a:rPr lang="es-EC" smtClean="0"/>
              <a:t>04/12/2016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57546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8A1694D-D637-4D75-A7E2-A06BA16D4069}" type="datetimeFigureOut">
              <a:rPr lang="es-EC" smtClean="0"/>
              <a:t>04/12/2016</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B88C566-E9DD-4A16-BD00-CA441E3908F0}" type="slidenum">
              <a:rPr lang="es-EC" smtClean="0"/>
              <a:t>‹Nº›</a:t>
            </a:fld>
            <a:endParaRPr lang="es-EC"/>
          </a:p>
        </p:txBody>
      </p:sp>
    </p:spTree>
    <p:extLst>
      <p:ext uri="{BB962C8B-B14F-4D97-AF65-F5344CB8AC3E}">
        <p14:creationId xmlns:p14="http://schemas.microsoft.com/office/powerpoint/2010/main" val="341182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8A1694D-D637-4D75-A7E2-A06BA16D4069}" type="datetimeFigureOut">
              <a:rPr lang="es-EC" smtClean="0"/>
              <a:t>04/12/2016</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B88C566-E9DD-4A16-BD00-CA441E3908F0}" type="slidenum">
              <a:rPr lang="es-EC" smtClean="0"/>
              <a:t>‹Nº›</a:t>
            </a:fld>
            <a:endParaRPr lang="es-EC"/>
          </a:p>
        </p:txBody>
      </p:sp>
    </p:spTree>
    <p:extLst>
      <p:ext uri="{BB962C8B-B14F-4D97-AF65-F5344CB8AC3E}">
        <p14:creationId xmlns:p14="http://schemas.microsoft.com/office/powerpoint/2010/main" val="3529965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1631950" y="1471614"/>
            <a:ext cx="8713788" cy="2808287"/>
          </a:xfrm>
          <a:noFill/>
        </p:spPr>
        <p:txBody>
          <a:bodyPr anchor="ctr">
            <a:normAutofit fontScale="90000"/>
          </a:bodyPr>
          <a:lstStyle/>
          <a:p>
            <a:pPr algn="ctr" eaLnBrk="1" hangingPunct="1"/>
            <a:r>
              <a:rPr lang="es-ES" altLang="es-EC" sz="4400" b="1" dirty="0">
                <a:solidFill>
                  <a:schemeClr val="tx1"/>
                </a:solidFill>
              </a:rPr>
              <a:t>Departamento de Electrónica en Automatización y Control</a:t>
            </a:r>
            <a:br>
              <a:rPr lang="es-ES" altLang="es-EC" sz="4400" b="1" dirty="0">
                <a:solidFill>
                  <a:schemeClr val="tx1"/>
                </a:solidFill>
              </a:rPr>
            </a:br>
            <a:r>
              <a:rPr lang="es-ES" altLang="es-EC" sz="4900" b="1" dirty="0">
                <a:solidFill>
                  <a:schemeClr val="tx1"/>
                </a:solidFill>
              </a:rPr>
              <a:t/>
            </a:r>
            <a:br>
              <a:rPr lang="es-ES" altLang="es-EC" sz="4900" b="1" dirty="0">
                <a:solidFill>
                  <a:schemeClr val="tx1"/>
                </a:solidFill>
              </a:rPr>
            </a:br>
            <a:r>
              <a:rPr lang="es-ES" altLang="es-EC" sz="3100" b="1" dirty="0">
                <a:solidFill>
                  <a:schemeClr val="tx1"/>
                </a:solidFill>
              </a:rPr>
              <a:t>Modernización del sistema de control de la máquina de cardado </a:t>
            </a:r>
            <a:r>
              <a:rPr lang="es-ES" altLang="es-EC" sz="3100" b="1" dirty="0" err="1">
                <a:solidFill>
                  <a:schemeClr val="tx1"/>
                </a:solidFill>
              </a:rPr>
              <a:t>Rieter</a:t>
            </a:r>
            <a:r>
              <a:rPr lang="es-ES" altLang="es-EC" sz="3100" b="1" dirty="0">
                <a:solidFill>
                  <a:schemeClr val="tx1"/>
                </a:solidFill>
              </a:rPr>
              <a:t> C50 para el proceso de hilatura en la empresa Textiles del Valle S.A.</a:t>
            </a:r>
            <a:endParaRPr lang="es-ES" altLang="es-EC" sz="4900" b="1" dirty="0">
              <a:solidFill>
                <a:schemeClr val="tx1"/>
              </a:solidFill>
            </a:endParaRPr>
          </a:p>
        </p:txBody>
      </p:sp>
      <p:sp>
        <p:nvSpPr>
          <p:cNvPr id="2051" name="Rectangle 119"/>
          <p:cNvSpPr>
            <a:spLocks noChangeArrowheads="1"/>
          </p:cNvSpPr>
          <p:nvPr/>
        </p:nvSpPr>
        <p:spPr bwMode="auto">
          <a:xfrm>
            <a:off x="3935413" y="4508500"/>
            <a:ext cx="4824412"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s-UY" altLang="es-EC" sz="1800" b="1" dirty="0">
              <a:solidFill>
                <a:schemeClr val="bg1"/>
              </a:solidFill>
            </a:endParaRPr>
          </a:p>
          <a:p>
            <a:pPr algn="ctr" eaLnBrk="1" hangingPunct="1">
              <a:spcBef>
                <a:spcPct val="0"/>
              </a:spcBef>
              <a:buFontTx/>
              <a:buNone/>
            </a:pPr>
            <a:endParaRPr lang="es-UY" altLang="es-EC" sz="1800" b="1" dirty="0"/>
          </a:p>
          <a:p>
            <a:pPr algn="ctr" eaLnBrk="1" hangingPunct="1">
              <a:spcBef>
                <a:spcPct val="0"/>
              </a:spcBef>
              <a:buFontTx/>
              <a:buNone/>
            </a:pPr>
            <a:endParaRPr lang="es-UY" altLang="es-EC" sz="2400" b="1" dirty="0"/>
          </a:p>
          <a:p>
            <a:pPr algn="ctr" eaLnBrk="1" hangingPunct="1">
              <a:spcBef>
                <a:spcPct val="0"/>
              </a:spcBef>
              <a:buFontTx/>
              <a:buNone/>
            </a:pPr>
            <a:endParaRPr lang="es-UY" altLang="es-EC" sz="2400" b="1" dirty="0"/>
          </a:p>
          <a:p>
            <a:pPr algn="ctr" eaLnBrk="1" hangingPunct="1">
              <a:spcBef>
                <a:spcPct val="0"/>
              </a:spcBef>
              <a:buFontTx/>
              <a:buNone/>
            </a:pPr>
            <a:r>
              <a:rPr lang="es-UY" altLang="es-EC" sz="2400" b="1" dirty="0"/>
              <a:t>Carlos Mauricio López Martínez</a:t>
            </a:r>
          </a:p>
          <a:p>
            <a:pPr algn="ctr" eaLnBrk="1" hangingPunct="1">
              <a:spcBef>
                <a:spcPct val="0"/>
              </a:spcBef>
              <a:buFontTx/>
              <a:buNone/>
            </a:pPr>
            <a:endParaRPr lang="es-UY" altLang="es-EC" sz="2400" b="1" dirty="0"/>
          </a:p>
          <a:p>
            <a:pPr algn="ctr" eaLnBrk="1" hangingPunct="1">
              <a:spcBef>
                <a:spcPct val="0"/>
              </a:spcBef>
              <a:buFontTx/>
              <a:buNone/>
            </a:pPr>
            <a:r>
              <a:rPr lang="es-UY" altLang="es-EC" sz="2400" b="1" dirty="0"/>
              <a:t>2016/12/10</a:t>
            </a:r>
          </a:p>
          <a:p>
            <a:pPr algn="ctr" eaLnBrk="1" hangingPunct="1">
              <a:spcBef>
                <a:spcPct val="0"/>
              </a:spcBef>
              <a:buFontTx/>
              <a:buNone/>
            </a:pPr>
            <a:endParaRPr lang="es-UY" altLang="es-EC" sz="1800" b="1" dirty="0">
              <a:solidFill>
                <a:schemeClr val="bg1"/>
              </a:solidFill>
            </a:endParaRPr>
          </a:p>
          <a:p>
            <a:pPr algn="ctr" eaLnBrk="1" hangingPunct="1">
              <a:spcBef>
                <a:spcPct val="0"/>
              </a:spcBef>
              <a:buFontTx/>
              <a:buNone/>
            </a:pPr>
            <a:endParaRPr lang="es-UY" altLang="es-EC" sz="1800" b="1" dirty="0">
              <a:solidFill>
                <a:schemeClr val="bg1"/>
              </a:solidFill>
            </a:endParaRPr>
          </a:p>
          <a:p>
            <a:pPr algn="ctr" eaLnBrk="1" hangingPunct="1">
              <a:spcBef>
                <a:spcPct val="0"/>
              </a:spcBef>
              <a:buFontTx/>
              <a:buNone/>
            </a:pPr>
            <a:endParaRPr lang="es-UY" altLang="es-EC" sz="1800" b="1" dirty="0">
              <a:solidFill>
                <a:schemeClr val="bg1"/>
              </a:solidFill>
            </a:endParaRPr>
          </a:p>
          <a:p>
            <a:pPr algn="ctr" eaLnBrk="1" hangingPunct="1">
              <a:spcBef>
                <a:spcPct val="0"/>
              </a:spcBef>
              <a:buFontTx/>
              <a:buNone/>
            </a:pPr>
            <a:endParaRPr lang="es-ES" altLang="es-EC" sz="1800" b="1" dirty="0">
              <a:solidFill>
                <a:schemeClr val="bg1"/>
              </a:solidFill>
            </a:endParaRPr>
          </a:p>
        </p:txBody>
      </p:sp>
      <p:pic>
        <p:nvPicPr>
          <p:cNvPr id="205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5414" y="77789"/>
            <a:ext cx="434530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035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Marcador de contenido 4" descr="C:\Users\Carlos López\Pictures\Camera Roll\Iphone\IMG_725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930900" y="1946276"/>
            <a:ext cx="4762500" cy="3778249"/>
          </a:xfrm>
        </p:spPr>
      </p:pic>
      <p:sp>
        <p:nvSpPr>
          <p:cNvPr id="8195" name="Marcador de contenido 2"/>
          <p:cNvSpPr txBox="1">
            <a:spLocks/>
          </p:cNvSpPr>
          <p:nvPr/>
        </p:nvSpPr>
        <p:spPr bwMode="auto">
          <a:xfrm>
            <a:off x="2165350" y="1033463"/>
            <a:ext cx="8528050" cy="64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228600" indent="-228600">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ts val="1000"/>
              </a:spcBef>
            </a:pPr>
            <a:r>
              <a:rPr lang="es-419" altLang="es-EC" sz="2000" dirty="0">
                <a:latin typeface="+mj-lt"/>
              </a:rPr>
              <a:t>La función principal del cardado es transformar la materia prima en un velo continuo con fibras individualizadas. </a:t>
            </a:r>
            <a:endParaRPr lang="es-EC" altLang="es-EC" sz="2000" dirty="0">
              <a:latin typeface="+mj-lt"/>
            </a:endParaRPr>
          </a:p>
        </p:txBody>
      </p:sp>
      <p:pic>
        <p:nvPicPr>
          <p:cNvPr id="8196" name="Picture 2" descr="http://4.bp.blogspot.com/-CcFjPRe07jQ/Ul4ElHAUhuI/AAAAAAAAAYk/MrKtSbPYjNk/s1600/pro5474640mediumx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2350" y="1946276"/>
            <a:ext cx="234315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ttps://www.mercadolibre.com/jm/img?s=MPE&amp;v=O&amp;t=T&amp;f=4110521777_042013.jpg&amp;sll=192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350" y="3967163"/>
            <a:ext cx="234315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487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b="1" dirty="0" smtClean="0"/>
              <a:t>Máquina Carda </a:t>
            </a:r>
            <a:r>
              <a:rPr lang="es-419" b="1" dirty="0" err="1" smtClean="0"/>
              <a:t>Rieter</a:t>
            </a:r>
            <a:r>
              <a:rPr lang="es-419" b="1" dirty="0" smtClean="0"/>
              <a:t> C50</a:t>
            </a:r>
            <a:endParaRPr lang="es-EC" b="1"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675" y="1606550"/>
            <a:ext cx="4901925" cy="419735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04879" y="1750439"/>
            <a:ext cx="4199109" cy="3911332"/>
          </a:xfrm>
          <a:prstGeom prst="rect">
            <a:avLst/>
          </a:prstGeom>
        </p:spPr>
      </p:pic>
    </p:spTree>
    <p:extLst>
      <p:ext uri="{BB962C8B-B14F-4D97-AF65-F5344CB8AC3E}">
        <p14:creationId xmlns:p14="http://schemas.microsoft.com/office/powerpoint/2010/main" val="457430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57"/>
          <p:cNvSpPr/>
          <p:nvPr/>
        </p:nvSpPr>
        <p:spPr>
          <a:xfrm>
            <a:off x="3136900" y="2159000"/>
            <a:ext cx="7134600" cy="1803000"/>
          </a:xfrm>
          <a:prstGeom prst="flowChartAlternateProcess">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s-419" sz="3000" b="1" dirty="0" smtClean="0"/>
              <a:t>CAUSAS QUE AFECTAN EL PROCESO DE CARDADO</a:t>
            </a:r>
            <a:endParaRPr lang="x-none" sz="3000" b="1" dirty="0"/>
          </a:p>
        </p:txBody>
      </p:sp>
    </p:spTree>
    <p:extLst>
      <p:ext uri="{BB962C8B-B14F-4D97-AF65-F5344CB8AC3E}">
        <p14:creationId xmlns:p14="http://schemas.microsoft.com/office/powerpoint/2010/main" val="3303413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511300"/>
            <a:ext cx="8915400" cy="4399922"/>
          </a:xfrm>
        </p:spPr>
        <p:txBody>
          <a:bodyPr>
            <a:noAutofit/>
          </a:bodyPr>
          <a:lstStyle/>
          <a:p>
            <a:pPr marL="0" indent="0">
              <a:buNone/>
              <a:defRPr/>
            </a:pPr>
            <a:r>
              <a:rPr lang="es-EC" sz="2000" dirty="0" smtClean="0"/>
              <a:t>Las </a:t>
            </a:r>
            <a:r>
              <a:rPr lang="es-EC" sz="2000" dirty="0"/>
              <a:t>principales causas que afectan al cardado son:</a:t>
            </a:r>
            <a:endParaRPr lang="es-EC" sz="2000" i="1" dirty="0"/>
          </a:p>
          <a:p>
            <a:pPr eaLnBrk="1" hangingPunct="1">
              <a:defRPr/>
            </a:pPr>
            <a:r>
              <a:rPr lang="es-EC" sz="2000" dirty="0"/>
              <a:t>Materia prima </a:t>
            </a:r>
            <a:endParaRPr lang="es-EC" i="1" dirty="0"/>
          </a:p>
          <a:p>
            <a:pPr eaLnBrk="1" hangingPunct="1">
              <a:defRPr/>
            </a:pPr>
            <a:r>
              <a:rPr lang="es-EC" sz="2000" dirty="0"/>
              <a:t>Condiciones ambientales</a:t>
            </a:r>
            <a:endParaRPr lang="es-EC" i="1" dirty="0"/>
          </a:p>
          <a:p>
            <a:pPr eaLnBrk="1" hangingPunct="1">
              <a:defRPr/>
            </a:pPr>
            <a:r>
              <a:rPr lang="es-EC" sz="2000" dirty="0"/>
              <a:t>Ajuste y mantenimiento de maquinaria.</a:t>
            </a:r>
            <a:endParaRPr lang="es-EC" i="1" dirty="0"/>
          </a:p>
          <a:p>
            <a:pPr eaLnBrk="1" hangingPunct="1">
              <a:defRPr/>
            </a:pPr>
            <a:r>
              <a:rPr lang="es-EC" sz="2000" dirty="0"/>
              <a:t>Desajuste de ejes, engranajes, piñones, cojinetes, etc</a:t>
            </a:r>
            <a:r>
              <a:rPr lang="es-EC" sz="2000" dirty="0" smtClean="0"/>
              <a:t>.</a:t>
            </a:r>
            <a:endParaRPr lang="es-EC" i="1" dirty="0"/>
          </a:p>
        </p:txBody>
      </p:sp>
      <p:sp>
        <p:nvSpPr>
          <p:cNvPr id="4" name="Título 1"/>
          <p:cNvSpPr>
            <a:spLocks noGrp="1"/>
          </p:cNvSpPr>
          <p:nvPr>
            <p:ph type="title"/>
          </p:nvPr>
        </p:nvSpPr>
        <p:spPr>
          <a:xfrm>
            <a:off x="1818225" y="573310"/>
            <a:ext cx="8911687" cy="1280890"/>
          </a:xfrm>
        </p:spPr>
        <p:txBody>
          <a:bodyPr/>
          <a:lstStyle/>
          <a:p>
            <a:pPr eaLnBrk="1" hangingPunct="1"/>
            <a:r>
              <a:rPr lang="es-419" altLang="es-EC" dirty="0" smtClean="0"/>
              <a:t>Causas Directas</a:t>
            </a:r>
            <a:endParaRPr lang="es-EC" altLang="es-EC" dirty="0" smtClean="0"/>
          </a:p>
        </p:txBody>
      </p:sp>
      <p:pic>
        <p:nvPicPr>
          <p:cNvPr id="20482" name="Picture 2" descr="Resultado de imagen para condiciones ambientales hume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243" y="4092261"/>
            <a:ext cx="1926049" cy="236378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Resultado de imagen para materia prima napa algod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9212" y="4368800"/>
            <a:ext cx="2526992" cy="1895244"/>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Resultado de imagen para desajuste engra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7304" y="4368800"/>
            <a:ext cx="20288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024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511300"/>
            <a:ext cx="8915400" cy="4399922"/>
          </a:xfrm>
        </p:spPr>
        <p:txBody>
          <a:bodyPr>
            <a:noAutofit/>
          </a:bodyPr>
          <a:lstStyle/>
          <a:p>
            <a:pPr marL="0" indent="0">
              <a:buNone/>
              <a:defRPr/>
            </a:pPr>
            <a:r>
              <a:rPr lang="es-EC" dirty="0" smtClean="0"/>
              <a:t>Entre las causas indirectas que </a:t>
            </a:r>
            <a:r>
              <a:rPr lang="es-EC" dirty="0"/>
              <a:t>afectan al cardado son</a:t>
            </a:r>
            <a:r>
              <a:rPr lang="es-EC" dirty="0" smtClean="0"/>
              <a:t>:</a:t>
            </a:r>
          </a:p>
          <a:p>
            <a:pPr marL="0" indent="0">
              <a:buNone/>
              <a:defRPr/>
            </a:pPr>
            <a:endParaRPr lang="es-EC" i="1" dirty="0"/>
          </a:p>
          <a:p>
            <a:pPr>
              <a:defRPr/>
            </a:pPr>
            <a:r>
              <a:rPr lang="es-EC" dirty="0" smtClean="0"/>
              <a:t>Operarios</a:t>
            </a:r>
            <a:r>
              <a:rPr lang="es-EC" dirty="0"/>
              <a:t>, mecánicos y supervisores con poca experiencia.</a:t>
            </a:r>
            <a:endParaRPr lang="es-EC" sz="1600" i="1" dirty="0"/>
          </a:p>
          <a:p>
            <a:pPr>
              <a:defRPr/>
            </a:pPr>
            <a:r>
              <a:rPr lang="es-EC" dirty="0"/>
              <a:t>Materia prima no uniforme en cuanto a sus características más importantes como longitud, finura, etc.</a:t>
            </a:r>
            <a:endParaRPr lang="es-EC" sz="1600" i="1" dirty="0"/>
          </a:p>
          <a:p>
            <a:pPr>
              <a:defRPr/>
            </a:pPr>
            <a:r>
              <a:rPr lang="es-EC" dirty="0"/>
              <a:t>Mezclas de fibras diferentes.</a:t>
            </a:r>
            <a:endParaRPr lang="es-EC" sz="1600" i="1" dirty="0"/>
          </a:p>
        </p:txBody>
      </p:sp>
      <p:sp>
        <p:nvSpPr>
          <p:cNvPr id="4" name="Título 1"/>
          <p:cNvSpPr>
            <a:spLocks noGrp="1"/>
          </p:cNvSpPr>
          <p:nvPr>
            <p:ph type="title"/>
          </p:nvPr>
        </p:nvSpPr>
        <p:spPr>
          <a:xfrm>
            <a:off x="1818225" y="573310"/>
            <a:ext cx="8911687" cy="683990"/>
          </a:xfrm>
        </p:spPr>
        <p:txBody>
          <a:bodyPr/>
          <a:lstStyle/>
          <a:p>
            <a:pPr eaLnBrk="1" hangingPunct="1"/>
            <a:r>
              <a:rPr lang="es-419" altLang="es-EC" dirty="0" smtClean="0"/>
              <a:t>Causas Indirectas</a:t>
            </a:r>
            <a:endParaRPr lang="es-EC" altLang="es-EC" dirty="0" smtClean="0"/>
          </a:p>
        </p:txBody>
      </p:sp>
      <p:pic>
        <p:nvPicPr>
          <p:cNvPr id="2050" name="Picture 2" descr="Resultado de imagen para operadores proceso hila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575" y="4100512"/>
            <a:ext cx="289560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610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409700"/>
            <a:ext cx="8915400" cy="4501522"/>
          </a:xfrm>
        </p:spPr>
        <p:txBody>
          <a:bodyPr>
            <a:noAutofit/>
          </a:bodyPr>
          <a:lstStyle/>
          <a:p>
            <a:pPr marL="0" indent="0">
              <a:buNone/>
              <a:defRPr/>
            </a:pPr>
            <a:endParaRPr lang="es-EC" sz="2000" dirty="0"/>
          </a:p>
          <a:p>
            <a:pPr eaLnBrk="1" hangingPunct="1">
              <a:defRPr/>
            </a:pPr>
            <a:r>
              <a:rPr lang="es-EC" sz="2000" dirty="0"/>
              <a:t>Poliéster: En los dos el Tambor trabaja a 400 RPM </a:t>
            </a:r>
          </a:p>
          <a:p>
            <a:pPr eaLnBrk="1" hangingPunct="1">
              <a:defRPr/>
            </a:pPr>
            <a:r>
              <a:rPr lang="es-EC" sz="2000" dirty="0" err="1"/>
              <a:t>Polipeinado</a:t>
            </a:r>
            <a:r>
              <a:rPr lang="es-EC" sz="2000" dirty="0"/>
              <a:t>: 60 % poliéster 40 % </a:t>
            </a:r>
            <a:r>
              <a:rPr lang="es-EC" sz="2000" dirty="0" smtClean="0"/>
              <a:t>peinado</a:t>
            </a:r>
          </a:p>
          <a:p>
            <a:pPr eaLnBrk="1" hangingPunct="1">
              <a:defRPr/>
            </a:pPr>
            <a:endParaRPr lang="es-419" sz="2000" dirty="0"/>
          </a:p>
          <a:p>
            <a:pPr eaLnBrk="1" hangingPunct="1">
              <a:defRPr/>
            </a:pPr>
            <a:endParaRPr lang="es-EC" sz="2000" dirty="0"/>
          </a:p>
          <a:p>
            <a:pPr eaLnBrk="1" hangingPunct="1">
              <a:defRPr/>
            </a:pPr>
            <a:r>
              <a:rPr lang="es-EC" sz="2000" dirty="0"/>
              <a:t>Algodón: En los dos el Tambor trabaja a 450 RPM</a:t>
            </a:r>
          </a:p>
          <a:p>
            <a:pPr eaLnBrk="1" hangingPunct="1">
              <a:defRPr/>
            </a:pPr>
            <a:r>
              <a:rPr lang="es-EC" sz="2000" dirty="0" err="1"/>
              <a:t>Polialgodón</a:t>
            </a:r>
            <a:r>
              <a:rPr lang="es-EC" sz="2000" dirty="0"/>
              <a:t>: 65% poliéster 35% algodón </a:t>
            </a:r>
          </a:p>
        </p:txBody>
      </p:sp>
      <p:sp>
        <p:nvSpPr>
          <p:cNvPr id="4" name="Título 1"/>
          <p:cNvSpPr>
            <a:spLocks noGrp="1"/>
          </p:cNvSpPr>
          <p:nvPr>
            <p:ph type="title"/>
          </p:nvPr>
        </p:nvSpPr>
        <p:spPr>
          <a:xfrm>
            <a:off x="1818225" y="573310"/>
            <a:ext cx="8911687" cy="683990"/>
          </a:xfrm>
        </p:spPr>
        <p:txBody>
          <a:bodyPr/>
          <a:lstStyle/>
          <a:p>
            <a:pPr eaLnBrk="1" hangingPunct="1"/>
            <a:r>
              <a:rPr lang="es-419" altLang="es-EC" dirty="0" smtClean="0"/>
              <a:t>Formas de Trabajo</a:t>
            </a:r>
            <a:endParaRPr lang="es-EC" altLang="es-EC" dirty="0" smtClean="0"/>
          </a:p>
        </p:txBody>
      </p:sp>
    </p:spTree>
    <p:extLst>
      <p:ext uri="{BB962C8B-B14F-4D97-AF65-F5344CB8AC3E}">
        <p14:creationId xmlns:p14="http://schemas.microsoft.com/office/powerpoint/2010/main" val="100334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pPr eaLnBrk="1" hangingPunct="1"/>
            <a:r>
              <a:rPr lang="es-EC" altLang="es-EC" dirty="0" smtClean="0"/>
              <a:t>Red Montada con Topología Estrella</a:t>
            </a:r>
            <a:endParaRPr lang="es-EC" altLang="es-EC" dirty="0" smtClean="0"/>
          </a:p>
        </p:txBody>
      </p:sp>
      <p:sp>
        <p:nvSpPr>
          <p:cNvPr id="9219" name="Marcador de contenido 2"/>
          <p:cNvSpPr>
            <a:spLocks noGrp="1"/>
          </p:cNvSpPr>
          <p:nvPr>
            <p:ph idx="1"/>
          </p:nvPr>
        </p:nvSpPr>
        <p:spPr/>
        <p:txBody>
          <a:bodyPr/>
          <a:lstStyle/>
          <a:p>
            <a:pPr algn="just"/>
            <a:r>
              <a:rPr lang="es-EC" dirty="0"/>
              <a:t>Para realizar la comunicación entre el PLC ABB AC500 y la pantalla HMI WEG se montó una red con topología en estrella mediante un </a:t>
            </a:r>
            <a:r>
              <a:rPr lang="es-EC" dirty="0" err="1"/>
              <a:t>switch</a:t>
            </a:r>
            <a:r>
              <a:rPr lang="es-EC" dirty="0"/>
              <a:t> industrial Siemens CSM 1277 como se muestra en la Figura 50. </a:t>
            </a:r>
            <a:endParaRPr lang="es-EC" altLang="es-EC" dirty="0" smtClean="0"/>
          </a:p>
        </p:txBody>
      </p:sp>
      <p:pic>
        <p:nvPicPr>
          <p:cNvPr id="2" name="Imagen 1"/>
          <p:cNvPicPr>
            <a:picLocks noChangeAspect="1"/>
          </p:cNvPicPr>
          <p:nvPr/>
        </p:nvPicPr>
        <p:blipFill>
          <a:blip r:embed="rId2"/>
          <a:stretch>
            <a:fillRect/>
          </a:stretch>
        </p:blipFill>
        <p:spPr>
          <a:xfrm>
            <a:off x="5270500" y="3373163"/>
            <a:ext cx="2343523" cy="2766659"/>
          </a:xfrm>
          <a:prstGeom prst="rect">
            <a:avLst/>
          </a:prstGeom>
        </p:spPr>
      </p:pic>
    </p:spTree>
    <p:extLst>
      <p:ext uri="{BB962C8B-B14F-4D97-AF65-F5344CB8AC3E}">
        <p14:creationId xmlns:p14="http://schemas.microsoft.com/office/powerpoint/2010/main" val="1128940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pPr eaLnBrk="1" hangingPunct="1"/>
            <a:r>
              <a:rPr lang="es-EC" altLang="es-EC" smtClean="0"/>
              <a:t>SISTEMA DE CONTROL</a:t>
            </a:r>
          </a:p>
        </p:txBody>
      </p:sp>
      <p:pic>
        <p:nvPicPr>
          <p:cNvPr id="2" name="Imagen 1"/>
          <p:cNvPicPr>
            <a:picLocks noChangeAspect="1"/>
          </p:cNvPicPr>
          <p:nvPr/>
        </p:nvPicPr>
        <p:blipFill>
          <a:blip r:embed="rId2"/>
          <a:stretch>
            <a:fillRect/>
          </a:stretch>
        </p:blipFill>
        <p:spPr>
          <a:xfrm>
            <a:off x="2632299" y="1323166"/>
            <a:ext cx="8558098" cy="2690813"/>
          </a:xfrm>
          <a:prstGeom prst="rect">
            <a:avLst/>
          </a:prstGeom>
        </p:spPr>
      </p:pic>
      <p:pic>
        <p:nvPicPr>
          <p:cNvPr id="3" name="Imagen 2"/>
          <p:cNvPicPr>
            <a:picLocks noChangeAspect="1"/>
          </p:cNvPicPr>
          <p:nvPr/>
        </p:nvPicPr>
        <p:blipFill>
          <a:blip r:embed="rId3"/>
          <a:stretch>
            <a:fillRect/>
          </a:stretch>
        </p:blipFill>
        <p:spPr>
          <a:xfrm>
            <a:off x="4101210" y="4013979"/>
            <a:ext cx="5620276" cy="2475271"/>
          </a:xfrm>
          <a:prstGeom prst="rect">
            <a:avLst/>
          </a:prstGeom>
        </p:spPr>
      </p:pic>
    </p:spTree>
    <p:extLst>
      <p:ext uri="{BB962C8B-B14F-4D97-AF65-F5344CB8AC3E}">
        <p14:creationId xmlns:p14="http://schemas.microsoft.com/office/powerpoint/2010/main" val="2851433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pPr eaLnBrk="1" hangingPunct="1"/>
            <a:r>
              <a:rPr lang="es-EC" altLang="es-EC" smtClean="0"/>
              <a:t>SISTEMA DE CONTROL</a:t>
            </a:r>
          </a:p>
        </p:txBody>
      </p:sp>
      <p:sp>
        <p:nvSpPr>
          <p:cNvPr id="10243" name="Marcador de contenido 2"/>
          <p:cNvSpPr>
            <a:spLocks noGrp="1"/>
          </p:cNvSpPr>
          <p:nvPr>
            <p:ph idx="1"/>
          </p:nvPr>
        </p:nvSpPr>
        <p:spPr/>
        <p:txBody>
          <a:bodyPr/>
          <a:lstStyle/>
          <a:p>
            <a:pPr algn="just"/>
            <a:r>
              <a:rPr lang="es-EC" altLang="es-EC" dirty="0"/>
              <a:t>Los sensores analógicos inductivos de medición inicial son los encargados de detectar el ingreso de cualquier material externo que pueda dañar al funcionamiento interno de la Carda</a:t>
            </a:r>
            <a:r>
              <a:rPr lang="es-EC" altLang="es-EC" dirty="0" smtClean="0"/>
              <a:t>.</a:t>
            </a:r>
          </a:p>
          <a:p>
            <a:pPr algn="just"/>
            <a:r>
              <a:rPr lang="es-EC" dirty="0"/>
              <a:t>Para esta función existe una condición en el lazo de control de velocidad que si la señal que entregan los sensores analógicos de medición de entrada en la tolva de alimentación baja de cierto valor programado, manda a parar todo el sistema de funcionamiento. </a:t>
            </a:r>
            <a:endParaRPr lang="es-EC" dirty="0" smtClean="0"/>
          </a:p>
          <a:p>
            <a:pPr algn="just"/>
            <a:r>
              <a:rPr lang="es-EC" dirty="0"/>
              <a:t>Respecto al control de velocidad del cilindro Alimentador/Tomador es necesario comparar el valor efectivo registrado por el sensor analógico de salida, con el valor teórico del peso de la cinta. </a:t>
            </a:r>
            <a:endParaRPr lang="es-EC" altLang="es-EC" dirty="0"/>
          </a:p>
          <a:p>
            <a:pPr algn="just" eaLnBrk="1" hangingPunct="1"/>
            <a:endParaRPr lang="es-EC" altLang="es-EC" dirty="0" smtClean="0"/>
          </a:p>
        </p:txBody>
      </p:sp>
    </p:spTree>
    <p:extLst>
      <p:ext uri="{BB962C8B-B14F-4D97-AF65-F5344CB8AC3E}">
        <p14:creationId xmlns:p14="http://schemas.microsoft.com/office/powerpoint/2010/main" val="406973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pPr eaLnBrk="1" hangingPunct="1"/>
            <a:r>
              <a:rPr lang="es-EC" altLang="es-EC" dirty="0" smtClean="0"/>
              <a:t>IMPLEMENTACIÓN</a:t>
            </a:r>
            <a:endParaRPr lang="es-EC" altLang="es-EC" dirty="0" smtClean="0"/>
          </a:p>
        </p:txBody>
      </p:sp>
      <p:sp>
        <p:nvSpPr>
          <p:cNvPr id="10243" name="Marcador de contenido 2"/>
          <p:cNvSpPr>
            <a:spLocks noGrp="1"/>
          </p:cNvSpPr>
          <p:nvPr>
            <p:ph idx="1"/>
          </p:nvPr>
        </p:nvSpPr>
        <p:spPr>
          <a:xfrm>
            <a:off x="2589212" y="1435100"/>
            <a:ext cx="8915400" cy="4476122"/>
          </a:xfrm>
        </p:spPr>
        <p:txBody>
          <a:bodyPr/>
          <a:lstStyle/>
          <a:p>
            <a:pPr algn="just"/>
            <a:r>
              <a:rPr lang="es-EC" dirty="0"/>
              <a:t>Para la modernización del sistema de control de la máquina, fue necesario sustituir ciertos elementos que presentaban fallas o algunos que se encontraban obsoletos tanto dentro del tablero principal como en la parte mecánica de la Carda. </a:t>
            </a:r>
            <a:endParaRPr lang="es-EC" altLang="es-EC" dirty="0" smtClean="0"/>
          </a:p>
        </p:txBody>
      </p:sp>
      <p:pic>
        <p:nvPicPr>
          <p:cNvPr id="2" name="Imagen 1"/>
          <p:cNvPicPr>
            <a:picLocks noChangeAspect="1"/>
          </p:cNvPicPr>
          <p:nvPr/>
        </p:nvPicPr>
        <p:blipFill>
          <a:blip r:embed="rId2"/>
          <a:stretch>
            <a:fillRect/>
          </a:stretch>
        </p:blipFill>
        <p:spPr>
          <a:xfrm>
            <a:off x="5233188" y="2754090"/>
            <a:ext cx="2827990" cy="3835677"/>
          </a:xfrm>
          <a:prstGeom prst="rect">
            <a:avLst/>
          </a:prstGeom>
        </p:spPr>
      </p:pic>
    </p:spTree>
    <p:extLst>
      <p:ext uri="{BB962C8B-B14F-4D97-AF65-F5344CB8AC3E}">
        <p14:creationId xmlns:p14="http://schemas.microsoft.com/office/powerpoint/2010/main" val="130804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txBox="1">
            <a:spLocks/>
          </p:cNvSpPr>
          <p:nvPr/>
        </p:nvSpPr>
        <p:spPr>
          <a:xfrm>
            <a:off x="1397000" y="358775"/>
            <a:ext cx="563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3200" b="1" dirty="0" smtClean="0"/>
              <a:t>	</a:t>
            </a:r>
            <a:r>
              <a:rPr lang="es-ES" sz="3600" b="1" dirty="0" smtClean="0"/>
              <a:t>Temario</a:t>
            </a:r>
            <a:endParaRPr lang="es-ES" sz="3600" b="1" dirty="0"/>
          </a:p>
        </p:txBody>
      </p:sp>
      <p:graphicFrame>
        <p:nvGraphicFramePr>
          <p:cNvPr id="3" name="Diagrama 2"/>
          <p:cNvGraphicFramePr/>
          <p:nvPr>
            <p:extLst>
              <p:ext uri="{D42A27DB-BD31-4B8C-83A1-F6EECF244321}">
                <p14:modId xmlns:p14="http://schemas.microsoft.com/office/powerpoint/2010/main" val="3512758646"/>
              </p:ext>
            </p:extLst>
          </p:nvPr>
        </p:nvGraphicFramePr>
        <p:xfrm>
          <a:off x="2260600" y="1371600"/>
          <a:ext cx="8839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7877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32375" y="1449610"/>
            <a:ext cx="5503325" cy="3655780"/>
          </a:xfrm>
          <a:prstGeom prst="rect">
            <a:avLst/>
          </a:prstGeom>
        </p:spPr>
      </p:pic>
      <p:pic>
        <p:nvPicPr>
          <p:cNvPr id="6" name="Imagen 5"/>
          <p:cNvPicPr>
            <a:picLocks noChangeAspect="1"/>
          </p:cNvPicPr>
          <p:nvPr/>
        </p:nvPicPr>
        <p:blipFill>
          <a:blip r:embed="rId3"/>
          <a:stretch>
            <a:fillRect/>
          </a:stretch>
        </p:blipFill>
        <p:spPr>
          <a:xfrm>
            <a:off x="6491019" y="1449610"/>
            <a:ext cx="5489473" cy="3655780"/>
          </a:xfrm>
          <a:prstGeom prst="rect">
            <a:avLst/>
          </a:prstGeom>
        </p:spPr>
      </p:pic>
    </p:spTree>
    <p:extLst>
      <p:ext uri="{BB962C8B-B14F-4D97-AF65-F5344CB8AC3E}">
        <p14:creationId xmlns:p14="http://schemas.microsoft.com/office/powerpoint/2010/main" val="3435947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a:xfrm>
            <a:off x="2184401" y="624110"/>
            <a:ext cx="9320212" cy="1280890"/>
          </a:xfrm>
        </p:spPr>
        <p:txBody>
          <a:bodyPr>
            <a:normAutofit/>
          </a:bodyPr>
          <a:lstStyle/>
          <a:p>
            <a:pPr eaLnBrk="1" hangingPunct="1"/>
            <a:r>
              <a:rPr lang="es-EC" altLang="es-EC" dirty="0" smtClean="0"/>
              <a:t>COMPARACIÓN CARDA </a:t>
            </a:r>
            <a:r>
              <a:rPr lang="es-EC" altLang="es-EC" dirty="0" smtClean="0"/>
              <a:t>MODERNIZADA </a:t>
            </a:r>
            <a:r>
              <a:rPr lang="es-EC" altLang="es-EC" dirty="0" smtClean="0"/>
              <a:t>CON </a:t>
            </a:r>
            <a:r>
              <a:rPr lang="es-EC" altLang="es-EC" dirty="0" smtClean="0"/>
              <a:t>DISE</a:t>
            </a:r>
            <a:r>
              <a:rPr lang="es-419" altLang="es-EC" dirty="0" smtClean="0"/>
              <a:t>Ñ</a:t>
            </a:r>
            <a:r>
              <a:rPr lang="es-EC" altLang="es-EC" dirty="0" smtClean="0"/>
              <a:t>O </a:t>
            </a:r>
            <a:r>
              <a:rPr lang="es-EC" altLang="es-EC" dirty="0" smtClean="0"/>
              <a:t>ANTERIOR</a:t>
            </a:r>
          </a:p>
        </p:txBody>
      </p:sp>
      <p:sp>
        <p:nvSpPr>
          <p:cNvPr id="3" name="Marcador de contenido 2"/>
          <p:cNvSpPr>
            <a:spLocks noGrp="1"/>
          </p:cNvSpPr>
          <p:nvPr>
            <p:ph idx="1"/>
          </p:nvPr>
        </p:nvSpPr>
        <p:spPr/>
        <p:txBody>
          <a:bodyPr>
            <a:normAutofit/>
          </a:bodyPr>
          <a:lstStyle/>
          <a:p>
            <a:pPr eaLnBrk="1" hangingPunct="1">
              <a:defRPr/>
            </a:pPr>
            <a:r>
              <a:rPr lang="es-EC" dirty="0"/>
              <a:t>Mejora en tiempos de producción al arrancar la máquina sin tener q esperar que el tambor se detenga por completo</a:t>
            </a:r>
          </a:p>
          <a:p>
            <a:pPr eaLnBrk="1" hangingPunct="1">
              <a:defRPr/>
            </a:pPr>
            <a:r>
              <a:rPr lang="es-EC" dirty="0"/>
              <a:t>El motor del tambor frena el tambor continuamente hasta que esté parado. En este caso el accionamiento del tambor se calienta mucho. La máquina puede ser de nuevo puesta en marcha solamente cuando el motor se haya enfriado suficientemente para que el arranque no sea interrumpido de nuevo por un recalentamiento fuerte. </a:t>
            </a:r>
          </a:p>
          <a:p>
            <a:pPr eaLnBrk="1" hangingPunct="1">
              <a:defRPr/>
            </a:pPr>
            <a:r>
              <a:rPr lang="es-EC" dirty="0"/>
              <a:t>Con la nueva puerta del silo, el material entra de forma uniforme a la tolva de alimentación y se puede visualizar como ingresa el material al silo.</a:t>
            </a:r>
          </a:p>
          <a:p>
            <a:pPr eaLnBrk="1" hangingPunct="1">
              <a:defRPr/>
            </a:pPr>
            <a:endParaRPr lang="es-EC" dirty="0"/>
          </a:p>
        </p:txBody>
      </p:sp>
    </p:spTree>
    <p:extLst>
      <p:ext uri="{BB962C8B-B14F-4D97-AF65-F5344CB8AC3E}">
        <p14:creationId xmlns:p14="http://schemas.microsoft.com/office/powerpoint/2010/main" val="238083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52650" y="2227264"/>
            <a:ext cx="9124950" cy="3640137"/>
          </a:xfrm>
        </p:spPr>
        <p:txBody>
          <a:bodyPr>
            <a:normAutofit/>
          </a:bodyPr>
          <a:lstStyle/>
          <a:p>
            <a:pPr eaLnBrk="1" hangingPunct="1">
              <a:defRPr/>
            </a:pPr>
            <a:r>
              <a:rPr lang="es-EC" dirty="0" smtClean="0"/>
              <a:t>Cambio de botes sin pérdida de producción y merma de la calidad: El peso de la cinta en la apiladora se mantienen uniforme desde el inicio hasta el final del llenado del bote.</a:t>
            </a:r>
          </a:p>
          <a:p>
            <a:pPr eaLnBrk="1" hangingPunct="1">
              <a:defRPr/>
            </a:pPr>
            <a:r>
              <a:rPr lang="es-EC" dirty="0" smtClean="0"/>
              <a:t>Reducción de imperfecciones (</a:t>
            </a:r>
            <a:r>
              <a:rPr lang="es-EC" dirty="0" err="1" smtClean="0"/>
              <a:t>neps</a:t>
            </a:r>
            <a:r>
              <a:rPr lang="es-EC" dirty="0" smtClean="0"/>
              <a:t>) e impurezas gracias a la disgregación suave de las fibras en el silo de alimentación</a:t>
            </a:r>
          </a:p>
          <a:p>
            <a:pPr eaLnBrk="1" hangingPunct="1">
              <a:defRPr/>
            </a:pPr>
            <a:r>
              <a:rPr lang="es-EC" dirty="0" smtClean="0"/>
              <a:t>Vida útil más larga de la guarnición del tomador</a:t>
            </a:r>
          </a:p>
          <a:p>
            <a:pPr eaLnBrk="1" hangingPunct="1">
              <a:defRPr/>
            </a:pPr>
            <a:r>
              <a:rPr lang="es-EC" dirty="0" smtClean="0"/>
              <a:t>Tiempos de paro de la máquina más cortos: Si ocurre algún problema de cinta muy gruesa o muy delgada, para la alimentación y la salida pero no el Tambor lo que ocasiona que los tiempos de paro sean más cortos. </a:t>
            </a:r>
          </a:p>
          <a:p>
            <a:pPr eaLnBrk="1" hangingPunct="1">
              <a:defRPr/>
            </a:pPr>
            <a:r>
              <a:rPr lang="es-EC" dirty="0" smtClean="0"/>
              <a:t>Los mejores valores CV gracias a la napa homogénea.</a:t>
            </a:r>
          </a:p>
          <a:p>
            <a:pPr marL="0" indent="0">
              <a:buNone/>
              <a:defRPr/>
            </a:pPr>
            <a:endParaRPr lang="es-EC" dirty="0"/>
          </a:p>
        </p:txBody>
      </p:sp>
      <p:sp>
        <p:nvSpPr>
          <p:cNvPr id="5" name="Título 1"/>
          <p:cNvSpPr txBox="1">
            <a:spLocks/>
          </p:cNvSpPr>
          <p:nvPr/>
        </p:nvSpPr>
        <p:spPr>
          <a:xfrm>
            <a:off x="2152650" y="535210"/>
            <a:ext cx="9320212"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altLang="es-EC" dirty="0" smtClean="0"/>
              <a:t>COMPARACIÓN CARDA MODERNIZADA CON DISE</a:t>
            </a:r>
            <a:r>
              <a:rPr lang="es-419" altLang="es-EC" dirty="0" smtClean="0"/>
              <a:t>Ñ</a:t>
            </a:r>
            <a:r>
              <a:rPr lang="es-EC" altLang="es-EC" dirty="0" smtClean="0"/>
              <a:t>O ANTERIOR</a:t>
            </a:r>
            <a:endParaRPr lang="es-EC" altLang="es-EC" dirty="0" smtClean="0"/>
          </a:p>
        </p:txBody>
      </p:sp>
    </p:spTree>
    <p:extLst>
      <p:ext uri="{BB962C8B-B14F-4D97-AF65-F5344CB8AC3E}">
        <p14:creationId xmlns:p14="http://schemas.microsoft.com/office/powerpoint/2010/main" val="4283968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pPr eaLnBrk="1" hangingPunct="1"/>
            <a:r>
              <a:rPr lang="es-EC" altLang="es-EC" smtClean="0"/>
              <a:t>PRUEBAS Y RESULTADOS</a:t>
            </a:r>
          </a:p>
        </p:txBody>
      </p:sp>
      <p:sp>
        <p:nvSpPr>
          <p:cNvPr id="3" name="Marcador de contenido 2"/>
          <p:cNvSpPr>
            <a:spLocks noGrp="1"/>
          </p:cNvSpPr>
          <p:nvPr>
            <p:ph idx="1"/>
          </p:nvPr>
        </p:nvSpPr>
        <p:spPr>
          <a:xfrm>
            <a:off x="2424112" y="1638300"/>
            <a:ext cx="8915400" cy="3777622"/>
          </a:xfrm>
        </p:spPr>
        <p:txBody>
          <a:bodyPr>
            <a:normAutofit/>
          </a:bodyPr>
          <a:lstStyle/>
          <a:p>
            <a:pPr algn="just" eaLnBrk="1" hangingPunct="1">
              <a:defRPr/>
            </a:pPr>
            <a:r>
              <a:rPr lang="es-ES" sz="2000" dirty="0"/>
              <a:t>Dentro de cualquier proceso productivo resulta conveniente conocer en todo momento hasta qué punto el producto final cumple con las especificaciones preestablecidas. </a:t>
            </a:r>
            <a:endParaRPr lang="es-ES" sz="2000" dirty="0" smtClean="0"/>
          </a:p>
          <a:p>
            <a:pPr algn="just" eaLnBrk="1" hangingPunct="1">
              <a:defRPr/>
            </a:pPr>
            <a:r>
              <a:rPr lang="es-ES" sz="2000" dirty="0" smtClean="0"/>
              <a:t>La </a:t>
            </a:r>
            <a:r>
              <a:rPr lang="es-ES" sz="2000" dirty="0"/>
              <a:t>idea consiste en extraer varias muestras del proceso productivo y generar gráficos para estudiar la variabilidad del mismo y comprobar si el producto obtenido cumple o no con las especificaciones establecidas anteriormente. </a:t>
            </a:r>
            <a:endParaRPr lang="es-ES" sz="2000" dirty="0" smtClean="0"/>
          </a:p>
          <a:p>
            <a:pPr eaLnBrk="1" hangingPunct="1">
              <a:defRPr/>
            </a:pPr>
            <a:endParaRPr lang="es-ES" dirty="0"/>
          </a:p>
        </p:txBody>
      </p:sp>
      <p:pic>
        <p:nvPicPr>
          <p:cNvPr id="12290" name="Picture 2" descr="Resultado de imagen para pruebas y resul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075" y="4369124"/>
            <a:ext cx="3489325" cy="209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336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smtClean="0"/>
              <a:t>Diagrama de Control por Variables</a:t>
            </a:r>
            <a:endParaRPr lang="es-EC" dirty="0"/>
          </a:p>
        </p:txBody>
      </p:sp>
      <p:pic>
        <p:nvPicPr>
          <p:cNvPr id="4" name="Imagen 3"/>
          <p:cNvPicPr>
            <a:picLocks noChangeAspect="1"/>
          </p:cNvPicPr>
          <p:nvPr/>
        </p:nvPicPr>
        <p:blipFill>
          <a:blip r:embed="rId2"/>
          <a:stretch>
            <a:fillRect/>
          </a:stretch>
        </p:blipFill>
        <p:spPr>
          <a:xfrm>
            <a:off x="2592925" y="1518555"/>
            <a:ext cx="7835210" cy="4691038"/>
          </a:xfrm>
          <a:prstGeom prst="rect">
            <a:avLst/>
          </a:prstGeom>
        </p:spPr>
      </p:pic>
    </p:spTree>
    <p:extLst>
      <p:ext uri="{BB962C8B-B14F-4D97-AF65-F5344CB8AC3E}">
        <p14:creationId xmlns:p14="http://schemas.microsoft.com/office/powerpoint/2010/main" val="395297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425" y="471710"/>
            <a:ext cx="8911687" cy="1280890"/>
          </a:xfrm>
        </p:spPr>
        <p:txBody>
          <a:bodyPr/>
          <a:lstStyle/>
          <a:p>
            <a:r>
              <a:rPr lang="es-419" dirty="0" smtClean="0"/>
              <a:t>Diagrama de Control por Rangos</a:t>
            </a:r>
            <a:endParaRPr lang="es-EC" dirty="0"/>
          </a:p>
        </p:txBody>
      </p:sp>
      <p:pic>
        <p:nvPicPr>
          <p:cNvPr id="3" name="Imagen 2"/>
          <p:cNvPicPr>
            <a:picLocks noChangeAspect="1"/>
          </p:cNvPicPr>
          <p:nvPr/>
        </p:nvPicPr>
        <p:blipFill>
          <a:blip r:embed="rId2"/>
          <a:stretch>
            <a:fillRect/>
          </a:stretch>
        </p:blipFill>
        <p:spPr>
          <a:xfrm>
            <a:off x="2516993" y="1455737"/>
            <a:ext cx="8108682" cy="4835901"/>
          </a:xfrm>
          <a:prstGeom prst="rect">
            <a:avLst/>
          </a:prstGeom>
        </p:spPr>
      </p:pic>
    </p:spTree>
    <p:extLst>
      <p:ext uri="{BB962C8B-B14F-4D97-AF65-F5344CB8AC3E}">
        <p14:creationId xmlns:p14="http://schemas.microsoft.com/office/powerpoint/2010/main" val="3232835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pPr eaLnBrk="1" hangingPunct="1"/>
            <a:r>
              <a:rPr lang="es-419" altLang="es-EC" dirty="0" smtClean="0"/>
              <a:t>Interpretación Diagrama de Control</a:t>
            </a:r>
            <a:endParaRPr lang="es-EC" altLang="es-EC" dirty="0" smtClean="0"/>
          </a:p>
        </p:txBody>
      </p:sp>
      <p:sp>
        <p:nvSpPr>
          <p:cNvPr id="3" name="Marcador de contenido 2"/>
          <p:cNvSpPr>
            <a:spLocks noGrp="1"/>
          </p:cNvSpPr>
          <p:nvPr>
            <p:ph idx="1"/>
          </p:nvPr>
        </p:nvSpPr>
        <p:spPr>
          <a:xfrm>
            <a:off x="2589212" y="1574800"/>
            <a:ext cx="8915400" cy="4336422"/>
          </a:xfrm>
        </p:spPr>
        <p:txBody>
          <a:bodyPr>
            <a:normAutofit/>
          </a:bodyPr>
          <a:lstStyle/>
          <a:p>
            <a:pPr marL="0" indent="0" eaLnBrk="1" hangingPunct="1">
              <a:buNone/>
              <a:defRPr/>
            </a:pPr>
            <a:r>
              <a:rPr lang="es-EC" dirty="0" smtClean="0"/>
              <a:t>Primero (todo lo referente al USTER y al CV en la irregularidad de la cinta) </a:t>
            </a:r>
          </a:p>
          <a:p>
            <a:pPr marL="0" indent="0" algn="ctr">
              <a:buNone/>
              <a:defRPr/>
            </a:pPr>
            <a:r>
              <a:rPr lang="es-EC" b="1" dirty="0" err="1" smtClean="0"/>
              <a:t>KTex</a:t>
            </a:r>
            <a:r>
              <a:rPr lang="es-EC" b="1" dirty="0" smtClean="0"/>
              <a:t>: Significa </a:t>
            </a:r>
            <a:r>
              <a:rPr lang="es-EC" b="1" dirty="0"/>
              <a:t>el peso [gr] en 1 metro de cinta producida</a:t>
            </a:r>
            <a:r>
              <a:rPr lang="es-EC" b="1" dirty="0" smtClean="0"/>
              <a:t>.</a:t>
            </a:r>
          </a:p>
          <a:p>
            <a:pPr marL="0" indent="0">
              <a:buNone/>
              <a:defRPr/>
            </a:pPr>
            <a:endParaRPr lang="es-EC" dirty="0" smtClean="0"/>
          </a:p>
          <a:p>
            <a:pPr marL="0" indent="0">
              <a:buNone/>
            </a:pPr>
            <a:r>
              <a:rPr lang="es-EC" dirty="0"/>
              <a:t>Los diagramas de control presentados en las Figuras </a:t>
            </a:r>
            <a:r>
              <a:rPr lang="es-EC" dirty="0" smtClean="0"/>
              <a:t>anteriores son </a:t>
            </a:r>
            <a:r>
              <a:rPr lang="es-EC" dirty="0"/>
              <a:t>la representación de la distribución de un conjunto de datos. </a:t>
            </a:r>
            <a:endParaRPr lang="es-EC" dirty="0" smtClean="0"/>
          </a:p>
          <a:p>
            <a:r>
              <a:rPr lang="es-EC" dirty="0" smtClean="0"/>
              <a:t>La </a:t>
            </a:r>
            <a:r>
              <a:rPr lang="es-EC" dirty="0"/>
              <a:t>mayoría de los puntos están cerca de la línea central. </a:t>
            </a:r>
          </a:p>
          <a:p>
            <a:r>
              <a:rPr lang="es-EC" dirty="0" smtClean="0"/>
              <a:t>Unos </a:t>
            </a:r>
            <a:r>
              <a:rPr lang="es-EC" dirty="0"/>
              <a:t>pocos puntos se alejan de la línea central acercándose a los límites de control superior e inferior. </a:t>
            </a:r>
          </a:p>
          <a:p>
            <a:r>
              <a:rPr lang="es-EC" dirty="0" smtClean="0"/>
              <a:t>Nunca </a:t>
            </a:r>
            <a:r>
              <a:rPr lang="es-EC" dirty="0"/>
              <a:t>u ocasionalmente un punto excede los límites de control. </a:t>
            </a:r>
          </a:p>
        </p:txBody>
      </p:sp>
    </p:spTree>
    <p:extLst>
      <p:ext uri="{BB962C8B-B14F-4D97-AF65-F5344CB8AC3E}">
        <p14:creationId xmlns:p14="http://schemas.microsoft.com/office/powerpoint/2010/main" val="3559473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pPr eaLnBrk="1" hangingPunct="1"/>
            <a:r>
              <a:rPr lang="es-419" altLang="es-EC" smtClean="0"/>
              <a:t>CONTROL DE CALIDAD</a:t>
            </a:r>
            <a:endParaRPr lang="es-EC" altLang="es-EC" smtClean="0"/>
          </a:p>
        </p:txBody>
      </p:sp>
      <p:sp>
        <p:nvSpPr>
          <p:cNvPr id="3" name="Marcador de contenido 2"/>
          <p:cNvSpPr>
            <a:spLocks noGrp="1"/>
          </p:cNvSpPr>
          <p:nvPr>
            <p:ph idx="1"/>
          </p:nvPr>
        </p:nvSpPr>
        <p:spPr>
          <a:xfrm>
            <a:off x="2589212" y="1663700"/>
            <a:ext cx="8915400" cy="4399922"/>
          </a:xfrm>
        </p:spPr>
        <p:txBody>
          <a:bodyPr>
            <a:normAutofit/>
          </a:bodyPr>
          <a:lstStyle/>
          <a:p>
            <a:pPr eaLnBrk="1" hangingPunct="1">
              <a:defRPr/>
            </a:pPr>
            <a:r>
              <a:rPr lang="es-EC" dirty="0"/>
              <a:t>Se refiere a los que se pueden obtener en la producción del velo o cinta, por causas principalmente mecánicas, inapropiados ajustes, velocidades inadecuadas</a:t>
            </a:r>
            <a:r>
              <a:rPr lang="es-EC" dirty="0" smtClean="0"/>
              <a:t>.</a:t>
            </a:r>
          </a:p>
          <a:p>
            <a:pPr eaLnBrk="1" hangingPunct="1">
              <a:defRPr/>
            </a:pPr>
            <a:r>
              <a:rPr lang="es-EC" dirty="0" smtClean="0"/>
              <a:t>La Carda </a:t>
            </a:r>
            <a:r>
              <a:rPr lang="es-EC" dirty="0" smtClean="0"/>
              <a:t>requiere </a:t>
            </a:r>
            <a:r>
              <a:rPr lang="es-EC" dirty="0"/>
              <a:t>un constante mantenimiento preventivo evitando el correctivo ya que este último es más caro por que al menos detiene la producción en más de un </a:t>
            </a:r>
            <a:r>
              <a:rPr lang="es-EC" dirty="0" smtClean="0"/>
              <a:t>turno.</a:t>
            </a:r>
          </a:p>
          <a:p>
            <a:pPr eaLnBrk="1" hangingPunct="1">
              <a:defRPr/>
            </a:pPr>
            <a:r>
              <a:rPr lang="es-EC" dirty="0" smtClean="0"/>
              <a:t>Por </a:t>
            </a:r>
            <a:r>
              <a:rPr lang="es-EC" dirty="0"/>
              <a:t>lo que se recomienda, en cardas convencionales limpieza en cada turno, </a:t>
            </a:r>
            <a:r>
              <a:rPr lang="es-EC" dirty="0" smtClean="0"/>
              <a:t>según </a:t>
            </a:r>
            <a:r>
              <a:rPr lang="es-EC" dirty="0"/>
              <a:t>el grado de limpieza de la fibra es necesario abrir las tapas para limpiar guarniciones en tomador, gran </a:t>
            </a:r>
            <a:r>
              <a:rPr lang="es-EC" dirty="0" smtClean="0"/>
              <a:t>tambor, </a:t>
            </a:r>
            <a:r>
              <a:rPr lang="es-EC" dirty="0"/>
              <a:t>y el engrasado y lubricado de rodamientos deberá efectuarse diario</a:t>
            </a:r>
            <a:endParaRPr lang="es-419" dirty="0" smtClean="0"/>
          </a:p>
        </p:txBody>
      </p:sp>
    </p:spTree>
    <p:extLst>
      <p:ext uri="{BB962C8B-B14F-4D97-AF65-F5344CB8AC3E}">
        <p14:creationId xmlns:p14="http://schemas.microsoft.com/office/powerpoint/2010/main" val="2819453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lstStyle/>
          <a:p>
            <a:pPr eaLnBrk="1" hangingPunct="1"/>
            <a:r>
              <a:rPr lang="es-EC" altLang="es-EC" smtClean="0"/>
              <a:t>ESPECTROGRAMA</a:t>
            </a:r>
          </a:p>
        </p:txBody>
      </p:sp>
      <p:sp>
        <p:nvSpPr>
          <p:cNvPr id="3" name="Marcador de contenido 2"/>
          <p:cNvSpPr>
            <a:spLocks noGrp="1"/>
          </p:cNvSpPr>
          <p:nvPr>
            <p:ph idx="1"/>
          </p:nvPr>
        </p:nvSpPr>
        <p:spPr>
          <a:xfrm>
            <a:off x="2589212" y="1536700"/>
            <a:ext cx="8915400" cy="4374522"/>
          </a:xfrm>
        </p:spPr>
        <p:txBody>
          <a:bodyPr>
            <a:normAutofit/>
          </a:bodyPr>
          <a:lstStyle/>
          <a:p>
            <a:pPr eaLnBrk="1" hangingPunct="1">
              <a:defRPr/>
            </a:pPr>
            <a:r>
              <a:rPr lang="es-EC" dirty="0"/>
              <a:t>Un espectrograma indica la frecuencia con la que un defecto ocurre de manera cíclica</a:t>
            </a:r>
            <a:r>
              <a:rPr lang="es-EC" dirty="0" smtClean="0"/>
              <a:t>.</a:t>
            </a:r>
          </a:p>
          <a:p>
            <a:pPr eaLnBrk="1" hangingPunct="1">
              <a:defRPr/>
            </a:pPr>
            <a:endParaRPr lang="es-EC" dirty="0" smtClean="0"/>
          </a:p>
          <a:p>
            <a:pPr eaLnBrk="1" hangingPunct="1">
              <a:defRPr/>
            </a:pPr>
            <a:endParaRPr lang="es-419" dirty="0" smtClean="0"/>
          </a:p>
          <a:p>
            <a:pPr eaLnBrk="1" hangingPunct="1">
              <a:defRPr/>
            </a:pPr>
            <a:endParaRPr lang="es-419" dirty="0"/>
          </a:p>
          <a:p>
            <a:pPr eaLnBrk="1" hangingPunct="1">
              <a:defRPr/>
            </a:pPr>
            <a:endParaRPr lang="es-419" dirty="0" smtClean="0"/>
          </a:p>
          <a:p>
            <a:pPr eaLnBrk="1" hangingPunct="1">
              <a:defRPr/>
            </a:pPr>
            <a:endParaRPr lang="es-EC" dirty="0"/>
          </a:p>
          <a:p>
            <a:pPr eaLnBrk="1" hangingPunct="1">
              <a:defRPr/>
            </a:pPr>
            <a:endParaRPr lang="es-EC" dirty="0" smtClean="0"/>
          </a:p>
          <a:p>
            <a:pPr eaLnBrk="1" hangingPunct="1">
              <a:defRPr/>
            </a:pPr>
            <a:r>
              <a:rPr lang="es-EC" dirty="0" smtClean="0"/>
              <a:t>Las variaciones periódicas de masa en el hilo pueden ocasionar mal aspecto de los </a:t>
            </a:r>
            <a:r>
              <a:rPr lang="es-EC" dirty="0" err="1" smtClean="0"/>
              <a:t>tejidoselaborados</a:t>
            </a:r>
            <a:r>
              <a:rPr lang="es-EC" dirty="0" smtClean="0"/>
              <a:t> con él. No son causadas por la materia prima, sino se deben a fallas durante el </a:t>
            </a:r>
            <a:r>
              <a:rPr lang="es-EC" dirty="0" err="1" smtClean="0"/>
              <a:t>procesode</a:t>
            </a:r>
            <a:r>
              <a:rPr lang="es-EC" dirty="0" smtClean="0"/>
              <a:t> hilandería; tales fallas deben ser detectadas tan pronto sea posible.</a:t>
            </a:r>
          </a:p>
          <a:p>
            <a:pPr eaLnBrk="1" hangingPunct="1">
              <a:defRPr/>
            </a:pPr>
            <a:endParaRPr lang="es-419" dirty="0" smtClean="0"/>
          </a:p>
        </p:txBody>
      </p:sp>
      <p:pic>
        <p:nvPicPr>
          <p:cNvPr id="2" name="Imagen 1"/>
          <p:cNvPicPr>
            <a:picLocks noChangeAspect="1"/>
          </p:cNvPicPr>
          <p:nvPr/>
        </p:nvPicPr>
        <p:blipFill>
          <a:blip r:embed="rId2"/>
          <a:stretch>
            <a:fillRect/>
          </a:stretch>
        </p:blipFill>
        <p:spPr>
          <a:xfrm>
            <a:off x="3524250" y="2324100"/>
            <a:ext cx="6959376" cy="2090737"/>
          </a:xfrm>
          <a:prstGeom prst="rect">
            <a:avLst/>
          </a:prstGeom>
        </p:spPr>
      </p:pic>
    </p:spTree>
    <p:extLst>
      <p:ext uri="{BB962C8B-B14F-4D97-AF65-F5344CB8AC3E}">
        <p14:creationId xmlns:p14="http://schemas.microsoft.com/office/powerpoint/2010/main" val="3190246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p:txBody>
          <a:bodyPr/>
          <a:lstStyle/>
          <a:p>
            <a:pPr eaLnBrk="1" hangingPunct="1"/>
            <a:r>
              <a:rPr lang="es-EC" altLang="es-EC" smtClean="0"/>
              <a:t>ESPECTROGRAMA</a:t>
            </a:r>
          </a:p>
        </p:txBody>
      </p:sp>
      <p:sp>
        <p:nvSpPr>
          <p:cNvPr id="3" name="Marcador de contenido 2"/>
          <p:cNvSpPr>
            <a:spLocks noGrp="1"/>
          </p:cNvSpPr>
          <p:nvPr>
            <p:ph idx="1"/>
          </p:nvPr>
        </p:nvSpPr>
        <p:spPr>
          <a:xfrm>
            <a:off x="2589212" y="1803400"/>
            <a:ext cx="8915400" cy="3777622"/>
          </a:xfrm>
        </p:spPr>
        <p:txBody>
          <a:bodyPr>
            <a:normAutofit/>
          </a:bodyPr>
          <a:lstStyle/>
          <a:p>
            <a:pPr eaLnBrk="1" hangingPunct="1">
              <a:defRPr/>
            </a:pPr>
            <a:r>
              <a:rPr lang="es-EC" dirty="0"/>
              <a:t>Cualquier defecto en las máquinas de producción produce una elevación del </a:t>
            </a:r>
            <a:r>
              <a:rPr lang="es-EC" dirty="0" err="1"/>
              <a:t>espectrogramanormal</a:t>
            </a:r>
            <a:r>
              <a:rPr lang="es-EC" dirty="0" smtClean="0"/>
              <a:t>:</a:t>
            </a:r>
          </a:p>
          <a:p>
            <a:pPr eaLnBrk="1" hangingPunct="1">
              <a:defRPr/>
            </a:pPr>
            <a:endParaRPr lang="es-419" dirty="0" smtClean="0"/>
          </a:p>
          <a:p>
            <a:pPr eaLnBrk="1" hangingPunct="1">
              <a:defRPr/>
            </a:pPr>
            <a:endParaRPr lang="es-419" dirty="0"/>
          </a:p>
          <a:p>
            <a:pPr eaLnBrk="1" hangingPunct="1">
              <a:defRPr/>
            </a:pPr>
            <a:endParaRPr lang="es-419" dirty="0" smtClean="0"/>
          </a:p>
          <a:p>
            <a:pPr eaLnBrk="1" hangingPunct="1">
              <a:defRPr/>
            </a:pPr>
            <a:endParaRPr lang="es-419" dirty="0"/>
          </a:p>
          <a:p>
            <a:pPr eaLnBrk="1" hangingPunct="1">
              <a:defRPr/>
            </a:pPr>
            <a:endParaRPr lang="es-419" dirty="0" smtClean="0"/>
          </a:p>
          <a:p>
            <a:pPr marL="0" indent="0">
              <a:buNone/>
              <a:defRPr/>
            </a:pPr>
            <a:endParaRPr lang="es-EC" dirty="0" smtClean="0"/>
          </a:p>
          <a:p>
            <a:pPr>
              <a:defRPr/>
            </a:pPr>
            <a:r>
              <a:rPr lang="es-EC" dirty="0" smtClean="0"/>
              <a:t>Las</a:t>
            </a:r>
            <a:r>
              <a:rPr lang="es-EC" dirty="0"/>
              <a:t> chimeneas aisladas indican que hay variaciones periódicas en la materia(defecto mecánico, falta de limpieza).</a:t>
            </a:r>
            <a:endParaRPr lang="es-419" dirty="0" smtClean="0"/>
          </a:p>
        </p:txBody>
      </p:sp>
      <p:pic>
        <p:nvPicPr>
          <p:cNvPr id="2" name="Imagen 1"/>
          <p:cNvPicPr>
            <a:picLocks noChangeAspect="1"/>
          </p:cNvPicPr>
          <p:nvPr/>
        </p:nvPicPr>
        <p:blipFill>
          <a:blip r:embed="rId2"/>
          <a:stretch>
            <a:fillRect/>
          </a:stretch>
        </p:blipFill>
        <p:spPr>
          <a:xfrm>
            <a:off x="2989605" y="2547623"/>
            <a:ext cx="8114613" cy="2289175"/>
          </a:xfrm>
          <a:prstGeom prst="rect">
            <a:avLst/>
          </a:prstGeom>
        </p:spPr>
      </p:pic>
    </p:spTree>
    <p:extLst>
      <p:ext uri="{BB962C8B-B14F-4D97-AF65-F5344CB8AC3E}">
        <p14:creationId xmlns:p14="http://schemas.microsoft.com/office/powerpoint/2010/main" val="4242520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b="1" dirty="0" smtClean="0"/>
              <a:t>Objetivos</a:t>
            </a:r>
            <a:endParaRPr lang="es-EC" b="1" dirty="0"/>
          </a:p>
        </p:txBody>
      </p:sp>
      <p:sp>
        <p:nvSpPr>
          <p:cNvPr id="3" name="Marcador de contenido 2"/>
          <p:cNvSpPr>
            <a:spLocks noGrp="1"/>
          </p:cNvSpPr>
          <p:nvPr>
            <p:ph idx="1"/>
          </p:nvPr>
        </p:nvSpPr>
        <p:spPr>
          <a:xfrm>
            <a:off x="1397000" y="1498600"/>
            <a:ext cx="10641012" cy="5029200"/>
          </a:xfrm>
        </p:spPr>
        <p:txBody>
          <a:bodyPr>
            <a:normAutofit/>
          </a:bodyPr>
          <a:lstStyle/>
          <a:p>
            <a:pPr algn="just"/>
            <a:r>
              <a:rPr lang="es-EC" sz="2000" dirty="0"/>
              <a:t>Reparar, modernizar y poner en marcha una línea de producción de cardado en la máquina </a:t>
            </a:r>
            <a:r>
              <a:rPr lang="es-EC" sz="2000" dirty="0" err="1"/>
              <a:t>Rieter</a:t>
            </a:r>
            <a:r>
              <a:rPr lang="es-EC" sz="2000" dirty="0"/>
              <a:t> C 50 para el proceso de hilatura que será instalado en la empresa TEXTILES DEL VALLE S.A. </a:t>
            </a:r>
            <a:endParaRPr lang="es-EC" sz="2000" i="1" dirty="0"/>
          </a:p>
          <a:p>
            <a:pPr lvl="0" algn="just"/>
            <a:r>
              <a:rPr lang="es-EC" sz="2000" dirty="0"/>
              <a:t>Diagnosticar el estado de componentes eléctricos y electrónicos que determinen el funcionamiento del sistema de cardado actual</a:t>
            </a:r>
            <a:r>
              <a:rPr lang="es-EC" sz="2000" dirty="0" smtClean="0"/>
              <a:t>.</a:t>
            </a:r>
            <a:endParaRPr lang="es-EC" sz="2000" i="1" dirty="0"/>
          </a:p>
          <a:p>
            <a:pPr lvl="0" algn="just"/>
            <a:r>
              <a:rPr lang="es-EC" sz="2000" dirty="0"/>
              <a:t>Diseñar una interfaz para el usuario del equipo que le permita la manipulación y visualización del proceso</a:t>
            </a:r>
            <a:r>
              <a:rPr lang="es-EC" sz="2000" dirty="0" smtClean="0"/>
              <a:t>.</a:t>
            </a:r>
            <a:endParaRPr lang="es-EC" sz="2000" i="1" dirty="0"/>
          </a:p>
          <a:p>
            <a:pPr lvl="0" algn="just"/>
            <a:r>
              <a:rPr lang="es-EC" sz="2000" dirty="0"/>
              <a:t>Implementar un sistema flexible tanto en operatividad como en funcionalidad que permita que la operación de cardado se realice de forma accesible para el operario</a:t>
            </a:r>
            <a:r>
              <a:rPr lang="es-EC" sz="2000" dirty="0" smtClean="0"/>
              <a:t>.</a:t>
            </a:r>
            <a:endParaRPr lang="es-EC" sz="2000" i="1" dirty="0"/>
          </a:p>
          <a:p>
            <a:pPr lvl="0" algn="just"/>
            <a:r>
              <a:rPr lang="es-EC" sz="2000" dirty="0"/>
              <a:t>Evaluar el sistema desarrollado mediante pruebas de operación y funcionalidad a fin de conseguir un funcionamiento óptimo en la máquina carda</a:t>
            </a:r>
            <a:r>
              <a:rPr lang="es-EC" sz="2000" dirty="0" smtClean="0"/>
              <a:t>.</a:t>
            </a:r>
            <a:endParaRPr lang="es-EC" sz="2000" i="1" dirty="0"/>
          </a:p>
          <a:p>
            <a:endParaRPr lang="es-EC" dirty="0"/>
          </a:p>
        </p:txBody>
      </p:sp>
    </p:spTree>
    <p:extLst>
      <p:ext uri="{BB962C8B-B14F-4D97-AF65-F5344CB8AC3E}">
        <p14:creationId xmlns:p14="http://schemas.microsoft.com/office/powerpoint/2010/main" val="3626304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1981200" y="857251"/>
            <a:ext cx="7886700" cy="993775"/>
          </a:xfrm>
        </p:spPr>
        <p:txBody>
          <a:bodyPr/>
          <a:lstStyle/>
          <a:p>
            <a:pPr eaLnBrk="1" hangingPunct="1"/>
            <a:r>
              <a:rPr lang="es-EC" altLang="es-EC" dirty="0" smtClean="0"/>
              <a:t>Control de Calidad</a:t>
            </a:r>
            <a:endParaRPr lang="es-EC" altLang="es-EC" dirty="0" smtClean="0"/>
          </a:p>
        </p:txBody>
      </p:sp>
      <p:sp>
        <p:nvSpPr>
          <p:cNvPr id="20483" name="Marcador de contenido 2"/>
          <p:cNvSpPr>
            <a:spLocks noGrp="1"/>
          </p:cNvSpPr>
          <p:nvPr>
            <p:ph idx="1"/>
          </p:nvPr>
        </p:nvSpPr>
        <p:spPr>
          <a:xfrm>
            <a:off x="1981200" y="1970088"/>
            <a:ext cx="7886700" cy="3262312"/>
          </a:xfrm>
        </p:spPr>
        <p:txBody>
          <a:bodyPr/>
          <a:lstStyle/>
          <a:p>
            <a:pPr eaLnBrk="1" hangingPunct="1"/>
            <a:r>
              <a:rPr lang="es-EC" altLang="es-EC" dirty="0" smtClean="0"/>
              <a:t>Grumos o </a:t>
            </a:r>
            <a:r>
              <a:rPr lang="es-EC" altLang="es-EC" dirty="0" err="1" smtClean="0"/>
              <a:t>neps</a:t>
            </a:r>
            <a:r>
              <a:rPr lang="es-EC" altLang="es-EC" dirty="0" smtClean="0"/>
              <a:t> presentados en la cinta producida.</a:t>
            </a:r>
            <a:endParaRPr lang="es-EC" altLang="es-EC" dirty="0" smtClean="0"/>
          </a:p>
          <a:p>
            <a:pPr eaLnBrk="1" hangingPunct="1"/>
            <a:endParaRPr lang="es-EC" altLang="es-EC" dirty="0" smtClean="0"/>
          </a:p>
        </p:txBody>
      </p:sp>
      <p:pic>
        <p:nvPicPr>
          <p:cNvPr id="20484" name="Imagen 4" descr="C:\Users\Carlos López\Pictures\Camera Roll\Iphone\IMG_8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776" y="2641600"/>
            <a:ext cx="3406775"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139" y="2459039"/>
            <a:ext cx="315277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254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1981200" y="857251"/>
            <a:ext cx="7886700" cy="993775"/>
          </a:xfrm>
        </p:spPr>
        <p:txBody>
          <a:bodyPr/>
          <a:lstStyle/>
          <a:p>
            <a:pPr eaLnBrk="1" hangingPunct="1"/>
            <a:r>
              <a:rPr lang="es-EC" altLang="es-EC" dirty="0" smtClean="0"/>
              <a:t>Conclusiones</a:t>
            </a:r>
            <a:endParaRPr lang="es-EC" altLang="es-EC" dirty="0" smtClean="0"/>
          </a:p>
        </p:txBody>
      </p:sp>
      <p:sp>
        <p:nvSpPr>
          <p:cNvPr id="20483" name="Marcador de contenido 2"/>
          <p:cNvSpPr>
            <a:spLocks noGrp="1"/>
          </p:cNvSpPr>
          <p:nvPr>
            <p:ph idx="1"/>
          </p:nvPr>
        </p:nvSpPr>
        <p:spPr>
          <a:xfrm>
            <a:off x="1981200" y="1970088"/>
            <a:ext cx="9550400" cy="4392612"/>
          </a:xfrm>
        </p:spPr>
        <p:txBody>
          <a:bodyPr>
            <a:normAutofit/>
          </a:bodyPr>
          <a:lstStyle/>
          <a:p>
            <a:endParaRPr lang="es-EC" dirty="0"/>
          </a:p>
          <a:p>
            <a:pPr algn="just"/>
            <a:r>
              <a:rPr lang="es-EC" dirty="0"/>
              <a:t>Mediante una correcta disgregación de la fibra en el silo y una óptima alimentación de la materia prima hacia la tolva de almacenamiento se logra que la napa se compacte uniformemente en la máquina, reduciendo las imperfecciones (</a:t>
            </a:r>
            <a:r>
              <a:rPr lang="es-EC" dirty="0" err="1"/>
              <a:t>neps</a:t>
            </a:r>
            <a:r>
              <a:rPr lang="es-EC" dirty="0"/>
              <a:t>) e impurezas y mejorando de esta manera la calidad de la cinta producida en el cardado. </a:t>
            </a:r>
          </a:p>
          <a:p>
            <a:pPr algn="just"/>
            <a:r>
              <a:rPr lang="es-EC" dirty="0" smtClean="0"/>
              <a:t>El </a:t>
            </a:r>
            <a:r>
              <a:rPr lang="es-EC" dirty="0"/>
              <a:t>tipo de material y el peso final con el que se desea trabajar incide directamente en el sistema de control de la máquina ya que de ella dependerá la relación de velocidades de producción en los cilindros internos de la carda para la regulación de la cinta final producida. </a:t>
            </a:r>
          </a:p>
          <a:p>
            <a:pPr eaLnBrk="1" hangingPunct="1"/>
            <a:endParaRPr lang="es-EC" altLang="es-EC" dirty="0" smtClean="0"/>
          </a:p>
        </p:txBody>
      </p:sp>
    </p:spTree>
    <p:extLst>
      <p:ext uri="{BB962C8B-B14F-4D97-AF65-F5344CB8AC3E}">
        <p14:creationId xmlns:p14="http://schemas.microsoft.com/office/powerpoint/2010/main" val="1438082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1981200" y="857251"/>
            <a:ext cx="7886700" cy="993775"/>
          </a:xfrm>
        </p:spPr>
        <p:txBody>
          <a:bodyPr/>
          <a:lstStyle/>
          <a:p>
            <a:pPr eaLnBrk="1" hangingPunct="1"/>
            <a:r>
              <a:rPr lang="es-EC" altLang="es-EC" dirty="0" smtClean="0"/>
              <a:t>Conclusiones</a:t>
            </a:r>
            <a:endParaRPr lang="es-EC" altLang="es-EC" dirty="0" smtClean="0"/>
          </a:p>
        </p:txBody>
      </p:sp>
      <p:sp>
        <p:nvSpPr>
          <p:cNvPr id="20483" name="Marcador de contenido 2"/>
          <p:cNvSpPr>
            <a:spLocks noGrp="1"/>
          </p:cNvSpPr>
          <p:nvPr>
            <p:ph idx="1"/>
          </p:nvPr>
        </p:nvSpPr>
        <p:spPr>
          <a:xfrm>
            <a:off x="1981200" y="1970088"/>
            <a:ext cx="9550400" cy="4392612"/>
          </a:xfrm>
        </p:spPr>
        <p:txBody>
          <a:bodyPr>
            <a:normAutofit/>
          </a:bodyPr>
          <a:lstStyle/>
          <a:p>
            <a:pPr marL="0" indent="0" algn="just">
              <a:buNone/>
            </a:pPr>
            <a:endParaRPr lang="es-EC" dirty="0"/>
          </a:p>
          <a:p>
            <a:pPr algn="just"/>
            <a:r>
              <a:rPr lang="es-EC" dirty="0"/>
              <a:t>La modernización en el sistema de control de la máquina presenta ventajas cualitativas como: eficiencia en su funcionamiento, notable mejora en tiempos de producción y mayor seguridad hacia los operadores lo cual disminuye riesgos laborales. </a:t>
            </a:r>
          </a:p>
          <a:p>
            <a:pPr algn="just"/>
            <a:r>
              <a:rPr lang="es-EC" dirty="0" smtClean="0"/>
              <a:t>La </a:t>
            </a:r>
            <a:r>
              <a:rPr lang="es-EC" dirty="0"/>
              <a:t>interfaz HMI desarrollada cumple con las características de diseño planteadas de operatividad al ser intuitiva y de fácil aprendizaje para el personal que opere la máquina, sin tener la necesidad de conocimientos avanzados del programa permitiendo que el operador pueda interactuar con el sistema sin problema alguno. </a:t>
            </a:r>
          </a:p>
          <a:p>
            <a:pPr eaLnBrk="1" hangingPunct="1"/>
            <a:endParaRPr lang="es-EC" altLang="es-EC" dirty="0" smtClean="0"/>
          </a:p>
        </p:txBody>
      </p:sp>
    </p:spTree>
    <p:extLst>
      <p:ext uri="{BB962C8B-B14F-4D97-AF65-F5344CB8AC3E}">
        <p14:creationId xmlns:p14="http://schemas.microsoft.com/office/powerpoint/2010/main" val="1800693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1981200" y="857251"/>
            <a:ext cx="7886700" cy="993775"/>
          </a:xfrm>
        </p:spPr>
        <p:txBody>
          <a:bodyPr/>
          <a:lstStyle/>
          <a:p>
            <a:pPr eaLnBrk="1" hangingPunct="1"/>
            <a:r>
              <a:rPr lang="es-EC" altLang="es-EC" dirty="0" smtClean="0"/>
              <a:t>Recomendaciones</a:t>
            </a:r>
            <a:endParaRPr lang="es-EC" altLang="es-EC" dirty="0" smtClean="0"/>
          </a:p>
        </p:txBody>
      </p:sp>
      <p:sp>
        <p:nvSpPr>
          <p:cNvPr id="20483" name="Marcador de contenido 2"/>
          <p:cNvSpPr>
            <a:spLocks noGrp="1"/>
          </p:cNvSpPr>
          <p:nvPr>
            <p:ph idx="1"/>
          </p:nvPr>
        </p:nvSpPr>
        <p:spPr>
          <a:xfrm>
            <a:off x="1981200" y="1562100"/>
            <a:ext cx="9550400" cy="4800600"/>
          </a:xfrm>
        </p:spPr>
        <p:txBody>
          <a:bodyPr>
            <a:normAutofit/>
          </a:bodyPr>
          <a:lstStyle/>
          <a:p>
            <a:pPr algn="just"/>
            <a:endParaRPr lang="es-EC" dirty="0"/>
          </a:p>
          <a:p>
            <a:pPr algn="just"/>
            <a:r>
              <a:rPr lang="es-EC" dirty="0"/>
              <a:t>El sistema de control modernizado de la máquina fue diseñado e implementado con varios dispositivos de seguridad, sin embargo, el manejo negligente del mismo podría ocasionar daños en el sistema de cardado. Para prevenir esta situación, es importante leer cuidadosamente los manuales provistos de manera que comprendan el funcionamiento de la máquina antes de operarla. </a:t>
            </a:r>
          </a:p>
          <a:p>
            <a:pPr algn="just"/>
            <a:r>
              <a:rPr lang="es-EC" dirty="0" smtClean="0"/>
              <a:t>Evitar </a:t>
            </a:r>
            <a:r>
              <a:rPr lang="es-EC" dirty="0"/>
              <a:t>la manipulación o acercamientos a las bandas de los motores cuando la máquina se encuentra en funcionamiento ya que existe gran riesgo de atrapamientos en las extremidades y/o lesiones graves. </a:t>
            </a:r>
            <a:endParaRPr lang="es-EC" dirty="0"/>
          </a:p>
          <a:p>
            <a:pPr algn="just"/>
            <a:r>
              <a:rPr lang="es-EC" dirty="0" smtClean="0"/>
              <a:t>El </a:t>
            </a:r>
            <a:r>
              <a:rPr lang="es-EC" dirty="0"/>
              <a:t>reconocimiento, diagnóstico y entendimiento general de cada uno de los componentes eléctricos y mecánicos que forman una máquina carda permitió minimizar tiempos de paro y reducción de imperfecciones en la cinta final producida mediante el proceso de reingeniería en la modernización del sistema de control de la máquina. </a:t>
            </a:r>
          </a:p>
          <a:p>
            <a:endParaRPr lang="es-EC" dirty="0"/>
          </a:p>
          <a:p>
            <a:pPr marL="0" indent="0" eaLnBrk="1" hangingPunct="1">
              <a:buNone/>
            </a:pPr>
            <a:endParaRPr lang="es-EC" altLang="es-EC" dirty="0" smtClean="0"/>
          </a:p>
        </p:txBody>
      </p:sp>
    </p:spTree>
    <p:extLst>
      <p:ext uri="{BB962C8B-B14F-4D97-AF65-F5344CB8AC3E}">
        <p14:creationId xmlns:p14="http://schemas.microsoft.com/office/powerpoint/2010/main" val="2585355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1981200" y="857251"/>
            <a:ext cx="7886700" cy="993775"/>
          </a:xfrm>
        </p:spPr>
        <p:txBody>
          <a:bodyPr/>
          <a:lstStyle/>
          <a:p>
            <a:pPr eaLnBrk="1" hangingPunct="1"/>
            <a:r>
              <a:rPr lang="es-EC" altLang="es-EC" dirty="0" smtClean="0"/>
              <a:t>Recomendaciones</a:t>
            </a:r>
            <a:endParaRPr lang="es-EC" altLang="es-EC" dirty="0" smtClean="0"/>
          </a:p>
        </p:txBody>
      </p:sp>
      <p:sp>
        <p:nvSpPr>
          <p:cNvPr id="20483" name="Marcador de contenido 2"/>
          <p:cNvSpPr>
            <a:spLocks noGrp="1"/>
          </p:cNvSpPr>
          <p:nvPr>
            <p:ph idx="1"/>
          </p:nvPr>
        </p:nvSpPr>
        <p:spPr>
          <a:xfrm>
            <a:off x="1981200" y="1562100"/>
            <a:ext cx="9550400" cy="4800600"/>
          </a:xfrm>
        </p:spPr>
        <p:txBody>
          <a:bodyPr>
            <a:normAutofit/>
          </a:bodyPr>
          <a:lstStyle/>
          <a:p>
            <a:pPr marL="0" indent="0">
              <a:buNone/>
            </a:pPr>
            <a:endParaRPr lang="es-EC" dirty="0"/>
          </a:p>
          <a:p>
            <a:pPr algn="just"/>
            <a:r>
              <a:rPr lang="es-EC" dirty="0"/>
              <a:t>Al analizar los espectrogramas en las pruebas de calidad realizadas se observó que en todos ellos a una longitud de onda igual a 50cm, aparecía un pico o chimenea el cual al volverse un defecto periódico en todas las pruebas, significa que es un defecto mecánico de la carda. Este problema es posible eliminarlo completamente mediante un mantenimiento constante de la máquina por lo que es indispensable y de gran importancia que se realice un correcto mantenimiento correctivo de varias piezas mecánicas de la máquina carda para que su funcionamiento sea continuo y de mayor eficiencia. </a:t>
            </a:r>
          </a:p>
          <a:p>
            <a:pPr algn="just"/>
            <a:r>
              <a:rPr lang="es-EC" dirty="0" smtClean="0"/>
              <a:t>Al </a:t>
            </a:r>
            <a:r>
              <a:rPr lang="es-EC" dirty="0"/>
              <a:t>momento de realizar las conexiones eléctricas de potencia en los variadores de frecuencia, es importante primero verificar el correcto sentido de giro de los motores para no realizar ningún daño a la máquina. </a:t>
            </a:r>
          </a:p>
          <a:p>
            <a:pPr marL="0" indent="0" eaLnBrk="1" hangingPunct="1">
              <a:buNone/>
            </a:pPr>
            <a:endParaRPr lang="es-EC" altLang="es-EC" dirty="0" smtClean="0"/>
          </a:p>
        </p:txBody>
      </p:sp>
    </p:spTree>
    <p:extLst>
      <p:ext uri="{BB962C8B-B14F-4D97-AF65-F5344CB8AC3E}">
        <p14:creationId xmlns:p14="http://schemas.microsoft.com/office/powerpoint/2010/main" val="3432481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5153026" y="876301"/>
            <a:ext cx="2352675" cy="993775"/>
          </a:xfrm>
        </p:spPr>
        <p:txBody>
          <a:bodyPr/>
          <a:lstStyle/>
          <a:p>
            <a:pPr eaLnBrk="1" hangingPunct="1"/>
            <a:r>
              <a:rPr lang="es-419" altLang="es-EC" smtClean="0"/>
              <a:t>ANEXOS</a:t>
            </a:r>
            <a:endParaRPr lang="es-EC" altLang="es-EC" smtClean="0"/>
          </a:p>
        </p:txBody>
      </p:sp>
      <p:pic>
        <p:nvPicPr>
          <p:cNvPr id="21507" name="Imagen 3" descr="C:\Users\Carlos López\AppData\Local\Microsoft\Windows\INetCache\Content.Word\IMG_89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364" y="1731963"/>
            <a:ext cx="3036887"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Imagen 4" descr="C:\Users\Carlos López\Pictures\Camera Roll\Iphone\IMG_59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039" y="1708150"/>
            <a:ext cx="3036887"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510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5153026" y="876301"/>
            <a:ext cx="2352675" cy="993775"/>
          </a:xfrm>
        </p:spPr>
        <p:txBody>
          <a:bodyPr/>
          <a:lstStyle/>
          <a:p>
            <a:pPr eaLnBrk="1" hangingPunct="1"/>
            <a:r>
              <a:rPr lang="es-419" altLang="es-EC" dirty="0" smtClean="0"/>
              <a:t>ANEXOS</a:t>
            </a:r>
            <a:endParaRPr lang="es-EC" altLang="es-EC" dirty="0" smtClean="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700" y="1663700"/>
            <a:ext cx="6375400" cy="4781550"/>
          </a:xfrm>
          <a:prstGeom prst="rect">
            <a:avLst/>
          </a:prstGeom>
        </p:spPr>
      </p:pic>
    </p:spTree>
    <p:extLst>
      <p:ext uri="{BB962C8B-B14F-4D97-AF65-F5344CB8AC3E}">
        <p14:creationId xmlns:p14="http://schemas.microsoft.com/office/powerpoint/2010/main" val="2993290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5153026" y="876301"/>
            <a:ext cx="2352675" cy="993775"/>
          </a:xfrm>
        </p:spPr>
        <p:txBody>
          <a:bodyPr/>
          <a:lstStyle/>
          <a:p>
            <a:pPr eaLnBrk="1" hangingPunct="1"/>
            <a:r>
              <a:rPr lang="es-419" altLang="es-EC" dirty="0" smtClean="0"/>
              <a:t>ANEXOS</a:t>
            </a:r>
            <a:endParaRPr lang="es-EC" altLang="es-EC" dirty="0" smtClean="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22713" y="2265363"/>
            <a:ext cx="4813300" cy="3609975"/>
          </a:xfrm>
          <a:prstGeom prst="rect">
            <a:avLst/>
          </a:prstGeom>
        </p:spPr>
      </p:pic>
    </p:spTree>
    <p:extLst>
      <p:ext uri="{BB962C8B-B14F-4D97-AF65-F5344CB8AC3E}">
        <p14:creationId xmlns:p14="http://schemas.microsoft.com/office/powerpoint/2010/main" val="3386906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5153026" y="876301"/>
            <a:ext cx="2352675" cy="993775"/>
          </a:xfrm>
        </p:spPr>
        <p:txBody>
          <a:bodyPr/>
          <a:lstStyle/>
          <a:p>
            <a:pPr eaLnBrk="1" hangingPunct="1"/>
            <a:r>
              <a:rPr lang="es-419" altLang="es-EC" dirty="0" smtClean="0"/>
              <a:t>ANEXOS</a:t>
            </a:r>
            <a:endParaRPr lang="es-EC" altLang="es-EC" dirty="0" smtClean="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00438" y="2170113"/>
            <a:ext cx="5168900" cy="3876675"/>
          </a:xfrm>
          <a:prstGeom prst="rect">
            <a:avLst/>
          </a:prstGeom>
        </p:spPr>
      </p:pic>
    </p:spTree>
    <p:extLst>
      <p:ext uri="{BB962C8B-B14F-4D97-AF65-F5344CB8AC3E}">
        <p14:creationId xmlns:p14="http://schemas.microsoft.com/office/powerpoint/2010/main" val="887095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5153026" y="876301"/>
            <a:ext cx="2352675" cy="993775"/>
          </a:xfrm>
        </p:spPr>
        <p:txBody>
          <a:bodyPr/>
          <a:lstStyle/>
          <a:p>
            <a:pPr eaLnBrk="1" hangingPunct="1"/>
            <a:r>
              <a:rPr lang="es-419" altLang="es-EC" dirty="0" smtClean="0"/>
              <a:t>ANEXOS</a:t>
            </a:r>
            <a:endParaRPr lang="es-EC" altLang="es-EC" dirty="0" smtClean="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6588" y="1574799"/>
            <a:ext cx="3765550" cy="5020733"/>
          </a:xfrm>
          <a:prstGeom prst="rect">
            <a:avLst/>
          </a:prstGeom>
        </p:spPr>
      </p:pic>
    </p:spTree>
    <p:extLst>
      <p:ext uri="{BB962C8B-B14F-4D97-AF65-F5344CB8AC3E}">
        <p14:creationId xmlns:p14="http://schemas.microsoft.com/office/powerpoint/2010/main" val="865232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a:xfrm>
            <a:off x="1818225" y="573310"/>
            <a:ext cx="8911687" cy="1280890"/>
          </a:xfrm>
        </p:spPr>
        <p:txBody>
          <a:bodyPr/>
          <a:lstStyle/>
          <a:p>
            <a:pPr eaLnBrk="1" hangingPunct="1"/>
            <a:r>
              <a:rPr lang="es-419" altLang="es-EC" dirty="0" smtClean="0"/>
              <a:t>Descripción General Proceso Hilatura</a:t>
            </a:r>
            <a:endParaRPr lang="es-EC" altLang="es-EC" dirty="0" smtClean="0"/>
          </a:p>
        </p:txBody>
      </p:sp>
      <p:sp>
        <p:nvSpPr>
          <p:cNvPr id="4099" name="Marcador de contenido 2"/>
          <p:cNvSpPr>
            <a:spLocks noGrp="1"/>
          </p:cNvSpPr>
          <p:nvPr>
            <p:ph idx="1"/>
          </p:nvPr>
        </p:nvSpPr>
        <p:spPr>
          <a:xfrm>
            <a:off x="2462212" y="1756089"/>
            <a:ext cx="8915400" cy="3777622"/>
          </a:xfrm>
        </p:spPr>
        <p:txBody>
          <a:bodyPr/>
          <a:lstStyle/>
          <a:p>
            <a:pPr algn="just"/>
            <a:r>
              <a:rPr lang="es-EC" sz="2000" dirty="0"/>
              <a:t>La hilatura es un proceso industrial en el cual mediante ciertas operaciones complejas con fibras textiles, ya sean naturales o artificiales, se crea un nuevo cuerpo textil alargado, fino, resistente y flexible el cual es llamado hilo. </a:t>
            </a:r>
            <a:endParaRPr lang="es-EC" altLang="es-EC" sz="2000" dirty="0" smtClean="0"/>
          </a:p>
          <a:p>
            <a:pPr eaLnBrk="1" hangingPunct="1"/>
            <a:endParaRPr lang="es-EC" altLang="es-EC" dirty="0" smtClean="0"/>
          </a:p>
        </p:txBody>
      </p:sp>
      <p:pic>
        <p:nvPicPr>
          <p:cNvPr id="2" name="Imagen 1"/>
          <p:cNvPicPr>
            <a:picLocks noChangeAspect="1"/>
          </p:cNvPicPr>
          <p:nvPr/>
        </p:nvPicPr>
        <p:blipFill>
          <a:blip r:embed="rId2"/>
          <a:stretch>
            <a:fillRect/>
          </a:stretch>
        </p:blipFill>
        <p:spPr>
          <a:xfrm>
            <a:off x="3235357" y="3441700"/>
            <a:ext cx="6077421" cy="2846387"/>
          </a:xfrm>
          <a:prstGeom prst="rect">
            <a:avLst/>
          </a:prstGeom>
        </p:spPr>
      </p:pic>
    </p:spTree>
    <p:extLst>
      <p:ext uri="{BB962C8B-B14F-4D97-AF65-F5344CB8AC3E}">
        <p14:creationId xmlns:p14="http://schemas.microsoft.com/office/powerpoint/2010/main" val="378185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a:xfrm>
            <a:off x="1818225" y="573310"/>
            <a:ext cx="8911687" cy="1280890"/>
          </a:xfrm>
        </p:spPr>
        <p:txBody>
          <a:bodyPr/>
          <a:lstStyle/>
          <a:p>
            <a:pPr eaLnBrk="1" hangingPunct="1"/>
            <a:r>
              <a:rPr lang="es-419" altLang="es-EC" dirty="0" smtClean="0"/>
              <a:t>Descripción General Proceso Hilatura</a:t>
            </a:r>
            <a:endParaRPr lang="es-EC" altLang="es-EC" dirty="0" smtClean="0"/>
          </a:p>
        </p:txBody>
      </p:sp>
      <p:sp>
        <p:nvSpPr>
          <p:cNvPr id="4099" name="Marcador de contenido 2"/>
          <p:cNvSpPr>
            <a:spLocks noGrp="1"/>
          </p:cNvSpPr>
          <p:nvPr>
            <p:ph idx="1"/>
          </p:nvPr>
        </p:nvSpPr>
        <p:spPr>
          <a:xfrm>
            <a:off x="2462212" y="1756089"/>
            <a:ext cx="8915400" cy="3777622"/>
          </a:xfrm>
        </p:spPr>
        <p:txBody>
          <a:bodyPr/>
          <a:lstStyle/>
          <a:p>
            <a:pPr marL="0" indent="0">
              <a:buNone/>
            </a:pPr>
            <a:r>
              <a:rPr lang="es-EC" sz="2000" dirty="0"/>
              <a:t>A continuación se detalla la clasificación de las fibras textiles y sus propiedades más importantes para una adecuada aplicación. </a:t>
            </a:r>
            <a:endParaRPr lang="es-EC" sz="2000" dirty="0" smtClean="0"/>
          </a:p>
          <a:p>
            <a:pPr marL="0" indent="0">
              <a:buNone/>
            </a:pPr>
            <a:endParaRPr lang="es-EC" sz="2000" dirty="0"/>
          </a:p>
          <a:p>
            <a:r>
              <a:rPr lang="es-EC" sz="2000" dirty="0" smtClean="0"/>
              <a:t> </a:t>
            </a:r>
            <a:r>
              <a:rPr lang="es-EC" sz="2000" dirty="0"/>
              <a:t>Fibras Naturales </a:t>
            </a:r>
          </a:p>
          <a:p>
            <a:r>
              <a:rPr lang="es-EC" sz="2000" dirty="0"/>
              <a:t> </a:t>
            </a:r>
            <a:r>
              <a:rPr lang="es-EC" sz="2000" dirty="0" smtClean="0"/>
              <a:t>Fibras </a:t>
            </a:r>
            <a:r>
              <a:rPr lang="es-EC" sz="2000" dirty="0"/>
              <a:t>Sintéticas </a:t>
            </a:r>
          </a:p>
          <a:p>
            <a:pPr eaLnBrk="1" hangingPunct="1"/>
            <a:endParaRPr lang="es-EC" altLang="es-EC" dirty="0" smtClean="0"/>
          </a:p>
        </p:txBody>
      </p:sp>
      <p:pic>
        <p:nvPicPr>
          <p:cNvPr id="24578" name="Picture 2" descr="Resultado de imagen para fibras naturales algo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4" y="4168460"/>
            <a:ext cx="2938817" cy="2003739"/>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9900" y="4168460"/>
            <a:ext cx="2705100" cy="200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474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a:xfrm>
            <a:off x="1818225" y="573310"/>
            <a:ext cx="8911687" cy="1280890"/>
          </a:xfrm>
        </p:spPr>
        <p:txBody>
          <a:bodyPr/>
          <a:lstStyle/>
          <a:p>
            <a:pPr eaLnBrk="1" hangingPunct="1"/>
            <a:r>
              <a:rPr lang="es-419" altLang="es-EC" dirty="0" smtClean="0"/>
              <a:t>Fibras Naturales</a:t>
            </a:r>
            <a:endParaRPr lang="es-EC" altLang="es-EC" dirty="0" smtClean="0"/>
          </a:p>
        </p:txBody>
      </p:sp>
      <p:sp>
        <p:nvSpPr>
          <p:cNvPr id="4099" name="Marcador de contenido 2"/>
          <p:cNvSpPr>
            <a:spLocks noGrp="1"/>
          </p:cNvSpPr>
          <p:nvPr>
            <p:ph idx="1"/>
          </p:nvPr>
        </p:nvSpPr>
        <p:spPr>
          <a:xfrm>
            <a:off x="2462212" y="1295400"/>
            <a:ext cx="8915400" cy="4238311"/>
          </a:xfrm>
        </p:spPr>
        <p:txBody>
          <a:bodyPr/>
          <a:lstStyle/>
          <a:p>
            <a:r>
              <a:rPr lang="es-EC" dirty="0"/>
              <a:t>La resistencia, la absorbencia y la facilidad con que se lava y se tiñe también contribuyen a que el algodón se preste a la elaboración de géneros textiles muy variados. </a:t>
            </a:r>
            <a:endParaRPr lang="es-EC" dirty="0" smtClean="0"/>
          </a:p>
          <a:p>
            <a:pPr marL="0" indent="0">
              <a:buNone/>
            </a:pPr>
            <a:endParaRPr lang="es-EC" dirty="0"/>
          </a:p>
          <a:p>
            <a:pPr marL="0" indent="0">
              <a:buNone/>
            </a:pPr>
            <a:r>
              <a:rPr lang="es-EC" dirty="0" smtClean="0"/>
              <a:t>Entre </a:t>
            </a:r>
            <a:r>
              <a:rPr lang="es-EC" dirty="0"/>
              <a:t>las aplicaciones de esta fibra se pueden mencionar: </a:t>
            </a:r>
            <a:endParaRPr lang="es-EC" dirty="0" smtClean="0"/>
          </a:p>
          <a:p>
            <a:pPr marL="0" indent="0">
              <a:buNone/>
            </a:pPr>
            <a:endParaRPr lang="es-EC" dirty="0"/>
          </a:p>
          <a:p>
            <a:r>
              <a:rPr lang="es-EC" dirty="0" smtClean="0"/>
              <a:t>Ampliamente </a:t>
            </a:r>
            <a:r>
              <a:rPr lang="es-EC" dirty="0"/>
              <a:t>utilizado en un sin número de textiles. </a:t>
            </a:r>
          </a:p>
          <a:p>
            <a:r>
              <a:rPr lang="es-EC" dirty="0" smtClean="0"/>
              <a:t>Comúnmente </a:t>
            </a:r>
            <a:r>
              <a:rPr lang="es-EC" dirty="0"/>
              <a:t>utilizado en tejidos y ropa de punto. </a:t>
            </a:r>
          </a:p>
          <a:p>
            <a:r>
              <a:rPr lang="es-EC" dirty="0" smtClean="0"/>
              <a:t>Es </a:t>
            </a:r>
            <a:r>
              <a:rPr lang="es-EC" dirty="0"/>
              <a:t>utilizada en combinación con otras fibras sintéticas como rayón, poliéster, </a:t>
            </a:r>
            <a:r>
              <a:rPr lang="es-EC" dirty="0" err="1"/>
              <a:t>spandex</a:t>
            </a:r>
            <a:r>
              <a:rPr lang="es-EC" dirty="0"/>
              <a:t>, etc. </a:t>
            </a:r>
          </a:p>
          <a:p>
            <a:pPr eaLnBrk="1" hangingPunct="1"/>
            <a:endParaRPr lang="es-EC" altLang="es-EC" dirty="0" smtClean="0"/>
          </a:p>
        </p:txBody>
      </p:sp>
      <p:pic>
        <p:nvPicPr>
          <p:cNvPr id="24578" name="Picture 2" descr="Resultado de imagen para fibras naturales algo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495" y="5045666"/>
            <a:ext cx="1953145" cy="133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730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a:xfrm>
            <a:off x="1818225" y="573310"/>
            <a:ext cx="8911687" cy="1280890"/>
          </a:xfrm>
        </p:spPr>
        <p:txBody>
          <a:bodyPr/>
          <a:lstStyle/>
          <a:p>
            <a:pPr eaLnBrk="1" hangingPunct="1"/>
            <a:r>
              <a:rPr lang="es-419" altLang="es-EC" dirty="0" smtClean="0"/>
              <a:t>Fibras Sintéticas</a:t>
            </a:r>
            <a:endParaRPr lang="es-EC" altLang="es-EC" dirty="0" smtClean="0"/>
          </a:p>
        </p:txBody>
      </p:sp>
      <p:sp>
        <p:nvSpPr>
          <p:cNvPr id="4099" name="Marcador de contenido 2"/>
          <p:cNvSpPr>
            <a:spLocks noGrp="1"/>
          </p:cNvSpPr>
          <p:nvPr>
            <p:ph idx="1"/>
          </p:nvPr>
        </p:nvSpPr>
        <p:spPr>
          <a:xfrm>
            <a:off x="2462212" y="1295400"/>
            <a:ext cx="8915400" cy="4238311"/>
          </a:xfrm>
        </p:spPr>
        <p:txBody>
          <a:bodyPr/>
          <a:lstStyle/>
          <a:p>
            <a:r>
              <a:rPr lang="es-EC" dirty="0"/>
              <a:t>De las fibras sintéticas presentadas </a:t>
            </a:r>
            <a:r>
              <a:rPr lang="es-EC" dirty="0" smtClean="0"/>
              <a:t>en el mercado, </a:t>
            </a:r>
            <a:r>
              <a:rPr lang="es-EC" dirty="0"/>
              <a:t>la empresa TEXTILES DEL VALLE S.A., trabaja bastante con </a:t>
            </a:r>
            <a:r>
              <a:rPr lang="es-EC" i="1" dirty="0" smtClean="0"/>
              <a:t>poliéster</a:t>
            </a:r>
            <a:r>
              <a:rPr lang="es-EC" dirty="0" smtClean="0"/>
              <a:t>.</a:t>
            </a:r>
          </a:p>
          <a:p>
            <a:r>
              <a:rPr lang="es-EC" dirty="0" smtClean="0"/>
              <a:t>Una </a:t>
            </a:r>
            <a:r>
              <a:rPr lang="es-EC" dirty="0"/>
              <a:t>ventaja de este tipo de fibra es que no sólo es bastante económica, sino que también es muy resistente, pesa poco y no se percibe fácilmente la humedad al tocarla. </a:t>
            </a:r>
            <a:endParaRPr lang="es-EC" dirty="0" smtClean="0"/>
          </a:p>
          <a:p>
            <a:r>
              <a:rPr lang="es-EC" dirty="0" smtClean="0"/>
              <a:t>Como </a:t>
            </a:r>
            <a:r>
              <a:rPr lang="es-EC" dirty="0"/>
              <a:t>si esto fuera </a:t>
            </a:r>
            <a:r>
              <a:rPr lang="es-EC" dirty="0" smtClean="0"/>
              <a:t>poco</a:t>
            </a:r>
            <a:r>
              <a:rPr lang="es-EC" dirty="0"/>
              <a:t>, las manchas no se le adhieren con facilidad, no se estira ni se encoge, se seca en poco tiempo, no se arruga, es sencillo de lavar y resiste los solventes y las tinturas, entre otros productos químicos. </a:t>
            </a:r>
            <a:endParaRPr lang="es-EC" altLang="es-EC" dirty="0" smtClean="0"/>
          </a:p>
        </p:txBody>
      </p:sp>
      <p:pic>
        <p:nvPicPr>
          <p:cNvPr id="2" name="Imagen 1"/>
          <p:cNvPicPr>
            <a:picLocks noChangeAspect="1"/>
          </p:cNvPicPr>
          <p:nvPr/>
        </p:nvPicPr>
        <p:blipFill>
          <a:blip r:embed="rId2"/>
          <a:stretch>
            <a:fillRect/>
          </a:stretch>
        </p:blipFill>
        <p:spPr>
          <a:xfrm>
            <a:off x="4790839" y="4159243"/>
            <a:ext cx="3413986" cy="2223558"/>
          </a:xfrm>
          <a:prstGeom prst="rect">
            <a:avLst/>
          </a:prstGeom>
        </p:spPr>
      </p:pic>
    </p:spTree>
    <p:extLst>
      <p:ext uri="{BB962C8B-B14F-4D97-AF65-F5344CB8AC3E}">
        <p14:creationId xmlns:p14="http://schemas.microsoft.com/office/powerpoint/2010/main" val="1628691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a:xfrm>
            <a:off x="1818225" y="573310"/>
            <a:ext cx="8911687" cy="1280890"/>
          </a:xfrm>
        </p:spPr>
        <p:txBody>
          <a:bodyPr/>
          <a:lstStyle/>
          <a:p>
            <a:pPr eaLnBrk="1" hangingPunct="1"/>
            <a:r>
              <a:rPr lang="es-419" altLang="es-EC" dirty="0" err="1" smtClean="0"/>
              <a:t>Polialgodón</a:t>
            </a:r>
            <a:r>
              <a:rPr lang="es-419" altLang="es-EC" dirty="0" smtClean="0"/>
              <a:t> y </a:t>
            </a:r>
            <a:r>
              <a:rPr lang="es-419" altLang="es-EC" dirty="0" err="1" smtClean="0"/>
              <a:t>Polipeinado</a:t>
            </a:r>
            <a:endParaRPr lang="es-EC" altLang="es-EC" dirty="0" smtClean="0"/>
          </a:p>
        </p:txBody>
      </p:sp>
      <p:sp>
        <p:nvSpPr>
          <p:cNvPr id="4099" name="Marcador de contenido 2"/>
          <p:cNvSpPr>
            <a:spLocks noGrp="1"/>
          </p:cNvSpPr>
          <p:nvPr>
            <p:ph idx="1"/>
          </p:nvPr>
        </p:nvSpPr>
        <p:spPr>
          <a:xfrm>
            <a:off x="1409700" y="1295400"/>
            <a:ext cx="9967912" cy="5029200"/>
          </a:xfrm>
        </p:spPr>
        <p:txBody>
          <a:bodyPr>
            <a:normAutofit/>
          </a:bodyPr>
          <a:lstStyle/>
          <a:p>
            <a:pPr algn="just"/>
            <a:r>
              <a:rPr lang="es-EC" sz="2000" dirty="0" smtClean="0"/>
              <a:t>El </a:t>
            </a:r>
            <a:r>
              <a:rPr lang="es-EC" sz="2000" b="1" dirty="0" err="1"/>
              <a:t>polialgodón</a:t>
            </a:r>
            <a:r>
              <a:rPr lang="es-EC" sz="2000" b="1" dirty="0"/>
              <a:t> </a:t>
            </a:r>
            <a:r>
              <a:rPr lang="es-EC" sz="2000" dirty="0"/>
              <a:t>es una mezcla de algodón y poliéster. Este material es conocido por mantener su forma mejor que artículos de algodón puro. </a:t>
            </a:r>
            <a:endParaRPr lang="es-EC" sz="2000" dirty="0" smtClean="0"/>
          </a:p>
          <a:p>
            <a:pPr algn="just"/>
            <a:r>
              <a:rPr lang="es-EC" sz="2000" dirty="0" smtClean="0"/>
              <a:t>Una </a:t>
            </a:r>
            <a:r>
              <a:rPr lang="es-EC" sz="2000" dirty="0"/>
              <a:t>de las razones por las que se realiza esta mezcla es para aprovechar el confort del algodón, ya que al mezclar con poliéster, fibra sintética muy resistente y </a:t>
            </a:r>
            <a:r>
              <a:rPr lang="es-EC" sz="2000" dirty="0" err="1"/>
              <a:t>autodesarrugable</a:t>
            </a:r>
            <a:r>
              <a:rPr lang="es-EC" sz="2000" dirty="0"/>
              <a:t>, permite conseguir un tejido suave y resistente a la vez. </a:t>
            </a:r>
          </a:p>
          <a:p>
            <a:pPr algn="just"/>
            <a:r>
              <a:rPr lang="es-EC" sz="2000" dirty="0" err="1"/>
              <a:t>Polialgodón</a:t>
            </a:r>
            <a:r>
              <a:rPr lang="es-EC" sz="2000" dirty="0"/>
              <a:t> puede ser mezclado en cantidades variables. La fibra que cotiza primero será la fibra dominante. Casi siempre, la composición del </a:t>
            </a:r>
            <a:r>
              <a:rPr lang="es-EC" sz="2000" dirty="0" err="1"/>
              <a:t>polialgodón</a:t>
            </a:r>
            <a:r>
              <a:rPr lang="es-EC" sz="2000" dirty="0"/>
              <a:t> es: 65 % poliéster y 35 % algodón. </a:t>
            </a:r>
          </a:p>
          <a:p>
            <a:pPr algn="just"/>
            <a:r>
              <a:rPr lang="es-EC" sz="2000" dirty="0"/>
              <a:t>El </a:t>
            </a:r>
            <a:r>
              <a:rPr lang="es-EC" sz="2000" b="1" dirty="0" err="1"/>
              <a:t>polipeinado</a:t>
            </a:r>
            <a:r>
              <a:rPr lang="es-EC" sz="2000" dirty="0"/>
              <a:t> es una mezcla de poliéster con </a:t>
            </a:r>
            <a:r>
              <a:rPr lang="es-EC" sz="2000" i="1" dirty="0"/>
              <a:t>peinado</a:t>
            </a:r>
            <a:r>
              <a:rPr lang="es-EC" sz="2000" dirty="0"/>
              <a:t>. Esta es una fibra corta de algodón y no es de buena calidad sin embargo es bastante utilizado por su durabilidad y resistencia, a diferencia de otras fibras utilizadas. Con el algodón peinado se pueden fabricar hilos más delgados, finos, suaves y lustrosos. </a:t>
            </a:r>
            <a:endParaRPr lang="es-EC" altLang="es-EC" sz="2000" dirty="0" smtClean="0"/>
          </a:p>
        </p:txBody>
      </p:sp>
    </p:spTree>
    <p:extLst>
      <p:ext uri="{BB962C8B-B14F-4D97-AF65-F5344CB8AC3E}">
        <p14:creationId xmlns:p14="http://schemas.microsoft.com/office/powerpoint/2010/main" val="2785469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title"/>
          </p:nvPr>
        </p:nvSpPr>
        <p:spPr>
          <a:xfrm>
            <a:off x="1818225" y="573310"/>
            <a:ext cx="8911687" cy="1280890"/>
          </a:xfrm>
        </p:spPr>
        <p:txBody>
          <a:bodyPr/>
          <a:lstStyle/>
          <a:p>
            <a:pPr eaLnBrk="1" hangingPunct="1"/>
            <a:r>
              <a:rPr lang="es-419" altLang="es-EC" dirty="0" smtClean="0"/>
              <a:t>Cardado</a:t>
            </a:r>
            <a:endParaRPr lang="es-EC" altLang="es-EC" dirty="0" smtClean="0"/>
          </a:p>
        </p:txBody>
      </p:sp>
      <p:sp>
        <p:nvSpPr>
          <p:cNvPr id="4099" name="Marcador de contenido 2"/>
          <p:cNvSpPr>
            <a:spLocks noGrp="1"/>
          </p:cNvSpPr>
          <p:nvPr>
            <p:ph idx="1"/>
          </p:nvPr>
        </p:nvSpPr>
        <p:spPr>
          <a:xfrm>
            <a:off x="1928812" y="1562100"/>
            <a:ext cx="8915400" cy="3777622"/>
          </a:xfrm>
        </p:spPr>
        <p:txBody>
          <a:bodyPr/>
          <a:lstStyle/>
          <a:p>
            <a:pPr algn="just"/>
            <a:r>
              <a:rPr lang="es-EC" sz="2000" dirty="0" smtClean="0"/>
              <a:t>El cardado </a:t>
            </a:r>
            <a:r>
              <a:rPr lang="es-EC" sz="2000" dirty="0"/>
              <a:t>tiene como objeto fundamental paralelizar las fibras y entregar el material en forma de mecha o cinta, con una densidad lineal bastante uniforme. </a:t>
            </a:r>
            <a:endParaRPr lang="es-EC" sz="2000" dirty="0" smtClean="0"/>
          </a:p>
          <a:p>
            <a:pPr algn="just"/>
            <a:r>
              <a:rPr lang="es-EC" sz="2000" dirty="0" smtClean="0"/>
              <a:t>Esta </a:t>
            </a:r>
            <a:r>
              <a:rPr lang="es-EC" sz="2000" dirty="0"/>
              <a:t>etapa realiza la última limpieza de las fibras naturales y también separa las fibras de menor longitud, lo que mejora sensiblemente las propiedades de uniformidad de los hilados</a:t>
            </a:r>
            <a:r>
              <a:rPr lang="es-EC" sz="2000" dirty="0" smtClean="0"/>
              <a:t>.</a:t>
            </a:r>
          </a:p>
          <a:p>
            <a:pPr algn="just"/>
            <a:r>
              <a:rPr lang="es-EC" altLang="es-EC" sz="2000" dirty="0" smtClean="0"/>
              <a:t>El </a:t>
            </a:r>
            <a:r>
              <a:rPr lang="es-EC" altLang="es-EC" sz="2000" dirty="0" smtClean="0"/>
              <a:t>cardado es el proceso más importante de la hilatura.</a:t>
            </a:r>
          </a:p>
          <a:p>
            <a:pPr algn="just" eaLnBrk="1" hangingPunct="1"/>
            <a:r>
              <a:rPr lang="es-419" altLang="es-EC" sz="2000" dirty="0" smtClean="0"/>
              <a:t>Contribuye mucho a la calidad del hilado</a:t>
            </a:r>
          </a:p>
          <a:p>
            <a:pPr eaLnBrk="1" hangingPunct="1"/>
            <a:endParaRPr lang="es-EC" altLang="es-EC" dirty="0" smtClean="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4212" y="4508500"/>
            <a:ext cx="3013296" cy="2259972"/>
          </a:xfrm>
          <a:prstGeom prst="rect">
            <a:avLst/>
          </a:prstGeom>
        </p:spPr>
      </p:pic>
    </p:spTree>
    <p:extLst>
      <p:ext uri="{BB962C8B-B14F-4D97-AF65-F5344CB8AC3E}">
        <p14:creationId xmlns:p14="http://schemas.microsoft.com/office/powerpoint/2010/main" val="458720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114</TotalTime>
  <Words>2087</Words>
  <Application>Microsoft Office PowerPoint</Application>
  <PresentationFormat>Panorámica</PresentationFormat>
  <Paragraphs>153</Paragraphs>
  <Slides>39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Arial</vt:lpstr>
      <vt:lpstr>Century Gothic</vt:lpstr>
      <vt:lpstr>Wingdings 3</vt:lpstr>
      <vt:lpstr>Espiral</vt:lpstr>
      <vt:lpstr>Departamento de Electrónica en Automatización y Control  Modernización del sistema de control de la máquina de cardado Rieter C50 para el proceso de hilatura en la empresa Textiles del Valle S.A.</vt:lpstr>
      <vt:lpstr>Presentación de PowerPoint</vt:lpstr>
      <vt:lpstr>Objetivos</vt:lpstr>
      <vt:lpstr>Descripción General Proceso Hilatura</vt:lpstr>
      <vt:lpstr>Descripción General Proceso Hilatura</vt:lpstr>
      <vt:lpstr>Fibras Naturales</vt:lpstr>
      <vt:lpstr>Fibras Sintéticas</vt:lpstr>
      <vt:lpstr>Polialgodón y Polipeinado</vt:lpstr>
      <vt:lpstr>Cardado</vt:lpstr>
      <vt:lpstr>Presentación de PowerPoint</vt:lpstr>
      <vt:lpstr>Máquina Carda Rieter C50</vt:lpstr>
      <vt:lpstr>Presentación de PowerPoint</vt:lpstr>
      <vt:lpstr>Causas Directas</vt:lpstr>
      <vt:lpstr>Causas Indirectas</vt:lpstr>
      <vt:lpstr>Formas de Trabajo</vt:lpstr>
      <vt:lpstr>Red Montada con Topología Estrella</vt:lpstr>
      <vt:lpstr>SISTEMA DE CONTROL</vt:lpstr>
      <vt:lpstr>SISTEMA DE CONTROL</vt:lpstr>
      <vt:lpstr>IMPLEMENTACIÓN</vt:lpstr>
      <vt:lpstr>Presentación de PowerPoint</vt:lpstr>
      <vt:lpstr>COMPARACIÓN CARDA MODERNIZADA CON DISEÑO ANTERIOR</vt:lpstr>
      <vt:lpstr>Presentación de PowerPoint</vt:lpstr>
      <vt:lpstr>PRUEBAS Y RESULTADOS</vt:lpstr>
      <vt:lpstr>Diagrama de Control por Variables</vt:lpstr>
      <vt:lpstr>Diagrama de Control por Rangos</vt:lpstr>
      <vt:lpstr>Interpretación Diagrama de Control</vt:lpstr>
      <vt:lpstr>CONTROL DE CALIDAD</vt:lpstr>
      <vt:lpstr>ESPECTROGRAMA</vt:lpstr>
      <vt:lpstr>ESPECTROGRAMA</vt:lpstr>
      <vt:lpstr>Control de Calidad</vt:lpstr>
      <vt:lpstr>Conclusiones</vt:lpstr>
      <vt:lpstr>Conclusiones</vt:lpstr>
      <vt:lpstr>Recomendaciones</vt:lpstr>
      <vt:lpstr>Recomendaciones</vt:lpstr>
      <vt:lpstr>ANEXOS</vt:lpstr>
      <vt:lpstr>ANEXOS</vt:lpstr>
      <vt:lpstr>ANEXOS</vt:lpstr>
      <vt:lpstr>ANEXOS</vt:lpstr>
      <vt:lpstr>ANEXOS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Electrónica en Automatización y Control  Modernización del sistema de control de la máquina de cardado Rieter C50 para el proceso de hilatura en la empresa Textiles del Valle S.A.</dc:title>
  <dc:creator>Carlos López</dc:creator>
  <cp:lastModifiedBy>Carlos López</cp:lastModifiedBy>
  <cp:revision>20</cp:revision>
  <dcterms:created xsi:type="dcterms:W3CDTF">2016-12-05T03:40:23Z</dcterms:created>
  <dcterms:modified xsi:type="dcterms:W3CDTF">2016-12-05T05:34:41Z</dcterms:modified>
</cp:coreProperties>
</file>