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2"/>
  </p:notesMasterIdLst>
  <p:handoutMasterIdLst>
    <p:handoutMasterId r:id="rId83"/>
  </p:handoutMasterIdLst>
  <p:sldIdLst>
    <p:sldId id="272" r:id="rId3"/>
    <p:sldId id="273" r:id="rId4"/>
    <p:sldId id="283" r:id="rId5"/>
    <p:sldId id="284" r:id="rId6"/>
    <p:sldId id="285" r:id="rId7"/>
    <p:sldId id="286" r:id="rId8"/>
    <p:sldId id="287" r:id="rId9"/>
    <p:sldId id="288" r:id="rId10"/>
    <p:sldId id="298" r:id="rId11"/>
    <p:sldId id="297" r:id="rId12"/>
    <p:sldId id="290" r:id="rId13"/>
    <p:sldId id="291" r:id="rId14"/>
    <p:sldId id="292" r:id="rId15"/>
    <p:sldId id="293" r:id="rId16"/>
    <p:sldId id="294" r:id="rId17"/>
    <p:sldId id="295" r:id="rId18"/>
    <p:sldId id="296" r:id="rId19"/>
    <p:sldId id="299" r:id="rId20"/>
    <p:sldId id="300" r:id="rId21"/>
    <p:sldId id="301" r:id="rId22"/>
    <p:sldId id="316" r:id="rId23"/>
    <p:sldId id="317" r:id="rId24"/>
    <p:sldId id="302" r:id="rId25"/>
    <p:sldId id="318" r:id="rId26"/>
    <p:sldId id="319" r:id="rId27"/>
    <p:sldId id="303" r:id="rId28"/>
    <p:sldId id="304" r:id="rId29"/>
    <p:sldId id="320" r:id="rId30"/>
    <p:sldId id="322" r:id="rId31"/>
    <p:sldId id="323" r:id="rId32"/>
    <p:sldId id="324" r:id="rId33"/>
    <p:sldId id="325" r:id="rId34"/>
    <p:sldId id="326" r:id="rId35"/>
    <p:sldId id="327" r:id="rId36"/>
    <p:sldId id="321" r:id="rId37"/>
    <p:sldId id="328" r:id="rId38"/>
    <p:sldId id="330" r:id="rId39"/>
    <p:sldId id="331" r:id="rId40"/>
    <p:sldId id="332" r:id="rId41"/>
    <p:sldId id="305"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50" r:id="rId56"/>
    <p:sldId id="351" r:id="rId57"/>
    <p:sldId id="352" r:id="rId58"/>
    <p:sldId id="353" r:id="rId59"/>
    <p:sldId id="354" r:id="rId60"/>
    <p:sldId id="355" r:id="rId61"/>
    <p:sldId id="356" r:id="rId62"/>
    <p:sldId id="357" r:id="rId63"/>
    <p:sldId id="358" r:id="rId64"/>
    <p:sldId id="359" r:id="rId65"/>
    <p:sldId id="360" r:id="rId66"/>
    <p:sldId id="361" r:id="rId67"/>
    <p:sldId id="362" r:id="rId68"/>
    <p:sldId id="363" r:id="rId69"/>
    <p:sldId id="364" r:id="rId70"/>
    <p:sldId id="365" r:id="rId71"/>
    <p:sldId id="366" r:id="rId72"/>
    <p:sldId id="367" r:id="rId73"/>
    <p:sldId id="368" r:id="rId74"/>
    <p:sldId id="369" r:id="rId75"/>
    <p:sldId id="307" r:id="rId76"/>
    <p:sldId id="346" r:id="rId77"/>
    <p:sldId id="347" r:id="rId78"/>
    <p:sldId id="348" r:id="rId79"/>
    <p:sldId id="349" r:id="rId80"/>
    <p:sldId id="37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66"/>
    <a:srgbClr val="477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0"/>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SI</c:v>
                </c:pt>
              </c:strCache>
            </c:strRef>
          </c:tx>
          <c:spPr>
            <a:solidFill>
              <a:srgbClr val="CC3300"/>
            </a:solidFill>
          </c:spPr>
          <c:invertIfNegative val="0"/>
          <c:cat>
            <c:strRef>
              <c:f>Hoja1!$A$2</c:f>
              <c:strCache>
                <c:ptCount val="1"/>
                <c:pt idx="0">
                  <c:v>Pregunta 1</c:v>
                </c:pt>
              </c:strCache>
            </c:strRef>
          </c:cat>
          <c:val>
            <c:numRef>
              <c:f>Hoja1!$B$2</c:f>
              <c:numCache>
                <c:formatCode>General</c:formatCode>
                <c:ptCount val="1"/>
                <c:pt idx="0">
                  <c:v>5</c:v>
                </c:pt>
              </c:numCache>
            </c:numRef>
          </c:val>
          <c:extLst>
            <c:ext xmlns:c16="http://schemas.microsoft.com/office/drawing/2014/chart" uri="{C3380CC4-5D6E-409C-BE32-E72D297353CC}">
              <c16:uniqueId val="{00000000-0E9A-4270-B93D-4F0FFB88CCF8}"/>
            </c:ext>
          </c:extLst>
        </c:ser>
        <c:ser>
          <c:idx val="1"/>
          <c:order val="1"/>
          <c:tx>
            <c:strRef>
              <c:f>Hoja1!$C$1</c:f>
              <c:strCache>
                <c:ptCount val="1"/>
                <c:pt idx="0">
                  <c:v>NO</c:v>
                </c:pt>
              </c:strCache>
            </c:strRef>
          </c:tx>
          <c:spPr>
            <a:solidFill>
              <a:srgbClr val="FF6600"/>
            </a:solidFill>
          </c:spPr>
          <c:invertIfNegative val="0"/>
          <c:cat>
            <c:strRef>
              <c:f>Hoja1!$A$2</c:f>
              <c:strCache>
                <c:ptCount val="1"/>
                <c:pt idx="0">
                  <c:v>Pregunta 1</c:v>
                </c:pt>
              </c:strCache>
            </c:strRef>
          </c:cat>
          <c:val>
            <c:numRef>
              <c:f>Hoja1!$C$2</c:f>
              <c:numCache>
                <c:formatCode>General</c:formatCode>
                <c:ptCount val="1"/>
                <c:pt idx="0">
                  <c:v>0</c:v>
                </c:pt>
              </c:numCache>
            </c:numRef>
          </c:val>
          <c:extLst>
            <c:ext xmlns:c16="http://schemas.microsoft.com/office/drawing/2014/chart" uri="{C3380CC4-5D6E-409C-BE32-E72D297353CC}">
              <c16:uniqueId val="{00000001-0E9A-4270-B93D-4F0FFB88CCF8}"/>
            </c:ext>
          </c:extLst>
        </c:ser>
        <c:dLbls>
          <c:showLegendKey val="0"/>
          <c:showVal val="0"/>
          <c:showCatName val="0"/>
          <c:showSerName val="0"/>
          <c:showPercent val="0"/>
          <c:showBubbleSize val="0"/>
        </c:dLbls>
        <c:gapWidth val="150"/>
        <c:shape val="box"/>
        <c:axId val="469110272"/>
        <c:axId val="350656128"/>
        <c:axId val="0"/>
      </c:bar3DChart>
      <c:catAx>
        <c:axId val="469110272"/>
        <c:scaling>
          <c:orientation val="minMax"/>
        </c:scaling>
        <c:delete val="0"/>
        <c:axPos val="b"/>
        <c:numFmt formatCode="General" sourceLinked="0"/>
        <c:majorTickMark val="out"/>
        <c:minorTickMark val="none"/>
        <c:tickLblPos val="nextTo"/>
        <c:crossAx val="350656128"/>
        <c:crosses val="autoZero"/>
        <c:auto val="1"/>
        <c:lblAlgn val="ctr"/>
        <c:lblOffset val="100"/>
        <c:noMultiLvlLbl val="0"/>
      </c:catAx>
      <c:valAx>
        <c:axId val="350656128"/>
        <c:scaling>
          <c:orientation val="minMax"/>
        </c:scaling>
        <c:delete val="0"/>
        <c:axPos val="l"/>
        <c:majorGridlines/>
        <c:numFmt formatCode="General" sourceLinked="1"/>
        <c:majorTickMark val="out"/>
        <c:minorTickMark val="none"/>
        <c:tickLblPos val="nextTo"/>
        <c:crossAx val="469110272"/>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Rapidos</c:v>
                </c:pt>
              </c:strCache>
            </c:strRef>
          </c:tx>
          <c:spPr>
            <a:solidFill>
              <a:srgbClr val="CC3300"/>
            </a:solidFill>
          </c:spPr>
          <c:invertIfNegative val="0"/>
          <c:cat>
            <c:strRef>
              <c:f>Hoja1!$A$2:$A$3</c:f>
              <c:strCache>
                <c:ptCount val="2"/>
                <c:pt idx="0">
                  <c:v>Pregunta 2</c:v>
                </c:pt>
                <c:pt idx="1">
                  <c:v>Pregunta 3</c:v>
                </c:pt>
              </c:strCache>
            </c:strRef>
          </c:cat>
          <c:val>
            <c:numRef>
              <c:f>Hoja1!$B$2:$B$3</c:f>
              <c:numCache>
                <c:formatCode>General</c:formatCode>
                <c:ptCount val="2"/>
                <c:pt idx="0">
                  <c:v>1</c:v>
                </c:pt>
                <c:pt idx="1">
                  <c:v>0</c:v>
                </c:pt>
              </c:numCache>
            </c:numRef>
          </c:val>
          <c:extLst>
            <c:ext xmlns:c16="http://schemas.microsoft.com/office/drawing/2014/chart" uri="{C3380CC4-5D6E-409C-BE32-E72D297353CC}">
              <c16:uniqueId val="{00000000-F05D-4003-883E-A96162272D0C}"/>
            </c:ext>
          </c:extLst>
        </c:ser>
        <c:ser>
          <c:idx val="1"/>
          <c:order val="1"/>
          <c:tx>
            <c:strRef>
              <c:f>Hoja1!$C$1</c:f>
              <c:strCache>
                <c:ptCount val="1"/>
                <c:pt idx="0">
                  <c:v>Normales</c:v>
                </c:pt>
              </c:strCache>
            </c:strRef>
          </c:tx>
          <c:spPr>
            <a:solidFill>
              <a:srgbClr val="FF6600"/>
            </a:solidFill>
          </c:spPr>
          <c:invertIfNegative val="0"/>
          <c:cat>
            <c:strRef>
              <c:f>Hoja1!$A$2:$A$3</c:f>
              <c:strCache>
                <c:ptCount val="2"/>
                <c:pt idx="0">
                  <c:v>Pregunta 2</c:v>
                </c:pt>
                <c:pt idx="1">
                  <c:v>Pregunta 3</c:v>
                </c:pt>
              </c:strCache>
            </c:strRef>
          </c:cat>
          <c:val>
            <c:numRef>
              <c:f>Hoja1!$C$2:$C$3</c:f>
              <c:numCache>
                <c:formatCode>General</c:formatCode>
                <c:ptCount val="2"/>
                <c:pt idx="0">
                  <c:v>4</c:v>
                </c:pt>
                <c:pt idx="1">
                  <c:v>2</c:v>
                </c:pt>
              </c:numCache>
            </c:numRef>
          </c:val>
          <c:extLst>
            <c:ext xmlns:c16="http://schemas.microsoft.com/office/drawing/2014/chart" uri="{C3380CC4-5D6E-409C-BE32-E72D297353CC}">
              <c16:uniqueId val="{00000001-F05D-4003-883E-A96162272D0C}"/>
            </c:ext>
          </c:extLst>
        </c:ser>
        <c:ser>
          <c:idx val="2"/>
          <c:order val="2"/>
          <c:tx>
            <c:strRef>
              <c:f>Hoja1!$D$1</c:f>
              <c:strCache>
                <c:ptCount val="1"/>
                <c:pt idx="0">
                  <c:v>Lentos</c:v>
                </c:pt>
              </c:strCache>
            </c:strRef>
          </c:tx>
          <c:spPr>
            <a:solidFill>
              <a:srgbClr val="FFCC00"/>
            </a:solidFill>
          </c:spPr>
          <c:invertIfNegative val="0"/>
          <c:cat>
            <c:strRef>
              <c:f>Hoja1!$A$2:$A$3</c:f>
              <c:strCache>
                <c:ptCount val="2"/>
                <c:pt idx="0">
                  <c:v>Pregunta 2</c:v>
                </c:pt>
                <c:pt idx="1">
                  <c:v>Pregunta 3</c:v>
                </c:pt>
              </c:strCache>
            </c:strRef>
          </c:cat>
          <c:val>
            <c:numRef>
              <c:f>Hoja1!$D$2:$D$3</c:f>
              <c:numCache>
                <c:formatCode>General</c:formatCode>
                <c:ptCount val="2"/>
                <c:pt idx="0">
                  <c:v>0</c:v>
                </c:pt>
                <c:pt idx="1">
                  <c:v>3</c:v>
                </c:pt>
              </c:numCache>
            </c:numRef>
          </c:val>
          <c:extLst>
            <c:ext xmlns:c16="http://schemas.microsoft.com/office/drawing/2014/chart" uri="{C3380CC4-5D6E-409C-BE32-E72D297353CC}">
              <c16:uniqueId val="{00000002-F05D-4003-883E-A96162272D0C}"/>
            </c:ext>
          </c:extLst>
        </c:ser>
        <c:dLbls>
          <c:showLegendKey val="0"/>
          <c:showVal val="0"/>
          <c:showCatName val="0"/>
          <c:showSerName val="0"/>
          <c:showPercent val="0"/>
          <c:showBubbleSize val="0"/>
        </c:dLbls>
        <c:gapWidth val="150"/>
        <c:shape val="box"/>
        <c:axId val="469157888"/>
        <c:axId val="350657856"/>
        <c:axId val="0"/>
      </c:bar3DChart>
      <c:catAx>
        <c:axId val="469157888"/>
        <c:scaling>
          <c:orientation val="minMax"/>
        </c:scaling>
        <c:delete val="0"/>
        <c:axPos val="b"/>
        <c:numFmt formatCode="General" sourceLinked="0"/>
        <c:majorTickMark val="out"/>
        <c:minorTickMark val="none"/>
        <c:tickLblPos val="nextTo"/>
        <c:crossAx val="350657856"/>
        <c:crosses val="autoZero"/>
        <c:auto val="1"/>
        <c:lblAlgn val="ctr"/>
        <c:lblOffset val="100"/>
        <c:noMultiLvlLbl val="0"/>
      </c:catAx>
      <c:valAx>
        <c:axId val="350657856"/>
        <c:scaling>
          <c:orientation val="minMax"/>
        </c:scaling>
        <c:delete val="0"/>
        <c:axPos val="l"/>
        <c:majorGridlines/>
        <c:numFmt formatCode="General" sourceLinked="1"/>
        <c:majorTickMark val="out"/>
        <c:minorTickMark val="none"/>
        <c:tickLblPos val="nextTo"/>
        <c:crossAx val="469157888"/>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Muy Bueno</c:v>
                </c:pt>
              </c:strCache>
            </c:strRef>
          </c:tx>
          <c:spPr>
            <a:solidFill>
              <a:srgbClr val="CC3300"/>
            </a:solidFill>
          </c:spPr>
          <c:invertIfNegative val="0"/>
          <c:cat>
            <c:strRef>
              <c:f>Hoja1!$A$2:$A$4</c:f>
              <c:strCache>
                <c:ptCount val="3"/>
                <c:pt idx="0">
                  <c:v>Pregunta 4</c:v>
                </c:pt>
                <c:pt idx="1">
                  <c:v>Pregunta 5</c:v>
                </c:pt>
                <c:pt idx="2">
                  <c:v>Pregunta 6</c:v>
                </c:pt>
              </c:strCache>
            </c:strRef>
          </c:cat>
          <c:val>
            <c:numRef>
              <c:f>Hoja1!$B$2:$B$4</c:f>
              <c:numCache>
                <c:formatCode>General</c:formatCode>
                <c:ptCount val="3"/>
                <c:pt idx="0">
                  <c:v>5</c:v>
                </c:pt>
                <c:pt idx="1">
                  <c:v>0</c:v>
                </c:pt>
                <c:pt idx="2">
                  <c:v>4</c:v>
                </c:pt>
              </c:numCache>
            </c:numRef>
          </c:val>
          <c:extLst>
            <c:ext xmlns:c16="http://schemas.microsoft.com/office/drawing/2014/chart" uri="{C3380CC4-5D6E-409C-BE32-E72D297353CC}">
              <c16:uniqueId val="{00000000-A903-4357-9DD2-B41CFDEE000B}"/>
            </c:ext>
          </c:extLst>
        </c:ser>
        <c:ser>
          <c:idx val="1"/>
          <c:order val="1"/>
          <c:tx>
            <c:strRef>
              <c:f>Hoja1!$C$1</c:f>
              <c:strCache>
                <c:ptCount val="1"/>
                <c:pt idx="0">
                  <c:v>Bueno</c:v>
                </c:pt>
              </c:strCache>
            </c:strRef>
          </c:tx>
          <c:spPr>
            <a:solidFill>
              <a:srgbClr val="FF6600"/>
            </a:solidFill>
          </c:spPr>
          <c:invertIfNegative val="0"/>
          <c:cat>
            <c:strRef>
              <c:f>Hoja1!$A$2:$A$4</c:f>
              <c:strCache>
                <c:ptCount val="3"/>
                <c:pt idx="0">
                  <c:v>Pregunta 4</c:v>
                </c:pt>
                <c:pt idx="1">
                  <c:v>Pregunta 5</c:v>
                </c:pt>
                <c:pt idx="2">
                  <c:v>Pregunta 6</c:v>
                </c:pt>
              </c:strCache>
            </c:strRef>
          </c:cat>
          <c:val>
            <c:numRef>
              <c:f>Hoja1!$C$2:$C$4</c:f>
              <c:numCache>
                <c:formatCode>General</c:formatCode>
                <c:ptCount val="3"/>
                <c:pt idx="0">
                  <c:v>0</c:v>
                </c:pt>
                <c:pt idx="1">
                  <c:v>4</c:v>
                </c:pt>
                <c:pt idx="2">
                  <c:v>1</c:v>
                </c:pt>
              </c:numCache>
            </c:numRef>
          </c:val>
          <c:extLst>
            <c:ext xmlns:c16="http://schemas.microsoft.com/office/drawing/2014/chart" uri="{C3380CC4-5D6E-409C-BE32-E72D297353CC}">
              <c16:uniqueId val="{00000001-A903-4357-9DD2-B41CFDEE000B}"/>
            </c:ext>
          </c:extLst>
        </c:ser>
        <c:ser>
          <c:idx val="2"/>
          <c:order val="2"/>
          <c:tx>
            <c:strRef>
              <c:f>Hoja1!$D$1</c:f>
              <c:strCache>
                <c:ptCount val="1"/>
                <c:pt idx="0">
                  <c:v>Malo</c:v>
                </c:pt>
              </c:strCache>
            </c:strRef>
          </c:tx>
          <c:spPr>
            <a:solidFill>
              <a:srgbClr val="FFCC00"/>
            </a:solidFill>
          </c:spPr>
          <c:invertIfNegative val="0"/>
          <c:cat>
            <c:strRef>
              <c:f>Hoja1!$A$2:$A$4</c:f>
              <c:strCache>
                <c:ptCount val="3"/>
                <c:pt idx="0">
                  <c:v>Pregunta 4</c:v>
                </c:pt>
                <c:pt idx="1">
                  <c:v>Pregunta 5</c:v>
                </c:pt>
                <c:pt idx="2">
                  <c:v>Pregunta 6</c:v>
                </c:pt>
              </c:strCache>
            </c:strRef>
          </c:cat>
          <c:val>
            <c:numRef>
              <c:f>Hoja1!$D$2:$D$4</c:f>
              <c:numCache>
                <c:formatCode>General</c:formatCode>
                <c:ptCount val="3"/>
                <c:pt idx="0">
                  <c:v>0</c:v>
                </c:pt>
                <c:pt idx="1">
                  <c:v>1</c:v>
                </c:pt>
                <c:pt idx="2">
                  <c:v>0</c:v>
                </c:pt>
              </c:numCache>
            </c:numRef>
          </c:val>
          <c:extLst>
            <c:ext xmlns:c16="http://schemas.microsoft.com/office/drawing/2014/chart" uri="{C3380CC4-5D6E-409C-BE32-E72D297353CC}">
              <c16:uniqueId val="{00000002-A903-4357-9DD2-B41CFDEE000B}"/>
            </c:ext>
          </c:extLst>
        </c:ser>
        <c:dLbls>
          <c:showLegendKey val="0"/>
          <c:showVal val="0"/>
          <c:showCatName val="0"/>
          <c:showSerName val="0"/>
          <c:showPercent val="0"/>
          <c:showBubbleSize val="0"/>
        </c:dLbls>
        <c:gapWidth val="150"/>
        <c:shape val="box"/>
        <c:axId val="469159424"/>
        <c:axId val="350659712"/>
        <c:axId val="0"/>
      </c:bar3DChart>
      <c:catAx>
        <c:axId val="469159424"/>
        <c:scaling>
          <c:orientation val="minMax"/>
        </c:scaling>
        <c:delete val="0"/>
        <c:axPos val="b"/>
        <c:numFmt formatCode="General" sourceLinked="0"/>
        <c:majorTickMark val="out"/>
        <c:minorTickMark val="none"/>
        <c:tickLblPos val="nextTo"/>
        <c:crossAx val="350659712"/>
        <c:crosses val="autoZero"/>
        <c:auto val="1"/>
        <c:lblAlgn val="ctr"/>
        <c:lblOffset val="100"/>
        <c:noMultiLvlLbl val="0"/>
      </c:catAx>
      <c:valAx>
        <c:axId val="350659712"/>
        <c:scaling>
          <c:orientation val="minMax"/>
        </c:scaling>
        <c:delete val="0"/>
        <c:axPos val="l"/>
        <c:majorGridlines/>
        <c:numFmt formatCode="General" sourceLinked="1"/>
        <c:majorTickMark val="out"/>
        <c:minorTickMark val="none"/>
        <c:tickLblPos val="nextTo"/>
        <c:crossAx val="469159424"/>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SI</c:v>
                </c:pt>
              </c:strCache>
            </c:strRef>
          </c:tx>
          <c:spPr>
            <a:solidFill>
              <a:srgbClr val="CC3300"/>
            </a:solidFill>
          </c:spPr>
          <c:invertIfNegative val="0"/>
          <c:cat>
            <c:strRef>
              <c:f>Hoja1!$A$2:$A$4</c:f>
              <c:strCache>
                <c:ptCount val="3"/>
                <c:pt idx="0">
                  <c:v>Pregunta 1</c:v>
                </c:pt>
                <c:pt idx="1">
                  <c:v>Pregunta 2</c:v>
                </c:pt>
                <c:pt idx="2">
                  <c:v>Pregunta 3</c:v>
                </c:pt>
              </c:strCache>
            </c:strRef>
          </c:cat>
          <c:val>
            <c:numRef>
              <c:f>Hoja1!$B$2:$B$4</c:f>
              <c:numCache>
                <c:formatCode>General</c:formatCode>
                <c:ptCount val="3"/>
                <c:pt idx="0">
                  <c:v>7</c:v>
                </c:pt>
                <c:pt idx="1">
                  <c:v>8</c:v>
                </c:pt>
                <c:pt idx="2">
                  <c:v>9</c:v>
                </c:pt>
              </c:numCache>
            </c:numRef>
          </c:val>
          <c:extLst>
            <c:ext xmlns:c16="http://schemas.microsoft.com/office/drawing/2014/chart" uri="{C3380CC4-5D6E-409C-BE32-E72D297353CC}">
              <c16:uniqueId val="{00000000-3C2E-4AEA-AC86-69FB56C279E1}"/>
            </c:ext>
          </c:extLst>
        </c:ser>
        <c:ser>
          <c:idx val="1"/>
          <c:order val="1"/>
          <c:tx>
            <c:strRef>
              <c:f>Hoja1!$C$1</c:f>
              <c:strCache>
                <c:ptCount val="1"/>
                <c:pt idx="0">
                  <c:v>NO</c:v>
                </c:pt>
              </c:strCache>
            </c:strRef>
          </c:tx>
          <c:spPr>
            <a:solidFill>
              <a:srgbClr val="FF6600"/>
            </a:solidFill>
          </c:spPr>
          <c:invertIfNegative val="0"/>
          <c:cat>
            <c:strRef>
              <c:f>Hoja1!$A$2:$A$4</c:f>
              <c:strCache>
                <c:ptCount val="3"/>
                <c:pt idx="0">
                  <c:v>Pregunta 1</c:v>
                </c:pt>
                <c:pt idx="1">
                  <c:v>Pregunta 2</c:v>
                </c:pt>
                <c:pt idx="2">
                  <c:v>Pregunta 3</c:v>
                </c:pt>
              </c:strCache>
            </c:strRef>
          </c:cat>
          <c:val>
            <c:numRef>
              <c:f>Hoja1!$C$2:$C$4</c:f>
              <c:numCache>
                <c:formatCode>General</c:formatCode>
                <c:ptCount val="3"/>
                <c:pt idx="0">
                  <c:v>3</c:v>
                </c:pt>
                <c:pt idx="1">
                  <c:v>2</c:v>
                </c:pt>
                <c:pt idx="2">
                  <c:v>1</c:v>
                </c:pt>
              </c:numCache>
            </c:numRef>
          </c:val>
          <c:extLst>
            <c:ext xmlns:c16="http://schemas.microsoft.com/office/drawing/2014/chart" uri="{C3380CC4-5D6E-409C-BE32-E72D297353CC}">
              <c16:uniqueId val="{00000001-3C2E-4AEA-AC86-69FB56C279E1}"/>
            </c:ext>
          </c:extLst>
        </c:ser>
        <c:dLbls>
          <c:showLegendKey val="0"/>
          <c:showVal val="0"/>
          <c:showCatName val="0"/>
          <c:showSerName val="0"/>
          <c:showPercent val="0"/>
          <c:showBubbleSize val="0"/>
        </c:dLbls>
        <c:gapWidth val="150"/>
        <c:shape val="box"/>
        <c:axId val="480567296"/>
        <c:axId val="350661440"/>
        <c:axId val="0"/>
      </c:bar3DChart>
      <c:catAx>
        <c:axId val="480567296"/>
        <c:scaling>
          <c:orientation val="minMax"/>
        </c:scaling>
        <c:delete val="0"/>
        <c:axPos val="b"/>
        <c:numFmt formatCode="General" sourceLinked="0"/>
        <c:majorTickMark val="out"/>
        <c:minorTickMark val="none"/>
        <c:tickLblPos val="nextTo"/>
        <c:crossAx val="350661440"/>
        <c:crosses val="autoZero"/>
        <c:auto val="1"/>
        <c:lblAlgn val="ctr"/>
        <c:lblOffset val="100"/>
        <c:noMultiLvlLbl val="0"/>
      </c:catAx>
      <c:valAx>
        <c:axId val="350661440"/>
        <c:scaling>
          <c:orientation val="minMax"/>
        </c:scaling>
        <c:delete val="0"/>
        <c:axPos val="l"/>
        <c:majorGridlines/>
        <c:numFmt formatCode="General" sourceLinked="1"/>
        <c:majorTickMark val="out"/>
        <c:minorTickMark val="none"/>
        <c:tickLblPos val="nextTo"/>
        <c:crossAx val="480567296"/>
        <c:crosses val="autoZero"/>
        <c:crossBetween val="between"/>
      </c:valAx>
    </c:plotArea>
    <c:legend>
      <c:legendPos val="r"/>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Muy buena</c:v>
                </c:pt>
              </c:strCache>
            </c:strRef>
          </c:tx>
          <c:spPr>
            <a:solidFill>
              <a:srgbClr val="CC3300"/>
            </a:solidFill>
          </c:spPr>
          <c:invertIfNegative val="0"/>
          <c:cat>
            <c:strRef>
              <c:f>Hoja1!$A$2:$A$5</c:f>
              <c:strCache>
                <c:ptCount val="4"/>
                <c:pt idx="0">
                  <c:v>Pregunta 4</c:v>
                </c:pt>
                <c:pt idx="1">
                  <c:v>Pregunta 5</c:v>
                </c:pt>
                <c:pt idx="2">
                  <c:v>Pregunta 6</c:v>
                </c:pt>
                <c:pt idx="3">
                  <c:v>Pregunta 7</c:v>
                </c:pt>
              </c:strCache>
            </c:strRef>
          </c:cat>
          <c:val>
            <c:numRef>
              <c:f>Hoja1!$B$2:$B$5</c:f>
              <c:numCache>
                <c:formatCode>General</c:formatCode>
                <c:ptCount val="4"/>
                <c:pt idx="0">
                  <c:v>8</c:v>
                </c:pt>
                <c:pt idx="1">
                  <c:v>9</c:v>
                </c:pt>
                <c:pt idx="2">
                  <c:v>7</c:v>
                </c:pt>
                <c:pt idx="3">
                  <c:v>6</c:v>
                </c:pt>
              </c:numCache>
            </c:numRef>
          </c:val>
          <c:extLst>
            <c:ext xmlns:c16="http://schemas.microsoft.com/office/drawing/2014/chart" uri="{C3380CC4-5D6E-409C-BE32-E72D297353CC}">
              <c16:uniqueId val="{00000000-C86D-4067-B516-3D2302730B52}"/>
            </c:ext>
          </c:extLst>
        </c:ser>
        <c:ser>
          <c:idx val="1"/>
          <c:order val="1"/>
          <c:tx>
            <c:strRef>
              <c:f>Hoja1!$C$1</c:f>
              <c:strCache>
                <c:ptCount val="1"/>
                <c:pt idx="0">
                  <c:v>Buena</c:v>
                </c:pt>
              </c:strCache>
            </c:strRef>
          </c:tx>
          <c:spPr>
            <a:solidFill>
              <a:srgbClr val="FF6600"/>
            </a:solidFill>
          </c:spPr>
          <c:invertIfNegative val="0"/>
          <c:cat>
            <c:strRef>
              <c:f>Hoja1!$A$2:$A$5</c:f>
              <c:strCache>
                <c:ptCount val="4"/>
                <c:pt idx="0">
                  <c:v>Pregunta 4</c:v>
                </c:pt>
                <c:pt idx="1">
                  <c:v>Pregunta 5</c:v>
                </c:pt>
                <c:pt idx="2">
                  <c:v>Pregunta 6</c:v>
                </c:pt>
                <c:pt idx="3">
                  <c:v>Pregunta 7</c:v>
                </c:pt>
              </c:strCache>
            </c:strRef>
          </c:cat>
          <c:val>
            <c:numRef>
              <c:f>Hoja1!$C$2:$C$5</c:f>
              <c:numCache>
                <c:formatCode>General</c:formatCode>
                <c:ptCount val="4"/>
                <c:pt idx="0">
                  <c:v>2</c:v>
                </c:pt>
                <c:pt idx="1">
                  <c:v>1</c:v>
                </c:pt>
                <c:pt idx="2">
                  <c:v>2</c:v>
                </c:pt>
                <c:pt idx="3">
                  <c:v>2</c:v>
                </c:pt>
              </c:numCache>
            </c:numRef>
          </c:val>
          <c:extLst>
            <c:ext xmlns:c16="http://schemas.microsoft.com/office/drawing/2014/chart" uri="{C3380CC4-5D6E-409C-BE32-E72D297353CC}">
              <c16:uniqueId val="{00000001-C86D-4067-B516-3D2302730B52}"/>
            </c:ext>
          </c:extLst>
        </c:ser>
        <c:ser>
          <c:idx val="2"/>
          <c:order val="2"/>
          <c:tx>
            <c:strRef>
              <c:f>Hoja1!$D$1</c:f>
              <c:strCache>
                <c:ptCount val="1"/>
                <c:pt idx="0">
                  <c:v>Mala</c:v>
                </c:pt>
              </c:strCache>
            </c:strRef>
          </c:tx>
          <c:invertIfNegative val="0"/>
          <c:cat>
            <c:strRef>
              <c:f>Hoja1!$A$2:$A$5</c:f>
              <c:strCache>
                <c:ptCount val="4"/>
                <c:pt idx="0">
                  <c:v>Pregunta 4</c:v>
                </c:pt>
                <c:pt idx="1">
                  <c:v>Pregunta 5</c:v>
                </c:pt>
                <c:pt idx="2">
                  <c:v>Pregunta 6</c:v>
                </c:pt>
                <c:pt idx="3">
                  <c:v>Pregunta 7</c:v>
                </c:pt>
              </c:strCache>
            </c:strRef>
          </c:cat>
          <c:val>
            <c:numRef>
              <c:f>Hoja1!$D$2:$D$5</c:f>
              <c:numCache>
                <c:formatCode>General</c:formatCode>
                <c:ptCount val="4"/>
                <c:pt idx="0">
                  <c:v>0</c:v>
                </c:pt>
                <c:pt idx="1">
                  <c:v>0</c:v>
                </c:pt>
                <c:pt idx="2">
                  <c:v>1</c:v>
                </c:pt>
                <c:pt idx="3">
                  <c:v>2</c:v>
                </c:pt>
              </c:numCache>
            </c:numRef>
          </c:val>
          <c:extLst>
            <c:ext xmlns:c16="http://schemas.microsoft.com/office/drawing/2014/chart" uri="{C3380CC4-5D6E-409C-BE32-E72D297353CC}">
              <c16:uniqueId val="{00000002-C86D-4067-B516-3D2302730B52}"/>
            </c:ext>
          </c:extLst>
        </c:ser>
        <c:dLbls>
          <c:showLegendKey val="0"/>
          <c:showVal val="0"/>
          <c:showCatName val="0"/>
          <c:showSerName val="0"/>
          <c:showPercent val="0"/>
          <c:showBubbleSize val="0"/>
        </c:dLbls>
        <c:gapWidth val="150"/>
        <c:shape val="box"/>
        <c:axId val="341340160"/>
        <c:axId val="350663168"/>
        <c:axId val="0"/>
      </c:bar3DChart>
      <c:catAx>
        <c:axId val="341340160"/>
        <c:scaling>
          <c:orientation val="minMax"/>
        </c:scaling>
        <c:delete val="0"/>
        <c:axPos val="b"/>
        <c:numFmt formatCode="General" sourceLinked="0"/>
        <c:majorTickMark val="out"/>
        <c:minorTickMark val="none"/>
        <c:tickLblPos val="nextTo"/>
        <c:crossAx val="350663168"/>
        <c:crosses val="autoZero"/>
        <c:auto val="1"/>
        <c:lblAlgn val="ctr"/>
        <c:lblOffset val="100"/>
        <c:noMultiLvlLbl val="0"/>
      </c:catAx>
      <c:valAx>
        <c:axId val="350663168"/>
        <c:scaling>
          <c:orientation val="minMax"/>
        </c:scaling>
        <c:delete val="0"/>
        <c:axPos val="l"/>
        <c:majorGridlines/>
        <c:numFmt formatCode="General" sourceLinked="1"/>
        <c:majorTickMark val="out"/>
        <c:minorTickMark val="none"/>
        <c:tickLblPos val="nextTo"/>
        <c:crossAx val="341340160"/>
        <c:crosses val="autoZero"/>
        <c:crossBetween val="between"/>
      </c:valAx>
    </c:plotArea>
    <c:legend>
      <c:legendPos val="r"/>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SI</c:v>
                </c:pt>
              </c:strCache>
            </c:strRef>
          </c:tx>
          <c:spPr>
            <a:solidFill>
              <a:srgbClr val="CC3300"/>
            </a:solidFill>
          </c:spPr>
          <c:invertIfNegative val="0"/>
          <c:cat>
            <c:strRef>
              <c:f>Hoja1!$A$2</c:f>
              <c:strCache>
                <c:ptCount val="1"/>
                <c:pt idx="0">
                  <c:v>Pregunta 8</c:v>
                </c:pt>
              </c:strCache>
            </c:strRef>
          </c:cat>
          <c:val>
            <c:numRef>
              <c:f>Hoja1!$B$2</c:f>
              <c:numCache>
                <c:formatCode>General</c:formatCode>
                <c:ptCount val="1"/>
                <c:pt idx="0">
                  <c:v>10</c:v>
                </c:pt>
              </c:numCache>
            </c:numRef>
          </c:val>
          <c:extLst>
            <c:ext xmlns:c16="http://schemas.microsoft.com/office/drawing/2014/chart" uri="{C3380CC4-5D6E-409C-BE32-E72D297353CC}">
              <c16:uniqueId val="{00000000-BC26-49A5-AD81-CBBEEADB4D39}"/>
            </c:ext>
          </c:extLst>
        </c:ser>
        <c:ser>
          <c:idx val="1"/>
          <c:order val="1"/>
          <c:tx>
            <c:strRef>
              <c:f>Hoja1!$C$1</c:f>
              <c:strCache>
                <c:ptCount val="1"/>
                <c:pt idx="0">
                  <c:v>NO</c:v>
                </c:pt>
              </c:strCache>
            </c:strRef>
          </c:tx>
          <c:spPr>
            <a:solidFill>
              <a:srgbClr val="FF6600"/>
            </a:solidFill>
          </c:spPr>
          <c:invertIfNegative val="0"/>
          <c:cat>
            <c:strRef>
              <c:f>Hoja1!$A$2</c:f>
              <c:strCache>
                <c:ptCount val="1"/>
                <c:pt idx="0">
                  <c:v>Pregunta 8</c:v>
                </c:pt>
              </c:strCache>
            </c:strRef>
          </c:cat>
          <c:val>
            <c:numRef>
              <c:f>Hoja1!$C$2</c:f>
              <c:numCache>
                <c:formatCode>General</c:formatCode>
                <c:ptCount val="1"/>
                <c:pt idx="0">
                  <c:v>0</c:v>
                </c:pt>
              </c:numCache>
            </c:numRef>
          </c:val>
          <c:extLst>
            <c:ext xmlns:c16="http://schemas.microsoft.com/office/drawing/2014/chart" uri="{C3380CC4-5D6E-409C-BE32-E72D297353CC}">
              <c16:uniqueId val="{00000001-BC26-49A5-AD81-CBBEEADB4D39}"/>
            </c:ext>
          </c:extLst>
        </c:ser>
        <c:dLbls>
          <c:showLegendKey val="0"/>
          <c:showVal val="0"/>
          <c:showCatName val="0"/>
          <c:showSerName val="0"/>
          <c:showPercent val="0"/>
          <c:showBubbleSize val="0"/>
        </c:dLbls>
        <c:gapWidth val="150"/>
        <c:shape val="box"/>
        <c:axId val="480568320"/>
        <c:axId val="350664896"/>
        <c:axId val="0"/>
      </c:bar3DChart>
      <c:catAx>
        <c:axId val="480568320"/>
        <c:scaling>
          <c:orientation val="minMax"/>
        </c:scaling>
        <c:delete val="0"/>
        <c:axPos val="b"/>
        <c:numFmt formatCode="General" sourceLinked="0"/>
        <c:majorTickMark val="out"/>
        <c:minorTickMark val="none"/>
        <c:tickLblPos val="nextTo"/>
        <c:crossAx val="350664896"/>
        <c:crosses val="autoZero"/>
        <c:auto val="1"/>
        <c:lblAlgn val="ctr"/>
        <c:lblOffset val="100"/>
        <c:noMultiLvlLbl val="0"/>
      </c:catAx>
      <c:valAx>
        <c:axId val="350664896"/>
        <c:scaling>
          <c:orientation val="minMax"/>
        </c:scaling>
        <c:delete val="0"/>
        <c:axPos val="l"/>
        <c:majorGridlines/>
        <c:numFmt formatCode="General" sourceLinked="1"/>
        <c:majorTickMark val="out"/>
        <c:minorTickMark val="none"/>
        <c:tickLblPos val="nextTo"/>
        <c:crossAx val="480568320"/>
        <c:crosses val="autoZero"/>
        <c:crossBetween val="between"/>
      </c:valAx>
    </c:plotArea>
    <c:legend>
      <c:legendPos val="r"/>
      <c:overlay val="0"/>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_rels/data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 Id="rId5" Type="http://schemas.openxmlformats.org/officeDocument/2006/relationships/image" Target="../media/image13.jpg"/><Relationship Id="rId4" Type="http://schemas.openxmlformats.org/officeDocument/2006/relationships/image" Target="../media/image12.jp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 Id="rId5" Type="http://schemas.openxmlformats.org/officeDocument/2006/relationships/image" Target="../media/image13.jpg"/><Relationship Id="rId4" Type="http://schemas.openxmlformats.org/officeDocument/2006/relationships/image" Target="../media/image12.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t>
        <a:bodyPr/>
        <a:lstStyle/>
        <a:p>
          <a:endParaRPr lang="es-ES"/>
        </a:p>
      </dgm:t>
    </dgm:pt>
    <dgm:pt modelId="{476E4177-EF8D-419E-AB8A-93E66CC82482}">
      <dgm:prSet phldrT="[Text]" custT="1"/>
      <dgm:spPr/>
      <dgm:t>
        <a:bodyPr lIns="73152" tIns="274320" rIns="73152"/>
        <a:lstStyle/>
        <a:p>
          <a:pPr algn="ctr" defTabSz="914400">
            <a:buNone/>
          </a:pPr>
          <a:r>
            <a:rPr lang="es-ES_tradnl" sz="1800" noProof="0" dirty="0">
              <a:latin typeface="Corbel" pitchFamily="34" charset="0"/>
            </a:rPr>
            <a:t>Robots, sistema artificial  usados para realizar diferentes tareas.</a:t>
          </a:r>
        </a:p>
      </dgm:t>
    </dgm:pt>
    <dgm:pt modelId="{50A25A56-CEA1-40EB-822C-18475EA4B47A}" type="parTrans" cxnId="{9A40B199-C1E6-4AA6-9486-07915ED7CAE7}">
      <dgm:prSet/>
      <dgm:spPr/>
      <dgm:t>
        <a:bodyPr/>
        <a:lstStyle/>
        <a:p>
          <a:endParaRPr lang="es-ES_tradnl" noProof="0"/>
        </a:p>
      </dgm:t>
    </dgm:pt>
    <dgm:pt modelId="{A91F7A1B-DD1E-4B26-839C-2A5EF0A403AD}" type="sibTrans" cxnId="{9A40B199-C1E6-4AA6-9486-07915ED7CAE7}">
      <dgm:prSet/>
      <dgm:spPr/>
      <dgm:t>
        <a:bodyPr/>
        <a:lstStyle/>
        <a:p>
          <a:endParaRPr lang="es-ES_tradnl" noProof="0"/>
        </a:p>
      </dgm:t>
    </dgm:pt>
    <dgm:pt modelId="{5DD0A7D4-5781-4819-AF33-C5CE25A2D297}">
      <dgm:prSet phldrT="[Text]" custT="1"/>
      <dgm:spPr/>
      <dgm:t>
        <a:bodyPr lIns="73152" tIns="274320" rIns="73152"/>
        <a:lstStyle/>
        <a:p>
          <a:pPr algn="ctr" defTabSz="914400">
            <a:buNone/>
          </a:pPr>
          <a:r>
            <a:rPr lang="es-ES_tradnl" sz="1800" noProof="0" dirty="0">
              <a:latin typeface="Corbel" pitchFamily="34" charset="0"/>
            </a:rPr>
            <a:t>TEA, </a:t>
          </a:r>
          <a:r>
            <a:rPr lang="es-ES_tradnl" sz="1800" noProof="0" dirty="0" err="1">
              <a:latin typeface="Corbel" pitchFamily="34" charset="0"/>
            </a:rPr>
            <a:t>isotipo</a:t>
          </a:r>
          <a:r>
            <a:rPr lang="es-ES_tradnl" sz="1800" noProof="0" dirty="0">
              <a:latin typeface="Corbel" pitchFamily="34" charset="0"/>
            </a:rPr>
            <a:t> que representa la complejidad y misterio que envuelve este trastorno.</a:t>
          </a:r>
        </a:p>
      </dgm:t>
    </dgm:pt>
    <dgm:pt modelId="{05B7C26E-C389-4346-849B-05526EF2C457}" type="parTrans" cxnId="{7417CC53-98FE-43F4-BF56-8508FB7DA803}">
      <dgm:prSet/>
      <dgm:spPr/>
      <dgm:t>
        <a:bodyPr/>
        <a:lstStyle/>
        <a:p>
          <a:endParaRPr lang="es-ES_tradnl" noProof="0"/>
        </a:p>
      </dgm:t>
    </dgm:pt>
    <dgm:pt modelId="{FD53903F-8A86-4D24-917A-36748269F973}" type="sibTrans" cxnId="{7417CC53-98FE-43F4-BF56-8508FB7DA803}">
      <dgm:prSet/>
      <dgm:spPr/>
      <dgm:t>
        <a:bodyPr/>
        <a:lstStyle/>
        <a:p>
          <a:endParaRPr lang="es-ES_tradnl" noProof="0"/>
        </a:p>
      </dgm:t>
    </dgm:pt>
    <dgm:pt modelId="{77AF15ED-F058-4A0B-B979-9880C6062DF0}">
      <dgm:prSet phldrT="[Text]" custT="1"/>
      <dgm:spPr/>
      <dgm:t>
        <a:bodyPr lIns="73152" tIns="274320" rIns="73152"/>
        <a:lstStyle/>
        <a:p>
          <a:pPr algn="ctr" defTabSz="914400">
            <a:buNone/>
          </a:pPr>
          <a:r>
            <a:rPr lang="es-ES_tradnl" sz="2000" noProof="0" dirty="0">
              <a:latin typeface="Corbel" pitchFamily="34" charset="0"/>
            </a:rPr>
            <a:t>Robots terapéuticos no humanoides.</a:t>
          </a:r>
        </a:p>
      </dgm:t>
    </dgm:pt>
    <dgm:pt modelId="{0DF2CDB2-0880-4047-8447-A17EAE7580E4}" type="parTrans" cxnId="{CD3B69F4-72CF-49E2-8926-8FD63E771977}">
      <dgm:prSet/>
      <dgm:spPr/>
      <dgm:t>
        <a:bodyPr/>
        <a:lstStyle/>
        <a:p>
          <a:endParaRPr lang="es-ES_tradnl" noProof="0"/>
        </a:p>
      </dgm:t>
    </dgm:pt>
    <dgm:pt modelId="{E3B236AA-E864-46E4-BC91-F2D73633FEA4}" type="sibTrans" cxnId="{CD3B69F4-72CF-49E2-8926-8FD63E771977}">
      <dgm:prSet/>
      <dgm:spPr/>
      <dgm:t>
        <a:bodyPr/>
        <a:lstStyle/>
        <a:p>
          <a:endParaRPr lang="es-ES_tradnl" noProof="0"/>
        </a:p>
      </dgm:t>
    </dgm:pt>
    <dgm:pt modelId="{5DF8D196-4D3D-4940-9F32-682169997D7A}">
      <dgm:prSet phldrT="[Text]" custT="1"/>
      <dgm:spPr/>
      <dgm:t>
        <a:bodyPr lIns="73152" tIns="274320" rIns="73152"/>
        <a:lstStyle/>
        <a:p>
          <a:pPr algn="ctr" defTabSz="914400">
            <a:buNone/>
          </a:pPr>
          <a:r>
            <a:rPr lang="es-ES_tradnl" sz="2000" noProof="0" dirty="0">
              <a:latin typeface="Corbel" pitchFamily="34" charset="0"/>
            </a:rPr>
            <a:t>Robots terapéuticos humanoides.</a:t>
          </a:r>
        </a:p>
      </dgm:t>
    </dgm:pt>
    <dgm:pt modelId="{51CE1848-AB2A-4E28-8CF5-8442E546E0C5}" type="parTrans" cxnId="{B9B85342-AC50-4E97-8E9E-2FD870B1E881}">
      <dgm:prSet/>
      <dgm:spPr/>
      <dgm:t>
        <a:bodyPr/>
        <a:lstStyle/>
        <a:p>
          <a:endParaRPr lang="es-ES_tradnl" noProof="0"/>
        </a:p>
      </dgm:t>
    </dgm:pt>
    <dgm:pt modelId="{90C1E242-23BD-452C-B222-DCFA2D4DAE3B}" type="sibTrans" cxnId="{B9B85342-AC50-4E97-8E9E-2FD870B1E881}">
      <dgm:prSet/>
      <dgm:spPr/>
      <dgm:t>
        <a:bodyPr/>
        <a:lstStyle/>
        <a:p>
          <a:endParaRPr lang="es-ES_tradnl" noProof="0"/>
        </a:p>
      </dgm:t>
    </dgm:pt>
    <dgm:pt modelId="{C20F2834-7A4B-463C-ABDE-12FFE93933A3}">
      <dgm:prSet phldrT="[Text]" custT="1"/>
      <dgm:spPr/>
      <dgm:t>
        <a:bodyPr lIns="73152" tIns="274320" rIns="73152"/>
        <a:lstStyle/>
        <a:p>
          <a:pPr algn="ctr" defTabSz="914400">
            <a:buNone/>
          </a:pPr>
          <a:r>
            <a:rPr lang="es-ES_tradnl" sz="2000" noProof="0" dirty="0">
              <a:latin typeface="Corbel" pitchFamily="34" charset="0"/>
            </a:rPr>
            <a:t>ESPOCH, robot </a:t>
          </a:r>
          <a:r>
            <a:rPr lang="es-ES_tradnl" sz="2000" noProof="0" dirty="0" err="1">
              <a:latin typeface="Corbel" pitchFamily="34" charset="0"/>
            </a:rPr>
            <a:t>Willow</a:t>
          </a:r>
          <a:endParaRPr lang="es-ES_tradnl" sz="2000" noProof="0" dirty="0">
            <a:latin typeface="Corbel" pitchFamily="34" charset="0"/>
          </a:endParaRPr>
        </a:p>
      </dgm:t>
    </dgm:pt>
    <dgm:pt modelId="{BCFE97E8-F389-4CB9-AF67-54F99688D24C}" type="parTrans" cxnId="{4C839C11-576D-4F8B-A506-F28B1DFFF881}">
      <dgm:prSet/>
      <dgm:spPr/>
      <dgm:t>
        <a:bodyPr/>
        <a:lstStyle/>
        <a:p>
          <a:endParaRPr lang="es-ES_tradnl" noProof="0"/>
        </a:p>
      </dgm:t>
    </dgm:pt>
    <dgm:pt modelId="{CAE5F0D1-5C6A-4BF8-ACC0-DB67084C99C7}" type="sibTrans" cxnId="{4C839C11-576D-4F8B-A506-F28B1DFFF881}">
      <dgm:prSet/>
      <dgm:spPr/>
      <dgm:t>
        <a:bodyPr/>
        <a:lstStyle/>
        <a:p>
          <a:endParaRPr lang="es-ES_tradnl" noProof="0"/>
        </a:p>
      </dgm:t>
    </dgm:pt>
    <dgm:pt modelId="{DDEA27E4-8DAB-46DB-877A-0F76D391A9FF}">
      <dgm:prSet custT="1"/>
      <dgm:spPr>
        <a:gradFill rotWithShape="0">
          <a:gsLst>
            <a:gs pos="0">
              <a:srgbClr val="F4CC20">
                <a:hueOff val="6441842"/>
                <a:satOff val="-37812"/>
                <a:lumOff val="-941"/>
                <a:alphaOff val="0"/>
                <a:tint val="94000"/>
                <a:satMod val="103000"/>
                <a:lumMod val="102000"/>
              </a:srgbClr>
            </a:gs>
            <a:gs pos="50000">
              <a:srgbClr val="F4CC20">
                <a:hueOff val="6441842"/>
                <a:satOff val="-37812"/>
                <a:lumOff val="-941"/>
                <a:alphaOff val="0"/>
                <a:shade val="100000"/>
                <a:satMod val="110000"/>
                <a:lumMod val="100000"/>
              </a:srgbClr>
            </a:gs>
            <a:gs pos="100000">
              <a:srgbClr val="F4CC20">
                <a:hueOff val="6441842"/>
                <a:satOff val="-37812"/>
                <a:lumOff val="-941"/>
                <a:alphaOff val="0"/>
                <a:shade val="78000"/>
                <a:satMod val="120000"/>
                <a:lumMod val="99000"/>
              </a:srgbClr>
            </a:gs>
          </a:gsLst>
          <a:lin ang="5400000" scaled="0"/>
        </a:gradFill>
        <a:ln>
          <a:noFill/>
        </a:ln>
        <a:effectLst/>
      </dgm:spPr>
      <dgm:t>
        <a:bodyPr spcFirstLastPara="0" vert="horz" wrap="square" lIns="73152" tIns="274320" rIns="73152" bIns="156464" numCol="1" spcCol="1270" anchor="t" anchorCtr="0"/>
        <a:lstStyle/>
        <a:p>
          <a:pPr marL="0" lvl="0" indent="0" algn="l" defTabSz="914400">
            <a:lnSpc>
              <a:spcPct val="90000"/>
            </a:lnSpc>
            <a:spcBef>
              <a:spcPct val="0"/>
            </a:spcBef>
            <a:spcAft>
              <a:spcPct val="35000"/>
            </a:spcAft>
            <a:buNone/>
          </a:pPr>
          <a:r>
            <a:rPr lang="es-ES" sz="2000" kern="1200" dirty="0">
              <a:solidFill>
                <a:srgbClr val="FFFFFF"/>
              </a:solidFill>
              <a:latin typeface="Corbel" pitchFamily="34" charset="0"/>
              <a:ea typeface="+mn-ea"/>
              <a:cs typeface="+mn-cs"/>
            </a:rPr>
            <a:t>UPS Quito, proyecto </a:t>
          </a:r>
          <a:r>
            <a:rPr lang="es-ES" sz="2000" kern="1200" dirty="0" err="1">
              <a:solidFill>
                <a:srgbClr val="FFFFFF"/>
              </a:solidFill>
              <a:latin typeface="Corbel" pitchFamily="34" charset="0"/>
              <a:ea typeface="+mn-ea"/>
              <a:cs typeface="+mn-cs"/>
            </a:rPr>
            <a:t>Mael</a:t>
          </a:r>
          <a:r>
            <a:rPr lang="es-ES" sz="2000" kern="1200" dirty="0">
              <a:solidFill>
                <a:srgbClr val="FFFFFF"/>
              </a:solidFill>
              <a:latin typeface="Corbel" pitchFamily="34" charset="0"/>
              <a:ea typeface="+mn-ea"/>
              <a:cs typeface="+mn-cs"/>
            </a:rPr>
            <a:t>.</a:t>
          </a:r>
        </a:p>
        <a:p>
          <a:pPr marL="0" lvl="0" indent="0" algn="l" defTabSz="914400">
            <a:lnSpc>
              <a:spcPct val="90000"/>
            </a:lnSpc>
            <a:spcBef>
              <a:spcPct val="0"/>
            </a:spcBef>
            <a:spcAft>
              <a:spcPct val="35000"/>
            </a:spcAft>
            <a:buNone/>
          </a:pPr>
          <a:r>
            <a:rPr lang="es-ES" sz="2000" kern="1200" dirty="0">
              <a:solidFill>
                <a:srgbClr val="FFFFFF"/>
              </a:solidFill>
              <a:latin typeface="Corbel" pitchFamily="34" charset="0"/>
              <a:ea typeface="+mn-ea"/>
              <a:cs typeface="+mn-cs"/>
            </a:rPr>
            <a:t>ESPEL, robot humanoide KLUK </a:t>
          </a:r>
        </a:p>
      </dgm:t>
    </dgm:pt>
    <dgm:pt modelId="{175C0A02-5CFC-4A7D-A062-3B1AF671F4F3}" type="parTrans" cxnId="{CFA0CEAB-006B-451B-AA57-878B91B7A47E}">
      <dgm:prSet/>
      <dgm:spPr/>
      <dgm:t>
        <a:bodyPr/>
        <a:lstStyle/>
        <a:p>
          <a:endParaRPr lang="es-ES"/>
        </a:p>
      </dgm:t>
    </dgm:pt>
    <dgm:pt modelId="{4155B132-4142-433B-80F7-E3456022B9CC}" type="sibTrans" cxnId="{CFA0CEAB-006B-451B-AA57-878B91B7A47E}">
      <dgm:prSet/>
      <dgm:spPr/>
      <dgm:t>
        <a:bodyPr/>
        <a:lstStyle/>
        <a:p>
          <a:endParaRPr lang="es-E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custScaleY="106124"/>
      <dgm:spPr>
        <a:solidFill>
          <a:schemeClr val="bg1">
            <a:lumMod val="65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6" custScaleY="75559" custLinFactNeighborX="800" custLinFactNeighborY="-15149">
        <dgm:presLayoutVars>
          <dgm:bulletEnabled val="1"/>
        </dgm:presLayoutVars>
      </dgm:prSet>
      <dgm:spPr/>
    </dgm:pt>
    <dgm:pt modelId="{2E2B4276-DB06-4C66-80FF-919CDE10A5FE}" type="pres">
      <dgm:prSet presAssocID="{476E4177-EF8D-419E-AB8A-93E66CC82482}" presName="invisiNode" presStyleLbl="node1" presStyleIdx="0" presStyleCnt="6"/>
      <dgm:spPr/>
    </dgm:pt>
    <dgm:pt modelId="{C43EB61A-2E04-409F-8F87-79F190ED3CE0}" type="pres">
      <dgm:prSet presAssocID="{476E4177-EF8D-419E-AB8A-93E66CC82482}" presName="imagNode" presStyleLbl="fgImgPlace1" presStyleIdx="0" presStyleCnt="6" custScaleY="121734" custLinFactNeighborY="-935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048" r="-5048"/>
          </a:stretch>
        </a:blipFill>
      </dgm:spPr>
    </dgm:pt>
    <dgm:pt modelId="{3DB5F289-A8C3-40D5-8393-8636D9BFFD29}" type="pres">
      <dgm:prSet presAssocID="{A91F7A1B-DD1E-4B26-839C-2A5EF0A403AD}" presName="sibTrans" presStyleLbl="sibTrans2D1" presStyleIdx="0" presStyleCnt="0"/>
      <dgm:spPr/>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6" custScaleY="75559" custLinFactNeighborY="-15147">
        <dgm:presLayoutVars>
          <dgm:bulletEnabled val="1"/>
        </dgm:presLayoutVars>
      </dgm:prSet>
      <dgm:spPr/>
    </dgm:pt>
    <dgm:pt modelId="{BBFA0B92-8C45-4EAA-A200-A78384D846A7}" type="pres">
      <dgm:prSet presAssocID="{5DD0A7D4-5781-4819-AF33-C5CE25A2D297}" presName="invisiNode" presStyleLbl="node1" presStyleIdx="1" presStyleCnt="6"/>
      <dgm:spPr/>
    </dgm:pt>
    <dgm:pt modelId="{BF646D7A-C7D0-4489-A68F-61F32B7DB0C6}" type="pres">
      <dgm:prSet presAssocID="{5DD0A7D4-5781-4819-AF33-C5CE25A2D297}" presName="imagNode" presStyleLbl="fgImgPlace1" presStyleIdx="1" presStyleCnt="6" custScaleY="121734" custLinFactNeighborY="-9351"/>
      <dgm:spPr>
        <a:blipFill dpi="0" rotWithShape="1">
          <a:blip xmlns:r="http://schemas.openxmlformats.org/officeDocument/2006/relationships" r:embed="rId2">
            <a:extLst>
              <a:ext uri="{BEBA8EAE-BF5A-486C-A8C5-ECC9F3942E4B}">
                <a14:imgProps xmlns:a14="http://schemas.microsoft.com/office/drawing/2010/main">
                  <a14:imgLayer r:embed="rId3">
                    <a14:imgEffect>
                      <a14:backgroundRemoval t="524" b="100000" l="1064" r="100000"/>
                    </a14:imgEffect>
                  </a14:imgLayer>
                </a14:imgProps>
              </a:ext>
              <a:ext uri="{28A0092B-C50C-407E-A947-70E740481C1C}">
                <a14:useLocalDpi xmlns:a14="http://schemas.microsoft.com/office/drawing/2010/main" val="0"/>
              </a:ext>
            </a:extLst>
          </a:blip>
          <a:srcRect/>
          <a:stretch>
            <a:fillRect t="-862" b="-862"/>
          </a:stretch>
        </a:blipFill>
      </dgm:spPr>
    </dgm:pt>
    <dgm:pt modelId="{CAAEED2F-AC44-4514-84C2-160FDC42F579}" type="pres">
      <dgm:prSet presAssocID="{FD53903F-8A86-4D24-917A-36748269F973}" presName="sibTrans" presStyleLbl="sibTrans2D1" presStyleIdx="0" presStyleCnt="0"/>
      <dgm:spPr/>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6" custScaleY="75559" custLinFactNeighborY="-15147">
        <dgm:presLayoutVars>
          <dgm:bulletEnabled val="1"/>
        </dgm:presLayoutVars>
      </dgm:prSet>
      <dgm:spPr/>
    </dgm:pt>
    <dgm:pt modelId="{9666B65F-B8AB-44AD-8F33-AF566667E781}" type="pres">
      <dgm:prSet presAssocID="{77AF15ED-F058-4A0B-B979-9880C6062DF0}" presName="invisiNode" presStyleLbl="node1" presStyleIdx="2" presStyleCnt="6"/>
      <dgm:spPr/>
    </dgm:pt>
    <dgm:pt modelId="{41BC1ABA-1F87-4B1E-94EC-41724CD12655}" type="pres">
      <dgm:prSet presAssocID="{77AF15ED-F058-4A0B-B979-9880C6062DF0}" presName="imagNode" presStyleLbl="fgImgPlace1" presStyleIdx="2" presStyleCnt="6" custScaleY="121734" custLinFactNeighborY="-8952"/>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3695" r="-6519"/>
          </a:stretch>
        </a:blipFill>
      </dgm:spPr>
    </dgm:pt>
    <dgm:pt modelId="{A9D6457D-CBBF-4A28-8C38-C3F75EA43CF1}" type="pres">
      <dgm:prSet presAssocID="{E3B236AA-E864-46E4-BC91-F2D73633FEA4}" presName="sibTrans" presStyleLbl="sibTrans2D1" presStyleIdx="0" presStyleCnt="0"/>
      <dgm:spPr/>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6" custScaleY="75559" custLinFactNeighborY="-15147">
        <dgm:presLayoutVars>
          <dgm:bulletEnabled val="1"/>
        </dgm:presLayoutVars>
      </dgm:prSet>
      <dgm:spPr/>
    </dgm:pt>
    <dgm:pt modelId="{928528D1-DD5F-4687-9BFE-878C43D23D5D}" type="pres">
      <dgm:prSet presAssocID="{5DF8D196-4D3D-4940-9F32-682169997D7A}" presName="invisiNode" presStyleLbl="node1" presStyleIdx="3" presStyleCnt="6"/>
      <dgm:spPr/>
    </dgm:pt>
    <dgm:pt modelId="{D88C7409-AB93-4FE3-A61D-F51EE8A4B008}" type="pres">
      <dgm:prSet presAssocID="{5DF8D196-4D3D-4940-9F32-682169997D7A}" presName="imagNode" presStyleLbl="fgImgPlace1" presStyleIdx="3" presStyleCnt="6" custScaleY="121734" custLinFactNeighborY="-8952"/>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3826" r="-3826"/>
          </a:stretch>
        </a:blipFill>
      </dgm:spPr>
    </dgm:pt>
    <dgm:pt modelId="{CA6E58D0-F06D-4082-9183-0F2955E6C631}" type="pres">
      <dgm:prSet presAssocID="{90C1E242-23BD-452C-B222-DCFA2D4DAE3B}" presName="sibTrans" presStyleLbl="sibTrans2D1" presStyleIdx="0" presStyleCnt="0"/>
      <dgm:spPr/>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4" presStyleCnt="6" custScaleY="75559" custLinFactNeighborY="-15147">
        <dgm:presLayoutVars>
          <dgm:bulletEnabled val="1"/>
        </dgm:presLayoutVars>
      </dgm:prSet>
      <dgm:spPr/>
    </dgm:pt>
    <dgm:pt modelId="{AF8C36F4-A127-4733-8CAC-70994BB842F2}" type="pres">
      <dgm:prSet presAssocID="{C20F2834-7A4B-463C-ABDE-12FFE93933A3}" presName="invisiNode" presStyleLbl="node1" presStyleIdx="4" presStyleCnt="6"/>
      <dgm:spPr/>
    </dgm:pt>
    <dgm:pt modelId="{B68F94D2-D73D-420A-802B-DFDC9BE4ED4C}" type="pres">
      <dgm:prSet presAssocID="{C20F2834-7A4B-463C-ABDE-12FFE93933A3}" presName="imagNode" presStyleLbl="fgImgPlace1" presStyleIdx="4" presStyleCnt="6" custScaleY="121734" custLinFactNeighborY="-8952"/>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56756" t="-68965" r="-56756" b="-10345"/>
          </a:stretch>
        </a:blipFill>
      </dgm:spPr>
    </dgm:pt>
    <dgm:pt modelId="{72FB04D1-6E82-490C-A99E-810725F6C7E7}" type="pres">
      <dgm:prSet presAssocID="{CAE5F0D1-5C6A-4BF8-ACC0-DB67084C99C7}" presName="sibTrans" presStyleLbl="sibTrans2D1" presStyleIdx="0" presStyleCnt="0"/>
      <dgm:spPr/>
    </dgm:pt>
    <dgm:pt modelId="{0F540D57-54D8-4783-B87B-33D3EC529F14}" type="pres">
      <dgm:prSet presAssocID="{DDEA27E4-8DAB-46DB-877A-0F76D391A9FF}" presName="compNode" presStyleCnt="0"/>
      <dgm:spPr/>
    </dgm:pt>
    <dgm:pt modelId="{43D67615-0175-4226-8023-0655C06CC0B5}" type="pres">
      <dgm:prSet presAssocID="{DDEA27E4-8DAB-46DB-877A-0F76D391A9FF}" presName="node" presStyleLbl="node1" presStyleIdx="5" presStyleCnt="6" custScaleY="75559" custLinFactNeighborY="-15147">
        <dgm:presLayoutVars>
          <dgm:bulletEnabled val="1"/>
        </dgm:presLayoutVars>
      </dgm:prSet>
      <dgm:spPr>
        <a:xfrm rot="10800000">
          <a:off x="9519296" y="2553098"/>
          <a:ext cx="1667626" cy="2160007"/>
        </a:xfrm>
        <a:prstGeom prst="round2SameRect">
          <a:avLst>
            <a:gd name="adj1" fmla="val 10500"/>
            <a:gd name="adj2" fmla="val 0"/>
          </a:avLst>
        </a:prstGeom>
      </dgm:spPr>
    </dgm:pt>
    <dgm:pt modelId="{36743C0F-B798-4513-BEB1-033A6EAC227E}" type="pres">
      <dgm:prSet presAssocID="{DDEA27E4-8DAB-46DB-877A-0F76D391A9FF}" presName="invisiNode" presStyleLbl="node1" presStyleIdx="5" presStyleCnt="6"/>
      <dgm:spPr/>
    </dgm:pt>
    <dgm:pt modelId="{7C216105-A97C-47DD-83FC-3B94363252A4}" type="pres">
      <dgm:prSet presAssocID="{DDEA27E4-8DAB-46DB-877A-0F76D391A9FF}" presName="imagNode" presStyleLbl="fgImgPlace1" presStyleIdx="5" presStyleCnt="6" custScaleY="121734" custLinFactNeighborY="-8415"/>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1428" t="-2587" r="1428" b="-9483"/>
          </a:stretch>
        </a:blipFill>
      </dgm:spPr>
    </dgm:pt>
  </dgm:ptLst>
  <dgm:cxnLst>
    <dgm:cxn modelId="{9D2D6E57-4563-4E9D-B64C-4CC5CA52CD21}" type="presOf" srcId="{AA690160-D328-4B69-A035-90D3C82FA0A6}" destId="{9E4DC8AD-1AC7-4E53-B32C-25202AFDB195}" srcOrd="0" destOrd="0" presId="urn:microsoft.com/office/officeart/2005/8/layout/pList2#1"/>
    <dgm:cxn modelId="{D6C2B20E-D8EE-4EC0-8F0F-74659E9D7331}" type="presOf" srcId="{5DD0A7D4-5781-4819-AF33-C5CE25A2D297}" destId="{E4B0666F-2CF1-4C21-A251-46E6EBFF7C1D}" srcOrd="0" destOrd="0" presId="urn:microsoft.com/office/officeart/2005/8/layout/pList2#1"/>
    <dgm:cxn modelId="{CFA0CEAB-006B-451B-AA57-878B91B7A47E}" srcId="{AA690160-D328-4B69-A035-90D3C82FA0A6}" destId="{DDEA27E4-8DAB-46DB-877A-0F76D391A9FF}" srcOrd="5" destOrd="0" parTransId="{175C0A02-5CFC-4A7D-A062-3B1AF671F4F3}" sibTransId="{4155B132-4142-433B-80F7-E3456022B9CC}"/>
    <dgm:cxn modelId="{E9CABEDE-6436-4E41-B53E-E7B50C420E33}" type="presOf" srcId="{CAE5F0D1-5C6A-4BF8-ACC0-DB67084C99C7}" destId="{72FB04D1-6E82-490C-A99E-810725F6C7E7}" srcOrd="0" destOrd="0" presId="urn:microsoft.com/office/officeart/2005/8/layout/pList2#1"/>
    <dgm:cxn modelId="{B9B85342-AC50-4E97-8E9E-2FD870B1E881}" srcId="{AA690160-D328-4B69-A035-90D3C82FA0A6}" destId="{5DF8D196-4D3D-4940-9F32-682169997D7A}" srcOrd="3" destOrd="0" parTransId="{51CE1848-AB2A-4E28-8CF5-8442E546E0C5}" sibTransId="{90C1E242-23BD-452C-B222-DCFA2D4DAE3B}"/>
    <dgm:cxn modelId="{F4BF0727-3CCF-4669-A4BD-891E0BFB8EE4}" type="presOf" srcId="{476E4177-EF8D-419E-AB8A-93E66CC82482}" destId="{2572025E-E8B8-4F94-94D0-DC22D7F762FB}" srcOrd="0" destOrd="0" presId="urn:microsoft.com/office/officeart/2005/8/layout/pList2#1"/>
    <dgm:cxn modelId="{7646E28E-46FE-4619-A40D-8223AB09BDDF}" type="presOf" srcId="{E3B236AA-E864-46E4-BC91-F2D73633FEA4}" destId="{A9D6457D-CBBF-4A28-8C38-C3F75EA43CF1}" srcOrd="0" destOrd="0" presId="urn:microsoft.com/office/officeart/2005/8/layout/pList2#1"/>
    <dgm:cxn modelId="{7E04D5E0-5474-4F9C-B041-28924EEBEE79}" type="presOf" srcId="{DDEA27E4-8DAB-46DB-877A-0F76D391A9FF}" destId="{43D67615-0175-4226-8023-0655C06CC0B5}" srcOrd="0" destOrd="0" presId="urn:microsoft.com/office/officeart/2005/8/layout/pList2#1"/>
    <dgm:cxn modelId="{4C839C11-576D-4F8B-A506-F28B1DFFF881}" srcId="{AA690160-D328-4B69-A035-90D3C82FA0A6}" destId="{C20F2834-7A4B-463C-ABDE-12FFE93933A3}" srcOrd="4" destOrd="0" parTransId="{BCFE97E8-F389-4CB9-AF67-54F99688D24C}" sibTransId="{CAE5F0D1-5C6A-4BF8-ACC0-DB67084C99C7}"/>
    <dgm:cxn modelId="{7417CC53-98FE-43F4-BF56-8508FB7DA803}" srcId="{AA690160-D328-4B69-A035-90D3C82FA0A6}" destId="{5DD0A7D4-5781-4819-AF33-C5CE25A2D297}" srcOrd="1" destOrd="0" parTransId="{05B7C26E-C389-4346-849B-05526EF2C457}" sibTransId="{FD53903F-8A86-4D24-917A-36748269F973}"/>
    <dgm:cxn modelId="{114D0FE8-F9D9-4BD0-9EBB-6F3E7E326AA9}" type="presOf" srcId="{A91F7A1B-DD1E-4B26-839C-2A5EF0A403AD}" destId="{3DB5F289-A8C3-40D5-8393-8636D9BFFD29}" srcOrd="0" destOrd="0" presId="urn:microsoft.com/office/officeart/2005/8/layout/pList2#1"/>
    <dgm:cxn modelId="{2E4EDC28-B07B-4C37-B240-91344E6AC168}" type="presOf" srcId="{90C1E242-23BD-452C-B222-DCFA2D4DAE3B}" destId="{CA6E58D0-F06D-4082-9183-0F2955E6C631}" srcOrd="0" destOrd="0" presId="urn:microsoft.com/office/officeart/2005/8/layout/pList2#1"/>
    <dgm:cxn modelId="{A22C2BFB-4080-48EB-A16D-3776A5A58E4A}" type="presOf" srcId="{FD53903F-8A86-4D24-917A-36748269F973}" destId="{CAAEED2F-AC44-4514-84C2-160FDC42F579}" srcOrd="0" destOrd="0" presId="urn:microsoft.com/office/officeart/2005/8/layout/pList2#1"/>
    <dgm:cxn modelId="{D82F44E0-3E3D-4945-B44D-E0989771C1DC}" type="presOf" srcId="{5DF8D196-4D3D-4940-9F32-682169997D7A}" destId="{87B5BDBA-3C7A-41F1-8C33-F13937A84B36}" srcOrd="0" destOrd="0" presId="urn:microsoft.com/office/officeart/2005/8/layout/pList2#1"/>
    <dgm:cxn modelId="{6A4F3537-CF94-47D1-ABA7-58AF37683953}" type="presOf" srcId="{77AF15ED-F058-4A0B-B979-9880C6062DF0}" destId="{5284ED54-4761-44DA-8086-D5FD397A1C95}"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6CF0D760-DBF8-468A-A195-C86CFD4C4AF6}" type="presOf" srcId="{C20F2834-7A4B-463C-ABDE-12FFE93933A3}" destId="{9B706799-997B-4F74-B652-58B58A51EA58}" srcOrd="0" destOrd="0" presId="urn:microsoft.com/office/officeart/2005/8/layout/pList2#1"/>
    <dgm:cxn modelId="{CD3B69F4-72CF-49E2-8926-8FD63E771977}" srcId="{AA690160-D328-4B69-A035-90D3C82FA0A6}" destId="{77AF15ED-F058-4A0B-B979-9880C6062DF0}" srcOrd="2" destOrd="0" parTransId="{0DF2CDB2-0880-4047-8447-A17EAE7580E4}" sibTransId="{E3B236AA-E864-46E4-BC91-F2D73633FEA4}"/>
    <dgm:cxn modelId="{9BF6F6B0-BEB4-49F1-924E-275E9EBD4217}" type="presParOf" srcId="{9E4DC8AD-1AC7-4E53-B32C-25202AFDB195}" destId="{ACBF4AF3-FAB8-444C-81AB-52C89640E279}" srcOrd="0" destOrd="0" presId="urn:microsoft.com/office/officeart/2005/8/layout/pList2#1"/>
    <dgm:cxn modelId="{84171304-7FF2-4994-9F0C-39B3B49D5C7D}" type="presParOf" srcId="{9E4DC8AD-1AC7-4E53-B32C-25202AFDB195}" destId="{78248EF9-FFBB-4EB0-94C4-16A1D0A1A170}" srcOrd="1" destOrd="0" presId="urn:microsoft.com/office/officeart/2005/8/layout/pList2#1"/>
    <dgm:cxn modelId="{2EAAFD75-AF37-4B50-A287-9EF102E9E495}" type="presParOf" srcId="{78248EF9-FFBB-4EB0-94C4-16A1D0A1A170}" destId="{CC8831C0-DF59-484B-83B2-A708366B3EB6}" srcOrd="0" destOrd="0" presId="urn:microsoft.com/office/officeart/2005/8/layout/pList2#1"/>
    <dgm:cxn modelId="{0CE73E52-A51A-4C10-8992-7996BA1807E0}" type="presParOf" srcId="{CC8831C0-DF59-484B-83B2-A708366B3EB6}" destId="{2572025E-E8B8-4F94-94D0-DC22D7F762FB}" srcOrd="0" destOrd="0" presId="urn:microsoft.com/office/officeart/2005/8/layout/pList2#1"/>
    <dgm:cxn modelId="{8ECB9AD0-C7CF-4C1E-85A6-5A75A2C93A65}" type="presParOf" srcId="{CC8831C0-DF59-484B-83B2-A708366B3EB6}" destId="{2E2B4276-DB06-4C66-80FF-919CDE10A5FE}" srcOrd="1" destOrd="0" presId="urn:microsoft.com/office/officeart/2005/8/layout/pList2#1"/>
    <dgm:cxn modelId="{DD2108F8-5767-4374-AEC6-71123F2150BC}" type="presParOf" srcId="{CC8831C0-DF59-484B-83B2-A708366B3EB6}" destId="{C43EB61A-2E04-409F-8F87-79F190ED3CE0}" srcOrd="2" destOrd="0" presId="urn:microsoft.com/office/officeart/2005/8/layout/pList2#1"/>
    <dgm:cxn modelId="{28E950C9-757B-4363-9952-94547141B46C}" type="presParOf" srcId="{78248EF9-FFBB-4EB0-94C4-16A1D0A1A170}" destId="{3DB5F289-A8C3-40D5-8393-8636D9BFFD29}" srcOrd="1" destOrd="0" presId="urn:microsoft.com/office/officeart/2005/8/layout/pList2#1"/>
    <dgm:cxn modelId="{EA568BDF-2F77-4A97-B7B3-64BAC2B1A245}" type="presParOf" srcId="{78248EF9-FFBB-4EB0-94C4-16A1D0A1A170}" destId="{0C509E44-86D3-42D8-94FF-9B9788BAB857}" srcOrd="2" destOrd="0" presId="urn:microsoft.com/office/officeart/2005/8/layout/pList2#1"/>
    <dgm:cxn modelId="{1995A220-FDCC-49B1-AA51-3AABC75D0F44}" type="presParOf" srcId="{0C509E44-86D3-42D8-94FF-9B9788BAB857}" destId="{E4B0666F-2CF1-4C21-A251-46E6EBFF7C1D}" srcOrd="0" destOrd="0" presId="urn:microsoft.com/office/officeart/2005/8/layout/pList2#1"/>
    <dgm:cxn modelId="{F45B8C2F-85ED-4548-BB51-BD0B12D4AAD4}" type="presParOf" srcId="{0C509E44-86D3-42D8-94FF-9B9788BAB857}" destId="{BBFA0B92-8C45-4EAA-A200-A78384D846A7}" srcOrd="1" destOrd="0" presId="urn:microsoft.com/office/officeart/2005/8/layout/pList2#1"/>
    <dgm:cxn modelId="{2326CB72-CA4C-4D8D-92D7-C22178014557}" type="presParOf" srcId="{0C509E44-86D3-42D8-94FF-9B9788BAB857}" destId="{BF646D7A-C7D0-4489-A68F-61F32B7DB0C6}" srcOrd="2" destOrd="0" presId="urn:microsoft.com/office/officeart/2005/8/layout/pList2#1"/>
    <dgm:cxn modelId="{F78741FD-E94F-4C03-B4D6-84E5777A94D5}" type="presParOf" srcId="{78248EF9-FFBB-4EB0-94C4-16A1D0A1A170}" destId="{CAAEED2F-AC44-4514-84C2-160FDC42F579}" srcOrd="3" destOrd="0" presId="urn:microsoft.com/office/officeart/2005/8/layout/pList2#1"/>
    <dgm:cxn modelId="{4135BFAA-D0BA-447A-B014-C8AF0B493813}" type="presParOf" srcId="{78248EF9-FFBB-4EB0-94C4-16A1D0A1A170}" destId="{3617A269-0CD9-4948-9932-FA1AD12DE27E}" srcOrd="4" destOrd="0" presId="urn:microsoft.com/office/officeart/2005/8/layout/pList2#1"/>
    <dgm:cxn modelId="{35644B62-CEB3-4E1C-8E54-06F6FFF4CDF4}" type="presParOf" srcId="{3617A269-0CD9-4948-9932-FA1AD12DE27E}" destId="{5284ED54-4761-44DA-8086-D5FD397A1C95}" srcOrd="0" destOrd="0" presId="urn:microsoft.com/office/officeart/2005/8/layout/pList2#1"/>
    <dgm:cxn modelId="{E6014D90-8E5C-4F62-A1B2-E7BC9921C5AE}" type="presParOf" srcId="{3617A269-0CD9-4948-9932-FA1AD12DE27E}" destId="{9666B65F-B8AB-44AD-8F33-AF566667E781}" srcOrd="1" destOrd="0" presId="urn:microsoft.com/office/officeart/2005/8/layout/pList2#1"/>
    <dgm:cxn modelId="{E3F64436-9A93-445E-9422-B118E769FDCB}" type="presParOf" srcId="{3617A269-0CD9-4948-9932-FA1AD12DE27E}" destId="{41BC1ABA-1F87-4B1E-94EC-41724CD12655}" srcOrd="2" destOrd="0" presId="urn:microsoft.com/office/officeart/2005/8/layout/pList2#1"/>
    <dgm:cxn modelId="{3F41925C-F284-4B48-AB06-93C11AD20C1D}" type="presParOf" srcId="{78248EF9-FFBB-4EB0-94C4-16A1D0A1A170}" destId="{A9D6457D-CBBF-4A28-8C38-C3F75EA43CF1}" srcOrd="5" destOrd="0" presId="urn:microsoft.com/office/officeart/2005/8/layout/pList2#1"/>
    <dgm:cxn modelId="{CE48AF1F-081C-48D9-BCC5-24881243CD1D}" type="presParOf" srcId="{78248EF9-FFBB-4EB0-94C4-16A1D0A1A170}" destId="{CDFA4098-C274-4C84-9513-F0698696D98A}" srcOrd="6" destOrd="0" presId="urn:microsoft.com/office/officeart/2005/8/layout/pList2#1"/>
    <dgm:cxn modelId="{F16D78A1-2D52-4CA6-8799-14964B5E1E1D}" type="presParOf" srcId="{CDFA4098-C274-4C84-9513-F0698696D98A}" destId="{87B5BDBA-3C7A-41F1-8C33-F13937A84B36}" srcOrd="0" destOrd="0" presId="urn:microsoft.com/office/officeart/2005/8/layout/pList2#1"/>
    <dgm:cxn modelId="{4AD916A2-F505-4061-AA3F-CCE585FD5819}" type="presParOf" srcId="{CDFA4098-C274-4C84-9513-F0698696D98A}" destId="{928528D1-DD5F-4687-9BFE-878C43D23D5D}" srcOrd="1" destOrd="0" presId="urn:microsoft.com/office/officeart/2005/8/layout/pList2#1"/>
    <dgm:cxn modelId="{9E24D239-5AFC-4068-88EE-3B66C7B774AE}" type="presParOf" srcId="{CDFA4098-C274-4C84-9513-F0698696D98A}" destId="{D88C7409-AB93-4FE3-A61D-F51EE8A4B008}" srcOrd="2" destOrd="0" presId="urn:microsoft.com/office/officeart/2005/8/layout/pList2#1"/>
    <dgm:cxn modelId="{D16396F8-6D43-42C7-8837-D36E8CD94412}" type="presParOf" srcId="{78248EF9-FFBB-4EB0-94C4-16A1D0A1A170}" destId="{CA6E58D0-F06D-4082-9183-0F2955E6C631}" srcOrd="7" destOrd="0" presId="urn:microsoft.com/office/officeart/2005/8/layout/pList2#1"/>
    <dgm:cxn modelId="{43C31E3B-4290-41C3-8AE9-F98891C8D5D9}" type="presParOf" srcId="{78248EF9-FFBB-4EB0-94C4-16A1D0A1A170}" destId="{8AC8F713-1879-4B70-BB31-C5C195E24471}" srcOrd="8" destOrd="0" presId="urn:microsoft.com/office/officeart/2005/8/layout/pList2#1"/>
    <dgm:cxn modelId="{0CD61CF8-F0B5-4BAF-A625-C7DA6315C09F}" type="presParOf" srcId="{8AC8F713-1879-4B70-BB31-C5C195E24471}" destId="{9B706799-997B-4F74-B652-58B58A51EA58}" srcOrd="0" destOrd="0" presId="urn:microsoft.com/office/officeart/2005/8/layout/pList2#1"/>
    <dgm:cxn modelId="{5AC6560F-68C4-46FE-A491-3CFF3B045368}" type="presParOf" srcId="{8AC8F713-1879-4B70-BB31-C5C195E24471}" destId="{AF8C36F4-A127-4733-8CAC-70994BB842F2}" srcOrd="1" destOrd="0" presId="urn:microsoft.com/office/officeart/2005/8/layout/pList2#1"/>
    <dgm:cxn modelId="{177AF293-275E-4907-B258-2281FD4CCD6D}" type="presParOf" srcId="{8AC8F713-1879-4B70-BB31-C5C195E24471}" destId="{B68F94D2-D73D-420A-802B-DFDC9BE4ED4C}" srcOrd="2" destOrd="0" presId="urn:microsoft.com/office/officeart/2005/8/layout/pList2#1"/>
    <dgm:cxn modelId="{7AB87687-B80A-49CE-B0EC-F621DE9DFA88}" type="presParOf" srcId="{78248EF9-FFBB-4EB0-94C4-16A1D0A1A170}" destId="{72FB04D1-6E82-490C-A99E-810725F6C7E7}" srcOrd="9" destOrd="0" presId="urn:microsoft.com/office/officeart/2005/8/layout/pList2#1"/>
    <dgm:cxn modelId="{E4D5CEFD-0CBA-43C2-98A4-183311110AF5}" type="presParOf" srcId="{78248EF9-FFBB-4EB0-94C4-16A1D0A1A170}" destId="{0F540D57-54D8-4783-B87B-33D3EC529F14}" srcOrd="10" destOrd="0" presId="urn:microsoft.com/office/officeart/2005/8/layout/pList2#1"/>
    <dgm:cxn modelId="{54801D65-214F-4EF4-AC6E-FB811A303B3A}" type="presParOf" srcId="{0F540D57-54D8-4783-B87B-33D3EC529F14}" destId="{43D67615-0175-4226-8023-0655C06CC0B5}" srcOrd="0" destOrd="0" presId="urn:microsoft.com/office/officeart/2005/8/layout/pList2#1"/>
    <dgm:cxn modelId="{CF83D587-7F9F-4C11-970F-A6BDE93C8870}" type="presParOf" srcId="{0F540D57-54D8-4783-B87B-33D3EC529F14}" destId="{36743C0F-B798-4513-BEB1-033A6EAC227E}" srcOrd="1" destOrd="0" presId="urn:microsoft.com/office/officeart/2005/8/layout/pList2#1"/>
    <dgm:cxn modelId="{330444A7-03CF-42F8-80AC-E78BBD1E09D3}" type="presParOf" srcId="{0F540D57-54D8-4783-B87B-33D3EC529F14}" destId="{7C216105-A97C-47DD-83FC-3B94363252A4}"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9C6A9D-1093-4C26-BA57-4240452AC524}" type="doc">
      <dgm:prSet loTypeId="urn:microsoft.com/office/officeart/2005/8/layout/matrix1" loCatId="matrix" qsTypeId="urn:microsoft.com/office/officeart/2005/8/quickstyle/3d4" qsCatId="3D" csTypeId="urn:microsoft.com/office/officeart/2005/8/colors/accent3_4" csCatId="accent3" phldr="1"/>
      <dgm:spPr/>
      <dgm:t>
        <a:bodyPr/>
        <a:lstStyle/>
        <a:p>
          <a:endParaRPr lang="es-ES"/>
        </a:p>
      </dgm:t>
    </dgm:pt>
    <dgm:pt modelId="{61D8D2D8-21D5-4C5C-879C-46A5244A50A0}">
      <dgm:prSet phldrT="[Texto]"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r>
            <a:rPr lang="es-ES" sz="4800" b="1" dirty="0">
              <a:solidFill>
                <a:srgbClr val="000000"/>
              </a:solidFill>
              <a:latin typeface="Times New Roman" panose="02020603050405020304" pitchFamily="18" charset="0"/>
              <a:cs typeface="Times New Roman" panose="02020603050405020304" pitchFamily="18" charset="0"/>
            </a:rPr>
            <a:t>TEA</a:t>
          </a:r>
        </a:p>
      </dgm:t>
    </dgm:pt>
    <dgm:pt modelId="{7B047BFE-8618-4F2C-BB84-5EBCB291EEAA}" type="parTrans" cxnId="{E673CE6B-68F4-461C-B300-A1B967086558}">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03621AC8-D51C-424E-A9E8-F75DE899D790}" type="sibTrans" cxnId="{E673CE6B-68F4-461C-B300-A1B967086558}">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8FCA2C66-8C16-4FBF-A6BF-52B286E2DADC}">
      <dgm:prSet phldrT="[Texto]" custT="1"/>
      <dgm:spPr/>
      <dgm:t>
        <a:bodyPr/>
        <a:lstStyle/>
        <a:p>
          <a:r>
            <a:rPr lang="es-ES" sz="2800" dirty="0">
              <a:solidFill>
                <a:srgbClr val="000000"/>
              </a:solidFill>
              <a:latin typeface="Times New Roman" panose="02020603050405020304" pitchFamily="18" charset="0"/>
              <a:cs typeface="Times New Roman" panose="02020603050405020304" pitchFamily="18" charset="0"/>
            </a:rPr>
            <a:t>Trastorno Autista</a:t>
          </a:r>
        </a:p>
        <a:p>
          <a:r>
            <a:rPr lang="es-ES" sz="1600" dirty="0">
              <a:solidFill>
                <a:srgbClr val="000000"/>
              </a:solidFill>
              <a:latin typeface="Times New Roman" panose="02020603050405020304" pitchFamily="18" charset="0"/>
              <a:cs typeface="Times New Roman" panose="02020603050405020304" pitchFamily="18" charset="0"/>
            </a:rPr>
            <a:t>Se manifiesta antes de los tres años y se caracteriza por una alteración en las interacciones sociales, la comunicación y el juego imaginativo, además de presentar un patrón repetitivo y restringido de comportamientos, intereses y actividades.</a:t>
          </a:r>
          <a:endParaRPr lang="es-ES" sz="3200" dirty="0">
            <a:solidFill>
              <a:srgbClr val="000000"/>
            </a:solidFill>
            <a:latin typeface="Times New Roman" panose="02020603050405020304" pitchFamily="18" charset="0"/>
            <a:cs typeface="Times New Roman" panose="02020603050405020304" pitchFamily="18" charset="0"/>
          </a:endParaRPr>
        </a:p>
      </dgm:t>
    </dgm:pt>
    <dgm:pt modelId="{7020D654-6E5A-47C3-A23F-286DD7BAF829}" type="parTrans" cxnId="{0173EC7F-1A3E-4925-AB06-821C35311729}">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54B7B61E-0873-4862-BB9F-38115C0054E6}" type="sibTrans" cxnId="{0173EC7F-1A3E-4925-AB06-821C35311729}">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8EF681B6-C223-4471-8F22-FD6EA1BF0227}">
      <dgm:prSet phldrT="[Texto]" custT="1"/>
      <dgm:spPr/>
      <dgm:t>
        <a:bodyPr/>
        <a:lstStyle/>
        <a:p>
          <a:r>
            <a:rPr lang="es-ES" sz="2800" dirty="0">
              <a:solidFill>
                <a:srgbClr val="000000"/>
              </a:solidFill>
              <a:latin typeface="Times New Roman" panose="02020603050405020304" pitchFamily="18" charset="0"/>
              <a:cs typeface="Times New Roman" panose="02020603050405020304" pitchFamily="18" charset="0"/>
            </a:rPr>
            <a:t>Síndrome de Asperger</a:t>
          </a:r>
        </a:p>
        <a:p>
          <a:r>
            <a:rPr lang="es-ES" sz="1600" dirty="0">
              <a:solidFill>
                <a:srgbClr val="000000"/>
              </a:solidFill>
              <a:latin typeface="Times New Roman" panose="02020603050405020304" pitchFamily="18" charset="0"/>
              <a:cs typeface="Times New Roman" panose="02020603050405020304" pitchFamily="18" charset="0"/>
            </a:rPr>
            <a:t>Se caracteriza por una alteración en las interacciones sociales y la presencia de actividades e intereses restringidos. Egocentrismo y graves problemas para poder expresar sus sentimientos y emociones, muestran conductas repetitivas y un gran apego a objetos y personas. </a:t>
          </a:r>
        </a:p>
      </dgm:t>
    </dgm:pt>
    <dgm:pt modelId="{088375CF-38A7-4CEA-AA77-528BD335ABDC}" type="parTrans" cxnId="{EC801D68-BF7A-46F8-82C8-140A8C8B513F}">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8AAF2559-9510-488F-881E-CB84384E13EE}" type="sibTrans" cxnId="{EC801D68-BF7A-46F8-82C8-140A8C8B513F}">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4F617D0A-8698-45D8-B3EC-54724A5368B8}">
      <dgm:prSet phldrT="[Texto]" custT="1"/>
      <dgm:spPr/>
      <dgm:t>
        <a:bodyPr/>
        <a:lstStyle/>
        <a:p>
          <a:r>
            <a:rPr lang="es-ES" sz="2800" dirty="0">
              <a:solidFill>
                <a:srgbClr val="000000"/>
              </a:solidFill>
              <a:latin typeface="Times New Roman" panose="02020603050405020304" pitchFamily="18" charset="0"/>
              <a:cs typeface="Times New Roman" panose="02020603050405020304" pitchFamily="18" charset="0"/>
            </a:rPr>
            <a:t>Trastorno generalizado del desarrollo</a:t>
          </a:r>
        </a:p>
        <a:p>
          <a:r>
            <a:rPr lang="es-ES" sz="1600" dirty="0">
              <a:solidFill>
                <a:srgbClr val="000000"/>
              </a:solidFill>
              <a:latin typeface="Times New Roman" panose="02020603050405020304" pitchFamily="18" charset="0"/>
              <a:cs typeface="Times New Roman" panose="02020603050405020304" pitchFamily="18" charset="0"/>
            </a:rPr>
            <a:t>“Autismo atípico”, cuando no se cumplen con ninguno de los criterios para un diagnóstico específico, pero hay una alteración severa y generalizada en algunas de las áreas o comportamientos que se caracterizan los distintos tipos de autismo.</a:t>
          </a:r>
        </a:p>
      </dgm:t>
    </dgm:pt>
    <dgm:pt modelId="{1C368EF1-6126-4B85-B003-672DB39E8593}" type="parTrans" cxnId="{76A9BB65-2A70-471B-9931-36F93A2DAC14}">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7B8088AC-7CF8-477A-B6EB-4E02FC492438}" type="sibTrans" cxnId="{76A9BB65-2A70-471B-9931-36F93A2DAC14}">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D6A1C912-758C-433A-92BE-E5AD5A4F323C}">
      <dgm:prSet phldrT="[Texto]" custT="1"/>
      <dgm:spPr/>
      <dgm:t>
        <a:bodyPr/>
        <a:lstStyle/>
        <a:p>
          <a:r>
            <a:rPr lang="es-ES" sz="2800" dirty="0">
              <a:solidFill>
                <a:srgbClr val="000000"/>
              </a:solidFill>
              <a:latin typeface="Times New Roman" panose="02020603050405020304" pitchFamily="18" charset="0"/>
              <a:cs typeface="Times New Roman" panose="02020603050405020304" pitchFamily="18" charset="0"/>
            </a:rPr>
            <a:t>Trastorno desintegrativo infantil</a:t>
          </a:r>
        </a:p>
        <a:p>
          <a:endParaRPr lang="es-ES" sz="1600" dirty="0">
            <a:solidFill>
              <a:srgbClr val="000000"/>
            </a:solidFill>
            <a:latin typeface="Times New Roman" panose="02020603050405020304" pitchFamily="18" charset="0"/>
            <a:cs typeface="Times New Roman" panose="02020603050405020304" pitchFamily="18" charset="0"/>
          </a:endParaRPr>
        </a:p>
        <a:p>
          <a:r>
            <a:rPr lang="es-ES" sz="1600" dirty="0">
              <a:solidFill>
                <a:srgbClr val="000000"/>
              </a:solidFill>
              <a:latin typeface="Times New Roman" panose="02020603050405020304" pitchFamily="18" charset="0"/>
              <a:cs typeface="Times New Roman" panose="02020603050405020304" pitchFamily="18" charset="0"/>
            </a:rPr>
            <a:t>Es un raro trastorno caracterizado por un desarrollo normal, seguido posteriormente por una regresión que ocurre entre los tres y diez años de edad, lo cual provoca una pérdida significativa de las destrezas.</a:t>
          </a:r>
        </a:p>
        <a:p>
          <a:endParaRPr lang="es-ES" sz="1600" dirty="0">
            <a:solidFill>
              <a:srgbClr val="000000"/>
            </a:solidFill>
            <a:latin typeface="Times New Roman" panose="02020603050405020304" pitchFamily="18" charset="0"/>
            <a:cs typeface="Times New Roman" panose="02020603050405020304" pitchFamily="18" charset="0"/>
          </a:endParaRPr>
        </a:p>
      </dgm:t>
    </dgm:pt>
    <dgm:pt modelId="{FB16319B-34CB-441F-A72E-90A3DBB0B6DB}" type="parTrans" cxnId="{AAD6FF99-B586-404B-B9F2-22FEBC5A5EF4}">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1155FE86-DC6E-40E4-8BAB-516881FC7C74}" type="sibTrans" cxnId="{AAD6FF99-B586-404B-B9F2-22FEBC5A5EF4}">
      <dgm:prSet/>
      <dgm:spPr/>
      <dgm:t>
        <a:bodyPr/>
        <a:lstStyle/>
        <a:p>
          <a:endParaRPr lang="es-ES">
            <a:solidFill>
              <a:srgbClr val="000000"/>
            </a:solidFill>
            <a:latin typeface="Times New Roman" panose="02020603050405020304" pitchFamily="18" charset="0"/>
            <a:cs typeface="Times New Roman" panose="02020603050405020304" pitchFamily="18" charset="0"/>
          </a:endParaRPr>
        </a:p>
      </dgm:t>
    </dgm:pt>
    <dgm:pt modelId="{F8FDBE5E-1CE7-4F62-AF9E-F4F8D66CE4E7}" type="pres">
      <dgm:prSet presAssocID="{A39C6A9D-1093-4C26-BA57-4240452AC524}" presName="diagram" presStyleCnt="0">
        <dgm:presLayoutVars>
          <dgm:chMax val="1"/>
          <dgm:dir/>
          <dgm:animLvl val="ctr"/>
          <dgm:resizeHandles val="exact"/>
        </dgm:presLayoutVars>
      </dgm:prSet>
      <dgm:spPr/>
    </dgm:pt>
    <dgm:pt modelId="{03E1D16C-FFDF-4BC9-958E-534E248A0BB2}" type="pres">
      <dgm:prSet presAssocID="{A39C6A9D-1093-4C26-BA57-4240452AC524}" presName="matrix" presStyleCnt="0"/>
      <dgm:spPr/>
    </dgm:pt>
    <dgm:pt modelId="{167105F3-5635-4757-8D0E-1E39EE1E8541}" type="pres">
      <dgm:prSet presAssocID="{A39C6A9D-1093-4C26-BA57-4240452AC524}" presName="tile1" presStyleLbl="node1" presStyleIdx="0" presStyleCnt="4"/>
      <dgm:spPr/>
    </dgm:pt>
    <dgm:pt modelId="{0B1C08DB-6594-4E16-9617-95B50B11807F}" type="pres">
      <dgm:prSet presAssocID="{A39C6A9D-1093-4C26-BA57-4240452AC524}" presName="tile1text" presStyleLbl="node1" presStyleIdx="0" presStyleCnt="4">
        <dgm:presLayoutVars>
          <dgm:chMax val="0"/>
          <dgm:chPref val="0"/>
          <dgm:bulletEnabled val="1"/>
        </dgm:presLayoutVars>
      </dgm:prSet>
      <dgm:spPr/>
    </dgm:pt>
    <dgm:pt modelId="{C4AA9D84-5330-417C-8CA0-82F92FF6C5AC}" type="pres">
      <dgm:prSet presAssocID="{A39C6A9D-1093-4C26-BA57-4240452AC524}" presName="tile2" presStyleLbl="node1" presStyleIdx="1" presStyleCnt="4" custLinFactNeighborX="3460"/>
      <dgm:spPr/>
    </dgm:pt>
    <dgm:pt modelId="{7561E083-F072-4E67-9101-5C0A3CE6396F}" type="pres">
      <dgm:prSet presAssocID="{A39C6A9D-1093-4C26-BA57-4240452AC524}" presName="tile2text" presStyleLbl="node1" presStyleIdx="1" presStyleCnt="4">
        <dgm:presLayoutVars>
          <dgm:chMax val="0"/>
          <dgm:chPref val="0"/>
          <dgm:bulletEnabled val="1"/>
        </dgm:presLayoutVars>
      </dgm:prSet>
      <dgm:spPr/>
    </dgm:pt>
    <dgm:pt modelId="{39493240-2107-4949-A76F-7502CF0E1CB5}" type="pres">
      <dgm:prSet presAssocID="{A39C6A9D-1093-4C26-BA57-4240452AC524}" presName="tile3" presStyleLbl="node1" presStyleIdx="2" presStyleCnt="4"/>
      <dgm:spPr/>
    </dgm:pt>
    <dgm:pt modelId="{BDCAE22E-EFCC-4E03-B6C9-D5DB1B0E3FAA}" type="pres">
      <dgm:prSet presAssocID="{A39C6A9D-1093-4C26-BA57-4240452AC524}" presName="tile3text" presStyleLbl="node1" presStyleIdx="2" presStyleCnt="4">
        <dgm:presLayoutVars>
          <dgm:chMax val="0"/>
          <dgm:chPref val="0"/>
          <dgm:bulletEnabled val="1"/>
        </dgm:presLayoutVars>
      </dgm:prSet>
      <dgm:spPr/>
    </dgm:pt>
    <dgm:pt modelId="{9F241377-A4B7-475A-AC9C-611E034EB1F6}" type="pres">
      <dgm:prSet presAssocID="{A39C6A9D-1093-4C26-BA57-4240452AC524}" presName="tile4" presStyleLbl="node1" presStyleIdx="3" presStyleCnt="4"/>
      <dgm:spPr/>
    </dgm:pt>
    <dgm:pt modelId="{012E914E-4EAF-4005-84D2-1B405C1F8B2E}" type="pres">
      <dgm:prSet presAssocID="{A39C6A9D-1093-4C26-BA57-4240452AC524}" presName="tile4text" presStyleLbl="node1" presStyleIdx="3" presStyleCnt="4">
        <dgm:presLayoutVars>
          <dgm:chMax val="0"/>
          <dgm:chPref val="0"/>
          <dgm:bulletEnabled val="1"/>
        </dgm:presLayoutVars>
      </dgm:prSet>
      <dgm:spPr/>
    </dgm:pt>
    <dgm:pt modelId="{2BB628C3-EDE4-4440-9865-A8ED34B4CFB9}" type="pres">
      <dgm:prSet presAssocID="{A39C6A9D-1093-4C26-BA57-4240452AC524}" presName="centerTile" presStyleLbl="fgShp" presStyleIdx="0" presStyleCnt="1" custScaleY="80137">
        <dgm:presLayoutVars>
          <dgm:chMax val="0"/>
          <dgm:chPref val="0"/>
        </dgm:presLayoutVars>
      </dgm:prSet>
      <dgm:spPr/>
    </dgm:pt>
  </dgm:ptLst>
  <dgm:cxnLst>
    <dgm:cxn modelId="{EC801D68-BF7A-46F8-82C8-140A8C8B513F}" srcId="{61D8D2D8-21D5-4C5C-879C-46A5244A50A0}" destId="{8EF681B6-C223-4471-8F22-FD6EA1BF0227}" srcOrd="1" destOrd="0" parTransId="{088375CF-38A7-4CEA-AA77-528BD335ABDC}" sibTransId="{8AAF2559-9510-488F-881E-CB84384E13EE}"/>
    <dgm:cxn modelId="{7BC43157-F857-44D8-9020-FAA8FDD83554}" type="presOf" srcId="{A39C6A9D-1093-4C26-BA57-4240452AC524}" destId="{F8FDBE5E-1CE7-4F62-AF9E-F4F8D66CE4E7}" srcOrd="0" destOrd="0" presId="urn:microsoft.com/office/officeart/2005/8/layout/matrix1"/>
    <dgm:cxn modelId="{D291BCEE-FB4C-4471-A64F-72A36BA5E4B5}" type="presOf" srcId="{61D8D2D8-21D5-4C5C-879C-46A5244A50A0}" destId="{2BB628C3-EDE4-4440-9865-A8ED34B4CFB9}" srcOrd="0" destOrd="0" presId="urn:microsoft.com/office/officeart/2005/8/layout/matrix1"/>
    <dgm:cxn modelId="{C75CFCC4-4F2F-4CFB-B300-FA5F185B12ED}" type="presOf" srcId="{8EF681B6-C223-4471-8F22-FD6EA1BF0227}" destId="{C4AA9D84-5330-417C-8CA0-82F92FF6C5AC}" srcOrd="0" destOrd="0" presId="urn:microsoft.com/office/officeart/2005/8/layout/matrix1"/>
    <dgm:cxn modelId="{76A9BB65-2A70-471B-9931-36F93A2DAC14}" srcId="{61D8D2D8-21D5-4C5C-879C-46A5244A50A0}" destId="{4F617D0A-8698-45D8-B3EC-54724A5368B8}" srcOrd="2" destOrd="0" parTransId="{1C368EF1-6126-4B85-B003-672DB39E8593}" sibTransId="{7B8088AC-7CF8-477A-B6EB-4E02FC492438}"/>
    <dgm:cxn modelId="{0173EC7F-1A3E-4925-AB06-821C35311729}" srcId="{61D8D2D8-21D5-4C5C-879C-46A5244A50A0}" destId="{8FCA2C66-8C16-4FBF-A6BF-52B286E2DADC}" srcOrd="0" destOrd="0" parTransId="{7020D654-6E5A-47C3-A23F-286DD7BAF829}" sibTransId="{54B7B61E-0873-4862-BB9F-38115C0054E6}"/>
    <dgm:cxn modelId="{C0929645-F401-4D34-9BAD-2BD5C3218E72}" type="presOf" srcId="{D6A1C912-758C-433A-92BE-E5AD5A4F323C}" destId="{012E914E-4EAF-4005-84D2-1B405C1F8B2E}" srcOrd="1" destOrd="0" presId="urn:microsoft.com/office/officeart/2005/8/layout/matrix1"/>
    <dgm:cxn modelId="{A4894976-3BA5-463F-A992-3A28A85F8D88}" type="presOf" srcId="{D6A1C912-758C-433A-92BE-E5AD5A4F323C}" destId="{9F241377-A4B7-475A-AC9C-611E034EB1F6}" srcOrd="0" destOrd="0" presId="urn:microsoft.com/office/officeart/2005/8/layout/matrix1"/>
    <dgm:cxn modelId="{1248E8DB-D94C-400F-BC95-EAB985BDD864}" type="presOf" srcId="{8FCA2C66-8C16-4FBF-A6BF-52B286E2DADC}" destId="{167105F3-5635-4757-8D0E-1E39EE1E8541}" srcOrd="0" destOrd="0" presId="urn:microsoft.com/office/officeart/2005/8/layout/matrix1"/>
    <dgm:cxn modelId="{C4DC6E4D-F8F5-4996-8937-F08926630E67}" type="presOf" srcId="{8FCA2C66-8C16-4FBF-A6BF-52B286E2DADC}" destId="{0B1C08DB-6594-4E16-9617-95B50B11807F}" srcOrd="1" destOrd="0" presId="urn:microsoft.com/office/officeart/2005/8/layout/matrix1"/>
    <dgm:cxn modelId="{CAE737BB-7CD0-4F11-8AB8-3928BEF5DEA0}" type="presOf" srcId="{8EF681B6-C223-4471-8F22-FD6EA1BF0227}" destId="{7561E083-F072-4E67-9101-5C0A3CE6396F}" srcOrd="1" destOrd="0" presId="urn:microsoft.com/office/officeart/2005/8/layout/matrix1"/>
    <dgm:cxn modelId="{C123D6B9-549A-4637-BDFA-E30FC4ED0C5F}" type="presOf" srcId="{4F617D0A-8698-45D8-B3EC-54724A5368B8}" destId="{BDCAE22E-EFCC-4E03-B6C9-D5DB1B0E3FAA}" srcOrd="1" destOrd="0" presId="urn:microsoft.com/office/officeart/2005/8/layout/matrix1"/>
    <dgm:cxn modelId="{E673CE6B-68F4-461C-B300-A1B967086558}" srcId="{A39C6A9D-1093-4C26-BA57-4240452AC524}" destId="{61D8D2D8-21D5-4C5C-879C-46A5244A50A0}" srcOrd="0" destOrd="0" parTransId="{7B047BFE-8618-4F2C-BB84-5EBCB291EEAA}" sibTransId="{03621AC8-D51C-424E-A9E8-F75DE899D790}"/>
    <dgm:cxn modelId="{AE3E7D0D-8BA5-4A49-B04A-3BF1BCAD2DC3}" type="presOf" srcId="{4F617D0A-8698-45D8-B3EC-54724A5368B8}" destId="{39493240-2107-4949-A76F-7502CF0E1CB5}" srcOrd="0" destOrd="0" presId="urn:microsoft.com/office/officeart/2005/8/layout/matrix1"/>
    <dgm:cxn modelId="{AAD6FF99-B586-404B-B9F2-22FEBC5A5EF4}" srcId="{61D8D2D8-21D5-4C5C-879C-46A5244A50A0}" destId="{D6A1C912-758C-433A-92BE-E5AD5A4F323C}" srcOrd="3" destOrd="0" parTransId="{FB16319B-34CB-441F-A72E-90A3DBB0B6DB}" sibTransId="{1155FE86-DC6E-40E4-8BAB-516881FC7C74}"/>
    <dgm:cxn modelId="{EE20B4C3-5160-4DA3-A6F5-C646815723CC}" type="presParOf" srcId="{F8FDBE5E-1CE7-4F62-AF9E-F4F8D66CE4E7}" destId="{03E1D16C-FFDF-4BC9-958E-534E248A0BB2}" srcOrd="0" destOrd="0" presId="urn:microsoft.com/office/officeart/2005/8/layout/matrix1"/>
    <dgm:cxn modelId="{D4DFC9A9-D335-4BBD-B27A-E9BBD7028DC4}" type="presParOf" srcId="{03E1D16C-FFDF-4BC9-958E-534E248A0BB2}" destId="{167105F3-5635-4757-8D0E-1E39EE1E8541}" srcOrd="0" destOrd="0" presId="urn:microsoft.com/office/officeart/2005/8/layout/matrix1"/>
    <dgm:cxn modelId="{2AAE5517-3637-4A46-86ED-C5ACAED8E10A}" type="presParOf" srcId="{03E1D16C-FFDF-4BC9-958E-534E248A0BB2}" destId="{0B1C08DB-6594-4E16-9617-95B50B11807F}" srcOrd="1" destOrd="0" presId="urn:microsoft.com/office/officeart/2005/8/layout/matrix1"/>
    <dgm:cxn modelId="{B4F9D432-ED00-4921-A57E-39EBA4A46A0F}" type="presParOf" srcId="{03E1D16C-FFDF-4BC9-958E-534E248A0BB2}" destId="{C4AA9D84-5330-417C-8CA0-82F92FF6C5AC}" srcOrd="2" destOrd="0" presId="urn:microsoft.com/office/officeart/2005/8/layout/matrix1"/>
    <dgm:cxn modelId="{820FBD01-F8E4-4342-9DA1-45E3A89CF790}" type="presParOf" srcId="{03E1D16C-FFDF-4BC9-958E-534E248A0BB2}" destId="{7561E083-F072-4E67-9101-5C0A3CE6396F}" srcOrd="3" destOrd="0" presId="urn:microsoft.com/office/officeart/2005/8/layout/matrix1"/>
    <dgm:cxn modelId="{C1B3C3B7-299C-4400-AFA8-F9179A24DC1D}" type="presParOf" srcId="{03E1D16C-FFDF-4BC9-958E-534E248A0BB2}" destId="{39493240-2107-4949-A76F-7502CF0E1CB5}" srcOrd="4" destOrd="0" presId="urn:microsoft.com/office/officeart/2005/8/layout/matrix1"/>
    <dgm:cxn modelId="{4120D2AE-AD1D-4B04-B54C-110809C2AF90}" type="presParOf" srcId="{03E1D16C-FFDF-4BC9-958E-534E248A0BB2}" destId="{BDCAE22E-EFCC-4E03-B6C9-D5DB1B0E3FAA}" srcOrd="5" destOrd="0" presId="urn:microsoft.com/office/officeart/2005/8/layout/matrix1"/>
    <dgm:cxn modelId="{5E1781D5-8FD3-455C-BEB2-2121CFF81880}" type="presParOf" srcId="{03E1D16C-FFDF-4BC9-958E-534E248A0BB2}" destId="{9F241377-A4B7-475A-AC9C-611E034EB1F6}" srcOrd="6" destOrd="0" presId="urn:microsoft.com/office/officeart/2005/8/layout/matrix1"/>
    <dgm:cxn modelId="{0456C6C5-043E-4BDF-AB67-94DFCF5C0685}" type="presParOf" srcId="{03E1D16C-FFDF-4BC9-958E-534E248A0BB2}" destId="{012E914E-4EAF-4005-84D2-1B405C1F8B2E}" srcOrd="7" destOrd="0" presId="urn:microsoft.com/office/officeart/2005/8/layout/matrix1"/>
    <dgm:cxn modelId="{CB25630A-A254-4B0C-BB33-F3D26A06F052}" type="presParOf" srcId="{F8FDBE5E-1CE7-4F62-AF9E-F4F8D66CE4E7}" destId="{2BB628C3-EDE4-4440-9865-A8ED34B4CFB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D1C982-5319-4503-BF24-9A0F92ABDB3E}"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29F664A2-7D02-45BB-9187-C1E47E7D8C8E}">
      <dgm:prSet phldrT="[Texto]"/>
      <dgm:spPr/>
      <dgm:t>
        <a:bodyPr/>
        <a:lstStyle/>
        <a:p>
          <a:r>
            <a:rPr lang="es-ES" dirty="0"/>
            <a:t>Híbridos</a:t>
          </a:r>
        </a:p>
      </dgm:t>
    </dgm:pt>
    <dgm:pt modelId="{BFFF0B11-344A-4BE8-B47C-562C964F7D46}" type="parTrans" cxnId="{C9758909-A0B3-4549-8E85-D3D0413E6214}">
      <dgm:prSet/>
      <dgm:spPr/>
      <dgm:t>
        <a:bodyPr/>
        <a:lstStyle/>
        <a:p>
          <a:endParaRPr lang="es-ES"/>
        </a:p>
      </dgm:t>
    </dgm:pt>
    <dgm:pt modelId="{BAA8CF12-DA59-4110-AF0F-016092166824}" type="sibTrans" cxnId="{C9758909-A0B3-4549-8E85-D3D0413E6214}">
      <dgm:prSet/>
      <dgm:spPr/>
      <dgm:t>
        <a:bodyPr/>
        <a:lstStyle/>
        <a:p>
          <a:endParaRPr lang="es-ES"/>
        </a:p>
      </dgm:t>
    </dgm:pt>
    <dgm:pt modelId="{298CEE5E-8105-44A5-B854-3010E2139F8C}">
      <dgm:prSet phldrT="[Texto]"/>
      <dgm:spPr/>
      <dgm:t>
        <a:bodyPr/>
        <a:lstStyle/>
        <a:p>
          <a:r>
            <a:rPr lang="es-ES" dirty="0"/>
            <a:t>Zoomórficos</a:t>
          </a:r>
        </a:p>
      </dgm:t>
    </dgm:pt>
    <dgm:pt modelId="{525A0BF3-F79B-4DCD-89DD-A5337E879CCD}" type="parTrans" cxnId="{50896C9C-6E8B-4BD3-B14E-4A067D2CF486}">
      <dgm:prSet/>
      <dgm:spPr/>
      <dgm:t>
        <a:bodyPr/>
        <a:lstStyle/>
        <a:p>
          <a:endParaRPr lang="es-ES"/>
        </a:p>
      </dgm:t>
    </dgm:pt>
    <dgm:pt modelId="{19B6ABC2-2F33-4119-AC1F-2BB2C46BD756}" type="sibTrans" cxnId="{50896C9C-6E8B-4BD3-B14E-4A067D2CF486}">
      <dgm:prSet/>
      <dgm:spPr/>
      <dgm:t>
        <a:bodyPr/>
        <a:lstStyle/>
        <a:p>
          <a:endParaRPr lang="es-ES"/>
        </a:p>
      </dgm:t>
    </dgm:pt>
    <dgm:pt modelId="{F65475B7-AF86-4B56-910C-B8733E0A2F38}">
      <dgm:prSet/>
      <dgm:spPr/>
      <dgm:t>
        <a:bodyPr/>
        <a:lstStyle/>
        <a:p>
          <a:r>
            <a:rPr lang="es-ES" dirty="0"/>
            <a:t>Poliarticulado</a:t>
          </a:r>
        </a:p>
      </dgm:t>
    </dgm:pt>
    <dgm:pt modelId="{88A7C10E-3904-454A-A7F1-B894856D9B00}" type="parTrans" cxnId="{37A6B967-3320-4FFA-9D97-1C21F98B6A00}">
      <dgm:prSet/>
      <dgm:spPr/>
      <dgm:t>
        <a:bodyPr/>
        <a:lstStyle/>
        <a:p>
          <a:endParaRPr lang="es-ES"/>
        </a:p>
      </dgm:t>
    </dgm:pt>
    <dgm:pt modelId="{BC3A02A7-FD23-450F-B953-4559F83089C1}" type="sibTrans" cxnId="{37A6B967-3320-4FFA-9D97-1C21F98B6A00}">
      <dgm:prSet/>
      <dgm:spPr/>
      <dgm:t>
        <a:bodyPr/>
        <a:lstStyle/>
        <a:p>
          <a:endParaRPr lang="es-ES"/>
        </a:p>
      </dgm:t>
    </dgm:pt>
    <dgm:pt modelId="{1917318A-40F3-46FB-9231-3B94512483AD}">
      <dgm:prSet/>
      <dgm:spPr/>
      <dgm:t>
        <a:bodyPr/>
        <a:lstStyle/>
        <a:p>
          <a:r>
            <a:rPr lang="es-ES" dirty="0"/>
            <a:t>Androides</a:t>
          </a:r>
        </a:p>
      </dgm:t>
    </dgm:pt>
    <dgm:pt modelId="{6FD19C1D-D6D1-4C12-ABAF-D3871CA15217}" type="parTrans" cxnId="{DDDA69A3-2B40-4AF8-9E8C-CF173F21D2A8}">
      <dgm:prSet/>
      <dgm:spPr/>
      <dgm:t>
        <a:bodyPr/>
        <a:lstStyle/>
        <a:p>
          <a:endParaRPr lang="es-ES"/>
        </a:p>
      </dgm:t>
    </dgm:pt>
    <dgm:pt modelId="{84DD3A54-CAF2-4A69-AA13-B310F106EBEF}" type="sibTrans" cxnId="{DDDA69A3-2B40-4AF8-9E8C-CF173F21D2A8}">
      <dgm:prSet/>
      <dgm:spPr/>
      <dgm:t>
        <a:bodyPr/>
        <a:lstStyle/>
        <a:p>
          <a:endParaRPr lang="es-ES"/>
        </a:p>
      </dgm:t>
    </dgm:pt>
    <dgm:pt modelId="{5D7A84F0-B8DF-4084-872F-3014ABB13EEA}">
      <dgm:prSet/>
      <dgm:spPr/>
      <dgm:t>
        <a:bodyPr/>
        <a:lstStyle/>
        <a:p>
          <a:r>
            <a:rPr lang="es-ES" dirty="0"/>
            <a:t>Móviles</a:t>
          </a:r>
        </a:p>
      </dgm:t>
    </dgm:pt>
    <dgm:pt modelId="{E8FC764B-4160-48F0-AB22-8C1AB2E0DF00}" type="parTrans" cxnId="{2D83F588-2146-4A03-8A4D-2CAF8F15F2C4}">
      <dgm:prSet/>
      <dgm:spPr/>
      <dgm:t>
        <a:bodyPr/>
        <a:lstStyle/>
        <a:p>
          <a:endParaRPr lang="es-ES"/>
        </a:p>
      </dgm:t>
    </dgm:pt>
    <dgm:pt modelId="{B3258BE8-09F3-4147-B105-1FF9693AA933}" type="sibTrans" cxnId="{2D83F588-2146-4A03-8A4D-2CAF8F15F2C4}">
      <dgm:prSet/>
      <dgm:spPr/>
      <dgm:t>
        <a:bodyPr/>
        <a:lstStyle/>
        <a:p>
          <a:endParaRPr lang="es-ES"/>
        </a:p>
      </dgm:t>
    </dgm:pt>
    <dgm:pt modelId="{7581A93D-49FC-4CFC-AF85-EAD579D2B154}" type="pres">
      <dgm:prSet presAssocID="{95D1C982-5319-4503-BF24-9A0F92ABDB3E}" presName="diagram" presStyleCnt="0">
        <dgm:presLayoutVars>
          <dgm:dir val="rev"/>
        </dgm:presLayoutVars>
      </dgm:prSet>
      <dgm:spPr/>
    </dgm:pt>
    <dgm:pt modelId="{2A45D4DB-8F77-4849-AC16-7FB54E53D675}" type="pres">
      <dgm:prSet presAssocID="{29F664A2-7D02-45BB-9187-C1E47E7D8C8E}" presName="composite" presStyleCnt="0"/>
      <dgm:spPr/>
    </dgm:pt>
    <dgm:pt modelId="{488B7570-CBEA-47AB-9AF1-4B63F2519DEA}" type="pres">
      <dgm:prSet presAssocID="{29F664A2-7D02-45BB-9187-C1E47E7D8C8E}" presName="Image" presStyleLbl="bgShp" presStyleIdx="0" presStyleCnt="5"/>
      <dgm:spPr>
        <a:blipFill dpi="0" rotWithShape="1">
          <a:blip xmlns:r="http://schemas.openxmlformats.org/officeDocument/2006/relationships" r:embed="rId1"/>
          <a:srcRect/>
          <a:stretch>
            <a:fillRect l="15451" t="3249" r="15451" b="3249"/>
          </a:stretch>
        </a:blipFill>
      </dgm:spPr>
    </dgm:pt>
    <dgm:pt modelId="{C90219F0-4100-425F-9207-9A1864B85183}" type="pres">
      <dgm:prSet presAssocID="{29F664A2-7D02-45BB-9187-C1E47E7D8C8E}" presName="Parent" presStyleLbl="node0" presStyleIdx="0" presStyleCnt="5">
        <dgm:presLayoutVars>
          <dgm:bulletEnabled val="1"/>
        </dgm:presLayoutVars>
      </dgm:prSet>
      <dgm:spPr/>
    </dgm:pt>
    <dgm:pt modelId="{78DBE80F-80A2-44E4-B360-6652AE6E169E}" type="pres">
      <dgm:prSet presAssocID="{BAA8CF12-DA59-4110-AF0F-016092166824}" presName="sibTrans" presStyleCnt="0"/>
      <dgm:spPr/>
    </dgm:pt>
    <dgm:pt modelId="{164952CC-27B7-440F-A8AB-C427B78C836B}" type="pres">
      <dgm:prSet presAssocID="{298CEE5E-8105-44A5-B854-3010E2139F8C}" presName="composite" presStyleCnt="0"/>
      <dgm:spPr/>
    </dgm:pt>
    <dgm:pt modelId="{8208D1C1-21C2-4877-A604-54574FBE0B3A}" type="pres">
      <dgm:prSet presAssocID="{298CEE5E-8105-44A5-B854-3010E2139F8C}" presName="Image" presStyleLbl="bgShp" presStyleIdx="1" presStyleCnt="5"/>
      <dgm:spPr>
        <a:blipFill>
          <a:blip xmlns:r="http://schemas.openxmlformats.org/officeDocument/2006/relationships" r:embed="rId2"/>
          <a:srcRect/>
          <a:stretch>
            <a:fillRect l="-13000" r="-13000"/>
          </a:stretch>
        </a:blipFill>
      </dgm:spPr>
    </dgm:pt>
    <dgm:pt modelId="{A6D13723-3D1F-47CC-ABA6-9A88D0B198FB}" type="pres">
      <dgm:prSet presAssocID="{298CEE5E-8105-44A5-B854-3010E2139F8C}" presName="Parent" presStyleLbl="node0" presStyleIdx="1" presStyleCnt="5">
        <dgm:presLayoutVars>
          <dgm:bulletEnabled val="1"/>
        </dgm:presLayoutVars>
      </dgm:prSet>
      <dgm:spPr/>
    </dgm:pt>
    <dgm:pt modelId="{FA4BF665-0465-471B-82D9-DF167B4D7A7A}" type="pres">
      <dgm:prSet presAssocID="{19B6ABC2-2F33-4119-AC1F-2BB2C46BD756}" presName="sibTrans" presStyleCnt="0"/>
      <dgm:spPr/>
    </dgm:pt>
    <dgm:pt modelId="{1EDDD77A-2543-400C-8D1B-4704F5FDDB82}" type="pres">
      <dgm:prSet presAssocID="{1917318A-40F3-46FB-9231-3B94512483AD}" presName="composite" presStyleCnt="0"/>
      <dgm:spPr/>
    </dgm:pt>
    <dgm:pt modelId="{1497B178-62CB-4654-8640-E95807DED327}" type="pres">
      <dgm:prSet presAssocID="{1917318A-40F3-46FB-9231-3B94512483AD}" presName="Image" presStyleLbl="bgShp" presStyleIdx="2" presStyleCnt="5"/>
      <dgm:spPr>
        <a:blipFill>
          <a:blip xmlns:r="http://schemas.openxmlformats.org/officeDocument/2006/relationships" r:embed="rId3"/>
          <a:srcRect/>
          <a:stretch>
            <a:fillRect l="-5000" r="-5000"/>
          </a:stretch>
        </a:blipFill>
      </dgm:spPr>
    </dgm:pt>
    <dgm:pt modelId="{4D593B21-67F8-4EF8-BEB3-58458AA7915E}" type="pres">
      <dgm:prSet presAssocID="{1917318A-40F3-46FB-9231-3B94512483AD}" presName="Parent" presStyleLbl="node0" presStyleIdx="2" presStyleCnt="5">
        <dgm:presLayoutVars>
          <dgm:bulletEnabled val="1"/>
        </dgm:presLayoutVars>
      </dgm:prSet>
      <dgm:spPr/>
    </dgm:pt>
    <dgm:pt modelId="{B8C493EE-CAE2-4600-8FC7-5B82E335982B}" type="pres">
      <dgm:prSet presAssocID="{84DD3A54-CAF2-4A69-AA13-B310F106EBEF}" presName="sibTrans" presStyleCnt="0"/>
      <dgm:spPr/>
    </dgm:pt>
    <dgm:pt modelId="{5F1E6A56-2238-41CA-8F84-28BDC820137F}" type="pres">
      <dgm:prSet presAssocID="{5D7A84F0-B8DF-4084-872F-3014ABB13EEA}" presName="composite" presStyleCnt="0"/>
      <dgm:spPr/>
    </dgm:pt>
    <dgm:pt modelId="{CF406289-DBDE-4CF3-9F63-71BD480DC087}" type="pres">
      <dgm:prSet presAssocID="{5D7A84F0-B8DF-4084-872F-3014ABB13EEA}" presName="Image" presStyleLbl="bgShp" presStyleIdx="3" presStyleCnt="5"/>
      <dgm:spPr>
        <a:blipFill>
          <a:blip xmlns:r="http://schemas.openxmlformats.org/officeDocument/2006/relationships" r:embed="rId4"/>
          <a:srcRect/>
          <a:stretch>
            <a:fillRect l="-9000" r="-9000"/>
          </a:stretch>
        </a:blipFill>
      </dgm:spPr>
    </dgm:pt>
    <dgm:pt modelId="{2A0FCFC2-0B0F-495C-BABE-11BA93A78772}" type="pres">
      <dgm:prSet presAssocID="{5D7A84F0-B8DF-4084-872F-3014ABB13EEA}" presName="Parent" presStyleLbl="node0" presStyleIdx="3" presStyleCnt="5">
        <dgm:presLayoutVars>
          <dgm:bulletEnabled val="1"/>
        </dgm:presLayoutVars>
      </dgm:prSet>
      <dgm:spPr/>
    </dgm:pt>
    <dgm:pt modelId="{1CB03278-B2DE-4301-B8C0-F119BEEF5761}" type="pres">
      <dgm:prSet presAssocID="{B3258BE8-09F3-4147-B105-1FF9693AA933}" presName="sibTrans" presStyleCnt="0"/>
      <dgm:spPr/>
    </dgm:pt>
    <dgm:pt modelId="{94E97EF6-A2D4-4EEA-8104-1F1C19C16917}" type="pres">
      <dgm:prSet presAssocID="{F65475B7-AF86-4B56-910C-B8733E0A2F38}" presName="composite" presStyleCnt="0"/>
      <dgm:spPr/>
    </dgm:pt>
    <dgm:pt modelId="{28BF017C-F5C8-4984-BC7A-A902658B86D3}" type="pres">
      <dgm:prSet presAssocID="{F65475B7-AF86-4B56-910C-B8733E0A2F38}" presName="Image" presStyleLbl="bgShp" presStyleIdx="4" presStyleCnt="5"/>
      <dgm:spPr>
        <a:blipFill dpi="0" rotWithShape="1">
          <a:blip xmlns:r="http://schemas.openxmlformats.org/officeDocument/2006/relationships" r:embed="rId5"/>
          <a:srcRect/>
          <a:stretch>
            <a:fillRect l="13069" t="-24156" r="13069" b="-24156"/>
          </a:stretch>
        </a:blipFill>
      </dgm:spPr>
    </dgm:pt>
    <dgm:pt modelId="{F2E91FB0-E66A-46EC-BEE5-A402794D9397}" type="pres">
      <dgm:prSet presAssocID="{F65475B7-AF86-4B56-910C-B8733E0A2F38}" presName="Parent" presStyleLbl="node0" presStyleIdx="4" presStyleCnt="5">
        <dgm:presLayoutVars>
          <dgm:bulletEnabled val="1"/>
        </dgm:presLayoutVars>
      </dgm:prSet>
      <dgm:spPr/>
    </dgm:pt>
  </dgm:ptLst>
  <dgm:cxnLst>
    <dgm:cxn modelId="{37A6B967-3320-4FFA-9D97-1C21F98B6A00}" srcId="{95D1C982-5319-4503-BF24-9A0F92ABDB3E}" destId="{F65475B7-AF86-4B56-910C-B8733E0A2F38}" srcOrd="4" destOrd="0" parTransId="{88A7C10E-3904-454A-A7F1-B894856D9B00}" sibTransId="{BC3A02A7-FD23-450F-B953-4559F83089C1}"/>
    <dgm:cxn modelId="{DDDA69A3-2B40-4AF8-9E8C-CF173F21D2A8}" srcId="{95D1C982-5319-4503-BF24-9A0F92ABDB3E}" destId="{1917318A-40F3-46FB-9231-3B94512483AD}" srcOrd="2" destOrd="0" parTransId="{6FD19C1D-D6D1-4C12-ABAF-D3871CA15217}" sibTransId="{84DD3A54-CAF2-4A69-AA13-B310F106EBEF}"/>
    <dgm:cxn modelId="{2CE99498-500F-4E78-8381-8FDB24EAAD28}" type="presOf" srcId="{29F664A2-7D02-45BB-9187-C1E47E7D8C8E}" destId="{C90219F0-4100-425F-9207-9A1864B85183}" srcOrd="0" destOrd="0" presId="urn:microsoft.com/office/officeart/2008/layout/BendingPictureCaption"/>
    <dgm:cxn modelId="{C9758909-A0B3-4549-8E85-D3D0413E6214}" srcId="{95D1C982-5319-4503-BF24-9A0F92ABDB3E}" destId="{29F664A2-7D02-45BB-9187-C1E47E7D8C8E}" srcOrd="0" destOrd="0" parTransId="{BFFF0B11-344A-4BE8-B47C-562C964F7D46}" sibTransId="{BAA8CF12-DA59-4110-AF0F-016092166824}"/>
    <dgm:cxn modelId="{50896C9C-6E8B-4BD3-B14E-4A067D2CF486}" srcId="{95D1C982-5319-4503-BF24-9A0F92ABDB3E}" destId="{298CEE5E-8105-44A5-B854-3010E2139F8C}" srcOrd="1" destOrd="0" parTransId="{525A0BF3-F79B-4DCD-89DD-A5337E879CCD}" sibTransId="{19B6ABC2-2F33-4119-AC1F-2BB2C46BD756}"/>
    <dgm:cxn modelId="{FB08451E-95DA-447C-A117-9AE267E771C5}" type="presOf" srcId="{95D1C982-5319-4503-BF24-9A0F92ABDB3E}" destId="{7581A93D-49FC-4CFC-AF85-EAD579D2B154}" srcOrd="0" destOrd="0" presId="urn:microsoft.com/office/officeart/2008/layout/BendingPictureCaption"/>
    <dgm:cxn modelId="{B05F7B5F-A56C-4D37-84A0-FFC5E6A442FE}" type="presOf" srcId="{1917318A-40F3-46FB-9231-3B94512483AD}" destId="{4D593B21-67F8-4EF8-BEB3-58458AA7915E}" srcOrd="0" destOrd="0" presId="urn:microsoft.com/office/officeart/2008/layout/BendingPictureCaption"/>
    <dgm:cxn modelId="{2D83F588-2146-4A03-8A4D-2CAF8F15F2C4}" srcId="{95D1C982-5319-4503-BF24-9A0F92ABDB3E}" destId="{5D7A84F0-B8DF-4084-872F-3014ABB13EEA}" srcOrd="3" destOrd="0" parTransId="{E8FC764B-4160-48F0-AB22-8C1AB2E0DF00}" sibTransId="{B3258BE8-09F3-4147-B105-1FF9693AA933}"/>
    <dgm:cxn modelId="{73CFFD6E-F93A-4DC2-A512-DCFA1FDDCC9E}" type="presOf" srcId="{5D7A84F0-B8DF-4084-872F-3014ABB13EEA}" destId="{2A0FCFC2-0B0F-495C-BABE-11BA93A78772}" srcOrd="0" destOrd="0" presId="urn:microsoft.com/office/officeart/2008/layout/BendingPictureCaption"/>
    <dgm:cxn modelId="{6E50E99A-65F1-42DF-AF0E-6A5F3FBFC4DF}" type="presOf" srcId="{F65475B7-AF86-4B56-910C-B8733E0A2F38}" destId="{F2E91FB0-E66A-46EC-BEE5-A402794D9397}" srcOrd="0" destOrd="0" presId="urn:microsoft.com/office/officeart/2008/layout/BendingPictureCaption"/>
    <dgm:cxn modelId="{39884AE1-2691-4120-8B9D-E933F9973CA0}" type="presOf" srcId="{298CEE5E-8105-44A5-B854-3010E2139F8C}" destId="{A6D13723-3D1F-47CC-ABA6-9A88D0B198FB}" srcOrd="0" destOrd="0" presId="urn:microsoft.com/office/officeart/2008/layout/BendingPictureCaption"/>
    <dgm:cxn modelId="{50A78026-4CA8-4CCC-A51A-399A48231BB6}" type="presParOf" srcId="{7581A93D-49FC-4CFC-AF85-EAD579D2B154}" destId="{2A45D4DB-8F77-4849-AC16-7FB54E53D675}" srcOrd="0" destOrd="0" presId="urn:microsoft.com/office/officeart/2008/layout/BendingPictureCaption"/>
    <dgm:cxn modelId="{DD785C54-B098-40FF-A09E-4EBC0174CA9D}" type="presParOf" srcId="{2A45D4DB-8F77-4849-AC16-7FB54E53D675}" destId="{488B7570-CBEA-47AB-9AF1-4B63F2519DEA}" srcOrd="0" destOrd="0" presId="urn:microsoft.com/office/officeart/2008/layout/BendingPictureCaption"/>
    <dgm:cxn modelId="{F60783DA-F2D0-48F1-81D2-9CECAF1F12E5}" type="presParOf" srcId="{2A45D4DB-8F77-4849-AC16-7FB54E53D675}" destId="{C90219F0-4100-425F-9207-9A1864B85183}" srcOrd="1" destOrd="0" presId="urn:microsoft.com/office/officeart/2008/layout/BendingPictureCaption"/>
    <dgm:cxn modelId="{1BF26DC8-A3D9-407E-B8C8-EEA8C6E7E7CB}" type="presParOf" srcId="{7581A93D-49FC-4CFC-AF85-EAD579D2B154}" destId="{78DBE80F-80A2-44E4-B360-6652AE6E169E}" srcOrd="1" destOrd="0" presId="urn:microsoft.com/office/officeart/2008/layout/BendingPictureCaption"/>
    <dgm:cxn modelId="{16BD1754-4119-4CBE-8E02-2E90E625D7CE}" type="presParOf" srcId="{7581A93D-49FC-4CFC-AF85-EAD579D2B154}" destId="{164952CC-27B7-440F-A8AB-C427B78C836B}" srcOrd="2" destOrd="0" presId="urn:microsoft.com/office/officeart/2008/layout/BendingPictureCaption"/>
    <dgm:cxn modelId="{EFFBAA86-21AC-4F8A-9051-3002BE117EBB}" type="presParOf" srcId="{164952CC-27B7-440F-A8AB-C427B78C836B}" destId="{8208D1C1-21C2-4877-A604-54574FBE0B3A}" srcOrd="0" destOrd="0" presId="urn:microsoft.com/office/officeart/2008/layout/BendingPictureCaption"/>
    <dgm:cxn modelId="{0B08B0AC-199C-4E02-8E2B-CF4A58C2965E}" type="presParOf" srcId="{164952CC-27B7-440F-A8AB-C427B78C836B}" destId="{A6D13723-3D1F-47CC-ABA6-9A88D0B198FB}" srcOrd="1" destOrd="0" presId="urn:microsoft.com/office/officeart/2008/layout/BendingPictureCaption"/>
    <dgm:cxn modelId="{F43BBD8C-7108-4E4E-A0DB-0C8268B7721E}" type="presParOf" srcId="{7581A93D-49FC-4CFC-AF85-EAD579D2B154}" destId="{FA4BF665-0465-471B-82D9-DF167B4D7A7A}" srcOrd="3" destOrd="0" presId="urn:microsoft.com/office/officeart/2008/layout/BendingPictureCaption"/>
    <dgm:cxn modelId="{A99A3C1E-54FA-4948-B1DD-55544A85F8BE}" type="presParOf" srcId="{7581A93D-49FC-4CFC-AF85-EAD579D2B154}" destId="{1EDDD77A-2543-400C-8D1B-4704F5FDDB82}" srcOrd="4" destOrd="0" presId="urn:microsoft.com/office/officeart/2008/layout/BendingPictureCaption"/>
    <dgm:cxn modelId="{BCB4FB64-D7B0-457B-A549-1B26722222F7}" type="presParOf" srcId="{1EDDD77A-2543-400C-8D1B-4704F5FDDB82}" destId="{1497B178-62CB-4654-8640-E95807DED327}" srcOrd="0" destOrd="0" presId="urn:microsoft.com/office/officeart/2008/layout/BendingPictureCaption"/>
    <dgm:cxn modelId="{5D353515-2126-4AC1-B161-790062690D0E}" type="presParOf" srcId="{1EDDD77A-2543-400C-8D1B-4704F5FDDB82}" destId="{4D593B21-67F8-4EF8-BEB3-58458AA7915E}" srcOrd="1" destOrd="0" presId="urn:microsoft.com/office/officeart/2008/layout/BendingPictureCaption"/>
    <dgm:cxn modelId="{88ABB950-6DE6-4110-A1BC-6C95B3322E78}" type="presParOf" srcId="{7581A93D-49FC-4CFC-AF85-EAD579D2B154}" destId="{B8C493EE-CAE2-4600-8FC7-5B82E335982B}" srcOrd="5" destOrd="0" presId="urn:microsoft.com/office/officeart/2008/layout/BendingPictureCaption"/>
    <dgm:cxn modelId="{37748FBE-C5FA-4373-BEAD-BFD1A0A04BF4}" type="presParOf" srcId="{7581A93D-49FC-4CFC-AF85-EAD579D2B154}" destId="{5F1E6A56-2238-41CA-8F84-28BDC820137F}" srcOrd="6" destOrd="0" presId="urn:microsoft.com/office/officeart/2008/layout/BendingPictureCaption"/>
    <dgm:cxn modelId="{8CAD1C5E-E8B3-4F85-8BA4-D9501B455D3C}" type="presParOf" srcId="{5F1E6A56-2238-41CA-8F84-28BDC820137F}" destId="{CF406289-DBDE-4CF3-9F63-71BD480DC087}" srcOrd="0" destOrd="0" presId="urn:microsoft.com/office/officeart/2008/layout/BendingPictureCaption"/>
    <dgm:cxn modelId="{6A7126D4-142B-415D-9969-380C03A5675B}" type="presParOf" srcId="{5F1E6A56-2238-41CA-8F84-28BDC820137F}" destId="{2A0FCFC2-0B0F-495C-BABE-11BA93A78772}" srcOrd="1" destOrd="0" presId="urn:microsoft.com/office/officeart/2008/layout/BendingPictureCaption"/>
    <dgm:cxn modelId="{657517E9-C609-429F-A56D-462A9F2D6FFE}" type="presParOf" srcId="{7581A93D-49FC-4CFC-AF85-EAD579D2B154}" destId="{1CB03278-B2DE-4301-B8C0-F119BEEF5761}" srcOrd="7" destOrd="0" presId="urn:microsoft.com/office/officeart/2008/layout/BendingPictureCaption"/>
    <dgm:cxn modelId="{7EDB2FC8-C613-48F8-BF56-F773C3068B9E}" type="presParOf" srcId="{7581A93D-49FC-4CFC-AF85-EAD579D2B154}" destId="{94E97EF6-A2D4-4EEA-8104-1F1C19C16917}" srcOrd="8" destOrd="0" presId="urn:microsoft.com/office/officeart/2008/layout/BendingPictureCaption"/>
    <dgm:cxn modelId="{208DC640-8A73-4980-9EC3-28AD540C2BFF}" type="presParOf" srcId="{94E97EF6-A2D4-4EEA-8104-1F1C19C16917}" destId="{28BF017C-F5C8-4984-BC7A-A902658B86D3}" srcOrd="0" destOrd="0" presId="urn:microsoft.com/office/officeart/2008/layout/BendingPictureCaption"/>
    <dgm:cxn modelId="{B9F41B0B-0821-4597-8C10-0EB2EA7D4E8C}" type="presParOf" srcId="{94E97EF6-A2D4-4EEA-8104-1F1C19C16917}" destId="{F2E91FB0-E66A-46EC-BEE5-A402794D9397}"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B68FB1-5C9C-416B-B241-C0A271544DBA}" type="doc">
      <dgm:prSet loTypeId="urn:microsoft.com/office/officeart/2005/8/layout/hList7" loCatId="picture" qsTypeId="urn:microsoft.com/office/officeart/2005/8/quickstyle/simple5" qsCatId="simple" csTypeId="urn:microsoft.com/office/officeart/2005/8/colors/accent1_3" csCatId="accent1" phldr="1"/>
      <dgm:spPr/>
    </dgm:pt>
    <dgm:pt modelId="{01CBE1F8-F17A-4F09-873C-AFFEDB6CF502}">
      <dgm:prSet phldrT="[Texto]"/>
      <dgm:spPr/>
      <dgm:t>
        <a:bodyPr/>
        <a:lstStyle/>
        <a:p>
          <a:endParaRPr lang="es-ES" dirty="0"/>
        </a:p>
        <a:p>
          <a:r>
            <a:rPr lang="es-ES" dirty="0"/>
            <a:t>Control supervisado</a:t>
          </a:r>
        </a:p>
      </dgm:t>
    </dgm:pt>
    <dgm:pt modelId="{EEA231B9-315D-492D-BB38-FA668D7B2990}" type="parTrans" cxnId="{716E822C-218A-4B8D-B83D-476BB1F0A2E6}">
      <dgm:prSet/>
      <dgm:spPr/>
      <dgm:t>
        <a:bodyPr/>
        <a:lstStyle/>
        <a:p>
          <a:endParaRPr lang="es-ES"/>
        </a:p>
      </dgm:t>
    </dgm:pt>
    <dgm:pt modelId="{7D2B2B1C-0E91-41E4-B2A9-626D3672C15E}" type="sibTrans" cxnId="{716E822C-218A-4B8D-B83D-476BB1F0A2E6}">
      <dgm:prSet/>
      <dgm:spPr/>
      <dgm:t>
        <a:bodyPr/>
        <a:lstStyle/>
        <a:p>
          <a:endParaRPr lang="es-ES"/>
        </a:p>
      </dgm:t>
    </dgm:pt>
    <dgm:pt modelId="{F9057510-C458-499E-9914-A7008712C485}">
      <dgm:prSet phldrT="[Texto]"/>
      <dgm:spPr/>
      <dgm:t>
        <a:bodyPr/>
        <a:lstStyle/>
        <a:p>
          <a:endParaRPr lang="es-ES" dirty="0"/>
        </a:p>
        <a:p>
          <a:r>
            <a:rPr lang="es-ES" dirty="0"/>
            <a:t>Control distribuido</a:t>
          </a:r>
        </a:p>
      </dgm:t>
    </dgm:pt>
    <dgm:pt modelId="{31FCEA2E-E58A-452C-8390-C8484E7BD4A5}" type="parTrans" cxnId="{CB423AF1-8509-4A3C-9FEE-2072C2C504F1}">
      <dgm:prSet/>
      <dgm:spPr/>
      <dgm:t>
        <a:bodyPr/>
        <a:lstStyle/>
        <a:p>
          <a:endParaRPr lang="es-ES"/>
        </a:p>
      </dgm:t>
    </dgm:pt>
    <dgm:pt modelId="{3DCEF112-9522-4400-B650-FB9E3F332C47}" type="sibTrans" cxnId="{CB423AF1-8509-4A3C-9FEE-2072C2C504F1}">
      <dgm:prSet/>
      <dgm:spPr/>
      <dgm:t>
        <a:bodyPr/>
        <a:lstStyle/>
        <a:p>
          <a:endParaRPr lang="es-ES"/>
        </a:p>
      </dgm:t>
    </dgm:pt>
    <dgm:pt modelId="{7A6E9800-E961-4339-83D1-0643CC56FFD8}">
      <dgm:prSet phldrT="[Texto]"/>
      <dgm:spPr/>
      <dgm:t>
        <a:bodyPr/>
        <a:lstStyle/>
        <a:p>
          <a:endParaRPr lang="es-ES" dirty="0"/>
        </a:p>
        <a:p>
          <a:r>
            <a:rPr lang="es-ES" dirty="0"/>
            <a:t>Control directo</a:t>
          </a:r>
        </a:p>
      </dgm:t>
    </dgm:pt>
    <dgm:pt modelId="{D1B415FD-3B71-4B21-AF5F-B946B0718187}" type="parTrans" cxnId="{D6C54B02-4EBA-4AB1-8C58-E3C65105B7C0}">
      <dgm:prSet/>
      <dgm:spPr/>
      <dgm:t>
        <a:bodyPr/>
        <a:lstStyle/>
        <a:p>
          <a:endParaRPr lang="es-ES"/>
        </a:p>
      </dgm:t>
    </dgm:pt>
    <dgm:pt modelId="{712C19C7-C1EA-460D-A75C-43453AB74C1D}" type="sibTrans" cxnId="{D6C54B02-4EBA-4AB1-8C58-E3C65105B7C0}">
      <dgm:prSet/>
      <dgm:spPr/>
      <dgm:t>
        <a:bodyPr/>
        <a:lstStyle/>
        <a:p>
          <a:endParaRPr lang="es-ES"/>
        </a:p>
      </dgm:t>
    </dgm:pt>
    <dgm:pt modelId="{5D5F71F3-4DD8-4A35-BCFE-8B7874723949}" type="pres">
      <dgm:prSet presAssocID="{46B68FB1-5C9C-416B-B241-C0A271544DBA}" presName="Name0" presStyleCnt="0">
        <dgm:presLayoutVars>
          <dgm:dir/>
          <dgm:resizeHandles val="exact"/>
        </dgm:presLayoutVars>
      </dgm:prSet>
      <dgm:spPr/>
    </dgm:pt>
    <dgm:pt modelId="{904E32E7-CF17-4B98-AC6A-527E593C271E}" type="pres">
      <dgm:prSet presAssocID="{46B68FB1-5C9C-416B-B241-C0A271544DBA}" presName="fgShape" presStyleLbl="fgShp" presStyleIdx="0" presStyleCnt="1"/>
      <dgm:spPr/>
    </dgm:pt>
    <dgm:pt modelId="{D4649777-8117-4C2F-A4BE-10F8D7321ABE}" type="pres">
      <dgm:prSet presAssocID="{46B68FB1-5C9C-416B-B241-C0A271544DBA}" presName="linComp" presStyleCnt="0"/>
      <dgm:spPr/>
    </dgm:pt>
    <dgm:pt modelId="{60F14A52-F0A6-4BE4-93C1-65C381A3854D}" type="pres">
      <dgm:prSet presAssocID="{01CBE1F8-F17A-4F09-873C-AFFEDB6CF502}" presName="compNode" presStyleCnt="0"/>
      <dgm:spPr/>
    </dgm:pt>
    <dgm:pt modelId="{C0073F9E-AF02-4237-978F-A866691EB903}" type="pres">
      <dgm:prSet presAssocID="{01CBE1F8-F17A-4F09-873C-AFFEDB6CF502}" presName="bkgdShape" presStyleLbl="node1" presStyleIdx="0" presStyleCnt="3"/>
      <dgm:spPr/>
    </dgm:pt>
    <dgm:pt modelId="{4567BC3C-2685-4B60-AC9C-8858897CE698}" type="pres">
      <dgm:prSet presAssocID="{01CBE1F8-F17A-4F09-873C-AFFEDB6CF502}" presName="nodeTx" presStyleLbl="node1" presStyleIdx="0" presStyleCnt="3">
        <dgm:presLayoutVars>
          <dgm:bulletEnabled val="1"/>
        </dgm:presLayoutVars>
      </dgm:prSet>
      <dgm:spPr/>
    </dgm:pt>
    <dgm:pt modelId="{C57C0352-DF2D-4003-98D1-9A312EE92048}" type="pres">
      <dgm:prSet presAssocID="{01CBE1F8-F17A-4F09-873C-AFFEDB6CF502}" presName="invisiNode" presStyleLbl="node1" presStyleIdx="0" presStyleCnt="3"/>
      <dgm:spPr/>
    </dgm:pt>
    <dgm:pt modelId="{BE1DEBDE-8447-45C0-806A-81F3B4F6C568}" type="pres">
      <dgm:prSet presAssocID="{01CBE1F8-F17A-4F09-873C-AFFEDB6CF502}" presName="imagNode" presStyleLbl="fgImgPlace1" presStyleIdx="0" presStyleCnt="3" custScaleX="219779" custScaleY="136036" custLinFactNeighborY="12591"/>
      <dgm:spPr>
        <a:prstGeom prst="rect">
          <a:avLst/>
        </a:prstGeom>
        <a:blipFill dpi="0" rotWithShape="1">
          <a:blip xmlns:r="http://schemas.openxmlformats.org/officeDocument/2006/relationships" r:embed="rId1"/>
          <a:srcRect/>
          <a:stretch>
            <a:fillRect/>
          </a:stretch>
        </a:blipFill>
      </dgm:spPr>
    </dgm:pt>
    <dgm:pt modelId="{582D5298-CAEA-4C5E-A566-2E5987A3AA72}" type="pres">
      <dgm:prSet presAssocID="{7D2B2B1C-0E91-41E4-B2A9-626D3672C15E}" presName="sibTrans" presStyleLbl="sibTrans2D1" presStyleIdx="0" presStyleCnt="0"/>
      <dgm:spPr/>
    </dgm:pt>
    <dgm:pt modelId="{54A13D3D-142F-4883-8C8D-CFBFA9D5D82C}" type="pres">
      <dgm:prSet presAssocID="{F9057510-C458-499E-9914-A7008712C485}" presName="compNode" presStyleCnt="0"/>
      <dgm:spPr/>
    </dgm:pt>
    <dgm:pt modelId="{DDE32D71-C971-4021-8449-1FC6A6D479D8}" type="pres">
      <dgm:prSet presAssocID="{F9057510-C458-499E-9914-A7008712C485}" presName="bkgdShape" presStyleLbl="node1" presStyleIdx="1" presStyleCnt="3"/>
      <dgm:spPr/>
    </dgm:pt>
    <dgm:pt modelId="{72EE31A9-7F83-4846-856D-10DDA7B73C07}" type="pres">
      <dgm:prSet presAssocID="{F9057510-C458-499E-9914-A7008712C485}" presName="nodeTx" presStyleLbl="node1" presStyleIdx="1" presStyleCnt="3">
        <dgm:presLayoutVars>
          <dgm:bulletEnabled val="1"/>
        </dgm:presLayoutVars>
      </dgm:prSet>
      <dgm:spPr/>
    </dgm:pt>
    <dgm:pt modelId="{605B9666-E014-4025-97D4-5BACFBC41293}" type="pres">
      <dgm:prSet presAssocID="{F9057510-C458-499E-9914-A7008712C485}" presName="invisiNode" presStyleLbl="node1" presStyleIdx="1" presStyleCnt="3"/>
      <dgm:spPr/>
    </dgm:pt>
    <dgm:pt modelId="{CE2FF8B1-B00B-47C7-B97C-0D47D89F88C7}" type="pres">
      <dgm:prSet presAssocID="{F9057510-C458-499E-9914-A7008712C485}" presName="imagNode" presStyleLbl="fgImgPlace1" presStyleIdx="1" presStyleCnt="3" custScaleX="219779" custScaleY="135949" custLinFactNeighborY="12591"/>
      <dgm:spPr>
        <a:prstGeom prst="rect">
          <a:avLst/>
        </a:prstGeom>
        <a:blipFill dpi="0" rotWithShape="1">
          <a:blip xmlns:r="http://schemas.openxmlformats.org/officeDocument/2006/relationships" r:embed="rId2"/>
          <a:srcRect/>
          <a:stretch>
            <a:fillRect t="346" b="346"/>
          </a:stretch>
        </a:blipFill>
      </dgm:spPr>
    </dgm:pt>
    <dgm:pt modelId="{8DBCCDFF-7EA9-4D17-8075-1E593AAFAA37}" type="pres">
      <dgm:prSet presAssocID="{3DCEF112-9522-4400-B650-FB9E3F332C47}" presName="sibTrans" presStyleLbl="sibTrans2D1" presStyleIdx="0" presStyleCnt="0"/>
      <dgm:spPr/>
    </dgm:pt>
    <dgm:pt modelId="{80C66BEA-A1D1-44E8-B30A-FCDAF587C458}" type="pres">
      <dgm:prSet presAssocID="{7A6E9800-E961-4339-83D1-0643CC56FFD8}" presName="compNode" presStyleCnt="0"/>
      <dgm:spPr/>
    </dgm:pt>
    <dgm:pt modelId="{86DD6AF2-1D76-4F6D-86ED-BA1F43B770DC}" type="pres">
      <dgm:prSet presAssocID="{7A6E9800-E961-4339-83D1-0643CC56FFD8}" presName="bkgdShape" presStyleLbl="node1" presStyleIdx="2" presStyleCnt="3"/>
      <dgm:spPr/>
    </dgm:pt>
    <dgm:pt modelId="{E33A35B3-768D-47E8-92F0-055D4F4527FB}" type="pres">
      <dgm:prSet presAssocID="{7A6E9800-E961-4339-83D1-0643CC56FFD8}" presName="nodeTx" presStyleLbl="node1" presStyleIdx="2" presStyleCnt="3">
        <dgm:presLayoutVars>
          <dgm:bulletEnabled val="1"/>
        </dgm:presLayoutVars>
      </dgm:prSet>
      <dgm:spPr/>
    </dgm:pt>
    <dgm:pt modelId="{49BE30E4-7CB6-4F97-A9EC-4197214B9731}" type="pres">
      <dgm:prSet presAssocID="{7A6E9800-E961-4339-83D1-0643CC56FFD8}" presName="invisiNode" presStyleLbl="node1" presStyleIdx="2" presStyleCnt="3"/>
      <dgm:spPr/>
    </dgm:pt>
    <dgm:pt modelId="{D47B7A93-BA9D-4736-BF26-99FFE4F1A849}" type="pres">
      <dgm:prSet presAssocID="{7A6E9800-E961-4339-83D1-0643CC56FFD8}" presName="imagNode" presStyleLbl="fgImgPlace1" presStyleIdx="2" presStyleCnt="3" custScaleX="219779" custScaleY="135949" custLinFactNeighborY="12591"/>
      <dgm:spPr>
        <a:prstGeom prst="rect">
          <a:avLst/>
        </a:prstGeom>
        <a:blipFill dpi="0" rotWithShape="1">
          <a:blip xmlns:r="http://schemas.openxmlformats.org/officeDocument/2006/relationships" r:embed="rId3"/>
          <a:srcRect/>
          <a:stretch>
            <a:fillRect l="-22857" t="-809" r="-22857" b="-809"/>
          </a:stretch>
        </a:blipFill>
      </dgm:spPr>
    </dgm:pt>
  </dgm:ptLst>
  <dgm:cxnLst>
    <dgm:cxn modelId="{1F4AB3E1-4DF0-4B72-BBDA-FF469939415C}" type="presOf" srcId="{01CBE1F8-F17A-4F09-873C-AFFEDB6CF502}" destId="{4567BC3C-2685-4B60-AC9C-8858897CE698}" srcOrd="1" destOrd="0" presId="urn:microsoft.com/office/officeart/2005/8/layout/hList7"/>
    <dgm:cxn modelId="{D6C54B02-4EBA-4AB1-8C58-E3C65105B7C0}" srcId="{46B68FB1-5C9C-416B-B241-C0A271544DBA}" destId="{7A6E9800-E961-4339-83D1-0643CC56FFD8}" srcOrd="2" destOrd="0" parTransId="{D1B415FD-3B71-4B21-AF5F-B946B0718187}" sibTransId="{712C19C7-C1EA-460D-A75C-43453AB74C1D}"/>
    <dgm:cxn modelId="{716E822C-218A-4B8D-B83D-476BB1F0A2E6}" srcId="{46B68FB1-5C9C-416B-B241-C0A271544DBA}" destId="{01CBE1F8-F17A-4F09-873C-AFFEDB6CF502}" srcOrd="0" destOrd="0" parTransId="{EEA231B9-315D-492D-BB38-FA668D7B2990}" sibTransId="{7D2B2B1C-0E91-41E4-B2A9-626D3672C15E}"/>
    <dgm:cxn modelId="{9087BADB-630F-4B1D-BE77-323F54FBD02D}" type="presOf" srcId="{46B68FB1-5C9C-416B-B241-C0A271544DBA}" destId="{5D5F71F3-4DD8-4A35-BCFE-8B7874723949}" srcOrd="0" destOrd="0" presId="urn:microsoft.com/office/officeart/2005/8/layout/hList7"/>
    <dgm:cxn modelId="{CB423AF1-8509-4A3C-9FEE-2072C2C504F1}" srcId="{46B68FB1-5C9C-416B-B241-C0A271544DBA}" destId="{F9057510-C458-499E-9914-A7008712C485}" srcOrd="1" destOrd="0" parTransId="{31FCEA2E-E58A-452C-8390-C8484E7BD4A5}" sibTransId="{3DCEF112-9522-4400-B650-FB9E3F332C47}"/>
    <dgm:cxn modelId="{42F258E2-CEFB-49A8-B93F-E9B27220CBDD}" type="presOf" srcId="{F9057510-C458-499E-9914-A7008712C485}" destId="{72EE31A9-7F83-4846-856D-10DDA7B73C07}" srcOrd="1" destOrd="0" presId="urn:microsoft.com/office/officeart/2005/8/layout/hList7"/>
    <dgm:cxn modelId="{9FA2282B-113E-442E-B4BD-C494DB0DFC52}" type="presOf" srcId="{7A6E9800-E961-4339-83D1-0643CC56FFD8}" destId="{E33A35B3-768D-47E8-92F0-055D4F4527FB}" srcOrd="1" destOrd="0" presId="urn:microsoft.com/office/officeart/2005/8/layout/hList7"/>
    <dgm:cxn modelId="{80E4CA71-5C89-4E18-9B42-49EAE9CB7ACE}" type="presOf" srcId="{7A6E9800-E961-4339-83D1-0643CC56FFD8}" destId="{86DD6AF2-1D76-4F6D-86ED-BA1F43B770DC}" srcOrd="0" destOrd="0" presId="urn:microsoft.com/office/officeart/2005/8/layout/hList7"/>
    <dgm:cxn modelId="{AB7E9014-1117-4D80-B483-FE08F2E80347}" type="presOf" srcId="{3DCEF112-9522-4400-B650-FB9E3F332C47}" destId="{8DBCCDFF-7EA9-4D17-8075-1E593AAFAA37}" srcOrd="0" destOrd="0" presId="urn:microsoft.com/office/officeart/2005/8/layout/hList7"/>
    <dgm:cxn modelId="{788C155D-276F-43D4-92AD-008DB9E208D7}" type="presOf" srcId="{7D2B2B1C-0E91-41E4-B2A9-626D3672C15E}" destId="{582D5298-CAEA-4C5E-A566-2E5987A3AA72}" srcOrd="0" destOrd="0" presId="urn:microsoft.com/office/officeart/2005/8/layout/hList7"/>
    <dgm:cxn modelId="{2143A18F-AC12-41D8-9A8B-7FFBD622CAB2}" type="presOf" srcId="{01CBE1F8-F17A-4F09-873C-AFFEDB6CF502}" destId="{C0073F9E-AF02-4237-978F-A866691EB903}" srcOrd="0" destOrd="0" presId="urn:microsoft.com/office/officeart/2005/8/layout/hList7"/>
    <dgm:cxn modelId="{2DAA36D8-DD24-4C4E-95FC-5E3042468D7A}" type="presOf" srcId="{F9057510-C458-499E-9914-A7008712C485}" destId="{DDE32D71-C971-4021-8449-1FC6A6D479D8}" srcOrd="0" destOrd="0" presId="urn:microsoft.com/office/officeart/2005/8/layout/hList7"/>
    <dgm:cxn modelId="{97F6FC57-995B-42CE-93FB-B730EA4FDBDC}" type="presParOf" srcId="{5D5F71F3-4DD8-4A35-BCFE-8B7874723949}" destId="{904E32E7-CF17-4B98-AC6A-527E593C271E}" srcOrd="0" destOrd="0" presId="urn:microsoft.com/office/officeart/2005/8/layout/hList7"/>
    <dgm:cxn modelId="{A24BF02D-EE83-45A4-9EDE-7B97289E365E}" type="presParOf" srcId="{5D5F71F3-4DD8-4A35-BCFE-8B7874723949}" destId="{D4649777-8117-4C2F-A4BE-10F8D7321ABE}" srcOrd="1" destOrd="0" presId="urn:microsoft.com/office/officeart/2005/8/layout/hList7"/>
    <dgm:cxn modelId="{AB6B0FAB-DB82-4E3B-9DEF-CE2DAAF11BA0}" type="presParOf" srcId="{D4649777-8117-4C2F-A4BE-10F8D7321ABE}" destId="{60F14A52-F0A6-4BE4-93C1-65C381A3854D}" srcOrd="0" destOrd="0" presId="urn:microsoft.com/office/officeart/2005/8/layout/hList7"/>
    <dgm:cxn modelId="{CF9497C7-F48D-4CEB-BE52-70516F3681C7}" type="presParOf" srcId="{60F14A52-F0A6-4BE4-93C1-65C381A3854D}" destId="{C0073F9E-AF02-4237-978F-A866691EB903}" srcOrd="0" destOrd="0" presId="urn:microsoft.com/office/officeart/2005/8/layout/hList7"/>
    <dgm:cxn modelId="{20400369-DDA2-4708-8228-E39A6A3F21F3}" type="presParOf" srcId="{60F14A52-F0A6-4BE4-93C1-65C381A3854D}" destId="{4567BC3C-2685-4B60-AC9C-8858897CE698}" srcOrd="1" destOrd="0" presId="urn:microsoft.com/office/officeart/2005/8/layout/hList7"/>
    <dgm:cxn modelId="{94E71D44-4F87-4846-BF6E-720DECE39029}" type="presParOf" srcId="{60F14A52-F0A6-4BE4-93C1-65C381A3854D}" destId="{C57C0352-DF2D-4003-98D1-9A312EE92048}" srcOrd="2" destOrd="0" presId="urn:microsoft.com/office/officeart/2005/8/layout/hList7"/>
    <dgm:cxn modelId="{2501146A-1DD9-434B-8A6A-A771579D1C45}" type="presParOf" srcId="{60F14A52-F0A6-4BE4-93C1-65C381A3854D}" destId="{BE1DEBDE-8447-45C0-806A-81F3B4F6C568}" srcOrd="3" destOrd="0" presId="urn:microsoft.com/office/officeart/2005/8/layout/hList7"/>
    <dgm:cxn modelId="{1E7032C6-1562-41CC-91A9-94939D089358}" type="presParOf" srcId="{D4649777-8117-4C2F-A4BE-10F8D7321ABE}" destId="{582D5298-CAEA-4C5E-A566-2E5987A3AA72}" srcOrd="1" destOrd="0" presId="urn:microsoft.com/office/officeart/2005/8/layout/hList7"/>
    <dgm:cxn modelId="{8CC7B7CF-F2BC-4F16-9639-C9AA8933DC60}" type="presParOf" srcId="{D4649777-8117-4C2F-A4BE-10F8D7321ABE}" destId="{54A13D3D-142F-4883-8C8D-CFBFA9D5D82C}" srcOrd="2" destOrd="0" presId="urn:microsoft.com/office/officeart/2005/8/layout/hList7"/>
    <dgm:cxn modelId="{CB2B69A5-7ABE-4705-BCAB-13F09DF3366F}" type="presParOf" srcId="{54A13D3D-142F-4883-8C8D-CFBFA9D5D82C}" destId="{DDE32D71-C971-4021-8449-1FC6A6D479D8}" srcOrd="0" destOrd="0" presId="urn:microsoft.com/office/officeart/2005/8/layout/hList7"/>
    <dgm:cxn modelId="{550F9454-8BB5-4D10-B1E4-C40800FBC787}" type="presParOf" srcId="{54A13D3D-142F-4883-8C8D-CFBFA9D5D82C}" destId="{72EE31A9-7F83-4846-856D-10DDA7B73C07}" srcOrd="1" destOrd="0" presId="urn:microsoft.com/office/officeart/2005/8/layout/hList7"/>
    <dgm:cxn modelId="{846BBA9A-5F56-479C-B788-512AC186A077}" type="presParOf" srcId="{54A13D3D-142F-4883-8C8D-CFBFA9D5D82C}" destId="{605B9666-E014-4025-97D4-5BACFBC41293}" srcOrd="2" destOrd="0" presId="urn:microsoft.com/office/officeart/2005/8/layout/hList7"/>
    <dgm:cxn modelId="{D8A3DB87-34FE-4E29-A474-695905B091EC}" type="presParOf" srcId="{54A13D3D-142F-4883-8C8D-CFBFA9D5D82C}" destId="{CE2FF8B1-B00B-47C7-B97C-0D47D89F88C7}" srcOrd="3" destOrd="0" presId="urn:microsoft.com/office/officeart/2005/8/layout/hList7"/>
    <dgm:cxn modelId="{013BBF4E-1332-4158-9FC1-C0726A0398F2}" type="presParOf" srcId="{D4649777-8117-4C2F-A4BE-10F8D7321ABE}" destId="{8DBCCDFF-7EA9-4D17-8075-1E593AAFAA37}" srcOrd="3" destOrd="0" presId="urn:microsoft.com/office/officeart/2005/8/layout/hList7"/>
    <dgm:cxn modelId="{24A7F76A-A1B0-4749-843D-0F60CA25CCAC}" type="presParOf" srcId="{D4649777-8117-4C2F-A4BE-10F8D7321ABE}" destId="{80C66BEA-A1D1-44E8-B30A-FCDAF587C458}" srcOrd="4" destOrd="0" presId="urn:microsoft.com/office/officeart/2005/8/layout/hList7"/>
    <dgm:cxn modelId="{E9B0C328-85CF-4EEA-ACA7-0D722F349CA9}" type="presParOf" srcId="{80C66BEA-A1D1-44E8-B30A-FCDAF587C458}" destId="{86DD6AF2-1D76-4F6D-86ED-BA1F43B770DC}" srcOrd="0" destOrd="0" presId="urn:microsoft.com/office/officeart/2005/8/layout/hList7"/>
    <dgm:cxn modelId="{ACA1D8F8-F893-4009-86A0-3EBA3AF2D797}" type="presParOf" srcId="{80C66BEA-A1D1-44E8-B30A-FCDAF587C458}" destId="{E33A35B3-768D-47E8-92F0-055D4F4527FB}" srcOrd="1" destOrd="0" presId="urn:microsoft.com/office/officeart/2005/8/layout/hList7"/>
    <dgm:cxn modelId="{96EAB069-9342-4C0D-912A-F184C9D2799D}" type="presParOf" srcId="{80C66BEA-A1D1-44E8-B30A-FCDAF587C458}" destId="{49BE30E4-7CB6-4F97-A9EC-4197214B9731}" srcOrd="2" destOrd="0" presId="urn:microsoft.com/office/officeart/2005/8/layout/hList7"/>
    <dgm:cxn modelId="{FDDB0B52-C501-41A8-8DBD-DD38098F95D1}" type="presParOf" srcId="{80C66BEA-A1D1-44E8-B30A-FCDAF587C458}" destId="{D47B7A93-BA9D-4736-BF26-99FFE4F1A84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51527"/>
          <a:ext cx="11534274" cy="2482175"/>
        </a:xfrm>
        <a:prstGeom prst="roundRect">
          <a:avLst>
            <a:gd name="adj" fmla="val 10000"/>
          </a:avLst>
        </a:prstGeom>
        <a:solidFill>
          <a:schemeClr val="bg1">
            <a:lumMod val="65000"/>
            <a:alpha val="9000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347351" y="262912"/>
          <a:ext cx="1667626" cy="208800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048" r="-5048"/>
          </a:stretch>
        </a:blipFill>
        <a:ln>
          <a:noFill/>
        </a:ln>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360692" y="2553041"/>
          <a:ext cx="1667626" cy="2160007"/>
        </a:xfrm>
        <a:prstGeom prst="round2SameRect">
          <a:avLst>
            <a:gd name="adj1" fmla="val 10500"/>
            <a:gd name="adj2" fmla="val 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marL="0" lvl="0" indent="0" algn="ctr" defTabSz="914400">
            <a:lnSpc>
              <a:spcPct val="90000"/>
            </a:lnSpc>
            <a:spcBef>
              <a:spcPct val="0"/>
            </a:spcBef>
            <a:spcAft>
              <a:spcPct val="35000"/>
            </a:spcAft>
            <a:buNone/>
          </a:pPr>
          <a:r>
            <a:rPr lang="es-ES_tradnl" sz="1800" kern="1200" noProof="0" dirty="0">
              <a:latin typeface="Corbel" pitchFamily="34" charset="0"/>
            </a:rPr>
            <a:t>Robots, sistema artificial  usados para realizar diferentes tareas.</a:t>
          </a:r>
        </a:p>
      </dsp:txBody>
      <dsp:txXfrm rot="10800000">
        <a:off x="411977" y="2553041"/>
        <a:ext cx="1565056" cy="2108722"/>
      </dsp:txXfrm>
    </dsp:sp>
    <dsp:sp modelId="{BF646D7A-C7D0-4489-A68F-61F32B7DB0C6}">
      <dsp:nvSpPr>
        <dsp:cNvPr id="0" name=""/>
        <dsp:cNvSpPr/>
      </dsp:nvSpPr>
      <dsp:spPr>
        <a:xfrm>
          <a:off x="2181740" y="262894"/>
          <a:ext cx="1667626" cy="2088008"/>
        </a:xfrm>
        <a:prstGeom prst="roundRect">
          <a:avLst>
            <a:gd name="adj" fmla="val 10000"/>
          </a:avLst>
        </a:prstGeom>
        <a:blipFill dpi="0" rotWithShape="1">
          <a:blip xmlns:r="http://schemas.openxmlformats.org/officeDocument/2006/relationships" r:embed="rId2">
            <a:extLst>
              <a:ext uri="{BEBA8EAE-BF5A-486C-A8C5-ECC9F3942E4B}">
                <a14:imgProps xmlns:a14="http://schemas.microsoft.com/office/drawing/2010/main">
                  <a14:imgLayer r:embed="rId3">
                    <a14:imgEffect>
                      <a14:backgroundRemoval t="524" b="100000" l="1064" r="100000"/>
                    </a14:imgEffect>
                  </a14:imgLayer>
                </a14:imgProps>
              </a:ext>
              <a:ext uri="{28A0092B-C50C-407E-A947-70E740481C1C}">
                <a14:useLocalDpi xmlns:a14="http://schemas.microsoft.com/office/drawing/2010/main" val="0"/>
              </a:ext>
            </a:extLst>
          </a:blip>
          <a:srcRect/>
          <a:stretch>
            <a:fillRect t="-862" b="-862"/>
          </a:stretch>
        </a:blipFill>
        <a:ln>
          <a:noFill/>
        </a:ln>
        <a:effectLst/>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2181740" y="2553098"/>
          <a:ext cx="1667626" cy="2160007"/>
        </a:xfrm>
        <a:prstGeom prst="round2SameRect">
          <a:avLst>
            <a:gd name="adj1" fmla="val 10500"/>
            <a:gd name="adj2" fmla="val 0"/>
          </a:avLst>
        </a:prstGeom>
        <a:gradFill rotWithShape="0">
          <a:gsLst>
            <a:gs pos="0">
              <a:schemeClr val="accent2">
                <a:hueOff val="1610461"/>
                <a:satOff val="-9453"/>
                <a:lumOff val="-235"/>
                <a:alphaOff val="0"/>
                <a:tint val="94000"/>
                <a:satMod val="103000"/>
                <a:lumMod val="102000"/>
              </a:schemeClr>
            </a:gs>
            <a:gs pos="50000">
              <a:schemeClr val="accent2">
                <a:hueOff val="1610461"/>
                <a:satOff val="-9453"/>
                <a:lumOff val="-235"/>
                <a:alphaOff val="0"/>
                <a:shade val="100000"/>
                <a:satMod val="110000"/>
                <a:lumMod val="100000"/>
              </a:schemeClr>
            </a:gs>
            <a:gs pos="100000">
              <a:schemeClr val="accent2">
                <a:hueOff val="1610461"/>
                <a:satOff val="-9453"/>
                <a:lumOff val="-235"/>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marL="0" lvl="0" indent="0" algn="ctr" defTabSz="914400">
            <a:lnSpc>
              <a:spcPct val="90000"/>
            </a:lnSpc>
            <a:spcBef>
              <a:spcPct val="0"/>
            </a:spcBef>
            <a:spcAft>
              <a:spcPct val="35000"/>
            </a:spcAft>
            <a:buNone/>
          </a:pPr>
          <a:r>
            <a:rPr lang="es-ES_tradnl" sz="1800" kern="1200" noProof="0" dirty="0">
              <a:latin typeface="Corbel" pitchFamily="34" charset="0"/>
            </a:rPr>
            <a:t>TEA, </a:t>
          </a:r>
          <a:r>
            <a:rPr lang="es-ES_tradnl" sz="1800" kern="1200" noProof="0" dirty="0" err="1">
              <a:latin typeface="Corbel" pitchFamily="34" charset="0"/>
            </a:rPr>
            <a:t>isotipo</a:t>
          </a:r>
          <a:r>
            <a:rPr lang="es-ES_tradnl" sz="1800" kern="1200" noProof="0" dirty="0">
              <a:latin typeface="Corbel" pitchFamily="34" charset="0"/>
            </a:rPr>
            <a:t> que representa la complejidad y misterio que envuelve este trastorno.</a:t>
          </a:r>
        </a:p>
      </dsp:txBody>
      <dsp:txXfrm rot="10800000">
        <a:off x="2233025" y="2553098"/>
        <a:ext cx="1565056" cy="2108722"/>
      </dsp:txXfrm>
    </dsp:sp>
    <dsp:sp modelId="{41BC1ABA-1F87-4B1E-94EC-41724CD12655}">
      <dsp:nvSpPr>
        <dsp:cNvPr id="0" name=""/>
        <dsp:cNvSpPr/>
      </dsp:nvSpPr>
      <dsp:spPr>
        <a:xfrm>
          <a:off x="4016129" y="269738"/>
          <a:ext cx="1667626" cy="2088008"/>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3695" r="-6519"/>
          </a:stretch>
        </a:blipFill>
        <a:ln>
          <a:noFill/>
        </a:ln>
        <a:effectLst/>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4016129" y="2553098"/>
          <a:ext cx="1667626" cy="2160007"/>
        </a:xfrm>
        <a:prstGeom prst="round2SameRect">
          <a:avLst>
            <a:gd name="adj1" fmla="val 10500"/>
            <a:gd name="adj2" fmla="val 0"/>
          </a:avLst>
        </a:prstGeom>
        <a:gradFill rotWithShape="0">
          <a:gsLst>
            <a:gs pos="0">
              <a:schemeClr val="accent2">
                <a:hueOff val="3220921"/>
                <a:satOff val="-18906"/>
                <a:lumOff val="-470"/>
                <a:alphaOff val="0"/>
                <a:tint val="94000"/>
                <a:satMod val="103000"/>
                <a:lumMod val="102000"/>
              </a:schemeClr>
            </a:gs>
            <a:gs pos="50000">
              <a:schemeClr val="accent2">
                <a:hueOff val="3220921"/>
                <a:satOff val="-18906"/>
                <a:lumOff val="-470"/>
                <a:alphaOff val="0"/>
                <a:shade val="100000"/>
                <a:satMod val="110000"/>
                <a:lumMod val="100000"/>
              </a:schemeClr>
            </a:gs>
            <a:gs pos="100000">
              <a:schemeClr val="accent2">
                <a:hueOff val="3220921"/>
                <a:satOff val="-18906"/>
                <a:lumOff val="-47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914400">
            <a:lnSpc>
              <a:spcPct val="90000"/>
            </a:lnSpc>
            <a:spcBef>
              <a:spcPct val="0"/>
            </a:spcBef>
            <a:spcAft>
              <a:spcPct val="35000"/>
            </a:spcAft>
            <a:buNone/>
          </a:pPr>
          <a:r>
            <a:rPr lang="es-ES_tradnl" sz="2000" kern="1200" noProof="0" dirty="0">
              <a:latin typeface="Corbel" pitchFamily="34" charset="0"/>
            </a:rPr>
            <a:t>Robots terapéuticos no humanoides.</a:t>
          </a:r>
        </a:p>
      </dsp:txBody>
      <dsp:txXfrm rot="10800000">
        <a:off x="4067414" y="2553098"/>
        <a:ext cx="1565056" cy="2108722"/>
      </dsp:txXfrm>
    </dsp:sp>
    <dsp:sp modelId="{D88C7409-AB93-4FE3-A61D-F51EE8A4B008}">
      <dsp:nvSpPr>
        <dsp:cNvPr id="0" name=""/>
        <dsp:cNvSpPr/>
      </dsp:nvSpPr>
      <dsp:spPr>
        <a:xfrm>
          <a:off x="5850518" y="269738"/>
          <a:ext cx="1667626" cy="2088008"/>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3826" r="-3826"/>
          </a:stretch>
        </a:blipFill>
        <a:ln>
          <a:noFill/>
        </a:ln>
        <a:effectLst/>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5850518" y="2553098"/>
          <a:ext cx="1667626" cy="2160007"/>
        </a:xfrm>
        <a:prstGeom prst="round2SameRect">
          <a:avLst>
            <a:gd name="adj1" fmla="val 10500"/>
            <a:gd name="adj2" fmla="val 0"/>
          </a:avLst>
        </a:prstGeom>
        <a:gradFill rotWithShape="0">
          <a:gsLst>
            <a:gs pos="0">
              <a:schemeClr val="accent2">
                <a:hueOff val="4831382"/>
                <a:satOff val="-28359"/>
                <a:lumOff val="-706"/>
                <a:alphaOff val="0"/>
                <a:tint val="94000"/>
                <a:satMod val="103000"/>
                <a:lumMod val="102000"/>
              </a:schemeClr>
            </a:gs>
            <a:gs pos="50000">
              <a:schemeClr val="accent2">
                <a:hueOff val="4831382"/>
                <a:satOff val="-28359"/>
                <a:lumOff val="-706"/>
                <a:alphaOff val="0"/>
                <a:shade val="100000"/>
                <a:satMod val="110000"/>
                <a:lumMod val="100000"/>
              </a:schemeClr>
            </a:gs>
            <a:gs pos="100000">
              <a:schemeClr val="accent2">
                <a:hueOff val="4831382"/>
                <a:satOff val="-28359"/>
                <a:lumOff val="-706"/>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914400">
            <a:lnSpc>
              <a:spcPct val="90000"/>
            </a:lnSpc>
            <a:spcBef>
              <a:spcPct val="0"/>
            </a:spcBef>
            <a:spcAft>
              <a:spcPct val="35000"/>
            </a:spcAft>
            <a:buNone/>
          </a:pPr>
          <a:r>
            <a:rPr lang="es-ES_tradnl" sz="2000" kern="1200" noProof="0" dirty="0">
              <a:latin typeface="Corbel" pitchFamily="34" charset="0"/>
            </a:rPr>
            <a:t>Robots terapéuticos humanoides.</a:t>
          </a:r>
        </a:p>
      </dsp:txBody>
      <dsp:txXfrm rot="10800000">
        <a:off x="5901803" y="2553098"/>
        <a:ext cx="1565056" cy="2108722"/>
      </dsp:txXfrm>
    </dsp:sp>
    <dsp:sp modelId="{B68F94D2-D73D-420A-802B-DFDC9BE4ED4C}">
      <dsp:nvSpPr>
        <dsp:cNvPr id="0" name=""/>
        <dsp:cNvSpPr/>
      </dsp:nvSpPr>
      <dsp:spPr>
        <a:xfrm>
          <a:off x="7684907" y="269738"/>
          <a:ext cx="1667626" cy="2088008"/>
        </a:xfrm>
        <a:prstGeom prst="roundRect">
          <a:avLst>
            <a:gd name="adj" fmla="val 1000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56756" t="-68965" r="-56756" b="-10345"/>
          </a:stretch>
        </a:blipFill>
        <a:ln>
          <a:noFill/>
        </a:ln>
        <a:effectLst/>
      </dsp:spPr>
      <dsp:style>
        <a:lnRef idx="0">
          <a:scrgbClr r="0" g="0" b="0"/>
        </a:lnRef>
        <a:fillRef idx="1">
          <a:scrgbClr r="0" g="0" b="0"/>
        </a:fillRef>
        <a:effectRef idx="2">
          <a:scrgbClr r="0" g="0" b="0"/>
        </a:effectRef>
        <a:fontRef idx="minor"/>
      </dsp:style>
    </dsp:sp>
    <dsp:sp modelId="{9B706799-997B-4F74-B652-58B58A51EA58}">
      <dsp:nvSpPr>
        <dsp:cNvPr id="0" name=""/>
        <dsp:cNvSpPr/>
      </dsp:nvSpPr>
      <dsp:spPr>
        <a:xfrm rot="10800000">
          <a:off x="7684907" y="2553098"/>
          <a:ext cx="1667626" cy="2160007"/>
        </a:xfrm>
        <a:prstGeom prst="round2SameRect">
          <a:avLst>
            <a:gd name="adj1" fmla="val 10500"/>
            <a:gd name="adj2" fmla="val 0"/>
          </a:avLst>
        </a:prstGeom>
        <a:gradFill rotWithShape="0">
          <a:gsLst>
            <a:gs pos="0">
              <a:schemeClr val="accent2">
                <a:hueOff val="6441842"/>
                <a:satOff val="-37812"/>
                <a:lumOff val="-941"/>
                <a:alphaOff val="0"/>
                <a:tint val="94000"/>
                <a:satMod val="103000"/>
                <a:lumMod val="102000"/>
              </a:schemeClr>
            </a:gs>
            <a:gs pos="50000">
              <a:schemeClr val="accent2">
                <a:hueOff val="6441842"/>
                <a:satOff val="-37812"/>
                <a:lumOff val="-941"/>
                <a:alphaOff val="0"/>
                <a:shade val="100000"/>
                <a:satMod val="110000"/>
                <a:lumMod val="100000"/>
              </a:schemeClr>
            </a:gs>
            <a:gs pos="100000">
              <a:schemeClr val="accent2">
                <a:hueOff val="6441842"/>
                <a:satOff val="-37812"/>
                <a:lumOff val="-941"/>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914400">
            <a:lnSpc>
              <a:spcPct val="90000"/>
            </a:lnSpc>
            <a:spcBef>
              <a:spcPct val="0"/>
            </a:spcBef>
            <a:spcAft>
              <a:spcPct val="35000"/>
            </a:spcAft>
            <a:buNone/>
          </a:pPr>
          <a:r>
            <a:rPr lang="es-ES_tradnl" sz="2000" kern="1200" noProof="0" dirty="0">
              <a:latin typeface="Corbel" pitchFamily="34" charset="0"/>
            </a:rPr>
            <a:t>ESPOCH, robot </a:t>
          </a:r>
          <a:r>
            <a:rPr lang="es-ES_tradnl" sz="2000" kern="1200" noProof="0" dirty="0" err="1">
              <a:latin typeface="Corbel" pitchFamily="34" charset="0"/>
            </a:rPr>
            <a:t>Willow</a:t>
          </a:r>
          <a:endParaRPr lang="es-ES_tradnl" sz="2000" kern="1200" noProof="0" dirty="0">
            <a:latin typeface="Corbel" pitchFamily="34" charset="0"/>
          </a:endParaRPr>
        </a:p>
      </dsp:txBody>
      <dsp:txXfrm rot="10800000">
        <a:off x="7736192" y="2553098"/>
        <a:ext cx="1565056" cy="2108722"/>
      </dsp:txXfrm>
    </dsp:sp>
    <dsp:sp modelId="{7C216105-A97C-47DD-83FC-3B94363252A4}">
      <dsp:nvSpPr>
        <dsp:cNvPr id="0" name=""/>
        <dsp:cNvSpPr/>
      </dsp:nvSpPr>
      <dsp:spPr>
        <a:xfrm>
          <a:off x="9519296" y="278949"/>
          <a:ext cx="1667626" cy="2088008"/>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1428" t="-2587" r="1428" b="-9483"/>
          </a:stretch>
        </a:blipFill>
        <a:ln>
          <a:noFill/>
        </a:ln>
        <a:effectLst/>
      </dsp:spPr>
      <dsp:style>
        <a:lnRef idx="0">
          <a:scrgbClr r="0" g="0" b="0"/>
        </a:lnRef>
        <a:fillRef idx="1">
          <a:scrgbClr r="0" g="0" b="0"/>
        </a:fillRef>
        <a:effectRef idx="2">
          <a:scrgbClr r="0" g="0" b="0"/>
        </a:effectRef>
        <a:fontRef idx="minor"/>
      </dsp:style>
    </dsp:sp>
    <dsp:sp modelId="{43D67615-0175-4226-8023-0655C06CC0B5}">
      <dsp:nvSpPr>
        <dsp:cNvPr id="0" name=""/>
        <dsp:cNvSpPr/>
      </dsp:nvSpPr>
      <dsp:spPr>
        <a:xfrm rot="10800000">
          <a:off x="9519296" y="2553098"/>
          <a:ext cx="1667626" cy="2160007"/>
        </a:xfrm>
        <a:prstGeom prst="round2SameRect">
          <a:avLst>
            <a:gd name="adj1" fmla="val 10500"/>
            <a:gd name="adj2" fmla="val 0"/>
          </a:avLst>
        </a:prstGeom>
        <a:gradFill rotWithShape="0">
          <a:gsLst>
            <a:gs pos="0">
              <a:srgbClr val="F4CC20">
                <a:hueOff val="6441842"/>
                <a:satOff val="-37812"/>
                <a:lumOff val="-941"/>
                <a:alphaOff val="0"/>
                <a:tint val="94000"/>
                <a:satMod val="103000"/>
                <a:lumMod val="102000"/>
              </a:srgbClr>
            </a:gs>
            <a:gs pos="50000">
              <a:srgbClr val="F4CC20">
                <a:hueOff val="6441842"/>
                <a:satOff val="-37812"/>
                <a:lumOff val="-941"/>
                <a:alphaOff val="0"/>
                <a:shade val="100000"/>
                <a:satMod val="110000"/>
                <a:lumMod val="100000"/>
              </a:srgbClr>
            </a:gs>
            <a:gs pos="100000">
              <a:srgbClr val="F4CC20">
                <a:hueOff val="6441842"/>
                <a:satOff val="-37812"/>
                <a:lumOff val="-941"/>
                <a:alphaOff val="0"/>
                <a:shade val="78000"/>
                <a:satMod val="120000"/>
                <a:lumMod val="99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marL="0" lvl="0" indent="0" algn="l" defTabSz="914400">
            <a:lnSpc>
              <a:spcPct val="90000"/>
            </a:lnSpc>
            <a:spcBef>
              <a:spcPct val="0"/>
            </a:spcBef>
            <a:spcAft>
              <a:spcPct val="35000"/>
            </a:spcAft>
            <a:buNone/>
          </a:pPr>
          <a:r>
            <a:rPr lang="es-ES" sz="2000" kern="1200" dirty="0">
              <a:solidFill>
                <a:srgbClr val="FFFFFF"/>
              </a:solidFill>
              <a:latin typeface="Corbel" pitchFamily="34" charset="0"/>
              <a:ea typeface="+mn-ea"/>
              <a:cs typeface="+mn-cs"/>
            </a:rPr>
            <a:t>UPS Quito, proyecto </a:t>
          </a:r>
          <a:r>
            <a:rPr lang="es-ES" sz="2000" kern="1200" dirty="0" err="1">
              <a:solidFill>
                <a:srgbClr val="FFFFFF"/>
              </a:solidFill>
              <a:latin typeface="Corbel" pitchFamily="34" charset="0"/>
              <a:ea typeface="+mn-ea"/>
              <a:cs typeface="+mn-cs"/>
            </a:rPr>
            <a:t>Mael</a:t>
          </a:r>
          <a:r>
            <a:rPr lang="es-ES" sz="2000" kern="1200" dirty="0">
              <a:solidFill>
                <a:srgbClr val="FFFFFF"/>
              </a:solidFill>
              <a:latin typeface="Corbel" pitchFamily="34" charset="0"/>
              <a:ea typeface="+mn-ea"/>
              <a:cs typeface="+mn-cs"/>
            </a:rPr>
            <a:t>.</a:t>
          </a:r>
        </a:p>
        <a:p>
          <a:pPr marL="0" lvl="0" indent="0" algn="l" defTabSz="914400">
            <a:lnSpc>
              <a:spcPct val="90000"/>
            </a:lnSpc>
            <a:spcBef>
              <a:spcPct val="0"/>
            </a:spcBef>
            <a:spcAft>
              <a:spcPct val="35000"/>
            </a:spcAft>
            <a:buNone/>
          </a:pPr>
          <a:r>
            <a:rPr lang="es-ES" sz="2000" kern="1200" dirty="0">
              <a:solidFill>
                <a:srgbClr val="FFFFFF"/>
              </a:solidFill>
              <a:latin typeface="Corbel" pitchFamily="34" charset="0"/>
              <a:ea typeface="+mn-ea"/>
              <a:cs typeface="+mn-cs"/>
            </a:rPr>
            <a:t>ESPEL, robot humanoide KLUK </a:t>
          </a:r>
        </a:p>
      </dsp:txBody>
      <dsp:txXfrm rot="10800000">
        <a:off x="9570581" y="2553098"/>
        <a:ext cx="1565056" cy="2108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105F3-5635-4757-8D0E-1E39EE1E8541}">
      <dsp:nvSpPr>
        <dsp:cNvPr id="0" name=""/>
        <dsp:cNvSpPr/>
      </dsp:nvSpPr>
      <dsp:spPr>
        <a:xfrm rot="16200000">
          <a:off x="1275862" y="-1275862"/>
          <a:ext cx="2641437" cy="5193163"/>
        </a:xfrm>
        <a:prstGeom prst="round1Rect">
          <a:avLst/>
        </a:prstGeom>
        <a:solidFill>
          <a:schemeClr val="accent3">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rgbClr val="000000"/>
              </a:solidFill>
              <a:latin typeface="Times New Roman" panose="02020603050405020304" pitchFamily="18" charset="0"/>
              <a:cs typeface="Times New Roman" panose="02020603050405020304" pitchFamily="18" charset="0"/>
            </a:rPr>
            <a:t>Trastorno Autista</a:t>
          </a:r>
        </a:p>
        <a:p>
          <a:pPr marL="0" lvl="0" indent="0" algn="ctr" defTabSz="1244600">
            <a:lnSpc>
              <a:spcPct val="90000"/>
            </a:lnSpc>
            <a:spcBef>
              <a:spcPct val="0"/>
            </a:spcBef>
            <a:spcAft>
              <a:spcPct val="35000"/>
            </a:spcAft>
            <a:buNone/>
          </a:pPr>
          <a:r>
            <a:rPr lang="es-ES" sz="1600" kern="1200" dirty="0">
              <a:solidFill>
                <a:srgbClr val="000000"/>
              </a:solidFill>
              <a:latin typeface="Times New Roman" panose="02020603050405020304" pitchFamily="18" charset="0"/>
              <a:cs typeface="Times New Roman" panose="02020603050405020304" pitchFamily="18" charset="0"/>
            </a:rPr>
            <a:t>Se manifiesta antes de los tres años y se caracteriza por una alteración en las interacciones sociales, la comunicación y el juego imaginativo, además de presentar un patrón repetitivo y restringido de comportamientos, intereses y actividades.</a:t>
          </a:r>
          <a:endParaRPr lang="es-ES" sz="3200" kern="1200" dirty="0">
            <a:solidFill>
              <a:srgbClr val="000000"/>
            </a:solidFill>
            <a:latin typeface="Times New Roman" panose="02020603050405020304" pitchFamily="18" charset="0"/>
            <a:cs typeface="Times New Roman" panose="02020603050405020304" pitchFamily="18" charset="0"/>
          </a:endParaRPr>
        </a:p>
      </dsp:txBody>
      <dsp:txXfrm rot="5400000">
        <a:off x="0" y="0"/>
        <a:ext cx="5193163" cy="1981078"/>
      </dsp:txXfrm>
    </dsp:sp>
    <dsp:sp modelId="{C4AA9D84-5330-417C-8CA0-82F92FF6C5AC}">
      <dsp:nvSpPr>
        <dsp:cNvPr id="0" name=""/>
        <dsp:cNvSpPr/>
      </dsp:nvSpPr>
      <dsp:spPr>
        <a:xfrm>
          <a:off x="5193163" y="0"/>
          <a:ext cx="5193163" cy="2641437"/>
        </a:xfrm>
        <a:prstGeom prst="round1Rect">
          <a:avLst/>
        </a:prstGeom>
        <a:solidFill>
          <a:schemeClr val="accent3">
            <a:shade val="50000"/>
            <a:hueOff val="29343"/>
            <a:satOff val="-3300"/>
            <a:lumOff val="208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rgbClr val="000000"/>
              </a:solidFill>
              <a:latin typeface="Times New Roman" panose="02020603050405020304" pitchFamily="18" charset="0"/>
              <a:cs typeface="Times New Roman" panose="02020603050405020304" pitchFamily="18" charset="0"/>
            </a:rPr>
            <a:t>Síndrome de Asperger</a:t>
          </a:r>
        </a:p>
        <a:p>
          <a:pPr marL="0" lvl="0" indent="0" algn="ctr" defTabSz="1244600">
            <a:lnSpc>
              <a:spcPct val="90000"/>
            </a:lnSpc>
            <a:spcBef>
              <a:spcPct val="0"/>
            </a:spcBef>
            <a:spcAft>
              <a:spcPct val="35000"/>
            </a:spcAft>
            <a:buNone/>
          </a:pPr>
          <a:r>
            <a:rPr lang="es-ES" sz="1600" kern="1200" dirty="0">
              <a:solidFill>
                <a:srgbClr val="000000"/>
              </a:solidFill>
              <a:latin typeface="Times New Roman" panose="02020603050405020304" pitchFamily="18" charset="0"/>
              <a:cs typeface="Times New Roman" panose="02020603050405020304" pitchFamily="18" charset="0"/>
            </a:rPr>
            <a:t>Se caracteriza por una alteración en las interacciones sociales y la presencia de actividades e intereses restringidos. Egocentrismo y graves problemas para poder expresar sus sentimientos y emociones, muestran conductas repetitivas y un gran apego a objetos y personas. </a:t>
          </a:r>
        </a:p>
      </dsp:txBody>
      <dsp:txXfrm>
        <a:off x="5193163" y="0"/>
        <a:ext cx="5193163" cy="1981078"/>
      </dsp:txXfrm>
    </dsp:sp>
    <dsp:sp modelId="{39493240-2107-4949-A76F-7502CF0E1CB5}">
      <dsp:nvSpPr>
        <dsp:cNvPr id="0" name=""/>
        <dsp:cNvSpPr/>
      </dsp:nvSpPr>
      <dsp:spPr>
        <a:xfrm rot="10800000">
          <a:off x="0" y="2641437"/>
          <a:ext cx="5193163" cy="2641437"/>
        </a:xfrm>
        <a:prstGeom prst="round1Rect">
          <a:avLst/>
        </a:prstGeom>
        <a:solidFill>
          <a:schemeClr val="accent3">
            <a:shade val="50000"/>
            <a:hueOff val="58686"/>
            <a:satOff val="-6599"/>
            <a:lumOff val="417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rgbClr val="000000"/>
              </a:solidFill>
              <a:latin typeface="Times New Roman" panose="02020603050405020304" pitchFamily="18" charset="0"/>
              <a:cs typeface="Times New Roman" panose="02020603050405020304" pitchFamily="18" charset="0"/>
            </a:rPr>
            <a:t>Trastorno generalizado del desarrollo</a:t>
          </a:r>
        </a:p>
        <a:p>
          <a:pPr marL="0" lvl="0" indent="0" algn="ctr" defTabSz="1244600">
            <a:lnSpc>
              <a:spcPct val="90000"/>
            </a:lnSpc>
            <a:spcBef>
              <a:spcPct val="0"/>
            </a:spcBef>
            <a:spcAft>
              <a:spcPct val="35000"/>
            </a:spcAft>
            <a:buNone/>
          </a:pPr>
          <a:r>
            <a:rPr lang="es-ES" sz="1600" kern="1200" dirty="0">
              <a:solidFill>
                <a:srgbClr val="000000"/>
              </a:solidFill>
              <a:latin typeface="Times New Roman" panose="02020603050405020304" pitchFamily="18" charset="0"/>
              <a:cs typeface="Times New Roman" panose="02020603050405020304" pitchFamily="18" charset="0"/>
            </a:rPr>
            <a:t>“Autismo atípico”, cuando no se cumplen con ninguno de los criterios para un diagnóstico específico, pero hay una alteración severa y generalizada en algunas de las áreas o comportamientos que se caracterizan los distintos tipos de autismo.</a:t>
          </a:r>
        </a:p>
      </dsp:txBody>
      <dsp:txXfrm rot="10800000">
        <a:off x="0" y="3301796"/>
        <a:ext cx="5193163" cy="1981078"/>
      </dsp:txXfrm>
    </dsp:sp>
    <dsp:sp modelId="{9F241377-A4B7-475A-AC9C-611E034EB1F6}">
      <dsp:nvSpPr>
        <dsp:cNvPr id="0" name=""/>
        <dsp:cNvSpPr/>
      </dsp:nvSpPr>
      <dsp:spPr>
        <a:xfrm rot="5400000">
          <a:off x="6469025" y="1365574"/>
          <a:ext cx="2641437" cy="5193163"/>
        </a:xfrm>
        <a:prstGeom prst="round1Rect">
          <a:avLst/>
        </a:prstGeom>
        <a:solidFill>
          <a:schemeClr val="accent3">
            <a:shade val="50000"/>
            <a:hueOff val="29343"/>
            <a:satOff val="-3300"/>
            <a:lumOff val="208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rgbClr val="000000"/>
              </a:solidFill>
              <a:latin typeface="Times New Roman" panose="02020603050405020304" pitchFamily="18" charset="0"/>
              <a:cs typeface="Times New Roman" panose="02020603050405020304" pitchFamily="18" charset="0"/>
            </a:rPr>
            <a:t>Trastorno desintegrativo infantil</a:t>
          </a:r>
        </a:p>
        <a:p>
          <a:pPr marL="0" lvl="0" indent="0" algn="ctr" defTabSz="1244600">
            <a:lnSpc>
              <a:spcPct val="90000"/>
            </a:lnSpc>
            <a:spcBef>
              <a:spcPct val="0"/>
            </a:spcBef>
            <a:spcAft>
              <a:spcPct val="35000"/>
            </a:spcAft>
            <a:buNone/>
          </a:pPr>
          <a:endParaRPr lang="es-ES" sz="1600" kern="1200" dirty="0">
            <a:solidFill>
              <a:srgbClr val="000000"/>
            </a:solidFill>
            <a:latin typeface="Times New Roman" panose="02020603050405020304" pitchFamily="18" charset="0"/>
            <a:cs typeface="Times New Roman" panose="02020603050405020304" pitchFamily="18" charset="0"/>
          </a:endParaRPr>
        </a:p>
        <a:p>
          <a:pPr marL="0" lvl="0" indent="0" algn="ctr" defTabSz="1244600">
            <a:lnSpc>
              <a:spcPct val="90000"/>
            </a:lnSpc>
            <a:spcBef>
              <a:spcPct val="0"/>
            </a:spcBef>
            <a:spcAft>
              <a:spcPct val="35000"/>
            </a:spcAft>
            <a:buNone/>
          </a:pPr>
          <a:r>
            <a:rPr lang="es-ES" sz="1600" kern="1200" dirty="0">
              <a:solidFill>
                <a:srgbClr val="000000"/>
              </a:solidFill>
              <a:latin typeface="Times New Roman" panose="02020603050405020304" pitchFamily="18" charset="0"/>
              <a:cs typeface="Times New Roman" panose="02020603050405020304" pitchFamily="18" charset="0"/>
            </a:rPr>
            <a:t>Es un raro trastorno caracterizado por un desarrollo normal, seguido posteriormente por una regresión que ocurre entre los tres y diez años de edad, lo cual provoca una pérdida significativa de las destrezas.</a:t>
          </a:r>
        </a:p>
        <a:p>
          <a:pPr marL="0" lvl="0" indent="0" algn="ctr" defTabSz="1244600">
            <a:lnSpc>
              <a:spcPct val="90000"/>
            </a:lnSpc>
            <a:spcBef>
              <a:spcPct val="0"/>
            </a:spcBef>
            <a:spcAft>
              <a:spcPct val="35000"/>
            </a:spcAft>
            <a:buNone/>
          </a:pPr>
          <a:endParaRPr lang="es-ES" sz="1600" kern="1200" dirty="0">
            <a:solidFill>
              <a:srgbClr val="000000"/>
            </a:solidFill>
            <a:latin typeface="Times New Roman" panose="02020603050405020304" pitchFamily="18" charset="0"/>
            <a:cs typeface="Times New Roman" panose="02020603050405020304" pitchFamily="18" charset="0"/>
          </a:endParaRPr>
        </a:p>
      </dsp:txBody>
      <dsp:txXfrm rot="-5400000">
        <a:off x="5193163" y="3301796"/>
        <a:ext cx="5193163" cy="1981078"/>
      </dsp:txXfrm>
    </dsp:sp>
    <dsp:sp modelId="{2BB628C3-EDE4-4440-9865-A8ED34B4CFB9}">
      <dsp:nvSpPr>
        <dsp:cNvPr id="0" name=""/>
        <dsp:cNvSpPr/>
      </dsp:nvSpPr>
      <dsp:spPr>
        <a:xfrm>
          <a:off x="3635214" y="2112245"/>
          <a:ext cx="3115897" cy="1058384"/>
        </a:xfrm>
        <a:prstGeom prst="roundRect">
          <a:avLst/>
        </a:prstGeom>
        <a:solidFill>
          <a:schemeClr val="accent3">
            <a:tint val="55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ES" sz="4800" b="1" kern="1200" dirty="0">
              <a:solidFill>
                <a:srgbClr val="000000"/>
              </a:solidFill>
              <a:latin typeface="Times New Roman" panose="02020603050405020304" pitchFamily="18" charset="0"/>
              <a:cs typeface="Times New Roman" panose="02020603050405020304" pitchFamily="18" charset="0"/>
            </a:rPr>
            <a:t>TEA</a:t>
          </a:r>
        </a:p>
      </dsp:txBody>
      <dsp:txXfrm>
        <a:off x="3686880" y="2163911"/>
        <a:ext cx="3012565" cy="95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B7570-CBEA-47AB-9AF1-4B63F2519DEA}">
      <dsp:nvSpPr>
        <dsp:cNvPr id="0" name=""/>
        <dsp:cNvSpPr/>
      </dsp:nvSpPr>
      <dsp:spPr>
        <a:xfrm>
          <a:off x="9021732" y="860265"/>
          <a:ext cx="1654398" cy="1222594"/>
        </a:xfrm>
        <a:prstGeom prst="rect">
          <a:avLst/>
        </a:prstGeom>
        <a:blipFill dpi="0" rotWithShape="1">
          <a:blip xmlns:r="http://schemas.openxmlformats.org/officeDocument/2006/relationships" r:embed="rId1"/>
          <a:srcRect/>
          <a:stretch>
            <a:fillRect l="15451" t="3249" r="15451" b="3249"/>
          </a:stretch>
        </a:blipFill>
        <a:ln>
          <a:noFill/>
        </a:ln>
        <a:effectLst/>
      </dsp:spPr>
      <dsp:style>
        <a:lnRef idx="0">
          <a:scrgbClr r="0" g="0" b="0"/>
        </a:lnRef>
        <a:fillRef idx="1">
          <a:scrgbClr r="0" g="0" b="0"/>
        </a:fillRef>
        <a:effectRef idx="0">
          <a:scrgbClr r="0" g="0" b="0"/>
        </a:effectRef>
        <a:fontRef idx="minor"/>
      </dsp:style>
    </dsp:sp>
    <dsp:sp modelId="{C90219F0-4100-425F-9207-9A1864B85183}">
      <dsp:nvSpPr>
        <dsp:cNvPr id="0" name=""/>
        <dsp:cNvSpPr/>
      </dsp:nvSpPr>
      <dsp:spPr>
        <a:xfrm>
          <a:off x="8916132" y="1861181"/>
          <a:ext cx="1425599" cy="3425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Híbridos</a:t>
          </a:r>
        </a:p>
      </dsp:txBody>
      <dsp:txXfrm>
        <a:off x="8916132" y="1861181"/>
        <a:ext cx="1425599" cy="342595"/>
      </dsp:txXfrm>
    </dsp:sp>
    <dsp:sp modelId="{8208D1C1-21C2-4877-A604-54574FBE0B3A}">
      <dsp:nvSpPr>
        <dsp:cNvPr id="0" name=""/>
        <dsp:cNvSpPr/>
      </dsp:nvSpPr>
      <dsp:spPr>
        <a:xfrm>
          <a:off x="6793474" y="860265"/>
          <a:ext cx="1654398" cy="1222594"/>
        </a:xfrm>
        <a:prstGeom prst="rect">
          <a:avLst/>
        </a:prstGeom>
        <a:blipFill>
          <a:blip xmlns:r="http://schemas.openxmlformats.org/officeDocument/2006/relationships" r:embed="rId2"/>
          <a:srcRect/>
          <a:stretch>
            <a:fillRect l="-13000" r="-13000"/>
          </a:stretch>
        </a:blipFill>
        <a:ln>
          <a:noFill/>
        </a:ln>
        <a:effectLst/>
      </dsp:spPr>
      <dsp:style>
        <a:lnRef idx="0">
          <a:scrgbClr r="0" g="0" b="0"/>
        </a:lnRef>
        <a:fillRef idx="1">
          <a:scrgbClr r="0" g="0" b="0"/>
        </a:fillRef>
        <a:effectRef idx="0">
          <a:scrgbClr r="0" g="0" b="0"/>
        </a:effectRef>
        <a:fontRef idx="minor"/>
      </dsp:style>
    </dsp:sp>
    <dsp:sp modelId="{A6D13723-3D1F-47CC-ABA6-9A88D0B198FB}">
      <dsp:nvSpPr>
        <dsp:cNvPr id="0" name=""/>
        <dsp:cNvSpPr/>
      </dsp:nvSpPr>
      <dsp:spPr>
        <a:xfrm>
          <a:off x="6687874" y="1861181"/>
          <a:ext cx="1425599" cy="3425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Zoomórficos</a:t>
          </a:r>
        </a:p>
      </dsp:txBody>
      <dsp:txXfrm>
        <a:off x="6687874" y="1861181"/>
        <a:ext cx="1425599" cy="342595"/>
      </dsp:txXfrm>
    </dsp:sp>
    <dsp:sp modelId="{1497B178-62CB-4654-8640-E95807DED327}">
      <dsp:nvSpPr>
        <dsp:cNvPr id="0" name=""/>
        <dsp:cNvSpPr/>
      </dsp:nvSpPr>
      <dsp:spPr>
        <a:xfrm>
          <a:off x="4565215" y="860265"/>
          <a:ext cx="1654398" cy="1222594"/>
        </a:xfrm>
        <a:prstGeom prst="rect">
          <a:avLst/>
        </a:prstGeom>
        <a:blipFill>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4D593B21-67F8-4EF8-BEB3-58458AA7915E}">
      <dsp:nvSpPr>
        <dsp:cNvPr id="0" name=""/>
        <dsp:cNvSpPr/>
      </dsp:nvSpPr>
      <dsp:spPr>
        <a:xfrm>
          <a:off x="4459616" y="1861181"/>
          <a:ext cx="1425599" cy="3425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Androides</a:t>
          </a:r>
        </a:p>
      </dsp:txBody>
      <dsp:txXfrm>
        <a:off x="4459616" y="1861181"/>
        <a:ext cx="1425599" cy="342595"/>
      </dsp:txXfrm>
    </dsp:sp>
    <dsp:sp modelId="{CF406289-DBDE-4CF3-9F63-71BD480DC087}">
      <dsp:nvSpPr>
        <dsp:cNvPr id="0" name=""/>
        <dsp:cNvSpPr/>
      </dsp:nvSpPr>
      <dsp:spPr>
        <a:xfrm>
          <a:off x="2336957" y="860265"/>
          <a:ext cx="1654398" cy="1222594"/>
        </a:xfrm>
        <a:prstGeom prst="rect">
          <a:avLst/>
        </a:prstGeom>
        <a:blipFill>
          <a:blip xmlns:r="http://schemas.openxmlformats.org/officeDocument/2006/relationships" r:embed="rId4"/>
          <a:srcRect/>
          <a:stretch>
            <a:fillRect l="-9000" r="-9000"/>
          </a:stretch>
        </a:blipFill>
        <a:ln>
          <a:noFill/>
        </a:ln>
        <a:effectLst/>
      </dsp:spPr>
      <dsp:style>
        <a:lnRef idx="0">
          <a:scrgbClr r="0" g="0" b="0"/>
        </a:lnRef>
        <a:fillRef idx="1">
          <a:scrgbClr r="0" g="0" b="0"/>
        </a:fillRef>
        <a:effectRef idx="0">
          <a:scrgbClr r="0" g="0" b="0"/>
        </a:effectRef>
        <a:fontRef idx="minor"/>
      </dsp:style>
    </dsp:sp>
    <dsp:sp modelId="{2A0FCFC2-0B0F-495C-BABE-11BA93A78772}">
      <dsp:nvSpPr>
        <dsp:cNvPr id="0" name=""/>
        <dsp:cNvSpPr/>
      </dsp:nvSpPr>
      <dsp:spPr>
        <a:xfrm>
          <a:off x="2231357" y="1861181"/>
          <a:ext cx="1425599" cy="3425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Móviles</a:t>
          </a:r>
        </a:p>
      </dsp:txBody>
      <dsp:txXfrm>
        <a:off x="2231357" y="1861181"/>
        <a:ext cx="1425599" cy="342595"/>
      </dsp:txXfrm>
    </dsp:sp>
    <dsp:sp modelId="{28BF017C-F5C8-4984-BC7A-A902658B86D3}">
      <dsp:nvSpPr>
        <dsp:cNvPr id="0" name=""/>
        <dsp:cNvSpPr/>
      </dsp:nvSpPr>
      <dsp:spPr>
        <a:xfrm>
          <a:off x="108699" y="860265"/>
          <a:ext cx="1654398" cy="1222594"/>
        </a:xfrm>
        <a:prstGeom prst="rect">
          <a:avLst/>
        </a:prstGeom>
        <a:blipFill dpi="0" rotWithShape="1">
          <a:blip xmlns:r="http://schemas.openxmlformats.org/officeDocument/2006/relationships" r:embed="rId5"/>
          <a:srcRect/>
          <a:stretch>
            <a:fillRect l="13069" t="-24156" r="13069" b="-24156"/>
          </a:stretch>
        </a:blipFill>
        <a:ln>
          <a:noFill/>
        </a:ln>
        <a:effectLst/>
      </dsp:spPr>
      <dsp:style>
        <a:lnRef idx="0">
          <a:scrgbClr r="0" g="0" b="0"/>
        </a:lnRef>
        <a:fillRef idx="1">
          <a:scrgbClr r="0" g="0" b="0"/>
        </a:fillRef>
        <a:effectRef idx="0">
          <a:scrgbClr r="0" g="0" b="0"/>
        </a:effectRef>
        <a:fontRef idx="minor"/>
      </dsp:style>
    </dsp:sp>
    <dsp:sp modelId="{F2E91FB0-E66A-46EC-BEE5-A402794D9397}">
      <dsp:nvSpPr>
        <dsp:cNvPr id="0" name=""/>
        <dsp:cNvSpPr/>
      </dsp:nvSpPr>
      <dsp:spPr>
        <a:xfrm>
          <a:off x="3099" y="1861181"/>
          <a:ext cx="1425599" cy="3425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Poliarticulado</a:t>
          </a:r>
        </a:p>
      </dsp:txBody>
      <dsp:txXfrm>
        <a:off x="3099" y="1861181"/>
        <a:ext cx="1425599" cy="3425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73F9E-AF02-4237-978F-A866691EB903}">
      <dsp:nvSpPr>
        <dsp:cNvPr id="0" name=""/>
        <dsp:cNvSpPr/>
      </dsp:nvSpPr>
      <dsp:spPr>
        <a:xfrm>
          <a:off x="1706" y="0"/>
          <a:ext cx="2655093" cy="3443259"/>
        </a:xfrm>
        <a:prstGeom prst="roundRect">
          <a:avLst>
            <a:gd name="adj" fmla="val 10000"/>
          </a:avLst>
        </a:prstGeom>
        <a:gradFill rotWithShape="0">
          <a:gsLst>
            <a:gs pos="0">
              <a:schemeClr val="accent1">
                <a:shade val="80000"/>
                <a:hueOff val="0"/>
                <a:satOff val="0"/>
                <a:lumOff val="0"/>
                <a:alphaOff val="0"/>
                <a:tint val="94000"/>
                <a:satMod val="103000"/>
                <a:lumMod val="102000"/>
              </a:schemeClr>
            </a:gs>
            <a:gs pos="50000">
              <a:schemeClr val="accent1">
                <a:shade val="80000"/>
                <a:hueOff val="0"/>
                <a:satOff val="0"/>
                <a:lumOff val="0"/>
                <a:alphaOff val="0"/>
                <a:shade val="100000"/>
                <a:satMod val="110000"/>
                <a:lumMod val="100000"/>
              </a:schemeClr>
            </a:gs>
            <a:gs pos="100000">
              <a:schemeClr val="accent1">
                <a:shade val="8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s-ES" sz="2200" kern="1200" dirty="0"/>
        </a:p>
        <a:p>
          <a:pPr marL="0" lvl="0" indent="0" algn="ctr" defTabSz="977900">
            <a:lnSpc>
              <a:spcPct val="90000"/>
            </a:lnSpc>
            <a:spcBef>
              <a:spcPct val="0"/>
            </a:spcBef>
            <a:spcAft>
              <a:spcPct val="35000"/>
            </a:spcAft>
            <a:buNone/>
          </a:pPr>
          <a:r>
            <a:rPr lang="es-ES" sz="2200" kern="1200" dirty="0"/>
            <a:t>Control supervisado</a:t>
          </a:r>
        </a:p>
      </dsp:txBody>
      <dsp:txXfrm>
        <a:off x="1706" y="1377303"/>
        <a:ext cx="2655093" cy="1377303"/>
      </dsp:txXfrm>
    </dsp:sp>
    <dsp:sp modelId="{BE1DEBDE-8447-45C0-806A-81F3B4F6C568}">
      <dsp:nvSpPr>
        <dsp:cNvPr id="0" name=""/>
        <dsp:cNvSpPr/>
      </dsp:nvSpPr>
      <dsp:spPr>
        <a:xfrm>
          <a:off x="69254" y="144369"/>
          <a:ext cx="2519997" cy="1559795"/>
        </a:xfrm>
        <a:prstGeom prst="rect">
          <a:avLst/>
        </a:prstGeom>
        <a:blipFill dpi="0" rotWithShape="1">
          <a:blip xmlns:r="http://schemas.openxmlformats.org/officeDocument/2006/relationships" r:embed="rId1"/>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DE32D71-C971-4021-8449-1FC6A6D479D8}">
      <dsp:nvSpPr>
        <dsp:cNvPr id="0" name=""/>
        <dsp:cNvSpPr/>
      </dsp:nvSpPr>
      <dsp:spPr>
        <a:xfrm>
          <a:off x="2736453" y="0"/>
          <a:ext cx="2655093" cy="3443259"/>
        </a:xfrm>
        <a:prstGeom prst="roundRect">
          <a:avLst>
            <a:gd name="adj" fmla="val 10000"/>
          </a:avLst>
        </a:prstGeom>
        <a:gradFill rotWithShape="0">
          <a:gsLst>
            <a:gs pos="0">
              <a:schemeClr val="accent1">
                <a:shade val="80000"/>
                <a:hueOff val="201127"/>
                <a:satOff val="-5542"/>
                <a:lumOff val="13882"/>
                <a:alphaOff val="0"/>
                <a:tint val="94000"/>
                <a:satMod val="103000"/>
                <a:lumMod val="102000"/>
              </a:schemeClr>
            </a:gs>
            <a:gs pos="50000">
              <a:schemeClr val="accent1">
                <a:shade val="80000"/>
                <a:hueOff val="201127"/>
                <a:satOff val="-5542"/>
                <a:lumOff val="13882"/>
                <a:alphaOff val="0"/>
                <a:shade val="100000"/>
                <a:satMod val="110000"/>
                <a:lumMod val="100000"/>
              </a:schemeClr>
            </a:gs>
            <a:gs pos="100000">
              <a:schemeClr val="accent1">
                <a:shade val="80000"/>
                <a:hueOff val="201127"/>
                <a:satOff val="-5542"/>
                <a:lumOff val="1388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s-ES" sz="2200" kern="1200" dirty="0"/>
        </a:p>
        <a:p>
          <a:pPr marL="0" lvl="0" indent="0" algn="ctr" defTabSz="977900">
            <a:lnSpc>
              <a:spcPct val="90000"/>
            </a:lnSpc>
            <a:spcBef>
              <a:spcPct val="0"/>
            </a:spcBef>
            <a:spcAft>
              <a:spcPct val="35000"/>
            </a:spcAft>
            <a:buNone/>
          </a:pPr>
          <a:r>
            <a:rPr lang="es-ES" sz="2200" kern="1200" dirty="0"/>
            <a:t>Control distribuido</a:t>
          </a:r>
        </a:p>
      </dsp:txBody>
      <dsp:txXfrm>
        <a:off x="2736453" y="1377303"/>
        <a:ext cx="2655093" cy="1377303"/>
      </dsp:txXfrm>
    </dsp:sp>
    <dsp:sp modelId="{CE2FF8B1-B00B-47C7-B97C-0D47D89F88C7}">
      <dsp:nvSpPr>
        <dsp:cNvPr id="0" name=""/>
        <dsp:cNvSpPr/>
      </dsp:nvSpPr>
      <dsp:spPr>
        <a:xfrm>
          <a:off x="2804001" y="144868"/>
          <a:ext cx="2519997" cy="1558798"/>
        </a:xfrm>
        <a:prstGeom prst="rect">
          <a:avLst/>
        </a:prstGeom>
        <a:blipFill dpi="0" rotWithShape="1">
          <a:blip xmlns:r="http://schemas.openxmlformats.org/officeDocument/2006/relationships" r:embed="rId2"/>
          <a:srcRect/>
          <a:stretch>
            <a:fillRect t="346" b="34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DD6AF2-1D76-4F6D-86ED-BA1F43B770DC}">
      <dsp:nvSpPr>
        <dsp:cNvPr id="0" name=""/>
        <dsp:cNvSpPr/>
      </dsp:nvSpPr>
      <dsp:spPr>
        <a:xfrm>
          <a:off x="5471199" y="0"/>
          <a:ext cx="2655093" cy="3443259"/>
        </a:xfrm>
        <a:prstGeom prst="roundRect">
          <a:avLst>
            <a:gd name="adj" fmla="val 10000"/>
          </a:avLst>
        </a:prstGeom>
        <a:gradFill rotWithShape="0">
          <a:gsLst>
            <a:gs pos="0">
              <a:schemeClr val="accent1">
                <a:shade val="80000"/>
                <a:hueOff val="402254"/>
                <a:satOff val="-11084"/>
                <a:lumOff val="27764"/>
                <a:alphaOff val="0"/>
                <a:tint val="94000"/>
                <a:satMod val="103000"/>
                <a:lumMod val="102000"/>
              </a:schemeClr>
            </a:gs>
            <a:gs pos="50000">
              <a:schemeClr val="accent1">
                <a:shade val="80000"/>
                <a:hueOff val="402254"/>
                <a:satOff val="-11084"/>
                <a:lumOff val="27764"/>
                <a:alphaOff val="0"/>
                <a:shade val="100000"/>
                <a:satMod val="110000"/>
                <a:lumMod val="100000"/>
              </a:schemeClr>
            </a:gs>
            <a:gs pos="100000">
              <a:schemeClr val="accent1">
                <a:shade val="80000"/>
                <a:hueOff val="402254"/>
                <a:satOff val="-11084"/>
                <a:lumOff val="2776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s-ES" sz="2200" kern="1200" dirty="0"/>
        </a:p>
        <a:p>
          <a:pPr marL="0" lvl="0" indent="0" algn="ctr" defTabSz="977900">
            <a:lnSpc>
              <a:spcPct val="90000"/>
            </a:lnSpc>
            <a:spcBef>
              <a:spcPct val="0"/>
            </a:spcBef>
            <a:spcAft>
              <a:spcPct val="35000"/>
            </a:spcAft>
            <a:buNone/>
          </a:pPr>
          <a:r>
            <a:rPr lang="es-ES" sz="2200" kern="1200" dirty="0"/>
            <a:t>Control directo</a:t>
          </a:r>
        </a:p>
      </dsp:txBody>
      <dsp:txXfrm>
        <a:off x="5471199" y="1377303"/>
        <a:ext cx="2655093" cy="1377303"/>
      </dsp:txXfrm>
    </dsp:sp>
    <dsp:sp modelId="{D47B7A93-BA9D-4736-BF26-99FFE4F1A849}">
      <dsp:nvSpPr>
        <dsp:cNvPr id="0" name=""/>
        <dsp:cNvSpPr/>
      </dsp:nvSpPr>
      <dsp:spPr>
        <a:xfrm>
          <a:off x="5538747" y="144868"/>
          <a:ext cx="2519997" cy="1558798"/>
        </a:xfrm>
        <a:prstGeom prst="rect">
          <a:avLst/>
        </a:prstGeom>
        <a:blipFill dpi="0" rotWithShape="1">
          <a:blip xmlns:r="http://schemas.openxmlformats.org/officeDocument/2006/relationships" r:embed="rId3"/>
          <a:srcRect/>
          <a:stretch>
            <a:fillRect l="-22857" t="-809" r="-22857" b="-809"/>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4E32E7-CF17-4B98-AC6A-527E593C271E}">
      <dsp:nvSpPr>
        <dsp:cNvPr id="0" name=""/>
        <dsp:cNvSpPr/>
      </dsp:nvSpPr>
      <dsp:spPr>
        <a:xfrm>
          <a:off x="325119" y="2754607"/>
          <a:ext cx="7477760" cy="516488"/>
        </a:xfrm>
        <a:prstGeom prst="leftRightArrow">
          <a:avLst/>
        </a:prstGeom>
        <a:gradFill rotWithShape="0">
          <a:gsLst>
            <a:gs pos="0">
              <a:schemeClr val="accent1">
                <a:tint val="40000"/>
                <a:hueOff val="0"/>
                <a:satOff val="0"/>
                <a:lumOff val="0"/>
                <a:alphaOff val="0"/>
                <a:tint val="94000"/>
                <a:satMod val="103000"/>
                <a:lumMod val="102000"/>
              </a:schemeClr>
            </a:gs>
            <a:gs pos="50000">
              <a:schemeClr val="accent1">
                <a:tint val="40000"/>
                <a:hueOff val="0"/>
                <a:satOff val="0"/>
                <a:lumOff val="0"/>
                <a:alphaOff val="0"/>
                <a:shade val="100000"/>
                <a:satMod val="110000"/>
                <a:lumMod val="100000"/>
              </a:schemeClr>
            </a:gs>
            <a:gs pos="100000">
              <a:schemeClr val="accent1">
                <a:tint val="4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9/19/2016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‹Nº›</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9/19/2016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‹Nº›</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9525" y="460375"/>
            <a:ext cx="4192588" cy="2359025"/>
          </a:xfrm>
        </p:spPr>
      </p:sp>
    </p:spTree>
    <p:extLst>
      <p:ext uri="{BB962C8B-B14F-4D97-AF65-F5344CB8AC3E}">
        <p14:creationId xmlns:p14="http://schemas.microsoft.com/office/powerpoint/2010/main" val="107196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b="0" baseline="0" dirty="0"/>
          </a:p>
        </p:txBody>
      </p:sp>
      <p:sp>
        <p:nvSpPr>
          <p:cNvPr id="6" name="Slide Image Placeholder 5"/>
          <p:cNvSpPr>
            <a:spLocks noGrp="1" noRot="1" noChangeAspect="1"/>
          </p:cNvSpPr>
          <p:nvPr>
            <p:ph type="sldImg"/>
          </p:nvPr>
        </p:nvSpPr>
        <p:spPr>
          <a:xfrm>
            <a:off x="9525" y="460375"/>
            <a:ext cx="4192588" cy="2359025"/>
          </a:xfrm>
        </p:spPr>
      </p:sp>
    </p:spTree>
    <p:extLst>
      <p:ext uri="{BB962C8B-B14F-4D97-AF65-F5344CB8AC3E}">
        <p14:creationId xmlns:p14="http://schemas.microsoft.com/office/powerpoint/2010/main" val="145629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s-ES"/>
              <a:t>Haga clic para modificar el estilo de título del patrón</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9E583DDF-CA54-461A-A486-592D2374C532}" type="datetimeFigureOut">
              <a:rPr lang="en-US"/>
              <a:t>9/19/2016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‹Nº›</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s-ES"/>
              <a:t>Haga clic para modificar el estilo de título del patrón</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9E583DDF-CA54-461A-A486-592D2374C532}" type="datetimeFigureOut">
              <a:rPr lang="en-US"/>
              <a:t>9/19/2016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‹Nº›</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9E583DDF-CA54-461A-A486-592D2374C532}" type="datetimeFigureOut">
              <a:rPr lang="en-US"/>
              <a:t>9/19/2016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‹Nº›</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9/19/2016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‹Nº›</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s-ES"/>
              <a:t>Haga clic para modificar el estilo de título del patrón</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Date Placeholder 4"/>
          <p:cNvSpPr>
            <a:spLocks noGrp="1"/>
          </p:cNvSpPr>
          <p:nvPr>
            <p:ph type="dt" sz="half" idx="10"/>
          </p:nvPr>
        </p:nvSpPr>
        <p:spPr/>
        <p:txBody>
          <a:bodyPr/>
          <a:lstStyle/>
          <a:p>
            <a:fld id="{0A879FD0-C37A-4F50-8F3B-5FA0D9D0B42F}" type="datetimeFigureOut">
              <a:rPr lang="en-US"/>
              <a:t>9/19/2016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‹Nº›</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Date Placeholder 6"/>
          <p:cNvSpPr>
            <a:spLocks noGrp="1"/>
          </p:cNvSpPr>
          <p:nvPr>
            <p:ph type="dt" sz="half" idx="10"/>
          </p:nvPr>
        </p:nvSpPr>
        <p:spPr/>
        <p:txBody>
          <a:bodyPr/>
          <a:lstStyle/>
          <a:p>
            <a:fld id="{9E583DDF-CA54-461A-A486-592D2374C532}" type="datetimeFigureOut">
              <a:rPr lang="en-US"/>
              <a:t>9/19/2016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‹Nº›</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Date Placeholder 2"/>
          <p:cNvSpPr>
            <a:spLocks noGrp="1"/>
          </p:cNvSpPr>
          <p:nvPr>
            <p:ph type="dt" sz="half" idx="10"/>
          </p:nvPr>
        </p:nvSpPr>
        <p:spPr/>
        <p:txBody>
          <a:bodyPr/>
          <a:lstStyle/>
          <a:p>
            <a:fld id="{9E583DDF-CA54-461A-A486-592D2374C532}" type="datetimeFigureOut">
              <a:rPr lang="en-US"/>
              <a:t>9/19/2016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‹Nº›</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9/19/2016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‹Nº›</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s-ES"/>
              <a:t>Haga clic para modificar el estilo de título del patrón</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583DDF-CA54-461A-A486-592D2374C532}" type="datetimeFigureOut">
              <a:rPr lang="en-US"/>
              <a:t>9/19/2016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‹Nº›</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s-ES"/>
              <a:t>Haga clic para modificar el estilo de título del patrón</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583DDF-CA54-461A-A486-592D2374C532}" type="datetimeFigureOut">
              <a:rPr lang="en-US"/>
              <a:t>9/19/2016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‹Nº›</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s-ES"/>
              <a:t>Haga clic para modificar el estilo de título del patrón</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9/19/2016</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‹Nº›</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85.png"/><Relationship Id="rId4" Type="http://schemas.microsoft.com/office/2007/relationships/hdphoto" Target="../media/hdphoto10.wdp"/></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g"/></Relationships>
</file>

<file path=ppt/slides/_rels/slide57.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tmp"/></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jp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114.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3.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115.png"/><Relationship Id="rId4" Type="http://schemas.openxmlformats.org/officeDocument/2006/relationships/image" Target="../media/image112.png"/><Relationship Id="rId9" Type="http://schemas.microsoft.com/office/2007/relationships/hdphoto" Target="../media/hdphoto16.wdp"/></Relationships>
</file>

<file path=ppt/slides/_rels/slide6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png"/><Relationship Id="rId7" Type="http://schemas.microsoft.com/office/2007/relationships/hdphoto" Target="../media/hdphoto19.wdp"/><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9.png"/><Relationship Id="rId5" Type="http://schemas.microsoft.com/office/2007/relationships/hdphoto" Target="../media/hdphoto18.wdp"/><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20.wdp"/><Relationship Id="rId7"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123.png"/><Relationship Id="rId10" Type="http://schemas.microsoft.com/office/2007/relationships/hdphoto" Target="../media/hdphoto23.wdp"/><Relationship Id="rId4" Type="http://schemas.openxmlformats.org/officeDocument/2006/relationships/image" Target="../media/image122.jpeg"/><Relationship Id="rId9" Type="http://schemas.openxmlformats.org/officeDocument/2006/relationships/image" Target="../media/image125.png"/></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42000">
              <a:schemeClr val="bg1">
                <a:alpha val="40000"/>
              </a:schemeClr>
            </a:gs>
            <a:gs pos="0">
              <a:schemeClr val="accent1">
                <a:lumMod val="20000"/>
                <a:lumOff val="80000"/>
                <a:alpha val="85000"/>
              </a:schemeClr>
            </a:gs>
            <a:gs pos="75000">
              <a:schemeClr val="bg1">
                <a:alpha val="40000"/>
              </a:schemeClr>
            </a:gs>
          </a:gsLst>
          <a:lin ang="2700000" scaled="1"/>
          <a:tileRect/>
        </a:grad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165275" y="4805199"/>
            <a:ext cx="9601200" cy="1317306"/>
          </a:xfrm>
        </p:spPr>
        <p:txBody>
          <a:bodyPr>
            <a:noAutofit/>
          </a:bodyPr>
          <a:lstStyle/>
          <a:p>
            <a:pPr marL="0" indent="0" algn="ctr">
              <a:spcBef>
                <a:spcPts val="0"/>
              </a:spcBef>
              <a:buNone/>
            </a:pPr>
            <a:r>
              <a:rPr lang="es-ES" sz="1600" b="1" i="0" cap="none" baseline="0" noProof="1">
                <a:solidFill>
                  <a:schemeClr val="tx2">
                    <a:lumMod val="50000"/>
                  </a:schemeClr>
                </a:solidFill>
                <a:latin typeface="Times New Roman" panose="02020603050405020304" pitchFamily="18" charset="0"/>
                <a:cs typeface="Times New Roman" panose="02020603050405020304" pitchFamily="18" charset="0"/>
              </a:rPr>
              <a:t>AUTOR:</a:t>
            </a:r>
            <a:r>
              <a:rPr lang="es-ES" sz="1600" b="1" i="0" cap="none" noProof="1">
                <a:solidFill>
                  <a:schemeClr val="tx2">
                    <a:lumMod val="50000"/>
                  </a:schemeClr>
                </a:solidFill>
                <a:latin typeface="Times New Roman" panose="02020603050405020304" pitchFamily="18" charset="0"/>
                <a:cs typeface="Times New Roman" panose="02020603050405020304" pitchFamily="18" charset="0"/>
              </a:rPr>
              <a:t> J</a:t>
            </a:r>
            <a:r>
              <a:rPr lang="es-EC" sz="1600" b="1" i="0" cap="none" noProof="1">
                <a:solidFill>
                  <a:schemeClr val="tx2">
                    <a:lumMod val="50000"/>
                  </a:schemeClr>
                </a:solidFill>
                <a:latin typeface="Times New Roman" panose="02020603050405020304" pitchFamily="18" charset="0"/>
                <a:cs typeface="Times New Roman" panose="02020603050405020304" pitchFamily="18" charset="0"/>
              </a:rPr>
              <a:t>É</a:t>
            </a:r>
            <a:r>
              <a:rPr lang="es-ES" sz="1600" b="1" i="0" cap="none" noProof="1">
                <a:solidFill>
                  <a:schemeClr val="tx2">
                    <a:lumMod val="50000"/>
                  </a:schemeClr>
                </a:solidFill>
                <a:latin typeface="Times New Roman" panose="02020603050405020304" pitchFamily="18" charset="0"/>
                <a:cs typeface="Times New Roman" panose="02020603050405020304" pitchFamily="18" charset="0"/>
              </a:rPr>
              <a:t>SSICA ALEXANDRA RUBIO BENAVIDES</a:t>
            </a:r>
          </a:p>
          <a:p>
            <a:pPr marL="0" indent="0" algn="ctr">
              <a:spcBef>
                <a:spcPts val="0"/>
              </a:spcBef>
              <a:buNone/>
            </a:pPr>
            <a:endParaRPr lang="es-ES" sz="1600" b="1" i="0" cap="none" noProof="1">
              <a:solidFill>
                <a:schemeClr val="tx2">
                  <a:lumMod val="50000"/>
                </a:schemeClr>
              </a:solidFill>
              <a:latin typeface="Times New Roman" panose="02020603050405020304" pitchFamily="18" charset="0"/>
              <a:cs typeface="Times New Roman" panose="02020603050405020304" pitchFamily="18" charset="0"/>
            </a:endParaRPr>
          </a:p>
          <a:p>
            <a:pPr marL="0" indent="0" algn="ctr">
              <a:spcBef>
                <a:spcPts val="0"/>
              </a:spcBef>
              <a:buNone/>
            </a:pPr>
            <a:r>
              <a:rPr lang="es-ES" sz="1600" b="1" cap="none" baseline="0" noProof="1">
                <a:solidFill>
                  <a:schemeClr val="tx2">
                    <a:lumMod val="50000"/>
                  </a:schemeClr>
                </a:solidFill>
                <a:latin typeface="Times New Roman" panose="02020603050405020304" pitchFamily="18" charset="0"/>
                <a:cs typeface="Times New Roman" panose="02020603050405020304" pitchFamily="18" charset="0"/>
              </a:rPr>
              <a:t>DIRECTOR: ING.</a:t>
            </a:r>
            <a:r>
              <a:rPr lang="es-ES" sz="1600" b="1" cap="none" noProof="1">
                <a:solidFill>
                  <a:schemeClr val="tx2">
                    <a:lumMod val="50000"/>
                  </a:schemeClr>
                </a:solidFill>
                <a:latin typeface="Times New Roman" panose="02020603050405020304" pitchFamily="18" charset="0"/>
                <a:cs typeface="Times New Roman" panose="02020603050405020304" pitchFamily="18" charset="0"/>
              </a:rPr>
              <a:t> DAVID LOZA</a:t>
            </a:r>
          </a:p>
          <a:p>
            <a:pPr marL="0" indent="0" algn="ctr">
              <a:spcBef>
                <a:spcPts val="0"/>
              </a:spcBef>
              <a:buNone/>
            </a:pPr>
            <a:endParaRPr lang="es-ES" sz="1600" b="1" cap="none" noProof="1">
              <a:solidFill>
                <a:schemeClr val="tx2">
                  <a:lumMod val="50000"/>
                </a:schemeClr>
              </a:solidFill>
              <a:latin typeface="Times New Roman" panose="02020603050405020304" pitchFamily="18" charset="0"/>
              <a:cs typeface="Times New Roman" panose="02020603050405020304" pitchFamily="18" charset="0"/>
            </a:endParaRPr>
          </a:p>
          <a:p>
            <a:pPr marL="0" indent="0" algn="ctr">
              <a:spcBef>
                <a:spcPts val="0"/>
              </a:spcBef>
              <a:buNone/>
            </a:pPr>
            <a:endParaRPr lang="es-ES" sz="1600" b="1" cap="none" noProof="1">
              <a:solidFill>
                <a:schemeClr val="tx2">
                  <a:lumMod val="50000"/>
                </a:schemeClr>
              </a:solidFill>
              <a:latin typeface="Times New Roman" panose="02020603050405020304" pitchFamily="18" charset="0"/>
              <a:cs typeface="Times New Roman" panose="02020603050405020304" pitchFamily="18" charset="0"/>
            </a:endParaRPr>
          </a:p>
          <a:p>
            <a:r>
              <a:rPr lang="es-EC" sz="1600" b="1" dirty="0">
                <a:solidFill>
                  <a:schemeClr val="tx2">
                    <a:lumMod val="50000"/>
                  </a:schemeClr>
                </a:solidFill>
                <a:latin typeface="Times New Roman" panose="02020603050405020304" pitchFamily="18" charset="0"/>
                <a:ea typeface="Calibri" panose="020F0502020204030204" pitchFamily="34" charset="0"/>
              </a:rPr>
              <a:t>SANGOLQUÍ, septiembre 2016</a:t>
            </a:r>
          </a:p>
          <a:p>
            <a:pPr marL="0" indent="0" algn="ctr">
              <a:spcBef>
                <a:spcPts val="0"/>
              </a:spcBef>
              <a:buNone/>
            </a:pPr>
            <a:endParaRPr lang="es-ES" sz="1600" cap="none" noProof="1">
              <a:solidFill>
                <a:schemeClr val="tx2">
                  <a:lumMod val="50000"/>
                </a:schemeClr>
              </a:solidFill>
              <a:latin typeface="Times New Roman" panose="02020603050405020304" pitchFamily="18" charset="0"/>
              <a:cs typeface="Times New Roman" panose="02020603050405020304" pitchFamily="18" charset="0"/>
            </a:endParaRPr>
          </a:p>
          <a:p>
            <a:pPr marL="0" indent="0" algn="ctr">
              <a:spcBef>
                <a:spcPts val="0"/>
              </a:spcBef>
              <a:buNone/>
            </a:pPr>
            <a:endParaRPr lang="es-ES" sz="1600" cap="none" noProof="1">
              <a:solidFill>
                <a:schemeClr val="tx2">
                  <a:lumMod val="50000"/>
                </a:schemeClr>
              </a:solidFill>
              <a:latin typeface="Times New Roman" panose="02020603050405020304" pitchFamily="18" charset="0"/>
              <a:cs typeface="Times New Roman" panose="02020603050405020304" pitchFamily="18" charset="0"/>
            </a:endParaRPr>
          </a:p>
          <a:p>
            <a:pPr marL="0" indent="0" algn="ctr">
              <a:spcBef>
                <a:spcPts val="0"/>
              </a:spcBef>
              <a:buNone/>
            </a:pPr>
            <a:endParaRPr lang="es-ES" sz="1600" b="0" i="0" cap="none" baseline="0" noProof="1">
              <a:latin typeface="Times New Roman" panose="02020603050405020304" pitchFamily="18" charset="0"/>
              <a:cs typeface="Times New Roman" panose="02020603050405020304" pitchFamily="18" charset="0"/>
            </a:endParaRPr>
          </a:p>
        </p:txBody>
      </p:sp>
      <p:pic>
        <p:nvPicPr>
          <p:cNvPr id="4" name="Imagen 3" descr="W:\TESIS\FORMATOS\LOGO-ESPE.png"/>
          <p:cNvPicPr/>
          <p:nvPr/>
        </p:nvPicPr>
        <p:blipFill rotWithShape="1">
          <a:blip r:embed="rId2" cstate="print">
            <a:extLst>
              <a:ext uri="{28A0092B-C50C-407E-A947-70E740481C1C}">
                <a14:useLocalDpi xmlns:a14="http://schemas.microsoft.com/office/drawing/2010/main" val="0"/>
              </a:ext>
            </a:extLst>
          </a:blip>
          <a:srcRect l="25117"/>
          <a:stretch/>
        </p:blipFill>
        <p:spPr bwMode="auto">
          <a:xfrm>
            <a:off x="4111480" y="766674"/>
            <a:ext cx="3969040" cy="1035622"/>
          </a:xfrm>
          <a:prstGeom prst="rect">
            <a:avLst/>
          </a:prstGeom>
          <a:noFill/>
          <a:ln>
            <a:noFill/>
          </a:ln>
        </p:spPr>
      </p:pic>
      <p:pic>
        <p:nvPicPr>
          <p:cNvPr id="5" name="Imagen 4"/>
          <p:cNvPicPr>
            <a:picLocks noChangeAspect="1"/>
          </p:cNvPicPr>
          <p:nvPr/>
        </p:nvPicPr>
        <p:blipFill>
          <a:blip r:embed="rId3" cstate="print">
            <a:extLst>
              <a:ext uri="{BEBA8EAE-BF5A-486C-A8C5-ECC9F3942E4B}">
                <a14:imgProps xmlns:a14="http://schemas.microsoft.com/office/drawing/2010/main">
                  <a14:imgLayer r:embed="rId4">
                    <a14:imgEffect>
                      <a14:backgroundRemoval t="0" b="97927" l="0" r="96986">
                        <a14:foregroundMark x1="22740" y1="61140" x2="59178" y2="65026"/>
                        <a14:foregroundMark x1="13151" y1="74611" x2="84658" y2="73057"/>
                      </a14:backgroundRemoval>
                    </a14:imgEffect>
                  </a14:imgLayer>
                </a14:imgProps>
              </a:ext>
              <a:ext uri="{28A0092B-C50C-407E-A947-70E740481C1C}">
                <a14:useLocalDpi xmlns:a14="http://schemas.microsoft.com/office/drawing/2010/main" val="0"/>
              </a:ext>
            </a:extLst>
          </a:blip>
          <a:stretch>
            <a:fillRect/>
          </a:stretch>
        </p:blipFill>
        <p:spPr>
          <a:xfrm>
            <a:off x="10214265" y="633163"/>
            <a:ext cx="1104420" cy="1169133"/>
          </a:xfrm>
          <a:prstGeom prst="rect">
            <a:avLst/>
          </a:prstGeom>
        </p:spPr>
      </p:pic>
      <p:pic>
        <p:nvPicPr>
          <p:cNvPr id="6" name="Imagen 5" descr="W:\TESIS\FORMATOS\LOGO-ESPE.png"/>
          <p:cNvPicPr/>
          <p:nvPr/>
        </p:nvPicPr>
        <p:blipFill rotWithShape="1">
          <a:blip r:embed="rId2" cstate="print">
            <a:extLst>
              <a:ext uri="{28A0092B-C50C-407E-A947-70E740481C1C}">
                <a14:useLocalDpi xmlns:a14="http://schemas.microsoft.com/office/drawing/2010/main" val="0"/>
              </a:ext>
            </a:extLst>
          </a:blip>
          <a:srcRect l="-1482" r="74883"/>
          <a:stretch/>
        </p:blipFill>
        <p:spPr bwMode="auto">
          <a:xfrm>
            <a:off x="770902" y="766418"/>
            <a:ext cx="1206833" cy="1035878"/>
          </a:xfrm>
          <a:prstGeom prst="rect">
            <a:avLst/>
          </a:prstGeom>
          <a:noFill/>
          <a:ln>
            <a:noFill/>
          </a:ln>
        </p:spPr>
      </p:pic>
      <p:sp>
        <p:nvSpPr>
          <p:cNvPr id="7" name="Rectángulo 6"/>
          <p:cNvSpPr/>
          <p:nvPr/>
        </p:nvSpPr>
        <p:spPr>
          <a:xfrm>
            <a:off x="1041036" y="1993776"/>
            <a:ext cx="9849678" cy="2616101"/>
          </a:xfrm>
          <a:prstGeom prst="rect">
            <a:avLst/>
          </a:prstGeom>
        </p:spPr>
        <p:txBody>
          <a:bodyPr wrap="square">
            <a:spAutoFit/>
          </a:bodyPr>
          <a:lstStyle/>
          <a:p>
            <a:pPr algn="ctr"/>
            <a:r>
              <a:rPr lang="es-MX" sz="2200" b="1" dirty="0">
                <a:solidFill>
                  <a:schemeClr val="tx2">
                    <a:lumMod val="50000"/>
                  </a:schemeClr>
                </a:solidFill>
                <a:latin typeface="Times New Roman" panose="02020603050405020304" pitchFamily="18" charset="0"/>
                <a:cs typeface="Times New Roman" panose="02020603050405020304" pitchFamily="18" charset="0"/>
              </a:rPr>
              <a:t>DEPARTAMENTO DE CIENCIAS DE LA ENERGÍA Y MECÁNICA</a:t>
            </a:r>
          </a:p>
          <a:p>
            <a:pPr algn="ctr"/>
            <a:br>
              <a:rPr lang="es-ES" sz="2200" dirty="0">
                <a:solidFill>
                  <a:schemeClr val="tx2">
                    <a:lumMod val="50000"/>
                  </a:schemeClr>
                </a:solidFill>
                <a:latin typeface="Times New Roman" panose="02020603050405020304" pitchFamily="18" charset="0"/>
                <a:cs typeface="Times New Roman" panose="02020603050405020304" pitchFamily="18" charset="0"/>
              </a:rPr>
            </a:br>
            <a:r>
              <a:rPr lang="es-MX" sz="2000" b="1" dirty="0">
                <a:solidFill>
                  <a:schemeClr val="tx2">
                    <a:lumMod val="50000"/>
                  </a:schemeClr>
                </a:solidFill>
                <a:latin typeface="Times New Roman" panose="02020603050405020304" pitchFamily="18" charset="0"/>
                <a:cs typeface="Times New Roman" panose="02020603050405020304" pitchFamily="18" charset="0"/>
              </a:rPr>
              <a:t>CARRERA DE INGENIERÍA MECATRÓNICA</a:t>
            </a:r>
          </a:p>
          <a:p>
            <a:pPr algn="ctr"/>
            <a:endParaRPr lang="es-MX" sz="2000" b="1" dirty="0">
              <a:solidFill>
                <a:schemeClr val="tx2">
                  <a:lumMod val="50000"/>
                </a:schemeClr>
              </a:solidFill>
              <a:latin typeface="Times New Roman" panose="02020603050405020304" pitchFamily="18" charset="0"/>
              <a:cs typeface="Times New Roman" panose="02020603050405020304" pitchFamily="18" charset="0"/>
            </a:endParaRPr>
          </a:p>
          <a:p>
            <a:pPr algn="ctr"/>
            <a:r>
              <a:rPr lang="es-ES" sz="1600" b="1" dirty="0">
                <a:solidFill>
                  <a:schemeClr val="tx2">
                    <a:lumMod val="50000"/>
                  </a:schemeClr>
                </a:solidFill>
                <a:latin typeface="Times New Roman" panose="02020603050405020304" pitchFamily="18" charset="0"/>
                <a:cs typeface="Times New Roman" panose="02020603050405020304" pitchFamily="18" charset="0"/>
              </a:rPr>
              <a:t>TRABAJO DE TITULACIÓN, PREVIO A LA OBTENCIÓN DEL TÍTULO DE INGENIÉRO MECATRÓNICO</a:t>
            </a:r>
            <a:endParaRPr lang="es-EC" sz="1600" b="1" dirty="0">
              <a:solidFill>
                <a:schemeClr val="tx2">
                  <a:lumMod val="50000"/>
                </a:schemeClr>
              </a:solidFill>
              <a:latin typeface="Times New Roman" panose="02020603050405020304" pitchFamily="18" charset="0"/>
              <a:cs typeface="Times New Roman" panose="02020603050405020304" pitchFamily="18" charset="0"/>
            </a:endParaRPr>
          </a:p>
          <a:p>
            <a:pPr algn="ctr"/>
            <a:endParaRPr lang="en-US" sz="1600" b="1" dirty="0">
              <a:solidFill>
                <a:schemeClr val="tx2">
                  <a:lumMod val="50000"/>
                </a:schemeClr>
              </a:solidFill>
              <a:latin typeface="Times New Roman" panose="02020603050405020304" pitchFamily="18" charset="0"/>
              <a:cs typeface="Times New Roman" panose="02020603050405020304" pitchFamily="18" charset="0"/>
            </a:endParaRPr>
          </a:p>
          <a:p>
            <a:pPr algn="ctr"/>
            <a:r>
              <a:rPr lang="es-ES" sz="1600" b="1" dirty="0">
                <a:solidFill>
                  <a:schemeClr val="tx2">
                    <a:lumMod val="50000"/>
                  </a:schemeClr>
                </a:solidFill>
                <a:latin typeface="Times New Roman" panose="02020603050405020304" pitchFamily="18" charset="0"/>
                <a:cs typeface="Times New Roman" panose="02020603050405020304" pitchFamily="18" charset="0"/>
              </a:rPr>
              <a:t>TEMA: “DISEÑO Y CONSTRUCCIÓN DE UN ROBOT INTERACTIVO PARA EL TRATAMIENTO DE PERSONAS CON EL TRASTORNO DEL ESPECTRO AUTISTA (TEA)”</a:t>
            </a:r>
          </a:p>
        </p:txBody>
      </p:sp>
    </p:spTree>
    <p:extLst>
      <p:ext uri="{BB962C8B-B14F-4D97-AF65-F5344CB8AC3E}">
        <p14:creationId xmlns:p14="http://schemas.microsoft.com/office/powerpoint/2010/main" val="267154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a 15"/>
          <p:cNvGraphicFramePr>
            <a:graphicFrameLocks noGrp="1"/>
          </p:cNvGraphicFramePr>
          <p:nvPr>
            <p:extLst>
              <p:ext uri="{D42A27DB-BD31-4B8C-83A1-F6EECF244321}">
                <p14:modId xmlns:p14="http://schemas.microsoft.com/office/powerpoint/2010/main" val="541881589"/>
              </p:ext>
            </p:extLst>
          </p:nvPr>
        </p:nvGraphicFramePr>
        <p:xfrm>
          <a:off x="3193579" y="152396"/>
          <a:ext cx="8925636" cy="6199549"/>
        </p:xfrm>
        <a:graphic>
          <a:graphicData uri="http://schemas.openxmlformats.org/drawingml/2006/table">
            <a:tbl>
              <a:tblPr firstRow="1" firstCol="1" bandRow="1">
                <a:tableStyleId>{9D7B26C5-4107-4FEC-AEDC-1716B250A1EF}</a:tableStyleId>
              </a:tblPr>
              <a:tblGrid>
                <a:gridCol w="2511773">
                  <a:extLst>
                    <a:ext uri="{9D8B030D-6E8A-4147-A177-3AD203B41FA5}">
                      <a16:colId xmlns:a16="http://schemas.microsoft.com/office/drawing/2014/main" val="1472961523"/>
                    </a:ext>
                  </a:extLst>
                </a:gridCol>
                <a:gridCol w="3231549">
                  <a:extLst>
                    <a:ext uri="{9D8B030D-6E8A-4147-A177-3AD203B41FA5}">
                      <a16:colId xmlns:a16="http://schemas.microsoft.com/office/drawing/2014/main" val="3144487864"/>
                    </a:ext>
                  </a:extLst>
                </a:gridCol>
                <a:gridCol w="3182314">
                  <a:extLst>
                    <a:ext uri="{9D8B030D-6E8A-4147-A177-3AD203B41FA5}">
                      <a16:colId xmlns:a16="http://schemas.microsoft.com/office/drawing/2014/main" val="1126129385"/>
                    </a:ext>
                  </a:extLst>
                </a:gridCol>
              </a:tblGrid>
              <a:tr h="406397">
                <a:tc>
                  <a:txBody>
                    <a:bodyPr/>
                    <a:lstStyle/>
                    <a:p>
                      <a:pPr indent="7620" algn="ctr">
                        <a:lnSpc>
                          <a:spcPct val="115000"/>
                        </a:lnSpc>
                        <a:spcAft>
                          <a:spcPts val="0"/>
                        </a:spcAft>
                      </a:pPr>
                      <a:r>
                        <a:rPr lang="es-ES" sz="1400" dirty="0">
                          <a:solidFill>
                            <a:schemeClr val="tx2">
                              <a:lumMod val="50000"/>
                            </a:schemeClr>
                          </a:solidFill>
                          <a:effectLst/>
                        </a:rPr>
                        <a:t>Nivel de severidad</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nchor="ctr"/>
                </a:tc>
                <a:tc>
                  <a:txBody>
                    <a:bodyPr/>
                    <a:lstStyle/>
                    <a:p>
                      <a:pPr indent="7620" algn="ctr">
                        <a:lnSpc>
                          <a:spcPct val="115000"/>
                        </a:lnSpc>
                        <a:spcAft>
                          <a:spcPts val="0"/>
                        </a:spcAft>
                      </a:pPr>
                      <a:r>
                        <a:rPr lang="es-ES" sz="1400" dirty="0">
                          <a:solidFill>
                            <a:schemeClr val="tx2">
                              <a:lumMod val="50000"/>
                            </a:schemeClr>
                          </a:solidFill>
                          <a:effectLst/>
                        </a:rPr>
                        <a:t>Comunicación social</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nchor="ctr"/>
                </a:tc>
                <a:tc>
                  <a:txBody>
                    <a:bodyPr/>
                    <a:lstStyle/>
                    <a:p>
                      <a:pPr indent="7620" algn="ctr">
                        <a:lnSpc>
                          <a:spcPct val="115000"/>
                        </a:lnSpc>
                        <a:spcAft>
                          <a:spcPts val="0"/>
                        </a:spcAft>
                      </a:pPr>
                      <a:r>
                        <a:rPr lang="es-ES" sz="1400">
                          <a:solidFill>
                            <a:schemeClr val="tx2">
                              <a:lumMod val="50000"/>
                            </a:schemeClr>
                          </a:solidFill>
                          <a:effectLst/>
                        </a:rPr>
                        <a:t>Intereses restringidos y conducta repetitiva</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nchor="ctr"/>
                </a:tc>
                <a:extLst>
                  <a:ext uri="{0D108BD9-81ED-4DB2-BD59-A6C34878D82A}">
                    <a16:rowId xmlns:a16="http://schemas.microsoft.com/office/drawing/2014/main" val="3379451847"/>
                  </a:ext>
                </a:extLst>
              </a:tr>
              <a:tr h="1594819">
                <a:tc>
                  <a:txBody>
                    <a:bodyPr/>
                    <a:lstStyle/>
                    <a:p>
                      <a:pPr indent="7620" algn="l">
                        <a:lnSpc>
                          <a:spcPct val="115000"/>
                        </a:lnSpc>
                        <a:spcAft>
                          <a:spcPts val="0"/>
                        </a:spcAft>
                      </a:pPr>
                      <a:r>
                        <a:rPr lang="es-ES" sz="1400" dirty="0">
                          <a:solidFill>
                            <a:schemeClr val="tx2">
                              <a:lumMod val="50000"/>
                            </a:schemeClr>
                          </a:solidFill>
                          <a:effectLst/>
                        </a:rPr>
                        <a:t>Nivel 3: requiere un apoyo muy substancial</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B w="12700" cap="flat" cmpd="sng" algn="ctr">
                      <a:solidFill>
                        <a:schemeClr val="tx1"/>
                      </a:solidFill>
                      <a:prstDash val="solid"/>
                      <a:round/>
                      <a:headEnd type="none" w="med" len="med"/>
                      <a:tailEnd type="none" w="med" len="med"/>
                    </a:lnB>
                    <a:solidFill>
                      <a:schemeClr val="bg2">
                        <a:alpha val="20000"/>
                      </a:schemeClr>
                    </a:solidFill>
                  </a:tcPr>
                </a:tc>
                <a:tc>
                  <a:txBody>
                    <a:bodyPr/>
                    <a:lstStyle/>
                    <a:p>
                      <a:pPr indent="180340" algn="l">
                        <a:lnSpc>
                          <a:spcPct val="115000"/>
                        </a:lnSpc>
                        <a:spcAft>
                          <a:spcPts val="0"/>
                        </a:spcAft>
                      </a:pPr>
                      <a:r>
                        <a:rPr lang="es-ES" sz="1400" dirty="0">
                          <a:solidFill>
                            <a:schemeClr val="tx2">
                              <a:lumMod val="50000"/>
                            </a:schemeClr>
                          </a:solidFill>
                          <a:effectLst/>
                        </a:rPr>
                        <a:t>Déficits severos en habilidades de comunicación social verbal y no verbal que causan alteraciones severas en el funcionamiento, inicia muy pocas interacciones y responde mínimamente a los intentos de relación de otros. </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B w="12700" cap="flat" cmpd="sng" algn="ctr">
                      <a:solidFill>
                        <a:schemeClr val="tx1"/>
                      </a:solidFill>
                      <a:prstDash val="solid"/>
                      <a:round/>
                      <a:headEnd type="none" w="med" len="med"/>
                      <a:tailEnd type="none" w="med" len="med"/>
                    </a:lnB>
                    <a:solidFill>
                      <a:schemeClr val="bg2">
                        <a:alpha val="20000"/>
                      </a:schemeClr>
                    </a:solidFill>
                  </a:tcPr>
                </a:tc>
                <a:tc>
                  <a:txBody>
                    <a:bodyPr/>
                    <a:lstStyle/>
                    <a:p>
                      <a:pPr indent="180340" algn="l">
                        <a:lnSpc>
                          <a:spcPct val="115000"/>
                        </a:lnSpc>
                        <a:spcAft>
                          <a:spcPts val="0"/>
                        </a:spcAft>
                      </a:pPr>
                      <a:r>
                        <a:rPr lang="es-ES" sz="1400" dirty="0">
                          <a:solidFill>
                            <a:schemeClr val="tx2">
                              <a:lumMod val="50000"/>
                            </a:schemeClr>
                          </a:solidFill>
                          <a:effectLst/>
                        </a:rPr>
                        <a:t>La inflexibilidad del comportamiento, la extrema dificultad afrontando cambios u otros comportamientos restringidos/repetitivos. Gran malestar o dificultad al cambiar el foco de interés o la conducta. </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B w="12700" cap="flat" cmpd="sng" algn="ctr">
                      <a:solidFill>
                        <a:schemeClr val="tx1"/>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2673151589"/>
                  </a:ext>
                </a:extLst>
              </a:tr>
              <a:tr h="1808127">
                <a:tc>
                  <a:txBody>
                    <a:bodyPr/>
                    <a:lstStyle/>
                    <a:p>
                      <a:pPr indent="7620" algn="l">
                        <a:lnSpc>
                          <a:spcPct val="115000"/>
                        </a:lnSpc>
                        <a:spcAft>
                          <a:spcPts val="0"/>
                        </a:spcAft>
                      </a:pPr>
                      <a:r>
                        <a:rPr lang="es-ES" sz="1400" dirty="0">
                          <a:solidFill>
                            <a:schemeClr val="tx2">
                              <a:lumMod val="50000"/>
                            </a:schemeClr>
                          </a:solidFill>
                          <a:effectLst/>
                        </a:rPr>
                        <a:t>Nivel 2: requiere un apoyo substancial</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Aft>
                          <a:spcPts val="0"/>
                        </a:spcAft>
                      </a:pPr>
                      <a:r>
                        <a:rPr lang="es-ES" sz="1400" dirty="0">
                          <a:solidFill>
                            <a:schemeClr val="tx2">
                              <a:lumMod val="50000"/>
                            </a:schemeClr>
                          </a:solidFill>
                          <a:effectLst/>
                        </a:rPr>
                        <a:t>Déficits marcados en habilidades de comunicación social verbal y no verbal; los déficit sociales son aparentes incluso con apoyos; inician un número limitado de interacciones sociales; y responden de manera atípica o reducida a los intentos de relación de otros. </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Aft>
                          <a:spcPts val="0"/>
                        </a:spcAft>
                      </a:pPr>
                      <a:r>
                        <a:rPr lang="es-ES" sz="1400" dirty="0">
                          <a:solidFill>
                            <a:schemeClr val="tx2">
                              <a:lumMod val="50000"/>
                            </a:schemeClr>
                          </a:solidFill>
                          <a:effectLst/>
                        </a:rPr>
                        <a:t>El comportamiento inflexible, las dificultades para afrontar el cambio, u otras conductas restringidas/repetitivas, aparecen con la frecuencia suficiente como para ser obvios a un observador no entrenado e interfieren con el funcionamiento en una variedad de contextos. </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853814"/>
                  </a:ext>
                </a:extLst>
              </a:tr>
              <a:tr h="1771291">
                <a:tc>
                  <a:txBody>
                    <a:bodyPr/>
                    <a:lstStyle/>
                    <a:p>
                      <a:pPr indent="7620" algn="l">
                        <a:lnSpc>
                          <a:spcPct val="115000"/>
                        </a:lnSpc>
                        <a:spcAft>
                          <a:spcPts val="0"/>
                        </a:spcAft>
                      </a:pPr>
                      <a:r>
                        <a:rPr lang="es-ES" sz="1400" dirty="0">
                          <a:solidFill>
                            <a:schemeClr val="tx2">
                              <a:lumMod val="50000"/>
                            </a:schemeClr>
                          </a:solidFill>
                          <a:effectLst/>
                        </a:rPr>
                        <a:t>Nivel 1: requiere apoyo</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T w="12700" cap="flat" cmpd="sng" algn="ctr">
                      <a:solidFill>
                        <a:schemeClr val="tx1"/>
                      </a:solidFill>
                      <a:prstDash val="solid"/>
                      <a:round/>
                      <a:headEnd type="none" w="med" len="med"/>
                      <a:tailEnd type="none" w="med" len="med"/>
                    </a:lnT>
                    <a:solidFill>
                      <a:schemeClr val="bg2">
                        <a:alpha val="20000"/>
                      </a:schemeClr>
                    </a:solidFill>
                  </a:tcPr>
                </a:tc>
                <a:tc>
                  <a:txBody>
                    <a:bodyPr/>
                    <a:lstStyle/>
                    <a:p>
                      <a:pPr indent="180340" algn="l">
                        <a:lnSpc>
                          <a:spcPct val="115000"/>
                        </a:lnSpc>
                        <a:spcAft>
                          <a:spcPts val="0"/>
                        </a:spcAft>
                      </a:pPr>
                      <a:r>
                        <a:rPr lang="es-ES" sz="1400" dirty="0">
                          <a:solidFill>
                            <a:schemeClr val="tx2">
                              <a:lumMod val="50000"/>
                            </a:schemeClr>
                          </a:solidFill>
                          <a:effectLst/>
                        </a:rPr>
                        <a:t>Sin apoyos, las dificultades de comunicación social causan alteraciones evidentes. Muestra dificultades iniciando interacciones sociales y ofrece ejemplos claros de respuestas atípicas o fallidas a las aperturas sociales de otros. </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T w="12700" cap="flat" cmpd="sng" algn="ctr">
                      <a:solidFill>
                        <a:schemeClr val="tx1"/>
                      </a:solidFill>
                      <a:prstDash val="solid"/>
                      <a:round/>
                      <a:headEnd type="none" w="med" len="med"/>
                      <a:tailEnd type="none" w="med" len="med"/>
                    </a:lnT>
                    <a:solidFill>
                      <a:schemeClr val="bg2">
                        <a:alpha val="20000"/>
                      </a:schemeClr>
                    </a:solidFill>
                  </a:tcPr>
                </a:tc>
                <a:tc>
                  <a:txBody>
                    <a:bodyPr/>
                    <a:lstStyle/>
                    <a:p>
                      <a:pPr indent="180340" algn="l">
                        <a:lnSpc>
                          <a:spcPct val="115000"/>
                        </a:lnSpc>
                        <a:spcAft>
                          <a:spcPts val="0"/>
                        </a:spcAft>
                      </a:pPr>
                      <a:r>
                        <a:rPr lang="es-ES" sz="1400" dirty="0">
                          <a:solidFill>
                            <a:schemeClr val="tx2">
                              <a:lumMod val="50000"/>
                            </a:schemeClr>
                          </a:solidFill>
                          <a:effectLst/>
                        </a:rPr>
                        <a:t>La inflexibilidad del comportamiento causa una interferencia significativa en el funcionamiento en uno o más contextos. Los problemas de organización y planificación obstaculizan la independencia.</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1951" marR="1951" marT="1951" marB="1951">
                    <a:lnT w="12700" cap="flat" cmpd="sng" algn="ctr">
                      <a:solidFill>
                        <a:schemeClr val="tx1"/>
                      </a:solidFill>
                      <a:prstDash val="solid"/>
                      <a:round/>
                      <a:headEnd type="none" w="med" len="med"/>
                      <a:tailEnd type="none" w="med" len="med"/>
                    </a:lnT>
                    <a:solidFill>
                      <a:schemeClr val="bg2">
                        <a:alpha val="20000"/>
                      </a:schemeClr>
                    </a:solidFill>
                  </a:tcPr>
                </a:tc>
                <a:extLst>
                  <a:ext uri="{0D108BD9-81ED-4DB2-BD59-A6C34878D82A}">
                    <a16:rowId xmlns:a16="http://schemas.microsoft.com/office/drawing/2014/main" val="714213791"/>
                  </a:ext>
                </a:extLst>
              </a:tr>
            </a:tbl>
          </a:graphicData>
        </a:graphic>
      </p:graphicFrame>
      <p:sp>
        <p:nvSpPr>
          <p:cNvPr id="17" name="CuadroTexto 16"/>
          <p:cNvSpPr txBox="1"/>
          <p:nvPr/>
        </p:nvSpPr>
        <p:spPr>
          <a:xfrm>
            <a:off x="1007632" y="152396"/>
            <a:ext cx="738664" cy="5882186"/>
          </a:xfrm>
          <a:prstGeom prst="rect">
            <a:avLst/>
          </a:prstGeom>
          <a:noFill/>
        </p:spPr>
        <p:txBody>
          <a:bodyPr vert="vert270" wrap="square" rtlCol="0" anchor="ctr">
            <a:spAutoFit/>
          </a:bodyPr>
          <a:lstStyle/>
          <a:p>
            <a:r>
              <a:rPr lang="es-MX" sz="3600" dirty="0">
                <a:solidFill>
                  <a:schemeClr val="tx2">
                    <a:lumMod val="50000"/>
                  </a:schemeClr>
                </a:solidFill>
                <a:latin typeface="Times New Roman" panose="02020603050405020304" pitchFamily="18" charset="0"/>
                <a:cs typeface="Times New Roman" panose="02020603050405020304" pitchFamily="18" charset="0"/>
              </a:rPr>
              <a:t>Niveles de severidad del TEA</a:t>
            </a:r>
            <a:endParaRPr lang="es-EC" sz="36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6830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CLASIFICACIÓN DEL TEA</a:t>
            </a:r>
          </a:p>
        </p:txBody>
      </p:sp>
      <p:graphicFrame>
        <p:nvGraphicFramePr>
          <p:cNvPr id="8" name="Diagrama 7"/>
          <p:cNvGraphicFramePr/>
          <p:nvPr>
            <p:extLst>
              <p:ext uri="{D42A27DB-BD31-4B8C-83A1-F6EECF244321}">
                <p14:modId xmlns:p14="http://schemas.microsoft.com/office/powerpoint/2010/main" val="3562179356"/>
              </p:ext>
            </p:extLst>
          </p:nvPr>
        </p:nvGraphicFramePr>
        <p:xfrm>
          <a:off x="902837" y="1246893"/>
          <a:ext cx="10386326" cy="528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204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ROBÓTICA</a:t>
            </a:r>
          </a:p>
        </p:txBody>
      </p:sp>
      <p:sp>
        <p:nvSpPr>
          <p:cNvPr id="3" name="Marcador de contenido 2"/>
          <p:cNvSpPr>
            <a:spLocks noGrp="1"/>
          </p:cNvSpPr>
          <p:nvPr>
            <p:ph idx="1"/>
          </p:nvPr>
        </p:nvSpPr>
        <p:spPr>
          <a:xfrm>
            <a:off x="1341120" y="1315538"/>
            <a:ext cx="9509760" cy="3128125"/>
          </a:xfrm>
        </p:spPr>
        <p:txBody>
          <a:bodyPr>
            <a:noAutofit/>
          </a:bodyPr>
          <a:lstStyle/>
          <a:p>
            <a:pPr>
              <a:lnSpc>
                <a:spcPct val="100000"/>
              </a:lnSpc>
              <a:buClr>
                <a:schemeClr val="tx2">
                  <a:lumMod val="50000"/>
                </a:schemeClr>
              </a:buClr>
              <a:buSzPct val="100000"/>
            </a:pPr>
            <a:r>
              <a:rPr lang="es-ES" sz="1800" dirty="0">
                <a:solidFill>
                  <a:schemeClr val="tx2">
                    <a:lumMod val="50000"/>
                  </a:schemeClr>
                </a:solidFill>
                <a:latin typeface="Times New Roman" panose="02020603050405020304" pitchFamily="18" charset="0"/>
                <a:cs typeface="Times New Roman" panose="02020603050405020304" pitchFamily="18" charset="0"/>
              </a:rPr>
              <a:t>La robótica es una ciencia que ha tenido un vertiginoso desarrollo a partir de sus inicios en la década de los 60s.</a:t>
            </a:r>
          </a:p>
          <a:p>
            <a:pPr>
              <a:lnSpc>
                <a:spcPct val="100000"/>
              </a:lnSpc>
              <a:buClr>
                <a:schemeClr val="tx2">
                  <a:lumMod val="50000"/>
                </a:schemeClr>
              </a:buClr>
              <a:buSzPct val="100000"/>
            </a:pPr>
            <a:r>
              <a:rPr lang="es-ES" sz="1800" dirty="0">
                <a:solidFill>
                  <a:schemeClr val="tx2">
                    <a:lumMod val="50000"/>
                  </a:schemeClr>
                </a:solidFill>
                <a:latin typeface="Times New Roman" panose="02020603050405020304" pitchFamily="18" charset="0"/>
                <a:cs typeface="Times New Roman" panose="02020603050405020304" pitchFamily="18" charset="0"/>
              </a:rPr>
              <a:t>La evolución de este campo ha permitido la creación de sistemas artificiales que sean capaces de ejecutar tareas usualmente realizadas por el hombre.</a:t>
            </a:r>
          </a:p>
          <a:p>
            <a:pPr>
              <a:lnSpc>
                <a:spcPct val="100000"/>
              </a:lnSpc>
              <a:buClr>
                <a:schemeClr val="tx2">
                  <a:lumMod val="50000"/>
                </a:schemeClr>
              </a:buClr>
              <a:buSzPct val="100000"/>
            </a:pPr>
            <a:r>
              <a:rPr lang="es-ES" sz="1800" dirty="0">
                <a:solidFill>
                  <a:schemeClr val="tx2">
                    <a:lumMod val="50000"/>
                  </a:schemeClr>
                </a:solidFill>
                <a:latin typeface="Times New Roman" panose="02020603050405020304" pitchFamily="18" charset="0"/>
                <a:cs typeface="Times New Roman" panose="02020603050405020304" pitchFamily="18" charset="0"/>
              </a:rPr>
              <a:t>En los últimos años ha habido un aumento de interés en algunas ramas de la robótica enfocada en la interacción con seres humanos, como son los robots enfocados en el área social y medicinal.</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4273157295"/>
              </p:ext>
            </p:extLst>
          </p:nvPr>
        </p:nvGraphicFramePr>
        <p:xfrm>
          <a:off x="756384" y="3288631"/>
          <a:ext cx="10679231" cy="3064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232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ROBOTS SOCIALES</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Avance de la tecnología y robótica en el país.</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Aportaciones de proyectos e investigaciones que se han realizado en algunas universidades.</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El desarrollo de la robótica en otros países se ha enfocado en el tratamiento de un grupo de trastornos del desarrollo cerebral denominado trastorno del espectro autista (TEA).</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Actualmente en el Ecuador no existe un censo oficial sobre la población con TEA.</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Las personas que tienen TEA se caracterizan primordialmente por el deterioro social de la creación de redes de comunicación, la resistencia al cambio y la situación restringida repetitiva de comportamientos.</a:t>
            </a: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97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TELEOPERACIÓN</a:t>
            </a:r>
          </a:p>
        </p:txBody>
      </p:sp>
      <p:sp>
        <p:nvSpPr>
          <p:cNvPr id="3" name="Marcador de contenido 2"/>
          <p:cNvSpPr>
            <a:spLocks noGrp="1"/>
          </p:cNvSpPr>
          <p:nvPr>
            <p:ph idx="1"/>
          </p:nvPr>
        </p:nvSpPr>
        <p:spPr>
          <a:xfrm>
            <a:off x="1341120" y="1315538"/>
            <a:ext cx="9509760" cy="1379536"/>
          </a:xfrm>
        </p:spPr>
        <p:txBody>
          <a:bodyPr>
            <a:noAutofit/>
          </a:bodyPr>
          <a:lstStyle/>
          <a:p>
            <a:pPr marL="45720" indent="0">
              <a:buNone/>
            </a:pPr>
            <a:r>
              <a:rPr lang="es-ES" dirty="0">
                <a:solidFill>
                  <a:schemeClr val="tx2">
                    <a:lumMod val="50000"/>
                  </a:schemeClr>
                </a:solidFill>
                <a:latin typeface="Times New Roman" panose="02020603050405020304" pitchFamily="18" charset="0"/>
                <a:cs typeface="Times New Roman" panose="02020603050405020304" pitchFamily="18" charset="0"/>
              </a:rPr>
              <a:t>La teleoperación en si es un proceso donde el operador enfrenta una tarea remota en algún ambiente distante que sea peligroso o inaccesible como el espacio, bajo el agua, plantas nucleares o donde exista algún impedimento para estar físicamente presente. Los sistemas teleoperados extienden las capacidades del operador para trabajar en un lugar remoto.</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3933896187"/>
              </p:ext>
            </p:extLst>
          </p:nvPr>
        </p:nvGraphicFramePr>
        <p:xfrm>
          <a:off x="2032000" y="2695074"/>
          <a:ext cx="8128000" cy="3443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078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SISTEMA DE CÓDIGO ABIERTO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341120" y="1174091"/>
            <a:ext cx="5419871" cy="4987414"/>
          </a:xfrm>
          <a:prstGeom prst="rect">
            <a:avLst/>
          </a:prstGeom>
        </p:spPr>
      </p:pic>
      <p:pic>
        <p:nvPicPr>
          <p:cNvPr id="5" name="Imagen 4"/>
          <p:cNvPicPr>
            <a:picLocks noChangeAspect="1"/>
          </p:cNvPicPr>
          <p:nvPr/>
        </p:nvPicPr>
        <p:blipFill>
          <a:blip r:embed="rId3"/>
          <a:stretch>
            <a:fillRect/>
          </a:stretch>
        </p:blipFill>
        <p:spPr>
          <a:xfrm>
            <a:off x="7540163" y="958902"/>
            <a:ext cx="4009778" cy="2708896"/>
          </a:xfrm>
          <a:prstGeom prst="rect">
            <a:avLst/>
          </a:prstGeom>
        </p:spPr>
      </p:pic>
      <p:pic>
        <p:nvPicPr>
          <p:cNvPr id="6" name="Imagen 5"/>
          <p:cNvPicPr>
            <a:picLocks noChangeAspect="1"/>
          </p:cNvPicPr>
          <p:nvPr/>
        </p:nvPicPr>
        <p:blipFill>
          <a:blip r:embed="rId4"/>
          <a:stretch>
            <a:fillRect/>
          </a:stretch>
        </p:blipFill>
        <p:spPr>
          <a:xfrm>
            <a:off x="7750386" y="3667798"/>
            <a:ext cx="3589331" cy="2819644"/>
          </a:xfrm>
          <a:prstGeom prst="rect">
            <a:avLst/>
          </a:prstGeom>
        </p:spPr>
      </p:pic>
    </p:spTree>
    <p:extLst>
      <p:ext uri="{BB962C8B-B14F-4D97-AF65-F5344CB8AC3E}">
        <p14:creationId xmlns:p14="http://schemas.microsoft.com/office/powerpoint/2010/main" val="288884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PROCESAMIENTO DE IMAGENES</a:t>
            </a:r>
          </a:p>
        </p:txBody>
      </p:sp>
      <p:sp>
        <p:nvSpPr>
          <p:cNvPr id="3" name="Marcador de contenido 2"/>
          <p:cNvSpPr>
            <a:spLocks noGrp="1"/>
          </p:cNvSpPr>
          <p:nvPr>
            <p:ph idx="1"/>
          </p:nvPr>
        </p:nvSpPr>
        <p:spPr>
          <a:xfrm>
            <a:off x="7835551" y="1499051"/>
            <a:ext cx="2206807" cy="998289"/>
          </a:xfrm>
        </p:spPr>
        <p:txBody>
          <a:bodyPr>
            <a:noAutofit/>
          </a:bodyPr>
          <a:lstStyle/>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4" name="Imagen 3" descr="http://3.bp.blogspot.com/-vi3EVq9Xotg/T-smq_evmAI/AAAAAAAAB68/PufdY5DAlhQ/s1600/trecool-Dropcam-HD-03.jpg"/>
          <p:cNvPicPr/>
          <p:nvPr/>
        </p:nvPicPr>
        <p:blipFill>
          <a:blip r:embed="rId2">
            <a:extLst>
              <a:ext uri="{28A0092B-C50C-407E-A947-70E740481C1C}">
                <a14:useLocalDpi xmlns:a14="http://schemas.microsoft.com/office/drawing/2010/main" val="0"/>
              </a:ext>
            </a:extLst>
          </a:blip>
          <a:srcRect/>
          <a:stretch>
            <a:fillRect/>
          </a:stretch>
        </p:blipFill>
        <p:spPr bwMode="auto">
          <a:xfrm>
            <a:off x="838121" y="1315538"/>
            <a:ext cx="4324350" cy="2233930"/>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838121" y="4620713"/>
            <a:ext cx="2247900" cy="1647825"/>
          </a:xfrm>
          <a:prstGeom prst="rect">
            <a:avLst/>
          </a:prstGeom>
          <a:noFill/>
          <a:ln>
            <a:noFill/>
          </a:ln>
        </p:spPr>
      </p:pic>
      <p:pic>
        <p:nvPicPr>
          <p:cNvPr id="2050" name="Picture 2" descr="Image result for LIBRERIA OPENC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716" y="1820221"/>
            <a:ext cx="5520389" cy="41519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IBRERIA OPENC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5551" y="887298"/>
            <a:ext cx="2635745" cy="856479"/>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p:cNvSpPr txBox="1">
            <a:spLocks/>
          </p:cNvSpPr>
          <p:nvPr/>
        </p:nvSpPr>
        <p:spPr>
          <a:xfrm>
            <a:off x="838121" y="3585715"/>
            <a:ext cx="5081416" cy="1034998"/>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a:lnSpc>
                <a:spcPct val="100000"/>
              </a:lnSpc>
              <a:buClr>
                <a:schemeClr val="tx2">
                  <a:lumMod val="50000"/>
                </a:schemeClr>
              </a:buClr>
              <a:buSzPct val="100000"/>
            </a:pPr>
            <a:r>
              <a:rPr lang="es-ES" sz="1800" dirty="0">
                <a:solidFill>
                  <a:schemeClr val="tx2">
                    <a:lumMod val="50000"/>
                  </a:schemeClr>
                </a:solidFill>
                <a:latin typeface="Times New Roman" panose="02020603050405020304" pitchFamily="18" charset="0"/>
                <a:cs typeface="Times New Roman" panose="02020603050405020304" pitchFamily="18" charset="0"/>
              </a:rPr>
              <a:t>Accesibilidad a varios dispositivos que tienen la capacidad de procesar imágenes de video</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0" name="Marcador de contenido 2"/>
          <p:cNvSpPr txBox="1">
            <a:spLocks/>
          </p:cNvSpPr>
          <p:nvPr/>
        </p:nvSpPr>
        <p:spPr>
          <a:xfrm>
            <a:off x="3086021" y="4620712"/>
            <a:ext cx="2833516" cy="1647825"/>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r>
              <a:rPr lang="es-ES" sz="1800" dirty="0">
                <a:solidFill>
                  <a:schemeClr val="tx2">
                    <a:lumMod val="50000"/>
                  </a:schemeClr>
                </a:solidFill>
                <a:latin typeface="Times New Roman" panose="02020603050405020304" pitchFamily="18" charset="0"/>
                <a:cs typeface="Times New Roman" panose="02020603050405020304" pitchFamily="18" charset="0"/>
              </a:rPr>
              <a:t>Con el mejoramiento de los procesadores y la capacidad de memoria se han incorporados en sistemas embebidos con dimensiones reducidas.</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2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0" y="1188720"/>
            <a:ext cx="9601200" cy="1009048"/>
          </a:xfrm>
        </p:spPr>
        <p:txBody>
          <a:bodyPr/>
          <a:lstStyle/>
          <a:p>
            <a:r>
              <a:rPr lang="es-EC" dirty="0"/>
              <a:t>DISEÑO DEL SISTEMA</a:t>
            </a:r>
          </a:p>
        </p:txBody>
      </p:sp>
      <p:sp>
        <p:nvSpPr>
          <p:cNvPr id="3" name="Marcador de texto 2"/>
          <p:cNvSpPr>
            <a:spLocks noGrp="1"/>
          </p:cNvSpPr>
          <p:nvPr>
            <p:ph type="body" idx="1"/>
          </p:nvPr>
        </p:nvSpPr>
        <p:spPr>
          <a:xfrm>
            <a:off x="1295400" y="2759242"/>
            <a:ext cx="9601200" cy="3400926"/>
          </a:xfrm>
        </p:spPr>
        <p:txBody>
          <a:bodyPr>
            <a:normAutofit/>
          </a:bodyPr>
          <a:lstStyle/>
          <a:p>
            <a:pPr marL="342900" indent="-342900" algn="l">
              <a:lnSpc>
                <a:spcPct val="100000"/>
              </a:lnSpc>
              <a:buFont typeface="Arial" panose="020B0604020202020204" pitchFamily="34" charset="0"/>
              <a:buChar char="•"/>
            </a:pPr>
            <a:r>
              <a:rPr lang="es-EC" dirty="0"/>
              <a:t>METODOLOGÍA DE DISEÑO</a:t>
            </a:r>
          </a:p>
          <a:p>
            <a:pPr algn="l">
              <a:lnSpc>
                <a:spcPct val="100000"/>
              </a:lnSpc>
            </a:pPr>
            <a:endParaRPr lang="es-EC" dirty="0"/>
          </a:p>
          <a:p>
            <a:pPr marL="342900" indent="-342900" algn="l">
              <a:lnSpc>
                <a:spcPct val="100000"/>
              </a:lnSpc>
              <a:buFont typeface="Arial" panose="020B0604020202020204" pitchFamily="34" charset="0"/>
              <a:buChar char="•"/>
            </a:pPr>
            <a:r>
              <a:rPr lang="es-EC" dirty="0"/>
              <a:t>AREA DE POBLACIÓN DE APLICACIÓN</a:t>
            </a:r>
          </a:p>
          <a:p>
            <a:pPr marL="342900" indent="-342900" algn="l">
              <a:lnSpc>
                <a:spcPct val="100000"/>
              </a:lnSpc>
              <a:buFont typeface="Arial" panose="020B0604020202020204" pitchFamily="34" charset="0"/>
              <a:buChar char="•"/>
            </a:pPr>
            <a:endParaRPr lang="es-EC" dirty="0"/>
          </a:p>
          <a:p>
            <a:pPr marL="342900" indent="-342900" algn="l">
              <a:lnSpc>
                <a:spcPct val="100000"/>
              </a:lnSpc>
              <a:buFont typeface="Arial" panose="020B0604020202020204" pitchFamily="34" charset="0"/>
              <a:buChar char="•"/>
            </a:pPr>
            <a:r>
              <a:rPr lang="es-EC" dirty="0"/>
              <a:t>ESPECIFICACIONES DEL SISTEMA</a:t>
            </a:r>
          </a:p>
          <a:p>
            <a:pPr algn="l">
              <a:lnSpc>
                <a:spcPct val="100000"/>
              </a:lnSpc>
            </a:pPr>
            <a:r>
              <a:rPr lang="es-EC" dirty="0"/>
              <a:t>	QFD</a:t>
            </a:r>
          </a:p>
          <a:p>
            <a:pPr algn="l">
              <a:lnSpc>
                <a:spcPct val="100000"/>
              </a:lnSpc>
            </a:pPr>
            <a:r>
              <a:rPr lang="es-EC" dirty="0"/>
              <a:t>	</a:t>
            </a:r>
            <a:r>
              <a:rPr lang="es-EC" cap="none" dirty="0"/>
              <a:t>Selección de concepto de diseño</a:t>
            </a:r>
          </a:p>
          <a:p>
            <a:pPr algn="l">
              <a:lnSpc>
                <a:spcPct val="100000"/>
              </a:lnSpc>
            </a:pPr>
            <a:r>
              <a:rPr lang="es-EC" dirty="0"/>
              <a:t>	</a:t>
            </a:r>
            <a:r>
              <a:rPr lang="es-EC" cap="none" dirty="0"/>
              <a:t>Concepto de diseño</a:t>
            </a:r>
            <a:endParaRPr lang="es-EC" dirty="0"/>
          </a:p>
        </p:txBody>
      </p:sp>
    </p:spTree>
    <p:extLst>
      <p:ext uri="{BB962C8B-B14F-4D97-AF65-F5344CB8AC3E}">
        <p14:creationId xmlns:p14="http://schemas.microsoft.com/office/powerpoint/2010/main" val="354630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METODOLOGÍA DE DISEÑO</a:t>
            </a:r>
          </a:p>
        </p:txBody>
      </p:sp>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370958" y="4380931"/>
            <a:ext cx="9450083" cy="1325421"/>
          </a:xfrm>
          <a:prstGeom prst="rect">
            <a:avLst/>
          </a:prstGeom>
        </p:spPr>
      </p:pic>
      <p:sp>
        <p:nvSpPr>
          <p:cNvPr id="7" name="Marcador de contenido 2"/>
          <p:cNvSpPr>
            <a:spLocks noGrp="1"/>
          </p:cNvSpPr>
          <p:nvPr>
            <p:ph idx="1"/>
          </p:nvPr>
        </p:nvSpPr>
        <p:spPr>
          <a:xfrm>
            <a:off x="1341120" y="1315538"/>
            <a:ext cx="9509760" cy="2751495"/>
          </a:xfrm>
        </p:spPr>
        <p:txBody>
          <a:bodyPr>
            <a:noAutofit/>
          </a:bodyPr>
          <a:lstStyle/>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Para este proyecto nos regiremos al proceso genérico de desarrollo. </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Existen variantes en el proceso genérico del desarrollo del proyecto pero con las especificaciones establecidas en el alcance del presente proyecto se puede determinar que el tipo de proceso es el de producto personalizado. Al ser un ¨proyecto nuevo con ligeras variaciones de configuraciones ya existentes se le considera un producto personalizado”</a:t>
            </a: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25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ÁREA DE POBLACIÓN DE APLICACIÓN</a:t>
            </a:r>
          </a:p>
        </p:txBody>
      </p:sp>
      <p:sp>
        <p:nvSpPr>
          <p:cNvPr id="3" name="Marcador de contenido 2"/>
          <p:cNvSpPr>
            <a:spLocks noGrp="1"/>
          </p:cNvSpPr>
          <p:nvPr>
            <p:ph idx="1"/>
          </p:nvPr>
        </p:nvSpPr>
        <p:spPr>
          <a:xfrm>
            <a:off x="1341120" y="1315538"/>
            <a:ext cx="3777442" cy="2751495"/>
          </a:xfrm>
        </p:spPr>
        <p:txBody>
          <a:bodyPr>
            <a:noAutofit/>
          </a:bodyPr>
          <a:lstStyle/>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Se enfocó a los trastornos de Asperger y autismo leve, para el trabajo de las funciones y aplicaciones del robot interactivo.</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5118562" y="1315538"/>
            <a:ext cx="6829458" cy="4184717"/>
          </a:xfrm>
          <a:prstGeom prst="rect">
            <a:avLst/>
          </a:prstGeom>
        </p:spPr>
      </p:pic>
    </p:spTree>
    <p:extLst>
      <p:ext uri="{BB962C8B-B14F-4D97-AF65-F5344CB8AC3E}">
        <p14:creationId xmlns:p14="http://schemas.microsoft.com/office/powerpoint/2010/main" val="26174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PLANTAMIENTO DEL PROBLEMA</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Avance de la tecnología y robótica en el país.</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Aportaciones de proyectos e investigaciones que se han realizado en algunas universidades.</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El desarrollo de la robótica en otros países se ha enfocado en el tratamiento de un grupo de trastornos del desarrollo cerebral denominado trastorno del espectro autista (TEA).</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Actualmente en el Ecuador no existe un censo oficial sobre la población con TEA.</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Las personas que tienen TEA se caracterizan primordialmente por el deterioro social de la creación de redes de comunicación, la resistencia al cambio y la situación restringida repetitiva de comportamientos.</a:t>
            </a: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34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ESPECIFICACIONES DEL SISTEMA</a:t>
            </a:r>
          </a:p>
        </p:txBody>
      </p:sp>
      <p:sp>
        <p:nvSpPr>
          <p:cNvPr id="6" name="CuadroTexto 5"/>
          <p:cNvSpPr txBox="1"/>
          <p:nvPr/>
        </p:nvSpPr>
        <p:spPr>
          <a:xfrm>
            <a:off x="1341120" y="1077611"/>
            <a:ext cx="3287375" cy="369332"/>
          </a:xfrm>
          <a:prstGeom prst="rect">
            <a:avLst/>
          </a:prstGeom>
          <a:noFill/>
        </p:spPr>
        <p:txBody>
          <a:bodyPr wrap="none" rtlCol="0">
            <a:spAutoFit/>
          </a:bodyPr>
          <a:lstStyle/>
          <a:p>
            <a:r>
              <a:rPr lang="es-MX" b="1" cap="small" dirty="0">
                <a:latin typeface="Times New Roman" panose="02020603050405020304" pitchFamily="18" charset="0"/>
                <a:cs typeface="Times New Roman" panose="02020603050405020304" pitchFamily="18" charset="0"/>
              </a:rPr>
              <a:t>Requerimientos del usuario</a:t>
            </a:r>
            <a:endParaRPr lang="es-EC" b="1" cap="small"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5616026" y="1060174"/>
            <a:ext cx="5234854" cy="5602584"/>
          </a:xfrm>
          <a:prstGeom prst="rect">
            <a:avLst/>
          </a:prstGeom>
        </p:spPr>
      </p:pic>
    </p:spTree>
    <p:extLst>
      <p:ext uri="{BB962C8B-B14F-4D97-AF65-F5344CB8AC3E}">
        <p14:creationId xmlns:p14="http://schemas.microsoft.com/office/powerpoint/2010/main" val="402899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ESPECIFICACIONES DEL SISTEMA</a:t>
            </a:r>
          </a:p>
        </p:txBody>
      </p:sp>
      <p:sp>
        <p:nvSpPr>
          <p:cNvPr id="6" name="CuadroTexto 5"/>
          <p:cNvSpPr txBox="1"/>
          <p:nvPr/>
        </p:nvSpPr>
        <p:spPr>
          <a:xfrm>
            <a:off x="1341121" y="1077611"/>
            <a:ext cx="3435595" cy="646331"/>
          </a:xfrm>
          <a:prstGeom prst="rect">
            <a:avLst/>
          </a:prstGeom>
          <a:noFill/>
        </p:spPr>
        <p:txBody>
          <a:bodyPr wrap="square" rtlCol="0">
            <a:spAutoFit/>
          </a:bodyPr>
          <a:lstStyle>
            <a:defPPr>
              <a:defRPr lang="en-US"/>
            </a:defPPr>
            <a:lvl1pPr>
              <a:defRPr b="1" cap="small">
                <a:latin typeface="Times New Roman" panose="02020603050405020304" pitchFamily="18" charset="0"/>
                <a:cs typeface="Times New Roman" panose="02020603050405020304" pitchFamily="18" charset="0"/>
              </a:defRPr>
            </a:lvl1pPr>
          </a:lstStyle>
          <a:p>
            <a:r>
              <a:rPr lang="es-ES" dirty="0"/>
              <a:t>Características Técnicas del Robot Interactivo</a:t>
            </a:r>
            <a:endParaRPr lang="es-EC" dirty="0"/>
          </a:p>
        </p:txBody>
      </p:sp>
      <p:pic>
        <p:nvPicPr>
          <p:cNvPr id="4" name="Imagen 3"/>
          <p:cNvPicPr>
            <a:picLocks noChangeAspect="1"/>
          </p:cNvPicPr>
          <p:nvPr/>
        </p:nvPicPr>
        <p:blipFill>
          <a:blip r:embed="rId2"/>
          <a:stretch>
            <a:fillRect/>
          </a:stretch>
        </p:blipFill>
        <p:spPr>
          <a:xfrm>
            <a:off x="4776716" y="1077611"/>
            <a:ext cx="6074164" cy="4833829"/>
          </a:xfrm>
          <a:prstGeom prst="rect">
            <a:avLst/>
          </a:prstGeom>
        </p:spPr>
      </p:pic>
    </p:spTree>
    <p:extLst>
      <p:ext uri="{BB962C8B-B14F-4D97-AF65-F5344CB8AC3E}">
        <p14:creationId xmlns:p14="http://schemas.microsoft.com/office/powerpoint/2010/main" val="75969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ESPECIFICACIONES DEL SISTEMA</a:t>
            </a:r>
          </a:p>
        </p:txBody>
      </p:sp>
      <p:sp>
        <p:nvSpPr>
          <p:cNvPr id="6" name="CuadroTexto 5"/>
          <p:cNvSpPr txBox="1"/>
          <p:nvPr/>
        </p:nvSpPr>
        <p:spPr>
          <a:xfrm>
            <a:off x="1341121" y="1077611"/>
            <a:ext cx="3435595" cy="646331"/>
          </a:xfrm>
          <a:prstGeom prst="rect">
            <a:avLst/>
          </a:prstGeom>
          <a:noFill/>
        </p:spPr>
        <p:txBody>
          <a:bodyPr wrap="square" rtlCol="0">
            <a:spAutoFit/>
          </a:bodyPr>
          <a:lstStyle>
            <a:defPPr>
              <a:defRPr lang="en-US"/>
            </a:defPPr>
            <a:lvl1pPr>
              <a:defRPr b="1" cap="small">
                <a:latin typeface="Times New Roman" panose="02020603050405020304" pitchFamily="18" charset="0"/>
                <a:cs typeface="Times New Roman" panose="02020603050405020304" pitchFamily="18" charset="0"/>
              </a:defRPr>
            </a:lvl1pPr>
          </a:lstStyle>
          <a:p>
            <a:r>
              <a:rPr lang="es-ES" dirty="0"/>
              <a:t>Alternativas de solución para el robot interactivo</a:t>
            </a:r>
            <a:endParaRPr lang="es-EC" dirty="0"/>
          </a:p>
        </p:txBody>
      </p:sp>
      <p:pic>
        <p:nvPicPr>
          <p:cNvPr id="5" name="Imagen 4"/>
          <p:cNvPicPr>
            <a:picLocks noChangeAspect="1"/>
          </p:cNvPicPr>
          <p:nvPr/>
        </p:nvPicPr>
        <p:blipFill>
          <a:blip r:embed="rId2"/>
          <a:stretch>
            <a:fillRect/>
          </a:stretch>
        </p:blipFill>
        <p:spPr>
          <a:xfrm>
            <a:off x="4895157" y="1077611"/>
            <a:ext cx="5955723" cy="5396054"/>
          </a:xfrm>
          <a:prstGeom prst="rect">
            <a:avLst/>
          </a:prstGeom>
        </p:spPr>
      </p:pic>
    </p:spTree>
    <p:extLst>
      <p:ext uri="{BB962C8B-B14F-4D97-AF65-F5344CB8AC3E}">
        <p14:creationId xmlns:p14="http://schemas.microsoft.com/office/powerpoint/2010/main" val="8132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CASA DE LA CALIDAD (QFD)</a:t>
            </a:r>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23426" b="85648" l="36042" r="77656">
                        <a14:foregroundMark x1="43906" y1="54074" x2="43646" y2="59537"/>
                        <a14:foregroundMark x1="71510" y1="56481" x2="71354" y2="65741"/>
                        <a14:foregroundMark x1="67813" y1="49722" x2="69427" y2="70648"/>
                        <a14:foregroundMark x1="41510" y1="48981" x2="41042" y2="70000"/>
                        <a14:foregroundMark x1="41042" y1="70000" x2="41042" y2="70000"/>
                        <a14:foregroundMark x1="65313" y1="47778" x2="73333" y2="48148"/>
                        <a14:foregroundMark x1="37969" y1="47778" x2="46406" y2="48704"/>
                        <a14:foregroundMark x1="38177" y1="71296" x2="46615" y2="71111"/>
                        <a14:foregroundMark x1="65417" y1="71667" x2="73906" y2="71852"/>
                      </a14:backgroundRemoval>
                    </a14:imgEffect>
                    <a14:imgEffect>
                      <a14:brightnessContrast contrast="20000"/>
                    </a14:imgEffect>
                  </a14:imgLayer>
                </a14:imgProps>
              </a:ext>
            </a:extLst>
          </a:blip>
          <a:srcRect l="36250" t="23889" r="22396" b="15556"/>
          <a:stretch/>
        </p:blipFill>
        <p:spPr>
          <a:xfrm>
            <a:off x="3151521" y="1304671"/>
            <a:ext cx="5888957" cy="4850602"/>
          </a:xfrm>
          <a:prstGeom prst="rect">
            <a:avLst/>
          </a:prstGeom>
        </p:spPr>
      </p:pic>
    </p:spTree>
    <p:extLst>
      <p:ext uri="{BB962C8B-B14F-4D97-AF65-F5344CB8AC3E}">
        <p14:creationId xmlns:p14="http://schemas.microsoft.com/office/powerpoint/2010/main" val="42356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QFD</a:t>
            </a:r>
          </a:p>
        </p:txBody>
      </p:sp>
      <p:sp>
        <p:nvSpPr>
          <p:cNvPr id="6" name="CuadroTexto 5"/>
          <p:cNvSpPr txBox="1"/>
          <p:nvPr/>
        </p:nvSpPr>
        <p:spPr>
          <a:xfrm>
            <a:off x="1341120" y="1181905"/>
            <a:ext cx="3435595" cy="369332"/>
          </a:xfrm>
          <a:prstGeom prst="rect">
            <a:avLst/>
          </a:prstGeom>
          <a:noFill/>
        </p:spPr>
        <p:txBody>
          <a:bodyPr wrap="square" rtlCol="0">
            <a:spAutoFit/>
          </a:bodyPr>
          <a:lstStyle>
            <a:defPPr>
              <a:defRPr lang="en-US"/>
            </a:defPPr>
            <a:lvl1pPr>
              <a:defRPr b="1" cap="small">
                <a:latin typeface="Times New Roman" panose="02020603050405020304" pitchFamily="18" charset="0"/>
                <a:cs typeface="Times New Roman" panose="02020603050405020304" pitchFamily="18" charset="0"/>
              </a:defRPr>
            </a:lvl1pPr>
          </a:lstStyle>
          <a:p>
            <a:r>
              <a:rPr lang="es-ES" dirty="0"/>
              <a:t>Resultados de matriz QFD</a:t>
            </a:r>
            <a:endParaRPr lang="es-EC" dirty="0"/>
          </a:p>
        </p:txBody>
      </p:sp>
      <p:pic>
        <p:nvPicPr>
          <p:cNvPr id="4" name="Imagen 3"/>
          <p:cNvPicPr>
            <a:picLocks noChangeAspect="1"/>
          </p:cNvPicPr>
          <p:nvPr/>
        </p:nvPicPr>
        <p:blipFill>
          <a:blip r:embed="rId2"/>
          <a:stretch>
            <a:fillRect/>
          </a:stretch>
        </p:blipFill>
        <p:spPr>
          <a:xfrm>
            <a:off x="2874728" y="1912794"/>
            <a:ext cx="6442543" cy="3393498"/>
          </a:xfrm>
          <a:prstGeom prst="rect">
            <a:avLst/>
          </a:prstGeom>
        </p:spPr>
      </p:pic>
    </p:spTree>
    <p:extLst>
      <p:ext uri="{BB962C8B-B14F-4D97-AF65-F5344CB8AC3E}">
        <p14:creationId xmlns:p14="http://schemas.microsoft.com/office/powerpoint/2010/main" val="190417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QFD</a:t>
            </a:r>
          </a:p>
        </p:txBody>
      </p:sp>
      <p:sp>
        <p:nvSpPr>
          <p:cNvPr id="6" name="CuadroTexto 5"/>
          <p:cNvSpPr txBox="1"/>
          <p:nvPr/>
        </p:nvSpPr>
        <p:spPr>
          <a:xfrm>
            <a:off x="1341119" y="1181905"/>
            <a:ext cx="6697411" cy="461665"/>
          </a:xfrm>
          <a:prstGeom prst="rect">
            <a:avLst/>
          </a:prstGeom>
          <a:noFill/>
        </p:spPr>
        <p:txBody>
          <a:bodyPr wrap="square" rtlCol="0">
            <a:spAutoFit/>
          </a:bodyPr>
          <a:lstStyle>
            <a:defPPr>
              <a:defRPr lang="en-US"/>
            </a:defPPr>
            <a:lvl1pPr>
              <a:defRPr b="1" cap="small">
                <a:latin typeface="Times New Roman" panose="02020603050405020304" pitchFamily="18" charset="0"/>
                <a:cs typeface="Times New Roman" panose="02020603050405020304" pitchFamily="18" charset="0"/>
              </a:defRPr>
            </a:lvl1pPr>
          </a:lstStyle>
          <a:p>
            <a:pPr marL="0" lvl="3"/>
            <a:r>
              <a:rPr lang="es-ES" sz="2400" dirty="0">
                <a:solidFill>
                  <a:schemeClr val="tx2">
                    <a:lumMod val="50000"/>
                  </a:schemeClr>
                </a:solidFill>
                <a:latin typeface="Times New Roman" panose="02020603050405020304" pitchFamily="18" charset="0"/>
                <a:cs typeface="Times New Roman" panose="02020603050405020304" pitchFamily="18" charset="0"/>
              </a:rPr>
              <a:t>Determinación de las especificaciones</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5" name="Marcador de contenido 2"/>
          <p:cNvSpPr>
            <a:spLocks noGrp="1"/>
          </p:cNvSpPr>
          <p:nvPr>
            <p:ph idx="1"/>
          </p:nvPr>
        </p:nvSpPr>
        <p:spPr>
          <a:xfrm>
            <a:off x="1341120" y="1765922"/>
            <a:ext cx="9509760" cy="2751495"/>
          </a:xfrm>
        </p:spPr>
        <p:txBody>
          <a:bodyPr>
            <a:noAutofit/>
          </a:bodyPr>
          <a:lstStyle/>
          <a:p>
            <a:pPr lvl="0"/>
            <a:r>
              <a:rPr lang="es-ES" sz="1800" dirty="0">
                <a:solidFill>
                  <a:schemeClr val="tx2">
                    <a:lumMod val="50000"/>
                  </a:schemeClr>
                </a:solidFill>
                <a:latin typeface="Times New Roman" panose="02020603050405020304" pitchFamily="18" charset="0"/>
                <a:cs typeface="Times New Roman" panose="02020603050405020304" pitchFamily="18" charset="0"/>
              </a:rPr>
              <a:t>Control: Software libre</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Pacientes relacionados con: Asperger y autismo leve</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Grados de libertad: mínimo 2</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Arquitectura modular</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Tele-operado</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Transmisión de voz a tiempo real</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Diseño estético con blanco/negro</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Aplicación de tratamiento con diseño minimalista</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1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vert="horz" lIns="91440" tIns="45720" rIns="91440" bIns="45720" rtlCol="0" anchor="b">
            <a:normAutofit/>
          </a:bodyPr>
          <a:lstStyle/>
          <a:p>
            <a:pPr lvl="3"/>
            <a:r>
              <a:rPr lang="es-ES" sz="3200" dirty="0">
                <a:solidFill>
                  <a:schemeClr val="tx1">
                    <a:lumMod val="75000"/>
                  </a:schemeClr>
                </a:solidFill>
                <a:latin typeface="Times New Roman" panose="02020603050405020304" pitchFamily="18" charset="0"/>
                <a:cs typeface="Times New Roman" panose="02020603050405020304" pitchFamily="18" charset="0"/>
              </a:rPr>
              <a:t>ARQUITECTURA MODULAR</a:t>
            </a:r>
            <a:endParaRPr lang="es-EC" sz="3200" dirty="0">
              <a:solidFill>
                <a:schemeClr val="tx1">
                  <a:lumMod val="75000"/>
                </a:schemeClr>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2438183" y="1060174"/>
            <a:ext cx="7315633" cy="5471758"/>
          </a:xfrm>
          <a:prstGeom prst="rect">
            <a:avLst/>
          </a:prstGeom>
        </p:spPr>
      </p:pic>
    </p:spTree>
    <p:extLst>
      <p:ext uri="{BB962C8B-B14F-4D97-AF65-F5344CB8AC3E}">
        <p14:creationId xmlns:p14="http://schemas.microsoft.com/office/powerpoint/2010/main" val="180642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SELECCIÓN DE CONCEPTO DE DISEÑO</a:t>
            </a:r>
          </a:p>
        </p:txBody>
      </p:sp>
      <p:sp>
        <p:nvSpPr>
          <p:cNvPr id="3" name="Marcador de contenido 2"/>
          <p:cNvSpPr>
            <a:spLocks noGrp="1"/>
          </p:cNvSpPr>
          <p:nvPr>
            <p:ph idx="1"/>
          </p:nvPr>
        </p:nvSpPr>
        <p:spPr>
          <a:xfrm>
            <a:off x="1341120" y="1315538"/>
            <a:ext cx="9509760" cy="4343400"/>
          </a:xfrm>
        </p:spPr>
        <p:txBody>
          <a:bodyPr>
            <a:noAutofit/>
          </a:bodyPr>
          <a:lstStyle/>
          <a:p>
            <a:r>
              <a:rPr lang="es-ES" sz="2400" dirty="0">
                <a:solidFill>
                  <a:schemeClr val="tx2">
                    <a:lumMod val="50000"/>
                  </a:schemeClr>
                </a:solidFill>
                <a:latin typeface="Times New Roman" panose="02020603050405020304" pitchFamily="18" charset="0"/>
                <a:cs typeface="Times New Roman" panose="02020603050405020304" pitchFamily="18" charset="0"/>
              </a:rPr>
              <a:t>El proceso de selección del concepto de cada uno de las características técnicas se procede a utilizar el método ordinal corregido de criterio ponderado.</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endParaRPr lang="es-ES" sz="2400" dirty="0">
              <a:solidFill>
                <a:schemeClr val="tx2">
                  <a:lumMod val="50000"/>
                </a:schemeClr>
              </a:solidFill>
              <a:latin typeface="Times New Roman" panose="02020603050405020304" pitchFamily="18" charset="0"/>
              <a:cs typeface="Times New Roman" panose="02020603050405020304" pitchFamily="18" charset="0"/>
            </a:endParaRPr>
          </a:p>
          <a:p>
            <a:r>
              <a:rPr lang="es-ES" sz="2400" dirty="0">
                <a:solidFill>
                  <a:schemeClr val="tx2">
                    <a:lumMod val="50000"/>
                  </a:schemeClr>
                </a:solidFill>
                <a:latin typeface="Times New Roman" panose="02020603050405020304" pitchFamily="18" charset="0"/>
                <a:cs typeface="Times New Roman" panose="02020603050405020304" pitchFamily="18" charset="0"/>
              </a:rPr>
              <a:t>Se requiere estandarizar los criterios a valorar para cada característica técnica. Se va a realizar tablas de ponderación, los valores comprendidos entre 0 y 1. Si el valor es 1 significa que el criterio de la fila es más relevante que el criterio de la columna, caso contrario, si el valor es 0 significa que el criterio de la columna es más importante que el correspondiente a la fila. </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90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interna</a:t>
            </a:r>
          </a:p>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Modular</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estructura interna</a:t>
            </a:r>
            <a:endParaRPr lang="es-EC" sz="1600" cap="small"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Estructura</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solida</a:t>
            </a:r>
            <a:endParaRPr lang="es-EC"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4" name="Imagen 3"/>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39231" y1="2949" x2="86410" y2="16354"/>
                        <a14:foregroundMark x1="56410" y1="3753" x2="87179" y2="11796"/>
                        <a14:foregroundMark x1="85385" y1="31903" x2="83846" y2="47453"/>
                        <a14:foregroundMark x1="86154" y1="50670" x2="85641" y2="57909"/>
                        <a14:foregroundMark x1="85641" y1="57909" x2="85641" y2="57909"/>
                        <a14:foregroundMark x1="81538" y1="60322" x2="63333" y2="94102"/>
                        <a14:foregroundMark x1="88205" y1="64879" x2="77949" y2="93029"/>
                        <a14:foregroundMark x1="77949" y1="93029" x2="77949" y2="93029"/>
                        <a14:foregroundMark x1="68462" y1="66756" x2="52051" y2="91153"/>
                        <a14:foregroundMark x1="52051" y1="91153" x2="52051" y2="91153"/>
                        <a14:foregroundMark x1="59231" y1="64879" x2="48205" y2="83378"/>
                        <a14:foregroundMark x1="48205" y1="83378" x2="48205" y2="83378"/>
                        <a14:foregroundMark x1="87949" y1="68097" x2="85385" y2="84182"/>
                        <a14:foregroundMark x1="85385" y1="84182" x2="85385" y2="84182"/>
                        <a14:foregroundMark x1="88974" y1="71582" x2="88974" y2="74799"/>
                        <a14:foregroundMark x1="24103" y1="86327" x2="25385" y2="75603"/>
                        <a14:foregroundMark x1="16667" y1="69169" x2="8974" y2="56300"/>
                        <a14:foregroundMark x1="8205" y1="49330" x2="8205" y2="61394"/>
                        <a14:foregroundMark x1="8205" y1="61394" x2="8205" y2="61394"/>
                        <a14:foregroundMark x1="8462" y1="32708" x2="256" y2="26273"/>
                        <a14:foregroundMark x1="93590" y1="16354" x2="91026" y2="25201"/>
                        <a14:foregroundMark x1="90769" y1="37802" x2="88974" y2="45308"/>
                        <a14:foregroundMark x1="90000" y1="75603" x2="82564" y2="87399"/>
                        <a14:foregroundMark x1="82564" y1="87399" x2="82564" y2="87399"/>
                        <a14:foregroundMark x1="88974" y1="78820" x2="82821" y2="89544"/>
                        <a14:foregroundMark x1="73590" y1="97319" x2="83590" y2="90080"/>
                        <a14:foregroundMark x1="66154" y1="98391" x2="76154" y2="95442"/>
                        <a14:foregroundMark x1="87436" y1="52279" x2="87436" y2="60054"/>
                        <a14:foregroundMark x1="87436" y1="60054" x2="87436" y2="60054"/>
                        <a14:foregroundMark x1="6923" y1="63003" x2="6667" y2="53083"/>
                        <a14:foregroundMark x1="7436" y1="52547" x2="6410" y2="45040"/>
                        <a14:foregroundMark x1="6410" y1="53351" x2="6410" y2="45308"/>
                        <a14:foregroundMark x1="6154" y1="56300" x2="6410" y2="43432"/>
                        <a14:foregroundMark x1="46923" y1="83914" x2="58205" y2="96247"/>
                        <a14:foregroundMark x1="1026" y1="16890" x2="3590" y2="13941"/>
                        <a14:backgroundMark x1="1795" y1="30831" x2="1538" y2="64879"/>
                        <a14:backgroundMark x1="1538" y1="64879" x2="1538" y2="64879"/>
                        <a14:backgroundMark x1="1282" y1="12601" x2="0" y2="16354"/>
                        <a14:backgroundMark x1="1795" y1="30563" x2="0" y2="28418"/>
                      </a14:backgroundRemoval>
                    </a14:imgEffect>
                    <a14:imgEffect>
                      <a14:sharpenSoften amount="50000"/>
                    </a14:imgEffect>
                  </a14:imgLayer>
                </a14:imgProps>
              </a:ext>
              <a:ext uri="{28A0092B-C50C-407E-A947-70E740481C1C}">
                <a14:useLocalDpi xmlns:a14="http://schemas.microsoft.com/office/drawing/2010/main" val="0"/>
              </a:ext>
            </a:extLst>
          </a:blip>
          <a:srcRect l="1003" r="45" b="13378"/>
          <a:stretch/>
        </p:blipFill>
        <p:spPr bwMode="auto">
          <a:xfrm>
            <a:off x="2982654" y="1945457"/>
            <a:ext cx="1921987" cy="1856741"/>
          </a:xfrm>
          <a:prstGeom prst="rect">
            <a:avLst/>
          </a:prstGeom>
          <a:noFill/>
          <a:ln>
            <a:noFill/>
          </a:ln>
          <a:extLst>
            <a:ext uri="{53640926-AAD7-44D8-BBD7-CCE9431645EC}">
              <a14:shadowObscured xmlns:a14="http://schemas.microsoft.com/office/drawing/2010/main"/>
            </a:ext>
          </a:extLst>
        </p:spPr>
      </p:pic>
      <p:pic>
        <p:nvPicPr>
          <p:cNvPr id="5" name="Imagen 4" descr="http://excedrin.media.mit.edu/robotic/wp-content/uploads/sites/14/2013/10/Huggable-mech-portfolio.jpg"/>
          <p:cNvPicPr/>
          <p:nvPr/>
        </p:nvPicPr>
        <p:blipFill rotWithShape="1">
          <a:blip r:embed="rId4">
            <a:extLst>
              <a:ext uri="{28A0092B-C50C-407E-A947-70E740481C1C}">
                <a14:useLocalDpi xmlns:a14="http://schemas.microsoft.com/office/drawing/2010/main" val="0"/>
              </a:ext>
            </a:extLst>
          </a:blip>
          <a:srcRect l="25371" r="24630"/>
          <a:stretch/>
        </p:blipFill>
        <p:spPr bwMode="auto">
          <a:xfrm>
            <a:off x="3172123" y="4057562"/>
            <a:ext cx="1543050" cy="1856740"/>
          </a:xfrm>
          <a:prstGeom prst="rect">
            <a:avLst/>
          </a:prstGeom>
          <a:noFill/>
          <a:ln>
            <a:noFill/>
          </a:ln>
          <a:extLst>
            <a:ext uri="{53640926-AAD7-44D8-BBD7-CCE9431645EC}">
              <a14:shadowObscured xmlns:a14="http://schemas.microsoft.com/office/drawing/2010/main"/>
            </a:ext>
          </a:extLst>
        </p:spPr>
      </p:pic>
      <p:pic>
        <p:nvPicPr>
          <p:cNvPr id="8" name="Imagen 7"/>
          <p:cNvPicPr>
            <a:picLocks noChangeAspect="1"/>
          </p:cNvPicPr>
          <p:nvPr/>
        </p:nvPicPr>
        <p:blipFill>
          <a:blip r:embed="rId5"/>
          <a:stretch>
            <a:fillRect/>
          </a:stretch>
        </p:blipFill>
        <p:spPr>
          <a:xfrm>
            <a:off x="5802878" y="4601663"/>
            <a:ext cx="5629275" cy="1057275"/>
          </a:xfrm>
          <a:prstGeom prst="rect">
            <a:avLst/>
          </a:prstGeom>
        </p:spPr>
      </p:pic>
      <p:pic>
        <p:nvPicPr>
          <p:cNvPr id="9" name="Imagen 8"/>
          <p:cNvPicPr>
            <a:picLocks noChangeAspect="1"/>
          </p:cNvPicPr>
          <p:nvPr/>
        </p:nvPicPr>
        <p:blipFill>
          <a:blip r:embed="rId6"/>
          <a:stretch>
            <a:fillRect/>
          </a:stretch>
        </p:blipFill>
        <p:spPr>
          <a:xfrm>
            <a:off x="5802878" y="2382338"/>
            <a:ext cx="5610225" cy="1152525"/>
          </a:xfrm>
          <a:prstGeom prst="rect">
            <a:avLst/>
          </a:prstGeom>
        </p:spPr>
      </p:pic>
    </p:spTree>
    <p:extLst>
      <p:ext uri="{BB962C8B-B14F-4D97-AF65-F5344CB8AC3E}">
        <p14:creationId xmlns:p14="http://schemas.microsoft.com/office/powerpoint/2010/main" val="297045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interna</a:t>
            </a: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marL="4014788" indent="-342900">
              <a:lnSpc>
                <a:spcPct val="100000"/>
              </a:lnSpc>
              <a:buClr>
                <a:schemeClr val="tx2">
                  <a:lumMod val="50000"/>
                </a:schemeClr>
              </a:buClr>
              <a:buSzPct val="100000"/>
              <a:buFont typeface="Courier New" panose="02070309020205020404" pitchFamily="49" charset="0"/>
              <a:buChar char="o"/>
            </a:pPr>
            <a:r>
              <a:rPr lang="es-ES" dirty="0">
                <a:solidFill>
                  <a:schemeClr val="tx2">
                    <a:lumMod val="50000"/>
                  </a:schemeClr>
                </a:solidFill>
                <a:latin typeface="Times New Roman" panose="02020603050405020304" pitchFamily="18" charset="0"/>
                <a:cs typeface="Times New Roman" panose="02020603050405020304" pitchFamily="18" charset="0"/>
              </a:rPr>
              <a:t>Diseño en un software CAD</a:t>
            </a:r>
          </a:p>
          <a:p>
            <a:pPr marL="4014788" indent="-342900">
              <a:lnSpc>
                <a:spcPct val="100000"/>
              </a:lnSpc>
              <a:buClr>
                <a:schemeClr val="tx2">
                  <a:lumMod val="50000"/>
                </a:schemeClr>
              </a:buClr>
              <a:buSzPct val="100000"/>
              <a:buFont typeface="Courier New" panose="02070309020205020404" pitchFamily="49" charset="0"/>
              <a:buChar char="o"/>
            </a:pPr>
            <a:r>
              <a:rPr lang="es-ES" dirty="0">
                <a:solidFill>
                  <a:schemeClr val="tx2">
                    <a:lumMod val="50000"/>
                  </a:schemeClr>
                </a:solidFill>
                <a:latin typeface="Times New Roman" panose="02020603050405020304" pitchFamily="18" charset="0"/>
                <a:cs typeface="Times New Roman" panose="02020603050405020304" pitchFamily="18" charset="0"/>
              </a:rPr>
              <a:t>La estructura interna mediante placas de acrílico con los niveles necesarios para la distribución de los elementos mecánicos, electrónicos y eléctricos</a:t>
            </a:r>
          </a:p>
          <a:p>
            <a:pPr marL="4014788" indent="-342900">
              <a:lnSpc>
                <a:spcPct val="100000"/>
              </a:lnSpc>
              <a:buClr>
                <a:schemeClr val="tx2">
                  <a:lumMod val="50000"/>
                </a:schemeClr>
              </a:buClr>
              <a:buSzPct val="100000"/>
              <a:buFont typeface="Courier New" panose="02070309020205020404" pitchFamily="49" charset="0"/>
              <a:buChar char="o"/>
            </a:pPr>
            <a:r>
              <a:rPr lang="es-ES" dirty="0">
                <a:solidFill>
                  <a:schemeClr val="tx2">
                    <a:lumMod val="50000"/>
                  </a:schemeClr>
                </a:solidFill>
                <a:latin typeface="Times New Roman" panose="02020603050405020304" pitchFamily="18" charset="0"/>
                <a:cs typeface="Times New Roman" panose="02020603050405020304" pitchFamily="18" charset="0"/>
              </a:rPr>
              <a:t>Para el análisis se realiza una simulación en un software CAE</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9" name="Imagen 8"/>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41120" y="1969771"/>
            <a:ext cx="3435327" cy="3930880"/>
          </a:xfrm>
          <a:prstGeom prst="rect">
            <a:avLst/>
          </a:prstGeom>
          <a:noFill/>
          <a:ln>
            <a:noFill/>
          </a:ln>
        </p:spPr>
      </p:pic>
    </p:spTree>
    <p:extLst>
      <p:ext uri="{BB962C8B-B14F-4D97-AF65-F5344CB8AC3E}">
        <p14:creationId xmlns:p14="http://schemas.microsoft.com/office/powerpoint/2010/main" val="42537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343600907"/>
              </p:ext>
            </p:extLst>
          </p:nvPr>
        </p:nvGraphicFramePr>
        <p:xfrm>
          <a:off x="368968" y="1524000"/>
          <a:ext cx="11534274" cy="5197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1"/>
          <p:cNvSpPr txBox="1">
            <a:spLocks/>
          </p:cNvSpPr>
          <p:nvPr/>
        </p:nvSpPr>
        <p:spPr>
          <a:xfrm>
            <a:off x="1333099" y="519122"/>
            <a:ext cx="9509760" cy="621262"/>
          </a:xfrm>
          <a:prstGeom prst="rect">
            <a:avLst/>
          </a:prstGeom>
        </p:spPr>
        <p:txBody>
          <a:bodyP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s-EC" sz="3200" dirty="0">
                <a:latin typeface="Times New Roman" panose="02020603050405020304" pitchFamily="18" charset="0"/>
                <a:cs typeface="Times New Roman" panose="02020603050405020304" pitchFamily="18" charset="0"/>
              </a:rPr>
              <a:t>ANTECEDENTES</a:t>
            </a:r>
          </a:p>
        </p:txBody>
      </p:sp>
    </p:spTree>
    <p:extLst>
      <p:ext uri="{BB962C8B-B14F-4D97-AF65-F5344CB8AC3E}">
        <p14:creationId xmlns:p14="http://schemas.microsoft.com/office/powerpoint/2010/main" val="415756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2" dur="1000"/>
                                        <p:tgtEl>
                                          <p:spTgt spid="11">
                                            <p:graphicEl>
                                              <a:dgm id="{C43EB61A-2E04-409F-8F87-79F190ED3CE0}"/>
                                            </p:graphicEl>
                                          </p:spTgt>
                                        </p:tgtEl>
                                      </p:cBhvr>
                                    </p:animEffect>
                                    <p:anim calcmode="lin" valueType="num">
                                      <p:cBhvr>
                                        <p:cTn id="13"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4"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5" presetID="12" presetClass="entr" presetSubtype="1" fill="hold" grpId="0" nodeType="withEffect">
                                  <p:stCondLst>
                                    <p:cond delay="0"/>
                                  </p:stCondLst>
                                  <p:childTnLst>
                                    <p:set>
                                      <p:cBhvr>
                                        <p:cTn id="16"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7" dur="1000"/>
                                        <p:tgtEl>
                                          <p:spTgt spid="11">
                                            <p:graphicEl>
                                              <a:dgm id="{2572025E-E8B8-4F94-94D0-DC22D7F762F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graphicEl>
                                              <a:dgm id="{BF646D7A-C7D0-4489-A68F-61F32B7DB0C6}"/>
                                            </p:graphicEl>
                                          </p:spTgt>
                                        </p:tgtEl>
                                        <p:attrNameLst>
                                          <p:attrName>style.visibility</p:attrName>
                                        </p:attrNameLst>
                                      </p:cBhvr>
                                      <p:to>
                                        <p:strVal val="visible"/>
                                      </p:to>
                                    </p:set>
                                    <p:animEffect transition="in" filter="fade">
                                      <p:cBhvr>
                                        <p:cTn id="22" dur="1000"/>
                                        <p:tgtEl>
                                          <p:spTgt spid="11">
                                            <p:graphicEl>
                                              <a:dgm id="{BF646D7A-C7D0-4489-A68F-61F32B7DB0C6}"/>
                                            </p:graphicEl>
                                          </p:spTgt>
                                        </p:tgtEl>
                                      </p:cBhvr>
                                    </p:animEffect>
                                    <p:anim calcmode="lin" valueType="num">
                                      <p:cBhvr>
                                        <p:cTn id="23" dur="1000" fill="hold"/>
                                        <p:tgtEl>
                                          <p:spTgt spid="11">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BF646D7A-C7D0-4489-A68F-61F32B7DB0C6}"/>
                                            </p:graphicEl>
                                          </p:spTgt>
                                        </p:tgtEl>
                                        <p:attrNameLst>
                                          <p:attrName>ppt_y</p:attrName>
                                        </p:attrNameLst>
                                      </p:cBhvr>
                                      <p:tavLst>
                                        <p:tav tm="0">
                                          <p:val>
                                            <p:strVal val="#ppt_y+.1"/>
                                          </p:val>
                                        </p:tav>
                                        <p:tav tm="100000">
                                          <p:val>
                                            <p:strVal val="#ppt_y"/>
                                          </p:val>
                                        </p:tav>
                                      </p:tavLst>
                                    </p:anim>
                                  </p:childTnLst>
                                </p:cTn>
                              </p:par>
                              <p:par>
                                <p:cTn id="25" presetID="12" presetClass="entr" presetSubtype="1" fill="hold" grpId="0" nodeType="withEffect">
                                  <p:stCondLst>
                                    <p:cond delay="0"/>
                                  </p:stCondLst>
                                  <p:childTnLst>
                                    <p:set>
                                      <p:cBhvr>
                                        <p:cTn id="26" dur="1" fill="hold">
                                          <p:stCondLst>
                                            <p:cond delay="0"/>
                                          </p:stCondLst>
                                        </p:cTn>
                                        <p:tgtEl>
                                          <p:spTgt spid="11">
                                            <p:graphicEl>
                                              <a:dgm id="{E4B0666F-2CF1-4C21-A251-46E6EBFF7C1D}"/>
                                            </p:graphicEl>
                                          </p:spTgt>
                                        </p:tgtEl>
                                        <p:attrNameLst>
                                          <p:attrName>style.visibility</p:attrName>
                                        </p:attrNameLst>
                                      </p:cBhvr>
                                      <p:to>
                                        <p:strVal val="visible"/>
                                      </p:to>
                                    </p:set>
                                    <p:animEffect transition="in" filter="slide(fromTop)">
                                      <p:cBhvr>
                                        <p:cTn id="27" dur="1000"/>
                                        <p:tgtEl>
                                          <p:spTgt spid="11">
                                            <p:graphicEl>
                                              <a:dgm id="{E4B0666F-2CF1-4C21-A251-46E6EBFF7C1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graphicEl>
                                              <a:dgm id="{41BC1ABA-1F87-4B1E-94EC-41724CD12655}"/>
                                            </p:graphicEl>
                                          </p:spTgt>
                                        </p:tgtEl>
                                        <p:attrNameLst>
                                          <p:attrName>style.visibility</p:attrName>
                                        </p:attrNameLst>
                                      </p:cBhvr>
                                      <p:to>
                                        <p:strVal val="visible"/>
                                      </p:to>
                                    </p:set>
                                    <p:animEffect transition="in" filter="fade">
                                      <p:cBhvr>
                                        <p:cTn id="32" dur="1000"/>
                                        <p:tgtEl>
                                          <p:spTgt spid="11">
                                            <p:graphicEl>
                                              <a:dgm id="{41BC1ABA-1F87-4B1E-94EC-41724CD12655}"/>
                                            </p:graphicEl>
                                          </p:spTgt>
                                        </p:tgtEl>
                                      </p:cBhvr>
                                    </p:animEffect>
                                    <p:anim calcmode="lin" valueType="num">
                                      <p:cBhvr>
                                        <p:cTn id="33" dur="1000" fill="hold"/>
                                        <p:tgtEl>
                                          <p:spTgt spid="11">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34" dur="1000" fill="hold"/>
                                        <p:tgtEl>
                                          <p:spTgt spid="11">
                                            <p:graphicEl>
                                              <a:dgm id="{41BC1ABA-1F87-4B1E-94EC-41724CD12655}"/>
                                            </p:graphicEl>
                                          </p:spTgt>
                                        </p:tgtEl>
                                        <p:attrNameLst>
                                          <p:attrName>ppt_y</p:attrName>
                                        </p:attrNameLst>
                                      </p:cBhvr>
                                      <p:tavLst>
                                        <p:tav tm="0">
                                          <p:val>
                                            <p:strVal val="#ppt_y+.1"/>
                                          </p:val>
                                        </p:tav>
                                        <p:tav tm="100000">
                                          <p:val>
                                            <p:strVal val="#ppt_y"/>
                                          </p:val>
                                        </p:tav>
                                      </p:tavLst>
                                    </p:anim>
                                  </p:childTnLst>
                                </p:cTn>
                              </p:par>
                              <p:par>
                                <p:cTn id="35" presetID="12" presetClass="entr" presetSubtype="1" fill="hold" grpId="0" nodeType="withEffect">
                                  <p:stCondLst>
                                    <p:cond delay="0"/>
                                  </p:stCondLst>
                                  <p:childTnLst>
                                    <p:set>
                                      <p:cBhvr>
                                        <p:cTn id="36" dur="1" fill="hold">
                                          <p:stCondLst>
                                            <p:cond delay="0"/>
                                          </p:stCondLst>
                                        </p:cTn>
                                        <p:tgtEl>
                                          <p:spTgt spid="11">
                                            <p:graphicEl>
                                              <a:dgm id="{5284ED54-4761-44DA-8086-D5FD397A1C95}"/>
                                            </p:graphicEl>
                                          </p:spTgt>
                                        </p:tgtEl>
                                        <p:attrNameLst>
                                          <p:attrName>style.visibility</p:attrName>
                                        </p:attrNameLst>
                                      </p:cBhvr>
                                      <p:to>
                                        <p:strVal val="visible"/>
                                      </p:to>
                                    </p:set>
                                    <p:animEffect transition="in" filter="slide(fromTop)">
                                      <p:cBhvr>
                                        <p:cTn id="37" dur="1000"/>
                                        <p:tgtEl>
                                          <p:spTgt spid="11">
                                            <p:graphicEl>
                                              <a:dgm id="{5284ED54-4761-44DA-8086-D5FD397A1C95}"/>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graphicEl>
                                              <a:dgm id="{D88C7409-AB93-4FE3-A61D-F51EE8A4B008}"/>
                                            </p:graphicEl>
                                          </p:spTgt>
                                        </p:tgtEl>
                                        <p:attrNameLst>
                                          <p:attrName>style.visibility</p:attrName>
                                        </p:attrNameLst>
                                      </p:cBhvr>
                                      <p:to>
                                        <p:strVal val="visible"/>
                                      </p:to>
                                    </p:set>
                                    <p:animEffect transition="in" filter="fade">
                                      <p:cBhvr>
                                        <p:cTn id="42" dur="1000"/>
                                        <p:tgtEl>
                                          <p:spTgt spid="11">
                                            <p:graphicEl>
                                              <a:dgm id="{D88C7409-AB93-4FE3-A61D-F51EE8A4B008}"/>
                                            </p:graphicEl>
                                          </p:spTgt>
                                        </p:tgtEl>
                                      </p:cBhvr>
                                    </p:animEffect>
                                    <p:anim calcmode="lin" valueType="num">
                                      <p:cBhvr>
                                        <p:cTn id="43" dur="1000" fill="hold"/>
                                        <p:tgtEl>
                                          <p:spTgt spid="11">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44" dur="1000" fill="hold"/>
                                        <p:tgtEl>
                                          <p:spTgt spid="11">
                                            <p:graphicEl>
                                              <a:dgm id="{D88C7409-AB93-4FE3-A61D-F51EE8A4B008}"/>
                                            </p:graphicEl>
                                          </p:spTgt>
                                        </p:tgtEl>
                                        <p:attrNameLst>
                                          <p:attrName>ppt_y</p:attrName>
                                        </p:attrNameLst>
                                      </p:cBhvr>
                                      <p:tavLst>
                                        <p:tav tm="0">
                                          <p:val>
                                            <p:strVal val="#ppt_y+.1"/>
                                          </p:val>
                                        </p:tav>
                                        <p:tav tm="100000">
                                          <p:val>
                                            <p:strVal val="#ppt_y"/>
                                          </p:val>
                                        </p:tav>
                                      </p:tavLst>
                                    </p:anim>
                                  </p:childTnLst>
                                </p:cTn>
                              </p:par>
                              <p:par>
                                <p:cTn id="45" presetID="12" presetClass="entr" presetSubtype="1" fill="hold" grpId="0" nodeType="withEffect">
                                  <p:stCondLst>
                                    <p:cond delay="0"/>
                                  </p:stCondLst>
                                  <p:childTnLst>
                                    <p:set>
                                      <p:cBhvr>
                                        <p:cTn id="46" dur="1" fill="hold">
                                          <p:stCondLst>
                                            <p:cond delay="0"/>
                                          </p:stCondLst>
                                        </p:cTn>
                                        <p:tgtEl>
                                          <p:spTgt spid="11">
                                            <p:graphicEl>
                                              <a:dgm id="{87B5BDBA-3C7A-41F1-8C33-F13937A84B36}"/>
                                            </p:graphicEl>
                                          </p:spTgt>
                                        </p:tgtEl>
                                        <p:attrNameLst>
                                          <p:attrName>style.visibility</p:attrName>
                                        </p:attrNameLst>
                                      </p:cBhvr>
                                      <p:to>
                                        <p:strVal val="visible"/>
                                      </p:to>
                                    </p:set>
                                    <p:animEffect transition="in" filter="slide(fromTop)">
                                      <p:cBhvr>
                                        <p:cTn id="47" dur="1000"/>
                                        <p:tgtEl>
                                          <p:spTgt spid="11">
                                            <p:graphicEl>
                                              <a:dgm id="{87B5BDBA-3C7A-41F1-8C33-F13937A84B36}"/>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graphicEl>
                                              <a:dgm id="{B68F94D2-D73D-420A-802B-DFDC9BE4ED4C}"/>
                                            </p:graphicEl>
                                          </p:spTgt>
                                        </p:tgtEl>
                                        <p:attrNameLst>
                                          <p:attrName>style.visibility</p:attrName>
                                        </p:attrNameLst>
                                      </p:cBhvr>
                                      <p:to>
                                        <p:strVal val="visible"/>
                                      </p:to>
                                    </p:set>
                                    <p:animEffect transition="in" filter="fade">
                                      <p:cBhvr>
                                        <p:cTn id="52" dur="1000"/>
                                        <p:tgtEl>
                                          <p:spTgt spid="11">
                                            <p:graphicEl>
                                              <a:dgm id="{B68F94D2-D73D-420A-802B-DFDC9BE4ED4C}"/>
                                            </p:graphicEl>
                                          </p:spTgt>
                                        </p:tgtEl>
                                      </p:cBhvr>
                                    </p:animEffect>
                                    <p:anim calcmode="lin" valueType="num">
                                      <p:cBhvr>
                                        <p:cTn id="53" dur="1000" fill="hold"/>
                                        <p:tgtEl>
                                          <p:spTgt spid="11">
                                            <p:graphicEl>
                                              <a:dgm id="{B68F94D2-D73D-420A-802B-DFDC9BE4ED4C}"/>
                                            </p:graphicEl>
                                          </p:spTgt>
                                        </p:tgtEl>
                                        <p:attrNameLst>
                                          <p:attrName>ppt_x</p:attrName>
                                        </p:attrNameLst>
                                      </p:cBhvr>
                                      <p:tavLst>
                                        <p:tav tm="0">
                                          <p:val>
                                            <p:strVal val="#ppt_x"/>
                                          </p:val>
                                        </p:tav>
                                        <p:tav tm="100000">
                                          <p:val>
                                            <p:strVal val="#ppt_x"/>
                                          </p:val>
                                        </p:tav>
                                      </p:tavLst>
                                    </p:anim>
                                    <p:anim calcmode="lin" valueType="num">
                                      <p:cBhvr>
                                        <p:cTn id="54" dur="1000" fill="hold"/>
                                        <p:tgtEl>
                                          <p:spTgt spid="11">
                                            <p:graphicEl>
                                              <a:dgm id="{B68F94D2-D73D-420A-802B-DFDC9BE4ED4C}"/>
                                            </p:graphicEl>
                                          </p:spTgt>
                                        </p:tgtEl>
                                        <p:attrNameLst>
                                          <p:attrName>ppt_y</p:attrName>
                                        </p:attrNameLst>
                                      </p:cBhvr>
                                      <p:tavLst>
                                        <p:tav tm="0">
                                          <p:val>
                                            <p:strVal val="#ppt_y+.1"/>
                                          </p:val>
                                        </p:tav>
                                        <p:tav tm="100000">
                                          <p:val>
                                            <p:strVal val="#ppt_y"/>
                                          </p:val>
                                        </p:tav>
                                      </p:tavLst>
                                    </p:anim>
                                  </p:childTnLst>
                                </p:cTn>
                              </p:par>
                              <p:par>
                                <p:cTn id="55" presetID="12" presetClass="entr" presetSubtype="1" fill="hold" grpId="0" nodeType="withEffect">
                                  <p:stCondLst>
                                    <p:cond delay="0"/>
                                  </p:stCondLst>
                                  <p:childTnLst>
                                    <p:set>
                                      <p:cBhvr>
                                        <p:cTn id="56" dur="1" fill="hold">
                                          <p:stCondLst>
                                            <p:cond delay="0"/>
                                          </p:stCondLst>
                                        </p:cTn>
                                        <p:tgtEl>
                                          <p:spTgt spid="11">
                                            <p:graphicEl>
                                              <a:dgm id="{9B706799-997B-4F74-B652-58B58A51EA58}"/>
                                            </p:graphicEl>
                                          </p:spTgt>
                                        </p:tgtEl>
                                        <p:attrNameLst>
                                          <p:attrName>style.visibility</p:attrName>
                                        </p:attrNameLst>
                                      </p:cBhvr>
                                      <p:to>
                                        <p:strVal val="visible"/>
                                      </p:to>
                                    </p:set>
                                    <p:animEffect transition="in" filter="slide(fromTop)">
                                      <p:cBhvr>
                                        <p:cTn id="57" dur="1000"/>
                                        <p:tgtEl>
                                          <p:spTgt spid="11">
                                            <p:graphicEl>
                                              <a:dgm id="{9B706799-997B-4F74-B652-58B58A51EA5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graphicEl>
                                              <a:dgm id="{7C216105-A97C-47DD-83FC-3B94363252A4}"/>
                                            </p:graphicEl>
                                          </p:spTgt>
                                        </p:tgtEl>
                                        <p:attrNameLst>
                                          <p:attrName>style.visibility</p:attrName>
                                        </p:attrNameLst>
                                      </p:cBhvr>
                                      <p:to>
                                        <p:strVal val="visible"/>
                                      </p:to>
                                    </p:set>
                                    <p:animEffect transition="in" filter="fade">
                                      <p:cBhvr>
                                        <p:cTn id="62" dur="1000"/>
                                        <p:tgtEl>
                                          <p:spTgt spid="11">
                                            <p:graphicEl>
                                              <a:dgm id="{7C216105-A97C-47DD-83FC-3B94363252A4}"/>
                                            </p:graphicEl>
                                          </p:spTgt>
                                        </p:tgtEl>
                                      </p:cBhvr>
                                    </p:animEffect>
                                    <p:anim calcmode="lin" valueType="num">
                                      <p:cBhvr>
                                        <p:cTn id="63" dur="1000" fill="hold"/>
                                        <p:tgtEl>
                                          <p:spTgt spid="11">
                                            <p:graphicEl>
                                              <a:dgm id="{7C216105-A97C-47DD-83FC-3B94363252A4}"/>
                                            </p:graphicEl>
                                          </p:spTgt>
                                        </p:tgtEl>
                                        <p:attrNameLst>
                                          <p:attrName>ppt_x</p:attrName>
                                        </p:attrNameLst>
                                      </p:cBhvr>
                                      <p:tavLst>
                                        <p:tav tm="0">
                                          <p:val>
                                            <p:strVal val="#ppt_x"/>
                                          </p:val>
                                        </p:tav>
                                        <p:tav tm="100000">
                                          <p:val>
                                            <p:strVal val="#ppt_x"/>
                                          </p:val>
                                        </p:tav>
                                      </p:tavLst>
                                    </p:anim>
                                    <p:anim calcmode="lin" valueType="num">
                                      <p:cBhvr>
                                        <p:cTn id="64" dur="1000" fill="hold"/>
                                        <p:tgtEl>
                                          <p:spTgt spid="11">
                                            <p:graphicEl>
                                              <a:dgm id="{7C216105-A97C-47DD-83FC-3B94363252A4}"/>
                                            </p:graphicEl>
                                          </p:spTgt>
                                        </p:tgtEl>
                                        <p:attrNameLst>
                                          <p:attrName>ppt_y</p:attrName>
                                        </p:attrNameLst>
                                      </p:cBhvr>
                                      <p:tavLst>
                                        <p:tav tm="0">
                                          <p:val>
                                            <p:strVal val="#ppt_y+.1"/>
                                          </p:val>
                                        </p:tav>
                                        <p:tav tm="100000">
                                          <p:val>
                                            <p:strVal val="#ppt_y"/>
                                          </p:val>
                                        </p:tav>
                                      </p:tavLst>
                                    </p:anim>
                                  </p:childTnLst>
                                </p:cTn>
                              </p:par>
                              <p:par>
                                <p:cTn id="65" presetID="12" presetClass="entr" presetSubtype="1" fill="hold" grpId="0" nodeType="withEffect">
                                  <p:stCondLst>
                                    <p:cond delay="0"/>
                                  </p:stCondLst>
                                  <p:childTnLst>
                                    <p:set>
                                      <p:cBhvr>
                                        <p:cTn id="66" dur="1" fill="hold">
                                          <p:stCondLst>
                                            <p:cond delay="0"/>
                                          </p:stCondLst>
                                        </p:cTn>
                                        <p:tgtEl>
                                          <p:spTgt spid="11">
                                            <p:graphicEl>
                                              <a:dgm id="{43D67615-0175-4226-8023-0655C06CC0B5}"/>
                                            </p:graphicEl>
                                          </p:spTgt>
                                        </p:tgtEl>
                                        <p:attrNameLst>
                                          <p:attrName>style.visibility</p:attrName>
                                        </p:attrNameLst>
                                      </p:cBhvr>
                                      <p:to>
                                        <p:strVal val="visible"/>
                                      </p:to>
                                    </p:set>
                                    <p:anim calcmode="lin" valueType="num">
                                      <p:cBhvr additive="base">
                                        <p:cTn id="67" dur="1000"/>
                                        <p:tgtEl>
                                          <p:spTgt spid="11">
                                            <p:graphicEl>
                                              <a:dgm id="{43D67615-0175-4226-8023-0655C06CC0B5}"/>
                                            </p:graphicEl>
                                          </p:spTgt>
                                        </p:tgtEl>
                                        <p:attrNameLst>
                                          <p:attrName>ppt_y</p:attrName>
                                        </p:attrNameLst>
                                      </p:cBhvr>
                                      <p:tavLst>
                                        <p:tav tm="0">
                                          <p:val>
                                            <p:strVal val="#ppt_y-#ppt_h*1.125000"/>
                                          </p:val>
                                        </p:tav>
                                        <p:tav tm="100000">
                                          <p:val>
                                            <p:strVal val="#ppt_y"/>
                                          </p:val>
                                        </p:tav>
                                      </p:tavLst>
                                    </p:anim>
                                    <p:animEffect transition="in" filter="wipe(down)">
                                      <p:cBhvr>
                                        <p:cTn id="68" dur="1000"/>
                                        <p:tgtEl>
                                          <p:spTgt spid="11">
                                            <p:graphicEl>
                                              <a:dgm id="{43D67615-0175-4226-8023-0655C06CC0B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7"/>
            <a:ext cx="9509760" cy="4825955"/>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interna</a:t>
            </a: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t>           </a:t>
            </a:r>
            <a:r>
              <a:rPr lang="es-ES" sz="2200" dirty="0">
                <a:solidFill>
                  <a:schemeClr val="tx2">
                    <a:lumMod val="50000"/>
                  </a:schemeClr>
                </a:solidFill>
                <a:latin typeface="Times New Roman" panose="02020603050405020304" pitchFamily="18" charset="0"/>
                <a:cs typeface="Times New Roman" panose="02020603050405020304" pitchFamily="18" charset="0"/>
              </a:rPr>
              <a:t>Esfuerzo de Von Mises 			             Factor de seguridad </a:t>
            </a:r>
          </a:p>
          <a:p>
            <a:pPr marL="45720" indent="0" algn="ctr">
              <a:lnSpc>
                <a:spcPct val="100000"/>
              </a:lnSpc>
              <a:buClr>
                <a:schemeClr val="tx2">
                  <a:lumMod val="50000"/>
                </a:schemeClr>
              </a:buClr>
              <a:buSzPct val="100000"/>
              <a:buNone/>
            </a:pPr>
            <a:r>
              <a:rPr lang="es-ES" sz="2200" b="1" dirty="0">
                <a:solidFill>
                  <a:schemeClr val="tx2">
                    <a:lumMod val="50000"/>
                  </a:schemeClr>
                </a:solidFill>
                <a:latin typeface="Times New Roman" panose="02020603050405020304" pitchFamily="18" charset="0"/>
                <a:cs typeface="Times New Roman" panose="02020603050405020304" pitchFamily="18" charset="0"/>
              </a:rPr>
              <a:t>Placa </a:t>
            </a:r>
            <a:r>
              <a:rPr lang="es-ES" sz="2200" b="1" dirty="0" err="1">
                <a:solidFill>
                  <a:schemeClr val="tx2">
                    <a:lumMod val="50000"/>
                  </a:schemeClr>
                </a:solidFill>
                <a:latin typeface="Times New Roman" panose="02020603050405020304" pitchFamily="18" charset="0"/>
                <a:cs typeface="Times New Roman" panose="02020603050405020304" pitchFamily="18" charset="0"/>
              </a:rPr>
              <a:t>Baseservo</a:t>
            </a:r>
            <a:endParaRPr lang="es-ES" sz="22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341120" y="2145482"/>
            <a:ext cx="4773077" cy="3136202"/>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6530975" y="2158500"/>
            <a:ext cx="4796667" cy="3123184"/>
          </a:xfrm>
          <a:prstGeom prst="rect">
            <a:avLst/>
          </a:prstGeom>
          <a:noFill/>
          <a:ln>
            <a:noFill/>
          </a:ln>
        </p:spPr>
      </p:pic>
    </p:spTree>
    <p:extLst>
      <p:ext uri="{BB962C8B-B14F-4D97-AF65-F5344CB8AC3E}">
        <p14:creationId xmlns:p14="http://schemas.microsoft.com/office/powerpoint/2010/main" val="351725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7"/>
            <a:ext cx="9509760" cy="4825955"/>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interna</a:t>
            </a: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t>           </a:t>
            </a:r>
            <a:r>
              <a:rPr lang="es-ES" sz="2200" dirty="0">
                <a:solidFill>
                  <a:schemeClr val="tx2">
                    <a:lumMod val="50000"/>
                  </a:schemeClr>
                </a:solidFill>
                <a:latin typeface="Times New Roman" panose="02020603050405020304" pitchFamily="18" charset="0"/>
                <a:cs typeface="Times New Roman" panose="02020603050405020304" pitchFamily="18" charset="0"/>
              </a:rPr>
              <a:t>Esfuerzo de Von Mises 			             Factor de seguridad</a:t>
            </a:r>
          </a:p>
          <a:p>
            <a:pPr marL="45720" indent="0" algn="ctr">
              <a:lnSpc>
                <a:spcPct val="100000"/>
              </a:lnSpc>
              <a:buClr>
                <a:schemeClr val="tx2">
                  <a:lumMod val="50000"/>
                </a:schemeClr>
              </a:buClr>
              <a:buSzPct val="100000"/>
              <a:buNone/>
            </a:pPr>
            <a:r>
              <a:rPr lang="es-ES" sz="2200" b="1" dirty="0">
                <a:solidFill>
                  <a:schemeClr val="tx2">
                    <a:lumMod val="50000"/>
                  </a:schemeClr>
                </a:solidFill>
                <a:latin typeface="Times New Roman" panose="02020603050405020304" pitchFamily="18" charset="0"/>
                <a:cs typeface="Times New Roman" panose="02020603050405020304" pitchFamily="18" charset="0"/>
              </a:rPr>
              <a:t>Placa Tapa </a:t>
            </a:r>
            <a:r>
              <a:rPr lang="es-ES" sz="2200" b="1" dirty="0" err="1">
                <a:solidFill>
                  <a:schemeClr val="tx2">
                    <a:lumMod val="50000"/>
                  </a:schemeClr>
                </a:solidFill>
                <a:latin typeface="Times New Roman" panose="02020603050405020304" pitchFamily="18" charset="0"/>
                <a:cs typeface="Times New Roman" panose="02020603050405020304" pitchFamily="18" charset="0"/>
              </a:rPr>
              <a:t>CuerpoB</a:t>
            </a:r>
            <a:endParaRPr lang="es-ES" sz="2200" b="1"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sz="2200" dirty="0">
                <a:solidFill>
                  <a:schemeClr val="tx2">
                    <a:lumMod val="50000"/>
                  </a:schemeClr>
                </a:solidFill>
                <a:latin typeface="Times New Roman" panose="02020603050405020304" pitchFamily="18" charset="0"/>
                <a:cs typeface="Times New Roman" panose="02020603050405020304" pitchFamily="18" charset="0"/>
              </a:rPr>
              <a:t> </a:t>
            </a:r>
            <a:endParaRPr lang="es-ES" sz="22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281136" y="2145482"/>
            <a:ext cx="4773077" cy="3136202"/>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6530975" y="2145482"/>
            <a:ext cx="4796667" cy="3136202"/>
          </a:xfrm>
          <a:prstGeom prst="rect">
            <a:avLst/>
          </a:prstGeom>
          <a:noFill/>
          <a:ln>
            <a:noFill/>
          </a:ln>
        </p:spPr>
      </p:pic>
    </p:spTree>
    <p:extLst>
      <p:ext uri="{BB962C8B-B14F-4D97-AF65-F5344CB8AC3E}">
        <p14:creationId xmlns:p14="http://schemas.microsoft.com/office/powerpoint/2010/main" val="22361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7"/>
            <a:ext cx="9509760" cy="4825955"/>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interna</a:t>
            </a: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t>           </a:t>
            </a:r>
            <a:r>
              <a:rPr lang="es-ES" sz="2200" dirty="0">
                <a:solidFill>
                  <a:schemeClr val="tx2">
                    <a:lumMod val="50000"/>
                  </a:schemeClr>
                </a:solidFill>
                <a:latin typeface="Times New Roman" panose="02020603050405020304" pitchFamily="18" charset="0"/>
                <a:cs typeface="Times New Roman" panose="02020603050405020304" pitchFamily="18" charset="0"/>
              </a:rPr>
              <a:t>Esfuerzo de Von Mises 			             Factor de seguridad</a:t>
            </a:r>
          </a:p>
          <a:p>
            <a:pPr marL="45720" indent="0" algn="ctr">
              <a:lnSpc>
                <a:spcPct val="100000"/>
              </a:lnSpc>
              <a:buClr>
                <a:schemeClr val="tx2">
                  <a:lumMod val="50000"/>
                </a:schemeClr>
              </a:buClr>
              <a:buSzPct val="100000"/>
              <a:buNone/>
            </a:pPr>
            <a:r>
              <a:rPr lang="es-ES" sz="2200" b="1" dirty="0">
                <a:solidFill>
                  <a:schemeClr val="tx2">
                    <a:lumMod val="50000"/>
                  </a:schemeClr>
                </a:solidFill>
                <a:latin typeface="Times New Roman" panose="02020603050405020304" pitchFamily="18" charset="0"/>
                <a:cs typeface="Times New Roman" panose="02020603050405020304" pitchFamily="18" charset="0"/>
              </a:rPr>
              <a:t>Placa </a:t>
            </a:r>
            <a:r>
              <a:rPr lang="es-ES" sz="2200" b="1" dirty="0" err="1">
                <a:solidFill>
                  <a:schemeClr val="tx2">
                    <a:lumMod val="50000"/>
                  </a:schemeClr>
                </a:solidFill>
                <a:latin typeface="Times New Roman" panose="02020603050405020304" pitchFamily="18" charset="0"/>
                <a:cs typeface="Times New Roman" panose="02020603050405020304" pitchFamily="18" charset="0"/>
              </a:rPr>
              <a:t>Placabase</a:t>
            </a:r>
            <a:r>
              <a:rPr lang="es-ES" sz="2200" dirty="0">
                <a:solidFill>
                  <a:schemeClr val="tx2">
                    <a:lumMod val="50000"/>
                  </a:schemeClr>
                </a:solidFill>
                <a:latin typeface="Times New Roman" panose="02020603050405020304" pitchFamily="18" charset="0"/>
                <a:cs typeface="Times New Roman" panose="02020603050405020304" pitchFamily="18" charset="0"/>
              </a:rPr>
              <a:t> </a:t>
            </a:r>
            <a:endParaRPr lang="es-ES" sz="22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281136" y="2145482"/>
            <a:ext cx="4773077" cy="3136202"/>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517328" y="2145482"/>
            <a:ext cx="4796667" cy="3136202"/>
          </a:xfrm>
          <a:prstGeom prst="rect">
            <a:avLst/>
          </a:prstGeom>
          <a:noFill/>
          <a:ln>
            <a:noFill/>
          </a:ln>
        </p:spPr>
      </p:pic>
    </p:spTree>
    <p:extLst>
      <p:ext uri="{BB962C8B-B14F-4D97-AF65-F5344CB8AC3E}">
        <p14:creationId xmlns:p14="http://schemas.microsoft.com/office/powerpoint/2010/main" val="426071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7"/>
            <a:ext cx="9509760" cy="4825955"/>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interna</a:t>
            </a: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t>           </a:t>
            </a:r>
            <a:r>
              <a:rPr lang="es-ES" sz="2200" dirty="0">
                <a:solidFill>
                  <a:schemeClr val="tx2">
                    <a:lumMod val="50000"/>
                  </a:schemeClr>
                </a:solidFill>
                <a:latin typeface="Times New Roman" panose="02020603050405020304" pitchFamily="18" charset="0"/>
                <a:cs typeface="Times New Roman" panose="02020603050405020304" pitchFamily="18" charset="0"/>
              </a:rPr>
              <a:t>Esfuerzo de Von Mises 			             Factor de seguridad</a:t>
            </a:r>
          </a:p>
          <a:p>
            <a:pPr marL="45720" indent="0" algn="ctr">
              <a:lnSpc>
                <a:spcPct val="100000"/>
              </a:lnSpc>
              <a:buClr>
                <a:schemeClr val="tx2">
                  <a:lumMod val="50000"/>
                </a:schemeClr>
              </a:buClr>
              <a:buSzPct val="100000"/>
              <a:buNone/>
            </a:pPr>
            <a:r>
              <a:rPr lang="es-ES" sz="2200" b="1" dirty="0">
                <a:solidFill>
                  <a:schemeClr val="tx2">
                    <a:lumMod val="50000"/>
                  </a:schemeClr>
                </a:solidFill>
                <a:latin typeface="Times New Roman" panose="02020603050405020304" pitchFamily="18" charset="0"/>
                <a:cs typeface="Times New Roman" panose="02020603050405020304" pitchFamily="18" charset="0"/>
              </a:rPr>
              <a:t>Placa Placa2</a:t>
            </a:r>
            <a:r>
              <a:rPr lang="es-ES" sz="2200" dirty="0">
                <a:solidFill>
                  <a:schemeClr val="tx2">
                    <a:lumMod val="50000"/>
                  </a:schemeClr>
                </a:solidFill>
                <a:latin typeface="Times New Roman" panose="02020603050405020304" pitchFamily="18" charset="0"/>
                <a:cs typeface="Times New Roman" panose="02020603050405020304" pitchFamily="18" charset="0"/>
              </a:rPr>
              <a:t> </a:t>
            </a:r>
            <a:endParaRPr lang="es-ES" sz="22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281136" y="2145482"/>
            <a:ext cx="4773077" cy="3136202"/>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609079" y="2145482"/>
            <a:ext cx="4650323" cy="3136202"/>
          </a:xfrm>
          <a:prstGeom prst="rect">
            <a:avLst/>
          </a:prstGeom>
          <a:noFill/>
          <a:ln>
            <a:noFill/>
          </a:ln>
        </p:spPr>
      </p:pic>
    </p:spTree>
    <p:extLst>
      <p:ext uri="{BB962C8B-B14F-4D97-AF65-F5344CB8AC3E}">
        <p14:creationId xmlns:p14="http://schemas.microsoft.com/office/powerpoint/2010/main" val="22165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7"/>
            <a:ext cx="9509760" cy="4825955"/>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interna</a:t>
            </a: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t>           </a:t>
            </a:r>
            <a:r>
              <a:rPr lang="es-ES" sz="2200" dirty="0">
                <a:solidFill>
                  <a:schemeClr val="tx2">
                    <a:lumMod val="50000"/>
                  </a:schemeClr>
                </a:solidFill>
                <a:latin typeface="Times New Roman" panose="02020603050405020304" pitchFamily="18" charset="0"/>
                <a:cs typeface="Times New Roman" panose="02020603050405020304" pitchFamily="18" charset="0"/>
              </a:rPr>
              <a:t>Esfuerzo de Von Mises 			             Factor de seguridad </a:t>
            </a:r>
          </a:p>
          <a:p>
            <a:pPr marL="45720" indent="0" algn="ctr">
              <a:lnSpc>
                <a:spcPct val="100000"/>
              </a:lnSpc>
              <a:buClr>
                <a:schemeClr val="tx2">
                  <a:lumMod val="50000"/>
                </a:schemeClr>
              </a:buClr>
              <a:buSzPct val="100000"/>
              <a:buNone/>
            </a:pPr>
            <a:r>
              <a:rPr lang="es-ES" sz="2200" b="1" dirty="0">
                <a:solidFill>
                  <a:schemeClr val="tx2">
                    <a:lumMod val="50000"/>
                  </a:schemeClr>
                </a:solidFill>
                <a:latin typeface="Times New Roman" panose="02020603050405020304" pitchFamily="18" charset="0"/>
                <a:cs typeface="Times New Roman" panose="02020603050405020304" pitchFamily="18" charset="0"/>
              </a:rPr>
              <a:t>Placa Tapa </a:t>
            </a:r>
            <a:r>
              <a:rPr lang="es-ES" sz="2200" b="1" dirty="0" err="1">
                <a:solidFill>
                  <a:schemeClr val="tx2">
                    <a:lumMod val="50000"/>
                  </a:schemeClr>
                </a:solidFill>
                <a:latin typeface="Times New Roman" panose="02020603050405020304" pitchFamily="18" charset="0"/>
                <a:cs typeface="Times New Roman" panose="02020603050405020304" pitchFamily="18" charset="0"/>
              </a:rPr>
              <a:t>Cuerpobase</a:t>
            </a:r>
            <a:endParaRPr lang="es-ES" sz="22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200150" y="2145482"/>
            <a:ext cx="4895850" cy="3013372"/>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684522" y="2145481"/>
            <a:ext cx="4643120" cy="3136203"/>
          </a:xfrm>
          <a:prstGeom prst="rect">
            <a:avLst/>
          </a:prstGeom>
          <a:noFill/>
          <a:ln>
            <a:noFill/>
          </a:ln>
        </p:spPr>
      </p:pic>
    </p:spTree>
    <p:extLst>
      <p:ext uri="{BB962C8B-B14F-4D97-AF65-F5344CB8AC3E}">
        <p14:creationId xmlns:p14="http://schemas.microsoft.com/office/powerpoint/2010/main" val="54911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externa</a:t>
            </a: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Moldeo por inyección de plástico</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estructura externa</a:t>
            </a:r>
            <a:endParaRPr lang="es-EC" sz="1600" cap="small"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Impresión 3D</a:t>
            </a:r>
            <a:endParaRPr lang="es-EC"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1341120" y="2593074"/>
            <a:ext cx="4199938" cy="1422901"/>
          </a:xfrm>
          <a:prstGeom prst="rect">
            <a:avLst/>
          </a:prstGeom>
        </p:spPr>
      </p:pic>
      <p:pic>
        <p:nvPicPr>
          <p:cNvPr id="10" name="Imagen 9"/>
          <p:cNvPicPr>
            <a:picLocks noChangeAspect="1"/>
          </p:cNvPicPr>
          <p:nvPr/>
        </p:nvPicPr>
        <p:blipFill>
          <a:blip r:embed="rId3"/>
          <a:stretch>
            <a:fillRect/>
          </a:stretch>
        </p:blipFill>
        <p:spPr>
          <a:xfrm>
            <a:off x="3020988" y="4547512"/>
            <a:ext cx="2628900" cy="1743075"/>
          </a:xfrm>
          <a:prstGeom prst="rect">
            <a:avLst/>
          </a:prstGeom>
        </p:spPr>
      </p:pic>
      <p:pic>
        <p:nvPicPr>
          <p:cNvPr id="4" name="Imagen 3"/>
          <p:cNvPicPr>
            <a:picLocks noChangeAspect="1"/>
          </p:cNvPicPr>
          <p:nvPr/>
        </p:nvPicPr>
        <p:blipFill>
          <a:blip r:embed="rId4"/>
          <a:stretch>
            <a:fillRect/>
          </a:stretch>
        </p:blipFill>
        <p:spPr>
          <a:xfrm>
            <a:off x="5802878" y="4361774"/>
            <a:ext cx="5753899" cy="1084351"/>
          </a:xfrm>
          <a:prstGeom prst="rect">
            <a:avLst/>
          </a:prstGeom>
        </p:spPr>
      </p:pic>
      <p:pic>
        <p:nvPicPr>
          <p:cNvPr id="5" name="Imagen 4"/>
          <p:cNvPicPr>
            <a:picLocks noChangeAspect="1"/>
          </p:cNvPicPr>
          <p:nvPr/>
        </p:nvPicPr>
        <p:blipFill>
          <a:blip r:embed="rId5"/>
          <a:stretch>
            <a:fillRect/>
          </a:stretch>
        </p:blipFill>
        <p:spPr>
          <a:xfrm>
            <a:off x="5802878" y="2171049"/>
            <a:ext cx="5619750" cy="1133475"/>
          </a:xfrm>
          <a:prstGeom prst="rect">
            <a:avLst/>
          </a:prstGeom>
        </p:spPr>
      </p:pic>
    </p:spTree>
    <p:extLst>
      <p:ext uri="{BB962C8B-B14F-4D97-AF65-F5344CB8AC3E}">
        <p14:creationId xmlns:p14="http://schemas.microsoft.com/office/powerpoint/2010/main" val="109365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8"/>
            <a:ext cx="8266904"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externa</a:t>
            </a:r>
            <a:endParaRPr lang="es-ES" sz="3200" b="1" dirty="0">
              <a:solidFill>
                <a:srgbClr val="000000"/>
              </a:solidFill>
              <a:latin typeface="Times New Roman" panose="02020603050405020304" pitchFamily="18" charset="0"/>
              <a:cs typeface="Times New Roman" panose="02020603050405020304" pitchFamily="18" charset="0"/>
            </a:endParaRPr>
          </a:p>
          <a:p>
            <a:pPr marL="3316288" indent="-342900">
              <a:lnSpc>
                <a:spcPct val="100000"/>
              </a:lnSpc>
              <a:buClr>
                <a:schemeClr val="tx2">
                  <a:lumMod val="50000"/>
                </a:schemeClr>
              </a:buClr>
              <a:buSzPct val="100000"/>
              <a:buFont typeface="Courier New" panose="02070309020205020404" pitchFamily="49" charset="0"/>
              <a:buChar char="o"/>
            </a:pPr>
            <a:r>
              <a:rPr lang="es-ES" sz="2400" dirty="0">
                <a:solidFill>
                  <a:schemeClr val="tx2">
                    <a:lumMod val="50000"/>
                  </a:schemeClr>
                </a:solidFill>
                <a:latin typeface="Times New Roman" panose="02020603050405020304" pitchFamily="18" charset="0"/>
                <a:cs typeface="Times New Roman" panose="02020603050405020304" pitchFamily="18" charset="0"/>
              </a:rPr>
              <a:t>Concepto con estructura externa a inyección de plástico</a:t>
            </a:r>
          </a:p>
          <a:p>
            <a:pPr marL="3316288" indent="-342900">
              <a:lnSpc>
                <a:spcPct val="100000"/>
              </a:lnSpc>
              <a:buClr>
                <a:schemeClr val="tx2">
                  <a:lumMod val="50000"/>
                </a:schemeClr>
              </a:buClr>
              <a:buSzPct val="100000"/>
              <a:buFont typeface="Courier New" panose="02070309020205020404" pitchFamily="49" charset="0"/>
              <a:buChar char="o"/>
            </a:pPr>
            <a:r>
              <a:rPr lang="es-ES" sz="2400" dirty="0">
                <a:solidFill>
                  <a:schemeClr val="tx2">
                    <a:lumMod val="50000"/>
                  </a:schemeClr>
                </a:solidFill>
                <a:latin typeface="Times New Roman" panose="02020603050405020304" pitchFamily="18" charset="0"/>
                <a:cs typeface="Times New Roman" panose="02020603050405020304" pitchFamily="18" charset="0"/>
              </a:rPr>
              <a:t>Alternativa viable por las propiedades físico-mecánicas, no deja de ser un proceso de fabricación altamente costoso para el desarrollo de un solo robot interactivo. </a:t>
            </a:r>
          </a:p>
          <a:p>
            <a:pPr marL="3316288" indent="-342900">
              <a:lnSpc>
                <a:spcPct val="100000"/>
              </a:lnSpc>
              <a:buClr>
                <a:schemeClr val="tx2">
                  <a:lumMod val="50000"/>
                </a:schemeClr>
              </a:buClr>
              <a:buSzPct val="100000"/>
              <a:buFont typeface="Courier New" panose="02070309020205020404" pitchFamily="49" charset="0"/>
              <a:buChar char="o"/>
            </a:pPr>
            <a:r>
              <a:rPr lang="es-ES" sz="2400" dirty="0">
                <a:solidFill>
                  <a:schemeClr val="tx2">
                    <a:lumMod val="50000"/>
                  </a:schemeClr>
                </a:solidFill>
                <a:latin typeface="Times New Roman" panose="02020603050405020304" pitchFamily="18" charset="0"/>
                <a:cs typeface="Times New Roman" panose="02020603050405020304" pitchFamily="18" charset="0"/>
              </a:rPr>
              <a:t>Pieza comercial que sea realizada por inyección de plástico PE</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9" name="Imagen 8" descr="C:\Users\Jessy\Google Drive\tesis JR\TESIS\Documentos Tesis\Imagenes AR\Estructura externa.JPG"/>
          <p:cNvPicPr/>
          <p:nvPr/>
        </p:nvPicPr>
        <p:blipFill rotWithShape="1">
          <a:blip r:embed="rId2" cstate="print">
            <a:extLst>
              <a:ext uri="{BEBA8EAE-BF5A-486C-A8C5-ECC9F3942E4B}">
                <a14:imgProps xmlns:a14="http://schemas.microsoft.com/office/drawing/2010/main">
                  <a14:imgLayer r:embed="rId3">
                    <a14:imgEffect>
                      <a14:backgroundRemoval t="6351" b="97581" l="24611" r="76012"/>
                    </a14:imgEffect>
                  </a14:imgLayer>
                </a14:imgProps>
              </a:ext>
              <a:ext uri="{28A0092B-C50C-407E-A947-70E740481C1C}">
                <a14:useLocalDpi xmlns:a14="http://schemas.microsoft.com/office/drawing/2010/main" val="0"/>
              </a:ext>
            </a:extLst>
          </a:blip>
          <a:srcRect l="23543" t="7273" r="22343" b="2727"/>
          <a:stretch/>
        </p:blipFill>
        <p:spPr bwMode="auto">
          <a:xfrm>
            <a:off x="1190992" y="2321213"/>
            <a:ext cx="2957925" cy="3797805"/>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a:blip r:embed="rId4" cstate="print">
            <a:extLst>
              <a:ext uri="{BEBA8EAE-BF5A-486C-A8C5-ECC9F3942E4B}">
                <a14:imgProps xmlns:a14="http://schemas.microsoft.com/office/drawing/2010/main">
                  <a14:imgLayer r:embed="rId5">
                    <a14:imgEffect>
                      <a14:backgroundRemoval t="4660" b="100000" l="1138" r="99276">
                        <a14:backgroundMark x1="54061" y1="7249" x2="71857" y2="14239"/>
                        <a14:backgroundMark x1="14434" y1="11392" x2="53854" y2="6990"/>
                        <a14:backgroundMark x1="53854" y1="6990" x2="53854" y2="6990"/>
                      </a14:backgroundRemoval>
                    </a14:imgEffect>
                  </a14:imgLayer>
                </a14:imgProps>
              </a:ext>
              <a:ext uri="{28A0092B-C50C-407E-A947-70E740481C1C}">
                <a14:useLocalDpi xmlns:a14="http://schemas.microsoft.com/office/drawing/2010/main" val="0"/>
              </a:ext>
            </a:extLst>
          </a:blip>
          <a:srcRect/>
          <a:stretch>
            <a:fillRect/>
          </a:stretch>
        </p:blipFill>
        <p:spPr bwMode="auto">
          <a:xfrm>
            <a:off x="9840036" y="4462818"/>
            <a:ext cx="2207075" cy="1782359"/>
          </a:xfrm>
          <a:prstGeom prst="rect">
            <a:avLst/>
          </a:prstGeom>
          <a:noFill/>
          <a:ln>
            <a:noFill/>
          </a:ln>
        </p:spPr>
      </p:pic>
    </p:spTree>
    <p:extLst>
      <p:ext uri="{BB962C8B-B14F-4D97-AF65-F5344CB8AC3E}">
        <p14:creationId xmlns:p14="http://schemas.microsoft.com/office/powerpoint/2010/main" val="17395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ESTRUCTURA</a:t>
            </a:r>
          </a:p>
        </p:txBody>
      </p:sp>
      <p:sp>
        <p:nvSpPr>
          <p:cNvPr id="3" name="Marcador de contenido 2"/>
          <p:cNvSpPr>
            <a:spLocks noGrp="1"/>
          </p:cNvSpPr>
          <p:nvPr>
            <p:ph idx="1"/>
          </p:nvPr>
        </p:nvSpPr>
        <p:spPr>
          <a:xfrm>
            <a:off x="1341120" y="1315537"/>
            <a:ext cx="9509760" cy="4825955"/>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estructura externa</a:t>
            </a: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sz="2800"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t>           </a:t>
            </a:r>
            <a:r>
              <a:rPr lang="es-ES" sz="2200" dirty="0">
                <a:solidFill>
                  <a:schemeClr val="tx2">
                    <a:lumMod val="50000"/>
                  </a:schemeClr>
                </a:solidFill>
                <a:latin typeface="Times New Roman" panose="02020603050405020304" pitchFamily="18" charset="0"/>
                <a:cs typeface="Times New Roman" panose="02020603050405020304" pitchFamily="18" charset="0"/>
              </a:rPr>
              <a:t>Esfuerzo de Von Mises 			             Factor de seguridad </a:t>
            </a:r>
          </a:p>
          <a:p>
            <a:pPr marL="45720" indent="0" algn="ctr">
              <a:lnSpc>
                <a:spcPct val="100000"/>
              </a:lnSpc>
              <a:buClr>
                <a:schemeClr val="tx2">
                  <a:lumMod val="50000"/>
                </a:schemeClr>
              </a:buClr>
              <a:buSzPct val="100000"/>
              <a:buNone/>
            </a:pPr>
            <a:r>
              <a:rPr lang="es-ES" sz="2200" b="1" dirty="0" err="1">
                <a:solidFill>
                  <a:schemeClr val="tx2">
                    <a:lumMod val="50000"/>
                  </a:schemeClr>
                </a:solidFill>
                <a:latin typeface="Times New Roman" panose="02020603050405020304" pitchFamily="18" charset="0"/>
                <a:cs typeface="Times New Roman" panose="02020603050405020304" pitchFamily="18" charset="0"/>
              </a:rPr>
              <a:t>CuerpoB</a:t>
            </a:r>
            <a:endParaRPr lang="es-ES" sz="22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200150" y="2145481"/>
            <a:ext cx="4895850" cy="3013373"/>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6684522" y="2145480"/>
            <a:ext cx="4643120" cy="3013373"/>
          </a:xfrm>
          <a:prstGeom prst="rect">
            <a:avLst/>
          </a:prstGeom>
          <a:noFill/>
          <a:ln>
            <a:noFill/>
          </a:ln>
        </p:spPr>
      </p:pic>
    </p:spTree>
    <p:extLst>
      <p:ext uri="{BB962C8B-B14F-4D97-AF65-F5344CB8AC3E}">
        <p14:creationId xmlns:p14="http://schemas.microsoft.com/office/powerpoint/2010/main" val="363193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MOVIMIENTO</a:t>
            </a:r>
          </a:p>
        </p:txBody>
      </p:sp>
      <p:sp>
        <p:nvSpPr>
          <p:cNvPr id="3" name="Marcador de contenido 2"/>
          <p:cNvSpPr>
            <a:spLocks noGrp="1"/>
          </p:cNvSpPr>
          <p:nvPr>
            <p:ph idx="1"/>
          </p:nvPr>
        </p:nvSpPr>
        <p:spPr>
          <a:xfrm>
            <a:off x="1341120" y="1315538"/>
            <a:ext cx="10614184" cy="4343400"/>
          </a:xfrm>
        </p:spPr>
        <p:txBody>
          <a:bodyPr>
            <a:noAutofit/>
          </a:bodyPr>
          <a:lstStyle/>
          <a:p>
            <a:pPr marL="3411538" lvl="8" indent="0">
              <a:buNone/>
            </a:pPr>
            <a:r>
              <a:rPr lang="es-ES" dirty="0">
                <a:solidFill>
                  <a:schemeClr val="tx2">
                    <a:lumMod val="50000"/>
                  </a:schemeClr>
                </a:solidFill>
              </a:rPr>
              <a:t>                  </a:t>
            </a:r>
            <a:r>
              <a:rPr lang="es-ES" dirty="0">
                <a:solidFill>
                  <a:schemeClr val="tx2">
                    <a:lumMod val="50000"/>
                  </a:schemeClr>
                </a:solidFill>
                <a:latin typeface="Times New Roman" panose="02020603050405020304" pitchFamily="18" charset="0"/>
                <a:cs typeface="Times New Roman" panose="02020603050405020304" pitchFamily="18" charset="0"/>
              </a:rPr>
              <a:t>Esfuerzo de Von Mises 		             Factor de seguridad</a:t>
            </a:r>
          </a:p>
          <a:p>
            <a:pPr marL="3411538" lvl="8" indent="0">
              <a:buNone/>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marL="3411538" lvl="8" indent="0">
              <a:buNone/>
            </a:pPr>
            <a:r>
              <a:rPr lang="es-ES" dirty="0">
                <a:solidFill>
                  <a:schemeClr val="tx2">
                    <a:lumMod val="50000"/>
                  </a:schemeClr>
                </a:solidFill>
                <a:latin typeface="Times New Roman" panose="02020603050405020304" pitchFamily="18" charset="0"/>
                <a:cs typeface="Times New Roman" panose="02020603050405020304" pitchFamily="18" charset="0"/>
              </a:rPr>
              <a:t> </a:t>
            </a:r>
            <a:endParaRPr lang="es-ES" dirty="0"/>
          </a:p>
          <a:p>
            <a:endParaRPr lang="es-ES" dirty="0"/>
          </a:p>
          <a:p>
            <a:endParaRPr lang="es-ES" dirty="0"/>
          </a:p>
          <a:p>
            <a:pPr marL="45720" indent="0">
              <a:buNone/>
            </a:pPr>
            <a:r>
              <a:rPr lang="es-ES" sz="1600" dirty="0">
                <a:solidFill>
                  <a:schemeClr val="tx2">
                    <a:lumMod val="50000"/>
                  </a:schemeClr>
                </a:solidFill>
                <a:latin typeface="Times New Roman" panose="02020603050405020304" pitchFamily="18" charset="0"/>
                <a:cs typeface="Times New Roman" panose="02020603050405020304" pitchFamily="18" charset="0"/>
              </a:rPr>
              <a:t>Ventajas</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lvl="0">
              <a:lnSpc>
                <a:spcPct val="100000"/>
              </a:lnSpc>
            </a:pPr>
            <a:r>
              <a:rPr lang="es-ES" sz="1600" dirty="0">
                <a:solidFill>
                  <a:schemeClr val="tx2">
                    <a:lumMod val="50000"/>
                  </a:schemeClr>
                </a:solidFill>
                <a:latin typeface="Times New Roman" panose="02020603050405020304" pitchFamily="18" charset="0"/>
                <a:cs typeface="Times New Roman" panose="02020603050405020304" pitchFamily="18" charset="0"/>
              </a:rPr>
              <a:t>Fácil de implementar</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lvl="0">
              <a:lnSpc>
                <a:spcPct val="100000"/>
              </a:lnSpc>
            </a:pPr>
            <a:r>
              <a:rPr lang="es-ES" sz="1600" dirty="0">
                <a:solidFill>
                  <a:schemeClr val="tx2">
                    <a:lumMod val="50000"/>
                  </a:schemeClr>
                </a:solidFill>
                <a:latin typeface="Times New Roman" panose="02020603050405020304" pitchFamily="18" charset="0"/>
                <a:cs typeface="Times New Roman" panose="02020603050405020304" pitchFamily="18" charset="0"/>
              </a:rPr>
              <a:t>Mecanismo modular</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lvl="0">
              <a:lnSpc>
                <a:spcPct val="100000"/>
              </a:lnSpc>
            </a:pPr>
            <a:r>
              <a:rPr lang="es-ES" sz="1600" dirty="0">
                <a:solidFill>
                  <a:schemeClr val="tx2">
                    <a:lumMod val="50000"/>
                  </a:schemeClr>
                </a:solidFill>
                <a:latin typeface="Times New Roman" panose="02020603050405020304" pitchFamily="18" charset="0"/>
                <a:cs typeface="Times New Roman" panose="02020603050405020304" pitchFamily="18" charset="0"/>
              </a:rPr>
              <a:t>Bajo costo</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r>
              <a:rPr lang="es-ES" sz="1600" dirty="0">
                <a:solidFill>
                  <a:schemeClr val="tx2">
                    <a:lumMod val="50000"/>
                  </a:schemeClr>
                </a:solidFill>
                <a:latin typeface="Times New Roman" panose="02020603050405020304" pitchFamily="18" charset="0"/>
                <a:cs typeface="Times New Roman" panose="02020603050405020304" pitchFamily="18" charset="0"/>
              </a:rPr>
              <a:t>Desventajas</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lvl="0">
              <a:lnSpc>
                <a:spcPct val="100000"/>
              </a:lnSpc>
            </a:pPr>
            <a:r>
              <a:rPr lang="es-ES" sz="1600" dirty="0">
                <a:solidFill>
                  <a:schemeClr val="tx2">
                    <a:lumMod val="50000"/>
                  </a:schemeClr>
                </a:solidFill>
                <a:latin typeface="Times New Roman" panose="02020603050405020304" pitchFamily="18" charset="0"/>
                <a:cs typeface="Times New Roman" panose="02020603050405020304" pitchFamily="18" charset="0"/>
              </a:rPr>
              <a:t>Carga de movimiento depende </a:t>
            </a:r>
            <a:br>
              <a:rPr lang="es-ES" sz="1600" dirty="0">
                <a:solidFill>
                  <a:schemeClr val="tx2">
                    <a:lumMod val="50000"/>
                  </a:schemeClr>
                </a:solidFill>
                <a:latin typeface="Times New Roman" panose="02020603050405020304" pitchFamily="18" charset="0"/>
                <a:cs typeface="Times New Roman" panose="02020603050405020304" pitchFamily="18" charset="0"/>
              </a:rPr>
            </a:br>
            <a:r>
              <a:rPr lang="es-ES" sz="1600" dirty="0">
                <a:solidFill>
                  <a:schemeClr val="tx2">
                    <a:lumMod val="50000"/>
                  </a:schemeClr>
                </a:solidFill>
                <a:latin typeface="Times New Roman" panose="02020603050405020304" pitchFamily="18" charset="0"/>
                <a:cs typeface="Times New Roman" panose="02020603050405020304" pitchFamily="18" charset="0"/>
              </a:rPr>
              <a:t>del torque de los servomotores</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8" name="Imagen 7" descr="C:\Users\Jessy\Google Drive\tesis JR\TESIS\Documentos Tesis\Fotos\IMG_7438.JPG"/>
          <p:cNvPicPr/>
          <p:nvPr/>
        </p:nvPicPr>
        <p:blipFill rotWithShape="1">
          <a:blip r:embed="rId2" cstate="print">
            <a:extLst>
              <a:ext uri="{28A0092B-C50C-407E-A947-70E740481C1C}">
                <a14:useLocalDpi xmlns:a14="http://schemas.microsoft.com/office/drawing/2010/main" val="0"/>
              </a:ext>
            </a:extLst>
          </a:blip>
          <a:srcRect l="6158" t="3519" r="8504" b="9677"/>
          <a:stretch/>
        </p:blipFill>
        <p:spPr bwMode="auto">
          <a:xfrm>
            <a:off x="1600427" y="1315537"/>
            <a:ext cx="2642235" cy="2015490"/>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4836862" y="1670386"/>
            <a:ext cx="3744000" cy="2304000"/>
          </a:xfrm>
          <a:prstGeom prst="rect">
            <a:avLst/>
          </a:prstGeom>
          <a:noFill/>
          <a:ln>
            <a:no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8571304" y="1669837"/>
            <a:ext cx="3384000" cy="2304000"/>
          </a:xfrm>
          <a:prstGeom prst="rect">
            <a:avLst/>
          </a:prstGeom>
          <a:noFill/>
          <a:ln>
            <a:noFill/>
          </a:ln>
        </p:spPr>
      </p:pic>
      <p:pic>
        <p:nvPicPr>
          <p:cNvPr id="11" name="Imagen 10"/>
          <p:cNvPicPr/>
          <p:nvPr/>
        </p:nvPicPr>
        <p:blipFill>
          <a:blip r:embed="rId5">
            <a:extLst>
              <a:ext uri="{28A0092B-C50C-407E-A947-70E740481C1C}">
                <a14:useLocalDpi xmlns:a14="http://schemas.microsoft.com/office/drawing/2010/main" val="0"/>
              </a:ext>
            </a:extLst>
          </a:blip>
          <a:srcRect/>
          <a:stretch>
            <a:fillRect/>
          </a:stretch>
        </p:blipFill>
        <p:spPr bwMode="auto">
          <a:xfrm>
            <a:off x="4827304" y="3973837"/>
            <a:ext cx="3744000" cy="2304000"/>
          </a:xfrm>
          <a:prstGeom prst="rect">
            <a:avLst/>
          </a:prstGeom>
          <a:noFill/>
          <a:ln>
            <a:noFill/>
          </a:ln>
        </p:spPr>
      </p:pic>
      <p:pic>
        <p:nvPicPr>
          <p:cNvPr id="12" name="Imagen 11"/>
          <p:cNvPicPr/>
          <p:nvPr/>
        </p:nvPicPr>
        <p:blipFill>
          <a:blip r:embed="rId6">
            <a:extLst>
              <a:ext uri="{28A0092B-C50C-407E-A947-70E740481C1C}">
                <a14:useLocalDpi xmlns:a14="http://schemas.microsoft.com/office/drawing/2010/main" val="0"/>
              </a:ext>
            </a:extLst>
          </a:blip>
          <a:srcRect/>
          <a:stretch>
            <a:fillRect/>
          </a:stretch>
        </p:blipFill>
        <p:spPr bwMode="auto">
          <a:xfrm>
            <a:off x="8571304" y="3973837"/>
            <a:ext cx="3384000" cy="2304000"/>
          </a:xfrm>
          <a:prstGeom prst="rect">
            <a:avLst/>
          </a:prstGeom>
          <a:noFill/>
          <a:ln>
            <a:noFill/>
          </a:ln>
        </p:spPr>
      </p:pic>
    </p:spTree>
    <p:extLst>
      <p:ext uri="{BB962C8B-B14F-4D97-AF65-F5344CB8AC3E}">
        <p14:creationId xmlns:p14="http://schemas.microsoft.com/office/powerpoint/2010/main" val="89529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DE CONTROL</a:t>
            </a:r>
          </a:p>
        </p:txBody>
      </p:sp>
      <p:sp>
        <p:nvSpPr>
          <p:cNvPr id="3" name="Marcador de contenido 2"/>
          <p:cNvSpPr>
            <a:spLocks noGrp="1"/>
          </p:cNvSpPr>
          <p:nvPr>
            <p:ph idx="1"/>
          </p:nvPr>
        </p:nvSpPr>
        <p:spPr>
          <a:xfrm>
            <a:off x="1341120" y="1315538"/>
            <a:ext cx="9509760" cy="4343400"/>
          </a:xfrm>
        </p:spPr>
        <p:txBody>
          <a:bodyPr>
            <a:noAutofit/>
          </a:bodyPr>
          <a:lstStyle/>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PYTHON</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módulo de control</a:t>
            </a:r>
            <a:endParaRPr lang="es-EC" sz="1600" cap="small"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C" dirty="0">
                <a:solidFill>
                  <a:srgbClr val="000000"/>
                </a:solidFill>
                <a:latin typeface="Times New Roman" panose="02020603050405020304" pitchFamily="18" charset="0"/>
                <a:cs typeface="Times New Roman" panose="02020603050405020304" pitchFamily="18" charset="0"/>
              </a:rPr>
              <a:t>PROCESSING</a:t>
            </a: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17410" name="Picture 2" descr="Image result for PYTH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248" y="1968500"/>
            <a:ext cx="2330800" cy="157329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3"/>
          <a:stretch>
            <a:fillRect/>
          </a:stretch>
        </p:blipFill>
        <p:spPr>
          <a:xfrm>
            <a:off x="3144440" y="4075770"/>
            <a:ext cx="2096300" cy="1967217"/>
          </a:xfrm>
          <a:prstGeom prst="rect">
            <a:avLst/>
          </a:prstGeom>
        </p:spPr>
      </p:pic>
      <p:pic>
        <p:nvPicPr>
          <p:cNvPr id="4" name="Imagen 3"/>
          <p:cNvPicPr>
            <a:picLocks noChangeAspect="1"/>
          </p:cNvPicPr>
          <p:nvPr/>
        </p:nvPicPr>
        <p:blipFill>
          <a:blip r:embed="rId4"/>
          <a:stretch>
            <a:fillRect/>
          </a:stretch>
        </p:blipFill>
        <p:spPr>
          <a:xfrm>
            <a:off x="5802878" y="4015179"/>
            <a:ext cx="5524500" cy="1038225"/>
          </a:xfrm>
          <a:prstGeom prst="rect">
            <a:avLst/>
          </a:prstGeom>
        </p:spPr>
      </p:pic>
      <p:pic>
        <p:nvPicPr>
          <p:cNvPr id="9" name="Imagen 8"/>
          <p:cNvPicPr>
            <a:picLocks noChangeAspect="1"/>
          </p:cNvPicPr>
          <p:nvPr/>
        </p:nvPicPr>
        <p:blipFill>
          <a:blip r:embed="rId5"/>
          <a:stretch>
            <a:fillRect/>
          </a:stretch>
        </p:blipFill>
        <p:spPr>
          <a:xfrm>
            <a:off x="5684973" y="1804555"/>
            <a:ext cx="5581650" cy="1143000"/>
          </a:xfrm>
          <a:prstGeom prst="rect">
            <a:avLst/>
          </a:prstGeom>
        </p:spPr>
      </p:pic>
    </p:spTree>
    <p:extLst>
      <p:ext uri="{BB962C8B-B14F-4D97-AF65-F5344CB8AC3E}">
        <p14:creationId xmlns:p14="http://schemas.microsoft.com/office/powerpoint/2010/main" val="40347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OBJETIVOS</a:t>
            </a:r>
          </a:p>
        </p:txBody>
      </p:sp>
      <p:sp>
        <p:nvSpPr>
          <p:cNvPr id="3" name="Marcador de contenido 2"/>
          <p:cNvSpPr>
            <a:spLocks noGrp="1"/>
          </p:cNvSpPr>
          <p:nvPr>
            <p:ph idx="1"/>
          </p:nvPr>
        </p:nvSpPr>
        <p:spPr>
          <a:xfrm>
            <a:off x="1341120" y="1604294"/>
            <a:ext cx="9509760" cy="4343400"/>
          </a:xfrm>
        </p:spPr>
        <p:txBody>
          <a:bodyPr>
            <a:noAutofit/>
          </a:bodyPr>
          <a:lstStyle/>
          <a:p>
            <a:pPr marL="45720" indent="0">
              <a:lnSpc>
                <a:spcPct val="100000"/>
              </a:lnSpc>
              <a:buClr>
                <a:schemeClr val="tx2">
                  <a:lumMod val="50000"/>
                </a:schemeClr>
              </a:buClr>
              <a:buSzPct val="100000"/>
              <a:buNone/>
            </a:pPr>
            <a:r>
              <a:rPr lang="es-EC" sz="2800" dirty="0">
                <a:solidFill>
                  <a:schemeClr val="tx2">
                    <a:lumMod val="50000"/>
                  </a:schemeClr>
                </a:solidFill>
                <a:latin typeface="Times New Roman" panose="02020603050405020304" pitchFamily="18" charset="0"/>
                <a:cs typeface="Times New Roman" panose="02020603050405020304" pitchFamily="18" charset="0"/>
              </a:rPr>
              <a:t>OBJETIVO GENERAL</a:t>
            </a:r>
          </a:p>
          <a:p>
            <a:pPr marL="45720" indent="0">
              <a:lnSpc>
                <a:spcPct val="100000"/>
              </a:lnSpc>
              <a:buClr>
                <a:schemeClr val="tx2">
                  <a:lumMod val="50000"/>
                </a:schemeClr>
              </a:buClr>
              <a:buSzPct val="100000"/>
              <a:buNone/>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r>
              <a:rPr lang="es-ES" sz="2800" dirty="0">
                <a:solidFill>
                  <a:schemeClr val="tx2">
                    <a:lumMod val="50000"/>
                  </a:schemeClr>
                </a:solidFill>
                <a:latin typeface="Times New Roman" panose="02020603050405020304" pitchFamily="18" charset="0"/>
                <a:cs typeface="Times New Roman" panose="02020603050405020304" pitchFamily="18" charset="0"/>
              </a:rPr>
              <a:t>Diseñar y construir un robot interactivo de dos grados de libertad para el tratamiento de personas con el espectro autista.</a:t>
            </a:r>
            <a:endParaRPr lang="es-EC" sz="28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8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0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DE CONTROL</a:t>
            </a:r>
          </a:p>
        </p:txBody>
      </p:sp>
      <p:sp>
        <p:nvSpPr>
          <p:cNvPr id="3" name="Marcador de contenido 2"/>
          <p:cNvSpPr>
            <a:spLocks noGrp="1"/>
          </p:cNvSpPr>
          <p:nvPr>
            <p:ph idx="1"/>
          </p:nvPr>
        </p:nvSpPr>
        <p:spPr>
          <a:xfrm>
            <a:off x="1341120" y="1315538"/>
            <a:ext cx="4754880" cy="4343400"/>
          </a:xfrm>
        </p:spPr>
        <p:txBody>
          <a:bodyPr>
            <a:noAutofit/>
          </a:bodyPr>
          <a:lstStyle/>
          <a:p>
            <a:pPr marL="45720" indent="0">
              <a:lnSpc>
                <a:spcPct val="100000"/>
              </a:lnSpc>
              <a:buClr>
                <a:schemeClr val="tx2">
                  <a:lumMod val="50000"/>
                </a:schemeClr>
              </a:buClr>
              <a:buSzPct val="100000"/>
              <a:buNone/>
            </a:pPr>
            <a:r>
              <a:rPr lang="es-EC" sz="2400" dirty="0">
                <a:solidFill>
                  <a:schemeClr val="tx2">
                    <a:lumMod val="50000"/>
                  </a:schemeClr>
                </a:solidFill>
                <a:latin typeface="Times New Roman" panose="02020603050405020304" pitchFamily="18" charset="0"/>
                <a:cs typeface="Times New Roman" panose="02020603050405020304" pitchFamily="18" charset="0"/>
              </a:rPr>
              <a:t>PROCESSING</a:t>
            </a:r>
          </a:p>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Cuaderno de bocetos de software flexible y un lenguaje para aprender cómo codificar en el contexto de las artes visuales</a:t>
            </a:r>
            <a:r>
              <a:rPr lang="es-EC" dirty="0">
                <a:solidFill>
                  <a:schemeClr val="tx2">
                    <a:lumMod val="50000"/>
                  </a:schemeClr>
                </a:solidFill>
                <a:latin typeface="Times New Roman" panose="02020603050405020304" pitchFamily="18" charset="0"/>
                <a:cs typeface="Times New Roman" panose="02020603050405020304" pitchFamily="18" charset="0"/>
              </a:rPr>
              <a:t>.</a:t>
            </a:r>
          </a:p>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Desarrollado por el MIT (Massachusetts </a:t>
            </a:r>
            <a:r>
              <a:rPr lang="es-ES" dirty="0" err="1">
                <a:solidFill>
                  <a:schemeClr val="tx2">
                    <a:lumMod val="50000"/>
                  </a:schemeClr>
                </a:solidFill>
                <a:latin typeface="Times New Roman" panose="02020603050405020304" pitchFamily="18" charset="0"/>
                <a:cs typeface="Times New Roman" panose="02020603050405020304" pitchFamily="18" charset="0"/>
              </a:rPr>
              <a:t>Institute</a:t>
            </a:r>
            <a:r>
              <a:rPr lang="es-ES" dirty="0">
                <a:solidFill>
                  <a:schemeClr val="tx2">
                    <a:lumMod val="50000"/>
                  </a:schemeClr>
                </a:solidFill>
                <a:latin typeface="Times New Roman" panose="02020603050405020304" pitchFamily="18" charset="0"/>
                <a:cs typeface="Times New Roman" panose="02020603050405020304" pitchFamily="18" charset="0"/>
              </a:rPr>
              <a:t> of </a:t>
            </a:r>
            <a:r>
              <a:rPr lang="es-ES" dirty="0" err="1">
                <a:solidFill>
                  <a:schemeClr val="tx2">
                    <a:lumMod val="50000"/>
                  </a:schemeClr>
                </a:solidFill>
                <a:latin typeface="Times New Roman" panose="02020603050405020304" pitchFamily="18" charset="0"/>
                <a:cs typeface="Times New Roman" panose="02020603050405020304" pitchFamily="18" charset="0"/>
              </a:rPr>
              <a:t>Technology</a:t>
            </a:r>
            <a:r>
              <a:rPr lang="es-ES" dirty="0">
                <a:solidFill>
                  <a:schemeClr val="tx2">
                    <a:lumMod val="50000"/>
                  </a:schemeClr>
                </a:solidFill>
                <a:latin typeface="Times New Roman" panose="02020603050405020304" pitchFamily="18" charset="0"/>
                <a:cs typeface="Times New Roman" panose="02020603050405020304" pitchFamily="18" charset="0"/>
              </a:rPr>
              <a:t>).</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Para este proyecto este software sirve como plataforma de control gracias a sus librerías: OpenCV, GP4, Arduino</a:t>
            </a:r>
            <a:r>
              <a:rPr lang="es-EC" dirty="0">
                <a:solidFill>
                  <a:schemeClr val="tx2">
                    <a:lumMod val="50000"/>
                  </a:schemeClr>
                </a:solidFill>
                <a:latin typeface="Times New Roman" panose="02020603050405020304" pitchFamily="18" charset="0"/>
                <a:cs typeface="Times New Roman" panose="02020603050405020304" pitchFamily="18" charset="0"/>
              </a:rPr>
              <a:t>.</a:t>
            </a: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4" name="Imagen 3"/>
          <p:cNvPicPr/>
          <p:nvPr/>
        </p:nvPicPr>
        <p:blipFill>
          <a:blip r:embed="rId2">
            <a:extLst>
              <a:ext uri="{BEBA8EAE-BF5A-486C-A8C5-ECC9F3942E4B}">
                <a14:imgProps xmlns:a14="http://schemas.microsoft.com/office/drawing/2010/main">
                  <a14:imgLayer r:embed="rId3">
                    <a14:imgEffect>
                      <a14:backgroundRemoval t="0" b="100000" l="0" r="100000">
                        <a14:foregroundMark x1="4459" y1="5518" x2="7703" y2="51672"/>
                        <a14:foregroundMark x1="7703" y1="51672" x2="7703" y2="51672"/>
                        <a14:foregroundMark x1="32973" y1="11371" x2="99865" y2="14047"/>
                        <a14:foregroundMark x1="80405" y1="3010" x2="96486" y2="52174"/>
                        <a14:foregroundMark x1="29054" y1="15719" x2="98243" y2="16388"/>
                        <a14:foregroundMark x1="29595" y1="19398" x2="54459" y2="17057"/>
                        <a14:foregroundMark x1="32162" y1="8528" x2="98649" y2="12709"/>
                        <a14:foregroundMark x1="28108" y1="17057" x2="43919" y2="13712"/>
                        <a14:foregroundMark x1="35270" y1="72241" x2="45811" y2="98829"/>
                        <a14:foregroundMark x1="39189" y1="82943" x2="97838" y2="82776"/>
                        <a14:foregroundMark x1="40946" y1="92140" x2="96486" y2="88796"/>
                        <a14:foregroundMark x1="35135" y1="97659" x2="99054" y2="97993"/>
                        <a14:foregroundMark x1="98784" y1="94816" x2="36486" y2="94314"/>
                        <a14:foregroundMark x1="99054" y1="87124" x2="35676" y2="88127"/>
                        <a14:foregroundMark x1="8108" y1="15217" x2="7297" y2="30769"/>
                        <a14:foregroundMark x1="7297" y1="30769" x2="7297" y2="30769"/>
                        <a14:foregroundMark x1="85405" y1="9866" x2="99865" y2="10033"/>
                        <a14:foregroundMark x1="31757" y1="836" x2="99865" y2="836"/>
                        <a14:foregroundMark x1="98919" y1="1171" x2="99865" y2="16388"/>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315538"/>
            <a:ext cx="5400675" cy="4598764"/>
          </a:xfrm>
          <a:prstGeom prst="rect">
            <a:avLst/>
          </a:prstGeom>
          <a:noFill/>
          <a:ln>
            <a:noFill/>
          </a:ln>
        </p:spPr>
      </p:pic>
    </p:spTree>
    <p:extLst>
      <p:ext uri="{BB962C8B-B14F-4D97-AF65-F5344CB8AC3E}">
        <p14:creationId xmlns:p14="http://schemas.microsoft.com/office/powerpoint/2010/main" val="35277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Placa de desarrollo</a:t>
            </a: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Arduino</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placa de desarrollo</a:t>
            </a:r>
            <a:endParaRPr lang="es-EC" sz="1600" cap="small"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Raspberry</a:t>
            </a:r>
            <a:endParaRPr lang="es-EC"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27650" name="Picture 2" descr="Image result for arduino vs raspberry p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500" b="3393"/>
          <a:stretch/>
        </p:blipFill>
        <p:spPr bwMode="auto">
          <a:xfrm>
            <a:off x="2729789" y="2270980"/>
            <a:ext cx="1684421" cy="1703538"/>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Image result for arduino vs raspberry p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448" r="2368"/>
          <a:stretch/>
        </p:blipFill>
        <p:spPr bwMode="auto">
          <a:xfrm>
            <a:off x="2786917" y="4317534"/>
            <a:ext cx="1570164" cy="1703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5758113" y="2217912"/>
            <a:ext cx="5695950" cy="1133475"/>
          </a:xfrm>
          <a:prstGeom prst="rect">
            <a:avLst/>
          </a:prstGeom>
        </p:spPr>
      </p:pic>
      <p:pic>
        <p:nvPicPr>
          <p:cNvPr id="5" name="Imagen 4"/>
          <p:cNvPicPr>
            <a:picLocks noChangeAspect="1"/>
          </p:cNvPicPr>
          <p:nvPr/>
        </p:nvPicPr>
        <p:blipFill>
          <a:blip r:embed="rId5"/>
          <a:stretch>
            <a:fillRect/>
          </a:stretch>
        </p:blipFill>
        <p:spPr>
          <a:xfrm>
            <a:off x="5720013" y="4389909"/>
            <a:ext cx="5734050" cy="1009650"/>
          </a:xfrm>
          <a:prstGeom prst="rect">
            <a:avLst/>
          </a:prstGeom>
        </p:spPr>
      </p:pic>
    </p:spTree>
    <p:extLst>
      <p:ext uri="{BB962C8B-B14F-4D97-AF65-F5344CB8AC3E}">
        <p14:creationId xmlns:p14="http://schemas.microsoft.com/office/powerpoint/2010/main" val="17247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068406" y="1315538"/>
            <a:ext cx="5396564"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Placa de desarrollo</a:t>
            </a: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a:t>
            </a:r>
          </a:p>
          <a:p>
            <a:pPr>
              <a:lnSpc>
                <a:spcPct val="150000"/>
              </a:lnSpc>
              <a:buFont typeface="Courier New" panose="02070309020205020404" pitchFamily="49" charset="0"/>
              <a:buChar char="o"/>
            </a:pPr>
            <a:r>
              <a:rPr lang="es-ES" sz="1600" dirty="0">
                <a:solidFill>
                  <a:schemeClr val="tx2">
                    <a:lumMod val="50000"/>
                  </a:schemeClr>
                </a:solidFill>
                <a:latin typeface="Times New Roman" panose="02020603050405020304" pitchFamily="18" charset="0"/>
                <a:cs typeface="Times New Roman" panose="02020603050405020304" pitchFamily="18" charset="0"/>
              </a:rPr>
              <a:t>Arduino es una compañía de hardware libre, la cual desarrolla placas de desarrollo que integran un microcontrolador y un entorno de desarrollo (IDE).</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a:lnSpc>
                <a:spcPct val="150000"/>
              </a:lnSpc>
              <a:buFont typeface="Courier New" panose="02070309020205020404" pitchFamily="49" charset="0"/>
              <a:buChar char="o"/>
            </a:pPr>
            <a:r>
              <a:rPr lang="es-ES" sz="1600" dirty="0">
                <a:solidFill>
                  <a:schemeClr val="tx2">
                    <a:lumMod val="50000"/>
                  </a:schemeClr>
                </a:solidFill>
                <a:latin typeface="Times New Roman" panose="02020603050405020304" pitchFamily="18" charset="0"/>
                <a:cs typeface="Times New Roman" panose="02020603050405020304" pitchFamily="18" charset="0"/>
              </a:rPr>
              <a:t>El hardware consiste en una placa de circuito impreso con un microcontrolador, usualmente </a:t>
            </a:r>
            <a:r>
              <a:rPr lang="es-ES" sz="1600" dirty="0" err="1">
                <a:solidFill>
                  <a:schemeClr val="tx2">
                    <a:lumMod val="50000"/>
                  </a:schemeClr>
                </a:solidFill>
                <a:latin typeface="Times New Roman" panose="02020603050405020304" pitchFamily="18" charset="0"/>
                <a:cs typeface="Times New Roman" panose="02020603050405020304" pitchFamily="18" charset="0"/>
              </a:rPr>
              <a:t>Atmel</a:t>
            </a:r>
            <a:r>
              <a:rPr lang="es-ES" sz="1600" dirty="0">
                <a:solidFill>
                  <a:schemeClr val="tx2">
                    <a:lumMod val="50000"/>
                  </a:schemeClr>
                </a:solidFill>
                <a:latin typeface="Times New Roman" panose="02020603050405020304" pitchFamily="18" charset="0"/>
                <a:cs typeface="Times New Roman" panose="02020603050405020304" pitchFamily="18" charset="0"/>
              </a:rPr>
              <a:t> AVR, y puertos digitales y analógicos de entrada/salida.|</a:t>
            </a: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6529138" y="1315538"/>
            <a:ext cx="5406189" cy="4514850"/>
          </a:xfrm>
          <a:prstGeom prst="rect">
            <a:avLst/>
          </a:prstGeom>
        </p:spPr>
      </p:pic>
    </p:spTree>
    <p:extLst>
      <p:ext uri="{BB962C8B-B14F-4D97-AF65-F5344CB8AC3E}">
        <p14:creationId xmlns:p14="http://schemas.microsoft.com/office/powerpoint/2010/main" val="108133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    </a:t>
            </a: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Motor a pasos</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Servomotor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a:t>
            </a:r>
            <a:r>
              <a:rPr lang="es-EC" sz="1600" cap="small" dirty="0">
                <a:solidFill>
                  <a:srgbClr val="000000"/>
                </a:solidFill>
                <a:latin typeface="Times New Roman" panose="02020603050405020304" pitchFamily="18" charset="0"/>
                <a:cs typeface="Times New Roman" panose="02020603050405020304" pitchFamily="18" charset="0"/>
              </a:rPr>
              <a:t>actuadores</a:t>
            </a:r>
          </a:p>
          <a:p>
            <a:pPr marL="45720" indent="0">
              <a:lnSpc>
                <a:spcPct val="100000"/>
              </a:lnSpc>
              <a:buClr>
                <a:schemeClr val="tx2">
                  <a:lumMod val="50000"/>
                </a:schemeClr>
              </a:buClr>
              <a:buSzPct val="100000"/>
              <a:buNone/>
            </a:pPr>
            <a:endParaRPr lang="es-EC"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C" dirty="0">
                <a:solidFill>
                  <a:srgbClr val="000000"/>
                </a:solidFill>
                <a:latin typeface="Times New Roman" panose="02020603050405020304" pitchFamily="18" charset="0"/>
                <a:cs typeface="Times New Roman" panose="02020603050405020304" pitchFamily="18" charset="0"/>
              </a:rPr>
              <a:t>Motor DC</a:t>
            </a: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8" name="Picture 2" descr="http://3.bp.blogspot.com/-grPeFbV_UbE/TzH3XAuZgSI/AAAAAAAAAU0/39CTqJTanJU/s1600/motorlimpiaparabris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3264" y="5011918"/>
            <a:ext cx="1724466" cy="1294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blog.bricogeek.com/img_cms/1674-1161-nuevos-servomotores-de-alta-potencia-ya-disponib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64" y="3468779"/>
            <a:ext cx="1676604" cy="12877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2180" y="1884180"/>
            <a:ext cx="1356800" cy="1329235"/>
          </a:xfrm>
          <a:prstGeom prst="rect">
            <a:avLst/>
          </a:prstGeom>
        </p:spPr>
      </p:pic>
      <p:pic>
        <p:nvPicPr>
          <p:cNvPr id="11" name="Imagen 10"/>
          <p:cNvPicPr>
            <a:picLocks noChangeAspect="1"/>
          </p:cNvPicPr>
          <p:nvPr/>
        </p:nvPicPr>
        <p:blipFill>
          <a:blip r:embed="rId5"/>
          <a:stretch>
            <a:fillRect/>
          </a:stretch>
        </p:blipFill>
        <p:spPr>
          <a:xfrm>
            <a:off x="5599196" y="2259104"/>
            <a:ext cx="6191250" cy="1209675"/>
          </a:xfrm>
          <a:prstGeom prst="rect">
            <a:avLst/>
          </a:prstGeom>
        </p:spPr>
      </p:pic>
      <p:pic>
        <p:nvPicPr>
          <p:cNvPr id="12" name="Imagen 11"/>
          <p:cNvPicPr>
            <a:picLocks noChangeAspect="1"/>
          </p:cNvPicPr>
          <p:nvPr/>
        </p:nvPicPr>
        <p:blipFill>
          <a:blip r:embed="rId6"/>
          <a:stretch>
            <a:fillRect/>
          </a:stretch>
        </p:blipFill>
        <p:spPr>
          <a:xfrm>
            <a:off x="5603958" y="4340405"/>
            <a:ext cx="6181725" cy="1343025"/>
          </a:xfrm>
          <a:prstGeom prst="rect">
            <a:avLst/>
          </a:prstGeom>
        </p:spPr>
      </p:pic>
    </p:spTree>
    <p:extLst>
      <p:ext uri="{BB962C8B-B14F-4D97-AF65-F5344CB8AC3E}">
        <p14:creationId xmlns:p14="http://schemas.microsoft.com/office/powerpoint/2010/main" val="330391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pPr>
              <a:lnSpc>
                <a:spcPct val="100000"/>
              </a:lnSpc>
              <a:buClr>
                <a:schemeClr val="tx2">
                  <a:lumMod val="50000"/>
                </a:schemeClr>
              </a:buClr>
              <a:buSzPct val="100000"/>
              <a:buFont typeface="Courier New" panose="02070309020205020404" pitchFamily="49" charset="0"/>
              <a:buChar char="o"/>
            </a:pPr>
            <a:r>
              <a:rPr lang="es-ES" sz="1800" dirty="0">
                <a:solidFill>
                  <a:schemeClr val="tx2">
                    <a:lumMod val="50000"/>
                  </a:schemeClr>
                </a:solidFill>
                <a:latin typeface="Times New Roman" panose="02020603050405020304" pitchFamily="18" charset="0"/>
                <a:cs typeface="Times New Roman" panose="02020603050405020304" pitchFamily="18" charset="0"/>
              </a:rPr>
              <a:t>Los servomotores de corriente continua es un elemento diseñado para control de posicionamiento ya que tiene un eje de rendimiento controlado que está conectado al motor del servo que tiene algunos circuitos de control y un potenciómetro. </a:t>
            </a:r>
          </a:p>
          <a:p>
            <a:pPr>
              <a:lnSpc>
                <a:spcPct val="100000"/>
              </a:lnSpc>
              <a:buClr>
                <a:schemeClr val="tx2">
                  <a:lumMod val="50000"/>
                </a:schemeClr>
              </a:buClr>
              <a:buSzPct val="100000"/>
              <a:buFont typeface="Courier New" panose="02070309020205020404" pitchFamily="49" charset="0"/>
              <a:buChar char="o"/>
            </a:pPr>
            <a:r>
              <a:rPr lang="es-EC" sz="1800" dirty="0">
                <a:solidFill>
                  <a:schemeClr val="tx2">
                    <a:lumMod val="50000"/>
                  </a:schemeClr>
                </a:solidFill>
                <a:latin typeface="Times New Roman" panose="02020603050405020304" pitchFamily="18" charset="0"/>
                <a:cs typeface="Times New Roman" panose="02020603050405020304" pitchFamily="18" charset="0"/>
              </a:rPr>
              <a:t>Control proporcional</a:t>
            </a:r>
          </a:p>
          <a:p>
            <a:pPr>
              <a:lnSpc>
                <a:spcPct val="100000"/>
              </a:lnSpc>
              <a:buClr>
                <a:schemeClr val="tx2">
                  <a:lumMod val="50000"/>
                </a:schemeClr>
              </a:buClr>
              <a:buSzPct val="100000"/>
              <a:buFont typeface="Courier New" panose="02070309020205020404" pitchFamily="49" charset="0"/>
              <a:buChar char="o"/>
            </a:pPr>
            <a:r>
              <a:rPr lang="es-ES" sz="1800" dirty="0">
                <a:solidFill>
                  <a:schemeClr val="tx2">
                    <a:lumMod val="50000"/>
                  </a:schemeClr>
                </a:solidFill>
                <a:latin typeface="Times New Roman" panose="02020603050405020304" pitchFamily="18" charset="0"/>
                <a:cs typeface="Times New Roman" panose="02020603050405020304" pitchFamily="18" charset="0"/>
              </a:rPr>
              <a:t>Los servomotores van a ser utilizados para la transmisión del movimiento en la pantalla que va a tener el robot, como en el movimiento de los brazos. </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13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pPr>
                  <a:lnSpc>
                    <a:spcPct val="100000"/>
                  </a:lnSpc>
                  <a:buClr>
                    <a:schemeClr val="tx2">
                      <a:lumMod val="50000"/>
                    </a:schemeClr>
                  </a:buClr>
                  <a:buSzPct val="100000"/>
                  <a:buFont typeface="Courier New" panose="02070309020205020404" pitchFamily="49" charset="0"/>
                  <a:buChar char="o"/>
                </a:pPr>
                <a:r>
                  <a:rPr lang="es-ES" sz="1800" dirty="0">
                    <a:solidFill>
                      <a:schemeClr val="tx2">
                        <a:lumMod val="50000"/>
                      </a:schemeClr>
                    </a:solidFill>
                    <a:latin typeface="Times New Roman" panose="02020603050405020304" pitchFamily="18" charset="0"/>
                    <a:cs typeface="Times New Roman" panose="02020603050405020304" pitchFamily="18" charset="0"/>
                  </a:rPr>
                  <a:t>Dimensionamiento de los servomotores</a:t>
                </a:r>
              </a:p>
              <a:p>
                <a:pPr marL="45720" indent="0">
                  <a:buNone/>
                </a:pPr>
                <a:r>
                  <a:rPr lang="es-ES" sz="1600" dirty="0">
                    <a:solidFill>
                      <a:schemeClr val="tx2">
                        <a:lumMod val="50000"/>
                      </a:schemeClr>
                    </a:solidFill>
                    <a:latin typeface="Times New Roman" panose="02020603050405020304" pitchFamily="18" charset="0"/>
                    <a:cs typeface="Times New Roman" panose="02020603050405020304" pitchFamily="18" charset="0"/>
                  </a:rPr>
                  <a:t>Para determinar el torque comercial de servomotores es necesario tomar en cuenta ciertos factores:</a:t>
                </a:r>
              </a:p>
              <a:p>
                <a:pPr marL="45720" indent="0">
                  <a:buNone/>
                </a:pPr>
                <a14:m>
                  <m:oMathPara xmlns:m="http://schemas.openxmlformats.org/officeDocument/2006/math">
                    <m:oMathParaPr>
                      <m:jc m:val="centerGroup"/>
                    </m:oMathParaPr>
                    <m:oMath xmlns:m="http://schemas.openxmlformats.org/officeDocument/2006/math">
                      <m:r>
                        <a:rPr lang="es-ES" sz="1600" i="1">
                          <a:solidFill>
                            <a:schemeClr val="tx2">
                              <a:lumMod val="50000"/>
                            </a:schemeClr>
                          </a:solidFill>
                          <a:latin typeface="Cambria Math" panose="02040503050406030204" pitchFamily="18" charset="0"/>
                        </a:rPr>
                        <m:t>𝑇</m:t>
                      </m:r>
                      <m:r>
                        <a:rPr lang="es-ES" sz="1600" i="1">
                          <a:solidFill>
                            <a:schemeClr val="tx2">
                              <a:lumMod val="50000"/>
                            </a:schemeClr>
                          </a:solidFill>
                          <a:latin typeface="Cambria Math" panose="02040503050406030204" pitchFamily="18" charset="0"/>
                        </a:rPr>
                        <m:t>=</m:t>
                      </m:r>
                      <m:f>
                        <m:fPr>
                          <m:ctrlPr>
                            <a:rPr lang="es-EC" sz="1600" i="1">
                              <a:solidFill>
                                <a:schemeClr val="tx2">
                                  <a:lumMod val="50000"/>
                                </a:schemeClr>
                              </a:solidFill>
                              <a:latin typeface="Cambria Math" panose="02040503050406030204" pitchFamily="18" charset="0"/>
                            </a:rPr>
                          </m:ctrlPr>
                        </m:fPr>
                        <m:num>
                          <m:sSub>
                            <m:sSubPr>
                              <m:ctrlPr>
                                <a:rPr lang="es-EC" sz="1600" i="1">
                                  <a:solidFill>
                                    <a:schemeClr val="tx2">
                                      <a:lumMod val="50000"/>
                                    </a:schemeClr>
                                  </a:solidFill>
                                  <a:latin typeface="Cambria Math" panose="02040503050406030204" pitchFamily="18" charset="0"/>
                                </a:rPr>
                              </m:ctrlPr>
                            </m:sSubPr>
                            <m:e>
                              <m:r>
                                <a:rPr lang="es-ES" sz="1600" i="1">
                                  <a:solidFill>
                                    <a:schemeClr val="tx2">
                                      <a:lumMod val="50000"/>
                                    </a:schemeClr>
                                  </a:solidFill>
                                  <a:latin typeface="Cambria Math" panose="02040503050406030204" pitchFamily="18" charset="0"/>
                                </a:rPr>
                                <m:t>𝐹𝑎𝑐𝑡</m:t>
                              </m:r>
                            </m:e>
                            <m:sub>
                              <m:r>
                                <a:rPr lang="es-ES" sz="1600" i="1">
                                  <a:solidFill>
                                    <a:schemeClr val="tx2">
                                      <a:lumMod val="50000"/>
                                    </a:schemeClr>
                                  </a:solidFill>
                                  <a:latin typeface="Cambria Math" panose="02040503050406030204" pitchFamily="18" charset="0"/>
                                </a:rPr>
                                <m:t>𝑠𝑒𝑔</m:t>
                              </m:r>
                            </m:sub>
                          </m:sSub>
                        </m:num>
                        <m:den>
                          <m:r>
                            <a:rPr lang="es-ES" sz="1600" i="1">
                              <a:solidFill>
                                <a:schemeClr val="tx2">
                                  <a:lumMod val="50000"/>
                                </a:schemeClr>
                              </a:solidFill>
                              <a:latin typeface="Cambria Math" panose="02040503050406030204" pitchFamily="18" charset="0"/>
                            </a:rPr>
                            <m:t>𝜂</m:t>
                          </m:r>
                          <m:r>
                            <a:rPr lang="es-ES" sz="1600" i="1">
                              <a:solidFill>
                                <a:schemeClr val="tx2">
                                  <a:lumMod val="50000"/>
                                </a:schemeClr>
                              </a:solidFill>
                              <a:latin typeface="Cambria Math" panose="02040503050406030204" pitchFamily="18" charset="0"/>
                            </a:rPr>
                            <m:t>(</m:t>
                          </m:r>
                          <m:r>
                            <a:rPr lang="es-ES" sz="1600" i="1">
                              <a:solidFill>
                                <a:schemeClr val="tx2">
                                  <a:lumMod val="50000"/>
                                </a:schemeClr>
                              </a:solidFill>
                              <a:latin typeface="Cambria Math" panose="02040503050406030204" pitchFamily="18" charset="0"/>
                            </a:rPr>
                            <m:t>𝑝𝑒𝑟𝑑𝑖𝑑𝑎𝑠</m:t>
                          </m:r>
                          <m:r>
                            <a:rPr lang="es-ES" sz="1600" i="1">
                              <a:solidFill>
                                <a:schemeClr val="tx2">
                                  <a:lumMod val="50000"/>
                                </a:schemeClr>
                              </a:solidFill>
                              <a:latin typeface="Cambria Math" panose="02040503050406030204" pitchFamily="18" charset="0"/>
                            </a:rPr>
                            <m:t>)</m:t>
                          </m:r>
                        </m:den>
                      </m:f>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𝑇𝑡</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r>
                  <a:rPr lang="es-ES" sz="1600" dirty="0">
                    <a:solidFill>
                      <a:schemeClr val="tx2">
                        <a:lumMod val="50000"/>
                      </a:schemeClr>
                    </a:solidFill>
                    <a:latin typeface="Times New Roman" panose="02020603050405020304" pitchFamily="18" charset="0"/>
                    <a:cs typeface="Times New Roman" panose="02020603050405020304" pitchFamily="18" charset="0"/>
                  </a:rPr>
                  <a:t>Dónde:</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left"/>
                    </m:oMathParaPr>
                    <m:oMath xmlns:m="http://schemas.openxmlformats.org/officeDocument/2006/math">
                      <m:sSub>
                        <m:sSubPr>
                          <m:ctrlPr>
                            <a:rPr lang="es-EC" sz="1600" i="1">
                              <a:solidFill>
                                <a:schemeClr val="tx2">
                                  <a:lumMod val="50000"/>
                                </a:schemeClr>
                              </a:solidFill>
                              <a:latin typeface="Cambria Math" panose="02040503050406030204" pitchFamily="18" charset="0"/>
                            </a:rPr>
                          </m:ctrlPr>
                        </m:sSubPr>
                        <m:e>
                          <m:r>
                            <a:rPr lang="es-ES" sz="1600" i="1">
                              <a:solidFill>
                                <a:schemeClr val="tx2">
                                  <a:lumMod val="50000"/>
                                </a:schemeClr>
                              </a:solidFill>
                              <a:latin typeface="Cambria Math" panose="02040503050406030204" pitchFamily="18" charset="0"/>
                            </a:rPr>
                            <m:t>𝐹𝑎𝑐𝑡</m:t>
                          </m:r>
                        </m:e>
                        <m:sub>
                          <m:r>
                            <a:rPr lang="es-ES" sz="1600" i="1">
                              <a:solidFill>
                                <a:schemeClr val="tx2">
                                  <a:lumMod val="50000"/>
                                </a:schemeClr>
                              </a:solidFill>
                              <a:latin typeface="Cambria Math" panose="02040503050406030204" pitchFamily="18" charset="0"/>
                            </a:rPr>
                            <m:t>𝑠𝑒𝑔</m:t>
                          </m:r>
                        </m:sub>
                      </m:sSub>
                      <m:r>
                        <a:rPr lang="es-ES" sz="1600" i="1">
                          <a:solidFill>
                            <a:schemeClr val="tx2">
                              <a:lumMod val="50000"/>
                            </a:schemeClr>
                          </a:solidFill>
                          <a:latin typeface="Cambria Math" panose="02040503050406030204" pitchFamily="18" charset="0"/>
                        </a:rPr>
                        <m:t>:</m:t>
                      </m:r>
                      <m:r>
                        <a:rPr lang="es-ES" sz="1600" i="1">
                          <a:solidFill>
                            <a:schemeClr val="tx2">
                              <a:lumMod val="50000"/>
                            </a:schemeClr>
                          </a:solidFill>
                          <a:latin typeface="Cambria Math" panose="02040503050406030204" pitchFamily="18" charset="0"/>
                        </a:rPr>
                        <m:t>𝐹𝑎𝑐𝑡𝑜𝑟</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𝑑𝑒</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𝑠𝑒𝑔𝑢𝑟𝑖𝑑𝑎𝑑</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𝑝𝑎𝑟𝑎</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𝑒𝑙</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𝑚𝑒𝑐𝑎𝑛𝑖𝑠𝑚𝑜</m:t>
                      </m:r>
                      <m:r>
                        <a:rPr lang="es-ES" sz="1600" i="1">
                          <a:solidFill>
                            <a:schemeClr val="tx2">
                              <a:lumMod val="50000"/>
                            </a:schemeClr>
                          </a:solidFill>
                          <a:latin typeface="Cambria Math" panose="02040503050406030204" pitchFamily="18" charset="0"/>
                        </a:rPr>
                        <m:t>.</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left"/>
                    </m:oMathParaPr>
                    <m:oMath xmlns:m="http://schemas.openxmlformats.org/officeDocument/2006/math">
                      <m:r>
                        <a:rPr lang="es-ES" sz="1600" i="1">
                          <a:solidFill>
                            <a:schemeClr val="tx2">
                              <a:lumMod val="50000"/>
                            </a:schemeClr>
                          </a:solidFill>
                          <a:latin typeface="Cambria Math" panose="02040503050406030204" pitchFamily="18" charset="0"/>
                        </a:rPr>
                        <m:t>𝜂</m:t>
                      </m:r>
                      <m:r>
                        <a:rPr lang="es-ES" sz="1600" i="1">
                          <a:solidFill>
                            <a:schemeClr val="tx2">
                              <a:lumMod val="50000"/>
                            </a:schemeClr>
                          </a:solidFill>
                          <a:latin typeface="Cambria Math" panose="02040503050406030204" pitchFamily="18" charset="0"/>
                        </a:rPr>
                        <m:t>:</m:t>
                      </m:r>
                      <m:r>
                        <a:rPr lang="es-ES" sz="1600" i="1">
                          <a:solidFill>
                            <a:schemeClr val="tx2">
                              <a:lumMod val="50000"/>
                            </a:schemeClr>
                          </a:solidFill>
                          <a:latin typeface="Cambria Math" panose="02040503050406030204" pitchFamily="18" charset="0"/>
                        </a:rPr>
                        <m:t>𝑅𝑒𝑛𝑑𝑖𝑚𝑖𝑒𝑛𝑡𝑜</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𝑑𝑒𝑙</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𝑚𝑜𝑡𝑜𝑟</m:t>
                      </m:r>
                      <m:r>
                        <a:rPr lang="es-ES" sz="1600" i="1">
                          <a:solidFill>
                            <a:schemeClr val="tx2">
                              <a:lumMod val="50000"/>
                            </a:schemeClr>
                          </a:solidFill>
                          <a:latin typeface="Cambria Math" panose="02040503050406030204" pitchFamily="18" charset="0"/>
                        </a:rPr>
                        <m:t>.</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left"/>
                    </m:oMathParaPr>
                    <m:oMath xmlns:m="http://schemas.openxmlformats.org/officeDocument/2006/math">
                      <m:r>
                        <a:rPr lang="es-ES" sz="1600" i="1">
                          <a:solidFill>
                            <a:schemeClr val="tx2">
                              <a:lumMod val="50000"/>
                            </a:schemeClr>
                          </a:solidFill>
                          <a:latin typeface="Cambria Math" panose="02040503050406030204" pitchFamily="18" charset="0"/>
                        </a:rPr>
                        <m:t>𝑃𝑒𝑟𝑑𝑖𝑑𝑎𝑠</m:t>
                      </m:r>
                      <m:r>
                        <a:rPr lang="es-ES" sz="1600" i="1">
                          <a:solidFill>
                            <a:schemeClr val="tx2">
                              <a:lumMod val="50000"/>
                            </a:schemeClr>
                          </a:solidFill>
                          <a:latin typeface="Cambria Math" panose="02040503050406030204" pitchFamily="18" charset="0"/>
                        </a:rPr>
                        <m:t>:</m:t>
                      </m:r>
                      <m:r>
                        <a:rPr lang="es-ES" sz="1600" i="1">
                          <a:solidFill>
                            <a:schemeClr val="tx2">
                              <a:lumMod val="50000"/>
                            </a:schemeClr>
                          </a:solidFill>
                          <a:latin typeface="Cambria Math" panose="02040503050406030204" pitchFamily="18" charset="0"/>
                        </a:rPr>
                        <m:t>𝑃𝑒𝑟𝑑𝑖𝑑𝑎𝑠</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𝑝𝑜𝑟</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𝑡𝑟𝑎𝑛𝑠𝑚𝑖𝑠𝑖</m:t>
                      </m:r>
                      <m:r>
                        <a:rPr lang="es-ES" sz="1600" i="1">
                          <a:solidFill>
                            <a:schemeClr val="tx2">
                              <a:lumMod val="50000"/>
                            </a:schemeClr>
                          </a:solidFill>
                          <a:latin typeface="Cambria Math" panose="02040503050406030204" pitchFamily="18" charset="0"/>
                        </a:rPr>
                        <m:t>ó</m:t>
                      </m:r>
                      <m:r>
                        <a:rPr lang="es-ES" sz="1600" i="1">
                          <a:solidFill>
                            <a:schemeClr val="tx2">
                              <a:lumMod val="50000"/>
                            </a:schemeClr>
                          </a:solidFill>
                          <a:latin typeface="Cambria Math" panose="02040503050406030204" pitchFamily="18" charset="0"/>
                        </a:rPr>
                        <m:t>𝑛</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𝑓𝑟𝑖𝑐𝑐𝑖</m:t>
                      </m:r>
                      <m:r>
                        <a:rPr lang="es-ES" sz="1600" i="1">
                          <a:solidFill>
                            <a:schemeClr val="tx2">
                              <a:lumMod val="50000"/>
                            </a:schemeClr>
                          </a:solidFill>
                          <a:latin typeface="Cambria Math" panose="02040503050406030204" pitchFamily="18" charset="0"/>
                        </a:rPr>
                        <m:t>ó</m:t>
                      </m:r>
                      <m:r>
                        <a:rPr lang="es-ES" sz="1600" i="1">
                          <a:solidFill>
                            <a:schemeClr val="tx2">
                              <a:lumMod val="50000"/>
                            </a:schemeClr>
                          </a:solidFill>
                          <a:latin typeface="Cambria Math" panose="02040503050406030204" pitchFamily="18" charset="0"/>
                        </a:rPr>
                        <m:t>𝑛</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𝑦</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𝑎𝑗𝑢𝑠𝑡𝑒</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𝑑𝑒</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𝑒𝑙𝑒𝑚𝑒𝑛𝑡𝑜𝑠</m:t>
                      </m:r>
                      <m:r>
                        <a:rPr lang="es-ES" sz="1600" i="1">
                          <a:solidFill>
                            <a:schemeClr val="tx2">
                              <a:lumMod val="50000"/>
                            </a:schemeClr>
                          </a:solidFill>
                          <a:latin typeface="Cambria Math" panose="02040503050406030204" pitchFamily="18" charset="0"/>
                        </a:rPr>
                        <m:t>.</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left"/>
                    </m:oMathParaPr>
                    <m:oMath xmlns:m="http://schemas.openxmlformats.org/officeDocument/2006/math">
                      <m:r>
                        <a:rPr lang="es-ES" sz="1600" i="1">
                          <a:solidFill>
                            <a:schemeClr val="tx2">
                              <a:lumMod val="50000"/>
                            </a:schemeClr>
                          </a:solidFill>
                          <a:latin typeface="Cambria Math" panose="02040503050406030204" pitchFamily="18" charset="0"/>
                        </a:rPr>
                        <m:t>𝑇𝑡</m:t>
                      </m:r>
                      <m:r>
                        <a:rPr lang="es-ES" sz="1600" i="1">
                          <a:solidFill>
                            <a:schemeClr val="tx2">
                              <a:lumMod val="50000"/>
                            </a:schemeClr>
                          </a:solidFill>
                          <a:latin typeface="Cambria Math" panose="02040503050406030204" pitchFamily="18" charset="0"/>
                        </a:rPr>
                        <m:t>:</m:t>
                      </m:r>
                      <m:r>
                        <a:rPr lang="es-ES" sz="1600" i="1">
                          <a:solidFill>
                            <a:schemeClr val="tx2">
                              <a:lumMod val="50000"/>
                            </a:schemeClr>
                          </a:solidFill>
                          <a:latin typeface="Cambria Math" panose="02040503050406030204" pitchFamily="18" charset="0"/>
                        </a:rPr>
                        <m:t>𝑇𝑜𝑟𝑞𝑢𝑒</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𝑡𝑒</m:t>
                      </m:r>
                      <m:r>
                        <a:rPr lang="es-ES" sz="1600" i="1">
                          <a:solidFill>
                            <a:schemeClr val="tx2">
                              <a:lumMod val="50000"/>
                            </a:schemeClr>
                          </a:solidFill>
                          <a:latin typeface="Cambria Math" panose="02040503050406030204" pitchFamily="18" charset="0"/>
                        </a:rPr>
                        <m:t>ó</m:t>
                      </m:r>
                      <m:r>
                        <a:rPr lang="es-ES" sz="1600" i="1">
                          <a:solidFill>
                            <a:schemeClr val="tx2">
                              <a:lumMod val="50000"/>
                            </a:schemeClr>
                          </a:solidFill>
                          <a:latin typeface="Cambria Math" panose="02040503050406030204" pitchFamily="18" charset="0"/>
                        </a:rPr>
                        <m:t>𝑟𝑖𝑐𝑜</m:t>
                      </m:r>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𝑛𝑒𝑐𝑒𝑠𝑎𝑟𝑖𝑜</m:t>
                      </m:r>
                      <m:r>
                        <a:rPr lang="es-ES" sz="1600" i="1">
                          <a:solidFill>
                            <a:schemeClr val="tx2">
                              <a:lumMod val="50000"/>
                            </a:schemeClr>
                          </a:solidFill>
                          <a:latin typeface="Cambria Math" panose="02040503050406030204" pitchFamily="18" charset="0"/>
                        </a:rPr>
                        <m:t>.</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endParaRPr lang="es-EC" sz="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centerGroup"/>
                    </m:oMathParaPr>
                    <m:oMath xmlns:m="http://schemas.openxmlformats.org/officeDocument/2006/math">
                      <m:sSub>
                        <m:sSubPr>
                          <m:ctrlPr>
                            <a:rPr lang="es-EC" sz="1600" i="1">
                              <a:solidFill>
                                <a:schemeClr val="tx2">
                                  <a:lumMod val="50000"/>
                                </a:schemeClr>
                              </a:solidFill>
                              <a:latin typeface="Cambria Math" panose="02040503050406030204" pitchFamily="18" charset="0"/>
                            </a:rPr>
                          </m:ctrlPr>
                        </m:sSubPr>
                        <m:e>
                          <m:r>
                            <a:rPr lang="es-ES" sz="1600" i="1">
                              <a:solidFill>
                                <a:schemeClr val="tx2">
                                  <a:lumMod val="50000"/>
                                </a:schemeClr>
                              </a:solidFill>
                              <a:latin typeface="Cambria Math" panose="02040503050406030204" pitchFamily="18" charset="0"/>
                            </a:rPr>
                            <m:t>𝐹𝑎𝑐𝑡</m:t>
                          </m:r>
                        </m:e>
                        <m:sub>
                          <m:r>
                            <a:rPr lang="es-ES" sz="1600" i="1">
                              <a:solidFill>
                                <a:schemeClr val="tx2">
                                  <a:lumMod val="50000"/>
                                </a:schemeClr>
                              </a:solidFill>
                              <a:latin typeface="Cambria Math" panose="02040503050406030204" pitchFamily="18" charset="0"/>
                            </a:rPr>
                            <m:t>𝑠𝑒𝑔</m:t>
                          </m:r>
                        </m:sub>
                      </m:sSub>
                      <m:r>
                        <a:rPr lang="es-ES" sz="1600" i="1">
                          <a:solidFill>
                            <a:schemeClr val="tx2">
                              <a:lumMod val="50000"/>
                            </a:schemeClr>
                          </a:solidFill>
                          <a:latin typeface="Cambria Math" panose="02040503050406030204" pitchFamily="18" charset="0"/>
                        </a:rPr>
                        <m:t>=2</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centerGroup"/>
                    </m:oMathParaPr>
                    <m:oMath xmlns:m="http://schemas.openxmlformats.org/officeDocument/2006/math">
                      <m:r>
                        <a:rPr lang="es-ES" sz="1600" i="1">
                          <a:solidFill>
                            <a:schemeClr val="tx2">
                              <a:lumMod val="50000"/>
                            </a:schemeClr>
                          </a:solidFill>
                          <a:latin typeface="Cambria Math" panose="02040503050406030204" pitchFamily="18" charset="0"/>
                        </a:rPr>
                        <m:t>𝜂</m:t>
                      </m:r>
                      <m:r>
                        <a:rPr lang="es-ES" sz="1600" i="1">
                          <a:solidFill>
                            <a:schemeClr val="tx2">
                              <a:lumMod val="50000"/>
                            </a:schemeClr>
                          </a:solidFill>
                          <a:latin typeface="Cambria Math" panose="02040503050406030204" pitchFamily="18" charset="0"/>
                        </a:rPr>
                        <m:t>=0,8</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centerGroup"/>
                    </m:oMathParaPr>
                    <m:oMath xmlns:m="http://schemas.openxmlformats.org/officeDocument/2006/math">
                      <m:r>
                        <a:rPr lang="es-ES" sz="1600" i="1">
                          <a:solidFill>
                            <a:schemeClr val="tx2">
                              <a:lumMod val="50000"/>
                            </a:schemeClr>
                          </a:solidFill>
                          <a:latin typeface="Cambria Math" panose="02040503050406030204" pitchFamily="18" charset="0"/>
                        </a:rPr>
                        <m:t>𝑃𝑒𝑟𝑑𝑖𝑑𝑎𝑠</m:t>
                      </m:r>
                      <m:r>
                        <a:rPr lang="es-ES" sz="1600" i="1">
                          <a:solidFill>
                            <a:schemeClr val="tx2">
                              <a:lumMod val="50000"/>
                            </a:schemeClr>
                          </a:solidFill>
                          <a:latin typeface="Cambria Math" panose="02040503050406030204" pitchFamily="18" charset="0"/>
                        </a:rPr>
                        <m:t>=0,5</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centerGroup"/>
                    </m:oMathParaPr>
                    <m:oMath xmlns:m="http://schemas.openxmlformats.org/officeDocument/2006/math">
                      <m:r>
                        <a:rPr lang="es-ES" sz="1600" i="1">
                          <a:solidFill>
                            <a:schemeClr val="tx2">
                              <a:lumMod val="50000"/>
                            </a:schemeClr>
                          </a:solidFill>
                          <a:latin typeface="Cambria Math" panose="02040503050406030204" pitchFamily="18" charset="0"/>
                        </a:rPr>
                        <m:t>𝑇</m:t>
                      </m:r>
                      <m:r>
                        <a:rPr lang="es-ES" sz="1600" i="1">
                          <a:solidFill>
                            <a:schemeClr val="tx2">
                              <a:lumMod val="50000"/>
                            </a:schemeClr>
                          </a:solidFill>
                          <a:latin typeface="Cambria Math" panose="02040503050406030204" pitchFamily="18" charset="0"/>
                        </a:rPr>
                        <m:t>=</m:t>
                      </m:r>
                      <m:f>
                        <m:fPr>
                          <m:ctrlPr>
                            <a:rPr lang="es-EC" sz="1600" i="1">
                              <a:solidFill>
                                <a:schemeClr val="tx2">
                                  <a:lumMod val="50000"/>
                                </a:schemeClr>
                              </a:solidFill>
                              <a:latin typeface="Cambria Math" panose="02040503050406030204" pitchFamily="18" charset="0"/>
                            </a:rPr>
                          </m:ctrlPr>
                        </m:fPr>
                        <m:num>
                          <m:r>
                            <a:rPr lang="es-ES" sz="1600" i="1">
                              <a:solidFill>
                                <a:schemeClr val="tx2">
                                  <a:lumMod val="50000"/>
                                </a:schemeClr>
                              </a:solidFill>
                              <a:latin typeface="Cambria Math" panose="02040503050406030204" pitchFamily="18" charset="0"/>
                            </a:rPr>
                            <m:t>2</m:t>
                          </m:r>
                        </m:num>
                        <m:den>
                          <m:r>
                            <a:rPr lang="es-ES" sz="1600" i="1">
                              <a:solidFill>
                                <a:schemeClr val="tx2">
                                  <a:lumMod val="50000"/>
                                </a:schemeClr>
                              </a:solidFill>
                              <a:latin typeface="Cambria Math" panose="02040503050406030204" pitchFamily="18" charset="0"/>
                            </a:rPr>
                            <m:t>0,8(0,5)</m:t>
                          </m:r>
                        </m:den>
                      </m:f>
                      <m:r>
                        <a:rPr lang="es-ES" sz="1600" i="1">
                          <a:solidFill>
                            <a:schemeClr val="tx2">
                              <a:lumMod val="50000"/>
                            </a:schemeClr>
                          </a:solidFill>
                          <a:latin typeface="Cambria Math" panose="02040503050406030204" pitchFamily="18" charset="0"/>
                        </a:rPr>
                        <m:t> </m:t>
                      </m:r>
                      <m:r>
                        <a:rPr lang="es-ES" sz="1600" i="1">
                          <a:solidFill>
                            <a:schemeClr val="tx2">
                              <a:lumMod val="50000"/>
                            </a:schemeClr>
                          </a:solidFill>
                          <a:latin typeface="Cambria Math" panose="02040503050406030204" pitchFamily="18" charset="0"/>
                        </a:rPr>
                        <m:t>𝑇𝑡</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14:m>
                  <m:oMathPara xmlns:m="http://schemas.openxmlformats.org/officeDocument/2006/math">
                    <m:oMathParaPr>
                      <m:jc m:val="centerGroup"/>
                    </m:oMathParaPr>
                    <m:oMath xmlns:m="http://schemas.openxmlformats.org/officeDocument/2006/math">
                      <m:r>
                        <a:rPr lang="es-ES" sz="1600" b="1" i="1">
                          <a:solidFill>
                            <a:schemeClr val="tx2">
                              <a:lumMod val="50000"/>
                            </a:schemeClr>
                          </a:solidFill>
                          <a:latin typeface="Cambria Math" panose="02040503050406030204" pitchFamily="18" charset="0"/>
                        </a:rPr>
                        <m:t>𝑻</m:t>
                      </m:r>
                      <m:r>
                        <a:rPr lang="es-ES" sz="1600" b="1" i="1">
                          <a:solidFill>
                            <a:schemeClr val="tx2">
                              <a:lumMod val="50000"/>
                            </a:schemeClr>
                          </a:solidFill>
                          <a:latin typeface="Cambria Math" panose="02040503050406030204" pitchFamily="18" charset="0"/>
                        </a:rPr>
                        <m:t>=</m:t>
                      </m:r>
                      <m:r>
                        <a:rPr lang="es-ES" sz="1600" b="1" i="1">
                          <a:solidFill>
                            <a:schemeClr val="tx2">
                              <a:lumMod val="50000"/>
                            </a:schemeClr>
                          </a:solidFill>
                          <a:latin typeface="Cambria Math" panose="02040503050406030204" pitchFamily="18" charset="0"/>
                        </a:rPr>
                        <m:t>𝟓</m:t>
                      </m:r>
                      <m:r>
                        <a:rPr lang="es-ES" sz="1600" b="1" i="1">
                          <a:solidFill>
                            <a:schemeClr val="tx2">
                              <a:lumMod val="50000"/>
                            </a:schemeClr>
                          </a:solidFill>
                          <a:latin typeface="Cambria Math" panose="02040503050406030204" pitchFamily="18" charset="0"/>
                        </a:rPr>
                        <m:t>× </m:t>
                      </m:r>
                      <m:r>
                        <a:rPr lang="es-ES" sz="1600" b="1" i="1">
                          <a:solidFill>
                            <a:schemeClr val="tx2">
                              <a:lumMod val="50000"/>
                            </a:schemeClr>
                          </a:solidFill>
                          <a:latin typeface="Cambria Math" panose="02040503050406030204" pitchFamily="18" charset="0"/>
                        </a:rPr>
                        <m:t>𝑻𝒕</m:t>
                      </m:r>
                    </m:oMath>
                  </m:oMathPara>
                </a14:m>
                <a:endParaRPr lang="es-EC" sz="16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341120" y="1315538"/>
                <a:ext cx="9509760" cy="4343400"/>
              </a:xfrm>
              <a:blipFill>
                <a:blip r:embed="rId2"/>
                <a:stretch>
                  <a:fillRect l="-641" t="-1545" b="-13202"/>
                </a:stretch>
              </a:blipFill>
            </p:spPr>
            <p:txBody>
              <a:bodyPr/>
              <a:lstStyle/>
              <a:p>
                <a:r>
                  <a:rPr lang="es-EC">
                    <a:noFill/>
                  </a:rPr>
                  <a:t> </a:t>
                </a:r>
              </a:p>
            </p:txBody>
          </p:sp>
        </mc:Fallback>
      </mc:AlternateContent>
    </p:spTree>
    <p:extLst>
      <p:ext uri="{BB962C8B-B14F-4D97-AF65-F5344CB8AC3E}">
        <p14:creationId xmlns:p14="http://schemas.microsoft.com/office/powerpoint/2010/main" val="110416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r>
              <a:rPr lang="es-ES" sz="1800" dirty="0">
                <a:solidFill>
                  <a:schemeClr val="tx2">
                    <a:lumMod val="50000"/>
                  </a:schemeClr>
                </a:solidFill>
                <a:latin typeface="Times New Roman" panose="02020603050405020304" pitchFamily="18" charset="0"/>
                <a:cs typeface="Times New Roman" panose="02020603050405020304" pitchFamily="18" charset="0"/>
              </a:rPr>
              <a:t>Cálculo de torque de servomotores para movilidad de brazos</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341120" y="2312466"/>
            <a:ext cx="5877827" cy="3986316"/>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6570847" y="2133042"/>
                <a:ext cx="6096000" cy="4412042"/>
              </a:xfrm>
              <a:prstGeom prst="rect">
                <a:avLst/>
              </a:prstGeom>
            </p:spPr>
            <p:txBody>
              <a:bodyPr>
                <a:spAutoFit/>
              </a:bodyPr>
              <a:lstStyle/>
              <a:p>
                <a:pPr indent="180340" algn="just">
                  <a:spcAft>
                    <a:spcPts val="0"/>
                  </a:spcAft>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Tt</m:t>
                      </m:r>
                      <m:r>
                        <a:rPr lang="es-ES">
                          <a:solidFill>
                            <a:schemeClr val="tx2">
                              <a:lumMod val="50000"/>
                            </a:schemeClr>
                          </a:solidFill>
                          <a:latin typeface="Cambria Math" panose="02040503050406030204" pitchFamily="18" charset="0"/>
                          <a:ea typeface="Times New Roman" panose="02020603050405020304" pitchFamily="18" charset="0"/>
                        </a:rPr>
                        <m:t>=</m:t>
                      </m:r>
                      <m:r>
                        <m:rPr>
                          <m:sty m:val="p"/>
                        </m:rPr>
                        <a:rPr lang="es-ES">
                          <a:solidFill>
                            <a:schemeClr val="tx2">
                              <a:lumMod val="50000"/>
                            </a:schemeClr>
                          </a:solidFill>
                          <a:latin typeface="Cambria Math" panose="02040503050406030204" pitchFamily="18" charset="0"/>
                          <a:ea typeface="Times New Roman" panose="02020603050405020304" pitchFamily="18" charset="0"/>
                        </a:rPr>
                        <m:t>peso</m:t>
                      </m:r>
                      <m:r>
                        <a:rPr lang="es-ES">
                          <a:solidFill>
                            <a:schemeClr val="tx2">
                              <a:lumMod val="50000"/>
                            </a:schemeClr>
                          </a:solidFill>
                          <a:latin typeface="Cambria Math" panose="02040503050406030204" pitchFamily="18" charset="0"/>
                          <a:ea typeface="Times New Roman" panose="02020603050405020304" pitchFamily="18" charset="0"/>
                        </a:rPr>
                        <m:t> × </m:t>
                      </m:r>
                      <m:r>
                        <m:rPr>
                          <m:sty m:val="p"/>
                        </m:rPr>
                        <a:rPr lang="es-ES">
                          <a:solidFill>
                            <a:schemeClr val="tx2">
                              <a:lumMod val="50000"/>
                            </a:schemeClr>
                          </a:solidFill>
                          <a:latin typeface="Cambria Math" panose="02040503050406030204" pitchFamily="18" charset="0"/>
                          <a:ea typeface="Times New Roman" panose="02020603050405020304" pitchFamily="18" charset="0"/>
                        </a:rPr>
                        <m:t>Distancia</m:t>
                      </m:r>
                      <m:r>
                        <a:rPr lang="es-ES">
                          <a:solidFill>
                            <a:schemeClr val="tx2">
                              <a:lumMod val="50000"/>
                            </a:schemeClr>
                          </a:solidFill>
                          <a:latin typeface="Cambria Math" panose="02040503050406030204" pitchFamily="18" charset="0"/>
                          <a:ea typeface="Times New Roman" panose="02020603050405020304" pitchFamily="18" charset="0"/>
                        </a:rPr>
                        <m:t> </m:t>
                      </m:r>
                      <m:r>
                        <m:rPr>
                          <m:sty m:val="p"/>
                        </m:rPr>
                        <a:rPr lang="es-ES">
                          <a:solidFill>
                            <a:schemeClr val="tx2">
                              <a:lumMod val="50000"/>
                            </a:schemeClr>
                          </a:solidFill>
                          <a:latin typeface="Cambria Math" panose="02040503050406030204" pitchFamily="18" charset="0"/>
                          <a:ea typeface="Times New Roman" panose="02020603050405020304" pitchFamily="18" charset="0"/>
                        </a:rPr>
                        <m:t>el</m:t>
                      </m:r>
                      <m:r>
                        <a:rPr lang="es-ES">
                          <a:solidFill>
                            <a:schemeClr val="tx2">
                              <a:lumMod val="50000"/>
                            </a:schemeClr>
                          </a:solidFill>
                          <a:latin typeface="Cambria Math" panose="02040503050406030204" pitchFamily="18" charset="0"/>
                          <a:ea typeface="Times New Roman" panose="02020603050405020304" pitchFamily="18" charset="0"/>
                        </a:rPr>
                        <m:t> </m:t>
                      </m:r>
                      <m:r>
                        <m:rPr>
                          <m:sty m:val="p"/>
                        </m:rPr>
                        <a:rPr lang="es-ES">
                          <a:solidFill>
                            <a:schemeClr val="tx2">
                              <a:lumMod val="50000"/>
                            </a:schemeClr>
                          </a:solidFill>
                          <a:latin typeface="Cambria Math" panose="02040503050406030204" pitchFamily="18" charset="0"/>
                          <a:ea typeface="Times New Roman" panose="02020603050405020304" pitchFamily="18" charset="0"/>
                        </a:rPr>
                        <m:t>eje</m:t>
                      </m:r>
                      <m:r>
                        <a:rPr lang="es-ES">
                          <a:solidFill>
                            <a:schemeClr val="tx2">
                              <a:lumMod val="50000"/>
                            </a:schemeClr>
                          </a:solidFill>
                          <a:latin typeface="Cambria Math" panose="02040503050406030204" pitchFamily="18" charset="0"/>
                          <a:ea typeface="Times New Roman" panose="02020603050405020304" pitchFamily="18" charset="0"/>
                        </a:rPr>
                        <m:t> </m:t>
                      </m:r>
                      <m:r>
                        <m:rPr>
                          <m:sty m:val="p"/>
                        </m:rPr>
                        <a:rPr lang="es-ES">
                          <a:solidFill>
                            <a:schemeClr val="tx2">
                              <a:lumMod val="50000"/>
                            </a:schemeClr>
                          </a:solidFill>
                          <a:latin typeface="Cambria Math" panose="02040503050406030204" pitchFamily="18" charset="0"/>
                          <a:ea typeface="Times New Roman" panose="02020603050405020304" pitchFamily="18" charset="0"/>
                        </a:rPr>
                        <m:t>de</m:t>
                      </m:r>
                      <m:r>
                        <a:rPr lang="es-ES">
                          <a:solidFill>
                            <a:schemeClr val="tx2">
                              <a:lumMod val="50000"/>
                            </a:schemeClr>
                          </a:solidFill>
                          <a:latin typeface="Cambria Math" panose="02040503050406030204" pitchFamily="18" charset="0"/>
                          <a:ea typeface="Times New Roman" panose="02020603050405020304" pitchFamily="18" charset="0"/>
                        </a:rPr>
                        <m:t> </m:t>
                      </m:r>
                      <m:r>
                        <m:rPr>
                          <m:sty m:val="p"/>
                        </m:rPr>
                        <a:rPr lang="es-ES">
                          <a:solidFill>
                            <a:schemeClr val="tx2">
                              <a:lumMod val="50000"/>
                            </a:schemeClr>
                          </a:solidFill>
                          <a:latin typeface="Cambria Math" panose="02040503050406030204" pitchFamily="18" charset="0"/>
                          <a:ea typeface="Times New Roman" panose="02020603050405020304" pitchFamily="18" charset="0"/>
                        </a:rPr>
                        <m:t>giro</m:t>
                      </m:r>
                      <m:r>
                        <a:rPr lang="es-ES">
                          <a:solidFill>
                            <a:schemeClr val="tx2">
                              <a:lumMod val="50000"/>
                            </a:schemeClr>
                          </a:solidFill>
                          <a:latin typeface="Cambria Math" panose="02040503050406030204" pitchFamily="18" charset="0"/>
                          <a:ea typeface="Times New Roman" panose="02020603050405020304" pitchFamily="18" charset="0"/>
                        </a:rPr>
                        <m:t> </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spcAft>
                    <a:spcPts val="0"/>
                  </a:spcAft>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Tt</m:t>
                      </m:r>
                      <m:r>
                        <a:rPr lang="es-ES">
                          <a:solidFill>
                            <a:schemeClr val="tx2">
                              <a:lumMod val="50000"/>
                            </a:schemeClr>
                          </a:solidFill>
                          <a:latin typeface="Cambria Math" panose="02040503050406030204" pitchFamily="18" charset="0"/>
                          <a:ea typeface="Times New Roman" panose="02020603050405020304" pitchFamily="18" charset="0"/>
                        </a:rPr>
                        <m:t>=0,11697</m:t>
                      </m:r>
                      <m:r>
                        <m:rPr>
                          <m:sty m:val="p"/>
                        </m:rPr>
                        <a:rPr lang="es-ES">
                          <a:solidFill>
                            <a:schemeClr val="tx2">
                              <a:lumMod val="50000"/>
                            </a:schemeClr>
                          </a:solidFill>
                          <a:latin typeface="Cambria Math" panose="02040503050406030204" pitchFamily="18" charset="0"/>
                          <a:ea typeface="Times New Roman" panose="02020603050405020304" pitchFamily="18" charset="0"/>
                        </a:rPr>
                        <m:t>kg</m:t>
                      </m:r>
                      <m:r>
                        <a:rPr lang="es-ES">
                          <a:solidFill>
                            <a:schemeClr val="tx2">
                              <a:lumMod val="50000"/>
                            </a:schemeClr>
                          </a:solidFill>
                          <a:latin typeface="Cambria Math" panose="02040503050406030204" pitchFamily="18" charset="0"/>
                          <a:ea typeface="Times New Roman" panose="02020603050405020304" pitchFamily="18" charset="0"/>
                        </a:rPr>
                        <m:t> ×7,178</m:t>
                      </m:r>
                      <m:r>
                        <m:rPr>
                          <m:sty m:val="p"/>
                        </m:rPr>
                        <a:rPr lang="es-ES">
                          <a:solidFill>
                            <a:schemeClr val="tx2">
                              <a:lumMod val="50000"/>
                            </a:schemeClr>
                          </a:solidFill>
                          <a:latin typeface="Cambria Math" panose="02040503050406030204" pitchFamily="18" charset="0"/>
                          <a:ea typeface="Times New Roman" panose="02020603050405020304" pitchFamily="18" charset="0"/>
                        </a:rPr>
                        <m:t>cm</m:t>
                      </m:r>
                      <m:r>
                        <a:rPr lang="es-ES">
                          <a:solidFill>
                            <a:schemeClr val="tx2">
                              <a:lumMod val="50000"/>
                            </a:schemeClr>
                          </a:solidFill>
                          <a:latin typeface="Cambria Math" panose="02040503050406030204" pitchFamily="18" charset="0"/>
                          <a:ea typeface="Times New Roman" panose="02020603050405020304" pitchFamily="18" charset="0"/>
                        </a:rPr>
                        <m:t> </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spcAft>
                    <a:spcPts val="0"/>
                  </a:spcAft>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Tt</m:t>
                      </m:r>
                      <m:r>
                        <a:rPr lang="es-ES">
                          <a:solidFill>
                            <a:schemeClr val="tx2">
                              <a:lumMod val="50000"/>
                            </a:schemeClr>
                          </a:solidFill>
                          <a:latin typeface="Cambria Math" panose="02040503050406030204" pitchFamily="18" charset="0"/>
                          <a:ea typeface="Times New Roman" panose="02020603050405020304" pitchFamily="18" charset="0"/>
                        </a:rPr>
                        <m:t>=0,84 </m:t>
                      </m:r>
                      <m:r>
                        <m:rPr>
                          <m:sty m:val="p"/>
                        </m:rPr>
                        <a:rPr lang="es-ES">
                          <a:solidFill>
                            <a:schemeClr val="tx2">
                              <a:lumMod val="50000"/>
                            </a:schemeClr>
                          </a:solidFill>
                          <a:latin typeface="Cambria Math" panose="02040503050406030204" pitchFamily="18" charset="0"/>
                          <a:ea typeface="Times New Roman" panose="02020603050405020304" pitchFamily="18" charset="0"/>
                        </a:rPr>
                        <m:t>kg</m:t>
                      </m:r>
                      <m:r>
                        <a:rPr lang="es-ES">
                          <a:solidFill>
                            <a:schemeClr val="tx2">
                              <a:lumMod val="50000"/>
                            </a:schemeClr>
                          </a:solidFill>
                          <a:latin typeface="Cambria Math" panose="02040503050406030204" pitchFamily="18" charset="0"/>
                          <a:ea typeface="Times New Roman" panose="02020603050405020304" pitchFamily="18" charset="0"/>
                        </a:rPr>
                        <m:t>.</m:t>
                      </m:r>
                      <m:r>
                        <m:rPr>
                          <m:sty m:val="p"/>
                        </m:rPr>
                        <a:rPr lang="es-ES">
                          <a:solidFill>
                            <a:schemeClr val="tx2">
                              <a:lumMod val="50000"/>
                            </a:schemeClr>
                          </a:solidFill>
                          <a:latin typeface="Cambria Math" panose="02040503050406030204" pitchFamily="18" charset="0"/>
                          <a:ea typeface="Times New Roman" panose="02020603050405020304" pitchFamily="18" charset="0"/>
                        </a:rPr>
                        <m:t>cm</m:t>
                      </m:r>
                      <m:r>
                        <a:rPr lang="es-ES" i="1">
                          <a:solidFill>
                            <a:schemeClr val="tx2">
                              <a:lumMod val="50000"/>
                            </a:schemeClr>
                          </a:solidFill>
                          <a:latin typeface="Cambria Math" panose="02040503050406030204" pitchFamily="18" charset="0"/>
                          <a:ea typeface="Times New Roman" panose="02020603050405020304" pitchFamily="18" charset="0"/>
                        </a:rPr>
                        <m:t> </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spcAft>
                    <a:spcPts val="0"/>
                  </a:spcAft>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m:t>
                      </m:r>
                      <m:r>
                        <a:rPr lang="es-ES">
                          <a:solidFill>
                            <a:schemeClr val="tx2">
                              <a:lumMod val="50000"/>
                            </a:schemeClr>
                          </a:solidFill>
                          <a:latin typeface="Cambria Math" panose="02040503050406030204" pitchFamily="18" charset="0"/>
                          <a:ea typeface="Times New Roman" panose="02020603050405020304" pitchFamily="18" charset="0"/>
                        </a:rPr>
                        <m:t>=5×0,84 </m:t>
                      </m:r>
                      <m:r>
                        <m:rPr>
                          <m:sty m:val="p"/>
                        </m:rPr>
                        <a:rPr lang="es-ES">
                          <a:solidFill>
                            <a:schemeClr val="tx2">
                              <a:lumMod val="50000"/>
                            </a:schemeClr>
                          </a:solidFill>
                          <a:latin typeface="Cambria Math" panose="02040503050406030204" pitchFamily="18" charset="0"/>
                          <a:ea typeface="Times New Roman" panose="02020603050405020304" pitchFamily="18" charset="0"/>
                        </a:rPr>
                        <m:t>kg</m:t>
                      </m:r>
                      <m:r>
                        <a:rPr lang="es-ES">
                          <a:solidFill>
                            <a:schemeClr val="tx2">
                              <a:lumMod val="50000"/>
                            </a:schemeClr>
                          </a:solidFill>
                          <a:latin typeface="Cambria Math" panose="02040503050406030204" pitchFamily="18" charset="0"/>
                          <a:ea typeface="Times New Roman" panose="02020603050405020304" pitchFamily="18" charset="0"/>
                        </a:rPr>
                        <m:t>.</m:t>
                      </m:r>
                      <m:r>
                        <m:rPr>
                          <m:sty m:val="p"/>
                        </m:rPr>
                        <a:rPr lang="es-ES">
                          <a:solidFill>
                            <a:schemeClr val="tx2">
                              <a:lumMod val="50000"/>
                            </a:schemeClr>
                          </a:solidFill>
                          <a:latin typeface="Cambria Math" panose="02040503050406030204" pitchFamily="18" charset="0"/>
                          <a:ea typeface="Times New Roman" panose="02020603050405020304" pitchFamily="18" charset="0"/>
                        </a:rPr>
                        <m:t>cm</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spcAft>
                    <a:spcPts val="0"/>
                  </a:spcAft>
                </a:pPr>
                <a14:m>
                  <m:oMathPara xmlns:m="http://schemas.openxmlformats.org/officeDocument/2006/math">
                    <m:oMathParaPr>
                      <m:jc m:val="centerGroup"/>
                    </m:oMathParaPr>
                    <m:oMath xmlns:m="http://schemas.openxmlformats.org/officeDocument/2006/math">
                      <m:r>
                        <a:rPr lang="es-ES" b="1" i="1">
                          <a:solidFill>
                            <a:schemeClr val="tx2">
                              <a:lumMod val="50000"/>
                            </a:schemeClr>
                          </a:solidFill>
                          <a:latin typeface="Cambria Math" panose="02040503050406030204" pitchFamily="18" charset="0"/>
                          <a:ea typeface="Times New Roman" panose="02020603050405020304" pitchFamily="18" charset="0"/>
                        </a:rPr>
                        <m:t>𝐓</m:t>
                      </m:r>
                      <m:r>
                        <a:rPr lang="es-ES" b="1">
                          <a:solidFill>
                            <a:schemeClr val="tx2">
                              <a:lumMod val="50000"/>
                            </a:schemeClr>
                          </a:solidFill>
                          <a:latin typeface="Cambria Math" panose="02040503050406030204" pitchFamily="18" charset="0"/>
                          <a:ea typeface="Times New Roman" panose="02020603050405020304" pitchFamily="18" charset="0"/>
                        </a:rPr>
                        <m:t>=</m:t>
                      </m:r>
                      <m:r>
                        <a:rPr lang="es-ES" b="1" i="1">
                          <a:solidFill>
                            <a:schemeClr val="tx2">
                              <a:lumMod val="50000"/>
                            </a:schemeClr>
                          </a:solidFill>
                          <a:latin typeface="Cambria Math" panose="02040503050406030204" pitchFamily="18" charset="0"/>
                          <a:ea typeface="Times New Roman" panose="02020603050405020304" pitchFamily="18" charset="0"/>
                        </a:rPr>
                        <m:t>𝟒</m:t>
                      </m:r>
                      <m:r>
                        <a:rPr lang="es-ES" b="1">
                          <a:solidFill>
                            <a:schemeClr val="tx2">
                              <a:lumMod val="50000"/>
                            </a:schemeClr>
                          </a:solidFill>
                          <a:latin typeface="Cambria Math" panose="02040503050406030204" pitchFamily="18" charset="0"/>
                          <a:ea typeface="Times New Roman" panose="02020603050405020304" pitchFamily="18" charset="0"/>
                        </a:rPr>
                        <m:t>,</m:t>
                      </m:r>
                      <m:r>
                        <a:rPr lang="es-ES" b="1" i="1">
                          <a:solidFill>
                            <a:schemeClr val="tx2">
                              <a:lumMod val="50000"/>
                            </a:schemeClr>
                          </a:solidFill>
                          <a:latin typeface="Cambria Math" panose="02040503050406030204" pitchFamily="18" charset="0"/>
                          <a:ea typeface="Times New Roman" panose="02020603050405020304" pitchFamily="18" charset="0"/>
                        </a:rPr>
                        <m:t>𝟐</m:t>
                      </m:r>
                      <m:r>
                        <a:rPr lang="es-ES" b="1">
                          <a:solidFill>
                            <a:schemeClr val="tx2">
                              <a:lumMod val="50000"/>
                            </a:schemeClr>
                          </a:solidFill>
                          <a:latin typeface="Cambria Math" panose="02040503050406030204" pitchFamily="18" charset="0"/>
                          <a:ea typeface="Times New Roman" panose="02020603050405020304" pitchFamily="18" charset="0"/>
                        </a:rPr>
                        <m:t> </m:t>
                      </m:r>
                      <m:r>
                        <a:rPr lang="es-ES" b="1" i="1">
                          <a:solidFill>
                            <a:schemeClr val="tx2">
                              <a:lumMod val="50000"/>
                            </a:schemeClr>
                          </a:solidFill>
                          <a:latin typeface="Cambria Math" panose="02040503050406030204" pitchFamily="18" charset="0"/>
                          <a:ea typeface="Times New Roman" panose="02020603050405020304" pitchFamily="18" charset="0"/>
                        </a:rPr>
                        <m:t>𝐤𝐠</m:t>
                      </m:r>
                      <m:r>
                        <a:rPr lang="es-ES" b="1">
                          <a:solidFill>
                            <a:schemeClr val="tx2">
                              <a:lumMod val="50000"/>
                            </a:schemeClr>
                          </a:solidFill>
                          <a:latin typeface="Cambria Math" panose="02040503050406030204" pitchFamily="18" charset="0"/>
                          <a:ea typeface="Times New Roman" panose="02020603050405020304" pitchFamily="18" charset="0"/>
                        </a:rPr>
                        <m:t>.</m:t>
                      </m:r>
                      <m:r>
                        <a:rPr lang="es-ES" b="1" i="1">
                          <a:solidFill>
                            <a:schemeClr val="tx2">
                              <a:lumMod val="50000"/>
                            </a:schemeClr>
                          </a:solidFill>
                          <a:latin typeface="Cambria Math" panose="02040503050406030204" pitchFamily="18" charset="0"/>
                          <a:ea typeface="Times New Roman" panose="02020603050405020304" pitchFamily="18" charset="0"/>
                        </a:rPr>
                        <m:t>𝐜𝐦</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s-ES" i="1" dirty="0"/>
              </a:p>
              <a:p>
                <a:pPr/>
                <a14:m>
                  <m:oMathPara xmlns:m="http://schemas.openxmlformats.org/officeDocument/2006/math">
                    <m:oMathParaPr>
                      <m:jc m:val="centerGroup"/>
                    </m:oMathParaPr>
                    <m:oMath xmlns:m="http://schemas.openxmlformats.org/officeDocument/2006/math">
                      <m:r>
                        <a:rPr lang="es-ES" i="1" smtClean="0">
                          <a:solidFill>
                            <a:schemeClr val="tx2">
                              <a:lumMod val="50000"/>
                            </a:schemeClr>
                          </a:solidFill>
                          <a:latin typeface="Cambria Math" panose="02040503050406030204" pitchFamily="18" charset="0"/>
                        </a:rPr>
                        <m:t>𝑊</m:t>
                      </m:r>
                      <m:r>
                        <a:rPr lang="es-ES" i="1" smtClean="0">
                          <a:solidFill>
                            <a:schemeClr val="tx2">
                              <a:lumMod val="50000"/>
                            </a:schemeClr>
                          </a:solidFill>
                          <a:latin typeface="Cambria Math" panose="02040503050406030204" pitchFamily="18" charset="0"/>
                        </a:rPr>
                        <m:t>=</m:t>
                      </m:r>
                      <m:r>
                        <a:rPr lang="es-ES">
                          <a:solidFill>
                            <a:schemeClr val="tx2">
                              <a:lumMod val="50000"/>
                            </a:schemeClr>
                          </a:solidFill>
                          <a:latin typeface="Cambria Math" panose="02040503050406030204" pitchFamily="18" charset="0"/>
                        </a:rPr>
                        <m:t>0,11697 </m:t>
                      </m:r>
                      <m:r>
                        <m:rPr>
                          <m:sty m:val="p"/>
                        </m:rPr>
                        <a:rPr lang="es-ES">
                          <a:solidFill>
                            <a:schemeClr val="tx2">
                              <a:lumMod val="50000"/>
                            </a:schemeClr>
                          </a:solidFill>
                          <a:latin typeface="Cambria Math" panose="02040503050406030204" pitchFamily="18" charset="0"/>
                        </a:rPr>
                        <m:t>kg</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𝑊</m:t>
                          </m:r>
                        </m:e>
                        <m:sub>
                          <m:r>
                            <a:rPr lang="es-ES" i="1">
                              <a:solidFill>
                                <a:schemeClr val="tx2">
                                  <a:lumMod val="50000"/>
                                </a:schemeClr>
                              </a:solidFill>
                              <a:latin typeface="Cambria Math" panose="02040503050406030204" pitchFamily="18" charset="0"/>
                            </a:rPr>
                            <m:t>𝑗</m:t>
                          </m:r>
                        </m:sub>
                      </m:sSub>
                      <m:r>
                        <a:rPr lang="es-ES" i="1">
                          <a:solidFill>
                            <a:schemeClr val="tx2">
                              <a:lumMod val="50000"/>
                            </a:schemeClr>
                          </a:solidFill>
                          <a:latin typeface="Cambria Math" panose="02040503050406030204" pitchFamily="18" charset="0"/>
                        </a:rPr>
                        <m:t>=</m:t>
                      </m:r>
                      <m:r>
                        <a:rPr lang="es-ES">
                          <a:solidFill>
                            <a:schemeClr val="tx2">
                              <a:lumMod val="50000"/>
                            </a:schemeClr>
                          </a:solidFill>
                          <a:latin typeface="Cambria Math" panose="02040503050406030204" pitchFamily="18" charset="0"/>
                        </a:rPr>
                        <m:t>0,25 </m:t>
                      </m:r>
                      <m:r>
                        <m:rPr>
                          <m:sty m:val="p"/>
                        </m:rPr>
                        <a:rPr lang="es-ES">
                          <a:solidFill>
                            <a:schemeClr val="tx2">
                              <a:lumMod val="50000"/>
                            </a:schemeClr>
                          </a:solidFill>
                          <a:latin typeface="Cambria Math" panose="02040503050406030204" pitchFamily="18" charset="0"/>
                        </a:rPr>
                        <m:t>kg</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d</m:t>
                      </m:r>
                      <m:r>
                        <a:rPr lang="es-ES">
                          <a:solidFill>
                            <a:schemeClr val="tx2">
                              <a:lumMod val="50000"/>
                            </a:schemeClr>
                          </a:solidFill>
                          <a:latin typeface="Cambria Math" panose="02040503050406030204" pitchFamily="18" charset="0"/>
                        </a:rPr>
                        <m:t>=7,178 </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r>
                  <a:rPr lang="es-ES" dirty="0">
                    <a:solidFill>
                      <a:schemeClr val="tx2">
                        <a:lumMod val="50000"/>
                      </a:schemeClr>
                    </a:solidFill>
                    <a:latin typeface="Times New Roman" panose="02020603050405020304" pitchFamily="18" charset="0"/>
                    <a:cs typeface="Times New Roman" panose="02020603050405020304" pitchFamily="18" charset="0"/>
                  </a:rPr>
                  <a:t> </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=(0,11697+0,2)</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 ×7,178</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=2,63</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T</m:t>
                      </m:r>
                      <m:r>
                        <a:rPr lang="es-ES">
                          <a:solidFill>
                            <a:schemeClr val="tx2">
                              <a:lumMod val="50000"/>
                            </a:schemeClr>
                          </a:solidFill>
                          <a:latin typeface="Cambria Math" panose="02040503050406030204" pitchFamily="18" charset="0"/>
                        </a:rPr>
                        <m:t>=5×2,63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T</m:t>
                      </m:r>
                      <m:r>
                        <a:rPr lang="es-ES">
                          <a:solidFill>
                            <a:schemeClr val="tx2">
                              <a:lumMod val="50000"/>
                            </a:schemeClr>
                          </a:solidFill>
                          <a:latin typeface="Cambria Math" panose="02040503050406030204" pitchFamily="18" charset="0"/>
                        </a:rPr>
                        <m:t>=13,17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indent="180340" algn="just">
                  <a:lnSpc>
                    <a:spcPct val="150000"/>
                  </a:lnSpc>
                  <a:spcAft>
                    <a:spcPts val="0"/>
                  </a:spcAft>
                </a:pPr>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570847" y="2133042"/>
                <a:ext cx="6096000" cy="4412042"/>
              </a:xfrm>
              <a:prstGeom prst="rect">
                <a:avLst/>
              </a:prstGeom>
              <a:blipFill>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46401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r>
              <a:rPr lang="es-ES" sz="1800" dirty="0">
                <a:solidFill>
                  <a:schemeClr val="tx2">
                    <a:lumMod val="50000"/>
                  </a:schemeClr>
                </a:solidFill>
                <a:latin typeface="Times New Roman" panose="02020603050405020304" pitchFamily="18" charset="0"/>
                <a:cs typeface="Times New Roman" panose="02020603050405020304" pitchFamily="18" charset="0"/>
              </a:rPr>
              <a:t>Cálculo de torque de servomotores para movilidad de brazos</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6554805" y="2903065"/>
                <a:ext cx="6096000" cy="307314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chemeClr val="tx2">
                                  <a:lumMod val="50000"/>
                                </a:schemeClr>
                              </a:solidFill>
                              <a:latin typeface="Cambria Math" panose="02040503050406030204" pitchFamily="18" charset="0"/>
                            </a:rPr>
                          </m:ctrlPr>
                        </m:sSubPr>
                        <m:e>
                          <m:r>
                            <m:rPr>
                              <m:sty m:val="p"/>
                            </m:rPr>
                            <a:rPr lang="es-ES">
                              <a:solidFill>
                                <a:schemeClr val="tx2">
                                  <a:lumMod val="50000"/>
                                </a:schemeClr>
                              </a:solidFill>
                              <a:latin typeface="Cambria Math" panose="02040503050406030204" pitchFamily="18" charset="0"/>
                            </a:rPr>
                            <m:t>T</m:t>
                          </m:r>
                        </m:e>
                        <m:sub>
                          <m:r>
                            <a:rPr lang="es-ES" i="1">
                              <a:solidFill>
                                <a:schemeClr val="tx2">
                                  <a:lumMod val="50000"/>
                                </a:schemeClr>
                              </a:solidFill>
                              <a:latin typeface="Cambria Math" panose="02040503050406030204" pitchFamily="18" charset="0"/>
                            </a:rPr>
                            <m:t>𝑝</m:t>
                          </m:r>
                        </m:sub>
                      </m:sSub>
                      <m:r>
                        <a:rPr lang="es-ES">
                          <a:solidFill>
                            <a:schemeClr val="tx2">
                              <a:lumMod val="50000"/>
                            </a:schemeClr>
                          </a:solidFill>
                          <a:latin typeface="Cambria Math" panose="02040503050406030204" pitchFamily="18" charset="0"/>
                        </a:rPr>
                        <m:t>=80 </m:t>
                      </m:r>
                      <m:r>
                        <m:rPr>
                          <m:sty m:val="p"/>
                        </m:rPr>
                        <a:rPr lang="es-ES">
                          <a:solidFill>
                            <a:schemeClr val="tx2">
                              <a:lumMod val="50000"/>
                            </a:schemeClr>
                          </a:solidFill>
                          <a:latin typeface="Cambria Math" panose="02040503050406030204" pitchFamily="18" charset="0"/>
                        </a:rPr>
                        <m:t>N</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mm</m:t>
                      </m:r>
                      <m:r>
                        <a:rPr lang="es-ES" i="1">
                          <a:solidFill>
                            <a:schemeClr val="tx2">
                              <a:lumMod val="50000"/>
                            </a:schemeClr>
                          </a:solidFill>
                          <a:latin typeface="Cambria Math" panose="02040503050406030204" pitchFamily="18" charset="0"/>
                        </a:rPr>
                        <m:t> </m:t>
                      </m:r>
                    </m:oMath>
                  </m:oMathPara>
                </a14:m>
                <a:endParaRPr lang="es-EC" dirty="0">
                  <a:solidFill>
                    <a:schemeClr val="tx2">
                      <a:lumMod val="50000"/>
                    </a:schemeClr>
                  </a:solidFill>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m:rPr>
                              <m:sty m:val="p"/>
                            </m:rPr>
                            <a:rPr lang="es-ES">
                              <a:solidFill>
                                <a:schemeClr val="tx2">
                                  <a:lumMod val="50000"/>
                                </a:schemeClr>
                              </a:solidFill>
                              <a:latin typeface="Cambria Math" panose="02040503050406030204" pitchFamily="18" charset="0"/>
                            </a:rPr>
                            <m:t>T</m:t>
                          </m:r>
                        </m:e>
                        <m:sub>
                          <m:r>
                            <a:rPr lang="es-ES" i="1">
                              <a:solidFill>
                                <a:schemeClr val="tx2">
                                  <a:lumMod val="50000"/>
                                </a:schemeClr>
                              </a:solidFill>
                              <a:latin typeface="Cambria Math" panose="02040503050406030204" pitchFamily="18" charset="0"/>
                            </a:rPr>
                            <m:t>𝑝</m:t>
                          </m:r>
                        </m:sub>
                      </m:sSub>
                      <m:r>
                        <a:rPr lang="es-ES">
                          <a:solidFill>
                            <a:schemeClr val="tx2">
                              <a:lumMod val="50000"/>
                            </a:schemeClr>
                          </a:solidFill>
                          <a:latin typeface="Cambria Math" panose="02040503050406030204" pitchFamily="18" charset="0"/>
                        </a:rPr>
                        <m:t>=80 </m:t>
                      </m:r>
                      <m:r>
                        <m:rPr>
                          <m:sty m:val="p"/>
                        </m:rPr>
                        <a:rPr lang="es-ES">
                          <a:solidFill>
                            <a:schemeClr val="tx2">
                              <a:lumMod val="50000"/>
                            </a:schemeClr>
                          </a:solidFill>
                          <a:latin typeface="Cambria Math" panose="02040503050406030204" pitchFamily="18" charset="0"/>
                        </a:rPr>
                        <m:t>N</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mm</m:t>
                      </m:r>
                      <m:r>
                        <a:rPr lang="es-ES" i="1">
                          <a:solidFill>
                            <a:schemeClr val="tx2">
                              <a:lumMod val="50000"/>
                            </a:schemeClr>
                          </a:solidFill>
                          <a:latin typeface="Cambria Math" panose="02040503050406030204" pitchFamily="18" charset="0"/>
                        </a:rPr>
                        <m:t> × </m:t>
                      </m:r>
                      <m:f>
                        <m:fPr>
                          <m:ctrlPr>
                            <a:rPr lang="es-EC" i="1">
                              <a:solidFill>
                                <a:schemeClr val="tx2">
                                  <a:lumMod val="50000"/>
                                </a:schemeClr>
                              </a:solidFill>
                              <a:latin typeface="Cambria Math" panose="02040503050406030204" pitchFamily="18" charset="0"/>
                            </a:rPr>
                          </m:ctrlPr>
                        </m:fPr>
                        <m:num>
                          <m:r>
                            <a:rPr lang="es-ES" i="1">
                              <a:solidFill>
                                <a:schemeClr val="tx2">
                                  <a:lumMod val="50000"/>
                                </a:schemeClr>
                              </a:solidFill>
                              <a:latin typeface="Cambria Math" panose="02040503050406030204" pitchFamily="18" charset="0"/>
                            </a:rPr>
                            <m:t>1 </m:t>
                          </m:r>
                          <m:r>
                            <m:rPr>
                              <m:sty m:val="p"/>
                            </m:rPr>
                            <a:rPr lang="es-ES">
                              <a:solidFill>
                                <a:schemeClr val="tx2">
                                  <a:lumMod val="50000"/>
                                </a:schemeClr>
                              </a:solidFill>
                              <a:latin typeface="Cambria Math" panose="02040503050406030204" pitchFamily="18" charset="0"/>
                            </a:rPr>
                            <m:t>kg</m:t>
                          </m:r>
                        </m:num>
                        <m:den>
                          <m:r>
                            <a:rPr lang="es-ES" i="1">
                              <a:solidFill>
                                <a:schemeClr val="tx2">
                                  <a:lumMod val="50000"/>
                                </a:schemeClr>
                              </a:solidFill>
                              <a:latin typeface="Cambria Math" panose="02040503050406030204" pitchFamily="18" charset="0"/>
                            </a:rPr>
                            <m:t>9,81 </m:t>
                          </m:r>
                          <m:r>
                            <a:rPr lang="es-ES" i="1">
                              <a:solidFill>
                                <a:schemeClr val="tx2">
                                  <a:lumMod val="50000"/>
                                </a:schemeClr>
                              </a:solidFill>
                              <a:latin typeface="Cambria Math" panose="02040503050406030204" pitchFamily="18" charset="0"/>
                            </a:rPr>
                            <m:t>𝑁</m:t>
                          </m:r>
                        </m:den>
                      </m:f>
                      <m:r>
                        <a:rPr lang="es-ES" i="1">
                          <a:solidFill>
                            <a:schemeClr val="tx2">
                              <a:lumMod val="50000"/>
                            </a:schemeClr>
                          </a:solidFill>
                          <a:latin typeface="Cambria Math" panose="02040503050406030204" pitchFamily="18" charset="0"/>
                        </a:rPr>
                        <m:t> × </m:t>
                      </m:r>
                      <m:f>
                        <m:fPr>
                          <m:ctrlPr>
                            <a:rPr lang="es-EC" i="1">
                              <a:solidFill>
                                <a:schemeClr val="tx2">
                                  <a:lumMod val="50000"/>
                                </a:schemeClr>
                              </a:solidFill>
                              <a:latin typeface="Cambria Math" panose="02040503050406030204" pitchFamily="18" charset="0"/>
                            </a:rPr>
                          </m:ctrlPr>
                        </m:fPr>
                        <m:num>
                          <m:r>
                            <a:rPr lang="es-ES" i="1">
                              <a:solidFill>
                                <a:schemeClr val="tx2">
                                  <a:lumMod val="50000"/>
                                </a:schemeClr>
                              </a:solidFill>
                              <a:latin typeface="Cambria Math" panose="02040503050406030204" pitchFamily="18" charset="0"/>
                            </a:rPr>
                            <m:t>1</m:t>
                          </m:r>
                          <m:r>
                            <a:rPr lang="es-ES" i="1">
                              <a:solidFill>
                                <a:schemeClr val="tx2">
                                  <a:lumMod val="50000"/>
                                </a:schemeClr>
                              </a:solidFill>
                              <a:latin typeface="Cambria Math" panose="02040503050406030204" pitchFamily="18" charset="0"/>
                            </a:rPr>
                            <m:t>𝑐𝑚</m:t>
                          </m:r>
                        </m:num>
                        <m:den>
                          <m:r>
                            <a:rPr lang="es-ES" i="1">
                              <a:solidFill>
                                <a:schemeClr val="tx2">
                                  <a:lumMod val="50000"/>
                                </a:schemeClr>
                              </a:solidFill>
                              <a:latin typeface="Cambria Math" panose="02040503050406030204" pitchFamily="18" charset="0"/>
                            </a:rPr>
                            <m:t>10 </m:t>
                          </m:r>
                          <m:r>
                            <a:rPr lang="es-ES" i="1">
                              <a:solidFill>
                                <a:schemeClr val="tx2">
                                  <a:lumMod val="50000"/>
                                </a:schemeClr>
                              </a:solidFill>
                              <a:latin typeface="Cambria Math" panose="02040503050406030204" pitchFamily="18" charset="0"/>
                            </a:rPr>
                            <m:t>𝑚𝑚</m:t>
                          </m:r>
                        </m:den>
                      </m:f>
                    </m:oMath>
                  </m:oMathPara>
                </a14:m>
                <a:endParaRPr lang="es-EC" dirty="0">
                  <a:solidFill>
                    <a:schemeClr val="tx2">
                      <a:lumMod val="50000"/>
                    </a:schemeClr>
                  </a:solidFill>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m:rPr>
                              <m:sty m:val="p"/>
                            </m:rPr>
                            <a:rPr lang="es-ES">
                              <a:solidFill>
                                <a:schemeClr val="tx2">
                                  <a:lumMod val="50000"/>
                                </a:schemeClr>
                              </a:solidFill>
                              <a:latin typeface="Cambria Math" panose="02040503050406030204" pitchFamily="18" charset="0"/>
                            </a:rPr>
                            <m:t>T</m:t>
                          </m:r>
                        </m:e>
                        <m:sub>
                          <m:r>
                            <a:rPr lang="es-ES" i="1">
                              <a:solidFill>
                                <a:schemeClr val="tx2">
                                  <a:lumMod val="50000"/>
                                </a:schemeClr>
                              </a:solidFill>
                              <a:latin typeface="Cambria Math" panose="02040503050406030204" pitchFamily="18" charset="0"/>
                            </a:rPr>
                            <m:t>𝑝</m:t>
                          </m:r>
                        </m:sub>
                      </m:sSub>
                      <m:r>
                        <a:rPr lang="es-ES">
                          <a:solidFill>
                            <a:schemeClr val="tx2">
                              <a:lumMod val="50000"/>
                            </a:schemeClr>
                          </a:solidFill>
                          <a:latin typeface="Cambria Math" panose="02040503050406030204" pitchFamily="18" charset="0"/>
                        </a:rPr>
                        <m:t>=0,82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r>
                        <a:rPr lang="es-ES" i="1">
                          <a:solidFill>
                            <a:schemeClr val="tx2">
                              <a:lumMod val="50000"/>
                            </a:schemeClr>
                          </a:solidFill>
                          <a:latin typeface="Cambria Math" panose="02040503050406030204" pitchFamily="18" charset="0"/>
                        </a:rPr>
                        <m:t> </m:t>
                      </m:r>
                    </m:oMath>
                  </m:oMathPara>
                </a14:m>
                <a:endParaRPr lang="es-EC" dirty="0">
                  <a:solidFill>
                    <a:schemeClr val="tx2">
                      <a:lumMod val="50000"/>
                    </a:schemeClr>
                  </a:solidFill>
                </a:endParaRPr>
              </a:p>
              <a:p>
                <a:endParaRPr lang="es-EC" dirty="0">
                  <a:solidFill>
                    <a:schemeClr val="tx2">
                      <a:lumMod val="50000"/>
                    </a:schemeClr>
                  </a:solidFill>
                </a:endParaRPr>
              </a:p>
              <a:p>
                <a:endParaRPr lang="es-EC" dirty="0">
                  <a:solidFill>
                    <a:schemeClr val="tx2">
                      <a:lumMod val="50000"/>
                    </a:schemeClr>
                  </a:solidFill>
                </a:endParaRPr>
              </a:p>
              <a:p>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Tt</m:t>
                      </m:r>
                      <m:r>
                        <a:rPr lang="es-ES">
                          <a:solidFill>
                            <a:schemeClr val="tx2">
                              <a:lumMod val="50000"/>
                            </a:schemeClr>
                          </a:solidFill>
                          <a:latin typeface="Cambria Math" panose="02040503050406030204" pitchFamily="18" charset="0"/>
                          <a:ea typeface="Times New Roman" panose="02020603050405020304" pitchFamily="18" charset="0"/>
                        </a:rPr>
                        <m:t>=0,84 </m:t>
                      </m:r>
                      <m:r>
                        <m:rPr>
                          <m:sty m:val="p"/>
                        </m:rPr>
                        <a:rPr lang="es-ES">
                          <a:solidFill>
                            <a:schemeClr val="tx2">
                              <a:lumMod val="50000"/>
                            </a:schemeClr>
                          </a:solidFill>
                          <a:latin typeface="Cambria Math" panose="02040503050406030204" pitchFamily="18" charset="0"/>
                          <a:ea typeface="Times New Roman" panose="02020603050405020304" pitchFamily="18" charset="0"/>
                        </a:rPr>
                        <m:t>kg</m:t>
                      </m:r>
                      <m:r>
                        <a:rPr lang="es-ES">
                          <a:solidFill>
                            <a:schemeClr val="tx2">
                              <a:lumMod val="50000"/>
                            </a:schemeClr>
                          </a:solidFill>
                          <a:latin typeface="Cambria Math" panose="02040503050406030204" pitchFamily="18" charset="0"/>
                          <a:ea typeface="Times New Roman" panose="02020603050405020304" pitchFamily="18" charset="0"/>
                        </a:rPr>
                        <m:t>.</m:t>
                      </m:r>
                      <m:r>
                        <m:rPr>
                          <m:sty m:val="p"/>
                        </m:rPr>
                        <a:rPr lang="es-ES">
                          <a:solidFill>
                            <a:schemeClr val="tx2">
                              <a:lumMod val="50000"/>
                            </a:schemeClr>
                          </a:solidFill>
                          <a:latin typeface="Cambria Math" panose="02040503050406030204" pitchFamily="18" charset="0"/>
                          <a:ea typeface="Times New Roman" panose="02020603050405020304" pitchFamily="18" charset="0"/>
                        </a:rPr>
                        <m:t>cm</m:t>
                      </m:r>
                      <m:r>
                        <a:rPr lang="es-EC" b="0" i="0" smtClean="0">
                          <a:solidFill>
                            <a:schemeClr val="tx2">
                              <a:lumMod val="50000"/>
                            </a:schemeClr>
                          </a:solidFill>
                          <a:latin typeface="Cambria Math" panose="02040503050406030204" pitchFamily="18" charset="0"/>
                          <a:ea typeface="Times New Roman" panose="02020603050405020304" pitchFamily="18" charset="0"/>
                        </a:rPr>
                        <m:t> </m:t>
                      </m:r>
                      <m:r>
                        <a:rPr lang="es-EC" b="0" i="1" smtClean="0">
                          <a:solidFill>
                            <a:schemeClr val="tx2">
                              <a:lumMod val="50000"/>
                            </a:schemeClr>
                          </a:solidFill>
                          <a:latin typeface="Cambria Math" panose="02040503050406030204" pitchFamily="18" charset="0"/>
                          <a:ea typeface="Cambria Math" panose="02040503050406030204" pitchFamily="18" charset="0"/>
                        </a:rPr>
                        <m:t>≅ </m:t>
                      </m:r>
                      <m:sSub>
                        <m:sSubPr>
                          <m:ctrlPr>
                            <a:rPr lang="es-EC" i="1">
                              <a:solidFill>
                                <a:schemeClr val="tx2">
                                  <a:lumMod val="50000"/>
                                </a:schemeClr>
                              </a:solidFill>
                              <a:latin typeface="Cambria Math" panose="02040503050406030204" pitchFamily="18" charset="0"/>
                            </a:rPr>
                          </m:ctrlPr>
                        </m:sSubPr>
                        <m:e>
                          <m:r>
                            <m:rPr>
                              <m:sty m:val="p"/>
                            </m:rPr>
                            <a:rPr lang="es-ES">
                              <a:solidFill>
                                <a:schemeClr val="tx2">
                                  <a:lumMod val="50000"/>
                                </a:schemeClr>
                              </a:solidFill>
                              <a:latin typeface="Cambria Math" panose="02040503050406030204" pitchFamily="18" charset="0"/>
                            </a:rPr>
                            <m:t>T</m:t>
                          </m:r>
                        </m:e>
                        <m:sub>
                          <m:r>
                            <a:rPr lang="es-ES" i="1">
                              <a:solidFill>
                                <a:schemeClr val="tx2">
                                  <a:lumMod val="50000"/>
                                </a:schemeClr>
                              </a:solidFill>
                              <a:latin typeface="Cambria Math" panose="02040503050406030204" pitchFamily="18" charset="0"/>
                            </a:rPr>
                            <m:t>𝑝</m:t>
                          </m:r>
                        </m:sub>
                      </m:sSub>
                      <m:r>
                        <a:rPr lang="es-ES">
                          <a:solidFill>
                            <a:schemeClr val="tx2">
                              <a:lumMod val="50000"/>
                            </a:schemeClr>
                          </a:solidFill>
                          <a:latin typeface="Cambria Math" panose="02040503050406030204" pitchFamily="18" charset="0"/>
                        </a:rPr>
                        <m:t>=0,82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r>
                        <a:rPr lang="es-ES" i="1">
                          <a:solidFill>
                            <a:schemeClr val="tx2">
                              <a:lumMod val="50000"/>
                            </a:schemeClr>
                          </a:solidFill>
                          <a:latin typeface="Cambria Math" panose="02040503050406030204" pitchFamily="18" charset="0"/>
                        </a:rPr>
                        <m:t> </m:t>
                      </m:r>
                    </m:oMath>
                  </m:oMathPara>
                </a14:m>
                <a:endParaRPr lang="es-EC" dirty="0">
                  <a:solidFill>
                    <a:schemeClr val="tx2">
                      <a:lumMod val="50000"/>
                    </a:schemeClr>
                  </a:solidFill>
                </a:endParaRPr>
              </a:p>
              <a:p>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s-EC" dirty="0">
                  <a:solidFill>
                    <a:schemeClr val="tx2">
                      <a:lumMod val="50000"/>
                    </a:schemeClr>
                  </a:solidFill>
                </a:endParaRPr>
              </a:p>
              <a:p>
                <a:pPr indent="180340" algn="just">
                  <a:lnSpc>
                    <a:spcPct val="150000"/>
                  </a:lnSpc>
                  <a:spcAft>
                    <a:spcPts val="0"/>
                  </a:spcAft>
                </a:pPr>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554805" y="2903065"/>
                <a:ext cx="6096000" cy="3073149"/>
              </a:xfrm>
              <a:prstGeom prst="rect">
                <a:avLst/>
              </a:prstGeom>
              <a:blipFill>
                <a:blip r:embed="rId2"/>
                <a:stretch>
                  <a:fillRect/>
                </a:stretch>
              </a:blipFill>
            </p:spPr>
            <p:txBody>
              <a:bodyPr/>
              <a:lstStyle/>
              <a:p>
                <a:r>
                  <a:rPr lang="es-EC">
                    <a:noFill/>
                  </a:rPr>
                  <a:t> </a:t>
                </a:r>
              </a:p>
            </p:txBody>
          </p:sp>
        </mc:Fallback>
      </mc:AlternateContent>
      <p:pic>
        <p:nvPicPr>
          <p:cNvPr id="6" name="Imagen 5" descr="C:\Users\danielroberto\AppData\Local\Microsoft\Windows\INetCacheContent.Word\TORQUE BRAZO.PNG"/>
          <p:cNvPicPr/>
          <p:nvPr/>
        </p:nvPicPr>
        <p:blipFill rotWithShape="1">
          <a:blip r:embed="rId3">
            <a:extLst>
              <a:ext uri="{28A0092B-C50C-407E-A947-70E740481C1C}">
                <a14:useLocalDpi xmlns:a14="http://schemas.microsoft.com/office/drawing/2010/main" val="0"/>
              </a:ext>
            </a:extLst>
          </a:blip>
          <a:srcRect l="19788" t="22012" r="15018" b="16038"/>
          <a:stretch/>
        </p:blipFill>
        <p:spPr bwMode="auto">
          <a:xfrm>
            <a:off x="1296670" y="2499336"/>
            <a:ext cx="5986446" cy="3414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06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07490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r>
              <a:rPr lang="es-ES" sz="1800" dirty="0">
                <a:solidFill>
                  <a:schemeClr val="tx2">
                    <a:lumMod val="50000"/>
                  </a:schemeClr>
                </a:solidFill>
                <a:latin typeface="Times New Roman" panose="02020603050405020304" pitchFamily="18" charset="0"/>
                <a:cs typeface="Times New Roman" panose="02020603050405020304" pitchFamily="18" charset="0"/>
              </a:rPr>
              <a:t>Calculo de torque de servomotores para movilidad de la cabeza</a:t>
            </a:r>
            <a:endParaRPr lang="es-EC" sz="1600" dirty="0">
              <a:solidFill>
                <a:schemeClr val="tx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6538763" y="2850100"/>
                <a:ext cx="6096000" cy="2535566"/>
              </a:xfrm>
              <a:prstGeom prst="rect">
                <a:avLst/>
              </a:prstGeom>
            </p:spPr>
            <p:txBody>
              <a:bodyPr>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s-EC" i="1" smtClean="0">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peso</m:t>
                      </m:r>
                      <m:r>
                        <a:rPr lang="es-ES">
                          <a:solidFill>
                            <a:schemeClr val="tx2">
                              <a:lumMod val="50000"/>
                            </a:schemeClr>
                          </a:solidFill>
                          <a:latin typeface="Cambria Math" panose="02040503050406030204" pitchFamily="18" charset="0"/>
                        </a:rPr>
                        <m:t> × </m:t>
                      </m:r>
                      <m:r>
                        <m:rPr>
                          <m:sty m:val="p"/>
                        </m:rPr>
                        <a:rPr lang="es-ES">
                          <a:solidFill>
                            <a:schemeClr val="tx2">
                              <a:lumMod val="50000"/>
                            </a:schemeClr>
                          </a:solidFill>
                          <a:latin typeface="Cambria Math" panose="02040503050406030204" pitchFamily="18" charset="0"/>
                        </a:rPr>
                        <m:t>Distancia</m:t>
                      </m:r>
                      <m:r>
                        <a:rPr lang="es-ES">
                          <a:solidFill>
                            <a:schemeClr val="tx2">
                              <a:lumMod val="50000"/>
                            </a:schemeClr>
                          </a:solidFill>
                          <a:latin typeface="Cambria Math" panose="02040503050406030204" pitchFamily="18" charset="0"/>
                        </a:rPr>
                        <m:t> </m:t>
                      </m:r>
                      <m:r>
                        <m:rPr>
                          <m:sty m:val="p"/>
                        </m:rPr>
                        <a:rPr lang="es-ES">
                          <a:solidFill>
                            <a:schemeClr val="tx2">
                              <a:lumMod val="50000"/>
                            </a:schemeClr>
                          </a:solidFill>
                          <a:latin typeface="Cambria Math" panose="02040503050406030204" pitchFamily="18" charset="0"/>
                        </a:rPr>
                        <m:t>el</m:t>
                      </m:r>
                      <m:r>
                        <a:rPr lang="es-ES">
                          <a:solidFill>
                            <a:schemeClr val="tx2">
                              <a:lumMod val="50000"/>
                            </a:schemeClr>
                          </a:solidFill>
                          <a:latin typeface="Cambria Math" panose="02040503050406030204" pitchFamily="18" charset="0"/>
                        </a:rPr>
                        <m:t> </m:t>
                      </m:r>
                      <m:r>
                        <m:rPr>
                          <m:sty m:val="p"/>
                        </m:rPr>
                        <a:rPr lang="es-ES">
                          <a:solidFill>
                            <a:schemeClr val="tx2">
                              <a:lumMod val="50000"/>
                            </a:schemeClr>
                          </a:solidFill>
                          <a:latin typeface="Cambria Math" panose="02040503050406030204" pitchFamily="18" charset="0"/>
                        </a:rPr>
                        <m:t>eje</m:t>
                      </m:r>
                      <m:r>
                        <a:rPr lang="es-ES">
                          <a:solidFill>
                            <a:schemeClr val="tx2">
                              <a:lumMod val="50000"/>
                            </a:schemeClr>
                          </a:solidFill>
                          <a:latin typeface="Cambria Math" panose="02040503050406030204" pitchFamily="18" charset="0"/>
                        </a:rPr>
                        <m:t> </m:t>
                      </m:r>
                      <m:r>
                        <m:rPr>
                          <m:sty m:val="p"/>
                        </m:rPr>
                        <a:rPr lang="es-ES">
                          <a:solidFill>
                            <a:schemeClr val="tx2">
                              <a:lumMod val="50000"/>
                            </a:schemeClr>
                          </a:solidFill>
                          <a:latin typeface="Cambria Math" panose="02040503050406030204" pitchFamily="18" charset="0"/>
                        </a:rPr>
                        <m:t>de</m:t>
                      </m:r>
                      <m:r>
                        <a:rPr lang="es-ES">
                          <a:solidFill>
                            <a:schemeClr val="tx2">
                              <a:lumMod val="50000"/>
                            </a:schemeClr>
                          </a:solidFill>
                          <a:latin typeface="Cambria Math" panose="02040503050406030204" pitchFamily="18" charset="0"/>
                        </a:rPr>
                        <m:t> </m:t>
                      </m:r>
                      <m:r>
                        <m:rPr>
                          <m:sty m:val="p"/>
                        </m:rPr>
                        <a:rPr lang="es-ES">
                          <a:solidFill>
                            <a:schemeClr val="tx2">
                              <a:lumMod val="50000"/>
                            </a:schemeClr>
                          </a:solidFill>
                          <a:latin typeface="Cambria Math" panose="02040503050406030204" pitchFamily="18" charset="0"/>
                        </a:rPr>
                        <m:t>giro</m:t>
                      </m:r>
                      <m:r>
                        <a:rPr lang="es-ES">
                          <a:solidFill>
                            <a:schemeClr val="tx2">
                              <a:lumMod val="50000"/>
                            </a:schemeClr>
                          </a:solidFill>
                          <a:latin typeface="Cambria Math" panose="02040503050406030204" pitchFamily="18" charset="0"/>
                        </a:rPr>
                        <m:t> </m:t>
                      </m:r>
                    </m:oMath>
                  </m:oMathPara>
                </a14:m>
                <a:endParaRPr lang="es-EC" dirty="0">
                  <a:solidFill>
                    <a:schemeClr val="tx2">
                      <a:lumMod val="50000"/>
                    </a:schemeClr>
                  </a:solidFill>
                </a:endParaRPr>
              </a:p>
              <a:p>
                <a:pPr>
                  <a:lnSpc>
                    <a:spcPct val="150000"/>
                  </a:lnSpc>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=0,48649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 ×5,432 </m:t>
                      </m:r>
                      <m:r>
                        <m:rPr>
                          <m:sty m:val="p"/>
                        </m:rPr>
                        <a:rPr lang="es-ES">
                          <a:solidFill>
                            <a:schemeClr val="tx2">
                              <a:lumMod val="50000"/>
                            </a:schemeClr>
                          </a:solidFill>
                          <a:latin typeface="Cambria Math" panose="02040503050406030204" pitchFamily="18" charset="0"/>
                        </a:rPr>
                        <m:t>cm</m:t>
                      </m:r>
                      <m:r>
                        <a:rPr lang="es-ES">
                          <a:solidFill>
                            <a:schemeClr val="tx2">
                              <a:lumMod val="50000"/>
                            </a:schemeClr>
                          </a:solidFill>
                          <a:latin typeface="Cambria Math" panose="02040503050406030204" pitchFamily="18" charset="0"/>
                        </a:rPr>
                        <m:t> </m:t>
                      </m:r>
                    </m:oMath>
                  </m:oMathPara>
                </a14:m>
                <a:endParaRPr lang="es-EC" dirty="0">
                  <a:solidFill>
                    <a:schemeClr val="tx2">
                      <a:lumMod val="50000"/>
                    </a:schemeClr>
                  </a:solidFill>
                </a:endParaRPr>
              </a:p>
              <a:p>
                <a:pPr>
                  <a:lnSpc>
                    <a:spcPct val="150000"/>
                  </a:lnSpc>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=2,65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r>
                        <a:rPr lang="es-ES" i="1">
                          <a:solidFill>
                            <a:schemeClr val="tx2">
                              <a:lumMod val="50000"/>
                            </a:schemeClr>
                          </a:solidFill>
                          <a:latin typeface="Cambria Math" panose="02040503050406030204" pitchFamily="18" charset="0"/>
                        </a:rPr>
                        <m:t> </m:t>
                      </m:r>
                    </m:oMath>
                  </m:oMathPara>
                </a14:m>
                <a:endParaRPr lang="es-EC" dirty="0">
                  <a:solidFill>
                    <a:schemeClr val="tx2">
                      <a:lumMod val="50000"/>
                    </a:schemeClr>
                  </a:solidFill>
                </a:endParaRPr>
              </a:p>
              <a:p>
                <a:pPr>
                  <a:lnSpc>
                    <a:spcPct val="150000"/>
                  </a:lnSpc>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T</m:t>
                      </m:r>
                      <m:r>
                        <a:rPr lang="es-ES">
                          <a:solidFill>
                            <a:schemeClr val="tx2">
                              <a:lumMod val="50000"/>
                            </a:schemeClr>
                          </a:solidFill>
                          <a:latin typeface="Cambria Math" panose="02040503050406030204" pitchFamily="18" charset="0"/>
                        </a:rPr>
                        <m:t>=5×2,65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endParaRPr>
              </a:p>
              <a:p>
                <a:pPr>
                  <a:lnSpc>
                    <a:spcPct val="150000"/>
                  </a:lnSpc>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T</m:t>
                      </m:r>
                      <m:r>
                        <a:rPr lang="es-ES">
                          <a:solidFill>
                            <a:schemeClr val="tx2">
                              <a:lumMod val="50000"/>
                            </a:schemeClr>
                          </a:solidFill>
                          <a:latin typeface="Cambria Math" panose="02040503050406030204" pitchFamily="18" charset="0"/>
                        </a:rPr>
                        <m:t>=13,25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endParaRPr>
              </a:p>
              <a:p>
                <a:pPr indent="180340" algn="just">
                  <a:lnSpc>
                    <a:spcPct val="150000"/>
                  </a:lnSpc>
                  <a:spcAft>
                    <a:spcPts val="0"/>
                  </a:spcAft>
                </a:pPr>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538763" y="2850100"/>
                <a:ext cx="6096000" cy="2535566"/>
              </a:xfrm>
              <a:prstGeom prst="rect">
                <a:avLst/>
              </a:prstGeom>
              <a:blipFill>
                <a:blip r:embed="rId2"/>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3"/>
          <a:stretch>
            <a:fillRect/>
          </a:stretch>
        </p:blipFill>
        <p:spPr>
          <a:xfrm>
            <a:off x="1822383" y="2133042"/>
            <a:ext cx="5348438" cy="4474510"/>
          </a:xfrm>
          <a:prstGeom prst="rect">
            <a:avLst/>
          </a:prstGeom>
        </p:spPr>
      </p:pic>
    </p:spTree>
    <p:extLst>
      <p:ext uri="{BB962C8B-B14F-4D97-AF65-F5344CB8AC3E}">
        <p14:creationId xmlns:p14="http://schemas.microsoft.com/office/powerpoint/2010/main" val="381377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r>
              <a:rPr lang="es-ES" sz="1800" dirty="0">
                <a:solidFill>
                  <a:schemeClr val="tx2">
                    <a:lumMod val="50000"/>
                  </a:schemeClr>
                </a:solidFill>
                <a:latin typeface="Times New Roman" panose="02020603050405020304" pitchFamily="18" charset="0"/>
                <a:cs typeface="Times New Roman" panose="02020603050405020304" pitchFamily="18" charset="0"/>
              </a:rPr>
              <a:t>Cálculo de torque de servomotores para movilidad de la cabeza</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7" name="Imagen 6"/>
          <p:cNvPicPr/>
          <p:nvPr/>
        </p:nvPicPr>
        <p:blipFill rotWithShape="1">
          <a:blip r:embed="rId2"/>
          <a:srcRect l="22401" t="20707" r="14982" b="17800"/>
          <a:stretch/>
        </p:blipFill>
        <p:spPr bwMode="auto">
          <a:xfrm>
            <a:off x="3102777" y="2437424"/>
            <a:ext cx="5986446" cy="34768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75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OBJETIVOS</a:t>
            </a:r>
          </a:p>
        </p:txBody>
      </p:sp>
      <p:sp>
        <p:nvSpPr>
          <p:cNvPr id="3" name="Marcador de contenido 2"/>
          <p:cNvSpPr>
            <a:spLocks noGrp="1"/>
          </p:cNvSpPr>
          <p:nvPr>
            <p:ph idx="1"/>
          </p:nvPr>
        </p:nvSpPr>
        <p:spPr>
          <a:xfrm>
            <a:off x="1341120" y="1604294"/>
            <a:ext cx="9509760" cy="4343400"/>
          </a:xfrm>
        </p:spPr>
        <p:txBody>
          <a:bodyPr>
            <a:noAutofit/>
          </a:bodyPr>
          <a:lstStyle/>
          <a:p>
            <a:pPr marL="45720" indent="0">
              <a:lnSpc>
                <a:spcPct val="100000"/>
              </a:lnSpc>
              <a:buClr>
                <a:schemeClr val="tx2">
                  <a:lumMod val="50000"/>
                </a:schemeClr>
              </a:buClr>
              <a:buSzPct val="100000"/>
              <a:buNone/>
            </a:pPr>
            <a:r>
              <a:rPr lang="es-EC" sz="2800" dirty="0">
                <a:solidFill>
                  <a:schemeClr val="tx2">
                    <a:lumMod val="50000"/>
                  </a:schemeClr>
                </a:solidFill>
                <a:latin typeface="Times New Roman" panose="02020603050405020304" pitchFamily="18" charset="0"/>
                <a:cs typeface="Times New Roman" panose="02020603050405020304" pitchFamily="18" charset="0"/>
              </a:rPr>
              <a:t>OBJETIVOS ESPECIFICOS</a:t>
            </a:r>
            <a:endParaRPr lang="es-EC" sz="10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_tradnl" sz="2200" dirty="0">
                <a:solidFill>
                  <a:schemeClr val="tx2">
                    <a:lumMod val="50000"/>
                  </a:schemeClr>
                </a:solidFill>
                <a:latin typeface="Times New Roman" panose="02020603050405020304" pitchFamily="18" charset="0"/>
                <a:cs typeface="Times New Roman" panose="02020603050405020304" pitchFamily="18" charset="0"/>
              </a:rPr>
              <a:t>Realizar un sistema mecánico para el movimiento de dos grados de libertad del robot interactivo de bajo costo y tecnología abierta.</a:t>
            </a:r>
            <a:endParaRPr lang="es-EC" sz="2200"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r>
              <a:rPr lang="es-ES_tradnl" sz="2200" dirty="0">
                <a:solidFill>
                  <a:schemeClr val="tx2">
                    <a:lumMod val="50000"/>
                  </a:schemeClr>
                </a:solidFill>
                <a:latin typeface="Times New Roman" panose="02020603050405020304" pitchFamily="18" charset="0"/>
                <a:cs typeface="Times New Roman" panose="02020603050405020304" pitchFamily="18" charset="0"/>
              </a:rPr>
              <a:t> </a:t>
            </a:r>
            <a:endParaRPr lang="es-EC" sz="22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_tradnl" sz="2200" dirty="0">
                <a:solidFill>
                  <a:schemeClr val="tx2">
                    <a:lumMod val="50000"/>
                  </a:schemeClr>
                </a:solidFill>
                <a:latin typeface="Times New Roman" panose="02020603050405020304" pitchFamily="18" charset="0"/>
                <a:cs typeface="Times New Roman" panose="02020603050405020304" pitchFamily="18" charset="0"/>
              </a:rPr>
              <a:t>Desarrollar una interfaz para el control del robot y monitoreo del paciente por parte del especialista.</a:t>
            </a:r>
            <a:endParaRPr lang="es-EC" sz="2200" dirty="0">
              <a:solidFill>
                <a:schemeClr val="tx2">
                  <a:lumMod val="50000"/>
                </a:schemeClr>
              </a:solidFill>
              <a:latin typeface="Times New Roman" panose="02020603050405020304" pitchFamily="18" charset="0"/>
              <a:cs typeface="Times New Roman" panose="02020603050405020304" pitchFamily="18" charset="0"/>
            </a:endParaRPr>
          </a:p>
          <a:p>
            <a:endParaRPr lang="es-EC" sz="22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_tradnl" sz="2200" dirty="0">
                <a:solidFill>
                  <a:schemeClr val="tx2">
                    <a:lumMod val="50000"/>
                  </a:schemeClr>
                </a:solidFill>
                <a:latin typeface="Times New Roman" panose="02020603050405020304" pitchFamily="18" charset="0"/>
                <a:cs typeface="Times New Roman" panose="02020603050405020304" pitchFamily="18" charset="0"/>
              </a:rPr>
              <a:t>Evaluar el tratamiento para personas con el espectro autista para la interacción con el robot y el especialista.</a:t>
            </a:r>
            <a:endParaRPr lang="es-EC" sz="22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43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106992"/>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r>
              <a:rPr lang="es-ES" sz="1800" dirty="0">
                <a:solidFill>
                  <a:schemeClr val="tx2">
                    <a:lumMod val="50000"/>
                  </a:schemeClr>
                </a:solidFill>
                <a:latin typeface="Times New Roman" panose="02020603050405020304" pitchFamily="18" charset="0"/>
                <a:cs typeface="Times New Roman" panose="02020603050405020304" pitchFamily="18" charset="0"/>
              </a:rPr>
              <a:t>Cálculo de torque de servomotores para movilidad del cuello</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6570847" y="2133042"/>
                <a:ext cx="6096000" cy="4412042"/>
              </a:xfrm>
              <a:prstGeom prst="rect">
                <a:avLst/>
              </a:prstGeom>
            </p:spPr>
            <p:txBody>
              <a:bodyPr>
                <a:spAutoFit/>
              </a:bodyPr>
              <a:lstStyle/>
              <a:p>
                <a:pPr indent="180340" algn="just">
                  <a:spcAft>
                    <a:spcPts val="0"/>
                  </a:spcAft>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Tt</m:t>
                      </m:r>
                      <m:r>
                        <a:rPr lang="es-ES">
                          <a:solidFill>
                            <a:schemeClr val="tx2">
                              <a:lumMod val="50000"/>
                            </a:schemeClr>
                          </a:solidFill>
                          <a:latin typeface="Cambria Math" panose="02040503050406030204" pitchFamily="18" charset="0"/>
                          <a:ea typeface="Times New Roman" panose="02020603050405020304" pitchFamily="18" charset="0"/>
                        </a:rPr>
                        <m:t>=</m:t>
                      </m:r>
                      <m:r>
                        <m:rPr>
                          <m:sty m:val="p"/>
                        </m:rPr>
                        <a:rPr lang="es-ES">
                          <a:solidFill>
                            <a:schemeClr val="tx2">
                              <a:lumMod val="50000"/>
                            </a:schemeClr>
                          </a:solidFill>
                          <a:latin typeface="Cambria Math" panose="02040503050406030204" pitchFamily="18" charset="0"/>
                          <a:ea typeface="Times New Roman" panose="02020603050405020304" pitchFamily="18" charset="0"/>
                        </a:rPr>
                        <m:t>peso</m:t>
                      </m:r>
                      <m:r>
                        <a:rPr lang="es-ES">
                          <a:solidFill>
                            <a:schemeClr val="tx2">
                              <a:lumMod val="50000"/>
                            </a:schemeClr>
                          </a:solidFill>
                          <a:latin typeface="Cambria Math" panose="02040503050406030204" pitchFamily="18" charset="0"/>
                          <a:ea typeface="Times New Roman" panose="02020603050405020304" pitchFamily="18" charset="0"/>
                        </a:rPr>
                        <m:t> × </m:t>
                      </m:r>
                      <m:r>
                        <m:rPr>
                          <m:sty m:val="p"/>
                        </m:rPr>
                        <a:rPr lang="es-ES">
                          <a:solidFill>
                            <a:schemeClr val="tx2">
                              <a:lumMod val="50000"/>
                            </a:schemeClr>
                          </a:solidFill>
                          <a:latin typeface="Cambria Math" panose="02040503050406030204" pitchFamily="18" charset="0"/>
                          <a:ea typeface="Times New Roman" panose="02020603050405020304" pitchFamily="18" charset="0"/>
                        </a:rPr>
                        <m:t>Distancia</m:t>
                      </m:r>
                      <m:r>
                        <a:rPr lang="es-ES">
                          <a:solidFill>
                            <a:schemeClr val="tx2">
                              <a:lumMod val="50000"/>
                            </a:schemeClr>
                          </a:solidFill>
                          <a:latin typeface="Cambria Math" panose="02040503050406030204" pitchFamily="18" charset="0"/>
                          <a:ea typeface="Times New Roman" panose="02020603050405020304" pitchFamily="18" charset="0"/>
                        </a:rPr>
                        <m:t> </m:t>
                      </m:r>
                      <m:r>
                        <m:rPr>
                          <m:sty m:val="p"/>
                        </m:rPr>
                        <a:rPr lang="es-ES">
                          <a:solidFill>
                            <a:schemeClr val="tx2">
                              <a:lumMod val="50000"/>
                            </a:schemeClr>
                          </a:solidFill>
                          <a:latin typeface="Cambria Math" panose="02040503050406030204" pitchFamily="18" charset="0"/>
                          <a:ea typeface="Times New Roman" panose="02020603050405020304" pitchFamily="18" charset="0"/>
                        </a:rPr>
                        <m:t>el</m:t>
                      </m:r>
                      <m:r>
                        <a:rPr lang="es-ES">
                          <a:solidFill>
                            <a:schemeClr val="tx2">
                              <a:lumMod val="50000"/>
                            </a:schemeClr>
                          </a:solidFill>
                          <a:latin typeface="Cambria Math" panose="02040503050406030204" pitchFamily="18" charset="0"/>
                          <a:ea typeface="Times New Roman" panose="02020603050405020304" pitchFamily="18" charset="0"/>
                        </a:rPr>
                        <m:t> </m:t>
                      </m:r>
                      <m:r>
                        <m:rPr>
                          <m:sty m:val="p"/>
                        </m:rPr>
                        <a:rPr lang="es-ES">
                          <a:solidFill>
                            <a:schemeClr val="tx2">
                              <a:lumMod val="50000"/>
                            </a:schemeClr>
                          </a:solidFill>
                          <a:latin typeface="Cambria Math" panose="02040503050406030204" pitchFamily="18" charset="0"/>
                          <a:ea typeface="Times New Roman" panose="02020603050405020304" pitchFamily="18" charset="0"/>
                        </a:rPr>
                        <m:t>eje</m:t>
                      </m:r>
                      <m:r>
                        <a:rPr lang="es-ES">
                          <a:solidFill>
                            <a:schemeClr val="tx2">
                              <a:lumMod val="50000"/>
                            </a:schemeClr>
                          </a:solidFill>
                          <a:latin typeface="Cambria Math" panose="02040503050406030204" pitchFamily="18" charset="0"/>
                          <a:ea typeface="Times New Roman" panose="02020603050405020304" pitchFamily="18" charset="0"/>
                        </a:rPr>
                        <m:t> </m:t>
                      </m:r>
                      <m:r>
                        <m:rPr>
                          <m:sty m:val="p"/>
                        </m:rPr>
                        <a:rPr lang="es-ES">
                          <a:solidFill>
                            <a:schemeClr val="tx2">
                              <a:lumMod val="50000"/>
                            </a:schemeClr>
                          </a:solidFill>
                          <a:latin typeface="Cambria Math" panose="02040503050406030204" pitchFamily="18" charset="0"/>
                          <a:ea typeface="Times New Roman" panose="02020603050405020304" pitchFamily="18" charset="0"/>
                        </a:rPr>
                        <m:t>de</m:t>
                      </m:r>
                      <m:r>
                        <a:rPr lang="es-ES">
                          <a:solidFill>
                            <a:schemeClr val="tx2">
                              <a:lumMod val="50000"/>
                            </a:schemeClr>
                          </a:solidFill>
                          <a:latin typeface="Cambria Math" panose="02040503050406030204" pitchFamily="18" charset="0"/>
                          <a:ea typeface="Times New Roman" panose="02020603050405020304" pitchFamily="18" charset="0"/>
                        </a:rPr>
                        <m:t> </m:t>
                      </m:r>
                      <m:r>
                        <m:rPr>
                          <m:sty m:val="p"/>
                        </m:rPr>
                        <a:rPr lang="es-ES">
                          <a:solidFill>
                            <a:schemeClr val="tx2">
                              <a:lumMod val="50000"/>
                            </a:schemeClr>
                          </a:solidFill>
                          <a:latin typeface="Cambria Math" panose="02040503050406030204" pitchFamily="18" charset="0"/>
                          <a:ea typeface="Times New Roman" panose="02020603050405020304" pitchFamily="18" charset="0"/>
                        </a:rPr>
                        <m:t>giro</m:t>
                      </m:r>
                      <m:r>
                        <a:rPr lang="es-ES">
                          <a:solidFill>
                            <a:schemeClr val="tx2">
                              <a:lumMod val="50000"/>
                            </a:schemeClr>
                          </a:solidFill>
                          <a:latin typeface="Cambria Math" panose="02040503050406030204" pitchFamily="18" charset="0"/>
                          <a:ea typeface="Times New Roman" panose="02020603050405020304" pitchFamily="18" charset="0"/>
                        </a:rPr>
                        <m:t> </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spcAft>
                    <a:spcPts val="0"/>
                  </a:spcAft>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Tt</m:t>
                      </m:r>
                      <m:r>
                        <a:rPr lang="es-ES">
                          <a:solidFill>
                            <a:schemeClr val="tx2">
                              <a:lumMod val="50000"/>
                            </a:schemeClr>
                          </a:solidFill>
                          <a:latin typeface="Cambria Math" panose="02040503050406030204" pitchFamily="18" charset="0"/>
                          <a:ea typeface="Times New Roman" panose="02020603050405020304" pitchFamily="18" charset="0"/>
                        </a:rPr>
                        <m:t>=0,11697</m:t>
                      </m:r>
                      <m:r>
                        <m:rPr>
                          <m:sty m:val="p"/>
                        </m:rPr>
                        <a:rPr lang="es-ES">
                          <a:solidFill>
                            <a:schemeClr val="tx2">
                              <a:lumMod val="50000"/>
                            </a:schemeClr>
                          </a:solidFill>
                          <a:latin typeface="Cambria Math" panose="02040503050406030204" pitchFamily="18" charset="0"/>
                          <a:ea typeface="Times New Roman" panose="02020603050405020304" pitchFamily="18" charset="0"/>
                        </a:rPr>
                        <m:t>kg</m:t>
                      </m:r>
                      <m:r>
                        <a:rPr lang="es-ES">
                          <a:solidFill>
                            <a:schemeClr val="tx2">
                              <a:lumMod val="50000"/>
                            </a:schemeClr>
                          </a:solidFill>
                          <a:latin typeface="Cambria Math" panose="02040503050406030204" pitchFamily="18" charset="0"/>
                          <a:ea typeface="Times New Roman" panose="02020603050405020304" pitchFamily="18" charset="0"/>
                        </a:rPr>
                        <m:t> ×7,178</m:t>
                      </m:r>
                      <m:r>
                        <m:rPr>
                          <m:sty m:val="p"/>
                        </m:rPr>
                        <a:rPr lang="es-ES">
                          <a:solidFill>
                            <a:schemeClr val="tx2">
                              <a:lumMod val="50000"/>
                            </a:schemeClr>
                          </a:solidFill>
                          <a:latin typeface="Cambria Math" panose="02040503050406030204" pitchFamily="18" charset="0"/>
                          <a:ea typeface="Times New Roman" panose="02020603050405020304" pitchFamily="18" charset="0"/>
                        </a:rPr>
                        <m:t>cm</m:t>
                      </m:r>
                      <m:r>
                        <a:rPr lang="es-ES">
                          <a:solidFill>
                            <a:schemeClr val="tx2">
                              <a:lumMod val="50000"/>
                            </a:schemeClr>
                          </a:solidFill>
                          <a:latin typeface="Cambria Math" panose="02040503050406030204" pitchFamily="18" charset="0"/>
                          <a:ea typeface="Times New Roman" panose="02020603050405020304" pitchFamily="18" charset="0"/>
                        </a:rPr>
                        <m:t> </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spcAft>
                    <a:spcPts val="0"/>
                  </a:spcAft>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Tt</m:t>
                      </m:r>
                      <m:r>
                        <a:rPr lang="es-ES">
                          <a:solidFill>
                            <a:schemeClr val="tx2">
                              <a:lumMod val="50000"/>
                            </a:schemeClr>
                          </a:solidFill>
                          <a:latin typeface="Cambria Math" panose="02040503050406030204" pitchFamily="18" charset="0"/>
                          <a:ea typeface="Times New Roman" panose="02020603050405020304" pitchFamily="18" charset="0"/>
                        </a:rPr>
                        <m:t>=0,84 </m:t>
                      </m:r>
                      <m:r>
                        <m:rPr>
                          <m:sty m:val="p"/>
                        </m:rPr>
                        <a:rPr lang="es-ES">
                          <a:solidFill>
                            <a:schemeClr val="tx2">
                              <a:lumMod val="50000"/>
                            </a:schemeClr>
                          </a:solidFill>
                          <a:latin typeface="Cambria Math" panose="02040503050406030204" pitchFamily="18" charset="0"/>
                          <a:ea typeface="Times New Roman" panose="02020603050405020304" pitchFamily="18" charset="0"/>
                        </a:rPr>
                        <m:t>kg</m:t>
                      </m:r>
                      <m:r>
                        <a:rPr lang="es-ES">
                          <a:solidFill>
                            <a:schemeClr val="tx2">
                              <a:lumMod val="50000"/>
                            </a:schemeClr>
                          </a:solidFill>
                          <a:latin typeface="Cambria Math" panose="02040503050406030204" pitchFamily="18" charset="0"/>
                          <a:ea typeface="Times New Roman" panose="02020603050405020304" pitchFamily="18" charset="0"/>
                        </a:rPr>
                        <m:t>.</m:t>
                      </m:r>
                      <m:r>
                        <m:rPr>
                          <m:sty m:val="p"/>
                        </m:rPr>
                        <a:rPr lang="es-ES">
                          <a:solidFill>
                            <a:schemeClr val="tx2">
                              <a:lumMod val="50000"/>
                            </a:schemeClr>
                          </a:solidFill>
                          <a:latin typeface="Cambria Math" panose="02040503050406030204" pitchFamily="18" charset="0"/>
                          <a:ea typeface="Times New Roman" panose="02020603050405020304" pitchFamily="18" charset="0"/>
                        </a:rPr>
                        <m:t>cm</m:t>
                      </m:r>
                      <m:r>
                        <a:rPr lang="es-ES" i="1">
                          <a:solidFill>
                            <a:schemeClr val="tx2">
                              <a:lumMod val="50000"/>
                            </a:schemeClr>
                          </a:solidFill>
                          <a:latin typeface="Cambria Math" panose="02040503050406030204" pitchFamily="18" charset="0"/>
                          <a:ea typeface="Times New Roman" panose="02020603050405020304" pitchFamily="18" charset="0"/>
                        </a:rPr>
                        <m:t> </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spcAft>
                    <a:spcPts val="0"/>
                  </a:spcAft>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ea typeface="Times New Roman" panose="02020603050405020304" pitchFamily="18" charset="0"/>
                        </a:rPr>
                        <m:t>T</m:t>
                      </m:r>
                      <m:r>
                        <a:rPr lang="es-ES">
                          <a:solidFill>
                            <a:schemeClr val="tx2">
                              <a:lumMod val="50000"/>
                            </a:schemeClr>
                          </a:solidFill>
                          <a:latin typeface="Cambria Math" panose="02040503050406030204" pitchFamily="18" charset="0"/>
                          <a:ea typeface="Times New Roman" panose="02020603050405020304" pitchFamily="18" charset="0"/>
                        </a:rPr>
                        <m:t>=5×0,84 </m:t>
                      </m:r>
                      <m:r>
                        <m:rPr>
                          <m:sty m:val="p"/>
                        </m:rPr>
                        <a:rPr lang="es-ES">
                          <a:solidFill>
                            <a:schemeClr val="tx2">
                              <a:lumMod val="50000"/>
                            </a:schemeClr>
                          </a:solidFill>
                          <a:latin typeface="Cambria Math" panose="02040503050406030204" pitchFamily="18" charset="0"/>
                          <a:ea typeface="Times New Roman" panose="02020603050405020304" pitchFamily="18" charset="0"/>
                        </a:rPr>
                        <m:t>kg</m:t>
                      </m:r>
                      <m:r>
                        <a:rPr lang="es-ES">
                          <a:solidFill>
                            <a:schemeClr val="tx2">
                              <a:lumMod val="50000"/>
                            </a:schemeClr>
                          </a:solidFill>
                          <a:latin typeface="Cambria Math" panose="02040503050406030204" pitchFamily="18" charset="0"/>
                          <a:ea typeface="Times New Roman" panose="02020603050405020304" pitchFamily="18" charset="0"/>
                        </a:rPr>
                        <m:t>.</m:t>
                      </m:r>
                      <m:r>
                        <m:rPr>
                          <m:sty m:val="p"/>
                        </m:rPr>
                        <a:rPr lang="es-ES">
                          <a:solidFill>
                            <a:schemeClr val="tx2">
                              <a:lumMod val="50000"/>
                            </a:schemeClr>
                          </a:solidFill>
                          <a:latin typeface="Cambria Math" panose="02040503050406030204" pitchFamily="18" charset="0"/>
                          <a:ea typeface="Times New Roman" panose="02020603050405020304" pitchFamily="18" charset="0"/>
                        </a:rPr>
                        <m:t>cm</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spcAft>
                    <a:spcPts val="0"/>
                  </a:spcAft>
                </a:pPr>
                <a14:m>
                  <m:oMathPara xmlns:m="http://schemas.openxmlformats.org/officeDocument/2006/math">
                    <m:oMathParaPr>
                      <m:jc m:val="centerGroup"/>
                    </m:oMathParaPr>
                    <m:oMath xmlns:m="http://schemas.openxmlformats.org/officeDocument/2006/math">
                      <m:r>
                        <a:rPr lang="es-ES" b="1" i="1">
                          <a:solidFill>
                            <a:schemeClr val="tx2">
                              <a:lumMod val="50000"/>
                            </a:schemeClr>
                          </a:solidFill>
                          <a:latin typeface="Cambria Math" panose="02040503050406030204" pitchFamily="18" charset="0"/>
                          <a:ea typeface="Times New Roman" panose="02020603050405020304" pitchFamily="18" charset="0"/>
                        </a:rPr>
                        <m:t>𝐓</m:t>
                      </m:r>
                      <m:r>
                        <a:rPr lang="es-ES" b="1">
                          <a:solidFill>
                            <a:schemeClr val="tx2">
                              <a:lumMod val="50000"/>
                            </a:schemeClr>
                          </a:solidFill>
                          <a:latin typeface="Cambria Math" panose="02040503050406030204" pitchFamily="18" charset="0"/>
                          <a:ea typeface="Times New Roman" panose="02020603050405020304" pitchFamily="18" charset="0"/>
                        </a:rPr>
                        <m:t>=</m:t>
                      </m:r>
                      <m:r>
                        <a:rPr lang="es-ES" b="1" i="1">
                          <a:solidFill>
                            <a:schemeClr val="tx2">
                              <a:lumMod val="50000"/>
                            </a:schemeClr>
                          </a:solidFill>
                          <a:latin typeface="Cambria Math" panose="02040503050406030204" pitchFamily="18" charset="0"/>
                          <a:ea typeface="Times New Roman" panose="02020603050405020304" pitchFamily="18" charset="0"/>
                        </a:rPr>
                        <m:t>𝟒</m:t>
                      </m:r>
                      <m:r>
                        <a:rPr lang="es-ES" b="1">
                          <a:solidFill>
                            <a:schemeClr val="tx2">
                              <a:lumMod val="50000"/>
                            </a:schemeClr>
                          </a:solidFill>
                          <a:latin typeface="Cambria Math" panose="02040503050406030204" pitchFamily="18" charset="0"/>
                          <a:ea typeface="Times New Roman" panose="02020603050405020304" pitchFamily="18" charset="0"/>
                        </a:rPr>
                        <m:t>,</m:t>
                      </m:r>
                      <m:r>
                        <a:rPr lang="es-ES" b="1" i="1">
                          <a:solidFill>
                            <a:schemeClr val="tx2">
                              <a:lumMod val="50000"/>
                            </a:schemeClr>
                          </a:solidFill>
                          <a:latin typeface="Cambria Math" panose="02040503050406030204" pitchFamily="18" charset="0"/>
                          <a:ea typeface="Times New Roman" panose="02020603050405020304" pitchFamily="18" charset="0"/>
                        </a:rPr>
                        <m:t>𝟐</m:t>
                      </m:r>
                      <m:r>
                        <a:rPr lang="es-ES" b="1">
                          <a:solidFill>
                            <a:schemeClr val="tx2">
                              <a:lumMod val="50000"/>
                            </a:schemeClr>
                          </a:solidFill>
                          <a:latin typeface="Cambria Math" panose="02040503050406030204" pitchFamily="18" charset="0"/>
                          <a:ea typeface="Times New Roman" panose="02020603050405020304" pitchFamily="18" charset="0"/>
                        </a:rPr>
                        <m:t> </m:t>
                      </m:r>
                      <m:r>
                        <a:rPr lang="es-ES" b="1" i="1">
                          <a:solidFill>
                            <a:schemeClr val="tx2">
                              <a:lumMod val="50000"/>
                            </a:schemeClr>
                          </a:solidFill>
                          <a:latin typeface="Cambria Math" panose="02040503050406030204" pitchFamily="18" charset="0"/>
                          <a:ea typeface="Times New Roman" panose="02020603050405020304" pitchFamily="18" charset="0"/>
                        </a:rPr>
                        <m:t>𝐤𝐠</m:t>
                      </m:r>
                      <m:r>
                        <a:rPr lang="es-ES" b="1">
                          <a:solidFill>
                            <a:schemeClr val="tx2">
                              <a:lumMod val="50000"/>
                            </a:schemeClr>
                          </a:solidFill>
                          <a:latin typeface="Cambria Math" panose="02040503050406030204" pitchFamily="18" charset="0"/>
                          <a:ea typeface="Times New Roman" panose="02020603050405020304" pitchFamily="18" charset="0"/>
                        </a:rPr>
                        <m:t>.</m:t>
                      </m:r>
                      <m:r>
                        <a:rPr lang="es-ES" b="1" i="1">
                          <a:solidFill>
                            <a:schemeClr val="tx2">
                              <a:lumMod val="50000"/>
                            </a:schemeClr>
                          </a:solidFill>
                          <a:latin typeface="Cambria Math" panose="02040503050406030204" pitchFamily="18" charset="0"/>
                          <a:ea typeface="Times New Roman" panose="02020603050405020304" pitchFamily="18" charset="0"/>
                        </a:rPr>
                        <m:t>𝐜𝐦</m:t>
                      </m:r>
                    </m:oMath>
                  </m:oMathPara>
                </a14:m>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s-ES" i="1" dirty="0"/>
              </a:p>
              <a:p>
                <a:pPr/>
                <a14:m>
                  <m:oMathPara xmlns:m="http://schemas.openxmlformats.org/officeDocument/2006/math">
                    <m:oMathParaPr>
                      <m:jc m:val="centerGroup"/>
                    </m:oMathParaPr>
                    <m:oMath xmlns:m="http://schemas.openxmlformats.org/officeDocument/2006/math">
                      <m:r>
                        <a:rPr lang="es-ES" i="1" smtClean="0">
                          <a:solidFill>
                            <a:schemeClr val="tx2">
                              <a:lumMod val="50000"/>
                            </a:schemeClr>
                          </a:solidFill>
                          <a:latin typeface="Cambria Math" panose="02040503050406030204" pitchFamily="18" charset="0"/>
                        </a:rPr>
                        <m:t>𝑊</m:t>
                      </m:r>
                      <m:r>
                        <a:rPr lang="es-ES" i="1" smtClean="0">
                          <a:solidFill>
                            <a:schemeClr val="tx2">
                              <a:lumMod val="50000"/>
                            </a:schemeClr>
                          </a:solidFill>
                          <a:latin typeface="Cambria Math" panose="02040503050406030204" pitchFamily="18" charset="0"/>
                        </a:rPr>
                        <m:t>=</m:t>
                      </m:r>
                      <m:r>
                        <a:rPr lang="es-ES">
                          <a:solidFill>
                            <a:schemeClr val="tx2">
                              <a:lumMod val="50000"/>
                            </a:schemeClr>
                          </a:solidFill>
                          <a:latin typeface="Cambria Math" panose="02040503050406030204" pitchFamily="18" charset="0"/>
                        </a:rPr>
                        <m:t>0,11697 </m:t>
                      </m:r>
                      <m:r>
                        <m:rPr>
                          <m:sty m:val="p"/>
                        </m:rPr>
                        <a:rPr lang="es-ES">
                          <a:solidFill>
                            <a:schemeClr val="tx2">
                              <a:lumMod val="50000"/>
                            </a:schemeClr>
                          </a:solidFill>
                          <a:latin typeface="Cambria Math" panose="02040503050406030204" pitchFamily="18" charset="0"/>
                        </a:rPr>
                        <m:t>kg</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𝑊</m:t>
                          </m:r>
                        </m:e>
                        <m:sub>
                          <m:r>
                            <a:rPr lang="es-ES" i="1">
                              <a:solidFill>
                                <a:schemeClr val="tx2">
                                  <a:lumMod val="50000"/>
                                </a:schemeClr>
                              </a:solidFill>
                              <a:latin typeface="Cambria Math" panose="02040503050406030204" pitchFamily="18" charset="0"/>
                            </a:rPr>
                            <m:t>𝑗</m:t>
                          </m:r>
                        </m:sub>
                      </m:sSub>
                      <m:r>
                        <a:rPr lang="es-ES" i="1">
                          <a:solidFill>
                            <a:schemeClr val="tx2">
                              <a:lumMod val="50000"/>
                            </a:schemeClr>
                          </a:solidFill>
                          <a:latin typeface="Cambria Math" panose="02040503050406030204" pitchFamily="18" charset="0"/>
                        </a:rPr>
                        <m:t>=</m:t>
                      </m:r>
                      <m:r>
                        <a:rPr lang="es-ES">
                          <a:solidFill>
                            <a:schemeClr val="tx2">
                              <a:lumMod val="50000"/>
                            </a:schemeClr>
                          </a:solidFill>
                          <a:latin typeface="Cambria Math" panose="02040503050406030204" pitchFamily="18" charset="0"/>
                        </a:rPr>
                        <m:t>0,25 </m:t>
                      </m:r>
                      <m:r>
                        <m:rPr>
                          <m:sty m:val="p"/>
                        </m:rPr>
                        <a:rPr lang="es-ES">
                          <a:solidFill>
                            <a:schemeClr val="tx2">
                              <a:lumMod val="50000"/>
                            </a:schemeClr>
                          </a:solidFill>
                          <a:latin typeface="Cambria Math" panose="02040503050406030204" pitchFamily="18" charset="0"/>
                        </a:rPr>
                        <m:t>kg</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d</m:t>
                      </m:r>
                      <m:r>
                        <a:rPr lang="es-ES">
                          <a:solidFill>
                            <a:schemeClr val="tx2">
                              <a:lumMod val="50000"/>
                            </a:schemeClr>
                          </a:solidFill>
                          <a:latin typeface="Cambria Math" panose="02040503050406030204" pitchFamily="18" charset="0"/>
                        </a:rPr>
                        <m:t>=7,178 </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r>
                  <a:rPr lang="es-ES" dirty="0">
                    <a:solidFill>
                      <a:schemeClr val="tx2">
                        <a:lumMod val="50000"/>
                      </a:schemeClr>
                    </a:solidFill>
                    <a:latin typeface="Times New Roman" panose="02020603050405020304" pitchFamily="18" charset="0"/>
                    <a:cs typeface="Times New Roman" panose="02020603050405020304" pitchFamily="18" charset="0"/>
                  </a:rPr>
                  <a:t> </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=(0,11697+0,2)</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 ×7,178</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=2,63</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T</m:t>
                      </m:r>
                      <m:r>
                        <a:rPr lang="es-ES">
                          <a:solidFill>
                            <a:schemeClr val="tx2">
                              <a:lumMod val="50000"/>
                            </a:schemeClr>
                          </a:solidFill>
                          <a:latin typeface="Cambria Math" panose="02040503050406030204" pitchFamily="18" charset="0"/>
                        </a:rPr>
                        <m:t>=5×2,63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T</m:t>
                      </m:r>
                      <m:r>
                        <a:rPr lang="es-ES">
                          <a:solidFill>
                            <a:schemeClr val="tx2">
                              <a:lumMod val="50000"/>
                            </a:schemeClr>
                          </a:solidFill>
                          <a:latin typeface="Cambria Math" panose="02040503050406030204" pitchFamily="18" charset="0"/>
                        </a:rPr>
                        <m:t>=13,17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latin typeface="Times New Roman" panose="02020603050405020304" pitchFamily="18" charset="0"/>
                  <a:cs typeface="Times New Roman" panose="02020603050405020304" pitchFamily="18" charset="0"/>
                </a:endParaRPr>
              </a:p>
              <a:p>
                <a:pPr indent="180340" algn="just">
                  <a:lnSpc>
                    <a:spcPct val="150000"/>
                  </a:lnSpc>
                  <a:spcAft>
                    <a:spcPts val="0"/>
                  </a:spcAft>
                </a:pPr>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570847" y="2133042"/>
                <a:ext cx="6096000" cy="4412042"/>
              </a:xfrm>
              <a:prstGeom prst="rect">
                <a:avLst/>
              </a:prstGeom>
              <a:blipFill>
                <a:blip r:embed="rId2"/>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3"/>
          <a:stretch>
            <a:fillRect/>
          </a:stretch>
        </p:blipFill>
        <p:spPr>
          <a:xfrm>
            <a:off x="1742823" y="2133043"/>
            <a:ext cx="5305425" cy="4524432"/>
          </a:xfrm>
          <a:prstGeom prst="rect">
            <a:avLst/>
          </a:prstGeom>
        </p:spPr>
      </p:pic>
    </p:spTree>
    <p:extLst>
      <p:ext uri="{BB962C8B-B14F-4D97-AF65-F5344CB8AC3E}">
        <p14:creationId xmlns:p14="http://schemas.microsoft.com/office/powerpoint/2010/main" val="358001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r>
              <a:rPr lang="es-ES" sz="1800" dirty="0">
                <a:solidFill>
                  <a:schemeClr val="tx2">
                    <a:lumMod val="50000"/>
                  </a:schemeClr>
                </a:solidFill>
                <a:latin typeface="Times New Roman" panose="02020603050405020304" pitchFamily="18" charset="0"/>
                <a:cs typeface="Times New Roman" panose="02020603050405020304" pitchFamily="18" charset="0"/>
              </a:rPr>
              <a:t>Cálculo de torque de servomotores para movilidad del cuello</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6554805" y="2903065"/>
                <a:ext cx="6096000" cy="327910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=259 </m:t>
                      </m:r>
                      <m:r>
                        <m:rPr>
                          <m:sty m:val="p"/>
                        </m:rPr>
                        <a:rPr lang="es-ES">
                          <a:solidFill>
                            <a:schemeClr val="tx2">
                              <a:lumMod val="50000"/>
                            </a:schemeClr>
                          </a:solidFill>
                          <a:latin typeface="Cambria Math" panose="02040503050406030204" pitchFamily="18" charset="0"/>
                        </a:rPr>
                        <m:t>N</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mm</m:t>
                      </m:r>
                      <m:r>
                        <a:rPr lang="es-ES" i="1">
                          <a:solidFill>
                            <a:schemeClr val="tx2">
                              <a:lumMod val="50000"/>
                            </a:schemeClr>
                          </a:solidFill>
                          <a:latin typeface="Cambria Math" panose="02040503050406030204" pitchFamily="18" charset="0"/>
                        </a:rPr>
                        <m:t> </m:t>
                      </m:r>
                    </m:oMath>
                  </m:oMathPara>
                </a14:m>
                <a:endParaRPr lang="es-EC" dirty="0">
                  <a:solidFill>
                    <a:schemeClr val="tx2">
                      <a:lumMod val="50000"/>
                    </a:schemeClr>
                  </a:solidFill>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m:rPr>
                              <m:sty m:val="p"/>
                            </m:rPr>
                            <a:rPr lang="es-ES">
                              <a:solidFill>
                                <a:schemeClr val="tx2">
                                  <a:lumMod val="50000"/>
                                </a:schemeClr>
                              </a:solidFill>
                              <a:latin typeface="Cambria Math" panose="02040503050406030204" pitchFamily="18" charset="0"/>
                            </a:rPr>
                            <m:t>T</m:t>
                          </m:r>
                        </m:e>
                        <m:sub>
                          <m:r>
                            <a:rPr lang="es-EC" b="0" i="1" smtClean="0">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m:t>
                      </m:r>
                      <m:r>
                        <a:rPr lang="es-EC" b="0" i="0" smtClean="0">
                          <a:solidFill>
                            <a:schemeClr val="tx2">
                              <a:lumMod val="50000"/>
                            </a:schemeClr>
                          </a:solidFill>
                          <a:latin typeface="Cambria Math" panose="02040503050406030204" pitchFamily="18" charset="0"/>
                        </a:rPr>
                        <m:t>259</m:t>
                      </m:r>
                      <m:r>
                        <a:rPr lang="es-ES">
                          <a:solidFill>
                            <a:schemeClr val="tx2">
                              <a:lumMod val="50000"/>
                            </a:schemeClr>
                          </a:solidFill>
                          <a:latin typeface="Cambria Math" panose="02040503050406030204" pitchFamily="18" charset="0"/>
                        </a:rPr>
                        <m:t> </m:t>
                      </m:r>
                      <m:r>
                        <m:rPr>
                          <m:sty m:val="p"/>
                        </m:rPr>
                        <a:rPr lang="es-ES">
                          <a:solidFill>
                            <a:schemeClr val="tx2">
                              <a:lumMod val="50000"/>
                            </a:schemeClr>
                          </a:solidFill>
                          <a:latin typeface="Cambria Math" panose="02040503050406030204" pitchFamily="18" charset="0"/>
                        </a:rPr>
                        <m:t>N</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mm</m:t>
                      </m:r>
                      <m:r>
                        <a:rPr lang="es-ES" i="1">
                          <a:solidFill>
                            <a:schemeClr val="tx2">
                              <a:lumMod val="50000"/>
                            </a:schemeClr>
                          </a:solidFill>
                          <a:latin typeface="Cambria Math" panose="02040503050406030204" pitchFamily="18" charset="0"/>
                        </a:rPr>
                        <m:t> × </m:t>
                      </m:r>
                      <m:f>
                        <m:fPr>
                          <m:ctrlPr>
                            <a:rPr lang="es-EC" i="1">
                              <a:solidFill>
                                <a:schemeClr val="tx2">
                                  <a:lumMod val="50000"/>
                                </a:schemeClr>
                              </a:solidFill>
                              <a:latin typeface="Cambria Math" panose="02040503050406030204" pitchFamily="18" charset="0"/>
                            </a:rPr>
                          </m:ctrlPr>
                        </m:fPr>
                        <m:num>
                          <m:r>
                            <a:rPr lang="es-ES" i="1">
                              <a:solidFill>
                                <a:schemeClr val="tx2">
                                  <a:lumMod val="50000"/>
                                </a:schemeClr>
                              </a:solidFill>
                              <a:latin typeface="Cambria Math" panose="02040503050406030204" pitchFamily="18" charset="0"/>
                            </a:rPr>
                            <m:t>1 </m:t>
                          </m:r>
                          <m:r>
                            <m:rPr>
                              <m:sty m:val="p"/>
                            </m:rPr>
                            <a:rPr lang="es-ES">
                              <a:solidFill>
                                <a:schemeClr val="tx2">
                                  <a:lumMod val="50000"/>
                                </a:schemeClr>
                              </a:solidFill>
                              <a:latin typeface="Cambria Math" panose="02040503050406030204" pitchFamily="18" charset="0"/>
                            </a:rPr>
                            <m:t>kg</m:t>
                          </m:r>
                        </m:num>
                        <m:den>
                          <m:r>
                            <a:rPr lang="es-ES" i="1">
                              <a:solidFill>
                                <a:schemeClr val="tx2">
                                  <a:lumMod val="50000"/>
                                </a:schemeClr>
                              </a:solidFill>
                              <a:latin typeface="Cambria Math" panose="02040503050406030204" pitchFamily="18" charset="0"/>
                            </a:rPr>
                            <m:t>9,81 </m:t>
                          </m:r>
                          <m:r>
                            <a:rPr lang="es-ES" i="1">
                              <a:solidFill>
                                <a:schemeClr val="tx2">
                                  <a:lumMod val="50000"/>
                                </a:schemeClr>
                              </a:solidFill>
                              <a:latin typeface="Cambria Math" panose="02040503050406030204" pitchFamily="18" charset="0"/>
                            </a:rPr>
                            <m:t>𝑁</m:t>
                          </m:r>
                        </m:den>
                      </m:f>
                      <m:r>
                        <a:rPr lang="es-ES" i="1">
                          <a:solidFill>
                            <a:schemeClr val="tx2">
                              <a:lumMod val="50000"/>
                            </a:schemeClr>
                          </a:solidFill>
                          <a:latin typeface="Cambria Math" panose="02040503050406030204" pitchFamily="18" charset="0"/>
                        </a:rPr>
                        <m:t> × </m:t>
                      </m:r>
                      <m:f>
                        <m:fPr>
                          <m:ctrlPr>
                            <a:rPr lang="es-EC" i="1">
                              <a:solidFill>
                                <a:schemeClr val="tx2">
                                  <a:lumMod val="50000"/>
                                </a:schemeClr>
                              </a:solidFill>
                              <a:latin typeface="Cambria Math" panose="02040503050406030204" pitchFamily="18" charset="0"/>
                            </a:rPr>
                          </m:ctrlPr>
                        </m:fPr>
                        <m:num>
                          <m:r>
                            <a:rPr lang="es-ES" i="1">
                              <a:solidFill>
                                <a:schemeClr val="tx2">
                                  <a:lumMod val="50000"/>
                                </a:schemeClr>
                              </a:solidFill>
                              <a:latin typeface="Cambria Math" panose="02040503050406030204" pitchFamily="18" charset="0"/>
                            </a:rPr>
                            <m:t>1</m:t>
                          </m:r>
                          <m:r>
                            <a:rPr lang="es-ES" i="1">
                              <a:solidFill>
                                <a:schemeClr val="tx2">
                                  <a:lumMod val="50000"/>
                                </a:schemeClr>
                              </a:solidFill>
                              <a:latin typeface="Cambria Math" panose="02040503050406030204" pitchFamily="18" charset="0"/>
                            </a:rPr>
                            <m:t>𝑐𝑚</m:t>
                          </m:r>
                        </m:num>
                        <m:den>
                          <m:r>
                            <a:rPr lang="es-ES" i="1">
                              <a:solidFill>
                                <a:schemeClr val="tx2">
                                  <a:lumMod val="50000"/>
                                </a:schemeClr>
                              </a:solidFill>
                              <a:latin typeface="Cambria Math" panose="02040503050406030204" pitchFamily="18" charset="0"/>
                            </a:rPr>
                            <m:t>10 </m:t>
                          </m:r>
                          <m:r>
                            <a:rPr lang="es-ES" i="1">
                              <a:solidFill>
                                <a:schemeClr val="tx2">
                                  <a:lumMod val="50000"/>
                                </a:schemeClr>
                              </a:solidFill>
                              <a:latin typeface="Cambria Math" panose="02040503050406030204" pitchFamily="18" charset="0"/>
                            </a:rPr>
                            <m:t>𝑚𝑚</m:t>
                          </m:r>
                        </m:den>
                      </m:f>
                    </m:oMath>
                  </m:oMathPara>
                </a14:m>
                <a:endParaRPr lang="es-EC" dirty="0">
                  <a:solidFill>
                    <a:schemeClr val="tx2">
                      <a:lumMod val="50000"/>
                    </a:schemeClr>
                  </a:solidFill>
                </a:endParaRPr>
              </a:p>
              <a:p>
                <a:pPr/>
                <a14:m>
                  <m:oMathPara xmlns:m="http://schemas.openxmlformats.org/officeDocument/2006/math">
                    <m:oMathParaPr>
                      <m:jc m:val="centerGroup"/>
                    </m:oMathParaPr>
                    <m:oMath xmlns:m="http://schemas.openxmlformats.org/officeDocument/2006/math">
                      <m:sSub>
                        <m:sSubPr>
                          <m:ctrlPr>
                            <a:rPr lang="es-EC" i="1">
                              <a:solidFill>
                                <a:schemeClr val="tx2">
                                  <a:lumMod val="50000"/>
                                </a:schemeClr>
                              </a:solidFill>
                              <a:latin typeface="Cambria Math" panose="02040503050406030204" pitchFamily="18" charset="0"/>
                            </a:rPr>
                          </m:ctrlPr>
                        </m:sSubPr>
                        <m:e>
                          <m:r>
                            <a:rPr lang="es-ES" i="1">
                              <a:solidFill>
                                <a:schemeClr val="tx2">
                                  <a:lumMod val="50000"/>
                                </a:schemeClr>
                              </a:solidFill>
                              <a:latin typeface="Cambria Math" panose="02040503050406030204" pitchFamily="18" charset="0"/>
                            </a:rPr>
                            <m:t>𝑇</m:t>
                          </m:r>
                        </m:e>
                        <m:sub>
                          <m:r>
                            <a:rPr lang="es-ES" i="1">
                              <a:solidFill>
                                <a:schemeClr val="tx2">
                                  <a:lumMod val="50000"/>
                                </a:schemeClr>
                              </a:solidFill>
                              <a:latin typeface="Cambria Math" panose="02040503050406030204" pitchFamily="18" charset="0"/>
                            </a:rPr>
                            <m:t>𝑡</m:t>
                          </m:r>
                        </m:sub>
                      </m:sSub>
                      <m:r>
                        <a:rPr lang="es-ES">
                          <a:solidFill>
                            <a:schemeClr val="tx2">
                              <a:lumMod val="50000"/>
                            </a:schemeClr>
                          </a:solidFill>
                          <a:latin typeface="Cambria Math" panose="02040503050406030204" pitchFamily="18" charset="0"/>
                        </a:rPr>
                        <m:t>=2,64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endParaRPr>
              </a:p>
              <a:p>
                <a:endParaRPr lang="es-ES" dirty="0">
                  <a:solidFill>
                    <a:schemeClr val="tx2">
                      <a:lumMod val="50000"/>
                    </a:schemeClr>
                  </a:solidFill>
                </a:endParaRPr>
              </a:p>
              <a:p>
                <a:pPr/>
                <a14:m>
                  <m:oMathPara xmlns:m="http://schemas.openxmlformats.org/officeDocument/2006/math">
                    <m:oMathParaPr>
                      <m:jc m:val="centerGroup"/>
                    </m:oMathParaPr>
                    <m:oMath xmlns:m="http://schemas.openxmlformats.org/officeDocument/2006/math">
                      <m:r>
                        <m:rPr>
                          <m:sty m:val="p"/>
                        </m:rPr>
                        <a:rPr lang="es-ES">
                          <a:solidFill>
                            <a:schemeClr val="tx2">
                              <a:lumMod val="50000"/>
                            </a:schemeClr>
                          </a:solidFill>
                          <a:latin typeface="Cambria Math" panose="02040503050406030204" pitchFamily="18" charset="0"/>
                        </a:rPr>
                        <m:t>T</m:t>
                      </m:r>
                      <m:r>
                        <a:rPr lang="es-ES">
                          <a:solidFill>
                            <a:schemeClr val="tx2">
                              <a:lumMod val="50000"/>
                            </a:schemeClr>
                          </a:solidFill>
                          <a:latin typeface="Cambria Math" panose="02040503050406030204" pitchFamily="18" charset="0"/>
                        </a:rPr>
                        <m:t>=5×2,64 </m:t>
                      </m:r>
                      <m:r>
                        <m:rPr>
                          <m:sty m:val="p"/>
                        </m:rPr>
                        <a:rPr lang="es-ES">
                          <a:solidFill>
                            <a:schemeClr val="tx2">
                              <a:lumMod val="50000"/>
                            </a:schemeClr>
                          </a:solidFill>
                          <a:latin typeface="Cambria Math" panose="02040503050406030204" pitchFamily="18" charset="0"/>
                        </a:rPr>
                        <m:t>kg</m:t>
                      </m:r>
                      <m:r>
                        <a:rPr lang="es-ES">
                          <a:solidFill>
                            <a:schemeClr val="tx2">
                              <a:lumMod val="50000"/>
                            </a:schemeClr>
                          </a:solidFill>
                          <a:latin typeface="Cambria Math" panose="02040503050406030204" pitchFamily="18" charset="0"/>
                        </a:rPr>
                        <m:t>.</m:t>
                      </m:r>
                      <m:r>
                        <m:rPr>
                          <m:sty m:val="p"/>
                        </m:rPr>
                        <a:rPr lang="es-ES">
                          <a:solidFill>
                            <a:schemeClr val="tx2">
                              <a:lumMod val="50000"/>
                            </a:schemeClr>
                          </a:solidFill>
                          <a:latin typeface="Cambria Math" panose="02040503050406030204" pitchFamily="18" charset="0"/>
                        </a:rPr>
                        <m:t>cm</m:t>
                      </m:r>
                    </m:oMath>
                  </m:oMathPara>
                </a14:m>
                <a:endParaRPr lang="es-EC" dirty="0">
                  <a:solidFill>
                    <a:schemeClr val="tx2">
                      <a:lumMod val="50000"/>
                    </a:schemeClr>
                  </a:solidFill>
                </a:endParaRPr>
              </a:p>
              <a:p>
                <a:pPr/>
                <a14:m>
                  <m:oMathPara xmlns:m="http://schemas.openxmlformats.org/officeDocument/2006/math">
                    <m:oMathParaPr>
                      <m:jc m:val="centerGroup"/>
                    </m:oMathParaPr>
                    <m:oMath xmlns:m="http://schemas.openxmlformats.org/officeDocument/2006/math">
                      <m:r>
                        <a:rPr lang="es-ES" b="1" i="1">
                          <a:solidFill>
                            <a:schemeClr val="tx2">
                              <a:lumMod val="50000"/>
                            </a:schemeClr>
                          </a:solidFill>
                          <a:latin typeface="Cambria Math" panose="02040503050406030204" pitchFamily="18" charset="0"/>
                        </a:rPr>
                        <m:t>𝐓</m:t>
                      </m:r>
                      <m:r>
                        <a:rPr lang="es-ES" b="1">
                          <a:solidFill>
                            <a:schemeClr val="tx2">
                              <a:lumMod val="50000"/>
                            </a:schemeClr>
                          </a:solidFill>
                          <a:latin typeface="Cambria Math" panose="02040503050406030204" pitchFamily="18" charset="0"/>
                        </a:rPr>
                        <m:t>=</m:t>
                      </m:r>
                      <m:r>
                        <a:rPr lang="es-ES" b="1" i="1">
                          <a:solidFill>
                            <a:schemeClr val="tx2">
                              <a:lumMod val="50000"/>
                            </a:schemeClr>
                          </a:solidFill>
                          <a:latin typeface="Cambria Math" panose="02040503050406030204" pitchFamily="18" charset="0"/>
                        </a:rPr>
                        <m:t>𝟏𝟑</m:t>
                      </m:r>
                      <m:r>
                        <a:rPr lang="es-ES" b="1">
                          <a:solidFill>
                            <a:schemeClr val="tx2">
                              <a:lumMod val="50000"/>
                            </a:schemeClr>
                          </a:solidFill>
                          <a:latin typeface="Cambria Math" panose="02040503050406030204" pitchFamily="18" charset="0"/>
                        </a:rPr>
                        <m:t>,</m:t>
                      </m:r>
                      <m:r>
                        <a:rPr lang="es-ES" b="1" i="1">
                          <a:solidFill>
                            <a:schemeClr val="tx2">
                              <a:lumMod val="50000"/>
                            </a:schemeClr>
                          </a:solidFill>
                          <a:latin typeface="Cambria Math" panose="02040503050406030204" pitchFamily="18" charset="0"/>
                        </a:rPr>
                        <m:t>𝟐</m:t>
                      </m:r>
                      <m:r>
                        <a:rPr lang="es-ES" b="1">
                          <a:solidFill>
                            <a:schemeClr val="tx2">
                              <a:lumMod val="50000"/>
                            </a:schemeClr>
                          </a:solidFill>
                          <a:latin typeface="Cambria Math" panose="02040503050406030204" pitchFamily="18" charset="0"/>
                        </a:rPr>
                        <m:t> </m:t>
                      </m:r>
                      <m:r>
                        <a:rPr lang="es-ES" b="1" i="1">
                          <a:solidFill>
                            <a:schemeClr val="tx2">
                              <a:lumMod val="50000"/>
                            </a:schemeClr>
                          </a:solidFill>
                          <a:latin typeface="Cambria Math" panose="02040503050406030204" pitchFamily="18" charset="0"/>
                        </a:rPr>
                        <m:t>𝐤𝐠</m:t>
                      </m:r>
                      <m:r>
                        <a:rPr lang="es-ES" b="1">
                          <a:solidFill>
                            <a:schemeClr val="tx2">
                              <a:lumMod val="50000"/>
                            </a:schemeClr>
                          </a:solidFill>
                          <a:latin typeface="Cambria Math" panose="02040503050406030204" pitchFamily="18" charset="0"/>
                        </a:rPr>
                        <m:t>.</m:t>
                      </m:r>
                      <m:r>
                        <a:rPr lang="es-ES" b="1" i="1">
                          <a:solidFill>
                            <a:schemeClr val="tx2">
                              <a:lumMod val="50000"/>
                            </a:schemeClr>
                          </a:solidFill>
                          <a:latin typeface="Cambria Math" panose="02040503050406030204" pitchFamily="18" charset="0"/>
                        </a:rPr>
                        <m:t>𝐜𝐦</m:t>
                      </m:r>
                    </m:oMath>
                  </m:oMathPara>
                </a14:m>
                <a:endParaRPr lang="es-EC" dirty="0">
                  <a:solidFill>
                    <a:schemeClr val="tx2">
                      <a:lumMod val="50000"/>
                    </a:schemeClr>
                  </a:solidFill>
                </a:endParaRPr>
              </a:p>
              <a:p>
                <a:endParaRPr lang="es-EC" dirty="0">
                  <a:solidFill>
                    <a:schemeClr val="tx2">
                      <a:lumMod val="50000"/>
                    </a:schemeClr>
                  </a:solidFill>
                </a:endParaRPr>
              </a:p>
              <a:p>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s-EC" dirty="0">
                  <a:solidFill>
                    <a:schemeClr val="tx2">
                      <a:lumMod val="50000"/>
                    </a:schemeClr>
                  </a:solidFill>
                </a:endParaRPr>
              </a:p>
              <a:p>
                <a:pPr indent="180340" algn="just">
                  <a:lnSpc>
                    <a:spcPct val="150000"/>
                  </a:lnSpc>
                  <a:spcAft>
                    <a:spcPts val="0"/>
                  </a:spcAft>
                </a:pPr>
                <a:endPar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554805" y="2903065"/>
                <a:ext cx="6096000" cy="3279103"/>
              </a:xfrm>
              <a:prstGeom prst="rect">
                <a:avLst/>
              </a:prstGeom>
              <a:blipFill>
                <a:blip r:embed="rId2"/>
                <a:stretch>
                  <a:fillRect/>
                </a:stretch>
              </a:blipFill>
            </p:spPr>
            <p:txBody>
              <a:bodyPr/>
              <a:lstStyle/>
              <a:p>
                <a:r>
                  <a:rPr lang="es-EC">
                    <a:noFill/>
                  </a:rPr>
                  <a:t> </a:t>
                </a:r>
              </a:p>
            </p:txBody>
          </p:sp>
        </mc:Fallback>
      </mc:AlternateContent>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473133" y="2479271"/>
            <a:ext cx="5986446" cy="3414965"/>
          </a:xfrm>
          <a:prstGeom prst="rect">
            <a:avLst/>
          </a:prstGeom>
          <a:noFill/>
          <a:ln>
            <a:noFill/>
          </a:ln>
        </p:spPr>
      </p:pic>
    </p:spTree>
    <p:extLst>
      <p:ext uri="{BB962C8B-B14F-4D97-AF65-F5344CB8AC3E}">
        <p14:creationId xmlns:p14="http://schemas.microsoft.com/office/powerpoint/2010/main" val="83952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19" y="1315538"/>
            <a:ext cx="10096901"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Actuadores</a:t>
            </a:r>
          </a:p>
          <a:p>
            <a:pPr marL="45720" indent="0">
              <a:lnSpc>
                <a:spcPct val="100000"/>
              </a:lnSpc>
              <a:buClr>
                <a:schemeClr val="tx2">
                  <a:lumMod val="50000"/>
                </a:schemeClr>
              </a:buClr>
              <a:buSzPct val="100000"/>
              <a:buNone/>
            </a:pPr>
            <a:endParaRPr lang="es-ES" sz="1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solidFill>
                  <a:schemeClr val="tx2">
                    <a:lumMod val="50000"/>
                  </a:schemeClr>
                </a:solidFill>
                <a:latin typeface="Times New Roman" panose="02020603050405020304" pitchFamily="18" charset="0"/>
                <a:cs typeface="Times New Roman" panose="02020603050405020304" pitchFamily="18" charset="0"/>
              </a:rPr>
              <a:t>Torque requerido para servomotores                       Características de servomotor MG995  </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341120" y="2622300"/>
            <a:ext cx="4448175" cy="1838325"/>
          </a:xfrm>
          <a:prstGeom prst="rect">
            <a:avLst/>
          </a:prstGeom>
        </p:spPr>
      </p:pic>
      <p:pic>
        <p:nvPicPr>
          <p:cNvPr id="6" name="Imagen 5"/>
          <p:cNvPicPr>
            <a:picLocks noChangeAspect="1"/>
          </p:cNvPicPr>
          <p:nvPr/>
        </p:nvPicPr>
        <p:blipFill>
          <a:blip r:embed="rId3"/>
          <a:stretch>
            <a:fillRect/>
          </a:stretch>
        </p:blipFill>
        <p:spPr>
          <a:xfrm>
            <a:off x="6577513" y="2620462"/>
            <a:ext cx="5229225" cy="3571875"/>
          </a:xfrm>
          <a:prstGeom prst="rect">
            <a:avLst/>
          </a:prstGeom>
        </p:spPr>
      </p:pic>
    </p:spTree>
    <p:extLst>
      <p:ext uri="{BB962C8B-B14F-4D97-AF65-F5344CB8AC3E}">
        <p14:creationId xmlns:p14="http://schemas.microsoft.com/office/powerpoint/2010/main" val="303595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TELEOPERACIÓN</a:t>
            </a:r>
          </a:p>
        </p:txBody>
      </p:sp>
      <p:sp>
        <p:nvSpPr>
          <p:cNvPr id="3" name="Marcador de contenido 2"/>
          <p:cNvSpPr>
            <a:spLocks noGrp="1"/>
          </p:cNvSpPr>
          <p:nvPr>
            <p:ph idx="1"/>
          </p:nvPr>
        </p:nvSpPr>
        <p:spPr>
          <a:xfrm>
            <a:off x="1341119" y="1315538"/>
            <a:ext cx="4770923"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dispositivo </a:t>
            </a:r>
            <a:br>
              <a:rPr lang="es-ES" sz="2800" b="1" dirty="0">
                <a:solidFill>
                  <a:srgbClr val="000000"/>
                </a:solidFill>
                <a:latin typeface="Times New Roman" panose="02020603050405020304" pitchFamily="18" charset="0"/>
                <a:cs typeface="Times New Roman" panose="02020603050405020304" pitchFamily="18" charset="0"/>
              </a:rPr>
            </a:br>
            <a:r>
              <a:rPr lang="es-ES" sz="2800" b="1" dirty="0">
                <a:solidFill>
                  <a:srgbClr val="000000"/>
                </a:solidFill>
                <a:latin typeface="Times New Roman" panose="02020603050405020304" pitchFamily="18" charset="0"/>
                <a:cs typeface="Times New Roman" panose="02020603050405020304" pitchFamily="18" charset="0"/>
              </a:rPr>
              <a:t>de control periférico</a:t>
            </a:r>
          </a:p>
          <a:p>
            <a:pPr marL="45720" indent="0">
              <a:lnSpc>
                <a:spcPct val="100000"/>
              </a:lnSpc>
              <a:buClr>
                <a:schemeClr val="tx2">
                  <a:lumMod val="50000"/>
                </a:schemeClr>
              </a:buClr>
              <a:buSzPct val="100000"/>
              <a:buNone/>
            </a:pPr>
            <a:endParaRPr lang="es-ES" sz="1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533875" y="2828629"/>
            <a:ext cx="3949782" cy="2476081"/>
          </a:xfrm>
          <a:prstGeom prst="rect">
            <a:avLst/>
          </a:prstGeom>
          <a:noFill/>
          <a:ln>
            <a:noFill/>
          </a:ln>
        </p:spPr>
      </p:pic>
      <p:sp>
        <p:nvSpPr>
          <p:cNvPr id="8" name="Marcador de contenido 2"/>
          <p:cNvSpPr txBox="1">
            <a:spLocks/>
          </p:cNvSpPr>
          <p:nvPr/>
        </p:nvSpPr>
        <p:spPr>
          <a:xfrm>
            <a:off x="6593556" y="1315538"/>
            <a:ext cx="4770923" cy="43434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transmisión de voz</a:t>
            </a:r>
          </a:p>
          <a:p>
            <a:pPr marL="45720" indent="0">
              <a:lnSpc>
                <a:spcPct val="100000"/>
              </a:lnSpc>
              <a:buClr>
                <a:schemeClr val="tx2">
                  <a:lumMod val="50000"/>
                </a:schemeClr>
              </a:buClr>
              <a:buSzPct val="100000"/>
              <a:buFont typeface="Arial" pitchFamily="34" charset="0"/>
              <a:buNone/>
            </a:pPr>
            <a:endParaRPr lang="es-ES" sz="1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9" name="Imagen 8"/>
          <p:cNvPicPr/>
          <p:nvPr/>
        </p:nvPicPr>
        <p:blipFill>
          <a:blip r:embed="rId3" cstate="print">
            <a:extLst>
              <a:ext uri="{BEBA8EAE-BF5A-486C-A8C5-ECC9F3942E4B}">
                <a14:imgProps xmlns:a14="http://schemas.microsoft.com/office/drawing/2010/main">
                  <a14:imgLayer r:embed="rId4">
                    <a14:imgEffect>
                      <a14:backgroundRemoval t="0" b="100000" l="209" r="100000">
                        <a14:backgroundMark x1="11658" y1="30812" x2="22967" y2="18598"/>
                        <a14:backgroundMark x1="39162" y1="19292" x2="44991" y2="19292"/>
                        <a14:backgroundMark x1="50820" y1="19917" x2="55672" y2="19917"/>
                        <a14:backgroundMark x1="62129" y1="18598" x2="66353" y2="19917"/>
                        <a14:backgroundMark x1="75393" y1="18598" x2="77661" y2="18598"/>
                        <a14:backgroundMark x1="89983" y1="37266" x2="94171" y2="20541"/>
                        <a14:backgroundMark x1="77347" y1="19292" x2="85445" y2="27620"/>
                      </a14:backgroundRemoval>
                    </a14:imgEffect>
                  </a14:imgLayer>
                </a14:imgProps>
              </a:ext>
              <a:ext uri="{28A0092B-C50C-407E-A947-70E740481C1C}">
                <a14:useLocalDpi xmlns:a14="http://schemas.microsoft.com/office/drawing/2010/main" val="0"/>
              </a:ext>
            </a:extLst>
          </a:blip>
          <a:srcRect/>
          <a:stretch>
            <a:fillRect/>
          </a:stretch>
        </p:blipFill>
        <p:spPr bwMode="auto">
          <a:xfrm>
            <a:off x="7334049" y="2408050"/>
            <a:ext cx="3289935" cy="1658620"/>
          </a:xfrm>
          <a:prstGeom prst="rect">
            <a:avLst/>
          </a:prstGeom>
          <a:noFill/>
          <a:ln>
            <a:noFill/>
          </a:ln>
        </p:spPr>
      </p:pic>
      <p:pic>
        <p:nvPicPr>
          <p:cNvPr id="10" name="Imagen 9"/>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414693" y="4205454"/>
            <a:ext cx="3128645" cy="2136775"/>
          </a:xfrm>
          <a:prstGeom prst="rect">
            <a:avLst/>
          </a:prstGeom>
          <a:noFill/>
          <a:ln>
            <a:noFill/>
          </a:ln>
        </p:spPr>
      </p:pic>
    </p:spTree>
    <p:extLst>
      <p:ext uri="{BB962C8B-B14F-4D97-AF65-F5344CB8AC3E}">
        <p14:creationId xmlns:p14="http://schemas.microsoft.com/office/powerpoint/2010/main" val="7114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diseño interfaz    </a:t>
            </a: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GUIDE</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err="1">
                <a:solidFill>
                  <a:srgbClr val="000000"/>
                </a:solidFill>
                <a:latin typeface="Times New Roman" panose="02020603050405020304" pitchFamily="18" charset="0"/>
                <a:cs typeface="Times New Roman" panose="02020603050405020304" pitchFamily="18" charset="0"/>
              </a:rPr>
              <a:t>Qt</a:t>
            </a:r>
            <a:r>
              <a:rPr lang="es-ES" dirty="0">
                <a:solidFill>
                  <a:srgbClr val="000000"/>
                </a:solidFill>
                <a:latin typeface="Times New Roman" panose="02020603050405020304" pitchFamily="18" charset="0"/>
                <a:cs typeface="Times New Roman" panose="02020603050405020304" pitchFamily="18" charset="0"/>
              </a:rPr>
              <a:t> </a:t>
            </a:r>
            <a:r>
              <a:rPr lang="es-ES" dirty="0" err="1">
                <a:solidFill>
                  <a:srgbClr val="000000"/>
                </a:solidFill>
                <a:latin typeface="Times New Roman" panose="02020603050405020304" pitchFamily="18" charset="0"/>
                <a:cs typeface="Times New Roman" panose="02020603050405020304" pitchFamily="18" charset="0"/>
              </a:rPr>
              <a:t>Creator</a:t>
            </a:r>
            <a:r>
              <a:rPr lang="es-ES"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a:t>
            </a:r>
            <a:r>
              <a:rPr lang="es-EC" sz="1600" cap="small" dirty="0">
                <a:solidFill>
                  <a:srgbClr val="000000"/>
                </a:solidFill>
                <a:latin typeface="Times New Roman" panose="02020603050405020304" pitchFamily="18" charset="0"/>
                <a:cs typeface="Times New Roman" panose="02020603050405020304" pitchFamily="18" charset="0"/>
              </a:rPr>
              <a:t>diseño de interfaz</a:t>
            </a:r>
          </a:p>
          <a:p>
            <a:pPr marL="45720" indent="0">
              <a:lnSpc>
                <a:spcPct val="100000"/>
              </a:lnSpc>
              <a:buClr>
                <a:schemeClr val="tx2">
                  <a:lumMod val="50000"/>
                </a:schemeClr>
              </a:buClr>
              <a:buSzPct val="100000"/>
              <a:buNone/>
            </a:pPr>
            <a:endParaRPr lang="es-EC"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C" dirty="0">
                <a:solidFill>
                  <a:srgbClr val="000000"/>
                </a:solidFill>
                <a:latin typeface="Times New Roman" panose="02020603050405020304" pitchFamily="18" charset="0"/>
                <a:cs typeface="Times New Roman" panose="02020603050405020304" pitchFamily="18" charset="0"/>
              </a:rPr>
              <a:t>GUI Processing</a:t>
            </a: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5603958" y="2191282"/>
            <a:ext cx="6029325" cy="1219200"/>
          </a:xfrm>
          <a:prstGeom prst="rect">
            <a:avLst/>
          </a:prstGeom>
        </p:spPr>
      </p:pic>
      <p:pic>
        <p:nvPicPr>
          <p:cNvPr id="5" name="Imagen 4"/>
          <p:cNvPicPr>
            <a:picLocks noChangeAspect="1"/>
          </p:cNvPicPr>
          <p:nvPr/>
        </p:nvPicPr>
        <p:blipFill>
          <a:blip r:embed="rId3"/>
          <a:stretch>
            <a:fillRect/>
          </a:stretch>
        </p:blipFill>
        <p:spPr>
          <a:xfrm>
            <a:off x="5603958" y="4345168"/>
            <a:ext cx="6038850" cy="1333500"/>
          </a:xfrm>
          <a:prstGeom prst="rect">
            <a:avLst/>
          </a:prstGeom>
        </p:spPr>
      </p:pic>
    </p:spTree>
    <p:extLst>
      <p:ext uri="{BB962C8B-B14F-4D97-AF65-F5344CB8AC3E}">
        <p14:creationId xmlns:p14="http://schemas.microsoft.com/office/powerpoint/2010/main" val="17180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ELECTRÓNICO Y ELÉCTRICO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diseño interfaz    </a:t>
            </a: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a:t>
            </a: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6" name="0 Imagen"/>
          <p:cNvPicPr/>
          <p:nvPr/>
        </p:nvPicPr>
        <p:blipFill>
          <a:blip r:embed="rId2">
            <a:extLst>
              <a:ext uri="{28A0092B-C50C-407E-A947-70E740481C1C}">
                <a14:useLocalDpi xmlns:a14="http://schemas.microsoft.com/office/drawing/2010/main" val="0"/>
              </a:ext>
            </a:extLst>
          </a:blip>
          <a:stretch>
            <a:fillRect/>
          </a:stretch>
        </p:blipFill>
        <p:spPr>
          <a:xfrm>
            <a:off x="2256422" y="1853397"/>
            <a:ext cx="7679155" cy="4403023"/>
          </a:xfrm>
          <a:prstGeom prst="rect">
            <a:avLst/>
          </a:prstGeom>
        </p:spPr>
      </p:pic>
    </p:spTree>
    <p:extLst>
      <p:ext uri="{BB962C8B-B14F-4D97-AF65-F5344CB8AC3E}">
        <p14:creationId xmlns:p14="http://schemas.microsoft.com/office/powerpoint/2010/main" val="116402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APLICACIÓN TRATAMIENTO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apariencia</a:t>
            </a: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Mascota</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dirty="0">
                <a:solidFill>
                  <a:srgbClr val="000000"/>
                </a:solidFill>
                <a:latin typeface="Times New Roman" panose="02020603050405020304" pitchFamily="18" charset="0"/>
                <a:cs typeface="Times New Roman" panose="02020603050405020304" pitchFamily="18" charset="0"/>
              </a:rPr>
              <a:t>Caricaturesca                                      </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placa de desarrollo</a:t>
            </a:r>
            <a:endParaRPr lang="es-EC" sz="1600" cap="small"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S"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Humana</a:t>
            </a:r>
            <a:endParaRPr lang="es-EC" dirty="0">
              <a:solidFill>
                <a:srgbClr val="000000"/>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8" name="Imagen 7" descr="http://www.parorobots.com/images/gallery_us_11_2009/Picture%208-640.jpg"/>
          <p:cNvPicPr/>
          <p:nvPr/>
        </p:nvPicPr>
        <p:blipFill rotWithShape="1">
          <a:blip r:embed="rId2">
            <a:extLst>
              <a:ext uri="{28A0092B-C50C-407E-A947-70E740481C1C}">
                <a14:useLocalDpi xmlns:a14="http://schemas.microsoft.com/office/drawing/2010/main" val="0"/>
              </a:ext>
            </a:extLst>
          </a:blip>
          <a:srcRect l="19372" t="1755" r="24890" b="9064"/>
          <a:stretch/>
        </p:blipFill>
        <p:spPr bwMode="auto">
          <a:xfrm>
            <a:off x="3347108" y="1845024"/>
            <a:ext cx="1480840" cy="1538625"/>
          </a:xfrm>
          <a:prstGeom prst="rect">
            <a:avLst/>
          </a:prstGeom>
          <a:noFill/>
          <a:ln>
            <a:noFill/>
          </a:ln>
          <a:extLst>
            <a:ext uri="{53640926-AAD7-44D8-BBD7-CCE9431645EC}">
              <a14:shadowObscured xmlns:a14="http://schemas.microsoft.com/office/drawing/2010/main"/>
            </a:ext>
          </a:extLst>
        </p:spPr>
      </p:pic>
      <p:pic>
        <p:nvPicPr>
          <p:cNvPr id="9" name="Imagen 8" descr="http://www.tuexperto.com/wp-content/uploads/2009/10/Aida_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7687" y="3510036"/>
            <a:ext cx="1879683" cy="1240169"/>
          </a:xfrm>
          <a:prstGeom prst="rect">
            <a:avLst/>
          </a:prstGeom>
          <a:noFill/>
          <a:ln>
            <a:noFill/>
          </a:ln>
        </p:spPr>
      </p:pic>
      <p:pic>
        <p:nvPicPr>
          <p:cNvPr id="10" name="0 Imagen"/>
          <p:cNvPicPr/>
          <p:nvPr/>
        </p:nvPicPr>
        <p:blipFill>
          <a:blip r:embed="rId4">
            <a:extLst>
              <a:ext uri="{28A0092B-C50C-407E-A947-70E740481C1C}">
                <a14:useLocalDpi xmlns:a14="http://schemas.microsoft.com/office/drawing/2010/main" val="0"/>
              </a:ext>
            </a:extLst>
          </a:blip>
          <a:stretch>
            <a:fillRect/>
          </a:stretch>
        </p:blipFill>
        <p:spPr>
          <a:xfrm>
            <a:off x="2603852" y="4877887"/>
            <a:ext cx="2967355" cy="1492250"/>
          </a:xfrm>
          <a:prstGeom prst="rect">
            <a:avLst/>
          </a:prstGeom>
        </p:spPr>
      </p:pic>
      <p:pic>
        <p:nvPicPr>
          <p:cNvPr id="4" name="Imagen 3"/>
          <p:cNvPicPr>
            <a:picLocks noChangeAspect="1"/>
          </p:cNvPicPr>
          <p:nvPr/>
        </p:nvPicPr>
        <p:blipFill>
          <a:blip r:embed="rId5"/>
          <a:stretch>
            <a:fillRect/>
          </a:stretch>
        </p:blipFill>
        <p:spPr>
          <a:xfrm>
            <a:off x="5699544" y="2052138"/>
            <a:ext cx="6162675" cy="2114550"/>
          </a:xfrm>
          <a:prstGeom prst="rect">
            <a:avLst/>
          </a:prstGeom>
        </p:spPr>
      </p:pic>
      <p:pic>
        <p:nvPicPr>
          <p:cNvPr id="5" name="Imagen 4"/>
          <p:cNvPicPr>
            <a:picLocks noChangeAspect="1"/>
          </p:cNvPicPr>
          <p:nvPr/>
        </p:nvPicPr>
        <p:blipFill>
          <a:blip r:embed="rId6"/>
          <a:stretch>
            <a:fillRect/>
          </a:stretch>
        </p:blipFill>
        <p:spPr>
          <a:xfrm>
            <a:off x="5699544" y="4546420"/>
            <a:ext cx="6172200" cy="1524000"/>
          </a:xfrm>
          <a:prstGeom prst="rect">
            <a:avLst/>
          </a:prstGeom>
        </p:spPr>
      </p:pic>
    </p:spTree>
    <p:extLst>
      <p:ext uri="{BB962C8B-B14F-4D97-AF65-F5344CB8AC3E}">
        <p14:creationId xmlns:p14="http://schemas.microsoft.com/office/powerpoint/2010/main" val="424563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APLICACIÓN TRATAMIENTO</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sz="2800" b="1" dirty="0">
                <a:solidFill>
                  <a:srgbClr val="000000"/>
                </a:solidFill>
                <a:latin typeface="Times New Roman" panose="02020603050405020304" pitchFamily="18" charset="0"/>
                <a:cs typeface="Times New Roman" panose="02020603050405020304" pitchFamily="18" charset="0"/>
              </a:rPr>
              <a:t>Sub-módulo HMI</a:t>
            </a: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a:t>
            </a: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11" name="Imagen 10" descr="SM-T113NU Right Perspactive White"/>
          <p:cNvPicPr/>
          <p:nvPr/>
        </p:nvPicPr>
        <p:blipFill rotWithShape="1">
          <a:blip r:embed="rId2" cstate="print">
            <a:extLst>
              <a:ext uri="{28A0092B-C50C-407E-A947-70E740481C1C}">
                <a14:useLocalDpi xmlns:a14="http://schemas.microsoft.com/office/drawing/2010/main" val="0"/>
              </a:ext>
            </a:extLst>
          </a:blip>
          <a:srcRect l="34886" t="5220" r="35666" b="5220"/>
          <a:stretch/>
        </p:blipFill>
        <p:spPr bwMode="auto">
          <a:xfrm>
            <a:off x="2727158" y="1945356"/>
            <a:ext cx="1047348" cy="2111571"/>
          </a:xfrm>
          <a:prstGeom prst="rect">
            <a:avLst/>
          </a:prstGeom>
          <a:noFill/>
          <a:ln>
            <a:noFill/>
          </a:ln>
          <a:extLst>
            <a:ext uri="{53640926-AAD7-44D8-BBD7-CCE9431645EC}">
              <a14:shadowObscured xmlns:a14="http://schemas.microsoft.com/office/drawing/2010/main"/>
            </a:ext>
          </a:extLst>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6096000" y="1315538"/>
            <a:ext cx="4956810" cy="2486025"/>
          </a:xfrm>
          <a:prstGeom prst="rect">
            <a:avLst/>
          </a:prstGeom>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6096000" y="4056927"/>
            <a:ext cx="4931410" cy="2357755"/>
          </a:xfrm>
          <a:prstGeom prst="rect">
            <a:avLst/>
          </a:prstGeom>
        </p:spPr>
      </p:pic>
      <p:pic>
        <p:nvPicPr>
          <p:cNvPr id="6" name="Imagen 5"/>
          <p:cNvPicPr>
            <a:picLocks noChangeAspect="1"/>
          </p:cNvPicPr>
          <p:nvPr/>
        </p:nvPicPr>
        <p:blipFill>
          <a:blip r:embed="rId5"/>
          <a:stretch>
            <a:fillRect/>
          </a:stretch>
        </p:blipFill>
        <p:spPr>
          <a:xfrm>
            <a:off x="1283919" y="4056927"/>
            <a:ext cx="3933825" cy="2076450"/>
          </a:xfrm>
          <a:prstGeom prst="rect">
            <a:avLst/>
          </a:prstGeom>
        </p:spPr>
      </p:pic>
    </p:spTree>
    <p:extLst>
      <p:ext uri="{BB962C8B-B14F-4D97-AF65-F5344CB8AC3E}">
        <p14:creationId xmlns:p14="http://schemas.microsoft.com/office/powerpoint/2010/main" val="426021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VISIÓN ARTIFICIAL </a:t>
            </a:r>
          </a:p>
        </p:txBody>
      </p:sp>
      <p:sp>
        <p:nvSpPr>
          <p:cNvPr id="3" name="Marcador de contenido 2"/>
          <p:cNvSpPr>
            <a:spLocks noGrp="1"/>
          </p:cNvSpPr>
          <p:nvPr>
            <p:ph idx="1"/>
          </p:nvPr>
        </p:nvSpPr>
        <p:spPr>
          <a:xfrm>
            <a:off x="1341120" y="1315538"/>
            <a:ext cx="9509760" cy="4343400"/>
          </a:xfrm>
        </p:spPr>
        <p:txBody>
          <a:bodyPr>
            <a:noAutofit/>
          </a:bodyPr>
          <a:lstStyle/>
          <a:p>
            <a:pPr marL="45720" indent="0">
              <a:lnSpc>
                <a:spcPct val="100000"/>
              </a:lnSpc>
              <a:buClr>
                <a:schemeClr val="tx2">
                  <a:lumMod val="50000"/>
                </a:schemeClr>
              </a:buClr>
              <a:buSzPct val="100000"/>
              <a:buNone/>
            </a:pP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Cámara Web</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visión artificial</a:t>
            </a:r>
            <a:endParaRPr lang="es-EC" sz="1600" cap="small"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C" dirty="0">
                <a:solidFill>
                  <a:srgbClr val="000000"/>
                </a:solidFill>
                <a:latin typeface="Times New Roman" panose="02020603050405020304" pitchFamily="18" charset="0"/>
                <a:cs typeface="Times New Roman" panose="02020603050405020304" pitchFamily="18" charset="0"/>
              </a:rPr>
              <a:t>Kinect</a:t>
            </a: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5670957" y="1805306"/>
            <a:ext cx="5915025" cy="1238250"/>
          </a:xfrm>
          <a:prstGeom prst="rect">
            <a:avLst/>
          </a:prstGeom>
        </p:spPr>
      </p:pic>
      <p:pic>
        <p:nvPicPr>
          <p:cNvPr id="5" name="Imagen 4"/>
          <p:cNvPicPr>
            <a:picLocks noChangeAspect="1"/>
          </p:cNvPicPr>
          <p:nvPr/>
        </p:nvPicPr>
        <p:blipFill>
          <a:blip r:embed="rId3"/>
          <a:stretch>
            <a:fillRect/>
          </a:stretch>
        </p:blipFill>
        <p:spPr>
          <a:xfrm>
            <a:off x="5670957" y="3921252"/>
            <a:ext cx="6162675" cy="1104900"/>
          </a:xfrm>
          <a:prstGeom prst="rect">
            <a:avLst/>
          </a:prstGeom>
        </p:spPr>
      </p:pic>
      <p:pic>
        <p:nvPicPr>
          <p:cNvPr id="10" name="0 Imagen"/>
          <p:cNvPicPr/>
          <p:nvPr/>
        </p:nvPicPr>
        <p:blipFill>
          <a:blip r:embed="rId4">
            <a:extLst>
              <a:ext uri="{28A0092B-C50C-407E-A947-70E740481C1C}">
                <a14:useLocalDpi xmlns:a14="http://schemas.microsoft.com/office/drawing/2010/main" val="0"/>
              </a:ext>
            </a:extLst>
          </a:blip>
          <a:stretch>
            <a:fillRect/>
          </a:stretch>
        </p:blipFill>
        <p:spPr>
          <a:xfrm>
            <a:off x="3074150" y="1315538"/>
            <a:ext cx="1752600" cy="1764079"/>
          </a:xfrm>
          <a:prstGeom prst="rect">
            <a:avLst/>
          </a:prstGeom>
        </p:spPr>
      </p:pic>
      <p:pic>
        <p:nvPicPr>
          <p:cNvPr id="7" name="Imagen 6"/>
          <p:cNvPicPr>
            <a:picLocks noChangeAspect="1"/>
          </p:cNvPicPr>
          <p:nvPr/>
        </p:nvPicPr>
        <p:blipFill>
          <a:blip r:embed="rId5"/>
          <a:stretch>
            <a:fillRect/>
          </a:stretch>
        </p:blipFill>
        <p:spPr>
          <a:xfrm>
            <a:off x="2489488" y="3955250"/>
            <a:ext cx="2622839" cy="1311420"/>
          </a:xfrm>
          <a:prstGeom prst="rect">
            <a:avLst/>
          </a:prstGeom>
        </p:spPr>
      </p:pic>
    </p:spTree>
    <p:extLst>
      <p:ext uri="{BB962C8B-B14F-4D97-AF65-F5344CB8AC3E}">
        <p14:creationId xmlns:p14="http://schemas.microsoft.com/office/powerpoint/2010/main" val="423034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SUMINISTRO DE ENERGÍA</a:t>
            </a:r>
          </a:p>
        </p:txBody>
      </p:sp>
      <p:sp>
        <p:nvSpPr>
          <p:cNvPr id="3" name="Marcador de contenido 2"/>
          <p:cNvSpPr>
            <a:spLocks noGrp="1"/>
          </p:cNvSpPr>
          <p:nvPr>
            <p:ph idx="1"/>
          </p:nvPr>
        </p:nvSpPr>
        <p:spPr>
          <a:xfrm>
            <a:off x="1341120" y="1315538"/>
            <a:ext cx="9509760" cy="4343400"/>
          </a:xfrm>
        </p:spPr>
        <p:txBody>
          <a:bodyPr>
            <a:noAutofit/>
          </a:bodyPr>
          <a:lstStyle/>
          <a:p>
            <a:pPr marL="45720" indent="0">
              <a:lnSpc>
                <a:spcPct val="100000"/>
              </a:lnSpc>
              <a:buClr>
                <a:schemeClr val="tx2">
                  <a:lumMod val="50000"/>
                </a:schemeClr>
              </a:buClr>
              <a:buSzPct val="100000"/>
              <a:buNone/>
            </a:pPr>
            <a:r>
              <a:rPr lang="es-ES" b="1"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              					                               </a:t>
            </a:r>
            <a:r>
              <a:rPr lang="es-ES" sz="1600" dirty="0">
                <a:solidFill>
                  <a:srgbClr val="000000"/>
                </a:solidFill>
                <a:latin typeface="Times New Roman" panose="02020603050405020304" pitchFamily="18" charset="0"/>
                <a:cs typeface="Times New Roman" panose="02020603050405020304" pitchFamily="18" charset="0"/>
              </a:rPr>
              <a:t>Batería</a:t>
            </a:r>
            <a:r>
              <a:rPr lang="es-ES" sz="1600" cap="small" dirty="0">
                <a:solidFill>
                  <a:srgbClr val="000000"/>
                </a:solidFill>
                <a:latin typeface="Times New Roman" panose="02020603050405020304" pitchFamily="18" charset="0"/>
                <a:cs typeface="Times New Roman" panose="02020603050405020304" pitchFamily="18" charset="0"/>
              </a:rPr>
              <a:t>				          Criterios de evaluación</a:t>
            </a:r>
          </a:p>
          <a:p>
            <a:pPr marL="45720" indent="0">
              <a:lnSpc>
                <a:spcPct val="100000"/>
              </a:lnSpc>
              <a:buClr>
                <a:schemeClr val="tx2">
                  <a:lumMod val="50000"/>
                </a:schemeClr>
              </a:buClr>
              <a:buSzPct val="100000"/>
              <a:buNone/>
            </a:pPr>
            <a:endParaRPr lang="es-ES" b="1" dirty="0">
              <a:solidFill>
                <a:srgbClr val="000000"/>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Elevador de voltaje                             </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				</a:t>
            </a:r>
          </a:p>
          <a:p>
            <a:pPr marL="45720" indent="0">
              <a:lnSpc>
                <a:spcPct val="100000"/>
              </a:lnSpc>
              <a:buClr>
                <a:schemeClr val="tx2">
                  <a:lumMod val="50000"/>
                </a:schemeClr>
              </a:buClr>
              <a:buSzPct val="100000"/>
              <a:buNone/>
            </a:pPr>
            <a:r>
              <a:rPr lang="es-ES" dirty="0">
                <a:solidFill>
                  <a:srgbClr val="000000"/>
                </a:solidFill>
                <a:latin typeface="Times New Roman" panose="02020603050405020304" pitchFamily="18" charset="0"/>
                <a:cs typeface="Times New Roman" panose="02020603050405020304" pitchFamily="18" charset="0"/>
              </a:rPr>
              <a:t>				      </a:t>
            </a:r>
            <a:r>
              <a:rPr lang="es-ES" sz="1600" cap="small" dirty="0">
                <a:solidFill>
                  <a:srgbClr val="000000"/>
                </a:solidFill>
                <a:latin typeface="Times New Roman" panose="02020603050405020304" pitchFamily="18" charset="0"/>
                <a:cs typeface="Times New Roman" panose="02020603050405020304" pitchFamily="18" charset="0"/>
              </a:rPr>
              <a:t>Conclusión en la selección de </a:t>
            </a:r>
            <a:r>
              <a:rPr lang="es-EC" sz="1600" cap="small" dirty="0">
                <a:solidFill>
                  <a:srgbClr val="000000"/>
                </a:solidFill>
                <a:latin typeface="Times New Roman" panose="02020603050405020304" pitchFamily="18" charset="0"/>
                <a:cs typeface="Times New Roman" panose="02020603050405020304" pitchFamily="18" charset="0"/>
              </a:rPr>
              <a:t>suministro de energía</a:t>
            </a:r>
          </a:p>
          <a:p>
            <a:pPr marL="45720" indent="0">
              <a:lnSpc>
                <a:spcPct val="100000"/>
              </a:lnSpc>
              <a:buClr>
                <a:schemeClr val="tx2">
                  <a:lumMod val="50000"/>
                </a:schemeClr>
              </a:buClr>
              <a:buSzPct val="100000"/>
              <a:buNone/>
            </a:pPr>
            <a:r>
              <a:rPr lang="es-EC" dirty="0">
                <a:solidFill>
                  <a:srgbClr val="000000"/>
                </a:solidFill>
                <a:latin typeface="Times New Roman" panose="02020603050405020304" pitchFamily="18" charset="0"/>
                <a:cs typeface="Times New Roman" panose="02020603050405020304" pitchFamily="18" charset="0"/>
              </a:rPr>
              <a:t>Panel Solar</a:t>
            </a:r>
          </a:p>
          <a:p>
            <a:pPr>
              <a:lnSpc>
                <a:spcPct val="100000"/>
              </a:lnSpc>
              <a:buClr>
                <a:schemeClr val="tx2">
                  <a:lumMod val="50000"/>
                </a:schemeClr>
              </a:buClr>
              <a:buSzPct val="100000"/>
            </a:pPr>
            <a:endParaRPr lang="es-EC" sz="2400" dirty="0">
              <a:solidFill>
                <a:srgbClr val="000000"/>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5571874" y="2087980"/>
            <a:ext cx="6181725" cy="1238250"/>
          </a:xfrm>
          <a:prstGeom prst="rect">
            <a:avLst/>
          </a:prstGeom>
        </p:spPr>
      </p:pic>
      <p:pic>
        <p:nvPicPr>
          <p:cNvPr id="5" name="Imagen 4"/>
          <p:cNvPicPr>
            <a:picLocks noChangeAspect="1"/>
          </p:cNvPicPr>
          <p:nvPr/>
        </p:nvPicPr>
        <p:blipFill>
          <a:blip r:embed="rId3"/>
          <a:stretch>
            <a:fillRect/>
          </a:stretch>
        </p:blipFill>
        <p:spPr>
          <a:xfrm>
            <a:off x="5571873" y="4214602"/>
            <a:ext cx="6181725" cy="1333500"/>
          </a:xfrm>
          <a:prstGeom prst="rect">
            <a:avLst/>
          </a:prstGeom>
        </p:spPr>
      </p:pic>
      <p:pic>
        <p:nvPicPr>
          <p:cNvPr id="2050" name="Picture 2" descr="Image result for baterias li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724" y="1580613"/>
            <a:ext cx="1469546" cy="110074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3069" y="2972659"/>
            <a:ext cx="1760491" cy="1411292"/>
          </a:xfrm>
          <a:prstGeom prst="rect">
            <a:avLst/>
          </a:prstGeom>
          <a:noFill/>
          <a:ln>
            <a:noFill/>
          </a:ln>
        </p:spPr>
      </p:pic>
      <p:pic>
        <p:nvPicPr>
          <p:cNvPr id="2052" name="Picture 4" descr="Image result for paneles solares rob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008" y="4544026"/>
            <a:ext cx="1804978" cy="1752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03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ALCANCE</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Robot son debe poseer una apariencia similar al ser humano</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Robot con visión artificial para interacción con paciente </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Interfaz del robot para la interacción del paciente con juegos, colores, sonidos y movimientos.</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Robot teleoperado por especialista, tendrá control de movimientos del robot y la interfaz del robot.</a:t>
            </a:r>
          </a:p>
          <a:p>
            <a:pPr>
              <a:lnSpc>
                <a:spcPct val="100000"/>
              </a:lnSpc>
              <a:buClr>
                <a:schemeClr val="tx2">
                  <a:lumMod val="50000"/>
                </a:schemeClr>
              </a:buClr>
              <a:buSzPct val="100000"/>
            </a:pPr>
            <a:r>
              <a:rPr lang="es-EC" sz="2400" dirty="0">
                <a:solidFill>
                  <a:schemeClr val="tx2">
                    <a:lumMod val="50000"/>
                  </a:schemeClr>
                </a:solidFill>
                <a:latin typeface="Times New Roman" panose="02020603050405020304" pitchFamily="18" charset="0"/>
                <a:cs typeface="Times New Roman" panose="02020603050405020304" pitchFamily="18" charset="0"/>
              </a:rPr>
              <a:t>Impacto del desarrollo tecnológico en los tratamientos del TEA fuese mayor, contribuyendo en la investigación y el desarrollo de proyectos de la Universidad para la sociedad.</a:t>
            </a: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40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MÓDULO SUMINISTRO DE ENERGÍA</a:t>
            </a:r>
          </a:p>
        </p:txBody>
      </p:sp>
      <p:sp>
        <p:nvSpPr>
          <p:cNvPr id="3" name="Marcador de contenido 2"/>
          <p:cNvSpPr>
            <a:spLocks noGrp="1"/>
          </p:cNvSpPr>
          <p:nvPr>
            <p:ph idx="1"/>
          </p:nvPr>
        </p:nvSpPr>
        <p:spPr>
          <a:xfrm>
            <a:off x="1341120" y="1315538"/>
            <a:ext cx="9509760" cy="4343400"/>
          </a:xfrm>
        </p:spPr>
        <p:txBody>
          <a:bodyPr>
            <a:noAutofit/>
          </a:bodyPr>
          <a:lstStyle/>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Los elevadores de voltaje incrementan el suministro de energía eléctrica de su entrada a su salida regulada. </a:t>
            </a:r>
          </a:p>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Módulo elevador de voltaje XL6009E1 4.5-32V.</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1934903" y="2796078"/>
            <a:ext cx="2664806" cy="2537922"/>
          </a:xfrm>
          <a:prstGeom prst="rect">
            <a:avLst/>
          </a:prstGeom>
          <a:noFill/>
          <a:ln>
            <a:noFill/>
          </a:ln>
        </p:spPr>
      </p:pic>
      <p:pic>
        <p:nvPicPr>
          <p:cNvPr id="6" name="Imagen 5"/>
          <p:cNvPicPr>
            <a:picLocks noChangeAspect="1"/>
          </p:cNvPicPr>
          <p:nvPr/>
        </p:nvPicPr>
        <p:blipFill>
          <a:blip r:embed="rId3"/>
          <a:stretch>
            <a:fillRect/>
          </a:stretch>
        </p:blipFill>
        <p:spPr>
          <a:xfrm>
            <a:off x="5739246" y="2796078"/>
            <a:ext cx="4648200" cy="2714625"/>
          </a:xfrm>
          <a:prstGeom prst="rect">
            <a:avLst/>
          </a:prstGeom>
        </p:spPr>
      </p:pic>
    </p:spTree>
    <p:extLst>
      <p:ext uri="{BB962C8B-B14F-4D97-AF65-F5344CB8AC3E}">
        <p14:creationId xmlns:p14="http://schemas.microsoft.com/office/powerpoint/2010/main" val="234779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CONCEPTO DE DISEÑO</a:t>
            </a:r>
          </a:p>
        </p:txBody>
      </p:sp>
      <p:sp>
        <p:nvSpPr>
          <p:cNvPr id="3" name="Marcador de contenido 2"/>
          <p:cNvSpPr>
            <a:spLocks noGrp="1"/>
          </p:cNvSpPr>
          <p:nvPr>
            <p:ph idx="1"/>
          </p:nvPr>
        </p:nvSpPr>
        <p:spPr>
          <a:xfrm>
            <a:off x="1341120" y="1176988"/>
            <a:ext cx="9509760" cy="4343400"/>
          </a:xfrm>
        </p:spPr>
        <p:txBody>
          <a:bodyPr>
            <a:noAutofit/>
          </a:bodyPr>
          <a:lstStyle/>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Esquema de conexión final robot interactivo</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4" name="Imagen 3"/>
          <p:cNvPicPr/>
          <p:nvPr/>
        </p:nvPicPr>
        <p:blipFill>
          <a:blip r:embed="rId2"/>
          <a:stretch>
            <a:fillRect/>
          </a:stretch>
        </p:blipFill>
        <p:spPr>
          <a:xfrm>
            <a:off x="2182855" y="1620338"/>
            <a:ext cx="7826289" cy="4598324"/>
          </a:xfrm>
          <a:prstGeom prst="rect">
            <a:avLst/>
          </a:prstGeom>
        </p:spPr>
      </p:pic>
    </p:spTree>
    <p:extLst>
      <p:ext uri="{BB962C8B-B14F-4D97-AF65-F5344CB8AC3E}">
        <p14:creationId xmlns:p14="http://schemas.microsoft.com/office/powerpoint/2010/main" val="201473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CONCEPTO DE DISEÑO</a:t>
            </a:r>
          </a:p>
        </p:txBody>
      </p:sp>
      <p:sp>
        <p:nvSpPr>
          <p:cNvPr id="3" name="Marcador de contenido 2"/>
          <p:cNvSpPr>
            <a:spLocks noGrp="1"/>
          </p:cNvSpPr>
          <p:nvPr>
            <p:ph idx="1"/>
          </p:nvPr>
        </p:nvSpPr>
        <p:spPr>
          <a:xfrm>
            <a:off x="1341120" y="1066147"/>
            <a:ext cx="4954616" cy="5057557"/>
          </a:xfrm>
        </p:spPr>
        <p:txBody>
          <a:bodyPr>
            <a:noAutofit/>
          </a:bodyPr>
          <a:lstStyle/>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Tele-operación periférica por parte del especialista y la interacción con el robot por parte del paciente.</a:t>
            </a: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Estructura modular que posibilita el cambio de los elementos que se requieran.</a:t>
            </a:r>
          </a:p>
          <a:p>
            <a:pPr>
              <a:lnSpc>
                <a:spcPct val="100000"/>
              </a:lnSpc>
              <a:buClr>
                <a:schemeClr val="tx2">
                  <a:lumMod val="50000"/>
                </a:schemeClr>
              </a:buClr>
              <a:buSzPct val="100000"/>
            </a:pP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Robot está constituido por una estructura interna y externa. La estructura interna engloba los elementos mecánicos que proporciona la sujeción de todos los elementos y dispositivos. La estructura externa comprende el armazón resistente a altos impactos y la apariencia caricaturesca</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5" name="Imagen 4"/>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95736" y="1060174"/>
            <a:ext cx="4829464" cy="5215935"/>
          </a:xfrm>
          <a:prstGeom prst="rect">
            <a:avLst/>
          </a:prstGeom>
          <a:noFill/>
          <a:ln>
            <a:noFill/>
          </a:ln>
        </p:spPr>
      </p:pic>
    </p:spTree>
    <p:extLst>
      <p:ext uri="{BB962C8B-B14F-4D97-AF65-F5344CB8AC3E}">
        <p14:creationId xmlns:p14="http://schemas.microsoft.com/office/powerpoint/2010/main" val="32668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0" y="1188720"/>
            <a:ext cx="9601200" cy="1009048"/>
          </a:xfrm>
        </p:spPr>
        <p:txBody>
          <a:bodyPr/>
          <a:lstStyle/>
          <a:p>
            <a:r>
              <a:rPr lang="es-EC" dirty="0"/>
              <a:t>CONSTRUCCIÓN Y PRUEBAS</a:t>
            </a:r>
          </a:p>
        </p:txBody>
      </p:sp>
      <p:sp>
        <p:nvSpPr>
          <p:cNvPr id="3" name="Marcador de texto 2"/>
          <p:cNvSpPr>
            <a:spLocks noGrp="1"/>
          </p:cNvSpPr>
          <p:nvPr>
            <p:ph type="body" idx="1"/>
          </p:nvPr>
        </p:nvSpPr>
        <p:spPr>
          <a:xfrm>
            <a:off x="1295400" y="2759242"/>
            <a:ext cx="9601200" cy="3400926"/>
          </a:xfrm>
        </p:spPr>
        <p:txBody>
          <a:bodyPr>
            <a:normAutofit/>
          </a:bodyPr>
          <a:lstStyle/>
          <a:p>
            <a:pPr marL="342900" indent="-342900" algn="l">
              <a:lnSpc>
                <a:spcPct val="100000"/>
              </a:lnSpc>
              <a:buFont typeface="Arial" panose="020B0604020202020204" pitchFamily="34" charset="0"/>
              <a:buChar char="•"/>
            </a:pPr>
            <a:r>
              <a:rPr lang="es-EC" dirty="0"/>
              <a:t>CONSTRUCCIÓN DEL ROBOT INTERACTIVO</a:t>
            </a:r>
          </a:p>
          <a:p>
            <a:pPr algn="l">
              <a:lnSpc>
                <a:spcPct val="100000"/>
              </a:lnSpc>
            </a:pPr>
            <a:endParaRPr lang="es-EC" dirty="0"/>
          </a:p>
          <a:p>
            <a:pPr marL="342900" indent="-342900" algn="l">
              <a:lnSpc>
                <a:spcPct val="100000"/>
              </a:lnSpc>
              <a:buFont typeface="Arial" panose="020B0604020202020204" pitchFamily="34" charset="0"/>
              <a:buChar char="•"/>
            </a:pPr>
            <a:r>
              <a:rPr lang="es-EC" dirty="0"/>
              <a:t>PRUEBAS</a:t>
            </a:r>
          </a:p>
          <a:p>
            <a:pPr algn="l">
              <a:lnSpc>
                <a:spcPct val="100000"/>
              </a:lnSpc>
            </a:pPr>
            <a:r>
              <a:rPr lang="es-EC" dirty="0"/>
              <a:t>	D</a:t>
            </a:r>
            <a:r>
              <a:rPr lang="es-EC" cap="none" dirty="0"/>
              <a:t>imensionales</a:t>
            </a:r>
          </a:p>
          <a:p>
            <a:pPr algn="l">
              <a:lnSpc>
                <a:spcPct val="100000"/>
              </a:lnSpc>
            </a:pPr>
            <a:r>
              <a:rPr lang="es-EC" dirty="0"/>
              <a:t>	</a:t>
            </a:r>
            <a:r>
              <a:rPr lang="es-EC" cap="none" dirty="0"/>
              <a:t>Funcionamiento</a:t>
            </a:r>
          </a:p>
          <a:p>
            <a:pPr algn="l">
              <a:lnSpc>
                <a:spcPct val="100000"/>
              </a:lnSpc>
            </a:pPr>
            <a:r>
              <a:rPr lang="es-EC" dirty="0"/>
              <a:t>	</a:t>
            </a:r>
            <a:r>
              <a:rPr lang="es-EC" cap="none" dirty="0"/>
              <a:t>Interacción especialista</a:t>
            </a:r>
          </a:p>
          <a:p>
            <a:pPr algn="l">
              <a:lnSpc>
                <a:spcPct val="100000"/>
              </a:lnSpc>
            </a:pPr>
            <a:r>
              <a:rPr lang="es-EC" cap="none" dirty="0"/>
              <a:t>	Interacción Paciente</a:t>
            </a:r>
            <a:endParaRPr lang="es-EC" dirty="0"/>
          </a:p>
        </p:txBody>
      </p:sp>
    </p:spTree>
    <p:extLst>
      <p:ext uri="{BB962C8B-B14F-4D97-AF65-F5344CB8AC3E}">
        <p14:creationId xmlns:p14="http://schemas.microsoft.com/office/powerpoint/2010/main" val="30195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CONSTRUCCIÓN DEL ROBOT INTERACTIVO</a:t>
            </a:r>
          </a:p>
        </p:txBody>
      </p:sp>
      <p:sp>
        <p:nvSpPr>
          <p:cNvPr id="7" name="Marcador de contenido 2"/>
          <p:cNvSpPr>
            <a:spLocks noGrp="1"/>
          </p:cNvSpPr>
          <p:nvPr>
            <p:ph idx="1"/>
          </p:nvPr>
        </p:nvSpPr>
        <p:spPr>
          <a:xfrm>
            <a:off x="1341120" y="1163134"/>
            <a:ext cx="9509760" cy="2751495"/>
          </a:xfrm>
        </p:spPr>
        <p:txBody>
          <a:bodyPr>
            <a:noAutofit/>
          </a:bodyPr>
          <a:lstStyle/>
          <a:p>
            <a:pPr>
              <a:lnSpc>
                <a:spcPct val="100000"/>
              </a:lnSpc>
              <a:buClr>
                <a:schemeClr val="tx2">
                  <a:lumMod val="50000"/>
                </a:schemeClr>
              </a:buClr>
              <a:buSzPct val="100000"/>
            </a:pPr>
            <a:r>
              <a:rPr lang="es-ES" dirty="0">
                <a:solidFill>
                  <a:schemeClr val="tx2">
                    <a:lumMod val="50000"/>
                  </a:schemeClr>
                </a:solidFill>
                <a:latin typeface="Times New Roman" panose="02020603050405020304" pitchFamily="18" charset="0"/>
                <a:cs typeface="Times New Roman" panose="02020603050405020304" pitchFamily="18" charset="0"/>
              </a:rPr>
              <a:t>La estructura interna al ser una estructura modular requiere una construcción conjunta con los componentes de sujeción y los elementos electrónicos y eléctricos</a:t>
            </a:r>
            <a:endParaRPr lang="es-EC"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5" name="Imagen 4" descr="C:\Users\Jessy\Google Drive\tesis JR\TESIS\Documentos Tesis\Fotos\IMG_7427.JPG"/>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8154"/>
          <a:stretch/>
        </p:blipFill>
        <p:spPr bwMode="auto">
          <a:xfrm rot="5400000">
            <a:off x="1831854" y="2096206"/>
            <a:ext cx="1941751" cy="1999904"/>
          </a:xfrm>
          <a:prstGeom prst="rect">
            <a:avLst/>
          </a:prstGeom>
          <a:noFill/>
          <a:ln>
            <a:noFill/>
          </a:ln>
          <a:extLst>
            <a:ext uri="{53640926-AAD7-44D8-BBD7-CCE9431645EC}">
              <a14:shadowObscured xmlns:a14="http://schemas.microsoft.com/office/drawing/2010/main"/>
            </a:ext>
          </a:extLst>
        </p:spPr>
      </p:pic>
      <p:pic>
        <p:nvPicPr>
          <p:cNvPr id="8" name="Imagen 7" descr="C:\Users\Jessy\Google Drive\tesis JR\TESIS\Documentos Tesis\Fotos\IMG_7435.JPG"/>
          <p:cNvPicPr/>
          <p:nvPr/>
        </p:nvPicPr>
        <p:blipFill rotWithShape="1">
          <a:blip r:embed="rId4" cstate="print">
            <a:extLst>
              <a:ext uri="{BEBA8EAE-BF5A-486C-A8C5-ECC9F3942E4B}">
                <a14:imgProps xmlns:a14="http://schemas.microsoft.com/office/drawing/2010/main">
                  <a14:imgLayer r:embed="rId5">
                    <a14:imgEffect>
                      <a14:backgroundRemoval t="0" b="100000" l="3401" r="89982">
                        <a14:foregroundMark x1="4289" y1="88154" x2="4289" y2="18260"/>
                        <a14:foregroundMark x1="4841" y1="17484" x2="44393" y2="123"/>
                        <a14:foregroundMark x1="47059" y1="98693" x2="45925" y2="4126"/>
                        <a14:foregroundMark x1="50429" y1="93627" x2="53922" y2="85008"/>
                        <a14:foregroundMark x1="53922" y1="84804" x2="58578" y2="78636"/>
                        <a14:foregroundMark x1="58701" y1="79208" x2="63480" y2="74142"/>
                        <a14:foregroundMark x1="63756" y1="74142" x2="67433" y2="73039"/>
                        <a14:foregroundMark x1="67555" y1="73203" x2="69945" y2="72263"/>
                        <a14:foregroundMark x1="70098" y1="72263" x2="74724" y2="71895"/>
                        <a14:foregroundMark x1="84130" y1="75449" x2="79933" y2="74142"/>
                        <a14:foregroundMark x1="79933" y1="73979" x2="74571" y2="72100"/>
                        <a14:foregroundMark x1="83854" y1="74510" x2="82322" y2="53922"/>
                        <a14:foregroundMark x1="82016" y1="53554" x2="82874" y2="28840"/>
                        <a14:foregroundMark x1="82874" y1="28064" x2="67555" y2="31250"/>
                        <a14:foregroundMark x1="45772" y1="1307" x2="48866" y2="10090"/>
                        <a14:foregroundMark x1="49020" y1="10458" x2="51532" y2="16095"/>
                        <a14:foregroundMark x1="50980" y1="16667" x2="54228" y2="21732"/>
                        <a14:foregroundMark x1="54504" y1="22263" x2="58150" y2="26593"/>
                        <a14:foregroundMark x1="58150" y1="26593" x2="61091" y2="28636"/>
                        <a14:backgroundMark x1="13756" y1="11601" x2="23438" y2="6740"/>
                        <a14:backgroundMark x1="4075" y1="16462" x2="3493" y2="27696"/>
                        <a14:backgroundMark x1="3799" y1="88399" x2="26961" y2="99796"/>
                        <a14:backgroundMark x1="3799" y1="70956" x2="3493" y2="51675"/>
                        <a14:backgroundMark x1="3646" y1="70956" x2="3922" y2="87827"/>
                      </a14:backgroundRemoval>
                    </a14:imgEffect>
                  </a14:imgLayer>
                </a14:imgProps>
              </a:ext>
              <a:ext uri="{28A0092B-C50C-407E-A947-70E740481C1C}">
                <a14:useLocalDpi xmlns:a14="http://schemas.microsoft.com/office/drawing/2010/main" val="0"/>
              </a:ext>
            </a:extLst>
          </a:blip>
          <a:srcRect l="4071" t="5616" r="16566"/>
          <a:stretch/>
        </p:blipFill>
        <p:spPr bwMode="auto">
          <a:xfrm rot="5400000">
            <a:off x="1709536" y="4322444"/>
            <a:ext cx="2186389" cy="1881938"/>
          </a:xfrm>
          <a:prstGeom prst="rect">
            <a:avLst/>
          </a:prstGeom>
          <a:noFill/>
          <a:ln>
            <a:noFill/>
          </a:ln>
          <a:extLst>
            <a:ext uri="{53640926-AAD7-44D8-BBD7-CCE9431645EC}">
              <a14:shadowObscured xmlns:a14="http://schemas.microsoft.com/office/drawing/2010/main"/>
            </a:ext>
          </a:extLst>
        </p:spPr>
      </p:pic>
      <p:pic>
        <p:nvPicPr>
          <p:cNvPr id="9" name="Imagen 8" descr="C:\Users\Jessy\Google Drive\tesis JR\TESIS\Documentos Tesis\Fotos\IMG_7438.JPG"/>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7501" t="2963" r="10264" b="11853"/>
          <a:stretch/>
        </p:blipFill>
        <p:spPr bwMode="auto">
          <a:xfrm>
            <a:off x="8353396" y="2125282"/>
            <a:ext cx="2413462" cy="1855791"/>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40927" y="4170218"/>
            <a:ext cx="2581506" cy="2059509"/>
          </a:xfrm>
          <a:prstGeom prst="rect">
            <a:avLst/>
          </a:prstGeom>
          <a:noFill/>
          <a:ln>
            <a:noFill/>
          </a:ln>
        </p:spPr>
      </p:pic>
      <p:pic>
        <p:nvPicPr>
          <p:cNvPr id="12" name="Imagen 11"/>
          <p:cNvPicPr/>
          <p:nvPr/>
        </p:nvPicPr>
        <p:blipFill>
          <a:blip r:embed="rId10">
            <a:extLst>
              <a:ext uri="{BEBA8EAE-BF5A-486C-A8C5-ECC9F3942E4B}">
                <a14:imgProps xmlns:a14="http://schemas.microsoft.com/office/drawing/2010/main">
                  <a14:imgLayer r:embed="rId11">
                    <a14:imgEffect>
                      <a14:backgroundRemoval t="0" b="100000" l="0" r="100000">
                        <a14:foregroundMark x1="58019" y1="8455" x2="88679" y2="11079"/>
                        <a14:foregroundMark x1="74528" y1="10204" x2="77358" y2="26239"/>
                        <a14:foregroundMark x1="77358" y1="26239" x2="77358" y2="26239"/>
                        <a14:foregroundMark x1="71226" y1="19242" x2="90094" y2="19242"/>
                        <a14:foregroundMark x1="90094" y1="19242" x2="90094" y2="1924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21381" y="2175888"/>
            <a:ext cx="2507673" cy="3782291"/>
          </a:xfrm>
          <a:prstGeom prst="rect">
            <a:avLst/>
          </a:prstGeom>
          <a:noFill/>
          <a:ln>
            <a:noFill/>
          </a:ln>
        </p:spPr>
      </p:pic>
    </p:spTree>
    <p:extLst>
      <p:ext uri="{BB962C8B-B14F-4D97-AF65-F5344CB8AC3E}">
        <p14:creationId xmlns:p14="http://schemas.microsoft.com/office/powerpoint/2010/main" val="336974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CONSTRUCCIÓN DEL ROBOT INTERACTIVO</a:t>
            </a:r>
          </a:p>
        </p:txBody>
      </p:sp>
      <p:sp>
        <p:nvSpPr>
          <p:cNvPr id="7" name="Marcador de contenido 2"/>
          <p:cNvSpPr>
            <a:spLocks noGrp="1"/>
          </p:cNvSpPr>
          <p:nvPr>
            <p:ph idx="1"/>
          </p:nvPr>
        </p:nvSpPr>
        <p:spPr>
          <a:xfrm>
            <a:off x="1341120" y="1163134"/>
            <a:ext cx="9509760" cy="2751495"/>
          </a:xfrm>
        </p:spPr>
        <p:txBody>
          <a:bodyPr>
            <a:noAutofit/>
          </a:bodyPr>
          <a:lstStyle/>
          <a:p>
            <a:pPr>
              <a:lnSpc>
                <a:spcPct val="100000"/>
              </a:lnSpc>
              <a:buClr>
                <a:schemeClr val="tx2">
                  <a:lumMod val="50000"/>
                </a:schemeClr>
              </a:buClr>
              <a:buSzPct val="100000"/>
            </a:pPr>
            <a:r>
              <a:rPr lang="es-ES" sz="2400" dirty="0">
                <a:solidFill>
                  <a:schemeClr val="tx2">
                    <a:lumMod val="50000"/>
                  </a:schemeClr>
                </a:solidFill>
                <a:latin typeface="Times New Roman" panose="02020603050405020304" pitchFamily="18" charset="0"/>
                <a:cs typeface="Times New Roman" panose="02020603050405020304" pitchFamily="18" charset="0"/>
              </a:rPr>
              <a:t>Implementación cabeza y extremidades</a:t>
            </a:r>
            <a:endParaRPr lang="es-EC" sz="28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10" name="Imagen 9"/>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352541" y="4099616"/>
            <a:ext cx="2746509" cy="1332830"/>
          </a:xfrm>
          <a:prstGeom prst="rect">
            <a:avLst/>
          </a:prstGeom>
          <a:noFill/>
          <a:ln>
            <a:noFill/>
          </a:ln>
        </p:spPr>
      </p:pic>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634538" y="1651569"/>
            <a:ext cx="4563140" cy="1618098"/>
          </a:xfrm>
          <a:prstGeom prst="rect">
            <a:avLst/>
          </a:prstGeom>
          <a:noFill/>
          <a:ln>
            <a:noFill/>
          </a:ln>
        </p:spPr>
      </p:pic>
      <p:pic>
        <p:nvPicPr>
          <p:cNvPr id="15" name="Imagen 14" descr="C:\Users\Jessy\Google Drive\tesis JR\TESIS\Documentos Tesis\Fotos\IMG_7787.JPG"/>
          <p:cNvPicPr/>
          <p:nvPr/>
        </p:nvPicPr>
        <p:blipFill rotWithShape="1">
          <a:blip r:embed="rId4" cstate="print">
            <a:extLst>
              <a:ext uri="{BEBA8EAE-BF5A-486C-A8C5-ECC9F3942E4B}">
                <a14:imgProps xmlns:a14="http://schemas.microsoft.com/office/drawing/2010/main">
                  <a14:imgLayer r:embed="rId5">
                    <a14:imgEffect>
                      <a14:backgroundRemoval t="35703" b="76838" l="5607" r="93689">
                        <a14:backgroundMark x1="17402" y1="73570" x2="22978" y2="65114"/>
                      </a14:backgroundRemoval>
                    </a14:imgEffect>
                  </a14:imgLayer>
                </a14:imgProps>
              </a:ext>
              <a:ext uri="{28A0092B-C50C-407E-A947-70E740481C1C}">
                <a14:useLocalDpi xmlns:a14="http://schemas.microsoft.com/office/drawing/2010/main" val="0"/>
              </a:ext>
            </a:extLst>
          </a:blip>
          <a:srcRect l="6199" t="36267" r="6526" b="23927"/>
          <a:stretch/>
        </p:blipFill>
        <p:spPr bwMode="auto">
          <a:xfrm>
            <a:off x="5672826" y="1651569"/>
            <a:ext cx="3307958" cy="1339743"/>
          </a:xfrm>
          <a:prstGeom prst="rect">
            <a:avLst/>
          </a:prstGeom>
          <a:noFill/>
          <a:ln>
            <a:noFill/>
          </a:ln>
          <a:extLst>
            <a:ext uri="{53640926-AAD7-44D8-BBD7-CCE9431645EC}">
              <a14:shadowObscured xmlns:a14="http://schemas.microsoft.com/office/drawing/2010/main"/>
            </a:ext>
          </a:extLst>
        </p:spPr>
      </p:pic>
      <p:pic>
        <p:nvPicPr>
          <p:cNvPr id="16" name="Imagen 15" descr="C:\Users\Jessy\Google Drive\tesis JR\TESIS\Documentos Tesis\Fotos\IMG_7788.JPG"/>
          <p:cNvPicPr/>
          <p:nvPr/>
        </p:nvPicPr>
        <p:blipFill rotWithShape="1">
          <a:blip r:embed="rId6" cstate="print">
            <a:extLst>
              <a:ext uri="{BEBA8EAE-BF5A-486C-A8C5-ECC9F3942E4B}">
                <a14:imgProps xmlns:a14="http://schemas.microsoft.com/office/drawing/2010/main">
                  <a14:imgLayer r:embed="rId7">
                    <a14:imgEffect>
                      <a14:backgroundRemoval t="9681" b="78105" l="21140" r="83211">
                        <a14:foregroundMark x1="32077" y1="70997" x2="36152" y2="68382"/>
                        <a14:foregroundMark x1="49663" y1="71201" x2="50000" y2="65155"/>
                        <a14:foregroundMark x1="32567" y1="71650" x2="35846" y2="69485"/>
                        <a14:backgroundMark x1="67433" y1="22345" x2="41360" y2="70139"/>
                        <a14:backgroundMark x1="51471" y1="35376" x2="45129" y2="40400"/>
                      </a14:backgroundRemoval>
                    </a14:imgEffect>
                  </a14:imgLayer>
                </a14:imgProps>
              </a:ext>
              <a:ext uri="{28A0092B-C50C-407E-A947-70E740481C1C}">
                <a14:useLocalDpi xmlns:a14="http://schemas.microsoft.com/office/drawing/2010/main" val="0"/>
              </a:ext>
            </a:extLst>
          </a:blip>
          <a:srcRect l="21173" t="9770" r="17101" b="22053"/>
          <a:stretch/>
        </p:blipFill>
        <p:spPr bwMode="auto">
          <a:xfrm>
            <a:off x="9455932" y="1546529"/>
            <a:ext cx="2277366" cy="1828178"/>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231572"/>
            <a:ext cx="3187670" cy="3068921"/>
          </a:xfrm>
          <a:prstGeom prst="rect">
            <a:avLst/>
          </a:prstGeom>
          <a:noFill/>
          <a:ln>
            <a:noFill/>
          </a:ln>
        </p:spPr>
      </p:pic>
      <p:sp>
        <p:nvSpPr>
          <p:cNvPr id="3" name="Flecha: a la derecha 2"/>
          <p:cNvSpPr/>
          <p:nvPr/>
        </p:nvSpPr>
        <p:spPr>
          <a:xfrm>
            <a:off x="5197678" y="2189018"/>
            <a:ext cx="475148" cy="623455"/>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18" name="Flecha: a la derecha 17"/>
          <p:cNvSpPr/>
          <p:nvPr/>
        </p:nvSpPr>
        <p:spPr>
          <a:xfrm>
            <a:off x="8980784" y="2129843"/>
            <a:ext cx="475148" cy="623455"/>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19" name="Flecha: a la derecha 18"/>
          <p:cNvSpPr/>
          <p:nvPr/>
        </p:nvSpPr>
        <p:spPr>
          <a:xfrm>
            <a:off x="4865662" y="4509114"/>
            <a:ext cx="475148" cy="623455"/>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4" name="Rectángulo 3"/>
          <p:cNvSpPr/>
          <p:nvPr/>
        </p:nvSpPr>
        <p:spPr>
          <a:xfrm>
            <a:off x="9248423" y="4636175"/>
            <a:ext cx="2544286" cy="369332"/>
          </a:xfrm>
          <a:prstGeom prst="rect">
            <a:avLst/>
          </a:prstGeom>
        </p:spPr>
        <p:txBody>
          <a:bodyPr wrap="none">
            <a:spAutoFit/>
          </a:bodyPr>
          <a:lstStyle/>
          <a:p>
            <a:r>
              <a:rPr lang="es-ES" dirty="0">
                <a:solidFill>
                  <a:schemeClr val="tx2">
                    <a:lumMod val="50000"/>
                  </a:schemeClr>
                </a:solidFill>
                <a:latin typeface="Times New Roman" panose="02020603050405020304" pitchFamily="18" charset="0"/>
                <a:ea typeface="Times New Roman" panose="02020603050405020304" pitchFamily="18" charset="0"/>
              </a:rPr>
              <a:t>Ensamble estructura final</a:t>
            </a:r>
            <a:endParaRPr lang="es-EC" dirty="0">
              <a:solidFill>
                <a:schemeClr val="tx2">
                  <a:lumMod val="50000"/>
                </a:schemeClr>
              </a:solidFill>
            </a:endParaRPr>
          </a:p>
        </p:txBody>
      </p:sp>
    </p:spTree>
    <p:extLst>
      <p:ext uri="{BB962C8B-B14F-4D97-AF65-F5344CB8AC3E}">
        <p14:creationId xmlns:p14="http://schemas.microsoft.com/office/powerpoint/2010/main" val="129684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CONSTRUCCIÓN DEL ROBOT INTERACTIVO</a:t>
            </a:r>
          </a:p>
        </p:txBody>
      </p:sp>
      <p:sp>
        <p:nvSpPr>
          <p:cNvPr id="7" name="Marcador de contenido 2"/>
          <p:cNvSpPr>
            <a:spLocks noGrp="1"/>
          </p:cNvSpPr>
          <p:nvPr>
            <p:ph idx="1"/>
          </p:nvPr>
        </p:nvSpPr>
        <p:spPr>
          <a:xfrm>
            <a:off x="1341120" y="1163134"/>
            <a:ext cx="9509760" cy="2751495"/>
          </a:xfrm>
        </p:spPr>
        <p:txBody>
          <a:bodyPr>
            <a:noAutofit/>
          </a:bodyPr>
          <a:lstStyle/>
          <a:p>
            <a:pPr>
              <a:lnSpc>
                <a:spcPct val="100000"/>
              </a:lnSpc>
              <a:buClr>
                <a:schemeClr val="tx2">
                  <a:lumMod val="50000"/>
                </a:schemeClr>
              </a:buClr>
              <a:buSzPct val="100000"/>
            </a:pPr>
            <a:r>
              <a:rPr lang="es-ES" sz="2400" dirty="0">
                <a:solidFill>
                  <a:schemeClr val="tx2">
                    <a:lumMod val="50000"/>
                  </a:schemeClr>
                </a:solidFill>
                <a:latin typeface="Times New Roman" panose="02020603050405020304" pitchFamily="18" charset="0"/>
                <a:cs typeface="Times New Roman" panose="02020603050405020304" pitchFamily="18" charset="0"/>
              </a:rPr>
              <a:t>Apariencia</a:t>
            </a:r>
            <a:endParaRPr lang="es-EC" sz="28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3" name="Flecha: a la derecha 2"/>
          <p:cNvSpPr/>
          <p:nvPr/>
        </p:nvSpPr>
        <p:spPr>
          <a:xfrm>
            <a:off x="2275873" y="3353519"/>
            <a:ext cx="475148" cy="623455"/>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18" name="Flecha: a la derecha 17"/>
          <p:cNvSpPr/>
          <p:nvPr/>
        </p:nvSpPr>
        <p:spPr>
          <a:xfrm>
            <a:off x="4810394" y="3353519"/>
            <a:ext cx="475148" cy="623455"/>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a:p>
        </p:txBody>
      </p:sp>
      <p:sp>
        <p:nvSpPr>
          <p:cNvPr id="4" name="Rectángulo 3"/>
          <p:cNvSpPr/>
          <p:nvPr/>
        </p:nvSpPr>
        <p:spPr>
          <a:xfrm>
            <a:off x="8923156" y="5218251"/>
            <a:ext cx="3268844" cy="369332"/>
          </a:xfrm>
          <a:prstGeom prst="rect">
            <a:avLst/>
          </a:prstGeom>
        </p:spPr>
        <p:txBody>
          <a:bodyPr wrap="none">
            <a:spAutoFit/>
          </a:bodyPr>
          <a:lstStyle/>
          <a:p>
            <a:r>
              <a:rPr lang="es-EC" dirty="0">
                <a:solidFill>
                  <a:schemeClr val="tx2">
                    <a:lumMod val="50000"/>
                  </a:schemeClr>
                </a:solidFill>
                <a:latin typeface="Times New Roman" panose="02020603050405020304" pitchFamily="18" charset="0"/>
                <a:cs typeface="Times New Roman" panose="02020603050405020304" pitchFamily="18" charset="0"/>
              </a:rPr>
              <a:t>Apariencia final robot interactivo</a:t>
            </a:r>
          </a:p>
        </p:txBody>
      </p:sp>
      <p:pic>
        <p:nvPicPr>
          <p:cNvPr id="14" name="Imagen 13"/>
          <p:cNvPicPr/>
          <p:nvPr/>
        </p:nvPicPr>
        <p:blipFill>
          <a:blip r:embed="rId2" cstate="print">
            <a:extLst>
              <a:ext uri="{BEBA8EAE-BF5A-486C-A8C5-ECC9F3942E4B}">
                <a14:imgProps xmlns:a14="http://schemas.microsoft.com/office/drawing/2010/main">
                  <a14:imgLayer r:embed="rId3">
                    <a14:imgEffect>
                      <a14:backgroundRemoval t="0" b="99489" l="4879" r="98191">
                        <a14:foregroundMark x1="18640" y1="3027" x2="21930" y2="43632"/>
                        <a14:foregroundMark x1="21930" y1="43632" x2="21930" y2="43632"/>
                        <a14:foregroundMark x1="9725" y1="7273" x2="15011" y2="17727"/>
                        <a14:foregroundMark x1="15011" y1="17727" x2="15011" y2="17727"/>
                        <a14:backgroundMark x1="67434" y1="4717" x2="19189" y2="0"/>
                      </a14:backgroundRemoval>
                    </a14:imgEffect>
                  </a14:imgLayer>
                </a14:imgProps>
              </a:ext>
              <a:ext uri="{28A0092B-C50C-407E-A947-70E740481C1C}">
                <a14:useLocalDpi xmlns:a14="http://schemas.microsoft.com/office/drawing/2010/main" val="0"/>
              </a:ext>
            </a:extLst>
          </a:blip>
          <a:srcRect/>
          <a:stretch>
            <a:fillRect/>
          </a:stretch>
        </p:blipFill>
        <p:spPr bwMode="auto">
          <a:xfrm>
            <a:off x="350547" y="2297082"/>
            <a:ext cx="1962150" cy="2736850"/>
          </a:xfrm>
          <a:prstGeom prst="rect">
            <a:avLst/>
          </a:prstGeom>
          <a:noFill/>
          <a:ln>
            <a:noFill/>
          </a:ln>
        </p:spPr>
      </p:pic>
      <p:pic>
        <p:nvPicPr>
          <p:cNvPr id="20" name="Imagen 1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8322" y="2817695"/>
            <a:ext cx="1933249" cy="1817893"/>
          </a:xfrm>
          <a:prstGeom prst="rect">
            <a:avLst/>
          </a:prstGeom>
          <a:noFill/>
          <a:ln>
            <a:noFill/>
          </a:ln>
        </p:spPr>
      </p:pic>
      <p:pic>
        <p:nvPicPr>
          <p:cNvPr id="21" name="Imagen 20"/>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69491" y="2440999"/>
            <a:ext cx="3030470" cy="1224247"/>
          </a:xfrm>
          <a:prstGeom prst="rect">
            <a:avLst/>
          </a:prstGeom>
          <a:noFill/>
          <a:ln>
            <a:noFill/>
          </a:ln>
        </p:spPr>
      </p:pic>
      <p:pic>
        <p:nvPicPr>
          <p:cNvPr id="22" name="Imagen 2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69491" y="3664454"/>
            <a:ext cx="3030470" cy="1119778"/>
          </a:xfrm>
          <a:prstGeom prst="rect">
            <a:avLst/>
          </a:prstGeom>
          <a:noFill/>
          <a:ln>
            <a:noFill/>
          </a:ln>
        </p:spPr>
      </p:pic>
      <p:sp>
        <p:nvSpPr>
          <p:cNvPr id="23" name="Flecha: a la derecha 22"/>
          <p:cNvSpPr/>
          <p:nvPr/>
        </p:nvSpPr>
        <p:spPr>
          <a:xfrm>
            <a:off x="8483910" y="3331840"/>
            <a:ext cx="475148" cy="623455"/>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a:p>
        </p:txBody>
      </p:sp>
      <p:pic>
        <p:nvPicPr>
          <p:cNvPr id="24" name="Imagen 23"/>
          <p:cNvPicPr/>
          <p:nvPr/>
        </p:nvPicPr>
        <p:blipFill>
          <a:blip r:embed="rId9" cstate="print">
            <a:extLst>
              <a:ext uri="{BEBA8EAE-BF5A-486C-A8C5-ECC9F3942E4B}">
                <a14:imgProps xmlns:a14="http://schemas.microsoft.com/office/drawing/2010/main">
                  <a14:imgLayer r:embed="rId10">
                    <a14:imgEffect>
                      <a14:backgroundRemoval t="2500" b="97802" l="1263" r="98443"/>
                    </a14:imgEffect>
                  </a14:imgLayer>
                </a14:imgProps>
              </a:ext>
              <a:ext uri="{28A0092B-C50C-407E-A947-70E740481C1C}">
                <a14:useLocalDpi xmlns:a14="http://schemas.microsoft.com/office/drawing/2010/main" val="0"/>
              </a:ext>
            </a:extLst>
          </a:blip>
          <a:srcRect/>
          <a:stretch>
            <a:fillRect/>
          </a:stretch>
        </p:blipFill>
        <p:spPr bwMode="auto">
          <a:xfrm>
            <a:off x="8959058" y="1884218"/>
            <a:ext cx="3232942" cy="3254447"/>
          </a:xfrm>
          <a:prstGeom prst="rect">
            <a:avLst/>
          </a:prstGeom>
          <a:noFill/>
          <a:ln>
            <a:noFill/>
          </a:ln>
        </p:spPr>
      </p:pic>
    </p:spTree>
    <p:extLst>
      <p:ext uri="{BB962C8B-B14F-4D97-AF65-F5344CB8AC3E}">
        <p14:creationId xmlns:p14="http://schemas.microsoft.com/office/powerpoint/2010/main" val="364881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PRUEBAS</a:t>
            </a:r>
          </a:p>
        </p:txBody>
      </p:sp>
      <p:sp>
        <p:nvSpPr>
          <p:cNvPr id="7" name="Marcador de contenido 2"/>
          <p:cNvSpPr>
            <a:spLocks noGrp="1"/>
          </p:cNvSpPr>
          <p:nvPr>
            <p:ph idx="1"/>
          </p:nvPr>
        </p:nvSpPr>
        <p:spPr>
          <a:xfrm>
            <a:off x="1341120" y="1163134"/>
            <a:ext cx="9509760" cy="2751495"/>
          </a:xfrm>
        </p:spPr>
        <p:txBody>
          <a:bodyPr>
            <a:noAutofit/>
          </a:bodyPr>
          <a:lstStyle/>
          <a:p>
            <a:pPr>
              <a:lnSpc>
                <a:spcPct val="100000"/>
              </a:lnSpc>
              <a:buClr>
                <a:schemeClr val="tx2">
                  <a:lumMod val="50000"/>
                </a:schemeClr>
              </a:buClr>
              <a:buSzPct val="100000"/>
            </a:pPr>
            <a:r>
              <a:rPr lang="es-ES" sz="2400" dirty="0">
                <a:solidFill>
                  <a:schemeClr val="tx2">
                    <a:lumMod val="50000"/>
                  </a:schemeClr>
                </a:solidFill>
                <a:latin typeface="Times New Roman" panose="02020603050405020304" pitchFamily="18" charset="0"/>
                <a:cs typeface="Times New Roman" panose="02020603050405020304" pitchFamily="18" charset="0"/>
              </a:rPr>
              <a:t>Dimensionales</a:t>
            </a:r>
            <a:endParaRPr lang="es-EC" sz="28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3855462" y="1060174"/>
            <a:ext cx="3279632" cy="5249650"/>
          </a:xfrm>
          <a:prstGeom prst="rect">
            <a:avLst/>
          </a:prstGeom>
        </p:spPr>
      </p:pic>
    </p:spTree>
    <p:extLst>
      <p:ext uri="{BB962C8B-B14F-4D97-AF65-F5344CB8AC3E}">
        <p14:creationId xmlns:p14="http://schemas.microsoft.com/office/powerpoint/2010/main" val="41607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PRUEBAS</a:t>
            </a:r>
          </a:p>
        </p:txBody>
      </p:sp>
      <p:sp>
        <p:nvSpPr>
          <p:cNvPr id="7" name="Marcador de contenido 2"/>
          <p:cNvSpPr>
            <a:spLocks noGrp="1"/>
          </p:cNvSpPr>
          <p:nvPr>
            <p:ph idx="1"/>
          </p:nvPr>
        </p:nvSpPr>
        <p:spPr>
          <a:xfrm>
            <a:off x="1341120" y="1163134"/>
            <a:ext cx="9509760" cy="2751495"/>
          </a:xfrm>
        </p:spPr>
        <p:txBody>
          <a:bodyPr>
            <a:noAutofit/>
          </a:bodyPr>
          <a:lstStyle/>
          <a:p>
            <a:pPr>
              <a:lnSpc>
                <a:spcPct val="100000"/>
              </a:lnSpc>
              <a:buClr>
                <a:schemeClr val="tx2">
                  <a:lumMod val="50000"/>
                </a:schemeClr>
              </a:buClr>
              <a:buSzPct val="100000"/>
            </a:pPr>
            <a:r>
              <a:rPr lang="es-ES" sz="2400" dirty="0">
                <a:solidFill>
                  <a:schemeClr val="tx2">
                    <a:lumMod val="50000"/>
                  </a:schemeClr>
                </a:solidFill>
                <a:latin typeface="Times New Roman" panose="02020603050405020304" pitchFamily="18" charset="0"/>
                <a:cs typeface="Times New Roman" panose="02020603050405020304" pitchFamily="18" charset="0"/>
              </a:rPr>
              <a:t>Funcionales</a:t>
            </a:r>
            <a:endParaRPr lang="es-EC" sz="28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3264047" y="1163133"/>
            <a:ext cx="4286683" cy="5208877"/>
          </a:xfrm>
          <a:prstGeom prst="rect">
            <a:avLst/>
          </a:prstGeom>
        </p:spPr>
      </p:pic>
      <p:pic>
        <p:nvPicPr>
          <p:cNvPr id="4" name="Imagen 3"/>
          <p:cNvPicPr>
            <a:picLocks noChangeAspect="1"/>
          </p:cNvPicPr>
          <p:nvPr/>
        </p:nvPicPr>
        <p:blipFill>
          <a:blip r:embed="rId3"/>
          <a:stretch>
            <a:fillRect/>
          </a:stretch>
        </p:blipFill>
        <p:spPr>
          <a:xfrm>
            <a:off x="7855530" y="1152310"/>
            <a:ext cx="4000500" cy="5219700"/>
          </a:xfrm>
          <a:prstGeom prst="rect">
            <a:avLst/>
          </a:prstGeom>
        </p:spPr>
      </p:pic>
    </p:spTree>
    <p:extLst>
      <p:ext uri="{BB962C8B-B14F-4D97-AF65-F5344CB8AC3E}">
        <p14:creationId xmlns:p14="http://schemas.microsoft.com/office/powerpoint/2010/main" val="127467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PRUEBAS</a:t>
            </a:r>
          </a:p>
        </p:txBody>
      </p:sp>
      <p:sp>
        <p:nvSpPr>
          <p:cNvPr id="7" name="Marcador de contenido 2"/>
          <p:cNvSpPr>
            <a:spLocks noGrp="1"/>
          </p:cNvSpPr>
          <p:nvPr>
            <p:ph idx="1"/>
          </p:nvPr>
        </p:nvSpPr>
        <p:spPr>
          <a:xfrm>
            <a:off x="1341120" y="1163134"/>
            <a:ext cx="9825644" cy="2751495"/>
          </a:xfrm>
        </p:spPr>
        <p:txBody>
          <a:bodyPr>
            <a:noAutofit/>
          </a:bodyPr>
          <a:lstStyle/>
          <a:p>
            <a:pPr>
              <a:lnSpc>
                <a:spcPct val="100000"/>
              </a:lnSpc>
              <a:buClr>
                <a:schemeClr val="tx2">
                  <a:lumMod val="50000"/>
                </a:schemeClr>
              </a:buClr>
              <a:buSzPct val="100000"/>
            </a:pPr>
            <a:r>
              <a:rPr lang="es-ES" sz="2400" dirty="0">
                <a:solidFill>
                  <a:schemeClr val="tx2">
                    <a:lumMod val="50000"/>
                  </a:schemeClr>
                </a:solidFill>
                <a:latin typeface="Times New Roman" panose="02020603050405020304" pitchFamily="18" charset="0"/>
                <a:cs typeface="Times New Roman" panose="02020603050405020304" pitchFamily="18" charset="0"/>
              </a:rPr>
              <a:t>Aplicación</a:t>
            </a: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r>
              <a:rPr lang="es-ES" dirty="0">
                <a:solidFill>
                  <a:schemeClr val="tx2">
                    <a:lumMod val="50000"/>
                  </a:schemeClr>
                </a:solidFill>
                <a:latin typeface="Times New Roman" panose="02020603050405020304" pitchFamily="18" charset="0"/>
                <a:cs typeface="Times New Roman" panose="02020603050405020304" pitchFamily="18" charset="0"/>
              </a:rPr>
              <a:t>         </a:t>
            </a:r>
            <a:r>
              <a:rPr lang="es-ES" sz="2400" dirty="0">
                <a:solidFill>
                  <a:schemeClr val="accent3">
                    <a:lumMod val="50000"/>
                  </a:schemeClr>
                </a:solidFill>
                <a:latin typeface="Times New Roman" panose="02020603050405020304" pitchFamily="18" charset="0"/>
                <a:cs typeface="Times New Roman" panose="02020603050405020304" pitchFamily="18" charset="0"/>
              </a:rPr>
              <a:t>Feliz                         Triste                        Enojado                Sorprendido </a:t>
            </a:r>
            <a:endParaRPr lang="es-EC" sz="2400"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120" y="2085283"/>
            <a:ext cx="1917700" cy="2244090"/>
          </a:xfrm>
          <a:prstGeom prst="rect">
            <a:avLst/>
          </a:prstGeom>
          <a:noFill/>
          <a:ln>
            <a:noFill/>
          </a:ln>
        </p:spPr>
      </p:pic>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0811" y="2106670"/>
            <a:ext cx="1924050" cy="2174875"/>
          </a:xfrm>
          <a:prstGeom prst="rect">
            <a:avLst/>
          </a:prstGeom>
          <a:noFill/>
          <a:ln>
            <a:noFill/>
          </a:ln>
        </p:spPr>
      </p:pic>
      <p:pic>
        <p:nvPicPr>
          <p:cNvPr id="9" name="Imagen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6852" y="2078356"/>
            <a:ext cx="1905000" cy="2162175"/>
          </a:xfrm>
          <a:prstGeom prst="rect">
            <a:avLst/>
          </a:prstGeom>
          <a:noFill/>
          <a:ln>
            <a:noFill/>
          </a:ln>
        </p:spPr>
      </p:pic>
      <p:pic>
        <p:nvPicPr>
          <p:cNvPr id="10" name="Imagen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843" y="2085283"/>
            <a:ext cx="1828800" cy="2162175"/>
          </a:xfrm>
          <a:prstGeom prst="rect">
            <a:avLst/>
          </a:prstGeom>
          <a:noFill/>
          <a:ln>
            <a:noFill/>
          </a:ln>
        </p:spPr>
      </p:pic>
    </p:spTree>
    <p:extLst>
      <p:ext uri="{BB962C8B-B14F-4D97-AF65-F5344CB8AC3E}">
        <p14:creationId xmlns:p14="http://schemas.microsoft.com/office/powerpoint/2010/main" val="49194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0" y="1188720"/>
            <a:ext cx="9601200" cy="1009048"/>
          </a:xfrm>
        </p:spPr>
        <p:txBody>
          <a:bodyPr/>
          <a:lstStyle/>
          <a:p>
            <a:r>
              <a:rPr lang="es-EC" dirty="0"/>
              <a:t>ESTADO DEL ARTE</a:t>
            </a:r>
          </a:p>
        </p:txBody>
      </p:sp>
      <p:sp>
        <p:nvSpPr>
          <p:cNvPr id="3" name="Marcador de texto 2"/>
          <p:cNvSpPr>
            <a:spLocks noGrp="1"/>
          </p:cNvSpPr>
          <p:nvPr>
            <p:ph type="body" idx="1"/>
          </p:nvPr>
        </p:nvSpPr>
        <p:spPr>
          <a:xfrm>
            <a:off x="1295400" y="2759242"/>
            <a:ext cx="9601200" cy="3400926"/>
          </a:xfrm>
        </p:spPr>
        <p:txBody>
          <a:bodyPr>
            <a:normAutofit/>
          </a:bodyPr>
          <a:lstStyle/>
          <a:p>
            <a:pPr marL="342900" indent="-342900" algn="l">
              <a:lnSpc>
                <a:spcPct val="100000"/>
              </a:lnSpc>
              <a:buFont typeface="Arial" panose="020B0604020202020204" pitchFamily="34" charset="0"/>
              <a:buChar char="•"/>
            </a:pPr>
            <a:r>
              <a:rPr lang="es-EC" dirty="0"/>
              <a:t>TRASTORNO DEL ESPECTRO AUTISTA</a:t>
            </a:r>
          </a:p>
          <a:p>
            <a:pPr algn="l">
              <a:lnSpc>
                <a:spcPct val="100000"/>
              </a:lnSpc>
            </a:pPr>
            <a:endParaRPr lang="es-EC" dirty="0"/>
          </a:p>
          <a:p>
            <a:pPr marL="342900" indent="-342900" algn="l">
              <a:lnSpc>
                <a:spcPct val="100000"/>
              </a:lnSpc>
              <a:buFont typeface="Arial" panose="020B0604020202020204" pitchFamily="34" charset="0"/>
              <a:buChar char="•"/>
            </a:pPr>
            <a:r>
              <a:rPr lang="es-EC" dirty="0"/>
              <a:t>ROBÓTICA</a:t>
            </a:r>
          </a:p>
          <a:p>
            <a:pPr marL="342900" indent="-342900" algn="l">
              <a:lnSpc>
                <a:spcPct val="100000"/>
              </a:lnSpc>
              <a:buFont typeface="Arial" panose="020B0604020202020204" pitchFamily="34" charset="0"/>
              <a:buChar char="•"/>
            </a:pPr>
            <a:endParaRPr lang="es-EC" dirty="0"/>
          </a:p>
          <a:p>
            <a:pPr marL="342900" indent="-342900" algn="l">
              <a:lnSpc>
                <a:spcPct val="100000"/>
              </a:lnSpc>
              <a:buFont typeface="Arial" panose="020B0604020202020204" pitchFamily="34" charset="0"/>
              <a:buChar char="•"/>
            </a:pPr>
            <a:r>
              <a:rPr lang="es-EC" dirty="0"/>
              <a:t>TELEOPERACIÓN</a:t>
            </a:r>
          </a:p>
          <a:p>
            <a:pPr algn="l">
              <a:lnSpc>
                <a:spcPct val="100000"/>
              </a:lnSpc>
            </a:pPr>
            <a:endParaRPr lang="es-EC" dirty="0"/>
          </a:p>
          <a:p>
            <a:pPr marL="342900" indent="-342900" algn="l">
              <a:lnSpc>
                <a:spcPct val="100000"/>
              </a:lnSpc>
              <a:buFont typeface="Arial" panose="020B0604020202020204" pitchFamily="34" charset="0"/>
              <a:buChar char="•"/>
            </a:pPr>
            <a:r>
              <a:rPr lang="es-EC" dirty="0"/>
              <a:t>SISTEMA DE CÓDIGO ABIERTO</a:t>
            </a:r>
          </a:p>
          <a:p>
            <a:pPr algn="l">
              <a:lnSpc>
                <a:spcPct val="100000"/>
              </a:lnSpc>
            </a:pPr>
            <a:endParaRPr lang="es-EC" dirty="0"/>
          </a:p>
          <a:p>
            <a:pPr marL="342900" indent="-342900" algn="l">
              <a:lnSpc>
                <a:spcPct val="100000"/>
              </a:lnSpc>
              <a:buFont typeface="Arial" panose="020B0604020202020204" pitchFamily="34" charset="0"/>
              <a:buChar char="•"/>
            </a:pPr>
            <a:r>
              <a:rPr lang="es-EC" dirty="0"/>
              <a:t>PROCESAMIENTO DE IMAGENES</a:t>
            </a:r>
          </a:p>
        </p:txBody>
      </p:sp>
    </p:spTree>
    <p:extLst>
      <p:ext uri="{BB962C8B-B14F-4D97-AF65-F5344CB8AC3E}">
        <p14:creationId xmlns:p14="http://schemas.microsoft.com/office/powerpoint/2010/main" val="144300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PRUEBAS</a:t>
            </a:r>
          </a:p>
        </p:txBody>
      </p:sp>
      <p:sp>
        <p:nvSpPr>
          <p:cNvPr id="7" name="Marcador de contenido 2"/>
          <p:cNvSpPr>
            <a:spLocks noGrp="1"/>
          </p:cNvSpPr>
          <p:nvPr>
            <p:ph idx="1"/>
          </p:nvPr>
        </p:nvSpPr>
        <p:spPr>
          <a:xfrm>
            <a:off x="1341120" y="1163134"/>
            <a:ext cx="9825644" cy="2751495"/>
          </a:xfrm>
        </p:spPr>
        <p:txBody>
          <a:bodyPr>
            <a:noAutofit/>
          </a:bodyPr>
          <a:lstStyle/>
          <a:p>
            <a:pPr>
              <a:lnSpc>
                <a:spcPct val="100000"/>
              </a:lnSpc>
              <a:buClr>
                <a:schemeClr val="tx2">
                  <a:lumMod val="50000"/>
                </a:schemeClr>
              </a:buClr>
              <a:buSzPct val="100000"/>
            </a:pPr>
            <a:r>
              <a:rPr lang="es-ES" sz="2400" dirty="0">
                <a:solidFill>
                  <a:schemeClr val="tx2">
                    <a:lumMod val="50000"/>
                  </a:schemeClr>
                </a:solidFill>
                <a:latin typeface="Times New Roman" panose="02020603050405020304" pitchFamily="18" charset="0"/>
                <a:cs typeface="Times New Roman" panose="02020603050405020304" pitchFamily="18" charset="0"/>
              </a:rPr>
              <a:t>Comunicación </a:t>
            </a:r>
          </a:p>
          <a:p>
            <a:pPr marL="45720" indent="0">
              <a:lnSpc>
                <a:spcPct val="100000"/>
              </a:lnSpc>
              <a:buClr>
                <a:schemeClr val="tx2">
                  <a:lumMod val="50000"/>
                </a:schemeClr>
              </a:buClr>
              <a:buSzPct val="100000"/>
              <a:buNone/>
            </a:pPr>
            <a:r>
              <a:rPr lang="es-ES" dirty="0">
                <a:solidFill>
                  <a:schemeClr val="tx2">
                    <a:lumMod val="50000"/>
                  </a:schemeClr>
                </a:solidFill>
                <a:latin typeface="Times New Roman" panose="02020603050405020304" pitchFamily="18" charset="0"/>
                <a:cs typeface="Times New Roman" panose="02020603050405020304" pitchFamily="18" charset="0"/>
              </a:rPr>
              <a:t>La tele-operación es fundamental para las funciones del robot interactivo. Se realiza las pruebas de comunicación entre la interfaz de especialista hasta las funciones  del robot interactivo</a:t>
            </a: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2400"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3421396" y="3014443"/>
            <a:ext cx="5349208" cy="2271426"/>
          </a:xfrm>
          <a:prstGeom prst="rect">
            <a:avLst/>
          </a:prstGeom>
        </p:spPr>
      </p:pic>
    </p:spTree>
    <p:extLst>
      <p:ext uri="{BB962C8B-B14F-4D97-AF65-F5344CB8AC3E}">
        <p14:creationId xmlns:p14="http://schemas.microsoft.com/office/powerpoint/2010/main" val="420068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PRUEBAS</a:t>
            </a:r>
          </a:p>
        </p:txBody>
      </p:sp>
      <p:sp>
        <p:nvSpPr>
          <p:cNvPr id="7" name="Marcador de contenido 2"/>
          <p:cNvSpPr>
            <a:spLocks noGrp="1"/>
          </p:cNvSpPr>
          <p:nvPr>
            <p:ph idx="1"/>
          </p:nvPr>
        </p:nvSpPr>
        <p:spPr>
          <a:xfrm>
            <a:off x="1341120" y="1163134"/>
            <a:ext cx="9825644" cy="2751495"/>
          </a:xfrm>
        </p:spPr>
        <p:txBody>
          <a:bodyPr>
            <a:noAutofit/>
          </a:bodyPr>
          <a:lstStyle/>
          <a:p>
            <a:pPr>
              <a:lnSpc>
                <a:spcPct val="100000"/>
              </a:lnSpc>
              <a:buClr>
                <a:schemeClr val="tx2">
                  <a:lumMod val="50000"/>
                </a:schemeClr>
              </a:buClr>
              <a:buSzPct val="100000"/>
            </a:pPr>
            <a:r>
              <a:rPr lang="es-ES" sz="2400" dirty="0">
                <a:solidFill>
                  <a:schemeClr val="tx2">
                    <a:lumMod val="50000"/>
                  </a:schemeClr>
                </a:solidFill>
                <a:latin typeface="Times New Roman" panose="02020603050405020304" pitchFamily="18" charset="0"/>
                <a:cs typeface="Times New Roman" panose="02020603050405020304" pitchFamily="18" charset="0"/>
              </a:rPr>
              <a:t>Interacción especialista</a:t>
            </a: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2400"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5" name="Gráfico 4"/>
          <p:cNvGraphicFramePr/>
          <p:nvPr>
            <p:extLst>
              <p:ext uri="{D42A27DB-BD31-4B8C-83A1-F6EECF244321}">
                <p14:modId xmlns:p14="http://schemas.microsoft.com/office/powerpoint/2010/main" val="3751375392"/>
              </p:ext>
            </p:extLst>
          </p:nvPr>
        </p:nvGraphicFramePr>
        <p:xfrm>
          <a:off x="3771886" y="1610847"/>
          <a:ext cx="2159635" cy="224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2999048816"/>
              </p:ext>
            </p:extLst>
          </p:nvPr>
        </p:nvGraphicFramePr>
        <p:xfrm>
          <a:off x="8078976" y="1691721"/>
          <a:ext cx="3959860" cy="22675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2622757166"/>
              </p:ext>
            </p:extLst>
          </p:nvPr>
        </p:nvGraphicFramePr>
        <p:xfrm>
          <a:off x="3861118" y="3914629"/>
          <a:ext cx="5039995" cy="2267585"/>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ángulo 3"/>
          <p:cNvSpPr/>
          <p:nvPr/>
        </p:nvSpPr>
        <p:spPr>
          <a:xfrm>
            <a:off x="1341120" y="1798838"/>
            <a:ext cx="2519998" cy="1200329"/>
          </a:xfrm>
          <a:prstGeom prst="rect">
            <a:avLst/>
          </a:prstGeom>
        </p:spPr>
        <p:txBody>
          <a:bodyPr wrap="square">
            <a:spAutoFit/>
          </a:bodyPr>
          <a:lstStyle/>
          <a:p>
            <a:r>
              <a:rPr lang="es-EC" dirty="0">
                <a:solidFill>
                  <a:schemeClr val="tx2">
                    <a:lumMod val="50000"/>
                  </a:schemeClr>
                </a:solidFill>
                <a:latin typeface="Times New Roman" panose="02020603050405020304" pitchFamily="18" charset="0"/>
                <a:ea typeface="Times New Roman" panose="02020603050405020304" pitchFamily="18" charset="0"/>
              </a:rPr>
              <a:t>1. En su opinión, cree que la apariencia del robot es apta para el tratamiento del TEA</a:t>
            </a:r>
            <a:endParaRPr lang="es-EC" dirty="0">
              <a:solidFill>
                <a:schemeClr val="tx2">
                  <a:lumMod val="50000"/>
                </a:schemeClr>
              </a:solidFill>
            </a:endParaRPr>
          </a:p>
        </p:txBody>
      </p:sp>
      <p:sp>
        <p:nvSpPr>
          <p:cNvPr id="9" name="Rectángulo 8"/>
          <p:cNvSpPr/>
          <p:nvPr/>
        </p:nvSpPr>
        <p:spPr>
          <a:xfrm>
            <a:off x="5842289" y="1779419"/>
            <a:ext cx="2519998" cy="1200329"/>
          </a:xfrm>
          <a:prstGeom prst="rect">
            <a:avLst/>
          </a:prstGeom>
        </p:spPr>
        <p:txBody>
          <a:bodyPr wrap="square">
            <a:spAutoFit/>
          </a:bodyPr>
          <a:lstStyle/>
          <a:p>
            <a:r>
              <a:rPr lang="es-EC" dirty="0">
                <a:solidFill>
                  <a:schemeClr val="tx2">
                    <a:lumMod val="50000"/>
                  </a:schemeClr>
                </a:solidFill>
                <a:latin typeface="Times New Roman" panose="02020603050405020304" pitchFamily="18" charset="0"/>
                <a:ea typeface="Times New Roman" panose="02020603050405020304" pitchFamily="18" charset="0"/>
              </a:rPr>
              <a:t>2. Los movimientos de la cabeza</a:t>
            </a:r>
          </a:p>
          <a:p>
            <a:r>
              <a:rPr lang="es-EC" dirty="0">
                <a:solidFill>
                  <a:schemeClr val="tx2">
                    <a:lumMod val="50000"/>
                  </a:schemeClr>
                </a:solidFill>
                <a:latin typeface="Times New Roman" panose="02020603050405020304" pitchFamily="18" charset="0"/>
              </a:rPr>
              <a:t>3. Los movimientos de los brazos</a:t>
            </a:r>
            <a:endParaRPr lang="es-EC" dirty="0">
              <a:solidFill>
                <a:schemeClr val="tx2">
                  <a:lumMod val="50000"/>
                </a:schemeClr>
              </a:solidFill>
            </a:endParaRPr>
          </a:p>
        </p:txBody>
      </p:sp>
      <p:sp>
        <p:nvSpPr>
          <p:cNvPr id="11" name="Rectángulo 10"/>
          <p:cNvSpPr/>
          <p:nvPr/>
        </p:nvSpPr>
        <p:spPr>
          <a:xfrm>
            <a:off x="1251888" y="4088668"/>
            <a:ext cx="2519998" cy="923330"/>
          </a:xfrm>
          <a:prstGeom prst="rect">
            <a:avLst/>
          </a:prstGeom>
        </p:spPr>
        <p:txBody>
          <a:bodyPr wrap="square">
            <a:spAutoFit/>
          </a:bodyPr>
          <a:lstStyle/>
          <a:p>
            <a:r>
              <a:rPr lang="es-EC" dirty="0">
                <a:solidFill>
                  <a:schemeClr val="tx2">
                    <a:lumMod val="50000"/>
                  </a:schemeClr>
                </a:solidFill>
                <a:latin typeface="Times New Roman" panose="02020603050405020304" pitchFamily="18" charset="0"/>
                <a:ea typeface="Times New Roman" panose="02020603050405020304" pitchFamily="18" charset="0"/>
              </a:rPr>
              <a:t>4. La transmisión de voz</a:t>
            </a:r>
          </a:p>
          <a:p>
            <a:r>
              <a:rPr lang="es-EC" dirty="0">
                <a:solidFill>
                  <a:schemeClr val="tx2">
                    <a:lumMod val="50000"/>
                  </a:schemeClr>
                </a:solidFill>
                <a:latin typeface="Times New Roman" panose="02020603050405020304" pitchFamily="18" charset="0"/>
              </a:rPr>
              <a:t>5. Sonido del paciente</a:t>
            </a:r>
          </a:p>
          <a:p>
            <a:r>
              <a:rPr lang="es-EC" dirty="0">
                <a:solidFill>
                  <a:schemeClr val="tx2">
                    <a:lumMod val="50000"/>
                  </a:schemeClr>
                </a:solidFill>
                <a:latin typeface="Times New Roman" panose="02020603050405020304" pitchFamily="18" charset="0"/>
              </a:rPr>
              <a:t>6. Tele-operación</a:t>
            </a:r>
            <a:endParaRPr lang="es-EC" dirty="0">
              <a:solidFill>
                <a:schemeClr val="tx2">
                  <a:lumMod val="50000"/>
                </a:schemeClr>
              </a:solidFill>
            </a:endParaRPr>
          </a:p>
        </p:txBody>
      </p:sp>
    </p:spTree>
    <p:extLst>
      <p:ext uri="{BB962C8B-B14F-4D97-AF65-F5344CB8AC3E}">
        <p14:creationId xmlns:p14="http://schemas.microsoft.com/office/powerpoint/2010/main" val="168385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PRUEBAS</a:t>
            </a:r>
          </a:p>
        </p:txBody>
      </p:sp>
      <p:sp>
        <p:nvSpPr>
          <p:cNvPr id="7" name="Marcador de contenido 2"/>
          <p:cNvSpPr>
            <a:spLocks noGrp="1"/>
          </p:cNvSpPr>
          <p:nvPr>
            <p:ph idx="1"/>
          </p:nvPr>
        </p:nvSpPr>
        <p:spPr>
          <a:xfrm>
            <a:off x="1341120" y="1163134"/>
            <a:ext cx="9825644" cy="2751495"/>
          </a:xfrm>
        </p:spPr>
        <p:txBody>
          <a:bodyPr>
            <a:noAutofit/>
          </a:bodyPr>
          <a:lstStyle/>
          <a:p>
            <a:pPr>
              <a:lnSpc>
                <a:spcPct val="100000"/>
              </a:lnSpc>
              <a:buClr>
                <a:schemeClr val="tx2">
                  <a:lumMod val="50000"/>
                </a:schemeClr>
              </a:buClr>
              <a:buSzPct val="100000"/>
            </a:pPr>
            <a:r>
              <a:rPr lang="es-ES" sz="2400" dirty="0">
                <a:solidFill>
                  <a:schemeClr val="tx2">
                    <a:lumMod val="50000"/>
                  </a:schemeClr>
                </a:solidFill>
                <a:latin typeface="Times New Roman" panose="02020603050405020304" pitchFamily="18" charset="0"/>
                <a:cs typeface="Times New Roman" panose="02020603050405020304" pitchFamily="18" charset="0"/>
              </a:rPr>
              <a:t>Interacción paciente</a:t>
            </a: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S"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24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1341120" y="1798838"/>
            <a:ext cx="2718262" cy="2308324"/>
          </a:xfrm>
          <a:prstGeom prst="rect">
            <a:avLst/>
          </a:prstGeom>
        </p:spPr>
        <p:txBody>
          <a:bodyPr wrap="square">
            <a:spAutoFit/>
          </a:bodyPr>
          <a:lstStyle/>
          <a:p>
            <a:r>
              <a:rPr lang="es-EC"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1. La interacción fue inmediata</a:t>
            </a:r>
          </a:p>
          <a:p>
            <a:r>
              <a:rPr lang="es-EC" dirty="0">
                <a:solidFill>
                  <a:schemeClr val="tx2">
                    <a:lumMod val="50000"/>
                  </a:schemeClr>
                </a:solidFill>
                <a:latin typeface="Times New Roman" panose="02020603050405020304" pitchFamily="18" charset="0"/>
                <a:cs typeface="Times New Roman" panose="02020603050405020304" pitchFamily="18" charset="0"/>
              </a:rPr>
              <a:t>2. El seguimiento de rostro logro atraer la atención del paciente</a:t>
            </a:r>
          </a:p>
          <a:p>
            <a:r>
              <a:rPr lang="es-EC" dirty="0">
                <a:solidFill>
                  <a:schemeClr val="tx2">
                    <a:lumMod val="50000"/>
                  </a:schemeClr>
                </a:solidFill>
                <a:latin typeface="Times New Roman" panose="02020603050405020304" pitchFamily="18" charset="0"/>
                <a:cs typeface="Times New Roman" panose="02020603050405020304" pitchFamily="18" charset="0"/>
              </a:rPr>
              <a:t>3. Logro tener una conversación con el paciente</a:t>
            </a:r>
          </a:p>
        </p:txBody>
      </p:sp>
      <p:sp>
        <p:nvSpPr>
          <p:cNvPr id="9" name="Rectángulo 8"/>
          <p:cNvSpPr/>
          <p:nvPr/>
        </p:nvSpPr>
        <p:spPr>
          <a:xfrm>
            <a:off x="7633292" y="1838149"/>
            <a:ext cx="2519998" cy="1200329"/>
          </a:xfrm>
          <a:prstGeom prst="rect">
            <a:avLst/>
          </a:prstGeom>
        </p:spPr>
        <p:txBody>
          <a:bodyPr wrap="square">
            <a:spAutoFit/>
          </a:bodyPr>
          <a:lstStyle/>
          <a:p>
            <a:r>
              <a:rPr lang="es-EC" dirty="0">
                <a:solidFill>
                  <a:schemeClr val="tx2">
                    <a:lumMod val="50000"/>
                  </a:schemeClr>
                </a:solidFill>
                <a:latin typeface="Times New Roman" panose="02020603050405020304" pitchFamily="18" charset="0"/>
                <a:ea typeface="Times New Roman" panose="02020603050405020304" pitchFamily="18" charset="0"/>
              </a:rPr>
              <a:t>4. Expresión feliz</a:t>
            </a:r>
          </a:p>
          <a:p>
            <a:r>
              <a:rPr lang="es-EC" dirty="0">
                <a:solidFill>
                  <a:schemeClr val="tx2">
                    <a:lumMod val="50000"/>
                  </a:schemeClr>
                </a:solidFill>
                <a:latin typeface="Times New Roman" panose="02020603050405020304" pitchFamily="18" charset="0"/>
              </a:rPr>
              <a:t>5. Expresión triste</a:t>
            </a:r>
          </a:p>
          <a:p>
            <a:r>
              <a:rPr lang="es-EC" dirty="0">
                <a:solidFill>
                  <a:schemeClr val="tx2">
                    <a:lumMod val="50000"/>
                  </a:schemeClr>
                </a:solidFill>
                <a:latin typeface="Times New Roman" panose="02020603050405020304" pitchFamily="18" charset="0"/>
              </a:rPr>
              <a:t>6. Expresión sorprendido</a:t>
            </a:r>
          </a:p>
          <a:p>
            <a:r>
              <a:rPr lang="es-EC" dirty="0">
                <a:solidFill>
                  <a:schemeClr val="tx2">
                    <a:lumMod val="50000"/>
                  </a:schemeClr>
                </a:solidFill>
                <a:latin typeface="Times New Roman" panose="02020603050405020304" pitchFamily="18" charset="0"/>
              </a:rPr>
              <a:t>7. Expresión enojado</a:t>
            </a:r>
            <a:endParaRPr lang="es-EC" dirty="0">
              <a:solidFill>
                <a:schemeClr val="tx2">
                  <a:lumMod val="50000"/>
                </a:schemeClr>
              </a:solidFill>
            </a:endParaRPr>
          </a:p>
        </p:txBody>
      </p:sp>
      <p:sp>
        <p:nvSpPr>
          <p:cNvPr id="11" name="Rectángulo 10"/>
          <p:cNvSpPr/>
          <p:nvPr/>
        </p:nvSpPr>
        <p:spPr>
          <a:xfrm>
            <a:off x="1341120" y="4742866"/>
            <a:ext cx="2519998" cy="923330"/>
          </a:xfrm>
          <a:prstGeom prst="rect">
            <a:avLst/>
          </a:prstGeom>
        </p:spPr>
        <p:txBody>
          <a:bodyPr wrap="square">
            <a:spAutoFit/>
          </a:bodyPr>
          <a:lstStyle/>
          <a:p>
            <a:r>
              <a:rPr lang="es-EC" dirty="0">
                <a:solidFill>
                  <a:schemeClr val="tx2">
                    <a:lumMod val="50000"/>
                  </a:schemeClr>
                </a:solidFill>
                <a:latin typeface="Times New Roman" panose="02020603050405020304" pitchFamily="18" charset="0"/>
                <a:ea typeface="Times New Roman" panose="02020603050405020304" pitchFamily="18" charset="0"/>
              </a:rPr>
              <a:t>8. Implementaría al robot interactivo como tratamiento al paciente</a:t>
            </a:r>
          </a:p>
        </p:txBody>
      </p:sp>
      <p:graphicFrame>
        <p:nvGraphicFramePr>
          <p:cNvPr id="10" name="Gráfico 9"/>
          <p:cNvGraphicFramePr/>
          <p:nvPr>
            <p:extLst>
              <p:ext uri="{D42A27DB-BD31-4B8C-83A1-F6EECF244321}">
                <p14:modId xmlns:p14="http://schemas.microsoft.com/office/powerpoint/2010/main" val="2477630147"/>
              </p:ext>
            </p:extLst>
          </p:nvPr>
        </p:nvGraphicFramePr>
        <p:xfrm>
          <a:off x="3861118" y="1787756"/>
          <a:ext cx="3599815" cy="21596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p:nvPr>
            <p:extLst>
              <p:ext uri="{D42A27DB-BD31-4B8C-83A1-F6EECF244321}">
                <p14:modId xmlns:p14="http://schemas.microsoft.com/office/powerpoint/2010/main" val="3644838199"/>
              </p:ext>
            </p:extLst>
          </p:nvPr>
        </p:nvGraphicFramePr>
        <p:xfrm>
          <a:off x="7633292" y="3043011"/>
          <a:ext cx="4499610" cy="22675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p:cNvGraphicFramePr/>
          <p:nvPr>
            <p:extLst>
              <p:ext uri="{D42A27DB-BD31-4B8C-83A1-F6EECF244321}">
                <p14:modId xmlns:p14="http://schemas.microsoft.com/office/powerpoint/2010/main" val="3680882740"/>
              </p:ext>
            </p:extLst>
          </p:nvPr>
        </p:nvGraphicFramePr>
        <p:xfrm>
          <a:off x="4059382" y="4190456"/>
          <a:ext cx="2159635" cy="22402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022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0" y="1188719"/>
            <a:ext cx="9601200" cy="2441171"/>
          </a:xfrm>
        </p:spPr>
        <p:txBody>
          <a:bodyPr>
            <a:normAutofit/>
          </a:bodyPr>
          <a:lstStyle/>
          <a:p>
            <a:r>
              <a:rPr lang="es-EC" dirty="0"/>
              <a:t>CONCLUSIONES Y RECOMENDACIONES</a:t>
            </a:r>
          </a:p>
        </p:txBody>
      </p:sp>
      <p:sp>
        <p:nvSpPr>
          <p:cNvPr id="4" name="Marcador de texto 3"/>
          <p:cNvSpPr>
            <a:spLocks noGrp="1"/>
          </p:cNvSpPr>
          <p:nvPr>
            <p:ph type="body" idx="1"/>
          </p:nvPr>
        </p:nvSpPr>
        <p:spPr/>
        <p:txBody>
          <a:bodyPr/>
          <a:lstStyle/>
          <a:p>
            <a:endParaRPr lang="es-EC"/>
          </a:p>
        </p:txBody>
      </p:sp>
    </p:spTree>
    <p:extLst>
      <p:ext uri="{BB962C8B-B14F-4D97-AF65-F5344CB8AC3E}">
        <p14:creationId xmlns:p14="http://schemas.microsoft.com/office/powerpoint/2010/main" val="34653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CONCLUSIONES</a:t>
            </a:r>
          </a:p>
        </p:txBody>
      </p:sp>
      <p:sp>
        <p:nvSpPr>
          <p:cNvPr id="3" name="Marcador de contenido 2"/>
          <p:cNvSpPr>
            <a:spLocks noGrp="1"/>
          </p:cNvSpPr>
          <p:nvPr>
            <p:ph idx="1"/>
          </p:nvPr>
        </p:nvSpPr>
        <p:spPr>
          <a:xfrm>
            <a:off x="1341120" y="1315538"/>
            <a:ext cx="9509760" cy="4780462"/>
          </a:xfrm>
        </p:spPr>
        <p:txBody>
          <a:bodyPr>
            <a:noAutofit/>
          </a:bodyPr>
          <a:lstStyle/>
          <a:p>
            <a:pPr lvl="0"/>
            <a:r>
              <a:rPr lang="es-ES" sz="1800" dirty="0">
                <a:solidFill>
                  <a:schemeClr val="tx2">
                    <a:lumMod val="50000"/>
                  </a:schemeClr>
                </a:solidFill>
                <a:latin typeface="Times New Roman" panose="02020603050405020304" pitchFamily="18" charset="0"/>
                <a:cs typeface="Times New Roman" panose="02020603050405020304" pitchFamily="18" charset="0"/>
              </a:rPr>
              <a:t>El diseño y construcción del robot interactivo para el tratamiento de personas con espectro autista se elaboró con cuatro grados de libertad. El desarrollo de la etapa de investigación del área de aplicación ha servido para implementar al concepto del robot en dos grados de libertad más de lo estipulado. El robot interactivo es capaz de ser tele-operado y es capaz de detectar y seguir el rostro del paciente. Adicionalmente, el robot posee un sistema de transmisión de vos del especialista.</a:t>
            </a: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Como resultado del proceso de construcción y el de pruebas se obtuvo un robot interactivo de 4 grados de libertad cuyas dimensiones son 55,3 cm × 62,8 cm × 16 cm. El peso total del robot es de 5 kg. El ángulo máximo de giro de los brazos es de 220°, el rango de giro de la cabeza con respecto al eje Y es de 40° a 140° y el rango de giro de la cabeza en el eje Y es de 56° a 156°</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r>
              <a:rPr lang="es-ES" sz="1800" dirty="0">
                <a:solidFill>
                  <a:schemeClr val="tx2">
                    <a:lumMod val="50000"/>
                  </a:schemeClr>
                </a:solidFill>
                <a:latin typeface="Times New Roman" panose="02020603050405020304" pitchFamily="18" charset="0"/>
                <a:cs typeface="Times New Roman" panose="02020603050405020304" pitchFamily="18" charset="0"/>
              </a:rPr>
              <a:t>Se desarrolló la interfaz humano-máquina con el uso de tecnología abierta del software y hardware que  permite reducir costos en la elaboración de robots terapéuticos sin disminuir la calidad de los mismos. En este caso, se construyó el sistema de software a través del programa Processing que es compatible con sistemas operativos como: Windows, Linux, Mac. Para la implementación del hardware se realizó con componentes de tecnología abierta que son compatibles con el lenguaje de programación de Processing. </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marL="45720" indent="0">
              <a:lnSpc>
                <a:spcPct val="100000"/>
              </a:lnSpc>
              <a:buClr>
                <a:schemeClr val="tx2">
                  <a:lumMod val="50000"/>
                </a:schemeClr>
              </a:buClr>
              <a:buSzPct val="100000"/>
              <a:buNone/>
            </a:pP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2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41120" y="1315453"/>
            <a:ext cx="9509760" cy="4797552"/>
          </a:xfrm>
        </p:spPr>
        <p:txBody>
          <a:bodyPr>
            <a:noAutofit/>
          </a:bodyPr>
          <a:lstStyle/>
          <a:p>
            <a:pPr lvl="0"/>
            <a:r>
              <a:rPr lang="es-ES" sz="1800" dirty="0">
                <a:solidFill>
                  <a:schemeClr val="tx2">
                    <a:lumMod val="50000"/>
                  </a:schemeClr>
                </a:solidFill>
                <a:latin typeface="Times New Roman" panose="02020603050405020304" pitchFamily="18" charset="0"/>
                <a:cs typeface="Times New Roman" panose="02020603050405020304" pitchFamily="18" charset="0"/>
              </a:rPr>
              <a:t>El diseño del robot mediante una arquitectura modular, crea una organización abierta donde se puede reemplazar cualquier elemento funcional sin ningún cambio en los demás elementos. Las necesidades de diseño del robot interactivo se satisface con 8 módulos: estructura, movimiento, control, electrónico y eléctrico, tele-operación, aplicación tratamiento, visión artificial y suministro de energía. </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El diseño HMI (interfaz humano-máquina) tiene un panel de tele-operación. La distribución de los elementos de la tele-operación cuenta con una pantalla de visualización del paciente, pantalla de visualización de aplicación, control de movimientos manuales a través de joystick y automático a través de la visión artificial gracias a la librería OpenCV. También, posee un control de visualización de la pantalla del robot. Por último, se controla la salida de audio del robot para la transmisión de voz del especialista.</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Se evaluó el funcionamiento del robot interactivo en cada etapa de desarrollo. Los datos obtenidos presentan que el mecanismo de movimiento de cabeza mediante la configuración de </a:t>
            </a:r>
            <a:r>
              <a:rPr lang="es-ES" sz="1800" dirty="0" err="1">
                <a:solidFill>
                  <a:schemeClr val="tx2">
                    <a:lumMod val="50000"/>
                  </a:schemeClr>
                </a:solidFill>
                <a:latin typeface="Times New Roman" panose="02020603050405020304" pitchFamily="18" charset="0"/>
                <a:cs typeface="Times New Roman" panose="02020603050405020304" pitchFamily="18" charset="0"/>
              </a:rPr>
              <a:t>brackets</a:t>
            </a:r>
            <a:r>
              <a:rPr lang="es-ES" sz="1800" dirty="0">
                <a:solidFill>
                  <a:schemeClr val="tx2">
                    <a:lumMod val="50000"/>
                  </a:schemeClr>
                </a:solidFill>
                <a:latin typeface="Times New Roman" panose="02020603050405020304" pitchFamily="18" charset="0"/>
                <a:cs typeface="Times New Roman" panose="02020603050405020304" pitchFamily="18" charset="0"/>
              </a:rPr>
              <a:t> con los servomotores es adecuado para la funcionalidad de movimientos (manual y automático). Otro punto en considerar es que las señales que provienen del controlador y los comandos realizados por la tele-operador  no tienen tiempos de retardo en la comunicación. Por último, el robot interactivo finalizado es capaz de realizar las funciones planteadas.</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341120" y="438912"/>
            <a:ext cx="9509760" cy="62126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s-EC" sz="3200">
                <a:latin typeface="Times New Roman" panose="02020603050405020304" pitchFamily="18" charset="0"/>
                <a:cs typeface="Times New Roman" panose="02020603050405020304" pitchFamily="18" charset="0"/>
              </a:rPr>
              <a:t>CONCLUSIONES</a:t>
            </a:r>
            <a:endParaRPr lang="es-EC"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714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41120" y="1368552"/>
            <a:ext cx="9509760" cy="4695364"/>
          </a:xfrm>
        </p:spPr>
        <p:txBody>
          <a:bodyPr>
            <a:noAutofit/>
          </a:bodyPr>
          <a:lstStyle/>
          <a:p>
            <a:pPr lvl="0"/>
            <a:r>
              <a:rPr lang="es-ES" sz="1800" dirty="0">
                <a:solidFill>
                  <a:schemeClr val="tx2">
                    <a:lumMod val="50000"/>
                  </a:schemeClr>
                </a:solidFill>
                <a:latin typeface="Times New Roman" panose="02020603050405020304" pitchFamily="18" charset="0"/>
                <a:cs typeface="Times New Roman" panose="02020603050405020304" pitchFamily="18" charset="0"/>
              </a:rPr>
              <a:t>Con el fin de mejorar la interacción del robot-paciente se incorporó audio y video para escuchar y observar las reacciones del paciente en tiempo real. Además, hay la opción que el especialista comience una conversación con el paciente para así evaluar el grado de atención que tiene el paciente en el robot.</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Como resultado de las pruebas realizadas a 10 pacientes con Autismo leve y Asperger, se obtuvo que se logró una interacción inmediata, el seguimiento de rostro, entablar una conversación a través del robot con sus pacientes en un porcentaje relativamente alto. Las expresiones realizadas con el robot tuvo una aceptación entre cada emoción feliz, triste. Con las emociones de enojado y sorprendido no se obtuvo tanta aceptación por lo que se debe realizar un cambio de imágenes para expresar de mejor manera estas emociones. Al finalizar con las pruebas el especialista si implementaría al robot interactivo a los tratamientos de sus 10 pacientes evaluados, se deduce que el robot interactivo es apto para el tratamiento del TEA.</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sz="1800" dirty="0">
                <a:solidFill>
                  <a:schemeClr val="tx2">
                    <a:lumMod val="50000"/>
                  </a:schemeClr>
                </a:solidFill>
                <a:latin typeface="Times New Roman" panose="02020603050405020304" pitchFamily="18" charset="0"/>
                <a:cs typeface="Times New Roman" panose="02020603050405020304" pitchFamily="18" charset="0"/>
              </a:rPr>
              <a:t>Para finalizar, el desarrollo del proyecto ha permitido generar conocimiento sobre robótica social terapéutica. Ha dado paso a conocer un nuevo campo de aplicación de los robots interactivos. Se ha recopilado información sobre las diferentes aportaciones en esta área a nivel global.  De esta forma, la investigación de esta área ha servida para implementar algunas ideas en el proyecto desarrollado.</a:t>
            </a:r>
            <a:endParaRPr lang="es-EC" sz="1800" dirty="0">
              <a:solidFill>
                <a:schemeClr val="tx2">
                  <a:lumMod val="50000"/>
                </a:schemeClr>
              </a:solidFill>
              <a:latin typeface="Times New Roman" panose="02020603050405020304" pitchFamily="18" charset="0"/>
              <a:cs typeface="Times New Roman" panose="02020603050405020304" pitchFamily="18" charset="0"/>
            </a:endParaRPr>
          </a:p>
          <a:p>
            <a:endParaRPr lang="es-EC" sz="1800" dirty="0"/>
          </a:p>
        </p:txBody>
      </p:sp>
      <p:sp>
        <p:nvSpPr>
          <p:cNvPr id="4" name="Título 1"/>
          <p:cNvSpPr txBox="1">
            <a:spLocks/>
          </p:cNvSpPr>
          <p:nvPr/>
        </p:nvSpPr>
        <p:spPr>
          <a:xfrm>
            <a:off x="1341120" y="438912"/>
            <a:ext cx="9509760" cy="62126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s-EC" sz="3200">
                <a:latin typeface="Times New Roman" panose="02020603050405020304" pitchFamily="18" charset="0"/>
                <a:cs typeface="Times New Roman" panose="02020603050405020304" pitchFamily="18" charset="0"/>
              </a:rPr>
              <a:t>CONCLUSIONES</a:t>
            </a:r>
            <a:endParaRPr lang="es-EC"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383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RECOMENDACIONES</a:t>
            </a:r>
          </a:p>
        </p:txBody>
      </p:sp>
      <p:sp>
        <p:nvSpPr>
          <p:cNvPr id="3" name="Marcador de contenido 2"/>
          <p:cNvSpPr>
            <a:spLocks noGrp="1"/>
          </p:cNvSpPr>
          <p:nvPr>
            <p:ph idx="1"/>
          </p:nvPr>
        </p:nvSpPr>
        <p:spPr>
          <a:xfrm>
            <a:off x="1341120" y="1315538"/>
            <a:ext cx="9509760" cy="4780462"/>
          </a:xfrm>
        </p:spPr>
        <p:txBody>
          <a:bodyPr>
            <a:noAutofit/>
          </a:bodyPr>
          <a:lstStyle/>
          <a:p>
            <a:pPr lvl="0"/>
            <a:r>
              <a:rPr lang="es-ES" dirty="0">
                <a:solidFill>
                  <a:schemeClr val="tx2">
                    <a:lumMod val="50000"/>
                  </a:schemeClr>
                </a:solidFill>
                <a:latin typeface="Times New Roman" panose="02020603050405020304" pitchFamily="18" charset="0"/>
                <a:cs typeface="Times New Roman" panose="02020603050405020304" pitchFamily="18" charset="0"/>
              </a:rPr>
              <a:t>Se recomienda generar un diseño de las expresiones más reales con la ayuda de programas de diseño gráfico caricaturescos para el incremento del impacto visual con los pacientes y mejorar el rendimiento de los tratamientos.</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endParaRPr lang="es-EC"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dirty="0">
                <a:solidFill>
                  <a:schemeClr val="tx2">
                    <a:lumMod val="50000"/>
                  </a:schemeClr>
                </a:solidFill>
                <a:latin typeface="Times New Roman" panose="02020603050405020304" pitchFamily="18" charset="0"/>
                <a:cs typeface="Times New Roman" panose="02020603050405020304" pitchFamily="18" charset="0"/>
              </a:rPr>
              <a:t>En futuros trabajos se puede realizar un diseño con incorporación de grados de libertad a las extremidades, que permitirá una interacción con el paciente a través de selección de objetos. Esta implementación aumentaría la apariencia natural del robot creando un vínculo de interacción más alto y abarcaría el tratamiento del campo motriz de los pacientes.</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endParaRPr lang="es-EC"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dirty="0">
                <a:solidFill>
                  <a:schemeClr val="tx2">
                    <a:lumMod val="50000"/>
                  </a:schemeClr>
                </a:solidFill>
                <a:latin typeface="Times New Roman" panose="02020603050405020304" pitchFamily="18" charset="0"/>
                <a:cs typeface="Times New Roman" panose="02020603050405020304" pitchFamily="18" charset="0"/>
              </a:rPr>
              <a:t>Otra iniciativa que llama la atención es la incorporación de una plataforma móvil que permita mejorar la interacción paciente-robot ampliando el campo de trabajo. </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marL="45720" lvl="0" indent="0">
              <a:buNone/>
            </a:pP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buClr>
                <a:schemeClr val="tx2">
                  <a:lumMod val="50000"/>
                </a:schemeClr>
              </a:buClr>
              <a:buSzPct val="100000"/>
            </a:pPr>
            <a:endParaRPr lang="es-EC"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72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41120" y="1315453"/>
            <a:ext cx="9509760" cy="4797552"/>
          </a:xfrm>
        </p:spPr>
        <p:txBody>
          <a:bodyPr>
            <a:noAutofit/>
          </a:bodyPr>
          <a:lstStyle/>
          <a:p>
            <a:pPr lvl="0"/>
            <a:r>
              <a:rPr lang="es-ES" dirty="0">
                <a:solidFill>
                  <a:schemeClr val="tx2">
                    <a:lumMod val="50000"/>
                  </a:schemeClr>
                </a:solidFill>
                <a:latin typeface="Times New Roman" panose="02020603050405020304" pitchFamily="18" charset="0"/>
                <a:cs typeface="Times New Roman" panose="02020603050405020304" pitchFamily="18" charset="0"/>
              </a:rPr>
              <a:t>Se recomienda que se generen más aplicaciones en la pantalla del robot que mejore el rendimiento y abarque otros campos del tratamiento. Con la implementación de pictogramas y la modulación de voz del especialista se puede abordar los temas del tratamiento sobre el rol de las diferentes actividades diarias. </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dirty="0">
                <a:solidFill>
                  <a:schemeClr val="tx2">
                    <a:lumMod val="50000"/>
                  </a:schemeClr>
                </a:solidFill>
                <a:latin typeface="Times New Roman" panose="02020603050405020304" pitchFamily="18" charset="0"/>
                <a:cs typeface="Times New Roman" panose="02020603050405020304" pitchFamily="18" charset="0"/>
              </a:rPr>
              <a:t>Como trabajos futuros se puede cambiar la configuración de tele-operado a autónomo con la implementación de inteligencia artificial. Creando una línea de investigación para diversos proyectos con la implementación del sistema operativo robótico (ROS).</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marL="45720" indent="0">
              <a:buNone/>
            </a:pP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lvl="0"/>
            <a:r>
              <a:rPr lang="es-ES" dirty="0">
                <a:solidFill>
                  <a:schemeClr val="tx2">
                    <a:lumMod val="50000"/>
                  </a:schemeClr>
                </a:solidFill>
                <a:latin typeface="Times New Roman" panose="02020603050405020304" pitchFamily="18" charset="0"/>
                <a:cs typeface="Times New Roman" panose="02020603050405020304" pitchFamily="18" charset="0"/>
              </a:rPr>
              <a:t>Se recomienda generar más proyectos relacionados con la robótica social enfocados al tratamiento de otro tipo de enfermedades como Síndrome de Down, déficit de atención, etc.</a:t>
            </a:r>
            <a:endParaRPr lang="es-EC" dirty="0">
              <a:solidFill>
                <a:schemeClr val="tx2">
                  <a:lumMod val="50000"/>
                </a:schemeClr>
              </a:solidFill>
              <a:latin typeface="Times New Roman" panose="02020603050405020304" pitchFamily="18" charset="0"/>
              <a:cs typeface="Times New Roman" panose="02020603050405020304" pitchFamily="18" charset="0"/>
            </a:endParaRPr>
          </a:p>
          <a:p>
            <a:pPr marL="45720" lvl="0" indent="0">
              <a:buNone/>
            </a:pPr>
            <a:endParaRPr lang="es-EC"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341120" y="438912"/>
            <a:ext cx="9509760" cy="62126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s-EC" sz="3200" dirty="0">
                <a:latin typeface="Times New Roman" panose="02020603050405020304" pitchFamily="18" charset="0"/>
                <a:cs typeface="Times New Roman" panose="02020603050405020304" pitchFamily="18" charset="0"/>
              </a:rPr>
              <a:t>RECOMENDACIONES</a:t>
            </a:r>
          </a:p>
        </p:txBody>
      </p:sp>
    </p:spTree>
    <p:extLst>
      <p:ext uri="{BB962C8B-B14F-4D97-AF65-F5344CB8AC3E}">
        <p14:creationId xmlns:p14="http://schemas.microsoft.com/office/powerpoint/2010/main" val="144917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lumMod val="50000"/>
                  </a:schemeClr>
                </a:solidFill>
                <a:latin typeface="Times New Roman" panose="02020603050405020304" pitchFamily="18" charset="0"/>
                <a:cs typeface="Times New Roman" panose="02020603050405020304" pitchFamily="18" charset="0"/>
              </a:rPr>
              <a:t>GRACIAS</a:t>
            </a:r>
          </a:p>
        </p:txBody>
      </p:sp>
      <p:sp>
        <p:nvSpPr>
          <p:cNvPr id="3" name="Marcador de texto 2"/>
          <p:cNvSpPr>
            <a:spLocks noGrp="1"/>
          </p:cNvSpPr>
          <p:nvPr>
            <p:ph type="body" idx="1"/>
          </p:nvPr>
        </p:nvSpPr>
        <p:spPr/>
        <p:txBody>
          <a:bodyPr/>
          <a:lstStyle/>
          <a:p>
            <a:endParaRPr lang="es-EC"/>
          </a:p>
        </p:txBody>
      </p:sp>
    </p:spTree>
    <p:extLst>
      <p:ext uri="{BB962C8B-B14F-4D97-AF65-F5344CB8AC3E}">
        <p14:creationId xmlns:p14="http://schemas.microsoft.com/office/powerpoint/2010/main" val="272336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TRASTORNO DEL ESPECTRO AUTISTA</a:t>
            </a:r>
          </a:p>
        </p:txBody>
      </p:sp>
      <p:sp>
        <p:nvSpPr>
          <p:cNvPr id="17" name="Rounded Rectangle 1"/>
          <p:cNvSpPr/>
          <p:nvPr/>
        </p:nvSpPr>
        <p:spPr>
          <a:xfrm>
            <a:off x="2322690" y="1752600"/>
            <a:ext cx="1693334" cy="1066800"/>
          </a:xfrm>
          <a:prstGeom prst="roundRect">
            <a:avLst>
              <a:gd name="adj" fmla="val 9723"/>
            </a:avLst>
          </a:prstGeom>
          <a:gradFill flip="none" rotWithShape="1">
            <a:gsLst>
              <a:gs pos="0">
                <a:schemeClr val="accent1">
                  <a:lumMod val="20000"/>
                  <a:lumOff val="80000"/>
                </a:schemeClr>
              </a:gs>
              <a:gs pos="100000">
                <a:schemeClr val="bg1"/>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1911</a:t>
            </a:r>
          </a:p>
        </p:txBody>
      </p:sp>
      <p:sp>
        <p:nvSpPr>
          <p:cNvPr id="18" name="Rounded Rectangle 2"/>
          <p:cNvSpPr/>
          <p:nvPr/>
        </p:nvSpPr>
        <p:spPr>
          <a:xfrm>
            <a:off x="4323645" y="1752600"/>
            <a:ext cx="1693334" cy="1066800"/>
          </a:xfrm>
          <a:prstGeom prst="roundRect">
            <a:avLst>
              <a:gd name="adj" fmla="val 9723"/>
            </a:avLst>
          </a:prstGeom>
          <a:gradFill>
            <a:gsLst>
              <a:gs pos="0">
                <a:schemeClr val="accent3">
                  <a:lumMod val="20000"/>
                  <a:lumOff val="80000"/>
                </a:schemeClr>
              </a:gs>
              <a:gs pos="100000">
                <a:schemeClr val="bg1"/>
              </a:gs>
            </a:gsLst>
            <a:lin ang="162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1943</a:t>
            </a:r>
          </a:p>
        </p:txBody>
      </p:sp>
      <p:sp>
        <p:nvSpPr>
          <p:cNvPr id="19" name="Rounded Rectangle 3"/>
          <p:cNvSpPr/>
          <p:nvPr/>
        </p:nvSpPr>
        <p:spPr>
          <a:xfrm>
            <a:off x="6324600" y="1714500"/>
            <a:ext cx="1693334" cy="1066800"/>
          </a:xfrm>
          <a:prstGeom prst="roundRect">
            <a:avLst>
              <a:gd name="adj" fmla="val 9723"/>
            </a:avLst>
          </a:prstGeom>
          <a:gradFill>
            <a:gsLst>
              <a:gs pos="0">
                <a:schemeClr val="accent6">
                  <a:lumMod val="20000"/>
                  <a:lumOff val="80000"/>
                </a:schemeClr>
              </a:gs>
              <a:gs pos="100000">
                <a:schemeClr val="bg1"/>
              </a:gs>
            </a:gsLst>
            <a:lin ang="162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1944</a:t>
            </a:r>
          </a:p>
        </p:txBody>
      </p:sp>
      <p:sp>
        <p:nvSpPr>
          <p:cNvPr id="20" name="Rounded Rectangle 4"/>
          <p:cNvSpPr/>
          <p:nvPr/>
        </p:nvSpPr>
        <p:spPr>
          <a:xfrm>
            <a:off x="8288866" y="1752600"/>
            <a:ext cx="1693334" cy="1066800"/>
          </a:xfrm>
          <a:prstGeom prst="roundRect">
            <a:avLst>
              <a:gd name="adj" fmla="val 9723"/>
            </a:avLst>
          </a:prstGeom>
          <a:gradFill>
            <a:gsLst>
              <a:gs pos="0">
                <a:srgbClr val="F0ECDC"/>
              </a:gs>
              <a:gs pos="100000">
                <a:schemeClr val="bg1"/>
              </a:gs>
            </a:gsLst>
            <a:lin ang="162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1981</a:t>
            </a:r>
          </a:p>
        </p:txBody>
      </p:sp>
      <p:sp>
        <p:nvSpPr>
          <p:cNvPr id="21" name="Oval 6"/>
          <p:cNvSpPr/>
          <p:nvPr/>
        </p:nvSpPr>
        <p:spPr>
          <a:xfrm>
            <a:off x="6523567" y="1588131"/>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TextBox 7"/>
          <p:cNvSpPr txBox="1"/>
          <p:nvPr/>
        </p:nvSpPr>
        <p:spPr>
          <a:xfrm>
            <a:off x="2362200" y="3048000"/>
            <a:ext cx="1600200" cy="1569660"/>
          </a:xfrm>
          <a:prstGeom prst="rect">
            <a:avLst/>
          </a:prstGeom>
          <a:noFill/>
        </p:spPr>
        <p:txBody>
          <a:bodyPr wrap="square" rtlCol="0">
            <a:spAutoFit/>
          </a:bodyPr>
          <a:lstStyle/>
          <a:p>
            <a:pPr>
              <a:lnSpc>
                <a:spcPct val="150000"/>
              </a:lnSpc>
              <a:buNone/>
            </a:pPr>
            <a:r>
              <a:rPr lang="es-ES" sz="1600" dirty="0" err="1">
                <a:solidFill>
                  <a:schemeClr val="tx2">
                    <a:lumMod val="50000"/>
                  </a:schemeClr>
                </a:solidFill>
                <a:latin typeface="Times New Roman" panose="02020603050405020304" pitchFamily="18" charset="0"/>
                <a:cs typeface="Times New Roman" panose="02020603050405020304" pitchFamily="18" charset="0"/>
              </a:rPr>
              <a:t>Eugen</a:t>
            </a:r>
            <a:r>
              <a:rPr lang="es-ES" sz="1600" dirty="0">
                <a:solidFill>
                  <a:schemeClr val="tx2">
                    <a:lumMod val="50000"/>
                  </a:schemeClr>
                </a:solidFill>
                <a:latin typeface="Times New Roman" panose="02020603050405020304" pitchFamily="18" charset="0"/>
                <a:cs typeface="Times New Roman" panose="02020603050405020304" pitchFamily="18" charset="0"/>
              </a:rPr>
              <a:t> </a:t>
            </a:r>
            <a:r>
              <a:rPr lang="es-ES" sz="1600" dirty="0" err="1">
                <a:solidFill>
                  <a:schemeClr val="tx2">
                    <a:lumMod val="50000"/>
                  </a:schemeClr>
                </a:solidFill>
                <a:latin typeface="Times New Roman" panose="02020603050405020304" pitchFamily="18" charset="0"/>
                <a:cs typeface="Times New Roman" panose="02020603050405020304" pitchFamily="18" charset="0"/>
              </a:rPr>
              <a:t>Bleuler</a:t>
            </a:r>
            <a:endParaRPr lang="es-ES" sz="1600" dirty="0">
              <a:solidFill>
                <a:schemeClr val="tx2">
                  <a:lumMod val="50000"/>
                </a:schemeClr>
              </a:solidFill>
              <a:latin typeface="Times New Roman" panose="02020603050405020304" pitchFamily="18" charset="0"/>
              <a:cs typeface="Times New Roman" panose="02020603050405020304" pitchFamily="18" charset="0"/>
            </a:endParaRPr>
          </a:p>
          <a:p>
            <a:pPr>
              <a:lnSpc>
                <a:spcPct val="150000"/>
              </a:lnSpc>
              <a:buNone/>
            </a:pPr>
            <a:r>
              <a:rPr lang="es-ES_tradnl" sz="1600" dirty="0">
                <a:solidFill>
                  <a:schemeClr val="tx2">
                    <a:lumMod val="50000"/>
                  </a:schemeClr>
                </a:solidFill>
                <a:latin typeface="Times New Roman" panose="02020603050405020304" pitchFamily="18" charset="0"/>
                <a:cs typeface="Times New Roman" panose="02020603050405020304" pitchFamily="18" charset="0"/>
              </a:rPr>
              <a:t>Autismo = “encerrado en uno mismo”</a:t>
            </a:r>
          </a:p>
        </p:txBody>
      </p:sp>
      <p:sp>
        <p:nvSpPr>
          <p:cNvPr id="23" name="TextBox 8"/>
          <p:cNvSpPr txBox="1"/>
          <p:nvPr/>
        </p:nvSpPr>
        <p:spPr>
          <a:xfrm>
            <a:off x="4343400" y="3048000"/>
            <a:ext cx="1600200" cy="1938992"/>
          </a:xfrm>
          <a:prstGeom prst="rect">
            <a:avLst/>
          </a:prstGeom>
          <a:noFill/>
        </p:spPr>
        <p:txBody>
          <a:bodyPr wrap="square" rtlCol="0">
            <a:spAutoFit/>
          </a:bodyPr>
          <a:lstStyle>
            <a:defPPr>
              <a:defRPr lang="en-US"/>
            </a:defPPr>
            <a:lvl1pPr>
              <a:lnSpc>
                <a:spcPct val="150000"/>
              </a:lnSpc>
              <a:buNone/>
              <a:defRPr>
                <a:solidFill>
                  <a:schemeClr val="tx2">
                    <a:lumMod val="50000"/>
                  </a:schemeClr>
                </a:solidFill>
                <a:latin typeface="Times New Roman" panose="02020603050405020304" pitchFamily="18" charset="0"/>
                <a:cs typeface="Times New Roman" panose="02020603050405020304" pitchFamily="18" charset="0"/>
              </a:defRPr>
            </a:lvl1pPr>
          </a:lstStyle>
          <a:p>
            <a:r>
              <a:rPr lang="es-ES" sz="1600" dirty="0"/>
              <a:t>Leo Kenner </a:t>
            </a:r>
          </a:p>
          <a:p>
            <a:r>
              <a:rPr lang="es-EC" sz="1600" dirty="0"/>
              <a:t> “</a:t>
            </a:r>
            <a:r>
              <a:rPr lang="es-ES" sz="1600" dirty="0"/>
              <a:t>Alteraciones autísticas del contacto afectivo”</a:t>
            </a:r>
            <a:endParaRPr lang="es-ES_tradnl" sz="1600" dirty="0"/>
          </a:p>
        </p:txBody>
      </p:sp>
      <p:sp>
        <p:nvSpPr>
          <p:cNvPr id="24" name="TextBox 9"/>
          <p:cNvSpPr txBox="1"/>
          <p:nvPr/>
        </p:nvSpPr>
        <p:spPr>
          <a:xfrm>
            <a:off x="6324600" y="3048000"/>
            <a:ext cx="1752600" cy="1569660"/>
          </a:xfrm>
          <a:prstGeom prst="rect">
            <a:avLst/>
          </a:prstGeom>
          <a:noFill/>
        </p:spPr>
        <p:txBody>
          <a:bodyPr wrap="square" rtlCol="0">
            <a:spAutoFit/>
          </a:bodyPr>
          <a:lstStyle>
            <a:defPPr>
              <a:defRPr lang="en-US"/>
            </a:defPPr>
            <a:lvl1pPr>
              <a:lnSpc>
                <a:spcPct val="150000"/>
              </a:lnSpc>
              <a:buNone/>
              <a:defRPr>
                <a:solidFill>
                  <a:schemeClr val="tx2">
                    <a:lumMod val="50000"/>
                  </a:schemeClr>
                </a:solidFill>
                <a:latin typeface="Times New Roman" panose="02020603050405020304" pitchFamily="18" charset="0"/>
                <a:cs typeface="Times New Roman" panose="02020603050405020304" pitchFamily="18" charset="0"/>
              </a:defRPr>
            </a:lvl1pPr>
          </a:lstStyle>
          <a:p>
            <a:r>
              <a:rPr lang="es-ES" sz="1600" dirty="0"/>
              <a:t>Hans Asperger</a:t>
            </a:r>
            <a:endParaRPr lang="es-ES_tradnl" sz="1600" dirty="0"/>
          </a:p>
          <a:p>
            <a:r>
              <a:rPr lang="es-ES_tradnl" sz="1600" dirty="0"/>
              <a:t>“</a:t>
            </a:r>
            <a:r>
              <a:rPr lang="es-ES" sz="1600" dirty="0"/>
              <a:t>Psicopatía autística en la infancia”</a:t>
            </a:r>
            <a:endParaRPr lang="es-ES_tradnl" sz="1600" dirty="0"/>
          </a:p>
        </p:txBody>
      </p:sp>
      <p:sp>
        <p:nvSpPr>
          <p:cNvPr id="25" name="TextBox 10"/>
          <p:cNvSpPr txBox="1"/>
          <p:nvPr/>
        </p:nvSpPr>
        <p:spPr>
          <a:xfrm>
            <a:off x="8305800" y="3048000"/>
            <a:ext cx="1676400" cy="2677656"/>
          </a:xfrm>
          <a:prstGeom prst="rect">
            <a:avLst/>
          </a:prstGeom>
          <a:noFill/>
        </p:spPr>
        <p:txBody>
          <a:bodyPr wrap="square" rtlCol="0">
            <a:spAutoFit/>
          </a:bodyPr>
          <a:lstStyle>
            <a:defPPr>
              <a:defRPr lang="en-US"/>
            </a:defPPr>
            <a:lvl1pPr>
              <a:lnSpc>
                <a:spcPct val="150000"/>
              </a:lnSpc>
              <a:buNone/>
              <a:defRPr>
                <a:solidFill>
                  <a:schemeClr val="tx2">
                    <a:lumMod val="50000"/>
                  </a:schemeClr>
                </a:solidFill>
                <a:latin typeface="Times New Roman" panose="02020603050405020304" pitchFamily="18" charset="0"/>
                <a:cs typeface="Times New Roman" panose="02020603050405020304" pitchFamily="18" charset="0"/>
              </a:defRPr>
            </a:lvl1pPr>
          </a:lstStyle>
          <a:p>
            <a:r>
              <a:rPr lang="es-ES_tradnl" sz="1600" dirty="0" err="1"/>
              <a:t>Lorna</a:t>
            </a:r>
            <a:r>
              <a:rPr lang="es-ES_tradnl" sz="1600" dirty="0"/>
              <a:t> </a:t>
            </a:r>
            <a:r>
              <a:rPr lang="es-ES_tradnl" sz="1600" dirty="0" err="1"/>
              <a:t>Wing</a:t>
            </a:r>
            <a:endParaRPr lang="es-ES_tradnl" sz="1600" dirty="0"/>
          </a:p>
          <a:p>
            <a:r>
              <a:rPr lang="es-ES_tradnl" sz="1600" dirty="0"/>
              <a:t>“El </a:t>
            </a:r>
            <a:r>
              <a:rPr lang="es-ES_tradnl" sz="1600" dirty="0" err="1"/>
              <a:t>sindrome</a:t>
            </a:r>
            <a:r>
              <a:rPr lang="es-ES_tradnl" sz="1600" dirty="0"/>
              <a:t> de Asperger, Una cuenta clínica”</a:t>
            </a:r>
          </a:p>
          <a:p>
            <a:endParaRPr lang="es-ES_tradnl" sz="1600" dirty="0"/>
          </a:p>
          <a:p>
            <a:r>
              <a:rPr lang="es-ES_tradnl" sz="1600" dirty="0"/>
              <a:t>Término “espectro autista”</a:t>
            </a:r>
          </a:p>
        </p:txBody>
      </p:sp>
      <p:sp>
        <p:nvSpPr>
          <p:cNvPr id="26" name="Oval 6"/>
          <p:cNvSpPr/>
          <p:nvPr/>
        </p:nvSpPr>
        <p:spPr>
          <a:xfrm>
            <a:off x="2514600" y="1626231"/>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Oval 6"/>
          <p:cNvSpPr/>
          <p:nvPr/>
        </p:nvSpPr>
        <p:spPr>
          <a:xfrm>
            <a:off x="4522612" y="1629544"/>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Oval 6"/>
          <p:cNvSpPr/>
          <p:nvPr/>
        </p:nvSpPr>
        <p:spPr>
          <a:xfrm>
            <a:off x="8487833" y="1614635"/>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16343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heel(1)">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120" y="438912"/>
            <a:ext cx="9509760" cy="621262"/>
          </a:xfrm>
        </p:spPr>
        <p:txBody>
          <a:bodyPr>
            <a:normAutofit/>
          </a:bodyPr>
          <a:lstStyle/>
          <a:p>
            <a:r>
              <a:rPr lang="es-EC" sz="3200" dirty="0">
                <a:latin typeface="Times New Roman" panose="02020603050405020304" pitchFamily="18" charset="0"/>
                <a:cs typeface="Times New Roman" panose="02020603050405020304" pitchFamily="18" charset="0"/>
              </a:rPr>
              <a:t>TRASTORNO DEL ESPECTRO AUTISTA</a:t>
            </a:r>
          </a:p>
        </p:txBody>
      </p:sp>
      <p:sp>
        <p:nvSpPr>
          <p:cNvPr id="17" name="Rounded Rectangle 1"/>
          <p:cNvSpPr/>
          <p:nvPr/>
        </p:nvSpPr>
        <p:spPr>
          <a:xfrm>
            <a:off x="1341120" y="1766248"/>
            <a:ext cx="1693334" cy="1066800"/>
          </a:xfrm>
          <a:prstGeom prst="roundRect">
            <a:avLst>
              <a:gd name="adj" fmla="val 9723"/>
            </a:avLst>
          </a:prstGeom>
          <a:gradFill flip="none" rotWithShape="1">
            <a:gsLst>
              <a:gs pos="0">
                <a:schemeClr val="accent1">
                  <a:lumMod val="20000"/>
                  <a:lumOff val="80000"/>
                </a:schemeClr>
              </a:gs>
              <a:gs pos="100000">
                <a:schemeClr val="bg1"/>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1980</a:t>
            </a:r>
          </a:p>
        </p:txBody>
      </p:sp>
      <p:sp>
        <p:nvSpPr>
          <p:cNvPr id="18" name="Rounded Rectangle 2"/>
          <p:cNvSpPr/>
          <p:nvPr/>
        </p:nvSpPr>
        <p:spPr>
          <a:xfrm>
            <a:off x="3342075" y="1766248"/>
            <a:ext cx="1693334" cy="1066800"/>
          </a:xfrm>
          <a:prstGeom prst="roundRect">
            <a:avLst>
              <a:gd name="adj" fmla="val 9723"/>
            </a:avLst>
          </a:prstGeom>
          <a:gradFill>
            <a:gsLst>
              <a:gs pos="0">
                <a:schemeClr val="accent3">
                  <a:lumMod val="20000"/>
                  <a:lumOff val="80000"/>
                </a:schemeClr>
              </a:gs>
              <a:gs pos="100000">
                <a:schemeClr val="bg1"/>
              </a:gs>
            </a:gsLst>
            <a:lin ang="162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1987</a:t>
            </a:r>
          </a:p>
        </p:txBody>
      </p:sp>
      <p:sp>
        <p:nvSpPr>
          <p:cNvPr id="19" name="Rounded Rectangle 3"/>
          <p:cNvSpPr/>
          <p:nvPr/>
        </p:nvSpPr>
        <p:spPr>
          <a:xfrm>
            <a:off x="5343030" y="1728148"/>
            <a:ext cx="1693334" cy="1066800"/>
          </a:xfrm>
          <a:prstGeom prst="roundRect">
            <a:avLst>
              <a:gd name="adj" fmla="val 9723"/>
            </a:avLst>
          </a:prstGeom>
          <a:gradFill>
            <a:gsLst>
              <a:gs pos="0">
                <a:schemeClr val="accent6">
                  <a:lumMod val="20000"/>
                  <a:lumOff val="80000"/>
                </a:schemeClr>
              </a:gs>
              <a:gs pos="100000">
                <a:schemeClr val="bg1"/>
              </a:gs>
            </a:gsLst>
            <a:lin ang="162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1994</a:t>
            </a:r>
          </a:p>
        </p:txBody>
      </p:sp>
      <p:sp>
        <p:nvSpPr>
          <p:cNvPr id="20" name="Rounded Rectangle 4"/>
          <p:cNvSpPr/>
          <p:nvPr/>
        </p:nvSpPr>
        <p:spPr>
          <a:xfrm>
            <a:off x="7235331" y="1739744"/>
            <a:ext cx="1693334" cy="1066800"/>
          </a:xfrm>
          <a:prstGeom prst="roundRect">
            <a:avLst>
              <a:gd name="adj" fmla="val 9723"/>
            </a:avLst>
          </a:prstGeom>
          <a:gradFill>
            <a:gsLst>
              <a:gs pos="0">
                <a:srgbClr val="F0ECDC"/>
              </a:gs>
              <a:gs pos="100000">
                <a:schemeClr val="bg1"/>
              </a:gs>
            </a:gsLst>
            <a:lin ang="162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2000</a:t>
            </a:r>
          </a:p>
        </p:txBody>
      </p:sp>
      <p:sp>
        <p:nvSpPr>
          <p:cNvPr id="21" name="Oval 6"/>
          <p:cNvSpPr/>
          <p:nvPr/>
        </p:nvSpPr>
        <p:spPr>
          <a:xfrm>
            <a:off x="5541997" y="1601779"/>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TextBox 7"/>
          <p:cNvSpPr txBox="1"/>
          <p:nvPr/>
        </p:nvSpPr>
        <p:spPr>
          <a:xfrm>
            <a:off x="1380630" y="3061648"/>
            <a:ext cx="1600200" cy="1938992"/>
          </a:xfrm>
          <a:prstGeom prst="rect">
            <a:avLst/>
          </a:prstGeom>
          <a:noFill/>
        </p:spPr>
        <p:txBody>
          <a:bodyPr wrap="square" rtlCol="0">
            <a:spAutoFit/>
          </a:bodyPr>
          <a:lstStyle/>
          <a:p>
            <a:pPr>
              <a:lnSpc>
                <a:spcPct val="150000"/>
              </a:lnSpc>
              <a:buNone/>
            </a:pPr>
            <a:r>
              <a:rPr lang="es-EC" sz="1600" dirty="0">
                <a:solidFill>
                  <a:schemeClr val="tx2">
                    <a:lumMod val="50000"/>
                  </a:schemeClr>
                </a:solidFill>
                <a:latin typeface="Times New Roman" panose="02020603050405020304" pitchFamily="18" charset="0"/>
                <a:cs typeface="Times New Roman" panose="02020603050405020304" pitchFamily="18" charset="0"/>
              </a:rPr>
              <a:t>Autismo por primera vez como entidad separada en el DSM-III</a:t>
            </a:r>
            <a:endParaRPr lang="es-ES_tradnl" sz="16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3" name="TextBox 8"/>
          <p:cNvSpPr txBox="1"/>
          <p:nvPr/>
        </p:nvSpPr>
        <p:spPr>
          <a:xfrm>
            <a:off x="3361830" y="3061648"/>
            <a:ext cx="1600200" cy="2677656"/>
          </a:xfrm>
          <a:prstGeom prst="rect">
            <a:avLst/>
          </a:prstGeom>
          <a:noFill/>
        </p:spPr>
        <p:txBody>
          <a:bodyPr wrap="square" rtlCol="0">
            <a:spAutoFit/>
          </a:bodyPr>
          <a:lstStyle>
            <a:defPPr>
              <a:defRPr lang="en-US"/>
            </a:defPPr>
            <a:lvl1pPr>
              <a:lnSpc>
                <a:spcPct val="150000"/>
              </a:lnSpc>
              <a:buNone/>
              <a:defRPr>
                <a:solidFill>
                  <a:schemeClr val="tx2">
                    <a:lumMod val="50000"/>
                  </a:schemeClr>
                </a:solidFill>
                <a:latin typeface="Times New Roman" panose="02020603050405020304" pitchFamily="18" charset="0"/>
                <a:cs typeface="Times New Roman" panose="02020603050405020304" pitchFamily="18" charset="0"/>
              </a:defRPr>
            </a:lvl1pPr>
          </a:lstStyle>
          <a:p>
            <a:r>
              <a:rPr lang="es-EC" sz="1600" dirty="0"/>
              <a:t>DSM-III-R</a:t>
            </a:r>
          </a:p>
          <a:p>
            <a:r>
              <a:rPr lang="es-EC" sz="1600" dirty="0"/>
              <a:t>Categoría de Trastornos Generalizados del Desarrollo no Especificados (TGD-NOS)</a:t>
            </a:r>
            <a:endParaRPr lang="es-ES_tradnl" sz="1600" dirty="0"/>
          </a:p>
        </p:txBody>
      </p:sp>
      <p:sp>
        <p:nvSpPr>
          <p:cNvPr id="24" name="TextBox 9"/>
          <p:cNvSpPr txBox="1"/>
          <p:nvPr/>
        </p:nvSpPr>
        <p:spPr>
          <a:xfrm>
            <a:off x="5343030" y="3061648"/>
            <a:ext cx="1752600" cy="1938992"/>
          </a:xfrm>
          <a:prstGeom prst="rect">
            <a:avLst/>
          </a:prstGeom>
          <a:noFill/>
        </p:spPr>
        <p:txBody>
          <a:bodyPr wrap="square" rtlCol="0">
            <a:spAutoFit/>
          </a:bodyPr>
          <a:lstStyle>
            <a:defPPr>
              <a:defRPr lang="en-US"/>
            </a:defPPr>
            <a:lvl1pPr>
              <a:lnSpc>
                <a:spcPct val="150000"/>
              </a:lnSpc>
              <a:buNone/>
              <a:defRPr>
                <a:solidFill>
                  <a:schemeClr val="tx2">
                    <a:lumMod val="50000"/>
                  </a:schemeClr>
                </a:solidFill>
                <a:latin typeface="Times New Roman" panose="02020603050405020304" pitchFamily="18" charset="0"/>
                <a:cs typeface="Times New Roman" panose="02020603050405020304" pitchFamily="18" charset="0"/>
              </a:defRPr>
            </a:lvl1pPr>
          </a:lstStyle>
          <a:p>
            <a:r>
              <a:rPr lang="es-EC" sz="1600" dirty="0"/>
              <a:t>DSM-IV </a:t>
            </a:r>
          </a:p>
          <a:p>
            <a:r>
              <a:rPr lang="es-EC" sz="1600" dirty="0"/>
              <a:t>Incluye el Trastorno de Asperger en los TGD-NOS</a:t>
            </a:r>
            <a:endParaRPr lang="es-ES_tradnl" sz="1600" dirty="0"/>
          </a:p>
        </p:txBody>
      </p:sp>
      <p:sp>
        <p:nvSpPr>
          <p:cNvPr id="25" name="TextBox 10"/>
          <p:cNvSpPr txBox="1"/>
          <p:nvPr/>
        </p:nvSpPr>
        <p:spPr>
          <a:xfrm>
            <a:off x="7252265" y="3035144"/>
            <a:ext cx="1676400" cy="2677656"/>
          </a:xfrm>
          <a:prstGeom prst="rect">
            <a:avLst/>
          </a:prstGeom>
          <a:noFill/>
        </p:spPr>
        <p:txBody>
          <a:bodyPr wrap="square" rtlCol="0">
            <a:spAutoFit/>
          </a:bodyPr>
          <a:lstStyle>
            <a:defPPr>
              <a:defRPr lang="en-US"/>
            </a:defPPr>
            <a:lvl1pPr>
              <a:lnSpc>
                <a:spcPct val="150000"/>
              </a:lnSpc>
              <a:buNone/>
              <a:defRPr>
                <a:solidFill>
                  <a:schemeClr val="tx2">
                    <a:lumMod val="50000"/>
                  </a:schemeClr>
                </a:solidFill>
                <a:latin typeface="Times New Roman" panose="02020603050405020304" pitchFamily="18" charset="0"/>
                <a:cs typeface="Times New Roman" panose="02020603050405020304" pitchFamily="18" charset="0"/>
              </a:defRPr>
            </a:lvl1pPr>
          </a:lstStyle>
          <a:p>
            <a:r>
              <a:rPr lang="es-ES_tradnl" sz="1400" dirty="0"/>
              <a:t>DSM-IV-R</a:t>
            </a:r>
          </a:p>
          <a:p>
            <a:r>
              <a:rPr lang="es-ES_tradnl" sz="1400" dirty="0"/>
              <a:t>Con la denominación Trastornos Generalizados del Desarrollo (TGD), se incluye varias </a:t>
            </a:r>
            <a:r>
              <a:rPr lang="es-ES_tradnl" sz="1400" dirty="0" err="1"/>
              <a:t>categorias</a:t>
            </a:r>
            <a:r>
              <a:rPr lang="es-ES_tradnl" sz="1400" dirty="0"/>
              <a:t>.</a:t>
            </a:r>
          </a:p>
        </p:txBody>
      </p:sp>
      <p:sp>
        <p:nvSpPr>
          <p:cNvPr id="26" name="Oval 6"/>
          <p:cNvSpPr/>
          <p:nvPr/>
        </p:nvSpPr>
        <p:spPr>
          <a:xfrm>
            <a:off x="1533030" y="1639879"/>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Oval 6"/>
          <p:cNvSpPr/>
          <p:nvPr/>
        </p:nvSpPr>
        <p:spPr>
          <a:xfrm>
            <a:off x="3541042" y="1643192"/>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Oval 6"/>
          <p:cNvSpPr/>
          <p:nvPr/>
        </p:nvSpPr>
        <p:spPr>
          <a:xfrm>
            <a:off x="7434298" y="1601779"/>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ounded Rectangle 4"/>
          <p:cNvSpPr/>
          <p:nvPr/>
        </p:nvSpPr>
        <p:spPr>
          <a:xfrm>
            <a:off x="9107877" y="1739744"/>
            <a:ext cx="1693334" cy="1066800"/>
          </a:xfrm>
          <a:prstGeom prst="roundRect">
            <a:avLst>
              <a:gd name="adj" fmla="val 9723"/>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2400" dirty="0">
                <a:solidFill>
                  <a:schemeClr val="tx1">
                    <a:lumMod val="50000"/>
                    <a:lumOff val="50000"/>
                  </a:schemeClr>
                </a:solidFill>
                <a:latin typeface="Gill Sans MT Condensed" pitchFamily="34" charset="0"/>
              </a:rPr>
              <a:t>2013</a:t>
            </a:r>
          </a:p>
        </p:txBody>
      </p:sp>
      <p:sp>
        <p:nvSpPr>
          <p:cNvPr id="16" name="TextBox 10"/>
          <p:cNvSpPr txBox="1"/>
          <p:nvPr/>
        </p:nvSpPr>
        <p:spPr>
          <a:xfrm>
            <a:off x="9124811" y="3035144"/>
            <a:ext cx="1676400" cy="2308324"/>
          </a:xfrm>
          <a:prstGeom prst="rect">
            <a:avLst/>
          </a:prstGeom>
          <a:noFill/>
        </p:spPr>
        <p:txBody>
          <a:bodyPr wrap="square" rtlCol="0">
            <a:spAutoFit/>
          </a:bodyPr>
          <a:lstStyle>
            <a:defPPr>
              <a:defRPr lang="en-US"/>
            </a:defPPr>
            <a:lvl1pPr>
              <a:lnSpc>
                <a:spcPct val="150000"/>
              </a:lnSpc>
              <a:buNone/>
              <a:defRPr>
                <a:solidFill>
                  <a:schemeClr val="tx2">
                    <a:lumMod val="50000"/>
                  </a:schemeClr>
                </a:solidFill>
                <a:latin typeface="Times New Roman" panose="02020603050405020304" pitchFamily="18" charset="0"/>
                <a:cs typeface="Times New Roman" panose="02020603050405020304" pitchFamily="18" charset="0"/>
              </a:defRPr>
            </a:lvl1pPr>
          </a:lstStyle>
          <a:p>
            <a:r>
              <a:rPr lang="es-ES_tradnl" sz="1600" dirty="0"/>
              <a:t>DSM-V</a:t>
            </a:r>
          </a:p>
          <a:p>
            <a:r>
              <a:rPr lang="es-ES_tradnl" sz="1600" dirty="0"/>
              <a:t>Una sola categoría, Trastorno del Espectro Autista (TEA).</a:t>
            </a:r>
          </a:p>
        </p:txBody>
      </p:sp>
      <p:sp>
        <p:nvSpPr>
          <p:cNvPr id="29" name="Oval 6"/>
          <p:cNvSpPr/>
          <p:nvPr/>
        </p:nvSpPr>
        <p:spPr>
          <a:xfrm>
            <a:off x="9306844" y="1601779"/>
            <a:ext cx="1295400" cy="1295400"/>
          </a:xfrm>
          <a:prstGeom prst="ellipse">
            <a:avLst/>
          </a:prstGeom>
          <a:noFill/>
          <a:ln w="57150">
            <a:solidFill>
              <a:schemeClr val="accent6">
                <a:lumMod val="75000"/>
              </a:schemeClr>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78098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heel(1)">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heel(1)">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8" grpId="0" animBg="1"/>
      <p:bldP spid="29" grpId="0" animBg="1"/>
    </p:bld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04C4809-32CE-4D76-8837-BF87A221E8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con borde de color verde (panorámica)</Template>
  <TotalTime>0</TotalTime>
  <Words>3542</Words>
  <Application>Microsoft Office PowerPoint</Application>
  <PresentationFormat>Panorámica</PresentationFormat>
  <Paragraphs>523</Paragraphs>
  <Slides>79</Slides>
  <Notes>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79</vt:i4>
      </vt:variant>
    </vt:vector>
  </HeadingPairs>
  <TitlesOfParts>
    <vt:vector size="88" baseType="lpstr">
      <vt:lpstr>Arial</vt:lpstr>
      <vt:lpstr>Calibri</vt:lpstr>
      <vt:lpstr>Cambria Math</vt:lpstr>
      <vt:lpstr>Century Gothic</vt:lpstr>
      <vt:lpstr>Corbel</vt:lpstr>
      <vt:lpstr>Courier New</vt:lpstr>
      <vt:lpstr>Gill Sans MT Condensed</vt:lpstr>
      <vt:lpstr>Times New Roman</vt:lpstr>
      <vt:lpstr>Sheer Green 16x9</vt:lpstr>
      <vt:lpstr>Presentación de PowerPoint</vt:lpstr>
      <vt:lpstr>PLANTAMIENTO DEL PROBLEMA</vt:lpstr>
      <vt:lpstr>Presentación de PowerPoint</vt:lpstr>
      <vt:lpstr>OBJETIVOS</vt:lpstr>
      <vt:lpstr>OBJETIVOS</vt:lpstr>
      <vt:lpstr>ALCANCE</vt:lpstr>
      <vt:lpstr>ESTADO DEL ARTE</vt:lpstr>
      <vt:lpstr>TRASTORNO DEL ESPECTRO AUTISTA</vt:lpstr>
      <vt:lpstr>TRASTORNO DEL ESPECTRO AUTISTA</vt:lpstr>
      <vt:lpstr>Presentación de PowerPoint</vt:lpstr>
      <vt:lpstr>CLASIFICACIÓN DEL TEA</vt:lpstr>
      <vt:lpstr>ROBÓTICA</vt:lpstr>
      <vt:lpstr>ROBOTS SOCIALES</vt:lpstr>
      <vt:lpstr>TELEOPERACIÓN</vt:lpstr>
      <vt:lpstr>SISTEMA DE CÓDIGO ABIERTO</vt:lpstr>
      <vt:lpstr>PROCESAMIENTO DE IMAGENES</vt:lpstr>
      <vt:lpstr>DISEÑO DEL SISTEMA</vt:lpstr>
      <vt:lpstr>METODOLOGÍA DE DISEÑO</vt:lpstr>
      <vt:lpstr>ÁREA DE POBLACIÓN DE APLICACIÓN</vt:lpstr>
      <vt:lpstr>ESPECIFICACIONES DEL SISTEMA</vt:lpstr>
      <vt:lpstr>ESPECIFICACIONES DEL SISTEMA</vt:lpstr>
      <vt:lpstr>ESPECIFICACIONES DEL SISTEMA</vt:lpstr>
      <vt:lpstr>CASA DE LA CALIDAD (QFD)</vt:lpstr>
      <vt:lpstr>QFD</vt:lpstr>
      <vt:lpstr>QFD</vt:lpstr>
      <vt:lpstr>ARQUITECTURA MODULAR</vt:lpstr>
      <vt:lpstr>SELECCIÓN DE CONCEPTO DE DISEÑO</vt:lpstr>
      <vt:lpstr>MÓDULO ESTRUCTURA</vt:lpstr>
      <vt:lpstr>MÓDULO ESTRUCTURA</vt:lpstr>
      <vt:lpstr>MÓDULO ESTRUCTURA</vt:lpstr>
      <vt:lpstr>MÓDULO ESTRUCTURA</vt:lpstr>
      <vt:lpstr>MÓDULO ESTRUCTURA</vt:lpstr>
      <vt:lpstr>MÓDULO ESTRUCTURA</vt:lpstr>
      <vt:lpstr>MÓDULO ESTRUCTURA</vt:lpstr>
      <vt:lpstr>MÓDULO ESTRUCTURA</vt:lpstr>
      <vt:lpstr>MÓDULO ESTRUCTURA</vt:lpstr>
      <vt:lpstr>MÓDULO ESTRUCTURA</vt:lpstr>
      <vt:lpstr>MÓDULO MOVIMIENTO</vt:lpstr>
      <vt:lpstr>MÓDULO DE CONTROL</vt:lpstr>
      <vt:lpstr>MÓDULO DE CONTROL</vt:lpstr>
      <vt:lpstr>MÓDULO ELECTRÓNICO Y ELÉCTRICO</vt:lpstr>
      <vt:lpstr>MÓDULO ELECTRÓNICO Y ELÉCTRICO</vt:lpstr>
      <vt:lpstr>MÓDULO ELECTRÓNICO Y ELÉCTRICO</vt:lpstr>
      <vt:lpstr>MÓDULO ELECTRÓNICO Y ELÉCTRICO</vt:lpstr>
      <vt:lpstr>MÓDULO ELECTRÓNICO Y ELÉCTRICO</vt:lpstr>
      <vt:lpstr>MÓDULO ELECTRÓNICO Y ELÉCTRICO</vt:lpstr>
      <vt:lpstr>MÓDULO ELECTRÓNICO Y ELÉCTRICO</vt:lpstr>
      <vt:lpstr>MÓDULO ELECTRÓNICO Y ELÉCTRICO</vt:lpstr>
      <vt:lpstr>MÓDULO ELECTRÓNICO Y ELÉCTRICO</vt:lpstr>
      <vt:lpstr>MÓDULO ELECTRÓNICO Y ELÉCTRICO</vt:lpstr>
      <vt:lpstr>MÓDULO ELECTRÓNICO Y ELÉCTRICO</vt:lpstr>
      <vt:lpstr>MÓDULO ELECTRÓNICO Y ELÉCTRICO</vt:lpstr>
      <vt:lpstr>MÓDULO TELEOPERACIÓN</vt:lpstr>
      <vt:lpstr>MÓDULO ELECTRÓNICO Y ELÉCTRICO</vt:lpstr>
      <vt:lpstr>MÓDULO ELECTRÓNICO Y ELÉCTRICO</vt:lpstr>
      <vt:lpstr>MÓDULO APLICACIÓN TRATAMIENTO</vt:lpstr>
      <vt:lpstr>MÓDULO APLICACIÓN TRATAMIENTO</vt:lpstr>
      <vt:lpstr>MÓDULO VISIÓN ARTIFICIAL </vt:lpstr>
      <vt:lpstr>MÓDULO SUMINISTRO DE ENERGÍA</vt:lpstr>
      <vt:lpstr>MÓDULO SUMINISTRO DE ENERGÍA</vt:lpstr>
      <vt:lpstr>CONCEPTO DE DISEÑO</vt:lpstr>
      <vt:lpstr>CONCEPTO DE DISEÑO</vt:lpstr>
      <vt:lpstr>CONSTRUCCIÓN Y PRUEBAS</vt:lpstr>
      <vt:lpstr>CONSTRUCCIÓN DEL ROBOT INTERACTIVO</vt:lpstr>
      <vt:lpstr>CONSTRUCCIÓN DEL ROBOT INTERACTIVO</vt:lpstr>
      <vt:lpstr>CONSTRUCCIÓN DEL ROBOT INTERACTIVO</vt:lpstr>
      <vt:lpstr>PRUEBAS</vt:lpstr>
      <vt:lpstr>PRUEBAS</vt:lpstr>
      <vt:lpstr>PRUEBAS</vt:lpstr>
      <vt:lpstr>PRUEBAS</vt:lpstr>
      <vt:lpstr>PRUEBAS</vt:lpstr>
      <vt:lpstr>PRUEBAS</vt:lpstr>
      <vt:lpstr>CONCLUSIONES Y RECOMENDACIONES</vt:lpstr>
      <vt:lpstr>CONCLUSIONES</vt:lpstr>
      <vt:lpstr>Presentación de PowerPoint</vt:lpstr>
      <vt:lpstr>Presentación de PowerPoint</vt:lpstr>
      <vt:lpstr>RECOMENDACIONES</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2016-09-18T00:39:46Z</dcterms:created>
  <dcterms:modified xsi:type="dcterms:W3CDTF">2016-09-19T11:03:03Z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