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p:scale>
          <a:sx n="90" d="100"/>
          <a:sy n="90" d="100"/>
        </p:scale>
        <p:origin x="-180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774D1190-1D84-437E-AA19-B87B56755C71}" type="datetimeFigureOut">
              <a:rPr lang="es-EC" smtClean="0"/>
              <a:t>23/09/2016</a:t>
            </a:fld>
            <a:endParaRPr lang="es-EC"/>
          </a:p>
        </p:txBody>
      </p:sp>
      <p:sp>
        <p:nvSpPr>
          <p:cNvPr id="5" name="Footer Placeholder 4"/>
          <p:cNvSpPr>
            <a:spLocks noGrp="1"/>
          </p:cNvSpPr>
          <p:nvPr>
            <p:ph type="ftr" sz="quarter" idx="11"/>
          </p:nvPr>
        </p:nvSpPr>
        <p:spPr>
          <a:xfrm>
            <a:off x="5332412" y="5883275"/>
            <a:ext cx="4324044" cy="365125"/>
          </a:xfrm>
        </p:spPr>
        <p:txBody>
          <a:bodyPr/>
          <a:lstStyle/>
          <a:p>
            <a:endParaRPr lang="es-EC"/>
          </a:p>
        </p:txBody>
      </p:sp>
      <p:sp>
        <p:nvSpPr>
          <p:cNvPr id="6" name="Slide Number Placeholder 5"/>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233579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74D1190-1D84-437E-AA19-B87B56755C71}" type="datetimeFigureOut">
              <a:rPr lang="es-EC" smtClean="0"/>
              <a:t>23/09/2016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1850178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74D1190-1D84-437E-AA19-B87B56755C71}" type="datetimeFigureOut">
              <a:rPr lang="es-EC" smtClean="0"/>
              <a:t>23/09/2016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641065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74D1190-1D84-437E-AA19-B87B56755C71}" type="datetimeFigureOut">
              <a:rPr lang="es-EC" smtClean="0"/>
              <a:t>23/09/2016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3855658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74D1190-1D84-437E-AA19-B87B56755C71}" type="datetimeFigureOut">
              <a:rPr lang="es-EC" smtClean="0"/>
              <a:t>23/09/2016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3567637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74D1190-1D84-437E-AA19-B87B56755C71}" type="datetimeFigureOut">
              <a:rPr lang="es-EC" smtClean="0"/>
              <a:t>23/09/2016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197385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74D1190-1D84-437E-AA19-B87B56755C71}" type="datetimeFigureOut">
              <a:rPr lang="es-EC" smtClean="0"/>
              <a:t>23/09/2016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2620021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74D1190-1D84-437E-AA19-B87B56755C71}" type="datetimeFigureOut">
              <a:rPr lang="es-EC" smtClean="0"/>
              <a:t>23/09/2016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429832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74D1190-1D84-437E-AA19-B87B56755C71}" type="datetimeFigureOut">
              <a:rPr lang="es-EC" smtClean="0"/>
              <a:t>23/09/2016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415923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74D1190-1D84-437E-AA19-B87B56755C71}" type="datetimeFigureOut">
              <a:rPr lang="es-EC" smtClean="0"/>
              <a:t>23/09/2016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a:xfrm>
            <a:off x="10951856" y="5867131"/>
            <a:ext cx="551167" cy="365125"/>
          </a:xfrm>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280263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774D1190-1D84-437E-AA19-B87B56755C71}" type="datetimeFigureOut">
              <a:rPr lang="es-EC" smtClean="0"/>
              <a:t>23/09/2016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288186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74D1190-1D84-437E-AA19-B87B56755C71}" type="datetimeFigureOut">
              <a:rPr lang="es-EC" smtClean="0"/>
              <a:t>23/09/2016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1949289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74D1190-1D84-437E-AA19-B87B56755C71}" type="datetimeFigureOut">
              <a:rPr lang="es-EC" smtClean="0"/>
              <a:t>23/09/2016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28928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74D1190-1D84-437E-AA19-B87B56755C71}" type="datetimeFigureOut">
              <a:rPr lang="es-EC" smtClean="0"/>
              <a:t>23/09/2016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1978149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D1190-1D84-437E-AA19-B87B56755C71}" type="datetimeFigureOut">
              <a:rPr lang="es-EC" smtClean="0"/>
              <a:t>23/09/2016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426532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74D1190-1D84-437E-AA19-B87B56755C71}" type="datetimeFigureOut">
              <a:rPr lang="es-EC" smtClean="0"/>
              <a:t>23/09/2016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65970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774D1190-1D84-437E-AA19-B87B56755C71}" type="datetimeFigureOut">
              <a:rPr lang="es-EC" smtClean="0"/>
              <a:t>23/09/2016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F3AF9EE-C4A5-4E6D-900B-6CCF2EAB2049}" type="slidenum">
              <a:rPr lang="es-EC" smtClean="0"/>
              <a:t>‹Nº›</a:t>
            </a:fld>
            <a:endParaRPr lang="es-EC"/>
          </a:p>
        </p:txBody>
      </p:sp>
    </p:spTree>
    <p:extLst>
      <p:ext uri="{BB962C8B-B14F-4D97-AF65-F5344CB8AC3E}">
        <p14:creationId xmlns:p14="http://schemas.microsoft.com/office/powerpoint/2010/main" val="101173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4D1190-1D84-437E-AA19-B87B56755C71}" type="datetimeFigureOut">
              <a:rPr lang="es-EC" smtClean="0"/>
              <a:t>23/09/2016</a:t>
            </a:fld>
            <a:endParaRPr lang="es-EC"/>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C"/>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3AF9EE-C4A5-4E6D-900B-6CCF2EAB2049}" type="slidenum">
              <a:rPr lang="es-EC" smtClean="0"/>
              <a:t>‹Nº›</a:t>
            </a:fld>
            <a:endParaRPr lang="es-EC"/>
          </a:p>
        </p:txBody>
      </p:sp>
    </p:spTree>
    <p:extLst>
      <p:ext uri="{BB962C8B-B14F-4D97-AF65-F5344CB8AC3E}">
        <p14:creationId xmlns:p14="http://schemas.microsoft.com/office/powerpoint/2010/main" val="8280796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algn="just"/>
            <a:r>
              <a:rPr lang="es-EC" sz="3600" dirty="0"/>
              <a:t>DISEÑO E IMPLEMENTACIÓN DE UN SISTEMA AUTOMATIZADO PARA EL PROCESO DE PRODUCCIÓN DE MALLAS DE POLIETILENO PARA LA EMPRESA MALLATEC S.A.</a:t>
            </a:r>
          </a:p>
        </p:txBody>
      </p:sp>
      <p:sp>
        <p:nvSpPr>
          <p:cNvPr id="3" name="Subtítulo 2"/>
          <p:cNvSpPr>
            <a:spLocks noGrp="1"/>
          </p:cNvSpPr>
          <p:nvPr>
            <p:ph type="subTitle" idx="1"/>
          </p:nvPr>
        </p:nvSpPr>
        <p:spPr>
          <a:xfrm>
            <a:off x="4515378" y="4126896"/>
            <a:ext cx="6987645" cy="1388534"/>
          </a:xfrm>
        </p:spPr>
        <p:txBody>
          <a:bodyPr/>
          <a:lstStyle/>
          <a:p>
            <a:r>
              <a:rPr lang="es-EC" i="1" dirty="0"/>
              <a:t>UNIVERSIDAD DE  LAS FUERZAS </a:t>
            </a:r>
            <a:r>
              <a:rPr lang="es-EC" i="1" dirty="0" smtClean="0"/>
              <a:t>ARMADAS ESPE </a:t>
            </a:r>
          </a:p>
          <a:p>
            <a:r>
              <a:rPr lang="es-EC" i="1" dirty="0"/>
              <a:t>I</a:t>
            </a:r>
            <a:r>
              <a:rPr lang="es-EC" i="1" dirty="0" smtClean="0"/>
              <a:t>NGENIERÍA MECATRÓNICA </a:t>
            </a:r>
          </a:p>
          <a:p>
            <a:r>
              <a:rPr lang="es-EC" i="1" dirty="0" smtClean="0"/>
              <a:t>ANDRÉS </a:t>
            </a:r>
            <a:r>
              <a:rPr lang="es-EC" i="1" dirty="0"/>
              <a:t>NAVARRO B.</a:t>
            </a:r>
          </a:p>
        </p:txBody>
      </p:sp>
    </p:spTree>
    <p:extLst>
      <p:ext uri="{BB962C8B-B14F-4D97-AF65-F5344CB8AC3E}">
        <p14:creationId xmlns:p14="http://schemas.microsoft.com/office/powerpoint/2010/main" val="3896268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DISEÑO MECÁNICO DISEÑO DE LA BOMBA Y SISTEMA DE CIRCULACIÓN</a:t>
            </a:r>
          </a:p>
        </p:txBody>
      </p:sp>
      <p:sp>
        <p:nvSpPr>
          <p:cNvPr id="3" name="Marcador de contenido 2"/>
          <p:cNvSpPr>
            <a:spLocks noGrp="1"/>
          </p:cNvSpPr>
          <p:nvPr>
            <p:ph idx="1"/>
          </p:nvPr>
        </p:nvSpPr>
        <p:spPr/>
        <p:txBody>
          <a:bodyPr/>
          <a:lstStyle/>
          <a:p>
            <a:endParaRPr lang="es-EC" dirty="0"/>
          </a:p>
        </p:txBody>
      </p:sp>
      <p:pic>
        <p:nvPicPr>
          <p:cNvPr id="4" name="Imagen 3"/>
          <p:cNvPicPr>
            <a:picLocks noChangeAspect="1"/>
          </p:cNvPicPr>
          <p:nvPr/>
        </p:nvPicPr>
        <p:blipFill>
          <a:blip r:embed="rId2"/>
          <a:stretch>
            <a:fillRect/>
          </a:stretch>
        </p:blipFill>
        <p:spPr>
          <a:xfrm>
            <a:off x="3823062" y="2990304"/>
            <a:ext cx="4887301" cy="1238795"/>
          </a:xfrm>
          <a:prstGeom prst="rect">
            <a:avLst/>
          </a:prstGeom>
        </p:spPr>
      </p:pic>
    </p:spTree>
    <p:extLst>
      <p:ext uri="{BB962C8B-B14F-4D97-AF65-F5344CB8AC3E}">
        <p14:creationId xmlns:p14="http://schemas.microsoft.com/office/powerpoint/2010/main" val="27511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3198" y="246513"/>
            <a:ext cx="10018713" cy="1752599"/>
          </a:xfrm>
        </p:spPr>
        <p:txBody>
          <a:bodyPr/>
          <a:lstStyle/>
          <a:p>
            <a:r>
              <a:rPr lang="es-EC" dirty="0" smtClean="0"/>
              <a:t>BOMBA SELECCIONADA</a:t>
            </a:r>
            <a:endParaRPr lang="es-EC" dirty="0"/>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1473198" y="1994517"/>
            <a:ext cx="5781675" cy="1190625"/>
          </a:xfrm>
          <a:prstGeom prst="rect">
            <a:avLst/>
          </a:prstGeom>
        </p:spPr>
      </p:pic>
      <p:pic>
        <p:nvPicPr>
          <p:cNvPr id="5" name="Imagen 4"/>
          <p:cNvPicPr>
            <a:picLocks noChangeAspect="1"/>
          </p:cNvPicPr>
          <p:nvPr/>
        </p:nvPicPr>
        <p:blipFill>
          <a:blip r:embed="rId3"/>
          <a:stretch>
            <a:fillRect/>
          </a:stretch>
        </p:blipFill>
        <p:spPr>
          <a:xfrm>
            <a:off x="7394395" y="1746866"/>
            <a:ext cx="4248150" cy="1685925"/>
          </a:xfrm>
          <a:prstGeom prst="rect">
            <a:avLst/>
          </a:prstGeom>
        </p:spPr>
      </p:pic>
      <p:pic>
        <p:nvPicPr>
          <p:cNvPr id="6" name="Imagen 5"/>
          <p:cNvPicPr>
            <a:picLocks noChangeAspect="1"/>
          </p:cNvPicPr>
          <p:nvPr/>
        </p:nvPicPr>
        <p:blipFill>
          <a:blip r:embed="rId4"/>
          <a:stretch>
            <a:fillRect/>
          </a:stretch>
        </p:blipFill>
        <p:spPr>
          <a:xfrm>
            <a:off x="3764552" y="3599679"/>
            <a:ext cx="4687117" cy="2974217"/>
          </a:xfrm>
          <a:prstGeom prst="rect">
            <a:avLst/>
          </a:prstGeom>
        </p:spPr>
      </p:pic>
    </p:spTree>
    <p:extLst>
      <p:ext uri="{BB962C8B-B14F-4D97-AF65-F5344CB8AC3E}">
        <p14:creationId xmlns:p14="http://schemas.microsoft.com/office/powerpoint/2010/main" val="169346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189411"/>
            <a:ext cx="10018713" cy="1752599"/>
          </a:xfrm>
        </p:spPr>
        <p:txBody>
          <a:bodyPr/>
          <a:lstStyle/>
          <a:p>
            <a:r>
              <a:rPr lang="es-EC" dirty="0" smtClean="0"/>
              <a:t>SIMULACIÓN Y VALIDACIÓN DE CÁLCULOS</a:t>
            </a:r>
            <a:endParaRPr lang="es-EC" dirty="0"/>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3788565" y="1537061"/>
            <a:ext cx="4506349" cy="2348379"/>
          </a:xfrm>
          <a:prstGeom prst="rect">
            <a:avLst/>
          </a:prstGeom>
        </p:spPr>
      </p:pic>
      <p:pic>
        <p:nvPicPr>
          <p:cNvPr id="5" name="Imagen 4"/>
          <p:cNvPicPr>
            <a:picLocks noChangeAspect="1"/>
          </p:cNvPicPr>
          <p:nvPr/>
        </p:nvPicPr>
        <p:blipFill>
          <a:blip r:embed="rId3"/>
          <a:stretch>
            <a:fillRect/>
          </a:stretch>
        </p:blipFill>
        <p:spPr>
          <a:xfrm>
            <a:off x="4815667" y="4067991"/>
            <a:ext cx="2452144" cy="2649262"/>
          </a:xfrm>
          <a:prstGeom prst="rect">
            <a:avLst/>
          </a:prstGeom>
        </p:spPr>
      </p:pic>
    </p:spTree>
    <p:extLst>
      <p:ext uri="{BB962C8B-B14F-4D97-AF65-F5344CB8AC3E}">
        <p14:creationId xmlns:p14="http://schemas.microsoft.com/office/powerpoint/2010/main" val="347247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ESTACIONARIO</a:t>
            </a:r>
            <a:endParaRPr lang="es-EC" dirty="0"/>
          </a:p>
        </p:txBody>
      </p:sp>
      <p:sp>
        <p:nvSpPr>
          <p:cNvPr id="3" name="Marcador de contenido 2"/>
          <p:cNvSpPr>
            <a:spLocks noGrp="1"/>
          </p:cNvSpPr>
          <p:nvPr>
            <p:ph idx="1"/>
          </p:nvPr>
        </p:nvSpPr>
        <p:spPr/>
        <p:txBody>
          <a:bodyPr/>
          <a:lstStyle/>
          <a:p>
            <a:endParaRPr lang="es-EC"/>
          </a:p>
        </p:txBody>
      </p:sp>
      <p:pic>
        <p:nvPicPr>
          <p:cNvPr id="4" name="Imagen 3"/>
          <p:cNvPicPr/>
          <p:nvPr/>
        </p:nvPicPr>
        <p:blipFill>
          <a:blip r:embed="rId2"/>
          <a:stretch>
            <a:fillRect/>
          </a:stretch>
        </p:blipFill>
        <p:spPr>
          <a:xfrm>
            <a:off x="4090942" y="2424111"/>
            <a:ext cx="4349750" cy="3609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012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47625"/>
            <a:ext cx="10018713" cy="1752599"/>
          </a:xfrm>
        </p:spPr>
        <p:txBody>
          <a:bodyPr/>
          <a:lstStyle/>
          <a:p>
            <a:r>
              <a:rPr lang="es-EC" dirty="0" smtClean="0"/>
              <a:t>ANÁLISIS TRANSITORIO</a:t>
            </a:r>
            <a:endParaRPr lang="es-EC" dirty="0"/>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2328318" y="1455148"/>
            <a:ext cx="8396288" cy="5138327"/>
          </a:xfrm>
          <a:prstGeom prst="rect">
            <a:avLst/>
          </a:prstGeom>
        </p:spPr>
      </p:pic>
    </p:spTree>
    <p:extLst>
      <p:ext uri="{BB962C8B-B14F-4D97-AF65-F5344CB8AC3E}">
        <p14:creationId xmlns:p14="http://schemas.microsoft.com/office/powerpoint/2010/main" val="2404845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3181350" y="2019300"/>
            <a:ext cx="5829300" cy="2819400"/>
          </a:xfrm>
          <a:prstGeom prst="rect">
            <a:avLst/>
          </a:prstGeom>
        </p:spPr>
      </p:pic>
    </p:spTree>
    <p:extLst>
      <p:ext uri="{BB962C8B-B14F-4D97-AF65-F5344CB8AC3E}">
        <p14:creationId xmlns:p14="http://schemas.microsoft.com/office/powerpoint/2010/main" val="3294828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1912756" y="1362075"/>
            <a:ext cx="8810625" cy="4429125"/>
          </a:xfrm>
          <a:prstGeom prst="rect">
            <a:avLst/>
          </a:prstGeom>
        </p:spPr>
      </p:pic>
    </p:spTree>
    <p:extLst>
      <p:ext uri="{BB962C8B-B14F-4D97-AF65-F5344CB8AC3E}">
        <p14:creationId xmlns:p14="http://schemas.microsoft.com/office/powerpoint/2010/main" val="249536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IMPLEMENTACION SISTEMA DE CIRCULACIÓN</a:t>
            </a:r>
            <a:endParaRPr lang="es-EC" dirty="0"/>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1894114" y="2366961"/>
            <a:ext cx="2133600" cy="3724275"/>
          </a:xfrm>
          <a:prstGeom prst="rect">
            <a:avLst/>
          </a:prstGeom>
        </p:spPr>
      </p:pic>
      <p:pic>
        <p:nvPicPr>
          <p:cNvPr id="5" name="Imagen 4"/>
          <p:cNvPicPr>
            <a:picLocks noChangeAspect="1"/>
          </p:cNvPicPr>
          <p:nvPr/>
        </p:nvPicPr>
        <p:blipFill>
          <a:blip r:embed="rId3"/>
          <a:stretch>
            <a:fillRect/>
          </a:stretch>
        </p:blipFill>
        <p:spPr>
          <a:xfrm>
            <a:off x="4864689" y="2771503"/>
            <a:ext cx="4448175" cy="2438400"/>
          </a:xfrm>
          <a:prstGeom prst="rect">
            <a:avLst/>
          </a:prstGeom>
        </p:spPr>
      </p:pic>
    </p:spTree>
    <p:extLst>
      <p:ext uri="{BB962C8B-B14F-4D97-AF65-F5344CB8AC3E}">
        <p14:creationId xmlns:p14="http://schemas.microsoft.com/office/powerpoint/2010/main" val="3988291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1732504" y="1182578"/>
            <a:ext cx="4550730" cy="4073741"/>
          </a:xfrm>
          <a:prstGeom prst="rect">
            <a:avLst/>
          </a:prstGeom>
        </p:spPr>
      </p:pic>
      <p:pic>
        <p:nvPicPr>
          <p:cNvPr id="5" name="Imagen 4"/>
          <p:cNvPicPr>
            <a:picLocks noChangeAspect="1"/>
          </p:cNvPicPr>
          <p:nvPr/>
        </p:nvPicPr>
        <p:blipFill>
          <a:blip r:embed="rId3"/>
          <a:stretch>
            <a:fillRect/>
          </a:stretch>
        </p:blipFill>
        <p:spPr>
          <a:xfrm>
            <a:off x="8054476" y="933449"/>
            <a:ext cx="2562225" cy="4572000"/>
          </a:xfrm>
          <a:prstGeom prst="rect">
            <a:avLst/>
          </a:prstGeom>
        </p:spPr>
      </p:pic>
    </p:spTree>
    <p:extLst>
      <p:ext uri="{BB962C8B-B14F-4D97-AF65-F5344CB8AC3E}">
        <p14:creationId xmlns:p14="http://schemas.microsoft.com/office/powerpoint/2010/main" val="1994562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IMPLEMENTACIÓN SISTEMA DE CONTROL</a:t>
            </a:r>
            <a:endParaRPr lang="es-EC" dirty="0"/>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2149657" y="2509836"/>
            <a:ext cx="2876550" cy="3438525"/>
          </a:xfrm>
          <a:prstGeom prst="rect">
            <a:avLst/>
          </a:prstGeom>
        </p:spPr>
      </p:pic>
      <p:pic>
        <p:nvPicPr>
          <p:cNvPr id="5" name="Imagen 4"/>
          <p:cNvPicPr>
            <a:picLocks noChangeAspect="1"/>
          </p:cNvPicPr>
          <p:nvPr/>
        </p:nvPicPr>
        <p:blipFill>
          <a:blip r:embed="rId3"/>
          <a:stretch>
            <a:fillRect/>
          </a:stretch>
        </p:blipFill>
        <p:spPr>
          <a:xfrm>
            <a:off x="6625726" y="2214560"/>
            <a:ext cx="2676525" cy="4029075"/>
          </a:xfrm>
          <a:prstGeom prst="rect">
            <a:avLst/>
          </a:prstGeom>
        </p:spPr>
      </p:pic>
    </p:spTree>
    <p:extLst>
      <p:ext uri="{BB962C8B-B14F-4D97-AF65-F5344CB8AC3E}">
        <p14:creationId xmlns:p14="http://schemas.microsoft.com/office/powerpoint/2010/main" val="990164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DESCRIPCION DEL PROYECTO</a:t>
            </a:r>
            <a:endParaRPr lang="es-EC" dirty="0"/>
          </a:p>
        </p:txBody>
      </p:sp>
      <p:sp>
        <p:nvSpPr>
          <p:cNvPr id="3" name="Marcador de contenido 2"/>
          <p:cNvSpPr>
            <a:spLocks noGrp="1"/>
          </p:cNvSpPr>
          <p:nvPr>
            <p:ph idx="1"/>
          </p:nvPr>
        </p:nvSpPr>
        <p:spPr>
          <a:xfrm>
            <a:off x="1301430" y="2438398"/>
            <a:ext cx="10624960" cy="4262847"/>
          </a:xfrm>
        </p:spPr>
        <p:txBody>
          <a:bodyPr>
            <a:normAutofit fontScale="70000" lnSpcReduction="20000"/>
          </a:bodyPr>
          <a:lstStyle/>
          <a:p>
            <a:pPr algn="just"/>
            <a:r>
              <a:rPr lang="es-EC" sz="2900" dirty="0" smtClean="0"/>
              <a:t>El </a:t>
            </a:r>
            <a:r>
              <a:rPr lang="es-EC" sz="2900" dirty="0"/>
              <a:t>proceso de fabricación de la malla tipo SPIDER se basa en tres máquinas extrusoras que trabajan en paralelo, cada una de las extrusoras tienen un tanque de agua de enfriamiento que es donde se cristaliza el polietileno extruido.</a:t>
            </a:r>
          </a:p>
          <a:p>
            <a:pPr algn="just"/>
            <a:r>
              <a:rPr lang="es-EC" sz="2900" dirty="0"/>
              <a:t>Durante la jornada laboral la temperatura aumenta en los tanques de agua de enfriamiento deformando el ajuste (memoria) del producto final generando desperdicio del mismo. Es por esto que el sistema de enfriamiento de agua en los tanques de agua de enfriamiento debe ser implementado y controlado de manera automática, por lo que se debe seleccionar los componentes adecuados para dicho sistema.</a:t>
            </a:r>
          </a:p>
          <a:p>
            <a:pPr algn="just"/>
            <a:r>
              <a:rPr lang="es-EC" sz="2900" dirty="0"/>
              <a:t>Es necesario implementar una torre de enfriamiento de tipo atmosférica que dispone la empresa para disminuir la temperatura de agua en los tres tanques de enfriamiento de malla de polietileno al igual que diseñar e implementar el sistema de circulación de agua de la torre de enfriamiento hacia los tres tanques.</a:t>
            </a:r>
          </a:p>
          <a:p>
            <a:pPr algn="just"/>
            <a:r>
              <a:rPr lang="es-EC" sz="2900" dirty="0"/>
              <a:t>En cada tanque se implementará sensores de temperatura los cuales realizarán las mediciones respectivas a través de un PLC (Controlador Lógico Programable) el cual se encargará de recibir y procesar sus señales.</a:t>
            </a:r>
          </a:p>
          <a:p>
            <a:endParaRPr lang="es-EC" dirty="0"/>
          </a:p>
        </p:txBody>
      </p:sp>
    </p:spTree>
    <p:extLst>
      <p:ext uri="{BB962C8B-B14F-4D97-AF65-F5344CB8AC3E}">
        <p14:creationId xmlns:p14="http://schemas.microsoft.com/office/powerpoint/2010/main" val="314508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2158999" y="2009774"/>
            <a:ext cx="2343150" cy="2581275"/>
          </a:xfrm>
          <a:prstGeom prst="rect">
            <a:avLst/>
          </a:prstGeom>
        </p:spPr>
      </p:pic>
      <p:pic>
        <p:nvPicPr>
          <p:cNvPr id="5" name="Imagen 4"/>
          <p:cNvPicPr>
            <a:picLocks noChangeAspect="1"/>
          </p:cNvPicPr>
          <p:nvPr/>
        </p:nvPicPr>
        <p:blipFill>
          <a:blip r:embed="rId3"/>
          <a:stretch>
            <a:fillRect/>
          </a:stretch>
        </p:blipFill>
        <p:spPr>
          <a:xfrm>
            <a:off x="5176837" y="2452687"/>
            <a:ext cx="1838325" cy="1952625"/>
          </a:xfrm>
          <a:prstGeom prst="rect">
            <a:avLst/>
          </a:prstGeom>
        </p:spPr>
      </p:pic>
      <p:pic>
        <p:nvPicPr>
          <p:cNvPr id="6" name="Imagen 5"/>
          <p:cNvPicPr>
            <a:picLocks noChangeAspect="1"/>
          </p:cNvPicPr>
          <p:nvPr/>
        </p:nvPicPr>
        <p:blipFill>
          <a:blip r:embed="rId4"/>
          <a:stretch>
            <a:fillRect/>
          </a:stretch>
        </p:blipFill>
        <p:spPr>
          <a:xfrm>
            <a:off x="7877583" y="2266949"/>
            <a:ext cx="1609725" cy="2324100"/>
          </a:xfrm>
          <a:prstGeom prst="rect">
            <a:avLst/>
          </a:prstGeom>
        </p:spPr>
      </p:pic>
    </p:spTree>
    <p:extLst>
      <p:ext uri="{BB962C8B-B14F-4D97-AF65-F5344CB8AC3E}">
        <p14:creationId xmlns:p14="http://schemas.microsoft.com/office/powerpoint/2010/main" val="1043253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PRUEBAS DE FUNCIONAMIENTO</a:t>
            </a:r>
            <a:endParaRPr lang="es-EC" dirty="0"/>
          </a:p>
        </p:txBody>
      </p:sp>
      <p:sp>
        <p:nvSpPr>
          <p:cNvPr id="3" name="Marcador de contenido 2"/>
          <p:cNvSpPr>
            <a:spLocks noGrp="1"/>
          </p:cNvSpPr>
          <p:nvPr>
            <p:ph idx="1"/>
          </p:nvPr>
        </p:nvSpPr>
        <p:spPr/>
        <p:txBody>
          <a:bodyPr/>
          <a:lstStyle/>
          <a:p>
            <a:endParaRPr lang="es-EC"/>
          </a:p>
        </p:txBody>
      </p:sp>
      <p:pic>
        <p:nvPicPr>
          <p:cNvPr id="4" name="Imagen 3"/>
          <p:cNvPicPr>
            <a:picLocks noChangeAspect="1"/>
          </p:cNvPicPr>
          <p:nvPr/>
        </p:nvPicPr>
        <p:blipFill>
          <a:blip r:embed="rId2"/>
          <a:stretch>
            <a:fillRect/>
          </a:stretch>
        </p:blipFill>
        <p:spPr>
          <a:xfrm>
            <a:off x="1715406" y="2076447"/>
            <a:ext cx="2381250" cy="3476625"/>
          </a:xfrm>
          <a:prstGeom prst="rect">
            <a:avLst/>
          </a:prstGeom>
        </p:spPr>
      </p:pic>
      <p:pic>
        <p:nvPicPr>
          <p:cNvPr id="5" name="Imagen 4"/>
          <p:cNvPicPr>
            <a:picLocks noChangeAspect="1"/>
          </p:cNvPicPr>
          <p:nvPr/>
        </p:nvPicPr>
        <p:blipFill>
          <a:blip r:embed="rId3"/>
          <a:stretch>
            <a:fillRect/>
          </a:stretch>
        </p:blipFill>
        <p:spPr>
          <a:xfrm>
            <a:off x="4454523" y="2666996"/>
            <a:ext cx="3695700" cy="2295525"/>
          </a:xfrm>
          <a:prstGeom prst="rect">
            <a:avLst/>
          </a:prstGeom>
        </p:spPr>
      </p:pic>
      <p:pic>
        <p:nvPicPr>
          <p:cNvPr id="6" name="Imagen 5"/>
          <p:cNvPicPr>
            <a:picLocks noChangeAspect="1"/>
          </p:cNvPicPr>
          <p:nvPr/>
        </p:nvPicPr>
        <p:blipFill>
          <a:blip r:embed="rId4"/>
          <a:stretch>
            <a:fillRect/>
          </a:stretch>
        </p:blipFill>
        <p:spPr>
          <a:xfrm>
            <a:off x="8839200" y="2771770"/>
            <a:ext cx="3352800" cy="2085975"/>
          </a:xfrm>
          <a:prstGeom prst="rect">
            <a:avLst/>
          </a:prstGeom>
        </p:spPr>
      </p:pic>
    </p:spTree>
    <p:extLst>
      <p:ext uri="{BB962C8B-B14F-4D97-AF65-F5344CB8AC3E}">
        <p14:creationId xmlns:p14="http://schemas.microsoft.com/office/powerpoint/2010/main" val="353863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ANÁLISIS DE RESULTADOS</a:t>
            </a:r>
            <a:endParaRPr lang="es-EC" dirty="0"/>
          </a:p>
        </p:txBody>
      </p:sp>
      <p:sp>
        <p:nvSpPr>
          <p:cNvPr id="3" name="Marcador de contenido 2"/>
          <p:cNvSpPr>
            <a:spLocks noGrp="1"/>
          </p:cNvSpPr>
          <p:nvPr>
            <p:ph idx="1"/>
          </p:nvPr>
        </p:nvSpPr>
        <p:spPr/>
        <p:txBody>
          <a:bodyPr>
            <a:normAutofit fontScale="55000" lnSpcReduction="20000"/>
          </a:bodyPr>
          <a:lstStyle/>
          <a:p>
            <a:r>
              <a:rPr lang="es-ES" dirty="0"/>
              <a:t>Mediante la implementación del sistema se pudo determinar que una vez activadas las electroválvulas del sistema, la activación de la bomba se dará 10 segundos después de que estas se abrieron, con el fin de garantizar que las líneas de succión tengan flujo y la bomba pueda trabajar adecuadamente. </a:t>
            </a:r>
            <a:endParaRPr lang="es-EC" dirty="0"/>
          </a:p>
          <a:p>
            <a:r>
              <a:rPr lang="es-ES" dirty="0"/>
              <a:t>Una vez implementado el sistema se pudo determinar que este se enciende aproximadamente a las 10:50 A.M. tiempo en el cual la temperatura de uno de los tanques está 5°C por encima de la temperatura ambiente, permaneciendo prendido por aproximadamente 50 minutos consiguiendo disminuir 5°C, después de esto se activa el sistema para el siguiente tanque que tiene la mayor temperatura en el agua de enfriamiento. Este es el punto crítico del sistema ya que la temperatura ambiente se eleva considerablemente mientras el sistema está en funcionamiento por lo que, si una hora después de haberse activado el sistema sin lograr disminuir la temperatura de dicho tanque este se apaga y continúa comparando la temperatura de los otros dos tanques, poniendo en funcionamiento el de mayor temperatura.</a:t>
            </a:r>
            <a:endParaRPr lang="es-EC" dirty="0"/>
          </a:p>
          <a:p>
            <a:r>
              <a:rPr lang="es-ES" dirty="0"/>
              <a:t>El sistema se enciende aproximadamente por seis horas y media durante la jornada laboral de 08:00 A.M. a 17:00 P.M. operando las tres máquinas paralelamente obteniendo una notable mejoría en la calidad del producto final, sin necesidad de parar la máquina durante la jornada para cambiar de agua en el tanque de enfriamiento, la limitación que presenta el sistema al trabajar las tres máquinas en paralelo es que aproximadamente después de 25 minutos de finalizar la jornada laboral el sistema dio la alarma por temperatura en una de las máquinas, limitando a que se trabaje solo en dos de las tres máquinas extrusoras. Hay que considerar que el funcionamiento del sistema está relacionado directamente con la variación de la temperatura ambiente y la capacidad de la torre de enfriamiento.</a:t>
            </a:r>
            <a:endParaRPr lang="es-EC" dirty="0"/>
          </a:p>
          <a:p>
            <a:pPr marL="0" indent="0">
              <a:buNone/>
            </a:pPr>
            <a:endParaRPr lang="es-EC" dirty="0"/>
          </a:p>
        </p:txBody>
      </p:sp>
    </p:spTree>
    <p:extLst>
      <p:ext uri="{BB962C8B-B14F-4D97-AF65-F5344CB8AC3E}">
        <p14:creationId xmlns:p14="http://schemas.microsoft.com/office/powerpoint/2010/main" val="2946247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CONCLUSIONES</a:t>
            </a:r>
            <a:endParaRPr lang="es-EC" dirty="0"/>
          </a:p>
        </p:txBody>
      </p:sp>
      <p:sp>
        <p:nvSpPr>
          <p:cNvPr id="3" name="Marcador de contenido 2"/>
          <p:cNvSpPr>
            <a:spLocks noGrp="1"/>
          </p:cNvSpPr>
          <p:nvPr>
            <p:ph idx="1"/>
          </p:nvPr>
        </p:nvSpPr>
        <p:spPr/>
        <p:txBody>
          <a:bodyPr>
            <a:normAutofit fontScale="32500" lnSpcReduction="20000"/>
          </a:bodyPr>
          <a:lstStyle/>
          <a:p>
            <a:pPr lvl="0"/>
            <a:r>
              <a:rPr lang="es-ES" dirty="0"/>
              <a:t>El diseño e implementación del sistema automatizado para el proceso de producción de malla de polietileno para la empresa MALLATEC S.A. permitió aumentar la producción en un 10%, evitando el desperdicio de un recurso vital como el agua en 3000 litros diarios. </a:t>
            </a:r>
            <a:endParaRPr lang="es-EC" dirty="0"/>
          </a:p>
          <a:p>
            <a:endParaRPr lang="es-EC" dirty="0"/>
          </a:p>
          <a:p>
            <a:pPr lvl="0"/>
            <a:r>
              <a:rPr lang="es-ES" dirty="0"/>
              <a:t>Al momento de seleccionar una bomba se debe tomar en cuenta ciertos parámetros como las propiedades del fluido, temperatura del mismo y caudal de trabajo, de modo que las características del funcionamiento de la bomba en relación al </a:t>
            </a:r>
            <a:r>
              <a:rPr lang="es-ES" dirty="0" smtClean="0"/>
              <a:t>sistema </a:t>
            </a:r>
            <a:r>
              <a:rPr lang="es-ES" dirty="0"/>
              <a:t>al cual va a ser empleada sean tales que el funcionamiento esté cerca del punto máximo de rendimiento, optimizando el rendimiento y minimizando el consumo de energía de la bomba.</a:t>
            </a:r>
            <a:endParaRPr lang="es-EC" dirty="0"/>
          </a:p>
          <a:p>
            <a:endParaRPr lang="es-EC" dirty="0"/>
          </a:p>
          <a:p>
            <a:pPr lvl="0"/>
            <a:r>
              <a:rPr lang="es-ES" dirty="0"/>
              <a:t>A pesar de ser levemente más costoso que un termopar, el PT100 ofrece mayor precisión en su lectura con precisión de hasta una décima, de esta manera se puede tener un control mucho más preciso.</a:t>
            </a:r>
            <a:endParaRPr lang="es-EC" dirty="0"/>
          </a:p>
          <a:p>
            <a:endParaRPr lang="es-EC" dirty="0"/>
          </a:p>
          <a:p>
            <a:pPr lvl="0"/>
            <a:r>
              <a:rPr lang="es-ES" dirty="0"/>
              <a:t>La simulación permitió tomar decisiones comparando con los resultados obtenidos en base al diseño calculado. Una vez realizada la modelación e implementando el sistema se pudo comparar los resultados verificándose que el sistema de enfriamiento depende directamente de factores variables los cuales limitan directamente el proceso.</a:t>
            </a:r>
            <a:endParaRPr lang="es-EC" dirty="0"/>
          </a:p>
          <a:p>
            <a:endParaRPr lang="es-EC" dirty="0"/>
          </a:p>
          <a:p>
            <a:pPr lvl="0"/>
            <a:r>
              <a:rPr lang="es-ES" dirty="0"/>
              <a:t>Las unidades de transferencia son quizás la parte más importante de la torre de enfriamiento, y mientras mayor sea su número o área de transferencia el enfriamiento se producirá de mejor manera.</a:t>
            </a:r>
            <a:endParaRPr lang="es-EC" dirty="0"/>
          </a:p>
          <a:p>
            <a:endParaRPr lang="es-EC" dirty="0"/>
          </a:p>
          <a:p>
            <a:pPr lvl="0"/>
            <a:r>
              <a:rPr lang="es-ES" dirty="0"/>
              <a:t>El sistema implementado permitió mejorar la calidad en el producto final evitando devolución del cliente y desperdicio de material, sin embrago al utilizarse las tres máquinas extrusoras en paralelo la torre de enfriamiento funciona al límite por lo que es necesario incrementar la capacidad de enfriamiento de la torre para de esta manera optimizar el tiempo de trabajo del sistema.</a:t>
            </a:r>
            <a:endParaRPr lang="es-EC" dirty="0"/>
          </a:p>
          <a:p>
            <a:endParaRPr lang="es-EC" dirty="0"/>
          </a:p>
          <a:p>
            <a:pPr lvl="0"/>
            <a:r>
              <a:rPr lang="es-ES" dirty="0"/>
              <a:t>La implementación del módulo de temperatura SIEMENS SM 1231 RTD permitió establecer un control adecuado a las características de funcionamiento del sistema, permitiendo seleccionar sensores de mayor precisión.</a:t>
            </a:r>
            <a:endParaRPr lang="es-EC" dirty="0"/>
          </a:p>
          <a:p>
            <a:pPr marL="0" indent="0">
              <a:buNone/>
            </a:pPr>
            <a:endParaRPr lang="es-EC" dirty="0"/>
          </a:p>
        </p:txBody>
      </p:sp>
    </p:spTree>
    <p:extLst>
      <p:ext uri="{BB962C8B-B14F-4D97-AF65-F5344CB8AC3E}">
        <p14:creationId xmlns:p14="http://schemas.microsoft.com/office/powerpoint/2010/main" val="425599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a:t>
            </a:r>
            <a:endParaRPr lang="es-EC" dirty="0"/>
          </a:p>
        </p:txBody>
      </p:sp>
      <p:sp>
        <p:nvSpPr>
          <p:cNvPr id="3" name="Marcador de contenido 2"/>
          <p:cNvSpPr>
            <a:spLocks noGrp="1"/>
          </p:cNvSpPr>
          <p:nvPr>
            <p:ph idx="1"/>
          </p:nvPr>
        </p:nvSpPr>
        <p:spPr/>
        <p:txBody>
          <a:bodyPr>
            <a:normAutofit fontScale="70000" lnSpcReduction="20000"/>
          </a:bodyPr>
          <a:lstStyle/>
          <a:p>
            <a:pPr lvl="0"/>
            <a:r>
              <a:rPr lang="es-ES" dirty="0"/>
              <a:t>Realizar el mantenimiento al sistema implementado mediante el plan de mantenimiento preventivo generado.</a:t>
            </a:r>
            <a:endParaRPr lang="es-EC" dirty="0"/>
          </a:p>
          <a:p>
            <a:endParaRPr lang="es-EC" dirty="0"/>
          </a:p>
          <a:p>
            <a:pPr lvl="0"/>
            <a:r>
              <a:rPr lang="es-ES" dirty="0"/>
              <a:t>Verificar y limpiar diariamente el filtro adaptado a la salida de cada uno de los tanques, previniendo que no se tape la salida de agua y garantizando el funcionamiento adecuado de las electroválvulas.</a:t>
            </a:r>
            <a:endParaRPr lang="es-EC" dirty="0"/>
          </a:p>
          <a:p>
            <a:endParaRPr lang="es-EC" dirty="0"/>
          </a:p>
          <a:p>
            <a:endParaRPr lang="es-EC" dirty="0"/>
          </a:p>
          <a:p>
            <a:pPr lvl="0"/>
            <a:r>
              <a:rPr lang="es-ES" dirty="0"/>
              <a:t>Mediante el manual de usuario y funcionamiento familiarizarse con el tablero de control y la secuencia de programación del sistema automatizado.</a:t>
            </a:r>
            <a:endParaRPr lang="es-EC" dirty="0"/>
          </a:p>
          <a:p>
            <a:endParaRPr lang="es-EC" dirty="0"/>
          </a:p>
        </p:txBody>
      </p:sp>
    </p:spTree>
    <p:extLst>
      <p:ext uri="{BB962C8B-B14F-4D97-AF65-F5344CB8AC3E}">
        <p14:creationId xmlns:p14="http://schemas.microsoft.com/office/powerpoint/2010/main" val="2631062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OBJETIVO GENERAL</a:t>
            </a:r>
            <a:endParaRPr lang="es-EC" dirty="0"/>
          </a:p>
        </p:txBody>
      </p:sp>
      <p:sp>
        <p:nvSpPr>
          <p:cNvPr id="3" name="Marcador de contenido 2"/>
          <p:cNvSpPr>
            <a:spLocks noGrp="1"/>
          </p:cNvSpPr>
          <p:nvPr>
            <p:ph idx="1"/>
          </p:nvPr>
        </p:nvSpPr>
        <p:spPr/>
        <p:txBody>
          <a:bodyPr/>
          <a:lstStyle/>
          <a:p>
            <a:r>
              <a:rPr lang="es-EC" dirty="0"/>
              <a:t>Diseñar y construir un sistema automatizado para el proceso de producción de mallas de polietileno tipo spider en la empresa MALLATEC S.A.</a:t>
            </a:r>
          </a:p>
          <a:p>
            <a:endParaRPr lang="es-EC" dirty="0"/>
          </a:p>
        </p:txBody>
      </p:sp>
    </p:spTree>
    <p:extLst>
      <p:ext uri="{BB962C8B-B14F-4D97-AF65-F5344CB8AC3E}">
        <p14:creationId xmlns:p14="http://schemas.microsoft.com/office/powerpoint/2010/main" val="2161661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b="1" dirty="0"/>
              <a:t>OBJETIVOS ESPECÍFICOS</a:t>
            </a:r>
            <a:endParaRPr lang="es-EC" dirty="0"/>
          </a:p>
        </p:txBody>
      </p:sp>
      <p:sp>
        <p:nvSpPr>
          <p:cNvPr id="3" name="Marcador de contenido 2"/>
          <p:cNvSpPr>
            <a:spLocks noGrp="1"/>
          </p:cNvSpPr>
          <p:nvPr>
            <p:ph idx="1"/>
          </p:nvPr>
        </p:nvSpPr>
        <p:spPr/>
        <p:txBody>
          <a:bodyPr>
            <a:normAutofit fontScale="70000" lnSpcReduction="20000"/>
          </a:bodyPr>
          <a:lstStyle/>
          <a:p>
            <a:pPr lvl="0"/>
            <a:r>
              <a:rPr lang="es-EC" dirty="0"/>
              <a:t>Modelar y simular un estudio físico de transferencia de calor del polietileno extruido al tanque de enfriamiento del proceso de producción.</a:t>
            </a:r>
          </a:p>
          <a:p>
            <a:pPr marL="0" indent="0">
              <a:buNone/>
            </a:pPr>
            <a:endParaRPr lang="es-EC" dirty="0"/>
          </a:p>
          <a:p>
            <a:pPr lvl="0"/>
            <a:r>
              <a:rPr lang="es-EC" dirty="0"/>
              <a:t>Implementar una torre de enfriamiento de tipo atmosférica para el proceso de enfriamiento de polietileno.</a:t>
            </a:r>
          </a:p>
          <a:p>
            <a:pPr marL="0" indent="0">
              <a:buNone/>
            </a:pPr>
            <a:endParaRPr lang="es-EC" dirty="0"/>
          </a:p>
          <a:p>
            <a:pPr lvl="0"/>
            <a:r>
              <a:rPr lang="es-EC" dirty="0"/>
              <a:t>Estructurar y programar el control de temperatura de agua en los tanques de enfriamiento del proceso de producción de mallas de polietileno mediante un PLC, marca Siemens.</a:t>
            </a:r>
          </a:p>
          <a:p>
            <a:pPr marL="0" indent="0">
              <a:buNone/>
            </a:pPr>
            <a:endParaRPr lang="es-EC" dirty="0"/>
          </a:p>
          <a:p>
            <a:pPr lvl="0"/>
            <a:r>
              <a:rPr lang="es-EC" dirty="0"/>
              <a:t>Validar el sistema, a través de un protocolo de pruebas y realizar las correcciones correspondientes.</a:t>
            </a:r>
          </a:p>
          <a:p>
            <a:endParaRPr lang="es-EC" dirty="0"/>
          </a:p>
        </p:txBody>
      </p:sp>
    </p:spTree>
    <p:extLst>
      <p:ext uri="{BB962C8B-B14F-4D97-AF65-F5344CB8AC3E}">
        <p14:creationId xmlns:p14="http://schemas.microsoft.com/office/powerpoint/2010/main" val="148134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150223"/>
            <a:ext cx="10018713" cy="1752599"/>
          </a:xfrm>
        </p:spPr>
        <p:txBody>
          <a:bodyPr/>
          <a:lstStyle/>
          <a:p>
            <a:r>
              <a:rPr lang="es-EC" dirty="0"/>
              <a:t>MALLA TIPO SPIDER</a:t>
            </a:r>
          </a:p>
        </p:txBody>
      </p:sp>
      <p:sp>
        <p:nvSpPr>
          <p:cNvPr id="3" name="Marcador de contenido 2"/>
          <p:cNvSpPr>
            <a:spLocks noGrp="1"/>
          </p:cNvSpPr>
          <p:nvPr>
            <p:ph idx="1"/>
          </p:nvPr>
        </p:nvSpPr>
        <p:spPr>
          <a:xfrm>
            <a:off x="1484309" y="1203959"/>
            <a:ext cx="10018713" cy="3124201"/>
          </a:xfrm>
        </p:spPr>
        <p:txBody>
          <a:bodyPr/>
          <a:lstStyle/>
          <a:p>
            <a:pPr marL="0" indent="0">
              <a:buNone/>
            </a:pPr>
            <a:r>
              <a:rPr lang="es-EC" dirty="0"/>
              <a:t>La Malla de Polietileno Tipo Spider es utilizada para proteger el botón floral desde su brote, pasando por el tiempo de crecimiento y hasta el despacho al consumidor final, permitiendo que la flor se abra en el momento adecuado, guardándola de golpes o lesiones durante el transporte a diferentes destinos .Desde el punto de vista técnico la malla, da volumen a las flores y alargan su vida útil: rosas, girasoles, crisantemos, y </a:t>
            </a:r>
            <a:r>
              <a:rPr lang="es-EC" dirty="0" err="1"/>
              <a:t>otras.Este</a:t>
            </a:r>
            <a:r>
              <a:rPr lang="es-EC" dirty="0"/>
              <a:t> ajuste permite una mejor distribución en la caja (en el empaque) generando una reducción en el costo de los fletes .</a:t>
            </a:r>
          </a:p>
        </p:txBody>
      </p:sp>
      <p:pic>
        <p:nvPicPr>
          <p:cNvPr id="4" name="Imagen 3"/>
          <p:cNvPicPr>
            <a:picLocks noChangeAspect="1"/>
          </p:cNvPicPr>
          <p:nvPr/>
        </p:nvPicPr>
        <p:blipFill>
          <a:blip r:embed="rId2"/>
          <a:stretch>
            <a:fillRect/>
          </a:stretch>
        </p:blipFill>
        <p:spPr>
          <a:xfrm>
            <a:off x="4657725" y="4328160"/>
            <a:ext cx="3075486" cy="2284220"/>
          </a:xfrm>
          <a:prstGeom prst="rect">
            <a:avLst/>
          </a:prstGeom>
        </p:spPr>
      </p:pic>
    </p:spTree>
    <p:extLst>
      <p:ext uri="{BB962C8B-B14F-4D97-AF65-F5344CB8AC3E}">
        <p14:creationId xmlns:p14="http://schemas.microsoft.com/office/powerpoint/2010/main" val="686960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PRODUCCIÓN DE MALLA TIPO SPIDER</a:t>
            </a:r>
          </a:p>
        </p:txBody>
      </p:sp>
      <p:sp>
        <p:nvSpPr>
          <p:cNvPr id="3" name="Marcador de contenido 2"/>
          <p:cNvSpPr>
            <a:spLocks noGrp="1"/>
          </p:cNvSpPr>
          <p:nvPr>
            <p:ph idx="1"/>
          </p:nvPr>
        </p:nvSpPr>
        <p:spPr/>
        <p:txBody>
          <a:bodyPr>
            <a:normAutofit/>
          </a:bodyPr>
          <a:lstStyle/>
          <a:p>
            <a:pPr marL="0" indent="0">
              <a:buNone/>
            </a:pPr>
            <a:r>
              <a:rPr lang="es-EC" dirty="0"/>
              <a:t>El proceso de producción de la malla de polietileno tipo SPIDER se realiza utilizando una extrusora la cual funde el polietileno (granulado - aperlado) de baja densidad depositado en la tolva de alimentación de la misma, una vez fundido pasa a través de un cabezal el cual soporta a la boquilla por donde sale el material fundido y tejido hacia un tanque de agua de enfriamiento donde se conforma (plastifica) la malla de polietileno. Finalmente dos rodillos impulsados por un motor arrastran la malla a velocidad constante para ser cortada y expulsada por una cuchilla acorde a las diferentes dimensiones </a:t>
            </a:r>
          </a:p>
        </p:txBody>
      </p:sp>
    </p:spTree>
    <p:extLst>
      <p:ext uri="{BB962C8B-B14F-4D97-AF65-F5344CB8AC3E}">
        <p14:creationId xmlns:p14="http://schemas.microsoft.com/office/powerpoint/2010/main" val="3220002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DATOS DE LA TORRE DE ENFRIAMIENTO A IMPLEMENTAR</a:t>
            </a:r>
          </a:p>
        </p:txBody>
      </p:sp>
      <p:sp>
        <p:nvSpPr>
          <p:cNvPr id="3" name="Marcador de contenido 2"/>
          <p:cNvSpPr>
            <a:spLocks noGrp="1"/>
          </p:cNvSpPr>
          <p:nvPr>
            <p:ph idx="1"/>
          </p:nvPr>
        </p:nvSpPr>
        <p:spPr/>
        <p:txBody>
          <a:bodyPr/>
          <a:lstStyle/>
          <a:p>
            <a:pPr marL="0" indent="0">
              <a:buNone/>
            </a:pPr>
            <a:r>
              <a:rPr lang="es-EC" dirty="0"/>
              <a:t>La torre de enfriamiento a implementar en el proceso es una torre de tipo atmosférica, se encuentra montada sobre una estructura de 2,5 m. de alto a continuación se detallan sus parámetros: Tipo: Torre de circulación natural Altura: 4 m.  Unidades de Transferencia (NTU): 9m. Altura entre (NTU): 0,4m Área Transversal: 〖2m〗^2 Depósito recolector de Agua: 0,5m^3</a:t>
            </a:r>
          </a:p>
        </p:txBody>
      </p:sp>
    </p:spTree>
    <p:extLst>
      <p:ext uri="{BB962C8B-B14F-4D97-AF65-F5344CB8AC3E}">
        <p14:creationId xmlns:p14="http://schemas.microsoft.com/office/powerpoint/2010/main" val="396847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dirty="0"/>
          </a:p>
        </p:txBody>
      </p:sp>
      <p:pic>
        <p:nvPicPr>
          <p:cNvPr id="4" name="Imagen 3"/>
          <p:cNvPicPr>
            <a:picLocks noChangeAspect="1"/>
          </p:cNvPicPr>
          <p:nvPr/>
        </p:nvPicPr>
        <p:blipFill>
          <a:blip r:embed="rId2"/>
          <a:stretch>
            <a:fillRect/>
          </a:stretch>
        </p:blipFill>
        <p:spPr>
          <a:xfrm>
            <a:off x="4704396" y="189410"/>
            <a:ext cx="2362609" cy="6407075"/>
          </a:xfrm>
          <a:prstGeom prst="rect">
            <a:avLst/>
          </a:prstGeom>
        </p:spPr>
      </p:pic>
    </p:spTree>
    <p:extLst>
      <p:ext uri="{BB962C8B-B14F-4D97-AF65-F5344CB8AC3E}">
        <p14:creationId xmlns:p14="http://schemas.microsoft.com/office/powerpoint/2010/main" val="2368936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0" y="535577"/>
            <a:ext cx="10018713" cy="5255623"/>
          </a:xfrm>
        </p:spPr>
        <p:txBody>
          <a:bodyPr/>
          <a:lstStyle/>
          <a:p>
            <a:r>
              <a:rPr lang="es-EC" dirty="0"/>
              <a:t>Caudal de ingreso a la </a:t>
            </a:r>
            <a:r>
              <a:rPr lang="es-EC" dirty="0" err="1"/>
              <a:t>torre:El</a:t>
            </a:r>
            <a:r>
              <a:rPr lang="es-EC" dirty="0"/>
              <a:t> caudal de ingreso a la torre se lo puede determinar mediante el área de transferencia de flujo de la NTU. Cada NTU cuenta 19 orificios de 0,0127 m. Cálculo de caudal de ingreso de la </a:t>
            </a:r>
            <a:r>
              <a:rPr lang="es-EC" dirty="0" err="1"/>
              <a:t>torre:Q</a:t>
            </a:r>
            <a:r>
              <a:rPr lang="es-EC" dirty="0"/>
              <a:t>=A.V        </a:t>
            </a:r>
            <a:r>
              <a:rPr lang="es-EC" dirty="0" err="1"/>
              <a:t>Donde:V</a:t>
            </a:r>
            <a:r>
              <a:rPr lang="es-EC" dirty="0"/>
              <a:t>=√(2.g.h)        A=π.  D^2/4       La altura se considera como 0.05 m con el criterio de no superar la mitad de la capacidad de NTU:V=√(2.9,8 m/s^2 .0,05 m)V=√(2.9,8 m/s^2 .0,05 m)V=0,99  m/</a:t>
            </a:r>
            <a:r>
              <a:rPr lang="es-EC" dirty="0" err="1"/>
              <a:t>sDondeQ</a:t>
            </a:r>
            <a:r>
              <a:rPr lang="es-EC" dirty="0"/>
              <a:t>=〖π.d〗^2/4.VQ=〖π.0,0127m〗^2/4.0,99 m/</a:t>
            </a:r>
            <a:r>
              <a:rPr lang="es-EC" dirty="0" err="1"/>
              <a:t>sQ</a:t>
            </a:r>
            <a:r>
              <a:rPr lang="es-EC" dirty="0"/>
              <a:t>=1,25x〖10〗^(-4)   m^3/</a:t>
            </a:r>
            <a:r>
              <a:rPr lang="es-EC" dirty="0" err="1"/>
              <a:t>sCaudal</a:t>
            </a:r>
            <a:r>
              <a:rPr lang="es-EC" dirty="0"/>
              <a:t> total para los 19 </a:t>
            </a:r>
            <a:r>
              <a:rPr lang="es-EC" dirty="0" err="1"/>
              <a:t>orificios:Q_T</a:t>
            </a:r>
            <a:r>
              <a:rPr lang="es-EC" dirty="0"/>
              <a:t>=1,25x〖10〗^(-4)   m^3/s x19Q_T=2,37x〖10〗^(-3)   m^3/s</a:t>
            </a:r>
          </a:p>
        </p:txBody>
      </p:sp>
    </p:spTree>
    <p:extLst>
      <p:ext uri="{BB962C8B-B14F-4D97-AF65-F5344CB8AC3E}">
        <p14:creationId xmlns:p14="http://schemas.microsoft.com/office/powerpoint/2010/main" val="32571665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502</TotalTime>
  <Words>1520</Words>
  <Application>Microsoft Office PowerPoint</Application>
  <PresentationFormat>Panorámica</PresentationFormat>
  <Paragraphs>59</Paragraphs>
  <Slides>24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Arial</vt:lpstr>
      <vt:lpstr>Corbel</vt:lpstr>
      <vt:lpstr>Parallax</vt:lpstr>
      <vt:lpstr>DISEÑO E IMPLEMENTACIÓN DE UN SISTEMA AUTOMATIZADO PARA EL PROCESO DE PRODUCCIÓN DE MALLAS DE POLIETILENO PARA LA EMPRESA MALLATEC S.A.</vt:lpstr>
      <vt:lpstr>DESCRIPCION DEL PROYECTO</vt:lpstr>
      <vt:lpstr>OBJETIVO GENERAL</vt:lpstr>
      <vt:lpstr>OBJETIVOS ESPECÍFICOS</vt:lpstr>
      <vt:lpstr>MALLA TIPO SPIDER</vt:lpstr>
      <vt:lpstr>PRODUCCIÓN DE MALLA TIPO SPIDER</vt:lpstr>
      <vt:lpstr>DATOS DE LA TORRE DE ENFRIAMIENTO A IMPLEMENTAR</vt:lpstr>
      <vt:lpstr>Presentación de PowerPoint</vt:lpstr>
      <vt:lpstr>Presentación de PowerPoint</vt:lpstr>
      <vt:lpstr>DISEÑO MECÁNICO DISEÑO DE LA BOMBA Y SISTEMA DE CIRCULACIÓN</vt:lpstr>
      <vt:lpstr>BOMBA SELECCIONADA</vt:lpstr>
      <vt:lpstr>SIMULACIÓN Y VALIDACIÓN DE CÁLCULOS</vt:lpstr>
      <vt:lpstr>ANÁLISIS ESTACIONARIO</vt:lpstr>
      <vt:lpstr>ANÁLISIS TRANSITORIO</vt:lpstr>
      <vt:lpstr>Presentación de PowerPoint</vt:lpstr>
      <vt:lpstr>Presentación de PowerPoint</vt:lpstr>
      <vt:lpstr>IMPLEMENTACION SISTEMA DE CIRCULACIÓN</vt:lpstr>
      <vt:lpstr>Presentación de PowerPoint</vt:lpstr>
      <vt:lpstr>IMPLEMENTACIÓN SISTEMA DE CONTROL</vt:lpstr>
      <vt:lpstr>Presentación de PowerPoint</vt:lpstr>
      <vt:lpstr>PRUEBAS DE FUNCIONAMIENTO</vt:lpstr>
      <vt:lpstr>ANÁLISIS DE RESULTADOS</vt:lpstr>
      <vt:lpstr>CONCLUSIONES</vt:lpstr>
      <vt:lpstr>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Andrés Navarro</dc:creator>
  <cp:lastModifiedBy>Andrés Navarro</cp:lastModifiedBy>
  <cp:revision>8</cp:revision>
  <dcterms:created xsi:type="dcterms:W3CDTF">2016-09-23T05:11:41Z</dcterms:created>
  <dcterms:modified xsi:type="dcterms:W3CDTF">2016-09-23T13:34:00Z</dcterms:modified>
</cp:coreProperties>
</file>