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7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  <p:sldId id="268" r:id="rId11"/>
    <p:sldId id="267" r:id="rId12"/>
    <p:sldId id="266" r:id="rId13"/>
    <p:sldId id="265" r:id="rId14"/>
    <p:sldId id="272" r:id="rId15"/>
    <p:sldId id="271" r:id="rId16"/>
    <p:sldId id="276" r:id="rId17"/>
    <p:sldId id="274" r:id="rId18"/>
    <p:sldId id="273" r:id="rId19"/>
    <p:sldId id="270" r:id="rId20"/>
    <p:sldId id="26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BD88F8-8A3C-4DB3-9EB0-4B54775D746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5B0C7E7-75B1-48D9-A6D8-904960686750}">
      <dgm:prSet phldrT="[Texto]" custT="1"/>
      <dgm:spPr/>
      <dgm:t>
        <a:bodyPr/>
        <a:lstStyle/>
        <a:p>
          <a:pPr algn="ctr"/>
          <a:r>
            <a:rPr lang="es-ES" sz="1400" dirty="0"/>
            <a:t>Requerimientos del Cliente</a:t>
          </a:r>
        </a:p>
      </dgm:t>
    </dgm:pt>
    <dgm:pt modelId="{74E748C9-DE1E-4536-994B-36822142948C}" type="parTrans" cxnId="{4063A110-8651-4B5E-B50A-D3579CAE72C1}">
      <dgm:prSet/>
      <dgm:spPr/>
      <dgm:t>
        <a:bodyPr/>
        <a:lstStyle/>
        <a:p>
          <a:pPr algn="ctr"/>
          <a:endParaRPr lang="es-ES"/>
        </a:p>
      </dgm:t>
    </dgm:pt>
    <dgm:pt modelId="{6B069C7F-7621-4EED-A6CF-6D15580DC840}" type="sibTrans" cxnId="{4063A110-8651-4B5E-B50A-D3579CAE72C1}">
      <dgm:prSet/>
      <dgm:spPr/>
      <dgm:t>
        <a:bodyPr/>
        <a:lstStyle/>
        <a:p>
          <a:pPr algn="ctr"/>
          <a:endParaRPr lang="es-ES"/>
        </a:p>
      </dgm:t>
    </dgm:pt>
    <dgm:pt modelId="{6014FB17-A9E7-4431-A33B-387920CDEAA7}">
      <dgm:prSet phldrT="[Texto]" custT="1"/>
      <dgm:spPr/>
      <dgm:t>
        <a:bodyPr/>
        <a:lstStyle/>
        <a:p>
          <a:pPr algn="ctr"/>
          <a:r>
            <a:rPr lang="es-ES" sz="1400" dirty="0"/>
            <a:t>Características Técnicas</a:t>
          </a:r>
        </a:p>
      </dgm:t>
    </dgm:pt>
    <dgm:pt modelId="{D72AB8F9-BD0E-4AAA-96E9-E1B79328904D}" type="parTrans" cxnId="{D23F5EAE-7FA3-43B0-B23A-A7F471C2FCD7}">
      <dgm:prSet/>
      <dgm:spPr/>
      <dgm:t>
        <a:bodyPr/>
        <a:lstStyle/>
        <a:p>
          <a:pPr algn="ctr"/>
          <a:endParaRPr lang="es-ES"/>
        </a:p>
      </dgm:t>
    </dgm:pt>
    <dgm:pt modelId="{CCE4D94E-9FE9-460D-B3D5-3C401D1FC1B7}" type="sibTrans" cxnId="{D23F5EAE-7FA3-43B0-B23A-A7F471C2FCD7}">
      <dgm:prSet/>
      <dgm:spPr/>
      <dgm:t>
        <a:bodyPr/>
        <a:lstStyle/>
        <a:p>
          <a:pPr algn="ctr"/>
          <a:endParaRPr lang="es-ES"/>
        </a:p>
      </dgm:t>
    </dgm:pt>
    <dgm:pt modelId="{CCED58C9-6457-4EBC-A829-0B123ED48887}">
      <dgm:prSet phldrT="[Texto]" custT="1"/>
      <dgm:spPr/>
      <dgm:t>
        <a:bodyPr/>
        <a:lstStyle/>
        <a:p>
          <a:pPr algn="ctr"/>
          <a:r>
            <a:rPr lang="es-ES" sz="1400" dirty="0"/>
            <a:t>Matriz de la Calidad</a:t>
          </a:r>
        </a:p>
      </dgm:t>
    </dgm:pt>
    <dgm:pt modelId="{C5E80A15-0E50-4103-B308-41FCA63D60DB}" type="parTrans" cxnId="{15AB94AE-C605-432D-A980-B4C710C82047}">
      <dgm:prSet/>
      <dgm:spPr/>
      <dgm:t>
        <a:bodyPr/>
        <a:lstStyle/>
        <a:p>
          <a:pPr algn="ctr"/>
          <a:endParaRPr lang="es-ES"/>
        </a:p>
      </dgm:t>
    </dgm:pt>
    <dgm:pt modelId="{31B3F355-765D-42A2-BD1E-94D6B0615A4D}" type="sibTrans" cxnId="{15AB94AE-C605-432D-A980-B4C710C82047}">
      <dgm:prSet/>
      <dgm:spPr/>
      <dgm:t>
        <a:bodyPr/>
        <a:lstStyle/>
        <a:p>
          <a:pPr algn="ctr"/>
          <a:endParaRPr lang="es-ES"/>
        </a:p>
      </dgm:t>
    </dgm:pt>
    <dgm:pt modelId="{0206C663-121A-4C12-BA8F-F7CF03FE9D7A}">
      <dgm:prSet phldrT="[Texto]" custT="1"/>
      <dgm:spPr/>
      <dgm:t>
        <a:bodyPr/>
        <a:lstStyle/>
        <a:p>
          <a:pPr algn="ctr"/>
          <a:r>
            <a:rPr lang="es-ES" sz="1400" dirty="0"/>
            <a:t>Características Técnicas más relevantes</a:t>
          </a:r>
        </a:p>
      </dgm:t>
    </dgm:pt>
    <dgm:pt modelId="{8A1032D9-C9E7-43E6-8CC5-6A15997D7F66}" type="parTrans" cxnId="{F7820AB5-E60F-430D-962A-68C67B82D0E6}">
      <dgm:prSet/>
      <dgm:spPr/>
      <dgm:t>
        <a:bodyPr/>
        <a:lstStyle/>
        <a:p>
          <a:pPr algn="ctr"/>
          <a:endParaRPr lang="es-ES"/>
        </a:p>
      </dgm:t>
    </dgm:pt>
    <dgm:pt modelId="{C8604346-EC0C-405D-9F7B-ACBC06A9B0FE}" type="sibTrans" cxnId="{F7820AB5-E60F-430D-962A-68C67B82D0E6}">
      <dgm:prSet/>
      <dgm:spPr/>
      <dgm:t>
        <a:bodyPr/>
        <a:lstStyle/>
        <a:p>
          <a:pPr algn="ctr"/>
          <a:endParaRPr lang="es-ES"/>
        </a:p>
      </dgm:t>
    </dgm:pt>
    <dgm:pt modelId="{49BD5623-4D8A-4864-BBB3-CB8FB0198AEA}">
      <dgm:prSet phldrT="[Texto]" custT="1"/>
      <dgm:spPr/>
      <dgm:t>
        <a:bodyPr/>
        <a:lstStyle/>
        <a:p>
          <a:pPr algn="ctr"/>
          <a:r>
            <a:rPr lang="es-ES" sz="1400" dirty="0"/>
            <a:t>Especificaciones</a:t>
          </a:r>
          <a:endParaRPr lang="es-ES" sz="1200" dirty="0"/>
        </a:p>
      </dgm:t>
    </dgm:pt>
    <dgm:pt modelId="{79934BB2-346B-447F-914D-D815A1A0B920}" type="parTrans" cxnId="{CF0D0D8D-DAA2-4824-8467-C3D48436ECC4}">
      <dgm:prSet/>
      <dgm:spPr/>
      <dgm:t>
        <a:bodyPr/>
        <a:lstStyle/>
        <a:p>
          <a:pPr algn="ctr"/>
          <a:endParaRPr lang="es-ES"/>
        </a:p>
      </dgm:t>
    </dgm:pt>
    <dgm:pt modelId="{604A0F2A-12B0-4B2A-9E7A-92E007D0FF77}" type="sibTrans" cxnId="{CF0D0D8D-DAA2-4824-8467-C3D48436ECC4}">
      <dgm:prSet/>
      <dgm:spPr/>
      <dgm:t>
        <a:bodyPr/>
        <a:lstStyle/>
        <a:p>
          <a:pPr algn="ctr"/>
          <a:endParaRPr lang="es-ES"/>
        </a:p>
      </dgm:t>
    </dgm:pt>
    <dgm:pt modelId="{FF4E3823-6EDA-4807-AE80-E402A8D61FF2}" type="pres">
      <dgm:prSet presAssocID="{F6BD88F8-8A3C-4DB3-9EB0-4B54775D746C}" presName="Name0" presStyleCnt="0">
        <dgm:presLayoutVars>
          <dgm:dir/>
          <dgm:animLvl val="lvl"/>
          <dgm:resizeHandles val="exact"/>
        </dgm:presLayoutVars>
      </dgm:prSet>
      <dgm:spPr/>
    </dgm:pt>
    <dgm:pt modelId="{89FD9542-7F6F-4E33-BE63-D03E84640C41}" type="pres">
      <dgm:prSet presAssocID="{C5B0C7E7-75B1-48D9-A6D8-90496068675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E4875-94F5-42DC-886E-223B326E745B}" type="pres">
      <dgm:prSet presAssocID="{6B069C7F-7621-4EED-A6CF-6D15580DC840}" presName="parTxOnlySpace" presStyleCnt="0"/>
      <dgm:spPr/>
    </dgm:pt>
    <dgm:pt modelId="{06BA964D-EFB1-42E3-89A8-3FBC5A07E56D}" type="pres">
      <dgm:prSet presAssocID="{6014FB17-A9E7-4431-A33B-387920CDEAA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EFA227-FAF0-471F-8D4A-B582502FEE24}" type="pres">
      <dgm:prSet presAssocID="{CCE4D94E-9FE9-460D-B3D5-3C401D1FC1B7}" presName="parTxOnlySpace" presStyleCnt="0"/>
      <dgm:spPr/>
    </dgm:pt>
    <dgm:pt modelId="{549217E8-B45C-46D5-82A4-73A5A6D466A0}" type="pres">
      <dgm:prSet presAssocID="{CCED58C9-6457-4EBC-A829-0B123ED4888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82B5C-FDF2-44C7-8D08-F8F8FDDAFA3D}" type="pres">
      <dgm:prSet presAssocID="{31B3F355-765D-42A2-BD1E-94D6B0615A4D}" presName="parTxOnlySpace" presStyleCnt="0"/>
      <dgm:spPr/>
    </dgm:pt>
    <dgm:pt modelId="{9BDDE677-E3BD-4398-BA4D-A32EEF42F161}" type="pres">
      <dgm:prSet presAssocID="{0206C663-121A-4C12-BA8F-F7CF03FE9D7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5ABC3C-F13A-4F8C-BB96-93B716D8E750}" type="pres">
      <dgm:prSet presAssocID="{C8604346-EC0C-405D-9F7B-ACBC06A9B0FE}" presName="parTxOnlySpace" presStyleCnt="0"/>
      <dgm:spPr/>
    </dgm:pt>
    <dgm:pt modelId="{04EC45FD-2CA4-4528-93C3-F1E91236F704}" type="pres">
      <dgm:prSet presAssocID="{49BD5623-4D8A-4864-BBB3-CB8FB0198AE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AB94AE-C605-432D-A980-B4C710C82047}" srcId="{F6BD88F8-8A3C-4DB3-9EB0-4B54775D746C}" destId="{CCED58C9-6457-4EBC-A829-0B123ED48887}" srcOrd="2" destOrd="0" parTransId="{C5E80A15-0E50-4103-B308-41FCA63D60DB}" sibTransId="{31B3F355-765D-42A2-BD1E-94D6B0615A4D}"/>
    <dgm:cxn modelId="{4063A110-8651-4B5E-B50A-D3579CAE72C1}" srcId="{F6BD88F8-8A3C-4DB3-9EB0-4B54775D746C}" destId="{C5B0C7E7-75B1-48D9-A6D8-904960686750}" srcOrd="0" destOrd="0" parTransId="{74E748C9-DE1E-4536-994B-36822142948C}" sibTransId="{6B069C7F-7621-4EED-A6CF-6D15580DC840}"/>
    <dgm:cxn modelId="{35E42E58-034B-4C84-A3A4-44A48BA9CEDE}" type="presOf" srcId="{F6BD88F8-8A3C-4DB3-9EB0-4B54775D746C}" destId="{FF4E3823-6EDA-4807-AE80-E402A8D61FF2}" srcOrd="0" destOrd="0" presId="urn:microsoft.com/office/officeart/2005/8/layout/chevron1"/>
    <dgm:cxn modelId="{F7A12F95-D2A7-4C47-B34A-262982178A47}" type="presOf" srcId="{C5B0C7E7-75B1-48D9-A6D8-904960686750}" destId="{89FD9542-7F6F-4E33-BE63-D03E84640C41}" srcOrd="0" destOrd="0" presId="urn:microsoft.com/office/officeart/2005/8/layout/chevron1"/>
    <dgm:cxn modelId="{CF0D0D8D-DAA2-4824-8467-C3D48436ECC4}" srcId="{F6BD88F8-8A3C-4DB3-9EB0-4B54775D746C}" destId="{49BD5623-4D8A-4864-BBB3-CB8FB0198AEA}" srcOrd="4" destOrd="0" parTransId="{79934BB2-346B-447F-914D-D815A1A0B920}" sibTransId="{604A0F2A-12B0-4B2A-9E7A-92E007D0FF77}"/>
    <dgm:cxn modelId="{DA7062DB-688D-4575-83E7-43E565809619}" type="presOf" srcId="{CCED58C9-6457-4EBC-A829-0B123ED48887}" destId="{549217E8-B45C-46D5-82A4-73A5A6D466A0}" srcOrd="0" destOrd="0" presId="urn:microsoft.com/office/officeart/2005/8/layout/chevron1"/>
    <dgm:cxn modelId="{831E3037-4D6B-47ED-AE76-40829AA8D0DA}" type="presOf" srcId="{6014FB17-A9E7-4431-A33B-387920CDEAA7}" destId="{06BA964D-EFB1-42E3-89A8-3FBC5A07E56D}" srcOrd="0" destOrd="0" presId="urn:microsoft.com/office/officeart/2005/8/layout/chevron1"/>
    <dgm:cxn modelId="{D23F5EAE-7FA3-43B0-B23A-A7F471C2FCD7}" srcId="{F6BD88F8-8A3C-4DB3-9EB0-4B54775D746C}" destId="{6014FB17-A9E7-4431-A33B-387920CDEAA7}" srcOrd="1" destOrd="0" parTransId="{D72AB8F9-BD0E-4AAA-96E9-E1B79328904D}" sibTransId="{CCE4D94E-9FE9-460D-B3D5-3C401D1FC1B7}"/>
    <dgm:cxn modelId="{2AE96112-A605-4309-82E2-C63470105D75}" type="presOf" srcId="{0206C663-121A-4C12-BA8F-F7CF03FE9D7A}" destId="{9BDDE677-E3BD-4398-BA4D-A32EEF42F161}" srcOrd="0" destOrd="0" presId="urn:microsoft.com/office/officeart/2005/8/layout/chevron1"/>
    <dgm:cxn modelId="{F7820AB5-E60F-430D-962A-68C67B82D0E6}" srcId="{F6BD88F8-8A3C-4DB3-9EB0-4B54775D746C}" destId="{0206C663-121A-4C12-BA8F-F7CF03FE9D7A}" srcOrd="3" destOrd="0" parTransId="{8A1032D9-C9E7-43E6-8CC5-6A15997D7F66}" sibTransId="{C8604346-EC0C-405D-9F7B-ACBC06A9B0FE}"/>
    <dgm:cxn modelId="{29720330-D13D-4AF3-A3B3-B91F316141A1}" type="presOf" srcId="{49BD5623-4D8A-4864-BBB3-CB8FB0198AEA}" destId="{04EC45FD-2CA4-4528-93C3-F1E91236F704}" srcOrd="0" destOrd="0" presId="urn:microsoft.com/office/officeart/2005/8/layout/chevron1"/>
    <dgm:cxn modelId="{781B36B1-6685-407C-96CB-C63748100CD9}" type="presParOf" srcId="{FF4E3823-6EDA-4807-AE80-E402A8D61FF2}" destId="{89FD9542-7F6F-4E33-BE63-D03E84640C41}" srcOrd="0" destOrd="0" presId="urn:microsoft.com/office/officeart/2005/8/layout/chevron1"/>
    <dgm:cxn modelId="{27F5F593-FE36-43A2-97C7-068DEF3EF825}" type="presParOf" srcId="{FF4E3823-6EDA-4807-AE80-E402A8D61FF2}" destId="{E42E4875-94F5-42DC-886E-223B326E745B}" srcOrd="1" destOrd="0" presId="urn:microsoft.com/office/officeart/2005/8/layout/chevron1"/>
    <dgm:cxn modelId="{93A15C1B-3DBE-492B-9A72-FFA2CFC8DB6D}" type="presParOf" srcId="{FF4E3823-6EDA-4807-AE80-E402A8D61FF2}" destId="{06BA964D-EFB1-42E3-89A8-3FBC5A07E56D}" srcOrd="2" destOrd="0" presId="urn:microsoft.com/office/officeart/2005/8/layout/chevron1"/>
    <dgm:cxn modelId="{8E21EF2E-5242-4B18-B106-C5C21A9B9098}" type="presParOf" srcId="{FF4E3823-6EDA-4807-AE80-E402A8D61FF2}" destId="{ADEFA227-FAF0-471F-8D4A-B582502FEE24}" srcOrd="3" destOrd="0" presId="urn:microsoft.com/office/officeart/2005/8/layout/chevron1"/>
    <dgm:cxn modelId="{31BC8A7F-4DB5-425D-A9A3-19A3EFCBE1B7}" type="presParOf" srcId="{FF4E3823-6EDA-4807-AE80-E402A8D61FF2}" destId="{549217E8-B45C-46D5-82A4-73A5A6D466A0}" srcOrd="4" destOrd="0" presId="urn:microsoft.com/office/officeart/2005/8/layout/chevron1"/>
    <dgm:cxn modelId="{359C72D1-1D3D-4837-839F-6A18C2783E64}" type="presParOf" srcId="{FF4E3823-6EDA-4807-AE80-E402A8D61FF2}" destId="{9CD82B5C-FDF2-44C7-8D08-F8F8FDDAFA3D}" srcOrd="5" destOrd="0" presId="urn:microsoft.com/office/officeart/2005/8/layout/chevron1"/>
    <dgm:cxn modelId="{75BEE5D9-B142-48A4-A2E9-AF013EFB7A60}" type="presParOf" srcId="{FF4E3823-6EDA-4807-AE80-E402A8D61FF2}" destId="{9BDDE677-E3BD-4398-BA4D-A32EEF42F161}" srcOrd="6" destOrd="0" presId="urn:microsoft.com/office/officeart/2005/8/layout/chevron1"/>
    <dgm:cxn modelId="{CB898EE8-5F23-4F05-9707-8D2BF8251D7C}" type="presParOf" srcId="{FF4E3823-6EDA-4807-AE80-E402A8D61FF2}" destId="{705ABC3C-F13A-4F8C-BB96-93B716D8E750}" srcOrd="7" destOrd="0" presId="urn:microsoft.com/office/officeart/2005/8/layout/chevron1"/>
    <dgm:cxn modelId="{9BCE882B-F741-4DA9-A1F5-0E622C86E62C}" type="presParOf" srcId="{FF4E3823-6EDA-4807-AE80-E402A8D61FF2}" destId="{04EC45FD-2CA4-4528-93C3-F1E91236F70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D9542-7F6F-4E33-BE63-D03E84640C41}">
      <dsp:nvSpPr>
        <dsp:cNvPr id="0" name=""/>
        <dsp:cNvSpPr/>
      </dsp:nvSpPr>
      <dsp:spPr>
        <a:xfrm>
          <a:off x="2462" y="900041"/>
          <a:ext cx="2192012" cy="876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Requerimientos del Cliente</a:t>
          </a:r>
        </a:p>
      </dsp:txBody>
      <dsp:txXfrm>
        <a:off x="440864" y="900041"/>
        <a:ext cx="1315208" cy="876804"/>
      </dsp:txXfrm>
    </dsp:sp>
    <dsp:sp modelId="{06BA964D-EFB1-42E3-89A8-3FBC5A07E56D}">
      <dsp:nvSpPr>
        <dsp:cNvPr id="0" name=""/>
        <dsp:cNvSpPr/>
      </dsp:nvSpPr>
      <dsp:spPr>
        <a:xfrm>
          <a:off x="1975274" y="900041"/>
          <a:ext cx="2192012" cy="876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Características Técnicas</a:t>
          </a:r>
        </a:p>
      </dsp:txBody>
      <dsp:txXfrm>
        <a:off x="2413676" y="900041"/>
        <a:ext cx="1315208" cy="876804"/>
      </dsp:txXfrm>
    </dsp:sp>
    <dsp:sp modelId="{549217E8-B45C-46D5-82A4-73A5A6D466A0}">
      <dsp:nvSpPr>
        <dsp:cNvPr id="0" name=""/>
        <dsp:cNvSpPr/>
      </dsp:nvSpPr>
      <dsp:spPr>
        <a:xfrm>
          <a:off x="3948085" y="900041"/>
          <a:ext cx="2192012" cy="876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Matriz de la Calidad</a:t>
          </a:r>
        </a:p>
      </dsp:txBody>
      <dsp:txXfrm>
        <a:off x="4386487" y="900041"/>
        <a:ext cx="1315208" cy="876804"/>
      </dsp:txXfrm>
    </dsp:sp>
    <dsp:sp modelId="{9BDDE677-E3BD-4398-BA4D-A32EEF42F161}">
      <dsp:nvSpPr>
        <dsp:cNvPr id="0" name=""/>
        <dsp:cNvSpPr/>
      </dsp:nvSpPr>
      <dsp:spPr>
        <a:xfrm>
          <a:off x="5920896" y="900041"/>
          <a:ext cx="2192012" cy="876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Características Técnicas más relevantes</a:t>
          </a:r>
        </a:p>
      </dsp:txBody>
      <dsp:txXfrm>
        <a:off x="6359298" y="900041"/>
        <a:ext cx="1315208" cy="876804"/>
      </dsp:txXfrm>
    </dsp:sp>
    <dsp:sp modelId="{04EC45FD-2CA4-4528-93C3-F1E91236F704}">
      <dsp:nvSpPr>
        <dsp:cNvPr id="0" name=""/>
        <dsp:cNvSpPr/>
      </dsp:nvSpPr>
      <dsp:spPr>
        <a:xfrm>
          <a:off x="7893707" y="900041"/>
          <a:ext cx="2192012" cy="8768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Especificaciones</a:t>
          </a:r>
          <a:endParaRPr lang="es-ES" sz="1200" kern="1200" dirty="0"/>
        </a:p>
      </dsp:txBody>
      <dsp:txXfrm>
        <a:off x="8332109" y="900041"/>
        <a:ext cx="1315208" cy="87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5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8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92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19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485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759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9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9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4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7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73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8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2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ibujo_de_Microsoft_Visio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385" y="559157"/>
            <a:ext cx="4906764" cy="13601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8067" y="2794901"/>
            <a:ext cx="8915399" cy="1132660"/>
          </a:xfrm>
        </p:spPr>
        <p:txBody>
          <a:bodyPr>
            <a:noAutofit/>
          </a:bodyPr>
          <a:lstStyle/>
          <a:p>
            <a:pPr algn="just"/>
            <a:r>
              <a:rPr lang="es-EC" sz="2400" b="1" dirty="0"/>
              <a:t>DISEÑO Y CONSTRUCCIÓN DE UN PROTOTIPO DE ESCANER 3D PARA EL MODELAMIENTO DE OBJETOS EN TRES DIMENSIONES</a:t>
            </a:r>
            <a:endParaRPr lang="es-CO" sz="24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7089" y="5112912"/>
            <a:ext cx="8915399" cy="1305905"/>
          </a:xfrm>
        </p:spPr>
        <p:txBody>
          <a:bodyPr/>
          <a:lstStyle/>
          <a:p>
            <a:endParaRPr lang="es-EC" b="1" dirty="0" smtClean="0"/>
          </a:p>
          <a:p>
            <a:r>
              <a:rPr lang="es-EC" sz="1200" b="1" dirty="0" smtClean="0"/>
              <a:t>AUTOR</a:t>
            </a:r>
            <a:r>
              <a:rPr lang="es-EC" sz="1200" b="1" dirty="0"/>
              <a:t>: VILLAMAR FLORES, XAVIER </a:t>
            </a:r>
            <a:r>
              <a:rPr lang="es-EC" sz="1200" b="1" dirty="0" smtClean="0"/>
              <a:t>ALEJANDRO</a:t>
            </a:r>
            <a:endParaRPr lang="es-CO" sz="1200" b="1" dirty="0"/>
          </a:p>
          <a:p>
            <a:r>
              <a:rPr lang="es-EC" sz="1200" b="1" dirty="0"/>
              <a:t>DIRECTOR: ING. ECHEVERRIA, LUIS</a:t>
            </a:r>
            <a:endParaRPr lang="es-CO" sz="1200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337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 defTabSz="457200" rtl="0">
              <a:spcBef>
                <a:spcPct val="0"/>
              </a:spcBef>
            </a:pPr>
            <a:r>
              <a:rPr lang="es-ES" b="1" dirty="0"/>
              <a:t>Identificación de la función principal del sistema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2507" y="4407569"/>
            <a:ext cx="8915400" cy="3777622"/>
          </a:xfrm>
        </p:spPr>
        <p:txBody>
          <a:bodyPr/>
          <a:lstStyle/>
          <a:p>
            <a:r>
              <a:rPr lang="es-ES" dirty="0"/>
              <a:t>Caja negra de la función principal del sistema</a:t>
            </a:r>
            <a:endParaRPr lang="es-CO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036" y="1738563"/>
            <a:ext cx="521081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l" defTabSz="457200" rtl="0">
              <a:spcBef>
                <a:spcPct val="0"/>
              </a:spcBef>
            </a:pPr>
            <a:r>
              <a:rPr lang="es-ES" b="1" dirty="0"/>
              <a:t>Identificación de funciones secundarias</a:t>
            </a:r>
            <a:r>
              <a:rPr lang="es-CO" b="1" dirty="0"/>
              <a:t/>
            </a:r>
            <a:br>
              <a:rPr lang="es-CO" b="1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56864" y="5734667"/>
            <a:ext cx="8816725" cy="645695"/>
          </a:xfrm>
        </p:spPr>
        <p:txBody>
          <a:bodyPr/>
          <a:lstStyle/>
          <a:p>
            <a:r>
              <a:rPr lang="es-ES" dirty="0"/>
              <a:t>Identificación de subsistemas funcionales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94" y="2133600"/>
            <a:ext cx="10519343" cy="334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4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C" b="1" dirty="0"/>
              <a:t>Procedimiento de diseño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Caracterización del elemento principal.</a:t>
            </a:r>
            <a:endParaRPr lang="es-CO" dirty="0"/>
          </a:p>
          <a:p>
            <a:pPr lvl="0"/>
            <a:r>
              <a:rPr lang="de-DE" dirty="0"/>
              <a:t>División del PEG-1 en sistemas</a:t>
            </a:r>
            <a:r>
              <a:rPr lang="de-DE" dirty="0" smtClean="0"/>
              <a:t>.</a:t>
            </a:r>
          </a:p>
          <a:p>
            <a:pPr lvl="0"/>
            <a:endParaRPr lang="de-DE" dirty="0"/>
          </a:p>
          <a:p>
            <a:pPr marL="0" lvl="0" indent="0">
              <a:buNone/>
            </a:pPr>
            <a:endParaRPr lang="de-DE" dirty="0" smtClean="0"/>
          </a:p>
          <a:p>
            <a:pPr lvl="0"/>
            <a:endParaRPr lang="es-CO" dirty="0"/>
          </a:p>
          <a:p>
            <a:pPr lvl="0"/>
            <a:r>
              <a:rPr lang="de-DE" dirty="0"/>
              <a:t>Diseño electrónico, eléctrico y mecánico de los elementos de cada sistema.</a:t>
            </a:r>
            <a:endParaRPr lang="es-CO" dirty="0"/>
          </a:p>
          <a:p>
            <a:pPr lvl="0"/>
            <a:r>
              <a:rPr lang="de-DE" dirty="0"/>
              <a:t>Resultados del diseño.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660022" y="2963779"/>
            <a:ext cx="8915400" cy="1672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C" dirty="0"/>
              <a:t>Sistema múltiples ángulos</a:t>
            </a:r>
            <a:r>
              <a:rPr lang="de-DE" dirty="0"/>
              <a:t>.</a:t>
            </a:r>
            <a:endParaRPr lang="es-CO" dirty="0"/>
          </a:p>
          <a:p>
            <a:pPr lvl="0"/>
            <a:r>
              <a:rPr lang="de-DE" dirty="0"/>
              <a:t>Medición, Control y Alimentación.</a:t>
            </a:r>
            <a:endParaRPr lang="es-CO" dirty="0"/>
          </a:p>
          <a:p>
            <a:pPr lvl="0"/>
            <a:r>
              <a:rPr lang="de-DE" dirty="0"/>
              <a:t>Reconstrucción.</a:t>
            </a: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2576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/>
              <a:t>Sistema múltiples ángulos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547936"/>
            <a:ext cx="8915400" cy="1363285"/>
          </a:xfrm>
        </p:spPr>
        <p:txBody>
          <a:bodyPr/>
          <a:lstStyle/>
          <a:p>
            <a:r>
              <a:rPr lang="es-ES" dirty="0"/>
              <a:t>Diagrama de bloques del sistema </a:t>
            </a:r>
            <a:r>
              <a:rPr lang="es-EC" dirty="0"/>
              <a:t>múltiples ángulos</a:t>
            </a:r>
            <a:endParaRPr lang="es-CO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37084" y="1455820"/>
            <a:ext cx="146491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093176"/>
              </p:ext>
            </p:extLst>
          </p:nvPr>
        </p:nvGraphicFramePr>
        <p:xfrm>
          <a:off x="1937084" y="1455821"/>
          <a:ext cx="705411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Visio" r:id="rId3" imgW="7829428" imgH="2800495" progId="Visio.Drawing.15">
                  <p:embed/>
                </p:oleObj>
              </mc:Choice>
              <mc:Fallback>
                <p:oleObj name="Visio" r:id="rId3" imgW="7829428" imgH="280049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084" y="1455821"/>
                        <a:ext cx="7054115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445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s-ES" sz="2400" dirty="0"/>
              <a:t>Sistema de medición, control y alimentación</a:t>
            </a:r>
            <a:r>
              <a:rPr lang="es-CO" sz="2400" b="1" dirty="0"/>
              <a:t/>
            </a:r>
            <a:br>
              <a:rPr lang="es-CO" sz="2400" b="1" dirty="0"/>
            </a:b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523874"/>
            <a:ext cx="8915400" cy="1387348"/>
          </a:xfrm>
        </p:spPr>
        <p:txBody>
          <a:bodyPr/>
          <a:lstStyle/>
          <a:p>
            <a:r>
              <a:rPr lang="es-ES" dirty="0"/>
              <a:t>Diagrama de bloques del sistema de medición, control y alimentación</a:t>
            </a:r>
            <a:endParaRPr lang="es-CO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35705" y="1552073"/>
            <a:ext cx="167359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189"/>
              </p:ext>
            </p:extLst>
          </p:nvPr>
        </p:nvGraphicFramePr>
        <p:xfrm>
          <a:off x="3982452" y="1597792"/>
          <a:ext cx="4824663" cy="2327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Visio" r:id="rId3" imgW="5800699" imgH="2800495" progId="Visio.Drawing.15">
                  <p:embed/>
                </p:oleObj>
              </mc:Choice>
              <mc:Fallback>
                <p:oleObj name="Visio" r:id="rId3" imgW="5800699" imgH="280049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452" y="1597792"/>
                        <a:ext cx="4824663" cy="2327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254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s-ES" sz="2400" dirty="0"/>
              <a:t>Sistema de reconstrucción</a:t>
            </a:r>
            <a:r>
              <a:rPr lang="es-CO" sz="2400" dirty="0"/>
              <a:t/>
            </a:r>
            <a:br>
              <a:rPr lang="es-CO" sz="2400" dirty="0"/>
            </a:b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463716"/>
            <a:ext cx="8915400" cy="1447506"/>
          </a:xfrm>
        </p:spPr>
        <p:txBody>
          <a:bodyPr/>
          <a:lstStyle/>
          <a:p>
            <a:r>
              <a:rPr lang="es-ES" dirty="0"/>
              <a:t>Diagrama de bloques del sistema de detección.</a:t>
            </a:r>
            <a:endParaRPr lang="es-CO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94283" y="1252537"/>
            <a:ext cx="194721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45525"/>
              </p:ext>
            </p:extLst>
          </p:nvPr>
        </p:nvGraphicFramePr>
        <p:xfrm>
          <a:off x="2394284" y="1252538"/>
          <a:ext cx="8458200" cy="2449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3" imgW="9706149" imgH="2800495" progId="Visio.Drawing.15">
                  <p:embed/>
                </p:oleObj>
              </mc:Choice>
              <mc:Fallback>
                <p:oleObj name="Visio" r:id="rId3" imgW="9706149" imgH="280049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284" y="1252538"/>
                        <a:ext cx="8458200" cy="2449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11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Sistema de reconstrucción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066674"/>
            <a:ext cx="8915400" cy="1844548"/>
          </a:xfrm>
        </p:spPr>
        <p:txBody>
          <a:bodyPr/>
          <a:lstStyle/>
          <a:p>
            <a:r>
              <a:rPr lang="es-ES" dirty="0"/>
              <a:t>Representación Del Sistema Visión Artificial</a:t>
            </a:r>
            <a:endParaRPr lang="es-CO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1620" y="1604961"/>
            <a:ext cx="130877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30549"/>
              </p:ext>
            </p:extLst>
          </p:nvPr>
        </p:nvGraphicFramePr>
        <p:xfrm>
          <a:off x="2418347" y="1918033"/>
          <a:ext cx="7533510" cy="1426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6248300" imgH="1181003" progId="Visio.Drawing.15">
                  <p:embed/>
                </p:oleObj>
              </mc:Choice>
              <mc:Fallback>
                <p:oleObj name="Visio" r:id="rId3" imgW="6248300" imgH="118100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347" y="1918033"/>
                        <a:ext cx="7533510" cy="1426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96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Visión Artificial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3" y="3994484"/>
            <a:ext cx="5086935" cy="2482222"/>
          </a:xfrm>
        </p:spPr>
        <p:txBody>
          <a:bodyPr>
            <a:noAutofit/>
          </a:bodyPr>
          <a:lstStyle/>
          <a:p>
            <a:pPr lvl="0"/>
            <a:r>
              <a:rPr lang="es-EC" sz="1200" dirty="0"/>
              <a:t>Una cámara RGB que almacena tres canales de datos en una resolución máxima de 1280x960. Esto hace posible capturar imágenes a color.</a:t>
            </a:r>
            <a:endParaRPr lang="es-CO" sz="1200" dirty="0"/>
          </a:p>
          <a:p>
            <a:pPr lvl="0"/>
            <a:r>
              <a:rPr lang="es-EC" sz="1200" dirty="0"/>
              <a:t>Un emisor infrarrojo y un sensor de profundidad infrarrojo. El emisor emite rayos de luz infrarroja y  el sensor de profundidad lee los rayos infrarrojos reflejados. Los rayos reflejados son convertidos en información de profundidad, midiendo así la distancia entre un objeto y el sensor.</a:t>
            </a:r>
            <a:endParaRPr lang="es-CO" sz="1200" dirty="0"/>
          </a:p>
          <a:p>
            <a:pPr lvl="0"/>
            <a:r>
              <a:rPr lang="es-EC" sz="1200" dirty="0"/>
              <a:t>Un arreglo de micrófonos que contiene cuatro micrófonos para capturar sonido. Debido a que hay cuatro micrófonos es posible grabar audio y también conocer la localización de la fuente de sonido  y la dirección de la onda de sonido.</a:t>
            </a:r>
            <a:endParaRPr lang="es-CO" sz="1200" dirty="0"/>
          </a:p>
          <a:p>
            <a:endParaRPr lang="es-CO" sz="1200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1" t="35866" r="2422" b="16718"/>
          <a:stretch>
            <a:fillRect/>
          </a:stretch>
        </p:blipFill>
        <p:spPr bwMode="auto">
          <a:xfrm>
            <a:off x="1803108" y="1785699"/>
            <a:ext cx="3464900" cy="12475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6056513" y="1630980"/>
            <a:ext cx="4963796" cy="1918335"/>
            <a:chOff x="985" y="422"/>
            <a:chExt cx="70262" cy="35101"/>
          </a:xfrm>
        </p:grpSpPr>
        <p:pic>
          <p:nvPicPr>
            <p:cNvPr id="6" name="Picture 3" descr="image005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" b="7903"/>
            <a:stretch>
              <a:fillRect/>
            </a:stretch>
          </p:blipFill>
          <p:spPr bwMode="auto">
            <a:xfrm>
              <a:off x="8763" y="4328"/>
              <a:ext cx="52694" cy="27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Straight Connector 4"/>
            <p:cNvCxnSpPr>
              <a:cxnSpLocks noChangeShapeType="1"/>
            </p:cNvCxnSpPr>
            <p:nvPr/>
          </p:nvCxnSpPr>
          <p:spPr bwMode="auto">
            <a:xfrm rot="16200000" flipV="1">
              <a:off x="10668" y="6682"/>
              <a:ext cx="10668" cy="8382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5"/>
            <p:cNvCxnSpPr>
              <a:cxnSpLocks noChangeShapeType="1"/>
            </p:cNvCxnSpPr>
            <p:nvPr/>
          </p:nvCxnSpPr>
          <p:spPr bwMode="auto">
            <a:xfrm rot="5400000">
              <a:off x="22860" y="12016"/>
              <a:ext cx="11430" cy="0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6"/>
            <p:cNvCxnSpPr>
              <a:cxnSpLocks noChangeShapeType="1"/>
            </p:cNvCxnSpPr>
            <p:nvPr/>
          </p:nvCxnSpPr>
          <p:spPr bwMode="auto">
            <a:xfrm rot="5400000">
              <a:off x="32004" y="9730"/>
              <a:ext cx="10668" cy="8382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7"/>
            <p:cNvCxnSpPr>
              <a:cxnSpLocks noChangeShapeType="1"/>
            </p:cNvCxnSpPr>
            <p:nvPr/>
          </p:nvCxnSpPr>
          <p:spPr bwMode="auto">
            <a:xfrm rot="5400000">
              <a:off x="27051" y="21541"/>
              <a:ext cx="9144" cy="9144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8"/>
            <p:cNvCxnSpPr>
              <a:cxnSpLocks noChangeShapeType="1"/>
            </p:cNvCxnSpPr>
            <p:nvPr/>
          </p:nvCxnSpPr>
          <p:spPr bwMode="auto">
            <a:xfrm rot="10800000" flipV="1">
              <a:off x="27051" y="23827"/>
              <a:ext cx="18288" cy="6858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27051" y="26113"/>
              <a:ext cx="25146" cy="4572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10"/>
            <p:cNvCxnSpPr>
              <a:cxnSpLocks noChangeShapeType="1"/>
            </p:cNvCxnSpPr>
            <p:nvPr/>
          </p:nvCxnSpPr>
          <p:spPr bwMode="auto">
            <a:xfrm flipV="1">
              <a:off x="32385" y="10873"/>
              <a:ext cx="23622" cy="11430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11"/>
            <p:cNvSpPr txBox="1">
              <a:spLocks noChangeArrowheads="1"/>
            </p:cNvSpPr>
            <p:nvPr/>
          </p:nvSpPr>
          <p:spPr bwMode="auto">
            <a:xfrm>
              <a:off x="985" y="441"/>
              <a:ext cx="17526" cy="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252095" algn="just">
                <a:spcAft>
                  <a:spcPts val="0"/>
                </a:spcAft>
              </a:pPr>
              <a:r>
                <a:rPr lang="es-EC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Emisor infrarrojo</a:t>
              </a:r>
              <a:endParaRPr lang="es-CO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12"/>
            <p:cNvSpPr txBox="1">
              <a:spLocks noChangeArrowheads="1"/>
            </p:cNvSpPr>
            <p:nvPr/>
          </p:nvSpPr>
          <p:spPr bwMode="auto">
            <a:xfrm>
              <a:off x="19431" y="3253"/>
              <a:ext cx="17526" cy="5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252095" algn="ctr">
                <a:spcAft>
                  <a:spcPts val="0"/>
                </a:spcAft>
              </a:pPr>
              <a:r>
                <a:rPr lang="es-EC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Cámara</a:t>
              </a:r>
              <a:r>
                <a:rPr lang="en-US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RGB</a:t>
              </a:r>
              <a:endParaRPr lang="es-CO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8882" y="422"/>
              <a:ext cx="21127" cy="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252095" algn="ctr">
                <a:spcAft>
                  <a:spcPts val="0"/>
                </a:spcAft>
              </a:pPr>
              <a:r>
                <a:rPr lang="en-US" sz="1400" kern="1200" dirty="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Sensor de </a:t>
              </a:r>
              <a:r>
                <a:rPr lang="es-EC" sz="1400" kern="1200" dirty="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profundidad infrarrojo</a:t>
              </a:r>
              <a:endParaRPr lang="es-CO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4"/>
            <p:cNvSpPr txBox="1">
              <a:spLocks noChangeArrowheads="1"/>
            </p:cNvSpPr>
            <p:nvPr/>
          </p:nvSpPr>
          <p:spPr bwMode="auto">
            <a:xfrm>
              <a:off x="53721" y="9349"/>
              <a:ext cx="17526" cy="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252095" algn="ctr">
                <a:spcAft>
                  <a:spcPts val="0"/>
                </a:spcAft>
              </a:pPr>
              <a:r>
                <a:rPr lang="en-US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Motor </a:t>
              </a:r>
              <a:r>
                <a:rPr lang="es-EC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para</a:t>
              </a:r>
              <a:endParaRPr lang="es-CO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252095" algn="ctr">
                <a:spcAft>
                  <a:spcPts val="0"/>
                </a:spcAft>
              </a:pPr>
              <a:r>
                <a:rPr lang="es-EC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Inclinación</a:t>
              </a:r>
              <a:endParaRPr lang="es-CO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Box 15"/>
            <p:cNvSpPr txBox="1">
              <a:spLocks noChangeArrowheads="1"/>
            </p:cNvSpPr>
            <p:nvPr/>
          </p:nvSpPr>
          <p:spPr bwMode="auto">
            <a:xfrm>
              <a:off x="11810" y="31434"/>
              <a:ext cx="35259" cy="4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indent="252095" algn="ctr">
                <a:spcAft>
                  <a:spcPts val="0"/>
                </a:spcAft>
              </a:pPr>
              <a:r>
                <a:rPr lang="es-EC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Arreglo</a:t>
              </a:r>
              <a:r>
                <a:rPr lang="en-US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s-EC" sz="1400" kern="1200">
                  <a:solidFill>
                    <a:srgbClr val="808285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micrófonos</a:t>
              </a:r>
              <a:endParaRPr lang="es-CO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9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12954" y="16588"/>
              <a:ext cx="15240" cy="12954"/>
            </a:xfrm>
            <a:prstGeom prst="line">
              <a:avLst/>
            </a:prstGeom>
            <a:noFill/>
            <a:ln w="25400">
              <a:solidFill>
                <a:srgbClr val="2CACE3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08792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C" sz="2000" b="1" dirty="0"/>
              <a:t>Validación del sensor Kinect </a:t>
            </a:r>
            <a:r>
              <a:rPr lang="es-CO" sz="2000" b="1" dirty="0"/>
              <a:t/>
            </a:r>
            <a:br>
              <a:rPr lang="es-CO" sz="2000" b="1" dirty="0"/>
            </a:br>
            <a:endParaRPr lang="es-CO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71" y="4406369"/>
            <a:ext cx="5448286" cy="183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Hh973074.k4w_st_3(en-us,IEB.10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8" y="1701348"/>
            <a:ext cx="2533650" cy="17227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2861130" y="3665451"/>
            <a:ext cx="3717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Rango de visión horizontal del sensor Kinect</a:t>
            </a:r>
            <a:endParaRPr lang="es-CO" sz="1400" dirty="0"/>
          </a:p>
        </p:txBody>
      </p:sp>
      <p:pic>
        <p:nvPicPr>
          <p:cNvPr id="12" name="Imagen 11" descr="Hh973074.k4w_st_4(en-us,IEB.10)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93" y="1380177"/>
            <a:ext cx="3028950" cy="227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ángulo 12"/>
          <p:cNvSpPr/>
          <p:nvPr/>
        </p:nvSpPr>
        <p:spPr>
          <a:xfrm>
            <a:off x="7158707" y="3650302"/>
            <a:ext cx="3990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Rango de visión vertical del sensor Kinect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77579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400" dirty="0" smtClean="0"/>
              <a:t>Construcción del escáner 3D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4872788"/>
            <a:ext cx="8915400" cy="1038433"/>
          </a:xfrm>
        </p:spPr>
        <p:txBody>
          <a:bodyPr/>
          <a:lstStyle/>
          <a:p>
            <a:r>
              <a:rPr lang="es-ES" dirty="0"/>
              <a:t>Resultado final 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53" y="1905000"/>
            <a:ext cx="3161883" cy="2349914"/>
          </a:xfrm>
          <a:prstGeom prst="rect">
            <a:avLst/>
          </a:prstGeom>
        </p:spPr>
      </p:pic>
      <p:pic>
        <p:nvPicPr>
          <p:cNvPr id="9218" name="Picture 2" descr="DSC09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84" y="1905000"/>
            <a:ext cx="3403945" cy="255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4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s-EC" sz="2400" b="1" dirty="0"/>
              <a:t>Antecedentes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75416" y="5244267"/>
            <a:ext cx="3798709" cy="798309"/>
          </a:xfrm>
        </p:spPr>
        <p:txBody>
          <a:bodyPr>
            <a:noAutofit/>
          </a:bodyPr>
          <a:lstStyle/>
          <a:p>
            <a:r>
              <a:rPr lang="es-CO" sz="1050" dirty="0"/>
              <a:t>Vista de una nube de puntos 3D del edificio de San </a:t>
            </a:r>
            <a:r>
              <a:rPr lang="es-CO" sz="1050" dirty="0" err="1"/>
              <a:t>Fiz</a:t>
            </a:r>
            <a:r>
              <a:rPr lang="es-CO" sz="1050" dirty="0"/>
              <a:t> de </a:t>
            </a:r>
            <a:r>
              <a:rPr lang="es-CO" sz="1050" dirty="0" err="1"/>
              <a:t>Solovio</a:t>
            </a:r>
            <a:r>
              <a:rPr lang="es-CO" sz="1050" dirty="0"/>
              <a:t> (</a:t>
            </a:r>
            <a:r>
              <a:rPr lang="es-CO" sz="1050" dirty="0" smtClean="0"/>
              <a:t>Santiago de </a:t>
            </a:r>
            <a:r>
              <a:rPr lang="es-CO" sz="1050" dirty="0"/>
              <a:t>Compostela). La vista conjunta de todos los puntos transmite visualmente </a:t>
            </a:r>
            <a:r>
              <a:rPr lang="es-CO" sz="1050" dirty="0" smtClean="0"/>
              <a:t>una imagen </a:t>
            </a:r>
            <a:r>
              <a:rPr lang="es-CO" sz="1050" dirty="0" err="1"/>
              <a:t>modelizada</a:t>
            </a:r>
            <a:r>
              <a:rPr lang="es-CO" sz="1050" dirty="0"/>
              <a:t> del edificio en 3D, aunque se compone únicamente de </a:t>
            </a:r>
            <a:r>
              <a:rPr lang="es-CO" sz="1050" dirty="0" smtClean="0"/>
              <a:t>millones de </a:t>
            </a:r>
            <a:r>
              <a:rPr lang="es-CO" sz="1050" dirty="0"/>
              <a:t>puntos singulares</a:t>
            </a:r>
            <a:endParaRPr lang="es-CO" sz="105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50" y="1393344"/>
            <a:ext cx="4202039" cy="37384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836" t="19322" r="28803" b="33909"/>
          <a:stretch/>
        </p:blipFill>
        <p:spPr>
          <a:xfrm>
            <a:off x="6581106" y="1809016"/>
            <a:ext cx="4906850" cy="272434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83372" y="5244267"/>
            <a:ext cx="41795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000" dirty="0" smtClean="0"/>
              <a:t>Modelo 3D de la fachada de la iglesia La Compañía 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282678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41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Menor costo</a:t>
            </a:r>
          </a:p>
          <a:p>
            <a:r>
              <a:rPr lang="es-CO" dirty="0" smtClean="0"/>
              <a:t>Usuarios con nivel inicial.</a:t>
            </a:r>
          </a:p>
          <a:p>
            <a:r>
              <a:rPr lang="es-CO" dirty="0" smtClean="0"/>
              <a:t>Desarrollo de tecnología.</a:t>
            </a:r>
          </a:p>
          <a:p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589212" y="4597758"/>
            <a:ext cx="3659188" cy="176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2 Kg masa</a:t>
            </a:r>
          </a:p>
          <a:p>
            <a:r>
              <a:rPr lang="es-CO" dirty="0" smtClean="0"/>
              <a:t>40 cm altura</a:t>
            </a:r>
          </a:p>
          <a:p>
            <a:r>
              <a:rPr lang="es-CO" dirty="0" smtClean="0"/>
              <a:t>20 cm ancho</a:t>
            </a:r>
          </a:p>
          <a:p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745325" y="7765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l" defTabSz="457200" rtl="0">
              <a:spcBef>
                <a:spcPct val="0"/>
              </a:spcBef>
            </a:pPr>
            <a:r>
              <a:rPr lang="es-EC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r>
              <a:rPr lang="es-CO" kern="0" dirty="0" smtClean="0"/>
              <a:t/>
            </a:r>
            <a:br>
              <a:rPr lang="es-CO" kern="0" dirty="0" smtClean="0"/>
            </a:br>
            <a:endParaRPr lang="es-CO" kern="0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745325" y="388111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algn="l" defTabSz="457200" rtl="0">
              <a:spcBef>
                <a:spcPct val="0"/>
              </a:spcBef>
            </a:pPr>
            <a:r>
              <a:rPr lang="es-EC" sz="2000" b="1" kern="0" dirty="0" smtClean="0"/>
              <a:t>Objeto</a:t>
            </a:r>
            <a:endParaRPr lang="es-CO" sz="1600" kern="0" dirty="0"/>
          </a:p>
        </p:txBody>
      </p:sp>
    </p:spTree>
    <p:extLst>
      <p:ext uri="{BB962C8B-B14F-4D97-AF65-F5344CB8AC3E}">
        <p14:creationId xmlns:p14="http://schemas.microsoft.com/office/powerpoint/2010/main" val="76428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30124" y="2636670"/>
            <a:ext cx="8100253" cy="3107307"/>
          </a:xfrm>
        </p:spPr>
        <p:txBody>
          <a:bodyPr>
            <a:normAutofit/>
          </a:bodyPr>
          <a:lstStyle/>
          <a:p>
            <a:pPr lvl="0"/>
            <a:r>
              <a:rPr lang="es-EC" dirty="0" smtClean="0"/>
              <a:t>Diseñar </a:t>
            </a:r>
            <a:r>
              <a:rPr lang="es-EC" dirty="0"/>
              <a:t>el sistema mecánico que asegure la rotación y velocidad para un movimiento preciso y fiable.</a:t>
            </a:r>
            <a:endParaRPr lang="es-CO" dirty="0"/>
          </a:p>
          <a:p>
            <a:pPr lvl="0"/>
            <a:r>
              <a:rPr lang="es-EC" dirty="0"/>
              <a:t>Diseñar el sistema de control electrónico del ángulo de giro para la adecuada interpretación de datos, obtenidos del procesador de imágenes Kinect.</a:t>
            </a:r>
            <a:endParaRPr lang="es-CO" dirty="0"/>
          </a:p>
          <a:p>
            <a:pPr lvl="0"/>
            <a:r>
              <a:rPr lang="es-EC" dirty="0"/>
              <a:t>Desarrollar el algoritmo por el cual se interpretarán los datos obtenidos del escaneo, para realizar el objeto sólido 3D.</a:t>
            </a:r>
            <a:endParaRPr lang="es-CO" dirty="0"/>
          </a:p>
          <a:p>
            <a:pPr lvl="0"/>
            <a:r>
              <a:rPr lang="es-EC" dirty="0"/>
              <a:t>Elaborar el manual de usuario del escáner 3D.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589212" y="1264555"/>
            <a:ext cx="8641165" cy="731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 smtClean="0"/>
              <a:t>Diseñar y construir un prototipo de escáner 3D para el modelamiento de objetos en tres dimensiones de hasta 2,5 kg.</a:t>
            </a: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63872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¿Que es un escáner?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Escáneres con </a:t>
            </a:r>
            <a:r>
              <a:rPr lang="es-EC" dirty="0" smtClean="0"/>
              <a:t>Contacto</a:t>
            </a:r>
          </a:p>
          <a:p>
            <a:r>
              <a:rPr lang="es-EC" dirty="0"/>
              <a:t>Escáneres Sin Contacto </a:t>
            </a:r>
            <a:r>
              <a:rPr lang="es-EC" dirty="0" smtClean="0"/>
              <a:t>Activos</a:t>
            </a:r>
          </a:p>
          <a:p>
            <a:r>
              <a:rPr lang="es-EC" dirty="0"/>
              <a:t>Escáneres Sin Contacto Pasivos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75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457200" rtl="0">
              <a:spcBef>
                <a:spcPct val="0"/>
              </a:spcBef>
            </a:pPr>
            <a:r>
              <a:rPr lang="es-EC" sz="2400" dirty="0">
                <a:latin typeface="Arial" panose="020B0604020202020204" pitchFamily="34" charset="0"/>
                <a:cs typeface="Arial" panose="020B0604020202020204" pitchFamily="34" charset="0"/>
              </a:rPr>
              <a:t>Técnicas de imagen en 3D</a:t>
            </a:r>
            <a:r>
              <a:rPr lang="es-CO" sz="2400" dirty="0"/>
              <a:t/>
            </a:r>
            <a:br>
              <a:rPr lang="es-CO" sz="2400" dirty="0"/>
            </a:b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0416" y="5102460"/>
            <a:ext cx="5618966" cy="1478645"/>
          </a:xfrm>
        </p:spPr>
        <p:txBody>
          <a:bodyPr/>
          <a:lstStyle/>
          <a:p>
            <a:r>
              <a:rPr lang="es-CO" dirty="0" smtClean="0"/>
              <a:t>Cámaras </a:t>
            </a:r>
            <a:r>
              <a:rPr lang="es-CO" dirty="0"/>
              <a:t>de </a:t>
            </a:r>
            <a:r>
              <a:rPr lang="es-CO" dirty="0" smtClean="0"/>
              <a:t>profundidad</a:t>
            </a:r>
          </a:p>
          <a:p>
            <a:r>
              <a:rPr lang="es-CO" dirty="0" smtClean="0"/>
              <a:t>Sensor RGB-D</a:t>
            </a:r>
          </a:p>
          <a:p>
            <a:endParaRPr lang="es-CO" dirty="0"/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3" t="30460" r="17701" b="38515"/>
          <a:stretch/>
        </p:blipFill>
        <p:spPr bwMode="auto">
          <a:xfrm>
            <a:off x="2460416" y="1632815"/>
            <a:ext cx="3979022" cy="2199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36" y="1632815"/>
            <a:ext cx="3264522" cy="21998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460416" y="4102059"/>
            <a:ext cx="3592654" cy="469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/>
              <a:t>Esquema de la </a:t>
            </a:r>
            <a:r>
              <a:rPr lang="es-CO" dirty="0" smtClean="0"/>
              <a:t>triangulación </a:t>
            </a:r>
            <a:r>
              <a:rPr lang="es-CO" dirty="0"/>
              <a:t>principal.</a:t>
            </a:r>
            <a:endParaRPr lang="es-CO" dirty="0" smtClean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405904" y="4132319"/>
            <a:ext cx="3592654" cy="469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/>
              <a:t>Esquema </a:t>
            </a:r>
            <a:r>
              <a:rPr lang="es-ES" sz="1500" dirty="0" smtClean="0"/>
              <a:t>visión estéreo</a:t>
            </a:r>
            <a:endParaRPr lang="es-CO" sz="1500" dirty="0" smtClean="0"/>
          </a:p>
        </p:txBody>
      </p:sp>
    </p:spTree>
    <p:extLst>
      <p:ext uri="{BB962C8B-B14F-4D97-AF65-F5344CB8AC3E}">
        <p14:creationId xmlns:p14="http://schemas.microsoft.com/office/powerpoint/2010/main" val="343279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dirty="0"/>
              <a:t>Reconstrucción 3D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593760"/>
            <a:ext cx="4738867" cy="622479"/>
          </a:xfrm>
        </p:spPr>
        <p:txBody>
          <a:bodyPr/>
          <a:lstStyle/>
          <a:p>
            <a:pPr marL="342900" lvl="3" indent="-342900"/>
            <a:r>
              <a:rPr lang="es-EC" sz="1800" b="1" dirty="0"/>
              <a:t>Nubes de puntos</a:t>
            </a:r>
            <a:endParaRPr lang="es-CO" sz="1800" dirty="0"/>
          </a:p>
          <a:p>
            <a:endParaRPr lang="es-CO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4" t="41232" r="26748" b="40724"/>
          <a:stretch/>
        </p:blipFill>
        <p:spPr bwMode="auto">
          <a:xfrm>
            <a:off x="4848247" y="2216239"/>
            <a:ext cx="3754840" cy="1725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2478813" y="4276858"/>
            <a:ext cx="4738867" cy="622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/>
            <a:r>
              <a:rPr lang="es-EC" sz="1800" b="1" dirty="0"/>
              <a:t>Mallas </a:t>
            </a:r>
            <a:r>
              <a:rPr lang="es-EC" sz="1800" b="1" dirty="0" smtClean="0"/>
              <a:t>poligonales</a:t>
            </a:r>
            <a:endParaRPr lang="es-CO" sz="1800" dirty="0" smtClean="0"/>
          </a:p>
          <a:p>
            <a:endParaRPr lang="es-CO" dirty="0"/>
          </a:p>
        </p:txBody>
      </p:sp>
      <p:pic>
        <p:nvPicPr>
          <p:cNvPr id="7" name="Imagen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t="35288" r="13048" b="35159"/>
          <a:stretch/>
        </p:blipFill>
        <p:spPr bwMode="auto">
          <a:xfrm>
            <a:off x="4912640" y="4899337"/>
            <a:ext cx="3690447" cy="1561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714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QFD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35420" y="3475685"/>
            <a:ext cx="8915400" cy="450761"/>
          </a:xfrm>
        </p:spPr>
        <p:txBody>
          <a:bodyPr/>
          <a:lstStyle/>
          <a:p>
            <a:r>
              <a:rPr lang="es-ES" dirty="0"/>
              <a:t>Requerimientos del </a:t>
            </a:r>
            <a:r>
              <a:rPr lang="es-ES" dirty="0" smtClean="0"/>
              <a:t>usuario.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26419308"/>
              </p:ext>
            </p:extLst>
          </p:nvPr>
        </p:nvGraphicFramePr>
        <p:xfrm>
          <a:off x="1863411" y="1006469"/>
          <a:ext cx="10088183" cy="2676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Marcador de contenido 2"/>
          <p:cNvSpPr txBox="1">
            <a:spLocks/>
          </p:cNvSpPr>
          <p:nvPr/>
        </p:nvSpPr>
        <p:spPr>
          <a:xfrm>
            <a:off x="2035420" y="5046370"/>
            <a:ext cx="8915400" cy="450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Características técnicas.</a:t>
            </a:r>
            <a:endParaRPr lang="es-CO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2808153" y="4033232"/>
            <a:ext cx="4532805" cy="87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Facilidad para colocar los objetos</a:t>
            </a:r>
            <a:r>
              <a:rPr lang="es-ES" dirty="0" smtClean="0"/>
              <a:t>.</a:t>
            </a:r>
          </a:p>
          <a:p>
            <a:r>
              <a:rPr lang="es-ES" dirty="0"/>
              <a:t>Obtener objetos con detalle</a:t>
            </a:r>
            <a:endParaRPr lang="es-CO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2808152" y="5741291"/>
            <a:ext cx="4532805" cy="875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Facilidad para colocar los objetos</a:t>
            </a:r>
            <a:r>
              <a:rPr lang="es-ES" dirty="0" smtClean="0"/>
              <a:t>.</a:t>
            </a:r>
          </a:p>
          <a:p>
            <a:r>
              <a:rPr lang="es-ES" dirty="0"/>
              <a:t>Obtener objetos con detalle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8527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defTabSz="457200" rtl="0">
              <a:spcBef>
                <a:spcPct val="0"/>
              </a:spcBef>
            </a:pPr>
            <a:r>
              <a:rPr lang="es-EC" sz="2400" dirty="0"/>
              <a:t>Análisis de resultados de la matriz QFD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graphicFrame>
        <p:nvGraphicFramePr>
          <p:cNvPr id="11" name="Marcador de contenid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9358705"/>
              </p:ext>
            </p:extLst>
          </p:nvPr>
        </p:nvGraphicFramePr>
        <p:xfrm>
          <a:off x="3294831" y="1723622"/>
          <a:ext cx="4355218" cy="2976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0259"/>
                <a:gridCol w="3104959"/>
              </a:tblGrid>
              <a:tr h="59521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Orden de diseño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Características técnicas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Relación tren de engranes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2.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Densidad de la imagen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3.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Peso máximo objeto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4.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Costo elementos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5.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Potencia Motor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6.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Interfaz usuario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7.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Acabados superficiales</a:t>
                      </a:r>
                      <a:endParaRPr lang="es-CO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97609"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8.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Dimensiones del PEG-1</a:t>
                      </a:r>
                      <a:endParaRPr lang="es-CO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22" name="Marcador de contenido 14"/>
          <p:cNvSpPr txBox="1">
            <a:spLocks/>
          </p:cNvSpPr>
          <p:nvPr/>
        </p:nvSpPr>
        <p:spPr>
          <a:xfrm>
            <a:off x="3243888" y="5048518"/>
            <a:ext cx="4854777" cy="165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400" dirty="0" smtClean="0"/>
              <a:t>Características técnicas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04190988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277</TotalTime>
  <Words>606</Words>
  <Application>Microsoft Office PowerPoint</Application>
  <PresentationFormat>Panorámica</PresentationFormat>
  <Paragraphs>103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Espiral</vt:lpstr>
      <vt:lpstr>Dibujo de Microsoft Visio</vt:lpstr>
      <vt:lpstr>DISEÑO Y CONSTRUCCIÓN DE UN PROTOTIPO DE ESCANER 3D PARA EL MODELAMIENTO DE OBJETOS EN TRES DIMENSIONES</vt:lpstr>
      <vt:lpstr>Antecedentes </vt:lpstr>
      <vt:lpstr>Presentación de PowerPoint</vt:lpstr>
      <vt:lpstr>Objetivos</vt:lpstr>
      <vt:lpstr>¿Que es un escáner?</vt:lpstr>
      <vt:lpstr>Técnicas de imagen en 3D </vt:lpstr>
      <vt:lpstr>Reconstrucción 3D</vt:lpstr>
      <vt:lpstr>QFD</vt:lpstr>
      <vt:lpstr>Análisis de resultados de la matriz QFD </vt:lpstr>
      <vt:lpstr>Identificación de la función principal del sistema </vt:lpstr>
      <vt:lpstr>Identificación de funciones secundarias </vt:lpstr>
      <vt:lpstr>Procedimiento de diseño </vt:lpstr>
      <vt:lpstr>Sistema múltiples ángulos</vt:lpstr>
      <vt:lpstr>Sistema de medición, control y alimentación </vt:lpstr>
      <vt:lpstr>Sistema de reconstrucción </vt:lpstr>
      <vt:lpstr>Sistema de reconstrucción</vt:lpstr>
      <vt:lpstr>Visión Artificial</vt:lpstr>
      <vt:lpstr>Validación del sensor Kinect  </vt:lpstr>
      <vt:lpstr>Construcción del escáner 3D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12</cp:revision>
  <dcterms:created xsi:type="dcterms:W3CDTF">2016-09-12T02:57:21Z</dcterms:created>
  <dcterms:modified xsi:type="dcterms:W3CDTF">2016-09-12T07:34:58Z</dcterms:modified>
</cp:coreProperties>
</file>