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5" r:id="rId1"/>
  </p:sldMasterIdLst>
  <p:notesMasterIdLst>
    <p:notesMasterId r:id="rId38"/>
  </p:notesMasterIdLst>
  <p:handoutMasterIdLst>
    <p:handoutMasterId r:id="rId39"/>
  </p:handoutMasterIdLst>
  <p:sldIdLst>
    <p:sldId id="312" r:id="rId2"/>
    <p:sldId id="308" r:id="rId3"/>
    <p:sldId id="265" r:id="rId4"/>
    <p:sldId id="267" r:id="rId5"/>
    <p:sldId id="266" r:id="rId6"/>
    <p:sldId id="264" r:id="rId7"/>
    <p:sldId id="257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300" r:id="rId28"/>
    <p:sldId id="302" r:id="rId29"/>
    <p:sldId id="295" r:id="rId30"/>
    <p:sldId id="298" r:id="rId31"/>
    <p:sldId id="303" r:id="rId32"/>
    <p:sldId id="304" r:id="rId33"/>
    <p:sldId id="306" r:id="rId34"/>
    <p:sldId id="259" r:id="rId35"/>
    <p:sldId id="30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6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72" d="100"/>
          <a:sy n="72" d="100"/>
        </p:scale>
        <p:origin x="3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documentos%20respaldo%20tesis\TRABAJO%20SPSS%20Y%20EXCEL%20arrreglado%20patyy%2027%20de%20febre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documentos%20respaldo%20tesis\TRABAJO%20SPSS%20Y%20EXCEL%20arrreglado%20patyy%2027%20de%20febrer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TRABAJO%20SPSS%20Y%20EXCEL%20(Recuperado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documentos%20respaldo%20tesis\TRABAJO%20SPSS%20Y%20EXCEL%20arrreglado%20patyy%2027%20de%20febrer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AppData\Roaming\Microsoft\Excel\TRABAJO%20SPSS%20Y%20EXCEL%20(Recuperado)%20(version%202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documentos%20respaldo%20tesis\TRABAJO%20SPSS%20Y%20EXCEL%20arrreglado%20patyy%2027%20de%20febrer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AppData\Roaming\Microsoft\Excel\TRABAJO%20SPSS%20Y%20EXCEL%20(Recuperado)%20(version%202)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documentos%20respaldo%20tesis\TRABAJO%20SPSS%20Y%20EXCEL%20arrreglado%20patyy%2027%20de%20febre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33333333333367E-3"/>
          <c:y val="3.2407407407407426E-2"/>
          <c:w val="0.93888888888888922"/>
          <c:h val="0.8402081510644502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1,45%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1,74%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86,09%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2,32%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8,41%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'pato detallista'!$J$634:$J$638</c:f>
              <c:strCache>
                <c:ptCount val="5"/>
                <c:pt idx="0">
                  <c:v>Esperanza</c:v>
                </c:pt>
                <c:pt idx="1">
                  <c:v>María</c:v>
                </c:pt>
                <c:pt idx="2">
                  <c:v>Super Chola</c:v>
                </c:pt>
                <c:pt idx="3">
                  <c:v>Gabriela</c:v>
                </c:pt>
                <c:pt idx="4">
                  <c:v>Otro</c:v>
                </c:pt>
              </c:strCache>
            </c:strRef>
          </c:cat>
          <c:val>
            <c:numRef>
              <c:f>'pato detallista'!$M$634:$M$638</c:f>
              <c:numCache>
                <c:formatCode>###0.00</c:formatCode>
                <c:ptCount val="5"/>
                <c:pt idx="0">
                  <c:v>1.4492753623188406</c:v>
                </c:pt>
                <c:pt idx="1">
                  <c:v>1.7391304347826089</c:v>
                </c:pt>
                <c:pt idx="2">
                  <c:v>86.08695652173914</c:v>
                </c:pt>
                <c:pt idx="3">
                  <c:v>2.3188405797101264</c:v>
                </c:pt>
                <c:pt idx="4">
                  <c:v>8.4057971014493376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6673240"/>
        <c:axId val="306674024"/>
      </c:barChart>
      <c:catAx>
        <c:axId val="306673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306674024"/>
        <c:crosses val="autoZero"/>
        <c:auto val="1"/>
        <c:lblAlgn val="ctr"/>
        <c:lblOffset val="100"/>
        <c:noMultiLvlLbl val="0"/>
      </c:catAx>
      <c:valAx>
        <c:axId val="306674024"/>
        <c:scaling>
          <c:orientation val="minMax"/>
        </c:scaling>
        <c:delete val="1"/>
        <c:axPos val="l"/>
        <c:numFmt formatCode="###0.00" sourceLinked="1"/>
        <c:majorTickMark val="out"/>
        <c:minorTickMark val="none"/>
        <c:tickLblPos val="none"/>
        <c:crossAx val="306673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,53 %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1,34 %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64,17 %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1,87 %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32,09 %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'pato restaurantes'!$B$17:$B$21</c:f>
              <c:strCache>
                <c:ptCount val="5"/>
                <c:pt idx="0">
                  <c:v>Esperanza</c:v>
                </c:pt>
                <c:pt idx="1">
                  <c:v>María</c:v>
                </c:pt>
                <c:pt idx="2">
                  <c:v>Super Chola</c:v>
                </c:pt>
                <c:pt idx="3">
                  <c:v>Gabriela</c:v>
                </c:pt>
                <c:pt idx="4">
                  <c:v>Otro</c:v>
                </c:pt>
              </c:strCache>
            </c:strRef>
          </c:cat>
          <c:val>
            <c:numRef>
              <c:f>'pato restaurantes'!$E$17:$E$21</c:f>
              <c:numCache>
                <c:formatCode>####.00</c:formatCode>
                <c:ptCount val="5"/>
                <c:pt idx="0">
                  <c:v>0.53475935828877841</c:v>
                </c:pt>
                <c:pt idx="1">
                  <c:v>1.3368983957219238</c:v>
                </c:pt>
                <c:pt idx="2">
                  <c:v>64.171122994652379</c:v>
                </c:pt>
                <c:pt idx="3">
                  <c:v>1.8716577540106951</c:v>
                </c:pt>
                <c:pt idx="4">
                  <c:v>32.085561497325997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6669712"/>
        <c:axId val="306674808"/>
      </c:barChart>
      <c:catAx>
        <c:axId val="306669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C" sz="1100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306674808"/>
        <c:crosses val="autoZero"/>
        <c:auto val="1"/>
        <c:lblAlgn val="ctr"/>
        <c:lblOffset val="100"/>
        <c:noMultiLvlLbl val="0"/>
      </c:catAx>
      <c:valAx>
        <c:axId val="306674808"/>
        <c:scaling>
          <c:orientation val="minMax"/>
        </c:scaling>
        <c:delete val="1"/>
        <c:axPos val="l"/>
        <c:numFmt formatCode="####.00" sourceLinked="1"/>
        <c:majorTickMark val="out"/>
        <c:minorTickMark val="none"/>
        <c:tickLblPos val="none"/>
        <c:crossAx val="3066697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4716634194152E-2"/>
          <c:y val="2.3582449311042638E-2"/>
          <c:w val="0.93888888888889388"/>
          <c:h val="0.6504895742198897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65,51%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0,58%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8,99%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0,87%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24,06%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Hoja1!$B$47:$B$51</c:f>
              <c:strCache>
                <c:ptCount val="5"/>
                <c:pt idx="0">
                  <c:v>Mercados mayoristas</c:v>
                </c:pt>
                <c:pt idx="1">
                  <c:v>Productor (Papicultores)</c:v>
                </c:pt>
                <c:pt idx="2">
                  <c:v>Mercados minoristas</c:v>
                </c:pt>
                <c:pt idx="3">
                  <c:v>Supermercados</c:v>
                </c:pt>
                <c:pt idx="4">
                  <c:v>Comerciantes independientes</c:v>
                </c:pt>
              </c:strCache>
            </c:strRef>
          </c:cat>
          <c:val>
            <c:numRef>
              <c:f>Hoja1!$E$47:$E$51</c:f>
              <c:numCache>
                <c:formatCode>###0.00</c:formatCode>
                <c:ptCount val="5"/>
                <c:pt idx="0">
                  <c:v>65.50724637681158</c:v>
                </c:pt>
                <c:pt idx="1">
                  <c:v>0.57971014492753559</c:v>
                </c:pt>
                <c:pt idx="2">
                  <c:v>8.9855072463768266</c:v>
                </c:pt>
                <c:pt idx="3">
                  <c:v>0.86956521739130765</c:v>
                </c:pt>
                <c:pt idx="4">
                  <c:v>24.057971014493063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6675592"/>
        <c:axId val="306675984"/>
      </c:barChart>
      <c:catAx>
        <c:axId val="306675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lang="es-EC"/>
            </a:pPr>
            <a:endParaRPr lang="es-EC"/>
          </a:p>
        </c:txPr>
        <c:crossAx val="306675984"/>
        <c:crosses val="autoZero"/>
        <c:auto val="1"/>
        <c:lblAlgn val="ctr"/>
        <c:lblOffset val="100"/>
        <c:noMultiLvlLbl val="0"/>
      </c:catAx>
      <c:valAx>
        <c:axId val="306675984"/>
        <c:scaling>
          <c:orientation val="minMax"/>
        </c:scaling>
        <c:delete val="1"/>
        <c:axPos val="l"/>
        <c:numFmt formatCode="###0.00" sourceLinked="1"/>
        <c:majorTickMark val="out"/>
        <c:minorTickMark val="none"/>
        <c:tickLblPos val="none"/>
        <c:crossAx val="3066755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79405014367842E-2"/>
          <c:y val="0.1685308056872038"/>
          <c:w val="0.89653003434247425"/>
          <c:h val="0.6502599454258222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CC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56,95%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24,87%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2,94%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3,74%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'pato restaurantes'!$B$458:$B$463</c:f>
              <c:strCache>
                <c:ptCount val="6"/>
                <c:pt idx="0">
                  <c:v>Mercados mayoristas</c:v>
                </c:pt>
                <c:pt idx="1">
                  <c:v>Productor (Papicultor)</c:v>
                </c:pt>
                <c:pt idx="2">
                  <c:v>Mercados minoristas</c:v>
                </c:pt>
                <c:pt idx="3">
                  <c:v>Tiendas de barrio</c:v>
                </c:pt>
                <c:pt idx="4">
                  <c:v>Supermercados</c:v>
                </c:pt>
                <c:pt idx="5">
                  <c:v>Comerciantes independientes</c:v>
                </c:pt>
              </c:strCache>
            </c:strRef>
          </c:cat>
          <c:val>
            <c:numRef>
              <c:f>'pato restaurantes'!$E$458:$E$463</c:f>
              <c:numCache>
                <c:formatCode>###0.00</c:formatCode>
                <c:ptCount val="6"/>
                <c:pt idx="0">
                  <c:v>56.951871657754005</c:v>
                </c:pt>
                <c:pt idx="1">
                  <c:v>0.80213903743315518</c:v>
                </c:pt>
                <c:pt idx="2">
                  <c:v>24.866310160427808</c:v>
                </c:pt>
                <c:pt idx="3">
                  <c:v>2.9411764705882351</c:v>
                </c:pt>
                <c:pt idx="4">
                  <c:v>3.7433155080213902</c:v>
                </c:pt>
                <c:pt idx="5">
                  <c:v>10.695187165775401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6670496"/>
        <c:axId val="306676376"/>
      </c:barChart>
      <c:catAx>
        <c:axId val="30667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306676376"/>
        <c:crosses val="autoZero"/>
        <c:auto val="1"/>
        <c:lblAlgn val="ctr"/>
        <c:lblOffset val="100"/>
        <c:noMultiLvlLbl val="0"/>
      </c:catAx>
      <c:valAx>
        <c:axId val="306676376"/>
        <c:scaling>
          <c:orientation val="minMax"/>
        </c:scaling>
        <c:delete val="1"/>
        <c:axPos val="l"/>
        <c:numFmt formatCode="###0.00" sourceLinked="1"/>
        <c:majorTickMark val="out"/>
        <c:minorTickMark val="none"/>
        <c:tickLblPos val="nextTo"/>
        <c:crossAx val="306670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43968130525199E-2"/>
          <c:y val="4.1277919474668273E-2"/>
          <c:w val="0.93071206373894932"/>
          <c:h val="0.8166574872295517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56,52%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13,33%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24,64%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5,51%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Hoja1!$B$160:$B$163</c:f>
              <c:strCache>
                <c:ptCount val="4"/>
                <c:pt idx="0">
                  <c:v>Calidad</c:v>
                </c:pt>
                <c:pt idx="1">
                  <c:v>Tiempo de entrega</c:v>
                </c:pt>
                <c:pt idx="2">
                  <c:v>Precio</c:v>
                </c:pt>
                <c:pt idx="3">
                  <c:v>Facilidades de pago</c:v>
                </c:pt>
              </c:strCache>
            </c:strRef>
          </c:cat>
          <c:val>
            <c:numRef>
              <c:f>Hoja1!$E$160:$E$163</c:f>
              <c:numCache>
                <c:formatCode>###0.00</c:formatCode>
                <c:ptCount val="4"/>
                <c:pt idx="0">
                  <c:v>56.521739130435172</c:v>
                </c:pt>
                <c:pt idx="1">
                  <c:v>13.333333333333334</c:v>
                </c:pt>
                <c:pt idx="2">
                  <c:v>24.637681159420335</c:v>
                </c:pt>
                <c:pt idx="3">
                  <c:v>5.5072463768115885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6671280"/>
        <c:axId val="306672064"/>
      </c:barChart>
      <c:catAx>
        <c:axId val="30667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C" sz="1100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306672064"/>
        <c:crosses val="autoZero"/>
        <c:auto val="1"/>
        <c:lblAlgn val="ctr"/>
        <c:lblOffset val="100"/>
        <c:noMultiLvlLbl val="0"/>
      </c:catAx>
      <c:valAx>
        <c:axId val="306672064"/>
        <c:scaling>
          <c:orientation val="minMax"/>
        </c:scaling>
        <c:delete val="1"/>
        <c:axPos val="l"/>
        <c:numFmt formatCode="###0.00" sourceLinked="1"/>
        <c:majorTickMark val="out"/>
        <c:minorTickMark val="none"/>
        <c:tickLblPos val="none"/>
        <c:crossAx val="306671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41672353405059E-2"/>
          <c:y val="6.0040610144972084E-2"/>
          <c:w val="0.93131665529318985"/>
          <c:h val="0.818914919618860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69,79%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12,03%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16,04%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2,14%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'pato restaurantes'!$C$743:$C$746</c:f>
              <c:strCache>
                <c:ptCount val="4"/>
                <c:pt idx="0">
                  <c:v>Calidad</c:v>
                </c:pt>
                <c:pt idx="1">
                  <c:v>Precio</c:v>
                </c:pt>
                <c:pt idx="2">
                  <c:v>Tiempo de entrega</c:v>
                </c:pt>
                <c:pt idx="3">
                  <c:v>Facilidades de pago</c:v>
                </c:pt>
              </c:strCache>
            </c:strRef>
          </c:cat>
          <c:val>
            <c:numRef>
              <c:f>'pato restaurantes'!$F$743:$F$746</c:f>
              <c:numCache>
                <c:formatCode>###0.00</c:formatCode>
                <c:ptCount val="4"/>
                <c:pt idx="0">
                  <c:v>69.786096256683777</c:v>
                </c:pt>
                <c:pt idx="1">
                  <c:v>12.032085561497325</c:v>
                </c:pt>
                <c:pt idx="2">
                  <c:v>16.042780748662977</c:v>
                </c:pt>
                <c:pt idx="3">
                  <c:v>2.1390374331550777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7834064"/>
        <c:axId val="327833672"/>
      </c:barChart>
      <c:catAx>
        <c:axId val="327834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327833672"/>
        <c:crosses val="autoZero"/>
        <c:auto val="1"/>
        <c:lblAlgn val="ctr"/>
        <c:lblOffset val="100"/>
        <c:noMultiLvlLbl val="0"/>
      </c:catAx>
      <c:valAx>
        <c:axId val="327833672"/>
        <c:scaling>
          <c:orientation val="minMax"/>
        </c:scaling>
        <c:delete val="1"/>
        <c:axPos val="l"/>
        <c:numFmt formatCode="###0.00" sourceLinked="1"/>
        <c:majorTickMark val="out"/>
        <c:minorTickMark val="none"/>
        <c:tickLblPos val="none"/>
        <c:crossAx val="3278340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07487380660329E-3"/>
          <c:y val="0.16245207568949174"/>
          <c:w val="0.79877853078053063"/>
          <c:h val="0.8375479243105086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Hoja1!$B$212:$B$213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Hoja1!$C$212:$C$213</c:f>
              <c:numCache>
                <c:formatCode>###0</c:formatCode>
                <c:ptCount val="2"/>
                <c:pt idx="0">
                  <c:v>287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533522505666635"/>
          <c:y val="8.5634887024176723E-2"/>
          <c:w val="0.14610351936204619"/>
          <c:h val="0.18617905984027111"/>
        </c:manualLayout>
      </c:layout>
      <c:overlay val="0"/>
      <c:txPr>
        <a:bodyPr/>
        <a:lstStyle/>
        <a:p>
          <a:pPr>
            <a:defRPr lang="es-EC" sz="1600">
              <a:latin typeface="Times New Roman" pitchFamily="18" charset="0"/>
              <a:cs typeface="Times New Roman" pitchFamily="18" charset="0"/>
            </a:defRPr>
          </a:pPr>
          <a:endParaRPr lang="es-EC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'pato restaurantes'!$B$229:$B$230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'pato restaurantes'!$C$229:$C$230</c:f>
              <c:numCache>
                <c:formatCode>###0</c:formatCode>
                <c:ptCount val="2"/>
                <c:pt idx="0">
                  <c:v>337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634842519685064"/>
          <c:y val="0.10609762321376499"/>
          <c:w val="0.12209143428507951"/>
          <c:h val="0.2091010498687664"/>
        </c:manualLayout>
      </c:layout>
      <c:overlay val="0"/>
      <c:txPr>
        <a:bodyPr/>
        <a:lstStyle/>
        <a:p>
          <a:pPr>
            <a:defRPr lang="es-EC" sz="1400"/>
          </a:pPr>
          <a:endParaRPr lang="es-EC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79EEE-9D91-470C-9D93-A07A72EF8899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F76B10C-7A69-4CB7-AD6E-D6D25593CEA9}">
      <dgm:prSet phldrT="[Texto]" custT="1"/>
      <dgm:spPr/>
      <dgm:t>
        <a:bodyPr/>
        <a:lstStyle/>
        <a:p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Buen Vivir</a:t>
          </a:r>
          <a:endParaRPr lang="es-ES" sz="1800" b="1" dirty="0">
            <a:latin typeface="Times New Roman" pitchFamily="18" charset="0"/>
            <a:cs typeface="Times New Roman" pitchFamily="18" charset="0"/>
          </a:endParaRPr>
        </a:p>
      </dgm:t>
    </dgm:pt>
    <dgm:pt modelId="{333186AB-7366-40F5-869D-10CD98B09451}" type="parTrans" cxnId="{886CB7C7-526F-4BB1-9664-944FE9E52840}">
      <dgm:prSet/>
      <dgm:spPr/>
      <dgm:t>
        <a:bodyPr/>
        <a:lstStyle/>
        <a:p>
          <a:endParaRPr lang="es-ES"/>
        </a:p>
      </dgm:t>
    </dgm:pt>
    <dgm:pt modelId="{3833AE6E-1533-4738-AEEC-56AFCB193A73}" type="sibTrans" cxnId="{886CB7C7-526F-4BB1-9664-944FE9E52840}">
      <dgm:prSet/>
      <dgm:spPr/>
      <dgm:t>
        <a:bodyPr/>
        <a:lstStyle/>
        <a:p>
          <a:endParaRPr lang="es-ES"/>
        </a:p>
      </dgm:t>
    </dgm:pt>
    <dgm:pt modelId="{A18AE378-2774-4E8D-A2B0-D5957E815154}">
      <dgm:prSet phldrT="[Texto]" custT="1"/>
      <dgm:spPr/>
      <dgm:t>
        <a:bodyPr/>
        <a:lstStyle/>
        <a:p>
          <a:r>
            <a:rPr lang="es-EC" sz="1600" dirty="0" smtClean="0"/>
            <a:t> </a:t>
          </a:r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Prioridad trabajo</a:t>
          </a:r>
          <a:endParaRPr lang="es-ES" sz="1800" b="1" dirty="0">
            <a:latin typeface="Times New Roman" pitchFamily="18" charset="0"/>
            <a:cs typeface="Times New Roman" pitchFamily="18" charset="0"/>
          </a:endParaRPr>
        </a:p>
      </dgm:t>
    </dgm:pt>
    <dgm:pt modelId="{4DC19652-DE07-4EF8-8C16-E9CE2D9BB10A}" type="parTrans" cxnId="{9BB89472-44A5-43B7-81B3-9F857D26A626}">
      <dgm:prSet/>
      <dgm:spPr/>
      <dgm:t>
        <a:bodyPr/>
        <a:lstStyle/>
        <a:p>
          <a:endParaRPr lang="es-ES"/>
        </a:p>
      </dgm:t>
    </dgm:pt>
    <dgm:pt modelId="{4E48CCB0-9451-44AF-961B-56407B865D60}" type="sibTrans" cxnId="{9BB89472-44A5-43B7-81B3-9F857D26A626}">
      <dgm:prSet/>
      <dgm:spPr/>
      <dgm:t>
        <a:bodyPr/>
        <a:lstStyle/>
        <a:p>
          <a:endParaRPr lang="es-ES"/>
        </a:p>
      </dgm:t>
    </dgm:pt>
    <dgm:pt modelId="{5CA93705-58EA-4974-965F-7FD5720A1283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Comercio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995364AD-960E-4976-8DE7-FF0C9C928D28}" type="parTrans" cxnId="{5BAB0EA4-7C4E-4E89-877C-0D9886DCDA2A}">
      <dgm:prSet/>
      <dgm:spPr/>
      <dgm:t>
        <a:bodyPr/>
        <a:lstStyle/>
        <a:p>
          <a:endParaRPr lang="es-ES"/>
        </a:p>
      </dgm:t>
    </dgm:pt>
    <dgm:pt modelId="{68F7ECAE-1A8D-4D62-ADB6-AAB7F3EC8169}" type="sibTrans" cxnId="{5BAB0EA4-7C4E-4E89-877C-0D9886DCDA2A}">
      <dgm:prSet/>
      <dgm:spPr/>
      <dgm:t>
        <a:bodyPr/>
        <a:lstStyle/>
        <a:p>
          <a:endParaRPr lang="es-ES"/>
        </a:p>
      </dgm:t>
    </dgm:pt>
    <dgm:pt modelId="{F4E8FA1B-316C-430F-AB14-CC354276A27A}">
      <dgm:prSet phldrT="[Texto]" custT="1"/>
      <dgm:spPr/>
      <dgm:t>
        <a:bodyPr/>
        <a:lstStyle/>
        <a:p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Solidaridad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4A819EA0-C06D-4C7C-AB1F-DCFC71E608F4}" type="parTrans" cxnId="{53125732-D7F9-4019-84DA-05A075CC7275}">
      <dgm:prSet/>
      <dgm:spPr/>
      <dgm:t>
        <a:bodyPr/>
        <a:lstStyle/>
        <a:p>
          <a:endParaRPr lang="es-ES"/>
        </a:p>
      </dgm:t>
    </dgm:pt>
    <dgm:pt modelId="{7587C979-890C-483A-922C-593E99CC6ED1}" type="sibTrans" cxnId="{53125732-D7F9-4019-84DA-05A075CC7275}">
      <dgm:prSet/>
      <dgm:spPr/>
      <dgm:t>
        <a:bodyPr/>
        <a:lstStyle/>
        <a:p>
          <a:endParaRPr lang="es-ES"/>
        </a:p>
      </dgm:t>
    </dgm:pt>
    <dgm:pt modelId="{80C32490-4BC8-44F4-AD18-8309B939D07C}">
      <dgm:prSet custT="1"/>
      <dgm:spPr/>
      <dgm:t>
        <a:bodyPr/>
        <a:lstStyle/>
        <a:p>
          <a:r>
            <a:rPr lang="es-ES" sz="1800" b="1" dirty="0" smtClean="0">
              <a:latin typeface="Times New Roman" pitchFamily="18" charset="0"/>
              <a:cs typeface="Times New Roman" pitchFamily="18" charset="0"/>
            </a:rPr>
            <a:t>Distribución</a:t>
          </a:r>
          <a:endParaRPr lang="es-ES" sz="1800" b="1" dirty="0">
            <a:latin typeface="Times New Roman" pitchFamily="18" charset="0"/>
            <a:cs typeface="Times New Roman" pitchFamily="18" charset="0"/>
          </a:endParaRPr>
        </a:p>
      </dgm:t>
    </dgm:pt>
    <dgm:pt modelId="{D6C5B859-F25A-41D2-9CDA-4098B822A403}" type="parTrans" cxnId="{1FA9A2F8-BD1E-4584-8D08-248F60E7B114}">
      <dgm:prSet/>
      <dgm:spPr/>
      <dgm:t>
        <a:bodyPr/>
        <a:lstStyle/>
        <a:p>
          <a:endParaRPr lang="es-ES"/>
        </a:p>
      </dgm:t>
    </dgm:pt>
    <dgm:pt modelId="{272ABCBB-8F7B-4767-A96C-619C3A5A8A24}" type="sibTrans" cxnId="{1FA9A2F8-BD1E-4584-8D08-248F60E7B114}">
      <dgm:prSet/>
      <dgm:spPr/>
      <dgm:t>
        <a:bodyPr/>
        <a:lstStyle/>
        <a:p>
          <a:endParaRPr lang="es-ES"/>
        </a:p>
      </dgm:t>
    </dgm:pt>
    <dgm:pt modelId="{A528E06D-8CB9-4CE6-85DD-F977FD572A35}" type="pres">
      <dgm:prSet presAssocID="{C6979EEE-9D91-470C-9D93-A07A72EF88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9EF3C3-6215-4A83-B4A3-ACA0CC1D5728}" type="pres">
      <dgm:prSet presAssocID="{3F76B10C-7A69-4CB7-AD6E-D6D25593CEA9}" presName="Name5" presStyleLbl="vennNode1" presStyleIdx="0" presStyleCnt="5" custLinFactX="-42063" custLinFactNeighborX="-100000" custLinFactNeighborY="-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73AA88-00E9-4D80-838A-59A0BCA6B35C}" type="pres">
      <dgm:prSet presAssocID="{3833AE6E-1533-4738-AEEC-56AFCB193A73}" presName="space" presStyleCnt="0"/>
      <dgm:spPr/>
    </dgm:pt>
    <dgm:pt modelId="{CBE8CAA5-9A87-40C7-B67E-A308EA3AAC64}" type="pres">
      <dgm:prSet presAssocID="{A18AE378-2774-4E8D-A2B0-D5957E815154}" presName="Name5" presStyleLbl="vennNode1" presStyleIdx="1" presStyleCnt="5" custLinFactNeighborX="-9068" custLinFactNeighborY="-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66CE55-A494-4625-A75A-C4106D79A841}" type="pres">
      <dgm:prSet presAssocID="{4E48CCB0-9451-44AF-961B-56407B865D60}" presName="space" presStyleCnt="0"/>
      <dgm:spPr/>
    </dgm:pt>
    <dgm:pt modelId="{D2460BD6-3A9C-4D8C-8F5A-41DD135F5878}" type="pres">
      <dgm:prSet presAssocID="{5CA93705-58EA-4974-965F-7FD5720A1283}" presName="Name5" presStyleLbl="vennNode1" presStyleIdx="2" presStyleCnt="5" custLinFactNeighborX="11047" custLinFactNeighborY="-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295E0E-CAA0-4D14-A0BC-97D42F93FD86}" type="pres">
      <dgm:prSet presAssocID="{68F7ECAE-1A8D-4D62-ADB6-AAB7F3EC8169}" presName="space" presStyleCnt="0"/>
      <dgm:spPr/>
    </dgm:pt>
    <dgm:pt modelId="{4F853318-7747-4730-A242-5F0F6D6037F1}" type="pres">
      <dgm:prSet presAssocID="{F4E8FA1B-316C-430F-AB14-CC354276A27A}" presName="Name5" presStyleLbl="vennNode1" presStyleIdx="3" presStyleCnt="5" custScaleX="120423" custLinFactNeighborX="21091" custLinFactNeighborY="-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E5052-6728-4CCF-BE64-4620877A9B33}" type="pres">
      <dgm:prSet presAssocID="{7587C979-890C-483A-922C-593E99CC6ED1}" presName="space" presStyleCnt="0"/>
      <dgm:spPr/>
    </dgm:pt>
    <dgm:pt modelId="{B328A08C-1A07-43B8-B6A8-C73266618A14}" type="pres">
      <dgm:prSet presAssocID="{80C32490-4BC8-44F4-AD18-8309B939D07C}" presName="Name5" presStyleLbl="vennNode1" presStyleIdx="4" presStyleCnt="5" custScaleX="115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B89472-44A5-43B7-81B3-9F857D26A626}" srcId="{C6979EEE-9D91-470C-9D93-A07A72EF8899}" destId="{A18AE378-2774-4E8D-A2B0-D5957E815154}" srcOrd="1" destOrd="0" parTransId="{4DC19652-DE07-4EF8-8C16-E9CE2D9BB10A}" sibTransId="{4E48CCB0-9451-44AF-961B-56407B865D60}"/>
    <dgm:cxn modelId="{5BAB0EA4-7C4E-4E89-877C-0D9886DCDA2A}" srcId="{C6979EEE-9D91-470C-9D93-A07A72EF8899}" destId="{5CA93705-58EA-4974-965F-7FD5720A1283}" srcOrd="2" destOrd="0" parTransId="{995364AD-960E-4976-8DE7-FF0C9C928D28}" sibTransId="{68F7ECAE-1A8D-4D62-ADB6-AAB7F3EC8169}"/>
    <dgm:cxn modelId="{1FA9A2F8-BD1E-4584-8D08-248F60E7B114}" srcId="{C6979EEE-9D91-470C-9D93-A07A72EF8899}" destId="{80C32490-4BC8-44F4-AD18-8309B939D07C}" srcOrd="4" destOrd="0" parTransId="{D6C5B859-F25A-41D2-9CDA-4098B822A403}" sibTransId="{272ABCBB-8F7B-4767-A96C-619C3A5A8A24}"/>
    <dgm:cxn modelId="{531D01AF-214B-4253-A745-61F2D6CBE001}" type="presOf" srcId="{5CA93705-58EA-4974-965F-7FD5720A1283}" destId="{D2460BD6-3A9C-4D8C-8F5A-41DD135F5878}" srcOrd="0" destOrd="0" presId="urn:microsoft.com/office/officeart/2005/8/layout/venn3"/>
    <dgm:cxn modelId="{53125732-D7F9-4019-84DA-05A075CC7275}" srcId="{C6979EEE-9D91-470C-9D93-A07A72EF8899}" destId="{F4E8FA1B-316C-430F-AB14-CC354276A27A}" srcOrd="3" destOrd="0" parTransId="{4A819EA0-C06D-4C7C-AB1F-DCFC71E608F4}" sibTransId="{7587C979-890C-483A-922C-593E99CC6ED1}"/>
    <dgm:cxn modelId="{3737FCE7-031B-455E-BEC1-9F915F498E2D}" type="presOf" srcId="{80C32490-4BC8-44F4-AD18-8309B939D07C}" destId="{B328A08C-1A07-43B8-B6A8-C73266618A14}" srcOrd="0" destOrd="0" presId="urn:microsoft.com/office/officeart/2005/8/layout/venn3"/>
    <dgm:cxn modelId="{FFEECBC2-8BE5-40AD-AC54-385A2A8C00A8}" type="presOf" srcId="{A18AE378-2774-4E8D-A2B0-D5957E815154}" destId="{CBE8CAA5-9A87-40C7-B67E-A308EA3AAC64}" srcOrd="0" destOrd="0" presId="urn:microsoft.com/office/officeart/2005/8/layout/venn3"/>
    <dgm:cxn modelId="{171BF177-F963-4F61-BEE4-A8D3B6FCB3B4}" type="presOf" srcId="{F4E8FA1B-316C-430F-AB14-CC354276A27A}" destId="{4F853318-7747-4730-A242-5F0F6D6037F1}" srcOrd="0" destOrd="0" presId="urn:microsoft.com/office/officeart/2005/8/layout/venn3"/>
    <dgm:cxn modelId="{886CB7C7-526F-4BB1-9664-944FE9E52840}" srcId="{C6979EEE-9D91-470C-9D93-A07A72EF8899}" destId="{3F76B10C-7A69-4CB7-AD6E-D6D25593CEA9}" srcOrd="0" destOrd="0" parTransId="{333186AB-7366-40F5-869D-10CD98B09451}" sibTransId="{3833AE6E-1533-4738-AEEC-56AFCB193A73}"/>
    <dgm:cxn modelId="{3A962AC9-78EB-4E35-B025-69100D92C07F}" type="presOf" srcId="{C6979EEE-9D91-470C-9D93-A07A72EF8899}" destId="{A528E06D-8CB9-4CE6-85DD-F977FD572A35}" srcOrd="0" destOrd="0" presId="urn:microsoft.com/office/officeart/2005/8/layout/venn3"/>
    <dgm:cxn modelId="{AD1D0242-DD62-4D16-B4BC-A93BF0119455}" type="presOf" srcId="{3F76B10C-7A69-4CB7-AD6E-D6D25593CEA9}" destId="{199EF3C3-6215-4A83-B4A3-ACA0CC1D5728}" srcOrd="0" destOrd="0" presId="urn:microsoft.com/office/officeart/2005/8/layout/venn3"/>
    <dgm:cxn modelId="{DAE78C2D-5992-42C1-AED9-998CD2892EB8}" type="presParOf" srcId="{A528E06D-8CB9-4CE6-85DD-F977FD572A35}" destId="{199EF3C3-6215-4A83-B4A3-ACA0CC1D5728}" srcOrd="0" destOrd="0" presId="urn:microsoft.com/office/officeart/2005/8/layout/venn3"/>
    <dgm:cxn modelId="{530BCB20-50FE-460B-BB35-ABD66FA4B0EA}" type="presParOf" srcId="{A528E06D-8CB9-4CE6-85DD-F977FD572A35}" destId="{7473AA88-00E9-4D80-838A-59A0BCA6B35C}" srcOrd="1" destOrd="0" presId="urn:microsoft.com/office/officeart/2005/8/layout/venn3"/>
    <dgm:cxn modelId="{67881695-225F-4DB0-9DB8-C73C9458E6ED}" type="presParOf" srcId="{A528E06D-8CB9-4CE6-85DD-F977FD572A35}" destId="{CBE8CAA5-9A87-40C7-B67E-A308EA3AAC64}" srcOrd="2" destOrd="0" presId="urn:microsoft.com/office/officeart/2005/8/layout/venn3"/>
    <dgm:cxn modelId="{D790E527-3972-455F-AA2E-99A216BF2FCF}" type="presParOf" srcId="{A528E06D-8CB9-4CE6-85DD-F977FD572A35}" destId="{3266CE55-A494-4625-A75A-C4106D79A841}" srcOrd="3" destOrd="0" presId="urn:microsoft.com/office/officeart/2005/8/layout/venn3"/>
    <dgm:cxn modelId="{D3860F90-3097-4D2D-AF4D-CFA4A756C56C}" type="presParOf" srcId="{A528E06D-8CB9-4CE6-85DD-F977FD572A35}" destId="{D2460BD6-3A9C-4D8C-8F5A-41DD135F5878}" srcOrd="4" destOrd="0" presId="urn:microsoft.com/office/officeart/2005/8/layout/venn3"/>
    <dgm:cxn modelId="{55EBC8CB-7AD4-4723-8074-733A96DB25AC}" type="presParOf" srcId="{A528E06D-8CB9-4CE6-85DD-F977FD572A35}" destId="{01295E0E-CAA0-4D14-A0BC-97D42F93FD86}" srcOrd="5" destOrd="0" presId="urn:microsoft.com/office/officeart/2005/8/layout/venn3"/>
    <dgm:cxn modelId="{085820E9-103F-4A72-A0F7-7E22CAA21DFD}" type="presParOf" srcId="{A528E06D-8CB9-4CE6-85DD-F977FD572A35}" destId="{4F853318-7747-4730-A242-5F0F6D6037F1}" srcOrd="6" destOrd="0" presId="urn:microsoft.com/office/officeart/2005/8/layout/venn3"/>
    <dgm:cxn modelId="{7A5C2094-258A-490C-A3D3-C4975732087B}" type="presParOf" srcId="{A528E06D-8CB9-4CE6-85DD-F977FD572A35}" destId="{C5BE5052-6728-4CCF-BE64-4620877A9B33}" srcOrd="7" destOrd="0" presId="urn:microsoft.com/office/officeart/2005/8/layout/venn3"/>
    <dgm:cxn modelId="{F014E319-4E07-4107-9049-FC7F7FCFA3B4}" type="presParOf" srcId="{A528E06D-8CB9-4CE6-85DD-F977FD572A35}" destId="{B328A08C-1A07-43B8-B6A8-C73266618A14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0D416-4CEA-49E0-8B9E-FAAB617E40F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2F239B1B-7D13-4E9C-8929-5A6AE9E0CD8D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Objeto de estudio.-Ventajas y desventajas- Modelo asociativo concluir factible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FF90512F-4825-4B4B-AA2E-46B68FA4EDDC}" type="parTrans" cxnId="{1283BD2B-BE69-467F-A38A-900719AF9078}">
      <dgm:prSet/>
      <dgm:spPr/>
      <dgm:t>
        <a:bodyPr/>
        <a:lstStyle/>
        <a:p>
          <a:endParaRPr lang="es-ES"/>
        </a:p>
      </dgm:t>
    </dgm:pt>
    <dgm:pt modelId="{4CB5DF2C-1CDF-49F2-9D78-D41BA74E954C}" type="sibTrans" cxnId="{1283BD2B-BE69-467F-A38A-900719AF9078}">
      <dgm:prSet/>
      <dgm:spPr/>
      <dgm:t>
        <a:bodyPr/>
        <a:lstStyle/>
        <a:p>
          <a:endParaRPr lang="es-ES"/>
        </a:p>
      </dgm:t>
    </dgm:pt>
    <dgm:pt modelId="{AC97DF4E-3777-4C7A-BA37-A74D20B87AFF}">
      <dgm:prSet phldrT="[Texto]" custT="1"/>
      <dgm:spPr/>
      <dgm:t>
        <a:bodyPr/>
        <a:lstStyle/>
        <a:p>
          <a:r>
            <a:rPr lang="es-ES" sz="1400" b="1" dirty="0" smtClean="0"/>
            <a:t>APORTE</a:t>
          </a:r>
          <a:endParaRPr lang="es-ES" sz="1400" b="1" dirty="0"/>
        </a:p>
      </dgm:t>
    </dgm:pt>
    <dgm:pt modelId="{EB5CDF94-2A97-4D5A-AFAD-36DD14F6BEBA}" type="parTrans" cxnId="{302F3DC8-55B0-4F14-A443-BF0E2A5909FC}">
      <dgm:prSet/>
      <dgm:spPr/>
      <dgm:t>
        <a:bodyPr/>
        <a:lstStyle/>
        <a:p>
          <a:endParaRPr lang="es-ES"/>
        </a:p>
      </dgm:t>
    </dgm:pt>
    <dgm:pt modelId="{7B6D9548-978C-48DD-AA6B-C161C0DE2913}" type="sibTrans" cxnId="{302F3DC8-55B0-4F14-A443-BF0E2A5909FC}">
      <dgm:prSet/>
      <dgm:spPr/>
      <dgm:t>
        <a:bodyPr/>
        <a:lstStyle/>
        <a:p>
          <a:endParaRPr lang="es-ES"/>
        </a:p>
      </dgm:t>
    </dgm:pt>
    <dgm:pt modelId="{DC2ADEAD-E24D-4271-9D10-A134BDCA4FE9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Aporte.- Forma asociativa los pequeños agricultores reúnen su producto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89BE3B0D-53BB-416F-A7B7-79D9FE51E56E}" type="parTrans" cxnId="{01C7879B-B8E7-4427-BBA1-4CDD95FEFDD7}">
      <dgm:prSet/>
      <dgm:spPr/>
      <dgm:t>
        <a:bodyPr/>
        <a:lstStyle/>
        <a:p>
          <a:endParaRPr lang="es-ES"/>
        </a:p>
      </dgm:t>
    </dgm:pt>
    <dgm:pt modelId="{3A3ABF05-F896-45A6-AE59-91F322D28DDF}" type="sibTrans" cxnId="{01C7879B-B8E7-4427-BBA1-4CDD95FEFDD7}">
      <dgm:prSet/>
      <dgm:spPr/>
      <dgm:t>
        <a:bodyPr/>
        <a:lstStyle/>
        <a:p>
          <a:endParaRPr lang="es-ES"/>
        </a:p>
      </dgm:t>
    </dgm:pt>
    <dgm:pt modelId="{57CB48CD-CE10-42C8-9E38-BFBE07AFA643}" type="pres">
      <dgm:prSet presAssocID="{5660D416-4CEA-49E0-8B9E-FAAB617E40F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F2C27FA-1911-4679-A843-25D64CB46D07}" type="pres">
      <dgm:prSet presAssocID="{2F239B1B-7D13-4E9C-8929-5A6AE9E0CD8D}" presName="composite" presStyleCnt="0"/>
      <dgm:spPr/>
    </dgm:pt>
    <dgm:pt modelId="{AF530086-915D-488E-8CD1-25356484163D}" type="pres">
      <dgm:prSet presAssocID="{2F239B1B-7D13-4E9C-8929-5A6AE9E0CD8D}" presName="bentUpArrow1" presStyleLbl="alignImgPlace1" presStyleIdx="0" presStyleCnt="1" custLinFactNeighborX="14973" custLinFactNeighborY="-54611"/>
      <dgm:spPr/>
    </dgm:pt>
    <dgm:pt modelId="{ADA0EDD2-7C99-4B78-92FF-2819C8F67578}" type="pres">
      <dgm:prSet presAssocID="{2F239B1B-7D13-4E9C-8929-5A6AE9E0CD8D}" presName="ParentText" presStyleLbl="node1" presStyleIdx="0" presStyleCnt="2" custScaleX="244046" custScaleY="198793" custLinFactY="-27833" custLinFactNeighborX="3072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EAC791-5B83-4ECF-BB08-B6E02DB4F300}" type="pres">
      <dgm:prSet presAssocID="{2F239B1B-7D13-4E9C-8929-5A6AE9E0CD8D}" presName="ChildText" presStyleLbl="revTx" presStyleIdx="0" presStyleCnt="1" custScaleX="206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E6FED6-D07F-4FC5-91C8-EE38D1FA792F}" type="pres">
      <dgm:prSet presAssocID="{4CB5DF2C-1CDF-49F2-9D78-D41BA74E954C}" presName="sibTrans" presStyleCnt="0"/>
      <dgm:spPr/>
    </dgm:pt>
    <dgm:pt modelId="{0C096B6A-C582-4CF9-9744-0767B1529152}" type="pres">
      <dgm:prSet presAssocID="{DC2ADEAD-E24D-4271-9D10-A134BDCA4FE9}" presName="composite" presStyleCnt="0"/>
      <dgm:spPr/>
    </dgm:pt>
    <dgm:pt modelId="{F2F9F97A-94A4-4D98-88BA-442B21AA2BA6}" type="pres">
      <dgm:prSet presAssocID="{DC2ADEAD-E24D-4271-9D10-A134BDCA4FE9}" presName="ParentText" presStyleLbl="node1" presStyleIdx="1" presStyleCnt="2" custScaleX="214749" custScaleY="180767" custLinFactNeighborX="6038" custLinFactNeighborY="728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2F3DC8-55B0-4F14-A443-BF0E2A5909FC}" srcId="{2F239B1B-7D13-4E9C-8929-5A6AE9E0CD8D}" destId="{AC97DF4E-3777-4C7A-BA37-A74D20B87AFF}" srcOrd="0" destOrd="0" parTransId="{EB5CDF94-2A97-4D5A-AFAD-36DD14F6BEBA}" sibTransId="{7B6D9548-978C-48DD-AA6B-C161C0DE2913}"/>
    <dgm:cxn modelId="{610824A2-C4A9-493F-8363-A120C9A71E96}" type="presOf" srcId="{AC97DF4E-3777-4C7A-BA37-A74D20B87AFF}" destId="{62EAC791-5B83-4ECF-BB08-B6E02DB4F300}" srcOrd="0" destOrd="0" presId="urn:microsoft.com/office/officeart/2005/8/layout/StepDownProcess"/>
    <dgm:cxn modelId="{1283BD2B-BE69-467F-A38A-900719AF9078}" srcId="{5660D416-4CEA-49E0-8B9E-FAAB617E40F7}" destId="{2F239B1B-7D13-4E9C-8929-5A6AE9E0CD8D}" srcOrd="0" destOrd="0" parTransId="{FF90512F-4825-4B4B-AA2E-46B68FA4EDDC}" sibTransId="{4CB5DF2C-1CDF-49F2-9D78-D41BA74E954C}"/>
    <dgm:cxn modelId="{01C7879B-B8E7-4427-BBA1-4CDD95FEFDD7}" srcId="{5660D416-4CEA-49E0-8B9E-FAAB617E40F7}" destId="{DC2ADEAD-E24D-4271-9D10-A134BDCA4FE9}" srcOrd="1" destOrd="0" parTransId="{89BE3B0D-53BB-416F-A7B7-79D9FE51E56E}" sibTransId="{3A3ABF05-F896-45A6-AE59-91F322D28DDF}"/>
    <dgm:cxn modelId="{57550B5B-82D4-46E6-ACC1-1E8767AEB1A0}" type="presOf" srcId="{DC2ADEAD-E24D-4271-9D10-A134BDCA4FE9}" destId="{F2F9F97A-94A4-4D98-88BA-442B21AA2BA6}" srcOrd="0" destOrd="0" presId="urn:microsoft.com/office/officeart/2005/8/layout/StepDownProcess"/>
    <dgm:cxn modelId="{5C7F5753-573D-4D76-91BC-9F6281E3BF9F}" type="presOf" srcId="{5660D416-4CEA-49E0-8B9E-FAAB617E40F7}" destId="{57CB48CD-CE10-42C8-9E38-BFBE07AFA643}" srcOrd="0" destOrd="0" presId="urn:microsoft.com/office/officeart/2005/8/layout/StepDownProcess"/>
    <dgm:cxn modelId="{E1AE2B40-8F1F-4973-BE9E-27317C49BEB5}" type="presOf" srcId="{2F239B1B-7D13-4E9C-8929-5A6AE9E0CD8D}" destId="{ADA0EDD2-7C99-4B78-92FF-2819C8F67578}" srcOrd="0" destOrd="0" presId="urn:microsoft.com/office/officeart/2005/8/layout/StepDownProcess"/>
    <dgm:cxn modelId="{7D76989D-587F-4291-B4BA-6A0D270D5492}" type="presParOf" srcId="{57CB48CD-CE10-42C8-9E38-BFBE07AFA643}" destId="{8F2C27FA-1911-4679-A843-25D64CB46D07}" srcOrd="0" destOrd="0" presId="urn:microsoft.com/office/officeart/2005/8/layout/StepDownProcess"/>
    <dgm:cxn modelId="{050875F1-2C8C-4C87-8D8A-7DF31ECE0E7B}" type="presParOf" srcId="{8F2C27FA-1911-4679-A843-25D64CB46D07}" destId="{AF530086-915D-488E-8CD1-25356484163D}" srcOrd="0" destOrd="0" presId="urn:microsoft.com/office/officeart/2005/8/layout/StepDownProcess"/>
    <dgm:cxn modelId="{891E4E2B-61C9-4D3E-907D-11E7CFCCC6FF}" type="presParOf" srcId="{8F2C27FA-1911-4679-A843-25D64CB46D07}" destId="{ADA0EDD2-7C99-4B78-92FF-2819C8F67578}" srcOrd="1" destOrd="0" presId="urn:microsoft.com/office/officeart/2005/8/layout/StepDownProcess"/>
    <dgm:cxn modelId="{32ADA7DA-F590-4651-A75F-8FAB8E32B264}" type="presParOf" srcId="{8F2C27FA-1911-4679-A843-25D64CB46D07}" destId="{62EAC791-5B83-4ECF-BB08-B6E02DB4F300}" srcOrd="2" destOrd="0" presId="urn:microsoft.com/office/officeart/2005/8/layout/StepDownProcess"/>
    <dgm:cxn modelId="{518ABA3C-A184-44B2-9915-54DEA427E378}" type="presParOf" srcId="{57CB48CD-CE10-42C8-9E38-BFBE07AFA643}" destId="{95E6FED6-D07F-4FC5-91C8-EE38D1FA792F}" srcOrd="1" destOrd="0" presId="urn:microsoft.com/office/officeart/2005/8/layout/StepDownProcess"/>
    <dgm:cxn modelId="{E6FF5A10-2830-4BFD-B33F-56E8E0BC525B}" type="presParOf" srcId="{57CB48CD-CE10-42C8-9E38-BFBE07AFA643}" destId="{0C096B6A-C582-4CF9-9744-0767B1529152}" srcOrd="2" destOrd="0" presId="urn:microsoft.com/office/officeart/2005/8/layout/StepDownProcess"/>
    <dgm:cxn modelId="{034255BC-1C4E-4C94-B211-8E63D95BA8B2}" type="presParOf" srcId="{0C096B6A-C582-4CF9-9744-0767B1529152}" destId="{F2F9F97A-94A4-4D98-88BA-442B21AA2BA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33D90-60AB-4481-80E9-D5C870CA92B5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AA20B4A-A5C0-47D5-BC77-146CB1AF53FC}">
      <dgm:prSet phldrT="[Texto]"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Objeto Investigación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DCDB2C98-D2C2-4FCD-A48B-7BA9245E1123}" type="parTrans" cxnId="{3EDA25BC-B561-42E5-819A-80C00C4D0524}">
      <dgm:prSet/>
      <dgm:spPr/>
      <dgm:t>
        <a:bodyPr/>
        <a:lstStyle/>
        <a:p>
          <a:endParaRPr lang="es-ES"/>
        </a:p>
      </dgm:t>
    </dgm:pt>
    <dgm:pt modelId="{45B6ECD9-042B-4CC0-897F-94245BC78445}" type="sibTrans" cxnId="{3EDA25BC-B561-42E5-819A-80C00C4D0524}">
      <dgm:prSet/>
      <dgm:spPr/>
      <dgm:t>
        <a:bodyPr/>
        <a:lstStyle/>
        <a:p>
          <a:endParaRPr lang="es-ES"/>
        </a:p>
      </dgm:t>
    </dgm:pt>
    <dgm:pt modelId="{3D983FB3-2F7D-4019-9963-93DBE6D7A296}">
      <dgm:prSet phldrT="[Texto]" custT="1"/>
      <dgm:spPr/>
      <dgm:t>
        <a:bodyPr/>
        <a:lstStyle/>
        <a:p>
          <a:pPr algn="ctr"/>
          <a:r>
            <a:rPr lang="es-ES" sz="2400" dirty="0" smtClean="0">
              <a:latin typeface="Times New Roman" pitchFamily="18" charset="0"/>
              <a:cs typeface="Times New Roman" pitchFamily="18" charset="0"/>
            </a:rPr>
            <a:t>Estudiar</a:t>
          </a:r>
          <a:endParaRPr lang="es-ES" sz="2400" dirty="0">
            <a:latin typeface="Times New Roman" pitchFamily="18" charset="0"/>
            <a:cs typeface="Times New Roman" pitchFamily="18" charset="0"/>
          </a:endParaRPr>
        </a:p>
      </dgm:t>
    </dgm:pt>
    <dgm:pt modelId="{9AC8AA31-20FD-4038-B02D-ECF404602F9A}" type="parTrans" cxnId="{F0D125C4-AD18-478A-967A-8B26FA92B4BE}">
      <dgm:prSet/>
      <dgm:spPr/>
      <dgm:t>
        <a:bodyPr/>
        <a:lstStyle/>
        <a:p>
          <a:endParaRPr lang="es-ES"/>
        </a:p>
      </dgm:t>
    </dgm:pt>
    <dgm:pt modelId="{076ED0E3-FED8-43B5-B116-D6D7D5C271A4}" type="sibTrans" cxnId="{F0D125C4-AD18-478A-967A-8B26FA92B4BE}">
      <dgm:prSet/>
      <dgm:spPr/>
      <dgm:t>
        <a:bodyPr/>
        <a:lstStyle/>
        <a:p>
          <a:endParaRPr lang="es-ES"/>
        </a:p>
      </dgm:t>
    </dgm:pt>
    <dgm:pt modelId="{45C4916C-BDFF-4F0E-B7A4-987781BDD71D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Investigación Descriptiva y Explicativa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E47797C6-8216-464A-8390-B17D55BB75F7}" type="parTrans" cxnId="{6C81A034-AD7F-4CE3-A8D0-9DFA0E035AC3}">
      <dgm:prSet/>
      <dgm:spPr/>
      <dgm:t>
        <a:bodyPr/>
        <a:lstStyle/>
        <a:p>
          <a:endParaRPr lang="es-ES"/>
        </a:p>
      </dgm:t>
    </dgm:pt>
    <dgm:pt modelId="{A11CFEF0-F658-41D2-B920-1BF6058A4402}" type="sibTrans" cxnId="{6C81A034-AD7F-4CE3-A8D0-9DFA0E035AC3}">
      <dgm:prSet/>
      <dgm:spPr/>
      <dgm:t>
        <a:bodyPr/>
        <a:lstStyle/>
        <a:p>
          <a:endParaRPr lang="es-ES"/>
        </a:p>
      </dgm:t>
    </dgm:pt>
    <dgm:pt modelId="{D27545EE-19C4-4B32-9DD4-7FC8511984A2}">
      <dgm:prSet phldrT="[Texto]"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Resultado Investigación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208074EB-C006-45FA-911A-5141EDBCEE8D}" type="parTrans" cxnId="{AB7122FD-D2B5-4E82-B836-24C1950608F8}">
      <dgm:prSet/>
      <dgm:spPr/>
      <dgm:t>
        <a:bodyPr/>
        <a:lstStyle/>
        <a:p>
          <a:endParaRPr lang="es-ES"/>
        </a:p>
      </dgm:t>
    </dgm:pt>
    <dgm:pt modelId="{C1A9A066-5AA0-4986-9D56-A4A338485ADC}" type="sibTrans" cxnId="{AB7122FD-D2B5-4E82-B836-24C1950608F8}">
      <dgm:prSet/>
      <dgm:spPr/>
      <dgm:t>
        <a:bodyPr/>
        <a:lstStyle/>
        <a:p>
          <a:endParaRPr lang="es-ES"/>
        </a:p>
      </dgm:t>
    </dgm:pt>
    <dgm:pt modelId="{D5C09B58-905F-46F5-83CC-3D0BB9F1F36A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Estudio determina</a:t>
          </a:r>
          <a:endParaRPr lang="es-ES" sz="2400" dirty="0">
            <a:latin typeface="Times New Roman" pitchFamily="18" charset="0"/>
            <a:cs typeface="Times New Roman" pitchFamily="18" charset="0"/>
          </a:endParaRPr>
        </a:p>
      </dgm:t>
    </dgm:pt>
    <dgm:pt modelId="{4E5BD23E-C68D-4274-8C36-268D9378DED2}" type="parTrans" cxnId="{B014A626-090E-45A3-AEBC-51C679DEDF87}">
      <dgm:prSet/>
      <dgm:spPr/>
      <dgm:t>
        <a:bodyPr/>
        <a:lstStyle/>
        <a:p>
          <a:endParaRPr lang="es-ES"/>
        </a:p>
      </dgm:t>
    </dgm:pt>
    <dgm:pt modelId="{5B7F4570-DF52-49C9-98F0-8C9C66181B6B}" type="sibTrans" cxnId="{B014A626-090E-45A3-AEBC-51C679DEDF87}">
      <dgm:prSet/>
      <dgm:spPr/>
      <dgm:t>
        <a:bodyPr/>
        <a:lstStyle/>
        <a:p>
          <a:endParaRPr lang="es-ES"/>
        </a:p>
      </dgm:t>
    </dgm:pt>
    <dgm:pt modelId="{9C7F08F3-3501-456F-AB14-F8B434C97214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Involucra: eslabones de producción, acopio, comercialización, transformación 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D925CECE-78BA-4EE5-BC0E-9F4686AD5EFD}" type="parTrans" cxnId="{CD424608-50D7-4BC2-B8C2-7615B98A3AA2}">
      <dgm:prSet/>
      <dgm:spPr/>
      <dgm:t>
        <a:bodyPr/>
        <a:lstStyle/>
        <a:p>
          <a:endParaRPr lang="es-ES"/>
        </a:p>
      </dgm:t>
    </dgm:pt>
    <dgm:pt modelId="{D4AA27A6-E38A-42E8-97CF-DC9138BD0F00}" type="sibTrans" cxnId="{CD424608-50D7-4BC2-B8C2-7615B98A3AA2}">
      <dgm:prSet/>
      <dgm:spPr/>
      <dgm:t>
        <a:bodyPr/>
        <a:lstStyle/>
        <a:p>
          <a:endParaRPr lang="es-ES"/>
        </a:p>
      </dgm:t>
    </dgm:pt>
    <dgm:pt modelId="{C80D4CB4-E047-4F65-9FAF-8909400E9F9A}" type="pres">
      <dgm:prSet presAssocID="{77733D90-60AB-4481-80E9-D5C870CA92B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9F1AB65-6E7A-4152-9319-6AA69AEA1450}" type="pres">
      <dgm:prSet presAssocID="{FAA20B4A-A5C0-47D5-BC77-146CB1AF53FC}" presName="posSpace" presStyleCnt="0"/>
      <dgm:spPr/>
    </dgm:pt>
    <dgm:pt modelId="{49CD03E9-7D40-4655-BE9E-E2D10195D84F}" type="pres">
      <dgm:prSet presAssocID="{FAA20B4A-A5C0-47D5-BC77-146CB1AF53FC}" presName="vertFlow" presStyleCnt="0"/>
      <dgm:spPr/>
    </dgm:pt>
    <dgm:pt modelId="{148EEF34-9F30-446A-9003-CD0E0F07A057}" type="pres">
      <dgm:prSet presAssocID="{FAA20B4A-A5C0-47D5-BC77-146CB1AF53FC}" presName="topSpace" presStyleCnt="0"/>
      <dgm:spPr/>
    </dgm:pt>
    <dgm:pt modelId="{DE5957C0-9DDE-4001-ACCB-8B30523D2A2B}" type="pres">
      <dgm:prSet presAssocID="{FAA20B4A-A5C0-47D5-BC77-146CB1AF53FC}" presName="firstComp" presStyleCnt="0"/>
      <dgm:spPr/>
    </dgm:pt>
    <dgm:pt modelId="{C6BF03B5-3248-43D8-A2E3-E552F858E90F}" type="pres">
      <dgm:prSet presAssocID="{FAA20B4A-A5C0-47D5-BC77-146CB1AF53FC}" presName="firstChild" presStyleLbl="bgAccFollowNode1" presStyleIdx="0" presStyleCnt="4"/>
      <dgm:spPr/>
      <dgm:t>
        <a:bodyPr/>
        <a:lstStyle/>
        <a:p>
          <a:endParaRPr lang="es-ES"/>
        </a:p>
      </dgm:t>
    </dgm:pt>
    <dgm:pt modelId="{109B942D-0AD7-4F8C-A4E1-2A0BCE09FB7F}" type="pres">
      <dgm:prSet presAssocID="{FAA20B4A-A5C0-47D5-BC77-146CB1AF53FC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C7B71C-0D83-483D-8533-9E4B926F9E4B}" type="pres">
      <dgm:prSet presAssocID="{45C4916C-BDFF-4F0E-B7A4-987781BDD71D}" presName="comp" presStyleCnt="0"/>
      <dgm:spPr/>
    </dgm:pt>
    <dgm:pt modelId="{1E25760D-4D0E-41C7-96E2-182DDCC85149}" type="pres">
      <dgm:prSet presAssocID="{45C4916C-BDFF-4F0E-B7A4-987781BDD71D}" presName="child" presStyleLbl="bgAccFollowNode1" presStyleIdx="1" presStyleCnt="4"/>
      <dgm:spPr/>
      <dgm:t>
        <a:bodyPr/>
        <a:lstStyle/>
        <a:p>
          <a:endParaRPr lang="es-ES"/>
        </a:p>
      </dgm:t>
    </dgm:pt>
    <dgm:pt modelId="{E70FDD94-9423-4E27-928F-A5F9C34B5C2F}" type="pres">
      <dgm:prSet presAssocID="{45C4916C-BDFF-4F0E-B7A4-987781BDD71D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D59C7-BF3E-478C-B59E-3A6A8C8E7C7F}" type="pres">
      <dgm:prSet presAssocID="{FAA20B4A-A5C0-47D5-BC77-146CB1AF53FC}" presName="negSpace" presStyleCnt="0"/>
      <dgm:spPr/>
    </dgm:pt>
    <dgm:pt modelId="{5744A87E-25DA-44B1-8F6E-A5A390EF670F}" type="pres">
      <dgm:prSet presAssocID="{FAA20B4A-A5C0-47D5-BC77-146CB1AF53FC}" presName="circle" presStyleLbl="node1" presStyleIdx="0" presStyleCnt="2" custScaleX="111099"/>
      <dgm:spPr/>
      <dgm:t>
        <a:bodyPr/>
        <a:lstStyle/>
        <a:p>
          <a:endParaRPr lang="es-ES"/>
        </a:p>
      </dgm:t>
    </dgm:pt>
    <dgm:pt modelId="{9EB8C45D-2336-458F-9F7E-908B84008F09}" type="pres">
      <dgm:prSet presAssocID="{45B6ECD9-042B-4CC0-897F-94245BC78445}" presName="transSpace" presStyleCnt="0"/>
      <dgm:spPr/>
    </dgm:pt>
    <dgm:pt modelId="{F66DFEBF-3BB5-47C6-8AE2-B0A476F25F30}" type="pres">
      <dgm:prSet presAssocID="{D27545EE-19C4-4B32-9DD4-7FC8511984A2}" presName="posSpace" presStyleCnt="0"/>
      <dgm:spPr/>
    </dgm:pt>
    <dgm:pt modelId="{E9CBE0E6-7E12-4B8E-ACC8-0CE057837F23}" type="pres">
      <dgm:prSet presAssocID="{D27545EE-19C4-4B32-9DD4-7FC8511984A2}" presName="vertFlow" presStyleCnt="0"/>
      <dgm:spPr/>
    </dgm:pt>
    <dgm:pt modelId="{0C5160FE-FC9A-4131-B127-0FF6065177FB}" type="pres">
      <dgm:prSet presAssocID="{D27545EE-19C4-4B32-9DD4-7FC8511984A2}" presName="topSpace" presStyleCnt="0"/>
      <dgm:spPr/>
    </dgm:pt>
    <dgm:pt modelId="{99E78104-8645-420C-8BA8-7BB751967FD6}" type="pres">
      <dgm:prSet presAssocID="{D27545EE-19C4-4B32-9DD4-7FC8511984A2}" presName="firstComp" presStyleCnt="0"/>
      <dgm:spPr/>
    </dgm:pt>
    <dgm:pt modelId="{740C6BF8-330C-425C-9914-DDF1999391F6}" type="pres">
      <dgm:prSet presAssocID="{D27545EE-19C4-4B32-9DD4-7FC8511984A2}" presName="firstChild" presStyleLbl="bgAccFollowNode1" presStyleIdx="2" presStyleCnt="4"/>
      <dgm:spPr/>
      <dgm:t>
        <a:bodyPr/>
        <a:lstStyle/>
        <a:p>
          <a:endParaRPr lang="es-ES"/>
        </a:p>
      </dgm:t>
    </dgm:pt>
    <dgm:pt modelId="{50AD40AC-86AB-41AA-AE3B-184211EE0EA4}" type="pres">
      <dgm:prSet presAssocID="{D27545EE-19C4-4B32-9DD4-7FC8511984A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3B1F88-7660-4374-B2F9-7A9B1829F927}" type="pres">
      <dgm:prSet presAssocID="{9C7F08F3-3501-456F-AB14-F8B434C97214}" presName="comp" presStyleCnt="0"/>
      <dgm:spPr/>
    </dgm:pt>
    <dgm:pt modelId="{4C772858-2230-40BD-85ED-D8787F4818CE}" type="pres">
      <dgm:prSet presAssocID="{9C7F08F3-3501-456F-AB14-F8B434C97214}" presName="child" presStyleLbl="bgAccFollowNode1" presStyleIdx="3" presStyleCnt="4"/>
      <dgm:spPr/>
      <dgm:t>
        <a:bodyPr/>
        <a:lstStyle/>
        <a:p>
          <a:endParaRPr lang="es-ES"/>
        </a:p>
      </dgm:t>
    </dgm:pt>
    <dgm:pt modelId="{A8CD32EC-8841-4E94-A951-56E39851961D}" type="pres">
      <dgm:prSet presAssocID="{9C7F08F3-3501-456F-AB14-F8B434C97214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1FE0CC-2237-46E3-BA1D-D51789064AA1}" type="pres">
      <dgm:prSet presAssocID="{D27545EE-19C4-4B32-9DD4-7FC8511984A2}" presName="negSpace" presStyleCnt="0"/>
      <dgm:spPr/>
    </dgm:pt>
    <dgm:pt modelId="{2677F414-E2AA-45BB-828E-1DE735CCE861}" type="pres">
      <dgm:prSet presAssocID="{D27545EE-19C4-4B32-9DD4-7FC8511984A2}" presName="circle" presStyleLbl="node1" presStyleIdx="1" presStyleCnt="2" custScaleX="106270" custLinFactNeighborX="713" custLinFactNeighborY="-1235"/>
      <dgm:spPr/>
      <dgm:t>
        <a:bodyPr/>
        <a:lstStyle/>
        <a:p>
          <a:endParaRPr lang="es-ES"/>
        </a:p>
      </dgm:t>
    </dgm:pt>
  </dgm:ptLst>
  <dgm:cxnLst>
    <dgm:cxn modelId="{AB7122FD-D2B5-4E82-B836-24C1950608F8}" srcId="{77733D90-60AB-4481-80E9-D5C870CA92B5}" destId="{D27545EE-19C4-4B32-9DD4-7FC8511984A2}" srcOrd="1" destOrd="0" parTransId="{208074EB-C006-45FA-911A-5141EDBCEE8D}" sibTransId="{C1A9A066-5AA0-4986-9D56-A4A338485ADC}"/>
    <dgm:cxn modelId="{CFECC043-3B61-43DD-A161-B2299E9159ED}" type="presOf" srcId="{D5C09B58-905F-46F5-83CC-3D0BB9F1F36A}" destId="{740C6BF8-330C-425C-9914-DDF1999391F6}" srcOrd="0" destOrd="0" presId="urn:microsoft.com/office/officeart/2005/8/layout/hList9"/>
    <dgm:cxn modelId="{A18A92DD-4234-4982-9E5F-BC9B5303CE79}" type="presOf" srcId="{D5C09B58-905F-46F5-83CC-3D0BB9F1F36A}" destId="{50AD40AC-86AB-41AA-AE3B-184211EE0EA4}" srcOrd="1" destOrd="0" presId="urn:microsoft.com/office/officeart/2005/8/layout/hList9"/>
    <dgm:cxn modelId="{2E182AEE-C88F-41AF-955F-C6E5D754976C}" type="presOf" srcId="{3D983FB3-2F7D-4019-9963-93DBE6D7A296}" destId="{C6BF03B5-3248-43D8-A2E3-E552F858E90F}" srcOrd="0" destOrd="0" presId="urn:microsoft.com/office/officeart/2005/8/layout/hList9"/>
    <dgm:cxn modelId="{B014A626-090E-45A3-AEBC-51C679DEDF87}" srcId="{D27545EE-19C4-4B32-9DD4-7FC8511984A2}" destId="{D5C09B58-905F-46F5-83CC-3D0BB9F1F36A}" srcOrd="0" destOrd="0" parTransId="{4E5BD23E-C68D-4274-8C36-268D9378DED2}" sibTransId="{5B7F4570-DF52-49C9-98F0-8C9C66181B6B}"/>
    <dgm:cxn modelId="{209257F6-E068-4D0B-83B5-6A0D49929FC6}" type="presOf" srcId="{D27545EE-19C4-4B32-9DD4-7FC8511984A2}" destId="{2677F414-E2AA-45BB-828E-1DE735CCE861}" srcOrd="0" destOrd="0" presId="urn:microsoft.com/office/officeart/2005/8/layout/hList9"/>
    <dgm:cxn modelId="{EB2571D1-AA22-4081-9308-84AB91983D17}" type="presOf" srcId="{45C4916C-BDFF-4F0E-B7A4-987781BDD71D}" destId="{1E25760D-4D0E-41C7-96E2-182DDCC85149}" srcOrd="0" destOrd="0" presId="urn:microsoft.com/office/officeart/2005/8/layout/hList9"/>
    <dgm:cxn modelId="{3EDA25BC-B561-42E5-819A-80C00C4D0524}" srcId="{77733D90-60AB-4481-80E9-D5C870CA92B5}" destId="{FAA20B4A-A5C0-47D5-BC77-146CB1AF53FC}" srcOrd="0" destOrd="0" parTransId="{DCDB2C98-D2C2-4FCD-A48B-7BA9245E1123}" sibTransId="{45B6ECD9-042B-4CC0-897F-94245BC78445}"/>
    <dgm:cxn modelId="{671C710E-E8B0-44EE-B479-D0B07FDC769D}" type="presOf" srcId="{9C7F08F3-3501-456F-AB14-F8B434C97214}" destId="{4C772858-2230-40BD-85ED-D8787F4818CE}" srcOrd="0" destOrd="0" presId="urn:microsoft.com/office/officeart/2005/8/layout/hList9"/>
    <dgm:cxn modelId="{1DF801A7-48D2-4CCD-A29E-52AC41017C26}" type="presOf" srcId="{3D983FB3-2F7D-4019-9963-93DBE6D7A296}" destId="{109B942D-0AD7-4F8C-A4E1-2A0BCE09FB7F}" srcOrd="1" destOrd="0" presId="urn:microsoft.com/office/officeart/2005/8/layout/hList9"/>
    <dgm:cxn modelId="{F0D125C4-AD18-478A-967A-8B26FA92B4BE}" srcId="{FAA20B4A-A5C0-47D5-BC77-146CB1AF53FC}" destId="{3D983FB3-2F7D-4019-9963-93DBE6D7A296}" srcOrd="0" destOrd="0" parTransId="{9AC8AA31-20FD-4038-B02D-ECF404602F9A}" sibTransId="{076ED0E3-FED8-43B5-B116-D6D7D5C271A4}"/>
    <dgm:cxn modelId="{295FC978-94A0-4491-8125-DA12C3F244AB}" type="presOf" srcId="{9C7F08F3-3501-456F-AB14-F8B434C97214}" destId="{A8CD32EC-8841-4E94-A951-56E39851961D}" srcOrd="1" destOrd="0" presId="urn:microsoft.com/office/officeart/2005/8/layout/hList9"/>
    <dgm:cxn modelId="{6C81A034-AD7F-4CE3-A8D0-9DFA0E035AC3}" srcId="{FAA20B4A-A5C0-47D5-BC77-146CB1AF53FC}" destId="{45C4916C-BDFF-4F0E-B7A4-987781BDD71D}" srcOrd="1" destOrd="0" parTransId="{E47797C6-8216-464A-8390-B17D55BB75F7}" sibTransId="{A11CFEF0-F658-41D2-B920-1BF6058A4402}"/>
    <dgm:cxn modelId="{3990DC36-615E-42C9-B900-4AD877E19D96}" type="presOf" srcId="{45C4916C-BDFF-4F0E-B7A4-987781BDD71D}" destId="{E70FDD94-9423-4E27-928F-A5F9C34B5C2F}" srcOrd="1" destOrd="0" presId="urn:microsoft.com/office/officeart/2005/8/layout/hList9"/>
    <dgm:cxn modelId="{7FFB0591-E219-47C2-AB22-934D345F1634}" type="presOf" srcId="{77733D90-60AB-4481-80E9-D5C870CA92B5}" destId="{C80D4CB4-E047-4F65-9FAF-8909400E9F9A}" srcOrd="0" destOrd="0" presId="urn:microsoft.com/office/officeart/2005/8/layout/hList9"/>
    <dgm:cxn modelId="{A285D416-3636-4846-9C80-31E86CA37D0A}" type="presOf" srcId="{FAA20B4A-A5C0-47D5-BC77-146CB1AF53FC}" destId="{5744A87E-25DA-44B1-8F6E-A5A390EF670F}" srcOrd="0" destOrd="0" presId="urn:microsoft.com/office/officeart/2005/8/layout/hList9"/>
    <dgm:cxn modelId="{CD424608-50D7-4BC2-B8C2-7615B98A3AA2}" srcId="{D27545EE-19C4-4B32-9DD4-7FC8511984A2}" destId="{9C7F08F3-3501-456F-AB14-F8B434C97214}" srcOrd="1" destOrd="0" parTransId="{D925CECE-78BA-4EE5-BC0E-9F4686AD5EFD}" sibTransId="{D4AA27A6-E38A-42E8-97CF-DC9138BD0F00}"/>
    <dgm:cxn modelId="{CE5DB6C4-E882-4090-84DE-C2FD07DBFE21}" type="presParOf" srcId="{C80D4CB4-E047-4F65-9FAF-8909400E9F9A}" destId="{79F1AB65-6E7A-4152-9319-6AA69AEA1450}" srcOrd="0" destOrd="0" presId="urn:microsoft.com/office/officeart/2005/8/layout/hList9"/>
    <dgm:cxn modelId="{8E89C95C-E1B8-4822-AF74-A0CD5A7F0F37}" type="presParOf" srcId="{C80D4CB4-E047-4F65-9FAF-8909400E9F9A}" destId="{49CD03E9-7D40-4655-BE9E-E2D10195D84F}" srcOrd="1" destOrd="0" presId="urn:microsoft.com/office/officeart/2005/8/layout/hList9"/>
    <dgm:cxn modelId="{6C728138-337B-487E-AB19-ACC6B9949117}" type="presParOf" srcId="{49CD03E9-7D40-4655-BE9E-E2D10195D84F}" destId="{148EEF34-9F30-446A-9003-CD0E0F07A057}" srcOrd="0" destOrd="0" presId="urn:microsoft.com/office/officeart/2005/8/layout/hList9"/>
    <dgm:cxn modelId="{0C2D84FE-D85E-4300-95CE-058B14AA4EB2}" type="presParOf" srcId="{49CD03E9-7D40-4655-BE9E-E2D10195D84F}" destId="{DE5957C0-9DDE-4001-ACCB-8B30523D2A2B}" srcOrd="1" destOrd="0" presId="urn:microsoft.com/office/officeart/2005/8/layout/hList9"/>
    <dgm:cxn modelId="{A5EC0ED9-A334-4B67-9E24-6DAFE1A7D992}" type="presParOf" srcId="{DE5957C0-9DDE-4001-ACCB-8B30523D2A2B}" destId="{C6BF03B5-3248-43D8-A2E3-E552F858E90F}" srcOrd="0" destOrd="0" presId="urn:microsoft.com/office/officeart/2005/8/layout/hList9"/>
    <dgm:cxn modelId="{A57D9955-4A5C-4C4F-9C4E-00B3901CB6C5}" type="presParOf" srcId="{DE5957C0-9DDE-4001-ACCB-8B30523D2A2B}" destId="{109B942D-0AD7-4F8C-A4E1-2A0BCE09FB7F}" srcOrd="1" destOrd="0" presId="urn:microsoft.com/office/officeart/2005/8/layout/hList9"/>
    <dgm:cxn modelId="{CBCACCF7-0A8A-4B21-AD44-35DB92D2B889}" type="presParOf" srcId="{49CD03E9-7D40-4655-BE9E-E2D10195D84F}" destId="{A7C7B71C-0D83-483D-8533-9E4B926F9E4B}" srcOrd="2" destOrd="0" presId="urn:microsoft.com/office/officeart/2005/8/layout/hList9"/>
    <dgm:cxn modelId="{8D2EFC73-2F7F-46DC-9A9B-25B903CF0F0B}" type="presParOf" srcId="{A7C7B71C-0D83-483D-8533-9E4B926F9E4B}" destId="{1E25760D-4D0E-41C7-96E2-182DDCC85149}" srcOrd="0" destOrd="0" presId="urn:microsoft.com/office/officeart/2005/8/layout/hList9"/>
    <dgm:cxn modelId="{63025348-0A6C-45D7-BA0B-080A61E1E115}" type="presParOf" srcId="{A7C7B71C-0D83-483D-8533-9E4B926F9E4B}" destId="{E70FDD94-9423-4E27-928F-A5F9C34B5C2F}" srcOrd="1" destOrd="0" presId="urn:microsoft.com/office/officeart/2005/8/layout/hList9"/>
    <dgm:cxn modelId="{1F1F865C-9B71-451D-9C65-A7FCC0A80008}" type="presParOf" srcId="{C80D4CB4-E047-4F65-9FAF-8909400E9F9A}" destId="{FC3D59C7-BF3E-478C-B59E-3A6A8C8E7C7F}" srcOrd="2" destOrd="0" presId="urn:microsoft.com/office/officeart/2005/8/layout/hList9"/>
    <dgm:cxn modelId="{B20A4969-14E5-4DD2-8898-1A53CA753DE3}" type="presParOf" srcId="{C80D4CB4-E047-4F65-9FAF-8909400E9F9A}" destId="{5744A87E-25DA-44B1-8F6E-A5A390EF670F}" srcOrd="3" destOrd="0" presId="urn:microsoft.com/office/officeart/2005/8/layout/hList9"/>
    <dgm:cxn modelId="{EEE2AD60-D527-4BB9-9EFE-E6B81B7591F9}" type="presParOf" srcId="{C80D4CB4-E047-4F65-9FAF-8909400E9F9A}" destId="{9EB8C45D-2336-458F-9F7E-908B84008F09}" srcOrd="4" destOrd="0" presId="urn:microsoft.com/office/officeart/2005/8/layout/hList9"/>
    <dgm:cxn modelId="{CDB5F73A-3180-42DF-A0F2-D32CDAC67521}" type="presParOf" srcId="{C80D4CB4-E047-4F65-9FAF-8909400E9F9A}" destId="{F66DFEBF-3BB5-47C6-8AE2-B0A476F25F30}" srcOrd="5" destOrd="0" presId="urn:microsoft.com/office/officeart/2005/8/layout/hList9"/>
    <dgm:cxn modelId="{97E9A433-E7CA-48B7-A033-B5C400F5FEFB}" type="presParOf" srcId="{C80D4CB4-E047-4F65-9FAF-8909400E9F9A}" destId="{E9CBE0E6-7E12-4B8E-ACC8-0CE057837F23}" srcOrd="6" destOrd="0" presId="urn:microsoft.com/office/officeart/2005/8/layout/hList9"/>
    <dgm:cxn modelId="{FAAA73E4-4A83-4E8F-BE5C-A8B0F820D983}" type="presParOf" srcId="{E9CBE0E6-7E12-4B8E-ACC8-0CE057837F23}" destId="{0C5160FE-FC9A-4131-B127-0FF6065177FB}" srcOrd="0" destOrd="0" presId="urn:microsoft.com/office/officeart/2005/8/layout/hList9"/>
    <dgm:cxn modelId="{C20955B4-CA7E-4376-A025-4115155290DE}" type="presParOf" srcId="{E9CBE0E6-7E12-4B8E-ACC8-0CE057837F23}" destId="{99E78104-8645-420C-8BA8-7BB751967FD6}" srcOrd="1" destOrd="0" presId="urn:microsoft.com/office/officeart/2005/8/layout/hList9"/>
    <dgm:cxn modelId="{33F4F1BA-4952-4936-A3DB-9A3931D11AC6}" type="presParOf" srcId="{99E78104-8645-420C-8BA8-7BB751967FD6}" destId="{740C6BF8-330C-425C-9914-DDF1999391F6}" srcOrd="0" destOrd="0" presId="urn:microsoft.com/office/officeart/2005/8/layout/hList9"/>
    <dgm:cxn modelId="{B3819C84-68D3-4B57-8C8B-85BC0A2BB66E}" type="presParOf" srcId="{99E78104-8645-420C-8BA8-7BB751967FD6}" destId="{50AD40AC-86AB-41AA-AE3B-184211EE0EA4}" srcOrd="1" destOrd="0" presId="urn:microsoft.com/office/officeart/2005/8/layout/hList9"/>
    <dgm:cxn modelId="{31A0443B-DADA-4010-B84A-BF283312527E}" type="presParOf" srcId="{E9CBE0E6-7E12-4B8E-ACC8-0CE057837F23}" destId="{123B1F88-7660-4374-B2F9-7A9B1829F927}" srcOrd="2" destOrd="0" presId="urn:microsoft.com/office/officeart/2005/8/layout/hList9"/>
    <dgm:cxn modelId="{E57F9C28-8824-4E54-902A-199A13EAEA4C}" type="presParOf" srcId="{123B1F88-7660-4374-B2F9-7A9B1829F927}" destId="{4C772858-2230-40BD-85ED-D8787F4818CE}" srcOrd="0" destOrd="0" presId="urn:microsoft.com/office/officeart/2005/8/layout/hList9"/>
    <dgm:cxn modelId="{CA3BC75D-C27D-4A58-BE97-80AD74E0CB4A}" type="presParOf" srcId="{123B1F88-7660-4374-B2F9-7A9B1829F927}" destId="{A8CD32EC-8841-4E94-A951-56E39851961D}" srcOrd="1" destOrd="0" presId="urn:microsoft.com/office/officeart/2005/8/layout/hList9"/>
    <dgm:cxn modelId="{44570BE7-88A4-4D95-A5C1-A96CA8E13F79}" type="presParOf" srcId="{C80D4CB4-E047-4F65-9FAF-8909400E9F9A}" destId="{CE1FE0CC-2237-46E3-BA1D-D51789064AA1}" srcOrd="7" destOrd="0" presId="urn:microsoft.com/office/officeart/2005/8/layout/hList9"/>
    <dgm:cxn modelId="{95A6C92C-330D-4DE1-B50F-4DB2BCA96C6D}" type="presParOf" srcId="{C80D4CB4-E047-4F65-9FAF-8909400E9F9A}" destId="{2677F414-E2AA-45BB-828E-1DE735CCE86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057B30-3306-43F6-A354-0A40B0CB9D6B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F90FED6B-E9E3-4A78-B93E-275D4159673D}">
      <dgm:prSet phldrT="[Texto]"/>
      <dgm:spPr/>
      <dgm:t>
        <a:bodyPr/>
        <a:lstStyle/>
        <a:p>
          <a:r>
            <a:rPr lang="es-EC" dirty="0" smtClean="0"/>
            <a:t>CONFORMACIÓN</a:t>
          </a:r>
          <a:endParaRPr lang="es-EC" dirty="0"/>
        </a:p>
      </dgm:t>
    </dgm:pt>
    <dgm:pt modelId="{C6F9D026-E475-483C-B8A1-FF093707A963}" type="parTrans" cxnId="{23DF690D-60F1-48AA-872B-36C348556B1A}">
      <dgm:prSet/>
      <dgm:spPr/>
      <dgm:t>
        <a:bodyPr/>
        <a:lstStyle/>
        <a:p>
          <a:endParaRPr lang="es-EC"/>
        </a:p>
      </dgm:t>
    </dgm:pt>
    <dgm:pt modelId="{001AB17B-6FE9-4844-BF9A-76588F00F6D1}" type="sibTrans" cxnId="{23DF690D-60F1-48AA-872B-36C348556B1A}">
      <dgm:prSet/>
      <dgm:spPr/>
      <dgm:t>
        <a:bodyPr/>
        <a:lstStyle/>
        <a:p>
          <a:endParaRPr lang="es-EC"/>
        </a:p>
      </dgm:t>
    </dgm:pt>
    <dgm:pt modelId="{A69EEFD8-8C0B-4AA2-B329-A12DE70FCD8B}">
      <dgm:prSet phldrT="[Texto]"/>
      <dgm:spPr/>
      <dgm:t>
        <a:bodyPr/>
        <a:lstStyle/>
        <a:p>
          <a:r>
            <a:rPr lang="es-EC" dirty="0" smtClean="0"/>
            <a:t>SLOGAN</a:t>
          </a:r>
          <a:endParaRPr lang="es-EC" dirty="0"/>
        </a:p>
      </dgm:t>
    </dgm:pt>
    <dgm:pt modelId="{D0FBFFD5-8686-4244-A0CE-A104ECA5E032}" type="parTrans" cxnId="{3520A02E-6F52-4F93-A233-5654159085CB}">
      <dgm:prSet/>
      <dgm:spPr/>
      <dgm:t>
        <a:bodyPr/>
        <a:lstStyle/>
        <a:p>
          <a:endParaRPr lang="es-EC"/>
        </a:p>
      </dgm:t>
    </dgm:pt>
    <dgm:pt modelId="{7C9F2E73-6D68-40E3-B60C-EEBED5BF87D5}" type="sibTrans" cxnId="{3520A02E-6F52-4F93-A233-5654159085CB}">
      <dgm:prSet/>
      <dgm:spPr/>
      <dgm:t>
        <a:bodyPr/>
        <a:lstStyle/>
        <a:p>
          <a:endParaRPr lang="es-EC"/>
        </a:p>
      </dgm:t>
    </dgm:pt>
    <dgm:pt modelId="{6E11C5B2-8D50-416D-B9D9-0B79328DF6C0}">
      <dgm:prSet/>
      <dgm:spPr/>
      <dgm:t>
        <a:bodyPr/>
        <a:lstStyle/>
        <a:p>
          <a:r>
            <a:rPr lang="es-EC" smtClean="0"/>
            <a:t>LOCALIZACIÓN</a:t>
          </a:r>
          <a:endParaRPr lang="es-EC" dirty="0"/>
        </a:p>
      </dgm:t>
    </dgm:pt>
    <dgm:pt modelId="{2934E693-524B-494C-88CC-4221C198533A}" type="parTrans" cxnId="{6696CC4C-E829-4FBA-89EE-540C960DA15D}">
      <dgm:prSet/>
      <dgm:spPr/>
      <dgm:t>
        <a:bodyPr/>
        <a:lstStyle/>
        <a:p>
          <a:endParaRPr lang="es-EC"/>
        </a:p>
      </dgm:t>
    </dgm:pt>
    <dgm:pt modelId="{93AD2FE0-A3AD-45D8-B974-258E0837DA60}" type="sibTrans" cxnId="{6696CC4C-E829-4FBA-89EE-540C960DA15D}">
      <dgm:prSet/>
      <dgm:spPr/>
      <dgm:t>
        <a:bodyPr/>
        <a:lstStyle/>
        <a:p>
          <a:endParaRPr lang="es-EC"/>
        </a:p>
      </dgm:t>
    </dgm:pt>
    <dgm:pt modelId="{ADF23C86-3F69-48CC-B3AC-4782AA8DBF08}" type="pres">
      <dgm:prSet presAssocID="{25057B30-3306-43F6-A354-0A40B0CB9D6B}" presName="Name0" presStyleCnt="0">
        <dgm:presLayoutVars>
          <dgm:dir/>
          <dgm:animLvl val="lvl"/>
          <dgm:resizeHandles val="exact"/>
        </dgm:presLayoutVars>
      </dgm:prSet>
      <dgm:spPr/>
    </dgm:pt>
    <dgm:pt modelId="{A611733E-6607-4C0C-A2CE-A71024662447}" type="pres">
      <dgm:prSet presAssocID="{F90FED6B-E9E3-4A78-B93E-275D4159673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D00343-AB77-43CC-8EA2-FA9F4DD7900B}" type="pres">
      <dgm:prSet presAssocID="{001AB17B-6FE9-4844-BF9A-76588F00F6D1}" presName="parTxOnlySpace" presStyleCnt="0"/>
      <dgm:spPr/>
    </dgm:pt>
    <dgm:pt modelId="{DF7D7ECC-A3BB-456C-A9DF-B5BAB510DE82}" type="pres">
      <dgm:prSet presAssocID="{6E11C5B2-8D50-416D-B9D9-0B79328DF6C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2D0829-A230-4DA3-A7C7-887EBB7FAFBB}" type="pres">
      <dgm:prSet presAssocID="{93AD2FE0-A3AD-45D8-B974-258E0837DA60}" presName="parTxOnlySpace" presStyleCnt="0"/>
      <dgm:spPr/>
    </dgm:pt>
    <dgm:pt modelId="{969028E7-5D5E-417B-BA1A-B51BF892A98C}" type="pres">
      <dgm:prSet presAssocID="{A69EEFD8-8C0B-4AA2-B329-A12DE70FCD8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C5106A-10F8-4722-97F6-29083B2315F5}" type="presOf" srcId="{A69EEFD8-8C0B-4AA2-B329-A12DE70FCD8B}" destId="{969028E7-5D5E-417B-BA1A-B51BF892A98C}" srcOrd="0" destOrd="0" presId="urn:microsoft.com/office/officeart/2005/8/layout/chevron1"/>
    <dgm:cxn modelId="{D0F5D0EF-991C-4AB7-BEA5-306E82816517}" type="presOf" srcId="{6E11C5B2-8D50-416D-B9D9-0B79328DF6C0}" destId="{DF7D7ECC-A3BB-456C-A9DF-B5BAB510DE82}" srcOrd="0" destOrd="0" presId="urn:microsoft.com/office/officeart/2005/8/layout/chevron1"/>
    <dgm:cxn modelId="{6696CC4C-E829-4FBA-89EE-540C960DA15D}" srcId="{25057B30-3306-43F6-A354-0A40B0CB9D6B}" destId="{6E11C5B2-8D50-416D-B9D9-0B79328DF6C0}" srcOrd="1" destOrd="0" parTransId="{2934E693-524B-494C-88CC-4221C198533A}" sibTransId="{93AD2FE0-A3AD-45D8-B974-258E0837DA60}"/>
    <dgm:cxn modelId="{3520A02E-6F52-4F93-A233-5654159085CB}" srcId="{25057B30-3306-43F6-A354-0A40B0CB9D6B}" destId="{A69EEFD8-8C0B-4AA2-B329-A12DE70FCD8B}" srcOrd="2" destOrd="0" parTransId="{D0FBFFD5-8686-4244-A0CE-A104ECA5E032}" sibTransId="{7C9F2E73-6D68-40E3-B60C-EEBED5BF87D5}"/>
    <dgm:cxn modelId="{4A8AA985-336F-4BE8-98BA-5CB0024986F6}" type="presOf" srcId="{F90FED6B-E9E3-4A78-B93E-275D4159673D}" destId="{A611733E-6607-4C0C-A2CE-A71024662447}" srcOrd="0" destOrd="0" presId="urn:microsoft.com/office/officeart/2005/8/layout/chevron1"/>
    <dgm:cxn modelId="{23DF690D-60F1-48AA-872B-36C348556B1A}" srcId="{25057B30-3306-43F6-A354-0A40B0CB9D6B}" destId="{F90FED6B-E9E3-4A78-B93E-275D4159673D}" srcOrd="0" destOrd="0" parTransId="{C6F9D026-E475-483C-B8A1-FF093707A963}" sibTransId="{001AB17B-6FE9-4844-BF9A-76588F00F6D1}"/>
    <dgm:cxn modelId="{EF5EC104-5D4F-4C22-8528-89C00E05D545}" type="presOf" srcId="{25057B30-3306-43F6-A354-0A40B0CB9D6B}" destId="{ADF23C86-3F69-48CC-B3AC-4782AA8DBF08}" srcOrd="0" destOrd="0" presId="urn:microsoft.com/office/officeart/2005/8/layout/chevron1"/>
    <dgm:cxn modelId="{1A8FCAA0-16D7-4E4E-9ABE-AC8D626DF78C}" type="presParOf" srcId="{ADF23C86-3F69-48CC-B3AC-4782AA8DBF08}" destId="{A611733E-6607-4C0C-A2CE-A71024662447}" srcOrd="0" destOrd="0" presId="urn:microsoft.com/office/officeart/2005/8/layout/chevron1"/>
    <dgm:cxn modelId="{82E9968F-9AE3-41E5-8AE9-3FFE35C11AD9}" type="presParOf" srcId="{ADF23C86-3F69-48CC-B3AC-4782AA8DBF08}" destId="{EDD00343-AB77-43CC-8EA2-FA9F4DD7900B}" srcOrd="1" destOrd="0" presId="urn:microsoft.com/office/officeart/2005/8/layout/chevron1"/>
    <dgm:cxn modelId="{5C443347-086B-4CC4-B17F-BDF38464DFBF}" type="presParOf" srcId="{ADF23C86-3F69-48CC-B3AC-4782AA8DBF08}" destId="{DF7D7ECC-A3BB-456C-A9DF-B5BAB510DE82}" srcOrd="2" destOrd="0" presId="urn:microsoft.com/office/officeart/2005/8/layout/chevron1"/>
    <dgm:cxn modelId="{799DADBA-76F2-4EC7-B514-0F7D5CB47B0A}" type="presParOf" srcId="{ADF23C86-3F69-48CC-B3AC-4782AA8DBF08}" destId="{442D0829-A230-4DA3-A7C7-887EBB7FAFBB}" srcOrd="3" destOrd="0" presId="urn:microsoft.com/office/officeart/2005/8/layout/chevron1"/>
    <dgm:cxn modelId="{2B5F7E47-7FF9-41AC-A73D-FACF05F9026F}" type="presParOf" srcId="{ADF23C86-3F69-48CC-B3AC-4782AA8DBF08}" destId="{969028E7-5D5E-417B-BA1A-B51BF892A9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057B30-3306-43F6-A354-0A40B0CB9D6B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ADF23C86-3F69-48CC-B3AC-4782AA8DBF08}" type="pres">
      <dgm:prSet presAssocID="{25057B30-3306-43F6-A354-0A40B0CB9D6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50DD1F8-096E-4C89-9C6A-A2F4E15C809F}" type="presOf" srcId="{25057B30-3306-43F6-A354-0A40B0CB9D6B}" destId="{ADF23C86-3F69-48CC-B3AC-4782AA8DBF0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EB44-08A2-403F-AB2E-57A7A476C1E7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CB87-252D-4D0B-A073-6FA4AD35C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9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684-5386-4C17-81F3-44630114054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A272C-DA18-4076-89C4-16B1384FFB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1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4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7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6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1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3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>
              <a:latin typeface="Calibri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99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3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2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7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DBCC-843A-4D67-A4F6-A0057EF0B6C1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2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8.xml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6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../Desktop/DEFENFA%20TESIS/Presentacion%20power%20point/TIEMPO%20DE%20RECUPERACI&#211;N.pptx" TargetMode="External"/><Relationship Id="rId3" Type="http://schemas.openxmlformats.org/officeDocument/2006/relationships/hyperlink" Target="../Desktop/DEFENFA%20TESIS/Presentacion%20power%20point/INVERSION.pptx" TargetMode="External"/><Relationship Id="rId7" Type="http://schemas.openxmlformats.org/officeDocument/2006/relationships/hyperlink" Target="../Desktop/DEFENFA%20TESIS/Presentacion%20power%20point/TIR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DEFENFA%20TESIS/Presentacion%20power%20point/VAN.pptx" TargetMode="External"/><Relationship Id="rId5" Type="http://schemas.openxmlformats.org/officeDocument/2006/relationships/hyperlink" Target="../Desktop/DEFENFA%20TESIS/Presentacion%20power%20point/PUNTO%20DE%20EQUILIBRIO.pptx" TargetMode="External"/><Relationship Id="rId4" Type="http://schemas.openxmlformats.org/officeDocument/2006/relationships/hyperlink" Target="../Desktop/DEFENFA%20TESIS/Presentacion%20power%20point/INGRESO%20ANUAL.pptx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0428" r="15996" b="22244"/>
          <a:stretch/>
        </p:blipFill>
        <p:spPr>
          <a:xfrm>
            <a:off x="-9004" y="0"/>
            <a:ext cx="9153004" cy="6858000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>
            <a:fillRect/>
          </a:stretch>
        </p:blipFill>
        <p:spPr>
          <a:xfrm>
            <a:off x="107504" y="218109"/>
            <a:ext cx="3786182" cy="928670"/>
          </a:xfrm>
          <a:prstGeom prst="rect">
            <a:avLst/>
          </a:prstGeom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624973" y="1185857"/>
            <a:ext cx="6858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2400" b="1" dirty="0">
                <a:latin typeface="Calibri" pitchFamily="34" charset="0"/>
              </a:rPr>
              <a:t>DEPARTAMENTO DE CIENCIAS </a:t>
            </a:r>
            <a:r>
              <a:rPr lang="es-ES" sz="2400" b="1" dirty="0" smtClean="0">
                <a:latin typeface="Calibri" pitchFamily="34" charset="0"/>
              </a:rPr>
              <a:t>ECONÓMICAS</a:t>
            </a:r>
            <a:r>
              <a:rPr lang="es-ES" sz="2400" b="1" dirty="0">
                <a:latin typeface="Calibri" pitchFamily="34" charset="0"/>
              </a:rPr>
              <a:t>, ADMINISTRATIVAS Y DE COMERCIO</a:t>
            </a:r>
          </a:p>
        </p:txBody>
      </p:sp>
      <p:sp>
        <p:nvSpPr>
          <p:cNvPr id="5" name="5 CuadroTexto"/>
          <p:cNvSpPr txBox="1"/>
          <p:nvPr/>
        </p:nvSpPr>
        <p:spPr>
          <a:xfrm>
            <a:off x="2806096" y="1805953"/>
            <a:ext cx="587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CARRERA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COMERCIO Y MARKETING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982047" y="2665384"/>
            <a:ext cx="814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TRABAJO DE TITULACIÓN, PREVIO A LA OBTENCIÓN DEL TÍTULO DE </a:t>
            </a:r>
            <a:r>
              <a:rPr lang="es-EC" b="1" dirty="0" smtClean="0"/>
              <a:t>LICENCIADA </a:t>
            </a:r>
            <a:r>
              <a:rPr lang="es-EC" b="1" dirty="0"/>
              <a:t>EN COMERCIO Y </a:t>
            </a:r>
            <a:r>
              <a:rPr lang="es-EC" b="1" dirty="0" smtClean="0"/>
              <a:t>MARKETING</a:t>
            </a:r>
          </a:p>
          <a:p>
            <a:pPr algn="ctr"/>
            <a:endParaRPr lang="es-EC" dirty="0"/>
          </a:p>
          <a:p>
            <a:pPr algn="ctr"/>
            <a:r>
              <a:rPr lang="es-ES" b="1" dirty="0" smtClean="0">
                <a:latin typeface="Calibri" pitchFamily="34" charset="0"/>
                <a:cs typeface="Calibri" pitchFamily="34" charset="0"/>
              </a:rPr>
              <a:t>TEMA: “</a:t>
            </a:r>
            <a:r>
              <a:rPr lang="es-ES" b="1" dirty="0" smtClean="0"/>
              <a:t>ESTIMACIÒN DE LA DEMANDA Y MODELO DE COMERCIALIZACIÒN DE PAPA PARA LAS ASOCIACIONES DE PAPICULTORES EN EL MERCADO INTERNO DE LA REGIÒN INTERANDINA DEL ECUADOR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.”</a:t>
            </a: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2 CuadroTexto"/>
          <p:cNvSpPr txBox="1"/>
          <p:nvPr/>
        </p:nvSpPr>
        <p:spPr>
          <a:xfrm>
            <a:off x="2541697" y="4442903"/>
            <a:ext cx="50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AUTORA</a:t>
            </a:r>
            <a:r>
              <a:rPr lang="es-ES" dirty="0" smtClean="0"/>
              <a:t>: HOLGUIN TAIPE STEFANIA ELIZABETH</a:t>
            </a:r>
            <a:endParaRPr lang="es-ES" dirty="0"/>
          </a:p>
        </p:txBody>
      </p:sp>
      <p:sp>
        <p:nvSpPr>
          <p:cNvPr id="8" name="8 CuadroTexto"/>
          <p:cNvSpPr txBox="1"/>
          <p:nvPr/>
        </p:nvSpPr>
        <p:spPr>
          <a:xfrm>
            <a:off x="2571736" y="4941322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itchFamily="34" charset="0"/>
                <a:cs typeface="Calibri" pitchFamily="34" charset="0"/>
              </a:rPr>
              <a:t>DIRECTOR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ING. LUNA ALEX</a:t>
            </a:r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s-ES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SANGOLQUÍ</a:t>
            </a:r>
          </a:p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2016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86013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633670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699792" y="332656"/>
            <a:ext cx="3600400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Teorías del Autor: Modelos de economía popular y solidaria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2699792" y="1340768"/>
            <a:ext cx="3672408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Progreso cimentado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valores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cooperación,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equidad y participación comunitario. 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211960" y="2924944"/>
            <a:ext cx="576064" cy="129614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PRINCIPIOS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74098104"/>
              </p:ext>
            </p:extLst>
          </p:nvPr>
        </p:nvGraphicFramePr>
        <p:xfrm>
          <a:off x="251520" y="4509120"/>
          <a:ext cx="820891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Proceso predefinido"/>
          <p:cNvSpPr/>
          <p:nvPr/>
        </p:nvSpPr>
        <p:spPr>
          <a:xfrm>
            <a:off x="323528" y="764704"/>
            <a:ext cx="1944216" cy="864096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Capacidad de Producción </a:t>
            </a:r>
          </a:p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Lineamientos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Proceso predefinido"/>
          <p:cNvSpPr/>
          <p:nvPr/>
        </p:nvSpPr>
        <p:spPr>
          <a:xfrm>
            <a:off x="6804248" y="636890"/>
            <a:ext cx="1944216" cy="864096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Aprovechar oportunidades del mercado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Flecha curvada hacia la derecha"/>
          <p:cNvSpPr/>
          <p:nvPr/>
        </p:nvSpPr>
        <p:spPr>
          <a:xfrm>
            <a:off x="2267744" y="764704"/>
            <a:ext cx="432048" cy="72008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Flecha curvada hacia la izquierda"/>
          <p:cNvSpPr/>
          <p:nvPr/>
        </p:nvSpPr>
        <p:spPr>
          <a:xfrm>
            <a:off x="6300192" y="620688"/>
            <a:ext cx="504056" cy="864096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17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Estudio relacionado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: Cadena de comercialización de papa- Saquisilí.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9158890"/>
              </p:ext>
            </p:extLst>
          </p:nvPr>
        </p:nvGraphicFramePr>
        <p:xfrm>
          <a:off x="5580063" y="908050"/>
          <a:ext cx="3106737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Marcador de contenido"/>
          <p:cNvPicPr>
            <a:picLocks noGrp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5410944" cy="5400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11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MODELO CONPAPA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7116" t="11912" r="6319" b="5016"/>
          <a:stretch/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4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MODELO CONPAPA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003259"/>
              </p:ext>
            </p:extLst>
          </p:nvPr>
        </p:nvGraphicFramePr>
        <p:xfrm>
          <a:off x="457200" y="836712"/>
          <a:ext cx="8229600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30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648072"/>
          </a:xfrm>
        </p:spPr>
        <p:txBody>
          <a:bodyPr>
            <a:noAutofit/>
          </a:bodyPr>
          <a:lstStyle/>
          <a:p>
            <a:r>
              <a:rPr lang="es-EC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DE RESULTADOS</a:t>
            </a:r>
            <a:endParaRPr lang="es-EC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3096344" cy="239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3419872" y="5733256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2656"/>
            <a:ext cx="8382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6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8" b="10971"/>
          <a:stretch/>
        </p:blipFill>
        <p:spPr bwMode="auto">
          <a:xfrm>
            <a:off x="3104995" y="1700808"/>
            <a:ext cx="3150021" cy="186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9" b="11457"/>
          <a:stretch/>
        </p:blipFill>
        <p:spPr bwMode="auto">
          <a:xfrm>
            <a:off x="2537063" y="3728951"/>
            <a:ext cx="4285886" cy="228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7" b="9277"/>
          <a:stretch/>
        </p:blipFill>
        <p:spPr bwMode="auto">
          <a:xfrm>
            <a:off x="1967760" y="116632"/>
            <a:ext cx="5461917" cy="16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3995936" y="5995486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33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99506" y="5989926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550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 b="14152"/>
          <a:stretch/>
        </p:blipFill>
        <p:spPr bwMode="auto">
          <a:xfrm>
            <a:off x="1129287" y="3356992"/>
            <a:ext cx="699569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" b="12011"/>
          <a:stretch/>
        </p:blipFill>
        <p:spPr bwMode="auto">
          <a:xfrm>
            <a:off x="1115615" y="404664"/>
            <a:ext cx="7022741" cy="2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026650" y="5517232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42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067944" y="6168980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98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las papas en las 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“ESTIMACIÓN DE LA  DEMANDA Y MODELO DE COMERCIALIZACIÓN DE PAPA PARA LAS ASOCIACIONES DE PAPICULTORES EN EL MERCADO INTERNO DE LA REGIÓN INTERANDINA DEL ECUADOR”</a:t>
            </a:r>
          </a:p>
        </p:txBody>
      </p:sp>
    </p:spTree>
    <p:extLst>
      <p:ext uri="{BB962C8B-B14F-4D97-AF65-F5344CB8AC3E}">
        <p14:creationId xmlns:p14="http://schemas.microsoft.com/office/powerpoint/2010/main" val="37021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1" b="15482"/>
          <a:stretch/>
        </p:blipFill>
        <p:spPr bwMode="auto">
          <a:xfrm>
            <a:off x="159931" y="639486"/>
            <a:ext cx="3894674" cy="16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5"/>
          <a:stretch/>
        </p:blipFill>
        <p:spPr bwMode="auto">
          <a:xfrm>
            <a:off x="5114915" y="546296"/>
            <a:ext cx="3498098" cy="163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65694" y="2295159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084168" y="2174667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0147" y="6063679"/>
            <a:ext cx="309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Preferencia de compra </a:t>
            </a:r>
          </a:p>
          <a:p>
            <a:pPr algn="ctr"/>
            <a:r>
              <a:rPr lang="es-EC" sz="1200" b="1" dirty="0"/>
              <a:t>P</a:t>
            </a:r>
            <a:r>
              <a:rPr lang="es-EC" sz="1200" b="1" dirty="0" smtClean="0"/>
              <a:t>apa mediana 82,03%</a:t>
            </a:r>
            <a:endParaRPr lang="es-EC" sz="1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697397" y="6063679"/>
            <a:ext cx="291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Preferencia de compra </a:t>
            </a:r>
          </a:p>
          <a:p>
            <a:r>
              <a:rPr lang="es-EC" sz="1200" b="1" dirty="0"/>
              <a:t>P</a:t>
            </a:r>
            <a:r>
              <a:rPr lang="es-EC" sz="1200" b="1" dirty="0" smtClean="0"/>
              <a:t>apa mediana  36,36% y grande el 55,88 %</a:t>
            </a:r>
            <a:endParaRPr lang="es-EC" sz="1200" b="1" dirty="0"/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1170469601"/>
              </p:ext>
            </p:extLst>
          </p:nvPr>
        </p:nvGraphicFramePr>
        <p:xfrm>
          <a:off x="132543" y="2565728"/>
          <a:ext cx="4572000" cy="316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3052038873"/>
              </p:ext>
            </p:extLst>
          </p:nvPr>
        </p:nvGraphicFramePr>
        <p:xfrm>
          <a:off x="4788024" y="2780928"/>
          <a:ext cx="39959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159930" y="176434"/>
            <a:ext cx="25067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TIENDAS DE VÍVERES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97397" y="146186"/>
            <a:ext cx="2674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RESTAURANTES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 b="14008"/>
          <a:stretch/>
        </p:blipFill>
        <p:spPr bwMode="auto">
          <a:xfrm>
            <a:off x="1" y="562856"/>
            <a:ext cx="3995936" cy="190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203523971"/>
              </p:ext>
            </p:extLst>
          </p:nvPr>
        </p:nvGraphicFramePr>
        <p:xfrm>
          <a:off x="152260" y="2867303"/>
          <a:ext cx="3843678" cy="32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971600" y="611002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El promedio de compra es  2 quintales  mensual</a:t>
            </a:r>
            <a:endParaRPr lang="es-EC" sz="1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827576" y="62373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El promedio de compra es  7 quintales  mensual</a:t>
            </a:r>
            <a:endParaRPr lang="es-EC" sz="12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5" b="14557"/>
          <a:stretch/>
        </p:blipFill>
        <p:spPr bwMode="auto">
          <a:xfrm>
            <a:off x="5358524" y="591772"/>
            <a:ext cx="3403689" cy="175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1397484" y="2471990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588224" y="2348878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59930" y="176434"/>
            <a:ext cx="25067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TIENDAS DE VÍVERES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697397" y="146186"/>
            <a:ext cx="2674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RESTAURANTES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14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227582"/>
              </p:ext>
            </p:extLst>
          </p:nvPr>
        </p:nvGraphicFramePr>
        <p:xfrm>
          <a:off x="3887923" y="2595100"/>
          <a:ext cx="5400601" cy="294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20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r="29861" b="11761"/>
          <a:stretch/>
        </p:blipFill>
        <p:spPr bwMode="auto">
          <a:xfrm>
            <a:off x="518416" y="704924"/>
            <a:ext cx="3670479" cy="204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693272068"/>
              </p:ext>
            </p:extLst>
          </p:nvPr>
        </p:nvGraphicFramePr>
        <p:xfrm>
          <a:off x="337431" y="3212976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158071643"/>
              </p:ext>
            </p:extLst>
          </p:nvPr>
        </p:nvGraphicFramePr>
        <p:xfrm>
          <a:off x="4644008" y="2780928"/>
          <a:ext cx="4067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90" b="12054"/>
          <a:stretch/>
        </p:blipFill>
        <p:spPr bwMode="auto">
          <a:xfrm>
            <a:off x="4931707" y="687080"/>
            <a:ext cx="3765885" cy="203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479395" y="2750731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297882" y="2603715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403648" y="6165304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164539" y="6174627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971600" y="176434"/>
            <a:ext cx="25067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TIENDAS DE VÍVERES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97397" y="146186"/>
            <a:ext cx="2674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RESTAURANTES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2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r="25482" b="21914"/>
          <a:stretch/>
        </p:blipFill>
        <p:spPr bwMode="auto">
          <a:xfrm>
            <a:off x="423568" y="964334"/>
            <a:ext cx="40324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328999486"/>
              </p:ext>
            </p:extLst>
          </p:nvPr>
        </p:nvGraphicFramePr>
        <p:xfrm>
          <a:off x="575556" y="2924944"/>
          <a:ext cx="36724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r="35797" b="16992"/>
          <a:stretch/>
        </p:blipFill>
        <p:spPr bwMode="auto">
          <a:xfrm>
            <a:off x="4788024" y="966696"/>
            <a:ext cx="3466989" cy="159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696992257"/>
              </p:ext>
            </p:extLst>
          </p:nvPr>
        </p:nvGraphicFramePr>
        <p:xfrm>
          <a:off x="4283968" y="3140968"/>
          <a:ext cx="397104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1500950" y="2404494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656123" y="2399982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479395" y="5733256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508104" y="5632347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971600" y="316613"/>
            <a:ext cx="25067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TIENDAS DE VÍVERES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71875" y="346241"/>
            <a:ext cx="2674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RESTAURANTES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70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5556" y="1073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Relación Características para la selección del proveedor*Necesidad de proveedor </a:t>
            </a:r>
            <a:r>
              <a:rPr lang="es-EC" b="1" dirty="0" smtClean="0"/>
              <a:t>fijo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6" b="14579"/>
          <a:stretch/>
        </p:blipFill>
        <p:spPr bwMode="auto">
          <a:xfrm>
            <a:off x="5485051" y="895903"/>
            <a:ext cx="3482550" cy="122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7"/>
          <a:stretch/>
        </p:blipFill>
        <p:spPr bwMode="auto">
          <a:xfrm>
            <a:off x="192595" y="1772815"/>
            <a:ext cx="4032448" cy="4369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6241323" y="2125335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000" dirty="0"/>
              <a:t>Fuente: Las autoras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351162" y="6141192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r="20915" b="8393"/>
          <a:stretch/>
        </p:blipFill>
        <p:spPr bwMode="auto">
          <a:xfrm>
            <a:off x="4716016" y="2820313"/>
            <a:ext cx="4251585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148713" y="625375"/>
            <a:ext cx="2263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TIENDAS DE VÍVERES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182231" y="6275470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000" dirty="0"/>
              <a:t>Fuente: Las autoras</a:t>
            </a:r>
          </a:p>
        </p:txBody>
      </p:sp>
    </p:spTree>
    <p:extLst>
      <p:ext uri="{BB962C8B-B14F-4D97-AF65-F5344CB8AC3E}">
        <p14:creationId xmlns:p14="http://schemas.microsoft.com/office/powerpoint/2010/main" val="32729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90" b="13318"/>
          <a:stretch/>
        </p:blipFill>
        <p:spPr bwMode="auto">
          <a:xfrm>
            <a:off x="4860032" y="908720"/>
            <a:ext cx="3765885" cy="14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9" b="4458"/>
          <a:stretch/>
        </p:blipFill>
        <p:spPr bwMode="auto">
          <a:xfrm>
            <a:off x="179513" y="1348926"/>
            <a:ext cx="4032448" cy="4600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933854"/>
            <a:ext cx="2674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RESTAURANTES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5556" y="1073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Relación Características para la selección del proveedor*Necesidad de proveedor </a:t>
            </a:r>
            <a:r>
              <a:rPr lang="es-EC" b="1" dirty="0" smtClean="0"/>
              <a:t>fijo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351162" y="6141192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868144" y="2403080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11296"/>
          <a:stretch/>
        </p:blipFill>
        <p:spPr bwMode="auto">
          <a:xfrm>
            <a:off x="4120453" y="3068961"/>
            <a:ext cx="4535350" cy="319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361308" y="6050824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</p:spTree>
    <p:extLst>
      <p:ext uri="{BB962C8B-B14F-4D97-AF65-F5344CB8AC3E}">
        <p14:creationId xmlns:p14="http://schemas.microsoft.com/office/powerpoint/2010/main" val="9355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998308" y="1806231"/>
            <a:ext cx="2971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Acepta las hipótesis H1.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2" name="9 Grupo"/>
          <p:cNvGrpSpPr/>
          <p:nvPr/>
        </p:nvGrpSpPr>
        <p:grpSpPr>
          <a:xfrm>
            <a:off x="3692121" y="2636912"/>
            <a:ext cx="2536063" cy="2448272"/>
            <a:chOff x="4018" y="2662851"/>
            <a:chExt cx="8150083" cy="2867611"/>
          </a:xfrm>
          <a:solidFill>
            <a:srgbClr val="002060">
              <a:alpha val="27843"/>
            </a:srgbClr>
          </a:solidFill>
        </p:grpSpPr>
        <p:sp>
          <p:nvSpPr>
            <p:cNvPr id="11" name="10 Rectángulo redondeado"/>
            <p:cNvSpPr/>
            <p:nvPr/>
          </p:nvSpPr>
          <p:spPr>
            <a:xfrm>
              <a:off x="4018" y="2662851"/>
              <a:ext cx="8150083" cy="286761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27843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75497" y="2760055"/>
              <a:ext cx="8078604" cy="2095677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0" y="0"/>
            <a:ext cx="567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COMPROBACIÓN DE HIPÓTESIS</a:t>
            </a:r>
            <a:endParaRPr lang="es-EC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10527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H0. Hipótesis nula</a:t>
            </a:r>
          </a:p>
          <a:p>
            <a:r>
              <a:rPr lang="es-EC" dirty="0" smtClean="0"/>
              <a:t>H1. Hipótesis alternativa</a:t>
            </a:r>
            <a:endParaRPr lang="es-EC" dirty="0"/>
          </a:p>
        </p:txBody>
      </p:sp>
      <p:grpSp>
        <p:nvGrpSpPr>
          <p:cNvPr id="3" name="20 Grupo"/>
          <p:cNvGrpSpPr/>
          <p:nvPr/>
        </p:nvGrpSpPr>
        <p:grpSpPr>
          <a:xfrm>
            <a:off x="6444208" y="2612712"/>
            <a:ext cx="2536063" cy="2448272"/>
            <a:chOff x="4018" y="2662851"/>
            <a:chExt cx="8150083" cy="2867611"/>
          </a:xfrm>
          <a:solidFill>
            <a:srgbClr val="002060">
              <a:alpha val="27843"/>
            </a:srgbClr>
          </a:solidFill>
        </p:grpSpPr>
        <p:sp>
          <p:nvSpPr>
            <p:cNvPr id="22" name="21 Rectángulo redondeado"/>
            <p:cNvSpPr/>
            <p:nvPr/>
          </p:nvSpPr>
          <p:spPr>
            <a:xfrm>
              <a:off x="4018" y="2662851"/>
              <a:ext cx="8150083" cy="286761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27843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75497" y="2760055"/>
              <a:ext cx="8078604" cy="2124022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3995935" y="2893293"/>
            <a:ext cx="19741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  La comercialización directa por parte de los papicultores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les permite aumentar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su margen de utilidad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662824" y="2928900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El precio y la calidad son factores determinantes en la selección del proveedor de papas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611560" y="2659357"/>
            <a:ext cx="2536063" cy="2448272"/>
          </a:xfrm>
          <a:prstGeom prst="roundRect">
            <a:avLst>
              <a:gd name="adj" fmla="val 10000"/>
            </a:avLst>
          </a:prstGeom>
          <a:solidFill>
            <a:schemeClr val="accent1">
              <a:alpha val="27843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26 Rectángulo"/>
          <p:cNvSpPr/>
          <p:nvPr/>
        </p:nvSpPr>
        <p:spPr>
          <a:xfrm>
            <a:off x="611560" y="2787669"/>
            <a:ext cx="2386748" cy="1721452"/>
          </a:xfrm>
          <a:prstGeom prst="rect">
            <a:avLst/>
          </a:prstGeom>
          <a:solidFill>
            <a:schemeClr val="accent1">
              <a:alpha val="27843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b="1" dirty="0" smtClean="0">
              <a:solidFill>
                <a:schemeClr val="tx1"/>
              </a:solidFill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solidFill>
                  <a:schemeClr val="tx1"/>
                </a:solidFill>
              </a:rPr>
              <a:t> 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C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intermediarios de la cadena de comercialización  requieren un proveedor de papa que les entregue el producto en sus locales.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400" b="1" dirty="0">
              <a:solidFill>
                <a:srgbClr val="C00000"/>
              </a:solidFill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400" b="1" dirty="0">
              <a:solidFill>
                <a:srgbClr val="C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89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s-EC" sz="4800" dirty="0" smtClean="0"/>
          </a:p>
          <a:p>
            <a:pPr marL="457200" lvl="1" indent="0" algn="ctr">
              <a:buNone/>
            </a:pPr>
            <a:r>
              <a:rPr lang="es-EC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PROPUESTA</a:t>
            </a:r>
            <a:endParaRPr lang="es-EC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3568" y="357301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Implementación de un modelo </a:t>
            </a:r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comercialización </a:t>
            </a:r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alternativo para </a:t>
            </a:r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 </a:t>
            </a:r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papicultores  el cual se direccione al segmento de tiendas y restaurante</a:t>
            </a:r>
            <a:endParaRPr lang="es-EC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7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755576" y="836712"/>
          <a:ext cx="2578101" cy="149086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55975"/>
                <a:gridCol w="761063"/>
                <a:gridCol w="761063"/>
              </a:tblGrid>
              <a:tr h="2195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DEMANDA ACTUAL  TIENDAS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317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TAMAÑO DE PAPA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PRECIO ẋ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D.A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95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Pequeña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$15,68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81.660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95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Mediana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 smtClean="0">
                          <a:effectLst/>
                        </a:rPr>
                        <a:t>$22,06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429.900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95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Grande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 smtClean="0">
                          <a:effectLst/>
                        </a:rPr>
                        <a:t>$23,86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17.358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95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TOTAL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effectLst/>
                        </a:rPr>
                        <a:t>528.918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5522838" y="863522"/>
          <a:ext cx="2448272" cy="149086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02798"/>
                <a:gridCol w="722737"/>
                <a:gridCol w="722737"/>
              </a:tblGrid>
              <a:tr h="34596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DEMANDA ACTUAL RESTAURANTES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3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TAMAÑO DE PAPA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PRECIO ẋ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D.A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Pequeña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$15,43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80.065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Mediana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$21,22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467.668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Grande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$22,68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724.080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00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TOTAL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1.271.813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24001" y="4144617"/>
          <a:ext cx="3471462" cy="233761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959293"/>
                <a:gridCol w="1512169"/>
              </a:tblGrid>
              <a:tr h="21864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DEMANDA TOTAL ACTUAL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7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Tamaño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Cantidad </a:t>
                      </a:r>
                      <a:endParaRPr lang="es-EC" sz="16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Pequeña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161.724</a:t>
                      </a:r>
                      <a:endParaRPr lang="es-EC" sz="16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Mediana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897.568</a:t>
                      </a:r>
                      <a:endParaRPr lang="es-EC" sz="16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Grande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741.437</a:t>
                      </a:r>
                      <a:endParaRPr lang="es-EC" sz="16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7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1.800.730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569784" y="4181076"/>
          <a:ext cx="4209828" cy="244832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22296"/>
                <a:gridCol w="764083"/>
                <a:gridCol w="1663520"/>
                <a:gridCol w="1059929"/>
              </a:tblGrid>
              <a:tr h="24808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DEMANDA TOTAL ANUAL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Tamaño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Precios</a:t>
                      </a:r>
                      <a:endParaRPr lang="es-EC" sz="125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Demanda </a:t>
                      </a:r>
                      <a:endParaRPr lang="es-EC" sz="125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Ventas</a:t>
                      </a:r>
                      <a:endParaRPr lang="es-EC" sz="125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Pequeña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$12,50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7.488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$93.600,75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Mediana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$18,00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38.744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$697.388,15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Grande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$19,00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23.604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$448.474,69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Unica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$19,00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9.364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$177.916,29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Total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 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79.200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$1.417.379,88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483768" y="1886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CÁLCULO DE LA DEMANDA</a:t>
            </a:r>
            <a:endParaRPr lang="es-EC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4691845" y="2598170"/>
          <a:ext cx="4110258" cy="133540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00624"/>
                <a:gridCol w="501322"/>
                <a:gridCol w="720080"/>
                <a:gridCol w="720080"/>
                <a:gridCol w="792088"/>
                <a:gridCol w="576064"/>
              </a:tblGrid>
              <a:tr h="1905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DEMANDA POTENCIAL RESTAURANTES</a:t>
                      </a:r>
                      <a:endParaRPr lang="es-EC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TAMAÑO DE PAPA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PRECIO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D.A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D.P                 (90.11%)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PARTICIPACION ESPERADA</a:t>
                      </a:r>
                      <a:endParaRPr lang="es-EC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DEMANDA 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AÑO 1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Pequeña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12,50</a:t>
                      </a:r>
                      <a:endParaRPr lang="es-EC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84.519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76.160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4,50%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3.427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Mediana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18,00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551.190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496.677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22.350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Grande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solidFill>
                            <a:schemeClr val="tx1"/>
                          </a:solidFill>
                          <a:effectLst/>
                        </a:rPr>
                        <a:t>19,00</a:t>
                      </a:r>
                      <a:endParaRPr lang="es-EC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753.419</a:t>
                      </a:r>
                      <a:endParaRPr lang="es-EC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solidFill>
                            <a:schemeClr val="tx1"/>
                          </a:solidFill>
                          <a:effectLst/>
                        </a:rPr>
                        <a:t>678.906</a:t>
                      </a:r>
                      <a:endParaRPr lang="es-EC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4,60%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tx1"/>
                          </a:solidFill>
                          <a:effectLst/>
                        </a:rPr>
                        <a:t>31.230</a:t>
                      </a:r>
                      <a:endParaRPr lang="es-EC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1.389.128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1.251.743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57.007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812061"/>
              </p:ext>
            </p:extLst>
          </p:nvPr>
        </p:nvGraphicFramePr>
        <p:xfrm>
          <a:off x="179511" y="2575082"/>
          <a:ext cx="3888431" cy="140044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35213"/>
                <a:gridCol w="495055"/>
                <a:gridCol w="565777"/>
                <a:gridCol w="707221"/>
                <a:gridCol w="707221"/>
                <a:gridCol w="777944"/>
              </a:tblGrid>
              <a:tr h="16981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DEMANDA POTENCIAL TIENDAS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96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TAMAÑO DE PAPA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PRECIO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D.A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D.P                 </a:t>
                      </a:r>
                      <a:r>
                        <a:rPr lang="es-EC" sz="900" b="1" u="none" strike="noStrike" dirty="0" smtClean="0">
                          <a:effectLst/>
                        </a:rPr>
                        <a:t>(83,19%)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PARTICIPACION ESPERADA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DEMANDA </a:t>
                      </a:r>
                      <a:r>
                        <a:rPr lang="es-EC" sz="900" b="1" u="none" strike="noStrike" dirty="0" smtClean="0">
                          <a:effectLst/>
                        </a:rPr>
                        <a:t> 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81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>
                          <a:effectLst/>
                        </a:rPr>
                        <a:t> 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>
                          <a:effectLst/>
                        </a:rPr>
                        <a:t> 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>
                          <a:effectLst/>
                        </a:rPr>
                        <a:t> 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AÑO 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8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Pequeña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effectLst/>
                        </a:rPr>
                        <a:t>12,50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108.476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90.241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4,50%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 dirty="0">
                          <a:effectLst/>
                        </a:rPr>
                        <a:t>4.061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98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Mediana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u="none" strike="noStrike">
                          <a:effectLst/>
                        </a:rPr>
                        <a:t>18,00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u="none" strike="noStrike">
                          <a:effectLst/>
                        </a:rPr>
                        <a:t>437.908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u="none" strike="noStrike">
                          <a:effectLst/>
                        </a:rPr>
                        <a:t>364.296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16.393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98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Grande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effectLst/>
                        </a:rPr>
                        <a:t>19,00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effectLst/>
                        </a:rPr>
                        <a:t>45.850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effectLst/>
                        </a:rPr>
                        <a:t>38.143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4,60%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1.755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98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TOTAL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592.234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492.680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22.209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8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843808" y="175473"/>
            <a:ext cx="2700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PROPUESTA</a:t>
            </a: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12161813"/>
              </p:ext>
            </p:extLst>
          </p:nvPr>
        </p:nvGraphicFramePr>
        <p:xfrm>
          <a:off x="701570" y="2185648"/>
          <a:ext cx="7848872" cy="27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Diagrama 31"/>
          <p:cNvGraphicFramePr/>
          <p:nvPr>
            <p:extLst>
              <p:ext uri="{D42A27DB-BD31-4B8C-83A1-F6EECF244321}">
                <p14:modId xmlns:p14="http://schemas.microsoft.com/office/powerpoint/2010/main" val="3074091178"/>
              </p:ext>
            </p:extLst>
          </p:nvPr>
        </p:nvGraphicFramePr>
        <p:xfrm>
          <a:off x="1578006" y="4698692"/>
          <a:ext cx="6096000" cy="10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Marcador de contenido 3"/>
          <p:cNvPicPr>
            <a:picLocks noGrp="1"/>
          </p:cNvPicPr>
          <p:nvPr>
            <p:ph idx="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1206" y="2636284"/>
            <a:ext cx="8229600" cy="32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9868" y="1225119"/>
            <a:ext cx="748426" cy="7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643174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PROBLEMA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71736" y="3214686"/>
            <a:ext cx="89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7650" name="Picture 2" descr="http://tierrafertil.com.mx/wp-content/uploads/2014/04/15-PA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00240"/>
            <a:ext cx="2643174" cy="1768100"/>
          </a:xfrm>
          <a:prstGeom prst="rect">
            <a:avLst/>
          </a:prstGeom>
          <a:noFill/>
        </p:spPr>
      </p:pic>
      <p:pic>
        <p:nvPicPr>
          <p:cNvPr id="27652" name="Picture 4" descr="http://www.muycanal.com/wp-content/uploads/2010/04/distribuc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857628"/>
            <a:ext cx="2757994" cy="2071702"/>
          </a:xfrm>
          <a:prstGeom prst="rect">
            <a:avLst/>
          </a:prstGeom>
          <a:noFill/>
        </p:spPr>
      </p:pic>
      <p:sp>
        <p:nvSpPr>
          <p:cNvPr id="11" name="10 Flecha derecha"/>
          <p:cNvSpPr/>
          <p:nvPr/>
        </p:nvSpPr>
        <p:spPr>
          <a:xfrm>
            <a:off x="1285852" y="4143380"/>
            <a:ext cx="1285884" cy="7858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carecen</a:t>
            </a:r>
            <a:endParaRPr lang="es-ES" b="1" dirty="0"/>
          </a:p>
        </p:txBody>
      </p:sp>
      <p:pic>
        <p:nvPicPr>
          <p:cNvPr id="27654" name="Picture 6" descr="http://america-retail.com/static/2014/12/distrib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000504"/>
            <a:ext cx="2942817" cy="1643074"/>
          </a:xfrm>
          <a:prstGeom prst="rect">
            <a:avLst/>
          </a:prstGeom>
          <a:noFill/>
        </p:spPr>
      </p:pic>
      <p:sp>
        <p:nvSpPr>
          <p:cNvPr id="24" name="23 Flecha derecha"/>
          <p:cNvSpPr/>
          <p:nvPr/>
        </p:nvSpPr>
        <p:spPr>
          <a:xfrm rot="5400000">
            <a:off x="1267992" y="1303720"/>
            <a:ext cx="678661" cy="64294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25" name="24 Flecha derecha"/>
          <p:cNvSpPr/>
          <p:nvPr/>
        </p:nvSpPr>
        <p:spPr>
          <a:xfrm>
            <a:off x="5500694" y="4357694"/>
            <a:ext cx="571504" cy="5715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26" name="25 Flecha derecha"/>
          <p:cNvSpPr/>
          <p:nvPr/>
        </p:nvSpPr>
        <p:spPr>
          <a:xfrm rot="16200000">
            <a:off x="7250925" y="3036091"/>
            <a:ext cx="571504" cy="5000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27" name="Picture 16" descr="http://www.mexicanbusinessweb.mx/wp-content/uploads/2014/12/Comprado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428736"/>
            <a:ext cx="2000264" cy="1333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223991"/>
              </p:ext>
            </p:extLst>
          </p:nvPr>
        </p:nvGraphicFramePr>
        <p:xfrm>
          <a:off x="2195737" y="1196751"/>
          <a:ext cx="5256585" cy="393192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747691"/>
                <a:gridCol w="2508894"/>
              </a:tblGrid>
              <a:tr h="55942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RESUMEN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4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>
                          <a:effectLst/>
                          <a:hlinkClick r:id="rId3" action="ppaction://hlinkpres?slideindex=1&amp;slidetitle="/>
                        </a:rPr>
                        <a:t>INVERSION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$107.024,60 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</a:tr>
              <a:tr h="394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hlinkClick r:id="rId4" action="ppaction://hlinkpres?slideindex=1&amp;slidetitle="/>
                        </a:rPr>
                        <a:t>INGRESO ANUAL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$1.417.379,88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</a:tr>
              <a:tr h="3359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hlinkClick r:id="rId5" action="ppaction://hlinkpres?slideindex=1&amp;slidetitle="/>
                        </a:rPr>
                        <a:t>PUNTO DE EQUILIBRIO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$823.057,64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</a:tr>
              <a:tr h="319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</a:rPr>
                        <a:t>TMAR 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15,70%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</a:tr>
              <a:tr h="319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hlinkClick r:id="rId6" action="ppaction://hlinkpres?slideindex=1&amp;slidetitle="/>
                        </a:rPr>
                        <a:t>VAN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$586.610,46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</a:tr>
              <a:tr h="343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hlinkClick r:id="rId7" action="ppaction://hlinkpres?slideindex=1&amp;slidetitle="/>
                        </a:rPr>
                        <a:t>TIR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145,71%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</a:tr>
              <a:tr h="394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hlinkClick r:id="rId8" action="ppaction://hlinkpres?slideindex=1&amp;slidetitle="/>
                        </a:rPr>
                        <a:t>TIEMPO DE RECUPERACION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297,02 días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</a:tr>
              <a:tr h="394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</a:rPr>
                        <a:t>BENEFICIO COSTO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6,48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57200" y="18864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ESTUDIO </a:t>
            </a:r>
            <a:r>
              <a:rPr lang="es-EC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s-EC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FINANCIERO </a:t>
            </a:r>
            <a:r>
              <a:rPr lang="es-EC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DE LA PROPUESTA</a:t>
            </a:r>
          </a:p>
        </p:txBody>
      </p:sp>
    </p:spTree>
    <p:extLst>
      <p:ext uri="{BB962C8B-B14F-4D97-AF65-F5344CB8AC3E}">
        <p14:creationId xmlns:p14="http://schemas.microsoft.com/office/powerpoint/2010/main" val="27581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9" y="188641"/>
          <a:ext cx="8496941" cy="288036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47234"/>
                <a:gridCol w="452047"/>
                <a:gridCol w="428417"/>
                <a:gridCol w="642626"/>
                <a:gridCol w="714029"/>
                <a:gridCol w="589019"/>
                <a:gridCol w="571323"/>
                <a:gridCol w="549213"/>
                <a:gridCol w="646740"/>
                <a:gridCol w="558060"/>
                <a:gridCol w="655587"/>
                <a:gridCol w="571323"/>
                <a:gridCol w="571323"/>
              </a:tblGrid>
              <a:tr h="322068">
                <a:tc grid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 Modelo Actual</a:t>
                      </a:r>
                      <a:endParaRPr lang="es-ES" sz="18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422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/>
                        <a:t>Tipo/Tamaño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/>
                        <a:t> </a:t>
                      </a:r>
                      <a:r>
                        <a:rPr lang="es-ES" sz="1300" b="1" dirty="0"/>
                        <a:t>de papa</a:t>
                      </a:r>
                      <a:endParaRPr lang="es-ES" sz="13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Costo de producción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Precio de entrega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C.B/P.B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C.B/P.A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C.A/P.B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C.A/P.A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42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Bajo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Alto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Piso $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Techo $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/>
                        <a:t>Dólares</a:t>
                      </a:r>
                      <a:r>
                        <a:rPr lang="es-ES" sz="1200" b="1" dirty="0"/>
                        <a:t>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/>
                        <a:t>Dólares</a:t>
                      </a:r>
                      <a:endParaRPr lang="es-ES" sz="11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Dólares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/>
                        <a:t>Dólares</a:t>
                      </a:r>
                      <a:r>
                        <a:rPr lang="es-ES" sz="1200" b="1" dirty="0"/>
                        <a:t>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  <a:tr h="214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pequeña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/>
                        <a:t>$4</a:t>
                      </a:r>
                      <a:endParaRPr lang="es-ES" sz="20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/>
                        <a:t>$6</a:t>
                      </a:r>
                      <a:endParaRPr lang="es-ES" sz="20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3,00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-1,00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-33,33%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-3,00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-100,00%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-1,00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-20,00%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  <a:tr h="214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mediana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33,33%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4,00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0,00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0,00%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25,00%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  <a:tr h="214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grande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11,00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50,00%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7,00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63,64%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25,00%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45,45%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  <a:tr h="214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Única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11,00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50,00%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7,00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63,64%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25,00%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45,45%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  <a:tr h="214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PROMEDIO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6,25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8,75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2,25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25,00%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4,75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highlight>
                            <a:srgbClr val="00FF00"/>
                          </a:highlight>
                        </a:rPr>
                        <a:t>49,32%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0,25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highlight>
                            <a:srgbClr val="FF0000"/>
                          </a:highlight>
                        </a:rPr>
                        <a:t>-12,50%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2,75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23,98%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528" y="3573016"/>
          <a:ext cx="8424935" cy="2707644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505465"/>
                <a:gridCol w="569491"/>
                <a:gridCol w="536443"/>
                <a:gridCol w="564770"/>
                <a:gridCol w="583655"/>
                <a:gridCol w="583655"/>
                <a:gridCol w="583655"/>
                <a:gridCol w="583655"/>
                <a:gridCol w="583655"/>
                <a:gridCol w="583655"/>
                <a:gridCol w="583655"/>
                <a:gridCol w="583655"/>
                <a:gridCol w="579526"/>
              </a:tblGrid>
              <a:tr h="368302">
                <a:tc grid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/>
                        <a:t>Modelo </a:t>
                      </a:r>
                      <a:r>
                        <a:rPr lang="es-ES" sz="1800" b="1" dirty="0" smtClean="0"/>
                        <a:t>Propuesto</a:t>
                      </a:r>
                      <a:endParaRPr lang="es-ES" sz="18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942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Tipo/Tamaño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 de papa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Costo de producción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Precio de entrega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C.B/P.B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C.B/P.A</a:t>
                      </a:r>
                      <a:endParaRPr lang="es-ES" sz="12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C.A/P.B</a:t>
                      </a:r>
                      <a:endParaRPr lang="es-ES" sz="12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C.A/P.A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51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Bajo</a:t>
                      </a:r>
                      <a:endParaRPr lang="es-ES" sz="12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Alto</a:t>
                      </a:r>
                      <a:endParaRPr lang="es-ES" sz="12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Piso $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Techo $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Dólares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Dólares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Dólares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Dólares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  <a:tr h="245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pequeña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/>
                        <a:t>$4</a:t>
                      </a:r>
                      <a:endParaRPr lang="es-ES" sz="20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/>
                        <a:t>$6</a:t>
                      </a:r>
                      <a:endParaRPr lang="es-ES" sz="20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6,00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8,00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33,33%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4,00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0,00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25,00%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  <a:tr h="245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mediana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9,00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12,00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55,56%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66,67%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33,33%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50,00%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  <a:tr h="245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grande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11,00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14,00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7,00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63,64%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10,00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71,43%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45,45%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57,14%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  <a:tr h="245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Única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11,00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14,00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7,00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63,64%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10,00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71,43%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45,45%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8,00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57,14%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  <a:tr h="3251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PROMEDIO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9,25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12,00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5,25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54,04%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highlight>
                            <a:srgbClr val="00FF00"/>
                          </a:highlight>
                        </a:rPr>
                        <a:t>64,88%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3,25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highlight>
                            <a:srgbClr val="FF0000"/>
                          </a:highlight>
                        </a:rPr>
                        <a:t>31,06%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6,00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47,32%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7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87624" y="764704"/>
          <a:ext cx="7128790" cy="418115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772844"/>
                <a:gridCol w="494358"/>
                <a:gridCol w="813582"/>
                <a:gridCol w="494358"/>
                <a:gridCol w="813582"/>
                <a:gridCol w="494358"/>
                <a:gridCol w="937768"/>
                <a:gridCol w="494358"/>
                <a:gridCol w="813582"/>
              </a:tblGrid>
              <a:tr h="746264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INCREMENTO </a:t>
                      </a:r>
                      <a:r>
                        <a:rPr lang="es-ES" sz="1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DE UTILIDAD </a:t>
                      </a:r>
                      <a:endParaRPr lang="es-ES" sz="1800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MODELO </a:t>
                      </a:r>
                      <a:r>
                        <a:rPr lang="es-ES" sz="1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PROPUESTO VS. MODELO ACTUAL</a:t>
                      </a:r>
                      <a:endParaRPr lang="es-ES" sz="16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Tipo/Tamaño de papa</a:t>
                      </a:r>
                      <a:endParaRPr lang="es-ES" sz="14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C.B/P.B</a:t>
                      </a:r>
                      <a:endParaRPr lang="es-ES" sz="12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C.B/P.A</a:t>
                      </a:r>
                      <a:endParaRPr lang="es-ES" sz="12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C.A/P.B</a:t>
                      </a:r>
                      <a:endParaRPr lang="es-ES" sz="12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C.A/P.A</a:t>
                      </a:r>
                      <a:endParaRPr lang="es-ES" sz="12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Súper Chola pequeña</a:t>
                      </a:r>
                      <a:endParaRPr lang="es-ES" sz="11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3,00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66,67%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30,00%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100,00%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45,00%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Súper Chola mediana</a:t>
                      </a:r>
                      <a:endParaRPr lang="es-ES" sz="11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3,00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22,22%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4,00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16,67%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33,33%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4,00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25,00%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Súper Chola grande</a:t>
                      </a:r>
                      <a:endParaRPr lang="es-ES" sz="11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13,64%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7,79%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20,45%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11,69%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Única</a:t>
                      </a:r>
                      <a:endParaRPr lang="es-ES" sz="11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13,64%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3,00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7,79%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3,00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20,45%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11,69%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PROMEDIO</a:t>
                      </a:r>
                      <a:endParaRPr lang="es-ES" sz="11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29,04%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3,25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highlight>
                            <a:srgbClr val="FF0000"/>
                          </a:highlight>
                        </a:rPr>
                        <a:t>15,56%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3,00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highlight>
                            <a:srgbClr val="00FF00"/>
                          </a:highlight>
                        </a:rPr>
                        <a:t>43,56%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3,25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23,34%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43608" y="508518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La utilidades del </a:t>
            </a:r>
            <a:r>
              <a:rPr lang="es-EC" b="1" dirty="0" err="1" smtClean="0"/>
              <a:t>papicultor</a:t>
            </a:r>
            <a:r>
              <a:rPr lang="es-EC" b="1" dirty="0" smtClean="0"/>
              <a:t> podrían subir  entre un 15.56% a un 43.56% más del margen  tienen actualmente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100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411760" y="404664"/>
          <a:ext cx="4680521" cy="327353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759122"/>
                <a:gridCol w="1350754"/>
                <a:gridCol w="1570645"/>
              </a:tblGrid>
              <a:tr h="76808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CALCULO MARGEN INTERMEDIARIO</a:t>
                      </a: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36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Venta papicultores</a:t>
                      </a:r>
                      <a:endParaRPr lang="es-ES" sz="18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Compra       T &amp; R</a:t>
                      </a:r>
                      <a:endParaRPr lang="es-ES" sz="18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Margen</a:t>
                      </a:r>
                      <a:endParaRPr lang="es-ES" sz="18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%</a:t>
                      </a:r>
                      <a:endParaRPr lang="es-ES" sz="18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4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/>
                        <a:t>8,75</a:t>
                      </a:r>
                      <a:endParaRPr lang="es-ES" sz="24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/>
                        <a:t>21,50</a:t>
                      </a:r>
                      <a:endParaRPr lang="es-ES" sz="24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/>
                        <a:t>59,30%</a:t>
                      </a:r>
                      <a:endParaRPr lang="es-ES" sz="24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1560" y="458112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El margen promedio que obtienen los intermediarios que se encuentran entre el </a:t>
            </a:r>
            <a:r>
              <a:rPr lang="es-EC" b="1" dirty="0" err="1" smtClean="0"/>
              <a:t>papicultor</a:t>
            </a:r>
            <a:r>
              <a:rPr lang="es-EC" b="1" dirty="0" smtClean="0"/>
              <a:t> y  los segmentos de tiendas  restaurante es el 59.30%. 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491880" y="37890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Margen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papicultor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49.32% 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9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0" y="642918"/>
            <a:ext cx="293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CONCLUSIONES 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3357562"/>
            <a:ext cx="3783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RECOMENDACIONES 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0" y="642918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1859340"/>
            <a:ext cx="62646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</a:t>
            </a: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8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Marcador de contenido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"/>
          <a:stretch/>
        </p:blipFill>
        <p:spPr bwMode="auto">
          <a:xfrm>
            <a:off x="457200" y="1268761"/>
            <a:ext cx="8229600" cy="4759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MODELO</a:t>
            </a:r>
            <a:r>
              <a:rPr lang="es-EC" dirty="0" smtClean="0"/>
              <a:t> </a:t>
            </a:r>
            <a:r>
              <a:rPr lang="es-EC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TRADICIONAL</a:t>
            </a:r>
          </a:p>
        </p:txBody>
      </p:sp>
    </p:spTree>
    <p:extLst>
      <p:ext uri="{BB962C8B-B14F-4D97-AF65-F5344CB8AC3E}">
        <p14:creationId xmlns:p14="http://schemas.microsoft.com/office/powerpoint/2010/main" val="21784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0" y="0"/>
            <a:ext cx="3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CAUSAS</a:t>
            </a: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1000108"/>
            <a:ext cx="41433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/>
              <a:t>Riesgos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s-ES" b="1" dirty="0" smtClean="0"/>
          </a:p>
          <a:p>
            <a:pPr>
              <a:buFont typeface="Arial" pitchFamily="34" charset="0"/>
              <a:buChar char="•"/>
            </a:pPr>
            <a:endParaRPr lang="es-ES" b="1" dirty="0" smtClean="0"/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Mercados tradicionales blindados </a:t>
            </a:r>
          </a:p>
          <a:p>
            <a:pPr>
              <a:buFont typeface="Arial" pitchFamily="34" charset="0"/>
              <a:buChar char="•"/>
            </a:pPr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s-ES" b="1" dirty="0" smtClean="0"/>
          </a:p>
          <a:p>
            <a:endParaRPr lang="es-ES" b="1" dirty="0" smtClean="0"/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Resistencia al cambio </a:t>
            </a:r>
            <a:endParaRPr lang="es-ES" b="1" dirty="0"/>
          </a:p>
        </p:txBody>
      </p:sp>
      <p:pic>
        <p:nvPicPr>
          <p:cNvPr id="13" name="Picture 4" descr="http://www.muycanal.com/wp-content/uploads/2010/04/distribuc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736"/>
            <a:ext cx="1786392" cy="1341871"/>
          </a:xfrm>
          <a:prstGeom prst="rect">
            <a:avLst/>
          </a:prstGeom>
          <a:noFill/>
        </p:spPr>
      </p:pic>
      <p:pic>
        <p:nvPicPr>
          <p:cNvPr id="14" name="Picture 8" descr="http://www.atilioanez.com/wp-content/uploads/2015/08/imagen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071810"/>
            <a:ext cx="1643074" cy="1233088"/>
          </a:xfrm>
          <a:prstGeom prst="rect">
            <a:avLst/>
          </a:prstGeom>
          <a:noFill/>
        </p:spPr>
      </p:pic>
      <p:pic>
        <p:nvPicPr>
          <p:cNvPr id="22530" name="Picture 2" descr="http://www.masquepymes.com/wp-content/uploads/2013/05/Ley-Emprendedor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5000636"/>
            <a:ext cx="1790093" cy="1290625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6215074" y="0"/>
            <a:ext cx="2658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EFECTOS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088548" y="1071546"/>
            <a:ext cx="307629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Agentes intermediarios</a:t>
            </a:r>
          </a:p>
          <a:p>
            <a:r>
              <a:rPr lang="es-ES" b="1" dirty="0" smtClean="0"/>
              <a:t> 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 Extensos filtro de distribución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/>
          </a:p>
        </p:txBody>
      </p:sp>
      <p:pic>
        <p:nvPicPr>
          <p:cNvPr id="22532" name="Picture 4" descr="http://www.mercado-divisas.com/wp-content/uploads/2010/11/petroleo-m%C3%A1ximo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08" y="3714752"/>
            <a:ext cx="2428892" cy="1619262"/>
          </a:xfrm>
          <a:prstGeom prst="rect">
            <a:avLst/>
          </a:prstGeom>
          <a:noFill/>
        </p:spPr>
      </p:pic>
      <p:pic>
        <p:nvPicPr>
          <p:cNvPr id="22534" name="Picture 6" descr="http://www.mividaenunamochila.com/wp-content/uploads/2013/11/foto-18.jpg?2360f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1500174"/>
            <a:ext cx="2285984" cy="1518849"/>
          </a:xfrm>
          <a:prstGeom prst="rect">
            <a:avLst/>
          </a:prstGeom>
          <a:noFill/>
        </p:spPr>
      </p:pic>
      <p:sp>
        <p:nvSpPr>
          <p:cNvPr id="23" name="22 CuadroTexto"/>
          <p:cNvSpPr txBox="1"/>
          <p:nvPr/>
        </p:nvSpPr>
        <p:spPr>
          <a:xfrm>
            <a:off x="3857620" y="2643182"/>
            <a:ext cx="192882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PROBLEMA</a:t>
            </a:r>
          </a:p>
        </p:txBody>
      </p:sp>
    </p:spTree>
    <p:extLst>
      <p:ext uri="{BB962C8B-B14F-4D97-AF65-F5344CB8AC3E}">
        <p14:creationId xmlns:p14="http://schemas.microsoft.com/office/powerpoint/2010/main" val="1286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://boyerlawfirm.com/files/2011/09/Fotolia_40003931_Subscription_Monthly_M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1619261" cy="1214446"/>
          </a:xfrm>
          <a:prstGeom prst="rect">
            <a:avLst/>
          </a:prstGeom>
          <a:noFill/>
        </p:spPr>
      </p:pic>
      <p:pic>
        <p:nvPicPr>
          <p:cNvPr id="25604" name="Picture 4" descr="http://fotos.lahora.com.ec/cache/4/4f/4f5/4f5b/papa-carchense-a-venezuela-20111017081323-4f5bcb9567dd88c0ad73d2d716a4a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1785950" cy="1337765"/>
          </a:xfrm>
          <a:prstGeom prst="rect">
            <a:avLst/>
          </a:prstGeom>
          <a:noFill/>
        </p:spPr>
      </p:pic>
      <p:sp>
        <p:nvSpPr>
          <p:cNvPr id="13" name="12 Menos"/>
          <p:cNvSpPr/>
          <p:nvPr/>
        </p:nvSpPr>
        <p:spPr>
          <a:xfrm>
            <a:off x="1643042" y="1000108"/>
            <a:ext cx="500066" cy="785818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606" name="Picture 6" descr="http://sinmiedosec.com/wp-content/uploads/2015/05/N%C3%BAmero-de-Provincias-Regi%C3%B3n-Sierra-Ecuad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57166"/>
            <a:ext cx="1643074" cy="1749652"/>
          </a:xfrm>
          <a:prstGeom prst="rect">
            <a:avLst/>
          </a:prstGeom>
          <a:noFill/>
        </p:spPr>
      </p:pic>
      <p:pic>
        <p:nvPicPr>
          <p:cNvPr id="25608" name="Picture 8" descr="http://www.marketingdigitalenguadalajara.com/wp-content/uploads/2014/02/talba-300x30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74" y="214290"/>
            <a:ext cx="1928826" cy="1928826"/>
          </a:xfrm>
          <a:prstGeom prst="rect">
            <a:avLst/>
          </a:prstGeom>
          <a:noFill/>
        </p:spPr>
      </p:pic>
      <p:sp>
        <p:nvSpPr>
          <p:cNvPr id="17" name="16 Menos"/>
          <p:cNvSpPr/>
          <p:nvPr/>
        </p:nvSpPr>
        <p:spPr>
          <a:xfrm>
            <a:off x="6643702" y="928670"/>
            <a:ext cx="500066" cy="785818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Menos"/>
          <p:cNvSpPr/>
          <p:nvPr/>
        </p:nvSpPr>
        <p:spPr>
          <a:xfrm>
            <a:off x="4286248" y="1071546"/>
            <a:ext cx="500066" cy="785818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3929058" y="2857496"/>
            <a:ext cx="29454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b="1" dirty="0" smtClean="0"/>
              <a:t>Teoría de comercialización</a:t>
            </a:r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endParaRPr lang="es-EC" b="1" dirty="0" smtClean="0"/>
          </a:p>
          <a:p>
            <a:endParaRPr lang="es-EC" b="1" dirty="0" smtClean="0"/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pPr>
              <a:buFont typeface="Arial" pitchFamily="34" charset="0"/>
              <a:buChar char="•"/>
            </a:pPr>
            <a:r>
              <a:rPr lang="es-EC" b="1" dirty="0" smtClean="0"/>
              <a:t>Investigación de mercados</a:t>
            </a:r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endParaRPr lang="es-EC" b="1" dirty="0" smtClean="0"/>
          </a:p>
          <a:p>
            <a:endParaRPr lang="es-EC" b="1" dirty="0" smtClean="0"/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pPr>
              <a:buFont typeface="Arial" pitchFamily="34" charset="0"/>
              <a:buChar char="•"/>
            </a:pPr>
            <a:r>
              <a:rPr lang="es-EC" b="1" dirty="0" smtClean="0"/>
              <a:t>Modelo de comercialización </a:t>
            </a:r>
          </a:p>
          <a:p>
            <a:endParaRPr lang="es-EC" dirty="0" smtClean="0"/>
          </a:p>
          <a:p>
            <a:endParaRPr lang="es-ES" dirty="0"/>
          </a:p>
        </p:txBody>
      </p:sp>
      <p:pic>
        <p:nvPicPr>
          <p:cNvPr id="14" name="Picture 4" descr="http://fotos.lahora.com.ec/cache/4/4f/4f5/4f5b/papa-carchense-a-venezuela-20111017081323-4f5bcb9567dd88c0ad73d2d716a4a1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714620"/>
            <a:ext cx="1214446" cy="90968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0" y="0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 GENERAL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0" y="3000372"/>
            <a:ext cx="393062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ESPECIFICO</a:t>
            </a:r>
          </a:p>
          <a:p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http://thumbs.dreamstime.com/z/creciente-demanda-29221120.jpg"/>
          <p:cNvPicPr>
            <a:picLocks noChangeAspect="1" noChangeArrowheads="1"/>
          </p:cNvPicPr>
          <p:nvPr/>
        </p:nvPicPr>
        <p:blipFill>
          <a:blip r:embed="rId9" cstate="print"/>
          <a:srcRect t="2919" r="23596" b="24746"/>
          <a:stretch>
            <a:fillRect/>
          </a:stretch>
        </p:blipFill>
        <p:spPr bwMode="auto">
          <a:xfrm>
            <a:off x="6715140" y="3857628"/>
            <a:ext cx="1428760" cy="1108017"/>
          </a:xfrm>
          <a:prstGeom prst="rect">
            <a:avLst/>
          </a:prstGeom>
          <a:noFill/>
        </p:spPr>
      </p:pic>
      <p:pic>
        <p:nvPicPr>
          <p:cNvPr id="30724" name="Picture 4" descr="http://www.lafm.com.co/sites/default/files/imagecache/450x300/imagenes/papa_13679766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5072074"/>
            <a:ext cx="1535949" cy="1023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0" y="0"/>
            <a:ext cx="361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H</a:t>
            </a:r>
            <a:r>
              <a:rPr lang="es-ES" sz="3200" b="1" cap="all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ipótesis General</a:t>
            </a:r>
            <a:endParaRPr lang="es-E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3000372"/>
            <a:ext cx="4117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Hipótesis</a:t>
            </a: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específicas</a:t>
            </a:r>
          </a:p>
        </p:txBody>
      </p:sp>
      <p:pic>
        <p:nvPicPr>
          <p:cNvPr id="6" name="Picture 2" descr="http://boyerlawfirm.com/files/2011/09/Fotolia_40003931_Subscription_Monthly_M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642918"/>
            <a:ext cx="1619261" cy="1214446"/>
          </a:xfrm>
          <a:prstGeom prst="rect">
            <a:avLst/>
          </a:prstGeom>
          <a:noFill/>
        </p:spPr>
      </p:pic>
      <p:pic>
        <p:nvPicPr>
          <p:cNvPr id="11" name="Picture 4" descr="http://www.lafm.com.co/sites/default/files/imagecache/450x300/imagenes/papa_1367976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1535949" cy="1023966"/>
          </a:xfrm>
          <a:prstGeom prst="rect">
            <a:avLst/>
          </a:prstGeom>
          <a:noFill/>
        </p:spPr>
      </p:pic>
      <p:pic>
        <p:nvPicPr>
          <p:cNvPr id="12" name="Picture 6" descr="http://www.mividaenunamochila.com/wp-content/uploads/2013/11/foto-18.jpg?2360f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000108"/>
            <a:ext cx="1992659" cy="1323959"/>
          </a:xfrm>
          <a:prstGeom prst="rect">
            <a:avLst/>
          </a:prstGeom>
          <a:noFill/>
        </p:spPr>
      </p:pic>
      <p:pic>
        <p:nvPicPr>
          <p:cNvPr id="13" name="Picture 8" descr="http://www.marketingdigitalenguadalajara.com/wp-content/uploads/2014/02/talba-300x30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74" y="214290"/>
            <a:ext cx="1928826" cy="1643074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2714612" y="1928802"/>
            <a:ext cx="205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Distribución directa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429256" y="2285992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Minoristas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71538" y="385762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Intermediarios minoristas </a:t>
            </a:r>
            <a:endParaRPr lang="es-E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143108" y="4714884"/>
            <a:ext cx="250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Comercialización directa</a:t>
            </a:r>
            <a:endParaRPr lang="es-ES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3786190"/>
            <a:ext cx="1233487" cy="13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CuadroTexto"/>
          <p:cNvSpPr txBox="1"/>
          <p:nvPr/>
        </p:nvSpPr>
        <p:spPr>
          <a:xfrm>
            <a:off x="3428992" y="5572140"/>
            <a:ext cx="167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Precio y calidad</a:t>
            </a:r>
            <a:endParaRPr lang="es-ES" b="1" dirty="0"/>
          </a:p>
        </p:txBody>
      </p:sp>
      <p:pic>
        <p:nvPicPr>
          <p:cNvPr id="28676" name="Picture 4" descr="http://3.bp.blogspot.com/_tugjD0mUn6M/TPRsRrgX0wI/AAAAAAAABHo/OabF8pEXi5I/s1600/images+%25285%25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5286388"/>
            <a:ext cx="1143008" cy="978378"/>
          </a:xfrm>
          <a:prstGeom prst="rect">
            <a:avLst/>
          </a:prstGeom>
          <a:noFill/>
        </p:spPr>
      </p:pic>
      <p:pic>
        <p:nvPicPr>
          <p:cNvPr id="24" name="Picture 4" descr="http://3.bp.blogspot.com/_tugjD0mUn6M/TPRsRrgX0wI/AAAAAAAABHo/OabF8pEXi5I/s1600/images+%25285%25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3643314"/>
            <a:ext cx="1143008" cy="978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206"/>
            <a:ext cx="9144000" cy="78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POBLACIÓN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488" y="785794"/>
          <a:ext cx="4214843" cy="164307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24500"/>
                <a:gridCol w="2434104"/>
                <a:gridCol w="1256239"/>
              </a:tblGrid>
              <a:tr h="494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Ítem</a:t>
                      </a:r>
                      <a:endParaRPr lang="es-ES" sz="11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Población</a:t>
                      </a:r>
                      <a:endParaRPr lang="es-ES" sz="11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Cantidad</a:t>
                      </a:r>
                      <a:endParaRPr lang="es-ES" sz="11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1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Restaurantes </a:t>
                      </a:r>
                      <a:endParaRPr lang="es-E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14.862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2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Tiendas de víveres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21.956</a:t>
                      </a:r>
                      <a:endParaRPr lang="es-E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488" y="2500306"/>
            <a:ext cx="42082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 (Instituto Nacional de Estad</a:t>
            </a:r>
            <a:r>
              <a:rPr lang="es-ES" sz="1200" dirty="0" smtClean="0">
                <a:ea typeface="Calibri" pitchFamily="34" charset="0"/>
                <a:cs typeface="Times New Roman" pitchFamily="18" charset="0"/>
              </a:rPr>
              <a:t>í</a:t>
            </a:r>
            <a:r>
              <a:rPr lang="es-E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stica y Censo [INEC], 2010)</a:t>
            </a:r>
            <a:endParaRPr lang="es-E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14612" y="0"/>
            <a:ext cx="494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Zona a nivel regional de mayor consumo de papas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857224" y="1214422"/>
            <a:ext cx="173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Cuidad de Quito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3143248"/>
            <a:ext cx="188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Muestra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143380"/>
            <a:ext cx="3714744" cy="860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5992" y="3143248"/>
            <a:ext cx="4318008" cy="57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17 CuadroTexto"/>
          <p:cNvSpPr txBox="1"/>
          <p:nvPr/>
        </p:nvSpPr>
        <p:spPr>
          <a:xfrm>
            <a:off x="5857884" y="3857628"/>
            <a:ext cx="30003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n= 378 Tiendas detallistas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4429124" cy="64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20 CuadroTexto"/>
          <p:cNvSpPr txBox="1"/>
          <p:nvPr/>
        </p:nvSpPr>
        <p:spPr>
          <a:xfrm>
            <a:off x="6143636" y="5500702"/>
            <a:ext cx="212051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n= 374 Restaurante</a:t>
            </a:r>
            <a:r>
              <a:rPr lang="es-ES" dirty="0" smtClean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3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6916" t="19245" r="40062" b="31132"/>
          <a:stretch/>
        </p:blipFill>
        <p:spPr bwMode="auto">
          <a:xfrm>
            <a:off x="2195736" y="1412776"/>
            <a:ext cx="612068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82660"/>
          </a:xfrm>
        </p:spPr>
        <p:txBody>
          <a:bodyPr>
            <a:normAutofit fontScale="90000"/>
          </a:bodyPr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MARCO TEORICO</a:t>
            </a:r>
            <a:b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Teoría Ventaja Competitiva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3"/>
          <a:srcRect l="18308" t="26415" r="52402" b="39811"/>
          <a:stretch/>
        </p:blipFill>
        <p:spPr bwMode="auto">
          <a:xfrm>
            <a:off x="827584" y="4221088"/>
            <a:ext cx="216024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2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657320" y="2168860"/>
            <a:ext cx="2232249" cy="18722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VENTAJA COMPETITIVA</a:t>
            </a:r>
          </a:p>
          <a:p>
            <a:pPr algn="ctr"/>
            <a:r>
              <a:rPr lang="es-ES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Porter  Factor éxito / Posicionamiento estratégico</a:t>
            </a:r>
          </a:p>
          <a:p>
            <a:pPr algn="ctr"/>
            <a:endParaRPr lang="es-ES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899592" y="476672"/>
            <a:ext cx="2016224" cy="10081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FACTORES EXTERNOS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683568" y="5085184"/>
            <a:ext cx="2232248" cy="10081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FACTORES INTERNOS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s://userscontent2.emaze.com/images/a3533b0c-1947-4a4b-9799-d96360d3dc67/09fc9e52-8ab9-4601-87c4-a19abbd8d1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01" y="4797151"/>
            <a:ext cx="1584176" cy="1276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ortaldenoticias.com/blog-imagen/14brawl_1-popup-640x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73" y="4672966"/>
            <a:ext cx="1815027" cy="14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de flecha a la izquierda"/>
          <p:cNvSpPr/>
          <p:nvPr/>
        </p:nvSpPr>
        <p:spPr>
          <a:xfrm>
            <a:off x="5923443" y="827863"/>
            <a:ext cx="2820326" cy="4914242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u="sng" dirty="0" smtClean="0">
                <a:latin typeface="Times New Roman" pitchFamily="18" charset="0"/>
                <a:cs typeface="Times New Roman" pitchFamily="18" charset="0"/>
              </a:rPr>
              <a:t>APORTES</a:t>
            </a:r>
          </a:p>
          <a:p>
            <a:pPr algn="ctr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PAUTAS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PAPICULTORES</a:t>
            </a:r>
          </a:p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lcancen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la capacidad de crear valor a largo plazo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Resultado de imagen para competenc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" r="29211" b="5706"/>
          <a:stretch/>
        </p:blipFill>
        <p:spPr bwMode="auto">
          <a:xfrm>
            <a:off x="3095756" y="271804"/>
            <a:ext cx="1941200" cy="14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n para competenc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86" y="271804"/>
            <a:ext cx="1608113" cy="14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n para competenci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6"/>
          <a:stretch/>
        </p:blipFill>
        <p:spPr bwMode="auto">
          <a:xfrm>
            <a:off x="3572121" y="1661057"/>
            <a:ext cx="2351322" cy="140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1215</Words>
  <Application>Microsoft Office PowerPoint</Application>
  <PresentationFormat>Presentación en pantalla (4:3)</PresentationFormat>
  <Paragraphs>586</Paragraphs>
  <Slides>36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Tema de Office</vt:lpstr>
      <vt:lpstr>CorelDRAW</vt:lpstr>
      <vt:lpstr>Presentación de PowerPoint</vt:lpstr>
      <vt:lpstr>“ESTIMACIÓN DE LA  DEMANDA Y MODELO DE COMERCIALIZACIÓN DE PAPA PARA LAS ASOCIACIONES DE PAPICULTORES EN EL MERCADO INTERNO DE LA REGIÓN INTERANDINA DEL ECUADOR”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MARCO TEORICO Teoría Ventaja Competitiva</vt:lpstr>
      <vt:lpstr>FACTORES INTERNOS</vt:lpstr>
      <vt:lpstr>Presentación de PowerPoint</vt:lpstr>
      <vt:lpstr>Estudio relacionado: Cadena de comercialización de papa- Saquisilí.</vt:lpstr>
      <vt:lpstr>MODELO CONPAPA</vt:lpstr>
      <vt:lpstr>MODELO CONPAPA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MODELO TRADICIONAL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Stefany Holguin</cp:lastModifiedBy>
  <cp:revision>205</cp:revision>
  <dcterms:created xsi:type="dcterms:W3CDTF">2012-04-21T01:11:57Z</dcterms:created>
  <dcterms:modified xsi:type="dcterms:W3CDTF">2016-10-14T03:39:30Z</dcterms:modified>
</cp:coreProperties>
</file>