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8" r:id="rId3"/>
    <p:sldId id="260" r:id="rId4"/>
    <p:sldId id="269" r:id="rId5"/>
    <p:sldId id="264" r:id="rId6"/>
    <p:sldId id="290" r:id="rId7"/>
    <p:sldId id="270" r:id="rId8"/>
    <p:sldId id="271" r:id="rId9"/>
    <p:sldId id="272" r:id="rId10"/>
    <p:sldId id="276" r:id="rId11"/>
    <p:sldId id="277" r:id="rId12"/>
    <p:sldId id="273" r:id="rId13"/>
    <p:sldId id="283" r:id="rId14"/>
    <p:sldId id="284" r:id="rId15"/>
    <p:sldId id="285" r:id="rId16"/>
    <p:sldId id="286" r:id="rId17"/>
    <p:sldId id="289" r:id="rId18"/>
    <p:sldId id="287" r:id="rId19"/>
    <p:sldId id="288" r:id="rId20"/>
    <p:sldId id="278" r:id="rId21"/>
    <p:sldId id="279" r:id="rId22"/>
    <p:sldId id="280" r:id="rId23"/>
    <p:sldId id="281" r:id="rId24"/>
    <p:sldId id="282" r:id="rId25"/>
    <p:sldId id="292" r:id="rId26"/>
    <p:sldId id="293" r:id="rId27"/>
    <p:sldId id="294" r:id="rId2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34"/>
    </mc:Choice>
    <mc:Fallback>
      <c:style val="34"/>
    </mc:Fallback>
  </mc:AlternateContent>
  <c:chart>
    <c:title>
      <c:tx>
        <c:rich>
          <a:bodyPr/>
          <a:lstStyle/>
          <a:p>
            <a:pPr>
              <a:defRPr/>
            </a:pPr>
            <a:r>
              <a:rPr lang="es-EC" sz="1200"/>
              <a:t>EVALUACIÓN INICIAL DE ACTITUD A LOS DEPORTES </a:t>
            </a:r>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Hoja6!$B$5</c:f>
              <c:strCache>
                <c:ptCount val="1"/>
                <c:pt idx="0">
                  <c:v>FAVORABLE</c:v>
                </c:pt>
              </c:strCache>
            </c:strRef>
          </c:tx>
          <c:invertIfNegative val="0"/>
          <c:cat>
            <c:strRef>
              <c:f>Hoja6!$C$4:$F$4</c:f>
              <c:strCache>
                <c:ptCount val="4"/>
                <c:pt idx="0">
                  <c:v>FUTBOL %</c:v>
                </c:pt>
                <c:pt idx="1">
                  <c:v>VOLEY %</c:v>
                </c:pt>
                <c:pt idx="2">
                  <c:v>BASKET %</c:v>
                </c:pt>
                <c:pt idx="3">
                  <c:v>ORIENTACIÓN DEPORTIVA %</c:v>
                </c:pt>
              </c:strCache>
            </c:strRef>
          </c:cat>
          <c:val>
            <c:numRef>
              <c:f>Hoja6!$C$5:$F$5</c:f>
              <c:numCache>
                <c:formatCode>General</c:formatCode>
                <c:ptCount val="4"/>
                <c:pt idx="0">
                  <c:v>70</c:v>
                </c:pt>
                <c:pt idx="1">
                  <c:v>60</c:v>
                </c:pt>
                <c:pt idx="2">
                  <c:v>50</c:v>
                </c:pt>
                <c:pt idx="3">
                  <c:v>45</c:v>
                </c:pt>
              </c:numCache>
            </c:numRef>
          </c:val>
        </c:ser>
        <c:ser>
          <c:idx val="1"/>
          <c:order val="1"/>
          <c:tx>
            <c:strRef>
              <c:f>Hoja6!$B$6</c:f>
              <c:strCache>
                <c:ptCount val="1"/>
                <c:pt idx="0">
                  <c:v>MEDIO</c:v>
                </c:pt>
              </c:strCache>
            </c:strRef>
          </c:tx>
          <c:invertIfNegative val="0"/>
          <c:cat>
            <c:strRef>
              <c:f>Hoja6!$C$4:$F$4</c:f>
              <c:strCache>
                <c:ptCount val="4"/>
                <c:pt idx="0">
                  <c:v>FUTBOL %</c:v>
                </c:pt>
                <c:pt idx="1">
                  <c:v>VOLEY %</c:v>
                </c:pt>
                <c:pt idx="2">
                  <c:v>BASKET %</c:v>
                </c:pt>
                <c:pt idx="3">
                  <c:v>ORIENTACIÓN DEPORTIVA %</c:v>
                </c:pt>
              </c:strCache>
            </c:strRef>
          </c:cat>
          <c:val>
            <c:numRef>
              <c:f>Hoja6!$C$6:$F$6</c:f>
              <c:numCache>
                <c:formatCode>General</c:formatCode>
                <c:ptCount val="4"/>
                <c:pt idx="0">
                  <c:v>10</c:v>
                </c:pt>
                <c:pt idx="1">
                  <c:v>35</c:v>
                </c:pt>
                <c:pt idx="2">
                  <c:v>40</c:v>
                </c:pt>
                <c:pt idx="3">
                  <c:v>35</c:v>
                </c:pt>
              </c:numCache>
            </c:numRef>
          </c:val>
        </c:ser>
        <c:ser>
          <c:idx val="2"/>
          <c:order val="2"/>
          <c:tx>
            <c:strRef>
              <c:f>Hoja6!$B$7</c:f>
              <c:strCache>
                <c:ptCount val="1"/>
                <c:pt idx="0">
                  <c:v>NO FAVORABLE </c:v>
                </c:pt>
              </c:strCache>
            </c:strRef>
          </c:tx>
          <c:invertIfNegative val="0"/>
          <c:cat>
            <c:strRef>
              <c:f>Hoja6!$C$4:$F$4</c:f>
              <c:strCache>
                <c:ptCount val="4"/>
                <c:pt idx="0">
                  <c:v>FUTBOL %</c:v>
                </c:pt>
                <c:pt idx="1">
                  <c:v>VOLEY %</c:v>
                </c:pt>
                <c:pt idx="2">
                  <c:v>BASKET %</c:v>
                </c:pt>
                <c:pt idx="3">
                  <c:v>ORIENTACIÓN DEPORTIVA %</c:v>
                </c:pt>
              </c:strCache>
            </c:strRef>
          </c:cat>
          <c:val>
            <c:numRef>
              <c:f>Hoja6!$C$7:$F$7</c:f>
              <c:numCache>
                <c:formatCode>General</c:formatCode>
                <c:ptCount val="4"/>
                <c:pt idx="0">
                  <c:v>20</c:v>
                </c:pt>
                <c:pt idx="1">
                  <c:v>5</c:v>
                </c:pt>
                <c:pt idx="2">
                  <c:v>10</c:v>
                </c:pt>
                <c:pt idx="3">
                  <c:v>20</c:v>
                </c:pt>
              </c:numCache>
            </c:numRef>
          </c:val>
        </c:ser>
        <c:dLbls>
          <c:showLegendKey val="0"/>
          <c:showVal val="1"/>
          <c:showCatName val="0"/>
          <c:showSerName val="0"/>
          <c:showPercent val="0"/>
          <c:showBubbleSize val="0"/>
        </c:dLbls>
        <c:gapWidth val="150"/>
        <c:shape val="cylinder"/>
        <c:axId val="90382720"/>
        <c:axId val="90384256"/>
        <c:axId val="0"/>
      </c:bar3DChart>
      <c:catAx>
        <c:axId val="90382720"/>
        <c:scaling>
          <c:orientation val="minMax"/>
        </c:scaling>
        <c:delete val="0"/>
        <c:axPos val="l"/>
        <c:majorTickMark val="none"/>
        <c:minorTickMark val="none"/>
        <c:tickLblPos val="nextTo"/>
        <c:crossAx val="90384256"/>
        <c:crosses val="autoZero"/>
        <c:auto val="1"/>
        <c:lblAlgn val="ctr"/>
        <c:lblOffset val="100"/>
        <c:noMultiLvlLbl val="0"/>
      </c:catAx>
      <c:valAx>
        <c:axId val="90384256"/>
        <c:scaling>
          <c:orientation val="minMax"/>
        </c:scaling>
        <c:delete val="1"/>
        <c:axPos val="b"/>
        <c:numFmt formatCode="General" sourceLinked="1"/>
        <c:majorTickMark val="out"/>
        <c:minorTickMark val="none"/>
        <c:tickLblPos val="none"/>
        <c:crossAx val="90382720"/>
        <c:crosses val="autoZero"/>
        <c:crossBetween val="between"/>
      </c:valAx>
    </c:plotArea>
    <c:legend>
      <c:legendPos val="t"/>
      <c:overlay val="0"/>
    </c:legend>
    <c:plotVisOnly val="1"/>
    <c:dispBlanksAs val="gap"/>
    <c:showDLblsOverMax val="0"/>
  </c:chart>
  <c:spPr>
    <a:solidFill>
      <a:schemeClr val="accent6">
        <a:lumMod val="40000"/>
        <a:lumOff val="60000"/>
      </a:schemeClr>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s-EC" sz="1100"/>
              <a:t>EVALUACIÓN INICIAL DE ACTITUD A LOS DEPORTES </a:t>
            </a:r>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Hoja6!$B$5</c:f>
              <c:strCache>
                <c:ptCount val="1"/>
                <c:pt idx="0">
                  <c:v>FAVORABLE</c:v>
                </c:pt>
              </c:strCache>
            </c:strRef>
          </c:tx>
          <c:invertIfNegative val="0"/>
          <c:cat>
            <c:strRef>
              <c:f>Hoja6!$C$4:$F$4</c:f>
              <c:strCache>
                <c:ptCount val="4"/>
                <c:pt idx="0">
                  <c:v>FUTBOL %</c:v>
                </c:pt>
                <c:pt idx="1">
                  <c:v>VOLEY %</c:v>
                </c:pt>
                <c:pt idx="2">
                  <c:v>BASKET %</c:v>
                </c:pt>
                <c:pt idx="3">
                  <c:v>ORIENTACIÓN DEPORTIVA %</c:v>
                </c:pt>
              </c:strCache>
            </c:strRef>
          </c:cat>
          <c:val>
            <c:numRef>
              <c:f>Hoja6!$C$5:$F$5</c:f>
              <c:numCache>
                <c:formatCode>General</c:formatCode>
                <c:ptCount val="4"/>
                <c:pt idx="0">
                  <c:v>75</c:v>
                </c:pt>
                <c:pt idx="1">
                  <c:v>64</c:v>
                </c:pt>
                <c:pt idx="2">
                  <c:v>58</c:v>
                </c:pt>
                <c:pt idx="3">
                  <c:v>49</c:v>
                </c:pt>
              </c:numCache>
            </c:numRef>
          </c:val>
        </c:ser>
        <c:ser>
          <c:idx val="1"/>
          <c:order val="1"/>
          <c:tx>
            <c:strRef>
              <c:f>Hoja6!$B$6</c:f>
              <c:strCache>
                <c:ptCount val="1"/>
                <c:pt idx="0">
                  <c:v>MEDIO</c:v>
                </c:pt>
              </c:strCache>
            </c:strRef>
          </c:tx>
          <c:invertIfNegative val="0"/>
          <c:cat>
            <c:strRef>
              <c:f>Hoja6!$C$4:$F$4</c:f>
              <c:strCache>
                <c:ptCount val="4"/>
                <c:pt idx="0">
                  <c:v>FUTBOL %</c:v>
                </c:pt>
                <c:pt idx="1">
                  <c:v>VOLEY %</c:v>
                </c:pt>
                <c:pt idx="2">
                  <c:v>BASKET %</c:v>
                </c:pt>
                <c:pt idx="3">
                  <c:v>ORIENTACIÓN DEPORTIVA %</c:v>
                </c:pt>
              </c:strCache>
            </c:strRef>
          </c:cat>
          <c:val>
            <c:numRef>
              <c:f>Hoja6!$C$6:$F$6</c:f>
              <c:numCache>
                <c:formatCode>General</c:formatCode>
                <c:ptCount val="4"/>
                <c:pt idx="0">
                  <c:v>8</c:v>
                </c:pt>
                <c:pt idx="1">
                  <c:v>31</c:v>
                </c:pt>
                <c:pt idx="2">
                  <c:v>35</c:v>
                </c:pt>
                <c:pt idx="3">
                  <c:v>28</c:v>
                </c:pt>
              </c:numCache>
            </c:numRef>
          </c:val>
        </c:ser>
        <c:ser>
          <c:idx val="2"/>
          <c:order val="2"/>
          <c:tx>
            <c:strRef>
              <c:f>Hoja6!$B$7</c:f>
              <c:strCache>
                <c:ptCount val="1"/>
                <c:pt idx="0">
                  <c:v>NO FAVORABLE </c:v>
                </c:pt>
              </c:strCache>
            </c:strRef>
          </c:tx>
          <c:invertIfNegative val="0"/>
          <c:cat>
            <c:strRef>
              <c:f>Hoja6!$C$4:$F$4</c:f>
              <c:strCache>
                <c:ptCount val="4"/>
                <c:pt idx="0">
                  <c:v>FUTBOL %</c:v>
                </c:pt>
                <c:pt idx="1">
                  <c:v>VOLEY %</c:v>
                </c:pt>
                <c:pt idx="2">
                  <c:v>BASKET %</c:v>
                </c:pt>
                <c:pt idx="3">
                  <c:v>ORIENTACIÓN DEPORTIVA %</c:v>
                </c:pt>
              </c:strCache>
            </c:strRef>
          </c:cat>
          <c:val>
            <c:numRef>
              <c:f>Hoja6!$C$7:$F$7</c:f>
              <c:numCache>
                <c:formatCode>General</c:formatCode>
                <c:ptCount val="4"/>
                <c:pt idx="0">
                  <c:v>17</c:v>
                </c:pt>
                <c:pt idx="1">
                  <c:v>5</c:v>
                </c:pt>
                <c:pt idx="2">
                  <c:v>7</c:v>
                </c:pt>
                <c:pt idx="3">
                  <c:v>17</c:v>
                </c:pt>
              </c:numCache>
            </c:numRef>
          </c:val>
        </c:ser>
        <c:dLbls>
          <c:showLegendKey val="0"/>
          <c:showVal val="1"/>
          <c:showCatName val="0"/>
          <c:showSerName val="0"/>
          <c:showPercent val="0"/>
          <c:showBubbleSize val="0"/>
        </c:dLbls>
        <c:gapWidth val="150"/>
        <c:shape val="cylinder"/>
        <c:axId val="101661696"/>
        <c:axId val="101679872"/>
        <c:axId val="0"/>
      </c:bar3DChart>
      <c:catAx>
        <c:axId val="101661696"/>
        <c:scaling>
          <c:orientation val="minMax"/>
        </c:scaling>
        <c:delete val="0"/>
        <c:axPos val="l"/>
        <c:majorTickMark val="none"/>
        <c:minorTickMark val="none"/>
        <c:tickLblPos val="nextTo"/>
        <c:crossAx val="101679872"/>
        <c:crosses val="autoZero"/>
        <c:auto val="1"/>
        <c:lblAlgn val="ctr"/>
        <c:lblOffset val="100"/>
        <c:noMultiLvlLbl val="0"/>
      </c:catAx>
      <c:valAx>
        <c:axId val="101679872"/>
        <c:scaling>
          <c:orientation val="minMax"/>
        </c:scaling>
        <c:delete val="1"/>
        <c:axPos val="b"/>
        <c:numFmt formatCode="General" sourceLinked="1"/>
        <c:majorTickMark val="out"/>
        <c:minorTickMark val="none"/>
        <c:tickLblPos val="none"/>
        <c:crossAx val="101661696"/>
        <c:crosses val="autoZero"/>
        <c:crossBetween val="between"/>
      </c:valAx>
    </c:plotArea>
    <c:legend>
      <c:legendPos val="t"/>
      <c:overlay val="0"/>
    </c:legend>
    <c:plotVisOnly val="1"/>
    <c:dispBlanksAs val="gap"/>
    <c:showDLblsOverMax val="0"/>
  </c:chart>
  <c:spPr>
    <a:solidFill>
      <a:schemeClr val="accent2">
        <a:lumMod val="60000"/>
        <a:lumOff val="40000"/>
      </a:schemeClr>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s-EC" sz="1100"/>
              <a:t>EVALUACIÓN INICIAL DE ACTITUD A LOS DEPORTES </a:t>
            </a:r>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Hoja6!$B$5</c:f>
              <c:strCache>
                <c:ptCount val="1"/>
                <c:pt idx="0">
                  <c:v>FAVORABLE</c:v>
                </c:pt>
              </c:strCache>
            </c:strRef>
          </c:tx>
          <c:invertIfNegative val="0"/>
          <c:cat>
            <c:strRef>
              <c:f>Hoja6!$C$4:$F$4</c:f>
              <c:strCache>
                <c:ptCount val="4"/>
                <c:pt idx="0">
                  <c:v>FUTBOL %</c:v>
                </c:pt>
                <c:pt idx="1">
                  <c:v>VOLEY %</c:v>
                </c:pt>
                <c:pt idx="2">
                  <c:v>BASKET %</c:v>
                </c:pt>
                <c:pt idx="3">
                  <c:v>ORIENTACIÓN DEPORTIVA %</c:v>
                </c:pt>
              </c:strCache>
            </c:strRef>
          </c:cat>
          <c:val>
            <c:numRef>
              <c:f>Hoja6!$C$5:$F$5</c:f>
              <c:numCache>
                <c:formatCode>General</c:formatCode>
                <c:ptCount val="4"/>
                <c:pt idx="0">
                  <c:v>85</c:v>
                </c:pt>
                <c:pt idx="1">
                  <c:v>74</c:v>
                </c:pt>
                <c:pt idx="2">
                  <c:v>73</c:v>
                </c:pt>
                <c:pt idx="3">
                  <c:v>82</c:v>
                </c:pt>
              </c:numCache>
            </c:numRef>
          </c:val>
        </c:ser>
        <c:ser>
          <c:idx val="1"/>
          <c:order val="1"/>
          <c:tx>
            <c:strRef>
              <c:f>Hoja6!$B$6</c:f>
              <c:strCache>
                <c:ptCount val="1"/>
                <c:pt idx="0">
                  <c:v>MEDIO</c:v>
                </c:pt>
              </c:strCache>
            </c:strRef>
          </c:tx>
          <c:invertIfNegative val="0"/>
          <c:cat>
            <c:strRef>
              <c:f>Hoja6!$C$4:$F$4</c:f>
              <c:strCache>
                <c:ptCount val="4"/>
                <c:pt idx="0">
                  <c:v>FUTBOL %</c:v>
                </c:pt>
                <c:pt idx="1">
                  <c:v>VOLEY %</c:v>
                </c:pt>
                <c:pt idx="2">
                  <c:v>BASKET %</c:v>
                </c:pt>
                <c:pt idx="3">
                  <c:v>ORIENTACIÓN DEPORTIVA %</c:v>
                </c:pt>
              </c:strCache>
            </c:strRef>
          </c:cat>
          <c:val>
            <c:numRef>
              <c:f>Hoja6!$C$6:$F$6</c:f>
              <c:numCache>
                <c:formatCode>General</c:formatCode>
                <c:ptCount val="4"/>
                <c:pt idx="0">
                  <c:v>10</c:v>
                </c:pt>
                <c:pt idx="1">
                  <c:v>25</c:v>
                </c:pt>
                <c:pt idx="2">
                  <c:v>20</c:v>
                </c:pt>
                <c:pt idx="3">
                  <c:v>12</c:v>
                </c:pt>
              </c:numCache>
            </c:numRef>
          </c:val>
        </c:ser>
        <c:ser>
          <c:idx val="2"/>
          <c:order val="2"/>
          <c:tx>
            <c:strRef>
              <c:f>Hoja6!$B$7</c:f>
              <c:strCache>
                <c:ptCount val="1"/>
                <c:pt idx="0">
                  <c:v>NO FAVORABLE </c:v>
                </c:pt>
              </c:strCache>
            </c:strRef>
          </c:tx>
          <c:invertIfNegative val="0"/>
          <c:cat>
            <c:strRef>
              <c:f>Hoja6!$C$4:$F$4</c:f>
              <c:strCache>
                <c:ptCount val="4"/>
                <c:pt idx="0">
                  <c:v>FUTBOL %</c:v>
                </c:pt>
                <c:pt idx="1">
                  <c:v>VOLEY %</c:v>
                </c:pt>
                <c:pt idx="2">
                  <c:v>BASKET %</c:v>
                </c:pt>
                <c:pt idx="3">
                  <c:v>ORIENTACIÓN DEPORTIVA %</c:v>
                </c:pt>
              </c:strCache>
            </c:strRef>
          </c:cat>
          <c:val>
            <c:numRef>
              <c:f>Hoja6!$C$7:$F$7</c:f>
              <c:numCache>
                <c:formatCode>General</c:formatCode>
                <c:ptCount val="4"/>
                <c:pt idx="0">
                  <c:v>5</c:v>
                </c:pt>
                <c:pt idx="1">
                  <c:v>1</c:v>
                </c:pt>
                <c:pt idx="2">
                  <c:v>7</c:v>
                </c:pt>
                <c:pt idx="3">
                  <c:v>6</c:v>
                </c:pt>
              </c:numCache>
            </c:numRef>
          </c:val>
        </c:ser>
        <c:dLbls>
          <c:showLegendKey val="0"/>
          <c:showVal val="1"/>
          <c:showCatName val="0"/>
          <c:showSerName val="0"/>
          <c:showPercent val="0"/>
          <c:showBubbleSize val="0"/>
        </c:dLbls>
        <c:gapWidth val="150"/>
        <c:shape val="cylinder"/>
        <c:axId val="104531456"/>
        <c:axId val="104532992"/>
        <c:axId val="0"/>
      </c:bar3DChart>
      <c:catAx>
        <c:axId val="104531456"/>
        <c:scaling>
          <c:orientation val="minMax"/>
        </c:scaling>
        <c:delete val="0"/>
        <c:axPos val="l"/>
        <c:majorTickMark val="none"/>
        <c:minorTickMark val="none"/>
        <c:tickLblPos val="nextTo"/>
        <c:crossAx val="104532992"/>
        <c:crosses val="autoZero"/>
        <c:auto val="1"/>
        <c:lblAlgn val="ctr"/>
        <c:lblOffset val="100"/>
        <c:noMultiLvlLbl val="0"/>
      </c:catAx>
      <c:valAx>
        <c:axId val="104532992"/>
        <c:scaling>
          <c:orientation val="minMax"/>
        </c:scaling>
        <c:delete val="1"/>
        <c:axPos val="b"/>
        <c:numFmt formatCode="General" sourceLinked="1"/>
        <c:majorTickMark val="out"/>
        <c:minorTickMark val="none"/>
        <c:tickLblPos val="none"/>
        <c:crossAx val="104531456"/>
        <c:crosses val="autoZero"/>
        <c:crossBetween val="between"/>
      </c:valAx>
    </c:plotArea>
    <c:legend>
      <c:legendPos val="t"/>
      <c:overlay val="0"/>
    </c:legend>
    <c:plotVisOnly val="1"/>
    <c:dispBlanksAs val="gap"/>
    <c:showDLblsOverMax val="0"/>
  </c:chart>
  <c:spPr>
    <a:solidFill>
      <a:schemeClr val="accent1">
        <a:lumMod val="60000"/>
        <a:lumOff val="40000"/>
      </a:schemeClr>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a:pPr>
            <a:r>
              <a:rPr lang="es-EC" sz="1100" b="1"/>
              <a:t>ANÁLISIS GENERAL DEL DESARROLLO</a:t>
            </a:r>
            <a:r>
              <a:rPr lang="es-EC" sz="1100" b="1" baseline="0"/>
              <a:t> DE</a:t>
            </a:r>
            <a:r>
              <a:rPr lang="es-EC" sz="1100" b="1"/>
              <a:t> LA CAPACIDAD FÍSICA DE LA FUERZA </a:t>
            </a:r>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Hoja7!$K$21</c:f>
              <c:strCache>
                <c:ptCount val="1"/>
                <c:pt idx="0">
                  <c:v>PRES TEST</c:v>
                </c:pt>
              </c:strCache>
            </c:strRef>
          </c:tx>
          <c:invertIfNegative val="0"/>
          <c:cat>
            <c:strRef>
              <c:f>Hoja7!$J$22:$J$25</c:f>
              <c:strCache>
                <c:ptCount val="4"/>
                <c:pt idx="0">
                  <c:v>EXCELENTES</c:v>
                </c:pt>
                <c:pt idx="1">
                  <c:v>MUY BUENOS </c:v>
                </c:pt>
                <c:pt idx="2">
                  <c:v>BUENOS</c:v>
                </c:pt>
                <c:pt idx="3">
                  <c:v>DEFICIENTES </c:v>
                </c:pt>
              </c:strCache>
            </c:strRef>
          </c:cat>
          <c:val>
            <c:numRef>
              <c:f>Hoja7!$K$22:$K$25</c:f>
              <c:numCache>
                <c:formatCode>0%</c:formatCode>
                <c:ptCount val="4"/>
                <c:pt idx="0">
                  <c:v>0.24000000000000007</c:v>
                </c:pt>
                <c:pt idx="1">
                  <c:v>0.22</c:v>
                </c:pt>
                <c:pt idx="2">
                  <c:v>0.3133333333333333</c:v>
                </c:pt>
                <c:pt idx="3">
                  <c:v>0.22666666666666666</c:v>
                </c:pt>
              </c:numCache>
            </c:numRef>
          </c:val>
        </c:ser>
        <c:ser>
          <c:idx val="1"/>
          <c:order val="1"/>
          <c:tx>
            <c:strRef>
              <c:f>Hoja7!$L$21</c:f>
              <c:strCache>
                <c:ptCount val="1"/>
                <c:pt idx="0">
                  <c:v>POS TEST</c:v>
                </c:pt>
              </c:strCache>
            </c:strRef>
          </c:tx>
          <c:invertIfNegative val="0"/>
          <c:cat>
            <c:strRef>
              <c:f>Hoja7!$J$22:$J$25</c:f>
              <c:strCache>
                <c:ptCount val="4"/>
                <c:pt idx="0">
                  <c:v>EXCELENTES</c:v>
                </c:pt>
                <c:pt idx="1">
                  <c:v>MUY BUENOS </c:v>
                </c:pt>
                <c:pt idx="2">
                  <c:v>BUENOS</c:v>
                </c:pt>
                <c:pt idx="3">
                  <c:v>DEFICIENTES </c:v>
                </c:pt>
              </c:strCache>
            </c:strRef>
          </c:cat>
          <c:val>
            <c:numRef>
              <c:f>Hoja7!$L$22:$L$25</c:f>
              <c:numCache>
                <c:formatCode>0%</c:formatCode>
                <c:ptCount val="4"/>
                <c:pt idx="0">
                  <c:v>0.30000000000000016</c:v>
                </c:pt>
                <c:pt idx="1">
                  <c:v>0.3033333333333334</c:v>
                </c:pt>
                <c:pt idx="2">
                  <c:v>0.20333333333333345</c:v>
                </c:pt>
                <c:pt idx="3">
                  <c:v>0.19333333333333341</c:v>
                </c:pt>
              </c:numCache>
            </c:numRef>
          </c:val>
        </c:ser>
        <c:dLbls>
          <c:showLegendKey val="0"/>
          <c:showVal val="1"/>
          <c:showCatName val="0"/>
          <c:showSerName val="0"/>
          <c:showPercent val="0"/>
          <c:showBubbleSize val="0"/>
        </c:dLbls>
        <c:gapWidth val="150"/>
        <c:shape val="cylinder"/>
        <c:axId val="105060992"/>
        <c:axId val="105070976"/>
        <c:axId val="0"/>
      </c:bar3DChart>
      <c:catAx>
        <c:axId val="105060992"/>
        <c:scaling>
          <c:orientation val="minMax"/>
        </c:scaling>
        <c:delete val="0"/>
        <c:axPos val="l"/>
        <c:majorTickMark val="none"/>
        <c:minorTickMark val="none"/>
        <c:tickLblPos val="nextTo"/>
        <c:txPr>
          <a:bodyPr/>
          <a:lstStyle/>
          <a:p>
            <a:pPr>
              <a:defRPr b="1"/>
            </a:pPr>
            <a:endParaRPr lang="es-EC"/>
          </a:p>
        </c:txPr>
        <c:crossAx val="105070976"/>
        <c:crosses val="autoZero"/>
        <c:auto val="1"/>
        <c:lblAlgn val="ctr"/>
        <c:lblOffset val="100"/>
        <c:noMultiLvlLbl val="0"/>
      </c:catAx>
      <c:valAx>
        <c:axId val="105070976"/>
        <c:scaling>
          <c:orientation val="minMax"/>
        </c:scaling>
        <c:delete val="1"/>
        <c:axPos val="b"/>
        <c:numFmt formatCode="0%" sourceLinked="1"/>
        <c:majorTickMark val="out"/>
        <c:minorTickMark val="none"/>
        <c:tickLblPos val="none"/>
        <c:crossAx val="105060992"/>
        <c:crosses val="autoZero"/>
        <c:crossBetween val="between"/>
      </c:valAx>
    </c:plotArea>
    <c:legend>
      <c:legendPos val="t"/>
      <c:overlay val="0"/>
    </c:legend>
    <c:plotVisOnly val="1"/>
    <c:dispBlanksAs val="gap"/>
    <c:showDLblsOverMax val="0"/>
  </c:chart>
  <c:spPr>
    <a:solidFill>
      <a:schemeClr val="bg2">
        <a:lumMod val="75000"/>
      </a:schemeClr>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a:pPr>
            <a:r>
              <a:rPr lang="es-EC" sz="1100" b="1"/>
              <a:t>ANALISIS GENERAL DEL DESARROLLO DE LA CAPACIDAD FÍSICA DE LA  VELOCIDAD </a:t>
            </a:r>
          </a:p>
        </c:rich>
      </c:tx>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'Hoja7 (2)'!$K$21</c:f>
              <c:strCache>
                <c:ptCount val="1"/>
                <c:pt idx="0">
                  <c:v>PRES TEST</c:v>
                </c:pt>
              </c:strCache>
            </c:strRef>
          </c:tx>
          <c:invertIfNegative val="0"/>
          <c:cat>
            <c:strRef>
              <c:f>'Hoja7 (2)'!$J$22:$J$25</c:f>
              <c:strCache>
                <c:ptCount val="4"/>
                <c:pt idx="0">
                  <c:v>EXCELENTES</c:v>
                </c:pt>
                <c:pt idx="1">
                  <c:v>MUY BUENOS </c:v>
                </c:pt>
                <c:pt idx="2">
                  <c:v>BUENOS</c:v>
                </c:pt>
                <c:pt idx="3">
                  <c:v>DEFICIENTES </c:v>
                </c:pt>
              </c:strCache>
            </c:strRef>
          </c:cat>
          <c:val>
            <c:numRef>
              <c:f>'Hoja7 (2)'!$K$22:$K$25</c:f>
              <c:numCache>
                <c:formatCode>0%</c:formatCode>
                <c:ptCount val="4"/>
                <c:pt idx="0">
                  <c:v>0.22333333333333341</c:v>
                </c:pt>
                <c:pt idx="1">
                  <c:v>0.19333333333333341</c:v>
                </c:pt>
                <c:pt idx="2">
                  <c:v>0.37666666666666693</c:v>
                </c:pt>
                <c:pt idx="3">
                  <c:v>0.20666666666666669</c:v>
                </c:pt>
              </c:numCache>
            </c:numRef>
          </c:val>
        </c:ser>
        <c:ser>
          <c:idx val="1"/>
          <c:order val="1"/>
          <c:tx>
            <c:strRef>
              <c:f>'Hoja7 (2)'!$L$21</c:f>
              <c:strCache>
                <c:ptCount val="1"/>
                <c:pt idx="0">
                  <c:v>POS TEST</c:v>
                </c:pt>
              </c:strCache>
            </c:strRef>
          </c:tx>
          <c:invertIfNegative val="0"/>
          <c:cat>
            <c:strRef>
              <c:f>'Hoja7 (2)'!$J$22:$J$25</c:f>
              <c:strCache>
                <c:ptCount val="4"/>
                <c:pt idx="0">
                  <c:v>EXCELENTES</c:v>
                </c:pt>
                <c:pt idx="1">
                  <c:v>MUY BUENOS </c:v>
                </c:pt>
                <c:pt idx="2">
                  <c:v>BUENOS</c:v>
                </c:pt>
                <c:pt idx="3">
                  <c:v>DEFICIENTES </c:v>
                </c:pt>
              </c:strCache>
            </c:strRef>
          </c:cat>
          <c:val>
            <c:numRef>
              <c:f>'Hoja7 (2)'!$L$22:$L$25</c:f>
              <c:numCache>
                <c:formatCode>0%</c:formatCode>
                <c:ptCount val="4"/>
                <c:pt idx="0">
                  <c:v>0.22666666666666668</c:v>
                </c:pt>
                <c:pt idx="1">
                  <c:v>0.20666666666666669</c:v>
                </c:pt>
                <c:pt idx="2">
                  <c:v>0.37000000000000022</c:v>
                </c:pt>
                <c:pt idx="3">
                  <c:v>0.19666666666666666</c:v>
                </c:pt>
              </c:numCache>
            </c:numRef>
          </c:val>
        </c:ser>
        <c:dLbls>
          <c:showLegendKey val="0"/>
          <c:showVal val="1"/>
          <c:showCatName val="0"/>
          <c:showSerName val="0"/>
          <c:showPercent val="0"/>
          <c:showBubbleSize val="0"/>
        </c:dLbls>
        <c:gapWidth val="150"/>
        <c:shape val="cylinder"/>
        <c:axId val="104919040"/>
        <c:axId val="104920576"/>
        <c:axId val="0"/>
      </c:bar3DChart>
      <c:catAx>
        <c:axId val="104919040"/>
        <c:scaling>
          <c:orientation val="minMax"/>
        </c:scaling>
        <c:delete val="0"/>
        <c:axPos val="l"/>
        <c:majorTickMark val="none"/>
        <c:minorTickMark val="none"/>
        <c:tickLblPos val="nextTo"/>
        <c:txPr>
          <a:bodyPr/>
          <a:lstStyle/>
          <a:p>
            <a:pPr>
              <a:defRPr b="1"/>
            </a:pPr>
            <a:endParaRPr lang="es-EC"/>
          </a:p>
        </c:txPr>
        <c:crossAx val="104920576"/>
        <c:crosses val="autoZero"/>
        <c:auto val="1"/>
        <c:lblAlgn val="ctr"/>
        <c:lblOffset val="100"/>
        <c:noMultiLvlLbl val="0"/>
      </c:catAx>
      <c:valAx>
        <c:axId val="104920576"/>
        <c:scaling>
          <c:orientation val="minMax"/>
        </c:scaling>
        <c:delete val="1"/>
        <c:axPos val="b"/>
        <c:numFmt formatCode="0%" sourceLinked="1"/>
        <c:majorTickMark val="out"/>
        <c:minorTickMark val="none"/>
        <c:tickLblPos val="none"/>
        <c:crossAx val="104919040"/>
        <c:crosses val="autoZero"/>
        <c:crossBetween val="between"/>
      </c:valAx>
    </c:plotArea>
    <c:legend>
      <c:legendPos val="t"/>
      <c:overlay val="0"/>
    </c:legend>
    <c:plotVisOnly val="1"/>
    <c:dispBlanksAs val="gap"/>
    <c:showDLblsOverMax val="0"/>
  </c:chart>
  <c:spPr>
    <a:solidFill>
      <a:schemeClr val="accent1">
        <a:lumMod val="60000"/>
        <a:lumOff val="40000"/>
      </a:schemeClr>
    </a:solid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a:pPr>
            <a:r>
              <a:rPr lang="es-EC" sz="1100" b="1"/>
              <a:t>ANALISIS GENERAL DEL DESARROLLO DE LA CAPACIDAD FÍSICA DE LA  RESISTENCIA</a:t>
            </a:r>
          </a:p>
        </c:rich>
      </c:tx>
      <c:layout>
        <c:manualLayout>
          <c:xMode val="edge"/>
          <c:yMode val="edge"/>
          <c:x val="0.13680039082705903"/>
          <c:y val="2.1491059888307407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'Hoja7 (3)'!$K$21</c:f>
              <c:strCache>
                <c:ptCount val="1"/>
                <c:pt idx="0">
                  <c:v>PRES TEST</c:v>
                </c:pt>
              </c:strCache>
            </c:strRef>
          </c:tx>
          <c:invertIfNegative val="0"/>
          <c:cat>
            <c:strRef>
              <c:f>'Hoja7 (3)'!$J$22:$J$25</c:f>
              <c:strCache>
                <c:ptCount val="4"/>
                <c:pt idx="0">
                  <c:v>EXCELENTES</c:v>
                </c:pt>
                <c:pt idx="1">
                  <c:v>MUY BUENOS </c:v>
                </c:pt>
                <c:pt idx="2">
                  <c:v>BUENOS</c:v>
                </c:pt>
                <c:pt idx="3">
                  <c:v>DEFICIENTES </c:v>
                </c:pt>
              </c:strCache>
            </c:strRef>
          </c:cat>
          <c:val>
            <c:numRef>
              <c:f>'Hoja7 (3)'!$K$22:$K$25</c:f>
              <c:numCache>
                <c:formatCode>0%</c:formatCode>
                <c:ptCount val="4"/>
                <c:pt idx="0">
                  <c:v>0.36666666666666692</c:v>
                </c:pt>
                <c:pt idx="1">
                  <c:v>0.29000000000000015</c:v>
                </c:pt>
                <c:pt idx="2">
                  <c:v>0.23333333333333339</c:v>
                </c:pt>
                <c:pt idx="3">
                  <c:v>0.11</c:v>
                </c:pt>
              </c:numCache>
            </c:numRef>
          </c:val>
        </c:ser>
        <c:ser>
          <c:idx val="1"/>
          <c:order val="1"/>
          <c:tx>
            <c:strRef>
              <c:f>'Hoja7 (3)'!$L$21</c:f>
              <c:strCache>
                <c:ptCount val="1"/>
                <c:pt idx="0">
                  <c:v>POS TEST</c:v>
                </c:pt>
              </c:strCache>
            </c:strRef>
          </c:tx>
          <c:invertIfNegative val="0"/>
          <c:cat>
            <c:strRef>
              <c:f>'Hoja7 (3)'!$J$22:$J$25</c:f>
              <c:strCache>
                <c:ptCount val="4"/>
                <c:pt idx="0">
                  <c:v>EXCELENTES</c:v>
                </c:pt>
                <c:pt idx="1">
                  <c:v>MUY BUENOS </c:v>
                </c:pt>
                <c:pt idx="2">
                  <c:v>BUENOS</c:v>
                </c:pt>
                <c:pt idx="3">
                  <c:v>DEFICIENTES </c:v>
                </c:pt>
              </c:strCache>
            </c:strRef>
          </c:cat>
          <c:val>
            <c:numRef>
              <c:f>'Hoja7 (3)'!$L$22:$L$25</c:f>
              <c:numCache>
                <c:formatCode>0%</c:formatCode>
                <c:ptCount val="4"/>
                <c:pt idx="0">
                  <c:v>0.44000000000000006</c:v>
                </c:pt>
                <c:pt idx="1">
                  <c:v>0.28000000000000008</c:v>
                </c:pt>
                <c:pt idx="2">
                  <c:v>0.1866666666666667</c:v>
                </c:pt>
                <c:pt idx="3">
                  <c:v>9.3333333333333365E-2</c:v>
                </c:pt>
              </c:numCache>
            </c:numRef>
          </c:val>
        </c:ser>
        <c:dLbls>
          <c:showLegendKey val="0"/>
          <c:showVal val="1"/>
          <c:showCatName val="0"/>
          <c:showSerName val="0"/>
          <c:showPercent val="0"/>
          <c:showBubbleSize val="0"/>
        </c:dLbls>
        <c:gapWidth val="150"/>
        <c:shape val="cylinder"/>
        <c:axId val="105456768"/>
        <c:axId val="105458304"/>
        <c:axId val="0"/>
      </c:bar3DChart>
      <c:catAx>
        <c:axId val="105456768"/>
        <c:scaling>
          <c:orientation val="minMax"/>
        </c:scaling>
        <c:delete val="0"/>
        <c:axPos val="l"/>
        <c:majorTickMark val="none"/>
        <c:minorTickMark val="none"/>
        <c:tickLblPos val="nextTo"/>
        <c:txPr>
          <a:bodyPr/>
          <a:lstStyle/>
          <a:p>
            <a:pPr>
              <a:defRPr b="1"/>
            </a:pPr>
            <a:endParaRPr lang="es-EC"/>
          </a:p>
        </c:txPr>
        <c:crossAx val="105458304"/>
        <c:crosses val="autoZero"/>
        <c:auto val="1"/>
        <c:lblAlgn val="ctr"/>
        <c:lblOffset val="100"/>
        <c:noMultiLvlLbl val="0"/>
      </c:catAx>
      <c:valAx>
        <c:axId val="105458304"/>
        <c:scaling>
          <c:orientation val="minMax"/>
        </c:scaling>
        <c:delete val="1"/>
        <c:axPos val="b"/>
        <c:numFmt formatCode="0%" sourceLinked="1"/>
        <c:majorTickMark val="out"/>
        <c:minorTickMark val="none"/>
        <c:tickLblPos val="none"/>
        <c:crossAx val="105456768"/>
        <c:crosses val="autoZero"/>
        <c:crossBetween val="between"/>
      </c:valAx>
    </c:plotArea>
    <c:legend>
      <c:legendPos val="t"/>
      <c:overlay val="0"/>
    </c:legend>
    <c:plotVisOnly val="1"/>
    <c:dispBlanksAs val="gap"/>
    <c:showDLblsOverMax val="0"/>
  </c:chart>
  <c:spPr>
    <a:solidFill>
      <a:schemeClr val="accent2">
        <a:lumMod val="60000"/>
        <a:lumOff val="40000"/>
      </a:schemeClr>
    </a:solid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a:pPr>
            <a:r>
              <a:rPr lang="es-EC" sz="1100" b="1"/>
              <a:t>ANALISIS GENERAL DE LA CAPACIDAD FÍSICA DE LA  FLEXIBILIDAD</a:t>
            </a:r>
          </a:p>
        </c:rich>
      </c:tx>
      <c:layout>
        <c:manualLayout>
          <c:xMode val="edge"/>
          <c:yMode val="edge"/>
          <c:x val="0.16734180125294557"/>
          <c:y val="0.04"/>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'Hoja7 (4)'!$K$21</c:f>
              <c:strCache>
                <c:ptCount val="1"/>
                <c:pt idx="0">
                  <c:v>PRES TEST</c:v>
                </c:pt>
              </c:strCache>
            </c:strRef>
          </c:tx>
          <c:invertIfNegative val="0"/>
          <c:cat>
            <c:strRef>
              <c:f>'Hoja7 (4)'!$J$22:$J$25</c:f>
              <c:strCache>
                <c:ptCount val="4"/>
                <c:pt idx="0">
                  <c:v>EXCELENTES</c:v>
                </c:pt>
                <c:pt idx="1">
                  <c:v>MUY BUENOS </c:v>
                </c:pt>
                <c:pt idx="2">
                  <c:v>BUENOS</c:v>
                </c:pt>
                <c:pt idx="3">
                  <c:v>DEFICIENTES </c:v>
                </c:pt>
              </c:strCache>
            </c:strRef>
          </c:cat>
          <c:val>
            <c:numRef>
              <c:f>'Hoja7 (4)'!$K$22:$K$25</c:f>
              <c:numCache>
                <c:formatCode>0%</c:formatCode>
                <c:ptCount val="4"/>
                <c:pt idx="0">
                  <c:v>0.20000000000000004</c:v>
                </c:pt>
                <c:pt idx="1">
                  <c:v>0.2466666666666667</c:v>
                </c:pt>
                <c:pt idx="2">
                  <c:v>0.34</c:v>
                </c:pt>
                <c:pt idx="3">
                  <c:v>0.21333333333333346</c:v>
                </c:pt>
              </c:numCache>
            </c:numRef>
          </c:val>
        </c:ser>
        <c:ser>
          <c:idx val="1"/>
          <c:order val="1"/>
          <c:tx>
            <c:strRef>
              <c:f>'Hoja7 (4)'!$L$21</c:f>
              <c:strCache>
                <c:ptCount val="1"/>
                <c:pt idx="0">
                  <c:v>POS TEST</c:v>
                </c:pt>
              </c:strCache>
            </c:strRef>
          </c:tx>
          <c:invertIfNegative val="0"/>
          <c:cat>
            <c:strRef>
              <c:f>'Hoja7 (4)'!$J$22:$J$25</c:f>
              <c:strCache>
                <c:ptCount val="4"/>
                <c:pt idx="0">
                  <c:v>EXCELENTES</c:v>
                </c:pt>
                <c:pt idx="1">
                  <c:v>MUY BUENOS </c:v>
                </c:pt>
                <c:pt idx="2">
                  <c:v>BUENOS</c:v>
                </c:pt>
                <c:pt idx="3">
                  <c:v>DEFICIENTES </c:v>
                </c:pt>
              </c:strCache>
            </c:strRef>
          </c:cat>
          <c:val>
            <c:numRef>
              <c:f>'Hoja7 (4)'!$L$22:$L$25</c:f>
              <c:numCache>
                <c:formatCode>0%</c:formatCode>
                <c:ptCount val="4"/>
                <c:pt idx="0">
                  <c:v>0.24000000000000007</c:v>
                </c:pt>
                <c:pt idx="1">
                  <c:v>0.27</c:v>
                </c:pt>
                <c:pt idx="2">
                  <c:v>0.31666666666666693</c:v>
                </c:pt>
                <c:pt idx="3">
                  <c:v>0.17333333333333345</c:v>
                </c:pt>
              </c:numCache>
            </c:numRef>
          </c:val>
        </c:ser>
        <c:dLbls>
          <c:showLegendKey val="0"/>
          <c:showVal val="1"/>
          <c:showCatName val="0"/>
          <c:showSerName val="0"/>
          <c:showPercent val="0"/>
          <c:showBubbleSize val="0"/>
        </c:dLbls>
        <c:gapWidth val="150"/>
        <c:shape val="cylinder"/>
        <c:axId val="105220352"/>
        <c:axId val="105234432"/>
        <c:axId val="0"/>
      </c:bar3DChart>
      <c:catAx>
        <c:axId val="105220352"/>
        <c:scaling>
          <c:orientation val="minMax"/>
        </c:scaling>
        <c:delete val="0"/>
        <c:axPos val="l"/>
        <c:majorTickMark val="none"/>
        <c:minorTickMark val="none"/>
        <c:tickLblPos val="nextTo"/>
        <c:txPr>
          <a:bodyPr/>
          <a:lstStyle/>
          <a:p>
            <a:pPr>
              <a:defRPr b="1"/>
            </a:pPr>
            <a:endParaRPr lang="es-EC"/>
          </a:p>
        </c:txPr>
        <c:crossAx val="105234432"/>
        <c:crosses val="autoZero"/>
        <c:auto val="1"/>
        <c:lblAlgn val="ctr"/>
        <c:lblOffset val="100"/>
        <c:noMultiLvlLbl val="0"/>
      </c:catAx>
      <c:valAx>
        <c:axId val="105234432"/>
        <c:scaling>
          <c:orientation val="minMax"/>
        </c:scaling>
        <c:delete val="1"/>
        <c:axPos val="b"/>
        <c:numFmt formatCode="0%" sourceLinked="1"/>
        <c:majorTickMark val="out"/>
        <c:minorTickMark val="none"/>
        <c:tickLblPos val="none"/>
        <c:crossAx val="105220352"/>
        <c:crosses val="autoZero"/>
        <c:crossBetween val="between"/>
      </c:valAx>
    </c:plotArea>
    <c:legend>
      <c:legendPos val="t"/>
      <c:overlay val="0"/>
    </c:legend>
    <c:plotVisOnly val="1"/>
    <c:dispBlanksAs val="gap"/>
    <c:showDLblsOverMax val="0"/>
  </c:chart>
  <c:spPr>
    <a:solidFill>
      <a:schemeClr val="accent6">
        <a:lumMod val="60000"/>
        <a:lumOff val="40000"/>
      </a:schemeClr>
    </a:solidFill>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1213955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3621700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E48448-E228-4B1A-A32E-1DACA42322EC}" type="slidenum">
              <a:rPr lang="es-EC" smtClean="0"/>
              <a:pPr/>
              <a:t>‹Nº›</a:t>
            </a:fld>
            <a:endParaRPr lang="es-EC"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0559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198100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E48448-E228-4B1A-A32E-1DACA42322EC}" type="slidenum">
              <a:rPr lang="es-EC" smtClean="0"/>
              <a:pPr/>
              <a:t>‹Nº›</a:t>
            </a:fld>
            <a:endParaRPr lang="es-EC"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0091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3914170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995274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150440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85305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32180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286999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8" name="Footer Placeholder 7"/>
          <p:cNvSpPr>
            <a:spLocks noGrp="1"/>
          </p:cNvSpPr>
          <p:nvPr>
            <p:ph type="ftr" sz="quarter" idx="11"/>
          </p:nvPr>
        </p:nvSpPr>
        <p:spPr/>
        <p:txBody>
          <a:bodyPr/>
          <a:lstStyle/>
          <a:p>
            <a:endParaRPr lang="es-EC"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473753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4" name="Footer Placeholder 3"/>
          <p:cNvSpPr>
            <a:spLocks noGrp="1"/>
          </p:cNvSpPr>
          <p:nvPr>
            <p:ph type="ftr" sz="quarter" idx="11"/>
          </p:nvPr>
        </p:nvSpPr>
        <p:spPr/>
        <p:txBody>
          <a:bodyPr/>
          <a:lstStyle/>
          <a:p>
            <a:endParaRPr lang="es-EC"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3463281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3" name="Footer Placeholder 2"/>
          <p:cNvSpPr>
            <a:spLocks noGrp="1"/>
          </p:cNvSpPr>
          <p:nvPr>
            <p:ph type="ftr" sz="quarter" idx="11"/>
          </p:nvPr>
        </p:nvSpPr>
        <p:spPr/>
        <p:txBody>
          <a:bodyPr/>
          <a:lstStyle/>
          <a:p>
            <a:endParaRPr lang="es-EC"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208624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370497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DEC64EA-51EE-4774-B220-3C982B674B79}" type="datetimeFigureOut">
              <a:rPr lang="es-EC" smtClean="0"/>
              <a:pPr/>
              <a:t>13/11/2016</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263703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EC64EA-51EE-4774-B220-3C982B674B79}" type="datetimeFigureOut">
              <a:rPr lang="es-EC" smtClean="0"/>
              <a:pPr/>
              <a:t>13/11/2016</a:t>
            </a:fld>
            <a:endParaRPr lang="es-EC"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E48448-E228-4B1A-A32E-1DACA42322EC}" type="slidenum">
              <a:rPr lang="es-EC" smtClean="0"/>
              <a:pPr/>
              <a:t>‹Nº›</a:t>
            </a:fld>
            <a:endParaRPr lang="es-EC" dirty="0"/>
          </a:p>
        </p:txBody>
      </p:sp>
    </p:spTree>
    <p:extLst>
      <p:ext uri="{BB962C8B-B14F-4D97-AF65-F5344CB8AC3E}">
        <p14:creationId xmlns:p14="http://schemas.microsoft.com/office/powerpoint/2010/main" val="297897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LOGO-PRINCIPAL5.png"/>
          <p:cNvPicPr>
            <a:picLocks noChangeAspect="1"/>
          </p:cNvPicPr>
          <p:nvPr/>
        </p:nvPicPr>
        <p:blipFill>
          <a:blip r:embed="rId2" cstate="print"/>
          <a:stretch>
            <a:fillRect/>
          </a:stretch>
        </p:blipFill>
        <p:spPr>
          <a:xfrm>
            <a:off x="1909665" y="518558"/>
            <a:ext cx="6979298" cy="1412743"/>
          </a:xfrm>
          <a:prstGeom prst="rect">
            <a:avLst/>
          </a:prstGeom>
        </p:spPr>
      </p:pic>
      <p:sp>
        <p:nvSpPr>
          <p:cNvPr id="5" name="Rectángulo 4"/>
          <p:cNvSpPr/>
          <p:nvPr/>
        </p:nvSpPr>
        <p:spPr>
          <a:xfrm>
            <a:off x="1142969" y="2121781"/>
            <a:ext cx="10392845" cy="1815882"/>
          </a:xfrm>
          <a:prstGeom prst="rect">
            <a:avLst/>
          </a:prstGeom>
          <a:noFill/>
        </p:spPr>
        <p:txBody>
          <a:bodyPr wrap="none" lIns="91440" tIns="45720" rIns="91440" bIns="45720">
            <a:spAutoFit/>
          </a:bodyPr>
          <a:lstStyle/>
          <a:p>
            <a:pPr algn="ctr"/>
            <a:r>
              <a:rPr lang="es-EC" b="1" dirty="0" smtClean="0">
                <a:latin typeface="Arial" pitchFamily="34" charset="0"/>
                <a:cs typeface="Arial" pitchFamily="34" charset="0"/>
              </a:rPr>
              <a:t>VICERRECTORADO DE INVESTIGACIÓN INNOVACIÓN Y TRANSFERENCIA DE TECNOLOGÍA</a:t>
            </a:r>
          </a:p>
          <a:p>
            <a:pPr algn="ctr"/>
            <a:r>
              <a:rPr lang="es-EC" b="1" dirty="0" smtClean="0">
                <a:latin typeface="Arial" pitchFamily="34" charset="0"/>
                <a:cs typeface="Arial" pitchFamily="34" charset="0"/>
              </a:rPr>
              <a:t>CENTRO DE POSTGRADOS</a:t>
            </a:r>
            <a:endParaRPr lang="es-EC" dirty="0" smtClean="0">
              <a:latin typeface="Arial" pitchFamily="34" charset="0"/>
              <a:cs typeface="Arial" pitchFamily="34" charset="0"/>
            </a:endParaRPr>
          </a:p>
          <a:p>
            <a:pPr algn="ctr"/>
            <a:r>
              <a:rPr lang="es-EC" b="1" dirty="0" smtClean="0">
                <a:latin typeface="Arial" pitchFamily="34" charset="0"/>
                <a:cs typeface="Arial" pitchFamily="34" charset="0"/>
              </a:rPr>
              <a:t>        DEPARTAMENTO DE CIENCIAS HUMANAS Y SOCIALES</a:t>
            </a:r>
            <a:endParaRPr lang="es-EC" dirty="0" smtClean="0">
              <a:latin typeface="Arial" pitchFamily="34" charset="0"/>
              <a:cs typeface="Arial" pitchFamily="34" charset="0"/>
            </a:endParaRPr>
          </a:p>
          <a:p>
            <a:pPr algn="ctr"/>
            <a:r>
              <a:rPr lang="es-EC" b="1" dirty="0" smtClean="0">
                <a:latin typeface="Arial" pitchFamily="34" charset="0"/>
                <a:cs typeface="Arial" pitchFamily="34" charset="0"/>
              </a:rPr>
              <a:t>TESIS DE GRADO</a:t>
            </a:r>
          </a:p>
          <a:p>
            <a:pPr algn="ctr"/>
            <a:endParaRPr lang="es-ES"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6" name="Rectángulo 5"/>
          <p:cNvSpPr/>
          <p:nvPr/>
        </p:nvSpPr>
        <p:spPr>
          <a:xfrm>
            <a:off x="1630018" y="3895775"/>
            <a:ext cx="9680713" cy="923330"/>
          </a:xfrm>
          <a:prstGeom prst="rect">
            <a:avLst/>
          </a:prstGeom>
          <a:noFill/>
        </p:spPr>
        <p:txBody>
          <a:bodyPr wrap="square" lIns="91440" tIns="45720" rIns="91440" bIns="45720">
            <a:spAutoFit/>
          </a:bodyPr>
          <a:lstStyle/>
          <a:p>
            <a:r>
              <a:rPr lang="es-ES" b="1" dirty="0" smtClean="0">
                <a:ln w="0"/>
                <a:effectLst>
                  <a:outerShdw blurRad="38100" dist="25400" dir="5400000" algn="ctr" rotWithShape="0">
                    <a:srgbClr val="6E747A">
                      <a:alpha val="43000"/>
                    </a:srgbClr>
                  </a:outerShdw>
                </a:effectLst>
                <a:latin typeface="Arial" pitchFamily="34" charset="0"/>
                <a:cs typeface="Arial" pitchFamily="34" charset="0"/>
              </a:rPr>
              <a:t>TEMA: APLICACIÓN DE UN PROGRAMA DEPORTIVO PARA EL DESARROLLO DE LAS CUALIDADES FISICAS EN NIÑOS DE 6-12 AÑOS DE LA FUNDACION HENRY DAVIS DE LA PARROQUIA DE CONOCOTO  </a:t>
            </a:r>
            <a:endParaRPr lang="es-ES" b="1" cap="none" spc="0" dirty="0">
              <a:ln w="0"/>
              <a:effectLst>
                <a:outerShdw blurRad="38100" dist="25400" dir="5400000" algn="ctr" rotWithShape="0">
                  <a:srgbClr val="6E747A">
                    <a:alpha val="43000"/>
                  </a:srgbClr>
                </a:outerShdw>
              </a:effectLst>
              <a:latin typeface="Arial" pitchFamily="34" charset="0"/>
              <a:cs typeface="Arial" pitchFamily="34" charset="0"/>
            </a:endParaRPr>
          </a:p>
        </p:txBody>
      </p:sp>
      <p:sp>
        <p:nvSpPr>
          <p:cNvPr id="7" name="Rectángulo 6"/>
          <p:cNvSpPr/>
          <p:nvPr/>
        </p:nvSpPr>
        <p:spPr>
          <a:xfrm>
            <a:off x="2807312" y="4980563"/>
            <a:ext cx="7356822" cy="2185214"/>
          </a:xfrm>
          <a:prstGeom prst="rect">
            <a:avLst/>
          </a:prstGeom>
          <a:noFill/>
        </p:spPr>
        <p:txBody>
          <a:bodyPr wrap="square" lIns="91440" tIns="45720" rIns="91440" bIns="45720">
            <a:spAutoFit/>
          </a:bodyPr>
          <a:lstStyle/>
          <a:p>
            <a:pPr algn="ctr"/>
            <a:r>
              <a:rPr lang="es-EC" sz="2000" b="1" dirty="0" smtClean="0">
                <a:latin typeface="Arial" pitchFamily="34" charset="0"/>
                <a:cs typeface="Arial" pitchFamily="34" charset="0"/>
              </a:rPr>
              <a:t>AUTOR: GUALLICHICO AGUILAR PABLO ANDRES</a:t>
            </a:r>
            <a:r>
              <a:rPr lang="es-ES" sz="2000" b="1" dirty="0" smtClean="0">
                <a:ln w="9525">
                  <a:solidFill>
                    <a:schemeClr val="bg1"/>
                  </a:solidFill>
                  <a:prstDash val="solid"/>
                </a:ln>
                <a:effectLst>
                  <a:outerShdw blurRad="12700" dist="38100" dir="2700000" algn="tl" rotWithShape="0">
                    <a:schemeClr val="accent5">
                      <a:lumMod val="60000"/>
                      <a:lumOff val="40000"/>
                    </a:schemeClr>
                  </a:outerShdw>
                </a:effectLst>
                <a:latin typeface="Arial" pitchFamily="34" charset="0"/>
                <a:cs typeface="Arial" pitchFamily="34" charset="0"/>
              </a:rPr>
              <a:t> </a:t>
            </a:r>
          </a:p>
          <a:p>
            <a:pPr algn="ctr"/>
            <a:endParaRPr lang="es-ES" sz="2000" b="1" dirty="0" smtClean="0">
              <a:ln w="9525">
                <a:solidFill>
                  <a:schemeClr val="bg1"/>
                </a:solidFill>
                <a:prstDash val="solid"/>
              </a:ln>
              <a:effectLst>
                <a:outerShdw blurRad="12700" dist="38100" dir="2700000" algn="tl" rotWithShape="0">
                  <a:schemeClr val="accent5">
                    <a:lumMod val="60000"/>
                    <a:lumOff val="40000"/>
                  </a:schemeClr>
                </a:outerShdw>
              </a:effectLst>
              <a:latin typeface="Arial" pitchFamily="34" charset="0"/>
              <a:cs typeface="Arial" pitchFamily="34" charset="0"/>
            </a:endParaRPr>
          </a:p>
          <a:p>
            <a:pPr algn="ctr"/>
            <a:r>
              <a:rPr lang="es-EC" sz="2000" b="1" dirty="0" smtClean="0">
                <a:latin typeface="Arial" pitchFamily="34" charset="0"/>
                <a:cs typeface="Arial" pitchFamily="34" charset="0"/>
              </a:rPr>
              <a:t>DIRECTOR: MSC. CARRASCO COCA ORLANDO RODRIGO</a:t>
            </a:r>
          </a:p>
          <a:p>
            <a:pPr algn="ctr"/>
            <a:r>
              <a:rPr lang="es-EC" sz="2000" b="1" dirty="0" err="1" smtClean="0">
                <a:latin typeface="Arial" pitchFamily="34" charset="0"/>
                <a:cs typeface="Arial" pitchFamily="34" charset="0"/>
              </a:rPr>
              <a:t>Sangolquí</a:t>
            </a:r>
            <a:endParaRPr lang="es-EC" sz="2000" b="1" dirty="0" smtClean="0">
              <a:latin typeface="Arial" pitchFamily="34" charset="0"/>
              <a:cs typeface="Arial" pitchFamily="34" charset="0"/>
            </a:endParaRPr>
          </a:p>
          <a:p>
            <a:pPr algn="ctr"/>
            <a:r>
              <a:rPr lang="es-EC" sz="2000" b="1" dirty="0" smtClean="0">
                <a:latin typeface="Arial" pitchFamily="34" charset="0"/>
                <a:cs typeface="Arial" pitchFamily="34" charset="0"/>
              </a:rPr>
              <a:t>2016</a:t>
            </a:r>
          </a:p>
          <a:p>
            <a:pPr algn="ctr"/>
            <a:endParaRPr lang="es-ES" sz="3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8" name="7 Imagen" descr="G:\Sello cafder1.g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3525" y="438150"/>
            <a:ext cx="1476375" cy="1295400"/>
          </a:xfrm>
          <a:prstGeom prst="rect">
            <a:avLst/>
          </a:prstGeom>
          <a:noFill/>
          <a:ln w="9525">
            <a:noFill/>
            <a:miter lim="800000"/>
            <a:headEnd/>
            <a:tailEnd/>
          </a:ln>
        </p:spPr>
      </p:pic>
    </p:spTree>
    <p:extLst>
      <p:ext uri="{BB962C8B-B14F-4D97-AF65-F5344CB8AC3E}">
        <p14:creationId xmlns:p14="http://schemas.microsoft.com/office/powerpoint/2010/main" val="2491418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133600" y="1828800"/>
          <a:ext cx="8477250" cy="3642043"/>
        </p:xfrm>
        <a:graphic>
          <a:graphicData uri="http://schemas.openxmlformats.org/drawingml/2006/table">
            <a:tbl>
              <a:tblPr/>
              <a:tblGrid>
                <a:gridCol w="2464270"/>
                <a:gridCol w="1284063"/>
                <a:gridCol w="1092534"/>
                <a:gridCol w="1248995"/>
                <a:gridCol w="2387388"/>
              </a:tblGrid>
              <a:tr h="622757">
                <a:tc gridSpan="5">
                  <a:txBody>
                    <a:bodyPr/>
                    <a:lstStyle/>
                    <a:p>
                      <a:pPr algn="ctr">
                        <a:spcAft>
                          <a:spcPts val="0"/>
                        </a:spcAft>
                      </a:pPr>
                      <a:r>
                        <a:rPr lang="es-EC" sz="2000" b="1" dirty="0">
                          <a:solidFill>
                            <a:srgbClr val="000000"/>
                          </a:solidFill>
                          <a:latin typeface="Calibri"/>
                          <a:ea typeface="Times New Roman"/>
                        </a:rPr>
                        <a:t>FICHA GENERAL DE ACTITUD DEPORTIVA </a:t>
                      </a:r>
                      <a:endParaRPr lang="es-ES" sz="20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151015">
                <a:tc>
                  <a:txBody>
                    <a:bodyPr/>
                    <a:lstStyle/>
                    <a:p>
                      <a:pPr algn="ctr">
                        <a:spcAft>
                          <a:spcPts val="0"/>
                        </a:spcAft>
                      </a:pPr>
                      <a:r>
                        <a:rPr lang="es-EC" sz="2000" b="1">
                          <a:solidFill>
                            <a:srgbClr val="000000"/>
                          </a:solidFill>
                          <a:latin typeface="Calibri"/>
                          <a:ea typeface="Times New Roman"/>
                        </a:rPr>
                        <a:t>ACTITUD</a:t>
                      </a:r>
                      <a:endParaRPr lang="es-ES" sz="20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spcAft>
                          <a:spcPts val="0"/>
                        </a:spcAft>
                      </a:pPr>
                      <a:r>
                        <a:rPr lang="es-EC" sz="2000" b="1" dirty="0">
                          <a:solidFill>
                            <a:srgbClr val="000000"/>
                          </a:solidFill>
                          <a:latin typeface="Calibri"/>
                          <a:ea typeface="Times New Roman"/>
                        </a:rPr>
                        <a:t>FUTBOL</a:t>
                      </a:r>
                      <a:endParaRPr lang="es-ES" sz="20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spcAft>
                          <a:spcPts val="0"/>
                        </a:spcAft>
                      </a:pPr>
                      <a:r>
                        <a:rPr lang="es-EC" sz="2000" b="1" dirty="0">
                          <a:solidFill>
                            <a:srgbClr val="000000"/>
                          </a:solidFill>
                          <a:latin typeface="Calibri"/>
                          <a:ea typeface="Times New Roman"/>
                        </a:rPr>
                        <a:t>VOLEY</a:t>
                      </a:r>
                      <a:endParaRPr lang="es-ES" sz="20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spcAft>
                          <a:spcPts val="0"/>
                        </a:spcAft>
                      </a:pPr>
                      <a:r>
                        <a:rPr lang="es-EC" sz="2000" b="1" dirty="0">
                          <a:solidFill>
                            <a:srgbClr val="000000"/>
                          </a:solidFill>
                          <a:latin typeface="Calibri"/>
                          <a:ea typeface="Times New Roman"/>
                        </a:rPr>
                        <a:t>BASKET</a:t>
                      </a:r>
                      <a:endParaRPr lang="es-ES" sz="20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spcAft>
                          <a:spcPts val="0"/>
                        </a:spcAft>
                      </a:pPr>
                      <a:r>
                        <a:rPr lang="es-EC" sz="2000" b="1">
                          <a:solidFill>
                            <a:srgbClr val="000000"/>
                          </a:solidFill>
                          <a:latin typeface="Calibri"/>
                          <a:ea typeface="Times New Roman"/>
                        </a:rPr>
                        <a:t>ORIENTACIÓN DEPORTIVA</a:t>
                      </a:r>
                      <a:endParaRPr lang="es-ES" sz="20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622757">
                <a:tc>
                  <a:txBody>
                    <a:bodyPr/>
                    <a:lstStyle/>
                    <a:p>
                      <a:pPr algn="ctr">
                        <a:spcAft>
                          <a:spcPts val="0"/>
                        </a:spcAft>
                      </a:pPr>
                      <a:r>
                        <a:rPr lang="es-EC" sz="2000" b="1">
                          <a:solidFill>
                            <a:srgbClr val="000000"/>
                          </a:solidFill>
                          <a:latin typeface="Calibri"/>
                          <a:ea typeface="Times New Roman"/>
                        </a:rPr>
                        <a:t>FAVORABLE</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r>
              <a:tr h="622757">
                <a:tc>
                  <a:txBody>
                    <a:bodyPr/>
                    <a:lstStyle/>
                    <a:p>
                      <a:pPr algn="ctr">
                        <a:spcAft>
                          <a:spcPts val="0"/>
                        </a:spcAft>
                      </a:pPr>
                      <a:r>
                        <a:rPr lang="es-EC" sz="2000" b="1">
                          <a:solidFill>
                            <a:srgbClr val="000000"/>
                          </a:solidFill>
                          <a:latin typeface="Calibri"/>
                          <a:ea typeface="Times New Roman"/>
                        </a:rPr>
                        <a:t>MEDIO</a:t>
                      </a:r>
                      <a:endParaRPr lang="es-ES" sz="20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622757">
                <a:tc>
                  <a:txBody>
                    <a:bodyPr/>
                    <a:lstStyle/>
                    <a:p>
                      <a:pPr algn="ctr">
                        <a:spcAft>
                          <a:spcPts val="0"/>
                        </a:spcAft>
                      </a:pPr>
                      <a:r>
                        <a:rPr lang="es-EC" sz="2000" b="1" dirty="0">
                          <a:solidFill>
                            <a:srgbClr val="000000"/>
                          </a:solidFill>
                          <a:latin typeface="Calibri"/>
                          <a:ea typeface="Times New Roman"/>
                        </a:rPr>
                        <a:t>NO FAVORABLE </a:t>
                      </a:r>
                      <a:endParaRPr lang="es-ES" sz="20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3" name="Rectángulo 2"/>
          <p:cNvSpPr/>
          <p:nvPr/>
        </p:nvSpPr>
        <p:spPr>
          <a:xfrm>
            <a:off x="2166258" y="638550"/>
            <a:ext cx="8539842" cy="707886"/>
          </a:xfrm>
          <a:prstGeom prst="rect">
            <a:avLst/>
          </a:prstGeom>
          <a:noFill/>
        </p:spPr>
        <p:txBody>
          <a:bodyPr wrap="square" lIns="91440" tIns="45720" rIns="91440" bIns="45720">
            <a:spAutoFit/>
          </a:bodyPr>
          <a:lstStyle/>
          <a:p>
            <a:pPr algn="ctr"/>
            <a:r>
              <a:rPr lang="es-EC" sz="2800" b="1" dirty="0" smtClean="0"/>
              <a:t>Ficha general de actitud a los deportes</a:t>
            </a:r>
            <a:r>
              <a:rPr lang="es-EC" sz="4000" dirty="0" smtClean="0"/>
              <a:t>.</a:t>
            </a:r>
            <a:endParaRPr lang="es-ES" sz="4000" b="1"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695450" y="1809748"/>
          <a:ext cx="9010649" cy="4686303"/>
        </p:xfrm>
        <a:graphic>
          <a:graphicData uri="http://schemas.openxmlformats.org/drawingml/2006/table">
            <a:tbl>
              <a:tblPr/>
              <a:tblGrid>
                <a:gridCol w="4551935"/>
                <a:gridCol w="1824640"/>
                <a:gridCol w="1188005"/>
                <a:gridCol w="1446069"/>
              </a:tblGrid>
              <a:tr h="1093884">
                <a:tc>
                  <a:txBody>
                    <a:bodyPr/>
                    <a:lstStyle/>
                    <a:p>
                      <a:pPr algn="ctr">
                        <a:spcAft>
                          <a:spcPts val="0"/>
                        </a:spcAft>
                      </a:pPr>
                      <a:r>
                        <a:rPr lang="es-EC" sz="2000" b="1" dirty="0">
                          <a:solidFill>
                            <a:srgbClr val="000000"/>
                          </a:solidFill>
                          <a:latin typeface="Calibri"/>
                          <a:ea typeface="Times New Roman"/>
                        </a:rPr>
                        <a:t>CUESTIONAMIENTO</a:t>
                      </a:r>
                      <a:endParaRPr lang="es-ES" sz="20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2000" b="1" dirty="0">
                          <a:solidFill>
                            <a:srgbClr val="000000"/>
                          </a:solidFill>
                          <a:latin typeface="Calibri"/>
                          <a:ea typeface="Times New Roman"/>
                        </a:rPr>
                        <a:t>FAVORABLE</a:t>
                      </a:r>
                      <a:endParaRPr lang="es-ES" sz="20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2000" b="1">
                          <a:solidFill>
                            <a:srgbClr val="000000"/>
                          </a:solidFill>
                          <a:latin typeface="Calibri"/>
                          <a:ea typeface="Times New Roman"/>
                        </a:rPr>
                        <a:t>MEDIO</a:t>
                      </a:r>
                      <a:endParaRPr lang="es-ES" sz="20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2000" b="1">
                          <a:solidFill>
                            <a:srgbClr val="000000"/>
                          </a:solidFill>
                          <a:latin typeface="Calibri"/>
                          <a:ea typeface="Times New Roman"/>
                        </a:rPr>
                        <a:t>NO FAVORABLE</a:t>
                      </a:r>
                      <a:endParaRPr lang="es-ES" sz="20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880">
                <a:tc>
                  <a:txBody>
                    <a:bodyPr/>
                    <a:lstStyle/>
                    <a:p>
                      <a:pPr>
                        <a:spcAft>
                          <a:spcPts val="0"/>
                        </a:spcAft>
                      </a:pPr>
                      <a:r>
                        <a:rPr lang="es-EC" sz="2000" b="1" dirty="0">
                          <a:solidFill>
                            <a:srgbClr val="000000"/>
                          </a:solidFill>
                          <a:latin typeface="Calibri"/>
                          <a:ea typeface="Times New Roman"/>
                        </a:rPr>
                        <a:t>Participa de todas las actividades</a:t>
                      </a:r>
                      <a:endParaRPr lang="es-ES" sz="20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448880">
                <a:tc>
                  <a:txBody>
                    <a:bodyPr/>
                    <a:lstStyle/>
                    <a:p>
                      <a:pPr>
                        <a:spcAft>
                          <a:spcPts val="0"/>
                        </a:spcAft>
                      </a:pPr>
                      <a:r>
                        <a:rPr lang="es-EC" sz="2000" b="1" dirty="0">
                          <a:solidFill>
                            <a:srgbClr val="000000"/>
                          </a:solidFill>
                          <a:latin typeface="Calibri"/>
                          <a:ea typeface="Times New Roman"/>
                        </a:rPr>
                        <a:t>Propone ideas de juego</a:t>
                      </a:r>
                      <a:endParaRPr lang="es-ES" sz="2000" dirty="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r>
              <a:tr h="448880">
                <a:tc>
                  <a:txBody>
                    <a:bodyPr/>
                    <a:lstStyle/>
                    <a:p>
                      <a:pPr>
                        <a:spcAft>
                          <a:spcPts val="0"/>
                        </a:spcAft>
                      </a:pPr>
                      <a:r>
                        <a:rPr lang="es-EC" sz="2000" b="1">
                          <a:solidFill>
                            <a:srgbClr val="000000"/>
                          </a:solidFill>
                          <a:latin typeface="Calibri"/>
                          <a:ea typeface="Times New Roman"/>
                        </a:rPr>
                        <a:t>Se involucra con los demás compañeros</a:t>
                      </a:r>
                      <a:endParaRPr lang="es-ES" sz="20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448880">
                <a:tc>
                  <a:txBody>
                    <a:bodyPr/>
                    <a:lstStyle/>
                    <a:p>
                      <a:pPr>
                        <a:spcAft>
                          <a:spcPts val="0"/>
                        </a:spcAft>
                      </a:pPr>
                      <a:r>
                        <a:rPr lang="es-EC" sz="2000" b="1">
                          <a:solidFill>
                            <a:srgbClr val="000000"/>
                          </a:solidFill>
                          <a:latin typeface="Calibri"/>
                          <a:ea typeface="Times New Roman"/>
                        </a:rPr>
                        <a:t>Mantiene actitud física en las actividades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r>
              <a:tr h="899139">
                <a:tc>
                  <a:txBody>
                    <a:bodyPr/>
                    <a:lstStyle/>
                    <a:p>
                      <a:pPr>
                        <a:spcAft>
                          <a:spcPts val="0"/>
                        </a:spcAft>
                      </a:pPr>
                      <a:r>
                        <a:rPr lang="es-EC" sz="2000" b="1">
                          <a:solidFill>
                            <a:srgbClr val="000000"/>
                          </a:solidFill>
                          <a:latin typeface="Calibri"/>
                          <a:ea typeface="Times New Roman"/>
                        </a:rPr>
                        <a:t>Se ve interesado por lo propuesto por el especialista</a:t>
                      </a:r>
                      <a:endParaRPr lang="es-ES" sz="20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448880">
                <a:tc>
                  <a:txBody>
                    <a:bodyPr/>
                    <a:lstStyle/>
                    <a:p>
                      <a:pPr>
                        <a:spcAft>
                          <a:spcPts val="0"/>
                        </a:spcAft>
                      </a:pPr>
                      <a:r>
                        <a:rPr lang="es-EC" sz="2000" b="1">
                          <a:solidFill>
                            <a:srgbClr val="000000"/>
                          </a:solidFill>
                          <a:latin typeface="Calibri"/>
                          <a:ea typeface="Times New Roman"/>
                        </a:rPr>
                        <a:t>Mantiene un esfuerzo adecuado</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a:noFill/>
                    </a:lnB>
                  </a:tcPr>
                </a:tc>
              </a:tr>
              <a:tr h="448880">
                <a:tc>
                  <a:txBody>
                    <a:bodyPr/>
                    <a:lstStyle/>
                    <a:p>
                      <a:pPr>
                        <a:spcAft>
                          <a:spcPts val="0"/>
                        </a:spcAft>
                      </a:pPr>
                      <a:r>
                        <a:rPr lang="es-EC" sz="2000" b="1">
                          <a:solidFill>
                            <a:srgbClr val="000000"/>
                          </a:solidFill>
                          <a:latin typeface="Calibri"/>
                          <a:ea typeface="Times New Roman"/>
                        </a:rPr>
                        <a:t>TOTAL</a:t>
                      </a:r>
                      <a:endParaRPr lang="es-ES" sz="20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s-EC" sz="2000">
                          <a:solidFill>
                            <a:srgbClr val="000000"/>
                          </a:solidFill>
                          <a:latin typeface="Calibri"/>
                          <a:ea typeface="Times New Roman"/>
                        </a:rPr>
                        <a:t> </a:t>
                      </a:r>
                      <a:endParaRPr lang="es-ES" sz="20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s-EC" sz="2000" dirty="0">
                          <a:solidFill>
                            <a:srgbClr val="000000"/>
                          </a:solidFill>
                          <a:latin typeface="Calibri"/>
                          <a:ea typeface="Times New Roman"/>
                        </a:rPr>
                        <a:t> </a:t>
                      </a:r>
                      <a:endParaRPr lang="es-ES" sz="20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sp>
        <p:nvSpPr>
          <p:cNvPr id="3" name="Rectángulo 2"/>
          <p:cNvSpPr/>
          <p:nvPr/>
        </p:nvSpPr>
        <p:spPr>
          <a:xfrm>
            <a:off x="2013858" y="476250"/>
            <a:ext cx="8539842" cy="954107"/>
          </a:xfrm>
          <a:prstGeom prst="rect">
            <a:avLst/>
          </a:prstGeom>
          <a:noFill/>
        </p:spPr>
        <p:txBody>
          <a:bodyPr wrap="square" lIns="91440" tIns="45720" rIns="91440" bIns="45720">
            <a:spAutoFit/>
          </a:bodyPr>
          <a:lstStyle/>
          <a:p>
            <a:r>
              <a:rPr lang="es-EC" sz="2800" b="1" dirty="0" smtClean="0"/>
              <a:t>Ficha especifica de observación a la actitud al deporte </a:t>
            </a:r>
            <a:endParaRPr lang="es-ES"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166258" y="638550"/>
            <a:ext cx="8539842" cy="584775"/>
          </a:xfrm>
          <a:prstGeom prst="rect">
            <a:avLst/>
          </a:prstGeom>
          <a:noFill/>
        </p:spPr>
        <p:txBody>
          <a:bodyPr wrap="square" lIns="91440" tIns="45720" rIns="91440" bIns="45720">
            <a:spAutoFit/>
          </a:bodyPr>
          <a:lstStyle/>
          <a:p>
            <a:pPr algn="ctr"/>
            <a:r>
              <a:rPr lang="es-ES" sz="3200" b="1" dirty="0" smtClean="0"/>
              <a:t>Metodología de la investigación </a:t>
            </a:r>
            <a:endParaRPr lang="es-ES" sz="3200" b="1" cap="none" spc="0" dirty="0">
              <a:ln w="0"/>
              <a:solidFill>
                <a:schemeClr val="accent1"/>
              </a:solidFill>
              <a:effectLst>
                <a:outerShdw blurRad="38100" dist="25400" dir="5400000" algn="ctr" rotWithShape="0">
                  <a:srgbClr val="6E747A">
                    <a:alpha val="43000"/>
                  </a:srgbClr>
                </a:outerShdw>
              </a:effectLst>
            </a:endParaRPr>
          </a:p>
        </p:txBody>
      </p:sp>
      <p:sp>
        <p:nvSpPr>
          <p:cNvPr id="4" name="3 Rectángulo redondeado"/>
          <p:cNvSpPr/>
          <p:nvPr/>
        </p:nvSpPr>
        <p:spPr>
          <a:xfrm>
            <a:off x="7391400" y="2286000"/>
            <a:ext cx="2952750" cy="1047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POBLACION </a:t>
            </a:r>
            <a:endParaRPr lang="es-ES" dirty="0"/>
          </a:p>
        </p:txBody>
      </p:sp>
      <p:sp>
        <p:nvSpPr>
          <p:cNvPr id="5" name="4 Rectángulo redondeado"/>
          <p:cNvSpPr/>
          <p:nvPr/>
        </p:nvSpPr>
        <p:spPr>
          <a:xfrm>
            <a:off x="7410450" y="3905250"/>
            <a:ext cx="2952750" cy="10477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120 NIÑOS </a:t>
            </a:r>
            <a:endParaRPr lang="es-ES" dirty="0"/>
          </a:p>
        </p:txBody>
      </p:sp>
      <p:sp>
        <p:nvSpPr>
          <p:cNvPr id="6" name="5 Rectángulo redondeado"/>
          <p:cNvSpPr/>
          <p:nvPr/>
        </p:nvSpPr>
        <p:spPr>
          <a:xfrm>
            <a:off x="2533650" y="3086100"/>
            <a:ext cx="2952750" cy="10477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INSTRUMENTOS </a:t>
            </a:r>
            <a:endParaRPr lang="es-ES" dirty="0"/>
          </a:p>
        </p:txBody>
      </p:sp>
      <p:sp>
        <p:nvSpPr>
          <p:cNvPr id="7" name="6 Rectángulo redondeado"/>
          <p:cNvSpPr/>
          <p:nvPr/>
        </p:nvSpPr>
        <p:spPr>
          <a:xfrm>
            <a:off x="2533650" y="4667250"/>
            <a:ext cx="2952750" cy="17907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buFont typeface="Wingdings" pitchFamily="2" charset="2"/>
              <a:buChar char="Ø"/>
            </a:pPr>
            <a:endParaRPr lang="es-ES" dirty="0" smtClean="0"/>
          </a:p>
          <a:p>
            <a:pPr algn="ctr">
              <a:buFont typeface="Wingdings" pitchFamily="2" charset="2"/>
              <a:buChar char="Ø"/>
            </a:pPr>
            <a:r>
              <a:rPr lang="es-ES" dirty="0" smtClean="0"/>
              <a:t>FICHA DE OBSERVACION</a:t>
            </a:r>
          </a:p>
          <a:p>
            <a:pPr algn="ctr"/>
            <a:endParaRPr lang="es-ES" dirty="0" smtClean="0"/>
          </a:p>
          <a:p>
            <a:pPr algn="ctr">
              <a:buFont typeface="Wingdings" pitchFamily="2" charset="2"/>
              <a:buChar char="Ø"/>
            </a:pPr>
            <a:r>
              <a:rPr lang="es-ES" dirty="0" smtClean="0"/>
              <a:t>TEST DE PRUEBAS FISICAS</a:t>
            </a:r>
          </a:p>
        </p:txBody>
      </p:sp>
      <p:sp>
        <p:nvSpPr>
          <p:cNvPr id="8" name="7 Flecha abajo"/>
          <p:cNvSpPr/>
          <p:nvPr/>
        </p:nvSpPr>
        <p:spPr>
          <a:xfrm>
            <a:off x="3771900" y="4267200"/>
            <a:ext cx="62865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abajo"/>
          <p:cNvSpPr/>
          <p:nvPr/>
        </p:nvSpPr>
        <p:spPr>
          <a:xfrm>
            <a:off x="8458200" y="3448050"/>
            <a:ext cx="62865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redondeado"/>
          <p:cNvSpPr/>
          <p:nvPr/>
        </p:nvSpPr>
        <p:spPr>
          <a:xfrm>
            <a:off x="7543800" y="5486400"/>
            <a:ext cx="2952750" cy="10477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60 NIÑOS </a:t>
            </a:r>
            <a:endParaRPr lang="es-ES" dirty="0"/>
          </a:p>
        </p:txBody>
      </p:sp>
      <p:sp>
        <p:nvSpPr>
          <p:cNvPr id="11" name="10 Flecha abajo"/>
          <p:cNvSpPr/>
          <p:nvPr/>
        </p:nvSpPr>
        <p:spPr>
          <a:xfrm>
            <a:off x="8477250" y="5029200"/>
            <a:ext cx="62865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redondeado"/>
          <p:cNvSpPr/>
          <p:nvPr/>
        </p:nvSpPr>
        <p:spPr>
          <a:xfrm>
            <a:off x="2552700" y="1771650"/>
            <a:ext cx="2952750" cy="10477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ES" dirty="0" smtClean="0"/>
              <a:t>CUASIEXPERIMENTAL  </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166258" y="638550"/>
            <a:ext cx="8539842" cy="707886"/>
          </a:xfrm>
          <a:prstGeom prst="rect">
            <a:avLst/>
          </a:prstGeom>
          <a:noFill/>
        </p:spPr>
        <p:txBody>
          <a:bodyPr wrap="square" lIns="91440" tIns="45720" rIns="91440" bIns="45720">
            <a:spAutoFit/>
          </a:bodyPr>
          <a:lstStyle/>
          <a:p>
            <a:pPr algn="ctr"/>
            <a:r>
              <a:rPr lang="es-ES" sz="4000" b="1" dirty="0" smtClean="0">
                <a:ln w="0"/>
                <a:solidFill>
                  <a:schemeClr val="accent1"/>
                </a:solidFill>
                <a:effectLst>
                  <a:outerShdw blurRad="38100" dist="25400" dir="5400000" algn="ctr" rotWithShape="0">
                    <a:srgbClr val="6E747A">
                      <a:alpha val="43000"/>
                    </a:srgbClr>
                  </a:outerShdw>
                </a:effectLst>
              </a:rPr>
              <a:t>Análisis de resultados </a:t>
            </a:r>
            <a:endParaRPr lang="es-ES" sz="4000" b="1" cap="none" spc="0" dirty="0">
              <a:ln w="0"/>
              <a:solidFill>
                <a:schemeClr val="accent1"/>
              </a:solidFill>
              <a:effectLst>
                <a:outerShdw blurRad="38100" dist="25400" dir="5400000" algn="ctr" rotWithShape="0">
                  <a:srgbClr val="6E747A">
                    <a:alpha val="43000"/>
                  </a:srgbClr>
                </a:outerShdw>
              </a:effectLst>
            </a:endParaRPr>
          </a:p>
        </p:txBody>
      </p:sp>
      <p:graphicFrame>
        <p:nvGraphicFramePr>
          <p:cNvPr id="3" name="2 Tabla"/>
          <p:cNvGraphicFramePr>
            <a:graphicFrameLocks noGrp="1"/>
          </p:cNvGraphicFramePr>
          <p:nvPr/>
        </p:nvGraphicFramePr>
        <p:xfrm>
          <a:off x="1417319" y="2033587"/>
          <a:ext cx="4632961" cy="2519365"/>
        </p:xfrm>
        <a:graphic>
          <a:graphicData uri="http://schemas.openxmlformats.org/drawingml/2006/table">
            <a:tbl>
              <a:tblPr/>
              <a:tblGrid>
                <a:gridCol w="1215557"/>
                <a:gridCol w="760199"/>
                <a:gridCol w="660491"/>
                <a:gridCol w="743052"/>
                <a:gridCol w="1253662"/>
              </a:tblGrid>
              <a:tr h="270789">
                <a:tc gridSpan="5">
                  <a:txBody>
                    <a:bodyPr/>
                    <a:lstStyle/>
                    <a:p>
                      <a:pPr algn="ctr">
                        <a:spcAft>
                          <a:spcPts val="0"/>
                        </a:spcAft>
                      </a:pPr>
                      <a:r>
                        <a:rPr lang="es-EC" sz="1100" b="1" dirty="0">
                          <a:solidFill>
                            <a:srgbClr val="000000"/>
                          </a:solidFill>
                          <a:latin typeface="Calibri"/>
                          <a:ea typeface="Times New Roman"/>
                        </a:rPr>
                        <a:t>FUNDACIÓN HENRY DAVIS </a:t>
                      </a:r>
                      <a:endParaRPr lang="es-ES" sz="12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70789">
                <a:tc gridSpan="5">
                  <a:txBody>
                    <a:bodyPr/>
                    <a:lstStyle/>
                    <a:p>
                      <a:pPr algn="ctr">
                        <a:spcAft>
                          <a:spcPts val="0"/>
                        </a:spcAft>
                      </a:pPr>
                      <a:r>
                        <a:rPr lang="es-EC" sz="1100" b="1">
                          <a:solidFill>
                            <a:srgbClr val="000000"/>
                          </a:solidFill>
                          <a:latin typeface="Calibri"/>
                          <a:ea typeface="Times New Roman"/>
                        </a:rPr>
                        <a:t>PROGRAMA DEPORTIVO BASICO</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70789">
                <a:tc gridSpan="5">
                  <a:txBody>
                    <a:bodyPr/>
                    <a:lstStyle/>
                    <a:p>
                      <a:pPr algn="ctr">
                        <a:spcAft>
                          <a:spcPts val="0"/>
                        </a:spcAft>
                      </a:pPr>
                      <a:r>
                        <a:rPr lang="es-EC" sz="1100" b="1">
                          <a:solidFill>
                            <a:srgbClr val="000000"/>
                          </a:solidFill>
                          <a:latin typeface="Calibri"/>
                          <a:ea typeface="Times New Roman"/>
                        </a:rPr>
                        <a:t>EVALUACIÓN INICIAL DE ACTITUD A LOS DEPORTES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623842">
                <a:tc>
                  <a:txBody>
                    <a:bodyPr/>
                    <a:lstStyle/>
                    <a:p>
                      <a:pPr algn="ctr">
                        <a:spcAft>
                          <a:spcPts val="0"/>
                        </a:spcAft>
                      </a:pPr>
                      <a:r>
                        <a:rPr lang="es-EC" sz="1100" b="1">
                          <a:solidFill>
                            <a:srgbClr val="000000"/>
                          </a:solidFill>
                          <a:latin typeface="Calibri"/>
                          <a:ea typeface="Times New Roman"/>
                        </a:rPr>
                        <a:t>ACTITUD</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FUTBOL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VOLEY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BASKET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ORIENTACIÓN DEPORTIVA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70789">
                <a:tc>
                  <a:txBody>
                    <a:bodyPr/>
                    <a:lstStyle/>
                    <a:p>
                      <a:pPr algn="ctr">
                        <a:spcAft>
                          <a:spcPts val="0"/>
                        </a:spcAft>
                      </a:pPr>
                      <a:r>
                        <a:rPr lang="es-EC" sz="1100" b="1">
                          <a:solidFill>
                            <a:srgbClr val="000000"/>
                          </a:solidFill>
                          <a:latin typeface="Calibri"/>
                          <a:ea typeface="Times New Roman"/>
                        </a:rPr>
                        <a:t>FAVORABLE</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70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60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50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45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270789">
                <a:tc>
                  <a:txBody>
                    <a:bodyPr/>
                    <a:lstStyle/>
                    <a:p>
                      <a:pPr algn="ctr">
                        <a:spcAft>
                          <a:spcPts val="0"/>
                        </a:spcAft>
                      </a:pPr>
                      <a:r>
                        <a:rPr lang="es-EC" sz="1100" b="1">
                          <a:solidFill>
                            <a:srgbClr val="000000"/>
                          </a:solidFill>
                          <a:latin typeface="Calibri"/>
                          <a:ea typeface="Times New Roman"/>
                        </a:rPr>
                        <a:t>MEDIO</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40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70789">
                <a:tc>
                  <a:txBody>
                    <a:bodyPr/>
                    <a:lstStyle/>
                    <a:p>
                      <a:pPr algn="ctr">
                        <a:spcAft>
                          <a:spcPts val="0"/>
                        </a:spcAft>
                      </a:pPr>
                      <a:r>
                        <a:rPr lang="es-EC" sz="1100" b="1">
                          <a:solidFill>
                            <a:srgbClr val="000000"/>
                          </a:solidFill>
                          <a:latin typeface="Calibri"/>
                          <a:ea typeface="Times New Roman"/>
                        </a:rPr>
                        <a:t>NO FAVORABLE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dirty="0">
                          <a:solidFill>
                            <a:srgbClr val="000000"/>
                          </a:solidFill>
                          <a:latin typeface="Calibri"/>
                          <a:ea typeface="Times New Roman"/>
                        </a:rPr>
                        <a:t>10</a:t>
                      </a:r>
                      <a:endParaRPr lang="es-ES" sz="1200" dirty="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270789">
                <a:tc>
                  <a:txBody>
                    <a:bodyPr/>
                    <a:lstStyle/>
                    <a:p>
                      <a:pPr algn="ct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dirty="0">
                          <a:solidFill>
                            <a:srgbClr val="000000"/>
                          </a:solidFill>
                          <a:latin typeface="Calibri"/>
                          <a:ea typeface="Times New Roman"/>
                        </a:rPr>
                        <a:t>100</a:t>
                      </a:r>
                      <a:endParaRPr lang="es-ES" sz="12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graphicFrame>
        <p:nvGraphicFramePr>
          <p:cNvPr id="4" name="3 Gráfico"/>
          <p:cNvGraphicFramePr/>
          <p:nvPr/>
        </p:nvGraphicFramePr>
        <p:xfrm>
          <a:off x="6619875" y="1990725"/>
          <a:ext cx="4743450" cy="2571750"/>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1524000" y="5066437"/>
            <a:ext cx="9734550" cy="1200329"/>
          </a:xfrm>
          <a:prstGeom prst="rect">
            <a:avLst/>
          </a:prstGeom>
        </p:spPr>
        <p:txBody>
          <a:bodyPr wrap="square">
            <a:spAutoFit/>
          </a:bodyPr>
          <a:lstStyle/>
          <a:p>
            <a:r>
              <a:rPr lang="es-ES" b="1" dirty="0" smtClean="0"/>
              <a:t>Análisis.</a:t>
            </a:r>
            <a:r>
              <a:rPr lang="es-ES" dirty="0" smtClean="0"/>
              <a:t> Se observa una actitud favorable con mayor porcentaje, pero de igual manera se encuentra que existen muchos niños y niñas que tienen una actitud no favorable y actitud media, lo que se considera para el trabajo deportivo también complementando espacios psicológicos</a:t>
            </a:r>
            <a:endParaRPr lang="es-ES" dirty="0"/>
          </a:p>
        </p:txBody>
      </p:sp>
      <p:sp>
        <p:nvSpPr>
          <p:cNvPr id="6" name="5 Rectángulo"/>
          <p:cNvSpPr/>
          <p:nvPr/>
        </p:nvSpPr>
        <p:spPr>
          <a:xfrm>
            <a:off x="1396305" y="1453634"/>
            <a:ext cx="6984604" cy="369332"/>
          </a:xfrm>
          <a:prstGeom prst="rect">
            <a:avLst/>
          </a:prstGeom>
        </p:spPr>
        <p:txBody>
          <a:bodyPr wrap="none">
            <a:spAutoFit/>
          </a:bodyPr>
          <a:lstStyle/>
          <a:p>
            <a:r>
              <a:rPr lang="es-EC" b="1" dirty="0" smtClean="0"/>
              <a:t>EVALUACIÓN INICIAL DE ACTITUD A LOS DEPORTES (FEBRERO) </a:t>
            </a:r>
            <a:endParaRPr lang="es-E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15405" y="805934"/>
            <a:ext cx="6859570" cy="369332"/>
          </a:xfrm>
          <a:prstGeom prst="rect">
            <a:avLst/>
          </a:prstGeom>
        </p:spPr>
        <p:txBody>
          <a:bodyPr wrap="none">
            <a:spAutoFit/>
          </a:bodyPr>
          <a:lstStyle/>
          <a:p>
            <a:r>
              <a:rPr lang="es-EC" b="1" dirty="0" smtClean="0"/>
              <a:t>EVALUACIÓN INICIAL DE ACTITUD A LOS DEPORTES (MARZO) </a:t>
            </a:r>
            <a:endParaRPr lang="es-ES" b="1" dirty="0"/>
          </a:p>
        </p:txBody>
      </p:sp>
      <p:graphicFrame>
        <p:nvGraphicFramePr>
          <p:cNvPr id="3" name="2 Tabla"/>
          <p:cNvGraphicFramePr>
            <a:graphicFrameLocks noGrp="1"/>
          </p:cNvGraphicFramePr>
          <p:nvPr/>
        </p:nvGraphicFramePr>
        <p:xfrm>
          <a:off x="1441450" y="1790701"/>
          <a:ext cx="4470400" cy="2476498"/>
        </p:xfrm>
        <a:graphic>
          <a:graphicData uri="http://schemas.openxmlformats.org/drawingml/2006/table">
            <a:tbl>
              <a:tblPr/>
              <a:tblGrid>
                <a:gridCol w="1172845"/>
                <a:gridCol w="733425"/>
                <a:gridCol w="637540"/>
                <a:gridCol w="716915"/>
                <a:gridCol w="1209675"/>
              </a:tblGrid>
              <a:tr h="225136">
                <a:tc gridSpan="5">
                  <a:txBody>
                    <a:bodyPr/>
                    <a:lstStyle/>
                    <a:p>
                      <a:pPr algn="ctr">
                        <a:spcAft>
                          <a:spcPts val="0"/>
                        </a:spcAft>
                      </a:pPr>
                      <a:r>
                        <a:rPr lang="es-EC" sz="1100" b="1" dirty="0">
                          <a:solidFill>
                            <a:srgbClr val="000000"/>
                          </a:solidFill>
                          <a:latin typeface="Calibri"/>
                          <a:ea typeface="Times New Roman"/>
                        </a:rPr>
                        <a:t>FUNDACIÓN HENRY DAVIS </a:t>
                      </a:r>
                      <a:endParaRPr lang="es-ES" sz="12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136">
                <a:tc gridSpan="5">
                  <a:txBody>
                    <a:bodyPr/>
                    <a:lstStyle/>
                    <a:p>
                      <a:pPr algn="ctr">
                        <a:spcAft>
                          <a:spcPts val="0"/>
                        </a:spcAft>
                      </a:pPr>
                      <a:r>
                        <a:rPr lang="es-EC" sz="1100" b="1">
                          <a:solidFill>
                            <a:srgbClr val="000000"/>
                          </a:solidFill>
                          <a:latin typeface="Calibri"/>
                          <a:ea typeface="Times New Roman"/>
                        </a:rPr>
                        <a:t>PROGRMA DEPORTIVO BASICO</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5136">
                <a:tc gridSpan="5">
                  <a:txBody>
                    <a:bodyPr/>
                    <a:lstStyle/>
                    <a:p>
                      <a:pPr algn="ctr">
                        <a:spcAft>
                          <a:spcPts val="0"/>
                        </a:spcAft>
                      </a:pPr>
                      <a:r>
                        <a:rPr lang="es-EC" sz="1100" b="1">
                          <a:solidFill>
                            <a:srgbClr val="000000"/>
                          </a:solidFill>
                          <a:latin typeface="Calibri"/>
                          <a:ea typeface="Times New Roman"/>
                        </a:rPr>
                        <a:t>EVALUACIÓN INICIAL DE ACTITUD A LOS DEPORTES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900546">
                <a:tc>
                  <a:txBody>
                    <a:bodyPr/>
                    <a:lstStyle/>
                    <a:p>
                      <a:pPr algn="ctr">
                        <a:spcAft>
                          <a:spcPts val="0"/>
                        </a:spcAft>
                      </a:pPr>
                      <a:r>
                        <a:rPr lang="es-EC" sz="1100" b="1">
                          <a:solidFill>
                            <a:srgbClr val="000000"/>
                          </a:solidFill>
                          <a:latin typeface="Calibri"/>
                          <a:ea typeface="Times New Roman"/>
                        </a:rPr>
                        <a:t>ACTITUD</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FUTBOL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VOLEY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BASKET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dirty="0">
                          <a:solidFill>
                            <a:srgbClr val="000000"/>
                          </a:solidFill>
                          <a:latin typeface="Calibri"/>
                          <a:ea typeface="Times New Roman"/>
                        </a:rPr>
                        <a:t>ORIENTACIÓN DEPORTIVA %</a:t>
                      </a:r>
                      <a:endParaRPr lang="es-ES" sz="12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25136">
                <a:tc>
                  <a:txBody>
                    <a:bodyPr/>
                    <a:lstStyle/>
                    <a:p>
                      <a:pPr algn="ctr">
                        <a:spcAft>
                          <a:spcPts val="0"/>
                        </a:spcAft>
                      </a:pPr>
                      <a:r>
                        <a:rPr lang="es-EC" sz="1100" b="1">
                          <a:solidFill>
                            <a:srgbClr val="000000"/>
                          </a:solidFill>
                          <a:latin typeface="Calibri"/>
                          <a:ea typeface="Times New Roman"/>
                        </a:rPr>
                        <a:t>FAVORABLE</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75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64</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58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49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225136">
                <a:tc>
                  <a:txBody>
                    <a:bodyPr/>
                    <a:lstStyle/>
                    <a:p>
                      <a:pPr algn="ctr">
                        <a:spcAft>
                          <a:spcPts val="0"/>
                        </a:spcAft>
                      </a:pPr>
                      <a:r>
                        <a:rPr lang="es-EC" sz="1100" b="1">
                          <a:solidFill>
                            <a:srgbClr val="000000"/>
                          </a:solidFill>
                          <a:latin typeface="Calibri"/>
                          <a:ea typeface="Times New Roman"/>
                        </a:rPr>
                        <a:t>MEDIO</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8</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28</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25136">
                <a:tc>
                  <a:txBody>
                    <a:bodyPr/>
                    <a:lstStyle/>
                    <a:p>
                      <a:pPr algn="ctr">
                        <a:spcAft>
                          <a:spcPts val="0"/>
                        </a:spcAft>
                      </a:pPr>
                      <a:r>
                        <a:rPr lang="es-EC" sz="1100" b="1">
                          <a:solidFill>
                            <a:srgbClr val="000000"/>
                          </a:solidFill>
                          <a:latin typeface="Calibri"/>
                          <a:ea typeface="Times New Roman"/>
                        </a:rPr>
                        <a:t>NO FAVORABLE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17</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7</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17</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225136">
                <a:tc>
                  <a:txBody>
                    <a:bodyPr/>
                    <a:lstStyle/>
                    <a:p>
                      <a:pPr algn="ct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dirty="0">
                          <a:solidFill>
                            <a:srgbClr val="000000"/>
                          </a:solidFill>
                          <a:latin typeface="Calibri"/>
                          <a:ea typeface="Times New Roman"/>
                        </a:rPr>
                        <a:t>94</a:t>
                      </a:r>
                      <a:endParaRPr lang="es-ES" sz="12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graphicFrame>
        <p:nvGraphicFramePr>
          <p:cNvPr id="4" name="3 Gráfico"/>
          <p:cNvGraphicFramePr/>
          <p:nvPr/>
        </p:nvGraphicFramePr>
        <p:xfrm>
          <a:off x="6286500" y="1706001"/>
          <a:ext cx="5219700" cy="2569698"/>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2"/>
          <p:cNvSpPr>
            <a:spLocks noChangeArrowheads="1"/>
          </p:cNvSpPr>
          <p:nvPr/>
        </p:nvSpPr>
        <p:spPr bwMode="auto">
          <a:xfrm>
            <a:off x="1143000" y="4394374"/>
            <a:ext cx="1053465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Análisis.</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b="0" i="0" u="none" strike="noStrike" cap="none" normalizeH="0" baseline="0" dirty="0" smtClean="0">
                <a:ln>
                  <a:noFill/>
                </a:ln>
                <a:solidFill>
                  <a:schemeClr val="tx1"/>
                </a:solidFill>
                <a:effectLst/>
                <a:ea typeface="Times New Roman" pitchFamily="18" charset="0"/>
                <a:cs typeface="Arial" pitchFamily="34" charset="0"/>
              </a:rPr>
              <a:t>Se observa un incremento en la actitud favorable después de un mes de trabajo, lo que permite elevar en un 5% en la disciplina de futbol en, en un 4% en la disciplina del vóley,  en un 8% en la disciplina de Básquet y en un 4% en la disciplina de orientación deportiva encontrándose  que existen muchos niños y niñas que tienen una actitud no favorable y actitud media, lo que se considera seguir aplicando sesiones de trabajo en el aspecto psicológico. </a:t>
            </a:r>
            <a:endParaRPr kumimoji="0" lang="es-ES"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15405" y="805934"/>
            <a:ext cx="6752169" cy="369332"/>
          </a:xfrm>
          <a:prstGeom prst="rect">
            <a:avLst/>
          </a:prstGeom>
        </p:spPr>
        <p:txBody>
          <a:bodyPr wrap="none">
            <a:spAutoFit/>
          </a:bodyPr>
          <a:lstStyle/>
          <a:p>
            <a:r>
              <a:rPr lang="es-EC" b="1" dirty="0" smtClean="0"/>
              <a:t>EVALUACIÓN INICIAL DE ACTITUD A LOS DEPORTES (MAYO) </a:t>
            </a:r>
            <a:endParaRPr lang="es-ES" b="1" dirty="0"/>
          </a:p>
        </p:txBody>
      </p:sp>
      <p:graphicFrame>
        <p:nvGraphicFramePr>
          <p:cNvPr id="3" name="2 Tabla"/>
          <p:cNvGraphicFramePr>
            <a:graphicFrameLocks noGrp="1"/>
          </p:cNvGraphicFramePr>
          <p:nvPr/>
        </p:nvGraphicFramePr>
        <p:xfrm>
          <a:off x="1403350" y="1738627"/>
          <a:ext cx="4470400" cy="2414272"/>
        </p:xfrm>
        <a:graphic>
          <a:graphicData uri="http://schemas.openxmlformats.org/drawingml/2006/table">
            <a:tbl>
              <a:tblPr/>
              <a:tblGrid>
                <a:gridCol w="1172845"/>
                <a:gridCol w="733425"/>
                <a:gridCol w="637540"/>
                <a:gridCol w="716915"/>
                <a:gridCol w="1209675"/>
              </a:tblGrid>
              <a:tr h="263951">
                <a:tc gridSpan="5">
                  <a:txBody>
                    <a:bodyPr/>
                    <a:lstStyle/>
                    <a:p>
                      <a:pPr algn="ctr">
                        <a:spcAft>
                          <a:spcPts val="0"/>
                        </a:spcAft>
                      </a:pPr>
                      <a:r>
                        <a:rPr lang="es-EC" sz="1100" b="1">
                          <a:solidFill>
                            <a:srgbClr val="000000"/>
                          </a:solidFill>
                          <a:latin typeface="Calibri"/>
                          <a:ea typeface="Times New Roman"/>
                        </a:rPr>
                        <a:t>FUNDACIÓN HENRY DAVIS </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63951">
                <a:tc gridSpan="5">
                  <a:txBody>
                    <a:bodyPr/>
                    <a:lstStyle/>
                    <a:p>
                      <a:pPr algn="ctr">
                        <a:spcAft>
                          <a:spcPts val="0"/>
                        </a:spcAft>
                      </a:pPr>
                      <a:r>
                        <a:rPr lang="es-EC" sz="1100" b="1">
                          <a:solidFill>
                            <a:srgbClr val="000000"/>
                          </a:solidFill>
                          <a:latin typeface="Calibri"/>
                          <a:ea typeface="Times New Roman"/>
                        </a:rPr>
                        <a:t>PROGRMA DEPORTIVO BASICO</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63951">
                <a:tc gridSpan="5">
                  <a:txBody>
                    <a:bodyPr/>
                    <a:lstStyle/>
                    <a:p>
                      <a:pPr algn="ctr">
                        <a:spcAft>
                          <a:spcPts val="0"/>
                        </a:spcAft>
                      </a:pPr>
                      <a:r>
                        <a:rPr lang="es-EC" sz="1100" b="1">
                          <a:solidFill>
                            <a:srgbClr val="000000"/>
                          </a:solidFill>
                          <a:latin typeface="Calibri"/>
                          <a:ea typeface="Times New Roman"/>
                        </a:rPr>
                        <a:t>EVALUACIÓN INICIAL DE ACTITUD A LOS DEPORTES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66615">
                <a:tc>
                  <a:txBody>
                    <a:bodyPr/>
                    <a:lstStyle/>
                    <a:p>
                      <a:pPr algn="ctr">
                        <a:spcAft>
                          <a:spcPts val="0"/>
                        </a:spcAft>
                      </a:pPr>
                      <a:r>
                        <a:rPr lang="es-EC" sz="1100" b="1">
                          <a:solidFill>
                            <a:srgbClr val="000000"/>
                          </a:solidFill>
                          <a:latin typeface="Calibri"/>
                          <a:ea typeface="Times New Roman"/>
                        </a:rPr>
                        <a:t>ACTITUD</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FUTBOL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VOLEY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BASKET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b="1">
                          <a:solidFill>
                            <a:srgbClr val="000000"/>
                          </a:solidFill>
                          <a:latin typeface="Calibri"/>
                          <a:ea typeface="Times New Roman"/>
                        </a:rPr>
                        <a:t>ORIENTACIÓN DEPORTIVA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63951">
                <a:tc>
                  <a:txBody>
                    <a:bodyPr/>
                    <a:lstStyle/>
                    <a:p>
                      <a:pPr algn="ctr">
                        <a:spcAft>
                          <a:spcPts val="0"/>
                        </a:spcAft>
                      </a:pPr>
                      <a:r>
                        <a:rPr lang="es-EC" sz="1100" b="1">
                          <a:solidFill>
                            <a:srgbClr val="000000"/>
                          </a:solidFill>
                          <a:latin typeface="Calibri"/>
                          <a:ea typeface="Times New Roman"/>
                        </a:rPr>
                        <a:t>FAVORABLE</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85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74</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73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82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263951">
                <a:tc>
                  <a:txBody>
                    <a:bodyPr/>
                    <a:lstStyle/>
                    <a:p>
                      <a:pPr algn="ctr">
                        <a:spcAft>
                          <a:spcPts val="0"/>
                        </a:spcAft>
                      </a:pPr>
                      <a:r>
                        <a:rPr lang="es-EC" sz="1100" b="1">
                          <a:solidFill>
                            <a:srgbClr val="000000"/>
                          </a:solidFill>
                          <a:latin typeface="Calibri"/>
                          <a:ea typeface="Times New Roman"/>
                        </a:rPr>
                        <a:t>MEDIO</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12</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63951">
                <a:tc>
                  <a:txBody>
                    <a:bodyPr/>
                    <a:lstStyle/>
                    <a:p>
                      <a:pPr algn="ctr">
                        <a:spcAft>
                          <a:spcPts val="0"/>
                        </a:spcAft>
                      </a:pPr>
                      <a:r>
                        <a:rPr lang="es-EC" sz="1100" b="1">
                          <a:solidFill>
                            <a:srgbClr val="000000"/>
                          </a:solidFill>
                          <a:latin typeface="Calibri"/>
                          <a:ea typeface="Times New Roman"/>
                        </a:rPr>
                        <a:t>NO FAVORABLE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7</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6</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263951">
                <a:tc>
                  <a:txBody>
                    <a:bodyPr/>
                    <a:lstStyle/>
                    <a:p>
                      <a:pPr algn="ct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s-EC" sz="1100" dirty="0">
                          <a:solidFill>
                            <a:srgbClr val="000000"/>
                          </a:solidFill>
                          <a:latin typeface="Calibri"/>
                          <a:ea typeface="Times New Roman"/>
                        </a:rPr>
                        <a:t>100</a:t>
                      </a:r>
                      <a:endParaRPr lang="es-ES" sz="12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graphicFrame>
        <p:nvGraphicFramePr>
          <p:cNvPr id="4" name="3 Gráfico"/>
          <p:cNvGraphicFramePr/>
          <p:nvPr/>
        </p:nvGraphicFramePr>
        <p:xfrm>
          <a:off x="6400800" y="1557337"/>
          <a:ext cx="4991100" cy="3209925"/>
        </p:xfrm>
        <a:graphic>
          <a:graphicData uri="http://schemas.openxmlformats.org/drawingml/2006/chart">
            <c:chart xmlns:c="http://schemas.openxmlformats.org/drawingml/2006/chart" xmlns:r="http://schemas.openxmlformats.org/officeDocument/2006/relationships" r:id="rId2"/>
          </a:graphicData>
        </a:graphic>
      </p:graphicFrame>
      <p:sp>
        <p:nvSpPr>
          <p:cNvPr id="37889" name="Rectangle 1"/>
          <p:cNvSpPr>
            <a:spLocks noChangeArrowheads="1"/>
          </p:cNvSpPr>
          <p:nvPr/>
        </p:nvSpPr>
        <p:spPr bwMode="auto">
          <a:xfrm>
            <a:off x="1419639" y="5027257"/>
            <a:ext cx="981986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ea typeface="Times New Roman" pitchFamily="18" charset="0"/>
                <a:cs typeface="Arial" pitchFamily="34" charset="0"/>
              </a:rPr>
              <a:t>Análisis.</a:t>
            </a:r>
            <a:r>
              <a:rPr kumimoji="0" lang="es-ES" sz="1600" b="0" i="0" u="none" strike="noStrike" cap="none" normalizeH="0" baseline="0" dirty="0" smtClean="0">
                <a:ln>
                  <a:noFill/>
                </a:ln>
                <a:solidFill>
                  <a:schemeClr val="tx1"/>
                </a:solidFill>
                <a:effectLst/>
                <a:ea typeface="Times New Roman" pitchFamily="18" charset="0"/>
                <a:cs typeface="Arial" pitchFamily="34" charset="0"/>
              </a:rPr>
              <a:t> Se observa un incremento en la actitud favorable después de un mes de trabajo, lo que permite elevar en un 15% en la disciplina de futbol, respecto a las evaluaciones realizadas el mes de febrero y que son iniciales, en un 14% en la disciplina del vóley,  en un 13% en la disciplina de Básquet y en un 37% en la disciplina de orientación deportiva encontrándose  considerando que se ha desarrollado favorablemente por el cambio favorable con su actitud frente a las disciplinas deportivas.</a:t>
            </a:r>
            <a:endParaRPr kumimoji="0" lang="es-E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166258" y="638550"/>
            <a:ext cx="8539842" cy="707886"/>
          </a:xfrm>
          <a:prstGeom prst="rect">
            <a:avLst/>
          </a:prstGeom>
          <a:noFill/>
        </p:spPr>
        <p:txBody>
          <a:bodyPr wrap="square" lIns="91440" tIns="45720" rIns="91440" bIns="45720">
            <a:spAutoFit/>
          </a:bodyPr>
          <a:lstStyle/>
          <a:p>
            <a:pPr algn="ctr"/>
            <a:r>
              <a:rPr lang="es-ES" sz="4000" dirty="0" smtClean="0"/>
              <a:t>Test iniciales y finales de la fuerza</a:t>
            </a:r>
            <a:r>
              <a:rPr lang="es-ES" sz="4000" b="1" dirty="0" smtClean="0">
                <a:ln w="0"/>
                <a:solidFill>
                  <a:schemeClr val="accent1"/>
                </a:solidFill>
                <a:effectLst>
                  <a:outerShdw blurRad="38100" dist="25400" dir="5400000" algn="ctr" rotWithShape="0">
                    <a:srgbClr val="6E747A">
                      <a:alpha val="43000"/>
                    </a:srgbClr>
                  </a:outerShdw>
                </a:effectLst>
              </a:rPr>
              <a:t> </a:t>
            </a:r>
            <a:endParaRPr lang="es-ES" sz="4000" b="1" cap="none" spc="0" dirty="0">
              <a:ln w="0"/>
              <a:solidFill>
                <a:schemeClr val="accent1"/>
              </a:solidFill>
              <a:effectLst>
                <a:outerShdw blurRad="38100" dist="25400" dir="5400000" algn="ctr" rotWithShape="0">
                  <a:srgbClr val="6E747A">
                    <a:alpha val="43000"/>
                  </a:srgbClr>
                </a:outerShdw>
              </a:effectLst>
            </a:endParaRPr>
          </a:p>
        </p:txBody>
      </p:sp>
      <p:graphicFrame>
        <p:nvGraphicFramePr>
          <p:cNvPr id="3" name="2 Tabla"/>
          <p:cNvGraphicFramePr>
            <a:graphicFrameLocks noGrp="1"/>
          </p:cNvGraphicFramePr>
          <p:nvPr/>
        </p:nvGraphicFramePr>
        <p:xfrm>
          <a:off x="1298575" y="1308417"/>
          <a:ext cx="9902827" cy="2806380"/>
        </p:xfrm>
        <a:graphic>
          <a:graphicData uri="http://schemas.openxmlformats.org/drawingml/2006/table">
            <a:tbl>
              <a:tblPr/>
              <a:tblGrid>
                <a:gridCol w="1789331"/>
                <a:gridCol w="974675"/>
                <a:gridCol w="875490"/>
                <a:gridCol w="1428291"/>
                <a:gridCol w="195730"/>
                <a:gridCol w="195730"/>
                <a:gridCol w="1765529"/>
                <a:gridCol w="195730"/>
                <a:gridCol w="195730"/>
                <a:gridCol w="1483837"/>
                <a:gridCol w="802754"/>
              </a:tblGrid>
              <a:tr h="251618">
                <a:tc gridSpan="10">
                  <a:txBody>
                    <a:bodyPr/>
                    <a:lstStyle/>
                    <a:p>
                      <a:pPr algn="ctr">
                        <a:spcAft>
                          <a:spcPts val="0"/>
                        </a:spcAft>
                      </a:pPr>
                      <a:r>
                        <a:rPr lang="es-EC" sz="1100" b="1" dirty="0">
                          <a:solidFill>
                            <a:srgbClr val="000000"/>
                          </a:solidFill>
                          <a:latin typeface="Calibri"/>
                          <a:ea typeface="Times New Roman"/>
                        </a:rPr>
                        <a:t>FUNDACIÓN HENRY DAVIS </a:t>
                      </a:r>
                      <a:endParaRPr lang="es-ES" sz="12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100">
                        <a:solidFill>
                          <a:srgbClr val="000000"/>
                        </a:solidFill>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618">
                <a:tc gridSpan="10">
                  <a:txBody>
                    <a:bodyPr/>
                    <a:lstStyle/>
                    <a:p>
                      <a:pPr algn="ctr">
                        <a:spcAft>
                          <a:spcPts val="0"/>
                        </a:spcAft>
                      </a:pPr>
                      <a:r>
                        <a:rPr lang="es-EC" sz="1100" b="1">
                          <a:solidFill>
                            <a:srgbClr val="000000"/>
                          </a:solidFill>
                          <a:latin typeface="Calibri"/>
                          <a:ea typeface="Times New Roman"/>
                        </a:rPr>
                        <a:t>EVALUACIONES INICIALES DE LA CAPACIDAD FÍSICA DE LA FUERZA </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100">
                        <a:solidFill>
                          <a:srgbClr val="000000"/>
                        </a:solidFill>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440052">
                <a:tc>
                  <a:txBody>
                    <a:bodyPr/>
                    <a:lstStyle/>
                    <a:p>
                      <a:endParaRPr lang="es-ES" sz="1100">
                        <a:solidFill>
                          <a:srgbClr val="000000"/>
                        </a:solidFill>
                        <a:latin typeface="Calibri"/>
                      </a:endParaRPr>
                    </a:p>
                  </a:txBody>
                  <a:tcPr marL="68580" marR="68580" marT="0" marB="0">
                    <a:lnL>
                      <a:noFill/>
                    </a:lnL>
                    <a:lnR>
                      <a:noFill/>
                    </a:lnR>
                    <a:lnT>
                      <a:noFill/>
                    </a:lnT>
                    <a:lnB>
                      <a:noFill/>
                    </a:lnB>
                  </a:tcPr>
                </a:tc>
                <a:tc gridSpan="2">
                  <a:txBody>
                    <a:bodyPr/>
                    <a:lstStyle/>
                    <a:p>
                      <a:pPr algn="ctr">
                        <a:spcAft>
                          <a:spcPts val="0"/>
                        </a:spcAft>
                      </a:pPr>
                      <a:r>
                        <a:rPr lang="es-EC" sz="1100" b="1">
                          <a:solidFill>
                            <a:srgbClr val="000000"/>
                          </a:solidFill>
                          <a:latin typeface="Calibri"/>
                          <a:ea typeface="Times New Roman"/>
                        </a:rPr>
                        <a:t>GRUPO I SUB 8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gridSpan="2">
                  <a:txBody>
                    <a:bodyPr/>
                    <a:lstStyle/>
                    <a:p>
                      <a:pPr algn="ctr">
                        <a:spcAft>
                          <a:spcPts val="0"/>
                        </a:spcAft>
                      </a:pPr>
                      <a:r>
                        <a:rPr lang="es-EC" sz="1100" b="1">
                          <a:solidFill>
                            <a:srgbClr val="000000"/>
                          </a:solidFill>
                          <a:latin typeface="Calibri"/>
                          <a:ea typeface="Times New Roman"/>
                        </a:rPr>
                        <a:t>GRUPO II   SUB 10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gridSpan="3">
                  <a:txBody>
                    <a:bodyPr/>
                    <a:lstStyle/>
                    <a:p>
                      <a:pPr algn="ctr">
                        <a:spcAft>
                          <a:spcPts val="0"/>
                        </a:spcAft>
                      </a:pPr>
                      <a:r>
                        <a:rPr lang="es-EC" sz="1100" b="1">
                          <a:solidFill>
                            <a:srgbClr val="000000"/>
                          </a:solidFill>
                          <a:latin typeface="Calibri"/>
                          <a:ea typeface="Times New Roman"/>
                        </a:rPr>
                        <a:t>GRUPO III      SUB 12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hMerge="1">
                  <a:txBody>
                    <a:bodyPr/>
                    <a:lstStyle/>
                    <a:p>
                      <a:endParaRPr lang="es-ES"/>
                    </a:p>
                  </a:txBody>
                  <a:tcPr/>
                </a:tc>
                <a:tc gridSpan="3">
                  <a:txBody>
                    <a:bodyPr/>
                    <a:lstStyle/>
                    <a:p>
                      <a:pPr algn="ct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hMerge="1">
                  <a:txBody>
                    <a:bodyPr/>
                    <a:lstStyle/>
                    <a:p>
                      <a:endParaRPr lang="es-ES"/>
                    </a:p>
                  </a:txBody>
                  <a:tcPr/>
                </a:tc>
              </a:tr>
              <a:tr h="339964">
                <a:tc>
                  <a:txBody>
                    <a:bodyPr/>
                    <a:lstStyle/>
                    <a:p>
                      <a:pPr>
                        <a:spcAft>
                          <a:spcPts val="0"/>
                        </a:spcAft>
                      </a:pPr>
                      <a:r>
                        <a:rPr lang="es-EC" sz="1000" b="1">
                          <a:solidFill>
                            <a:srgbClr val="000000"/>
                          </a:solidFill>
                          <a:latin typeface="Calibri"/>
                          <a:ea typeface="Times New Roman"/>
                        </a:rPr>
                        <a:t>VALORACIÓN</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gridSpan="2">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hMerge="1">
                  <a:txBody>
                    <a:bodyPr/>
                    <a:lstStyle/>
                    <a:p>
                      <a:endParaRPr lang="es-ES"/>
                    </a:p>
                  </a:txBody>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gridSpan="2">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hMerge="1">
                  <a:txBody>
                    <a:bodyPr/>
                    <a:lstStyle/>
                    <a:p>
                      <a:endParaRPr lang="es-ES"/>
                    </a:p>
                  </a:txBody>
                  <a:tcPr/>
                </a:tc>
                <a:tc>
                  <a:txBody>
                    <a:bodyPr/>
                    <a:lstStyle/>
                    <a:p>
                      <a:pPr>
                        <a:spcAft>
                          <a:spcPts val="0"/>
                        </a:spcAft>
                      </a:pPr>
                      <a:r>
                        <a:rPr lang="es-EC" sz="1000" b="1" dirty="0">
                          <a:solidFill>
                            <a:srgbClr val="000000"/>
                          </a:solidFill>
                          <a:latin typeface="Calibri"/>
                          <a:ea typeface="Times New Roman"/>
                        </a:rPr>
                        <a:t>PRES TEST</a:t>
                      </a:r>
                      <a:endParaRPr lang="es-ES" sz="12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39964">
                <a:tc>
                  <a:txBody>
                    <a:bodyPr/>
                    <a:lstStyle/>
                    <a:p>
                      <a:pPr>
                        <a:spcAft>
                          <a:spcPts val="0"/>
                        </a:spcAft>
                      </a:pPr>
                      <a:r>
                        <a:rPr lang="es-EC" sz="1100">
                          <a:solidFill>
                            <a:srgbClr val="000000"/>
                          </a:solidFill>
                          <a:latin typeface="Calibri"/>
                          <a:ea typeface="Times New Roman"/>
                        </a:rPr>
                        <a:t>EXCELENTES</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gridSpan="2">
                  <a:txBody>
                    <a:bodyPr/>
                    <a:lstStyle/>
                    <a:p>
                      <a:pPr algn="ctr">
                        <a:spcAft>
                          <a:spcPts val="0"/>
                        </a:spcAft>
                      </a:pPr>
                      <a:r>
                        <a:rPr lang="es-EC" sz="1100">
                          <a:solidFill>
                            <a:srgbClr val="000000"/>
                          </a:solidFill>
                          <a:latin typeface="Calibri"/>
                          <a:ea typeface="Times New Roman"/>
                        </a:rPr>
                        <a:t>33%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a:txBody>
                    <a:bodyPr/>
                    <a:lstStyle/>
                    <a:p>
                      <a:pPr algn="ctr">
                        <a:spcAft>
                          <a:spcPts val="0"/>
                        </a:spcAft>
                      </a:pPr>
                      <a:r>
                        <a:rPr lang="es-EC" sz="1100">
                          <a:solidFill>
                            <a:srgbClr val="000000"/>
                          </a:solidFill>
                          <a:latin typeface="Calibri"/>
                          <a:ea typeface="Times New Roman"/>
                        </a:rPr>
                        <a:t>18%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gridSpan="2">
                  <a:txBody>
                    <a:bodyPr/>
                    <a:lstStyle/>
                    <a:p>
                      <a:pPr algn="ctr">
                        <a:spcAft>
                          <a:spcPts val="0"/>
                        </a:spcAft>
                      </a:pPr>
                      <a:r>
                        <a:rPr lang="es-EC" sz="1100">
                          <a:solidFill>
                            <a:srgbClr val="000000"/>
                          </a:solidFill>
                          <a:latin typeface="Calibri"/>
                          <a:ea typeface="Times New Roman"/>
                        </a:rPr>
                        <a:t>28%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a:txBody>
                    <a:bodyPr/>
                    <a:lstStyle/>
                    <a:p>
                      <a:pPr algn="ctr">
                        <a:spcAft>
                          <a:spcPts val="0"/>
                        </a:spcAft>
                      </a:pPr>
                      <a:r>
                        <a:rPr lang="es-EC" sz="1100">
                          <a:solidFill>
                            <a:srgbClr val="000000"/>
                          </a:solidFill>
                          <a:latin typeface="Calibri"/>
                          <a:ea typeface="Times New Roman"/>
                        </a:rPr>
                        <a:t>24%</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dirty="0">
                          <a:solidFill>
                            <a:srgbClr val="000000"/>
                          </a:solidFill>
                          <a:latin typeface="Calibri"/>
                          <a:ea typeface="Times New Roman"/>
                        </a:rPr>
                        <a:t>30%</a:t>
                      </a:r>
                      <a:endParaRPr lang="es-ES" sz="1200" dirty="0">
                        <a:solidFill>
                          <a:srgbClr val="000000"/>
                        </a:solidFill>
                        <a:latin typeface="Times New Roman"/>
                        <a:ea typeface="Times New Roman"/>
                      </a:endParaRPr>
                    </a:p>
                  </a:txBody>
                  <a:tcPr marL="68580" marR="68580" marT="0" marB="0">
                    <a:lnL>
                      <a:noFill/>
                    </a:lnL>
                    <a:lnR>
                      <a:noFill/>
                    </a:lnR>
                    <a:lnT>
                      <a:noFill/>
                    </a:lnT>
                    <a:lnB>
                      <a:noFill/>
                    </a:lnB>
                  </a:tcPr>
                </a:tc>
              </a:tr>
              <a:tr h="339964">
                <a:tc>
                  <a:txBody>
                    <a:bodyPr/>
                    <a:lstStyle/>
                    <a:p>
                      <a:pPr>
                        <a:spcAft>
                          <a:spcPts val="0"/>
                        </a:spcAft>
                      </a:pPr>
                      <a:r>
                        <a:rPr lang="es-EC" sz="1100">
                          <a:solidFill>
                            <a:srgbClr val="000000"/>
                          </a:solidFill>
                          <a:latin typeface="Calibri"/>
                          <a:ea typeface="Times New Roman"/>
                        </a:rPr>
                        <a:t>MUY BUENOS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28%</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gridSpan="2">
                  <a:txBody>
                    <a:bodyPr/>
                    <a:lstStyle/>
                    <a:p>
                      <a:pPr algn="ctr">
                        <a:spcAft>
                          <a:spcPts val="0"/>
                        </a:spcAft>
                      </a:pPr>
                      <a:r>
                        <a:rPr lang="es-EC" sz="1100">
                          <a:solidFill>
                            <a:srgbClr val="000000"/>
                          </a:solidFill>
                          <a:latin typeface="Calibri"/>
                          <a:ea typeface="Times New Roman"/>
                        </a:rPr>
                        <a:t>29%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hMerge="1">
                  <a:txBody>
                    <a:bodyPr/>
                    <a:lstStyle/>
                    <a:p>
                      <a:endParaRPr lang="es-ES"/>
                    </a:p>
                  </a:txBody>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gridSpan="2">
                  <a:txBody>
                    <a:bodyPr/>
                    <a:lstStyle/>
                    <a:p>
                      <a:pPr algn="ctr">
                        <a:spcAft>
                          <a:spcPts val="0"/>
                        </a:spcAft>
                      </a:pPr>
                      <a:r>
                        <a:rPr lang="es-EC" sz="1100">
                          <a:solidFill>
                            <a:srgbClr val="000000"/>
                          </a:solidFill>
                          <a:latin typeface="Calibri"/>
                          <a:ea typeface="Times New Roman"/>
                        </a:rPr>
                        <a:t>34%</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hMerge="1">
                  <a:txBody>
                    <a:bodyPr/>
                    <a:lstStyle/>
                    <a:p>
                      <a:endParaRPr lang="es-ES"/>
                    </a:p>
                  </a:txBody>
                  <a:tcPr/>
                </a:tc>
                <a:tc>
                  <a:txBody>
                    <a:bodyPr/>
                    <a:lstStyle/>
                    <a:p>
                      <a:pPr algn="ctr">
                        <a:spcAft>
                          <a:spcPts val="0"/>
                        </a:spcAft>
                      </a:pPr>
                      <a:r>
                        <a:rPr lang="es-EC" sz="1100">
                          <a:solidFill>
                            <a:srgbClr val="000000"/>
                          </a:solidFill>
                          <a:latin typeface="Calibri"/>
                          <a:ea typeface="Times New Roman"/>
                        </a:rPr>
                        <a:t>22%</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39964">
                <a:tc>
                  <a:txBody>
                    <a:bodyPr/>
                    <a:lstStyle/>
                    <a:p>
                      <a:pPr>
                        <a:spcAft>
                          <a:spcPts val="0"/>
                        </a:spcAft>
                      </a:pPr>
                      <a:r>
                        <a:rPr lang="es-EC" sz="1100">
                          <a:solidFill>
                            <a:srgbClr val="000000"/>
                          </a:solidFill>
                          <a:latin typeface="Calibri"/>
                          <a:ea typeface="Times New Roman"/>
                        </a:rPr>
                        <a:t>BUENOS</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gridSpan="2">
                  <a:txBody>
                    <a:bodyPr/>
                    <a:lstStyle/>
                    <a:p>
                      <a:pPr algn="ctr">
                        <a:spcAft>
                          <a:spcPts val="0"/>
                        </a:spcAft>
                      </a:pPr>
                      <a:r>
                        <a:rPr lang="es-EC" sz="1100">
                          <a:solidFill>
                            <a:srgbClr val="000000"/>
                          </a:solidFill>
                          <a:latin typeface="Calibri"/>
                          <a:ea typeface="Times New Roman"/>
                        </a:rPr>
                        <a:t>21%</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a:txBody>
                    <a:bodyPr/>
                    <a:lstStyle/>
                    <a:p>
                      <a:pPr algn="ctr">
                        <a:spcAft>
                          <a:spcPts val="0"/>
                        </a:spcAft>
                      </a:pPr>
                      <a:r>
                        <a:rPr lang="es-EC" sz="1100">
                          <a:solidFill>
                            <a:srgbClr val="000000"/>
                          </a:solidFill>
                          <a:latin typeface="Calibri"/>
                          <a:ea typeface="Times New Roman"/>
                        </a:rPr>
                        <a:t>32%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gridSpan="2">
                  <a:txBody>
                    <a:bodyPr/>
                    <a:lstStyle/>
                    <a:p>
                      <a:pPr algn="ctr">
                        <a:spcAft>
                          <a:spcPts val="0"/>
                        </a:spcAft>
                      </a:pPr>
                      <a:r>
                        <a:rPr lang="es-EC" sz="1100">
                          <a:solidFill>
                            <a:srgbClr val="000000"/>
                          </a:solidFill>
                          <a:latin typeface="Calibri"/>
                          <a:ea typeface="Times New Roman"/>
                        </a:rPr>
                        <a:t>17%</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a:txBody>
                    <a:bodyPr/>
                    <a:lstStyle/>
                    <a:p>
                      <a:pPr algn="ctr">
                        <a:spcAft>
                          <a:spcPts val="0"/>
                        </a:spcAft>
                      </a:pPr>
                      <a:r>
                        <a:rPr lang="es-EC" sz="1100">
                          <a:solidFill>
                            <a:srgbClr val="000000"/>
                          </a:solidFill>
                          <a:latin typeface="Calibri"/>
                          <a:ea typeface="Times New Roman"/>
                        </a:rPr>
                        <a:t>31%</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dirty="0">
                          <a:solidFill>
                            <a:srgbClr val="000000"/>
                          </a:solidFill>
                          <a:latin typeface="Calibri"/>
                          <a:ea typeface="Times New Roman"/>
                        </a:rPr>
                        <a:t>20%</a:t>
                      </a:r>
                      <a:endParaRPr lang="es-ES" sz="1200" dirty="0">
                        <a:solidFill>
                          <a:srgbClr val="000000"/>
                        </a:solidFill>
                        <a:latin typeface="Times New Roman"/>
                        <a:ea typeface="Times New Roman"/>
                      </a:endParaRPr>
                    </a:p>
                  </a:txBody>
                  <a:tcPr marL="68580" marR="68580" marT="0" marB="0">
                    <a:lnL>
                      <a:noFill/>
                    </a:lnL>
                    <a:lnR>
                      <a:noFill/>
                    </a:lnR>
                    <a:lnT>
                      <a:noFill/>
                    </a:lnT>
                    <a:lnB>
                      <a:noFill/>
                    </a:lnB>
                  </a:tcPr>
                </a:tc>
              </a:tr>
              <a:tr h="251618">
                <a:tc>
                  <a:txBody>
                    <a:bodyPr/>
                    <a:lstStyle/>
                    <a:p>
                      <a:pPr>
                        <a:spcAft>
                          <a:spcPts val="0"/>
                        </a:spcAft>
                      </a:pPr>
                      <a:r>
                        <a:rPr lang="es-EC" sz="1100">
                          <a:solidFill>
                            <a:srgbClr val="000000"/>
                          </a:solidFill>
                          <a:latin typeface="Calibri"/>
                          <a:ea typeface="Times New Roman"/>
                        </a:rPr>
                        <a:t>DEFICIENTES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18%</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gridSpan="2">
                  <a:txBody>
                    <a:bodyPr/>
                    <a:lstStyle/>
                    <a:p>
                      <a:pPr algn="ctr">
                        <a:spcAft>
                          <a:spcPts val="0"/>
                        </a:spcAft>
                      </a:pPr>
                      <a:r>
                        <a:rPr lang="es-EC" sz="1100" dirty="0">
                          <a:solidFill>
                            <a:srgbClr val="000000"/>
                          </a:solidFill>
                          <a:latin typeface="Calibri"/>
                          <a:ea typeface="Times New Roman"/>
                        </a:rPr>
                        <a:t>17%</a:t>
                      </a:r>
                      <a:endParaRPr lang="es-ES" sz="12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hMerge="1">
                  <a:txBody>
                    <a:bodyPr/>
                    <a:lstStyle/>
                    <a:p>
                      <a:endParaRPr lang="es-ES"/>
                    </a:p>
                  </a:txBody>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gridSpan="2">
                  <a:txBody>
                    <a:bodyPr/>
                    <a:lstStyle/>
                    <a:p>
                      <a:pPr algn="ctr">
                        <a:spcAft>
                          <a:spcPts val="0"/>
                        </a:spcAft>
                      </a:pPr>
                      <a:r>
                        <a:rPr lang="es-EC" sz="1100">
                          <a:solidFill>
                            <a:srgbClr val="000000"/>
                          </a:solidFill>
                          <a:latin typeface="Calibri"/>
                          <a:ea typeface="Times New Roman"/>
                        </a:rPr>
                        <a:t>21%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hMerge="1">
                  <a:txBody>
                    <a:bodyPr/>
                    <a:lstStyle/>
                    <a:p>
                      <a:endParaRPr lang="es-ES"/>
                    </a:p>
                  </a:txBody>
                  <a:tcPr/>
                </a:tc>
                <a:tc>
                  <a:txBody>
                    <a:bodyPr/>
                    <a:lstStyle/>
                    <a:p>
                      <a:pPr algn="ctr">
                        <a:spcAft>
                          <a:spcPts val="0"/>
                        </a:spcAft>
                      </a:pPr>
                      <a:r>
                        <a:rPr lang="es-EC" sz="1100">
                          <a:solidFill>
                            <a:srgbClr val="000000"/>
                          </a:solidFill>
                          <a:latin typeface="Calibri"/>
                          <a:ea typeface="Times New Roman"/>
                        </a:rPr>
                        <a:t>23%</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51618">
                <a:tc>
                  <a:txBody>
                    <a:bodyPr/>
                    <a:lstStyle/>
                    <a:p>
                      <a:pP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9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9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9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C" sz="9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spcAft>
                          <a:spcPts val="0"/>
                        </a:spcAft>
                      </a:pPr>
                      <a:r>
                        <a:rPr lang="es-EC" sz="9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s-EC" sz="9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spcAft>
                          <a:spcPts val="0"/>
                        </a:spcAft>
                      </a:pPr>
                      <a:r>
                        <a:rPr lang="es-EC" sz="9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900" dirty="0">
                          <a:solidFill>
                            <a:srgbClr val="000000"/>
                          </a:solidFill>
                          <a:latin typeface="Calibri"/>
                          <a:ea typeface="Times New Roman"/>
                        </a:rPr>
                        <a:t>100%</a:t>
                      </a:r>
                      <a:endParaRPr lang="es-ES" sz="12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4" name="3 Gráfico"/>
          <p:cNvGraphicFramePr/>
          <p:nvPr/>
        </p:nvGraphicFramePr>
        <p:xfrm>
          <a:off x="1238250" y="4324350"/>
          <a:ext cx="4514850" cy="2266950"/>
        </p:xfrm>
        <a:graphic>
          <a:graphicData uri="http://schemas.openxmlformats.org/drawingml/2006/chart">
            <c:chart xmlns:c="http://schemas.openxmlformats.org/drawingml/2006/chart" xmlns:r="http://schemas.openxmlformats.org/officeDocument/2006/relationships" r:id="rId2"/>
          </a:graphicData>
        </a:graphic>
      </p:graphicFrame>
      <p:sp>
        <p:nvSpPr>
          <p:cNvPr id="5121" name="Rectangle 1"/>
          <p:cNvSpPr>
            <a:spLocks noChangeArrowheads="1"/>
          </p:cNvSpPr>
          <p:nvPr/>
        </p:nvSpPr>
        <p:spPr bwMode="auto">
          <a:xfrm>
            <a:off x="6431446" y="4470618"/>
            <a:ext cx="513190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Análisis. </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observa en esta prueba después de aplicado el programa deportivo con sus diferentes opciones para todas las categorías y una vez unificado y obtenido sus valoraciones pre prueba y pos prueba se encuentra que en la valoración Deficiente una disminución del 4%, Bueno una disminución del </a:t>
            </a:r>
            <a:r>
              <a:rPr kumimoji="0" lang="es-EC"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11%</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Muy Bueno un desarrollo del </a:t>
            </a:r>
            <a:r>
              <a:rPr kumimoji="0" lang="es-EC"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12%</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en la valoración de Excelente  un aumento del 6</a:t>
            </a:r>
            <a:r>
              <a:rPr kumimoji="0" lang="es-EC"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lo que se considera un la efectividad del programa deportivo.</a:t>
            </a:r>
            <a:endParaRPr kumimoji="0" lang="es-EC"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1695450" y="638550"/>
            <a:ext cx="9010650" cy="646331"/>
          </a:xfrm>
          <a:prstGeom prst="rect">
            <a:avLst/>
          </a:prstGeom>
          <a:noFill/>
        </p:spPr>
        <p:txBody>
          <a:bodyPr wrap="square" lIns="91440" tIns="45720" rIns="91440" bIns="45720">
            <a:spAutoFit/>
          </a:bodyPr>
          <a:lstStyle/>
          <a:p>
            <a:pPr algn="ctr"/>
            <a:r>
              <a:rPr lang="es-ES" sz="3600" dirty="0" smtClean="0"/>
              <a:t>Test iniciales y finales de la velocidad</a:t>
            </a:r>
            <a:r>
              <a:rPr lang="es-ES" sz="3600" b="1" dirty="0" smtClean="0">
                <a:ln w="0"/>
                <a:solidFill>
                  <a:schemeClr val="accent1"/>
                </a:solidFill>
                <a:effectLst>
                  <a:outerShdw blurRad="38100" dist="25400" dir="5400000" algn="ctr" rotWithShape="0">
                    <a:srgbClr val="6E747A">
                      <a:alpha val="43000"/>
                    </a:srgbClr>
                  </a:outerShdw>
                </a:effectLst>
              </a:rPr>
              <a:t> </a:t>
            </a:r>
            <a:endParaRPr lang="es-ES" sz="3600" b="1" cap="none" spc="0" dirty="0">
              <a:ln w="0"/>
              <a:solidFill>
                <a:schemeClr val="accent1"/>
              </a:solidFill>
              <a:effectLst>
                <a:outerShdw blurRad="38100" dist="25400" dir="5400000" algn="ctr" rotWithShape="0">
                  <a:srgbClr val="6E747A">
                    <a:alpha val="43000"/>
                  </a:srgbClr>
                </a:outerShdw>
              </a:effectLst>
            </a:endParaRPr>
          </a:p>
        </p:txBody>
      </p:sp>
      <p:graphicFrame>
        <p:nvGraphicFramePr>
          <p:cNvPr id="3" name="2 Tabla"/>
          <p:cNvGraphicFramePr>
            <a:graphicFrameLocks noGrp="1"/>
          </p:cNvGraphicFramePr>
          <p:nvPr/>
        </p:nvGraphicFramePr>
        <p:xfrm>
          <a:off x="1556703" y="1461452"/>
          <a:ext cx="4958396" cy="3053398"/>
        </p:xfrm>
        <a:graphic>
          <a:graphicData uri="http://schemas.openxmlformats.org/drawingml/2006/table">
            <a:tbl>
              <a:tblPr/>
              <a:tblGrid>
                <a:gridCol w="855886"/>
                <a:gridCol w="474562"/>
                <a:gridCol w="405828"/>
                <a:gridCol w="650281"/>
                <a:gridCol w="405828"/>
                <a:gridCol w="867839"/>
                <a:gridCol w="430931"/>
                <a:gridCol w="474562"/>
                <a:gridCol w="392679"/>
              </a:tblGrid>
              <a:tr h="255404">
                <a:tc gridSpan="8">
                  <a:txBody>
                    <a:bodyPr/>
                    <a:lstStyle/>
                    <a:p>
                      <a:pPr algn="ctr">
                        <a:spcAft>
                          <a:spcPts val="0"/>
                        </a:spcAft>
                      </a:pPr>
                      <a:r>
                        <a:rPr lang="es-EC" sz="1100" b="1" dirty="0">
                          <a:solidFill>
                            <a:srgbClr val="000000"/>
                          </a:solidFill>
                          <a:latin typeface="Calibri"/>
                          <a:ea typeface="Times New Roman"/>
                        </a:rPr>
                        <a:t>FUNDACIÓN HENRY DAVIS </a:t>
                      </a:r>
                      <a:endParaRPr lang="es-ES" sz="1200" dirty="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100">
                        <a:solidFill>
                          <a:srgbClr val="000000"/>
                        </a:solidFill>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404">
                <a:tc gridSpan="8">
                  <a:txBody>
                    <a:bodyPr/>
                    <a:lstStyle/>
                    <a:p>
                      <a:pPr algn="ctr">
                        <a:spcAft>
                          <a:spcPts val="0"/>
                        </a:spcAft>
                      </a:pPr>
                      <a:r>
                        <a:rPr lang="es-EC" sz="1100" b="1">
                          <a:solidFill>
                            <a:srgbClr val="000000"/>
                          </a:solidFill>
                          <a:latin typeface="Calibri"/>
                          <a:ea typeface="Times New Roman"/>
                        </a:rPr>
                        <a:t>EVALUACIONES INICIALES DE LA CAPACIDAD FÍSICA DE LA VELOCIDAD</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100">
                        <a:solidFill>
                          <a:srgbClr val="000000"/>
                        </a:solidFill>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377740">
                <a:tc>
                  <a:txBody>
                    <a:bodyPr/>
                    <a:lstStyle/>
                    <a:p>
                      <a:endParaRPr lang="es-ES" sz="1100">
                        <a:solidFill>
                          <a:srgbClr val="000000"/>
                        </a:solidFill>
                        <a:latin typeface="Calibri"/>
                      </a:endParaRPr>
                    </a:p>
                  </a:txBody>
                  <a:tcPr marL="68580" marR="68580" marT="0" marB="0">
                    <a:lnL>
                      <a:noFill/>
                    </a:lnL>
                    <a:lnR>
                      <a:noFill/>
                    </a:lnR>
                    <a:lnT>
                      <a:noFill/>
                    </a:lnT>
                    <a:lnB>
                      <a:noFill/>
                    </a:lnB>
                  </a:tcPr>
                </a:tc>
                <a:tc gridSpan="2">
                  <a:txBody>
                    <a:bodyPr/>
                    <a:lstStyle/>
                    <a:p>
                      <a:pPr algn="ctr">
                        <a:spcAft>
                          <a:spcPts val="0"/>
                        </a:spcAft>
                      </a:pPr>
                      <a:r>
                        <a:rPr lang="es-EC" sz="1100" b="1">
                          <a:solidFill>
                            <a:srgbClr val="000000"/>
                          </a:solidFill>
                          <a:latin typeface="Calibri"/>
                          <a:ea typeface="Times New Roman"/>
                        </a:rPr>
                        <a:t>GRUPO I SUB 8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gridSpan="2">
                  <a:txBody>
                    <a:bodyPr/>
                    <a:lstStyle/>
                    <a:p>
                      <a:pPr algn="ctr">
                        <a:spcAft>
                          <a:spcPts val="0"/>
                        </a:spcAft>
                      </a:pPr>
                      <a:r>
                        <a:rPr lang="es-EC" sz="1100" b="1">
                          <a:solidFill>
                            <a:srgbClr val="000000"/>
                          </a:solidFill>
                          <a:latin typeface="Calibri"/>
                          <a:ea typeface="Times New Roman"/>
                        </a:rPr>
                        <a:t>GRUPO II SUB 10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gridSpan="2">
                  <a:txBody>
                    <a:bodyPr/>
                    <a:lstStyle/>
                    <a:p>
                      <a:pPr algn="ctr">
                        <a:spcAft>
                          <a:spcPts val="0"/>
                        </a:spcAft>
                      </a:pPr>
                      <a:r>
                        <a:rPr lang="es-EC" sz="1100" b="1">
                          <a:solidFill>
                            <a:srgbClr val="000000"/>
                          </a:solidFill>
                          <a:latin typeface="Calibri"/>
                          <a:ea typeface="Times New Roman"/>
                        </a:rPr>
                        <a:t>GRUPO III SUB 12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gridSpan="2">
                  <a:txBody>
                    <a:bodyPr/>
                    <a:lstStyle/>
                    <a:p>
                      <a:pPr algn="ct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r>
              <a:tr h="377740">
                <a:tc>
                  <a:txBody>
                    <a:bodyPr/>
                    <a:lstStyle/>
                    <a:p>
                      <a:pPr>
                        <a:spcAft>
                          <a:spcPts val="0"/>
                        </a:spcAft>
                      </a:pPr>
                      <a:r>
                        <a:rPr lang="es-EC" sz="1100" b="1">
                          <a:solidFill>
                            <a:srgbClr val="000000"/>
                          </a:solidFill>
                          <a:latin typeface="Calibri"/>
                          <a:ea typeface="Times New Roman"/>
                        </a:rPr>
                        <a:t>VALORACIÓN</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dirty="0">
                          <a:solidFill>
                            <a:srgbClr val="000000"/>
                          </a:solidFill>
                          <a:latin typeface="Calibri"/>
                          <a:ea typeface="Times New Roman"/>
                        </a:rPr>
                        <a:t>PRES TEST</a:t>
                      </a:r>
                      <a:endParaRPr lang="es-ES" sz="1200" dirty="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44115">
                <a:tc>
                  <a:txBody>
                    <a:bodyPr/>
                    <a:lstStyle/>
                    <a:p>
                      <a:pPr>
                        <a:spcAft>
                          <a:spcPts val="0"/>
                        </a:spcAft>
                      </a:pPr>
                      <a:r>
                        <a:rPr lang="es-EC" sz="1100" b="1">
                          <a:solidFill>
                            <a:srgbClr val="000000"/>
                          </a:solidFill>
                          <a:latin typeface="Calibri"/>
                          <a:ea typeface="Times New Roman"/>
                        </a:rPr>
                        <a:t>EXCELENTES</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377740">
                <a:tc>
                  <a:txBody>
                    <a:bodyPr/>
                    <a:lstStyle/>
                    <a:p>
                      <a:pPr>
                        <a:spcAft>
                          <a:spcPts val="0"/>
                        </a:spcAft>
                      </a:pPr>
                      <a:r>
                        <a:rPr lang="es-EC" sz="1100" b="1">
                          <a:solidFill>
                            <a:srgbClr val="000000"/>
                          </a:solidFill>
                          <a:latin typeface="Calibri"/>
                          <a:ea typeface="Times New Roman"/>
                        </a:rPr>
                        <a:t>MUY BUENOS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14%</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27%</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44115">
                <a:tc>
                  <a:txBody>
                    <a:bodyPr/>
                    <a:lstStyle/>
                    <a:p>
                      <a:pPr>
                        <a:spcAft>
                          <a:spcPts val="0"/>
                        </a:spcAft>
                      </a:pPr>
                      <a:r>
                        <a:rPr lang="es-EC" sz="1100" b="1">
                          <a:solidFill>
                            <a:srgbClr val="000000"/>
                          </a:solidFill>
                          <a:latin typeface="Calibri"/>
                          <a:ea typeface="Times New Roman"/>
                        </a:rPr>
                        <a:t>BUENOS</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dirty="0">
                          <a:solidFill>
                            <a:srgbClr val="000000"/>
                          </a:solidFill>
                          <a:latin typeface="Calibri"/>
                          <a:ea typeface="Times New Roman"/>
                        </a:rPr>
                        <a:t>45%</a:t>
                      </a:r>
                      <a:endParaRPr lang="es-ES" sz="1200" dirty="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45%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37%</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377740">
                <a:tc>
                  <a:txBody>
                    <a:bodyPr/>
                    <a:lstStyle/>
                    <a:p>
                      <a:pPr>
                        <a:spcAft>
                          <a:spcPts val="0"/>
                        </a:spcAft>
                      </a:pPr>
                      <a:r>
                        <a:rPr lang="es-EC" sz="1100" b="1">
                          <a:solidFill>
                            <a:srgbClr val="000000"/>
                          </a:solidFill>
                          <a:latin typeface="Calibri"/>
                          <a:ea typeface="Times New Roman"/>
                        </a:rPr>
                        <a:t>DEFICIENTES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24%</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24%</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18%</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16%</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43400">
                <a:tc>
                  <a:txBody>
                    <a:bodyPr/>
                    <a:lstStyle/>
                    <a:p>
                      <a:pP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dirty="0">
                          <a:solidFill>
                            <a:srgbClr val="000000"/>
                          </a:solidFill>
                          <a:latin typeface="Calibri"/>
                          <a:ea typeface="Times New Roman"/>
                        </a:rPr>
                        <a:t>100%</a:t>
                      </a:r>
                      <a:endParaRPr lang="es-ES" sz="12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4" name="3 Gráfico"/>
          <p:cNvGraphicFramePr/>
          <p:nvPr/>
        </p:nvGraphicFramePr>
        <p:xfrm>
          <a:off x="6915150" y="1466850"/>
          <a:ext cx="4533900" cy="2914650"/>
        </p:xfrm>
        <a:graphic>
          <a:graphicData uri="http://schemas.openxmlformats.org/drawingml/2006/chart">
            <c:chart xmlns:c="http://schemas.openxmlformats.org/drawingml/2006/chart" xmlns:r="http://schemas.openxmlformats.org/officeDocument/2006/relationships" r:id="rId2"/>
          </a:graphicData>
        </a:graphic>
      </p:graphicFrame>
      <p:sp>
        <p:nvSpPr>
          <p:cNvPr id="2049" name="Rectangle 1"/>
          <p:cNvSpPr>
            <a:spLocks noChangeArrowheads="1"/>
          </p:cNvSpPr>
          <p:nvPr/>
        </p:nvSpPr>
        <p:spPr bwMode="auto">
          <a:xfrm>
            <a:off x="1426265" y="4875851"/>
            <a:ext cx="9627704"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Análisis.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observa en esta prueba después de aplicado el programa deportivo con sus diferentes opciones para todas las categorías y una vez unificado y obtenido sus valoraciones pre prueba y pos prueba se encuentra que en la valoración Deficiente una disminución del 1%, Bueno una disminución del </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Muy Bueno un desarrollo del </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en la valoración de Excelente  un aumento del 1</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lo que se considera un desarrollo poco significativo.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166258" y="638550"/>
            <a:ext cx="8539842" cy="646331"/>
          </a:xfrm>
          <a:prstGeom prst="rect">
            <a:avLst/>
          </a:prstGeom>
          <a:noFill/>
        </p:spPr>
        <p:txBody>
          <a:bodyPr wrap="square" lIns="91440" tIns="45720" rIns="91440" bIns="45720">
            <a:spAutoFit/>
          </a:bodyPr>
          <a:lstStyle/>
          <a:p>
            <a:pPr algn="ctr"/>
            <a:r>
              <a:rPr lang="es-ES" sz="3600" dirty="0" smtClean="0"/>
              <a:t>Test iniciales y finales de Resistencia</a:t>
            </a:r>
            <a:r>
              <a:rPr lang="es-ES" sz="3600" b="1" dirty="0" smtClean="0">
                <a:ln w="0"/>
                <a:solidFill>
                  <a:schemeClr val="accent1"/>
                </a:solidFill>
                <a:effectLst>
                  <a:outerShdw blurRad="38100" dist="25400" dir="5400000" algn="ctr" rotWithShape="0">
                    <a:srgbClr val="6E747A">
                      <a:alpha val="43000"/>
                    </a:srgbClr>
                  </a:outerShdw>
                </a:effectLst>
              </a:rPr>
              <a:t> </a:t>
            </a:r>
            <a:endParaRPr lang="es-ES" sz="3600" b="1" cap="none" spc="0" dirty="0">
              <a:ln w="0"/>
              <a:solidFill>
                <a:schemeClr val="accent1"/>
              </a:solidFill>
              <a:effectLst>
                <a:outerShdw blurRad="38100" dist="25400" dir="5400000" algn="ctr" rotWithShape="0">
                  <a:srgbClr val="6E747A">
                    <a:alpha val="43000"/>
                  </a:srgbClr>
                </a:outerShdw>
              </a:effectLst>
            </a:endParaRPr>
          </a:p>
        </p:txBody>
      </p:sp>
      <p:graphicFrame>
        <p:nvGraphicFramePr>
          <p:cNvPr id="6" name="5 Tabla"/>
          <p:cNvGraphicFramePr>
            <a:graphicFrameLocks noGrp="1"/>
          </p:cNvGraphicFramePr>
          <p:nvPr/>
        </p:nvGraphicFramePr>
        <p:xfrm>
          <a:off x="1210309" y="1706880"/>
          <a:ext cx="4999991" cy="2865119"/>
        </p:xfrm>
        <a:graphic>
          <a:graphicData uri="http://schemas.openxmlformats.org/drawingml/2006/table">
            <a:tbl>
              <a:tblPr/>
              <a:tblGrid>
                <a:gridCol w="928957"/>
                <a:gridCol w="530402"/>
                <a:gridCol w="479229"/>
                <a:gridCol w="530402"/>
                <a:gridCol w="479229"/>
                <a:gridCol w="530402"/>
                <a:gridCol w="479229"/>
                <a:gridCol w="530402"/>
                <a:gridCol w="511739"/>
              </a:tblGrid>
              <a:tr h="253781">
                <a:tc gridSpan="8">
                  <a:txBody>
                    <a:bodyPr/>
                    <a:lstStyle/>
                    <a:p>
                      <a:pPr algn="ctr">
                        <a:spcAft>
                          <a:spcPts val="0"/>
                        </a:spcAft>
                      </a:pPr>
                      <a:r>
                        <a:rPr lang="es-EC" sz="1100" b="1">
                          <a:solidFill>
                            <a:srgbClr val="000000"/>
                          </a:solidFill>
                          <a:latin typeface="Calibri"/>
                          <a:ea typeface="Times New Roman"/>
                        </a:rPr>
                        <a:t>FUNDACIÓN HENRY DAVIS </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100">
                        <a:solidFill>
                          <a:srgbClr val="000000"/>
                        </a:solidFill>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781">
                <a:tc gridSpan="8">
                  <a:txBody>
                    <a:bodyPr/>
                    <a:lstStyle/>
                    <a:p>
                      <a:pPr algn="ctr">
                        <a:spcAft>
                          <a:spcPts val="0"/>
                        </a:spcAft>
                      </a:pPr>
                      <a:r>
                        <a:rPr lang="es-EC" sz="1100" b="1">
                          <a:solidFill>
                            <a:srgbClr val="000000"/>
                          </a:solidFill>
                          <a:latin typeface="Calibri"/>
                          <a:ea typeface="Times New Roman"/>
                        </a:rPr>
                        <a:t>EVALUACIONES INICIALES DE LA CAPACIDAD FÍSICA DE LA RESISTENCIA</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100">
                        <a:solidFill>
                          <a:srgbClr val="000000"/>
                        </a:solidFill>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443525">
                <a:tc>
                  <a:txBody>
                    <a:bodyPr/>
                    <a:lstStyle/>
                    <a:p>
                      <a:endParaRPr lang="es-ES" sz="1100">
                        <a:solidFill>
                          <a:srgbClr val="000000"/>
                        </a:solidFill>
                        <a:latin typeface="Calibri"/>
                      </a:endParaRPr>
                    </a:p>
                  </a:txBody>
                  <a:tcPr marL="68580" marR="68580" marT="0" marB="0">
                    <a:lnL>
                      <a:noFill/>
                    </a:lnL>
                    <a:lnR>
                      <a:noFill/>
                    </a:lnR>
                    <a:lnT>
                      <a:noFill/>
                    </a:lnT>
                    <a:lnB>
                      <a:noFill/>
                    </a:lnB>
                  </a:tcPr>
                </a:tc>
                <a:tc gridSpan="2">
                  <a:txBody>
                    <a:bodyPr/>
                    <a:lstStyle/>
                    <a:p>
                      <a:pPr algn="ctr">
                        <a:spcAft>
                          <a:spcPts val="0"/>
                        </a:spcAft>
                      </a:pPr>
                      <a:r>
                        <a:rPr lang="es-EC" sz="1000" b="1">
                          <a:solidFill>
                            <a:srgbClr val="000000"/>
                          </a:solidFill>
                          <a:latin typeface="Calibri"/>
                          <a:ea typeface="Times New Roman"/>
                        </a:rPr>
                        <a:t>GRUPO I SUB 8</a:t>
                      </a:r>
                      <a:endParaRPr lang="es-ES" sz="1200">
                        <a:solidFill>
                          <a:srgbClr val="000000"/>
                        </a:solidFill>
                        <a:latin typeface="Times New Roman"/>
                        <a:ea typeface="Times New Roman"/>
                      </a:endParaRPr>
                    </a:p>
                  </a:txBody>
                  <a:tcPr marL="68580" marR="68580" marT="0" marB="0" anchor="ctr">
                    <a:lnL>
                      <a:noFill/>
                    </a:lnL>
                    <a:lnR>
                      <a:noFill/>
                    </a:lnR>
                    <a:lnT>
                      <a:noFill/>
                    </a:lnT>
                    <a:lnB>
                      <a:noFill/>
                    </a:lnB>
                  </a:tcPr>
                </a:tc>
                <a:tc hMerge="1">
                  <a:txBody>
                    <a:bodyPr/>
                    <a:lstStyle/>
                    <a:p>
                      <a:endParaRPr lang="es-ES"/>
                    </a:p>
                  </a:txBody>
                  <a:tcPr/>
                </a:tc>
                <a:tc gridSpan="2">
                  <a:txBody>
                    <a:bodyPr/>
                    <a:lstStyle/>
                    <a:p>
                      <a:pPr algn="ctr">
                        <a:spcAft>
                          <a:spcPts val="0"/>
                        </a:spcAft>
                      </a:pPr>
                      <a:r>
                        <a:rPr lang="es-EC" sz="1000" b="1">
                          <a:solidFill>
                            <a:srgbClr val="000000"/>
                          </a:solidFill>
                          <a:latin typeface="Calibri"/>
                          <a:ea typeface="Times New Roman"/>
                        </a:rPr>
                        <a:t>GRUPO II SUB 10</a:t>
                      </a:r>
                      <a:endParaRPr lang="es-ES" sz="1200">
                        <a:solidFill>
                          <a:srgbClr val="000000"/>
                        </a:solidFill>
                        <a:latin typeface="Times New Roman"/>
                        <a:ea typeface="Times New Roman"/>
                      </a:endParaRPr>
                    </a:p>
                  </a:txBody>
                  <a:tcPr marL="68580" marR="68580" marT="0" marB="0" anchor="ctr">
                    <a:lnL>
                      <a:noFill/>
                    </a:lnL>
                    <a:lnR>
                      <a:noFill/>
                    </a:lnR>
                    <a:lnT>
                      <a:noFill/>
                    </a:lnT>
                    <a:lnB>
                      <a:noFill/>
                    </a:lnB>
                  </a:tcPr>
                </a:tc>
                <a:tc hMerge="1">
                  <a:txBody>
                    <a:bodyPr/>
                    <a:lstStyle/>
                    <a:p>
                      <a:endParaRPr lang="es-ES"/>
                    </a:p>
                  </a:txBody>
                  <a:tcPr/>
                </a:tc>
                <a:tc gridSpan="2">
                  <a:txBody>
                    <a:bodyPr/>
                    <a:lstStyle/>
                    <a:p>
                      <a:pPr algn="ctr">
                        <a:spcAft>
                          <a:spcPts val="0"/>
                        </a:spcAft>
                      </a:pPr>
                      <a:r>
                        <a:rPr lang="es-EC" sz="1000" b="1">
                          <a:solidFill>
                            <a:srgbClr val="000000"/>
                          </a:solidFill>
                          <a:latin typeface="Calibri"/>
                          <a:ea typeface="Times New Roman"/>
                        </a:rPr>
                        <a:t>GRUPO III SUB 12</a:t>
                      </a:r>
                      <a:endParaRPr lang="es-ES" sz="1200">
                        <a:solidFill>
                          <a:srgbClr val="000000"/>
                        </a:solidFill>
                        <a:latin typeface="Times New Roman"/>
                        <a:ea typeface="Times New Roman"/>
                      </a:endParaRPr>
                    </a:p>
                  </a:txBody>
                  <a:tcPr marL="68580" marR="68580" marT="0" marB="0" anchor="ctr">
                    <a:lnL>
                      <a:noFill/>
                    </a:lnL>
                    <a:lnR>
                      <a:noFill/>
                    </a:lnR>
                    <a:lnT>
                      <a:noFill/>
                    </a:lnT>
                    <a:lnB>
                      <a:noFill/>
                    </a:lnB>
                  </a:tcPr>
                </a:tc>
                <a:tc hMerge="1">
                  <a:txBody>
                    <a:bodyPr/>
                    <a:lstStyle/>
                    <a:p>
                      <a:endParaRPr lang="es-ES"/>
                    </a:p>
                  </a:txBody>
                  <a:tcPr/>
                </a:tc>
                <a:tc gridSpan="2">
                  <a:txBody>
                    <a:bodyPr/>
                    <a:lstStyle/>
                    <a:p>
                      <a:pPr algn="ctr">
                        <a:spcAft>
                          <a:spcPts val="0"/>
                        </a:spcAft>
                      </a:pPr>
                      <a:r>
                        <a:rPr lang="es-EC" sz="10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nchor="ctr">
                    <a:lnL>
                      <a:noFill/>
                    </a:lnL>
                    <a:lnR>
                      <a:noFill/>
                    </a:lnR>
                    <a:lnT>
                      <a:noFill/>
                    </a:lnT>
                    <a:lnB>
                      <a:noFill/>
                    </a:lnB>
                  </a:tcPr>
                </a:tc>
                <a:tc hMerge="1">
                  <a:txBody>
                    <a:bodyPr/>
                    <a:lstStyle/>
                    <a:p>
                      <a:endParaRPr lang="es-ES"/>
                    </a:p>
                  </a:txBody>
                  <a:tcPr/>
                </a:tc>
              </a:tr>
              <a:tr h="379486">
                <a:tc>
                  <a:txBody>
                    <a:bodyPr/>
                    <a:lstStyle/>
                    <a:p>
                      <a:pPr>
                        <a:spcAft>
                          <a:spcPts val="0"/>
                        </a:spcAft>
                      </a:pPr>
                      <a:r>
                        <a:rPr lang="es-EC" sz="1100" b="1">
                          <a:solidFill>
                            <a:srgbClr val="000000"/>
                          </a:solidFill>
                          <a:latin typeface="Calibri"/>
                          <a:ea typeface="Times New Roman"/>
                        </a:rPr>
                        <a:t>VALORACIÓN</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42328">
                <a:tc>
                  <a:txBody>
                    <a:bodyPr/>
                    <a:lstStyle/>
                    <a:p>
                      <a:pPr>
                        <a:spcAft>
                          <a:spcPts val="0"/>
                        </a:spcAft>
                      </a:pPr>
                      <a:r>
                        <a:rPr lang="es-EC" sz="1100" b="1">
                          <a:solidFill>
                            <a:srgbClr val="000000"/>
                          </a:solidFill>
                          <a:latin typeface="Calibri"/>
                          <a:ea typeface="Times New Roman"/>
                        </a:rPr>
                        <a:t>EXCELENTES</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40%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49%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48%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37%</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44%</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342328">
                <a:tc>
                  <a:txBody>
                    <a:bodyPr/>
                    <a:lstStyle/>
                    <a:p>
                      <a:pPr>
                        <a:spcAft>
                          <a:spcPts val="0"/>
                        </a:spcAft>
                      </a:pPr>
                      <a:r>
                        <a:rPr lang="es-EC" sz="1100" b="1">
                          <a:solidFill>
                            <a:srgbClr val="000000"/>
                          </a:solidFill>
                          <a:latin typeface="Calibri"/>
                          <a:ea typeface="Times New Roman"/>
                        </a:rPr>
                        <a:t>MUY BUENOS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24%</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27%</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28%</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42328">
                <a:tc>
                  <a:txBody>
                    <a:bodyPr/>
                    <a:lstStyle/>
                    <a:p>
                      <a:pPr>
                        <a:spcAft>
                          <a:spcPts val="0"/>
                        </a:spcAft>
                      </a:pPr>
                      <a:r>
                        <a:rPr lang="es-EC" sz="1100" b="1">
                          <a:solidFill>
                            <a:srgbClr val="000000"/>
                          </a:solidFill>
                          <a:latin typeface="Calibri"/>
                          <a:ea typeface="Times New Roman"/>
                        </a:rPr>
                        <a:t>BUENOS</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11%</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253781">
                <a:tc>
                  <a:txBody>
                    <a:bodyPr/>
                    <a:lstStyle/>
                    <a:p>
                      <a:pPr>
                        <a:spcAft>
                          <a:spcPts val="0"/>
                        </a:spcAft>
                      </a:pPr>
                      <a:r>
                        <a:rPr lang="es-EC" sz="1100" b="1">
                          <a:solidFill>
                            <a:srgbClr val="000000"/>
                          </a:solidFill>
                          <a:latin typeface="Calibri"/>
                          <a:ea typeface="Times New Roman"/>
                        </a:rPr>
                        <a:t>DEFICIENTES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12%</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8%</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53781">
                <a:tc>
                  <a:txBody>
                    <a:bodyPr/>
                    <a:lstStyle/>
                    <a:p>
                      <a:pP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dirty="0">
                          <a:solidFill>
                            <a:srgbClr val="000000"/>
                          </a:solidFill>
                          <a:latin typeface="Calibri"/>
                          <a:ea typeface="Times New Roman"/>
                        </a:rPr>
                        <a:t>100%</a:t>
                      </a:r>
                      <a:endParaRPr lang="es-ES" sz="12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7" name="6 Gráfico"/>
          <p:cNvGraphicFramePr/>
          <p:nvPr/>
        </p:nvGraphicFramePr>
        <p:xfrm>
          <a:off x="6515100" y="1684941"/>
          <a:ext cx="5219700" cy="2954717"/>
        </p:xfrm>
        <a:graphic>
          <a:graphicData uri="http://schemas.openxmlformats.org/drawingml/2006/chart">
            <c:chart xmlns:c="http://schemas.openxmlformats.org/drawingml/2006/chart" xmlns:r="http://schemas.openxmlformats.org/officeDocument/2006/relationships" r:id="rId2"/>
          </a:graphicData>
        </a:graphic>
      </p:graphicFrame>
      <p:sp>
        <p:nvSpPr>
          <p:cNvPr id="4098" name="Rectangle 2"/>
          <p:cNvSpPr>
            <a:spLocks noChangeArrowheads="1"/>
          </p:cNvSpPr>
          <p:nvPr/>
        </p:nvSpPr>
        <p:spPr bwMode="auto">
          <a:xfrm>
            <a:off x="1143000" y="5068536"/>
            <a:ext cx="10515600"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Análisis.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observa en esta prueba después de aplicado el programa deportivo con sus diferentes opciones para todas las categorías y una vez unificado y obtenido sus valoraciones pre prueba y pos prueba se encuentra que en la valoración Deficiente una disminución del 2%, Bueno una disminución del </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Muy Bueno una disminución del </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en la valoración de Excelente  un aumento del 7</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lo que se considera un desarrollo poco significativo.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2166258" y="638550"/>
            <a:ext cx="8539842" cy="646331"/>
          </a:xfrm>
          <a:prstGeom prst="rect">
            <a:avLst/>
          </a:prstGeom>
          <a:noFill/>
        </p:spPr>
        <p:txBody>
          <a:bodyPr wrap="square" lIns="91440" tIns="45720" rIns="91440" bIns="45720">
            <a:spAutoFit/>
          </a:bodyPr>
          <a:lstStyle/>
          <a:p>
            <a:pPr algn="ctr"/>
            <a:r>
              <a:rPr lang="es-ES" sz="3600" dirty="0" smtClean="0"/>
              <a:t>Test iniciales y finales de la flexibilidad</a:t>
            </a:r>
            <a:r>
              <a:rPr lang="es-ES" sz="3600" b="1" dirty="0" smtClean="0">
                <a:ln w="0"/>
                <a:solidFill>
                  <a:schemeClr val="accent1"/>
                </a:solidFill>
                <a:effectLst>
                  <a:outerShdw blurRad="38100" dist="25400" dir="5400000" algn="ctr" rotWithShape="0">
                    <a:srgbClr val="6E747A">
                      <a:alpha val="43000"/>
                    </a:srgbClr>
                  </a:outerShdw>
                </a:effectLst>
              </a:rPr>
              <a:t> </a:t>
            </a:r>
            <a:endParaRPr lang="es-ES" sz="3600" b="1" cap="none" spc="0" dirty="0">
              <a:ln w="0"/>
              <a:solidFill>
                <a:schemeClr val="accent1"/>
              </a:solidFill>
              <a:effectLst>
                <a:outerShdw blurRad="38100" dist="25400" dir="5400000" algn="ctr" rotWithShape="0">
                  <a:srgbClr val="6E747A">
                    <a:alpha val="43000"/>
                  </a:srgbClr>
                </a:outerShdw>
              </a:effectLst>
            </a:endParaRPr>
          </a:p>
        </p:txBody>
      </p:sp>
      <p:graphicFrame>
        <p:nvGraphicFramePr>
          <p:cNvPr id="3" name="2 Tabla"/>
          <p:cNvGraphicFramePr>
            <a:graphicFrameLocks noGrp="1"/>
          </p:cNvGraphicFramePr>
          <p:nvPr/>
        </p:nvGraphicFramePr>
        <p:xfrm>
          <a:off x="995681" y="1629092"/>
          <a:ext cx="4814570" cy="2809559"/>
        </p:xfrm>
        <a:graphic>
          <a:graphicData uri="http://schemas.openxmlformats.org/drawingml/2006/table">
            <a:tbl>
              <a:tblPr/>
              <a:tblGrid>
                <a:gridCol w="865388"/>
                <a:gridCol w="514249"/>
                <a:gridCol w="464976"/>
                <a:gridCol w="514249"/>
                <a:gridCol w="464976"/>
                <a:gridCol w="514249"/>
                <a:gridCol w="464976"/>
                <a:gridCol w="515382"/>
                <a:gridCol w="496125"/>
              </a:tblGrid>
              <a:tr h="246643">
                <a:tc gridSpan="8">
                  <a:txBody>
                    <a:bodyPr/>
                    <a:lstStyle/>
                    <a:p>
                      <a:pPr algn="ctr">
                        <a:spcAft>
                          <a:spcPts val="0"/>
                        </a:spcAft>
                      </a:pPr>
                      <a:r>
                        <a:rPr lang="es-EC" sz="1100" b="1">
                          <a:solidFill>
                            <a:srgbClr val="000000"/>
                          </a:solidFill>
                          <a:latin typeface="Calibri"/>
                          <a:ea typeface="Times New Roman"/>
                        </a:rPr>
                        <a:t>FUNDACIÓN HENRY DAVIS </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100">
                        <a:solidFill>
                          <a:srgbClr val="000000"/>
                        </a:solidFill>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643">
                <a:tc gridSpan="8">
                  <a:txBody>
                    <a:bodyPr/>
                    <a:lstStyle/>
                    <a:p>
                      <a:pPr algn="ctr">
                        <a:spcAft>
                          <a:spcPts val="0"/>
                        </a:spcAft>
                      </a:pPr>
                      <a:r>
                        <a:rPr lang="es-EC" sz="1100" b="1">
                          <a:solidFill>
                            <a:srgbClr val="000000"/>
                          </a:solidFill>
                          <a:latin typeface="Calibri"/>
                          <a:ea typeface="Times New Roman"/>
                        </a:rPr>
                        <a:t>EVALUACIONES INICIALES DE LA CAPACIDAD FÍSICA DE LA FLEXIBILIDAD</a:t>
                      </a:r>
                      <a:endParaRPr lang="es-ES" sz="1200">
                        <a:solidFill>
                          <a:srgbClr val="000000"/>
                        </a:solidFill>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endParaRPr lang="es-ES" sz="1100">
                        <a:solidFill>
                          <a:srgbClr val="000000"/>
                        </a:solidFill>
                        <a:latin typeface="Calibri"/>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326140">
                <a:tc>
                  <a:txBody>
                    <a:bodyPr/>
                    <a:lstStyle/>
                    <a:p>
                      <a:endParaRPr lang="es-ES" sz="1100">
                        <a:solidFill>
                          <a:srgbClr val="000000"/>
                        </a:solidFill>
                        <a:latin typeface="Calibri"/>
                      </a:endParaRPr>
                    </a:p>
                  </a:txBody>
                  <a:tcPr marL="68580" marR="68580" marT="0" marB="0">
                    <a:lnL>
                      <a:noFill/>
                    </a:lnL>
                    <a:lnR>
                      <a:noFill/>
                    </a:lnR>
                    <a:lnT>
                      <a:noFill/>
                    </a:lnT>
                    <a:lnB>
                      <a:noFill/>
                    </a:lnB>
                  </a:tcPr>
                </a:tc>
                <a:tc gridSpan="2">
                  <a:txBody>
                    <a:bodyPr/>
                    <a:lstStyle/>
                    <a:p>
                      <a:pPr algn="ctr">
                        <a:spcAft>
                          <a:spcPts val="0"/>
                        </a:spcAft>
                      </a:pPr>
                      <a:r>
                        <a:rPr lang="es-EC" sz="1000" b="1">
                          <a:solidFill>
                            <a:srgbClr val="000000"/>
                          </a:solidFill>
                          <a:latin typeface="Calibri"/>
                          <a:ea typeface="Times New Roman"/>
                        </a:rPr>
                        <a:t>GRUPO I SUB 8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gridSpan="2">
                  <a:txBody>
                    <a:bodyPr/>
                    <a:lstStyle/>
                    <a:p>
                      <a:pPr algn="ctr">
                        <a:spcAft>
                          <a:spcPts val="0"/>
                        </a:spcAft>
                      </a:pPr>
                      <a:r>
                        <a:rPr lang="es-EC" sz="1000" b="1">
                          <a:solidFill>
                            <a:srgbClr val="000000"/>
                          </a:solidFill>
                          <a:latin typeface="Calibri"/>
                          <a:ea typeface="Times New Roman"/>
                        </a:rPr>
                        <a:t>GRUPO II SUB 10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gridSpan="2">
                  <a:txBody>
                    <a:bodyPr/>
                    <a:lstStyle/>
                    <a:p>
                      <a:pPr algn="ctr">
                        <a:spcAft>
                          <a:spcPts val="0"/>
                        </a:spcAft>
                      </a:pPr>
                      <a:r>
                        <a:rPr lang="es-EC" sz="1000" b="1">
                          <a:solidFill>
                            <a:srgbClr val="000000"/>
                          </a:solidFill>
                          <a:latin typeface="Calibri"/>
                          <a:ea typeface="Times New Roman"/>
                        </a:rPr>
                        <a:t>GRUPO III SUB 12  </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c gridSpan="2">
                  <a:txBody>
                    <a:bodyPr/>
                    <a:lstStyle/>
                    <a:p>
                      <a:pPr algn="ctr">
                        <a:spcAft>
                          <a:spcPts val="0"/>
                        </a:spcAft>
                      </a:pPr>
                      <a:r>
                        <a:rPr lang="es-EC" sz="10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hMerge="1">
                  <a:txBody>
                    <a:bodyPr/>
                    <a:lstStyle/>
                    <a:p>
                      <a:endParaRPr lang="es-ES"/>
                    </a:p>
                  </a:txBody>
                  <a:tcPr/>
                </a:tc>
              </a:tr>
              <a:tr h="358754">
                <a:tc>
                  <a:txBody>
                    <a:bodyPr/>
                    <a:lstStyle/>
                    <a:p>
                      <a:pPr>
                        <a:spcAft>
                          <a:spcPts val="0"/>
                        </a:spcAft>
                      </a:pPr>
                      <a:r>
                        <a:rPr lang="es-EC" sz="1100" b="1">
                          <a:solidFill>
                            <a:srgbClr val="000000"/>
                          </a:solidFill>
                          <a:latin typeface="Calibri"/>
                          <a:ea typeface="Times New Roman"/>
                        </a:rPr>
                        <a:t>VALORACIÓN</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spcAft>
                          <a:spcPts val="0"/>
                        </a:spcAft>
                      </a:pPr>
                      <a:r>
                        <a:rPr lang="es-EC" sz="1000" b="1">
                          <a:solidFill>
                            <a:srgbClr val="000000"/>
                          </a:solidFill>
                          <a:latin typeface="Calibri"/>
                          <a:ea typeface="Times New Roman"/>
                        </a:rPr>
                        <a:t>PRES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000" b="1">
                          <a:solidFill>
                            <a:srgbClr val="000000"/>
                          </a:solidFill>
                          <a:latin typeface="Calibri"/>
                          <a:ea typeface="Times New Roman"/>
                        </a:rPr>
                        <a:t>POS TEST</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33614">
                <a:tc>
                  <a:txBody>
                    <a:bodyPr/>
                    <a:lstStyle/>
                    <a:p>
                      <a:pPr>
                        <a:spcAft>
                          <a:spcPts val="0"/>
                        </a:spcAft>
                      </a:pPr>
                      <a:r>
                        <a:rPr lang="es-EC" sz="1100" b="1">
                          <a:solidFill>
                            <a:srgbClr val="000000"/>
                          </a:solidFill>
                          <a:latin typeface="Calibri"/>
                          <a:ea typeface="Times New Roman"/>
                        </a:rPr>
                        <a:t>EXCELENTES</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16%</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21%</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19%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23%</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24%</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358754">
                <a:tc>
                  <a:txBody>
                    <a:bodyPr/>
                    <a:lstStyle/>
                    <a:p>
                      <a:pPr>
                        <a:spcAft>
                          <a:spcPts val="0"/>
                        </a:spcAft>
                      </a:pPr>
                      <a:r>
                        <a:rPr lang="es-EC" sz="1100" b="1">
                          <a:solidFill>
                            <a:srgbClr val="000000"/>
                          </a:solidFill>
                          <a:latin typeface="Calibri"/>
                          <a:ea typeface="Times New Roman"/>
                        </a:rPr>
                        <a:t>MUY BUENOS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22%</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23%</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27%</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29%</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27%</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333614">
                <a:tc>
                  <a:txBody>
                    <a:bodyPr/>
                    <a:lstStyle/>
                    <a:p>
                      <a:pPr>
                        <a:spcAft>
                          <a:spcPts val="0"/>
                        </a:spcAft>
                      </a:pPr>
                      <a:r>
                        <a:rPr lang="es-EC" sz="1100" b="1">
                          <a:solidFill>
                            <a:srgbClr val="000000"/>
                          </a:solidFill>
                          <a:latin typeface="Calibri"/>
                          <a:ea typeface="Times New Roman"/>
                        </a:rPr>
                        <a:t>BUENOS</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31%</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25%</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39%</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38%</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34%</a:t>
                      </a:r>
                      <a:endParaRPr lang="es-ES" sz="1200">
                        <a:solidFill>
                          <a:srgbClr val="000000"/>
                        </a:solidFill>
                        <a:latin typeface="Times New Roman"/>
                        <a:ea typeface="Times New Roman"/>
                      </a:endParaRPr>
                    </a:p>
                  </a:txBody>
                  <a:tcPr marL="68580" marR="68580" marT="0" marB="0">
                    <a:lnL>
                      <a:noFill/>
                    </a:lnL>
                    <a:lnR>
                      <a:noFill/>
                    </a:lnR>
                    <a:lnT>
                      <a:noFill/>
                    </a:lnT>
                    <a:lnB>
                      <a:noFill/>
                    </a:lnB>
                  </a:tcPr>
                </a:tc>
                <a:tc>
                  <a:txBody>
                    <a:bodyPr/>
                    <a:lstStyle/>
                    <a:p>
                      <a:pPr algn="ctr">
                        <a:spcAft>
                          <a:spcPts val="0"/>
                        </a:spcAft>
                      </a:pPr>
                      <a:r>
                        <a:rPr lang="es-EC" sz="1100">
                          <a:solidFill>
                            <a:srgbClr val="000000"/>
                          </a:solidFill>
                          <a:latin typeface="Calibri"/>
                          <a:ea typeface="Times New Roman"/>
                        </a:rPr>
                        <a:t>32%</a:t>
                      </a:r>
                      <a:endParaRPr lang="es-ES" sz="1200">
                        <a:solidFill>
                          <a:srgbClr val="000000"/>
                        </a:solidFill>
                        <a:latin typeface="Times New Roman"/>
                        <a:ea typeface="Times New Roman"/>
                      </a:endParaRPr>
                    </a:p>
                  </a:txBody>
                  <a:tcPr marL="68580" marR="68580" marT="0" marB="0">
                    <a:lnL>
                      <a:noFill/>
                    </a:lnL>
                    <a:lnR>
                      <a:noFill/>
                    </a:lnR>
                    <a:lnT>
                      <a:noFill/>
                    </a:lnT>
                    <a:lnB>
                      <a:noFill/>
                    </a:lnB>
                  </a:tcPr>
                </a:tc>
              </a:tr>
              <a:tr h="358754">
                <a:tc>
                  <a:txBody>
                    <a:bodyPr/>
                    <a:lstStyle/>
                    <a:p>
                      <a:pPr>
                        <a:spcAft>
                          <a:spcPts val="0"/>
                        </a:spcAft>
                      </a:pPr>
                      <a:r>
                        <a:rPr lang="es-EC" sz="1100" b="1">
                          <a:solidFill>
                            <a:srgbClr val="000000"/>
                          </a:solidFill>
                          <a:latin typeface="Calibri"/>
                          <a:ea typeface="Times New Roman"/>
                        </a:rPr>
                        <a:t>DEFICIENTES </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30%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22%</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13%</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10%</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21%</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c>
                  <a:txBody>
                    <a:bodyPr/>
                    <a:lstStyle/>
                    <a:p>
                      <a:pPr algn="ctr">
                        <a:spcAft>
                          <a:spcPts val="0"/>
                        </a:spcAft>
                      </a:pPr>
                      <a:r>
                        <a:rPr lang="es-EC" sz="1100">
                          <a:solidFill>
                            <a:srgbClr val="000000"/>
                          </a:solidFill>
                          <a:latin typeface="Calibri"/>
                          <a:ea typeface="Times New Roman"/>
                        </a:rPr>
                        <a:t>17%</a:t>
                      </a:r>
                      <a:endParaRPr lang="es-ES" sz="1200">
                        <a:solidFill>
                          <a:srgbClr val="000000"/>
                        </a:solidFill>
                        <a:latin typeface="Times New Roman"/>
                        <a:ea typeface="Times New Roman"/>
                      </a:endParaRPr>
                    </a:p>
                  </a:txBody>
                  <a:tcPr marL="68580" marR="68580" marT="0" marB="0">
                    <a:lnL>
                      <a:noFill/>
                    </a:lnL>
                    <a:lnR>
                      <a:noFill/>
                    </a:lnR>
                    <a:lnT>
                      <a:noFill/>
                    </a:lnT>
                    <a:lnB>
                      <a:noFill/>
                    </a:lnB>
                    <a:solidFill>
                      <a:srgbClr val="C0C0C0"/>
                    </a:solidFill>
                  </a:tcPr>
                </a:tc>
              </a:tr>
              <a:tr h="246643">
                <a:tc>
                  <a:txBody>
                    <a:bodyPr/>
                    <a:lstStyle/>
                    <a:p>
                      <a:pPr>
                        <a:spcAft>
                          <a:spcPts val="0"/>
                        </a:spcAft>
                      </a:pPr>
                      <a:r>
                        <a:rPr lang="es-EC" sz="1100" b="1">
                          <a:solidFill>
                            <a:srgbClr val="000000"/>
                          </a:solidFill>
                          <a:latin typeface="Calibri"/>
                          <a:ea typeface="Times New Roman"/>
                        </a:rPr>
                        <a:t>TOTAL</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b="1">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a:solidFill>
                            <a:srgbClr val="000000"/>
                          </a:solidFill>
                          <a:latin typeface="Calibri"/>
                          <a:ea typeface="Times New Roman"/>
                        </a:rPr>
                        <a:t>100%</a:t>
                      </a:r>
                      <a:endParaRPr lang="es-ES" sz="120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100" dirty="0">
                          <a:solidFill>
                            <a:srgbClr val="000000"/>
                          </a:solidFill>
                          <a:latin typeface="Calibri"/>
                          <a:ea typeface="Times New Roman"/>
                        </a:rPr>
                        <a:t>100%</a:t>
                      </a:r>
                      <a:endParaRPr lang="es-ES" sz="1200" dirty="0">
                        <a:solidFill>
                          <a:srgbClr val="000000"/>
                        </a:solidFill>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4" name="3 Gráfico"/>
          <p:cNvGraphicFramePr/>
          <p:nvPr/>
        </p:nvGraphicFramePr>
        <p:xfrm>
          <a:off x="6210300" y="1581150"/>
          <a:ext cx="5219700" cy="2857500"/>
        </p:xfrm>
        <a:graphic>
          <a:graphicData uri="http://schemas.openxmlformats.org/drawingml/2006/chart">
            <c:chart xmlns:c="http://schemas.openxmlformats.org/drawingml/2006/chart" xmlns:r="http://schemas.openxmlformats.org/officeDocument/2006/relationships" r:id="rId2"/>
          </a:graphicData>
        </a:graphic>
      </p:graphicFrame>
      <p:sp>
        <p:nvSpPr>
          <p:cNvPr id="3073" name="Rectangle 1"/>
          <p:cNvSpPr>
            <a:spLocks noChangeArrowheads="1"/>
          </p:cNvSpPr>
          <p:nvPr/>
        </p:nvSpPr>
        <p:spPr bwMode="auto">
          <a:xfrm>
            <a:off x="1030356" y="4953060"/>
            <a:ext cx="1032344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Análisis.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observa en esta prueba después de aplicado el programa deportivo con sus diferentes opciones para todas las categorías y una vez unificado y obtenido sus valoraciones pre prueba y pos prueba se encuentra que en la valoración Deficiente una disminución del 4%, Bueno una disminución del </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Muy Bueno un aumento del </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en la valoración de Excelente  un aumento del 4</a:t>
            </a:r>
            <a:r>
              <a:rPr kumimoji="0" lang="es-EC"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lo que se considera un desarrollo poco significativo.</a:t>
            </a:r>
            <a:endParaRPr kumimoji="0" lang="es-EC"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409700" y="1431488"/>
            <a:ext cx="10306050" cy="1384995"/>
          </a:xfrm>
          <a:prstGeom prst="rect">
            <a:avLst/>
          </a:prstGeom>
        </p:spPr>
        <p:txBody>
          <a:bodyPr wrap="square">
            <a:spAutoFit/>
          </a:bodyPr>
          <a:lstStyle/>
          <a:p>
            <a:pPr algn="just"/>
            <a:r>
              <a:rPr lang="es-ES" sz="2800" dirty="0" smtClean="0"/>
              <a:t>¿Cómo incide un Programa Deportivo para el mejoramiento de las capacidades físicas en los niños de la Fundación Henry Davis 2016?</a:t>
            </a:r>
            <a:r>
              <a:rPr lang="es-ES" sz="2800" b="1" dirty="0" smtClean="0"/>
              <a:t> </a:t>
            </a:r>
            <a:endParaRPr lang="es-ES" sz="2800" dirty="0"/>
          </a:p>
        </p:txBody>
      </p:sp>
      <p:sp>
        <p:nvSpPr>
          <p:cNvPr id="4" name="Rectángulo 3"/>
          <p:cNvSpPr/>
          <p:nvPr/>
        </p:nvSpPr>
        <p:spPr>
          <a:xfrm>
            <a:off x="3266473" y="656214"/>
            <a:ext cx="5152373" cy="1015663"/>
          </a:xfrm>
          <a:prstGeom prst="rect">
            <a:avLst/>
          </a:prstGeom>
          <a:noFill/>
        </p:spPr>
        <p:txBody>
          <a:bodyPr wrap="none" lIns="91440" tIns="45720" rIns="91440" bIns="45720">
            <a:spAutoFit/>
          </a:bodyPr>
          <a:lstStyle/>
          <a:p>
            <a:r>
              <a:rPr lang="es-EC" sz="2800" b="1" dirty="0" smtClean="0"/>
              <a:t>Pregunta de la investigación</a:t>
            </a:r>
            <a:endParaRPr lang="es-ES" sz="2800" b="1" dirty="0" smtClean="0"/>
          </a:p>
          <a:p>
            <a:endParaRPr lang="es-ES" sz="3200" b="1" dirty="0"/>
          </a:p>
        </p:txBody>
      </p:sp>
      <p:sp>
        <p:nvSpPr>
          <p:cNvPr id="6" name="Rectángulo 3"/>
          <p:cNvSpPr/>
          <p:nvPr/>
        </p:nvSpPr>
        <p:spPr>
          <a:xfrm>
            <a:off x="4714273" y="3189864"/>
            <a:ext cx="2454518" cy="584775"/>
          </a:xfrm>
          <a:prstGeom prst="rect">
            <a:avLst/>
          </a:prstGeom>
          <a:noFill/>
        </p:spPr>
        <p:txBody>
          <a:bodyPr wrap="none" lIns="91440" tIns="45720" rIns="91440" bIns="45720">
            <a:spAutoFit/>
          </a:bodyPr>
          <a:lstStyle/>
          <a:p>
            <a:r>
              <a:rPr lang="es-ES" sz="2800" b="1" dirty="0" smtClean="0"/>
              <a:t>Justificación</a:t>
            </a:r>
            <a:r>
              <a:rPr lang="es-ES" sz="3200" b="1" dirty="0" smtClean="0"/>
              <a:t> </a:t>
            </a:r>
            <a:endParaRPr lang="es-ES" sz="3200" b="1" dirty="0"/>
          </a:p>
        </p:txBody>
      </p:sp>
      <p:sp>
        <p:nvSpPr>
          <p:cNvPr id="8" name="Rectángulo 2"/>
          <p:cNvSpPr/>
          <p:nvPr/>
        </p:nvSpPr>
        <p:spPr>
          <a:xfrm>
            <a:off x="1276350" y="3946088"/>
            <a:ext cx="10306050" cy="1384995"/>
          </a:xfrm>
          <a:prstGeom prst="rect">
            <a:avLst/>
          </a:prstGeom>
        </p:spPr>
        <p:txBody>
          <a:bodyPr wrap="square">
            <a:spAutoFit/>
          </a:bodyPr>
          <a:lstStyle/>
          <a:p>
            <a:pPr algn="just"/>
            <a:r>
              <a:rPr lang="es-EC" sz="2800" dirty="0" smtClean="0"/>
              <a:t>Mejoramiento de las capacidades físicas de los niños en la fundación Henry Davis de la parroquia de Conocoto atreves de un programa deportivo</a:t>
            </a:r>
            <a:endParaRPr lang="es-EC" sz="2800" dirty="0"/>
          </a:p>
        </p:txBody>
      </p:sp>
    </p:spTree>
    <p:extLst>
      <p:ext uri="{BB962C8B-B14F-4D97-AF65-F5344CB8AC3E}">
        <p14:creationId xmlns:p14="http://schemas.microsoft.com/office/powerpoint/2010/main" val="1348179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1504950" y="628650"/>
            <a:ext cx="10058400" cy="5632311"/>
          </a:xfrm>
          <a:prstGeom prst="rect">
            <a:avLst/>
          </a:prstGeom>
          <a:noFill/>
        </p:spPr>
        <p:txBody>
          <a:bodyPr wrap="square" lIns="91440" tIns="45720" rIns="91440" bIns="45720">
            <a:spAutoFit/>
          </a:bodyPr>
          <a:lstStyle/>
          <a:p>
            <a:pPr lvl="0" algn="just" fontAlgn="base">
              <a:spcBef>
                <a:spcPct val="0"/>
              </a:spcBef>
              <a:spcAft>
                <a:spcPct val="0"/>
              </a:spcAft>
            </a:pPr>
            <a:r>
              <a:rPr lang="es-ES" sz="2800" b="1" dirty="0" smtClean="0">
                <a:latin typeface="Arial" pitchFamily="34" charset="0"/>
                <a:ea typeface="Times New Roman" pitchFamily="18" charset="0"/>
                <a:cs typeface="Arial" pitchFamily="34" charset="0"/>
              </a:rPr>
              <a:t> Conclusiones</a:t>
            </a:r>
          </a:p>
          <a:p>
            <a:pPr lvl="0" algn="just" fontAlgn="base">
              <a:spcBef>
                <a:spcPct val="0"/>
              </a:spcBef>
              <a:spcAft>
                <a:spcPct val="0"/>
              </a:spcAft>
            </a:pPr>
            <a:endParaRPr lang="es-ES" sz="3600" dirty="0" smtClean="0">
              <a:latin typeface="Arial" pitchFamily="34" charset="0"/>
              <a:cs typeface="Arial" pitchFamily="34" charset="0"/>
            </a:endParaRPr>
          </a:p>
          <a:p>
            <a:pPr lvl="0" algn="just" eaLnBrk="0" fontAlgn="base" hangingPunct="0">
              <a:spcBef>
                <a:spcPct val="0"/>
              </a:spcBef>
              <a:spcAft>
                <a:spcPct val="0"/>
              </a:spcAft>
              <a:buFontTx/>
              <a:buChar char="•"/>
            </a:pPr>
            <a:r>
              <a:rPr lang="es-ES" sz="2400" dirty="0" smtClean="0">
                <a:latin typeface="+mj-lt"/>
                <a:ea typeface="Times New Roman" pitchFamily="18" charset="0"/>
                <a:cs typeface="Arial" pitchFamily="34" charset="0"/>
              </a:rPr>
              <a:t>Se comprueba la Hipótesis de trabajo donde una vez aplicado el programa deportivo se ven resultados positivos tanto en la disciplina de futbol, vóley, básquet como también en la orientación deportiva, las mismas que al evaluar los test iniciales y finales se determinó un acrecentamiento o desarrollo   en todas las disciplinas deportivas lo que permitió evidencia que fue positivo, comprobándose así la hipótesis de trabajo.</a:t>
            </a:r>
          </a:p>
          <a:p>
            <a:pPr lvl="0" algn="just" eaLnBrk="0" fontAlgn="base" hangingPunct="0">
              <a:spcBef>
                <a:spcPct val="0"/>
              </a:spcBef>
              <a:spcAft>
                <a:spcPct val="0"/>
              </a:spcAft>
            </a:pPr>
            <a:endParaRPr lang="es-ES" sz="2400" dirty="0" smtClean="0">
              <a:latin typeface="+mj-lt"/>
              <a:cs typeface="Arial" pitchFamily="34" charset="0"/>
            </a:endParaRPr>
          </a:p>
          <a:p>
            <a:pPr lvl="0" algn="just" eaLnBrk="0" fontAlgn="base" hangingPunct="0">
              <a:spcBef>
                <a:spcPct val="0"/>
              </a:spcBef>
              <a:spcAft>
                <a:spcPct val="0"/>
              </a:spcAft>
            </a:pPr>
            <a:endParaRPr lang="es-ES" sz="3200" dirty="0" smtClean="0">
              <a:latin typeface="+mj-lt"/>
              <a:cs typeface="Arial" pitchFamily="34" charset="0"/>
            </a:endParaRPr>
          </a:p>
          <a:p>
            <a:pPr lvl="0" algn="just" eaLnBrk="0" fontAlgn="base" hangingPunct="0">
              <a:spcBef>
                <a:spcPct val="0"/>
              </a:spcBef>
              <a:spcAft>
                <a:spcPct val="0"/>
              </a:spcAft>
              <a:buFontTx/>
              <a:buChar char="•"/>
            </a:pPr>
            <a:r>
              <a:rPr lang="es-ES" sz="2400" dirty="0" smtClean="0">
                <a:latin typeface="+mj-lt"/>
                <a:ea typeface="Times New Roman" pitchFamily="18" charset="0"/>
                <a:cs typeface="Arial" pitchFamily="34" charset="0"/>
              </a:rPr>
              <a:t>Se observa que los niños tienen actitud favorable en todas las disciplinas deportivas puesto que ellos no participaban de ningún programa deportivo ni recreativo.</a:t>
            </a:r>
            <a:endParaRPr lang="es-ES" sz="3200" dirty="0" smtClean="0">
              <a:latin typeface="+mj-lt"/>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5450" y="740509"/>
            <a:ext cx="9810750" cy="5509200"/>
          </a:xfrm>
          <a:prstGeom prst="rect">
            <a:avLst/>
          </a:prstGeom>
        </p:spPr>
        <p:txBody>
          <a:bodyPr wrap="square">
            <a:spAutoFit/>
          </a:bodyPr>
          <a:lstStyle/>
          <a:p>
            <a:pPr lvl="0" algn="just" eaLnBrk="0" fontAlgn="base" hangingPunct="0">
              <a:spcBef>
                <a:spcPct val="0"/>
              </a:spcBef>
              <a:spcAft>
                <a:spcPct val="0"/>
              </a:spcAft>
              <a:buFontTx/>
              <a:buChar char="•"/>
            </a:pPr>
            <a:r>
              <a:rPr lang="es-ES" sz="2400" dirty="0" smtClean="0">
                <a:ea typeface="Times New Roman" pitchFamily="18" charset="0"/>
                <a:cs typeface="Arial" pitchFamily="34" charset="0"/>
              </a:rPr>
              <a:t>Se observa que en la disciplina de futbol tienen un mayor bagaje de información motora, puesto que tienen mayores recursos y conocimiento deportivo, ya que es la disciplina más practicada por los niños y niñas.</a:t>
            </a:r>
          </a:p>
          <a:p>
            <a:pPr lvl="0" algn="just" eaLnBrk="0" fontAlgn="base" hangingPunct="0">
              <a:spcBef>
                <a:spcPct val="0"/>
              </a:spcBef>
              <a:spcAft>
                <a:spcPct val="0"/>
              </a:spcAft>
            </a:pPr>
            <a:endParaRPr lang="es-ES" sz="3200" dirty="0" smtClean="0">
              <a:cs typeface="Arial" pitchFamily="34" charset="0"/>
            </a:endParaRPr>
          </a:p>
          <a:p>
            <a:pPr lvl="0" algn="just" eaLnBrk="0" fontAlgn="base" hangingPunct="0">
              <a:spcBef>
                <a:spcPct val="0"/>
              </a:spcBef>
              <a:spcAft>
                <a:spcPct val="0"/>
              </a:spcAft>
              <a:buFontTx/>
              <a:buChar char="•"/>
            </a:pPr>
            <a:r>
              <a:rPr lang="es-ES" sz="2400" dirty="0" smtClean="0">
                <a:ea typeface="Times New Roman" pitchFamily="18" charset="0"/>
                <a:cs typeface="Arial" pitchFamily="34" charset="0"/>
              </a:rPr>
              <a:t> Se observó que en la disciplina deportiva de Orientación Deportiva no contaban con ningún conocimiento de esta disciplina por lo que al inicio se encontraban desinteresados, pero una vez aplicada y desarrollado en las clases se presenta gran interés en su ejecución.</a:t>
            </a:r>
          </a:p>
          <a:p>
            <a:pPr lvl="0" algn="just" eaLnBrk="0" fontAlgn="base" hangingPunct="0">
              <a:spcBef>
                <a:spcPct val="0"/>
              </a:spcBef>
              <a:spcAft>
                <a:spcPct val="0"/>
              </a:spcAft>
            </a:pPr>
            <a:endParaRPr lang="es-ES" sz="3200" dirty="0" smtClean="0">
              <a:cs typeface="Arial" pitchFamily="34" charset="0"/>
            </a:endParaRPr>
          </a:p>
          <a:p>
            <a:pPr lvl="0" algn="just" eaLnBrk="0" fontAlgn="base" hangingPunct="0">
              <a:spcBef>
                <a:spcPct val="0"/>
              </a:spcBef>
              <a:spcAft>
                <a:spcPct val="0"/>
              </a:spcAft>
              <a:buFontTx/>
              <a:buChar char="•"/>
            </a:pPr>
            <a:r>
              <a:rPr lang="es-ES" sz="2400" dirty="0" smtClean="0">
                <a:ea typeface="Times New Roman" pitchFamily="18" charset="0"/>
                <a:cs typeface="Arial" pitchFamily="34" charset="0"/>
              </a:rPr>
              <a:t>Los niños de la categoría sub 8 tienen la menor condición física en la fuerza, así deja verse la falta de actividades físicas ara el desarrollo de esta capacidad.</a:t>
            </a:r>
            <a:endParaRPr lang="es-ES" sz="3200" dirty="0" smtClean="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00200" y="667941"/>
            <a:ext cx="10001250" cy="4770537"/>
          </a:xfrm>
          <a:prstGeom prst="rect">
            <a:avLst/>
          </a:prstGeom>
        </p:spPr>
        <p:txBody>
          <a:bodyPr wrap="square">
            <a:spAutoFit/>
          </a:bodyPr>
          <a:lstStyle/>
          <a:p>
            <a:pPr lvl="0" algn="just" eaLnBrk="0" fontAlgn="base" hangingPunct="0">
              <a:spcBef>
                <a:spcPct val="0"/>
              </a:spcBef>
              <a:spcAft>
                <a:spcPct val="0"/>
              </a:spcAft>
              <a:buFontTx/>
              <a:buChar char="•"/>
            </a:pPr>
            <a:r>
              <a:rPr lang="es-ES" sz="2400" dirty="0" smtClean="0">
                <a:ea typeface="Times New Roman" pitchFamily="18" charset="0"/>
                <a:cs typeface="Arial" pitchFamily="34" charset="0"/>
              </a:rPr>
              <a:t>Las autoridades de la institución permiten la participación de todos los integrantes del trabajo investigativo lo que facilita la buena participación y desarrollo de las cualidades físicas mediante los deportes contemplados.</a:t>
            </a:r>
          </a:p>
          <a:p>
            <a:pPr lvl="0" algn="just" eaLnBrk="0" fontAlgn="base" hangingPunct="0">
              <a:spcBef>
                <a:spcPct val="0"/>
              </a:spcBef>
              <a:spcAft>
                <a:spcPct val="0"/>
              </a:spcAft>
            </a:pPr>
            <a:endParaRPr lang="es-ES" sz="3200" dirty="0" smtClean="0">
              <a:cs typeface="Arial" pitchFamily="34" charset="0"/>
            </a:endParaRPr>
          </a:p>
          <a:p>
            <a:pPr lvl="0" algn="just" eaLnBrk="0" fontAlgn="base" hangingPunct="0">
              <a:spcBef>
                <a:spcPct val="0"/>
              </a:spcBef>
              <a:spcAft>
                <a:spcPct val="0"/>
              </a:spcAft>
              <a:buFontTx/>
              <a:buChar char="•"/>
            </a:pPr>
            <a:r>
              <a:rPr lang="es-ES" sz="2400" dirty="0" smtClean="0">
                <a:ea typeface="Times New Roman" pitchFamily="18" charset="0"/>
                <a:cs typeface="Arial" pitchFamily="34" charset="0"/>
              </a:rPr>
              <a:t>La capacidad más desarrollada en el programa es la resistencia, ya que no tenían actividades físicas establecidas ni estaba establecido en las actividades institucionales, lo que promueve la práctica de los niños en diferentes tiempos libres.</a:t>
            </a:r>
          </a:p>
          <a:p>
            <a:pPr lvl="0" algn="just" eaLnBrk="0" fontAlgn="base" hangingPunct="0">
              <a:spcBef>
                <a:spcPct val="0"/>
              </a:spcBef>
              <a:spcAft>
                <a:spcPct val="0"/>
              </a:spcAft>
            </a:pPr>
            <a:endParaRPr lang="es-ES" sz="3200" dirty="0" smtClean="0">
              <a:cs typeface="Arial" pitchFamily="34" charset="0"/>
            </a:endParaRPr>
          </a:p>
          <a:p>
            <a:pPr lvl="0" algn="just" eaLnBrk="0" fontAlgn="base" hangingPunct="0">
              <a:spcBef>
                <a:spcPct val="0"/>
              </a:spcBef>
              <a:spcAft>
                <a:spcPct val="0"/>
              </a:spcAft>
              <a:buFontTx/>
              <a:buChar char="•"/>
            </a:pPr>
            <a:r>
              <a:rPr lang="es-ES" sz="2400" dirty="0" smtClean="0">
                <a:ea typeface="Times New Roman" pitchFamily="18" charset="0"/>
                <a:cs typeface="Arial" pitchFamily="34" charset="0"/>
              </a:rPr>
              <a:t>Los niños y niñas no se presentan ningún problema de socialización lo que facilita el trabajo y ejecución del programa. </a:t>
            </a:r>
            <a:endParaRPr lang="es-ES" sz="3600" dirty="0" smtClean="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638300" y="286941"/>
            <a:ext cx="10001250" cy="5447645"/>
          </a:xfrm>
          <a:prstGeom prst="rect">
            <a:avLst/>
          </a:prstGeom>
        </p:spPr>
        <p:txBody>
          <a:bodyPr wrap="square">
            <a:spAutoFit/>
          </a:bodyPr>
          <a:lstStyle/>
          <a:p>
            <a:endParaRPr lang="es-ES" sz="2800" b="1" dirty="0" smtClean="0"/>
          </a:p>
          <a:p>
            <a:r>
              <a:rPr lang="es-ES" sz="2800" b="1" dirty="0" smtClean="0"/>
              <a:t>Recomendaciones.</a:t>
            </a:r>
          </a:p>
          <a:p>
            <a:endParaRPr lang="es-ES" sz="2800" dirty="0" smtClean="0"/>
          </a:p>
          <a:p>
            <a:pPr lvl="0">
              <a:buFont typeface="Arial" pitchFamily="34" charset="0"/>
              <a:buChar char="•"/>
            </a:pPr>
            <a:r>
              <a:rPr lang="es-ES" sz="2400" dirty="0" smtClean="0"/>
              <a:t>Se recomienda que los niños de la institución desarrollen los 5 días de la semana ya que de esta forma permitirán mayor desarrollo y motivación en la permanencia en la institución.</a:t>
            </a:r>
          </a:p>
          <a:p>
            <a:pPr lvl="0"/>
            <a:r>
              <a:rPr lang="es-ES" sz="2400" dirty="0" smtClean="0"/>
              <a:t> </a:t>
            </a:r>
          </a:p>
          <a:p>
            <a:pPr lvl="0">
              <a:buFont typeface="Arial" pitchFamily="34" charset="0"/>
              <a:buChar char="•"/>
            </a:pPr>
            <a:r>
              <a:rPr lang="es-ES" sz="2400" dirty="0" smtClean="0"/>
              <a:t>Se recomienda a las instituciones gubernamentales que se preocupen de estos grupos vulnerables ya que son los que más lo necesitan.</a:t>
            </a:r>
          </a:p>
          <a:p>
            <a:pPr lvl="0"/>
            <a:endParaRPr lang="es-ES" sz="2400" dirty="0" smtClean="0"/>
          </a:p>
          <a:p>
            <a:pPr lvl="0">
              <a:buFont typeface="Arial" pitchFamily="34" charset="0"/>
              <a:buChar char="•"/>
            </a:pPr>
            <a:r>
              <a:rPr lang="es-ES" sz="2400" dirty="0" smtClean="0"/>
              <a:t>Se solicita a los directivos de la institución estructurar en su programa actividades deportivas la práctica obligatoria de cada uno de los niños para tener un desarrollo de las cualidades físicas.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0700" y="989737"/>
            <a:ext cx="9544050" cy="1846659"/>
          </a:xfrm>
          <a:prstGeom prst="rect">
            <a:avLst/>
          </a:prstGeom>
        </p:spPr>
        <p:txBody>
          <a:bodyPr wrap="square">
            <a:spAutoFit/>
          </a:bodyPr>
          <a:lstStyle/>
          <a:p>
            <a:pPr lvl="0">
              <a:buFont typeface="Arial" pitchFamily="34" charset="0"/>
              <a:buChar char="•"/>
            </a:pPr>
            <a:r>
              <a:rPr lang="es-ES" sz="2400" dirty="0" smtClean="0"/>
              <a:t>Se recomienda aplicar otro tipo de investigaciones en la institución Henry Davis que complemente las ya realizadas, la misma que cuenta con diferentes niños y de diferentes edades disponibles para un mayor desarrollo social y humano.</a:t>
            </a:r>
          </a:p>
          <a:p>
            <a:pPr lvl="0"/>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733550" y="628650"/>
            <a:ext cx="3600450" cy="6286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BIBLIOGRAFIA </a:t>
            </a:r>
            <a:endParaRPr lang="es-ES" dirty="0"/>
          </a:p>
        </p:txBody>
      </p:sp>
      <p:sp>
        <p:nvSpPr>
          <p:cNvPr id="43011" name="Rectangle 3"/>
          <p:cNvSpPr>
            <a:spLocks noChangeArrowheads="1"/>
          </p:cNvSpPr>
          <p:nvPr/>
        </p:nvSpPr>
        <p:spPr bwMode="auto">
          <a:xfrm>
            <a:off x="1390650" y="1493207"/>
            <a:ext cx="984885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Avilés, R. (27 de Noviembre de 2010).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EFDeportes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Obtenido de http://www.efdeportes.com/)</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Bequer</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Diaz</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 (2000).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motricidad en edad preescolar.</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Armenia, Colombia: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Kinesis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Bienestar Institucional. (2005). Direccionamiento Estratégico del Club Deportivo USB. Bello.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Bienestar Institucional. (2005). Escuelas de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iniciacion</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deportiva USB EIDUSB. Bello.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Bienestar Universitario (Sitio Web). (2011).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Universidad de San Buenaventura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Recuperado el 21 de Marzo de 2011, de http://www.usbmed.edu.co/Servicios/Bienestar/web/Escuelas_iniciacion_deportiva_USB.aspx</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Bienestar Universitario. (2011).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Universidad de San Buenaventura Medellín</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Recuperado el 21 de Marzo de 2011, de http://www.usbmed.edu.co/Servicios/Bienestar/web/Escuelas_iniciacion_deportiva_USB.aspx</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Camelo, J. A.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s.f.</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Entrenamiento de la Resistencia en Edades Tempranas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Recuperado el 15 de 03 de 2014, de http://viref.udea.edu.co/contenido/publicaciones/memorias_expo/entrenamiento/ent_resistencia.pdf</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Campo, E. (13 de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Septiembe</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2010).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Propuesta de un proyecto de actividades físico-recreativas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parala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ocupacion</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del tiempo libre en los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adolesentes</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Obtenido de http://www.efdeportes.com</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Casado Gracia, J. M.,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Diaz</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del Cueto, M., &amp; Cobo Iglesia, R. (1989).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Fundamentos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Teoricos</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para EEMM.</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Castañer</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Ballcells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 &amp; Camerino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Foguet</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 (2001).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educación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Fisica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 la enseñanza Primaria.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Bacelona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Inde</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Castañer</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Balcells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 &amp; Camerino i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Foguet</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 (1991). La Educación Física en la Enseñanza Primaria: Una Propuesta Curricular para la Reforma. En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Capitulo III: Los Contenidos de la Educación Física de Base</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(pág. 101). Barcelona, España: INDE Publicaciones</a:t>
            </a: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676400" y="721086"/>
            <a:ext cx="958215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Castro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Nuñez</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 &amp; Hernández Moreno, J. (2000).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Iniciación a los Deportes desde su Estructura &amp; Dinámica.</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Catañe</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 (2010).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Una lectura sistémica de las capacidades físico-motrices.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Buenos Aires: Pardo.</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Consejo de Gobierno - Universidad de San Buenaventura. (2009). Proyecto Educativo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Bonaventuriano</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Medellín. Recuperado el 28 de Marzo de 2011, de http://www.usbmed.edu.co/Universidad/Documentos/proy_educ_bona.pdf</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Correa, I. D., &amp;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Perez</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 E. (1999).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Fundamentos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atleticos</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gimnasticos</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Medellin</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Círculo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cromaico</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Correa, J. E.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Volúmen</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6 N° 002 ). Determinación del Perfil Antropométrico &amp; Cualidades Físicas de Niños Futbolistas de Bogotá.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Ciencias de la Salud de la Universidad del Rosario</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74-84.</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Cortés, L. S. (2010).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actiidad</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fisica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recreativa .</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Barcelona: Digital.</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Del Pozo Cruz, J., &amp; Del Pozo Cruz, B.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s.f.</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Propuesta de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valoracion</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las capacidades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Fisicas</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 el Futbol y su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mimportancia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 el entrenamiento.</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España.</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Dirección General Del Deporte: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GipuzkoaKirolak</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(2011).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GipuzkoaKirola</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Recuperado el 05 de Noviembre de 2011, de http://www.kirolzerbitzua.net/informacion/webfutbol/pdfs/Futbol%20Cast%202-1.pdf</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Educación Física/Fascículo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Autoinstructivo</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s.f.</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Educación de las Capacidades Físicas Básicas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http://www.ciberdocencia.gob.pe/archivos/EdFisica4B.pdf.</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Fernández, D. B. (2006). Propuesta metodológica para el entrenamiento de. Buenos Aires: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Efdeportes</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Fernando, G. (</a:t>
            </a: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Volúmen</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26 N° 1 (Enero-Julio 2007)). Educación Física &amp; Deporte. </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Educación Física &amp; Deporte</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Fuentes Guerra, F. J., &amp; Castillo Viera, E. (2002). El tratamiento de la iniciación deportiva en la revista "Lecturas: Educación Física y Deportes" desde su inicio hasta la actualidad. </a:t>
            </a:r>
            <a:r>
              <a:rPr kumimoji="0" lang="es-E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Efdeportes</a:t>
            </a:r>
            <a:r>
              <a:rPr kumimoji="0" lang="es-E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44</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14713" y="2205335"/>
            <a:ext cx="8305480" cy="2215991"/>
          </a:xfrm>
          <a:prstGeom prst="rect">
            <a:avLst/>
          </a:prstGeom>
          <a:noFill/>
        </p:spPr>
        <p:txBody>
          <a:bodyPr wrap="none" lIns="91440" tIns="45720" rIns="91440" bIns="45720">
            <a:spAutoFit/>
          </a:bodyPr>
          <a:lstStyle/>
          <a:p>
            <a:pPr algn="ctr"/>
            <a:r>
              <a:rPr lang="es-ES" sz="13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skerville Old Face" pitchFamily="18" charset="0"/>
              </a:rPr>
              <a:t>GRACIAS</a:t>
            </a:r>
            <a:r>
              <a:rPr lang="es-E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es-E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56723" y="750149"/>
            <a:ext cx="9573277" cy="523220"/>
          </a:xfrm>
          <a:prstGeom prst="rect">
            <a:avLst/>
          </a:prstGeom>
          <a:noFill/>
        </p:spPr>
        <p:txBody>
          <a:bodyPr wrap="square" lIns="91440" tIns="45720" rIns="91440" bIns="45720">
            <a:spAutoFit/>
          </a:bodyPr>
          <a:lstStyle/>
          <a:p>
            <a:r>
              <a:rPr lang="es-ES" sz="2800" b="1" dirty="0" smtClean="0"/>
              <a:t>Objetivo General</a:t>
            </a:r>
            <a:endParaRPr lang="es-ES" sz="2800" b="1" dirty="0"/>
          </a:p>
        </p:txBody>
      </p:sp>
      <p:sp>
        <p:nvSpPr>
          <p:cNvPr id="3" name="Rectángulo 2"/>
          <p:cNvSpPr/>
          <p:nvPr/>
        </p:nvSpPr>
        <p:spPr>
          <a:xfrm>
            <a:off x="1852699" y="1617895"/>
            <a:ext cx="4719551" cy="2677656"/>
          </a:xfrm>
          <a:prstGeom prst="rect">
            <a:avLst/>
          </a:prstGeom>
          <a:noFill/>
        </p:spPr>
        <p:txBody>
          <a:bodyPr wrap="square" lIns="91440" tIns="45720" rIns="91440" bIns="45720">
            <a:spAutoFit/>
          </a:bodyPr>
          <a:lstStyle/>
          <a:p>
            <a:pPr>
              <a:buFont typeface="Wingdings" pitchFamily="2" charset="2"/>
              <a:buChar char="Ø"/>
            </a:pPr>
            <a:r>
              <a:rPr lang="es-ES_tradnl" sz="2800" dirty="0" smtClean="0"/>
              <a:t>Aplicar un </a:t>
            </a:r>
            <a:r>
              <a:rPr lang="es-ES" sz="2800" dirty="0" smtClean="0"/>
              <a:t>Programa Deportivo para el mejoramiento de las </a:t>
            </a:r>
          </a:p>
          <a:p>
            <a:r>
              <a:rPr lang="es-ES" sz="2800" dirty="0" smtClean="0"/>
              <a:t>capacidades físicas en los niños de la Fundación Henry Davis 2016</a:t>
            </a:r>
            <a:endParaRPr lang="es-ES" sz="2800" dirty="0"/>
          </a:p>
        </p:txBody>
      </p:sp>
      <p:pic>
        <p:nvPicPr>
          <p:cNvPr id="9217" name="Picture 1" descr="C:\Users\Charly\Downloads\114342_p2_se-vende-toda-clase-de-aritulos-deportivos-quito.jpg"/>
          <p:cNvPicPr>
            <a:picLocks noChangeAspect="1" noChangeArrowheads="1"/>
          </p:cNvPicPr>
          <p:nvPr/>
        </p:nvPicPr>
        <p:blipFill>
          <a:blip r:embed="rId2" cstate="print"/>
          <a:srcRect/>
          <a:stretch>
            <a:fillRect/>
          </a:stretch>
        </p:blipFill>
        <p:spPr bwMode="auto">
          <a:xfrm>
            <a:off x="7034212" y="1428750"/>
            <a:ext cx="4090988" cy="3657600"/>
          </a:xfrm>
          <a:prstGeom prst="rect">
            <a:avLst/>
          </a:prstGeom>
          <a:ln>
            <a:noFill/>
          </a:ln>
          <a:effectLst>
            <a:softEdge rad="112500"/>
          </a:effectLst>
        </p:spPr>
      </p:pic>
    </p:spTree>
    <p:extLst>
      <p:ext uri="{BB962C8B-B14F-4D97-AF65-F5344CB8AC3E}">
        <p14:creationId xmlns:p14="http://schemas.microsoft.com/office/powerpoint/2010/main" val="2323139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97805" y="617579"/>
            <a:ext cx="3961341" cy="523220"/>
          </a:xfrm>
          <a:prstGeom prst="rect">
            <a:avLst/>
          </a:prstGeom>
          <a:noFill/>
        </p:spPr>
        <p:txBody>
          <a:bodyPr wrap="none" lIns="91440" tIns="45720" rIns="91440" bIns="45720">
            <a:spAutoFit/>
          </a:bodyPr>
          <a:lstStyle/>
          <a:p>
            <a:r>
              <a:rPr lang="es-ES" sz="2800" b="1" dirty="0" smtClean="0"/>
              <a:t>Objetivos Específicos </a:t>
            </a:r>
            <a:endParaRPr lang="es-ES" sz="2800" b="1" dirty="0"/>
          </a:p>
        </p:txBody>
      </p:sp>
      <p:sp>
        <p:nvSpPr>
          <p:cNvPr id="5" name="4 Rectángulo"/>
          <p:cNvSpPr/>
          <p:nvPr/>
        </p:nvSpPr>
        <p:spPr>
          <a:xfrm>
            <a:off x="1924050" y="1318736"/>
            <a:ext cx="6172200" cy="4401205"/>
          </a:xfrm>
          <a:prstGeom prst="rect">
            <a:avLst/>
          </a:prstGeom>
        </p:spPr>
        <p:txBody>
          <a:bodyPr wrap="square">
            <a:spAutoFit/>
          </a:bodyPr>
          <a:lstStyle/>
          <a:p>
            <a:pPr lvl="0">
              <a:buFont typeface="Wingdings" pitchFamily="2" charset="2"/>
              <a:buChar char="Ø"/>
            </a:pPr>
            <a:r>
              <a:rPr lang="es-ES" sz="2800" dirty="0" smtClean="0"/>
              <a:t>Determinar los niveles físicos de los niños de la Fundación Henry Davis </a:t>
            </a:r>
          </a:p>
          <a:p>
            <a:pPr lvl="0">
              <a:buFont typeface="Wingdings" pitchFamily="2" charset="2"/>
              <a:buChar char="Ø"/>
            </a:pPr>
            <a:r>
              <a:rPr lang="es-ES_tradnl" sz="2800" dirty="0" smtClean="0"/>
              <a:t>Plantear un Programa Deportivo para el mejoramiento de la condición física.</a:t>
            </a:r>
            <a:endParaRPr lang="es-ES" sz="2800" dirty="0" smtClean="0"/>
          </a:p>
          <a:p>
            <a:pPr lvl="0">
              <a:buFont typeface="Wingdings" pitchFamily="2" charset="2"/>
              <a:buChar char="Ø"/>
            </a:pPr>
            <a:r>
              <a:rPr lang="es-ES_tradnl" sz="2800" dirty="0" smtClean="0"/>
              <a:t>Determinar los niveles de mejoramiento de la condición física de los </a:t>
            </a:r>
            <a:r>
              <a:rPr lang="es-ES" sz="2800" dirty="0" smtClean="0"/>
              <a:t>los estudiantes de la </a:t>
            </a:r>
            <a:r>
              <a:rPr lang="es-ES_tradnl" sz="2800" dirty="0" smtClean="0"/>
              <a:t>Fundación Henry Davis </a:t>
            </a:r>
            <a:endParaRPr lang="es-ES" sz="2800" dirty="0"/>
          </a:p>
        </p:txBody>
      </p:sp>
      <p:pic>
        <p:nvPicPr>
          <p:cNvPr id="8193" name="Picture 1" descr="C:\Users\Charly\Downloads\esta.jpg"/>
          <p:cNvPicPr>
            <a:picLocks noChangeAspect="1" noChangeArrowheads="1"/>
          </p:cNvPicPr>
          <p:nvPr/>
        </p:nvPicPr>
        <p:blipFill>
          <a:blip r:embed="rId2" cstate="print"/>
          <a:srcRect/>
          <a:stretch>
            <a:fillRect/>
          </a:stretch>
        </p:blipFill>
        <p:spPr bwMode="auto">
          <a:xfrm>
            <a:off x="8096250" y="1638300"/>
            <a:ext cx="3543300" cy="3390900"/>
          </a:xfrm>
          <a:prstGeom prst="rect">
            <a:avLst/>
          </a:prstGeom>
          <a:ln>
            <a:noFill/>
          </a:ln>
          <a:effectLst>
            <a:softEdge rad="112500"/>
          </a:effectLst>
        </p:spPr>
      </p:pic>
    </p:spTree>
    <p:extLst>
      <p:ext uri="{BB962C8B-B14F-4D97-AF65-F5344CB8AC3E}">
        <p14:creationId xmlns:p14="http://schemas.microsoft.com/office/powerpoint/2010/main" val="1105822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4850" y="1914900"/>
            <a:ext cx="8044542" cy="523220"/>
          </a:xfrm>
          <a:prstGeom prst="rect">
            <a:avLst/>
          </a:prstGeom>
          <a:noFill/>
        </p:spPr>
        <p:txBody>
          <a:bodyPr wrap="square" lIns="91440" tIns="45720" rIns="91440" bIns="45720">
            <a:spAutoFit/>
          </a:bodyPr>
          <a:lstStyle/>
          <a:p>
            <a:pPr algn="ctr"/>
            <a:r>
              <a:rPr lang="es-ES" sz="2800" b="1" dirty="0" smtClean="0"/>
              <a:t>Hipótesis de trabajo</a:t>
            </a:r>
            <a:endParaRPr lang="es-ES" sz="2800" b="1" cap="none" spc="0" dirty="0">
              <a:ln w="0"/>
              <a:solidFill>
                <a:schemeClr val="accent1"/>
              </a:solidFill>
              <a:effectLst>
                <a:outerShdw blurRad="38100" dist="25400" dir="5400000" algn="ctr" rotWithShape="0">
                  <a:srgbClr val="6E747A">
                    <a:alpha val="43000"/>
                  </a:srgbClr>
                </a:outerShdw>
              </a:effectLst>
            </a:endParaRPr>
          </a:p>
        </p:txBody>
      </p:sp>
      <p:sp>
        <p:nvSpPr>
          <p:cNvPr id="5" name="Rectángulo 2"/>
          <p:cNvSpPr/>
          <p:nvPr/>
        </p:nvSpPr>
        <p:spPr>
          <a:xfrm>
            <a:off x="1347108" y="2581650"/>
            <a:ext cx="10101942" cy="954107"/>
          </a:xfrm>
          <a:prstGeom prst="rect">
            <a:avLst/>
          </a:prstGeom>
          <a:noFill/>
        </p:spPr>
        <p:txBody>
          <a:bodyPr wrap="square" lIns="91440" tIns="45720" rIns="91440" bIns="45720">
            <a:spAutoFit/>
          </a:bodyPr>
          <a:lstStyle/>
          <a:p>
            <a:pPr lvl="0" indent="180975" algn="just" fontAlgn="base">
              <a:spcBef>
                <a:spcPct val="0"/>
              </a:spcBef>
              <a:spcAft>
                <a:spcPct val="0"/>
              </a:spcAft>
            </a:pPr>
            <a:r>
              <a:rPr lang="es-ES" sz="2800" dirty="0" smtClean="0">
                <a:latin typeface="+mj-lt"/>
                <a:ea typeface="Times New Roman" pitchFamily="18" charset="0"/>
                <a:cs typeface="Arial" pitchFamily="34" charset="0"/>
              </a:rPr>
              <a:t>El Programa Deportivo mejora las capacidades físicas</a:t>
            </a:r>
          </a:p>
          <a:p>
            <a:pPr lvl="0" indent="180975" algn="just" fontAlgn="base">
              <a:spcBef>
                <a:spcPct val="0"/>
              </a:spcBef>
              <a:spcAft>
                <a:spcPct val="0"/>
              </a:spcAft>
            </a:pPr>
            <a:r>
              <a:rPr lang="es-ES" sz="2800" dirty="0" smtClean="0">
                <a:latin typeface="+mj-lt"/>
                <a:ea typeface="Times New Roman" pitchFamily="18" charset="0"/>
                <a:cs typeface="Arial" pitchFamily="34" charset="0"/>
              </a:rPr>
              <a:t>en los niños de la Fundación Henry Davis 2016</a:t>
            </a:r>
            <a:endParaRPr lang="es-ES" sz="2800" dirty="0" smtClean="0">
              <a:latin typeface="+mj-lt"/>
              <a:cs typeface="Arial" pitchFamily="34" charset="0"/>
            </a:endParaRPr>
          </a:p>
        </p:txBody>
      </p:sp>
      <p:sp>
        <p:nvSpPr>
          <p:cNvPr id="6" name="Rectángulo 2"/>
          <p:cNvSpPr/>
          <p:nvPr/>
        </p:nvSpPr>
        <p:spPr>
          <a:xfrm>
            <a:off x="-685800" y="3610350"/>
            <a:ext cx="8044542" cy="523220"/>
          </a:xfrm>
          <a:prstGeom prst="rect">
            <a:avLst/>
          </a:prstGeom>
          <a:noFill/>
        </p:spPr>
        <p:txBody>
          <a:bodyPr wrap="square" lIns="91440" tIns="45720" rIns="91440" bIns="45720">
            <a:spAutoFit/>
          </a:bodyPr>
          <a:lstStyle/>
          <a:p>
            <a:pPr algn="ctr"/>
            <a:r>
              <a:rPr lang="es-ES" sz="2800" b="1" dirty="0" smtClean="0"/>
              <a:t>Hipótesis de trabajo</a:t>
            </a:r>
            <a:endParaRPr lang="es-ES" sz="2800" b="1" cap="none" spc="0" dirty="0">
              <a:ln w="0"/>
              <a:solidFill>
                <a:schemeClr val="accent1"/>
              </a:solidFill>
              <a:effectLst>
                <a:outerShdw blurRad="38100" dist="25400" dir="5400000" algn="ctr" rotWithShape="0">
                  <a:srgbClr val="6E747A">
                    <a:alpha val="43000"/>
                  </a:srgbClr>
                </a:outerShdw>
              </a:effectLst>
            </a:endParaRPr>
          </a:p>
        </p:txBody>
      </p:sp>
      <p:sp>
        <p:nvSpPr>
          <p:cNvPr id="7" name="Rectángulo 2"/>
          <p:cNvSpPr/>
          <p:nvPr/>
        </p:nvSpPr>
        <p:spPr>
          <a:xfrm>
            <a:off x="1556658" y="4353300"/>
            <a:ext cx="10101942" cy="1384995"/>
          </a:xfrm>
          <a:prstGeom prst="rect">
            <a:avLst/>
          </a:prstGeom>
          <a:noFill/>
        </p:spPr>
        <p:txBody>
          <a:bodyPr wrap="square" lIns="91440" tIns="45720" rIns="91440" bIns="45720">
            <a:spAutoFit/>
          </a:bodyPr>
          <a:lstStyle/>
          <a:p>
            <a:pPr algn="just"/>
            <a:r>
              <a:rPr lang="es-ES" sz="2800" dirty="0" smtClean="0"/>
              <a:t>El Programa Deportivo NO incide en el mejoramiento de las capacidades físicas en los niños de la Fundación Henry Davis 2016</a:t>
            </a:r>
            <a:endParaRPr lang="es-ES" sz="2800" dirty="0"/>
          </a:p>
        </p:txBody>
      </p:sp>
      <p:sp>
        <p:nvSpPr>
          <p:cNvPr id="8" name="Rectángulo 2"/>
          <p:cNvSpPr/>
          <p:nvPr/>
        </p:nvSpPr>
        <p:spPr>
          <a:xfrm>
            <a:off x="1866900" y="685800"/>
            <a:ext cx="8044542" cy="523220"/>
          </a:xfrm>
          <a:prstGeom prst="rect">
            <a:avLst/>
          </a:prstGeom>
          <a:noFill/>
        </p:spPr>
        <p:txBody>
          <a:bodyPr wrap="square" lIns="91440" tIns="45720" rIns="91440" bIns="45720">
            <a:spAutoFit/>
          </a:bodyPr>
          <a:lstStyle/>
          <a:p>
            <a:pPr algn="ctr"/>
            <a:r>
              <a:rPr lang="es-ES" sz="2800" b="1" dirty="0" smtClean="0"/>
              <a:t>Hipótesis de la investigación </a:t>
            </a:r>
            <a:endParaRPr lang="es-ES" sz="2800" b="1"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473877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571750" y="1752600"/>
            <a:ext cx="2647950" cy="10477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smtClean="0"/>
              <a:t>PROGRAMA DEPORTIVO</a:t>
            </a:r>
            <a:endParaRPr lang="es-ES" dirty="0"/>
          </a:p>
        </p:txBody>
      </p:sp>
      <p:sp>
        <p:nvSpPr>
          <p:cNvPr id="3" name="2 Rectángulo redondeado"/>
          <p:cNvSpPr/>
          <p:nvPr/>
        </p:nvSpPr>
        <p:spPr>
          <a:xfrm>
            <a:off x="7239000" y="1733550"/>
            <a:ext cx="2647950" cy="10477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smtClean="0"/>
              <a:t>CAPACIDADES FISICA </a:t>
            </a:r>
            <a:endParaRPr lang="es-ES" dirty="0"/>
          </a:p>
        </p:txBody>
      </p:sp>
      <p:sp>
        <p:nvSpPr>
          <p:cNvPr id="4" name="3 Rectángulo redondeado"/>
          <p:cNvSpPr/>
          <p:nvPr/>
        </p:nvSpPr>
        <p:spPr>
          <a:xfrm>
            <a:off x="2876550" y="3162300"/>
            <a:ext cx="2247900" cy="5143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FUTBOL</a:t>
            </a:r>
            <a:endParaRPr lang="es-ES" dirty="0"/>
          </a:p>
        </p:txBody>
      </p:sp>
      <p:sp>
        <p:nvSpPr>
          <p:cNvPr id="6" name="5 Rectángulo redondeado"/>
          <p:cNvSpPr/>
          <p:nvPr/>
        </p:nvSpPr>
        <p:spPr>
          <a:xfrm>
            <a:off x="1638300" y="4038600"/>
            <a:ext cx="2247900" cy="51435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BALONCESTO</a:t>
            </a:r>
            <a:endParaRPr lang="es-ES" dirty="0"/>
          </a:p>
        </p:txBody>
      </p:sp>
      <p:sp>
        <p:nvSpPr>
          <p:cNvPr id="7" name="6 Rectángulo redondeado"/>
          <p:cNvSpPr/>
          <p:nvPr/>
        </p:nvSpPr>
        <p:spPr>
          <a:xfrm>
            <a:off x="2952750" y="4895850"/>
            <a:ext cx="2247900" cy="5143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dirty="0" smtClean="0"/>
              <a:t>VOLEY</a:t>
            </a:r>
            <a:endParaRPr lang="es-ES" dirty="0"/>
          </a:p>
        </p:txBody>
      </p:sp>
      <p:sp>
        <p:nvSpPr>
          <p:cNvPr id="8" name="7 Rectángulo redondeado"/>
          <p:cNvSpPr/>
          <p:nvPr/>
        </p:nvSpPr>
        <p:spPr>
          <a:xfrm>
            <a:off x="1504950" y="5734050"/>
            <a:ext cx="2247900" cy="5143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dirty="0" smtClean="0"/>
              <a:t>ORIENTACION DEPORTIVA </a:t>
            </a:r>
            <a:endParaRPr lang="es-ES" dirty="0"/>
          </a:p>
        </p:txBody>
      </p:sp>
      <p:sp>
        <p:nvSpPr>
          <p:cNvPr id="10" name="9 Rectángulo redondeado"/>
          <p:cNvSpPr/>
          <p:nvPr/>
        </p:nvSpPr>
        <p:spPr>
          <a:xfrm>
            <a:off x="7334250" y="4819650"/>
            <a:ext cx="2247900" cy="5143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dirty="0" smtClean="0"/>
              <a:t>VELOCIDAD</a:t>
            </a:r>
            <a:endParaRPr lang="es-ES" dirty="0"/>
          </a:p>
        </p:txBody>
      </p:sp>
      <p:sp>
        <p:nvSpPr>
          <p:cNvPr id="11" name="10 Rectángulo redondeado"/>
          <p:cNvSpPr/>
          <p:nvPr/>
        </p:nvSpPr>
        <p:spPr>
          <a:xfrm>
            <a:off x="8553450" y="4000500"/>
            <a:ext cx="2247900" cy="51435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RESISTENCIA</a:t>
            </a:r>
            <a:endParaRPr lang="es-ES" dirty="0"/>
          </a:p>
        </p:txBody>
      </p:sp>
      <p:sp>
        <p:nvSpPr>
          <p:cNvPr id="12" name="11 Rectángulo redondeado"/>
          <p:cNvSpPr/>
          <p:nvPr/>
        </p:nvSpPr>
        <p:spPr>
          <a:xfrm>
            <a:off x="7410450" y="3238500"/>
            <a:ext cx="2247900" cy="5143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FUERZA</a:t>
            </a:r>
            <a:endParaRPr lang="es-ES" dirty="0"/>
          </a:p>
        </p:txBody>
      </p:sp>
      <p:sp>
        <p:nvSpPr>
          <p:cNvPr id="13" name="12 Rectángulo redondeado"/>
          <p:cNvSpPr/>
          <p:nvPr/>
        </p:nvSpPr>
        <p:spPr>
          <a:xfrm>
            <a:off x="8648700" y="5676900"/>
            <a:ext cx="2247900" cy="5143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dirty="0" smtClean="0"/>
              <a:t>FLEXIBILIDAD  </a:t>
            </a:r>
            <a:endParaRPr lang="es-ES" dirty="0"/>
          </a:p>
        </p:txBody>
      </p:sp>
      <p:sp>
        <p:nvSpPr>
          <p:cNvPr id="14" name="13 Rectángulo redondeado"/>
          <p:cNvSpPr/>
          <p:nvPr/>
        </p:nvSpPr>
        <p:spPr>
          <a:xfrm>
            <a:off x="1905000" y="800100"/>
            <a:ext cx="7029450" cy="476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smtClean="0"/>
              <a:t>OPERACIÓN DE LAS VARIABLES </a:t>
            </a:r>
            <a:endParaRPr lang="es-ES" sz="2800" b="1" dirty="0"/>
          </a:p>
        </p:txBody>
      </p:sp>
      <p:sp>
        <p:nvSpPr>
          <p:cNvPr id="15" name="14 Flecha abajo"/>
          <p:cNvSpPr/>
          <p:nvPr/>
        </p:nvSpPr>
        <p:spPr>
          <a:xfrm>
            <a:off x="3771900" y="2895600"/>
            <a:ext cx="400050" cy="190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Flecha abajo"/>
          <p:cNvSpPr/>
          <p:nvPr/>
        </p:nvSpPr>
        <p:spPr>
          <a:xfrm>
            <a:off x="8362950" y="2971800"/>
            <a:ext cx="400050" cy="190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124200" y="657600"/>
            <a:ext cx="5162550" cy="523220"/>
          </a:xfrm>
          <a:prstGeom prst="rect">
            <a:avLst/>
          </a:prstGeom>
          <a:noFill/>
        </p:spPr>
        <p:txBody>
          <a:bodyPr wrap="square" lIns="91440" tIns="45720" rIns="91440" bIns="45720">
            <a:spAutoFit/>
          </a:bodyPr>
          <a:lstStyle/>
          <a:p>
            <a:pPr algn="ctr"/>
            <a:r>
              <a:rPr lang="es-ES" sz="2800" b="1" dirty="0" smtClean="0"/>
              <a:t>MARCO TEÓRICO </a:t>
            </a:r>
            <a:endParaRPr lang="es-ES" sz="2800" b="1" cap="none" spc="0" dirty="0">
              <a:ln w="0"/>
              <a:solidFill>
                <a:schemeClr val="accent1"/>
              </a:solidFill>
              <a:effectLst>
                <a:outerShdw blurRad="38100" dist="25400" dir="5400000" algn="ctr" rotWithShape="0">
                  <a:srgbClr val="6E747A">
                    <a:alpha val="43000"/>
                  </a:srgbClr>
                </a:outerShdw>
              </a:effectLst>
            </a:endParaRPr>
          </a:p>
        </p:txBody>
      </p:sp>
      <p:sp>
        <p:nvSpPr>
          <p:cNvPr id="4" name="Rectángulo 2"/>
          <p:cNvSpPr/>
          <p:nvPr/>
        </p:nvSpPr>
        <p:spPr>
          <a:xfrm>
            <a:off x="1852699" y="1617895"/>
            <a:ext cx="9501101" cy="3539430"/>
          </a:xfrm>
          <a:prstGeom prst="rect">
            <a:avLst/>
          </a:prstGeom>
          <a:noFill/>
        </p:spPr>
        <p:txBody>
          <a:bodyPr wrap="square" lIns="91440" tIns="45720" rIns="91440" bIns="45720">
            <a:spAutoFit/>
          </a:bodyPr>
          <a:lstStyle/>
          <a:p>
            <a:r>
              <a:rPr lang="es-EC" sz="2800" b="1" dirty="0" smtClean="0"/>
              <a:t>Programa.</a:t>
            </a:r>
            <a:endParaRPr lang="es-ES" sz="2800" b="1" dirty="0" smtClean="0"/>
          </a:p>
          <a:p>
            <a:pPr algn="just"/>
            <a:r>
              <a:rPr lang="es-EC" sz="2800" dirty="0" smtClean="0"/>
              <a:t>Un programa es una secuencia de instrucciones, planificada de forma sistemática para realizar una tarea específica de cualquier índole. programa tiene un formato establecido del que dependen algunas actividades funcionales teóricas o prácticas pero todas son importantes por el objetivo que cuenta cada uno de esos pasos.</a:t>
            </a:r>
            <a:endParaRPr lang="es-E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2"/>
          <p:cNvSpPr/>
          <p:nvPr/>
        </p:nvSpPr>
        <p:spPr>
          <a:xfrm>
            <a:off x="1747158" y="752850"/>
            <a:ext cx="9968592" cy="5262979"/>
          </a:xfrm>
          <a:prstGeom prst="rect">
            <a:avLst/>
          </a:prstGeom>
          <a:noFill/>
        </p:spPr>
        <p:txBody>
          <a:bodyPr wrap="square" lIns="91440" tIns="45720" rIns="91440" bIns="45720">
            <a:spAutoFit/>
          </a:bodyPr>
          <a:lstStyle/>
          <a:p>
            <a:r>
              <a:rPr lang="es-EC" sz="2800" b="1" dirty="0" smtClean="0"/>
              <a:t>Programa Deportivo </a:t>
            </a:r>
          </a:p>
          <a:p>
            <a:pPr algn="just"/>
            <a:r>
              <a:rPr lang="es-ES" sz="2800" dirty="0" smtClean="0"/>
              <a:t>El Programa Deportivo tiene como objetivo fundamental el dar la posibilidad a los niños o al grupo de trabajo alternativas al alumnado de participar en las distintas actividades organizadas por los diferentes grupos administrativos, ofrecer oportunidades de enriquecimiento y desarrollo para niños y jóvenes conteniendo algunas temáticas de interés</a:t>
            </a:r>
          </a:p>
          <a:p>
            <a:pPr algn="just"/>
            <a:endParaRPr lang="es-ES" sz="2800" dirty="0" smtClean="0"/>
          </a:p>
          <a:p>
            <a:r>
              <a:rPr lang="es-ES" sz="2800" b="1" dirty="0" smtClean="0"/>
              <a:t>Deporte.</a:t>
            </a:r>
            <a:endParaRPr lang="es-ES" sz="2800" dirty="0" smtClean="0"/>
          </a:p>
          <a:p>
            <a:pPr algn="just"/>
            <a:r>
              <a:rPr lang="es-ES" sz="2800" dirty="0" smtClean="0"/>
              <a:t>El deporte es cualquier actividad física que el ser humano hace para divertirse o para competir. </a:t>
            </a:r>
            <a:endParaRPr lang="es-ES" sz="2800" b="0"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2"/>
          <p:cNvSpPr/>
          <p:nvPr/>
        </p:nvSpPr>
        <p:spPr>
          <a:xfrm>
            <a:off x="1575708" y="683090"/>
            <a:ext cx="9511392" cy="4832092"/>
          </a:xfrm>
          <a:prstGeom prst="rect">
            <a:avLst/>
          </a:prstGeom>
          <a:noFill/>
        </p:spPr>
        <p:txBody>
          <a:bodyPr wrap="square" lIns="91440" tIns="45720" rIns="91440" bIns="45720">
            <a:spAutoFit/>
          </a:bodyPr>
          <a:lstStyle/>
          <a:p>
            <a:pPr algn="just"/>
            <a:r>
              <a:rPr lang="es-ES" sz="2800" b="1" dirty="0" smtClean="0"/>
              <a:t>Tiempo para las actividades deportivas </a:t>
            </a:r>
            <a:endParaRPr lang="es-ES" sz="2800" dirty="0" smtClean="0"/>
          </a:p>
          <a:p>
            <a:pPr algn="just"/>
            <a:r>
              <a:rPr lang="es-ES" sz="2800" dirty="0" smtClean="0"/>
              <a:t>Las horas después de la escuela son un tiempo importante que puede ser utilizado para enriquecer el aprendizaje y las aptitudes deportivas. </a:t>
            </a:r>
          </a:p>
          <a:p>
            <a:pPr algn="just"/>
            <a:endParaRPr lang="es-ES" sz="2800" dirty="0" smtClean="0"/>
          </a:p>
          <a:p>
            <a:r>
              <a:rPr lang="es-ES" sz="2800" b="1" dirty="0" smtClean="0"/>
              <a:t>Capacidades Físicas</a:t>
            </a:r>
            <a:endParaRPr lang="es-ES" sz="2800" dirty="0" smtClean="0"/>
          </a:p>
          <a:p>
            <a:r>
              <a:rPr lang="es-ES" sz="2800" dirty="0" smtClean="0"/>
              <a:t>Las Capacidades o cualidades físicas son todas aquellas condiciones que generan una utilidad en el ser humano, estas condiciones facilitaran la funcionalidad fisiológica del individuo todas estas cualidades son diferentes dentro de la personas</a:t>
            </a:r>
            <a:endParaRPr lang="es-E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908</TotalTime>
  <Words>2895</Words>
  <Application>Microsoft Office PowerPoint</Application>
  <PresentationFormat>Personalizado</PresentationFormat>
  <Paragraphs>512</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 Vásquez</dc:creator>
  <cp:lastModifiedBy>PERSONAL-PC</cp:lastModifiedBy>
  <cp:revision>34</cp:revision>
  <dcterms:created xsi:type="dcterms:W3CDTF">2015-07-08T16:28:01Z</dcterms:created>
  <dcterms:modified xsi:type="dcterms:W3CDTF">2016-11-14T01:43:18Z</dcterms:modified>
</cp:coreProperties>
</file>