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1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0E397-A765-4079-9736-EF0E81AF05D2}" type="datetimeFigureOut">
              <a:rPr lang="es-ES" smtClean="0"/>
              <a:t>13/11/2016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5518A-DED0-4065-A831-DFF08DAB19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206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DF714-A4CF-491E-A41E-5602BDF27B70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73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50F7-F0C2-48E9-B0F8-1B6194FD7FBC}" type="datetimeFigureOut">
              <a:rPr lang="es-ES" smtClean="0"/>
              <a:t>13/11/2016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15-9D49-4CF5-B36D-7A2B2E85C36A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50F7-F0C2-48E9-B0F8-1B6194FD7FBC}" type="datetimeFigureOut">
              <a:rPr lang="es-ES" smtClean="0"/>
              <a:t>13/11/2016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15-9D49-4CF5-B36D-7A2B2E85C3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50F7-F0C2-48E9-B0F8-1B6194FD7FBC}" type="datetimeFigureOut">
              <a:rPr lang="es-ES" smtClean="0"/>
              <a:t>13/11/2016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15-9D49-4CF5-B36D-7A2B2E85C3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50F7-F0C2-48E9-B0F8-1B6194FD7FBC}" type="datetimeFigureOut">
              <a:rPr lang="es-ES" smtClean="0"/>
              <a:t>13/11/2016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15-9D49-4CF5-B36D-7A2B2E85C36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50F7-F0C2-48E9-B0F8-1B6194FD7FBC}" type="datetimeFigureOut">
              <a:rPr lang="es-ES" smtClean="0"/>
              <a:t>13/11/2016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15-9D49-4CF5-B36D-7A2B2E85C3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50F7-F0C2-48E9-B0F8-1B6194FD7FBC}" type="datetimeFigureOut">
              <a:rPr lang="es-ES" smtClean="0"/>
              <a:t>13/11/2016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15-9D49-4CF5-B36D-7A2B2E85C36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50F7-F0C2-48E9-B0F8-1B6194FD7FBC}" type="datetimeFigureOut">
              <a:rPr lang="es-ES" smtClean="0"/>
              <a:t>13/11/2016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15-9D49-4CF5-B36D-7A2B2E85C36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50F7-F0C2-48E9-B0F8-1B6194FD7FBC}" type="datetimeFigureOut">
              <a:rPr lang="es-ES" smtClean="0"/>
              <a:t>13/11/2016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15-9D49-4CF5-B36D-7A2B2E85C3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50F7-F0C2-48E9-B0F8-1B6194FD7FBC}" type="datetimeFigureOut">
              <a:rPr lang="es-ES" smtClean="0"/>
              <a:t>13/11/2016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15-9D49-4CF5-B36D-7A2B2E85C3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50F7-F0C2-48E9-B0F8-1B6194FD7FBC}" type="datetimeFigureOut">
              <a:rPr lang="es-ES" smtClean="0"/>
              <a:t>13/11/2016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15-9D49-4CF5-B36D-7A2B2E85C3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50F7-F0C2-48E9-B0F8-1B6194FD7FBC}" type="datetimeFigureOut">
              <a:rPr lang="es-ES" smtClean="0"/>
              <a:t>13/11/2016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15-9D49-4CF5-B36D-7A2B2E85C36A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5950F7-F0C2-48E9-B0F8-1B6194FD7FBC}" type="datetimeFigureOut">
              <a:rPr lang="es-ES" smtClean="0"/>
              <a:t>13/11/2016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CC1915-9D49-4CF5-B36D-7A2B2E85C36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6632"/>
            <a:ext cx="6696744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0" y="1556792"/>
            <a:ext cx="8964488" cy="4247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C" b="1" dirty="0" smtClean="0"/>
              <a:t>DEPARTAMENTO </a:t>
            </a:r>
            <a:r>
              <a:rPr lang="es-EC" b="1" dirty="0"/>
              <a:t>DE CIENCIAS HUMANAS Y </a:t>
            </a:r>
            <a:r>
              <a:rPr lang="es-EC" b="1" dirty="0" smtClean="0"/>
              <a:t>SOCIALES</a:t>
            </a:r>
          </a:p>
          <a:p>
            <a:pPr algn="ctr"/>
            <a:r>
              <a:rPr lang="es-ES" b="1" dirty="0"/>
              <a:t>CARRERA DE LICENCIATURA EN CIENCIAS DE LA ACTIVIDAD FÍSICA DEPORTES Y RECREACIÓN </a:t>
            </a:r>
            <a:endParaRPr lang="es-ES" dirty="0"/>
          </a:p>
          <a:p>
            <a:pPr algn="ctr"/>
            <a:r>
              <a:rPr lang="es-ES" b="1" dirty="0"/>
              <a:t>TRABAJO DE TITULACIÓN PREVIO A LA OBTENCIÓN DEL TÍTULO DE LICENCIADO EN CIENCIAS DE LA ACTIVIDAD FÍSICA, DEPORTES Y RECREACIÓN.</a:t>
            </a:r>
            <a:endParaRPr lang="es-ES" dirty="0"/>
          </a:p>
          <a:p>
            <a:pPr algn="ctr"/>
            <a:endParaRPr lang="es-EC" dirty="0"/>
          </a:p>
          <a:p>
            <a:pPr algn="ctr"/>
            <a:r>
              <a:rPr lang="es-EC" b="1" dirty="0" smtClean="0"/>
              <a:t>TEMA “</a:t>
            </a:r>
            <a:r>
              <a:rPr lang="es-ES" b="1" dirty="0"/>
              <a:t>APLICACIÓN DE UN PROGRAMA DE FUERZA Y SU INCIDENCIA EN LAS DISCIPLINAS DEPORTIVA DE LAS ACTIVIDADES EXTRACURRICULARES EN LAS NIÑAS DE 6 Y 7 DE BÁSICA DE LA UNIDAD EDUCATIVA ABELARDO </a:t>
            </a:r>
            <a:r>
              <a:rPr lang="es-ES" b="1" dirty="0" smtClean="0"/>
              <a:t>FLORES</a:t>
            </a:r>
            <a:r>
              <a:rPr lang="es-EC" b="1" dirty="0" smtClean="0"/>
              <a:t>”.</a:t>
            </a:r>
            <a:endParaRPr lang="es-EC" dirty="0"/>
          </a:p>
          <a:p>
            <a:r>
              <a:rPr lang="es-EC" dirty="0"/>
              <a:t> </a:t>
            </a:r>
          </a:p>
          <a:p>
            <a:pPr algn="ctr"/>
            <a:r>
              <a:rPr lang="es-EC" b="1" dirty="0" smtClean="0"/>
              <a:t>         AUTOR:PINARGO CESAR </a:t>
            </a:r>
            <a:r>
              <a:rPr lang="es-EC" dirty="0" smtClean="0"/>
              <a:t>.</a:t>
            </a:r>
            <a:endParaRPr lang="es-EC" dirty="0"/>
          </a:p>
          <a:p>
            <a:r>
              <a:rPr lang="es-EC" b="1" dirty="0"/>
              <a:t> </a:t>
            </a:r>
            <a:endParaRPr lang="es-EC" dirty="0"/>
          </a:p>
          <a:p>
            <a:pPr algn="ctr"/>
            <a:r>
              <a:rPr lang="es-EC" b="1" dirty="0" smtClean="0"/>
              <a:t>                     DIRECTOR</a:t>
            </a:r>
            <a:r>
              <a:rPr lang="es-EC" b="1" dirty="0"/>
              <a:t>: </a:t>
            </a:r>
            <a:r>
              <a:rPr lang="es-EC" dirty="0"/>
              <a:t>MSC. CARRASCO </a:t>
            </a:r>
            <a:r>
              <a:rPr lang="es-EC" dirty="0" smtClean="0"/>
              <a:t>COCA ORLANDO RODRIGO</a:t>
            </a:r>
          </a:p>
          <a:p>
            <a:pPr algn="ctr"/>
            <a:r>
              <a:rPr lang="es-EC" b="1" dirty="0" smtClean="0"/>
              <a:t>Sangolquí</a:t>
            </a:r>
            <a:endParaRPr lang="es-EC" dirty="0"/>
          </a:p>
          <a:p>
            <a:pPr algn="ctr"/>
            <a:r>
              <a:rPr lang="es-EC" b="1" dirty="0" smtClean="0"/>
              <a:t>2016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4579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20848" y="116632"/>
            <a:ext cx="4680520" cy="57606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ES_tradnl" sz="2000" b="1" dirty="0"/>
              <a:t>METODOLOGÍA DE LA </a:t>
            </a:r>
            <a:r>
              <a:rPr lang="es-ES_tradnl" sz="2000" b="1" dirty="0" smtClean="0"/>
              <a:t>INVESTIGACIÓN</a:t>
            </a:r>
            <a:endParaRPr lang="es-EC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411480" lvl="1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 </a:t>
            </a:r>
            <a:r>
              <a:rPr lang="es-ES_tradnl" b="1" dirty="0" smtClean="0"/>
              <a:t>INCIDENCIA                        VARIABLES</a:t>
            </a:r>
          </a:p>
          <a:p>
            <a:pPr lvl="1"/>
            <a:endParaRPr lang="es-ES_tradnl" dirty="0"/>
          </a:p>
          <a:p>
            <a:pPr marL="457200" lvl="1" indent="0">
              <a:buNone/>
            </a:pPr>
            <a:r>
              <a:rPr lang="es-ES_tradnl" dirty="0"/>
              <a:t> </a:t>
            </a:r>
            <a:r>
              <a:rPr lang="es-ES_tradnl" dirty="0" smtClean="0"/>
              <a:t>                     </a:t>
            </a:r>
            <a:endParaRPr lang="es-EC" dirty="0"/>
          </a:p>
          <a:p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                          </a:t>
            </a:r>
          </a:p>
          <a:p>
            <a:pPr marL="0" indent="0">
              <a:buNone/>
            </a:pPr>
            <a:r>
              <a:rPr lang="es-EC" dirty="0" smtClean="0"/>
              <a:t>         TEST</a:t>
            </a:r>
            <a:endParaRPr lang="es-EC" dirty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r>
              <a:rPr lang="es-EC" dirty="0"/>
              <a:t>	</a:t>
            </a:r>
            <a:r>
              <a:rPr lang="es-EC" dirty="0" smtClean="0"/>
              <a:t>	</a:t>
            </a:r>
            <a:r>
              <a:rPr lang="es-EC" sz="1800" b="1" dirty="0" smtClean="0"/>
              <a:t>TEST</a:t>
            </a:r>
          </a:p>
        </p:txBody>
      </p:sp>
      <p:sp>
        <p:nvSpPr>
          <p:cNvPr id="5" name="Elipse 4"/>
          <p:cNvSpPr/>
          <p:nvPr/>
        </p:nvSpPr>
        <p:spPr>
          <a:xfrm>
            <a:off x="2517803" y="2132856"/>
            <a:ext cx="410445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</a:rPr>
              <a:t>Estudio </a:t>
            </a:r>
            <a:r>
              <a:rPr lang="es-ES" b="1" dirty="0">
                <a:solidFill>
                  <a:schemeClr val="tx1"/>
                </a:solidFill>
              </a:rPr>
              <a:t>mixto: cuantitativo y cualitativo. </a:t>
            </a:r>
          </a:p>
        </p:txBody>
      </p:sp>
      <p:sp>
        <p:nvSpPr>
          <p:cNvPr id="12" name="Flecha arriba y abajo 11"/>
          <p:cNvSpPr/>
          <p:nvPr/>
        </p:nvSpPr>
        <p:spPr>
          <a:xfrm>
            <a:off x="4100779" y="1429750"/>
            <a:ext cx="269964" cy="7200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Flecha derecha 13"/>
          <p:cNvSpPr/>
          <p:nvPr/>
        </p:nvSpPr>
        <p:spPr>
          <a:xfrm>
            <a:off x="3746557" y="1304764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Flecha curvada hacia la izquierda 14"/>
          <p:cNvSpPr/>
          <p:nvPr/>
        </p:nvSpPr>
        <p:spPr>
          <a:xfrm>
            <a:off x="2339752" y="3861048"/>
            <a:ext cx="731520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16" name="Flecha curvada hacia la derecha 15"/>
          <p:cNvSpPr/>
          <p:nvPr/>
        </p:nvSpPr>
        <p:spPr>
          <a:xfrm>
            <a:off x="5410984" y="3890227"/>
            <a:ext cx="1490384" cy="1080120"/>
          </a:xfrm>
          <a:prstGeom prst="curvedRightArrow">
            <a:avLst>
              <a:gd name="adj1" fmla="val 25000"/>
              <a:gd name="adj2" fmla="val 50000"/>
              <a:gd name="adj3" fmla="val 10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5580112" y="4970347"/>
            <a:ext cx="23866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800 Alumnos 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611560" y="4797152"/>
            <a:ext cx="280831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PRUEBAS DE FUERZA 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24128" y="3520895"/>
            <a:ext cx="136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POBLACIÓN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42114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79712" y="476672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Análisis de </a:t>
            </a:r>
            <a:r>
              <a:rPr lang="es-ES" b="1" dirty="0" smtClean="0"/>
              <a:t>resultados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195736" y="846004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Análisis de resultados pre test y pos test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187624" y="1484785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Resultado de test de la fuerza (Potencia en piernas L-T)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894599"/>
              </p:ext>
            </p:extLst>
          </p:nvPr>
        </p:nvGraphicFramePr>
        <p:xfrm>
          <a:off x="2591881" y="2420888"/>
          <a:ext cx="3672205" cy="825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0545"/>
                <a:gridCol w="925830"/>
                <a:gridCol w="925830"/>
              </a:tblGrid>
              <a:tr h="206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MAXIMO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1,78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1,81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MINIMO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1,45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1,49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PROMEDIO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1,61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1,68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DESVIACIÓN SATANDAR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0,13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0,12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43608" y="2005804"/>
            <a:ext cx="619268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Resultado de funciones del Long test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Israel\Dropbox\Capturas de pantalla\Captura de pantalla 2016-10-20 16.19.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3429000"/>
            <a:ext cx="522922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38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768985"/>
              </p:ext>
            </p:extLst>
          </p:nvPr>
        </p:nvGraphicFramePr>
        <p:xfrm>
          <a:off x="2699767" y="1268760"/>
          <a:ext cx="3600450" cy="840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3720"/>
                <a:gridCol w="927100"/>
                <a:gridCol w="849630"/>
              </a:tblGrid>
              <a:tr h="210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MAXIMO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28,00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29,00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MINIMO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19,50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21,00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PROMEDIO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23,53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24,72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DESVIACIÓN SATANDAR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3,24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2,85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617606"/>
            <a:ext cx="77768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de test de la fuerza (Potencia en piernas J-T)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Tabla 2. Resultado de funciones del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Jump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test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Israel\Dropbox\Capturas de pantalla\Captura de pantalla 2016-10-20 16.21.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23" y="2348880"/>
            <a:ext cx="49911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618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967764"/>
              </p:ext>
            </p:extLst>
          </p:nvPr>
        </p:nvGraphicFramePr>
        <p:xfrm>
          <a:off x="2555776" y="1124744"/>
          <a:ext cx="3743960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6110"/>
                <a:gridCol w="963930"/>
                <a:gridCol w="883920"/>
              </a:tblGrid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MAXIMO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8,00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10,00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MINIMO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5,00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7,00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PROMEDIO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7,29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8,57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DESVIACIÓN SATANDAR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1,11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0,98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335976"/>
            <a:ext cx="81369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 de test de la fuerza dinámica salto 10 segundos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Tabla 4. Resultado de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saltabilidad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en 10 segundos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Israel\Dropbox\Capturas de pantalla\Captura de pantalla 2016-10-20 16.25.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583264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122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182086"/>
              </p:ext>
            </p:extLst>
          </p:nvPr>
        </p:nvGraphicFramePr>
        <p:xfrm>
          <a:off x="2521654" y="1052736"/>
          <a:ext cx="3236595" cy="1047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8935"/>
                <a:gridCol w="833755"/>
                <a:gridCol w="763905"/>
              </a:tblGrid>
              <a:tr h="18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MAXIMO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24,60 seg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25,00 seg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MINIMO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20,00 seg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21,00 seg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PROMEDIO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22,58 seg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23,07 seg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DESVIACIÓN SATANDAR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1,78 seg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1,63 </a:t>
                      </a:r>
                      <a:r>
                        <a:rPr lang="es-EC" sz="1100" dirty="0" err="1">
                          <a:effectLst/>
                        </a:rPr>
                        <a:t>seg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94301"/>
            <a:ext cx="76328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 de la fuerza dinámica salto continuos de los 30 metros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Tabla 4. Resultado de </a:t>
            </a: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saltabilidad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continúa 20 metros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Israel\Dropbox\Capturas de pantalla\Captura de pantalla 2016-10-20 16.28.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48880"/>
            <a:ext cx="626469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527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68872"/>
              </p:ext>
            </p:extLst>
          </p:nvPr>
        </p:nvGraphicFramePr>
        <p:xfrm>
          <a:off x="2697354" y="1135186"/>
          <a:ext cx="3677285" cy="1207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2455"/>
                <a:gridCol w="946785"/>
                <a:gridCol w="868045"/>
              </a:tblGrid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VALORACIÓN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PRE TEST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POS TEST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DEFICIENTE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47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24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NIVEL MEDIO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21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25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NIVEL SUPERADO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19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32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NIVEL CALIFICADO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13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19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TOTAL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100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7" y="98741"/>
            <a:ext cx="82809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Análisis de los test técnicos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Resultados generales de las disciplinas deportivas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Tabla 5. Análisis pre test y pos test de fútbol bajo puntaje general obtenido.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Israel\Dropbox\Capturas de pantalla\Captura de pantalla 2016-10-20 16.32.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92896"/>
            <a:ext cx="676875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727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09134"/>
              </p:ext>
            </p:extLst>
          </p:nvPr>
        </p:nvGraphicFramePr>
        <p:xfrm>
          <a:off x="2804418" y="836712"/>
          <a:ext cx="2959100" cy="1287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8600"/>
                <a:gridCol w="762000"/>
                <a:gridCol w="698500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VALORACIÓN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PRE TEST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POS TEST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DEFICIENTE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65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48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NIVEL MEDIO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19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NIVEL SUPERADO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NIVEL CALIFICADO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17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100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94973"/>
            <a:ext cx="79208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Tabla 6. Análisis pre test y pos test de básquet bajo puntaje general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Israel\Dropbox\Capturas de pantalla\Captura de pantalla 2016-10-20 16.34.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7128791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126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99713"/>
              </p:ext>
            </p:extLst>
          </p:nvPr>
        </p:nvGraphicFramePr>
        <p:xfrm>
          <a:off x="2843808" y="692696"/>
          <a:ext cx="3447415" cy="1181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5615"/>
                <a:gridCol w="887730"/>
                <a:gridCol w="814070"/>
              </a:tblGrid>
              <a:tr h="196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VALORACIÓN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PRE TEST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POS TEST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DEFICIENTE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45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32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NIVEL MEDIO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26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NIVEL SUPERADO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13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23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NIVEL CALIFICADO 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16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25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850">
                <a:tc>
                  <a:txBody>
                    <a:bodyPr/>
                    <a:lstStyle/>
                    <a:p>
                      <a:endParaRPr lang="es-ES" sz="1100">
                        <a:solidFill>
                          <a:srgbClr val="0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100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156422"/>
            <a:ext cx="82089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Tabla 7. Análisis pre test y pos test de Atletismo bajo puntaje general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Israel\Dropbox\Capturas de pantalla\Captura de pantalla 2016-10-20 16.37.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576" y="2060847"/>
            <a:ext cx="7288896" cy="456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055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403648" y="476672"/>
            <a:ext cx="604867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CONCLUCIONES 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683568" y="1988840"/>
            <a:ext cx="7704856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s-MX" dirty="0"/>
              <a:t>Se comprueba la hipótesis de trabajo donde el programa de fuerza  si incide en las diferentes disciplina deportivas de las actividades extracurriculares de las alumnas de la Escuela Abelardo Flores</a:t>
            </a:r>
            <a:r>
              <a:rPr lang="es-MX" dirty="0" smtClean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s-ES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/>
              <a:t>Se observa que en la fuerza explosiva tienen mayor interés ya que sus actividades son de menor tiempo y alcanzan sus mayores esfuerzos físicos.  </a:t>
            </a:r>
            <a:endParaRPr lang="es-E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/>
              <a:t>La actividad lúdica programada con trabajo físico indirecto y con su propio cuerpo provoca un estímulo e interés </a:t>
            </a:r>
            <a:r>
              <a:rPr lang="es-ES" b="1" dirty="0" err="1"/>
              <a:t>intrínsicos</a:t>
            </a:r>
            <a:r>
              <a:rPr lang="es-ES" b="1" dirty="0"/>
              <a:t> ya que ellas lo ejecutaron sin mayor problema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8176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899592" y="836712"/>
            <a:ext cx="7416824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s-MX" dirty="0"/>
              <a:t>La niñas participes de este programa cuenta con gran creatividad para el desarrollo de las diferentes propuestas que se les da y la oportunidad de desarrollo trabajos individuales o grupales. </a:t>
            </a:r>
            <a:endParaRPr lang="es-ES" b="1" dirty="0"/>
          </a:p>
          <a:p>
            <a:pPr marL="285750" lvl="0" indent="-285750">
              <a:buFont typeface="Arial" pitchFamily="34" charset="0"/>
              <a:buChar char="•"/>
            </a:pPr>
            <a:endParaRPr lang="es-MX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Se </a:t>
            </a:r>
            <a:r>
              <a:rPr lang="es-MX" dirty="0"/>
              <a:t>observa que la variabilidad de disciplinas deportivas si incide en el comportamiento físico y también educativo de las alumnas mostrando predisposición, motivación y entusiasmo en sus estudios.</a:t>
            </a:r>
            <a:endParaRPr lang="es-ES" b="1" dirty="0"/>
          </a:p>
          <a:p>
            <a:pPr marL="285750" lvl="0" indent="-285750">
              <a:buFont typeface="Arial" pitchFamily="34" charset="0"/>
              <a:buChar char="•"/>
            </a:pPr>
            <a:endParaRPr lang="es-MX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Se </a:t>
            </a:r>
            <a:r>
              <a:rPr lang="es-MX" dirty="0"/>
              <a:t>observa que en las diferentes asignaturas existe mayor motivación por las prácticas y desarrollo de las mismas, considerando los aspectos motivacionales de las diferentes alumnas.</a:t>
            </a:r>
            <a:endParaRPr lang="es-ES" b="1" dirty="0"/>
          </a:p>
          <a:p>
            <a:pPr marL="285750" indent="-285750">
              <a:buFont typeface="Arial" pitchFamily="34" charset="0"/>
              <a:buChar char="•"/>
            </a:pPr>
            <a:endParaRPr lang="es-ES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/>
              <a:t>En </a:t>
            </a:r>
            <a:r>
              <a:rPr lang="es-ES" b="1" dirty="0"/>
              <a:t>la asignatura de Educación física esta fue una pieza fundamental por su gran interés disciplina y mejoramiento físico y disciplinario.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178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0375" y="404664"/>
            <a:ext cx="8216081" cy="108012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l">
              <a:buNone/>
            </a:pPr>
            <a:r>
              <a:rPr lang="es-EC" sz="3600" dirty="0" smtClean="0"/>
              <a:t>Problema  de la Investigación</a:t>
            </a:r>
            <a:endParaRPr lang="es-EC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1600201"/>
            <a:ext cx="4978896" cy="298092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C" sz="2800" b="1" dirty="0" smtClean="0"/>
              <a:t> FUERZA </a:t>
            </a:r>
            <a:endParaRPr lang="es-EC" sz="2800" b="1" dirty="0"/>
          </a:p>
          <a:p>
            <a:endParaRPr lang="es-EC" sz="2800" b="1" dirty="0"/>
          </a:p>
          <a:p>
            <a:r>
              <a:rPr lang="es-ES" sz="2800" b="1" dirty="0" smtClean="0"/>
              <a:t>INCIDENCIA EN LAS DISCIPLINAS DEPORTIVA</a:t>
            </a:r>
            <a:endParaRPr lang="es-EC" sz="2800" b="1" dirty="0" smtClean="0"/>
          </a:p>
          <a:p>
            <a:endParaRPr lang="es-EC" dirty="0"/>
          </a:p>
        </p:txBody>
      </p:sp>
      <p:sp>
        <p:nvSpPr>
          <p:cNvPr id="4" name="AutoShape 2" descr="Resultado de imagen para lucha olimp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403244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16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331640" y="1124744"/>
            <a:ext cx="6480720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s-MX" dirty="0"/>
              <a:t>Se observa que la disciplina de básquet es la de mayor motivación por lo que encuentran un deporte de gran interés y muchos de ellas no tienen conocimiento de la condiciones de trabajo de la disciplina </a:t>
            </a:r>
            <a:endParaRPr lang="es-ES" b="1" dirty="0"/>
          </a:p>
          <a:p>
            <a:pPr marL="285750" lvl="0" indent="-285750">
              <a:buFont typeface="Arial" pitchFamily="34" charset="0"/>
              <a:buChar char="•"/>
            </a:pPr>
            <a:endParaRPr lang="es-MX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La </a:t>
            </a:r>
            <a:r>
              <a:rPr lang="es-MX" dirty="0"/>
              <a:t>disciplina de Futbol obtuvieron la mejoría notable en relación de los demás deportes puesto que tienen mayor fundamentación para ejecutar y para el profesor fue mucho más fácil la enseñanza.</a:t>
            </a:r>
            <a:endParaRPr lang="es-ES" b="1" dirty="0"/>
          </a:p>
          <a:p>
            <a:pPr marL="285750" lvl="0" indent="-285750">
              <a:buFont typeface="Arial" pitchFamily="34" charset="0"/>
              <a:buChar char="•"/>
            </a:pPr>
            <a:endParaRPr lang="es-MX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El </a:t>
            </a:r>
            <a:r>
              <a:rPr lang="es-MX" dirty="0"/>
              <a:t>apoyo administrativo y directivos promueve el interés y seguridad por parte de los estudiantes llevando a una práctica de mayor interés y disciplina por parte del alumnado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960913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619672" y="476672"/>
            <a:ext cx="540060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RECOMENDACIONES 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809925" y="2132856"/>
            <a:ext cx="7272808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s-MX" dirty="0"/>
              <a:t>Estructurar programas extracurriculares de fuerza de forma lúdica, en las diferentes instituciones educativas ya que estas promueven el interés y motivación por las actividades académicas </a:t>
            </a:r>
            <a:endParaRPr lang="es-ES" b="1" dirty="0"/>
          </a:p>
          <a:p>
            <a:pPr marL="285750" lvl="0" indent="-285750">
              <a:buFont typeface="Arial" pitchFamily="34" charset="0"/>
              <a:buChar char="•"/>
            </a:pPr>
            <a:endParaRPr lang="es-MX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Dar </a:t>
            </a:r>
            <a:r>
              <a:rPr lang="es-MX" dirty="0"/>
              <a:t>prioridad a diferentes disciplinas deportivas ya que promueven el interés con mayor eficacia por la variabilidad de habilidades que pueden desarrollar.</a:t>
            </a:r>
            <a:endParaRPr lang="es-ES" b="1" dirty="0"/>
          </a:p>
          <a:p>
            <a:pPr marL="285750" lvl="0" indent="-285750">
              <a:buFont typeface="Arial" pitchFamily="34" charset="0"/>
              <a:buChar char="•"/>
            </a:pPr>
            <a:endParaRPr lang="es-MX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Crear </a:t>
            </a:r>
            <a:r>
              <a:rPr lang="es-MX" dirty="0"/>
              <a:t>espacios de desarrollo de la fuerza ya que esta es fundamental para las diferentes disciplinas deportivas y sobre todo para el alto rendimiento.</a:t>
            </a:r>
            <a:endParaRPr lang="es-ES" b="1" dirty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1999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971600" y="764704"/>
            <a:ext cx="7272808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s-MX" dirty="0"/>
              <a:t>La colaboración de los entes administrativos ya que promueve la disciplina por parte de los alumnos y alto grado de responsabilidad, provocando la motivación en cada una de las actividades.</a:t>
            </a:r>
            <a:endParaRPr lang="es-ES" b="1" dirty="0"/>
          </a:p>
          <a:p>
            <a:pPr marL="285750" lvl="0" indent="-285750">
              <a:buFont typeface="Arial" pitchFamily="34" charset="0"/>
              <a:buChar char="•"/>
            </a:pPr>
            <a:endParaRPr lang="es-MX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Se </a:t>
            </a:r>
            <a:r>
              <a:rPr lang="es-MX" dirty="0"/>
              <a:t>recomienda la participación competitiva en las disciplinad deportivas trabajadas ya que motiva la continuidad de la misma.</a:t>
            </a:r>
            <a:endParaRPr lang="es-ES" b="1" dirty="0"/>
          </a:p>
          <a:p>
            <a:pPr marL="285750" lvl="0" indent="-285750">
              <a:buFont typeface="Arial" pitchFamily="34" charset="0"/>
              <a:buChar char="•"/>
            </a:pPr>
            <a:endParaRPr lang="es-MX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La </a:t>
            </a:r>
            <a:r>
              <a:rPr lang="es-MX" dirty="0"/>
              <a:t>aplicación ordenada y sistemáticas de los fundamentos deportivos eficientes y útiles en la vida diaria de los estudiantes  y para su desarrollo en una vida deportiva y saludable.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64057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7" y="332656"/>
            <a:ext cx="7550224" cy="5182512"/>
          </a:xfrm>
        </p:spPr>
        <p:txBody>
          <a:bodyPr/>
          <a:lstStyle/>
          <a:p>
            <a:pPr marL="0" indent="0" algn="l">
              <a:buNone/>
            </a:pPr>
            <a:r>
              <a:rPr lang="es-ES" dirty="0" smtClean="0"/>
              <a:t>BIBLIOGRAFIA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1916832"/>
            <a:ext cx="7317432" cy="4941168"/>
          </a:xfrm>
        </p:spPr>
        <p:txBody>
          <a:bodyPr>
            <a:normAutofit fontScale="47500" lnSpcReduction="20000"/>
          </a:bodyPr>
          <a:lstStyle/>
          <a:p>
            <a:r>
              <a:rPr lang="es-ES" dirty="0" err="1"/>
              <a:t>Akilian</a:t>
            </a:r>
            <a:r>
              <a:rPr lang="es-ES" dirty="0"/>
              <a:t>, F. j. (2009). </a:t>
            </a:r>
            <a:r>
              <a:rPr lang="es-ES" i="1" dirty="0"/>
              <a:t>Taekwondo </a:t>
            </a:r>
            <a:r>
              <a:rPr lang="es-ES" i="1" dirty="0" err="1"/>
              <a:t>Olimpico</a:t>
            </a:r>
            <a:r>
              <a:rPr lang="es-ES" i="1" dirty="0"/>
              <a:t>.</a:t>
            </a:r>
            <a:r>
              <a:rPr lang="es-ES" dirty="0"/>
              <a:t> Buenos Aires: </a:t>
            </a:r>
            <a:r>
              <a:rPr lang="es-ES" dirty="0" err="1"/>
              <a:t>Kier</a:t>
            </a:r>
            <a:r>
              <a:rPr lang="es-ES" dirty="0"/>
              <a:t>.</a:t>
            </a:r>
          </a:p>
          <a:p>
            <a:r>
              <a:rPr lang="es-ES" dirty="0" err="1"/>
              <a:t>Aquesolo</a:t>
            </a:r>
            <a:r>
              <a:rPr lang="es-ES" dirty="0"/>
              <a:t>, J. A. (1992). </a:t>
            </a:r>
            <a:r>
              <a:rPr lang="es-ES" i="1" dirty="0"/>
              <a:t>Diccionario de las Ciencias del Deporte.</a:t>
            </a:r>
            <a:r>
              <a:rPr lang="es-ES" dirty="0"/>
              <a:t> </a:t>
            </a:r>
            <a:r>
              <a:rPr lang="es-ES" dirty="0" err="1"/>
              <a:t>Malaga</a:t>
            </a:r>
            <a:r>
              <a:rPr lang="es-ES" dirty="0"/>
              <a:t> : </a:t>
            </a:r>
            <a:r>
              <a:rPr lang="es-ES" dirty="0" err="1"/>
              <a:t>Unisport</a:t>
            </a:r>
            <a:r>
              <a:rPr lang="es-ES" dirty="0"/>
              <a:t>. Junta de Andalucía.</a:t>
            </a:r>
          </a:p>
          <a:p>
            <a:r>
              <a:rPr lang="es-ES" dirty="0"/>
              <a:t>Avilés, R. (27 de Noviembre de 2010). </a:t>
            </a:r>
            <a:r>
              <a:rPr lang="es-ES" i="1" dirty="0" err="1"/>
              <a:t>EFDeportes</a:t>
            </a:r>
            <a:r>
              <a:rPr lang="es-ES" dirty="0"/>
              <a:t>. Obtenido de http://www.efdeportes.com/)</a:t>
            </a:r>
          </a:p>
          <a:p>
            <a:r>
              <a:rPr lang="es-ES" dirty="0"/>
              <a:t>Baena, G. (2006). </a:t>
            </a:r>
            <a:r>
              <a:rPr lang="es-ES" i="1" dirty="0"/>
              <a:t>Metodología de la Investigación .</a:t>
            </a:r>
            <a:r>
              <a:rPr lang="es-ES" dirty="0"/>
              <a:t> México : Publicaciones Cultural.</a:t>
            </a:r>
          </a:p>
          <a:p>
            <a:r>
              <a:rPr lang="es-ES" dirty="0" err="1"/>
              <a:t>Benjamin</a:t>
            </a:r>
            <a:r>
              <a:rPr lang="es-ES" dirty="0"/>
              <a:t>, H., </a:t>
            </a:r>
            <a:r>
              <a:rPr lang="es-ES" dirty="0" err="1"/>
              <a:t>Glow</a:t>
            </a:r>
            <a:r>
              <a:rPr lang="es-ES" dirty="0"/>
              <a:t>, K., &amp; Mees, D. (. </a:t>
            </a:r>
            <a:r>
              <a:rPr lang="en-US" dirty="0"/>
              <a:t>(2003). </a:t>
            </a:r>
            <a:r>
              <a:rPr lang="en-US" i="1" dirty="0"/>
              <a:t>Choosing a strength training program for kids The physician and sports medicine.</a:t>
            </a:r>
            <a:r>
              <a:rPr lang="en-US" dirty="0"/>
              <a:t> </a:t>
            </a:r>
            <a:r>
              <a:rPr lang="es-ES" dirty="0"/>
              <a:t>Madrid.</a:t>
            </a:r>
          </a:p>
          <a:p>
            <a:r>
              <a:rPr lang="es-ES" dirty="0" err="1"/>
              <a:t>Bequer</a:t>
            </a:r>
            <a:r>
              <a:rPr lang="es-ES" dirty="0"/>
              <a:t> </a:t>
            </a:r>
            <a:r>
              <a:rPr lang="es-ES" dirty="0" err="1"/>
              <a:t>Diaz</a:t>
            </a:r>
            <a:r>
              <a:rPr lang="es-ES" dirty="0"/>
              <a:t>, G. (2000). </a:t>
            </a:r>
            <a:r>
              <a:rPr lang="es-ES" i="1" dirty="0"/>
              <a:t>La motricidad en edad preescolar.</a:t>
            </a:r>
            <a:r>
              <a:rPr lang="es-ES" dirty="0"/>
              <a:t> Armenia, Colombia: </a:t>
            </a:r>
            <a:r>
              <a:rPr lang="es-ES" dirty="0" err="1"/>
              <a:t>Kinesis</a:t>
            </a:r>
            <a:r>
              <a:rPr lang="es-ES" dirty="0"/>
              <a:t>.</a:t>
            </a:r>
          </a:p>
          <a:p>
            <a:r>
              <a:rPr lang="es-ES" dirty="0"/>
              <a:t>Bienestar Institucional. (2005). Direccionamiento Estratégico del Club Deportivo USB. </a:t>
            </a:r>
          </a:p>
          <a:p>
            <a:r>
              <a:rPr lang="es-ES" dirty="0"/>
              <a:t>Camelo, J. A. (s.f.). </a:t>
            </a:r>
            <a:r>
              <a:rPr lang="es-ES" i="1" dirty="0"/>
              <a:t>El Entrenamiento de la Resistencia en Edades Tempranas</a:t>
            </a:r>
            <a:r>
              <a:rPr lang="es-ES" dirty="0"/>
              <a:t>. Recuperado el 15 de 03 de 2014, de http://viref.udea.edu.co/contenido/publicaciones/memorias_expo/entrenamiento/ent_resistencia.pdf</a:t>
            </a:r>
          </a:p>
          <a:p>
            <a:r>
              <a:rPr lang="es-ES" dirty="0"/>
              <a:t>Campo, E. (13 de </a:t>
            </a:r>
            <a:r>
              <a:rPr lang="es-ES" dirty="0" err="1"/>
              <a:t>Septiembe</a:t>
            </a:r>
            <a:r>
              <a:rPr lang="es-ES" dirty="0"/>
              <a:t> de 2010). </a:t>
            </a:r>
            <a:r>
              <a:rPr lang="es-ES" i="1" dirty="0"/>
              <a:t>Propuesta de un proyecto de actividades físico-recreativas </a:t>
            </a:r>
            <a:r>
              <a:rPr lang="es-ES" i="1" dirty="0" err="1"/>
              <a:t>parala</a:t>
            </a:r>
            <a:r>
              <a:rPr lang="es-ES" i="1" dirty="0"/>
              <a:t> </a:t>
            </a:r>
            <a:r>
              <a:rPr lang="es-ES" i="1" dirty="0" err="1"/>
              <a:t>ocupacion</a:t>
            </a:r>
            <a:r>
              <a:rPr lang="es-ES" i="1" dirty="0"/>
              <a:t> del tiempo libre en los </a:t>
            </a:r>
            <a:r>
              <a:rPr lang="es-ES" i="1" dirty="0" err="1"/>
              <a:t>adolesentes</a:t>
            </a:r>
            <a:r>
              <a:rPr lang="es-ES" i="1" dirty="0"/>
              <a:t> </a:t>
            </a:r>
            <a:r>
              <a:rPr lang="es-ES" dirty="0"/>
              <a:t>. Obtenido de http://www.efdeportes.com</a:t>
            </a:r>
          </a:p>
          <a:p>
            <a:r>
              <a:rPr lang="es-ES" dirty="0"/>
              <a:t>Carrasco, L. y. (2000). </a:t>
            </a:r>
            <a:r>
              <a:rPr lang="es-ES" i="1" dirty="0"/>
              <a:t>El entrenamiento de la fuerza en niños.</a:t>
            </a:r>
            <a:r>
              <a:rPr lang="es-ES" dirty="0"/>
              <a:t> Barcelona.</a:t>
            </a:r>
          </a:p>
          <a:p>
            <a:r>
              <a:rPr lang="es-ES" dirty="0"/>
              <a:t>Casado Gracia, J. M., </a:t>
            </a:r>
            <a:r>
              <a:rPr lang="es-ES" dirty="0" err="1"/>
              <a:t>Diaz</a:t>
            </a:r>
            <a:r>
              <a:rPr lang="es-ES" dirty="0"/>
              <a:t> del Cueto, M., &amp; Cobo Iglesia, R. (1989). </a:t>
            </a:r>
            <a:r>
              <a:rPr lang="es-ES" i="1" dirty="0"/>
              <a:t>Fundamentos </a:t>
            </a:r>
            <a:r>
              <a:rPr lang="es-ES" i="1" dirty="0" err="1"/>
              <a:t>Teoricos</a:t>
            </a:r>
            <a:r>
              <a:rPr lang="es-ES" i="1" dirty="0"/>
              <a:t> para EEMM.</a:t>
            </a:r>
            <a:r>
              <a:rPr lang="es-ES" dirty="0"/>
              <a:t> </a:t>
            </a:r>
          </a:p>
          <a:p>
            <a:r>
              <a:rPr lang="es-ES" dirty="0" err="1"/>
              <a:t>Castañer</a:t>
            </a:r>
            <a:r>
              <a:rPr lang="es-ES" dirty="0"/>
              <a:t> </a:t>
            </a:r>
            <a:r>
              <a:rPr lang="es-ES" dirty="0" err="1"/>
              <a:t>Ballcells</a:t>
            </a:r>
            <a:r>
              <a:rPr lang="es-ES" dirty="0"/>
              <a:t>, M., &amp; Camerino </a:t>
            </a:r>
            <a:r>
              <a:rPr lang="es-ES" dirty="0" err="1"/>
              <a:t>Foguet</a:t>
            </a:r>
            <a:r>
              <a:rPr lang="es-ES" dirty="0"/>
              <a:t>, O. (2001). </a:t>
            </a:r>
            <a:r>
              <a:rPr lang="es-ES" i="1" dirty="0"/>
              <a:t>La educación </a:t>
            </a:r>
            <a:r>
              <a:rPr lang="es-ES" i="1" dirty="0" err="1"/>
              <a:t>Fisica</a:t>
            </a:r>
            <a:r>
              <a:rPr lang="es-ES" i="1" dirty="0"/>
              <a:t> en la enseñanza Primaria.</a:t>
            </a:r>
            <a:r>
              <a:rPr lang="es-ES" dirty="0"/>
              <a:t> </a:t>
            </a:r>
            <a:r>
              <a:rPr lang="es-ES" dirty="0" err="1"/>
              <a:t>Bacelona</a:t>
            </a:r>
            <a:r>
              <a:rPr lang="es-ES" dirty="0"/>
              <a:t>: </a:t>
            </a:r>
            <a:r>
              <a:rPr lang="es-ES" dirty="0" err="1"/>
              <a:t>Inde</a:t>
            </a:r>
            <a:r>
              <a:rPr lang="es-ES" dirty="0"/>
              <a:t>.</a:t>
            </a:r>
          </a:p>
          <a:p>
            <a:r>
              <a:rPr lang="es-ES" dirty="0" err="1"/>
              <a:t>Castañer</a:t>
            </a:r>
            <a:r>
              <a:rPr lang="es-ES" dirty="0"/>
              <a:t> i </a:t>
            </a:r>
            <a:r>
              <a:rPr lang="es-ES" dirty="0" err="1"/>
              <a:t>Balcells</a:t>
            </a:r>
            <a:r>
              <a:rPr lang="es-ES" dirty="0"/>
              <a:t>, M., &amp; Camerino i </a:t>
            </a:r>
            <a:r>
              <a:rPr lang="es-ES" dirty="0" err="1"/>
              <a:t>Foguet</a:t>
            </a:r>
            <a:r>
              <a:rPr lang="es-ES" dirty="0"/>
              <a:t>, O. (1991). La Educación Física en la Enseñanza Primaria: Una Propuesta Curricular para la Reforma. En </a:t>
            </a:r>
            <a:r>
              <a:rPr lang="es-ES" i="1" dirty="0"/>
              <a:t>Capitulo III: Los Contenidos de la Educación Física de Base</a:t>
            </a:r>
            <a:r>
              <a:rPr lang="es-ES" dirty="0"/>
              <a:t> (pág. 101). Barcelona, España: INDE Publicaciones.</a:t>
            </a:r>
          </a:p>
          <a:p>
            <a:r>
              <a:rPr lang="es-ES" dirty="0"/>
              <a:t>Castro </a:t>
            </a:r>
            <a:r>
              <a:rPr lang="es-ES" dirty="0" err="1"/>
              <a:t>Nuñez</a:t>
            </a:r>
            <a:r>
              <a:rPr lang="es-ES" dirty="0"/>
              <a:t>, U., &amp; Hernández Moreno, J. (2000). </a:t>
            </a:r>
            <a:r>
              <a:rPr lang="es-ES" i="1" dirty="0"/>
              <a:t>La Iniciación a los Deportes desde su Estructura &amp; Dinámica.</a:t>
            </a:r>
            <a:r>
              <a:rPr lang="es-ES" dirty="0"/>
              <a:t> </a:t>
            </a:r>
          </a:p>
          <a:p>
            <a:r>
              <a:rPr lang="es-ES" dirty="0" err="1"/>
              <a:t>Catañe</a:t>
            </a:r>
            <a:r>
              <a:rPr lang="es-ES" dirty="0"/>
              <a:t>, B. (2010). </a:t>
            </a:r>
            <a:r>
              <a:rPr lang="es-ES" i="1" dirty="0"/>
              <a:t>Una lectura sistémica de las capacidades físico-motrices.</a:t>
            </a:r>
            <a:r>
              <a:rPr lang="es-ES" dirty="0"/>
              <a:t> Buenos Aires: Pardo.</a:t>
            </a:r>
          </a:p>
          <a:p>
            <a:r>
              <a:rPr lang="es-ES" dirty="0"/>
              <a:t>Consejo de Gobierno - Universidad de San Buenaventura. (2009). Proyecto Educativo </a:t>
            </a:r>
            <a:r>
              <a:rPr lang="es-ES" dirty="0" err="1"/>
              <a:t>Bonaventuriano</a:t>
            </a:r>
            <a:r>
              <a:rPr lang="es-ES" dirty="0"/>
              <a:t>. Medellín. Recuperado el 28 de Marzo de 2011, de http://www.usbmed.edu.co/Universidad/Documentos/proy_educ_bona.pdf</a:t>
            </a:r>
          </a:p>
          <a:p>
            <a:r>
              <a:rPr lang="es-ES" dirty="0"/>
              <a:t>Correa, I. D., &amp; </a:t>
            </a:r>
            <a:r>
              <a:rPr lang="es-ES" dirty="0" err="1"/>
              <a:t>Perez</a:t>
            </a:r>
            <a:r>
              <a:rPr lang="es-ES" dirty="0"/>
              <a:t>, E. E. (1999). </a:t>
            </a:r>
            <a:r>
              <a:rPr lang="es-ES" i="1" dirty="0"/>
              <a:t>Fundamentos </a:t>
            </a:r>
            <a:r>
              <a:rPr lang="es-ES" i="1" dirty="0" err="1"/>
              <a:t>atleticos</a:t>
            </a:r>
            <a:r>
              <a:rPr lang="es-ES" i="1" dirty="0"/>
              <a:t> y </a:t>
            </a:r>
            <a:r>
              <a:rPr lang="es-ES" i="1" dirty="0" err="1"/>
              <a:t>gimnasticos</a:t>
            </a:r>
            <a:r>
              <a:rPr lang="es-ES" i="1" dirty="0"/>
              <a:t> .</a:t>
            </a:r>
            <a:r>
              <a:rPr lang="es-ES" dirty="0"/>
              <a:t> </a:t>
            </a:r>
            <a:r>
              <a:rPr lang="es-ES" dirty="0" err="1"/>
              <a:t>Medellin</a:t>
            </a:r>
            <a:r>
              <a:rPr lang="es-ES" dirty="0"/>
              <a:t>: Círculo </a:t>
            </a:r>
            <a:r>
              <a:rPr lang="es-ES" dirty="0" err="1"/>
              <a:t>cromaico</a:t>
            </a:r>
            <a:r>
              <a:rPr lang="es-ES" dirty="0"/>
              <a:t>.</a:t>
            </a:r>
          </a:p>
          <a:p>
            <a:r>
              <a:rPr lang="es-ES" dirty="0"/>
              <a:t>Correa, J. E. (</a:t>
            </a:r>
            <a:r>
              <a:rPr lang="es-ES" dirty="0" err="1"/>
              <a:t>Volúmen</a:t>
            </a:r>
            <a:r>
              <a:rPr lang="es-ES" dirty="0"/>
              <a:t> 6 N° 002 ). Determinación del Perfil Antropométrico &amp; Cualidades Físicas de Niños Futbolistas de Bogotá. </a:t>
            </a:r>
            <a:r>
              <a:rPr lang="es-ES" i="1" dirty="0"/>
              <a:t>Ciencias de la Salud de la Universidad del Rosario</a:t>
            </a:r>
            <a:r>
              <a:rPr lang="es-ES" dirty="0"/>
              <a:t>, 74-84.</a:t>
            </a:r>
          </a:p>
          <a:p>
            <a:r>
              <a:rPr lang="es-ES" dirty="0"/>
              <a:t>García Manso, J. C. (2003). </a:t>
            </a:r>
            <a:r>
              <a:rPr lang="es-ES" i="1" dirty="0"/>
              <a:t>El talento deportivo: formación de élites deportivas. .</a:t>
            </a:r>
            <a:r>
              <a:rPr lang="es-ES" dirty="0"/>
              <a:t> Barcelona: </a:t>
            </a:r>
            <a:r>
              <a:rPr lang="es-ES" dirty="0" err="1"/>
              <a:t>Gymnos</a:t>
            </a:r>
            <a:r>
              <a:rPr lang="es-ES" dirty="0"/>
              <a:t>.</a:t>
            </a:r>
          </a:p>
          <a:p>
            <a:r>
              <a:rPr lang="es-ES" dirty="0" err="1"/>
              <a:t>Garcia</a:t>
            </a:r>
            <a:r>
              <a:rPr lang="es-ES" dirty="0"/>
              <a:t>, Juan; Manuel Navarro y José Ruiz. (1996). </a:t>
            </a:r>
            <a:r>
              <a:rPr lang="es-ES" i="1" dirty="0"/>
              <a:t>Bases </a:t>
            </a:r>
            <a:r>
              <a:rPr lang="es-ES" i="1" dirty="0" err="1"/>
              <a:t>teoricas</a:t>
            </a:r>
            <a:r>
              <a:rPr lang="es-ES" i="1" dirty="0"/>
              <a:t> del entrenamiento deportivo: principios y aflicciones.</a:t>
            </a:r>
            <a:r>
              <a:rPr lang="es-ES" dirty="0"/>
              <a:t> Madrid: </a:t>
            </a:r>
            <a:r>
              <a:rPr lang="es-ES" dirty="0" err="1"/>
              <a:t>Gymnos</a:t>
            </a:r>
            <a:r>
              <a:rPr lang="es-ES" dirty="0"/>
              <a:t>.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1201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435280" cy="5865515"/>
          </a:xfrm>
        </p:spPr>
        <p:txBody>
          <a:bodyPr>
            <a:normAutofit fontScale="40000" lnSpcReduction="20000"/>
          </a:bodyPr>
          <a:lstStyle/>
          <a:p>
            <a:r>
              <a:rPr lang="es-ES" dirty="0" err="1"/>
              <a:t>Giesenow</a:t>
            </a:r>
            <a:r>
              <a:rPr lang="es-ES" dirty="0"/>
              <a:t>, C. (2000). </a:t>
            </a:r>
            <a:r>
              <a:rPr lang="es-ES" i="1" dirty="0"/>
              <a:t>Entrenando tu fortaleza mental para el deporte .</a:t>
            </a:r>
            <a:r>
              <a:rPr lang="es-ES" dirty="0"/>
              <a:t> Madrid: Digital.</a:t>
            </a:r>
          </a:p>
          <a:p>
            <a:r>
              <a:rPr lang="es-ES" dirty="0" err="1"/>
              <a:t>Grosser</a:t>
            </a:r>
            <a:r>
              <a:rPr lang="es-ES" dirty="0"/>
              <a:t>, M. (1992). </a:t>
            </a:r>
            <a:r>
              <a:rPr lang="es-ES" i="1" dirty="0"/>
              <a:t>Entrenamiento de la velocidad.</a:t>
            </a:r>
            <a:r>
              <a:rPr lang="es-ES" dirty="0"/>
              <a:t> Barcelona: </a:t>
            </a:r>
            <a:r>
              <a:rPr lang="es-ES" dirty="0" err="1"/>
              <a:t>Martinez</a:t>
            </a:r>
            <a:r>
              <a:rPr lang="es-ES" dirty="0"/>
              <a:t> Roca.</a:t>
            </a:r>
          </a:p>
          <a:p>
            <a:r>
              <a:rPr lang="es-ES" dirty="0" err="1"/>
              <a:t>Grosser</a:t>
            </a:r>
            <a:r>
              <a:rPr lang="es-ES" dirty="0"/>
              <a:t>, </a:t>
            </a:r>
            <a:r>
              <a:rPr lang="es-ES" dirty="0" err="1"/>
              <a:t>Manfred</a:t>
            </a:r>
            <a:r>
              <a:rPr lang="es-ES" dirty="0"/>
              <a:t>; </a:t>
            </a:r>
            <a:r>
              <a:rPr lang="es-ES" dirty="0" err="1"/>
              <a:t>Starischka</a:t>
            </a:r>
            <a:r>
              <a:rPr lang="es-ES" dirty="0"/>
              <a:t>, Stephan. (1988). </a:t>
            </a:r>
            <a:r>
              <a:rPr lang="es-ES" i="1" dirty="0"/>
              <a:t>Test de la condición física.</a:t>
            </a:r>
            <a:r>
              <a:rPr lang="es-ES" dirty="0"/>
              <a:t> Barcelona. España: Martínez Roca.</a:t>
            </a:r>
          </a:p>
          <a:p>
            <a:r>
              <a:rPr lang="es-ES" dirty="0"/>
              <a:t>Guerra, M. (Viernes de Junio de 2009). </a:t>
            </a:r>
            <a:r>
              <a:rPr lang="es-ES" i="1" dirty="0"/>
              <a:t>http://www.protecciononline.com/%C2%BFque-es-un-nativo-digital-y-un-migrante-digital/</a:t>
            </a:r>
            <a:r>
              <a:rPr lang="es-ES" dirty="0"/>
              <a:t>.</a:t>
            </a:r>
          </a:p>
          <a:p>
            <a:r>
              <a:rPr lang="es-ES" dirty="0"/>
              <a:t>Guía Curricular para la Educación Física. (2009). </a:t>
            </a:r>
            <a:r>
              <a:rPr lang="es-ES" i="1" dirty="0"/>
              <a:t>Guía Curricular para la Educación Física.</a:t>
            </a:r>
            <a:r>
              <a:rPr lang="es-ES" dirty="0"/>
              <a:t> Medellín.</a:t>
            </a:r>
          </a:p>
          <a:p>
            <a:r>
              <a:rPr lang="es-ES" dirty="0" err="1"/>
              <a:t>Guimaraes</a:t>
            </a:r>
            <a:r>
              <a:rPr lang="es-ES" dirty="0"/>
              <a:t> Rodríguez, T. (1999). </a:t>
            </a:r>
            <a:r>
              <a:rPr lang="es-ES" i="1" dirty="0"/>
              <a:t>El Entrenamiento </a:t>
            </a:r>
            <a:r>
              <a:rPr lang="es-ES" i="1" dirty="0" err="1"/>
              <a:t>Deportivio</a:t>
            </a:r>
            <a:r>
              <a:rPr lang="es-ES" i="1" dirty="0"/>
              <a:t>.</a:t>
            </a:r>
            <a:r>
              <a:rPr lang="es-ES" dirty="0"/>
              <a:t> Santa </a:t>
            </a:r>
            <a:r>
              <a:rPr lang="es-ES" dirty="0" err="1"/>
              <a:t>fé</a:t>
            </a:r>
            <a:r>
              <a:rPr lang="es-ES" dirty="0"/>
              <a:t> de </a:t>
            </a:r>
            <a:r>
              <a:rPr lang="es-ES" dirty="0" err="1"/>
              <a:t>Bogota</a:t>
            </a:r>
            <a:r>
              <a:rPr lang="es-ES" dirty="0"/>
              <a:t>: Aula Alegre Magisterio.</a:t>
            </a:r>
          </a:p>
          <a:p>
            <a:r>
              <a:rPr lang="es-ES" dirty="0" err="1"/>
              <a:t>Gurkov</a:t>
            </a:r>
            <a:r>
              <a:rPr lang="es-ES" dirty="0"/>
              <a:t>, D. (1983). </a:t>
            </a:r>
            <a:r>
              <a:rPr lang="es-ES" i="1" dirty="0" err="1"/>
              <a:t>Teoria</a:t>
            </a:r>
            <a:r>
              <a:rPr lang="es-ES" i="1" dirty="0"/>
              <a:t> del entrenamiento deportivo.</a:t>
            </a:r>
            <a:r>
              <a:rPr lang="es-ES" dirty="0"/>
              <a:t> </a:t>
            </a:r>
            <a:r>
              <a:rPr lang="es-ES" dirty="0" err="1"/>
              <a:t>Bogota</a:t>
            </a:r>
            <a:r>
              <a:rPr lang="es-ES" dirty="0"/>
              <a:t>: </a:t>
            </a:r>
            <a:r>
              <a:rPr lang="es-ES" dirty="0" err="1"/>
              <a:t>Coldeportes</a:t>
            </a:r>
            <a:r>
              <a:rPr lang="es-ES" dirty="0"/>
              <a:t>.</a:t>
            </a:r>
          </a:p>
          <a:p>
            <a:r>
              <a:rPr lang="es-ES" dirty="0" err="1"/>
              <a:t>Hegedüs</a:t>
            </a:r>
            <a:r>
              <a:rPr lang="es-ES" dirty="0"/>
              <a:t>, J. d. (1997). Estudio de las Capacidades </a:t>
            </a:r>
            <a:r>
              <a:rPr lang="es-ES" dirty="0" err="1"/>
              <a:t>Fisicas</a:t>
            </a:r>
            <a:r>
              <a:rPr lang="es-ES" dirty="0"/>
              <a:t>: La Velocidad. </a:t>
            </a:r>
            <a:r>
              <a:rPr lang="es-ES" i="1" dirty="0" err="1"/>
              <a:t>Efdeportes</a:t>
            </a:r>
            <a:r>
              <a:rPr lang="es-ES" dirty="0"/>
              <a:t>.</a:t>
            </a:r>
          </a:p>
          <a:p>
            <a:r>
              <a:rPr lang="es-ES" dirty="0" err="1"/>
              <a:t>Jauregui</a:t>
            </a:r>
            <a:r>
              <a:rPr lang="es-ES" dirty="0"/>
              <a:t>, N. G., &amp; </a:t>
            </a:r>
            <a:r>
              <a:rPr lang="es-ES" dirty="0" err="1"/>
              <a:t>Ordoñes</a:t>
            </a:r>
            <a:r>
              <a:rPr lang="es-ES" dirty="0"/>
              <a:t> </a:t>
            </a:r>
            <a:r>
              <a:rPr lang="es-ES" dirty="0" err="1"/>
              <a:t>Sanchez</a:t>
            </a:r>
            <a:r>
              <a:rPr lang="es-ES" dirty="0"/>
              <a:t>, O. N. (1993). </a:t>
            </a:r>
            <a:r>
              <a:rPr lang="es-ES" i="1" dirty="0"/>
              <a:t>Aptitud </a:t>
            </a:r>
            <a:r>
              <a:rPr lang="es-ES" i="1" dirty="0" err="1"/>
              <a:t>Fisica</a:t>
            </a:r>
            <a:r>
              <a:rPr lang="es-ES" i="1" dirty="0"/>
              <a:t>: Pruebas Estandarizadas .</a:t>
            </a:r>
            <a:r>
              <a:rPr lang="es-ES" dirty="0"/>
              <a:t> </a:t>
            </a:r>
            <a:r>
              <a:rPr lang="es-ES" dirty="0" err="1"/>
              <a:t>Santafe</a:t>
            </a:r>
            <a:r>
              <a:rPr lang="es-ES" dirty="0"/>
              <a:t> De </a:t>
            </a:r>
            <a:r>
              <a:rPr lang="es-ES" dirty="0" err="1"/>
              <a:t>Bogota</a:t>
            </a:r>
            <a:r>
              <a:rPr lang="es-ES" dirty="0"/>
              <a:t> </a:t>
            </a:r>
            <a:r>
              <a:rPr lang="es-ES" dirty="0" err="1"/>
              <a:t>Dc</a:t>
            </a:r>
            <a:r>
              <a:rPr lang="es-ES" dirty="0"/>
              <a:t>.</a:t>
            </a:r>
          </a:p>
          <a:p>
            <a:r>
              <a:rPr lang="es-ES" i="1" dirty="0"/>
              <a:t>del Entrenamiento Deportivo.</a:t>
            </a:r>
            <a:r>
              <a:rPr lang="es-ES" dirty="0"/>
              <a:t> Barcelona: </a:t>
            </a:r>
            <a:r>
              <a:rPr lang="es-ES" dirty="0" err="1"/>
              <a:t>Paidotribo</a:t>
            </a:r>
            <a:r>
              <a:rPr lang="es-ES" dirty="0"/>
              <a:t>, S.A.</a:t>
            </a:r>
          </a:p>
          <a:p>
            <a:r>
              <a:rPr lang="es-ES" dirty="0" err="1"/>
              <a:t>Marban</a:t>
            </a:r>
            <a:r>
              <a:rPr lang="es-ES" dirty="0"/>
              <a:t>, R. M., &amp; Rodríguez, E. F. (2009). Revisión sobre tipos y clasificaciones de la flexibilidad. Una nueva propuesta de clasificación. </a:t>
            </a:r>
            <a:r>
              <a:rPr lang="es-ES" i="1" dirty="0"/>
              <a:t>International </a:t>
            </a:r>
            <a:r>
              <a:rPr lang="es-ES" i="1" dirty="0" err="1"/>
              <a:t>Journal</a:t>
            </a:r>
            <a:r>
              <a:rPr lang="es-ES" i="1" dirty="0"/>
              <a:t> of Sport </a:t>
            </a:r>
            <a:r>
              <a:rPr lang="es-ES" i="1" dirty="0" err="1"/>
              <a:t>Science</a:t>
            </a:r>
            <a:r>
              <a:rPr lang="es-ES" dirty="0"/>
              <a:t>, 59.</a:t>
            </a:r>
          </a:p>
          <a:p>
            <a:r>
              <a:rPr lang="es-ES" dirty="0"/>
              <a:t>Marín </a:t>
            </a:r>
            <a:r>
              <a:rPr lang="es-ES" dirty="0" err="1"/>
              <a:t>Santaolalla</a:t>
            </a:r>
            <a:r>
              <a:rPr lang="es-ES" dirty="0"/>
              <a:t>, A., &amp; Romero Rodríguez, J. M. (2013). </a:t>
            </a:r>
            <a:r>
              <a:rPr lang="es-ES" i="1" dirty="0"/>
              <a:t>Repositorio Institucional</a:t>
            </a:r>
            <a:r>
              <a:rPr lang="es-ES" dirty="0"/>
              <a:t>. Obtenido de Universidad de Granada: http://hdl.handle.net/10481/27755</a:t>
            </a:r>
          </a:p>
          <a:p>
            <a:r>
              <a:rPr lang="es-ES" dirty="0" err="1"/>
              <a:t>lasificación</a:t>
            </a:r>
            <a:r>
              <a:rPr lang="es-ES" dirty="0"/>
              <a:t>. </a:t>
            </a:r>
            <a:r>
              <a:rPr lang="es-ES" i="1" dirty="0"/>
              <a:t>Internacional de Ciencias del Deporte</a:t>
            </a:r>
            <a:r>
              <a:rPr lang="es-ES" dirty="0"/>
              <a:t>, 52-70.</a:t>
            </a:r>
          </a:p>
          <a:p>
            <a:r>
              <a:rPr lang="es-ES" dirty="0" err="1"/>
              <a:t>Moereno</a:t>
            </a:r>
            <a:r>
              <a:rPr lang="es-ES" dirty="0"/>
              <a:t>, J. H. (2000). </a:t>
            </a:r>
            <a:r>
              <a:rPr lang="es-ES" i="1" dirty="0"/>
              <a:t>La </a:t>
            </a:r>
            <a:r>
              <a:rPr lang="es-ES" i="1" dirty="0" err="1"/>
              <a:t>Iniciacion</a:t>
            </a:r>
            <a:r>
              <a:rPr lang="es-ES" i="1" dirty="0"/>
              <a:t> a los Deportes desde su Estructura y </a:t>
            </a:r>
            <a:r>
              <a:rPr lang="es-ES" i="1" dirty="0" err="1"/>
              <a:t>Dinamica</a:t>
            </a:r>
            <a:r>
              <a:rPr lang="es-ES" i="1" dirty="0"/>
              <a:t>.</a:t>
            </a:r>
            <a:r>
              <a:rPr lang="es-ES" dirty="0"/>
              <a:t> Barcelona : </a:t>
            </a:r>
            <a:r>
              <a:rPr lang="es-ES" dirty="0" err="1"/>
              <a:t>Inde</a:t>
            </a:r>
            <a:r>
              <a:rPr lang="es-ES" dirty="0"/>
              <a:t>.</a:t>
            </a:r>
          </a:p>
          <a:p>
            <a:r>
              <a:rPr lang="es-ES" dirty="0"/>
              <a:t>Murcia Peña, N., </a:t>
            </a:r>
            <a:r>
              <a:rPr lang="es-ES" dirty="0" err="1"/>
              <a:t>Taborda</a:t>
            </a:r>
            <a:r>
              <a:rPr lang="es-ES" dirty="0"/>
              <a:t> </a:t>
            </a:r>
            <a:r>
              <a:rPr lang="es-ES" dirty="0" err="1"/>
              <a:t>Chaurra</a:t>
            </a:r>
            <a:r>
              <a:rPr lang="es-ES" dirty="0"/>
              <a:t>, J., &amp; </a:t>
            </a:r>
            <a:r>
              <a:rPr lang="es-ES" dirty="0" err="1"/>
              <a:t>Angel</a:t>
            </a:r>
            <a:r>
              <a:rPr lang="es-ES" dirty="0"/>
              <a:t> Zuluaga, L. F. (1998). </a:t>
            </a:r>
            <a:r>
              <a:rPr lang="es-ES" i="1" dirty="0"/>
              <a:t>Escuelas de </a:t>
            </a:r>
            <a:r>
              <a:rPr lang="es-ES" i="1" dirty="0" err="1"/>
              <a:t>Formacion</a:t>
            </a:r>
            <a:r>
              <a:rPr lang="es-ES" i="1" dirty="0"/>
              <a:t> deportiva y entrenamiento </a:t>
            </a:r>
            <a:r>
              <a:rPr lang="es-ES" i="1" dirty="0" err="1"/>
              <a:t>deportivio</a:t>
            </a:r>
            <a:r>
              <a:rPr lang="es-ES" i="1" dirty="0"/>
              <a:t> infantil Un enfoque Integral.</a:t>
            </a:r>
            <a:r>
              <a:rPr lang="es-ES" dirty="0"/>
              <a:t> Armenia- Colombia: </a:t>
            </a:r>
            <a:r>
              <a:rPr lang="es-ES" dirty="0" err="1"/>
              <a:t>Kinesis</a:t>
            </a:r>
            <a:r>
              <a:rPr lang="es-ES" dirty="0"/>
              <a:t>.</a:t>
            </a:r>
          </a:p>
          <a:p>
            <a:r>
              <a:rPr lang="es-ES" dirty="0"/>
              <a:t>Navarro, A. (2006). Iniciación deportiva: marco conceptual. Alto Rendimiento ciencia deportiva, entrenamiento y </a:t>
            </a:r>
            <a:r>
              <a:rPr lang="es-ES" dirty="0" err="1"/>
              <a:t>Fitness</a:t>
            </a:r>
            <a:r>
              <a:rPr lang="es-ES" dirty="0"/>
              <a:t>.</a:t>
            </a:r>
          </a:p>
          <a:p>
            <a:r>
              <a:rPr lang="es-ES" dirty="0"/>
              <a:t>Navarro, A. L. (2006). Iniciación deportiva: marco conceptual. Alto Rendimiento ciencia deportiva, entrenamiento y </a:t>
            </a:r>
            <a:r>
              <a:rPr lang="es-ES" dirty="0" err="1"/>
              <a:t>Fitness</a:t>
            </a:r>
            <a:r>
              <a:rPr lang="es-ES" dirty="0"/>
              <a:t>.</a:t>
            </a:r>
          </a:p>
          <a:p>
            <a:r>
              <a:rPr lang="es-ES" dirty="0"/>
              <a:t>Ramos Bermúdez, S. (2001). </a:t>
            </a:r>
            <a:r>
              <a:rPr lang="es-ES" i="1" dirty="0"/>
              <a:t>Entrenamiento de la </a:t>
            </a:r>
            <a:r>
              <a:rPr lang="es-ES" i="1" dirty="0" err="1"/>
              <a:t>ondicion</a:t>
            </a:r>
            <a:r>
              <a:rPr lang="es-ES" i="1" dirty="0"/>
              <a:t> física .</a:t>
            </a:r>
            <a:r>
              <a:rPr lang="es-ES" dirty="0"/>
              <a:t> Colombia: </a:t>
            </a:r>
            <a:r>
              <a:rPr lang="es-ES" dirty="0" err="1"/>
              <a:t>Kinesis</a:t>
            </a:r>
            <a:r>
              <a:rPr lang="es-ES" dirty="0"/>
              <a:t>.</a:t>
            </a:r>
          </a:p>
          <a:p>
            <a:r>
              <a:rPr lang="es-ES" dirty="0"/>
              <a:t>Rodríguez, I. (2007). </a:t>
            </a:r>
            <a:r>
              <a:rPr lang="es-ES" i="1" dirty="0"/>
              <a:t>Pruebas de terreno en psicología del deporte .</a:t>
            </a:r>
            <a:r>
              <a:rPr lang="es-ES" dirty="0"/>
              <a:t> New York: </a:t>
            </a:r>
            <a:r>
              <a:rPr lang="es-ES" dirty="0" err="1"/>
              <a:t>Diguital</a:t>
            </a:r>
            <a:r>
              <a:rPr lang="es-ES" dirty="0"/>
              <a:t>.</a:t>
            </a:r>
          </a:p>
          <a:p>
            <a:r>
              <a:rPr lang="es-ES" dirty="0" err="1"/>
              <a:t>Santeliz</a:t>
            </a:r>
            <a:r>
              <a:rPr lang="es-ES" dirty="0"/>
              <a:t> Valiente, G. D. (Mayo de 2010). Los juegos </a:t>
            </a:r>
            <a:r>
              <a:rPr lang="es-ES" dirty="0" err="1"/>
              <a:t>predeportivos</a:t>
            </a:r>
            <a:r>
              <a:rPr lang="es-ES" dirty="0"/>
              <a:t> como herramienta en el desarrollo de las capacidades físicas en la iniciación al </a:t>
            </a:r>
            <a:r>
              <a:rPr lang="es-ES" dirty="0" err="1"/>
              <a:t>kenpo</a:t>
            </a:r>
            <a:r>
              <a:rPr lang="es-ES" dirty="0"/>
              <a:t>. </a:t>
            </a:r>
            <a:r>
              <a:rPr lang="es-ES" i="1" dirty="0" err="1"/>
              <a:t>Efdeportes</a:t>
            </a:r>
            <a:r>
              <a:rPr lang="es-ES" dirty="0"/>
              <a:t>.</a:t>
            </a:r>
          </a:p>
          <a:p>
            <a:r>
              <a:rPr lang="es-ES" dirty="0" err="1"/>
              <a:t>Sellés</a:t>
            </a:r>
            <a:r>
              <a:rPr lang="es-ES" dirty="0"/>
              <a:t>, R. E., &amp; </a:t>
            </a:r>
            <a:r>
              <a:rPr lang="es-ES" dirty="0" err="1"/>
              <a:t>Arbolei</a:t>
            </a:r>
            <a:r>
              <a:rPr lang="es-ES" dirty="0"/>
              <a:t>, O. C. (Febrero de 2010). </a:t>
            </a:r>
            <a:r>
              <a:rPr lang="es-ES" i="1" dirty="0" err="1"/>
              <a:t>Efdeportes</a:t>
            </a:r>
            <a:r>
              <a:rPr lang="es-ES" i="1" dirty="0"/>
              <a:t>.</a:t>
            </a:r>
            <a:r>
              <a:rPr lang="es-ES" dirty="0"/>
              <a:t> Obtenido de http://www.efdeportes.com/efd141/consideraciones-para-la-iniciacion-deportiva.htm</a:t>
            </a:r>
          </a:p>
          <a:p>
            <a:r>
              <a:rPr lang="es-ES" dirty="0" err="1"/>
              <a:t>Sepulveda</a:t>
            </a:r>
            <a:r>
              <a:rPr lang="es-ES" dirty="0"/>
              <a:t>, D. A. (1995). </a:t>
            </a:r>
            <a:r>
              <a:rPr lang="es-ES" i="1" dirty="0"/>
              <a:t>Historia de la </a:t>
            </a:r>
            <a:r>
              <a:rPr lang="es-ES" i="1" dirty="0" err="1"/>
              <a:t>Fisica</a:t>
            </a:r>
            <a:r>
              <a:rPr lang="es-ES" i="1" dirty="0"/>
              <a:t>.</a:t>
            </a:r>
            <a:r>
              <a:rPr lang="es-ES" dirty="0"/>
              <a:t> </a:t>
            </a:r>
            <a:r>
              <a:rPr lang="es-ES" dirty="0" err="1"/>
              <a:t>Medellin</a:t>
            </a:r>
            <a:r>
              <a:rPr lang="es-ES" dirty="0"/>
              <a:t> : Fondo Editorial </a:t>
            </a:r>
            <a:r>
              <a:rPr lang="es-ES" dirty="0" err="1"/>
              <a:t>coperativo</a:t>
            </a:r>
            <a:r>
              <a:rPr lang="es-ES" dirty="0"/>
              <a:t>.</a:t>
            </a:r>
          </a:p>
          <a:p>
            <a:r>
              <a:rPr lang="es-ES" dirty="0" err="1"/>
              <a:t>Servera</a:t>
            </a:r>
            <a:r>
              <a:rPr lang="es-ES" dirty="0"/>
              <a:t>, M. (2004). Viabilidad de un programa de prevención selectiva de los problemas de ansiedad en la infancia aplicado en la escuela. </a:t>
            </a:r>
            <a:r>
              <a:rPr lang="es-ES" i="1" dirty="0" err="1"/>
              <a:t>Dialnet</a:t>
            </a:r>
            <a:r>
              <a:rPr lang="es-ES" dirty="0"/>
              <a:t>, Vol. 4, Nº. 2, págs. 371-387.</a:t>
            </a:r>
          </a:p>
          <a:p>
            <a:r>
              <a:rPr lang="es-ES" dirty="0" err="1"/>
              <a:t>Taborda</a:t>
            </a:r>
            <a:r>
              <a:rPr lang="es-ES" dirty="0"/>
              <a:t>, J. (2001). </a:t>
            </a:r>
            <a:r>
              <a:rPr lang="es-ES" i="1" dirty="0"/>
              <a:t>El </a:t>
            </a:r>
            <a:r>
              <a:rPr lang="es-ES" i="1" dirty="0" err="1"/>
              <a:t>desarrolo</a:t>
            </a:r>
            <a:r>
              <a:rPr lang="es-ES" i="1" dirty="0"/>
              <a:t> de la resistencia en el niño. teoría y práctica.</a:t>
            </a:r>
            <a:r>
              <a:rPr lang="es-ES" dirty="0"/>
              <a:t> Armenia: </a:t>
            </a:r>
            <a:r>
              <a:rPr lang="es-ES" dirty="0" err="1"/>
              <a:t>Kinesis</a:t>
            </a:r>
            <a:r>
              <a:rPr lang="es-ES" dirty="0"/>
              <a:t>.</a:t>
            </a:r>
          </a:p>
          <a:p>
            <a:r>
              <a:rPr lang="es-ES" dirty="0"/>
              <a:t>Unicef. (2 de Junio de 2016). Convención sobre los Derechos del Niño. FUNDACIÓN UNICEF-COMITÉ ESPAÑOL. 24. Obtenido de Convención sobre los Derechos del Niño · UNICEF Comité Español.</a:t>
            </a:r>
          </a:p>
          <a:p>
            <a:r>
              <a:rPr lang="es-ES" dirty="0"/>
              <a:t>Universidad de Antioquia. (2012). </a:t>
            </a:r>
            <a:r>
              <a:rPr lang="es-ES" i="1" dirty="0" err="1"/>
              <a:t>Guia</a:t>
            </a:r>
            <a:r>
              <a:rPr lang="es-ES" i="1" dirty="0"/>
              <a:t> Curricular de </a:t>
            </a:r>
            <a:r>
              <a:rPr lang="es-ES" i="1" dirty="0" err="1"/>
              <a:t>Educacion</a:t>
            </a:r>
            <a:r>
              <a:rPr lang="es-ES" i="1" dirty="0"/>
              <a:t> </a:t>
            </a:r>
            <a:r>
              <a:rPr lang="es-ES" i="1" dirty="0" err="1"/>
              <a:t>Fisica</a:t>
            </a:r>
            <a:r>
              <a:rPr lang="es-ES" i="1" dirty="0"/>
              <a:t> y Deportes.</a:t>
            </a:r>
            <a:r>
              <a:rPr lang="es-ES" dirty="0"/>
              <a:t> </a:t>
            </a:r>
            <a:r>
              <a:rPr lang="es-ES" dirty="0" err="1"/>
              <a:t>medellin</a:t>
            </a:r>
            <a:r>
              <a:rPr lang="es-ES" dirty="0"/>
              <a:t>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3730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Universidad de San Buenaventura Consejo de Gobierno. (2009). </a:t>
            </a:r>
            <a:r>
              <a:rPr lang="es-ES" i="1" dirty="0"/>
              <a:t>(PEB), Proyecto Educativo </a:t>
            </a:r>
            <a:r>
              <a:rPr lang="es-ES" i="1" dirty="0" err="1"/>
              <a:t>Bonaventuriano</a:t>
            </a:r>
            <a:r>
              <a:rPr lang="es-ES" i="1" dirty="0"/>
              <a:t>.</a:t>
            </a:r>
            <a:r>
              <a:rPr lang="es-ES" dirty="0"/>
              <a:t> Recuperado el 28 de Marzo de 2011, de http://www.usbmed.edu.co/Universidad/Documentos/proy_educ_bona.pdf</a:t>
            </a:r>
          </a:p>
          <a:p>
            <a:r>
              <a:rPr lang="es-ES" dirty="0"/>
              <a:t>Uribe Pareja, I. D., &amp; </a:t>
            </a:r>
            <a:r>
              <a:rPr lang="es-ES" dirty="0" err="1"/>
              <a:t>Chaverra</a:t>
            </a:r>
            <a:r>
              <a:rPr lang="es-ES" dirty="0"/>
              <a:t>, B. E. (2008). </a:t>
            </a:r>
            <a:r>
              <a:rPr lang="es-ES" i="1" dirty="0" err="1"/>
              <a:t>Guia</a:t>
            </a:r>
            <a:r>
              <a:rPr lang="es-ES" i="1" dirty="0"/>
              <a:t> curricular para la Educación Física.</a:t>
            </a:r>
            <a:r>
              <a:rPr lang="es-ES" dirty="0"/>
              <a:t> Medellín: Memoria.</a:t>
            </a:r>
          </a:p>
          <a:p>
            <a:r>
              <a:rPr lang="es-ES" dirty="0"/>
              <a:t>Valencia Corrales, V. (24 de junio de 2010). Capacidades </a:t>
            </a:r>
            <a:r>
              <a:rPr lang="es-ES" dirty="0" err="1"/>
              <a:t>autonomas</a:t>
            </a:r>
            <a:r>
              <a:rPr lang="es-ES" dirty="0"/>
              <a:t>.</a:t>
            </a:r>
          </a:p>
          <a:p>
            <a:r>
              <a:rPr lang="es-ES" dirty="0"/>
              <a:t>Villar, A. d. (1983). </a:t>
            </a:r>
            <a:r>
              <a:rPr lang="es-ES" i="1" dirty="0"/>
              <a:t>La </a:t>
            </a:r>
            <a:r>
              <a:rPr lang="es-ES" i="1" dirty="0" err="1"/>
              <a:t>Preparacion</a:t>
            </a:r>
            <a:r>
              <a:rPr lang="es-ES" i="1" dirty="0"/>
              <a:t> </a:t>
            </a:r>
            <a:r>
              <a:rPr lang="es-ES" i="1" dirty="0" err="1"/>
              <a:t>Fisica</a:t>
            </a:r>
            <a:r>
              <a:rPr lang="es-ES" i="1" dirty="0"/>
              <a:t> del Futbol Basada en el Atletismo.</a:t>
            </a:r>
            <a:r>
              <a:rPr lang="es-ES" dirty="0"/>
              <a:t> Madrid: </a:t>
            </a:r>
            <a:r>
              <a:rPr lang="es-ES" dirty="0" err="1"/>
              <a:t>Gymnos</a:t>
            </a:r>
            <a:r>
              <a:rPr lang="es-ES" dirty="0"/>
              <a:t>.</a:t>
            </a:r>
          </a:p>
          <a:p>
            <a:r>
              <a:rPr lang="es-ES" dirty="0" err="1"/>
              <a:t>Yanez</a:t>
            </a:r>
            <a:r>
              <a:rPr lang="es-ES" dirty="0"/>
              <a:t>, T. (2005). Obtenido de http://dspace.uazuay.edu.ec/handle/datos/968</a:t>
            </a:r>
          </a:p>
          <a:p>
            <a:r>
              <a:rPr lang="es-ES" dirty="0" err="1"/>
              <a:t>Zintl</a:t>
            </a:r>
            <a:r>
              <a:rPr lang="es-ES" dirty="0"/>
              <a:t>, F. (1991). </a:t>
            </a:r>
            <a:r>
              <a:rPr lang="es-ES" i="1" dirty="0"/>
              <a:t>Entrenamiento de la resistencia.</a:t>
            </a:r>
            <a:r>
              <a:rPr lang="es-ES" dirty="0"/>
              <a:t> Barcelona: </a:t>
            </a:r>
            <a:r>
              <a:rPr lang="es-ES" dirty="0" err="1"/>
              <a:t>Martinez</a:t>
            </a:r>
            <a:r>
              <a:rPr lang="es-ES" dirty="0"/>
              <a:t> Roca.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6351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7620000" cy="132474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s-EC" sz="8000" b="1" dirty="0" smtClean="0"/>
              <a:t>GRACIAS </a:t>
            </a:r>
            <a:endParaRPr lang="es-EC" sz="8000" b="1" dirty="0"/>
          </a:p>
        </p:txBody>
      </p:sp>
    </p:spTree>
    <p:extLst>
      <p:ext uri="{BB962C8B-B14F-4D97-AF65-F5344CB8AC3E}">
        <p14:creationId xmlns:p14="http://schemas.microsoft.com/office/powerpoint/2010/main" val="51368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332657"/>
            <a:ext cx="7992888" cy="3024335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EC" sz="2400" b="1" dirty="0" smtClean="0"/>
              <a:t>Pregunta de la investigación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C" sz="2400" dirty="0"/>
              <a:t>¿Cómo inciden el programa de fuerza en las diferentes disciplinas deportivas de las actividades extracurriculares en las niñas de 6 y 7 de básica de la Unidad Educativa Abelardo </a:t>
            </a:r>
            <a:r>
              <a:rPr lang="es-EC" sz="2400" dirty="0" smtClean="0"/>
              <a:t>Flores?.</a:t>
            </a:r>
            <a:endParaRPr lang="es-EC" sz="2400" dirty="0"/>
          </a:p>
          <a:p>
            <a:pPr marL="0" indent="0" algn="just">
              <a:buNone/>
            </a:pPr>
            <a:endParaRPr lang="es-EC" sz="2400" dirty="0"/>
          </a:p>
          <a:p>
            <a:pPr marL="0" indent="0" algn="ctr">
              <a:buNone/>
            </a:pPr>
            <a:r>
              <a:rPr lang="es-EC" sz="2400" b="1" dirty="0" smtClean="0"/>
              <a:t>Justificación</a:t>
            </a:r>
          </a:p>
          <a:p>
            <a:pPr marL="0" indent="0" algn="just">
              <a:buNone/>
            </a:pPr>
            <a:r>
              <a:rPr lang="es-EC" sz="2400" dirty="0"/>
              <a:t>El entrenamiento de fuerza es fundamental en la formación básica escolar y este también tiene diferentes importancias frente al desarrollo educativo e </a:t>
            </a:r>
            <a:r>
              <a:rPr lang="es-EC" sz="2400" dirty="0" smtClean="0"/>
              <a:t>integral</a:t>
            </a:r>
            <a:r>
              <a:rPr lang="es-EC" sz="3100" dirty="0" smtClean="0"/>
              <a:t>.</a:t>
            </a:r>
            <a:endParaRPr lang="es-EC" sz="3100" dirty="0"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48608"/>
            <a:ext cx="561662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4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78696" cy="56207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2"/>
            <a:r>
              <a:rPr lang="es-ES" sz="2000" b="1" dirty="0"/>
              <a:t>OBJETIVO GENERAL </a:t>
            </a:r>
            <a:endParaRPr lang="es-EC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5194920" cy="33123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s-ES" sz="2800" b="1" dirty="0"/>
              <a:t>Objetivo general</a:t>
            </a:r>
            <a:r>
              <a:rPr lang="es-ES" sz="2800" dirty="0"/>
              <a:t> </a:t>
            </a:r>
          </a:p>
          <a:p>
            <a:pPr marL="0" indent="0">
              <a:buNone/>
            </a:pPr>
            <a:endParaRPr lang="es-EC" sz="2800" b="1" dirty="0" smtClean="0"/>
          </a:p>
          <a:p>
            <a:pPr marL="0" indent="0">
              <a:buNone/>
            </a:pPr>
            <a:r>
              <a:rPr lang="es-EC" sz="2800" dirty="0" smtClean="0"/>
              <a:t>Aplicar  </a:t>
            </a:r>
            <a:r>
              <a:rPr lang="es-EC" sz="2800" dirty="0"/>
              <a:t>un programa de fuerza para el desarrollo en las disciplinas deportiva de las actividades extracurriculares en las niñas de 6 y 7 de básica de la Unidad Educativa Abelardo Flores.</a:t>
            </a:r>
            <a:endParaRPr lang="es-ES" sz="2800" dirty="0"/>
          </a:p>
          <a:p>
            <a:pPr marL="0" indent="0" algn="just">
              <a:buNone/>
            </a:pPr>
            <a:r>
              <a:rPr lang="es-EC" sz="2800" dirty="0" smtClean="0"/>
              <a:t>. </a:t>
            </a:r>
          </a:p>
          <a:p>
            <a:pPr marL="0" indent="0">
              <a:buNone/>
            </a:pPr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99634"/>
            <a:ext cx="324036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60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49006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s-ES" sz="2400" b="1" dirty="0"/>
              <a:t>OBJETIVOS ESPECÍFICOS  </a:t>
            </a:r>
            <a:endParaRPr lang="es-EC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1124745"/>
            <a:ext cx="5904656" cy="324035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lvl="0"/>
            <a:r>
              <a:rPr lang="es-EC" sz="3600" dirty="0"/>
              <a:t>Establecer la influencia de la fuerza en el desarrollo de las actividades deportivas  extracurriculares en las niñas de 6 y 7 de básica de la Unidad Educativa Abelardo Flores.</a:t>
            </a:r>
            <a:endParaRPr lang="es-ES" sz="3600" dirty="0"/>
          </a:p>
          <a:p>
            <a:pPr lvl="0"/>
            <a:r>
              <a:rPr lang="es-EC" sz="3600" dirty="0"/>
              <a:t>Identificar los tipos de actividades deportivas para el desarrollo en las niñas de 6 y 7 de básica de la Unidad Educativa Abelardo Flores.</a:t>
            </a:r>
            <a:endParaRPr lang="es-ES" sz="3600" dirty="0"/>
          </a:p>
          <a:p>
            <a:pPr lvl="0"/>
            <a:r>
              <a:rPr lang="es-ES" sz="3600" dirty="0"/>
              <a:t>Evaluar los resultados de la aplicación del programa de fuerza en las disciplinas deportiva de las actividades extracurriculares en las niñas de 6 y 7 de básica de la Unidad Educativa Abelardo Flores.</a:t>
            </a:r>
          </a:p>
          <a:p>
            <a:pPr lvl="0" algn="just"/>
            <a:endParaRPr lang="es-EC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071" y="4005064"/>
            <a:ext cx="2808312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7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49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C" sz="2400" dirty="0" smtClean="0"/>
              <a:t>HIPOTESIS DE LA INVESTIGACIÓN</a:t>
            </a:r>
            <a:endParaRPr lang="es-EC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7620000" cy="25922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s-ES_tradnl" sz="5000" b="1" dirty="0" smtClean="0"/>
              <a:t>Hipótesis </a:t>
            </a:r>
            <a:r>
              <a:rPr lang="es-ES_tradnl" sz="5000" b="1" dirty="0"/>
              <a:t>de </a:t>
            </a:r>
            <a:r>
              <a:rPr lang="es-ES_tradnl" sz="5000" b="1" dirty="0" smtClean="0"/>
              <a:t>trabajo</a:t>
            </a:r>
          </a:p>
          <a:p>
            <a:pPr marL="0" indent="0">
              <a:buNone/>
            </a:pPr>
            <a:r>
              <a:rPr lang="es-EC" sz="5000" dirty="0"/>
              <a:t>La Aplicación de un programa de fuerza incidencia en las disciplinas deportiva de las actividades extracurriculares en las niñas de 6 y 7 de básica de la Unidad Educativa Abelardo Flores.</a:t>
            </a:r>
            <a:endParaRPr lang="es-ES" sz="5000" dirty="0"/>
          </a:p>
          <a:p>
            <a:pPr marL="0" indent="0">
              <a:buNone/>
            </a:pPr>
            <a:endParaRPr lang="es-ES_tradnl" sz="5000" b="1" dirty="0" smtClean="0"/>
          </a:p>
          <a:p>
            <a:pPr marL="0" indent="0">
              <a:buNone/>
            </a:pPr>
            <a:r>
              <a:rPr lang="es-ES_tradnl" sz="5000" b="1" dirty="0" smtClean="0"/>
              <a:t>Hipótesis nula. </a:t>
            </a:r>
            <a:r>
              <a:rPr lang="es-ES" sz="5000" dirty="0"/>
              <a:t>La Aplicación de un programa de fuerza NO incidencia en las disciplinas deportiva de las actividades extracurriculares en las niñas de 6 y 7 de básica de la Unidad Educativa Abelardo Flores.</a:t>
            </a:r>
            <a:endParaRPr lang="es-ES_tradnl" sz="5000" b="1" dirty="0" smtClean="0"/>
          </a:p>
          <a:p>
            <a:endParaRPr lang="es-EC" sz="5000" dirty="0" smtClean="0"/>
          </a:p>
          <a:p>
            <a:endParaRPr lang="es-EC" dirty="0"/>
          </a:p>
          <a:p>
            <a:endParaRPr lang="es-EC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36001"/>
            <a:ext cx="403244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2633" y="312500"/>
            <a:ext cx="6419056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C" sz="2400" b="1" dirty="0" smtClean="0">
                <a:solidFill>
                  <a:schemeClr val="bg1">
                    <a:lumMod val="95000"/>
                  </a:schemeClr>
                </a:solidFill>
              </a:rPr>
              <a:t>OPERACIONALIZACIÓN DE LAS VARIABLES</a:t>
            </a:r>
            <a:endParaRPr lang="es-EC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1614500"/>
            <a:ext cx="8229600" cy="4925144"/>
          </a:xfrm>
        </p:spPr>
        <p:txBody>
          <a:bodyPr/>
          <a:lstStyle/>
          <a:p>
            <a:pPr marL="0" indent="0">
              <a:buNone/>
            </a:pPr>
            <a:r>
              <a:rPr lang="es-EC" dirty="0"/>
              <a:t> </a:t>
            </a:r>
          </a:p>
          <a:p>
            <a:pPr marL="0" indent="0">
              <a:buNone/>
            </a:pPr>
            <a:r>
              <a:rPr lang="es-EC" b="1" dirty="0"/>
              <a:t> </a:t>
            </a:r>
            <a:r>
              <a:rPr lang="es-EC" b="1" dirty="0" smtClean="0"/>
              <a:t>      </a:t>
            </a:r>
            <a:r>
              <a:rPr lang="es-EC" sz="2000" b="1" dirty="0" smtClean="0"/>
              <a:t>FUERZA</a:t>
            </a:r>
            <a:r>
              <a:rPr lang="es-EC" b="1" dirty="0" smtClean="0"/>
              <a:t>                                         </a:t>
            </a:r>
            <a:r>
              <a:rPr lang="es-EC" sz="1800" b="1" dirty="0" smtClean="0"/>
              <a:t>DISCIPLINAS   DEPORTIVAS </a:t>
            </a:r>
            <a:endParaRPr lang="es-EC" sz="1800" b="1" dirty="0"/>
          </a:p>
        </p:txBody>
      </p:sp>
      <p:sp>
        <p:nvSpPr>
          <p:cNvPr id="5" name="4 Flecha abajo"/>
          <p:cNvSpPr/>
          <p:nvPr/>
        </p:nvSpPr>
        <p:spPr>
          <a:xfrm>
            <a:off x="1573956" y="1484784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5 Flecha abajo"/>
          <p:cNvSpPr/>
          <p:nvPr/>
        </p:nvSpPr>
        <p:spPr>
          <a:xfrm>
            <a:off x="6795752" y="1264082"/>
            <a:ext cx="48463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Elipse"/>
          <p:cNvSpPr/>
          <p:nvPr/>
        </p:nvSpPr>
        <p:spPr>
          <a:xfrm>
            <a:off x="887785" y="3548761"/>
            <a:ext cx="3384376" cy="14644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FUERZA RESITENCIA 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572000" y="3068960"/>
            <a:ext cx="338437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FUTBOL </a:t>
            </a:r>
          </a:p>
          <a:p>
            <a:pPr algn="ctr"/>
            <a:r>
              <a:rPr lang="es-EC" b="1" dirty="0" smtClean="0">
                <a:solidFill>
                  <a:schemeClr val="tx1"/>
                </a:solidFill>
              </a:rPr>
              <a:t>BALONCESTO 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15" name="14 Estrella de 5 puntas"/>
          <p:cNvSpPr/>
          <p:nvPr/>
        </p:nvSpPr>
        <p:spPr>
          <a:xfrm>
            <a:off x="1816271" y="5157192"/>
            <a:ext cx="2455889" cy="1224136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FUERZA EXPLOSIVA </a:t>
            </a:r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5208973" y="4509120"/>
            <a:ext cx="936104" cy="64807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Triángulo isósceles"/>
          <p:cNvSpPr/>
          <p:nvPr/>
        </p:nvSpPr>
        <p:spPr>
          <a:xfrm>
            <a:off x="4644008" y="5107346"/>
            <a:ext cx="3312368" cy="149000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ATLETISMO </a:t>
            </a:r>
            <a:endParaRPr lang="es-EC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3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7" y="332656"/>
            <a:ext cx="7910264" cy="5182512"/>
          </a:xfrm>
        </p:spPr>
        <p:txBody>
          <a:bodyPr/>
          <a:lstStyle/>
          <a:p>
            <a:pPr algn="ctr"/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MARCO TEORICO</a:t>
            </a:r>
            <a:endParaRPr lang="es-EC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395536" y="1484784"/>
            <a:ext cx="4320480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FUERZA </a:t>
            </a:r>
          </a:p>
          <a:p>
            <a:pPr algn="ctr"/>
            <a:r>
              <a:rPr lang="es-EC" b="1" dirty="0"/>
              <a:t>Se denomina fuerza a la capacidad del organismo de vencer una resistencia u oponerse a ella, durante un determinado tiempo.</a:t>
            </a:r>
            <a:endParaRPr lang="es-ES" b="1" dirty="0"/>
          </a:p>
          <a:p>
            <a:pPr algn="ctr"/>
            <a:endParaRPr lang="es-ES" dirty="0"/>
          </a:p>
        </p:txBody>
      </p:sp>
      <p:sp>
        <p:nvSpPr>
          <p:cNvPr id="5" name="4 Flecha derecha"/>
          <p:cNvSpPr/>
          <p:nvPr/>
        </p:nvSpPr>
        <p:spPr>
          <a:xfrm>
            <a:off x="4790492" y="2447586"/>
            <a:ext cx="50405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5642132" y="1268760"/>
            <a:ext cx="3096344" cy="4248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/>
              <a:t>Medios para el desarrollo de la </a:t>
            </a:r>
            <a:r>
              <a:rPr lang="es-EC" b="1" dirty="0" smtClean="0"/>
              <a:t>fuerza</a:t>
            </a:r>
          </a:p>
          <a:p>
            <a:pPr algn="ctr"/>
            <a:endParaRPr lang="es-EC" b="1" dirty="0"/>
          </a:p>
          <a:p>
            <a:pPr marL="342900" indent="-342900">
              <a:buFont typeface="Wingdings" pitchFamily="2" charset="2"/>
              <a:buChar char="q"/>
            </a:pPr>
            <a:r>
              <a:rPr lang="es-EC" b="1" dirty="0"/>
              <a:t>Con el propio </a:t>
            </a:r>
            <a:r>
              <a:rPr lang="es-EC" b="1" dirty="0" smtClean="0"/>
              <a:t>cuerpo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C" b="1" dirty="0"/>
              <a:t>Pesos libres</a:t>
            </a:r>
            <a:endParaRPr lang="es-ES" dirty="0"/>
          </a:p>
          <a:p>
            <a:pPr marL="342900" indent="-342900">
              <a:buFont typeface="Wingdings" pitchFamily="2" charset="2"/>
              <a:buChar char="q"/>
            </a:pPr>
            <a:r>
              <a:rPr lang="es-EC" b="1" dirty="0" err="1"/>
              <a:t>Multifuerza</a:t>
            </a:r>
            <a:r>
              <a:rPr lang="es-EC" b="1" dirty="0"/>
              <a:t> con máquinas y sobrecarga.</a:t>
            </a:r>
            <a:endParaRPr lang="es-ES" dirty="0"/>
          </a:p>
          <a:p>
            <a:pPr marL="342900" indent="-342900">
              <a:buFont typeface="Wingdings" pitchFamily="2" charset="2"/>
              <a:buChar char="q"/>
            </a:pPr>
            <a:r>
              <a:rPr lang="es-EC" b="1" dirty="0"/>
              <a:t>Gomas elásticas.</a:t>
            </a:r>
            <a:endParaRPr lang="es-ES" dirty="0"/>
          </a:p>
          <a:p>
            <a:pPr marL="342900" indent="-342900">
              <a:buFont typeface="Wingdings" pitchFamily="2" charset="2"/>
              <a:buChar char="q"/>
            </a:pPr>
            <a:r>
              <a:rPr lang="es-EC" b="1" dirty="0"/>
              <a:t>Otros objetos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516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3528" y="1268760"/>
            <a:ext cx="410445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Importancias de las disciplinas deportivas. 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5220072" y="2060848"/>
            <a:ext cx="3528392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dirty="0"/>
              <a:t>Si bien sabemos el deporte nos beneficia en muchos aspectos más allá de la parte física, obtenemos mucho más de lo que imaginamos a nivel mental. Nos inculca valores como compromiso, trabajo en equipo, liderazgo y buenos hábitos que se reflejan en todos los ámbitos de nuestra </a:t>
            </a:r>
            <a:r>
              <a:rPr lang="es-EC" dirty="0" smtClean="0"/>
              <a:t>vida.</a:t>
            </a:r>
            <a:endParaRPr lang="es-ES" dirty="0"/>
          </a:p>
        </p:txBody>
      </p:sp>
      <p:cxnSp>
        <p:nvCxnSpPr>
          <p:cNvPr id="7" name="6 Conector angular"/>
          <p:cNvCxnSpPr>
            <a:stCxn id="4" idx="2"/>
            <a:endCxn id="5" idx="1"/>
          </p:cNvCxnSpPr>
          <p:nvPr/>
        </p:nvCxnSpPr>
        <p:spPr>
          <a:xfrm rot="16200000" flipH="1">
            <a:off x="2969822" y="2042846"/>
            <a:ext cx="1656184" cy="28443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861294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135</TotalTime>
  <Words>2474</Words>
  <Application>Microsoft Office PowerPoint</Application>
  <PresentationFormat>Presentación en pantalla (4:3)</PresentationFormat>
  <Paragraphs>274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Transmisión de listas</vt:lpstr>
      <vt:lpstr>Presentación de PowerPoint</vt:lpstr>
      <vt:lpstr>Problema  de la Investigación</vt:lpstr>
      <vt:lpstr>Presentación de PowerPoint</vt:lpstr>
      <vt:lpstr>OBJETIVO GENERAL </vt:lpstr>
      <vt:lpstr>OBJETIVOS ESPECÍFICOS  </vt:lpstr>
      <vt:lpstr>HIPOTESIS DE LA INVESTIGACIÓN</vt:lpstr>
      <vt:lpstr>OPERACIONALIZACIÓN DE LAS VARIABLES</vt:lpstr>
      <vt:lpstr>MARCO TEORICO</vt:lpstr>
      <vt:lpstr>Presentación de PowerPoint</vt:lpstr>
      <vt:lpstr>METODOLOGÍA DE LA INVESTIGACIÓN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BIBLIOGRAFIA 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PERSONAL-PC</cp:lastModifiedBy>
  <cp:revision>23</cp:revision>
  <dcterms:created xsi:type="dcterms:W3CDTF">2016-10-20T19:23:14Z</dcterms:created>
  <dcterms:modified xsi:type="dcterms:W3CDTF">2016-11-14T00:14:19Z</dcterms:modified>
</cp:coreProperties>
</file>