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9"/>
  </p:notesMasterIdLst>
  <p:handoutMasterIdLst>
    <p:handoutMasterId r:id="rId30"/>
  </p:handoutMasterIdLst>
  <p:sldIdLst>
    <p:sldId id="531" r:id="rId2"/>
    <p:sldId id="281" r:id="rId3"/>
    <p:sldId id="366" r:id="rId4"/>
    <p:sldId id="337" r:id="rId5"/>
    <p:sldId id="520" r:id="rId6"/>
    <p:sldId id="359" r:id="rId7"/>
    <p:sldId id="349" r:id="rId8"/>
    <p:sldId id="348" r:id="rId9"/>
    <p:sldId id="532" r:id="rId10"/>
    <p:sldId id="533" r:id="rId11"/>
    <p:sldId id="534" r:id="rId12"/>
    <p:sldId id="535" r:id="rId13"/>
    <p:sldId id="365" r:id="rId14"/>
    <p:sldId id="369" r:id="rId15"/>
    <p:sldId id="519" r:id="rId16"/>
    <p:sldId id="412" r:id="rId17"/>
    <p:sldId id="522" r:id="rId18"/>
    <p:sldId id="514" r:id="rId19"/>
    <p:sldId id="524" r:id="rId20"/>
    <p:sldId id="515" r:id="rId21"/>
    <p:sldId id="529" r:id="rId22"/>
    <p:sldId id="525" r:id="rId23"/>
    <p:sldId id="450" r:id="rId24"/>
    <p:sldId id="526" r:id="rId25"/>
    <p:sldId id="340" r:id="rId26"/>
    <p:sldId id="506" r:id="rId27"/>
    <p:sldId id="536" r:id="rId28"/>
  </p:sldIdLst>
  <p:sldSz cx="9144000" cy="6858000" type="screen4x3"/>
  <p:notesSz cx="6881813" cy="100155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B40"/>
    <a:srgbClr val="FFFFCC"/>
    <a:srgbClr val="FF3300"/>
    <a:srgbClr val="FFFE6A"/>
    <a:srgbClr val="CC3300"/>
    <a:srgbClr val="77943C"/>
    <a:srgbClr val="FFFF99"/>
    <a:srgbClr val="CCECFF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onazacorp\Plan%20de%20Tesis%20-%20ESPE%20-%20Modelo%20Estructura\Libro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Lonazacorp\Plan%20de%20Tesis%20-%20ESPE%20-%20Modelo%20Estructura\Libro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onazacorp\Plan%20de%20Tesis%20-%20ESPE%20-%20Modelo%20Estructura\Libro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onazacorp\Plan%20de%20Tesis%20-%20ESPE%20-%20Modelo%20Estructura\Libro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onazacorp\Plan%20de%20Tesis%20-%20ESPE%20-%20Modelo%20Estructura\Libro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onazacorp\Plan%20de%20Tesis%20-%20ESPE%20-%20Modelo%20Estructura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S" dirty="0"/>
              <a:t>¿Conoce los procesos para la gestión ambiental en la </a:t>
            </a:r>
            <a:r>
              <a:rPr lang="es-ES" dirty="0" smtClean="0"/>
              <a:t>unidad </a:t>
            </a:r>
            <a:r>
              <a:rPr lang="es-ES" dirty="0"/>
              <a:t>m</a:t>
            </a:r>
            <a:r>
              <a:rPr lang="es-ES" dirty="0" smtClean="0"/>
              <a:t>ilitar</a:t>
            </a:r>
            <a:r>
              <a:rPr lang="es-ES" dirty="0"/>
              <a:t>?</a:t>
            </a:r>
          </a:p>
        </c:rich>
      </c:tx>
      <c:layout>
        <c:manualLayout>
          <c:xMode val="edge"/>
          <c:yMode val="edge"/>
          <c:x val="0.14326469119396654"/>
          <c:y val="3.233437025515683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949208029856569E-2"/>
          <c:y val="0.22247618104605366"/>
          <c:w val="0.72732499065818434"/>
          <c:h val="0.698102692739302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1B-4480-A071-C635165785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1B-4480-A071-C635165785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1B-4480-A071-C635165785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Hoja2!$A$1:$A$3</c:f>
              <c:strCache>
                <c:ptCount val="3"/>
                <c:pt idx="0">
                  <c:v>Si </c:v>
                </c:pt>
                <c:pt idx="1">
                  <c:v>Poco </c:v>
                </c:pt>
                <c:pt idx="2">
                  <c:v>Nada</c:v>
                </c:pt>
              </c:strCache>
            </c:strRef>
          </c:cat>
          <c:val>
            <c:numRef>
              <c:f>Hoja2!$B$1:$B$3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1B-4480-A071-C635165785E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sz="1800" b="1" dirty="0" smtClean="0">
                <a:effectLst/>
              </a:rPr>
              <a:t>¿ En </a:t>
            </a:r>
            <a:r>
              <a:rPr lang="es-ES" sz="1800" b="1" dirty="0">
                <a:effectLst/>
              </a:rPr>
              <a:t>la unidad militar se han realizado evaluaciones en la gestión </a:t>
            </a:r>
            <a:r>
              <a:rPr lang="es-ES" sz="1800" b="1" dirty="0" smtClean="0">
                <a:effectLst/>
              </a:rPr>
              <a:t>ambiental?</a:t>
            </a:r>
            <a:endParaRPr lang="es-E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92600445524883E-2"/>
          <c:y val="0.15511050119010344"/>
          <c:w val="0.750536428155817"/>
          <c:h val="0.783575393979793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E9-4823-A885-0BE425AE05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E9-4823-A885-0BE425AE05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E9-4823-A885-0BE425AE05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Hoja2!$A$37:$A$39</c:f>
              <c:strCache>
                <c:ptCount val="3"/>
                <c:pt idx="0">
                  <c:v>Si </c:v>
                </c:pt>
                <c:pt idx="1">
                  <c:v>Poco </c:v>
                </c:pt>
                <c:pt idx="2">
                  <c:v>Nada</c:v>
                </c:pt>
              </c:strCache>
            </c:strRef>
          </c:cat>
          <c:val>
            <c:numRef>
              <c:f>Hoja2!$B$37:$B$39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E9-4823-A885-0BE425AE056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800" b="1" dirty="0" smtClean="0">
                <a:effectLst/>
              </a:rPr>
              <a:t>¿ El </a:t>
            </a:r>
            <a:r>
              <a:rPr lang="es-ES" sz="1800" b="1" dirty="0">
                <a:effectLst/>
              </a:rPr>
              <a:t>personal militar de la unidad, clasifica los residuos sólidos correctamente para una mejor gestión </a:t>
            </a:r>
            <a:r>
              <a:rPr lang="es-ES" sz="1800" b="1" dirty="0" smtClean="0">
                <a:effectLst/>
              </a:rPr>
              <a:t>ambiental?</a:t>
            </a:r>
            <a:endParaRPr lang="es-ES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54-4B16-8412-06F3CEC1A64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54-4B16-8412-06F3CEC1A64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54-4B16-8412-06F3CEC1A6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Hoja2!$A$48:$A$50</c:f>
              <c:strCache>
                <c:ptCount val="3"/>
                <c:pt idx="0">
                  <c:v>Si </c:v>
                </c:pt>
                <c:pt idx="1">
                  <c:v>Poco </c:v>
                </c:pt>
                <c:pt idx="2">
                  <c:v>Nada</c:v>
                </c:pt>
              </c:strCache>
            </c:strRef>
          </c:cat>
          <c:val>
            <c:numRef>
              <c:f>Hoja2!$B$48:$B$50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54-4B16-8412-06F3CEC1A6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S" sz="1800" b="1" dirty="0" smtClean="0">
                <a:effectLst/>
              </a:rPr>
              <a:t>¿Usted </a:t>
            </a:r>
            <a:r>
              <a:rPr lang="es-ES" sz="1800" b="1" dirty="0">
                <a:effectLst/>
              </a:rPr>
              <a:t>apoyaría una propuesta de sensibilización y buenas prácticas ambientales en el Grupo de Fuerzas </a:t>
            </a:r>
            <a:r>
              <a:rPr lang="es-ES" sz="1800" b="1" dirty="0" smtClean="0">
                <a:effectLst/>
              </a:rPr>
              <a:t>Especiales?</a:t>
            </a:r>
            <a:endParaRPr lang="es-ES" sz="1800" dirty="0">
              <a:effectLst/>
            </a:endParaRPr>
          </a:p>
        </c:rich>
      </c:tx>
      <c:layout>
        <c:manualLayout>
          <c:xMode val="edge"/>
          <c:yMode val="edge"/>
          <c:x val="7.2068133302648912E-2"/>
          <c:y val="0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68-43AF-9D93-AF4A617961F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68-43AF-9D93-AF4A617961F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68-43AF-9D93-AF4A617961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Hoja2!$A$82:$A$84</c:f>
              <c:strCache>
                <c:ptCount val="3"/>
                <c:pt idx="0">
                  <c:v>Si </c:v>
                </c:pt>
                <c:pt idx="1">
                  <c:v>Poco </c:v>
                </c:pt>
                <c:pt idx="2">
                  <c:v>No</c:v>
                </c:pt>
              </c:strCache>
            </c:strRef>
          </c:cat>
          <c:val>
            <c:numRef>
              <c:f>Hoja2!$B$82:$B$84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68-43AF-9D93-AF4A617961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s-ES" sz="1800" b="1" dirty="0" smtClean="0">
                <a:effectLst/>
              </a:rPr>
              <a:t>¿Usted </a:t>
            </a:r>
            <a:r>
              <a:rPr lang="es-ES" sz="1800" b="1" dirty="0">
                <a:effectLst/>
              </a:rPr>
              <a:t>está capacitado o conoce sobre el manejo de los residuos sólidos en la unidad </a:t>
            </a:r>
            <a:r>
              <a:rPr lang="es-ES" sz="1800" b="1" dirty="0" smtClean="0">
                <a:effectLst/>
              </a:rPr>
              <a:t>militar?</a:t>
            </a:r>
            <a:endParaRPr lang="es-ES" sz="1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99-4279-ADE9-1C4FAD510DD5}"/>
              </c:ext>
            </c:extLst>
          </c:dPt>
          <c:dPt>
            <c:idx val="1"/>
            <c:bubble3D val="0"/>
            <c:spPr>
              <a:solidFill>
                <a:srgbClr val="0FCB4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99-4279-ADE9-1C4FAD510DD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99-4279-ADE9-1C4FAD510D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Hoja1!$A$43:$A$45</c:f>
              <c:strCache>
                <c:ptCount val="3"/>
                <c:pt idx="0">
                  <c:v>Mucho </c:v>
                </c:pt>
                <c:pt idx="1">
                  <c:v>Poco</c:v>
                </c:pt>
                <c:pt idx="2">
                  <c:v>Nada</c:v>
                </c:pt>
              </c:strCache>
            </c:strRef>
          </c:cat>
          <c:val>
            <c:numRef>
              <c:f>Hoja1!$B$43:$B$45</c:f>
              <c:numCache>
                <c:formatCode>General</c:formatCode>
                <c:ptCount val="3"/>
                <c:pt idx="0">
                  <c:v>21</c:v>
                </c:pt>
                <c:pt idx="1">
                  <c:v>141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99-4279-ADE9-1C4FAD510D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sz="1800" b="1" i="0" u="none" strike="noStrike" baseline="0" dirty="0">
                <a:effectLst/>
              </a:rPr>
              <a:t>¿Cuáles son las razones de que en la institución militar no se realiza separación de residuos sólidos?</a:t>
            </a:r>
            <a:endParaRPr lang="es-E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1712031996444829E-2"/>
          <c:w val="0.6913128204009078"/>
          <c:h val="0.899217547256654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74-481D-8A97-9944F509ED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74-481D-8A97-9944F509ED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74-481D-8A97-9944F509ED9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74-481D-8A97-9944F509ED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74-481D-8A97-9944F509ED9E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74-481D-8A97-9944F509ED9E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74-481D-8A97-9944F509ED9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74-481D-8A97-9944F509E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Hoja1!$A$1:$A$6</c:f>
              <c:strCache>
                <c:ptCount val="6"/>
                <c:pt idx="0">
                  <c:v>Capacitación </c:v>
                </c:pt>
                <c:pt idx="1">
                  <c:v>Tiempo</c:v>
                </c:pt>
                <c:pt idx="2">
                  <c:v>Espacio</c:v>
                </c:pt>
                <c:pt idx="3">
                  <c:v>Recolección general </c:v>
                </c:pt>
                <c:pt idx="4">
                  <c:v>Motivación</c:v>
                </c:pt>
                <c:pt idx="5">
                  <c:v>Falta de un plan</c:v>
                </c:pt>
              </c:strCache>
            </c:strRef>
          </c:cat>
          <c:val>
            <c:numRef>
              <c:f>Hoja1!$B$1:$B$6</c:f>
              <c:numCache>
                <c:formatCode>General</c:formatCode>
                <c:ptCount val="6"/>
                <c:pt idx="0">
                  <c:v>56</c:v>
                </c:pt>
                <c:pt idx="1">
                  <c:v>0</c:v>
                </c:pt>
                <c:pt idx="2">
                  <c:v>0</c:v>
                </c:pt>
                <c:pt idx="3">
                  <c:v>45</c:v>
                </c:pt>
                <c:pt idx="4">
                  <c:v>2</c:v>
                </c:pt>
                <c:pt idx="5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74-481D-8A97-9944F509ED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284677770846"/>
          <c:y val="0.45315335333111145"/>
          <c:w val="0.321715322229154"/>
          <c:h val="0.43961226530385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5875" cap="rnd" cmpd="sng" algn="ctr">
      <a:solidFill>
        <a:schemeClr val="tx1"/>
      </a:solidFill>
      <a:prstDash val="solid"/>
    </a:ln>
    <a:effectLst/>
  </c:spPr>
  <c:txPr>
    <a:bodyPr/>
    <a:lstStyle/>
    <a:p>
      <a:pPr>
        <a:defRPr sz="105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S" sz="1680" b="1" i="0" u="none" strike="noStrike" baseline="0" dirty="0">
                <a:effectLst/>
              </a:rPr>
              <a:t>¿Apoyaría la aplicación de una propuesta de sensibilización y buenas prácticas ambientales para el Grupo de Fuerzas Especiales “26 Cenepa”?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69474028323392E-2"/>
          <c:y val="0.10717754113260482"/>
          <c:w val="0.62627870309661948"/>
          <c:h val="0.89282245886739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EE-4F1B-ACC2-CBA477D2E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EE-4F1B-ACC2-CBA477D2E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EE-4F1B-ACC2-CBA477D2E1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EE-4F1B-ACC2-CBA477D2E1DA}"/>
              </c:ext>
            </c:extLst>
          </c:dPt>
          <c:dPt>
            <c:idx val="4"/>
            <c:bubble3D val="0"/>
            <c:spPr>
              <a:solidFill>
                <a:srgbClr val="FF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EE-4F1B-ACC2-CBA477D2E1DA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E-4F1B-ACC2-CBA477D2E1D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E-4F1B-ACC2-CBA477D2E1D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EE-4F1B-ACC2-CBA477D2E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Hoja1!$A$221:$A$225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</c:v>
                </c:pt>
                <c:pt idx="4">
                  <c:v>Totalmente en desacuerdo</c:v>
                </c:pt>
              </c:strCache>
            </c:strRef>
          </c:cat>
          <c:val>
            <c:numRef>
              <c:f>Hoja1!$B$221:$B$225</c:f>
              <c:numCache>
                <c:formatCode>General</c:formatCode>
                <c:ptCount val="5"/>
                <c:pt idx="0">
                  <c:v>196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4EE-4F1B-ACC2-CBA477D2E1D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4EE-4F1B-ACC2-CBA477D2E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4EE-4F1B-ACC2-CBA477D2E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4EE-4F1B-ACC2-CBA477D2E1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4EE-4F1B-ACC2-CBA477D2E1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4EE-4F1B-ACC2-CBA477D2E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Hoja1!$A$221:$A$225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En desacuerdo</c:v>
                </c:pt>
                <c:pt idx="4">
                  <c:v>Totalmente en desacuerdo</c:v>
                </c:pt>
              </c:strCache>
            </c:strRef>
          </c:cat>
          <c:val>
            <c:numRef>
              <c:f>Hoja1!$C$221:$C$225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4EE-4F1B-ACC2-CBA477D2E1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3FD56-290C-4F41-9E2D-06ACF012734E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</dgm:pt>
    <dgm:pt modelId="{7033023A-A849-4188-8355-3AB44C7E0234}">
      <dgm:prSet phldrT="[Texto]" custT="1"/>
      <dgm:spPr/>
      <dgm:t>
        <a:bodyPr/>
        <a:lstStyle/>
        <a:p>
          <a:pPr algn="just"/>
          <a:r>
            <a:rPr lang="es-EC" sz="2200" dirty="0">
              <a:solidFill>
                <a:schemeClr val="tx1"/>
              </a:solidFill>
            </a:rPr>
            <a:t>Inadecuada gestión ambiental en la unidad militar, generado por el desconocimiento del personal </a:t>
          </a:r>
          <a:r>
            <a:rPr lang="es-EC" sz="2200" dirty="0" smtClean="0">
              <a:solidFill>
                <a:schemeClr val="tx1"/>
              </a:solidFill>
            </a:rPr>
            <a:t>sobre </a:t>
          </a:r>
          <a:r>
            <a:rPr lang="es-EC" sz="2200" dirty="0">
              <a:solidFill>
                <a:schemeClr val="tx1"/>
              </a:solidFill>
            </a:rPr>
            <a:t>los procesos de control, manejo, </a:t>
          </a:r>
          <a:r>
            <a:rPr lang="es-EC" sz="2200" dirty="0" smtClean="0">
              <a:solidFill>
                <a:schemeClr val="tx1"/>
              </a:solidFill>
            </a:rPr>
            <a:t>recolección para </a:t>
          </a:r>
          <a:r>
            <a:rPr lang="es-EC" sz="2200" dirty="0">
              <a:solidFill>
                <a:schemeClr val="tx1"/>
              </a:solidFill>
            </a:rPr>
            <a:t>el debido tratamiento de la basura, obviando las normas para un eficiente proceso  de </a:t>
          </a:r>
          <a:r>
            <a:rPr lang="es-EC" sz="2200" dirty="0" smtClean="0">
              <a:solidFill>
                <a:schemeClr val="tx1"/>
              </a:solidFill>
            </a:rPr>
            <a:t>reciclaje.</a:t>
          </a:r>
          <a:endParaRPr lang="es-ES" sz="2200" dirty="0">
            <a:solidFill>
              <a:schemeClr val="tx1"/>
            </a:solidFill>
          </a:endParaRPr>
        </a:p>
      </dgm:t>
    </dgm:pt>
    <dgm:pt modelId="{2F74A63C-251E-418C-82C3-5E5AC527169D}" type="parTrans" cxnId="{7024A2E7-AEC2-4522-A02A-4600EBA5C5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88B3FE-22B0-4CEE-87FD-3BFCF546E1C7}" type="sibTrans" cxnId="{7024A2E7-AEC2-4522-A02A-4600EBA5C5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58B533-BF67-4298-9090-E7122C2814C9}" type="pres">
      <dgm:prSet presAssocID="{4543FD56-290C-4F41-9E2D-06ACF012734E}" presName="Name0" presStyleCnt="0">
        <dgm:presLayoutVars>
          <dgm:dir/>
          <dgm:resizeHandles val="exact"/>
        </dgm:presLayoutVars>
      </dgm:prSet>
      <dgm:spPr/>
    </dgm:pt>
    <dgm:pt modelId="{C72EE295-2050-4C1C-8E22-E70C52238FF4}" type="pres">
      <dgm:prSet presAssocID="{4543FD56-290C-4F41-9E2D-06ACF012734E}" presName="bkgdShp" presStyleLbl="alignAccFollowNode1" presStyleIdx="0" presStyleCnt="1" custScaleX="27259" custScaleY="80181" custLinFactNeighborX="31371" custLinFactNeighborY="-73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B5C33B-D6EE-4C09-A63C-EB25136A7243}" type="pres">
      <dgm:prSet presAssocID="{4543FD56-290C-4F41-9E2D-06ACF012734E}" presName="linComp" presStyleCnt="0"/>
      <dgm:spPr/>
    </dgm:pt>
    <dgm:pt modelId="{33B5E35E-8BD3-40ED-B4F3-223BB4A082D8}" type="pres">
      <dgm:prSet presAssocID="{7033023A-A849-4188-8355-3AB44C7E0234}" presName="compNode" presStyleCnt="0"/>
      <dgm:spPr/>
    </dgm:pt>
    <dgm:pt modelId="{B9B97750-CBFC-4689-AA37-7FEEFB724DF1}" type="pres">
      <dgm:prSet presAssocID="{7033023A-A849-4188-8355-3AB44C7E0234}" presName="node" presStyleLbl="node1" presStyleIdx="0" presStyleCnt="1" custScaleX="95026" custScaleY="62490" custLinFactNeighborX="472" custLinFactNeighborY="-205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DE7BF5-1E73-4DF6-B7C6-55B05F1C3CC1}" type="pres">
      <dgm:prSet presAssocID="{7033023A-A849-4188-8355-3AB44C7E0234}" presName="invisiNode" presStyleLbl="node1" presStyleIdx="0" presStyleCnt="1"/>
      <dgm:spPr/>
    </dgm:pt>
    <dgm:pt modelId="{EDAE1B31-2125-4170-BBB1-28EB085777FB}" type="pres">
      <dgm:prSet presAssocID="{7033023A-A849-4188-8355-3AB44C7E0234}" presName="imagNode" presStyleLbl="fgImgPlace1" presStyleIdx="0" presStyleCnt="1" custScaleX="34189" custScaleY="109004" custLinFactNeighborX="-29847" custLinFactNeighborY="-220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EDC027B-E408-4969-B84D-DCF8F5AE5A85}" type="presOf" srcId="{4543FD56-290C-4F41-9E2D-06ACF012734E}" destId="{2D58B533-BF67-4298-9090-E7122C2814C9}" srcOrd="0" destOrd="0" presId="urn:microsoft.com/office/officeart/2005/8/layout/pList2#1"/>
    <dgm:cxn modelId="{436E8787-2E27-405F-992E-72AD34A731EB}" type="presOf" srcId="{7033023A-A849-4188-8355-3AB44C7E0234}" destId="{B9B97750-CBFC-4689-AA37-7FEEFB724DF1}" srcOrd="0" destOrd="0" presId="urn:microsoft.com/office/officeart/2005/8/layout/pList2#1"/>
    <dgm:cxn modelId="{7024A2E7-AEC2-4522-A02A-4600EBA5C513}" srcId="{4543FD56-290C-4F41-9E2D-06ACF012734E}" destId="{7033023A-A849-4188-8355-3AB44C7E0234}" srcOrd="0" destOrd="0" parTransId="{2F74A63C-251E-418C-82C3-5E5AC527169D}" sibTransId="{1388B3FE-22B0-4CEE-87FD-3BFCF546E1C7}"/>
    <dgm:cxn modelId="{1E32B007-6D78-492A-B140-8604AA6AE652}" type="presParOf" srcId="{2D58B533-BF67-4298-9090-E7122C2814C9}" destId="{C72EE295-2050-4C1C-8E22-E70C52238FF4}" srcOrd="0" destOrd="0" presId="urn:microsoft.com/office/officeart/2005/8/layout/pList2#1"/>
    <dgm:cxn modelId="{B1C6F174-3718-4FDB-BE15-0089D3244DE2}" type="presParOf" srcId="{2D58B533-BF67-4298-9090-E7122C2814C9}" destId="{C5B5C33B-D6EE-4C09-A63C-EB25136A7243}" srcOrd="1" destOrd="0" presId="urn:microsoft.com/office/officeart/2005/8/layout/pList2#1"/>
    <dgm:cxn modelId="{3EE63967-78F6-4A63-9E9E-5AE712FD40D7}" type="presParOf" srcId="{C5B5C33B-D6EE-4C09-A63C-EB25136A7243}" destId="{33B5E35E-8BD3-40ED-B4F3-223BB4A082D8}" srcOrd="0" destOrd="0" presId="urn:microsoft.com/office/officeart/2005/8/layout/pList2#1"/>
    <dgm:cxn modelId="{30347683-218F-4DCE-94D0-0C18B73D2DDC}" type="presParOf" srcId="{33B5E35E-8BD3-40ED-B4F3-223BB4A082D8}" destId="{B9B97750-CBFC-4689-AA37-7FEEFB724DF1}" srcOrd="0" destOrd="0" presId="urn:microsoft.com/office/officeart/2005/8/layout/pList2#1"/>
    <dgm:cxn modelId="{CBFF5D01-2EF9-4F06-8DD6-D46D0F3CD575}" type="presParOf" srcId="{33B5E35E-8BD3-40ED-B4F3-223BB4A082D8}" destId="{F0DE7BF5-1E73-4DF6-B7C6-55B05F1C3CC1}" srcOrd="1" destOrd="0" presId="urn:microsoft.com/office/officeart/2005/8/layout/pList2#1"/>
    <dgm:cxn modelId="{2EFE2D34-33BA-4113-B42E-DF5B27B9DA60}" type="presParOf" srcId="{33B5E35E-8BD3-40ED-B4F3-223BB4A082D8}" destId="{EDAE1B31-2125-4170-BBB1-28EB085777F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4F587-ABA9-4739-927C-440CE8CE8875}" type="doc">
      <dgm:prSet loTypeId="urn:microsoft.com/office/officeart/2005/8/layout/vList3#1" loCatId="list" qsTypeId="urn:microsoft.com/office/officeart/2005/8/quickstyle/3d2" qsCatId="3D" csTypeId="urn:microsoft.com/office/officeart/2005/8/colors/colorful2" csCatId="colorful" phldr="1"/>
      <dgm:spPr/>
    </dgm:pt>
    <dgm:pt modelId="{5408B6E0-DFFE-4B8A-8CB7-2DFFB7088FA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EC" sz="1800" dirty="0">
              <a:solidFill>
                <a:schemeClr val="tx1"/>
              </a:solidFill>
            </a:rPr>
            <a:t>La carencia de una cultura ambiental en los miembros </a:t>
          </a:r>
          <a:r>
            <a:rPr lang="es-EC" sz="1800" dirty="0" smtClean="0">
              <a:solidFill>
                <a:schemeClr val="tx1"/>
              </a:solidFill>
            </a:rPr>
            <a:t>de esta unidad militar, </a:t>
          </a:r>
          <a:r>
            <a:rPr lang="es-EC" sz="1800" dirty="0">
              <a:solidFill>
                <a:schemeClr val="tx1"/>
              </a:solidFill>
            </a:rPr>
            <a:t>provoca que existan falencias, ya que según el 72% de </a:t>
          </a:r>
          <a:r>
            <a:rPr lang="es-EC" sz="1800" dirty="0" smtClean="0">
              <a:solidFill>
                <a:schemeClr val="tx1"/>
              </a:solidFill>
            </a:rPr>
            <a:t>los  </a:t>
          </a:r>
          <a:r>
            <a:rPr lang="es-EC" sz="1800" dirty="0">
              <a:solidFill>
                <a:schemeClr val="tx1"/>
              </a:solidFill>
            </a:rPr>
            <a:t>encuestados manifiesta que la capacitación sobre el manejo de residuos sólidos es limitada.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713438-01A9-405D-A79A-7F397A4CA81A}" type="parTrans" cxnId="{81A7A7E0-0035-4044-8FBC-425D83015305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ADB20B18-90F7-4152-BC7E-29559CB16075}" type="sibTrans" cxnId="{81A7A7E0-0035-4044-8FBC-425D83015305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2042E365-ACE1-4276-AF77-9AE5640F6A69}">
      <dgm:prSet phldrT="[Texto]" custT="1"/>
      <dgm:spPr/>
      <dgm:t>
        <a:bodyPr/>
        <a:lstStyle/>
        <a:p>
          <a:pPr algn="just"/>
          <a:r>
            <a:rPr lang="es-EC" sz="1800" dirty="0">
              <a:solidFill>
                <a:schemeClr val="tx1"/>
              </a:solidFill>
            </a:rPr>
            <a:t>La elaboración de la propuesta de sensibilización y buenas prácticas ambientales para el Grupo de Fuerzas Especiales “26 Cenepa”, presenta una gran acogida por los miembros de la institución estableciendo la importancia a la iniciativa de mejorar la gestión ambiental </a:t>
          </a:r>
          <a:r>
            <a:rPr lang="es-EC" sz="1800" dirty="0" smtClean="0">
              <a:solidFill>
                <a:schemeClr val="tx1"/>
              </a:solidFill>
            </a:rPr>
            <a:t>y </a:t>
          </a:r>
          <a:r>
            <a:rPr lang="es-EC" sz="1800" dirty="0">
              <a:solidFill>
                <a:schemeClr val="tx1"/>
              </a:solidFill>
            </a:rPr>
            <a:t>evitar efectos negativos al medio ambiente. 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6F485C-3D5D-4E95-AEC2-3D85E8E382A6}" type="parTrans" cxnId="{16A43C35-DEC6-4708-A423-AD4FB4E55114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4507219B-F802-4FE1-851A-04CC2AF7B805}" type="sibTrans" cxnId="{16A43C35-DEC6-4708-A423-AD4FB4E55114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31CDCE50-4349-4986-9038-AEBCC593D519}" type="pres">
      <dgm:prSet presAssocID="{22E4F587-ABA9-4739-927C-440CE8CE8875}" presName="linearFlow" presStyleCnt="0">
        <dgm:presLayoutVars>
          <dgm:dir/>
          <dgm:resizeHandles val="exact"/>
        </dgm:presLayoutVars>
      </dgm:prSet>
      <dgm:spPr/>
    </dgm:pt>
    <dgm:pt modelId="{4E0E9426-5C8D-454A-BE77-5BD631FB265E}" type="pres">
      <dgm:prSet presAssocID="{5408B6E0-DFFE-4B8A-8CB7-2DFFB7088FAD}" presName="composite" presStyleCnt="0"/>
      <dgm:spPr/>
    </dgm:pt>
    <dgm:pt modelId="{093E3808-CC06-4242-8B48-27FB136BA154}" type="pres">
      <dgm:prSet presAssocID="{5408B6E0-DFFE-4B8A-8CB7-2DFFB7088FAD}" presName="imgShp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286AB9E0-1832-49BF-944E-4B107BB514BE}" type="pres">
      <dgm:prSet presAssocID="{5408B6E0-DFFE-4B8A-8CB7-2DFFB7088FAD}" presName="txShp" presStyleLbl="node1" presStyleIdx="0" presStyleCnt="2" custScaleY="190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790A0-6A67-4AA4-A59B-59C9DE4B9E21}" type="pres">
      <dgm:prSet presAssocID="{ADB20B18-90F7-4152-BC7E-29559CB16075}" presName="spacing" presStyleCnt="0"/>
      <dgm:spPr/>
    </dgm:pt>
    <dgm:pt modelId="{438542CB-044E-44AA-8260-5413A9998B32}" type="pres">
      <dgm:prSet presAssocID="{2042E365-ACE1-4276-AF77-9AE5640F6A69}" presName="composite" presStyleCnt="0"/>
      <dgm:spPr/>
    </dgm:pt>
    <dgm:pt modelId="{69C9556B-C582-4545-B677-C3A3E82CD9E9}" type="pres">
      <dgm:prSet presAssocID="{2042E365-ACE1-4276-AF77-9AE5640F6A69}" presName="imgShp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786A9D3A-BB2C-421D-909F-34FEF329F192}" type="pres">
      <dgm:prSet presAssocID="{2042E365-ACE1-4276-AF77-9AE5640F6A69}" presName="txShp" presStyleLbl="node1" presStyleIdx="1" presStyleCnt="2" custScaleY="191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A43C35-DEC6-4708-A423-AD4FB4E55114}" srcId="{22E4F587-ABA9-4739-927C-440CE8CE8875}" destId="{2042E365-ACE1-4276-AF77-9AE5640F6A69}" srcOrd="1" destOrd="0" parTransId="{486F485C-3D5D-4E95-AEC2-3D85E8E382A6}" sibTransId="{4507219B-F802-4FE1-851A-04CC2AF7B805}"/>
    <dgm:cxn modelId="{C16C6462-74AB-4345-A422-9F34FA7CAD83}" type="presOf" srcId="{2042E365-ACE1-4276-AF77-9AE5640F6A69}" destId="{786A9D3A-BB2C-421D-909F-34FEF329F192}" srcOrd="0" destOrd="0" presId="urn:microsoft.com/office/officeart/2005/8/layout/vList3#1"/>
    <dgm:cxn modelId="{72AF7F92-23DD-4502-A68B-CC35EBDA0734}" type="presOf" srcId="{5408B6E0-DFFE-4B8A-8CB7-2DFFB7088FAD}" destId="{286AB9E0-1832-49BF-944E-4B107BB514BE}" srcOrd="0" destOrd="0" presId="urn:microsoft.com/office/officeart/2005/8/layout/vList3#1"/>
    <dgm:cxn modelId="{81A7A7E0-0035-4044-8FBC-425D83015305}" srcId="{22E4F587-ABA9-4739-927C-440CE8CE8875}" destId="{5408B6E0-DFFE-4B8A-8CB7-2DFFB7088FAD}" srcOrd="0" destOrd="0" parTransId="{F6713438-01A9-405D-A79A-7F397A4CA81A}" sibTransId="{ADB20B18-90F7-4152-BC7E-29559CB16075}"/>
    <dgm:cxn modelId="{848B082B-80CA-410A-A0CF-AE3982C5B83C}" type="presOf" srcId="{22E4F587-ABA9-4739-927C-440CE8CE8875}" destId="{31CDCE50-4349-4986-9038-AEBCC593D519}" srcOrd="0" destOrd="0" presId="urn:microsoft.com/office/officeart/2005/8/layout/vList3#1"/>
    <dgm:cxn modelId="{B0DEABDF-7656-41C2-B3C9-2E3228C0F870}" type="presParOf" srcId="{31CDCE50-4349-4986-9038-AEBCC593D519}" destId="{4E0E9426-5C8D-454A-BE77-5BD631FB265E}" srcOrd="0" destOrd="0" presId="urn:microsoft.com/office/officeart/2005/8/layout/vList3#1"/>
    <dgm:cxn modelId="{62E2051B-6AC4-4375-B08F-687279B889E7}" type="presParOf" srcId="{4E0E9426-5C8D-454A-BE77-5BD631FB265E}" destId="{093E3808-CC06-4242-8B48-27FB136BA154}" srcOrd="0" destOrd="0" presId="urn:microsoft.com/office/officeart/2005/8/layout/vList3#1"/>
    <dgm:cxn modelId="{0CC2FAAE-4510-43A0-A4ED-1EED61B2984C}" type="presParOf" srcId="{4E0E9426-5C8D-454A-BE77-5BD631FB265E}" destId="{286AB9E0-1832-49BF-944E-4B107BB514BE}" srcOrd="1" destOrd="0" presId="urn:microsoft.com/office/officeart/2005/8/layout/vList3#1"/>
    <dgm:cxn modelId="{D93A5EB4-9410-4B69-BDA9-9F48870BE29B}" type="presParOf" srcId="{31CDCE50-4349-4986-9038-AEBCC593D519}" destId="{EA2790A0-6A67-4AA4-A59B-59C9DE4B9E21}" srcOrd="1" destOrd="0" presId="urn:microsoft.com/office/officeart/2005/8/layout/vList3#1"/>
    <dgm:cxn modelId="{223560BC-8264-4D62-ABD2-5FAB53514DBF}" type="presParOf" srcId="{31CDCE50-4349-4986-9038-AEBCC593D519}" destId="{438542CB-044E-44AA-8260-5413A9998B32}" srcOrd="2" destOrd="0" presId="urn:microsoft.com/office/officeart/2005/8/layout/vList3#1"/>
    <dgm:cxn modelId="{BB3B4767-A914-494A-92F4-B27E2FA8A3B2}" type="presParOf" srcId="{438542CB-044E-44AA-8260-5413A9998B32}" destId="{69C9556B-C582-4545-B677-C3A3E82CD9E9}" srcOrd="0" destOrd="0" presId="urn:microsoft.com/office/officeart/2005/8/layout/vList3#1"/>
    <dgm:cxn modelId="{E85A77E8-3881-406D-B1ED-9892344021CE}" type="presParOf" srcId="{438542CB-044E-44AA-8260-5413A9998B32}" destId="{786A9D3A-BB2C-421D-909F-34FEF329F19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4D2F7E-CD99-4DA6-B49C-3BE56D9D651A}" type="doc">
      <dgm:prSet loTypeId="urn:microsoft.com/office/officeart/2005/8/layout/hList6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B4B7CD1-208C-4BC3-BB15-059D0F3672C1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tx1"/>
              </a:solidFill>
            </a:rPr>
            <a:t>Se recomienda realizar evaluaciones periódicas para medir el nivel de mejoramiento en el manejo de la gestión ambiental que se realiza </a:t>
          </a:r>
          <a:r>
            <a:rPr lang="es-EC" dirty="0" smtClean="0">
              <a:solidFill>
                <a:schemeClr val="tx1"/>
              </a:solidFill>
            </a:rPr>
            <a:t>en esta  unidad militar</a:t>
          </a:r>
          <a:endParaRPr lang="es-EC" dirty="0">
            <a:solidFill>
              <a:schemeClr val="tx1"/>
            </a:solidFill>
          </a:endParaRPr>
        </a:p>
      </dgm:t>
    </dgm:pt>
    <dgm:pt modelId="{6FDC80B2-AA2A-447B-A30D-FC075C38CFFF}" type="parTrans" cxnId="{2D18EAD9-AD68-41B8-9FB2-92D02CEC15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19EF14-9BED-4DC2-96E5-C64B1CB47BAC}" type="sibTrans" cxnId="{2D18EAD9-AD68-41B8-9FB2-92D02CEC15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AF8E3FB-3520-49CC-BE92-11796ACE72A9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tx1"/>
              </a:solidFill>
            </a:rPr>
            <a:t>Es importante establecer planes de capacitación con frecuencia sobre el cuidado al medio ambiente y manejo de los desechos sólidos que diariamente se generan en las instalaciones a fin de tener un desarrollo sostenible</a:t>
          </a:r>
        </a:p>
      </dgm:t>
    </dgm:pt>
    <dgm:pt modelId="{E9FB8294-F81F-4C64-9D2A-B42F9064E89A}" type="parTrans" cxnId="{32FA6AB9-2376-4855-8754-3F6A39D375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E6BB90-7F57-48D0-B14D-D0411D82A736}" type="sibTrans" cxnId="{32FA6AB9-2376-4855-8754-3F6A39D375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EE5D6B-33B2-45BF-81A5-29A7DB64DFB5}" type="pres">
      <dgm:prSet presAssocID="{E74D2F7E-CD99-4DA6-B49C-3BE56D9D65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B1A056-B7FB-4C04-A7DA-951FB42DE38E}" type="pres">
      <dgm:prSet presAssocID="{2B4B7CD1-208C-4BC3-BB15-059D0F3672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449718-5FB0-4D04-9440-685903E4EF44}" type="pres">
      <dgm:prSet presAssocID="{2E19EF14-9BED-4DC2-96E5-C64B1CB47BAC}" presName="sibTrans" presStyleCnt="0"/>
      <dgm:spPr/>
    </dgm:pt>
    <dgm:pt modelId="{84564963-7A34-4646-89E9-9335818B09E4}" type="pres">
      <dgm:prSet presAssocID="{BAF8E3FB-3520-49CC-BE92-11796ACE72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18EAD9-AD68-41B8-9FB2-92D02CEC157A}" srcId="{E74D2F7E-CD99-4DA6-B49C-3BE56D9D651A}" destId="{2B4B7CD1-208C-4BC3-BB15-059D0F3672C1}" srcOrd="0" destOrd="0" parTransId="{6FDC80B2-AA2A-447B-A30D-FC075C38CFFF}" sibTransId="{2E19EF14-9BED-4DC2-96E5-C64B1CB47BAC}"/>
    <dgm:cxn modelId="{32FA6AB9-2376-4855-8754-3F6A39D375FE}" srcId="{E74D2F7E-CD99-4DA6-B49C-3BE56D9D651A}" destId="{BAF8E3FB-3520-49CC-BE92-11796ACE72A9}" srcOrd="1" destOrd="0" parTransId="{E9FB8294-F81F-4C64-9D2A-B42F9064E89A}" sibTransId="{8EE6BB90-7F57-48D0-B14D-D0411D82A736}"/>
    <dgm:cxn modelId="{19C3C29D-75FF-45ED-90CB-9DF1AAFA77ED}" type="presOf" srcId="{BAF8E3FB-3520-49CC-BE92-11796ACE72A9}" destId="{84564963-7A34-4646-89E9-9335818B09E4}" srcOrd="0" destOrd="0" presId="urn:microsoft.com/office/officeart/2005/8/layout/hList6"/>
    <dgm:cxn modelId="{E5D1E44C-E0EB-4118-9A3F-239C33FBAD27}" type="presOf" srcId="{2B4B7CD1-208C-4BC3-BB15-059D0F3672C1}" destId="{BFB1A056-B7FB-4C04-A7DA-951FB42DE38E}" srcOrd="0" destOrd="0" presId="urn:microsoft.com/office/officeart/2005/8/layout/hList6"/>
    <dgm:cxn modelId="{43DA11D9-F706-4069-8271-1D353359EA3F}" type="presOf" srcId="{E74D2F7E-CD99-4DA6-B49C-3BE56D9D651A}" destId="{3DEE5D6B-33B2-45BF-81A5-29A7DB64DFB5}" srcOrd="0" destOrd="0" presId="urn:microsoft.com/office/officeart/2005/8/layout/hList6"/>
    <dgm:cxn modelId="{4A3E04F1-5950-4D8C-8B08-AB4031FBDC7B}" type="presParOf" srcId="{3DEE5D6B-33B2-45BF-81A5-29A7DB64DFB5}" destId="{BFB1A056-B7FB-4C04-A7DA-951FB42DE38E}" srcOrd="0" destOrd="0" presId="urn:microsoft.com/office/officeart/2005/8/layout/hList6"/>
    <dgm:cxn modelId="{96576AE6-4E93-4B5B-B363-6ACAE018EAED}" type="presParOf" srcId="{3DEE5D6B-33B2-45BF-81A5-29A7DB64DFB5}" destId="{53449718-5FB0-4D04-9440-685903E4EF44}" srcOrd="1" destOrd="0" presId="urn:microsoft.com/office/officeart/2005/8/layout/hList6"/>
    <dgm:cxn modelId="{C4209BFA-EE17-44D5-9CF2-F2DBA5DC0EEE}" type="presParOf" srcId="{3DEE5D6B-33B2-45BF-81A5-29A7DB64DFB5}" destId="{84564963-7A34-4646-89E9-9335818B09E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4D2F7E-CD99-4DA6-B49C-3BE56D9D651A}" type="doc">
      <dgm:prSet loTypeId="urn:microsoft.com/office/officeart/2005/8/layout/hList6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B4B7CD1-208C-4BC3-BB15-059D0F3672C1}">
      <dgm:prSet phldrT="[Texto]" custT="1"/>
      <dgm:spPr/>
      <dgm:t>
        <a:bodyPr/>
        <a:lstStyle/>
        <a:p>
          <a:pPr algn="just"/>
          <a:r>
            <a:rPr lang="es-EC" sz="2000" dirty="0">
              <a:solidFill>
                <a:schemeClr val="tx1"/>
              </a:solidFill>
            </a:rPr>
            <a:t>Es considerable que el Grupo de Fuerzas Especiales N° 26 “Cenepa”. mejore la gestión del manejo de los residuos </a:t>
          </a:r>
          <a:r>
            <a:rPr lang="es-EC" sz="2000" dirty="0" smtClean="0">
              <a:solidFill>
                <a:schemeClr val="tx1"/>
              </a:solidFill>
            </a:rPr>
            <a:t>sólidos, </a:t>
          </a:r>
          <a:r>
            <a:rPr lang="es-EC" sz="2000" dirty="0">
              <a:solidFill>
                <a:schemeClr val="tx1"/>
              </a:solidFill>
            </a:rPr>
            <a:t>debido a que esto puede ocasionar  complicaciones de salud </a:t>
          </a:r>
          <a:r>
            <a:rPr lang="es-EC" sz="2000" dirty="0" smtClean="0">
              <a:solidFill>
                <a:schemeClr val="tx1"/>
              </a:solidFill>
            </a:rPr>
            <a:t>tanto en el </a:t>
          </a:r>
          <a:r>
            <a:rPr lang="es-EC" sz="2000" dirty="0">
              <a:solidFill>
                <a:schemeClr val="tx1"/>
              </a:solidFill>
            </a:rPr>
            <a:t>personal militar como en el personal civil que labora en las instalaciones </a:t>
          </a:r>
          <a:r>
            <a:rPr lang="es-EC" sz="2000" dirty="0" smtClean="0">
              <a:solidFill>
                <a:schemeClr val="tx1"/>
              </a:solidFill>
            </a:rPr>
            <a:t>de la </a:t>
          </a:r>
          <a:r>
            <a:rPr lang="es-EC" sz="2000" dirty="0">
              <a:solidFill>
                <a:schemeClr val="tx1"/>
              </a:solidFill>
            </a:rPr>
            <a:t>institución</a:t>
          </a:r>
        </a:p>
      </dgm:t>
    </dgm:pt>
    <dgm:pt modelId="{6FDC80B2-AA2A-447B-A30D-FC075C38CFFF}" type="parTrans" cxnId="{2D18EAD9-AD68-41B8-9FB2-92D02CEC15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19EF14-9BED-4DC2-96E5-C64B1CB47BAC}" type="sibTrans" cxnId="{2D18EAD9-AD68-41B8-9FB2-92D02CEC15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AF8E3FB-3520-49CC-BE92-11796ACE72A9}">
      <dgm:prSet phldrT="[Texto]" custT="1"/>
      <dgm:spPr/>
      <dgm:t>
        <a:bodyPr/>
        <a:lstStyle/>
        <a:p>
          <a:pPr algn="just"/>
          <a:r>
            <a:rPr lang="es-EC" sz="2000" dirty="0">
              <a:solidFill>
                <a:schemeClr val="tx1"/>
              </a:solidFill>
            </a:rPr>
            <a:t>Es necesario socializar la guía de sensibilización y buenas prácticas ambientales a todos los que visiten las instalaciones </a:t>
          </a:r>
          <a:r>
            <a:rPr lang="es-EC" sz="2000" dirty="0" smtClean="0">
              <a:solidFill>
                <a:schemeClr val="tx1"/>
              </a:solidFill>
            </a:rPr>
            <a:t>de esta institución militar</a:t>
          </a:r>
          <a:endParaRPr lang="es-EC" sz="2000" dirty="0">
            <a:solidFill>
              <a:schemeClr val="tx1"/>
            </a:solidFill>
          </a:endParaRPr>
        </a:p>
      </dgm:t>
    </dgm:pt>
    <dgm:pt modelId="{E9FB8294-F81F-4C64-9D2A-B42F9064E89A}" type="parTrans" cxnId="{32FA6AB9-2376-4855-8754-3F6A39D375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E6BB90-7F57-48D0-B14D-D0411D82A736}" type="sibTrans" cxnId="{32FA6AB9-2376-4855-8754-3F6A39D375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EE5D6B-33B2-45BF-81A5-29A7DB64DFB5}" type="pres">
      <dgm:prSet presAssocID="{E74D2F7E-CD99-4DA6-B49C-3BE56D9D65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B1A056-B7FB-4C04-A7DA-951FB42DE38E}" type="pres">
      <dgm:prSet presAssocID="{2B4B7CD1-208C-4BC3-BB15-059D0F3672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449718-5FB0-4D04-9440-685903E4EF44}" type="pres">
      <dgm:prSet presAssocID="{2E19EF14-9BED-4DC2-96E5-C64B1CB47BAC}" presName="sibTrans" presStyleCnt="0"/>
      <dgm:spPr/>
    </dgm:pt>
    <dgm:pt modelId="{84564963-7A34-4646-89E9-9335818B09E4}" type="pres">
      <dgm:prSet presAssocID="{BAF8E3FB-3520-49CC-BE92-11796ACE72A9}" presName="node" presStyleLbl="node1" presStyleIdx="1" presStyleCnt="2" custScaleX="100314" custScaleY="768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18EAD9-AD68-41B8-9FB2-92D02CEC157A}" srcId="{E74D2F7E-CD99-4DA6-B49C-3BE56D9D651A}" destId="{2B4B7CD1-208C-4BC3-BB15-059D0F3672C1}" srcOrd="0" destOrd="0" parTransId="{6FDC80B2-AA2A-447B-A30D-FC075C38CFFF}" sibTransId="{2E19EF14-9BED-4DC2-96E5-C64B1CB47BAC}"/>
    <dgm:cxn modelId="{11A9F36E-CE59-4428-9CFB-4E23745389EF}" type="presOf" srcId="{2B4B7CD1-208C-4BC3-BB15-059D0F3672C1}" destId="{BFB1A056-B7FB-4C04-A7DA-951FB42DE38E}" srcOrd="0" destOrd="0" presId="urn:microsoft.com/office/officeart/2005/8/layout/hList6"/>
    <dgm:cxn modelId="{ED19D23A-1C7D-427F-9B2A-E0A91417D65F}" type="presOf" srcId="{BAF8E3FB-3520-49CC-BE92-11796ACE72A9}" destId="{84564963-7A34-4646-89E9-9335818B09E4}" srcOrd="0" destOrd="0" presId="urn:microsoft.com/office/officeart/2005/8/layout/hList6"/>
    <dgm:cxn modelId="{32FA6AB9-2376-4855-8754-3F6A39D375FE}" srcId="{E74D2F7E-CD99-4DA6-B49C-3BE56D9D651A}" destId="{BAF8E3FB-3520-49CC-BE92-11796ACE72A9}" srcOrd="1" destOrd="0" parTransId="{E9FB8294-F81F-4C64-9D2A-B42F9064E89A}" sibTransId="{8EE6BB90-7F57-48D0-B14D-D0411D82A736}"/>
    <dgm:cxn modelId="{A6FBFE9C-AC1D-4C6C-BA3C-DA24E431C8DF}" type="presOf" srcId="{E74D2F7E-CD99-4DA6-B49C-3BE56D9D651A}" destId="{3DEE5D6B-33B2-45BF-81A5-29A7DB64DFB5}" srcOrd="0" destOrd="0" presId="urn:microsoft.com/office/officeart/2005/8/layout/hList6"/>
    <dgm:cxn modelId="{18D50278-2D92-490F-8008-7D97C0A0A29B}" type="presParOf" srcId="{3DEE5D6B-33B2-45BF-81A5-29A7DB64DFB5}" destId="{BFB1A056-B7FB-4C04-A7DA-951FB42DE38E}" srcOrd="0" destOrd="0" presId="urn:microsoft.com/office/officeart/2005/8/layout/hList6"/>
    <dgm:cxn modelId="{EFC13F3C-EDE0-4870-8C13-C1565A8ECB58}" type="presParOf" srcId="{3DEE5D6B-33B2-45BF-81A5-29A7DB64DFB5}" destId="{53449718-5FB0-4D04-9440-685903E4EF44}" srcOrd="1" destOrd="0" presId="urn:microsoft.com/office/officeart/2005/8/layout/hList6"/>
    <dgm:cxn modelId="{D8FAE5AF-0853-4161-84C7-2B3B56774103}" type="presParOf" srcId="{3DEE5D6B-33B2-45BF-81A5-29A7DB64DFB5}" destId="{84564963-7A34-4646-89E9-9335818B09E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BC828-8341-4ACD-9ADF-730BA919860B}" type="doc">
      <dgm:prSet loTypeId="urn:microsoft.com/office/officeart/2005/8/layout/vList3" loCatId="list" qsTypeId="urn:microsoft.com/office/officeart/2005/8/quickstyle/3d4" qsCatId="3D" csTypeId="urn:microsoft.com/office/officeart/2005/8/colors/colorful2" csCatId="colorful" phldr="1"/>
      <dgm:spPr/>
    </dgm:pt>
    <dgm:pt modelId="{E10107BB-ADD5-4E99-BBC1-A48235235C28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EC" sz="2000" dirty="0">
              <a:solidFill>
                <a:schemeClr val="tx1"/>
              </a:solidFill>
            </a:rPr>
            <a:t>¿De qué manera se cumple la gestión ambiental que se realiza en el Grupo de Fuerzas Especiales N° 26  Cenepa de la parroquia </a:t>
          </a:r>
          <a:r>
            <a:rPr lang="es-EC" sz="2000" dirty="0" smtClean="0">
              <a:solidFill>
                <a:schemeClr val="tx1"/>
              </a:solidFill>
            </a:rPr>
            <a:t>Nicolás </a:t>
          </a:r>
          <a:r>
            <a:rPr lang="es-EC" sz="2000" dirty="0">
              <a:solidFill>
                <a:schemeClr val="tx1"/>
              </a:solidFill>
            </a:rPr>
            <a:t>Infante Díaz, del cantón Quevedo, provincia de Los Ríos, año 2016?</a:t>
          </a:r>
        </a:p>
      </dgm:t>
    </dgm:pt>
    <dgm:pt modelId="{FEDAC525-8CCD-4CB8-9D22-5DCDF0B85286}" type="parTrans" cxnId="{1B0F8D71-F4EA-407D-B134-0A08B5748634}">
      <dgm:prSet/>
      <dgm:spPr/>
      <dgm:t>
        <a:bodyPr/>
        <a:lstStyle/>
        <a:p>
          <a:endParaRPr lang="es-EC"/>
        </a:p>
      </dgm:t>
    </dgm:pt>
    <dgm:pt modelId="{38D4C2A0-9B3D-439C-8991-D6641B060809}" type="sibTrans" cxnId="{1B0F8D71-F4EA-407D-B134-0A08B5748634}">
      <dgm:prSet/>
      <dgm:spPr/>
      <dgm:t>
        <a:bodyPr/>
        <a:lstStyle/>
        <a:p>
          <a:endParaRPr lang="es-EC"/>
        </a:p>
      </dgm:t>
    </dgm:pt>
    <dgm:pt modelId="{DB65C7E8-D99A-4999-B94D-AEFC53323F0F}" type="pres">
      <dgm:prSet presAssocID="{2FBBC828-8341-4ACD-9ADF-730BA919860B}" presName="linearFlow" presStyleCnt="0">
        <dgm:presLayoutVars>
          <dgm:dir/>
          <dgm:resizeHandles val="exact"/>
        </dgm:presLayoutVars>
      </dgm:prSet>
      <dgm:spPr/>
    </dgm:pt>
    <dgm:pt modelId="{39A4F698-F3B5-42BB-B7AD-84C650961C9C}" type="pres">
      <dgm:prSet presAssocID="{E10107BB-ADD5-4E99-BBC1-A48235235C28}" presName="composite" presStyleCnt="0"/>
      <dgm:spPr/>
    </dgm:pt>
    <dgm:pt modelId="{C9563F64-68DE-4DF3-BC0B-F858468E99B0}" type="pres">
      <dgm:prSet presAssocID="{E10107BB-ADD5-4E99-BBC1-A48235235C28}" presName="imgShp" presStyleLbl="fgImgPlace1" presStyleIdx="0" presStyleCnt="1" custLinFactNeighborX="-7143" custLinFactNeighborY="-58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08CF3E3-D0D8-47E0-9D92-E4B223141D12}" type="pres">
      <dgm:prSet presAssocID="{E10107BB-ADD5-4E99-BBC1-A48235235C28}" presName="txShp" presStyleLbl="node1" presStyleIdx="0" presStyleCnt="1" custScaleX="116421" custScaleY="9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DDA7E0-D728-4FEB-A069-27B33DC4C118}" type="presOf" srcId="{2FBBC828-8341-4ACD-9ADF-730BA919860B}" destId="{DB65C7E8-D99A-4999-B94D-AEFC53323F0F}" srcOrd="0" destOrd="0" presId="urn:microsoft.com/office/officeart/2005/8/layout/vList3"/>
    <dgm:cxn modelId="{9017F38F-7455-4EF7-9FDE-23DB67AD7B2B}" type="presOf" srcId="{E10107BB-ADD5-4E99-BBC1-A48235235C28}" destId="{008CF3E3-D0D8-47E0-9D92-E4B223141D12}" srcOrd="0" destOrd="0" presId="urn:microsoft.com/office/officeart/2005/8/layout/vList3"/>
    <dgm:cxn modelId="{1B0F8D71-F4EA-407D-B134-0A08B5748634}" srcId="{2FBBC828-8341-4ACD-9ADF-730BA919860B}" destId="{E10107BB-ADD5-4E99-BBC1-A48235235C28}" srcOrd="0" destOrd="0" parTransId="{FEDAC525-8CCD-4CB8-9D22-5DCDF0B85286}" sibTransId="{38D4C2A0-9B3D-439C-8991-D6641B060809}"/>
    <dgm:cxn modelId="{7C7E8F78-433C-4E16-A3A2-B8B649955A03}" type="presParOf" srcId="{DB65C7E8-D99A-4999-B94D-AEFC53323F0F}" destId="{39A4F698-F3B5-42BB-B7AD-84C650961C9C}" srcOrd="0" destOrd="0" presId="urn:microsoft.com/office/officeart/2005/8/layout/vList3"/>
    <dgm:cxn modelId="{FBC7CDB8-1F6E-4EE2-AE34-D85BB87C7107}" type="presParOf" srcId="{39A4F698-F3B5-42BB-B7AD-84C650961C9C}" destId="{C9563F64-68DE-4DF3-BC0B-F858468E99B0}" srcOrd="0" destOrd="0" presId="urn:microsoft.com/office/officeart/2005/8/layout/vList3"/>
    <dgm:cxn modelId="{DEC36313-84B0-4EEA-AF0E-B74A0FFDFC24}" type="presParOf" srcId="{39A4F698-F3B5-42BB-B7AD-84C650961C9C}" destId="{008CF3E3-D0D8-47E0-9D92-E4B223141D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6BCF4-0747-45C8-8E67-D9011E50B1B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4CC25BB-E649-4EF0-A4D8-56A2EF5B4183}">
      <dgm:prSet phldrT="[Texto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 dirty="0" smtClean="0"/>
            <a:t>¿Cuál </a:t>
          </a:r>
          <a:r>
            <a:rPr lang="es-EC" dirty="0"/>
            <a:t>es el nivel de gestión </a:t>
          </a:r>
          <a:r>
            <a:rPr lang="es-EC" dirty="0" smtClean="0"/>
            <a:t>ambiental que se realiza  </a:t>
          </a:r>
          <a:r>
            <a:rPr lang="es-EC" dirty="0"/>
            <a:t>en las instalaciones </a:t>
          </a:r>
          <a:r>
            <a:rPr lang="es-EC" dirty="0" smtClean="0"/>
            <a:t>del </a:t>
          </a:r>
          <a:r>
            <a:rPr lang="es-EC" dirty="0"/>
            <a:t>Grupo de Fuerzas Especiales N° 26 “Cenepa”?</a:t>
          </a:r>
          <a:endParaRPr lang="es-ES" dirty="0"/>
        </a:p>
      </dgm:t>
    </dgm:pt>
    <dgm:pt modelId="{D87221F9-B9F5-4134-B7EB-BC25969EDC18}" type="parTrans" cxnId="{D16048AF-13E8-4110-BCDE-4997CB253826}">
      <dgm:prSet/>
      <dgm:spPr/>
      <dgm:t>
        <a:bodyPr/>
        <a:lstStyle/>
        <a:p>
          <a:endParaRPr lang="es-ES"/>
        </a:p>
      </dgm:t>
    </dgm:pt>
    <dgm:pt modelId="{EE003AB8-33BA-4A65-AAD3-0A436D50E94F}" type="sibTrans" cxnId="{D16048AF-13E8-4110-BCDE-4997CB253826}">
      <dgm:prSet/>
      <dgm:spPr/>
      <dgm:t>
        <a:bodyPr/>
        <a:lstStyle/>
        <a:p>
          <a:endParaRPr lang="es-ES"/>
        </a:p>
      </dgm:t>
    </dgm:pt>
    <dgm:pt modelId="{9C229B6A-2A91-4988-A5E6-A93CBCE35B53}">
      <dgm:prSet phldrT="[Texto]"/>
      <dgm:spPr/>
      <dgm:t>
        <a:bodyPr/>
        <a:lstStyle/>
        <a:p>
          <a:pPr algn="just">
            <a:buFont typeface="Wingdings" panose="05000000000000000000" pitchFamily="2" charset="2"/>
            <a:buChar char=""/>
          </a:pPr>
          <a:r>
            <a:rPr lang="es-EC" dirty="0"/>
            <a:t>¿De qué manera el conocimiento de Educación Ambiental que tienen los miembros militares genera buenas prácticas ambientales </a:t>
          </a:r>
          <a:r>
            <a:rPr lang="es-EC" dirty="0" smtClean="0"/>
            <a:t>?</a:t>
          </a:r>
          <a:endParaRPr lang="es-ES" dirty="0"/>
        </a:p>
      </dgm:t>
    </dgm:pt>
    <dgm:pt modelId="{500A4EA0-A944-4AAC-B4BF-7DC53F1F10DF}" type="parTrans" cxnId="{DB6751CF-E6C1-4838-A92B-473A6D4409E8}">
      <dgm:prSet/>
      <dgm:spPr/>
      <dgm:t>
        <a:bodyPr/>
        <a:lstStyle/>
        <a:p>
          <a:endParaRPr lang="es-ES"/>
        </a:p>
      </dgm:t>
    </dgm:pt>
    <dgm:pt modelId="{37808649-ACB8-4C45-B7B0-C7D7EDDAFE00}" type="sibTrans" cxnId="{DB6751CF-E6C1-4838-A92B-473A6D4409E8}">
      <dgm:prSet/>
      <dgm:spPr/>
      <dgm:t>
        <a:bodyPr/>
        <a:lstStyle/>
        <a:p>
          <a:endParaRPr lang="es-ES"/>
        </a:p>
      </dgm:t>
    </dgm:pt>
    <dgm:pt modelId="{691C1250-C030-43C1-945A-B7A5B6502EF0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s-EC" sz="1500" dirty="0"/>
            <a:t>¿De qué manera una guía de sensibilización y buenas prácticas ambientales </a:t>
          </a:r>
          <a:r>
            <a:rPr lang="es-EC" sz="1500" dirty="0" smtClean="0"/>
            <a:t>mejoraría </a:t>
          </a:r>
          <a:r>
            <a:rPr lang="es-EC" sz="1500" dirty="0"/>
            <a:t>la situación </a:t>
          </a:r>
          <a:r>
            <a:rPr lang="es-EC" sz="1500" dirty="0" smtClean="0"/>
            <a:t>actual de la  institución? </a:t>
          </a:r>
          <a:endParaRPr lang="es-ES" sz="1500" dirty="0"/>
        </a:p>
      </dgm:t>
    </dgm:pt>
    <dgm:pt modelId="{B24CD8DE-77AB-415F-85B4-3F332A03F546}" type="parTrans" cxnId="{98985BD6-CA1F-4449-919F-8B4E1C175C24}">
      <dgm:prSet/>
      <dgm:spPr/>
      <dgm:t>
        <a:bodyPr/>
        <a:lstStyle/>
        <a:p>
          <a:endParaRPr lang="es-ES"/>
        </a:p>
      </dgm:t>
    </dgm:pt>
    <dgm:pt modelId="{8171A153-6A68-4E0E-B021-EFAB9A113FBD}" type="sibTrans" cxnId="{98985BD6-CA1F-4449-919F-8B4E1C175C24}">
      <dgm:prSet/>
      <dgm:spPr/>
      <dgm:t>
        <a:bodyPr/>
        <a:lstStyle/>
        <a:p>
          <a:endParaRPr lang="es-ES"/>
        </a:p>
      </dgm:t>
    </dgm:pt>
    <dgm:pt modelId="{FC3C566B-E701-4C4D-A05D-EA8FA7DA3F54}" type="pres">
      <dgm:prSet presAssocID="{E5E6BCF4-0747-45C8-8E67-D9011E50B1B3}" presName="compositeShape" presStyleCnt="0">
        <dgm:presLayoutVars>
          <dgm:dir/>
          <dgm:resizeHandles/>
        </dgm:presLayoutVars>
      </dgm:prSet>
      <dgm:spPr/>
    </dgm:pt>
    <dgm:pt modelId="{15342076-47FF-486C-80FB-63B49695654E}" type="pres">
      <dgm:prSet presAssocID="{E5E6BCF4-0747-45C8-8E67-D9011E50B1B3}" presName="pyramid" presStyleLbl="node1" presStyleIdx="0" presStyleCnt="1" custLinFactNeighborX="-13219"/>
      <dgm:spPr/>
    </dgm:pt>
    <dgm:pt modelId="{F20714D2-C4DD-4B38-95D5-E235E203CF65}" type="pres">
      <dgm:prSet presAssocID="{E5E6BCF4-0747-45C8-8E67-D9011E50B1B3}" presName="theList" presStyleCnt="0"/>
      <dgm:spPr/>
    </dgm:pt>
    <dgm:pt modelId="{D98E0C85-54BA-4510-B23F-1A085B137890}" type="pres">
      <dgm:prSet presAssocID="{E4CC25BB-E649-4EF0-A4D8-56A2EF5B4183}" presName="aNode" presStyleLbl="fgAcc1" presStyleIdx="0" presStyleCnt="3" custScaleX="176922" custLinFactNeighborX="-14844" custLinFactNeighborY="-1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B3F299-5464-4E29-B549-3631B423DE9A}" type="pres">
      <dgm:prSet presAssocID="{E4CC25BB-E649-4EF0-A4D8-56A2EF5B4183}" presName="aSpace" presStyleCnt="0"/>
      <dgm:spPr/>
    </dgm:pt>
    <dgm:pt modelId="{3883C1C2-D772-4FF9-8085-3A13F71962E5}" type="pres">
      <dgm:prSet presAssocID="{9C229B6A-2A91-4988-A5E6-A93CBCE35B53}" presName="aNode" presStyleLbl="fgAcc1" presStyleIdx="1" presStyleCnt="3" custScaleX="176922" custLinFactNeighborX="-14844" custLinFactNeighborY="-1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02DE85-3A00-4495-A762-767922465F6A}" type="pres">
      <dgm:prSet presAssocID="{9C229B6A-2A91-4988-A5E6-A93CBCE35B53}" presName="aSpace" presStyleCnt="0"/>
      <dgm:spPr/>
    </dgm:pt>
    <dgm:pt modelId="{137B8A7D-60A8-4FF5-8CDD-752FBC7FA460}" type="pres">
      <dgm:prSet presAssocID="{691C1250-C030-43C1-945A-B7A5B6502EF0}" presName="aNode" presStyleLbl="fgAcc1" presStyleIdx="2" presStyleCnt="3" custScaleX="176922" custLinFactNeighborX="-14844" custLinFactNeighborY="-1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7FC5D3-3AC8-4C28-9403-141BB89FE8B2}" type="pres">
      <dgm:prSet presAssocID="{691C1250-C030-43C1-945A-B7A5B6502EF0}" presName="aSpace" presStyleCnt="0"/>
      <dgm:spPr/>
    </dgm:pt>
  </dgm:ptLst>
  <dgm:cxnLst>
    <dgm:cxn modelId="{DB6751CF-E6C1-4838-A92B-473A6D4409E8}" srcId="{E5E6BCF4-0747-45C8-8E67-D9011E50B1B3}" destId="{9C229B6A-2A91-4988-A5E6-A93CBCE35B53}" srcOrd="1" destOrd="0" parTransId="{500A4EA0-A944-4AAC-B4BF-7DC53F1F10DF}" sibTransId="{37808649-ACB8-4C45-B7B0-C7D7EDDAFE00}"/>
    <dgm:cxn modelId="{C944A6F4-7EEE-48EA-B849-18809C2D70B5}" type="presOf" srcId="{E5E6BCF4-0747-45C8-8E67-D9011E50B1B3}" destId="{FC3C566B-E701-4C4D-A05D-EA8FA7DA3F54}" srcOrd="0" destOrd="0" presId="urn:microsoft.com/office/officeart/2005/8/layout/pyramid2"/>
    <dgm:cxn modelId="{669B4919-C594-4BF1-B1D6-EE4708F60D12}" type="presOf" srcId="{E4CC25BB-E649-4EF0-A4D8-56A2EF5B4183}" destId="{D98E0C85-54BA-4510-B23F-1A085B137890}" srcOrd="0" destOrd="0" presId="urn:microsoft.com/office/officeart/2005/8/layout/pyramid2"/>
    <dgm:cxn modelId="{077B81A4-3265-449F-8D93-F01DC6DFB3A3}" type="presOf" srcId="{9C229B6A-2A91-4988-A5E6-A93CBCE35B53}" destId="{3883C1C2-D772-4FF9-8085-3A13F71962E5}" srcOrd="0" destOrd="0" presId="urn:microsoft.com/office/officeart/2005/8/layout/pyramid2"/>
    <dgm:cxn modelId="{D16048AF-13E8-4110-BCDE-4997CB253826}" srcId="{E5E6BCF4-0747-45C8-8E67-D9011E50B1B3}" destId="{E4CC25BB-E649-4EF0-A4D8-56A2EF5B4183}" srcOrd="0" destOrd="0" parTransId="{D87221F9-B9F5-4134-B7EB-BC25969EDC18}" sibTransId="{EE003AB8-33BA-4A65-AAD3-0A436D50E94F}"/>
    <dgm:cxn modelId="{6967E6AD-AA99-446F-9887-D65685C1C30D}" type="presOf" srcId="{691C1250-C030-43C1-945A-B7A5B6502EF0}" destId="{137B8A7D-60A8-4FF5-8CDD-752FBC7FA460}" srcOrd="0" destOrd="0" presId="urn:microsoft.com/office/officeart/2005/8/layout/pyramid2"/>
    <dgm:cxn modelId="{98985BD6-CA1F-4449-919F-8B4E1C175C24}" srcId="{E5E6BCF4-0747-45C8-8E67-D9011E50B1B3}" destId="{691C1250-C030-43C1-945A-B7A5B6502EF0}" srcOrd="2" destOrd="0" parTransId="{B24CD8DE-77AB-415F-85B4-3F332A03F546}" sibTransId="{8171A153-6A68-4E0E-B021-EFAB9A113FBD}"/>
    <dgm:cxn modelId="{E014B7CB-6EAE-45FB-A178-BB11AF7D2B81}" type="presParOf" srcId="{FC3C566B-E701-4C4D-A05D-EA8FA7DA3F54}" destId="{15342076-47FF-486C-80FB-63B49695654E}" srcOrd="0" destOrd="0" presId="urn:microsoft.com/office/officeart/2005/8/layout/pyramid2"/>
    <dgm:cxn modelId="{6F3A104E-3B48-40E6-92FA-C48D298CA053}" type="presParOf" srcId="{FC3C566B-E701-4C4D-A05D-EA8FA7DA3F54}" destId="{F20714D2-C4DD-4B38-95D5-E235E203CF65}" srcOrd="1" destOrd="0" presId="urn:microsoft.com/office/officeart/2005/8/layout/pyramid2"/>
    <dgm:cxn modelId="{A546E400-DC96-4CAD-A8B3-0C93E34B3AEF}" type="presParOf" srcId="{F20714D2-C4DD-4B38-95D5-E235E203CF65}" destId="{D98E0C85-54BA-4510-B23F-1A085B137890}" srcOrd="0" destOrd="0" presId="urn:microsoft.com/office/officeart/2005/8/layout/pyramid2"/>
    <dgm:cxn modelId="{97B5A869-38E7-4D64-A913-E8D3363685DE}" type="presParOf" srcId="{F20714D2-C4DD-4B38-95D5-E235E203CF65}" destId="{83B3F299-5464-4E29-B549-3631B423DE9A}" srcOrd="1" destOrd="0" presId="urn:microsoft.com/office/officeart/2005/8/layout/pyramid2"/>
    <dgm:cxn modelId="{428F1F37-FF95-402F-B212-1DEC73530F84}" type="presParOf" srcId="{F20714D2-C4DD-4B38-95D5-E235E203CF65}" destId="{3883C1C2-D772-4FF9-8085-3A13F71962E5}" srcOrd="2" destOrd="0" presId="urn:microsoft.com/office/officeart/2005/8/layout/pyramid2"/>
    <dgm:cxn modelId="{355E6119-C7B0-472B-A285-EED78E137F08}" type="presParOf" srcId="{F20714D2-C4DD-4B38-95D5-E235E203CF65}" destId="{6602DE85-3A00-4495-A762-767922465F6A}" srcOrd="3" destOrd="0" presId="urn:microsoft.com/office/officeart/2005/8/layout/pyramid2"/>
    <dgm:cxn modelId="{AB44FD72-57C2-423A-B735-2836B12164AD}" type="presParOf" srcId="{F20714D2-C4DD-4B38-95D5-E235E203CF65}" destId="{137B8A7D-60A8-4FF5-8CDD-752FBC7FA460}" srcOrd="4" destOrd="0" presId="urn:microsoft.com/office/officeart/2005/8/layout/pyramid2"/>
    <dgm:cxn modelId="{C5BDF912-886F-4953-A656-D0A05FB7EB41}" type="presParOf" srcId="{F20714D2-C4DD-4B38-95D5-E235E203CF65}" destId="{A67FC5D3-3AC8-4C28-9403-141BB89FE8B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13734-ED2C-4B08-A287-28F241EFA5E0}" type="doc">
      <dgm:prSet loTypeId="urn:microsoft.com/office/officeart/2005/8/layout/arrow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089357C-B997-4D80-883E-635CECEA11F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82563" indent="0" algn="ctr" defTabSz="777875"/>
          <a:r>
            <a:rPr lang="es-EC" sz="2200" dirty="0"/>
            <a:t>Es importante la gestión ambiental para el desarrollo </a:t>
          </a:r>
          <a:r>
            <a:rPr lang="es-EC" sz="2200" dirty="0" smtClean="0"/>
            <a:t>sostenible </a:t>
          </a:r>
          <a:r>
            <a:rPr lang="es-EC" sz="2200" dirty="0"/>
            <a:t>y protección del medio ambiente en la institución Militar. Es indispensable diseñar una guía de sensibilización a fin de establecer buenas prácticas ambientales</a:t>
          </a:r>
          <a:endParaRPr lang="es-EC" sz="2200" dirty="0">
            <a:solidFill>
              <a:schemeClr val="tx1"/>
            </a:solidFill>
          </a:endParaRPr>
        </a:p>
      </dgm:t>
    </dgm:pt>
    <dgm:pt modelId="{F6B6DE34-5993-47FA-89B7-44DA400CCDF7}" type="parTrans" cxnId="{C5F8B1DF-50B1-4122-8984-A568E71319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798E12-DCCB-49BA-883E-8883BD3CA629}" type="sibTrans" cxnId="{C5F8B1DF-50B1-4122-8984-A568E71319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EEE08FF-203B-4B47-B3A5-2992F21CD137}" type="pres">
      <dgm:prSet presAssocID="{97B13734-ED2C-4B08-A287-28F241EFA5E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A45D1A-AFE6-4B47-8DF6-05EF8701D381}" type="pres">
      <dgm:prSet presAssocID="{97B13734-ED2C-4B08-A287-28F241EFA5E0}" presName="arrow" presStyleLbl="bgShp" presStyleIdx="0" presStyleCnt="1"/>
      <dgm:spPr/>
    </dgm:pt>
    <dgm:pt modelId="{B497A254-E716-42B4-A1CD-E53761166247}" type="pres">
      <dgm:prSet presAssocID="{97B13734-ED2C-4B08-A287-28F241EFA5E0}" presName="arrowDiagram1" presStyleCnt="0">
        <dgm:presLayoutVars>
          <dgm:bulletEnabled val="1"/>
        </dgm:presLayoutVars>
      </dgm:prSet>
      <dgm:spPr/>
    </dgm:pt>
    <dgm:pt modelId="{8E988E8A-CEB3-4D80-8CD2-18D9E21DC8AA}" type="pres">
      <dgm:prSet presAssocID="{1089357C-B997-4D80-883E-635CECEA11FE}" presName="bullet1" presStyleLbl="node1" presStyleIdx="0" presStyleCnt="1"/>
      <dgm:spPr/>
    </dgm:pt>
    <dgm:pt modelId="{0E6BA477-5763-4C65-9035-38058E3D0C91}" type="pres">
      <dgm:prSet presAssocID="{1089357C-B997-4D80-883E-635CECEA11FE}" presName="textBox1" presStyleLbl="revTx" presStyleIdx="0" presStyleCnt="1" custScaleX="118488" custScaleY="107692" custLinFactNeighborX="-19897" custLinFactNeighborY="-25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F8B1DF-50B1-4122-8984-A568E7131929}" srcId="{97B13734-ED2C-4B08-A287-28F241EFA5E0}" destId="{1089357C-B997-4D80-883E-635CECEA11FE}" srcOrd="0" destOrd="0" parTransId="{F6B6DE34-5993-47FA-89B7-44DA400CCDF7}" sibTransId="{91798E12-DCCB-49BA-883E-8883BD3CA629}"/>
    <dgm:cxn modelId="{140AE321-C41B-4066-B064-FDA5F34C1C04}" type="presOf" srcId="{97B13734-ED2C-4B08-A287-28F241EFA5E0}" destId="{5EEE08FF-203B-4B47-B3A5-2992F21CD137}" srcOrd="0" destOrd="0" presId="urn:microsoft.com/office/officeart/2005/8/layout/arrow2"/>
    <dgm:cxn modelId="{58115B14-9C41-452E-AE00-39925A8B5A05}" type="presOf" srcId="{1089357C-B997-4D80-883E-635CECEA11FE}" destId="{0E6BA477-5763-4C65-9035-38058E3D0C91}" srcOrd="0" destOrd="0" presId="urn:microsoft.com/office/officeart/2005/8/layout/arrow2"/>
    <dgm:cxn modelId="{35268C81-7644-4513-B16F-AEBADE9B4939}" type="presParOf" srcId="{5EEE08FF-203B-4B47-B3A5-2992F21CD137}" destId="{82A45D1A-AFE6-4B47-8DF6-05EF8701D381}" srcOrd="0" destOrd="0" presId="urn:microsoft.com/office/officeart/2005/8/layout/arrow2"/>
    <dgm:cxn modelId="{C72EFC1F-DF53-4420-AF71-67FB55142C13}" type="presParOf" srcId="{5EEE08FF-203B-4B47-B3A5-2992F21CD137}" destId="{B497A254-E716-42B4-A1CD-E53761166247}" srcOrd="1" destOrd="0" presId="urn:microsoft.com/office/officeart/2005/8/layout/arrow2"/>
    <dgm:cxn modelId="{3B1F155D-E82F-4CA4-BC79-EB00B8B7D3C4}" type="presParOf" srcId="{B497A254-E716-42B4-A1CD-E53761166247}" destId="{8E988E8A-CEB3-4D80-8CD2-18D9E21DC8AA}" srcOrd="0" destOrd="0" presId="urn:microsoft.com/office/officeart/2005/8/layout/arrow2"/>
    <dgm:cxn modelId="{CA7F3857-7FA6-4062-84D9-A83A2DE78C30}" type="presParOf" srcId="{B497A254-E716-42B4-A1CD-E53761166247}" destId="{0E6BA477-5763-4C65-9035-38058E3D0C91}" srcOrd="1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D40C9-BC71-48B2-BE1B-3A3BAC37D0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AB3C529-6822-4D2E-8326-65135DF79BA1}">
      <dgm:prSet phldrT="[Texto]" custT="1"/>
      <dgm:spPr/>
      <dgm:t>
        <a:bodyPr/>
        <a:lstStyle/>
        <a:p>
          <a:r>
            <a:rPr lang="es-E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Modalidad de la investigación</a:t>
          </a:r>
          <a:endParaRPr lang="es-EC" sz="2800" dirty="0">
            <a:solidFill>
              <a:schemeClr val="tx1"/>
            </a:solidFill>
          </a:endParaRPr>
        </a:p>
      </dgm:t>
    </dgm:pt>
    <dgm:pt modelId="{FCF54A3B-D8C3-4646-99AD-8B5B71F2BC98}" type="parTrans" cxnId="{BA3F455E-3AA5-4AFF-B0BD-C03F49566F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3EEAC8-F362-44BF-B7F0-8097CA86EF24}" type="sibTrans" cxnId="{BA3F455E-3AA5-4AFF-B0BD-C03F49566F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52DF9B7-46A2-4F60-9778-8FB477D537F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De campo </a:t>
          </a:r>
          <a:r>
            <a:rPr lang="es-EC" dirty="0">
              <a:solidFill>
                <a:schemeClr val="tx1"/>
              </a:solidFill>
            </a:rPr>
            <a:t> </a:t>
          </a:r>
        </a:p>
      </dgm:t>
    </dgm:pt>
    <dgm:pt modelId="{DC8E5BD4-34CD-4640-8F0F-AC6172DDD0DF}" type="parTrans" cxnId="{54BFF80F-D5EA-4F98-A97C-FC8FDCE9EB1A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5EFCD565-8760-4DFC-A0C9-20E48B4CD5E9}" type="sibTrans" cxnId="{54BFF80F-D5EA-4F98-A97C-FC8FDCE9EB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AB0E48-0216-4D4B-9EE7-654E7E3C4D7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Bibliográfica </a:t>
          </a:r>
          <a:endParaRPr lang="es-EC" dirty="0">
            <a:solidFill>
              <a:schemeClr val="tx1"/>
            </a:solidFill>
          </a:endParaRPr>
        </a:p>
      </dgm:t>
    </dgm:pt>
    <dgm:pt modelId="{9AEB0011-B2FE-41D1-887A-51B752267DB9}" type="parTrans" cxnId="{C89583B3-5374-4168-B579-F766FDBC8181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60EE8ECF-B7BF-4705-992D-187A8D476BD6}" type="sibTrans" cxnId="{C89583B3-5374-4168-B579-F766FDBC818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91713D-280B-4C58-A71D-4CD4B3707D11}" type="pres">
      <dgm:prSet presAssocID="{8DFD40C9-BC71-48B2-BE1B-3A3BAC37D0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5CAC7F-21A7-4150-8FCB-6071A280AFBD}" type="pres">
      <dgm:prSet presAssocID="{DAB3C529-6822-4D2E-8326-65135DF79BA1}" presName="root1" presStyleCnt="0"/>
      <dgm:spPr/>
    </dgm:pt>
    <dgm:pt modelId="{7ED6EADB-8CB3-41DC-8953-34650A99718B}" type="pres">
      <dgm:prSet presAssocID="{DAB3C529-6822-4D2E-8326-65135DF79BA1}" presName="LevelOneTextNode" presStyleLbl="node0" presStyleIdx="0" presStyleCnt="1" custLinFactNeighborY="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C0D16-6203-412B-B4AC-69ADF7F31AF8}" type="pres">
      <dgm:prSet presAssocID="{DAB3C529-6822-4D2E-8326-65135DF79BA1}" presName="level2hierChild" presStyleCnt="0"/>
      <dgm:spPr/>
    </dgm:pt>
    <dgm:pt modelId="{41B5389A-FFD2-46C9-9254-1ED96C35068B}" type="pres">
      <dgm:prSet presAssocID="{DC8E5BD4-34CD-4640-8F0F-AC6172DDD0D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929FAC2-49DA-4313-B5EA-73915E4C79DA}" type="pres">
      <dgm:prSet presAssocID="{DC8E5BD4-34CD-4640-8F0F-AC6172DDD0D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978F822-DB0B-4374-AC1F-D1DAA55B461A}" type="pres">
      <dgm:prSet presAssocID="{D52DF9B7-46A2-4F60-9778-8FB477D537F2}" presName="root2" presStyleCnt="0"/>
      <dgm:spPr/>
    </dgm:pt>
    <dgm:pt modelId="{0946810E-BA5C-4DBE-AD9A-6EEA50D8EA8D}" type="pres">
      <dgm:prSet presAssocID="{D52DF9B7-46A2-4F60-9778-8FB477D537F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092B17-7D18-45C1-973F-68D450A5EAC1}" type="pres">
      <dgm:prSet presAssocID="{D52DF9B7-46A2-4F60-9778-8FB477D537F2}" presName="level3hierChild" presStyleCnt="0"/>
      <dgm:spPr/>
    </dgm:pt>
    <dgm:pt modelId="{EBCD1CB2-479E-4ED5-A28B-E4F17E270D06}" type="pres">
      <dgm:prSet presAssocID="{9AEB0011-B2FE-41D1-887A-51B752267DB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770F98B4-1643-4858-9F18-7B77E52DA0FD}" type="pres">
      <dgm:prSet presAssocID="{9AEB0011-B2FE-41D1-887A-51B752267DB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744CF5D-2456-41DA-AAB9-2EBA33367A71}" type="pres">
      <dgm:prSet presAssocID="{8FAB0E48-0216-4D4B-9EE7-654E7E3C4D7D}" presName="root2" presStyleCnt="0"/>
      <dgm:spPr/>
    </dgm:pt>
    <dgm:pt modelId="{4F843735-D865-4581-A4B8-4031026C8CD1}" type="pres">
      <dgm:prSet presAssocID="{8FAB0E48-0216-4D4B-9EE7-654E7E3C4D7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2CFC97-BBF7-4ADB-B7EE-875579FB9DA8}" type="pres">
      <dgm:prSet presAssocID="{8FAB0E48-0216-4D4B-9EE7-654E7E3C4D7D}" presName="level3hierChild" presStyleCnt="0"/>
      <dgm:spPr/>
    </dgm:pt>
  </dgm:ptLst>
  <dgm:cxnLst>
    <dgm:cxn modelId="{BA3F455E-3AA5-4AFF-B0BD-C03F49566FEB}" srcId="{8DFD40C9-BC71-48B2-BE1B-3A3BAC37D0AF}" destId="{DAB3C529-6822-4D2E-8326-65135DF79BA1}" srcOrd="0" destOrd="0" parTransId="{FCF54A3B-D8C3-4646-99AD-8B5B71F2BC98}" sibTransId="{203EEAC8-F362-44BF-B7F0-8097CA86EF24}"/>
    <dgm:cxn modelId="{23768204-AE28-4C69-87EA-4211B384B0A8}" type="presOf" srcId="{9AEB0011-B2FE-41D1-887A-51B752267DB9}" destId="{EBCD1CB2-479E-4ED5-A28B-E4F17E270D06}" srcOrd="0" destOrd="0" presId="urn:microsoft.com/office/officeart/2008/layout/HorizontalMultiLevelHierarchy"/>
    <dgm:cxn modelId="{8EDC2A95-00C5-4CFC-A746-8937FF60722F}" type="presOf" srcId="{8DFD40C9-BC71-48B2-BE1B-3A3BAC37D0AF}" destId="{6F91713D-280B-4C58-A71D-4CD4B3707D11}" srcOrd="0" destOrd="0" presId="urn:microsoft.com/office/officeart/2008/layout/HorizontalMultiLevelHierarchy"/>
    <dgm:cxn modelId="{D3C456F3-29B9-4E8C-A871-5D5C995775DF}" type="presOf" srcId="{DAB3C529-6822-4D2E-8326-65135DF79BA1}" destId="{7ED6EADB-8CB3-41DC-8953-34650A99718B}" srcOrd="0" destOrd="0" presId="urn:microsoft.com/office/officeart/2008/layout/HorizontalMultiLevelHierarchy"/>
    <dgm:cxn modelId="{755A14AC-204C-46C4-BC4F-A93E39D224B6}" type="presOf" srcId="{9AEB0011-B2FE-41D1-887A-51B752267DB9}" destId="{770F98B4-1643-4858-9F18-7B77E52DA0FD}" srcOrd="1" destOrd="0" presId="urn:microsoft.com/office/officeart/2008/layout/HorizontalMultiLevelHierarchy"/>
    <dgm:cxn modelId="{C89583B3-5374-4168-B579-F766FDBC8181}" srcId="{DAB3C529-6822-4D2E-8326-65135DF79BA1}" destId="{8FAB0E48-0216-4D4B-9EE7-654E7E3C4D7D}" srcOrd="1" destOrd="0" parTransId="{9AEB0011-B2FE-41D1-887A-51B752267DB9}" sibTransId="{60EE8ECF-B7BF-4705-992D-187A8D476BD6}"/>
    <dgm:cxn modelId="{4D97FC20-2133-45C6-AF5E-E0C12BAAA034}" type="presOf" srcId="{DC8E5BD4-34CD-4640-8F0F-AC6172DDD0DF}" destId="{41B5389A-FFD2-46C9-9254-1ED96C35068B}" srcOrd="0" destOrd="0" presId="urn:microsoft.com/office/officeart/2008/layout/HorizontalMultiLevelHierarchy"/>
    <dgm:cxn modelId="{E9DC9CD3-3EE9-433B-B946-59D8AB2F529E}" type="presOf" srcId="{8FAB0E48-0216-4D4B-9EE7-654E7E3C4D7D}" destId="{4F843735-D865-4581-A4B8-4031026C8CD1}" srcOrd="0" destOrd="0" presId="urn:microsoft.com/office/officeart/2008/layout/HorizontalMultiLevelHierarchy"/>
    <dgm:cxn modelId="{2FAA9DAE-05DA-4C65-8F02-5644630F44F8}" type="presOf" srcId="{DC8E5BD4-34CD-4640-8F0F-AC6172DDD0DF}" destId="{7929FAC2-49DA-4313-B5EA-73915E4C79DA}" srcOrd="1" destOrd="0" presId="urn:microsoft.com/office/officeart/2008/layout/HorizontalMultiLevelHierarchy"/>
    <dgm:cxn modelId="{C6A1A4E5-E96C-4A21-AE1B-792088ACB986}" type="presOf" srcId="{D52DF9B7-46A2-4F60-9778-8FB477D537F2}" destId="{0946810E-BA5C-4DBE-AD9A-6EEA50D8EA8D}" srcOrd="0" destOrd="0" presId="urn:microsoft.com/office/officeart/2008/layout/HorizontalMultiLevelHierarchy"/>
    <dgm:cxn modelId="{54BFF80F-D5EA-4F98-A97C-FC8FDCE9EB1A}" srcId="{DAB3C529-6822-4D2E-8326-65135DF79BA1}" destId="{D52DF9B7-46A2-4F60-9778-8FB477D537F2}" srcOrd="0" destOrd="0" parTransId="{DC8E5BD4-34CD-4640-8F0F-AC6172DDD0DF}" sibTransId="{5EFCD565-8760-4DFC-A0C9-20E48B4CD5E9}"/>
    <dgm:cxn modelId="{B2FBBFF8-F8C9-4579-8C2A-49EBE6F296B6}" type="presParOf" srcId="{6F91713D-280B-4C58-A71D-4CD4B3707D11}" destId="{515CAC7F-21A7-4150-8FCB-6071A280AFBD}" srcOrd="0" destOrd="0" presId="urn:microsoft.com/office/officeart/2008/layout/HorizontalMultiLevelHierarchy"/>
    <dgm:cxn modelId="{A0676507-B5B0-41DD-A449-3DBCA29AC52D}" type="presParOf" srcId="{515CAC7F-21A7-4150-8FCB-6071A280AFBD}" destId="{7ED6EADB-8CB3-41DC-8953-34650A99718B}" srcOrd="0" destOrd="0" presId="urn:microsoft.com/office/officeart/2008/layout/HorizontalMultiLevelHierarchy"/>
    <dgm:cxn modelId="{AD47A85C-F5AD-47EC-A451-3092362C5C39}" type="presParOf" srcId="{515CAC7F-21A7-4150-8FCB-6071A280AFBD}" destId="{6A9C0D16-6203-412B-B4AC-69ADF7F31AF8}" srcOrd="1" destOrd="0" presId="urn:microsoft.com/office/officeart/2008/layout/HorizontalMultiLevelHierarchy"/>
    <dgm:cxn modelId="{F11F3B10-EAD0-4E03-B3D2-F1A734AF376A}" type="presParOf" srcId="{6A9C0D16-6203-412B-B4AC-69ADF7F31AF8}" destId="{41B5389A-FFD2-46C9-9254-1ED96C35068B}" srcOrd="0" destOrd="0" presId="urn:microsoft.com/office/officeart/2008/layout/HorizontalMultiLevelHierarchy"/>
    <dgm:cxn modelId="{C4C91FDD-1899-4616-92E1-8DCB9C7AD4C3}" type="presParOf" srcId="{41B5389A-FFD2-46C9-9254-1ED96C35068B}" destId="{7929FAC2-49DA-4313-B5EA-73915E4C79DA}" srcOrd="0" destOrd="0" presId="urn:microsoft.com/office/officeart/2008/layout/HorizontalMultiLevelHierarchy"/>
    <dgm:cxn modelId="{060D0729-4E18-4441-B83B-4C1590E61FC0}" type="presParOf" srcId="{6A9C0D16-6203-412B-B4AC-69ADF7F31AF8}" destId="{7978F822-DB0B-4374-AC1F-D1DAA55B461A}" srcOrd="1" destOrd="0" presId="urn:microsoft.com/office/officeart/2008/layout/HorizontalMultiLevelHierarchy"/>
    <dgm:cxn modelId="{9AF539E5-D0C4-4FED-9D21-0BC399C89270}" type="presParOf" srcId="{7978F822-DB0B-4374-AC1F-D1DAA55B461A}" destId="{0946810E-BA5C-4DBE-AD9A-6EEA50D8EA8D}" srcOrd="0" destOrd="0" presId="urn:microsoft.com/office/officeart/2008/layout/HorizontalMultiLevelHierarchy"/>
    <dgm:cxn modelId="{E8C66565-BF59-48C7-B25A-8CDC715AEAC8}" type="presParOf" srcId="{7978F822-DB0B-4374-AC1F-D1DAA55B461A}" destId="{69092B17-7D18-45C1-973F-68D450A5EAC1}" srcOrd="1" destOrd="0" presId="urn:microsoft.com/office/officeart/2008/layout/HorizontalMultiLevelHierarchy"/>
    <dgm:cxn modelId="{4EE7A0EB-F490-4F01-81A9-29FB178A8B3A}" type="presParOf" srcId="{6A9C0D16-6203-412B-B4AC-69ADF7F31AF8}" destId="{EBCD1CB2-479E-4ED5-A28B-E4F17E270D06}" srcOrd="2" destOrd="0" presId="urn:microsoft.com/office/officeart/2008/layout/HorizontalMultiLevelHierarchy"/>
    <dgm:cxn modelId="{3DE15DA1-6969-437D-8601-C9FF462300AA}" type="presParOf" srcId="{EBCD1CB2-479E-4ED5-A28B-E4F17E270D06}" destId="{770F98B4-1643-4858-9F18-7B77E52DA0FD}" srcOrd="0" destOrd="0" presId="urn:microsoft.com/office/officeart/2008/layout/HorizontalMultiLevelHierarchy"/>
    <dgm:cxn modelId="{8A362DCF-5E5C-4785-AB52-A7553F68975E}" type="presParOf" srcId="{6A9C0D16-6203-412B-B4AC-69ADF7F31AF8}" destId="{F744CF5D-2456-41DA-AAB9-2EBA33367A71}" srcOrd="3" destOrd="0" presId="urn:microsoft.com/office/officeart/2008/layout/HorizontalMultiLevelHierarchy"/>
    <dgm:cxn modelId="{6291B56D-2FD9-4DB8-9281-98BC91C949A1}" type="presParOf" srcId="{F744CF5D-2456-41DA-AAB9-2EBA33367A71}" destId="{4F843735-D865-4581-A4B8-4031026C8CD1}" srcOrd="0" destOrd="0" presId="urn:microsoft.com/office/officeart/2008/layout/HorizontalMultiLevelHierarchy"/>
    <dgm:cxn modelId="{321C077B-5F4F-41B6-8F07-CB92E3CC0261}" type="presParOf" srcId="{F744CF5D-2456-41DA-AAB9-2EBA33367A71}" destId="{102CFC97-BBF7-4ADB-B7EE-875579FB9D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D40C9-BC71-48B2-BE1B-3A3BAC37D0A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AB3C529-6822-4D2E-8326-65135DF79BA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Técnicas e instrumentos de investigación</a:t>
          </a:r>
        </a:p>
      </dgm:t>
    </dgm:pt>
    <dgm:pt modelId="{FCF54A3B-D8C3-4646-99AD-8B5B71F2BC98}" type="parTrans" cxnId="{BA3F455E-3AA5-4AFF-B0BD-C03F49566F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3EEAC8-F362-44BF-B7F0-8097CA86EF24}" type="sibTrans" cxnId="{BA3F455E-3AA5-4AFF-B0BD-C03F49566F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52DF9B7-46A2-4F60-9778-8FB477D537F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Encuestas</a:t>
          </a:r>
        </a:p>
      </dgm:t>
    </dgm:pt>
    <dgm:pt modelId="{DC8E5BD4-34CD-4640-8F0F-AC6172DDD0DF}" type="parTrans" cxnId="{54BFF80F-D5EA-4F98-A97C-FC8FDCE9EB1A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5EFCD565-8760-4DFC-A0C9-20E48B4CD5E9}" type="sibTrans" cxnId="{54BFF80F-D5EA-4F98-A97C-FC8FDCE9EB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424B36-B1CE-4230-B0F3-6F3E16BDA2E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Observación</a:t>
          </a:r>
        </a:p>
      </dgm:t>
    </dgm:pt>
    <dgm:pt modelId="{3BB2F586-2E1C-479B-82F5-A54205E3EA18}" type="parTrans" cxnId="{878ED590-6ABB-419D-BD0E-ED843068C008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73D35FCC-04B6-4FF3-B6CA-8AEB17C971D3}" type="sibTrans" cxnId="{878ED590-6ABB-419D-BD0E-ED843068C0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91713D-280B-4C58-A71D-4CD4B3707D11}" type="pres">
      <dgm:prSet presAssocID="{8DFD40C9-BC71-48B2-BE1B-3A3BAC37D0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5CAC7F-21A7-4150-8FCB-6071A280AFBD}" type="pres">
      <dgm:prSet presAssocID="{DAB3C529-6822-4D2E-8326-65135DF79BA1}" presName="root1" presStyleCnt="0"/>
      <dgm:spPr/>
    </dgm:pt>
    <dgm:pt modelId="{7ED6EADB-8CB3-41DC-8953-34650A99718B}" type="pres">
      <dgm:prSet presAssocID="{DAB3C529-6822-4D2E-8326-65135DF79BA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C0D16-6203-412B-B4AC-69ADF7F31AF8}" type="pres">
      <dgm:prSet presAssocID="{DAB3C529-6822-4D2E-8326-65135DF79BA1}" presName="level2hierChild" presStyleCnt="0"/>
      <dgm:spPr/>
    </dgm:pt>
    <dgm:pt modelId="{41B5389A-FFD2-46C9-9254-1ED96C35068B}" type="pres">
      <dgm:prSet presAssocID="{DC8E5BD4-34CD-4640-8F0F-AC6172DDD0D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929FAC2-49DA-4313-B5EA-73915E4C79DA}" type="pres">
      <dgm:prSet presAssocID="{DC8E5BD4-34CD-4640-8F0F-AC6172DDD0D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978F822-DB0B-4374-AC1F-D1DAA55B461A}" type="pres">
      <dgm:prSet presAssocID="{D52DF9B7-46A2-4F60-9778-8FB477D537F2}" presName="root2" presStyleCnt="0"/>
      <dgm:spPr/>
    </dgm:pt>
    <dgm:pt modelId="{0946810E-BA5C-4DBE-AD9A-6EEA50D8EA8D}" type="pres">
      <dgm:prSet presAssocID="{D52DF9B7-46A2-4F60-9778-8FB477D537F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092B17-7D18-45C1-973F-68D450A5EAC1}" type="pres">
      <dgm:prSet presAssocID="{D52DF9B7-46A2-4F60-9778-8FB477D537F2}" presName="level3hierChild" presStyleCnt="0"/>
      <dgm:spPr/>
    </dgm:pt>
    <dgm:pt modelId="{FB75BFA8-683F-4CC1-98CB-40E2774197DA}" type="pres">
      <dgm:prSet presAssocID="{3BB2F586-2E1C-479B-82F5-A54205E3EA18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B838382-AAAA-4962-94A5-1B24F082A584}" type="pres">
      <dgm:prSet presAssocID="{3BB2F586-2E1C-479B-82F5-A54205E3EA1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5C86F7B-FE4C-4145-8AA8-C28E8DDD460C}" type="pres">
      <dgm:prSet presAssocID="{7C424B36-B1CE-4230-B0F3-6F3E16BDA2EA}" presName="root2" presStyleCnt="0"/>
      <dgm:spPr/>
    </dgm:pt>
    <dgm:pt modelId="{5A71ACF8-8AD4-404F-A7FF-952C8789EC38}" type="pres">
      <dgm:prSet presAssocID="{7C424B36-B1CE-4230-B0F3-6F3E16BDA2E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B6D6D4-353F-47C7-A9F9-6E80C7F67055}" type="pres">
      <dgm:prSet presAssocID="{7C424B36-B1CE-4230-B0F3-6F3E16BDA2EA}" presName="level3hierChild" presStyleCnt="0"/>
      <dgm:spPr/>
    </dgm:pt>
  </dgm:ptLst>
  <dgm:cxnLst>
    <dgm:cxn modelId="{5CCD35F0-9B25-4035-BFBE-3CC0EE5F97CA}" type="presOf" srcId="{DC8E5BD4-34CD-4640-8F0F-AC6172DDD0DF}" destId="{41B5389A-FFD2-46C9-9254-1ED96C35068B}" srcOrd="0" destOrd="0" presId="urn:microsoft.com/office/officeart/2008/layout/HorizontalMultiLevelHierarchy"/>
    <dgm:cxn modelId="{9C65B609-C70F-43D6-BBE7-14E1B87DE86D}" type="presOf" srcId="{DC8E5BD4-34CD-4640-8F0F-AC6172DDD0DF}" destId="{7929FAC2-49DA-4313-B5EA-73915E4C79DA}" srcOrd="1" destOrd="0" presId="urn:microsoft.com/office/officeart/2008/layout/HorizontalMultiLevelHierarchy"/>
    <dgm:cxn modelId="{BA3F455E-3AA5-4AFF-B0BD-C03F49566FEB}" srcId="{8DFD40C9-BC71-48B2-BE1B-3A3BAC37D0AF}" destId="{DAB3C529-6822-4D2E-8326-65135DF79BA1}" srcOrd="0" destOrd="0" parTransId="{FCF54A3B-D8C3-4646-99AD-8B5B71F2BC98}" sibTransId="{203EEAC8-F362-44BF-B7F0-8097CA86EF24}"/>
    <dgm:cxn modelId="{D6E90012-7E06-45FA-A670-AD4EB38638D5}" type="presOf" srcId="{3BB2F586-2E1C-479B-82F5-A54205E3EA18}" destId="{0B838382-AAAA-4962-94A5-1B24F082A584}" srcOrd="1" destOrd="0" presId="urn:microsoft.com/office/officeart/2008/layout/HorizontalMultiLevelHierarchy"/>
    <dgm:cxn modelId="{1D72E67D-4811-4908-895F-6B4AB2345CF9}" type="presOf" srcId="{DAB3C529-6822-4D2E-8326-65135DF79BA1}" destId="{7ED6EADB-8CB3-41DC-8953-34650A99718B}" srcOrd="0" destOrd="0" presId="urn:microsoft.com/office/officeart/2008/layout/HorizontalMultiLevelHierarchy"/>
    <dgm:cxn modelId="{878ED590-6ABB-419D-BD0E-ED843068C008}" srcId="{DAB3C529-6822-4D2E-8326-65135DF79BA1}" destId="{7C424B36-B1CE-4230-B0F3-6F3E16BDA2EA}" srcOrd="1" destOrd="0" parTransId="{3BB2F586-2E1C-479B-82F5-A54205E3EA18}" sibTransId="{73D35FCC-04B6-4FF3-B6CA-8AEB17C971D3}"/>
    <dgm:cxn modelId="{6B8AC8AD-753C-4317-A26D-D31BD1FD7624}" type="presOf" srcId="{3BB2F586-2E1C-479B-82F5-A54205E3EA18}" destId="{FB75BFA8-683F-4CC1-98CB-40E2774197DA}" srcOrd="0" destOrd="0" presId="urn:microsoft.com/office/officeart/2008/layout/HorizontalMultiLevelHierarchy"/>
    <dgm:cxn modelId="{DEA9E379-2ACE-4D45-8EAA-188AD1EEE50E}" type="presOf" srcId="{7C424B36-B1CE-4230-B0F3-6F3E16BDA2EA}" destId="{5A71ACF8-8AD4-404F-A7FF-952C8789EC38}" srcOrd="0" destOrd="0" presId="urn:microsoft.com/office/officeart/2008/layout/HorizontalMultiLevelHierarchy"/>
    <dgm:cxn modelId="{F38B4158-0CEC-42C3-935D-48779EE91403}" type="presOf" srcId="{8DFD40C9-BC71-48B2-BE1B-3A3BAC37D0AF}" destId="{6F91713D-280B-4C58-A71D-4CD4B3707D11}" srcOrd="0" destOrd="0" presId="urn:microsoft.com/office/officeart/2008/layout/HorizontalMultiLevelHierarchy"/>
    <dgm:cxn modelId="{A268C260-D54E-495A-B95F-858CA2DA8684}" type="presOf" srcId="{D52DF9B7-46A2-4F60-9778-8FB477D537F2}" destId="{0946810E-BA5C-4DBE-AD9A-6EEA50D8EA8D}" srcOrd="0" destOrd="0" presId="urn:microsoft.com/office/officeart/2008/layout/HorizontalMultiLevelHierarchy"/>
    <dgm:cxn modelId="{54BFF80F-D5EA-4F98-A97C-FC8FDCE9EB1A}" srcId="{DAB3C529-6822-4D2E-8326-65135DF79BA1}" destId="{D52DF9B7-46A2-4F60-9778-8FB477D537F2}" srcOrd="0" destOrd="0" parTransId="{DC8E5BD4-34CD-4640-8F0F-AC6172DDD0DF}" sibTransId="{5EFCD565-8760-4DFC-A0C9-20E48B4CD5E9}"/>
    <dgm:cxn modelId="{F0CA6C52-22DD-4EB1-A5EE-713D195E2B2D}" type="presParOf" srcId="{6F91713D-280B-4C58-A71D-4CD4B3707D11}" destId="{515CAC7F-21A7-4150-8FCB-6071A280AFBD}" srcOrd="0" destOrd="0" presId="urn:microsoft.com/office/officeart/2008/layout/HorizontalMultiLevelHierarchy"/>
    <dgm:cxn modelId="{DC0631B1-2F50-4CA8-95E3-6EC296595830}" type="presParOf" srcId="{515CAC7F-21A7-4150-8FCB-6071A280AFBD}" destId="{7ED6EADB-8CB3-41DC-8953-34650A99718B}" srcOrd="0" destOrd="0" presId="urn:microsoft.com/office/officeart/2008/layout/HorizontalMultiLevelHierarchy"/>
    <dgm:cxn modelId="{3C8E5C24-5B76-4567-85BC-92FC8464C385}" type="presParOf" srcId="{515CAC7F-21A7-4150-8FCB-6071A280AFBD}" destId="{6A9C0D16-6203-412B-B4AC-69ADF7F31AF8}" srcOrd="1" destOrd="0" presId="urn:microsoft.com/office/officeart/2008/layout/HorizontalMultiLevelHierarchy"/>
    <dgm:cxn modelId="{B1C5536F-4E80-4E0D-833E-E1D58A798C52}" type="presParOf" srcId="{6A9C0D16-6203-412B-B4AC-69ADF7F31AF8}" destId="{41B5389A-FFD2-46C9-9254-1ED96C35068B}" srcOrd="0" destOrd="0" presId="urn:microsoft.com/office/officeart/2008/layout/HorizontalMultiLevelHierarchy"/>
    <dgm:cxn modelId="{3C5ADFB0-F1F4-4C32-AC51-C93FAE4E4F7D}" type="presParOf" srcId="{41B5389A-FFD2-46C9-9254-1ED96C35068B}" destId="{7929FAC2-49DA-4313-B5EA-73915E4C79DA}" srcOrd="0" destOrd="0" presId="urn:microsoft.com/office/officeart/2008/layout/HorizontalMultiLevelHierarchy"/>
    <dgm:cxn modelId="{5A44D961-B747-44DF-9AC3-4057C32112B2}" type="presParOf" srcId="{6A9C0D16-6203-412B-B4AC-69ADF7F31AF8}" destId="{7978F822-DB0B-4374-AC1F-D1DAA55B461A}" srcOrd="1" destOrd="0" presId="urn:microsoft.com/office/officeart/2008/layout/HorizontalMultiLevelHierarchy"/>
    <dgm:cxn modelId="{2626A393-4B30-468E-8DCD-89EBA07AE3BE}" type="presParOf" srcId="{7978F822-DB0B-4374-AC1F-D1DAA55B461A}" destId="{0946810E-BA5C-4DBE-AD9A-6EEA50D8EA8D}" srcOrd="0" destOrd="0" presId="urn:microsoft.com/office/officeart/2008/layout/HorizontalMultiLevelHierarchy"/>
    <dgm:cxn modelId="{0777FFDF-7176-400E-8307-9583869D13F5}" type="presParOf" srcId="{7978F822-DB0B-4374-AC1F-D1DAA55B461A}" destId="{69092B17-7D18-45C1-973F-68D450A5EAC1}" srcOrd="1" destOrd="0" presId="urn:microsoft.com/office/officeart/2008/layout/HorizontalMultiLevelHierarchy"/>
    <dgm:cxn modelId="{36F4E367-089D-40E6-AC4F-78F2E8CE5263}" type="presParOf" srcId="{6A9C0D16-6203-412B-B4AC-69ADF7F31AF8}" destId="{FB75BFA8-683F-4CC1-98CB-40E2774197DA}" srcOrd="2" destOrd="0" presId="urn:microsoft.com/office/officeart/2008/layout/HorizontalMultiLevelHierarchy"/>
    <dgm:cxn modelId="{6D1019D7-148C-4F95-B7F2-16D1A54A1F6C}" type="presParOf" srcId="{FB75BFA8-683F-4CC1-98CB-40E2774197DA}" destId="{0B838382-AAAA-4962-94A5-1B24F082A584}" srcOrd="0" destOrd="0" presId="urn:microsoft.com/office/officeart/2008/layout/HorizontalMultiLevelHierarchy"/>
    <dgm:cxn modelId="{B99EEDE5-8CBC-4D7D-A8B6-A432C8F3E229}" type="presParOf" srcId="{6A9C0D16-6203-412B-B4AC-69ADF7F31AF8}" destId="{95C86F7B-FE4C-4145-8AA8-C28E8DDD460C}" srcOrd="3" destOrd="0" presId="urn:microsoft.com/office/officeart/2008/layout/HorizontalMultiLevelHierarchy"/>
    <dgm:cxn modelId="{C98870C7-275D-499E-9E4A-AD6822F6AB90}" type="presParOf" srcId="{95C86F7B-FE4C-4145-8AA8-C28E8DDD460C}" destId="{5A71ACF8-8AD4-404F-A7FF-952C8789EC38}" srcOrd="0" destOrd="0" presId="urn:microsoft.com/office/officeart/2008/layout/HorizontalMultiLevelHierarchy"/>
    <dgm:cxn modelId="{28E91AC9-032D-4FE4-A724-1BCEF1892AEA}" type="presParOf" srcId="{95C86F7B-FE4C-4145-8AA8-C28E8DDD460C}" destId="{89B6D6D4-353F-47C7-A9F9-6E80C7F670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C7B26-469D-49B2-8EF8-D7E7BFEFB304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E530A15-3DA7-4806-8DB0-A75A4E3D8D9B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Antecedentes </a:t>
          </a:r>
          <a:r>
            <a:rPr lang="es-EC" sz="1800" b="1" dirty="0">
              <a:solidFill>
                <a:schemeClr val="tx1"/>
              </a:solidFill>
            </a:rPr>
            <a:t> </a:t>
          </a:r>
        </a:p>
        <a:p>
          <a:r>
            <a:rPr lang="es-EC" sz="1800" dirty="0">
              <a:solidFill>
                <a:schemeClr val="tx1"/>
              </a:solidFill>
            </a:rPr>
            <a:t>Es necesario cubrir las necesidades referentes al manejo de los residuos sólidos en la institución </a:t>
          </a:r>
          <a:r>
            <a:rPr lang="es-EC" sz="1800" dirty="0" smtClean="0">
              <a:solidFill>
                <a:schemeClr val="tx1"/>
              </a:solidFill>
            </a:rPr>
            <a:t>militar, la </a:t>
          </a:r>
          <a:r>
            <a:rPr lang="es-EC" sz="1800" dirty="0">
              <a:solidFill>
                <a:schemeClr val="tx1"/>
              </a:solidFill>
            </a:rPr>
            <a:t>capacitación y sensibilización previa al mejoramiento de la gestión </a:t>
          </a:r>
          <a:r>
            <a:rPr lang="es-EC" sz="1800" dirty="0" smtClean="0">
              <a:solidFill>
                <a:schemeClr val="tx1"/>
              </a:solidFill>
            </a:rPr>
            <a:t>ambiental, </a:t>
          </a:r>
          <a:r>
            <a:rPr lang="es-EC" sz="1800" dirty="0">
              <a:solidFill>
                <a:schemeClr val="tx1"/>
              </a:solidFill>
            </a:rPr>
            <a:t>logrando reducir el impacto negativo al medio ambiente y por ende enfermedades al personal.</a:t>
          </a:r>
        </a:p>
      </dgm:t>
    </dgm:pt>
    <dgm:pt modelId="{F4A84641-2B8A-46B1-9628-7DB91FDBC523}" type="parTrans" cxnId="{6EA82064-3D20-4985-A6FC-9BAF31620C7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78E8699-0CB0-4018-A984-D6DBF5DB24F1}" type="sibTrans" cxnId="{6EA82064-3D20-4985-A6FC-9BAF31620C7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BD21425-BBFF-4C36-BE54-1FD5233236C8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Justificación</a:t>
          </a:r>
          <a:r>
            <a:rPr lang="es-EC" sz="1800" b="1" dirty="0">
              <a:solidFill>
                <a:schemeClr val="tx1"/>
              </a:solidFill>
            </a:rPr>
            <a:t> </a:t>
          </a:r>
        </a:p>
        <a:p>
          <a:r>
            <a:rPr lang="es-ES" sz="1800" dirty="0">
              <a:solidFill>
                <a:schemeClr val="tx1"/>
              </a:solidFill>
            </a:rPr>
            <a:t>Es indispensable implementar capacitaciones para orientar sobre la importancia de la sensibilización ambiental además la aplicación de una guía, que facilite la consulta de los militares y tengan como </a:t>
          </a:r>
          <a:r>
            <a:rPr lang="es-ES" sz="1800" dirty="0" smtClean="0">
              <a:solidFill>
                <a:schemeClr val="tx1"/>
              </a:solidFill>
            </a:rPr>
            <a:t>ayuda </a:t>
          </a:r>
          <a:r>
            <a:rPr lang="es-ES" sz="1800" dirty="0">
              <a:solidFill>
                <a:schemeClr val="tx1"/>
              </a:solidFill>
            </a:rPr>
            <a:t>para futuras iniciativas de manejo de residuos sólidos, enfatizando especialmente el aspecto de la capacitación y educación ambiental</a:t>
          </a:r>
          <a:endParaRPr lang="es-EC" sz="1800" dirty="0">
            <a:solidFill>
              <a:schemeClr val="tx1"/>
            </a:solidFill>
          </a:endParaRPr>
        </a:p>
      </dgm:t>
    </dgm:pt>
    <dgm:pt modelId="{9720DEF4-D61B-44F4-935B-4584F04C54DA}" type="parTrans" cxnId="{7B6F46DB-3872-4878-A43A-84DB4E9C6BF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4BAF76A-FB17-4D37-A21F-05E01148FAED}" type="sibTrans" cxnId="{7B6F46DB-3872-4878-A43A-84DB4E9C6BF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AA2D190-F4D1-4C8A-B0A8-BBB9FEA4E0E3}" type="pres">
      <dgm:prSet presAssocID="{9B3C7B26-469D-49B2-8EF8-D7E7BFEFB3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E8F4E8-7551-4BD1-8318-21929CE79FA8}" type="pres">
      <dgm:prSet presAssocID="{3E530A15-3DA7-4806-8DB0-A75A4E3D8D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DBE4D-C658-493B-B072-F63C4A71D3A6}" type="pres">
      <dgm:prSet presAssocID="{A78E8699-0CB0-4018-A984-D6DBF5DB24F1}" presName="sibTrans" presStyleCnt="0"/>
      <dgm:spPr/>
    </dgm:pt>
    <dgm:pt modelId="{425114D9-6ACF-47C5-A65A-3541E1C0E0E8}" type="pres">
      <dgm:prSet presAssocID="{9BD21425-BBFF-4C36-BE54-1FD5233236C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3536FD-E1E1-492A-9DEC-851DFAFD1496}" type="presOf" srcId="{3E530A15-3DA7-4806-8DB0-A75A4E3D8D9B}" destId="{8EE8F4E8-7551-4BD1-8318-21929CE79FA8}" srcOrd="0" destOrd="0" presId="urn:microsoft.com/office/officeart/2005/8/layout/hList6"/>
    <dgm:cxn modelId="{6EA82064-3D20-4985-A6FC-9BAF31620C71}" srcId="{9B3C7B26-469D-49B2-8EF8-D7E7BFEFB304}" destId="{3E530A15-3DA7-4806-8DB0-A75A4E3D8D9B}" srcOrd="0" destOrd="0" parTransId="{F4A84641-2B8A-46B1-9628-7DB91FDBC523}" sibTransId="{A78E8699-0CB0-4018-A984-D6DBF5DB24F1}"/>
    <dgm:cxn modelId="{FDAA854A-9CE5-4465-BC74-5BE2839998D9}" type="presOf" srcId="{9BD21425-BBFF-4C36-BE54-1FD5233236C8}" destId="{425114D9-6ACF-47C5-A65A-3541E1C0E0E8}" srcOrd="0" destOrd="0" presId="urn:microsoft.com/office/officeart/2005/8/layout/hList6"/>
    <dgm:cxn modelId="{7B6F46DB-3872-4878-A43A-84DB4E9C6BFD}" srcId="{9B3C7B26-469D-49B2-8EF8-D7E7BFEFB304}" destId="{9BD21425-BBFF-4C36-BE54-1FD5233236C8}" srcOrd="1" destOrd="0" parTransId="{9720DEF4-D61B-44F4-935B-4584F04C54DA}" sibTransId="{A4BAF76A-FB17-4D37-A21F-05E01148FAED}"/>
    <dgm:cxn modelId="{6C9D4AB7-D316-4F2B-8818-B47679F14F4C}" type="presOf" srcId="{9B3C7B26-469D-49B2-8EF8-D7E7BFEFB304}" destId="{5AA2D190-F4D1-4C8A-B0A8-BBB9FEA4E0E3}" srcOrd="0" destOrd="0" presId="urn:microsoft.com/office/officeart/2005/8/layout/hList6"/>
    <dgm:cxn modelId="{86A27E6F-71EC-4129-ABBF-39C435EF2952}" type="presParOf" srcId="{5AA2D190-F4D1-4C8A-B0A8-BBB9FEA4E0E3}" destId="{8EE8F4E8-7551-4BD1-8318-21929CE79FA8}" srcOrd="0" destOrd="0" presId="urn:microsoft.com/office/officeart/2005/8/layout/hList6"/>
    <dgm:cxn modelId="{79CE81E6-BD1D-491B-A655-237A044BD564}" type="presParOf" srcId="{5AA2D190-F4D1-4C8A-B0A8-BBB9FEA4E0E3}" destId="{1A2DBE4D-C658-493B-B072-F63C4A71D3A6}" srcOrd="1" destOrd="0" presId="urn:microsoft.com/office/officeart/2005/8/layout/hList6"/>
    <dgm:cxn modelId="{AE25F2DF-8A4D-4368-BDF2-2B3B19E0AC6F}" type="presParOf" srcId="{5AA2D190-F4D1-4C8A-B0A8-BBB9FEA4E0E3}" destId="{425114D9-6ACF-47C5-A65A-3541E1C0E0E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3C7B26-469D-49B2-8EF8-D7E7BFEFB304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BD21425-BBFF-4C36-BE54-1FD5233236C8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Objetivo General</a:t>
          </a:r>
          <a:r>
            <a:rPr lang="es-EC" sz="2400" b="1" dirty="0">
              <a:solidFill>
                <a:schemeClr val="tx1"/>
              </a:solidFill>
            </a:rPr>
            <a:t> </a:t>
          </a:r>
        </a:p>
        <a:p>
          <a:r>
            <a:rPr lang="es-EC" sz="2400" dirty="0">
              <a:solidFill>
                <a:schemeClr val="tx1"/>
              </a:solidFill>
            </a:rPr>
            <a:t>Elaborar una guía con los lineamientos para que los militares realicen un correcto manejo de los residuos sólidos en el Grupo de Fuerzas Especiales Nº 26 Cenepa.</a:t>
          </a:r>
        </a:p>
      </dgm:t>
    </dgm:pt>
    <dgm:pt modelId="{9720DEF4-D61B-44F4-935B-4584F04C54DA}" type="parTrans" cxnId="{7B6F46DB-3872-4878-A43A-84DB4E9C6BFD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A4BAF76A-FB17-4D37-A21F-05E01148FAED}" type="sibTrans" cxnId="{7B6F46DB-3872-4878-A43A-84DB4E9C6BFD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5AA2D190-F4D1-4C8A-B0A8-BBB9FEA4E0E3}" type="pres">
      <dgm:prSet presAssocID="{9B3C7B26-469D-49B2-8EF8-D7E7BFEFB3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5114D9-6ACF-47C5-A65A-3541E1C0E0E8}" type="pres">
      <dgm:prSet presAssocID="{9BD21425-BBFF-4C36-BE54-1FD5233236C8}" presName="node" presStyleLbl="node1" presStyleIdx="0" presStyleCnt="1" custLinFactNeighborX="6494" custLinFactNeighborY="44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AA854A-9CE5-4465-BC74-5BE2839998D9}" type="presOf" srcId="{9BD21425-BBFF-4C36-BE54-1FD5233236C8}" destId="{425114D9-6ACF-47C5-A65A-3541E1C0E0E8}" srcOrd="0" destOrd="0" presId="urn:microsoft.com/office/officeart/2005/8/layout/hList6"/>
    <dgm:cxn modelId="{7B6F46DB-3872-4878-A43A-84DB4E9C6BFD}" srcId="{9B3C7B26-469D-49B2-8EF8-D7E7BFEFB304}" destId="{9BD21425-BBFF-4C36-BE54-1FD5233236C8}" srcOrd="0" destOrd="0" parTransId="{9720DEF4-D61B-44F4-935B-4584F04C54DA}" sibTransId="{A4BAF76A-FB17-4D37-A21F-05E01148FAED}"/>
    <dgm:cxn modelId="{6C9D4AB7-D316-4F2B-8818-B47679F14F4C}" type="presOf" srcId="{9B3C7B26-469D-49B2-8EF8-D7E7BFEFB304}" destId="{5AA2D190-F4D1-4C8A-B0A8-BBB9FEA4E0E3}" srcOrd="0" destOrd="0" presId="urn:microsoft.com/office/officeart/2005/8/layout/hList6"/>
    <dgm:cxn modelId="{AE25F2DF-8A4D-4368-BDF2-2B3B19E0AC6F}" type="presParOf" srcId="{5AA2D190-F4D1-4C8A-B0A8-BBB9FEA4E0E3}" destId="{425114D9-6ACF-47C5-A65A-3541E1C0E0E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4F587-ABA9-4739-927C-440CE8CE8875}" type="doc">
      <dgm:prSet loTypeId="urn:microsoft.com/office/officeart/2005/8/layout/vList3#1" loCatId="list" qsTypeId="urn:microsoft.com/office/officeart/2005/8/quickstyle/3d2" qsCatId="3D" csTypeId="urn:microsoft.com/office/officeart/2005/8/colors/colorful2" csCatId="colorful" phldr="1"/>
      <dgm:spPr/>
    </dgm:pt>
    <dgm:pt modelId="{5408B6E0-DFFE-4B8A-8CB7-2DFFB7088FA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ES" sz="1800" dirty="0">
              <a:solidFill>
                <a:schemeClr val="tx1"/>
              </a:solidFill>
            </a:rPr>
            <a:t>En base a la evaluación sobre la gestión ambiental que se realizó en el Grupo de Fuerzas Especiales N° 26 Cenepa, la plana mayor evidenció que tienen poco conocimiento sobre la forma correcta de la manipulación de los </a:t>
          </a:r>
          <a:r>
            <a:rPr lang="es-ES" sz="1800" dirty="0" smtClean="0">
              <a:solidFill>
                <a:schemeClr val="tx1"/>
              </a:solidFill>
            </a:rPr>
            <a:t>desechos solidos, </a:t>
          </a:r>
          <a:r>
            <a:rPr lang="es-ES" sz="1800" dirty="0">
              <a:solidFill>
                <a:schemeClr val="tx1"/>
              </a:solidFill>
            </a:rPr>
            <a:t>considerando indispensable mejorar esta problemática que genera efectos negativos </a:t>
          </a:r>
          <a:r>
            <a:rPr lang="es-ES" sz="1800" dirty="0" smtClean="0">
              <a:solidFill>
                <a:schemeClr val="tx1"/>
              </a:solidFill>
            </a:rPr>
            <a:t>al </a:t>
          </a:r>
          <a:r>
            <a:rPr lang="es-ES" sz="1800" dirty="0">
              <a:solidFill>
                <a:schemeClr val="tx1"/>
              </a:solidFill>
            </a:rPr>
            <a:t>personal </a:t>
          </a:r>
          <a:r>
            <a:rPr lang="es-ES" sz="1800" dirty="0" smtClean="0">
              <a:solidFill>
                <a:schemeClr val="tx1"/>
              </a:solidFill>
            </a:rPr>
            <a:t>que labora </a:t>
          </a:r>
          <a:r>
            <a:rPr lang="es-ES" sz="1800" dirty="0">
              <a:solidFill>
                <a:schemeClr val="tx1"/>
              </a:solidFill>
            </a:rPr>
            <a:t>en las instalaciones del Grupo.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713438-01A9-405D-A79A-7F397A4CA81A}" type="parTrans" cxnId="{81A7A7E0-0035-4044-8FBC-425D83015305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ADB20B18-90F7-4152-BC7E-29559CB16075}" type="sibTrans" cxnId="{81A7A7E0-0035-4044-8FBC-425D83015305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2042E365-ACE1-4276-AF77-9AE5640F6A69}">
      <dgm:prSet phldrT="[Texto]" custT="1"/>
      <dgm:spPr/>
      <dgm:t>
        <a:bodyPr/>
        <a:lstStyle/>
        <a:p>
          <a:pPr algn="just"/>
          <a:r>
            <a:rPr lang="es-EC" sz="1800" dirty="0">
              <a:solidFill>
                <a:schemeClr val="tx1"/>
              </a:solidFill>
            </a:rPr>
            <a:t>En el diagnóstico efectuado se determinó de acuerdo a la Plana Mayor que existe un bajo nivel de cumplimiento en la gestión </a:t>
          </a:r>
          <a:r>
            <a:rPr lang="es-EC" sz="1800" dirty="0" smtClean="0">
              <a:solidFill>
                <a:schemeClr val="tx1"/>
              </a:solidFill>
            </a:rPr>
            <a:t>ambiental, </a:t>
          </a:r>
          <a:r>
            <a:rPr lang="es-EC" sz="1800" dirty="0">
              <a:solidFill>
                <a:schemeClr val="tx1"/>
              </a:solidFill>
            </a:rPr>
            <a:t>según los </a:t>
          </a:r>
          <a:r>
            <a:rPr lang="es-EC" sz="1800" dirty="0" smtClean="0">
              <a:solidFill>
                <a:schemeClr val="tx1"/>
              </a:solidFill>
            </a:rPr>
            <a:t>voluntarios encuestados en </a:t>
          </a:r>
          <a:r>
            <a:rPr lang="es-EC" sz="1800" dirty="0">
              <a:solidFill>
                <a:schemeClr val="tx1"/>
              </a:solidFill>
            </a:rPr>
            <a:t>un 68% es notable los problemas que existen en la gestión ambiental que afecta el manejo de los residuos sólidos </a:t>
          </a:r>
          <a:r>
            <a:rPr lang="es-EC" sz="1800" dirty="0" smtClean="0">
              <a:solidFill>
                <a:schemeClr val="tx1"/>
              </a:solidFill>
            </a:rPr>
            <a:t>y </a:t>
          </a:r>
          <a:r>
            <a:rPr lang="es-EC" sz="1800" dirty="0">
              <a:solidFill>
                <a:schemeClr val="tx1"/>
              </a:solidFill>
            </a:rPr>
            <a:t>pueden ocasionar patologías dentro del grupo militar.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6F485C-3D5D-4E95-AEC2-3D85E8E382A6}" type="parTrans" cxnId="{16A43C35-DEC6-4708-A423-AD4FB4E55114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4507219B-F802-4FE1-851A-04CC2AF7B805}" type="sibTrans" cxnId="{16A43C35-DEC6-4708-A423-AD4FB4E55114}">
      <dgm:prSet/>
      <dgm:spPr/>
      <dgm:t>
        <a:bodyPr/>
        <a:lstStyle/>
        <a:p>
          <a:endParaRPr lang="es-EC" sz="1800">
            <a:latin typeface="Arial" pitchFamily="34" charset="0"/>
            <a:cs typeface="Arial" pitchFamily="34" charset="0"/>
          </a:endParaRPr>
        </a:p>
      </dgm:t>
    </dgm:pt>
    <dgm:pt modelId="{31CDCE50-4349-4986-9038-AEBCC593D519}" type="pres">
      <dgm:prSet presAssocID="{22E4F587-ABA9-4739-927C-440CE8CE8875}" presName="linearFlow" presStyleCnt="0">
        <dgm:presLayoutVars>
          <dgm:dir/>
          <dgm:resizeHandles val="exact"/>
        </dgm:presLayoutVars>
      </dgm:prSet>
      <dgm:spPr/>
    </dgm:pt>
    <dgm:pt modelId="{4E0E9426-5C8D-454A-BE77-5BD631FB265E}" type="pres">
      <dgm:prSet presAssocID="{5408B6E0-DFFE-4B8A-8CB7-2DFFB7088FAD}" presName="composite" presStyleCnt="0"/>
      <dgm:spPr/>
    </dgm:pt>
    <dgm:pt modelId="{093E3808-CC06-4242-8B48-27FB136BA154}" type="pres">
      <dgm:prSet presAssocID="{5408B6E0-DFFE-4B8A-8CB7-2DFFB7088FAD}" presName="imgShp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286AB9E0-1832-49BF-944E-4B107BB514BE}" type="pres">
      <dgm:prSet presAssocID="{5408B6E0-DFFE-4B8A-8CB7-2DFFB7088FAD}" presName="txShp" presStyleLbl="node1" presStyleIdx="0" presStyleCnt="2" custScaleY="190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790A0-6A67-4AA4-A59B-59C9DE4B9E21}" type="pres">
      <dgm:prSet presAssocID="{ADB20B18-90F7-4152-BC7E-29559CB16075}" presName="spacing" presStyleCnt="0"/>
      <dgm:spPr/>
    </dgm:pt>
    <dgm:pt modelId="{438542CB-044E-44AA-8260-5413A9998B32}" type="pres">
      <dgm:prSet presAssocID="{2042E365-ACE1-4276-AF77-9AE5640F6A69}" presName="composite" presStyleCnt="0"/>
      <dgm:spPr/>
    </dgm:pt>
    <dgm:pt modelId="{69C9556B-C582-4545-B677-C3A3E82CD9E9}" type="pres">
      <dgm:prSet presAssocID="{2042E365-ACE1-4276-AF77-9AE5640F6A69}" presName="imgShp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786A9D3A-BB2C-421D-909F-34FEF329F192}" type="pres">
      <dgm:prSet presAssocID="{2042E365-ACE1-4276-AF77-9AE5640F6A69}" presName="txShp" presStyleLbl="node1" presStyleIdx="1" presStyleCnt="2" custScaleY="191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A43C35-DEC6-4708-A423-AD4FB4E55114}" srcId="{22E4F587-ABA9-4739-927C-440CE8CE8875}" destId="{2042E365-ACE1-4276-AF77-9AE5640F6A69}" srcOrd="1" destOrd="0" parTransId="{486F485C-3D5D-4E95-AEC2-3D85E8E382A6}" sibTransId="{4507219B-F802-4FE1-851A-04CC2AF7B805}"/>
    <dgm:cxn modelId="{C16C6462-74AB-4345-A422-9F34FA7CAD83}" type="presOf" srcId="{2042E365-ACE1-4276-AF77-9AE5640F6A69}" destId="{786A9D3A-BB2C-421D-909F-34FEF329F192}" srcOrd="0" destOrd="0" presId="urn:microsoft.com/office/officeart/2005/8/layout/vList3#1"/>
    <dgm:cxn modelId="{72AF7F92-23DD-4502-A68B-CC35EBDA0734}" type="presOf" srcId="{5408B6E0-DFFE-4B8A-8CB7-2DFFB7088FAD}" destId="{286AB9E0-1832-49BF-944E-4B107BB514BE}" srcOrd="0" destOrd="0" presId="urn:microsoft.com/office/officeart/2005/8/layout/vList3#1"/>
    <dgm:cxn modelId="{81A7A7E0-0035-4044-8FBC-425D83015305}" srcId="{22E4F587-ABA9-4739-927C-440CE8CE8875}" destId="{5408B6E0-DFFE-4B8A-8CB7-2DFFB7088FAD}" srcOrd="0" destOrd="0" parTransId="{F6713438-01A9-405D-A79A-7F397A4CA81A}" sibTransId="{ADB20B18-90F7-4152-BC7E-29559CB16075}"/>
    <dgm:cxn modelId="{848B082B-80CA-410A-A0CF-AE3982C5B83C}" type="presOf" srcId="{22E4F587-ABA9-4739-927C-440CE8CE8875}" destId="{31CDCE50-4349-4986-9038-AEBCC593D519}" srcOrd="0" destOrd="0" presId="urn:microsoft.com/office/officeart/2005/8/layout/vList3#1"/>
    <dgm:cxn modelId="{B0DEABDF-7656-41C2-B3C9-2E3228C0F870}" type="presParOf" srcId="{31CDCE50-4349-4986-9038-AEBCC593D519}" destId="{4E0E9426-5C8D-454A-BE77-5BD631FB265E}" srcOrd="0" destOrd="0" presId="urn:microsoft.com/office/officeart/2005/8/layout/vList3#1"/>
    <dgm:cxn modelId="{62E2051B-6AC4-4375-B08F-687279B889E7}" type="presParOf" srcId="{4E0E9426-5C8D-454A-BE77-5BD631FB265E}" destId="{093E3808-CC06-4242-8B48-27FB136BA154}" srcOrd="0" destOrd="0" presId="urn:microsoft.com/office/officeart/2005/8/layout/vList3#1"/>
    <dgm:cxn modelId="{0CC2FAAE-4510-43A0-A4ED-1EED61B2984C}" type="presParOf" srcId="{4E0E9426-5C8D-454A-BE77-5BD631FB265E}" destId="{286AB9E0-1832-49BF-944E-4B107BB514BE}" srcOrd="1" destOrd="0" presId="urn:microsoft.com/office/officeart/2005/8/layout/vList3#1"/>
    <dgm:cxn modelId="{D93A5EB4-9410-4B69-BDA9-9F48870BE29B}" type="presParOf" srcId="{31CDCE50-4349-4986-9038-AEBCC593D519}" destId="{EA2790A0-6A67-4AA4-A59B-59C9DE4B9E21}" srcOrd="1" destOrd="0" presId="urn:microsoft.com/office/officeart/2005/8/layout/vList3#1"/>
    <dgm:cxn modelId="{223560BC-8264-4D62-ABD2-5FAB53514DBF}" type="presParOf" srcId="{31CDCE50-4349-4986-9038-AEBCC593D519}" destId="{438542CB-044E-44AA-8260-5413A9998B32}" srcOrd="2" destOrd="0" presId="urn:microsoft.com/office/officeart/2005/8/layout/vList3#1"/>
    <dgm:cxn modelId="{BB3B4767-A914-494A-92F4-B27E2FA8A3B2}" type="presParOf" srcId="{438542CB-044E-44AA-8260-5413A9998B32}" destId="{69C9556B-C582-4545-B677-C3A3E82CD9E9}" srcOrd="0" destOrd="0" presId="urn:microsoft.com/office/officeart/2005/8/layout/vList3#1"/>
    <dgm:cxn modelId="{E85A77E8-3881-406D-B1ED-9892344021CE}" type="presParOf" srcId="{438542CB-044E-44AA-8260-5413A9998B32}" destId="{786A9D3A-BB2C-421D-909F-34FEF329F19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EE295-2050-4C1C-8E22-E70C52238FF4}">
      <dsp:nvSpPr>
        <dsp:cNvPr id="0" name=""/>
        <dsp:cNvSpPr/>
      </dsp:nvSpPr>
      <dsp:spPr>
        <a:xfrm>
          <a:off x="5902295" y="85880"/>
          <a:ext cx="2375067" cy="20946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E1B31-2125-4170-BBB1-28EB085777FB}">
      <dsp:nvSpPr>
        <dsp:cNvPr id="0" name=""/>
        <dsp:cNvSpPr/>
      </dsp:nvSpPr>
      <dsp:spPr>
        <a:xfrm>
          <a:off x="613731" y="160195"/>
          <a:ext cx="2800144" cy="2088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97750-CBFC-4689-AA37-7FEEFB724DF1}">
      <dsp:nvSpPr>
        <dsp:cNvPr id="0" name=""/>
        <dsp:cNvSpPr/>
      </dsp:nvSpPr>
      <dsp:spPr>
        <a:xfrm rot="10800000">
          <a:off x="605581" y="2874644"/>
          <a:ext cx="7782809" cy="1995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solidFill>
                <a:schemeClr val="tx1"/>
              </a:solidFill>
            </a:rPr>
            <a:t>Inadecuada gestión ambiental en la unidad militar, generado por el desconocimiento del personal </a:t>
          </a:r>
          <a:r>
            <a:rPr lang="es-EC" sz="2200" kern="1200" dirty="0" smtClean="0">
              <a:solidFill>
                <a:schemeClr val="tx1"/>
              </a:solidFill>
            </a:rPr>
            <a:t>sobre </a:t>
          </a:r>
          <a:r>
            <a:rPr lang="es-EC" sz="2200" kern="1200" dirty="0">
              <a:solidFill>
                <a:schemeClr val="tx1"/>
              </a:solidFill>
            </a:rPr>
            <a:t>los procesos de control, manejo, </a:t>
          </a:r>
          <a:r>
            <a:rPr lang="es-EC" sz="2200" kern="1200" dirty="0" smtClean="0">
              <a:solidFill>
                <a:schemeClr val="tx1"/>
              </a:solidFill>
            </a:rPr>
            <a:t>recolección para </a:t>
          </a:r>
          <a:r>
            <a:rPr lang="es-EC" sz="2200" kern="1200" dirty="0">
              <a:solidFill>
                <a:schemeClr val="tx1"/>
              </a:solidFill>
            </a:rPr>
            <a:t>el debido tratamiento de la basura, obviando las normas para un eficiente proceso  de </a:t>
          </a:r>
          <a:r>
            <a:rPr lang="es-EC" sz="2200" kern="1200" dirty="0" smtClean="0">
              <a:solidFill>
                <a:schemeClr val="tx1"/>
              </a:solidFill>
            </a:rPr>
            <a:t>reciclaje.</a:t>
          </a:r>
          <a:endParaRPr lang="es-ES" sz="2200" kern="1200" dirty="0">
            <a:solidFill>
              <a:schemeClr val="tx1"/>
            </a:solidFill>
          </a:endParaRPr>
        </a:p>
      </dsp:txBody>
      <dsp:txXfrm rot="10800000">
        <a:off x="666942" y="2874644"/>
        <a:ext cx="7660087" cy="19338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CF3E3-D0D8-47E0-9D92-E4B223141D12}">
      <dsp:nvSpPr>
        <dsp:cNvPr id="0" name=""/>
        <dsp:cNvSpPr/>
      </dsp:nvSpPr>
      <dsp:spPr>
        <a:xfrm rot="10800000">
          <a:off x="1499932" y="497980"/>
          <a:ext cx="6857073" cy="275019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40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</a:rPr>
            <a:t>¿De qué manera se cumple la gestión ambiental que se realiza en el Grupo de Fuerzas Especiales N° 26  Cenepa de la parroquia </a:t>
          </a:r>
          <a:r>
            <a:rPr lang="es-EC" sz="2000" kern="1200" dirty="0" smtClean="0">
              <a:solidFill>
                <a:schemeClr val="tx1"/>
              </a:solidFill>
            </a:rPr>
            <a:t>Nicolás </a:t>
          </a:r>
          <a:r>
            <a:rPr lang="es-EC" sz="2000" kern="1200" dirty="0">
              <a:solidFill>
                <a:schemeClr val="tx1"/>
              </a:solidFill>
            </a:rPr>
            <a:t>Infante Díaz, del cantón Quevedo, provincia de Los Ríos, año 2016?</a:t>
          </a:r>
        </a:p>
      </dsp:txBody>
      <dsp:txXfrm rot="10800000">
        <a:off x="2187481" y="497980"/>
        <a:ext cx="6169524" cy="2750195"/>
      </dsp:txXfrm>
    </dsp:sp>
    <dsp:sp modelId="{C9563F64-68DE-4DF3-BC0B-F858468E99B0}">
      <dsp:nvSpPr>
        <dsp:cNvPr id="0" name=""/>
        <dsp:cNvSpPr/>
      </dsp:nvSpPr>
      <dsp:spPr>
        <a:xfrm>
          <a:off x="288038" y="216017"/>
          <a:ext cx="2967089" cy="29670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42076-47FF-486C-80FB-63B49695654E}">
      <dsp:nvSpPr>
        <dsp:cNvPr id="0" name=""/>
        <dsp:cNvSpPr/>
      </dsp:nvSpPr>
      <dsp:spPr>
        <a:xfrm>
          <a:off x="323553" y="0"/>
          <a:ext cx="5040560" cy="50405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E0C85-54BA-4510-B23F-1A085B137890}">
      <dsp:nvSpPr>
        <dsp:cNvPr id="0" name=""/>
        <dsp:cNvSpPr/>
      </dsp:nvSpPr>
      <dsp:spPr>
        <a:xfrm>
          <a:off x="1763678" y="504056"/>
          <a:ext cx="5796608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"/>
          </a:pPr>
          <a:r>
            <a:rPr lang="es-EC" sz="1500" kern="1200" dirty="0" smtClean="0"/>
            <a:t>¿Cuál </a:t>
          </a:r>
          <a:r>
            <a:rPr lang="es-EC" sz="1500" kern="1200" dirty="0"/>
            <a:t>es el nivel de gestión </a:t>
          </a:r>
          <a:r>
            <a:rPr lang="es-EC" sz="1500" kern="1200" dirty="0" smtClean="0"/>
            <a:t>ambiental que se realiza  </a:t>
          </a:r>
          <a:r>
            <a:rPr lang="es-EC" sz="1500" kern="1200" dirty="0"/>
            <a:t>en las instalaciones </a:t>
          </a:r>
          <a:r>
            <a:rPr lang="es-EC" sz="1500" kern="1200" dirty="0" smtClean="0"/>
            <a:t>del </a:t>
          </a:r>
          <a:r>
            <a:rPr lang="es-EC" sz="1500" kern="1200" dirty="0"/>
            <a:t>Grupo de Fuerzas Especiales N° 26 “Cenepa”?</a:t>
          </a:r>
          <a:endParaRPr lang="es-ES" sz="1500" kern="1200" dirty="0"/>
        </a:p>
      </dsp:txBody>
      <dsp:txXfrm>
        <a:off x="1821925" y="562303"/>
        <a:ext cx="5680114" cy="1076701"/>
      </dsp:txXfrm>
    </dsp:sp>
    <dsp:sp modelId="{3883C1C2-D772-4FF9-8085-3A13F71962E5}">
      <dsp:nvSpPr>
        <dsp:cNvPr id="0" name=""/>
        <dsp:cNvSpPr/>
      </dsp:nvSpPr>
      <dsp:spPr>
        <a:xfrm>
          <a:off x="1763678" y="1846400"/>
          <a:ext cx="5796608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"/>
          </a:pPr>
          <a:r>
            <a:rPr lang="es-EC" sz="1400" kern="1200" dirty="0"/>
            <a:t>¿De qué manera el conocimiento de Educación Ambiental que tienen los miembros militares genera buenas prácticas ambientales </a:t>
          </a:r>
          <a:r>
            <a:rPr lang="es-EC" sz="1400" kern="1200" dirty="0" smtClean="0"/>
            <a:t>?</a:t>
          </a:r>
          <a:endParaRPr lang="es-ES" sz="1400" kern="1200" dirty="0"/>
        </a:p>
      </dsp:txBody>
      <dsp:txXfrm>
        <a:off x="1821925" y="1904647"/>
        <a:ext cx="5680114" cy="1076701"/>
      </dsp:txXfrm>
    </dsp:sp>
    <dsp:sp modelId="{137B8A7D-60A8-4FF5-8CDD-752FBC7FA460}">
      <dsp:nvSpPr>
        <dsp:cNvPr id="0" name=""/>
        <dsp:cNvSpPr/>
      </dsp:nvSpPr>
      <dsp:spPr>
        <a:xfrm>
          <a:off x="1763678" y="3188745"/>
          <a:ext cx="5796608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"/>
          </a:pPr>
          <a:r>
            <a:rPr lang="es-EC" sz="1500" kern="1200" dirty="0"/>
            <a:t>¿De qué manera una guía de sensibilización y buenas prácticas ambientales </a:t>
          </a:r>
          <a:r>
            <a:rPr lang="es-EC" sz="1500" kern="1200" dirty="0" smtClean="0"/>
            <a:t>mejoraría </a:t>
          </a:r>
          <a:r>
            <a:rPr lang="es-EC" sz="1500" kern="1200" dirty="0"/>
            <a:t>la situación </a:t>
          </a:r>
          <a:r>
            <a:rPr lang="es-EC" sz="1500" kern="1200" dirty="0" smtClean="0"/>
            <a:t>actual de la  institución? </a:t>
          </a:r>
          <a:endParaRPr lang="es-ES" sz="1500" kern="1200" dirty="0"/>
        </a:p>
      </dsp:txBody>
      <dsp:txXfrm>
        <a:off x="1821925" y="3246992"/>
        <a:ext cx="5680114" cy="1076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45D1A-AFE6-4B47-8DF6-05EF8701D381}">
      <dsp:nvSpPr>
        <dsp:cNvPr id="0" name=""/>
        <dsp:cNvSpPr/>
      </dsp:nvSpPr>
      <dsp:spPr>
        <a:xfrm>
          <a:off x="0" y="391034"/>
          <a:ext cx="8568952" cy="53555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8E8A-CEB3-4D80-8CD2-18D9E21DC8AA}">
      <dsp:nvSpPr>
        <dsp:cNvPr id="0" name=""/>
        <dsp:cNvSpPr/>
      </dsp:nvSpPr>
      <dsp:spPr>
        <a:xfrm>
          <a:off x="6538110" y="1477149"/>
          <a:ext cx="634102" cy="6341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BA477-5763-4C65-9035-38058E3D0C91}">
      <dsp:nvSpPr>
        <dsp:cNvPr id="0" name=""/>
        <dsp:cNvSpPr/>
      </dsp:nvSpPr>
      <dsp:spPr>
        <a:xfrm>
          <a:off x="2428749" y="648075"/>
          <a:ext cx="4061271" cy="4256449"/>
        </a:xfrm>
        <a:prstGeom prst="round2Diag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335998" bIns="0" numCol="1" spcCol="1270" anchor="t" anchorCtr="0">
          <a:noAutofit/>
        </a:bodyPr>
        <a:lstStyle/>
        <a:p>
          <a:pPr marL="182563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Es importante la gestión ambiental para el desarrollo </a:t>
          </a:r>
          <a:r>
            <a:rPr lang="es-EC" sz="2200" kern="1200" dirty="0" smtClean="0"/>
            <a:t>sostenible </a:t>
          </a:r>
          <a:r>
            <a:rPr lang="es-EC" sz="2200" kern="1200" dirty="0"/>
            <a:t>y protección del medio ambiente en la institución Militar. Es indispensable diseñar una guía de sensibilización a fin de establecer buenas prácticas ambientales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2627004" y="846330"/>
        <a:ext cx="3664761" cy="3859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1CB2-479E-4ED5-A28B-E4F17E270D06}">
      <dsp:nvSpPr>
        <dsp:cNvPr id="0" name=""/>
        <dsp:cNvSpPr/>
      </dsp:nvSpPr>
      <dsp:spPr>
        <a:xfrm>
          <a:off x="1347050" y="2232248"/>
          <a:ext cx="556454" cy="53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227" y="0"/>
              </a:lnTo>
              <a:lnTo>
                <a:pt x="278227" y="530158"/>
              </a:lnTo>
              <a:lnTo>
                <a:pt x="556454" y="53015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1606063" y="2478113"/>
        <a:ext cx="38428" cy="38428"/>
      </dsp:txXfrm>
    </dsp:sp>
    <dsp:sp modelId="{41B5389A-FFD2-46C9-9254-1ED96C35068B}">
      <dsp:nvSpPr>
        <dsp:cNvPr id="0" name=""/>
        <dsp:cNvSpPr/>
      </dsp:nvSpPr>
      <dsp:spPr>
        <a:xfrm>
          <a:off x="1347050" y="1702089"/>
          <a:ext cx="556454" cy="530158"/>
        </a:xfrm>
        <a:custGeom>
          <a:avLst/>
          <a:gdLst/>
          <a:ahLst/>
          <a:cxnLst/>
          <a:rect l="0" t="0" r="0" b="0"/>
          <a:pathLst>
            <a:path>
              <a:moveTo>
                <a:pt x="0" y="530158"/>
              </a:moveTo>
              <a:lnTo>
                <a:pt x="278227" y="530158"/>
              </a:lnTo>
              <a:lnTo>
                <a:pt x="278227" y="0"/>
              </a:lnTo>
              <a:lnTo>
                <a:pt x="556454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1606063" y="1947954"/>
        <a:ext cx="38428" cy="38428"/>
      </dsp:txXfrm>
    </dsp:sp>
    <dsp:sp modelId="{7ED6EADB-8CB3-41DC-8953-34650A99718B}">
      <dsp:nvSpPr>
        <dsp:cNvPr id="0" name=""/>
        <dsp:cNvSpPr/>
      </dsp:nvSpPr>
      <dsp:spPr>
        <a:xfrm rot="16200000">
          <a:off x="-1309324" y="1808120"/>
          <a:ext cx="4464496" cy="8482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Modalidad de la investigación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-1309324" y="1808120"/>
        <a:ext cx="4464496" cy="848254"/>
      </dsp:txXfrm>
    </dsp:sp>
    <dsp:sp modelId="{0946810E-BA5C-4DBE-AD9A-6EEA50D8EA8D}">
      <dsp:nvSpPr>
        <dsp:cNvPr id="0" name=""/>
        <dsp:cNvSpPr/>
      </dsp:nvSpPr>
      <dsp:spPr>
        <a:xfrm>
          <a:off x="1903505" y="1277961"/>
          <a:ext cx="2782273" cy="8482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>
              <a:solidFill>
                <a:schemeClr val="tx1"/>
              </a:solidFill>
            </a:rPr>
            <a:t>De campo </a:t>
          </a:r>
          <a:r>
            <a:rPr lang="es-EC" sz="3500" kern="1200" dirty="0">
              <a:solidFill>
                <a:schemeClr val="tx1"/>
              </a:solidFill>
            </a:rPr>
            <a:t> </a:t>
          </a:r>
        </a:p>
      </dsp:txBody>
      <dsp:txXfrm>
        <a:off x="1903505" y="1277961"/>
        <a:ext cx="2782273" cy="848254"/>
      </dsp:txXfrm>
    </dsp:sp>
    <dsp:sp modelId="{4F843735-D865-4581-A4B8-4031026C8CD1}">
      <dsp:nvSpPr>
        <dsp:cNvPr id="0" name=""/>
        <dsp:cNvSpPr/>
      </dsp:nvSpPr>
      <dsp:spPr>
        <a:xfrm>
          <a:off x="1903505" y="2338279"/>
          <a:ext cx="2782273" cy="8482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>
              <a:solidFill>
                <a:schemeClr val="tx1"/>
              </a:solidFill>
            </a:rPr>
            <a:t>Bibliográfica </a:t>
          </a:r>
          <a:endParaRPr lang="es-EC" sz="3500" kern="1200" dirty="0">
            <a:solidFill>
              <a:schemeClr val="tx1"/>
            </a:solidFill>
          </a:endParaRPr>
        </a:p>
      </dsp:txBody>
      <dsp:txXfrm>
        <a:off x="1903505" y="2338279"/>
        <a:ext cx="2782273" cy="848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5BFA8-683F-4CC1-98CB-40E2774197DA}">
      <dsp:nvSpPr>
        <dsp:cNvPr id="0" name=""/>
        <dsp:cNvSpPr/>
      </dsp:nvSpPr>
      <dsp:spPr>
        <a:xfrm>
          <a:off x="1347050" y="2232248"/>
          <a:ext cx="556454" cy="53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227" y="0"/>
              </a:lnTo>
              <a:lnTo>
                <a:pt x="278227" y="530158"/>
              </a:lnTo>
              <a:lnTo>
                <a:pt x="556454" y="530158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1606063" y="2478113"/>
        <a:ext cx="38428" cy="38428"/>
      </dsp:txXfrm>
    </dsp:sp>
    <dsp:sp modelId="{41B5389A-FFD2-46C9-9254-1ED96C35068B}">
      <dsp:nvSpPr>
        <dsp:cNvPr id="0" name=""/>
        <dsp:cNvSpPr/>
      </dsp:nvSpPr>
      <dsp:spPr>
        <a:xfrm>
          <a:off x="1347050" y="1702089"/>
          <a:ext cx="556454" cy="530158"/>
        </a:xfrm>
        <a:custGeom>
          <a:avLst/>
          <a:gdLst/>
          <a:ahLst/>
          <a:cxnLst/>
          <a:rect l="0" t="0" r="0" b="0"/>
          <a:pathLst>
            <a:path>
              <a:moveTo>
                <a:pt x="0" y="530158"/>
              </a:moveTo>
              <a:lnTo>
                <a:pt x="278227" y="530158"/>
              </a:lnTo>
              <a:lnTo>
                <a:pt x="278227" y="0"/>
              </a:lnTo>
              <a:lnTo>
                <a:pt x="556454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1606063" y="1947954"/>
        <a:ext cx="38428" cy="38428"/>
      </dsp:txXfrm>
    </dsp:sp>
    <dsp:sp modelId="{7ED6EADB-8CB3-41DC-8953-34650A99718B}">
      <dsp:nvSpPr>
        <dsp:cNvPr id="0" name=""/>
        <dsp:cNvSpPr/>
      </dsp:nvSpPr>
      <dsp:spPr>
        <a:xfrm rot="16200000">
          <a:off x="-1309324" y="1808120"/>
          <a:ext cx="4464496" cy="8482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>
              <a:solidFill>
                <a:schemeClr val="tx1"/>
              </a:solidFill>
            </a:rPr>
            <a:t>Técnicas e instrumentos de investigación</a:t>
          </a:r>
        </a:p>
      </dsp:txBody>
      <dsp:txXfrm>
        <a:off x="-1309324" y="1808120"/>
        <a:ext cx="4464496" cy="848254"/>
      </dsp:txXfrm>
    </dsp:sp>
    <dsp:sp modelId="{0946810E-BA5C-4DBE-AD9A-6EEA50D8EA8D}">
      <dsp:nvSpPr>
        <dsp:cNvPr id="0" name=""/>
        <dsp:cNvSpPr/>
      </dsp:nvSpPr>
      <dsp:spPr>
        <a:xfrm>
          <a:off x="1903505" y="1277961"/>
          <a:ext cx="2782273" cy="8482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>
              <a:solidFill>
                <a:schemeClr val="tx1"/>
              </a:solidFill>
            </a:rPr>
            <a:t>Encuestas</a:t>
          </a:r>
        </a:p>
      </dsp:txBody>
      <dsp:txXfrm>
        <a:off x="1903505" y="1277961"/>
        <a:ext cx="2782273" cy="848254"/>
      </dsp:txXfrm>
    </dsp:sp>
    <dsp:sp modelId="{5A71ACF8-8AD4-404F-A7FF-952C8789EC38}">
      <dsp:nvSpPr>
        <dsp:cNvPr id="0" name=""/>
        <dsp:cNvSpPr/>
      </dsp:nvSpPr>
      <dsp:spPr>
        <a:xfrm>
          <a:off x="1903505" y="2338279"/>
          <a:ext cx="2782273" cy="8482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>
              <a:solidFill>
                <a:schemeClr val="tx1"/>
              </a:solidFill>
            </a:rPr>
            <a:t>Observación</a:t>
          </a:r>
        </a:p>
      </dsp:txBody>
      <dsp:txXfrm>
        <a:off x="1903505" y="2338279"/>
        <a:ext cx="2782273" cy="848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1325" cy="5000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900" y="1"/>
            <a:ext cx="2981325" cy="5000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E22F00-8F53-4DC6-9E74-7C4C9D4D2318}" type="datetimeFigureOut">
              <a:rPr lang="es-EC"/>
              <a:pPr>
                <a:defRPr/>
              </a:pPr>
              <a:t>16/11/2016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1325" cy="5000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900" y="9513888"/>
            <a:ext cx="2981325" cy="5000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7B7179-2DA0-4CB7-96F5-8662504A2920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110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1325" cy="5000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900" y="1"/>
            <a:ext cx="2981325" cy="5000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1B811A-BC76-4AE4-8B1F-A1834EDD24BA}" type="datetimeFigureOut">
              <a:rPr lang="es-EC"/>
              <a:pPr>
                <a:defRPr/>
              </a:pPr>
              <a:t>16/11/2016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s-EC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3888"/>
            <a:ext cx="2981325" cy="5000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900" y="9513888"/>
            <a:ext cx="2981325" cy="5000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7B413B-D691-450B-96B0-D4CCB0F86F75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5787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4F9912-885D-4563-972D-A25F67B27658}" type="slidenum">
              <a:rPr lang="es-EC" smtClean="0"/>
              <a:pPr>
                <a:defRPr/>
              </a:pPr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485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6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5" indent="-22857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9" indent="-22857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3" indent="-22857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5CECD5-2867-452A-855E-FC899866C7AF}" type="slidenum">
              <a:rPr lang="es-EC" smtClean="0"/>
              <a:pPr eaLnBrk="1" hangingPunct="1">
                <a:defRPr/>
              </a:pPr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455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ángulo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ángulo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dirty="0"/>
              <a:t>Definición de Presupuesto familiar:</a:t>
            </a:r>
          </a:p>
          <a:p>
            <a:pPr eaLnBrk="1" hangingPunct="1"/>
            <a:r>
              <a:rPr lang="es-MX" dirty="0"/>
              <a:t>En esta diapositiva se define al presupuesto familiar, existen otras definiciones que pueden complementar lo propiamente dicho: Se refiere a una </a:t>
            </a:r>
            <a:r>
              <a:rPr lang="es-MX" b="1" dirty="0"/>
              <a:t>“ cantidad de dinero calculada antes de ser necesitada”.</a:t>
            </a:r>
          </a:p>
          <a:p>
            <a:pPr eaLnBrk="1" hangingPunct="1"/>
            <a:r>
              <a:rPr lang="es-MX" dirty="0"/>
              <a:t>Un presupuesto familiar es la forma más sencilla de saber en donde se gasta el dinero, y distribuir adecuadamente los ingresos y racionalizar los gastos 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 </a:t>
            </a:r>
          </a:p>
          <a:p>
            <a:pPr eaLnBrk="1" hangingPunct="1"/>
            <a:endParaRPr lang="es-MX" dirty="0"/>
          </a:p>
          <a:p>
            <a:pPr eaLnBrk="1" hangingPunct="1"/>
            <a:endParaRPr lang="es-ES" dirty="0"/>
          </a:p>
        </p:txBody>
      </p:sp>
      <p:sp>
        <p:nvSpPr>
          <p:cNvPr id="25604" name="1 Marcador de encabezado"/>
          <p:cNvSpPr>
            <a:spLocks noGrp="1"/>
          </p:cNvSpPr>
          <p:nvPr>
            <p:ph type="hdr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77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84403" indent="-301693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206773" indent="-241355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89482" indent="-241355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172190" indent="-241355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654899" indent="-2413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3137609" indent="-2413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620317" indent="-2413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4103027" indent="-2413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defRPr/>
            </a:pPr>
            <a:fld id="{C574E6D8-ACAB-44E8-B16B-79E49550C6CA}" type="slidenum">
              <a:rPr lang="es-ES" smtClean="0">
                <a:latin typeface="Calibri" pitchFamily="34" charset="0"/>
              </a:rPr>
              <a:pPr>
                <a:defRPr/>
              </a:pPr>
              <a:t>16</a:t>
            </a:fld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9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44C2C0-E001-4F4C-8523-0759CE8EC756}" type="slidenum">
              <a:rPr lang="es-EC" smtClean="0">
                <a:latin typeface="Arial" pitchFamily="34" charset="0"/>
              </a:rPr>
              <a:pPr>
                <a:defRPr/>
              </a:pPr>
              <a:t>23</a:t>
            </a:fld>
            <a:endParaRPr lang="es-EC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4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44C2C0-E001-4F4C-8523-0759CE8EC756}" type="slidenum">
              <a:rPr lang="es-EC" smtClean="0">
                <a:latin typeface="Arial" pitchFamily="34" charset="0"/>
              </a:rPr>
              <a:pPr>
                <a:defRPr/>
              </a:pPr>
              <a:t>24</a:t>
            </a:fld>
            <a:endParaRPr lang="es-EC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5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6C3E5D-2757-438B-8310-DCADA794D904}" type="slidenum">
              <a:rPr lang="es-EC" smtClean="0">
                <a:latin typeface="Arial" pitchFamily="34" charset="0"/>
              </a:rPr>
              <a:pPr>
                <a:defRPr/>
              </a:pPr>
              <a:t>25</a:t>
            </a:fld>
            <a:endParaRPr lang="es-EC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1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6C3E5D-2757-438B-8310-DCADA794D904}" type="slidenum">
              <a:rPr lang="es-EC" smtClean="0">
                <a:latin typeface="Arial" pitchFamily="34" charset="0"/>
              </a:rPr>
              <a:pPr>
                <a:defRPr/>
              </a:pPr>
              <a:t>26</a:t>
            </a:fld>
            <a:endParaRPr lang="es-EC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5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A7167-4611-4D9E-9B01-D343AA27A7D5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5B67063-B32C-45AA-A756-BB7E8938F48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81973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483DD-F667-44FF-BBEF-BE7AD52538CF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AAD9489-BF83-4943-872D-F0D65BC111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358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483DD-F667-44FF-BBEF-BE7AD52538CF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AAD9489-BF83-4943-872D-F0D65BC111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75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483DD-F667-44FF-BBEF-BE7AD52538CF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AAD9489-BF83-4943-872D-F0D65BC111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62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483DD-F667-44FF-BBEF-BE7AD52538CF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AAD9489-BF83-4943-872D-F0D65BC111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49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483DD-F667-44FF-BBEF-BE7AD52538CF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AAD9489-BF83-4943-872D-F0D65BC111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44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71E57-562E-4D95-97F4-BAB8AEDF8E93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85D81-2BDA-4129-8F4C-9D9F388E838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316906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1E4E5-D416-4C0C-9A82-1A1BF0DD3D62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2F6B-ED08-43E6-A35B-90FF0ED0BDC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459655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1" descr="educacion financiera jpeg"/>
          <p:cNvSpPr>
            <a:spLocks noChangeAspect="1" noChangeArrowheads="1"/>
          </p:cNvSpPr>
          <p:nvPr userDrawn="1"/>
        </p:nvSpPr>
        <p:spPr bwMode="auto">
          <a:xfrm>
            <a:off x="3419475" y="71438"/>
            <a:ext cx="23955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42875" y="6500813"/>
            <a:ext cx="8858250" cy="1428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7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F151-8321-494F-BEA8-DF4602D02C84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74347-3E61-4BA4-9D88-8929F38DD64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68884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90CFB-3E8B-4B29-AD77-C3774CF817A2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D03766A-B8CB-4F34-A2EB-8F80EBB1D79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917375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24153-867D-418D-86D6-91320BCD065C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77300C3-AA57-4EB8-993C-D4117BC8D62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15774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4CF08-67CA-4BF0-B156-3094B113EF98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BED1A8E-373D-4225-A6BB-6F234D73DAD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5019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483DD-F667-44FF-BBEF-BE7AD52538CF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D9489-BF83-4943-872D-F0D65BC111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13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481FE-7C74-42CC-8816-1F2E73D93E9B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AD118-D09A-49B6-9739-22350118990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04989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D1F29-1D22-438A-B291-55EE38B95FD0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B9FB9-E535-4D84-96BB-40DA87DE9C7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150119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63B00-0070-42F4-A189-043377ADAEAD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2E97FD8-8CC2-4D38-9083-D28DCA067E5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77450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7483DD-F667-44FF-BBEF-BE7AD52538CF}" type="datetimeFigureOut">
              <a:rPr lang="es-ES" smtClean="0"/>
              <a:pPr>
                <a:defRPr/>
              </a:pPr>
              <a:t>16/11/2016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AAD9489-BF83-4943-872D-F0D65BC111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563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691680" y="1340768"/>
            <a:ext cx="6696744" cy="410445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 algn="just">
              <a:buNone/>
            </a:pPr>
            <a:r>
              <a:rPr lang="es-ES" sz="4000" dirty="0" smtClean="0">
                <a:solidFill>
                  <a:schemeClr val="tx1"/>
                </a:solidFill>
              </a:rPr>
              <a:t>“</a:t>
            </a:r>
            <a:r>
              <a:rPr lang="es-ES" sz="4000" b="1" dirty="0" smtClean="0">
                <a:solidFill>
                  <a:schemeClr val="tx1"/>
                </a:solidFill>
              </a:rPr>
              <a:t>Produce una inmensa tristeza pensar que la naturaleza habla  mientras el genero humano no la escucha”.</a:t>
            </a:r>
          </a:p>
          <a:p>
            <a:pPr marL="0" indent="0" algn="just">
              <a:buNone/>
            </a:pPr>
            <a:r>
              <a:rPr lang="es-ES" sz="4000" b="1" dirty="0" smtClean="0">
                <a:solidFill>
                  <a:schemeClr val="tx1"/>
                </a:solidFill>
              </a:rPr>
              <a:t>       Victor Hugo</a:t>
            </a:r>
          </a:p>
          <a:p>
            <a:pPr algn="just"/>
            <a:endParaRPr lang="es-ES" sz="4000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Resultado de imagen para daño ala natural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57171"/>
            <a:ext cx="2448272" cy="12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ersonas tirando bas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68" y="5445224"/>
            <a:ext cx="2232856" cy="12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431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85437" y="1196752"/>
            <a:ext cx="1899373" cy="1296144"/>
          </a:xfrm>
          <a:prstGeom prst="rect">
            <a:avLst/>
          </a:prstGeom>
          <a:solidFill>
            <a:srgbClr val="FF0000"/>
          </a:solidFill>
          <a:ln>
            <a:solidFill>
              <a:srgbClr val="0FC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PLANIFICACIÓN:</a:t>
            </a:r>
          </a:p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Organiza y revisa la situación ambiental de la organización para fijar los objetivos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51920" y="3293410"/>
            <a:ext cx="2202672" cy="10716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FC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ETAPAS DEL  S.G.A 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3648" y="3177569"/>
            <a:ext cx="1884603" cy="1440160"/>
          </a:xfrm>
          <a:prstGeom prst="rect">
            <a:avLst/>
          </a:prstGeom>
          <a:solidFill>
            <a:srgbClr val="0070C0"/>
          </a:solidFill>
          <a:ln>
            <a:solidFill>
              <a:srgbClr val="0FC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REVISIÓN POR LA DIRECCIÓN:</a:t>
            </a:r>
          </a:p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Donde se toma decisiones para el perfeccionamiento continuo de la G.A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76238" y="4941168"/>
            <a:ext cx="1878354" cy="1490464"/>
          </a:xfrm>
          <a:prstGeom prst="rect">
            <a:avLst/>
          </a:prstGeom>
          <a:solidFill>
            <a:srgbClr val="0FCB40"/>
          </a:solidFill>
          <a:ln>
            <a:solidFill>
              <a:srgbClr val="0FC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VERIFICACIÓN: </a:t>
            </a:r>
          </a:p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Procedimiento de monitoreo y medición  para corregir las inconformidades  realizar auditorias  para verificar lo planificado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16216" y="3293410"/>
            <a:ext cx="2016224" cy="1287718"/>
          </a:xfrm>
          <a:prstGeom prst="rect">
            <a:avLst/>
          </a:prstGeom>
          <a:solidFill>
            <a:srgbClr val="FFFF00"/>
          </a:solidFill>
          <a:ln>
            <a:solidFill>
              <a:srgbClr val="0FC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IMPLEMENTACION:</a:t>
            </a:r>
          </a:p>
          <a:p>
            <a:pPr algn="just"/>
            <a:r>
              <a:rPr lang="es-EC" sz="1100" dirty="0" smtClean="0">
                <a:solidFill>
                  <a:schemeClr val="tx1"/>
                </a:solidFill>
              </a:rPr>
              <a:t> </a:t>
            </a:r>
            <a:r>
              <a:rPr lang="es-EC" sz="1200" dirty="0" smtClean="0">
                <a:solidFill>
                  <a:schemeClr val="tx1"/>
                </a:solidFill>
              </a:rPr>
              <a:t>proceso  </a:t>
            </a:r>
            <a:r>
              <a:rPr lang="es-EC" sz="1200" dirty="0">
                <a:solidFill>
                  <a:schemeClr val="tx1"/>
                </a:solidFill>
              </a:rPr>
              <a:t>de </a:t>
            </a:r>
            <a:r>
              <a:rPr lang="es-EC" sz="1200" dirty="0" smtClean="0">
                <a:solidFill>
                  <a:schemeClr val="tx1"/>
                </a:solidFill>
              </a:rPr>
              <a:t>ejecución,  define, justifica y notifica las funciones y compromisos  para </a:t>
            </a:r>
            <a:r>
              <a:rPr lang="es-EC" sz="1200" dirty="0" smtClean="0">
                <a:solidFill>
                  <a:schemeClr val="tx1"/>
                </a:solidFill>
              </a:rPr>
              <a:t>SG.A  sea </a:t>
            </a:r>
            <a:r>
              <a:rPr lang="es-EC" sz="1200" dirty="0" smtClean="0">
                <a:solidFill>
                  <a:schemeClr val="tx1"/>
                </a:solidFill>
              </a:rPr>
              <a:t>efectivo</a:t>
            </a:r>
          </a:p>
        </p:txBody>
      </p:sp>
      <p:sp>
        <p:nvSpPr>
          <p:cNvPr id="17" name="16 Flecha curvada hacia la izquierda"/>
          <p:cNvSpPr/>
          <p:nvPr/>
        </p:nvSpPr>
        <p:spPr>
          <a:xfrm rot="19616040">
            <a:off x="6497894" y="1186092"/>
            <a:ext cx="914480" cy="1896445"/>
          </a:xfrm>
          <a:prstGeom prst="curvedLeftArrow">
            <a:avLst>
              <a:gd name="adj1" fmla="val 25000"/>
              <a:gd name="adj2" fmla="val 47891"/>
              <a:gd name="adj3" fmla="val 53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Flecha curvada hacia la izquierda"/>
          <p:cNvSpPr/>
          <p:nvPr/>
        </p:nvSpPr>
        <p:spPr>
          <a:xfrm rot="13538269">
            <a:off x="2630581" y="1123358"/>
            <a:ext cx="914480" cy="1896445"/>
          </a:xfrm>
          <a:prstGeom prst="curvedLeftArrow">
            <a:avLst>
              <a:gd name="adj1" fmla="val 25000"/>
              <a:gd name="adj2" fmla="val 47891"/>
              <a:gd name="adj3" fmla="val 53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8 Flecha curvada hacia la izquierda"/>
          <p:cNvSpPr/>
          <p:nvPr/>
        </p:nvSpPr>
        <p:spPr>
          <a:xfrm rot="8142742">
            <a:off x="2501420" y="4629577"/>
            <a:ext cx="1017661" cy="2036324"/>
          </a:xfrm>
          <a:prstGeom prst="curvedLeftArrow">
            <a:avLst>
              <a:gd name="adj1" fmla="val 25000"/>
              <a:gd name="adj2" fmla="val 47891"/>
              <a:gd name="adj3" fmla="val 53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19 Flecha curvada hacia la izquierda"/>
          <p:cNvSpPr/>
          <p:nvPr/>
        </p:nvSpPr>
        <p:spPr>
          <a:xfrm rot="2594195">
            <a:off x="6593658" y="4631068"/>
            <a:ext cx="869818" cy="2122330"/>
          </a:xfrm>
          <a:prstGeom prst="curvedLeftArrow">
            <a:avLst>
              <a:gd name="adj1" fmla="val 25000"/>
              <a:gd name="adj2" fmla="val 47891"/>
              <a:gd name="adj3" fmla="val 53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82" y="44624"/>
            <a:ext cx="3089481" cy="11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456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brir llave"/>
          <p:cNvSpPr/>
          <p:nvPr/>
        </p:nvSpPr>
        <p:spPr>
          <a:xfrm>
            <a:off x="2411760" y="980728"/>
            <a:ext cx="864096" cy="48245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2102278"/>
            <a:ext cx="1512168" cy="258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TIPOS DE GESTION AMBIENTAL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3131840" y="1268760"/>
            <a:ext cx="1800200" cy="914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INCIDENTAL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31840" y="2699094"/>
            <a:ext cx="18002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OPERACIONAL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31840" y="4386808"/>
            <a:ext cx="1800200" cy="914400"/>
          </a:xfrm>
          <a:prstGeom prst="rect">
            <a:avLst/>
          </a:prstGeom>
          <a:solidFill>
            <a:srgbClr val="0FCB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SISTEMICA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5436095" y="1268760"/>
            <a:ext cx="315813" cy="10584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Abrir llave"/>
          <p:cNvSpPr/>
          <p:nvPr/>
        </p:nvSpPr>
        <p:spPr>
          <a:xfrm>
            <a:off x="5576213" y="4355486"/>
            <a:ext cx="175696" cy="9457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Abrir llave"/>
          <p:cNvSpPr/>
          <p:nvPr/>
        </p:nvSpPr>
        <p:spPr>
          <a:xfrm>
            <a:off x="5436096" y="2725829"/>
            <a:ext cx="299464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6224104" y="1340768"/>
            <a:ext cx="1876288" cy="9864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 smtClean="0"/>
              <a:t>Se ejecutan programas y proyectos , pero no se planifica ni se controla las ejecuciones </a:t>
            </a:r>
            <a:endParaRPr lang="es-EC" sz="1200" dirty="0"/>
          </a:p>
        </p:txBody>
      </p:sp>
      <p:sp>
        <p:nvSpPr>
          <p:cNvPr id="15" name="14 Rectángulo"/>
          <p:cNvSpPr/>
          <p:nvPr/>
        </p:nvSpPr>
        <p:spPr>
          <a:xfrm>
            <a:off x="6209038" y="4293096"/>
            <a:ext cx="1876288" cy="1080120"/>
          </a:xfrm>
          <a:prstGeom prst="rect">
            <a:avLst/>
          </a:prstGeom>
          <a:solidFill>
            <a:srgbClr val="0FCB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Coexiste la planificación  la ejecución y el control ,se caracteriza por ser: previsiva, eficiente  y eficaz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224104" y="2725829"/>
            <a:ext cx="187628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Se planifica y se ejecutan programas y proyectos  pero no se controla ni se evalúa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769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4801" y="11088"/>
            <a:ext cx="6589199" cy="860674"/>
          </a:xfrm>
          <a:solidFill>
            <a:srgbClr val="00B050"/>
          </a:solidFill>
        </p:spPr>
        <p:txBody>
          <a:bodyPr/>
          <a:lstStyle/>
          <a:p>
            <a:r>
              <a:rPr lang="es-EC" b="1" dirty="0" smtClean="0"/>
              <a:t>NORMAS  ISO AMBIENTALES</a:t>
            </a:r>
            <a:endParaRPr lang="es-EC" b="1" dirty="0"/>
          </a:p>
        </p:txBody>
      </p:sp>
      <p:sp>
        <p:nvSpPr>
          <p:cNvPr id="4" name="3 Abrir llave"/>
          <p:cNvSpPr/>
          <p:nvPr/>
        </p:nvSpPr>
        <p:spPr>
          <a:xfrm>
            <a:off x="2078009" y="1556792"/>
            <a:ext cx="477767" cy="496855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51521" y="3573016"/>
            <a:ext cx="1754480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CLASIFICACIÓN NORMAS ISO 14000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90101" y="4509120"/>
            <a:ext cx="1754480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EVALUACIÓN DEL PRODUCTO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11760" y="2060848"/>
            <a:ext cx="2016224" cy="129614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EVALUACIÓN PARA ORGANIZACIONES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4499992" y="1844823"/>
            <a:ext cx="315813" cy="187220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Abrir llave"/>
          <p:cNvSpPr/>
          <p:nvPr/>
        </p:nvSpPr>
        <p:spPr>
          <a:xfrm>
            <a:off x="4499992" y="4581128"/>
            <a:ext cx="315813" cy="129614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5076056" y="1916832"/>
            <a:ext cx="3888432" cy="165618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s-EC" sz="1600" dirty="0" smtClean="0"/>
          </a:p>
          <a:p>
            <a:pPr marL="285750" indent="-285750">
              <a:buFontTx/>
              <a:buChar char="-"/>
            </a:pPr>
            <a:endParaRPr lang="es-EC" sz="1600" dirty="0" smtClean="0"/>
          </a:p>
          <a:p>
            <a:pPr marL="285750" indent="-285750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ISO 14001: S.G.A – Especificaciones como guía para el uso.</a:t>
            </a:r>
          </a:p>
          <a:p>
            <a:pPr marL="285750" indent="-285750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ISO 14004:  S.G.A Directrices generales sobre principios, sistemas y técnicas de apoyo</a:t>
            </a:r>
            <a:r>
              <a:rPr lang="es-EC" sz="1600" dirty="0" smtClean="0"/>
              <a:t>.</a:t>
            </a:r>
          </a:p>
          <a:p>
            <a:pPr marL="285750" indent="-285750">
              <a:buFontTx/>
              <a:buChar char="-"/>
            </a:pPr>
            <a:endParaRPr lang="es-EC" sz="1600" dirty="0" smtClean="0"/>
          </a:p>
          <a:p>
            <a:pPr marL="285750" indent="-285750">
              <a:buFontTx/>
              <a:buChar char="-"/>
            </a:pPr>
            <a:endParaRPr lang="es-EC" sz="1600" dirty="0"/>
          </a:p>
        </p:txBody>
      </p:sp>
      <p:sp>
        <p:nvSpPr>
          <p:cNvPr id="12" name="11 Rectángulo"/>
          <p:cNvSpPr/>
          <p:nvPr/>
        </p:nvSpPr>
        <p:spPr>
          <a:xfrm>
            <a:off x="5076056" y="4509120"/>
            <a:ext cx="3888432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ISO 14040: G.A. – E.C.V. principios guía y procedimientos.</a:t>
            </a:r>
          </a:p>
          <a:p>
            <a:pPr marL="285750" indent="-285750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 ISO 14042: G.A. -  Evaluación del impacto del ciclo de vida.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961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5820996"/>
              </p:ext>
            </p:extLst>
          </p:nvPr>
        </p:nvGraphicFramePr>
        <p:xfrm>
          <a:off x="-324544" y="764704"/>
          <a:ext cx="51845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4301595"/>
              </p:ext>
            </p:extLst>
          </p:nvPr>
        </p:nvGraphicFramePr>
        <p:xfrm>
          <a:off x="4283968" y="2204864"/>
          <a:ext cx="51845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42 Rectángulo"/>
          <p:cNvSpPr/>
          <p:nvPr/>
        </p:nvSpPr>
        <p:spPr>
          <a:xfrm>
            <a:off x="5868144" y="188640"/>
            <a:ext cx="3275857" cy="576064"/>
          </a:xfrm>
          <a:prstGeom prst="rect">
            <a:avLst/>
          </a:prstGeom>
          <a:solidFill>
            <a:srgbClr val="469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METODOLOGÍA</a:t>
            </a:r>
            <a:endParaRPr lang="es-E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endParaRPr>
          </a:p>
        </p:txBody>
      </p:sp>
      <p:sp>
        <p:nvSpPr>
          <p:cNvPr id="7" name="43 Rectángulo"/>
          <p:cNvSpPr>
            <a:spLocks noChangeArrowheads="1"/>
          </p:cNvSpPr>
          <p:nvPr/>
        </p:nvSpPr>
        <p:spPr bwMode="auto">
          <a:xfrm>
            <a:off x="-36513" y="188640"/>
            <a:ext cx="6048673" cy="414338"/>
          </a:xfrm>
          <a:prstGeom prst="rect">
            <a:avLst/>
          </a:prstGeom>
          <a:solidFill>
            <a:srgbClr val="469442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2912" b="7074"/>
          <a:stretch/>
        </p:blipFill>
        <p:spPr>
          <a:xfrm>
            <a:off x="6300192" y="961440"/>
            <a:ext cx="2443049" cy="2486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05938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79512" y="2924944"/>
            <a:ext cx="8424936" cy="19356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DE LOS RESULTADOS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18864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Análisis de la encuesta aplicada a la Plana Mayor del Grupo de Fuerzas Especiales Nº 26 Cenepa.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9675112"/>
              </p:ext>
            </p:extLst>
          </p:nvPr>
        </p:nvGraphicFramePr>
        <p:xfrm>
          <a:off x="333884" y="1772816"/>
          <a:ext cx="4608512" cy="472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29730717"/>
              </p:ext>
            </p:extLst>
          </p:nvPr>
        </p:nvGraphicFramePr>
        <p:xfrm>
          <a:off x="4905574" y="1654840"/>
          <a:ext cx="413092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3796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46898480"/>
              </p:ext>
            </p:extLst>
          </p:nvPr>
        </p:nvGraphicFramePr>
        <p:xfrm>
          <a:off x="251520" y="1412776"/>
          <a:ext cx="4392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775335592"/>
              </p:ext>
            </p:extLst>
          </p:nvPr>
        </p:nvGraphicFramePr>
        <p:xfrm>
          <a:off x="4761114" y="1412776"/>
          <a:ext cx="427538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2912" b="7074"/>
          <a:stretch/>
        </p:blipFill>
        <p:spPr>
          <a:xfrm>
            <a:off x="7452320" y="22678"/>
            <a:ext cx="1224136" cy="124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3648" y="33265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Análisis de la encuesta aplicada a los militares voluntarios del Grupo de Fuerzas Especiales Nº 26 Cenepa.</a:t>
            </a:r>
            <a:endParaRPr lang="es-ES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06012592"/>
              </p:ext>
            </p:extLst>
          </p:nvPr>
        </p:nvGraphicFramePr>
        <p:xfrm>
          <a:off x="323528" y="1532985"/>
          <a:ext cx="425156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1">
            <a:extLst>
              <a:ext uri="{FF2B5EF4-FFF2-40B4-BE49-F238E27FC236}">
                <a16:creationId xmlns="" xmlns:a16="http://schemas.microsoft.com/office/drawing/2014/main" id="{449D164F-69CF-44CC-8909-0195DE395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883648"/>
              </p:ext>
            </p:extLst>
          </p:nvPr>
        </p:nvGraphicFramePr>
        <p:xfrm>
          <a:off x="4968044" y="1532985"/>
          <a:ext cx="3996444" cy="506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36956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27621446"/>
              </p:ext>
            </p:extLst>
          </p:nvPr>
        </p:nvGraphicFramePr>
        <p:xfrm>
          <a:off x="2123728" y="1052736"/>
          <a:ext cx="518457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2912" b="7074"/>
          <a:stretch/>
        </p:blipFill>
        <p:spPr>
          <a:xfrm>
            <a:off x="7452320" y="22678"/>
            <a:ext cx="1224136" cy="124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3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9512" y="692696"/>
            <a:ext cx="81724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TEMA </a:t>
            </a:r>
          </a:p>
          <a:p>
            <a:pPr algn="just"/>
            <a:endParaRPr lang="es-E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r>
              <a:rPr lang="es-E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Propuesta de sensibilización y buenas prácticas ambientales para el Grupo de Fuerzas Especiales “26 Cenepa”.</a:t>
            </a:r>
          </a:p>
        </p:txBody>
      </p:sp>
    </p:spTree>
    <p:extLst>
      <p:ext uri="{BB962C8B-B14F-4D97-AF65-F5344CB8AC3E}">
        <p14:creationId xmlns:p14="http://schemas.microsoft.com/office/powerpoint/2010/main" val="5339409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39287" y="2619001"/>
            <a:ext cx="7632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EVALUACIÓN DE LA GESTIÓN AMBIENTAL DEL GRUPO DE FUERZAS ESPECIALES Nº 26 “CENEPA”, PARROQUIA NICOLÁS INFANTE DÍAZ, CANTÓN QUEVEDO, PROVINCIA DE LOS RÍOS, AÑO 2016. PROPUESTA ALTERNATIVA</a:t>
            </a:r>
            <a:endParaRPr lang="es-E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5" name="9 Imagen" descr="Mobile_SCRS (28)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1638"/>
            <a:ext cx="91440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051720" y="437306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AUTOR: </a:t>
            </a:r>
            <a:r>
              <a:rPr lang="es-EC" dirty="0"/>
              <a:t>Campoverde Cuenca Jimmy Alfredo</a:t>
            </a:r>
            <a:endParaRPr lang="es-ES" dirty="0"/>
          </a:p>
          <a:p>
            <a:pPr algn="just"/>
            <a:r>
              <a:rPr lang="es-EC" dirty="0"/>
              <a:t> </a:t>
            </a:r>
            <a:endParaRPr lang="es-ES" dirty="0"/>
          </a:p>
          <a:p>
            <a:pPr algn="just"/>
            <a:r>
              <a:rPr lang="es-EC" b="1" dirty="0"/>
              <a:t>DIRECTORA: </a:t>
            </a:r>
            <a:r>
              <a:rPr lang="es-EC" dirty="0"/>
              <a:t>Dra. Piedad Narciza Arguello López</a:t>
            </a:r>
            <a:endParaRPr lang="es-ES" dirty="0"/>
          </a:p>
          <a:p>
            <a:pPr algn="ctr"/>
            <a:r>
              <a:rPr lang="es-EC" dirty="0"/>
              <a:t> </a:t>
            </a:r>
            <a:endParaRPr lang="es-ES" dirty="0"/>
          </a:p>
          <a:p>
            <a:pPr algn="ctr"/>
            <a:r>
              <a:rPr lang="es-EC" b="1" dirty="0"/>
              <a:t>SANGOLQUÍ</a:t>
            </a:r>
            <a:endParaRPr lang="es-ES" dirty="0"/>
          </a:p>
          <a:p>
            <a:pPr algn="ctr"/>
            <a:r>
              <a:rPr lang="es-EC" b="1" dirty="0"/>
              <a:t>2016</a:t>
            </a:r>
            <a:endParaRPr lang="es-ES" dirty="0"/>
          </a:p>
        </p:txBody>
      </p:sp>
      <p:pic>
        <p:nvPicPr>
          <p:cNvPr id="1026" name="Picture 2" descr="LOGO-PRINCIPAL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80" y="243907"/>
            <a:ext cx="5483840" cy="14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06975" y="1801264"/>
            <a:ext cx="809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DEPARTAMENTO DE CIENCIAS HUMANAS Y SOCIALES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45916074"/>
              </p:ext>
            </p:extLst>
          </p:nvPr>
        </p:nvGraphicFramePr>
        <p:xfrm>
          <a:off x="440206" y="649152"/>
          <a:ext cx="8452274" cy="566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8"/>
          <a:stretch/>
        </p:blipFill>
        <p:spPr>
          <a:xfrm>
            <a:off x="6759855" y="-8061"/>
            <a:ext cx="2248266" cy="19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50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2216204"/>
              </p:ext>
            </p:extLst>
          </p:nvPr>
        </p:nvGraphicFramePr>
        <p:xfrm>
          <a:off x="3347864" y="1080892"/>
          <a:ext cx="554433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8"/>
          <a:stretch/>
        </p:blipFill>
        <p:spPr>
          <a:xfrm>
            <a:off x="6759855" y="-8061"/>
            <a:ext cx="2248266" cy="1996901"/>
          </a:xfrm>
          <a:prstGeom prst="rect">
            <a:avLst/>
          </a:prstGeom>
        </p:spPr>
      </p:pic>
      <p:pic>
        <p:nvPicPr>
          <p:cNvPr id="3075" name="Picture 3" descr="C:\Users\PERSONAL\Pictures\cropped-banner_basura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216358" cy="32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353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01917"/>
              </p:ext>
            </p:extLst>
          </p:nvPr>
        </p:nvGraphicFramePr>
        <p:xfrm>
          <a:off x="179512" y="0"/>
          <a:ext cx="8964487" cy="688703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61318">
                  <a:extLst>
                    <a:ext uri="{9D8B030D-6E8A-4147-A177-3AD203B41FA5}">
                      <a16:colId xmlns="" xmlns:a16="http://schemas.microsoft.com/office/drawing/2014/main" val="1517575875"/>
                    </a:ext>
                  </a:extLst>
                </a:gridCol>
                <a:gridCol w="5077280">
                  <a:extLst>
                    <a:ext uri="{9D8B030D-6E8A-4147-A177-3AD203B41FA5}">
                      <a16:colId xmlns="" xmlns:a16="http://schemas.microsoft.com/office/drawing/2014/main" val="152338163"/>
                    </a:ext>
                  </a:extLst>
                </a:gridCol>
                <a:gridCol w="1225889">
                  <a:extLst>
                    <a:ext uri="{9D8B030D-6E8A-4147-A177-3AD203B41FA5}">
                      <a16:colId xmlns="" xmlns:a16="http://schemas.microsoft.com/office/drawing/2014/main" val="2020143624"/>
                    </a:ext>
                  </a:extLst>
                </a:gridCol>
              </a:tblGrid>
              <a:tr h="473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tx1"/>
                          </a:solidFill>
                          <a:effectLst/>
                        </a:rPr>
                        <a:t>OBJETIVOS</a:t>
                      </a:r>
                      <a:br>
                        <a:rPr lang="es-ES_tradnl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S_tradnl" sz="1100" dirty="0">
                          <a:solidFill>
                            <a:schemeClr val="tx1"/>
                          </a:solidFill>
                          <a:effectLst/>
                        </a:rPr>
                        <a:t>ESPECÍFICOS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extLst>
                  <a:ext uri="{0D108BD9-81ED-4DB2-BD59-A6C34878D82A}">
                    <a16:rowId xmlns="" xmlns:a16="http://schemas.microsoft.com/office/drawing/2014/main" val="1792935199"/>
                  </a:ext>
                </a:extLst>
              </a:tr>
              <a:tr h="3063121"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Dotar a los militares y personal de la plana mayor del Grupo de Fuerzas Especiales Nº 26 Cenepa de una guía para el correcto manejo de los residuos sólidos del lugar.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Convocatoria a los militares voluntarios.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Presentación y socialización de la guía y sus contenidos.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Establecimiento de compromisos con los miembros de la institución militar.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Designación   de   responsabilidades   entre los miembros del GFE Nº 26 Cenepa.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Elaboración de cronograma de actividades y presupuesto.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 meses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="" xmlns:a16="http://schemas.microsoft.com/office/drawing/2014/main" val="813914866"/>
                  </a:ext>
                </a:extLst>
              </a:tr>
              <a:tr h="3320992"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Sensibilizar a la comunidad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militar de esta institución para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la adquisición de habilidades para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un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apropiado manejo de residuos sólidos.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Campaña de sensibilización sobre las 5R's: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Taller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 capacitación sobre el manejo de residuos.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Taller de recolección y clasificación de papel, cartón, plásticos y residuos orgánicos.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Ubicación de contenedores sencillos para el reciclaje, uno para residuos orgánicos y otro para residuos inorgánicos.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 meses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="" xmlns:a16="http://schemas.microsoft.com/office/drawing/2014/main" val="269528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316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371257" y="200834"/>
            <a:ext cx="43909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85323469"/>
              </p:ext>
            </p:extLst>
          </p:nvPr>
        </p:nvGraphicFramePr>
        <p:xfrm>
          <a:off x="-684584" y="927995"/>
          <a:ext cx="10297144" cy="574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60948266"/>
              </p:ext>
            </p:extLst>
          </p:nvPr>
        </p:nvGraphicFramePr>
        <p:xfrm>
          <a:off x="-684584" y="927995"/>
          <a:ext cx="10297144" cy="574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72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295918" y="285728"/>
            <a:ext cx="507703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RECOMENDACIONES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2821511"/>
              </p:ext>
            </p:extLst>
          </p:nvPr>
        </p:nvGraphicFramePr>
        <p:xfrm>
          <a:off x="611560" y="1268760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5527651"/>
              </p:ext>
            </p:extLst>
          </p:nvPr>
        </p:nvGraphicFramePr>
        <p:xfrm>
          <a:off x="827584" y="1628800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98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C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3308946"/>
          </a:xfrm>
        </p:spPr>
        <p:txBody>
          <a:bodyPr>
            <a:noAutofit/>
          </a:bodyPr>
          <a:lstStyle/>
          <a:p>
            <a:r>
              <a:rPr lang="es-EC" sz="4800" b="1" dirty="0"/>
              <a:t>Procuremos siempre que nuestros actos dejen una huella verde en nuestro camino” </a:t>
            </a:r>
            <a:r>
              <a:rPr lang="es-EC" sz="4800" dirty="0" smtClean="0"/>
              <a:t>(ANÓNIMO)</a:t>
            </a:r>
            <a:endParaRPr lang="es-EC" sz="4800" dirty="0"/>
          </a:p>
        </p:txBody>
      </p:sp>
      <p:sp>
        <p:nvSpPr>
          <p:cNvPr id="4" name="3 Rectángulo"/>
          <p:cNvSpPr/>
          <p:nvPr/>
        </p:nvSpPr>
        <p:spPr>
          <a:xfrm>
            <a:off x="1907704" y="5109665"/>
            <a:ext cx="576064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C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859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3 Rectángulo"/>
          <p:cNvSpPr>
            <a:spLocks noChangeArrowheads="1"/>
          </p:cNvSpPr>
          <p:nvPr/>
        </p:nvSpPr>
        <p:spPr bwMode="auto">
          <a:xfrm>
            <a:off x="900113" y="390525"/>
            <a:ext cx="1727200" cy="414338"/>
          </a:xfrm>
          <a:prstGeom prst="rect">
            <a:avLst/>
          </a:prstGeom>
          <a:solidFill>
            <a:srgbClr val="469442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1688157" y="332656"/>
            <a:ext cx="6772275" cy="545232"/>
          </a:xfrm>
          <a:prstGeom prst="rect">
            <a:avLst/>
          </a:prstGeom>
          <a:solidFill>
            <a:srgbClr val="469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PROBLEMA </a:t>
            </a:r>
            <a:endParaRPr lang="es-E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55550621"/>
              </p:ext>
            </p:extLst>
          </p:nvPr>
        </p:nvGraphicFramePr>
        <p:xfrm>
          <a:off x="255043" y="1052736"/>
          <a:ext cx="871296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20131114_06405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230425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195736" y="836712"/>
            <a:ext cx="54617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Formulación del problema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15723446"/>
              </p:ext>
            </p:extLst>
          </p:nvPr>
        </p:nvGraphicFramePr>
        <p:xfrm>
          <a:off x="107504" y="1844824"/>
          <a:ext cx="8856984" cy="374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89199" cy="720080"/>
          </a:xfrm>
        </p:spPr>
        <p:txBody>
          <a:bodyPr/>
          <a:lstStyle/>
          <a:p>
            <a:r>
              <a:rPr lang="es-EC" b="1" dirty="0"/>
              <a:t>Preguntas directrices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34367"/>
              </p:ext>
            </p:extLst>
          </p:nvPr>
        </p:nvGraphicFramePr>
        <p:xfrm>
          <a:off x="1187624" y="1388118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20131024_12270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88840"/>
            <a:ext cx="194421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1216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2051050" y="1042260"/>
            <a:ext cx="6772275" cy="569053"/>
          </a:xfrm>
          <a:prstGeom prst="rect">
            <a:avLst/>
          </a:prstGeom>
          <a:solidFill>
            <a:srgbClr val="469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OBJETIVOS</a:t>
            </a:r>
            <a:endParaRPr lang="es-E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endParaRPr>
          </a:p>
        </p:txBody>
      </p:sp>
      <p:sp>
        <p:nvSpPr>
          <p:cNvPr id="9219" name="43 Rectángulo"/>
          <p:cNvSpPr>
            <a:spLocks noChangeArrowheads="1"/>
          </p:cNvSpPr>
          <p:nvPr/>
        </p:nvSpPr>
        <p:spPr bwMode="auto">
          <a:xfrm>
            <a:off x="323850" y="1196975"/>
            <a:ext cx="1727200" cy="414338"/>
          </a:xfrm>
          <a:prstGeom prst="rect">
            <a:avLst/>
          </a:prstGeom>
          <a:solidFill>
            <a:srgbClr val="469442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s-MX" dirty="0"/>
          </a:p>
        </p:txBody>
      </p:sp>
      <p:sp>
        <p:nvSpPr>
          <p:cNvPr id="12293" name="Cuadro de texto 6"/>
          <p:cNvSpPr txBox="1">
            <a:spLocks noChangeArrowheads="1"/>
          </p:cNvSpPr>
          <p:nvPr/>
        </p:nvSpPr>
        <p:spPr bwMode="auto">
          <a:xfrm>
            <a:off x="3348038" y="3860800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C" dirty="0"/>
          </a:p>
        </p:txBody>
      </p:sp>
      <p:sp>
        <p:nvSpPr>
          <p:cNvPr id="9222" name="Cuadro de texto 12"/>
          <p:cNvSpPr txBox="1">
            <a:spLocks noChangeArrowheads="1"/>
          </p:cNvSpPr>
          <p:nvPr/>
        </p:nvSpPr>
        <p:spPr bwMode="auto">
          <a:xfrm>
            <a:off x="3513599" y="2889994"/>
            <a:ext cx="533263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C" sz="2400" dirty="0"/>
              <a:t>Evaluar la gestión ambiental que se realiza en el Grupo de Fuerzas Especiales N° 26  Cenepa de la parroquia urbana Nicolás Infante Díaz, del cantón Quevedo, provincia de Los Ríos, año 2016.</a:t>
            </a:r>
            <a:endParaRPr lang="es-ES" sz="2400" dirty="0"/>
          </a:p>
        </p:txBody>
      </p:sp>
      <p:pic>
        <p:nvPicPr>
          <p:cNvPr id="9223" name="Objet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-2907" r="-720" b="-55179"/>
          <a:stretch>
            <a:fillRect/>
          </a:stretch>
        </p:blipFill>
        <p:spPr bwMode="auto">
          <a:xfrm>
            <a:off x="250825" y="1557338"/>
            <a:ext cx="4392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Cuadro de texto 15"/>
          <p:cNvSpPr txBox="1">
            <a:spLocks noChangeArrowheads="1"/>
          </p:cNvSpPr>
          <p:nvPr/>
        </p:nvSpPr>
        <p:spPr bwMode="auto">
          <a:xfrm>
            <a:off x="500063" y="1571625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dirty="0">
                <a:solidFill>
                  <a:srgbClr val="FF3300"/>
                </a:solidFill>
                <a:latin typeface="Cambria" pitchFamily="18" charset="0"/>
              </a:rPr>
              <a:t>Objetivo General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8"/>
          <a:stretch/>
        </p:blipFill>
        <p:spPr>
          <a:xfrm>
            <a:off x="-12892" y="2451529"/>
            <a:ext cx="3586206" cy="3185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uadro de texto 6"/>
          <p:cNvSpPr txBox="1">
            <a:spLocks noChangeArrowheads="1"/>
          </p:cNvSpPr>
          <p:nvPr/>
        </p:nvSpPr>
        <p:spPr bwMode="auto">
          <a:xfrm>
            <a:off x="3348038" y="3860800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4427984" y="193248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OBJETIVOS </a:t>
            </a:r>
          </a:p>
        </p:txBody>
      </p:sp>
      <p:sp>
        <p:nvSpPr>
          <p:cNvPr id="10245" name="Cuadro de texto 12"/>
          <p:cNvSpPr txBox="1">
            <a:spLocks noChangeArrowheads="1"/>
          </p:cNvSpPr>
          <p:nvPr/>
        </p:nvSpPr>
        <p:spPr bwMode="auto">
          <a:xfrm>
            <a:off x="373606" y="2275374"/>
            <a:ext cx="578271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Realizar un diagnóstico para determinar cuál es el nivel de gestión ambiental  que se realiza en las diferentes instalaciones </a:t>
            </a:r>
            <a:r>
              <a:rPr lang="es-EC" dirty="0" smtClean="0"/>
              <a:t>del </a:t>
            </a:r>
            <a:r>
              <a:rPr lang="es-EC" dirty="0"/>
              <a:t>Grupo de Fuerzas Especiales N° 26 “Cenepa”. 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Determinar el nivel de conocimientos que </a:t>
            </a:r>
            <a:r>
              <a:rPr lang="es-EC" dirty="0" smtClean="0"/>
              <a:t>tienen </a:t>
            </a:r>
            <a:r>
              <a:rPr lang="es-EC" dirty="0"/>
              <a:t>los miembros </a:t>
            </a:r>
            <a:r>
              <a:rPr lang="es-EC" dirty="0" smtClean="0"/>
              <a:t>de esta unidad militar en </a:t>
            </a:r>
            <a:r>
              <a:rPr lang="es-EC" dirty="0"/>
              <a:t>cuanto a Educación ambiental y Buenas prácticas ambientales.</a:t>
            </a:r>
            <a:endParaRPr lang="es-ES" dirty="0"/>
          </a:p>
          <a:p>
            <a:pPr algn="just"/>
            <a:r>
              <a:rPr lang="es-EC" b="1" dirty="0"/>
              <a:t> </a:t>
            </a:r>
            <a:endParaRPr lang="es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Elaborar una propuesta de sensibilización y buenas prácticas ambientales para el Grupo de Fuerzas Especiales </a:t>
            </a:r>
            <a:r>
              <a:rPr lang="es-EC" dirty="0" smtClean="0"/>
              <a:t>N° “26 </a:t>
            </a:r>
            <a:r>
              <a:rPr lang="es-EC" dirty="0"/>
              <a:t>Cenepa”. </a:t>
            </a:r>
            <a:endParaRPr lang="es-ES" dirty="0"/>
          </a:p>
        </p:txBody>
      </p:sp>
      <p:pic>
        <p:nvPicPr>
          <p:cNvPr id="8" name="Objet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-2907" r="-720" b="-55179"/>
          <a:stretch>
            <a:fillRect/>
          </a:stretch>
        </p:blipFill>
        <p:spPr bwMode="auto">
          <a:xfrm>
            <a:off x="132128" y="1269541"/>
            <a:ext cx="4392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 de texto 15"/>
          <p:cNvSpPr txBox="1">
            <a:spLocks noChangeArrowheads="1"/>
          </p:cNvSpPr>
          <p:nvPr/>
        </p:nvSpPr>
        <p:spPr bwMode="auto">
          <a:xfrm>
            <a:off x="381366" y="1283828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dirty="0">
                <a:solidFill>
                  <a:srgbClr val="FF3300"/>
                </a:solidFill>
                <a:latin typeface="Cambria" pitchFamily="18" charset="0"/>
              </a:rPr>
              <a:t>Objetivo específicos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2912" b="7074"/>
          <a:stretch/>
        </p:blipFill>
        <p:spPr>
          <a:xfrm>
            <a:off x="6089391" y="2284146"/>
            <a:ext cx="3019113" cy="307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43 Rectángulo"/>
          <p:cNvSpPr>
            <a:spLocks noChangeArrowheads="1"/>
          </p:cNvSpPr>
          <p:nvPr/>
        </p:nvSpPr>
        <p:spPr bwMode="auto">
          <a:xfrm>
            <a:off x="876672" y="606401"/>
            <a:ext cx="1727200" cy="414337"/>
          </a:xfrm>
          <a:prstGeom prst="rect">
            <a:avLst/>
          </a:prstGeom>
          <a:solidFill>
            <a:srgbClr val="469442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s-MX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289076818"/>
              </p:ext>
            </p:extLst>
          </p:nvPr>
        </p:nvGraphicFramePr>
        <p:xfrm>
          <a:off x="559074" y="1196752"/>
          <a:ext cx="8568952" cy="628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42 Rectángulo"/>
          <p:cNvSpPr/>
          <p:nvPr/>
        </p:nvSpPr>
        <p:spPr>
          <a:xfrm>
            <a:off x="2355751" y="548680"/>
            <a:ext cx="6772275" cy="545232"/>
          </a:xfrm>
          <a:prstGeom prst="rect">
            <a:avLst/>
          </a:prstGeom>
          <a:solidFill>
            <a:srgbClr val="469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Justificación</a:t>
            </a:r>
            <a:endParaRPr lang="es-E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9" r="19144"/>
          <a:stretch/>
        </p:blipFill>
        <p:spPr>
          <a:xfrm>
            <a:off x="179512" y="2564904"/>
            <a:ext cx="266429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412776"/>
            <a:ext cx="7634808" cy="4511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3200" dirty="0" smtClean="0"/>
          </a:p>
          <a:p>
            <a:pPr marL="0" indent="0" algn="just">
              <a:buNone/>
            </a:pPr>
            <a:r>
              <a:rPr lang="es-ES" sz="3200" dirty="0" smtClean="0"/>
              <a:t>Parte integral del sistema de gestión global de una organización, su diseño es un proceso continuo e interactivo </a:t>
            </a:r>
            <a:r>
              <a:rPr lang="es-EC" sz="3200" dirty="0" smtClean="0"/>
              <a:t>con </a:t>
            </a:r>
            <a:r>
              <a:rPr lang="es-EC" sz="3200" dirty="0"/>
              <a:t>el fin de lograr una adecuada calidad de vida, previniendo o mitigando los problemas ambientales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2987283" y="-27384"/>
            <a:ext cx="6147837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MARCO TEORICO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Resultado de imagen para logo de gestion amb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0168"/>
            <a:ext cx="4762500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578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3577</TotalTime>
  <Words>1495</Words>
  <Application>Microsoft Office PowerPoint</Application>
  <PresentationFormat>Presentación en pantalla (4:3)</PresentationFormat>
  <Paragraphs>126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Preguntas directrices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NORMAS  ISO AMBIENTALES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Procuremos siempre que nuestros actos dejen una huella verde en nuestro camino” (ANÓNIMO)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Mayda</dc:creator>
  <cp:lastModifiedBy>PERSONAL</cp:lastModifiedBy>
  <cp:revision>331</cp:revision>
  <cp:lastPrinted>2016-11-08T23:30:22Z</cp:lastPrinted>
  <dcterms:created xsi:type="dcterms:W3CDTF">2008-02-11T21:27:33Z</dcterms:created>
  <dcterms:modified xsi:type="dcterms:W3CDTF">2016-11-16T14:15:03Z</dcterms:modified>
</cp:coreProperties>
</file>