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drawings/drawing2.xml" ContentType="application/vnd.openxmlformats-officedocument.drawingml.chartshapes+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60" r:id="rId1"/>
  </p:sldMasterIdLst>
  <p:handoutMasterIdLst>
    <p:handoutMasterId r:id="rId29"/>
  </p:handoutMasterIdLst>
  <p:sldIdLst>
    <p:sldId id="256" r:id="rId2"/>
    <p:sldId id="257" r:id="rId3"/>
    <p:sldId id="284" r:id="rId4"/>
    <p:sldId id="281" r:id="rId5"/>
    <p:sldId id="282" r:id="rId6"/>
    <p:sldId id="258" r:id="rId7"/>
    <p:sldId id="260" r:id="rId8"/>
    <p:sldId id="285" r:id="rId9"/>
    <p:sldId id="286" r:id="rId10"/>
    <p:sldId id="287" r:id="rId11"/>
    <p:sldId id="288" r:id="rId12"/>
    <p:sldId id="289" r:id="rId13"/>
    <p:sldId id="259" r:id="rId14"/>
    <p:sldId id="265" r:id="rId15"/>
    <p:sldId id="266" r:id="rId16"/>
    <p:sldId id="276" r:id="rId17"/>
    <p:sldId id="273" r:id="rId18"/>
    <p:sldId id="272" r:id="rId19"/>
    <p:sldId id="261" r:id="rId20"/>
    <p:sldId id="264" r:id="rId21"/>
    <p:sldId id="274" r:id="rId22"/>
    <p:sldId id="275" r:id="rId23"/>
    <p:sldId id="277" r:id="rId24"/>
    <p:sldId id="278" r:id="rId25"/>
    <p:sldId id="290" r:id="rId26"/>
    <p:sldId id="291" r:id="rId27"/>
    <p:sldId id="280" r:id="rId28"/>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Katherine\Downloads\calculos%20cap%203.xlsx" TargetMode="External"/><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oleObject" Target="file:///C:\Users\Katherine\Downloads\calculos%20cap%203.xlsx" TargetMode="External"/><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CLIMA-DE-INVERSIONES%20(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CLIMA-DE-INVERSIONES%20(1).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F:\CLIMA-DE-INVERSIONES%20(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xmlns:c16r2="http://schemas.microsoft.com/office/drawing/2015/06/chart">
              <c:ext xmlns:c16="http://schemas.microsoft.com/office/drawing/2014/chart" uri="{C3380CC4-5D6E-409C-BE32-E72D297353CC}">
                <c16:uniqueId val="{00000001-2372-47AA-812E-1730F45070D6}"/>
              </c:ext>
            </c:extLst>
          </c:dPt>
          <c:dPt>
            <c:idx val="1"/>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xmlns:c16r2="http://schemas.microsoft.com/office/drawing/2015/06/chart">
              <c:ext xmlns:c16="http://schemas.microsoft.com/office/drawing/2014/chart" uri="{C3380CC4-5D6E-409C-BE32-E72D297353CC}">
                <c16:uniqueId val="{00000003-2372-47AA-812E-1730F45070D6}"/>
              </c:ext>
            </c:extLst>
          </c:dPt>
          <c:dPt>
            <c:idx val="2"/>
            <c:bubble3D val="0"/>
            <c:spPr>
              <a:gradFill rotWithShape="1">
                <a:gsLst>
                  <a:gs pos="0">
                    <a:schemeClr val="accent3">
                      <a:tint val="96000"/>
                      <a:lumMod val="100000"/>
                    </a:schemeClr>
                  </a:gs>
                  <a:gs pos="78000">
                    <a:schemeClr val="accent3">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xmlns:c16r2="http://schemas.microsoft.com/office/drawing/2015/06/chart">
              <c:ext xmlns:c16="http://schemas.microsoft.com/office/drawing/2014/chart" uri="{C3380CC4-5D6E-409C-BE32-E72D297353CC}">
                <c16:uniqueId val="{00000005-2372-47AA-812E-1730F45070D6}"/>
              </c:ext>
            </c:extLst>
          </c:dPt>
          <c:dPt>
            <c:idx val="3"/>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xmlns:c16r2="http://schemas.microsoft.com/office/drawing/2015/06/chart">
              <c:ext xmlns:c16="http://schemas.microsoft.com/office/drawing/2014/chart" uri="{C3380CC4-5D6E-409C-BE32-E72D297353CC}">
                <c16:uniqueId val="{00000007-2372-47AA-812E-1730F45070D6}"/>
              </c:ext>
            </c:extLst>
          </c:dPt>
          <c:dPt>
            <c:idx val="4"/>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xmlns:c16r2="http://schemas.microsoft.com/office/drawing/2015/06/chart">
              <c:ext xmlns:c16="http://schemas.microsoft.com/office/drawing/2014/chart" uri="{C3380CC4-5D6E-409C-BE32-E72D297353CC}">
                <c16:uniqueId val="{00000009-2372-47AA-812E-1730F45070D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C"/>
              </a:p>
            </c:txPr>
            <c:dLblPos val="inEnd"/>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Ref>
              <c:f>Hoja1!$B$4:$B$8</c:f>
              <c:strCache>
                <c:ptCount val="5"/>
                <c:pt idx="0">
                  <c:v>Tungurahua</c:v>
                </c:pt>
                <c:pt idx="1">
                  <c:v>Imbabura </c:v>
                </c:pt>
                <c:pt idx="2">
                  <c:v>Azuay</c:v>
                </c:pt>
                <c:pt idx="3">
                  <c:v>Cotapaxi</c:v>
                </c:pt>
                <c:pt idx="4">
                  <c:v>Otras</c:v>
                </c:pt>
              </c:strCache>
            </c:strRef>
          </c:cat>
          <c:val>
            <c:numRef>
              <c:f>Hoja1!$C$4:$C$8</c:f>
              <c:numCache>
                <c:formatCode>0.00%</c:formatCode>
                <c:ptCount val="5"/>
                <c:pt idx="0">
                  <c:v>0.7558000000000038</c:v>
                </c:pt>
                <c:pt idx="1">
                  <c:v>0.13189999999999999</c:v>
                </c:pt>
                <c:pt idx="2">
                  <c:v>4.2700000000000272E-2</c:v>
                </c:pt>
                <c:pt idx="3">
                  <c:v>4.0100000000000004E-2</c:v>
                </c:pt>
                <c:pt idx="4">
                  <c:v>2.9399999999999999E-2</c:v>
                </c:pt>
              </c:numCache>
            </c:numRef>
          </c:val>
          <c:extLst xmlns:c16r2="http://schemas.microsoft.com/office/drawing/2015/06/chart">
            <c:ext xmlns:c16="http://schemas.microsoft.com/office/drawing/2014/chart" uri="{C3380CC4-5D6E-409C-BE32-E72D297353CC}">
              <c16:uniqueId val="{0000000A-2372-47AA-812E-1730F45070D6}"/>
            </c:ext>
          </c:extLst>
        </c:ser>
        <c:dLbls>
          <c:showLegendKey val="0"/>
          <c:showVal val="0"/>
          <c:showCatName val="0"/>
          <c:showSerName val="0"/>
          <c:showPercent val="1"/>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legend>
    <c:plotVisOnly val="1"/>
    <c:dispBlanksAs val="zero"/>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Total </c:v>
                </c:pt>
              </c:strCache>
            </c:strRef>
          </c:tx>
          <c:spPr>
            <a:solidFill>
              <a:schemeClr val="accent2"/>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Hoja1!$A$2:$A$6</c:f>
              <c:numCache>
                <c:formatCode>General</c:formatCode>
                <c:ptCount val="5"/>
                <c:pt idx="0">
                  <c:v>2011</c:v>
                </c:pt>
                <c:pt idx="1">
                  <c:v>2012</c:v>
                </c:pt>
                <c:pt idx="2">
                  <c:v>2013</c:v>
                </c:pt>
                <c:pt idx="3">
                  <c:v>2014</c:v>
                </c:pt>
                <c:pt idx="4">
                  <c:v>2015</c:v>
                </c:pt>
              </c:numCache>
            </c:numRef>
          </c:cat>
          <c:val>
            <c:numRef>
              <c:f>Hoja1!$B$2:$B$6</c:f>
              <c:numCache>
                <c:formatCode>General</c:formatCode>
                <c:ptCount val="5"/>
                <c:pt idx="0">
                  <c:v>-1276.8</c:v>
                </c:pt>
                <c:pt idx="1">
                  <c:v>1958.9</c:v>
                </c:pt>
                <c:pt idx="2">
                  <c:v>-1060</c:v>
                </c:pt>
                <c:pt idx="3">
                  <c:v>135</c:v>
                </c:pt>
                <c:pt idx="4">
                  <c:v>-1887</c:v>
                </c:pt>
              </c:numCache>
            </c:numRef>
          </c:val>
          <c:extLst xmlns:c16r2="http://schemas.microsoft.com/office/drawing/2015/06/chart">
            <c:ext xmlns:c16="http://schemas.microsoft.com/office/drawing/2014/chart" uri="{C3380CC4-5D6E-409C-BE32-E72D297353CC}">
              <c16:uniqueId val="{00000000-6C5F-4B61-947E-BD8BA2A0156F}"/>
            </c:ext>
          </c:extLst>
        </c:ser>
        <c:ser>
          <c:idx val="1"/>
          <c:order val="1"/>
          <c:tx>
            <c:strRef>
              <c:f>Hoja1!$C$1</c:f>
              <c:strCache>
                <c:ptCount val="1"/>
                <c:pt idx="0">
                  <c:v> Petrolera</c:v>
                </c:pt>
              </c:strCache>
            </c:strRef>
          </c:tx>
          <c:spPr>
            <a:solidFill>
              <a:schemeClr val="accent4"/>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Hoja1!$A$2:$A$6</c:f>
              <c:numCache>
                <c:formatCode>General</c:formatCode>
                <c:ptCount val="5"/>
                <c:pt idx="0">
                  <c:v>2011</c:v>
                </c:pt>
                <c:pt idx="1">
                  <c:v>2012</c:v>
                </c:pt>
                <c:pt idx="2">
                  <c:v>2013</c:v>
                </c:pt>
                <c:pt idx="3">
                  <c:v>2014</c:v>
                </c:pt>
                <c:pt idx="4">
                  <c:v>2015</c:v>
                </c:pt>
              </c:numCache>
            </c:numRef>
          </c:cat>
          <c:val>
            <c:numRef>
              <c:f>Hoja1!$C$2:$C$6</c:f>
              <c:numCache>
                <c:formatCode>General</c:formatCode>
                <c:ptCount val="5"/>
                <c:pt idx="0">
                  <c:v>5598.3</c:v>
                </c:pt>
                <c:pt idx="1">
                  <c:v>7853.3</c:v>
                </c:pt>
                <c:pt idx="2">
                  <c:v>6760</c:v>
                </c:pt>
                <c:pt idx="3">
                  <c:v>6386</c:v>
                </c:pt>
                <c:pt idx="4">
                  <c:v>2537</c:v>
                </c:pt>
              </c:numCache>
            </c:numRef>
          </c:val>
          <c:extLst xmlns:c16r2="http://schemas.microsoft.com/office/drawing/2015/06/chart">
            <c:ext xmlns:c16="http://schemas.microsoft.com/office/drawing/2014/chart" uri="{C3380CC4-5D6E-409C-BE32-E72D297353CC}">
              <c16:uniqueId val="{00000001-6C5F-4B61-947E-BD8BA2A0156F}"/>
            </c:ext>
          </c:extLst>
        </c:ser>
        <c:ser>
          <c:idx val="2"/>
          <c:order val="2"/>
          <c:tx>
            <c:strRef>
              <c:f>Hoja1!$D$1</c:f>
              <c:strCache>
                <c:ptCount val="1"/>
                <c:pt idx="0">
                  <c:v>No Petrolera</c:v>
                </c:pt>
              </c:strCache>
            </c:strRef>
          </c:tx>
          <c:spPr>
            <a:solidFill>
              <a:schemeClr val="accent6"/>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Hoja1!$A$2:$A$6</c:f>
              <c:numCache>
                <c:formatCode>General</c:formatCode>
                <c:ptCount val="5"/>
                <c:pt idx="0">
                  <c:v>2011</c:v>
                </c:pt>
                <c:pt idx="1">
                  <c:v>2012</c:v>
                </c:pt>
                <c:pt idx="2">
                  <c:v>2013</c:v>
                </c:pt>
                <c:pt idx="3">
                  <c:v>2014</c:v>
                </c:pt>
                <c:pt idx="4">
                  <c:v>2015</c:v>
                </c:pt>
              </c:numCache>
            </c:numRef>
          </c:cat>
          <c:val>
            <c:numRef>
              <c:f>Hoja1!$D$2:$D$6</c:f>
              <c:numCache>
                <c:formatCode>General</c:formatCode>
                <c:ptCount val="5"/>
                <c:pt idx="0">
                  <c:v>-6875.1</c:v>
                </c:pt>
                <c:pt idx="1">
                  <c:v>-5894.4</c:v>
                </c:pt>
                <c:pt idx="2">
                  <c:v>-7820</c:v>
                </c:pt>
                <c:pt idx="3">
                  <c:v>-6251</c:v>
                </c:pt>
                <c:pt idx="4">
                  <c:v>-4424</c:v>
                </c:pt>
              </c:numCache>
            </c:numRef>
          </c:val>
          <c:extLst xmlns:c16r2="http://schemas.microsoft.com/office/drawing/2015/06/chart">
            <c:ext xmlns:c16="http://schemas.microsoft.com/office/drawing/2014/chart" uri="{C3380CC4-5D6E-409C-BE32-E72D297353CC}">
              <c16:uniqueId val="{00000002-6C5F-4B61-947E-BD8BA2A0156F}"/>
            </c:ext>
          </c:extLst>
        </c:ser>
        <c:dLbls>
          <c:showLegendKey val="0"/>
          <c:showVal val="1"/>
          <c:showCatName val="0"/>
          <c:showSerName val="0"/>
          <c:showPercent val="0"/>
          <c:showBubbleSize val="0"/>
        </c:dLbls>
        <c:gapWidth val="219"/>
        <c:overlap val="-27"/>
        <c:axId val="186173616"/>
        <c:axId val="186174008"/>
      </c:barChart>
      <c:catAx>
        <c:axId val="186173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6174008"/>
        <c:crosses val="autoZero"/>
        <c:auto val="1"/>
        <c:lblAlgn val="ctr"/>
        <c:lblOffset val="100"/>
        <c:noMultiLvlLbl val="0"/>
      </c:catAx>
      <c:valAx>
        <c:axId val="186174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Millones</a:t>
                </a:r>
                <a:r>
                  <a:rPr lang="en-US" baseline="0"/>
                  <a:t> de  USD - FOB</a:t>
                </a:r>
                <a:endParaRPr lang="en-US"/>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6173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Hoja2!$B$5:$B$9</c:f>
              <c:numCache>
                <c:formatCode>General</c:formatCode>
                <c:ptCount val="5"/>
                <c:pt idx="0">
                  <c:v>2011</c:v>
                </c:pt>
                <c:pt idx="1">
                  <c:v>2012</c:v>
                </c:pt>
                <c:pt idx="2">
                  <c:v>2013</c:v>
                </c:pt>
                <c:pt idx="3">
                  <c:v>2014</c:v>
                </c:pt>
                <c:pt idx="4">
                  <c:v>2015</c:v>
                </c:pt>
              </c:numCache>
            </c:numRef>
          </c:cat>
          <c:val>
            <c:numRef>
              <c:f>Hoja2!$C$5:$C$9</c:f>
              <c:numCache>
                <c:formatCode>General</c:formatCode>
                <c:ptCount val="5"/>
                <c:pt idx="0">
                  <c:v>61121</c:v>
                </c:pt>
                <c:pt idx="1">
                  <c:v>64009</c:v>
                </c:pt>
                <c:pt idx="2" formatCode="0">
                  <c:v>66889.404999999999</c:v>
                </c:pt>
                <c:pt idx="3" formatCode="0">
                  <c:v>69364.312984999968</c:v>
                </c:pt>
                <c:pt idx="4">
                  <c:v>69969</c:v>
                </c:pt>
              </c:numCache>
            </c:numRef>
          </c:val>
          <c:smooth val="0"/>
          <c:extLst xmlns:c16r2="http://schemas.microsoft.com/office/drawing/2015/06/chart">
            <c:ext xmlns:c16="http://schemas.microsoft.com/office/drawing/2014/chart" uri="{C3380CC4-5D6E-409C-BE32-E72D297353CC}">
              <c16:uniqueId val="{00000000-74AB-4295-ACA2-B1B0B125F6E9}"/>
            </c:ext>
          </c:extLst>
        </c:ser>
        <c:dLbls>
          <c:showLegendKey val="0"/>
          <c:showVal val="1"/>
          <c:showCatName val="0"/>
          <c:showSerName val="0"/>
          <c:showPercent val="0"/>
          <c:showBubbleSize val="0"/>
        </c:dLbls>
        <c:smooth val="0"/>
        <c:axId val="186180672"/>
        <c:axId val="186178712"/>
      </c:lineChart>
      <c:catAx>
        <c:axId val="186180672"/>
        <c:scaling>
          <c:orientation val="minMax"/>
        </c:scaling>
        <c:delete val="0"/>
        <c:axPos val="b"/>
        <c:title>
          <c:tx>
            <c:rich>
              <a:bodyPr/>
              <a:lstStyle/>
              <a:p>
                <a:pPr>
                  <a:defRPr/>
                </a:pPr>
                <a:r>
                  <a:rPr lang="en-US" dirty="0" smtClean="0"/>
                  <a:t>PERIODO</a:t>
                </a:r>
                <a:endParaRPr lang="en-US" dirty="0"/>
              </a:p>
            </c:rich>
          </c:tx>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6178712"/>
        <c:crosses val="autoZero"/>
        <c:auto val="1"/>
        <c:lblAlgn val="ctr"/>
        <c:lblOffset val="100"/>
        <c:noMultiLvlLbl val="0"/>
      </c:catAx>
      <c:valAx>
        <c:axId val="186178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dirty="0" smtClean="0"/>
                  <a:t>MILLONES</a:t>
                </a:r>
                <a:r>
                  <a:rPr lang="en-US" baseline="0" dirty="0" smtClean="0"/>
                  <a:t> DE DOLARES</a:t>
                </a:r>
                <a:endParaRPr lang="en-US" dirty="0"/>
              </a:p>
            </c:rich>
          </c:tx>
          <c:layout>
            <c:manualLayout>
              <c:xMode val="edge"/>
              <c:yMode val="edge"/>
              <c:x val="4.4168391994479E-2"/>
              <c:y val="0.17447651025081887"/>
            </c:manualLayout>
          </c:layout>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618067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1"/>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30"/>
      <c:rotY val="0"/>
      <c:depthPercent val="100"/>
      <c:rAngAx val="0"/>
    </c:view3D>
    <c:floor>
      <c:thickness val="0"/>
      <c:spPr>
        <a:noFill/>
        <a:ln w="12700" cap="rnd" cmpd="sng" algn="ctr">
          <a:noFill/>
          <a:prstDash val="solid"/>
          <a:round/>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32"/>
          <c:dPt>
            <c:idx val="0"/>
            <c:bubble3D val="0"/>
            <c:spPr>
              <a:solidFill>
                <a:schemeClr val="accent4">
                  <a:shade val="45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7610-42A1-88FD-C7965DECD474}"/>
              </c:ext>
            </c:extLst>
          </c:dPt>
          <c:dPt>
            <c:idx val="1"/>
            <c:bubble3D val="0"/>
            <c:spPr>
              <a:solidFill>
                <a:schemeClr val="accent4">
                  <a:shade val="61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7610-42A1-88FD-C7965DECD474}"/>
              </c:ext>
            </c:extLst>
          </c:dPt>
          <c:dPt>
            <c:idx val="2"/>
            <c:bubble3D val="0"/>
            <c:spPr>
              <a:solidFill>
                <a:schemeClr val="accent4">
                  <a:shade val="76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7610-42A1-88FD-C7965DECD474}"/>
              </c:ext>
            </c:extLst>
          </c:dPt>
          <c:dPt>
            <c:idx val="3"/>
            <c:bubble3D val="0"/>
            <c:spPr>
              <a:solidFill>
                <a:schemeClr val="accent4">
                  <a:shade val="92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7610-42A1-88FD-C7965DECD474}"/>
              </c:ext>
            </c:extLst>
          </c:dPt>
          <c:dPt>
            <c:idx val="4"/>
            <c:bubble3D val="0"/>
            <c:spPr>
              <a:solidFill>
                <a:schemeClr val="accent4">
                  <a:tint val="93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7610-42A1-88FD-C7965DECD474}"/>
              </c:ext>
            </c:extLst>
          </c:dPt>
          <c:dPt>
            <c:idx val="5"/>
            <c:bubble3D val="0"/>
            <c:spPr>
              <a:solidFill>
                <a:schemeClr val="accent4">
                  <a:tint val="77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7610-42A1-88FD-C7965DECD474}"/>
              </c:ext>
            </c:extLst>
          </c:dPt>
          <c:dPt>
            <c:idx val="6"/>
            <c:bubble3D val="0"/>
            <c:spPr>
              <a:solidFill>
                <a:schemeClr val="accent4">
                  <a:tint val="62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7610-42A1-88FD-C7965DECD474}"/>
              </c:ext>
            </c:extLst>
          </c:dPt>
          <c:dPt>
            <c:idx val="7"/>
            <c:bubble3D val="0"/>
            <c:spPr>
              <a:solidFill>
                <a:schemeClr val="accent4">
                  <a:tint val="46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F-7610-42A1-88FD-C7965DECD474}"/>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C"/>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C"/>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s-EC"/>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s-EC"/>
                </a:p>
              </c:txPr>
              <c:dLblPos val="outEnd"/>
              <c:showLegendKey val="0"/>
              <c:showVal val="0"/>
              <c:showCatName val="1"/>
              <c:showSerName val="0"/>
              <c:showPercent val="1"/>
              <c:showBubbleSize val="0"/>
            </c:dLbl>
            <c:dLbl>
              <c:idx val="5"/>
              <c:layout>
                <c:manualLayout>
                  <c:x val="-1.5914168010025255E-18"/>
                  <c:y val="-3.240740740740755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s-EC"/>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7610-42A1-88FD-C7965DECD474}"/>
                </c:ext>
                <c:ext xmlns:c15="http://schemas.microsoft.com/office/drawing/2012/chart" uri="{CE6537A1-D6FC-4f65-9D91-7224C49458BB}">
                  <c15:layout/>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s-EC"/>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es-EC"/>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EC"/>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prstDash val="solid"/>
                  <a:round/>
                </a:ln>
                <a:effectLst/>
              </c:spPr>
            </c:leaderLines>
            <c:extLst xmlns:c16r2="http://schemas.microsoft.com/office/drawing/2015/06/chart">
              <c:ext xmlns:c15="http://schemas.microsoft.com/office/drawing/2012/chart" uri="{CE6537A1-D6FC-4f65-9D91-7224C49458BB}"/>
            </c:extLst>
          </c:dLbls>
          <c:cat>
            <c:strRef>
              <c:f>Hoja3!$A$18:$A$25</c:f>
              <c:strCache>
                <c:ptCount val="8"/>
                <c:pt idx="0">
                  <c:v>Alimentos y Bebidas</c:v>
                </c:pt>
                <c:pt idx="1">
                  <c:v>Industria Quimica</c:v>
                </c:pt>
                <c:pt idx="2">
                  <c:v>Productos minerales no metalicos </c:v>
                </c:pt>
                <c:pt idx="3">
                  <c:v>Textiles y Cuero </c:v>
                </c:pt>
                <c:pt idx="4">
                  <c:v>Metales Comunes</c:v>
                </c:pt>
                <c:pt idx="5">
                  <c:v>Porductos de Madera</c:v>
                </c:pt>
                <c:pt idx="6">
                  <c:v>Papel</c:v>
                </c:pt>
                <c:pt idx="7">
                  <c:v>Otras Actividades</c:v>
                </c:pt>
              </c:strCache>
            </c:strRef>
          </c:cat>
          <c:val>
            <c:numRef>
              <c:f>Hoja3!$B$18:$B$25</c:f>
              <c:numCache>
                <c:formatCode>0%</c:formatCode>
                <c:ptCount val="8"/>
                <c:pt idx="0">
                  <c:v>0.380000000000001</c:v>
                </c:pt>
                <c:pt idx="1">
                  <c:v>0.11</c:v>
                </c:pt>
                <c:pt idx="2">
                  <c:v>9.0000000000000024E-2</c:v>
                </c:pt>
                <c:pt idx="3">
                  <c:v>7.0000000000000021E-2</c:v>
                </c:pt>
                <c:pt idx="4">
                  <c:v>7.0000000000000021E-2</c:v>
                </c:pt>
                <c:pt idx="5">
                  <c:v>6.0000000000000032E-2</c:v>
                </c:pt>
                <c:pt idx="6">
                  <c:v>6.0000000000000032E-2</c:v>
                </c:pt>
                <c:pt idx="7">
                  <c:v>0.16</c:v>
                </c:pt>
              </c:numCache>
            </c:numRef>
          </c:val>
          <c:extLst xmlns:c16r2="http://schemas.microsoft.com/office/drawing/2015/06/chart">
            <c:ext xmlns:c16="http://schemas.microsoft.com/office/drawing/2014/chart" uri="{C3380CC4-5D6E-409C-BE32-E72D297353CC}">
              <c16:uniqueId val="{00000010-7610-42A1-88FD-C7965DECD474}"/>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chart>
  <c:spPr>
    <a:solidFill>
      <a:schemeClr val="bg1"/>
    </a:solidFill>
    <a:ln w="9525" cap="flat" cmpd="sng" algn="ctr">
      <a:solidFill>
        <a:schemeClr val="tx2">
          <a:lumMod val="75000"/>
        </a:schemeClr>
      </a:solidFill>
      <a:prstDash val="solid"/>
      <a:round/>
    </a:ln>
    <a:effectLst/>
  </c:spPr>
  <c:txPr>
    <a:bodyPr/>
    <a:lstStyle/>
    <a:p>
      <a:pPr>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'[calculos cap 3.xlsx]Hoja1'!$B$12</c:f>
              <c:strCache>
                <c:ptCount val="1"/>
                <c:pt idx="0">
                  <c:v>Primer Trimestre</c:v>
                </c:pt>
              </c:strCache>
            </c:strRef>
          </c:tx>
          <c:spPr>
            <a:solidFill>
              <a:schemeClr val="accent6"/>
            </a:solidFill>
            <a:ln>
              <a:noFill/>
            </a:ln>
            <a:effectLst/>
          </c:spPr>
          <c:invertIfNegative val="0"/>
          <c:cat>
            <c:numRef>
              <c:f>'[calculos cap 3.xlsx]Hoja1'!$A$13:$A$17</c:f>
              <c:numCache>
                <c:formatCode>General</c:formatCode>
                <c:ptCount val="5"/>
                <c:pt idx="0">
                  <c:v>2011</c:v>
                </c:pt>
                <c:pt idx="1">
                  <c:v>2012</c:v>
                </c:pt>
                <c:pt idx="2">
                  <c:v>2013</c:v>
                </c:pt>
                <c:pt idx="3">
                  <c:v>2014</c:v>
                </c:pt>
                <c:pt idx="4">
                  <c:v>2015</c:v>
                </c:pt>
              </c:numCache>
            </c:numRef>
          </c:cat>
          <c:val>
            <c:numRef>
              <c:f>'[calculos cap 3.xlsx]Hoja1'!$B$13:$B$17</c:f>
              <c:numCache>
                <c:formatCode>0.00</c:formatCode>
                <c:ptCount val="5"/>
                <c:pt idx="0" formatCode="General">
                  <c:v>127</c:v>
                </c:pt>
                <c:pt idx="1">
                  <c:v>90.746666666666727</c:v>
                </c:pt>
                <c:pt idx="2">
                  <c:v>83.736666666666665</c:v>
                </c:pt>
                <c:pt idx="3">
                  <c:v>68.5533333333331</c:v>
                </c:pt>
                <c:pt idx="4">
                  <c:v>74.916666666666899</c:v>
                </c:pt>
              </c:numCache>
            </c:numRef>
          </c:val>
          <c:extLst xmlns:c16r2="http://schemas.microsoft.com/office/drawing/2015/06/chart">
            <c:ext xmlns:c16="http://schemas.microsoft.com/office/drawing/2014/chart" uri="{C3380CC4-5D6E-409C-BE32-E72D297353CC}">
              <c16:uniqueId val="{00000000-4B44-49DC-B10B-FDF6BCCD1F91}"/>
            </c:ext>
          </c:extLst>
        </c:ser>
        <c:ser>
          <c:idx val="1"/>
          <c:order val="1"/>
          <c:tx>
            <c:strRef>
              <c:f>'[calculos cap 3.xlsx]Hoja1'!$C$12</c:f>
              <c:strCache>
                <c:ptCount val="1"/>
                <c:pt idx="0">
                  <c:v>Segundo Trimestre</c:v>
                </c:pt>
              </c:strCache>
            </c:strRef>
          </c:tx>
          <c:spPr>
            <a:solidFill>
              <a:schemeClr val="accent5"/>
            </a:solidFill>
            <a:ln>
              <a:noFill/>
            </a:ln>
            <a:effectLst/>
          </c:spPr>
          <c:invertIfNegative val="0"/>
          <c:cat>
            <c:numRef>
              <c:f>'[calculos cap 3.xlsx]Hoja1'!$A$13:$A$17</c:f>
              <c:numCache>
                <c:formatCode>General</c:formatCode>
                <c:ptCount val="5"/>
                <c:pt idx="0">
                  <c:v>2011</c:v>
                </c:pt>
                <c:pt idx="1">
                  <c:v>2012</c:v>
                </c:pt>
                <c:pt idx="2">
                  <c:v>2013</c:v>
                </c:pt>
                <c:pt idx="3">
                  <c:v>2014</c:v>
                </c:pt>
                <c:pt idx="4">
                  <c:v>2015</c:v>
                </c:pt>
              </c:numCache>
            </c:numRef>
          </c:cat>
          <c:val>
            <c:numRef>
              <c:f>'[calculos cap 3.xlsx]Hoja1'!$C$13:$C$17</c:f>
              <c:numCache>
                <c:formatCode>0.00</c:formatCode>
                <c:ptCount val="5"/>
                <c:pt idx="0" formatCode="General">
                  <c:v>120.69</c:v>
                </c:pt>
                <c:pt idx="1">
                  <c:v>133.45333333333389</c:v>
                </c:pt>
                <c:pt idx="2">
                  <c:v>101.8833333333331</c:v>
                </c:pt>
                <c:pt idx="3">
                  <c:v>102.4166666666669</c:v>
                </c:pt>
                <c:pt idx="4" formatCode="General">
                  <c:v>85.47</c:v>
                </c:pt>
              </c:numCache>
            </c:numRef>
          </c:val>
          <c:extLst xmlns:c16r2="http://schemas.microsoft.com/office/drawing/2015/06/chart">
            <c:ext xmlns:c16="http://schemas.microsoft.com/office/drawing/2014/chart" uri="{C3380CC4-5D6E-409C-BE32-E72D297353CC}">
              <c16:uniqueId val="{00000001-4B44-49DC-B10B-FDF6BCCD1F91}"/>
            </c:ext>
          </c:extLst>
        </c:ser>
        <c:ser>
          <c:idx val="2"/>
          <c:order val="2"/>
          <c:tx>
            <c:strRef>
              <c:f>'[calculos cap 3.xlsx]Hoja1'!$D$12</c:f>
              <c:strCache>
                <c:ptCount val="1"/>
                <c:pt idx="0">
                  <c:v>Tercer Trimestre</c:v>
                </c:pt>
              </c:strCache>
            </c:strRef>
          </c:tx>
          <c:spPr>
            <a:solidFill>
              <a:schemeClr val="accent4"/>
            </a:solidFill>
            <a:ln>
              <a:noFill/>
            </a:ln>
            <a:effectLst/>
          </c:spPr>
          <c:invertIfNegative val="0"/>
          <c:cat>
            <c:numRef>
              <c:f>'[calculos cap 3.xlsx]Hoja1'!$A$13:$A$17</c:f>
              <c:numCache>
                <c:formatCode>General</c:formatCode>
                <c:ptCount val="5"/>
                <c:pt idx="0">
                  <c:v>2011</c:v>
                </c:pt>
                <c:pt idx="1">
                  <c:v>2012</c:v>
                </c:pt>
                <c:pt idx="2">
                  <c:v>2013</c:v>
                </c:pt>
                <c:pt idx="3">
                  <c:v>2014</c:v>
                </c:pt>
                <c:pt idx="4">
                  <c:v>2015</c:v>
                </c:pt>
              </c:numCache>
            </c:numRef>
          </c:cat>
          <c:val>
            <c:numRef>
              <c:f>'[calculos cap 3.xlsx]Hoja1'!$D$13:$D$17</c:f>
              <c:numCache>
                <c:formatCode>General</c:formatCode>
                <c:ptCount val="5"/>
                <c:pt idx="0">
                  <c:v>384.66999999999996</c:v>
                </c:pt>
                <c:pt idx="1">
                  <c:v>316.53000000000003</c:v>
                </c:pt>
                <c:pt idx="2">
                  <c:v>427.35</c:v>
                </c:pt>
                <c:pt idx="3">
                  <c:v>333.44000000000005</c:v>
                </c:pt>
                <c:pt idx="4">
                  <c:v>265.77999999999969</c:v>
                </c:pt>
              </c:numCache>
            </c:numRef>
          </c:val>
          <c:extLst xmlns:c16r2="http://schemas.microsoft.com/office/drawing/2015/06/chart">
            <c:ext xmlns:c16="http://schemas.microsoft.com/office/drawing/2014/chart" uri="{C3380CC4-5D6E-409C-BE32-E72D297353CC}">
              <c16:uniqueId val="{00000002-4B44-49DC-B10B-FDF6BCCD1F91}"/>
            </c:ext>
          </c:extLst>
        </c:ser>
        <c:ser>
          <c:idx val="3"/>
          <c:order val="3"/>
          <c:tx>
            <c:strRef>
              <c:f>'[calculos cap 3.xlsx]Hoja1'!$E$12</c:f>
              <c:strCache>
                <c:ptCount val="1"/>
                <c:pt idx="0">
                  <c:v>Cuarto Trimestre</c:v>
                </c:pt>
              </c:strCache>
            </c:strRef>
          </c:tx>
          <c:spPr>
            <a:solidFill>
              <a:schemeClr val="accent6">
                <a:lumMod val="60000"/>
              </a:schemeClr>
            </a:solidFill>
            <a:ln>
              <a:noFill/>
            </a:ln>
            <a:effectLst/>
          </c:spPr>
          <c:invertIfNegative val="0"/>
          <c:cat>
            <c:numRef>
              <c:f>'[calculos cap 3.xlsx]Hoja1'!$A$13:$A$17</c:f>
              <c:numCache>
                <c:formatCode>General</c:formatCode>
                <c:ptCount val="5"/>
                <c:pt idx="0">
                  <c:v>2011</c:v>
                </c:pt>
                <c:pt idx="1">
                  <c:v>2012</c:v>
                </c:pt>
                <c:pt idx="2">
                  <c:v>2013</c:v>
                </c:pt>
                <c:pt idx="3">
                  <c:v>2014</c:v>
                </c:pt>
                <c:pt idx="4">
                  <c:v>2015</c:v>
                </c:pt>
              </c:numCache>
            </c:numRef>
          </c:cat>
          <c:val>
            <c:numRef>
              <c:f>'[calculos cap 3.xlsx]Hoja1'!$E$13:$E$17</c:f>
              <c:numCache>
                <c:formatCode>0.00</c:formatCode>
                <c:ptCount val="5"/>
                <c:pt idx="0">
                  <c:v>155.23333333333341</c:v>
                </c:pt>
                <c:pt idx="1">
                  <c:v>123.85</c:v>
                </c:pt>
                <c:pt idx="2">
                  <c:v>127.53666666666669</c:v>
                </c:pt>
                <c:pt idx="3">
                  <c:v>156.63333333333341</c:v>
                </c:pt>
                <c:pt idx="4">
                  <c:v>93.95</c:v>
                </c:pt>
              </c:numCache>
            </c:numRef>
          </c:val>
          <c:extLst xmlns:c16r2="http://schemas.microsoft.com/office/drawing/2015/06/chart">
            <c:ext xmlns:c16="http://schemas.microsoft.com/office/drawing/2014/chart" uri="{C3380CC4-5D6E-409C-BE32-E72D297353CC}">
              <c16:uniqueId val="{00000003-4B44-49DC-B10B-FDF6BCCD1F91}"/>
            </c:ext>
          </c:extLst>
        </c:ser>
        <c:dLbls>
          <c:showLegendKey val="0"/>
          <c:showVal val="0"/>
          <c:showCatName val="0"/>
          <c:showSerName val="0"/>
          <c:showPercent val="0"/>
          <c:showBubbleSize val="0"/>
        </c:dLbls>
        <c:gapWidth val="267"/>
        <c:overlap val="-43"/>
        <c:axId val="186177928"/>
        <c:axId val="186178320"/>
      </c:barChart>
      <c:catAx>
        <c:axId val="1861779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s-EC"/>
          </a:p>
        </c:txPr>
        <c:crossAx val="186178320"/>
        <c:crosses val="autoZero"/>
        <c:auto val="1"/>
        <c:lblAlgn val="ctr"/>
        <c:lblOffset val="100"/>
        <c:noMultiLvlLbl val="0"/>
      </c:catAx>
      <c:valAx>
        <c:axId val="186178320"/>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a:t>indice acividad economica</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EC"/>
          </a:p>
        </c:txPr>
        <c:crossAx val="186177928"/>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800" b="0" i="0" u="none" strike="noStrike" kern="1200" baseline="0">
                <a:solidFill>
                  <a:schemeClr val="dk1">
                    <a:lumMod val="65000"/>
                    <a:lumOff val="35000"/>
                  </a:schemeClr>
                </a:solidFill>
                <a:latin typeface="+mn-lt"/>
                <a:ea typeface="+mn-ea"/>
                <a:cs typeface="+mn-cs"/>
              </a:defRPr>
            </a:pPr>
            <a:endParaRPr lang="es-EC"/>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EC"/>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EC"/>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'[calculos cap 3.xlsx]Hoja8'!$D$10</c:f>
              <c:strCache>
                <c:ptCount val="1"/>
                <c:pt idx="0">
                  <c:v>Importaciones</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'[calculos cap 3.xlsx]Hoja8'!$C$11:$C$15</c:f>
              <c:numCache>
                <c:formatCode>General</c:formatCode>
                <c:ptCount val="5"/>
                <c:pt idx="0">
                  <c:v>2011</c:v>
                </c:pt>
                <c:pt idx="1">
                  <c:v>2012</c:v>
                </c:pt>
                <c:pt idx="2">
                  <c:v>2013</c:v>
                </c:pt>
                <c:pt idx="3">
                  <c:v>2014</c:v>
                </c:pt>
                <c:pt idx="4">
                  <c:v>2015</c:v>
                </c:pt>
              </c:numCache>
            </c:numRef>
          </c:cat>
          <c:val>
            <c:numRef>
              <c:f>'[calculos cap 3.xlsx]Hoja8'!$D$11:$D$15</c:f>
              <c:numCache>
                <c:formatCode>General</c:formatCode>
                <c:ptCount val="5"/>
                <c:pt idx="0">
                  <c:v>30602.32999999994</c:v>
                </c:pt>
                <c:pt idx="1">
                  <c:v>34692.83</c:v>
                </c:pt>
                <c:pt idx="2">
                  <c:v>39244.68</c:v>
                </c:pt>
                <c:pt idx="3">
                  <c:v>39603.79</c:v>
                </c:pt>
                <c:pt idx="4">
                  <c:v>30871.53</c:v>
                </c:pt>
              </c:numCache>
            </c:numRef>
          </c:val>
          <c:extLst xmlns:c16r2="http://schemas.microsoft.com/office/drawing/2015/06/chart">
            <c:ext xmlns:c16="http://schemas.microsoft.com/office/drawing/2014/chart" uri="{C3380CC4-5D6E-409C-BE32-E72D297353CC}">
              <c16:uniqueId val="{00000000-B91E-485C-8563-5BC575D2C623}"/>
            </c:ext>
          </c:extLst>
        </c:ser>
        <c:ser>
          <c:idx val="1"/>
          <c:order val="1"/>
          <c:tx>
            <c:strRef>
              <c:f>'[calculos cap 3.xlsx]Hoja8'!$E$10</c:f>
              <c:strCache>
                <c:ptCount val="1"/>
                <c:pt idx="0">
                  <c:v>Exportaciones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'[calculos cap 3.xlsx]Hoja8'!$C$11:$C$15</c:f>
              <c:numCache>
                <c:formatCode>General</c:formatCode>
                <c:ptCount val="5"/>
                <c:pt idx="0">
                  <c:v>2011</c:v>
                </c:pt>
                <c:pt idx="1">
                  <c:v>2012</c:v>
                </c:pt>
                <c:pt idx="2">
                  <c:v>2013</c:v>
                </c:pt>
                <c:pt idx="3">
                  <c:v>2014</c:v>
                </c:pt>
                <c:pt idx="4">
                  <c:v>2015</c:v>
                </c:pt>
              </c:numCache>
            </c:numRef>
          </c:cat>
          <c:val>
            <c:numRef>
              <c:f>'[calculos cap 3.xlsx]Hoja8'!$E$11:$E$15</c:f>
              <c:numCache>
                <c:formatCode>General</c:formatCode>
                <c:ptCount val="5"/>
                <c:pt idx="0">
                  <c:v>1118.26</c:v>
                </c:pt>
                <c:pt idx="1">
                  <c:v>1411.28</c:v>
                </c:pt>
                <c:pt idx="2">
                  <c:v>2669.25</c:v>
                </c:pt>
                <c:pt idx="3">
                  <c:v>3929.16</c:v>
                </c:pt>
                <c:pt idx="4">
                  <c:v>774.79000000000053</c:v>
                </c:pt>
              </c:numCache>
            </c:numRef>
          </c:val>
          <c:extLst xmlns:c16r2="http://schemas.microsoft.com/office/drawing/2015/06/chart">
            <c:ext xmlns:c16="http://schemas.microsoft.com/office/drawing/2014/chart" uri="{C3380CC4-5D6E-409C-BE32-E72D297353CC}">
              <c16:uniqueId val="{00000001-B91E-485C-8563-5BC575D2C623}"/>
            </c:ext>
          </c:extLst>
        </c:ser>
        <c:dLbls>
          <c:showLegendKey val="0"/>
          <c:showVal val="1"/>
          <c:showCatName val="0"/>
          <c:showSerName val="0"/>
          <c:showPercent val="0"/>
          <c:showBubbleSize val="0"/>
        </c:dLbls>
        <c:gapWidth val="164"/>
        <c:overlap val="-22"/>
        <c:axId val="184682328"/>
        <c:axId val="184681152"/>
      </c:barChart>
      <c:catAx>
        <c:axId val="18468232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4681152"/>
        <c:crosses val="autoZero"/>
        <c:auto val="1"/>
        <c:lblAlgn val="ctr"/>
        <c:lblOffset val="100"/>
        <c:noMultiLvlLbl val="0"/>
      </c:catAx>
      <c:valAx>
        <c:axId val="184681152"/>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a:t>MILES DE USD FOB</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18468232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66986220952476E-2"/>
          <c:y val="7.665899730813637E-2"/>
          <c:w val="0.89190281685520267"/>
          <c:h val="0.78754394528320337"/>
        </c:manualLayout>
      </c:layout>
      <c:barChart>
        <c:barDir val="col"/>
        <c:grouping val="clustered"/>
        <c:varyColors val="0"/>
        <c:ser>
          <c:idx val="0"/>
          <c:order val="0"/>
          <c:tx>
            <c:strRef>
              <c:f>'mercado que cubre'!$A$4</c:f>
              <c:strCache>
                <c:ptCount val="1"/>
                <c:pt idx="0">
                  <c:v>Local </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'mercado que cubre'!#¡REF!</c:f>
            </c:multiLvlStrRef>
          </c:cat>
          <c:val>
            <c:numRef>
              <c:f>'mercado que cubre'!$A$5:$A$15</c:f>
              <c:numCache>
                <c:formatCode>General</c:formatCode>
                <c:ptCount val="11"/>
                <c:pt idx="0" formatCode="0.0%">
                  <c:v>0.23200000000000001</c:v>
                </c:pt>
                <c:pt idx="6" formatCode="0.0%">
                  <c:v>0.23200000000000001</c:v>
                </c:pt>
              </c:numCache>
            </c:numRef>
          </c:val>
          <c:extLst xmlns:c16r2="http://schemas.microsoft.com/office/drawing/2015/06/chart">
            <c:ext xmlns:c16="http://schemas.microsoft.com/office/drawing/2014/chart" uri="{C3380CC4-5D6E-409C-BE32-E72D297353CC}">
              <c16:uniqueId val="{00000000-023C-40BE-ACC6-0977868CCFDA}"/>
            </c:ext>
          </c:extLst>
        </c:ser>
        <c:ser>
          <c:idx val="1"/>
          <c:order val="1"/>
          <c:tx>
            <c:strRef>
              <c:f>'mercado que cubre'!$B$4</c:f>
              <c:strCache>
                <c:ptCount val="1"/>
                <c:pt idx="0">
                  <c:v>Provincial</c:v>
                </c:pt>
              </c:strCache>
            </c:strRef>
          </c:tx>
          <c:spPr>
            <a:solidFill>
              <a:schemeClr val="accent2"/>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'mercado que cubre'!#¡REF!</c:f>
            </c:multiLvlStrRef>
          </c:cat>
          <c:val>
            <c:numRef>
              <c:f>'mercado que cubre'!$B$5:$B$15</c:f>
              <c:numCache>
                <c:formatCode>0.0%</c:formatCode>
                <c:ptCount val="11"/>
                <c:pt idx="1">
                  <c:v>0.15100000000000041</c:v>
                </c:pt>
                <c:pt idx="7">
                  <c:v>0.19600000000000001</c:v>
                </c:pt>
              </c:numCache>
            </c:numRef>
          </c:val>
          <c:extLst xmlns:c16r2="http://schemas.microsoft.com/office/drawing/2015/06/chart">
            <c:ext xmlns:c16="http://schemas.microsoft.com/office/drawing/2014/chart" uri="{C3380CC4-5D6E-409C-BE32-E72D297353CC}">
              <c16:uniqueId val="{00000001-023C-40BE-ACC6-0977868CCFDA}"/>
            </c:ext>
          </c:extLst>
        </c:ser>
        <c:ser>
          <c:idx val="2"/>
          <c:order val="2"/>
          <c:tx>
            <c:strRef>
              <c:f>'mercado que cubre'!$C$4</c:f>
              <c:strCache>
                <c:ptCount val="1"/>
                <c:pt idx="0">
                  <c:v>Nacional</c:v>
                </c:pt>
              </c:strCache>
            </c:strRef>
          </c:tx>
          <c:spPr>
            <a:solidFill>
              <a:schemeClr val="accent3"/>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'mercado que cubre'!#¡REF!</c:f>
            </c:multiLvlStrRef>
          </c:cat>
          <c:val>
            <c:numRef>
              <c:f>'mercado que cubre'!$C$5:$C$15</c:f>
              <c:numCache>
                <c:formatCode>General</c:formatCode>
                <c:ptCount val="11"/>
                <c:pt idx="2" formatCode="0.0%">
                  <c:v>0.55400000000000005</c:v>
                </c:pt>
                <c:pt idx="8" formatCode="0.0%">
                  <c:v>0.501</c:v>
                </c:pt>
              </c:numCache>
            </c:numRef>
          </c:val>
          <c:extLst xmlns:c16r2="http://schemas.microsoft.com/office/drawing/2015/06/chart">
            <c:ext xmlns:c16="http://schemas.microsoft.com/office/drawing/2014/chart" uri="{C3380CC4-5D6E-409C-BE32-E72D297353CC}">
              <c16:uniqueId val="{00000002-023C-40BE-ACC6-0977868CCFDA}"/>
            </c:ext>
          </c:extLst>
        </c:ser>
        <c:ser>
          <c:idx val="3"/>
          <c:order val="3"/>
          <c:tx>
            <c:strRef>
              <c:f>'mercado que cubre'!$D$4</c:f>
              <c:strCache>
                <c:ptCount val="1"/>
                <c:pt idx="0">
                  <c:v>Internacional -Exportacion</c:v>
                </c:pt>
              </c:strCache>
            </c:strRef>
          </c:tx>
          <c:spPr>
            <a:solidFill>
              <a:schemeClr val="accent4"/>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'mercado que cubre'!#¡REF!</c:f>
            </c:multiLvlStrRef>
          </c:cat>
          <c:val>
            <c:numRef>
              <c:f>'mercado que cubre'!$D$5:$D$15</c:f>
              <c:numCache>
                <c:formatCode>General</c:formatCode>
                <c:ptCount val="11"/>
                <c:pt idx="3" formatCode="0.00%">
                  <c:v>6.2000000000000034E-2</c:v>
                </c:pt>
                <c:pt idx="9" formatCode="0.00%">
                  <c:v>7.0999999999999994E-2</c:v>
                </c:pt>
              </c:numCache>
            </c:numRef>
          </c:val>
          <c:extLst xmlns:c16r2="http://schemas.microsoft.com/office/drawing/2015/06/chart">
            <c:ext xmlns:c16="http://schemas.microsoft.com/office/drawing/2014/chart" uri="{C3380CC4-5D6E-409C-BE32-E72D297353CC}">
              <c16:uniqueId val="{00000003-023C-40BE-ACC6-0977868CCFDA}"/>
            </c:ext>
          </c:extLst>
        </c:ser>
        <c:dLbls>
          <c:showLegendKey val="0"/>
          <c:showVal val="1"/>
          <c:showCatName val="0"/>
          <c:showSerName val="0"/>
          <c:showPercent val="0"/>
          <c:showBubbleSize val="0"/>
        </c:dLbls>
        <c:gapWidth val="75"/>
        <c:axId val="228840168"/>
        <c:axId val="228840560"/>
      </c:barChart>
      <c:catAx>
        <c:axId val="22884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28840560"/>
        <c:crosses val="autoZero"/>
        <c:auto val="1"/>
        <c:lblAlgn val="ctr"/>
        <c:lblOffset val="100"/>
        <c:noMultiLvlLbl val="0"/>
      </c:catAx>
      <c:valAx>
        <c:axId val="228840560"/>
        <c:scaling>
          <c:orientation val="minMax"/>
        </c:scaling>
        <c:delete val="0"/>
        <c:axPos val="l"/>
        <c:numFmt formatCode="0.0%" sourceLinked="1"/>
        <c:majorTickMark val="none"/>
        <c:minorTickMark val="none"/>
        <c:tickLblPos val="nextTo"/>
        <c:crossAx val="228840168"/>
        <c:crosses val="autoZero"/>
        <c:crossBetween val="between"/>
      </c:valAx>
      <c:spPr>
        <a:noFill/>
        <a:ln>
          <a:noFill/>
        </a:ln>
        <a:effectLst/>
      </c:spPr>
    </c:plotArea>
    <c:legend>
      <c:legendPos val="b"/>
      <c:layout/>
      <c:overlay val="0"/>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proveedores!$B$2</c:f>
              <c:strCache>
                <c:ptCount val="1"/>
                <c:pt idx="0">
                  <c:v>Local </c:v>
                </c:pt>
              </c:strCache>
            </c:strRef>
          </c:tx>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proveedores!#¡REF!</c:f>
            </c:multiLvlStrRef>
          </c:cat>
          <c:val>
            <c:numRef>
              <c:f>proveedores!$B$3:$B$13</c:f>
              <c:numCache>
                <c:formatCode>General</c:formatCode>
                <c:ptCount val="11"/>
                <c:pt idx="0" formatCode="0.0%">
                  <c:v>0.20800000000000021</c:v>
                </c:pt>
                <c:pt idx="6" formatCode="0.0%">
                  <c:v>0.20700000000000021</c:v>
                </c:pt>
              </c:numCache>
            </c:numRef>
          </c:val>
          <c:extLst xmlns:c16r2="http://schemas.microsoft.com/office/drawing/2015/06/chart">
            <c:ext xmlns:c16="http://schemas.microsoft.com/office/drawing/2014/chart" uri="{C3380CC4-5D6E-409C-BE32-E72D297353CC}">
              <c16:uniqueId val="{00000000-90E9-43B9-85E2-2FA726686913}"/>
            </c:ext>
          </c:extLst>
        </c:ser>
        <c:ser>
          <c:idx val="1"/>
          <c:order val="1"/>
          <c:tx>
            <c:strRef>
              <c:f>proveedores!$C$2</c:f>
              <c:strCache>
                <c:ptCount val="1"/>
                <c:pt idx="0">
                  <c:v>Provincial</c:v>
                </c:pt>
              </c:strCache>
            </c:strRef>
          </c:tx>
          <c:spPr>
            <a:solidFill>
              <a:schemeClr val="accent2"/>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proveedores!#¡REF!</c:f>
            </c:multiLvlStrRef>
          </c:cat>
          <c:val>
            <c:numRef>
              <c:f>proveedores!$C$3:$C$13</c:f>
              <c:numCache>
                <c:formatCode>0.0%</c:formatCode>
                <c:ptCount val="11"/>
                <c:pt idx="1">
                  <c:v>0.10600000000000002</c:v>
                </c:pt>
                <c:pt idx="7">
                  <c:v>0.16700000000000001</c:v>
                </c:pt>
              </c:numCache>
            </c:numRef>
          </c:val>
          <c:extLst xmlns:c16r2="http://schemas.microsoft.com/office/drawing/2015/06/chart">
            <c:ext xmlns:c16="http://schemas.microsoft.com/office/drawing/2014/chart" uri="{C3380CC4-5D6E-409C-BE32-E72D297353CC}">
              <c16:uniqueId val="{00000001-90E9-43B9-85E2-2FA726686913}"/>
            </c:ext>
          </c:extLst>
        </c:ser>
        <c:ser>
          <c:idx val="2"/>
          <c:order val="2"/>
          <c:tx>
            <c:strRef>
              <c:f>proveedores!$D$2</c:f>
              <c:strCache>
                <c:ptCount val="1"/>
                <c:pt idx="0">
                  <c:v>Nacional</c:v>
                </c:pt>
              </c:strCache>
            </c:strRef>
          </c:tx>
          <c:spPr>
            <a:solidFill>
              <a:schemeClr val="accent3"/>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proveedores!#¡REF!</c:f>
            </c:multiLvlStrRef>
          </c:cat>
          <c:val>
            <c:numRef>
              <c:f>proveedores!$D$3:$D$13</c:f>
              <c:numCache>
                <c:formatCode>General</c:formatCode>
                <c:ptCount val="11"/>
                <c:pt idx="2" formatCode="0.0%">
                  <c:v>0.42200000000000032</c:v>
                </c:pt>
                <c:pt idx="8" formatCode="0.0%">
                  <c:v>0.35900000000000032</c:v>
                </c:pt>
              </c:numCache>
            </c:numRef>
          </c:val>
          <c:extLst xmlns:c16r2="http://schemas.microsoft.com/office/drawing/2015/06/chart">
            <c:ext xmlns:c16="http://schemas.microsoft.com/office/drawing/2014/chart" uri="{C3380CC4-5D6E-409C-BE32-E72D297353CC}">
              <c16:uniqueId val="{00000002-90E9-43B9-85E2-2FA726686913}"/>
            </c:ext>
          </c:extLst>
        </c:ser>
        <c:ser>
          <c:idx val="3"/>
          <c:order val="3"/>
          <c:tx>
            <c:strRef>
              <c:f>proveedores!$E$2</c:f>
              <c:strCache>
                <c:ptCount val="1"/>
                <c:pt idx="0">
                  <c:v>Internacional - Importación</c:v>
                </c:pt>
              </c:strCache>
            </c:strRef>
          </c:tx>
          <c:spPr>
            <a:solidFill>
              <a:schemeClr val="accent4"/>
            </a:solidFill>
            <a:ln>
              <a:noFill/>
            </a:ln>
            <a:effectLst/>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proveedores!#¡REF!</c:f>
            </c:multiLvlStrRef>
          </c:cat>
          <c:val>
            <c:numRef>
              <c:f>proveedores!$E$3:$E$13</c:f>
              <c:numCache>
                <c:formatCode>General</c:formatCode>
                <c:ptCount val="11"/>
                <c:pt idx="3" formatCode="0.00%">
                  <c:v>0.26300000000000001</c:v>
                </c:pt>
                <c:pt idx="9" formatCode="0.00%">
                  <c:v>0.26800000000000002</c:v>
                </c:pt>
              </c:numCache>
            </c:numRef>
          </c:val>
          <c:extLst xmlns:c16r2="http://schemas.microsoft.com/office/drawing/2015/06/chart">
            <c:ext xmlns:c16="http://schemas.microsoft.com/office/drawing/2014/chart" uri="{C3380CC4-5D6E-409C-BE32-E72D297353CC}">
              <c16:uniqueId val="{00000003-90E9-43B9-85E2-2FA726686913}"/>
            </c:ext>
          </c:extLst>
        </c:ser>
        <c:dLbls>
          <c:showLegendKey val="0"/>
          <c:showVal val="1"/>
          <c:showCatName val="0"/>
          <c:showSerName val="0"/>
          <c:showPercent val="0"/>
          <c:showBubbleSize val="0"/>
        </c:dLbls>
        <c:gapWidth val="75"/>
        <c:axId val="228840952"/>
        <c:axId val="228836248"/>
      </c:barChart>
      <c:catAx>
        <c:axId val="228840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228836248"/>
        <c:crosses val="autoZero"/>
        <c:auto val="1"/>
        <c:lblAlgn val="ctr"/>
        <c:lblOffset val="100"/>
        <c:noMultiLvlLbl val="0"/>
      </c:catAx>
      <c:valAx>
        <c:axId val="228836248"/>
        <c:scaling>
          <c:orientation val="minMax"/>
        </c:scaling>
        <c:delete val="0"/>
        <c:axPos val="l"/>
        <c:numFmt formatCode="0.0%" sourceLinked="1"/>
        <c:majorTickMark val="none"/>
        <c:minorTickMark val="none"/>
        <c:tickLblPos val="nextTo"/>
        <c:crossAx val="228840952"/>
        <c:crosses val="autoZero"/>
        <c:crossBetween val="between"/>
      </c:valAx>
      <c:spPr>
        <a:noFill/>
        <a:ln>
          <a:noFill/>
        </a:ln>
        <a:effectLst/>
      </c:spPr>
    </c:plotArea>
    <c:legend>
      <c:legendPos val="b"/>
      <c:layout/>
      <c:overlay val="0"/>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s-EC"/>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'horas capacitacion'!$A$2</c:f>
              <c:strCache>
                <c:ptCount val="1"/>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'horas capacitacion'!#¡REF!</c:f>
            </c:multiLvlStrRef>
          </c:cat>
          <c:val>
            <c:numRef>
              <c:f>'horas capacitacion'!$A$3:$A$14</c:f>
              <c:numCache>
                <c:formatCode>General</c:formatCode>
                <c:ptCount val="12"/>
              </c:numCache>
            </c:numRef>
          </c:val>
          <c:extLst xmlns:c16r2="http://schemas.microsoft.com/office/drawing/2015/06/chart">
            <c:ext xmlns:c16="http://schemas.microsoft.com/office/drawing/2014/chart" uri="{C3380CC4-5D6E-409C-BE32-E72D297353CC}">
              <c16:uniqueId val="{00000000-116C-4AC5-97FB-10C2505CD461}"/>
            </c:ext>
          </c:extLst>
        </c:ser>
        <c:ser>
          <c:idx val="1"/>
          <c:order val="1"/>
          <c:tx>
            <c:strRef>
              <c:f>'horas capacitacion'!$B$2</c:f>
              <c:strCache>
                <c:ptCount val="1"/>
                <c:pt idx="0">
                  <c:v>Permanecio Igual</c:v>
                </c:pt>
              </c:strCache>
            </c:strRef>
          </c:tx>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multiLvlStrRef>
              <c:f>'horas capacitacion'!#¡REF!</c:f>
            </c:multiLvlStrRef>
          </c:cat>
          <c:val>
            <c:numRef>
              <c:f>'horas capacitacion'!$B$3:$B$14</c:f>
              <c:numCache>
                <c:formatCode>General</c:formatCode>
                <c:ptCount val="12"/>
                <c:pt idx="2" formatCode="0.0%">
                  <c:v>0.66400000000000214</c:v>
                </c:pt>
                <c:pt idx="9" formatCode="0.0%">
                  <c:v>0.68400000000000005</c:v>
                </c:pt>
              </c:numCache>
            </c:numRef>
          </c:val>
          <c:extLst xmlns:c16r2="http://schemas.microsoft.com/office/drawing/2015/06/chart">
            <c:ext xmlns:c16="http://schemas.microsoft.com/office/drawing/2014/chart" uri="{C3380CC4-5D6E-409C-BE32-E72D297353CC}">
              <c16:uniqueId val="{00000001-116C-4AC5-97FB-10C2505CD461}"/>
            </c:ext>
          </c:extLst>
        </c:ser>
        <c:ser>
          <c:idx val="2"/>
          <c:order val="2"/>
          <c:tx>
            <c:strRef>
              <c:f>'horas capacitacion'!$C$2</c:f>
              <c:strCache>
                <c:ptCount val="1"/>
              </c:strCache>
            </c:strRef>
          </c:tx>
          <c:spPr>
            <a:gradFill rotWithShape="1">
              <a:gsLst>
                <a:gs pos="0">
                  <a:schemeClr val="accent3">
                    <a:shade val="85000"/>
                    <a:satMod val="130000"/>
                  </a:schemeClr>
                </a:gs>
                <a:gs pos="34000">
                  <a:schemeClr val="accent3">
                    <a:shade val="87000"/>
                    <a:satMod val="125000"/>
                  </a:schemeClr>
                </a:gs>
                <a:gs pos="70000">
                  <a:schemeClr val="accent3">
                    <a:tint val="100000"/>
                    <a:shade val="90000"/>
                    <a:satMod val="130000"/>
                  </a:schemeClr>
                </a:gs>
                <a:gs pos="100000">
                  <a:schemeClr val="accent3">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EC"/>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'horas capacitacion'!#¡REF!</c:f>
            </c:multiLvlStrRef>
          </c:cat>
          <c:val>
            <c:numRef>
              <c:f>'horas capacitacion'!$C$3:$C$14</c:f>
              <c:numCache>
                <c:formatCode>General</c:formatCode>
                <c:ptCount val="12"/>
              </c:numCache>
            </c:numRef>
          </c:val>
          <c:extLst xmlns:c16r2="http://schemas.microsoft.com/office/drawing/2015/06/chart">
            <c:ext xmlns:c16="http://schemas.microsoft.com/office/drawing/2014/chart" uri="{C3380CC4-5D6E-409C-BE32-E72D297353CC}">
              <c16:uniqueId val="{00000002-116C-4AC5-97FB-10C2505CD461}"/>
            </c:ext>
          </c:extLst>
        </c:ser>
        <c:dLbls>
          <c:showLegendKey val="0"/>
          <c:showVal val="1"/>
          <c:showCatName val="0"/>
          <c:showSerName val="0"/>
          <c:showPercent val="0"/>
          <c:showBubbleSize val="0"/>
        </c:dLbls>
        <c:gapWidth val="100"/>
        <c:overlap val="-24"/>
        <c:axId val="228836640"/>
        <c:axId val="228835464"/>
      </c:barChart>
      <c:catAx>
        <c:axId val="22883664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crossAx val="228835464"/>
        <c:crosses val="autoZero"/>
        <c:auto val="1"/>
        <c:lblAlgn val="ctr"/>
        <c:lblOffset val="100"/>
        <c:noMultiLvlLbl val="0"/>
      </c:catAx>
      <c:valAx>
        <c:axId val="2288354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EC"/>
          </a:p>
        </c:txPr>
        <c:crossAx val="22883664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C"/>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iagrams/_rels/data1.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3.xml"/><Relationship Id="rId5" Type="http://schemas.openxmlformats.org/officeDocument/2006/relationships/slide" Target="../slides/slide19.xml"/><Relationship Id="rId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E8249-6DB6-4F7D-A431-D21D603D4D78}"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s-ES"/>
        </a:p>
      </dgm:t>
    </dgm:pt>
    <dgm:pt modelId="{3EF3DEBC-9DC9-4744-8635-E3D8D0B8BB8B}">
      <dgm:prSet phldrT="[Texto]"/>
      <dgm:spPr/>
      <dgm:t>
        <a:bodyPr/>
        <a:lstStyle/>
        <a:p>
          <a:r>
            <a:rPr lang="es-ES" b="1" dirty="0" smtClean="0">
              <a:hlinkClick xmlns:r="http://schemas.openxmlformats.org/officeDocument/2006/relationships" r:id="rId1" action="ppaction://hlinksldjump"/>
            </a:rPr>
            <a:t>IMPACTO DE LA EL POLITICA COMERCIAL EN EL ECUADOR</a:t>
          </a:r>
          <a:endParaRPr lang="es-E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87E6976-16BE-474C-BD05-CC6F3728467D}" type="parTrans" cxnId="{BD26DE35-4CDA-4BCB-87A0-197DDBE432BB}">
      <dgm:prSet/>
      <dgm:spPr/>
      <dgm:t>
        <a:bodyPr/>
        <a:lstStyle/>
        <a:p>
          <a:endParaRPr lang="es-ES"/>
        </a:p>
      </dgm:t>
    </dgm:pt>
    <dgm:pt modelId="{81407EA7-B048-4807-9AE3-1C20C4D41182}" type="sibTrans" cxnId="{BD26DE35-4CDA-4BCB-87A0-197DDBE432BB}">
      <dgm:prSet/>
      <dgm:spPr/>
      <dgm:t>
        <a:bodyPr/>
        <a:lstStyle/>
        <a:p>
          <a:endParaRPr lang="es-ES"/>
        </a:p>
      </dgm:t>
    </dgm:pt>
    <dgm:pt modelId="{0DCCB1DB-02BF-447F-B111-005156007EE4}">
      <dgm:prSet phldrT="[Texto]" custT="1"/>
      <dgm:spPr/>
      <dgm:t>
        <a:bodyPr/>
        <a:lstStyle/>
        <a:p>
          <a:r>
            <a:rPr lang="es-ES" sz="2000" b="1" dirty="0" smtClean="0">
              <a:latin typeface="+mn-lt"/>
              <a:hlinkClick xmlns:r="http://schemas.openxmlformats.org/officeDocument/2006/relationships" r:id="rId3" action="ppaction://hlinksldjump"/>
            </a:rPr>
            <a:t>BALANZA COMERCIAL</a:t>
          </a:r>
          <a:endParaRPr lang="es-ES" sz="2000" b="1" dirty="0">
            <a:latin typeface="+mn-lt"/>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5A83E8FD-510E-4EDC-8750-EB6140A50096}" type="parTrans" cxnId="{DFAD9F89-ED84-4D9F-A649-347989633B6E}">
      <dgm:prSet/>
      <dgm:spPr/>
      <dgm:t>
        <a:bodyPr/>
        <a:lstStyle/>
        <a:p>
          <a:endParaRPr lang="es-ES"/>
        </a:p>
      </dgm:t>
    </dgm:pt>
    <dgm:pt modelId="{44EA63C9-A0B1-4513-8CDA-E55EF53BD22A}" type="sibTrans" cxnId="{DFAD9F89-ED84-4D9F-A649-347989633B6E}">
      <dgm:prSet/>
      <dgm:spPr/>
      <dgm:t>
        <a:bodyPr/>
        <a:lstStyle/>
        <a:p>
          <a:endParaRPr lang="es-ES"/>
        </a:p>
      </dgm:t>
    </dgm:pt>
    <dgm:pt modelId="{FA2B50E3-3851-41F2-9F64-91FC7B97154B}">
      <dgm:prSet phldrT="[Texto]" custT="1"/>
      <dgm:spPr/>
      <dgm:t>
        <a:bodyPr/>
        <a:lstStyle/>
        <a:p>
          <a:r>
            <a:rPr lang="es-ES" sz="1500" b="1" dirty="0" smtClean="0">
              <a:hlinkClick xmlns:r="http://schemas.openxmlformats.org/officeDocument/2006/relationships" r:id="rId4" action="ppaction://hlinksldjump"/>
            </a:rPr>
            <a:t>PRECIOS INTERNACIONALES</a:t>
          </a:r>
          <a:endParaRPr lang="es-ES" sz="1500" b="1" dirty="0"/>
        </a:p>
      </dgm:t>
    </dgm:pt>
    <dgm:pt modelId="{CFE51FA1-761F-426F-9F98-C59C8D62E9B8}" type="parTrans" cxnId="{F983999D-96CF-4D66-BA89-7189AAD94F5F}">
      <dgm:prSet/>
      <dgm:spPr/>
      <dgm:t>
        <a:bodyPr/>
        <a:lstStyle/>
        <a:p>
          <a:endParaRPr lang="es-ES"/>
        </a:p>
      </dgm:t>
    </dgm:pt>
    <dgm:pt modelId="{4F1C34B2-66CA-4ACA-AEC9-881FC2E72B0C}" type="sibTrans" cxnId="{F983999D-96CF-4D66-BA89-7189AAD94F5F}">
      <dgm:prSet/>
      <dgm:spPr/>
      <dgm:t>
        <a:bodyPr/>
        <a:lstStyle/>
        <a:p>
          <a:endParaRPr lang="es-ES"/>
        </a:p>
      </dgm:t>
    </dgm:pt>
    <dgm:pt modelId="{FEDD0C8E-B03F-4EAC-A39E-49FF723DB8D7}">
      <dgm:prSet phldrT="[Texto]" custT="1"/>
      <dgm:spPr/>
      <dgm:t>
        <a:bodyPr/>
        <a:lstStyle/>
        <a:p>
          <a:r>
            <a:rPr lang="es-ES" sz="1400" b="1" dirty="0" smtClean="0">
              <a:latin typeface="Calibri (Cuerpo)"/>
              <a:hlinkClick xmlns:r="http://schemas.openxmlformats.org/officeDocument/2006/relationships" r:id="rId5" action="ppaction://hlinksldjump"/>
            </a:rPr>
            <a:t>VENTAJA COMPETITIVA</a:t>
          </a:r>
          <a:endParaRPr lang="es-ES" sz="1400" b="1" dirty="0">
            <a:latin typeface="Calibri (Cuerpo)"/>
          </a:endParaRPr>
        </a:p>
      </dgm:t>
    </dgm:pt>
    <dgm:pt modelId="{5E2A61FC-EBD3-4D29-AEAA-7E3933C3A5AF}" type="parTrans" cxnId="{00E225E7-0F63-4751-A713-37BE6745DDC1}">
      <dgm:prSet/>
      <dgm:spPr/>
      <dgm:t>
        <a:bodyPr/>
        <a:lstStyle/>
        <a:p>
          <a:endParaRPr lang="es-ES"/>
        </a:p>
      </dgm:t>
    </dgm:pt>
    <dgm:pt modelId="{3054DC0D-71DB-45BC-BFE3-C29DF4DAD7C7}" type="sibTrans" cxnId="{00E225E7-0F63-4751-A713-37BE6745DDC1}">
      <dgm:prSet/>
      <dgm:spPr/>
      <dgm:t>
        <a:bodyPr/>
        <a:lstStyle/>
        <a:p>
          <a:endParaRPr lang="es-ES"/>
        </a:p>
      </dgm:t>
    </dgm:pt>
    <dgm:pt modelId="{A7C186FE-0C4E-4C61-A62E-650A49346632}" type="pres">
      <dgm:prSet presAssocID="{EC9E8249-6DB6-4F7D-A431-D21D603D4D78}" presName="Name0" presStyleCnt="0">
        <dgm:presLayoutVars>
          <dgm:chMax val="1"/>
          <dgm:dir/>
          <dgm:animLvl val="ctr"/>
          <dgm:resizeHandles val="exact"/>
        </dgm:presLayoutVars>
      </dgm:prSet>
      <dgm:spPr/>
      <dgm:t>
        <a:bodyPr/>
        <a:lstStyle/>
        <a:p>
          <a:endParaRPr lang="es-EC"/>
        </a:p>
      </dgm:t>
    </dgm:pt>
    <dgm:pt modelId="{5B254587-5721-4321-99BA-078398DAC658}" type="pres">
      <dgm:prSet presAssocID="{3EF3DEBC-9DC9-4744-8635-E3D8D0B8BB8B}" presName="centerShape" presStyleLbl="node0" presStyleIdx="0" presStyleCnt="1"/>
      <dgm:spPr/>
      <dgm:t>
        <a:bodyPr/>
        <a:lstStyle/>
        <a:p>
          <a:endParaRPr lang="es-ES"/>
        </a:p>
      </dgm:t>
    </dgm:pt>
    <dgm:pt modelId="{93324FDD-A041-4F35-9433-E259750F62FC}" type="pres">
      <dgm:prSet presAssocID="{0DCCB1DB-02BF-447F-B111-005156007EE4}" presName="node" presStyleLbl="node1" presStyleIdx="0" presStyleCnt="3" custScaleX="142091" custScaleY="94815">
        <dgm:presLayoutVars>
          <dgm:bulletEnabled val="1"/>
        </dgm:presLayoutVars>
      </dgm:prSet>
      <dgm:spPr/>
      <dgm:t>
        <a:bodyPr/>
        <a:lstStyle/>
        <a:p>
          <a:endParaRPr lang="es-EC"/>
        </a:p>
      </dgm:t>
    </dgm:pt>
    <dgm:pt modelId="{B57A72AE-1551-4005-BE98-A227D3B960B0}" type="pres">
      <dgm:prSet presAssocID="{0DCCB1DB-02BF-447F-B111-005156007EE4}" presName="dummy" presStyleCnt="0"/>
      <dgm:spPr/>
      <dgm:t>
        <a:bodyPr/>
        <a:lstStyle/>
        <a:p>
          <a:endParaRPr lang="es-ES"/>
        </a:p>
      </dgm:t>
    </dgm:pt>
    <dgm:pt modelId="{224775FF-6CFF-4925-9A6B-CA5DC01CEF95}" type="pres">
      <dgm:prSet presAssocID="{44EA63C9-A0B1-4513-8CDA-E55EF53BD22A}" presName="sibTrans" presStyleLbl="sibTrans2D1" presStyleIdx="0" presStyleCnt="3"/>
      <dgm:spPr/>
      <dgm:t>
        <a:bodyPr/>
        <a:lstStyle/>
        <a:p>
          <a:endParaRPr lang="es-EC"/>
        </a:p>
      </dgm:t>
    </dgm:pt>
    <dgm:pt modelId="{5BE8147F-0391-44AD-BFB3-035406EF3851}" type="pres">
      <dgm:prSet presAssocID="{FA2B50E3-3851-41F2-9F64-91FC7B97154B}" presName="node" presStyleLbl="node1" presStyleIdx="1" presStyleCnt="3" custScaleX="152688">
        <dgm:presLayoutVars>
          <dgm:bulletEnabled val="1"/>
        </dgm:presLayoutVars>
      </dgm:prSet>
      <dgm:spPr/>
      <dgm:t>
        <a:bodyPr/>
        <a:lstStyle/>
        <a:p>
          <a:endParaRPr lang="es-ES"/>
        </a:p>
      </dgm:t>
    </dgm:pt>
    <dgm:pt modelId="{1FB9D03E-D802-4B4D-818D-DACA25B3A903}" type="pres">
      <dgm:prSet presAssocID="{FA2B50E3-3851-41F2-9F64-91FC7B97154B}" presName="dummy" presStyleCnt="0"/>
      <dgm:spPr/>
      <dgm:t>
        <a:bodyPr/>
        <a:lstStyle/>
        <a:p>
          <a:endParaRPr lang="es-ES"/>
        </a:p>
      </dgm:t>
    </dgm:pt>
    <dgm:pt modelId="{7167260D-A276-4D66-931D-798B291D21BF}" type="pres">
      <dgm:prSet presAssocID="{4F1C34B2-66CA-4ACA-AEC9-881FC2E72B0C}" presName="sibTrans" presStyleLbl="sibTrans2D1" presStyleIdx="1" presStyleCnt="3"/>
      <dgm:spPr/>
      <dgm:t>
        <a:bodyPr/>
        <a:lstStyle/>
        <a:p>
          <a:endParaRPr lang="es-EC"/>
        </a:p>
      </dgm:t>
    </dgm:pt>
    <dgm:pt modelId="{C68F8DBE-B430-4B36-A3EA-5E14967A4D85}" type="pres">
      <dgm:prSet presAssocID="{FEDD0C8E-B03F-4EAC-A39E-49FF723DB8D7}" presName="node" presStyleLbl="node1" presStyleIdx="2" presStyleCnt="3" custScaleX="133623">
        <dgm:presLayoutVars>
          <dgm:bulletEnabled val="1"/>
        </dgm:presLayoutVars>
      </dgm:prSet>
      <dgm:spPr/>
      <dgm:t>
        <a:bodyPr/>
        <a:lstStyle/>
        <a:p>
          <a:endParaRPr lang="es-ES"/>
        </a:p>
      </dgm:t>
    </dgm:pt>
    <dgm:pt modelId="{D7B0A98B-9B36-4E2A-9BFA-6EADC9DF2177}" type="pres">
      <dgm:prSet presAssocID="{FEDD0C8E-B03F-4EAC-A39E-49FF723DB8D7}" presName="dummy" presStyleCnt="0"/>
      <dgm:spPr/>
      <dgm:t>
        <a:bodyPr/>
        <a:lstStyle/>
        <a:p>
          <a:endParaRPr lang="es-ES"/>
        </a:p>
      </dgm:t>
    </dgm:pt>
    <dgm:pt modelId="{0F1BBB25-A0E1-4DF6-95F8-479C3C5A0EEE}" type="pres">
      <dgm:prSet presAssocID="{3054DC0D-71DB-45BC-BFE3-C29DF4DAD7C7}" presName="sibTrans" presStyleLbl="sibTrans2D1" presStyleIdx="2" presStyleCnt="3"/>
      <dgm:spPr/>
      <dgm:t>
        <a:bodyPr/>
        <a:lstStyle/>
        <a:p>
          <a:endParaRPr lang="es-EC"/>
        </a:p>
      </dgm:t>
    </dgm:pt>
  </dgm:ptLst>
  <dgm:cxnLst>
    <dgm:cxn modelId="{21E1AF9B-E329-446E-A7BD-929C953F99F5}" type="presOf" srcId="{EC9E8249-6DB6-4F7D-A431-D21D603D4D78}" destId="{A7C186FE-0C4E-4C61-A62E-650A49346632}" srcOrd="0" destOrd="0" presId="urn:microsoft.com/office/officeart/2005/8/layout/radial6"/>
    <dgm:cxn modelId="{760AD8BB-C604-46B3-A6BE-AF73506ECA77}" type="presOf" srcId="{0DCCB1DB-02BF-447F-B111-005156007EE4}" destId="{93324FDD-A041-4F35-9433-E259750F62FC}" srcOrd="0" destOrd="0" presId="urn:microsoft.com/office/officeart/2005/8/layout/radial6"/>
    <dgm:cxn modelId="{BD26DE35-4CDA-4BCB-87A0-197DDBE432BB}" srcId="{EC9E8249-6DB6-4F7D-A431-D21D603D4D78}" destId="{3EF3DEBC-9DC9-4744-8635-E3D8D0B8BB8B}" srcOrd="0" destOrd="0" parTransId="{187E6976-16BE-474C-BD05-CC6F3728467D}" sibTransId="{81407EA7-B048-4807-9AE3-1C20C4D41182}"/>
    <dgm:cxn modelId="{AA505BCA-CEAC-45D5-B417-749B150A33AC}" type="presOf" srcId="{3054DC0D-71DB-45BC-BFE3-C29DF4DAD7C7}" destId="{0F1BBB25-A0E1-4DF6-95F8-479C3C5A0EEE}" srcOrd="0" destOrd="0" presId="urn:microsoft.com/office/officeart/2005/8/layout/radial6"/>
    <dgm:cxn modelId="{AF498610-9C14-4AC1-8FBB-3DA2E4F20448}" type="presOf" srcId="{FA2B50E3-3851-41F2-9F64-91FC7B97154B}" destId="{5BE8147F-0391-44AD-BFB3-035406EF3851}" srcOrd="0" destOrd="0" presId="urn:microsoft.com/office/officeart/2005/8/layout/radial6"/>
    <dgm:cxn modelId="{DFAD9F89-ED84-4D9F-A649-347989633B6E}" srcId="{3EF3DEBC-9DC9-4744-8635-E3D8D0B8BB8B}" destId="{0DCCB1DB-02BF-447F-B111-005156007EE4}" srcOrd="0" destOrd="0" parTransId="{5A83E8FD-510E-4EDC-8750-EB6140A50096}" sibTransId="{44EA63C9-A0B1-4513-8CDA-E55EF53BD22A}"/>
    <dgm:cxn modelId="{F983999D-96CF-4D66-BA89-7189AAD94F5F}" srcId="{3EF3DEBC-9DC9-4744-8635-E3D8D0B8BB8B}" destId="{FA2B50E3-3851-41F2-9F64-91FC7B97154B}" srcOrd="1" destOrd="0" parTransId="{CFE51FA1-761F-426F-9F98-C59C8D62E9B8}" sibTransId="{4F1C34B2-66CA-4ACA-AEC9-881FC2E72B0C}"/>
    <dgm:cxn modelId="{A84407C9-3BB4-4338-B518-CA854CBEA92A}" type="presOf" srcId="{FEDD0C8E-B03F-4EAC-A39E-49FF723DB8D7}" destId="{C68F8DBE-B430-4B36-A3EA-5E14967A4D85}" srcOrd="0" destOrd="0" presId="urn:microsoft.com/office/officeart/2005/8/layout/radial6"/>
    <dgm:cxn modelId="{B101AC95-33A4-4BC7-B3C1-1C34E6304D59}" type="presOf" srcId="{4F1C34B2-66CA-4ACA-AEC9-881FC2E72B0C}" destId="{7167260D-A276-4D66-931D-798B291D21BF}" srcOrd="0" destOrd="0" presId="urn:microsoft.com/office/officeart/2005/8/layout/radial6"/>
    <dgm:cxn modelId="{00E225E7-0F63-4751-A713-37BE6745DDC1}" srcId="{3EF3DEBC-9DC9-4744-8635-E3D8D0B8BB8B}" destId="{FEDD0C8E-B03F-4EAC-A39E-49FF723DB8D7}" srcOrd="2" destOrd="0" parTransId="{5E2A61FC-EBD3-4D29-AEAA-7E3933C3A5AF}" sibTransId="{3054DC0D-71DB-45BC-BFE3-C29DF4DAD7C7}"/>
    <dgm:cxn modelId="{99220130-79C4-4E1B-999A-4A96BBEC1315}" type="presOf" srcId="{3EF3DEBC-9DC9-4744-8635-E3D8D0B8BB8B}" destId="{5B254587-5721-4321-99BA-078398DAC658}" srcOrd="0" destOrd="0" presId="urn:microsoft.com/office/officeart/2005/8/layout/radial6"/>
    <dgm:cxn modelId="{8AE435CB-DC9D-458E-A44E-60817820F75A}" type="presOf" srcId="{44EA63C9-A0B1-4513-8CDA-E55EF53BD22A}" destId="{224775FF-6CFF-4925-9A6B-CA5DC01CEF95}" srcOrd="0" destOrd="0" presId="urn:microsoft.com/office/officeart/2005/8/layout/radial6"/>
    <dgm:cxn modelId="{B855064D-4629-422D-9671-55ACD8503FF1}" type="presParOf" srcId="{A7C186FE-0C4E-4C61-A62E-650A49346632}" destId="{5B254587-5721-4321-99BA-078398DAC658}" srcOrd="0" destOrd="0" presId="urn:microsoft.com/office/officeart/2005/8/layout/radial6"/>
    <dgm:cxn modelId="{2F76B276-4941-4563-AED8-9C767982B476}" type="presParOf" srcId="{A7C186FE-0C4E-4C61-A62E-650A49346632}" destId="{93324FDD-A041-4F35-9433-E259750F62FC}" srcOrd="1" destOrd="0" presId="urn:microsoft.com/office/officeart/2005/8/layout/radial6"/>
    <dgm:cxn modelId="{22DA6E87-440D-4C29-A69D-D2508A83BDC2}" type="presParOf" srcId="{A7C186FE-0C4E-4C61-A62E-650A49346632}" destId="{B57A72AE-1551-4005-BE98-A227D3B960B0}" srcOrd="2" destOrd="0" presId="urn:microsoft.com/office/officeart/2005/8/layout/radial6"/>
    <dgm:cxn modelId="{7462FBE5-3889-4939-940B-F657A9B3E54A}" type="presParOf" srcId="{A7C186FE-0C4E-4C61-A62E-650A49346632}" destId="{224775FF-6CFF-4925-9A6B-CA5DC01CEF95}" srcOrd="3" destOrd="0" presId="urn:microsoft.com/office/officeart/2005/8/layout/radial6"/>
    <dgm:cxn modelId="{18FB1A8B-A5E4-4B55-8F56-E2E60708A862}" type="presParOf" srcId="{A7C186FE-0C4E-4C61-A62E-650A49346632}" destId="{5BE8147F-0391-44AD-BFB3-035406EF3851}" srcOrd="4" destOrd="0" presId="urn:microsoft.com/office/officeart/2005/8/layout/radial6"/>
    <dgm:cxn modelId="{62BB8580-2AF1-4AFA-892D-431E9895E306}" type="presParOf" srcId="{A7C186FE-0C4E-4C61-A62E-650A49346632}" destId="{1FB9D03E-D802-4B4D-818D-DACA25B3A903}" srcOrd="5" destOrd="0" presId="urn:microsoft.com/office/officeart/2005/8/layout/radial6"/>
    <dgm:cxn modelId="{F1D943D8-5A2A-4144-9173-423012594C61}" type="presParOf" srcId="{A7C186FE-0C4E-4C61-A62E-650A49346632}" destId="{7167260D-A276-4D66-931D-798B291D21BF}" srcOrd="6" destOrd="0" presId="urn:microsoft.com/office/officeart/2005/8/layout/radial6"/>
    <dgm:cxn modelId="{7EC5CFCA-07ED-4F43-A702-2F73FD412548}" type="presParOf" srcId="{A7C186FE-0C4E-4C61-A62E-650A49346632}" destId="{C68F8DBE-B430-4B36-A3EA-5E14967A4D85}" srcOrd="7" destOrd="0" presId="urn:microsoft.com/office/officeart/2005/8/layout/radial6"/>
    <dgm:cxn modelId="{832F909B-C62F-4558-ABF6-06B0E74A26BE}" type="presParOf" srcId="{A7C186FE-0C4E-4C61-A62E-650A49346632}" destId="{D7B0A98B-9B36-4E2A-9BFA-6EADC9DF2177}" srcOrd="8" destOrd="0" presId="urn:microsoft.com/office/officeart/2005/8/layout/radial6"/>
    <dgm:cxn modelId="{9AD1963A-8FD1-4A27-BB8F-26584FC20EF1}" type="presParOf" srcId="{A7C186FE-0C4E-4C61-A62E-650A49346632}" destId="{0F1BBB25-A0E1-4DF6-95F8-479C3C5A0EEE}"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3898C5-18D7-4625-B75A-BB530B153B60}" type="doc">
      <dgm:prSet loTypeId="urn:microsoft.com/office/officeart/2008/layout/AlternatingHexagons" loCatId="list" qsTypeId="urn:microsoft.com/office/officeart/2005/8/quickstyle/simple1" qsCatId="simple" csTypeId="urn:microsoft.com/office/officeart/2005/8/colors/colorful1#1" csCatId="colorful" phldr="1"/>
      <dgm:spPr/>
      <dgm:t>
        <a:bodyPr/>
        <a:lstStyle/>
        <a:p>
          <a:endParaRPr lang="en-US"/>
        </a:p>
      </dgm:t>
    </dgm:pt>
    <dgm:pt modelId="{D6DDB08F-1B79-4AF2-84F9-7832671C066D}">
      <dgm:prSet phldrT="[Texto]"/>
      <dgm:spPr/>
      <dgm:t>
        <a:bodyPr/>
        <a:lstStyle/>
        <a:p>
          <a:r>
            <a:rPr lang="en-US" dirty="0" err="1" smtClean="0"/>
            <a:t>Niveles</a:t>
          </a:r>
          <a:r>
            <a:rPr lang="en-US" dirty="0" smtClean="0"/>
            <a:t> de </a:t>
          </a:r>
          <a:r>
            <a:rPr lang="en-US" dirty="0" err="1" smtClean="0"/>
            <a:t>importacion</a:t>
          </a:r>
          <a:r>
            <a:rPr lang="en-US" dirty="0" smtClean="0"/>
            <a:t> y </a:t>
          </a:r>
          <a:r>
            <a:rPr lang="en-US" dirty="0" err="1" smtClean="0"/>
            <a:t>exportacion</a:t>
          </a:r>
          <a:endParaRPr lang="en-US" dirty="0"/>
        </a:p>
      </dgm:t>
    </dgm:pt>
    <dgm:pt modelId="{62433A39-7BF9-42B0-993B-918FF550F5B2}" type="parTrans" cxnId="{4B8F6C62-4DD5-48A3-8414-F499BCA02075}">
      <dgm:prSet/>
      <dgm:spPr/>
      <dgm:t>
        <a:bodyPr/>
        <a:lstStyle/>
        <a:p>
          <a:endParaRPr lang="en-US"/>
        </a:p>
      </dgm:t>
    </dgm:pt>
    <dgm:pt modelId="{53987807-ECF1-4B90-BC52-5417B4C17F28}" type="sibTrans" cxnId="{4B8F6C62-4DD5-48A3-8414-F499BCA02075}">
      <dgm:prSet/>
      <dgm:spPr/>
      <dgm:t>
        <a:bodyPr/>
        <a:lstStyle/>
        <a:p>
          <a:endParaRPr lang="en-US"/>
        </a:p>
      </dgm:t>
    </dgm:pt>
    <dgm:pt modelId="{94B09095-1B05-4359-AA1A-DF3C6574F44F}">
      <dgm:prSet phldrT="[Texto]"/>
      <dgm:spPr/>
      <dgm:t>
        <a:bodyPr/>
        <a:lstStyle/>
        <a:p>
          <a:r>
            <a:rPr lang="en-US" dirty="0" err="1" smtClean="0"/>
            <a:t>Industria</a:t>
          </a:r>
          <a:r>
            <a:rPr lang="en-US" dirty="0" smtClean="0"/>
            <a:t> de </a:t>
          </a:r>
          <a:r>
            <a:rPr lang="en-US" dirty="0" err="1" smtClean="0"/>
            <a:t>Calzado</a:t>
          </a:r>
          <a:endParaRPr lang="en-US" dirty="0"/>
        </a:p>
      </dgm:t>
    </dgm:pt>
    <dgm:pt modelId="{57E3EE20-0576-4AB9-B1ED-4854077C51DF}" type="parTrans" cxnId="{58A0F306-E339-436A-A3DB-9D7006617BFF}">
      <dgm:prSet/>
      <dgm:spPr/>
      <dgm:t>
        <a:bodyPr/>
        <a:lstStyle/>
        <a:p>
          <a:endParaRPr lang="en-US"/>
        </a:p>
      </dgm:t>
    </dgm:pt>
    <dgm:pt modelId="{691A6796-BEE9-4E6E-B7B2-0BBC197D2BAC}" type="sibTrans" cxnId="{58A0F306-E339-436A-A3DB-9D7006617BFF}">
      <dgm:prSet/>
      <dgm:spPr/>
      <dgm:t>
        <a:bodyPr/>
        <a:lstStyle/>
        <a:p>
          <a:endParaRPr lang="en-US"/>
        </a:p>
      </dgm:t>
    </dgm:pt>
    <dgm:pt modelId="{7B302310-D120-4ECC-9ED8-9F015529653B}">
      <dgm:prSet phldrT="[Texto]"/>
      <dgm:spPr/>
      <dgm:t>
        <a:bodyPr/>
        <a:lstStyle/>
        <a:p>
          <a:r>
            <a:rPr lang="en-US" dirty="0" err="1" smtClean="0"/>
            <a:t>Politica</a:t>
          </a:r>
          <a:r>
            <a:rPr lang="en-US" dirty="0" smtClean="0"/>
            <a:t> </a:t>
          </a:r>
          <a:r>
            <a:rPr lang="en-US" dirty="0" err="1" smtClean="0"/>
            <a:t>Comercial</a:t>
          </a:r>
          <a:endParaRPr lang="en-US" dirty="0"/>
        </a:p>
      </dgm:t>
    </dgm:pt>
    <dgm:pt modelId="{A78792AE-8306-44D5-A14F-59B99CC46B6D}" type="parTrans" cxnId="{70F39E3D-FA3D-4115-A3F4-D9BAA6E206EF}">
      <dgm:prSet/>
      <dgm:spPr/>
      <dgm:t>
        <a:bodyPr/>
        <a:lstStyle/>
        <a:p>
          <a:endParaRPr lang="en-US"/>
        </a:p>
      </dgm:t>
    </dgm:pt>
    <dgm:pt modelId="{EF99F09D-53F9-49AE-96FD-95558CB24B36}" type="sibTrans" cxnId="{70F39E3D-FA3D-4115-A3F4-D9BAA6E206EF}">
      <dgm:prSet/>
      <dgm:spPr/>
      <dgm:t>
        <a:bodyPr/>
        <a:lstStyle/>
        <a:p>
          <a:endParaRPr lang="en-US"/>
        </a:p>
      </dgm:t>
    </dgm:pt>
    <dgm:pt modelId="{BB61FE7E-9F82-46C3-8499-0C562DDD27E6}">
      <dgm:prSet phldrT="[Texto]"/>
      <dgm:spPr/>
      <dgm:t>
        <a:bodyPr/>
        <a:lstStyle/>
        <a:p>
          <a:r>
            <a:rPr lang="en-US" dirty="0" err="1" smtClean="0"/>
            <a:t>Importancia</a:t>
          </a:r>
          <a:r>
            <a:rPr lang="en-US" dirty="0" smtClean="0"/>
            <a:t> para </a:t>
          </a:r>
          <a:r>
            <a:rPr lang="en-US" dirty="0" err="1" smtClean="0"/>
            <a:t>los</a:t>
          </a:r>
          <a:r>
            <a:rPr lang="en-US" dirty="0" smtClean="0"/>
            <a:t> </a:t>
          </a:r>
          <a:r>
            <a:rPr lang="en-US" dirty="0" err="1" smtClean="0"/>
            <a:t>productores</a:t>
          </a:r>
          <a:endParaRPr lang="en-US" dirty="0"/>
        </a:p>
      </dgm:t>
    </dgm:pt>
    <dgm:pt modelId="{DC3A2F24-B812-46B3-89B6-FB67A4621A87}" type="parTrans" cxnId="{52BA7B71-5163-4A4E-A5FE-618AFFE63CB2}">
      <dgm:prSet/>
      <dgm:spPr/>
      <dgm:t>
        <a:bodyPr/>
        <a:lstStyle/>
        <a:p>
          <a:endParaRPr lang="en-US"/>
        </a:p>
      </dgm:t>
    </dgm:pt>
    <dgm:pt modelId="{4DD56DD1-2F9E-4FE3-AD83-EE8965CB7DFD}" type="sibTrans" cxnId="{52BA7B71-5163-4A4E-A5FE-618AFFE63CB2}">
      <dgm:prSet/>
      <dgm:spPr/>
      <dgm:t>
        <a:bodyPr/>
        <a:lstStyle/>
        <a:p>
          <a:endParaRPr lang="en-US"/>
        </a:p>
      </dgm:t>
    </dgm:pt>
    <dgm:pt modelId="{6A9E3C32-2FE4-4612-B638-36E836069595}">
      <dgm:prSet phldrT="[Texto]"/>
      <dgm:spPr/>
      <dgm:t>
        <a:bodyPr/>
        <a:lstStyle/>
        <a:p>
          <a:r>
            <a:rPr lang="en-US" dirty="0" smtClean="0"/>
            <a:t>China - Colombia</a:t>
          </a:r>
          <a:endParaRPr lang="en-US" dirty="0"/>
        </a:p>
      </dgm:t>
    </dgm:pt>
    <dgm:pt modelId="{D69C5B15-FBE3-45C3-B8A8-2E905EF751CC}" type="parTrans" cxnId="{8BC04C57-31DF-4853-925B-16BE814BE611}">
      <dgm:prSet/>
      <dgm:spPr/>
      <dgm:t>
        <a:bodyPr/>
        <a:lstStyle/>
        <a:p>
          <a:endParaRPr lang="en-US"/>
        </a:p>
      </dgm:t>
    </dgm:pt>
    <dgm:pt modelId="{D083FF08-25A4-4BEF-BBC9-4B6068011296}" type="sibTrans" cxnId="{8BC04C57-31DF-4853-925B-16BE814BE611}">
      <dgm:prSet/>
      <dgm:spPr/>
      <dgm:t>
        <a:bodyPr/>
        <a:lstStyle/>
        <a:p>
          <a:endParaRPr lang="en-US"/>
        </a:p>
      </dgm:t>
    </dgm:pt>
    <dgm:pt modelId="{589C0095-9032-4EFA-93ED-EF8738AB2C7C}">
      <dgm:prSet phldrT="[Texto]"/>
      <dgm:spPr/>
      <dgm:t>
        <a:bodyPr/>
        <a:lstStyle/>
        <a:p>
          <a:r>
            <a:rPr lang="en-US" dirty="0" err="1" smtClean="0"/>
            <a:t>Competidores</a:t>
          </a:r>
          <a:r>
            <a:rPr lang="en-US" dirty="0" smtClean="0"/>
            <a:t> </a:t>
          </a:r>
          <a:r>
            <a:rPr lang="en-US" dirty="0" err="1" smtClean="0"/>
            <a:t>Importantes</a:t>
          </a:r>
          <a:endParaRPr lang="en-US" dirty="0"/>
        </a:p>
      </dgm:t>
    </dgm:pt>
    <dgm:pt modelId="{F10DAB6D-9AE6-465A-884D-1B2CB65B3D29}" type="parTrans" cxnId="{411B71D8-8332-4E88-89F1-AD80C65C1FA9}">
      <dgm:prSet/>
      <dgm:spPr/>
      <dgm:t>
        <a:bodyPr/>
        <a:lstStyle/>
        <a:p>
          <a:endParaRPr lang="en-US"/>
        </a:p>
      </dgm:t>
    </dgm:pt>
    <dgm:pt modelId="{14C04D7E-F384-459E-8011-D162EF5E0B45}" type="sibTrans" cxnId="{411B71D8-8332-4E88-89F1-AD80C65C1FA9}">
      <dgm:prSet/>
      <dgm:spPr/>
      <dgm:t>
        <a:bodyPr/>
        <a:lstStyle/>
        <a:p>
          <a:endParaRPr lang="en-US"/>
        </a:p>
      </dgm:t>
    </dgm:pt>
    <dgm:pt modelId="{9F91D6F4-F1CB-40CA-87A9-3A95A033F39B}" type="pres">
      <dgm:prSet presAssocID="{DF3898C5-18D7-4625-B75A-BB530B153B60}" presName="Name0" presStyleCnt="0">
        <dgm:presLayoutVars>
          <dgm:chMax/>
          <dgm:chPref/>
          <dgm:dir/>
          <dgm:animLvl val="lvl"/>
        </dgm:presLayoutVars>
      </dgm:prSet>
      <dgm:spPr/>
      <dgm:t>
        <a:bodyPr/>
        <a:lstStyle/>
        <a:p>
          <a:endParaRPr lang="es-EC"/>
        </a:p>
      </dgm:t>
    </dgm:pt>
    <dgm:pt modelId="{D047E5D8-546D-4265-BA3B-6AD92CE660B4}" type="pres">
      <dgm:prSet presAssocID="{D6DDB08F-1B79-4AF2-84F9-7832671C066D}" presName="composite" presStyleCnt="0"/>
      <dgm:spPr/>
    </dgm:pt>
    <dgm:pt modelId="{6491DEAC-EFE6-485A-8D3B-4FFED3ABA70E}" type="pres">
      <dgm:prSet presAssocID="{D6DDB08F-1B79-4AF2-84F9-7832671C066D}" presName="Parent1" presStyleLbl="node1" presStyleIdx="0" presStyleCnt="6">
        <dgm:presLayoutVars>
          <dgm:chMax val="1"/>
          <dgm:chPref val="1"/>
          <dgm:bulletEnabled val="1"/>
        </dgm:presLayoutVars>
      </dgm:prSet>
      <dgm:spPr/>
      <dgm:t>
        <a:bodyPr/>
        <a:lstStyle/>
        <a:p>
          <a:endParaRPr lang="en-US"/>
        </a:p>
      </dgm:t>
    </dgm:pt>
    <dgm:pt modelId="{2B139B36-5400-48C8-B4CF-D75CEE7E7148}" type="pres">
      <dgm:prSet presAssocID="{D6DDB08F-1B79-4AF2-84F9-7832671C066D}" presName="Childtext1" presStyleLbl="revTx" presStyleIdx="0" presStyleCnt="3">
        <dgm:presLayoutVars>
          <dgm:chMax val="0"/>
          <dgm:chPref val="0"/>
          <dgm:bulletEnabled val="1"/>
        </dgm:presLayoutVars>
      </dgm:prSet>
      <dgm:spPr/>
      <dgm:t>
        <a:bodyPr/>
        <a:lstStyle/>
        <a:p>
          <a:endParaRPr lang="es-EC"/>
        </a:p>
      </dgm:t>
    </dgm:pt>
    <dgm:pt modelId="{8F57318A-FBDF-42C8-BDE7-ABE31A72CE38}" type="pres">
      <dgm:prSet presAssocID="{D6DDB08F-1B79-4AF2-84F9-7832671C066D}" presName="BalanceSpacing" presStyleCnt="0"/>
      <dgm:spPr/>
    </dgm:pt>
    <dgm:pt modelId="{0093A5FB-48ED-4D92-A6CE-52FBF501CA40}" type="pres">
      <dgm:prSet presAssocID="{D6DDB08F-1B79-4AF2-84F9-7832671C066D}" presName="BalanceSpacing1" presStyleCnt="0"/>
      <dgm:spPr/>
    </dgm:pt>
    <dgm:pt modelId="{1CE1EC35-8E6E-475C-A311-224647A2D360}" type="pres">
      <dgm:prSet presAssocID="{53987807-ECF1-4B90-BC52-5417B4C17F28}" presName="Accent1Text" presStyleLbl="node1" presStyleIdx="1" presStyleCnt="6"/>
      <dgm:spPr/>
      <dgm:t>
        <a:bodyPr/>
        <a:lstStyle/>
        <a:p>
          <a:endParaRPr lang="es-EC"/>
        </a:p>
      </dgm:t>
    </dgm:pt>
    <dgm:pt modelId="{5ED584D9-3FE9-4441-BA0E-B393DDB39A2F}" type="pres">
      <dgm:prSet presAssocID="{53987807-ECF1-4B90-BC52-5417B4C17F28}" presName="spaceBetweenRectangles" presStyleCnt="0"/>
      <dgm:spPr/>
    </dgm:pt>
    <dgm:pt modelId="{B89FC7F3-A085-42CD-9C81-7ED61FF73283}" type="pres">
      <dgm:prSet presAssocID="{7B302310-D120-4ECC-9ED8-9F015529653B}" presName="composite" presStyleCnt="0"/>
      <dgm:spPr/>
    </dgm:pt>
    <dgm:pt modelId="{D238C47A-1949-4855-A253-BEA748ACBC32}" type="pres">
      <dgm:prSet presAssocID="{7B302310-D120-4ECC-9ED8-9F015529653B}" presName="Parent1" presStyleLbl="node1" presStyleIdx="2" presStyleCnt="6" custLinFactNeighborY="0">
        <dgm:presLayoutVars>
          <dgm:chMax val="1"/>
          <dgm:chPref val="1"/>
          <dgm:bulletEnabled val="1"/>
        </dgm:presLayoutVars>
      </dgm:prSet>
      <dgm:spPr/>
      <dgm:t>
        <a:bodyPr/>
        <a:lstStyle/>
        <a:p>
          <a:endParaRPr lang="en-US"/>
        </a:p>
      </dgm:t>
    </dgm:pt>
    <dgm:pt modelId="{20CB5541-0BB2-43B4-81BE-6E4539E2B406}" type="pres">
      <dgm:prSet presAssocID="{7B302310-D120-4ECC-9ED8-9F015529653B}" presName="Childtext1" presStyleLbl="revTx" presStyleIdx="1" presStyleCnt="3">
        <dgm:presLayoutVars>
          <dgm:chMax val="0"/>
          <dgm:chPref val="0"/>
          <dgm:bulletEnabled val="1"/>
        </dgm:presLayoutVars>
      </dgm:prSet>
      <dgm:spPr/>
      <dgm:t>
        <a:bodyPr/>
        <a:lstStyle/>
        <a:p>
          <a:endParaRPr lang="es-EC"/>
        </a:p>
      </dgm:t>
    </dgm:pt>
    <dgm:pt modelId="{6EE2B846-6E62-4260-8C00-7EDC05E0BE6A}" type="pres">
      <dgm:prSet presAssocID="{7B302310-D120-4ECC-9ED8-9F015529653B}" presName="BalanceSpacing" presStyleCnt="0"/>
      <dgm:spPr/>
    </dgm:pt>
    <dgm:pt modelId="{0B9CA391-B1E9-4734-A5F6-563F4F395AFA}" type="pres">
      <dgm:prSet presAssocID="{7B302310-D120-4ECC-9ED8-9F015529653B}" presName="BalanceSpacing1" presStyleCnt="0"/>
      <dgm:spPr/>
    </dgm:pt>
    <dgm:pt modelId="{B73853DE-68B0-442C-9998-DDBADE25C7A4}" type="pres">
      <dgm:prSet presAssocID="{EF99F09D-53F9-49AE-96FD-95558CB24B36}" presName="Accent1Text" presStyleLbl="node1" presStyleIdx="3" presStyleCnt="6" custLinFactNeighborY="0"/>
      <dgm:spPr/>
      <dgm:t>
        <a:bodyPr/>
        <a:lstStyle/>
        <a:p>
          <a:endParaRPr lang="es-EC"/>
        </a:p>
      </dgm:t>
    </dgm:pt>
    <dgm:pt modelId="{0173E1AE-FB14-4697-B169-8FBD9602348E}" type="pres">
      <dgm:prSet presAssocID="{EF99F09D-53F9-49AE-96FD-95558CB24B36}" presName="spaceBetweenRectangles" presStyleCnt="0"/>
      <dgm:spPr/>
    </dgm:pt>
    <dgm:pt modelId="{F4391C53-A6D4-4078-8323-C19487F029AE}" type="pres">
      <dgm:prSet presAssocID="{6A9E3C32-2FE4-4612-B638-36E836069595}" presName="composite" presStyleCnt="0"/>
      <dgm:spPr/>
    </dgm:pt>
    <dgm:pt modelId="{D3ADC75E-60E9-4B60-A15D-74FD76C30536}" type="pres">
      <dgm:prSet presAssocID="{6A9E3C32-2FE4-4612-B638-36E836069595}" presName="Parent1" presStyleLbl="node1" presStyleIdx="4" presStyleCnt="6" custLinFactNeighborY="0">
        <dgm:presLayoutVars>
          <dgm:chMax val="1"/>
          <dgm:chPref val="1"/>
          <dgm:bulletEnabled val="1"/>
        </dgm:presLayoutVars>
      </dgm:prSet>
      <dgm:spPr/>
      <dgm:t>
        <a:bodyPr/>
        <a:lstStyle/>
        <a:p>
          <a:endParaRPr lang="en-US"/>
        </a:p>
      </dgm:t>
    </dgm:pt>
    <dgm:pt modelId="{FF3443DC-15BE-4EC0-BFD5-674403845E32}" type="pres">
      <dgm:prSet presAssocID="{6A9E3C32-2FE4-4612-B638-36E836069595}" presName="Childtext1" presStyleLbl="revTx" presStyleIdx="2" presStyleCnt="3">
        <dgm:presLayoutVars>
          <dgm:chMax val="0"/>
          <dgm:chPref val="0"/>
          <dgm:bulletEnabled val="1"/>
        </dgm:presLayoutVars>
      </dgm:prSet>
      <dgm:spPr/>
      <dgm:t>
        <a:bodyPr/>
        <a:lstStyle/>
        <a:p>
          <a:endParaRPr lang="en-US"/>
        </a:p>
      </dgm:t>
    </dgm:pt>
    <dgm:pt modelId="{D44E79F9-D20E-46D7-B129-41B62EC882B8}" type="pres">
      <dgm:prSet presAssocID="{6A9E3C32-2FE4-4612-B638-36E836069595}" presName="BalanceSpacing" presStyleCnt="0"/>
      <dgm:spPr/>
    </dgm:pt>
    <dgm:pt modelId="{17B28313-6BFD-48EA-A485-2BEE7F0B6615}" type="pres">
      <dgm:prSet presAssocID="{6A9E3C32-2FE4-4612-B638-36E836069595}" presName="BalanceSpacing1" presStyleCnt="0"/>
      <dgm:spPr/>
    </dgm:pt>
    <dgm:pt modelId="{AC6F408F-0AF4-4E86-AF7F-D787D997205E}" type="pres">
      <dgm:prSet presAssocID="{D083FF08-25A4-4BEF-BBC9-4B6068011296}" presName="Accent1Text" presStyleLbl="node1" presStyleIdx="5" presStyleCnt="6"/>
      <dgm:spPr/>
      <dgm:t>
        <a:bodyPr/>
        <a:lstStyle/>
        <a:p>
          <a:endParaRPr lang="es-EC"/>
        </a:p>
      </dgm:t>
    </dgm:pt>
  </dgm:ptLst>
  <dgm:cxnLst>
    <dgm:cxn modelId="{2E8BAC71-BF46-4E4F-BD5A-04C8AA33B1DC}" type="presOf" srcId="{EF99F09D-53F9-49AE-96FD-95558CB24B36}" destId="{B73853DE-68B0-442C-9998-DDBADE25C7A4}" srcOrd="0" destOrd="0" presId="urn:microsoft.com/office/officeart/2008/layout/AlternatingHexagons"/>
    <dgm:cxn modelId="{C3746BEC-DEF2-4114-A683-4A29631F2C09}" type="presOf" srcId="{D083FF08-25A4-4BEF-BBC9-4B6068011296}" destId="{AC6F408F-0AF4-4E86-AF7F-D787D997205E}" srcOrd="0" destOrd="0" presId="urn:microsoft.com/office/officeart/2008/layout/AlternatingHexagons"/>
    <dgm:cxn modelId="{9E32CCE5-5097-46BD-BAA0-C5F8893F2173}" type="presOf" srcId="{D6DDB08F-1B79-4AF2-84F9-7832671C066D}" destId="{6491DEAC-EFE6-485A-8D3B-4FFED3ABA70E}" srcOrd="0" destOrd="0" presId="urn:microsoft.com/office/officeart/2008/layout/AlternatingHexagons"/>
    <dgm:cxn modelId="{411B71D8-8332-4E88-89F1-AD80C65C1FA9}" srcId="{6A9E3C32-2FE4-4612-B638-36E836069595}" destId="{589C0095-9032-4EFA-93ED-EF8738AB2C7C}" srcOrd="0" destOrd="0" parTransId="{F10DAB6D-9AE6-465A-884D-1B2CB65B3D29}" sibTransId="{14C04D7E-F384-459E-8011-D162EF5E0B45}"/>
    <dgm:cxn modelId="{32980196-D903-4143-90C7-B303D9FA237A}" type="presOf" srcId="{BB61FE7E-9F82-46C3-8499-0C562DDD27E6}" destId="{20CB5541-0BB2-43B4-81BE-6E4539E2B406}" srcOrd="0" destOrd="0" presId="urn:microsoft.com/office/officeart/2008/layout/AlternatingHexagons"/>
    <dgm:cxn modelId="{58A0F306-E339-436A-A3DB-9D7006617BFF}" srcId="{D6DDB08F-1B79-4AF2-84F9-7832671C066D}" destId="{94B09095-1B05-4359-AA1A-DF3C6574F44F}" srcOrd="0" destOrd="0" parTransId="{57E3EE20-0576-4AB9-B1ED-4854077C51DF}" sibTransId="{691A6796-BEE9-4E6E-B7B2-0BBC197D2BAC}"/>
    <dgm:cxn modelId="{138B88BA-95D2-4B5A-BCC5-740E7B01E569}" type="presOf" srcId="{DF3898C5-18D7-4625-B75A-BB530B153B60}" destId="{9F91D6F4-F1CB-40CA-87A9-3A95A033F39B}" srcOrd="0" destOrd="0" presId="urn:microsoft.com/office/officeart/2008/layout/AlternatingHexagons"/>
    <dgm:cxn modelId="{8BC04C57-31DF-4853-925B-16BE814BE611}" srcId="{DF3898C5-18D7-4625-B75A-BB530B153B60}" destId="{6A9E3C32-2FE4-4612-B638-36E836069595}" srcOrd="2" destOrd="0" parTransId="{D69C5B15-FBE3-45C3-B8A8-2E905EF751CC}" sibTransId="{D083FF08-25A4-4BEF-BBC9-4B6068011296}"/>
    <dgm:cxn modelId="{B3FBF0C9-105A-486C-A555-294701C47162}" type="presOf" srcId="{53987807-ECF1-4B90-BC52-5417B4C17F28}" destId="{1CE1EC35-8E6E-475C-A311-224647A2D360}" srcOrd="0" destOrd="0" presId="urn:microsoft.com/office/officeart/2008/layout/AlternatingHexagons"/>
    <dgm:cxn modelId="{4B8F6C62-4DD5-48A3-8414-F499BCA02075}" srcId="{DF3898C5-18D7-4625-B75A-BB530B153B60}" destId="{D6DDB08F-1B79-4AF2-84F9-7832671C066D}" srcOrd="0" destOrd="0" parTransId="{62433A39-7BF9-42B0-993B-918FF550F5B2}" sibTransId="{53987807-ECF1-4B90-BC52-5417B4C17F28}"/>
    <dgm:cxn modelId="{2E8ADE1D-0312-48C1-A018-DE2678C1ACF4}" type="presOf" srcId="{6A9E3C32-2FE4-4612-B638-36E836069595}" destId="{D3ADC75E-60E9-4B60-A15D-74FD76C30536}" srcOrd="0" destOrd="0" presId="urn:microsoft.com/office/officeart/2008/layout/AlternatingHexagons"/>
    <dgm:cxn modelId="{32C4CBB6-86C4-4BC6-A3D2-153BC6087BCD}" type="presOf" srcId="{7B302310-D120-4ECC-9ED8-9F015529653B}" destId="{D238C47A-1949-4855-A253-BEA748ACBC32}" srcOrd="0" destOrd="0" presId="urn:microsoft.com/office/officeart/2008/layout/AlternatingHexagons"/>
    <dgm:cxn modelId="{70F39E3D-FA3D-4115-A3F4-D9BAA6E206EF}" srcId="{DF3898C5-18D7-4625-B75A-BB530B153B60}" destId="{7B302310-D120-4ECC-9ED8-9F015529653B}" srcOrd="1" destOrd="0" parTransId="{A78792AE-8306-44D5-A14F-59B99CC46B6D}" sibTransId="{EF99F09D-53F9-49AE-96FD-95558CB24B36}"/>
    <dgm:cxn modelId="{1A306905-10EC-4C5A-BA3D-08E4504A462B}" type="presOf" srcId="{589C0095-9032-4EFA-93ED-EF8738AB2C7C}" destId="{FF3443DC-15BE-4EC0-BFD5-674403845E32}" srcOrd="0" destOrd="0" presId="urn:microsoft.com/office/officeart/2008/layout/AlternatingHexagons"/>
    <dgm:cxn modelId="{7EE1F1F1-6092-4192-B98E-F549B888B930}" type="presOf" srcId="{94B09095-1B05-4359-AA1A-DF3C6574F44F}" destId="{2B139B36-5400-48C8-B4CF-D75CEE7E7148}" srcOrd="0" destOrd="0" presId="urn:microsoft.com/office/officeart/2008/layout/AlternatingHexagons"/>
    <dgm:cxn modelId="{52BA7B71-5163-4A4E-A5FE-618AFFE63CB2}" srcId="{7B302310-D120-4ECC-9ED8-9F015529653B}" destId="{BB61FE7E-9F82-46C3-8499-0C562DDD27E6}" srcOrd="0" destOrd="0" parTransId="{DC3A2F24-B812-46B3-89B6-FB67A4621A87}" sibTransId="{4DD56DD1-2F9E-4FE3-AD83-EE8965CB7DFD}"/>
    <dgm:cxn modelId="{2CFFC8F7-FA14-41C0-A781-1A62A24DECD8}" type="presParOf" srcId="{9F91D6F4-F1CB-40CA-87A9-3A95A033F39B}" destId="{D047E5D8-546D-4265-BA3B-6AD92CE660B4}" srcOrd="0" destOrd="0" presId="urn:microsoft.com/office/officeart/2008/layout/AlternatingHexagons"/>
    <dgm:cxn modelId="{DB512D85-2B47-4B86-9F86-B516D251DBDC}" type="presParOf" srcId="{D047E5D8-546D-4265-BA3B-6AD92CE660B4}" destId="{6491DEAC-EFE6-485A-8D3B-4FFED3ABA70E}" srcOrd="0" destOrd="0" presId="urn:microsoft.com/office/officeart/2008/layout/AlternatingHexagons"/>
    <dgm:cxn modelId="{F04BCF8D-12A6-4DD1-90B0-5B8A36C6B393}" type="presParOf" srcId="{D047E5D8-546D-4265-BA3B-6AD92CE660B4}" destId="{2B139B36-5400-48C8-B4CF-D75CEE7E7148}" srcOrd="1" destOrd="0" presId="urn:microsoft.com/office/officeart/2008/layout/AlternatingHexagons"/>
    <dgm:cxn modelId="{0EB5289A-841F-47D4-ABD5-6D6E7B9DF110}" type="presParOf" srcId="{D047E5D8-546D-4265-BA3B-6AD92CE660B4}" destId="{8F57318A-FBDF-42C8-BDE7-ABE31A72CE38}" srcOrd="2" destOrd="0" presId="urn:microsoft.com/office/officeart/2008/layout/AlternatingHexagons"/>
    <dgm:cxn modelId="{66CCD702-A956-4348-8B3B-380570C0E6AC}" type="presParOf" srcId="{D047E5D8-546D-4265-BA3B-6AD92CE660B4}" destId="{0093A5FB-48ED-4D92-A6CE-52FBF501CA40}" srcOrd="3" destOrd="0" presId="urn:microsoft.com/office/officeart/2008/layout/AlternatingHexagons"/>
    <dgm:cxn modelId="{5695BEA3-4C06-4C2C-A718-B11506A49043}" type="presParOf" srcId="{D047E5D8-546D-4265-BA3B-6AD92CE660B4}" destId="{1CE1EC35-8E6E-475C-A311-224647A2D360}" srcOrd="4" destOrd="0" presId="urn:microsoft.com/office/officeart/2008/layout/AlternatingHexagons"/>
    <dgm:cxn modelId="{88534A4D-18A0-428E-AAE5-036A81932D15}" type="presParOf" srcId="{9F91D6F4-F1CB-40CA-87A9-3A95A033F39B}" destId="{5ED584D9-3FE9-4441-BA0E-B393DDB39A2F}" srcOrd="1" destOrd="0" presId="urn:microsoft.com/office/officeart/2008/layout/AlternatingHexagons"/>
    <dgm:cxn modelId="{4507ACB2-4615-4F49-9AF4-BAB616703520}" type="presParOf" srcId="{9F91D6F4-F1CB-40CA-87A9-3A95A033F39B}" destId="{B89FC7F3-A085-42CD-9C81-7ED61FF73283}" srcOrd="2" destOrd="0" presId="urn:microsoft.com/office/officeart/2008/layout/AlternatingHexagons"/>
    <dgm:cxn modelId="{8D625F91-BE15-4E0C-A465-1B3E1F34EDE4}" type="presParOf" srcId="{B89FC7F3-A085-42CD-9C81-7ED61FF73283}" destId="{D238C47A-1949-4855-A253-BEA748ACBC32}" srcOrd="0" destOrd="0" presId="urn:microsoft.com/office/officeart/2008/layout/AlternatingHexagons"/>
    <dgm:cxn modelId="{9DDCDDDF-7210-4FC9-BF27-44385F452F3B}" type="presParOf" srcId="{B89FC7F3-A085-42CD-9C81-7ED61FF73283}" destId="{20CB5541-0BB2-43B4-81BE-6E4539E2B406}" srcOrd="1" destOrd="0" presId="urn:microsoft.com/office/officeart/2008/layout/AlternatingHexagons"/>
    <dgm:cxn modelId="{2B5F6E24-8BE6-4BF0-9FCF-2E84A62EA594}" type="presParOf" srcId="{B89FC7F3-A085-42CD-9C81-7ED61FF73283}" destId="{6EE2B846-6E62-4260-8C00-7EDC05E0BE6A}" srcOrd="2" destOrd="0" presId="urn:microsoft.com/office/officeart/2008/layout/AlternatingHexagons"/>
    <dgm:cxn modelId="{AAE8982D-F4C3-4A90-BA77-202FA1265457}" type="presParOf" srcId="{B89FC7F3-A085-42CD-9C81-7ED61FF73283}" destId="{0B9CA391-B1E9-4734-A5F6-563F4F395AFA}" srcOrd="3" destOrd="0" presId="urn:microsoft.com/office/officeart/2008/layout/AlternatingHexagons"/>
    <dgm:cxn modelId="{7AB883F2-213D-47DF-9832-05EAB3761B84}" type="presParOf" srcId="{B89FC7F3-A085-42CD-9C81-7ED61FF73283}" destId="{B73853DE-68B0-442C-9998-DDBADE25C7A4}" srcOrd="4" destOrd="0" presId="urn:microsoft.com/office/officeart/2008/layout/AlternatingHexagons"/>
    <dgm:cxn modelId="{5FCC0B2A-92A0-460A-9301-0F48B336CF4E}" type="presParOf" srcId="{9F91D6F4-F1CB-40CA-87A9-3A95A033F39B}" destId="{0173E1AE-FB14-4697-B169-8FBD9602348E}" srcOrd="3" destOrd="0" presId="urn:microsoft.com/office/officeart/2008/layout/AlternatingHexagons"/>
    <dgm:cxn modelId="{E37AC922-3048-4EF4-AD9E-70540B671166}" type="presParOf" srcId="{9F91D6F4-F1CB-40CA-87A9-3A95A033F39B}" destId="{F4391C53-A6D4-4078-8323-C19487F029AE}" srcOrd="4" destOrd="0" presId="urn:microsoft.com/office/officeart/2008/layout/AlternatingHexagons"/>
    <dgm:cxn modelId="{94E86DA9-9252-48D4-AA81-2DE9727AB7C9}" type="presParOf" srcId="{F4391C53-A6D4-4078-8323-C19487F029AE}" destId="{D3ADC75E-60E9-4B60-A15D-74FD76C30536}" srcOrd="0" destOrd="0" presId="urn:microsoft.com/office/officeart/2008/layout/AlternatingHexagons"/>
    <dgm:cxn modelId="{9486791B-CF76-4A4E-92E2-EC651519D0EB}" type="presParOf" srcId="{F4391C53-A6D4-4078-8323-C19487F029AE}" destId="{FF3443DC-15BE-4EC0-BFD5-674403845E32}" srcOrd="1" destOrd="0" presId="urn:microsoft.com/office/officeart/2008/layout/AlternatingHexagons"/>
    <dgm:cxn modelId="{95DB88FC-B2FE-4431-846A-B21AA43556E7}" type="presParOf" srcId="{F4391C53-A6D4-4078-8323-C19487F029AE}" destId="{D44E79F9-D20E-46D7-B129-41B62EC882B8}" srcOrd="2" destOrd="0" presId="urn:microsoft.com/office/officeart/2008/layout/AlternatingHexagons"/>
    <dgm:cxn modelId="{4ADB15D8-0131-4EFF-9345-55610FE48E97}" type="presParOf" srcId="{F4391C53-A6D4-4078-8323-C19487F029AE}" destId="{17B28313-6BFD-48EA-A485-2BEE7F0B6615}" srcOrd="3" destOrd="0" presId="urn:microsoft.com/office/officeart/2008/layout/AlternatingHexagons"/>
    <dgm:cxn modelId="{43117ABB-5CC3-4B6C-B4FA-593BFAAC63F9}" type="presParOf" srcId="{F4391C53-A6D4-4078-8323-C19487F029AE}" destId="{AC6F408F-0AF4-4E86-AF7F-D787D997205E}"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3887F7-B3D4-4ABE-9D26-6C16E2B4D9AB}" type="doc">
      <dgm:prSet loTypeId="urn:microsoft.com/office/officeart/2005/8/layout/cycle7" loCatId="cycle" qsTypeId="urn:microsoft.com/office/officeart/2005/8/quickstyle/simple1" qsCatId="simple" csTypeId="urn:microsoft.com/office/officeart/2005/8/colors/colorful1#2" csCatId="colorful" phldr="1"/>
      <dgm:spPr/>
      <dgm:t>
        <a:bodyPr/>
        <a:lstStyle/>
        <a:p>
          <a:endParaRPr lang="en-US"/>
        </a:p>
      </dgm:t>
    </dgm:pt>
    <dgm:pt modelId="{FF6DBB1C-9FDD-4895-BAA8-07A6BEA0EE42}">
      <dgm:prSet phldrT="[Texto]"/>
      <dgm:spPr/>
      <dgm:t>
        <a:bodyPr/>
        <a:lstStyle/>
        <a:p>
          <a:r>
            <a:rPr lang="en-US" dirty="0" err="1" smtClean="0"/>
            <a:t>Teorias</a:t>
          </a:r>
          <a:r>
            <a:rPr lang="en-US" dirty="0" smtClean="0"/>
            <a:t> de </a:t>
          </a:r>
          <a:r>
            <a:rPr lang="en-US" dirty="0" err="1" smtClean="0"/>
            <a:t>Soporte</a:t>
          </a:r>
          <a:endParaRPr lang="en-US" dirty="0"/>
        </a:p>
      </dgm:t>
    </dgm:pt>
    <dgm:pt modelId="{54456E37-9CFE-40EC-AF94-87A19DF401AE}" type="parTrans" cxnId="{09C24989-0031-4932-BDBB-04325182DA60}">
      <dgm:prSet/>
      <dgm:spPr/>
      <dgm:t>
        <a:bodyPr/>
        <a:lstStyle/>
        <a:p>
          <a:endParaRPr lang="en-US"/>
        </a:p>
      </dgm:t>
    </dgm:pt>
    <dgm:pt modelId="{DEA4BBA6-0349-41BB-8482-7EB0F27A4A4A}" type="sibTrans" cxnId="{09C24989-0031-4932-BDBB-04325182DA60}">
      <dgm:prSet/>
      <dgm:spPr/>
      <dgm:t>
        <a:bodyPr/>
        <a:lstStyle/>
        <a:p>
          <a:endParaRPr lang="en-US"/>
        </a:p>
      </dgm:t>
    </dgm:pt>
    <dgm:pt modelId="{78076087-B8D6-4C19-A556-B362FA6104DC}">
      <dgm:prSet phldrT="[Texto]"/>
      <dgm:spPr/>
      <dgm:t>
        <a:bodyPr/>
        <a:lstStyle/>
        <a:p>
          <a:r>
            <a:rPr lang="en-US" dirty="0" smtClean="0"/>
            <a:t>Adam Smith</a:t>
          </a:r>
          <a:endParaRPr lang="en-US" dirty="0"/>
        </a:p>
      </dgm:t>
    </dgm:pt>
    <dgm:pt modelId="{529491E6-15F7-41EF-AF1D-0B90DB1ED513}" type="parTrans" cxnId="{5F9FF1AA-06A4-4B0A-838D-F6E49159A909}">
      <dgm:prSet/>
      <dgm:spPr/>
      <dgm:t>
        <a:bodyPr/>
        <a:lstStyle/>
        <a:p>
          <a:endParaRPr lang="en-US"/>
        </a:p>
      </dgm:t>
    </dgm:pt>
    <dgm:pt modelId="{0E3D7EE9-F944-42C6-8B5E-2754A799F300}" type="sibTrans" cxnId="{5F9FF1AA-06A4-4B0A-838D-F6E49159A909}">
      <dgm:prSet/>
      <dgm:spPr/>
      <dgm:t>
        <a:bodyPr/>
        <a:lstStyle/>
        <a:p>
          <a:endParaRPr lang="en-US"/>
        </a:p>
      </dgm:t>
    </dgm:pt>
    <dgm:pt modelId="{D3A73DB7-E5EE-42C6-A939-1002DB9B4086}">
      <dgm:prSet phldrT="[Texto]"/>
      <dgm:spPr/>
      <dgm:t>
        <a:bodyPr/>
        <a:lstStyle/>
        <a:p>
          <a:r>
            <a:rPr lang="en-US" dirty="0" smtClean="0"/>
            <a:t>David Ricardo</a:t>
          </a:r>
          <a:endParaRPr lang="en-US" dirty="0"/>
        </a:p>
      </dgm:t>
    </dgm:pt>
    <dgm:pt modelId="{7B06347A-3787-44F5-B2C0-3543516199B3}" type="parTrans" cxnId="{5D0CE88E-AD95-4DDD-B970-C5AF32960DEB}">
      <dgm:prSet/>
      <dgm:spPr/>
      <dgm:t>
        <a:bodyPr/>
        <a:lstStyle/>
        <a:p>
          <a:endParaRPr lang="en-US"/>
        </a:p>
      </dgm:t>
    </dgm:pt>
    <dgm:pt modelId="{90AD90F1-B6D4-45A4-813F-BA0167550CA4}" type="sibTrans" cxnId="{5D0CE88E-AD95-4DDD-B970-C5AF32960DEB}">
      <dgm:prSet/>
      <dgm:spPr/>
      <dgm:t>
        <a:bodyPr/>
        <a:lstStyle/>
        <a:p>
          <a:endParaRPr lang="en-US"/>
        </a:p>
      </dgm:t>
    </dgm:pt>
    <dgm:pt modelId="{4F54BBBC-E708-47D5-8A8C-154BA66F2332}" type="pres">
      <dgm:prSet presAssocID="{D93887F7-B3D4-4ABE-9D26-6C16E2B4D9AB}" presName="Name0" presStyleCnt="0">
        <dgm:presLayoutVars>
          <dgm:dir/>
          <dgm:resizeHandles val="exact"/>
        </dgm:presLayoutVars>
      </dgm:prSet>
      <dgm:spPr/>
      <dgm:t>
        <a:bodyPr/>
        <a:lstStyle/>
        <a:p>
          <a:endParaRPr lang="es-EC"/>
        </a:p>
      </dgm:t>
    </dgm:pt>
    <dgm:pt modelId="{D5896CBD-1D36-43E3-81DA-40315A218775}" type="pres">
      <dgm:prSet presAssocID="{FF6DBB1C-9FDD-4895-BAA8-07A6BEA0EE42}" presName="node" presStyleLbl="node1" presStyleIdx="0" presStyleCnt="3">
        <dgm:presLayoutVars>
          <dgm:bulletEnabled val="1"/>
        </dgm:presLayoutVars>
      </dgm:prSet>
      <dgm:spPr/>
      <dgm:t>
        <a:bodyPr/>
        <a:lstStyle/>
        <a:p>
          <a:endParaRPr lang="en-US"/>
        </a:p>
      </dgm:t>
    </dgm:pt>
    <dgm:pt modelId="{0AFC7803-A8D6-4B35-A05E-630ABC7B4E88}" type="pres">
      <dgm:prSet presAssocID="{DEA4BBA6-0349-41BB-8482-7EB0F27A4A4A}" presName="sibTrans" presStyleLbl="sibTrans2D1" presStyleIdx="0" presStyleCnt="3"/>
      <dgm:spPr/>
      <dgm:t>
        <a:bodyPr/>
        <a:lstStyle/>
        <a:p>
          <a:endParaRPr lang="es-EC"/>
        </a:p>
      </dgm:t>
    </dgm:pt>
    <dgm:pt modelId="{1B23E4B4-F2EA-419A-99BB-C93C1E8A5401}" type="pres">
      <dgm:prSet presAssocID="{DEA4BBA6-0349-41BB-8482-7EB0F27A4A4A}" presName="connectorText" presStyleLbl="sibTrans2D1" presStyleIdx="0" presStyleCnt="3"/>
      <dgm:spPr/>
      <dgm:t>
        <a:bodyPr/>
        <a:lstStyle/>
        <a:p>
          <a:endParaRPr lang="es-EC"/>
        </a:p>
      </dgm:t>
    </dgm:pt>
    <dgm:pt modelId="{770FE3A5-1F5D-4694-9EAC-D842F9979876}" type="pres">
      <dgm:prSet presAssocID="{78076087-B8D6-4C19-A556-B362FA6104DC}" presName="node" presStyleLbl="node1" presStyleIdx="1" presStyleCnt="3">
        <dgm:presLayoutVars>
          <dgm:bulletEnabled val="1"/>
        </dgm:presLayoutVars>
      </dgm:prSet>
      <dgm:spPr/>
      <dgm:t>
        <a:bodyPr/>
        <a:lstStyle/>
        <a:p>
          <a:endParaRPr lang="en-US"/>
        </a:p>
      </dgm:t>
    </dgm:pt>
    <dgm:pt modelId="{BA8FFF13-4F3F-4FCC-B023-EF0D5042B188}" type="pres">
      <dgm:prSet presAssocID="{0E3D7EE9-F944-42C6-8B5E-2754A799F300}" presName="sibTrans" presStyleLbl="sibTrans2D1" presStyleIdx="1" presStyleCnt="3"/>
      <dgm:spPr/>
      <dgm:t>
        <a:bodyPr/>
        <a:lstStyle/>
        <a:p>
          <a:endParaRPr lang="es-EC"/>
        </a:p>
      </dgm:t>
    </dgm:pt>
    <dgm:pt modelId="{19A49CBF-F5E9-4C7F-87C2-928177CA8682}" type="pres">
      <dgm:prSet presAssocID="{0E3D7EE9-F944-42C6-8B5E-2754A799F300}" presName="connectorText" presStyleLbl="sibTrans2D1" presStyleIdx="1" presStyleCnt="3"/>
      <dgm:spPr/>
      <dgm:t>
        <a:bodyPr/>
        <a:lstStyle/>
        <a:p>
          <a:endParaRPr lang="es-EC"/>
        </a:p>
      </dgm:t>
    </dgm:pt>
    <dgm:pt modelId="{A2A32B16-53C7-4FE8-B214-27A1210164E0}" type="pres">
      <dgm:prSet presAssocID="{D3A73DB7-E5EE-42C6-A939-1002DB9B4086}" presName="node" presStyleLbl="node1" presStyleIdx="2" presStyleCnt="3">
        <dgm:presLayoutVars>
          <dgm:bulletEnabled val="1"/>
        </dgm:presLayoutVars>
      </dgm:prSet>
      <dgm:spPr/>
      <dgm:t>
        <a:bodyPr/>
        <a:lstStyle/>
        <a:p>
          <a:endParaRPr lang="en-US"/>
        </a:p>
      </dgm:t>
    </dgm:pt>
    <dgm:pt modelId="{51777D8C-313D-44ED-B88A-4F917DAF8AB5}" type="pres">
      <dgm:prSet presAssocID="{90AD90F1-B6D4-45A4-813F-BA0167550CA4}" presName="sibTrans" presStyleLbl="sibTrans2D1" presStyleIdx="2" presStyleCnt="3"/>
      <dgm:spPr/>
      <dgm:t>
        <a:bodyPr/>
        <a:lstStyle/>
        <a:p>
          <a:endParaRPr lang="es-EC"/>
        </a:p>
      </dgm:t>
    </dgm:pt>
    <dgm:pt modelId="{F98D5F15-7F91-42C9-AAF8-C8D5F532C4CA}" type="pres">
      <dgm:prSet presAssocID="{90AD90F1-B6D4-45A4-813F-BA0167550CA4}" presName="connectorText" presStyleLbl="sibTrans2D1" presStyleIdx="2" presStyleCnt="3"/>
      <dgm:spPr/>
      <dgm:t>
        <a:bodyPr/>
        <a:lstStyle/>
        <a:p>
          <a:endParaRPr lang="es-EC"/>
        </a:p>
      </dgm:t>
    </dgm:pt>
  </dgm:ptLst>
  <dgm:cxnLst>
    <dgm:cxn modelId="{4CD52125-A678-442A-A109-FA90526E336B}" type="presOf" srcId="{DEA4BBA6-0349-41BB-8482-7EB0F27A4A4A}" destId="{1B23E4B4-F2EA-419A-99BB-C93C1E8A5401}" srcOrd="1" destOrd="0" presId="urn:microsoft.com/office/officeart/2005/8/layout/cycle7"/>
    <dgm:cxn modelId="{6DEE4B1E-E314-4351-AF89-6E4FB0693CE2}" type="presOf" srcId="{0E3D7EE9-F944-42C6-8B5E-2754A799F300}" destId="{19A49CBF-F5E9-4C7F-87C2-928177CA8682}" srcOrd="1" destOrd="0" presId="urn:microsoft.com/office/officeart/2005/8/layout/cycle7"/>
    <dgm:cxn modelId="{8E08CADD-7959-454E-9981-8EE45E856D0D}" type="presOf" srcId="{90AD90F1-B6D4-45A4-813F-BA0167550CA4}" destId="{F98D5F15-7F91-42C9-AAF8-C8D5F532C4CA}" srcOrd="1" destOrd="0" presId="urn:microsoft.com/office/officeart/2005/8/layout/cycle7"/>
    <dgm:cxn modelId="{C3A58DC6-0C03-476A-82B4-9AF305B3F3B5}" type="presOf" srcId="{FF6DBB1C-9FDD-4895-BAA8-07A6BEA0EE42}" destId="{D5896CBD-1D36-43E3-81DA-40315A218775}" srcOrd="0" destOrd="0" presId="urn:microsoft.com/office/officeart/2005/8/layout/cycle7"/>
    <dgm:cxn modelId="{09C24989-0031-4932-BDBB-04325182DA60}" srcId="{D93887F7-B3D4-4ABE-9D26-6C16E2B4D9AB}" destId="{FF6DBB1C-9FDD-4895-BAA8-07A6BEA0EE42}" srcOrd="0" destOrd="0" parTransId="{54456E37-9CFE-40EC-AF94-87A19DF401AE}" sibTransId="{DEA4BBA6-0349-41BB-8482-7EB0F27A4A4A}"/>
    <dgm:cxn modelId="{BC9E4041-8B1A-4E31-BB0D-5ADFD7ECC23A}" type="presOf" srcId="{DEA4BBA6-0349-41BB-8482-7EB0F27A4A4A}" destId="{0AFC7803-A8D6-4B35-A05E-630ABC7B4E88}" srcOrd="0" destOrd="0" presId="urn:microsoft.com/office/officeart/2005/8/layout/cycle7"/>
    <dgm:cxn modelId="{5D0CE88E-AD95-4DDD-B970-C5AF32960DEB}" srcId="{D93887F7-B3D4-4ABE-9D26-6C16E2B4D9AB}" destId="{D3A73DB7-E5EE-42C6-A939-1002DB9B4086}" srcOrd="2" destOrd="0" parTransId="{7B06347A-3787-44F5-B2C0-3543516199B3}" sibTransId="{90AD90F1-B6D4-45A4-813F-BA0167550CA4}"/>
    <dgm:cxn modelId="{2B1C15FC-1D10-46AC-BC49-AA2E5208256E}" type="presOf" srcId="{D3A73DB7-E5EE-42C6-A939-1002DB9B4086}" destId="{A2A32B16-53C7-4FE8-B214-27A1210164E0}" srcOrd="0" destOrd="0" presId="urn:microsoft.com/office/officeart/2005/8/layout/cycle7"/>
    <dgm:cxn modelId="{5086FD9F-46FD-410B-9738-E1F30DD8E947}" type="presOf" srcId="{78076087-B8D6-4C19-A556-B362FA6104DC}" destId="{770FE3A5-1F5D-4694-9EAC-D842F9979876}" srcOrd="0" destOrd="0" presId="urn:microsoft.com/office/officeart/2005/8/layout/cycle7"/>
    <dgm:cxn modelId="{757C9A81-BA76-490A-BA41-9AD7959431BD}" type="presOf" srcId="{90AD90F1-B6D4-45A4-813F-BA0167550CA4}" destId="{51777D8C-313D-44ED-B88A-4F917DAF8AB5}" srcOrd="0" destOrd="0" presId="urn:microsoft.com/office/officeart/2005/8/layout/cycle7"/>
    <dgm:cxn modelId="{78D8A472-EBBF-412B-AAAA-B3516E7C94D3}" type="presOf" srcId="{0E3D7EE9-F944-42C6-8B5E-2754A799F300}" destId="{BA8FFF13-4F3F-4FCC-B023-EF0D5042B188}" srcOrd="0" destOrd="0" presId="urn:microsoft.com/office/officeart/2005/8/layout/cycle7"/>
    <dgm:cxn modelId="{5F9FF1AA-06A4-4B0A-838D-F6E49159A909}" srcId="{D93887F7-B3D4-4ABE-9D26-6C16E2B4D9AB}" destId="{78076087-B8D6-4C19-A556-B362FA6104DC}" srcOrd="1" destOrd="0" parTransId="{529491E6-15F7-41EF-AF1D-0B90DB1ED513}" sibTransId="{0E3D7EE9-F944-42C6-8B5E-2754A799F300}"/>
    <dgm:cxn modelId="{0D0CAD37-0700-4B9E-B443-31AA1BAC7393}" type="presOf" srcId="{D93887F7-B3D4-4ABE-9D26-6C16E2B4D9AB}" destId="{4F54BBBC-E708-47D5-8A8C-154BA66F2332}" srcOrd="0" destOrd="0" presId="urn:microsoft.com/office/officeart/2005/8/layout/cycle7"/>
    <dgm:cxn modelId="{83DBEBF6-B6F8-4E5F-A2DA-EF4896B908C8}" type="presParOf" srcId="{4F54BBBC-E708-47D5-8A8C-154BA66F2332}" destId="{D5896CBD-1D36-43E3-81DA-40315A218775}" srcOrd="0" destOrd="0" presId="urn:microsoft.com/office/officeart/2005/8/layout/cycle7"/>
    <dgm:cxn modelId="{49F67788-B1F8-4E3D-9352-A972200B6085}" type="presParOf" srcId="{4F54BBBC-E708-47D5-8A8C-154BA66F2332}" destId="{0AFC7803-A8D6-4B35-A05E-630ABC7B4E88}" srcOrd="1" destOrd="0" presId="urn:microsoft.com/office/officeart/2005/8/layout/cycle7"/>
    <dgm:cxn modelId="{436CDA31-C573-41EC-A244-CDDD28C48275}" type="presParOf" srcId="{0AFC7803-A8D6-4B35-A05E-630ABC7B4E88}" destId="{1B23E4B4-F2EA-419A-99BB-C93C1E8A5401}" srcOrd="0" destOrd="0" presId="urn:microsoft.com/office/officeart/2005/8/layout/cycle7"/>
    <dgm:cxn modelId="{F70C133D-70C4-4F56-AF00-D2FCDEB77A3C}" type="presParOf" srcId="{4F54BBBC-E708-47D5-8A8C-154BA66F2332}" destId="{770FE3A5-1F5D-4694-9EAC-D842F9979876}" srcOrd="2" destOrd="0" presId="urn:microsoft.com/office/officeart/2005/8/layout/cycle7"/>
    <dgm:cxn modelId="{4F3F4B91-B715-40E5-A0CD-5779089B0BA0}" type="presParOf" srcId="{4F54BBBC-E708-47D5-8A8C-154BA66F2332}" destId="{BA8FFF13-4F3F-4FCC-B023-EF0D5042B188}" srcOrd="3" destOrd="0" presId="urn:microsoft.com/office/officeart/2005/8/layout/cycle7"/>
    <dgm:cxn modelId="{C157FFBF-48A9-402B-B4B1-E20E287CD5BB}" type="presParOf" srcId="{BA8FFF13-4F3F-4FCC-B023-EF0D5042B188}" destId="{19A49CBF-F5E9-4C7F-87C2-928177CA8682}" srcOrd="0" destOrd="0" presId="urn:microsoft.com/office/officeart/2005/8/layout/cycle7"/>
    <dgm:cxn modelId="{1ECDFB1B-A1CE-48D8-8AF9-E970E1B37F53}" type="presParOf" srcId="{4F54BBBC-E708-47D5-8A8C-154BA66F2332}" destId="{A2A32B16-53C7-4FE8-B214-27A1210164E0}" srcOrd="4" destOrd="0" presId="urn:microsoft.com/office/officeart/2005/8/layout/cycle7"/>
    <dgm:cxn modelId="{6174AB94-B1CE-4D9B-A3FA-4E215DD010CB}" type="presParOf" srcId="{4F54BBBC-E708-47D5-8A8C-154BA66F2332}" destId="{51777D8C-313D-44ED-B88A-4F917DAF8AB5}" srcOrd="5" destOrd="0" presId="urn:microsoft.com/office/officeart/2005/8/layout/cycle7"/>
    <dgm:cxn modelId="{A8E6F6F2-2890-435C-981F-1314EFF147EF}" type="presParOf" srcId="{51777D8C-313D-44ED-B88A-4F917DAF8AB5}" destId="{F98D5F15-7F91-42C9-AAF8-C8D5F532C4C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665AA8-F88C-4372-AAC1-DF46383E0442}"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s-ES"/>
        </a:p>
      </dgm:t>
    </dgm:pt>
    <dgm:pt modelId="{9A9F2B23-C6D2-465B-815F-4CA2B03ABD23}">
      <dgm:prSet phldrT="[Texto]" custT="1"/>
      <dgm:spPr/>
      <dgm:t>
        <a:bodyPr/>
        <a:lstStyle/>
        <a:p>
          <a:pPr algn="just"/>
          <a:r>
            <a:rPr lang="es-ES" sz="1300" dirty="0" smtClean="0">
              <a:latin typeface="Times New Roman" pitchFamily="18" charset="0"/>
              <a:cs typeface="Times New Roman" pitchFamily="18" charset="0"/>
            </a:rPr>
            <a:t>El Gobierno Nacional no ha identificado los problemas que enfrenta la industria del calzado dentro de sus procesos productivos, por tal razón las políticas implementadas no permiten afrontar los graves problemas de desabastecimiento en insumos, componentes y  maquinaria. Hasta la actualidad no se puede evidenciar infraestructuras tecnológicas que le permitan desarrollar una industria a escala que le brinde la oportunidad de acaparar el mercado local y peor aún fijar niveles superiores de exportación. </a:t>
          </a:r>
          <a:endParaRPr lang="es-ES" sz="1300" dirty="0">
            <a:latin typeface="Times New Roman" pitchFamily="18" charset="0"/>
            <a:cs typeface="Times New Roman" pitchFamily="18" charset="0"/>
          </a:endParaRPr>
        </a:p>
      </dgm:t>
    </dgm:pt>
    <dgm:pt modelId="{1D17DE6C-F178-43E9-B5D1-394D756E33DF}" type="parTrans" cxnId="{FC53D989-5682-4814-99D6-536868B1272D}">
      <dgm:prSet/>
      <dgm:spPr/>
      <dgm:t>
        <a:bodyPr/>
        <a:lstStyle/>
        <a:p>
          <a:endParaRPr lang="es-ES"/>
        </a:p>
      </dgm:t>
    </dgm:pt>
    <dgm:pt modelId="{AEB19DD7-FE8F-4A05-AE14-581867C77D16}" type="sibTrans" cxnId="{FC53D989-5682-4814-99D6-536868B1272D}">
      <dgm:prSet/>
      <dgm:spPr/>
      <dgm:t>
        <a:bodyPr/>
        <a:lstStyle/>
        <a:p>
          <a:endParaRPr lang="es-ES"/>
        </a:p>
      </dgm:t>
    </dgm:pt>
    <dgm:pt modelId="{5A1BB3F0-B2D6-46CA-A1DC-4C89B6B335A9}">
      <dgm:prSet phldrT="[Texto]" custT="1"/>
      <dgm:spPr/>
      <dgm:t>
        <a:bodyPr/>
        <a:lstStyle/>
        <a:p>
          <a:pPr algn="just"/>
          <a:r>
            <a:rPr lang="es-ES" sz="1300" b="0" dirty="0" smtClean="0">
              <a:latin typeface="Times New Roman" pitchFamily="18" charset="0"/>
              <a:cs typeface="Times New Roman" pitchFamily="18" charset="0"/>
            </a:rPr>
            <a:t>El Área de Producción del sector  necesita capacitación ya que es un elemento fundamental para generar un valor agregado en la producción, la especialización constante en sus procesos puede generar una diferenciación directa de su producto en relación a los de la competencia en cuanto a precios y calidad. El sector goza de inversión por parte del estado con el fin de cambiar la matriz productiva, sin embargo es a largo plazo donde se generaran resultados que permitan a la producción nacional competir contra los estándares internacionales.</a:t>
          </a:r>
          <a:endParaRPr lang="es-ES" sz="1300" b="0" dirty="0">
            <a:latin typeface="Times New Roman" pitchFamily="18" charset="0"/>
            <a:cs typeface="Times New Roman" pitchFamily="18" charset="0"/>
          </a:endParaRPr>
        </a:p>
      </dgm:t>
    </dgm:pt>
    <dgm:pt modelId="{8DAF54E7-0B1E-4695-8E5E-B96097F04446}" type="parTrans" cxnId="{9F383172-AF02-4D10-96E4-668BB9519BAD}">
      <dgm:prSet/>
      <dgm:spPr/>
      <dgm:t>
        <a:bodyPr/>
        <a:lstStyle/>
        <a:p>
          <a:endParaRPr lang="es-ES"/>
        </a:p>
      </dgm:t>
    </dgm:pt>
    <dgm:pt modelId="{B7A324D3-BF05-446E-B0DE-A970057EDB26}" type="sibTrans" cxnId="{9F383172-AF02-4D10-96E4-668BB9519BAD}">
      <dgm:prSet/>
      <dgm:spPr/>
      <dgm:t>
        <a:bodyPr/>
        <a:lstStyle/>
        <a:p>
          <a:endParaRPr lang="es-ES"/>
        </a:p>
      </dgm:t>
    </dgm:pt>
    <dgm:pt modelId="{E3F3E171-2200-4D8D-BFAE-2EA1194B3B5A}">
      <dgm:prSet phldrT="[Texto]" custT="1"/>
      <dgm:spPr/>
      <dgm:t>
        <a:bodyPr/>
        <a:lstStyle/>
        <a:p>
          <a:pPr algn="just"/>
          <a:r>
            <a:rPr lang="es-ES" sz="1200" dirty="0" smtClean="0">
              <a:latin typeface="Times New Roman" pitchFamily="18" charset="0"/>
              <a:cs typeface="Times New Roman" pitchFamily="18" charset="0"/>
            </a:rPr>
            <a:t>El sector del Calzado está atravesando un sin número de cambios, a lo largo de los últimos años se han implementado políticas de carácter comercial a productos e insumos que inciden directamente en la producción del calzado, los mismo que a pesar de contar con apoyo directo de parte del estado para su importación se ven afectados no solo por la alta competencia desde Colombia y China; también se generan costos operacionales de importación que el mercado ofrece y son incidentes directos en el costo de producción de un par de zapatos que estima ser comercializado en el mercado nacional.</a:t>
          </a:r>
          <a:endParaRPr lang="es-ES" sz="1200" dirty="0">
            <a:latin typeface="Times New Roman" pitchFamily="18" charset="0"/>
            <a:cs typeface="Times New Roman" pitchFamily="18" charset="0"/>
          </a:endParaRPr>
        </a:p>
      </dgm:t>
    </dgm:pt>
    <dgm:pt modelId="{6156F0BC-CE11-4291-BA9B-AF677DEB578C}" type="parTrans" cxnId="{0368A4C2-A263-4D70-9D8B-6EBE28B27854}">
      <dgm:prSet/>
      <dgm:spPr/>
      <dgm:t>
        <a:bodyPr/>
        <a:lstStyle/>
        <a:p>
          <a:endParaRPr lang="es-ES"/>
        </a:p>
      </dgm:t>
    </dgm:pt>
    <dgm:pt modelId="{36D44CAA-32FF-428E-AD7D-D1E76358F1B6}" type="sibTrans" cxnId="{0368A4C2-A263-4D70-9D8B-6EBE28B27854}">
      <dgm:prSet/>
      <dgm:spPr/>
      <dgm:t>
        <a:bodyPr/>
        <a:lstStyle/>
        <a:p>
          <a:endParaRPr lang="es-ES"/>
        </a:p>
      </dgm:t>
    </dgm:pt>
    <dgm:pt modelId="{B6589F5A-DA95-4106-930D-03BE087B89B7}" type="pres">
      <dgm:prSet presAssocID="{35665AA8-F88C-4372-AAC1-DF46383E0442}" presName="outerComposite" presStyleCnt="0">
        <dgm:presLayoutVars>
          <dgm:chMax val="5"/>
          <dgm:dir/>
          <dgm:resizeHandles val="exact"/>
        </dgm:presLayoutVars>
      </dgm:prSet>
      <dgm:spPr/>
      <dgm:t>
        <a:bodyPr/>
        <a:lstStyle/>
        <a:p>
          <a:endParaRPr lang="es-ES"/>
        </a:p>
      </dgm:t>
    </dgm:pt>
    <dgm:pt modelId="{3AABC6A5-5733-4FF6-A198-7F0044872E89}" type="pres">
      <dgm:prSet presAssocID="{35665AA8-F88C-4372-AAC1-DF46383E0442}" presName="dummyMaxCanvas" presStyleCnt="0">
        <dgm:presLayoutVars/>
      </dgm:prSet>
      <dgm:spPr/>
    </dgm:pt>
    <dgm:pt modelId="{8241A649-A258-427E-92B3-84374A2617E1}" type="pres">
      <dgm:prSet presAssocID="{35665AA8-F88C-4372-AAC1-DF46383E0442}" presName="ThreeNodes_1" presStyleLbl="node1" presStyleIdx="0" presStyleCnt="3">
        <dgm:presLayoutVars>
          <dgm:bulletEnabled val="1"/>
        </dgm:presLayoutVars>
      </dgm:prSet>
      <dgm:spPr/>
      <dgm:t>
        <a:bodyPr/>
        <a:lstStyle/>
        <a:p>
          <a:endParaRPr lang="es-ES"/>
        </a:p>
      </dgm:t>
    </dgm:pt>
    <dgm:pt modelId="{BEC61AE9-F1E9-4FA1-BE68-69EE41179B85}" type="pres">
      <dgm:prSet presAssocID="{35665AA8-F88C-4372-AAC1-DF46383E0442}" presName="ThreeNodes_2" presStyleLbl="node1" presStyleIdx="1" presStyleCnt="3">
        <dgm:presLayoutVars>
          <dgm:bulletEnabled val="1"/>
        </dgm:presLayoutVars>
      </dgm:prSet>
      <dgm:spPr/>
      <dgm:t>
        <a:bodyPr/>
        <a:lstStyle/>
        <a:p>
          <a:endParaRPr lang="es-ES"/>
        </a:p>
      </dgm:t>
    </dgm:pt>
    <dgm:pt modelId="{B9070BB4-97D3-4AB4-AB23-F44B046B418A}" type="pres">
      <dgm:prSet presAssocID="{35665AA8-F88C-4372-AAC1-DF46383E0442}" presName="ThreeNodes_3" presStyleLbl="node1" presStyleIdx="2" presStyleCnt="3">
        <dgm:presLayoutVars>
          <dgm:bulletEnabled val="1"/>
        </dgm:presLayoutVars>
      </dgm:prSet>
      <dgm:spPr/>
      <dgm:t>
        <a:bodyPr/>
        <a:lstStyle/>
        <a:p>
          <a:endParaRPr lang="es-ES"/>
        </a:p>
      </dgm:t>
    </dgm:pt>
    <dgm:pt modelId="{29B54264-F6DA-4109-95F3-FE1AEE439641}" type="pres">
      <dgm:prSet presAssocID="{35665AA8-F88C-4372-AAC1-DF46383E0442}" presName="ThreeConn_1-2" presStyleLbl="fgAccFollowNode1" presStyleIdx="0" presStyleCnt="2">
        <dgm:presLayoutVars>
          <dgm:bulletEnabled val="1"/>
        </dgm:presLayoutVars>
      </dgm:prSet>
      <dgm:spPr/>
      <dgm:t>
        <a:bodyPr/>
        <a:lstStyle/>
        <a:p>
          <a:endParaRPr lang="es-ES"/>
        </a:p>
      </dgm:t>
    </dgm:pt>
    <dgm:pt modelId="{FC076C33-7607-498A-8695-27E867B97852}" type="pres">
      <dgm:prSet presAssocID="{35665AA8-F88C-4372-AAC1-DF46383E0442}" presName="ThreeConn_2-3" presStyleLbl="fgAccFollowNode1" presStyleIdx="1" presStyleCnt="2">
        <dgm:presLayoutVars>
          <dgm:bulletEnabled val="1"/>
        </dgm:presLayoutVars>
      </dgm:prSet>
      <dgm:spPr/>
      <dgm:t>
        <a:bodyPr/>
        <a:lstStyle/>
        <a:p>
          <a:endParaRPr lang="es-ES"/>
        </a:p>
      </dgm:t>
    </dgm:pt>
    <dgm:pt modelId="{BB011D65-0A05-42DA-A575-DF155DDE692F}" type="pres">
      <dgm:prSet presAssocID="{35665AA8-F88C-4372-AAC1-DF46383E0442}" presName="ThreeNodes_1_text" presStyleLbl="node1" presStyleIdx="2" presStyleCnt="3">
        <dgm:presLayoutVars>
          <dgm:bulletEnabled val="1"/>
        </dgm:presLayoutVars>
      </dgm:prSet>
      <dgm:spPr/>
      <dgm:t>
        <a:bodyPr/>
        <a:lstStyle/>
        <a:p>
          <a:endParaRPr lang="es-ES"/>
        </a:p>
      </dgm:t>
    </dgm:pt>
    <dgm:pt modelId="{D1190341-BE23-481F-854B-C82FFB607CCD}" type="pres">
      <dgm:prSet presAssocID="{35665AA8-F88C-4372-AAC1-DF46383E0442}" presName="ThreeNodes_2_text" presStyleLbl="node1" presStyleIdx="2" presStyleCnt="3">
        <dgm:presLayoutVars>
          <dgm:bulletEnabled val="1"/>
        </dgm:presLayoutVars>
      </dgm:prSet>
      <dgm:spPr/>
      <dgm:t>
        <a:bodyPr/>
        <a:lstStyle/>
        <a:p>
          <a:endParaRPr lang="es-ES"/>
        </a:p>
      </dgm:t>
    </dgm:pt>
    <dgm:pt modelId="{CDF7DCAB-E676-47E1-8447-243B648609D4}" type="pres">
      <dgm:prSet presAssocID="{35665AA8-F88C-4372-AAC1-DF46383E0442}" presName="ThreeNodes_3_text" presStyleLbl="node1" presStyleIdx="2" presStyleCnt="3">
        <dgm:presLayoutVars>
          <dgm:bulletEnabled val="1"/>
        </dgm:presLayoutVars>
      </dgm:prSet>
      <dgm:spPr/>
      <dgm:t>
        <a:bodyPr/>
        <a:lstStyle/>
        <a:p>
          <a:endParaRPr lang="es-ES"/>
        </a:p>
      </dgm:t>
    </dgm:pt>
  </dgm:ptLst>
  <dgm:cxnLst>
    <dgm:cxn modelId="{B4CBBB49-B8EE-4171-A37B-F482CF9649D4}" type="presOf" srcId="{B7A324D3-BF05-446E-B0DE-A970057EDB26}" destId="{FC076C33-7607-498A-8695-27E867B97852}" srcOrd="0" destOrd="0" presId="urn:microsoft.com/office/officeart/2005/8/layout/vProcess5"/>
    <dgm:cxn modelId="{46E7F7CC-BC50-4888-90C4-D020375DD256}" type="presOf" srcId="{AEB19DD7-FE8F-4A05-AE14-581867C77D16}" destId="{29B54264-F6DA-4109-95F3-FE1AEE439641}" srcOrd="0" destOrd="0" presId="urn:microsoft.com/office/officeart/2005/8/layout/vProcess5"/>
    <dgm:cxn modelId="{FC53D989-5682-4814-99D6-536868B1272D}" srcId="{35665AA8-F88C-4372-AAC1-DF46383E0442}" destId="{9A9F2B23-C6D2-465B-815F-4CA2B03ABD23}" srcOrd="0" destOrd="0" parTransId="{1D17DE6C-F178-43E9-B5D1-394D756E33DF}" sibTransId="{AEB19DD7-FE8F-4A05-AE14-581867C77D16}"/>
    <dgm:cxn modelId="{9F383172-AF02-4D10-96E4-668BB9519BAD}" srcId="{35665AA8-F88C-4372-AAC1-DF46383E0442}" destId="{5A1BB3F0-B2D6-46CA-A1DC-4C89B6B335A9}" srcOrd="1" destOrd="0" parTransId="{8DAF54E7-0B1E-4695-8E5E-B96097F04446}" sibTransId="{B7A324D3-BF05-446E-B0DE-A970057EDB26}"/>
    <dgm:cxn modelId="{3694CBEC-5CF6-45BD-9D6D-6F120DDF0B9B}" type="presOf" srcId="{9A9F2B23-C6D2-465B-815F-4CA2B03ABD23}" destId="{8241A649-A258-427E-92B3-84374A2617E1}" srcOrd="0" destOrd="0" presId="urn:microsoft.com/office/officeart/2005/8/layout/vProcess5"/>
    <dgm:cxn modelId="{0368A4C2-A263-4D70-9D8B-6EBE28B27854}" srcId="{35665AA8-F88C-4372-AAC1-DF46383E0442}" destId="{E3F3E171-2200-4D8D-BFAE-2EA1194B3B5A}" srcOrd="2" destOrd="0" parTransId="{6156F0BC-CE11-4291-BA9B-AF677DEB578C}" sibTransId="{36D44CAA-32FF-428E-AD7D-D1E76358F1B6}"/>
    <dgm:cxn modelId="{02EA916D-3380-4493-A753-0926B8E7A1AE}" type="presOf" srcId="{E3F3E171-2200-4D8D-BFAE-2EA1194B3B5A}" destId="{CDF7DCAB-E676-47E1-8447-243B648609D4}" srcOrd="1" destOrd="0" presId="urn:microsoft.com/office/officeart/2005/8/layout/vProcess5"/>
    <dgm:cxn modelId="{DAA3A17D-D07A-4003-A0D2-6BB23DC44EBB}" type="presOf" srcId="{E3F3E171-2200-4D8D-BFAE-2EA1194B3B5A}" destId="{B9070BB4-97D3-4AB4-AB23-F44B046B418A}" srcOrd="0" destOrd="0" presId="urn:microsoft.com/office/officeart/2005/8/layout/vProcess5"/>
    <dgm:cxn modelId="{BF93EC7C-7FE1-46A2-8152-EF37C22AC2AF}" type="presOf" srcId="{5A1BB3F0-B2D6-46CA-A1DC-4C89B6B335A9}" destId="{BEC61AE9-F1E9-4FA1-BE68-69EE41179B85}" srcOrd="0" destOrd="0" presId="urn:microsoft.com/office/officeart/2005/8/layout/vProcess5"/>
    <dgm:cxn modelId="{780510EF-59D9-4613-86B3-83E85350E25C}" type="presOf" srcId="{9A9F2B23-C6D2-465B-815F-4CA2B03ABD23}" destId="{BB011D65-0A05-42DA-A575-DF155DDE692F}" srcOrd="1" destOrd="0" presId="urn:microsoft.com/office/officeart/2005/8/layout/vProcess5"/>
    <dgm:cxn modelId="{10997D49-7A9C-4851-A530-777B053015BC}" type="presOf" srcId="{35665AA8-F88C-4372-AAC1-DF46383E0442}" destId="{B6589F5A-DA95-4106-930D-03BE087B89B7}" srcOrd="0" destOrd="0" presId="urn:microsoft.com/office/officeart/2005/8/layout/vProcess5"/>
    <dgm:cxn modelId="{4F70C459-A116-4AE9-9DC0-23C73C2FB53F}" type="presOf" srcId="{5A1BB3F0-B2D6-46CA-A1DC-4C89B6B335A9}" destId="{D1190341-BE23-481F-854B-C82FFB607CCD}" srcOrd="1" destOrd="0" presId="urn:microsoft.com/office/officeart/2005/8/layout/vProcess5"/>
    <dgm:cxn modelId="{CECF9EC0-F385-4CB4-8DF3-A9CEF168F583}" type="presParOf" srcId="{B6589F5A-DA95-4106-930D-03BE087B89B7}" destId="{3AABC6A5-5733-4FF6-A198-7F0044872E89}" srcOrd="0" destOrd="0" presId="urn:microsoft.com/office/officeart/2005/8/layout/vProcess5"/>
    <dgm:cxn modelId="{B00112D3-8890-4315-AE05-5D58100DFF32}" type="presParOf" srcId="{B6589F5A-DA95-4106-930D-03BE087B89B7}" destId="{8241A649-A258-427E-92B3-84374A2617E1}" srcOrd="1" destOrd="0" presId="urn:microsoft.com/office/officeart/2005/8/layout/vProcess5"/>
    <dgm:cxn modelId="{1E8535C8-4BAB-4DCD-8A6C-E1C1545E434C}" type="presParOf" srcId="{B6589F5A-DA95-4106-930D-03BE087B89B7}" destId="{BEC61AE9-F1E9-4FA1-BE68-69EE41179B85}" srcOrd="2" destOrd="0" presId="urn:microsoft.com/office/officeart/2005/8/layout/vProcess5"/>
    <dgm:cxn modelId="{4A3D428A-D97B-4CA9-9A41-5199C12E32AC}" type="presParOf" srcId="{B6589F5A-DA95-4106-930D-03BE087B89B7}" destId="{B9070BB4-97D3-4AB4-AB23-F44B046B418A}" srcOrd="3" destOrd="0" presId="urn:microsoft.com/office/officeart/2005/8/layout/vProcess5"/>
    <dgm:cxn modelId="{55911675-09A7-4867-A60A-661AE61192F4}" type="presParOf" srcId="{B6589F5A-DA95-4106-930D-03BE087B89B7}" destId="{29B54264-F6DA-4109-95F3-FE1AEE439641}" srcOrd="4" destOrd="0" presId="urn:microsoft.com/office/officeart/2005/8/layout/vProcess5"/>
    <dgm:cxn modelId="{8660F94E-58AB-48FE-874F-27F362A98500}" type="presParOf" srcId="{B6589F5A-DA95-4106-930D-03BE087B89B7}" destId="{FC076C33-7607-498A-8695-27E867B97852}" srcOrd="5" destOrd="0" presId="urn:microsoft.com/office/officeart/2005/8/layout/vProcess5"/>
    <dgm:cxn modelId="{343B8EE4-FA40-4AC6-B21D-7241D47CC333}" type="presParOf" srcId="{B6589F5A-DA95-4106-930D-03BE087B89B7}" destId="{BB011D65-0A05-42DA-A575-DF155DDE692F}" srcOrd="6" destOrd="0" presId="urn:microsoft.com/office/officeart/2005/8/layout/vProcess5"/>
    <dgm:cxn modelId="{71374E61-3960-4C31-A8E9-A0A21762551C}" type="presParOf" srcId="{B6589F5A-DA95-4106-930D-03BE087B89B7}" destId="{D1190341-BE23-481F-854B-C82FFB607CCD}" srcOrd="7" destOrd="0" presId="urn:microsoft.com/office/officeart/2005/8/layout/vProcess5"/>
    <dgm:cxn modelId="{E97CC6A8-1D5A-4267-AFF7-2D4B8CC5FB5B}" type="presParOf" srcId="{B6589F5A-DA95-4106-930D-03BE087B89B7}" destId="{CDF7DCAB-E676-47E1-8447-243B648609D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468AC2-4669-4C20-8F8A-6874F3A7A766}" type="doc">
      <dgm:prSet loTypeId="urn:microsoft.com/office/officeart/2005/8/layout/vProcess5" loCatId="process" qsTypeId="urn:microsoft.com/office/officeart/2005/8/quickstyle/simple1" qsCatId="simple" csTypeId="urn:microsoft.com/office/officeart/2005/8/colors/colorful1#3" csCatId="colorful" phldr="1"/>
      <dgm:spPr/>
      <dgm:t>
        <a:bodyPr/>
        <a:lstStyle/>
        <a:p>
          <a:endParaRPr lang="es-ES"/>
        </a:p>
      </dgm:t>
    </dgm:pt>
    <dgm:pt modelId="{753C9F31-8460-4F06-8EEB-CF892FDE6C99}">
      <dgm:prSet phldrT="[Texto]" custT="1"/>
      <dgm:spPr/>
      <dgm:t>
        <a:bodyPr/>
        <a:lstStyle/>
        <a:p>
          <a:pPr algn="just"/>
          <a:r>
            <a:rPr lang="es-ES" sz="1400" dirty="0" smtClean="0">
              <a:latin typeface="Times New Roman" pitchFamily="18" charset="0"/>
              <a:cs typeface="Times New Roman" pitchFamily="18" charset="0"/>
            </a:rPr>
            <a:t>El Gobierno debería brindar a los productores facilidades para el acceso a créditos, establecer alianzas estratégicas, gestionar convenios con proveedores de maquinaria, eliminar salvaguardas y aranceles para maquinaria destinada a procesos de producción. En el caso de los insumos y complementos desarrollar centros de abastecimiento local incluyendo a los pequeños comerciantes que no tienen expectativas de crecimiento dentro de esta actividad</a:t>
          </a:r>
          <a:r>
            <a:rPr lang="es-ES" sz="1200" dirty="0" smtClean="0"/>
            <a:t>.</a:t>
          </a:r>
          <a:endParaRPr lang="es-ES" sz="1200" dirty="0"/>
        </a:p>
      </dgm:t>
    </dgm:pt>
    <dgm:pt modelId="{5022C47E-541D-4B62-ABE1-917AF960EDAE}" type="parTrans" cxnId="{7CE578BE-99FB-49C7-8CF0-34B1BF999A9B}">
      <dgm:prSet/>
      <dgm:spPr/>
      <dgm:t>
        <a:bodyPr/>
        <a:lstStyle/>
        <a:p>
          <a:endParaRPr lang="es-ES"/>
        </a:p>
      </dgm:t>
    </dgm:pt>
    <dgm:pt modelId="{B4B339BB-95E2-4B80-9FF1-B0B7A3014736}" type="sibTrans" cxnId="{7CE578BE-99FB-49C7-8CF0-34B1BF999A9B}">
      <dgm:prSet/>
      <dgm:spPr/>
      <dgm:t>
        <a:bodyPr/>
        <a:lstStyle/>
        <a:p>
          <a:endParaRPr lang="es-ES"/>
        </a:p>
      </dgm:t>
    </dgm:pt>
    <dgm:pt modelId="{0184B033-23C6-42DC-BBC8-F6D7E44945A4}">
      <dgm:prSet phldrT="[Texto]" custT="1"/>
      <dgm:spPr/>
      <dgm:t>
        <a:bodyPr/>
        <a:lstStyle/>
        <a:p>
          <a:pPr algn="just"/>
          <a:r>
            <a:rPr lang="es-ES" sz="1400" dirty="0" smtClean="0">
              <a:latin typeface="Times New Roman" pitchFamily="18" charset="0"/>
              <a:cs typeface="Times New Roman" pitchFamily="18" charset="0"/>
            </a:rPr>
            <a:t>Desarrollar programas continuos de capacitación a los productores que los orienten a  generar procesos de mejora continua e innovación, pues aún se evidencia ausencia de una integración efectiva de la Cadena Productiva del sector por ejemplo en Brasil se han integrado un grupo de empresas con capacidad de “Locomotora para el sector del calzado” cuya labor radica en identificar las falencias dentro de los procesos productivos  y  trabajar en estrategias de recuperación.</a:t>
          </a:r>
          <a:endParaRPr lang="es-ES" sz="1400" dirty="0">
            <a:latin typeface="Times New Roman" pitchFamily="18" charset="0"/>
            <a:cs typeface="Times New Roman" pitchFamily="18" charset="0"/>
          </a:endParaRPr>
        </a:p>
      </dgm:t>
    </dgm:pt>
    <dgm:pt modelId="{E09676D4-20E4-4539-9E94-AB049CB66AF4}" type="parTrans" cxnId="{F601ED91-C391-4365-BDC8-85999E328811}">
      <dgm:prSet/>
      <dgm:spPr/>
      <dgm:t>
        <a:bodyPr/>
        <a:lstStyle/>
        <a:p>
          <a:endParaRPr lang="es-ES"/>
        </a:p>
      </dgm:t>
    </dgm:pt>
    <dgm:pt modelId="{CBD4133B-7E6D-4118-9257-D826B8DC26B2}" type="sibTrans" cxnId="{F601ED91-C391-4365-BDC8-85999E328811}">
      <dgm:prSet/>
      <dgm:spPr/>
      <dgm:t>
        <a:bodyPr/>
        <a:lstStyle/>
        <a:p>
          <a:endParaRPr lang="es-ES"/>
        </a:p>
      </dgm:t>
    </dgm:pt>
    <dgm:pt modelId="{7F0DD3C4-C036-410B-AF42-92883B04FE4C}">
      <dgm:prSet phldrT="[Texto]" custT="1"/>
      <dgm:spPr/>
      <dgm:t>
        <a:bodyPr/>
        <a:lstStyle/>
        <a:p>
          <a:pPr algn="just"/>
          <a:r>
            <a:rPr lang="es-ES" sz="1400" dirty="0" err="1" smtClean="0">
              <a:latin typeface="Times New Roman" pitchFamily="18" charset="0"/>
              <a:cs typeface="Times New Roman" pitchFamily="18" charset="0"/>
            </a:rPr>
            <a:t>Proecuador</a:t>
          </a:r>
          <a:r>
            <a:rPr lang="es-ES" sz="1400" dirty="0" smtClean="0">
              <a:latin typeface="Times New Roman" pitchFamily="18" charset="0"/>
              <a:cs typeface="Times New Roman" pitchFamily="18" charset="0"/>
            </a:rPr>
            <a:t> y el Ministerio de Comercio Exterior deberían ofrecer capacitaciones y consultorías constantes al gremio del calzado en temas como: Comercio Exterior y Aduanas que le permita presupuestar el costo que implica una importación de maquinaria e insumos, debido a que los costos operacionales tales como Transporte Internacional, Tributos a pagar y costos locales son ofertados acorde al mercado, siendo este un costo incluso que puede sobrepasar el valor propio de la mercadería.</a:t>
          </a:r>
          <a:endParaRPr lang="es-ES" sz="1400" dirty="0">
            <a:latin typeface="Times New Roman" pitchFamily="18" charset="0"/>
            <a:cs typeface="Times New Roman" pitchFamily="18" charset="0"/>
          </a:endParaRPr>
        </a:p>
      </dgm:t>
    </dgm:pt>
    <dgm:pt modelId="{AA5AEE68-37AB-4CCE-876A-BCCA5574CD0C}" type="parTrans" cxnId="{D4DFC3A7-80BD-4921-80AC-D29AE5FBC88E}">
      <dgm:prSet/>
      <dgm:spPr/>
      <dgm:t>
        <a:bodyPr/>
        <a:lstStyle/>
        <a:p>
          <a:endParaRPr lang="es-ES"/>
        </a:p>
      </dgm:t>
    </dgm:pt>
    <dgm:pt modelId="{65BE8386-12B7-430D-95E6-1E828079A239}" type="sibTrans" cxnId="{D4DFC3A7-80BD-4921-80AC-D29AE5FBC88E}">
      <dgm:prSet/>
      <dgm:spPr/>
      <dgm:t>
        <a:bodyPr/>
        <a:lstStyle/>
        <a:p>
          <a:endParaRPr lang="es-ES"/>
        </a:p>
      </dgm:t>
    </dgm:pt>
    <dgm:pt modelId="{91C4EC1C-9A3E-4F2C-9E1A-E93DDDC1FB4D}" type="pres">
      <dgm:prSet presAssocID="{25468AC2-4669-4C20-8F8A-6874F3A7A766}" presName="outerComposite" presStyleCnt="0">
        <dgm:presLayoutVars>
          <dgm:chMax val="5"/>
          <dgm:dir/>
          <dgm:resizeHandles val="exact"/>
        </dgm:presLayoutVars>
      </dgm:prSet>
      <dgm:spPr/>
      <dgm:t>
        <a:bodyPr/>
        <a:lstStyle/>
        <a:p>
          <a:endParaRPr lang="es-ES"/>
        </a:p>
      </dgm:t>
    </dgm:pt>
    <dgm:pt modelId="{77646614-F009-4A31-A226-4BAC3F4A4B23}" type="pres">
      <dgm:prSet presAssocID="{25468AC2-4669-4C20-8F8A-6874F3A7A766}" presName="dummyMaxCanvas" presStyleCnt="0">
        <dgm:presLayoutVars/>
      </dgm:prSet>
      <dgm:spPr/>
    </dgm:pt>
    <dgm:pt modelId="{E4307E1F-0D74-400E-83D8-3225D25AF5AF}" type="pres">
      <dgm:prSet presAssocID="{25468AC2-4669-4C20-8F8A-6874F3A7A766}" presName="ThreeNodes_1" presStyleLbl="node1" presStyleIdx="0" presStyleCnt="3">
        <dgm:presLayoutVars>
          <dgm:bulletEnabled val="1"/>
        </dgm:presLayoutVars>
      </dgm:prSet>
      <dgm:spPr/>
      <dgm:t>
        <a:bodyPr/>
        <a:lstStyle/>
        <a:p>
          <a:endParaRPr lang="es-ES"/>
        </a:p>
      </dgm:t>
    </dgm:pt>
    <dgm:pt modelId="{2F6B442F-20A6-4AE2-80EF-8829E19FC598}" type="pres">
      <dgm:prSet presAssocID="{25468AC2-4669-4C20-8F8A-6874F3A7A766}" presName="ThreeNodes_2" presStyleLbl="node1" presStyleIdx="1" presStyleCnt="3">
        <dgm:presLayoutVars>
          <dgm:bulletEnabled val="1"/>
        </dgm:presLayoutVars>
      </dgm:prSet>
      <dgm:spPr/>
      <dgm:t>
        <a:bodyPr/>
        <a:lstStyle/>
        <a:p>
          <a:endParaRPr lang="es-ES"/>
        </a:p>
      </dgm:t>
    </dgm:pt>
    <dgm:pt modelId="{AD0411D1-AA3D-41A0-BAD0-97D80C307ECF}" type="pres">
      <dgm:prSet presAssocID="{25468AC2-4669-4C20-8F8A-6874F3A7A766}" presName="ThreeNodes_3" presStyleLbl="node1" presStyleIdx="2" presStyleCnt="3">
        <dgm:presLayoutVars>
          <dgm:bulletEnabled val="1"/>
        </dgm:presLayoutVars>
      </dgm:prSet>
      <dgm:spPr/>
      <dgm:t>
        <a:bodyPr/>
        <a:lstStyle/>
        <a:p>
          <a:endParaRPr lang="es-ES"/>
        </a:p>
      </dgm:t>
    </dgm:pt>
    <dgm:pt modelId="{D590FA9D-98A3-4C7A-B7B9-F9500796EB54}" type="pres">
      <dgm:prSet presAssocID="{25468AC2-4669-4C20-8F8A-6874F3A7A766}" presName="ThreeConn_1-2" presStyleLbl="fgAccFollowNode1" presStyleIdx="0" presStyleCnt="2">
        <dgm:presLayoutVars>
          <dgm:bulletEnabled val="1"/>
        </dgm:presLayoutVars>
      </dgm:prSet>
      <dgm:spPr/>
      <dgm:t>
        <a:bodyPr/>
        <a:lstStyle/>
        <a:p>
          <a:endParaRPr lang="es-ES"/>
        </a:p>
      </dgm:t>
    </dgm:pt>
    <dgm:pt modelId="{DB1E081F-281C-4138-9D94-5D3CE2020894}" type="pres">
      <dgm:prSet presAssocID="{25468AC2-4669-4C20-8F8A-6874F3A7A766}" presName="ThreeConn_2-3" presStyleLbl="fgAccFollowNode1" presStyleIdx="1" presStyleCnt="2">
        <dgm:presLayoutVars>
          <dgm:bulletEnabled val="1"/>
        </dgm:presLayoutVars>
      </dgm:prSet>
      <dgm:spPr/>
      <dgm:t>
        <a:bodyPr/>
        <a:lstStyle/>
        <a:p>
          <a:endParaRPr lang="es-ES"/>
        </a:p>
      </dgm:t>
    </dgm:pt>
    <dgm:pt modelId="{CD85A588-1413-4329-A70E-188B787512F8}" type="pres">
      <dgm:prSet presAssocID="{25468AC2-4669-4C20-8F8A-6874F3A7A766}" presName="ThreeNodes_1_text" presStyleLbl="node1" presStyleIdx="2" presStyleCnt="3">
        <dgm:presLayoutVars>
          <dgm:bulletEnabled val="1"/>
        </dgm:presLayoutVars>
      </dgm:prSet>
      <dgm:spPr/>
      <dgm:t>
        <a:bodyPr/>
        <a:lstStyle/>
        <a:p>
          <a:endParaRPr lang="es-ES"/>
        </a:p>
      </dgm:t>
    </dgm:pt>
    <dgm:pt modelId="{34A92988-ABCB-4D78-90D5-750AD8E1CD5C}" type="pres">
      <dgm:prSet presAssocID="{25468AC2-4669-4C20-8F8A-6874F3A7A766}" presName="ThreeNodes_2_text" presStyleLbl="node1" presStyleIdx="2" presStyleCnt="3">
        <dgm:presLayoutVars>
          <dgm:bulletEnabled val="1"/>
        </dgm:presLayoutVars>
      </dgm:prSet>
      <dgm:spPr/>
      <dgm:t>
        <a:bodyPr/>
        <a:lstStyle/>
        <a:p>
          <a:endParaRPr lang="es-ES"/>
        </a:p>
      </dgm:t>
    </dgm:pt>
    <dgm:pt modelId="{4912204C-DCDB-4EE6-8ECB-4A6E5225B7F5}" type="pres">
      <dgm:prSet presAssocID="{25468AC2-4669-4C20-8F8A-6874F3A7A766}" presName="ThreeNodes_3_text" presStyleLbl="node1" presStyleIdx="2" presStyleCnt="3">
        <dgm:presLayoutVars>
          <dgm:bulletEnabled val="1"/>
        </dgm:presLayoutVars>
      </dgm:prSet>
      <dgm:spPr/>
      <dgm:t>
        <a:bodyPr/>
        <a:lstStyle/>
        <a:p>
          <a:endParaRPr lang="es-ES"/>
        </a:p>
      </dgm:t>
    </dgm:pt>
  </dgm:ptLst>
  <dgm:cxnLst>
    <dgm:cxn modelId="{4132C79F-108F-4E64-B047-EDEAF826916E}" type="presOf" srcId="{7F0DD3C4-C036-410B-AF42-92883B04FE4C}" destId="{AD0411D1-AA3D-41A0-BAD0-97D80C307ECF}" srcOrd="0" destOrd="0" presId="urn:microsoft.com/office/officeart/2005/8/layout/vProcess5"/>
    <dgm:cxn modelId="{7CE578BE-99FB-49C7-8CF0-34B1BF999A9B}" srcId="{25468AC2-4669-4C20-8F8A-6874F3A7A766}" destId="{753C9F31-8460-4F06-8EEB-CF892FDE6C99}" srcOrd="0" destOrd="0" parTransId="{5022C47E-541D-4B62-ABE1-917AF960EDAE}" sibTransId="{B4B339BB-95E2-4B80-9FF1-B0B7A3014736}"/>
    <dgm:cxn modelId="{CFA0BF9C-18F0-42AA-AC7F-0A61C764D798}" type="presOf" srcId="{B4B339BB-95E2-4B80-9FF1-B0B7A3014736}" destId="{D590FA9D-98A3-4C7A-B7B9-F9500796EB54}" srcOrd="0" destOrd="0" presId="urn:microsoft.com/office/officeart/2005/8/layout/vProcess5"/>
    <dgm:cxn modelId="{D4DFC3A7-80BD-4921-80AC-D29AE5FBC88E}" srcId="{25468AC2-4669-4C20-8F8A-6874F3A7A766}" destId="{7F0DD3C4-C036-410B-AF42-92883B04FE4C}" srcOrd="2" destOrd="0" parTransId="{AA5AEE68-37AB-4CCE-876A-BCCA5574CD0C}" sibTransId="{65BE8386-12B7-430D-95E6-1E828079A239}"/>
    <dgm:cxn modelId="{FE630B1E-40D8-447F-98BC-6108A8433507}" type="presOf" srcId="{CBD4133B-7E6D-4118-9257-D826B8DC26B2}" destId="{DB1E081F-281C-4138-9D94-5D3CE2020894}" srcOrd="0" destOrd="0" presId="urn:microsoft.com/office/officeart/2005/8/layout/vProcess5"/>
    <dgm:cxn modelId="{3567F070-C697-4A33-8A9D-C16C21B4EA8A}" type="presOf" srcId="{7F0DD3C4-C036-410B-AF42-92883B04FE4C}" destId="{4912204C-DCDB-4EE6-8ECB-4A6E5225B7F5}" srcOrd="1" destOrd="0" presId="urn:microsoft.com/office/officeart/2005/8/layout/vProcess5"/>
    <dgm:cxn modelId="{08670769-05ED-4189-A019-3073B8226B14}" type="presOf" srcId="{0184B033-23C6-42DC-BBC8-F6D7E44945A4}" destId="{34A92988-ABCB-4D78-90D5-750AD8E1CD5C}" srcOrd="1" destOrd="0" presId="urn:microsoft.com/office/officeart/2005/8/layout/vProcess5"/>
    <dgm:cxn modelId="{F70A943A-8A16-41D7-B0B5-F4C97F676141}" type="presOf" srcId="{753C9F31-8460-4F06-8EEB-CF892FDE6C99}" destId="{E4307E1F-0D74-400E-83D8-3225D25AF5AF}" srcOrd="0" destOrd="0" presId="urn:microsoft.com/office/officeart/2005/8/layout/vProcess5"/>
    <dgm:cxn modelId="{BDC14782-13F8-4C69-97D2-7DD38FA2EB2E}" type="presOf" srcId="{0184B033-23C6-42DC-BBC8-F6D7E44945A4}" destId="{2F6B442F-20A6-4AE2-80EF-8829E19FC598}" srcOrd="0" destOrd="0" presId="urn:microsoft.com/office/officeart/2005/8/layout/vProcess5"/>
    <dgm:cxn modelId="{F601ED91-C391-4365-BDC8-85999E328811}" srcId="{25468AC2-4669-4C20-8F8A-6874F3A7A766}" destId="{0184B033-23C6-42DC-BBC8-F6D7E44945A4}" srcOrd="1" destOrd="0" parTransId="{E09676D4-20E4-4539-9E94-AB049CB66AF4}" sibTransId="{CBD4133B-7E6D-4118-9257-D826B8DC26B2}"/>
    <dgm:cxn modelId="{AB89EACA-3AAB-42A9-B364-E551E49005BB}" type="presOf" srcId="{25468AC2-4669-4C20-8F8A-6874F3A7A766}" destId="{91C4EC1C-9A3E-4F2C-9E1A-E93DDDC1FB4D}" srcOrd="0" destOrd="0" presId="urn:microsoft.com/office/officeart/2005/8/layout/vProcess5"/>
    <dgm:cxn modelId="{87DFA1F5-FBFB-4099-8EAD-E29F98FB2CCD}" type="presOf" srcId="{753C9F31-8460-4F06-8EEB-CF892FDE6C99}" destId="{CD85A588-1413-4329-A70E-188B787512F8}" srcOrd="1" destOrd="0" presId="urn:microsoft.com/office/officeart/2005/8/layout/vProcess5"/>
    <dgm:cxn modelId="{8B3A96F9-8B5A-4844-B389-F0EED7D4A84C}" type="presParOf" srcId="{91C4EC1C-9A3E-4F2C-9E1A-E93DDDC1FB4D}" destId="{77646614-F009-4A31-A226-4BAC3F4A4B23}" srcOrd="0" destOrd="0" presId="urn:microsoft.com/office/officeart/2005/8/layout/vProcess5"/>
    <dgm:cxn modelId="{05254230-CA47-4F56-836F-F09D3249A4A3}" type="presParOf" srcId="{91C4EC1C-9A3E-4F2C-9E1A-E93DDDC1FB4D}" destId="{E4307E1F-0D74-400E-83D8-3225D25AF5AF}" srcOrd="1" destOrd="0" presId="urn:microsoft.com/office/officeart/2005/8/layout/vProcess5"/>
    <dgm:cxn modelId="{AD440378-EC3E-4829-8074-151346F78B0B}" type="presParOf" srcId="{91C4EC1C-9A3E-4F2C-9E1A-E93DDDC1FB4D}" destId="{2F6B442F-20A6-4AE2-80EF-8829E19FC598}" srcOrd="2" destOrd="0" presId="urn:microsoft.com/office/officeart/2005/8/layout/vProcess5"/>
    <dgm:cxn modelId="{0D0F1A25-F34A-4D4B-BC34-A64934C2026D}" type="presParOf" srcId="{91C4EC1C-9A3E-4F2C-9E1A-E93DDDC1FB4D}" destId="{AD0411D1-AA3D-41A0-BAD0-97D80C307ECF}" srcOrd="3" destOrd="0" presId="urn:microsoft.com/office/officeart/2005/8/layout/vProcess5"/>
    <dgm:cxn modelId="{6E9802CD-1F75-4D9E-A794-9E45B4FDEF8F}" type="presParOf" srcId="{91C4EC1C-9A3E-4F2C-9E1A-E93DDDC1FB4D}" destId="{D590FA9D-98A3-4C7A-B7B9-F9500796EB54}" srcOrd="4" destOrd="0" presId="urn:microsoft.com/office/officeart/2005/8/layout/vProcess5"/>
    <dgm:cxn modelId="{E13F86D8-27CE-440F-BA45-184ED232E6C0}" type="presParOf" srcId="{91C4EC1C-9A3E-4F2C-9E1A-E93DDDC1FB4D}" destId="{DB1E081F-281C-4138-9D94-5D3CE2020894}" srcOrd="5" destOrd="0" presId="urn:microsoft.com/office/officeart/2005/8/layout/vProcess5"/>
    <dgm:cxn modelId="{2FE0B94D-CE9A-47C2-9044-AECD7152AF32}" type="presParOf" srcId="{91C4EC1C-9A3E-4F2C-9E1A-E93DDDC1FB4D}" destId="{CD85A588-1413-4329-A70E-188B787512F8}" srcOrd="6" destOrd="0" presId="urn:microsoft.com/office/officeart/2005/8/layout/vProcess5"/>
    <dgm:cxn modelId="{601FA8D2-037E-4EE8-86F3-F7127A904D6C}" type="presParOf" srcId="{91C4EC1C-9A3E-4F2C-9E1A-E93DDDC1FB4D}" destId="{34A92988-ABCB-4D78-90D5-750AD8E1CD5C}" srcOrd="7" destOrd="0" presId="urn:microsoft.com/office/officeart/2005/8/layout/vProcess5"/>
    <dgm:cxn modelId="{B0CFA9BC-AB01-417D-A6DA-56C31AD3036A}" type="presParOf" srcId="{91C4EC1C-9A3E-4F2C-9E1A-E93DDDC1FB4D}" destId="{4912204C-DCDB-4EE6-8ECB-4A6E5225B7F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BBB25-A0E1-4DF6-95F8-479C3C5A0EEE}">
      <dsp:nvSpPr>
        <dsp:cNvPr id="0" name=""/>
        <dsp:cNvSpPr/>
      </dsp:nvSpPr>
      <dsp:spPr>
        <a:xfrm>
          <a:off x="1765284" y="649447"/>
          <a:ext cx="4460515" cy="4460515"/>
        </a:xfrm>
        <a:prstGeom prst="blockArc">
          <a:avLst>
            <a:gd name="adj1" fmla="val 9000000"/>
            <a:gd name="adj2" fmla="val 16200000"/>
            <a:gd name="adj3" fmla="val 4637"/>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7167260D-A276-4D66-931D-798B291D21BF}">
      <dsp:nvSpPr>
        <dsp:cNvPr id="0" name=""/>
        <dsp:cNvSpPr/>
      </dsp:nvSpPr>
      <dsp:spPr>
        <a:xfrm>
          <a:off x="1765284" y="649447"/>
          <a:ext cx="4460515" cy="4460515"/>
        </a:xfrm>
        <a:prstGeom prst="blockArc">
          <a:avLst>
            <a:gd name="adj1" fmla="val 1800000"/>
            <a:gd name="adj2" fmla="val 9000000"/>
            <a:gd name="adj3" fmla="val 4637"/>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224775FF-6CFF-4925-9A6B-CA5DC01CEF95}">
      <dsp:nvSpPr>
        <dsp:cNvPr id="0" name=""/>
        <dsp:cNvSpPr/>
      </dsp:nvSpPr>
      <dsp:spPr>
        <a:xfrm>
          <a:off x="1765284" y="649447"/>
          <a:ext cx="4460515" cy="4460515"/>
        </a:xfrm>
        <a:prstGeom prst="blockArc">
          <a:avLst>
            <a:gd name="adj1" fmla="val 16200000"/>
            <a:gd name="adj2" fmla="val 1800000"/>
            <a:gd name="adj3" fmla="val 4637"/>
          </a:avLst>
        </a:prstGeom>
        <a:gradFill rotWithShape="0">
          <a:gsLst>
            <a:gs pos="0">
              <a:schemeClr val="accent1">
                <a:tint val="60000"/>
                <a:hueOff val="0"/>
                <a:satOff val="0"/>
                <a:lumOff val="0"/>
                <a:alphaOff val="0"/>
                <a:shade val="85000"/>
                <a:satMod val="130000"/>
              </a:schemeClr>
            </a:gs>
            <a:gs pos="34000">
              <a:schemeClr val="accent1">
                <a:tint val="60000"/>
                <a:hueOff val="0"/>
                <a:satOff val="0"/>
                <a:lumOff val="0"/>
                <a:alphaOff val="0"/>
                <a:shade val="87000"/>
                <a:satMod val="125000"/>
              </a:schemeClr>
            </a:gs>
            <a:gs pos="70000">
              <a:schemeClr val="accent1">
                <a:tint val="60000"/>
                <a:hueOff val="0"/>
                <a:satOff val="0"/>
                <a:lumOff val="0"/>
                <a:alphaOff val="0"/>
                <a:tint val="100000"/>
                <a:shade val="90000"/>
                <a:satMod val="130000"/>
              </a:schemeClr>
            </a:gs>
            <a:gs pos="100000">
              <a:schemeClr val="accent1">
                <a:tint val="6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B254587-5721-4321-99BA-078398DAC658}">
      <dsp:nvSpPr>
        <dsp:cNvPr id="0" name=""/>
        <dsp:cNvSpPr/>
      </dsp:nvSpPr>
      <dsp:spPr>
        <a:xfrm>
          <a:off x="2969620" y="1853783"/>
          <a:ext cx="2051843" cy="2051843"/>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s-ES" sz="1700" b="1" kern="1200" dirty="0" smtClean="0">
              <a:hlinkClick xmlns:r="http://schemas.openxmlformats.org/officeDocument/2006/relationships" r:id="" action="ppaction://hlinksldjump"/>
            </a:rPr>
            <a:t>IMPACTO DE LA EL POLITICA COMERCIAL EN EL ECUADOR</a:t>
          </a:r>
          <a:endParaRPr lang="es-ES" sz="1700" kern="1200" dirty="0"/>
        </a:p>
      </dsp:txBody>
      <dsp:txXfrm>
        <a:off x="3270105" y="2154268"/>
        <a:ext cx="1450873" cy="1450873"/>
      </dsp:txXfrm>
    </dsp:sp>
    <dsp:sp modelId="{93324FDD-A041-4F35-9433-E259750F62FC}">
      <dsp:nvSpPr>
        <dsp:cNvPr id="0" name=""/>
        <dsp:cNvSpPr/>
      </dsp:nvSpPr>
      <dsp:spPr>
        <a:xfrm>
          <a:off x="2975122" y="20244"/>
          <a:ext cx="2040839" cy="1361818"/>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latin typeface="+mn-lt"/>
              <a:hlinkClick xmlns:r="http://schemas.openxmlformats.org/officeDocument/2006/relationships" r:id="" action="ppaction://hlinksldjump"/>
            </a:rPr>
            <a:t>BALANZA COMERCIAL</a:t>
          </a:r>
          <a:endParaRPr lang="es-ES" sz="2000" b="1" kern="1200" dirty="0">
            <a:latin typeface="+mn-lt"/>
          </a:endParaRPr>
        </a:p>
      </dsp:txBody>
      <dsp:txXfrm>
        <a:off x="3273996" y="219678"/>
        <a:ext cx="1443091" cy="962950"/>
      </dsp:txXfrm>
    </dsp:sp>
    <dsp:sp modelId="{5BE8147F-0391-44AD-BFB3-035406EF3851}">
      <dsp:nvSpPr>
        <dsp:cNvPr id="0" name=""/>
        <dsp:cNvSpPr/>
      </dsp:nvSpPr>
      <dsp:spPr>
        <a:xfrm>
          <a:off x="4785701" y="3250835"/>
          <a:ext cx="2193043" cy="143629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b="1" kern="1200" dirty="0" smtClean="0">
              <a:hlinkClick xmlns:r="http://schemas.openxmlformats.org/officeDocument/2006/relationships" r:id="" action="ppaction://hlinksldjump"/>
            </a:rPr>
            <a:t>PRECIOS INTERNACIONALES</a:t>
          </a:r>
          <a:endParaRPr lang="es-ES" sz="1500" b="1" kern="1200" dirty="0"/>
        </a:p>
      </dsp:txBody>
      <dsp:txXfrm>
        <a:off x="5106865" y="3461175"/>
        <a:ext cx="1550715" cy="1015610"/>
      </dsp:txXfrm>
    </dsp:sp>
    <dsp:sp modelId="{C68F8DBE-B430-4B36-A3EA-5E14967A4D85}">
      <dsp:nvSpPr>
        <dsp:cNvPr id="0" name=""/>
        <dsp:cNvSpPr/>
      </dsp:nvSpPr>
      <dsp:spPr>
        <a:xfrm>
          <a:off x="1149254" y="3250835"/>
          <a:ext cx="1919214" cy="1436290"/>
        </a:xfrm>
        <a:prstGeom prst="ellipse">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latin typeface="Calibri (Cuerpo)"/>
              <a:hlinkClick xmlns:r="http://schemas.openxmlformats.org/officeDocument/2006/relationships" r:id="" action="ppaction://hlinksldjump"/>
            </a:rPr>
            <a:t>VENTAJA COMPETITIVA</a:t>
          </a:r>
          <a:endParaRPr lang="es-ES" sz="1400" b="1" kern="1200" dirty="0">
            <a:latin typeface="Calibri (Cuerpo)"/>
          </a:endParaRPr>
        </a:p>
      </dsp:txBody>
      <dsp:txXfrm>
        <a:off x="1430316" y="3461175"/>
        <a:ext cx="1357090" cy="1015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1DEAC-EFE6-485A-8D3B-4FFED3ABA70E}">
      <dsp:nvSpPr>
        <dsp:cNvPr id="0" name=""/>
        <dsp:cNvSpPr/>
      </dsp:nvSpPr>
      <dsp:spPr>
        <a:xfrm rot="5400000">
          <a:off x="2630104" y="97992"/>
          <a:ext cx="1506471" cy="1310630"/>
        </a:xfrm>
        <a:prstGeom prst="hexagon">
          <a:avLst>
            <a:gd name="adj" fmla="val 25000"/>
            <a:gd name="vf" fmla="val 11547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Niveles</a:t>
          </a:r>
          <a:r>
            <a:rPr lang="en-US" sz="1200" kern="1200" dirty="0" smtClean="0"/>
            <a:t> de </a:t>
          </a:r>
          <a:r>
            <a:rPr lang="en-US" sz="1200" kern="1200" dirty="0" err="1" smtClean="0"/>
            <a:t>importacion</a:t>
          </a:r>
          <a:r>
            <a:rPr lang="en-US" sz="1200" kern="1200" dirty="0" smtClean="0"/>
            <a:t> y </a:t>
          </a:r>
          <a:r>
            <a:rPr lang="en-US" sz="1200" kern="1200" dirty="0" err="1" smtClean="0"/>
            <a:t>exportacion</a:t>
          </a:r>
          <a:endParaRPr lang="en-US" sz="1200" kern="1200" dirty="0"/>
        </a:p>
      </dsp:txBody>
      <dsp:txXfrm rot="-5400000">
        <a:off x="2932264" y="234830"/>
        <a:ext cx="902150" cy="1036955"/>
      </dsp:txXfrm>
    </dsp:sp>
    <dsp:sp modelId="{2B139B36-5400-48C8-B4CF-D75CEE7E7148}">
      <dsp:nvSpPr>
        <dsp:cNvPr id="0" name=""/>
        <dsp:cNvSpPr/>
      </dsp:nvSpPr>
      <dsp:spPr>
        <a:xfrm>
          <a:off x="4078426" y="301365"/>
          <a:ext cx="1681222"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err="1" smtClean="0"/>
            <a:t>Industria</a:t>
          </a:r>
          <a:r>
            <a:rPr lang="en-US" sz="1200" kern="1200" dirty="0" smtClean="0"/>
            <a:t> de </a:t>
          </a:r>
          <a:r>
            <a:rPr lang="en-US" sz="1200" kern="1200" dirty="0" err="1" smtClean="0"/>
            <a:t>Calzado</a:t>
          </a:r>
          <a:endParaRPr lang="en-US" sz="1200" kern="1200" dirty="0"/>
        </a:p>
      </dsp:txBody>
      <dsp:txXfrm>
        <a:off x="4078426" y="301365"/>
        <a:ext cx="1681222" cy="903882"/>
      </dsp:txXfrm>
    </dsp:sp>
    <dsp:sp modelId="{1CE1EC35-8E6E-475C-A311-224647A2D360}">
      <dsp:nvSpPr>
        <dsp:cNvPr id="0" name=""/>
        <dsp:cNvSpPr/>
      </dsp:nvSpPr>
      <dsp:spPr>
        <a:xfrm rot="5400000">
          <a:off x="1214624" y="97992"/>
          <a:ext cx="1506471" cy="1310630"/>
        </a:xfrm>
        <a:prstGeom prst="hexagon">
          <a:avLst>
            <a:gd name="adj" fmla="val 25000"/>
            <a:gd name="vf" fmla="val 11547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516784" y="234830"/>
        <a:ext cx="902150" cy="1036955"/>
      </dsp:txXfrm>
    </dsp:sp>
    <dsp:sp modelId="{D238C47A-1949-4855-A253-BEA748ACBC32}">
      <dsp:nvSpPr>
        <dsp:cNvPr id="0" name=""/>
        <dsp:cNvSpPr/>
      </dsp:nvSpPr>
      <dsp:spPr>
        <a:xfrm rot="5400000">
          <a:off x="1919652" y="1376684"/>
          <a:ext cx="1506471" cy="1310630"/>
        </a:xfrm>
        <a:prstGeom prst="hexagon">
          <a:avLst>
            <a:gd name="adj" fmla="val 25000"/>
            <a:gd name="vf" fmla="val 11547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err="1" smtClean="0"/>
            <a:t>Politica</a:t>
          </a:r>
          <a:r>
            <a:rPr lang="en-US" sz="1200" kern="1200" dirty="0" smtClean="0"/>
            <a:t> </a:t>
          </a:r>
          <a:r>
            <a:rPr lang="en-US" sz="1200" kern="1200" dirty="0" err="1" smtClean="0"/>
            <a:t>Comercial</a:t>
          </a:r>
          <a:endParaRPr lang="en-US" sz="1200" kern="1200" dirty="0"/>
        </a:p>
      </dsp:txBody>
      <dsp:txXfrm rot="-5400000">
        <a:off x="2221812" y="1513522"/>
        <a:ext cx="902150" cy="1036955"/>
      </dsp:txXfrm>
    </dsp:sp>
    <dsp:sp modelId="{20CB5541-0BB2-43B4-81BE-6E4539E2B406}">
      <dsp:nvSpPr>
        <dsp:cNvPr id="0" name=""/>
        <dsp:cNvSpPr/>
      </dsp:nvSpPr>
      <dsp:spPr>
        <a:xfrm>
          <a:off x="336351" y="1580058"/>
          <a:ext cx="1626989"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r" defTabSz="533400">
            <a:lnSpc>
              <a:spcPct val="90000"/>
            </a:lnSpc>
            <a:spcBef>
              <a:spcPct val="0"/>
            </a:spcBef>
            <a:spcAft>
              <a:spcPct val="35000"/>
            </a:spcAft>
          </a:pPr>
          <a:r>
            <a:rPr lang="en-US" sz="1200" kern="1200" dirty="0" err="1" smtClean="0"/>
            <a:t>Importancia</a:t>
          </a:r>
          <a:r>
            <a:rPr lang="en-US" sz="1200" kern="1200" dirty="0" smtClean="0"/>
            <a:t> para </a:t>
          </a:r>
          <a:r>
            <a:rPr lang="en-US" sz="1200" kern="1200" dirty="0" err="1" smtClean="0"/>
            <a:t>los</a:t>
          </a:r>
          <a:r>
            <a:rPr lang="en-US" sz="1200" kern="1200" dirty="0" smtClean="0"/>
            <a:t> </a:t>
          </a:r>
          <a:r>
            <a:rPr lang="en-US" sz="1200" kern="1200" dirty="0" err="1" smtClean="0"/>
            <a:t>productores</a:t>
          </a:r>
          <a:endParaRPr lang="en-US" sz="1200" kern="1200" dirty="0"/>
        </a:p>
      </dsp:txBody>
      <dsp:txXfrm>
        <a:off x="336351" y="1580058"/>
        <a:ext cx="1626989" cy="903882"/>
      </dsp:txXfrm>
    </dsp:sp>
    <dsp:sp modelId="{B73853DE-68B0-442C-9998-DDBADE25C7A4}">
      <dsp:nvSpPr>
        <dsp:cNvPr id="0" name=""/>
        <dsp:cNvSpPr/>
      </dsp:nvSpPr>
      <dsp:spPr>
        <a:xfrm rot="5400000">
          <a:off x="3335133" y="1376684"/>
          <a:ext cx="1506471" cy="1310630"/>
        </a:xfrm>
        <a:prstGeom prst="hexagon">
          <a:avLst>
            <a:gd name="adj" fmla="val 25000"/>
            <a:gd name="vf" fmla="val 11547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3637293" y="1513522"/>
        <a:ext cx="902150" cy="1036955"/>
      </dsp:txXfrm>
    </dsp:sp>
    <dsp:sp modelId="{D3ADC75E-60E9-4B60-A15D-74FD76C30536}">
      <dsp:nvSpPr>
        <dsp:cNvPr id="0" name=""/>
        <dsp:cNvSpPr/>
      </dsp:nvSpPr>
      <dsp:spPr>
        <a:xfrm rot="5400000">
          <a:off x="2630104" y="2655377"/>
          <a:ext cx="1506471" cy="1310630"/>
        </a:xfrm>
        <a:prstGeom prst="hexagon">
          <a:avLst>
            <a:gd name="adj" fmla="val 25000"/>
            <a:gd name="vf" fmla="val 11547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China - Colombia</a:t>
          </a:r>
          <a:endParaRPr lang="en-US" sz="1200" kern="1200" dirty="0"/>
        </a:p>
      </dsp:txBody>
      <dsp:txXfrm rot="-5400000">
        <a:off x="2932264" y="2792215"/>
        <a:ext cx="902150" cy="1036955"/>
      </dsp:txXfrm>
    </dsp:sp>
    <dsp:sp modelId="{FF3443DC-15BE-4EC0-BFD5-674403845E32}">
      <dsp:nvSpPr>
        <dsp:cNvPr id="0" name=""/>
        <dsp:cNvSpPr/>
      </dsp:nvSpPr>
      <dsp:spPr>
        <a:xfrm>
          <a:off x="4078426" y="2858751"/>
          <a:ext cx="1681222"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err="1" smtClean="0"/>
            <a:t>Competidores</a:t>
          </a:r>
          <a:r>
            <a:rPr lang="en-US" sz="1200" kern="1200" dirty="0" smtClean="0"/>
            <a:t> </a:t>
          </a:r>
          <a:r>
            <a:rPr lang="en-US" sz="1200" kern="1200" dirty="0" err="1" smtClean="0"/>
            <a:t>Importantes</a:t>
          </a:r>
          <a:endParaRPr lang="en-US" sz="1200" kern="1200" dirty="0"/>
        </a:p>
      </dsp:txBody>
      <dsp:txXfrm>
        <a:off x="4078426" y="2858751"/>
        <a:ext cx="1681222" cy="903882"/>
      </dsp:txXfrm>
    </dsp:sp>
    <dsp:sp modelId="{AC6F408F-0AF4-4E86-AF7F-D787D997205E}">
      <dsp:nvSpPr>
        <dsp:cNvPr id="0" name=""/>
        <dsp:cNvSpPr/>
      </dsp:nvSpPr>
      <dsp:spPr>
        <a:xfrm rot="5400000">
          <a:off x="1214624" y="2655377"/>
          <a:ext cx="1506471" cy="1310630"/>
        </a:xfrm>
        <a:prstGeom prst="hexagon">
          <a:avLst>
            <a:gd name="adj" fmla="val 25000"/>
            <a:gd name="vf" fmla="val 11547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dsp:txBody>
      <dsp:txXfrm rot="-5400000">
        <a:off x="1516784" y="2792215"/>
        <a:ext cx="902150" cy="1036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96CBD-1D36-43E3-81DA-40315A218775}">
      <dsp:nvSpPr>
        <dsp:cNvPr id="0" name=""/>
        <dsp:cNvSpPr/>
      </dsp:nvSpPr>
      <dsp:spPr>
        <a:xfrm>
          <a:off x="3987998" y="1317"/>
          <a:ext cx="2082403" cy="104120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err="1" smtClean="0"/>
            <a:t>Teorias</a:t>
          </a:r>
          <a:r>
            <a:rPr lang="en-US" sz="2700" kern="1200" dirty="0" smtClean="0"/>
            <a:t> de </a:t>
          </a:r>
          <a:r>
            <a:rPr lang="en-US" sz="2700" kern="1200" dirty="0" err="1" smtClean="0"/>
            <a:t>Soporte</a:t>
          </a:r>
          <a:endParaRPr lang="en-US" sz="2700" kern="1200" dirty="0"/>
        </a:p>
      </dsp:txBody>
      <dsp:txXfrm>
        <a:off x="4018494" y="31813"/>
        <a:ext cx="2021411" cy="980209"/>
      </dsp:txXfrm>
    </dsp:sp>
    <dsp:sp modelId="{0AFC7803-A8D6-4B35-A05E-630ABC7B4E88}">
      <dsp:nvSpPr>
        <dsp:cNvPr id="0" name=""/>
        <dsp:cNvSpPr/>
      </dsp:nvSpPr>
      <dsp:spPr>
        <a:xfrm rot="3600000">
          <a:off x="5346202" y="1829152"/>
          <a:ext cx="1085856" cy="364420"/>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455528" y="1902036"/>
        <a:ext cx="867204" cy="218652"/>
      </dsp:txXfrm>
    </dsp:sp>
    <dsp:sp modelId="{770FE3A5-1F5D-4694-9EAC-D842F9979876}">
      <dsp:nvSpPr>
        <dsp:cNvPr id="0" name=""/>
        <dsp:cNvSpPr/>
      </dsp:nvSpPr>
      <dsp:spPr>
        <a:xfrm>
          <a:off x="5707860" y="2980205"/>
          <a:ext cx="2082403" cy="104120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Adam Smith</a:t>
          </a:r>
          <a:endParaRPr lang="en-US" sz="2700" kern="1200" dirty="0"/>
        </a:p>
      </dsp:txBody>
      <dsp:txXfrm>
        <a:off x="5738356" y="3010701"/>
        <a:ext cx="2021411" cy="980209"/>
      </dsp:txXfrm>
    </dsp:sp>
    <dsp:sp modelId="{BA8FFF13-4F3F-4FCC-B023-EF0D5042B188}">
      <dsp:nvSpPr>
        <dsp:cNvPr id="0" name=""/>
        <dsp:cNvSpPr/>
      </dsp:nvSpPr>
      <dsp:spPr>
        <a:xfrm rot="10800000">
          <a:off x="4486271" y="3318596"/>
          <a:ext cx="1085856" cy="364420"/>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4595597" y="3391480"/>
        <a:ext cx="867204" cy="218652"/>
      </dsp:txXfrm>
    </dsp:sp>
    <dsp:sp modelId="{A2A32B16-53C7-4FE8-B214-27A1210164E0}">
      <dsp:nvSpPr>
        <dsp:cNvPr id="0" name=""/>
        <dsp:cNvSpPr/>
      </dsp:nvSpPr>
      <dsp:spPr>
        <a:xfrm>
          <a:off x="2268136" y="2980205"/>
          <a:ext cx="2082403" cy="1041201"/>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David Ricardo</a:t>
          </a:r>
          <a:endParaRPr lang="en-US" sz="2700" kern="1200" dirty="0"/>
        </a:p>
      </dsp:txBody>
      <dsp:txXfrm>
        <a:off x="2298632" y="3010701"/>
        <a:ext cx="2021411" cy="980209"/>
      </dsp:txXfrm>
    </dsp:sp>
    <dsp:sp modelId="{51777D8C-313D-44ED-B88A-4F917DAF8AB5}">
      <dsp:nvSpPr>
        <dsp:cNvPr id="0" name=""/>
        <dsp:cNvSpPr/>
      </dsp:nvSpPr>
      <dsp:spPr>
        <a:xfrm rot="18000000">
          <a:off x="3626340" y="1829152"/>
          <a:ext cx="1085856" cy="364420"/>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735666" y="1902036"/>
        <a:ext cx="867204" cy="218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1A649-A258-427E-92B3-84374A2617E1}">
      <dsp:nvSpPr>
        <dsp:cNvPr id="0" name=""/>
        <dsp:cNvSpPr/>
      </dsp:nvSpPr>
      <dsp:spPr>
        <a:xfrm>
          <a:off x="0" y="0"/>
          <a:ext cx="6908800" cy="144126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ES" sz="1300" kern="1200" dirty="0" smtClean="0">
              <a:latin typeface="Times New Roman" pitchFamily="18" charset="0"/>
              <a:cs typeface="Times New Roman" pitchFamily="18" charset="0"/>
            </a:rPr>
            <a:t>El Gobierno Nacional no ha identificado los problemas que enfrenta la industria del calzado dentro de sus procesos productivos, por tal razón las políticas implementadas no permiten afrontar los graves problemas de desabastecimiento en insumos, componentes y  maquinaria. Hasta la actualidad no se puede evidenciar infraestructuras tecnológicas que le permitan desarrollar una industria a escala que le brinde la oportunidad de acaparar el mercado local y peor aún fijar niveles superiores de exportación. </a:t>
          </a:r>
          <a:endParaRPr lang="es-ES" sz="1300" kern="1200" dirty="0">
            <a:latin typeface="Times New Roman" pitchFamily="18" charset="0"/>
            <a:cs typeface="Times New Roman" pitchFamily="18" charset="0"/>
          </a:endParaRPr>
        </a:p>
      </dsp:txBody>
      <dsp:txXfrm>
        <a:off x="42213" y="42213"/>
        <a:ext cx="5353565" cy="1356836"/>
      </dsp:txXfrm>
    </dsp:sp>
    <dsp:sp modelId="{BEC61AE9-F1E9-4FA1-BE68-69EE41179B85}">
      <dsp:nvSpPr>
        <dsp:cNvPr id="0" name=""/>
        <dsp:cNvSpPr/>
      </dsp:nvSpPr>
      <dsp:spPr>
        <a:xfrm>
          <a:off x="609599" y="1681472"/>
          <a:ext cx="6908800" cy="1441262"/>
        </a:xfrm>
        <a:prstGeom prst="roundRect">
          <a:avLst>
            <a:gd name="adj" fmla="val 10000"/>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a:lnSpc>
              <a:spcPct val="90000"/>
            </a:lnSpc>
            <a:spcBef>
              <a:spcPct val="0"/>
            </a:spcBef>
            <a:spcAft>
              <a:spcPct val="35000"/>
            </a:spcAft>
          </a:pPr>
          <a:r>
            <a:rPr lang="es-ES" sz="1300" b="0" kern="1200" dirty="0" smtClean="0">
              <a:latin typeface="Times New Roman" pitchFamily="18" charset="0"/>
              <a:cs typeface="Times New Roman" pitchFamily="18" charset="0"/>
            </a:rPr>
            <a:t>El Área de Producción del sector  necesita capacitación ya que es un elemento fundamental para generar un valor agregado en la producción, la especialización constante en sus procesos puede generar una diferenciación directa de su producto en relación a los de la competencia en cuanto a precios y calidad. El sector goza de inversión por parte del estado con el fin de cambiar la matriz productiva, sin embargo es a largo plazo donde se generaran resultados que permitan a la producción nacional competir contra los estándares internacionales.</a:t>
          </a:r>
          <a:endParaRPr lang="es-ES" sz="1300" b="0" kern="1200" dirty="0">
            <a:latin typeface="Times New Roman" pitchFamily="18" charset="0"/>
            <a:cs typeface="Times New Roman" pitchFamily="18" charset="0"/>
          </a:endParaRPr>
        </a:p>
      </dsp:txBody>
      <dsp:txXfrm>
        <a:off x="651812" y="1723685"/>
        <a:ext cx="5277953" cy="1356836"/>
      </dsp:txXfrm>
    </dsp:sp>
    <dsp:sp modelId="{B9070BB4-97D3-4AB4-AB23-F44B046B418A}">
      <dsp:nvSpPr>
        <dsp:cNvPr id="0" name=""/>
        <dsp:cNvSpPr/>
      </dsp:nvSpPr>
      <dsp:spPr>
        <a:xfrm>
          <a:off x="1219199" y="3362945"/>
          <a:ext cx="6908800" cy="1441262"/>
        </a:xfrm>
        <a:prstGeom prst="roundRect">
          <a:avLst>
            <a:gd name="adj" fmla="val 10000"/>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ES" sz="1200" kern="1200" dirty="0" smtClean="0">
              <a:latin typeface="Times New Roman" pitchFamily="18" charset="0"/>
              <a:cs typeface="Times New Roman" pitchFamily="18" charset="0"/>
            </a:rPr>
            <a:t>El sector del Calzado está atravesando un sin número de cambios, a lo largo de los últimos años se han implementado políticas de carácter comercial a productos e insumos que inciden directamente en la producción del calzado, los mismo que a pesar de contar con apoyo directo de parte del estado para su importación se ven afectados no solo por la alta competencia desde Colombia y China; también se generan costos operacionales de importación que el mercado ofrece y son incidentes directos en el costo de producción de un par de zapatos que estima ser comercializado en el mercado nacional.</a:t>
          </a:r>
          <a:endParaRPr lang="es-ES" sz="1200" kern="1200" dirty="0">
            <a:latin typeface="Times New Roman" pitchFamily="18" charset="0"/>
            <a:cs typeface="Times New Roman" pitchFamily="18" charset="0"/>
          </a:endParaRPr>
        </a:p>
      </dsp:txBody>
      <dsp:txXfrm>
        <a:off x="1261412" y="3405158"/>
        <a:ext cx="5277953" cy="1356836"/>
      </dsp:txXfrm>
    </dsp:sp>
    <dsp:sp modelId="{29B54264-F6DA-4109-95F3-FE1AEE439641}">
      <dsp:nvSpPr>
        <dsp:cNvPr id="0" name=""/>
        <dsp:cNvSpPr/>
      </dsp:nvSpPr>
      <dsp:spPr>
        <a:xfrm>
          <a:off x="5971979" y="1092957"/>
          <a:ext cx="936820" cy="936820"/>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182763" y="1092957"/>
        <a:ext cx="515252" cy="704957"/>
      </dsp:txXfrm>
    </dsp:sp>
    <dsp:sp modelId="{FC076C33-7607-498A-8695-27E867B97852}">
      <dsp:nvSpPr>
        <dsp:cNvPr id="0" name=""/>
        <dsp:cNvSpPr/>
      </dsp:nvSpPr>
      <dsp:spPr>
        <a:xfrm>
          <a:off x="6581579" y="2764821"/>
          <a:ext cx="936820" cy="936820"/>
        </a:xfrm>
        <a:prstGeom prst="downArrow">
          <a:avLst>
            <a:gd name="adj1" fmla="val 55000"/>
            <a:gd name="adj2" fmla="val 45000"/>
          </a:avLst>
        </a:prstGeom>
        <a:solidFill>
          <a:schemeClr val="accent2">
            <a:tint val="40000"/>
            <a:alpha val="90000"/>
            <a:hueOff val="247198"/>
            <a:satOff val="-23816"/>
            <a:lumOff val="-2511"/>
            <a:alphaOff val="0"/>
          </a:schemeClr>
        </a:solidFill>
        <a:ln w="15875" cap="flat" cmpd="sng" algn="ctr">
          <a:solidFill>
            <a:schemeClr val="accent2">
              <a:tint val="40000"/>
              <a:alpha val="90000"/>
              <a:hueOff val="247198"/>
              <a:satOff val="-23816"/>
              <a:lumOff val="-25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792363" y="2764821"/>
        <a:ext cx="515252" cy="704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07E1F-0D74-400E-83D8-3225D25AF5AF}">
      <dsp:nvSpPr>
        <dsp:cNvPr id="0" name=""/>
        <dsp:cNvSpPr/>
      </dsp:nvSpPr>
      <dsp:spPr>
        <a:xfrm>
          <a:off x="0" y="0"/>
          <a:ext cx="6908800" cy="144800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kern="1200" dirty="0" smtClean="0">
              <a:latin typeface="Times New Roman" pitchFamily="18" charset="0"/>
              <a:cs typeface="Times New Roman" pitchFamily="18" charset="0"/>
            </a:rPr>
            <a:t>El Gobierno debería brindar a los productores facilidades para el acceso a créditos, establecer alianzas estratégicas, gestionar convenios con proveedores de maquinaria, eliminar salvaguardas y aranceles para maquinaria destinada a procesos de producción. En el caso de los insumos y complementos desarrollar centros de abastecimiento local incluyendo a los pequeños comerciantes que no tienen expectativas de crecimiento dentro de esta actividad</a:t>
          </a:r>
          <a:r>
            <a:rPr lang="es-ES" sz="1200" kern="1200" dirty="0" smtClean="0"/>
            <a:t>.</a:t>
          </a:r>
          <a:endParaRPr lang="es-ES" sz="1200" kern="1200" dirty="0"/>
        </a:p>
      </dsp:txBody>
      <dsp:txXfrm>
        <a:off x="42411" y="42411"/>
        <a:ext cx="5346285" cy="1363186"/>
      </dsp:txXfrm>
    </dsp:sp>
    <dsp:sp modelId="{2F6B442F-20A6-4AE2-80EF-8829E19FC598}">
      <dsp:nvSpPr>
        <dsp:cNvPr id="0" name=""/>
        <dsp:cNvSpPr/>
      </dsp:nvSpPr>
      <dsp:spPr>
        <a:xfrm>
          <a:off x="609599" y="1689342"/>
          <a:ext cx="6908800" cy="144800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kern="1200" dirty="0" smtClean="0">
              <a:latin typeface="Times New Roman" pitchFamily="18" charset="0"/>
              <a:cs typeface="Times New Roman" pitchFamily="18" charset="0"/>
            </a:rPr>
            <a:t>Desarrollar programas continuos de capacitación a los productores que los orienten a  generar procesos de mejora continua e innovación, pues aún se evidencia ausencia de una integración efectiva de la Cadena Productiva del sector por ejemplo en Brasil se han integrado un grupo de empresas con capacidad de “Locomotora para el sector del calzado” cuya labor radica en identificar las falencias dentro de los procesos productivos  y  trabajar en estrategias de recuperación.</a:t>
          </a:r>
          <a:endParaRPr lang="es-ES" sz="1400" kern="1200" dirty="0">
            <a:latin typeface="Times New Roman" pitchFamily="18" charset="0"/>
            <a:cs typeface="Times New Roman" pitchFamily="18" charset="0"/>
          </a:endParaRPr>
        </a:p>
      </dsp:txBody>
      <dsp:txXfrm>
        <a:off x="652010" y="1731753"/>
        <a:ext cx="5273172" cy="1363186"/>
      </dsp:txXfrm>
    </dsp:sp>
    <dsp:sp modelId="{AD0411D1-AA3D-41A0-BAD0-97D80C307ECF}">
      <dsp:nvSpPr>
        <dsp:cNvPr id="0" name=""/>
        <dsp:cNvSpPr/>
      </dsp:nvSpPr>
      <dsp:spPr>
        <a:xfrm>
          <a:off x="1219199" y="3378685"/>
          <a:ext cx="6908800" cy="144800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ES" sz="1400" kern="1200" dirty="0" err="1" smtClean="0">
              <a:latin typeface="Times New Roman" pitchFamily="18" charset="0"/>
              <a:cs typeface="Times New Roman" pitchFamily="18" charset="0"/>
            </a:rPr>
            <a:t>Proecuador</a:t>
          </a:r>
          <a:r>
            <a:rPr lang="es-ES" sz="1400" kern="1200" dirty="0" smtClean="0">
              <a:latin typeface="Times New Roman" pitchFamily="18" charset="0"/>
              <a:cs typeface="Times New Roman" pitchFamily="18" charset="0"/>
            </a:rPr>
            <a:t> y el Ministerio de Comercio Exterior deberían ofrecer capacitaciones y consultorías constantes al gremio del calzado en temas como: Comercio Exterior y Aduanas que le permita presupuestar el costo que implica una importación de maquinaria e insumos, debido a que los costos operacionales tales como Transporte Internacional, Tributos a pagar y costos locales son ofertados acorde al mercado, siendo este un costo incluso que puede sobrepasar el valor propio de la mercadería.</a:t>
          </a:r>
          <a:endParaRPr lang="es-ES" sz="1400" kern="1200" dirty="0">
            <a:latin typeface="Times New Roman" pitchFamily="18" charset="0"/>
            <a:cs typeface="Times New Roman" pitchFamily="18" charset="0"/>
          </a:endParaRPr>
        </a:p>
      </dsp:txBody>
      <dsp:txXfrm>
        <a:off x="1261610" y="3421096"/>
        <a:ext cx="5273172" cy="1363186"/>
      </dsp:txXfrm>
    </dsp:sp>
    <dsp:sp modelId="{D590FA9D-98A3-4C7A-B7B9-F9500796EB54}">
      <dsp:nvSpPr>
        <dsp:cNvPr id="0" name=""/>
        <dsp:cNvSpPr/>
      </dsp:nvSpPr>
      <dsp:spPr>
        <a:xfrm>
          <a:off x="5967594" y="1098072"/>
          <a:ext cx="941205" cy="94120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179365" y="1098072"/>
        <a:ext cx="517663" cy="708257"/>
      </dsp:txXfrm>
    </dsp:sp>
    <dsp:sp modelId="{DB1E081F-281C-4138-9D94-5D3CE2020894}">
      <dsp:nvSpPr>
        <dsp:cNvPr id="0" name=""/>
        <dsp:cNvSpPr/>
      </dsp:nvSpPr>
      <dsp:spPr>
        <a:xfrm>
          <a:off x="6577194" y="2777762"/>
          <a:ext cx="941205" cy="941205"/>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788965" y="2777762"/>
        <a:ext cx="517663" cy="70825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drawing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drawing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0.12921</cdr:x>
      <cdr:y>0.78267</cdr:y>
    </cdr:from>
    <cdr:to>
      <cdr:x>0.5</cdr:x>
      <cdr:y>0.88006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83781" y="2217577"/>
          <a:ext cx="2249193" cy="275940"/>
        </a:xfrm>
        <a:prstGeom xmlns:a="http://schemas.openxmlformats.org/drawingml/2006/main" prst="rect">
          <a:avLst/>
        </a:prstGeom>
      </cdr:spPr>
    </cdr:pic>
  </cdr:relSizeAnchor>
  <cdr:relSizeAnchor xmlns:cdr="http://schemas.openxmlformats.org/drawingml/2006/chartDrawing">
    <cdr:from>
      <cdr:x>0.53494</cdr:x>
      <cdr:y>0.78266</cdr:y>
    </cdr:from>
    <cdr:to>
      <cdr:x>0.96197</cdr:x>
      <cdr:y>0.88006</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3244929" y="2217562"/>
          <a:ext cx="2590342" cy="275969"/>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0.11875</cdr:x>
      <cdr:y>0.74653</cdr:y>
    </cdr:from>
    <cdr:to>
      <cdr:x>0.48954</cdr:x>
      <cdr:y>0.84392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42925" y="2047875"/>
          <a:ext cx="1695238" cy="267162"/>
        </a:xfrm>
        <a:prstGeom xmlns:a="http://schemas.openxmlformats.org/drawingml/2006/main" prst="rect">
          <a:avLst/>
        </a:prstGeom>
      </cdr:spPr>
    </cdr:pic>
  </cdr:relSizeAnchor>
  <cdr:relSizeAnchor xmlns:cdr="http://schemas.openxmlformats.org/drawingml/2006/chartDrawing">
    <cdr:from>
      <cdr:x>0.53958</cdr:x>
      <cdr:y>0.75</cdr:y>
    </cdr:from>
    <cdr:to>
      <cdr:x>0.96661</cdr:x>
      <cdr:y>0.8474</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2466975" y="2057400"/>
          <a:ext cx="1952381" cy="267195"/>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0.12917</cdr:x>
      <cdr:y>0.87662</cdr:y>
    </cdr:from>
    <cdr:to>
      <cdr:x>0.49996</cdr:x>
      <cdr:y>0.96769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90550" y="2571748"/>
          <a:ext cx="1695252" cy="267173"/>
        </a:xfrm>
        <a:prstGeom xmlns:a="http://schemas.openxmlformats.org/drawingml/2006/main" prst="rect">
          <a:avLst/>
        </a:prstGeom>
      </cdr:spPr>
    </cdr:pic>
  </cdr:relSizeAnchor>
  <cdr:relSizeAnchor xmlns:cdr="http://schemas.openxmlformats.org/drawingml/2006/chartDrawing">
    <cdr:from>
      <cdr:x>0.55417</cdr:x>
      <cdr:y>0.86688</cdr:y>
    </cdr:from>
    <cdr:to>
      <cdr:x>0.9812</cdr:x>
      <cdr:y>0.95796</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2533665" y="2543173"/>
          <a:ext cx="1952381" cy="267202"/>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4D5ABA66-3AD1-46B0-B0D7-EADDBC9D788F}" type="datetimeFigureOut">
              <a:rPr lang="es-EC" smtClean="0"/>
              <a:pPr/>
              <a:t>29/7/2016</a:t>
            </a:fld>
            <a:endParaRPr lang="es-EC"/>
          </a:p>
        </p:txBody>
      </p:sp>
      <p:sp>
        <p:nvSpPr>
          <p:cNvPr id="4" name="Marcador de pie de página 3"/>
          <p:cNvSpPr>
            <a:spLocks noGrp="1"/>
          </p:cNvSpPr>
          <p:nvPr>
            <p:ph type="ftr" sz="quarter" idx="2"/>
          </p:nvPr>
        </p:nvSpPr>
        <p:spPr>
          <a:xfrm>
            <a:off x="0" y="9429750"/>
            <a:ext cx="2887663" cy="496888"/>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773488" y="9429750"/>
            <a:ext cx="2887662" cy="496888"/>
          </a:xfrm>
          <a:prstGeom prst="rect">
            <a:avLst/>
          </a:prstGeom>
        </p:spPr>
        <p:txBody>
          <a:bodyPr vert="horz" lIns="91440" tIns="45720" rIns="91440" bIns="45720" rtlCol="0" anchor="b"/>
          <a:lstStyle>
            <a:lvl1pPr algn="r">
              <a:defRPr sz="1200"/>
            </a:lvl1pPr>
          </a:lstStyle>
          <a:p>
            <a:fld id="{50DC3A49-AE25-471C-B937-639135C1A8AD}" type="slidenum">
              <a:rPr lang="es-EC" smtClean="0"/>
              <a:pPr/>
              <a:t>‹Nº›</a:t>
            </a:fld>
            <a:endParaRPr lang="es-EC"/>
          </a:p>
        </p:txBody>
      </p:sp>
    </p:spTree>
    <p:extLst>
      <p:ext uri="{BB962C8B-B14F-4D97-AF65-F5344CB8AC3E}">
        <p14:creationId xmlns:p14="http://schemas.microsoft.com/office/powerpoint/2010/main" val="2757197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53B62C-D9CF-489F-8A36-FE41C1A997DF}" type="slidenum">
              <a:rPr lang="es-ES" smtClean="0"/>
              <a:pPr/>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038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142644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288622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124777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53B62C-D9CF-489F-8A36-FE41C1A997DF}" type="slidenum">
              <a:rPr lang="es-ES" smtClean="0"/>
              <a:pPr/>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09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253818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26303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93225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314554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BCCE17E-B1C3-4099-B554-A2A133BBF9E9}" type="datetimeFigureOut">
              <a:rPr lang="es-ES" smtClean="0"/>
              <a:pPr/>
              <a:t>29/07/2016</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53B62C-D9CF-489F-8A36-FE41C1A997DF}" type="slidenum">
              <a:rPr lang="es-ES" smtClean="0"/>
              <a:pPr/>
              <a:t>‹Nº›</a:t>
            </a:fld>
            <a:endParaRPr lang="es-ES"/>
          </a:p>
        </p:txBody>
      </p:sp>
    </p:spTree>
    <p:extLst>
      <p:ext uri="{BB962C8B-B14F-4D97-AF65-F5344CB8AC3E}">
        <p14:creationId xmlns:p14="http://schemas.microsoft.com/office/powerpoint/2010/main" val="135198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BCCE17E-B1C3-4099-B554-A2A133BBF9E9}" type="datetimeFigureOut">
              <a:rPr lang="es-ES" smtClean="0"/>
              <a:pPr/>
              <a:t>29/07/2016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53B62C-D9CF-489F-8A36-FE41C1A997DF}" type="slidenum">
              <a:rPr lang="es-ES" smtClean="0"/>
              <a:pPr/>
              <a:t>‹Nº›</a:t>
            </a:fld>
            <a:endParaRPr lang="es-ES"/>
          </a:p>
        </p:txBody>
      </p:sp>
    </p:spTree>
    <p:extLst>
      <p:ext uri="{BB962C8B-B14F-4D97-AF65-F5344CB8AC3E}">
        <p14:creationId xmlns:p14="http://schemas.microsoft.com/office/powerpoint/2010/main" val="140113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BCCE17E-B1C3-4099-B554-A2A133BBF9E9}" type="datetimeFigureOut">
              <a:rPr lang="es-ES" smtClean="0"/>
              <a:pPr/>
              <a:t>29/07/2016</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53B62C-D9CF-489F-8A36-FE41C1A997DF}" type="slidenum">
              <a:rPr lang="es-ES" smtClean="0"/>
              <a:pPr/>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807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30032" y="1528998"/>
            <a:ext cx="10058400" cy="1079292"/>
          </a:xfrm>
        </p:spPr>
        <p:txBody>
          <a:bodyPr>
            <a:normAutofit fontScale="90000"/>
          </a:bodyPr>
          <a:lstStyle/>
          <a:p>
            <a:pPr algn="ctr"/>
            <a:r>
              <a:rPr lang="es-ES" sz="2400" b="1" dirty="0" smtClean="0">
                <a:latin typeface="Times New Roman" panose="02020603050405020304" pitchFamily="18" charset="0"/>
                <a:cs typeface="Times New Roman" panose="02020603050405020304" pitchFamily="18" charset="0"/>
              </a:rPr>
              <a:t/>
            </a:r>
            <a:br>
              <a:rPr lang="es-ES" sz="2400" b="1" dirty="0" smtClean="0">
                <a:latin typeface="Times New Roman" panose="02020603050405020304" pitchFamily="18" charset="0"/>
                <a:cs typeface="Times New Roman" panose="02020603050405020304" pitchFamily="18" charset="0"/>
              </a:rPr>
            </a:br>
            <a:r>
              <a:rPr lang="es-ES" sz="2400" b="1" dirty="0" smtClean="0">
                <a:latin typeface="Times New Roman" panose="02020603050405020304" pitchFamily="18" charset="0"/>
                <a:cs typeface="Times New Roman" panose="02020603050405020304" pitchFamily="18" charset="0"/>
              </a:rPr>
              <a:t/>
            </a:r>
            <a:br>
              <a:rPr lang="es-ES" sz="2400" b="1" dirty="0" smtClean="0">
                <a:latin typeface="Times New Roman" panose="02020603050405020304" pitchFamily="18" charset="0"/>
                <a:cs typeface="Times New Roman" panose="02020603050405020304" pitchFamily="18" charset="0"/>
              </a:rPr>
            </a:br>
            <a:r>
              <a:rPr lang="es-ES" sz="2400" b="1" dirty="0" smtClean="0">
                <a:latin typeface="Times New Roman" panose="02020603050405020304" pitchFamily="18" charset="0"/>
                <a:cs typeface="Times New Roman" panose="02020603050405020304" pitchFamily="18" charset="0"/>
              </a:rPr>
              <a:t/>
            </a:r>
            <a:br>
              <a:rPr lang="es-ES" sz="2400" b="1" dirty="0" smtClean="0">
                <a:latin typeface="Times New Roman" panose="02020603050405020304" pitchFamily="18" charset="0"/>
                <a:cs typeface="Times New Roman" panose="02020603050405020304" pitchFamily="18" charset="0"/>
              </a:rPr>
            </a:br>
            <a:r>
              <a:rPr lang="es-ES" sz="2400" b="1" dirty="0" smtClean="0">
                <a:latin typeface="Times New Roman" panose="02020603050405020304" pitchFamily="18" charset="0"/>
                <a:cs typeface="Times New Roman" panose="02020603050405020304" pitchFamily="18" charset="0"/>
              </a:rPr>
              <a:t/>
            </a:r>
            <a:br>
              <a:rPr lang="es-ES" sz="2400" b="1" dirty="0" smtClean="0">
                <a:latin typeface="Times New Roman" panose="02020603050405020304" pitchFamily="18" charset="0"/>
                <a:cs typeface="Times New Roman" panose="02020603050405020304" pitchFamily="18" charset="0"/>
              </a:rPr>
            </a:br>
            <a:r>
              <a:rPr lang="es-ES" sz="2400" b="1" smtClean="0">
                <a:latin typeface="Times New Roman" panose="02020603050405020304" pitchFamily="18" charset="0"/>
                <a:cs typeface="Times New Roman" panose="02020603050405020304" pitchFamily="18" charset="0"/>
              </a:rPr>
              <a:t/>
            </a:r>
            <a:br>
              <a:rPr lang="es-ES" sz="2400" b="1" smtClean="0">
                <a:latin typeface="Times New Roman" panose="02020603050405020304" pitchFamily="18" charset="0"/>
                <a:cs typeface="Times New Roman" panose="02020603050405020304" pitchFamily="18" charset="0"/>
              </a:rPr>
            </a:br>
            <a:r>
              <a:rPr lang="es-ES" sz="2400" b="1" smtClean="0">
                <a:latin typeface="Times New Roman" panose="02020603050405020304" pitchFamily="18" charset="0"/>
                <a:cs typeface="Times New Roman" panose="02020603050405020304" pitchFamily="18" charset="0"/>
              </a:rPr>
              <a:t>DEPARTAMENTO  </a:t>
            </a:r>
            <a:r>
              <a:rPr lang="es-ES" sz="2400" b="1">
                <a:latin typeface="Times New Roman" panose="02020603050405020304" pitchFamily="18" charset="0"/>
                <a:cs typeface="Times New Roman" panose="02020603050405020304" pitchFamily="18" charset="0"/>
              </a:rPr>
              <a:t>DE </a:t>
            </a:r>
            <a:r>
              <a:rPr lang="es-ES" sz="2400" b="1" smtClean="0">
                <a:latin typeface="Times New Roman" panose="02020603050405020304" pitchFamily="18" charset="0"/>
                <a:cs typeface="Times New Roman" panose="02020603050405020304" pitchFamily="18" charset="0"/>
              </a:rPr>
              <a:t> CIENCIAS  </a:t>
            </a:r>
            <a:r>
              <a:rPr lang="es-ES" sz="2400" b="1" dirty="0">
                <a:latin typeface="Times New Roman" panose="02020603050405020304" pitchFamily="18" charset="0"/>
                <a:cs typeface="Times New Roman" panose="02020603050405020304" pitchFamily="18" charset="0"/>
              </a:rPr>
              <a:t>ECONÓMICAS</a:t>
            </a:r>
            <a:r>
              <a:rPr lang="es-ES" sz="2400" b="1">
                <a:latin typeface="Times New Roman" panose="02020603050405020304" pitchFamily="18" charset="0"/>
                <a:cs typeface="Times New Roman" panose="02020603050405020304" pitchFamily="18" charset="0"/>
              </a:rPr>
              <a:t>, </a:t>
            </a:r>
            <a:r>
              <a:rPr lang="es-ES" sz="2400" b="1" smtClean="0">
                <a:latin typeface="Times New Roman" panose="02020603050405020304" pitchFamily="18" charset="0"/>
                <a:cs typeface="Times New Roman" panose="02020603050405020304" pitchFamily="18" charset="0"/>
              </a:rPr>
              <a:t/>
            </a:r>
            <a:br>
              <a:rPr lang="es-ES" sz="2400" b="1" smtClean="0">
                <a:latin typeface="Times New Roman" panose="02020603050405020304" pitchFamily="18" charset="0"/>
                <a:cs typeface="Times New Roman" panose="02020603050405020304" pitchFamily="18" charset="0"/>
              </a:rPr>
            </a:br>
            <a:r>
              <a:rPr lang="es-ES" sz="2400" b="1" smtClean="0">
                <a:latin typeface="Times New Roman" panose="02020603050405020304" pitchFamily="18" charset="0"/>
                <a:cs typeface="Times New Roman" panose="02020603050405020304" pitchFamily="18" charset="0"/>
              </a:rPr>
              <a:t>ADMINISTRATIVAS  Y  DEL  </a:t>
            </a:r>
            <a:r>
              <a:rPr lang="es-ES" sz="2400" b="1" dirty="0">
                <a:latin typeface="Times New Roman" panose="02020603050405020304" pitchFamily="18" charset="0"/>
                <a:cs typeface="Times New Roman" panose="02020603050405020304" pitchFamily="18" charset="0"/>
              </a:rPr>
              <a:t>COMERCIO</a:t>
            </a:r>
            <a:r>
              <a:rPr lang="es-ES" sz="2400" dirty="0">
                <a:latin typeface="Times New Roman" panose="02020603050405020304" pitchFamily="18" charset="0"/>
                <a:cs typeface="Times New Roman" panose="02020603050405020304" pitchFamily="18" charset="0"/>
              </a:rPr>
              <a:t/>
            </a:r>
            <a:br>
              <a:rPr lang="es-ES" sz="2400" dirty="0">
                <a:latin typeface="Times New Roman" panose="02020603050405020304" pitchFamily="18" charset="0"/>
                <a:cs typeface="Times New Roman" panose="02020603050405020304" pitchFamily="18" charset="0"/>
              </a:rPr>
            </a:br>
            <a:r>
              <a:rPr lang="es-ES" sz="2400" dirty="0">
                <a:latin typeface="Times New Roman" panose="02020603050405020304" pitchFamily="18" charset="0"/>
                <a:cs typeface="Times New Roman" panose="02020603050405020304" pitchFamily="18" charset="0"/>
              </a:rPr>
              <a:t> </a:t>
            </a:r>
            <a:br>
              <a:rPr lang="es-ES" sz="2400" dirty="0">
                <a:latin typeface="Times New Roman" panose="02020603050405020304" pitchFamily="18" charset="0"/>
                <a:cs typeface="Times New Roman" panose="02020603050405020304" pitchFamily="18" charset="0"/>
              </a:rPr>
            </a:br>
            <a:r>
              <a:rPr lang="es-ES" sz="2400" b="1" dirty="0">
                <a:latin typeface="Times New Roman" panose="02020603050405020304" pitchFamily="18" charset="0"/>
                <a:cs typeface="Times New Roman" panose="02020603050405020304" pitchFamily="18" charset="0"/>
              </a:rPr>
              <a:t>CARRERA DE INGENIERIA EN COMERCIO EXTERIOR Y NEGOCIACIÓN INTERNACIONAL</a:t>
            </a:r>
            <a:r>
              <a:rPr lang="es-ES" sz="3200" dirty="0"/>
              <a:t/>
            </a:r>
            <a:br>
              <a:rPr lang="es-ES" sz="3200" dirty="0"/>
            </a:br>
            <a:endParaRPr lang="es-ES" sz="3000"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249953" y="2728210"/>
            <a:ext cx="10058400" cy="1941020"/>
          </a:xfrm>
        </p:spPr>
        <p:txBody>
          <a:bodyPr>
            <a:normAutofit/>
          </a:bodyPr>
          <a:lstStyle/>
          <a:p>
            <a:pPr algn="just"/>
            <a:r>
              <a:rPr lang="en-US" sz="2200" b="1" dirty="0">
                <a:solidFill>
                  <a:schemeClr val="tx1"/>
                </a:solidFill>
                <a:latin typeface="Times New Roman" panose="02020603050405020304" pitchFamily="18" charset="0"/>
                <a:cs typeface="Times New Roman" panose="02020603050405020304" pitchFamily="18" charset="0"/>
              </a:rPr>
              <a:t>“IMPACTO DE LA POLÍTICA COMERCIAL ECUATORIANA CASO: INDUSTRIA DEL CALZADO (PARTIDA ARANCELARIA 6403 CALZADO CON SUELA DE CAUCHO, PLÁSTICO, CUERO NATURAL O REGENERADO Y PARTE SUPERIOR DE CUERO NATURAL)” </a:t>
            </a:r>
            <a:endParaRPr lang="es-ES" sz="2200" dirty="0">
              <a:solidFill>
                <a:schemeClr val="tx1"/>
              </a:solidFill>
            </a:endParaRPr>
          </a:p>
        </p:txBody>
      </p:sp>
      <p:pic>
        <p:nvPicPr>
          <p:cNvPr id="4" name="Imagen 3"/>
          <p:cNvPicPr/>
          <p:nvPr/>
        </p:nvPicPr>
        <p:blipFill>
          <a:blip r:embed="rId2"/>
          <a:srcRect/>
          <a:stretch>
            <a:fillRect/>
          </a:stretch>
        </p:blipFill>
        <p:spPr bwMode="auto">
          <a:xfrm>
            <a:off x="9488774" y="89276"/>
            <a:ext cx="2545003" cy="720193"/>
          </a:xfrm>
          <a:prstGeom prst="rect">
            <a:avLst/>
          </a:prstGeom>
          <a:noFill/>
          <a:ln w="9525">
            <a:noFill/>
            <a:miter lim="800000"/>
            <a:headEnd/>
            <a:tailEnd/>
          </a:ln>
        </p:spPr>
      </p:pic>
      <p:sp>
        <p:nvSpPr>
          <p:cNvPr id="5" name="Título 1"/>
          <p:cNvSpPr txBox="1">
            <a:spLocks/>
          </p:cNvSpPr>
          <p:nvPr/>
        </p:nvSpPr>
        <p:spPr>
          <a:xfrm>
            <a:off x="1252451" y="4706911"/>
            <a:ext cx="10058400" cy="1291653"/>
          </a:xfrm>
          <a:prstGeom prst="rect">
            <a:avLst/>
          </a:prstGeom>
        </p:spPr>
        <p:txBody>
          <a:bodyPr vert="horz" lIns="91440" tIns="45720" rIns="91440" bIns="45720" rtlCol="0" anchor="b">
            <a:normAutofit fontScale="975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s-ES" sz="2500" b="1" i="0" u="none" strike="noStrike" kern="1200" cap="none" spc="-50" normalizeH="0" baseline="0" noProof="0" dirty="0" smtClean="0">
                <a:ln>
                  <a:noFill/>
                </a:ln>
                <a:solidFill>
                  <a:schemeClr val="tx1">
                    <a:lumMod val="85000"/>
                    <a:lumOff val="15000"/>
                  </a:schemeClr>
                </a:solidFill>
                <a:effectLst/>
                <a:uLnTx/>
                <a:uFillTx/>
                <a:latin typeface="Times New Roman" panose="02020603050405020304" pitchFamily="18" charset="0"/>
                <a:ea typeface="+mj-ea"/>
                <a:cs typeface="Times New Roman" panose="02020603050405020304" pitchFamily="18" charset="0"/>
              </a:rPr>
              <a:t>Autores:</a:t>
            </a:r>
            <a:r>
              <a:rPr kumimoji="0" lang="es-ES" sz="2500" b="1" i="0" u="none" strike="noStrike" kern="1200" cap="none" spc="-50" normalizeH="0" noProof="0" dirty="0" smtClean="0">
                <a:ln>
                  <a:noFill/>
                </a:ln>
                <a:solidFill>
                  <a:schemeClr val="tx1">
                    <a:lumMod val="85000"/>
                    <a:lumOff val="15000"/>
                  </a:schemeClr>
                </a:solidFill>
                <a:effectLst/>
                <a:uLnTx/>
                <a:uFillTx/>
                <a:latin typeface="Times New Roman" panose="02020603050405020304" pitchFamily="18" charset="0"/>
                <a:ea typeface="+mj-ea"/>
                <a:cs typeface="Times New Roman" panose="02020603050405020304" pitchFamily="18" charset="0"/>
              </a:rPr>
              <a:t> </a:t>
            </a:r>
            <a:r>
              <a:rPr lang="es-ES" sz="2500" b="1" spc="-50" dirty="0" smtClean="0">
                <a:solidFill>
                  <a:schemeClr val="tx1">
                    <a:lumMod val="85000"/>
                    <a:lumOff val="15000"/>
                  </a:schemeClr>
                </a:solidFill>
                <a:latin typeface="Times New Roman" panose="02020603050405020304" pitchFamily="18" charset="0"/>
                <a:ea typeface="+mj-ea"/>
                <a:cs typeface="Times New Roman" panose="02020603050405020304" pitchFamily="18" charset="0"/>
              </a:rPr>
              <a:t> </a:t>
            </a:r>
            <a:r>
              <a:rPr kumimoji="0" lang="es-ES" sz="2500" b="1" i="0" u="none" strike="noStrike" kern="1200" cap="none" spc="-50" normalizeH="0" noProof="0" dirty="0" smtClean="0">
                <a:ln>
                  <a:noFill/>
                </a:ln>
                <a:solidFill>
                  <a:schemeClr val="tx1">
                    <a:lumMod val="85000"/>
                    <a:lumOff val="15000"/>
                  </a:schemeClr>
                </a:solidFill>
                <a:effectLst/>
                <a:uLnTx/>
                <a:uFillTx/>
                <a:latin typeface="Times New Roman" panose="02020603050405020304" pitchFamily="18" charset="0"/>
                <a:ea typeface="+mj-ea"/>
                <a:cs typeface="Times New Roman" panose="02020603050405020304" pitchFamily="18" charset="0"/>
              </a:rPr>
              <a:t>Ana María Tituaña Abalco.</a:t>
            </a:r>
          </a:p>
          <a:p>
            <a:pPr marL="0" marR="0" lvl="0" indent="0" algn="ctr" defTabSz="914400" rtl="0" eaLnBrk="1" fontAlgn="auto" latinLnBrk="0" hangingPunct="1">
              <a:lnSpc>
                <a:spcPct val="85000"/>
              </a:lnSpc>
              <a:spcBef>
                <a:spcPct val="0"/>
              </a:spcBef>
              <a:spcAft>
                <a:spcPts val="0"/>
              </a:spcAft>
              <a:buClrTx/>
              <a:buSzTx/>
              <a:buFontTx/>
              <a:buNone/>
              <a:tabLst/>
              <a:defRPr/>
            </a:pPr>
            <a:r>
              <a:rPr kumimoji="0" lang="es-ES" sz="2500" b="1" i="0" u="none" strike="noStrike" kern="1200" cap="none" spc="-50" normalizeH="0" noProof="0" dirty="0" smtClean="0">
                <a:ln>
                  <a:noFill/>
                </a:ln>
                <a:solidFill>
                  <a:schemeClr val="tx1">
                    <a:lumMod val="85000"/>
                    <a:lumOff val="15000"/>
                  </a:schemeClr>
                </a:solidFill>
                <a:effectLst/>
                <a:uLnTx/>
                <a:uFillTx/>
                <a:latin typeface="Times New Roman" panose="02020603050405020304" pitchFamily="18" charset="0"/>
                <a:ea typeface="+mj-ea"/>
                <a:cs typeface="Times New Roman" panose="02020603050405020304" pitchFamily="18" charset="0"/>
              </a:rPr>
              <a:t>Katherine  Lizbeth Vásquez Berrezueta.</a:t>
            </a:r>
            <a:r>
              <a:rPr kumimoji="0" lang="es-ES" sz="3200" b="0" i="0" u="none" strike="noStrike" kern="1200" cap="none" spc="-50" normalizeH="0" baseline="0" noProof="0" dirty="0" smtClean="0">
                <a:ln>
                  <a:noFill/>
                </a:ln>
                <a:solidFill>
                  <a:schemeClr val="tx1">
                    <a:lumMod val="85000"/>
                    <a:lumOff val="15000"/>
                  </a:schemeClr>
                </a:solidFill>
                <a:effectLst/>
                <a:uLnTx/>
                <a:uFillTx/>
                <a:latin typeface="+mj-lt"/>
                <a:ea typeface="+mj-ea"/>
                <a:cs typeface="+mj-cs"/>
              </a:rPr>
              <a:t/>
            </a:r>
            <a:br>
              <a:rPr kumimoji="0" lang="es-ES" sz="3200" b="0" i="0" u="none" strike="noStrike" kern="1200" cap="none" spc="-50" normalizeH="0" baseline="0" noProof="0" dirty="0" smtClean="0">
                <a:ln>
                  <a:noFill/>
                </a:ln>
                <a:solidFill>
                  <a:schemeClr val="tx1">
                    <a:lumMod val="85000"/>
                    <a:lumOff val="15000"/>
                  </a:schemeClr>
                </a:solidFill>
                <a:effectLst/>
                <a:uLnTx/>
                <a:uFillTx/>
                <a:latin typeface="+mj-lt"/>
                <a:ea typeface="+mj-ea"/>
                <a:cs typeface="+mj-cs"/>
              </a:rPr>
            </a:br>
            <a:endParaRPr kumimoji="0" lang="es-ES" sz="3000" b="0" i="0" u="none" strike="noStrike" kern="1200" cap="none" spc="-50" normalizeH="0" baseline="0" noProof="0" dirty="0">
              <a:ln>
                <a:noFill/>
              </a:ln>
              <a:solidFill>
                <a:schemeClr val="tx1">
                  <a:lumMod val="85000"/>
                  <a:lumOff val="15000"/>
                </a:schemeClr>
              </a:solidFill>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955637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nvPr>
        </p:nvGraphicFramePr>
        <p:xfrm>
          <a:off x="3200400" y="1582712"/>
          <a:ext cx="4855210" cy="3052762"/>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3165422" y="1005591"/>
            <a:ext cx="5049187" cy="461665"/>
          </a:xfrm>
          <a:prstGeom prst="rect">
            <a:avLst/>
          </a:prstGeom>
          <a:noFill/>
        </p:spPr>
        <p:txBody>
          <a:bodyPr wrap="square" rtlCol="0">
            <a:spAutoFit/>
          </a:bodyPr>
          <a:lstStyle/>
          <a:p>
            <a:pPr algn="ctr"/>
            <a:r>
              <a:rPr lang="en-US" sz="2400" dirty="0">
                <a:latin typeface="Times New Roman" pitchFamily="18" charset="0"/>
                <a:cs typeface="Times New Roman" pitchFamily="18" charset="0"/>
              </a:rPr>
              <a:t>SECTOR MANUFACTURERO</a:t>
            </a:r>
          </a:p>
        </p:txBody>
      </p:sp>
      <p:sp>
        <p:nvSpPr>
          <p:cNvPr id="4" name="CuadroTexto 3"/>
          <p:cNvSpPr txBox="1"/>
          <p:nvPr/>
        </p:nvSpPr>
        <p:spPr>
          <a:xfrm>
            <a:off x="3301341" y="4655127"/>
            <a:ext cx="4607626" cy="800219"/>
          </a:xfrm>
          <a:prstGeom prst="rect">
            <a:avLst/>
          </a:prstGeom>
          <a:noFill/>
        </p:spPr>
        <p:txBody>
          <a:bodyPr wrap="square" rtlCol="0">
            <a:spAutoFit/>
          </a:bodyPr>
          <a:lstStyle/>
          <a:p>
            <a:r>
              <a:rPr lang="es-ES" sz="1400" b="1" dirty="0" smtClean="0"/>
              <a:t>Fuente</a:t>
            </a:r>
            <a:r>
              <a:rPr lang="es-ES" sz="1400" b="1" dirty="0"/>
              <a:t>:</a:t>
            </a:r>
            <a:r>
              <a:rPr lang="es-ES" sz="1400" dirty="0"/>
              <a:t> (Revista </a:t>
            </a:r>
            <a:r>
              <a:rPr lang="es-ES" sz="1400" dirty="0" err="1"/>
              <a:t>Eko</a:t>
            </a:r>
            <a:r>
              <a:rPr lang="es-ES" sz="1400" dirty="0"/>
              <a:t> Negocios, 2015)</a:t>
            </a:r>
            <a:endParaRPr lang="es-EC" sz="1400" dirty="0"/>
          </a:p>
          <a:p>
            <a:r>
              <a:rPr lang="es-ES" sz="1400" b="1" dirty="0"/>
              <a:t>Adaptado por</a:t>
            </a:r>
            <a:r>
              <a:rPr lang="es-ES" sz="1400" dirty="0"/>
              <a:t>: las autoras.</a:t>
            </a:r>
            <a:endParaRPr lang="es-EC" sz="1400" dirty="0"/>
          </a:p>
          <a:p>
            <a:endParaRPr lang="es-EC" dirty="0"/>
          </a:p>
        </p:txBody>
      </p:sp>
    </p:spTree>
    <p:extLst>
      <p:ext uri="{BB962C8B-B14F-4D97-AF65-F5344CB8AC3E}">
        <p14:creationId xmlns:p14="http://schemas.microsoft.com/office/powerpoint/2010/main" val="169646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nvPr>
        </p:nvGraphicFramePr>
        <p:xfrm>
          <a:off x="2842896" y="1676401"/>
          <a:ext cx="5043805" cy="2889885"/>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2803161" y="858187"/>
            <a:ext cx="5711252" cy="830997"/>
          </a:xfrm>
          <a:prstGeom prst="rect">
            <a:avLst/>
          </a:prstGeom>
          <a:noFill/>
        </p:spPr>
        <p:txBody>
          <a:bodyPr wrap="square" rtlCol="0">
            <a:spAutoFit/>
          </a:bodyPr>
          <a:lstStyle/>
          <a:p>
            <a:r>
              <a:rPr lang="en-US" sz="2400" dirty="0">
                <a:latin typeface="Times New Roman" pitchFamily="18" charset="0"/>
                <a:cs typeface="Times New Roman" pitchFamily="18" charset="0"/>
              </a:rPr>
              <a:t>INDICE ACTIVIDAD ECONOMICA  SECTOR MANUFACTURERO-IAE</a:t>
            </a:r>
          </a:p>
        </p:txBody>
      </p:sp>
      <p:sp>
        <p:nvSpPr>
          <p:cNvPr id="4" name="CuadroTexto 3"/>
          <p:cNvSpPr txBox="1"/>
          <p:nvPr/>
        </p:nvSpPr>
        <p:spPr>
          <a:xfrm>
            <a:off x="3016332" y="4797631"/>
            <a:ext cx="5213268" cy="800219"/>
          </a:xfrm>
          <a:prstGeom prst="rect">
            <a:avLst/>
          </a:prstGeom>
          <a:noFill/>
        </p:spPr>
        <p:txBody>
          <a:bodyPr wrap="square" rtlCol="0">
            <a:spAutoFit/>
          </a:bodyPr>
          <a:lstStyle/>
          <a:p>
            <a:r>
              <a:rPr lang="es-ES" sz="1400" b="1" dirty="0"/>
              <a:t>Fuente: </a:t>
            </a:r>
            <a:r>
              <a:rPr lang="es-ES" sz="1400" dirty="0"/>
              <a:t>(Instituto Nacional de </a:t>
            </a:r>
            <a:r>
              <a:rPr lang="es-ES" sz="1400" dirty="0" smtClean="0"/>
              <a:t>Estadísticas </a:t>
            </a:r>
            <a:r>
              <a:rPr lang="es-ES" sz="1400" dirty="0"/>
              <a:t>y Censos, 2015) </a:t>
            </a:r>
            <a:endParaRPr lang="es-EC" sz="1400" dirty="0"/>
          </a:p>
          <a:p>
            <a:r>
              <a:rPr lang="es-ES" sz="1400" b="1" dirty="0"/>
              <a:t>Adaptado por</a:t>
            </a:r>
            <a:r>
              <a:rPr lang="es-ES" sz="1400" dirty="0"/>
              <a:t>: las autoras</a:t>
            </a:r>
            <a:endParaRPr lang="es-EC" sz="1400" dirty="0"/>
          </a:p>
          <a:p>
            <a:endParaRPr lang="es-EC" dirty="0"/>
          </a:p>
        </p:txBody>
      </p:sp>
    </p:spTree>
    <p:extLst>
      <p:ext uri="{BB962C8B-B14F-4D97-AF65-F5344CB8AC3E}">
        <p14:creationId xmlns:p14="http://schemas.microsoft.com/office/powerpoint/2010/main" val="2310239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nvPr>
        </p:nvGraphicFramePr>
        <p:xfrm>
          <a:off x="3200401" y="1828801"/>
          <a:ext cx="4832032" cy="2806065"/>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2068644" y="1128010"/>
            <a:ext cx="7105336" cy="461665"/>
          </a:xfrm>
          <a:prstGeom prst="rect">
            <a:avLst/>
          </a:prstGeom>
          <a:noFill/>
        </p:spPr>
        <p:txBody>
          <a:bodyPr wrap="square" rtlCol="0">
            <a:spAutoFit/>
          </a:bodyPr>
          <a:lstStyle/>
          <a:p>
            <a:r>
              <a:rPr lang="en-US" sz="2400" dirty="0">
                <a:latin typeface="Times New Roman" pitchFamily="18" charset="0"/>
                <a:cs typeface="Times New Roman" pitchFamily="18" charset="0"/>
              </a:rPr>
              <a:t>IMPORTACION – EXPORTACIONES PARTIDA 6403</a:t>
            </a:r>
            <a:endParaRPr lang="en-US" sz="4400" dirty="0">
              <a:latin typeface="Times New Roman" pitchFamily="18" charset="0"/>
              <a:cs typeface="Times New Roman" pitchFamily="18" charset="0"/>
            </a:endParaRPr>
          </a:p>
        </p:txBody>
      </p:sp>
      <p:sp>
        <p:nvSpPr>
          <p:cNvPr id="4" name="CuadroTexto 3"/>
          <p:cNvSpPr txBox="1"/>
          <p:nvPr/>
        </p:nvSpPr>
        <p:spPr>
          <a:xfrm>
            <a:off x="3182587" y="4845132"/>
            <a:ext cx="5605153" cy="738664"/>
          </a:xfrm>
          <a:prstGeom prst="rect">
            <a:avLst/>
          </a:prstGeom>
          <a:noFill/>
        </p:spPr>
        <p:txBody>
          <a:bodyPr wrap="square" rtlCol="0">
            <a:spAutoFit/>
          </a:bodyPr>
          <a:lstStyle/>
          <a:p>
            <a:r>
              <a:rPr lang="es-ES" sz="1200" b="1" dirty="0" smtClean="0"/>
              <a:t>Fuente</a:t>
            </a:r>
            <a:r>
              <a:rPr lang="es-ES" sz="1200" b="1" dirty="0"/>
              <a:t>: </a:t>
            </a:r>
            <a:r>
              <a:rPr lang="es-ES" sz="1200" dirty="0"/>
              <a:t>(Banco Central del Ecuador, 2015)</a:t>
            </a:r>
            <a:endParaRPr lang="es-EC" sz="1200" dirty="0"/>
          </a:p>
          <a:p>
            <a:r>
              <a:rPr lang="es-ES" sz="1200" b="1" dirty="0"/>
              <a:t>Adaptado por</a:t>
            </a:r>
            <a:r>
              <a:rPr lang="es-ES" sz="1200" dirty="0"/>
              <a:t>: las autoras.</a:t>
            </a:r>
            <a:endParaRPr lang="es-EC" sz="1200" dirty="0"/>
          </a:p>
          <a:p>
            <a:endParaRPr lang="es-EC" dirty="0"/>
          </a:p>
        </p:txBody>
      </p:sp>
    </p:spTree>
    <p:extLst>
      <p:ext uri="{BB962C8B-B14F-4D97-AF65-F5344CB8AC3E}">
        <p14:creationId xmlns:p14="http://schemas.microsoft.com/office/powerpoint/2010/main" val="78502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smtClean="0">
                <a:latin typeface="Times New Roman" panose="02020603050405020304" pitchFamily="18" charset="0"/>
                <a:cs typeface="Times New Roman" panose="02020603050405020304" pitchFamily="18" charset="0"/>
                <a:hlinkClick r:id="rId2" action="ppaction://hlinksldjump"/>
              </a:rPr>
              <a:t>PRECIOS INTERNACIONALES</a:t>
            </a:r>
            <a:endParaRPr lang="es-ES" dirty="0">
              <a:latin typeface="Times New Roman" panose="02020603050405020304" pitchFamily="18" charset="0"/>
              <a:cs typeface="Times New Roman" panose="02020603050405020304" pitchFamily="18" charset="0"/>
            </a:endParaRPr>
          </a:p>
        </p:txBody>
      </p:sp>
      <p:sp>
        <p:nvSpPr>
          <p:cNvPr id="10" name="Subtítulo 9"/>
          <p:cNvSpPr>
            <a:spLocks noGrp="1"/>
          </p:cNvSpPr>
          <p:nvPr>
            <p:ph type="subTitle" idx="1"/>
          </p:nvPr>
        </p:nvSpPr>
        <p:spPr/>
        <p:txBody>
          <a:bodyPr/>
          <a:lstStyle/>
          <a:p>
            <a:endParaRPr lang="es-ES"/>
          </a:p>
        </p:txBody>
      </p:sp>
    </p:spTree>
    <p:extLst>
      <p:ext uri="{BB962C8B-B14F-4D97-AF65-F5344CB8AC3E}">
        <p14:creationId xmlns:p14="http://schemas.microsoft.com/office/powerpoint/2010/main" val="1626342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1097280" y="286604"/>
            <a:ext cx="10058400" cy="1258862"/>
          </a:xfrm>
        </p:spPr>
        <p:txBody>
          <a:bodyPr/>
          <a:lstStyle/>
          <a:p>
            <a:pPr algn="ctr"/>
            <a:r>
              <a:rPr lang="es-ES" dirty="0" smtClean="0">
                <a:latin typeface="Times New Roman" panose="02020603050405020304" pitchFamily="18" charset="0"/>
                <a:cs typeface="Times New Roman" panose="02020603050405020304" pitchFamily="18" charset="0"/>
              </a:rPr>
              <a:t>RELACIÓN ECUADOR - COLOMBIA</a:t>
            </a:r>
            <a:endParaRPr lang="es-ES" dirty="0">
              <a:latin typeface="Times New Roman" panose="02020603050405020304" pitchFamily="18" charset="0"/>
              <a:cs typeface="Times New Roman" panose="02020603050405020304" pitchFamily="18"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017759840"/>
              </p:ext>
            </p:extLst>
          </p:nvPr>
        </p:nvGraphicFramePr>
        <p:xfrm>
          <a:off x="2820472" y="2099254"/>
          <a:ext cx="5976651" cy="2921925"/>
        </p:xfrm>
        <a:graphic>
          <a:graphicData uri="http://schemas.openxmlformats.org/drawingml/2006/table">
            <a:tbl>
              <a:tblPr firstRow="1" firstCol="1" bandRow="1">
                <a:tableStyleId>{21E4AEA4-8DFA-4A89-87EB-49C32662AFE0}</a:tableStyleId>
              </a:tblPr>
              <a:tblGrid>
                <a:gridCol w="2425827"/>
                <a:gridCol w="1822735"/>
                <a:gridCol w="1728089"/>
              </a:tblGrid>
              <a:tr h="533420">
                <a:tc>
                  <a:txBody>
                    <a:bodyPr/>
                    <a:lstStyle/>
                    <a:p>
                      <a:pPr algn="l">
                        <a:spcAft>
                          <a:spcPts val="0"/>
                        </a:spcAft>
                      </a:pPr>
                      <a:r>
                        <a:rPr lang="es-ES" sz="1500" dirty="0">
                          <a:effectLst/>
                        </a:rPr>
                        <a:t> </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ECUADOR</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COLOMBIA</a:t>
                      </a:r>
                      <a:endParaRPr lang="es-ES" sz="1500" dirty="0">
                        <a:effectLst/>
                        <a:latin typeface="Times New Roman" panose="02020603050405020304" pitchFamily="18" charset="0"/>
                        <a:ea typeface="Times New Roman" panose="02020603050405020304" pitchFamily="18" charset="0"/>
                      </a:endParaRPr>
                    </a:p>
                  </a:txBody>
                  <a:tcPr marL="68580" marR="68580" marT="0" marB="0"/>
                </a:tc>
              </a:tr>
              <a:tr h="635865">
                <a:tc>
                  <a:txBody>
                    <a:bodyPr/>
                    <a:lstStyle/>
                    <a:p>
                      <a:pPr algn="l">
                        <a:spcAft>
                          <a:spcPts val="0"/>
                        </a:spcAft>
                      </a:pPr>
                      <a:r>
                        <a:rPr lang="es-ES" sz="1500" dirty="0">
                          <a:effectLst/>
                        </a:rPr>
                        <a:t>ARANCEL ADVALOREM</a:t>
                      </a:r>
                    </a:p>
                    <a:p>
                      <a:pPr algn="l">
                        <a:spcAft>
                          <a:spcPts val="0"/>
                        </a:spcAft>
                      </a:pPr>
                      <a:r>
                        <a:rPr lang="es-ES" sz="1500" dirty="0">
                          <a:effectLst/>
                        </a:rPr>
                        <a:t> </a:t>
                      </a:r>
                    </a:p>
                    <a:p>
                      <a:pPr algn="l">
                        <a:spcAft>
                          <a:spcPts val="0"/>
                        </a:spcAft>
                      </a:pPr>
                      <a:r>
                        <a:rPr lang="es-ES" sz="1500" dirty="0">
                          <a:effectLst/>
                        </a:rPr>
                        <a:t>ARANCEL </a:t>
                      </a:r>
                      <a:r>
                        <a:rPr lang="es-ES" sz="1500" dirty="0" smtClean="0">
                          <a:effectLst/>
                        </a:rPr>
                        <a:t>ESPECÍFICO</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10% </a:t>
                      </a:r>
                    </a:p>
                    <a:p>
                      <a:pPr algn="ctr">
                        <a:spcAft>
                          <a:spcPts val="0"/>
                        </a:spcAft>
                      </a:pPr>
                      <a:r>
                        <a:rPr lang="es-ES" sz="1500" dirty="0">
                          <a:effectLst/>
                        </a:rPr>
                        <a:t> </a:t>
                      </a:r>
                    </a:p>
                    <a:p>
                      <a:pPr algn="ctr">
                        <a:spcAft>
                          <a:spcPts val="0"/>
                        </a:spcAft>
                      </a:pPr>
                      <a:r>
                        <a:rPr lang="es-ES" sz="1500" dirty="0">
                          <a:effectLst/>
                        </a:rPr>
                        <a:t>6.00 USD</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a:effectLst/>
                        </a:rPr>
                        <a:t>10%</a:t>
                      </a:r>
                    </a:p>
                    <a:p>
                      <a:pPr algn="ctr">
                        <a:spcAft>
                          <a:spcPts val="0"/>
                        </a:spcAft>
                      </a:pPr>
                      <a:r>
                        <a:rPr lang="es-ES" sz="1500">
                          <a:effectLst/>
                        </a:rPr>
                        <a:t> </a:t>
                      </a:r>
                    </a:p>
                    <a:p>
                      <a:pPr algn="ctr">
                        <a:spcAft>
                          <a:spcPts val="0"/>
                        </a:spcAft>
                      </a:pPr>
                      <a:r>
                        <a:rPr lang="es-ES" sz="1500">
                          <a:effectLst/>
                        </a:rPr>
                        <a:t>5.00 USD</a:t>
                      </a:r>
                      <a:endParaRPr lang="es-ES" sz="1500">
                        <a:effectLst/>
                        <a:latin typeface="Times New Roman" panose="02020603050405020304" pitchFamily="18" charset="0"/>
                        <a:ea typeface="Times New Roman" panose="02020603050405020304" pitchFamily="18" charset="0"/>
                      </a:endParaRPr>
                    </a:p>
                  </a:txBody>
                  <a:tcPr marL="68580" marR="68580" marT="0" marB="0"/>
                </a:tc>
              </a:tr>
              <a:tr h="533420">
                <a:tc>
                  <a:txBody>
                    <a:bodyPr/>
                    <a:lstStyle/>
                    <a:p>
                      <a:pPr algn="l">
                        <a:spcAft>
                          <a:spcPts val="0"/>
                        </a:spcAft>
                      </a:pPr>
                      <a:r>
                        <a:rPr lang="es-ES" sz="1500" dirty="0">
                          <a:effectLst/>
                        </a:rPr>
                        <a:t>IVA</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14 %</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a:effectLst/>
                        </a:rPr>
                        <a:t>16%</a:t>
                      </a:r>
                      <a:endParaRPr lang="es-ES" sz="1500">
                        <a:effectLst/>
                        <a:latin typeface="Times New Roman" panose="02020603050405020304" pitchFamily="18" charset="0"/>
                        <a:ea typeface="Times New Roman" panose="02020603050405020304" pitchFamily="18" charset="0"/>
                      </a:endParaRPr>
                    </a:p>
                  </a:txBody>
                  <a:tcPr marL="68580" marR="68580" marT="0" marB="0"/>
                </a:tc>
              </a:tr>
              <a:tr h="635865">
                <a:tc>
                  <a:txBody>
                    <a:bodyPr/>
                    <a:lstStyle/>
                    <a:p>
                      <a:pPr algn="l">
                        <a:spcAft>
                          <a:spcPts val="0"/>
                        </a:spcAft>
                      </a:pPr>
                      <a:r>
                        <a:rPr lang="es-ES" sz="1500" dirty="0">
                          <a:effectLst/>
                        </a:rPr>
                        <a:t>MONEDA</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(USD) </a:t>
                      </a:r>
                    </a:p>
                    <a:p>
                      <a:pPr algn="ctr">
                        <a:spcAft>
                          <a:spcPts val="0"/>
                        </a:spcAft>
                      </a:pPr>
                      <a:r>
                        <a:rPr lang="es-ES" sz="1500" dirty="0">
                          <a:effectLst/>
                        </a:rPr>
                        <a:t>DÓLAR AMERICANO</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(COP)</a:t>
                      </a:r>
                    </a:p>
                    <a:p>
                      <a:pPr algn="ctr">
                        <a:spcAft>
                          <a:spcPts val="0"/>
                        </a:spcAft>
                      </a:pPr>
                      <a:r>
                        <a:rPr lang="es-ES" sz="1500" dirty="0">
                          <a:effectLst/>
                        </a:rPr>
                        <a:t>PESO COLOMBIANO</a:t>
                      </a:r>
                      <a:endParaRPr lang="es-ES" sz="1500" dirty="0">
                        <a:effectLst/>
                        <a:latin typeface="Times New Roman" panose="02020603050405020304" pitchFamily="18" charset="0"/>
                        <a:ea typeface="Times New Roman" panose="02020603050405020304" pitchFamily="18" charset="0"/>
                      </a:endParaRPr>
                    </a:p>
                  </a:txBody>
                  <a:tcPr marL="68580" marR="68580" marT="0" marB="0"/>
                </a:tc>
              </a:tr>
              <a:tr h="533420">
                <a:tc>
                  <a:txBody>
                    <a:bodyPr/>
                    <a:lstStyle/>
                    <a:p>
                      <a:pPr algn="l">
                        <a:spcAft>
                          <a:spcPts val="0"/>
                        </a:spcAft>
                      </a:pPr>
                      <a:r>
                        <a:rPr lang="es-ES" sz="1500" dirty="0">
                          <a:effectLst/>
                        </a:rPr>
                        <a:t>ISD</a:t>
                      </a:r>
                    </a:p>
                    <a:p>
                      <a:pPr algn="l">
                        <a:spcAft>
                          <a:spcPts val="0"/>
                        </a:spcAft>
                      </a:pPr>
                      <a:r>
                        <a:rPr lang="es-ES" sz="1500" dirty="0">
                          <a:effectLst/>
                        </a:rPr>
                        <a:t>(IMPUESTO SALIDA DIVISAS)</a:t>
                      </a:r>
                      <a:endParaRPr lang="es-E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a:effectLst/>
                        </a:rPr>
                        <a:t> </a:t>
                      </a:r>
                    </a:p>
                    <a:p>
                      <a:pPr algn="ctr">
                        <a:spcAft>
                          <a:spcPts val="0"/>
                        </a:spcAft>
                      </a:pPr>
                      <a:r>
                        <a:rPr lang="es-ES" sz="1500">
                          <a:effectLst/>
                        </a:rPr>
                        <a:t>5%</a:t>
                      </a:r>
                      <a:endParaRPr lang="es-ES" sz="15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500" dirty="0">
                          <a:effectLst/>
                        </a:rPr>
                        <a:t> </a:t>
                      </a:r>
                    </a:p>
                    <a:p>
                      <a:pPr algn="ctr">
                        <a:spcAft>
                          <a:spcPts val="0"/>
                        </a:spcAft>
                      </a:pPr>
                      <a:r>
                        <a:rPr lang="es-ES" sz="1500" dirty="0">
                          <a:effectLst/>
                        </a:rPr>
                        <a:t>5%</a:t>
                      </a:r>
                      <a:endParaRPr lang="es-ES" sz="15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12" name="Rectángulo 11"/>
          <p:cNvSpPr/>
          <p:nvPr/>
        </p:nvSpPr>
        <p:spPr>
          <a:xfrm>
            <a:off x="2820472" y="5021179"/>
            <a:ext cx="6096000" cy="646331"/>
          </a:xfrm>
          <a:prstGeom prst="rect">
            <a:avLst/>
          </a:prstGeom>
        </p:spPr>
        <p:txBody>
          <a:bodyPr>
            <a:spAutoFit/>
          </a:bodyPr>
          <a:lstStyle/>
          <a:p>
            <a:pPr>
              <a:spcAft>
                <a:spcPts val="0"/>
              </a:spcAft>
            </a:pPr>
            <a:r>
              <a:rPr lang="en-US" b="1" dirty="0" smtClean="0">
                <a:effectLst/>
                <a:latin typeface="Times New Roman" panose="02020603050405020304" pitchFamily="18" charset="0"/>
                <a:ea typeface="Times New Roman" panose="02020603050405020304" pitchFamily="18" charset="0"/>
              </a:rPr>
              <a:t>Fuente: </a:t>
            </a:r>
            <a:r>
              <a:rPr lang="es-ES" b="0" dirty="0" smtClean="0">
                <a:effectLst/>
                <a:latin typeface="Times New Roman" panose="02020603050405020304" pitchFamily="18" charset="0"/>
                <a:ea typeface="Times New Roman" panose="02020603050405020304" pitchFamily="18" charset="0"/>
              </a:rPr>
              <a:t>(SRI, BCE, SENAE, 2016)</a:t>
            </a:r>
            <a:endParaRPr lang="es-ES" sz="2800" dirty="0" smtClean="0">
              <a:effectLst/>
              <a:latin typeface="Times New Roman" panose="02020603050405020304" pitchFamily="18" charset="0"/>
              <a:ea typeface="Times New Roman" panose="02020603050405020304" pitchFamily="18" charset="0"/>
            </a:endParaRPr>
          </a:p>
          <a:p>
            <a:pPr>
              <a:spcAft>
                <a:spcPts val="0"/>
              </a:spcAft>
            </a:pPr>
            <a:r>
              <a:rPr lang="es-ES" b="1" dirty="0" smtClean="0">
                <a:effectLst/>
                <a:latin typeface="Times New Roman" panose="02020603050405020304" pitchFamily="18" charset="0"/>
                <a:ea typeface="Times New Roman" panose="02020603050405020304" pitchFamily="18" charset="0"/>
              </a:rPr>
              <a:t>Elaborado por:</a:t>
            </a:r>
            <a:r>
              <a:rPr lang="es-ES" dirty="0" smtClean="0">
                <a:effectLst/>
                <a:latin typeface="Times New Roman" panose="02020603050405020304" pitchFamily="18" charset="0"/>
                <a:ea typeface="Times New Roman" panose="02020603050405020304" pitchFamily="18" charset="0"/>
              </a:rPr>
              <a:t> las autoras</a:t>
            </a:r>
            <a:endParaRPr lang="es-E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280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97280" y="286604"/>
            <a:ext cx="10058400" cy="1233104"/>
          </a:xfrm>
        </p:spPr>
        <p:txBody>
          <a:bodyPr/>
          <a:lstStyle/>
          <a:p>
            <a:pPr algn="ctr"/>
            <a:r>
              <a:rPr lang="es-ES" dirty="0">
                <a:latin typeface="Times New Roman" panose="02020603050405020304" pitchFamily="18" charset="0"/>
                <a:cs typeface="Times New Roman" panose="02020603050405020304" pitchFamily="18" charset="0"/>
              </a:rPr>
              <a:t>RELACIÓN ECUADOR - </a:t>
            </a:r>
            <a:r>
              <a:rPr lang="es-ES" dirty="0" smtClean="0">
                <a:latin typeface="Times New Roman" panose="02020603050405020304" pitchFamily="18" charset="0"/>
                <a:cs typeface="Times New Roman" panose="02020603050405020304" pitchFamily="18" charset="0"/>
              </a:rPr>
              <a:t>CHINA</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3751549793"/>
              </p:ext>
            </p:extLst>
          </p:nvPr>
        </p:nvGraphicFramePr>
        <p:xfrm>
          <a:off x="3065173" y="1944710"/>
          <a:ext cx="5616245" cy="2908595"/>
        </p:xfrm>
        <a:graphic>
          <a:graphicData uri="http://schemas.openxmlformats.org/drawingml/2006/table">
            <a:tbl>
              <a:tblPr firstRow="1" firstCol="1" bandRow="1">
                <a:tableStyleId>{93296810-A885-4BE3-A3E7-6D5BEEA58F35}</a:tableStyleId>
              </a:tblPr>
              <a:tblGrid>
                <a:gridCol w="2273110"/>
                <a:gridCol w="1533141"/>
                <a:gridCol w="1809994"/>
              </a:tblGrid>
              <a:tr h="540219">
                <a:tc>
                  <a:txBody>
                    <a:bodyPr/>
                    <a:lstStyle/>
                    <a:p>
                      <a:pPr algn="ctr">
                        <a:spcAft>
                          <a:spcPts val="0"/>
                        </a:spcAft>
                      </a:pPr>
                      <a:r>
                        <a:rPr lang="es-ES" sz="1400" dirty="0" smtClean="0">
                          <a:effectLst/>
                        </a:rPr>
                        <a:t> </a:t>
                      </a:r>
                      <a:endParaRPr lang="es-E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ECUADOR</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CHINA</a:t>
                      </a:r>
                      <a:endParaRPr lang="es-ES" sz="1400">
                        <a:effectLst/>
                        <a:latin typeface="Times New Roman" panose="02020603050405020304" pitchFamily="18" charset="0"/>
                        <a:ea typeface="Times New Roman" panose="02020603050405020304" pitchFamily="18" charset="0"/>
                      </a:endParaRPr>
                    </a:p>
                  </a:txBody>
                  <a:tcPr marL="68580" marR="68580" marT="0" marB="0"/>
                </a:tc>
              </a:tr>
              <a:tr h="643969">
                <a:tc>
                  <a:txBody>
                    <a:bodyPr/>
                    <a:lstStyle/>
                    <a:p>
                      <a:pPr>
                        <a:spcAft>
                          <a:spcPts val="0"/>
                        </a:spcAft>
                      </a:pPr>
                      <a:r>
                        <a:rPr lang="es-ES" sz="1400" smtClean="0">
                          <a:effectLst/>
                        </a:rPr>
                        <a:t>ARANCEL ADVALOREM</a:t>
                      </a:r>
                    </a:p>
                    <a:p>
                      <a:pPr>
                        <a:spcAft>
                          <a:spcPts val="0"/>
                        </a:spcAft>
                      </a:pPr>
                      <a:r>
                        <a:rPr lang="es-ES" sz="1400" smtClean="0">
                          <a:effectLst/>
                        </a:rPr>
                        <a:t> </a:t>
                      </a:r>
                    </a:p>
                    <a:p>
                      <a:pPr>
                        <a:spcAft>
                          <a:spcPts val="0"/>
                        </a:spcAft>
                      </a:pPr>
                      <a:r>
                        <a:rPr lang="es-ES" sz="1400" smtClean="0">
                          <a:effectLst/>
                        </a:rPr>
                        <a:t>ARANCEL ESPECIFICO</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10% </a:t>
                      </a:r>
                    </a:p>
                    <a:p>
                      <a:pPr algn="ctr">
                        <a:spcAft>
                          <a:spcPts val="0"/>
                        </a:spcAft>
                      </a:pPr>
                      <a:r>
                        <a:rPr lang="es-ES" sz="1400">
                          <a:effectLst/>
                        </a:rPr>
                        <a:t> </a:t>
                      </a:r>
                    </a:p>
                    <a:p>
                      <a:pPr algn="ctr">
                        <a:spcAft>
                          <a:spcPts val="0"/>
                        </a:spcAft>
                      </a:pPr>
                      <a:r>
                        <a:rPr lang="es-ES" sz="1400">
                          <a:effectLst/>
                        </a:rPr>
                        <a:t>6.00 USD</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12%</a:t>
                      </a:r>
                      <a:endParaRPr lang="es-ES" sz="1400">
                        <a:effectLst/>
                        <a:latin typeface="Times New Roman" panose="02020603050405020304" pitchFamily="18" charset="0"/>
                        <a:ea typeface="Times New Roman" panose="02020603050405020304" pitchFamily="18" charset="0"/>
                      </a:endParaRPr>
                    </a:p>
                  </a:txBody>
                  <a:tcPr marL="68580" marR="68580" marT="0" marB="0"/>
                </a:tc>
              </a:tr>
              <a:tr h="540219">
                <a:tc>
                  <a:txBody>
                    <a:bodyPr/>
                    <a:lstStyle/>
                    <a:p>
                      <a:pPr>
                        <a:spcAft>
                          <a:spcPts val="0"/>
                        </a:spcAft>
                      </a:pPr>
                      <a:r>
                        <a:rPr lang="es-ES" sz="1400" smtClean="0">
                          <a:effectLst/>
                        </a:rPr>
                        <a:t>IVA</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14%</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17%</a:t>
                      </a:r>
                    </a:p>
                    <a:p>
                      <a:pPr algn="ctr">
                        <a:spcAft>
                          <a:spcPts val="0"/>
                        </a:spcAft>
                      </a:pPr>
                      <a:r>
                        <a:rPr lang="es-ES" sz="1400">
                          <a:effectLst/>
                        </a:rPr>
                        <a:t>VAT</a:t>
                      </a:r>
                      <a:endParaRPr lang="es-ES" sz="1400">
                        <a:effectLst/>
                        <a:latin typeface="Times New Roman" panose="02020603050405020304" pitchFamily="18" charset="0"/>
                        <a:ea typeface="Times New Roman" panose="02020603050405020304" pitchFamily="18" charset="0"/>
                      </a:endParaRPr>
                    </a:p>
                  </a:txBody>
                  <a:tcPr marL="68580" marR="68580" marT="0" marB="0"/>
                </a:tc>
              </a:tr>
              <a:tr h="643969">
                <a:tc>
                  <a:txBody>
                    <a:bodyPr/>
                    <a:lstStyle/>
                    <a:p>
                      <a:pPr>
                        <a:spcAft>
                          <a:spcPts val="0"/>
                        </a:spcAft>
                      </a:pPr>
                      <a:r>
                        <a:rPr lang="es-ES" sz="1400" smtClean="0">
                          <a:effectLst/>
                        </a:rPr>
                        <a:t>MONEDA:</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(USD) </a:t>
                      </a:r>
                    </a:p>
                    <a:p>
                      <a:pPr algn="ctr">
                        <a:spcAft>
                          <a:spcPts val="0"/>
                        </a:spcAft>
                      </a:pPr>
                      <a:r>
                        <a:rPr lang="es-ES" sz="1400">
                          <a:effectLst/>
                        </a:rPr>
                        <a:t>DÓLAR AMERICANO</a:t>
                      </a:r>
                      <a:endParaRPr lang="es-E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a:effectLst/>
                        </a:rPr>
                        <a:t>(CNY)</a:t>
                      </a:r>
                    </a:p>
                    <a:p>
                      <a:pPr algn="ctr">
                        <a:spcAft>
                          <a:spcPts val="0"/>
                        </a:spcAft>
                      </a:pPr>
                      <a:r>
                        <a:rPr lang="es-ES" sz="1400">
                          <a:effectLst/>
                        </a:rPr>
                        <a:t> YUAN</a:t>
                      </a:r>
                      <a:endParaRPr lang="es-ES" sz="1400">
                        <a:effectLst/>
                        <a:latin typeface="Times New Roman" panose="02020603050405020304" pitchFamily="18" charset="0"/>
                        <a:ea typeface="Times New Roman" panose="02020603050405020304" pitchFamily="18" charset="0"/>
                      </a:endParaRPr>
                    </a:p>
                  </a:txBody>
                  <a:tcPr marL="68580" marR="68580" marT="0" marB="0"/>
                </a:tc>
              </a:tr>
              <a:tr h="540219">
                <a:tc>
                  <a:txBody>
                    <a:bodyPr/>
                    <a:lstStyle/>
                    <a:p>
                      <a:pPr>
                        <a:spcAft>
                          <a:spcPts val="0"/>
                        </a:spcAft>
                      </a:pPr>
                      <a:r>
                        <a:rPr lang="es-ES" sz="1400" dirty="0" smtClean="0">
                          <a:effectLst/>
                        </a:rPr>
                        <a:t>ISD</a:t>
                      </a:r>
                    </a:p>
                    <a:p>
                      <a:pPr>
                        <a:spcAft>
                          <a:spcPts val="0"/>
                        </a:spcAft>
                      </a:pPr>
                      <a:r>
                        <a:rPr lang="es-ES" sz="1400" dirty="0" smtClean="0">
                          <a:effectLst/>
                        </a:rPr>
                        <a:t>(IMPUESTO SALIDA DIVISAS)</a:t>
                      </a:r>
                      <a:endParaRPr lang="es-E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dirty="0">
                          <a:effectLst/>
                        </a:rPr>
                        <a:t> </a:t>
                      </a:r>
                    </a:p>
                    <a:p>
                      <a:pPr algn="ctr">
                        <a:spcAft>
                          <a:spcPts val="0"/>
                        </a:spcAft>
                      </a:pPr>
                      <a:r>
                        <a:rPr lang="es-ES" sz="1400" dirty="0">
                          <a:effectLst/>
                        </a:rPr>
                        <a:t>5%</a:t>
                      </a:r>
                      <a:endParaRPr lang="es-E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s-ES" sz="1400" dirty="0">
                          <a:effectLst/>
                        </a:rPr>
                        <a:t> </a:t>
                      </a:r>
                    </a:p>
                    <a:p>
                      <a:pPr algn="ctr">
                        <a:spcAft>
                          <a:spcPts val="0"/>
                        </a:spcAft>
                      </a:pPr>
                      <a:r>
                        <a:rPr lang="es-ES" sz="1400" dirty="0">
                          <a:effectLst/>
                        </a:rPr>
                        <a:t>5%</a:t>
                      </a:r>
                      <a:endParaRPr lang="es-ES" sz="1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6" name="Rectángulo 5"/>
          <p:cNvSpPr/>
          <p:nvPr/>
        </p:nvSpPr>
        <p:spPr>
          <a:xfrm>
            <a:off x="3091358" y="4853305"/>
            <a:ext cx="6070243" cy="646331"/>
          </a:xfrm>
          <a:prstGeom prst="rect">
            <a:avLst/>
          </a:prstGeom>
        </p:spPr>
        <p:txBody>
          <a:bodyPr wrap="square">
            <a:spAutoFit/>
          </a:bodyPr>
          <a:lstStyle/>
          <a:p>
            <a:pPr>
              <a:spcAft>
                <a:spcPts val="0"/>
              </a:spcAft>
            </a:pPr>
            <a:r>
              <a:rPr lang="en-US" b="1" dirty="0" smtClean="0">
                <a:effectLst/>
                <a:latin typeface="Times New Roman" panose="02020603050405020304" pitchFamily="18" charset="0"/>
                <a:ea typeface="Times New Roman" panose="02020603050405020304" pitchFamily="18" charset="0"/>
              </a:rPr>
              <a:t>Fuente:</a:t>
            </a:r>
            <a:r>
              <a:rPr lang="en-US" b="0" dirty="0" smtClean="0">
                <a:effectLst/>
                <a:latin typeface="Times New Roman" panose="02020603050405020304" pitchFamily="18" charset="0"/>
                <a:ea typeface="Times New Roman" panose="02020603050405020304" pitchFamily="18" charset="0"/>
              </a:rPr>
              <a:t> </a:t>
            </a:r>
            <a:r>
              <a:rPr lang="es-ES" b="0" dirty="0" smtClean="0">
                <a:effectLst/>
                <a:latin typeface="Times New Roman" panose="02020603050405020304" pitchFamily="18" charset="0"/>
                <a:ea typeface="Times New Roman" panose="02020603050405020304" pitchFamily="18" charset="0"/>
              </a:rPr>
              <a:t>(SRI, BCE, SENAE, 2016)</a:t>
            </a:r>
            <a:endParaRPr lang="es-ES" sz="2800" dirty="0" smtClean="0">
              <a:effectLst/>
              <a:latin typeface="Times New Roman" panose="02020603050405020304" pitchFamily="18" charset="0"/>
              <a:ea typeface="Times New Roman" panose="02020603050405020304" pitchFamily="18" charset="0"/>
            </a:endParaRPr>
          </a:p>
          <a:p>
            <a:pPr>
              <a:spcAft>
                <a:spcPts val="0"/>
              </a:spcAft>
            </a:pPr>
            <a:r>
              <a:rPr lang="es-ES" b="1" dirty="0" smtClean="0">
                <a:effectLst/>
                <a:latin typeface="Times New Roman" panose="02020603050405020304" pitchFamily="18" charset="0"/>
                <a:ea typeface="Times New Roman" panose="02020603050405020304" pitchFamily="18" charset="0"/>
              </a:rPr>
              <a:t>Elaborado por:</a:t>
            </a:r>
            <a:r>
              <a:rPr lang="es-ES" dirty="0" smtClean="0">
                <a:effectLst/>
                <a:latin typeface="Times New Roman" panose="02020603050405020304" pitchFamily="18" charset="0"/>
                <a:ea typeface="Times New Roman" panose="02020603050405020304" pitchFamily="18" charset="0"/>
              </a:rPr>
              <a:t> las autoras</a:t>
            </a:r>
            <a:endParaRPr lang="es-E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0039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ES" dirty="0">
                <a:latin typeface="Times New Roman" panose="02020603050405020304" pitchFamily="18" charset="0"/>
                <a:cs typeface="Times New Roman" panose="02020603050405020304" pitchFamily="18" charset="0"/>
              </a:rPr>
              <a:t>Relación Horas De Trabajo Principales Competidores</a:t>
            </a:r>
          </a:p>
        </p:txBody>
      </p:sp>
      <p:graphicFrame>
        <p:nvGraphicFramePr>
          <p:cNvPr id="5" name="Tabla 4"/>
          <p:cNvGraphicFramePr>
            <a:graphicFrameLocks noGrp="1"/>
          </p:cNvGraphicFramePr>
          <p:nvPr>
            <p:extLst>
              <p:ext uri="{D42A27DB-BD31-4B8C-83A1-F6EECF244321}">
                <p14:modId xmlns:p14="http://schemas.microsoft.com/office/powerpoint/2010/main" val="905918031"/>
              </p:ext>
            </p:extLst>
          </p:nvPr>
        </p:nvGraphicFramePr>
        <p:xfrm>
          <a:off x="3537902" y="1857053"/>
          <a:ext cx="5177155" cy="3665220"/>
        </p:xfrm>
        <a:graphic>
          <a:graphicData uri="http://schemas.openxmlformats.org/drawingml/2006/table">
            <a:tbl>
              <a:tblPr firstRow="1" firstCol="1" bandRow="1">
                <a:tableStyleId>{5C22544A-7EE6-4342-B048-85BDC9FD1C3A}</a:tableStyleId>
              </a:tblPr>
              <a:tblGrid>
                <a:gridCol w="1664970"/>
                <a:gridCol w="1101090"/>
                <a:gridCol w="1287780"/>
                <a:gridCol w="1123315"/>
              </a:tblGrid>
              <a:tr h="383540">
                <a:tc>
                  <a:txBody>
                    <a:bodyPr/>
                    <a:lstStyle/>
                    <a:p>
                      <a:pPr algn="ctr">
                        <a:spcAft>
                          <a:spcPts val="0"/>
                        </a:spcAft>
                      </a:pPr>
                      <a:r>
                        <a:rPr lang="es-ES" sz="1100" dirty="0">
                          <a:effectLst/>
                          <a:latin typeface="Times New Roman" panose="02020603050405020304" pitchFamily="18" charset="0"/>
                          <a:cs typeface="Times New Roman" panose="02020603050405020304" pitchFamily="18" charset="0"/>
                        </a:rPr>
                        <a:t>AÑO 2015</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ECUADOR</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dirty="0">
                          <a:effectLst/>
                          <a:latin typeface="Times New Roman" panose="02020603050405020304" pitchFamily="18" charset="0"/>
                          <a:cs typeface="Times New Roman" panose="02020603050405020304" pitchFamily="18" charset="0"/>
                        </a:rPr>
                        <a:t>COLOMBIA</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CHINA</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83540">
                <a:tc>
                  <a:txBody>
                    <a:bodyPr/>
                    <a:lstStyle/>
                    <a:p>
                      <a:pPr>
                        <a:spcAft>
                          <a:spcPts val="0"/>
                        </a:spcAft>
                      </a:pPr>
                      <a:r>
                        <a:rPr lang="es-ES" sz="1100">
                          <a:effectLst/>
                          <a:latin typeface="Times New Roman" panose="02020603050405020304" pitchFamily="18" charset="0"/>
                          <a:cs typeface="Times New Roman" panose="02020603050405020304" pitchFamily="18" charset="0"/>
                        </a:rPr>
                        <a:t>SUELDO BASICO</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354.00 (USD) </a:t>
                      </a:r>
                    </a:p>
                    <a:p>
                      <a:pPr algn="ctr">
                        <a:spcAft>
                          <a:spcPts val="0"/>
                        </a:spcAft>
                      </a:pPr>
                      <a:r>
                        <a:rPr lang="es-ES" sz="1100">
                          <a:effectLst/>
                          <a:latin typeface="Times New Roman" panose="02020603050405020304" pitchFamily="18" charset="0"/>
                          <a:cs typeface="Times New Roman" panose="02020603050405020304" pitchFamily="18" charset="0"/>
                        </a:rPr>
                        <a:t>DÓLAR AMERICANO</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644,350 (COP)</a:t>
                      </a:r>
                    </a:p>
                    <a:p>
                      <a:pPr algn="ctr">
                        <a:spcAft>
                          <a:spcPts val="0"/>
                        </a:spcAft>
                      </a:pPr>
                      <a:r>
                        <a:rPr lang="es-ES" sz="1100">
                          <a:effectLst/>
                          <a:latin typeface="Times New Roman" panose="02020603050405020304" pitchFamily="18" charset="0"/>
                          <a:cs typeface="Times New Roman" panose="02020603050405020304" pitchFamily="18" charset="0"/>
                        </a:rPr>
                        <a:t>PESO</a:t>
                      </a:r>
                    </a:p>
                    <a:p>
                      <a:pPr algn="ctr">
                        <a:spcAft>
                          <a:spcPts val="0"/>
                        </a:spcAft>
                      </a:pPr>
                      <a:r>
                        <a:rPr lang="es-ES" sz="1100">
                          <a:effectLst/>
                          <a:latin typeface="Times New Roman" panose="02020603050405020304" pitchFamily="18" charset="0"/>
                          <a:cs typeface="Times New Roman" panose="02020603050405020304" pitchFamily="18" charset="0"/>
                        </a:rPr>
                        <a:t> COLOMBIANO</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1820 (CNY)</a:t>
                      </a:r>
                    </a:p>
                    <a:p>
                      <a:pPr algn="ctr">
                        <a:spcAft>
                          <a:spcPts val="0"/>
                        </a:spcAft>
                      </a:pPr>
                      <a:r>
                        <a:rPr lang="es-ES" sz="1100">
                          <a:effectLst/>
                          <a:latin typeface="Times New Roman" panose="02020603050405020304" pitchFamily="18" charset="0"/>
                          <a:cs typeface="Times New Roman" panose="02020603050405020304" pitchFamily="18" charset="0"/>
                        </a:rPr>
                        <a:t> YUAN</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83540">
                <a:tc>
                  <a:txBody>
                    <a:bodyPr/>
                    <a:lstStyle/>
                    <a:p>
                      <a:pPr>
                        <a:spcAft>
                          <a:spcPts val="0"/>
                        </a:spcAft>
                      </a:pPr>
                      <a:r>
                        <a:rPr lang="es-ES" sz="1100">
                          <a:effectLst/>
                          <a:latin typeface="Times New Roman" panose="02020603050405020304" pitchFamily="18" charset="0"/>
                          <a:cs typeface="Times New Roman" panose="02020603050405020304" pitchFamily="18" charset="0"/>
                        </a:rPr>
                        <a:t>TIPO CAMBIO</a:t>
                      </a:r>
                    </a:p>
                    <a:p>
                      <a:pPr>
                        <a:spcAft>
                          <a:spcPts val="0"/>
                        </a:spcAft>
                      </a:pPr>
                      <a:r>
                        <a:rPr lang="es-ES" sz="1100">
                          <a:effectLst/>
                          <a:latin typeface="Times New Roman" panose="02020603050405020304" pitchFamily="18" charset="0"/>
                          <a:cs typeface="Times New Roman" panose="02020603050405020304" pitchFamily="18" charset="0"/>
                        </a:rPr>
                        <a:t> </a:t>
                      </a:r>
                    </a:p>
                    <a:p>
                      <a:pPr>
                        <a:spcAft>
                          <a:spcPts val="0"/>
                        </a:spcAft>
                      </a:pPr>
                      <a:r>
                        <a:rPr lang="es-ES" sz="1100">
                          <a:effectLst/>
                          <a:latin typeface="Times New Roman" panose="02020603050405020304" pitchFamily="18" charset="0"/>
                          <a:cs typeface="Times New Roman" panose="02020603050405020304" pitchFamily="18" charset="0"/>
                        </a:rPr>
                        <a:t>TOTAL EN DOLARES</a:t>
                      </a:r>
                    </a:p>
                    <a:p>
                      <a:pPr>
                        <a:spcAft>
                          <a:spcPts val="0"/>
                        </a:spcAft>
                      </a:pPr>
                      <a:r>
                        <a:rPr lang="es-ES" sz="1100">
                          <a:effectLst/>
                          <a:latin typeface="Times New Roman" panose="02020603050405020304" pitchFamily="18" charset="0"/>
                          <a:cs typeface="Times New Roman" panose="02020603050405020304" pitchFamily="18" charset="0"/>
                        </a:rPr>
                        <a:t> </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1</a:t>
                      </a:r>
                    </a:p>
                    <a:p>
                      <a:pPr algn="ctr">
                        <a:spcAft>
                          <a:spcPts val="0"/>
                        </a:spcAft>
                      </a:pPr>
                      <a:r>
                        <a:rPr lang="es-ES" sz="1100">
                          <a:effectLst/>
                          <a:latin typeface="Times New Roman" panose="02020603050405020304" pitchFamily="18" charset="0"/>
                          <a:cs typeface="Times New Roman" panose="02020603050405020304" pitchFamily="18" charset="0"/>
                        </a:rPr>
                        <a:t> </a:t>
                      </a:r>
                    </a:p>
                    <a:p>
                      <a:pPr algn="ctr">
                        <a:spcAft>
                          <a:spcPts val="0"/>
                        </a:spcAft>
                      </a:pPr>
                      <a:r>
                        <a:rPr lang="es-ES" sz="1100">
                          <a:effectLst/>
                          <a:latin typeface="Times New Roman" panose="02020603050405020304" pitchFamily="18" charset="0"/>
                          <a:cs typeface="Times New Roman" panose="02020603050405020304" pitchFamily="18" charset="0"/>
                        </a:rPr>
                        <a:t>354.00 USD</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0.0003358 (COP)</a:t>
                      </a:r>
                    </a:p>
                    <a:p>
                      <a:pPr algn="ctr">
                        <a:spcAft>
                          <a:spcPts val="0"/>
                        </a:spcAft>
                      </a:pPr>
                      <a:r>
                        <a:rPr lang="es-ES" sz="1100">
                          <a:effectLst/>
                          <a:latin typeface="Times New Roman" panose="02020603050405020304" pitchFamily="18" charset="0"/>
                          <a:cs typeface="Times New Roman" panose="02020603050405020304" pitchFamily="18" charset="0"/>
                        </a:rPr>
                        <a:t> </a:t>
                      </a:r>
                    </a:p>
                    <a:p>
                      <a:pPr algn="ctr">
                        <a:spcAft>
                          <a:spcPts val="0"/>
                        </a:spcAft>
                      </a:pPr>
                      <a:r>
                        <a:rPr lang="es-ES" sz="1100">
                          <a:effectLst/>
                          <a:latin typeface="Times New Roman" panose="02020603050405020304" pitchFamily="18" charset="0"/>
                          <a:cs typeface="Times New Roman" panose="02020603050405020304" pitchFamily="18" charset="0"/>
                        </a:rPr>
                        <a:t>219.08 USD</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0.1520450 (CNY)</a:t>
                      </a:r>
                    </a:p>
                    <a:p>
                      <a:pPr algn="ctr">
                        <a:spcAft>
                          <a:spcPts val="0"/>
                        </a:spcAft>
                      </a:pPr>
                      <a:r>
                        <a:rPr lang="es-ES" sz="1100">
                          <a:effectLst/>
                          <a:latin typeface="Times New Roman" panose="02020603050405020304" pitchFamily="18" charset="0"/>
                          <a:cs typeface="Times New Roman" panose="02020603050405020304" pitchFamily="18" charset="0"/>
                        </a:rPr>
                        <a:t> </a:t>
                      </a:r>
                    </a:p>
                    <a:p>
                      <a:pPr algn="ctr">
                        <a:spcAft>
                          <a:spcPts val="0"/>
                        </a:spcAft>
                      </a:pPr>
                      <a:r>
                        <a:rPr lang="es-ES" sz="1100">
                          <a:effectLst/>
                          <a:latin typeface="Times New Roman" panose="02020603050405020304" pitchFamily="18" charset="0"/>
                          <a:cs typeface="Times New Roman" panose="02020603050405020304" pitchFamily="18" charset="0"/>
                        </a:rPr>
                        <a:t>276.37 USD</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83540">
                <a:tc>
                  <a:txBody>
                    <a:bodyPr/>
                    <a:lstStyle/>
                    <a:p>
                      <a:pPr>
                        <a:spcAft>
                          <a:spcPts val="0"/>
                        </a:spcAft>
                      </a:pPr>
                      <a:r>
                        <a:rPr lang="es-ES" sz="1100">
                          <a:effectLst/>
                          <a:latin typeface="Times New Roman" panose="02020603050405020304" pitchFamily="18" charset="0"/>
                          <a:cs typeface="Times New Roman" panose="02020603050405020304" pitchFamily="18" charset="0"/>
                        </a:rPr>
                        <a:t>JORNADA LABORAL</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5 Días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5 Días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7 Días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83540">
                <a:tc>
                  <a:txBody>
                    <a:bodyPr/>
                    <a:lstStyle/>
                    <a:p>
                      <a:pPr>
                        <a:spcAft>
                          <a:spcPts val="0"/>
                        </a:spcAft>
                      </a:pPr>
                      <a:r>
                        <a:rPr lang="es-ES" sz="1100">
                          <a:effectLst/>
                          <a:latin typeface="Times New Roman" panose="02020603050405020304" pitchFamily="18" charset="0"/>
                          <a:cs typeface="Times New Roman" panose="02020603050405020304" pitchFamily="18" charset="0"/>
                        </a:rPr>
                        <a:t>HORA PROMEDIO DIA DE TRABAJO</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8 Horas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8 Horas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10 horas (Área Administrativa)</a:t>
                      </a:r>
                    </a:p>
                    <a:p>
                      <a:pPr algn="ctr">
                        <a:spcAft>
                          <a:spcPts val="0"/>
                        </a:spcAft>
                      </a:pPr>
                      <a:r>
                        <a:rPr lang="es-ES" sz="1100">
                          <a:effectLst/>
                          <a:latin typeface="Times New Roman" panose="02020603050405020304" pitchFamily="18" charset="0"/>
                          <a:cs typeface="Times New Roman" panose="02020603050405020304" pitchFamily="18" charset="0"/>
                        </a:rPr>
                        <a:t>15 horas (Zona Industrial) </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83540">
                <a:tc>
                  <a:txBody>
                    <a:bodyPr/>
                    <a:lstStyle/>
                    <a:p>
                      <a:pPr>
                        <a:spcAft>
                          <a:spcPts val="0"/>
                        </a:spcAft>
                      </a:pPr>
                      <a:r>
                        <a:rPr lang="es-ES" sz="1100">
                          <a:effectLst/>
                          <a:latin typeface="Times New Roman" panose="02020603050405020304" pitchFamily="18" charset="0"/>
                          <a:cs typeface="Times New Roman" panose="02020603050405020304" pitchFamily="18" charset="0"/>
                        </a:rPr>
                        <a:t>PROMEDIO DIAS DE TRABAJO A LA SEMANA</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40 Horas a la semana.</a:t>
                      </a:r>
                    </a:p>
                    <a:p>
                      <a:pPr algn="ctr">
                        <a:spcAft>
                          <a:spcPts val="0"/>
                        </a:spcAft>
                      </a:pPr>
                      <a:r>
                        <a:rPr lang="es-ES" sz="1100">
                          <a:effectLst/>
                          <a:latin typeface="Times New Roman" panose="02020603050405020304" pitchFamily="18" charset="0"/>
                          <a:cs typeface="Times New Roman" panose="02020603050405020304" pitchFamily="18" charset="0"/>
                        </a:rPr>
                        <a:t> </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100">
                          <a:effectLst/>
                          <a:latin typeface="Times New Roman" panose="02020603050405020304" pitchFamily="18" charset="0"/>
                          <a:cs typeface="Times New Roman" panose="02020603050405020304" pitchFamily="18" charset="0"/>
                        </a:rPr>
                        <a:t>40 Horas a la semana con máximo de 48 horas. </a:t>
                      </a:r>
                    </a:p>
                    <a:p>
                      <a:pPr algn="ctr">
                        <a:spcAft>
                          <a:spcPts val="0"/>
                        </a:spcAft>
                      </a:pPr>
                      <a:r>
                        <a:rPr lang="es-ES" sz="1100">
                          <a:effectLst/>
                          <a:latin typeface="Times New Roman" panose="02020603050405020304" pitchFamily="18" charset="0"/>
                          <a:cs typeface="Times New Roman" panose="02020603050405020304" pitchFamily="18" charset="0"/>
                        </a:rPr>
                        <a:t> </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50 horas (Área Administrativa)</a:t>
                      </a:r>
                    </a:p>
                    <a:p>
                      <a:pPr algn="ctr">
                        <a:spcAft>
                          <a:spcPts val="0"/>
                        </a:spcAft>
                      </a:pPr>
                      <a:r>
                        <a:rPr lang="es-ES" sz="1100">
                          <a:effectLst/>
                          <a:latin typeface="Times New Roman" panose="02020603050405020304" pitchFamily="18" charset="0"/>
                          <a:cs typeface="Times New Roman" panose="02020603050405020304" pitchFamily="18" charset="0"/>
                        </a:rPr>
                        <a:t>105 horas (Zona Industrial)</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83540">
                <a:tc>
                  <a:txBody>
                    <a:bodyPr/>
                    <a:lstStyle/>
                    <a:p>
                      <a:pPr>
                        <a:spcAft>
                          <a:spcPts val="0"/>
                        </a:spcAft>
                      </a:pPr>
                      <a:r>
                        <a:rPr lang="es-ES" sz="1100">
                          <a:effectLst/>
                          <a:latin typeface="Times New Roman" panose="02020603050405020304" pitchFamily="18" charset="0"/>
                          <a:cs typeface="Times New Roman" panose="02020603050405020304" pitchFamily="18" charset="0"/>
                        </a:rPr>
                        <a:t>PROMEDIO DIAS VACACIONES AL AÑO</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 </a:t>
                      </a:r>
                    </a:p>
                    <a:p>
                      <a:pPr algn="ctr">
                        <a:spcAft>
                          <a:spcPts val="0"/>
                        </a:spcAft>
                      </a:pPr>
                      <a:r>
                        <a:rPr lang="es-ES" sz="1100">
                          <a:effectLst/>
                          <a:latin typeface="Times New Roman" panose="02020603050405020304" pitchFamily="18" charset="0"/>
                          <a:cs typeface="Times New Roman" panose="02020603050405020304" pitchFamily="18" charset="0"/>
                        </a:rPr>
                        <a:t>15 Días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a:effectLst/>
                          <a:latin typeface="Times New Roman" panose="02020603050405020304" pitchFamily="18" charset="0"/>
                          <a:cs typeface="Times New Roman" panose="02020603050405020304" pitchFamily="18" charset="0"/>
                        </a:rPr>
                        <a:t> </a:t>
                      </a:r>
                    </a:p>
                    <a:p>
                      <a:pPr algn="ctr">
                        <a:spcAft>
                          <a:spcPts val="0"/>
                        </a:spcAft>
                      </a:pPr>
                      <a:r>
                        <a:rPr lang="es-ES" sz="1100">
                          <a:effectLst/>
                          <a:latin typeface="Times New Roman" panose="02020603050405020304" pitchFamily="18" charset="0"/>
                          <a:cs typeface="Times New Roman" panose="02020603050405020304" pitchFamily="18" charset="0"/>
                        </a:rPr>
                        <a:t>15 Días</a:t>
                      </a:r>
                      <a:endParaRPr lang="es-E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100" dirty="0">
                          <a:effectLst/>
                          <a:latin typeface="Times New Roman" panose="02020603050405020304" pitchFamily="18" charset="0"/>
                          <a:cs typeface="Times New Roman" panose="02020603050405020304" pitchFamily="18" charset="0"/>
                        </a:rPr>
                        <a:t> </a:t>
                      </a:r>
                    </a:p>
                    <a:p>
                      <a:pPr algn="ctr">
                        <a:spcAft>
                          <a:spcPts val="0"/>
                        </a:spcAft>
                      </a:pPr>
                      <a:r>
                        <a:rPr lang="es-ES" sz="1100" dirty="0">
                          <a:effectLst/>
                          <a:latin typeface="Times New Roman" panose="02020603050405020304" pitchFamily="18" charset="0"/>
                          <a:cs typeface="Times New Roman" panose="02020603050405020304" pitchFamily="18" charset="0"/>
                        </a:rPr>
                        <a:t>10 Días</a:t>
                      </a:r>
                      <a:endParaRPr lang="es-E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ángulo 5"/>
          <p:cNvSpPr/>
          <p:nvPr/>
        </p:nvSpPr>
        <p:spPr>
          <a:xfrm>
            <a:off x="3537902" y="5609661"/>
            <a:ext cx="6096000" cy="461665"/>
          </a:xfrm>
          <a:prstGeom prst="rect">
            <a:avLst/>
          </a:prstGeom>
        </p:spPr>
        <p:txBody>
          <a:bodyPr>
            <a:spAutoFit/>
          </a:bodyPr>
          <a:lstStyle/>
          <a:p>
            <a:pPr algn="just">
              <a:spcAft>
                <a:spcPts val="0"/>
              </a:spcAft>
            </a:pPr>
            <a:r>
              <a:rPr lang="es-ES" sz="1200" b="1" dirty="0" smtClean="0">
                <a:effectLst/>
                <a:latin typeface="Times New Roman" panose="02020603050405020304" pitchFamily="18" charset="0"/>
                <a:ea typeface="Times New Roman" panose="02020603050405020304" pitchFamily="18" charset="0"/>
              </a:rPr>
              <a:t>Fuente </a:t>
            </a:r>
            <a:r>
              <a:rPr lang="es-ES" sz="1200" b="0" dirty="0" smtClean="0">
                <a:effectLst/>
                <a:latin typeface="Times New Roman" panose="02020603050405020304" pitchFamily="18" charset="0"/>
                <a:ea typeface="Times New Roman" panose="02020603050405020304" pitchFamily="18" charset="0"/>
              </a:rPr>
              <a:t>(Gobierno Ecuador, Gobierno Colombia, Gobierno China, 2015)</a:t>
            </a:r>
            <a:r>
              <a:rPr lang="es-ES" sz="1200" dirty="0" smtClean="0">
                <a:effectLst/>
                <a:latin typeface="Times New Roman" panose="02020603050405020304" pitchFamily="18" charset="0"/>
                <a:ea typeface="Times New Roman" panose="02020603050405020304" pitchFamily="18" charset="0"/>
              </a:rPr>
              <a:t> </a:t>
            </a:r>
          </a:p>
          <a:p>
            <a:pPr algn="just">
              <a:spcAft>
                <a:spcPts val="0"/>
              </a:spcAft>
            </a:pPr>
            <a:r>
              <a:rPr lang="es-ES" sz="1200" b="1" dirty="0" smtClean="0">
                <a:effectLst/>
                <a:latin typeface="Times New Roman" panose="02020603050405020304" pitchFamily="18" charset="0"/>
                <a:ea typeface="Times New Roman" panose="02020603050405020304" pitchFamily="18" charset="0"/>
              </a:rPr>
              <a:t>Elaborado por:</a:t>
            </a:r>
            <a:r>
              <a:rPr lang="es-ES" sz="1200" dirty="0" smtClean="0">
                <a:effectLst/>
                <a:latin typeface="Times New Roman" panose="02020603050405020304" pitchFamily="18" charset="0"/>
                <a:ea typeface="Times New Roman" panose="02020603050405020304" pitchFamily="18" charset="0"/>
              </a:rPr>
              <a:t> las autoras</a:t>
            </a:r>
            <a:endParaRPr lang="es-E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6335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Times New Roman" panose="02020603050405020304" pitchFamily="18" charset="0"/>
                <a:cs typeface="Times New Roman" panose="02020603050405020304" pitchFamily="18" charset="0"/>
              </a:rPr>
              <a:t>MERCADO QUE CUBRE EL SECTOR DEL CALZADO</a:t>
            </a:r>
            <a:endParaRPr lang="es-ES" dirty="0">
              <a:latin typeface="Times New Roman" panose="02020603050405020304" pitchFamily="18" charset="0"/>
              <a:cs typeface="Times New Roman" panose="02020603050405020304" pitchFamily="18" charset="0"/>
            </a:endParaRPr>
          </a:p>
        </p:txBody>
      </p:sp>
      <p:graphicFrame>
        <p:nvGraphicFramePr>
          <p:cNvPr id="3" name="Gráfico 2"/>
          <p:cNvGraphicFramePr/>
          <p:nvPr>
            <p:extLst>
              <p:ext uri="{D42A27DB-BD31-4B8C-83A1-F6EECF244321}">
                <p14:modId xmlns:p14="http://schemas.microsoft.com/office/powerpoint/2010/main" val="380647887"/>
              </p:ext>
            </p:extLst>
          </p:nvPr>
        </p:nvGraphicFramePr>
        <p:xfrm>
          <a:off x="3050145" y="2215166"/>
          <a:ext cx="6065949" cy="283335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p:cNvSpPr/>
          <p:nvPr/>
        </p:nvSpPr>
        <p:spPr>
          <a:xfrm>
            <a:off x="3035120" y="5048519"/>
            <a:ext cx="6096000" cy="646331"/>
          </a:xfrm>
          <a:prstGeom prst="rect">
            <a:avLst/>
          </a:prstGeom>
        </p:spPr>
        <p:txBody>
          <a:bodyPr>
            <a:spAutoFit/>
          </a:bodyPr>
          <a:lstStyle/>
          <a:p>
            <a:pPr>
              <a:spcAft>
                <a:spcPts val="0"/>
              </a:spcAft>
            </a:pPr>
            <a:r>
              <a:rPr lang="es-ES" sz="1200" i="0" dirty="0" smtClean="0">
                <a:effectLst/>
                <a:latin typeface="Times New Roman" panose="02020603050405020304" pitchFamily="18" charset="0"/>
                <a:ea typeface="Times New Roman" panose="02020603050405020304" pitchFamily="18" charset="0"/>
              </a:rPr>
              <a:t>Mercado que cubre el Sector del Calzado.</a:t>
            </a:r>
            <a:endParaRPr lang="es-ES" sz="1200" i="1" dirty="0" smtClean="0">
              <a:effectLst/>
              <a:latin typeface="Times New Roman" panose="02020603050405020304" pitchFamily="18" charset="0"/>
              <a:ea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Fuente: </a:t>
            </a:r>
            <a:r>
              <a:rPr lang="es-ES" sz="1200" b="0" dirty="0" smtClean="0">
                <a:effectLst/>
                <a:latin typeface="Times New Roman" panose="02020603050405020304" pitchFamily="18" charset="0"/>
                <a:ea typeface="Times New Roman" panose="02020603050405020304" pitchFamily="18" charset="0"/>
              </a:rPr>
              <a:t>(Observatorio de la </a:t>
            </a:r>
            <a:r>
              <a:rPr lang="es-ES" sz="1200" b="0" dirty="0" err="1" smtClean="0">
                <a:effectLst/>
                <a:latin typeface="Times New Roman" panose="02020603050405020304" pitchFamily="18" charset="0"/>
                <a:ea typeface="Times New Roman" panose="02020603050405020304" pitchFamily="18" charset="0"/>
              </a:rPr>
              <a:t>PyME</a:t>
            </a:r>
            <a:r>
              <a:rPr lang="es-ES" sz="1200" b="0" dirty="0" smtClean="0">
                <a:effectLst/>
                <a:latin typeface="Times New Roman" panose="02020603050405020304" pitchFamily="18" charset="0"/>
                <a:ea typeface="Times New Roman" panose="02020603050405020304" pitchFamily="18" charset="0"/>
              </a:rPr>
              <a:t> Andina Simón Bolívar, 2016)</a:t>
            </a:r>
            <a:endParaRPr lang="es-ES" sz="1200" dirty="0" smtClean="0">
              <a:effectLst/>
              <a:latin typeface="Times New Roman" panose="02020603050405020304" pitchFamily="18" charset="0"/>
              <a:ea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Adaptado por: </a:t>
            </a:r>
            <a:r>
              <a:rPr lang="es-ES" sz="1200" dirty="0" smtClean="0">
                <a:effectLst/>
                <a:latin typeface="Times New Roman" panose="02020603050405020304" pitchFamily="18" charset="0"/>
                <a:ea typeface="Times New Roman" panose="02020603050405020304" pitchFamily="18" charset="0"/>
              </a:rPr>
              <a:t>las autoras.</a:t>
            </a:r>
            <a:endParaRPr lang="es-E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746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Times New Roman" panose="02020603050405020304" pitchFamily="18" charset="0"/>
                <a:cs typeface="Times New Roman" panose="02020603050405020304" pitchFamily="18" charset="0"/>
              </a:rPr>
              <a:t>PROVEEDORES SE ENCUENTRAN LOCALIZADOS</a:t>
            </a:r>
            <a:endParaRPr lang="es-ES" dirty="0">
              <a:latin typeface="Times New Roman" panose="02020603050405020304" pitchFamily="18" charset="0"/>
              <a:cs typeface="Times New Roman" panose="02020603050405020304" pitchFamily="18" charset="0"/>
            </a:endParaRPr>
          </a:p>
        </p:txBody>
      </p:sp>
      <p:graphicFrame>
        <p:nvGraphicFramePr>
          <p:cNvPr id="3" name="Gráfico 2"/>
          <p:cNvGraphicFramePr/>
          <p:nvPr>
            <p:extLst>
              <p:ext uri="{D42A27DB-BD31-4B8C-83A1-F6EECF244321}">
                <p14:modId xmlns:p14="http://schemas.microsoft.com/office/powerpoint/2010/main" val="1597054478"/>
              </p:ext>
            </p:extLst>
          </p:nvPr>
        </p:nvGraphicFramePr>
        <p:xfrm>
          <a:off x="3057016" y="2240923"/>
          <a:ext cx="6138928" cy="298789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ángulo 3"/>
          <p:cNvSpPr/>
          <p:nvPr/>
        </p:nvSpPr>
        <p:spPr>
          <a:xfrm>
            <a:off x="3026536" y="5228822"/>
            <a:ext cx="6096000" cy="646331"/>
          </a:xfrm>
          <a:prstGeom prst="rect">
            <a:avLst/>
          </a:prstGeom>
        </p:spPr>
        <p:txBody>
          <a:bodyPr>
            <a:spAutoFit/>
          </a:bodyPr>
          <a:lstStyle/>
          <a:p>
            <a:pPr>
              <a:spcAft>
                <a:spcPts val="0"/>
              </a:spcAft>
            </a:pPr>
            <a:r>
              <a:rPr lang="es-ES" sz="1200" i="0" dirty="0" smtClean="0">
                <a:effectLst/>
                <a:latin typeface="Times New Roman" panose="02020603050405020304" pitchFamily="18" charset="0"/>
                <a:ea typeface="Times New Roman" panose="02020603050405020304" pitchFamily="18" charset="0"/>
              </a:rPr>
              <a:t>Proveedores se encuentran localizados</a:t>
            </a:r>
            <a:endParaRPr lang="es-ES" sz="1200" i="1" dirty="0" smtClean="0">
              <a:effectLst/>
              <a:latin typeface="Times New Roman" panose="02020603050405020304" pitchFamily="18" charset="0"/>
              <a:ea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Fuente: </a:t>
            </a:r>
            <a:r>
              <a:rPr lang="es-ES" sz="1200" b="0" dirty="0" smtClean="0">
                <a:effectLst/>
                <a:latin typeface="Times New Roman" panose="02020603050405020304" pitchFamily="18" charset="0"/>
                <a:ea typeface="Times New Roman" panose="02020603050405020304" pitchFamily="18" charset="0"/>
              </a:rPr>
              <a:t>(Observatorio de la </a:t>
            </a:r>
            <a:r>
              <a:rPr lang="es-ES" sz="1200" b="0" dirty="0" err="1" smtClean="0">
                <a:effectLst/>
                <a:latin typeface="Times New Roman" panose="02020603050405020304" pitchFamily="18" charset="0"/>
                <a:ea typeface="Times New Roman" panose="02020603050405020304" pitchFamily="18" charset="0"/>
              </a:rPr>
              <a:t>PyME</a:t>
            </a:r>
            <a:r>
              <a:rPr lang="es-ES" sz="1200" b="0" dirty="0" smtClean="0">
                <a:effectLst/>
                <a:latin typeface="Times New Roman" panose="02020603050405020304" pitchFamily="18" charset="0"/>
                <a:ea typeface="Times New Roman" panose="02020603050405020304" pitchFamily="18" charset="0"/>
              </a:rPr>
              <a:t> Andina Simón Bolívar, 2016)</a:t>
            </a:r>
            <a:endParaRPr lang="es-ES" sz="1200" dirty="0" smtClean="0">
              <a:effectLst/>
              <a:latin typeface="Times New Roman" panose="02020603050405020304" pitchFamily="18" charset="0"/>
              <a:ea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Adaptado por:</a:t>
            </a:r>
            <a:r>
              <a:rPr lang="es-ES" sz="1200" dirty="0" smtClean="0">
                <a:effectLst/>
                <a:latin typeface="Times New Roman" panose="02020603050405020304" pitchFamily="18" charset="0"/>
                <a:ea typeface="Times New Roman" panose="02020603050405020304" pitchFamily="18" charset="0"/>
              </a:rPr>
              <a:t> las autoras</a:t>
            </a:r>
            <a:endParaRPr lang="es-E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3702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smtClean="0">
                <a:latin typeface="Times New Roman" panose="02020603050405020304" pitchFamily="18" charset="0"/>
                <a:cs typeface="Times New Roman" panose="02020603050405020304" pitchFamily="18" charset="0"/>
                <a:hlinkClick r:id="rId2" action="ppaction://hlinksldjump"/>
              </a:rPr>
              <a:t>VENTAJA COMPETITIVA</a:t>
            </a:r>
            <a:endParaRPr lang="es-ES"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p:txBody>
          <a:bodyPr/>
          <a:lstStyle/>
          <a:p>
            <a:endParaRPr lang="es-ES"/>
          </a:p>
        </p:txBody>
      </p:sp>
    </p:spTree>
    <p:extLst>
      <p:ext uri="{BB962C8B-B14F-4D97-AF65-F5344CB8AC3E}">
        <p14:creationId xmlns:p14="http://schemas.microsoft.com/office/powerpoint/2010/main" val="2374930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a 24"/>
          <p:cNvGraphicFramePr/>
          <p:nvPr>
            <p:extLst>
              <p:ext uri="{D42A27DB-BD31-4B8C-83A1-F6EECF244321}">
                <p14:modId xmlns:p14="http://schemas.microsoft.com/office/powerpoint/2010/main" val="200738610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5800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Times New Roman" panose="02020603050405020304" pitchFamily="18" charset="0"/>
                <a:cs typeface="Times New Roman" panose="02020603050405020304" pitchFamily="18" charset="0"/>
              </a:rPr>
              <a:t>TECNOLOGÍA</a:t>
            </a:r>
            <a:endParaRPr lang="es-ES" dirty="0">
              <a:latin typeface="Times New Roman" panose="02020603050405020304" pitchFamily="18" charset="0"/>
              <a:cs typeface="Times New Roman" panose="02020603050405020304" pitchFamily="18"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7364299"/>
              </p:ext>
            </p:extLst>
          </p:nvPr>
        </p:nvGraphicFramePr>
        <p:xfrm>
          <a:off x="3104013" y="1783127"/>
          <a:ext cx="6070467" cy="4480560"/>
        </p:xfrm>
        <a:graphic>
          <a:graphicData uri="http://schemas.openxmlformats.org/drawingml/2006/table">
            <a:tbl>
              <a:tblPr firstRow="1" firstCol="1" bandRow="1">
                <a:tableStyleId>{5C22544A-7EE6-4342-B048-85BDC9FD1C3A}</a:tableStyleId>
              </a:tblPr>
              <a:tblGrid>
                <a:gridCol w="1766224"/>
                <a:gridCol w="4304243"/>
              </a:tblGrid>
              <a:tr h="285814">
                <a:tc>
                  <a:txBody>
                    <a:bodyPr/>
                    <a:lstStyle/>
                    <a:p>
                      <a:pPr>
                        <a:lnSpc>
                          <a:spcPct val="150000"/>
                        </a:lnSpc>
                        <a:spcAft>
                          <a:spcPts val="0"/>
                        </a:spcAft>
                      </a:pPr>
                      <a:r>
                        <a:rPr lang="en-US" sz="1400" dirty="0">
                          <a:effectLst/>
                        </a:rPr>
                        <a:t>ITEM </a:t>
                      </a:r>
                      <a:endParaRPr lang="es-E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n-US" sz="1400" dirty="0" err="1">
                          <a:effectLst/>
                        </a:rPr>
                        <a:t>Función</a:t>
                      </a:r>
                      <a:endParaRPr lang="es-ES" sz="2000" dirty="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Moldes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Guía para cortes en proceso de producción</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Troqueladora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Realiza cortes para piezas grandes como piernas de botas</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Guillotina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Corte de piezas y cueros rectos</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Máquinas de coser</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Costura de piezas, sierres, herrajes, forros</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Presadora</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Compacta las suelas, tacos, evita fallas</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Cortadora “Zigzag”</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Corte de bordes, forros, cosido de cruz</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Prensa hidráulica</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Unión de Suelas, plantas y plataformas</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Troqueladora</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Corte a precisión de cueros </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Lijadora de rodillo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imperfecciones de suelas, quitado de gomas</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Desbastadora</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Reducción de ancho de cueros </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Plachadra</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a:effectLst/>
                        </a:rPr>
                        <a:t>Estira y quita imperfecciones al cuero </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Soplete</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n-US" sz="1400">
                          <a:effectLst/>
                        </a:rPr>
                        <a:t>Calienta cueros para estiramiento </a:t>
                      </a:r>
                      <a:endParaRPr lang="es-ES" sz="2000">
                        <a:effectLst/>
                        <a:latin typeface="Times New Roman" panose="02020603050405020304" pitchFamily="18" charset="0"/>
                        <a:ea typeface="Times New Roman" panose="02020603050405020304" pitchFamily="18" charset="0"/>
                      </a:endParaRPr>
                    </a:p>
                  </a:txBody>
                  <a:tcPr marL="68580" marR="68580" marT="0" marB="0"/>
                </a:tc>
              </a:tr>
              <a:tr h="248827">
                <a:tc>
                  <a:txBody>
                    <a:bodyPr/>
                    <a:lstStyle/>
                    <a:p>
                      <a:pPr>
                        <a:lnSpc>
                          <a:spcPct val="150000"/>
                        </a:lnSpc>
                        <a:spcAft>
                          <a:spcPts val="0"/>
                        </a:spcAft>
                      </a:pPr>
                      <a:r>
                        <a:rPr lang="en-US" sz="1400">
                          <a:effectLst/>
                        </a:rPr>
                        <a:t>Pulidora</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50000"/>
                        </a:lnSpc>
                        <a:spcAft>
                          <a:spcPts val="0"/>
                        </a:spcAft>
                      </a:pPr>
                      <a:r>
                        <a:rPr lang="es-ES" sz="1400" dirty="0">
                          <a:effectLst/>
                        </a:rPr>
                        <a:t>Cepilla todo el cuero para quitar imperfecciones</a:t>
                      </a:r>
                      <a:endParaRPr lang="es-ES"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Rectángulo 4"/>
          <p:cNvSpPr/>
          <p:nvPr/>
        </p:nvSpPr>
        <p:spPr>
          <a:xfrm>
            <a:off x="3078480" y="5830290"/>
            <a:ext cx="6096000" cy="461665"/>
          </a:xfrm>
          <a:prstGeom prst="rect">
            <a:avLst/>
          </a:prstGeom>
        </p:spPr>
        <p:txBody>
          <a:bodyPr>
            <a:spAutoFit/>
          </a:bodyPr>
          <a:lstStyle/>
          <a:p>
            <a:pPr>
              <a:spcAft>
                <a:spcPts val="0"/>
              </a:spcAft>
            </a:pPr>
            <a:r>
              <a:rPr lang="es-ES" sz="1200" b="1" dirty="0" smtClean="0">
                <a:effectLst/>
                <a:latin typeface="Times New Roman" panose="02020603050405020304" pitchFamily="18" charset="0"/>
                <a:ea typeface="Calibri" panose="020F0502020204030204" pitchFamily="34" charset="0"/>
                <a:cs typeface="Times New Roman" panose="02020603050405020304" pitchFamily="18" charset="0"/>
              </a:rPr>
              <a:t>Fuente:</a:t>
            </a:r>
            <a:r>
              <a:rPr lang="es-ES" sz="1200" dirty="0" smtClean="0">
                <a:effectLst/>
                <a:latin typeface="Times New Roman" panose="02020603050405020304" pitchFamily="18" charset="0"/>
                <a:ea typeface="Calibri" panose="020F0502020204030204" pitchFamily="34" charset="0"/>
                <a:cs typeface="Times New Roman" panose="02020603050405020304" pitchFamily="18" charset="0"/>
              </a:rPr>
              <a:t> (CALTU, 2016)</a:t>
            </a:r>
            <a:endParaRPr lang="es-E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Elaborado por:</a:t>
            </a:r>
            <a:r>
              <a:rPr lang="es-ES" sz="1200" dirty="0" smtClean="0">
                <a:effectLst/>
                <a:latin typeface="Times New Roman" panose="02020603050405020304" pitchFamily="18" charset="0"/>
                <a:ea typeface="Times New Roman" panose="02020603050405020304" pitchFamily="18" charset="0"/>
              </a:rPr>
              <a:t> las autoras.</a:t>
            </a:r>
            <a:endParaRPr lang="es-E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94886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97280" y="286603"/>
            <a:ext cx="10058400" cy="1014163"/>
          </a:xfrm>
        </p:spPr>
        <p:txBody>
          <a:bodyPr/>
          <a:lstStyle/>
          <a:p>
            <a:pPr algn="ctr"/>
            <a:r>
              <a:rPr lang="es-ES" dirty="0" smtClean="0">
                <a:latin typeface="Times New Roman" panose="02020603050405020304" pitchFamily="18" charset="0"/>
                <a:cs typeface="Times New Roman" panose="02020603050405020304" pitchFamily="18" charset="0"/>
              </a:rPr>
              <a:t>ESPECIALIZACIÓN</a:t>
            </a:r>
            <a:endParaRPr lang="es-ES" dirty="0">
              <a:latin typeface="Times New Roman" panose="02020603050405020304" pitchFamily="18" charset="0"/>
              <a:cs typeface="Times New Roman" panose="02020603050405020304" pitchFamily="18" charset="0"/>
            </a:endParaRPr>
          </a:p>
        </p:txBody>
      </p:sp>
      <p:graphicFrame>
        <p:nvGraphicFramePr>
          <p:cNvPr id="5" name="Gráfico 4"/>
          <p:cNvGraphicFramePr/>
          <p:nvPr>
            <p:extLst>
              <p:ext uri="{D42A27DB-BD31-4B8C-83A1-F6EECF244321}">
                <p14:modId xmlns:p14="http://schemas.microsoft.com/office/powerpoint/2010/main" val="1592918276"/>
              </p:ext>
            </p:extLst>
          </p:nvPr>
        </p:nvGraphicFramePr>
        <p:xfrm>
          <a:off x="3168203" y="2024238"/>
          <a:ext cx="5516881" cy="282690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ángulo 5"/>
          <p:cNvSpPr/>
          <p:nvPr/>
        </p:nvSpPr>
        <p:spPr>
          <a:xfrm>
            <a:off x="3168203" y="4851147"/>
            <a:ext cx="6096000" cy="646331"/>
          </a:xfrm>
          <a:prstGeom prst="rect">
            <a:avLst/>
          </a:prstGeom>
        </p:spPr>
        <p:txBody>
          <a:bodyPr>
            <a:spAutoFit/>
          </a:bodyPr>
          <a:lstStyle/>
          <a:p>
            <a:pPr>
              <a:spcAft>
                <a:spcPts val="0"/>
              </a:spcAft>
            </a:pPr>
            <a:r>
              <a:rPr lang="es-ES" sz="1200" i="0" dirty="0" smtClean="0">
                <a:effectLst/>
                <a:latin typeface="Times New Roman" panose="02020603050405020304" pitchFamily="18" charset="0"/>
                <a:ea typeface="Times New Roman" panose="02020603050405020304" pitchFamily="18" charset="0"/>
              </a:rPr>
              <a:t>Horas de capacitación a sus trabajadores</a:t>
            </a:r>
            <a:endParaRPr lang="es-ES" sz="1200" i="1" dirty="0" smtClean="0">
              <a:effectLst/>
              <a:latin typeface="Times New Roman" panose="02020603050405020304" pitchFamily="18" charset="0"/>
              <a:ea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Fuente: </a:t>
            </a:r>
            <a:r>
              <a:rPr lang="es-ES" sz="1200" b="0" dirty="0" smtClean="0">
                <a:effectLst/>
                <a:latin typeface="Times New Roman" panose="02020603050405020304" pitchFamily="18" charset="0"/>
                <a:ea typeface="Times New Roman" panose="02020603050405020304" pitchFamily="18" charset="0"/>
              </a:rPr>
              <a:t>(Observatorio de la </a:t>
            </a:r>
            <a:r>
              <a:rPr lang="es-ES" sz="1200" b="0" dirty="0" err="1" smtClean="0">
                <a:effectLst/>
                <a:latin typeface="Times New Roman" panose="02020603050405020304" pitchFamily="18" charset="0"/>
                <a:ea typeface="Times New Roman" panose="02020603050405020304" pitchFamily="18" charset="0"/>
              </a:rPr>
              <a:t>PyME</a:t>
            </a:r>
            <a:r>
              <a:rPr lang="es-ES" sz="1200" b="0" dirty="0" smtClean="0">
                <a:effectLst/>
                <a:latin typeface="Times New Roman" panose="02020603050405020304" pitchFamily="18" charset="0"/>
                <a:ea typeface="Times New Roman" panose="02020603050405020304" pitchFamily="18" charset="0"/>
              </a:rPr>
              <a:t> Andina Simón Bolívar, 2016)</a:t>
            </a:r>
            <a:endParaRPr lang="es-ES" sz="1200" dirty="0" smtClean="0">
              <a:effectLst/>
              <a:latin typeface="Times New Roman" panose="02020603050405020304" pitchFamily="18" charset="0"/>
              <a:ea typeface="Times New Roman" panose="02020603050405020304" pitchFamily="18" charset="0"/>
            </a:endParaRPr>
          </a:p>
          <a:p>
            <a:pPr algn="just">
              <a:spcAft>
                <a:spcPts val="0"/>
              </a:spcAft>
            </a:pPr>
            <a:r>
              <a:rPr lang="es-ES" sz="1200" b="1" dirty="0" smtClean="0">
                <a:effectLst/>
                <a:latin typeface="Times New Roman" panose="02020603050405020304" pitchFamily="18" charset="0"/>
                <a:ea typeface="Times New Roman" panose="02020603050405020304" pitchFamily="18" charset="0"/>
              </a:rPr>
              <a:t>Adaptado por: </a:t>
            </a:r>
            <a:r>
              <a:rPr lang="es-ES" sz="1200" dirty="0" smtClean="0">
                <a:effectLst/>
                <a:latin typeface="Times New Roman" panose="02020603050405020304" pitchFamily="18" charset="0"/>
                <a:ea typeface="Times New Roman" panose="02020603050405020304" pitchFamily="18" charset="0"/>
              </a:rPr>
              <a:t>las autoras</a:t>
            </a:r>
            <a:endParaRPr lang="es-E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2759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79" y="286604"/>
            <a:ext cx="10114671" cy="902752"/>
          </a:xfrm>
        </p:spPr>
        <p:txBody>
          <a:bodyPr>
            <a:normAutofit fontScale="90000"/>
          </a:bodyPr>
          <a:lstStyle/>
          <a:p>
            <a:pPr algn="ctr"/>
            <a:r>
              <a:rPr lang="es-ES" sz="5400" dirty="0" smtClean="0">
                <a:latin typeface="Times New Roman" panose="02020603050405020304" pitchFamily="18" charset="0"/>
                <a:cs typeface="Times New Roman" panose="02020603050405020304" pitchFamily="18" charset="0"/>
              </a:rPr>
              <a:t/>
            </a:r>
            <a:br>
              <a:rPr lang="es-ES" sz="5400" dirty="0" smtClean="0">
                <a:latin typeface="Times New Roman" panose="02020603050405020304" pitchFamily="18" charset="0"/>
                <a:cs typeface="Times New Roman" panose="02020603050405020304" pitchFamily="18" charset="0"/>
              </a:rPr>
            </a:br>
            <a:r>
              <a:rPr lang="es-ES" sz="5400" dirty="0">
                <a:latin typeface="Times New Roman" panose="02020603050405020304" pitchFamily="18" charset="0"/>
                <a:cs typeface="Times New Roman" panose="02020603050405020304" pitchFamily="18" charset="0"/>
              </a:rPr>
              <a:t/>
            </a:r>
            <a:br>
              <a:rPr lang="es-ES" sz="5400" dirty="0">
                <a:latin typeface="Times New Roman" panose="02020603050405020304" pitchFamily="18" charset="0"/>
                <a:cs typeface="Times New Roman" panose="02020603050405020304" pitchFamily="18" charset="0"/>
              </a:rPr>
            </a:br>
            <a:r>
              <a:rPr lang="es-ES" sz="5400" dirty="0" smtClean="0">
                <a:latin typeface="Times New Roman" panose="02020603050405020304" pitchFamily="18" charset="0"/>
                <a:cs typeface="Times New Roman" panose="02020603050405020304" pitchFamily="18" charset="0"/>
              </a:rPr>
              <a:t>CALIDAD </a:t>
            </a:r>
            <a:br>
              <a:rPr lang="es-ES" sz="5400" dirty="0" smtClean="0">
                <a:latin typeface="Times New Roman" panose="02020603050405020304" pitchFamily="18" charset="0"/>
                <a:cs typeface="Times New Roman" panose="02020603050405020304" pitchFamily="18" charset="0"/>
              </a:rPr>
            </a:br>
            <a:r>
              <a:rPr lang="es-ES" sz="5400" dirty="0" smtClean="0">
                <a:latin typeface="Times New Roman" panose="02020603050405020304" pitchFamily="18" charset="0"/>
                <a:cs typeface="Times New Roman" panose="02020603050405020304" pitchFamily="18" charset="0"/>
              </a:rPr>
              <a:t>RTE </a:t>
            </a:r>
            <a:r>
              <a:rPr lang="es-ES" sz="5400" dirty="0">
                <a:latin typeface="Times New Roman" panose="02020603050405020304" pitchFamily="18" charset="0"/>
                <a:cs typeface="Times New Roman" panose="02020603050405020304" pitchFamily="18" charset="0"/>
              </a:rPr>
              <a:t>INEN 080:2013</a:t>
            </a:r>
            <a:r>
              <a:rPr lang="es-ES" sz="5400" dirty="0" smtClean="0">
                <a:latin typeface="Times New Roman" panose="02020603050405020304" pitchFamily="18" charset="0"/>
                <a:cs typeface="Times New Roman" panose="02020603050405020304" pitchFamily="18" charset="0"/>
              </a:rPr>
              <a:t>) </a:t>
            </a:r>
            <a:endParaRPr lang="es-ES" sz="5400" dirty="0">
              <a:latin typeface="Times New Roman" panose="02020603050405020304" pitchFamily="18" charset="0"/>
              <a:cs typeface="Times New Roman" panose="02020603050405020304" pitchFamily="18" charset="0"/>
            </a:endParaRPr>
          </a:p>
        </p:txBody>
      </p:sp>
      <p:pic>
        <p:nvPicPr>
          <p:cNvPr id="3" name="Imagen 2"/>
          <p:cNvPicPr/>
          <p:nvPr/>
        </p:nvPicPr>
        <p:blipFill>
          <a:blip r:embed="rId2"/>
          <a:srcRect l="4507" t="20939" r="54308" b="8831"/>
          <a:stretch>
            <a:fillRect/>
          </a:stretch>
        </p:blipFill>
        <p:spPr bwMode="auto">
          <a:xfrm>
            <a:off x="4099350" y="1189356"/>
            <a:ext cx="4110528" cy="4367382"/>
          </a:xfrm>
          <a:prstGeom prst="rect">
            <a:avLst/>
          </a:prstGeom>
          <a:noFill/>
          <a:ln w="9525">
            <a:noFill/>
            <a:miter lim="800000"/>
            <a:headEnd/>
            <a:tailEnd/>
          </a:ln>
        </p:spPr>
      </p:pic>
      <p:sp>
        <p:nvSpPr>
          <p:cNvPr id="4" name="Rectángulo 3"/>
          <p:cNvSpPr/>
          <p:nvPr/>
        </p:nvSpPr>
        <p:spPr>
          <a:xfrm>
            <a:off x="3820885" y="5556738"/>
            <a:ext cx="6096000" cy="646331"/>
          </a:xfrm>
          <a:prstGeom prst="rect">
            <a:avLst/>
          </a:prstGeom>
        </p:spPr>
        <p:txBody>
          <a:bodyPr>
            <a:spAutoFit/>
          </a:bodyPr>
          <a:lstStyle/>
          <a:p>
            <a:pPr>
              <a:spcAft>
                <a:spcPts val="0"/>
              </a:spcAft>
            </a:pPr>
            <a:r>
              <a:rPr lang="es-ES" sz="1200" i="0" dirty="0" smtClean="0">
                <a:effectLst/>
                <a:latin typeface="Times New Roman" panose="02020603050405020304" pitchFamily="18" charset="0"/>
                <a:ea typeface="Times New Roman" panose="02020603050405020304" pitchFamily="18" charset="0"/>
              </a:rPr>
              <a:t>Pictogramas e indicaciones textuales de las partes del calzado y sus materiales</a:t>
            </a:r>
            <a:endParaRPr lang="es-ES" sz="1200" i="1" dirty="0" smtClean="0">
              <a:effectLst/>
              <a:latin typeface="Times New Roman" panose="02020603050405020304" pitchFamily="18" charset="0"/>
              <a:ea typeface="Times New Roman" panose="02020603050405020304" pitchFamily="18" charset="0"/>
            </a:endParaRPr>
          </a:p>
          <a:p>
            <a:pPr>
              <a:spcAft>
                <a:spcPts val="0"/>
              </a:spcAft>
            </a:pPr>
            <a:r>
              <a:rPr lang="es-ES" sz="1200" b="1" dirty="0" smtClean="0">
                <a:effectLst/>
                <a:latin typeface="Times New Roman" panose="02020603050405020304" pitchFamily="18" charset="0"/>
                <a:ea typeface="Times New Roman" panose="02020603050405020304" pitchFamily="18" charset="0"/>
              </a:rPr>
              <a:t>Fuente:</a:t>
            </a:r>
            <a:r>
              <a:rPr lang="es-ES" sz="1200" dirty="0" smtClean="0">
                <a:effectLst/>
                <a:latin typeface="Times New Roman" panose="02020603050405020304" pitchFamily="18" charset="0"/>
                <a:ea typeface="Times New Roman" panose="02020603050405020304" pitchFamily="18" charset="0"/>
              </a:rPr>
              <a:t>  (Instituto Ecuatoriano de Normalización INEN, 2013)   </a:t>
            </a:r>
          </a:p>
          <a:p>
            <a:pPr>
              <a:spcAft>
                <a:spcPts val="0"/>
              </a:spcAft>
            </a:pPr>
            <a:r>
              <a:rPr lang="es-ES" sz="1200" b="1" dirty="0" smtClean="0">
                <a:effectLst/>
                <a:latin typeface="Times New Roman" panose="02020603050405020304" pitchFamily="18" charset="0"/>
                <a:ea typeface="Times New Roman" panose="02020603050405020304" pitchFamily="18" charset="0"/>
              </a:rPr>
              <a:t>Adaptado por: </a:t>
            </a:r>
            <a:r>
              <a:rPr lang="es-ES" sz="1200" dirty="0" smtClean="0">
                <a:effectLst/>
                <a:latin typeface="Times New Roman" panose="02020603050405020304" pitchFamily="18" charset="0"/>
                <a:ea typeface="Times New Roman" panose="02020603050405020304" pitchFamily="18" charset="0"/>
              </a:rPr>
              <a:t>las autoras</a:t>
            </a:r>
            <a:endParaRPr lang="es-E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3394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Times New Roman" panose="02020603050405020304" pitchFamily="18" charset="0"/>
                <a:cs typeface="Times New Roman" panose="02020603050405020304" pitchFamily="18" charset="0"/>
              </a:rPr>
              <a:t>COSTOS VINCULADOS A LA IMPORTACIÓN DE MAQUINARIA</a:t>
            </a:r>
            <a:endParaRPr lang="es-ES" dirty="0">
              <a:latin typeface="Times New Roman" panose="02020603050405020304" pitchFamily="18" charset="0"/>
              <a:cs typeface="Times New Roman" panose="02020603050405020304" pitchFamily="18" charset="0"/>
            </a:endParaRPr>
          </a:p>
        </p:txBody>
      </p:sp>
      <p:graphicFrame>
        <p:nvGraphicFramePr>
          <p:cNvPr id="5" name="Marcador de contenido 4"/>
          <p:cNvGraphicFramePr>
            <a:graphicFrameLocks noGrp="1"/>
          </p:cNvGraphicFramePr>
          <p:nvPr>
            <p:ph sz="half" idx="1"/>
            <p:extLst>
              <p:ext uri="{D42A27DB-BD31-4B8C-83A1-F6EECF244321}">
                <p14:modId xmlns:p14="http://schemas.microsoft.com/office/powerpoint/2010/main" val="107073751"/>
              </p:ext>
            </p:extLst>
          </p:nvPr>
        </p:nvGraphicFramePr>
        <p:xfrm>
          <a:off x="1575583" y="2179043"/>
          <a:ext cx="3947734" cy="2678815"/>
        </p:xfrm>
        <a:graphic>
          <a:graphicData uri="http://schemas.openxmlformats.org/drawingml/2006/table">
            <a:tbl>
              <a:tblPr firstRow="1" firstCol="1" bandRow="1">
                <a:tableStyleId>{5C22544A-7EE6-4342-B048-85BDC9FD1C3A}</a:tableStyleId>
              </a:tblPr>
              <a:tblGrid>
                <a:gridCol w="1173766"/>
                <a:gridCol w="2773968"/>
              </a:tblGrid>
              <a:tr h="411206">
                <a:tc>
                  <a:txBody>
                    <a:bodyPr/>
                    <a:lstStyle/>
                    <a:p>
                      <a:pPr>
                        <a:spcAft>
                          <a:spcPts val="0"/>
                        </a:spcAft>
                      </a:pPr>
                      <a:r>
                        <a:rPr lang="es-ES" sz="1400" dirty="0">
                          <a:effectLst/>
                        </a:rPr>
                        <a:t>Partida Arancelaria: </a:t>
                      </a:r>
                      <a:endParaRPr lang="es-E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dirty="0">
                          <a:effectLst/>
                        </a:rPr>
                        <a:t>8453.10.00.</a:t>
                      </a:r>
                      <a:endParaRPr lang="es-ES" sz="2000" dirty="0">
                        <a:effectLst/>
                        <a:latin typeface="Times New Roman" panose="02020603050405020304" pitchFamily="18" charset="0"/>
                        <a:ea typeface="Times New Roman" panose="02020603050405020304" pitchFamily="18" charset="0"/>
                      </a:endParaRPr>
                    </a:p>
                  </a:txBody>
                  <a:tcPr marL="68580" marR="68580" marT="0" marB="0"/>
                </a:tc>
              </a:tr>
              <a:tr h="973843">
                <a:tc>
                  <a:txBody>
                    <a:bodyPr/>
                    <a:lstStyle/>
                    <a:p>
                      <a:pPr>
                        <a:spcAft>
                          <a:spcPts val="0"/>
                        </a:spcAft>
                      </a:pPr>
                      <a:r>
                        <a:rPr lang="es-ES" sz="1400" dirty="0">
                          <a:effectLst/>
                        </a:rPr>
                        <a:t>Descripción: </a:t>
                      </a:r>
                      <a:endParaRPr lang="es-E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a:effectLst/>
                        </a:rPr>
                        <a:t>Máquinas y aparatos para la preparación , curtido o trabajo de cuero o piel</a:t>
                      </a:r>
                      <a:endParaRPr lang="es-ES" sz="2000">
                        <a:effectLst/>
                        <a:latin typeface="Times New Roman" panose="02020603050405020304" pitchFamily="18" charset="0"/>
                        <a:ea typeface="Times New Roman" panose="02020603050405020304" pitchFamily="18" charset="0"/>
                      </a:endParaRPr>
                    </a:p>
                  </a:txBody>
                  <a:tcPr marL="68580" marR="68580" marT="0" marB="0"/>
                </a:tc>
              </a:tr>
              <a:tr h="266223">
                <a:tc>
                  <a:txBody>
                    <a:bodyPr/>
                    <a:lstStyle/>
                    <a:p>
                      <a:pPr>
                        <a:spcAft>
                          <a:spcPts val="0"/>
                        </a:spcAft>
                      </a:pPr>
                      <a:r>
                        <a:rPr lang="es-ES" sz="1400">
                          <a:effectLst/>
                        </a:rPr>
                        <a:t>Restricción: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a:effectLst/>
                        </a:rPr>
                        <a:t>NO</a:t>
                      </a:r>
                      <a:endParaRPr lang="es-ES" sz="2000">
                        <a:effectLst/>
                        <a:latin typeface="Times New Roman" panose="02020603050405020304" pitchFamily="18" charset="0"/>
                        <a:ea typeface="Times New Roman" panose="02020603050405020304" pitchFamily="18" charset="0"/>
                      </a:endParaRPr>
                    </a:p>
                  </a:txBody>
                  <a:tcPr marL="68580" marR="68580" marT="0" marB="0"/>
                </a:tc>
              </a:tr>
              <a:tr h="266223">
                <a:tc>
                  <a:txBody>
                    <a:bodyPr/>
                    <a:lstStyle/>
                    <a:p>
                      <a:pPr>
                        <a:spcAft>
                          <a:spcPts val="0"/>
                        </a:spcAft>
                      </a:pPr>
                      <a:r>
                        <a:rPr lang="es-ES" sz="1400">
                          <a:effectLst/>
                        </a:rPr>
                        <a:t>Ad valorem: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a:effectLst/>
                        </a:rPr>
                        <a:t>5%</a:t>
                      </a:r>
                      <a:endParaRPr lang="es-ES" sz="2000">
                        <a:effectLst/>
                        <a:latin typeface="Times New Roman" panose="02020603050405020304" pitchFamily="18" charset="0"/>
                        <a:ea typeface="Times New Roman" panose="02020603050405020304" pitchFamily="18" charset="0"/>
                      </a:endParaRPr>
                    </a:p>
                  </a:txBody>
                  <a:tcPr marL="68580" marR="68580" marT="0" marB="0"/>
                </a:tc>
              </a:tr>
              <a:tr h="266223">
                <a:tc>
                  <a:txBody>
                    <a:bodyPr/>
                    <a:lstStyle/>
                    <a:p>
                      <a:pPr>
                        <a:spcAft>
                          <a:spcPts val="0"/>
                        </a:spcAft>
                      </a:pPr>
                      <a:r>
                        <a:rPr lang="es-ES" sz="1400">
                          <a:effectLst/>
                        </a:rPr>
                        <a:t>Salvaguardia: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a:effectLst/>
                        </a:rPr>
                        <a:t>0%</a:t>
                      </a:r>
                      <a:endParaRPr lang="es-ES" sz="2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s-ES" sz="1400">
                          <a:effectLst/>
                        </a:rPr>
                        <a:t>Fodinfa: </a:t>
                      </a:r>
                      <a:endParaRPr lang="es-ES"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a:effectLst/>
                        </a:rPr>
                        <a:t>0.5%</a:t>
                      </a:r>
                      <a:endParaRPr lang="es-ES" sz="2000">
                        <a:effectLst/>
                        <a:latin typeface="Times New Roman" panose="02020603050405020304" pitchFamily="18" charset="0"/>
                        <a:ea typeface="Times New Roman" panose="02020603050405020304" pitchFamily="18" charset="0"/>
                      </a:endParaRPr>
                    </a:p>
                  </a:txBody>
                  <a:tcPr marL="68580" marR="68580" marT="0" marB="0"/>
                </a:tc>
              </a:tr>
              <a:tr h="266223">
                <a:tc>
                  <a:txBody>
                    <a:bodyPr/>
                    <a:lstStyle/>
                    <a:p>
                      <a:pPr>
                        <a:spcAft>
                          <a:spcPts val="0"/>
                        </a:spcAft>
                      </a:pPr>
                      <a:r>
                        <a:rPr lang="es-ES" sz="1400" dirty="0">
                          <a:effectLst/>
                        </a:rPr>
                        <a:t>IVA: </a:t>
                      </a:r>
                      <a:endParaRPr lang="es-E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 sz="1400" dirty="0">
                          <a:effectLst/>
                        </a:rPr>
                        <a:t>14%</a:t>
                      </a:r>
                      <a:endParaRPr lang="es-ES"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8" name="Marcador de contenido 7"/>
          <p:cNvGraphicFramePr>
            <a:graphicFrameLocks noGrp="1"/>
          </p:cNvGraphicFramePr>
          <p:nvPr>
            <p:ph sz="half" idx="2"/>
            <p:extLst>
              <p:ext uri="{D42A27DB-BD31-4B8C-83A1-F6EECF244321}">
                <p14:modId xmlns:p14="http://schemas.microsoft.com/office/powerpoint/2010/main" val="1123902968"/>
              </p:ext>
            </p:extLst>
          </p:nvPr>
        </p:nvGraphicFramePr>
        <p:xfrm>
          <a:off x="7057292" y="1969480"/>
          <a:ext cx="3910818" cy="3699127"/>
        </p:xfrm>
        <a:graphic>
          <a:graphicData uri="http://schemas.openxmlformats.org/drawingml/2006/table">
            <a:tbl>
              <a:tblPr firstRow="1" firstCol="1" bandRow="1">
                <a:tableStyleId>{5C22544A-7EE6-4342-B048-85BDC9FD1C3A}</a:tableStyleId>
              </a:tblPr>
              <a:tblGrid>
                <a:gridCol w="1599716"/>
                <a:gridCol w="1227773"/>
                <a:gridCol w="1083329"/>
              </a:tblGrid>
              <a:tr h="351499">
                <a:tc>
                  <a:txBody>
                    <a:bodyPr/>
                    <a:lstStyle/>
                    <a:p>
                      <a:pPr>
                        <a:spcAft>
                          <a:spcPts val="0"/>
                        </a:spcAft>
                      </a:pPr>
                      <a:r>
                        <a:rPr lang="es-ES" sz="1400" dirty="0">
                          <a:effectLst/>
                          <a:latin typeface="+mj-lt"/>
                          <a:cs typeface="Times New Roman" panose="02020603050405020304" pitchFamily="18" charset="0"/>
                        </a:rPr>
                        <a:t> </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400" dirty="0">
                          <a:effectLst/>
                          <a:latin typeface="+mj-lt"/>
                          <a:cs typeface="Times New Roman" panose="02020603050405020304" pitchFamily="18" charset="0"/>
                        </a:rPr>
                        <a:t>VALORES FOB</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a:effectLst/>
                          <a:latin typeface="+mj-lt"/>
                          <a:cs typeface="Times New Roman" panose="02020603050405020304" pitchFamily="18" charset="0"/>
                        </a:rPr>
                        <a:t> </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 </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ctr">
                        <a:spcAft>
                          <a:spcPts val="0"/>
                        </a:spcAft>
                      </a:pPr>
                      <a:r>
                        <a:rPr lang="es-ES" sz="1400">
                          <a:effectLst/>
                          <a:latin typeface="+mj-lt"/>
                          <a:cs typeface="Times New Roman" panose="02020603050405020304" pitchFamily="18" charset="0"/>
                        </a:rPr>
                        <a:t>USD</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VALOR FOB</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56000,00</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FLETE</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480,00</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VALOR CFR</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56480,00</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SEGURO</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564,80</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VALOR CIF</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400" dirty="0">
                          <a:effectLst/>
                          <a:latin typeface="+mj-lt"/>
                          <a:cs typeface="Times New Roman" panose="02020603050405020304" pitchFamily="18" charset="0"/>
                        </a:rPr>
                        <a:t>5%</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57044,80</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AD VALOREM</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400" dirty="0">
                          <a:effectLst/>
                          <a:latin typeface="+mj-lt"/>
                          <a:cs typeface="Times New Roman" panose="02020603050405020304" pitchFamily="18" charset="0"/>
                        </a:rPr>
                        <a:t>0,50%</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2852,24</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FODINFA</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400" dirty="0">
                          <a:effectLst/>
                          <a:latin typeface="+mj-lt"/>
                          <a:cs typeface="Times New Roman" panose="02020603050405020304" pitchFamily="18" charset="0"/>
                        </a:rPr>
                        <a:t>15%</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285,22</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SALVAGUARDA</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s-ES" sz="1400" dirty="0">
                          <a:effectLst/>
                          <a:latin typeface="+mj-lt"/>
                          <a:cs typeface="Times New Roman" panose="02020603050405020304" pitchFamily="18" charset="0"/>
                        </a:rPr>
                        <a:t>14%</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8556,72</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IVA</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9623,46</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TOTAL</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a:effectLst/>
                          <a:latin typeface="+mj-lt"/>
                          <a:cs typeface="Times New Roman" panose="02020603050405020304" pitchFamily="18" charset="0"/>
                        </a:rPr>
                        <a:t>21317,64</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TIPO CAMBIO</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dirty="0">
                        <a:effectLst/>
                        <a:latin typeface="+mj-lt"/>
                        <a:cs typeface="Times New Roman" panose="02020603050405020304" pitchFamily="18" charset="0"/>
                      </a:endParaRPr>
                    </a:p>
                  </a:txBody>
                  <a:tcPr marL="68580" marR="68580" marT="0" marB="0"/>
                </a:tc>
                <a:tc>
                  <a:txBody>
                    <a:bodyPr/>
                    <a:lstStyle/>
                    <a:p>
                      <a:pPr algn="r">
                        <a:spcAft>
                          <a:spcPts val="0"/>
                        </a:spcAft>
                      </a:pPr>
                      <a:r>
                        <a:rPr lang="es-ES" sz="1400" dirty="0">
                          <a:effectLst/>
                          <a:latin typeface="+mj-lt"/>
                          <a:cs typeface="Times New Roman" panose="02020603050405020304" pitchFamily="18" charset="0"/>
                        </a:rPr>
                        <a:t>1</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r>
              <a:tr h="219687">
                <a:tc>
                  <a:txBody>
                    <a:bodyPr/>
                    <a:lstStyle/>
                    <a:p>
                      <a:pPr>
                        <a:spcAft>
                          <a:spcPts val="0"/>
                        </a:spcAft>
                      </a:pPr>
                      <a:r>
                        <a:rPr lang="es-ES" sz="1400">
                          <a:effectLst/>
                          <a:latin typeface="+mj-lt"/>
                          <a:cs typeface="Times New Roman" panose="02020603050405020304" pitchFamily="18" charset="0"/>
                        </a:rPr>
                        <a:t>TOTAL TRIBUTOS</a:t>
                      </a:r>
                      <a:endParaRPr lang="es-ES" sz="20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endParaRPr lang="es-ES" sz="1800">
                        <a:effectLst/>
                        <a:latin typeface="+mj-lt"/>
                        <a:cs typeface="Times New Roman" panose="02020603050405020304" pitchFamily="18" charset="0"/>
                      </a:endParaRPr>
                    </a:p>
                  </a:txBody>
                  <a:tcPr marL="68580" marR="68580" marT="0" marB="0"/>
                </a:tc>
                <a:tc>
                  <a:txBody>
                    <a:bodyPr/>
                    <a:lstStyle/>
                    <a:p>
                      <a:pPr algn="r">
                        <a:spcAft>
                          <a:spcPts val="0"/>
                        </a:spcAft>
                      </a:pPr>
                      <a:r>
                        <a:rPr lang="es-ES" sz="1400" dirty="0">
                          <a:effectLst/>
                          <a:latin typeface="+mj-lt"/>
                          <a:cs typeface="Times New Roman" panose="02020603050405020304" pitchFamily="18" charset="0"/>
                        </a:rPr>
                        <a:t>21317,64</a:t>
                      </a:r>
                      <a:endParaRPr lang="es-ES" sz="2000" dirty="0">
                        <a:effectLst/>
                        <a:latin typeface="+mj-lt"/>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7" name="Rectángulo 6"/>
          <p:cNvSpPr/>
          <p:nvPr/>
        </p:nvSpPr>
        <p:spPr>
          <a:xfrm>
            <a:off x="1575583" y="4857858"/>
            <a:ext cx="3947735" cy="646331"/>
          </a:xfrm>
          <a:prstGeom prst="rect">
            <a:avLst/>
          </a:prstGeom>
        </p:spPr>
        <p:txBody>
          <a:bodyPr wrap="square">
            <a:spAutoFit/>
          </a:bodyPr>
          <a:lstStyle/>
          <a:p>
            <a:pPr lvl="0" eaLnBrk="0" fontAlgn="base" hangingPunct="0">
              <a:spcBef>
                <a:spcPct val="0"/>
              </a:spcBef>
              <a:spcAft>
                <a:spcPct val="0"/>
              </a:spcAft>
            </a:pPr>
            <a:r>
              <a:rPr kumimoji="0" lang="es-ES" altLang="es-E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Descripción partida Arancelaria</a:t>
            </a:r>
            <a:endParaRPr kumimoji="0" lang="es-ES" alt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kumimoji="0" lang="es-ES" altLang="es-ES" sz="12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Fuente: </a:t>
            </a:r>
            <a:r>
              <a:rPr kumimoji="0" lang="es-ES" altLang="es-E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(Portal Aduana del Ecuador, 2016)</a:t>
            </a:r>
            <a:r>
              <a:rPr kumimoji="0" lang="es-ES" altLang="es-ES" sz="12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s-ES" alt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kumimoji="0" lang="es-ES" altLang="es-ES" sz="12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Elaborado por: </a:t>
            </a:r>
            <a:r>
              <a:rPr kumimoji="0" lang="es-ES" altLang="es-ES"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las autoras.</a:t>
            </a:r>
            <a:endParaRPr kumimoji="0" lang="es-ES" alt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Rectángulo 8"/>
          <p:cNvSpPr/>
          <p:nvPr/>
        </p:nvSpPr>
        <p:spPr>
          <a:xfrm>
            <a:off x="7057292" y="5668607"/>
            <a:ext cx="6096000" cy="646331"/>
          </a:xfrm>
          <a:prstGeom prst="rect">
            <a:avLst/>
          </a:prstGeom>
        </p:spPr>
        <p:txBody>
          <a:bodyPr>
            <a:spAutoFit/>
          </a:bodyPr>
          <a:lstStyle/>
          <a:p>
            <a:pPr>
              <a:spcAft>
                <a:spcPts val="0"/>
              </a:spcAft>
            </a:pPr>
            <a:r>
              <a:rPr lang="es-ES" sz="1200" dirty="0">
                <a:latin typeface="Times New Roman" panose="02020603050405020304" pitchFamily="18" charset="0"/>
                <a:cs typeface="Times New Roman" panose="02020603050405020304" pitchFamily="18" charset="0"/>
              </a:rPr>
              <a:t>Pre liquidación Tributos e Impuesto de Importación</a:t>
            </a:r>
            <a:endPar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Fuente: </a:t>
            </a:r>
            <a:r>
              <a:rPr lang="es-ES" sz="1200" b="0" dirty="0" smtClean="0">
                <a:effectLst/>
                <a:latin typeface="Times New Roman" panose="02020603050405020304" pitchFamily="18" charset="0"/>
                <a:ea typeface="Times New Roman" panose="02020603050405020304" pitchFamily="18" charset="0"/>
                <a:cs typeface="Times New Roman" panose="02020603050405020304" pitchFamily="18" charset="0"/>
              </a:rPr>
              <a:t>(SRI, BCE, SENAE, 2016)</a:t>
            </a:r>
            <a:endParaRPr lang="es-ES" sz="1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s-ES" sz="1200" b="1" dirty="0" smtClean="0">
                <a:effectLst/>
                <a:latin typeface="Times New Roman" panose="02020603050405020304" pitchFamily="18" charset="0"/>
                <a:ea typeface="Times New Roman" panose="02020603050405020304" pitchFamily="18" charset="0"/>
                <a:cs typeface="Times New Roman" panose="02020603050405020304" pitchFamily="18" charset="0"/>
              </a:rPr>
              <a:t>Elaborado por:</a:t>
            </a:r>
            <a:r>
              <a:rPr lang="es-ES"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las autoras</a:t>
            </a:r>
            <a:endParaRPr lang="es-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434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653767481"/>
              </p:ext>
            </p:extLst>
          </p:nvPr>
        </p:nvGraphicFramePr>
        <p:xfrm>
          <a:off x="3193365" y="2138290"/>
          <a:ext cx="5711484" cy="2168600"/>
        </p:xfrm>
        <a:graphic>
          <a:graphicData uri="http://schemas.openxmlformats.org/drawingml/2006/table">
            <a:tbl>
              <a:tblPr firstRow="1" firstCol="1" bandRow="1">
                <a:tableStyleId>{5C22544A-7EE6-4342-B048-85BDC9FD1C3A}</a:tableStyleId>
              </a:tblPr>
              <a:tblGrid>
                <a:gridCol w="2338867"/>
                <a:gridCol w="1735318"/>
                <a:gridCol w="1637299"/>
              </a:tblGrid>
              <a:tr h="433720">
                <a:tc>
                  <a:txBody>
                    <a:bodyPr/>
                    <a:lstStyle/>
                    <a:p>
                      <a:pPr algn="just">
                        <a:lnSpc>
                          <a:spcPct val="150000"/>
                        </a:lnSpc>
                        <a:spcAft>
                          <a:spcPts val="0"/>
                        </a:spcAft>
                      </a:pPr>
                      <a:r>
                        <a:rPr lang="es-ES" sz="1600" dirty="0">
                          <a:effectLst/>
                        </a:rPr>
                        <a:t> </a:t>
                      </a:r>
                      <a:endParaRPr lang="es-E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a:effectLst/>
                        </a:rPr>
                        <a:t>MARITIMO</a:t>
                      </a:r>
                      <a:endParaRPr lang="es-E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smtClean="0">
                          <a:effectLst/>
                        </a:rPr>
                        <a:t>AÉREO</a:t>
                      </a:r>
                      <a:endParaRPr lang="es-ES" sz="2400" dirty="0">
                        <a:effectLst/>
                        <a:latin typeface="Times New Roman" panose="02020603050405020304" pitchFamily="18" charset="0"/>
                        <a:ea typeface="Times New Roman" panose="02020603050405020304" pitchFamily="18" charset="0"/>
                      </a:endParaRPr>
                    </a:p>
                  </a:txBody>
                  <a:tcPr marL="68580" marR="68580" marT="0" marB="0"/>
                </a:tc>
              </a:tr>
              <a:tr h="433720">
                <a:tc>
                  <a:txBody>
                    <a:bodyPr/>
                    <a:lstStyle/>
                    <a:p>
                      <a:pPr algn="just">
                        <a:lnSpc>
                          <a:spcPct val="150000"/>
                        </a:lnSpc>
                        <a:spcAft>
                          <a:spcPts val="0"/>
                        </a:spcAft>
                      </a:pPr>
                      <a:r>
                        <a:rPr lang="es-ES" sz="1600" dirty="0">
                          <a:effectLst/>
                        </a:rPr>
                        <a:t>FLETE </a:t>
                      </a:r>
                      <a:endParaRPr lang="es-E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a:effectLst/>
                        </a:rPr>
                        <a:t> 50 </a:t>
                      </a:r>
                      <a:r>
                        <a:rPr lang="es-ES" sz="1600" dirty="0" err="1">
                          <a:effectLst/>
                        </a:rPr>
                        <a:t>Eur</a:t>
                      </a:r>
                      <a:r>
                        <a:rPr lang="es-ES" sz="1600" dirty="0">
                          <a:effectLst/>
                        </a:rPr>
                        <a:t> w/m </a:t>
                      </a:r>
                      <a:endParaRPr lang="es-E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a:effectLst/>
                        </a:rPr>
                        <a:t>3.5 </a:t>
                      </a:r>
                      <a:r>
                        <a:rPr lang="es-ES" sz="1600" dirty="0" err="1">
                          <a:effectLst/>
                        </a:rPr>
                        <a:t>Eur</a:t>
                      </a:r>
                      <a:r>
                        <a:rPr lang="es-ES" sz="1600" dirty="0">
                          <a:effectLst/>
                        </a:rPr>
                        <a:t> kg/</a:t>
                      </a:r>
                      <a:r>
                        <a:rPr lang="es-ES" sz="1600" dirty="0" err="1">
                          <a:effectLst/>
                        </a:rPr>
                        <a:t>vol</a:t>
                      </a:r>
                      <a:endParaRPr lang="es-ES" sz="2400" dirty="0">
                        <a:effectLst/>
                        <a:latin typeface="Times New Roman" panose="02020603050405020304" pitchFamily="18" charset="0"/>
                        <a:ea typeface="Times New Roman" panose="02020603050405020304" pitchFamily="18" charset="0"/>
                      </a:endParaRPr>
                    </a:p>
                  </a:txBody>
                  <a:tcPr marL="68580" marR="68580" marT="0" marB="0"/>
                </a:tc>
              </a:tr>
              <a:tr h="433720">
                <a:tc>
                  <a:txBody>
                    <a:bodyPr/>
                    <a:lstStyle/>
                    <a:p>
                      <a:pPr algn="just">
                        <a:lnSpc>
                          <a:spcPct val="150000"/>
                        </a:lnSpc>
                        <a:spcAft>
                          <a:spcPts val="0"/>
                        </a:spcAft>
                      </a:pPr>
                      <a:r>
                        <a:rPr lang="es-ES" sz="1600">
                          <a:effectLst/>
                        </a:rPr>
                        <a:t>COSTOS LOCALES</a:t>
                      </a:r>
                      <a:endParaRPr lang="es-E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a:effectLst/>
                        </a:rPr>
                        <a:t>450.00 Usd</a:t>
                      </a:r>
                      <a:endParaRPr lang="es-E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a:effectLst/>
                        </a:rPr>
                        <a:t>150.00 </a:t>
                      </a:r>
                      <a:r>
                        <a:rPr lang="es-ES" sz="1600" dirty="0" err="1">
                          <a:effectLst/>
                        </a:rPr>
                        <a:t>Usd</a:t>
                      </a:r>
                      <a:endParaRPr lang="es-ES" sz="2400" dirty="0">
                        <a:effectLst/>
                        <a:latin typeface="Times New Roman" panose="02020603050405020304" pitchFamily="18" charset="0"/>
                        <a:ea typeface="Times New Roman" panose="02020603050405020304" pitchFamily="18" charset="0"/>
                      </a:endParaRPr>
                    </a:p>
                  </a:txBody>
                  <a:tcPr marL="68580" marR="68580" marT="0" marB="0"/>
                </a:tc>
              </a:tr>
              <a:tr h="433720">
                <a:tc>
                  <a:txBody>
                    <a:bodyPr/>
                    <a:lstStyle/>
                    <a:p>
                      <a:pPr algn="just">
                        <a:lnSpc>
                          <a:spcPct val="150000"/>
                        </a:lnSpc>
                        <a:spcAft>
                          <a:spcPts val="0"/>
                        </a:spcAft>
                      </a:pPr>
                      <a:r>
                        <a:rPr lang="es-ES" sz="1600">
                          <a:effectLst/>
                        </a:rPr>
                        <a:t>NACIONALIZACION</a:t>
                      </a:r>
                      <a:endParaRPr lang="es-E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a:effectLst/>
                        </a:rPr>
                        <a:t>60% (SBU)</a:t>
                      </a:r>
                      <a:endParaRPr lang="es-E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a:effectLst/>
                        </a:rPr>
                        <a:t>50% (SBU)</a:t>
                      </a:r>
                      <a:endParaRPr lang="es-ES" sz="2400" dirty="0">
                        <a:effectLst/>
                        <a:latin typeface="Times New Roman" panose="02020603050405020304" pitchFamily="18" charset="0"/>
                        <a:ea typeface="Times New Roman" panose="02020603050405020304" pitchFamily="18" charset="0"/>
                      </a:endParaRPr>
                    </a:p>
                  </a:txBody>
                  <a:tcPr marL="68580" marR="68580" marT="0" marB="0"/>
                </a:tc>
              </a:tr>
              <a:tr h="433720">
                <a:tc>
                  <a:txBody>
                    <a:bodyPr/>
                    <a:lstStyle/>
                    <a:p>
                      <a:pPr algn="just">
                        <a:lnSpc>
                          <a:spcPct val="150000"/>
                        </a:lnSpc>
                        <a:spcAft>
                          <a:spcPts val="0"/>
                        </a:spcAft>
                      </a:pPr>
                      <a:r>
                        <a:rPr lang="es-ES" sz="1600">
                          <a:effectLst/>
                        </a:rPr>
                        <a:t>FLETE INTERNO</a:t>
                      </a:r>
                      <a:endParaRPr lang="es-E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a:effectLst/>
                        </a:rPr>
                        <a:t>250 – 500 USD</a:t>
                      </a:r>
                      <a:endParaRPr lang="es-ES"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s-ES" sz="1600" dirty="0">
                          <a:effectLst/>
                        </a:rPr>
                        <a:t>250 – 500 USD</a:t>
                      </a:r>
                      <a:endParaRPr lang="es-ES" sz="24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7" name="Rectángulo 6"/>
          <p:cNvSpPr/>
          <p:nvPr/>
        </p:nvSpPr>
        <p:spPr>
          <a:xfrm>
            <a:off x="3193365" y="4323134"/>
            <a:ext cx="6096000" cy="646331"/>
          </a:xfrm>
          <a:prstGeom prst="rect">
            <a:avLst/>
          </a:prstGeom>
        </p:spPr>
        <p:txBody>
          <a:bodyPr>
            <a:spAutoFit/>
          </a:bodyPr>
          <a:lstStyle/>
          <a:p>
            <a:pPr>
              <a:spcAft>
                <a:spcPts val="0"/>
              </a:spcAft>
            </a:pPr>
            <a:r>
              <a:rPr lang="es-ES" b="1" dirty="0" smtClean="0">
                <a:effectLst/>
                <a:latin typeface="Times New Roman" panose="02020603050405020304" pitchFamily="18" charset="0"/>
                <a:ea typeface="Times New Roman" panose="02020603050405020304" pitchFamily="18" charset="0"/>
              </a:rPr>
              <a:t>Fuente:  </a:t>
            </a:r>
            <a:r>
              <a:rPr lang="es-ES" b="0" dirty="0" smtClean="0">
                <a:effectLst/>
                <a:latin typeface="Times New Roman" panose="02020603050405020304" pitchFamily="18" charset="0"/>
                <a:ea typeface="Times New Roman" panose="02020603050405020304" pitchFamily="18" charset="0"/>
              </a:rPr>
              <a:t>( </a:t>
            </a:r>
            <a:r>
              <a:rPr lang="es-ES" b="0" dirty="0" err="1" smtClean="0">
                <a:effectLst/>
                <a:latin typeface="Times New Roman" panose="02020603050405020304" pitchFamily="18" charset="0"/>
                <a:ea typeface="Times New Roman" panose="02020603050405020304" pitchFamily="18" charset="0"/>
              </a:rPr>
              <a:t>Forwarder</a:t>
            </a:r>
            <a:r>
              <a:rPr lang="es-ES" b="0" dirty="0" smtClean="0">
                <a:effectLst/>
                <a:latin typeface="Times New Roman" panose="02020603050405020304" pitchFamily="18" charset="0"/>
                <a:ea typeface="Times New Roman" panose="02020603050405020304" pitchFamily="18" charset="0"/>
              </a:rPr>
              <a:t> </a:t>
            </a:r>
            <a:r>
              <a:rPr lang="es-ES" b="0" dirty="0" err="1" smtClean="0">
                <a:effectLst/>
                <a:latin typeface="Times New Roman" panose="02020603050405020304" pitchFamily="18" charset="0"/>
                <a:ea typeface="Times New Roman" panose="02020603050405020304" pitchFamily="18" charset="0"/>
              </a:rPr>
              <a:t>Savino</a:t>
            </a:r>
            <a:r>
              <a:rPr lang="es-ES" b="0" dirty="0" smtClean="0">
                <a:effectLst/>
                <a:latin typeface="Times New Roman" panose="02020603050405020304" pitchFamily="18" charset="0"/>
                <a:ea typeface="Times New Roman" panose="02020603050405020304" pitchFamily="18" charset="0"/>
              </a:rPr>
              <a:t> del Bene Italia, 2016)</a:t>
            </a:r>
            <a:r>
              <a:rPr lang="es-ES" b="1" dirty="0" smtClean="0">
                <a:effectLst/>
                <a:latin typeface="Times New Roman" panose="02020603050405020304" pitchFamily="18" charset="0"/>
                <a:ea typeface="Times New Roman" panose="02020603050405020304" pitchFamily="18" charset="0"/>
              </a:rPr>
              <a:t>  </a:t>
            </a:r>
            <a:endParaRPr lang="es-ES" sz="2800" dirty="0" smtClean="0">
              <a:effectLst/>
              <a:latin typeface="Times New Roman" panose="02020603050405020304" pitchFamily="18" charset="0"/>
              <a:ea typeface="Times New Roman" panose="02020603050405020304" pitchFamily="18" charset="0"/>
            </a:endParaRPr>
          </a:p>
          <a:p>
            <a:pPr>
              <a:spcAft>
                <a:spcPts val="0"/>
              </a:spcAft>
            </a:pPr>
            <a:r>
              <a:rPr lang="es-ES" b="1" dirty="0" smtClean="0">
                <a:effectLst/>
                <a:latin typeface="Times New Roman" panose="02020603050405020304" pitchFamily="18" charset="0"/>
                <a:ea typeface="Times New Roman" panose="02020603050405020304" pitchFamily="18" charset="0"/>
              </a:rPr>
              <a:t>Elaborado por:</a:t>
            </a:r>
            <a:r>
              <a:rPr lang="es-ES" dirty="0" smtClean="0">
                <a:effectLst/>
                <a:latin typeface="Times New Roman" panose="02020603050405020304" pitchFamily="18" charset="0"/>
                <a:ea typeface="Times New Roman" panose="02020603050405020304" pitchFamily="18" charset="0"/>
              </a:rPr>
              <a:t> las autoras</a:t>
            </a:r>
            <a:endParaRPr lang="es-E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8882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22329" y="389745"/>
            <a:ext cx="10058400" cy="764498"/>
          </a:xfrm>
        </p:spPr>
        <p:txBody>
          <a:bodyPr/>
          <a:lstStyle/>
          <a:p>
            <a:pPr algn="ctr"/>
            <a:r>
              <a:rPr lang="es-ES" dirty="0" smtClean="0">
                <a:latin typeface="Times New Roman" pitchFamily="18" charset="0"/>
                <a:cs typeface="Times New Roman" pitchFamily="18" charset="0"/>
              </a:rPr>
              <a:t>CONCLUSIONES</a:t>
            </a:r>
            <a:endParaRPr lang="es-ES" dirty="0">
              <a:latin typeface="Times New Roman" pitchFamily="18" charset="0"/>
              <a:cs typeface="Times New Roman" pitchFamily="18" charset="0"/>
            </a:endParaRPr>
          </a:p>
        </p:txBody>
      </p:sp>
      <p:graphicFrame>
        <p:nvGraphicFramePr>
          <p:cNvPr id="3" name="2 Diagrama"/>
          <p:cNvGraphicFramePr/>
          <p:nvPr/>
        </p:nvGraphicFramePr>
        <p:xfrm>
          <a:off x="2032000" y="1334125"/>
          <a:ext cx="8128000" cy="48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286604"/>
            <a:ext cx="10058400" cy="702748"/>
          </a:xfrm>
        </p:spPr>
        <p:txBody>
          <a:bodyPr>
            <a:normAutofit fontScale="90000"/>
          </a:bodyPr>
          <a:lstStyle/>
          <a:p>
            <a:pPr algn="ctr"/>
            <a:r>
              <a:rPr lang="es-ES" dirty="0" smtClean="0">
                <a:latin typeface="Times New Roman" pitchFamily="18" charset="0"/>
                <a:cs typeface="Times New Roman" pitchFamily="18" charset="0"/>
              </a:rPr>
              <a:t>RECOMENDACIONES</a:t>
            </a:r>
            <a:endParaRPr lang="es-ES" dirty="0">
              <a:latin typeface="Times New Roman" pitchFamily="18" charset="0"/>
              <a:cs typeface="Times New Roman" pitchFamily="18" charset="0"/>
            </a:endParaRPr>
          </a:p>
        </p:txBody>
      </p:sp>
      <p:graphicFrame>
        <p:nvGraphicFramePr>
          <p:cNvPr id="4" name="3 Diagrama"/>
          <p:cNvGraphicFramePr/>
          <p:nvPr/>
        </p:nvGraphicFramePr>
        <p:xfrm>
          <a:off x="1942059" y="1109411"/>
          <a:ext cx="8128000" cy="4826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pPr algn="ctr"/>
            <a:r>
              <a:rPr lang="es-ES" dirty="0" smtClean="0">
                <a:latin typeface="Times New Roman" panose="02020603050405020304" pitchFamily="18" charset="0"/>
                <a:cs typeface="Times New Roman" panose="02020603050405020304" pitchFamily="18" charset="0"/>
              </a:rPr>
              <a:t>MUCHAS GRACIAS!!!</a:t>
            </a:r>
            <a:endParaRPr lang="es-ES"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p:txBody>
          <a:bodyPr/>
          <a:lstStyle/>
          <a:p>
            <a:endParaRPr lang="es-ES"/>
          </a:p>
        </p:txBody>
      </p:sp>
    </p:spTree>
    <p:extLst>
      <p:ext uri="{BB962C8B-B14F-4D97-AF65-F5344CB8AC3E}">
        <p14:creationId xmlns:p14="http://schemas.microsoft.com/office/powerpoint/2010/main" val="3311704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ES" dirty="0" smtClean="0">
                <a:latin typeface="Times New Roman" panose="02020603050405020304" pitchFamily="18" charset="0"/>
                <a:cs typeface="Times New Roman" panose="02020603050405020304" pitchFamily="18" charset="0"/>
                <a:hlinkClick r:id="rId2" action="ppaction://hlinksldjump"/>
              </a:rPr>
              <a:t>SECTOR DEL CALZADO</a:t>
            </a:r>
            <a:endParaRPr lang="es-ES"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2679109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683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p:nvPr>
            <p:extLst/>
          </p:nvPr>
        </p:nvGraphicFramePr>
        <p:xfrm>
          <a:off x="3352801" y="1905001"/>
          <a:ext cx="4881562" cy="2833687"/>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4267200" y="1447800"/>
            <a:ext cx="3276600" cy="369332"/>
          </a:xfrm>
          <a:prstGeom prst="rect">
            <a:avLst/>
          </a:prstGeom>
          <a:noFill/>
        </p:spPr>
        <p:txBody>
          <a:bodyPr wrap="square" rtlCol="0">
            <a:spAutoFit/>
          </a:bodyPr>
          <a:lstStyle/>
          <a:p>
            <a:r>
              <a:rPr lang="en-US" dirty="0"/>
              <a:t>ZONAS DE PRODUCCION</a:t>
            </a:r>
          </a:p>
        </p:txBody>
      </p:sp>
      <p:sp>
        <p:nvSpPr>
          <p:cNvPr id="4" name="CuadroTexto 3"/>
          <p:cNvSpPr txBox="1"/>
          <p:nvPr/>
        </p:nvSpPr>
        <p:spPr>
          <a:xfrm>
            <a:off x="3526971" y="4963886"/>
            <a:ext cx="4346369" cy="1200329"/>
          </a:xfrm>
          <a:prstGeom prst="rect">
            <a:avLst/>
          </a:prstGeom>
          <a:noFill/>
        </p:spPr>
        <p:txBody>
          <a:bodyPr wrap="square" rtlCol="0">
            <a:spAutoFit/>
          </a:bodyPr>
          <a:lstStyle/>
          <a:p>
            <a:r>
              <a:rPr lang="es-ES" sz="1200" b="1" u="sng" dirty="0"/>
              <a:t>Figura </a:t>
            </a:r>
            <a:r>
              <a:rPr lang="es-ES" sz="1200" b="1" dirty="0"/>
              <a:t>2.</a:t>
            </a:r>
            <a:r>
              <a:rPr lang="es-EC" sz="1200" dirty="0"/>
              <a:t>Zonas de Producción</a:t>
            </a:r>
            <a:endParaRPr lang="es-EC" sz="1200" i="1" dirty="0"/>
          </a:p>
          <a:p>
            <a:r>
              <a:rPr lang="es-ES" sz="1200" b="1" dirty="0"/>
              <a:t>Fuente: </a:t>
            </a:r>
            <a:r>
              <a:rPr lang="es-ES" sz="1200" dirty="0"/>
              <a:t>(</a:t>
            </a:r>
            <a:r>
              <a:rPr lang="es-ES" sz="1200" dirty="0" smtClean="0"/>
              <a:t>Ministerio </a:t>
            </a:r>
            <a:r>
              <a:rPr lang="es-ES" sz="1200" dirty="0"/>
              <a:t>de Industrias y Productividad, 2010)</a:t>
            </a:r>
            <a:endParaRPr lang="es-EC" sz="1200" dirty="0"/>
          </a:p>
          <a:p>
            <a:r>
              <a:rPr lang="es-ES" sz="1200" b="1" dirty="0"/>
              <a:t>Adaptado por: </a:t>
            </a:r>
            <a:r>
              <a:rPr lang="es-ES" sz="1200" dirty="0"/>
              <a:t>las autoras</a:t>
            </a:r>
            <a:endParaRPr lang="es-EC" sz="1200" dirty="0"/>
          </a:p>
          <a:p>
            <a:r>
              <a:rPr lang="es-ES" dirty="0"/>
              <a:t> </a:t>
            </a:r>
            <a:endParaRPr lang="es-EC" dirty="0"/>
          </a:p>
          <a:p>
            <a:endParaRPr lang="es-EC" dirty="0"/>
          </a:p>
        </p:txBody>
      </p:sp>
    </p:spTree>
    <p:extLst>
      <p:ext uri="{BB962C8B-B14F-4D97-AF65-F5344CB8AC3E}">
        <p14:creationId xmlns:p14="http://schemas.microsoft.com/office/powerpoint/2010/main" val="233385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TEORIAS DE SOPORTE</a:t>
            </a:r>
            <a:endParaRPr lang="es-ES" dirty="0"/>
          </a:p>
        </p:txBody>
      </p:sp>
      <p:graphicFrame>
        <p:nvGraphicFramePr>
          <p:cNvPr id="4" name="Marcador de contenido 3"/>
          <p:cNvGraphicFramePr>
            <a:graphicFrameLocks noGrp="1"/>
          </p:cNvGraphicFramePr>
          <p:nvPr>
            <p:ph idx="1"/>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8311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dirty="0" smtClean="0">
                <a:latin typeface="Times New Roman" panose="02020603050405020304" pitchFamily="18" charset="0"/>
                <a:cs typeface="Times New Roman" panose="02020603050405020304" pitchFamily="18" charset="0"/>
                <a:hlinkClick r:id="rId2" action="ppaction://hlinksldjump"/>
              </a:rPr>
              <a:t>BALANZA COMERCIAL</a:t>
            </a:r>
            <a:endParaRPr lang="es-ES"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p:txBody>
          <a:bodyPr/>
          <a:lstStyle/>
          <a:p>
            <a:endParaRPr lang="es-ES"/>
          </a:p>
        </p:txBody>
      </p:sp>
    </p:spTree>
    <p:extLst>
      <p:ext uri="{BB962C8B-B14F-4D97-AF65-F5344CB8AC3E}">
        <p14:creationId xmlns:p14="http://schemas.microsoft.com/office/powerpoint/2010/main" val="105774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p:nvPr>
            <p:extLst/>
          </p:nvPr>
        </p:nvGraphicFramePr>
        <p:xfrm>
          <a:off x="3492709" y="2068643"/>
          <a:ext cx="5029200" cy="2819400"/>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3386527" y="1295400"/>
            <a:ext cx="5937355" cy="461665"/>
          </a:xfrm>
          <a:prstGeom prst="rect">
            <a:avLst/>
          </a:prstGeom>
          <a:noFill/>
        </p:spPr>
        <p:txBody>
          <a:bodyPr wrap="square" rtlCol="0">
            <a:spAutoFit/>
          </a:bodyPr>
          <a:lstStyle/>
          <a:p>
            <a:pPr algn="ctr"/>
            <a:r>
              <a:rPr lang="en-US" sz="2400" dirty="0">
                <a:latin typeface="Times New Roman" pitchFamily="18" charset="0"/>
                <a:cs typeface="Times New Roman" pitchFamily="18" charset="0"/>
              </a:rPr>
              <a:t>BALANZA COMERCIAL NACIONAL</a:t>
            </a:r>
          </a:p>
        </p:txBody>
      </p:sp>
      <p:sp>
        <p:nvSpPr>
          <p:cNvPr id="4" name="CuadroTexto 3"/>
          <p:cNvSpPr txBox="1"/>
          <p:nvPr/>
        </p:nvSpPr>
        <p:spPr>
          <a:xfrm>
            <a:off x="3514123" y="4962523"/>
            <a:ext cx="4987637" cy="707886"/>
          </a:xfrm>
          <a:prstGeom prst="rect">
            <a:avLst/>
          </a:prstGeom>
          <a:noFill/>
        </p:spPr>
        <p:txBody>
          <a:bodyPr wrap="square" rtlCol="0">
            <a:spAutoFit/>
          </a:bodyPr>
          <a:lstStyle/>
          <a:p>
            <a:r>
              <a:rPr lang="es-ES" sz="1100" b="1" dirty="0" smtClean="0"/>
              <a:t>Fuente</a:t>
            </a:r>
            <a:r>
              <a:rPr lang="es-ES" sz="1100" b="1" dirty="0"/>
              <a:t>:</a:t>
            </a:r>
            <a:r>
              <a:rPr lang="es-ES" sz="1100" dirty="0"/>
              <a:t> (Banco Central del Ecuador, 2014)</a:t>
            </a:r>
            <a:endParaRPr lang="es-EC" sz="1100" dirty="0"/>
          </a:p>
          <a:p>
            <a:r>
              <a:rPr lang="es-ES" sz="1100" b="1" dirty="0"/>
              <a:t>Adaptado por</a:t>
            </a:r>
            <a:r>
              <a:rPr lang="es-ES" sz="1100" dirty="0"/>
              <a:t>: las autoras</a:t>
            </a:r>
            <a:endParaRPr lang="es-EC" sz="1100" dirty="0"/>
          </a:p>
          <a:p>
            <a:endParaRPr lang="es-EC" dirty="0"/>
          </a:p>
        </p:txBody>
      </p:sp>
    </p:spTree>
    <p:extLst>
      <p:ext uri="{BB962C8B-B14F-4D97-AF65-F5344CB8AC3E}">
        <p14:creationId xmlns:p14="http://schemas.microsoft.com/office/powerpoint/2010/main" val="367781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a:graphicFrameLocks/>
          </p:cNvGraphicFramePr>
          <p:nvPr>
            <p:extLst/>
          </p:nvPr>
        </p:nvGraphicFramePr>
        <p:xfrm>
          <a:off x="2816747" y="1364106"/>
          <a:ext cx="6027452" cy="3524512"/>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3335858" y="786983"/>
            <a:ext cx="4419600" cy="523220"/>
          </a:xfrm>
          <a:prstGeom prst="rect">
            <a:avLst/>
          </a:prstGeom>
          <a:noFill/>
        </p:spPr>
        <p:txBody>
          <a:bodyPr wrap="square" rtlCol="0">
            <a:spAutoFit/>
          </a:bodyPr>
          <a:lstStyle/>
          <a:p>
            <a:pPr algn="ctr"/>
            <a:r>
              <a:rPr lang="en-US" sz="2800" dirty="0">
                <a:latin typeface="Times New Roman" pitchFamily="18" charset="0"/>
                <a:cs typeface="Times New Roman" pitchFamily="18" charset="0"/>
              </a:rPr>
              <a:t>PIB NACIONAL 2011-2015</a:t>
            </a:r>
          </a:p>
        </p:txBody>
      </p:sp>
      <p:sp>
        <p:nvSpPr>
          <p:cNvPr id="4" name="CuadroTexto 3"/>
          <p:cNvSpPr txBox="1"/>
          <p:nvPr/>
        </p:nvSpPr>
        <p:spPr>
          <a:xfrm>
            <a:off x="2795958" y="4916384"/>
            <a:ext cx="4833257" cy="707886"/>
          </a:xfrm>
          <a:prstGeom prst="rect">
            <a:avLst/>
          </a:prstGeom>
          <a:noFill/>
        </p:spPr>
        <p:txBody>
          <a:bodyPr wrap="square" rtlCol="0">
            <a:spAutoFit/>
          </a:bodyPr>
          <a:lstStyle/>
          <a:p>
            <a:r>
              <a:rPr lang="es-ES" sz="1100" b="1" dirty="0" smtClean="0"/>
              <a:t>Fuente</a:t>
            </a:r>
            <a:r>
              <a:rPr lang="es-ES" sz="1100" b="1" dirty="0"/>
              <a:t>:</a:t>
            </a:r>
            <a:r>
              <a:rPr lang="en-US" sz="1100" dirty="0"/>
              <a:t> </a:t>
            </a:r>
            <a:r>
              <a:rPr lang="es-ES" sz="1100" dirty="0"/>
              <a:t>(Banco Central del Ecuador , 2015)</a:t>
            </a:r>
            <a:endParaRPr lang="es-EC" sz="1100" dirty="0"/>
          </a:p>
          <a:p>
            <a:r>
              <a:rPr lang="es-ES" sz="1100" b="1" dirty="0"/>
              <a:t>Elaborado por</a:t>
            </a:r>
            <a:r>
              <a:rPr lang="es-ES" sz="1100" dirty="0"/>
              <a:t>: las autoras.</a:t>
            </a:r>
            <a:endParaRPr lang="es-EC" sz="1100" dirty="0"/>
          </a:p>
          <a:p>
            <a:endParaRPr lang="es-EC" dirty="0"/>
          </a:p>
        </p:txBody>
      </p:sp>
    </p:spTree>
    <p:extLst>
      <p:ext uri="{BB962C8B-B14F-4D97-AF65-F5344CB8AC3E}">
        <p14:creationId xmlns:p14="http://schemas.microsoft.com/office/powerpoint/2010/main" val="767905258"/>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179</TotalTime>
  <Words>1398</Words>
  <Application>Microsoft Office PowerPoint</Application>
  <PresentationFormat>Panorámica</PresentationFormat>
  <Paragraphs>290</Paragraphs>
  <Slides>27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Calibri</vt:lpstr>
      <vt:lpstr>Calibri (Cuerpo)</vt:lpstr>
      <vt:lpstr>Calibri Light</vt:lpstr>
      <vt:lpstr>Times New Roman</vt:lpstr>
      <vt:lpstr>Retrospección</vt:lpstr>
      <vt:lpstr>     DEPARTAMENTO  DE  CIENCIAS  ECONÓMICAS,  ADMINISTRATIVAS  Y  DEL  COMERCIO   CARRERA DE INGENIERIA EN COMERCIO EXTERIOR Y NEGOCIACIÓN INTERNACIONAL </vt:lpstr>
      <vt:lpstr>Presentación de PowerPoint</vt:lpstr>
      <vt:lpstr>SECTOR DEL CALZADO</vt:lpstr>
      <vt:lpstr>Presentación de PowerPoint</vt:lpstr>
      <vt:lpstr>Presentación de PowerPoint</vt:lpstr>
      <vt:lpstr>TEORIAS DE SOPORTE</vt:lpstr>
      <vt:lpstr>BALANZA COMERCIAL</vt:lpstr>
      <vt:lpstr>Presentación de PowerPoint</vt:lpstr>
      <vt:lpstr>Presentación de PowerPoint</vt:lpstr>
      <vt:lpstr>Presentación de PowerPoint</vt:lpstr>
      <vt:lpstr>Presentación de PowerPoint</vt:lpstr>
      <vt:lpstr>Presentación de PowerPoint</vt:lpstr>
      <vt:lpstr>PRECIOS INTERNACIONALES</vt:lpstr>
      <vt:lpstr>RELACIÓN ECUADOR - COLOMBIA</vt:lpstr>
      <vt:lpstr>RELACIÓN ECUADOR - CHINA</vt:lpstr>
      <vt:lpstr>Relación Horas De Trabajo Principales Competidores</vt:lpstr>
      <vt:lpstr>MERCADO QUE CUBRE EL SECTOR DEL CALZADO</vt:lpstr>
      <vt:lpstr>PROVEEDORES SE ENCUENTRAN LOCALIZADOS</vt:lpstr>
      <vt:lpstr>VENTAJA COMPETITIVA</vt:lpstr>
      <vt:lpstr>TECNOLOGÍA</vt:lpstr>
      <vt:lpstr>ESPECIALIZACIÓN</vt:lpstr>
      <vt:lpstr>  CALIDAD  RTE INEN 080:2013) </vt:lpstr>
      <vt:lpstr>COSTOS VINCULADOS A LA IMPORTACIÓN DE MAQUINARIA</vt:lpstr>
      <vt:lpstr>Presentación de PowerPoint</vt:lpstr>
      <vt:lpstr>CONCLUSIONES</vt:lpstr>
      <vt:lpstr>RECOMENDACIONES</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CINCO</cp:lastModifiedBy>
  <cp:revision>99</cp:revision>
  <cp:lastPrinted>2016-07-19T22:55:37Z</cp:lastPrinted>
  <dcterms:created xsi:type="dcterms:W3CDTF">2016-07-19T04:22:44Z</dcterms:created>
  <dcterms:modified xsi:type="dcterms:W3CDTF">2016-07-29T13:20:34Z</dcterms:modified>
</cp:coreProperties>
</file>