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4" r:id="rId4"/>
    <p:sldId id="259" r:id="rId5"/>
    <p:sldId id="262" r:id="rId6"/>
    <p:sldId id="263" r:id="rId7"/>
    <p:sldId id="261" r:id="rId8"/>
    <p:sldId id="264" r:id="rId9"/>
    <p:sldId id="265" r:id="rId10"/>
    <p:sldId id="268" r:id="rId11"/>
    <p:sldId id="266" r:id="rId12"/>
    <p:sldId id="269" r:id="rId13"/>
    <p:sldId id="271" r:id="rId14"/>
    <p:sldId id="272" r:id="rId15"/>
    <p:sldId id="285" r:id="rId16"/>
    <p:sldId id="274" r:id="rId17"/>
    <p:sldId id="275" r:id="rId18"/>
    <p:sldId id="276" r:id="rId19"/>
    <p:sldId id="283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5198"/>
    <a:srgbClr val="1C1C1C"/>
    <a:srgbClr val="CCECFF"/>
    <a:srgbClr val="FFCCFF"/>
    <a:srgbClr val="FFFFCC"/>
    <a:srgbClr val="422C16"/>
    <a:srgbClr val="FFFF99"/>
    <a:srgbClr val="FF6600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86723" autoAdjust="0"/>
  </p:normalViewPr>
  <p:slideViewPr>
    <p:cSldViewPr>
      <p:cViewPr varScale="1">
        <p:scale>
          <a:sx n="63" d="100"/>
          <a:sy n="63" d="100"/>
        </p:scale>
        <p:origin x="-10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%20Doris%20C.%20-%20Eliana%20S\Matrices%20Proyecci&#243;n%20Quitosano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Tesis%20Doris%20C.%20-%20Eliana%20S\Matrices%20Proyecci&#243;n%20Quitosano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PROYECCIÓN DE LA DEMANDA</a:t>
            </a:r>
          </a:p>
        </c:rich>
      </c:tx>
      <c:layout>
        <c:manualLayout>
          <c:xMode val="edge"/>
          <c:yMode val="edge"/>
          <c:x val="0.17070674209599485"/>
          <c:y val="1.921229586935639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dLbls>
            <c:txPr>
              <a:bodyPr rot="5400000" vert="horz"/>
              <a:lstStyle/>
              <a:p>
                <a:pPr>
                  <a:defRPr sz="1050"/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6.9234526671369007E-2"/>
                  <c:y val="0.19944057425098519"/>
                </c:manualLayout>
              </c:layout>
              <c:numFmt formatCode="General" sourceLinked="0"/>
            </c:trendlineLbl>
          </c:trendline>
          <c:xVal>
            <c:numRef>
              <c:f>'TOTAL DEMANDA (TM)'!$C$5:$C$15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'TOTAL DEMANDA (TM)'!$D$5:$D$15</c:f>
              <c:numCache>
                <c:formatCode>0.00</c:formatCode>
                <c:ptCount val="11"/>
                <c:pt idx="0">
                  <c:v>188844</c:v>
                </c:pt>
                <c:pt idx="1">
                  <c:v>195863</c:v>
                </c:pt>
                <c:pt idx="2">
                  <c:v>217732</c:v>
                </c:pt>
                <c:pt idx="3">
                  <c:v>229780</c:v>
                </c:pt>
                <c:pt idx="4">
                  <c:v>258305</c:v>
                </c:pt>
                <c:pt idx="5">
                  <c:v>250568</c:v>
                </c:pt>
                <c:pt idx="6">
                  <c:v>459890.38738738745</c:v>
                </c:pt>
                <c:pt idx="7">
                  <c:v>527426.11711711716</c:v>
                </c:pt>
                <c:pt idx="8">
                  <c:v>594961.84684684686</c:v>
                </c:pt>
                <c:pt idx="9">
                  <c:v>662497.57657657657</c:v>
                </c:pt>
                <c:pt idx="10">
                  <c:v>730033.30630630639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7083776"/>
        <c:axId val="77085696"/>
      </c:scatterChart>
      <c:valAx>
        <c:axId val="7708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085696"/>
        <c:crosses val="autoZero"/>
        <c:crossBetween val="midCat"/>
      </c:valAx>
      <c:valAx>
        <c:axId val="77085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Demanda TM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70837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0683153636874"/>
          <c:y val="0.87665510561179849"/>
          <c:w val="0.40583704002264798"/>
          <c:h val="7.17575928008998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 dirty="0"/>
              <a:t>PROYECCIÓN DEL PRECIO (</a:t>
            </a:r>
            <a:r>
              <a:rPr lang="es-EC" dirty="0" smtClean="0"/>
              <a:t>USD/KG)</a:t>
            </a:r>
            <a:endParaRPr lang="es-EC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120000" vert="horz" anchor="t" anchorCtr="0"/>
              <a:lstStyle/>
              <a:p>
                <a:pPr>
                  <a:defRPr/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1"/>
            <c:dispEq val="1"/>
            <c:trendlineLbl>
              <c:layout>
                <c:manualLayout>
                  <c:x val="-5.8060006160591558E-2"/>
                  <c:y val="-2.87542562761278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100" baseline="0" dirty="0"/>
                      <a:t>y = 0,0754x - 146,85</a:t>
                    </a:r>
                    <a:br>
                      <a:rPr lang="en-US" sz="1100" baseline="0" dirty="0"/>
                    </a:br>
                    <a:r>
                      <a:rPr lang="en-US" sz="1100" baseline="0" dirty="0"/>
                      <a:t>R² = 0,8364</a:t>
                    </a:r>
                    <a:endParaRPr lang="en-US" sz="1100" dirty="0"/>
                  </a:p>
                </c:rich>
              </c:tx>
              <c:numFmt formatCode="General" sourceLinked="0"/>
            </c:trendlineLbl>
          </c:trendline>
          <c:xVal>
            <c:numRef>
              <c:f>'PRECIO UNITARIO'!$C$5:$C$16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xVal>
          <c:yVal>
            <c:numRef>
              <c:f>'PRECIO UNITARIO'!$D$5:$D$16</c:f>
              <c:numCache>
                <c:formatCode>_("$"* #,##0.00_);_("$"* \(#,##0.00\);_("$"* "-"??_);_(@_)</c:formatCode>
                <c:ptCount val="12"/>
                <c:pt idx="0">
                  <c:v>4.8600000000000003</c:v>
                </c:pt>
                <c:pt idx="1">
                  <c:v>4.7699999999999996</c:v>
                </c:pt>
                <c:pt idx="2">
                  <c:v>4.71</c:v>
                </c:pt>
                <c:pt idx="3">
                  <c:v>4.63</c:v>
                </c:pt>
                <c:pt idx="4">
                  <c:v>5.0599999999999996</c:v>
                </c:pt>
                <c:pt idx="5">
                  <c:v>5.23</c:v>
                </c:pt>
                <c:pt idx="6">
                  <c:v>5.140666666666668</c:v>
                </c:pt>
                <c:pt idx="7">
                  <c:v>5.2160952380952397</c:v>
                </c:pt>
                <c:pt idx="8">
                  <c:v>5.2915238095238113</c:v>
                </c:pt>
                <c:pt idx="9">
                  <c:v>5.3669523809523838</c:v>
                </c:pt>
                <c:pt idx="10">
                  <c:v>5.4423809523809554</c:v>
                </c:pt>
                <c:pt idx="11">
                  <c:v>5.5178095238095271</c:v>
                </c:pt>
              </c:numCache>
            </c:numRef>
          </c:y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80231040"/>
        <c:axId val="80265984"/>
      </c:scatterChart>
      <c:valAx>
        <c:axId val="80231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265984"/>
        <c:crosses val="autoZero"/>
        <c:crossBetween val="midCat"/>
      </c:valAx>
      <c:valAx>
        <c:axId val="80265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Precio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8023104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image" Target="../media/image21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6BF55-F598-45AB-BB27-A3E625CE171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87FE4A6-8907-4B5F-8534-4E36544A7AEF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Propiedades</a:t>
          </a:r>
          <a:endParaRPr lang="es-EC" sz="2800" dirty="0">
            <a:solidFill>
              <a:schemeClr val="tx1"/>
            </a:solidFill>
          </a:endParaRPr>
        </a:p>
      </dgm:t>
    </dgm:pt>
    <dgm:pt modelId="{8E9F5046-9A9F-4960-BC61-92A5199587C0}" type="parTrans" cxnId="{DEBA6A42-069C-4D70-B7B5-4911A4D73FB6}">
      <dgm:prSet/>
      <dgm:spPr/>
      <dgm:t>
        <a:bodyPr/>
        <a:lstStyle/>
        <a:p>
          <a:endParaRPr lang="es-EC"/>
        </a:p>
      </dgm:t>
    </dgm:pt>
    <dgm:pt modelId="{F25C31AB-B35B-468C-946C-99F9346A59A6}" type="sibTrans" cxnId="{DEBA6A42-069C-4D70-B7B5-4911A4D73FB6}">
      <dgm:prSet/>
      <dgm:spPr/>
      <dgm:t>
        <a:bodyPr/>
        <a:lstStyle/>
        <a:p>
          <a:endParaRPr lang="es-EC"/>
        </a:p>
      </dgm:t>
    </dgm:pt>
    <dgm:pt modelId="{365D6F81-5910-4332-9F15-79EBEEDF1F9A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1 Floculación </a:t>
          </a:r>
          <a:endParaRPr lang="es-EC" dirty="0"/>
        </a:p>
      </dgm:t>
    </dgm:pt>
    <dgm:pt modelId="{E34F23E4-BF87-4504-890B-5176F889B548}" type="parTrans" cxnId="{7AE1AAB9-BB9A-4C01-901F-B6B273D5BF35}">
      <dgm:prSet/>
      <dgm:spPr/>
      <dgm:t>
        <a:bodyPr/>
        <a:lstStyle/>
        <a:p>
          <a:endParaRPr lang="es-EC"/>
        </a:p>
      </dgm:t>
    </dgm:pt>
    <dgm:pt modelId="{E0EB39DA-F3AE-4936-83FE-F618E43A2E12}" type="sibTrans" cxnId="{7AE1AAB9-BB9A-4C01-901F-B6B273D5BF35}">
      <dgm:prSet/>
      <dgm:spPr/>
      <dgm:t>
        <a:bodyPr/>
        <a:lstStyle/>
        <a:p>
          <a:endParaRPr lang="es-EC"/>
        </a:p>
      </dgm:t>
    </dgm:pt>
    <dgm:pt modelId="{392B6507-A448-4CD2-80D7-AE3D5C651A26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2 Biodegradación </a:t>
          </a:r>
          <a:endParaRPr lang="es-EC" dirty="0"/>
        </a:p>
      </dgm:t>
    </dgm:pt>
    <dgm:pt modelId="{C2CCC683-0D9D-4502-8552-1D24A122CB01}" type="parTrans" cxnId="{FB8F61C8-4E01-407C-A8CB-36E1B52BC45E}">
      <dgm:prSet/>
      <dgm:spPr/>
      <dgm:t>
        <a:bodyPr/>
        <a:lstStyle/>
        <a:p>
          <a:endParaRPr lang="es-EC"/>
        </a:p>
      </dgm:t>
    </dgm:pt>
    <dgm:pt modelId="{48D6D7EF-EE81-45F7-B0CD-71B12A6EFC63}" type="sibTrans" cxnId="{FB8F61C8-4E01-407C-A8CB-36E1B52BC45E}">
      <dgm:prSet/>
      <dgm:spPr/>
      <dgm:t>
        <a:bodyPr/>
        <a:lstStyle/>
        <a:p>
          <a:endParaRPr lang="es-EC"/>
        </a:p>
      </dgm:t>
    </dgm:pt>
    <dgm:pt modelId="{88CD58EE-5779-4641-AE08-FDF5064571FB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3 Actividad antimicrobiana </a:t>
          </a:r>
          <a:endParaRPr lang="es-EC" dirty="0"/>
        </a:p>
      </dgm:t>
    </dgm:pt>
    <dgm:pt modelId="{204FDF9C-E382-4F56-8611-AB4CA8E93250}" type="parTrans" cxnId="{7B58E615-3BFE-4B24-BD6B-1D6BBAA689AD}">
      <dgm:prSet/>
      <dgm:spPr/>
      <dgm:t>
        <a:bodyPr/>
        <a:lstStyle/>
        <a:p>
          <a:endParaRPr lang="es-EC"/>
        </a:p>
      </dgm:t>
    </dgm:pt>
    <dgm:pt modelId="{33CE6777-27B1-420F-B002-E708F0254489}" type="sibTrans" cxnId="{7B58E615-3BFE-4B24-BD6B-1D6BBAA689AD}">
      <dgm:prSet/>
      <dgm:spPr/>
      <dgm:t>
        <a:bodyPr/>
        <a:lstStyle/>
        <a:p>
          <a:endParaRPr lang="es-EC"/>
        </a:p>
      </dgm:t>
    </dgm:pt>
    <dgm:pt modelId="{D1E1A939-8A2F-4ACA-9C64-F1366C94F23B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4 Inmunización </a:t>
          </a:r>
          <a:endParaRPr lang="es-EC" dirty="0"/>
        </a:p>
      </dgm:t>
    </dgm:pt>
    <dgm:pt modelId="{C98FC96A-4BD0-4DB8-8693-171421EA7026}" type="parTrans" cxnId="{4F200216-F0A4-40E1-95F2-22FB9377E46A}">
      <dgm:prSet/>
      <dgm:spPr/>
      <dgm:t>
        <a:bodyPr/>
        <a:lstStyle/>
        <a:p>
          <a:endParaRPr lang="es-EC"/>
        </a:p>
      </dgm:t>
    </dgm:pt>
    <dgm:pt modelId="{21A84E46-C7AA-47EE-ABF0-CCEF63452D37}" type="sibTrans" cxnId="{4F200216-F0A4-40E1-95F2-22FB9377E46A}">
      <dgm:prSet/>
      <dgm:spPr/>
      <dgm:t>
        <a:bodyPr/>
        <a:lstStyle/>
        <a:p>
          <a:endParaRPr lang="es-EC"/>
        </a:p>
      </dgm:t>
    </dgm:pt>
    <dgm:pt modelId="{81E74229-AE45-4F12-B57A-B6EA43D3C114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5 Activación del cuerpo </a:t>
          </a:r>
          <a:endParaRPr lang="es-EC" dirty="0"/>
        </a:p>
      </dgm:t>
    </dgm:pt>
    <dgm:pt modelId="{8660D9FE-1F7A-440D-AB90-509E78A63066}" type="parTrans" cxnId="{613666E3-463B-468F-8B33-F791A5180AA9}">
      <dgm:prSet/>
      <dgm:spPr/>
      <dgm:t>
        <a:bodyPr/>
        <a:lstStyle/>
        <a:p>
          <a:endParaRPr lang="es-EC"/>
        </a:p>
      </dgm:t>
    </dgm:pt>
    <dgm:pt modelId="{451DF2DF-FB26-4662-B3CF-35481926289A}" type="sibTrans" cxnId="{613666E3-463B-468F-8B33-F791A5180AA9}">
      <dgm:prSet/>
      <dgm:spPr/>
      <dgm:t>
        <a:bodyPr/>
        <a:lstStyle/>
        <a:p>
          <a:endParaRPr lang="es-EC"/>
        </a:p>
      </dgm:t>
    </dgm:pt>
    <dgm:pt modelId="{AEA898C0-F1CA-46F9-A193-042EFB03DA4D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6 Reducción del colesterol </a:t>
          </a:r>
          <a:endParaRPr lang="es-EC" dirty="0"/>
        </a:p>
      </dgm:t>
    </dgm:pt>
    <dgm:pt modelId="{1037D93A-B851-40D8-8CAF-FCF1E1315C93}" type="parTrans" cxnId="{963FED60-1D3B-4113-BFAE-95A5403A9013}">
      <dgm:prSet/>
      <dgm:spPr/>
      <dgm:t>
        <a:bodyPr/>
        <a:lstStyle/>
        <a:p>
          <a:endParaRPr lang="es-EC"/>
        </a:p>
      </dgm:t>
    </dgm:pt>
    <dgm:pt modelId="{6F499BB4-606C-43A0-B4B9-1FC6A65FEE9B}" type="sibTrans" cxnId="{963FED60-1D3B-4113-BFAE-95A5403A9013}">
      <dgm:prSet/>
      <dgm:spPr/>
      <dgm:t>
        <a:bodyPr/>
        <a:lstStyle/>
        <a:p>
          <a:endParaRPr lang="es-EC"/>
        </a:p>
      </dgm:t>
    </dgm:pt>
    <dgm:pt modelId="{27A18C3A-4C0C-43AB-94AC-09416A5A264C}">
      <dgm:prSet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Efectos</a:t>
          </a:r>
          <a:endParaRPr lang="es-EC" sz="2800" dirty="0">
            <a:solidFill>
              <a:schemeClr val="tx1"/>
            </a:solidFill>
          </a:endParaRPr>
        </a:p>
      </dgm:t>
    </dgm:pt>
    <dgm:pt modelId="{192742CA-16EF-4E48-B7A3-6EA2451F2DCF}" type="parTrans" cxnId="{4D436215-A5E4-4B78-854F-FA98DDF2FE4E}">
      <dgm:prSet/>
      <dgm:spPr/>
      <dgm:t>
        <a:bodyPr/>
        <a:lstStyle/>
        <a:p>
          <a:endParaRPr lang="es-EC"/>
        </a:p>
      </dgm:t>
    </dgm:pt>
    <dgm:pt modelId="{69D779A0-2FCB-40A9-BEDA-1F4964BC7B24}" type="sibTrans" cxnId="{4D436215-A5E4-4B78-854F-FA98DDF2FE4E}">
      <dgm:prSet/>
      <dgm:spPr/>
      <dgm:t>
        <a:bodyPr/>
        <a:lstStyle/>
        <a:p>
          <a:endParaRPr lang="es-EC"/>
        </a:p>
      </dgm:t>
    </dgm:pt>
    <dgm:pt modelId="{8B7435B4-B1C5-4D76-B9D6-94D669CC46DE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1 Purifica las aguas residuales</a:t>
          </a:r>
          <a:endParaRPr lang="es-EC" dirty="0"/>
        </a:p>
      </dgm:t>
    </dgm:pt>
    <dgm:pt modelId="{AFBD4C67-F44E-4D93-9E8B-5955A8957D4C}" type="parTrans" cxnId="{5DF1FC65-8BC6-4EF1-A058-8991A6ABADC5}">
      <dgm:prSet/>
      <dgm:spPr/>
      <dgm:t>
        <a:bodyPr/>
        <a:lstStyle/>
        <a:p>
          <a:endParaRPr lang="es-EC"/>
        </a:p>
      </dgm:t>
    </dgm:pt>
    <dgm:pt modelId="{B9ACD506-9CF1-43D0-BAF1-45C08A027790}" type="sibTrans" cxnId="{5DF1FC65-8BC6-4EF1-A058-8991A6ABADC5}">
      <dgm:prSet/>
      <dgm:spPr/>
      <dgm:t>
        <a:bodyPr/>
        <a:lstStyle/>
        <a:p>
          <a:endParaRPr lang="es-EC"/>
        </a:p>
      </dgm:t>
    </dgm:pt>
    <dgm:pt modelId="{675CFB5B-30BA-4808-90F1-B76C0F0EF582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2 Siendo materia orgánica es degradada por microorganismos</a:t>
          </a:r>
          <a:endParaRPr lang="es-EC" dirty="0"/>
        </a:p>
      </dgm:t>
    </dgm:pt>
    <dgm:pt modelId="{E9B643A7-7BB1-4A63-A7DB-A752051CCE96}" type="parTrans" cxnId="{53E6A209-D850-4F88-BCFC-91394B157D14}">
      <dgm:prSet/>
      <dgm:spPr/>
      <dgm:t>
        <a:bodyPr/>
        <a:lstStyle/>
        <a:p>
          <a:endParaRPr lang="es-EC"/>
        </a:p>
      </dgm:t>
    </dgm:pt>
    <dgm:pt modelId="{C8EA6AA5-7BDF-40A6-9DDE-AD1FD1E26280}" type="sibTrans" cxnId="{53E6A209-D850-4F88-BCFC-91394B157D14}">
      <dgm:prSet/>
      <dgm:spPr/>
      <dgm:t>
        <a:bodyPr/>
        <a:lstStyle/>
        <a:p>
          <a:endParaRPr lang="es-EC"/>
        </a:p>
      </dgm:t>
    </dgm:pt>
    <dgm:pt modelId="{3E15D962-19AA-4066-ACAE-22F38078C754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3 Inhibe el crecimiento bacteriano</a:t>
          </a:r>
          <a:endParaRPr lang="es-EC" dirty="0"/>
        </a:p>
      </dgm:t>
    </dgm:pt>
    <dgm:pt modelId="{8EB7EBED-05ED-4F8C-9EA1-C3536B8EFEF5}" type="parTrans" cxnId="{E2130EC7-D8FF-454A-9E4B-8DAF6EDEC5FC}">
      <dgm:prSet/>
      <dgm:spPr/>
      <dgm:t>
        <a:bodyPr/>
        <a:lstStyle/>
        <a:p>
          <a:endParaRPr lang="es-EC"/>
        </a:p>
      </dgm:t>
    </dgm:pt>
    <dgm:pt modelId="{B603405C-B587-4676-BEB7-994C8986CC50}" type="sibTrans" cxnId="{E2130EC7-D8FF-454A-9E4B-8DAF6EDEC5FC}">
      <dgm:prSet/>
      <dgm:spPr/>
      <dgm:t>
        <a:bodyPr/>
        <a:lstStyle/>
        <a:p>
          <a:endParaRPr lang="es-EC"/>
        </a:p>
      </dgm:t>
    </dgm:pt>
    <dgm:pt modelId="{D92BF811-4394-47C1-857C-E37130A466AF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4 Mejora la inmunidad del cuerpo</a:t>
          </a:r>
          <a:endParaRPr lang="es-EC" dirty="0"/>
        </a:p>
      </dgm:t>
    </dgm:pt>
    <dgm:pt modelId="{36DB9398-84DF-4584-8629-C0CDACDC4E16}" type="parTrans" cxnId="{5B151F00-DECC-44BA-89F8-6120EFE42E3B}">
      <dgm:prSet/>
      <dgm:spPr/>
      <dgm:t>
        <a:bodyPr/>
        <a:lstStyle/>
        <a:p>
          <a:endParaRPr lang="es-EC"/>
        </a:p>
      </dgm:t>
    </dgm:pt>
    <dgm:pt modelId="{8FC44D16-8062-4599-9CA8-BD018EC09B19}" type="sibTrans" cxnId="{5B151F00-DECC-44BA-89F8-6120EFE42E3B}">
      <dgm:prSet/>
      <dgm:spPr/>
      <dgm:t>
        <a:bodyPr/>
        <a:lstStyle/>
        <a:p>
          <a:endParaRPr lang="es-EC"/>
        </a:p>
      </dgm:t>
    </dgm:pt>
    <dgm:pt modelId="{7AF42C03-2F45-485D-BDE5-347714390113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5 .1 Acelera la curación de heridas</a:t>
          </a:r>
          <a:endParaRPr lang="es-EC" dirty="0"/>
        </a:p>
      </dgm:t>
    </dgm:pt>
    <dgm:pt modelId="{D697BDB9-E044-4EB3-87A4-260B6BEF5E95}" type="parTrans" cxnId="{8696A79B-AA88-463F-AF23-D6D48A2AC0FB}">
      <dgm:prSet/>
      <dgm:spPr/>
      <dgm:t>
        <a:bodyPr/>
        <a:lstStyle/>
        <a:p>
          <a:endParaRPr lang="es-EC"/>
        </a:p>
      </dgm:t>
    </dgm:pt>
    <dgm:pt modelId="{519E4CA1-464A-47CA-B5CE-3872F211C92B}" type="sibTrans" cxnId="{8696A79B-AA88-463F-AF23-D6D48A2AC0FB}">
      <dgm:prSet/>
      <dgm:spPr/>
      <dgm:t>
        <a:bodyPr/>
        <a:lstStyle/>
        <a:p>
          <a:endParaRPr lang="es-EC"/>
        </a:p>
      </dgm:t>
    </dgm:pt>
    <dgm:pt modelId="{B2A246F3-319D-431F-AB48-F62B9D284A4C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 6 Captura el colesterol y reduce su nivel </a:t>
          </a:r>
          <a:endParaRPr lang="es-EC" dirty="0"/>
        </a:p>
      </dgm:t>
    </dgm:pt>
    <dgm:pt modelId="{76D9AF24-9DFB-4327-B941-50DEF61B6815}" type="parTrans" cxnId="{76B149B6-78A4-4E33-B6EC-04EEDD8A50D4}">
      <dgm:prSet/>
      <dgm:spPr/>
      <dgm:t>
        <a:bodyPr/>
        <a:lstStyle/>
        <a:p>
          <a:endParaRPr lang="es-EC"/>
        </a:p>
      </dgm:t>
    </dgm:pt>
    <dgm:pt modelId="{4A1B1445-74A8-461E-810F-F385867B201D}" type="sibTrans" cxnId="{76B149B6-78A4-4E33-B6EC-04EEDD8A50D4}">
      <dgm:prSet/>
      <dgm:spPr/>
      <dgm:t>
        <a:bodyPr/>
        <a:lstStyle/>
        <a:p>
          <a:endParaRPr lang="es-EC"/>
        </a:p>
      </dgm:t>
    </dgm:pt>
    <dgm:pt modelId="{C55058A6-8667-463D-835C-FFB250DBAB73}">
      <dgm:prSet/>
      <dgm:spPr/>
      <dgm:t>
        <a:bodyPr/>
        <a:lstStyle/>
        <a:p>
          <a:pPr>
            <a:lnSpc>
              <a:spcPct val="150000"/>
            </a:lnSpc>
          </a:pPr>
          <a:r>
            <a:rPr lang="es-EC" b="1" dirty="0" smtClean="0"/>
            <a:t>5.2 Aceleración de la regeneración de tejido de la piel </a:t>
          </a:r>
          <a:endParaRPr lang="es-EC" dirty="0"/>
        </a:p>
      </dgm:t>
    </dgm:pt>
    <dgm:pt modelId="{8F9F06BB-8F56-4EF0-BC67-B82B475F99B0}" type="parTrans" cxnId="{FA059BE2-4F95-4DE3-BA33-D437295D4C75}">
      <dgm:prSet/>
      <dgm:spPr/>
      <dgm:t>
        <a:bodyPr/>
        <a:lstStyle/>
        <a:p>
          <a:endParaRPr lang="es-EC"/>
        </a:p>
      </dgm:t>
    </dgm:pt>
    <dgm:pt modelId="{D1399867-AB99-41DE-B25F-F798C63CD86C}" type="sibTrans" cxnId="{FA059BE2-4F95-4DE3-BA33-D437295D4C75}">
      <dgm:prSet/>
      <dgm:spPr/>
      <dgm:t>
        <a:bodyPr/>
        <a:lstStyle/>
        <a:p>
          <a:endParaRPr lang="es-EC"/>
        </a:p>
      </dgm:t>
    </dgm:pt>
    <dgm:pt modelId="{7655B43D-13E7-4366-9365-CEE94560239B}" type="pres">
      <dgm:prSet presAssocID="{3F66BF55-F598-45AB-BB27-A3E625CE17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9C5E49-A024-4D98-A3ED-0AF9B1AF4962}" type="pres">
      <dgm:prSet presAssocID="{A87FE4A6-8907-4B5F-8534-4E36544A7AEF}" presName="composite" presStyleCnt="0"/>
      <dgm:spPr/>
    </dgm:pt>
    <dgm:pt modelId="{83679A8A-E20E-4325-ADCF-261B4ADC5B11}" type="pres">
      <dgm:prSet presAssocID="{A87FE4A6-8907-4B5F-8534-4E36544A7AE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D91CC8-5DD8-4BDB-9F8F-D76C73DB4019}" type="pres">
      <dgm:prSet presAssocID="{A87FE4A6-8907-4B5F-8534-4E36544A7AEF}" presName="parSh" presStyleLbl="node1" presStyleIdx="0" presStyleCnt="2"/>
      <dgm:spPr/>
      <dgm:t>
        <a:bodyPr/>
        <a:lstStyle/>
        <a:p>
          <a:endParaRPr lang="es-EC"/>
        </a:p>
      </dgm:t>
    </dgm:pt>
    <dgm:pt modelId="{0DE84990-6F6D-4517-9993-9664FFAD0772}" type="pres">
      <dgm:prSet presAssocID="{A87FE4A6-8907-4B5F-8534-4E36544A7AEF}" presName="desTx" presStyleLbl="fgAcc1" presStyleIdx="0" presStyleCnt="2" custLinFactNeighborX="-6978" custLinFactNeighborY="-18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9CCADD-503F-47FA-9C15-25F6CA59E981}" type="pres">
      <dgm:prSet presAssocID="{F25C31AB-B35B-468C-946C-99F9346A59A6}" presName="sibTrans" presStyleLbl="sibTrans2D1" presStyleIdx="0" presStyleCnt="1"/>
      <dgm:spPr/>
      <dgm:t>
        <a:bodyPr/>
        <a:lstStyle/>
        <a:p>
          <a:endParaRPr lang="es-EC"/>
        </a:p>
      </dgm:t>
    </dgm:pt>
    <dgm:pt modelId="{95F01088-AD3A-4182-A3FD-F67B4C12DD0D}" type="pres">
      <dgm:prSet presAssocID="{F25C31AB-B35B-468C-946C-99F9346A59A6}" presName="connTx" presStyleLbl="sibTrans2D1" presStyleIdx="0" presStyleCnt="1"/>
      <dgm:spPr/>
      <dgm:t>
        <a:bodyPr/>
        <a:lstStyle/>
        <a:p>
          <a:endParaRPr lang="es-EC"/>
        </a:p>
      </dgm:t>
    </dgm:pt>
    <dgm:pt modelId="{DFC92079-ACB8-445D-900B-3B7B1A81F196}" type="pres">
      <dgm:prSet presAssocID="{27A18C3A-4C0C-43AB-94AC-09416A5A264C}" presName="composite" presStyleCnt="0"/>
      <dgm:spPr/>
    </dgm:pt>
    <dgm:pt modelId="{5E81E62C-47DA-4988-9FDB-E0884146C964}" type="pres">
      <dgm:prSet presAssocID="{27A18C3A-4C0C-43AB-94AC-09416A5A264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D078C9-D9C2-4EA0-90B5-B5D0ADFDE875}" type="pres">
      <dgm:prSet presAssocID="{27A18C3A-4C0C-43AB-94AC-09416A5A264C}" presName="parSh" presStyleLbl="node1" presStyleIdx="1" presStyleCnt="2"/>
      <dgm:spPr/>
      <dgm:t>
        <a:bodyPr/>
        <a:lstStyle/>
        <a:p>
          <a:endParaRPr lang="es-EC"/>
        </a:p>
      </dgm:t>
    </dgm:pt>
    <dgm:pt modelId="{F485E36D-3348-4D63-A526-96A619EF1E11}" type="pres">
      <dgm:prSet presAssocID="{27A18C3A-4C0C-43AB-94AC-09416A5A264C}" presName="desTx" presStyleLbl="fgAcc1" presStyleIdx="1" presStyleCnt="2" custScaleX="1380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059BE2-4F95-4DE3-BA33-D437295D4C75}" srcId="{27A18C3A-4C0C-43AB-94AC-09416A5A264C}" destId="{C55058A6-8667-463D-835C-FFB250DBAB73}" srcOrd="5" destOrd="0" parTransId="{8F9F06BB-8F56-4EF0-BC67-B82B475F99B0}" sibTransId="{D1399867-AB99-41DE-B25F-F798C63CD86C}"/>
    <dgm:cxn modelId="{357ECC9D-BE78-44C9-9A36-29FB856087C5}" type="presOf" srcId="{27A18C3A-4C0C-43AB-94AC-09416A5A264C}" destId="{5E81E62C-47DA-4988-9FDB-E0884146C964}" srcOrd="0" destOrd="0" presId="urn:microsoft.com/office/officeart/2005/8/layout/process3"/>
    <dgm:cxn modelId="{4AE215F8-3758-4933-A5F8-08B302E99801}" type="presOf" srcId="{C55058A6-8667-463D-835C-FFB250DBAB73}" destId="{F485E36D-3348-4D63-A526-96A619EF1E11}" srcOrd="0" destOrd="5" presId="urn:microsoft.com/office/officeart/2005/8/layout/process3"/>
    <dgm:cxn modelId="{7B58E615-3BFE-4B24-BD6B-1D6BBAA689AD}" srcId="{A87FE4A6-8907-4B5F-8534-4E36544A7AEF}" destId="{88CD58EE-5779-4641-AE08-FDF5064571FB}" srcOrd="2" destOrd="0" parTransId="{204FDF9C-E382-4F56-8611-AB4CA8E93250}" sibTransId="{33CE6777-27B1-420F-B002-E708F0254489}"/>
    <dgm:cxn modelId="{13302904-11F5-4977-A58C-3130C5A636DC}" type="presOf" srcId="{392B6507-A448-4CD2-80D7-AE3D5C651A26}" destId="{0DE84990-6F6D-4517-9993-9664FFAD0772}" srcOrd="0" destOrd="1" presId="urn:microsoft.com/office/officeart/2005/8/layout/process3"/>
    <dgm:cxn modelId="{963FED60-1D3B-4113-BFAE-95A5403A9013}" srcId="{A87FE4A6-8907-4B5F-8534-4E36544A7AEF}" destId="{AEA898C0-F1CA-46F9-A193-042EFB03DA4D}" srcOrd="5" destOrd="0" parTransId="{1037D93A-B851-40D8-8CAF-FCF1E1315C93}" sibTransId="{6F499BB4-606C-43A0-B4B9-1FC6A65FEE9B}"/>
    <dgm:cxn modelId="{9AD0A386-C4A8-483E-A479-377E5348DF9A}" type="presOf" srcId="{81E74229-AE45-4F12-B57A-B6EA43D3C114}" destId="{0DE84990-6F6D-4517-9993-9664FFAD0772}" srcOrd="0" destOrd="4" presId="urn:microsoft.com/office/officeart/2005/8/layout/process3"/>
    <dgm:cxn modelId="{3D15DC52-8BC4-4F61-B051-67F8C14D3E52}" type="presOf" srcId="{3E15D962-19AA-4066-ACAE-22F38078C754}" destId="{F485E36D-3348-4D63-A526-96A619EF1E11}" srcOrd="0" destOrd="2" presId="urn:microsoft.com/office/officeart/2005/8/layout/process3"/>
    <dgm:cxn modelId="{76B149B6-78A4-4E33-B6EC-04EEDD8A50D4}" srcId="{27A18C3A-4C0C-43AB-94AC-09416A5A264C}" destId="{B2A246F3-319D-431F-AB48-F62B9D284A4C}" srcOrd="6" destOrd="0" parTransId="{76D9AF24-9DFB-4327-B941-50DEF61B6815}" sibTransId="{4A1B1445-74A8-461E-810F-F385867B201D}"/>
    <dgm:cxn modelId="{F27D8784-1BB1-4AF4-B64C-9F446E18304C}" type="presOf" srcId="{A87FE4A6-8907-4B5F-8534-4E36544A7AEF}" destId="{83679A8A-E20E-4325-ADCF-261B4ADC5B11}" srcOrd="0" destOrd="0" presId="urn:microsoft.com/office/officeart/2005/8/layout/process3"/>
    <dgm:cxn modelId="{313C7843-1366-4313-A004-F59BA6FADC9B}" type="presOf" srcId="{F25C31AB-B35B-468C-946C-99F9346A59A6}" destId="{489CCADD-503F-47FA-9C15-25F6CA59E981}" srcOrd="0" destOrd="0" presId="urn:microsoft.com/office/officeart/2005/8/layout/process3"/>
    <dgm:cxn modelId="{CD1F01A1-7FB4-4DCE-A0E2-8DDCD8084A6D}" type="presOf" srcId="{7AF42C03-2F45-485D-BDE5-347714390113}" destId="{F485E36D-3348-4D63-A526-96A619EF1E11}" srcOrd="0" destOrd="4" presId="urn:microsoft.com/office/officeart/2005/8/layout/process3"/>
    <dgm:cxn modelId="{613666E3-463B-468F-8B33-F791A5180AA9}" srcId="{A87FE4A6-8907-4B5F-8534-4E36544A7AEF}" destId="{81E74229-AE45-4F12-B57A-B6EA43D3C114}" srcOrd="4" destOrd="0" parTransId="{8660D9FE-1F7A-440D-AB90-509E78A63066}" sibTransId="{451DF2DF-FB26-4662-B3CF-35481926289A}"/>
    <dgm:cxn modelId="{F86BA669-5F0A-4315-891C-E90CD724CB48}" type="presOf" srcId="{A87FE4A6-8907-4B5F-8534-4E36544A7AEF}" destId="{39D91CC8-5DD8-4BDB-9F8F-D76C73DB4019}" srcOrd="1" destOrd="0" presId="urn:microsoft.com/office/officeart/2005/8/layout/process3"/>
    <dgm:cxn modelId="{2F3FE0A6-D603-4934-AD07-0724BFDC90AD}" type="presOf" srcId="{27A18C3A-4C0C-43AB-94AC-09416A5A264C}" destId="{9AD078C9-D9C2-4EA0-90B5-B5D0ADFDE875}" srcOrd="1" destOrd="0" presId="urn:microsoft.com/office/officeart/2005/8/layout/process3"/>
    <dgm:cxn modelId="{5B151F00-DECC-44BA-89F8-6120EFE42E3B}" srcId="{27A18C3A-4C0C-43AB-94AC-09416A5A264C}" destId="{D92BF811-4394-47C1-857C-E37130A466AF}" srcOrd="3" destOrd="0" parTransId="{36DB9398-84DF-4584-8629-C0CDACDC4E16}" sibTransId="{8FC44D16-8062-4599-9CA8-BD018EC09B19}"/>
    <dgm:cxn modelId="{DEBA6A42-069C-4D70-B7B5-4911A4D73FB6}" srcId="{3F66BF55-F598-45AB-BB27-A3E625CE1711}" destId="{A87FE4A6-8907-4B5F-8534-4E36544A7AEF}" srcOrd="0" destOrd="0" parTransId="{8E9F5046-9A9F-4960-BC61-92A5199587C0}" sibTransId="{F25C31AB-B35B-468C-946C-99F9346A59A6}"/>
    <dgm:cxn modelId="{7AE1AAB9-BB9A-4C01-901F-B6B273D5BF35}" srcId="{A87FE4A6-8907-4B5F-8534-4E36544A7AEF}" destId="{365D6F81-5910-4332-9F15-79EBEEDF1F9A}" srcOrd="0" destOrd="0" parTransId="{E34F23E4-BF87-4504-890B-5176F889B548}" sibTransId="{E0EB39DA-F3AE-4936-83FE-F618E43A2E12}"/>
    <dgm:cxn modelId="{53E6A209-D850-4F88-BCFC-91394B157D14}" srcId="{27A18C3A-4C0C-43AB-94AC-09416A5A264C}" destId="{675CFB5B-30BA-4808-90F1-B76C0F0EF582}" srcOrd="1" destOrd="0" parTransId="{E9B643A7-7BB1-4A63-A7DB-A752051CCE96}" sibTransId="{C8EA6AA5-7BDF-40A6-9DDE-AD1FD1E26280}"/>
    <dgm:cxn modelId="{23640255-9015-447C-B4ED-1C16A7F73FC5}" type="presOf" srcId="{F25C31AB-B35B-468C-946C-99F9346A59A6}" destId="{95F01088-AD3A-4182-A3FD-F67B4C12DD0D}" srcOrd="1" destOrd="0" presId="urn:microsoft.com/office/officeart/2005/8/layout/process3"/>
    <dgm:cxn modelId="{E2130EC7-D8FF-454A-9E4B-8DAF6EDEC5FC}" srcId="{27A18C3A-4C0C-43AB-94AC-09416A5A264C}" destId="{3E15D962-19AA-4066-ACAE-22F38078C754}" srcOrd="2" destOrd="0" parTransId="{8EB7EBED-05ED-4F8C-9EA1-C3536B8EFEF5}" sibTransId="{B603405C-B587-4676-BEB7-994C8986CC50}"/>
    <dgm:cxn modelId="{C51CE3B9-6176-4F1F-B0C2-62C7BC10FF8E}" type="presOf" srcId="{D92BF811-4394-47C1-857C-E37130A466AF}" destId="{F485E36D-3348-4D63-A526-96A619EF1E11}" srcOrd="0" destOrd="3" presId="urn:microsoft.com/office/officeart/2005/8/layout/process3"/>
    <dgm:cxn modelId="{4F200216-F0A4-40E1-95F2-22FB9377E46A}" srcId="{A87FE4A6-8907-4B5F-8534-4E36544A7AEF}" destId="{D1E1A939-8A2F-4ACA-9C64-F1366C94F23B}" srcOrd="3" destOrd="0" parTransId="{C98FC96A-4BD0-4DB8-8693-171421EA7026}" sibTransId="{21A84E46-C7AA-47EE-ABF0-CCEF63452D37}"/>
    <dgm:cxn modelId="{5DF1FC65-8BC6-4EF1-A058-8991A6ABADC5}" srcId="{27A18C3A-4C0C-43AB-94AC-09416A5A264C}" destId="{8B7435B4-B1C5-4D76-B9D6-94D669CC46DE}" srcOrd="0" destOrd="0" parTransId="{AFBD4C67-F44E-4D93-9E8B-5955A8957D4C}" sibTransId="{B9ACD506-9CF1-43D0-BAF1-45C08A027790}"/>
    <dgm:cxn modelId="{FB8F61C8-4E01-407C-A8CB-36E1B52BC45E}" srcId="{A87FE4A6-8907-4B5F-8534-4E36544A7AEF}" destId="{392B6507-A448-4CD2-80D7-AE3D5C651A26}" srcOrd="1" destOrd="0" parTransId="{C2CCC683-0D9D-4502-8552-1D24A122CB01}" sibTransId="{48D6D7EF-EE81-45F7-B0CD-71B12A6EFC63}"/>
    <dgm:cxn modelId="{ED3136A4-12A1-488B-9259-E9831A771B89}" type="presOf" srcId="{88CD58EE-5779-4641-AE08-FDF5064571FB}" destId="{0DE84990-6F6D-4517-9993-9664FFAD0772}" srcOrd="0" destOrd="2" presId="urn:microsoft.com/office/officeart/2005/8/layout/process3"/>
    <dgm:cxn modelId="{16A63D63-EA64-48E3-A9C8-3ED0E38476BB}" type="presOf" srcId="{365D6F81-5910-4332-9F15-79EBEEDF1F9A}" destId="{0DE84990-6F6D-4517-9993-9664FFAD0772}" srcOrd="0" destOrd="0" presId="urn:microsoft.com/office/officeart/2005/8/layout/process3"/>
    <dgm:cxn modelId="{4D436215-A5E4-4B78-854F-FA98DDF2FE4E}" srcId="{3F66BF55-F598-45AB-BB27-A3E625CE1711}" destId="{27A18C3A-4C0C-43AB-94AC-09416A5A264C}" srcOrd="1" destOrd="0" parTransId="{192742CA-16EF-4E48-B7A3-6EA2451F2DCF}" sibTransId="{69D779A0-2FCB-40A9-BEDA-1F4964BC7B24}"/>
    <dgm:cxn modelId="{8696A79B-AA88-463F-AF23-D6D48A2AC0FB}" srcId="{27A18C3A-4C0C-43AB-94AC-09416A5A264C}" destId="{7AF42C03-2F45-485D-BDE5-347714390113}" srcOrd="4" destOrd="0" parTransId="{D697BDB9-E044-4EB3-87A4-260B6BEF5E95}" sibTransId="{519E4CA1-464A-47CA-B5CE-3872F211C92B}"/>
    <dgm:cxn modelId="{57662791-0B54-4CC9-9FBB-D35B2F09369C}" type="presOf" srcId="{AEA898C0-F1CA-46F9-A193-042EFB03DA4D}" destId="{0DE84990-6F6D-4517-9993-9664FFAD0772}" srcOrd="0" destOrd="5" presId="urn:microsoft.com/office/officeart/2005/8/layout/process3"/>
    <dgm:cxn modelId="{67055A21-810D-4CE2-AE34-4300182BA7FF}" type="presOf" srcId="{D1E1A939-8A2F-4ACA-9C64-F1366C94F23B}" destId="{0DE84990-6F6D-4517-9993-9664FFAD0772}" srcOrd="0" destOrd="3" presId="urn:microsoft.com/office/officeart/2005/8/layout/process3"/>
    <dgm:cxn modelId="{1D9E7503-2073-4188-B83B-71251F605CA1}" type="presOf" srcId="{675CFB5B-30BA-4808-90F1-B76C0F0EF582}" destId="{F485E36D-3348-4D63-A526-96A619EF1E11}" srcOrd="0" destOrd="1" presId="urn:microsoft.com/office/officeart/2005/8/layout/process3"/>
    <dgm:cxn modelId="{959A945F-A81C-4F4E-A0CA-18F0D620E976}" type="presOf" srcId="{8B7435B4-B1C5-4D76-B9D6-94D669CC46DE}" destId="{F485E36D-3348-4D63-A526-96A619EF1E11}" srcOrd="0" destOrd="0" presId="urn:microsoft.com/office/officeart/2005/8/layout/process3"/>
    <dgm:cxn modelId="{6A4BB3AC-289A-4FDC-B38D-301F06D9457D}" type="presOf" srcId="{B2A246F3-319D-431F-AB48-F62B9D284A4C}" destId="{F485E36D-3348-4D63-A526-96A619EF1E11}" srcOrd="0" destOrd="6" presId="urn:microsoft.com/office/officeart/2005/8/layout/process3"/>
    <dgm:cxn modelId="{ECFC01C1-78DF-4F0C-811B-8EB0BC7F3B08}" type="presOf" srcId="{3F66BF55-F598-45AB-BB27-A3E625CE1711}" destId="{7655B43D-13E7-4366-9365-CEE94560239B}" srcOrd="0" destOrd="0" presId="urn:microsoft.com/office/officeart/2005/8/layout/process3"/>
    <dgm:cxn modelId="{3AF17EC1-322D-417B-A180-F988B56D0EA7}" type="presParOf" srcId="{7655B43D-13E7-4366-9365-CEE94560239B}" destId="{239C5E49-A024-4D98-A3ED-0AF9B1AF4962}" srcOrd="0" destOrd="0" presId="urn:microsoft.com/office/officeart/2005/8/layout/process3"/>
    <dgm:cxn modelId="{812EEDA2-A28B-474E-850A-D9BA91B56515}" type="presParOf" srcId="{239C5E49-A024-4D98-A3ED-0AF9B1AF4962}" destId="{83679A8A-E20E-4325-ADCF-261B4ADC5B11}" srcOrd="0" destOrd="0" presId="urn:microsoft.com/office/officeart/2005/8/layout/process3"/>
    <dgm:cxn modelId="{BE38ADA3-DDBE-4577-A66E-F42A888B70B9}" type="presParOf" srcId="{239C5E49-A024-4D98-A3ED-0AF9B1AF4962}" destId="{39D91CC8-5DD8-4BDB-9F8F-D76C73DB4019}" srcOrd="1" destOrd="0" presId="urn:microsoft.com/office/officeart/2005/8/layout/process3"/>
    <dgm:cxn modelId="{C1F7F630-B4D6-40D5-931B-B5D887ADA333}" type="presParOf" srcId="{239C5E49-A024-4D98-A3ED-0AF9B1AF4962}" destId="{0DE84990-6F6D-4517-9993-9664FFAD0772}" srcOrd="2" destOrd="0" presId="urn:microsoft.com/office/officeart/2005/8/layout/process3"/>
    <dgm:cxn modelId="{3A907641-207F-471F-9681-00AD081B5301}" type="presParOf" srcId="{7655B43D-13E7-4366-9365-CEE94560239B}" destId="{489CCADD-503F-47FA-9C15-25F6CA59E981}" srcOrd="1" destOrd="0" presId="urn:microsoft.com/office/officeart/2005/8/layout/process3"/>
    <dgm:cxn modelId="{45439422-7DEF-462E-AEF2-499AFDBEF15A}" type="presParOf" srcId="{489CCADD-503F-47FA-9C15-25F6CA59E981}" destId="{95F01088-AD3A-4182-A3FD-F67B4C12DD0D}" srcOrd="0" destOrd="0" presId="urn:microsoft.com/office/officeart/2005/8/layout/process3"/>
    <dgm:cxn modelId="{0BD6CF0F-CB5E-4025-9EB3-BDD7D41673ED}" type="presParOf" srcId="{7655B43D-13E7-4366-9365-CEE94560239B}" destId="{DFC92079-ACB8-445D-900B-3B7B1A81F196}" srcOrd="2" destOrd="0" presId="urn:microsoft.com/office/officeart/2005/8/layout/process3"/>
    <dgm:cxn modelId="{E279D405-9C9F-4D7E-8EA0-38DD637648D4}" type="presParOf" srcId="{DFC92079-ACB8-445D-900B-3B7B1A81F196}" destId="{5E81E62C-47DA-4988-9FDB-E0884146C964}" srcOrd="0" destOrd="0" presId="urn:microsoft.com/office/officeart/2005/8/layout/process3"/>
    <dgm:cxn modelId="{B6A04C98-CD28-4EC5-8D22-AD14F4E0A20A}" type="presParOf" srcId="{DFC92079-ACB8-445D-900B-3B7B1A81F196}" destId="{9AD078C9-D9C2-4EA0-90B5-B5D0ADFDE875}" srcOrd="1" destOrd="0" presId="urn:microsoft.com/office/officeart/2005/8/layout/process3"/>
    <dgm:cxn modelId="{753E0C10-9913-49B7-983F-5FB9EB190077}" type="presParOf" srcId="{DFC92079-ACB8-445D-900B-3B7B1A81F196}" destId="{F485E36D-3348-4D63-A526-96A619EF1E1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33C5D-BB75-4EE4-B0B0-0793AAFD1BDF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9333207-4799-4CF3-AD6B-2C0E35B8B550}">
      <dgm:prSet phldrT="[Texto]" custT="1"/>
      <dgm:spPr/>
      <dgm:t>
        <a:bodyPr/>
        <a:lstStyle/>
        <a:p>
          <a:r>
            <a:rPr lang="es-EC" sz="1600" b="1" dirty="0" smtClean="0"/>
            <a:t>QUITOSANO</a:t>
          </a:r>
          <a:endParaRPr lang="es-EC" sz="1600" b="1" dirty="0"/>
        </a:p>
      </dgm:t>
    </dgm:pt>
    <dgm:pt modelId="{41DDA476-D541-48F3-BF06-1FA2F26BE756}" type="parTrans" cxnId="{06875722-E282-4707-A8B8-FBFEA653859F}">
      <dgm:prSet/>
      <dgm:spPr/>
      <dgm:t>
        <a:bodyPr/>
        <a:lstStyle/>
        <a:p>
          <a:endParaRPr lang="es-EC"/>
        </a:p>
      </dgm:t>
    </dgm:pt>
    <dgm:pt modelId="{12ABC3B7-0BBB-464F-AFC7-F8FCD14252CD}" type="sibTrans" cxnId="{06875722-E282-4707-A8B8-FBFEA653859F}">
      <dgm:prSet/>
      <dgm:spPr/>
      <dgm:t>
        <a:bodyPr/>
        <a:lstStyle/>
        <a:p>
          <a:endParaRPr lang="es-EC"/>
        </a:p>
      </dgm:t>
    </dgm:pt>
    <dgm:pt modelId="{B1CC8E2F-7BC6-45DF-BEA4-A9517B8752E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Medicina</a:t>
          </a:r>
          <a:endParaRPr lang="es-EC" sz="1400" b="1" dirty="0">
            <a:solidFill>
              <a:schemeClr val="tx1"/>
            </a:solidFill>
          </a:endParaRPr>
        </a:p>
      </dgm:t>
    </dgm:pt>
    <dgm:pt modelId="{AE92A074-DEF6-42B1-9994-8D392A89622E}" type="parTrans" cxnId="{7F81A8E2-1BD2-4FE8-8E35-55F68CE517EB}">
      <dgm:prSet/>
      <dgm:spPr/>
      <dgm:t>
        <a:bodyPr/>
        <a:lstStyle/>
        <a:p>
          <a:endParaRPr lang="es-EC"/>
        </a:p>
      </dgm:t>
    </dgm:pt>
    <dgm:pt modelId="{E5C2CEA2-2F98-4EF9-AC78-96EAC0D1CA54}" type="sibTrans" cxnId="{7F81A8E2-1BD2-4FE8-8E35-55F68CE517EB}">
      <dgm:prSet/>
      <dgm:spPr/>
      <dgm:t>
        <a:bodyPr/>
        <a:lstStyle/>
        <a:p>
          <a:endParaRPr lang="es-EC"/>
        </a:p>
      </dgm:t>
    </dgm:pt>
    <dgm:pt modelId="{7CF0FD69-AD05-40F1-B794-21588B7A8378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Agricultura</a:t>
          </a:r>
          <a:endParaRPr lang="es-EC" sz="1400" b="1" dirty="0">
            <a:solidFill>
              <a:schemeClr val="bg1"/>
            </a:solidFill>
          </a:endParaRPr>
        </a:p>
      </dgm:t>
    </dgm:pt>
    <dgm:pt modelId="{DC9FCCFC-5047-45FA-A3ED-8FBF66AEDE4A}" type="parTrans" cxnId="{712C2BD0-1836-43E2-BA37-323010A963D8}">
      <dgm:prSet/>
      <dgm:spPr/>
      <dgm:t>
        <a:bodyPr/>
        <a:lstStyle/>
        <a:p>
          <a:endParaRPr lang="es-EC"/>
        </a:p>
      </dgm:t>
    </dgm:pt>
    <dgm:pt modelId="{38FC5411-583E-43C7-96EF-F7E0F4A4BAF1}" type="sibTrans" cxnId="{712C2BD0-1836-43E2-BA37-323010A963D8}">
      <dgm:prSet/>
      <dgm:spPr/>
      <dgm:t>
        <a:bodyPr/>
        <a:lstStyle/>
        <a:p>
          <a:endParaRPr lang="es-EC"/>
        </a:p>
      </dgm:t>
    </dgm:pt>
    <dgm:pt modelId="{4DE45AA0-F3FB-45E1-8985-B845BCD8BFD0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sz="1400" b="1" dirty="0" smtClean="0"/>
            <a:t>Alimentos</a:t>
          </a:r>
          <a:endParaRPr lang="es-EC" sz="1400" b="1" dirty="0"/>
        </a:p>
      </dgm:t>
    </dgm:pt>
    <dgm:pt modelId="{949249C1-D858-405C-891C-2DA3731481CE}" type="parTrans" cxnId="{39C05AD3-D373-4585-BAA8-E0EF6DA103C9}">
      <dgm:prSet/>
      <dgm:spPr/>
      <dgm:t>
        <a:bodyPr/>
        <a:lstStyle/>
        <a:p>
          <a:endParaRPr lang="es-EC"/>
        </a:p>
      </dgm:t>
    </dgm:pt>
    <dgm:pt modelId="{FEADBA7D-C27D-4316-A437-431F193E6E98}" type="sibTrans" cxnId="{39C05AD3-D373-4585-BAA8-E0EF6DA103C9}">
      <dgm:prSet/>
      <dgm:spPr/>
      <dgm:t>
        <a:bodyPr/>
        <a:lstStyle/>
        <a:p>
          <a:endParaRPr lang="es-EC"/>
        </a:p>
      </dgm:t>
    </dgm:pt>
    <dgm:pt modelId="{E432C5D0-8EB6-4520-B169-322116FB48D8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 sz="1400" b="1" dirty="0" smtClean="0"/>
            <a:t>Medio Ambiente</a:t>
          </a:r>
          <a:endParaRPr lang="es-EC" sz="1400" b="1" dirty="0"/>
        </a:p>
      </dgm:t>
    </dgm:pt>
    <dgm:pt modelId="{D342164E-D344-479E-A913-C05D18A16E36}" type="parTrans" cxnId="{FF5D6D92-1FA3-49F2-A7C2-EB325A18DCE9}">
      <dgm:prSet/>
      <dgm:spPr/>
      <dgm:t>
        <a:bodyPr/>
        <a:lstStyle/>
        <a:p>
          <a:endParaRPr lang="es-EC"/>
        </a:p>
      </dgm:t>
    </dgm:pt>
    <dgm:pt modelId="{CF279CA1-E10A-4927-8D39-B5CA78DDC69E}" type="sibTrans" cxnId="{FF5D6D92-1FA3-49F2-A7C2-EB325A18DCE9}">
      <dgm:prSet/>
      <dgm:spPr/>
      <dgm:t>
        <a:bodyPr/>
        <a:lstStyle/>
        <a:p>
          <a:endParaRPr lang="es-EC"/>
        </a:p>
      </dgm:t>
    </dgm:pt>
    <dgm:pt modelId="{E5136E53-2067-4031-91A4-BFB91AFAA73F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C" sz="1400" b="1" dirty="0" smtClean="0"/>
            <a:t>Fabricación de papel</a:t>
          </a:r>
          <a:endParaRPr lang="es-EC" sz="1400" b="1" dirty="0"/>
        </a:p>
      </dgm:t>
    </dgm:pt>
    <dgm:pt modelId="{EE817A08-237E-414F-88C4-6F05C62D65E7}" type="parTrans" cxnId="{0F6FE3BD-11B9-4DB1-9CC3-93E7F5F6E4EC}">
      <dgm:prSet/>
      <dgm:spPr/>
      <dgm:t>
        <a:bodyPr/>
        <a:lstStyle/>
        <a:p>
          <a:endParaRPr lang="es-EC"/>
        </a:p>
      </dgm:t>
    </dgm:pt>
    <dgm:pt modelId="{827FA564-25AB-4DC0-8D4E-7113B127F3FF}" type="sibTrans" cxnId="{0F6FE3BD-11B9-4DB1-9CC3-93E7F5F6E4EC}">
      <dgm:prSet/>
      <dgm:spPr/>
      <dgm:t>
        <a:bodyPr/>
        <a:lstStyle/>
        <a:p>
          <a:endParaRPr lang="es-EC"/>
        </a:p>
      </dgm:t>
    </dgm:pt>
    <dgm:pt modelId="{D14EC8BA-8A9E-423A-B946-78E281B510F8}">
      <dgm:prSet phldrT="[Texto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s-EC" sz="1400" b="1" dirty="0" smtClean="0"/>
            <a:t>Antibacteriano textil</a:t>
          </a:r>
          <a:endParaRPr lang="es-EC" sz="1400" b="1" dirty="0"/>
        </a:p>
      </dgm:t>
    </dgm:pt>
    <dgm:pt modelId="{979BBA2C-23A5-46D1-AC04-9CA62CE2BF5E}" type="sibTrans" cxnId="{2780F497-D16A-4DB2-B872-96A984FDA3FF}">
      <dgm:prSet/>
      <dgm:spPr/>
      <dgm:t>
        <a:bodyPr/>
        <a:lstStyle/>
        <a:p>
          <a:endParaRPr lang="es-EC"/>
        </a:p>
      </dgm:t>
    </dgm:pt>
    <dgm:pt modelId="{38DAE366-5932-4159-A903-3192475D7CA5}" type="parTrans" cxnId="{2780F497-D16A-4DB2-B872-96A984FDA3FF}">
      <dgm:prSet/>
      <dgm:spPr/>
      <dgm:t>
        <a:bodyPr/>
        <a:lstStyle/>
        <a:p>
          <a:endParaRPr lang="es-EC"/>
        </a:p>
      </dgm:t>
    </dgm:pt>
    <dgm:pt modelId="{3ABBB22D-9399-481F-AD20-C319E332AEAB}">
      <dgm:prSet phldrT="[Texto]" custT="1"/>
      <dgm:spPr>
        <a:blipFill dpi="0" rotWithShape="0">
          <a:blip xmlns:r="http://schemas.openxmlformats.org/officeDocument/2006/relationships" r:embed="rId7"/>
          <a:srcRect/>
          <a:stretch>
            <a:fillRect l="-2432" t="-4214" r="2432" b="4214"/>
          </a:stretch>
        </a:blipFill>
      </dgm:spPr>
      <dgm:t>
        <a:bodyPr/>
        <a:lstStyle/>
        <a:p>
          <a:r>
            <a:rPr lang="es-EC" sz="1400" b="1" dirty="0" smtClean="0"/>
            <a:t/>
          </a:r>
          <a:br>
            <a:rPr lang="es-EC" sz="1400" b="1" dirty="0" smtClean="0"/>
          </a:br>
          <a:endParaRPr lang="es-EC" sz="1400" b="1" dirty="0"/>
        </a:p>
      </dgm:t>
    </dgm:pt>
    <dgm:pt modelId="{F22C6815-4ED6-43E6-B997-388F464762C6}" type="sibTrans" cxnId="{79DEC1D9-A06A-4B59-B3BC-F2FABEE01C0C}">
      <dgm:prSet/>
      <dgm:spPr/>
      <dgm:t>
        <a:bodyPr/>
        <a:lstStyle/>
        <a:p>
          <a:endParaRPr lang="es-EC"/>
        </a:p>
      </dgm:t>
    </dgm:pt>
    <dgm:pt modelId="{1CBBC6C9-492F-4AD4-8D85-FF04EAA10F70}" type="parTrans" cxnId="{79DEC1D9-A06A-4B59-B3BC-F2FABEE01C0C}">
      <dgm:prSet/>
      <dgm:spPr/>
      <dgm:t>
        <a:bodyPr/>
        <a:lstStyle/>
        <a:p>
          <a:endParaRPr lang="es-EC"/>
        </a:p>
      </dgm:t>
    </dgm:pt>
    <dgm:pt modelId="{2F2D692B-A00B-4723-B977-C47F35330519}" type="pres">
      <dgm:prSet presAssocID="{EC433C5D-BB75-4EE4-B0B0-0793AAFD1B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3341FC-2379-4926-9EED-F2E3C20A2B7D}" type="pres">
      <dgm:prSet presAssocID="{39333207-4799-4CF3-AD6B-2C0E35B8B550}" presName="centerShape" presStyleLbl="node0" presStyleIdx="0" presStyleCnt="1"/>
      <dgm:spPr/>
      <dgm:t>
        <a:bodyPr/>
        <a:lstStyle/>
        <a:p>
          <a:endParaRPr lang="es-EC"/>
        </a:p>
      </dgm:t>
    </dgm:pt>
    <dgm:pt modelId="{70335EC7-DC7E-4915-AAC8-DFDE8769BCB8}" type="pres">
      <dgm:prSet presAssocID="{AE92A074-DEF6-42B1-9994-8D392A89622E}" presName="parTrans" presStyleLbl="sibTrans2D1" presStyleIdx="0" presStyleCnt="7"/>
      <dgm:spPr/>
      <dgm:t>
        <a:bodyPr/>
        <a:lstStyle/>
        <a:p>
          <a:endParaRPr lang="es-EC"/>
        </a:p>
      </dgm:t>
    </dgm:pt>
    <dgm:pt modelId="{99584C4A-CBA8-46E3-B59B-54AFFDD8E507}" type="pres">
      <dgm:prSet presAssocID="{AE92A074-DEF6-42B1-9994-8D392A89622E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5DDD2447-F426-40FA-8608-BD729BDF23E0}" type="pres">
      <dgm:prSet presAssocID="{B1CC8E2F-7BC6-45DF-BEA4-A9517B8752EA}" presName="node" presStyleLbl="node1" presStyleIdx="0" presStyleCnt="7" custScaleX="1465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FBFA39-E64D-471B-B9DB-B8C63B8289A2}" type="pres">
      <dgm:prSet presAssocID="{1CBBC6C9-492F-4AD4-8D85-FF04EAA10F70}" presName="parTrans" presStyleLbl="sibTrans2D1" presStyleIdx="1" presStyleCnt="7"/>
      <dgm:spPr/>
      <dgm:t>
        <a:bodyPr/>
        <a:lstStyle/>
        <a:p>
          <a:endParaRPr lang="es-EC"/>
        </a:p>
      </dgm:t>
    </dgm:pt>
    <dgm:pt modelId="{7B4D478D-1EB4-43A2-81D7-7C1E556E9761}" type="pres">
      <dgm:prSet presAssocID="{1CBBC6C9-492F-4AD4-8D85-FF04EAA10F70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889EA32B-6A32-4A18-AB0C-424C9F39BA24}" type="pres">
      <dgm:prSet presAssocID="{3ABBB22D-9399-481F-AD20-C319E332AEA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6EBCE-9DF0-4C8B-A46B-E3DCD5345116}" type="pres">
      <dgm:prSet presAssocID="{38DAE366-5932-4159-A903-3192475D7CA5}" presName="parTrans" presStyleLbl="sibTrans2D1" presStyleIdx="2" presStyleCnt="7"/>
      <dgm:spPr/>
      <dgm:t>
        <a:bodyPr/>
        <a:lstStyle/>
        <a:p>
          <a:endParaRPr lang="es-EC"/>
        </a:p>
      </dgm:t>
    </dgm:pt>
    <dgm:pt modelId="{7BFFE27E-2349-4227-964D-FB3BD547E98F}" type="pres">
      <dgm:prSet presAssocID="{38DAE366-5932-4159-A903-3192475D7CA5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ABDF1CB2-E7C2-4FB5-8426-B71E6DD74AB7}" type="pres">
      <dgm:prSet presAssocID="{D14EC8BA-8A9E-423A-B946-78E281B510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3B724F-359F-4B68-8331-475DE9129124}" type="pres">
      <dgm:prSet presAssocID="{DC9FCCFC-5047-45FA-A3ED-8FBF66AEDE4A}" presName="parTrans" presStyleLbl="sibTrans2D1" presStyleIdx="3" presStyleCnt="7"/>
      <dgm:spPr/>
      <dgm:t>
        <a:bodyPr/>
        <a:lstStyle/>
        <a:p>
          <a:endParaRPr lang="es-EC"/>
        </a:p>
      </dgm:t>
    </dgm:pt>
    <dgm:pt modelId="{D6C1B754-C67D-4EDD-A69A-B3F78E8794CF}" type="pres">
      <dgm:prSet presAssocID="{DC9FCCFC-5047-45FA-A3ED-8FBF66AEDE4A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CF9E5E9E-5CEF-4D12-A764-665AA7729FCE}" type="pres">
      <dgm:prSet presAssocID="{7CF0FD69-AD05-40F1-B794-21588B7A8378}" presName="node" presStyleLbl="node1" presStyleIdx="3" presStyleCnt="7" custScaleX="1125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141A5E-B05C-4CA2-BFEC-8988E9208C23}" type="pres">
      <dgm:prSet presAssocID="{D342164E-D344-479E-A913-C05D18A16E36}" presName="parTrans" presStyleLbl="sibTrans2D1" presStyleIdx="4" presStyleCnt="7"/>
      <dgm:spPr/>
      <dgm:t>
        <a:bodyPr/>
        <a:lstStyle/>
        <a:p>
          <a:endParaRPr lang="es-EC"/>
        </a:p>
      </dgm:t>
    </dgm:pt>
    <dgm:pt modelId="{2E6D1CF9-32DE-4DB6-9FD3-A0D05269A07B}" type="pres">
      <dgm:prSet presAssocID="{D342164E-D344-479E-A913-C05D18A16E36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AA215C84-5B4B-4991-95CC-2C1F513B77AE}" type="pres">
      <dgm:prSet presAssocID="{E432C5D0-8EB6-4520-B169-322116FB48D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FCC3B7-EFC2-4F18-9708-F00BFE5755D4}" type="pres">
      <dgm:prSet presAssocID="{EE817A08-237E-414F-88C4-6F05C62D65E7}" presName="parTrans" presStyleLbl="sibTrans2D1" presStyleIdx="5" presStyleCnt="7"/>
      <dgm:spPr/>
      <dgm:t>
        <a:bodyPr/>
        <a:lstStyle/>
        <a:p>
          <a:endParaRPr lang="es-EC"/>
        </a:p>
      </dgm:t>
    </dgm:pt>
    <dgm:pt modelId="{B29F4634-2829-4D07-B7D5-3B8F0CDB5755}" type="pres">
      <dgm:prSet presAssocID="{EE817A08-237E-414F-88C4-6F05C62D65E7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F4C6D937-C538-4165-BC71-611EBA96BD18}" type="pres">
      <dgm:prSet presAssocID="{E5136E53-2067-4031-91A4-BFB91AFAA73F}" presName="node" presStyleLbl="node1" presStyleIdx="5" presStyleCnt="7" custScaleX="1157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13F02B-6EB9-4C9D-8219-12E1FCD9EA6C}" type="pres">
      <dgm:prSet presAssocID="{949249C1-D858-405C-891C-2DA3731481CE}" presName="parTrans" presStyleLbl="sibTrans2D1" presStyleIdx="6" presStyleCnt="7"/>
      <dgm:spPr/>
      <dgm:t>
        <a:bodyPr/>
        <a:lstStyle/>
        <a:p>
          <a:endParaRPr lang="es-EC"/>
        </a:p>
      </dgm:t>
    </dgm:pt>
    <dgm:pt modelId="{7B1232A7-3CB4-4145-A504-4E723EC88673}" type="pres">
      <dgm:prSet presAssocID="{949249C1-D858-405C-891C-2DA3731481CE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E1E7B354-DB8A-4673-9930-A649995984E9}" type="pres">
      <dgm:prSet presAssocID="{4DE45AA0-F3FB-45E1-8985-B845BCD8BFD0}" presName="node" presStyleLbl="node1" presStyleIdx="6" presStyleCnt="7" custScaleX="125273" custRadScaleRad="102586" custRadScaleInc="-220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9460F9-09A7-45BE-A75A-CF6E0B2828E5}" type="presOf" srcId="{38DAE366-5932-4159-A903-3192475D7CA5}" destId="{3C36EBCE-9DF0-4C8B-A46B-E3DCD5345116}" srcOrd="0" destOrd="0" presId="urn:microsoft.com/office/officeart/2005/8/layout/radial5"/>
    <dgm:cxn modelId="{F574AAD8-82E2-4312-A9A6-E24BBC69E913}" type="presOf" srcId="{949249C1-D858-405C-891C-2DA3731481CE}" destId="{4013F02B-6EB9-4C9D-8219-12E1FCD9EA6C}" srcOrd="0" destOrd="0" presId="urn:microsoft.com/office/officeart/2005/8/layout/radial5"/>
    <dgm:cxn modelId="{FBD7848D-6A7D-4BE4-92B7-0DF3571131D5}" type="presOf" srcId="{4DE45AA0-F3FB-45E1-8985-B845BCD8BFD0}" destId="{E1E7B354-DB8A-4673-9930-A649995984E9}" srcOrd="0" destOrd="0" presId="urn:microsoft.com/office/officeart/2005/8/layout/radial5"/>
    <dgm:cxn modelId="{0F6FE3BD-11B9-4DB1-9CC3-93E7F5F6E4EC}" srcId="{39333207-4799-4CF3-AD6B-2C0E35B8B550}" destId="{E5136E53-2067-4031-91A4-BFB91AFAA73F}" srcOrd="5" destOrd="0" parTransId="{EE817A08-237E-414F-88C4-6F05C62D65E7}" sibTransId="{827FA564-25AB-4DC0-8D4E-7113B127F3FF}"/>
    <dgm:cxn modelId="{8BC37A64-5366-42E5-AE69-670A6DE3B318}" type="presOf" srcId="{DC9FCCFC-5047-45FA-A3ED-8FBF66AEDE4A}" destId="{D6C1B754-C67D-4EDD-A69A-B3F78E8794CF}" srcOrd="1" destOrd="0" presId="urn:microsoft.com/office/officeart/2005/8/layout/radial5"/>
    <dgm:cxn modelId="{F964DAF4-ED9D-40D1-B7F7-0D7F4F61D481}" type="presOf" srcId="{38DAE366-5932-4159-A903-3192475D7CA5}" destId="{7BFFE27E-2349-4227-964D-FB3BD547E98F}" srcOrd="1" destOrd="0" presId="urn:microsoft.com/office/officeart/2005/8/layout/radial5"/>
    <dgm:cxn modelId="{A8C53E8F-1419-491C-B6E9-B1E73BE55E1F}" type="presOf" srcId="{949249C1-D858-405C-891C-2DA3731481CE}" destId="{7B1232A7-3CB4-4145-A504-4E723EC88673}" srcOrd="1" destOrd="0" presId="urn:microsoft.com/office/officeart/2005/8/layout/radial5"/>
    <dgm:cxn modelId="{7F81A8E2-1BD2-4FE8-8E35-55F68CE517EB}" srcId="{39333207-4799-4CF3-AD6B-2C0E35B8B550}" destId="{B1CC8E2F-7BC6-45DF-BEA4-A9517B8752EA}" srcOrd="0" destOrd="0" parTransId="{AE92A074-DEF6-42B1-9994-8D392A89622E}" sibTransId="{E5C2CEA2-2F98-4EF9-AC78-96EAC0D1CA54}"/>
    <dgm:cxn modelId="{712C2BD0-1836-43E2-BA37-323010A963D8}" srcId="{39333207-4799-4CF3-AD6B-2C0E35B8B550}" destId="{7CF0FD69-AD05-40F1-B794-21588B7A8378}" srcOrd="3" destOrd="0" parTransId="{DC9FCCFC-5047-45FA-A3ED-8FBF66AEDE4A}" sibTransId="{38FC5411-583E-43C7-96EF-F7E0F4A4BAF1}"/>
    <dgm:cxn modelId="{39C05AD3-D373-4585-BAA8-E0EF6DA103C9}" srcId="{39333207-4799-4CF3-AD6B-2C0E35B8B550}" destId="{4DE45AA0-F3FB-45E1-8985-B845BCD8BFD0}" srcOrd="6" destOrd="0" parTransId="{949249C1-D858-405C-891C-2DA3731481CE}" sibTransId="{FEADBA7D-C27D-4316-A437-431F193E6E98}"/>
    <dgm:cxn modelId="{79DEC1D9-A06A-4B59-B3BC-F2FABEE01C0C}" srcId="{39333207-4799-4CF3-AD6B-2C0E35B8B550}" destId="{3ABBB22D-9399-481F-AD20-C319E332AEAB}" srcOrd="1" destOrd="0" parTransId="{1CBBC6C9-492F-4AD4-8D85-FF04EAA10F70}" sibTransId="{F22C6815-4ED6-43E6-B997-388F464762C6}"/>
    <dgm:cxn modelId="{2780F497-D16A-4DB2-B872-96A984FDA3FF}" srcId="{39333207-4799-4CF3-AD6B-2C0E35B8B550}" destId="{D14EC8BA-8A9E-423A-B946-78E281B510F8}" srcOrd="2" destOrd="0" parTransId="{38DAE366-5932-4159-A903-3192475D7CA5}" sibTransId="{979BBA2C-23A5-46D1-AC04-9CA62CE2BF5E}"/>
    <dgm:cxn modelId="{6BF8D74E-CD22-4463-9C52-2AA825947BF0}" type="presOf" srcId="{D14EC8BA-8A9E-423A-B946-78E281B510F8}" destId="{ABDF1CB2-E7C2-4FB5-8426-B71E6DD74AB7}" srcOrd="0" destOrd="0" presId="urn:microsoft.com/office/officeart/2005/8/layout/radial5"/>
    <dgm:cxn modelId="{B833A613-04C1-46B6-B12A-93665E55616B}" type="presOf" srcId="{D342164E-D344-479E-A913-C05D18A16E36}" destId="{E0141A5E-B05C-4CA2-BFEC-8988E9208C23}" srcOrd="0" destOrd="0" presId="urn:microsoft.com/office/officeart/2005/8/layout/radial5"/>
    <dgm:cxn modelId="{70F733B0-9779-45A0-9AE8-02CC7AFDFD92}" type="presOf" srcId="{E5136E53-2067-4031-91A4-BFB91AFAA73F}" destId="{F4C6D937-C538-4165-BC71-611EBA96BD18}" srcOrd="0" destOrd="0" presId="urn:microsoft.com/office/officeart/2005/8/layout/radial5"/>
    <dgm:cxn modelId="{FF5D6D92-1FA3-49F2-A7C2-EB325A18DCE9}" srcId="{39333207-4799-4CF3-AD6B-2C0E35B8B550}" destId="{E432C5D0-8EB6-4520-B169-322116FB48D8}" srcOrd="4" destOrd="0" parTransId="{D342164E-D344-479E-A913-C05D18A16E36}" sibTransId="{CF279CA1-E10A-4927-8D39-B5CA78DDC69E}"/>
    <dgm:cxn modelId="{E0C3BDBB-EA9C-411A-9DA9-3D627C16DDF2}" type="presOf" srcId="{1CBBC6C9-492F-4AD4-8D85-FF04EAA10F70}" destId="{7B4D478D-1EB4-43A2-81D7-7C1E556E9761}" srcOrd="1" destOrd="0" presId="urn:microsoft.com/office/officeart/2005/8/layout/radial5"/>
    <dgm:cxn modelId="{63F01763-3AF3-46D1-ABDE-25DAE80AC4C0}" type="presOf" srcId="{EE817A08-237E-414F-88C4-6F05C62D65E7}" destId="{B29F4634-2829-4D07-B7D5-3B8F0CDB5755}" srcOrd="1" destOrd="0" presId="urn:microsoft.com/office/officeart/2005/8/layout/radial5"/>
    <dgm:cxn modelId="{F231C05E-8931-4223-8292-29E8AF4D0C40}" type="presOf" srcId="{D342164E-D344-479E-A913-C05D18A16E36}" destId="{2E6D1CF9-32DE-4DB6-9FD3-A0D05269A07B}" srcOrd="1" destOrd="0" presId="urn:microsoft.com/office/officeart/2005/8/layout/radial5"/>
    <dgm:cxn modelId="{D0A46C0D-97E0-499D-8A2A-94EB7B14403E}" type="presOf" srcId="{3ABBB22D-9399-481F-AD20-C319E332AEAB}" destId="{889EA32B-6A32-4A18-AB0C-424C9F39BA24}" srcOrd="0" destOrd="0" presId="urn:microsoft.com/office/officeart/2005/8/layout/radial5"/>
    <dgm:cxn modelId="{8CCAF860-1C46-43E8-9E75-40CBC748DE0B}" type="presOf" srcId="{DC9FCCFC-5047-45FA-A3ED-8FBF66AEDE4A}" destId="{3E3B724F-359F-4B68-8331-475DE9129124}" srcOrd="0" destOrd="0" presId="urn:microsoft.com/office/officeart/2005/8/layout/radial5"/>
    <dgm:cxn modelId="{682B2B75-E033-408B-A566-019D30BC7306}" type="presOf" srcId="{AE92A074-DEF6-42B1-9994-8D392A89622E}" destId="{99584C4A-CBA8-46E3-B59B-54AFFDD8E507}" srcOrd="1" destOrd="0" presId="urn:microsoft.com/office/officeart/2005/8/layout/radial5"/>
    <dgm:cxn modelId="{32999544-6527-4FD7-A5CB-291010AA7694}" type="presOf" srcId="{1CBBC6C9-492F-4AD4-8D85-FF04EAA10F70}" destId="{04FBFA39-E64D-471B-B9DB-B8C63B8289A2}" srcOrd="0" destOrd="0" presId="urn:microsoft.com/office/officeart/2005/8/layout/radial5"/>
    <dgm:cxn modelId="{CD0306ED-374C-451B-AD72-04CC8B479B2C}" type="presOf" srcId="{AE92A074-DEF6-42B1-9994-8D392A89622E}" destId="{70335EC7-DC7E-4915-AAC8-DFDE8769BCB8}" srcOrd="0" destOrd="0" presId="urn:microsoft.com/office/officeart/2005/8/layout/radial5"/>
    <dgm:cxn modelId="{4B809C66-1719-4408-9943-64E1C1E37906}" type="presOf" srcId="{EE817A08-237E-414F-88C4-6F05C62D65E7}" destId="{ACFCC3B7-EFC2-4F18-9708-F00BFE5755D4}" srcOrd="0" destOrd="0" presId="urn:microsoft.com/office/officeart/2005/8/layout/radial5"/>
    <dgm:cxn modelId="{8DC6C537-B988-49FB-AC06-482DDF1A123A}" type="presOf" srcId="{39333207-4799-4CF3-AD6B-2C0E35B8B550}" destId="{CB3341FC-2379-4926-9EED-F2E3C20A2B7D}" srcOrd="0" destOrd="0" presId="urn:microsoft.com/office/officeart/2005/8/layout/radial5"/>
    <dgm:cxn modelId="{EEB6C205-71E7-426E-BB5E-3894FFB19B24}" type="presOf" srcId="{E432C5D0-8EB6-4520-B169-322116FB48D8}" destId="{AA215C84-5B4B-4991-95CC-2C1F513B77AE}" srcOrd="0" destOrd="0" presId="urn:microsoft.com/office/officeart/2005/8/layout/radial5"/>
    <dgm:cxn modelId="{06875722-E282-4707-A8B8-FBFEA653859F}" srcId="{EC433C5D-BB75-4EE4-B0B0-0793AAFD1BDF}" destId="{39333207-4799-4CF3-AD6B-2C0E35B8B550}" srcOrd="0" destOrd="0" parTransId="{41DDA476-D541-48F3-BF06-1FA2F26BE756}" sibTransId="{12ABC3B7-0BBB-464F-AFC7-F8FCD14252CD}"/>
    <dgm:cxn modelId="{30EE5285-D937-4D26-B5D4-B565AB214060}" type="presOf" srcId="{7CF0FD69-AD05-40F1-B794-21588B7A8378}" destId="{CF9E5E9E-5CEF-4D12-A764-665AA7729FCE}" srcOrd="0" destOrd="0" presId="urn:microsoft.com/office/officeart/2005/8/layout/radial5"/>
    <dgm:cxn modelId="{A5FAD0B3-6D2A-4F63-BDB5-C6D3EFE89252}" type="presOf" srcId="{EC433C5D-BB75-4EE4-B0B0-0793AAFD1BDF}" destId="{2F2D692B-A00B-4723-B977-C47F35330519}" srcOrd="0" destOrd="0" presId="urn:microsoft.com/office/officeart/2005/8/layout/radial5"/>
    <dgm:cxn modelId="{08D518CD-C4A3-4C47-84C8-7ABB55EEF806}" type="presOf" srcId="{B1CC8E2F-7BC6-45DF-BEA4-A9517B8752EA}" destId="{5DDD2447-F426-40FA-8608-BD729BDF23E0}" srcOrd="0" destOrd="0" presId="urn:microsoft.com/office/officeart/2005/8/layout/radial5"/>
    <dgm:cxn modelId="{FE6EDE2F-41DD-4B47-BA7E-3748B2E0D211}" type="presParOf" srcId="{2F2D692B-A00B-4723-B977-C47F35330519}" destId="{CB3341FC-2379-4926-9EED-F2E3C20A2B7D}" srcOrd="0" destOrd="0" presId="urn:microsoft.com/office/officeart/2005/8/layout/radial5"/>
    <dgm:cxn modelId="{C32F3AEE-F03A-4248-BEB6-9B66FF9A3F23}" type="presParOf" srcId="{2F2D692B-A00B-4723-B977-C47F35330519}" destId="{70335EC7-DC7E-4915-AAC8-DFDE8769BCB8}" srcOrd="1" destOrd="0" presId="urn:microsoft.com/office/officeart/2005/8/layout/radial5"/>
    <dgm:cxn modelId="{F5F15FA8-7B64-4D22-B59F-2D15C7581C7F}" type="presParOf" srcId="{70335EC7-DC7E-4915-AAC8-DFDE8769BCB8}" destId="{99584C4A-CBA8-46E3-B59B-54AFFDD8E507}" srcOrd="0" destOrd="0" presId="urn:microsoft.com/office/officeart/2005/8/layout/radial5"/>
    <dgm:cxn modelId="{E5C8D71E-471C-4337-B5CA-24AE4289BD49}" type="presParOf" srcId="{2F2D692B-A00B-4723-B977-C47F35330519}" destId="{5DDD2447-F426-40FA-8608-BD729BDF23E0}" srcOrd="2" destOrd="0" presId="urn:microsoft.com/office/officeart/2005/8/layout/radial5"/>
    <dgm:cxn modelId="{02E643C0-47FB-40CF-9ED1-FE9DC267E93F}" type="presParOf" srcId="{2F2D692B-A00B-4723-B977-C47F35330519}" destId="{04FBFA39-E64D-471B-B9DB-B8C63B8289A2}" srcOrd="3" destOrd="0" presId="urn:microsoft.com/office/officeart/2005/8/layout/radial5"/>
    <dgm:cxn modelId="{DD554EE7-7C31-4B88-8EC4-3DAA0E0693FA}" type="presParOf" srcId="{04FBFA39-E64D-471B-B9DB-B8C63B8289A2}" destId="{7B4D478D-1EB4-43A2-81D7-7C1E556E9761}" srcOrd="0" destOrd="0" presId="urn:microsoft.com/office/officeart/2005/8/layout/radial5"/>
    <dgm:cxn modelId="{6993702E-A0B1-4CF5-A1F3-ACB6553E94C2}" type="presParOf" srcId="{2F2D692B-A00B-4723-B977-C47F35330519}" destId="{889EA32B-6A32-4A18-AB0C-424C9F39BA24}" srcOrd="4" destOrd="0" presId="urn:microsoft.com/office/officeart/2005/8/layout/radial5"/>
    <dgm:cxn modelId="{9AB7A992-096F-45BB-85C2-E208D3746A17}" type="presParOf" srcId="{2F2D692B-A00B-4723-B977-C47F35330519}" destId="{3C36EBCE-9DF0-4C8B-A46B-E3DCD5345116}" srcOrd="5" destOrd="0" presId="urn:microsoft.com/office/officeart/2005/8/layout/radial5"/>
    <dgm:cxn modelId="{2065949B-755A-4FAD-8BCD-16E80E2E5B4E}" type="presParOf" srcId="{3C36EBCE-9DF0-4C8B-A46B-E3DCD5345116}" destId="{7BFFE27E-2349-4227-964D-FB3BD547E98F}" srcOrd="0" destOrd="0" presId="urn:microsoft.com/office/officeart/2005/8/layout/radial5"/>
    <dgm:cxn modelId="{C68BD7AE-E9E2-43C6-A98F-EDC60FF6BED7}" type="presParOf" srcId="{2F2D692B-A00B-4723-B977-C47F35330519}" destId="{ABDF1CB2-E7C2-4FB5-8426-B71E6DD74AB7}" srcOrd="6" destOrd="0" presId="urn:microsoft.com/office/officeart/2005/8/layout/radial5"/>
    <dgm:cxn modelId="{5A786462-9985-43D0-9A9F-62BF28602446}" type="presParOf" srcId="{2F2D692B-A00B-4723-B977-C47F35330519}" destId="{3E3B724F-359F-4B68-8331-475DE9129124}" srcOrd="7" destOrd="0" presId="urn:microsoft.com/office/officeart/2005/8/layout/radial5"/>
    <dgm:cxn modelId="{AB3C3DFC-438C-4AFF-9516-B81B1F315BD8}" type="presParOf" srcId="{3E3B724F-359F-4B68-8331-475DE9129124}" destId="{D6C1B754-C67D-4EDD-A69A-B3F78E8794CF}" srcOrd="0" destOrd="0" presId="urn:microsoft.com/office/officeart/2005/8/layout/radial5"/>
    <dgm:cxn modelId="{A40CD649-413D-4508-A442-0DE07ED65A8E}" type="presParOf" srcId="{2F2D692B-A00B-4723-B977-C47F35330519}" destId="{CF9E5E9E-5CEF-4D12-A764-665AA7729FCE}" srcOrd="8" destOrd="0" presId="urn:microsoft.com/office/officeart/2005/8/layout/radial5"/>
    <dgm:cxn modelId="{7893E739-6944-4862-B2BD-9A37AF0A7044}" type="presParOf" srcId="{2F2D692B-A00B-4723-B977-C47F35330519}" destId="{E0141A5E-B05C-4CA2-BFEC-8988E9208C23}" srcOrd="9" destOrd="0" presId="urn:microsoft.com/office/officeart/2005/8/layout/radial5"/>
    <dgm:cxn modelId="{E596FBAF-CDF8-4287-AF39-CEB3A1CD5DED}" type="presParOf" srcId="{E0141A5E-B05C-4CA2-BFEC-8988E9208C23}" destId="{2E6D1CF9-32DE-4DB6-9FD3-A0D05269A07B}" srcOrd="0" destOrd="0" presId="urn:microsoft.com/office/officeart/2005/8/layout/radial5"/>
    <dgm:cxn modelId="{C340C69D-D909-4D52-AADA-7DCA056B97E1}" type="presParOf" srcId="{2F2D692B-A00B-4723-B977-C47F35330519}" destId="{AA215C84-5B4B-4991-95CC-2C1F513B77AE}" srcOrd="10" destOrd="0" presId="urn:microsoft.com/office/officeart/2005/8/layout/radial5"/>
    <dgm:cxn modelId="{3D030562-A313-4D44-A888-9C5097DAD30A}" type="presParOf" srcId="{2F2D692B-A00B-4723-B977-C47F35330519}" destId="{ACFCC3B7-EFC2-4F18-9708-F00BFE5755D4}" srcOrd="11" destOrd="0" presId="urn:microsoft.com/office/officeart/2005/8/layout/radial5"/>
    <dgm:cxn modelId="{3419FAA7-F746-45BC-A015-A9307AF5955C}" type="presParOf" srcId="{ACFCC3B7-EFC2-4F18-9708-F00BFE5755D4}" destId="{B29F4634-2829-4D07-B7D5-3B8F0CDB5755}" srcOrd="0" destOrd="0" presId="urn:microsoft.com/office/officeart/2005/8/layout/radial5"/>
    <dgm:cxn modelId="{52DF3963-4BC4-4244-938A-ED52546C0B30}" type="presParOf" srcId="{2F2D692B-A00B-4723-B977-C47F35330519}" destId="{F4C6D937-C538-4165-BC71-611EBA96BD18}" srcOrd="12" destOrd="0" presId="urn:microsoft.com/office/officeart/2005/8/layout/radial5"/>
    <dgm:cxn modelId="{545C112B-60C6-4E75-9B48-0F1C2BF4F539}" type="presParOf" srcId="{2F2D692B-A00B-4723-B977-C47F35330519}" destId="{4013F02B-6EB9-4C9D-8219-12E1FCD9EA6C}" srcOrd="13" destOrd="0" presId="urn:microsoft.com/office/officeart/2005/8/layout/radial5"/>
    <dgm:cxn modelId="{7924F388-F7DB-424C-BCE8-F6414EDC66A8}" type="presParOf" srcId="{4013F02B-6EB9-4C9D-8219-12E1FCD9EA6C}" destId="{7B1232A7-3CB4-4145-A504-4E723EC88673}" srcOrd="0" destOrd="0" presId="urn:microsoft.com/office/officeart/2005/8/layout/radial5"/>
    <dgm:cxn modelId="{33F4BAB2-3935-4F9B-8184-FC246B3352FE}" type="presParOf" srcId="{2F2D692B-A00B-4723-B977-C47F35330519}" destId="{E1E7B354-DB8A-4673-9930-A649995984E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346C6-AA25-495C-A54E-8698F22E7F6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76A0075-9573-44BB-BC59-B3FA12BA8175}">
      <dgm:prSet phldrT="[Texto]"/>
      <dgm:spPr/>
      <dgm:t>
        <a:bodyPr/>
        <a:lstStyle/>
        <a:p>
          <a:r>
            <a:rPr lang="es-EC" b="1" dirty="0" smtClean="0"/>
            <a:t>Capítulo 39:</a:t>
          </a:r>
          <a:endParaRPr lang="es-EC" dirty="0"/>
        </a:p>
      </dgm:t>
    </dgm:pt>
    <dgm:pt modelId="{443B97C3-EF88-47EE-ABE4-56E8440CE9DA}" type="parTrans" cxnId="{1032050C-AC9D-4332-A3D8-F0311DEE7D61}">
      <dgm:prSet/>
      <dgm:spPr/>
      <dgm:t>
        <a:bodyPr/>
        <a:lstStyle/>
        <a:p>
          <a:endParaRPr lang="es-EC"/>
        </a:p>
      </dgm:t>
    </dgm:pt>
    <dgm:pt modelId="{82F1C018-7832-4B8B-ACB3-74E0B1AFA569}" type="sibTrans" cxnId="{1032050C-AC9D-4332-A3D8-F0311DEE7D61}">
      <dgm:prSet/>
      <dgm:spPr/>
      <dgm:t>
        <a:bodyPr/>
        <a:lstStyle/>
        <a:p>
          <a:endParaRPr lang="es-EC"/>
        </a:p>
      </dgm:t>
    </dgm:pt>
    <dgm:pt modelId="{4BF4F699-D5C5-4C29-AC8D-7B45EAA56651}">
      <dgm:prSet phldrT="[Texto]"/>
      <dgm:spPr/>
      <dgm:t>
        <a:bodyPr/>
        <a:lstStyle/>
        <a:p>
          <a:r>
            <a:rPr lang="es-EC" b="1" dirty="0" smtClean="0"/>
            <a:t>Partida NANDINA 3913.90.40:</a:t>
          </a:r>
          <a:endParaRPr lang="es-EC" dirty="0"/>
        </a:p>
      </dgm:t>
    </dgm:pt>
    <dgm:pt modelId="{BBBDA8A7-8BB8-4156-8C58-FB84EFE62AD9}" type="parTrans" cxnId="{87F8BE47-7B6D-454E-A136-3D638988704F}">
      <dgm:prSet/>
      <dgm:spPr/>
      <dgm:t>
        <a:bodyPr/>
        <a:lstStyle/>
        <a:p>
          <a:endParaRPr lang="es-EC"/>
        </a:p>
      </dgm:t>
    </dgm:pt>
    <dgm:pt modelId="{D824463D-C497-4589-989C-7BCF3EC9FB64}" type="sibTrans" cxnId="{87F8BE47-7B6D-454E-A136-3D638988704F}">
      <dgm:prSet/>
      <dgm:spPr/>
      <dgm:t>
        <a:bodyPr/>
        <a:lstStyle/>
        <a:p>
          <a:endParaRPr lang="es-EC"/>
        </a:p>
      </dgm:t>
    </dgm:pt>
    <dgm:pt modelId="{AE6D8E7D-E4B4-4725-8AC1-55C858C50ADE}">
      <dgm:prSet/>
      <dgm:spPr/>
      <dgm:t>
        <a:bodyPr/>
        <a:lstStyle/>
        <a:p>
          <a:r>
            <a:rPr lang="es-EC" b="1" smtClean="0"/>
            <a:t>Plástico y sus manufacturas</a:t>
          </a:r>
          <a:endParaRPr lang="es-EC"/>
        </a:p>
      </dgm:t>
    </dgm:pt>
    <dgm:pt modelId="{AE8136E3-8DB1-4BD1-92DE-CE9B84DC3ED5}" type="parTrans" cxnId="{F6B68032-83A9-4B97-B94A-9684DF2E011F}">
      <dgm:prSet/>
      <dgm:spPr/>
      <dgm:t>
        <a:bodyPr/>
        <a:lstStyle/>
        <a:p>
          <a:endParaRPr lang="es-EC"/>
        </a:p>
      </dgm:t>
    </dgm:pt>
    <dgm:pt modelId="{3E167FF3-B4C0-44F6-A64B-66277ADCE323}" type="sibTrans" cxnId="{F6B68032-83A9-4B97-B94A-9684DF2E011F}">
      <dgm:prSet/>
      <dgm:spPr/>
      <dgm:t>
        <a:bodyPr/>
        <a:lstStyle/>
        <a:p>
          <a:endParaRPr lang="es-EC"/>
        </a:p>
      </dgm:t>
    </dgm:pt>
    <dgm:pt modelId="{3194A65E-7C47-4FE7-BD22-2712C0C40D67}">
      <dgm:prSet/>
      <dgm:spPr/>
      <dgm:t>
        <a:bodyPr/>
        <a:lstStyle/>
        <a:p>
          <a:r>
            <a:rPr lang="es-EC" b="1" dirty="0" smtClean="0"/>
            <a:t>Los demás polímeros naturales modificados.</a:t>
          </a:r>
          <a:endParaRPr lang="es-EC" dirty="0"/>
        </a:p>
      </dgm:t>
    </dgm:pt>
    <dgm:pt modelId="{0EEFE835-98A7-4ED8-B76F-B899903B8F1C}" type="parTrans" cxnId="{D3302DE1-7882-4B08-A3E0-AA3A93A536E9}">
      <dgm:prSet/>
      <dgm:spPr/>
      <dgm:t>
        <a:bodyPr/>
        <a:lstStyle/>
        <a:p>
          <a:endParaRPr lang="es-EC"/>
        </a:p>
      </dgm:t>
    </dgm:pt>
    <dgm:pt modelId="{F5D0408B-C0D8-4D8F-96D6-6208E5AAF404}" type="sibTrans" cxnId="{D3302DE1-7882-4B08-A3E0-AA3A93A536E9}">
      <dgm:prSet/>
      <dgm:spPr/>
      <dgm:t>
        <a:bodyPr/>
        <a:lstStyle/>
        <a:p>
          <a:endParaRPr lang="es-EC"/>
        </a:p>
      </dgm:t>
    </dgm:pt>
    <dgm:pt modelId="{C1DCE296-3536-48B2-AEF2-AB9717CF3034}">
      <dgm:prSet/>
      <dgm:spPr/>
      <dgm:t>
        <a:bodyPr/>
        <a:lstStyle/>
        <a:p>
          <a:r>
            <a:rPr lang="es-EC" dirty="0" smtClean="0"/>
            <a:t>RGI:</a:t>
          </a:r>
          <a:endParaRPr lang="es-EC" dirty="0"/>
        </a:p>
      </dgm:t>
    </dgm:pt>
    <dgm:pt modelId="{107A7B03-EA5C-4D5C-9B34-BFE6C9F098AA}" type="parTrans" cxnId="{D808FEA2-28D5-4094-8A29-FDF771295715}">
      <dgm:prSet/>
      <dgm:spPr/>
      <dgm:t>
        <a:bodyPr/>
        <a:lstStyle/>
        <a:p>
          <a:endParaRPr lang="es-EC"/>
        </a:p>
      </dgm:t>
    </dgm:pt>
    <dgm:pt modelId="{8E5D739E-3F75-4DB8-AD06-F5AD74B309CF}" type="sibTrans" cxnId="{D808FEA2-28D5-4094-8A29-FDF771295715}">
      <dgm:prSet/>
      <dgm:spPr/>
      <dgm:t>
        <a:bodyPr/>
        <a:lstStyle/>
        <a:p>
          <a:endParaRPr lang="es-EC"/>
        </a:p>
      </dgm:t>
    </dgm:pt>
    <dgm:pt modelId="{DDEDE336-7DB0-4302-81F7-CAA50F953A65}">
      <dgm:prSet/>
      <dgm:spPr/>
      <dgm:t>
        <a:bodyPr/>
        <a:lstStyle/>
        <a:p>
          <a:r>
            <a:rPr lang="es-EC" dirty="0" smtClean="0"/>
            <a:t>RGI 1.- Textos y notas de partida.</a:t>
          </a:r>
          <a:endParaRPr lang="es-EC" dirty="0"/>
        </a:p>
      </dgm:t>
    </dgm:pt>
    <dgm:pt modelId="{73C69EB7-1712-4F70-9B96-08CD7F720891}" type="parTrans" cxnId="{6908954B-3D21-41A1-A81D-9FE9AD8B571B}">
      <dgm:prSet/>
      <dgm:spPr/>
      <dgm:t>
        <a:bodyPr/>
        <a:lstStyle/>
        <a:p>
          <a:endParaRPr lang="es-EC"/>
        </a:p>
      </dgm:t>
    </dgm:pt>
    <dgm:pt modelId="{92A60D56-6E89-4316-8AD1-8025F6691A1C}" type="sibTrans" cxnId="{6908954B-3D21-41A1-A81D-9FE9AD8B571B}">
      <dgm:prSet/>
      <dgm:spPr/>
      <dgm:t>
        <a:bodyPr/>
        <a:lstStyle/>
        <a:p>
          <a:endParaRPr lang="es-EC"/>
        </a:p>
      </dgm:t>
    </dgm:pt>
    <dgm:pt modelId="{39B65594-BC26-4704-B734-A93EDBA19105}">
      <dgm:prSet/>
      <dgm:spPr/>
      <dgm:t>
        <a:bodyPr/>
        <a:lstStyle/>
        <a:p>
          <a:r>
            <a:rPr lang="es-EC" dirty="0" smtClean="0"/>
            <a:t>RGI 4.- Analogía de mercancías.</a:t>
          </a:r>
          <a:endParaRPr lang="es-EC" dirty="0"/>
        </a:p>
      </dgm:t>
    </dgm:pt>
    <dgm:pt modelId="{1F30E802-8355-4B2F-8462-702533297FB1}" type="parTrans" cxnId="{27FCBCEC-318E-4395-B919-63F83FE04954}">
      <dgm:prSet/>
      <dgm:spPr/>
      <dgm:t>
        <a:bodyPr/>
        <a:lstStyle/>
        <a:p>
          <a:endParaRPr lang="es-EC"/>
        </a:p>
      </dgm:t>
    </dgm:pt>
    <dgm:pt modelId="{0832FD06-3B59-4F5B-8F89-8CBA27B44AC8}" type="sibTrans" cxnId="{27FCBCEC-318E-4395-B919-63F83FE04954}">
      <dgm:prSet/>
      <dgm:spPr/>
      <dgm:t>
        <a:bodyPr/>
        <a:lstStyle/>
        <a:p>
          <a:endParaRPr lang="es-EC"/>
        </a:p>
      </dgm:t>
    </dgm:pt>
    <dgm:pt modelId="{E69BF5CD-BC5C-40D3-9E37-E177847275C8}">
      <dgm:prSet/>
      <dgm:spPr/>
      <dgm:t>
        <a:bodyPr/>
        <a:lstStyle/>
        <a:p>
          <a:r>
            <a:rPr lang="es-EC" dirty="0" smtClean="0"/>
            <a:t>RGI 6.- Textos y notas de </a:t>
          </a:r>
          <a:r>
            <a:rPr lang="es-EC" dirty="0" err="1" smtClean="0"/>
            <a:t>Subpartidas</a:t>
          </a:r>
          <a:endParaRPr lang="es-EC" dirty="0"/>
        </a:p>
      </dgm:t>
    </dgm:pt>
    <dgm:pt modelId="{AFD01559-F467-4F29-A208-6872D5299CA3}" type="parTrans" cxnId="{76844D4F-CA84-4089-90EC-75A1922E9D35}">
      <dgm:prSet/>
      <dgm:spPr/>
      <dgm:t>
        <a:bodyPr/>
        <a:lstStyle/>
        <a:p>
          <a:endParaRPr lang="es-EC"/>
        </a:p>
      </dgm:t>
    </dgm:pt>
    <dgm:pt modelId="{5E2A812C-217D-4AC6-B4AD-0F637C41909E}" type="sibTrans" cxnId="{76844D4F-CA84-4089-90EC-75A1922E9D35}">
      <dgm:prSet/>
      <dgm:spPr/>
      <dgm:t>
        <a:bodyPr/>
        <a:lstStyle/>
        <a:p>
          <a:endParaRPr lang="es-EC"/>
        </a:p>
      </dgm:t>
    </dgm:pt>
    <dgm:pt modelId="{0CA85AED-AEF6-4D7D-A830-1E35A708CD71}" type="pres">
      <dgm:prSet presAssocID="{01F346C6-AA25-495C-A54E-8698F22E7F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B0DB812-484C-40A7-9F48-40E33763A08D}" type="pres">
      <dgm:prSet presAssocID="{976A0075-9573-44BB-BC59-B3FA12BA8175}" presName="composite" presStyleCnt="0"/>
      <dgm:spPr/>
    </dgm:pt>
    <dgm:pt modelId="{C2AA40D7-E967-4FAE-9184-FDB93A5614E0}" type="pres">
      <dgm:prSet presAssocID="{976A0075-9573-44BB-BC59-B3FA12BA8175}" presName="LShape" presStyleLbl="alignNode1" presStyleIdx="0" presStyleCnt="5"/>
      <dgm:spPr/>
    </dgm:pt>
    <dgm:pt modelId="{7A0F8FA4-F7D4-4B23-8390-397EC11963B7}" type="pres">
      <dgm:prSet presAssocID="{976A0075-9573-44BB-BC59-B3FA12BA81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9CD859-1A31-4413-B0FD-3C33ED60C423}" type="pres">
      <dgm:prSet presAssocID="{976A0075-9573-44BB-BC59-B3FA12BA8175}" presName="Triangle" presStyleLbl="alignNode1" presStyleIdx="1" presStyleCnt="5"/>
      <dgm:spPr/>
    </dgm:pt>
    <dgm:pt modelId="{F9BD81BC-9CD0-40AE-B336-B50C5860025F}" type="pres">
      <dgm:prSet presAssocID="{82F1C018-7832-4B8B-ACB3-74E0B1AFA569}" presName="sibTrans" presStyleCnt="0"/>
      <dgm:spPr/>
    </dgm:pt>
    <dgm:pt modelId="{6AF20294-53FE-489D-9835-4F734B5A0BA6}" type="pres">
      <dgm:prSet presAssocID="{82F1C018-7832-4B8B-ACB3-74E0B1AFA569}" presName="space" presStyleCnt="0"/>
      <dgm:spPr/>
    </dgm:pt>
    <dgm:pt modelId="{687973C6-1946-4572-BD80-71163DFF4815}" type="pres">
      <dgm:prSet presAssocID="{4BF4F699-D5C5-4C29-AC8D-7B45EAA56651}" presName="composite" presStyleCnt="0"/>
      <dgm:spPr/>
    </dgm:pt>
    <dgm:pt modelId="{A896D4E8-68CE-4857-9281-A1E0F6E8DBCC}" type="pres">
      <dgm:prSet presAssocID="{4BF4F699-D5C5-4C29-AC8D-7B45EAA56651}" presName="LShape" presStyleLbl="alignNode1" presStyleIdx="2" presStyleCnt="5"/>
      <dgm:spPr/>
    </dgm:pt>
    <dgm:pt modelId="{B922E014-7A27-4FD2-A600-357B6AE5FF01}" type="pres">
      <dgm:prSet presAssocID="{4BF4F699-D5C5-4C29-AC8D-7B45EAA5665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7FF742-3BB0-471F-A994-ABD49D08B831}" type="pres">
      <dgm:prSet presAssocID="{4BF4F699-D5C5-4C29-AC8D-7B45EAA56651}" presName="Triangle" presStyleLbl="alignNode1" presStyleIdx="3" presStyleCnt="5"/>
      <dgm:spPr/>
    </dgm:pt>
    <dgm:pt modelId="{9749B2D4-6F31-42FB-9416-E22A910F525C}" type="pres">
      <dgm:prSet presAssocID="{D824463D-C497-4589-989C-7BCF3EC9FB64}" presName="sibTrans" presStyleCnt="0"/>
      <dgm:spPr/>
    </dgm:pt>
    <dgm:pt modelId="{3D1C77DF-BAC5-4321-B241-DEA9BF36F1C2}" type="pres">
      <dgm:prSet presAssocID="{D824463D-C497-4589-989C-7BCF3EC9FB64}" presName="space" presStyleCnt="0"/>
      <dgm:spPr/>
    </dgm:pt>
    <dgm:pt modelId="{D2A89797-5279-4EE5-9972-88DE00B65795}" type="pres">
      <dgm:prSet presAssocID="{C1DCE296-3536-48B2-AEF2-AB9717CF3034}" presName="composite" presStyleCnt="0"/>
      <dgm:spPr/>
    </dgm:pt>
    <dgm:pt modelId="{EFBACA28-226F-4E11-8815-22422FA69906}" type="pres">
      <dgm:prSet presAssocID="{C1DCE296-3536-48B2-AEF2-AB9717CF3034}" presName="LShape" presStyleLbl="alignNode1" presStyleIdx="4" presStyleCnt="5"/>
      <dgm:spPr/>
    </dgm:pt>
    <dgm:pt modelId="{CA03A213-6CD4-4160-A2D3-6AEC2B0BDCE8}" type="pres">
      <dgm:prSet presAssocID="{C1DCE296-3536-48B2-AEF2-AB9717CF303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ADCE54-E4D8-4A9D-977E-D38B172DE79F}" type="presOf" srcId="{DDEDE336-7DB0-4302-81F7-CAA50F953A65}" destId="{CA03A213-6CD4-4160-A2D3-6AEC2B0BDCE8}" srcOrd="0" destOrd="1" presId="urn:microsoft.com/office/officeart/2009/3/layout/StepUpProcess"/>
    <dgm:cxn modelId="{6908954B-3D21-41A1-A81D-9FE9AD8B571B}" srcId="{C1DCE296-3536-48B2-AEF2-AB9717CF3034}" destId="{DDEDE336-7DB0-4302-81F7-CAA50F953A65}" srcOrd="0" destOrd="0" parTransId="{73C69EB7-1712-4F70-9B96-08CD7F720891}" sibTransId="{92A60D56-6E89-4316-8AD1-8025F6691A1C}"/>
    <dgm:cxn modelId="{76844D4F-CA84-4089-90EC-75A1922E9D35}" srcId="{C1DCE296-3536-48B2-AEF2-AB9717CF3034}" destId="{E69BF5CD-BC5C-40D3-9E37-E177847275C8}" srcOrd="2" destOrd="0" parTransId="{AFD01559-F467-4F29-A208-6872D5299CA3}" sibTransId="{5E2A812C-217D-4AC6-B4AD-0F637C41909E}"/>
    <dgm:cxn modelId="{D808FEA2-28D5-4094-8A29-FDF771295715}" srcId="{01F346C6-AA25-495C-A54E-8698F22E7F69}" destId="{C1DCE296-3536-48B2-AEF2-AB9717CF3034}" srcOrd="2" destOrd="0" parTransId="{107A7B03-EA5C-4D5C-9B34-BFE6C9F098AA}" sibTransId="{8E5D739E-3F75-4DB8-AD06-F5AD74B309CF}"/>
    <dgm:cxn modelId="{ADC5D5CC-334E-40AA-AC52-79B9788C887D}" type="presOf" srcId="{C1DCE296-3536-48B2-AEF2-AB9717CF3034}" destId="{CA03A213-6CD4-4160-A2D3-6AEC2B0BDCE8}" srcOrd="0" destOrd="0" presId="urn:microsoft.com/office/officeart/2009/3/layout/StepUpProcess"/>
    <dgm:cxn modelId="{87F8BE47-7B6D-454E-A136-3D638988704F}" srcId="{01F346C6-AA25-495C-A54E-8698F22E7F69}" destId="{4BF4F699-D5C5-4C29-AC8D-7B45EAA56651}" srcOrd="1" destOrd="0" parTransId="{BBBDA8A7-8BB8-4156-8C58-FB84EFE62AD9}" sibTransId="{D824463D-C497-4589-989C-7BCF3EC9FB64}"/>
    <dgm:cxn modelId="{A23018A9-3B80-49BD-9F20-38AA5C1A2D02}" type="presOf" srcId="{3194A65E-7C47-4FE7-BD22-2712C0C40D67}" destId="{B922E014-7A27-4FD2-A600-357B6AE5FF01}" srcOrd="0" destOrd="1" presId="urn:microsoft.com/office/officeart/2009/3/layout/StepUpProcess"/>
    <dgm:cxn modelId="{27FCBCEC-318E-4395-B919-63F83FE04954}" srcId="{C1DCE296-3536-48B2-AEF2-AB9717CF3034}" destId="{39B65594-BC26-4704-B734-A93EDBA19105}" srcOrd="1" destOrd="0" parTransId="{1F30E802-8355-4B2F-8462-702533297FB1}" sibTransId="{0832FD06-3B59-4F5B-8F89-8CBA27B44AC8}"/>
    <dgm:cxn modelId="{60317EE4-39E0-42EF-A0F3-7273DB201FFC}" type="presOf" srcId="{976A0075-9573-44BB-BC59-B3FA12BA8175}" destId="{7A0F8FA4-F7D4-4B23-8390-397EC11963B7}" srcOrd="0" destOrd="0" presId="urn:microsoft.com/office/officeart/2009/3/layout/StepUpProcess"/>
    <dgm:cxn modelId="{4DE1FE9C-903B-4170-BF9C-0276B70D7042}" type="presOf" srcId="{AE6D8E7D-E4B4-4725-8AC1-55C858C50ADE}" destId="{7A0F8FA4-F7D4-4B23-8390-397EC11963B7}" srcOrd="0" destOrd="1" presId="urn:microsoft.com/office/officeart/2009/3/layout/StepUpProcess"/>
    <dgm:cxn modelId="{12F506C7-C924-42E3-AF01-9074955C5A44}" type="presOf" srcId="{39B65594-BC26-4704-B734-A93EDBA19105}" destId="{CA03A213-6CD4-4160-A2D3-6AEC2B0BDCE8}" srcOrd="0" destOrd="2" presId="urn:microsoft.com/office/officeart/2009/3/layout/StepUpProcess"/>
    <dgm:cxn modelId="{E8D0DB6A-692D-4E60-9BD1-9786A2B1954E}" type="presOf" srcId="{01F346C6-AA25-495C-A54E-8698F22E7F69}" destId="{0CA85AED-AEF6-4D7D-A830-1E35A708CD71}" srcOrd="0" destOrd="0" presId="urn:microsoft.com/office/officeart/2009/3/layout/StepUpProcess"/>
    <dgm:cxn modelId="{F6B68032-83A9-4B97-B94A-9684DF2E011F}" srcId="{976A0075-9573-44BB-BC59-B3FA12BA8175}" destId="{AE6D8E7D-E4B4-4725-8AC1-55C858C50ADE}" srcOrd="0" destOrd="0" parTransId="{AE8136E3-8DB1-4BD1-92DE-CE9B84DC3ED5}" sibTransId="{3E167FF3-B4C0-44F6-A64B-66277ADCE323}"/>
    <dgm:cxn modelId="{EE1990BE-32D0-4F74-9760-88F7AADE580D}" type="presOf" srcId="{4BF4F699-D5C5-4C29-AC8D-7B45EAA56651}" destId="{B922E014-7A27-4FD2-A600-357B6AE5FF01}" srcOrd="0" destOrd="0" presId="urn:microsoft.com/office/officeart/2009/3/layout/StepUpProcess"/>
    <dgm:cxn modelId="{D3302DE1-7882-4B08-A3E0-AA3A93A536E9}" srcId="{4BF4F699-D5C5-4C29-AC8D-7B45EAA56651}" destId="{3194A65E-7C47-4FE7-BD22-2712C0C40D67}" srcOrd="0" destOrd="0" parTransId="{0EEFE835-98A7-4ED8-B76F-B899903B8F1C}" sibTransId="{F5D0408B-C0D8-4D8F-96D6-6208E5AAF404}"/>
    <dgm:cxn modelId="{1032050C-AC9D-4332-A3D8-F0311DEE7D61}" srcId="{01F346C6-AA25-495C-A54E-8698F22E7F69}" destId="{976A0075-9573-44BB-BC59-B3FA12BA8175}" srcOrd="0" destOrd="0" parTransId="{443B97C3-EF88-47EE-ABE4-56E8440CE9DA}" sibTransId="{82F1C018-7832-4B8B-ACB3-74E0B1AFA569}"/>
    <dgm:cxn modelId="{89D1A45F-6731-4B18-AF6F-2FF561C49F20}" type="presOf" srcId="{E69BF5CD-BC5C-40D3-9E37-E177847275C8}" destId="{CA03A213-6CD4-4160-A2D3-6AEC2B0BDCE8}" srcOrd="0" destOrd="3" presId="urn:microsoft.com/office/officeart/2009/3/layout/StepUpProcess"/>
    <dgm:cxn modelId="{C80ABBDB-DF96-4C97-8935-88431E0794D5}" type="presParOf" srcId="{0CA85AED-AEF6-4D7D-A830-1E35A708CD71}" destId="{8B0DB812-484C-40A7-9F48-40E33763A08D}" srcOrd="0" destOrd="0" presId="urn:microsoft.com/office/officeart/2009/3/layout/StepUpProcess"/>
    <dgm:cxn modelId="{A11B7B7C-5A4F-4F5F-B1A1-B10318E4CC40}" type="presParOf" srcId="{8B0DB812-484C-40A7-9F48-40E33763A08D}" destId="{C2AA40D7-E967-4FAE-9184-FDB93A5614E0}" srcOrd="0" destOrd="0" presId="urn:microsoft.com/office/officeart/2009/3/layout/StepUpProcess"/>
    <dgm:cxn modelId="{3ED0A3D6-BEFC-47C8-A1BD-BF3797C229DC}" type="presParOf" srcId="{8B0DB812-484C-40A7-9F48-40E33763A08D}" destId="{7A0F8FA4-F7D4-4B23-8390-397EC11963B7}" srcOrd="1" destOrd="0" presId="urn:microsoft.com/office/officeart/2009/3/layout/StepUpProcess"/>
    <dgm:cxn modelId="{31352C9B-1757-4627-ADBB-B92ECE8F44D3}" type="presParOf" srcId="{8B0DB812-484C-40A7-9F48-40E33763A08D}" destId="{D59CD859-1A31-4413-B0FD-3C33ED60C423}" srcOrd="2" destOrd="0" presId="urn:microsoft.com/office/officeart/2009/3/layout/StepUpProcess"/>
    <dgm:cxn modelId="{3B4FE979-C750-461B-A8B6-53C3CB6094A9}" type="presParOf" srcId="{0CA85AED-AEF6-4D7D-A830-1E35A708CD71}" destId="{F9BD81BC-9CD0-40AE-B336-B50C5860025F}" srcOrd="1" destOrd="0" presId="urn:microsoft.com/office/officeart/2009/3/layout/StepUpProcess"/>
    <dgm:cxn modelId="{4BF50261-A1B5-4C0F-88FE-5FCBFC51D9EF}" type="presParOf" srcId="{F9BD81BC-9CD0-40AE-B336-B50C5860025F}" destId="{6AF20294-53FE-489D-9835-4F734B5A0BA6}" srcOrd="0" destOrd="0" presId="urn:microsoft.com/office/officeart/2009/3/layout/StepUpProcess"/>
    <dgm:cxn modelId="{7CBDB0E3-55B5-4C88-A7BF-C32F214A2DBC}" type="presParOf" srcId="{0CA85AED-AEF6-4D7D-A830-1E35A708CD71}" destId="{687973C6-1946-4572-BD80-71163DFF4815}" srcOrd="2" destOrd="0" presId="urn:microsoft.com/office/officeart/2009/3/layout/StepUpProcess"/>
    <dgm:cxn modelId="{0C0E1C05-8F50-4050-A0E5-941A5A89E6BA}" type="presParOf" srcId="{687973C6-1946-4572-BD80-71163DFF4815}" destId="{A896D4E8-68CE-4857-9281-A1E0F6E8DBCC}" srcOrd="0" destOrd="0" presId="urn:microsoft.com/office/officeart/2009/3/layout/StepUpProcess"/>
    <dgm:cxn modelId="{9F3C167A-ED36-4312-93D3-87B66BC2FFC7}" type="presParOf" srcId="{687973C6-1946-4572-BD80-71163DFF4815}" destId="{B922E014-7A27-4FD2-A600-357B6AE5FF01}" srcOrd="1" destOrd="0" presId="urn:microsoft.com/office/officeart/2009/3/layout/StepUpProcess"/>
    <dgm:cxn modelId="{A1D68E8E-E3BA-4D8C-96DE-11C86F92D1D6}" type="presParOf" srcId="{687973C6-1946-4572-BD80-71163DFF4815}" destId="{CF7FF742-3BB0-471F-A994-ABD49D08B831}" srcOrd="2" destOrd="0" presId="urn:microsoft.com/office/officeart/2009/3/layout/StepUpProcess"/>
    <dgm:cxn modelId="{57A6D966-7750-477B-854E-F12BF8B69816}" type="presParOf" srcId="{0CA85AED-AEF6-4D7D-A830-1E35A708CD71}" destId="{9749B2D4-6F31-42FB-9416-E22A910F525C}" srcOrd="3" destOrd="0" presId="urn:microsoft.com/office/officeart/2009/3/layout/StepUpProcess"/>
    <dgm:cxn modelId="{BF1765E1-A7B9-4F10-B089-2C466235FEBC}" type="presParOf" srcId="{9749B2D4-6F31-42FB-9416-E22A910F525C}" destId="{3D1C77DF-BAC5-4321-B241-DEA9BF36F1C2}" srcOrd="0" destOrd="0" presId="urn:microsoft.com/office/officeart/2009/3/layout/StepUpProcess"/>
    <dgm:cxn modelId="{A72DD4F4-B0D9-4B13-844C-61F3849D0416}" type="presParOf" srcId="{0CA85AED-AEF6-4D7D-A830-1E35A708CD71}" destId="{D2A89797-5279-4EE5-9972-88DE00B65795}" srcOrd="4" destOrd="0" presId="urn:microsoft.com/office/officeart/2009/3/layout/StepUpProcess"/>
    <dgm:cxn modelId="{FD3B9D3F-328B-4927-8BE7-7BD632CE0B73}" type="presParOf" srcId="{D2A89797-5279-4EE5-9972-88DE00B65795}" destId="{EFBACA28-226F-4E11-8815-22422FA69906}" srcOrd="0" destOrd="0" presId="urn:microsoft.com/office/officeart/2009/3/layout/StepUpProcess"/>
    <dgm:cxn modelId="{5A4AEA2B-E03E-48DE-B1CE-A8AB397EF16C}" type="presParOf" srcId="{D2A89797-5279-4EE5-9972-88DE00B65795}" destId="{CA03A213-6CD4-4160-A2D3-6AEC2B0BDC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91CC8-5DD8-4BDB-9F8F-D76C73DB4019}">
      <dsp:nvSpPr>
        <dsp:cNvPr id="0" name=""/>
        <dsp:cNvSpPr/>
      </dsp:nvSpPr>
      <dsp:spPr>
        <a:xfrm>
          <a:off x="169" y="467747"/>
          <a:ext cx="2741565" cy="102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Propiedades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169" y="467747"/>
        <a:ext cx="2741565" cy="682343"/>
      </dsp:txXfrm>
    </dsp:sp>
    <dsp:sp modelId="{0DE84990-6F6D-4517-9993-9664FFAD0772}">
      <dsp:nvSpPr>
        <dsp:cNvPr id="0" name=""/>
        <dsp:cNvSpPr/>
      </dsp:nvSpPr>
      <dsp:spPr>
        <a:xfrm>
          <a:off x="370388" y="1095010"/>
          <a:ext cx="2741565" cy="2908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1 Floculación 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2 Biodegradación 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3 Actividad antimicrobiana 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4 Inmunización 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5 Activación del cuerpo 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6 Reducción del colesterol </a:t>
          </a:r>
          <a:endParaRPr lang="es-EC" sz="1100" kern="1200" dirty="0"/>
        </a:p>
      </dsp:txBody>
      <dsp:txXfrm>
        <a:off x="450686" y="1175308"/>
        <a:ext cx="2580969" cy="2747529"/>
      </dsp:txXfrm>
    </dsp:sp>
    <dsp:sp modelId="{489CCADD-503F-47FA-9C15-25F6CA59E981}">
      <dsp:nvSpPr>
        <dsp:cNvPr id="0" name=""/>
        <dsp:cNvSpPr/>
      </dsp:nvSpPr>
      <dsp:spPr>
        <a:xfrm>
          <a:off x="3157346" y="467633"/>
          <a:ext cx="881096" cy="68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157346" y="604147"/>
        <a:ext cx="676325" cy="409542"/>
      </dsp:txXfrm>
    </dsp:sp>
    <dsp:sp modelId="{9AD078C9-D9C2-4EA0-90B5-B5D0ADFDE875}">
      <dsp:nvSpPr>
        <dsp:cNvPr id="0" name=""/>
        <dsp:cNvSpPr/>
      </dsp:nvSpPr>
      <dsp:spPr>
        <a:xfrm>
          <a:off x="4404180" y="467747"/>
          <a:ext cx="2741565" cy="102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Efectos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404180" y="467747"/>
        <a:ext cx="2741565" cy="682343"/>
      </dsp:txXfrm>
    </dsp:sp>
    <dsp:sp modelId="{F485E36D-3348-4D63-A526-96A619EF1E11}">
      <dsp:nvSpPr>
        <dsp:cNvPr id="0" name=""/>
        <dsp:cNvSpPr/>
      </dsp:nvSpPr>
      <dsp:spPr>
        <a:xfrm>
          <a:off x="4443547" y="1150090"/>
          <a:ext cx="3785883" cy="2908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1 Purifica las aguas residuales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2 Siendo materia orgánica es degradada por microorganismos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3 Inhibe el crecimiento bacteriano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4 Mejora la inmunidad del cuerpo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5 .1 Acelera la curación de heridas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5.2 Aceleración de la regeneración de tejido de la piel </a:t>
          </a:r>
          <a:endParaRPr lang="es-EC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 6 Captura el colesterol y reduce su nivel </a:t>
          </a:r>
          <a:endParaRPr lang="es-EC" sz="1100" kern="1200" dirty="0"/>
        </a:p>
      </dsp:txBody>
      <dsp:txXfrm>
        <a:off x="4528723" y="1235266"/>
        <a:ext cx="3615531" cy="2737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341FC-2379-4926-9EED-F2E3C20A2B7D}">
      <dsp:nvSpPr>
        <dsp:cNvPr id="0" name=""/>
        <dsp:cNvSpPr/>
      </dsp:nvSpPr>
      <dsp:spPr>
        <a:xfrm>
          <a:off x="3951301" y="2161750"/>
          <a:ext cx="1169783" cy="1169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QUITOSANO</a:t>
          </a:r>
          <a:endParaRPr lang="es-EC" sz="1600" b="1" kern="1200" dirty="0"/>
        </a:p>
      </dsp:txBody>
      <dsp:txXfrm>
        <a:off x="4122612" y="2333061"/>
        <a:ext cx="827161" cy="827161"/>
      </dsp:txXfrm>
    </dsp:sp>
    <dsp:sp modelId="{70335EC7-DC7E-4915-AAC8-DFDE8769BCB8}">
      <dsp:nvSpPr>
        <dsp:cNvPr id="0" name=""/>
        <dsp:cNvSpPr/>
      </dsp:nvSpPr>
      <dsp:spPr>
        <a:xfrm rot="16200000">
          <a:off x="4327392" y="1520651"/>
          <a:ext cx="417601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4390032" y="1686873"/>
        <a:ext cx="292321" cy="310745"/>
      </dsp:txXfrm>
    </dsp:sp>
    <dsp:sp modelId="{5DDD2447-F426-40FA-8608-BD729BDF23E0}">
      <dsp:nvSpPr>
        <dsp:cNvPr id="0" name=""/>
        <dsp:cNvSpPr/>
      </dsp:nvSpPr>
      <dsp:spPr>
        <a:xfrm>
          <a:off x="3531900" y="2886"/>
          <a:ext cx="2008586" cy="13709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Medicina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826051" y="203655"/>
        <a:ext cx="1420284" cy="969398"/>
      </dsp:txXfrm>
    </dsp:sp>
    <dsp:sp modelId="{04FBFA39-E64D-471B-B9DB-B8C63B8289A2}">
      <dsp:nvSpPr>
        <dsp:cNvPr id="0" name=""/>
        <dsp:cNvSpPr/>
      </dsp:nvSpPr>
      <dsp:spPr>
        <a:xfrm rot="19285714">
          <a:off x="5083452" y="1884750"/>
          <a:ext cx="417601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5097118" y="2027387"/>
        <a:ext cx="292321" cy="310745"/>
      </dsp:txXfrm>
    </dsp:sp>
    <dsp:sp modelId="{889EA32B-6A32-4A18-AB0C-424C9F39BA24}">
      <dsp:nvSpPr>
        <dsp:cNvPr id="0" name=""/>
        <dsp:cNvSpPr/>
      </dsp:nvSpPr>
      <dsp:spPr>
        <a:xfrm>
          <a:off x="5459959" y="777853"/>
          <a:ext cx="1370936" cy="1370936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2432" t="-4214" r="2432" b="4214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/>
          </a:r>
          <a:br>
            <a:rPr lang="es-EC" sz="1400" b="1" kern="1200" dirty="0" smtClean="0"/>
          </a:br>
          <a:endParaRPr lang="es-EC" sz="1400" b="1" kern="1200" dirty="0"/>
        </a:p>
      </dsp:txBody>
      <dsp:txXfrm>
        <a:off x="5660728" y="978622"/>
        <a:ext cx="969398" cy="969398"/>
      </dsp:txXfrm>
    </dsp:sp>
    <dsp:sp modelId="{3C36EBCE-9DF0-4C8B-A46B-E3DCD5345116}">
      <dsp:nvSpPr>
        <dsp:cNvPr id="0" name=""/>
        <dsp:cNvSpPr/>
      </dsp:nvSpPr>
      <dsp:spPr>
        <a:xfrm rot="771429">
          <a:off x="5270184" y="2702874"/>
          <a:ext cx="417601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5271755" y="2792517"/>
        <a:ext cx="292321" cy="310745"/>
      </dsp:txXfrm>
    </dsp:sp>
    <dsp:sp modelId="{ABDF1CB2-E7C2-4FB5-8426-B71E6DD74AB7}">
      <dsp:nvSpPr>
        <dsp:cNvPr id="0" name=""/>
        <dsp:cNvSpPr/>
      </dsp:nvSpPr>
      <dsp:spPr>
        <a:xfrm>
          <a:off x="5857407" y="2519186"/>
          <a:ext cx="1370936" cy="13709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Antibacteriano textil</a:t>
          </a:r>
          <a:endParaRPr lang="es-EC" sz="1400" b="1" kern="1200" dirty="0"/>
        </a:p>
      </dsp:txBody>
      <dsp:txXfrm>
        <a:off x="6058176" y="2719955"/>
        <a:ext cx="969398" cy="969398"/>
      </dsp:txXfrm>
    </dsp:sp>
    <dsp:sp modelId="{3E3B724F-359F-4B68-8331-475DE9129124}">
      <dsp:nvSpPr>
        <dsp:cNvPr id="0" name=""/>
        <dsp:cNvSpPr/>
      </dsp:nvSpPr>
      <dsp:spPr>
        <a:xfrm rot="3857143">
          <a:off x="4747737" y="3352844"/>
          <a:ext cx="410186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4782569" y="3400991"/>
        <a:ext cx="287130" cy="310745"/>
      </dsp:txXfrm>
    </dsp:sp>
    <dsp:sp modelId="{CF9E5E9E-5CEF-4D12-A764-665AA7729FCE}">
      <dsp:nvSpPr>
        <dsp:cNvPr id="0" name=""/>
        <dsp:cNvSpPr/>
      </dsp:nvSpPr>
      <dsp:spPr>
        <a:xfrm>
          <a:off x="4657859" y="3915627"/>
          <a:ext cx="1542783" cy="13709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Agricultura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4883794" y="4116396"/>
        <a:ext cx="1090913" cy="969398"/>
      </dsp:txXfrm>
    </dsp:sp>
    <dsp:sp modelId="{E0141A5E-B05C-4CA2-BFEC-8988E9208C23}">
      <dsp:nvSpPr>
        <dsp:cNvPr id="0" name=""/>
        <dsp:cNvSpPr/>
      </dsp:nvSpPr>
      <dsp:spPr>
        <a:xfrm rot="6942857">
          <a:off x="3907811" y="3358958"/>
          <a:ext cx="417601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 rot="10800000">
        <a:off x="3997629" y="3406103"/>
        <a:ext cx="292321" cy="310745"/>
      </dsp:txXfrm>
    </dsp:sp>
    <dsp:sp modelId="{AA215C84-5B4B-4991-95CC-2C1F513B77AE}">
      <dsp:nvSpPr>
        <dsp:cNvPr id="0" name=""/>
        <dsp:cNvSpPr/>
      </dsp:nvSpPr>
      <dsp:spPr>
        <a:xfrm>
          <a:off x="2957667" y="3915627"/>
          <a:ext cx="1370936" cy="13709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Medio Ambiente</a:t>
          </a:r>
          <a:endParaRPr lang="es-EC" sz="1400" b="1" kern="1200" dirty="0"/>
        </a:p>
      </dsp:txBody>
      <dsp:txXfrm>
        <a:off x="3158436" y="4116396"/>
        <a:ext cx="969398" cy="969398"/>
      </dsp:txXfrm>
    </dsp:sp>
    <dsp:sp modelId="{ACFCC3B7-EFC2-4F18-9708-F00BFE5755D4}">
      <dsp:nvSpPr>
        <dsp:cNvPr id="0" name=""/>
        <dsp:cNvSpPr/>
      </dsp:nvSpPr>
      <dsp:spPr>
        <a:xfrm rot="10028571">
          <a:off x="3459353" y="2691940"/>
          <a:ext cx="363906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 rot="10800000">
        <a:off x="3567156" y="2783375"/>
        <a:ext cx="254734" cy="310745"/>
      </dsp:txXfrm>
    </dsp:sp>
    <dsp:sp modelId="{F4C6D937-C538-4165-BC71-611EBA96BD18}">
      <dsp:nvSpPr>
        <dsp:cNvPr id="0" name=""/>
        <dsp:cNvSpPr/>
      </dsp:nvSpPr>
      <dsp:spPr>
        <a:xfrm>
          <a:off x="1736143" y="2519186"/>
          <a:ext cx="1586735" cy="13709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Fabricación de papel</a:t>
          </a:r>
          <a:endParaRPr lang="es-EC" sz="1400" b="1" kern="1200" dirty="0"/>
        </a:p>
      </dsp:txBody>
      <dsp:txXfrm>
        <a:off x="1968515" y="2719955"/>
        <a:ext cx="1121991" cy="969398"/>
      </dsp:txXfrm>
    </dsp:sp>
    <dsp:sp modelId="{4013F02B-6EB9-4C9D-8219-12E1FCD9EA6C}">
      <dsp:nvSpPr>
        <dsp:cNvPr id="0" name=""/>
        <dsp:cNvSpPr/>
      </dsp:nvSpPr>
      <dsp:spPr>
        <a:xfrm rot="12774564">
          <a:off x="3553068" y="1976998"/>
          <a:ext cx="388007" cy="5179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 rot="10800000">
        <a:off x="3660131" y="2112201"/>
        <a:ext cx="271605" cy="310745"/>
      </dsp:txXfrm>
    </dsp:sp>
    <dsp:sp modelId="{E1E7B354-DB8A-4673-9930-A649995984E9}">
      <dsp:nvSpPr>
        <dsp:cNvPr id="0" name=""/>
        <dsp:cNvSpPr/>
      </dsp:nvSpPr>
      <dsp:spPr>
        <a:xfrm>
          <a:off x="1904805" y="913962"/>
          <a:ext cx="1717413" cy="137093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Alimentos</a:t>
          </a:r>
          <a:endParaRPr lang="es-EC" sz="1400" b="1" kern="1200" dirty="0"/>
        </a:p>
      </dsp:txBody>
      <dsp:txXfrm>
        <a:off x="2156314" y="1114731"/>
        <a:ext cx="1214395" cy="96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A40D7-E967-4FAE-9184-FDB93A5614E0}">
      <dsp:nvSpPr>
        <dsp:cNvPr id="0" name=""/>
        <dsp:cNvSpPr/>
      </dsp:nvSpPr>
      <dsp:spPr>
        <a:xfrm rot="5400000">
          <a:off x="513948" y="1312414"/>
          <a:ext cx="1538356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F8FA4-F7D4-4B23-8390-397EC11963B7}">
      <dsp:nvSpPr>
        <dsp:cNvPr id="0" name=""/>
        <dsp:cNvSpPr/>
      </dsp:nvSpPr>
      <dsp:spPr>
        <a:xfrm>
          <a:off x="257158" y="2077240"/>
          <a:ext cx="2310993" cy="202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Capítulo 39: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smtClean="0"/>
            <a:t>Plástico y sus manufacturas</a:t>
          </a:r>
          <a:endParaRPr lang="es-EC" sz="1600" kern="1200"/>
        </a:p>
      </dsp:txBody>
      <dsp:txXfrm>
        <a:off x="257158" y="2077240"/>
        <a:ext cx="2310993" cy="2025721"/>
      </dsp:txXfrm>
    </dsp:sp>
    <dsp:sp modelId="{D59CD859-1A31-4413-B0FD-3C33ED60C423}">
      <dsp:nvSpPr>
        <dsp:cNvPr id="0" name=""/>
        <dsp:cNvSpPr/>
      </dsp:nvSpPr>
      <dsp:spPr>
        <a:xfrm>
          <a:off x="2132116" y="1123959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6D4E8-68CE-4857-9281-A1E0F6E8DBCC}">
      <dsp:nvSpPr>
        <dsp:cNvPr id="0" name=""/>
        <dsp:cNvSpPr/>
      </dsp:nvSpPr>
      <dsp:spPr>
        <a:xfrm rot="5400000">
          <a:off x="3343056" y="612348"/>
          <a:ext cx="1538356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2E014-7A27-4FD2-A600-357B6AE5FF01}">
      <dsp:nvSpPr>
        <dsp:cNvPr id="0" name=""/>
        <dsp:cNvSpPr/>
      </dsp:nvSpPr>
      <dsp:spPr>
        <a:xfrm>
          <a:off x="3086266" y="1377174"/>
          <a:ext cx="2310993" cy="202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Partida NANDINA 3913.90.40: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Los demás polímeros naturales modificados.</a:t>
          </a:r>
          <a:endParaRPr lang="es-EC" sz="1600" kern="1200" dirty="0"/>
        </a:p>
      </dsp:txBody>
      <dsp:txXfrm>
        <a:off x="3086266" y="1377174"/>
        <a:ext cx="2310993" cy="2025721"/>
      </dsp:txXfrm>
    </dsp:sp>
    <dsp:sp modelId="{CF7FF742-3BB0-471F-A994-ABD49D08B831}">
      <dsp:nvSpPr>
        <dsp:cNvPr id="0" name=""/>
        <dsp:cNvSpPr/>
      </dsp:nvSpPr>
      <dsp:spPr>
        <a:xfrm>
          <a:off x="4961223" y="423893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ACA28-226F-4E11-8815-22422FA69906}">
      <dsp:nvSpPr>
        <dsp:cNvPr id="0" name=""/>
        <dsp:cNvSpPr/>
      </dsp:nvSpPr>
      <dsp:spPr>
        <a:xfrm rot="5400000">
          <a:off x="6172164" y="-87716"/>
          <a:ext cx="1538356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3A213-6CD4-4160-A2D3-6AEC2B0BDCE8}">
      <dsp:nvSpPr>
        <dsp:cNvPr id="0" name=""/>
        <dsp:cNvSpPr/>
      </dsp:nvSpPr>
      <dsp:spPr>
        <a:xfrm>
          <a:off x="5915374" y="677109"/>
          <a:ext cx="2310993" cy="202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RGI: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RGI 1.- Textos y notas de partida.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RGI 4.- Analogía de mercancías.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RGI 6.- Textos y notas de </a:t>
          </a:r>
          <a:r>
            <a:rPr lang="es-EC" sz="1600" kern="1200" dirty="0" err="1" smtClean="0"/>
            <a:t>Subpartidas</a:t>
          </a:r>
          <a:endParaRPr lang="es-EC" sz="1600" kern="1200" dirty="0"/>
        </a:p>
      </dsp:txBody>
      <dsp:txXfrm>
        <a:off x="5915374" y="677109"/>
        <a:ext cx="2310993" cy="202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71DE-7D10-4932-B3A1-770CC4F58B7F}" type="datetimeFigureOut">
              <a:rPr lang="es-EC" smtClean="0"/>
              <a:t>01/08/2016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CBD0-5CEE-45B1-BF56-34618DBE73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142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9C58-9182-4DAF-91B3-155289736D05}" type="datetimeFigureOut">
              <a:rPr lang="es-EC" smtClean="0"/>
              <a:t>01/08/2016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1010-0548-4786-943D-87F62444412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82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HCL = ACIDO</a:t>
            </a:r>
            <a:r>
              <a:rPr lang="es-EC" baseline="0" dirty="0" smtClean="0"/>
              <a:t> CLOHIDRICO</a:t>
            </a:r>
          </a:p>
          <a:p>
            <a:r>
              <a:rPr lang="es-EC" baseline="0" dirty="0" err="1" smtClean="0"/>
              <a:t>NaOH</a:t>
            </a:r>
            <a:r>
              <a:rPr lang="es-EC" baseline="0" dirty="0" smtClean="0"/>
              <a:t>= HIDROXIDO DE SODIO O SOSA CAUSTICA</a:t>
            </a:r>
          </a:p>
          <a:p>
            <a:r>
              <a:rPr lang="es-EC" baseline="0" dirty="0" smtClean="0"/>
              <a:t>AGUA DESTILADA</a:t>
            </a:r>
          </a:p>
          <a:p>
            <a:r>
              <a:rPr lang="es-EC" baseline="0" dirty="0" smtClean="0"/>
              <a:t>DESMINERALIZACIÓN CON HCL=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1010-0548-4786-943D-87F624444120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484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INHIBE = DISMINUCION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1010-0548-4786-943D-87F624444120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429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dirty="0" smtClean="0"/>
              <a:t>PAG</a:t>
            </a:r>
            <a:r>
              <a:rPr lang="es-EC" b="1" baseline="0" dirty="0" smtClean="0"/>
              <a:t> 22</a:t>
            </a:r>
            <a:endParaRPr lang="es-EC" b="1" dirty="0" smtClean="0"/>
          </a:p>
          <a:p>
            <a:r>
              <a:rPr lang="es-EC" dirty="0" smtClean="0"/>
              <a:t>MEDICINA =</a:t>
            </a:r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Fabricación de gasa y vendas para quemaduras y lesiones cutáneas. 	</a:t>
            </a:r>
          </a:p>
          <a:p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Adelgazante.; Reducción de los niveles de colesterol en la sangre ;Favorece la proliferación de la flora intestinal y digestión lactosa. 	</a:t>
            </a:r>
          </a:p>
          <a:p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 bactericida en artículos de aseo personal.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ÓPTICA </a:t>
            </a:r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=Fabricación de lentes de contacto inocuos. 	</a:t>
            </a:r>
          </a:p>
          <a:p>
            <a:r>
              <a:rPr lang="es-EC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TEJIDOS </a:t>
            </a:r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Antibacteriano de fibras textiles. ; Proporciona una textura más suave a la tela. ;Facilita la absorción de colorantes en las telas.</a:t>
            </a:r>
          </a:p>
          <a:p>
            <a:endParaRPr lang="es-EC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1010-0548-4786-943D-87F624444120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62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1010-0548-4786-943D-87F624444120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775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1010-0548-4786-943D-87F624444120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13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71FAF-DE02-4B4A-B45A-AA3B7F62515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5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2B33-D5D2-41B4-A890-8A04FB02DC6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5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B791-331C-4864-BDC9-76FD6939BFA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AAD1-6F26-46C1-934E-C8127E3CFE0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6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9A6CF-5906-427B-B7CA-6D8B9D25B1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4483-BD29-4DB0-8D9D-3E84EB1BA53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6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F1FFB-1F5B-4C4D-89E1-B1B9A0C23E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1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2EBF1-335A-468F-8459-033E865532D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2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9F4B4-F0A3-4597-8B93-100E7501D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7F53-67B5-4CE6-93F3-E402863A6E2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2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C4ADC-DA8B-434C-821C-C4EF542FE80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1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3D5563-6996-440B-8C23-5D9FFD75AB2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5" name="Picture 127" descr="http://exterior.espe.edu.ec/wp-content/uploads/2016/01/Capture5_converted-e145325103446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t="10731" r="-30" b="-10731"/>
          <a:stretch/>
        </p:blipFill>
        <p:spPr bwMode="auto">
          <a:xfrm>
            <a:off x="3203848" y="344193"/>
            <a:ext cx="5939116" cy="9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5" descr="http://iasa2.espe.edu.ec/wp-content/uploads/2015/12/cropped-LOGO-PRINCIPAL-ESPE-PHOTOSH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" y="324865"/>
            <a:ext cx="3398434" cy="9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28"/>
          <p:cNvSpPr>
            <a:spLocks noChangeArrowheads="1"/>
          </p:cNvSpPr>
          <p:nvPr/>
        </p:nvSpPr>
        <p:spPr bwMode="auto">
          <a:xfrm>
            <a:off x="-1" y="1936668"/>
            <a:ext cx="92525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32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"ANÁLISIS DE LA DEMANDA INTERNACIONAL DE QUITOSANO A BASE DE CAMARÓN.".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9"/>
          <p:cNvSpPr>
            <a:spLocks noChangeArrowheads="1"/>
          </p:cNvSpPr>
          <p:nvPr/>
        </p:nvSpPr>
        <p:spPr bwMode="auto">
          <a:xfrm>
            <a:off x="3570701" y="3789040"/>
            <a:ext cx="5401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AUTORES:</a:t>
            </a:r>
            <a:endParaRPr kumimoji="0" lang="es-EC" altLang="zh-CN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 LÓPEZ, DORIS FERNANDA</a:t>
            </a:r>
            <a:endParaRPr kumimoji="0" lang="es-EC" altLang="zh-CN" sz="11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SÁNCHEZ SOLÍS, ELIANA ALEXANDRA</a:t>
            </a:r>
            <a:endParaRPr kumimoji="0" lang="es-EC" altLang="zh-CN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-13981" y="5329754"/>
            <a:ext cx="5327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20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DIRECTOR:</a:t>
            </a:r>
            <a:r>
              <a:rPr kumimoji="0" lang="es-EC" altLang="zh-CN" sz="2000" b="1" i="0" strike="noStrike" cap="none" normalizeH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altLang="zh-CN" sz="2000" i="0" strike="noStrike" cap="none" normalizeH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MSC. </a:t>
            </a:r>
            <a:r>
              <a:rPr kumimoji="0" lang="es-EC" altLang="zh-CN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LEGARDA, RAMIRO</a:t>
            </a:r>
            <a:endParaRPr kumimoji="0" lang="es-EC" altLang="zh-CN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Usuario\Dropbox\Tesis Doris C. - Eliana S\TRADEMAP\TOP 10\Map_391390_I_20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3642" b="9794"/>
          <a:stretch/>
        </p:blipFill>
        <p:spPr bwMode="auto">
          <a:xfrm>
            <a:off x="0" y="907152"/>
            <a:ext cx="9144000" cy="5779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567691"/>
            <a:ext cx="24263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3 Marcador de contenido" descr="C:\Users\Usuario\Dropbox\Tesis Doris C. - Eliana S\TRADEMAP\TOP 10\Map_391390_I_2015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81094" r="79019" b="1821"/>
          <a:stretch/>
        </p:blipFill>
        <p:spPr bwMode="auto">
          <a:xfrm>
            <a:off x="-5703" y="4796419"/>
            <a:ext cx="2339752" cy="17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7504" y="163254"/>
            <a:ext cx="9036496" cy="743899"/>
          </a:xfrm>
        </p:spPr>
        <p:txBody>
          <a:bodyPr/>
          <a:lstStyle/>
          <a:p>
            <a:r>
              <a:rPr lang="x-none" sz="1800" b="1" dirty="0" smtClean="0"/>
              <a:t>Lista de los países importadores para el producto seleccionado en 2015 </a:t>
            </a:r>
            <a:br>
              <a:rPr lang="x-none" sz="1800" b="1" dirty="0" smtClean="0"/>
            </a:br>
            <a:r>
              <a:rPr lang="x-none" sz="1800" dirty="0" smtClean="0"/>
              <a:t>Producto: 391390 los demás polímeros naturales y polímeros naturales modificados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9251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499" y="0"/>
            <a:ext cx="8229600" cy="796950"/>
          </a:xfrm>
        </p:spPr>
        <p:txBody>
          <a:bodyPr/>
          <a:lstStyle/>
          <a:p>
            <a:r>
              <a:rPr lang="x-none" dirty="0" smtClean="0"/>
              <a:t>Proyección de la demanda</a:t>
            </a:r>
            <a:endParaRPr lang="es-EC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6325822"/>
            <a:ext cx="4257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s-EC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</a:t>
            </a:r>
            <a:endParaRPr kumimoji="0" lang="es-EC" sz="9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Doris Changoluisa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16004"/>
              </p:ext>
            </p:extLst>
          </p:nvPr>
        </p:nvGraphicFramePr>
        <p:xfrm>
          <a:off x="3534507" y="796950"/>
          <a:ext cx="2232248" cy="218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332"/>
                <a:gridCol w="1731916"/>
              </a:tblGrid>
              <a:tr h="3123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</a:rPr>
                        <a:t>AÑO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</a:rPr>
                        <a:t>DEMANDA (TM)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23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1" u="none" strike="noStrike" dirty="0">
                          <a:effectLst/>
                        </a:rPr>
                        <a:t>2010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>
                          <a:effectLst/>
                        </a:rPr>
                        <a:t>188844,00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3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1" u="none" strike="noStrike" dirty="0">
                          <a:effectLst/>
                        </a:rPr>
                        <a:t>2011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>
                          <a:effectLst/>
                        </a:rPr>
                        <a:t>195863,00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3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1" u="none" strike="noStrike" dirty="0">
                          <a:effectLst/>
                        </a:rPr>
                        <a:t>2012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>
                          <a:effectLst/>
                        </a:rPr>
                        <a:t>217732,00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3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1" u="none" strike="noStrike" dirty="0">
                          <a:effectLst/>
                        </a:rPr>
                        <a:t>2013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>
                          <a:effectLst/>
                        </a:rPr>
                        <a:t>229780,00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3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1" u="none" strike="noStrike" dirty="0">
                          <a:effectLst/>
                        </a:rPr>
                        <a:t>2014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>
                          <a:effectLst/>
                        </a:rPr>
                        <a:t>258305,00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3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1" u="none" strike="noStrike" dirty="0">
                          <a:effectLst/>
                        </a:rPr>
                        <a:t>2015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>
                          <a:effectLst/>
                        </a:rPr>
                        <a:t>250568,00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706368413"/>
              </p:ext>
            </p:extLst>
          </p:nvPr>
        </p:nvGraphicFramePr>
        <p:xfrm>
          <a:off x="574637" y="3227784"/>
          <a:ext cx="8280920" cy="33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8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75766"/>
            <a:ext cx="8229600" cy="580926"/>
          </a:xfrm>
        </p:spPr>
        <p:txBody>
          <a:bodyPr/>
          <a:lstStyle/>
          <a:p>
            <a:r>
              <a:rPr lang="es-EC" dirty="0" smtClean="0"/>
              <a:t>Precio Internacional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17159"/>
              </p:ext>
            </p:extLst>
          </p:nvPr>
        </p:nvGraphicFramePr>
        <p:xfrm>
          <a:off x="2915816" y="980728"/>
          <a:ext cx="3528392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196"/>
                <a:gridCol w="1764196"/>
              </a:tblGrid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PRECIO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USD/KG)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$         4,86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$         4,77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$         4,71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$         4,63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$         5,06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$         5,23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470538774"/>
              </p:ext>
            </p:extLst>
          </p:nvPr>
        </p:nvGraphicFramePr>
        <p:xfrm>
          <a:off x="611560" y="2744454"/>
          <a:ext cx="7988394" cy="411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2" descr="data:image/jpeg;base64,/9j/4AAQSkZJRgABAQAAAQABAAD/2wCEAAkGBxMSEhQUEhQVFhQXFxkbGBcWGBgYHBoZGRgYFxocHBwYHyggGBolHRQXITEiJSkrLi4uHB8zODMsNygtLisBCgoKDg0OGxAQGy0kICUvLDc0LzQ3LCwvLDAsLSw0LywsNCwsLCwsLC4sLCwtLCwsLCwsLCwsLSwsLCwsLCwsLP/AABEIAMwA9wMBIgACEQEDEQH/xAAcAAABBQEBAQAAAAAAAAAAAAAAAwQFBgcCAQj/xABIEAACAQIDBAcFBAgDBwQDAAABAgMAEQQSIQUxQVEGEyJhcYGRBzJSodEVI0KxFGJygqLB4fBDU5IWM2NzssLSNFST8RckRP/EABoBAQADAQEBAAAAAAAAAAAAAAACAwQBBQb/xAAwEQACAgEDAgMGBQUAAAAAAAAAAQIRAwQhMRJBE1GBBSJhkaHwIzJxwdEUFbHh8f/aAAwDAQACEQMRAD8A3GiiigCiiigCiiigCiiigCiiigCvCa9qG6ZQNJgcUiBiWhcWX3iLHMFtxK3A8aA42T0vwOKkMWHxUUkgv2VbU23lfjGm9b1OVWtq7Owz7PzQRxlY4RLhmQL2Si9ZEyEbtVXdVkQ6C9ARPS3GyQ4OZ4bCULZCdQGchFY9wLA+VU/aPs6hw2HlxMc+J/Too2kGKaVyzOgz9pb5Shy2K23Ejvq/7QwazRPE/uupU+BFtO+uZ8EJIhHKcwsue2ge1ibj4SRqOWlAK4WQsiMdCVBI7yL0htbaUeGhkmlJCItzYXJ4AAcWJIAHEkU8pltXA9cqKbWWWNyCL36t1kA9VB8qAqy9MMZHllxez2gwjGxkEyO8QJAVpYwOyuovYnLx3VdqjdvYBsRC0AsElBWRiTcIdGygDViLgEkWvfW1jJUAUUUUAUUUUAUUUUAUUUUAUUUUAUUUUBGHbcfJ/QfWlDtVR+F/Rfr3Uidhp8TfL6UqdmD4z6Jv57t+tAdHaQ+B99ty9/f3Gj7TX4X/AIf/AC7x6ivPs3/iPr+z9O6vBssXvnb0Xjbu/VFAcfbcfJ/QfWj7bj5P6D61ydiJ8TfL6UfYafE3y+lAdfbcfJ/QfWj7bj5P6D61z9hp8TfL6UfYafE3y+lAdfbcfJ/QfWo/a/TbCYUAzuUzaKCAWY/qqDc7xuFPvsNPib5fSq/FsPDrtCQzNaV40EBbLrGAQ6pf8WcksBwZKAk9i9NcJiwf0dy5U2ZQAGU6+8pIK7jv5GpMbVW9sr8/w7r2586jp+jKdZHKhIkQ2J01jbRlOmo3EA8QO+pAbM5Ow8Ao435c6AQwckURfq45FzksVFsua9mIGaykk623nXeSS02x0zw2G0lL5yLiNAHcjfoqm/magdvbVdpGw+Edux2ZZ+ych0+7jGU5pNO0ToNN53UbFbUw2HJSEPPKxsxBBu243cglm/ZBqmWXfpjuzXDTJRU8rpfVlxxPtImf/wBPhSo4NORf/Qh09aY/7YbSP48OO4Qsfzeq9smXESyqJITHGd5NwRobWzak3twqexeBCozICzBSVUsBc8Be2lZ5ZJJ02bceKDjah81/I5g6eY6P/eRwSj9UPGfUsRU3sz2k4WRgkqSwSHQCQLlY8lcNlPnY1mqnHHXqgO4tH9b/ADpu+1QD1eMw7KDvK21/dYWYd4NWRlPs0yjJHE/zRcfjVG6fbcfJ/QfWj7bj5P6D61RehuJjOSJpGeF9IZL3ytu6tiRfhYX1v2TvW94+w0+Jvl9KvhNSVoxZcTxun/0RxvSjDwrnlJRdwvbUnQBRe7MeQ1pls7p5hJpREBMkje6JomizaXsvWWDGwvYa05g6NIszzMxLZQqXynImhawIsCWuSeQXlUV0lwiTmLCxOZJTLE7Fcn3KRuGMjsB2SQpReJLcgSJlZZxtEHTI+6/4edufOvPtNfhb+H/y36GvPs7/AIjei93du0FcrsoD8bei8L92m860Bz9tx8n9B9aPtuPk/oPrXP2GnxN8vpR9hp8TfL6UB19tx8n9B9aPtuPk/oPrXP2GnxN8vpR9hp8TfL6UB19tx8n9B9aPtuPk/oPrXP2GnxN8vpR9hp8TfL6UAqu10Ivla37v1130VyuyFAtma3gv003UUBJUUUUAUUUUAUUUUAUUUUAUji8JHKuWRFdb3s6hhccbHjS1FAI4TCpEoSNFRRuVQAPQVQ+kHtHVWmiw0Uj5cyGdctlcdklFP+8ym/K5HEVfsQSFYjfY29K+e8GfuYrlblFJzE6kjMTbxJodTplh2tA74aKPB26uTe+a3YIzXJOpLEnMd+/nXeyNhx4deyLvbtORqe4fCvcPO9L9FUJw0Y33aS1uRlfLbutarjhejLMLuct+Fef0TlcI8HseLjjWWfLS9P0KzHHqPGnLjQ1OYro06i6kNbhxqMwuEaRwgGt/SoPDOLpoujqcc05J8Ef1VJYnBJIpV1DKeB/lyPeK0DDbBhUajMeZJ/lTfaHR5CCY9Dy51b/SyStPcz/3CDdNbGZ45I8Fh8kSX6ySwDM5sxW5a4OYWWO4tbUCrT0M6bSyzJh8TkYyAiOVAVJdVLFXUk2JVWYEHgRbdVf6XQkRKxuOqkBa28Aq0Z9C4v3XqL2RiTHiMO2VmYSBgtxeygk+Atp5+VXYKUXJ+pl1abyKEeO3qboRXEMKoLIoUclAA+VUo9PJE7U2FAjHvGKUuyjnlaNMwG/Q37qumHnV1V0IZWAKsNxBFwR3Wq2GSMuGZ8uDJi/OhSiiiplQUUUUAUUUUAUUUUAUUUUAUUUUAUUUUAUUUUAUUUUAUjjcSsUbyObIiszHkqgsT6ClqZ7YwPX4eaEm3Wxul+WdSt/K9GdjV7mby7bx0t55MUcMhIKxgRBUB90M0inOx0vewvcCoL/Z6b3VmjMba58pzANrZVF1O/Q35VL4h5MyxTQYlZ1O6OJnVjYqSjWKlDmOulr62saeYV2IIZChVmXKSCRlOXUjS+nC/nXneJkjue7LBhmkqXoS/RHBIsiIo7Madkb9FAA8TVm29tuDBQtNiZBHGNLm5JJ3AAase4VU9k44RTKTxBuP1dAT5Fl9RXHtQ2RDilw006Tz4SHrTJHhtWu6qEcgEEquVgbajPc6Bq06d3A83WxayfCiY6J9PsDtFmTDSnrFFzG6lGI5i+jDw3XF7VMxYVVxDMBqUHrc3/lXzt7IOjuIbakeISOSPDwM7NJICtlKsoW5sCxzAEDhetyn26BiMw1QDKe/W96ulKMeTPjxynaiU3pR7b4MLiXgiw7TiNirydYIxmU2bIMrZwDcXNr2001rQ+jG34cfho8TATkcbjoykaFWHMGsFx3QTEw7TGJghhxuGM5kCtJGoILElJA50IJtexGnlWu7DZMFA6qsaySyPK0cN+rjZ7DKt94AVRcAAm5sL2rraStkVFt0luIbfVTPILAg7wdQdLH+dQeFweHw57Cxxl9OALW1yi5vbuFdnaBfEFACQEZmfhmugCg8SA1z4rzpfBwh8dg1YBgHckEXFjh5xqPNa85+9Ol3PcjFQx2+Yr/CI6WdcOGzuZGf3YszSO766KpJOpIFlFhatG6J4F4MFhopPfSJFbuIAuPLdS+D2LhoWzxQQxsfxJGin1Ap/WzFh6O55uq1XjJJIKKKKuMYUUUUAUUUUAUUUUAUUUUAUUUUAUUUUAUUUUAUUUUAUUUUAVnGJNsTil3WmJ9VVv8AuqwdPumMezIM5AeZ7iGO9sxG8nki3Fz3gbyKyjol0nlxU87YhgZXIfQBRYAKQAOAULbedNb1n1KuFm72e/xGvNFtxeFDvCcwVg+VXO4GTsgHmrOI0I/WvvApzhtoyRsyEtE6mzLe1j9DwO4jUVxLGHUg7mFtNDrxB4EbweBFTuBgi2hEFn0xUICs6dlrG+VxvvG9icrXAIYb1rPij1Kk6Ztzz6HclcX9CB2pj5CYs7sVLm4udbI5A8Li/fa3GuHxagX/AKepO6pHG9BpyColilQ8GDxHQ3FyhYZrgHMAuu4Co3/8d4lvfdCOCyTzSr5rkXN5k0eHK3uShqdNFbOvQbbIxA6sveweSR171ZtDYcG1b96l4RLiZOow47X43IusS/E/f8Md7t3LcicwXQMn/wBRiWYfBAnUDwLZmfzVlqQ21io8DAMPhFRJZL9WoGi/HM44hb3195sovdr1KOnrefBVk1qk+nErbKy2HjSaQRX6uMLCpJvmMZd5XJ4s0krBjxMdNMF0gw+FxsL4mQRoyyAMQSAxyKtyPdFs2p0pdlEcYVb6Cwubk8yTxJ1JPEmsq6Y4vrsSQuqoMoPDQm/zJ+VRx+/lsnm/C07T/T5n1GjhgCCCCLgjUEHcQeIoZwN5ArEvZH0sZCMDLI3Vm5hbflYamIdxFyBfSxHECtVEg4KT4k/yr0DxCXEqncR613UKzW3oR/qH50pDN8LEfqt/dvyoCWopDD4kNodG5UvQBRRRQBRRRQBRRRQBRRRQBRRSOJxSRrmkdUXmxCj1NALUVX5umOFBsjPKf+FG7j/VbL86QPTJRYvhsQiXF3YRkKDpchXLAeVQ8SPmdplnoriWUKLmmJxzcAPn9amcJGvCaYxYtje9txO48B41XfaBttodmYtwbN1eRCtwQ0p6sHfvGa9+FqAxD2hdITj8dJIDeJSY4RwCKbZh+0bt4FeVRezsS0Lq6b1N/Hnfxplhl17t1PGjFxv1vXGk1TJQm4SUlyjV9i7UWVA6nsneOKniD/ffUp2gyyRsUkW+Vxrod6sNzobC6nkCLEAjJdkbQfDtmTcd6ncf69/9avGxukSyWAIufwnQjw5+VefPFLG7R7ePPjzxrv3RoWD6YZRbExOtv8SFWlQ/uqDIp7spAv7xp+el2C44hAeRzA/6SL37rVRMTtAAWGjd40HLdUth9qRth5nEaLInVqoMjsCZGyXI7JJFidKvx5py8jJn0uOG+5KY7phmFsLEzE/4kytEi/utaRz3AAH4hVfy2Z5JGLyPbO7bzbcAPwoLmyjQXO8kks8TtEqbCx8AQPmSfzqA2t0oCaDKz8FG4eOv991UznPJsaseHHhXU9vixbpZtzqkIB+8YWUchxb6d/hWbg8727qdYyZpZC8hJJ/u1J9UO+tWHF0Lfk87V6nxZVHhfdjc45kIMXYZSCp00YG4+YFfVHRnaiYvCQYhAAssatYcCR2h5G48q+VsRCOG81t3sZ2i52eYwdIppEHgQsvp97arjIaVOSFOUXNRxVX0ICtz4HxHClY8awPa1HzrjauKgSxkljjJ+NlW486ASQm+VtGG4/y+lSWFmzL38aiJsfBIFMc8bsNDldSfGwNPcI/b7mF/P/7BoCQooooAooooAooooAoopntjG9RDJIBcqug5sdFB5C5FG6BG9K9qvCsaRFVeViMza5QqljYcW5X03nW1jTjhVLZ3vI/xynO3lfRfBQBXb4ITMxlYtI++T8QI1XL8IB3KNPnXMBYXSS3WLvtuYHcw7jbyIIrHOTky1KiVw8dgOdNtuawSD4gF/wBZCf8AdT1DcA91IbQjLRsALkWIHMqQ4HnltTscGOKxeLb/APqe19QEjAHll8qcYXbeMiFxJFKBvjePIzfsuhtc94rvBAEE7wQPMHX6UljYo41LsSFHAakk6BVG8knQCuqTrkUXDZm2I8TAJIye0p7J3qRcMp7wQRVA9shP2dYccRDccwBI35gVcOh2xnhw463SR2d2X4esJOXxAtfvvUF7YNlk7MldbkxNHJbuDhWPkrMfKtUd1uVswOBCN4405kGo8/5U3jmuPOuzLqO7+ddB61je5sQBx533UpGLaAWPgde+5priED7+W8b6WwsUzE5F6zna4I8baflQGkbMTDjAxySSTdeVY2V73AcqpIcMFGg3WphFiGDKc28AAAQlgzAaXPurrYk6jW4rrYG1MPiMNHg44JFxcXWSOWWMq5AdX1JJzASWW66Nl3bxxhtnTzNInaGXOHeRChZXOdCVzB2cm7EOTbs1jzqnxse97OcJ425yuXk/2JHapwrYWchpuuEWZesawvbOLBQqEMF0NjcG4rOGi4DtW3G66Hu4itd2FssR7Px7BTLMxaIRg2DXjXq0TOSdBILKSTcEX1rIdlYN5pcjEqVBLKNG7O9e1axvpra3GtGOulNHk6pvxHG268zifVgOC38zu+X867j90+dPtsYRYwuRsytfTS6lTYi4036eRqKkltpVhnE8Oe1W6+wxgmCnzaZsU5HeBFCv5q1YIzWF6+kujWAj2dgcNFOziQoSwVHcmQ9twAik6FreVG6Av00x7/dJE2RXzZpF964AIRSfdJGY5tdFNtdRFYLZcKgHqkLEasyhmPizXJ9aV2xtMyrlTDvYEMrylU7Sm4yoLk3tbtW0JpyjggEaggEeB1FZptNk1sRu1tnwmM3ijvwORbjwNrio3AYyXDlHidyACTGzF0YAm6gMeySBoRbXnUltmfQIN5/nu/vwpjs+JmkBQKVQjtPfKSuo0Gr9oA2BA0teo8cHTVaKpM2NxKHrRO7le0YssYRlHvKoC5gSL2OY62verlh5ldVdDdWAII4gi4NaIzUiDVClFFFTOBRRRQBSWKw6yIyOMyMCrA8QRY0rRQFJxnRueHWI9eg3AkLKPM2WT+E+NNI3SU2OkiXBBBVlvvBB1F7A2PIEVoNRm2tipiAD7kqjsSAajuPxITvU/I2Ipli8iSl5lZw4IFjw3GlajsVtaKE5cRLFFIpyujSKNeYBNyDowPI1z9uYckZZQwsfcV5OVvcU99Ut1ySJBIwCbceHf/Zp90d2cJnOIkF1jZlhU7sykq8hHxZgyryAJ/FVfk23bVYpWF97BYlGg39aQ3A7lNW3oXjFlwcRUEZQY21B7UZKMQRowJUm/frY3FSxShKVJ2JWkTlNdq4BMRDLDILpKjI3gwKnz1p1RWorPkXauzZMJPLh5dJImKnvH4WHcy2YeNIRyWvet99r/Q6LE4aTFgiOfDxO2bhIiAsUbv0OU8CeRr57Eg8DyP8AetAO4zcVLbI2ksSsrZspJPZtrdSpB4gbiCLG4qDRyKHl05DjQGu+xKDrcVjMYVyoiJGpPfZm155Y4yf2qsDzdYzSfGxbyJuo8lsPKoro7s39F2fDDa0k3ak53kGeQH9lAE8QKlKyaqXET0vZ8OZ+hGQbPm1vMwu8jWiJTWQi9yvaJChVBBGgtaq30m2MCk0+HWSWaIBnljLPkAsDnZibnL+EEtbUi1WXbIhK2nZ1TjYyKvmUGX1rnDbc6sxiPFdchZVEOZH3sAcuXtAgEnUkaa86oxy95dTZvywbg+lK2Y7iMc8hu7Zjz/8ArSm5NX/2g9F4EjOMwzKgZrPDuBa/aMY/CwOrJu3kW3GhRNkZXdQyKwYofxBSGKsDwIFrV6R88aT7H+gzYiVMbiFIw8ZzRKR/vZBuax/w1OoPFgOANbVtvZgxERQkqwIZHG9HG5h6kEcQSONPICuVclsthltoLW0tyFqUrjV7AoeGcuhEi5ZFJSRR+F1327tQw7iKUhSygbrafSne2YcmKkIGkiI/iy5kb+ERCm2bfblcee6srVOiwax7PXNma7Hv79/nS10QW3dwrnEymwy31F9OVe7M2LNiLkERRAkZiuZmtoci3AAB0zG97aC2p5u3SAn+lm27XnUr0LxhBfDncozxfsk9tf3WOncwHCu/9jhwxM1+9YSPQRg/OpDYuwVw7F87yORa7ZRlW9yFCgWuQL3udBVkISUrONqiXooorQQCiiigCiiigCiq70g6QmN+pgAMgALs2qxg7hYEZnO8DTTU8AYJonmH38kkin8LNZSO9EspHiKrllSdIkokdtTZ8smJxEkLqYpJLqRM8Y0RFa2RGJ7Stre3KwpimxpWJVyM4BOVp8S91B3jVQ3AcLXF7XFWlVAFhoBuArmYC1z+HtDyB/MXHnWOWGDbk1yWdTSK0vRcaFBhgxt2v0fUDxaRiTyFS2E2U0cYjXE4hUGYhY2WNRmYsbBV3XJ0vpXmwNsLikZ0RkCtazEHUjNfTxqTrsIxW8SCmpK1wRix4uA5ocXIwH4Z/vFPceIHeLGrnsDa4xKG65JFsHS97E7iDxQ2Nj4g2IIqv1xsBimLQD8WdD4ZS4PkY/4jzq6EmmGrQn7ado9VsyRQe1M6RjwJzP8AwIw86+e8OQRuv3Gtv9s3R/H41sMmFhMkUYdms8a9tsqro7Dcob/UaxXbWxMRhJeqxELRyZQ2XMh7LFgDdGI1Kt6VpIHbQxWvYDwuPyr19nrwJHcbEfPX50xiJBH3Z05kH5E06OJc/hI9PrQGjdBNu4naLzo1jLhUdlAsOtBdBlPJrIbHmRe40qy4HGJMgeM3U+oPEEcGHKsh6M7RxODeSXCymJ5BZ7CNgRe4HbRrVLYDpBLDeUuGkaQl1KqBKHOYnsKLFTflbMLaZhWXUYurdHpaHMknCTrv/JfZMfJG+WSPMp91kIBPcVYgXtyOtjYX0rjASqjOyhlhCljmRkCkG5y5gN4zXA07IOlzeCn6XQzKqFGjYkavbKuoa9xqbZbjTeB40h0w6Tq8XUYY5i1s7agBRrlB4kkDut41ljjk5dNHoTzQjDrtV9/UrGIxhZjmOpJe3AFyb29Ki8WwN++uJ0cntKpPeT9K62RslsRiIsPGEDyuEBtoL7zuGgFz5V6iVHzzbbtn0p7MdqfpOzMMxN2ROrc/rRfdknvOUHzqx4vFxxKXldUUb2chR6ms+6I7Gm2LFJAZY53nfPEoVkCkKEd3uT2AFj3ak2HGnow936yQmSX43tpfgg3Rr3DzJOtVznWyCRB9OtvRvil+9UQ9UoRnlkiQsWYtlyD7w6Je50sLb6i45tAV1HAq+LYeWVbGruzngTf+99N8XIEjZmJyotydToup3eFYcmLrk5Wy1SpFQkgZ9BFm5A4adjp3yMgv41P9EuksuDH6LiYJDveAL1VxGSSyk9aVurZrKDott9tH2ExUc6B4zmXNobEag67wDUZte5xeFA3qGJ8GkhIHmIZP9JruOPh7pnLUkXrZvSPDztkV8sn+W4KN5Bve8r1LVm+1MAj6MNN4I0KkcVPA8as3QzajyxvHMc0sLBS3xqwzI3jbQ94Na4ZLdMg4lioooq4iFFFFAFeMbC9e0hjcUkSM8rBUUak7v6+FAZ1spjKBI3vSkyt+/wBoDyXKvgBUxUHgC6CyDLGLqmcHOUB7N1vZDlA33PcN1SkIc6lrDwF/yrEi1jiqhtnbE88z4fC9kJmzvuJy6Nr+FQTbTUn0q4LpVD2bilweJxMc2me9mseJZlP7LBt/MeNoZXwrpGbUN7K6T5ZGbFxGJhiaeA/dK4DqdRqBYsvLUC4NxWhbI2iuIiWVdL6EcmGhH98CKr3s7UGCYEA9sXB10yDeOVWuOJV0VQo5AAflUcEWop2Q0sWoJ3s+wSPYXsT3KCT6Cmmy9prDiBJLFMqZZBm6pmALMlvdudwbXv76e0Vf3s1lrwGPinQPC6up4qb6jeDyI5HWqJ7YuijYqBcRCCZsODdRveI2LADiykZgP2hvIp8mZH62KyyceAcD8L23jk29eHEG2bNxyzRh1uOBU71YaMptxB/ppWiE+og1R8tYebMN/wDXvpW9at0/9lolZ8TgCqSG7SQscqOd5ZSB9254j3T3ak41FtAaZtCd19L+B3EeFTOD6vGW9JfpI5GvDiRyoBci++k3cKP5U3fF94HhTR8SN19fn6UAtNLx41qvsL6Kks20JV0GZILjeTpJIO610B73qu+zz2cS7QKzzHq8JmINj95IVNiqge4LixY2PIcR9CYXDJEixxqFRFCqo0AUCwA7rCgKTHMZZp5j+KQxp3RxEoB5t1jfvUvTPZ65GmhbRopX05q7GRG8CG+Rp5WQsCqd0l6Rl+tw8CZgFcSPqbKBZ8oG4D4jx4cauJvw38PHhWedG5EXC41GsJTE2h0JVUYEa7yGvceFU5W9oruZtRJ7RW139Dro/wBIJMMiB47wMzWYA5r37Vjua3w7++p3rlfGIVYNeVStv8v9Dcg/s5pGN/16T6LYGOfAqkq5l6xja5GoOhBGo3n1NT+DwMcSqqKAFBAJ1IUksRma5tck2vUYQk4q3ts/9HdMpxirdqvkGO4edOOiGNijaZ5HCGVlVMwKqVjGW+YjLcsz2F9wFINFnN2vltYDcf6UrJECuWwta1raDhu5d1aIunZoZd6KomydsthGCOb4ckKb/wCCSbBgf8q51H4dCNNKvdaITUkQaoKKKKmcCqH0ixpnxLL/AIUDWUcGltdn78obKO/N3VfKzKHfJff101/HrnqnM9qJRHWGju3cNaf00wJ1P9/3vp3VKJsKZbY2ZFMh61A2UEqdQRpfQjXy3U+BqiDGvgMRKk3WPFIDkJYnTUqVzGxtmsR/ZjOSS34Kcs1Fe8tmRuw9kSSwvPC5WWJtALgkZQxsw/F3bjVz6KbWOJhu/vocrEaX0uGtwuPmDVR2Bt4YbDyIFJlduzuyjshbniTfhbWrR0M2W0EBLghpCGKneABZQe/efOs+CrXT5bmTS8rp8t/2J+iiitZ6AUpsfEdVilH4JwVb/mIpZD5oHU/spTdpdbDU/IeNJ4psrQHiMRDbzcKf4S1E6dgtHSnEdXgsU+7LBKdeYRrfOvmXqxlCkXAFrWvu0rcPa9ttI9nsgcBppEj/AHb9Y415qhX96sQ6wcx61rKyNngS5sMvgSPkK2zop7LNnT4PCTypKzy4eF3++kALPGrNoDpqTpWMYpgbmvoj2X7SRtlYS5N1jybv8tmj/wCygMb9pHRvDYLaBhiTLF1UbgFnffnUm7kk6pUNCqj3QAO4Wq3e23EK+00sd2FiHn1k7fkwqoJMLDhQGn+xPa+SabCn3ZF61P20yo/quT/Qa1faeOWCKSV/dRSx5m3Ad5OnnXzl0N2msO0MG97WmVb/APMBhPylNbl0vxKskEYNw865h3IrzfnEKjJ0rOogI8JI7dfKxGJbViNVVTuiy6Aovkb3N6fre2tr9xuPyr2uTfhY9x+tZSZ1VZ6V9HonSWcXWRUZjbUOVF9Qdx03j51YmLkEABSRoSQbHgd2tUqDpA7QYqHFv97kcLdVXXKQU7AAve1r76ryONVIo1DhXTLvYy2TicXh4RNGQ0GYhkOoBvY3G9bm3aU+NXzZePWeJZUuA3A7wQbEHwIqm4Ha8UWznjLAyP1ihN5GbTM3IAa+VWHobhWjwq5hYszPY7wDYD1Cg+dV4XTST7fIp0zpqKdqvk/vsTdF6KTZCd9rchx860m0aY6MMO0LhlsRz0sfkasfQnHGTD9W5u8DGNjzAsUPmhXzvUBjjqB3f3+VPOgp/wD2MZbdlgJ/ayuPyAruN1MPgudFFFaisKoG3MP1WKcb0mOdCNwewEidx0zjnduVKYnDzkm4Yd165xuzRKpVka1wRbQi17WObRhprUJx6kdTobxkg3tUihuLiq9Pgpoic8MjqDo8YubD40BuDrqRcaCma7TiB94Lv0Oh4bwT+0PSs1dPJZyW7KaSxWHV1KOoIN9GAOtt9jyqpJjmc2jLOeAjBc/w08TCTIC8qOg5sRoP1rE5PP8APSu1Zxjvo50dGFDZssjk3D5LFRa1gSSe+pvKarww8vA38WH1okwchG8g8CGGnqbHwOlcjFRVIjCCgqRYSDypFoWbebDkPrUAsEw95g3gLH5OR8q4xMjoLnsjmzAD5mu7EixkBBu+pqH2hjyrNMVLR4SN53A4sEYRJf4ibnusKj8JhcRMQY0bId8re74qCfvPy76nE2EgiaExuyOrK99CxYm7E332PlpUoQt32ONmDdIelGOxrHr5JChJtEoZY1F9AFGhtuubnmTUGIn+FvQ1qOK9lmJDfdMjLr75ZDYm+oAYaDTQ+lOdj+y2TNfFsCoHuRZu0bads5coB10Bvu0rSQMmyPyb0NfRPsnxwm2bFZAhiLRsAMoJWzZrc2DgnvzVmR9le0esKjJkvpIX3jnlF2B7vnxrSOjfRl8HAsK5m1LMx0zMbXNr6CwAA7qAyz2t46SbaUy5TlhtGtl+EDMSRvuxO/haqb1T/C3oa2Hph7OJ8TKZ4GyO1s6uTlJAAzArcg2AuLcO+o6f2U4gYYBHBxIYkklghUgDICd1iCcxGt7aUBmmFkljdXQMGUgi6ZhcbtGBB8xW6dGulzbQwnWyplnws0bSgA2ZHDR9YAdQLPISOGU+Azg+zbat7dR59dHb/qvV86CdC8RhIpevF5JbBlDZgEUGwJ4k52vbuqMlao6i8ZTQRVaw0UmGYRzBsp0ikNiD+o1z74AI7xUlHERc5Sd1t3AEHieNZ6JkkKhukOxIp0dsg64KcjA5SWt2QdbML866MdjrA50t2SpG8G9iwN9/PhrSCu4tbDTE2H4UW+++rNpw17qjKKapkZRUlTG/RzosiKHnivKCbAnMoF9DlGl/G9WNzckDQjW9VxEnAJcWPwhrhfFuJ9P502RZG1XM/wDy7v8A9F65GCiqRyGOMFSLUDJ8I8b16xI1b0H961WerxH+ViP/AIpP/Guf0DFt7sEnjIwQfmWPpUqZMl8XOFDO+gGp+g5mrH0GwhjiZ5OzLM+cqd6rYKi+IUA+JNU/CdHJcwea7sNVUaIp52Jux7zUr+hy/C3r/WrceOnbONmg0VS8HFMBlCsTy36acb9m2vjevKuIFxlhVveF6avs0cCR460+ooCKbZ7jdY+dIyYRuKX8r1N0UBAZCOBHlauasNctGDvAPlQFMn2DEdULxH/hkZf9DAqPICm/+z7/APun/wDiiq8HDJ8I9K4OCT4fmag8cX2O9TKYvRxfxzTt4Mqf9Cg/OnWF2Fh4yCsSlh+J7yN6uTbyqznAJyPqa5Oz15t8vpXVCK7C2RdFP3wS8z8vpSb4UDiflUjg0opUxiuCtAc0UUUAUUV2EoDiilViFLLhRzPy+lAMMRAsilHUMp3qwuDUI+wpI/8AcS3XgkuY28JF7VvEHxq3pgVPE/L6UoNnpzPr/SoygpcnU6KV+j4vjGvlMLfxKD8q6XZ2Jf3mjjHO7Sn0sij1NXUYBOR9TXQwSfD8zUPBid6mVXDbFiWxYGVuclmHklsi+IF++pK9TYwyfCvoK7CAbgKsSS4I2QaoTuBPgDSi4Rz+E/l+dTVFdBFps5uJA+dLx7OUbyT8qe0UBxHGF3ACiu6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data:image/jpeg;base64,/9j/4AAQSkZJRgABAQAAAQABAAD/2wCEAAkGBxMSEhQUEhQVFhQXFxkbGBcWGBgYHBoZGRgYFxocHBwYHyggGBolHRQXITEiJSkrLi4uHB8zODMsNygtLisBCgoKDg0OGxAQGy0kICUvLDc0LzQ3LCwvLDAsLSw0LywsNCwsLCwsLC4sLCwtLCwsLCwsLCwsLSwsLCwsLCwsLP/AABEIAMwA9wMBIgACEQEDEQH/xAAcAAABBQEBAQAAAAAAAAAAAAAAAwQFBgcCAQj/xABIEAACAQIDBAcFBAgDBwQDAAABAgMAEQQSIQUxQVEGEyJhcYGRBzJSodEVI0KxFGJygqLB4fBDU5IWM2NzssLSNFST8RckRP/EABoBAQADAQEBAAAAAAAAAAAAAAACAwQBBQb/xAAwEQACAgEDAgMGBQUAAAAAAAAAAQIRAwQhMRJBE1GBBSJhkaHwIzJxwdEUFbHh8f/aAAwDAQACEQMRAD8A3GiiigCiiigCiiigCiiigCiiigCvCa9qG6ZQNJgcUiBiWhcWX3iLHMFtxK3A8aA42T0vwOKkMWHxUUkgv2VbU23lfjGm9b1OVWtq7Owz7PzQRxlY4RLhmQL2Si9ZEyEbtVXdVkQ6C9ARPS3GyQ4OZ4bCULZCdQGchFY9wLA+VU/aPs6hw2HlxMc+J/Too2kGKaVyzOgz9pb5Shy2K23Ejvq/7QwazRPE/uupU+BFtO+uZ8EJIhHKcwsue2ge1ibj4SRqOWlAK4WQsiMdCVBI7yL0htbaUeGhkmlJCItzYXJ4AAcWJIAHEkU8pltXA9cqKbWWWNyCL36t1kA9VB8qAqy9MMZHllxez2gwjGxkEyO8QJAVpYwOyuovYnLx3VdqjdvYBsRC0AsElBWRiTcIdGygDViLgEkWvfW1jJUAUUUUAUUUUAUUUUAUUUUAUUUUAUUUUBGHbcfJ/QfWlDtVR+F/Rfr3Uidhp8TfL6UqdmD4z6Jv57t+tAdHaQ+B99ty9/f3Gj7TX4X/AIf/AC7x6ivPs3/iPr+z9O6vBssXvnb0Xjbu/VFAcfbcfJ/QfWj7bj5P6D61ydiJ8TfL6UfYafE3y+lAdfbcfJ/QfWj7bj5P6D61z9hp8TfL6UfYafE3y+lAdfbcfJ/QfWo/a/TbCYUAzuUzaKCAWY/qqDc7xuFPvsNPib5fSq/FsPDrtCQzNaV40EBbLrGAQ6pf8WcksBwZKAk9i9NcJiwf0dy5U2ZQAGU6+8pIK7jv5GpMbVW9sr8/w7r2586jp+jKdZHKhIkQ2J01jbRlOmo3EA8QO+pAbM5Ow8Ao435c6AQwckURfq45FzksVFsua9mIGaykk623nXeSS02x0zw2G0lL5yLiNAHcjfoqm/magdvbVdpGw+Edux2ZZ+ych0+7jGU5pNO0ToNN53UbFbUw2HJSEPPKxsxBBu243cglm/ZBqmWXfpjuzXDTJRU8rpfVlxxPtImf/wBPhSo4NORf/Qh09aY/7YbSP48OO4Qsfzeq9smXESyqJITHGd5NwRobWzak3twqexeBCozICzBSVUsBc8Be2lZ5ZJJ02bceKDjah81/I5g6eY6P/eRwSj9UPGfUsRU3sz2k4WRgkqSwSHQCQLlY8lcNlPnY1mqnHHXqgO4tH9b/ADpu+1QD1eMw7KDvK21/dYWYd4NWRlPs0yjJHE/zRcfjVG6fbcfJ/QfWj7bj5P6D61RehuJjOSJpGeF9IZL3ytu6tiRfhYX1v2TvW94+w0+Jvl9KvhNSVoxZcTxun/0RxvSjDwrnlJRdwvbUnQBRe7MeQ1pls7p5hJpREBMkje6JomizaXsvWWDGwvYa05g6NIszzMxLZQqXynImhawIsCWuSeQXlUV0lwiTmLCxOZJTLE7Fcn3KRuGMjsB2SQpReJLcgSJlZZxtEHTI+6/4edufOvPtNfhb+H/y36GvPs7/AIjei93du0FcrsoD8bei8L92m860Bz9tx8n9B9aPtuPk/oPrXP2GnxN8vpR9hp8TfL6UB19tx8n9B9aPtuPk/oPrXP2GnxN8vpR9hp8TfL6UB19tx8n9B9aPtuPk/oPrXP2GnxN8vpR9hp8TfL6UAqu10Ivla37v1130VyuyFAtma3gv003UUBJUUUUAUUUUAUUUUAUUUUAUji8JHKuWRFdb3s6hhccbHjS1FAI4TCpEoSNFRRuVQAPQVQ+kHtHVWmiw0Uj5cyGdctlcdklFP+8ym/K5HEVfsQSFYjfY29K+e8GfuYrlblFJzE6kjMTbxJodTplh2tA74aKPB26uTe+a3YIzXJOpLEnMd+/nXeyNhx4deyLvbtORqe4fCvcPO9L9FUJw0Y33aS1uRlfLbutarjhejLMLuct+Fef0TlcI8HseLjjWWfLS9P0KzHHqPGnLjQ1OYro06i6kNbhxqMwuEaRwgGt/SoPDOLpoujqcc05J8Ef1VJYnBJIpV1DKeB/lyPeK0DDbBhUajMeZJ/lTfaHR5CCY9Dy51b/SyStPcz/3CDdNbGZ45I8Fh8kSX6ySwDM5sxW5a4OYWWO4tbUCrT0M6bSyzJh8TkYyAiOVAVJdVLFXUk2JVWYEHgRbdVf6XQkRKxuOqkBa28Aq0Z9C4v3XqL2RiTHiMO2VmYSBgtxeygk+Atp5+VXYKUXJ+pl1abyKEeO3qboRXEMKoLIoUclAA+VUo9PJE7U2FAjHvGKUuyjnlaNMwG/Q37qumHnV1V0IZWAKsNxBFwR3Wq2GSMuGZ8uDJi/OhSiiiplQUUUUAUUUUAUUUUAUUUUAUUUUAUUUUAUUUUAUUUUAUjjcSsUbyObIiszHkqgsT6ClqZ7YwPX4eaEm3Wxul+WdSt/K9GdjV7mby7bx0t55MUcMhIKxgRBUB90M0inOx0vewvcCoL/Z6b3VmjMba58pzANrZVF1O/Q35VL4h5MyxTQYlZ1O6OJnVjYqSjWKlDmOulr62saeYV2IIZChVmXKSCRlOXUjS+nC/nXneJkjue7LBhmkqXoS/RHBIsiIo7Madkb9FAA8TVm29tuDBQtNiZBHGNLm5JJ3AAase4VU9k44RTKTxBuP1dAT5Fl9RXHtQ2RDilw006Tz4SHrTJHhtWu6qEcgEEquVgbajPc6Bq06d3A83WxayfCiY6J9PsDtFmTDSnrFFzG6lGI5i+jDw3XF7VMxYVVxDMBqUHrc3/lXzt7IOjuIbakeISOSPDwM7NJICtlKsoW5sCxzAEDhetyn26BiMw1QDKe/W96ulKMeTPjxynaiU3pR7b4MLiXgiw7TiNirydYIxmU2bIMrZwDcXNr2001rQ+jG34cfho8TATkcbjoykaFWHMGsFx3QTEw7TGJghhxuGM5kCtJGoILElJA50IJtexGnlWu7DZMFA6qsaySyPK0cN+rjZ7DKt94AVRcAAm5sL2rraStkVFt0luIbfVTPILAg7wdQdLH+dQeFweHw57Cxxl9OALW1yi5vbuFdnaBfEFACQEZmfhmugCg8SA1z4rzpfBwh8dg1YBgHckEXFjh5xqPNa85+9Ol3PcjFQx2+Yr/CI6WdcOGzuZGf3YszSO766KpJOpIFlFhatG6J4F4MFhopPfSJFbuIAuPLdS+D2LhoWzxQQxsfxJGin1Ap/WzFh6O55uq1XjJJIKKKKuMYUUUUAUUUUAUUUUAUUUUAUUUUAUUUUAUUUUAUUUUAUUUUAVnGJNsTil3WmJ9VVv8AuqwdPumMezIM5AeZ7iGO9sxG8nki3Fz3gbyKyjol0nlxU87YhgZXIfQBRYAKQAOAULbedNb1n1KuFm72e/xGvNFtxeFDvCcwVg+VXO4GTsgHmrOI0I/WvvApzhtoyRsyEtE6mzLe1j9DwO4jUVxLGHUg7mFtNDrxB4EbweBFTuBgi2hEFn0xUICs6dlrG+VxvvG9icrXAIYb1rPij1Kk6Ztzz6HclcX9CB2pj5CYs7sVLm4udbI5A8Li/fa3GuHxagX/AKepO6pHG9BpyColilQ8GDxHQ3FyhYZrgHMAuu4Co3/8d4lvfdCOCyTzSr5rkXN5k0eHK3uShqdNFbOvQbbIxA6sveweSR171ZtDYcG1b96l4RLiZOow47X43IusS/E/f8Md7t3LcicwXQMn/wBRiWYfBAnUDwLZmfzVlqQ21io8DAMPhFRJZL9WoGi/HM44hb3195sovdr1KOnrefBVk1qk+nErbKy2HjSaQRX6uMLCpJvmMZd5XJ4s0krBjxMdNMF0gw+FxsL4mQRoyyAMQSAxyKtyPdFs2p0pdlEcYVb6Cwubk8yTxJ1JPEmsq6Y4vrsSQuqoMoPDQm/zJ+VRx+/lsnm/C07T/T5n1GjhgCCCCLgjUEHcQeIoZwN5ArEvZH0sZCMDLI3Vm5hbflYamIdxFyBfSxHECtVEg4KT4k/yr0DxCXEqncR613UKzW3oR/qH50pDN8LEfqt/dvyoCWopDD4kNodG5UvQBRRRQBRRRQBRRRQBRRRQBRRSOJxSRrmkdUXmxCj1NALUVX5umOFBsjPKf+FG7j/VbL86QPTJRYvhsQiXF3YRkKDpchXLAeVQ8SPmdplnoriWUKLmmJxzcAPn9amcJGvCaYxYtje9txO48B41XfaBttodmYtwbN1eRCtwQ0p6sHfvGa9+FqAxD2hdITj8dJIDeJSY4RwCKbZh+0bt4FeVRezsS0Lq6b1N/Hnfxplhl17t1PGjFxv1vXGk1TJQm4SUlyjV9i7UWVA6nsneOKniD/ffUp2gyyRsUkW+Vxrod6sNzobC6nkCLEAjJdkbQfDtmTcd6ncf69/9avGxukSyWAIufwnQjw5+VefPFLG7R7ePPjzxrv3RoWD6YZRbExOtv8SFWlQ/uqDIp7spAv7xp+el2C44hAeRzA/6SL37rVRMTtAAWGjd40HLdUth9qRth5nEaLInVqoMjsCZGyXI7JJFidKvx5py8jJn0uOG+5KY7phmFsLEzE/4kytEi/utaRz3AAH4hVfy2Z5JGLyPbO7bzbcAPwoLmyjQXO8kks8TtEqbCx8AQPmSfzqA2t0oCaDKz8FG4eOv991UznPJsaseHHhXU9vixbpZtzqkIB+8YWUchxb6d/hWbg8727qdYyZpZC8hJJ/u1J9UO+tWHF0Lfk87V6nxZVHhfdjc45kIMXYZSCp00YG4+YFfVHRnaiYvCQYhAAssatYcCR2h5G48q+VsRCOG81t3sZ2i52eYwdIppEHgQsvp97arjIaVOSFOUXNRxVX0ICtz4HxHClY8awPa1HzrjauKgSxkljjJ+NlW486ASQm+VtGG4/y+lSWFmzL38aiJsfBIFMc8bsNDldSfGwNPcI/b7mF/P/7BoCQooooAooooAooooAoopntjG9RDJIBcqug5sdFB5C5FG6BG9K9qvCsaRFVeViMza5QqljYcW5X03nW1jTjhVLZ3vI/xynO3lfRfBQBXb4ITMxlYtI++T8QI1XL8IB3KNPnXMBYXSS3WLvtuYHcw7jbyIIrHOTky1KiVw8dgOdNtuawSD4gF/wBZCf8AdT1DcA91IbQjLRsALkWIHMqQ4HnltTscGOKxeLb/APqe19QEjAHll8qcYXbeMiFxJFKBvjePIzfsuhtc94rvBAEE7wQPMHX6UljYo41LsSFHAakk6BVG8knQCuqTrkUXDZm2I8TAJIye0p7J3qRcMp7wQRVA9shP2dYccRDccwBI35gVcOh2xnhw463SR2d2X4esJOXxAtfvvUF7YNlk7MldbkxNHJbuDhWPkrMfKtUd1uVswOBCN4405kGo8/5U3jmuPOuzLqO7+ddB61je5sQBx533UpGLaAWPgde+5priED7+W8b6WwsUzE5F6zna4I8baflQGkbMTDjAxySSTdeVY2V73AcqpIcMFGg3WphFiGDKc28AAAQlgzAaXPurrYk6jW4rrYG1MPiMNHg44JFxcXWSOWWMq5AdX1JJzASWW66Nl3bxxhtnTzNInaGXOHeRChZXOdCVzB2cm7EOTbs1jzqnxse97OcJ425yuXk/2JHapwrYWchpuuEWZesawvbOLBQqEMF0NjcG4rOGi4DtW3G66Hu4itd2FssR7Px7BTLMxaIRg2DXjXq0TOSdBILKSTcEX1rIdlYN5pcjEqVBLKNG7O9e1axvpra3GtGOulNHk6pvxHG268zifVgOC38zu+X867j90+dPtsYRYwuRsytfTS6lTYi4036eRqKkltpVhnE8Oe1W6+wxgmCnzaZsU5HeBFCv5q1YIzWF6+kujWAj2dgcNFOziQoSwVHcmQ9twAik6FreVG6Av00x7/dJE2RXzZpF964AIRSfdJGY5tdFNtdRFYLZcKgHqkLEasyhmPizXJ9aV2xtMyrlTDvYEMrylU7Sm4yoLk3tbtW0JpyjggEaggEeB1FZptNk1sRu1tnwmM3ijvwORbjwNrio3AYyXDlHidyACTGzF0YAm6gMeySBoRbXnUltmfQIN5/nu/vwpjs+JmkBQKVQjtPfKSuo0Gr9oA2BA0teo8cHTVaKpM2NxKHrRO7le0YssYRlHvKoC5gSL2OY62verlh5ldVdDdWAII4gi4NaIzUiDVClFFFTOBRRRQBSWKw6yIyOMyMCrA8QRY0rRQFJxnRueHWI9eg3AkLKPM2WT+E+NNI3SU2OkiXBBBVlvvBB1F7A2PIEVoNRm2tipiAD7kqjsSAajuPxITvU/I2Ipli8iSl5lZw4IFjw3GlajsVtaKE5cRLFFIpyujSKNeYBNyDowPI1z9uYckZZQwsfcV5OVvcU99Ut1ySJBIwCbceHf/Zp90d2cJnOIkF1jZlhU7sykq8hHxZgyryAJ/FVfk23bVYpWF97BYlGg39aQ3A7lNW3oXjFlwcRUEZQY21B7UZKMQRowJUm/frY3FSxShKVJ2JWkTlNdq4BMRDLDILpKjI3gwKnz1p1RWorPkXauzZMJPLh5dJImKnvH4WHcy2YeNIRyWvet99r/Q6LE4aTFgiOfDxO2bhIiAsUbv0OU8CeRr57Eg8DyP8AetAO4zcVLbI2ksSsrZspJPZtrdSpB4gbiCLG4qDRyKHl05DjQGu+xKDrcVjMYVyoiJGpPfZm155Y4yf2qsDzdYzSfGxbyJuo8lsPKoro7s39F2fDDa0k3ak53kGeQH9lAE8QKlKyaqXET0vZ8OZ+hGQbPm1vMwu8jWiJTWQi9yvaJChVBBGgtaq30m2MCk0+HWSWaIBnljLPkAsDnZibnL+EEtbUi1WXbIhK2nZ1TjYyKvmUGX1rnDbc6sxiPFdchZVEOZH3sAcuXtAgEnUkaa86oxy95dTZvywbg+lK2Y7iMc8hu7Zjz/8ArSm5NX/2g9F4EjOMwzKgZrPDuBa/aMY/CwOrJu3kW3GhRNkZXdQyKwYofxBSGKsDwIFrV6R88aT7H+gzYiVMbiFIw8ZzRKR/vZBuax/w1OoPFgOANbVtvZgxERQkqwIZHG9HG5h6kEcQSONPICuVclsthltoLW0tyFqUrjV7AoeGcuhEi5ZFJSRR+F1327tQw7iKUhSygbrafSne2YcmKkIGkiI/iy5kb+ERCm2bfblcee6srVOiwax7PXNma7Hv79/nS10QW3dwrnEymwy31F9OVe7M2LNiLkERRAkZiuZmtoci3AAB0zG97aC2p5u3SAn+lm27XnUr0LxhBfDncozxfsk9tf3WOncwHCu/9jhwxM1+9YSPQRg/OpDYuwVw7F87yORa7ZRlW9yFCgWuQL3udBVkISUrONqiXooorQQCiiigCiiigCiq70g6QmN+pgAMgALs2qxg7hYEZnO8DTTU8AYJonmH38kkin8LNZSO9EspHiKrllSdIkokdtTZ8smJxEkLqYpJLqRM8Y0RFa2RGJ7Stre3KwpimxpWJVyM4BOVp8S91B3jVQ3AcLXF7XFWlVAFhoBuArmYC1z+HtDyB/MXHnWOWGDbk1yWdTSK0vRcaFBhgxt2v0fUDxaRiTyFS2E2U0cYjXE4hUGYhY2WNRmYsbBV3XJ0vpXmwNsLikZ0RkCtazEHUjNfTxqTrsIxW8SCmpK1wRix4uA5ocXIwH4Z/vFPceIHeLGrnsDa4xKG65JFsHS97E7iDxQ2Nj4g2IIqv1xsBimLQD8WdD4ZS4PkY/4jzq6EmmGrQn7ado9VsyRQe1M6RjwJzP8AwIw86+e8OQRuv3Gtv9s3R/H41sMmFhMkUYdms8a9tsqro7Dcob/UaxXbWxMRhJeqxELRyZQ2XMh7LFgDdGI1Kt6VpIHbQxWvYDwuPyr19nrwJHcbEfPX50xiJBH3Z05kH5E06OJc/hI9PrQGjdBNu4naLzo1jLhUdlAsOtBdBlPJrIbHmRe40qy4HGJMgeM3U+oPEEcGHKsh6M7RxODeSXCymJ5BZ7CNgRe4HbRrVLYDpBLDeUuGkaQl1KqBKHOYnsKLFTflbMLaZhWXUYurdHpaHMknCTrv/JfZMfJG+WSPMp91kIBPcVYgXtyOtjYX0rjASqjOyhlhCljmRkCkG5y5gN4zXA07IOlzeCn6XQzKqFGjYkavbKuoa9xqbZbjTeB40h0w6Tq8XUYY5i1s7agBRrlB4kkDut41ljjk5dNHoTzQjDrtV9/UrGIxhZjmOpJe3AFyb29Ki8WwN++uJ0cntKpPeT9K62RslsRiIsPGEDyuEBtoL7zuGgFz5V6iVHzzbbtn0p7MdqfpOzMMxN2ROrc/rRfdknvOUHzqx4vFxxKXldUUb2chR6ms+6I7Gm2LFJAZY53nfPEoVkCkKEd3uT2AFj3ak2HGnow936yQmSX43tpfgg3Rr3DzJOtVznWyCRB9OtvRvil+9UQ9UoRnlkiQsWYtlyD7w6Je50sLb6i45tAV1HAq+LYeWVbGruzngTf+99N8XIEjZmJyotydToup3eFYcmLrk5Wy1SpFQkgZ9BFm5A4adjp3yMgv41P9EuksuDH6LiYJDveAL1VxGSSyk9aVurZrKDott9tH2ExUc6B4zmXNobEag67wDUZte5xeFA3qGJ8GkhIHmIZP9JruOPh7pnLUkXrZvSPDztkV8sn+W4KN5Bve8r1LVm+1MAj6MNN4I0KkcVPA8as3QzajyxvHMc0sLBS3xqwzI3jbQ94Na4ZLdMg4lioooq4iFFFFAFeMbC9e0hjcUkSM8rBUUak7v6+FAZ1spjKBI3vSkyt+/wBoDyXKvgBUxUHgC6CyDLGLqmcHOUB7N1vZDlA33PcN1SkIc6lrDwF/yrEi1jiqhtnbE88z4fC9kJmzvuJy6Nr+FQTbTUn0q4LpVD2bilweJxMc2me9mseJZlP7LBt/MeNoZXwrpGbUN7K6T5ZGbFxGJhiaeA/dK4DqdRqBYsvLUC4NxWhbI2iuIiWVdL6EcmGhH98CKr3s7UGCYEA9sXB10yDeOVWuOJV0VQo5AAflUcEWop2Q0sWoJ3s+wSPYXsT3KCT6Cmmy9prDiBJLFMqZZBm6pmALMlvdudwbXv76e0Vf3s1lrwGPinQPC6up4qb6jeDyI5HWqJ7YuijYqBcRCCZsODdRveI2LADiykZgP2hvIp8mZH62KyyceAcD8L23jk29eHEG2bNxyzRh1uOBU71YaMptxB/ppWiE+og1R8tYebMN/wDXvpW9at0/9lolZ8TgCqSG7SQscqOd5ZSB9254j3T3ak41FtAaZtCd19L+B3EeFTOD6vGW9JfpI5GvDiRyoBci++k3cKP5U3fF94HhTR8SN19fn6UAtNLx41qvsL6Kks20JV0GZILjeTpJIO610B73qu+zz2cS7QKzzHq8JmINj95IVNiqge4LixY2PIcR9CYXDJEixxqFRFCqo0AUCwA7rCgKTHMZZp5j+KQxp3RxEoB5t1jfvUvTPZ65GmhbRopX05q7GRG8CG+Rp5WQsCqd0l6Rl+tw8CZgFcSPqbKBZ8oG4D4jx4cauJvw38PHhWedG5EXC41GsJTE2h0JVUYEa7yGvceFU5W9oruZtRJ7RW139Dro/wBIJMMiB47wMzWYA5r37Vjua3w7++p3rlfGIVYNeVStv8v9Dcg/s5pGN/16T6LYGOfAqkq5l6xja5GoOhBGo3n1NT+DwMcSqqKAFBAJ1IUksRma5tck2vUYQk4q3ts/9HdMpxirdqvkGO4edOOiGNijaZ5HCGVlVMwKqVjGW+YjLcsz2F9wFINFnN2vltYDcf6UrJECuWwta1raDhu5d1aIunZoZd6KomydsthGCOb4ckKb/wCCSbBgf8q51H4dCNNKvdaITUkQaoKKKKmcCqH0ixpnxLL/AIUDWUcGltdn78obKO/N3VfKzKHfJff101/HrnqnM9qJRHWGju3cNaf00wJ1P9/3vp3VKJsKZbY2ZFMh61A2UEqdQRpfQjXy3U+BqiDGvgMRKk3WPFIDkJYnTUqVzGxtmsR/ZjOSS34Kcs1Fe8tmRuw9kSSwvPC5WWJtALgkZQxsw/F3bjVz6KbWOJhu/vocrEaX0uGtwuPmDVR2Bt4YbDyIFJlduzuyjshbniTfhbWrR0M2W0EBLghpCGKneABZQe/efOs+CrXT5bmTS8rp8t/2J+iiitZ6AUpsfEdVilH4JwVb/mIpZD5oHU/spTdpdbDU/IeNJ4psrQHiMRDbzcKf4S1E6dgtHSnEdXgsU+7LBKdeYRrfOvmXqxlCkXAFrWvu0rcPa9ttI9nsgcBppEj/AHb9Y415qhX96sQ6wcx61rKyNngS5sMvgSPkK2zop7LNnT4PCTypKzy4eF3++kALPGrNoDpqTpWMYpgbmvoj2X7SRtlYS5N1jybv8tmj/wCygMb9pHRvDYLaBhiTLF1UbgFnffnUm7kk6pUNCqj3QAO4Wq3e23EK+00sd2FiHn1k7fkwqoJMLDhQGn+xPa+SabCn3ZF61P20yo/quT/Qa1faeOWCKSV/dRSx5m3Ad5OnnXzl0N2msO0MG97WmVb/APMBhPylNbl0vxKskEYNw865h3IrzfnEKjJ0rOogI8JI7dfKxGJbViNVVTuiy6Aovkb3N6fre2tr9xuPyr2uTfhY9x+tZSZ1VZ6V9HonSWcXWRUZjbUOVF9Qdx03j51YmLkEABSRoSQbHgd2tUqDpA7QYqHFv97kcLdVXXKQU7AAve1r76ryONVIo1DhXTLvYy2TicXh4RNGQ0GYhkOoBvY3G9bm3aU+NXzZePWeJZUuA3A7wQbEHwIqm4Ha8UWznjLAyP1ihN5GbTM3IAa+VWHobhWjwq5hYszPY7wDYD1Cg+dV4XTST7fIp0zpqKdqvk/vsTdF6KTZCd9rchx860m0aY6MMO0LhlsRz0sfkasfQnHGTD9W5u8DGNjzAsUPmhXzvUBjjqB3f3+VPOgp/wD2MZbdlgJ/ayuPyAruN1MPgudFFFaisKoG3MP1WKcb0mOdCNwewEidx0zjnduVKYnDzkm4Yd165xuzRKpVka1wRbQi17WObRhprUJx6kdTobxkg3tUihuLiq9Pgpoic8MjqDo8YubD40BuDrqRcaCma7TiB94Lv0Oh4bwT+0PSs1dPJZyW7KaSxWHV1KOoIN9GAOtt9jyqpJjmc2jLOeAjBc/w08TCTIC8qOg5sRoP1rE5PP8APSu1Zxjvo50dGFDZssjk3D5LFRa1gSSe+pvKarww8vA38WH1okwchG8g8CGGnqbHwOlcjFRVIjCCgqRYSDypFoWbebDkPrUAsEw95g3gLH5OR8q4xMjoLnsjmzAD5mu7EixkBBu+pqH2hjyrNMVLR4SN53A4sEYRJf4ibnusKj8JhcRMQY0bId8re74qCfvPy76nE2EgiaExuyOrK99CxYm7E332PlpUoQt32ONmDdIelGOxrHr5JChJtEoZY1F9AFGhtuubnmTUGIn+FvQ1qOK9lmJDfdMjLr75ZDYm+oAYaDTQ+lOdj+y2TNfFsCoHuRZu0bads5coB10Bvu0rSQMmyPyb0NfRPsnxwm2bFZAhiLRsAMoJWzZrc2DgnvzVmR9le0esKjJkvpIX3jnlF2B7vnxrSOjfRl8HAsK5m1LMx0zMbXNr6CwAA7qAyz2t46SbaUy5TlhtGtl+EDMSRvuxO/haqb1T/C3oa2Hph7OJ8TKZ4GyO1s6uTlJAAzArcg2AuLcO+o6f2U4gYYBHBxIYkklghUgDICd1iCcxGt7aUBmmFkljdXQMGUgi6ZhcbtGBB8xW6dGulzbQwnWyplnws0bSgA2ZHDR9YAdQLPISOGU+Azg+zbat7dR59dHb/qvV86CdC8RhIpevF5JbBlDZgEUGwJ4k52vbuqMlao6i8ZTQRVaw0UmGYRzBsp0ikNiD+o1z74AI7xUlHERc5Sd1t3AEHieNZ6JkkKhukOxIp0dsg64KcjA5SWt2QdbML866MdjrA50t2SpG8G9iwN9/PhrSCu4tbDTE2H4UW+++rNpw17qjKKapkZRUlTG/RzosiKHnivKCbAnMoF9DlGl/G9WNzckDQjW9VxEnAJcWPwhrhfFuJ9P502RZG1XM/wDy7v8A9F65GCiqRyGOMFSLUDJ8I8b16xI1b0H961WerxH+ViP/AIpP/Guf0DFt7sEnjIwQfmWPpUqZMl8XOFDO+gGp+g5mrH0GwhjiZ5OzLM+cqd6rYKi+IUA+JNU/CdHJcwea7sNVUaIp52Jux7zUr+hy/C3r/WrceOnbONmg0VS8HFMBlCsTy36acb9m2vjevKuIFxlhVveF6avs0cCR460+ooCKbZ7jdY+dIyYRuKX8r1N0UBAZCOBHlauasNctGDvAPlQFMn2DEdULxH/hkZf9DAqPICm/+z7/APun/wDiiq8HDJ8I9K4OCT4fmag8cX2O9TKYvRxfxzTt4Mqf9Cg/OnWF2Fh4yCsSlh+J7yN6uTbyqznAJyPqa5Oz15t8vpXVCK7C2RdFP3wS8z8vpSb4UDiflUjg0opUxiuCtAc0UUUAUUV2EoDiilViFLLhRzPy+lAMMRAsilHUMp3qwuDUI+wpI/8AcS3XgkuY28JF7VvEHxq3pgVPE/L6UoNnpzPr/SoygpcnU6KV+j4vjGvlMLfxKD8q6XZ2Jf3mjjHO7Sn0sij1NXUYBOR9TXQwSfD8zUPBid6mVXDbFiWxYGVuclmHklsi+IF++pK9TYwyfCvoK7CAbgKsSS4I2QaoTuBPgDSi4Rz+E/l+dTVFdBFps5uJA+dLx7OUbyT8qe0UBxHGF3ACiu6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47462" name="Picture 6" descr="http://img2.cliparto.com/pic/xl/214061/3860582-boss-cartoon-with-money-ba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23094"/>
            <a:ext cx="2133272" cy="17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/>
              <a:t>ANALISIS DE COMPETITIVIDAD DE MERCADO </a:t>
            </a:r>
            <a:endParaRPr lang="es-EC" sz="36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9551" y="6352529"/>
            <a:ext cx="4257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s-EC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</a:t>
            </a:r>
            <a:endParaRPr kumimoji="0" lang="es-EC" sz="9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Doris 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"/>
          <a:stretch/>
        </p:blipFill>
        <p:spPr bwMode="auto">
          <a:xfrm>
            <a:off x="329551" y="1484784"/>
            <a:ext cx="8588684" cy="44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31401" cy="1143000"/>
          </a:xfrm>
        </p:spPr>
        <p:txBody>
          <a:bodyPr/>
          <a:lstStyle/>
          <a:p>
            <a:r>
              <a:rPr lang="es-EC" sz="4000" b="1" dirty="0" smtClean="0"/>
              <a:t>BCG de Demanda Internacional de Quitosano</a:t>
            </a:r>
            <a:endParaRPr lang="es-EC" sz="4000" b="1" dirty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6015" r="2104" b="535"/>
          <a:stretch/>
        </p:blipFill>
        <p:spPr bwMode="auto">
          <a:xfrm>
            <a:off x="899592" y="1259632"/>
            <a:ext cx="7560840" cy="5481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66519"/>
            <a:ext cx="4392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s-EC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Doris 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567691"/>
            <a:ext cx="24263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3 Marcador de contenido" descr="C:\Users\Usuario\Dropbox\Tesis Doris C. - Eliana S\TRADEMAP\TOP 10\Map_391390_I_2015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81094" r="79019" b="1821"/>
          <a:stretch/>
        </p:blipFill>
        <p:spPr bwMode="auto">
          <a:xfrm>
            <a:off x="-5703" y="4796419"/>
            <a:ext cx="2339752" cy="17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7504" y="163254"/>
            <a:ext cx="9036496" cy="743899"/>
          </a:xfrm>
        </p:spPr>
        <p:txBody>
          <a:bodyPr/>
          <a:lstStyle/>
          <a:p>
            <a:r>
              <a:rPr lang="x-none" sz="1800" b="1" dirty="0" smtClean="0"/>
              <a:t>Lista de los </a:t>
            </a:r>
            <a:r>
              <a:rPr lang="x-none" sz="1800" b="1" smtClean="0"/>
              <a:t>países </a:t>
            </a:r>
            <a:r>
              <a:rPr lang="es-EC" sz="1800" b="1" dirty="0" err="1" smtClean="0"/>
              <a:t>exportadore</a:t>
            </a:r>
            <a:r>
              <a:rPr lang="x-none" sz="1800" b="1" smtClean="0"/>
              <a:t>s </a:t>
            </a:r>
            <a:r>
              <a:rPr lang="x-none" sz="1800" b="1" dirty="0" smtClean="0"/>
              <a:t>para el producto seleccionado en 2015 </a:t>
            </a:r>
            <a:br>
              <a:rPr lang="x-none" sz="1800" b="1" dirty="0" smtClean="0"/>
            </a:br>
            <a:r>
              <a:rPr lang="x-none" sz="1800" dirty="0" smtClean="0"/>
              <a:t>Producto: 391390 los demás polímeros naturales y polímeros naturales modificados</a:t>
            </a:r>
            <a:endParaRPr lang="es-EC" sz="1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6 Imagen" descr="C:\Users\Usuario\Downloads\Map_391390_E_20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/>
          <a:stretch/>
        </p:blipFill>
        <p:spPr bwMode="auto">
          <a:xfrm>
            <a:off x="-5702" y="836712"/>
            <a:ext cx="9042198" cy="5730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31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65100"/>
          </a:xfrm>
        </p:spPr>
        <p:txBody>
          <a:bodyPr/>
          <a:lstStyle/>
          <a:p>
            <a:r>
              <a:rPr lang="x-none" dirty="0" smtClean="0"/>
              <a:t>Proyección de la oferta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03714"/>
              </p:ext>
            </p:extLst>
          </p:nvPr>
        </p:nvGraphicFramePr>
        <p:xfrm>
          <a:off x="3221596" y="725700"/>
          <a:ext cx="2880320" cy="229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115"/>
                <a:gridCol w="1845205"/>
              </a:tblGrid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AÑO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OFERTA (TM)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2008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132069,00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2009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154084,00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2010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190353,00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2011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193656,00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2012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227605,00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2013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229920,00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2014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231499,00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8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2015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u="none" strike="noStrike" dirty="0">
                          <a:effectLst/>
                        </a:rPr>
                        <a:t>237835,00</a:t>
                      </a:r>
                      <a:endParaRPr lang="es-EC" sz="1600" b="0" i="0" u="none" strike="noStrike" dirty="0">
                        <a:solidFill>
                          <a:srgbClr val="8A2BE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52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6516" r="2771" b="5574"/>
          <a:stretch/>
        </p:blipFill>
        <p:spPr bwMode="auto">
          <a:xfrm>
            <a:off x="899592" y="3019701"/>
            <a:ext cx="7507088" cy="383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Empresas </a:t>
            </a:r>
            <a:r>
              <a:rPr lang="es-EC" dirty="0" smtClean="0"/>
              <a:t>Importad</a:t>
            </a:r>
            <a:r>
              <a:rPr lang="es-EC" dirty="0" smtClean="0"/>
              <a:t>oras </a:t>
            </a:r>
            <a:r>
              <a:rPr lang="es-EC" dirty="0" smtClean="0"/>
              <a:t>de Quitosano</a:t>
            </a:r>
            <a:endParaRPr lang="es-EC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3862" y="6396335"/>
            <a:ext cx="4598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</a:t>
            </a:r>
            <a:r>
              <a:rPr kumimoji="0" lang="en-US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(Prof Research Chitosan Research Center, 2014) </a:t>
            </a:r>
            <a:endParaRPr kumimoji="0" lang="es-EC" sz="9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Doris 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907704" y="1484784"/>
            <a:ext cx="4632774" cy="4659213"/>
            <a:chOff x="710771" y="1628800"/>
            <a:chExt cx="4632774" cy="4659213"/>
          </a:xfrm>
        </p:grpSpPr>
        <p:pic>
          <p:nvPicPr>
            <p:cNvPr id="5138" name="Picture 1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67"/>
            <a:stretch/>
          </p:blipFill>
          <p:spPr bwMode="auto">
            <a:xfrm>
              <a:off x="710771" y="1628800"/>
              <a:ext cx="3009892" cy="465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91"/>
            <a:stretch/>
          </p:blipFill>
          <p:spPr bwMode="auto">
            <a:xfrm>
              <a:off x="3720663" y="1628800"/>
              <a:ext cx="1622882" cy="465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26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Empresas </a:t>
            </a:r>
            <a:r>
              <a:rPr lang="es-EC" dirty="0" smtClean="0"/>
              <a:t>Importadoras </a:t>
            </a:r>
            <a:r>
              <a:rPr lang="es-EC" dirty="0" smtClean="0"/>
              <a:t>de Quitosano</a:t>
            </a:r>
            <a:endParaRPr lang="es-EC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862" y="6396335"/>
            <a:ext cx="4598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</a:t>
            </a:r>
            <a:r>
              <a:rPr kumimoji="0" lang="en-US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(Prof Research Chitosan Research Center, 2014) </a:t>
            </a:r>
            <a:endParaRPr kumimoji="0" lang="es-EC" sz="9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Doris 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910050" y="1587701"/>
            <a:ext cx="4850205" cy="4680521"/>
            <a:chOff x="395536" y="1268760"/>
            <a:chExt cx="4850205" cy="496855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334"/>
            <a:stretch/>
          </p:blipFill>
          <p:spPr bwMode="auto">
            <a:xfrm>
              <a:off x="395536" y="1268760"/>
              <a:ext cx="3199002" cy="4968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71" t="600" r="1" b="-1"/>
            <a:stretch/>
          </p:blipFill>
          <p:spPr bwMode="auto">
            <a:xfrm>
              <a:off x="3594538" y="1268761"/>
              <a:ext cx="1651203" cy="4968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8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Empresas Importadoras de Quitosano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99381"/>
              </p:ext>
            </p:extLst>
          </p:nvPr>
        </p:nvGraphicFramePr>
        <p:xfrm>
          <a:off x="1589565" y="1433515"/>
          <a:ext cx="5688632" cy="4577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4847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0" dirty="0" smtClean="0"/>
                        <a:t>LIFA GEOTEC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kern="1200" dirty="0" smtClean="0">
                          <a:effectLst/>
                        </a:rPr>
                        <a:t>Alemania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NSN Trading Company Private Limited</a:t>
                      </a:r>
                    </a:p>
                    <a:p>
                      <a:endParaRPr lang="en-US" sz="1800" kern="1200" dirty="0" smtClean="0">
                        <a:effectLst/>
                      </a:endParaRPr>
                    </a:p>
                    <a:p>
                      <a:endParaRPr lang="en-US" sz="1800" kern="1200" dirty="0" smtClean="0">
                        <a:effectLst/>
                      </a:endParaRP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India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effectLst/>
                        </a:rPr>
                        <a:t>POLIMEROS Y DERIVADOS, S.A. DE C.V.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Mexico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err="1" smtClean="0">
                          <a:effectLst/>
                        </a:rPr>
                        <a:t>Polyvlies</a:t>
                      </a:r>
                      <a:r>
                        <a:rPr lang="es-EC" sz="1800" kern="1200" dirty="0" smtClean="0">
                          <a:effectLst/>
                        </a:rPr>
                        <a:t>-Franz-</a:t>
                      </a:r>
                      <a:r>
                        <a:rPr lang="es-EC" sz="1800" kern="1200" dirty="0" err="1" smtClean="0">
                          <a:effectLst/>
                        </a:rPr>
                        <a:t>Beyer</a:t>
                      </a:r>
                      <a:r>
                        <a:rPr lang="es-EC" sz="1800" kern="1200" dirty="0" smtClean="0">
                          <a:effectLst/>
                        </a:rPr>
                        <a:t> </a:t>
                      </a:r>
                      <a:r>
                        <a:rPr lang="es-EC" sz="1800" kern="1200" dirty="0" err="1" smtClean="0">
                          <a:effectLst/>
                        </a:rPr>
                        <a:t>GmbH</a:t>
                      </a:r>
                      <a:r>
                        <a:rPr lang="es-EC" sz="1800" kern="1200" dirty="0" smtClean="0">
                          <a:effectLst/>
                        </a:rPr>
                        <a:t> &amp; Co. KG</a:t>
                      </a:r>
                    </a:p>
                    <a:p>
                      <a:endParaRPr lang="es-EC" sz="1800" kern="1200" dirty="0" smtClean="0">
                        <a:effectLst/>
                      </a:endParaRPr>
                    </a:p>
                    <a:p>
                      <a:endParaRPr lang="es-EC" sz="1800" kern="1200" dirty="0" smtClean="0">
                        <a:effectLst/>
                      </a:endParaRP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effectLst/>
                        </a:rPr>
                        <a:t>Alemania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effectLst/>
                        </a:rPr>
                        <a:t>OVATTIFICIO ALPINO, </a:t>
                      </a:r>
                      <a:r>
                        <a:rPr lang="es-EC" sz="1800" kern="1200" dirty="0" err="1" smtClean="0">
                          <a:effectLst/>
                        </a:rPr>
                        <a:t>Srl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endParaRPr lang="es-EC" sz="1800" kern="1200" dirty="0" smtClean="0">
                        <a:effectLst/>
                      </a:endParaRPr>
                    </a:p>
                    <a:p>
                      <a:endParaRPr lang="es-EC" sz="1800" kern="1200" dirty="0" smtClean="0">
                        <a:effectLst/>
                      </a:endParaRPr>
                    </a:p>
                    <a:p>
                      <a:endParaRPr lang="es-EC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Italia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65" y="5229200"/>
            <a:ext cx="2369988" cy="7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8" y="2204864"/>
            <a:ext cx="1571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72" y="4005064"/>
            <a:ext cx="14001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6180383"/>
            <a:ext cx="4392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s-EC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Doris 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193" y="248464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6" y="1619250"/>
            <a:ext cx="288607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 descr="Resultado de imagen para quitosano en pol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4" b="15808"/>
          <a:stretch/>
        </p:blipFill>
        <p:spPr bwMode="auto">
          <a:xfrm>
            <a:off x="302226" y="4024027"/>
            <a:ext cx="3341785" cy="237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511847" y="1804225"/>
            <a:ext cx="4429324" cy="3943447"/>
            <a:chOff x="3365330" y="1209198"/>
            <a:chExt cx="4429324" cy="3943447"/>
          </a:xfrm>
        </p:grpSpPr>
        <p:pic>
          <p:nvPicPr>
            <p:cNvPr id="15" name="Picture 11" descr="http://lu17.com/wp-content/uploads/2016/04/residuos_langostino_unl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988" y="3429000"/>
              <a:ext cx="2212200" cy="1530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https://i.ytimg.com/vi/L-SAy2FA6bw/hqdefaul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82"/>
            <a:stretch/>
          </p:blipFill>
          <p:spPr bwMode="auto">
            <a:xfrm>
              <a:off x="3365330" y="1209198"/>
              <a:ext cx="4315316" cy="30142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19 Nube"/>
            <p:cNvSpPr/>
            <p:nvPr/>
          </p:nvSpPr>
          <p:spPr>
            <a:xfrm>
              <a:off x="5230469" y="3294210"/>
              <a:ext cx="2564185" cy="185843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21" name="Picture 11" descr="http://lu17.com/wp-content/uploads/2016/04/residuos_langostino_unl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445" y="3409279"/>
              <a:ext cx="2212200" cy="1530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Flecha derecha"/>
          <p:cNvSpPr/>
          <p:nvPr/>
        </p:nvSpPr>
        <p:spPr>
          <a:xfrm rot="391424">
            <a:off x="3652049" y="2270984"/>
            <a:ext cx="951108" cy="4008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derecha"/>
          <p:cNvSpPr/>
          <p:nvPr/>
        </p:nvSpPr>
        <p:spPr>
          <a:xfrm rot="9800216">
            <a:off x="3669855" y="4729238"/>
            <a:ext cx="951108" cy="4008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6517" name="Picture 21" descr="https://thumbs.dreamstime.com/z/dinero-oficina-y-hombres-de-negocios-del-personaje-de-dibujos-animados-del-vector-del-concepto-del-ejemplo-326567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 bwMode="auto">
          <a:xfrm>
            <a:off x="4562695" y="4929647"/>
            <a:ext cx="1717518" cy="16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/>
            <a:r>
              <a:rPr lang="x-none" sz="2600" dirty="0" smtClean="0"/>
              <a:t>En el mercado internacional existe un alto nivel de consumo de quitosano, debido a las diversas aplicaciones que posee.</a:t>
            </a:r>
          </a:p>
          <a:p>
            <a:pPr marL="0" indent="0" algn="just">
              <a:buNone/>
            </a:pPr>
            <a:endParaRPr lang="x-none" sz="2600" dirty="0" smtClean="0"/>
          </a:p>
          <a:p>
            <a:pPr algn="just"/>
            <a:r>
              <a:rPr lang="x-none" sz="2600" dirty="0" smtClean="0"/>
              <a:t>Los beneficios otorgados por el quitosano sirven para que a nivel global se incentive la elaboración del producto.</a:t>
            </a:r>
          </a:p>
          <a:p>
            <a:pPr marL="0" indent="0" algn="just">
              <a:buNone/>
            </a:pPr>
            <a:endParaRPr lang="x-none" sz="2600" dirty="0" smtClean="0"/>
          </a:p>
          <a:p>
            <a:pPr algn="just"/>
            <a:r>
              <a:rPr lang="x-none" sz="2600" dirty="0" smtClean="0"/>
              <a:t>La utilización de productos orgánicos permite que la demanda de quitosano obtenga mayor aceptación  en el mercado.</a:t>
            </a:r>
          </a:p>
          <a:p>
            <a:pPr algn="just"/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28821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616624"/>
          </a:xfrm>
        </p:spPr>
        <p:txBody>
          <a:bodyPr/>
          <a:lstStyle/>
          <a:p>
            <a:pPr algn="just"/>
            <a:r>
              <a:rPr lang="x-none" sz="2600" dirty="0" smtClean="0"/>
              <a:t>Aprovechar los desechos de la actividad camaronera para la elaboración de productos amigables con el  medio ambiente.</a:t>
            </a:r>
          </a:p>
          <a:p>
            <a:pPr algn="just"/>
            <a:endParaRPr lang="es-EC" sz="2600" dirty="0" smtClean="0"/>
          </a:p>
          <a:p>
            <a:pPr algn="just"/>
            <a:r>
              <a:rPr lang="es-EC" sz="2600" dirty="0" smtClean="0"/>
              <a:t>Ecuador incentive el estudio de </a:t>
            </a:r>
            <a:r>
              <a:rPr lang="es-EC" sz="2600" dirty="0"/>
              <a:t>estrategias de países con similares </a:t>
            </a:r>
            <a:r>
              <a:rPr lang="es-EC" sz="2600" dirty="0" smtClean="0"/>
              <a:t>características en procesos productivos, adoptarlos </a:t>
            </a:r>
            <a:r>
              <a:rPr lang="es-EC" sz="2600" dirty="0"/>
              <a:t>y </a:t>
            </a:r>
            <a:r>
              <a:rPr lang="es-EC" sz="2600" dirty="0" smtClean="0"/>
              <a:t>mejorarlos </a:t>
            </a:r>
            <a:r>
              <a:rPr lang="es-EC" sz="2600" dirty="0"/>
              <a:t>dentro de lo </a:t>
            </a:r>
            <a:r>
              <a:rPr lang="es-EC" sz="2600" dirty="0" smtClean="0"/>
              <a:t>posible.</a:t>
            </a:r>
          </a:p>
          <a:p>
            <a:pPr marL="0" indent="0" algn="just">
              <a:buNone/>
            </a:pPr>
            <a:endParaRPr lang="es-EC" sz="2600" dirty="0" smtClean="0"/>
          </a:p>
          <a:p>
            <a:pPr algn="just"/>
            <a:r>
              <a:rPr lang="es-EC" sz="2600" dirty="0" smtClean="0"/>
              <a:t>Incentivar </a:t>
            </a:r>
            <a:r>
              <a:rPr lang="es-EC" sz="2600" dirty="0"/>
              <a:t>la creación de </a:t>
            </a:r>
            <a:r>
              <a:rPr lang="es-EC" sz="2600" dirty="0" smtClean="0"/>
              <a:t>asociaciones, </a:t>
            </a:r>
            <a:r>
              <a:rPr lang="es-EC" sz="2600" dirty="0"/>
              <a:t>para promover la producción de quitosano en </a:t>
            </a:r>
            <a:r>
              <a:rPr lang="es-EC" sz="2600" dirty="0" smtClean="0"/>
              <a:t>Ecuador y fortalecer la capacidad de abastecimiento.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4121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ballerotrueno.files.wordpress.com/2013/05/gracias_multiling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b="12109"/>
          <a:stretch/>
        </p:blipFill>
        <p:spPr bwMode="auto">
          <a:xfrm>
            <a:off x="-7260" y="-1"/>
            <a:ext cx="9151260" cy="67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cias-imagen-animada-00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396043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" y="332656"/>
            <a:ext cx="3240360" cy="633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36076"/>
              </p:ext>
            </p:extLst>
          </p:nvPr>
        </p:nvGraphicFramePr>
        <p:xfrm>
          <a:off x="3131838" y="2556997"/>
          <a:ext cx="5996396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9099"/>
                <a:gridCol w="1499099"/>
                <a:gridCol w="1499099"/>
                <a:gridCol w="1499099"/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Total camarón exportado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Camarón sin cáscara exportado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Cáscaras</a:t>
                      </a:r>
                      <a:r>
                        <a:rPr lang="es-EC" baseline="0" dirty="0" smtClean="0"/>
                        <a:t> de camarón disponibles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% Anual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100%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25%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15%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TM</a:t>
                      </a:r>
                      <a:r>
                        <a:rPr lang="es-EC" baseline="0" dirty="0" smtClean="0"/>
                        <a:t> año 2014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81´508.000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20´377.000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3´056.550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4" y="514269"/>
            <a:ext cx="9144000" cy="643845"/>
          </a:xfrm>
        </p:spPr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</a:rPr>
              <a:t>VENTAJA COMPETITIVA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9552" y="1704290"/>
            <a:ext cx="492443" cy="489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x-none" sz="2000" b="1" dirty="0" smtClean="0"/>
              <a:t>RECURSOS Y CAPACIDADES</a:t>
            </a:r>
            <a:endParaRPr lang="es-EC" sz="2000" b="1" dirty="0"/>
          </a:p>
        </p:txBody>
      </p:sp>
      <p:cxnSp>
        <p:nvCxnSpPr>
          <p:cNvPr id="29" name="Conector recto de flecha 28"/>
          <p:cNvCxnSpPr>
            <a:endCxn id="42" idx="1"/>
          </p:cNvCxnSpPr>
          <p:nvPr/>
        </p:nvCxnSpPr>
        <p:spPr>
          <a:xfrm flipV="1">
            <a:off x="1031995" y="2366273"/>
            <a:ext cx="646512" cy="13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1031995" y="3325634"/>
            <a:ext cx="5156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1030063" y="4252446"/>
            <a:ext cx="5156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1030063" y="5402833"/>
            <a:ext cx="5156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241" name="Conector recto de flecha 138240"/>
          <p:cNvCxnSpPr/>
          <p:nvPr/>
        </p:nvCxnSpPr>
        <p:spPr>
          <a:xfrm>
            <a:off x="3010818" y="2385368"/>
            <a:ext cx="1117245" cy="28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2987824" y="3528876"/>
            <a:ext cx="1126809" cy="476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2981431" y="4293096"/>
            <a:ext cx="1146632" cy="24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V="1">
            <a:off x="2981431" y="4620038"/>
            <a:ext cx="1146632" cy="70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flipV="1">
            <a:off x="2987824" y="2846114"/>
            <a:ext cx="1142447" cy="47952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6582200" y="2948751"/>
            <a:ext cx="17342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dirty="0" smtClean="0"/>
              <a:t>Ventaja Competitiva (mayor rentabilidad)</a:t>
            </a:r>
          </a:p>
        </p:txBody>
      </p:sp>
      <p:cxnSp>
        <p:nvCxnSpPr>
          <p:cNvPr id="138257" name="Conector recto 138256"/>
          <p:cNvCxnSpPr/>
          <p:nvPr/>
        </p:nvCxnSpPr>
        <p:spPr>
          <a:xfrm>
            <a:off x="5796136" y="2846114"/>
            <a:ext cx="772634" cy="390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259" name="Conector recto 138258"/>
          <p:cNvCxnSpPr/>
          <p:nvPr/>
        </p:nvCxnSpPr>
        <p:spPr>
          <a:xfrm flipV="1">
            <a:off x="5796136" y="3789040"/>
            <a:ext cx="772634" cy="529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261" name="Conector recto de flecha 138260"/>
          <p:cNvCxnSpPr/>
          <p:nvPr/>
        </p:nvCxnSpPr>
        <p:spPr>
          <a:xfrm flipV="1">
            <a:off x="2981431" y="3041092"/>
            <a:ext cx="1133112" cy="100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266" name="CuadroTexto 138265"/>
          <p:cNvSpPr txBox="1"/>
          <p:nvPr/>
        </p:nvSpPr>
        <p:spPr>
          <a:xfrm rot="19015220">
            <a:off x="3089006" y="3076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proceso</a:t>
            </a:r>
            <a:endParaRPr lang="es-EC" dirty="0"/>
          </a:p>
        </p:txBody>
      </p:sp>
      <p:sp>
        <p:nvSpPr>
          <p:cNvPr id="138267" name="CuadroTexto 138266"/>
          <p:cNvSpPr txBox="1"/>
          <p:nvPr/>
        </p:nvSpPr>
        <p:spPr>
          <a:xfrm>
            <a:off x="3053752" y="4005064"/>
            <a:ext cx="101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producto</a:t>
            </a:r>
            <a:endParaRPr lang="es-EC" sz="1600" dirty="0"/>
          </a:p>
        </p:txBody>
      </p:sp>
      <p:sp>
        <p:nvSpPr>
          <p:cNvPr id="84" name="CuadroTexto 83"/>
          <p:cNvSpPr txBox="1"/>
          <p:nvPr/>
        </p:nvSpPr>
        <p:spPr>
          <a:xfrm>
            <a:off x="6709311" y="1158114"/>
            <a:ext cx="1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solidFill>
                  <a:srgbClr val="025198"/>
                </a:solidFill>
              </a:rPr>
              <a:t>Requisitos</a:t>
            </a:r>
            <a:endParaRPr lang="es-EC" dirty="0">
              <a:solidFill>
                <a:srgbClr val="025198"/>
              </a:solidFill>
            </a:endParaRPr>
          </a:p>
        </p:txBody>
      </p:sp>
      <p:cxnSp>
        <p:nvCxnSpPr>
          <p:cNvPr id="85" name="Conector recto de flecha 84"/>
          <p:cNvCxnSpPr/>
          <p:nvPr/>
        </p:nvCxnSpPr>
        <p:spPr>
          <a:xfrm flipH="1">
            <a:off x="7744261" y="1501595"/>
            <a:ext cx="276418" cy="206732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>
            <a:off x="7240204" y="1501595"/>
            <a:ext cx="780475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CuadroTexto 86"/>
          <p:cNvSpPr txBox="1"/>
          <p:nvPr/>
        </p:nvSpPr>
        <p:spPr>
          <a:xfrm>
            <a:off x="7010591" y="1820028"/>
            <a:ext cx="16658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dirty="0" smtClean="0"/>
              <a:t>Disponibilidad de recursos</a:t>
            </a:r>
            <a:endParaRPr lang="es-EC" dirty="0"/>
          </a:p>
        </p:txBody>
      </p:sp>
      <p:pic>
        <p:nvPicPr>
          <p:cNvPr id="2050" name="Picture 2" descr="https://encrypted-tbn1.gstatic.com/images?q=tbn:ANd9GcSLF0oiXUvqyWzqCJWRYMqNOwVGpG1rV_T3S_Z0MFz_NU-lWidO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4" y="4525358"/>
            <a:ext cx="3310430" cy="220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07" y="1820028"/>
            <a:ext cx="1178473" cy="109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Resultado de imagen para CAL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7" descr="Resultado de imagen para CAL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7" name="Picture 9" descr="http://www.liderdeproyecto.com/manual/imagenes/Lupa-de-calid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67" y="2948752"/>
            <a:ext cx="1184741" cy="8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allangmr.files.wordpress.com/2014/11/innovac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28264"/>
            <a:ext cx="1518681" cy="7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3" descr="Resultado de imagen para SATISFACCION AL CLIEN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3" name="Picture 15" descr="https://todosclientes.files.wordpress.com/2013/09/cliente-feliz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7070" r="12201" b="8477"/>
          <a:stretch/>
        </p:blipFill>
        <p:spPr bwMode="auto">
          <a:xfrm>
            <a:off x="1652695" y="4970447"/>
            <a:ext cx="1314991" cy="13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previews.123rf.com/images/jackassyn/jackassyn1208/jackassyn120800014/14718894-presionando-palabra-de-costos-costos-bajos-concepto-aislado-Foto-de-archiv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 b="4827"/>
          <a:stretch/>
        </p:blipFill>
        <p:spPr bwMode="auto">
          <a:xfrm>
            <a:off x="4537963" y="1427278"/>
            <a:ext cx="848271" cy="16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2.bp.blogspot.com/-IHWdwGFSvwg/VTbWvTwBSHI/AAAAAAAAKnk/ZIA4UaM5MNM/s1600/diferenciacion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33" y="3610342"/>
            <a:ext cx="1889718" cy="141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435280" cy="1143000"/>
          </a:xfrm>
        </p:spPr>
        <p:txBody>
          <a:bodyPr/>
          <a:lstStyle/>
          <a:p>
            <a:r>
              <a:rPr lang="es-EC" dirty="0" smtClean="0"/>
              <a:t>Proceso de Obtención de Quitosano</a:t>
            </a:r>
            <a:endParaRPr lang="es-EC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600" y="6112277"/>
            <a:ext cx="2653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s-EC" altLang="zh-CN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C" sz="1200" dirty="0"/>
              <a:t>(Zambrano &amp; Alcívar, 2010)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" y="2064569"/>
            <a:ext cx="91264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ata:image/jpeg;base64,/9j/4AAQSkZJRgABAQAAAQABAAD/2wCEAAkGBxQTEhUUExQWFhUXFxcYGBgYGBcUGBgaGBcXGBgXFxYYHCggGBolHBQVITEhJSkrLi4uFx8zODMsNygtLiwBCgoKDg0OGxAQGywkICU0LC8sNCwsLCwsLDQsLCwsLCwsLCwsLCwsLCwsLCwsLCwsLCwsLCwsLCwsLCwsLCwsLP/AABEIALcBEwMBIgACEQEDEQH/xAAbAAACAwEBAQAAAAAAAAAAAAAEBQIDBgABB//EADoQAAEDAwMCBAMGBQMFAQAAAAEAAhEDBCESMUEFUSJhcYEGE5EyQqGx0fAUUsHh8RUjYnKCkqKyB//EABoBAAMBAQEBAAAAAAAAAAAAAAIDBAEABQb/xAAnEQACAgICAgMAAgIDAAAAAAAAAQIRAyESMQRBEyJRFGEycUJSgf/aAAwDAQACEQMRAD8A+iOgbqNK5aTgrJfF3VHHFMwiuk2+hjQ4kuIkkon5KukZ/FaipSNS2u3upE4lIadASSES17gEteT+o5+N+MMDg4EFBOeMgIb+Jic7ry3dk90nLnuqKIePxWwqq4hoQVK4cXGR3V1ar4SOyXsuwCQTleflyU+yzFjtPRdTY4uL5GQAByEbQpN+zJbO85H6pQLmMHvKIZXDuUOLIgsmNsu6pRbTH25BmCMJa2uTjdvc7oS8Ln1T5GB5BF1GaGeaL5JN2NhClTD7atLY5Gyvb9iDlJbO6idRiFM9YYPvJ/z1HYqWB3oavJbEheCtnCXUuol/GOF78xw2CV8rvXRvxa2MXVu6iXgpeKLnkSYTA9PLYT8cnIVJKPsS3dUNdhG2lbUN0S61nBYform2bQdoKx4pXaD+WNUDuqBuENc2+rZM61i052KXuDmkieMJjjxX2QEJ2/qAPuAzwn0ULiiPtBC1qWqqQTtsmFMcFIrkU9FNEmEO+ZRrAAVTXbBTHjThYKlTL7ajiVKArrGoIhDXNDxSFy+qE22wijWVoqN5QBJHC8ZJK5SZziGuqj7pRNjXk5KVhsFECmRkFMjd2BKKapjmpeubsVfbdUJ3WburkhH9IqayE6OV8qJsmBKNmpFZcq2swuVmyHRhLpgNRo81pKxBaPRZ3qg8Ujgo9tYlgK8LHPg2j3ckeSiMLKrBj2Tf+ANT7Dgs5Qu2yr/9QLMtdB8kxZY8afQmWGV/Un1CwdSdlVQ4snbsEY64NZupxmEFWu2gESgk4rrobjuWn2gXU5ze0IRzwHeLIUKl9GyCqPLsqDK+T0XQi12N6VNrhgr0UdOxSZtVw+yiG9QcBlqOLQEosatbmVG9YTERAySlzL7OPorv9QHbKphkSA4PsBubMOdLXGDurbexEgbqynVGraPJSFzpdIQUm9jHdaNRZWADBDePJTubdojUQAkVHq7iCAUPVqud/cqpZ4JUkRvBkbtscXFxQbEZKY0uohwBgCFkQ7GYR9GtpaUxeT/4DLx/0b3HVSRuELUuiTPdKhVEphRGAjedy7B+FRJNr4IQNWoSQUzbRnHdKOr27qcaJK3TVM6NXotdbNmeV78g7gFCUbyQCcFPbG5BGyySh6DblHYtbbTuFCvQBTgyTwhHN8RS3o2M7E7gWIZ18QnV3TDhA3SKrbuEyglGS2g9BNC+BOUa6u0BZqrcwcIqjc6gixSb7MlBBt5UnIUbK9MwVUwGF5as8Uo3t6NUVVB1+2RKs+H7iDCDuqzpgDHdFWVIDOy35EnYuWO40axt1hck7LqBC5M/lEn8MXdYgE+qoo3UANS7rVciq8Hhx/NUU6y86a2emo1FGiumCAUrq1SMSfxR9MuLAouolxAxqOAkSTTChRZ0i8MFpnyQlXp7jUPigHIVt/0e4pEEg6eHD7KFurwiA/2K1prTCg4vcQxvTmjcqNRjG+aT3lSvu0yEJSqvJh8ysr+gt/o+FwB2Q9xXbIylZgJ10m1DvEWyeFvFsFtIBuSWDWWmO6Er9T0iSCth1S3aaQbBLj+CM6Z0Wlo/3GBxjE8FNjguVWLlnUVZiOk3ZrVIGDHKLu+nXE+FrT5Tn1Wkr9PpU6heGgE4ARDrKR2cBg+RTFhQDztmPZZXLGlxaMfdmT7BeUbtx3WuZQa0gF4JHJSGmxpc4CJk/SUuWGpfUbjy2tlVK+a3JaVOr1Vju4Xn8E4mBlQu7WGEgZC2uHYWpdE6PVaIMcov/WAPsgrHdG8dUl2FqxagieFr70BxXsvZ1d7uIXg68QPEJQUgmG8IS6ydIG6ODkugXCL7QXc3rKuWmHdlZ0y/LTBSv/TNBk4KMo15x+K7I2/9mqKqvQ4N26ZlTbdSkbqx7qDbg90rmzfjQ/8AmZkKNxWBBAGUtt7iVIh+SAYCqUriKcVYr6jZEeJedKYSU0t7oP8AC5V1KfyphCv1BrujrqppCHsq2/Kna2b6pzsnVDprWDKZA2cox0e2NduiHfTuhK92Bsu6iTs0JTXsamnXwhkm+kLUorb9hn+oLlGhYy0Fcs+GQPzQAPiLFw8eYP1CssmguaEP8UuAuJHLR/VV0q5ZBPKVNVJlMdwRo7jqGmWhDUa7gJKCo/7rwU0rwyG91LO+zqXQ8HxaaluaT2S6I1T9CR3WcuaPzIO8cKNzR0nCDZdubUDvYjyRyyybXIGGKMb4hDqbwJbt2Ungub4gJ7pjgjUNjx2XlwwQnOpG2zMULZ7qzWQYJX0jp9gGBoaJccQEv6BYafHEvIx5A9k5a/TgE6gZB29UWOCjsnyzbtIhXoaXS5s+X5pN1+8dIbRlrjwE0rXm4fJn8JQoc3kx6pzq6TFQi+2iu3snvY3WDtmVXUuNJxmAQEyr3DX0i0mMQSOyR0tLSM4Ewl5OLkkmOxJ07Ewov+eAJLn7jsE2uvhx4yHCSJ9EZ0Js66nJMDyA7JxVug3wwTiCcEfUnK5QjyZ08jVJC40tGmIgNA91leu9Qw4A5khay5pHBb4iDIgbT/lIavw3r2Pi1SZwDPYcLppy+rCxSUdmLs6haZjdPrTqD3NDTtK0NT4PpkCXkY4ACTXnQalFw0y9vkMhdkxOPQUcsZBHy9JBA33Ql5UNOqCBIR1Gpqb5he3FIujEpkdrRrQReAVGzzCQfLgrV9OtSWeIZCz/AFjp9VlSQ0lp57JeSMrs2DjWil7uBklG9H6V8x/+5LW+Yj2Rfw/02agfJlgkDgnsVq2VmPGQJW4sS7bF5ctaRTadMosGACiHUxEACOyHFNonSfZCPrmcOhVqaiiJwlJ9lF70RjvEzDglfUxpAkJk+4cXSP7IevVDzoeN+eyU3F9Kh8HKPbKumXUYATC4t3EauFnmO+VULTxt/RNqnWZZphLTStSYWVNu4lzKYIhM/kDRpSvoxJBcfZMmOyrvHS42ed5E3yr8I0rMAAL1EQVyoom5M+efFdq5tZodGG4I5H7CGvngsaOy0fxxauBZU0udghzokAY0z2OSsrTtnOXjeRBxm16Pd8fLzxpkuk13NqNA7rXHpr6jw/hT+Euk0WAPf4nE58vJaDqdVjMNy2Jwu+CPG2Bk8hqdRRk+o2NXXqaQQOFAUBHiGeVrLmwbSaNJ1l4kRnPZKX2L58TDlJnj4vQUMqktiV7iY0d1pum9JJIES4iT2HuoW9kxpaXAQCmlzfBoIpviccT7wjxRSu2ZlySkkolNVgoHQTJnf7ueB5qdqwVi7PiGfT2Su7c/Sc6nHac8px05oY6APCBBPLiRk+u/omwXKX4hc04R/sH+ILF5brpCf5mgZ9WgfkgriweKbRUbDoz3g7D1ELWVHCmfBEcf5QlZup3ikj1/fb8VRLFF7QrHmkqT6Rjix7GYIM43yPZZy+6gW4G5wvod50cDfacHt6pHcWeir8zTScIhxdOANiFLm8aSpluLyFJNIh8MOIt2tMyXOMj9+YTurbmWgRrIE7+AA7x5pN0TqINQyA3TnyO+Uy/iSZIO5l3n5f09lmGX72Bli7DKbAJDRqImcj8uyjXoDTrcQ2IkQecDaT7+Sor3wbqLQAfy9PrulWpxcZcTuc59/NNnlitJCoYpN29DcXLSzBk8jkdvZBMvIJB9ksr19B84z3lc2/1AS2ex2Pp5oP5P6Ux8bQZXpCps3Se4BBRFjYhrRnxcyusrsAEmUyt74FvjAODH+UUMsXLYvJGUVS6PaLBgBRvsNjG6hbVSIn7PB7Ia8G51SP6pssjjbAjC2k2QsvA6exn+yvvG4LmfTsf0Q4bj2CtbWgZyoXO7Q2UN2D2tQu7au3cxyhKV/wDNBDmgPaNj97vHOFfRtzlwG3BOUv6haF1y00zpLXtJ8pA1DzESmY262Y0mFM1Fvl+S9rRqHkrrmloBLeZkecpRUuueUblxdHRi57BOuk/MDmicInpVIPbkZVDL+PtCUfYw4F7TtwufGTuw3FxVDzpLBoGO6KfakiQhLGt4Nt8hEsqL08a4xVHkZdzZNuqFy4XB8lydZPxGppAhZvqnwq0kup+A+Qlp9W8eydCovfm+aGUFJUzoZJQdxZ8+qmvbOLajYB2Iy0+hW06P0N9aiHk7jAKn1CxbWYWO2Ox5B4IQdj1+ratFF0HTAE9vJR/xo43/AEV/yJZFrsLvOnVKABPmARsEDU6i8bmf3yn9P4iFUAEDzHCH6hb0w1ugDUSZ8uwQZMSe4mwm06aFVd8gGN+OxVTrecjbnyRFwYEGPVAsvQVHkx8Xssxu1ouZTdGP35psww1sERBmcyTx5cpIHl0hoPnG31V9i8tbDuJ/EiB9VkMnEOcHJKx+HtAEgkjGOfeVW68GAIGTvuNu3GEL065LnHUJEHSOJG3tKqrUyWzy3Pr3HmnLLKS0T/GoumN7e51iD/YpdedLPAJB43+hQ3T60kAHmO/pHZPhdNEan/krMc1ljsU08cvqYTqfStEvojS5g1aB9ipTEF2PuPABIjBiDwUbSrS35jRPhJA79gtH1S310nmmIJaYHeRke/5rCWXVdOA0ROyjzw+OaLsM/li69DLp9CpkvByN+8mSrL1+kTIGJHaR3U7e/wDmTpdIg+ElrTIzEE7eiUdTqte1rdW7sx74SZRvr2Grk6FtXW+TMgZJ9fMrresQMFHvoFlJ4A3gd58ksFu9okseB3gwl5oONaK4TVDUXrojf0RVsS5oDnY/e6X9LDXPDTPsJ+vZaulQpUGB72weOTPl3KzBjt8hebIo6BaJc0HB0jaQY2+i7+IEEGFKl8QhzsYHYxn1Q3WqIDfm0x4XGHAZAKoc6i5LZNT5VJBlFmrIiYGO66rTkbEFUAwJ8gFO3ui/BO3Cli+XY6SrYba0xp/RAXFZlJ5fVMZ8I2mOEZ87bcduPwXVLKnUnWd/+5vuDt7K2EeSpPZK/q22Z+/67Th2glzncRgTzKzlMHVkrS9T+GNI1UoB7EmD6H7p8ikfyCwwRDhvKB45Kf2HQkq+oVd2YawHuvekUnCeGck4+ndE9RY11JhBzylb6RjMo8uNRl9TozlJbNhbVJZTjY7eYndGucAJHdDdBoh1GkTu1pRJt4McAfivTxv6o8rItsiHeS5TAXJmhAQHrnNI3UnMyrIkImIRzFR1CxZWbDsEbO5CJoCV65i500Em07RkKlKrQdBY5w4c3I+nCvoX+qJJEcLS1GwUNdWDKgMiDw4bhSywf9SuPkp/5ITX90ILp34WYueqtJho27KHxXZXVMw4+DgjZw7+vkk1mNIXnZ7bpo9LCklaNj8OfETKbyyt9h+Af5XTifJNqt20SBkTC+c1QXHC1FjU0sa1+Wkfa7dp7hTRnS4vobLHvkaG0rVPCRkj+m4xkD9UZUD5nAmDPA9O6Es62lmn6HeRxHmo9Sq1C3MgRwc+UlFDJwWgJw5SsZh1MOIAaM8ETn+YDIzPZevuWtgEehKylpRc06h++6NtXOc07SOMiZzhrQUzH5P26pgvAvfRpHXGMb8ZxPaV88+J7TRcOdTMB/j08NLvtN8sg/UJ9UqvAILw0jEAkEjyJ7JFdVSXQ7YbECcDbPn/AFT8svmjsPBgcHaEhrSYcMhNLK7pjLmE+QIH+EuuLc63Onwk4P69lfQt3OGIIUcE4O6Kmv0b2d897v8AbpeHsfF+K0FDqVRhEsEbREEeaz9nevpDTSaC88nj2Rnzrio4NedLZ8RYADHqdlQputN2Tzgr2gqxY83HzC4fLa0kkANc55MNa4AZABJ9lf1V2tuvUd4AxtnPrj8UR0q1a0uEucCQQDEwAc+mSq+rWLhT1W51AOMsJEnB8InYidl3GTjYvnFTSMXWvGtcQHbYWs6OS+zIOzvmOB9CxrT/AOTTlZ/o3wXVe41awa1pJIpl8Hf75EwOYGT3C0dzctp0ixrgQIBIGkEj7LGN4aPxSuHBNv2NnNSaijxlMmJ5RdrZ6Zd3xH9SldhdSyDwrn3EAyYkR9UjE6GTi2XXVYSNRHkNh9eUluOuPYSWsB7j+6q6la1S6WguEZz29UmvKNZpB+W+AMwCR+CJTdm8VRo6HxMKsNcHU+CY1D2jMos2zagwfmM4cCNQ/v5FY116dBnDoUvhei+q8uLy1o5BgnyEKrHJy12LapUh5VtzTwcjg9/0PkoPpFxE48k3fWJwRLf+X2vIyhnWXi1Ew2JM7+YTZdUgFJds0fTG6KTR5BWGrJVNB8tbG0CPSFYWxuvRxR0jxc09skAuVrHYXKikT8gt7MqLMKepePHIS2YTp7qTaZyq9XKm15mZXejSFZuFGMIu7ZIlCMEHKxbOOrWLatN1OoJaRH+F876p/wDn9ZjiaVTWz+U4cPfZ34L6S0EFXOyPMJWXDHJ2OxZ54+j5P07p7W4d9odzyO4RdamXYzvEeq0nxPY09TaumHTBIxKX9KsdbnDeXb7Y7rxc3juMuCPcw5lKPNgfQy4vDRq+W2fc7fVaO6p4gTP/ACM/hCLsrBtPA3G3ryfMq2pYEyZAAzk8coo+NJR6AeeLkJmWpEgOnfjOfdAV2xGDPsPxTapRe0gwHNAnwkEdwYG6VFxLgx4OdnR75+m6D4tb0MhPeuhXdXzn7jI/7gfXkqy1umOhr2gceX1/XPmkl/faKj28NJEH94Vlld06uA46/wCUxPt3XJtOypNVRtLf4bpVB4Q5s/ynWPcGSENX+DXsyyrAGQ0t0goTolWqw+EktGCDsPfdv5LVHqTg2B7jBBjA33HsnRnCS2iPK8sJadmX8VJhNVha4EzyD5tdsQm3Q761qsc6k4O0RrDgWls4Eg+cjeN0xfdUyAHtg/8AAx/6GQfQQh22NNsuovZkgkFopuJHn94+6Y+vqIc7/wAtHt71KnRptfrbNQiIHzIaNxDdiZA3HHsG26DyC2RyRtPOP137q1zS7doPtqB5mRn8EuuRodkAO3wZBQzycI1VBY8duwbrdwfuGCZkE6R/lJzU0ZcdTt/+I9El+JOth9wdOzQG+p5P4x7IP+Oe4YUrtorikh7a3jhUAGdRAP8ARaH+EqOdDGl5OMbH0lYvo9JzqrdXf+hX1To9YMAiIAMD+hK7HgUpbZ2TM4x0illoCAHQIgDvMc+e6OZZBjSXQGgEkzMAboim41XaIaxp8IfiTjEiMnMThAdTsHG1rBlRxBeAASDLWOBgznPAVsYpLWyBzbkk2ZzqEViQWMDJMYlxHGo/orrG2a1sNaARiOPVD21CIL5AHbb3KZW76DDOskjjafPO6DBivZXkyNKkTtrAEFz3AR+4Q13cl0YGkAt7CIzP5qq/ui5+kYG8cepQtBnzqrabZ+Wwy49/3/RUOSl9Ik7uK5yNNZNhongD2wFaDqPkralPg7DPqvGiccL04KkeJOVs9cIXiJBhctAsYVOn4kIcMjdHdOu/uu9kVXpByVf6EJhTXj2K+tQLSowURpZb18aSoPoSqyr6LoC44qbTK9ZgqTiSo/LjJXHFV/Ytqt0O9vVLrKybQ8Bz5905OyovWy0GchIyQTdlOHK0uN6OtXDeN/3sgLm81f7dLxl0g7yP5ucgRsUPQ64GnSGEmYk4/Xt5K+tdmnU1uY06hJOlzeOTMHHfKVFqrRS4NMTdVsHseGjB8TtUtE8k+sDb0QNGuXN8e4yHfv8Ae6ZVLgVDrYTMQQZH7Pn/AIS29tvC9u0tcBHmD+/qvM8iUbuJ6GBSr7Hzq9c6pVe/+ZxP4r2hZfecMIm3tiT2TOrhoaBKCx39nWXX6jPtDU0bT9qIwCeRsndv1ys5oc1kRvJH6ZwlnTejGq4F4hoOG945P6LRXNqAxumST4WgCST5Dn+6dDHYuc0tMnYXXzg6XAPEuLYABGJI7jvGysZdacHHHl6eSQVekO+Y1xqkODhhgy0z3mAfrytJ1LpfymNcQPG0P8xOw8lk4NK0CnBvj+hjHeGQ6GjJ9fVZrqhf8qo8TrOw7FxA/Afki67XQdEhp04Jmecc9volXWbghrA06Zk/QR+ZSckn/wAth4oLtCXpnQNHiqxqO0/vJTCpZyIY3y257KdpeNIGoS7vz7HZa7pFpSw5ji4AT4jBmMx5SIlHF892dOaj6MNb9MuGvDvlP8oBTyxvwx3ja6m6NPiBA+vG3K0Ne4fqcQBobkuGRHeJjyHsoW1uKhlwwchpOwJxOEfB+hXzIusr0kgxyIIhwGcEe6IqXwcI1AGeTp238uEPb2lPUW02RvkS0YMEzsc49l5eWA0uGo6iCOJEiJHmmR5pC28bYDXax2WyzsQNbD6hsx7fRJbrWDBAPYjE+Y4QfUrKvQ1HTUgZ1sB0R3JH2fdB0usvOHOLh2J1fmhU2u0WQcfTGZcYieMh40n/AMgU2+Heosa7RpgujMzmYj0SmyvXOBGnUANiNQ+sGE4sLWm97dALSDJH/TncY4T8eRppoVnUHFqRqKlYuwI9V7TbChTpx7b+qso5kr1o7Pm59npPkvFIrxEANjSaR+RVlvWzpchKNQj07LyqycgpVBWMK1P3QxBbkbKVpcz4XIkDg7LOjQSu3UJCGBRpaGu8iqqrBwiRpUHrx+ymGKm5K44qY8lcDqwrbVsAoT7ywItNuynLjAPeFnuo3hcT/wDJ2I3wOOU86mCWGOyyzmPcZAEz7+keyk8qdLij0PDXL7MjbjTLpgT7CRn1Sj/UCXOednB0AxhrQYJ9SfzRnU6gI+XIAafHGc8N9VQbSnpe6r4WtH2TM6RsDHJMeHkkei8dxcmeukIqlZobiCXSULaXQ+bTB2L2zHaRKLrVKFQx8ssGwcHSR5kfZ/e6SXdI06jmE7GJHI3B9wQmLbOk6R9At+rs+Y9jCIAAxxJiJ77Iujdku0UyQZPuXDSYjYgcjJXz7pVY06geQdOxA3juPMGD7LWW3xFbCowfNggkyWOBktMiSIG4GDlUwlRHkjZpbTpPygKunYiA/IcR5bnH0hEXH2CMaQTAmQ0E7Cc8nfiEnodY+aYAdAB8ROM5ADY5/VFmq9ok5AJaQQA4EbidzA9UuWS3RqxtO/ZXdtIZpG3GM7LN9TuizREGdUznn+5Wkq1pjGOMfsLM9aAdW0s2a2JOBMlzjnjMeymytXZTivpg9zVD2jS1rXA5IxIjAjbBTOwuy2kQN4j8I9tysrcXOpwZSM537nYx5BOLWg5oIe6Tj29+UMrSTN0+x3RrxSDAY8TTAO+lwIaYGeTlae26iGMBewTUdA04Mcx9T7uHZYy0AaR24/f1Tm6GprckQ0wQYjV3+ipw5vRJmxJj6lp8IpkM1CBP3WDPvlx+qHr12tY4uAJDgATOT2A/NDXhy07ENEezihOrv+wyTga4ALiSSZ25xCc8tRbExx3JIqrX9V2poe5reHNJaQRzHr+GMrD39B7K3jaAXZBaNIdwTpGAZ3AxnzW7tKL8FzCB3+yY4EHlSu+mMqmm5wINNxcBiDI58pAPsghcuyiVR6B/hvp2iAd/tO9eAtLQpAAnlDWDAJHJTM0gIA9T5leriiq0eN5GSXJ2UOGAPqiKLYAUCAMkgd5Mfmhr++AadEk8QMdtzj/BVJMB1+pv1HRp0ziRJxzuvFRTpmBsuWWdRqyBuF6wyh2VPY/mp028g55CBnFhpycImhVnDkOx8+qKpOBGQsNR5UbKqcyFa/CscA4LjQZD1RJV72kLylTRI4i7CHczKPcxDQso0loGkysN12u6lULWuDAQfF94TuQeB5/iFt3Uys58a2Idbl/3qeQecJOfEpw/0U+Nl4T37MZTgOAJgNOfP0PnhAdfNSpGgOczkNBPiz4jG/PpCl0CgLpxY0OGluomcaQRgbGc4WitaJ1CmwxABxu0TM+Wx+hXlrG2e65LoyXS7Avc3U14Zu4gEmBw0cldedMrVatSoWtph7idJe2QNg2B2AAWxZTa6oae5IEyc5G88FLOs2zKLgKTi9pOdUTPMEDbfK5RULNUkzN0+n1KZJLQ7/ocHY9N0rovArBzti7M8cZ7cJp1Cwrl2qSQXwzTOASY224Cf9M+H2te2pVhz27B+xOJe4cxsO8E5kRt+2LySH1lbtDAARwZ4Jj6+yX3nw3JNQmo54P2mOhw8gOPQfRaG31u+4MAkgNh0TuOC2IKDeYAfQwDu0GS3eYaeD29YyM88Ptk/wAr9Gdf1R9G3qEOdWIcMvHipNiHFwBBd90T92coC2uDcN3PiBbgGDx6p3et+ZNWlp+a0Q9oyHjOCOZGPcjzFPSLIUjUawf7Z0VqYO4ZUYC9gPJaTI8gh+Gx0MrE3w/ZsB1F4JmMB3GOQtDbUGl8EtMjOY/MLJVrn5VxUBnTqkejgHf1Wv8AhKwFw75rzNJu0EjWe09hz6gJTi5Og5SUY2NbTo9NsFjpOcbjPkOfNedXmkGBoAB5cHAGO3hKeNqU9mQ0doj8ChOpWusNcT9n7oiCMbdtk94Ela7JFmt7FtK9a4AOx5gGM+ZAlGfxVOPCTMfy7xsJO34oRtsOB/Ve0rYwfAAedUiPwQRUloZJxYrq2lWqQarvC0yAJGfcD6rR9OoOc2Y1cAmOMbuyVKw6aXCahweBgJs1oaIbiO3C9DBh1bPPz590imjQcDwI7Cf0/JevpycucfeOP+Md0QfyUB3PCsjFIhlNtlNRjWCYE99z9TlLrmpJEnzP5AfSfqp16pc6Thjf/Z2xjyGc9/RAvra3Y2/NNQtskdRXqlToEiVyKjLHVRvK9oVc5XLkgJBRE5VlKrheLkJvsIYZ3Xj2RsuXLjTxr5UnBeLkcTjwPVT8FcuWmky2UDf2+trm9wvVyxK9BLs+U9Y6ZWt3j5Wik4mNTJl2oxniJ40iFr+mW/8AD2zqjzrq1BBeYkmAJgbbCB5BeLl52NVKVej2HJyjG/ZnKvUm0w+o2dbzjyaD37kYS5tyKs6wc8A/jPC5cpH0Vmls6gbSa0BxDYySHOnvJ5hFdHtmV3EeMPDpGoggRjJAzhcuVHjpOWyPyG1F0e9ZumsAbTaRt4py4cERlsgJX0usNREeF843zv8AmuXLMzbkdiVRJW5Dar3AY2PbO2/nCE6jcE06r2GHN0ASMYqNAYfLSY91y5J5Pk0OgtWZK9r/AD7g6RGtzWtHsGifpPuvrNjRNCmym0BrWtAwJJ7k+ZMn3XLln/NHS/xYZUrsdjY90tc54J9+R+C5cmZJNicUUmE2lUt3AJ9O/dFfKD3gcDxE91y5Ph0BkVSbX9jAHhSDV4uV66PJPSMR7oO+uIEBerkxACKvWLvRe0GwVy5EgGWC6jAC9XLk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QTEhUUExQWFhUXFxcYGBgYGBcUGBgaGBcXGBgXFxYYHCggGBolHBQVITEhJSkrLi4uFx8zODMsNygtLiwBCgoKDg0OGxAQGywkICU0LC8sNCwsLCwsLDQsLCwsLCwsLCwsLCwsLCwsLCwsLCwsLCwsLCwsLCwsLCwsLCwsLP/AABEIALcBEwMBIgACEQEDEQH/xAAbAAACAwEBAQAAAAAAAAAAAAAEBQIDBgABB//EADoQAAEDAwMCBAMGBQMFAQAAAAEAAhEDBCESMUEFUSJhcYEGE5EyQqGx0fAUUsHh8RUjYnKCkqKyB//EABoBAAMBAQEBAAAAAAAAAAAAAAIDBAEABQb/xAAnEQACAgICAgMAAgIDAAAAAAAAAQIRAyESMQRBEyJRFGEycUJSgf/aAAwDAQACEQMRAD8A+iOgbqNK5aTgrJfF3VHHFMwiuk2+hjQ4kuIkkon5KukZ/FaipSNS2u3upE4lIadASSES17gEteT+o5+N+MMDg4EFBOeMgIb+Jic7ry3dk90nLnuqKIePxWwqq4hoQVK4cXGR3V1ar4SOyXsuwCQTleflyU+yzFjtPRdTY4uL5GQAByEbQpN+zJbO85H6pQLmMHvKIZXDuUOLIgsmNsu6pRbTH25BmCMJa2uTjdvc7oS8Ln1T5GB5BF1GaGeaL5JN2NhClTD7atLY5Gyvb9iDlJbO6idRiFM9YYPvJ/z1HYqWB3oavJbEheCtnCXUuol/GOF78xw2CV8rvXRvxa2MXVu6iXgpeKLnkSYTA9PLYT8cnIVJKPsS3dUNdhG2lbUN0S61nBYform2bQdoKx4pXaD+WNUDuqBuENc2+rZM61i052KXuDmkieMJjjxX2QEJ2/qAPuAzwn0ULiiPtBC1qWqqQTtsmFMcFIrkU9FNEmEO+ZRrAAVTXbBTHjThYKlTL7ajiVKArrGoIhDXNDxSFy+qE22wijWVoqN5QBJHC8ZJK5SZziGuqj7pRNjXk5KVhsFECmRkFMjd2BKKapjmpeubsVfbdUJ3WburkhH9IqayE6OV8qJsmBKNmpFZcq2swuVmyHRhLpgNRo81pKxBaPRZ3qg8Ujgo9tYlgK8LHPg2j3ckeSiMLKrBj2Tf+ANT7Dgs5Qu2yr/9QLMtdB8kxZY8afQmWGV/Un1CwdSdlVQ4snbsEY64NZupxmEFWu2gESgk4rrobjuWn2gXU5ze0IRzwHeLIUKl9GyCqPLsqDK+T0XQi12N6VNrhgr0UdOxSZtVw+yiG9QcBlqOLQEosatbmVG9YTERAySlzL7OPorv9QHbKphkSA4PsBubMOdLXGDurbexEgbqynVGraPJSFzpdIQUm9jHdaNRZWADBDePJTubdojUQAkVHq7iCAUPVqud/cqpZ4JUkRvBkbtscXFxQbEZKY0uohwBgCFkQ7GYR9GtpaUxeT/4DLx/0b3HVSRuELUuiTPdKhVEphRGAjedy7B+FRJNr4IQNWoSQUzbRnHdKOr27qcaJK3TVM6NXotdbNmeV78g7gFCUbyQCcFPbG5BGyySh6DblHYtbbTuFCvQBTgyTwhHN8RS3o2M7E7gWIZ18QnV3TDhA3SKrbuEyglGS2g9BNC+BOUa6u0BZqrcwcIqjc6gixSb7MlBBt5UnIUbK9MwVUwGF5as8Uo3t6NUVVB1+2RKs+H7iDCDuqzpgDHdFWVIDOy35EnYuWO40axt1hck7LqBC5M/lEn8MXdYgE+qoo3UANS7rVciq8Hhx/NUU6y86a2emo1FGiumCAUrq1SMSfxR9MuLAouolxAxqOAkSTTChRZ0i8MFpnyQlXp7jUPigHIVt/0e4pEEg6eHD7KFurwiA/2K1prTCg4vcQxvTmjcqNRjG+aT3lSvu0yEJSqvJh8ysr+gt/o+FwB2Q9xXbIylZgJ10m1DvEWyeFvFsFtIBuSWDWWmO6Er9T0iSCth1S3aaQbBLj+CM6Z0Wlo/3GBxjE8FNjguVWLlnUVZiOk3ZrVIGDHKLu+nXE+FrT5Tn1Wkr9PpU6heGgE4ARDrKR2cBg+RTFhQDztmPZZXLGlxaMfdmT7BeUbtx3WuZQa0gF4JHJSGmxpc4CJk/SUuWGpfUbjy2tlVK+a3JaVOr1Vju4Xn8E4mBlQu7WGEgZC2uHYWpdE6PVaIMcov/WAPsgrHdG8dUl2FqxagieFr70BxXsvZ1d7uIXg68QPEJQUgmG8IS6ydIG6ODkugXCL7QXc3rKuWmHdlZ0y/LTBSv/TNBk4KMo15x+K7I2/9mqKqvQ4N26ZlTbdSkbqx7qDbg90rmzfjQ/8AmZkKNxWBBAGUtt7iVIh+SAYCqUriKcVYr6jZEeJedKYSU0t7oP8AC5V1KfyphCv1BrujrqppCHsq2/Kna2b6pzsnVDprWDKZA2cox0e2NduiHfTuhK92Bsu6iTs0JTXsamnXwhkm+kLUorb9hn+oLlGhYy0Fcs+GQPzQAPiLFw8eYP1CssmguaEP8UuAuJHLR/VV0q5ZBPKVNVJlMdwRo7jqGmWhDUa7gJKCo/7rwU0rwyG91LO+zqXQ8HxaaluaT2S6I1T9CR3WcuaPzIO8cKNzR0nCDZdubUDvYjyRyyybXIGGKMb4hDqbwJbt2Ungub4gJ7pjgjUNjx2XlwwQnOpG2zMULZ7qzWQYJX0jp9gGBoaJccQEv6BYafHEvIx5A9k5a/TgE6gZB29UWOCjsnyzbtIhXoaXS5s+X5pN1+8dIbRlrjwE0rXm4fJn8JQoc3kx6pzq6TFQi+2iu3snvY3WDtmVXUuNJxmAQEyr3DX0i0mMQSOyR0tLSM4Ewl5OLkkmOxJ07Ewov+eAJLn7jsE2uvhx4yHCSJ9EZ0Js66nJMDyA7JxVug3wwTiCcEfUnK5QjyZ08jVJC40tGmIgNA91leu9Qw4A5khay5pHBb4iDIgbT/lIavw3r2Pi1SZwDPYcLppy+rCxSUdmLs6haZjdPrTqD3NDTtK0NT4PpkCXkY4ACTXnQalFw0y9vkMhdkxOPQUcsZBHy9JBA33Ql5UNOqCBIR1Gpqb5he3FIujEpkdrRrQReAVGzzCQfLgrV9OtSWeIZCz/AFjp9VlSQ0lp57JeSMrs2DjWil7uBklG9H6V8x/+5LW+Yj2Rfw/02agfJlgkDgnsVq2VmPGQJW4sS7bF5ctaRTadMosGACiHUxEACOyHFNonSfZCPrmcOhVqaiiJwlJ9lF70RjvEzDglfUxpAkJk+4cXSP7IevVDzoeN+eyU3F9Kh8HKPbKumXUYATC4t3EauFnmO+VULTxt/RNqnWZZphLTStSYWVNu4lzKYIhM/kDRpSvoxJBcfZMmOyrvHS42ed5E3yr8I0rMAAL1EQVyoom5M+efFdq5tZodGG4I5H7CGvngsaOy0fxxauBZU0udghzokAY0z2OSsrTtnOXjeRBxm16Pd8fLzxpkuk13NqNA7rXHpr6jw/hT+Euk0WAPf4nE58vJaDqdVjMNy2Jwu+CPG2Bk8hqdRRk+o2NXXqaQQOFAUBHiGeVrLmwbSaNJ1l4kRnPZKX2L58TDlJnj4vQUMqktiV7iY0d1pum9JJIES4iT2HuoW9kxpaXAQCmlzfBoIpviccT7wjxRSu2ZlySkkolNVgoHQTJnf7ueB5qdqwVi7PiGfT2Su7c/Sc6nHac8px05oY6APCBBPLiRk+u/omwXKX4hc04R/sH+ILF5brpCf5mgZ9WgfkgriweKbRUbDoz3g7D1ELWVHCmfBEcf5QlZup3ikj1/fb8VRLFF7QrHmkqT6Rjix7GYIM43yPZZy+6gW4G5wvod50cDfacHt6pHcWeir8zTScIhxdOANiFLm8aSpluLyFJNIh8MOIt2tMyXOMj9+YTurbmWgRrIE7+AA7x5pN0TqINQyA3TnyO+Uy/iSZIO5l3n5f09lmGX72Bli7DKbAJDRqImcj8uyjXoDTrcQ2IkQecDaT7+Sor3wbqLQAfy9PrulWpxcZcTuc59/NNnlitJCoYpN29DcXLSzBk8jkdvZBMvIJB9ksr19B84z3lc2/1AS2ex2Pp5oP5P6Ux8bQZXpCps3Se4BBRFjYhrRnxcyusrsAEmUyt74FvjAODH+UUMsXLYvJGUVS6PaLBgBRvsNjG6hbVSIn7PB7Ia8G51SP6pssjjbAjC2k2QsvA6exn+yvvG4LmfTsf0Q4bj2CtbWgZyoXO7Q2UN2D2tQu7au3cxyhKV/wDNBDmgPaNj97vHOFfRtzlwG3BOUv6haF1y00zpLXtJ8pA1DzESmY262Y0mFM1Fvl+S9rRqHkrrmloBLeZkecpRUuueUblxdHRi57BOuk/MDmicInpVIPbkZVDL+PtCUfYw4F7TtwufGTuw3FxVDzpLBoGO6KfakiQhLGt4Nt8hEsqL08a4xVHkZdzZNuqFy4XB8lydZPxGppAhZvqnwq0kup+A+Qlp9W8eydCovfm+aGUFJUzoZJQdxZ8+qmvbOLajYB2Iy0+hW06P0N9aiHk7jAKn1CxbWYWO2Ox5B4IQdj1+ratFF0HTAE9vJR/xo43/AEV/yJZFrsLvOnVKABPmARsEDU6i8bmf3yn9P4iFUAEDzHCH6hb0w1ugDUSZ8uwQZMSe4mwm06aFVd8gGN+OxVTrecjbnyRFwYEGPVAsvQVHkx8Xssxu1ouZTdGP35psww1sERBmcyTx5cpIHl0hoPnG31V9i8tbDuJ/EiB9VkMnEOcHJKx+HtAEgkjGOfeVW68GAIGTvuNu3GEL065LnHUJEHSOJG3tKqrUyWzy3Pr3HmnLLKS0T/GoumN7e51iD/YpdedLPAJB43+hQ3T60kAHmO/pHZPhdNEan/krMc1ljsU08cvqYTqfStEvojS5g1aB9ipTEF2PuPABIjBiDwUbSrS35jRPhJA79gtH1S310nmmIJaYHeRke/5rCWXVdOA0ROyjzw+OaLsM/li69DLp9CpkvByN+8mSrL1+kTIGJHaR3U7e/wDmTpdIg+ElrTIzEE7eiUdTqte1rdW7sx74SZRvr2Grk6FtXW+TMgZJ9fMrresQMFHvoFlJ4A3gd58ksFu9okseB3gwl5oONaK4TVDUXrojf0RVsS5oDnY/e6X9LDXPDTPsJ+vZaulQpUGB72weOTPl3KzBjt8hebIo6BaJc0HB0jaQY2+i7+IEEGFKl8QhzsYHYxn1Q3WqIDfm0x4XGHAZAKoc6i5LZNT5VJBlFmrIiYGO66rTkbEFUAwJ8gFO3ui/BO3Cli+XY6SrYba0xp/RAXFZlJ5fVMZ8I2mOEZ87bcduPwXVLKnUnWd/+5vuDt7K2EeSpPZK/q22Z+/67Th2glzncRgTzKzlMHVkrS9T+GNI1UoB7EmD6H7p8ikfyCwwRDhvKB45Kf2HQkq+oVd2YawHuvekUnCeGck4+ndE9RY11JhBzylb6RjMo8uNRl9TozlJbNhbVJZTjY7eYndGucAJHdDdBoh1GkTu1pRJt4McAfivTxv6o8rItsiHeS5TAXJmhAQHrnNI3UnMyrIkImIRzFR1CxZWbDsEbO5CJoCV65i500Em07RkKlKrQdBY5w4c3I+nCvoX+qJJEcLS1GwUNdWDKgMiDw4bhSywf9SuPkp/5ITX90ILp34WYueqtJho27KHxXZXVMw4+DgjZw7+vkk1mNIXnZ7bpo9LCklaNj8OfETKbyyt9h+Af5XTifJNqt20SBkTC+c1QXHC1FjU0sa1+Wkfa7dp7hTRnS4vobLHvkaG0rVPCRkj+m4xkD9UZUD5nAmDPA9O6Es62lmn6HeRxHmo9Sq1C3MgRwc+UlFDJwWgJw5SsZh1MOIAaM8ETn+YDIzPZevuWtgEehKylpRc06h++6NtXOc07SOMiZzhrQUzH5P26pgvAvfRpHXGMb8ZxPaV88+J7TRcOdTMB/j08NLvtN8sg/UJ9UqvAILw0jEAkEjyJ7JFdVSXQ7YbECcDbPn/AFT8svmjsPBgcHaEhrSYcMhNLK7pjLmE+QIH+EuuLc63Onwk4P69lfQt3OGIIUcE4O6Kmv0b2d897v8AbpeHsfF+K0FDqVRhEsEbREEeaz9nevpDTSaC88nj2Rnzrio4NedLZ8RYADHqdlQputN2Tzgr2gqxY83HzC4fLa0kkANc55MNa4AZABJ9lf1V2tuvUd4AxtnPrj8UR0q1a0uEucCQQDEwAc+mSq+rWLhT1W51AOMsJEnB8InYidl3GTjYvnFTSMXWvGtcQHbYWs6OS+zIOzvmOB9CxrT/AOTTlZ/o3wXVe41awa1pJIpl8Hf75EwOYGT3C0dzctp0ixrgQIBIGkEj7LGN4aPxSuHBNv2NnNSaijxlMmJ5RdrZ6Zd3xH9SldhdSyDwrn3EAyYkR9UjE6GTi2XXVYSNRHkNh9eUluOuPYSWsB7j+6q6la1S6WguEZz29UmvKNZpB+W+AMwCR+CJTdm8VRo6HxMKsNcHU+CY1D2jMos2zagwfmM4cCNQ/v5FY116dBnDoUvhei+q8uLy1o5BgnyEKrHJy12LapUh5VtzTwcjg9/0PkoPpFxE48k3fWJwRLf+X2vIyhnWXi1Ew2JM7+YTZdUgFJds0fTG6KTR5BWGrJVNB8tbG0CPSFYWxuvRxR0jxc09skAuVrHYXKikT8gt7MqLMKepePHIS2YTp7qTaZyq9XKm15mZXejSFZuFGMIu7ZIlCMEHKxbOOrWLatN1OoJaRH+F876p/wDn9ZjiaVTWz+U4cPfZ34L6S0EFXOyPMJWXDHJ2OxZ54+j5P07p7W4d9odzyO4RdamXYzvEeq0nxPY09TaumHTBIxKX9KsdbnDeXb7Y7rxc3juMuCPcw5lKPNgfQy4vDRq+W2fc7fVaO6p4gTP/ACM/hCLsrBtPA3G3ryfMq2pYEyZAAzk8coo+NJR6AeeLkJmWpEgOnfjOfdAV2xGDPsPxTapRe0gwHNAnwkEdwYG6VFxLgx4OdnR75+m6D4tb0MhPeuhXdXzn7jI/7gfXkqy1umOhr2gceX1/XPmkl/faKj28NJEH94Vlld06uA46/wCUxPt3XJtOypNVRtLf4bpVB4Q5s/ynWPcGSENX+DXsyyrAGQ0t0goTolWqw+EktGCDsPfdv5LVHqTg2B7jBBjA33HsnRnCS2iPK8sJadmX8VJhNVha4EzyD5tdsQm3Q761qsc6k4O0RrDgWls4Eg+cjeN0xfdUyAHtg/8AAx/6GQfQQh22NNsuovZkgkFopuJHn94+6Y+vqIc7/wAtHt71KnRptfrbNQiIHzIaNxDdiZA3HHsG26DyC2RyRtPOP137q1zS7doPtqB5mRn8EuuRodkAO3wZBQzycI1VBY8duwbrdwfuGCZkE6R/lJzU0ZcdTt/+I9El+JOth9wdOzQG+p5P4x7IP+Oe4YUrtorikh7a3jhUAGdRAP8ARaH+EqOdDGl5OMbH0lYvo9JzqrdXf+hX1To9YMAiIAMD+hK7HgUpbZ2TM4x0illoCAHQIgDvMc+e6OZZBjSXQGgEkzMAboim41XaIaxp8IfiTjEiMnMThAdTsHG1rBlRxBeAASDLWOBgznPAVsYpLWyBzbkk2ZzqEViQWMDJMYlxHGo/orrG2a1sNaARiOPVD21CIL5AHbb3KZW76DDOskjjafPO6DBivZXkyNKkTtrAEFz3AR+4Q13cl0YGkAt7CIzP5qq/ui5+kYG8cepQtBnzqrabZ+Wwy49/3/RUOSl9Ik7uK5yNNZNhongD2wFaDqPkralPg7DPqvGiccL04KkeJOVs9cIXiJBhctAsYVOn4kIcMjdHdOu/uu9kVXpByVf6EJhTXj2K+tQLSowURpZb18aSoPoSqyr6LoC44qbTK9ZgqTiSo/LjJXHFV/Ytqt0O9vVLrKybQ8Bz5905OyovWy0GchIyQTdlOHK0uN6OtXDeN/3sgLm81f7dLxl0g7yP5ucgRsUPQ64GnSGEmYk4/Xt5K+tdmnU1uY06hJOlzeOTMHHfKVFqrRS4NMTdVsHseGjB8TtUtE8k+sDb0QNGuXN8e4yHfv8Ae6ZVLgVDrYTMQQZH7Pn/AIS29tvC9u0tcBHmD+/qvM8iUbuJ6GBSr7Hzq9c6pVe/+ZxP4r2hZfecMIm3tiT2TOrhoaBKCx39nWXX6jPtDU0bT9qIwCeRsndv1ys5oc1kRvJH6ZwlnTejGq4F4hoOG945P6LRXNqAxumST4WgCST5Dn+6dDHYuc0tMnYXXzg6XAPEuLYABGJI7jvGysZdacHHHl6eSQVekO+Y1xqkODhhgy0z3mAfrytJ1LpfymNcQPG0P8xOw8lk4NK0CnBvj+hjHeGQ6GjJ9fVZrqhf8qo8TrOw7FxA/Afki67XQdEhp04Jmecc9volXWbghrA06Zk/QR+ZSckn/wAth4oLtCXpnQNHiqxqO0/vJTCpZyIY3y257KdpeNIGoS7vz7HZa7pFpSw5ji4AT4jBmMx5SIlHF892dOaj6MNb9MuGvDvlP8oBTyxvwx3ja6m6NPiBA+vG3K0Ne4fqcQBobkuGRHeJjyHsoW1uKhlwwchpOwJxOEfB+hXzIusr0kgxyIIhwGcEe6IqXwcI1AGeTp238uEPb2lPUW02RvkS0YMEzsc49l5eWA0uGo6iCOJEiJHmmR5pC28bYDXax2WyzsQNbD6hsx7fRJbrWDBAPYjE+Y4QfUrKvQ1HTUgZ1sB0R3JH2fdB0usvOHOLh2J1fmhU2u0WQcfTGZcYieMh40n/AMgU2+Heosa7RpgujMzmYj0SmyvXOBGnUANiNQ+sGE4sLWm97dALSDJH/TncY4T8eRppoVnUHFqRqKlYuwI9V7TbChTpx7b+qso5kr1o7Pm59npPkvFIrxEANjSaR+RVlvWzpchKNQj07LyqycgpVBWMK1P3QxBbkbKVpcz4XIkDg7LOjQSu3UJCGBRpaGu8iqqrBwiRpUHrx+ymGKm5K44qY8lcDqwrbVsAoT7ywItNuynLjAPeFnuo3hcT/wDJ2I3wOOU86mCWGOyyzmPcZAEz7+keyk8qdLij0PDXL7MjbjTLpgT7CRn1Sj/UCXOednB0AxhrQYJ9SfzRnU6gI+XIAafHGc8N9VQbSnpe6r4WtH2TM6RsDHJMeHkkei8dxcmeukIqlZobiCXSULaXQ+bTB2L2zHaRKLrVKFQx8ssGwcHSR5kfZ/e6SXdI06jmE7GJHI3B9wQmLbOk6R9At+rs+Y9jCIAAxxJiJ77Iujdku0UyQZPuXDSYjYgcjJXz7pVY06geQdOxA3juPMGD7LWW3xFbCowfNggkyWOBktMiSIG4GDlUwlRHkjZpbTpPygKunYiA/IcR5bnH0hEXH2CMaQTAmQ0E7Cc8nfiEnodY+aYAdAB8ROM5ADY5/VFmq9ok5AJaQQA4EbidzA9UuWS3RqxtO/ZXdtIZpG3GM7LN9TuizREGdUznn+5Wkq1pjGOMfsLM9aAdW0s2a2JOBMlzjnjMeymytXZTivpg9zVD2jS1rXA5IxIjAjbBTOwuy2kQN4j8I9tysrcXOpwZSM537nYx5BOLWg5oIe6Tj29+UMrSTN0+x3RrxSDAY8TTAO+lwIaYGeTlae26iGMBewTUdA04Mcx9T7uHZYy0AaR24/f1Tm6GprckQ0wQYjV3+ipw5vRJmxJj6lp8IpkM1CBP3WDPvlx+qHr12tY4uAJDgATOT2A/NDXhy07ENEezihOrv+wyTga4ALiSSZ25xCc8tRbExx3JIqrX9V2poe5reHNJaQRzHr+GMrD39B7K3jaAXZBaNIdwTpGAZ3AxnzW7tKL8FzCB3+yY4EHlSu+mMqmm5wINNxcBiDI58pAPsghcuyiVR6B/hvp2iAd/tO9eAtLQpAAnlDWDAJHJTM0gIA9T5leriiq0eN5GSXJ2UOGAPqiKLYAUCAMkgd5Mfmhr++AadEk8QMdtzj/BVJMB1+pv1HRp0ziRJxzuvFRTpmBsuWWdRqyBuF6wyh2VPY/mp028g55CBnFhpycImhVnDkOx8+qKpOBGQsNR5UbKqcyFa/CscA4LjQZD1RJV72kLylTRI4i7CHczKPcxDQso0loGkysN12u6lULWuDAQfF94TuQeB5/iFt3Uys58a2Idbl/3qeQecJOfEpw/0U+Nl4T37MZTgOAJgNOfP0PnhAdfNSpGgOczkNBPiz4jG/PpCl0CgLpxY0OGluomcaQRgbGc4WitaJ1CmwxABxu0TM+Wx+hXlrG2e65LoyXS7Avc3U14Zu4gEmBw0cldedMrVatSoWtph7idJe2QNg2B2AAWxZTa6oae5IEyc5G88FLOs2zKLgKTi9pOdUTPMEDbfK5RULNUkzN0+n1KZJLQ7/ocHY9N0rovArBzti7M8cZ7cJp1Cwrl2qSQXwzTOASY224Cf9M+H2te2pVhz27B+xOJe4cxsO8E5kRt+2LySH1lbtDAARwZ4Jj6+yX3nw3JNQmo54P2mOhw8gOPQfRaG31u+4MAkgNh0TuOC2IKDeYAfQwDu0GS3eYaeD29YyM88Ptk/wAr9Gdf1R9G3qEOdWIcMvHipNiHFwBBd90T92coC2uDcN3PiBbgGDx6p3et+ZNWlp+a0Q9oyHjOCOZGPcjzFPSLIUjUawf7Z0VqYO4ZUYC9gPJaTI8gh+Gx0MrE3w/ZsB1F4JmMB3GOQtDbUGl8EtMjOY/MLJVrn5VxUBnTqkejgHf1Wv8AhKwFw75rzNJu0EjWe09hz6gJTi5Og5SUY2NbTo9NsFjpOcbjPkOfNedXmkGBoAB5cHAGO3hKeNqU9mQ0doj8ChOpWusNcT9n7oiCMbdtk94Ela7JFmt7FtK9a4AOx5gGM+ZAlGfxVOPCTMfy7xsJO34oRtsOB/Ve0rYwfAAedUiPwQRUloZJxYrq2lWqQarvC0yAJGfcD6rR9OoOc2Y1cAmOMbuyVKw6aXCahweBgJs1oaIbiO3C9DBh1bPPz590imjQcDwI7Cf0/JevpycucfeOP+Md0QfyUB3PCsjFIhlNtlNRjWCYE99z9TlLrmpJEnzP5AfSfqp16pc6Thjf/Z2xjyGc9/RAvra3Y2/NNQtskdRXqlToEiVyKjLHVRvK9oVc5XLkgJBRE5VlKrheLkJvsIYZ3Xj2RsuXLjTxr5UnBeLkcTjwPVT8FcuWmky2UDf2+trm9wvVyxK9BLs+U9Y6ZWt3j5Wik4mNTJl2oxniJ40iFr+mW/8AD2zqjzrq1BBeYkmAJgbbCB5BeLl52NVKVej2HJyjG/ZnKvUm0w+o2dbzjyaD37kYS5tyKs6wc8A/jPC5cpH0Vmls6gbSa0BxDYySHOnvJ5hFdHtmV3EeMPDpGoggRjJAzhcuVHjpOWyPyG1F0e9ZumsAbTaRt4py4cERlsgJX0usNREeF843zv8AmuXLMzbkdiVRJW5Dar3AY2PbO2/nCE6jcE06r2GHN0ASMYqNAYfLSY91y5J5Pk0OgtWZK9r/AD7g6RGtzWtHsGifpPuvrNjRNCmym0BrWtAwJJ7k+ZMn3XLln/NHS/xYZUrsdjY90tc54J9+R+C5cmZJNicUUmE2lUt3AJ9O/dFfKD3gcDxE91y5Ph0BkVSbX9jAHhSDV4uV66PJPSMR7oO+uIEBerkxACKvWLvRe0GwVy5EgGWC6jAC9XLkZ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data:image/jpeg;base64,/9j/4AAQSkZJRgABAQAAAQABAAD/2wCEAAkGBxQTEhUUExQWFhUXFxcYGBgYGBcUGBgaGBcXGBgXFxYYHCggGBolHBQVITEhJSkrLi4uFx8zODMsNygtLiwBCgoKDg0OGxAQGywkICU0LC8sNCwsLCwsLDQsLCwsLCwsLCwsLCwsLCwsLCwsLCwsLCwsLCwsLCwsLCwsLCwsLP/AABEIALcBEwMBIgACEQEDEQH/xAAbAAACAwEBAQAAAAAAAAAAAAAEBQIDBgABB//EADoQAAEDAwMCBAMGBQMFAQAAAAEAAhEDBCESMUEFUSJhcYEGE5EyQqGx0fAUUsHh8RUjYnKCkqKyB//EABoBAAMBAQEBAAAAAAAAAAAAAAIDBAEABQb/xAAnEQACAgICAgMAAgIDAAAAAAAAAQIRAyESMQRBEyJRFGEycUJSgf/aAAwDAQACEQMRAD8A+iOgbqNK5aTgrJfF3VHHFMwiuk2+hjQ4kuIkkon5KukZ/FaipSNS2u3upE4lIadASSES17gEteT+o5+N+MMDg4EFBOeMgIb+Jic7ry3dk90nLnuqKIePxWwqq4hoQVK4cXGR3V1ar4SOyXsuwCQTleflyU+yzFjtPRdTY4uL5GQAByEbQpN+zJbO85H6pQLmMHvKIZXDuUOLIgsmNsu6pRbTH25BmCMJa2uTjdvc7oS8Ln1T5GB5BF1GaGeaL5JN2NhClTD7atLY5Gyvb9iDlJbO6idRiFM9YYPvJ/z1HYqWB3oavJbEheCtnCXUuol/GOF78xw2CV8rvXRvxa2MXVu6iXgpeKLnkSYTA9PLYT8cnIVJKPsS3dUNdhG2lbUN0S61nBYform2bQdoKx4pXaD+WNUDuqBuENc2+rZM61i052KXuDmkieMJjjxX2QEJ2/qAPuAzwn0ULiiPtBC1qWqqQTtsmFMcFIrkU9FNEmEO+ZRrAAVTXbBTHjThYKlTL7ajiVKArrGoIhDXNDxSFy+qE22wijWVoqN5QBJHC8ZJK5SZziGuqj7pRNjXk5KVhsFECmRkFMjd2BKKapjmpeubsVfbdUJ3WburkhH9IqayE6OV8qJsmBKNmpFZcq2swuVmyHRhLpgNRo81pKxBaPRZ3qg8Ujgo9tYlgK8LHPg2j3ckeSiMLKrBj2Tf+ANT7Dgs5Qu2yr/9QLMtdB8kxZY8afQmWGV/Un1CwdSdlVQ4snbsEY64NZupxmEFWu2gESgk4rrobjuWn2gXU5ze0IRzwHeLIUKl9GyCqPLsqDK+T0XQi12N6VNrhgr0UdOxSZtVw+yiG9QcBlqOLQEosatbmVG9YTERAySlzL7OPorv9QHbKphkSA4PsBubMOdLXGDurbexEgbqynVGraPJSFzpdIQUm9jHdaNRZWADBDePJTubdojUQAkVHq7iCAUPVqud/cqpZ4JUkRvBkbtscXFxQbEZKY0uohwBgCFkQ7GYR9GtpaUxeT/4DLx/0b3HVSRuELUuiTPdKhVEphRGAjedy7B+FRJNr4IQNWoSQUzbRnHdKOr27qcaJK3TVM6NXotdbNmeV78g7gFCUbyQCcFPbG5BGyySh6DblHYtbbTuFCvQBTgyTwhHN8RS3o2M7E7gWIZ18QnV3TDhA3SKrbuEyglGS2g9BNC+BOUa6u0BZqrcwcIqjc6gixSb7MlBBt5UnIUbK9MwVUwGF5as8Uo3t6NUVVB1+2RKs+H7iDCDuqzpgDHdFWVIDOy35EnYuWO40axt1hck7LqBC5M/lEn8MXdYgE+qoo3UANS7rVciq8Hhx/NUU6y86a2emo1FGiumCAUrq1SMSfxR9MuLAouolxAxqOAkSTTChRZ0i8MFpnyQlXp7jUPigHIVt/0e4pEEg6eHD7KFurwiA/2K1prTCg4vcQxvTmjcqNRjG+aT3lSvu0yEJSqvJh8ysr+gt/o+FwB2Q9xXbIylZgJ10m1DvEWyeFvFsFtIBuSWDWWmO6Er9T0iSCth1S3aaQbBLj+CM6Z0Wlo/3GBxjE8FNjguVWLlnUVZiOk3ZrVIGDHKLu+nXE+FrT5Tn1Wkr9PpU6heGgE4ARDrKR2cBg+RTFhQDztmPZZXLGlxaMfdmT7BeUbtx3WuZQa0gF4JHJSGmxpc4CJk/SUuWGpfUbjy2tlVK+a3JaVOr1Vju4Xn8E4mBlQu7WGEgZC2uHYWpdE6PVaIMcov/WAPsgrHdG8dUl2FqxagieFr70BxXsvZ1d7uIXg68QPEJQUgmG8IS6ydIG6ODkugXCL7QXc3rKuWmHdlZ0y/LTBSv/TNBk4KMo15x+K7I2/9mqKqvQ4N26ZlTbdSkbqx7qDbg90rmzfjQ/8AmZkKNxWBBAGUtt7iVIh+SAYCqUriKcVYr6jZEeJedKYSU0t7oP8AC5V1KfyphCv1BrujrqppCHsq2/Kna2b6pzsnVDprWDKZA2cox0e2NduiHfTuhK92Bsu6iTs0JTXsamnXwhkm+kLUorb9hn+oLlGhYy0Fcs+GQPzQAPiLFw8eYP1CssmguaEP8UuAuJHLR/VV0q5ZBPKVNVJlMdwRo7jqGmWhDUa7gJKCo/7rwU0rwyG91LO+zqXQ8HxaaluaT2S6I1T9CR3WcuaPzIO8cKNzR0nCDZdubUDvYjyRyyybXIGGKMb4hDqbwJbt2Ungub4gJ7pjgjUNjx2XlwwQnOpG2zMULZ7qzWQYJX0jp9gGBoaJccQEv6BYafHEvIx5A9k5a/TgE6gZB29UWOCjsnyzbtIhXoaXS5s+X5pN1+8dIbRlrjwE0rXm4fJn8JQoc3kx6pzq6TFQi+2iu3snvY3WDtmVXUuNJxmAQEyr3DX0i0mMQSOyR0tLSM4Ewl5OLkkmOxJ07Ewov+eAJLn7jsE2uvhx4yHCSJ9EZ0Js66nJMDyA7JxVug3wwTiCcEfUnK5QjyZ08jVJC40tGmIgNA91leu9Qw4A5khay5pHBb4iDIgbT/lIavw3r2Pi1SZwDPYcLppy+rCxSUdmLs6haZjdPrTqD3NDTtK0NT4PpkCXkY4ACTXnQalFw0y9vkMhdkxOPQUcsZBHy9JBA33Ql5UNOqCBIR1Gpqb5he3FIujEpkdrRrQReAVGzzCQfLgrV9OtSWeIZCz/AFjp9VlSQ0lp57JeSMrs2DjWil7uBklG9H6V8x/+5LW+Yj2Rfw/02agfJlgkDgnsVq2VmPGQJW4sS7bF5ctaRTadMosGACiHUxEACOyHFNonSfZCPrmcOhVqaiiJwlJ9lF70RjvEzDglfUxpAkJk+4cXSP7IevVDzoeN+eyU3F9Kh8HKPbKumXUYATC4t3EauFnmO+VULTxt/RNqnWZZphLTStSYWVNu4lzKYIhM/kDRpSvoxJBcfZMmOyrvHS42ed5E3yr8I0rMAAL1EQVyoom5M+efFdq5tZodGG4I5H7CGvngsaOy0fxxauBZU0udghzokAY0z2OSsrTtnOXjeRBxm16Pd8fLzxpkuk13NqNA7rXHpr6jw/hT+Euk0WAPf4nE58vJaDqdVjMNy2Jwu+CPG2Bk8hqdRRk+o2NXXqaQQOFAUBHiGeVrLmwbSaNJ1l4kRnPZKX2L58TDlJnj4vQUMqktiV7iY0d1pum9JJIES4iT2HuoW9kxpaXAQCmlzfBoIpviccT7wjxRSu2ZlySkkolNVgoHQTJnf7ueB5qdqwVi7PiGfT2Su7c/Sc6nHac8px05oY6APCBBPLiRk+u/omwXKX4hc04R/sH+ILF5brpCf5mgZ9WgfkgriweKbRUbDoz3g7D1ELWVHCmfBEcf5QlZup3ikj1/fb8VRLFF7QrHmkqT6Rjix7GYIM43yPZZy+6gW4G5wvod50cDfacHt6pHcWeir8zTScIhxdOANiFLm8aSpluLyFJNIh8MOIt2tMyXOMj9+YTurbmWgRrIE7+AA7x5pN0TqINQyA3TnyO+Uy/iSZIO5l3n5f09lmGX72Bli7DKbAJDRqImcj8uyjXoDTrcQ2IkQecDaT7+Sor3wbqLQAfy9PrulWpxcZcTuc59/NNnlitJCoYpN29DcXLSzBk8jkdvZBMvIJB9ksr19B84z3lc2/1AS2ex2Pp5oP5P6Ux8bQZXpCps3Se4BBRFjYhrRnxcyusrsAEmUyt74FvjAODH+UUMsXLYvJGUVS6PaLBgBRvsNjG6hbVSIn7PB7Ia8G51SP6pssjjbAjC2k2QsvA6exn+yvvG4LmfTsf0Q4bj2CtbWgZyoXO7Q2UN2D2tQu7au3cxyhKV/wDNBDmgPaNj97vHOFfRtzlwG3BOUv6haF1y00zpLXtJ8pA1DzESmY262Y0mFM1Fvl+S9rRqHkrrmloBLeZkecpRUuueUblxdHRi57BOuk/MDmicInpVIPbkZVDL+PtCUfYw4F7TtwufGTuw3FxVDzpLBoGO6KfakiQhLGt4Nt8hEsqL08a4xVHkZdzZNuqFy4XB8lydZPxGppAhZvqnwq0kup+A+Qlp9W8eydCovfm+aGUFJUzoZJQdxZ8+qmvbOLajYB2Iy0+hW06P0N9aiHk7jAKn1CxbWYWO2Ox5B4IQdj1+ratFF0HTAE9vJR/xo43/AEV/yJZFrsLvOnVKABPmARsEDU6i8bmf3yn9P4iFUAEDzHCH6hb0w1ugDUSZ8uwQZMSe4mwm06aFVd8gGN+OxVTrecjbnyRFwYEGPVAsvQVHkx8Xssxu1ouZTdGP35psww1sERBmcyTx5cpIHl0hoPnG31V9i8tbDuJ/EiB9VkMnEOcHJKx+HtAEgkjGOfeVW68GAIGTvuNu3GEL065LnHUJEHSOJG3tKqrUyWzy3Pr3HmnLLKS0T/GoumN7e51iD/YpdedLPAJB43+hQ3T60kAHmO/pHZPhdNEan/krMc1ljsU08cvqYTqfStEvojS5g1aB9ipTEF2PuPABIjBiDwUbSrS35jRPhJA79gtH1S310nmmIJaYHeRke/5rCWXVdOA0ROyjzw+OaLsM/li69DLp9CpkvByN+8mSrL1+kTIGJHaR3U7e/wDmTpdIg+ElrTIzEE7eiUdTqte1rdW7sx74SZRvr2Grk6FtXW+TMgZJ9fMrresQMFHvoFlJ4A3gd58ksFu9okseB3gwl5oONaK4TVDUXrojf0RVsS5oDnY/e6X9LDXPDTPsJ+vZaulQpUGB72weOTPl3KzBjt8hebIo6BaJc0HB0jaQY2+i7+IEEGFKl8QhzsYHYxn1Q3WqIDfm0x4XGHAZAKoc6i5LZNT5VJBlFmrIiYGO66rTkbEFUAwJ8gFO3ui/BO3Cli+XY6SrYba0xp/RAXFZlJ5fVMZ8I2mOEZ87bcduPwXVLKnUnWd/+5vuDt7K2EeSpPZK/q22Z+/67Th2glzncRgTzKzlMHVkrS9T+GNI1UoB7EmD6H7p8ikfyCwwRDhvKB45Kf2HQkq+oVd2YawHuvekUnCeGck4+ndE9RY11JhBzylb6RjMo8uNRl9TozlJbNhbVJZTjY7eYndGucAJHdDdBoh1GkTu1pRJt4McAfivTxv6o8rItsiHeS5TAXJmhAQHrnNI3UnMyrIkImIRzFR1CxZWbDsEbO5CJoCV65i500Em07RkKlKrQdBY5w4c3I+nCvoX+qJJEcLS1GwUNdWDKgMiDw4bhSywf9SuPkp/5ITX90ILp34WYueqtJho27KHxXZXVMw4+DgjZw7+vkk1mNIXnZ7bpo9LCklaNj8OfETKbyyt9h+Af5XTifJNqt20SBkTC+c1QXHC1FjU0sa1+Wkfa7dp7hTRnS4vobLHvkaG0rVPCRkj+m4xkD9UZUD5nAmDPA9O6Es62lmn6HeRxHmo9Sq1C3MgRwc+UlFDJwWgJw5SsZh1MOIAaM8ETn+YDIzPZevuWtgEehKylpRc06h++6NtXOc07SOMiZzhrQUzH5P26pgvAvfRpHXGMb8ZxPaV88+J7TRcOdTMB/j08NLvtN8sg/UJ9UqvAILw0jEAkEjyJ7JFdVSXQ7YbECcDbPn/AFT8svmjsPBgcHaEhrSYcMhNLK7pjLmE+QIH+EuuLc63Onwk4P69lfQt3OGIIUcE4O6Kmv0b2d897v8AbpeHsfF+K0FDqVRhEsEbREEeaz9nevpDTSaC88nj2Rnzrio4NedLZ8RYADHqdlQputN2Tzgr2gqxY83HzC4fLa0kkANc55MNa4AZABJ9lf1V2tuvUd4AxtnPrj8UR0q1a0uEucCQQDEwAc+mSq+rWLhT1W51AOMsJEnB8InYidl3GTjYvnFTSMXWvGtcQHbYWs6OS+zIOzvmOB9CxrT/AOTTlZ/o3wXVe41awa1pJIpl8Hf75EwOYGT3C0dzctp0ixrgQIBIGkEj7LGN4aPxSuHBNv2NnNSaijxlMmJ5RdrZ6Zd3xH9SldhdSyDwrn3EAyYkR9UjE6GTi2XXVYSNRHkNh9eUluOuPYSWsB7j+6q6la1S6WguEZz29UmvKNZpB+W+AMwCR+CJTdm8VRo6HxMKsNcHU+CY1D2jMos2zagwfmM4cCNQ/v5FY116dBnDoUvhei+q8uLy1o5BgnyEKrHJy12LapUh5VtzTwcjg9/0PkoPpFxE48k3fWJwRLf+X2vIyhnWXi1Ew2JM7+YTZdUgFJds0fTG6KTR5BWGrJVNB8tbG0CPSFYWxuvRxR0jxc09skAuVrHYXKikT8gt7MqLMKepePHIS2YTp7qTaZyq9XKm15mZXejSFZuFGMIu7ZIlCMEHKxbOOrWLatN1OoJaRH+F876p/wDn9ZjiaVTWz+U4cPfZ34L6S0EFXOyPMJWXDHJ2OxZ54+j5P07p7W4d9odzyO4RdamXYzvEeq0nxPY09TaumHTBIxKX9KsdbnDeXb7Y7rxc3juMuCPcw5lKPNgfQy4vDRq+W2fc7fVaO6p4gTP/ACM/hCLsrBtPA3G3ryfMq2pYEyZAAzk8coo+NJR6AeeLkJmWpEgOnfjOfdAV2xGDPsPxTapRe0gwHNAnwkEdwYG6VFxLgx4OdnR75+m6D4tb0MhPeuhXdXzn7jI/7gfXkqy1umOhr2gceX1/XPmkl/faKj28NJEH94Vlld06uA46/wCUxPt3XJtOypNVRtLf4bpVB4Q5s/ynWPcGSENX+DXsyyrAGQ0t0goTolWqw+EktGCDsPfdv5LVHqTg2B7jBBjA33HsnRnCS2iPK8sJadmX8VJhNVha4EzyD5tdsQm3Q761qsc6k4O0RrDgWls4Eg+cjeN0xfdUyAHtg/8AAx/6GQfQQh22NNsuovZkgkFopuJHn94+6Y+vqIc7/wAtHt71KnRptfrbNQiIHzIaNxDdiZA3HHsG26DyC2RyRtPOP137q1zS7doPtqB5mRn8EuuRodkAO3wZBQzycI1VBY8duwbrdwfuGCZkE6R/lJzU0ZcdTt/+I9El+JOth9wdOzQG+p5P4x7IP+Oe4YUrtorikh7a3jhUAGdRAP8ARaH+EqOdDGl5OMbH0lYvo9JzqrdXf+hX1To9YMAiIAMD+hK7HgUpbZ2TM4x0illoCAHQIgDvMc+e6OZZBjSXQGgEkzMAboim41XaIaxp8IfiTjEiMnMThAdTsHG1rBlRxBeAASDLWOBgznPAVsYpLWyBzbkk2ZzqEViQWMDJMYlxHGo/orrG2a1sNaARiOPVD21CIL5AHbb3KZW76DDOskjjafPO6DBivZXkyNKkTtrAEFz3AR+4Q13cl0YGkAt7CIzP5qq/ui5+kYG8cepQtBnzqrabZ+Wwy49/3/RUOSl9Ik7uK5yNNZNhongD2wFaDqPkralPg7DPqvGiccL04KkeJOVs9cIXiJBhctAsYVOn4kIcMjdHdOu/uu9kVXpByVf6EJhTXj2K+tQLSowURpZb18aSoPoSqyr6LoC44qbTK9ZgqTiSo/LjJXHFV/Ytqt0O9vVLrKybQ8Bz5905OyovWy0GchIyQTdlOHK0uN6OtXDeN/3sgLm81f7dLxl0g7yP5ucgRsUPQ64GnSGEmYk4/Xt5K+tdmnU1uY06hJOlzeOTMHHfKVFqrRS4NMTdVsHseGjB8TtUtE8k+sDb0QNGuXN8e4yHfv8Ae6ZVLgVDrYTMQQZH7Pn/AIS29tvC9u0tcBHmD+/qvM8iUbuJ6GBSr7Hzq9c6pVe/+ZxP4r2hZfecMIm3tiT2TOrhoaBKCx39nWXX6jPtDU0bT9qIwCeRsndv1ys5oc1kRvJH6ZwlnTejGq4F4hoOG945P6LRXNqAxumST4WgCST5Dn+6dDHYuc0tMnYXXzg6XAPEuLYABGJI7jvGysZdacHHHl6eSQVekO+Y1xqkODhhgy0z3mAfrytJ1LpfymNcQPG0P8xOw8lk4NK0CnBvj+hjHeGQ6GjJ9fVZrqhf8qo8TrOw7FxA/Afki67XQdEhp04Jmecc9volXWbghrA06Zk/QR+ZSckn/wAth4oLtCXpnQNHiqxqO0/vJTCpZyIY3y257KdpeNIGoS7vz7HZa7pFpSw5ji4AT4jBmMx5SIlHF892dOaj6MNb9MuGvDvlP8oBTyxvwx3ja6m6NPiBA+vG3K0Ne4fqcQBobkuGRHeJjyHsoW1uKhlwwchpOwJxOEfB+hXzIusr0kgxyIIhwGcEe6IqXwcI1AGeTp238uEPb2lPUW02RvkS0YMEzsc49l5eWA0uGo6iCOJEiJHmmR5pC28bYDXax2WyzsQNbD6hsx7fRJbrWDBAPYjE+Y4QfUrKvQ1HTUgZ1sB0R3JH2fdB0usvOHOLh2J1fmhU2u0WQcfTGZcYieMh40n/AMgU2+Heosa7RpgujMzmYj0SmyvXOBGnUANiNQ+sGE4sLWm97dALSDJH/TncY4T8eRppoVnUHFqRqKlYuwI9V7TbChTpx7b+qso5kr1o7Pm59npPkvFIrxEANjSaR+RVlvWzpchKNQj07LyqycgpVBWMK1P3QxBbkbKVpcz4XIkDg7LOjQSu3UJCGBRpaGu8iqqrBwiRpUHrx+ymGKm5K44qY8lcDqwrbVsAoT7ywItNuynLjAPeFnuo3hcT/wDJ2I3wOOU86mCWGOyyzmPcZAEz7+keyk8qdLij0PDXL7MjbjTLpgT7CRn1Sj/UCXOednB0AxhrQYJ9SfzRnU6gI+XIAafHGc8N9VQbSnpe6r4WtH2TM6RsDHJMeHkkei8dxcmeukIqlZobiCXSULaXQ+bTB2L2zHaRKLrVKFQx8ssGwcHSR5kfZ/e6SXdI06jmE7GJHI3B9wQmLbOk6R9At+rs+Y9jCIAAxxJiJ77Iujdku0UyQZPuXDSYjYgcjJXz7pVY06geQdOxA3juPMGD7LWW3xFbCowfNggkyWOBktMiSIG4GDlUwlRHkjZpbTpPygKunYiA/IcR5bnH0hEXH2CMaQTAmQ0E7Cc8nfiEnodY+aYAdAB8ROM5ADY5/VFmq9ok5AJaQQA4EbidzA9UuWS3RqxtO/ZXdtIZpG3GM7LN9TuizREGdUznn+5Wkq1pjGOMfsLM9aAdW0s2a2JOBMlzjnjMeymytXZTivpg9zVD2jS1rXA5IxIjAjbBTOwuy2kQN4j8I9tysrcXOpwZSM537nYx5BOLWg5oIe6Tj29+UMrSTN0+x3RrxSDAY8TTAO+lwIaYGeTlae26iGMBewTUdA04Mcx9T7uHZYy0AaR24/f1Tm6GprckQ0wQYjV3+ipw5vRJmxJj6lp8IpkM1CBP3WDPvlx+qHr12tY4uAJDgATOT2A/NDXhy07ENEezihOrv+wyTga4ALiSSZ25xCc8tRbExx3JIqrX9V2poe5reHNJaQRzHr+GMrD39B7K3jaAXZBaNIdwTpGAZ3AxnzW7tKL8FzCB3+yY4EHlSu+mMqmm5wINNxcBiDI58pAPsghcuyiVR6B/hvp2iAd/tO9eAtLQpAAnlDWDAJHJTM0gIA9T5leriiq0eN5GSXJ2UOGAPqiKLYAUCAMkgd5Mfmhr++AadEk8QMdtzj/BVJMB1+pv1HRp0ziRJxzuvFRTpmBsuWWdRqyBuF6wyh2VPY/mp028g55CBnFhpycImhVnDkOx8+qKpOBGQsNR5UbKqcyFa/CscA4LjQZD1RJV72kLylTRI4i7CHczKPcxDQso0loGkysN12u6lULWuDAQfF94TuQeB5/iFt3Uys58a2Idbl/3qeQecJOfEpw/0U+Nl4T37MZTgOAJgNOfP0PnhAdfNSpGgOczkNBPiz4jG/PpCl0CgLpxY0OGluomcaQRgbGc4WitaJ1CmwxABxu0TM+Wx+hXlrG2e65LoyXS7Avc3U14Zu4gEmBw0cldedMrVatSoWtph7idJe2QNg2B2AAWxZTa6oae5IEyc5G88FLOs2zKLgKTi9pOdUTPMEDbfK5RULNUkzN0+n1KZJLQ7/ocHY9N0rovArBzti7M8cZ7cJp1Cwrl2qSQXwzTOASY224Cf9M+H2te2pVhz27B+xOJe4cxsO8E5kRt+2LySH1lbtDAARwZ4Jj6+yX3nw3JNQmo54P2mOhw8gOPQfRaG31u+4MAkgNh0TuOC2IKDeYAfQwDu0GS3eYaeD29YyM88Ptk/wAr9Gdf1R9G3qEOdWIcMvHipNiHFwBBd90T92coC2uDcN3PiBbgGDx6p3et+ZNWlp+a0Q9oyHjOCOZGPcjzFPSLIUjUawf7Z0VqYO4ZUYC9gPJaTI8gh+Gx0MrE3w/ZsB1F4JmMB3GOQtDbUGl8EtMjOY/MLJVrn5VxUBnTqkejgHf1Wv8AhKwFw75rzNJu0EjWe09hz6gJTi5Og5SUY2NbTo9NsFjpOcbjPkOfNedXmkGBoAB5cHAGO3hKeNqU9mQ0doj8ChOpWusNcT9n7oiCMbdtk94Ela7JFmt7FtK9a4AOx5gGM+ZAlGfxVOPCTMfy7xsJO34oRtsOB/Ve0rYwfAAedUiPwQRUloZJxYrq2lWqQarvC0yAJGfcD6rR9OoOc2Y1cAmOMbuyVKw6aXCahweBgJs1oaIbiO3C9DBh1bPPz590imjQcDwI7Cf0/JevpycucfeOP+Md0QfyUB3PCsjFIhlNtlNRjWCYE99z9TlLrmpJEnzP5AfSfqp16pc6Thjf/Z2xjyGc9/RAvra3Y2/NNQtskdRXqlToEiVyKjLHVRvK9oVc5XLkgJBRE5VlKrheLkJvsIYZ3Xj2RsuXLjTxr5UnBeLkcTjwPVT8FcuWmky2UDf2+trm9wvVyxK9BLs+U9Y6ZWt3j5Wik4mNTJl2oxniJ40iFr+mW/8AD2zqjzrq1BBeYkmAJgbbCB5BeLl52NVKVej2HJyjG/ZnKvUm0w+o2dbzjyaD37kYS5tyKs6wc8A/jPC5cpH0Vmls6gbSa0BxDYySHOnvJ5hFdHtmV3EeMPDpGoggRjJAzhcuVHjpOWyPyG1F0e9ZumsAbTaRt4py4cERlsgJX0usNREeF843zv8AmuXLMzbkdiVRJW5Dar3AY2PbO2/nCE6jcE06r2GHN0ASMYqNAYfLSY91y5J5Pk0OgtWZK9r/AD7g6RGtzWtHsGifpPuvrNjRNCmym0BrWtAwJJ7k+ZMn3XLln/NHS/xYZUrsdjY90tc54J9+R+C5cmZJNicUUmE2lUt3AJ9O/dFfKD3gcDxE91y5Ph0BkVSbX9jAHhSDV4uV66PJPSMR7oO+uIEBerkxACKvWLvRe0GwVy5EgGWC6jAC9XLkZ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AutoShape 10" descr="data:image/jpeg;base64,/9j/4AAQSkZJRgABAQAAAQABAAD/2wCEAAkGBxQTEhUUExQWFhUXFxcYGBgYGBcUGBgaGBcXGBgXFxYYHCggGBolHBQVITEhJSkrLi4uFx8zODMsNygtLiwBCgoKDg0OGxAQGywkICU0LC8sNCwsLCwsLDQsLCwsLCwsLCwsLCwsLCwsLCwsLCwsLCwsLCwsLCwsLCwsLCwsLP/AABEIALcBEwMBIgACEQEDEQH/xAAbAAACAwEBAQAAAAAAAAAAAAAEBQIDBgABB//EADoQAAEDAwMCBAMGBQMFAQAAAAEAAhEDBCESMUEFUSJhcYEGE5EyQqGx0fAUUsHh8RUjYnKCkqKyB//EABoBAAMBAQEBAAAAAAAAAAAAAAIDBAEABQb/xAAnEQACAgICAgMAAgIDAAAAAAAAAQIRAyESMQRBEyJRFGEycUJSgf/aAAwDAQACEQMRAD8A+iOgbqNK5aTgrJfF3VHHFMwiuk2+hjQ4kuIkkon5KukZ/FaipSNS2u3upE4lIadASSES17gEteT+o5+N+MMDg4EFBOeMgIb+Jic7ry3dk90nLnuqKIePxWwqq4hoQVK4cXGR3V1ar4SOyXsuwCQTleflyU+yzFjtPRdTY4uL5GQAByEbQpN+zJbO85H6pQLmMHvKIZXDuUOLIgsmNsu6pRbTH25BmCMJa2uTjdvc7oS8Ln1T5GB5BF1GaGeaL5JN2NhClTD7atLY5Gyvb9iDlJbO6idRiFM9YYPvJ/z1HYqWB3oavJbEheCtnCXUuol/GOF78xw2CV8rvXRvxa2MXVu6iXgpeKLnkSYTA9PLYT8cnIVJKPsS3dUNdhG2lbUN0S61nBYform2bQdoKx4pXaD+WNUDuqBuENc2+rZM61i052KXuDmkieMJjjxX2QEJ2/qAPuAzwn0ULiiPtBC1qWqqQTtsmFMcFIrkU9FNEmEO+ZRrAAVTXbBTHjThYKlTL7ajiVKArrGoIhDXNDxSFy+qE22wijWVoqN5QBJHC8ZJK5SZziGuqj7pRNjXk5KVhsFECmRkFMjd2BKKapjmpeubsVfbdUJ3WburkhH9IqayE6OV8qJsmBKNmpFZcq2swuVmyHRhLpgNRo81pKxBaPRZ3qg8Ujgo9tYlgK8LHPg2j3ckeSiMLKrBj2Tf+ANT7Dgs5Qu2yr/9QLMtdB8kxZY8afQmWGV/Un1CwdSdlVQ4snbsEY64NZupxmEFWu2gESgk4rrobjuWn2gXU5ze0IRzwHeLIUKl9GyCqPLsqDK+T0XQi12N6VNrhgr0UdOxSZtVw+yiG9QcBlqOLQEosatbmVG9YTERAySlzL7OPorv9QHbKphkSA4PsBubMOdLXGDurbexEgbqynVGraPJSFzpdIQUm9jHdaNRZWADBDePJTubdojUQAkVHq7iCAUPVqud/cqpZ4JUkRvBkbtscXFxQbEZKY0uohwBgCFkQ7GYR9GtpaUxeT/4DLx/0b3HVSRuELUuiTPdKhVEphRGAjedy7B+FRJNr4IQNWoSQUzbRnHdKOr27qcaJK3TVM6NXotdbNmeV78g7gFCUbyQCcFPbG5BGyySh6DblHYtbbTuFCvQBTgyTwhHN8RS3o2M7E7gWIZ18QnV3TDhA3SKrbuEyglGS2g9BNC+BOUa6u0BZqrcwcIqjc6gixSb7MlBBt5UnIUbK9MwVUwGF5as8Uo3t6NUVVB1+2RKs+H7iDCDuqzpgDHdFWVIDOy35EnYuWO40axt1hck7LqBC5M/lEn8MXdYgE+qoo3UANS7rVciq8Hhx/NUU6y86a2emo1FGiumCAUrq1SMSfxR9MuLAouolxAxqOAkSTTChRZ0i8MFpnyQlXp7jUPigHIVt/0e4pEEg6eHD7KFurwiA/2K1prTCg4vcQxvTmjcqNRjG+aT3lSvu0yEJSqvJh8ysr+gt/o+FwB2Q9xXbIylZgJ10m1DvEWyeFvFsFtIBuSWDWWmO6Er9T0iSCth1S3aaQbBLj+CM6Z0Wlo/3GBxjE8FNjguVWLlnUVZiOk3ZrVIGDHKLu+nXE+FrT5Tn1Wkr9PpU6heGgE4ARDrKR2cBg+RTFhQDztmPZZXLGlxaMfdmT7BeUbtx3WuZQa0gF4JHJSGmxpc4CJk/SUuWGpfUbjy2tlVK+a3JaVOr1Vju4Xn8E4mBlQu7WGEgZC2uHYWpdE6PVaIMcov/WAPsgrHdG8dUl2FqxagieFr70BxXsvZ1d7uIXg68QPEJQUgmG8IS6ydIG6ODkugXCL7QXc3rKuWmHdlZ0y/LTBSv/TNBk4KMo15x+K7I2/9mqKqvQ4N26ZlTbdSkbqx7qDbg90rmzfjQ/8AmZkKNxWBBAGUtt7iVIh+SAYCqUriKcVYr6jZEeJedKYSU0t7oP8AC5V1KfyphCv1BrujrqppCHsq2/Kna2b6pzsnVDprWDKZA2cox0e2NduiHfTuhK92Bsu6iTs0JTXsamnXwhkm+kLUorb9hn+oLlGhYy0Fcs+GQPzQAPiLFw8eYP1CssmguaEP8UuAuJHLR/VV0q5ZBPKVNVJlMdwRo7jqGmWhDUa7gJKCo/7rwU0rwyG91LO+zqXQ8HxaaluaT2S6I1T9CR3WcuaPzIO8cKNzR0nCDZdubUDvYjyRyyybXIGGKMb4hDqbwJbt2Ungub4gJ7pjgjUNjx2XlwwQnOpG2zMULZ7qzWQYJX0jp9gGBoaJccQEv6BYafHEvIx5A9k5a/TgE6gZB29UWOCjsnyzbtIhXoaXS5s+X5pN1+8dIbRlrjwE0rXm4fJn8JQoc3kx6pzq6TFQi+2iu3snvY3WDtmVXUuNJxmAQEyr3DX0i0mMQSOyR0tLSM4Ewl5OLkkmOxJ07Ewov+eAJLn7jsE2uvhx4yHCSJ9EZ0Js66nJMDyA7JxVug3wwTiCcEfUnK5QjyZ08jVJC40tGmIgNA91leu9Qw4A5khay5pHBb4iDIgbT/lIavw3r2Pi1SZwDPYcLppy+rCxSUdmLs6haZjdPrTqD3NDTtK0NT4PpkCXkY4ACTXnQalFw0y9vkMhdkxOPQUcsZBHy9JBA33Ql5UNOqCBIR1Gpqb5he3FIujEpkdrRrQReAVGzzCQfLgrV9OtSWeIZCz/AFjp9VlSQ0lp57JeSMrs2DjWil7uBklG9H6V8x/+5LW+Yj2Rfw/02agfJlgkDgnsVq2VmPGQJW4sS7bF5ctaRTadMosGACiHUxEACOyHFNonSfZCPrmcOhVqaiiJwlJ9lF70RjvEzDglfUxpAkJk+4cXSP7IevVDzoeN+eyU3F9Kh8HKPbKumXUYATC4t3EauFnmO+VULTxt/RNqnWZZphLTStSYWVNu4lzKYIhM/kDRpSvoxJBcfZMmOyrvHS42ed5E3yr8I0rMAAL1EQVyoom5M+efFdq5tZodGG4I5H7CGvngsaOy0fxxauBZU0udghzokAY0z2OSsrTtnOXjeRBxm16Pd8fLzxpkuk13NqNA7rXHpr6jw/hT+Euk0WAPf4nE58vJaDqdVjMNy2Jwu+CPG2Bk8hqdRRk+o2NXXqaQQOFAUBHiGeVrLmwbSaNJ1l4kRnPZKX2L58TDlJnj4vQUMqktiV7iY0d1pum9JJIES4iT2HuoW9kxpaXAQCmlzfBoIpviccT7wjxRSu2ZlySkkolNVgoHQTJnf7ueB5qdqwVi7PiGfT2Su7c/Sc6nHac8px05oY6APCBBPLiRk+u/omwXKX4hc04R/sH+ILF5brpCf5mgZ9WgfkgriweKbRUbDoz3g7D1ELWVHCmfBEcf5QlZup3ikj1/fb8VRLFF7QrHmkqT6Rjix7GYIM43yPZZy+6gW4G5wvod50cDfacHt6pHcWeir8zTScIhxdOANiFLm8aSpluLyFJNIh8MOIt2tMyXOMj9+YTurbmWgRrIE7+AA7x5pN0TqINQyA3TnyO+Uy/iSZIO5l3n5f09lmGX72Bli7DKbAJDRqImcj8uyjXoDTrcQ2IkQecDaT7+Sor3wbqLQAfy9PrulWpxcZcTuc59/NNnlitJCoYpN29DcXLSzBk8jkdvZBMvIJB9ksr19B84z3lc2/1AS2ex2Pp5oP5P6Ux8bQZXpCps3Se4BBRFjYhrRnxcyusrsAEmUyt74FvjAODH+UUMsXLYvJGUVS6PaLBgBRvsNjG6hbVSIn7PB7Ia8G51SP6pssjjbAjC2k2QsvA6exn+yvvG4LmfTsf0Q4bj2CtbWgZyoXO7Q2UN2D2tQu7au3cxyhKV/wDNBDmgPaNj97vHOFfRtzlwG3BOUv6haF1y00zpLXtJ8pA1DzESmY262Y0mFM1Fvl+S9rRqHkrrmloBLeZkecpRUuueUblxdHRi57BOuk/MDmicInpVIPbkZVDL+PtCUfYw4F7TtwufGTuw3FxVDzpLBoGO6KfakiQhLGt4Nt8hEsqL08a4xVHkZdzZNuqFy4XB8lydZPxGppAhZvqnwq0kup+A+Qlp9W8eydCovfm+aGUFJUzoZJQdxZ8+qmvbOLajYB2Iy0+hW06P0N9aiHk7jAKn1CxbWYWO2Ox5B4IQdj1+ratFF0HTAE9vJR/xo43/AEV/yJZFrsLvOnVKABPmARsEDU6i8bmf3yn9P4iFUAEDzHCH6hb0w1ugDUSZ8uwQZMSe4mwm06aFVd8gGN+OxVTrecjbnyRFwYEGPVAsvQVHkx8Xssxu1ouZTdGP35psww1sERBmcyTx5cpIHl0hoPnG31V9i8tbDuJ/EiB9VkMnEOcHJKx+HtAEgkjGOfeVW68GAIGTvuNu3GEL065LnHUJEHSOJG3tKqrUyWzy3Pr3HmnLLKS0T/GoumN7e51iD/YpdedLPAJB43+hQ3T60kAHmO/pHZPhdNEan/krMc1ljsU08cvqYTqfStEvojS5g1aB9ipTEF2PuPABIjBiDwUbSrS35jRPhJA79gtH1S310nmmIJaYHeRke/5rCWXVdOA0ROyjzw+OaLsM/li69DLp9CpkvByN+8mSrL1+kTIGJHaR3U7e/wDmTpdIg+ElrTIzEE7eiUdTqte1rdW7sx74SZRvr2Grk6FtXW+TMgZJ9fMrresQMFHvoFlJ4A3gd58ksFu9okseB3gwl5oONaK4TVDUXrojf0RVsS5oDnY/e6X9LDXPDTPsJ+vZaulQpUGB72weOTPl3KzBjt8hebIo6BaJc0HB0jaQY2+i7+IEEGFKl8QhzsYHYxn1Q3WqIDfm0x4XGHAZAKoc6i5LZNT5VJBlFmrIiYGO66rTkbEFUAwJ8gFO3ui/BO3Cli+XY6SrYba0xp/RAXFZlJ5fVMZ8I2mOEZ87bcduPwXVLKnUnWd/+5vuDt7K2EeSpPZK/q22Z+/67Th2glzncRgTzKzlMHVkrS9T+GNI1UoB7EmD6H7p8ikfyCwwRDhvKB45Kf2HQkq+oVd2YawHuvekUnCeGck4+ndE9RY11JhBzylb6RjMo8uNRl9TozlJbNhbVJZTjY7eYndGucAJHdDdBoh1GkTu1pRJt4McAfivTxv6o8rItsiHeS5TAXJmhAQHrnNI3UnMyrIkImIRzFR1CxZWbDsEbO5CJoCV65i500Em07RkKlKrQdBY5w4c3I+nCvoX+qJJEcLS1GwUNdWDKgMiDw4bhSywf9SuPkp/5ITX90ILp34WYueqtJho27KHxXZXVMw4+DgjZw7+vkk1mNIXnZ7bpo9LCklaNj8OfETKbyyt9h+Af5XTifJNqt20SBkTC+c1QXHC1FjU0sa1+Wkfa7dp7hTRnS4vobLHvkaG0rVPCRkj+m4xkD9UZUD5nAmDPA9O6Es62lmn6HeRxHmo9Sq1C3MgRwc+UlFDJwWgJw5SsZh1MOIAaM8ETn+YDIzPZevuWtgEehKylpRc06h++6NtXOc07SOMiZzhrQUzH5P26pgvAvfRpHXGMb8ZxPaV88+J7TRcOdTMB/j08NLvtN8sg/UJ9UqvAILw0jEAkEjyJ7JFdVSXQ7YbECcDbPn/AFT8svmjsPBgcHaEhrSYcMhNLK7pjLmE+QIH+EuuLc63Onwk4P69lfQt3OGIIUcE4O6Kmv0b2d897v8AbpeHsfF+K0FDqVRhEsEbREEeaz9nevpDTSaC88nj2Rnzrio4NedLZ8RYADHqdlQputN2Tzgr2gqxY83HzC4fLa0kkANc55MNa4AZABJ9lf1V2tuvUd4AxtnPrj8UR0q1a0uEucCQQDEwAc+mSq+rWLhT1W51AOMsJEnB8InYidl3GTjYvnFTSMXWvGtcQHbYWs6OS+zIOzvmOB9CxrT/AOTTlZ/o3wXVe41awa1pJIpl8Hf75EwOYGT3C0dzctp0ixrgQIBIGkEj7LGN4aPxSuHBNv2NnNSaijxlMmJ5RdrZ6Zd3xH9SldhdSyDwrn3EAyYkR9UjE6GTi2XXVYSNRHkNh9eUluOuPYSWsB7j+6q6la1S6WguEZz29UmvKNZpB+W+AMwCR+CJTdm8VRo6HxMKsNcHU+CY1D2jMos2zagwfmM4cCNQ/v5FY116dBnDoUvhei+q8uLy1o5BgnyEKrHJy12LapUh5VtzTwcjg9/0PkoPpFxE48k3fWJwRLf+X2vIyhnWXi1Ew2JM7+YTZdUgFJds0fTG6KTR5BWGrJVNB8tbG0CPSFYWxuvRxR0jxc09skAuVrHYXKikT8gt7MqLMKepePHIS2YTp7qTaZyq9XKm15mZXejSFZuFGMIu7ZIlCMEHKxbOOrWLatN1OoJaRH+F876p/wDn9ZjiaVTWz+U4cPfZ34L6S0EFXOyPMJWXDHJ2OxZ54+j5P07p7W4d9odzyO4RdamXYzvEeq0nxPY09TaumHTBIxKX9KsdbnDeXb7Y7rxc3juMuCPcw5lKPNgfQy4vDRq+W2fc7fVaO6p4gTP/ACM/hCLsrBtPA3G3ryfMq2pYEyZAAzk8coo+NJR6AeeLkJmWpEgOnfjOfdAV2xGDPsPxTapRe0gwHNAnwkEdwYG6VFxLgx4OdnR75+m6D4tb0MhPeuhXdXzn7jI/7gfXkqy1umOhr2gceX1/XPmkl/faKj28NJEH94Vlld06uA46/wCUxPt3XJtOypNVRtLf4bpVB4Q5s/ynWPcGSENX+DXsyyrAGQ0t0goTolWqw+EktGCDsPfdv5LVHqTg2B7jBBjA33HsnRnCS2iPK8sJadmX8VJhNVha4EzyD5tdsQm3Q761qsc6k4O0RrDgWls4Eg+cjeN0xfdUyAHtg/8AAx/6GQfQQh22NNsuovZkgkFopuJHn94+6Y+vqIc7/wAtHt71KnRptfrbNQiIHzIaNxDdiZA3HHsG26DyC2RyRtPOP137q1zS7doPtqB5mRn8EuuRodkAO3wZBQzycI1VBY8duwbrdwfuGCZkE6R/lJzU0ZcdTt/+I9El+JOth9wdOzQG+p5P4x7IP+Oe4YUrtorikh7a3jhUAGdRAP8ARaH+EqOdDGl5OMbH0lYvo9JzqrdXf+hX1To9YMAiIAMD+hK7HgUpbZ2TM4x0illoCAHQIgDvMc+e6OZZBjSXQGgEkzMAboim41XaIaxp8IfiTjEiMnMThAdTsHG1rBlRxBeAASDLWOBgznPAVsYpLWyBzbkk2ZzqEViQWMDJMYlxHGo/orrG2a1sNaARiOPVD21CIL5AHbb3KZW76DDOskjjafPO6DBivZXkyNKkTtrAEFz3AR+4Q13cl0YGkAt7CIzP5qq/ui5+kYG8cepQtBnzqrabZ+Wwy49/3/RUOSl9Ik7uK5yNNZNhongD2wFaDqPkralPg7DPqvGiccL04KkeJOVs9cIXiJBhctAsYVOn4kIcMjdHdOu/uu9kVXpByVf6EJhTXj2K+tQLSowURpZb18aSoPoSqyr6LoC44qbTK9ZgqTiSo/LjJXHFV/Ytqt0O9vVLrKybQ8Bz5905OyovWy0GchIyQTdlOHK0uN6OtXDeN/3sgLm81f7dLxl0g7yP5ucgRsUPQ64GnSGEmYk4/Xt5K+tdmnU1uY06hJOlzeOTMHHfKVFqrRS4NMTdVsHseGjB8TtUtE8k+sDb0QNGuXN8e4yHfv8Ae6ZVLgVDrYTMQQZH7Pn/AIS29tvC9u0tcBHmD+/qvM8iUbuJ6GBSr7Hzq9c6pVe/+ZxP4r2hZfecMIm3tiT2TOrhoaBKCx39nWXX6jPtDU0bT9qIwCeRsndv1ys5oc1kRvJH6ZwlnTejGq4F4hoOG945P6LRXNqAxumST4WgCST5Dn+6dDHYuc0tMnYXXzg6XAPEuLYABGJI7jvGysZdacHHHl6eSQVekO+Y1xqkODhhgy0z3mAfrytJ1LpfymNcQPG0P8xOw8lk4NK0CnBvj+hjHeGQ6GjJ9fVZrqhf8qo8TrOw7FxA/Afki67XQdEhp04Jmecc9volXWbghrA06Zk/QR+ZSckn/wAth4oLtCXpnQNHiqxqO0/vJTCpZyIY3y257KdpeNIGoS7vz7HZa7pFpSw5ji4AT4jBmMx5SIlHF892dOaj6MNb9MuGvDvlP8oBTyxvwx3ja6m6NPiBA+vG3K0Ne4fqcQBobkuGRHeJjyHsoW1uKhlwwchpOwJxOEfB+hXzIusr0kgxyIIhwGcEe6IqXwcI1AGeTp238uEPb2lPUW02RvkS0YMEzsc49l5eWA0uGo6iCOJEiJHmmR5pC28bYDXax2WyzsQNbD6hsx7fRJbrWDBAPYjE+Y4QfUrKvQ1HTUgZ1sB0R3JH2fdB0usvOHOLh2J1fmhU2u0WQcfTGZcYieMh40n/AMgU2+Heosa7RpgujMzmYj0SmyvXOBGnUANiNQ+sGE4sLWm97dALSDJH/TncY4T8eRppoVnUHFqRqKlYuwI9V7TbChTpx7b+qso5kr1o7Pm59npPkvFIrxEANjSaR+RVlvWzpchKNQj07LyqycgpVBWMK1P3QxBbkbKVpcz4XIkDg7LOjQSu3UJCGBRpaGu8iqqrBwiRpUHrx+ymGKm5K44qY8lcDqwrbVsAoT7ywItNuynLjAPeFnuo3hcT/wDJ2I3wOOU86mCWGOyyzmPcZAEz7+keyk8qdLij0PDXL7MjbjTLpgT7CRn1Sj/UCXOednB0AxhrQYJ9SfzRnU6gI+XIAafHGc8N9VQbSnpe6r4WtH2TM6RsDHJMeHkkei8dxcmeukIqlZobiCXSULaXQ+bTB2L2zHaRKLrVKFQx8ssGwcHSR5kfZ/e6SXdI06jmE7GJHI3B9wQmLbOk6R9At+rs+Y9jCIAAxxJiJ77Iujdku0UyQZPuXDSYjYgcjJXz7pVY06geQdOxA3juPMGD7LWW3xFbCowfNggkyWOBktMiSIG4GDlUwlRHkjZpbTpPygKunYiA/IcR5bnH0hEXH2CMaQTAmQ0E7Cc8nfiEnodY+aYAdAB8ROM5ADY5/VFmq9ok5AJaQQA4EbidzA9UuWS3RqxtO/ZXdtIZpG3GM7LN9TuizREGdUznn+5Wkq1pjGOMfsLM9aAdW0s2a2JOBMlzjnjMeymytXZTivpg9zVD2jS1rXA5IxIjAjbBTOwuy2kQN4j8I9tysrcXOpwZSM537nYx5BOLWg5oIe6Tj29+UMrSTN0+x3RrxSDAY8TTAO+lwIaYGeTlae26iGMBewTUdA04Mcx9T7uHZYy0AaR24/f1Tm6GprckQ0wQYjV3+ipw5vRJmxJj6lp8IpkM1CBP3WDPvlx+qHr12tY4uAJDgATOT2A/NDXhy07ENEezihOrv+wyTga4ALiSSZ25xCc8tRbExx3JIqrX9V2poe5reHNJaQRzHr+GMrD39B7K3jaAXZBaNIdwTpGAZ3AxnzW7tKL8FzCB3+yY4EHlSu+mMqmm5wINNxcBiDI58pAPsghcuyiVR6B/hvp2iAd/tO9eAtLQpAAnlDWDAJHJTM0gIA9T5leriiq0eN5GSXJ2UOGAPqiKLYAUCAMkgd5Mfmhr++AadEk8QMdtzj/BVJMB1+pv1HRp0ziRJxzuvFRTpmBsuWWdRqyBuF6wyh2VPY/mp028g55CBnFhpycImhVnDkOx8+qKpOBGQsNR5UbKqcyFa/CscA4LjQZD1RJV72kLylTRI4i7CHczKPcxDQso0loGkysN12u6lULWuDAQfF94TuQeB5/iFt3Uys58a2Idbl/3qeQecJOfEpw/0U+Nl4T37MZTgOAJgNOfP0PnhAdfNSpGgOczkNBPiz4jG/PpCl0CgLpxY0OGluomcaQRgbGc4WitaJ1CmwxABxu0TM+Wx+hXlrG2e65LoyXS7Avc3U14Zu4gEmBw0cldedMrVatSoWtph7idJe2QNg2B2AAWxZTa6oae5IEyc5G88FLOs2zKLgKTi9pOdUTPMEDbfK5RULNUkzN0+n1KZJLQ7/ocHY9N0rovArBzti7M8cZ7cJp1Cwrl2qSQXwzTOASY224Cf9M+H2te2pVhz27B+xOJe4cxsO8E5kRt+2LySH1lbtDAARwZ4Jj6+yX3nw3JNQmo54P2mOhw8gOPQfRaG31u+4MAkgNh0TuOC2IKDeYAfQwDu0GS3eYaeD29YyM88Ptk/wAr9Gdf1R9G3qEOdWIcMvHipNiHFwBBd90T92coC2uDcN3PiBbgGDx6p3et+ZNWlp+a0Q9oyHjOCOZGPcjzFPSLIUjUawf7Z0VqYO4ZUYC9gPJaTI8gh+Gx0MrE3w/ZsB1F4JmMB3GOQtDbUGl8EtMjOY/MLJVrn5VxUBnTqkejgHf1Wv8AhKwFw75rzNJu0EjWe09hz6gJTi5Og5SUY2NbTo9NsFjpOcbjPkOfNedXmkGBoAB5cHAGO3hKeNqU9mQ0doj8ChOpWusNcT9n7oiCMbdtk94Ela7JFmt7FtK9a4AOx5gGM+ZAlGfxVOPCTMfy7xsJO34oRtsOB/Ve0rYwfAAedUiPwQRUloZJxYrq2lWqQarvC0yAJGfcD6rR9OoOc2Y1cAmOMbuyVKw6aXCahweBgJs1oaIbiO3C9DBh1bPPz590imjQcDwI7Cf0/JevpycucfeOP+Md0QfyUB3PCsjFIhlNtlNRjWCYE99z9TlLrmpJEnzP5AfSfqp16pc6Thjf/Z2xjyGc9/RAvra3Y2/NNQtskdRXqlToEiVyKjLHVRvK9oVc5XLkgJBRE5VlKrheLkJvsIYZ3Xj2RsuXLjTxr5UnBeLkcTjwPVT8FcuWmky2UDf2+trm9wvVyxK9BLs+U9Y6ZWt3j5Wik4mNTJl2oxniJ40iFr+mW/8AD2zqjzrq1BBeYkmAJgbbCB5BeLl52NVKVej2HJyjG/ZnKvUm0w+o2dbzjyaD37kYS5tyKs6wc8A/jPC5cpH0Vmls6gbSa0BxDYySHOnvJ5hFdHtmV3EeMPDpGoggRjJAzhcuVHjpOWyPyG1F0e9ZumsAbTaRt4py4cERlsgJX0usNREeF843zv8AmuXLMzbkdiVRJW5Dar3AY2PbO2/nCE6jcE06r2GHN0ASMYqNAYfLSY91y5J5Pk0OgtWZK9r/AD7g6RGtzWtHsGifpPuvrNjRNCmym0BrWtAwJJ7k+ZMn3XLln/NHS/xYZUrsdjY90tc54J9+R+C5cmZJNicUUmE2lUt3AJ9O/dFfKD3gcDxE91y5Ph0BkVSbX9jAHhSDV4uV66PJPSMR7oO+uIEBerkxACKvWLvRe0GwVy5EgGWC6jAC9XLkZ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55" y="1193031"/>
            <a:ext cx="13096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http://image.made-in-china.com/44f3j00pQqTPLfyvYcn/Chitosan-C56H103N9O39-CAS-number-9012-76-4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7"/>
          <a:stretch/>
        </p:blipFill>
        <p:spPr bwMode="auto">
          <a:xfrm>
            <a:off x="6804248" y="4759408"/>
            <a:ext cx="1450132" cy="7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20 Conector recto de flecha"/>
          <p:cNvCxnSpPr/>
          <p:nvPr/>
        </p:nvCxnSpPr>
        <p:spPr>
          <a:xfrm>
            <a:off x="7596336" y="3212976"/>
            <a:ext cx="0" cy="579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7308304" y="291391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Filtración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734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184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QUITOSANO</a:t>
            </a:r>
            <a:endParaRPr lang="es-EC" dirty="0"/>
          </a:p>
        </p:txBody>
      </p:sp>
      <p:pic>
        <p:nvPicPr>
          <p:cNvPr id="141314" name="Picture 2" descr="https://aliciacommunity.files.wordpress.com/2014/03/auto-evaluacion-2_min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212975"/>
            <a:ext cx="1531687" cy="18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6148337"/>
            <a:ext cx="29560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(Unidad Iztapalapa, 2011)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C" dirty="0" smtClean="0"/>
              <a:t>APLICACIONES QUITOSANO</a:t>
            </a:r>
            <a:endParaRPr lang="es-EC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64045938"/>
              </p:ext>
            </p:extLst>
          </p:nvPr>
        </p:nvGraphicFramePr>
        <p:xfrm>
          <a:off x="9485" y="1052736"/>
          <a:ext cx="896448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0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CLASIFICACIÓN ARANCELARIA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9868270"/>
              </p:ext>
            </p:extLst>
          </p:nvPr>
        </p:nvGraphicFramePr>
        <p:xfrm>
          <a:off x="395536" y="105273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01269"/>
            <a:ext cx="4218474" cy="234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5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C" sz="2800" b="1" dirty="0" smtClean="0"/>
              <a:t>Principales demandantes por TM</a:t>
            </a:r>
            <a:endParaRPr lang="es-EC" sz="28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9946" y="6378095"/>
            <a:ext cx="4257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s-EC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TradeMap</a:t>
            </a:r>
            <a:r>
              <a:rPr kumimoji="0" lang="es-EC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2016)</a:t>
            </a:r>
            <a:endParaRPr kumimoji="0" lang="es-EC" sz="9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Doris </a:t>
            </a:r>
            <a:r>
              <a:rPr kumimoji="0" lang="es-EC" altLang="zh-CN" sz="12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Changoluisa</a:t>
            </a:r>
            <a:r>
              <a:rPr kumimoji="0" lang="es-EC" altLang="zh-CN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Eliana Sánchez</a:t>
            </a:r>
            <a:endParaRPr kumimoji="0" lang="es-EC" altLang="zh-CN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36" r="1000" b="1200"/>
          <a:stretch/>
        </p:blipFill>
        <p:spPr>
          <a:xfrm>
            <a:off x="539552" y="1193519"/>
            <a:ext cx="814724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5153</TotalTime>
  <Words>690</Words>
  <Application>Microsoft Office PowerPoint</Application>
  <PresentationFormat>Presentación en pantalla (4:3)</PresentationFormat>
  <Paragraphs>182</Paragraphs>
  <Slides>22</Slides>
  <Notes>5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Diseño predeterminado</vt:lpstr>
      <vt:lpstr>Presentación de PowerPoint</vt:lpstr>
      <vt:lpstr>INTRODUCCIÓN</vt:lpstr>
      <vt:lpstr>Presentación de PowerPoint</vt:lpstr>
      <vt:lpstr>VENTAJA COMPETITIVA</vt:lpstr>
      <vt:lpstr>Proceso de Obtención de Quitosano</vt:lpstr>
      <vt:lpstr>QUITOSANO</vt:lpstr>
      <vt:lpstr>APLICACIONES QUITOSANO</vt:lpstr>
      <vt:lpstr>CLASIFICACIÓN ARANCELARIA</vt:lpstr>
      <vt:lpstr>Principales demandantes por TM</vt:lpstr>
      <vt:lpstr>Lista de los países importadores para el producto seleccionado en 2015  Producto: 391390 los demás polímeros naturales y polímeros naturales modificados</vt:lpstr>
      <vt:lpstr>Proyección de la demanda</vt:lpstr>
      <vt:lpstr>Precio Internacional</vt:lpstr>
      <vt:lpstr>ANALISIS DE COMPETITIVIDAD DE MERCADO </vt:lpstr>
      <vt:lpstr>BCG de Demanda Internacional de Quitosano</vt:lpstr>
      <vt:lpstr>Lista de los países exportadores para el producto seleccionado en 2015  Producto: 391390 los demás polímeros naturales y polímeros naturales modificados</vt:lpstr>
      <vt:lpstr>Proyección de la oferta</vt:lpstr>
      <vt:lpstr>Empresas Importadoras de Quitosano</vt:lpstr>
      <vt:lpstr>Empresas Importadoras de Quitosano</vt:lpstr>
      <vt:lpstr>Empresas Importadoras de Quitosano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Doris Changoluisa;Eliana Sánchez</dc:creator>
  <cp:lastModifiedBy>Usuario</cp:lastModifiedBy>
  <cp:revision>648</cp:revision>
  <dcterms:created xsi:type="dcterms:W3CDTF">2010-05-23T14:28:12Z</dcterms:created>
  <dcterms:modified xsi:type="dcterms:W3CDTF">2016-08-01T17:27:14Z</dcterms:modified>
</cp:coreProperties>
</file>