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86" r:id="rId2"/>
    <p:sldId id="258" r:id="rId3"/>
    <p:sldId id="259" r:id="rId4"/>
    <p:sldId id="260" r:id="rId5"/>
    <p:sldId id="261" r:id="rId6"/>
    <p:sldId id="262" r:id="rId7"/>
    <p:sldId id="263" r:id="rId8"/>
    <p:sldId id="264" r:id="rId9"/>
    <p:sldId id="257" r:id="rId10"/>
    <p:sldId id="289" r:id="rId11"/>
    <p:sldId id="288" r:id="rId12"/>
    <p:sldId id="265" r:id="rId13"/>
    <p:sldId id="266" r:id="rId14"/>
    <p:sldId id="267" r:id="rId15"/>
    <p:sldId id="287" r:id="rId16"/>
    <p:sldId id="268" r:id="rId17"/>
    <p:sldId id="270" r:id="rId18"/>
    <p:sldId id="269" r:id="rId19"/>
    <p:sldId id="271" r:id="rId20"/>
    <p:sldId id="272" r:id="rId21"/>
    <p:sldId id="273" r:id="rId22"/>
    <p:sldId id="274" r:id="rId23"/>
    <p:sldId id="275" r:id="rId24"/>
    <p:sldId id="277" r:id="rId25"/>
    <p:sldId id="278" r:id="rId26"/>
    <p:sldId id="279" r:id="rId27"/>
    <p:sldId id="280" r:id="rId28"/>
    <p:sldId id="282" r:id="rId29"/>
    <p:sldId id="281" r:id="rId30"/>
    <p:sldId id="283" r:id="rId31"/>
    <p:sldId id="284" r:id="rId32"/>
    <p:sldId id="285"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4863277-FA04-4192-9E9B-393AD43FB10C}">
          <p14:sldIdLst>
            <p14:sldId id="286"/>
            <p14:sldId id="258"/>
            <p14:sldId id="259"/>
            <p14:sldId id="260"/>
            <p14:sldId id="261"/>
            <p14:sldId id="262"/>
            <p14:sldId id="263"/>
            <p14:sldId id="264"/>
            <p14:sldId id="257"/>
            <p14:sldId id="289"/>
            <p14:sldId id="288"/>
            <p14:sldId id="265"/>
            <p14:sldId id="266"/>
            <p14:sldId id="267"/>
            <p14:sldId id="287"/>
            <p14:sldId id="268"/>
            <p14:sldId id="270"/>
            <p14:sldId id="269"/>
            <p14:sldId id="271"/>
            <p14:sldId id="272"/>
            <p14:sldId id="273"/>
            <p14:sldId id="274"/>
            <p14:sldId id="275"/>
            <p14:sldId id="277"/>
            <p14:sldId id="278"/>
            <p14:sldId id="279"/>
            <p14:sldId id="280"/>
            <p14:sldId id="282"/>
            <p14:sldId id="281"/>
            <p14:sldId id="283"/>
            <p14:sldId id="284"/>
            <p14:sldId id="285"/>
          </p14:sldIdLst>
        </p14:section>
        <p14:section name="Sección sin título" id="{C31C2F00-4235-4CDA-86A1-1A144AFBC4F8}">
          <p14:sldIdLst/>
        </p14:section>
        <p14:section name="Sección sin título" id="{83A8C2C8-C698-449A-9CA8-1D74399D792E}">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2" autoAdjust="0"/>
    <p:restoredTop sz="94660"/>
  </p:normalViewPr>
  <p:slideViewPr>
    <p:cSldViewPr snapToGrid="0">
      <p:cViewPr>
        <p:scale>
          <a:sx n="81" d="100"/>
          <a:sy n="81" d="100"/>
        </p:scale>
        <p:origin x="-31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pc\Downloads\Trade_Map_-_Lista_de_los_mercados_proveedores_para_un_producto_importado_por_China%20(1).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cap="none" spc="20" baseline="0">
                <a:solidFill>
                  <a:schemeClr val="tx1"/>
                </a:solidFill>
                <a:latin typeface="+mj-lt"/>
                <a:ea typeface="+mn-ea"/>
                <a:cs typeface="+mn-cs"/>
              </a:defRPr>
            </a:pPr>
            <a:r>
              <a:rPr lang="en-US"/>
              <a:t>Preferencia de consumo</a:t>
            </a:r>
          </a:p>
        </c:rich>
      </c:tx>
      <c:layout>
        <c:manualLayout>
          <c:xMode val="edge"/>
          <c:yMode val="edge"/>
          <c:x val="0.29848722447845499"/>
          <c:y val="2.7472536747081507E-2"/>
        </c:manualLayout>
      </c:layout>
      <c:overlay val="0"/>
      <c:spPr>
        <a:noFill/>
        <a:ln>
          <a:noFill/>
        </a:ln>
        <a:effectLst/>
      </c:spPr>
    </c:title>
    <c:autoTitleDeleted val="0"/>
    <c:plotArea>
      <c:layout/>
      <c:pieChart>
        <c:varyColors val="1"/>
        <c:ser>
          <c:idx val="0"/>
          <c:order val="0"/>
          <c:tx>
            <c:strRef>
              <c:f>Hoja1!$B$1</c:f>
              <c:strCache>
                <c:ptCount val="1"/>
                <c:pt idx="0">
                  <c:v>Ventas</c:v>
                </c:pt>
              </c:strCache>
            </c:strRef>
          </c:tx>
          <c:dPt>
            <c:idx val="0"/>
            <c:bubble3D val="0"/>
            <c:spPr>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9525" cap="flat" cmpd="sng" algn="ctr">
                <a:solidFill>
                  <a:schemeClr val="accent1">
                    <a:shade val="95000"/>
                  </a:schemeClr>
                </a:solidFill>
                <a:round/>
              </a:ln>
              <a:effectLst/>
            </c:spPr>
          </c:dPt>
          <c:dPt>
            <c:idx val="1"/>
            <c:bubble3D val="0"/>
            <c:spPr>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9525" cap="flat" cmpd="sng" algn="ctr">
                <a:solidFill>
                  <a:schemeClr val="accent2">
                    <a:shade val="95000"/>
                  </a:schemeClr>
                </a:solidFill>
                <a:round/>
              </a:ln>
              <a:effectLst/>
            </c:spPr>
          </c:dPt>
          <c:dPt>
            <c:idx val="2"/>
            <c:bubble3D val="0"/>
            <c:spPr>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9525" cap="flat" cmpd="sng" algn="ctr">
                <a:solidFill>
                  <a:schemeClr val="accent3">
                    <a:shade val="95000"/>
                  </a:schemeClr>
                </a:solidFill>
                <a:round/>
              </a:ln>
              <a:effectLst/>
            </c:spPr>
          </c:dPt>
          <c:dPt>
            <c:idx val="3"/>
            <c:bubble3D val="0"/>
            <c:spPr>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9525" cap="flat" cmpd="sng" algn="ctr">
                <a:solidFill>
                  <a:schemeClr val="accent4">
                    <a:shade val="95000"/>
                  </a:schemeClr>
                </a:solidFill>
                <a:round/>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Hoja1!$A$2:$A$5</c:f>
              <c:strCache>
                <c:ptCount val="4"/>
                <c:pt idx="0">
                  <c:v>Sólo café</c:v>
                </c:pt>
                <c:pt idx="1">
                  <c:v>Sólo té</c:v>
                </c:pt>
                <c:pt idx="2">
                  <c:v>Café y té</c:v>
                </c:pt>
                <c:pt idx="3">
                  <c:v>Ni café ni té</c:v>
                </c:pt>
              </c:strCache>
            </c:strRef>
          </c:cat>
          <c:val>
            <c:numRef>
              <c:f>Hoja1!$B$2:$B$5</c:f>
              <c:numCache>
                <c:formatCode>General</c:formatCode>
                <c:ptCount val="4"/>
                <c:pt idx="0">
                  <c:v>12.89</c:v>
                </c:pt>
                <c:pt idx="1">
                  <c:v>15.17</c:v>
                </c:pt>
                <c:pt idx="2">
                  <c:v>63.46</c:v>
                </c:pt>
                <c:pt idx="3">
                  <c:v>8.48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s-EC"/>
        </a:p>
      </c:txPr>
    </c:legend>
    <c:plotVisOnly val="1"/>
    <c:dispBlanksAs val="gap"/>
    <c:showDLblsOverMax val="0"/>
  </c:chart>
  <c:spPr>
    <a:noFill/>
    <a:ln>
      <a:noFill/>
    </a:ln>
    <a:effectLst/>
  </c:spPr>
  <c:txPr>
    <a:bodyPr/>
    <a:lstStyle/>
    <a:p>
      <a:pPr>
        <a:defRPr sz="1600">
          <a:solidFill>
            <a:schemeClr val="tx1"/>
          </a:solidFill>
          <a:latin typeface="+mj-lt"/>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S_tradnl"/>
              <a:t>Importaciones de China de café tostado y molido </a:t>
            </a:r>
            <a:endParaRPr lang="es-ES"/>
          </a:p>
          <a:p>
            <a:pPr>
              <a:defRPr/>
            </a:pPr>
            <a:r>
              <a:rPr lang="es-ES_tradnl"/>
              <a:t>Producto: 090190 </a:t>
            </a:r>
            <a:endParaRPr lang="es-ES"/>
          </a:p>
          <a:p>
            <a:pPr>
              <a:defRPr/>
            </a:pPr>
            <a:r>
              <a:rPr lang="es-EC"/>
              <a:t>toneladas</a:t>
            </a:r>
            <a:endParaRPr lang="es-ES"/>
          </a:p>
        </c:rich>
      </c:tx>
      <c:layout/>
      <c:overlay val="0"/>
      <c:spPr>
        <a:noFill/>
        <a:ln>
          <a:noFill/>
        </a:ln>
        <a:effectLst/>
      </c:spPr>
    </c:title>
    <c:autoTitleDeleted val="0"/>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'Trade_Map_-_Lista_de_los_mercad'!$B$14:$F$15</c:f>
              <c:multiLvlStrCache>
                <c:ptCount val="5"/>
                <c:lvl>
                  <c:pt idx="0">
                    <c:v>Cantidad importada, Toneladas</c:v>
                  </c:pt>
                  <c:pt idx="1">
                    <c:v>Cantidad importada, Toneladas</c:v>
                  </c:pt>
                  <c:pt idx="2">
                    <c:v>Cantidad importada, Toneladas</c:v>
                  </c:pt>
                  <c:pt idx="3">
                    <c:v>Cantidad importada, Toneladas</c:v>
                  </c:pt>
                  <c:pt idx="4">
                    <c:v>Cantidad importada, Toneladas</c:v>
                  </c:pt>
                </c:lvl>
                <c:lvl>
                  <c:pt idx="0">
                    <c:v>2009</c:v>
                  </c:pt>
                  <c:pt idx="1">
                    <c:v>2010</c:v>
                  </c:pt>
                  <c:pt idx="2">
                    <c:v>2011</c:v>
                  </c:pt>
                  <c:pt idx="3">
                    <c:v>2012</c:v>
                  </c:pt>
                  <c:pt idx="4">
                    <c:v>2013</c:v>
                  </c:pt>
                </c:lvl>
              </c:multiLvlStrCache>
            </c:multiLvlStrRef>
          </c:cat>
          <c:val>
            <c:numRef>
              <c:f>'Trade_Map_-_Lista_de_los_mercad'!$B$16:$F$16</c:f>
              <c:numCache>
                <c:formatCode>_(* #,##0.00_);_(* \(#,##0.00\);_(* "-"??_);_(@_)</c:formatCode>
                <c:ptCount val="5"/>
                <c:pt idx="0">
                  <c:v>21902</c:v>
                </c:pt>
                <c:pt idx="1">
                  <c:v>30324</c:v>
                </c:pt>
                <c:pt idx="2">
                  <c:v>43015</c:v>
                </c:pt>
                <c:pt idx="3">
                  <c:v>57603</c:v>
                </c:pt>
                <c:pt idx="4">
                  <c:v>48141</c:v>
                </c:pt>
              </c:numCache>
            </c:numRef>
          </c:val>
          <c:smooth val="0"/>
        </c:ser>
        <c:dLbls>
          <c:dLblPos val="ctr"/>
          <c:showLegendKey val="0"/>
          <c:showVal val="1"/>
          <c:showCatName val="0"/>
          <c:showSerName val="0"/>
          <c:showPercent val="0"/>
          <c:showBubbleSize val="0"/>
        </c:dLbls>
        <c:marker val="1"/>
        <c:smooth val="0"/>
        <c:axId val="35121024"/>
        <c:axId val="36223232"/>
      </c:lineChart>
      <c:catAx>
        <c:axId val="35121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36223232"/>
        <c:crosses val="autoZero"/>
        <c:auto val="1"/>
        <c:lblAlgn val="ctr"/>
        <c:lblOffset val="100"/>
        <c:noMultiLvlLbl val="0"/>
      </c:catAx>
      <c:valAx>
        <c:axId val="36223232"/>
        <c:scaling>
          <c:orientation val="minMax"/>
        </c:scaling>
        <c:delete val="0"/>
        <c:axPos val="l"/>
        <c:title>
          <c:tx>
            <c:rich>
              <a:bodyPr rot="-5400000" vert="horz"/>
              <a:lstStyle/>
              <a:p>
                <a:pPr>
                  <a:defRPr/>
                </a:pPr>
                <a:r>
                  <a:rPr lang="es-ES"/>
                  <a:t>toneladas</a:t>
                </a:r>
              </a:p>
            </c:rich>
          </c:tx>
          <c:layout/>
          <c:overlay val="0"/>
          <c:spPr>
            <a:noFill/>
            <a:ln>
              <a:noFill/>
            </a:ln>
            <a:effectLst/>
          </c:spPr>
        </c:title>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EC"/>
          </a:p>
        </c:txPr>
        <c:crossAx val="35121024"/>
        <c:crosses val="autoZero"/>
        <c:crossBetween val="between"/>
      </c:valAx>
      <c:dTable>
        <c:showHorzBorder val="1"/>
        <c:showVertBorder val="1"/>
        <c:showOutline val="1"/>
        <c:showKeys val="1"/>
        <c:spPr>
          <a:noFill/>
          <a:ln w="9525">
            <a:solidFill>
              <a:schemeClr val="tx1">
                <a:lumMod val="15000"/>
                <a:lumOff val="85000"/>
              </a:schemeClr>
            </a:solidFill>
          </a:ln>
          <a:effectLst/>
        </c:spPr>
      </c:dTable>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sz="12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smtClean="0"/>
              <a:t>APROBACIÓN</a:t>
            </a:r>
            <a:endParaRPr lang="en-US" dirty="0"/>
          </a:p>
        </c:rich>
      </c:tx>
      <c:layout/>
      <c:overlay val="0"/>
      <c:spPr>
        <a:noFill/>
        <a:ln>
          <a:noFill/>
        </a:ln>
        <a:effectLst/>
      </c:sp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Hoja1!$D$133:$D$135</c:f>
              <c:strCache>
                <c:ptCount val="3"/>
                <c:pt idx="0">
                  <c:v>Aprobación </c:v>
                </c:pt>
                <c:pt idx="1">
                  <c:v>Si </c:v>
                </c:pt>
                <c:pt idx="2">
                  <c:v>No</c:v>
                </c:pt>
              </c:strCache>
            </c:strRef>
          </c:cat>
          <c:val>
            <c:numRef>
              <c:f>Hoja1!$E$133:$E$135</c:f>
              <c:numCache>
                <c:formatCode>General</c:formatCode>
                <c:ptCount val="3"/>
                <c:pt idx="1">
                  <c:v>20</c:v>
                </c:pt>
                <c:pt idx="2">
                  <c:v>0</c:v>
                </c:pt>
              </c:numCache>
            </c:numRef>
          </c:val>
        </c:ser>
        <c:dLbls>
          <c:dLblPos val="inEnd"/>
          <c:showLegendKey val="0"/>
          <c:showVal val="1"/>
          <c:showCatName val="0"/>
          <c:showSerName val="0"/>
          <c:showPercent val="0"/>
          <c:showBubbleSize val="0"/>
        </c:dLbls>
        <c:gapWidth val="41"/>
        <c:axId val="32969088"/>
        <c:axId val="32971776"/>
      </c:barChart>
      <c:catAx>
        <c:axId val="32969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s-EC"/>
          </a:p>
        </c:txPr>
        <c:crossAx val="32971776"/>
        <c:crosses val="autoZero"/>
        <c:auto val="1"/>
        <c:lblAlgn val="ctr"/>
        <c:lblOffset val="100"/>
        <c:noMultiLvlLbl val="0"/>
      </c:catAx>
      <c:valAx>
        <c:axId val="32971776"/>
        <c:scaling>
          <c:orientation val="minMax"/>
        </c:scaling>
        <c:delete val="1"/>
        <c:axPos val="l"/>
        <c:numFmt formatCode="General" sourceLinked="1"/>
        <c:majorTickMark val="none"/>
        <c:minorTickMark val="none"/>
        <c:tickLblPos val="nextTo"/>
        <c:crossAx val="32969088"/>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32AEE-BC7E-4B8E-A811-819FA0AD1959}"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s-ES"/>
        </a:p>
      </dgm:t>
    </dgm:pt>
    <dgm:pt modelId="{08CCAFFD-06FD-49F6-BE75-DA5F18B8770F}">
      <dgm:prSet phldrT="[Texto]" custT="1"/>
      <dgm:spPr/>
      <dgm:t>
        <a:bodyPr/>
        <a:lstStyle/>
        <a:p>
          <a:r>
            <a:rPr lang="es-EC" sz="1800" dirty="0" smtClean="0"/>
            <a:t>Representa a más del 20% de la población mundial</a:t>
          </a:r>
          <a:endParaRPr lang="es-ES" sz="1800" dirty="0"/>
        </a:p>
      </dgm:t>
    </dgm:pt>
    <dgm:pt modelId="{EE06AC35-A496-4360-AC36-4C6AB6E43440}" type="parTrans" cxnId="{C9C91D46-E293-4F17-B037-D9F9CDA2F894}">
      <dgm:prSet/>
      <dgm:spPr/>
      <dgm:t>
        <a:bodyPr/>
        <a:lstStyle/>
        <a:p>
          <a:endParaRPr lang="es-ES"/>
        </a:p>
      </dgm:t>
    </dgm:pt>
    <dgm:pt modelId="{3075C602-A562-498B-83D1-7940D5A784D8}" type="sibTrans" cxnId="{C9C91D46-E293-4F17-B037-D9F9CDA2F894}">
      <dgm:prSet/>
      <dgm:spPr/>
      <dgm:t>
        <a:bodyPr/>
        <a:lstStyle/>
        <a:p>
          <a:endParaRPr lang="es-ES"/>
        </a:p>
      </dgm:t>
    </dgm:pt>
    <dgm:pt modelId="{12D1B46D-399C-4658-BD71-CE4680485D97}">
      <dgm:prSet phldrT="[Texto]" custT="1"/>
      <dgm:spPr/>
      <dgm:t>
        <a:bodyPr/>
        <a:lstStyle/>
        <a:p>
          <a:r>
            <a:rPr lang="es-ES" sz="1800" dirty="0" smtClean="0"/>
            <a:t>2014: 1.367.820.000</a:t>
          </a:r>
          <a:br>
            <a:rPr lang="es-ES" sz="1800" dirty="0" smtClean="0"/>
          </a:br>
          <a:r>
            <a:rPr lang="es-ES" sz="1800" dirty="0" smtClean="0"/>
            <a:t>HABITANTES</a:t>
          </a:r>
          <a:endParaRPr lang="es-ES" sz="1800" dirty="0"/>
        </a:p>
      </dgm:t>
    </dgm:pt>
    <dgm:pt modelId="{21B2EBCE-764F-4E46-B58C-D387E0EB2270}" type="parTrans" cxnId="{22BB2C85-2FC0-44E1-B294-CFF0CE64CF1E}">
      <dgm:prSet/>
      <dgm:spPr/>
      <dgm:t>
        <a:bodyPr/>
        <a:lstStyle/>
        <a:p>
          <a:endParaRPr lang="es-ES"/>
        </a:p>
      </dgm:t>
    </dgm:pt>
    <dgm:pt modelId="{174C73F3-F244-4F93-AA35-D34BFE001080}" type="sibTrans" cxnId="{22BB2C85-2FC0-44E1-B294-CFF0CE64CF1E}">
      <dgm:prSet/>
      <dgm:spPr/>
      <dgm:t>
        <a:bodyPr/>
        <a:lstStyle/>
        <a:p>
          <a:endParaRPr lang="es-ES"/>
        </a:p>
      </dgm:t>
    </dgm:pt>
    <dgm:pt modelId="{0C87BF54-747B-4B56-AE8C-EECD452A0D18}">
      <dgm:prSet phldrT="[Texto]" custT="1"/>
      <dgm:spPr/>
      <dgm:t>
        <a:bodyPr/>
        <a:lstStyle/>
        <a:p>
          <a:pPr algn="ctr"/>
          <a:r>
            <a:rPr lang="es-ES_tradnl" sz="1800" dirty="0" smtClean="0"/>
            <a:t>Lenguaje</a:t>
          </a:r>
          <a:endParaRPr lang="es-ES" sz="1800" dirty="0" smtClean="0"/>
        </a:p>
        <a:p>
          <a:pPr algn="just"/>
          <a:r>
            <a:rPr lang="es-ES" sz="1800" dirty="0" smtClean="0"/>
            <a:t>La lengua oficial de china es el mandarín, dicha lengua fue reconocida por las Naciones Unidas</a:t>
          </a:r>
          <a:endParaRPr lang="es-ES" sz="1800" dirty="0"/>
        </a:p>
      </dgm:t>
    </dgm:pt>
    <dgm:pt modelId="{5BB3D27B-79B4-4EAE-99C9-F4D8E57E48BB}" type="parTrans" cxnId="{2447744B-1F9C-45BF-873E-CA2D6A7AD665}">
      <dgm:prSet/>
      <dgm:spPr/>
      <dgm:t>
        <a:bodyPr/>
        <a:lstStyle/>
        <a:p>
          <a:endParaRPr lang="es-ES"/>
        </a:p>
      </dgm:t>
    </dgm:pt>
    <dgm:pt modelId="{C3117B0C-C5A7-4D2C-AFAF-E07155D24C6B}" type="sibTrans" cxnId="{2447744B-1F9C-45BF-873E-CA2D6A7AD665}">
      <dgm:prSet/>
      <dgm:spPr/>
      <dgm:t>
        <a:bodyPr/>
        <a:lstStyle/>
        <a:p>
          <a:endParaRPr lang="es-ES"/>
        </a:p>
      </dgm:t>
    </dgm:pt>
    <dgm:pt modelId="{DBEBEF3F-F029-49E4-B34E-85538AFA65E7}">
      <dgm:prSet phldrT="[Texto]" custT="1"/>
      <dgm:spPr/>
      <dgm:t>
        <a:bodyPr/>
        <a:lstStyle/>
        <a:p>
          <a:pPr algn="just"/>
          <a:r>
            <a:rPr lang="es-ES_tradnl" sz="1800" dirty="0" smtClean="0"/>
            <a:t>Valores</a:t>
          </a:r>
          <a:endParaRPr lang="es-ES" sz="1800" dirty="0" smtClean="0"/>
        </a:p>
        <a:p>
          <a:pPr algn="just"/>
          <a:r>
            <a:rPr lang="es-ES_tradnl" sz="1800" dirty="0" smtClean="0"/>
            <a:t>En la cultura China los valores morales son muy importantes, los principales son la humildad y el respeto, la gente tiene un pensamiento no individualista</a:t>
          </a:r>
          <a:endParaRPr lang="es-ES" sz="1800" dirty="0"/>
        </a:p>
      </dgm:t>
    </dgm:pt>
    <dgm:pt modelId="{46FF7D98-D5C4-4B43-AF67-9BCAD3CF76FD}" type="parTrans" cxnId="{A7D6FB7F-F5D2-4B2D-ABB5-7E59FEFD2D5C}">
      <dgm:prSet/>
      <dgm:spPr/>
      <dgm:t>
        <a:bodyPr/>
        <a:lstStyle/>
        <a:p>
          <a:endParaRPr lang="es-ES"/>
        </a:p>
      </dgm:t>
    </dgm:pt>
    <dgm:pt modelId="{B146A65F-F744-491F-897B-A1EFE6F0786E}" type="sibTrans" cxnId="{A7D6FB7F-F5D2-4B2D-ABB5-7E59FEFD2D5C}">
      <dgm:prSet/>
      <dgm:spPr/>
      <dgm:t>
        <a:bodyPr/>
        <a:lstStyle/>
        <a:p>
          <a:endParaRPr lang="es-ES"/>
        </a:p>
      </dgm:t>
    </dgm:pt>
    <dgm:pt modelId="{AD2A9F0F-D225-4C6F-BD2A-BCCB41BC3723}" type="pres">
      <dgm:prSet presAssocID="{58D32AEE-BC7E-4B8E-A811-819FA0AD1959}" presName="Name0" presStyleCnt="0">
        <dgm:presLayoutVars>
          <dgm:chMax val="1"/>
          <dgm:chPref val="1"/>
          <dgm:dir/>
          <dgm:animOne val="branch"/>
          <dgm:animLvl val="lvl"/>
        </dgm:presLayoutVars>
      </dgm:prSet>
      <dgm:spPr/>
      <dgm:t>
        <a:bodyPr/>
        <a:lstStyle/>
        <a:p>
          <a:endParaRPr lang="es-ES"/>
        </a:p>
      </dgm:t>
    </dgm:pt>
    <dgm:pt modelId="{53192C5F-398D-4366-8286-FB0C007CEB15}" type="pres">
      <dgm:prSet presAssocID="{08CCAFFD-06FD-49F6-BE75-DA5F18B8770F}" presName="singleCycle" presStyleCnt="0"/>
      <dgm:spPr/>
    </dgm:pt>
    <dgm:pt modelId="{41F60407-7B8C-42A8-BCE8-BCB1293E45F3}" type="pres">
      <dgm:prSet presAssocID="{08CCAFFD-06FD-49F6-BE75-DA5F18B8770F}" presName="singleCenter" presStyleLbl="node1" presStyleIdx="0" presStyleCnt="4" custScaleX="141440">
        <dgm:presLayoutVars>
          <dgm:chMax val="7"/>
          <dgm:chPref val="7"/>
        </dgm:presLayoutVars>
      </dgm:prSet>
      <dgm:spPr/>
      <dgm:t>
        <a:bodyPr/>
        <a:lstStyle/>
        <a:p>
          <a:endParaRPr lang="es-ES"/>
        </a:p>
      </dgm:t>
    </dgm:pt>
    <dgm:pt modelId="{29774EEB-95D1-4566-9F56-4FBECA2B03C9}" type="pres">
      <dgm:prSet presAssocID="{21B2EBCE-764F-4E46-B58C-D387E0EB2270}" presName="Name56" presStyleLbl="parChTrans1D2" presStyleIdx="0" presStyleCnt="3"/>
      <dgm:spPr/>
      <dgm:t>
        <a:bodyPr/>
        <a:lstStyle/>
        <a:p>
          <a:endParaRPr lang="es-ES"/>
        </a:p>
      </dgm:t>
    </dgm:pt>
    <dgm:pt modelId="{3C382CEF-A01B-48E6-8BC8-D914E218C6E9}" type="pres">
      <dgm:prSet presAssocID="{12D1B46D-399C-4658-BD71-CE4680485D97}" presName="text0" presStyleLbl="node1" presStyleIdx="1" presStyleCnt="4" custScaleX="369459" custScaleY="77886">
        <dgm:presLayoutVars>
          <dgm:bulletEnabled val="1"/>
        </dgm:presLayoutVars>
      </dgm:prSet>
      <dgm:spPr/>
      <dgm:t>
        <a:bodyPr/>
        <a:lstStyle/>
        <a:p>
          <a:endParaRPr lang="es-ES"/>
        </a:p>
      </dgm:t>
    </dgm:pt>
    <dgm:pt modelId="{3DDC748F-70B5-4229-9D81-69258D65B90C}" type="pres">
      <dgm:prSet presAssocID="{5BB3D27B-79B4-4EAE-99C9-F4D8E57E48BB}" presName="Name56" presStyleLbl="parChTrans1D2" presStyleIdx="1" presStyleCnt="3"/>
      <dgm:spPr/>
      <dgm:t>
        <a:bodyPr/>
        <a:lstStyle/>
        <a:p>
          <a:endParaRPr lang="es-ES"/>
        </a:p>
      </dgm:t>
    </dgm:pt>
    <dgm:pt modelId="{F5E99DB3-3CB9-42FA-BFBE-5537C6180939}" type="pres">
      <dgm:prSet presAssocID="{0C87BF54-747B-4B56-AE8C-EECD452A0D18}" presName="text0" presStyleLbl="node1" presStyleIdx="2" presStyleCnt="4" custScaleX="428533" custScaleY="196600" custRadScaleRad="164086" custRadScaleInc="-20007">
        <dgm:presLayoutVars>
          <dgm:bulletEnabled val="1"/>
        </dgm:presLayoutVars>
      </dgm:prSet>
      <dgm:spPr/>
      <dgm:t>
        <a:bodyPr/>
        <a:lstStyle/>
        <a:p>
          <a:endParaRPr lang="es-ES"/>
        </a:p>
      </dgm:t>
    </dgm:pt>
    <dgm:pt modelId="{806CEEEE-BB53-4D13-8860-27BD52224B51}" type="pres">
      <dgm:prSet presAssocID="{46FF7D98-D5C4-4B43-AF67-9BCAD3CF76FD}" presName="Name56" presStyleLbl="parChTrans1D2" presStyleIdx="2" presStyleCnt="3"/>
      <dgm:spPr/>
      <dgm:t>
        <a:bodyPr/>
        <a:lstStyle/>
        <a:p>
          <a:endParaRPr lang="es-ES"/>
        </a:p>
      </dgm:t>
    </dgm:pt>
    <dgm:pt modelId="{52E5CF96-8F75-4F09-BC00-A9E401B5E1FF}" type="pres">
      <dgm:prSet presAssocID="{DBEBEF3F-F029-49E4-B34E-85538AFA65E7}" presName="text0" presStyleLbl="node1" presStyleIdx="3" presStyleCnt="4" custScaleX="403967" custScaleY="232158" custRadScaleRad="165382" custRadScaleInc="26095">
        <dgm:presLayoutVars>
          <dgm:bulletEnabled val="1"/>
        </dgm:presLayoutVars>
      </dgm:prSet>
      <dgm:spPr/>
      <dgm:t>
        <a:bodyPr/>
        <a:lstStyle/>
        <a:p>
          <a:endParaRPr lang="es-ES"/>
        </a:p>
      </dgm:t>
    </dgm:pt>
  </dgm:ptLst>
  <dgm:cxnLst>
    <dgm:cxn modelId="{5A24CF88-92BE-48EE-A9BB-5B5A6A3C3E15}" type="presOf" srcId="{5BB3D27B-79B4-4EAE-99C9-F4D8E57E48BB}" destId="{3DDC748F-70B5-4229-9D81-69258D65B90C}" srcOrd="0" destOrd="0" presId="urn:microsoft.com/office/officeart/2008/layout/RadialCluster"/>
    <dgm:cxn modelId="{291996D3-5A4F-461D-A7DA-3D5F306C2B83}" type="presOf" srcId="{DBEBEF3F-F029-49E4-B34E-85538AFA65E7}" destId="{52E5CF96-8F75-4F09-BC00-A9E401B5E1FF}" srcOrd="0" destOrd="0" presId="urn:microsoft.com/office/officeart/2008/layout/RadialCluster"/>
    <dgm:cxn modelId="{C9C91D46-E293-4F17-B037-D9F9CDA2F894}" srcId="{58D32AEE-BC7E-4B8E-A811-819FA0AD1959}" destId="{08CCAFFD-06FD-49F6-BE75-DA5F18B8770F}" srcOrd="0" destOrd="0" parTransId="{EE06AC35-A496-4360-AC36-4C6AB6E43440}" sibTransId="{3075C602-A562-498B-83D1-7940D5A784D8}"/>
    <dgm:cxn modelId="{5F18529E-0AA5-4966-8825-80D33E75FA28}" type="presOf" srcId="{12D1B46D-399C-4658-BD71-CE4680485D97}" destId="{3C382CEF-A01B-48E6-8BC8-D914E218C6E9}" srcOrd="0" destOrd="0" presId="urn:microsoft.com/office/officeart/2008/layout/RadialCluster"/>
    <dgm:cxn modelId="{2447744B-1F9C-45BF-873E-CA2D6A7AD665}" srcId="{08CCAFFD-06FD-49F6-BE75-DA5F18B8770F}" destId="{0C87BF54-747B-4B56-AE8C-EECD452A0D18}" srcOrd="1" destOrd="0" parTransId="{5BB3D27B-79B4-4EAE-99C9-F4D8E57E48BB}" sibTransId="{C3117B0C-C5A7-4D2C-AFAF-E07155D24C6B}"/>
    <dgm:cxn modelId="{EBE37AE5-2758-4B43-9C9B-FF5FC9F645B9}" type="presOf" srcId="{46FF7D98-D5C4-4B43-AF67-9BCAD3CF76FD}" destId="{806CEEEE-BB53-4D13-8860-27BD52224B51}" srcOrd="0" destOrd="0" presId="urn:microsoft.com/office/officeart/2008/layout/RadialCluster"/>
    <dgm:cxn modelId="{22BB2C85-2FC0-44E1-B294-CFF0CE64CF1E}" srcId="{08CCAFFD-06FD-49F6-BE75-DA5F18B8770F}" destId="{12D1B46D-399C-4658-BD71-CE4680485D97}" srcOrd="0" destOrd="0" parTransId="{21B2EBCE-764F-4E46-B58C-D387E0EB2270}" sibTransId="{174C73F3-F244-4F93-AA35-D34BFE001080}"/>
    <dgm:cxn modelId="{3C5E3734-AE6D-4A70-AB1F-D8F246484E09}" type="presOf" srcId="{58D32AEE-BC7E-4B8E-A811-819FA0AD1959}" destId="{AD2A9F0F-D225-4C6F-BD2A-BCCB41BC3723}" srcOrd="0" destOrd="0" presId="urn:microsoft.com/office/officeart/2008/layout/RadialCluster"/>
    <dgm:cxn modelId="{A7D6FB7F-F5D2-4B2D-ABB5-7E59FEFD2D5C}" srcId="{08CCAFFD-06FD-49F6-BE75-DA5F18B8770F}" destId="{DBEBEF3F-F029-49E4-B34E-85538AFA65E7}" srcOrd="2" destOrd="0" parTransId="{46FF7D98-D5C4-4B43-AF67-9BCAD3CF76FD}" sibTransId="{B146A65F-F744-491F-897B-A1EFE6F0786E}"/>
    <dgm:cxn modelId="{EB2A9233-FCA3-4AF6-9CB6-092175119B2B}" type="presOf" srcId="{0C87BF54-747B-4B56-AE8C-EECD452A0D18}" destId="{F5E99DB3-3CB9-42FA-BFBE-5537C6180939}" srcOrd="0" destOrd="0" presId="urn:microsoft.com/office/officeart/2008/layout/RadialCluster"/>
    <dgm:cxn modelId="{848F5028-CDB0-4387-BAE6-3D163B06F1A4}" type="presOf" srcId="{08CCAFFD-06FD-49F6-BE75-DA5F18B8770F}" destId="{41F60407-7B8C-42A8-BCE8-BCB1293E45F3}" srcOrd="0" destOrd="0" presId="urn:microsoft.com/office/officeart/2008/layout/RadialCluster"/>
    <dgm:cxn modelId="{A843B5F7-6FB2-4DE5-865B-D0C22CD0F2E4}" type="presOf" srcId="{21B2EBCE-764F-4E46-B58C-D387E0EB2270}" destId="{29774EEB-95D1-4566-9F56-4FBECA2B03C9}" srcOrd="0" destOrd="0" presId="urn:microsoft.com/office/officeart/2008/layout/RadialCluster"/>
    <dgm:cxn modelId="{F12F9D8A-7C8D-40FC-8339-2C235CF0AA12}" type="presParOf" srcId="{AD2A9F0F-D225-4C6F-BD2A-BCCB41BC3723}" destId="{53192C5F-398D-4366-8286-FB0C007CEB15}" srcOrd="0" destOrd="0" presId="urn:microsoft.com/office/officeart/2008/layout/RadialCluster"/>
    <dgm:cxn modelId="{0AFB3B06-300A-4550-B863-4C79D8E132B3}" type="presParOf" srcId="{53192C5F-398D-4366-8286-FB0C007CEB15}" destId="{41F60407-7B8C-42A8-BCE8-BCB1293E45F3}" srcOrd="0" destOrd="0" presId="urn:microsoft.com/office/officeart/2008/layout/RadialCluster"/>
    <dgm:cxn modelId="{827F1492-2900-456E-9A3D-9256CB66580E}" type="presParOf" srcId="{53192C5F-398D-4366-8286-FB0C007CEB15}" destId="{29774EEB-95D1-4566-9F56-4FBECA2B03C9}" srcOrd="1" destOrd="0" presId="urn:microsoft.com/office/officeart/2008/layout/RadialCluster"/>
    <dgm:cxn modelId="{0092A8F5-4E91-4284-A526-86AE527D8E7C}" type="presParOf" srcId="{53192C5F-398D-4366-8286-FB0C007CEB15}" destId="{3C382CEF-A01B-48E6-8BC8-D914E218C6E9}" srcOrd="2" destOrd="0" presId="urn:microsoft.com/office/officeart/2008/layout/RadialCluster"/>
    <dgm:cxn modelId="{71D24A7C-E925-47FA-838F-06A4C16A071E}" type="presParOf" srcId="{53192C5F-398D-4366-8286-FB0C007CEB15}" destId="{3DDC748F-70B5-4229-9D81-69258D65B90C}" srcOrd="3" destOrd="0" presId="urn:microsoft.com/office/officeart/2008/layout/RadialCluster"/>
    <dgm:cxn modelId="{CB15182F-19A8-480C-982B-4056DA6059E9}" type="presParOf" srcId="{53192C5F-398D-4366-8286-FB0C007CEB15}" destId="{F5E99DB3-3CB9-42FA-BFBE-5537C6180939}" srcOrd="4" destOrd="0" presId="urn:microsoft.com/office/officeart/2008/layout/RadialCluster"/>
    <dgm:cxn modelId="{F6DA87AD-8CE2-49D3-8FDD-1FDEF326BC58}" type="presParOf" srcId="{53192C5F-398D-4366-8286-FB0C007CEB15}" destId="{806CEEEE-BB53-4D13-8860-27BD52224B51}" srcOrd="5" destOrd="0" presId="urn:microsoft.com/office/officeart/2008/layout/RadialCluster"/>
    <dgm:cxn modelId="{81ABE9FF-24DB-4EA2-9356-6C44DB857422}" type="presParOf" srcId="{53192C5F-398D-4366-8286-FB0C007CEB15}" destId="{52E5CF96-8F75-4F09-BC00-A9E401B5E1FF}"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2AB62-5C3F-4755-9C33-561DADF2FFC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S"/>
        </a:p>
      </dgm:t>
    </dgm:pt>
    <dgm:pt modelId="{99997FFF-0052-4AFC-8D1C-2EBD3F6452E5}">
      <dgm:prSet phldrT="[Texto]"/>
      <dgm:spPr/>
      <dgm:t>
        <a:bodyPr/>
        <a:lstStyle/>
        <a:p>
          <a:r>
            <a:rPr lang="es-ES_tradnl" i="1" dirty="0" smtClean="0"/>
            <a:t>Las organizaciones comunitarias deben presentar ante la Superintendencia EPS una solicitud, junto con el acta constitutiva, suscrita, al menos por diez miembros fundadores.</a:t>
          </a:r>
          <a:endParaRPr lang="es-ES" dirty="0"/>
        </a:p>
      </dgm:t>
    </dgm:pt>
    <dgm:pt modelId="{DF60BF7D-DE1D-4DCB-BF1D-9750D280BB26}" type="parTrans" cxnId="{93D11B9B-3F2C-435C-8ED3-A7004317E1AA}">
      <dgm:prSet/>
      <dgm:spPr/>
      <dgm:t>
        <a:bodyPr/>
        <a:lstStyle/>
        <a:p>
          <a:endParaRPr lang="es-ES"/>
        </a:p>
      </dgm:t>
    </dgm:pt>
    <dgm:pt modelId="{765BA9F5-FEF6-4526-85F8-0E31538C140A}" type="sibTrans" cxnId="{93D11B9B-3F2C-435C-8ED3-A7004317E1AA}">
      <dgm:prSet/>
      <dgm:spPr/>
      <dgm:t>
        <a:bodyPr/>
        <a:lstStyle/>
        <a:p>
          <a:endParaRPr lang="es-ES"/>
        </a:p>
      </dgm:t>
    </dgm:pt>
    <dgm:pt modelId="{444CC568-BCAF-4B24-83D7-782B7234A660}">
      <dgm:prSet phldrT="[Texto]"/>
      <dgm:spPr/>
      <dgm:t>
        <a:bodyPr/>
        <a:lstStyle/>
        <a:p>
          <a:r>
            <a:rPr lang="es-ES_tradnl" i="1" dirty="0" smtClean="0"/>
            <a:t>Copia de la cédula de identidad del representante provisional</a:t>
          </a:r>
          <a:endParaRPr lang="es-ES" dirty="0"/>
        </a:p>
      </dgm:t>
    </dgm:pt>
    <dgm:pt modelId="{002F4978-9268-4AEF-B4B5-067EEC8D309D}" type="parTrans" cxnId="{52AA15A2-562A-49ED-A8B9-EC184A38365E}">
      <dgm:prSet/>
      <dgm:spPr/>
      <dgm:t>
        <a:bodyPr/>
        <a:lstStyle/>
        <a:p>
          <a:endParaRPr lang="es-ES"/>
        </a:p>
      </dgm:t>
    </dgm:pt>
    <dgm:pt modelId="{F0FBD734-5993-46F6-A315-FC03501D68D1}" type="sibTrans" cxnId="{52AA15A2-562A-49ED-A8B9-EC184A38365E}">
      <dgm:prSet/>
      <dgm:spPr/>
      <dgm:t>
        <a:bodyPr/>
        <a:lstStyle/>
        <a:p>
          <a:endParaRPr lang="es-ES"/>
        </a:p>
      </dgm:t>
    </dgm:pt>
    <dgm:pt modelId="{65AA2A49-D91F-4130-9EB1-F7227C518426}">
      <dgm:prSet phldrT="[Texto]"/>
      <dgm:spPr/>
      <dgm:t>
        <a:bodyPr/>
        <a:lstStyle/>
        <a:p>
          <a:r>
            <a:rPr lang="es-ES_tradnl" i="1" dirty="0" smtClean="0"/>
            <a:t>El certificado de depósito del aporte del fondo social inicial por el monto fijado por el Ministerio de Coordinación de Desarrollo Social, el cual asciende a tres remuneraciones básicas unificadas. </a:t>
          </a:r>
          <a:endParaRPr lang="es-ES" dirty="0"/>
        </a:p>
      </dgm:t>
    </dgm:pt>
    <dgm:pt modelId="{CB79F48F-267A-4A59-BCF9-B9935085BDC4}" type="parTrans" cxnId="{59C3C632-6ACD-4C68-A8C9-8EC380026977}">
      <dgm:prSet/>
      <dgm:spPr/>
      <dgm:t>
        <a:bodyPr/>
        <a:lstStyle/>
        <a:p>
          <a:endParaRPr lang="es-ES"/>
        </a:p>
      </dgm:t>
    </dgm:pt>
    <dgm:pt modelId="{DDCA578A-20D9-4AB7-975C-216E9C422F76}" type="sibTrans" cxnId="{59C3C632-6ACD-4C68-A8C9-8EC380026977}">
      <dgm:prSet/>
      <dgm:spPr/>
      <dgm:t>
        <a:bodyPr/>
        <a:lstStyle/>
        <a:p>
          <a:endParaRPr lang="es-ES"/>
        </a:p>
      </dgm:t>
    </dgm:pt>
    <dgm:pt modelId="{591C187A-E362-4C81-8FE6-F714279BF253}" type="pres">
      <dgm:prSet presAssocID="{5E52AB62-5C3F-4755-9C33-561DADF2FFC0}" presName="Name0" presStyleCnt="0">
        <dgm:presLayoutVars>
          <dgm:dir/>
          <dgm:resizeHandles val="exact"/>
        </dgm:presLayoutVars>
      </dgm:prSet>
      <dgm:spPr/>
      <dgm:t>
        <a:bodyPr/>
        <a:lstStyle/>
        <a:p>
          <a:endParaRPr lang="es-EC"/>
        </a:p>
      </dgm:t>
    </dgm:pt>
    <dgm:pt modelId="{8E5DA4F8-8AEF-4AFD-ABC2-BC844EC37955}" type="pres">
      <dgm:prSet presAssocID="{99997FFF-0052-4AFC-8D1C-2EBD3F6452E5}" presName="compNode" presStyleCnt="0"/>
      <dgm:spPr/>
    </dgm:pt>
    <dgm:pt modelId="{76FE2FA7-07B2-4F89-A91A-2877EB026AEC}" type="pres">
      <dgm:prSet presAssocID="{99997FFF-0052-4AFC-8D1C-2EBD3F6452E5}" presName="pictRect" presStyleLbl="node1" presStyleIdx="0" presStyleCnt="3"/>
      <dgm:spPr>
        <a:blipFill rotWithShape="1">
          <a:blip xmlns:r="http://schemas.openxmlformats.org/officeDocument/2006/relationships" r:embed="rId1"/>
          <a:stretch>
            <a:fillRect/>
          </a:stretch>
        </a:blipFill>
      </dgm:spPr>
    </dgm:pt>
    <dgm:pt modelId="{3C1BA735-D6EF-480B-8FEB-2C140BB64347}" type="pres">
      <dgm:prSet presAssocID="{99997FFF-0052-4AFC-8D1C-2EBD3F6452E5}" presName="textRect" presStyleLbl="revTx" presStyleIdx="0" presStyleCnt="3">
        <dgm:presLayoutVars>
          <dgm:bulletEnabled val="1"/>
        </dgm:presLayoutVars>
      </dgm:prSet>
      <dgm:spPr/>
      <dgm:t>
        <a:bodyPr/>
        <a:lstStyle/>
        <a:p>
          <a:endParaRPr lang="es-ES"/>
        </a:p>
      </dgm:t>
    </dgm:pt>
    <dgm:pt modelId="{F4484157-EABD-462F-B8BC-0923BBB5F7EA}" type="pres">
      <dgm:prSet presAssocID="{765BA9F5-FEF6-4526-85F8-0E31538C140A}" presName="sibTrans" presStyleLbl="sibTrans2D1" presStyleIdx="0" presStyleCnt="0"/>
      <dgm:spPr/>
      <dgm:t>
        <a:bodyPr/>
        <a:lstStyle/>
        <a:p>
          <a:endParaRPr lang="es-EC"/>
        </a:p>
      </dgm:t>
    </dgm:pt>
    <dgm:pt modelId="{4A116D9E-9CC2-4F0A-9648-3BC06CD1D00C}" type="pres">
      <dgm:prSet presAssocID="{444CC568-BCAF-4B24-83D7-782B7234A660}" presName="compNode" presStyleCnt="0"/>
      <dgm:spPr/>
    </dgm:pt>
    <dgm:pt modelId="{A29CF1E9-8396-4958-A301-FC75DD626BAE}" type="pres">
      <dgm:prSet presAssocID="{444CC568-BCAF-4B24-83D7-782B7234A660}" presName="pictRect" presStyleLbl="node1" presStyleIdx="1" presStyleCnt="3"/>
      <dgm:spPr>
        <a:blipFill rotWithShape="1">
          <a:blip xmlns:r="http://schemas.openxmlformats.org/officeDocument/2006/relationships" r:embed="rId2"/>
          <a:stretch>
            <a:fillRect/>
          </a:stretch>
        </a:blipFill>
      </dgm:spPr>
    </dgm:pt>
    <dgm:pt modelId="{BB00E0E9-37A2-4EB3-ACCB-F9588BC7923A}" type="pres">
      <dgm:prSet presAssocID="{444CC568-BCAF-4B24-83D7-782B7234A660}" presName="textRect" presStyleLbl="revTx" presStyleIdx="1" presStyleCnt="3">
        <dgm:presLayoutVars>
          <dgm:bulletEnabled val="1"/>
        </dgm:presLayoutVars>
      </dgm:prSet>
      <dgm:spPr/>
      <dgm:t>
        <a:bodyPr/>
        <a:lstStyle/>
        <a:p>
          <a:endParaRPr lang="es-ES"/>
        </a:p>
      </dgm:t>
    </dgm:pt>
    <dgm:pt modelId="{9D0B4A30-4400-4B10-908F-73D8E5E1B222}" type="pres">
      <dgm:prSet presAssocID="{F0FBD734-5993-46F6-A315-FC03501D68D1}" presName="sibTrans" presStyleLbl="sibTrans2D1" presStyleIdx="0" presStyleCnt="0"/>
      <dgm:spPr/>
      <dgm:t>
        <a:bodyPr/>
        <a:lstStyle/>
        <a:p>
          <a:endParaRPr lang="es-EC"/>
        </a:p>
      </dgm:t>
    </dgm:pt>
    <dgm:pt modelId="{FF4F0C9D-4C39-4641-8414-52A1E67C4242}" type="pres">
      <dgm:prSet presAssocID="{65AA2A49-D91F-4130-9EB1-F7227C518426}" presName="compNode" presStyleCnt="0"/>
      <dgm:spPr/>
    </dgm:pt>
    <dgm:pt modelId="{1AB68613-0F61-4320-B5F2-7F3D5D0F54DE}" type="pres">
      <dgm:prSet presAssocID="{65AA2A49-D91F-4130-9EB1-F7227C518426}" presName="pictRect" presStyleLbl="node1" presStyleIdx="2" presStyleCnt="3"/>
      <dgm:spPr>
        <a:blipFill rotWithShape="1">
          <a:blip xmlns:r="http://schemas.openxmlformats.org/officeDocument/2006/relationships" r:embed="rId3"/>
          <a:stretch>
            <a:fillRect/>
          </a:stretch>
        </a:blipFill>
      </dgm:spPr>
      <dgm:t>
        <a:bodyPr/>
        <a:lstStyle/>
        <a:p>
          <a:endParaRPr lang="es-ES"/>
        </a:p>
      </dgm:t>
    </dgm:pt>
    <dgm:pt modelId="{C99A2B09-C28A-4C28-A702-BF2799A638EA}" type="pres">
      <dgm:prSet presAssocID="{65AA2A49-D91F-4130-9EB1-F7227C518426}" presName="textRect" presStyleLbl="revTx" presStyleIdx="2" presStyleCnt="3">
        <dgm:presLayoutVars>
          <dgm:bulletEnabled val="1"/>
        </dgm:presLayoutVars>
      </dgm:prSet>
      <dgm:spPr/>
      <dgm:t>
        <a:bodyPr/>
        <a:lstStyle/>
        <a:p>
          <a:endParaRPr lang="es-ES"/>
        </a:p>
      </dgm:t>
    </dgm:pt>
  </dgm:ptLst>
  <dgm:cxnLst>
    <dgm:cxn modelId="{AEA9486E-3A05-48FC-8F48-B8D730CF86EA}" type="presOf" srcId="{99997FFF-0052-4AFC-8D1C-2EBD3F6452E5}" destId="{3C1BA735-D6EF-480B-8FEB-2C140BB64347}" srcOrd="0" destOrd="0" presId="urn:microsoft.com/office/officeart/2005/8/layout/pList1"/>
    <dgm:cxn modelId="{59C3C632-6ACD-4C68-A8C9-8EC380026977}" srcId="{5E52AB62-5C3F-4755-9C33-561DADF2FFC0}" destId="{65AA2A49-D91F-4130-9EB1-F7227C518426}" srcOrd="2" destOrd="0" parTransId="{CB79F48F-267A-4A59-BCF9-B9935085BDC4}" sibTransId="{DDCA578A-20D9-4AB7-975C-216E9C422F76}"/>
    <dgm:cxn modelId="{52AA15A2-562A-49ED-A8B9-EC184A38365E}" srcId="{5E52AB62-5C3F-4755-9C33-561DADF2FFC0}" destId="{444CC568-BCAF-4B24-83D7-782B7234A660}" srcOrd="1" destOrd="0" parTransId="{002F4978-9268-4AEF-B4B5-067EEC8D309D}" sibTransId="{F0FBD734-5993-46F6-A315-FC03501D68D1}"/>
    <dgm:cxn modelId="{7924425B-4CC6-48C1-99CD-8E61094FE5AA}" type="presOf" srcId="{65AA2A49-D91F-4130-9EB1-F7227C518426}" destId="{C99A2B09-C28A-4C28-A702-BF2799A638EA}" srcOrd="0" destOrd="0" presId="urn:microsoft.com/office/officeart/2005/8/layout/pList1"/>
    <dgm:cxn modelId="{93D11B9B-3F2C-435C-8ED3-A7004317E1AA}" srcId="{5E52AB62-5C3F-4755-9C33-561DADF2FFC0}" destId="{99997FFF-0052-4AFC-8D1C-2EBD3F6452E5}" srcOrd="0" destOrd="0" parTransId="{DF60BF7D-DE1D-4DCB-BF1D-9750D280BB26}" sibTransId="{765BA9F5-FEF6-4526-85F8-0E31538C140A}"/>
    <dgm:cxn modelId="{4D67B11B-B95B-4F05-8D4B-F69B7A167F1E}" type="presOf" srcId="{5E52AB62-5C3F-4755-9C33-561DADF2FFC0}" destId="{591C187A-E362-4C81-8FE6-F714279BF253}" srcOrd="0" destOrd="0" presId="urn:microsoft.com/office/officeart/2005/8/layout/pList1"/>
    <dgm:cxn modelId="{3FC0F7CD-8E18-4EC0-BD06-0D50549DE304}" type="presOf" srcId="{444CC568-BCAF-4B24-83D7-782B7234A660}" destId="{BB00E0E9-37A2-4EB3-ACCB-F9588BC7923A}" srcOrd="0" destOrd="0" presId="urn:microsoft.com/office/officeart/2005/8/layout/pList1"/>
    <dgm:cxn modelId="{7D4DB837-406E-458A-A2BC-DB87A7677BB9}" type="presOf" srcId="{765BA9F5-FEF6-4526-85F8-0E31538C140A}" destId="{F4484157-EABD-462F-B8BC-0923BBB5F7EA}" srcOrd="0" destOrd="0" presId="urn:microsoft.com/office/officeart/2005/8/layout/pList1"/>
    <dgm:cxn modelId="{34D3C80F-6CEF-42CA-A6C5-798D4F6857B2}" type="presOf" srcId="{F0FBD734-5993-46F6-A315-FC03501D68D1}" destId="{9D0B4A30-4400-4B10-908F-73D8E5E1B222}" srcOrd="0" destOrd="0" presId="urn:microsoft.com/office/officeart/2005/8/layout/pList1"/>
    <dgm:cxn modelId="{006DC22B-6956-49D1-B11F-B93C9F861860}" type="presParOf" srcId="{591C187A-E362-4C81-8FE6-F714279BF253}" destId="{8E5DA4F8-8AEF-4AFD-ABC2-BC844EC37955}" srcOrd="0" destOrd="0" presId="urn:microsoft.com/office/officeart/2005/8/layout/pList1"/>
    <dgm:cxn modelId="{C4BB62D6-D488-43FA-8CD6-E405F55DAC13}" type="presParOf" srcId="{8E5DA4F8-8AEF-4AFD-ABC2-BC844EC37955}" destId="{76FE2FA7-07B2-4F89-A91A-2877EB026AEC}" srcOrd="0" destOrd="0" presId="urn:microsoft.com/office/officeart/2005/8/layout/pList1"/>
    <dgm:cxn modelId="{B862BF42-BE69-4731-91A8-4A56F22EBDEA}" type="presParOf" srcId="{8E5DA4F8-8AEF-4AFD-ABC2-BC844EC37955}" destId="{3C1BA735-D6EF-480B-8FEB-2C140BB64347}" srcOrd="1" destOrd="0" presId="urn:microsoft.com/office/officeart/2005/8/layout/pList1"/>
    <dgm:cxn modelId="{CA6E9686-29B1-4A6A-8B11-92C6A8DF0482}" type="presParOf" srcId="{591C187A-E362-4C81-8FE6-F714279BF253}" destId="{F4484157-EABD-462F-B8BC-0923BBB5F7EA}" srcOrd="1" destOrd="0" presId="urn:microsoft.com/office/officeart/2005/8/layout/pList1"/>
    <dgm:cxn modelId="{DAAAF325-2A8D-478C-BE31-940661DD1CAF}" type="presParOf" srcId="{591C187A-E362-4C81-8FE6-F714279BF253}" destId="{4A116D9E-9CC2-4F0A-9648-3BC06CD1D00C}" srcOrd="2" destOrd="0" presId="urn:microsoft.com/office/officeart/2005/8/layout/pList1"/>
    <dgm:cxn modelId="{2BFD199C-84BC-4082-B5AD-6E8B3BE69E49}" type="presParOf" srcId="{4A116D9E-9CC2-4F0A-9648-3BC06CD1D00C}" destId="{A29CF1E9-8396-4958-A301-FC75DD626BAE}" srcOrd="0" destOrd="0" presId="urn:microsoft.com/office/officeart/2005/8/layout/pList1"/>
    <dgm:cxn modelId="{7E147AE6-692B-451A-9822-F4E1836BE233}" type="presParOf" srcId="{4A116D9E-9CC2-4F0A-9648-3BC06CD1D00C}" destId="{BB00E0E9-37A2-4EB3-ACCB-F9588BC7923A}" srcOrd="1" destOrd="0" presId="urn:microsoft.com/office/officeart/2005/8/layout/pList1"/>
    <dgm:cxn modelId="{AA28285D-4B8B-4D23-9442-CEE29864A998}" type="presParOf" srcId="{591C187A-E362-4C81-8FE6-F714279BF253}" destId="{9D0B4A30-4400-4B10-908F-73D8E5E1B222}" srcOrd="3" destOrd="0" presId="urn:microsoft.com/office/officeart/2005/8/layout/pList1"/>
    <dgm:cxn modelId="{26122CC9-8800-44A6-9D6B-9C5AFA942EFF}" type="presParOf" srcId="{591C187A-E362-4C81-8FE6-F714279BF253}" destId="{FF4F0C9D-4C39-4641-8414-52A1E67C4242}" srcOrd="4" destOrd="0" presId="urn:microsoft.com/office/officeart/2005/8/layout/pList1"/>
    <dgm:cxn modelId="{9B1FBD8C-A626-40D5-9A1D-6620173CABE7}" type="presParOf" srcId="{FF4F0C9D-4C39-4641-8414-52A1E67C4242}" destId="{1AB68613-0F61-4320-B5F2-7F3D5D0F54DE}" srcOrd="0" destOrd="0" presId="urn:microsoft.com/office/officeart/2005/8/layout/pList1"/>
    <dgm:cxn modelId="{1E495D7E-3995-4239-AB67-DDA82DC83C23}" type="presParOf" srcId="{FF4F0C9D-4C39-4641-8414-52A1E67C4242}" destId="{C99A2B09-C28A-4C28-A702-BF2799A638E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3D03C-D601-4048-BD8E-ABCCC5352F58}" type="doc">
      <dgm:prSet loTypeId="urn:microsoft.com/office/officeart/2005/8/layout/orgChart1" loCatId="hierarchy" qsTypeId="urn:microsoft.com/office/officeart/2005/8/quickstyle/simple1" qsCatId="simple" csTypeId="urn:microsoft.com/office/officeart/2005/8/colors/accent1_4" csCatId="accent1" phldr="1"/>
      <dgm:spPr/>
      <dgm:t>
        <a:bodyPr/>
        <a:lstStyle/>
        <a:p>
          <a:endParaRPr lang="es-ES"/>
        </a:p>
      </dgm:t>
    </dgm:pt>
    <dgm:pt modelId="{344CD042-0911-40A2-AA5B-CE3DB5819CB6}">
      <dgm:prSet phldrT="[Texto]" custT="1"/>
      <dgm:spPr>
        <a:solidFill>
          <a:srgbClr val="00B050"/>
        </a:solidFill>
      </dgm:spPr>
      <dgm:t>
        <a:bodyPr/>
        <a:lstStyle/>
        <a:p>
          <a:r>
            <a:rPr lang="es-ES" sz="2800" dirty="0" smtClean="0">
              <a:latin typeface="+mj-lt"/>
            </a:rPr>
            <a:t>FINO AROMA</a:t>
          </a:r>
          <a:endParaRPr lang="es-ES" sz="2800" dirty="0">
            <a:latin typeface="+mj-lt"/>
          </a:endParaRPr>
        </a:p>
      </dgm:t>
    </dgm:pt>
    <dgm:pt modelId="{21B50FA5-06D8-4697-96CC-B63CD52F6F9F}" type="parTrans" cxnId="{35B6B7B8-F433-401D-B139-9BD4C2119DF1}">
      <dgm:prSet/>
      <dgm:spPr/>
      <dgm:t>
        <a:bodyPr/>
        <a:lstStyle/>
        <a:p>
          <a:endParaRPr lang="es-ES">
            <a:latin typeface="+mj-lt"/>
          </a:endParaRPr>
        </a:p>
      </dgm:t>
    </dgm:pt>
    <dgm:pt modelId="{C0DAED72-BB9C-4B7E-A6D1-9497CD991621}" type="sibTrans" cxnId="{35B6B7B8-F433-401D-B139-9BD4C2119DF1}">
      <dgm:prSet/>
      <dgm:spPr/>
      <dgm:t>
        <a:bodyPr/>
        <a:lstStyle/>
        <a:p>
          <a:endParaRPr lang="es-ES">
            <a:latin typeface="+mj-lt"/>
          </a:endParaRPr>
        </a:p>
      </dgm:t>
    </dgm:pt>
    <dgm:pt modelId="{8F95A14C-8E9E-44E9-AB73-3737D9F001AE}" type="asst">
      <dgm:prSet phldrT="[Texto]" custT="1"/>
      <dgm:spPr>
        <a:solidFill>
          <a:schemeClr val="bg2">
            <a:lumMod val="75000"/>
          </a:schemeClr>
        </a:solidFill>
      </dgm:spPr>
      <dgm:t>
        <a:bodyPr/>
        <a:lstStyle/>
        <a:p>
          <a:pPr algn="just"/>
          <a:r>
            <a:rPr lang="es-ES_tradnl" sz="1800" dirty="0" smtClean="0">
              <a:latin typeface="+mj-lt"/>
            </a:rPr>
            <a:t>El proyecto encaja dentro del emprendimiento comunitario  pues se basa en la solidaridad, reciprocidad, autogestión, cooperación, eficiencia, que agrupan a las personas menos favorecidas laboralmente y que buscan la superación.</a:t>
          </a:r>
          <a:endParaRPr lang="es-ES" sz="1800" dirty="0">
            <a:latin typeface="+mj-lt"/>
          </a:endParaRPr>
        </a:p>
      </dgm:t>
    </dgm:pt>
    <dgm:pt modelId="{95E951A3-129A-4742-B727-4EE1201FE097}" type="parTrans" cxnId="{9333DDEA-CFBB-4189-A4C8-3316AA9963EB}">
      <dgm:prSet/>
      <dgm:spPr/>
      <dgm:t>
        <a:bodyPr/>
        <a:lstStyle/>
        <a:p>
          <a:endParaRPr lang="es-ES">
            <a:latin typeface="+mj-lt"/>
          </a:endParaRPr>
        </a:p>
      </dgm:t>
    </dgm:pt>
    <dgm:pt modelId="{7946AEF2-27EA-493F-BF1D-E7F55127AF8E}" type="sibTrans" cxnId="{9333DDEA-CFBB-4189-A4C8-3316AA9963EB}">
      <dgm:prSet/>
      <dgm:spPr/>
      <dgm:t>
        <a:bodyPr/>
        <a:lstStyle/>
        <a:p>
          <a:endParaRPr lang="es-ES">
            <a:latin typeface="+mj-lt"/>
          </a:endParaRPr>
        </a:p>
      </dgm:t>
    </dgm:pt>
    <dgm:pt modelId="{93B0E4CE-168E-45A6-8E5E-21B824DABB85}">
      <dgm:prSet phldrT="[Texto]" custT="1"/>
      <dgm:spPr>
        <a:solidFill>
          <a:srgbClr val="0070C0"/>
        </a:solidFill>
      </dgm:spPr>
      <dgm:t>
        <a:bodyPr/>
        <a:lstStyle/>
        <a:p>
          <a:endParaRPr lang="es-ES_tradnl" sz="1800" dirty="0" smtClean="0">
            <a:latin typeface="+mj-lt"/>
          </a:endParaRPr>
        </a:p>
        <a:p>
          <a:r>
            <a:rPr lang="es-ES_tradnl" sz="1800" dirty="0" smtClean="0">
              <a:latin typeface="+mj-lt"/>
            </a:rPr>
            <a:t>Fines de la asociación : </a:t>
          </a:r>
          <a:endParaRPr lang="es-ES" sz="1800" dirty="0" smtClean="0">
            <a:latin typeface="+mj-lt"/>
          </a:endParaRPr>
        </a:p>
        <a:p>
          <a:r>
            <a:rPr lang="es-ES_tradnl" sz="1800" dirty="0" smtClean="0">
              <a:latin typeface="+mj-lt"/>
            </a:rPr>
            <a:t>Mejorar la producción, calidad y comercialización del café tostado y molido a nivel nacional e internacional. </a:t>
          </a:r>
          <a:endParaRPr lang="es-ES" sz="1800" dirty="0" smtClean="0">
            <a:latin typeface="+mj-lt"/>
          </a:endParaRPr>
        </a:p>
        <a:p>
          <a:r>
            <a:rPr lang="es-ES_tradnl" sz="1800" dirty="0" smtClean="0">
              <a:latin typeface="+mj-lt"/>
            </a:rPr>
            <a:t> </a:t>
          </a:r>
          <a:endParaRPr lang="es-ES" sz="1800" dirty="0">
            <a:latin typeface="+mj-lt"/>
          </a:endParaRPr>
        </a:p>
      </dgm:t>
    </dgm:pt>
    <dgm:pt modelId="{259BD4FC-AE91-4708-ACE6-3ED79D26AD37}" type="parTrans" cxnId="{A09FFD84-4A4C-4EE7-BE1C-F7707E65D17E}">
      <dgm:prSet/>
      <dgm:spPr/>
      <dgm:t>
        <a:bodyPr/>
        <a:lstStyle/>
        <a:p>
          <a:endParaRPr lang="es-ES">
            <a:latin typeface="+mj-lt"/>
          </a:endParaRPr>
        </a:p>
      </dgm:t>
    </dgm:pt>
    <dgm:pt modelId="{5D2CE4E0-1921-4D36-893E-5C9481261FA2}" type="sibTrans" cxnId="{A09FFD84-4A4C-4EE7-BE1C-F7707E65D17E}">
      <dgm:prSet/>
      <dgm:spPr/>
      <dgm:t>
        <a:bodyPr/>
        <a:lstStyle/>
        <a:p>
          <a:endParaRPr lang="es-ES">
            <a:latin typeface="+mj-lt"/>
          </a:endParaRPr>
        </a:p>
      </dgm:t>
    </dgm:pt>
    <dgm:pt modelId="{6533CBBB-ABEC-4FCD-AC45-29602FA13FA3}">
      <dgm:prSet phldrT="[Texto]"/>
      <dgm:spPr>
        <a:solidFill>
          <a:srgbClr val="0070C0"/>
        </a:solidFill>
      </dgm:spPr>
      <dgm:t>
        <a:bodyPr/>
        <a:lstStyle/>
        <a:p>
          <a:r>
            <a:rPr lang="es-ES_tradnl" dirty="0" smtClean="0">
              <a:latin typeface="+mj-lt"/>
            </a:rPr>
            <a:t>Acogerse a los beneficios que otorgan la Constitución Política y las diferentes leyes a favor de la pequeña propiedad agraria. </a:t>
          </a:r>
          <a:endParaRPr lang="es-ES" dirty="0" smtClean="0">
            <a:latin typeface="+mj-lt"/>
          </a:endParaRPr>
        </a:p>
        <a:p>
          <a:r>
            <a:rPr lang="es-ES_tradnl" dirty="0" smtClean="0">
              <a:latin typeface="+mj-lt"/>
            </a:rPr>
            <a:t>Fomentar el apoyo y la ayuda mutua para alcanzar el desarrollo cultural, social y económico de los asociados. </a:t>
          </a:r>
          <a:endParaRPr lang="es-ES" dirty="0">
            <a:latin typeface="+mj-lt"/>
          </a:endParaRPr>
        </a:p>
      </dgm:t>
    </dgm:pt>
    <dgm:pt modelId="{6B0EF67E-A103-472D-9459-4F0CB1EC72B2}" type="parTrans" cxnId="{72458646-B242-4772-972C-BBE322B99040}">
      <dgm:prSet/>
      <dgm:spPr/>
      <dgm:t>
        <a:bodyPr/>
        <a:lstStyle/>
        <a:p>
          <a:endParaRPr lang="es-ES">
            <a:latin typeface="+mj-lt"/>
          </a:endParaRPr>
        </a:p>
      </dgm:t>
    </dgm:pt>
    <dgm:pt modelId="{7988544E-DFC7-4910-81E5-FB5C01F4D132}" type="sibTrans" cxnId="{72458646-B242-4772-972C-BBE322B99040}">
      <dgm:prSet/>
      <dgm:spPr/>
      <dgm:t>
        <a:bodyPr/>
        <a:lstStyle/>
        <a:p>
          <a:endParaRPr lang="es-ES">
            <a:latin typeface="+mj-lt"/>
          </a:endParaRPr>
        </a:p>
      </dgm:t>
    </dgm:pt>
    <dgm:pt modelId="{56B9385C-6121-4A30-BEC0-1C3B68281DAC}">
      <dgm:prSet phldrT="[Texto]" custT="1"/>
      <dgm:spPr>
        <a:solidFill>
          <a:srgbClr val="0070C0"/>
        </a:solidFill>
      </dgm:spPr>
      <dgm:t>
        <a:bodyPr/>
        <a:lstStyle/>
        <a:p>
          <a:pPr algn="just"/>
          <a:r>
            <a:rPr lang="es-ES_tradnl" sz="1600" dirty="0" smtClean="0">
              <a:latin typeface="+mj-lt"/>
            </a:rPr>
            <a:t>La empresa se constituye como una organización de derecho privada sin fines de lucro orientada a la producción agrícola para el desarrollo comunitario. </a:t>
          </a:r>
          <a:endParaRPr lang="es-ES" sz="1600" dirty="0">
            <a:latin typeface="+mj-lt"/>
          </a:endParaRPr>
        </a:p>
      </dgm:t>
    </dgm:pt>
    <dgm:pt modelId="{5D885B71-E821-4398-9B38-E5DD75D98702}" type="sibTrans" cxnId="{C73BE7BA-2E37-4FCB-AB86-BE7CD14F20DA}">
      <dgm:prSet/>
      <dgm:spPr/>
      <dgm:t>
        <a:bodyPr/>
        <a:lstStyle/>
        <a:p>
          <a:endParaRPr lang="es-ES">
            <a:latin typeface="+mj-lt"/>
          </a:endParaRPr>
        </a:p>
      </dgm:t>
    </dgm:pt>
    <dgm:pt modelId="{8A18024B-0794-4CB2-9A0E-2AE80A4DF6B2}" type="parTrans" cxnId="{C73BE7BA-2E37-4FCB-AB86-BE7CD14F20DA}">
      <dgm:prSet/>
      <dgm:spPr/>
      <dgm:t>
        <a:bodyPr/>
        <a:lstStyle/>
        <a:p>
          <a:endParaRPr lang="es-ES">
            <a:latin typeface="+mj-lt"/>
          </a:endParaRPr>
        </a:p>
      </dgm:t>
    </dgm:pt>
    <dgm:pt modelId="{380EC765-D2CE-4AA9-AF45-D0EBAFBA6F07}" type="pres">
      <dgm:prSet presAssocID="{6123D03C-D601-4048-BD8E-ABCCC5352F58}" presName="hierChild1" presStyleCnt="0">
        <dgm:presLayoutVars>
          <dgm:orgChart val="1"/>
          <dgm:chPref val="1"/>
          <dgm:dir/>
          <dgm:animOne val="branch"/>
          <dgm:animLvl val="lvl"/>
          <dgm:resizeHandles/>
        </dgm:presLayoutVars>
      </dgm:prSet>
      <dgm:spPr/>
      <dgm:t>
        <a:bodyPr/>
        <a:lstStyle/>
        <a:p>
          <a:endParaRPr lang="es-ES"/>
        </a:p>
      </dgm:t>
    </dgm:pt>
    <dgm:pt modelId="{2B5CCACA-B60D-4F55-AAFA-20F5626BCA9C}" type="pres">
      <dgm:prSet presAssocID="{344CD042-0911-40A2-AA5B-CE3DB5819CB6}" presName="hierRoot1" presStyleCnt="0">
        <dgm:presLayoutVars>
          <dgm:hierBranch val="init"/>
        </dgm:presLayoutVars>
      </dgm:prSet>
      <dgm:spPr/>
    </dgm:pt>
    <dgm:pt modelId="{21AE5F6D-A199-431D-BF4B-0E837086C4F6}" type="pres">
      <dgm:prSet presAssocID="{344CD042-0911-40A2-AA5B-CE3DB5819CB6}" presName="rootComposite1" presStyleCnt="0"/>
      <dgm:spPr/>
    </dgm:pt>
    <dgm:pt modelId="{5F135095-E54A-45FB-87BF-AD9BBBC3A33F}" type="pres">
      <dgm:prSet presAssocID="{344CD042-0911-40A2-AA5B-CE3DB5819CB6}" presName="rootText1" presStyleLbl="node0" presStyleIdx="0" presStyleCnt="1" custScaleY="58617">
        <dgm:presLayoutVars>
          <dgm:chPref val="3"/>
        </dgm:presLayoutVars>
      </dgm:prSet>
      <dgm:spPr/>
      <dgm:t>
        <a:bodyPr/>
        <a:lstStyle/>
        <a:p>
          <a:endParaRPr lang="es-ES"/>
        </a:p>
      </dgm:t>
    </dgm:pt>
    <dgm:pt modelId="{336867C9-7303-4266-9F39-CDE11F8B3D53}" type="pres">
      <dgm:prSet presAssocID="{344CD042-0911-40A2-AA5B-CE3DB5819CB6}" presName="rootConnector1" presStyleLbl="node1" presStyleIdx="0" presStyleCnt="0"/>
      <dgm:spPr/>
      <dgm:t>
        <a:bodyPr/>
        <a:lstStyle/>
        <a:p>
          <a:endParaRPr lang="es-ES"/>
        </a:p>
      </dgm:t>
    </dgm:pt>
    <dgm:pt modelId="{25028687-041A-4937-99D8-2E8BC7A9E1DC}" type="pres">
      <dgm:prSet presAssocID="{344CD042-0911-40A2-AA5B-CE3DB5819CB6}" presName="hierChild2" presStyleCnt="0"/>
      <dgm:spPr/>
    </dgm:pt>
    <dgm:pt modelId="{085F9D10-A076-49CB-8D6F-FD4D7675C03A}" type="pres">
      <dgm:prSet presAssocID="{8A18024B-0794-4CB2-9A0E-2AE80A4DF6B2}" presName="Name37" presStyleLbl="parChTrans1D2" presStyleIdx="0" presStyleCnt="4"/>
      <dgm:spPr/>
      <dgm:t>
        <a:bodyPr/>
        <a:lstStyle/>
        <a:p>
          <a:endParaRPr lang="es-ES"/>
        </a:p>
      </dgm:t>
    </dgm:pt>
    <dgm:pt modelId="{E5C0F3CF-8D39-45D0-9E9E-8DC67EB48178}" type="pres">
      <dgm:prSet presAssocID="{56B9385C-6121-4A30-BEC0-1C3B68281DAC}" presName="hierRoot2" presStyleCnt="0">
        <dgm:presLayoutVars>
          <dgm:hierBranch val="init"/>
        </dgm:presLayoutVars>
      </dgm:prSet>
      <dgm:spPr/>
    </dgm:pt>
    <dgm:pt modelId="{C59CBFE7-925E-4245-8F3F-0CACEEC1C607}" type="pres">
      <dgm:prSet presAssocID="{56B9385C-6121-4A30-BEC0-1C3B68281DAC}" presName="rootComposite" presStyleCnt="0"/>
      <dgm:spPr/>
    </dgm:pt>
    <dgm:pt modelId="{67B5E96A-332E-493B-93DF-A27A8A22E8B1}" type="pres">
      <dgm:prSet presAssocID="{56B9385C-6121-4A30-BEC0-1C3B68281DAC}" presName="rootText" presStyleLbl="node2" presStyleIdx="0" presStyleCnt="3" custScaleX="121730" custScaleY="126969">
        <dgm:presLayoutVars>
          <dgm:chPref val="3"/>
        </dgm:presLayoutVars>
      </dgm:prSet>
      <dgm:spPr/>
      <dgm:t>
        <a:bodyPr/>
        <a:lstStyle/>
        <a:p>
          <a:endParaRPr lang="es-ES"/>
        </a:p>
      </dgm:t>
    </dgm:pt>
    <dgm:pt modelId="{9E65AEC6-781D-487B-90A0-CCBDD3FEC5A9}" type="pres">
      <dgm:prSet presAssocID="{56B9385C-6121-4A30-BEC0-1C3B68281DAC}" presName="rootConnector" presStyleLbl="node2" presStyleIdx="0" presStyleCnt="3"/>
      <dgm:spPr/>
      <dgm:t>
        <a:bodyPr/>
        <a:lstStyle/>
        <a:p>
          <a:endParaRPr lang="es-ES"/>
        </a:p>
      </dgm:t>
    </dgm:pt>
    <dgm:pt modelId="{80869355-C414-4D05-B52B-3CCB04EDA707}" type="pres">
      <dgm:prSet presAssocID="{56B9385C-6121-4A30-BEC0-1C3B68281DAC}" presName="hierChild4" presStyleCnt="0"/>
      <dgm:spPr/>
    </dgm:pt>
    <dgm:pt modelId="{80E89F03-A588-45E0-ABDB-B0D88957058C}" type="pres">
      <dgm:prSet presAssocID="{56B9385C-6121-4A30-BEC0-1C3B68281DAC}" presName="hierChild5" presStyleCnt="0"/>
      <dgm:spPr/>
    </dgm:pt>
    <dgm:pt modelId="{C54C93AE-49EC-4888-80B5-AD6B7CA37379}" type="pres">
      <dgm:prSet presAssocID="{259BD4FC-AE91-4708-ACE6-3ED79D26AD37}" presName="Name37" presStyleLbl="parChTrans1D2" presStyleIdx="1" presStyleCnt="4"/>
      <dgm:spPr/>
      <dgm:t>
        <a:bodyPr/>
        <a:lstStyle/>
        <a:p>
          <a:endParaRPr lang="es-ES"/>
        </a:p>
      </dgm:t>
    </dgm:pt>
    <dgm:pt modelId="{A048F23F-78E7-43A6-802B-FC81DCB8D5C5}" type="pres">
      <dgm:prSet presAssocID="{93B0E4CE-168E-45A6-8E5E-21B824DABB85}" presName="hierRoot2" presStyleCnt="0">
        <dgm:presLayoutVars>
          <dgm:hierBranch val="init"/>
        </dgm:presLayoutVars>
      </dgm:prSet>
      <dgm:spPr/>
    </dgm:pt>
    <dgm:pt modelId="{FB3382E2-B94B-421E-9D0A-1944821C8C38}" type="pres">
      <dgm:prSet presAssocID="{93B0E4CE-168E-45A6-8E5E-21B824DABB85}" presName="rootComposite" presStyleCnt="0"/>
      <dgm:spPr/>
    </dgm:pt>
    <dgm:pt modelId="{3BD91D50-9526-4C38-BFAD-C43E090F7A83}" type="pres">
      <dgm:prSet presAssocID="{93B0E4CE-168E-45A6-8E5E-21B824DABB85}" presName="rootText" presStyleLbl="node2" presStyleIdx="1" presStyleCnt="3" custScaleX="122635" custScaleY="134739">
        <dgm:presLayoutVars>
          <dgm:chPref val="3"/>
        </dgm:presLayoutVars>
      </dgm:prSet>
      <dgm:spPr/>
      <dgm:t>
        <a:bodyPr/>
        <a:lstStyle/>
        <a:p>
          <a:endParaRPr lang="es-ES"/>
        </a:p>
      </dgm:t>
    </dgm:pt>
    <dgm:pt modelId="{28509052-9620-45FE-A710-CC8FA080B9B5}" type="pres">
      <dgm:prSet presAssocID="{93B0E4CE-168E-45A6-8E5E-21B824DABB85}" presName="rootConnector" presStyleLbl="node2" presStyleIdx="1" presStyleCnt="3"/>
      <dgm:spPr/>
      <dgm:t>
        <a:bodyPr/>
        <a:lstStyle/>
        <a:p>
          <a:endParaRPr lang="es-ES"/>
        </a:p>
      </dgm:t>
    </dgm:pt>
    <dgm:pt modelId="{90A3F328-23B7-4617-81E2-29E0DFAC6DCD}" type="pres">
      <dgm:prSet presAssocID="{93B0E4CE-168E-45A6-8E5E-21B824DABB85}" presName="hierChild4" presStyleCnt="0"/>
      <dgm:spPr/>
    </dgm:pt>
    <dgm:pt modelId="{87BC7779-A3B2-403D-995B-F08DDB90FDD2}" type="pres">
      <dgm:prSet presAssocID="{93B0E4CE-168E-45A6-8E5E-21B824DABB85}" presName="hierChild5" presStyleCnt="0"/>
      <dgm:spPr/>
    </dgm:pt>
    <dgm:pt modelId="{CA4A248E-1AD7-4847-AB46-D2F2C5A05740}" type="pres">
      <dgm:prSet presAssocID="{6B0EF67E-A103-472D-9459-4F0CB1EC72B2}" presName="Name37" presStyleLbl="parChTrans1D2" presStyleIdx="2" presStyleCnt="4"/>
      <dgm:spPr/>
      <dgm:t>
        <a:bodyPr/>
        <a:lstStyle/>
        <a:p>
          <a:endParaRPr lang="es-ES"/>
        </a:p>
      </dgm:t>
    </dgm:pt>
    <dgm:pt modelId="{66F96AE2-A378-4A14-9CA9-4297FFAAF76B}" type="pres">
      <dgm:prSet presAssocID="{6533CBBB-ABEC-4FCD-AC45-29602FA13FA3}" presName="hierRoot2" presStyleCnt="0">
        <dgm:presLayoutVars>
          <dgm:hierBranch val="init"/>
        </dgm:presLayoutVars>
      </dgm:prSet>
      <dgm:spPr/>
    </dgm:pt>
    <dgm:pt modelId="{3EB2EBB6-CF8A-4B20-A753-6AEC8549AF92}" type="pres">
      <dgm:prSet presAssocID="{6533CBBB-ABEC-4FCD-AC45-29602FA13FA3}" presName="rootComposite" presStyleCnt="0"/>
      <dgm:spPr/>
    </dgm:pt>
    <dgm:pt modelId="{8429A7E4-EB9E-41C1-BC60-8415FC03A179}" type="pres">
      <dgm:prSet presAssocID="{6533CBBB-ABEC-4FCD-AC45-29602FA13FA3}" presName="rootText" presStyleLbl="node2" presStyleIdx="2" presStyleCnt="3" custScaleX="128091" custScaleY="137418">
        <dgm:presLayoutVars>
          <dgm:chPref val="3"/>
        </dgm:presLayoutVars>
      </dgm:prSet>
      <dgm:spPr/>
      <dgm:t>
        <a:bodyPr/>
        <a:lstStyle/>
        <a:p>
          <a:endParaRPr lang="es-ES"/>
        </a:p>
      </dgm:t>
    </dgm:pt>
    <dgm:pt modelId="{5FF02671-B892-4228-9E41-F40E179A59D8}" type="pres">
      <dgm:prSet presAssocID="{6533CBBB-ABEC-4FCD-AC45-29602FA13FA3}" presName="rootConnector" presStyleLbl="node2" presStyleIdx="2" presStyleCnt="3"/>
      <dgm:spPr/>
      <dgm:t>
        <a:bodyPr/>
        <a:lstStyle/>
        <a:p>
          <a:endParaRPr lang="es-ES"/>
        </a:p>
      </dgm:t>
    </dgm:pt>
    <dgm:pt modelId="{A32B4DA6-F220-45C7-A9E1-C43BC9B2AB6B}" type="pres">
      <dgm:prSet presAssocID="{6533CBBB-ABEC-4FCD-AC45-29602FA13FA3}" presName="hierChild4" presStyleCnt="0"/>
      <dgm:spPr/>
    </dgm:pt>
    <dgm:pt modelId="{DBC0DC95-B46A-4F54-B381-CB549266461E}" type="pres">
      <dgm:prSet presAssocID="{6533CBBB-ABEC-4FCD-AC45-29602FA13FA3}" presName="hierChild5" presStyleCnt="0"/>
      <dgm:spPr/>
    </dgm:pt>
    <dgm:pt modelId="{E56E2354-4C15-42F4-9784-34DCD4A485A3}" type="pres">
      <dgm:prSet presAssocID="{344CD042-0911-40A2-AA5B-CE3DB5819CB6}" presName="hierChild3" presStyleCnt="0"/>
      <dgm:spPr/>
    </dgm:pt>
    <dgm:pt modelId="{21AC010B-E320-46A6-9FF6-868E2647A954}" type="pres">
      <dgm:prSet presAssocID="{95E951A3-129A-4742-B727-4EE1201FE097}" presName="Name111" presStyleLbl="parChTrans1D2" presStyleIdx="3" presStyleCnt="4"/>
      <dgm:spPr/>
      <dgm:t>
        <a:bodyPr/>
        <a:lstStyle/>
        <a:p>
          <a:endParaRPr lang="es-ES"/>
        </a:p>
      </dgm:t>
    </dgm:pt>
    <dgm:pt modelId="{171453BF-A7B1-4153-AFAF-B7393D807F34}" type="pres">
      <dgm:prSet presAssocID="{8F95A14C-8E9E-44E9-AB73-3737D9F001AE}" presName="hierRoot3" presStyleCnt="0">
        <dgm:presLayoutVars>
          <dgm:hierBranch val="init"/>
        </dgm:presLayoutVars>
      </dgm:prSet>
      <dgm:spPr/>
    </dgm:pt>
    <dgm:pt modelId="{85D222A9-4466-4EAD-99E6-37588F7F8587}" type="pres">
      <dgm:prSet presAssocID="{8F95A14C-8E9E-44E9-AB73-3737D9F001AE}" presName="rootComposite3" presStyleCnt="0"/>
      <dgm:spPr/>
    </dgm:pt>
    <dgm:pt modelId="{92213AB2-B580-45CF-BADC-69A9E09F0832}" type="pres">
      <dgm:prSet presAssocID="{8F95A14C-8E9E-44E9-AB73-3737D9F001AE}" presName="rootText3" presStyleLbl="asst1" presStyleIdx="0" presStyleCnt="1" custScaleX="162793" custScaleY="136853">
        <dgm:presLayoutVars>
          <dgm:chPref val="3"/>
        </dgm:presLayoutVars>
      </dgm:prSet>
      <dgm:spPr/>
      <dgm:t>
        <a:bodyPr/>
        <a:lstStyle/>
        <a:p>
          <a:endParaRPr lang="es-ES"/>
        </a:p>
      </dgm:t>
    </dgm:pt>
    <dgm:pt modelId="{9B1B1672-7286-4ADC-8319-0883671095C8}" type="pres">
      <dgm:prSet presAssocID="{8F95A14C-8E9E-44E9-AB73-3737D9F001AE}" presName="rootConnector3" presStyleLbl="asst1" presStyleIdx="0" presStyleCnt="1"/>
      <dgm:spPr/>
      <dgm:t>
        <a:bodyPr/>
        <a:lstStyle/>
        <a:p>
          <a:endParaRPr lang="es-ES"/>
        </a:p>
      </dgm:t>
    </dgm:pt>
    <dgm:pt modelId="{15E3B8FA-ABE5-4FD5-9E30-D5075112C30B}" type="pres">
      <dgm:prSet presAssocID="{8F95A14C-8E9E-44E9-AB73-3737D9F001AE}" presName="hierChild6" presStyleCnt="0"/>
      <dgm:spPr/>
    </dgm:pt>
    <dgm:pt modelId="{0EF1E24D-02F4-43CF-924F-DE3B94B608C3}" type="pres">
      <dgm:prSet presAssocID="{8F95A14C-8E9E-44E9-AB73-3737D9F001AE}" presName="hierChild7" presStyleCnt="0"/>
      <dgm:spPr/>
    </dgm:pt>
  </dgm:ptLst>
  <dgm:cxnLst>
    <dgm:cxn modelId="{224A2A76-5719-409C-82FB-EB582B10FEA2}" type="presOf" srcId="{93B0E4CE-168E-45A6-8E5E-21B824DABB85}" destId="{28509052-9620-45FE-A710-CC8FA080B9B5}" srcOrd="1" destOrd="0" presId="urn:microsoft.com/office/officeart/2005/8/layout/orgChart1"/>
    <dgm:cxn modelId="{4E2073EC-ED53-427C-BACA-B0F4F382BD65}" type="presOf" srcId="{6533CBBB-ABEC-4FCD-AC45-29602FA13FA3}" destId="{8429A7E4-EB9E-41C1-BC60-8415FC03A179}" srcOrd="0" destOrd="0" presId="urn:microsoft.com/office/officeart/2005/8/layout/orgChart1"/>
    <dgm:cxn modelId="{F9580308-B23E-4C65-BE4A-0092471D115D}" type="presOf" srcId="{259BD4FC-AE91-4708-ACE6-3ED79D26AD37}" destId="{C54C93AE-49EC-4888-80B5-AD6B7CA37379}" srcOrd="0" destOrd="0" presId="urn:microsoft.com/office/officeart/2005/8/layout/orgChart1"/>
    <dgm:cxn modelId="{72458646-B242-4772-972C-BBE322B99040}" srcId="{344CD042-0911-40A2-AA5B-CE3DB5819CB6}" destId="{6533CBBB-ABEC-4FCD-AC45-29602FA13FA3}" srcOrd="3" destOrd="0" parTransId="{6B0EF67E-A103-472D-9459-4F0CB1EC72B2}" sibTransId="{7988544E-DFC7-4910-81E5-FB5C01F4D132}"/>
    <dgm:cxn modelId="{87FE8194-DEDA-4EFD-A6EA-055065A3536C}" type="presOf" srcId="{344CD042-0911-40A2-AA5B-CE3DB5819CB6}" destId="{5F135095-E54A-45FB-87BF-AD9BBBC3A33F}" srcOrd="0" destOrd="0" presId="urn:microsoft.com/office/officeart/2005/8/layout/orgChart1"/>
    <dgm:cxn modelId="{637C288F-0824-4817-9FF1-1270ED565D78}" type="presOf" srcId="{95E951A3-129A-4742-B727-4EE1201FE097}" destId="{21AC010B-E320-46A6-9FF6-868E2647A954}" srcOrd="0" destOrd="0" presId="urn:microsoft.com/office/officeart/2005/8/layout/orgChart1"/>
    <dgm:cxn modelId="{9333DDEA-CFBB-4189-A4C8-3316AA9963EB}" srcId="{344CD042-0911-40A2-AA5B-CE3DB5819CB6}" destId="{8F95A14C-8E9E-44E9-AB73-3737D9F001AE}" srcOrd="0" destOrd="0" parTransId="{95E951A3-129A-4742-B727-4EE1201FE097}" sibTransId="{7946AEF2-27EA-493F-BF1D-E7F55127AF8E}"/>
    <dgm:cxn modelId="{35B6B7B8-F433-401D-B139-9BD4C2119DF1}" srcId="{6123D03C-D601-4048-BD8E-ABCCC5352F58}" destId="{344CD042-0911-40A2-AA5B-CE3DB5819CB6}" srcOrd="0" destOrd="0" parTransId="{21B50FA5-06D8-4697-96CC-B63CD52F6F9F}" sibTransId="{C0DAED72-BB9C-4B7E-A6D1-9497CD991621}"/>
    <dgm:cxn modelId="{E67A3F10-8B1A-4661-8BAB-3FF8C56F1C23}" type="presOf" srcId="{6B0EF67E-A103-472D-9459-4F0CB1EC72B2}" destId="{CA4A248E-1AD7-4847-AB46-D2F2C5A05740}" srcOrd="0" destOrd="0" presId="urn:microsoft.com/office/officeart/2005/8/layout/orgChart1"/>
    <dgm:cxn modelId="{A09FFD84-4A4C-4EE7-BE1C-F7707E65D17E}" srcId="{344CD042-0911-40A2-AA5B-CE3DB5819CB6}" destId="{93B0E4CE-168E-45A6-8E5E-21B824DABB85}" srcOrd="2" destOrd="0" parTransId="{259BD4FC-AE91-4708-ACE6-3ED79D26AD37}" sibTransId="{5D2CE4E0-1921-4D36-893E-5C9481261FA2}"/>
    <dgm:cxn modelId="{E2206DB4-29B1-47F9-B445-D096E1D08890}" type="presOf" srcId="{6533CBBB-ABEC-4FCD-AC45-29602FA13FA3}" destId="{5FF02671-B892-4228-9E41-F40E179A59D8}" srcOrd="1" destOrd="0" presId="urn:microsoft.com/office/officeart/2005/8/layout/orgChart1"/>
    <dgm:cxn modelId="{C73BE7BA-2E37-4FCB-AB86-BE7CD14F20DA}" srcId="{344CD042-0911-40A2-AA5B-CE3DB5819CB6}" destId="{56B9385C-6121-4A30-BEC0-1C3B68281DAC}" srcOrd="1" destOrd="0" parTransId="{8A18024B-0794-4CB2-9A0E-2AE80A4DF6B2}" sibTransId="{5D885B71-E821-4398-9B38-E5DD75D98702}"/>
    <dgm:cxn modelId="{8C94C077-19F6-452D-8192-54AB9A188AC9}" type="presOf" srcId="{93B0E4CE-168E-45A6-8E5E-21B824DABB85}" destId="{3BD91D50-9526-4C38-BFAD-C43E090F7A83}" srcOrd="0" destOrd="0" presId="urn:microsoft.com/office/officeart/2005/8/layout/orgChart1"/>
    <dgm:cxn modelId="{D799AEDE-0DB1-45B3-9477-98BE26AA2284}" type="presOf" srcId="{8A18024B-0794-4CB2-9A0E-2AE80A4DF6B2}" destId="{085F9D10-A076-49CB-8D6F-FD4D7675C03A}" srcOrd="0" destOrd="0" presId="urn:microsoft.com/office/officeart/2005/8/layout/orgChart1"/>
    <dgm:cxn modelId="{03A476CA-2A41-467F-B3BA-848C8E3E335C}" type="presOf" srcId="{6123D03C-D601-4048-BD8E-ABCCC5352F58}" destId="{380EC765-D2CE-4AA9-AF45-D0EBAFBA6F07}" srcOrd="0" destOrd="0" presId="urn:microsoft.com/office/officeart/2005/8/layout/orgChart1"/>
    <dgm:cxn modelId="{1E037B2B-EB5D-4B42-AC75-BAF015340803}" type="presOf" srcId="{344CD042-0911-40A2-AA5B-CE3DB5819CB6}" destId="{336867C9-7303-4266-9F39-CDE11F8B3D53}" srcOrd="1" destOrd="0" presId="urn:microsoft.com/office/officeart/2005/8/layout/orgChart1"/>
    <dgm:cxn modelId="{E9378DC4-F27B-47A3-A960-8DC93A88CC63}" type="presOf" srcId="{8F95A14C-8E9E-44E9-AB73-3737D9F001AE}" destId="{9B1B1672-7286-4ADC-8319-0883671095C8}" srcOrd="1" destOrd="0" presId="urn:microsoft.com/office/officeart/2005/8/layout/orgChart1"/>
    <dgm:cxn modelId="{52FDE711-AD1E-495C-A3C2-70EE96CCE4B7}" type="presOf" srcId="{8F95A14C-8E9E-44E9-AB73-3737D9F001AE}" destId="{92213AB2-B580-45CF-BADC-69A9E09F0832}" srcOrd="0" destOrd="0" presId="urn:microsoft.com/office/officeart/2005/8/layout/orgChart1"/>
    <dgm:cxn modelId="{AAEDD926-26B8-43BD-8895-E42C6937050C}" type="presOf" srcId="{56B9385C-6121-4A30-BEC0-1C3B68281DAC}" destId="{67B5E96A-332E-493B-93DF-A27A8A22E8B1}" srcOrd="0" destOrd="0" presId="urn:microsoft.com/office/officeart/2005/8/layout/orgChart1"/>
    <dgm:cxn modelId="{B281BF1F-332E-4B46-A7A1-5D07421BDAEE}" type="presOf" srcId="{56B9385C-6121-4A30-BEC0-1C3B68281DAC}" destId="{9E65AEC6-781D-487B-90A0-CCBDD3FEC5A9}" srcOrd="1" destOrd="0" presId="urn:microsoft.com/office/officeart/2005/8/layout/orgChart1"/>
    <dgm:cxn modelId="{AD623F00-D959-4D7F-BE83-64837DA76B32}" type="presParOf" srcId="{380EC765-D2CE-4AA9-AF45-D0EBAFBA6F07}" destId="{2B5CCACA-B60D-4F55-AAFA-20F5626BCA9C}" srcOrd="0" destOrd="0" presId="urn:microsoft.com/office/officeart/2005/8/layout/orgChart1"/>
    <dgm:cxn modelId="{1A20C971-0B3A-4A5E-9596-F2B37F004B7F}" type="presParOf" srcId="{2B5CCACA-B60D-4F55-AAFA-20F5626BCA9C}" destId="{21AE5F6D-A199-431D-BF4B-0E837086C4F6}" srcOrd="0" destOrd="0" presId="urn:microsoft.com/office/officeart/2005/8/layout/orgChart1"/>
    <dgm:cxn modelId="{CFE07B08-25DF-4B6D-A38C-75F7914F5242}" type="presParOf" srcId="{21AE5F6D-A199-431D-BF4B-0E837086C4F6}" destId="{5F135095-E54A-45FB-87BF-AD9BBBC3A33F}" srcOrd="0" destOrd="0" presId="urn:microsoft.com/office/officeart/2005/8/layout/orgChart1"/>
    <dgm:cxn modelId="{13232C40-5E07-48B6-B315-3E581EE3D04A}" type="presParOf" srcId="{21AE5F6D-A199-431D-BF4B-0E837086C4F6}" destId="{336867C9-7303-4266-9F39-CDE11F8B3D53}" srcOrd="1" destOrd="0" presId="urn:microsoft.com/office/officeart/2005/8/layout/orgChart1"/>
    <dgm:cxn modelId="{7FC84120-7D8F-47BE-B0DE-1359FD427ABD}" type="presParOf" srcId="{2B5CCACA-B60D-4F55-AAFA-20F5626BCA9C}" destId="{25028687-041A-4937-99D8-2E8BC7A9E1DC}" srcOrd="1" destOrd="0" presId="urn:microsoft.com/office/officeart/2005/8/layout/orgChart1"/>
    <dgm:cxn modelId="{E581F04B-2163-4EB9-94AB-7CEDE9DDD467}" type="presParOf" srcId="{25028687-041A-4937-99D8-2E8BC7A9E1DC}" destId="{085F9D10-A076-49CB-8D6F-FD4D7675C03A}" srcOrd="0" destOrd="0" presId="urn:microsoft.com/office/officeart/2005/8/layout/orgChart1"/>
    <dgm:cxn modelId="{E58B629E-F50E-40C7-A20E-9F6A15470540}" type="presParOf" srcId="{25028687-041A-4937-99D8-2E8BC7A9E1DC}" destId="{E5C0F3CF-8D39-45D0-9E9E-8DC67EB48178}" srcOrd="1" destOrd="0" presId="urn:microsoft.com/office/officeart/2005/8/layout/orgChart1"/>
    <dgm:cxn modelId="{3D5D0DF7-9A69-49AB-B8F6-8CA4481AA23D}" type="presParOf" srcId="{E5C0F3CF-8D39-45D0-9E9E-8DC67EB48178}" destId="{C59CBFE7-925E-4245-8F3F-0CACEEC1C607}" srcOrd="0" destOrd="0" presId="urn:microsoft.com/office/officeart/2005/8/layout/orgChart1"/>
    <dgm:cxn modelId="{0C2940B3-564C-4A6A-B771-5D4137D184E5}" type="presParOf" srcId="{C59CBFE7-925E-4245-8F3F-0CACEEC1C607}" destId="{67B5E96A-332E-493B-93DF-A27A8A22E8B1}" srcOrd="0" destOrd="0" presId="urn:microsoft.com/office/officeart/2005/8/layout/orgChart1"/>
    <dgm:cxn modelId="{C154F344-9C06-45E8-ACCC-75C463326D4A}" type="presParOf" srcId="{C59CBFE7-925E-4245-8F3F-0CACEEC1C607}" destId="{9E65AEC6-781D-487B-90A0-CCBDD3FEC5A9}" srcOrd="1" destOrd="0" presId="urn:microsoft.com/office/officeart/2005/8/layout/orgChart1"/>
    <dgm:cxn modelId="{49029C6B-CA3B-49B5-BE97-16A8DA2D0C96}" type="presParOf" srcId="{E5C0F3CF-8D39-45D0-9E9E-8DC67EB48178}" destId="{80869355-C414-4D05-B52B-3CCB04EDA707}" srcOrd="1" destOrd="0" presId="urn:microsoft.com/office/officeart/2005/8/layout/orgChart1"/>
    <dgm:cxn modelId="{5EC03367-8351-462C-8658-4CA2C2C022A7}" type="presParOf" srcId="{E5C0F3CF-8D39-45D0-9E9E-8DC67EB48178}" destId="{80E89F03-A588-45E0-ABDB-B0D88957058C}" srcOrd="2" destOrd="0" presId="urn:microsoft.com/office/officeart/2005/8/layout/orgChart1"/>
    <dgm:cxn modelId="{59001736-0382-4514-9FFE-8FC3AA49C855}" type="presParOf" srcId="{25028687-041A-4937-99D8-2E8BC7A9E1DC}" destId="{C54C93AE-49EC-4888-80B5-AD6B7CA37379}" srcOrd="2" destOrd="0" presId="urn:microsoft.com/office/officeart/2005/8/layout/orgChart1"/>
    <dgm:cxn modelId="{EB596D33-3EE2-41AD-9283-29510933B843}" type="presParOf" srcId="{25028687-041A-4937-99D8-2E8BC7A9E1DC}" destId="{A048F23F-78E7-43A6-802B-FC81DCB8D5C5}" srcOrd="3" destOrd="0" presId="urn:microsoft.com/office/officeart/2005/8/layout/orgChart1"/>
    <dgm:cxn modelId="{AE78F8B1-A950-4EF7-B83A-139B6D4D4723}" type="presParOf" srcId="{A048F23F-78E7-43A6-802B-FC81DCB8D5C5}" destId="{FB3382E2-B94B-421E-9D0A-1944821C8C38}" srcOrd="0" destOrd="0" presId="urn:microsoft.com/office/officeart/2005/8/layout/orgChart1"/>
    <dgm:cxn modelId="{663445A5-51F8-4EF8-A4D2-2B0C13AA9C55}" type="presParOf" srcId="{FB3382E2-B94B-421E-9D0A-1944821C8C38}" destId="{3BD91D50-9526-4C38-BFAD-C43E090F7A83}" srcOrd="0" destOrd="0" presId="urn:microsoft.com/office/officeart/2005/8/layout/orgChart1"/>
    <dgm:cxn modelId="{4043B55A-4EF8-47A2-B1B4-9B7B4285817C}" type="presParOf" srcId="{FB3382E2-B94B-421E-9D0A-1944821C8C38}" destId="{28509052-9620-45FE-A710-CC8FA080B9B5}" srcOrd="1" destOrd="0" presId="urn:microsoft.com/office/officeart/2005/8/layout/orgChart1"/>
    <dgm:cxn modelId="{C0BB6BE7-0150-44A9-9760-E1AD488FCCE0}" type="presParOf" srcId="{A048F23F-78E7-43A6-802B-FC81DCB8D5C5}" destId="{90A3F328-23B7-4617-81E2-29E0DFAC6DCD}" srcOrd="1" destOrd="0" presId="urn:microsoft.com/office/officeart/2005/8/layout/orgChart1"/>
    <dgm:cxn modelId="{90F5B229-F229-47FC-923D-D1FB4ACC4E48}" type="presParOf" srcId="{A048F23F-78E7-43A6-802B-FC81DCB8D5C5}" destId="{87BC7779-A3B2-403D-995B-F08DDB90FDD2}" srcOrd="2" destOrd="0" presId="urn:microsoft.com/office/officeart/2005/8/layout/orgChart1"/>
    <dgm:cxn modelId="{D800BF77-F0C9-49B9-AAA7-C7A6F34532DB}" type="presParOf" srcId="{25028687-041A-4937-99D8-2E8BC7A9E1DC}" destId="{CA4A248E-1AD7-4847-AB46-D2F2C5A05740}" srcOrd="4" destOrd="0" presId="urn:microsoft.com/office/officeart/2005/8/layout/orgChart1"/>
    <dgm:cxn modelId="{EFCA1724-F5C0-45F6-B688-3BFAAFCDA9B3}" type="presParOf" srcId="{25028687-041A-4937-99D8-2E8BC7A9E1DC}" destId="{66F96AE2-A378-4A14-9CA9-4297FFAAF76B}" srcOrd="5" destOrd="0" presId="urn:microsoft.com/office/officeart/2005/8/layout/orgChart1"/>
    <dgm:cxn modelId="{EAAFDE60-C3C8-4C5D-A096-BC462D247499}" type="presParOf" srcId="{66F96AE2-A378-4A14-9CA9-4297FFAAF76B}" destId="{3EB2EBB6-CF8A-4B20-A753-6AEC8549AF92}" srcOrd="0" destOrd="0" presId="urn:microsoft.com/office/officeart/2005/8/layout/orgChart1"/>
    <dgm:cxn modelId="{6BCC152D-872D-4685-A6D1-C3856C3BD046}" type="presParOf" srcId="{3EB2EBB6-CF8A-4B20-A753-6AEC8549AF92}" destId="{8429A7E4-EB9E-41C1-BC60-8415FC03A179}" srcOrd="0" destOrd="0" presId="urn:microsoft.com/office/officeart/2005/8/layout/orgChart1"/>
    <dgm:cxn modelId="{30D5BDF7-73CB-414D-9555-4415A72934C0}" type="presParOf" srcId="{3EB2EBB6-CF8A-4B20-A753-6AEC8549AF92}" destId="{5FF02671-B892-4228-9E41-F40E179A59D8}" srcOrd="1" destOrd="0" presId="urn:microsoft.com/office/officeart/2005/8/layout/orgChart1"/>
    <dgm:cxn modelId="{987878C0-D775-4A51-9416-529C8D8FC1DF}" type="presParOf" srcId="{66F96AE2-A378-4A14-9CA9-4297FFAAF76B}" destId="{A32B4DA6-F220-45C7-A9E1-C43BC9B2AB6B}" srcOrd="1" destOrd="0" presId="urn:microsoft.com/office/officeart/2005/8/layout/orgChart1"/>
    <dgm:cxn modelId="{A3698144-EB45-449A-A9B3-FEAD18B31DA6}" type="presParOf" srcId="{66F96AE2-A378-4A14-9CA9-4297FFAAF76B}" destId="{DBC0DC95-B46A-4F54-B381-CB549266461E}" srcOrd="2" destOrd="0" presId="urn:microsoft.com/office/officeart/2005/8/layout/orgChart1"/>
    <dgm:cxn modelId="{6AE45E1C-884F-4B62-8C53-5DFCAF0C431C}" type="presParOf" srcId="{2B5CCACA-B60D-4F55-AAFA-20F5626BCA9C}" destId="{E56E2354-4C15-42F4-9784-34DCD4A485A3}" srcOrd="2" destOrd="0" presId="urn:microsoft.com/office/officeart/2005/8/layout/orgChart1"/>
    <dgm:cxn modelId="{E148C001-F56D-4235-8D5D-552F9CC450EE}" type="presParOf" srcId="{E56E2354-4C15-42F4-9784-34DCD4A485A3}" destId="{21AC010B-E320-46A6-9FF6-868E2647A954}" srcOrd="0" destOrd="0" presId="urn:microsoft.com/office/officeart/2005/8/layout/orgChart1"/>
    <dgm:cxn modelId="{190C1881-4D67-4F38-A838-E0C6919CE736}" type="presParOf" srcId="{E56E2354-4C15-42F4-9784-34DCD4A485A3}" destId="{171453BF-A7B1-4153-AFAF-B7393D807F34}" srcOrd="1" destOrd="0" presId="urn:microsoft.com/office/officeart/2005/8/layout/orgChart1"/>
    <dgm:cxn modelId="{7C214F07-4C82-44B7-8919-BDFAD4742DD6}" type="presParOf" srcId="{171453BF-A7B1-4153-AFAF-B7393D807F34}" destId="{85D222A9-4466-4EAD-99E6-37588F7F8587}" srcOrd="0" destOrd="0" presId="urn:microsoft.com/office/officeart/2005/8/layout/orgChart1"/>
    <dgm:cxn modelId="{20271785-3710-484C-A829-72E3AADAAADD}" type="presParOf" srcId="{85D222A9-4466-4EAD-99E6-37588F7F8587}" destId="{92213AB2-B580-45CF-BADC-69A9E09F0832}" srcOrd="0" destOrd="0" presId="urn:microsoft.com/office/officeart/2005/8/layout/orgChart1"/>
    <dgm:cxn modelId="{65589159-02C1-4A17-9FC2-A2485F83447D}" type="presParOf" srcId="{85D222A9-4466-4EAD-99E6-37588F7F8587}" destId="{9B1B1672-7286-4ADC-8319-0883671095C8}" srcOrd="1" destOrd="0" presId="urn:microsoft.com/office/officeart/2005/8/layout/orgChart1"/>
    <dgm:cxn modelId="{DE8955A0-E0EE-4F85-AC29-48841F65A554}" type="presParOf" srcId="{171453BF-A7B1-4153-AFAF-B7393D807F34}" destId="{15E3B8FA-ABE5-4FD5-9E30-D5075112C30B}" srcOrd="1" destOrd="0" presId="urn:microsoft.com/office/officeart/2005/8/layout/orgChart1"/>
    <dgm:cxn modelId="{907743FD-B4DD-44F6-9780-21FD9A4EFF14}" type="presParOf" srcId="{171453BF-A7B1-4153-AFAF-B7393D807F34}" destId="{0EF1E24D-02F4-43CF-924F-DE3B94B608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0637CF-E763-4B8B-8AE0-41A013E071C9}"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S"/>
        </a:p>
      </dgm:t>
    </dgm:pt>
    <dgm:pt modelId="{2BDC75E6-8FE9-492A-923F-7AADB6288F08}">
      <dgm:prSet phldrT="[Texto]"/>
      <dgm:spPr/>
      <dgm:t>
        <a:bodyPr/>
        <a:lstStyle/>
        <a:p>
          <a:r>
            <a:rPr lang="es-ES" dirty="0" smtClean="0"/>
            <a:t>MISIÓN</a:t>
          </a:r>
          <a:endParaRPr lang="es-ES" dirty="0"/>
        </a:p>
      </dgm:t>
    </dgm:pt>
    <dgm:pt modelId="{8D9FFFD5-2222-40B5-8662-04E40E74B27A}" type="parTrans" cxnId="{6B08AE24-8B27-4939-B4C0-724F78836092}">
      <dgm:prSet/>
      <dgm:spPr/>
      <dgm:t>
        <a:bodyPr/>
        <a:lstStyle/>
        <a:p>
          <a:endParaRPr lang="es-ES"/>
        </a:p>
      </dgm:t>
    </dgm:pt>
    <dgm:pt modelId="{32DE2E73-91FE-48FA-A945-4137FF478FE4}" type="sibTrans" cxnId="{6B08AE24-8B27-4939-B4C0-724F78836092}">
      <dgm:prSet/>
      <dgm:spPr/>
      <dgm:t>
        <a:bodyPr/>
        <a:lstStyle/>
        <a:p>
          <a:endParaRPr lang="es-ES"/>
        </a:p>
      </dgm:t>
    </dgm:pt>
    <dgm:pt modelId="{C3AC566B-8522-4C02-AF13-8D59F672F799}">
      <dgm:prSet phldrT="[Texto]" custT="1"/>
      <dgm:spPr/>
      <dgm:t>
        <a:bodyPr/>
        <a:lstStyle/>
        <a:p>
          <a:pPr algn="just"/>
          <a:r>
            <a:rPr lang="es-ES_tradnl" sz="1600" i="1" dirty="0" smtClean="0">
              <a:latin typeface="+mj-lt"/>
            </a:rPr>
            <a:t>Optimizar constantemente los procesos productivos del café de los agricultores asociados de la parroquia Nanegal para mejorar su calidad de vida y ofrecer al mercado un producto de exportación, altamente competitivos. </a:t>
          </a:r>
          <a:endParaRPr lang="es-ES" sz="1600" dirty="0">
            <a:latin typeface="+mj-lt"/>
          </a:endParaRPr>
        </a:p>
      </dgm:t>
    </dgm:pt>
    <dgm:pt modelId="{B530944A-D0A0-43CC-96B4-BE047BB1B590}" type="parTrans" cxnId="{7F6634C0-F46D-4330-A2F8-8A1B2F4C6B9E}">
      <dgm:prSet/>
      <dgm:spPr/>
      <dgm:t>
        <a:bodyPr/>
        <a:lstStyle/>
        <a:p>
          <a:endParaRPr lang="es-ES"/>
        </a:p>
      </dgm:t>
    </dgm:pt>
    <dgm:pt modelId="{54984F5B-C282-4731-9EEC-89717B11B3DC}" type="sibTrans" cxnId="{7F6634C0-F46D-4330-A2F8-8A1B2F4C6B9E}">
      <dgm:prSet/>
      <dgm:spPr/>
      <dgm:t>
        <a:bodyPr/>
        <a:lstStyle/>
        <a:p>
          <a:endParaRPr lang="es-ES"/>
        </a:p>
      </dgm:t>
    </dgm:pt>
    <dgm:pt modelId="{221BE04B-3B6B-456A-92B0-B3BAC44A97BD}">
      <dgm:prSet phldrT="[Texto]"/>
      <dgm:spPr/>
      <dgm:t>
        <a:bodyPr/>
        <a:lstStyle/>
        <a:p>
          <a:r>
            <a:rPr lang="es-ES" dirty="0" smtClean="0"/>
            <a:t>VISIÓN</a:t>
          </a:r>
          <a:endParaRPr lang="es-ES" dirty="0"/>
        </a:p>
      </dgm:t>
    </dgm:pt>
    <dgm:pt modelId="{5E994FF6-CEF6-4922-AF97-734F8A75F555}" type="parTrans" cxnId="{F47623CC-0213-40F0-931D-F8C82C478FD3}">
      <dgm:prSet/>
      <dgm:spPr/>
      <dgm:t>
        <a:bodyPr/>
        <a:lstStyle/>
        <a:p>
          <a:endParaRPr lang="es-ES"/>
        </a:p>
      </dgm:t>
    </dgm:pt>
    <dgm:pt modelId="{37556301-3D76-492F-AFE9-F6AA9E2669B3}" type="sibTrans" cxnId="{F47623CC-0213-40F0-931D-F8C82C478FD3}">
      <dgm:prSet/>
      <dgm:spPr/>
      <dgm:t>
        <a:bodyPr/>
        <a:lstStyle/>
        <a:p>
          <a:endParaRPr lang="es-ES"/>
        </a:p>
      </dgm:t>
    </dgm:pt>
    <dgm:pt modelId="{DDE7265E-DC8A-4BD1-B362-458425A01FB4}">
      <dgm:prSet phldrT="[Texto]" custT="1"/>
      <dgm:spPr/>
      <dgm:t>
        <a:bodyPr/>
        <a:lstStyle/>
        <a:p>
          <a:pPr algn="just"/>
          <a:r>
            <a:rPr lang="es-ES_tradnl" sz="1600" i="1" dirty="0" smtClean="0">
              <a:latin typeface="+mj-lt"/>
            </a:rPr>
            <a:t>En cinco años convertir a la empresa asociativa productora y exportadora de café en una de las asociaciones más importantes a nivel nacional, situándola como referente generador de empleo asociativo. </a:t>
          </a:r>
          <a:endParaRPr lang="es-ES" sz="1600" dirty="0">
            <a:latin typeface="+mj-lt"/>
          </a:endParaRPr>
        </a:p>
      </dgm:t>
    </dgm:pt>
    <dgm:pt modelId="{1D904BCE-4D42-4B53-AB54-E1CBDCEADD55}" type="parTrans" cxnId="{FE4502DB-5EF2-432A-901E-7E3963FB3F5F}">
      <dgm:prSet/>
      <dgm:spPr/>
      <dgm:t>
        <a:bodyPr/>
        <a:lstStyle/>
        <a:p>
          <a:endParaRPr lang="es-ES"/>
        </a:p>
      </dgm:t>
    </dgm:pt>
    <dgm:pt modelId="{868219DE-C843-427F-ADC7-0D6DBE04A12A}" type="sibTrans" cxnId="{FE4502DB-5EF2-432A-901E-7E3963FB3F5F}">
      <dgm:prSet/>
      <dgm:spPr/>
      <dgm:t>
        <a:bodyPr/>
        <a:lstStyle/>
        <a:p>
          <a:endParaRPr lang="es-ES"/>
        </a:p>
      </dgm:t>
    </dgm:pt>
    <dgm:pt modelId="{14819124-1CF2-403D-8DB0-B65D68E276DB}">
      <dgm:prSet phldrT="[Texto]"/>
      <dgm:spPr/>
      <dgm:t>
        <a:bodyPr/>
        <a:lstStyle/>
        <a:p>
          <a:r>
            <a:rPr lang="es-ES" dirty="0" smtClean="0"/>
            <a:t>VALORES</a:t>
          </a:r>
          <a:endParaRPr lang="es-ES" dirty="0"/>
        </a:p>
      </dgm:t>
    </dgm:pt>
    <dgm:pt modelId="{BB9C176B-7709-43A1-944F-B76F9DC1BE5B}" type="parTrans" cxnId="{1FF2B429-EE0C-438B-91D1-B57174900429}">
      <dgm:prSet/>
      <dgm:spPr/>
      <dgm:t>
        <a:bodyPr/>
        <a:lstStyle/>
        <a:p>
          <a:endParaRPr lang="es-ES"/>
        </a:p>
      </dgm:t>
    </dgm:pt>
    <dgm:pt modelId="{531DACA9-836C-4A01-8BB1-5F271BE1F06B}" type="sibTrans" cxnId="{1FF2B429-EE0C-438B-91D1-B57174900429}">
      <dgm:prSet/>
      <dgm:spPr/>
      <dgm:t>
        <a:bodyPr/>
        <a:lstStyle/>
        <a:p>
          <a:endParaRPr lang="es-ES"/>
        </a:p>
      </dgm:t>
    </dgm:pt>
    <dgm:pt modelId="{28E69729-22E8-4411-963F-932BC10A82EA}">
      <dgm:prSet phldrT="[Texto]" custT="1"/>
      <dgm:spPr/>
      <dgm:t>
        <a:bodyPr/>
        <a:lstStyle/>
        <a:p>
          <a:r>
            <a:rPr lang="es-ES_tradnl" sz="1600" i="1" dirty="0" smtClean="0">
              <a:latin typeface="+mj-lt"/>
            </a:rPr>
            <a:t>Ética </a:t>
          </a:r>
          <a:endParaRPr lang="es-ES" sz="1600" dirty="0">
            <a:latin typeface="+mj-lt"/>
          </a:endParaRPr>
        </a:p>
      </dgm:t>
    </dgm:pt>
    <dgm:pt modelId="{9EE7A43C-FC64-4A1E-9E30-046A8BAF4034}" type="parTrans" cxnId="{AAA327E5-4DDE-4038-A09B-38B5864F35EB}">
      <dgm:prSet/>
      <dgm:spPr/>
      <dgm:t>
        <a:bodyPr/>
        <a:lstStyle/>
        <a:p>
          <a:endParaRPr lang="es-ES"/>
        </a:p>
      </dgm:t>
    </dgm:pt>
    <dgm:pt modelId="{7F7714E1-5AC0-4F31-BFA8-D6F724A739E5}" type="sibTrans" cxnId="{AAA327E5-4DDE-4038-A09B-38B5864F35EB}">
      <dgm:prSet/>
      <dgm:spPr/>
      <dgm:t>
        <a:bodyPr/>
        <a:lstStyle/>
        <a:p>
          <a:endParaRPr lang="es-ES"/>
        </a:p>
      </dgm:t>
    </dgm:pt>
    <dgm:pt modelId="{976F43A0-9D60-41E6-B815-A6A20FDF9242}">
      <dgm:prSet custT="1"/>
      <dgm:spPr/>
      <dgm:t>
        <a:bodyPr/>
        <a:lstStyle/>
        <a:p>
          <a:r>
            <a:rPr lang="es-ES_tradnl" sz="1600" i="1" smtClean="0">
              <a:latin typeface="+mj-lt"/>
            </a:rPr>
            <a:t>Honestidad </a:t>
          </a:r>
          <a:endParaRPr lang="es-ES" sz="1600">
            <a:latin typeface="+mj-lt"/>
          </a:endParaRPr>
        </a:p>
      </dgm:t>
    </dgm:pt>
    <dgm:pt modelId="{91ECB2B8-7A8A-4FD3-BC13-28136806D6D3}" type="parTrans" cxnId="{D07DF621-3FB8-4F0F-9DFB-B8C3B8012875}">
      <dgm:prSet/>
      <dgm:spPr/>
      <dgm:t>
        <a:bodyPr/>
        <a:lstStyle/>
        <a:p>
          <a:endParaRPr lang="es-ES"/>
        </a:p>
      </dgm:t>
    </dgm:pt>
    <dgm:pt modelId="{C55032A2-F716-4104-BB56-DDECD5EEAABA}" type="sibTrans" cxnId="{D07DF621-3FB8-4F0F-9DFB-B8C3B8012875}">
      <dgm:prSet/>
      <dgm:spPr/>
      <dgm:t>
        <a:bodyPr/>
        <a:lstStyle/>
        <a:p>
          <a:endParaRPr lang="es-ES"/>
        </a:p>
      </dgm:t>
    </dgm:pt>
    <dgm:pt modelId="{A0B662C9-E987-4F4B-9E98-4A33B59073AC}">
      <dgm:prSet custT="1"/>
      <dgm:spPr/>
      <dgm:t>
        <a:bodyPr/>
        <a:lstStyle/>
        <a:p>
          <a:r>
            <a:rPr lang="es-ES_tradnl" sz="1600" i="1" dirty="0" smtClean="0">
              <a:latin typeface="+mj-lt"/>
            </a:rPr>
            <a:t>Respeto </a:t>
          </a:r>
          <a:endParaRPr lang="es-ES" sz="1600" dirty="0">
            <a:latin typeface="+mj-lt"/>
          </a:endParaRPr>
        </a:p>
      </dgm:t>
    </dgm:pt>
    <dgm:pt modelId="{57011529-28A0-434A-912A-E1B0376F64B5}" type="parTrans" cxnId="{6D468633-459D-4656-B930-7975D507FBAD}">
      <dgm:prSet/>
      <dgm:spPr/>
      <dgm:t>
        <a:bodyPr/>
        <a:lstStyle/>
        <a:p>
          <a:endParaRPr lang="es-ES"/>
        </a:p>
      </dgm:t>
    </dgm:pt>
    <dgm:pt modelId="{BFFC306A-36B4-4B78-A864-CA625A05AEB5}" type="sibTrans" cxnId="{6D468633-459D-4656-B930-7975D507FBAD}">
      <dgm:prSet/>
      <dgm:spPr/>
      <dgm:t>
        <a:bodyPr/>
        <a:lstStyle/>
        <a:p>
          <a:endParaRPr lang="es-ES"/>
        </a:p>
      </dgm:t>
    </dgm:pt>
    <dgm:pt modelId="{2A07ADC3-0B59-4AC3-8ACB-438195A38972}">
      <dgm:prSet custT="1"/>
      <dgm:spPr/>
      <dgm:t>
        <a:bodyPr/>
        <a:lstStyle/>
        <a:p>
          <a:r>
            <a:rPr lang="es-ES_tradnl" sz="1600" i="1" dirty="0" smtClean="0">
              <a:latin typeface="+mj-lt"/>
            </a:rPr>
            <a:t>Transparencia</a:t>
          </a:r>
          <a:endParaRPr lang="es-ES" sz="1600" dirty="0">
            <a:latin typeface="+mj-lt"/>
          </a:endParaRPr>
        </a:p>
      </dgm:t>
    </dgm:pt>
    <dgm:pt modelId="{94C446BD-2002-43AC-840E-7DE92F841681}" type="parTrans" cxnId="{A0AFC5DD-2331-48B3-BEB8-D19B5661E1C7}">
      <dgm:prSet/>
      <dgm:spPr/>
      <dgm:t>
        <a:bodyPr/>
        <a:lstStyle/>
        <a:p>
          <a:endParaRPr lang="es-ES"/>
        </a:p>
      </dgm:t>
    </dgm:pt>
    <dgm:pt modelId="{CE8E0EB0-7007-4EC1-8935-7B6ACE5B62D3}" type="sibTrans" cxnId="{A0AFC5DD-2331-48B3-BEB8-D19B5661E1C7}">
      <dgm:prSet/>
      <dgm:spPr/>
      <dgm:t>
        <a:bodyPr/>
        <a:lstStyle/>
        <a:p>
          <a:endParaRPr lang="es-ES"/>
        </a:p>
      </dgm:t>
    </dgm:pt>
    <dgm:pt modelId="{71ACC3E2-ABB2-435B-8B32-44191D7695C7}">
      <dgm:prSet custT="1"/>
      <dgm:spPr/>
      <dgm:t>
        <a:bodyPr/>
        <a:lstStyle/>
        <a:p>
          <a:r>
            <a:rPr lang="es-ES_tradnl" sz="1600" i="1" dirty="0" smtClean="0">
              <a:latin typeface="+mj-lt"/>
            </a:rPr>
            <a:t>Perseverancia</a:t>
          </a:r>
          <a:endParaRPr lang="es-ES" sz="1600" dirty="0">
            <a:latin typeface="+mj-lt"/>
          </a:endParaRPr>
        </a:p>
      </dgm:t>
    </dgm:pt>
    <dgm:pt modelId="{7416436E-5C0C-4383-AABD-DEB2FB1FACD6}" type="parTrans" cxnId="{D55795C3-F680-4FF0-BE7E-6104A5FDCF15}">
      <dgm:prSet/>
      <dgm:spPr/>
      <dgm:t>
        <a:bodyPr/>
        <a:lstStyle/>
        <a:p>
          <a:endParaRPr lang="es-ES"/>
        </a:p>
      </dgm:t>
    </dgm:pt>
    <dgm:pt modelId="{B5616058-0A87-4782-B7EE-B6B889FF2BB3}" type="sibTrans" cxnId="{D55795C3-F680-4FF0-BE7E-6104A5FDCF15}">
      <dgm:prSet/>
      <dgm:spPr/>
      <dgm:t>
        <a:bodyPr/>
        <a:lstStyle/>
        <a:p>
          <a:endParaRPr lang="es-ES"/>
        </a:p>
      </dgm:t>
    </dgm:pt>
    <dgm:pt modelId="{495CF16E-EB89-491F-B47B-586C1F48442C}" type="pres">
      <dgm:prSet presAssocID="{720637CF-E763-4B8B-8AE0-41A013E071C9}" presName="rootnode" presStyleCnt="0">
        <dgm:presLayoutVars>
          <dgm:chMax/>
          <dgm:chPref/>
          <dgm:dir/>
          <dgm:animLvl val="lvl"/>
        </dgm:presLayoutVars>
      </dgm:prSet>
      <dgm:spPr/>
      <dgm:t>
        <a:bodyPr/>
        <a:lstStyle/>
        <a:p>
          <a:endParaRPr lang="es-ES"/>
        </a:p>
      </dgm:t>
    </dgm:pt>
    <dgm:pt modelId="{13A0A532-4078-4F73-83F1-4BE3A76EF203}" type="pres">
      <dgm:prSet presAssocID="{2BDC75E6-8FE9-492A-923F-7AADB6288F08}" presName="composite" presStyleCnt="0"/>
      <dgm:spPr/>
    </dgm:pt>
    <dgm:pt modelId="{C9DB5282-8AC5-4FE8-925E-39DA50F243E6}" type="pres">
      <dgm:prSet presAssocID="{2BDC75E6-8FE9-492A-923F-7AADB6288F08}" presName="bentUpArrow1" presStyleLbl="alignImgPlace1" presStyleIdx="0" presStyleCnt="2"/>
      <dgm:spPr/>
    </dgm:pt>
    <dgm:pt modelId="{53FA4C31-AF95-4084-87DE-5BA897464A1B}" type="pres">
      <dgm:prSet presAssocID="{2BDC75E6-8FE9-492A-923F-7AADB6288F08}" presName="ParentText" presStyleLbl="node1" presStyleIdx="0" presStyleCnt="3">
        <dgm:presLayoutVars>
          <dgm:chMax val="1"/>
          <dgm:chPref val="1"/>
          <dgm:bulletEnabled val="1"/>
        </dgm:presLayoutVars>
      </dgm:prSet>
      <dgm:spPr/>
      <dgm:t>
        <a:bodyPr/>
        <a:lstStyle/>
        <a:p>
          <a:endParaRPr lang="es-ES"/>
        </a:p>
      </dgm:t>
    </dgm:pt>
    <dgm:pt modelId="{217FC45E-0623-4C9E-886E-CA2B18F0433A}" type="pres">
      <dgm:prSet presAssocID="{2BDC75E6-8FE9-492A-923F-7AADB6288F08}" presName="ChildText" presStyleLbl="revTx" presStyleIdx="0" presStyleCnt="3" custScaleX="437066" custLinFactX="74056" custLinFactNeighborX="100000" custLinFactNeighborY="1301">
        <dgm:presLayoutVars>
          <dgm:chMax val="0"/>
          <dgm:chPref val="0"/>
          <dgm:bulletEnabled val="1"/>
        </dgm:presLayoutVars>
      </dgm:prSet>
      <dgm:spPr/>
      <dgm:t>
        <a:bodyPr/>
        <a:lstStyle/>
        <a:p>
          <a:endParaRPr lang="es-ES"/>
        </a:p>
      </dgm:t>
    </dgm:pt>
    <dgm:pt modelId="{F314BC3E-EA9E-4D5F-BBBC-F3F7E11C99B8}" type="pres">
      <dgm:prSet presAssocID="{32DE2E73-91FE-48FA-A945-4137FF478FE4}" presName="sibTrans" presStyleCnt="0"/>
      <dgm:spPr/>
    </dgm:pt>
    <dgm:pt modelId="{C6A5DCDA-6D7E-4F91-BAAF-4FE56D332F90}" type="pres">
      <dgm:prSet presAssocID="{221BE04B-3B6B-456A-92B0-B3BAC44A97BD}" presName="composite" presStyleCnt="0"/>
      <dgm:spPr/>
    </dgm:pt>
    <dgm:pt modelId="{F4D9F595-6562-4691-853E-B79AD7FAC0D2}" type="pres">
      <dgm:prSet presAssocID="{221BE04B-3B6B-456A-92B0-B3BAC44A97BD}" presName="bentUpArrow1" presStyleLbl="alignImgPlace1" presStyleIdx="1" presStyleCnt="2"/>
      <dgm:spPr/>
    </dgm:pt>
    <dgm:pt modelId="{E5FBE87B-3514-4122-9CA8-F0AC3E1D28BB}" type="pres">
      <dgm:prSet presAssocID="{221BE04B-3B6B-456A-92B0-B3BAC44A97BD}" presName="ParentText" presStyleLbl="node1" presStyleIdx="1" presStyleCnt="3">
        <dgm:presLayoutVars>
          <dgm:chMax val="1"/>
          <dgm:chPref val="1"/>
          <dgm:bulletEnabled val="1"/>
        </dgm:presLayoutVars>
      </dgm:prSet>
      <dgm:spPr/>
      <dgm:t>
        <a:bodyPr/>
        <a:lstStyle/>
        <a:p>
          <a:endParaRPr lang="es-ES"/>
        </a:p>
      </dgm:t>
    </dgm:pt>
    <dgm:pt modelId="{6241451F-2FE4-40F8-887D-0FB2BAB7CD2B}" type="pres">
      <dgm:prSet presAssocID="{221BE04B-3B6B-456A-92B0-B3BAC44A97BD}" presName="ChildText" presStyleLbl="revTx" presStyleIdx="1" presStyleCnt="3" custScaleX="347068" custLinFactX="27506" custLinFactNeighborX="100000" custLinFactNeighborY="7806">
        <dgm:presLayoutVars>
          <dgm:chMax val="0"/>
          <dgm:chPref val="0"/>
          <dgm:bulletEnabled val="1"/>
        </dgm:presLayoutVars>
      </dgm:prSet>
      <dgm:spPr/>
      <dgm:t>
        <a:bodyPr/>
        <a:lstStyle/>
        <a:p>
          <a:endParaRPr lang="es-ES"/>
        </a:p>
      </dgm:t>
    </dgm:pt>
    <dgm:pt modelId="{9DAA4082-BEB4-4D78-A8D9-110EA97A866F}" type="pres">
      <dgm:prSet presAssocID="{37556301-3D76-492F-AFE9-F6AA9E2669B3}" presName="sibTrans" presStyleCnt="0"/>
      <dgm:spPr/>
    </dgm:pt>
    <dgm:pt modelId="{58042F68-3230-4F93-9616-3128F0D55243}" type="pres">
      <dgm:prSet presAssocID="{14819124-1CF2-403D-8DB0-B65D68E276DB}" presName="composite" presStyleCnt="0"/>
      <dgm:spPr/>
    </dgm:pt>
    <dgm:pt modelId="{A3E38F02-B3B1-4504-AF9C-E2B2D4801125}" type="pres">
      <dgm:prSet presAssocID="{14819124-1CF2-403D-8DB0-B65D68E276DB}" presName="ParentText" presStyleLbl="node1" presStyleIdx="2" presStyleCnt="3">
        <dgm:presLayoutVars>
          <dgm:chMax val="1"/>
          <dgm:chPref val="1"/>
          <dgm:bulletEnabled val="1"/>
        </dgm:presLayoutVars>
      </dgm:prSet>
      <dgm:spPr/>
      <dgm:t>
        <a:bodyPr/>
        <a:lstStyle/>
        <a:p>
          <a:endParaRPr lang="es-ES"/>
        </a:p>
      </dgm:t>
    </dgm:pt>
    <dgm:pt modelId="{5E9A64EF-42ED-488B-A3D7-17F491BFD17C}" type="pres">
      <dgm:prSet presAssocID="{14819124-1CF2-403D-8DB0-B65D68E276DB}" presName="FinalChildText" presStyleLbl="revTx" presStyleIdx="2" presStyleCnt="3" custScaleX="132762" custLinFactNeighborX="24287" custLinFactNeighborY="0">
        <dgm:presLayoutVars>
          <dgm:chMax val="0"/>
          <dgm:chPref val="0"/>
          <dgm:bulletEnabled val="1"/>
        </dgm:presLayoutVars>
      </dgm:prSet>
      <dgm:spPr/>
      <dgm:t>
        <a:bodyPr/>
        <a:lstStyle/>
        <a:p>
          <a:endParaRPr lang="es-ES"/>
        </a:p>
      </dgm:t>
    </dgm:pt>
  </dgm:ptLst>
  <dgm:cxnLst>
    <dgm:cxn modelId="{EFB3E8AE-DDF9-4078-A9C6-8DBE1C6514DB}" type="presOf" srcId="{C3AC566B-8522-4C02-AF13-8D59F672F799}" destId="{217FC45E-0623-4C9E-886E-CA2B18F0433A}" srcOrd="0" destOrd="0" presId="urn:microsoft.com/office/officeart/2005/8/layout/StepDownProcess"/>
    <dgm:cxn modelId="{F47623CC-0213-40F0-931D-F8C82C478FD3}" srcId="{720637CF-E763-4B8B-8AE0-41A013E071C9}" destId="{221BE04B-3B6B-456A-92B0-B3BAC44A97BD}" srcOrd="1" destOrd="0" parTransId="{5E994FF6-CEF6-4922-AF97-734F8A75F555}" sibTransId="{37556301-3D76-492F-AFE9-F6AA9E2669B3}"/>
    <dgm:cxn modelId="{69E55984-4DBB-42C6-B66C-C6A05DCA786D}" type="presOf" srcId="{2A07ADC3-0B59-4AC3-8ACB-438195A38972}" destId="{5E9A64EF-42ED-488B-A3D7-17F491BFD17C}" srcOrd="0" destOrd="3" presId="urn:microsoft.com/office/officeart/2005/8/layout/StepDownProcess"/>
    <dgm:cxn modelId="{310756D5-3ED9-4E23-825A-ABE68249E006}" type="presOf" srcId="{DDE7265E-DC8A-4BD1-B362-458425A01FB4}" destId="{6241451F-2FE4-40F8-887D-0FB2BAB7CD2B}" srcOrd="0" destOrd="0" presId="urn:microsoft.com/office/officeart/2005/8/layout/StepDownProcess"/>
    <dgm:cxn modelId="{17C57471-AC84-4737-9B9E-BE9C01F9703D}" type="presOf" srcId="{71ACC3E2-ABB2-435B-8B32-44191D7695C7}" destId="{5E9A64EF-42ED-488B-A3D7-17F491BFD17C}" srcOrd="0" destOrd="4" presId="urn:microsoft.com/office/officeart/2005/8/layout/StepDownProcess"/>
    <dgm:cxn modelId="{A0AFC5DD-2331-48B3-BEB8-D19B5661E1C7}" srcId="{14819124-1CF2-403D-8DB0-B65D68E276DB}" destId="{2A07ADC3-0B59-4AC3-8ACB-438195A38972}" srcOrd="3" destOrd="0" parTransId="{94C446BD-2002-43AC-840E-7DE92F841681}" sibTransId="{CE8E0EB0-7007-4EC1-8935-7B6ACE5B62D3}"/>
    <dgm:cxn modelId="{E326D387-6985-4944-858F-6B8B2676A657}" type="presOf" srcId="{720637CF-E763-4B8B-8AE0-41A013E071C9}" destId="{495CF16E-EB89-491F-B47B-586C1F48442C}" srcOrd="0" destOrd="0" presId="urn:microsoft.com/office/officeart/2005/8/layout/StepDownProcess"/>
    <dgm:cxn modelId="{AAA327E5-4DDE-4038-A09B-38B5864F35EB}" srcId="{14819124-1CF2-403D-8DB0-B65D68E276DB}" destId="{28E69729-22E8-4411-963F-932BC10A82EA}" srcOrd="0" destOrd="0" parTransId="{9EE7A43C-FC64-4A1E-9E30-046A8BAF4034}" sibTransId="{7F7714E1-5AC0-4F31-BFA8-D6F724A739E5}"/>
    <dgm:cxn modelId="{FE4502DB-5EF2-432A-901E-7E3963FB3F5F}" srcId="{221BE04B-3B6B-456A-92B0-B3BAC44A97BD}" destId="{DDE7265E-DC8A-4BD1-B362-458425A01FB4}" srcOrd="0" destOrd="0" parTransId="{1D904BCE-4D42-4B53-AB54-E1CBDCEADD55}" sibTransId="{868219DE-C843-427F-ADC7-0D6DBE04A12A}"/>
    <dgm:cxn modelId="{D55795C3-F680-4FF0-BE7E-6104A5FDCF15}" srcId="{14819124-1CF2-403D-8DB0-B65D68E276DB}" destId="{71ACC3E2-ABB2-435B-8B32-44191D7695C7}" srcOrd="4" destOrd="0" parTransId="{7416436E-5C0C-4383-AABD-DEB2FB1FACD6}" sibTransId="{B5616058-0A87-4782-B7EE-B6B889FF2BB3}"/>
    <dgm:cxn modelId="{6B08AE24-8B27-4939-B4C0-724F78836092}" srcId="{720637CF-E763-4B8B-8AE0-41A013E071C9}" destId="{2BDC75E6-8FE9-492A-923F-7AADB6288F08}" srcOrd="0" destOrd="0" parTransId="{8D9FFFD5-2222-40B5-8662-04E40E74B27A}" sibTransId="{32DE2E73-91FE-48FA-A945-4137FF478FE4}"/>
    <dgm:cxn modelId="{1FF2B429-EE0C-438B-91D1-B57174900429}" srcId="{720637CF-E763-4B8B-8AE0-41A013E071C9}" destId="{14819124-1CF2-403D-8DB0-B65D68E276DB}" srcOrd="2" destOrd="0" parTransId="{BB9C176B-7709-43A1-944F-B76F9DC1BE5B}" sibTransId="{531DACA9-836C-4A01-8BB1-5F271BE1F06B}"/>
    <dgm:cxn modelId="{3051229C-E3FA-4C3C-912B-D066B2E73038}" type="presOf" srcId="{976F43A0-9D60-41E6-B815-A6A20FDF9242}" destId="{5E9A64EF-42ED-488B-A3D7-17F491BFD17C}" srcOrd="0" destOrd="1" presId="urn:microsoft.com/office/officeart/2005/8/layout/StepDownProcess"/>
    <dgm:cxn modelId="{7F6634C0-F46D-4330-A2F8-8A1B2F4C6B9E}" srcId="{2BDC75E6-8FE9-492A-923F-7AADB6288F08}" destId="{C3AC566B-8522-4C02-AF13-8D59F672F799}" srcOrd="0" destOrd="0" parTransId="{B530944A-D0A0-43CC-96B4-BE047BB1B590}" sibTransId="{54984F5B-C282-4731-9EEC-89717B11B3DC}"/>
    <dgm:cxn modelId="{526AD530-AE19-4D58-B7A7-18FC48D67DC7}" type="presOf" srcId="{14819124-1CF2-403D-8DB0-B65D68E276DB}" destId="{A3E38F02-B3B1-4504-AF9C-E2B2D4801125}" srcOrd="0" destOrd="0" presId="urn:microsoft.com/office/officeart/2005/8/layout/StepDownProcess"/>
    <dgm:cxn modelId="{D2EAB9A7-00C0-431D-A5A3-7223D5CF2124}" type="presOf" srcId="{2BDC75E6-8FE9-492A-923F-7AADB6288F08}" destId="{53FA4C31-AF95-4084-87DE-5BA897464A1B}" srcOrd="0" destOrd="0" presId="urn:microsoft.com/office/officeart/2005/8/layout/StepDownProcess"/>
    <dgm:cxn modelId="{8D02D476-8D02-4ACB-9A45-FD07D5B5CC51}" type="presOf" srcId="{A0B662C9-E987-4F4B-9E98-4A33B59073AC}" destId="{5E9A64EF-42ED-488B-A3D7-17F491BFD17C}" srcOrd="0" destOrd="2" presId="urn:microsoft.com/office/officeart/2005/8/layout/StepDownProcess"/>
    <dgm:cxn modelId="{06914E39-44D2-4085-9EBB-63839ED4E0AC}" type="presOf" srcId="{221BE04B-3B6B-456A-92B0-B3BAC44A97BD}" destId="{E5FBE87B-3514-4122-9CA8-F0AC3E1D28BB}" srcOrd="0" destOrd="0" presId="urn:microsoft.com/office/officeart/2005/8/layout/StepDownProcess"/>
    <dgm:cxn modelId="{D07DF621-3FB8-4F0F-9DFB-B8C3B8012875}" srcId="{14819124-1CF2-403D-8DB0-B65D68E276DB}" destId="{976F43A0-9D60-41E6-B815-A6A20FDF9242}" srcOrd="1" destOrd="0" parTransId="{91ECB2B8-7A8A-4FD3-BC13-28136806D6D3}" sibTransId="{C55032A2-F716-4104-BB56-DDECD5EEAABA}"/>
    <dgm:cxn modelId="{6D468633-459D-4656-B930-7975D507FBAD}" srcId="{14819124-1CF2-403D-8DB0-B65D68E276DB}" destId="{A0B662C9-E987-4F4B-9E98-4A33B59073AC}" srcOrd="2" destOrd="0" parTransId="{57011529-28A0-434A-912A-E1B0376F64B5}" sibTransId="{BFFC306A-36B4-4B78-A864-CA625A05AEB5}"/>
    <dgm:cxn modelId="{353D8894-1FB9-4DBF-8C66-DAFC230F7AAC}" type="presOf" srcId="{28E69729-22E8-4411-963F-932BC10A82EA}" destId="{5E9A64EF-42ED-488B-A3D7-17F491BFD17C}" srcOrd="0" destOrd="0" presId="urn:microsoft.com/office/officeart/2005/8/layout/StepDownProcess"/>
    <dgm:cxn modelId="{FB864379-E94E-455F-BCA8-169FEB4FFAD3}" type="presParOf" srcId="{495CF16E-EB89-491F-B47B-586C1F48442C}" destId="{13A0A532-4078-4F73-83F1-4BE3A76EF203}" srcOrd="0" destOrd="0" presId="urn:microsoft.com/office/officeart/2005/8/layout/StepDownProcess"/>
    <dgm:cxn modelId="{E0D3ADD8-99B0-424C-B58F-B8709F8A9E96}" type="presParOf" srcId="{13A0A532-4078-4F73-83F1-4BE3A76EF203}" destId="{C9DB5282-8AC5-4FE8-925E-39DA50F243E6}" srcOrd="0" destOrd="0" presId="urn:microsoft.com/office/officeart/2005/8/layout/StepDownProcess"/>
    <dgm:cxn modelId="{DBE29D20-1316-4FF1-9A83-6F90AAFC3544}" type="presParOf" srcId="{13A0A532-4078-4F73-83F1-4BE3A76EF203}" destId="{53FA4C31-AF95-4084-87DE-5BA897464A1B}" srcOrd="1" destOrd="0" presId="urn:microsoft.com/office/officeart/2005/8/layout/StepDownProcess"/>
    <dgm:cxn modelId="{87DC33FC-F322-42DF-9E5E-E67F3A7CD963}" type="presParOf" srcId="{13A0A532-4078-4F73-83F1-4BE3A76EF203}" destId="{217FC45E-0623-4C9E-886E-CA2B18F0433A}" srcOrd="2" destOrd="0" presId="urn:microsoft.com/office/officeart/2005/8/layout/StepDownProcess"/>
    <dgm:cxn modelId="{BEF413D1-F6BE-41C2-A8AC-45E0724E71FE}" type="presParOf" srcId="{495CF16E-EB89-491F-B47B-586C1F48442C}" destId="{F314BC3E-EA9E-4D5F-BBBC-F3F7E11C99B8}" srcOrd="1" destOrd="0" presId="urn:microsoft.com/office/officeart/2005/8/layout/StepDownProcess"/>
    <dgm:cxn modelId="{C6AB13E9-3124-4843-908B-F9BC52AFDC37}" type="presParOf" srcId="{495CF16E-EB89-491F-B47B-586C1F48442C}" destId="{C6A5DCDA-6D7E-4F91-BAAF-4FE56D332F90}" srcOrd="2" destOrd="0" presId="urn:microsoft.com/office/officeart/2005/8/layout/StepDownProcess"/>
    <dgm:cxn modelId="{2D7F9125-CC8B-4E45-888C-DA29CE9DFC05}" type="presParOf" srcId="{C6A5DCDA-6D7E-4F91-BAAF-4FE56D332F90}" destId="{F4D9F595-6562-4691-853E-B79AD7FAC0D2}" srcOrd="0" destOrd="0" presId="urn:microsoft.com/office/officeart/2005/8/layout/StepDownProcess"/>
    <dgm:cxn modelId="{7D4CA350-E776-4342-B45D-DA42C44E8780}" type="presParOf" srcId="{C6A5DCDA-6D7E-4F91-BAAF-4FE56D332F90}" destId="{E5FBE87B-3514-4122-9CA8-F0AC3E1D28BB}" srcOrd="1" destOrd="0" presId="urn:microsoft.com/office/officeart/2005/8/layout/StepDownProcess"/>
    <dgm:cxn modelId="{D6D70CB0-C670-413F-817F-A24B670D3EFD}" type="presParOf" srcId="{C6A5DCDA-6D7E-4F91-BAAF-4FE56D332F90}" destId="{6241451F-2FE4-40F8-887D-0FB2BAB7CD2B}" srcOrd="2" destOrd="0" presId="urn:microsoft.com/office/officeart/2005/8/layout/StepDownProcess"/>
    <dgm:cxn modelId="{5F663382-71C7-427E-AE56-8F3F780E0AA4}" type="presParOf" srcId="{495CF16E-EB89-491F-B47B-586C1F48442C}" destId="{9DAA4082-BEB4-4D78-A8D9-110EA97A866F}" srcOrd="3" destOrd="0" presId="urn:microsoft.com/office/officeart/2005/8/layout/StepDownProcess"/>
    <dgm:cxn modelId="{B39DF4A3-A1E6-47D1-BEAA-8AC2BAB61F88}" type="presParOf" srcId="{495CF16E-EB89-491F-B47B-586C1F48442C}" destId="{58042F68-3230-4F93-9616-3128F0D55243}" srcOrd="4" destOrd="0" presId="urn:microsoft.com/office/officeart/2005/8/layout/StepDownProcess"/>
    <dgm:cxn modelId="{8A8D8F98-22C8-4711-A82F-B3D4F564C8C7}" type="presParOf" srcId="{58042F68-3230-4F93-9616-3128F0D55243}" destId="{A3E38F02-B3B1-4504-AF9C-E2B2D4801125}" srcOrd="0" destOrd="0" presId="urn:microsoft.com/office/officeart/2005/8/layout/StepDownProcess"/>
    <dgm:cxn modelId="{C1ED13DA-9B95-4C1F-BF68-93D39EBA0090}" type="presParOf" srcId="{58042F68-3230-4F93-9616-3128F0D55243}" destId="{5E9A64EF-42ED-488B-A3D7-17F491BFD17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8E980B-52CB-42E4-82D6-B7726F56B5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79C887DC-408C-4937-AD2D-FD2D11C11A44}">
      <dgm:prSet phldrT="[Texto]" custT="1"/>
      <dgm:spPr>
        <a:solidFill>
          <a:srgbClr val="0070C0"/>
        </a:solidFill>
      </dgm:spPr>
      <dgm:t>
        <a:bodyPr/>
        <a:lstStyle/>
        <a:p>
          <a:r>
            <a:rPr lang="es-ES" sz="2400" dirty="0">
              <a:latin typeface="+mj-lt"/>
            </a:rPr>
            <a:t>Asamblea</a:t>
          </a:r>
        </a:p>
      </dgm:t>
    </dgm:pt>
    <dgm:pt modelId="{34133262-4767-4643-864C-51D8AEF518AD}" type="parTrans" cxnId="{E170BF0C-DBCE-4A3F-8B6D-FAE33B9EA260}">
      <dgm:prSet/>
      <dgm:spPr/>
      <dgm:t>
        <a:bodyPr/>
        <a:lstStyle/>
        <a:p>
          <a:endParaRPr lang="es-ES" sz="2800">
            <a:latin typeface="+mj-lt"/>
          </a:endParaRPr>
        </a:p>
      </dgm:t>
    </dgm:pt>
    <dgm:pt modelId="{AFEB7634-0480-4CC2-B2E0-245634EEB06D}" type="sibTrans" cxnId="{E170BF0C-DBCE-4A3F-8B6D-FAE33B9EA260}">
      <dgm:prSet/>
      <dgm:spPr/>
      <dgm:t>
        <a:bodyPr/>
        <a:lstStyle/>
        <a:p>
          <a:endParaRPr lang="es-ES" sz="2800">
            <a:latin typeface="+mj-lt"/>
          </a:endParaRPr>
        </a:p>
      </dgm:t>
    </dgm:pt>
    <dgm:pt modelId="{68B7CEEA-395C-4D7E-897F-5C5B98A468B6}" type="asst">
      <dgm:prSet phldrT="[Texto]" custT="1"/>
      <dgm:spPr>
        <a:solidFill>
          <a:srgbClr val="0070C0"/>
        </a:solidFill>
      </dgm:spPr>
      <dgm:t>
        <a:bodyPr/>
        <a:lstStyle/>
        <a:p>
          <a:r>
            <a:rPr lang="es-ES" sz="2000" dirty="0">
              <a:latin typeface="+mj-lt"/>
            </a:rPr>
            <a:t>Junta Directiva</a:t>
          </a:r>
        </a:p>
      </dgm:t>
    </dgm:pt>
    <dgm:pt modelId="{BE5E29C1-1C04-410C-A8EC-20A8F71CDBA1}" type="parTrans" cxnId="{BF9D46A0-6265-4646-91F7-8D1501DE1160}">
      <dgm:prSet/>
      <dgm:spPr>
        <a:ln>
          <a:solidFill>
            <a:srgbClr val="0070C0"/>
          </a:solidFill>
        </a:ln>
      </dgm:spPr>
      <dgm:t>
        <a:bodyPr/>
        <a:lstStyle/>
        <a:p>
          <a:endParaRPr lang="es-ES" sz="2800">
            <a:latin typeface="+mj-lt"/>
          </a:endParaRPr>
        </a:p>
      </dgm:t>
    </dgm:pt>
    <dgm:pt modelId="{9BE52A8A-CEB5-4F28-BC36-86CF587E7126}" type="sibTrans" cxnId="{BF9D46A0-6265-4646-91F7-8D1501DE1160}">
      <dgm:prSet/>
      <dgm:spPr/>
      <dgm:t>
        <a:bodyPr/>
        <a:lstStyle/>
        <a:p>
          <a:endParaRPr lang="es-ES" sz="2800">
            <a:latin typeface="+mj-lt"/>
          </a:endParaRPr>
        </a:p>
      </dgm:t>
    </dgm:pt>
    <dgm:pt modelId="{22BD4D87-B547-49A3-BDA4-7B8C98337117}">
      <dgm:prSet phldrT="[Texto]" custT="1"/>
      <dgm:spPr>
        <a:solidFill>
          <a:srgbClr val="0070C0"/>
        </a:solidFill>
      </dgm:spPr>
      <dgm:t>
        <a:bodyPr/>
        <a:lstStyle/>
        <a:p>
          <a:r>
            <a:rPr lang="es-ES" sz="2000" dirty="0" err="1">
              <a:latin typeface="+mj-lt"/>
            </a:rPr>
            <a:t>Comite</a:t>
          </a:r>
          <a:r>
            <a:rPr lang="es-ES" sz="2000" dirty="0">
              <a:latin typeface="+mj-lt"/>
            </a:rPr>
            <a:t> I</a:t>
          </a:r>
        </a:p>
      </dgm:t>
    </dgm:pt>
    <dgm:pt modelId="{BCC9F425-45C0-4A2E-BA0D-F4648F8E013C}" type="parTrans" cxnId="{71F74963-85A7-4214-A86E-290CCAD2B164}">
      <dgm:prSet/>
      <dgm:spPr>
        <a:ln>
          <a:solidFill>
            <a:srgbClr val="0070C0"/>
          </a:solidFill>
        </a:ln>
      </dgm:spPr>
      <dgm:t>
        <a:bodyPr/>
        <a:lstStyle/>
        <a:p>
          <a:endParaRPr lang="es-ES" sz="2800">
            <a:latin typeface="+mj-lt"/>
          </a:endParaRPr>
        </a:p>
      </dgm:t>
    </dgm:pt>
    <dgm:pt modelId="{B8E5172E-687F-4969-A71B-9109A293176F}" type="sibTrans" cxnId="{71F74963-85A7-4214-A86E-290CCAD2B164}">
      <dgm:prSet/>
      <dgm:spPr/>
      <dgm:t>
        <a:bodyPr/>
        <a:lstStyle/>
        <a:p>
          <a:endParaRPr lang="es-ES" sz="2800">
            <a:latin typeface="+mj-lt"/>
          </a:endParaRPr>
        </a:p>
      </dgm:t>
    </dgm:pt>
    <dgm:pt modelId="{6B23C416-AFAC-474C-B58D-A58453F10BEA}">
      <dgm:prSet phldrT="[Texto]" custT="1"/>
      <dgm:spPr>
        <a:solidFill>
          <a:srgbClr val="0070C0"/>
        </a:solidFill>
      </dgm:spPr>
      <dgm:t>
        <a:bodyPr/>
        <a:lstStyle/>
        <a:p>
          <a:r>
            <a:rPr lang="es-ES" sz="2000">
              <a:latin typeface="+mj-lt"/>
            </a:rPr>
            <a:t>Comite II</a:t>
          </a:r>
        </a:p>
      </dgm:t>
    </dgm:pt>
    <dgm:pt modelId="{0B0B7270-18B2-4C85-B620-C81921CC2C14}" type="parTrans" cxnId="{CE96A6FC-7A43-48E4-AD37-9626F8EB3E28}">
      <dgm:prSet/>
      <dgm:spPr>
        <a:ln>
          <a:solidFill>
            <a:srgbClr val="0070C0"/>
          </a:solidFill>
        </a:ln>
      </dgm:spPr>
      <dgm:t>
        <a:bodyPr/>
        <a:lstStyle/>
        <a:p>
          <a:endParaRPr lang="es-ES" sz="2800">
            <a:latin typeface="+mj-lt"/>
          </a:endParaRPr>
        </a:p>
      </dgm:t>
    </dgm:pt>
    <dgm:pt modelId="{25EC601A-B322-4003-9064-50C8CCB986EE}" type="sibTrans" cxnId="{CE96A6FC-7A43-48E4-AD37-9626F8EB3E28}">
      <dgm:prSet/>
      <dgm:spPr/>
      <dgm:t>
        <a:bodyPr/>
        <a:lstStyle/>
        <a:p>
          <a:endParaRPr lang="es-ES" sz="2800">
            <a:latin typeface="+mj-lt"/>
          </a:endParaRPr>
        </a:p>
      </dgm:t>
    </dgm:pt>
    <dgm:pt modelId="{E36E858B-DA41-43CD-B1BF-8DE78CBF5001}">
      <dgm:prSet phldrT="[Texto]" custT="1"/>
      <dgm:spPr>
        <a:solidFill>
          <a:srgbClr val="0070C0"/>
        </a:solidFill>
      </dgm:spPr>
      <dgm:t>
        <a:bodyPr/>
        <a:lstStyle/>
        <a:p>
          <a:r>
            <a:rPr lang="es-ES" sz="2000">
              <a:latin typeface="+mj-lt"/>
            </a:rPr>
            <a:t>Comite III</a:t>
          </a:r>
        </a:p>
      </dgm:t>
    </dgm:pt>
    <dgm:pt modelId="{849CA341-189A-4819-8F5D-93769CA17EAD}" type="parTrans" cxnId="{1F855CBE-8F4A-445D-AEDA-B3D83EADFE1F}">
      <dgm:prSet/>
      <dgm:spPr>
        <a:ln>
          <a:solidFill>
            <a:srgbClr val="0070C0"/>
          </a:solidFill>
        </a:ln>
      </dgm:spPr>
      <dgm:t>
        <a:bodyPr/>
        <a:lstStyle/>
        <a:p>
          <a:endParaRPr lang="es-ES" sz="2800">
            <a:latin typeface="+mj-lt"/>
          </a:endParaRPr>
        </a:p>
      </dgm:t>
    </dgm:pt>
    <dgm:pt modelId="{921FD28E-CF51-410F-BD69-30A2A49DFA12}" type="sibTrans" cxnId="{1F855CBE-8F4A-445D-AEDA-B3D83EADFE1F}">
      <dgm:prSet/>
      <dgm:spPr/>
      <dgm:t>
        <a:bodyPr/>
        <a:lstStyle/>
        <a:p>
          <a:endParaRPr lang="es-ES" sz="2800">
            <a:latin typeface="+mj-lt"/>
          </a:endParaRPr>
        </a:p>
      </dgm:t>
    </dgm:pt>
    <dgm:pt modelId="{3C05D219-3DD5-43A9-AD31-3E2F706E2952}">
      <dgm:prSet phldrT="[Texto]" custT="1"/>
      <dgm:spPr>
        <a:solidFill>
          <a:srgbClr val="0070C0"/>
        </a:solidFill>
      </dgm:spPr>
      <dgm:t>
        <a:bodyPr/>
        <a:lstStyle/>
        <a:p>
          <a:r>
            <a:rPr lang="es-ES" sz="2000">
              <a:latin typeface="+mj-lt"/>
            </a:rPr>
            <a:t>Comite IV</a:t>
          </a:r>
        </a:p>
      </dgm:t>
    </dgm:pt>
    <dgm:pt modelId="{C572FEF5-A6A3-4C14-A72D-8AB8E886F21D}" type="parTrans" cxnId="{2F8BD406-8E81-41C6-9025-1ED3CCF0EB57}">
      <dgm:prSet/>
      <dgm:spPr>
        <a:ln>
          <a:solidFill>
            <a:srgbClr val="0070C0"/>
          </a:solidFill>
        </a:ln>
      </dgm:spPr>
      <dgm:t>
        <a:bodyPr/>
        <a:lstStyle/>
        <a:p>
          <a:endParaRPr lang="es-ES" sz="2800">
            <a:latin typeface="+mj-lt"/>
          </a:endParaRPr>
        </a:p>
      </dgm:t>
    </dgm:pt>
    <dgm:pt modelId="{66242165-9D46-4D85-A126-8646ED6D9BA8}" type="sibTrans" cxnId="{2F8BD406-8E81-41C6-9025-1ED3CCF0EB57}">
      <dgm:prSet/>
      <dgm:spPr/>
      <dgm:t>
        <a:bodyPr/>
        <a:lstStyle/>
        <a:p>
          <a:endParaRPr lang="es-ES" sz="2800">
            <a:latin typeface="+mj-lt"/>
          </a:endParaRPr>
        </a:p>
      </dgm:t>
    </dgm:pt>
    <dgm:pt modelId="{4B73CA9A-8911-455C-A1D7-35747B2158D1}" type="asst">
      <dgm:prSet phldrT="[Texto]" custT="1"/>
      <dgm:spPr>
        <a:solidFill>
          <a:srgbClr val="0070C0"/>
        </a:solidFill>
      </dgm:spPr>
      <dgm:t>
        <a:bodyPr/>
        <a:lstStyle/>
        <a:p>
          <a:r>
            <a:rPr lang="es-ES" sz="2000" dirty="0">
              <a:latin typeface="+mj-lt"/>
            </a:rPr>
            <a:t>Administrador</a:t>
          </a:r>
          <a:endParaRPr lang="es-ES" sz="2400" dirty="0">
            <a:latin typeface="+mj-lt"/>
          </a:endParaRPr>
        </a:p>
      </dgm:t>
    </dgm:pt>
    <dgm:pt modelId="{A1634711-ECD9-487C-BAD2-32FD276FF53A}" type="parTrans" cxnId="{8FB5B96C-309A-40BE-BAFA-6B5A7BA7B91E}">
      <dgm:prSet/>
      <dgm:spPr>
        <a:ln>
          <a:solidFill>
            <a:srgbClr val="0070C0"/>
          </a:solidFill>
        </a:ln>
      </dgm:spPr>
      <dgm:t>
        <a:bodyPr/>
        <a:lstStyle/>
        <a:p>
          <a:endParaRPr lang="es-ES" sz="2800">
            <a:latin typeface="+mj-lt"/>
          </a:endParaRPr>
        </a:p>
      </dgm:t>
    </dgm:pt>
    <dgm:pt modelId="{5179591F-4AFF-497B-BC89-00F89E596E58}" type="sibTrans" cxnId="{8FB5B96C-309A-40BE-BAFA-6B5A7BA7B91E}">
      <dgm:prSet/>
      <dgm:spPr/>
      <dgm:t>
        <a:bodyPr/>
        <a:lstStyle/>
        <a:p>
          <a:endParaRPr lang="es-ES" sz="2800">
            <a:latin typeface="+mj-lt"/>
          </a:endParaRPr>
        </a:p>
      </dgm:t>
    </dgm:pt>
    <dgm:pt modelId="{8DCF667E-5692-40D0-A9DB-43DAF3660535}" type="asst">
      <dgm:prSet phldrT="[Texto]" custT="1"/>
      <dgm:spPr>
        <a:solidFill>
          <a:srgbClr val="0070C0"/>
        </a:solidFill>
      </dgm:spPr>
      <dgm:t>
        <a:bodyPr/>
        <a:lstStyle/>
        <a:p>
          <a:pPr algn="l"/>
          <a:r>
            <a:rPr lang="es-ES" sz="1400" dirty="0">
              <a:latin typeface="+mj-lt"/>
            </a:rPr>
            <a:t>Técnico de operaciones de exportación</a:t>
          </a:r>
        </a:p>
        <a:p>
          <a:pPr algn="l"/>
          <a:r>
            <a:rPr lang="es-ES" sz="1400" dirty="0">
              <a:latin typeface="+mj-lt"/>
            </a:rPr>
            <a:t>Técnico de Producción</a:t>
          </a:r>
        </a:p>
        <a:p>
          <a:pPr algn="l"/>
          <a:r>
            <a:rPr lang="es-ES" sz="1400" dirty="0">
              <a:latin typeface="+mj-lt"/>
            </a:rPr>
            <a:t>Operarios</a:t>
          </a:r>
        </a:p>
      </dgm:t>
    </dgm:pt>
    <dgm:pt modelId="{E0B0EAD6-1E18-458A-9970-B519749B5C93}" type="parTrans" cxnId="{0A32ED5C-8C71-4681-9DE9-552494BD065B}">
      <dgm:prSet/>
      <dgm:spPr>
        <a:ln>
          <a:solidFill>
            <a:srgbClr val="0070C0"/>
          </a:solidFill>
        </a:ln>
      </dgm:spPr>
      <dgm:t>
        <a:bodyPr/>
        <a:lstStyle/>
        <a:p>
          <a:endParaRPr lang="es-ES" sz="2800">
            <a:latin typeface="+mj-lt"/>
          </a:endParaRPr>
        </a:p>
      </dgm:t>
    </dgm:pt>
    <dgm:pt modelId="{A72A24A5-6B95-4291-ADA7-3AD95D8C3C55}" type="sibTrans" cxnId="{0A32ED5C-8C71-4681-9DE9-552494BD065B}">
      <dgm:prSet/>
      <dgm:spPr/>
      <dgm:t>
        <a:bodyPr/>
        <a:lstStyle/>
        <a:p>
          <a:endParaRPr lang="es-ES" sz="2800">
            <a:latin typeface="+mj-lt"/>
          </a:endParaRPr>
        </a:p>
      </dgm:t>
    </dgm:pt>
    <dgm:pt modelId="{2D1BE037-F47B-4DE4-9B63-DAAADD7D286F}" type="pres">
      <dgm:prSet presAssocID="{B28E980B-52CB-42E4-82D6-B7726F56B5F0}" presName="hierChild1" presStyleCnt="0">
        <dgm:presLayoutVars>
          <dgm:orgChart val="1"/>
          <dgm:chPref val="1"/>
          <dgm:dir/>
          <dgm:animOne val="branch"/>
          <dgm:animLvl val="lvl"/>
          <dgm:resizeHandles/>
        </dgm:presLayoutVars>
      </dgm:prSet>
      <dgm:spPr/>
      <dgm:t>
        <a:bodyPr/>
        <a:lstStyle/>
        <a:p>
          <a:endParaRPr lang="es-ES"/>
        </a:p>
      </dgm:t>
    </dgm:pt>
    <dgm:pt modelId="{780DF378-8209-4FDE-AFC2-1BD863040081}" type="pres">
      <dgm:prSet presAssocID="{79C887DC-408C-4937-AD2D-FD2D11C11A44}" presName="hierRoot1" presStyleCnt="0">
        <dgm:presLayoutVars>
          <dgm:hierBranch val="init"/>
        </dgm:presLayoutVars>
      </dgm:prSet>
      <dgm:spPr/>
    </dgm:pt>
    <dgm:pt modelId="{0DC01641-652A-4B52-8FEE-BA6753D2D7B4}" type="pres">
      <dgm:prSet presAssocID="{79C887DC-408C-4937-AD2D-FD2D11C11A44}" presName="rootComposite1" presStyleCnt="0"/>
      <dgm:spPr/>
    </dgm:pt>
    <dgm:pt modelId="{E7D4461F-49F4-4602-8BA0-88177A47FE62}" type="pres">
      <dgm:prSet presAssocID="{79C887DC-408C-4937-AD2D-FD2D11C11A44}" presName="rootText1" presStyleLbl="node0" presStyleIdx="0" presStyleCnt="1" custLinFactNeighborX="1774" custLinFactNeighborY="-10643">
        <dgm:presLayoutVars>
          <dgm:chPref val="3"/>
        </dgm:presLayoutVars>
      </dgm:prSet>
      <dgm:spPr/>
      <dgm:t>
        <a:bodyPr/>
        <a:lstStyle/>
        <a:p>
          <a:endParaRPr lang="es-ES"/>
        </a:p>
      </dgm:t>
    </dgm:pt>
    <dgm:pt modelId="{0081E582-EC71-4F55-A741-F1CDCF479288}" type="pres">
      <dgm:prSet presAssocID="{79C887DC-408C-4937-AD2D-FD2D11C11A44}" presName="rootConnector1" presStyleLbl="node1" presStyleIdx="0" presStyleCnt="0"/>
      <dgm:spPr/>
      <dgm:t>
        <a:bodyPr/>
        <a:lstStyle/>
        <a:p>
          <a:endParaRPr lang="es-ES"/>
        </a:p>
      </dgm:t>
    </dgm:pt>
    <dgm:pt modelId="{86CFA75D-EEE4-4113-ACBD-A14454B51BA6}" type="pres">
      <dgm:prSet presAssocID="{79C887DC-408C-4937-AD2D-FD2D11C11A44}" presName="hierChild2" presStyleCnt="0"/>
      <dgm:spPr/>
    </dgm:pt>
    <dgm:pt modelId="{05A27FD5-E1E3-4957-9568-3AF109BEE68E}" type="pres">
      <dgm:prSet presAssocID="{BCC9F425-45C0-4A2E-BA0D-F4648F8E013C}" presName="Name37" presStyleLbl="parChTrans1D2" presStyleIdx="0" presStyleCnt="7"/>
      <dgm:spPr/>
      <dgm:t>
        <a:bodyPr/>
        <a:lstStyle/>
        <a:p>
          <a:endParaRPr lang="es-ES"/>
        </a:p>
      </dgm:t>
    </dgm:pt>
    <dgm:pt modelId="{A03D23E2-6224-4C7E-A5B1-4C59F53CAD5E}" type="pres">
      <dgm:prSet presAssocID="{22BD4D87-B547-49A3-BDA4-7B8C98337117}" presName="hierRoot2" presStyleCnt="0">
        <dgm:presLayoutVars>
          <dgm:hierBranch val="init"/>
        </dgm:presLayoutVars>
      </dgm:prSet>
      <dgm:spPr/>
    </dgm:pt>
    <dgm:pt modelId="{DA26AE50-20B8-4083-B4D9-B33FA78A32B2}" type="pres">
      <dgm:prSet presAssocID="{22BD4D87-B547-49A3-BDA4-7B8C98337117}" presName="rootComposite" presStyleCnt="0"/>
      <dgm:spPr/>
    </dgm:pt>
    <dgm:pt modelId="{CD732EC9-E43E-415C-A3E8-60EA4A3D5311}" type="pres">
      <dgm:prSet presAssocID="{22BD4D87-B547-49A3-BDA4-7B8C98337117}" presName="rootText" presStyleLbl="node2" presStyleIdx="0" presStyleCnt="4" custLinFactNeighborY="-50392">
        <dgm:presLayoutVars>
          <dgm:chPref val="3"/>
        </dgm:presLayoutVars>
      </dgm:prSet>
      <dgm:spPr/>
      <dgm:t>
        <a:bodyPr/>
        <a:lstStyle/>
        <a:p>
          <a:endParaRPr lang="es-ES"/>
        </a:p>
      </dgm:t>
    </dgm:pt>
    <dgm:pt modelId="{3F4B0347-C2EF-4C28-94FF-C6A4305660E3}" type="pres">
      <dgm:prSet presAssocID="{22BD4D87-B547-49A3-BDA4-7B8C98337117}" presName="rootConnector" presStyleLbl="node2" presStyleIdx="0" presStyleCnt="4"/>
      <dgm:spPr/>
      <dgm:t>
        <a:bodyPr/>
        <a:lstStyle/>
        <a:p>
          <a:endParaRPr lang="es-ES"/>
        </a:p>
      </dgm:t>
    </dgm:pt>
    <dgm:pt modelId="{E66FE2E7-8216-48EA-ABB3-3FCEE026B49C}" type="pres">
      <dgm:prSet presAssocID="{22BD4D87-B547-49A3-BDA4-7B8C98337117}" presName="hierChild4" presStyleCnt="0"/>
      <dgm:spPr/>
    </dgm:pt>
    <dgm:pt modelId="{65A5E633-0D64-43C9-B52F-0B762A4243D3}" type="pres">
      <dgm:prSet presAssocID="{22BD4D87-B547-49A3-BDA4-7B8C98337117}" presName="hierChild5" presStyleCnt="0"/>
      <dgm:spPr/>
    </dgm:pt>
    <dgm:pt modelId="{8D7742C2-14CD-4DAB-8DF2-D234EA8F827C}" type="pres">
      <dgm:prSet presAssocID="{0B0B7270-18B2-4C85-B620-C81921CC2C14}" presName="Name37" presStyleLbl="parChTrans1D2" presStyleIdx="1" presStyleCnt="7"/>
      <dgm:spPr/>
      <dgm:t>
        <a:bodyPr/>
        <a:lstStyle/>
        <a:p>
          <a:endParaRPr lang="es-ES"/>
        </a:p>
      </dgm:t>
    </dgm:pt>
    <dgm:pt modelId="{B9407930-0BEF-4A6B-AD7B-219351CDEDA0}" type="pres">
      <dgm:prSet presAssocID="{6B23C416-AFAC-474C-B58D-A58453F10BEA}" presName="hierRoot2" presStyleCnt="0">
        <dgm:presLayoutVars>
          <dgm:hierBranch val="init"/>
        </dgm:presLayoutVars>
      </dgm:prSet>
      <dgm:spPr/>
    </dgm:pt>
    <dgm:pt modelId="{54C22527-83B7-4A5D-B400-7592C7AB4530}" type="pres">
      <dgm:prSet presAssocID="{6B23C416-AFAC-474C-B58D-A58453F10BEA}" presName="rootComposite" presStyleCnt="0"/>
      <dgm:spPr/>
    </dgm:pt>
    <dgm:pt modelId="{0C9E7B93-2455-4832-8B02-D30EEE93B5FF}" type="pres">
      <dgm:prSet presAssocID="{6B23C416-AFAC-474C-B58D-A58453F10BEA}" presName="rootText" presStyleLbl="node2" presStyleIdx="1" presStyleCnt="4" custLinFactNeighborY="-50392">
        <dgm:presLayoutVars>
          <dgm:chPref val="3"/>
        </dgm:presLayoutVars>
      </dgm:prSet>
      <dgm:spPr/>
      <dgm:t>
        <a:bodyPr/>
        <a:lstStyle/>
        <a:p>
          <a:endParaRPr lang="es-ES"/>
        </a:p>
      </dgm:t>
    </dgm:pt>
    <dgm:pt modelId="{B0711A91-B089-4099-A92B-9088B56CA288}" type="pres">
      <dgm:prSet presAssocID="{6B23C416-AFAC-474C-B58D-A58453F10BEA}" presName="rootConnector" presStyleLbl="node2" presStyleIdx="1" presStyleCnt="4"/>
      <dgm:spPr/>
      <dgm:t>
        <a:bodyPr/>
        <a:lstStyle/>
        <a:p>
          <a:endParaRPr lang="es-ES"/>
        </a:p>
      </dgm:t>
    </dgm:pt>
    <dgm:pt modelId="{3A6BF840-E78C-4E2E-834B-0DD3D30FA1F8}" type="pres">
      <dgm:prSet presAssocID="{6B23C416-AFAC-474C-B58D-A58453F10BEA}" presName="hierChild4" presStyleCnt="0"/>
      <dgm:spPr/>
    </dgm:pt>
    <dgm:pt modelId="{171FB868-7D1C-4F19-8F36-A850AB866769}" type="pres">
      <dgm:prSet presAssocID="{6B23C416-AFAC-474C-B58D-A58453F10BEA}" presName="hierChild5" presStyleCnt="0"/>
      <dgm:spPr/>
    </dgm:pt>
    <dgm:pt modelId="{BCB8B52C-A644-40C2-AD9E-A8C5F2B168E7}" type="pres">
      <dgm:prSet presAssocID="{849CA341-189A-4819-8F5D-93769CA17EAD}" presName="Name37" presStyleLbl="parChTrans1D2" presStyleIdx="2" presStyleCnt="7"/>
      <dgm:spPr/>
      <dgm:t>
        <a:bodyPr/>
        <a:lstStyle/>
        <a:p>
          <a:endParaRPr lang="es-ES"/>
        </a:p>
      </dgm:t>
    </dgm:pt>
    <dgm:pt modelId="{BCFC2B2E-0405-4994-B002-70CF4BD58692}" type="pres">
      <dgm:prSet presAssocID="{E36E858B-DA41-43CD-B1BF-8DE78CBF5001}" presName="hierRoot2" presStyleCnt="0">
        <dgm:presLayoutVars>
          <dgm:hierBranch val="init"/>
        </dgm:presLayoutVars>
      </dgm:prSet>
      <dgm:spPr/>
    </dgm:pt>
    <dgm:pt modelId="{3C2EC534-FA60-421D-A2BE-9AB48BC2815D}" type="pres">
      <dgm:prSet presAssocID="{E36E858B-DA41-43CD-B1BF-8DE78CBF5001}" presName="rootComposite" presStyleCnt="0"/>
      <dgm:spPr/>
    </dgm:pt>
    <dgm:pt modelId="{F19BD719-4711-46EA-9ACF-0840120282C8}" type="pres">
      <dgm:prSet presAssocID="{E36E858B-DA41-43CD-B1BF-8DE78CBF5001}" presName="rootText" presStyleLbl="node2" presStyleIdx="2" presStyleCnt="4" custLinFactNeighborY="-50392">
        <dgm:presLayoutVars>
          <dgm:chPref val="3"/>
        </dgm:presLayoutVars>
      </dgm:prSet>
      <dgm:spPr/>
      <dgm:t>
        <a:bodyPr/>
        <a:lstStyle/>
        <a:p>
          <a:endParaRPr lang="es-ES"/>
        </a:p>
      </dgm:t>
    </dgm:pt>
    <dgm:pt modelId="{34CA7425-4CC6-482E-BE16-B2949A971D76}" type="pres">
      <dgm:prSet presAssocID="{E36E858B-DA41-43CD-B1BF-8DE78CBF5001}" presName="rootConnector" presStyleLbl="node2" presStyleIdx="2" presStyleCnt="4"/>
      <dgm:spPr/>
      <dgm:t>
        <a:bodyPr/>
        <a:lstStyle/>
        <a:p>
          <a:endParaRPr lang="es-ES"/>
        </a:p>
      </dgm:t>
    </dgm:pt>
    <dgm:pt modelId="{B3B40CAA-5F79-4DC1-8652-0DD71E652B33}" type="pres">
      <dgm:prSet presAssocID="{E36E858B-DA41-43CD-B1BF-8DE78CBF5001}" presName="hierChild4" presStyleCnt="0"/>
      <dgm:spPr/>
    </dgm:pt>
    <dgm:pt modelId="{E1639C21-59B0-4182-962A-83603C3F31ED}" type="pres">
      <dgm:prSet presAssocID="{E36E858B-DA41-43CD-B1BF-8DE78CBF5001}" presName="hierChild5" presStyleCnt="0"/>
      <dgm:spPr/>
    </dgm:pt>
    <dgm:pt modelId="{009A204E-11FA-4958-9DD9-5C1E0A1D41F0}" type="pres">
      <dgm:prSet presAssocID="{C572FEF5-A6A3-4C14-A72D-8AB8E886F21D}" presName="Name37" presStyleLbl="parChTrans1D2" presStyleIdx="3" presStyleCnt="7"/>
      <dgm:spPr/>
      <dgm:t>
        <a:bodyPr/>
        <a:lstStyle/>
        <a:p>
          <a:endParaRPr lang="es-ES"/>
        </a:p>
      </dgm:t>
    </dgm:pt>
    <dgm:pt modelId="{27AB2281-23BE-45B7-8A5E-32E1232C1FEC}" type="pres">
      <dgm:prSet presAssocID="{3C05D219-3DD5-43A9-AD31-3E2F706E2952}" presName="hierRoot2" presStyleCnt="0">
        <dgm:presLayoutVars>
          <dgm:hierBranch val="init"/>
        </dgm:presLayoutVars>
      </dgm:prSet>
      <dgm:spPr/>
    </dgm:pt>
    <dgm:pt modelId="{BDC116E6-DA57-4882-8202-F3276E81FC9F}" type="pres">
      <dgm:prSet presAssocID="{3C05D219-3DD5-43A9-AD31-3E2F706E2952}" presName="rootComposite" presStyleCnt="0"/>
      <dgm:spPr/>
    </dgm:pt>
    <dgm:pt modelId="{6F8C8736-BFD3-42BB-9C4A-B3DE3C3257AA}" type="pres">
      <dgm:prSet presAssocID="{3C05D219-3DD5-43A9-AD31-3E2F706E2952}" presName="rootText" presStyleLbl="node2" presStyleIdx="3" presStyleCnt="4" custLinFactNeighborY="-50392">
        <dgm:presLayoutVars>
          <dgm:chPref val="3"/>
        </dgm:presLayoutVars>
      </dgm:prSet>
      <dgm:spPr/>
      <dgm:t>
        <a:bodyPr/>
        <a:lstStyle/>
        <a:p>
          <a:endParaRPr lang="es-ES"/>
        </a:p>
      </dgm:t>
    </dgm:pt>
    <dgm:pt modelId="{F8F75634-E5B9-4AA8-ABE5-0B072EC4DC95}" type="pres">
      <dgm:prSet presAssocID="{3C05D219-3DD5-43A9-AD31-3E2F706E2952}" presName="rootConnector" presStyleLbl="node2" presStyleIdx="3" presStyleCnt="4"/>
      <dgm:spPr/>
      <dgm:t>
        <a:bodyPr/>
        <a:lstStyle/>
        <a:p>
          <a:endParaRPr lang="es-ES"/>
        </a:p>
      </dgm:t>
    </dgm:pt>
    <dgm:pt modelId="{0B9B73D8-4666-4BB1-BFA4-E30AB96BB0FC}" type="pres">
      <dgm:prSet presAssocID="{3C05D219-3DD5-43A9-AD31-3E2F706E2952}" presName="hierChild4" presStyleCnt="0"/>
      <dgm:spPr/>
    </dgm:pt>
    <dgm:pt modelId="{B2970BEB-AE6B-4AC1-A773-33CB90921E72}" type="pres">
      <dgm:prSet presAssocID="{3C05D219-3DD5-43A9-AD31-3E2F706E2952}" presName="hierChild5" presStyleCnt="0"/>
      <dgm:spPr/>
    </dgm:pt>
    <dgm:pt modelId="{EF0A99BE-B7FD-434C-AE45-EAEF39A6EE9F}" type="pres">
      <dgm:prSet presAssocID="{79C887DC-408C-4937-AD2D-FD2D11C11A44}" presName="hierChild3" presStyleCnt="0"/>
      <dgm:spPr/>
    </dgm:pt>
    <dgm:pt modelId="{929A9B84-B1E1-4AE1-9A4F-88ED9347C79F}" type="pres">
      <dgm:prSet presAssocID="{BE5E29C1-1C04-410C-A8EC-20A8F71CDBA1}" presName="Name111" presStyleLbl="parChTrans1D2" presStyleIdx="4" presStyleCnt="7"/>
      <dgm:spPr/>
      <dgm:t>
        <a:bodyPr/>
        <a:lstStyle/>
        <a:p>
          <a:endParaRPr lang="es-ES"/>
        </a:p>
      </dgm:t>
    </dgm:pt>
    <dgm:pt modelId="{6AF906CB-07B8-4A8E-B4B9-869D1EE66D76}" type="pres">
      <dgm:prSet presAssocID="{68B7CEEA-395C-4D7E-897F-5C5B98A468B6}" presName="hierRoot3" presStyleCnt="0">
        <dgm:presLayoutVars>
          <dgm:hierBranch val="init"/>
        </dgm:presLayoutVars>
      </dgm:prSet>
      <dgm:spPr/>
    </dgm:pt>
    <dgm:pt modelId="{8D870FE0-DCC1-4A36-AC2D-4F049D8B2E84}" type="pres">
      <dgm:prSet presAssocID="{68B7CEEA-395C-4D7E-897F-5C5B98A468B6}" presName="rootComposite3" presStyleCnt="0"/>
      <dgm:spPr/>
    </dgm:pt>
    <dgm:pt modelId="{E2477188-751C-4AD6-93A2-A572233A15DD}" type="pres">
      <dgm:prSet presAssocID="{68B7CEEA-395C-4D7E-897F-5C5B98A468B6}" presName="rootText3" presStyleLbl="asst1" presStyleIdx="0" presStyleCnt="3">
        <dgm:presLayoutVars>
          <dgm:chPref val="3"/>
        </dgm:presLayoutVars>
      </dgm:prSet>
      <dgm:spPr/>
      <dgm:t>
        <a:bodyPr/>
        <a:lstStyle/>
        <a:p>
          <a:endParaRPr lang="es-ES"/>
        </a:p>
      </dgm:t>
    </dgm:pt>
    <dgm:pt modelId="{E1646A2E-0A7D-48A2-8F84-6DC84EDA04D2}" type="pres">
      <dgm:prSet presAssocID="{68B7CEEA-395C-4D7E-897F-5C5B98A468B6}" presName="rootConnector3" presStyleLbl="asst1" presStyleIdx="0" presStyleCnt="3"/>
      <dgm:spPr/>
      <dgm:t>
        <a:bodyPr/>
        <a:lstStyle/>
        <a:p>
          <a:endParaRPr lang="es-ES"/>
        </a:p>
      </dgm:t>
    </dgm:pt>
    <dgm:pt modelId="{072D099F-C25A-49AB-87A0-46D6E818A689}" type="pres">
      <dgm:prSet presAssocID="{68B7CEEA-395C-4D7E-897F-5C5B98A468B6}" presName="hierChild6" presStyleCnt="0"/>
      <dgm:spPr/>
    </dgm:pt>
    <dgm:pt modelId="{85BC4D1E-9F30-4662-8DE8-4134D8F910CE}" type="pres">
      <dgm:prSet presAssocID="{68B7CEEA-395C-4D7E-897F-5C5B98A468B6}" presName="hierChild7" presStyleCnt="0"/>
      <dgm:spPr/>
    </dgm:pt>
    <dgm:pt modelId="{1E43C891-D42D-4265-8D1C-8808C3FC0C3B}" type="pres">
      <dgm:prSet presAssocID="{A1634711-ECD9-487C-BAD2-32FD276FF53A}" presName="Name111" presStyleLbl="parChTrans1D2" presStyleIdx="5" presStyleCnt="7"/>
      <dgm:spPr/>
      <dgm:t>
        <a:bodyPr/>
        <a:lstStyle/>
        <a:p>
          <a:endParaRPr lang="es-ES"/>
        </a:p>
      </dgm:t>
    </dgm:pt>
    <dgm:pt modelId="{184E656D-A5A0-46F4-B43B-CA6BC0AE467E}" type="pres">
      <dgm:prSet presAssocID="{4B73CA9A-8911-455C-A1D7-35747B2158D1}" presName="hierRoot3" presStyleCnt="0">
        <dgm:presLayoutVars>
          <dgm:hierBranch val="init"/>
        </dgm:presLayoutVars>
      </dgm:prSet>
      <dgm:spPr/>
    </dgm:pt>
    <dgm:pt modelId="{1F8D3B59-E1E6-4B9F-8185-91EF37DDDCC6}" type="pres">
      <dgm:prSet presAssocID="{4B73CA9A-8911-455C-A1D7-35747B2158D1}" presName="rootComposite3" presStyleCnt="0"/>
      <dgm:spPr/>
    </dgm:pt>
    <dgm:pt modelId="{DF525C6C-32CA-4243-A391-C8242B9DE836}" type="pres">
      <dgm:prSet presAssocID="{4B73CA9A-8911-455C-A1D7-35747B2158D1}" presName="rootText3" presStyleLbl="asst1" presStyleIdx="1" presStyleCnt="3" custScaleX="103322">
        <dgm:presLayoutVars>
          <dgm:chPref val="3"/>
        </dgm:presLayoutVars>
      </dgm:prSet>
      <dgm:spPr/>
      <dgm:t>
        <a:bodyPr/>
        <a:lstStyle/>
        <a:p>
          <a:endParaRPr lang="es-ES"/>
        </a:p>
      </dgm:t>
    </dgm:pt>
    <dgm:pt modelId="{355D7DD2-EA13-4675-A2B4-19398F1F0EBB}" type="pres">
      <dgm:prSet presAssocID="{4B73CA9A-8911-455C-A1D7-35747B2158D1}" presName="rootConnector3" presStyleLbl="asst1" presStyleIdx="1" presStyleCnt="3"/>
      <dgm:spPr/>
      <dgm:t>
        <a:bodyPr/>
        <a:lstStyle/>
        <a:p>
          <a:endParaRPr lang="es-ES"/>
        </a:p>
      </dgm:t>
    </dgm:pt>
    <dgm:pt modelId="{2241A7A7-F386-4235-BE39-34CEF524232C}" type="pres">
      <dgm:prSet presAssocID="{4B73CA9A-8911-455C-A1D7-35747B2158D1}" presName="hierChild6" presStyleCnt="0"/>
      <dgm:spPr/>
    </dgm:pt>
    <dgm:pt modelId="{C8A0E15A-DED2-40B6-999A-D008BA79FE81}" type="pres">
      <dgm:prSet presAssocID="{4B73CA9A-8911-455C-A1D7-35747B2158D1}" presName="hierChild7" presStyleCnt="0"/>
      <dgm:spPr/>
    </dgm:pt>
    <dgm:pt modelId="{24C6BF51-46B6-4CD1-A784-55C5A6715393}" type="pres">
      <dgm:prSet presAssocID="{E0B0EAD6-1E18-458A-9970-B519749B5C93}" presName="Name111" presStyleLbl="parChTrans1D2" presStyleIdx="6" presStyleCnt="7"/>
      <dgm:spPr/>
      <dgm:t>
        <a:bodyPr/>
        <a:lstStyle/>
        <a:p>
          <a:endParaRPr lang="es-ES"/>
        </a:p>
      </dgm:t>
    </dgm:pt>
    <dgm:pt modelId="{5FAF1B18-02E0-4BB5-8D8D-FDB6AC90F397}" type="pres">
      <dgm:prSet presAssocID="{8DCF667E-5692-40D0-A9DB-43DAF3660535}" presName="hierRoot3" presStyleCnt="0">
        <dgm:presLayoutVars>
          <dgm:hierBranch val="init"/>
        </dgm:presLayoutVars>
      </dgm:prSet>
      <dgm:spPr/>
    </dgm:pt>
    <dgm:pt modelId="{60E18365-1B84-4B3A-B72C-7E6DF45BB19F}" type="pres">
      <dgm:prSet presAssocID="{8DCF667E-5692-40D0-A9DB-43DAF3660535}" presName="rootComposite3" presStyleCnt="0"/>
      <dgm:spPr/>
    </dgm:pt>
    <dgm:pt modelId="{FB2AD2AE-746D-43ED-BA52-2F4A2463054B}" type="pres">
      <dgm:prSet presAssocID="{8DCF667E-5692-40D0-A9DB-43DAF3660535}" presName="rootText3" presStyleLbl="asst1" presStyleIdx="2" presStyleCnt="3" custScaleX="162114" custScaleY="148110" custLinFactX="104354" custLinFactY="-66680" custLinFactNeighborX="200000" custLinFactNeighborY="-100000">
        <dgm:presLayoutVars>
          <dgm:chPref val="3"/>
        </dgm:presLayoutVars>
      </dgm:prSet>
      <dgm:spPr/>
      <dgm:t>
        <a:bodyPr/>
        <a:lstStyle/>
        <a:p>
          <a:endParaRPr lang="es-ES"/>
        </a:p>
      </dgm:t>
    </dgm:pt>
    <dgm:pt modelId="{D343FA31-2DA5-4BAD-8F18-55B0E2DDC68B}" type="pres">
      <dgm:prSet presAssocID="{8DCF667E-5692-40D0-A9DB-43DAF3660535}" presName="rootConnector3" presStyleLbl="asst1" presStyleIdx="2" presStyleCnt="3"/>
      <dgm:spPr/>
      <dgm:t>
        <a:bodyPr/>
        <a:lstStyle/>
        <a:p>
          <a:endParaRPr lang="es-ES"/>
        </a:p>
      </dgm:t>
    </dgm:pt>
    <dgm:pt modelId="{21736278-32BC-4AD3-99AB-8DC54AAE03EE}" type="pres">
      <dgm:prSet presAssocID="{8DCF667E-5692-40D0-A9DB-43DAF3660535}" presName="hierChild6" presStyleCnt="0"/>
      <dgm:spPr/>
    </dgm:pt>
    <dgm:pt modelId="{D8DD986F-2387-4E7C-83EC-1C4FED397F60}" type="pres">
      <dgm:prSet presAssocID="{8DCF667E-5692-40D0-A9DB-43DAF3660535}" presName="hierChild7" presStyleCnt="0"/>
      <dgm:spPr/>
    </dgm:pt>
  </dgm:ptLst>
  <dgm:cxnLst>
    <dgm:cxn modelId="{D4D22875-FB11-45B5-9F7F-1E293D36119F}" type="presOf" srcId="{E0B0EAD6-1E18-458A-9970-B519749B5C93}" destId="{24C6BF51-46B6-4CD1-A784-55C5A6715393}" srcOrd="0" destOrd="0" presId="urn:microsoft.com/office/officeart/2005/8/layout/orgChart1"/>
    <dgm:cxn modelId="{E170BF0C-DBCE-4A3F-8B6D-FAE33B9EA260}" srcId="{B28E980B-52CB-42E4-82D6-B7726F56B5F0}" destId="{79C887DC-408C-4937-AD2D-FD2D11C11A44}" srcOrd="0" destOrd="0" parTransId="{34133262-4767-4643-864C-51D8AEF518AD}" sibTransId="{AFEB7634-0480-4CC2-B2E0-245634EEB06D}"/>
    <dgm:cxn modelId="{F165FABA-6FC4-46A7-8BA6-D59E190F99F1}" type="presOf" srcId="{E36E858B-DA41-43CD-B1BF-8DE78CBF5001}" destId="{F19BD719-4711-46EA-9ACF-0840120282C8}" srcOrd="0" destOrd="0" presId="urn:microsoft.com/office/officeart/2005/8/layout/orgChart1"/>
    <dgm:cxn modelId="{71F74963-85A7-4214-A86E-290CCAD2B164}" srcId="{79C887DC-408C-4937-AD2D-FD2D11C11A44}" destId="{22BD4D87-B547-49A3-BDA4-7B8C98337117}" srcOrd="3" destOrd="0" parTransId="{BCC9F425-45C0-4A2E-BA0D-F4648F8E013C}" sibTransId="{B8E5172E-687F-4969-A71B-9109A293176F}"/>
    <dgm:cxn modelId="{4A365B4A-2995-40FE-BA7C-A9E1529F0FB9}" type="presOf" srcId="{3C05D219-3DD5-43A9-AD31-3E2F706E2952}" destId="{F8F75634-E5B9-4AA8-ABE5-0B072EC4DC95}" srcOrd="1" destOrd="0" presId="urn:microsoft.com/office/officeart/2005/8/layout/orgChart1"/>
    <dgm:cxn modelId="{F2CAB8EA-1023-45C3-94A5-8296A38CA12F}" type="presOf" srcId="{4B73CA9A-8911-455C-A1D7-35747B2158D1}" destId="{DF525C6C-32CA-4243-A391-C8242B9DE836}" srcOrd="0" destOrd="0" presId="urn:microsoft.com/office/officeart/2005/8/layout/orgChart1"/>
    <dgm:cxn modelId="{6EC85523-0D2E-486B-B2D6-6332EC030F9E}" type="presOf" srcId="{BE5E29C1-1C04-410C-A8EC-20A8F71CDBA1}" destId="{929A9B84-B1E1-4AE1-9A4F-88ED9347C79F}" srcOrd="0" destOrd="0" presId="urn:microsoft.com/office/officeart/2005/8/layout/orgChart1"/>
    <dgm:cxn modelId="{CE96A6FC-7A43-48E4-AD37-9626F8EB3E28}" srcId="{79C887DC-408C-4937-AD2D-FD2D11C11A44}" destId="{6B23C416-AFAC-474C-B58D-A58453F10BEA}" srcOrd="4" destOrd="0" parTransId="{0B0B7270-18B2-4C85-B620-C81921CC2C14}" sibTransId="{25EC601A-B322-4003-9064-50C8CCB986EE}"/>
    <dgm:cxn modelId="{2F8BD406-8E81-41C6-9025-1ED3CCF0EB57}" srcId="{79C887DC-408C-4937-AD2D-FD2D11C11A44}" destId="{3C05D219-3DD5-43A9-AD31-3E2F706E2952}" srcOrd="6" destOrd="0" parTransId="{C572FEF5-A6A3-4C14-A72D-8AB8E886F21D}" sibTransId="{66242165-9D46-4D85-A126-8646ED6D9BA8}"/>
    <dgm:cxn modelId="{5DBEB03F-E27F-4058-98AC-0BC1E6517F36}" type="presOf" srcId="{3C05D219-3DD5-43A9-AD31-3E2F706E2952}" destId="{6F8C8736-BFD3-42BB-9C4A-B3DE3C3257AA}" srcOrd="0" destOrd="0" presId="urn:microsoft.com/office/officeart/2005/8/layout/orgChart1"/>
    <dgm:cxn modelId="{1F855CBE-8F4A-445D-AEDA-B3D83EADFE1F}" srcId="{79C887DC-408C-4937-AD2D-FD2D11C11A44}" destId="{E36E858B-DA41-43CD-B1BF-8DE78CBF5001}" srcOrd="5" destOrd="0" parTransId="{849CA341-189A-4819-8F5D-93769CA17EAD}" sibTransId="{921FD28E-CF51-410F-BD69-30A2A49DFA12}"/>
    <dgm:cxn modelId="{0A32ED5C-8C71-4681-9DE9-552494BD065B}" srcId="{79C887DC-408C-4937-AD2D-FD2D11C11A44}" destId="{8DCF667E-5692-40D0-A9DB-43DAF3660535}" srcOrd="2" destOrd="0" parTransId="{E0B0EAD6-1E18-458A-9970-B519749B5C93}" sibTransId="{A72A24A5-6B95-4291-ADA7-3AD95D8C3C55}"/>
    <dgm:cxn modelId="{754B62F4-4F6D-4029-B72D-F3EFD4098B58}" type="presOf" srcId="{8DCF667E-5692-40D0-A9DB-43DAF3660535}" destId="{D343FA31-2DA5-4BAD-8F18-55B0E2DDC68B}" srcOrd="1" destOrd="0" presId="urn:microsoft.com/office/officeart/2005/8/layout/orgChart1"/>
    <dgm:cxn modelId="{A6D3ED37-AAC5-4BF5-A367-BC7F37889959}" type="presOf" srcId="{79C887DC-408C-4937-AD2D-FD2D11C11A44}" destId="{0081E582-EC71-4F55-A741-F1CDCF479288}" srcOrd="1" destOrd="0" presId="urn:microsoft.com/office/officeart/2005/8/layout/orgChart1"/>
    <dgm:cxn modelId="{2D27E3C2-972D-42B7-88FD-645FA0DB40A5}" type="presOf" srcId="{22BD4D87-B547-49A3-BDA4-7B8C98337117}" destId="{3F4B0347-C2EF-4C28-94FF-C6A4305660E3}" srcOrd="1" destOrd="0" presId="urn:microsoft.com/office/officeart/2005/8/layout/orgChart1"/>
    <dgm:cxn modelId="{8FB5B96C-309A-40BE-BAFA-6B5A7BA7B91E}" srcId="{79C887DC-408C-4937-AD2D-FD2D11C11A44}" destId="{4B73CA9A-8911-455C-A1D7-35747B2158D1}" srcOrd="1" destOrd="0" parTransId="{A1634711-ECD9-487C-BAD2-32FD276FF53A}" sibTransId="{5179591F-4AFF-497B-BC89-00F89E596E58}"/>
    <dgm:cxn modelId="{99555703-C73C-43EA-9D16-0FB342DFECD2}" type="presOf" srcId="{0B0B7270-18B2-4C85-B620-C81921CC2C14}" destId="{8D7742C2-14CD-4DAB-8DF2-D234EA8F827C}" srcOrd="0" destOrd="0" presId="urn:microsoft.com/office/officeart/2005/8/layout/orgChart1"/>
    <dgm:cxn modelId="{B3223B84-9BEF-4233-AF6D-61501DF58B9C}" type="presOf" srcId="{79C887DC-408C-4937-AD2D-FD2D11C11A44}" destId="{E7D4461F-49F4-4602-8BA0-88177A47FE62}" srcOrd="0" destOrd="0" presId="urn:microsoft.com/office/officeart/2005/8/layout/orgChart1"/>
    <dgm:cxn modelId="{1E81E906-FF66-4CA9-8B87-B3B6AD2295CC}" type="presOf" srcId="{8DCF667E-5692-40D0-A9DB-43DAF3660535}" destId="{FB2AD2AE-746D-43ED-BA52-2F4A2463054B}" srcOrd="0" destOrd="0" presId="urn:microsoft.com/office/officeart/2005/8/layout/orgChart1"/>
    <dgm:cxn modelId="{6E84E233-BF17-4BCB-9305-1A8630324EA8}" type="presOf" srcId="{6B23C416-AFAC-474C-B58D-A58453F10BEA}" destId="{B0711A91-B089-4099-A92B-9088B56CA288}" srcOrd="1" destOrd="0" presId="urn:microsoft.com/office/officeart/2005/8/layout/orgChart1"/>
    <dgm:cxn modelId="{4D307974-8792-4D34-9A92-82D3A409BDCC}" type="presOf" srcId="{E36E858B-DA41-43CD-B1BF-8DE78CBF5001}" destId="{34CA7425-4CC6-482E-BE16-B2949A971D76}" srcOrd="1" destOrd="0" presId="urn:microsoft.com/office/officeart/2005/8/layout/orgChart1"/>
    <dgm:cxn modelId="{227BDA89-E8D0-4E8C-8F59-FFD3B0A9CD36}" type="presOf" srcId="{C572FEF5-A6A3-4C14-A72D-8AB8E886F21D}" destId="{009A204E-11FA-4958-9DD9-5C1E0A1D41F0}" srcOrd="0" destOrd="0" presId="urn:microsoft.com/office/officeart/2005/8/layout/orgChart1"/>
    <dgm:cxn modelId="{3BA1772B-6CC7-4B7E-BCB4-FA27F26A6359}" type="presOf" srcId="{68B7CEEA-395C-4D7E-897F-5C5B98A468B6}" destId="{E1646A2E-0A7D-48A2-8F84-6DC84EDA04D2}" srcOrd="1" destOrd="0" presId="urn:microsoft.com/office/officeart/2005/8/layout/orgChart1"/>
    <dgm:cxn modelId="{860AE484-775B-4508-AA05-C70CF837AF1B}" type="presOf" srcId="{68B7CEEA-395C-4D7E-897F-5C5B98A468B6}" destId="{E2477188-751C-4AD6-93A2-A572233A15DD}" srcOrd="0" destOrd="0" presId="urn:microsoft.com/office/officeart/2005/8/layout/orgChart1"/>
    <dgm:cxn modelId="{4EF3B752-3B68-4432-94CF-60B4F1C281B5}" type="presOf" srcId="{B28E980B-52CB-42E4-82D6-B7726F56B5F0}" destId="{2D1BE037-F47B-4DE4-9B63-DAAADD7D286F}" srcOrd="0" destOrd="0" presId="urn:microsoft.com/office/officeart/2005/8/layout/orgChart1"/>
    <dgm:cxn modelId="{BF9D46A0-6265-4646-91F7-8D1501DE1160}" srcId="{79C887DC-408C-4937-AD2D-FD2D11C11A44}" destId="{68B7CEEA-395C-4D7E-897F-5C5B98A468B6}" srcOrd="0" destOrd="0" parTransId="{BE5E29C1-1C04-410C-A8EC-20A8F71CDBA1}" sibTransId="{9BE52A8A-CEB5-4F28-BC36-86CF587E7126}"/>
    <dgm:cxn modelId="{811A4C23-C71D-4B9A-81E6-23113F1BB803}" type="presOf" srcId="{A1634711-ECD9-487C-BAD2-32FD276FF53A}" destId="{1E43C891-D42D-4265-8D1C-8808C3FC0C3B}" srcOrd="0" destOrd="0" presId="urn:microsoft.com/office/officeart/2005/8/layout/orgChart1"/>
    <dgm:cxn modelId="{F85830F2-E180-408C-87D9-38D0E9252388}" type="presOf" srcId="{6B23C416-AFAC-474C-B58D-A58453F10BEA}" destId="{0C9E7B93-2455-4832-8B02-D30EEE93B5FF}" srcOrd="0" destOrd="0" presId="urn:microsoft.com/office/officeart/2005/8/layout/orgChart1"/>
    <dgm:cxn modelId="{A0B53EBD-0DF5-4ACE-88CB-3FBCF02A2E9B}" type="presOf" srcId="{849CA341-189A-4819-8F5D-93769CA17EAD}" destId="{BCB8B52C-A644-40C2-AD9E-A8C5F2B168E7}" srcOrd="0" destOrd="0" presId="urn:microsoft.com/office/officeart/2005/8/layout/orgChart1"/>
    <dgm:cxn modelId="{A28C74B5-07C6-4DD0-8C4F-F2AB2DF1A446}" type="presOf" srcId="{4B73CA9A-8911-455C-A1D7-35747B2158D1}" destId="{355D7DD2-EA13-4675-A2B4-19398F1F0EBB}" srcOrd="1" destOrd="0" presId="urn:microsoft.com/office/officeart/2005/8/layout/orgChart1"/>
    <dgm:cxn modelId="{2CE45B89-1751-46DC-9A0D-962CA436BF96}" type="presOf" srcId="{22BD4D87-B547-49A3-BDA4-7B8C98337117}" destId="{CD732EC9-E43E-415C-A3E8-60EA4A3D5311}" srcOrd="0" destOrd="0" presId="urn:microsoft.com/office/officeart/2005/8/layout/orgChart1"/>
    <dgm:cxn modelId="{97423F06-5BEE-4F1B-AA29-0C0844B8AEFE}" type="presOf" srcId="{BCC9F425-45C0-4A2E-BA0D-F4648F8E013C}" destId="{05A27FD5-E1E3-4957-9568-3AF109BEE68E}" srcOrd="0" destOrd="0" presId="urn:microsoft.com/office/officeart/2005/8/layout/orgChart1"/>
    <dgm:cxn modelId="{C2636A16-2BA5-4B88-93F5-E3C059282FFF}" type="presParOf" srcId="{2D1BE037-F47B-4DE4-9B63-DAAADD7D286F}" destId="{780DF378-8209-4FDE-AFC2-1BD863040081}" srcOrd="0" destOrd="0" presId="urn:microsoft.com/office/officeart/2005/8/layout/orgChart1"/>
    <dgm:cxn modelId="{10E0F00F-DB28-4FFA-A8CF-3FEBCD770084}" type="presParOf" srcId="{780DF378-8209-4FDE-AFC2-1BD863040081}" destId="{0DC01641-652A-4B52-8FEE-BA6753D2D7B4}" srcOrd="0" destOrd="0" presId="urn:microsoft.com/office/officeart/2005/8/layout/orgChart1"/>
    <dgm:cxn modelId="{9F0220AC-949B-491C-9DE4-D0D6BC1C4C51}" type="presParOf" srcId="{0DC01641-652A-4B52-8FEE-BA6753D2D7B4}" destId="{E7D4461F-49F4-4602-8BA0-88177A47FE62}" srcOrd="0" destOrd="0" presId="urn:microsoft.com/office/officeart/2005/8/layout/orgChart1"/>
    <dgm:cxn modelId="{0B0F544C-F846-4E86-A393-63F6AE4362EE}" type="presParOf" srcId="{0DC01641-652A-4B52-8FEE-BA6753D2D7B4}" destId="{0081E582-EC71-4F55-A741-F1CDCF479288}" srcOrd="1" destOrd="0" presId="urn:microsoft.com/office/officeart/2005/8/layout/orgChart1"/>
    <dgm:cxn modelId="{C6EE3F75-25F7-410B-B431-72DF66E74BAA}" type="presParOf" srcId="{780DF378-8209-4FDE-AFC2-1BD863040081}" destId="{86CFA75D-EEE4-4113-ACBD-A14454B51BA6}" srcOrd="1" destOrd="0" presId="urn:microsoft.com/office/officeart/2005/8/layout/orgChart1"/>
    <dgm:cxn modelId="{755701CC-36D6-4293-9150-AF8EC14B43AA}" type="presParOf" srcId="{86CFA75D-EEE4-4113-ACBD-A14454B51BA6}" destId="{05A27FD5-E1E3-4957-9568-3AF109BEE68E}" srcOrd="0" destOrd="0" presId="urn:microsoft.com/office/officeart/2005/8/layout/orgChart1"/>
    <dgm:cxn modelId="{3F23DEDD-0A90-407C-A5E9-1460DDF085EC}" type="presParOf" srcId="{86CFA75D-EEE4-4113-ACBD-A14454B51BA6}" destId="{A03D23E2-6224-4C7E-A5B1-4C59F53CAD5E}" srcOrd="1" destOrd="0" presId="urn:microsoft.com/office/officeart/2005/8/layout/orgChart1"/>
    <dgm:cxn modelId="{8EFB18D0-515E-4A10-80B1-D388CA7CEC15}" type="presParOf" srcId="{A03D23E2-6224-4C7E-A5B1-4C59F53CAD5E}" destId="{DA26AE50-20B8-4083-B4D9-B33FA78A32B2}" srcOrd="0" destOrd="0" presId="urn:microsoft.com/office/officeart/2005/8/layout/orgChart1"/>
    <dgm:cxn modelId="{3D7D8E65-6645-4010-9A09-70BEC72D9168}" type="presParOf" srcId="{DA26AE50-20B8-4083-B4D9-B33FA78A32B2}" destId="{CD732EC9-E43E-415C-A3E8-60EA4A3D5311}" srcOrd="0" destOrd="0" presId="urn:microsoft.com/office/officeart/2005/8/layout/orgChart1"/>
    <dgm:cxn modelId="{C63B3545-797C-4B06-A68D-F0154DD4D614}" type="presParOf" srcId="{DA26AE50-20B8-4083-B4D9-B33FA78A32B2}" destId="{3F4B0347-C2EF-4C28-94FF-C6A4305660E3}" srcOrd="1" destOrd="0" presId="urn:microsoft.com/office/officeart/2005/8/layout/orgChart1"/>
    <dgm:cxn modelId="{849B039B-7997-4889-84B1-2B0F276DD658}" type="presParOf" srcId="{A03D23E2-6224-4C7E-A5B1-4C59F53CAD5E}" destId="{E66FE2E7-8216-48EA-ABB3-3FCEE026B49C}" srcOrd="1" destOrd="0" presId="urn:microsoft.com/office/officeart/2005/8/layout/orgChart1"/>
    <dgm:cxn modelId="{BA43C1E1-176F-4AF9-91D5-3CBAB15B5EFC}" type="presParOf" srcId="{A03D23E2-6224-4C7E-A5B1-4C59F53CAD5E}" destId="{65A5E633-0D64-43C9-B52F-0B762A4243D3}" srcOrd="2" destOrd="0" presId="urn:microsoft.com/office/officeart/2005/8/layout/orgChart1"/>
    <dgm:cxn modelId="{E1AF9ADF-E0A8-4DB5-8A15-0E7C3B3704BC}" type="presParOf" srcId="{86CFA75D-EEE4-4113-ACBD-A14454B51BA6}" destId="{8D7742C2-14CD-4DAB-8DF2-D234EA8F827C}" srcOrd="2" destOrd="0" presId="urn:microsoft.com/office/officeart/2005/8/layout/orgChart1"/>
    <dgm:cxn modelId="{4BC7AFBB-4816-4C7E-BB67-758627C15C75}" type="presParOf" srcId="{86CFA75D-EEE4-4113-ACBD-A14454B51BA6}" destId="{B9407930-0BEF-4A6B-AD7B-219351CDEDA0}" srcOrd="3" destOrd="0" presId="urn:microsoft.com/office/officeart/2005/8/layout/orgChart1"/>
    <dgm:cxn modelId="{1539D412-3C58-4E98-A563-5623BFECAC78}" type="presParOf" srcId="{B9407930-0BEF-4A6B-AD7B-219351CDEDA0}" destId="{54C22527-83B7-4A5D-B400-7592C7AB4530}" srcOrd="0" destOrd="0" presId="urn:microsoft.com/office/officeart/2005/8/layout/orgChart1"/>
    <dgm:cxn modelId="{5F458864-6446-4F66-AD2E-1C445712FF7C}" type="presParOf" srcId="{54C22527-83B7-4A5D-B400-7592C7AB4530}" destId="{0C9E7B93-2455-4832-8B02-D30EEE93B5FF}" srcOrd="0" destOrd="0" presId="urn:microsoft.com/office/officeart/2005/8/layout/orgChart1"/>
    <dgm:cxn modelId="{95C8891B-6D5C-4DD6-AA5E-F2F62B635764}" type="presParOf" srcId="{54C22527-83B7-4A5D-B400-7592C7AB4530}" destId="{B0711A91-B089-4099-A92B-9088B56CA288}" srcOrd="1" destOrd="0" presId="urn:microsoft.com/office/officeart/2005/8/layout/orgChart1"/>
    <dgm:cxn modelId="{FE3FB3FB-D31F-4E91-B5FE-14E1091F9157}" type="presParOf" srcId="{B9407930-0BEF-4A6B-AD7B-219351CDEDA0}" destId="{3A6BF840-E78C-4E2E-834B-0DD3D30FA1F8}" srcOrd="1" destOrd="0" presId="urn:microsoft.com/office/officeart/2005/8/layout/orgChart1"/>
    <dgm:cxn modelId="{31858350-43C2-4EA3-9C70-9D02560FFF36}" type="presParOf" srcId="{B9407930-0BEF-4A6B-AD7B-219351CDEDA0}" destId="{171FB868-7D1C-4F19-8F36-A850AB866769}" srcOrd="2" destOrd="0" presId="urn:microsoft.com/office/officeart/2005/8/layout/orgChart1"/>
    <dgm:cxn modelId="{72F25925-CBD2-4D19-B604-4EA4EBE63928}" type="presParOf" srcId="{86CFA75D-EEE4-4113-ACBD-A14454B51BA6}" destId="{BCB8B52C-A644-40C2-AD9E-A8C5F2B168E7}" srcOrd="4" destOrd="0" presId="urn:microsoft.com/office/officeart/2005/8/layout/orgChart1"/>
    <dgm:cxn modelId="{AE4FE254-737C-46E8-82E9-C4AE4D543126}" type="presParOf" srcId="{86CFA75D-EEE4-4113-ACBD-A14454B51BA6}" destId="{BCFC2B2E-0405-4994-B002-70CF4BD58692}" srcOrd="5" destOrd="0" presId="urn:microsoft.com/office/officeart/2005/8/layout/orgChart1"/>
    <dgm:cxn modelId="{275830E5-7381-430E-9FDB-6F710AC178C4}" type="presParOf" srcId="{BCFC2B2E-0405-4994-B002-70CF4BD58692}" destId="{3C2EC534-FA60-421D-A2BE-9AB48BC2815D}" srcOrd="0" destOrd="0" presId="urn:microsoft.com/office/officeart/2005/8/layout/orgChart1"/>
    <dgm:cxn modelId="{C518029C-F458-4567-B65E-A13A8A3BAA1E}" type="presParOf" srcId="{3C2EC534-FA60-421D-A2BE-9AB48BC2815D}" destId="{F19BD719-4711-46EA-9ACF-0840120282C8}" srcOrd="0" destOrd="0" presId="urn:microsoft.com/office/officeart/2005/8/layout/orgChart1"/>
    <dgm:cxn modelId="{753D9921-6A38-473B-A074-B4ADDA9FCAC2}" type="presParOf" srcId="{3C2EC534-FA60-421D-A2BE-9AB48BC2815D}" destId="{34CA7425-4CC6-482E-BE16-B2949A971D76}" srcOrd="1" destOrd="0" presId="urn:microsoft.com/office/officeart/2005/8/layout/orgChart1"/>
    <dgm:cxn modelId="{D4313ED2-1EFD-4B38-961F-B5FCC3A39086}" type="presParOf" srcId="{BCFC2B2E-0405-4994-B002-70CF4BD58692}" destId="{B3B40CAA-5F79-4DC1-8652-0DD71E652B33}" srcOrd="1" destOrd="0" presId="urn:microsoft.com/office/officeart/2005/8/layout/orgChart1"/>
    <dgm:cxn modelId="{4D2DCC72-97D6-4B7F-970C-7C6A8C01006F}" type="presParOf" srcId="{BCFC2B2E-0405-4994-B002-70CF4BD58692}" destId="{E1639C21-59B0-4182-962A-83603C3F31ED}" srcOrd="2" destOrd="0" presId="urn:microsoft.com/office/officeart/2005/8/layout/orgChart1"/>
    <dgm:cxn modelId="{11769491-5342-4197-A293-C2A2BA5189B8}" type="presParOf" srcId="{86CFA75D-EEE4-4113-ACBD-A14454B51BA6}" destId="{009A204E-11FA-4958-9DD9-5C1E0A1D41F0}" srcOrd="6" destOrd="0" presId="urn:microsoft.com/office/officeart/2005/8/layout/orgChart1"/>
    <dgm:cxn modelId="{520BAC9E-FF1D-4553-9EA7-145CEE82DDFC}" type="presParOf" srcId="{86CFA75D-EEE4-4113-ACBD-A14454B51BA6}" destId="{27AB2281-23BE-45B7-8A5E-32E1232C1FEC}" srcOrd="7" destOrd="0" presId="urn:microsoft.com/office/officeart/2005/8/layout/orgChart1"/>
    <dgm:cxn modelId="{F1E74E21-DC63-4F13-BF25-C4FDCD2D450F}" type="presParOf" srcId="{27AB2281-23BE-45B7-8A5E-32E1232C1FEC}" destId="{BDC116E6-DA57-4882-8202-F3276E81FC9F}" srcOrd="0" destOrd="0" presId="urn:microsoft.com/office/officeart/2005/8/layout/orgChart1"/>
    <dgm:cxn modelId="{2261E216-ECF9-40C8-B1D9-D13C53965A09}" type="presParOf" srcId="{BDC116E6-DA57-4882-8202-F3276E81FC9F}" destId="{6F8C8736-BFD3-42BB-9C4A-B3DE3C3257AA}" srcOrd="0" destOrd="0" presId="urn:microsoft.com/office/officeart/2005/8/layout/orgChart1"/>
    <dgm:cxn modelId="{2EB675D0-40E8-4F1A-B9E6-95B68E5447B7}" type="presParOf" srcId="{BDC116E6-DA57-4882-8202-F3276E81FC9F}" destId="{F8F75634-E5B9-4AA8-ABE5-0B072EC4DC95}" srcOrd="1" destOrd="0" presId="urn:microsoft.com/office/officeart/2005/8/layout/orgChart1"/>
    <dgm:cxn modelId="{A443BA48-D6DD-4A1C-B7C0-B589B781AFA7}" type="presParOf" srcId="{27AB2281-23BE-45B7-8A5E-32E1232C1FEC}" destId="{0B9B73D8-4666-4BB1-BFA4-E30AB96BB0FC}" srcOrd="1" destOrd="0" presId="urn:microsoft.com/office/officeart/2005/8/layout/orgChart1"/>
    <dgm:cxn modelId="{D213E40A-4B66-4611-B081-D367EB9A8EE6}" type="presParOf" srcId="{27AB2281-23BE-45B7-8A5E-32E1232C1FEC}" destId="{B2970BEB-AE6B-4AC1-A773-33CB90921E72}" srcOrd="2" destOrd="0" presId="urn:microsoft.com/office/officeart/2005/8/layout/orgChart1"/>
    <dgm:cxn modelId="{25618891-9352-4ED8-8DC5-ACDF5E2372C2}" type="presParOf" srcId="{780DF378-8209-4FDE-AFC2-1BD863040081}" destId="{EF0A99BE-B7FD-434C-AE45-EAEF39A6EE9F}" srcOrd="2" destOrd="0" presId="urn:microsoft.com/office/officeart/2005/8/layout/orgChart1"/>
    <dgm:cxn modelId="{EE8D971C-F06A-47AF-96D8-21D62C701DC3}" type="presParOf" srcId="{EF0A99BE-B7FD-434C-AE45-EAEF39A6EE9F}" destId="{929A9B84-B1E1-4AE1-9A4F-88ED9347C79F}" srcOrd="0" destOrd="0" presId="urn:microsoft.com/office/officeart/2005/8/layout/orgChart1"/>
    <dgm:cxn modelId="{CE6AFB2F-868F-4059-82AE-1F65B1750D45}" type="presParOf" srcId="{EF0A99BE-B7FD-434C-AE45-EAEF39A6EE9F}" destId="{6AF906CB-07B8-4A8E-B4B9-869D1EE66D76}" srcOrd="1" destOrd="0" presId="urn:microsoft.com/office/officeart/2005/8/layout/orgChart1"/>
    <dgm:cxn modelId="{C1A1DD6E-60D5-4433-AE74-179156F9ED00}" type="presParOf" srcId="{6AF906CB-07B8-4A8E-B4B9-869D1EE66D76}" destId="{8D870FE0-DCC1-4A36-AC2D-4F049D8B2E84}" srcOrd="0" destOrd="0" presId="urn:microsoft.com/office/officeart/2005/8/layout/orgChart1"/>
    <dgm:cxn modelId="{79CED479-2129-4BD5-B13A-626CDBD4F011}" type="presParOf" srcId="{8D870FE0-DCC1-4A36-AC2D-4F049D8B2E84}" destId="{E2477188-751C-4AD6-93A2-A572233A15DD}" srcOrd="0" destOrd="0" presId="urn:microsoft.com/office/officeart/2005/8/layout/orgChart1"/>
    <dgm:cxn modelId="{82C0575A-E6E8-455F-8912-EAD9D453D41C}" type="presParOf" srcId="{8D870FE0-DCC1-4A36-AC2D-4F049D8B2E84}" destId="{E1646A2E-0A7D-48A2-8F84-6DC84EDA04D2}" srcOrd="1" destOrd="0" presId="urn:microsoft.com/office/officeart/2005/8/layout/orgChart1"/>
    <dgm:cxn modelId="{F06D6353-498D-4A6E-8345-65E32FF2BC30}" type="presParOf" srcId="{6AF906CB-07B8-4A8E-B4B9-869D1EE66D76}" destId="{072D099F-C25A-49AB-87A0-46D6E818A689}" srcOrd="1" destOrd="0" presId="urn:microsoft.com/office/officeart/2005/8/layout/orgChart1"/>
    <dgm:cxn modelId="{13078B66-367D-4926-9FD3-FC9732CAB6A2}" type="presParOf" srcId="{6AF906CB-07B8-4A8E-B4B9-869D1EE66D76}" destId="{85BC4D1E-9F30-4662-8DE8-4134D8F910CE}" srcOrd="2" destOrd="0" presId="urn:microsoft.com/office/officeart/2005/8/layout/orgChart1"/>
    <dgm:cxn modelId="{EAE0E327-4A58-4EFF-A0C4-B63B86F8DA27}" type="presParOf" srcId="{EF0A99BE-B7FD-434C-AE45-EAEF39A6EE9F}" destId="{1E43C891-D42D-4265-8D1C-8808C3FC0C3B}" srcOrd="2" destOrd="0" presId="urn:microsoft.com/office/officeart/2005/8/layout/orgChart1"/>
    <dgm:cxn modelId="{58ED2318-65AE-4911-9477-3352C9BCAC10}" type="presParOf" srcId="{EF0A99BE-B7FD-434C-AE45-EAEF39A6EE9F}" destId="{184E656D-A5A0-46F4-B43B-CA6BC0AE467E}" srcOrd="3" destOrd="0" presId="urn:microsoft.com/office/officeart/2005/8/layout/orgChart1"/>
    <dgm:cxn modelId="{3B161156-BE47-46EF-B35D-842B5855E14A}" type="presParOf" srcId="{184E656D-A5A0-46F4-B43B-CA6BC0AE467E}" destId="{1F8D3B59-E1E6-4B9F-8185-91EF37DDDCC6}" srcOrd="0" destOrd="0" presId="urn:microsoft.com/office/officeart/2005/8/layout/orgChart1"/>
    <dgm:cxn modelId="{0FF15325-DDB8-4F91-9B0D-910ABC05C0C4}" type="presParOf" srcId="{1F8D3B59-E1E6-4B9F-8185-91EF37DDDCC6}" destId="{DF525C6C-32CA-4243-A391-C8242B9DE836}" srcOrd="0" destOrd="0" presId="urn:microsoft.com/office/officeart/2005/8/layout/orgChart1"/>
    <dgm:cxn modelId="{BD1F114B-60D6-4944-B628-B3CD6945703A}" type="presParOf" srcId="{1F8D3B59-E1E6-4B9F-8185-91EF37DDDCC6}" destId="{355D7DD2-EA13-4675-A2B4-19398F1F0EBB}" srcOrd="1" destOrd="0" presId="urn:microsoft.com/office/officeart/2005/8/layout/orgChart1"/>
    <dgm:cxn modelId="{43105558-05CE-4023-A408-AEF1107DACEF}" type="presParOf" srcId="{184E656D-A5A0-46F4-B43B-CA6BC0AE467E}" destId="{2241A7A7-F386-4235-BE39-34CEF524232C}" srcOrd="1" destOrd="0" presId="urn:microsoft.com/office/officeart/2005/8/layout/orgChart1"/>
    <dgm:cxn modelId="{BD5EB9E2-2B37-4DC9-9BC4-4DC99EDD8810}" type="presParOf" srcId="{184E656D-A5A0-46F4-B43B-CA6BC0AE467E}" destId="{C8A0E15A-DED2-40B6-999A-D008BA79FE81}" srcOrd="2" destOrd="0" presId="urn:microsoft.com/office/officeart/2005/8/layout/orgChart1"/>
    <dgm:cxn modelId="{15F2358B-E999-4AF7-ABBD-9E74A3FCB258}" type="presParOf" srcId="{EF0A99BE-B7FD-434C-AE45-EAEF39A6EE9F}" destId="{24C6BF51-46B6-4CD1-A784-55C5A6715393}" srcOrd="4" destOrd="0" presId="urn:microsoft.com/office/officeart/2005/8/layout/orgChart1"/>
    <dgm:cxn modelId="{EBD70390-841B-47E9-8FD9-8D218E8CFA03}" type="presParOf" srcId="{EF0A99BE-B7FD-434C-AE45-EAEF39A6EE9F}" destId="{5FAF1B18-02E0-4BB5-8D8D-FDB6AC90F397}" srcOrd="5" destOrd="0" presId="urn:microsoft.com/office/officeart/2005/8/layout/orgChart1"/>
    <dgm:cxn modelId="{5A3BD7D2-A6E4-4572-B52A-F488FD05690D}" type="presParOf" srcId="{5FAF1B18-02E0-4BB5-8D8D-FDB6AC90F397}" destId="{60E18365-1B84-4B3A-B72C-7E6DF45BB19F}" srcOrd="0" destOrd="0" presId="urn:microsoft.com/office/officeart/2005/8/layout/orgChart1"/>
    <dgm:cxn modelId="{4176C85E-ED1F-48C7-BBD6-FA03C6333A59}" type="presParOf" srcId="{60E18365-1B84-4B3A-B72C-7E6DF45BB19F}" destId="{FB2AD2AE-746D-43ED-BA52-2F4A2463054B}" srcOrd="0" destOrd="0" presId="urn:microsoft.com/office/officeart/2005/8/layout/orgChart1"/>
    <dgm:cxn modelId="{D9F621F6-7711-4F65-A848-CCA0BEDAA603}" type="presParOf" srcId="{60E18365-1B84-4B3A-B72C-7E6DF45BB19F}" destId="{D343FA31-2DA5-4BAD-8F18-55B0E2DDC68B}" srcOrd="1" destOrd="0" presId="urn:microsoft.com/office/officeart/2005/8/layout/orgChart1"/>
    <dgm:cxn modelId="{34EBAFE3-814A-4465-90C4-A4D0D1A047E9}" type="presParOf" srcId="{5FAF1B18-02E0-4BB5-8D8D-FDB6AC90F397}" destId="{21736278-32BC-4AD3-99AB-8DC54AAE03EE}" srcOrd="1" destOrd="0" presId="urn:microsoft.com/office/officeart/2005/8/layout/orgChart1"/>
    <dgm:cxn modelId="{A132C1D9-F2E1-4FE8-B7F0-AFBCE5A05C9B}" type="presParOf" srcId="{5FAF1B18-02E0-4BB5-8D8D-FDB6AC90F397}" destId="{D8DD986F-2387-4E7C-83EC-1C4FED397F6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5BA2B1-7DA3-445A-B860-F48A292DDED3}"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s-ES"/>
        </a:p>
      </dgm:t>
    </dgm:pt>
    <dgm:pt modelId="{A12D9A49-3E15-44B6-800A-8A44F35B3190}">
      <dgm:prSet phldrT="[Texto]" custT="1"/>
      <dgm:spPr/>
      <dgm:t>
        <a:bodyPr/>
        <a:lstStyle/>
        <a:p>
          <a:r>
            <a:rPr lang="es-ES_tradnl" sz="1800" i="0" dirty="0" smtClean="0"/>
            <a:t>Se dispone de 30 hectáreas  que pertenecen a los veinte productores que el proyecto pretende asociar. </a:t>
          </a:r>
          <a:endParaRPr lang="es-ES" sz="1800" dirty="0"/>
        </a:p>
      </dgm:t>
    </dgm:pt>
    <dgm:pt modelId="{0891A265-0CF1-4AF7-BCFC-07BD7A2B2126}" type="parTrans" cxnId="{3BFB0705-212E-49A5-A3E8-2CE2D3713DAD}">
      <dgm:prSet/>
      <dgm:spPr/>
      <dgm:t>
        <a:bodyPr/>
        <a:lstStyle/>
        <a:p>
          <a:endParaRPr lang="es-ES" sz="2800"/>
        </a:p>
      </dgm:t>
    </dgm:pt>
    <dgm:pt modelId="{3AE52559-C62B-4A2C-9688-C11029E80ABA}" type="sibTrans" cxnId="{3BFB0705-212E-49A5-A3E8-2CE2D3713DAD}">
      <dgm:prSet custT="1"/>
      <dgm:spPr/>
      <dgm:t>
        <a:bodyPr/>
        <a:lstStyle/>
        <a:p>
          <a:endParaRPr lang="es-ES" sz="1600"/>
        </a:p>
      </dgm:t>
    </dgm:pt>
    <dgm:pt modelId="{AD61DA3A-A108-4436-B0DC-8F1FED103C10}">
      <dgm:prSet phldrT="[Texto]" custT="1"/>
      <dgm:spPr/>
      <dgm:t>
        <a:bodyPr/>
        <a:lstStyle/>
        <a:p>
          <a:pPr algn="just"/>
          <a:r>
            <a:rPr lang="es-ES_tradnl" sz="1800" i="0" dirty="0" smtClean="0"/>
            <a:t>Así entonces se comenzará con una producción de 160 sacos anuales de 25 kilos cada uno.</a:t>
          </a:r>
          <a:endParaRPr lang="es-ES" sz="1800" dirty="0"/>
        </a:p>
      </dgm:t>
    </dgm:pt>
    <dgm:pt modelId="{C36A53E8-99BD-4268-A007-40B2FB3BB6E3}" type="parTrans" cxnId="{B3B2EC86-9161-4C8A-9B32-0A2F7714CE7D}">
      <dgm:prSet/>
      <dgm:spPr/>
      <dgm:t>
        <a:bodyPr/>
        <a:lstStyle/>
        <a:p>
          <a:endParaRPr lang="es-ES" sz="2800"/>
        </a:p>
      </dgm:t>
    </dgm:pt>
    <dgm:pt modelId="{14AAA65D-3BE0-48FF-A22E-BAFAA18B140F}" type="sibTrans" cxnId="{B3B2EC86-9161-4C8A-9B32-0A2F7714CE7D}">
      <dgm:prSet custT="1"/>
      <dgm:spPr/>
      <dgm:t>
        <a:bodyPr/>
        <a:lstStyle/>
        <a:p>
          <a:endParaRPr lang="es-ES" sz="1600"/>
        </a:p>
      </dgm:t>
    </dgm:pt>
    <dgm:pt modelId="{50A24983-D2C0-4FE0-9292-C3252E56B135}">
      <dgm:prSet phldrT="[Texto]" custT="1"/>
      <dgm:spPr/>
      <dgm:t>
        <a:bodyPr/>
        <a:lstStyle/>
        <a:p>
          <a:pPr algn="just"/>
          <a:r>
            <a:rPr lang="es-ES_tradnl" sz="1800" i="0" dirty="0" smtClean="0"/>
            <a:t>Es decir aproximadamente en cada hectárea se cosechará 133,33 kilos dando un aproximado de 4000 kilos al año.</a:t>
          </a:r>
          <a:endParaRPr lang="es-ES" sz="1800" dirty="0"/>
        </a:p>
      </dgm:t>
    </dgm:pt>
    <dgm:pt modelId="{53C295DE-F8AC-4395-925E-E4B2F521D681}" type="parTrans" cxnId="{57D739C5-077D-4340-A32C-ABF686EB8274}">
      <dgm:prSet/>
      <dgm:spPr/>
      <dgm:t>
        <a:bodyPr/>
        <a:lstStyle/>
        <a:p>
          <a:endParaRPr lang="es-ES" sz="2800"/>
        </a:p>
      </dgm:t>
    </dgm:pt>
    <dgm:pt modelId="{6173C21A-5668-4395-A6F7-72CB6B4780A6}" type="sibTrans" cxnId="{57D739C5-077D-4340-A32C-ABF686EB8274}">
      <dgm:prSet custT="1"/>
      <dgm:spPr/>
      <dgm:t>
        <a:bodyPr/>
        <a:lstStyle/>
        <a:p>
          <a:endParaRPr lang="es-ES" sz="1600"/>
        </a:p>
      </dgm:t>
    </dgm:pt>
    <dgm:pt modelId="{4C9DF94F-79AB-4D44-91E0-D02A868A74FE}" type="pres">
      <dgm:prSet presAssocID="{615BA2B1-7DA3-445A-B860-F48A292DDED3}" presName="Name0" presStyleCnt="0">
        <dgm:presLayoutVars>
          <dgm:dir/>
          <dgm:resizeHandles val="exact"/>
        </dgm:presLayoutVars>
      </dgm:prSet>
      <dgm:spPr/>
      <dgm:t>
        <a:bodyPr/>
        <a:lstStyle/>
        <a:p>
          <a:endParaRPr lang="es-ES"/>
        </a:p>
      </dgm:t>
    </dgm:pt>
    <dgm:pt modelId="{9B3E6E8B-52FA-4A0D-A870-4EB5A622C998}" type="pres">
      <dgm:prSet presAssocID="{A12D9A49-3E15-44B6-800A-8A44F35B3190}" presName="node" presStyleLbl="node1" presStyleIdx="0" presStyleCnt="3" custScaleX="137455" custScaleY="126001" custRadScaleRad="97336">
        <dgm:presLayoutVars>
          <dgm:bulletEnabled val="1"/>
        </dgm:presLayoutVars>
      </dgm:prSet>
      <dgm:spPr/>
      <dgm:t>
        <a:bodyPr/>
        <a:lstStyle/>
        <a:p>
          <a:endParaRPr lang="es-ES"/>
        </a:p>
      </dgm:t>
    </dgm:pt>
    <dgm:pt modelId="{E0D81CB8-D75B-47AF-A88E-4267F15898DF}" type="pres">
      <dgm:prSet presAssocID="{3AE52559-C62B-4A2C-9688-C11029E80ABA}" presName="sibTrans" presStyleLbl="sibTrans2D1" presStyleIdx="0" presStyleCnt="3"/>
      <dgm:spPr/>
      <dgm:t>
        <a:bodyPr/>
        <a:lstStyle/>
        <a:p>
          <a:endParaRPr lang="es-ES"/>
        </a:p>
      </dgm:t>
    </dgm:pt>
    <dgm:pt modelId="{7D881E79-473D-4FD9-8710-33A466821755}" type="pres">
      <dgm:prSet presAssocID="{3AE52559-C62B-4A2C-9688-C11029E80ABA}" presName="connectorText" presStyleLbl="sibTrans2D1" presStyleIdx="0" presStyleCnt="3"/>
      <dgm:spPr/>
      <dgm:t>
        <a:bodyPr/>
        <a:lstStyle/>
        <a:p>
          <a:endParaRPr lang="es-ES"/>
        </a:p>
      </dgm:t>
    </dgm:pt>
    <dgm:pt modelId="{5EBE9CAC-FE49-4C6C-AEFC-FE1889F14034}" type="pres">
      <dgm:prSet presAssocID="{AD61DA3A-A108-4436-B0DC-8F1FED103C10}" presName="node" presStyleLbl="node1" presStyleIdx="1" presStyleCnt="3" custScaleX="110878" custScaleY="135737" custRadScaleRad="108642" custRadScaleInc="-13017">
        <dgm:presLayoutVars>
          <dgm:bulletEnabled val="1"/>
        </dgm:presLayoutVars>
      </dgm:prSet>
      <dgm:spPr/>
      <dgm:t>
        <a:bodyPr/>
        <a:lstStyle/>
        <a:p>
          <a:endParaRPr lang="es-ES"/>
        </a:p>
      </dgm:t>
    </dgm:pt>
    <dgm:pt modelId="{143D254E-E4B4-41E5-A69C-12ABD625BB7E}" type="pres">
      <dgm:prSet presAssocID="{14AAA65D-3BE0-48FF-A22E-BAFAA18B140F}" presName="sibTrans" presStyleLbl="sibTrans2D1" presStyleIdx="1" presStyleCnt="3"/>
      <dgm:spPr/>
      <dgm:t>
        <a:bodyPr/>
        <a:lstStyle/>
        <a:p>
          <a:endParaRPr lang="es-ES"/>
        </a:p>
      </dgm:t>
    </dgm:pt>
    <dgm:pt modelId="{CE3C3D4C-58C1-4C4D-B3B8-2887BB6AA54E}" type="pres">
      <dgm:prSet presAssocID="{14AAA65D-3BE0-48FF-A22E-BAFAA18B140F}" presName="connectorText" presStyleLbl="sibTrans2D1" presStyleIdx="1" presStyleCnt="3"/>
      <dgm:spPr/>
      <dgm:t>
        <a:bodyPr/>
        <a:lstStyle/>
        <a:p>
          <a:endParaRPr lang="es-ES"/>
        </a:p>
      </dgm:t>
    </dgm:pt>
    <dgm:pt modelId="{B078F34A-1099-4E88-BC11-E5188328963C}" type="pres">
      <dgm:prSet presAssocID="{50A24983-D2C0-4FE0-9292-C3252E56B135}" presName="node" presStyleLbl="node1" presStyleIdx="2" presStyleCnt="3" custScaleX="128271" custScaleY="133558" custRadScaleRad="123757" custRadScaleInc="15836">
        <dgm:presLayoutVars>
          <dgm:bulletEnabled val="1"/>
        </dgm:presLayoutVars>
      </dgm:prSet>
      <dgm:spPr/>
      <dgm:t>
        <a:bodyPr/>
        <a:lstStyle/>
        <a:p>
          <a:endParaRPr lang="es-ES"/>
        </a:p>
      </dgm:t>
    </dgm:pt>
    <dgm:pt modelId="{AD0C957C-4314-49C9-82F0-0D92425C840D}" type="pres">
      <dgm:prSet presAssocID="{6173C21A-5668-4395-A6F7-72CB6B4780A6}" presName="sibTrans" presStyleLbl="sibTrans2D1" presStyleIdx="2" presStyleCnt="3"/>
      <dgm:spPr/>
      <dgm:t>
        <a:bodyPr/>
        <a:lstStyle/>
        <a:p>
          <a:endParaRPr lang="es-ES"/>
        </a:p>
      </dgm:t>
    </dgm:pt>
    <dgm:pt modelId="{F4B7E3A5-B1BC-4618-8CBE-50395253A7BA}" type="pres">
      <dgm:prSet presAssocID="{6173C21A-5668-4395-A6F7-72CB6B4780A6}" presName="connectorText" presStyleLbl="sibTrans2D1" presStyleIdx="2" presStyleCnt="3"/>
      <dgm:spPr/>
      <dgm:t>
        <a:bodyPr/>
        <a:lstStyle/>
        <a:p>
          <a:endParaRPr lang="es-ES"/>
        </a:p>
      </dgm:t>
    </dgm:pt>
  </dgm:ptLst>
  <dgm:cxnLst>
    <dgm:cxn modelId="{A5AB3828-3ACC-447D-B784-F0E35F9030A5}" type="presOf" srcId="{A12D9A49-3E15-44B6-800A-8A44F35B3190}" destId="{9B3E6E8B-52FA-4A0D-A870-4EB5A622C998}" srcOrd="0" destOrd="0" presId="urn:microsoft.com/office/officeart/2005/8/layout/cycle7"/>
    <dgm:cxn modelId="{44485C33-359D-45F0-91BD-C49EBFE6596A}" type="presOf" srcId="{14AAA65D-3BE0-48FF-A22E-BAFAA18B140F}" destId="{143D254E-E4B4-41E5-A69C-12ABD625BB7E}" srcOrd="0" destOrd="0" presId="urn:microsoft.com/office/officeart/2005/8/layout/cycle7"/>
    <dgm:cxn modelId="{660A080A-2829-4F9F-BBEB-B224112C7391}" type="presOf" srcId="{615BA2B1-7DA3-445A-B860-F48A292DDED3}" destId="{4C9DF94F-79AB-4D44-91E0-D02A868A74FE}" srcOrd="0" destOrd="0" presId="urn:microsoft.com/office/officeart/2005/8/layout/cycle7"/>
    <dgm:cxn modelId="{1BFCF92B-0E95-42BF-889B-DD28A5A9E4AF}" type="presOf" srcId="{6173C21A-5668-4395-A6F7-72CB6B4780A6}" destId="{F4B7E3A5-B1BC-4618-8CBE-50395253A7BA}" srcOrd="1" destOrd="0" presId="urn:microsoft.com/office/officeart/2005/8/layout/cycle7"/>
    <dgm:cxn modelId="{78306A51-4FC1-46D5-8A77-F0544942EC4D}" type="presOf" srcId="{14AAA65D-3BE0-48FF-A22E-BAFAA18B140F}" destId="{CE3C3D4C-58C1-4C4D-B3B8-2887BB6AA54E}" srcOrd="1" destOrd="0" presId="urn:microsoft.com/office/officeart/2005/8/layout/cycle7"/>
    <dgm:cxn modelId="{B3B2EC86-9161-4C8A-9B32-0A2F7714CE7D}" srcId="{615BA2B1-7DA3-445A-B860-F48A292DDED3}" destId="{AD61DA3A-A108-4436-B0DC-8F1FED103C10}" srcOrd="1" destOrd="0" parTransId="{C36A53E8-99BD-4268-A007-40B2FB3BB6E3}" sibTransId="{14AAA65D-3BE0-48FF-A22E-BAFAA18B140F}"/>
    <dgm:cxn modelId="{0D84B292-ECF5-49DE-A234-94C4BED992D9}" type="presOf" srcId="{3AE52559-C62B-4A2C-9688-C11029E80ABA}" destId="{E0D81CB8-D75B-47AF-A88E-4267F15898DF}" srcOrd="0" destOrd="0" presId="urn:microsoft.com/office/officeart/2005/8/layout/cycle7"/>
    <dgm:cxn modelId="{84BEA137-FE25-4F98-AB23-AD07A267DCA5}" type="presOf" srcId="{6173C21A-5668-4395-A6F7-72CB6B4780A6}" destId="{AD0C957C-4314-49C9-82F0-0D92425C840D}" srcOrd="0" destOrd="0" presId="urn:microsoft.com/office/officeart/2005/8/layout/cycle7"/>
    <dgm:cxn modelId="{284FF9F0-BBD4-4950-8A57-43F7318D065E}" type="presOf" srcId="{50A24983-D2C0-4FE0-9292-C3252E56B135}" destId="{B078F34A-1099-4E88-BC11-E5188328963C}" srcOrd="0" destOrd="0" presId="urn:microsoft.com/office/officeart/2005/8/layout/cycle7"/>
    <dgm:cxn modelId="{6A0B151F-8D4C-46BC-B2B3-D22EDDFADE4E}" type="presOf" srcId="{3AE52559-C62B-4A2C-9688-C11029E80ABA}" destId="{7D881E79-473D-4FD9-8710-33A466821755}" srcOrd="1" destOrd="0" presId="urn:microsoft.com/office/officeart/2005/8/layout/cycle7"/>
    <dgm:cxn modelId="{57D739C5-077D-4340-A32C-ABF686EB8274}" srcId="{615BA2B1-7DA3-445A-B860-F48A292DDED3}" destId="{50A24983-D2C0-4FE0-9292-C3252E56B135}" srcOrd="2" destOrd="0" parTransId="{53C295DE-F8AC-4395-925E-E4B2F521D681}" sibTransId="{6173C21A-5668-4395-A6F7-72CB6B4780A6}"/>
    <dgm:cxn modelId="{E15CAD1D-CBA5-4ECF-A101-DBFADBD5569A}" type="presOf" srcId="{AD61DA3A-A108-4436-B0DC-8F1FED103C10}" destId="{5EBE9CAC-FE49-4C6C-AEFC-FE1889F14034}" srcOrd="0" destOrd="0" presId="urn:microsoft.com/office/officeart/2005/8/layout/cycle7"/>
    <dgm:cxn modelId="{3BFB0705-212E-49A5-A3E8-2CE2D3713DAD}" srcId="{615BA2B1-7DA3-445A-B860-F48A292DDED3}" destId="{A12D9A49-3E15-44B6-800A-8A44F35B3190}" srcOrd="0" destOrd="0" parTransId="{0891A265-0CF1-4AF7-BCFC-07BD7A2B2126}" sibTransId="{3AE52559-C62B-4A2C-9688-C11029E80ABA}"/>
    <dgm:cxn modelId="{7EB2149D-B62A-42CC-8CCC-731BC1C25926}" type="presParOf" srcId="{4C9DF94F-79AB-4D44-91E0-D02A868A74FE}" destId="{9B3E6E8B-52FA-4A0D-A870-4EB5A622C998}" srcOrd="0" destOrd="0" presId="urn:microsoft.com/office/officeart/2005/8/layout/cycle7"/>
    <dgm:cxn modelId="{176D5AB7-7B43-4EDA-89E8-A07246238DAC}" type="presParOf" srcId="{4C9DF94F-79AB-4D44-91E0-D02A868A74FE}" destId="{E0D81CB8-D75B-47AF-A88E-4267F15898DF}" srcOrd="1" destOrd="0" presId="urn:microsoft.com/office/officeart/2005/8/layout/cycle7"/>
    <dgm:cxn modelId="{5D46F3E4-87BC-4079-B926-2BFA21B9741E}" type="presParOf" srcId="{E0D81CB8-D75B-47AF-A88E-4267F15898DF}" destId="{7D881E79-473D-4FD9-8710-33A466821755}" srcOrd="0" destOrd="0" presId="urn:microsoft.com/office/officeart/2005/8/layout/cycle7"/>
    <dgm:cxn modelId="{9DCF04E2-FCD6-4493-9C27-69E17A20C98F}" type="presParOf" srcId="{4C9DF94F-79AB-4D44-91E0-D02A868A74FE}" destId="{5EBE9CAC-FE49-4C6C-AEFC-FE1889F14034}" srcOrd="2" destOrd="0" presId="urn:microsoft.com/office/officeart/2005/8/layout/cycle7"/>
    <dgm:cxn modelId="{1F4D6778-EF6F-4573-BC70-3C3B59B7FEDC}" type="presParOf" srcId="{4C9DF94F-79AB-4D44-91E0-D02A868A74FE}" destId="{143D254E-E4B4-41E5-A69C-12ABD625BB7E}" srcOrd="3" destOrd="0" presId="urn:microsoft.com/office/officeart/2005/8/layout/cycle7"/>
    <dgm:cxn modelId="{27FA6043-39A2-467F-AA19-AACB6D40663D}" type="presParOf" srcId="{143D254E-E4B4-41E5-A69C-12ABD625BB7E}" destId="{CE3C3D4C-58C1-4C4D-B3B8-2887BB6AA54E}" srcOrd="0" destOrd="0" presId="urn:microsoft.com/office/officeart/2005/8/layout/cycle7"/>
    <dgm:cxn modelId="{BC05479A-2007-4CEF-AC88-5653B2DA17C3}" type="presParOf" srcId="{4C9DF94F-79AB-4D44-91E0-D02A868A74FE}" destId="{B078F34A-1099-4E88-BC11-E5188328963C}" srcOrd="4" destOrd="0" presId="urn:microsoft.com/office/officeart/2005/8/layout/cycle7"/>
    <dgm:cxn modelId="{328EDE6F-BC21-41C8-AC58-4A97D847C379}" type="presParOf" srcId="{4C9DF94F-79AB-4D44-91E0-D02A868A74FE}" destId="{AD0C957C-4314-49C9-82F0-0D92425C840D}" srcOrd="5" destOrd="0" presId="urn:microsoft.com/office/officeart/2005/8/layout/cycle7"/>
    <dgm:cxn modelId="{AB2DAF7F-A310-4165-8040-BFE9447FF4AF}" type="presParOf" srcId="{AD0C957C-4314-49C9-82F0-0D92425C840D}" destId="{F4B7E3A5-B1BC-4618-8CBE-50395253A7B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E8CE92-F5C5-4110-83B8-81745BF0CAE7}" type="doc">
      <dgm:prSet loTypeId="urn:microsoft.com/office/officeart/2005/8/layout/chevron1" loCatId="process" qsTypeId="urn:microsoft.com/office/officeart/2005/8/quickstyle/simple1" qsCatId="simple" csTypeId="urn:microsoft.com/office/officeart/2005/8/colors/colorful1" csCatId="colorful" phldr="1"/>
      <dgm:spPr/>
    </dgm:pt>
    <dgm:pt modelId="{18B853EC-DA88-4311-AC78-F048C131DFE9}">
      <dgm:prSet phldrT="[Texto]"/>
      <dgm:spPr/>
      <dgm:t>
        <a:bodyPr/>
        <a:lstStyle/>
        <a:p>
          <a:r>
            <a:rPr lang="es-ES" dirty="0" smtClean="0"/>
            <a:t>Guayaquil </a:t>
          </a:r>
          <a:endParaRPr lang="es-ES" dirty="0"/>
        </a:p>
      </dgm:t>
    </dgm:pt>
    <dgm:pt modelId="{A2DFE9CC-5A4E-4BE3-9424-068DEE2DCF84}" type="parTrans" cxnId="{476B5941-0F96-4BF3-B2EE-3915182AED96}">
      <dgm:prSet/>
      <dgm:spPr/>
      <dgm:t>
        <a:bodyPr/>
        <a:lstStyle/>
        <a:p>
          <a:endParaRPr lang="es-ES"/>
        </a:p>
      </dgm:t>
    </dgm:pt>
    <dgm:pt modelId="{8AF289FF-C75B-4BC2-9E72-85FA68EBBF05}" type="sibTrans" cxnId="{476B5941-0F96-4BF3-B2EE-3915182AED96}">
      <dgm:prSet/>
      <dgm:spPr/>
      <dgm:t>
        <a:bodyPr/>
        <a:lstStyle/>
        <a:p>
          <a:endParaRPr lang="es-ES"/>
        </a:p>
      </dgm:t>
    </dgm:pt>
    <dgm:pt modelId="{E8AD7860-E118-4F90-9070-D7C2DBD7E440}">
      <dgm:prSet phldrT="[Texto]"/>
      <dgm:spPr/>
      <dgm:t>
        <a:bodyPr/>
        <a:lstStyle/>
        <a:p>
          <a:r>
            <a:rPr lang="es-ES" dirty="0" smtClean="0"/>
            <a:t>Tianjin </a:t>
          </a:r>
          <a:endParaRPr lang="es-ES" dirty="0"/>
        </a:p>
      </dgm:t>
    </dgm:pt>
    <dgm:pt modelId="{7C19BF6A-B839-41E0-A3B6-1D4F71C114D4}" type="parTrans" cxnId="{282C154F-FD39-457F-B6AB-E9345162017B}">
      <dgm:prSet/>
      <dgm:spPr/>
      <dgm:t>
        <a:bodyPr/>
        <a:lstStyle/>
        <a:p>
          <a:endParaRPr lang="es-ES"/>
        </a:p>
      </dgm:t>
    </dgm:pt>
    <dgm:pt modelId="{4A247739-B253-4187-B42F-988E23A0AF3C}" type="sibTrans" cxnId="{282C154F-FD39-457F-B6AB-E9345162017B}">
      <dgm:prSet/>
      <dgm:spPr/>
      <dgm:t>
        <a:bodyPr/>
        <a:lstStyle/>
        <a:p>
          <a:endParaRPr lang="es-ES"/>
        </a:p>
      </dgm:t>
    </dgm:pt>
    <dgm:pt modelId="{34EEF7D7-C2F8-4C46-BFFA-EA441546A94A}">
      <dgm:prSet phldrT="[Texto]"/>
      <dgm:spPr/>
      <dgm:t>
        <a:bodyPr/>
        <a:lstStyle/>
        <a:p>
          <a:r>
            <a:rPr lang="es-ES" dirty="0" smtClean="0"/>
            <a:t>Beijing </a:t>
          </a:r>
          <a:endParaRPr lang="es-ES" dirty="0"/>
        </a:p>
      </dgm:t>
    </dgm:pt>
    <dgm:pt modelId="{A0B36C97-1897-4954-A2D7-2D5A61E018C1}" type="parTrans" cxnId="{1033A4ED-4A91-4CD2-9021-D3FD65357EBC}">
      <dgm:prSet/>
      <dgm:spPr/>
      <dgm:t>
        <a:bodyPr/>
        <a:lstStyle/>
        <a:p>
          <a:endParaRPr lang="es-ES"/>
        </a:p>
      </dgm:t>
    </dgm:pt>
    <dgm:pt modelId="{69AFAC1E-26BF-4E5A-898C-7005C9E6D4F6}" type="sibTrans" cxnId="{1033A4ED-4A91-4CD2-9021-D3FD65357EBC}">
      <dgm:prSet/>
      <dgm:spPr/>
      <dgm:t>
        <a:bodyPr/>
        <a:lstStyle/>
        <a:p>
          <a:endParaRPr lang="es-ES"/>
        </a:p>
      </dgm:t>
    </dgm:pt>
    <dgm:pt modelId="{4F406542-0C07-44E3-B926-6BD47EAB5C2D}" type="pres">
      <dgm:prSet presAssocID="{55E8CE92-F5C5-4110-83B8-81745BF0CAE7}" presName="Name0" presStyleCnt="0">
        <dgm:presLayoutVars>
          <dgm:dir/>
          <dgm:animLvl val="lvl"/>
          <dgm:resizeHandles val="exact"/>
        </dgm:presLayoutVars>
      </dgm:prSet>
      <dgm:spPr/>
    </dgm:pt>
    <dgm:pt modelId="{0915D451-D534-4785-8F97-8671298EBCF4}" type="pres">
      <dgm:prSet presAssocID="{18B853EC-DA88-4311-AC78-F048C131DFE9}" presName="parTxOnly" presStyleLbl="node1" presStyleIdx="0" presStyleCnt="3">
        <dgm:presLayoutVars>
          <dgm:chMax val="0"/>
          <dgm:chPref val="0"/>
          <dgm:bulletEnabled val="1"/>
        </dgm:presLayoutVars>
      </dgm:prSet>
      <dgm:spPr/>
      <dgm:t>
        <a:bodyPr/>
        <a:lstStyle/>
        <a:p>
          <a:endParaRPr lang="es-ES"/>
        </a:p>
      </dgm:t>
    </dgm:pt>
    <dgm:pt modelId="{F16A5F46-87EE-4AEA-90C2-442BA5A56383}" type="pres">
      <dgm:prSet presAssocID="{8AF289FF-C75B-4BC2-9E72-85FA68EBBF05}" presName="parTxOnlySpace" presStyleCnt="0"/>
      <dgm:spPr/>
    </dgm:pt>
    <dgm:pt modelId="{B1F3608C-0A3D-44C3-B07E-F96EBDF97134}" type="pres">
      <dgm:prSet presAssocID="{E8AD7860-E118-4F90-9070-D7C2DBD7E440}" presName="parTxOnly" presStyleLbl="node1" presStyleIdx="1" presStyleCnt="3">
        <dgm:presLayoutVars>
          <dgm:chMax val="0"/>
          <dgm:chPref val="0"/>
          <dgm:bulletEnabled val="1"/>
        </dgm:presLayoutVars>
      </dgm:prSet>
      <dgm:spPr/>
      <dgm:t>
        <a:bodyPr/>
        <a:lstStyle/>
        <a:p>
          <a:endParaRPr lang="es-ES"/>
        </a:p>
      </dgm:t>
    </dgm:pt>
    <dgm:pt modelId="{5037FF0E-5566-411E-954F-440804E85178}" type="pres">
      <dgm:prSet presAssocID="{4A247739-B253-4187-B42F-988E23A0AF3C}" presName="parTxOnlySpace" presStyleCnt="0"/>
      <dgm:spPr/>
    </dgm:pt>
    <dgm:pt modelId="{B48DDDC6-C0FA-4EF9-92D9-F976059044D1}" type="pres">
      <dgm:prSet presAssocID="{34EEF7D7-C2F8-4C46-BFFA-EA441546A94A}" presName="parTxOnly" presStyleLbl="node1" presStyleIdx="2" presStyleCnt="3">
        <dgm:presLayoutVars>
          <dgm:chMax val="0"/>
          <dgm:chPref val="0"/>
          <dgm:bulletEnabled val="1"/>
        </dgm:presLayoutVars>
      </dgm:prSet>
      <dgm:spPr/>
      <dgm:t>
        <a:bodyPr/>
        <a:lstStyle/>
        <a:p>
          <a:endParaRPr lang="es-ES"/>
        </a:p>
      </dgm:t>
    </dgm:pt>
  </dgm:ptLst>
  <dgm:cxnLst>
    <dgm:cxn modelId="{C7D54EC0-A524-4CE0-974F-4C31F3D9CC94}" type="presOf" srcId="{55E8CE92-F5C5-4110-83B8-81745BF0CAE7}" destId="{4F406542-0C07-44E3-B926-6BD47EAB5C2D}" srcOrd="0" destOrd="0" presId="urn:microsoft.com/office/officeart/2005/8/layout/chevron1"/>
    <dgm:cxn modelId="{476B5941-0F96-4BF3-B2EE-3915182AED96}" srcId="{55E8CE92-F5C5-4110-83B8-81745BF0CAE7}" destId="{18B853EC-DA88-4311-AC78-F048C131DFE9}" srcOrd="0" destOrd="0" parTransId="{A2DFE9CC-5A4E-4BE3-9424-068DEE2DCF84}" sibTransId="{8AF289FF-C75B-4BC2-9E72-85FA68EBBF05}"/>
    <dgm:cxn modelId="{269D00E5-FC2D-4117-9266-04864EEF968C}" type="presOf" srcId="{18B853EC-DA88-4311-AC78-F048C131DFE9}" destId="{0915D451-D534-4785-8F97-8671298EBCF4}" srcOrd="0" destOrd="0" presId="urn:microsoft.com/office/officeart/2005/8/layout/chevron1"/>
    <dgm:cxn modelId="{9601FB0C-691C-491D-9336-1909A4389DCC}" type="presOf" srcId="{34EEF7D7-C2F8-4C46-BFFA-EA441546A94A}" destId="{B48DDDC6-C0FA-4EF9-92D9-F976059044D1}" srcOrd="0" destOrd="0" presId="urn:microsoft.com/office/officeart/2005/8/layout/chevron1"/>
    <dgm:cxn modelId="{282C154F-FD39-457F-B6AB-E9345162017B}" srcId="{55E8CE92-F5C5-4110-83B8-81745BF0CAE7}" destId="{E8AD7860-E118-4F90-9070-D7C2DBD7E440}" srcOrd="1" destOrd="0" parTransId="{7C19BF6A-B839-41E0-A3B6-1D4F71C114D4}" sibTransId="{4A247739-B253-4187-B42F-988E23A0AF3C}"/>
    <dgm:cxn modelId="{E1F8FBCF-8B1C-4F3C-96BB-293AEE121105}" type="presOf" srcId="{E8AD7860-E118-4F90-9070-D7C2DBD7E440}" destId="{B1F3608C-0A3D-44C3-B07E-F96EBDF97134}" srcOrd="0" destOrd="0" presId="urn:microsoft.com/office/officeart/2005/8/layout/chevron1"/>
    <dgm:cxn modelId="{1033A4ED-4A91-4CD2-9021-D3FD65357EBC}" srcId="{55E8CE92-F5C5-4110-83B8-81745BF0CAE7}" destId="{34EEF7D7-C2F8-4C46-BFFA-EA441546A94A}" srcOrd="2" destOrd="0" parTransId="{A0B36C97-1897-4954-A2D7-2D5A61E018C1}" sibTransId="{69AFAC1E-26BF-4E5A-898C-7005C9E6D4F6}"/>
    <dgm:cxn modelId="{A607C6A8-2F18-4E61-8223-4528AD611857}" type="presParOf" srcId="{4F406542-0C07-44E3-B926-6BD47EAB5C2D}" destId="{0915D451-D534-4785-8F97-8671298EBCF4}" srcOrd="0" destOrd="0" presId="urn:microsoft.com/office/officeart/2005/8/layout/chevron1"/>
    <dgm:cxn modelId="{0DBA163A-4B8A-4BFF-99CF-E1CEFD979EF8}" type="presParOf" srcId="{4F406542-0C07-44E3-B926-6BD47EAB5C2D}" destId="{F16A5F46-87EE-4AEA-90C2-442BA5A56383}" srcOrd="1" destOrd="0" presId="urn:microsoft.com/office/officeart/2005/8/layout/chevron1"/>
    <dgm:cxn modelId="{D43BC086-E9FD-4255-A011-5D0A5044E929}" type="presParOf" srcId="{4F406542-0C07-44E3-B926-6BD47EAB5C2D}" destId="{B1F3608C-0A3D-44C3-B07E-F96EBDF97134}" srcOrd="2" destOrd="0" presId="urn:microsoft.com/office/officeart/2005/8/layout/chevron1"/>
    <dgm:cxn modelId="{B7CECCB2-59D8-42CD-AC44-81822C0B2FBC}" type="presParOf" srcId="{4F406542-0C07-44E3-B926-6BD47EAB5C2D}" destId="{5037FF0E-5566-411E-954F-440804E85178}" srcOrd="3" destOrd="0" presId="urn:microsoft.com/office/officeart/2005/8/layout/chevron1"/>
    <dgm:cxn modelId="{C05A14C2-6BCA-43FD-B60B-54FD52715CB0}" type="presParOf" srcId="{4F406542-0C07-44E3-B926-6BD47EAB5C2D}" destId="{B48DDDC6-C0FA-4EF9-92D9-F976059044D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3BFF66-F443-4536-AFB4-86E6EC6A15F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S"/>
        </a:p>
      </dgm:t>
    </dgm:pt>
    <dgm:pt modelId="{7B7F2F89-6C4D-4649-93B7-6FB2275EB795}">
      <dgm:prSet phldrT="[Texto]" custT="1"/>
      <dgm:spPr>
        <a:solidFill>
          <a:schemeClr val="bg2">
            <a:lumMod val="10000"/>
          </a:schemeClr>
        </a:solidFill>
      </dgm:spPr>
      <dgm:t>
        <a:bodyPr/>
        <a:lstStyle/>
        <a:p>
          <a:pPr algn="just"/>
          <a:r>
            <a:rPr lang="es-ES_tradnl" sz="1600" dirty="0">
              <a:latin typeface="+mj-lt"/>
            </a:rPr>
            <a:t>La transmisión electrónica de una Declaración Aduanera de Exportación (DAE) en el nuevo sistema ECUAPASS,.</a:t>
          </a:r>
          <a:endParaRPr lang="es-ES" sz="1600" dirty="0">
            <a:latin typeface="+mj-lt"/>
          </a:endParaRPr>
        </a:p>
      </dgm:t>
    </dgm:pt>
    <dgm:pt modelId="{2E3CD905-3504-46EF-9936-BCEA6C8F7DC7}" type="parTrans" cxnId="{9C5B4EC2-03EC-415E-9618-2F68F1D8DF9F}">
      <dgm:prSet/>
      <dgm:spPr/>
      <dgm:t>
        <a:bodyPr/>
        <a:lstStyle/>
        <a:p>
          <a:endParaRPr lang="es-ES" sz="1600">
            <a:latin typeface="+mj-lt"/>
          </a:endParaRPr>
        </a:p>
      </dgm:t>
    </dgm:pt>
    <dgm:pt modelId="{6F867A20-FA95-4B4C-B02D-4CC204FE739B}" type="sibTrans" cxnId="{9C5B4EC2-03EC-415E-9618-2F68F1D8DF9F}">
      <dgm:prSet/>
      <dgm:spPr>
        <a:solidFill>
          <a:srgbClr val="0070C0"/>
        </a:solidFill>
        <a:ln cmpd="dbl">
          <a:solidFill>
            <a:schemeClr val="lt1">
              <a:hueOff val="0"/>
              <a:satOff val="0"/>
              <a:lumOff val="0"/>
            </a:schemeClr>
          </a:solidFill>
        </a:ln>
      </dgm:spPr>
      <dgm:t>
        <a:bodyPr/>
        <a:lstStyle/>
        <a:p>
          <a:endParaRPr lang="es-ES" sz="1600">
            <a:latin typeface="+mj-lt"/>
          </a:endParaRPr>
        </a:p>
      </dgm:t>
    </dgm:pt>
    <dgm:pt modelId="{AE45E773-6234-4D0B-B663-BA87F3B75032}">
      <dgm:prSet phldrT="[Texto]" custT="1"/>
      <dgm:spPr>
        <a:solidFill>
          <a:schemeClr val="bg2">
            <a:lumMod val="25000"/>
          </a:schemeClr>
        </a:solidFill>
      </dgm:spPr>
      <dgm:t>
        <a:bodyPr/>
        <a:lstStyle/>
        <a:p>
          <a:pPr algn="l"/>
          <a:r>
            <a:rPr lang="es-ES_tradnl" sz="1600" dirty="0">
              <a:latin typeface="+mj-lt"/>
            </a:rPr>
            <a:t>La DAE debe tener los siguientes datos:</a:t>
          </a:r>
          <a:endParaRPr lang="es-ES" sz="1600" dirty="0">
            <a:latin typeface="+mj-lt"/>
          </a:endParaRPr>
        </a:p>
        <a:p>
          <a:pPr algn="l"/>
          <a:r>
            <a:rPr lang="es-ES_tradnl" sz="1600" dirty="0">
              <a:latin typeface="+mj-lt"/>
            </a:rPr>
            <a:t>Del exportador o declarante </a:t>
          </a:r>
          <a:endParaRPr lang="es-ES" sz="1600" dirty="0">
            <a:latin typeface="+mj-lt"/>
          </a:endParaRPr>
        </a:p>
        <a:p>
          <a:pPr algn="l"/>
          <a:r>
            <a:rPr lang="es-ES_tradnl" sz="1600" dirty="0">
              <a:latin typeface="+mj-lt"/>
            </a:rPr>
            <a:t>Descripción de mercancía por ítem de factura</a:t>
          </a:r>
          <a:endParaRPr lang="es-ES" sz="1600" dirty="0">
            <a:latin typeface="+mj-lt"/>
          </a:endParaRPr>
        </a:p>
        <a:p>
          <a:pPr algn="l"/>
          <a:r>
            <a:rPr lang="es-ES_tradnl" sz="1600" dirty="0">
              <a:latin typeface="+mj-lt"/>
            </a:rPr>
            <a:t>Datos del consignante</a:t>
          </a:r>
          <a:endParaRPr lang="es-ES" sz="1600" dirty="0">
            <a:latin typeface="+mj-lt"/>
          </a:endParaRPr>
        </a:p>
        <a:p>
          <a:pPr algn="l"/>
          <a:r>
            <a:rPr lang="es-ES_tradnl" sz="1600" dirty="0">
              <a:latin typeface="+mj-lt"/>
            </a:rPr>
            <a:t>Destino de la carga</a:t>
          </a:r>
          <a:endParaRPr lang="es-ES" sz="1600" dirty="0">
            <a:latin typeface="+mj-lt"/>
          </a:endParaRPr>
        </a:p>
        <a:p>
          <a:pPr algn="l"/>
          <a:r>
            <a:rPr lang="es-ES_tradnl" sz="1600" dirty="0">
              <a:latin typeface="+mj-lt"/>
            </a:rPr>
            <a:t>Cantidades</a:t>
          </a:r>
          <a:endParaRPr lang="es-ES" sz="1600" dirty="0">
            <a:latin typeface="+mj-lt"/>
          </a:endParaRPr>
        </a:p>
        <a:p>
          <a:pPr algn="l"/>
          <a:r>
            <a:rPr lang="es-ES_tradnl" sz="1600" dirty="0">
              <a:latin typeface="+mj-lt"/>
            </a:rPr>
            <a:t>Peso; y demás datos relativos a la mercancía.</a:t>
          </a:r>
          <a:endParaRPr lang="es-ES" sz="1600" dirty="0">
            <a:latin typeface="+mj-lt"/>
          </a:endParaRPr>
        </a:p>
      </dgm:t>
    </dgm:pt>
    <dgm:pt modelId="{630D3469-3732-4914-B8E1-BC2D34C086D9}" type="parTrans" cxnId="{79F6DF58-021C-4031-9436-68228D57CF43}">
      <dgm:prSet/>
      <dgm:spPr/>
      <dgm:t>
        <a:bodyPr/>
        <a:lstStyle/>
        <a:p>
          <a:endParaRPr lang="es-ES" sz="1600">
            <a:latin typeface="+mj-lt"/>
          </a:endParaRPr>
        </a:p>
      </dgm:t>
    </dgm:pt>
    <dgm:pt modelId="{F1BDA5A6-EAA9-4EF2-9871-C040ECB80BD9}" type="sibTrans" cxnId="{79F6DF58-021C-4031-9436-68228D57CF43}">
      <dgm:prSet/>
      <dgm:spPr>
        <a:solidFill>
          <a:srgbClr val="0070C0"/>
        </a:solidFill>
        <a:ln cmpd="dbl">
          <a:solidFill>
            <a:schemeClr val="lt1">
              <a:hueOff val="0"/>
              <a:satOff val="0"/>
              <a:lumOff val="0"/>
            </a:schemeClr>
          </a:solidFill>
        </a:ln>
      </dgm:spPr>
      <dgm:t>
        <a:bodyPr/>
        <a:lstStyle/>
        <a:p>
          <a:endParaRPr lang="es-ES" sz="1600">
            <a:latin typeface="+mj-lt"/>
          </a:endParaRPr>
        </a:p>
      </dgm:t>
    </dgm:pt>
    <dgm:pt modelId="{EB98FC51-DF75-4A03-8114-2FF635C9D4B1}">
      <dgm:prSet phldrT="[Texto]" custT="1"/>
      <dgm:spPr>
        <a:solidFill>
          <a:schemeClr val="bg2">
            <a:lumMod val="50000"/>
          </a:schemeClr>
        </a:solidFill>
      </dgm:spPr>
      <dgm:t>
        <a:bodyPr/>
        <a:lstStyle/>
        <a:p>
          <a:pPr algn="l"/>
          <a:r>
            <a:rPr lang="es-ES_tradnl" sz="1600" dirty="0">
              <a:latin typeface="+mj-lt"/>
            </a:rPr>
            <a:t>La documentación digital que debe acompañar a la DAE por medio del ECUAPASS son:</a:t>
          </a:r>
          <a:endParaRPr lang="es-ES" sz="1600" dirty="0">
            <a:latin typeface="+mj-lt"/>
          </a:endParaRPr>
        </a:p>
        <a:p>
          <a:pPr algn="l"/>
          <a:r>
            <a:rPr lang="es-ES_tradnl" sz="1600" dirty="0">
              <a:latin typeface="+mj-lt"/>
            </a:rPr>
            <a:t>Factura comercial original.</a:t>
          </a:r>
          <a:endParaRPr lang="es-ES" sz="1600" dirty="0">
            <a:latin typeface="+mj-lt"/>
          </a:endParaRPr>
        </a:p>
        <a:p>
          <a:pPr algn="l"/>
          <a:r>
            <a:rPr lang="es-ES_tradnl" sz="1600" dirty="0">
              <a:latin typeface="+mj-lt"/>
            </a:rPr>
            <a:t>Autorizaciones previas (cuando el caso lo amerite). </a:t>
          </a:r>
          <a:endParaRPr lang="es-ES" sz="1600" dirty="0">
            <a:latin typeface="+mj-lt"/>
          </a:endParaRPr>
        </a:p>
        <a:p>
          <a:pPr algn="l"/>
          <a:r>
            <a:rPr lang="es-ES_tradnl" sz="1600" dirty="0">
              <a:latin typeface="+mj-lt"/>
            </a:rPr>
            <a:t>Certificado de Origen electrónico (cuando el caso lo amerite)</a:t>
          </a:r>
          <a:endParaRPr lang="es-ES" sz="1600" dirty="0">
            <a:latin typeface="+mj-lt"/>
          </a:endParaRPr>
        </a:p>
      </dgm:t>
    </dgm:pt>
    <dgm:pt modelId="{89A1A0CB-63B0-41BE-9AE7-4616D508770D}" type="parTrans" cxnId="{80C07020-0B5D-4DBA-9365-D3A2C590475D}">
      <dgm:prSet/>
      <dgm:spPr/>
      <dgm:t>
        <a:bodyPr/>
        <a:lstStyle/>
        <a:p>
          <a:endParaRPr lang="es-ES" sz="1600">
            <a:latin typeface="+mj-lt"/>
          </a:endParaRPr>
        </a:p>
      </dgm:t>
    </dgm:pt>
    <dgm:pt modelId="{1FA366A3-D846-4EA2-A6E8-ED638DD50A06}" type="sibTrans" cxnId="{80C07020-0B5D-4DBA-9365-D3A2C590475D}">
      <dgm:prSet/>
      <dgm:spPr>
        <a:solidFill>
          <a:srgbClr val="0070C0"/>
        </a:solidFill>
        <a:ln cmpd="dbl">
          <a:solidFill>
            <a:schemeClr val="lt1">
              <a:hueOff val="0"/>
              <a:satOff val="0"/>
              <a:lumOff val="0"/>
            </a:schemeClr>
          </a:solidFill>
        </a:ln>
      </dgm:spPr>
      <dgm:t>
        <a:bodyPr/>
        <a:lstStyle/>
        <a:p>
          <a:endParaRPr lang="es-ES" sz="1600">
            <a:latin typeface="+mj-lt"/>
          </a:endParaRPr>
        </a:p>
      </dgm:t>
    </dgm:pt>
    <dgm:pt modelId="{92609460-1C7D-4838-8120-1199D11E12BE}">
      <dgm:prSet phldrT="[Texto]" custT="1"/>
      <dgm:spPr>
        <a:solidFill>
          <a:schemeClr val="bg2">
            <a:lumMod val="50000"/>
          </a:schemeClr>
        </a:solidFill>
      </dgm:spPr>
      <dgm:t>
        <a:bodyPr/>
        <a:lstStyle/>
        <a:p>
          <a:r>
            <a:rPr lang="es-ES_tradnl" sz="1600" dirty="0">
              <a:latin typeface="+mj-lt"/>
            </a:rPr>
            <a:t>Cuando la DAE es aceptada la mercancía ingresa a Zona Primaria del distrito en donde se embarca, el depósito temporal la registra y almacena previo a su exportación.</a:t>
          </a:r>
          <a:endParaRPr lang="es-ES" sz="1600" dirty="0">
            <a:latin typeface="+mj-lt"/>
          </a:endParaRPr>
        </a:p>
      </dgm:t>
    </dgm:pt>
    <dgm:pt modelId="{08D9811C-FE68-4105-B608-63B34BA92EB1}" type="parTrans" cxnId="{B7ACD409-CE99-4169-89C3-440B99A37E42}">
      <dgm:prSet/>
      <dgm:spPr/>
      <dgm:t>
        <a:bodyPr/>
        <a:lstStyle/>
        <a:p>
          <a:endParaRPr lang="es-ES" sz="1600">
            <a:latin typeface="+mj-lt"/>
          </a:endParaRPr>
        </a:p>
      </dgm:t>
    </dgm:pt>
    <dgm:pt modelId="{56C2B2D5-5C63-45A1-BB24-0F19F6B96507}" type="sibTrans" cxnId="{B7ACD409-CE99-4169-89C3-440B99A37E42}">
      <dgm:prSet/>
      <dgm:spPr>
        <a:solidFill>
          <a:srgbClr val="0070C0"/>
        </a:solidFill>
        <a:ln cmpd="dbl">
          <a:solidFill>
            <a:schemeClr val="lt1">
              <a:hueOff val="0"/>
              <a:satOff val="0"/>
              <a:lumOff val="0"/>
            </a:schemeClr>
          </a:solidFill>
        </a:ln>
      </dgm:spPr>
      <dgm:t>
        <a:bodyPr/>
        <a:lstStyle/>
        <a:p>
          <a:endParaRPr lang="es-ES" sz="1600">
            <a:latin typeface="+mj-lt"/>
          </a:endParaRPr>
        </a:p>
      </dgm:t>
    </dgm:pt>
    <dgm:pt modelId="{2E0A663C-1451-47CA-8731-56357EE0176F}">
      <dgm:prSet phldrT="[Texto]" custT="1"/>
      <dgm:spPr>
        <a:solidFill>
          <a:schemeClr val="bg2">
            <a:lumMod val="25000"/>
          </a:schemeClr>
        </a:solidFill>
      </dgm:spPr>
      <dgm:t>
        <a:bodyPr/>
        <a:lstStyle/>
        <a:p>
          <a:pPr algn="ctr"/>
          <a:r>
            <a:rPr lang="es-ES_tradnl" sz="1600" dirty="0">
              <a:latin typeface="+mj-lt"/>
            </a:rPr>
            <a:t>Al exportar se le notificará el canal de aforo asignado, los mismos que pueden ser:</a:t>
          </a:r>
          <a:endParaRPr lang="es-ES" sz="1600" dirty="0">
            <a:latin typeface="+mj-lt"/>
          </a:endParaRPr>
        </a:p>
        <a:p>
          <a:pPr algn="l"/>
          <a:r>
            <a:rPr lang="es-ES_tradnl" sz="1600" dirty="0">
              <a:latin typeface="+mj-lt"/>
            </a:rPr>
            <a:t>Canal de Aforo Documental</a:t>
          </a:r>
          <a:endParaRPr lang="es-ES" sz="1600" dirty="0">
            <a:latin typeface="+mj-lt"/>
          </a:endParaRPr>
        </a:p>
        <a:p>
          <a:pPr algn="l"/>
          <a:r>
            <a:rPr lang="es-ES_tradnl" sz="1600" dirty="0">
              <a:latin typeface="+mj-lt"/>
            </a:rPr>
            <a:t>Canal de Aforo Físico Intrusivo</a:t>
          </a:r>
          <a:endParaRPr lang="es-ES" sz="1600" dirty="0">
            <a:latin typeface="+mj-lt"/>
          </a:endParaRPr>
        </a:p>
        <a:p>
          <a:pPr algn="l"/>
          <a:r>
            <a:rPr lang="es-ES_tradnl" sz="1600" dirty="0">
              <a:latin typeface="+mj-lt"/>
            </a:rPr>
            <a:t>Canal de Aforo Automático</a:t>
          </a:r>
          <a:endParaRPr lang="es-ES" sz="1600" dirty="0">
            <a:latin typeface="+mj-lt"/>
          </a:endParaRPr>
        </a:p>
      </dgm:t>
    </dgm:pt>
    <dgm:pt modelId="{9973649E-B81F-4605-ABF5-68AAAEDCD378}" type="parTrans" cxnId="{A5DB5733-15D0-40B0-B49E-9230ED61D73A}">
      <dgm:prSet/>
      <dgm:spPr/>
      <dgm:t>
        <a:bodyPr/>
        <a:lstStyle/>
        <a:p>
          <a:endParaRPr lang="es-ES" sz="1600">
            <a:latin typeface="+mj-lt"/>
          </a:endParaRPr>
        </a:p>
      </dgm:t>
    </dgm:pt>
    <dgm:pt modelId="{C95A5F52-9BA5-4FED-9669-A48DBDEBF1D0}" type="sibTrans" cxnId="{A5DB5733-15D0-40B0-B49E-9230ED61D73A}">
      <dgm:prSet/>
      <dgm:spPr>
        <a:solidFill>
          <a:srgbClr val="0070C0"/>
        </a:solidFill>
        <a:ln cmpd="dbl">
          <a:solidFill>
            <a:schemeClr val="lt1">
              <a:hueOff val="0"/>
              <a:satOff val="0"/>
              <a:lumOff val="0"/>
            </a:schemeClr>
          </a:solidFill>
        </a:ln>
      </dgm:spPr>
      <dgm:t>
        <a:bodyPr/>
        <a:lstStyle/>
        <a:p>
          <a:endParaRPr lang="es-ES" sz="1600">
            <a:latin typeface="+mj-lt"/>
          </a:endParaRPr>
        </a:p>
      </dgm:t>
    </dgm:pt>
    <dgm:pt modelId="{BAFEB6BE-683F-4C8C-AF2B-B20CE759A897}">
      <dgm:prSet phldrT="[Texto]" custT="1"/>
      <dgm:spPr>
        <a:solidFill>
          <a:schemeClr val="bg2">
            <a:lumMod val="10000"/>
          </a:schemeClr>
        </a:solidFill>
      </dgm:spPr>
      <dgm:t>
        <a:bodyPr/>
        <a:lstStyle/>
        <a:p>
          <a:pPr algn="ctr"/>
          <a:r>
            <a:rPr lang="es-ES_tradnl" sz="1600" dirty="0">
              <a:latin typeface="+mj-lt"/>
            </a:rPr>
            <a:t>Procederá al cierre si no existieren novedades, cualquier observación se registrará mediante el esquema de notificación electrónico previsto en el nuevo sistema. </a:t>
          </a:r>
          <a:endParaRPr lang="es-ES" sz="1600" dirty="0">
            <a:latin typeface="+mj-lt"/>
          </a:endParaRPr>
        </a:p>
      </dgm:t>
    </dgm:pt>
    <dgm:pt modelId="{F301AF6E-EED8-4D49-A83D-1520B5DAF4F6}" type="parTrans" cxnId="{BD4CA41A-6054-44D5-A8B4-DABF2C9BF69D}">
      <dgm:prSet/>
      <dgm:spPr/>
      <dgm:t>
        <a:bodyPr/>
        <a:lstStyle/>
        <a:p>
          <a:endParaRPr lang="es-ES" sz="1600">
            <a:latin typeface="+mj-lt"/>
          </a:endParaRPr>
        </a:p>
      </dgm:t>
    </dgm:pt>
    <dgm:pt modelId="{4D45FB0B-45E9-4E64-8A3D-4FF001AA30CE}" type="sibTrans" cxnId="{BD4CA41A-6054-44D5-A8B4-DABF2C9BF69D}">
      <dgm:prSet/>
      <dgm:spPr>
        <a:solidFill>
          <a:srgbClr val="0070C0"/>
        </a:solidFill>
        <a:ln cmpd="dbl">
          <a:solidFill>
            <a:schemeClr val="lt1">
              <a:hueOff val="0"/>
              <a:satOff val="0"/>
              <a:lumOff val="0"/>
            </a:schemeClr>
          </a:solidFill>
        </a:ln>
      </dgm:spPr>
      <dgm:t>
        <a:bodyPr/>
        <a:lstStyle/>
        <a:p>
          <a:endParaRPr lang="es-ES" sz="1600">
            <a:latin typeface="+mj-lt"/>
          </a:endParaRPr>
        </a:p>
      </dgm:t>
    </dgm:pt>
    <dgm:pt modelId="{DE1B7785-9398-4D1B-95D4-1B5DBCE27205}">
      <dgm:prSet phldrT="[Texto]" custT="1"/>
      <dgm:spPr>
        <a:solidFill>
          <a:schemeClr val="bg2">
            <a:lumMod val="10000"/>
          </a:schemeClr>
        </a:solidFill>
      </dgm:spPr>
      <dgm:t>
        <a:bodyPr/>
        <a:lstStyle/>
        <a:p>
          <a:r>
            <a:rPr lang="es-ES_tradnl" sz="1600" dirty="0">
              <a:latin typeface="+mj-lt"/>
            </a:rPr>
            <a:t>Una vez cerrada la Declaración Aduanera de Exportación (DAE) cambiará su estado a salida autorizada y la carga podrá ser embarcada.</a:t>
          </a:r>
          <a:endParaRPr lang="es-ES" sz="1600" dirty="0">
            <a:latin typeface="+mj-lt"/>
          </a:endParaRPr>
        </a:p>
      </dgm:t>
    </dgm:pt>
    <dgm:pt modelId="{6E580C1C-39E3-43F4-A92F-F1201704944A}" type="parTrans" cxnId="{7CF5BB1B-B910-444E-A3F4-CC62E8C8FF8C}">
      <dgm:prSet/>
      <dgm:spPr/>
      <dgm:t>
        <a:bodyPr/>
        <a:lstStyle/>
        <a:p>
          <a:endParaRPr lang="es-ES" sz="1600">
            <a:latin typeface="+mj-lt"/>
          </a:endParaRPr>
        </a:p>
      </dgm:t>
    </dgm:pt>
    <dgm:pt modelId="{17C93300-F701-4CD0-A218-9241A97338E0}" type="sibTrans" cxnId="{7CF5BB1B-B910-444E-A3F4-CC62E8C8FF8C}">
      <dgm:prSet/>
      <dgm:spPr/>
      <dgm:t>
        <a:bodyPr/>
        <a:lstStyle/>
        <a:p>
          <a:endParaRPr lang="es-ES" sz="1600">
            <a:latin typeface="+mj-lt"/>
          </a:endParaRPr>
        </a:p>
      </dgm:t>
    </dgm:pt>
    <dgm:pt modelId="{181D4988-02B8-4D0D-9165-73BC67BA89CA}" type="pres">
      <dgm:prSet presAssocID="{EA3BFF66-F443-4536-AFB4-86E6EC6A15FE}" presName="Name0" presStyleCnt="0">
        <dgm:presLayoutVars>
          <dgm:dir/>
          <dgm:resizeHandles/>
        </dgm:presLayoutVars>
      </dgm:prSet>
      <dgm:spPr/>
      <dgm:t>
        <a:bodyPr/>
        <a:lstStyle/>
        <a:p>
          <a:endParaRPr lang="es-ES"/>
        </a:p>
      </dgm:t>
    </dgm:pt>
    <dgm:pt modelId="{0E26DAD2-186E-4D35-9942-93ABB1700A1D}" type="pres">
      <dgm:prSet presAssocID="{7B7F2F89-6C4D-4649-93B7-6FB2275EB795}" presName="compNode" presStyleCnt="0"/>
      <dgm:spPr/>
    </dgm:pt>
    <dgm:pt modelId="{D50C85AD-4BF2-43E4-9876-F4531807604C}" type="pres">
      <dgm:prSet presAssocID="{7B7F2F89-6C4D-4649-93B7-6FB2275EB795}" presName="dummyConnPt" presStyleCnt="0"/>
      <dgm:spPr/>
    </dgm:pt>
    <dgm:pt modelId="{308D33A7-4184-496A-9B5C-D47D479CA2C5}" type="pres">
      <dgm:prSet presAssocID="{7B7F2F89-6C4D-4649-93B7-6FB2275EB795}" presName="node" presStyleLbl="node1" presStyleIdx="0" presStyleCnt="7" custScaleX="240608">
        <dgm:presLayoutVars>
          <dgm:bulletEnabled val="1"/>
        </dgm:presLayoutVars>
      </dgm:prSet>
      <dgm:spPr/>
      <dgm:t>
        <a:bodyPr/>
        <a:lstStyle/>
        <a:p>
          <a:endParaRPr lang="es-ES"/>
        </a:p>
      </dgm:t>
    </dgm:pt>
    <dgm:pt modelId="{EC3FD8D4-39B2-4ABD-9D5A-F8F744BB4726}" type="pres">
      <dgm:prSet presAssocID="{6F867A20-FA95-4B4C-B02D-4CC204FE739B}" presName="sibTrans" presStyleLbl="bgSibTrans2D1" presStyleIdx="0" presStyleCnt="6"/>
      <dgm:spPr/>
      <dgm:t>
        <a:bodyPr/>
        <a:lstStyle/>
        <a:p>
          <a:endParaRPr lang="es-ES"/>
        </a:p>
      </dgm:t>
    </dgm:pt>
    <dgm:pt modelId="{CFE215E0-336E-4655-A114-9706790C7301}" type="pres">
      <dgm:prSet presAssocID="{AE45E773-6234-4D0B-B663-BA87F3B75032}" presName="compNode" presStyleCnt="0"/>
      <dgm:spPr/>
    </dgm:pt>
    <dgm:pt modelId="{D2AC0377-3188-4142-A426-25906184BD97}" type="pres">
      <dgm:prSet presAssocID="{AE45E773-6234-4D0B-B663-BA87F3B75032}" presName="dummyConnPt" presStyleCnt="0"/>
      <dgm:spPr/>
    </dgm:pt>
    <dgm:pt modelId="{E6BC6366-401A-4F3E-B51F-D8DE5C4FD5E7}" type="pres">
      <dgm:prSet presAssocID="{AE45E773-6234-4D0B-B663-BA87F3B75032}" presName="node" presStyleLbl="node1" presStyleIdx="1" presStyleCnt="7" custScaleX="243844" custScaleY="198242" custLinFactNeighborX="-809" custLinFactNeighborY="-2696">
        <dgm:presLayoutVars>
          <dgm:bulletEnabled val="1"/>
        </dgm:presLayoutVars>
      </dgm:prSet>
      <dgm:spPr/>
      <dgm:t>
        <a:bodyPr/>
        <a:lstStyle/>
        <a:p>
          <a:endParaRPr lang="es-ES"/>
        </a:p>
      </dgm:t>
    </dgm:pt>
    <dgm:pt modelId="{354EDE2F-01D7-4515-9650-BF98316CFABC}" type="pres">
      <dgm:prSet presAssocID="{F1BDA5A6-EAA9-4EF2-9871-C040ECB80BD9}" presName="sibTrans" presStyleLbl="bgSibTrans2D1" presStyleIdx="1" presStyleCnt="6"/>
      <dgm:spPr/>
      <dgm:t>
        <a:bodyPr/>
        <a:lstStyle/>
        <a:p>
          <a:endParaRPr lang="es-ES"/>
        </a:p>
      </dgm:t>
    </dgm:pt>
    <dgm:pt modelId="{6E13D067-D77D-42BC-AABA-6E56A43C9629}" type="pres">
      <dgm:prSet presAssocID="{EB98FC51-DF75-4A03-8114-2FF635C9D4B1}" presName="compNode" presStyleCnt="0"/>
      <dgm:spPr/>
    </dgm:pt>
    <dgm:pt modelId="{AE24B18D-27D1-4A69-994D-C0C9602F8354}" type="pres">
      <dgm:prSet presAssocID="{EB98FC51-DF75-4A03-8114-2FF635C9D4B1}" presName="dummyConnPt" presStyleCnt="0"/>
      <dgm:spPr/>
    </dgm:pt>
    <dgm:pt modelId="{6D674376-E5C9-4156-AA7A-DDA4340B88DD}" type="pres">
      <dgm:prSet presAssocID="{EB98FC51-DF75-4A03-8114-2FF635C9D4B1}" presName="node" presStyleLbl="node1" presStyleIdx="2" presStyleCnt="7" custScaleX="249986" custScaleY="167886">
        <dgm:presLayoutVars>
          <dgm:bulletEnabled val="1"/>
        </dgm:presLayoutVars>
      </dgm:prSet>
      <dgm:spPr/>
      <dgm:t>
        <a:bodyPr/>
        <a:lstStyle/>
        <a:p>
          <a:endParaRPr lang="es-ES"/>
        </a:p>
      </dgm:t>
    </dgm:pt>
    <dgm:pt modelId="{0B2B4669-70EB-4862-8BB0-466FD58D1C8A}" type="pres">
      <dgm:prSet presAssocID="{1FA366A3-D846-4EA2-A6E8-ED638DD50A06}" presName="sibTrans" presStyleLbl="bgSibTrans2D1" presStyleIdx="2" presStyleCnt="6" custAng="131907" custLinFactNeighborY="45738"/>
      <dgm:spPr/>
      <dgm:t>
        <a:bodyPr/>
        <a:lstStyle/>
        <a:p>
          <a:endParaRPr lang="es-ES"/>
        </a:p>
      </dgm:t>
    </dgm:pt>
    <dgm:pt modelId="{ED7A5435-471E-4112-8DFB-30881448C41F}" type="pres">
      <dgm:prSet presAssocID="{92609460-1C7D-4838-8120-1199D11E12BE}" presName="compNode" presStyleCnt="0"/>
      <dgm:spPr/>
    </dgm:pt>
    <dgm:pt modelId="{14E85DE9-617F-40A8-8A48-D4DBDF557B3D}" type="pres">
      <dgm:prSet presAssocID="{92609460-1C7D-4838-8120-1199D11E12BE}" presName="dummyConnPt" presStyleCnt="0"/>
      <dgm:spPr/>
    </dgm:pt>
    <dgm:pt modelId="{E5E2A9A6-3AB6-4791-90E2-491A623EE137}" type="pres">
      <dgm:prSet presAssocID="{92609460-1C7D-4838-8120-1199D11E12BE}" presName="node" presStyleLbl="node1" presStyleIdx="3" presStyleCnt="7" custScaleX="206934" custScaleY="138180" custLinFactNeighborX="1250" custLinFactNeighborY="-28406">
        <dgm:presLayoutVars>
          <dgm:bulletEnabled val="1"/>
        </dgm:presLayoutVars>
      </dgm:prSet>
      <dgm:spPr/>
      <dgm:t>
        <a:bodyPr/>
        <a:lstStyle/>
        <a:p>
          <a:endParaRPr lang="es-ES"/>
        </a:p>
      </dgm:t>
    </dgm:pt>
    <dgm:pt modelId="{8A075F5B-1E80-4E9E-8FA3-5E4851ED08E0}" type="pres">
      <dgm:prSet presAssocID="{56C2B2D5-5C63-45A1-BB24-0F19F6B96507}" presName="sibTrans" presStyleLbl="bgSibTrans2D1" presStyleIdx="3" presStyleCnt="6"/>
      <dgm:spPr/>
      <dgm:t>
        <a:bodyPr/>
        <a:lstStyle/>
        <a:p>
          <a:endParaRPr lang="es-ES"/>
        </a:p>
      </dgm:t>
    </dgm:pt>
    <dgm:pt modelId="{E7F4D635-0EFD-4A3D-9324-1E88A7FC3364}" type="pres">
      <dgm:prSet presAssocID="{2E0A663C-1451-47CA-8731-56357EE0176F}" presName="compNode" presStyleCnt="0"/>
      <dgm:spPr/>
    </dgm:pt>
    <dgm:pt modelId="{53DE48FB-1BF6-4FC8-932D-3669813491E1}" type="pres">
      <dgm:prSet presAssocID="{2E0A663C-1451-47CA-8731-56357EE0176F}" presName="dummyConnPt" presStyleCnt="0"/>
      <dgm:spPr/>
    </dgm:pt>
    <dgm:pt modelId="{EDBEABE0-E84E-4F52-9917-9F96EC5C74BE}" type="pres">
      <dgm:prSet presAssocID="{2E0A663C-1451-47CA-8731-56357EE0176F}" presName="node" presStyleLbl="node1" presStyleIdx="4" presStyleCnt="7" custScaleX="208666" custScaleY="169670" custLinFactNeighborX="1496" custLinFactNeighborY="-36240">
        <dgm:presLayoutVars>
          <dgm:bulletEnabled val="1"/>
        </dgm:presLayoutVars>
      </dgm:prSet>
      <dgm:spPr/>
      <dgm:t>
        <a:bodyPr/>
        <a:lstStyle/>
        <a:p>
          <a:endParaRPr lang="es-ES"/>
        </a:p>
      </dgm:t>
    </dgm:pt>
    <dgm:pt modelId="{36D025DF-12FC-4792-AA87-67B8E1429F54}" type="pres">
      <dgm:prSet presAssocID="{C95A5F52-9BA5-4FED-9669-A48DBDEBF1D0}" presName="sibTrans" presStyleLbl="bgSibTrans2D1" presStyleIdx="4" presStyleCnt="6"/>
      <dgm:spPr/>
      <dgm:t>
        <a:bodyPr/>
        <a:lstStyle/>
        <a:p>
          <a:endParaRPr lang="es-ES"/>
        </a:p>
      </dgm:t>
    </dgm:pt>
    <dgm:pt modelId="{2E81184B-24CD-4019-8F91-5E9FAC99A402}" type="pres">
      <dgm:prSet presAssocID="{BAFEB6BE-683F-4C8C-AF2B-B20CE759A897}" presName="compNode" presStyleCnt="0"/>
      <dgm:spPr/>
    </dgm:pt>
    <dgm:pt modelId="{3ABF8E35-313D-435F-9BC8-8D4EB1849B09}" type="pres">
      <dgm:prSet presAssocID="{BAFEB6BE-683F-4C8C-AF2B-B20CE759A897}" presName="dummyConnPt" presStyleCnt="0"/>
      <dgm:spPr/>
    </dgm:pt>
    <dgm:pt modelId="{C9E9FEAF-347B-468E-AB06-5FB4411D19D3}" type="pres">
      <dgm:prSet presAssocID="{BAFEB6BE-683F-4C8C-AF2B-B20CE759A897}" presName="node" presStyleLbl="node1" presStyleIdx="5" presStyleCnt="7" custScaleX="207942" custScaleY="129264" custLinFactY="-66947" custLinFactNeighborY="-100000">
        <dgm:presLayoutVars>
          <dgm:bulletEnabled val="1"/>
        </dgm:presLayoutVars>
      </dgm:prSet>
      <dgm:spPr/>
      <dgm:t>
        <a:bodyPr/>
        <a:lstStyle/>
        <a:p>
          <a:endParaRPr lang="es-ES"/>
        </a:p>
      </dgm:t>
    </dgm:pt>
    <dgm:pt modelId="{FDED7A41-B27A-4534-9349-B40FEFB0BBBB}" type="pres">
      <dgm:prSet presAssocID="{4D45FB0B-45E9-4E64-8A3D-4FF001AA30CE}" presName="sibTrans" presStyleLbl="bgSibTrans2D1" presStyleIdx="5" presStyleCnt="6"/>
      <dgm:spPr/>
      <dgm:t>
        <a:bodyPr/>
        <a:lstStyle/>
        <a:p>
          <a:endParaRPr lang="es-ES"/>
        </a:p>
      </dgm:t>
    </dgm:pt>
    <dgm:pt modelId="{EDFAA903-8DC3-446B-BD99-B71A7795A729}" type="pres">
      <dgm:prSet presAssocID="{DE1B7785-9398-4D1B-95D4-1B5DBCE27205}" presName="compNode" presStyleCnt="0"/>
      <dgm:spPr/>
    </dgm:pt>
    <dgm:pt modelId="{376DEA32-27A0-47C6-99CB-EB0F9EB7954F}" type="pres">
      <dgm:prSet presAssocID="{DE1B7785-9398-4D1B-95D4-1B5DBCE27205}" presName="dummyConnPt" presStyleCnt="0"/>
      <dgm:spPr/>
    </dgm:pt>
    <dgm:pt modelId="{2D03947A-0ECA-460E-A99B-AC4DE283EB24}" type="pres">
      <dgm:prSet presAssocID="{DE1B7785-9398-4D1B-95D4-1B5DBCE27205}" presName="node" presStyleLbl="node1" presStyleIdx="6" presStyleCnt="7" custScaleX="145005" custScaleY="131960" custLinFactNeighborX="-4670" custLinFactNeighborY="-30483">
        <dgm:presLayoutVars>
          <dgm:bulletEnabled val="1"/>
        </dgm:presLayoutVars>
      </dgm:prSet>
      <dgm:spPr/>
      <dgm:t>
        <a:bodyPr/>
        <a:lstStyle/>
        <a:p>
          <a:endParaRPr lang="es-ES"/>
        </a:p>
      </dgm:t>
    </dgm:pt>
  </dgm:ptLst>
  <dgm:cxnLst>
    <dgm:cxn modelId="{A4F77C71-1FDE-427A-82D9-CE30E90534D6}" type="presOf" srcId="{C95A5F52-9BA5-4FED-9669-A48DBDEBF1D0}" destId="{36D025DF-12FC-4792-AA87-67B8E1429F54}" srcOrd="0" destOrd="0" presId="urn:microsoft.com/office/officeart/2005/8/layout/bProcess4"/>
    <dgm:cxn modelId="{12708056-CDF5-4506-9351-ACAD95E340D6}" type="presOf" srcId="{6F867A20-FA95-4B4C-B02D-4CC204FE739B}" destId="{EC3FD8D4-39B2-4ABD-9D5A-F8F744BB4726}" srcOrd="0" destOrd="0" presId="urn:microsoft.com/office/officeart/2005/8/layout/bProcess4"/>
    <dgm:cxn modelId="{9C5B4EC2-03EC-415E-9618-2F68F1D8DF9F}" srcId="{EA3BFF66-F443-4536-AFB4-86E6EC6A15FE}" destId="{7B7F2F89-6C4D-4649-93B7-6FB2275EB795}" srcOrd="0" destOrd="0" parTransId="{2E3CD905-3504-46EF-9936-BCEA6C8F7DC7}" sibTransId="{6F867A20-FA95-4B4C-B02D-4CC204FE739B}"/>
    <dgm:cxn modelId="{2602B44F-2D12-4E86-A058-EEBB82120325}" type="presOf" srcId="{56C2B2D5-5C63-45A1-BB24-0F19F6B96507}" destId="{8A075F5B-1E80-4E9E-8FA3-5E4851ED08E0}" srcOrd="0" destOrd="0" presId="urn:microsoft.com/office/officeart/2005/8/layout/bProcess4"/>
    <dgm:cxn modelId="{B7ACD409-CE99-4169-89C3-440B99A37E42}" srcId="{EA3BFF66-F443-4536-AFB4-86E6EC6A15FE}" destId="{92609460-1C7D-4838-8120-1199D11E12BE}" srcOrd="3" destOrd="0" parTransId="{08D9811C-FE68-4105-B608-63B34BA92EB1}" sibTransId="{56C2B2D5-5C63-45A1-BB24-0F19F6B96507}"/>
    <dgm:cxn modelId="{7CF5BB1B-B910-444E-A3F4-CC62E8C8FF8C}" srcId="{EA3BFF66-F443-4536-AFB4-86E6EC6A15FE}" destId="{DE1B7785-9398-4D1B-95D4-1B5DBCE27205}" srcOrd="6" destOrd="0" parTransId="{6E580C1C-39E3-43F4-A92F-F1201704944A}" sibTransId="{17C93300-F701-4CD0-A218-9241A97338E0}"/>
    <dgm:cxn modelId="{BD4CA41A-6054-44D5-A8B4-DABF2C9BF69D}" srcId="{EA3BFF66-F443-4536-AFB4-86E6EC6A15FE}" destId="{BAFEB6BE-683F-4C8C-AF2B-B20CE759A897}" srcOrd="5" destOrd="0" parTransId="{F301AF6E-EED8-4D49-A83D-1520B5DAF4F6}" sibTransId="{4D45FB0B-45E9-4E64-8A3D-4FF001AA30CE}"/>
    <dgm:cxn modelId="{E25F5A9A-F2C6-46B0-8EF8-CE7FDF463D91}" type="presOf" srcId="{92609460-1C7D-4838-8120-1199D11E12BE}" destId="{E5E2A9A6-3AB6-4791-90E2-491A623EE137}" srcOrd="0" destOrd="0" presId="urn:microsoft.com/office/officeart/2005/8/layout/bProcess4"/>
    <dgm:cxn modelId="{0FD8B0EF-E1A2-4967-8B67-30429711E1EE}" type="presOf" srcId="{DE1B7785-9398-4D1B-95D4-1B5DBCE27205}" destId="{2D03947A-0ECA-460E-A99B-AC4DE283EB24}" srcOrd="0" destOrd="0" presId="urn:microsoft.com/office/officeart/2005/8/layout/bProcess4"/>
    <dgm:cxn modelId="{306B7FC4-549F-4AD0-9736-77009D340AA1}" type="presOf" srcId="{EB98FC51-DF75-4A03-8114-2FF635C9D4B1}" destId="{6D674376-E5C9-4156-AA7A-DDA4340B88DD}" srcOrd="0" destOrd="0" presId="urn:microsoft.com/office/officeart/2005/8/layout/bProcess4"/>
    <dgm:cxn modelId="{C561FD9A-B37B-4EE9-8FEA-984396A4615D}" type="presOf" srcId="{BAFEB6BE-683F-4C8C-AF2B-B20CE759A897}" destId="{C9E9FEAF-347B-468E-AB06-5FB4411D19D3}" srcOrd="0" destOrd="0" presId="urn:microsoft.com/office/officeart/2005/8/layout/bProcess4"/>
    <dgm:cxn modelId="{85DB5FD6-614C-4082-BC03-2DA457F21299}" type="presOf" srcId="{2E0A663C-1451-47CA-8731-56357EE0176F}" destId="{EDBEABE0-E84E-4F52-9917-9F96EC5C74BE}" srcOrd="0" destOrd="0" presId="urn:microsoft.com/office/officeart/2005/8/layout/bProcess4"/>
    <dgm:cxn modelId="{A5DB5733-15D0-40B0-B49E-9230ED61D73A}" srcId="{EA3BFF66-F443-4536-AFB4-86E6EC6A15FE}" destId="{2E0A663C-1451-47CA-8731-56357EE0176F}" srcOrd="4" destOrd="0" parTransId="{9973649E-B81F-4605-ABF5-68AAAEDCD378}" sibTransId="{C95A5F52-9BA5-4FED-9669-A48DBDEBF1D0}"/>
    <dgm:cxn modelId="{79F6DF58-021C-4031-9436-68228D57CF43}" srcId="{EA3BFF66-F443-4536-AFB4-86E6EC6A15FE}" destId="{AE45E773-6234-4D0B-B663-BA87F3B75032}" srcOrd="1" destOrd="0" parTransId="{630D3469-3732-4914-B8E1-BC2D34C086D9}" sibTransId="{F1BDA5A6-EAA9-4EF2-9871-C040ECB80BD9}"/>
    <dgm:cxn modelId="{1E53C24A-7B2F-410A-9904-F81532DD4BF8}" type="presOf" srcId="{F1BDA5A6-EAA9-4EF2-9871-C040ECB80BD9}" destId="{354EDE2F-01D7-4515-9650-BF98316CFABC}" srcOrd="0" destOrd="0" presId="urn:microsoft.com/office/officeart/2005/8/layout/bProcess4"/>
    <dgm:cxn modelId="{A98F0AB2-354F-4098-B19C-DB85312500E4}" type="presOf" srcId="{EA3BFF66-F443-4536-AFB4-86E6EC6A15FE}" destId="{181D4988-02B8-4D0D-9165-73BC67BA89CA}" srcOrd="0" destOrd="0" presId="urn:microsoft.com/office/officeart/2005/8/layout/bProcess4"/>
    <dgm:cxn modelId="{8E751D9B-7729-4E19-A23D-1EE0B44CB598}" type="presOf" srcId="{1FA366A3-D846-4EA2-A6E8-ED638DD50A06}" destId="{0B2B4669-70EB-4862-8BB0-466FD58D1C8A}" srcOrd="0" destOrd="0" presId="urn:microsoft.com/office/officeart/2005/8/layout/bProcess4"/>
    <dgm:cxn modelId="{6D20B2B5-B548-4214-95D7-2D0AEF7E9E3D}" type="presOf" srcId="{AE45E773-6234-4D0B-B663-BA87F3B75032}" destId="{E6BC6366-401A-4F3E-B51F-D8DE5C4FD5E7}" srcOrd="0" destOrd="0" presId="urn:microsoft.com/office/officeart/2005/8/layout/bProcess4"/>
    <dgm:cxn modelId="{231E455C-6FCF-4A60-8F58-C87EEFC05541}" type="presOf" srcId="{4D45FB0B-45E9-4E64-8A3D-4FF001AA30CE}" destId="{FDED7A41-B27A-4534-9349-B40FEFB0BBBB}" srcOrd="0" destOrd="0" presId="urn:microsoft.com/office/officeart/2005/8/layout/bProcess4"/>
    <dgm:cxn modelId="{80C07020-0B5D-4DBA-9365-D3A2C590475D}" srcId="{EA3BFF66-F443-4536-AFB4-86E6EC6A15FE}" destId="{EB98FC51-DF75-4A03-8114-2FF635C9D4B1}" srcOrd="2" destOrd="0" parTransId="{89A1A0CB-63B0-41BE-9AE7-4616D508770D}" sibTransId="{1FA366A3-D846-4EA2-A6E8-ED638DD50A06}"/>
    <dgm:cxn modelId="{DCDBC07B-33C6-4259-B1EB-0A36A70626AC}" type="presOf" srcId="{7B7F2F89-6C4D-4649-93B7-6FB2275EB795}" destId="{308D33A7-4184-496A-9B5C-D47D479CA2C5}" srcOrd="0" destOrd="0" presId="urn:microsoft.com/office/officeart/2005/8/layout/bProcess4"/>
    <dgm:cxn modelId="{7A3EDBD7-E771-4CF7-9BFA-DC39B927B628}" type="presParOf" srcId="{181D4988-02B8-4D0D-9165-73BC67BA89CA}" destId="{0E26DAD2-186E-4D35-9942-93ABB1700A1D}" srcOrd="0" destOrd="0" presId="urn:microsoft.com/office/officeart/2005/8/layout/bProcess4"/>
    <dgm:cxn modelId="{ED27EFD1-2979-4815-BB8F-E02011BDBA06}" type="presParOf" srcId="{0E26DAD2-186E-4D35-9942-93ABB1700A1D}" destId="{D50C85AD-4BF2-43E4-9876-F4531807604C}" srcOrd="0" destOrd="0" presId="urn:microsoft.com/office/officeart/2005/8/layout/bProcess4"/>
    <dgm:cxn modelId="{32A05E68-9196-4800-944A-8AF48DB848E7}" type="presParOf" srcId="{0E26DAD2-186E-4D35-9942-93ABB1700A1D}" destId="{308D33A7-4184-496A-9B5C-D47D479CA2C5}" srcOrd="1" destOrd="0" presId="urn:microsoft.com/office/officeart/2005/8/layout/bProcess4"/>
    <dgm:cxn modelId="{2AC96F97-A1D7-4C98-8E4F-D2BED178EE56}" type="presParOf" srcId="{181D4988-02B8-4D0D-9165-73BC67BA89CA}" destId="{EC3FD8D4-39B2-4ABD-9D5A-F8F744BB4726}" srcOrd="1" destOrd="0" presId="urn:microsoft.com/office/officeart/2005/8/layout/bProcess4"/>
    <dgm:cxn modelId="{E61C78A2-A619-49C9-AF3C-507F33E8BCB9}" type="presParOf" srcId="{181D4988-02B8-4D0D-9165-73BC67BA89CA}" destId="{CFE215E0-336E-4655-A114-9706790C7301}" srcOrd="2" destOrd="0" presId="urn:microsoft.com/office/officeart/2005/8/layout/bProcess4"/>
    <dgm:cxn modelId="{D66D7C05-9189-4E58-BB9C-7F65FEF4B18D}" type="presParOf" srcId="{CFE215E0-336E-4655-A114-9706790C7301}" destId="{D2AC0377-3188-4142-A426-25906184BD97}" srcOrd="0" destOrd="0" presId="urn:microsoft.com/office/officeart/2005/8/layout/bProcess4"/>
    <dgm:cxn modelId="{CC496EB2-C13A-4A18-9915-133DEEC85A0E}" type="presParOf" srcId="{CFE215E0-336E-4655-A114-9706790C7301}" destId="{E6BC6366-401A-4F3E-B51F-D8DE5C4FD5E7}" srcOrd="1" destOrd="0" presId="urn:microsoft.com/office/officeart/2005/8/layout/bProcess4"/>
    <dgm:cxn modelId="{01F1C7CA-8CA1-4500-A1E5-2B55418859D8}" type="presParOf" srcId="{181D4988-02B8-4D0D-9165-73BC67BA89CA}" destId="{354EDE2F-01D7-4515-9650-BF98316CFABC}" srcOrd="3" destOrd="0" presId="urn:microsoft.com/office/officeart/2005/8/layout/bProcess4"/>
    <dgm:cxn modelId="{52AC0C7F-A46D-44B1-A24A-D3FA1622AD8A}" type="presParOf" srcId="{181D4988-02B8-4D0D-9165-73BC67BA89CA}" destId="{6E13D067-D77D-42BC-AABA-6E56A43C9629}" srcOrd="4" destOrd="0" presId="urn:microsoft.com/office/officeart/2005/8/layout/bProcess4"/>
    <dgm:cxn modelId="{FDCFDAF0-7626-4B4F-9E63-92A3AAE5FA24}" type="presParOf" srcId="{6E13D067-D77D-42BC-AABA-6E56A43C9629}" destId="{AE24B18D-27D1-4A69-994D-C0C9602F8354}" srcOrd="0" destOrd="0" presId="urn:microsoft.com/office/officeart/2005/8/layout/bProcess4"/>
    <dgm:cxn modelId="{6A705F84-DA2B-44BB-82BE-0BA4586B4D5E}" type="presParOf" srcId="{6E13D067-D77D-42BC-AABA-6E56A43C9629}" destId="{6D674376-E5C9-4156-AA7A-DDA4340B88DD}" srcOrd="1" destOrd="0" presId="urn:microsoft.com/office/officeart/2005/8/layout/bProcess4"/>
    <dgm:cxn modelId="{E2C2AA34-8BE5-4EB3-9B57-160CB8CB51BB}" type="presParOf" srcId="{181D4988-02B8-4D0D-9165-73BC67BA89CA}" destId="{0B2B4669-70EB-4862-8BB0-466FD58D1C8A}" srcOrd="5" destOrd="0" presId="urn:microsoft.com/office/officeart/2005/8/layout/bProcess4"/>
    <dgm:cxn modelId="{24B3BEFB-BCDD-4389-804E-128670DCF6A1}" type="presParOf" srcId="{181D4988-02B8-4D0D-9165-73BC67BA89CA}" destId="{ED7A5435-471E-4112-8DFB-30881448C41F}" srcOrd="6" destOrd="0" presId="urn:microsoft.com/office/officeart/2005/8/layout/bProcess4"/>
    <dgm:cxn modelId="{D4BC08F2-93DE-456E-A8FB-7C79382148D0}" type="presParOf" srcId="{ED7A5435-471E-4112-8DFB-30881448C41F}" destId="{14E85DE9-617F-40A8-8A48-D4DBDF557B3D}" srcOrd="0" destOrd="0" presId="urn:microsoft.com/office/officeart/2005/8/layout/bProcess4"/>
    <dgm:cxn modelId="{A7868E6A-10AC-4879-B433-B36C48562D41}" type="presParOf" srcId="{ED7A5435-471E-4112-8DFB-30881448C41F}" destId="{E5E2A9A6-3AB6-4791-90E2-491A623EE137}" srcOrd="1" destOrd="0" presId="urn:microsoft.com/office/officeart/2005/8/layout/bProcess4"/>
    <dgm:cxn modelId="{83C1EDA6-D636-4509-9445-D5B873C17264}" type="presParOf" srcId="{181D4988-02B8-4D0D-9165-73BC67BA89CA}" destId="{8A075F5B-1E80-4E9E-8FA3-5E4851ED08E0}" srcOrd="7" destOrd="0" presId="urn:microsoft.com/office/officeart/2005/8/layout/bProcess4"/>
    <dgm:cxn modelId="{BA8F5754-DA21-41B1-9AC9-0AF1679E1431}" type="presParOf" srcId="{181D4988-02B8-4D0D-9165-73BC67BA89CA}" destId="{E7F4D635-0EFD-4A3D-9324-1E88A7FC3364}" srcOrd="8" destOrd="0" presId="urn:microsoft.com/office/officeart/2005/8/layout/bProcess4"/>
    <dgm:cxn modelId="{24F6EC45-E4A8-49BE-8A91-F2E870A9C1E1}" type="presParOf" srcId="{E7F4D635-0EFD-4A3D-9324-1E88A7FC3364}" destId="{53DE48FB-1BF6-4FC8-932D-3669813491E1}" srcOrd="0" destOrd="0" presId="urn:microsoft.com/office/officeart/2005/8/layout/bProcess4"/>
    <dgm:cxn modelId="{7DFABA18-A341-46A6-8619-D185D134DBE7}" type="presParOf" srcId="{E7F4D635-0EFD-4A3D-9324-1E88A7FC3364}" destId="{EDBEABE0-E84E-4F52-9917-9F96EC5C74BE}" srcOrd="1" destOrd="0" presId="urn:microsoft.com/office/officeart/2005/8/layout/bProcess4"/>
    <dgm:cxn modelId="{13BD134A-813D-44CE-AA06-E23546FB6212}" type="presParOf" srcId="{181D4988-02B8-4D0D-9165-73BC67BA89CA}" destId="{36D025DF-12FC-4792-AA87-67B8E1429F54}" srcOrd="9" destOrd="0" presId="urn:microsoft.com/office/officeart/2005/8/layout/bProcess4"/>
    <dgm:cxn modelId="{A6AF672B-E702-47D3-A660-FC6B8BA54A7A}" type="presParOf" srcId="{181D4988-02B8-4D0D-9165-73BC67BA89CA}" destId="{2E81184B-24CD-4019-8F91-5E9FAC99A402}" srcOrd="10" destOrd="0" presId="urn:microsoft.com/office/officeart/2005/8/layout/bProcess4"/>
    <dgm:cxn modelId="{3CAF3C4B-7BF2-44AA-B59A-E2CF90643AF5}" type="presParOf" srcId="{2E81184B-24CD-4019-8F91-5E9FAC99A402}" destId="{3ABF8E35-313D-435F-9BC8-8D4EB1849B09}" srcOrd="0" destOrd="0" presId="urn:microsoft.com/office/officeart/2005/8/layout/bProcess4"/>
    <dgm:cxn modelId="{9E6C6A76-F4A5-48F9-8083-3ACA3CA1598C}" type="presParOf" srcId="{2E81184B-24CD-4019-8F91-5E9FAC99A402}" destId="{C9E9FEAF-347B-468E-AB06-5FB4411D19D3}" srcOrd="1" destOrd="0" presId="urn:microsoft.com/office/officeart/2005/8/layout/bProcess4"/>
    <dgm:cxn modelId="{E6D2C4CF-A6DF-4C3A-9975-8678FE6E4B35}" type="presParOf" srcId="{181D4988-02B8-4D0D-9165-73BC67BA89CA}" destId="{FDED7A41-B27A-4534-9349-B40FEFB0BBBB}" srcOrd="11" destOrd="0" presId="urn:microsoft.com/office/officeart/2005/8/layout/bProcess4"/>
    <dgm:cxn modelId="{0D12F496-7761-4A25-BEB0-1237CD96EE61}" type="presParOf" srcId="{181D4988-02B8-4D0D-9165-73BC67BA89CA}" destId="{EDFAA903-8DC3-446B-BD99-B71A7795A729}" srcOrd="12" destOrd="0" presId="urn:microsoft.com/office/officeart/2005/8/layout/bProcess4"/>
    <dgm:cxn modelId="{92B337C2-FA16-4CED-98F6-85F56F9B5358}" type="presParOf" srcId="{EDFAA903-8DC3-446B-BD99-B71A7795A729}" destId="{376DEA32-27A0-47C6-99CB-EB0F9EB7954F}" srcOrd="0" destOrd="0" presId="urn:microsoft.com/office/officeart/2005/8/layout/bProcess4"/>
    <dgm:cxn modelId="{A2C957B3-5A21-4D56-8BA6-45B7F3CB6CB2}" type="presParOf" srcId="{EDFAA903-8DC3-446B-BD99-B71A7795A729}" destId="{2D03947A-0ECA-460E-A99B-AC4DE283EB2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9F706A-93F5-45CE-934E-0AEC818D6834}"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s-ES"/>
        </a:p>
      </dgm:t>
    </dgm:pt>
    <dgm:pt modelId="{B4482DED-A3DE-47C2-8AC9-A86DFCF9958A}">
      <dgm:prSet phldrT="[Texto]" custT="1"/>
      <dgm:spPr/>
      <dgm:t>
        <a:bodyPr/>
        <a:lstStyle/>
        <a:p>
          <a:r>
            <a:rPr lang="es-EC" sz="1200" dirty="0" smtClean="0">
              <a:latin typeface="+mj-lt"/>
            </a:rPr>
            <a:t>i = t p  (recursos propios) + t a (recursos de terceros) + riesgo país + inflación</a:t>
          </a:r>
          <a:endParaRPr lang="es-ES" sz="1200" dirty="0" smtClean="0">
            <a:latin typeface="+mj-lt"/>
          </a:endParaRPr>
        </a:p>
        <a:p>
          <a:r>
            <a:rPr lang="es-EC" sz="1200" dirty="0" smtClean="0">
              <a:latin typeface="+mj-lt"/>
            </a:rPr>
            <a:t>i = 4,53% (16%) + 8,17% (84%) + 7,1+ 3,67%</a:t>
          </a:r>
          <a:endParaRPr lang="es-ES" sz="1200" dirty="0" smtClean="0">
            <a:latin typeface="+mj-lt"/>
          </a:endParaRPr>
        </a:p>
        <a:p>
          <a:r>
            <a:rPr lang="es-EC" sz="1800" dirty="0" smtClean="0">
              <a:latin typeface="+mj-lt"/>
            </a:rPr>
            <a:t>i = 23,80% </a:t>
          </a:r>
          <a:endParaRPr lang="es-ES" sz="1800" dirty="0" smtClean="0">
            <a:latin typeface="+mj-lt"/>
          </a:endParaRPr>
        </a:p>
        <a:p>
          <a:endParaRPr lang="es-ES" sz="1200" dirty="0">
            <a:latin typeface="+mj-lt"/>
          </a:endParaRPr>
        </a:p>
      </dgm:t>
    </dgm:pt>
    <dgm:pt modelId="{7C49D5EB-F73A-4A42-AC2D-1BC8851C51FA}" type="parTrans" cxnId="{72AEB4F3-D8B8-4AC9-B29A-4291B03EF483}">
      <dgm:prSet/>
      <dgm:spPr/>
      <dgm:t>
        <a:bodyPr/>
        <a:lstStyle/>
        <a:p>
          <a:endParaRPr lang="es-ES"/>
        </a:p>
      </dgm:t>
    </dgm:pt>
    <dgm:pt modelId="{09B82CB1-4799-4F2B-A853-E81AB0EDB5BD}" type="sibTrans" cxnId="{72AEB4F3-D8B8-4AC9-B29A-4291B03EF483}">
      <dgm:prSet/>
      <dgm:spPr/>
      <dgm:t>
        <a:bodyPr/>
        <a:lstStyle/>
        <a:p>
          <a:endParaRPr lang="es-ES"/>
        </a:p>
      </dgm:t>
    </dgm:pt>
    <dgm:pt modelId="{79F15082-6308-45D4-92D2-DF04DC9D2E71}">
      <dgm:prSet phldrT="[Texto]" custT="1"/>
      <dgm:spPr/>
      <dgm:t>
        <a:bodyPr/>
        <a:lstStyle/>
        <a:p>
          <a:pPr algn="l"/>
          <a:r>
            <a:rPr lang="es-ES_tradnl" sz="1400" b="0" dirty="0" smtClean="0">
              <a:latin typeface="+mj-lt"/>
            </a:rPr>
            <a:t>Esta medida financiera permitirá saber en el año cero el rendimiento máximo que tendrá la inversión</a:t>
          </a:r>
          <a:endParaRPr lang="es-ES" sz="1400" dirty="0">
            <a:latin typeface="+mj-lt"/>
          </a:endParaRPr>
        </a:p>
      </dgm:t>
    </dgm:pt>
    <dgm:pt modelId="{D007A7D8-F987-4612-9100-ADFD45AE05C4}" type="parTrans" cxnId="{084A314D-1002-435E-B089-538B20DE28F2}">
      <dgm:prSet/>
      <dgm:spPr/>
      <dgm:t>
        <a:bodyPr/>
        <a:lstStyle/>
        <a:p>
          <a:endParaRPr lang="es-ES"/>
        </a:p>
      </dgm:t>
    </dgm:pt>
    <dgm:pt modelId="{9EA0BF29-9EFB-4FF8-9A17-40879DD70EF7}" type="sibTrans" cxnId="{084A314D-1002-435E-B089-538B20DE28F2}">
      <dgm:prSet/>
      <dgm:spPr/>
      <dgm:t>
        <a:bodyPr/>
        <a:lstStyle/>
        <a:p>
          <a:endParaRPr lang="es-ES"/>
        </a:p>
      </dgm:t>
    </dgm:pt>
    <dgm:pt modelId="{9BD45E52-4E3B-4124-AA2C-37C33F0EE27F}">
      <dgm:prSet phldrT="[Texto]" custT="1"/>
      <dgm:spPr/>
      <dgm:t>
        <a:bodyPr/>
        <a:lstStyle/>
        <a:p>
          <a:r>
            <a:rPr lang="es-ES" sz="2800" dirty="0" smtClean="0"/>
            <a:t>VAN &gt; 0</a:t>
          </a:r>
        </a:p>
        <a:p>
          <a:r>
            <a:rPr lang="es-ES" sz="2000" dirty="0" smtClean="0"/>
            <a:t>49,860,55 &gt;0</a:t>
          </a:r>
          <a:endParaRPr lang="es-ES" sz="2000" dirty="0"/>
        </a:p>
      </dgm:t>
    </dgm:pt>
    <dgm:pt modelId="{7429A06F-2B41-43BC-9A92-5B58C1C5D5A2}" type="parTrans" cxnId="{7CC8F179-C477-4C7D-B541-98B1F7A99BCD}">
      <dgm:prSet/>
      <dgm:spPr/>
      <dgm:t>
        <a:bodyPr/>
        <a:lstStyle/>
        <a:p>
          <a:endParaRPr lang="es-ES"/>
        </a:p>
      </dgm:t>
    </dgm:pt>
    <dgm:pt modelId="{BB255A3D-DB68-44D1-8851-B581EBCAFDB5}" type="sibTrans" cxnId="{7CC8F179-C477-4C7D-B541-98B1F7A99BCD}">
      <dgm:prSet/>
      <dgm:spPr/>
      <dgm:t>
        <a:bodyPr/>
        <a:lstStyle/>
        <a:p>
          <a:endParaRPr lang="es-ES"/>
        </a:p>
      </dgm:t>
    </dgm:pt>
    <dgm:pt modelId="{B8081B32-30C1-4CED-A0AB-27697673A62E}">
      <dgm:prSet phldrT="[Texto]" custT="1"/>
      <dgm:spPr/>
      <dgm:t>
        <a:bodyPr/>
        <a:lstStyle/>
        <a:p>
          <a:r>
            <a:rPr lang="es-EC" sz="1400" b="1" dirty="0" smtClean="0">
              <a:latin typeface="+mj-lt"/>
            </a:rPr>
            <a:t>VALOR ACTUAL NETO </a:t>
          </a:r>
          <a:endParaRPr lang="es-ES" sz="1400" dirty="0">
            <a:latin typeface="+mj-lt"/>
          </a:endParaRPr>
        </a:p>
      </dgm:t>
    </dgm:pt>
    <dgm:pt modelId="{6351AFD8-80AC-4E0F-8233-4950176FA8E2}" type="parTrans" cxnId="{E29D2ADF-02B7-46C6-9B3D-A1C70FEC77DB}">
      <dgm:prSet/>
      <dgm:spPr/>
      <dgm:t>
        <a:bodyPr/>
        <a:lstStyle/>
        <a:p>
          <a:endParaRPr lang="es-ES"/>
        </a:p>
      </dgm:t>
    </dgm:pt>
    <dgm:pt modelId="{620D74C6-1C65-4C6E-B585-7C3E03107C61}" type="sibTrans" cxnId="{E29D2ADF-02B7-46C6-9B3D-A1C70FEC77DB}">
      <dgm:prSet/>
      <dgm:spPr/>
      <dgm:t>
        <a:bodyPr/>
        <a:lstStyle/>
        <a:p>
          <a:endParaRPr lang="es-ES"/>
        </a:p>
      </dgm:t>
    </dgm:pt>
    <dgm:pt modelId="{D8F7085F-28DC-463F-A6B9-759FBDFC6A39}">
      <dgm:prSet phldrT="[Texto]" custT="1"/>
      <dgm:spPr/>
      <dgm:t>
        <a:bodyPr/>
        <a:lstStyle/>
        <a:p>
          <a:r>
            <a:rPr lang="es-ES" sz="2400" dirty="0" smtClean="0"/>
            <a:t>i= 23,28% &lt; TIR=81%</a:t>
          </a:r>
          <a:endParaRPr lang="es-ES" sz="2400" dirty="0"/>
        </a:p>
      </dgm:t>
    </dgm:pt>
    <dgm:pt modelId="{04D99AC4-078B-4B1E-B2C2-3F077E1AD267}" type="parTrans" cxnId="{12629476-B49B-43D6-8839-E4D21901CD37}">
      <dgm:prSet/>
      <dgm:spPr/>
      <dgm:t>
        <a:bodyPr/>
        <a:lstStyle/>
        <a:p>
          <a:endParaRPr lang="es-ES"/>
        </a:p>
      </dgm:t>
    </dgm:pt>
    <dgm:pt modelId="{DEA48F5F-10E1-48B6-B67D-D70D17EC3AE4}" type="sibTrans" cxnId="{12629476-B49B-43D6-8839-E4D21901CD37}">
      <dgm:prSet/>
      <dgm:spPr/>
      <dgm:t>
        <a:bodyPr/>
        <a:lstStyle/>
        <a:p>
          <a:endParaRPr lang="es-ES"/>
        </a:p>
      </dgm:t>
    </dgm:pt>
    <dgm:pt modelId="{EA1D5BE5-AA9F-473D-A2AF-CFB0FF144697}">
      <dgm:prSet phldrT="[Texto]" custT="1"/>
      <dgm:spPr/>
      <dgm:t>
        <a:bodyPr/>
        <a:lstStyle/>
        <a:p>
          <a:pPr algn="ctr"/>
          <a:r>
            <a:rPr lang="es-EC" sz="1400" b="1" dirty="0" smtClean="0"/>
            <a:t>TASA INTERNA DE RETORNO </a:t>
          </a:r>
          <a:endParaRPr lang="es-ES" sz="1400" dirty="0"/>
        </a:p>
      </dgm:t>
    </dgm:pt>
    <dgm:pt modelId="{C7664DA3-88D3-4EFA-9798-13FC40F39373}" type="parTrans" cxnId="{4BA2AA63-2C05-47A6-8777-4D2B2DBC5CF4}">
      <dgm:prSet/>
      <dgm:spPr/>
      <dgm:t>
        <a:bodyPr/>
        <a:lstStyle/>
        <a:p>
          <a:endParaRPr lang="es-ES"/>
        </a:p>
      </dgm:t>
    </dgm:pt>
    <dgm:pt modelId="{93207E3C-B90F-4B55-B373-0D5C1068975A}" type="sibTrans" cxnId="{4BA2AA63-2C05-47A6-8777-4D2B2DBC5CF4}">
      <dgm:prSet/>
      <dgm:spPr/>
      <dgm:t>
        <a:bodyPr/>
        <a:lstStyle/>
        <a:p>
          <a:endParaRPr lang="es-ES"/>
        </a:p>
      </dgm:t>
    </dgm:pt>
    <dgm:pt modelId="{89B5B2F1-6B9A-4701-AB7B-644C326E87FB}">
      <dgm:prSet phldrT="[Texto]"/>
      <dgm:spPr/>
      <dgm:t>
        <a:bodyPr/>
        <a:lstStyle/>
        <a:p>
          <a:r>
            <a:rPr lang="es-ES" dirty="0" smtClean="0"/>
            <a:t>AÑO 3</a:t>
          </a:r>
          <a:endParaRPr lang="es-ES" dirty="0"/>
        </a:p>
      </dgm:t>
    </dgm:pt>
    <dgm:pt modelId="{B06BFFE7-4DAE-448A-B54D-6F1C2AABF8C0}" type="parTrans" cxnId="{12264C61-F23C-4526-ACD3-942B025437C9}">
      <dgm:prSet/>
      <dgm:spPr/>
      <dgm:t>
        <a:bodyPr/>
        <a:lstStyle/>
        <a:p>
          <a:endParaRPr lang="es-ES"/>
        </a:p>
      </dgm:t>
    </dgm:pt>
    <dgm:pt modelId="{A4626E01-EC5B-4CDB-A694-942304E836D4}" type="sibTrans" cxnId="{12264C61-F23C-4526-ACD3-942B025437C9}">
      <dgm:prSet/>
      <dgm:spPr/>
      <dgm:t>
        <a:bodyPr/>
        <a:lstStyle/>
        <a:p>
          <a:endParaRPr lang="es-ES"/>
        </a:p>
      </dgm:t>
    </dgm:pt>
    <dgm:pt modelId="{044736FB-B4B3-44A8-9206-D604659DE4C2}">
      <dgm:prSet phldrT="[Texto]" custT="1"/>
      <dgm:spPr/>
      <dgm:t>
        <a:bodyPr/>
        <a:lstStyle/>
        <a:p>
          <a:r>
            <a:rPr lang="es-EC" sz="1200" b="1" dirty="0" smtClean="0">
              <a:latin typeface="+mj-lt"/>
            </a:rPr>
            <a:t>PERIODO DE RECUPERACIÓN DE LA INVERSIÓN </a:t>
          </a:r>
          <a:endParaRPr lang="es-ES" sz="1200" dirty="0">
            <a:latin typeface="+mj-lt"/>
          </a:endParaRPr>
        </a:p>
      </dgm:t>
    </dgm:pt>
    <dgm:pt modelId="{8D9B2D5A-DAE2-4786-9217-22A606561640}" type="parTrans" cxnId="{6B304D8F-9CE0-476F-96A2-63192EF1F111}">
      <dgm:prSet/>
      <dgm:spPr/>
      <dgm:t>
        <a:bodyPr/>
        <a:lstStyle/>
        <a:p>
          <a:endParaRPr lang="es-ES"/>
        </a:p>
      </dgm:t>
    </dgm:pt>
    <dgm:pt modelId="{3AA9DB85-464E-40F3-A851-F1EC7E91C8B5}" type="sibTrans" cxnId="{6B304D8F-9CE0-476F-96A2-63192EF1F111}">
      <dgm:prSet/>
      <dgm:spPr/>
      <dgm:t>
        <a:bodyPr/>
        <a:lstStyle/>
        <a:p>
          <a:endParaRPr lang="es-ES"/>
        </a:p>
      </dgm:t>
    </dgm:pt>
    <dgm:pt modelId="{E342BD5D-E2C5-45A3-B9FA-20BFAC047973}">
      <dgm:prSet phldrT="[Texto]" custT="1"/>
      <dgm:spPr/>
      <dgm:t>
        <a:bodyPr/>
        <a:lstStyle/>
        <a:p>
          <a:pPr algn="ctr"/>
          <a:r>
            <a:rPr lang="es-ES" sz="1400" b="1" dirty="0" smtClean="0">
              <a:latin typeface="+mj-lt"/>
            </a:rPr>
            <a:t>COSTO DE CAPITAL </a:t>
          </a:r>
          <a:endParaRPr lang="es-ES" sz="1400" b="1" dirty="0">
            <a:latin typeface="+mj-lt"/>
          </a:endParaRPr>
        </a:p>
      </dgm:t>
    </dgm:pt>
    <dgm:pt modelId="{ACA4BA39-ACDF-49AC-9C6D-196D8627F9AC}" type="parTrans" cxnId="{D3F1EE8B-E8BE-485B-9AEF-73CF79C3E881}">
      <dgm:prSet/>
      <dgm:spPr/>
      <dgm:t>
        <a:bodyPr/>
        <a:lstStyle/>
        <a:p>
          <a:endParaRPr lang="es-ES"/>
        </a:p>
      </dgm:t>
    </dgm:pt>
    <dgm:pt modelId="{EBBF87C6-981B-48DE-A086-7908A15191CB}" type="sibTrans" cxnId="{D3F1EE8B-E8BE-485B-9AEF-73CF79C3E881}">
      <dgm:prSet/>
      <dgm:spPr/>
      <dgm:t>
        <a:bodyPr/>
        <a:lstStyle/>
        <a:p>
          <a:endParaRPr lang="es-ES"/>
        </a:p>
      </dgm:t>
    </dgm:pt>
    <dgm:pt modelId="{BF200C02-39EB-4E38-A552-AF13F7E6D0AC}">
      <dgm:prSet custT="1"/>
      <dgm:spPr/>
      <dgm:t>
        <a:bodyPr/>
        <a:lstStyle/>
        <a:p>
          <a:r>
            <a:rPr lang="es-ES_tradnl" sz="1400" b="0" dirty="0" smtClean="0">
              <a:latin typeface="+mj-lt"/>
            </a:rPr>
            <a:t>El valor actual neto es el procedimiento que permite conocer los flujos de caja futuros en un determinado periodo de tiempo resultado de una inversión. </a:t>
          </a:r>
          <a:endParaRPr lang="es-ES" sz="1400" dirty="0">
            <a:latin typeface="+mj-lt"/>
          </a:endParaRPr>
        </a:p>
      </dgm:t>
    </dgm:pt>
    <dgm:pt modelId="{937CE446-7B34-4216-B2B9-EF8BE5E3FB0C}" type="parTrans" cxnId="{B562A83E-2867-4351-A8F1-834A342855D6}">
      <dgm:prSet/>
      <dgm:spPr/>
      <dgm:t>
        <a:bodyPr/>
        <a:lstStyle/>
        <a:p>
          <a:endParaRPr lang="es-ES"/>
        </a:p>
      </dgm:t>
    </dgm:pt>
    <dgm:pt modelId="{1AB295DB-29E5-48AD-B587-E376B5A971CB}" type="sibTrans" cxnId="{B562A83E-2867-4351-A8F1-834A342855D6}">
      <dgm:prSet/>
      <dgm:spPr/>
      <dgm:t>
        <a:bodyPr/>
        <a:lstStyle/>
        <a:p>
          <a:endParaRPr lang="es-ES"/>
        </a:p>
      </dgm:t>
    </dgm:pt>
    <dgm:pt modelId="{55381F2A-BBA4-4DA5-A645-9F7F2E4A55C9}">
      <dgm:prSet custT="1"/>
      <dgm:spPr/>
      <dgm:t>
        <a:bodyPr/>
        <a:lstStyle/>
        <a:p>
          <a:pPr algn="l"/>
          <a:r>
            <a:rPr lang="es-ES_tradnl" sz="1400" dirty="0" smtClean="0"/>
            <a:t>La tasa interna de retorno (TIR) mide la rentabilidad de los recursos que se encuentran invertidos dentro de la creación de la empresa asociativa.</a:t>
          </a:r>
          <a:endParaRPr lang="es-ES" sz="1400" dirty="0"/>
        </a:p>
      </dgm:t>
    </dgm:pt>
    <dgm:pt modelId="{10184171-1BA7-46A8-9D9C-398342DBD7B5}" type="parTrans" cxnId="{A836DDE6-C747-411A-A3E3-9C41EBEDC67A}">
      <dgm:prSet/>
      <dgm:spPr/>
      <dgm:t>
        <a:bodyPr/>
        <a:lstStyle/>
        <a:p>
          <a:endParaRPr lang="es-ES"/>
        </a:p>
      </dgm:t>
    </dgm:pt>
    <dgm:pt modelId="{1E7CE2F0-0817-4E7D-9DC2-1000759CEAA3}" type="sibTrans" cxnId="{A836DDE6-C747-411A-A3E3-9C41EBEDC67A}">
      <dgm:prSet/>
      <dgm:spPr/>
      <dgm:t>
        <a:bodyPr/>
        <a:lstStyle/>
        <a:p>
          <a:endParaRPr lang="es-ES"/>
        </a:p>
      </dgm:t>
    </dgm:pt>
    <dgm:pt modelId="{AE7E2330-3FCD-4BFF-B400-238ACFF1C159}">
      <dgm:prSet custT="1"/>
      <dgm:spPr/>
      <dgm:t>
        <a:bodyPr/>
        <a:lstStyle/>
        <a:p>
          <a:r>
            <a:rPr lang="es-ES_tradnl" sz="1200" dirty="0" smtClean="0">
              <a:latin typeface="+mj-lt"/>
            </a:rPr>
            <a:t>El período de recuperación de la inversión es el tiempo en el cual se recupera la inversión total del emprendimiento</a:t>
          </a:r>
          <a:endParaRPr lang="es-ES" sz="1200" dirty="0">
            <a:latin typeface="+mj-lt"/>
          </a:endParaRPr>
        </a:p>
      </dgm:t>
    </dgm:pt>
    <dgm:pt modelId="{2C229B11-ECD8-471C-8E16-FE3248C93686}" type="parTrans" cxnId="{01615534-B4B2-4F31-8482-3DAEA5AA171E}">
      <dgm:prSet/>
      <dgm:spPr/>
      <dgm:t>
        <a:bodyPr/>
        <a:lstStyle/>
        <a:p>
          <a:endParaRPr lang="es-ES"/>
        </a:p>
      </dgm:t>
    </dgm:pt>
    <dgm:pt modelId="{C782A214-DC00-4CBE-AC85-CE6F829BE277}" type="sibTrans" cxnId="{01615534-B4B2-4F31-8482-3DAEA5AA171E}">
      <dgm:prSet/>
      <dgm:spPr/>
      <dgm:t>
        <a:bodyPr/>
        <a:lstStyle/>
        <a:p>
          <a:endParaRPr lang="es-ES"/>
        </a:p>
      </dgm:t>
    </dgm:pt>
    <dgm:pt modelId="{7B8A501F-25BE-4D8B-B823-345F3A58F732}" type="pres">
      <dgm:prSet presAssocID="{A49F706A-93F5-45CE-934E-0AEC818D6834}" presName="cycleMatrixDiagram" presStyleCnt="0">
        <dgm:presLayoutVars>
          <dgm:chMax val="1"/>
          <dgm:dir/>
          <dgm:animLvl val="lvl"/>
          <dgm:resizeHandles val="exact"/>
        </dgm:presLayoutVars>
      </dgm:prSet>
      <dgm:spPr/>
      <dgm:t>
        <a:bodyPr/>
        <a:lstStyle/>
        <a:p>
          <a:endParaRPr lang="es-ES"/>
        </a:p>
      </dgm:t>
    </dgm:pt>
    <dgm:pt modelId="{6372669D-618D-475C-87B4-B1CC05D44EB3}" type="pres">
      <dgm:prSet presAssocID="{A49F706A-93F5-45CE-934E-0AEC818D6834}" presName="children" presStyleCnt="0"/>
      <dgm:spPr/>
    </dgm:pt>
    <dgm:pt modelId="{99AF839C-CE74-4726-BDEA-05148D73FEEB}" type="pres">
      <dgm:prSet presAssocID="{A49F706A-93F5-45CE-934E-0AEC818D6834}" presName="child1group" presStyleCnt="0"/>
      <dgm:spPr/>
    </dgm:pt>
    <dgm:pt modelId="{A8237F81-8E19-47A1-851F-F8F0C65C7AB3}" type="pres">
      <dgm:prSet presAssocID="{A49F706A-93F5-45CE-934E-0AEC818D6834}" presName="child1" presStyleLbl="bgAcc1" presStyleIdx="0" presStyleCnt="4" custLinFactNeighborX="-1498" custLinFactNeighborY="3624"/>
      <dgm:spPr/>
      <dgm:t>
        <a:bodyPr/>
        <a:lstStyle/>
        <a:p>
          <a:endParaRPr lang="es-ES"/>
        </a:p>
      </dgm:t>
    </dgm:pt>
    <dgm:pt modelId="{FC6832D5-9B81-4D0C-83EB-57BDD5DA0E71}" type="pres">
      <dgm:prSet presAssocID="{A49F706A-93F5-45CE-934E-0AEC818D6834}" presName="child1Text" presStyleLbl="bgAcc1" presStyleIdx="0" presStyleCnt="4">
        <dgm:presLayoutVars>
          <dgm:bulletEnabled val="1"/>
        </dgm:presLayoutVars>
      </dgm:prSet>
      <dgm:spPr/>
      <dgm:t>
        <a:bodyPr/>
        <a:lstStyle/>
        <a:p>
          <a:endParaRPr lang="es-ES"/>
        </a:p>
      </dgm:t>
    </dgm:pt>
    <dgm:pt modelId="{D4A6E0E3-8EAB-467A-B7B5-CF00D4A17AA6}" type="pres">
      <dgm:prSet presAssocID="{A49F706A-93F5-45CE-934E-0AEC818D6834}" presName="child2group" presStyleCnt="0"/>
      <dgm:spPr/>
    </dgm:pt>
    <dgm:pt modelId="{6DB87418-82B5-47AD-A2CA-301C59EF6E9F}" type="pres">
      <dgm:prSet presAssocID="{A49F706A-93F5-45CE-934E-0AEC818D6834}" presName="child2" presStyleLbl="bgAcc1" presStyleIdx="1" presStyleCnt="4" custScaleX="109287" custScaleY="118516" custLinFactNeighborX="19111" custLinFactNeighborY="12882"/>
      <dgm:spPr/>
      <dgm:t>
        <a:bodyPr/>
        <a:lstStyle/>
        <a:p>
          <a:endParaRPr lang="es-ES"/>
        </a:p>
      </dgm:t>
    </dgm:pt>
    <dgm:pt modelId="{3F0F6953-2EE8-49B4-A713-E1D6DC3B85DA}" type="pres">
      <dgm:prSet presAssocID="{A49F706A-93F5-45CE-934E-0AEC818D6834}" presName="child2Text" presStyleLbl="bgAcc1" presStyleIdx="1" presStyleCnt="4">
        <dgm:presLayoutVars>
          <dgm:bulletEnabled val="1"/>
        </dgm:presLayoutVars>
      </dgm:prSet>
      <dgm:spPr/>
      <dgm:t>
        <a:bodyPr/>
        <a:lstStyle/>
        <a:p>
          <a:endParaRPr lang="es-ES"/>
        </a:p>
      </dgm:t>
    </dgm:pt>
    <dgm:pt modelId="{06431EAC-D3C5-489B-AAC5-C27D118FAA21}" type="pres">
      <dgm:prSet presAssocID="{A49F706A-93F5-45CE-934E-0AEC818D6834}" presName="child3group" presStyleCnt="0"/>
      <dgm:spPr/>
    </dgm:pt>
    <dgm:pt modelId="{2E80B29A-B619-4D81-B55D-15AC46845EA0}" type="pres">
      <dgm:prSet presAssocID="{A49F706A-93F5-45CE-934E-0AEC818D6834}" presName="child3" presStyleLbl="bgAcc1" presStyleIdx="2" presStyleCnt="4" custScaleX="115882" custScaleY="147511" custLinFactNeighborX="16836" custLinFactNeighborY="-11300"/>
      <dgm:spPr/>
      <dgm:t>
        <a:bodyPr/>
        <a:lstStyle/>
        <a:p>
          <a:endParaRPr lang="es-ES"/>
        </a:p>
      </dgm:t>
    </dgm:pt>
    <dgm:pt modelId="{5E9C62E1-631A-4492-8110-B58640ED49D0}" type="pres">
      <dgm:prSet presAssocID="{A49F706A-93F5-45CE-934E-0AEC818D6834}" presName="child3Text" presStyleLbl="bgAcc1" presStyleIdx="2" presStyleCnt="4">
        <dgm:presLayoutVars>
          <dgm:bulletEnabled val="1"/>
        </dgm:presLayoutVars>
      </dgm:prSet>
      <dgm:spPr/>
      <dgm:t>
        <a:bodyPr/>
        <a:lstStyle/>
        <a:p>
          <a:endParaRPr lang="es-ES"/>
        </a:p>
      </dgm:t>
    </dgm:pt>
    <dgm:pt modelId="{201C7809-0E87-43D0-A288-18B78896C6BB}" type="pres">
      <dgm:prSet presAssocID="{A49F706A-93F5-45CE-934E-0AEC818D6834}" presName="child4group" presStyleCnt="0"/>
      <dgm:spPr/>
    </dgm:pt>
    <dgm:pt modelId="{DA91A43B-021C-47CB-A85A-098F445A9D19}" type="pres">
      <dgm:prSet presAssocID="{A49F706A-93F5-45CE-934E-0AEC818D6834}" presName="child4" presStyleLbl="bgAcc1" presStyleIdx="3" presStyleCnt="4" custScaleY="139108" custLinFactNeighborX="-13483" custLinFactNeighborY="-11563"/>
      <dgm:spPr/>
      <dgm:t>
        <a:bodyPr/>
        <a:lstStyle/>
        <a:p>
          <a:endParaRPr lang="es-ES"/>
        </a:p>
      </dgm:t>
    </dgm:pt>
    <dgm:pt modelId="{D2971622-3D04-41E7-8401-BD245558C0CC}" type="pres">
      <dgm:prSet presAssocID="{A49F706A-93F5-45CE-934E-0AEC818D6834}" presName="child4Text" presStyleLbl="bgAcc1" presStyleIdx="3" presStyleCnt="4">
        <dgm:presLayoutVars>
          <dgm:bulletEnabled val="1"/>
        </dgm:presLayoutVars>
      </dgm:prSet>
      <dgm:spPr/>
      <dgm:t>
        <a:bodyPr/>
        <a:lstStyle/>
        <a:p>
          <a:endParaRPr lang="es-ES"/>
        </a:p>
      </dgm:t>
    </dgm:pt>
    <dgm:pt modelId="{598FB38E-FF58-4C9D-8CC3-74E37814AD44}" type="pres">
      <dgm:prSet presAssocID="{A49F706A-93F5-45CE-934E-0AEC818D6834}" presName="childPlaceholder" presStyleCnt="0"/>
      <dgm:spPr/>
    </dgm:pt>
    <dgm:pt modelId="{0DF3D5C1-5E5D-4243-94A5-FF391AC151FF}" type="pres">
      <dgm:prSet presAssocID="{A49F706A-93F5-45CE-934E-0AEC818D6834}" presName="circle" presStyleCnt="0"/>
      <dgm:spPr/>
    </dgm:pt>
    <dgm:pt modelId="{EA522BA6-99EE-4332-8101-12653A8FA1F4}" type="pres">
      <dgm:prSet presAssocID="{A49F706A-93F5-45CE-934E-0AEC818D6834}" presName="quadrant1" presStyleLbl="node1" presStyleIdx="0" presStyleCnt="4">
        <dgm:presLayoutVars>
          <dgm:chMax val="1"/>
          <dgm:bulletEnabled val="1"/>
        </dgm:presLayoutVars>
      </dgm:prSet>
      <dgm:spPr/>
      <dgm:t>
        <a:bodyPr/>
        <a:lstStyle/>
        <a:p>
          <a:endParaRPr lang="es-ES"/>
        </a:p>
      </dgm:t>
    </dgm:pt>
    <dgm:pt modelId="{DE01151B-8ED3-4548-AF68-501612F74E79}" type="pres">
      <dgm:prSet presAssocID="{A49F706A-93F5-45CE-934E-0AEC818D6834}" presName="quadrant2" presStyleLbl="node1" presStyleIdx="1" presStyleCnt="4">
        <dgm:presLayoutVars>
          <dgm:chMax val="1"/>
          <dgm:bulletEnabled val="1"/>
        </dgm:presLayoutVars>
      </dgm:prSet>
      <dgm:spPr/>
      <dgm:t>
        <a:bodyPr/>
        <a:lstStyle/>
        <a:p>
          <a:endParaRPr lang="es-ES"/>
        </a:p>
      </dgm:t>
    </dgm:pt>
    <dgm:pt modelId="{18225895-3853-47E4-90EB-C9D18BD7B001}" type="pres">
      <dgm:prSet presAssocID="{A49F706A-93F5-45CE-934E-0AEC818D6834}" presName="quadrant3" presStyleLbl="node1" presStyleIdx="2" presStyleCnt="4">
        <dgm:presLayoutVars>
          <dgm:chMax val="1"/>
          <dgm:bulletEnabled val="1"/>
        </dgm:presLayoutVars>
      </dgm:prSet>
      <dgm:spPr/>
      <dgm:t>
        <a:bodyPr/>
        <a:lstStyle/>
        <a:p>
          <a:endParaRPr lang="es-ES"/>
        </a:p>
      </dgm:t>
    </dgm:pt>
    <dgm:pt modelId="{F6E173BB-A35E-4E24-AB68-EB532995486C}" type="pres">
      <dgm:prSet presAssocID="{A49F706A-93F5-45CE-934E-0AEC818D6834}" presName="quadrant4" presStyleLbl="node1" presStyleIdx="3" presStyleCnt="4">
        <dgm:presLayoutVars>
          <dgm:chMax val="1"/>
          <dgm:bulletEnabled val="1"/>
        </dgm:presLayoutVars>
      </dgm:prSet>
      <dgm:spPr/>
      <dgm:t>
        <a:bodyPr/>
        <a:lstStyle/>
        <a:p>
          <a:endParaRPr lang="es-ES"/>
        </a:p>
      </dgm:t>
    </dgm:pt>
    <dgm:pt modelId="{848AE3E9-6532-49CC-B560-69547672926A}" type="pres">
      <dgm:prSet presAssocID="{A49F706A-93F5-45CE-934E-0AEC818D6834}" presName="quadrantPlaceholder" presStyleCnt="0"/>
      <dgm:spPr/>
    </dgm:pt>
    <dgm:pt modelId="{B2B69483-C76F-4F63-B094-70D52BB9D0F1}" type="pres">
      <dgm:prSet presAssocID="{A49F706A-93F5-45CE-934E-0AEC818D6834}" presName="center1" presStyleLbl="fgShp" presStyleIdx="0" presStyleCnt="2"/>
      <dgm:spPr/>
    </dgm:pt>
    <dgm:pt modelId="{74FAA388-8522-4EB2-B6FB-848C1F7DDD04}" type="pres">
      <dgm:prSet presAssocID="{A49F706A-93F5-45CE-934E-0AEC818D6834}" presName="center2" presStyleLbl="fgShp" presStyleIdx="1" presStyleCnt="2"/>
      <dgm:spPr/>
    </dgm:pt>
  </dgm:ptLst>
  <dgm:cxnLst>
    <dgm:cxn modelId="{F81735F0-6416-40A9-805D-C7CC7E47C911}" type="presOf" srcId="{AE7E2330-3FCD-4BFF-B400-238ACFF1C159}" destId="{DA91A43B-021C-47CB-A85A-098F445A9D19}" srcOrd="0" destOrd="1" presId="urn:microsoft.com/office/officeart/2005/8/layout/cycle4"/>
    <dgm:cxn modelId="{3E0EB174-61CE-4A58-AE99-2FF56414C03F}" type="presOf" srcId="{79F15082-6308-45D4-92D2-DF04DC9D2E71}" destId="{FC6832D5-9B81-4D0C-83EB-57BDD5DA0E71}" srcOrd="1" destOrd="1" presId="urn:microsoft.com/office/officeart/2005/8/layout/cycle4"/>
    <dgm:cxn modelId="{6B304D8F-9CE0-476F-96A2-63192EF1F111}" srcId="{89B5B2F1-6B9A-4701-AB7B-644C326E87FB}" destId="{044736FB-B4B3-44A8-9206-D604659DE4C2}" srcOrd="0" destOrd="0" parTransId="{8D9B2D5A-DAE2-4786-9217-22A606561640}" sibTransId="{3AA9DB85-464E-40F3-A851-F1EC7E91C8B5}"/>
    <dgm:cxn modelId="{01615534-B4B2-4F31-8482-3DAEA5AA171E}" srcId="{89B5B2F1-6B9A-4701-AB7B-644C326E87FB}" destId="{AE7E2330-3FCD-4BFF-B400-238ACFF1C159}" srcOrd="1" destOrd="0" parTransId="{2C229B11-ECD8-471C-8E16-FE3248C93686}" sibTransId="{C782A214-DC00-4CBE-AC85-CE6F829BE277}"/>
    <dgm:cxn modelId="{12629476-B49B-43D6-8839-E4D21901CD37}" srcId="{A49F706A-93F5-45CE-934E-0AEC818D6834}" destId="{D8F7085F-28DC-463F-A6B9-759FBDFC6A39}" srcOrd="2" destOrd="0" parTransId="{04D99AC4-078B-4B1E-B2C2-3F077E1AD267}" sibTransId="{DEA48F5F-10E1-48B6-B67D-D70D17EC3AE4}"/>
    <dgm:cxn modelId="{59333981-F6EE-408B-B4B1-C2DA3F8DFB67}" type="presOf" srcId="{044736FB-B4B3-44A8-9206-D604659DE4C2}" destId="{D2971622-3D04-41E7-8401-BD245558C0CC}" srcOrd="1" destOrd="0" presId="urn:microsoft.com/office/officeart/2005/8/layout/cycle4"/>
    <dgm:cxn modelId="{4C347CC8-D0F0-4C67-9C52-E2B577B49DA7}" type="presOf" srcId="{A49F706A-93F5-45CE-934E-0AEC818D6834}" destId="{7B8A501F-25BE-4D8B-B823-345F3A58F732}" srcOrd="0" destOrd="0" presId="urn:microsoft.com/office/officeart/2005/8/layout/cycle4"/>
    <dgm:cxn modelId="{81F9BC20-AB21-494A-8B0E-0E743BA58B0A}" type="presOf" srcId="{044736FB-B4B3-44A8-9206-D604659DE4C2}" destId="{DA91A43B-021C-47CB-A85A-098F445A9D19}" srcOrd="0" destOrd="0" presId="urn:microsoft.com/office/officeart/2005/8/layout/cycle4"/>
    <dgm:cxn modelId="{D35BA0E4-483A-422B-BD5F-822908898421}" type="presOf" srcId="{E342BD5D-E2C5-45A3-B9FA-20BFAC047973}" destId="{A8237F81-8E19-47A1-851F-F8F0C65C7AB3}" srcOrd="0" destOrd="0" presId="urn:microsoft.com/office/officeart/2005/8/layout/cycle4"/>
    <dgm:cxn modelId="{7CC8F179-C477-4C7D-B541-98B1F7A99BCD}" srcId="{A49F706A-93F5-45CE-934E-0AEC818D6834}" destId="{9BD45E52-4E3B-4124-AA2C-37C33F0EE27F}" srcOrd="1" destOrd="0" parTransId="{7429A06F-2B41-43BC-9A92-5B58C1C5D5A2}" sibTransId="{BB255A3D-DB68-44D1-8851-B581EBCAFDB5}"/>
    <dgm:cxn modelId="{084A314D-1002-435E-B089-538B20DE28F2}" srcId="{B4482DED-A3DE-47C2-8AC9-A86DFCF9958A}" destId="{79F15082-6308-45D4-92D2-DF04DC9D2E71}" srcOrd="1" destOrd="0" parTransId="{D007A7D8-F987-4612-9100-ADFD45AE05C4}" sibTransId="{9EA0BF29-9EFB-4FF8-9A17-40879DD70EF7}"/>
    <dgm:cxn modelId="{9155A06A-0718-4442-B5A0-3033AD8E6389}" type="presOf" srcId="{55381F2A-BBA4-4DA5-A645-9F7F2E4A55C9}" destId="{5E9C62E1-631A-4492-8110-B58640ED49D0}" srcOrd="1" destOrd="1" presId="urn:microsoft.com/office/officeart/2005/8/layout/cycle4"/>
    <dgm:cxn modelId="{B702E4C6-5341-4C6D-A483-55DFBF5FACFF}" type="presOf" srcId="{79F15082-6308-45D4-92D2-DF04DC9D2E71}" destId="{A8237F81-8E19-47A1-851F-F8F0C65C7AB3}" srcOrd="0" destOrd="1" presId="urn:microsoft.com/office/officeart/2005/8/layout/cycle4"/>
    <dgm:cxn modelId="{164A1E55-1050-4594-88A3-F129C538FFDE}" type="presOf" srcId="{9BD45E52-4E3B-4124-AA2C-37C33F0EE27F}" destId="{DE01151B-8ED3-4548-AF68-501612F74E79}" srcOrd="0" destOrd="0" presId="urn:microsoft.com/office/officeart/2005/8/layout/cycle4"/>
    <dgm:cxn modelId="{4BA2AA63-2C05-47A6-8777-4D2B2DBC5CF4}" srcId="{D8F7085F-28DC-463F-A6B9-759FBDFC6A39}" destId="{EA1D5BE5-AA9F-473D-A2AF-CFB0FF144697}" srcOrd="0" destOrd="0" parTransId="{C7664DA3-88D3-4EFA-9798-13FC40F39373}" sibTransId="{93207E3C-B90F-4B55-B373-0D5C1068975A}"/>
    <dgm:cxn modelId="{234953FB-C569-48C5-8546-1A5C09DD2338}" type="presOf" srcId="{BF200C02-39EB-4E38-A552-AF13F7E6D0AC}" destId="{6DB87418-82B5-47AD-A2CA-301C59EF6E9F}" srcOrd="0" destOrd="1" presId="urn:microsoft.com/office/officeart/2005/8/layout/cycle4"/>
    <dgm:cxn modelId="{E1436D3B-2837-437C-9E04-CA92DB1FF80E}" type="presOf" srcId="{89B5B2F1-6B9A-4701-AB7B-644C326E87FB}" destId="{F6E173BB-A35E-4E24-AB68-EB532995486C}" srcOrd="0" destOrd="0" presId="urn:microsoft.com/office/officeart/2005/8/layout/cycle4"/>
    <dgm:cxn modelId="{F680E8BB-8988-4292-B6A6-C4E87EFEE20E}" type="presOf" srcId="{BF200C02-39EB-4E38-A552-AF13F7E6D0AC}" destId="{3F0F6953-2EE8-49B4-A713-E1D6DC3B85DA}" srcOrd="1" destOrd="1" presId="urn:microsoft.com/office/officeart/2005/8/layout/cycle4"/>
    <dgm:cxn modelId="{A15933A7-06B6-460D-9E9B-5FC9AA0240D9}" type="presOf" srcId="{EA1D5BE5-AA9F-473D-A2AF-CFB0FF144697}" destId="{5E9C62E1-631A-4492-8110-B58640ED49D0}" srcOrd="1" destOrd="0" presId="urn:microsoft.com/office/officeart/2005/8/layout/cycle4"/>
    <dgm:cxn modelId="{7EF12506-0F39-4FCB-91F4-45CF5002D06B}" type="presOf" srcId="{B8081B32-30C1-4CED-A0AB-27697673A62E}" destId="{6DB87418-82B5-47AD-A2CA-301C59EF6E9F}" srcOrd="0" destOrd="0" presId="urn:microsoft.com/office/officeart/2005/8/layout/cycle4"/>
    <dgm:cxn modelId="{A836DDE6-C747-411A-A3E3-9C41EBEDC67A}" srcId="{D8F7085F-28DC-463F-A6B9-759FBDFC6A39}" destId="{55381F2A-BBA4-4DA5-A645-9F7F2E4A55C9}" srcOrd="1" destOrd="0" parTransId="{10184171-1BA7-46A8-9D9C-398342DBD7B5}" sibTransId="{1E7CE2F0-0817-4E7D-9DC2-1000759CEAA3}"/>
    <dgm:cxn modelId="{B562A83E-2867-4351-A8F1-834A342855D6}" srcId="{9BD45E52-4E3B-4124-AA2C-37C33F0EE27F}" destId="{BF200C02-39EB-4E38-A552-AF13F7E6D0AC}" srcOrd="1" destOrd="0" parTransId="{937CE446-7B34-4216-B2B9-EF8BE5E3FB0C}" sibTransId="{1AB295DB-29E5-48AD-B587-E376B5A971CB}"/>
    <dgm:cxn modelId="{D3F1EE8B-E8BE-485B-9AEF-73CF79C3E881}" srcId="{B4482DED-A3DE-47C2-8AC9-A86DFCF9958A}" destId="{E342BD5D-E2C5-45A3-B9FA-20BFAC047973}" srcOrd="0" destOrd="0" parTransId="{ACA4BA39-ACDF-49AC-9C6D-196D8627F9AC}" sibTransId="{EBBF87C6-981B-48DE-A086-7908A15191CB}"/>
    <dgm:cxn modelId="{260D092B-ACBE-4791-A568-A6D5EDC25A7C}" type="presOf" srcId="{B4482DED-A3DE-47C2-8AC9-A86DFCF9958A}" destId="{EA522BA6-99EE-4332-8101-12653A8FA1F4}" srcOrd="0" destOrd="0" presId="urn:microsoft.com/office/officeart/2005/8/layout/cycle4"/>
    <dgm:cxn modelId="{82C96CFF-914D-44A7-8D35-7649369EC376}" type="presOf" srcId="{D8F7085F-28DC-463F-A6B9-759FBDFC6A39}" destId="{18225895-3853-47E4-90EB-C9D18BD7B001}" srcOrd="0" destOrd="0" presId="urn:microsoft.com/office/officeart/2005/8/layout/cycle4"/>
    <dgm:cxn modelId="{12264C61-F23C-4526-ACD3-942B025437C9}" srcId="{A49F706A-93F5-45CE-934E-0AEC818D6834}" destId="{89B5B2F1-6B9A-4701-AB7B-644C326E87FB}" srcOrd="3" destOrd="0" parTransId="{B06BFFE7-4DAE-448A-B54D-6F1C2AABF8C0}" sibTransId="{A4626E01-EC5B-4CDB-A694-942304E836D4}"/>
    <dgm:cxn modelId="{2461720D-33E2-45A7-9D2E-4FDA2128673B}" type="presOf" srcId="{B8081B32-30C1-4CED-A0AB-27697673A62E}" destId="{3F0F6953-2EE8-49B4-A713-E1D6DC3B85DA}" srcOrd="1" destOrd="0" presId="urn:microsoft.com/office/officeart/2005/8/layout/cycle4"/>
    <dgm:cxn modelId="{E29D2ADF-02B7-46C6-9B3D-A1C70FEC77DB}" srcId="{9BD45E52-4E3B-4124-AA2C-37C33F0EE27F}" destId="{B8081B32-30C1-4CED-A0AB-27697673A62E}" srcOrd="0" destOrd="0" parTransId="{6351AFD8-80AC-4E0F-8233-4950176FA8E2}" sibTransId="{620D74C6-1C65-4C6E-B585-7C3E03107C61}"/>
    <dgm:cxn modelId="{0413E85A-C548-43B6-AF15-AC581066D803}" type="presOf" srcId="{AE7E2330-3FCD-4BFF-B400-238ACFF1C159}" destId="{D2971622-3D04-41E7-8401-BD245558C0CC}" srcOrd="1" destOrd="1" presId="urn:microsoft.com/office/officeart/2005/8/layout/cycle4"/>
    <dgm:cxn modelId="{CFDBDF67-F21D-4339-A086-B21FC237679D}" type="presOf" srcId="{55381F2A-BBA4-4DA5-A645-9F7F2E4A55C9}" destId="{2E80B29A-B619-4D81-B55D-15AC46845EA0}" srcOrd="0" destOrd="1" presId="urn:microsoft.com/office/officeart/2005/8/layout/cycle4"/>
    <dgm:cxn modelId="{BAE71684-90DB-45E4-ACA9-6D6504CA764F}" type="presOf" srcId="{EA1D5BE5-AA9F-473D-A2AF-CFB0FF144697}" destId="{2E80B29A-B619-4D81-B55D-15AC46845EA0}" srcOrd="0" destOrd="0" presId="urn:microsoft.com/office/officeart/2005/8/layout/cycle4"/>
    <dgm:cxn modelId="{72AEB4F3-D8B8-4AC9-B29A-4291B03EF483}" srcId="{A49F706A-93F5-45CE-934E-0AEC818D6834}" destId="{B4482DED-A3DE-47C2-8AC9-A86DFCF9958A}" srcOrd="0" destOrd="0" parTransId="{7C49D5EB-F73A-4A42-AC2D-1BC8851C51FA}" sibTransId="{09B82CB1-4799-4F2B-A853-E81AB0EDB5BD}"/>
    <dgm:cxn modelId="{B55B04C7-C25F-43E4-8C5F-28CD17F91F35}" type="presOf" srcId="{E342BD5D-E2C5-45A3-B9FA-20BFAC047973}" destId="{FC6832D5-9B81-4D0C-83EB-57BDD5DA0E71}" srcOrd="1" destOrd="0" presId="urn:microsoft.com/office/officeart/2005/8/layout/cycle4"/>
    <dgm:cxn modelId="{52819A26-5579-4525-9F15-5033C66D8D2F}" type="presParOf" srcId="{7B8A501F-25BE-4D8B-B823-345F3A58F732}" destId="{6372669D-618D-475C-87B4-B1CC05D44EB3}" srcOrd="0" destOrd="0" presId="urn:microsoft.com/office/officeart/2005/8/layout/cycle4"/>
    <dgm:cxn modelId="{0ACDCB6A-6E96-4014-9272-BDEE31D0A5A4}" type="presParOf" srcId="{6372669D-618D-475C-87B4-B1CC05D44EB3}" destId="{99AF839C-CE74-4726-BDEA-05148D73FEEB}" srcOrd="0" destOrd="0" presId="urn:microsoft.com/office/officeart/2005/8/layout/cycle4"/>
    <dgm:cxn modelId="{F5C763FD-8EBA-4CFD-AA62-F92E1BF37BB6}" type="presParOf" srcId="{99AF839C-CE74-4726-BDEA-05148D73FEEB}" destId="{A8237F81-8E19-47A1-851F-F8F0C65C7AB3}" srcOrd="0" destOrd="0" presId="urn:microsoft.com/office/officeart/2005/8/layout/cycle4"/>
    <dgm:cxn modelId="{74032610-0CD3-4E7E-A818-F4ECD83F106E}" type="presParOf" srcId="{99AF839C-CE74-4726-BDEA-05148D73FEEB}" destId="{FC6832D5-9B81-4D0C-83EB-57BDD5DA0E71}" srcOrd="1" destOrd="0" presId="urn:microsoft.com/office/officeart/2005/8/layout/cycle4"/>
    <dgm:cxn modelId="{18144301-57AC-49AA-BA73-F07EFBB38219}" type="presParOf" srcId="{6372669D-618D-475C-87B4-B1CC05D44EB3}" destId="{D4A6E0E3-8EAB-467A-B7B5-CF00D4A17AA6}" srcOrd="1" destOrd="0" presId="urn:microsoft.com/office/officeart/2005/8/layout/cycle4"/>
    <dgm:cxn modelId="{9B13E480-BDF3-4D83-BB4A-8C83D10375B7}" type="presParOf" srcId="{D4A6E0E3-8EAB-467A-B7B5-CF00D4A17AA6}" destId="{6DB87418-82B5-47AD-A2CA-301C59EF6E9F}" srcOrd="0" destOrd="0" presId="urn:microsoft.com/office/officeart/2005/8/layout/cycle4"/>
    <dgm:cxn modelId="{7E09EA6D-7918-4BBF-888B-1BB11953C6CA}" type="presParOf" srcId="{D4A6E0E3-8EAB-467A-B7B5-CF00D4A17AA6}" destId="{3F0F6953-2EE8-49B4-A713-E1D6DC3B85DA}" srcOrd="1" destOrd="0" presId="urn:microsoft.com/office/officeart/2005/8/layout/cycle4"/>
    <dgm:cxn modelId="{F18A8684-B715-4D01-B2A6-08BFC8720A26}" type="presParOf" srcId="{6372669D-618D-475C-87B4-B1CC05D44EB3}" destId="{06431EAC-D3C5-489B-AAC5-C27D118FAA21}" srcOrd="2" destOrd="0" presId="urn:microsoft.com/office/officeart/2005/8/layout/cycle4"/>
    <dgm:cxn modelId="{2FC3249E-BB32-4DA9-B23E-0C9FF35E954D}" type="presParOf" srcId="{06431EAC-D3C5-489B-AAC5-C27D118FAA21}" destId="{2E80B29A-B619-4D81-B55D-15AC46845EA0}" srcOrd="0" destOrd="0" presId="urn:microsoft.com/office/officeart/2005/8/layout/cycle4"/>
    <dgm:cxn modelId="{6805009D-B04B-4ED6-B617-736A9B3F69EC}" type="presParOf" srcId="{06431EAC-D3C5-489B-AAC5-C27D118FAA21}" destId="{5E9C62E1-631A-4492-8110-B58640ED49D0}" srcOrd="1" destOrd="0" presId="urn:microsoft.com/office/officeart/2005/8/layout/cycle4"/>
    <dgm:cxn modelId="{456A00DD-AA37-4EF5-A477-9D02B6CF3415}" type="presParOf" srcId="{6372669D-618D-475C-87B4-B1CC05D44EB3}" destId="{201C7809-0E87-43D0-A288-18B78896C6BB}" srcOrd="3" destOrd="0" presId="urn:microsoft.com/office/officeart/2005/8/layout/cycle4"/>
    <dgm:cxn modelId="{8EE4003A-2854-4C38-979E-77C9D54A26A5}" type="presParOf" srcId="{201C7809-0E87-43D0-A288-18B78896C6BB}" destId="{DA91A43B-021C-47CB-A85A-098F445A9D19}" srcOrd="0" destOrd="0" presId="urn:microsoft.com/office/officeart/2005/8/layout/cycle4"/>
    <dgm:cxn modelId="{0C058581-51EB-4635-807D-6C6551278FC4}" type="presParOf" srcId="{201C7809-0E87-43D0-A288-18B78896C6BB}" destId="{D2971622-3D04-41E7-8401-BD245558C0CC}" srcOrd="1" destOrd="0" presId="urn:microsoft.com/office/officeart/2005/8/layout/cycle4"/>
    <dgm:cxn modelId="{D383386C-DBDE-473A-80C3-1AB8AFBF706D}" type="presParOf" srcId="{6372669D-618D-475C-87B4-B1CC05D44EB3}" destId="{598FB38E-FF58-4C9D-8CC3-74E37814AD44}" srcOrd="4" destOrd="0" presId="urn:microsoft.com/office/officeart/2005/8/layout/cycle4"/>
    <dgm:cxn modelId="{4CA3B9FC-E6AF-4793-9AC3-6C6966B0DD3A}" type="presParOf" srcId="{7B8A501F-25BE-4D8B-B823-345F3A58F732}" destId="{0DF3D5C1-5E5D-4243-94A5-FF391AC151FF}" srcOrd="1" destOrd="0" presId="urn:microsoft.com/office/officeart/2005/8/layout/cycle4"/>
    <dgm:cxn modelId="{A4205108-67A4-491D-B3AD-0D0439A31456}" type="presParOf" srcId="{0DF3D5C1-5E5D-4243-94A5-FF391AC151FF}" destId="{EA522BA6-99EE-4332-8101-12653A8FA1F4}" srcOrd="0" destOrd="0" presId="urn:microsoft.com/office/officeart/2005/8/layout/cycle4"/>
    <dgm:cxn modelId="{EAD0413B-D354-4E3F-9C1A-A28FBC0E5C92}" type="presParOf" srcId="{0DF3D5C1-5E5D-4243-94A5-FF391AC151FF}" destId="{DE01151B-8ED3-4548-AF68-501612F74E79}" srcOrd="1" destOrd="0" presId="urn:microsoft.com/office/officeart/2005/8/layout/cycle4"/>
    <dgm:cxn modelId="{B7C3AE1E-6B39-46E7-92A5-7E5D6FC63364}" type="presParOf" srcId="{0DF3D5C1-5E5D-4243-94A5-FF391AC151FF}" destId="{18225895-3853-47E4-90EB-C9D18BD7B001}" srcOrd="2" destOrd="0" presId="urn:microsoft.com/office/officeart/2005/8/layout/cycle4"/>
    <dgm:cxn modelId="{AC87C1FC-C0D2-40D8-AA3C-A626E0B65568}" type="presParOf" srcId="{0DF3D5C1-5E5D-4243-94A5-FF391AC151FF}" destId="{F6E173BB-A35E-4E24-AB68-EB532995486C}" srcOrd="3" destOrd="0" presId="urn:microsoft.com/office/officeart/2005/8/layout/cycle4"/>
    <dgm:cxn modelId="{55CEE6E8-E7D5-41BC-9A0D-C888886510D2}" type="presParOf" srcId="{0DF3D5C1-5E5D-4243-94A5-FF391AC151FF}" destId="{848AE3E9-6532-49CC-B560-69547672926A}" srcOrd="4" destOrd="0" presId="urn:microsoft.com/office/officeart/2005/8/layout/cycle4"/>
    <dgm:cxn modelId="{1D5CFB23-F2F3-49A4-9E3A-D68D17B50BF9}" type="presParOf" srcId="{7B8A501F-25BE-4D8B-B823-345F3A58F732}" destId="{B2B69483-C76F-4F63-B094-70D52BB9D0F1}" srcOrd="2" destOrd="0" presId="urn:microsoft.com/office/officeart/2005/8/layout/cycle4"/>
    <dgm:cxn modelId="{855C5F0B-2870-4EA1-9C7D-52B790B62838}" type="presParOf" srcId="{7B8A501F-25BE-4D8B-B823-345F3A58F732}" destId="{74FAA388-8522-4EB2-B6FB-848C1F7DDD0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60407-7B8C-42A8-BCE8-BCB1293E45F3}">
      <dsp:nvSpPr>
        <dsp:cNvPr id="0" name=""/>
        <dsp:cNvSpPr/>
      </dsp:nvSpPr>
      <dsp:spPr>
        <a:xfrm>
          <a:off x="4047677" y="1559661"/>
          <a:ext cx="1706922" cy="120681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C" sz="1800" kern="1200" dirty="0" smtClean="0"/>
            <a:t>Representa a más del 20% de la población mundial</a:t>
          </a:r>
          <a:endParaRPr lang="es-ES" sz="1800" kern="1200" dirty="0"/>
        </a:p>
      </dsp:txBody>
      <dsp:txXfrm>
        <a:off x="4106589" y="1618573"/>
        <a:ext cx="1589098" cy="1088993"/>
      </dsp:txXfrm>
    </dsp:sp>
    <dsp:sp modelId="{29774EEB-95D1-4566-9F56-4FBECA2B03C9}">
      <dsp:nvSpPr>
        <dsp:cNvPr id="0" name=""/>
        <dsp:cNvSpPr/>
      </dsp:nvSpPr>
      <dsp:spPr>
        <a:xfrm rot="16200000">
          <a:off x="4433171" y="1091693"/>
          <a:ext cx="935935" cy="0"/>
        </a:xfrm>
        <a:custGeom>
          <a:avLst/>
          <a:gdLst/>
          <a:ahLst/>
          <a:cxnLst/>
          <a:rect l="0" t="0" r="0" b="0"/>
          <a:pathLst>
            <a:path>
              <a:moveTo>
                <a:pt x="0" y="0"/>
              </a:moveTo>
              <a:lnTo>
                <a:pt x="93593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82CEF-A01B-48E6-8BC8-D914E218C6E9}">
      <dsp:nvSpPr>
        <dsp:cNvPr id="0" name=""/>
        <dsp:cNvSpPr/>
      </dsp:nvSpPr>
      <dsp:spPr>
        <a:xfrm>
          <a:off x="3407475" y="-6035"/>
          <a:ext cx="2987326" cy="62976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t>2014: 1.367.820.000</a:t>
          </a:r>
          <a:br>
            <a:rPr lang="es-ES" sz="1800" kern="1200" dirty="0" smtClean="0"/>
          </a:br>
          <a:r>
            <a:rPr lang="es-ES" sz="1800" kern="1200" dirty="0" smtClean="0"/>
            <a:t>HABITANTES</a:t>
          </a:r>
          <a:endParaRPr lang="es-ES" sz="1800" kern="1200" dirty="0"/>
        </a:p>
      </dsp:txBody>
      <dsp:txXfrm>
        <a:off x="3438217" y="24707"/>
        <a:ext cx="2925842" cy="568277"/>
      </dsp:txXfrm>
    </dsp:sp>
    <dsp:sp modelId="{3DDC748F-70B5-4229-9D81-69258D65B90C}">
      <dsp:nvSpPr>
        <dsp:cNvPr id="0" name=""/>
        <dsp:cNvSpPr/>
      </dsp:nvSpPr>
      <dsp:spPr>
        <a:xfrm rot="1079748">
          <a:off x="5746685" y="2490288"/>
          <a:ext cx="323558" cy="0"/>
        </a:xfrm>
        <a:custGeom>
          <a:avLst/>
          <a:gdLst/>
          <a:ahLst/>
          <a:cxnLst/>
          <a:rect l="0" t="0" r="0" b="0"/>
          <a:pathLst>
            <a:path>
              <a:moveTo>
                <a:pt x="0" y="0"/>
              </a:moveTo>
              <a:lnTo>
                <a:pt x="32355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99DB3-3CB9-42FA-BFBE-5537C6180939}">
      <dsp:nvSpPr>
        <dsp:cNvPr id="0" name=""/>
        <dsp:cNvSpPr/>
      </dsp:nvSpPr>
      <dsp:spPr>
        <a:xfrm>
          <a:off x="6062329" y="2308227"/>
          <a:ext cx="3464979" cy="15896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_tradnl" sz="1800" kern="1200" dirty="0" smtClean="0"/>
            <a:t>Lenguaje</a:t>
          </a:r>
          <a:endParaRPr lang="es-ES" sz="1800" kern="1200" dirty="0" smtClean="0"/>
        </a:p>
        <a:p>
          <a:pPr lvl="0" algn="just" defTabSz="800100">
            <a:lnSpc>
              <a:spcPct val="90000"/>
            </a:lnSpc>
            <a:spcBef>
              <a:spcPct val="0"/>
            </a:spcBef>
            <a:spcAft>
              <a:spcPct val="35000"/>
            </a:spcAft>
          </a:pPr>
          <a:r>
            <a:rPr lang="es-ES" sz="1800" kern="1200" dirty="0" smtClean="0"/>
            <a:t>La lengua oficial de china es el mandarín, dicha lengua fue reconocida por las Naciones Unidas</a:t>
          </a:r>
          <a:endParaRPr lang="es-ES" sz="1800" kern="1200" dirty="0"/>
        </a:p>
      </dsp:txBody>
      <dsp:txXfrm>
        <a:off x="6139929" y="2385827"/>
        <a:ext cx="3309779" cy="1434444"/>
      </dsp:txXfrm>
    </dsp:sp>
    <dsp:sp modelId="{806CEEEE-BB53-4D13-8860-27BD52224B51}">
      <dsp:nvSpPr>
        <dsp:cNvPr id="0" name=""/>
        <dsp:cNvSpPr/>
      </dsp:nvSpPr>
      <dsp:spPr>
        <a:xfrm rot="9939420">
          <a:off x="3555551" y="2443218"/>
          <a:ext cx="499917" cy="0"/>
        </a:xfrm>
        <a:custGeom>
          <a:avLst/>
          <a:gdLst/>
          <a:ahLst/>
          <a:cxnLst/>
          <a:rect l="0" t="0" r="0" b="0"/>
          <a:pathLst>
            <a:path>
              <a:moveTo>
                <a:pt x="0" y="0"/>
              </a:moveTo>
              <a:lnTo>
                <a:pt x="49991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E5CF96-8F75-4F09-BC00-A9E401B5E1FF}">
      <dsp:nvSpPr>
        <dsp:cNvPr id="0" name=""/>
        <dsp:cNvSpPr/>
      </dsp:nvSpPr>
      <dsp:spPr>
        <a:xfrm>
          <a:off x="296995" y="1984158"/>
          <a:ext cx="3266346" cy="18771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800100">
            <a:lnSpc>
              <a:spcPct val="90000"/>
            </a:lnSpc>
            <a:spcBef>
              <a:spcPct val="0"/>
            </a:spcBef>
            <a:spcAft>
              <a:spcPct val="35000"/>
            </a:spcAft>
          </a:pPr>
          <a:r>
            <a:rPr lang="es-ES_tradnl" sz="1800" kern="1200" dirty="0" smtClean="0"/>
            <a:t>Valores</a:t>
          </a:r>
          <a:endParaRPr lang="es-ES" sz="1800" kern="1200" dirty="0" smtClean="0"/>
        </a:p>
        <a:p>
          <a:pPr lvl="0" algn="just" defTabSz="800100">
            <a:lnSpc>
              <a:spcPct val="90000"/>
            </a:lnSpc>
            <a:spcBef>
              <a:spcPct val="0"/>
            </a:spcBef>
            <a:spcAft>
              <a:spcPct val="35000"/>
            </a:spcAft>
          </a:pPr>
          <a:r>
            <a:rPr lang="es-ES_tradnl" sz="1800" kern="1200" dirty="0" smtClean="0"/>
            <a:t>En la cultura China los valores morales son muy importantes, los principales son la humildad y el respeto, la gente tiene un pensamiento no individualista</a:t>
          </a:r>
          <a:endParaRPr lang="es-ES" sz="1800" kern="1200" dirty="0"/>
        </a:p>
      </dsp:txBody>
      <dsp:txXfrm>
        <a:off x="388630" y="2075793"/>
        <a:ext cx="3083076" cy="1693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E2FA7-07B2-4F89-A91A-2877EB026AEC}">
      <dsp:nvSpPr>
        <dsp:cNvPr id="0" name=""/>
        <dsp:cNvSpPr/>
      </dsp:nvSpPr>
      <dsp:spPr>
        <a:xfrm>
          <a:off x="2121" y="414076"/>
          <a:ext cx="3366039" cy="2319201"/>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BA735-D6EF-480B-8FEB-2C140BB64347}">
      <dsp:nvSpPr>
        <dsp:cNvPr id="0" name=""/>
        <dsp:cNvSpPr/>
      </dsp:nvSpPr>
      <dsp:spPr>
        <a:xfrm>
          <a:off x="2121" y="2733277"/>
          <a:ext cx="3366039" cy="124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S_tradnl" sz="1500" i="1" kern="1200" dirty="0" smtClean="0"/>
            <a:t>Las organizaciones comunitarias deben presentar ante la Superintendencia EPS una solicitud, junto con el acta constitutiva, suscrita, al menos por diez miembros fundadores.</a:t>
          </a:r>
          <a:endParaRPr lang="es-ES" sz="1500" kern="1200" dirty="0"/>
        </a:p>
      </dsp:txBody>
      <dsp:txXfrm>
        <a:off x="2121" y="2733277"/>
        <a:ext cx="3366039" cy="1248800"/>
      </dsp:txXfrm>
    </dsp:sp>
    <dsp:sp modelId="{A29CF1E9-8396-4958-A301-FC75DD626BAE}">
      <dsp:nvSpPr>
        <dsp:cNvPr id="0" name=""/>
        <dsp:cNvSpPr/>
      </dsp:nvSpPr>
      <dsp:spPr>
        <a:xfrm>
          <a:off x="3704906" y="414076"/>
          <a:ext cx="3366039" cy="2319201"/>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0E0E9-37A2-4EB3-ACCB-F9588BC7923A}">
      <dsp:nvSpPr>
        <dsp:cNvPr id="0" name=""/>
        <dsp:cNvSpPr/>
      </dsp:nvSpPr>
      <dsp:spPr>
        <a:xfrm>
          <a:off x="3704906" y="2733277"/>
          <a:ext cx="3366039" cy="124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S_tradnl" sz="1500" i="1" kern="1200" dirty="0" smtClean="0"/>
            <a:t>Copia de la cédula de identidad del representante provisional</a:t>
          </a:r>
          <a:endParaRPr lang="es-ES" sz="1500" kern="1200" dirty="0"/>
        </a:p>
      </dsp:txBody>
      <dsp:txXfrm>
        <a:off x="3704906" y="2733277"/>
        <a:ext cx="3366039" cy="1248800"/>
      </dsp:txXfrm>
    </dsp:sp>
    <dsp:sp modelId="{1AB68613-0F61-4320-B5F2-7F3D5D0F54DE}">
      <dsp:nvSpPr>
        <dsp:cNvPr id="0" name=""/>
        <dsp:cNvSpPr/>
      </dsp:nvSpPr>
      <dsp:spPr>
        <a:xfrm>
          <a:off x="7407691" y="414076"/>
          <a:ext cx="3366039" cy="2319201"/>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9A2B09-C28A-4C28-A702-BF2799A638EA}">
      <dsp:nvSpPr>
        <dsp:cNvPr id="0" name=""/>
        <dsp:cNvSpPr/>
      </dsp:nvSpPr>
      <dsp:spPr>
        <a:xfrm>
          <a:off x="7407691" y="2733277"/>
          <a:ext cx="3366039" cy="124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S_tradnl" sz="1500" i="1" kern="1200" dirty="0" smtClean="0"/>
            <a:t>El certificado de depósito del aporte del fondo social inicial por el monto fijado por el Ministerio de Coordinación de Desarrollo Social, el cual asciende a tres remuneraciones básicas unificadas. </a:t>
          </a:r>
          <a:endParaRPr lang="es-ES" sz="1500" kern="1200" dirty="0"/>
        </a:p>
      </dsp:txBody>
      <dsp:txXfrm>
        <a:off x="7407691" y="2733277"/>
        <a:ext cx="3366039" cy="124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010B-E320-46A6-9FF6-868E2647A954}">
      <dsp:nvSpPr>
        <dsp:cNvPr id="0" name=""/>
        <dsp:cNvSpPr/>
      </dsp:nvSpPr>
      <dsp:spPr>
        <a:xfrm>
          <a:off x="4908001" y="1133384"/>
          <a:ext cx="261736" cy="1376318"/>
        </a:xfrm>
        <a:custGeom>
          <a:avLst/>
          <a:gdLst/>
          <a:ahLst/>
          <a:cxnLst/>
          <a:rect l="0" t="0" r="0" b="0"/>
          <a:pathLst>
            <a:path>
              <a:moveTo>
                <a:pt x="261736" y="0"/>
              </a:moveTo>
              <a:lnTo>
                <a:pt x="261736" y="1376318"/>
              </a:lnTo>
              <a:lnTo>
                <a:pt x="0" y="1376318"/>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4A248E-1AD7-4847-AB46-D2F2C5A05740}">
      <dsp:nvSpPr>
        <dsp:cNvPr id="0" name=""/>
        <dsp:cNvSpPr/>
      </dsp:nvSpPr>
      <dsp:spPr>
        <a:xfrm>
          <a:off x="5169738" y="1133384"/>
          <a:ext cx="3569156" cy="2752637"/>
        </a:xfrm>
        <a:custGeom>
          <a:avLst/>
          <a:gdLst/>
          <a:ahLst/>
          <a:cxnLst/>
          <a:rect l="0" t="0" r="0" b="0"/>
          <a:pathLst>
            <a:path>
              <a:moveTo>
                <a:pt x="0" y="0"/>
              </a:moveTo>
              <a:lnTo>
                <a:pt x="0" y="2490900"/>
              </a:lnTo>
              <a:lnTo>
                <a:pt x="3569156" y="2490900"/>
              </a:lnTo>
              <a:lnTo>
                <a:pt x="3569156" y="2752637"/>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C93AE-49EC-4888-80B5-AD6B7CA37379}">
      <dsp:nvSpPr>
        <dsp:cNvPr id="0" name=""/>
        <dsp:cNvSpPr/>
      </dsp:nvSpPr>
      <dsp:spPr>
        <a:xfrm>
          <a:off x="5044736" y="1133384"/>
          <a:ext cx="91440" cy="2752637"/>
        </a:xfrm>
        <a:custGeom>
          <a:avLst/>
          <a:gdLst/>
          <a:ahLst/>
          <a:cxnLst/>
          <a:rect l="0" t="0" r="0" b="0"/>
          <a:pathLst>
            <a:path>
              <a:moveTo>
                <a:pt x="125001" y="0"/>
              </a:moveTo>
              <a:lnTo>
                <a:pt x="125001" y="2490900"/>
              </a:lnTo>
              <a:lnTo>
                <a:pt x="45720" y="2490900"/>
              </a:lnTo>
              <a:lnTo>
                <a:pt x="45720" y="2752637"/>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F9D10-A076-49CB-8D6F-FD4D7675C03A}">
      <dsp:nvSpPr>
        <dsp:cNvPr id="0" name=""/>
        <dsp:cNvSpPr/>
      </dsp:nvSpPr>
      <dsp:spPr>
        <a:xfrm>
          <a:off x="1521299" y="1133384"/>
          <a:ext cx="3648438" cy="2752637"/>
        </a:xfrm>
        <a:custGeom>
          <a:avLst/>
          <a:gdLst/>
          <a:ahLst/>
          <a:cxnLst/>
          <a:rect l="0" t="0" r="0" b="0"/>
          <a:pathLst>
            <a:path>
              <a:moveTo>
                <a:pt x="3648438" y="0"/>
              </a:moveTo>
              <a:lnTo>
                <a:pt x="3648438" y="2490900"/>
              </a:lnTo>
              <a:lnTo>
                <a:pt x="0" y="2490900"/>
              </a:lnTo>
              <a:lnTo>
                <a:pt x="0" y="2752637"/>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135095-E54A-45FB-87BF-AD9BBBC3A33F}">
      <dsp:nvSpPr>
        <dsp:cNvPr id="0" name=""/>
        <dsp:cNvSpPr/>
      </dsp:nvSpPr>
      <dsp:spPr>
        <a:xfrm>
          <a:off x="3923371" y="402801"/>
          <a:ext cx="2492732" cy="730582"/>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latin typeface="+mj-lt"/>
            </a:rPr>
            <a:t>FINO AROMA</a:t>
          </a:r>
          <a:endParaRPr lang="es-ES" sz="2800" kern="1200" dirty="0">
            <a:latin typeface="+mj-lt"/>
          </a:endParaRPr>
        </a:p>
      </dsp:txBody>
      <dsp:txXfrm>
        <a:off x="3923371" y="402801"/>
        <a:ext cx="2492732" cy="730582"/>
      </dsp:txXfrm>
    </dsp:sp>
    <dsp:sp modelId="{67B5E96A-332E-493B-93DF-A27A8A22E8B1}">
      <dsp:nvSpPr>
        <dsp:cNvPr id="0" name=""/>
        <dsp:cNvSpPr/>
      </dsp:nvSpPr>
      <dsp:spPr>
        <a:xfrm>
          <a:off x="4098" y="3886021"/>
          <a:ext cx="3034403" cy="1582498"/>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_tradnl" sz="1600" kern="1200" dirty="0" smtClean="0">
              <a:latin typeface="+mj-lt"/>
            </a:rPr>
            <a:t>La empresa se constituye como una organización de derecho privada sin fines de lucro orientada a la producción agrícola para el desarrollo comunitario. </a:t>
          </a:r>
          <a:endParaRPr lang="es-ES" sz="1600" kern="1200" dirty="0">
            <a:latin typeface="+mj-lt"/>
          </a:endParaRPr>
        </a:p>
      </dsp:txBody>
      <dsp:txXfrm>
        <a:off x="4098" y="3886021"/>
        <a:ext cx="3034403" cy="1582498"/>
      </dsp:txXfrm>
    </dsp:sp>
    <dsp:sp modelId="{3BD91D50-9526-4C38-BFAD-C43E090F7A83}">
      <dsp:nvSpPr>
        <dsp:cNvPr id="0" name=""/>
        <dsp:cNvSpPr/>
      </dsp:nvSpPr>
      <dsp:spPr>
        <a:xfrm>
          <a:off x="3561975" y="3886021"/>
          <a:ext cx="3056962" cy="1679341"/>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_tradnl" sz="1800" kern="1200" dirty="0" smtClean="0">
            <a:latin typeface="+mj-lt"/>
          </a:endParaRPr>
        </a:p>
        <a:p>
          <a:pPr lvl="0" algn="ctr" defTabSz="800100">
            <a:lnSpc>
              <a:spcPct val="90000"/>
            </a:lnSpc>
            <a:spcBef>
              <a:spcPct val="0"/>
            </a:spcBef>
            <a:spcAft>
              <a:spcPct val="35000"/>
            </a:spcAft>
          </a:pPr>
          <a:r>
            <a:rPr lang="es-ES_tradnl" sz="1800" kern="1200" dirty="0" smtClean="0">
              <a:latin typeface="+mj-lt"/>
            </a:rPr>
            <a:t>Fines de la asociación : </a:t>
          </a:r>
          <a:endParaRPr lang="es-ES" sz="1800" kern="1200" dirty="0" smtClean="0">
            <a:latin typeface="+mj-lt"/>
          </a:endParaRPr>
        </a:p>
        <a:p>
          <a:pPr lvl="0" algn="ctr" defTabSz="800100">
            <a:lnSpc>
              <a:spcPct val="90000"/>
            </a:lnSpc>
            <a:spcBef>
              <a:spcPct val="0"/>
            </a:spcBef>
            <a:spcAft>
              <a:spcPct val="35000"/>
            </a:spcAft>
          </a:pPr>
          <a:r>
            <a:rPr lang="es-ES_tradnl" sz="1800" kern="1200" dirty="0" smtClean="0">
              <a:latin typeface="+mj-lt"/>
            </a:rPr>
            <a:t>Mejorar la producción, calidad y comercialización del café tostado y molido a nivel nacional e internacional. </a:t>
          </a:r>
          <a:endParaRPr lang="es-ES" sz="1800" kern="1200" dirty="0" smtClean="0">
            <a:latin typeface="+mj-lt"/>
          </a:endParaRPr>
        </a:p>
        <a:p>
          <a:pPr lvl="0" algn="ctr" defTabSz="800100">
            <a:lnSpc>
              <a:spcPct val="90000"/>
            </a:lnSpc>
            <a:spcBef>
              <a:spcPct val="0"/>
            </a:spcBef>
            <a:spcAft>
              <a:spcPct val="35000"/>
            </a:spcAft>
          </a:pPr>
          <a:r>
            <a:rPr lang="es-ES_tradnl" sz="1800" kern="1200" dirty="0" smtClean="0">
              <a:latin typeface="+mj-lt"/>
            </a:rPr>
            <a:t> </a:t>
          </a:r>
          <a:endParaRPr lang="es-ES" sz="1800" kern="1200" dirty="0">
            <a:latin typeface="+mj-lt"/>
          </a:endParaRPr>
        </a:p>
      </dsp:txBody>
      <dsp:txXfrm>
        <a:off x="3561975" y="3886021"/>
        <a:ext cx="3056962" cy="1679341"/>
      </dsp:txXfrm>
    </dsp:sp>
    <dsp:sp modelId="{8429A7E4-EB9E-41C1-BC60-8415FC03A179}">
      <dsp:nvSpPr>
        <dsp:cNvPr id="0" name=""/>
        <dsp:cNvSpPr/>
      </dsp:nvSpPr>
      <dsp:spPr>
        <a:xfrm>
          <a:off x="7142411" y="3886021"/>
          <a:ext cx="3192966" cy="1712731"/>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kern="1200" dirty="0" smtClean="0">
              <a:latin typeface="+mj-lt"/>
            </a:rPr>
            <a:t>Acogerse a los beneficios que otorgan la Constitución Política y las diferentes leyes a favor de la pequeña propiedad agraria. </a:t>
          </a:r>
          <a:endParaRPr lang="es-ES" sz="1600" kern="1200" dirty="0" smtClean="0">
            <a:latin typeface="+mj-lt"/>
          </a:endParaRPr>
        </a:p>
        <a:p>
          <a:pPr lvl="0" algn="ctr" defTabSz="711200">
            <a:lnSpc>
              <a:spcPct val="90000"/>
            </a:lnSpc>
            <a:spcBef>
              <a:spcPct val="0"/>
            </a:spcBef>
            <a:spcAft>
              <a:spcPct val="35000"/>
            </a:spcAft>
          </a:pPr>
          <a:r>
            <a:rPr lang="es-ES_tradnl" sz="1600" kern="1200" dirty="0" smtClean="0">
              <a:latin typeface="+mj-lt"/>
            </a:rPr>
            <a:t>Fomentar el apoyo y la ayuda mutua para alcanzar el desarrollo cultural, social y económico de los asociados. </a:t>
          </a:r>
          <a:endParaRPr lang="es-ES" sz="1600" kern="1200" dirty="0">
            <a:latin typeface="+mj-lt"/>
          </a:endParaRPr>
        </a:p>
      </dsp:txBody>
      <dsp:txXfrm>
        <a:off x="7142411" y="3886021"/>
        <a:ext cx="3192966" cy="1712731"/>
      </dsp:txXfrm>
    </dsp:sp>
    <dsp:sp modelId="{92213AB2-B580-45CF-BADC-69A9E09F0832}">
      <dsp:nvSpPr>
        <dsp:cNvPr id="0" name=""/>
        <dsp:cNvSpPr/>
      </dsp:nvSpPr>
      <dsp:spPr>
        <a:xfrm>
          <a:off x="850006" y="1656858"/>
          <a:ext cx="4057994" cy="1705689"/>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S_tradnl" sz="1800" kern="1200" dirty="0" smtClean="0">
              <a:latin typeface="+mj-lt"/>
            </a:rPr>
            <a:t>El proyecto encaja dentro del emprendimiento comunitario  pues se basa en la solidaridad, reciprocidad, autogestión, cooperación, eficiencia, que agrupan a las personas menos favorecidas laboralmente y que buscan la superación.</a:t>
          </a:r>
          <a:endParaRPr lang="es-ES" sz="1800" kern="1200" dirty="0">
            <a:latin typeface="+mj-lt"/>
          </a:endParaRPr>
        </a:p>
      </dsp:txBody>
      <dsp:txXfrm>
        <a:off x="850006" y="1656858"/>
        <a:ext cx="4057994" cy="1705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B5282-8AC5-4FE8-925E-39DA50F243E6}">
      <dsp:nvSpPr>
        <dsp:cNvPr id="0" name=""/>
        <dsp:cNvSpPr/>
      </dsp:nvSpPr>
      <dsp:spPr>
        <a:xfrm rot="5400000">
          <a:off x="1414159" y="1175316"/>
          <a:ext cx="1039465" cy="1183395"/>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FA4C31-AF95-4084-87DE-5BA897464A1B}">
      <dsp:nvSpPr>
        <dsp:cNvPr id="0" name=""/>
        <dsp:cNvSpPr/>
      </dsp:nvSpPr>
      <dsp:spPr>
        <a:xfrm>
          <a:off x="1138764" y="23047"/>
          <a:ext cx="1749848" cy="1224837"/>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MISIÓN</a:t>
          </a:r>
          <a:endParaRPr lang="es-ES" sz="3000" kern="1200" dirty="0"/>
        </a:p>
      </dsp:txBody>
      <dsp:txXfrm>
        <a:off x="1198566" y="82849"/>
        <a:ext cx="1630244" cy="1105233"/>
      </dsp:txXfrm>
    </dsp:sp>
    <dsp:sp modelId="{217FC45E-0623-4C9E-886E-CA2B18F0433A}">
      <dsp:nvSpPr>
        <dsp:cNvPr id="0" name=""/>
        <dsp:cNvSpPr/>
      </dsp:nvSpPr>
      <dsp:spPr>
        <a:xfrm>
          <a:off x="2958902" y="152743"/>
          <a:ext cx="5562421" cy="98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S_tradnl" sz="1600" i="1" kern="1200" dirty="0" smtClean="0">
              <a:latin typeface="+mj-lt"/>
            </a:rPr>
            <a:t>Optimizar constantemente los procesos productivos del café de los agricultores asociados de la parroquia Nanegal para mejorar su calidad de vida y ofrecer al mercado un producto de exportación, altamente competitivos. </a:t>
          </a:r>
          <a:endParaRPr lang="es-ES" sz="1600" kern="1200" dirty="0">
            <a:latin typeface="+mj-lt"/>
          </a:endParaRPr>
        </a:p>
      </dsp:txBody>
      <dsp:txXfrm>
        <a:off x="2958902" y="152743"/>
        <a:ext cx="5562421" cy="989967"/>
      </dsp:txXfrm>
    </dsp:sp>
    <dsp:sp modelId="{F4D9F595-6562-4691-853E-B79AD7FAC0D2}">
      <dsp:nvSpPr>
        <dsp:cNvPr id="0" name=""/>
        <dsp:cNvSpPr/>
      </dsp:nvSpPr>
      <dsp:spPr>
        <a:xfrm rot="5400000">
          <a:off x="3689096" y="2551212"/>
          <a:ext cx="1039465" cy="1183395"/>
        </a:xfrm>
        <a:prstGeom prst="bentUpArrow">
          <a:avLst>
            <a:gd name="adj1" fmla="val 32840"/>
            <a:gd name="adj2" fmla="val 25000"/>
            <a:gd name="adj3" fmla="val 35780"/>
          </a:avLst>
        </a:prstGeom>
        <a:solidFill>
          <a:schemeClr val="accent1">
            <a:tint val="50000"/>
            <a:hueOff val="-607727"/>
            <a:satOff val="-33080"/>
            <a:lumOff val="89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FBE87B-3514-4122-9CA8-F0AC3E1D28BB}">
      <dsp:nvSpPr>
        <dsp:cNvPr id="0" name=""/>
        <dsp:cNvSpPr/>
      </dsp:nvSpPr>
      <dsp:spPr>
        <a:xfrm>
          <a:off x="3413700" y="1398943"/>
          <a:ext cx="1749848" cy="1224837"/>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VISIÓN</a:t>
          </a:r>
          <a:endParaRPr lang="es-ES" sz="3000" kern="1200" dirty="0"/>
        </a:p>
      </dsp:txBody>
      <dsp:txXfrm>
        <a:off x="3473502" y="1458745"/>
        <a:ext cx="1630244" cy="1105233"/>
      </dsp:txXfrm>
    </dsp:sp>
    <dsp:sp modelId="{6241451F-2FE4-40F8-887D-0FB2BAB7CD2B}">
      <dsp:nvSpPr>
        <dsp:cNvPr id="0" name=""/>
        <dsp:cNvSpPr/>
      </dsp:nvSpPr>
      <dsp:spPr>
        <a:xfrm>
          <a:off x="5214100" y="1593036"/>
          <a:ext cx="4417041" cy="98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S_tradnl" sz="1600" i="1" kern="1200" dirty="0" smtClean="0">
              <a:latin typeface="+mj-lt"/>
            </a:rPr>
            <a:t>En cinco años convertir a la empresa asociativa productora y exportadora de café en una de las asociaciones más importantes a nivel nacional, situándola como referente generador de empleo asociativo. </a:t>
          </a:r>
          <a:endParaRPr lang="es-ES" sz="1600" kern="1200" dirty="0">
            <a:latin typeface="+mj-lt"/>
          </a:endParaRPr>
        </a:p>
      </dsp:txBody>
      <dsp:txXfrm>
        <a:off x="5214100" y="1593036"/>
        <a:ext cx="4417041" cy="989967"/>
      </dsp:txXfrm>
    </dsp:sp>
    <dsp:sp modelId="{A3E38F02-B3B1-4504-AF9C-E2B2D4801125}">
      <dsp:nvSpPr>
        <dsp:cNvPr id="0" name=""/>
        <dsp:cNvSpPr/>
      </dsp:nvSpPr>
      <dsp:spPr>
        <a:xfrm>
          <a:off x="6083663" y="2774840"/>
          <a:ext cx="1749848" cy="1224837"/>
        </a:xfrm>
        <a:prstGeom prst="roundRect">
          <a:avLst>
            <a:gd name="adj" fmla="val 166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VALORES</a:t>
          </a:r>
          <a:endParaRPr lang="es-ES" sz="3000" kern="1200" dirty="0"/>
        </a:p>
      </dsp:txBody>
      <dsp:txXfrm>
        <a:off x="6143465" y="2834642"/>
        <a:ext cx="1630244" cy="1105233"/>
      </dsp:txXfrm>
    </dsp:sp>
    <dsp:sp modelId="{5E9A64EF-42ED-488B-A3D7-17F491BFD17C}">
      <dsp:nvSpPr>
        <dsp:cNvPr id="0" name=""/>
        <dsp:cNvSpPr/>
      </dsp:nvSpPr>
      <dsp:spPr>
        <a:xfrm>
          <a:off x="7934129" y="2891656"/>
          <a:ext cx="1689626" cy="98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_tradnl" sz="1600" i="1" kern="1200" dirty="0" smtClean="0">
              <a:latin typeface="+mj-lt"/>
            </a:rPr>
            <a:t>Ética </a:t>
          </a:r>
          <a:endParaRPr lang="es-ES" sz="1600" kern="1200" dirty="0">
            <a:latin typeface="+mj-lt"/>
          </a:endParaRPr>
        </a:p>
        <a:p>
          <a:pPr marL="171450" lvl="1" indent="-171450" algn="l" defTabSz="711200">
            <a:lnSpc>
              <a:spcPct val="90000"/>
            </a:lnSpc>
            <a:spcBef>
              <a:spcPct val="0"/>
            </a:spcBef>
            <a:spcAft>
              <a:spcPct val="15000"/>
            </a:spcAft>
            <a:buChar char="••"/>
          </a:pPr>
          <a:r>
            <a:rPr lang="es-ES_tradnl" sz="1600" i="1" kern="1200" smtClean="0">
              <a:latin typeface="+mj-lt"/>
            </a:rPr>
            <a:t>Honestidad </a:t>
          </a:r>
          <a:endParaRPr lang="es-ES" sz="1600" kern="1200">
            <a:latin typeface="+mj-lt"/>
          </a:endParaRPr>
        </a:p>
        <a:p>
          <a:pPr marL="171450" lvl="1" indent="-171450" algn="l" defTabSz="711200">
            <a:lnSpc>
              <a:spcPct val="90000"/>
            </a:lnSpc>
            <a:spcBef>
              <a:spcPct val="0"/>
            </a:spcBef>
            <a:spcAft>
              <a:spcPct val="15000"/>
            </a:spcAft>
            <a:buChar char="••"/>
          </a:pPr>
          <a:r>
            <a:rPr lang="es-ES_tradnl" sz="1600" i="1" kern="1200" dirty="0" smtClean="0">
              <a:latin typeface="+mj-lt"/>
            </a:rPr>
            <a:t>Respeto </a:t>
          </a:r>
          <a:endParaRPr lang="es-ES" sz="1600" kern="1200" dirty="0">
            <a:latin typeface="+mj-lt"/>
          </a:endParaRPr>
        </a:p>
        <a:p>
          <a:pPr marL="171450" lvl="1" indent="-171450" algn="l" defTabSz="711200">
            <a:lnSpc>
              <a:spcPct val="90000"/>
            </a:lnSpc>
            <a:spcBef>
              <a:spcPct val="0"/>
            </a:spcBef>
            <a:spcAft>
              <a:spcPct val="15000"/>
            </a:spcAft>
            <a:buChar char="••"/>
          </a:pPr>
          <a:r>
            <a:rPr lang="es-ES_tradnl" sz="1600" i="1" kern="1200" dirty="0" smtClean="0">
              <a:latin typeface="+mj-lt"/>
            </a:rPr>
            <a:t>Transparencia</a:t>
          </a:r>
          <a:endParaRPr lang="es-ES" sz="1600" kern="1200" dirty="0">
            <a:latin typeface="+mj-lt"/>
          </a:endParaRPr>
        </a:p>
        <a:p>
          <a:pPr marL="171450" lvl="1" indent="-171450" algn="l" defTabSz="711200">
            <a:lnSpc>
              <a:spcPct val="90000"/>
            </a:lnSpc>
            <a:spcBef>
              <a:spcPct val="0"/>
            </a:spcBef>
            <a:spcAft>
              <a:spcPct val="15000"/>
            </a:spcAft>
            <a:buChar char="••"/>
          </a:pPr>
          <a:r>
            <a:rPr lang="es-ES_tradnl" sz="1600" i="1" kern="1200" dirty="0" smtClean="0">
              <a:latin typeface="+mj-lt"/>
            </a:rPr>
            <a:t>Perseverancia</a:t>
          </a:r>
          <a:endParaRPr lang="es-ES" sz="1600" kern="1200" dirty="0">
            <a:latin typeface="+mj-lt"/>
          </a:endParaRPr>
        </a:p>
      </dsp:txBody>
      <dsp:txXfrm>
        <a:off x="7934129" y="2891656"/>
        <a:ext cx="1689626" cy="9899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6BF51-46B6-4CD1-A784-55C5A6715393}">
      <dsp:nvSpPr>
        <dsp:cNvPr id="0" name=""/>
        <dsp:cNvSpPr/>
      </dsp:nvSpPr>
      <dsp:spPr>
        <a:xfrm>
          <a:off x="4625737" y="721578"/>
          <a:ext cx="1875614" cy="661565"/>
        </a:xfrm>
        <a:custGeom>
          <a:avLst/>
          <a:gdLst/>
          <a:ahLst/>
          <a:cxnLst/>
          <a:rect l="0" t="0" r="0" b="0"/>
          <a:pathLst>
            <a:path>
              <a:moveTo>
                <a:pt x="0" y="0"/>
              </a:moveTo>
              <a:lnTo>
                <a:pt x="0" y="661565"/>
              </a:lnTo>
              <a:lnTo>
                <a:pt x="1875614" y="661565"/>
              </a:lnTo>
            </a:path>
          </a:pathLst>
        </a:custGeom>
        <a:noFill/>
        <a:ln w="158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1E43C891-D42D-4265-8D1C-8808C3FC0C3B}">
      <dsp:nvSpPr>
        <dsp:cNvPr id="0" name=""/>
        <dsp:cNvSpPr/>
      </dsp:nvSpPr>
      <dsp:spPr>
        <a:xfrm>
          <a:off x="4625737" y="721578"/>
          <a:ext cx="125929" cy="666075"/>
        </a:xfrm>
        <a:custGeom>
          <a:avLst/>
          <a:gdLst/>
          <a:ahLst/>
          <a:cxnLst/>
          <a:rect l="0" t="0" r="0" b="0"/>
          <a:pathLst>
            <a:path>
              <a:moveTo>
                <a:pt x="0" y="0"/>
              </a:moveTo>
              <a:lnTo>
                <a:pt x="0" y="666075"/>
              </a:lnTo>
              <a:lnTo>
                <a:pt x="125929" y="666075"/>
              </a:lnTo>
            </a:path>
          </a:pathLst>
        </a:custGeom>
        <a:noFill/>
        <a:ln w="158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929A9B84-B1E1-4AE1-9A4F-88ED9347C79F}">
      <dsp:nvSpPr>
        <dsp:cNvPr id="0" name=""/>
        <dsp:cNvSpPr/>
      </dsp:nvSpPr>
      <dsp:spPr>
        <a:xfrm>
          <a:off x="3552200" y="721578"/>
          <a:ext cx="1073536" cy="666075"/>
        </a:xfrm>
        <a:custGeom>
          <a:avLst/>
          <a:gdLst/>
          <a:ahLst/>
          <a:cxnLst/>
          <a:rect l="0" t="0" r="0" b="0"/>
          <a:pathLst>
            <a:path>
              <a:moveTo>
                <a:pt x="1073536" y="0"/>
              </a:moveTo>
              <a:lnTo>
                <a:pt x="1073536" y="666075"/>
              </a:lnTo>
              <a:lnTo>
                <a:pt x="0" y="666075"/>
              </a:lnTo>
            </a:path>
          </a:pathLst>
        </a:custGeom>
        <a:noFill/>
        <a:ln w="158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009A204E-11FA-4958-9DD9-5C1E0A1D41F0}">
      <dsp:nvSpPr>
        <dsp:cNvPr id="0" name=""/>
        <dsp:cNvSpPr/>
      </dsp:nvSpPr>
      <dsp:spPr>
        <a:xfrm>
          <a:off x="4625737" y="721578"/>
          <a:ext cx="2593729" cy="2338103"/>
        </a:xfrm>
        <a:custGeom>
          <a:avLst/>
          <a:gdLst/>
          <a:ahLst/>
          <a:cxnLst/>
          <a:rect l="0" t="0" r="0" b="0"/>
          <a:pathLst>
            <a:path>
              <a:moveTo>
                <a:pt x="0" y="0"/>
              </a:moveTo>
              <a:lnTo>
                <a:pt x="0" y="2186572"/>
              </a:lnTo>
              <a:lnTo>
                <a:pt x="2593729" y="2186572"/>
              </a:lnTo>
              <a:lnTo>
                <a:pt x="2593729" y="2338103"/>
              </a:lnTo>
            </a:path>
          </a:pathLst>
        </a:custGeom>
        <a:noFill/>
        <a:ln w="158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BCB8B52C-A644-40C2-AD9E-A8C5F2B168E7}">
      <dsp:nvSpPr>
        <dsp:cNvPr id="0" name=""/>
        <dsp:cNvSpPr/>
      </dsp:nvSpPr>
      <dsp:spPr>
        <a:xfrm>
          <a:off x="4625737" y="721578"/>
          <a:ext cx="847508" cy="2338103"/>
        </a:xfrm>
        <a:custGeom>
          <a:avLst/>
          <a:gdLst/>
          <a:ahLst/>
          <a:cxnLst/>
          <a:rect l="0" t="0" r="0" b="0"/>
          <a:pathLst>
            <a:path>
              <a:moveTo>
                <a:pt x="0" y="0"/>
              </a:moveTo>
              <a:lnTo>
                <a:pt x="0" y="2186572"/>
              </a:lnTo>
              <a:lnTo>
                <a:pt x="847508" y="2186572"/>
              </a:lnTo>
              <a:lnTo>
                <a:pt x="847508" y="2338103"/>
              </a:lnTo>
            </a:path>
          </a:pathLst>
        </a:custGeom>
        <a:noFill/>
        <a:ln w="158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8D7742C2-14CD-4DAB-8DF2-D234EA8F827C}">
      <dsp:nvSpPr>
        <dsp:cNvPr id="0" name=""/>
        <dsp:cNvSpPr/>
      </dsp:nvSpPr>
      <dsp:spPr>
        <a:xfrm>
          <a:off x="3727025" y="721578"/>
          <a:ext cx="898712" cy="2338103"/>
        </a:xfrm>
        <a:custGeom>
          <a:avLst/>
          <a:gdLst/>
          <a:ahLst/>
          <a:cxnLst/>
          <a:rect l="0" t="0" r="0" b="0"/>
          <a:pathLst>
            <a:path>
              <a:moveTo>
                <a:pt x="898712" y="0"/>
              </a:moveTo>
              <a:lnTo>
                <a:pt x="898712" y="2186572"/>
              </a:lnTo>
              <a:lnTo>
                <a:pt x="0" y="2186572"/>
              </a:lnTo>
              <a:lnTo>
                <a:pt x="0" y="2338103"/>
              </a:lnTo>
            </a:path>
          </a:pathLst>
        </a:custGeom>
        <a:noFill/>
        <a:ln w="158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05A27FD5-E1E3-4957-9568-3AF109BEE68E}">
      <dsp:nvSpPr>
        <dsp:cNvPr id="0" name=""/>
        <dsp:cNvSpPr/>
      </dsp:nvSpPr>
      <dsp:spPr>
        <a:xfrm>
          <a:off x="1980804" y="721578"/>
          <a:ext cx="2644932" cy="2338103"/>
        </a:xfrm>
        <a:custGeom>
          <a:avLst/>
          <a:gdLst/>
          <a:ahLst/>
          <a:cxnLst/>
          <a:rect l="0" t="0" r="0" b="0"/>
          <a:pathLst>
            <a:path>
              <a:moveTo>
                <a:pt x="2644932" y="0"/>
              </a:moveTo>
              <a:lnTo>
                <a:pt x="2644932" y="2186572"/>
              </a:lnTo>
              <a:lnTo>
                <a:pt x="0" y="2186572"/>
              </a:lnTo>
              <a:lnTo>
                <a:pt x="0" y="2338103"/>
              </a:lnTo>
            </a:path>
          </a:pathLst>
        </a:custGeom>
        <a:noFill/>
        <a:ln w="158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E7D4461F-49F4-4602-8BA0-88177A47FE62}">
      <dsp:nvSpPr>
        <dsp:cNvPr id="0" name=""/>
        <dsp:cNvSpPr/>
      </dsp:nvSpPr>
      <dsp:spPr>
        <a:xfrm>
          <a:off x="3904158" y="0"/>
          <a:ext cx="1443157" cy="721578"/>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a:latin typeface="+mj-lt"/>
            </a:rPr>
            <a:t>Asamblea</a:t>
          </a:r>
        </a:p>
      </dsp:txBody>
      <dsp:txXfrm>
        <a:off x="3904158" y="0"/>
        <a:ext cx="1443157" cy="721578"/>
      </dsp:txXfrm>
    </dsp:sp>
    <dsp:sp modelId="{CD732EC9-E43E-415C-A3E8-60EA4A3D5311}">
      <dsp:nvSpPr>
        <dsp:cNvPr id="0" name=""/>
        <dsp:cNvSpPr/>
      </dsp:nvSpPr>
      <dsp:spPr>
        <a:xfrm>
          <a:off x="1259225" y="3059682"/>
          <a:ext cx="1443157" cy="721578"/>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err="1">
              <a:latin typeface="+mj-lt"/>
            </a:rPr>
            <a:t>Comite</a:t>
          </a:r>
          <a:r>
            <a:rPr lang="es-ES" sz="2000" kern="1200" dirty="0">
              <a:latin typeface="+mj-lt"/>
            </a:rPr>
            <a:t> I</a:t>
          </a:r>
        </a:p>
      </dsp:txBody>
      <dsp:txXfrm>
        <a:off x="1259225" y="3059682"/>
        <a:ext cx="1443157" cy="721578"/>
      </dsp:txXfrm>
    </dsp:sp>
    <dsp:sp modelId="{0C9E7B93-2455-4832-8B02-D30EEE93B5FF}">
      <dsp:nvSpPr>
        <dsp:cNvPr id="0" name=""/>
        <dsp:cNvSpPr/>
      </dsp:nvSpPr>
      <dsp:spPr>
        <a:xfrm>
          <a:off x="3005446" y="3059682"/>
          <a:ext cx="1443157" cy="721578"/>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a:latin typeface="+mj-lt"/>
            </a:rPr>
            <a:t>Comite II</a:t>
          </a:r>
        </a:p>
      </dsp:txBody>
      <dsp:txXfrm>
        <a:off x="3005446" y="3059682"/>
        <a:ext cx="1443157" cy="721578"/>
      </dsp:txXfrm>
    </dsp:sp>
    <dsp:sp modelId="{F19BD719-4711-46EA-9ACF-0840120282C8}">
      <dsp:nvSpPr>
        <dsp:cNvPr id="0" name=""/>
        <dsp:cNvSpPr/>
      </dsp:nvSpPr>
      <dsp:spPr>
        <a:xfrm>
          <a:off x="4751667" y="3059682"/>
          <a:ext cx="1443157" cy="721578"/>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a:latin typeface="+mj-lt"/>
            </a:rPr>
            <a:t>Comite III</a:t>
          </a:r>
        </a:p>
      </dsp:txBody>
      <dsp:txXfrm>
        <a:off x="4751667" y="3059682"/>
        <a:ext cx="1443157" cy="721578"/>
      </dsp:txXfrm>
    </dsp:sp>
    <dsp:sp modelId="{6F8C8736-BFD3-42BB-9C4A-B3DE3C3257AA}">
      <dsp:nvSpPr>
        <dsp:cNvPr id="0" name=""/>
        <dsp:cNvSpPr/>
      </dsp:nvSpPr>
      <dsp:spPr>
        <a:xfrm>
          <a:off x="6497887" y="3059682"/>
          <a:ext cx="1443157" cy="721578"/>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a:latin typeface="+mj-lt"/>
            </a:rPr>
            <a:t>Comite IV</a:t>
          </a:r>
        </a:p>
      </dsp:txBody>
      <dsp:txXfrm>
        <a:off x="6497887" y="3059682"/>
        <a:ext cx="1443157" cy="721578"/>
      </dsp:txXfrm>
    </dsp:sp>
    <dsp:sp modelId="{E2477188-751C-4AD6-93A2-A572233A15DD}">
      <dsp:nvSpPr>
        <dsp:cNvPr id="0" name=""/>
        <dsp:cNvSpPr/>
      </dsp:nvSpPr>
      <dsp:spPr>
        <a:xfrm>
          <a:off x="2109043" y="1026865"/>
          <a:ext cx="1443157" cy="721578"/>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latin typeface="+mj-lt"/>
            </a:rPr>
            <a:t>Junta Directiva</a:t>
          </a:r>
        </a:p>
      </dsp:txBody>
      <dsp:txXfrm>
        <a:off x="2109043" y="1026865"/>
        <a:ext cx="1443157" cy="721578"/>
      </dsp:txXfrm>
    </dsp:sp>
    <dsp:sp modelId="{DF525C6C-32CA-4243-A391-C8242B9DE836}">
      <dsp:nvSpPr>
        <dsp:cNvPr id="0" name=""/>
        <dsp:cNvSpPr/>
      </dsp:nvSpPr>
      <dsp:spPr>
        <a:xfrm>
          <a:off x="4751667" y="1026865"/>
          <a:ext cx="1491099" cy="721578"/>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latin typeface="+mj-lt"/>
            </a:rPr>
            <a:t>Administrador</a:t>
          </a:r>
          <a:endParaRPr lang="es-ES" sz="2400" kern="1200" dirty="0">
            <a:latin typeface="+mj-lt"/>
          </a:endParaRPr>
        </a:p>
      </dsp:txBody>
      <dsp:txXfrm>
        <a:off x="4751667" y="1026865"/>
        <a:ext cx="1491099" cy="721578"/>
      </dsp:txXfrm>
    </dsp:sp>
    <dsp:sp modelId="{FB2AD2AE-746D-43ED-BA52-2F4A2463054B}">
      <dsp:nvSpPr>
        <dsp:cNvPr id="0" name=""/>
        <dsp:cNvSpPr/>
      </dsp:nvSpPr>
      <dsp:spPr>
        <a:xfrm>
          <a:off x="6501351" y="848779"/>
          <a:ext cx="2339560" cy="1068730"/>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s-ES" sz="1400" kern="1200" dirty="0">
              <a:latin typeface="+mj-lt"/>
            </a:rPr>
            <a:t>Técnico de operaciones de exportación</a:t>
          </a:r>
        </a:p>
        <a:p>
          <a:pPr lvl="0" algn="l" defTabSz="622300">
            <a:lnSpc>
              <a:spcPct val="90000"/>
            </a:lnSpc>
            <a:spcBef>
              <a:spcPct val="0"/>
            </a:spcBef>
            <a:spcAft>
              <a:spcPct val="35000"/>
            </a:spcAft>
          </a:pPr>
          <a:r>
            <a:rPr lang="es-ES" sz="1400" kern="1200" dirty="0">
              <a:latin typeface="+mj-lt"/>
            </a:rPr>
            <a:t>Técnico de Producción</a:t>
          </a:r>
        </a:p>
        <a:p>
          <a:pPr lvl="0" algn="l" defTabSz="622300">
            <a:lnSpc>
              <a:spcPct val="90000"/>
            </a:lnSpc>
            <a:spcBef>
              <a:spcPct val="0"/>
            </a:spcBef>
            <a:spcAft>
              <a:spcPct val="35000"/>
            </a:spcAft>
          </a:pPr>
          <a:r>
            <a:rPr lang="es-ES" sz="1400" kern="1200" dirty="0">
              <a:latin typeface="+mj-lt"/>
            </a:rPr>
            <a:t>Operarios</a:t>
          </a:r>
        </a:p>
      </dsp:txBody>
      <dsp:txXfrm>
        <a:off x="6501351" y="848779"/>
        <a:ext cx="2339560" cy="10687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E6E8B-52FA-4A0D-A870-4EB5A622C998}">
      <dsp:nvSpPr>
        <dsp:cNvPr id="0" name=""/>
        <dsp:cNvSpPr/>
      </dsp:nvSpPr>
      <dsp:spPr>
        <a:xfrm>
          <a:off x="3657740" y="-116596"/>
          <a:ext cx="3138768" cy="143860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i="0" kern="1200" dirty="0" smtClean="0"/>
            <a:t>Se dispone de 30 hectáreas  que pertenecen a los veinte productores que el proyecto pretende asociar. </a:t>
          </a:r>
          <a:endParaRPr lang="es-ES" sz="1800" kern="1200" dirty="0"/>
        </a:p>
      </dsp:txBody>
      <dsp:txXfrm>
        <a:off x="3699875" y="-74461"/>
        <a:ext cx="3054498" cy="1354338"/>
      </dsp:txXfrm>
    </dsp:sp>
    <dsp:sp modelId="{E0D81CB8-D75B-47AF-A88E-4267F15898DF}">
      <dsp:nvSpPr>
        <dsp:cNvPr id="0" name=""/>
        <dsp:cNvSpPr/>
      </dsp:nvSpPr>
      <dsp:spPr>
        <a:xfrm rot="3238929">
          <a:off x="5550929" y="1882121"/>
          <a:ext cx="1503230" cy="399610"/>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5670812" y="1962043"/>
        <a:ext cx="1263464" cy="239766"/>
      </dsp:txXfrm>
    </dsp:sp>
    <dsp:sp modelId="{5EBE9CAC-FE49-4C6C-AEFC-FE1889F14034}">
      <dsp:nvSpPr>
        <dsp:cNvPr id="0" name=""/>
        <dsp:cNvSpPr/>
      </dsp:nvSpPr>
      <dsp:spPr>
        <a:xfrm>
          <a:off x="6152428" y="2841841"/>
          <a:ext cx="2531885" cy="154976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_tradnl" sz="1800" i="0" kern="1200" dirty="0" smtClean="0"/>
            <a:t>Así entonces se comenzará con una producción de 160 sacos anuales de 25 kilos cada uno.</a:t>
          </a:r>
          <a:endParaRPr lang="es-ES" sz="1800" kern="1200" dirty="0"/>
        </a:p>
      </dsp:txBody>
      <dsp:txXfrm>
        <a:off x="6197819" y="2887232"/>
        <a:ext cx="2441103" cy="1458986"/>
      </dsp:txXfrm>
    </dsp:sp>
    <dsp:sp modelId="{143D254E-E4B4-41E5-A69C-12ABD625BB7E}">
      <dsp:nvSpPr>
        <dsp:cNvPr id="0" name=""/>
        <dsp:cNvSpPr/>
      </dsp:nvSpPr>
      <dsp:spPr>
        <a:xfrm rot="10763389">
          <a:off x="4407888" y="3440977"/>
          <a:ext cx="1503230" cy="399610"/>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4527771" y="3520899"/>
        <a:ext cx="1263464" cy="239766"/>
      </dsp:txXfrm>
    </dsp:sp>
    <dsp:sp modelId="{B078F34A-1099-4E88-BC11-E5188328963C}">
      <dsp:nvSpPr>
        <dsp:cNvPr id="0" name=""/>
        <dsp:cNvSpPr/>
      </dsp:nvSpPr>
      <dsp:spPr>
        <a:xfrm>
          <a:off x="1237525" y="2904509"/>
          <a:ext cx="2929052" cy="152489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_tradnl" sz="1800" i="0" kern="1200" dirty="0" smtClean="0"/>
            <a:t>Es decir aproximadamente en cada hectárea se cosechará 133,33 kilos dando un aproximado de 4000 kilos al año.</a:t>
          </a:r>
          <a:endParaRPr lang="es-ES" sz="1800" kern="1200" dirty="0"/>
        </a:p>
      </dsp:txBody>
      <dsp:txXfrm>
        <a:off x="1282188" y="2949172"/>
        <a:ext cx="2839726" cy="1435564"/>
      </dsp:txXfrm>
    </dsp:sp>
    <dsp:sp modelId="{AD0C957C-4314-49C9-82F0-0D92425C840D}">
      <dsp:nvSpPr>
        <dsp:cNvPr id="0" name=""/>
        <dsp:cNvSpPr/>
      </dsp:nvSpPr>
      <dsp:spPr>
        <a:xfrm rot="18569400">
          <a:off x="3230748" y="1913455"/>
          <a:ext cx="1503230" cy="399610"/>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3350631" y="1993377"/>
        <a:ext cx="1263464" cy="2397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5D451-D534-4785-8F97-8671298EBCF4}">
      <dsp:nvSpPr>
        <dsp:cNvPr id="0" name=""/>
        <dsp:cNvSpPr/>
      </dsp:nvSpPr>
      <dsp:spPr>
        <a:xfrm>
          <a:off x="2381" y="2129102"/>
          <a:ext cx="2901156" cy="1160462"/>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s-ES" sz="3000" kern="1200" dirty="0" smtClean="0"/>
            <a:t>Guayaquil </a:t>
          </a:r>
          <a:endParaRPr lang="es-ES" sz="3000" kern="1200" dirty="0"/>
        </a:p>
      </dsp:txBody>
      <dsp:txXfrm>
        <a:off x="582612" y="2129102"/>
        <a:ext cx="1740694" cy="1160462"/>
      </dsp:txXfrm>
    </dsp:sp>
    <dsp:sp modelId="{B1F3608C-0A3D-44C3-B07E-F96EBDF97134}">
      <dsp:nvSpPr>
        <dsp:cNvPr id="0" name=""/>
        <dsp:cNvSpPr/>
      </dsp:nvSpPr>
      <dsp:spPr>
        <a:xfrm>
          <a:off x="2613421" y="2129102"/>
          <a:ext cx="2901156" cy="1160462"/>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s-ES" sz="3000" kern="1200" dirty="0" smtClean="0"/>
            <a:t>Tianjin </a:t>
          </a:r>
          <a:endParaRPr lang="es-ES" sz="3000" kern="1200" dirty="0"/>
        </a:p>
      </dsp:txBody>
      <dsp:txXfrm>
        <a:off x="3193652" y="2129102"/>
        <a:ext cx="1740694" cy="1160462"/>
      </dsp:txXfrm>
    </dsp:sp>
    <dsp:sp modelId="{B48DDDC6-C0FA-4EF9-92D9-F976059044D1}">
      <dsp:nvSpPr>
        <dsp:cNvPr id="0" name=""/>
        <dsp:cNvSpPr/>
      </dsp:nvSpPr>
      <dsp:spPr>
        <a:xfrm>
          <a:off x="5224462" y="2129102"/>
          <a:ext cx="2901156" cy="1160462"/>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s-ES" sz="3000" kern="1200" dirty="0" smtClean="0"/>
            <a:t>Beijing </a:t>
          </a:r>
          <a:endParaRPr lang="es-ES" sz="3000" kern="1200" dirty="0"/>
        </a:p>
      </dsp:txBody>
      <dsp:txXfrm>
        <a:off x="5804693" y="2129102"/>
        <a:ext cx="1740694" cy="11604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FD8D4-39B2-4ABD-9D5A-F8F744BB4726}">
      <dsp:nvSpPr>
        <dsp:cNvPr id="0" name=""/>
        <dsp:cNvSpPr/>
      </dsp:nvSpPr>
      <dsp:spPr>
        <a:xfrm rot="5427154">
          <a:off x="928486" y="1104887"/>
          <a:ext cx="1837857" cy="161495"/>
        </a:xfrm>
        <a:prstGeom prst="rect">
          <a:avLst/>
        </a:prstGeom>
        <a:solidFill>
          <a:srgbClr val="0070C0"/>
        </a:solidFill>
        <a:ln cmpd="dbl">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308D33A7-4184-496A-9B5C-D47D479CA2C5}">
      <dsp:nvSpPr>
        <dsp:cNvPr id="0" name=""/>
        <dsp:cNvSpPr/>
      </dsp:nvSpPr>
      <dsp:spPr>
        <a:xfrm>
          <a:off x="231639" y="1300"/>
          <a:ext cx="4317456" cy="1076636"/>
        </a:xfrm>
        <a:prstGeom prst="roundRect">
          <a:avLst>
            <a:gd name="adj" fmla="val 10000"/>
          </a:avLst>
        </a:prstGeom>
        <a:solidFill>
          <a:schemeClr val="bg2">
            <a:lumMod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_tradnl" sz="1600" kern="1200" dirty="0">
              <a:latin typeface="+mj-lt"/>
            </a:rPr>
            <a:t>La transmisión electrónica de una Declaración Aduanera de Exportación (DAE) en el nuevo sistema ECUAPASS,.</a:t>
          </a:r>
          <a:endParaRPr lang="es-ES" sz="1600" kern="1200" dirty="0">
            <a:latin typeface="+mj-lt"/>
          </a:endParaRPr>
        </a:p>
      </dsp:txBody>
      <dsp:txXfrm>
        <a:off x="263173" y="32834"/>
        <a:ext cx="4254388" cy="1013568"/>
      </dsp:txXfrm>
    </dsp:sp>
    <dsp:sp modelId="{354EDE2F-01D7-4515-9650-BF98316CFABC}">
      <dsp:nvSpPr>
        <dsp:cNvPr id="0" name=""/>
        <dsp:cNvSpPr/>
      </dsp:nvSpPr>
      <dsp:spPr>
        <a:xfrm rot="5397635">
          <a:off x="712774" y="3163547"/>
          <a:ext cx="2269120" cy="161495"/>
        </a:xfrm>
        <a:prstGeom prst="rect">
          <a:avLst/>
        </a:prstGeom>
        <a:solidFill>
          <a:srgbClr val="0070C0"/>
        </a:solidFill>
        <a:ln cmpd="dbl">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E6BC6366-401A-4F3E-B51F-D8DE5C4FD5E7}">
      <dsp:nvSpPr>
        <dsp:cNvPr id="0" name=""/>
        <dsp:cNvSpPr/>
      </dsp:nvSpPr>
      <dsp:spPr>
        <a:xfrm>
          <a:off x="188089" y="1318070"/>
          <a:ext cx="4375523" cy="2134346"/>
        </a:xfrm>
        <a:prstGeom prst="roundRect">
          <a:avLst>
            <a:gd name="adj" fmla="val 10000"/>
          </a:avLst>
        </a:prstGeom>
        <a:solidFill>
          <a:schemeClr val="bg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a:latin typeface="+mj-lt"/>
            </a:rPr>
            <a:t>La DAE debe tener los siguientes datos:</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Del exportador o declarante </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Descripción de mercancía por ítem de factura</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Datos del consignante</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Destino de la carga</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Cantidades</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Peso; y demás datos relativos a la mercancía.</a:t>
          </a:r>
          <a:endParaRPr lang="es-ES" sz="1600" kern="1200" dirty="0">
            <a:latin typeface="+mj-lt"/>
          </a:endParaRPr>
        </a:p>
      </dsp:txBody>
      <dsp:txXfrm>
        <a:off x="250602" y="1380583"/>
        <a:ext cx="4250497" cy="2009320"/>
      </dsp:txXfrm>
    </dsp:sp>
    <dsp:sp modelId="{0B2B4669-70EB-4862-8BB0-466FD58D1C8A}">
      <dsp:nvSpPr>
        <dsp:cNvPr id="0" name=""/>
        <dsp:cNvSpPr/>
      </dsp:nvSpPr>
      <dsp:spPr>
        <a:xfrm rot="25611">
          <a:off x="1860103" y="4299014"/>
          <a:ext cx="4719862" cy="161495"/>
        </a:xfrm>
        <a:prstGeom prst="rect">
          <a:avLst/>
        </a:prstGeom>
        <a:solidFill>
          <a:srgbClr val="0070C0"/>
        </a:solidFill>
        <a:ln cmpd="dbl">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6D674376-E5C9-4156-AA7A-DDA4340B88DD}">
      <dsp:nvSpPr>
        <dsp:cNvPr id="0" name=""/>
        <dsp:cNvSpPr/>
      </dsp:nvSpPr>
      <dsp:spPr>
        <a:xfrm>
          <a:off x="147500" y="3750601"/>
          <a:ext cx="4485735" cy="1807522"/>
        </a:xfrm>
        <a:prstGeom prst="roundRect">
          <a:avLst>
            <a:gd name="adj" fmla="val 10000"/>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a:latin typeface="+mj-lt"/>
            </a:rPr>
            <a:t>La documentación digital que debe acompañar a la DAE por medio del ECUAPASS son:</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Factura comercial original.</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Autorizaciones previas (cuando el caso lo amerite). </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Certificado de Origen electrónico (cuando el caso lo amerite)</a:t>
          </a:r>
          <a:endParaRPr lang="es-ES" sz="1600" kern="1200" dirty="0">
            <a:latin typeface="+mj-lt"/>
          </a:endParaRPr>
        </a:p>
      </dsp:txBody>
      <dsp:txXfrm>
        <a:off x="200441" y="3803542"/>
        <a:ext cx="4379853" cy="1701640"/>
      </dsp:txXfrm>
    </dsp:sp>
    <dsp:sp modelId="{8A075F5B-1E80-4E9E-8FA3-5E4851ED08E0}">
      <dsp:nvSpPr>
        <dsp:cNvPr id="0" name=""/>
        <dsp:cNvSpPr/>
      </dsp:nvSpPr>
      <dsp:spPr>
        <a:xfrm rot="16207577">
          <a:off x="5585151" y="3147246"/>
          <a:ext cx="2002644" cy="161495"/>
        </a:xfrm>
        <a:prstGeom prst="rect">
          <a:avLst/>
        </a:prstGeom>
        <a:solidFill>
          <a:srgbClr val="0070C0"/>
        </a:solidFill>
        <a:ln cmpd="dbl">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E5E2A9A6-3AB6-4791-90E2-491A623EE137}">
      <dsp:nvSpPr>
        <dsp:cNvPr id="0" name=""/>
        <dsp:cNvSpPr/>
      </dsp:nvSpPr>
      <dsp:spPr>
        <a:xfrm>
          <a:off x="5263355" y="3764598"/>
          <a:ext cx="3713212" cy="1487696"/>
        </a:xfrm>
        <a:prstGeom prst="roundRect">
          <a:avLst>
            <a:gd name="adj" fmla="val 10000"/>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a:latin typeface="+mj-lt"/>
            </a:rPr>
            <a:t>Cuando la DAE es aceptada la mercancía ingresa a Zona Primaria del distrito en donde se embarca, el depósito temporal la registra y almacena previo a su exportación.</a:t>
          </a:r>
          <a:endParaRPr lang="es-ES" sz="1600" kern="1200" dirty="0">
            <a:latin typeface="+mj-lt"/>
          </a:endParaRPr>
        </a:p>
      </dsp:txBody>
      <dsp:txXfrm>
        <a:off x="5306928" y="3808171"/>
        <a:ext cx="3626066" cy="1400550"/>
      </dsp:txXfrm>
    </dsp:sp>
    <dsp:sp modelId="{36D025DF-12FC-4792-AA87-67B8E1429F54}">
      <dsp:nvSpPr>
        <dsp:cNvPr id="0" name=""/>
        <dsp:cNvSpPr/>
      </dsp:nvSpPr>
      <dsp:spPr>
        <a:xfrm rot="16148565">
          <a:off x="5678140" y="1240005"/>
          <a:ext cx="1794236" cy="161495"/>
        </a:xfrm>
        <a:prstGeom prst="rect">
          <a:avLst/>
        </a:prstGeom>
        <a:solidFill>
          <a:srgbClr val="0070C0"/>
        </a:solidFill>
        <a:ln cmpd="dbl">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EDBEABE0-E84E-4F52-9917-9F96EC5C74BE}">
      <dsp:nvSpPr>
        <dsp:cNvPr id="0" name=""/>
        <dsp:cNvSpPr/>
      </dsp:nvSpPr>
      <dsp:spPr>
        <a:xfrm>
          <a:off x="5252230" y="1584365"/>
          <a:ext cx="3744291" cy="1826729"/>
        </a:xfrm>
        <a:prstGeom prst="roundRect">
          <a:avLst>
            <a:gd name="adj" fmla="val 10000"/>
          </a:avLst>
        </a:prstGeom>
        <a:solidFill>
          <a:schemeClr val="bg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a:latin typeface="+mj-lt"/>
            </a:rPr>
            <a:t>Al exportar se le notificará el canal de aforo asignado, los mismos que pueden ser:</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Canal de Aforo Documental</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Canal de Aforo Físico Intrusivo</a:t>
          </a:r>
          <a:endParaRPr lang="es-ES" sz="1600" kern="1200" dirty="0">
            <a:latin typeface="+mj-lt"/>
          </a:endParaRPr>
        </a:p>
        <a:p>
          <a:pPr lvl="0" algn="l" defTabSz="711200">
            <a:lnSpc>
              <a:spcPct val="90000"/>
            </a:lnSpc>
            <a:spcBef>
              <a:spcPct val="0"/>
            </a:spcBef>
            <a:spcAft>
              <a:spcPct val="35000"/>
            </a:spcAft>
          </a:pPr>
          <a:r>
            <a:rPr lang="es-ES_tradnl" sz="1600" kern="1200" dirty="0">
              <a:latin typeface="+mj-lt"/>
            </a:rPr>
            <a:t>Canal de Aforo Automático</a:t>
          </a:r>
          <a:endParaRPr lang="es-ES" sz="1600" kern="1200" dirty="0">
            <a:latin typeface="+mj-lt"/>
          </a:endParaRPr>
        </a:p>
      </dsp:txBody>
      <dsp:txXfrm>
        <a:off x="5305733" y="1637868"/>
        <a:ext cx="3637285" cy="1719723"/>
      </dsp:txXfrm>
    </dsp:sp>
    <dsp:sp modelId="{FDED7A41-B27A-4534-9349-B40FEFB0BBBB}">
      <dsp:nvSpPr>
        <dsp:cNvPr id="0" name=""/>
        <dsp:cNvSpPr/>
      </dsp:nvSpPr>
      <dsp:spPr>
        <a:xfrm rot="13586">
          <a:off x="6567277" y="346853"/>
          <a:ext cx="3672247" cy="161495"/>
        </a:xfrm>
        <a:prstGeom prst="rect">
          <a:avLst/>
        </a:prstGeom>
        <a:solidFill>
          <a:srgbClr val="0070C0"/>
        </a:solidFill>
        <a:ln cmpd="dbl">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C9E9FEAF-347B-468E-AB06-5FB4411D19D3}">
      <dsp:nvSpPr>
        <dsp:cNvPr id="0" name=""/>
        <dsp:cNvSpPr/>
      </dsp:nvSpPr>
      <dsp:spPr>
        <a:xfrm>
          <a:off x="5231881" y="0"/>
          <a:ext cx="3731299" cy="1391703"/>
        </a:xfrm>
        <a:prstGeom prst="roundRect">
          <a:avLst>
            <a:gd name="adj" fmla="val 10000"/>
          </a:avLst>
        </a:prstGeom>
        <a:solidFill>
          <a:schemeClr val="bg2">
            <a:lumMod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a:latin typeface="+mj-lt"/>
            </a:rPr>
            <a:t>Procederá al cierre si no existieren novedades, cualquier observación se registrará mediante el esquema de notificación electrónico previsto en el nuevo sistema. </a:t>
          </a:r>
          <a:endParaRPr lang="es-ES" sz="1600" kern="1200" dirty="0">
            <a:latin typeface="+mj-lt"/>
          </a:endParaRPr>
        </a:p>
      </dsp:txBody>
      <dsp:txXfrm>
        <a:off x="5272643" y="40762"/>
        <a:ext cx="3649775" cy="1310179"/>
      </dsp:txXfrm>
    </dsp:sp>
    <dsp:sp modelId="{2D03947A-0ECA-460E-A99B-AC4DE283EB24}">
      <dsp:nvSpPr>
        <dsp:cNvPr id="0" name=""/>
        <dsp:cNvSpPr/>
      </dsp:nvSpPr>
      <dsp:spPr>
        <a:xfrm>
          <a:off x="9478029" y="0"/>
          <a:ext cx="2601961" cy="1420729"/>
        </a:xfrm>
        <a:prstGeom prst="roundRect">
          <a:avLst>
            <a:gd name="adj" fmla="val 10000"/>
          </a:avLst>
        </a:prstGeom>
        <a:solidFill>
          <a:schemeClr val="bg2">
            <a:lumMod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a:latin typeface="+mj-lt"/>
            </a:rPr>
            <a:t>Una vez cerrada la Declaración Aduanera de Exportación (DAE) cambiará su estado a salida autorizada y la carga podrá ser embarcada.</a:t>
          </a:r>
          <a:endParaRPr lang="es-ES" sz="1600" kern="1200" dirty="0">
            <a:latin typeface="+mj-lt"/>
          </a:endParaRPr>
        </a:p>
      </dsp:txBody>
      <dsp:txXfrm>
        <a:off x="9519641" y="41612"/>
        <a:ext cx="2518737" cy="13375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0B29A-B619-4D81-B55D-15AC46845EA0}">
      <dsp:nvSpPr>
        <dsp:cNvPr id="0" name=""/>
        <dsp:cNvSpPr/>
      </dsp:nvSpPr>
      <dsp:spPr>
        <a:xfrm>
          <a:off x="5018980" y="2945667"/>
          <a:ext cx="3031632" cy="249981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a:lnSpc>
              <a:spcPct val="90000"/>
            </a:lnSpc>
            <a:spcBef>
              <a:spcPct val="0"/>
            </a:spcBef>
            <a:spcAft>
              <a:spcPct val="15000"/>
            </a:spcAft>
            <a:buChar char="••"/>
          </a:pPr>
          <a:r>
            <a:rPr lang="es-EC" sz="1400" b="1" kern="1200" dirty="0" smtClean="0"/>
            <a:t>TASA INTERNA DE RETORNO </a:t>
          </a:r>
          <a:endParaRPr lang="es-ES" sz="1400" kern="1200" dirty="0"/>
        </a:p>
        <a:p>
          <a:pPr marL="114300" lvl="1" indent="-114300" algn="l" defTabSz="622300">
            <a:lnSpc>
              <a:spcPct val="90000"/>
            </a:lnSpc>
            <a:spcBef>
              <a:spcPct val="0"/>
            </a:spcBef>
            <a:spcAft>
              <a:spcPct val="15000"/>
            </a:spcAft>
            <a:buChar char="••"/>
          </a:pPr>
          <a:r>
            <a:rPr lang="es-ES_tradnl" sz="1400" kern="1200" dirty="0" smtClean="0"/>
            <a:t>La tasa interna de retorno (TIR) mide la rentabilidad de los recursos que se encuentran invertidos dentro de la creación de la empresa asociativa.</a:t>
          </a:r>
          <a:endParaRPr lang="es-ES" sz="1400" kern="1200" dirty="0"/>
        </a:p>
      </dsp:txBody>
      <dsp:txXfrm>
        <a:off x="5983383" y="3625534"/>
        <a:ext cx="2012316" cy="1765035"/>
      </dsp:txXfrm>
    </dsp:sp>
    <dsp:sp modelId="{DA91A43B-021C-47CB-A85A-098F445A9D19}">
      <dsp:nvSpPr>
        <dsp:cNvPr id="0" name=""/>
        <dsp:cNvSpPr/>
      </dsp:nvSpPr>
      <dsp:spPr>
        <a:xfrm>
          <a:off x="165106" y="3012411"/>
          <a:ext cx="2616137" cy="235741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C" sz="1200" b="1" kern="1200" dirty="0" smtClean="0">
              <a:latin typeface="+mj-lt"/>
            </a:rPr>
            <a:t>PERIODO DE RECUPERACIÓN DE LA INVERSIÓN </a:t>
          </a:r>
          <a:endParaRPr lang="es-ES" sz="1200" kern="1200" dirty="0">
            <a:latin typeface="+mj-lt"/>
          </a:endParaRPr>
        </a:p>
        <a:p>
          <a:pPr marL="114300" lvl="1" indent="-114300" algn="l" defTabSz="533400">
            <a:lnSpc>
              <a:spcPct val="90000"/>
            </a:lnSpc>
            <a:spcBef>
              <a:spcPct val="0"/>
            </a:spcBef>
            <a:spcAft>
              <a:spcPct val="15000"/>
            </a:spcAft>
            <a:buChar char="••"/>
          </a:pPr>
          <a:r>
            <a:rPr lang="es-ES_tradnl" sz="1200" kern="1200" dirty="0" smtClean="0">
              <a:latin typeface="+mj-lt"/>
            </a:rPr>
            <a:t>El período de recuperación de la inversión es el tiempo en el cual se recupera la inversión total del emprendimiento</a:t>
          </a:r>
          <a:endParaRPr lang="es-ES" sz="1200" kern="1200" dirty="0">
            <a:latin typeface="+mj-lt"/>
          </a:endParaRPr>
        </a:p>
      </dsp:txBody>
      <dsp:txXfrm>
        <a:off x="216891" y="3653549"/>
        <a:ext cx="1727726" cy="1664489"/>
      </dsp:txXfrm>
    </dsp:sp>
    <dsp:sp modelId="{6DB87418-82B5-47AD-A2CA-301C59EF6E9F}">
      <dsp:nvSpPr>
        <dsp:cNvPr id="0" name=""/>
        <dsp:cNvSpPr/>
      </dsp:nvSpPr>
      <dsp:spPr>
        <a:xfrm>
          <a:off x="5164764" y="-6"/>
          <a:ext cx="2859098" cy="2008448"/>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b="1" kern="1200" dirty="0" smtClean="0">
              <a:latin typeface="+mj-lt"/>
            </a:rPr>
            <a:t>VALOR ACTUAL NETO </a:t>
          </a:r>
          <a:endParaRPr lang="es-ES" sz="1400" kern="1200" dirty="0">
            <a:latin typeface="+mj-lt"/>
          </a:endParaRPr>
        </a:p>
        <a:p>
          <a:pPr marL="114300" lvl="1" indent="-114300" algn="l" defTabSz="622300">
            <a:lnSpc>
              <a:spcPct val="90000"/>
            </a:lnSpc>
            <a:spcBef>
              <a:spcPct val="0"/>
            </a:spcBef>
            <a:spcAft>
              <a:spcPct val="15000"/>
            </a:spcAft>
            <a:buChar char="••"/>
          </a:pPr>
          <a:r>
            <a:rPr lang="es-ES_tradnl" sz="1400" b="0" kern="1200" dirty="0" smtClean="0">
              <a:latin typeface="+mj-lt"/>
            </a:rPr>
            <a:t>El valor actual neto es el procedimiento que permite conocer los flujos de caja futuros en un determinado periodo de tiempo resultado de una inversión. </a:t>
          </a:r>
          <a:endParaRPr lang="es-ES" sz="1400" kern="1200" dirty="0">
            <a:latin typeface="+mj-lt"/>
          </a:endParaRPr>
        </a:p>
      </dsp:txBody>
      <dsp:txXfrm>
        <a:off x="6066613" y="44113"/>
        <a:ext cx="1913130" cy="1418098"/>
      </dsp:txXfrm>
    </dsp:sp>
    <dsp:sp modelId="{A8237F81-8E19-47A1-851F-F8F0C65C7AB3}">
      <dsp:nvSpPr>
        <dsp:cNvPr id="0" name=""/>
        <dsp:cNvSpPr/>
      </dsp:nvSpPr>
      <dsp:spPr>
        <a:xfrm>
          <a:off x="478650" y="-6"/>
          <a:ext cx="2616137" cy="1694664"/>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a:lnSpc>
              <a:spcPct val="90000"/>
            </a:lnSpc>
            <a:spcBef>
              <a:spcPct val="0"/>
            </a:spcBef>
            <a:spcAft>
              <a:spcPct val="15000"/>
            </a:spcAft>
            <a:buChar char="••"/>
          </a:pPr>
          <a:r>
            <a:rPr lang="es-ES" sz="1400" b="1" kern="1200" dirty="0" smtClean="0">
              <a:latin typeface="+mj-lt"/>
            </a:rPr>
            <a:t>COSTO DE CAPITAL </a:t>
          </a:r>
          <a:endParaRPr lang="es-ES" sz="1400" b="1" kern="1200" dirty="0">
            <a:latin typeface="+mj-lt"/>
          </a:endParaRPr>
        </a:p>
        <a:p>
          <a:pPr marL="114300" lvl="1" indent="-114300" algn="l" defTabSz="622300">
            <a:lnSpc>
              <a:spcPct val="90000"/>
            </a:lnSpc>
            <a:spcBef>
              <a:spcPct val="0"/>
            </a:spcBef>
            <a:spcAft>
              <a:spcPct val="15000"/>
            </a:spcAft>
            <a:buChar char="••"/>
          </a:pPr>
          <a:r>
            <a:rPr lang="es-ES_tradnl" sz="1400" b="0" kern="1200" dirty="0" smtClean="0">
              <a:latin typeface="+mj-lt"/>
            </a:rPr>
            <a:t>Esta medida financiera permitirá saber en el año cero el rendimiento máximo que tendrá la inversión</a:t>
          </a:r>
          <a:endParaRPr lang="es-ES" sz="1400" kern="1200" dirty="0">
            <a:latin typeface="+mj-lt"/>
          </a:endParaRPr>
        </a:p>
      </dsp:txBody>
      <dsp:txXfrm>
        <a:off x="515876" y="37220"/>
        <a:ext cx="1756844" cy="1196546"/>
      </dsp:txXfrm>
    </dsp:sp>
    <dsp:sp modelId="{EA522BA6-99EE-4332-8101-12653A8FA1F4}">
      <dsp:nvSpPr>
        <dsp:cNvPr id="0" name=""/>
        <dsp:cNvSpPr/>
      </dsp:nvSpPr>
      <dsp:spPr>
        <a:xfrm>
          <a:off x="1717949" y="363283"/>
          <a:ext cx="2293092" cy="2293092"/>
        </a:xfrm>
        <a:prstGeom prst="pieWedg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latin typeface="+mj-lt"/>
            </a:rPr>
            <a:t>i = t p  (recursos propios) + t a (recursos de terceros) + riesgo país + inflación</a:t>
          </a:r>
          <a:endParaRPr lang="es-ES" sz="1200" kern="1200" dirty="0" smtClean="0">
            <a:latin typeface="+mj-lt"/>
          </a:endParaRPr>
        </a:p>
        <a:p>
          <a:pPr lvl="0" algn="ctr" defTabSz="533400">
            <a:lnSpc>
              <a:spcPct val="90000"/>
            </a:lnSpc>
            <a:spcBef>
              <a:spcPct val="0"/>
            </a:spcBef>
            <a:spcAft>
              <a:spcPct val="35000"/>
            </a:spcAft>
          </a:pPr>
          <a:r>
            <a:rPr lang="es-EC" sz="1200" kern="1200" dirty="0" smtClean="0">
              <a:latin typeface="+mj-lt"/>
            </a:rPr>
            <a:t>i = 4,53% (16%) + 8,17% (84%) + 7,1+ 3,67%</a:t>
          </a:r>
          <a:endParaRPr lang="es-ES" sz="1200" kern="1200" dirty="0" smtClean="0">
            <a:latin typeface="+mj-lt"/>
          </a:endParaRPr>
        </a:p>
        <a:p>
          <a:pPr lvl="0" algn="ctr" defTabSz="533400">
            <a:lnSpc>
              <a:spcPct val="90000"/>
            </a:lnSpc>
            <a:spcBef>
              <a:spcPct val="0"/>
            </a:spcBef>
            <a:spcAft>
              <a:spcPct val="35000"/>
            </a:spcAft>
          </a:pPr>
          <a:r>
            <a:rPr lang="es-EC" sz="1800" kern="1200" dirty="0" smtClean="0">
              <a:latin typeface="+mj-lt"/>
            </a:rPr>
            <a:t>i = 23,80% </a:t>
          </a:r>
          <a:endParaRPr lang="es-ES" sz="1800" kern="1200" dirty="0" smtClean="0">
            <a:latin typeface="+mj-lt"/>
          </a:endParaRPr>
        </a:p>
        <a:p>
          <a:pPr lvl="0" algn="ctr" defTabSz="533400">
            <a:lnSpc>
              <a:spcPct val="90000"/>
            </a:lnSpc>
            <a:spcBef>
              <a:spcPct val="0"/>
            </a:spcBef>
            <a:spcAft>
              <a:spcPct val="35000"/>
            </a:spcAft>
          </a:pPr>
          <a:endParaRPr lang="es-ES" sz="1200" kern="1200" dirty="0">
            <a:latin typeface="+mj-lt"/>
          </a:endParaRPr>
        </a:p>
      </dsp:txBody>
      <dsp:txXfrm>
        <a:off x="2389580" y="1034914"/>
        <a:ext cx="1621461" cy="1621461"/>
      </dsp:txXfrm>
    </dsp:sp>
    <dsp:sp modelId="{DE01151B-8ED3-4548-AF68-501612F74E79}">
      <dsp:nvSpPr>
        <dsp:cNvPr id="0" name=""/>
        <dsp:cNvSpPr/>
      </dsp:nvSpPr>
      <dsp:spPr>
        <a:xfrm rot="5400000">
          <a:off x="4116958" y="363283"/>
          <a:ext cx="2293092" cy="2293092"/>
        </a:xfrm>
        <a:prstGeom prst="pieWedg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VAN &gt; 0</a:t>
          </a:r>
        </a:p>
        <a:p>
          <a:pPr lvl="0" algn="ctr" defTabSz="1244600">
            <a:lnSpc>
              <a:spcPct val="90000"/>
            </a:lnSpc>
            <a:spcBef>
              <a:spcPct val="0"/>
            </a:spcBef>
            <a:spcAft>
              <a:spcPct val="35000"/>
            </a:spcAft>
          </a:pPr>
          <a:r>
            <a:rPr lang="es-ES" sz="2000" kern="1200" dirty="0" smtClean="0"/>
            <a:t>49,860,55 &gt;0</a:t>
          </a:r>
          <a:endParaRPr lang="es-ES" sz="2000" kern="1200" dirty="0"/>
        </a:p>
      </dsp:txBody>
      <dsp:txXfrm rot="-5400000">
        <a:off x="4116958" y="1034914"/>
        <a:ext cx="1621461" cy="1621461"/>
      </dsp:txXfrm>
    </dsp:sp>
    <dsp:sp modelId="{18225895-3853-47E4-90EB-C9D18BD7B001}">
      <dsp:nvSpPr>
        <dsp:cNvPr id="0" name=""/>
        <dsp:cNvSpPr/>
      </dsp:nvSpPr>
      <dsp:spPr>
        <a:xfrm rot="10800000">
          <a:off x="4116958" y="2762291"/>
          <a:ext cx="2293092" cy="2293092"/>
        </a:xfrm>
        <a:prstGeom prst="pieWedg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t>i= 23,28% &lt; TIR=81%</a:t>
          </a:r>
          <a:endParaRPr lang="es-ES" sz="2400" kern="1200" dirty="0"/>
        </a:p>
      </dsp:txBody>
      <dsp:txXfrm rot="10800000">
        <a:off x="4116958" y="2762291"/>
        <a:ext cx="1621461" cy="1621461"/>
      </dsp:txXfrm>
    </dsp:sp>
    <dsp:sp modelId="{F6E173BB-A35E-4E24-AB68-EB532995486C}">
      <dsp:nvSpPr>
        <dsp:cNvPr id="0" name=""/>
        <dsp:cNvSpPr/>
      </dsp:nvSpPr>
      <dsp:spPr>
        <a:xfrm rot="16200000">
          <a:off x="1717949" y="2762291"/>
          <a:ext cx="2293092" cy="2293092"/>
        </a:xfrm>
        <a:prstGeom prst="pieWedg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S" sz="3800" kern="1200" dirty="0" smtClean="0"/>
            <a:t>AÑO 3</a:t>
          </a:r>
          <a:endParaRPr lang="es-ES" sz="3800" kern="1200" dirty="0"/>
        </a:p>
      </dsp:txBody>
      <dsp:txXfrm rot="5400000">
        <a:off x="2389580" y="2762291"/>
        <a:ext cx="1621461" cy="1621461"/>
      </dsp:txXfrm>
    </dsp:sp>
    <dsp:sp modelId="{B2B69483-C76F-4F63-B094-70D52BB9D0F1}">
      <dsp:nvSpPr>
        <dsp:cNvPr id="0" name=""/>
        <dsp:cNvSpPr/>
      </dsp:nvSpPr>
      <dsp:spPr>
        <a:xfrm>
          <a:off x="3668137" y="2232709"/>
          <a:ext cx="791725" cy="688457"/>
        </a:xfrm>
        <a:prstGeom prst="circular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FAA388-8522-4EB2-B6FB-848C1F7DDD04}">
      <dsp:nvSpPr>
        <dsp:cNvPr id="0" name=""/>
        <dsp:cNvSpPr/>
      </dsp:nvSpPr>
      <dsp:spPr>
        <a:xfrm rot="10800000">
          <a:off x="3668137" y="2497500"/>
          <a:ext cx="791725" cy="688457"/>
        </a:xfrm>
        <a:prstGeom prst="circular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9ABCA9E-ADC5-4F52-B58C-A9EF83BB4A2D}" type="datetimeFigureOut">
              <a:rPr lang="es-ES" smtClean="0"/>
              <a:t>10/06/2015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340D29A-B277-4031-A87A-9C5C582EB94D}"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70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ABCA9E-ADC5-4F52-B58C-A9EF83BB4A2D}" type="datetimeFigureOut">
              <a:rPr lang="es-ES" smtClean="0"/>
              <a:t>10/06/2015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340D29A-B277-4031-A87A-9C5C582EB94D}" type="slidenum">
              <a:rPr lang="es-ES" smtClean="0"/>
              <a:t>‹Nº›</a:t>
            </a:fld>
            <a:endParaRPr lang="es-ES"/>
          </a:p>
        </p:txBody>
      </p:sp>
    </p:spTree>
    <p:extLst>
      <p:ext uri="{BB962C8B-B14F-4D97-AF65-F5344CB8AC3E}">
        <p14:creationId xmlns:p14="http://schemas.microsoft.com/office/powerpoint/2010/main" val="118926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ABCA9E-ADC5-4F52-B58C-A9EF83BB4A2D}" type="datetimeFigureOut">
              <a:rPr lang="es-ES" smtClean="0"/>
              <a:t>10/06/2015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340D29A-B277-4031-A87A-9C5C582EB94D}" type="slidenum">
              <a:rPr lang="es-ES" smtClean="0"/>
              <a:t>‹Nº›</a:t>
            </a:fld>
            <a:endParaRPr lang="es-ES"/>
          </a:p>
        </p:txBody>
      </p:sp>
    </p:spTree>
    <p:extLst>
      <p:ext uri="{BB962C8B-B14F-4D97-AF65-F5344CB8AC3E}">
        <p14:creationId xmlns:p14="http://schemas.microsoft.com/office/powerpoint/2010/main" val="238759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ABCA9E-ADC5-4F52-B58C-A9EF83BB4A2D}" type="datetimeFigureOut">
              <a:rPr lang="es-ES" smtClean="0"/>
              <a:t>10/06/2015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340D29A-B277-4031-A87A-9C5C582EB94D}" type="slidenum">
              <a:rPr lang="es-ES" smtClean="0"/>
              <a:t>‹Nº›</a:t>
            </a:fld>
            <a:endParaRPr lang="es-ES"/>
          </a:p>
        </p:txBody>
      </p:sp>
    </p:spTree>
    <p:extLst>
      <p:ext uri="{BB962C8B-B14F-4D97-AF65-F5344CB8AC3E}">
        <p14:creationId xmlns:p14="http://schemas.microsoft.com/office/powerpoint/2010/main" val="242230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9ABCA9E-ADC5-4F52-B58C-A9EF83BB4A2D}" type="datetimeFigureOut">
              <a:rPr lang="es-ES" smtClean="0"/>
              <a:t>10/06/2015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340D29A-B277-4031-A87A-9C5C582EB94D}"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74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ABCA9E-ADC5-4F52-B58C-A9EF83BB4A2D}" type="datetimeFigureOut">
              <a:rPr lang="es-ES" smtClean="0"/>
              <a:t>10/06/2015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340D29A-B277-4031-A87A-9C5C582EB94D}" type="slidenum">
              <a:rPr lang="es-ES" smtClean="0"/>
              <a:t>‹Nº›</a:t>
            </a:fld>
            <a:endParaRPr lang="es-ES"/>
          </a:p>
        </p:txBody>
      </p:sp>
    </p:spTree>
    <p:extLst>
      <p:ext uri="{BB962C8B-B14F-4D97-AF65-F5344CB8AC3E}">
        <p14:creationId xmlns:p14="http://schemas.microsoft.com/office/powerpoint/2010/main" val="380825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9ABCA9E-ADC5-4F52-B58C-A9EF83BB4A2D}" type="datetimeFigureOut">
              <a:rPr lang="es-ES" smtClean="0"/>
              <a:t>10/06/2015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340D29A-B277-4031-A87A-9C5C582EB94D}" type="slidenum">
              <a:rPr lang="es-ES" smtClean="0"/>
              <a:t>‹Nº›</a:t>
            </a:fld>
            <a:endParaRPr lang="es-ES"/>
          </a:p>
        </p:txBody>
      </p:sp>
    </p:spTree>
    <p:extLst>
      <p:ext uri="{BB962C8B-B14F-4D97-AF65-F5344CB8AC3E}">
        <p14:creationId xmlns:p14="http://schemas.microsoft.com/office/powerpoint/2010/main" val="304365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9ABCA9E-ADC5-4F52-B58C-A9EF83BB4A2D}" type="datetimeFigureOut">
              <a:rPr lang="es-ES" smtClean="0"/>
              <a:t>10/06/2015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340D29A-B277-4031-A87A-9C5C582EB94D}" type="slidenum">
              <a:rPr lang="es-ES" smtClean="0"/>
              <a:t>‹Nº›</a:t>
            </a:fld>
            <a:endParaRPr lang="es-ES"/>
          </a:p>
        </p:txBody>
      </p:sp>
    </p:spTree>
    <p:extLst>
      <p:ext uri="{BB962C8B-B14F-4D97-AF65-F5344CB8AC3E}">
        <p14:creationId xmlns:p14="http://schemas.microsoft.com/office/powerpoint/2010/main" val="364286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ABCA9E-ADC5-4F52-B58C-A9EF83BB4A2D}" type="datetimeFigureOut">
              <a:rPr lang="es-ES" smtClean="0"/>
              <a:t>10/06/2015</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2340D29A-B277-4031-A87A-9C5C582EB94D}" type="slidenum">
              <a:rPr lang="es-ES" smtClean="0"/>
              <a:t>‹Nº›</a:t>
            </a:fld>
            <a:endParaRPr lang="es-ES"/>
          </a:p>
        </p:txBody>
      </p:sp>
    </p:spTree>
    <p:extLst>
      <p:ext uri="{BB962C8B-B14F-4D97-AF65-F5344CB8AC3E}">
        <p14:creationId xmlns:p14="http://schemas.microsoft.com/office/powerpoint/2010/main" val="167696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9ABCA9E-ADC5-4F52-B58C-A9EF83BB4A2D}" type="datetimeFigureOut">
              <a:rPr lang="es-ES" smtClean="0"/>
              <a:t>10/06/2015</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340D29A-B277-4031-A87A-9C5C582EB94D}" type="slidenum">
              <a:rPr lang="es-ES" smtClean="0"/>
              <a:t>‹Nº›</a:t>
            </a:fld>
            <a:endParaRPr lang="es-ES"/>
          </a:p>
        </p:txBody>
      </p:sp>
    </p:spTree>
    <p:extLst>
      <p:ext uri="{BB962C8B-B14F-4D97-AF65-F5344CB8AC3E}">
        <p14:creationId xmlns:p14="http://schemas.microsoft.com/office/powerpoint/2010/main" val="107563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9ABCA9E-ADC5-4F52-B58C-A9EF83BB4A2D}" type="datetimeFigureOut">
              <a:rPr lang="es-ES" smtClean="0"/>
              <a:t>10/06/2015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340D29A-B277-4031-A87A-9C5C582EB94D}" type="slidenum">
              <a:rPr lang="es-ES" smtClean="0"/>
              <a:t>‹Nº›</a:t>
            </a:fld>
            <a:endParaRPr lang="es-ES"/>
          </a:p>
        </p:txBody>
      </p:sp>
    </p:spTree>
    <p:extLst>
      <p:ext uri="{BB962C8B-B14F-4D97-AF65-F5344CB8AC3E}">
        <p14:creationId xmlns:p14="http://schemas.microsoft.com/office/powerpoint/2010/main" val="310321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9ABCA9E-ADC5-4F52-B58C-A9EF83BB4A2D}" type="datetimeFigureOut">
              <a:rPr lang="es-ES" smtClean="0"/>
              <a:t>10/06/2015</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340D29A-B277-4031-A87A-9C5C582EB94D}"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32328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4.xml"/><Relationship Id="rId7" Type="http://schemas.openxmlformats.org/officeDocument/2006/relationships/image" Target="../media/image2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gif"/><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6.xml"/><Relationship Id="rId7" Type="http://schemas.openxmlformats.org/officeDocument/2006/relationships/image" Target="../media/image3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microsoft.com/office/2007/relationships/hdphoto" Target="../media/hdphoto1.wdp"/><Relationship Id="rId4" Type="http://schemas.openxmlformats.org/officeDocument/2006/relationships/diagramLayout" Target="../diagrams/layout7.xml"/><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6.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8491" y="1665430"/>
            <a:ext cx="10058400" cy="4023360"/>
          </a:xfrm>
        </p:spPr>
        <p:txBody>
          <a:bodyPr>
            <a:noAutofit/>
          </a:bodyPr>
          <a:lstStyle/>
          <a:p>
            <a:pPr algn="ctr">
              <a:lnSpc>
                <a:spcPct val="120000"/>
              </a:lnSpc>
            </a:pPr>
            <a:r>
              <a:rPr lang="es-ES_tradnl" sz="1800" b="1" dirty="0">
                <a:latin typeface="+mj-lt"/>
              </a:rPr>
              <a:t>DEPARTAMENTO DE CIENCIAS ECONÓMICAS, ADMINISTRATIVAS Y DE COMERCIO</a:t>
            </a:r>
            <a:endParaRPr lang="es-ES" sz="1800" b="1" dirty="0">
              <a:latin typeface="+mj-lt"/>
            </a:endParaRPr>
          </a:p>
          <a:p>
            <a:pPr algn="ctr">
              <a:lnSpc>
                <a:spcPct val="120000"/>
              </a:lnSpc>
            </a:pPr>
            <a:r>
              <a:rPr lang="es-ES_tradnl" sz="1800" b="1" dirty="0">
                <a:latin typeface="+mj-lt"/>
              </a:rPr>
              <a:t>CARRERA DE COMERCIO EXTERIOR Y NEGOCIACIÓN </a:t>
            </a:r>
            <a:r>
              <a:rPr lang="es-ES_tradnl" sz="1800" b="1" dirty="0" smtClean="0">
                <a:latin typeface="+mj-lt"/>
              </a:rPr>
              <a:t>INTERNACIONAL</a:t>
            </a:r>
            <a:endParaRPr lang="es-ES" sz="1800" b="1" dirty="0">
              <a:latin typeface="+mj-lt"/>
            </a:endParaRPr>
          </a:p>
          <a:p>
            <a:pPr algn="ctr">
              <a:lnSpc>
                <a:spcPct val="120000"/>
              </a:lnSpc>
            </a:pPr>
            <a:r>
              <a:rPr lang="es-ES_tradnl" sz="1800" b="1" dirty="0">
                <a:latin typeface="+mj-lt"/>
              </a:rPr>
              <a:t>TESIS PREVIO A LA OBTENCIÓN DEL TÍTULO DE INGENIERO EN COMERCIO EXTERIOR Y NEGOCIACIÓN </a:t>
            </a:r>
            <a:r>
              <a:rPr lang="es-ES_tradnl" sz="1800" b="1" dirty="0" smtClean="0">
                <a:latin typeface="+mj-lt"/>
              </a:rPr>
              <a:t>INTERNACIONAL</a:t>
            </a:r>
            <a:endParaRPr lang="es-ES" sz="1800" b="1" dirty="0">
              <a:latin typeface="+mj-lt"/>
            </a:endParaRPr>
          </a:p>
          <a:p>
            <a:pPr algn="ctr">
              <a:lnSpc>
                <a:spcPct val="120000"/>
              </a:lnSpc>
            </a:pPr>
            <a:r>
              <a:rPr lang="es-ES_tradnl" sz="1800" b="1" dirty="0">
                <a:latin typeface="+mj-lt"/>
              </a:rPr>
              <a:t>TEMA: “MODELO ASOCIATIVO PARA EL INCREMENTO DE LA OFERTA EXPORTABLE DEL CAFÉ TOSTADO Y MOLIDO DE LOS PRODUCTORES INDEPENDIENTES DE LA PARROQUIA DE NANEGAL EN CUMPLIMIENTO AL OBJETIVO 10 DEL PLAN NACIONAL DEL BUEN VIVIR 2013-2017 Y SUS ESTRATEGIAS DE COMERCIALIZACIÓN A TRAVÉS DE LA OFICINA COMERCIAL EN BEIJING</a:t>
            </a:r>
            <a:r>
              <a:rPr lang="es-ES_tradnl" sz="1800" b="1" dirty="0" smtClean="0">
                <a:latin typeface="+mj-lt"/>
              </a:rPr>
              <a:t>”</a:t>
            </a:r>
            <a:endParaRPr lang="es-ES" sz="1800" b="1" dirty="0">
              <a:latin typeface="+mj-lt"/>
            </a:endParaRPr>
          </a:p>
          <a:p>
            <a:pPr algn="ctr">
              <a:lnSpc>
                <a:spcPct val="120000"/>
              </a:lnSpc>
            </a:pPr>
            <a:r>
              <a:rPr lang="es-ES_tradnl" sz="1800" b="1" dirty="0">
                <a:latin typeface="+mj-lt"/>
              </a:rPr>
              <a:t>AUTOR: GAMBOA NARANJO, PAMELA </a:t>
            </a:r>
            <a:r>
              <a:rPr lang="es-ES_tradnl" sz="1800" b="1" dirty="0" smtClean="0">
                <a:latin typeface="+mj-lt"/>
              </a:rPr>
              <a:t>JACQUELINE</a:t>
            </a:r>
            <a:endParaRPr lang="es-ES" sz="1800" b="1" dirty="0">
              <a:latin typeface="+mj-lt"/>
            </a:endParaRPr>
          </a:p>
          <a:p>
            <a:pPr algn="ctr">
              <a:lnSpc>
                <a:spcPct val="120000"/>
              </a:lnSpc>
            </a:pPr>
            <a:r>
              <a:rPr lang="es-ES_tradnl" sz="1800" b="1" dirty="0" smtClean="0">
                <a:latin typeface="+mj-lt"/>
              </a:rPr>
              <a:t>QUITO</a:t>
            </a:r>
            <a:r>
              <a:rPr lang="es-ES_tradnl" sz="1800" b="1">
                <a:latin typeface="+mj-lt"/>
              </a:rPr>
              <a:t>, </a:t>
            </a:r>
            <a:r>
              <a:rPr lang="es-ES_tradnl" sz="1800" b="1" smtClean="0">
                <a:latin typeface="+mj-lt"/>
              </a:rPr>
              <a:t>JUNIO</a:t>
            </a:r>
            <a:endParaRPr lang="es-ES" sz="1800" b="1" dirty="0">
              <a:latin typeface="+mj-lt"/>
            </a:endParaRPr>
          </a:p>
          <a:p>
            <a:pPr algn="ctr">
              <a:lnSpc>
                <a:spcPct val="120000"/>
              </a:lnSpc>
            </a:pPr>
            <a:r>
              <a:rPr lang="es-ES_tradnl" sz="1800" b="1" dirty="0">
                <a:latin typeface="+mj-lt"/>
              </a:rPr>
              <a:t>2015 </a:t>
            </a:r>
            <a:endParaRPr lang="es-ES" sz="1800" b="1" dirty="0">
              <a:latin typeface="+mj-lt"/>
            </a:endParaRPr>
          </a:p>
          <a:p>
            <a:pPr algn="ctr">
              <a:lnSpc>
                <a:spcPct val="120000"/>
              </a:lnSpc>
            </a:pPr>
            <a:endParaRPr lang="es-ES" sz="1800" b="1" dirty="0">
              <a:latin typeface="+mj-lt"/>
            </a:endParaRPr>
          </a:p>
        </p:txBody>
      </p:sp>
      <p:pic>
        <p:nvPicPr>
          <p:cNvPr id="10" name="Imagen 9" descr="http://blogs.espe.edu.ec/wp-content/uploads/2013/07/Comunicado-2-1.jpg"/>
          <p:cNvPicPr/>
          <p:nvPr/>
        </p:nvPicPr>
        <p:blipFill rotWithShape="1">
          <a:blip r:embed="rId2">
            <a:extLst>
              <a:ext uri="{28A0092B-C50C-407E-A947-70E740481C1C}">
                <a14:useLocalDpi xmlns:a14="http://schemas.microsoft.com/office/drawing/2010/main" val="0"/>
              </a:ext>
            </a:extLst>
          </a:blip>
          <a:srcRect l="10186" t="37832" r="8998" b="29126"/>
          <a:stretch/>
        </p:blipFill>
        <p:spPr bwMode="auto">
          <a:xfrm>
            <a:off x="2562627" y="297460"/>
            <a:ext cx="6658646" cy="11372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1352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REQUISITOS PARA LA APROBACIÓN DE LA ASOCIACIÓN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373609"/>
              </p:ext>
            </p:extLst>
          </p:nvPr>
        </p:nvGraphicFramePr>
        <p:xfrm>
          <a:off x="1097280" y="1737360"/>
          <a:ext cx="10775852" cy="4396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687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10988"/>
            <a:ext cx="10058400" cy="901908"/>
          </a:xfrm>
        </p:spPr>
        <p:txBody>
          <a:bodyPr/>
          <a:lstStyle/>
          <a:p>
            <a:r>
              <a:rPr lang="es-ES_tradnl" dirty="0" smtClean="0"/>
              <a:t>PREDISPOSICIÓN PARA ASOCIARSE</a:t>
            </a:r>
            <a:endParaRPr lang="es-ES" dirty="0"/>
          </a:p>
        </p:txBody>
      </p:sp>
      <p:sp>
        <p:nvSpPr>
          <p:cNvPr id="3" name="Marcador de contenido 2"/>
          <p:cNvSpPr>
            <a:spLocks noGrp="1"/>
          </p:cNvSpPr>
          <p:nvPr>
            <p:ph idx="1"/>
          </p:nvPr>
        </p:nvSpPr>
        <p:spPr/>
        <p:txBody>
          <a:bodyPr/>
          <a:lstStyle/>
          <a:p>
            <a:r>
              <a:rPr lang="es-ES" dirty="0" smtClean="0"/>
              <a:t>PREGUNTA Nº 8 (ENCUESTA)</a:t>
            </a:r>
            <a:endParaRPr lang="es-ES" dirty="0"/>
          </a:p>
        </p:txBody>
      </p:sp>
      <p:sp>
        <p:nvSpPr>
          <p:cNvPr id="4" name="Rectángulo 3"/>
          <p:cNvSpPr/>
          <p:nvPr/>
        </p:nvSpPr>
        <p:spPr>
          <a:xfrm>
            <a:off x="1246095" y="2430814"/>
            <a:ext cx="3890683" cy="2542363"/>
          </a:xfrm>
          <a:prstGeom prst="rect">
            <a:avLst/>
          </a:prstGeom>
        </p:spPr>
        <p:txBody>
          <a:bodyPr wrap="square">
            <a:spAutoFit/>
          </a:bodyPr>
          <a:lstStyle/>
          <a:p>
            <a:pPr algn="just">
              <a:lnSpc>
                <a:spcPct val="150000"/>
              </a:lnSpc>
              <a:spcAft>
                <a:spcPts val="0"/>
              </a:spcAft>
            </a:pPr>
            <a:r>
              <a:rPr lang="es-ES_tradnl" dirty="0">
                <a:latin typeface="+mj-lt"/>
                <a:ea typeface="Times New Roman" panose="02020603050405020304" pitchFamily="18" charset="0"/>
              </a:rPr>
              <a:t>¿Le gustaría pertenecer a una asociación comunitaria que mejore los procesos productivos y comercialice el café cultivado a un precio justo y competitivo en el mercado nacional e internacional?</a:t>
            </a:r>
            <a:endParaRPr lang="es-ES" dirty="0">
              <a:effectLst/>
              <a:latin typeface="+mj-lt"/>
              <a:ea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1810169555"/>
              </p:ext>
            </p:extLst>
          </p:nvPr>
        </p:nvGraphicFramePr>
        <p:xfrm>
          <a:off x="6220609" y="1845734"/>
          <a:ext cx="5029200" cy="3074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3821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311" y="-103031"/>
            <a:ext cx="10058400" cy="875763"/>
          </a:xfrm>
        </p:spPr>
        <p:txBody>
          <a:bodyPr/>
          <a:lstStyle/>
          <a:p>
            <a:pPr algn="ctr"/>
            <a:r>
              <a:rPr lang="es-ES" dirty="0" smtClean="0"/>
              <a:t>ESTRUCTURA ORGANIZACIONAL </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309390922"/>
              </p:ext>
            </p:extLst>
          </p:nvPr>
        </p:nvGraphicFramePr>
        <p:xfrm>
          <a:off x="919235" y="463640"/>
          <a:ext cx="10339476" cy="6001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http://fotos2013.cloud.noticias24.com/rutadelcafej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9511" y="2176530"/>
            <a:ext cx="4675031" cy="170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52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479786"/>
            <a:ext cx="10058400" cy="1014163"/>
          </a:xfrm>
        </p:spPr>
        <p:txBody>
          <a:bodyPr/>
          <a:lstStyle/>
          <a:p>
            <a:r>
              <a:rPr lang="es-ES" dirty="0" smtClean="0"/>
              <a:t>FILOSOFÍA EMPRESARIAL</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94851370"/>
              </p:ext>
            </p:extLst>
          </p:nvPr>
        </p:nvGraphicFramePr>
        <p:xfrm>
          <a:off x="-152288"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descr="http://3.bp.blogspot.com/-DGKKVTONrw4/TjfqtULzAGI/AAAAAAAAAIc/CQdYEOqSYA0/s1600/manirts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9395" y="1828800"/>
            <a:ext cx="2287905" cy="19835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268" name="Picture 4" descr="http://www.pescatorrevieja.com/webcom/impor-cafeblog/4caferecoleccionfamilia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9396" y="3978383"/>
            <a:ext cx="2287905" cy="2197334"/>
          </a:xfrm>
          <a:prstGeom prst="ellipse">
            <a:avLst/>
          </a:prstGeom>
          <a:ln w="63500" cap="rnd">
            <a:solidFill>
              <a:srgbClr val="333333"/>
            </a:solidFill>
          </a:ln>
          <a:effectLst>
            <a:outerShdw blurRad="381000" dist="292100" dir="5400000" sx="-80000" sy="-18000" rotWithShape="0">
              <a:srgbClr val="000000">
                <a:alpha val="22000"/>
              </a:srgbClr>
            </a:outerShdw>
            <a:softEdge rad="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317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687" y="159993"/>
            <a:ext cx="10058400" cy="1450757"/>
          </a:xfrm>
        </p:spPr>
        <p:txBody>
          <a:bodyPr/>
          <a:lstStyle/>
          <a:p>
            <a:pPr algn="ctr"/>
            <a:r>
              <a:rPr lang="es-ES_tradnl" dirty="0" smtClean="0"/>
              <a:t>ORGANIGRAMA DE LA EMPRESA ASOCIATIVA</a:t>
            </a:r>
            <a:endParaRPr lang="es-ES" dirty="0"/>
          </a:p>
        </p:txBody>
      </p:sp>
      <p:graphicFrame>
        <p:nvGraphicFramePr>
          <p:cNvPr id="4" name="Diagrama 3"/>
          <p:cNvGraphicFramePr/>
          <p:nvPr>
            <p:extLst>
              <p:ext uri="{D42A27DB-BD31-4B8C-83A1-F6EECF244321}">
                <p14:modId xmlns:p14="http://schemas.microsoft.com/office/powerpoint/2010/main" val="321632609"/>
              </p:ext>
            </p:extLst>
          </p:nvPr>
        </p:nvGraphicFramePr>
        <p:xfrm>
          <a:off x="1181687" y="1831666"/>
          <a:ext cx="9200271" cy="4147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652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896738"/>
          </a:xfrm>
        </p:spPr>
        <p:txBody>
          <a:bodyPr/>
          <a:lstStyle/>
          <a:p>
            <a:r>
              <a:rPr lang="es-ES" dirty="0" smtClean="0"/>
              <a:t>BENEFICIOS DE LA ASOCIATIVIDAD</a:t>
            </a:r>
            <a:endParaRPr lang="es-ES" dirty="0"/>
          </a:p>
        </p:txBody>
      </p:sp>
      <p:sp>
        <p:nvSpPr>
          <p:cNvPr id="3" name="Marcador de contenido 2"/>
          <p:cNvSpPr>
            <a:spLocks noGrp="1"/>
          </p:cNvSpPr>
          <p:nvPr>
            <p:ph idx="1"/>
          </p:nvPr>
        </p:nvSpPr>
        <p:spPr>
          <a:xfrm>
            <a:off x="2966010" y="2302934"/>
            <a:ext cx="5908638" cy="2739713"/>
          </a:xfrm>
        </p:spPr>
        <p:txBody>
          <a:bodyPr/>
          <a:lstStyle/>
          <a:p>
            <a:pPr>
              <a:buFont typeface="Wingdings" panose="05000000000000000000" pitchFamily="2" charset="2"/>
              <a:buChar char="q"/>
            </a:pPr>
            <a:r>
              <a:rPr lang="es-ES_tradnl" dirty="0" smtClean="0"/>
              <a:t>Cada agricultor recibirá Información </a:t>
            </a:r>
            <a:r>
              <a:rPr lang="es-ES" dirty="0" smtClean="0"/>
              <a:t>de la producción </a:t>
            </a:r>
            <a:endParaRPr lang="es-ES" dirty="0"/>
          </a:p>
          <a:p>
            <a:pPr>
              <a:buFont typeface="Wingdings" panose="05000000000000000000" pitchFamily="2" charset="2"/>
              <a:buChar char="q"/>
            </a:pPr>
            <a:r>
              <a:rPr lang="es-ES_tradnl" dirty="0" smtClean="0"/>
              <a:t>Permanente comunicación </a:t>
            </a:r>
            <a:r>
              <a:rPr lang="es-ES_tradnl" dirty="0"/>
              <a:t>interna </a:t>
            </a:r>
            <a:endParaRPr lang="es-ES" dirty="0"/>
          </a:p>
          <a:p>
            <a:pPr>
              <a:buFont typeface="Wingdings" panose="05000000000000000000" pitchFamily="2" charset="2"/>
              <a:buChar char="q"/>
            </a:pPr>
            <a:r>
              <a:rPr lang="es-ES_tradnl" dirty="0"/>
              <a:t>Talleres de capacitación </a:t>
            </a:r>
            <a:endParaRPr lang="es-ES" dirty="0"/>
          </a:p>
          <a:p>
            <a:pPr>
              <a:buFont typeface="Wingdings" panose="05000000000000000000" pitchFamily="2" charset="2"/>
              <a:buChar char="q"/>
            </a:pPr>
            <a:r>
              <a:rPr lang="es-ES_tradnl" dirty="0"/>
              <a:t>Bolsa de trabajo </a:t>
            </a:r>
            <a:endParaRPr lang="es-ES" dirty="0"/>
          </a:p>
          <a:p>
            <a:pPr>
              <a:buFont typeface="Wingdings" panose="05000000000000000000" pitchFamily="2" charset="2"/>
              <a:buChar char="q"/>
            </a:pPr>
            <a:r>
              <a:rPr lang="es-ES_tradnl" dirty="0" smtClean="0"/>
              <a:t>Participación </a:t>
            </a:r>
            <a:r>
              <a:rPr lang="es-ES_tradnl" dirty="0"/>
              <a:t>con otras redes a fines </a:t>
            </a:r>
            <a:endParaRPr lang="es-ES" dirty="0"/>
          </a:p>
          <a:p>
            <a:pPr>
              <a:buFont typeface="Wingdings" panose="05000000000000000000" pitchFamily="2" charset="2"/>
              <a:buChar char="q"/>
            </a:pPr>
            <a:r>
              <a:rPr lang="es-ES" dirty="0" smtClean="0"/>
              <a:t>Repartición equitativa de utilidades </a:t>
            </a:r>
            <a:endParaRPr lang="es-ES" dirty="0"/>
          </a:p>
        </p:txBody>
      </p:sp>
      <p:pic>
        <p:nvPicPr>
          <p:cNvPr id="1026" name="Picture 2" descr="http://4.bp.blogspot.com/-gY-Pr0ZsVi4/U0MgBtiM9nI/AAAAAAAAAPc/0JcpiN9wXlw/s1600/I%CC%81CONOS+BLO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1" y="1926416"/>
            <a:ext cx="2581835" cy="39365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onectarural.org/sitio/asociatividad/img/personajesCRur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540" y="1989667"/>
            <a:ext cx="30765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129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427280"/>
            <a:ext cx="10058400" cy="993557"/>
          </a:xfrm>
        </p:spPr>
        <p:txBody>
          <a:bodyPr/>
          <a:lstStyle/>
          <a:p>
            <a:r>
              <a:rPr lang="es-ES" dirty="0" smtClean="0"/>
              <a:t>EL PRODUCTO </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721252761"/>
              </p:ext>
            </p:extLst>
          </p:nvPr>
        </p:nvGraphicFramePr>
        <p:xfrm>
          <a:off x="1097280" y="2321169"/>
          <a:ext cx="4037281" cy="2405576"/>
        </p:xfrm>
        <a:graphic>
          <a:graphicData uri="http://schemas.openxmlformats.org/drawingml/2006/table">
            <a:tbl>
              <a:tblPr firstRow="1" firstCol="1" bandRow="1">
                <a:tableStyleId>{7DF18680-E054-41AD-8BC1-D1AEF772440D}</a:tableStyleId>
              </a:tblPr>
              <a:tblGrid>
                <a:gridCol w="1878217"/>
                <a:gridCol w="2159064"/>
              </a:tblGrid>
              <a:tr h="365202">
                <a:tc gridSpan="2">
                  <a:txBody>
                    <a:bodyPr/>
                    <a:lstStyle/>
                    <a:p>
                      <a:pPr algn="ctr">
                        <a:spcAft>
                          <a:spcPts val="0"/>
                        </a:spcAft>
                      </a:pPr>
                      <a:r>
                        <a:rPr lang="es-ES_tradnl" sz="1800" b="0" dirty="0">
                          <a:effectLst/>
                          <a:latin typeface="+mj-lt"/>
                        </a:rPr>
                        <a:t>FICHA TÉCNICA</a:t>
                      </a:r>
                      <a:endParaRPr lang="es-ES" sz="1800" b="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hMerge="1">
                  <a:txBody>
                    <a:bodyPr/>
                    <a:lstStyle/>
                    <a:p>
                      <a:endParaRPr lang="es-ES"/>
                    </a:p>
                  </a:txBody>
                  <a:tcPr/>
                </a:tc>
              </a:tr>
              <a:tr h="641388">
                <a:tc>
                  <a:txBody>
                    <a:bodyPr/>
                    <a:lstStyle/>
                    <a:p>
                      <a:pPr algn="just">
                        <a:spcAft>
                          <a:spcPts val="0"/>
                        </a:spcAft>
                      </a:pPr>
                      <a:r>
                        <a:rPr lang="es-ES_tradnl" sz="1800" b="0" dirty="0">
                          <a:solidFill>
                            <a:schemeClr val="tx1"/>
                          </a:solidFill>
                          <a:effectLst/>
                          <a:latin typeface="+mj-lt"/>
                        </a:rPr>
                        <a:t>PRODUCTO:</a:t>
                      </a:r>
                      <a:endParaRPr lang="es-ES" sz="1800" b="0" dirty="0">
                        <a:solidFill>
                          <a:schemeClr val="tx1"/>
                        </a:solidFill>
                        <a:effectLst/>
                        <a:latin typeface="+mj-lt"/>
                        <a:ea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just">
                        <a:spcAft>
                          <a:spcPts val="0"/>
                        </a:spcAft>
                      </a:pPr>
                      <a:r>
                        <a:rPr lang="es-ES_tradnl" sz="1800" b="0" dirty="0">
                          <a:solidFill>
                            <a:schemeClr val="tx1"/>
                          </a:solidFill>
                          <a:effectLst/>
                          <a:latin typeface="+mj-lt"/>
                        </a:rPr>
                        <a:t>Café tostado y molido (gourmet)</a:t>
                      </a:r>
                      <a:endParaRPr lang="es-ES" sz="1800" b="0" dirty="0">
                        <a:solidFill>
                          <a:schemeClr val="tx1"/>
                        </a:solidFill>
                        <a:effectLst/>
                        <a:latin typeface="+mj-lt"/>
                        <a:ea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schemeClr>
                    </a:solidFill>
                  </a:tcPr>
                </a:tc>
              </a:tr>
              <a:tr h="641388">
                <a:tc>
                  <a:txBody>
                    <a:bodyPr/>
                    <a:lstStyle/>
                    <a:p>
                      <a:pPr algn="just">
                        <a:spcAft>
                          <a:spcPts val="0"/>
                        </a:spcAft>
                      </a:pPr>
                      <a:r>
                        <a:rPr lang="es-ES_tradnl" sz="1800" b="0" dirty="0">
                          <a:solidFill>
                            <a:schemeClr val="tx1"/>
                          </a:solidFill>
                          <a:effectLst/>
                          <a:latin typeface="+mj-lt"/>
                        </a:rPr>
                        <a:t>VARIEDAD:</a:t>
                      </a:r>
                      <a:endParaRPr lang="es-ES" sz="1800" b="0" dirty="0">
                        <a:solidFill>
                          <a:schemeClr val="tx1"/>
                        </a:solidFill>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spcAft>
                          <a:spcPts val="0"/>
                        </a:spcAft>
                      </a:pPr>
                      <a:r>
                        <a:rPr lang="es-ES_tradnl" sz="1800" b="0" dirty="0">
                          <a:solidFill>
                            <a:schemeClr val="tx1"/>
                          </a:solidFill>
                          <a:effectLst/>
                          <a:latin typeface="+mj-lt"/>
                        </a:rPr>
                        <a:t>Pacamara, typica, bourbon y gueisha</a:t>
                      </a:r>
                      <a:endParaRPr lang="es-ES" sz="1800" b="0" dirty="0">
                        <a:solidFill>
                          <a:schemeClr val="tx1"/>
                        </a:solidFill>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8799">
                <a:tc>
                  <a:txBody>
                    <a:bodyPr/>
                    <a:lstStyle/>
                    <a:p>
                      <a:pPr algn="just">
                        <a:spcAft>
                          <a:spcPts val="0"/>
                        </a:spcAft>
                      </a:pPr>
                      <a:r>
                        <a:rPr lang="es-ES_tradnl" sz="1800" b="0" dirty="0">
                          <a:solidFill>
                            <a:schemeClr val="tx1"/>
                          </a:solidFill>
                          <a:effectLst/>
                          <a:latin typeface="+mj-lt"/>
                        </a:rPr>
                        <a:t>PESO:</a:t>
                      </a:r>
                      <a:endParaRPr lang="es-ES" sz="1800" b="0" dirty="0">
                        <a:solidFill>
                          <a:schemeClr val="tx1"/>
                        </a:solidFill>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just">
                        <a:spcAft>
                          <a:spcPts val="0"/>
                        </a:spcAft>
                      </a:pPr>
                      <a:r>
                        <a:rPr lang="es-ES_tradnl" sz="1800" b="0" dirty="0">
                          <a:solidFill>
                            <a:schemeClr val="tx1"/>
                          </a:solidFill>
                          <a:effectLst/>
                          <a:latin typeface="+mj-lt"/>
                        </a:rPr>
                        <a:t>250 gr.</a:t>
                      </a:r>
                      <a:endParaRPr lang="es-ES" sz="1800" b="0" dirty="0">
                        <a:solidFill>
                          <a:schemeClr val="tx1"/>
                        </a:solidFill>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r>
              <a:tr h="378799">
                <a:tc>
                  <a:txBody>
                    <a:bodyPr/>
                    <a:lstStyle/>
                    <a:p>
                      <a:pPr algn="just">
                        <a:spcAft>
                          <a:spcPts val="0"/>
                        </a:spcAft>
                      </a:pPr>
                      <a:r>
                        <a:rPr lang="es-ES_tradnl" sz="1800" b="0" dirty="0">
                          <a:solidFill>
                            <a:schemeClr val="tx1"/>
                          </a:solidFill>
                          <a:effectLst/>
                          <a:latin typeface="+mj-lt"/>
                        </a:rPr>
                        <a:t>EMPAQUE</a:t>
                      </a:r>
                      <a:endParaRPr lang="es-ES" sz="1800" b="0" dirty="0">
                        <a:solidFill>
                          <a:schemeClr val="tx1"/>
                        </a:solidFill>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spcAft>
                          <a:spcPts val="0"/>
                        </a:spcAft>
                      </a:pPr>
                      <a:r>
                        <a:rPr lang="es-ES_tradnl" sz="1800" b="0" dirty="0">
                          <a:solidFill>
                            <a:schemeClr val="tx1"/>
                          </a:solidFill>
                          <a:effectLst/>
                          <a:latin typeface="+mj-lt"/>
                        </a:rPr>
                        <a:t>PET combinado</a:t>
                      </a:r>
                      <a:endParaRPr lang="es-ES" sz="1800" b="0" dirty="0">
                        <a:solidFill>
                          <a:schemeClr val="tx1"/>
                        </a:solidFill>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5" name="Imagen 4" descr="http://www.revistadelogistica.com/imagenes/aroma-de-cafe-1.jpg"/>
          <p:cNvPicPr/>
          <p:nvPr/>
        </p:nvPicPr>
        <p:blipFill>
          <a:blip r:embed="rId2">
            <a:extLst>
              <a:ext uri="{28A0092B-C50C-407E-A947-70E740481C1C}">
                <a14:useLocalDpi xmlns:a14="http://schemas.microsoft.com/office/drawing/2010/main" val="0"/>
              </a:ext>
            </a:extLst>
          </a:blip>
          <a:srcRect/>
          <a:stretch>
            <a:fillRect/>
          </a:stretch>
        </p:blipFill>
        <p:spPr bwMode="auto">
          <a:xfrm>
            <a:off x="5809957" y="2372383"/>
            <a:ext cx="3418449" cy="2382495"/>
          </a:xfrm>
          <a:prstGeom prst="rect">
            <a:avLst/>
          </a:prstGeom>
          <a:noFill/>
          <a:ln>
            <a:noFill/>
          </a:ln>
        </p:spPr>
      </p:pic>
      <p:pic>
        <p:nvPicPr>
          <p:cNvPr id="6" name="Imagen 5" descr="C:\Users\pc\Pictures\cafe.jpg"/>
          <p:cNvPicPr/>
          <p:nvPr/>
        </p:nvPicPr>
        <p:blipFill>
          <a:blip r:embed="rId3" cstate="print">
            <a:extLst>
              <a:ext uri="{BEBA8EAE-BF5A-486C-A8C5-ECC9F3942E4B}">
                <a14:imgProps xmlns:a14="http://schemas.microsoft.com/office/drawing/2010/main">
                  <a14:imgLayer r:embed="rId4">
                    <a14:imgEffect>
                      <a14:colorTemperature colorTemp="3729"/>
                    </a14:imgEffect>
                  </a14:imgLayer>
                </a14:imgProps>
              </a:ext>
              <a:ext uri="{28A0092B-C50C-407E-A947-70E740481C1C}">
                <a14:useLocalDpi xmlns:a14="http://schemas.microsoft.com/office/drawing/2010/main" val="0"/>
              </a:ext>
            </a:extLst>
          </a:blip>
          <a:srcRect/>
          <a:stretch>
            <a:fillRect/>
          </a:stretch>
        </p:blipFill>
        <p:spPr bwMode="auto">
          <a:xfrm>
            <a:off x="6769793" y="3705151"/>
            <a:ext cx="728288" cy="304141"/>
          </a:xfrm>
          <a:prstGeom prst="rect">
            <a:avLst/>
          </a:prstGeom>
          <a:noFill/>
          <a:ln>
            <a:noFill/>
          </a:ln>
        </p:spPr>
      </p:pic>
      <p:pic>
        <p:nvPicPr>
          <p:cNvPr id="12290" name="Picture 2" descr="http://blog.100preanuncios.com/wp-content/uploads/2014/07/imagenes_de_ecuador-9379.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8141" y="2372383"/>
            <a:ext cx="1600200" cy="236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4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MARCA</a:t>
            </a:r>
            <a:endParaRPr lang="es-ES" dirty="0"/>
          </a:p>
        </p:txBody>
      </p:sp>
      <p:sp>
        <p:nvSpPr>
          <p:cNvPr id="3" name="Marcador de contenido 2"/>
          <p:cNvSpPr>
            <a:spLocks noGrp="1"/>
          </p:cNvSpPr>
          <p:nvPr>
            <p:ph idx="1"/>
          </p:nvPr>
        </p:nvSpPr>
        <p:spPr/>
        <p:txBody>
          <a:bodyPr/>
          <a:lstStyle/>
          <a:p>
            <a:endParaRPr lang="es-ES" dirty="0"/>
          </a:p>
        </p:txBody>
      </p:sp>
      <p:pic>
        <p:nvPicPr>
          <p:cNvPr id="4" name="Imagen 3" descr="C:\Users\pc\Pictures\cafe.jpg"/>
          <p:cNvPicPr/>
          <p:nvPr/>
        </p:nvPicPr>
        <p:blipFill>
          <a:blip r:embed="rId2">
            <a:extLst>
              <a:ext uri="{28A0092B-C50C-407E-A947-70E740481C1C}">
                <a14:useLocalDpi xmlns:a14="http://schemas.microsoft.com/office/drawing/2010/main" val="0"/>
              </a:ext>
            </a:extLst>
          </a:blip>
          <a:srcRect/>
          <a:stretch>
            <a:fillRect/>
          </a:stretch>
        </p:blipFill>
        <p:spPr bwMode="auto">
          <a:xfrm>
            <a:off x="3297774" y="1845734"/>
            <a:ext cx="6282324" cy="2635559"/>
          </a:xfrm>
          <a:prstGeom prst="rect">
            <a:avLst/>
          </a:prstGeom>
          <a:noFill/>
          <a:ln>
            <a:noFill/>
          </a:ln>
        </p:spPr>
      </p:pic>
      <p:sp>
        <p:nvSpPr>
          <p:cNvPr id="5" name="Rectángulo 4"/>
          <p:cNvSpPr/>
          <p:nvPr/>
        </p:nvSpPr>
        <p:spPr>
          <a:xfrm>
            <a:off x="4018548" y="4589667"/>
            <a:ext cx="4215863" cy="769441"/>
          </a:xfrm>
          <a:prstGeom prst="rect">
            <a:avLst/>
          </a:prstGeom>
        </p:spPr>
        <p:txBody>
          <a:bodyPr wrap="square">
            <a:spAutoFit/>
          </a:bodyPr>
          <a:lstStyle/>
          <a:p>
            <a:pPr algn="ctr">
              <a:spcAft>
                <a:spcPts val="0"/>
              </a:spcAft>
            </a:pPr>
            <a:r>
              <a:rPr lang="es-EC" sz="4400" i="1" dirty="0" smtClean="0">
                <a:solidFill>
                  <a:schemeClr val="accent2">
                    <a:lumMod val="50000"/>
                  </a:schemeClr>
                </a:solidFill>
                <a:effectLst/>
                <a:latin typeface="Times New Roman" panose="02020603050405020304" pitchFamily="18" charset="0"/>
                <a:ea typeface="Times New Roman" panose="02020603050405020304" pitchFamily="18" charset="0"/>
              </a:rPr>
              <a:t>Café de altura </a:t>
            </a:r>
            <a:endParaRPr lang="es-ES" sz="4000" dirty="0">
              <a:solidFill>
                <a:schemeClr val="accent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405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8252" y="130629"/>
            <a:ext cx="10058400" cy="1450757"/>
          </a:xfrm>
        </p:spPr>
        <p:txBody>
          <a:bodyPr/>
          <a:lstStyle/>
          <a:p>
            <a:r>
              <a:rPr lang="es-ES" dirty="0" smtClean="0"/>
              <a:t>CAPACIDAD DE PRODUCCIÓN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1119386"/>
              </p:ext>
            </p:extLst>
          </p:nvPr>
        </p:nvGraphicFramePr>
        <p:xfrm>
          <a:off x="1213076" y="1901371"/>
          <a:ext cx="10255665" cy="4412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http://doblecremacafe.com/en/wp-content/uploads/2014/05/Saco-cafe-2-275x300.png"/>
          <p:cNvPicPr/>
          <p:nvPr/>
        </p:nvPicPr>
        <p:blipFill>
          <a:blip r:embed="rId7">
            <a:extLst>
              <a:ext uri="{28A0092B-C50C-407E-A947-70E740481C1C}">
                <a14:useLocalDpi xmlns:a14="http://schemas.microsoft.com/office/drawing/2010/main" val="0"/>
              </a:ext>
            </a:extLst>
          </a:blip>
          <a:srcRect/>
          <a:stretch>
            <a:fillRect/>
          </a:stretch>
        </p:blipFill>
        <p:spPr bwMode="auto">
          <a:xfrm>
            <a:off x="5850710" y="3782786"/>
            <a:ext cx="1257300" cy="1052513"/>
          </a:xfrm>
          <a:prstGeom prst="rect">
            <a:avLst/>
          </a:prstGeom>
          <a:noFill/>
          <a:ln>
            <a:noFill/>
          </a:ln>
        </p:spPr>
      </p:pic>
      <p:sp>
        <p:nvSpPr>
          <p:cNvPr id="8" name="Elipse 4"/>
          <p:cNvSpPr/>
          <p:nvPr/>
        </p:nvSpPr>
        <p:spPr>
          <a:xfrm>
            <a:off x="8572550" y="1964874"/>
            <a:ext cx="1158773" cy="983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a:p>
        </p:txBody>
      </p:sp>
      <p:pic>
        <p:nvPicPr>
          <p:cNvPr id="13314" name="Picture 2" descr="http://www.federaciondecafeteros.org/static/algrano-fnc/uploads/Programa_de_Renovac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8091" y="2456543"/>
            <a:ext cx="2573110" cy="1934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318" name="Picture 6" descr="http://www.baarty.com/site/category/cafe-solubl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1606" y="2141075"/>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213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5337" y="533346"/>
            <a:ext cx="10058400" cy="990654"/>
          </a:xfrm>
        </p:spPr>
        <p:txBody>
          <a:bodyPr/>
          <a:lstStyle/>
          <a:p>
            <a:r>
              <a:rPr lang="es-ES" dirty="0" smtClean="0"/>
              <a:t>UBICACÍON </a:t>
            </a:r>
            <a:endParaRPr lang="es-ES" dirty="0"/>
          </a:p>
        </p:txBody>
      </p:sp>
      <p:pic>
        <p:nvPicPr>
          <p:cNvPr id="4" name="Imagen 3" descr="File:Mapa Parroquia Nanegal (Quito).sv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107" y="1727200"/>
            <a:ext cx="5432664" cy="4528457"/>
          </a:xfrm>
          <a:prstGeom prst="rect">
            <a:avLst/>
          </a:prstGeom>
          <a:noFill/>
          <a:ln>
            <a:noFill/>
          </a:ln>
        </p:spPr>
      </p:pic>
      <p:sp>
        <p:nvSpPr>
          <p:cNvPr id="5" name="Rectángulo 4"/>
          <p:cNvSpPr/>
          <p:nvPr/>
        </p:nvSpPr>
        <p:spPr>
          <a:xfrm>
            <a:off x="5849257" y="2595379"/>
            <a:ext cx="5167086" cy="1754326"/>
          </a:xfrm>
          <a:prstGeom prst="rect">
            <a:avLst/>
          </a:prstGeom>
        </p:spPr>
        <p:txBody>
          <a:bodyPr wrap="square">
            <a:spAutoFit/>
          </a:bodyPr>
          <a:lstStyle/>
          <a:p>
            <a:pPr marL="817245" algn="just">
              <a:lnSpc>
                <a:spcPct val="150000"/>
              </a:lnSpc>
              <a:spcAft>
                <a:spcPts val="0"/>
              </a:spcAft>
              <a:tabLst>
                <a:tab pos="1073150" algn="l"/>
              </a:tabLst>
            </a:pPr>
            <a:r>
              <a:rPr lang="es-ES_tradnl" dirty="0" smtClean="0">
                <a:effectLst/>
                <a:latin typeface="+mj-lt"/>
                <a:ea typeface="Times New Roman" panose="02020603050405020304" pitchFamily="18" charset="0"/>
              </a:rPr>
              <a:t>Este lugar está ubicado a una hora de la ciudad de Quito, Pichincha, Ecuador, sus coordenadas geográficas son 0° 70’ 0” al norte, 78° 40’ 0” oeste.</a:t>
            </a:r>
            <a:endParaRPr lang="es-ES" dirty="0">
              <a:effectLst/>
              <a:latin typeface="+mj-lt"/>
              <a:ea typeface="Times New Roman" panose="02020603050405020304" pitchFamily="18" charset="0"/>
            </a:endParaRPr>
          </a:p>
        </p:txBody>
      </p:sp>
    </p:spTree>
    <p:extLst>
      <p:ext uri="{BB962C8B-B14F-4D97-AF65-F5344CB8AC3E}">
        <p14:creationId xmlns:p14="http://schemas.microsoft.com/office/powerpoint/2010/main" val="2961191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14163"/>
          </a:xfrm>
        </p:spPr>
        <p:txBody>
          <a:bodyPr/>
          <a:lstStyle/>
          <a:p>
            <a:r>
              <a:rPr lang="es-ES" dirty="0" smtClean="0"/>
              <a:t>MERCADO OBJETIVO </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94011450"/>
              </p:ext>
            </p:extLst>
          </p:nvPr>
        </p:nvGraphicFramePr>
        <p:xfrm>
          <a:off x="1367420" y="1962173"/>
          <a:ext cx="990159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http://static2.absolut-china.com/wp-content/uploads/2008/11/china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4592" y="286603"/>
            <a:ext cx="3348506" cy="13353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taichiartesinternas.es/Imagenes/Abanico%20chin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3053" y="1621951"/>
            <a:ext cx="3069707" cy="227223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4.bp.blogspot.com/-XB_utyiVVaA/UYnOB9SoOfI/AAAAAAAAAJ8/U35WXI3kW7w/s1600/Comercio+Exterio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7447" y="1918953"/>
            <a:ext cx="3118233" cy="209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7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080"/>
                                        </p:tgtEl>
                                        <p:attrNameLst>
                                          <p:attrName>style.visibility</p:attrName>
                                        </p:attrNameLst>
                                      </p:cBhvr>
                                      <p:to>
                                        <p:strVal val="visible"/>
                                      </p:to>
                                    </p:set>
                                    <p:animEffect transition="in" filter="circle(in)">
                                      <p:cBhvr>
                                        <p:cTn id="13" dur="2000"/>
                                        <p:tgtEl>
                                          <p:spTgt spid="3080"/>
                                        </p:tgtEl>
                                      </p:cBhvr>
                                    </p:animEffect>
                                  </p:childTnLst>
                                </p:cTn>
                              </p:par>
                              <p:par>
                                <p:cTn id="14" presetID="6" presetClass="entr" presetSubtype="16" fill="hold" nodeType="withEffect">
                                  <p:stCondLst>
                                    <p:cond delay="0"/>
                                  </p:stCondLst>
                                  <p:childTnLst>
                                    <p:set>
                                      <p:cBhvr>
                                        <p:cTn id="15" dur="1" fill="hold">
                                          <p:stCondLst>
                                            <p:cond delay="0"/>
                                          </p:stCondLst>
                                        </p:cTn>
                                        <p:tgtEl>
                                          <p:spTgt spid="3084"/>
                                        </p:tgtEl>
                                        <p:attrNameLst>
                                          <p:attrName>style.visibility</p:attrName>
                                        </p:attrNameLst>
                                      </p:cBhvr>
                                      <p:to>
                                        <p:strVal val="visible"/>
                                      </p:to>
                                    </p:set>
                                    <p:animEffect transition="in" filter="circle(in)">
                                      <p:cBhvr>
                                        <p:cTn id="16" dur="2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357188"/>
            <a:ext cx="3627438" cy="1450975"/>
          </a:xfrm>
        </p:spPr>
        <p:txBody>
          <a:bodyPr>
            <a:noAutofit/>
          </a:bodyPr>
          <a:lstStyle/>
          <a:p>
            <a:r>
              <a:rPr lang="es-ES" sz="4000" dirty="0" smtClean="0"/>
              <a:t>PROCESO </a:t>
            </a:r>
            <a:br>
              <a:rPr lang="es-ES" sz="4000" dirty="0" smtClean="0"/>
            </a:br>
            <a:r>
              <a:rPr lang="es-ES" sz="4000" dirty="0" smtClean="0"/>
              <a:t>DE </a:t>
            </a:r>
            <a:br>
              <a:rPr lang="es-ES" sz="4000" dirty="0" smtClean="0"/>
            </a:br>
            <a:r>
              <a:rPr lang="es-ES" sz="4000" dirty="0" smtClean="0"/>
              <a:t>PRODUCCIÓN</a:t>
            </a:r>
            <a:endParaRPr lang="es-ES" sz="4000" dirty="0"/>
          </a:p>
        </p:txBody>
      </p:sp>
      <p:sp>
        <p:nvSpPr>
          <p:cNvPr id="71" name="Rectángulo redondeado 70"/>
          <p:cNvSpPr/>
          <p:nvPr/>
        </p:nvSpPr>
        <p:spPr>
          <a:xfrm>
            <a:off x="6760845" y="115843"/>
            <a:ext cx="723900" cy="266700"/>
          </a:xfrm>
          <a:prstGeom prst="round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1100">
                <a:effectLst/>
                <a:latin typeface="Raavi" panose="020B0502040204020203" pitchFamily="34" charset="0"/>
                <a:ea typeface="Times New Roman" panose="02020603050405020304" pitchFamily="18" charset="0"/>
              </a:rPr>
              <a:t>INICIO</a:t>
            </a:r>
            <a:endParaRPr lang="es-ES" sz="1600">
              <a:effectLst/>
              <a:latin typeface="Times New Roman" panose="02020603050405020304" pitchFamily="18" charset="0"/>
              <a:ea typeface="Times New Roman" panose="02020603050405020304" pitchFamily="18" charset="0"/>
            </a:endParaRPr>
          </a:p>
        </p:txBody>
      </p:sp>
      <p:sp>
        <p:nvSpPr>
          <p:cNvPr id="72" name="Rectángulo 71"/>
          <p:cNvSpPr/>
          <p:nvPr/>
        </p:nvSpPr>
        <p:spPr>
          <a:xfrm>
            <a:off x="6360795" y="534943"/>
            <a:ext cx="1485900" cy="42862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900">
                <a:effectLst/>
                <a:latin typeface="Raavi" panose="020B0502040204020203" pitchFamily="34" charset="0"/>
                <a:ea typeface="Times New Roman" panose="02020603050405020304" pitchFamily="18" charset="0"/>
              </a:rPr>
              <a:t>INGRESO DEL CAFÉ A BODEGAS DE ALMACENAMIENTO</a:t>
            </a:r>
            <a:endParaRPr lang="es-ES" sz="1600">
              <a:effectLst/>
              <a:latin typeface="Times New Roman" panose="02020603050405020304" pitchFamily="18" charset="0"/>
              <a:ea typeface="Times New Roman" panose="02020603050405020304" pitchFamily="18" charset="0"/>
            </a:endParaRPr>
          </a:p>
        </p:txBody>
      </p:sp>
      <p:sp>
        <p:nvSpPr>
          <p:cNvPr id="73" name="Rectángulo 72"/>
          <p:cNvSpPr/>
          <p:nvPr/>
        </p:nvSpPr>
        <p:spPr>
          <a:xfrm>
            <a:off x="4316730" y="1005478"/>
            <a:ext cx="1485900" cy="42862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900">
                <a:effectLst/>
                <a:latin typeface="Raavi" panose="020B0502040204020203" pitchFamily="34" charset="0"/>
                <a:ea typeface="Times New Roman" panose="02020603050405020304" pitchFamily="18" charset="0"/>
              </a:rPr>
              <a:t>SLECCIÓN Y MEZCLA DE CAFÉ ANTES DE SER TOSTADO</a:t>
            </a:r>
            <a:endParaRPr lang="es-ES" sz="1600">
              <a:effectLst/>
              <a:latin typeface="Times New Roman" panose="02020603050405020304" pitchFamily="18" charset="0"/>
              <a:ea typeface="Times New Roman" panose="02020603050405020304" pitchFamily="18" charset="0"/>
            </a:endParaRPr>
          </a:p>
        </p:txBody>
      </p:sp>
      <p:sp>
        <p:nvSpPr>
          <p:cNvPr id="74" name="Rombo 73"/>
          <p:cNvSpPr/>
          <p:nvPr/>
        </p:nvSpPr>
        <p:spPr>
          <a:xfrm>
            <a:off x="6351270" y="1506493"/>
            <a:ext cx="1524000" cy="1038225"/>
          </a:xfrm>
          <a:prstGeom prst="diamond">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800">
                <a:effectLst/>
                <a:latin typeface="Raavi" panose="020B0502040204020203" pitchFamily="34" charset="0"/>
                <a:ea typeface="Times New Roman" panose="02020603050405020304" pitchFamily="18" charset="0"/>
              </a:rPr>
              <a:t>EL CAFÉ HA SIDO MEZCLADO Y PREPARADO</a:t>
            </a:r>
            <a:endParaRPr lang="es-ES" sz="1600">
              <a:effectLst/>
              <a:latin typeface="Times New Roman" panose="02020603050405020304" pitchFamily="18" charset="0"/>
              <a:ea typeface="Times New Roman" panose="02020603050405020304" pitchFamily="18" charset="0"/>
            </a:endParaRPr>
          </a:p>
        </p:txBody>
      </p:sp>
      <p:sp>
        <p:nvSpPr>
          <p:cNvPr id="75" name="Rectángulo 74"/>
          <p:cNvSpPr/>
          <p:nvPr/>
        </p:nvSpPr>
        <p:spPr>
          <a:xfrm>
            <a:off x="6355080" y="2708548"/>
            <a:ext cx="1485900" cy="42862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900">
                <a:effectLst/>
                <a:latin typeface="Raavi" panose="020B0502040204020203" pitchFamily="34" charset="0"/>
                <a:ea typeface="Times New Roman" panose="02020603050405020304" pitchFamily="18" charset="0"/>
              </a:rPr>
              <a:t>TOSTADO DE CAFÉ</a:t>
            </a:r>
            <a:endParaRPr lang="es-ES" sz="1600">
              <a:effectLst/>
              <a:latin typeface="Times New Roman" panose="02020603050405020304" pitchFamily="18" charset="0"/>
              <a:ea typeface="Times New Roman" panose="02020603050405020304" pitchFamily="18" charset="0"/>
            </a:endParaRPr>
          </a:p>
        </p:txBody>
      </p:sp>
      <p:sp>
        <p:nvSpPr>
          <p:cNvPr id="76" name="Rectángulo 75"/>
          <p:cNvSpPr/>
          <p:nvPr/>
        </p:nvSpPr>
        <p:spPr>
          <a:xfrm>
            <a:off x="6351270" y="3341008"/>
            <a:ext cx="1485900" cy="42862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900">
                <a:effectLst/>
                <a:latin typeface="Raavi" panose="020B0502040204020203" pitchFamily="34" charset="0"/>
                <a:ea typeface="Times New Roman" panose="02020603050405020304" pitchFamily="18" charset="0"/>
              </a:rPr>
              <a:t>AGREGADO DE SABOR</a:t>
            </a:r>
            <a:endParaRPr lang="es-ES" sz="1600">
              <a:effectLst/>
              <a:latin typeface="Times New Roman" panose="02020603050405020304" pitchFamily="18" charset="0"/>
              <a:ea typeface="Times New Roman" panose="02020603050405020304" pitchFamily="18" charset="0"/>
            </a:endParaRPr>
          </a:p>
        </p:txBody>
      </p:sp>
      <p:sp>
        <p:nvSpPr>
          <p:cNvPr id="77" name="Rectángulo 76"/>
          <p:cNvSpPr/>
          <p:nvPr/>
        </p:nvSpPr>
        <p:spPr>
          <a:xfrm>
            <a:off x="6355080" y="3929653"/>
            <a:ext cx="1485900" cy="42862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900">
                <a:effectLst/>
                <a:latin typeface="Raavi" panose="020B0502040204020203" pitchFamily="34" charset="0"/>
                <a:ea typeface="Times New Roman" panose="02020603050405020304" pitchFamily="18" charset="0"/>
              </a:rPr>
              <a:t>REPOSO 24 HORAS</a:t>
            </a:r>
            <a:endParaRPr lang="es-ES" sz="1600">
              <a:effectLst/>
              <a:latin typeface="Times New Roman" panose="02020603050405020304" pitchFamily="18" charset="0"/>
              <a:ea typeface="Times New Roman" panose="02020603050405020304" pitchFamily="18" charset="0"/>
            </a:endParaRPr>
          </a:p>
        </p:txBody>
      </p:sp>
      <p:sp>
        <p:nvSpPr>
          <p:cNvPr id="78" name="Rectángulo 77"/>
          <p:cNvSpPr/>
          <p:nvPr/>
        </p:nvSpPr>
        <p:spPr>
          <a:xfrm>
            <a:off x="6360795" y="4550683"/>
            <a:ext cx="1485900" cy="42862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900">
                <a:effectLst/>
                <a:latin typeface="Raavi" panose="020B0502040204020203" pitchFamily="34" charset="0"/>
                <a:ea typeface="Times New Roman" panose="02020603050405020304" pitchFamily="18" charset="0"/>
              </a:rPr>
              <a:t>MOLIDO </a:t>
            </a:r>
            <a:endParaRPr lang="es-ES" sz="1600">
              <a:effectLst/>
              <a:latin typeface="Times New Roman" panose="02020603050405020304" pitchFamily="18" charset="0"/>
              <a:ea typeface="Times New Roman" panose="02020603050405020304" pitchFamily="18" charset="0"/>
            </a:endParaRPr>
          </a:p>
        </p:txBody>
      </p:sp>
      <p:sp>
        <p:nvSpPr>
          <p:cNvPr id="79" name="Rectángulo 78"/>
          <p:cNvSpPr/>
          <p:nvPr/>
        </p:nvSpPr>
        <p:spPr>
          <a:xfrm>
            <a:off x="6364605" y="5152028"/>
            <a:ext cx="1485900" cy="42862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900">
                <a:effectLst/>
                <a:latin typeface="Raavi" panose="020B0502040204020203" pitchFamily="34" charset="0"/>
                <a:ea typeface="Times New Roman" panose="02020603050405020304" pitchFamily="18" charset="0"/>
              </a:rPr>
              <a:t>EMPACADO</a:t>
            </a:r>
            <a:endParaRPr lang="es-ES" sz="1600">
              <a:effectLst/>
              <a:latin typeface="Times New Roman" panose="02020603050405020304" pitchFamily="18" charset="0"/>
              <a:ea typeface="Times New Roman" panose="02020603050405020304" pitchFamily="18" charset="0"/>
            </a:endParaRPr>
          </a:p>
        </p:txBody>
      </p:sp>
      <p:sp>
        <p:nvSpPr>
          <p:cNvPr id="80" name="Rectángulo redondeado 79"/>
          <p:cNvSpPr/>
          <p:nvPr/>
        </p:nvSpPr>
        <p:spPr>
          <a:xfrm>
            <a:off x="6736080" y="6388373"/>
            <a:ext cx="723900" cy="266700"/>
          </a:xfrm>
          <a:prstGeom prst="round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1100">
                <a:effectLst/>
                <a:latin typeface="Raavi" panose="020B0502040204020203" pitchFamily="34" charset="0"/>
                <a:ea typeface="Times New Roman" panose="02020603050405020304" pitchFamily="18" charset="0"/>
              </a:rPr>
              <a:t>FIN</a:t>
            </a:r>
            <a:endParaRPr lang="es-ES" sz="1600">
              <a:effectLst/>
              <a:latin typeface="Times New Roman" panose="02020603050405020304" pitchFamily="18" charset="0"/>
              <a:ea typeface="Times New Roman" panose="02020603050405020304" pitchFamily="18" charset="0"/>
            </a:endParaRPr>
          </a:p>
        </p:txBody>
      </p:sp>
      <p:cxnSp>
        <p:nvCxnSpPr>
          <p:cNvPr id="81" name="Conector recto de flecha 80"/>
          <p:cNvCxnSpPr/>
          <p:nvPr/>
        </p:nvCxnSpPr>
        <p:spPr>
          <a:xfrm>
            <a:off x="7094220" y="378098"/>
            <a:ext cx="0" cy="17145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p:nvPr/>
        </p:nvCxnSpPr>
        <p:spPr>
          <a:xfrm>
            <a:off x="7107555" y="2549798"/>
            <a:ext cx="0" cy="17145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p:nvPr/>
        </p:nvCxnSpPr>
        <p:spPr>
          <a:xfrm>
            <a:off x="7098030" y="3158128"/>
            <a:ext cx="0" cy="17145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p:cNvCxnSpPr/>
          <p:nvPr/>
        </p:nvCxnSpPr>
        <p:spPr>
          <a:xfrm>
            <a:off x="7094220" y="3779158"/>
            <a:ext cx="0" cy="17145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p:cNvCxnSpPr/>
          <p:nvPr/>
        </p:nvCxnSpPr>
        <p:spPr>
          <a:xfrm>
            <a:off x="7084695" y="4388758"/>
            <a:ext cx="0" cy="17145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de flecha 85"/>
          <p:cNvCxnSpPr/>
          <p:nvPr/>
        </p:nvCxnSpPr>
        <p:spPr>
          <a:xfrm>
            <a:off x="7094220" y="4978673"/>
            <a:ext cx="0" cy="17145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p:cNvCxnSpPr/>
          <p:nvPr/>
        </p:nvCxnSpPr>
        <p:spPr>
          <a:xfrm>
            <a:off x="7103745" y="5569223"/>
            <a:ext cx="0" cy="17145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7113270" y="968648"/>
            <a:ext cx="0" cy="54292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flipH="1" flipV="1">
            <a:off x="4884420" y="2034813"/>
            <a:ext cx="1485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4884420" y="1463948"/>
            <a:ext cx="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4883785" y="625748"/>
            <a:ext cx="0" cy="36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flipH="1" flipV="1">
            <a:off x="4893945" y="616223"/>
            <a:ext cx="1485900"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Rectángulo 92"/>
          <p:cNvSpPr/>
          <p:nvPr/>
        </p:nvSpPr>
        <p:spPr>
          <a:xfrm>
            <a:off x="6351270" y="5783218"/>
            <a:ext cx="1485900" cy="42862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_tradnl" sz="900">
                <a:effectLst/>
                <a:latin typeface="Raavi" panose="020B0502040204020203" pitchFamily="34" charset="0"/>
                <a:ea typeface="Times New Roman" panose="02020603050405020304" pitchFamily="18" charset="0"/>
              </a:rPr>
              <a:t>EXPORTACIÓN</a:t>
            </a:r>
            <a:endParaRPr lang="es-ES" sz="1600">
              <a:effectLst/>
              <a:latin typeface="Times New Roman" panose="02020603050405020304" pitchFamily="18" charset="0"/>
              <a:ea typeface="Times New Roman" panose="02020603050405020304" pitchFamily="18" charset="0"/>
            </a:endParaRPr>
          </a:p>
        </p:txBody>
      </p:sp>
      <p:cxnSp>
        <p:nvCxnSpPr>
          <p:cNvPr id="94" name="Conector recto de flecha 93"/>
          <p:cNvCxnSpPr/>
          <p:nvPr/>
        </p:nvCxnSpPr>
        <p:spPr>
          <a:xfrm>
            <a:off x="7094220" y="6202318"/>
            <a:ext cx="0" cy="17145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95" name="Cuadro de texto 53"/>
          <p:cNvSpPr txBox="1"/>
          <p:nvPr/>
        </p:nvSpPr>
        <p:spPr>
          <a:xfrm>
            <a:off x="7474131" y="2315801"/>
            <a:ext cx="314960" cy="24765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50000"/>
              </a:lnSpc>
              <a:spcAft>
                <a:spcPts val="0"/>
              </a:spcAft>
              <a:tabLst>
                <a:tab pos="1073150" algn="l"/>
              </a:tabLst>
            </a:pPr>
            <a:r>
              <a:rPr lang="es-ES_tradnl" sz="1400" dirty="0">
                <a:ln>
                  <a:noFill/>
                </a:ln>
                <a:solidFill>
                  <a:srgbClr val="4F81BD"/>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rPr>
              <a:t>SI</a:t>
            </a:r>
            <a:endParaRPr lang="es-ES" sz="1600" dirty="0">
              <a:effectLst/>
              <a:latin typeface="Times New Roman" panose="02020603050405020304" pitchFamily="18" charset="0"/>
              <a:ea typeface="Times New Roman" panose="02020603050405020304" pitchFamily="18" charset="0"/>
            </a:endParaRPr>
          </a:p>
        </p:txBody>
      </p:sp>
      <p:sp>
        <p:nvSpPr>
          <p:cNvPr id="96" name="Cuadro de texto 53"/>
          <p:cNvSpPr txBox="1"/>
          <p:nvPr/>
        </p:nvSpPr>
        <p:spPr>
          <a:xfrm>
            <a:off x="5851616" y="1613535"/>
            <a:ext cx="314960" cy="24765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50000"/>
              </a:lnSpc>
              <a:spcAft>
                <a:spcPts val="0"/>
              </a:spcAft>
              <a:tabLst>
                <a:tab pos="1073150" algn="l"/>
              </a:tabLst>
            </a:pPr>
            <a:r>
              <a:rPr lang="es-ES_tradnl" sz="1400" dirty="0" smtClean="0">
                <a:solidFill>
                  <a:srgbClr val="4F81BD"/>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rPr>
              <a:t>NO</a:t>
            </a:r>
            <a:endParaRPr lang="es-E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6699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88204"/>
            <a:ext cx="10058400" cy="1005168"/>
          </a:xfrm>
        </p:spPr>
        <p:txBody>
          <a:bodyPr/>
          <a:lstStyle/>
          <a:p>
            <a:r>
              <a:rPr lang="es-ES" dirty="0" smtClean="0"/>
              <a:t>MIX DE MARKETING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29302954"/>
              </p:ext>
            </p:extLst>
          </p:nvPr>
        </p:nvGraphicFramePr>
        <p:xfrm>
          <a:off x="914400" y="1828800"/>
          <a:ext cx="10377715" cy="4586399"/>
        </p:xfrm>
        <a:graphic>
          <a:graphicData uri="http://schemas.openxmlformats.org/drawingml/2006/table">
            <a:tbl>
              <a:tblPr firstRow="1" firstCol="1" bandRow="1">
                <a:tableStyleId>{5202B0CA-FC54-4496-8BCA-5EF66A818D29}</a:tableStyleId>
              </a:tblPr>
              <a:tblGrid>
                <a:gridCol w="1316787"/>
                <a:gridCol w="2181156"/>
                <a:gridCol w="1669143"/>
                <a:gridCol w="1219200"/>
                <a:gridCol w="1901371"/>
                <a:gridCol w="2090058"/>
              </a:tblGrid>
              <a:tr h="232260">
                <a:tc gridSpan="6">
                  <a:txBody>
                    <a:bodyPr/>
                    <a:lstStyle/>
                    <a:p>
                      <a:pPr algn="ctr">
                        <a:spcAft>
                          <a:spcPts val="0"/>
                        </a:spcAft>
                      </a:pPr>
                      <a:r>
                        <a:rPr lang="es-ES_tradnl" sz="2400" dirty="0">
                          <a:effectLst/>
                          <a:latin typeface="+mj-lt"/>
                        </a:rPr>
                        <a:t>ESTRATEGIAS DEL PRODUCTO </a:t>
                      </a:r>
                      <a:endParaRPr lang="es-ES" sz="4400" dirty="0">
                        <a:effectLst/>
                        <a:latin typeface="+mj-lt"/>
                        <a:ea typeface="Times New Roman" panose="02020603050405020304" pitchFamily="18" charset="0"/>
                      </a:endParaRPr>
                    </a:p>
                  </a:txBody>
                  <a:tcPr marL="68580" marR="68580" marT="0" marB="0">
                    <a:solidFill>
                      <a:srgbClr val="0070C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64520">
                <a:tc>
                  <a:txBody>
                    <a:bodyPr/>
                    <a:lstStyle/>
                    <a:p>
                      <a:pPr algn="ctr">
                        <a:spcAft>
                          <a:spcPts val="0"/>
                        </a:spcAft>
                      </a:pPr>
                      <a:r>
                        <a:rPr lang="es-ES_tradnl" sz="1600" dirty="0">
                          <a:effectLst/>
                          <a:latin typeface="+mj-lt"/>
                        </a:rPr>
                        <a:t>POLÍTICA</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_tradnl" sz="1600" dirty="0">
                          <a:effectLst/>
                          <a:latin typeface="+mj-lt"/>
                        </a:rPr>
                        <a:t>ESTRATEGIA</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_tradnl" sz="1600" dirty="0">
                          <a:effectLst/>
                          <a:latin typeface="+mj-lt"/>
                        </a:rPr>
                        <a:t>ACCIÓN</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_tradnl" sz="1600" dirty="0">
                          <a:effectLst/>
                          <a:latin typeface="+mj-lt"/>
                        </a:rPr>
                        <a:t>TIEMPO</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_tradnl" sz="1600" dirty="0">
                          <a:effectLst/>
                          <a:latin typeface="+mj-lt"/>
                        </a:rPr>
                        <a:t>PRESUPUESTO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_tradnl" sz="1600" dirty="0">
                          <a:effectLst/>
                          <a:latin typeface="+mj-lt"/>
                        </a:rPr>
                        <a:t>INDICADORES DE GESTIÓN</a:t>
                      </a:r>
                      <a:endParaRPr lang="es-ES" sz="3200" dirty="0">
                        <a:effectLst/>
                        <a:latin typeface="+mj-lt"/>
                        <a:ea typeface="Times New Roman" panose="02020603050405020304" pitchFamily="18" charset="0"/>
                      </a:endParaRPr>
                    </a:p>
                  </a:txBody>
                  <a:tcPr marL="68580" marR="68580" marT="0" marB="0"/>
                </a:tc>
              </a:tr>
              <a:tr h="1446095">
                <a:tc>
                  <a:txBody>
                    <a:bodyPr/>
                    <a:lstStyle/>
                    <a:p>
                      <a:pPr algn="just">
                        <a:lnSpc>
                          <a:spcPct val="150000"/>
                        </a:lnSpc>
                        <a:spcAft>
                          <a:spcPts val="0"/>
                        </a:spcAft>
                      </a:pPr>
                      <a:r>
                        <a:rPr lang="es-ES_tradnl" sz="1600">
                          <a:effectLst/>
                          <a:latin typeface="+mj-lt"/>
                        </a:rPr>
                        <a:t>Calidad del producto</a:t>
                      </a:r>
                      <a:endParaRPr lang="es-ES" sz="320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dirty="0">
                          <a:effectLst/>
                          <a:latin typeface="+mj-lt"/>
                        </a:rPr>
                        <a:t>Diseñar la presentación del producto de acuerdo a las necesidades de los clientes.</a:t>
                      </a:r>
                      <a:endParaRPr lang="es-ES" sz="32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dirty="0">
                          <a:effectLst/>
                          <a:latin typeface="+mj-lt"/>
                        </a:rPr>
                        <a:t>Desarrollo de empaque y etiqueta del producto</a:t>
                      </a:r>
                      <a:endParaRPr lang="es-ES" sz="3200" dirty="0">
                        <a:effectLst/>
                        <a:latin typeface="+mj-lt"/>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600">
                          <a:effectLst/>
                          <a:latin typeface="+mj-lt"/>
                        </a:rPr>
                        <a:t>2 meses</a:t>
                      </a:r>
                      <a:endParaRPr lang="es-ES" sz="3200">
                        <a:effectLst/>
                        <a:latin typeface="+mj-lt"/>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600">
                          <a:effectLst/>
                          <a:latin typeface="+mj-lt"/>
                        </a:rPr>
                        <a:t> $              3.500</a:t>
                      </a:r>
                      <a:endParaRPr lang="es-ES" sz="3200">
                        <a:effectLst/>
                        <a:latin typeface="+mj-lt"/>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600" dirty="0">
                          <a:effectLst/>
                          <a:latin typeface="+mj-lt"/>
                        </a:rPr>
                        <a:t>Número de diseños aprobados</a:t>
                      </a:r>
                      <a:endParaRPr lang="es-ES" sz="3200" dirty="0">
                        <a:effectLst/>
                        <a:latin typeface="+mj-lt"/>
                        <a:ea typeface="Times New Roman" panose="02020603050405020304" pitchFamily="18" charset="0"/>
                      </a:endParaRPr>
                    </a:p>
                  </a:txBody>
                  <a:tcPr marL="68580" marR="68580" marT="0" marB="0"/>
                </a:tc>
              </a:tr>
              <a:tr h="1755776">
                <a:tc>
                  <a:txBody>
                    <a:bodyPr/>
                    <a:lstStyle/>
                    <a:p>
                      <a:pPr algn="just">
                        <a:lnSpc>
                          <a:spcPct val="150000"/>
                        </a:lnSpc>
                        <a:spcAft>
                          <a:spcPts val="0"/>
                        </a:spcAft>
                      </a:pPr>
                      <a:r>
                        <a:rPr lang="es-ES_tradnl" sz="1600">
                          <a:effectLst/>
                          <a:latin typeface="+mj-lt"/>
                        </a:rPr>
                        <a:t> </a:t>
                      </a:r>
                      <a:endParaRPr lang="es-ES" sz="3200">
                        <a:effectLst/>
                        <a:latin typeface="+mj-lt"/>
                      </a:endParaRPr>
                    </a:p>
                    <a:p>
                      <a:pPr algn="just">
                        <a:lnSpc>
                          <a:spcPct val="150000"/>
                        </a:lnSpc>
                        <a:spcAft>
                          <a:spcPts val="0"/>
                        </a:spcAft>
                      </a:pPr>
                      <a:r>
                        <a:rPr lang="es-ES_tradnl" sz="1600">
                          <a:effectLst/>
                          <a:latin typeface="+mj-lt"/>
                        </a:rPr>
                        <a:t>Desarrollo de la calidad del servicio</a:t>
                      </a:r>
                      <a:endParaRPr lang="es-ES" sz="320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dirty="0">
                          <a:effectLst/>
                          <a:latin typeface="+mj-lt"/>
                        </a:rPr>
                        <a:t>Invertir en una nueva línea de café de aroma que diferencia a los productos de la asociación.</a:t>
                      </a:r>
                      <a:endParaRPr lang="es-ES" sz="32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dirty="0">
                          <a:effectLst/>
                          <a:latin typeface="+mj-lt"/>
                        </a:rPr>
                        <a:t>Investigación sobre plantas de café mejoradas a alturas sobre los 1400 msnm </a:t>
                      </a:r>
                      <a:endParaRPr lang="es-ES" sz="3200" dirty="0">
                        <a:effectLst/>
                        <a:latin typeface="+mj-lt"/>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600">
                          <a:effectLst/>
                          <a:latin typeface="+mj-lt"/>
                        </a:rPr>
                        <a:t>6 meses</a:t>
                      </a:r>
                      <a:endParaRPr lang="es-ES" sz="3200">
                        <a:effectLst/>
                        <a:latin typeface="+mj-lt"/>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600" dirty="0">
                          <a:effectLst/>
                          <a:latin typeface="+mj-lt"/>
                        </a:rPr>
                        <a:t> $              5.000 </a:t>
                      </a:r>
                      <a:endParaRPr lang="es-ES" sz="3200" dirty="0">
                        <a:effectLst/>
                        <a:latin typeface="+mj-lt"/>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600" dirty="0">
                          <a:effectLst/>
                          <a:latin typeface="+mj-lt"/>
                        </a:rPr>
                        <a:t>Número de plantas mejoradas</a:t>
                      </a:r>
                      <a:endParaRPr lang="es-ES" sz="3200" dirty="0">
                        <a:effectLst/>
                        <a:latin typeface="+mj-lt"/>
                        <a:ea typeface="Times New Roman" panose="02020603050405020304" pitchFamily="18" charset="0"/>
                      </a:endParaRPr>
                    </a:p>
                  </a:txBody>
                  <a:tcPr marL="68580" marR="68580" marT="0" marB="0"/>
                </a:tc>
              </a:tr>
              <a:tr h="441119">
                <a:tc gridSpan="4">
                  <a:txBody>
                    <a:bodyPr/>
                    <a:lstStyle/>
                    <a:p>
                      <a:pPr algn="just">
                        <a:lnSpc>
                          <a:spcPct val="150000"/>
                        </a:lnSpc>
                        <a:spcAft>
                          <a:spcPts val="0"/>
                        </a:spcAft>
                      </a:pPr>
                      <a:r>
                        <a:rPr lang="es-ES_tradnl" sz="1600">
                          <a:effectLst/>
                          <a:latin typeface="+mj-lt"/>
                        </a:rPr>
                        <a:t>TOTAL </a:t>
                      </a:r>
                      <a:endParaRPr lang="es-ES" sz="3200">
                        <a:effectLst/>
                        <a:latin typeface="+mj-lt"/>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just">
                        <a:lnSpc>
                          <a:spcPct val="150000"/>
                        </a:lnSpc>
                        <a:spcAft>
                          <a:spcPts val="0"/>
                        </a:spcAft>
                      </a:pPr>
                      <a:r>
                        <a:rPr lang="es-ES_tradnl" sz="1600">
                          <a:effectLst/>
                          <a:latin typeface="+mj-lt"/>
                        </a:rPr>
                        <a:t> $              8.500 </a:t>
                      </a:r>
                      <a:endParaRPr lang="es-ES" sz="3200">
                        <a:effectLst/>
                        <a:latin typeface="+mj-lt"/>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600" dirty="0">
                          <a:effectLst/>
                          <a:latin typeface="+mj-lt"/>
                        </a:rPr>
                        <a:t> </a:t>
                      </a:r>
                      <a:endParaRPr lang="es-ES" sz="3200" dirty="0">
                        <a:effectLst/>
                        <a:latin typeface="+mj-lt"/>
                        <a:ea typeface="Times New Roman" panose="02020603050405020304" pitchFamily="18" charset="0"/>
                      </a:endParaRPr>
                    </a:p>
                  </a:txBody>
                  <a:tcPr marL="68580" marR="68580" marT="0" marB="0"/>
                </a:tc>
              </a:tr>
            </a:tbl>
          </a:graphicData>
        </a:graphic>
      </p:graphicFrame>
      <p:sp>
        <p:nvSpPr>
          <p:cNvPr id="5" name="Rectángulo 4"/>
          <p:cNvSpPr/>
          <p:nvPr/>
        </p:nvSpPr>
        <p:spPr>
          <a:xfrm>
            <a:off x="865053" y="2583543"/>
            <a:ext cx="6096000" cy="209288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spcAft>
                <a:spcPts val="0"/>
              </a:spcAft>
            </a:pPr>
            <a:r>
              <a:rPr lang="es-ES_tradnl" sz="2000" b="1" dirty="0" smtClean="0">
                <a:solidFill>
                  <a:schemeClr val="bg1"/>
                </a:solidFill>
                <a:effectLst/>
                <a:latin typeface="+mj-lt"/>
                <a:ea typeface="Times New Roman" panose="02020603050405020304" pitchFamily="18" charset="0"/>
              </a:rPr>
              <a:t>ESTRATEGIAS DE PRECIO</a:t>
            </a:r>
            <a:endParaRPr lang="es-ES" sz="2000" dirty="0" smtClean="0">
              <a:solidFill>
                <a:schemeClr val="bg1"/>
              </a:solidFill>
              <a:effectLst/>
              <a:latin typeface="+mj-lt"/>
              <a:ea typeface="Times New Roman" panose="02020603050405020304" pitchFamily="18" charset="0"/>
            </a:endParaRPr>
          </a:p>
          <a:p>
            <a:pPr>
              <a:spcAft>
                <a:spcPts val="0"/>
              </a:spcAft>
            </a:pPr>
            <a:r>
              <a:rPr lang="es-ES_tradnl" sz="2000" b="1" dirty="0" smtClean="0">
                <a:solidFill>
                  <a:schemeClr val="bg1"/>
                </a:solidFill>
                <a:effectLst/>
                <a:latin typeface="+mj-lt"/>
                <a:ea typeface="Times New Roman" panose="02020603050405020304" pitchFamily="18" charset="0"/>
              </a:rPr>
              <a:t> </a:t>
            </a:r>
            <a:r>
              <a:rPr lang="es-ES_tradnl" sz="2000" b="1" dirty="0" smtClean="0">
                <a:solidFill>
                  <a:schemeClr val="bg1"/>
                </a:solidFill>
                <a:latin typeface="+mj-lt"/>
                <a:ea typeface="Times New Roman" panose="02020603050405020304" pitchFamily="18" charset="0"/>
              </a:rPr>
              <a:t>Mantener </a:t>
            </a:r>
            <a:r>
              <a:rPr lang="es-ES_tradnl" sz="2000" b="1" dirty="0">
                <a:solidFill>
                  <a:schemeClr val="bg1"/>
                </a:solidFill>
                <a:latin typeface="+mj-lt"/>
                <a:ea typeface="Times New Roman" panose="02020603050405020304" pitchFamily="18" charset="0"/>
              </a:rPr>
              <a:t>el Statu Quo:</a:t>
            </a:r>
            <a:endParaRPr lang="es-ES" sz="2000" dirty="0" smtClean="0">
              <a:solidFill>
                <a:schemeClr val="bg1"/>
              </a:solidFill>
              <a:effectLst/>
              <a:latin typeface="+mj-lt"/>
              <a:ea typeface="Times New Roman" panose="02020603050405020304" pitchFamily="18" charset="0"/>
            </a:endParaRPr>
          </a:p>
          <a:p>
            <a:pPr algn="just">
              <a:lnSpc>
                <a:spcPct val="150000"/>
              </a:lnSpc>
              <a:spcAft>
                <a:spcPts val="0"/>
              </a:spcAft>
            </a:pPr>
            <a:r>
              <a:rPr lang="es-ES_tradnl" sz="2000" b="1" dirty="0">
                <a:solidFill>
                  <a:schemeClr val="bg1"/>
                </a:solidFill>
                <a:latin typeface="+mj-lt"/>
                <a:ea typeface="Times New Roman" panose="02020603050405020304" pitchFamily="18" charset="0"/>
              </a:rPr>
              <a:t>Tiene como finalidad mantener la situación actual de la empresa asociativa exportadora, o sea, el Statu Quo. Con este </a:t>
            </a:r>
            <a:r>
              <a:rPr lang="es-ES_tradnl" sz="2000" b="1" i="1" dirty="0">
                <a:solidFill>
                  <a:schemeClr val="bg1"/>
                </a:solidFill>
                <a:latin typeface="+mj-lt"/>
                <a:ea typeface="Times New Roman" panose="02020603050405020304" pitchFamily="18" charset="0"/>
              </a:rPr>
              <a:t>objetivo</a:t>
            </a:r>
            <a:r>
              <a:rPr lang="es-ES_tradnl" sz="2000" b="1" dirty="0">
                <a:solidFill>
                  <a:schemeClr val="bg1"/>
                </a:solidFill>
                <a:latin typeface="+mj-lt"/>
                <a:ea typeface="Times New Roman" panose="02020603050405020304" pitchFamily="18" charset="0"/>
              </a:rPr>
              <a:t> se trata de evitar la </a:t>
            </a:r>
            <a:r>
              <a:rPr lang="es-ES_tradnl" sz="2000" b="1" i="1" dirty="0">
                <a:solidFill>
                  <a:schemeClr val="bg1"/>
                </a:solidFill>
                <a:latin typeface="+mj-lt"/>
                <a:ea typeface="Times New Roman" panose="02020603050405020304" pitchFamily="18" charset="0"/>
              </a:rPr>
              <a:t>competencia de precios</a:t>
            </a:r>
            <a:r>
              <a:rPr lang="es-ES_tradnl" sz="2000" b="1" dirty="0">
                <a:solidFill>
                  <a:schemeClr val="bg1"/>
                </a:solidFill>
                <a:latin typeface="+mj-lt"/>
                <a:ea typeface="Times New Roman" panose="02020603050405020304" pitchFamily="18" charset="0"/>
              </a:rPr>
              <a:t>.</a:t>
            </a:r>
            <a:endParaRPr lang="es-ES" sz="2000" dirty="0">
              <a:solidFill>
                <a:schemeClr val="bg1"/>
              </a:solidFill>
              <a:effectLst/>
              <a:latin typeface="+mj-lt"/>
              <a:ea typeface="Times New Roman" panose="02020603050405020304" pitchFamily="18" charset="0"/>
            </a:endParaRPr>
          </a:p>
        </p:txBody>
      </p:sp>
      <p:pic>
        <p:nvPicPr>
          <p:cNvPr id="15362" name="Picture 2" descr="http://www.gifss.com/economia/billetes/billet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99803" y="626382"/>
            <a:ext cx="3467100" cy="272415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7199085" y="3487111"/>
            <a:ext cx="4557486" cy="216982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lnSpc>
                <a:spcPct val="150000"/>
              </a:lnSpc>
              <a:spcAft>
                <a:spcPts val="0"/>
              </a:spcAft>
            </a:pPr>
            <a:r>
              <a:rPr lang="es-EC" b="0" dirty="0" smtClean="0">
                <a:effectLst/>
                <a:latin typeface="+mj-lt"/>
                <a:ea typeface="Times New Roman" panose="02020603050405020304" pitchFamily="18" charset="0"/>
                <a:cs typeface="Arial" panose="020B0604020202020204" pitchFamily="34" charset="0"/>
              </a:rPr>
              <a:t>Para tener una referencia en cuanta al precio, de acuerdo a la información obtenida en cuanto a los costos de producción el precio pro cada paquete de 250 gr de café tostado y molido se encuentra en 8 USD. </a:t>
            </a:r>
            <a:endParaRPr lang="es-ES" b="1" dirty="0">
              <a:effectLst/>
              <a:latin typeface="+mj-lt"/>
              <a:ea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817795479"/>
              </p:ext>
            </p:extLst>
          </p:nvPr>
        </p:nvGraphicFramePr>
        <p:xfrm>
          <a:off x="905692" y="1801183"/>
          <a:ext cx="10441576" cy="4252686"/>
        </p:xfrm>
        <a:graphic>
          <a:graphicData uri="http://schemas.openxmlformats.org/drawingml/2006/table">
            <a:tbl>
              <a:tblPr firstRow="1" firstCol="1" bandRow="1">
                <a:tableStyleId>{5202B0CA-FC54-4496-8BCA-5EF66A818D29}</a:tableStyleId>
              </a:tblPr>
              <a:tblGrid>
                <a:gridCol w="1578165"/>
                <a:gridCol w="2030086"/>
                <a:gridCol w="1857828"/>
                <a:gridCol w="1083828"/>
                <a:gridCol w="2010718"/>
                <a:gridCol w="1880951"/>
              </a:tblGrid>
              <a:tr h="443680">
                <a:tc gridSpan="6">
                  <a:txBody>
                    <a:bodyPr/>
                    <a:lstStyle/>
                    <a:p>
                      <a:pPr algn="ctr">
                        <a:spcAft>
                          <a:spcPts val="0"/>
                        </a:spcAft>
                      </a:pPr>
                      <a:r>
                        <a:rPr lang="es-ES_tradnl" sz="2400" dirty="0">
                          <a:effectLst/>
                        </a:rPr>
                        <a:t>ESTRATEGIAS DE DISTRIBUCIÓN</a:t>
                      </a:r>
                      <a:endParaRPr lang="es-ES" sz="2400" dirty="0">
                        <a:effectLst/>
                        <a:latin typeface="+mj-lt"/>
                        <a:ea typeface="Times New Roman" panose="02020603050405020304" pitchFamily="18" charset="0"/>
                      </a:endParaRPr>
                    </a:p>
                  </a:txBody>
                  <a:tcPr marL="68580" marR="68580" marT="0" marB="0">
                    <a:solidFill>
                      <a:srgbClr val="0070C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07063">
                <a:tc>
                  <a:txBody>
                    <a:bodyPr/>
                    <a:lstStyle/>
                    <a:p>
                      <a:pPr algn="just">
                        <a:spcAft>
                          <a:spcPts val="0"/>
                        </a:spcAft>
                      </a:pPr>
                      <a:r>
                        <a:rPr lang="es-ES_tradnl" sz="1600">
                          <a:effectLst/>
                        </a:rPr>
                        <a:t>POLÍTICA</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ESTRATEGIA</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ACCIÓN</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TIEMPO</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PRESUPUESTO </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INDICADORES DE GESTIÓN</a:t>
                      </a:r>
                      <a:endParaRPr lang="es-ES" sz="2800">
                        <a:effectLst/>
                        <a:latin typeface="+mj-lt"/>
                        <a:ea typeface="Times New Roman" panose="02020603050405020304" pitchFamily="18" charset="0"/>
                      </a:endParaRPr>
                    </a:p>
                  </a:txBody>
                  <a:tcPr marL="68580" marR="68580" marT="0" marB="0"/>
                </a:tc>
              </a:tr>
              <a:tr h="1780755">
                <a:tc>
                  <a:txBody>
                    <a:bodyPr/>
                    <a:lstStyle/>
                    <a:p>
                      <a:pPr algn="just">
                        <a:spcAft>
                          <a:spcPts val="0"/>
                        </a:spcAft>
                      </a:pPr>
                      <a:r>
                        <a:rPr lang="es-ES_tradnl" sz="1600">
                          <a:effectLst/>
                        </a:rPr>
                        <a:t>Socialización del producto</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Realizar demostraciones de café tostado y molido que produce la empresa asociativa, en ferias internacionales realizadas en China.</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Contactar con la oficina comercial de cooperación de Ecuador en China. </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3 meses</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 $        5.000,00 </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Numero de demostraciones al año.</a:t>
                      </a:r>
                      <a:endParaRPr lang="es-ES" sz="2800">
                        <a:effectLst/>
                        <a:latin typeface="+mj-lt"/>
                        <a:ea typeface="Times New Roman" panose="02020603050405020304" pitchFamily="18" charset="0"/>
                      </a:endParaRPr>
                    </a:p>
                  </a:txBody>
                  <a:tcPr marL="68580" marR="68580" marT="0" marB="0"/>
                </a:tc>
              </a:tr>
              <a:tr h="1267657">
                <a:tc>
                  <a:txBody>
                    <a:bodyPr/>
                    <a:lstStyle/>
                    <a:p>
                      <a:pPr algn="just">
                        <a:spcAft>
                          <a:spcPts val="0"/>
                        </a:spcAft>
                      </a:pPr>
                      <a:r>
                        <a:rPr lang="es-ES_tradnl" sz="1600">
                          <a:effectLst/>
                        </a:rPr>
                        <a:t>Socialización del producto</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Implementar programas de información en lugares especializados de venta de café</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Diseñar programas de información para clientes potenciales. </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dirty="0">
                          <a:effectLst/>
                        </a:rPr>
                        <a:t>6 meses</a:t>
                      </a:r>
                      <a:endParaRPr lang="es-ES" sz="2800" dirty="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 $        5.000,00 </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a:effectLst/>
                        </a:rPr>
                        <a:t>Cantidad de personas que consumen el café de la asociación</a:t>
                      </a:r>
                      <a:endParaRPr lang="es-ES" sz="2800">
                        <a:effectLst/>
                        <a:latin typeface="+mj-lt"/>
                        <a:ea typeface="Times New Roman" panose="02020603050405020304" pitchFamily="18" charset="0"/>
                      </a:endParaRPr>
                    </a:p>
                  </a:txBody>
                  <a:tcPr marL="68580" marR="68580" marT="0" marB="0"/>
                </a:tc>
              </a:tr>
              <a:tr h="253531">
                <a:tc gridSpan="4">
                  <a:txBody>
                    <a:bodyPr/>
                    <a:lstStyle/>
                    <a:p>
                      <a:pPr algn="just">
                        <a:spcAft>
                          <a:spcPts val="0"/>
                        </a:spcAft>
                      </a:pPr>
                      <a:r>
                        <a:rPr lang="es-ES_tradnl" sz="1600" dirty="0">
                          <a:effectLst/>
                        </a:rPr>
                        <a:t>TOTAL</a:t>
                      </a:r>
                      <a:endParaRPr lang="es-ES" sz="2800" dirty="0">
                        <a:effectLst/>
                        <a:latin typeface="+mj-lt"/>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just">
                        <a:spcAft>
                          <a:spcPts val="0"/>
                        </a:spcAft>
                      </a:pPr>
                      <a:r>
                        <a:rPr lang="es-ES_tradnl" sz="1600">
                          <a:effectLst/>
                        </a:rPr>
                        <a:t> $       10.000,00 </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600" dirty="0">
                          <a:effectLst/>
                        </a:rPr>
                        <a:t> </a:t>
                      </a:r>
                      <a:endParaRPr lang="es-ES" sz="2800" dirty="0">
                        <a:effectLst/>
                        <a:latin typeface="+mj-lt"/>
                        <a:ea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172960318"/>
              </p:ext>
            </p:extLst>
          </p:nvPr>
        </p:nvGraphicFramePr>
        <p:xfrm>
          <a:off x="1045305" y="1813592"/>
          <a:ext cx="10281922" cy="4760259"/>
        </p:xfrm>
        <a:graphic>
          <a:graphicData uri="http://schemas.openxmlformats.org/drawingml/2006/table">
            <a:tbl>
              <a:tblPr firstRow="1" firstCol="1" bandRow="1">
                <a:tableStyleId>{5202B0CA-FC54-4496-8BCA-5EF66A818D29}</a:tableStyleId>
              </a:tblPr>
              <a:tblGrid>
                <a:gridCol w="1874182"/>
                <a:gridCol w="1707503"/>
                <a:gridCol w="1708776"/>
                <a:gridCol w="1245639"/>
                <a:gridCol w="1965793"/>
                <a:gridCol w="1780029"/>
              </a:tblGrid>
              <a:tr h="423071">
                <a:tc gridSpan="6">
                  <a:txBody>
                    <a:bodyPr/>
                    <a:lstStyle/>
                    <a:p>
                      <a:pPr algn="ctr">
                        <a:lnSpc>
                          <a:spcPct val="150000"/>
                        </a:lnSpc>
                        <a:spcAft>
                          <a:spcPts val="0"/>
                        </a:spcAft>
                      </a:pPr>
                      <a:r>
                        <a:rPr lang="es-ES_tradnl" sz="1800" dirty="0">
                          <a:effectLst/>
                          <a:latin typeface="+mj-lt"/>
                        </a:rPr>
                        <a:t>ESTRATEGIAS DE PROMOCIÓN Y PUBLICIDAD</a:t>
                      </a:r>
                      <a:endParaRPr lang="es-ES" sz="2800" dirty="0">
                        <a:effectLst/>
                        <a:latin typeface="+mj-lt"/>
                        <a:ea typeface="Times New Roman" panose="02020603050405020304" pitchFamily="18" charset="0"/>
                      </a:endParaRPr>
                    </a:p>
                  </a:txBody>
                  <a:tcPr marL="68580" marR="68580" marT="0" marB="0">
                    <a:solidFill>
                      <a:srgbClr val="0070C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3883">
                <a:tc>
                  <a:txBody>
                    <a:bodyPr/>
                    <a:lstStyle/>
                    <a:p>
                      <a:pPr algn="just">
                        <a:spcAft>
                          <a:spcPts val="0"/>
                        </a:spcAft>
                      </a:pPr>
                      <a:r>
                        <a:rPr lang="es-ES_tradnl" sz="1400">
                          <a:effectLst/>
                          <a:latin typeface="+mj-lt"/>
                        </a:rPr>
                        <a:t>POLÍTICA</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ESTRATEGIA</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ACCIÓN</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TIEMPOS </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PRESUPUESTO </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INDICADORES DE GESTIÓN</a:t>
                      </a:r>
                      <a:endParaRPr lang="es-ES" sz="2800">
                        <a:effectLst/>
                        <a:latin typeface="+mj-lt"/>
                        <a:ea typeface="Times New Roman" panose="02020603050405020304" pitchFamily="18" charset="0"/>
                      </a:endParaRPr>
                    </a:p>
                  </a:txBody>
                  <a:tcPr marL="68580" marR="68580" marT="0" marB="0"/>
                </a:tc>
              </a:tr>
              <a:tr h="1025139">
                <a:tc>
                  <a:txBody>
                    <a:bodyPr/>
                    <a:lstStyle/>
                    <a:p>
                      <a:pPr algn="just">
                        <a:spcAft>
                          <a:spcPts val="0"/>
                        </a:spcAft>
                      </a:pPr>
                      <a:r>
                        <a:rPr lang="es-ES_tradnl" sz="1400">
                          <a:effectLst/>
                          <a:latin typeface="+mj-lt"/>
                        </a:rPr>
                        <a:t>Informar de la existencia de la marca del café producida por la empresa asociativa</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Campaña de expectativa y lanzamiento</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Diseño y producción  de material POP y digital</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dirty="0">
                          <a:effectLst/>
                          <a:latin typeface="+mj-lt"/>
                        </a:rPr>
                        <a:t>3 meses</a:t>
                      </a:r>
                      <a:endParaRPr lang="es-ES" sz="2800" dirty="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 $        1.500</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Número de clientes atraídos por la publicidad en China</a:t>
                      </a:r>
                      <a:endParaRPr lang="es-ES" sz="2800">
                        <a:effectLst/>
                        <a:latin typeface="+mj-lt"/>
                        <a:ea typeface="Times New Roman" panose="02020603050405020304" pitchFamily="18" charset="0"/>
                      </a:endParaRPr>
                    </a:p>
                  </a:txBody>
                  <a:tcPr marL="68580" marR="68580" marT="0" marB="0"/>
                </a:tc>
              </a:tr>
              <a:tr h="965089">
                <a:tc>
                  <a:txBody>
                    <a:bodyPr/>
                    <a:lstStyle/>
                    <a:p>
                      <a:pPr algn="just">
                        <a:spcAft>
                          <a:spcPts val="0"/>
                        </a:spcAft>
                      </a:pPr>
                      <a:r>
                        <a:rPr lang="es-ES_tradnl" sz="1400">
                          <a:effectLst/>
                          <a:latin typeface="+mj-lt"/>
                        </a:rPr>
                        <a:t>Generar interés de compra</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Dar mantenimiento a la campaña de lanzamiento. </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Activación BTL con actividades en ferias internacionales.</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3 meses</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 $        5.000</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Porcentaje de ventas de café en el mes.</a:t>
                      </a:r>
                      <a:endParaRPr lang="es-ES" sz="2800">
                        <a:effectLst/>
                        <a:latin typeface="+mj-lt"/>
                        <a:ea typeface="Times New Roman" panose="02020603050405020304" pitchFamily="18" charset="0"/>
                      </a:endParaRPr>
                    </a:p>
                  </a:txBody>
                  <a:tcPr marL="68580" marR="68580" marT="0" marB="0"/>
                </a:tc>
              </a:tr>
              <a:tr h="885022">
                <a:tc>
                  <a:txBody>
                    <a:bodyPr/>
                    <a:lstStyle/>
                    <a:p>
                      <a:pPr algn="just">
                        <a:spcAft>
                          <a:spcPts val="0"/>
                        </a:spcAft>
                      </a:pPr>
                      <a:r>
                        <a:rPr lang="es-ES_tradnl" sz="1400">
                          <a:effectLst/>
                          <a:latin typeface="+mj-lt"/>
                        </a:rPr>
                        <a:t>Incentivar el uso de la web</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Dar a conocer los distintos tipos de café que produce la empresa   a raíz de campañas publicitarias.</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Promover las campañas principalmente dentro de redes sociales y la web,  indicando posibles promociones y descuentos</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2 meses</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 $          2.250</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a:effectLst/>
                          <a:latin typeface="+mj-lt"/>
                        </a:rPr>
                        <a:t>Pedidos de café realizados través de medios web.</a:t>
                      </a:r>
                      <a:endParaRPr lang="es-ES" sz="2800">
                        <a:effectLst/>
                        <a:latin typeface="+mj-lt"/>
                        <a:ea typeface="Times New Roman" panose="02020603050405020304" pitchFamily="18" charset="0"/>
                      </a:endParaRPr>
                    </a:p>
                  </a:txBody>
                  <a:tcPr marL="68580" marR="68580" marT="0" marB="0"/>
                </a:tc>
              </a:tr>
              <a:tr h="137257">
                <a:tc gridSpan="4">
                  <a:txBody>
                    <a:bodyPr/>
                    <a:lstStyle/>
                    <a:p>
                      <a:pPr algn="just">
                        <a:spcAft>
                          <a:spcPts val="0"/>
                        </a:spcAft>
                      </a:pPr>
                      <a:r>
                        <a:rPr lang="es-ES_tradnl" sz="1400" dirty="0">
                          <a:effectLst/>
                          <a:latin typeface="+mj-lt"/>
                        </a:rPr>
                        <a:t>TOTAL</a:t>
                      </a:r>
                      <a:endParaRPr lang="es-ES" sz="2800" dirty="0">
                        <a:effectLst/>
                        <a:latin typeface="+mj-lt"/>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just">
                        <a:spcAft>
                          <a:spcPts val="0"/>
                        </a:spcAft>
                      </a:pPr>
                      <a:r>
                        <a:rPr lang="es-ES_tradnl" sz="1400">
                          <a:effectLst/>
                          <a:latin typeface="+mj-lt"/>
                        </a:rPr>
                        <a:t> $        8.750 </a:t>
                      </a:r>
                      <a:endParaRPr lang="es-ES" sz="2800">
                        <a:effectLst/>
                        <a:latin typeface="+mj-lt"/>
                        <a:ea typeface="Times New Roman" panose="02020603050405020304" pitchFamily="18" charset="0"/>
                      </a:endParaRPr>
                    </a:p>
                  </a:txBody>
                  <a:tcPr marL="68580" marR="68580" marT="0" marB="0"/>
                </a:tc>
                <a:tc>
                  <a:txBody>
                    <a:bodyPr/>
                    <a:lstStyle/>
                    <a:p>
                      <a:pPr algn="just">
                        <a:spcAft>
                          <a:spcPts val="0"/>
                        </a:spcAft>
                      </a:pPr>
                      <a:r>
                        <a:rPr lang="es-ES_tradnl" sz="1400" dirty="0">
                          <a:effectLst/>
                          <a:latin typeface="+mj-lt"/>
                        </a:rPr>
                        <a:t> </a:t>
                      </a:r>
                      <a:endParaRPr lang="es-ES" sz="2800" dirty="0">
                        <a:effectLst/>
                        <a:latin typeface="+mj-lt"/>
                        <a:ea typeface="Times New Roman" panose="02020603050405020304" pitchFamily="18" charset="0"/>
                      </a:endParaRPr>
                    </a:p>
                  </a:txBody>
                  <a:tcPr marL="68580" marR="68580" marT="0" marB="0"/>
                </a:tc>
              </a:tr>
            </a:tbl>
          </a:graphicData>
        </a:graphic>
      </p:graphicFrame>
      <p:graphicFrame>
        <p:nvGraphicFramePr>
          <p:cNvPr id="3" name="Diagrama 2"/>
          <p:cNvGraphicFramePr/>
          <p:nvPr>
            <p:extLst>
              <p:ext uri="{D42A27DB-BD31-4B8C-83A1-F6EECF244321}">
                <p14:modId xmlns:p14="http://schemas.microsoft.com/office/powerpoint/2010/main" val="2132318470"/>
              </p:ext>
            </p:extLst>
          </p:nvPr>
        </p:nvGraphicFramePr>
        <p:xfrm>
          <a:off x="673847" y="77777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descr="http://www.revistadelogistica.com/imagenes/aroma-de-cafe-1.jpg"/>
          <p:cNvPicPr/>
          <p:nvPr/>
        </p:nvPicPr>
        <p:blipFill>
          <a:blip r:embed="rId8">
            <a:extLst>
              <a:ext uri="{28A0092B-C50C-407E-A947-70E740481C1C}">
                <a14:useLocalDpi xmlns:a14="http://schemas.microsoft.com/office/drawing/2010/main" val="0"/>
              </a:ext>
            </a:extLst>
          </a:blip>
          <a:srcRect/>
          <a:stretch>
            <a:fillRect/>
          </a:stretch>
        </p:blipFill>
        <p:spPr bwMode="auto">
          <a:xfrm>
            <a:off x="8876872" y="2397463"/>
            <a:ext cx="3418449" cy="2382495"/>
          </a:xfrm>
          <a:prstGeom prst="rect">
            <a:avLst/>
          </a:prstGeom>
          <a:noFill/>
          <a:ln>
            <a:noFill/>
          </a:ln>
        </p:spPr>
      </p:pic>
      <p:pic>
        <p:nvPicPr>
          <p:cNvPr id="11" name="Imagen 10" descr="C:\Users\pc\Pictures\cafe.jpg"/>
          <p:cNvPicPr/>
          <p:nvPr/>
        </p:nvPicPr>
        <p:blipFill>
          <a:blip r:embed="rId9" cstate="print">
            <a:extLst>
              <a:ext uri="{BEBA8EAE-BF5A-486C-A8C5-ECC9F3942E4B}">
                <a14:imgProps xmlns:a14="http://schemas.microsoft.com/office/drawing/2010/main">
                  <a14:imgLayer r:embed="rId10">
                    <a14:imgEffect>
                      <a14:colorTemperature colorTemp="3729"/>
                    </a14:imgEffect>
                  </a14:imgLayer>
                </a14:imgProps>
              </a:ext>
              <a:ext uri="{28A0092B-C50C-407E-A947-70E740481C1C}">
                <a14:useLocalDpi xmlns:a14="http://schemas.microsoft.com/office/drawing/2010/main" val="0"/>
              </a:ext>
            </a:extLst>
          </a:blip>
          <a:srcRect/>
          <a:stretch>
            <a:fillRect/>
          </a:stretch>
        </p:blipFill>
        <p:spPr bwMode="auto">
          <a:xfrm>
            <a:off x="9836708" y="3730231"/>
            <a:ext cx="728288" cy="304141"/>
          </a:xfrm>
          <a:prstGeom prst="rect">
            <a:avLst/>
          </a:prstGeom>
          <a:noFill/>
          <a:ln>
            <a:noFill/>
          </a:ln>
        </p:spPr>
      </p:pic>
    </p:spTree>
    <p:extLst>
      <p:ext uri="{BB962C8B-B14F-4D97-AF65-F5344CB8AC3E}">
        <p14:creationId xmlns:p14="http://schemas.microsoft.com/office/powerpoint/2010/main" val="39631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36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5362"/>
                                        </p:tgtEl>
                                      </p:cBhvr>
                                    </p:animEffect>
                                    <p:set>
                                      <p:cBhvr>
                                        <p:cTn id="33" dur="1" fill="hold">
                                          <p:stCondLst>
                                            <p:cond delay="499"/>
                                          </p:stCondLst>
                                        </p:cTn>
                                        <p:tgtEl>
                                          <p:spTgt spid="1536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8" presetClass="exit" presetSubtype="12" fill="hold" grpId="1" nodeType="clickEffect">
                                  <p:stCondLst>
                                    <p:cond delay="0"/>
                                  </p:stCondLst>
                                  <p:childTnLst>
                                    <p:animEffect transition="out" filter="strips(downLeft)">
                                      <p:cBhvr>
                                        <p:cTn id="72" dur="500"/>
                                        <p:tgtEl>
                                          <p:spTgt spid="3"/>
                                        </p:tgtEl>
                                      </p:cBhvr>
                                    </p:animEffect>
                                    <p:set>
                                      <p:cBhvr>
                                        <p:cTn id="73" dur="1" fill="hold">
                                          <p:stCondLst>
                                            <p:cond delay="499"/>
                                          </p:stCondLst>
                                        </p:cTn>
                                        <p:tgtEl>
                                          <p:spTgt spid="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Graphic spid="3" grpId="0">
        <p:bldAsOne/>
      </p:bldGraphic>
      <p:bldGraphic spid="3" grpId="1">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81829" y="0"/>
            <a:ext cx="7112000" cy="682171"/>
          </a:xfrm>
        </p:spPr>
        <p:txBody>
          <a:bodyPr>
            <a:normAutofit/>
          </a:bodyPr>
          <a:lstStyle/>
          <a:p>
            <a:r>
              <a:rPr lang="es-ES" sz="4000" dirty="0" smtClean="0"/>
              <a:t>PROCESO DE EXPORTACIÓN </a:t>
            </a:r>
            <a:endParaRPr lang="es-ES" sz="4000" dirty="0"/>
          </a:p>
        </p:txBody>
      </p:sp>
      <p:sp>
        <p:nvSpPr>
          <p:cNvPr id="3" name="Marcador de contenido 2"/>
          <p:cNvSpPr>
            <a:spLocks noGrp="1"/>
          </p:cNvSpPr>
          <p:nvPr>
            <p:ph idx="4294967295"/>
          </p:nvPr>
        </p:nvSpPr>
        <p:spPr>
          <a:xfrm>
            <a:off x="4049486" y="2135868"/>
            <a:ext cx="4229100" cy="2087563"/>
          </a:xfrm>
          <a:solidFill>
            <a:srgbClr val="0070C0"/>
          </a:solidFill>
        </p:spPr>
        <p:txBody>
          <a:bodyPr/>
          <a:lstStyle/>
          <a:p>
            <a:pPr algn="just"/>
            <a:r>
              <a:rPr lang="es-ES" dirty="0">
                <a:solidFill>
                  <a:schemeClr val="bg1"/>
                </a:solidFill>
                <a:latin typeface="+mj-lt"/>
              </a:rPr>
              <a:t>Se inicia con la transmisión electrónica de una Declaración Aduanera de Exportación (DAE) en el nuevo sistema ECUAPASS, la misma que podrá ser acompañado ante una factura o proforma y documentación con la que se cuente previo al embarque</a:t>
            </a:r>
          </a:p>
        </p:txBody>
      </p:sp>
      <p:graphicFrame>
        <p:nvGraphicFramePr>
          <p:cNvPr id="4" name="Diagrama 3"/>
          <p:cNvGraphicFramePr/>
          <p:nvPr>
            <p:extLst>
              <p:ext uri="{D42A27DB-BD31-4B8C-83A1-F6EECF244321}">
                <p14:modId xmlns:p14="http://schemas.microsoft.com/office/powerpoint/2010/main" val="679557257"/>
              </p:ext>
            </p:extLst>
          </p:nvPr>
        </p:nvGraphicFramePr>
        <p:xfrm>
          <a:off x="8391" y="797378"/>
          <a:ext cx="12311290" cy="555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descr="http://www.intervix.com.br/img/icone-carg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0832" y="2782661"/>
            <a:ext cx="2438400" cy="328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9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bg/>
                                          </p:spTgt>
                                        </p:tgtEl>
                                      </p:cBhvr>
                                    </p:animEffect>
                                    <p:set>
                                      <p:cBhvr>
                                        <p:cTn id="20" dur="1" fill="hold">
                                          <p:stCondLst>
                                            <p:cond delay="499"/>
                                          </p:stCondLst>
                                        </p:cTn>
                                        <p:tgtEl>
                                          <p:spTgt spid="3">
                                            <p:bg/>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077740"/>
          </a:xfrm>
        </p:spPr>
        <p:txBody>
          <a:bodyPr/>
          <a:lstStyle/>
          <a:p>
            <a:r>
              <a:rPr lang="es-ES" dirty="0" smtClean="0"/>
              <a:t>DETERMINACIÓN DE LA CARGA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02948"/>
              </p:ext>
            </p:extLst>
          </p:nvPr>
        </p:nvGraphicFramePr>
        <p:xfrm>
          <a:off x="1198880" y="2009953"/>
          <a:ext cx="6348549" cy="3552252"/>
        </p:xfrm>
        <a:graphic>
          <a:graphicData uri="http://schemas.openxmlformats.org/drawingml/2006/table">
            <a:tbl>
              <a:tblPr firstRow="1" firstCol="1" bandRow="1">
                <a:tableStyleId>{21E4AEA4-8DFA-4A89-87EB-49C32662AFE0}</a:tableStyleId>
              </a:tblPr>
              <a:tblGrid>
                <a:gridCol w="1255261"/>
                <a:gridCol w="5093288"/>
              </a:tblGrid>
              <a:tr h="358264">
                <a:tc>
                  <a:txBody>
                    <a:bodyPr/>
                    <a:lstStyle/>
                    <a:p>
                      <a:pPr algn="just">
                        <a:spcAft>
                          <a:spcPts val="0"/>
                        </a:spcAft>
                      </a:pPr>
                      <a:r>
                        <a:rPr lang="es-ES_tradnl" sz="1600" dirty="0">
                          <a:effectLst/>
                          <a:latin typeface="+mj-lt"/>
                        </a:rPr>
                        <a:t>Tipo</a:t>
                      </a:r>
                      <a:endParaRPr lang="es-ES" sz="16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spcAft>
                          <a:spcPts val="0"/>
                        </a:spcAft>
                      </a:pPr>
                      <a:r>
                        <a:rPr lang="es-ES_tradnl" sz="1600">
                          <a:effectLst/>
                          <a:latin typeface="+mj-lt"/>
                        </a:rPr>
                        <a:t>Descripción</a:t>
                      </a:r>
                      <a:endParaRPr lang="es-ES" sz="1600">
                        <a:effectLst/>
                        <a:latin typeface="+mj-lt"/>
                        <a:ea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r>
              <a:tr h="868469">
                <a:tc>
                  <a:txBody>
                    <a:bodyPr/>
                    <a:lstStyle/>
                    <a:p>
                      <a:pPr algn="just">
                        <a:spcAft>
                          <a:spcPts val="0"/>
                        </a:spcAft>
                      </a:pPr>
                      <a:r>
                        <a:rPr lang="es-ES_tradnl" sz="1600">
                          <a:effectLst/>
                          <a:latin typeface="+mj-lt"/>
                        </a:rPr>
                        <a:t>Envase</a:t>
                      </a:r>
                      <a:endParaRPr lang="es-ES" sz="1600">
                        <a:effectLst/>
                        <a:latin typeface="+mj-lt"/>
                      </a:endParaRPr>
                    </a:p>
                    <a:p>
                      <a:pPr algn="just">
                        <a:spcAft>
                          <a:spcPts val="0"/>
                        </a:spcAft>
                      </a:pPr>
                      <a:r>
                        <a:rPr lang="es-ES_tradnl" sz="1600">
                          <a:effectLst/>
                          <a:latin typeface="+mj-lt"/>
                        </a:rPr>
                        <a:t> </a:t>
                      </a:r>
                      <a:endParaRPr lang="es-ES" sz="1600">
                        <a:effectLst/>
                        <a:latin typeface="+mj-lt"/>
                      </a:endParaRPr>
                    </a:p>
                    <a:p>
                      <a:pPr algn="just">
                        <a:spcAft>
                          <a:spcPts val="0"/>
                        </a:spcAft>
                      </a:pPr>
                      <a:r>
                        <a:rPr lang="es-ES_tradnl" sz="1600">
                          <a:effectLst/>
                          <a:latin typeface="+mj-lt"/>
                        </a:rPr>
                        <a:t> </a:t>
                      </a:r>
                      <a:endParaRPr lang="es-ES" sz="1600">
                        <a:effectLst/>
                        <a:latin typeface="+mj-lt"/>
                      </a:endParaRPr>
                    </a:p>
                    <a:p>
                      <a:pPr algn="just">
                        <a:spcAft>
                          <a:spcPts val="0"/>
                        </a:spcAft>
                      </a:pPr>
                      <a:r>
                        <a:rPr lang="es-ES_tradnl" sz="1600">
                          <a:effectLst/>
                          <a:latin typeface="+mj-lt"/>
                        </a:rPr>
                        <a:t> </a:t>
                      </a:r>
                      <a:endParaRPr lang="es-ES" sz="1600">
                        <a:effectLst/>
                        <a:latin typeface="+mj-lt"/>
                        <a:ea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just">
                        <a:spcAft>
                          <a:spcPts val="0"/>
                        </a:spcAft>
                      </a:pPr>
                      <a:r>
                        <a:rPr lang="es-ES_tradnl" sz="1600" dirty="0">
                          <a:effectLst/>
                          <a:latin typeface="+mj-lt"/>
                        </a:rPr>
                        <a:t>El envase adecuado para productos alimenticios es el polipropileno. </a:t>
                      </a:r>
                      <a:r>
                        <a:rPr lang="es-ES_tradnl" sz="1600" dirty="0" smtClean="0">
                          <a:effectLst/>
                          <a:latin typeface="+mj-lt"/>
                        </a:rPr>
                        <a:t>El </a:t>
                      </a:r>
                      <a:r>
                        <a:rPr lang="es-ES_tradnl" sz="1600" dirty="0">
                          <a:effectLst/>
                          <a:latin typeface="+mj-lt"/>
                        </a:rPr>
                        <a:t>café será envasado en fundas de polipropileno de 25 </a:t>
                      </a:r>
                      <a:r>
                        <a:rPr lang="es-ES_tradnl" sz="1600" dirty="0" smtClean="0">
                          <a:effectLst/>
                          <a:latin typeface="+mj-lt"/>
                        </a:rPr>
                        <a:t>gr. </a:t>
                      </a:r>
                      <a:endParaRPr lang="es-ES" sz="1600" dirty="0">
                        <a:effectLst/>
                        <a:latin typeface="+mj-lt"/>
                        <a:ea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r>
              <a:tr h="531737">
                <a:tc>
                  <a:txBody>
                    <a:bodyPr/>
                    <a:lstStyle/>
                    <a:p>
                      <a:pPr algn="just">
                        <a:spcAft>
                          <a:spcPts val="0"/>
                        </a:spcAft>
                      </a:pPr>
                      <a:r>
                        <a:rPr lang="es-ES_tradnl" sz="1600">
                          <a:effectLst/>
                          <a:latin typeface="+mj-lt"/>
                        </a:rPr>
                        <a:t>Empaque </a:t>
                      </a:r>
                      <a:endParaRPr lang="es-ES" sz="1600">
                        <a:effectLst/>
                        <a:latin typeface="+mj-lt"/>
                      </a:endParaRPr>
                    </a:p>
                    <a:p>
                      <a:pPr algn="just">
                        <a:spcAft>
                          <a:spcPts val="0"/>
                        </a:spcAft>
                      </a:pPr>
                      <a:r>
                        <a:rPr lang="es-ES_tradnl" sz="1600">
                          <a:effectLst/>
                          <a:latin typeface="+mj-lt"/>
                        </a:rPr>
                        <a:t> </a:t>
                      </a:r>
                      <a:endParaRPr lang="es-ES" sz="16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0"/>
                        </a:spcAft>
                      </a:pPr>
                      <a:r>
                        <a:rPr lang="es-ES_tradnl" sz="1600" dirty="0" smtClean="0">
                          <a:effectLst/>
                          <a:latin typeface="+mj-lt"/>
                        </a:rPr>
                        <a:t>El </a:t>
                      </a:r>
                      <a:r>
                        <a:rPr lang="es-ES_tradnl" sz="1600" dirty="0">
                          <a:effectLst/>
                          <a:latin typeface="+mj-lt"/>
                        </a:rPr>
                        <a:t>empacado de café se realizará en cajas de madera </a:t>
                      </a:r>
                      <a:r>
                        <a:rPr lang="es-ES_tradnl" sz="1600" dirty="0" smtClean="0">
                          <a:effectLst/>
                          <a:latin typeface="+mj-lt"/>
                        </a:rPr>
                        <a:t>de </a:t>
                      </a:r>
                      <a:r>
                        <a:rPr lang="es-ES_tradnl" sz="1600" dirty="0">
                          <a:effectLst/>
                          <a:latin typeface="+mj-lt"/>
                        </a:rPr>
                        <a:t>25 kilos de capacidad.</a:t>
                      </a:r>
                      <a:endParaRPr lang="es-ES" sz="16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955371">
                <a:tc>
                  <a:txBody>
                    <a:bodyPr/>
                    <a:lstStyle/>
                    <a:p>
                      <a:pPr algn="just">
                        <a:spcAft>
                          <a:spcPts val="0"/>
                        </a:spcAft>
                      </a:pPr>
                      <a:r>
                        <a:rPr lang="es-ES_tradnl" sz="1600">
                          <a:effectLst/>
                          <a:latin typeface="+mj-lt"/>
                        </a:rPr>
                        <a:t>Embalaje</a:t>
                      </a:r>
                      <a:endParaRPr lang="es-ES" sz="1600">
                        <a:effectLst/>
                        <a:latin typeface="+mj-lt"/>
                      </a:endParaRPr>
                    </a:p>
                    <a:p>
                      <a:pPr algn="just">
                        <a:spcAft>
                          <a:spcPts val="0"/>
                        </a:spcAft>
                      </a:pPr>
                      <a:r>
                        <a:rPr lang="es-ES_tradnl" sz="1600">
                          <a:effectLst/>
                          <a:latin typeface="+mj-lt"/>
                        </a:rPr>
                        <a:t> </a:t>
                      </a:r>
                      <a:endParaRPr lang="es-ES" sz="16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0"/>
                        </a:spcAft>
                      </a:pPr>
                      <a:r>
                        <a:rPr lang="es-ES_tradnl" sz="1600" dirty="0" smtClean="0">
                          <a:effectLst/>
                          <a:latin typeface="+mj-lt"/>
                        </a:rPr>
                        <a:t>El </a:t>
                      </a:r>
                      <a:r>
                        <a:rPr lang="es-ES_tradnl" sz="1600" dirty="0">
                          <a:effectLst/>
                          <a:latin typeface="+mj-lt"/>
                        </a:rPr>
                        <a:t>embalaje a utilizarse con el café empaquetado </a:t>
                      </a:r>
                      <a:r>
                        <a:rPr lang="es-ES_tradnl" sz="1600" dirty="0" smtClean="0">
                          <a:effectLst/>
                          <a:latin typeface="+mj-lt"/>
                        </a:rPr>
                        <a:t>SERA </a:t>
                      </a:r>
                      <a:r>
                        <a:rPr lang="es-ES_tradnl" sz="1600" dirty="0">
                          <a:effectLst/>
                          <a:latin typeface="+mj-lt"/>
                        </a:rPr>
                        <a:t>resistente, </a:t>
                      </a:r>
                      <a:r>
                        <a:rPr lang="es-ES_tradnl" sz="1600" dirty="0" smtClean="0">
                          <a:effectLst/>
                          <a:latin typeface="+mj-lt"/>
                        </a:rPr>
                        <a:t>protegerá </a:t>
                      </a:r>
                      <a:r>
                        <a:rPr lang="es-ES_tradnl" sz="1600" dirty="0">
                          <a:effectLst/>
                          <a:latin typeface="+mj-lt"/>
                        </a:rPr>
                        <a:t>y </a:t>
                      </a:r>
                      <a:r>
                        <a:rPr lang="es-ES_tradnl" sz="1600" dirty="0" smtClean="0">
                          <a:effectLst/>
                          <a:latin typeface="+mj-lt"/>
                        </a:rPr>
                        <a:t>conservara </a:t>
                      </a:r>
                      <a:r>
                        <a:rPr lang="es-ES_tradnl" sz="1600" dirty="0">
                          <a:effectLst/>
                          <a:latin typeface="+mj-lt"/>
                        </a:rPr>
                        <a:t>el producto (impermeabilidad, higiene, adherencia, etc.), </a:t>
                      </a:r>
                      <a:endParaRPr lang="es-ES" sz="1600" dirty="0">
                        <a:effectLst/>
                        <a:latin typeface="+mj-lt"/>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477685">
                <a:tc>
                  <a:txBody>
                    <a:bodyPr/>
                    <a:lstStyle/>
                    <a:p>
                      <a:pPr algn="just">
                        <a:spcAft>
                          <a:spcPts val="0"/>
                        </a:spcAft>
                      </a:pPr>
                      <a:r>
                        <a:rPr lang="es-ES_tradnl" sz="1600" dirty="0">
                          <a:effectLst/>
                          <a:latin typeface="+mj-lt"/>
                        </a:rPr>
                        <a:t>Almacenado</a:t>
                      </a:r>
                      <a:endParaRPr lang="es-ES" sz="16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0"/>
                        </a:spcAft>
                      </a:pPr>
                      <a:r>
                        <a:rPr lang="es-ES_tradnl" sz="1600" dirty="0">
                          <a:effectLst/>
                          <a:latin typeface="+mj-lt"/>
                        </a:rPr>
                        <a:t>Los </a:t>
                      </a:r>
                      <a:r>
                        <a:rPr lang="es-ES_tradnl" sz="1600" dirty="0" err="1">
                          <a:effectLst/>
                          <a:latin typeface="+mj-lt"/>
                        </a:rPr>
                        <a:t>palets</a:t>
                      </a:r>
                      <a:r>
                        <a:rPr lang="es-ES_tradnl" sz="1600" dirty="0">
                          <a:effectLst/>
                          <a:latin typeface="+mj-lt"/>
                        </a:rPr>
                        <a:t> se colocaran a una distancia de 45 cm. entre ellos, para facilitar la limpieza. La bodega de almacenamiento tiene que ser ventilada.</a:t>
                      </a:r>
                      <a:endParaRPr lang="es-ES" sz="16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7" name="Picture 2" descr="http://blog.cajaeco.com/wp-content/uploads/2013/08/MG_63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9118" y="2047648"/>
            <a:ext cx="3486811"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177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34197"/>
          </a:xfrm>
        </p:spPr>
        <p:txBody>
          <a:bodyPr/>
          <a:lstStyle/>
          <a:p>
            <a:r>
              <a:rPr lang="es-ES" dirty="0" smtClean="0"/>
              <a:t>FICHA TÉCNICA DEL PRODUCTO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08382121"/>
              </p:ext>
            </p:extLst>
          </p:nvPr>
        </p:nvGraphicFramePr>
        <p:xfrm>
          <a:off x="329474" y="2030608"/>
          <a:ext cx="5797006" cy="3046166"/>
        </p:xfrm>
        <a:graphic>
          <a:graphicData uri="http://schemas.openxmlformats.org/drawingml/2006/table">
            <a:tbl>
              <a:tblPr firstRow="1" firstCol="1" bandRow="1">
                <a:tableStyleId>{18603FDC-E32A-4AB5-989C-0864C3EAD2B8}</a:tableStyleId>
              </a:tblPr>
              <a:tblGrid>
                <a:gridCol w="2691911"/>
                <a:gridCol w="3105095"/>
              </a:tblGrid>
              <a:tr h="252782">
                <a:tc>
                  <a:txBody>
                    <a:bodyPr/>
                    <a:lstStyle/>
                    <a:p>
                      <a:pPr algn="l">
                        <a:spcAft>
                          <a:spcPts val="0"/>
                        </a:spcAft>
                      </a:pPr>
                      <a:r>
                        <a:rPr lang="es-ES_tradnl" sz="1800" b="0" dirty="0">
                          <a:effectLst/>
                          <a:latin typeface="+mj-lt"/>
                        </a:rPr>
                        <a:t>Producto:</a:t>
                      </a:r>
                      <a:endParaRPr lang="es-ES" sz="2800" b="0" dirty="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w="12700"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l">
                        <a:spcAft>
                          <a:spcPts val="0"/>
                        </a:spcAft>
                      </a:pPr>
                      <a:r>
                        <a:rPr lang="es-ES_tradnl" sz="1800" b="0" dirty="0">
                          <a:effectLst/>
                          <a:latin typeface="+mj-lt"/>
                        </a:rPr>
                        <a:t>Café tostado y molido</a:t>
                      </a:r>
                      <a:endParaRPr lang="es-ES" sz="2800" b="0" dirty="0">
                        <a:effectLst/>
                        <a:latin typeface="+mj-lt"/>
                        <a:ea typeface="Times New Roman" panose="02020603050405020304" pitchFamily="18" charset="0"/>
                      </a:endParaRPr>
                    </a:p>
                  </a:txBody>
                  <a:tcPr marL="68580" marR="68580" marT="0" marB="0">
                    <a:lnL w="15875" cap="flat" cmpd="sng" algn="ctr">
                      <a:noFill/>
                      <a:prstDash val="solid"/>
                    </a:lnL>
                    <a:lnR w="12700" cap="flat" cmpd="sng" algn="ctr">
                      <a:noFill/>
                      <a:prstDash val="solid"/>
                    </a:lnR>
                    <a:lnT w="12700" cap="flat" cmpd="sng" algn="ctr">
                      <a:noFill/>
                      <a:prstDash val="solid"/>
                    </a:lnT>
                    <a:lnB w="25400" cap="flat" cmpd="sng" algn="ctr">
                      <a:noFill/>
                      <a:prstDash val="solid"/>
                    </a:lnB>
                    <a:lnTlToBr w="12700" cmpd="sng">
                      <a:noFill/>
                      <a:prstDash val="solid"/>
                    </a:lnTlToBr>
                    <a:lnBlToTr w="12700" cmpd="sng">
                      <a:noFill/>
                      <a:prstDash val="solid"/>
                    </a:lnBlToTr>
                  </a:tcPr>
                </a:tc>
              </a:tr>
              <a:tr h="449391">
                <a:tc>
                  <a:txBody>
                    <a:bodyPr/>
                    <a:lstStyle/>
                    <a:p>
                      <a:pPr algn="l">
                        <a:spcAft>
                          <a:spcPts val="0"/>
                        </a:spcAft>
                      </a:pPr>
                      <a:r>
                        <a:rPr lang="es-ES_tradnl" sz="1600" b="0">
                          <a:effectLst/>
                          <a:latin typeface="+mj-lt"/>
                        </a:rPr>
                        <a:t>Subpartida arancelaria en Ecuador </a:t>
                      </a:r>
                      <a:endParaRPr lang="es-ES" sz="2800" b="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w="25400" cap="flat" cmpd="sng" algn="ctr">
                      <a:noFill/>
                      <a:prstDash val="solid"/>
                    </a:lnT>
                    <a:lnB>
                      <a:noFill/>
                    </a:lnB>
                    <a:lnTlToBr w="12700" cmpd="sng">
                      <a:noFill/>
                      <a:prstDash val="solid"/>
                    </a:lnTlToBr>
                    <a:lnBlToTr w="12700" cmpd="sng">
                      <a:noFill/>
                      <a:prstDash val="solid"/>
                    </a:lnBlToTr>
                  </a:tcPr>
                </a:tc>
                <a:tc>
                  <a:txBody>
                    <a:bodyPr/>
                    <a:lstStyle/>
                    <a:p>
                      <a:pPr indent="-68580" algn="l">
                        <a:spcAft>
                          <a:spcPts val="0"/>
                        </a:spcAft>
                      </a:pPr>
                      <a:r>
                        <a:rPr lang="es-EC" sz="1600" b="0">
                          <a:effectLst/>
                          <a:latin typeface="+mj-lt"/>
                        </a:rPr>
                        <a:t>09.01.90</a:t>
                      </a:r>
                      <a:endParaRPr lang="es-ES" sz="2800" b="0">
                        <a:effectLst/>
                        <a:latin typeface="+mj-lt"/>
                        <a:ea typeface="Times New Roman" panose="02020603050405020304" pitchFamily="18" charset="0"/>
                      </a:endParaRPr>
                    </a:p>
                  </a:txBody>
                  <a:tcPr marL="68580" marR="68580" marT="0" marB="0">
                    <a:lnL w="15875" cap="flat" cmpd="sng" algn="ctr">
                      <a:noFill/>
                      <a:prstDash val="solid"/>
                    </a:lnL>
                    <a:lnR w="12700" cap="flat" cmpd="sng" algn="ctr">
                      <a:noFill/>
                      <a:prstDash val="solid"/>
                    </a:lnR>
                    <a:lnT w="25400" cap="flat" cmpd="sng" algn="ctr">
                      <a:noFill/>
                      <a:prstDash val="solid"/>
                    </a:lnT>
                    <a:lnB>
                      <a:noFill/>
                    </a:lnB>
                    <a:lnTlToBr w="12700" cmpd="sng">
                      <a:noFill/>
                      <a:prstDash val="solid"/>
                    </a:lnTlToBr>
                    <a:lnBlToTr w="12700" cmpd="sng">
                      <a:noFill/>
                      <a:prstDash val="solid"/>
                    </a:lnBlToTr>
                  </a:tcPr>
                </a:tc>
              </a:tr>
              <a:tr h="224695">
                <a:tc>
                  <a:txBody>
                    <a:bodyPr/>
                    <a:lstStyle/>
                    <a:p>
                      <a:pPr algn="l">
                        <a:spcAft>
                          <a:spcPts val="0"/>
                        </a:spcAft>
                      </a:pPr>
                      <a:r>
                        <a:rPr lang="es-ES_tradnl" sz="1600" b="0">
                          <a:effectLst/>
                          <a:latin typeface="+mj-lt"/>
                        </a:rPr>
                        <a:t>País Exportador:</a:t>
                      </a:r>
                      <a:endParaRPr lang="es-ES" sz="2800" b="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a:noFill/>
                    </a:lnT>
                    <a:lnB>
                      <a:noFill/>
                    </a:lnB>
                    <a:lnTlToBr w="12700" cmpd="sng">
                      <a:noFill/>
                      <a:prstDash val="solid"/>
                    </a:lnTlToBr>
                    <a:lnBlToTr w="12700" cmpd="sng">
                      <a:noFill/>
                      <a:prstDash val="solid"/>
                    </a:lnBlToTr>
                  </a:tcPr>
                </a:tc>
                <a:tc>
                  <a:txBody>
                    <a:bodyPr/>
                    <a:lstStyle/>
                    <a:p>
                      <a:pPr indent="-68580" algn="l">
                        <a:spcAft>
                          <a:spcPts val="0"/>
                        </a:spcAft>
                      </a:pPr>
                      <a:r>
                        <a:rPr lang="es-ES_tradnl" sz="1600" b="0">
                          <a:effectLst/>
                          <a:latin typeface="+mj-lt"/>
                        </a:rPr>
                        <a:t>Ecuador</a:t>
                      </a:r>
                      <a:endParaRPr lang="es-ES" sz="2800" b="0">
                        <a:effectLst/>
                        <a:latin typeface="+mj-lt"/>
                        <a:ea typeface="Times New Roman" panose="02020603050405020304" pitchFamily="18" charset="0"/>
                      </a:endParaRPr>
                    </a:p>
                  </a:txBody>
                  <a:tcPr marL="68580" marR="68580" marT="0" marB="0">
                    <a:lnL w="15875" cap="flat" cmpd="sng" algn="ctr">
                      <a:noFill/>
                      <a:prstDash val="solid"/>
                    </a:lnL>
                    <a:lnR w="12700" cap="flat" cmpd="sng" algn="ctr">
                      <a:noFill/>
                      <a:prstDash val="solid"/>
                    </a:lnR>
                    <a:lnT>
                      <a:noFill/>
                    </a:lnT>
                    <a:lnB>
                      <a:noFill/>
                    </a:lnB>
                    <a:lnTlToBr w="12700" cmpd="sng">
                      <a:noFill/>
                      <a:prstDash val="solid"/>
                    </a:lnTlToBr>
                    <a:lnBlToTr w="12700" cmpd="sng">
                      <a:noFill/>
                      <a:prstDash val="solid"/>
                    </a:lnBlToTr>
                  </a:tcPr>
                </a:tc>
              </a:tr>
              <a:tr h="224695">
                <a:tc>
                  <a:txBody>
                    <a:bodyPr/>
                    <a:lstStyle/>
                    <a:p>
                      <a:pPr algn="l">
                        <a:spcAft>
                          <a:spcPts val="0"/>
                        </a:spcAft>
                      </a:pPr>
                      <a:r>
                        <a:rPr lang="es-ES_tradnl" sz="1600" b="0">
                          <a:effectLst/>
                          <a:latin typeface="+mj-lt"/>
                        </a:rPr>
                        <a:t>País Importador:</a:t>
                      </a:r>
                      <a:endParaRPr lang="es-ES" sz="2800" b="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a:noFill/>
                    </a:lnT>
                    <a:lnB>
                      <a:noFill/>
                    </a:lnB>
                    <a:lnTlToBr w="12700" cmpd="sng">
                      <a:noFill/>
                      <a:prstDash val="solid"/>
                    </a:lnTlToBr>
                    <a:lnBlToTr w="12700" cmpd="sng">
                      <a:noFill/>
                      <a:prstDash val="solid"/>
                    </a:lnBlToTr>
                  </a:tcPr>
                </a:tc>
                <a:tc>
                  <a:txBody>
                    <a:bodyPr/>
                    <a:lstStyle/>
                    <a:p>
                      <a:pPr indent="-68580" algn="l">
                        <a:spcAft>
                          <a:spcPts val="0"/>
                        </a:spcAft>
                      </a:pPr>
                      <a:r>
                        <a:rPr lang="es-ES_tradnl" sz="1600" b="0">
                          <a:effectLst/>
                          <a:latin typeface="+mj-lt"/>
                        </a:rPr>
                        <a:t>China</a:t>
                      </a:r>
                      <a:endParaRPr lang="es-ES" sz="2800" b="0">
                        <a:effectLst/>
                        <a:latin typeface="+mj-lt"/>
                        <a:ea typeface="Times New Roman" panose="02020603050405020304" pitchFamily="18" charset="0"/>
                      </a:endParaRPr>
                    </a:p>
                  </a:txBody>
                  <a:tcPr marL="68580" marR="68580" marT="0" marB="0">
                    <a:lnL w="15875" cap="flat" cmpd="sng" algn="ctr">
                      <a:noFill/>
                      <a:prstDash val="solid"/>
                    </a:lnL>
                    <a:lnR w="12700" cap="flat" cmpd="sng" algn="ctr">
                      <a:noFill/>
                      <a:prstDash val="solid"/>
                    </a:lnR>
                    <a:lnT>
                      <a:noFill/>
                    </a:lnT>
                    <a:lnB>
                      <a:noFill/>
                    </a:lnB>
                    <a:lnTlToBr w="12700" cmpd="sng">
                      <a:noFill/>
                      <a:prstDash val="solid"/>
                    </a:lnTlToBr>
                    <a:lnBlToTr w="12700" cmpd="sng">
                      <a:noFill/>
                      <a:prstDash val="solid"/>
                    </a:lnBlToTr>
                  </a:tcPr>
                </a:tc>
              </a:tr>
              <a:tr h="224695">
                <a:tc>
                  <a:txBody>
                    <a:bodyPr/>
                    <a:lstStyle/>
                    <a:p>
                      <a:pPr algn="l">
                        <a:spcAft>
                          <a:spcPts val="0"/>
                        </a:spcAft>
                      </a:pPr>
                      <a:r>
                        <a:rPr lang="es-ES_tradnl" sz="1600" b="0">
                          <a:effectLst/>
                          <a:latin typeface="+mj-lt"/>
                        </a:rPr>
                        <a:t>Empresa Exportadora:</a:t>
                      </a:r>
                      <a:endParaRPr lang="es-ES" sz="2800" b="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a:noFill/>
                    </a:lnT>
                    <a:lnB>
                      <a:noFill/>
                    </a:lnB>
                    <a:lnTlToBr w="12700" cmpd="sng">
                      <a:noFill/>
                      <a:prstDash val="solid"/>
                    </a:lnTlToBr>
                    <a:lnBlToTr w="12700" cmpd="sng">
                      <a:noFill/>
                      <a:prstDash val="solid"/>
                    </a:lnBlToTr>
                  </a:tcPr>
                </a:tc>
                <a:tc>
                  <a:txBody>
                    <a:bodyPr/>
                    <a:lstStyle/>
                    <a:p>
                      <a:pPr indent="-68580" algn="l">
                        <a:spcAft>
                          <a:spcPts val="0"/>
                        </a:spcAft>
                      </a:pPr>
                      <a:r>
                        <a:rPr lang="es-ES_tradnl" sz="1600" b="0">
                          <a:effectLst/>
                          <a:latin typeface="+mj-lt"/>
                        </a:rPr>
                        <a:t>Fino Aroma</a:t>
                      </a:r>
                      <a:endParaRPr lang="es-ES" sz="2800" b="0">
                        <a:effectLst/>
                        <a:latin typeface="+mj-lt"/>
                        <a:ea typeface="Times New Roman" panose="02020603050405020304" pitchFamily="18" charset="0"/>
                      </a:endParaRPr>
                    </a:p>
                  </a:txBody>
                  <a:tcPr marL="68580" marR="68580" marT="0" marB="0">
                    <a:lnL w="15875" cap="flat" cmpd="sng" algn="ctr">
                      <a:noFill/>
                      <a:prstDash val="solid"/>
                    </a:lnL>
                    <a:lnR w="12700" cap="flat" cmpd="sng" algn="ctr">
                      <a:noFill/>
                      <a:prstDash val="solid"/>
                    </a:lnR>
                    <a:lnT>
                      <a:noFill/>
                    </a:lnT>
                    <a:lnB>
                      <a:noFill/>
                    </a:lnB>
                    <a:lnTlToBr w="12700" cmpd="sng">
                      <a:noFill/>
                      <a:prstDash val="solid"/>
                    </a:lnTlToBr>
                    <a:lnBlToTr w="12700" cmpd="sng">
                      <a:noFill/>
                      <a:prstDash val="solid"/>
                    </a:lnBlToTr>
                  </a:tcPr>
                </a:tc>
              </a:tr>
              <a:tr h="449391">
                <a:tc>
                  <a:txBody>
                    <a:bodyPr/>
                    <a:lstStyle/>
                    <a:p>
                      <a:pPr algn="l">
                        <a:spcAft>
                          <a:spcPts val="0"/>
                        </a:spcAft>
                      </a:pPr>
                      <a:r>
                        <a:rPr lang="es-ES_tradnl" sz="1600" b="0">
                          <a:effectLst/>
                          <a:latin typeface="+mj-lt"/>
                        </a:rPr>
                        <a:t>Precio de Venta por empaque (250 gr.) </a:t>
                      </a:r>
                      <a:endParaRPr lang="es-ES" sz="2800" b="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a:noFill/>
                    </a:lnT>
                    <a:lnB>
                      <a:noFill/>
                    </a:lnB>
                    <a:lnTlToBr w="12700" cmpd="sng">
                      <a:noFill/>
                      <a:prstDash val="solid"/>
                    </a:lnTlToBr>
                    <a:lnBlToTr w="12700" cmpd="sng">
                      <a:noFill/>
                      <a:prstDash val="solid"/>
                    </a:lnBlToTr>
                  </a:tcPr>
                </a:tc>
                <a:tc>
                  <a:txBody>
                    <a:bodyPr/>
                    <a:lstStyle/>
                    <a:p>
                      <a:pPr indent="-68580" algn="l">
                        <a:spcAft>
                          <a:spcPts val="0"/>
                        </a:spcAft>
                      </a:pPr>
                      <a:r>
                        <a:rPr lang="es-ES_tradnl" sz="1600" b="0" dirty="0">
                          <a:effectLst/>
                          <a:latin typeface="+mj-lt"/>
                        </a:rPr>
                        <a:t>8 USD </a:t>
                      </a:r>
                      <a:endParaRPr lang="es-ES" sz="2800" b="0" dirty="0">
                        <a:effectLst/>
                        <a:latin typeface="+mj-lt"/>
                        <a:ea typeface="Times New Roman" panose="02020603050405020304" pitchFamily="18" charset="0"/>
                      </a:endParaRPr>
                    </a:p>
                  </a:txBody>
                  <a:tcPr marL="68580" marR="68580" marT="0" marB="0">
                    <a:lnL w="15875" cap="flat" cmpd="sng" algn="ctr">
                      <a:noFill/>
                      <a:prstDash val="solid"/>
                    </a:lnL>
                    <a:lnR w="12700" cap="flat" cmpd="sng" algn="ctr">
                      <a:noFill/>
                      <a:prstDash val="solid"/>
                    </a:lnR>
                    <a:lnT>
                      <a:noFill/>
                    </a:lnT>
                    <a:lnB>
                      <a:noFill/>
                    </a:lnB>
                    <a:lnTlToBr w="12700" cmpd="sng">
                      <a:noFill/>
                      <a:prstDash val="solid"/>
                    </a:lnTlToBr>
                    <a:lnBlToTr w="12700" cmpd="sng">
                      <a:noFill/>
                      <a:prstDash val="solid"/>
                    </a:lnBlToTr>
                  </a:tcPr>
                </a:tc>
              </a:tr>
              <a:tr h="224695">
                <a:tc>
                  <a:txBody>
                    <a:bodyPr/>
                    <a:lstStyle/>
                    <a:p>
                      <a:pPr algn="l">
                        <a:spcAft>
                          <a:spcPts val="0"/>
                        </a:spcAft>
                      </a:pPr>
                      <a:r>
                        <a:rPr lang="es-ES_tradnl" sz="1600" b="0">
                          <a:effectLst/>
                          <a:latin typeface="+mj-lt"/>
                        </a:rPr>
                        <a:t>Vía de Transporte:</a:t>
                      </a:r>
                      <a:endParaRPr lang="es-ES" sz="2800" b="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a:noFill/>
                    </a:lnT>
                    <a:lnB>
                      <a:noFill/>
                    </a:lnB>
                    <a:lnTlToBr w="12700" cmpd="sng">
                      <a:noFill/>
                      <a:prstDash val="solid"/>
                    </a:lnTlToBr>
                    <a:lnBlToTr w="12700" cmpd="sng">
                      <a:noFill/>
                      <a:prstDash val="solid"/>
                    </a:lnBlToTr>
                  </a:tcPr>
                </a:tc>
                <a:tc>
                  <a:txBody>
                    <a:bodyPr/>
                    <a:lstStyle/>
                    <a:p>
                      <a:pPr indent="-68580" algn="l">
                        <a:spcAft>
                          <a:spcPts val="0"/>
                        </a:spcAft>
                      </a:pPr>
                      <a:r>
                        <a:rPr lang="es-ES_tradnl" sz="1600" b="0">
                          <a:effectLst/>
                          <a:latin typeface="+mj-lt"/>
                        </a:rPr>
                        <a:t>Marítimo</a:t>
                      </a:r>
                      <a:endParaRPr lang="es-ES" sz="2800" b="0">
                        <a:effectLst/>
                        <a:latin typeface="+mj-lt"/>
                        <a:ea typeface="Times New Roman" panose="02020603050405020304" pitchFamily="18" charset="0"/>
                      </a:endParaRPr>
                    </a:p>
                  </a:txBody>
                  <a:tcPr marL="68580" marR="68580" marT="0" marB="0">
                    <a:lnL w="15875" cap="flat" cmpd="sng" algn="ctr">
                      <a:noFill/>
                      <a:prstDash val="solid"/>
                    </a:lnL>
                    <a:lnR w="12700" cap="flat" cmpd="sng" algn="ctr">
                      <a:noFill/>
                      <a:prstDash val="solid"/>
                    </a:lnR>
                    <a:lnT>
                      <a:noFill/>
                    </a:lnT>
                    <a:lnB>
                      <a:noFill/>
                    </a:lnB>
                    <a:lnTlToBr w="12700" cmpd="sng">
                      <a:noFill/>
                      <a:prstDash val="solid"/>
                    </a:lnTlToBr>
                    <a:lnBlToTr w="12700" cmpd="sng">
                      <a:noFill/>
                      <a:prstDash val="solid"/>
                    </a:lnBlToTr>
                  </a:tcPr>
                </a:tc>
              </a:tr>
              <a:tr h="224695">
                <a:tc>
                  <a:txBody>
                    <a:bodyPr/>
                    <a:lstStyle/>
                    <a:p>
                      <a:pPr algn="l">
                        <a:spcAft>
                          <a:spcPts val="0"/>
                        </a:spcAft>
                      </a:pPr>
                      <a:r>
                        <a:rPr lang="es-ES_tradnl" sz="1600" b="0">
                          <a:effectLst/>
                          <a:latin typeface="+mj-lt"/>
                        </a:rPr>
                        <a:t>Puerto de Embarque:</a:t>
                      </a:r>
                      <a:endParaRPr lang="es-ES" sz="2800" b="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a:noFill/>
                    </a:lnT>
                    <a:lnB>
                      <a:noFill/>
                    </a:lnB>
                    <a:lnTlToBr w="12700" cmpd="sng">
                      <a:noFill/>
                      <a:prstDash val="solid"/>
                    </a:lnTlToBr>
                    <a:lnBlToTr w="12700" cmpd="sng">
                      <a:noFill/>
                      <a:prstDash val="solid"/>
                    </a:lnBlToTr>
                  </a:tcPr>
                </a:tc>
                <a:tc>
                  <a:txBody>
                    <a:bodyPr/>
                    <a:lstStyle/>
                    <a:p>
                      <a:pPr indent="-68580" algn="l">
                        <a:spcAft>
                          <a:spcPts val="0"/>
                        </a:spcAft>
                      </a:pPr>
                      <a:r>
                        <a:rPr lang="es-ES_tradnl" sz="1600" b="0">
                          <a:effectLst/>
                          <a:latin typeface="+mj-lt"/>
                        </a:rPr>
                        <a:t>Puerto de Guayaquil </a:t>
                      </a:r>
                      <a:endParaRPr lang="es-ES" sz="2800" b="0">
                        <a:effectLst/>
                        <a:latin typeface="+mj-lt"/>
                        <a:ea typeface="Times New Roman" panose="02020603050405020304" pitchFamily="18" charset="0"/>
                      </a:endParaRPr>
                    </a:p>
                  </a:txBody>
                  <a:tcPr marL="68580" marR="68580" marT="0" marB="0">
                    <a:lnL w="15875" cap="flat" cmpd="sng" algn="ctr">
                      <a:noFill/>
                      <a:prstDash val="solid"/>
                    </a:lnL>
                    <a:lnR w="12700" cap="flat" cmpd="sng" algn="ctr">
                      <a:noFill/>
                      <a:prstDash val="solid"/>
                    </a:lnR>
                    <a:lnT>
                      <a:noFill/>
                    </a:lnT>
                    <a:lnB>
                      <a:noFill/>
                    </a:lnB>
                    <a:lnTlToBr w="12700" cmpd="sng">
                      <a:noFill/>
                      <a:prstDash val="solid"/>
                    </a:lnTlToBr>
                    <a:lnBlToTr w="12700" cmpd="sng">
                      <a:noFill/>
                      <a:prstDash val="solid"/>
                    </a:lnBlToTr>
                  </a:tcPr>
                </a:tc>
              </a:tr>
              <a:tr h="577286">
                <a:tc>
                  <a:txBody>
                    <a:bodyPr/>
                    <a:lstStyle/>
                    <a:p>
                      <a:pPr algn="l">
                        <a:spcAft>
                          <a:spcPts val="0"/>
                        </a:spcAft>
                      </a:pPr>
                      <a:r>
                        <a:rPr lang="es-ES_tradnl" sz="1800" b="0" dirty="0">
                          <a:effectLst/>
                          <a:latin typeface="+mj-lt"/>
                        </a:rPr>
                        <a:t>Puerto de Desembarque:</a:t>
                      </a:r>
                      <a:endParaRPr lang="es-ES" sz="2800" b="0" dirty="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a:noFill/>
                    </a:lnT>
                    <a:lnB w="12700" cap="flat" cmpd="sng" algn="ctr">
                      <a:noFill/>
                      <a:prstDash val="solid"/>
                    </a:lnB>
                    <a:lnTlToBr w="12700" cmpd="sng">
                      <a:noFill/>
                      <a:prstDash val="solid"/>
                    </a:lnTlToBr>
                    <a:lnBlToTr w="12700" cmpd="sng">
                      <a:noFill/>
                      <a:prstDash val="solid"/>
                    </a:lnBlToTr>
                  </a:tcPr>
                </a:tc>
                <a:tc>
                  <a:txBody>
                    <a:bodyPr/>
                    <a:lstStyle/>
                    <a:p>
                      <a:pPr indent="-68580" algn="l">
                        <a:spcAft>
                          <a:spcPts val="0"/>
                        </a:spcAft>
                      </a:pPr>
                      <a:r>
                        <a:rPr lang="es-ES_tradnl" sz="1600" b="0" dirty="0">
                          <a:effectLst/>
                          <a:latin typeface="+mj-lt"/>
                        </a:rPr>
                        <a:t>Puerto de </a:t>
                      </a:r>
                      <a:r>
                        <a:rPr lang="es-ES_tradnl" sz="1600" b="0" dirty="0" smtClean="0">
                          <a:effectLst/>
                          <a:latin typeface="+mj-lt"/>
                        </a:rPr>
                        <a:t>Tianjin</a:t>
                      </a:r>
                      <a:r>
                        <a:rPr lang="es-ES_tradnl" sz="1600" b="0" baseline="0" dirty="0" smtClean="0">
                          <a:effectLst/>
                          <a:latin typeface="+mj-lt"/>
                        </a:rPr>
                        <a:t> </a:t>
                      </a:r>
                      <a:r>
                        <a:rPr lang="es-ES_tradnl" sz="1600" b="0" dirty="0" smtClean="0">
                          <a:effectLst/>
                          <a:latin typeface="+mj-lt"/>
                        </a:rPr>
                        <a:t>(Beijing):</a:t>
                      </a:r>
                      <a:endParaRPr lang="es-ES" sz="2800" b="0" dirty="0">
                        <a:effectLst/>
                        <a:latin typeface="+mj-lt"/>
                      </a:endParaRPr>
                    </a:p>
                  </a:txBody>
                  <a:tcPr marL="68580" marR="68580" marT="0" marB="0">
                    <a:lnL w="15875" cap="flat" cmpd="sng" algn="ctr">
                      <a:noFill/>
                      <a:prstDash val="solid"/>
                    </a:lnL>
                    <a:lnR w="12700" cap="flat" cmpd="sng" algn="ctr">
                      <a:noFill/>
                      <a:prstDash val="solid"/>
                    </a:lnR>
                    <a:lnT>
                      <a:noFill/>
                    </a:lnT>
                    <a:lnB w="12700" cap="flat" cmpd="sng" algn="ctr">
                      <a:noFill/>
                      <a:prstDash val="solid"/>
                    </a:lnB>
                    <a:lnTlToBr w="12700" cmpd="sng">
                      <a:noFill/>
                      <a:prstDash val="solid"/>
                    </a:lnTlToBr>
                    <a:lnBlToTr w="12700" cmpd="sng">
                      <a:noFill/>
                      <a:prstDash val="solid"/>
                    </a:lnBlToTr>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081578840"/>
              </p:ext>
            </p:extLst>
          </p:nvPr>
        </p:nvGraphicFramePr>
        <p:xfrm>
          <a:off x="2352416" y="1943099"/>
          <a:ext cx="7789110" cy="3779520"/>
        </p:xfrm>
        <a:graphic>
          <a:graphicData uri="http://schemas.openxmlformats.org/drawingml/2006/table">
            <a:tbl>
              <a:tblPr firstRow="1" firstCol="1" bandRow="1">
                <a:tableStyleId>{306799F8-075E-4A3A-A7F6-7FBC6576F1A4}</a:tableStyleId>
              </a:tblPr>
              <a:tblGrid>
                <a:gridCol w="1557822"/>
                <a:gridCol w="1557822"/>
                <a:gridCol w="1557822"/>
                <a:gridCol w="1557822"/>
                <a:gridCol w="1557822"/>
              </a:tblGrid>
              <a:tr h="801294">
                <a:tc>
                  <a:txBody>
                    <a:bodyPr/>
                    <a:lstStyle/>
                    <a:p>
                      <a:pPr algn="ctr">
                        <a:lnSpc>
                          <a:spcPct val="150000"/>
                        </a:lnSpc>
                        <a:spcAft>
                          <a:spcPts val="0"/>
                        </a:spcAft>
                      </a:pPr>
                      <a:r>
                        <a:rPr lang="es-EC" sz="1600" b="0" u="none" strike="noStrike" dirty="0">
                          <a:effectLst/>
                          <a:latin typeface="+mj-lt"/>
                        </a:rPr>
                        <a:t>Código del producto</a:t>
                      </a:r>
                      <a:endParaRPr lang="es-ES" sz="1600" b="0" dirty="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w="12700"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50000"/>
                        </a:lnSpc>
                        <a:spcAft>
                          <a:spcPts val="0"/>
                        </a:spcAft>
                      </a:pPr>
                      <a:r>
                        <a:rPr lang="es-EC" sz="1600" b="0">
                          <a:effectLst/>
                          <a:latin typeface="+mj-lt"/>
                        </a:rPr>
                        <a:t>Descripción del producto</a:t>
                      </a:r>
                      <a:endParaRPr lang="es-ES" sz="1600" b="0">
                        <a:effectLst/>
                        <a:latin typeface="+mj-lt"/>
                        <a:ea typeface="Times New Roman" panose="02020603050405020304" pitchFamily="18" charset="0"/>
                      </a:endParaRPr>
                    </a:p>
                  </a:txBody>
                  <a:tcPr marL="68580" marR="68580" marT="0" marB="0">
                    <a:lnL w="15875" cap="flat" cmpd="sng" algn="ctr">
                      <a:noFill/>
                      <a:prstDash val="solid"/>
                    </a:lnL>
                    <a:lnR>
                      <a:noFill/>
                    </a:lnR>
                    <a:lnT w="12700"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50000"/>
                        </a:lnSpc>
                        <a:spcAft>
                          <a:spcPts val="0"/>
                        </a:spcAft>
                      </a:pPr>
                      <a:r>
                        <a:rPr lang="es-EC" sz="1600" b="0">
                          <a:effectLst/>
                          <a:latin typeface="+mj-lt"/>
                        </a:rPr>
                        <a:t>Régimen arancelario</a:t>
                      </a:r>
                      <a:endParaRPr lang="es-ES" sz="1600" b="0">
                        <a:effectLst/>
                        <a:latin typeface="+mj-lt"/>
                        <a:ea typeface="Times New Roman" panose="02020603050405020304" pitchFamily="18" charset="0"/>
                      </a:endParaRPr>
                    </a:p>
                  </a:txBody>
                  <a:tcPr marL="68580" marR="68580" marT="0" marB="0">
                    <a:lnL>
                      <a:noFill/>
                    </a:lnL>
                    <a:lnR>
                      <a:noFill/>
                    </a:lnR>
                    <a:lnT w="12700"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50000"/>
                        </a:lnSpc>
                        <a:spcAft>
                          <a:spcPts val="0"/>
                        </a:spcAft>
                      </a:pPr>
                      <a:r>
                        <a:rPr lang="es-EC" sz="1600" b="0" dirty="0">
                          <a:effectLst/>
                          <a:latin typeface="+mj-lt"/>
                        </a:rPr>
                        <a:t>Arancel aplicado</a:t>
                      </a:r>
                      <a:endParaRPr lang="es-ES" sz="1600" b="0" dirty="0">
                        <a:effectLst/>
                        <a:latin typeface="+mj-lt"/>
                        <a:ea typeface="Times New Roman" panose="02020603050405020304" pitchFamily="18" charset="0"/>
                      </a:endParaRPr>
                    </a:p>
                  </a:txBody>
                  <a:tcPr marL="68580" marR="68580" marT="0" marB="0">
                    <a:lnL>
                      <a:noFill/>
                    </a:lnL>
                    <a:lnR>
                      <a:noFill/>
                    </a:lnR>
                    <a:lnT w="12700"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lnSpc>
                          <a:spcPct val="150000"/>
                        </a:lnSpc>
                        <a:spcAft>
                          <a:spcPts val="0"/>
                        </a:spcAft>
                      </a:pPr>
                      <a:r>
                        <a:rPr lang="es-EC" sz="1600" b="0">
                          <a:effectLst/>
                          <a:latin typeface="+mj-lt"/>
                        </a:rPr>
                        <a:t>Total en equivalente ad valorem</a:t>
                      </a:r>
                      <a:endParaRPr lang="es-ES" sz="1600" b="0">
                        <a:effectLst/>
                        <a:latin typeface="+mj-lt"/>
                        <a:ea typeface="Times New Roman" panose="02020603050405020304" pitchFamily="18" charset="0"/>
                      </a:endParaRPr>
                    </a:p>
                  </a:txBody>
                  <a:tcPr marL="68580" marR="68580" marT="0" marB="0">
                    <a:lnL>
                      <a:noFill/>
                    </a:lnL>
                    <a:lnR w="12700" cap="flat" cmpd="sng" algn="ctr">
                      <a:noFill/>
                      <a:prstDash val="solid"/>
                    </a:lnR>
                    <a:lnT w="12700" cap="flat" cmpd="sng" algn="ctr">
                      <a:noFill/>
                      <a:prstDash val="solid"/>
                    </a:lnT>
                    <a:lnB w="25400" cap="flat" cmpd="sng" algn="ctr">
                      <a:noFill/>
                      <a:prstDash val="solid"/>
                    </a:lnB>
                    <a:lnTlToBr w="12700" cmpd="sng">
                      <a:noFill/>
                      <a:prstDash val="solid"/>
                    </a:lnTlToBr>
                    <a:lnBlToTr w="12700" cmpd="sng">
                      <a:noFill/>
                      <a:prstDash val="solid"/>
                    </a:lnBlToTr>
                  </a:tcPr>
                </a:tc>
              </a:tr>
              <a:tr h="2393911">
                <a:tc>
                  <a:txBody>
                    <a:bodyPr/>
                    <a:lstStyle/>
                    <a:p>
                      <a:pPr>
                        <a:lnSpc>
                          <a:spcPct val="150000"/>
                        </a:lnSpc>
                        <a:spcAft>
                          <a:spcPts val="0"/>
                        </a:spcAft>
                      </a:pPr>
                      <a:r>
                        <a:rPr lang="es-EC" sz="1600" b="0">
                          <a:effectLst/>
                          <a:latin typeface="+mj-lt"/>
                        </a:rPr>
                        <a:t> </a:t>
                      </a:r>
                      <a:endParaRPr lang="es-ES" sz="1600" b="0">
                        <a:effectLst/>
                        <a:latin typeface="+mj-lt"/>
                      </a:endParaRPr>
                    </a:p>
                    <a:p>
                      <a:pPr>
                        <a:lnSpc>
                          <a:spcPct val="150000"/>
                        </a:lnSpc>
                        <a:spcAft>
                          <a:spcPts val="0"/>
                        </a:spcAft>
                      </a:pPr>
                      <a:r>
                        <a:rPr lang="es-EC" sz="1600" b="0">
                          <a:effectLst/>
                          <a:latin typeface="+mj-lt"/>
                        </a:rPr>
                        <a:t>09.01.90</a:t>
                      </a:r>
                      <a:endParaRPr lang="es-ES" sz="1600" b="0">
                        <a:effectLst/>
                        <a:latin typeface="+mj-lt"/>
                        <a:ea typeface="Times New Roman" panose="02020603050405020304" pitchFamily="18" charset="0"/>
                      </a:endParaRPr>
                    </a:p>
                  </a:txBody>
                  <a:tcPr marL="68580" marR="68580" marT="0" marB="0">
                    <a:lnL w="12700" cap="flat" cmpd="sng" algn="ctr">
                      <a:noFill/>
                      <a:prstDash val="solid"/>
                    </a:lnL>
                    <a:lnR w="15875" cap="flat" cmpd="sng" algn="ctr">
                      <a:noFill/>
                      <a:prstDash val="solid"/>
                    </a:lnR>
                    <a:lnT w="254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nSpc>
                          <a:spcPct val="100000"/>
                        </a:lnSpc>
                        <a:spcAft>
                          <a:spcPts val="0"/>
                        </a:spcAft>
                      </a:pPr>
                      <a:r>
                        <a:rPr lang="es-EC" sz="1600" b="0" dirty="0">
                          <a:effectLst/>
                          <a:latin typeface="+mj-lt"/>
                        </a:rPr>
                        <a:t>Café, incluso tostado o descafeinado; cáscara y cascarilla de café;</a:t>
                      </a:r>
                      <a:endParaRPr lang="es-ES" sz="1600" b="0" dirty="0">
                        <a:effectLst/>
                        <a:latin typeface="+mj-lt"/>
                      </a:endParaRPr>
                    </a:p>
                    <a:p>
                      <a:pPr>
                        <a:lnSpc>
                          <a:spcPct val="100000"/>
                        </a:lnSpc>
                        <a:spcAft>
                          <a:spcPts val="0"/>
                        </a:spcAft>
                      </a:pPr>
                      <a:r>
                        <a:rPr lang="es-EC" sz="1600" b="0" dirty="0">
                          <a:effectLst/>
                          <a:latin typeface="+mj-lt"/>
                        </a:rPr>
                        <a:t>Sucedáneos del café que contengan café en cualquier proporción.</a:t>
                      </a:r>
                      <a:endParaRPr lang="es-ES" sz="1600" b="0" dirty="0">
                        <a:effectLst/>
                        <a:latin typeface="+mj-lt"/>
                        <a:ea typeface="Times New Roman" panose="02020603050405020304" pitchFamily="18" charset="0"/>
                      </a:endParaRPr>
                    </a:p>
                  </a:txBody>
                  <a:tcPr marL="68580" marR="68580" marT="0" marB="0">
                    <a:lnL w="15875" cap="flat" cmpd="sng" algn="ctr">
                      <a:noFill/>
                      <a:prstDash val="solid"/>
                    </a:lnL>
                    <a:lnR>
                      <a:noFill/>
                    </a:lnR>
                    <a:lnT w="254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nSpc>
                          <a:spcPct val="150000"/>
                        </a:lnSpc>
                        <a:spcAft>
                          <a:spcPts val="0"/>
                        </a:spcAft>
                      </a:pPr>
                      <a:r>
                        <a:rPr lang="es-EC" sz="1600" b="0" dirty="0">
                          <a:effectLst/>
                          <a:latin typeface="+mj-lt"/>
                        </a:rPr>
                        <a:t>Derechos NMF (Aplicada)</a:t>
                      </a:r>
                      <a:endParaRPr lang="es-ES" sz="1600" b="0" dirty="0">
                        <a:effectLst/>
                        <a:latin typeface="+mj-lt"/>
                        <a:ea typeface="Times New Roman" panose="02020603050405020304" pitchFamily="18" charset="0"/>
                      </a:endParaRPr>
                    </a:p>
                  </a:txBody>
                  <a:tcPr marL="68580" marR="68580" marT="0" marB="0">
                    <a:lnL>
                      <a:noFill/>
                    </a:lnL>
                    <a:lnR>
                      <a:noFill/>
                    </a:lnR>
                    <a:lnT w="254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gn="ctr">
                        <a:lnSpc>
                          <a:spcPct val="150000"/>
                        </a:lnSpc>
                        <a:spcAft>
                          <a:spcPts val="0"/>
                        </a:spcAft>
                      </a:pPr>
                      <a:r>
                        <a:rPr lang="es-EC" sz="1600" b="0">
                          <a:effectLst/>
                          <a:latin typeface="+mj-lt"/>
                        </a:rPr>
                        <a:t>2.1%</a:t>
                      </a:r>
                      <a:endParaRPr lang="es-ES" sz="1600" b="0">
                        <a:effectLst/>
                        <a:latin typeface="+mj-lt"/>
                        <a:ea typeface="Times New Roman" panose="02020603050405020304" pitchFamily="18" charset="0"/>
                      </a:endParaRPr>
                    </a:p>
                  </a:txBody>
                  <a:tcPr marL="68580" marR="68580" marT="0" marB="0">
                    <a:lnL>
                      <a:noFill/>
                    </a:lnL>
                    <a:lnR>
                      <a:noFill/>
                    </a:lnR>
                    <a:lnT w="254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gn="ctr">
                        <a:lnSpc>
                          <a:spcPct val="150000"/>
                        </a:lnSpc>
                        <a:spcAft>
                          <a:spcPts val="0"/>
                        </a:spcAft>
                      </a:pPr>
                      <a:r>
                        <a:rPr lang="es-EC" sz="1600" b="0" dirty="0">
                          <a:effectLst/>
                          <a:latin typeface="+mj-lt"/>
                        </a:rPr>
                        <a:t>2.1%</a:t>
                      </a:r>
                      <a:endParaRPr lang="es-ES" sz="1600" b="0" dirty="0">
                        <a:effectLst/>
                        <a:latin typeface="+mj-lt"/>
                        <a:ea typeface="Times New Roman" panose="02020603050405020304" pitchFamily="18" charset="0"/>
                      </a:endParaRPr>
                    </a:p>
                  </a:txBody>
                  <a:tcPr marL="68580" marR="68580" marT="0" marB="0">
                    <a:lnL>
                      <a:noFill/>
                    </a:lnL>
                    <a:lnR w="12700" cap="flat" cmpd="sng" algn="ctr">
                      <a:noFill/>
                      <a:prstDash val="solid"/>
                    </a:lnR>
                    <a:lnT w="25400" cap="flat" cmpd="sng" algn="ctr">
                      <a:noFill/>
                      <a:prstDash val="solid"/>
                    </a:lnT>
                    <a:lnB w="12700" cap="flat" cmpd="sng" algn="ctr">
                      <a:noFill/>
                      <a:prstDash val="solid"/>
                    </a:lnB>
                    <a:lnTlToBr w="12700" cmpd="sng">
                      <a:noFill/>
                      <a:prstDash val="solid"/>
                    </a:lnTlToBr>
                    <a:lnBlToTr w="12700" cmpd="sng">
                      <a:noFill/>
                      <a:prstDash val="solid"/>
                    </a:lnBlToTr>
                  </a:tcPr>
                </a:tc>
              </a:tr>
            </a:tbl>
          </a:graphicData>
        </a:graphic>
      </p:graphicFrame>
      <p:pic>
        <p:nvPicPr>
          <p:cNvPr id="19458" name="Picture 2" descr="http://www.gifss.com/lineas/tral001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3553691"/>
            <a:ext cx="18121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vacationstogo.com/images/ports/maps/903_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819" y="1969077"/>
            <a:ext cx="3923434" cy="31692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9460"/>
                                        </p:tgtEl>
                                      </p:cBhvr>
                                    </p:animEffect>
                                    <p:set>
                                      <p:cBhvr>
                                        <p:cTn id="19" dur="1" fill="hold">
                                          <p:stCondLst>
                                            <p:cond delay="499"/>
                                          </p:stCondLst>
                                        </p:cTn>
                                        <p:tgtEl>
                                          <p:spTgt spid="1946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9458"/>
                                        </p:tgtEl>
                                      </p:cBhvr>
                                    </p:animEffect>
                                    <p:set>
                                      <p:cBhvr>
                                        <p:cTn id="24" dur="1" fill="hold">
                                          <p:stCondLst>
                                            <p:cond delay="499"/>
                                          </p:stCondLst>
                                        </p:cTn>
                                        <p:tgtEl>
                                          <p:spTgt spid="1945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80109"/>
            <a:ext cx="10058400" cy="834352"/>
          </a:xfrm>
        </p:spPr>
        <p:txBody>
          <a:bodyPr/>
          <a:lstStyle/>
          <a:p>
            <a:r>
              <a:rPr lang="es-EC" b="1" cap="all" dirty="0"/>
              <a:t>ESTUDIO FINANCIERO DEL </a:t>
            </a:r>
            <a:r>
              <a:rPr lang="es-EC" b="1" cap="all" dirty="0" smtClean="0"/>
              <a:t>PROYECTO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79394359"/>
              </p:ext>
            </p:extLst>
          </p:nvPr>
        </p:nvGraphicFramePr>
        <p:xfrm>
          <a:off x="2560161" y="2900796"/>
          <a:ext cx="6486858" cy="1219200"/>
        </p:xfrm>
        <a:graphic>
          <a:graphicData uri="http://schemas.openxmlformats.org/drawingml/2006/table">
            <a:tbl>
              <a:tblPr firstRow="1" firstCol="1" bandRow="1">
                <a:tableStyleId>{793D81CF-94F2-401A-BA57-92F5A7B2D0C5}</a:tableStyleId>
              </a:tblPr>
              <a:tblGrid>
                <a:gridCol w="2162286"/>
                <a:gridCol w="2162286"/>
                <a:gridCol w="2162286"/>
              </a:tblGrid>
              <a:tr h="238722">
                <a:tc>
                  <a:txBody>
                    <a:bodyPr/>
                    <a:lstStyle/>
                    <a:p>
                      <a:pPr>
                        <a:spcAft>
                          <a:spcPts val="0"/>
                        </a:spcAft>
                      </a:pPr>
                      <a:r>
                        <a:rPr lang="es-ES" sz="1600" dirty="0">
                          <a:effectLst/>
                          <a:latin typeface="+mj-lt"/>
                        </a:rPr>
                        <a:t>INVERSIÓN TOTAL</a:t>
                      </a:r>
                      <a:endParaRPr lang="es-ES" sz="16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600" dirty="0">
                          <a:effectLst/>
                          <a:latin typeface="+mj-lt"/>
                        </a:rPr>
                        <a:t>TOTAL USD.</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spcAft>
                          <a:spcPts val="0"/>
                        </a:spcAft>
                      </a:pPr>
                      <a:r>
                        <a:rPr lang="es-ES" sz="1600" dirty="0">
                          <a:effectLst/>
                          <a:latin typeface="+mj-lt"/>
                        </a:rPr>
                        <a:t>VALOR PORCENTUAL</a:t>
                      </a:r>
                      <a:endParaRPr lang="es-ES" sz="16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r>
              <a:tr h="238722">
                <a:tc>
                  <a:txBody>
                    <a:bodyPr/>
                    <a:lstStyle/>
                    <a:p>
                      <a:pPr>
                        <a:spcAft>
                          <a:spcPts val="0"/>
                        </a:spcAft>
                      </a:pPr>
                      <a:r>
                        <a:rPr lang="es-ES" sz="1600" dirty="0">
                          <a:effectLst/>
                          <a:latin typeface="+mj-lt"/>
                        </a:rPr>
                        <a:t>Activos Fijos</a:t>
                      </a:r>
                      <a:endParaRPr lang="es-ES" sz="16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dirty="0">
                          <a:effectLst/>
                          <a:latin typeface="+mj-lt"/>
                        </a:rPr>
                        <a:t> $                6.860,52 </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6,51 </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38722">
                <a:tc>
                  <a:txBody>
                    <a:bodyPr/>
                    <a:lstStyle/>
                    <a:p>
                      <a:pPr>
                        <a:spcAft>
                          <a:spcPts val="0"/>
                        </a:spcAft>
                      </a:pPr>
                      <a:r>
                        <a:rPr lang="es-ES" sz="1600">
                          <a:effectLst/>
                          <a:latin typeface="+mj-lt"/>
                        </a:rPr>
                        <a:t>Activos Diferidos</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464,71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0,44 </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38722">
                <a:tc>
                  <a:txBody>
                    <a:bodyPr/>
                    <a:lstStyle/>
                    <a:p>
                      <a:pPr>
                        <a:spcAft>
                          <a:spcPts val="0"/>
                        </a:spcAft>
                      </a:pPr>
                      <a:r>
                        <a:rPr lang="es-ES" sz="1600">
                          <a:effectLst/>
                          <a:latin typeface="+mj-lt"/>
                        </a:rPr>
                        <a:t>Capital de Trabajo</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98.056,32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93,05 </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38722">
                <a:tc>
                  <a:txBody>
                    <a:bodyPr/>
                    <a:lstStyle/>
                    <a:p>
                      <a:pPr>
                        <a:spcAft>
                          <a:spcPts val="0"/>
                        </a:spcAft>
                      </a:pPr>
                      <a:r>
                        <a:rPr lang="es-ES" sz="1600">
                          <a:effectLst/>
                          <a:latin typeface="+mj-lt"/>
                        </a:rPr>
                        <a:t>TOTAL</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105.381,55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dirty="0">
                          <a:effectLst/>
                          <a:latin typeface="+mj-lt"/>
                        </a:rPr>
                        <a:t>                          100,00 </a:t>
                      </a:r>
                      <a:endParaRPr lang="es-ES" sz="16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3714893" y="2152314"/>
            <a:ext cx="323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2400" b="0" i="0"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rPr>
              <a:t>Inversión del Proyecto</a:t>
            </a:r>
            <a:endParaRPr kumimoji="0" lang="es-ES" altLang="es-ES" sz="2000" b="0" i="0" u="none" strike="noStrike" cap="none" normalizeH="0" baseline="0" dirty="0" smtClean="0">
              <a:ln>
                <a:noFill/>
              </a:ln>
              <a:solidFill>
                <a:schemeClr val="tx1"/>
              </a:solidFill>
              <a:effectLst/>
              <a:latin typeface="+mj-lt"/>
            </a:endParaRPr>
          </a:p>
        </p:txBody>
      </p:sp>
      <p:graphicFrame>
        <p:nvGraphicFramePr>
          <p:cNvPr id="3" name="Tabla 2"/>
          <p:cNvGraphicFramePr>
            <a:graphicFrameLocks noGrp="1"/>
          </p:cNvGraphicFramePr>
          <p:nvPr>
            <p:extLst>
              <p:ext uri="{D42A27DB-BD31-4B8C-83A1-F6EECF244321}">
                <p14:modId xmlns:p14="http://schemas.microsoft.com/office/powerpoint/2010/main" val="3532529543"/>
              </p:ext>
            </p:extLst>
          </p:nvPr>
        </p:nvGraphicFramePr>
        <p:xfrm>
          <a:off x="3560520" y="2613979"/>
          <a:ext cx="6281184" cy="1979501"/>
        </p:xfrm>
        <a:graphic>
          <a:graphicData uri="http://schemas.openxmlformats.org/drawingml/2006/table">
            <a:tbl>
              <a:tblPr firstRow="1" firstCol="1" bandRow="1">
                <a:tableStyleId>{793D81CF-94F2-401A-BA57-92F5A7B2D0C5}</a:tableStyleId>
              </a:tblPr>
              <a:tblGrid>
                <a:gridCol w="2093728"/>
                <a:gridCol w="2093728"/>
                <a:gridCol w="2093728"/>
              </a:tblGrid>
              <a:tr h="177139">
                <a:tc gridSpan="3">
                  <a:txBody>
                    <a:bodyPr/>
                    <a:lstStyle/>
                    <a:p>
                      <a:pPr algn="ctr">
                        <a:spcAft>
                          <a:spcPts val="0"/>
                        </a:spcAft>
                      </a:pPr>
                      <a:r>
                        <a:rPr lang="es-ES" sz="1400" dirty="0">
                          <a:effectLst/>
                          <a:latin typeface="+mj-lt"/>
                        </a:rPr>
                        <a:t>INVERSIÓN FIJA</a:t>
                      </a:r>
                      <a:endParaRPr lang="es-ES" sz="20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rgbClr val="0070C0"/>
                    </a:solidFill>
                  </a:tcPr>
                </a:tc>
                <a:tc hMerge="1">
                  <a:txBody>
                    <a:bodyPr/>
                    <a:lstStyle/>
                    <a:p>
                      <a:endParaRPr lang="es-ES" sz="1100" dirty="0">
                        <a:effectLst/>
                        <a:latin typeface="Calibri" panose="020F0502020204030204" pitchFamily="34"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hMerge="1">
                  <a:txBody>
                    <a:bodyPr/>
                    <a:lstStyle/>
                    <a:p>
                      <a:endParaRPr lang="es-ES" sz="1100" dirty="0">
                        <a:effectLst/>
                        <a:latin typeface="Calibri" panose="020F0502020204030204" pitchFamily="34"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r>
              <a:tr h="177139">
                <a:tc>
                  <a:txBody>
                    <a:bodyPr/>
                    <a:lstStyle/>
                    <a:p>
                      <a:pPr algn="ctr">
                        <a:spcAft>
                          <a:spcPts val="0"/>
                        </a:spcAft>
                      </a:pPr>
                      <a:r>
                        <a:rPr lang="es-ES" sz="1400" b="1" dirty="0">
                          <a:effectLst/>
                          <a:latin typeface="+mj-lt"/>
                        </a:rPr>
                        <a:t>COSTO</a:t>
                      </a:r>
                      <a:endParaRPr lang="es-ES" sz="2000" b="1"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400" dirty="0">
                          <a:effectLst/>
                          <a:latin typeface="+mj-lt"/>
                        </a:rPr>
                        <a:t>TOTAL USD.</a:t>
                      </a:r>
                      <a:endParaRPr lang="es-ES" sz="20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s-ES" sz="1400" dirty="0">
                          <a:effectLst/>
                          <a:latin typeface="+mj-lt"/>
                        </a:rPr>
                        <a:t>VALOR PORCENTUAL</a:t>
                      </a:r>
                      <a:endParaRPr lang="es-ES" sz="20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56920">
                <a:tc>
                  <a:txBody>
                    <a:bodyPr/>
                    <a:lstStyle/>
                    <a:p>
                      <a:pPr>
                        <a:spcAft>
                          <a:spcPts val="0"/>
                        </a:spcAft>
                      </a:pPr>
                      <a:r>
                        <a:rPr lang="es-ES" sz="1400" b="1" dirty="0">
                          <a:effectLst/>
                          <a:latin typeface="+mj-lt"/>
                        </a:rPr>
                        <a:t>Maquinaria y equipo </a:t>
                      </a:r>
                      <a:endParaRPr lang="es-ES" sz="2000" b="1"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800">
                          <a:effectLst/>
                          <a:latin typeface="+mj-lt"/>
                        </a:rPr>
                        <a:t> $                4.294,20 </a:t>
                      </a:r>
                      <a:endParaRPr lang="es-ES" sz="20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800">
                          <a:effectLst/>
                          <a:latin typeface="+mj-lt"/>
                        </a:rPr>
                        <a:t>63%</a:t>
                      </a:r>
                      <a:endParaRPr lang="es-ES" sz="20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167426">
                <a:tc>
                  <a:txBody>
                    <a:bodyPr/>
                    <a:lstStyle/>
                    <a:p>
                      <a:pPr>
                        <a:spcAft>
                          <a:spcPts val="0"/>
                        </a:spcAft>
                      </a:pPr>
                      <a:r>
                        <a:rPr lang="es-ES" sz="1400" b="1" dirty="0">
                          <a:effectLst/>
                          <a:latin typeface="+mj-lt"/>
                        </a:rPr>
                        <a:t>Equipos de Computación</a:t>
                      </a:r>
                      <a:endParaRPr lang="es-ES" sz="2000" b="1"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800">
                          <a:effectLst/>
                          <a:latin typeface="+mj-lt"/>
                        </a:rPr>
                        <a:t> $                   918,00 </a:t>
                      </a:r>
                      <a:endParaRPr lang="es-ES" sz="20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800">
                          <a:effectLst/>
                          <a:latin typeface="+mj-lt"/>
                        </a:rPr>
                        <a:t>13%</a:t>
                      </a:r>
                      <a:endParaRPr lang="es-ES" sz="20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06921">
                <a:tc>
                  <a:txBody>
                    <a:bodyPr/>
                    <a:lstStyle/>
                    <a:p>
                      <a:pPr>
                        <a:spcAft>
                          <a:spcPts val="0"/>
                        </a:spcAft>
                      </a:pPr>
                      <a:r>
                        <a:rPr lang="es-ES" sz="1400" b="1" dirty="0">
                          <a:effectLst/>
                          <a:latin typeface="+mj-lt"/>
                        </a:rPr>
                        <a:t>Equipos de Oficina</a:t>
                      </a:r>
                      <a:endParaRPr lang="es-ES" sz="2000" b="1"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800">
                          <a:effectLst/>
                          <a:latin typeface="+mj-lt"/>
                        </a:rPr>
                        <a:t> $                   244,80 </a:t>
                      </a:r>
                      <a:endParaRPr lang="es-ES" sz="20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800">
                          <a:effectLst/>
                          <a:latin typeface="+mj-lt"/>
                        </a:rPr>
                        <a:t>4%</a:t>
                      </a:r>
                      <a:endParaRPr lang="es-ES" sz="20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143385">
                <a:tc>
                  <a:txBody>
                    <a:bodyPr/>
                    <a:lstStyle/>
                    <a:p>
                      <a:pPr>
                        <a:spcAft>
                          <a:spcPts val="0"/>
                        </a:spcAft>
                      </a:pPr>
                      <a:r>
                        <a:rPr lang="es-ES" sz="1400" b="1" dirty="0">
                          <a:effectLst/>
                          <a:latin typeface="+mj-lt"/>
                        </a:rPr>
                        <a:t>Muebles y Enseres</a:t>
                      </a:r>
                      <a:endParaRPr lang="es-ES" sz="2000" b="1"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800">
                          <a:effectLst/>
                          <a:latin typeface="+mj-lt"/>
                        </a:rPr>
                        <a:t> $                1.403,52 </a:t>
                      </a:r>
                      <a:endParaRPr lang="es-ES" sz="20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800">
                          <a:effectLst/>
                          <a:latin typeface="+mj-lt"/>
                        </a:rPr>
                        <a:t>20%</a:t>
                      </a:r>
                      <a:endParaRPr lang="es-ES" sz="20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455501">
                <a:tc>
                  <a:txBody>
                    <a:bodyPr/>
                    <a:lstStyle/>
                    <a:p>
                      <a:pPr>
                        <a:spcAft>
                          <a:spcPts val="0"/>
                        </a:spcAft>
                      </a:pPr>
                      <a:r>
                        <a:rPr lang="es-ES" sz="1400" b="1" dirty="0">
                          <a:effectLst/>
                          <a:latin typeface="+mj-lt"/>
                        </a:rPr>
                        <a:t>TOTAL ACTIVOS FIJOS</a:t>
                      </a:r>
                      <a:endParaRPr lang="es-ES" sz="2000" b="1"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800">
                          <a:effectLst/>
                          <a:latin typeface="+mj-lt"/>
                        </a:rPr>
                        <a:t> $                6.860,52 </a:t>
                      </a:r>
                      <a:endParaRPr lang="es-ES" sz="20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800" dirty="0">
                          <a:effectLst/>
                          <a:latin typeface="+mj-lt"/>
                        </a:rPr>
                        <a:t>100%</a:t>
                      </a:r>
                      <a:endParaRPr lang="es-ES" sz="20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8" name="Rectangle 1"/>
          <p:cNvSpPr>
            <a:spLocks noChangeArrowheads="1"/>
          </p:cNvSpPr>
          <p:nvPr/>
        </p:nvSpPr>
        <p:spPr bwMode="auto">
          <a:xfrm>
            <a:off x="5330333" y="2152314"/>
            <a:ext cx="2715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2400" b="0" i="0"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rPr>
              <a:t>Inversión Fija</a:t>
            </a:r>
            <a:endParaRPr kumimoji="0" lang="es-ES" altLang="es-ES" sz="2000" b="0" i="0" u="none" strike="noStrike" cap="none" normalizeH="0" baseline="0" dirty="0" smtClean="0">
              <a:ln>
                <a:noFill/>
              </a:ln>
              <a:solidFill>
                <a:schemeClr val="tx1"/>
              </a:solidFill>
              <a:effectLst/>
              <a:latin typeface="+mj-lt"/>
            </a:endParaRPr>
          </a:p>
        </p:txBody>
      </p:sp>
      <p:sp>
        <p:nvSpPr>
          <p:cNvPr id="9" name="Rectangle 1"/>
          <p:cNvSpPr>
            <a:spLocks noChangeArrowheads="1"/>
          </p:cNvSpPr>
          <p:nvPr/>
        </p:nvSpPr>
        <p:spPr bwMode="auto">
          <a:xfrm>
            <a:off x="5587910" y="1144483"/>
            <a:ext cx="2715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C" altLang="es-ES" sz="2400" dirty="0" smtClean="0">
                <a:solidFill>
                  <a:srgbClr val="000000"/>
                </a:solidFill>
                <a:latin typeface="+mj-lt"/>
                <a:cs typeface="Arial" panose="020B0604020202020204" pitchFamily="34" charset="0"/>
              </a:rPr>
              <a:t>Financiamiento</a:t>
            </a:r>
            <a:endParaRPr kumimoji="0" lang="es-ES" altLang="es-ES" sz="20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30391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48491" y="174092"/>
            <a:ext cx="10058400" cy="835025"/>
          </a:xfrm>
        </p:spPr>
        <p:txBody>
          <a:bodyPr/>
          <a:lstStyle/>
          <a:p>
            <a:r>
              <a:rPr lang="es-EC" b="1" cap="all" dirty="0"/>
              <a:t>ESTUDIO FINANCIERO DEL </a:t>
            </a:r>
            <a:r>
              <a:rPr lang="es-EC" b="1" cap="all" dirty="0" smtClean="0"/>
              <a:t>PROYECTO</a:t>
            </a:r>
            <a:endParaRPr lang="es-ES" dirty="0"/>
          </a:p>
        </p:txBody>
      </p:sp>
      <p:sp>
        <p:nvSpPr>
          <p:cNvPr id="8" name="Rectangle 1"/>
          <p:cNvSpPr>
            <a:spLocks noChangeArrowheads="1"/>
          </p:cNvSpPr>
          <p:nvPr/>
        </p:nvSpPr>
        <p:spPr bwMode="auto">
          <a:xfrm>
            <a:off x="4533486" y="1009117"/>
            <a:ext cx="2715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2400" b="0" i="0"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rPr>
              <a:t>Capital de Trabajo </a:t>
            </a:r>
            <a:endParaRPr kumimoji="0" lang="es-ES" altLang="es-ES" sz="2000" b="0" i="0" u="none" strike="noStrike" cap="none" normalizeH="0" baseline="0" dirty="0" smtClean="0">
              <a:ln>
                <a:noFill/>
              </a:ln>
              <a:solidFill>
                <a:schemeClr val="tx1"/>
              </a:solidFill>
              <a:effectLst/>
              <a:latin typeface="+mj-lt"/>
            </a:endParaRPr>
          </a:p>
        </p:txBody>
      </p:sp>
      <p:graphicFrame>
        <p:nvGraphicFramePr>
          <p:cNvPr id="7" name="Tabla 6"/>
          <p:cNvGraphicFramePr>
            <a:graphicFrameLocks noGrp="1"/>
          </p:cNvGraphicFramePr>
          <p:nvPr>
            <p:extLst>
              <p:ext uri="{D42A27DB-BD31-4B8C-83A1-F6EECF244321}">
                <p14:modId xmlns:p14="http://schemas.microsoft.com/office/powerpoint/2010/main" val="2702255524"/>
              </p:ext>
            </p:extLst>
          </p:nvPr>
        </p:nvGraphicFramePr>
        <p:xfrm>
          <a:off x="3592248" y="1596088"/>
          <a:ext cx="4245467" cy="4582906"/>
        </p:xfrm>
        <a:graphic>
          <a:graphicData uri="http://schemas.openxmlformats.org/drawingml/2006/table">
            <a:tbl>
              <a:tblPr firstRow="1" firstCol="1" bandRow="1">
                <a:tableStyleId>{793D81CF-94F2-401A-BA57-92F5A7B2D0C5}</a:tableStyleId>
              </a:tblPr>
              <a:tblGrid>
                <a:gridCol w="2583409"/>
                <a:gridCol w="1662058"/>
              </a:tblGrid>
              <a:tr h="241192">
                <a:tc>
                  <a:txBody>
                    <a:bodyPr/>
                    <a:lstStyle/>
                    <a:p>
                      <a:pPr algn="ctr">
                        <a:spcAft>
                          <a:spcPts val="0"/>
                        </a:spcAft>
                      </a:pPr>
                      <a:r>
                        <a:rPr lang="es-ES" sz="1100" dirty="0">
                          <a:effectLst/>
                        </a:rPr>
                        <a:t>CONCEPTO</a:t>
                      </a:r>
                      <a:endParaRPr lang="es-ES" sz="1200" dirty="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100" dirty="0">
                          <a:effectLst/>
                        </a:rPr>
                        <a:t>VALOR ANUAL </a:t>
                      </a:r>
                      <a:endParaRPr lang="es-ES" sz="1200" dirty="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r>
              <a:tr h="234393">
                <a:tc>
                  <a:txBody>
                    <a:bodyPr/>
                    <a:lstStyle/>
                    <a:p>
                      <a:pPr>
                        <a:spcAft>
                          <a:spcPts val="0"/>
                        </a:spcAft>
                      </a:pPr>
                      <a:r>
                        <a:rPr lang="es-ES" sz="1100">
                          <a:effectLst/>
                        </a:rPr>
                        <a:t>COSTOS DIRECTOS</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29.505,36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spcAft>
                          <a:spcPts val="0"/>
                        </a:spcAft>
                      </a:pPr>
                      <a:r>
                        <a:rPr lang="es-ES" sz="1100">
                          <a:effectLst/>
                        </a:rPr>
                        <a:t>Empaque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8.000,00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spcAft>
                          <a:spcPts val="0"/>
                        </a:spcAft>
                      </a:pPr>
                      <a:r>
                        <a:rPr lang="es-ES" sz="1100">
                          <a:effectLst/>
                        </a:rPr>
                        <a:t>Etiquetado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4.000,00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81455">
                <a:tc>
                  <a:txBody>
                    <a:bodyPr/>
                    <a:lstStyle/>
                    <a:p>
                      <a:pPr>
                        <a:spcAft>
                          <a:spcPts val="0"/>
                        </a:spcAft>
                      </a:pPr>
                      <a:r>
                        <a:rPr lang="es-ES" sz="1100">
                          <a:effectLst/>
                        </a:rPr>
                        <a:t>Mano de obra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17.505,36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214785">
                <a:tc>
                  <a:txBody>
                    <a:bodyPr/>
                    <a:lstStyle/>
                    <a:p>
                      <a:pPr>
                        <a:spcAft>
                          <a:spcPts val="0"/>
                        </a:spcAft>
                      </a:pPr>
                      <a:r>
                        <a:rPr lang="es-ES" sz="1100">
                          <a:effectLst/>
                        </a:rPr>
                        <a:t>COSTOS INDIRECTOS Y ADMINISTRATIVOS</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98,60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spcAft>
                          <a:spcPts val="0"/>
                        </a:spcAft>
                      </a:pPr>
                      <a:r>
                        <a:rPr lang="es-ES" sz="1100">
                          <a:effectLst/>
                        </a:rPr>
                        <a:t>Mantenimiento y Reparación</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69,98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spcAft>
                          <a:spcPts val="0"/>
                        </a:spcAft>
                      </a:pPr>
                      <a:r>
                        <a:rPr lang="es-ES" sz="1100">
                          <a:effectLst/>
                        </a:rPr>
                        <a:t>Seguro</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28,63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74172">
                <a:tc>
                  <a:txBody>
                    <a:bodyPr/>
                    <a:lstStyle/>
                    <a:p>
                      <a:pPr>
                        <a:spcAft>
                          <a:spcPts val="0"/>
                        </a:spcAft>
                      </a:pPr>
                      <a:r>
                        <a:rPr lang="es-ES" sz="1100">
                          <a:effectLst/>
                        </a:rPr>
                        <a:t>COSTOS INDIRECTOS VARIOS</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11.532,36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spcAft>
                          <a:spcPts val="0"/>
                        </a:spcAft>
                      </a:pPr>
                      <a:r>
                        <a:rPr lang="es-ES" sz="1100">
                          <a:effectLst/>
                        </a:rPr>
                        <a:t>Suministros e insumos</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dirty="0">
                          <a:effectLst/>
                        </a:rPr>
                        <a:t> $                        402,90 </a:t>
                      </a:r>
                      <a:endParaRPr lang="es-ES" sz="1200" dirty="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spcAft>
                          <a:spcPts val="0"/>
                        </a:spcAft>
                      </a:pPr>
                      <a:r>
                        <a:rPr lang="es-ES" sz="1100">
                          <a:effectLst/>
                        </a:rPr>
                        <a:t>Servicios Básicos</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918,00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34982">
                <a:tc>
                  <a:txBody>
                    <a:bodyPr/>
                    <a:lstStyle/>
                    <a:p>
                      <a:pPr>
                        <a:spcAft>
                          <a:spcPts val="0"/>
                        </a:spcAft>
                      </a:pPr>
                      <a:r>
                        <a:rPr lang="es-ES" sz="1100">
                          <a:effectLst/>
                        </a:rPr>
                        <a:t>Sueldos y Salarios</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10.211,46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11034">
                <a:tc>
                  <a:txBody>
                    <a:bodyPr/>
                    <a:lstStyle/>
                    <a:p>
                      <a:pPr>
                        <a:spcAft>
                          <a:spcPts val="0"/>
                        </a:spcAft>
                      </a:pPr>
                      <a:r>
                        <a:rPr lang="es-ES" sz="1100">
                          <a:effectLst/>
                        </a:rPr>
                        <a:t>GASTOS DE VENTAS</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54.502,00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47897">
                <a:tc>
                  <a:txBody>
                    <a:bodyPr/>
                    <a:lstStyle/>
                    <a:p>
                      <a:pPr>
                        <a:spcAft>
                          <a:spcPts val="0"/>
                        </a:spcAft>
                      </a:pPr>
                      <a:r>
                        <a:rPr lang="es-ES" sz="1100">
                          <a:effectLst/>
                        </a:rPr>
                        <a:t>Embalaje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48.000,00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spcAft>
                          <a:spcPts val="0"/>
                        </a:spcAft>
                      </a:pPr>
                      <a:r>
                        <a:rPr lang="es-ES" sz="1100">
                          <a:effectLst/>
                        </a:rPr>
                        <a:t>Flete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1.600,00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75875">
                <a:tc>
                  <a:txBody>
                    <a:bodyPr/>
                    <a:lstStyle/>
                    <a:p>
                      <a:pPr>
                        <a:spcAft>
                          <a:spcPts val="0"/>
                        </a:spcAft>
                      </a:pPr>
                      <a:r>
                        <a:rPr lang="es-ES" sz="1100">
                          <a:effectLst/>
                        </a:rPr>
                        <a:t>Seguro transporte de la mercancía</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384,00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spcAft>
                          <a:spcPts val="0"/>
                        </a:spcAft>
                      </a:pPr>
                      <a:r>
                        <a:rPr lang="es-ES" sz="1100">
                          <a:effectLst/>
                        </a:rPr>
                        <a:t>Inspección Antinarcóticos</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960,00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spcAft>
                          <a:spcPts val="0"/>
                        </a:spcAft>
                      </a:pPr>
                      <a:r>
                        <a:rPr lang="es-ES" sz="1100">
                          <a:effectLst/>
                        </a:rPr>
                        <a:t>Aforo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540,00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75874">
                <a:tc>
                  <a:txBody>
                    <a:bodyPr/>
                    <a:lstStyle/>
                    <a:p>
                      <a:pPr>
                        <a:spcAft>
                          <a:spcPts val="0"/>
                        </a:spcAft>
                      </a:pPr>
                      <a:r>
                        <a:rPr lang="es-ES" sz="1100">
                          <a:effectLst/>
                        </a:rPr>
                        <a:t>Manipuleo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600,00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7296">
                <a:tc>
                  <a:txBody>
                    <a:bodyPr/>
                    <a:lstStyle/>
                    <a:p>
                      <a:pPr>
                        <a:spcAft>
                          <a:spcPts val="0"/>
                        </a:spcAft>
                      </a:pPr>
                      <a:r>
                        <a:rPr lang="es-ES" sz="1100">
                          <a:effectLst/>
                        </a:rPr>
                        <a:t>DOCUMENTOS DE EXPORTACIÓN</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2.418,00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lgn="just">
                        <a:spcAft>
                          <a:spcPts val="0"/>
                        </a:spcAft>
                      </a:pPr>
                      <a:r>
                        <a:rPr lang="es-ES" sz="1100">
                          <a:effectLst/>
                        </a:rPr>
                        <a:t>Certificado de Origen</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960,00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lgn="just">
                        <a:spcAft>
                          <a:spcPts val="0"/>
                        </a:spcAft>
                      </a:pPr>
                      <a:r>
                        <a:rPr lang="es-ES" sz="1100">
                          <a:effectLst/>
                        </a:rPr>
                        <a:t>Carta de crédito confirmada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600,00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lgn="just">
                        <a:spcAft>
                          <a:spcPts val="0"/>
                        </a:spcAft>
                      </a:pPr>
                      <a:r>
                        <a:rPr lang="es-ES" sz="1100">
                          <a:effectLst/>
                        </a:rPr>
                        <a:t>Documento Transporte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840,00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7297">
                <a:tc>
                  <a:txBody>
                    <a:bodyPr/>
                    <a:lstStyle/>
                    <a:p>
                      <a:pPr algn="just">
                        <a:spcAft>
                          <a:spcPts val="0"/>
                        </a:spcAft>
                      </a:pPr>
                      <a:r>
                        <a:rPr lang="es-ES" sz="1100">
                          <a:effectLst/>
                        </a:rPr>
                        <a:t>Factura Comercial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12,00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lgn="just">
                        <a:spcAft>
                          <a:spcPts val="0"/>
                        </a:spcAft>
                      </a:pPr>
                      <a:r>
                        <a:rPr lang="es-ES" sz="1100">
                          <a:effectLst/>
                        </a:rPr>
                        <a:t>Packing List </a:t>
                      </a:r>
                      <a:endParaRPr lang="es-ES" sz="1200">
                        <a:effectLst/>
                        <a:latin typeface="Times New Roman" panose="02020603050405020304" pitchFamily="18" charset="0"/>
                        <a:ea typeface="Times New Roman" panose="02020603050405020304" pitchFamily="18" charset="0"/>
                      </a:endParaRPr>
                    </a:p>
                  </a:txBody>
                  <a:tcPr marL="28412" marR="28412"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rPr>
                        <a:t> $                            6,00 </a:t>
                      </a:r>
                      <a:endParaRPr lang="es-ES" sz="1200">
                        <a:effectLst/>
                        <a:latin typeface="Times New Roman" panose="02020603050405020304" pitchFamily="18" charset="0"/>
                        <a:ea typeface="Times New Roman" panose="02020603050405020304" pitchFamily="18" charset="0"/>
                      </a:endParaRPr>
                    </a:p>
                  </a:txBody>
                  <a:tcPr marL="28412" marR="28412" marT="0" marB="0">
                    <a:lnL>
                      <a:noFill/>
                    </a:lnL>
                    <a:lnR w="12700" cmpd="sng">
                      <a:noFill/>
                    </a:lnR>
                    <a:lnT w="12700" cmpd="sng">
                      <a:noFill/>
                    </a:lnT>
                    <a:lnB w="12700" cmpd="sng">
                      <a:noFill/>
                    </a:lnB>
                    <a:lnTlToBr w="12700" cmpd="sng">
                      <a:noFill/>
                      <a:prstDash val="solid"/>
                    </a:lnTlToBr>
                    <a:lnBlToTr w="12700" cmpd="sng">
                      <a:noFill/>
                      <a:prstDash val="solid"/>
                    </a:lnBlToTr>
                  </a:tcPr>
                </a:tc>
              </a:tr>
              <a:tr h="165806">
                <a:tc>
                  <a:txBody>
                    <a:bodyPr/>
                    <a:lstStyle/>
                    <a:p>
                      <a:pPr algn="ctr">
                        <a:spcAft>
                          <a:spcPts val="0"/>
                        </a:spcAft>
                      </a:pPr>
                      <a:r>
                        <a:rPr lang="es-ES" sz="1100" dirty="0">
                          <a:effectLst/>
                        </a:rPr>
                        <a:t>TOTAL </a:t>
                      </a:r>
                      <a:endParaRPr lang="es-ES" sz="1200" dirty="0">
                        <a:effectLst/>
                        <a:latin typeface="Times New Roman" panose="02020603050405020304" pitchFamily="18" charset="0"/>
                        <a:ea typeface="Times New Roman" panose="02020603050405020304" pitchFamily="18" charset="0"/>
                      </a:endParaRPr>
                    </a:p>
                  </a:txBody>
                  <a:tcPr marL="18415" marR="18415"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dirty="0">
                          <a:effectLst/>
                        </a:rPr>
                        <a:t> $                   98.056,32 </a:t>
                      </a:r>
                      <a:endParaRPr lang="es-ES" sz="1200" dirty="0">
                        <a:effectLst/>
                        <a:latin typeface="Times New Roman" panose="02020603050405020304" pitchFamily="18" charset="0"/>
                        <a:ea typeface="Times New Roman" panose="02020603050405020304" pitchFamily="18" charset="0"/>
                      </a:endParaRPr>
                    </a:p>
                  </a:txBody>
                  <a:tcPr marL="18415" marR="18415" marT="0" marB="0">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4954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xit" presetSubtype="12" fill="hold" grpId="1" nodeType="clickEffect">
                                  <p:stCondLst>
                                    <p:cond delay="0"/>
                                  </p:stCondLst>
                                  <p:childTnLst>
                                    <p:animEffect transition="out" filter="strips(downLeft)">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8" presetClass="exit" presetSubtype="12" fill="hold" nodeType="withEffect">
                                  <p:stCondLst>
                                    <p:cond delay="0"/>
                                  </p:stCondLst>
                                  <p:childTnLst>
                                    <p:animEffect transition="out" filter="strips(downLeft)">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48491" y="174092"/>
            <a:ext cx="10058400" cy="835025"/>
          </a:xfrm>
        </p:spPr>
        <p:txBody>
          <a:bodyPr/>
          <a:lstStyle/>
          <a:p>
            <a:r>
              <a:rPr lang="es-EC" b="1" cap="all" dirty="0"/>
              <a:t>ESTUDIO FINANCIERO DEL </a:t>
            </a:r>
            <a:r>
              <a:rPr lang="es-EC" b="1" cap="all" dirty="0" smtClean="0"/>
              <a:t>PROYECTO</a:t>
            </a:r>
            <a:endParaRPr lang="es-ES" dirty="0"/>
          </a:p>
        </p:txBody>
      </p:sp>
      <p:sp>
        <p:nvSpPr>
          <p:cNvPr id="8" name="Rectangle 1"/>
          <p:cNvSpPr>
            <a:spLocks noChangeArrowheads="1"/>
          </p:cNvSpPr>
          <p:nvPr/>
        </p:nvSpPr>
        <p:spPr bwMode="auto">
          <a:xfrm>
            <a:off x="4611863" y="1255525"/>
            <a:ext cx="27157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S" sz="2400" b="0" i="0"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rPr>
              <a:t>Financiamiento del Proyecto </a:t>
            </a:r>
            <a:endParaRPr kumimoji="0" lang="es-ES" altLang="es-ES" sz="2000" b="0" i="0" u="none" strike="noStrike" cap="none" normalizeH="0" baseline="0" dirty="0" smtClean="0">
              <a:ln>
                <a:noFill/>
              </a:ln>
              <a:solidFill>
                <a:schemeClr val="tx1"/>
              </a:solidFill>
              <a:effectLst/>
              <a:latin typeface="+mj-lt"/>
            </a:endParaRPr>
          </a:p>
        </p:txBody>
      </p:sp>
      <p:sp>
        <p:nvSpPr>
          <p:cNvPr id="3" name="Rectángulo 2"/>
          <p:cNvSpPr/>
          <p:nvPr/>
        </p:nvSpPr>
        <p:spPr>
          <a:xfrm>
            <a:off x="3074126" y="2186876"/>
            <a:ext cx="6096000" cy="1754326"/>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spcAft>
                <a:spcPts val="0"/>
              </a:spcAft>
            </a:pPr>
            <a:r>
              <a:rPr lang="es-EC" dirty="0" smtClean="0">
                <a:solidFill>
                  <a:schemeClr val="bg1"/>
                </a:solidFill>
                <a:latin typeface="+mj-lt"/>
                <a:ea typeface="Times New Roman" panose="02020603050405020304" pitchFamily="18" charset="0"/>
              </a:rPr>
              <a:t>En este </a:t>
            </a:r>
            <a:r>
              <a:rPr lang="es-EC" dirty="0">
                <a:solidFill>
                  <a:schemeClr val="bg1"/>
                </a:solidFill>
                <a:latin typeface="+mj-lt"/>
                <a:ea typeface="Times New Roman" panose="02020603050405020304" pitchFamily="18" charset="0"/>
              </a:rPr>
              <a:t>caso el </a:t>
            </a:r>
            <a:r>
              <a:rPr lang="es-EC" dirty="0" smtClean="0">
                <a:solidFill>
                  <a:schemeClr val="bg1"/>
                </a:solidFill>
                <a:latin typeface="+mj-lt"/>
                <a:ea typeface="Times New Roman" panose="02020603050405020304" pitchFamily="18" charset="0"/>
              </a:rPr>
              <a:t>16 % </a:t>
            </a:r>
            <a:r>
              <a:rPr lang="es-EC" dirty="0">
                <a:solidFill>
                  <a:schemeClr val="bg1"/>
                </a:solidFill>
                <a:latin typeface="+mj-lt"/>
                <a:ea typeface="Times New Roman" panose="02020603050405020304" pitchFamily="18" charset="0"/>
              </a:rPr>
              <a:t>es financiamiento propio, mientras que el </a:t>
            </a:r>
            <a:r>
              <a:rPr lang="es-EC" dirty="0" smtClean="0">
                <a:solidFill>
                  <a:schemeClr val="bg1"/>
                </a:solidFill>
                <a:latin typeface="+mj-lt"/>
                <a:ea typeface="Times New Roman" panose="02020603050405020304" pitchFamily="18" charset="0"/>
              </a:rPr>
              <a:t>84 % </a:t>
            </a:r>
            <a:r>
              <a:rPr lang="es-EC" dirty="0">
                <a:solidFill>
                  <a:schemeClr val="bg1"/>
                </a:solidFill>
                <a:latin typeface="+mj-lt"/>
                <a:ea typeface="Times New Roman" panose="02020603050405020304" pitchFamily="18" charset="0"/>
              </a:rPr>
              <a:t>restante será financiado por la Corporación Financiera Nacional, el mismo que da facilidades para personas que quieran emprender una pequeña o mediana empresa.</a:t>
            </a:r>
            <a:endParaRPr lang="es-ES" dirty="0">
              <a:solidFill>
                <a:schemeClr val="bg1"/>
              </a:solidFill>
              <a:effectLst/>
              <a:latin typeface="+mj-lt"/>
              <a:ea typeface="Times New Roman" panose="02020603050405020304" pitchFamily="18" charset="0"/>
            </a:endParaRPr>
          </a:p>
        </p:txBody>
      </p:sp>
      <p:pic>
        <p:nvPicPr>
          <p:cNvPr id="3074" name="Picture 2" descr="http://files.santisman.webnode.es/200017784-0a7180c669/maquina_de_diner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411" y="4041556"/>
            <a:ext cx="2066925" cy="2286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1302035989"/>
              </p:ext>
            </p:extLst>
          </p:nvPr>
        </p:nvGraphicFramePr>
        <p:xfrm>
          <a:off x="1505740" y="1741237"/>
          <a:ext cx="9490349" cy="2300586"/>
        </p:xfrm>
        <a:graphic>
          <a:graphicData uri="http://schemas.openxmlformats.org/drawingml/2006/table">
            <a:tbl>
              <a:tblPr firstRow="1" firstCol="1" bandRow="1">
                <a:tableStyleId>{793D81CF-94F2-401A-BA57-92F5A7B2D0C5}</a:tableStyleId>
              </a:tblPr>
              <a:tblGrid>
                <a:gridCol w="1096372"/>
                <a:gridCol w="1630132"/>
                <a:gridCol w="954997"/>
                <a:gridCol w="1303159"/>
                <a:gridCol w="1946366"/>
                <a:gridCol w="1149532"/>
                <a:gridCol w="1409791"/>
              </a:tblGrid>
              <a:tr h="319804">
                <a:tc gridSpan="7">
                  <a:txBody>
                    <a:bodyPr/>
                    <a:lstStyle/>
                    <a:p>
                      <a:pPr algn="ctr">
                        <a:spcAft>
                          <a:spcPts val="0"/>
                        </a:spcAft>
                      </a:pPr>
                      <a:r>
                        <a:rPr lang="es-ES" sz="1600" dirty="0">
                          <a:effectLst/>
                          <a:latin typeface="+mj-lt"/>
                        </a:rPr>
                        <a:t>ESTADO DE FUENTES Y DE </a:t>
                      </a:r>
                      <a:r>
                        <a:rPr lang="es-ES" sz="1600" dirty="0" smtClean="0">
                          <a:effectLst/>
                          <a:latin typeface="+mj-lt"/>
                        </a:rPr>
                        <a:t>USOS</a:t>
                      </a:r>
                      <a:endParaRPr lang="es-ES" sz="28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hMerge="1">
                  <a:txBody>
                    <a:bodyPr/>
                    <a:lstStyle/>
                    <a:p>
                      <a:endParaRPr lang="es-ES"/>
                    </a:p>
                  </a:txBody>
                  <a:tcPr/>
                </a:tc>
                <a:tc hMerge="1">
                  <a:txBody>
                    <a:bodyPr/>
                    <a:lstStyle/>
                    <a:p>
                      <a:pPr>
                        <a:spcAft>
                          <a:spcPts val="0"/>
                        </a:spcAft>
                      </a:pPr>
                      <a:endParaRPr lang="es-ES" sz="2800" dirty="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5045">
                <a:tc rowSpan="2">
                  <a:txBody>
                    <a:bodyPr/>
                    <a:lstStyle/>
                    <a:p>
                      <a:pPr algn="ctr">
                        <a:spcAft>
                          <a:spcPts val="0"/>
                        </a:spcAft>
                      </a:pPr>
                      <a:r>
                        <a:rPr lang="es-ES" sz="1400">
                          <a:effectLst/>
                          <a:latin typeface="+mj-lt"/>
                        </a:rPr>
                        <a:t>INVERSIÓN</a:t>
                      </a:r>
                      <a:endParaRPr lang="es-ES" sz="28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rowSpan="2">
                  <a:txBody>
                    <a:bodyPr/>
                    <a:lstStyle/>
                    <a:p>
                      <a:pPr algn="ctr">
                        <a:spcAft>
                          <a:spcPts val="0"/>
                        </a:spcAft>
                      </a:pPr>
                      <a:r>
                        <a:rPr lang="es-ES" sz="1400">
                          <a:effectLst/>
                          <a:latin typeface="+mj-lt"/>
                        </a:rPr>
                        <a:t>VALOR USD.</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rowSpan="2">
                  <a:txBody>
                    <a:bodyPr/>
                    <a:lstStyle/>
                    <a:p>
                      <a:pPr algn="ctr">
                        <a:spcAft>
                          <a:spcPts val="0"/>
                        </a:spcAft>
                      </a:pPr>
                      <a:r>
                        <a:rPr lang="es-ES" sz="1400" dirty="0">
                          <a:effectLst/>
                          <a:latin typeface="+mj-lt"/>
                        </a:rPr>
                        <a:t>% INV. TOTAL</a:t>
                      </a:r>
                      <a:endParaRPr lang="es-ES" sz="28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es-ES" sz="1400" dirty="0">
                          <a:effectLst/>
                          <a:latin typeface="+mj-lt"/>
                        </a:rPr>
                        <a:t>RECURSOS PROPIOS</a:t>
                      </a:r>
                      <a:endParaRPr lang="es-ES" sz="28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s-E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effectLst/>
                          <a:latin typeface="+mj-lt"/>
                        </a:rPr>
                        <a:t>RECURSOS DE</a:t>
                      </a:r>
                      <a:r>
                        <a:rPr lang="es-ES" sz="1400" baseline="0" dirty="0" smtClean="0">
                          <a:effectLst/>
                          <a:latin typeface="+mj-lt"/>
                        </a:rPr>
                        <a:t> TERCEROS</a:t>
                      </a:r>
                      <a:endParaRPr lang="es-ES" sz="2800" dirty="0" smtClean="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S"/>
                    </a:p>
                  </a:txBody>
                  <a:tcPr/>
                </a:tc>
              </a:tr>
              <a:tr h="18121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Aft>
                          <a:spcPts val="0"/>
                        </a:spcAft>
                      </a:pPr>
                      <a:r>
                        <a:rPr lang="es-ES" sz="1400">
                          <a:effectLst/>
                          <a:latin typeface="+mj-lt"/>
                        </a:rPr>
                        <a:t>%</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400">
                          <a:effectLst/>
                          <a:latin typeface="+mj-lt"/>
                        </a:rPr>
                        <a:t>VALORES</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400">
                          <a:effectLst/>
                          <a:latin typeface="+mj-lt"/>
                        </a:rPr>
                        <a:t>%</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400">
                          <a:effectLst/>
                          <a:latin typeface="+mj-lt"/>
                        </a:rPr>
                        <a:t>VALORES</a:t>
                      </a:r>
                      <a:endParaRPr lang="es-ES" sz="28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73902">
                <a:tc>
                  <a:txBody>
                    <a:bodyPr/>
                    <a:lstStyle/>
                    <a:p>
                      <a:pPr>
                        <a:spcAft>
                          <a:spcPts val="0"/>
                        </a:spcAft>
                      </a:pPr>
                      <a:r>
                        <a:rPr lang="es-ES" sz="1400">
                          <a:effectLst/>
                          <a:latin typeface="+mj-lt"/>
                        </a:rPr>
                        <a:t>Activos Fijos</a:t>
                      </a:r>
                      <a:endParaRPr lang="es-ES" sz="28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 $                6.860,52 </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6,51%</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7</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 $                   6.860,52 </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0</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0,00</a:t>
                      </a:r>
                      <a:endParaRPr lang="es-ES" sz="28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300445">
                <a:tc>
                  <a:txBody>
                    <a:bodyPr/>
                    <a:lstStyle/>
                    <a:p>
                      <a:pPr>
                        <a:spcAft>
                          <a:spcPts val="0"/>
                        </a:spcAft>
                      </a:pPr>
                      <a:r>
                        <a:rPr lang="es-ES" sz="1400">
                          <a:effectLst/>
                          <a:latin typeface="+mj-lt"/>
                        </a:rPr>
                        <a:t>Activos Diferidos</a:t>
                      </a:r>
                      <a:endParaRPr lang="es-ES" sz="28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 $                   464,71 </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0,44%</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0</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 $                      464,71 </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0</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0,00</a:t>
                      </a:r>
                      <a:endParaRPr lang="es-ES" sz="28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304800">
                <a:tc>
                  <a:txBody>
                    <a:bodyPr/>
                    <a:lstStyle/>
                    <a:p>
                      <a:pPr>
                        <a:spcAft>
                          <a:spcPts val="0"/>
                        </a:spcAft>
                      </a:pPr>
                      <a:r>
                        <a:rPr lang="es-ES" sz="1400">
                          <a:effectLst/>
                          <a:latin typeface="+mj-lt"/>
                        </a:rPr>
                        <a:t>Capital de Trabajo</a:t>
                      </a:r>
                      <a:endParaRPr lang="es-ES" sz="28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 $              98.056,32 </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93,05%</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9</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 $                   9.805,63 </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84</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s-ES" sz="1400">
                          <a:effectLst/>
                          <a:latin typeface="+mj-lt"/>
                        </a:rPr>
                        <a:t>$  88.250,69 </a:t>
                      </a:r>
                      <a:endParaRPr lang="es-ES" sz="28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83028">
                <a:tc>
                  <a:txBody>
                    <a:bodyPr/>
                    <a:lstStyle/>
                    <a:p>
                      <a:pPr>
                        <a:spcAft>
                          <a:spcPts val="0"/>
                        </a:spcAft>
                      </a:pPr>
                      <a:r>
                        <a:rPr lang="es-ES" sz="1400">
                          <a:effectLst/>
                          <a:latin typeface="+mj-lt"/>
                        </a:rPr>
                        <a:t>Inversión Total</a:t>
                      </a:r>
                      <a:endParaRPr lang="es-ES" sz="28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 $            105.381,55 </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100,00%</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dirty="0">
                          <a:effectLst/>
                          <a:latin typeface="+mj-lt"/>
                        </a:rPr>
                        <a:t>16</a:t>
                      </a:r>
                      <a:endParaRPr lang="es-ES" sz="28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a:effectLst/>
                          <a:latin typeface="+mj-lt"/>
                        </a:rPr>
                        <a:t> $                 17.130,86 </a:t>
                      </a:r>
                      <a:endParaRPr lang="es-ES" sz="28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400" dirty="0">
                          <a:effectLst/>
                          <a:latin typeface="+mj-lt"/>
                        </a:rPr>
                        <a:t>84</a:t>
                      </a:r>
                      <a:endParaRPr lang="es-ES" sz="28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s-ES" sz="1400" dirty="0">
                          <a:effectLst/>
                          <a:latin typeface="+mj-lt"/>
                        </a:rPr>
                        <a:t>$  88.250,69 </a:t>
                      </a:r>
                      <a:endParaRPr lang="es-ES" sz="28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77524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 calcmode="lin" valueType="num">
                                      <p:cBhvr>
                                        <p:cTn id="21" dur="1000" fill="hold"/>
                                        <p:tgtEl>
                                          <p:spTgt spid="3074"/>
                                        </p:tgtEl>
                                        <p:attrNameLst>
                                          <p:attrName>style.rotation</p:attrName>
                                        </p:attrNameLst>
                                      </p:cBhvr>
                                      <p:tavLst>
                                        <p:tav tm="0">
                                          <p:val>
                                            <p:fltVal val="90"/>
                                          </p:val>
                                        </p:tav>
                                        <p:tav tm="100000">
                                          <p:val>
                                            <p:fltVal val="0"/>
                                          </p:val>
                                        </p:tav>
                                      </p:tavLst>
                                    </p:anim>
                                    <p:animEffect transition="in" filter="fade">
                                      <p:cBhvr>
                                        <p:cTn id="22" dur="1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3074"/>
                                        </p:tgtEl>
                                      </p:cBhvr>
                                    </p:animEffect>
                                    <p:set>
                                      <p:cBhvr>
                                        <p:cTn id="33" dur="1" fill="hold">
                                          <p:stCondLst>
                                            <p:cond delay="499"/>
                                          </p:stCondLst>
                                        </p:cTn>
                                        <p:tgtEl>
                                          <p:spTgt spid="307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7" presetClass="exit" presetSubtype="0" fill="hold" nodeType="clickEffect">
                                  <p:stCondLst>
                                    <p:cond delay="0"/>
                                  </p:stCondLst>
                                  <p:childTnLst>
                                    <p:animEffect transition="out" filter="fade">
                                      <p:cBhvr>
                                        <p:cTn id="41" dur="1000"/>
                                        <p:tgtEl>
                                          <p:spTgt spid="4"/>
                                        </p:tgtEl>
                                      </p:cBhvr>
                                    </p:animEffect>
                                    <p:anim calcmode="lin" valueType="num">
                                      <p:cBhvr>
                                        <p:cTn id="42" dur="1000"/>
                                        <p:tgtEl>
                                          <p:spTgt spid="4"/>
                                        </p:tgtEl>
                                        <p:attrNameLst>
                                          <p:attrName>ppt_x</p:attrName>
                                        </p:attrNameLst>
                                      </p:cBhvr>
                                      <p:tavLst>
                                        <p:tav tm="0">
                                          <p:val>
                                            <p:strVal val="ppt_x"/>
                                          </p:val>
                                        </p:tav>
                                        <p:tav tm="100000">
                                          <p:val>
                                            <p:strVal val="ppt_x"/>
                                          </p:val>
                                        </p:tav>
                                      </p:tavLst>
                                    </p:anim>
                                    <p:anim calcmode="lin" valueType="num">
                                      <p:cBhvr>
                                        <p:cTn id="43" dur="100" decel="100000"/>
                                        <p:tgtEl>
                                          <p:spTgt spid="4"/>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4"/>
                                        </p:tgtEl>
                                        <p:attrNameLst>
                                          <p:attrName>ppt_y</p:attrName>
                                        </p:attrNameLst>
                                      </p:cBhvr>
                                      <p:tavLst>
                                        <p:tav tm="0">
                                          <p:val>
                                            <p:strVal val="ppt_y"/>
                                          </p:val>
                                        </p:tav>
                                        <p:tav tm="100000">
                                          <p:val>
                                            <p:strVal val="ppt_y+1"/>
                                          </p:val>
                                        </p:tav>
                                      </p:tavLst>
                                    </p:anim>
                                    <p:set>
                                      <p:cBhvr>
                                        <p:cTn id="4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48491" y="174092"/>
            <a:ext cx="10058400" cy="835025"/>
          </a:xfrm>
        </p:spPr>
        <p:txBody>
          <a:bodyPr/>
          <a:lstStyle/>
          <a:p>
            <a:r>
              <a:rPr lang="es-EC" b="1" cap="all" dirty="0"/>
              <a:t>ESTUDIO FINANCIERO DEL </a:t>
            </a:r>
            <a:r>
              <a:rPr lang="es-EC" b="1" cap="all" dirty="0" smtClean="0"/>
              <a:t>PROYECTO</a:t>
            </a:r>
            <a:endParaRPr lang="es-ES" dirty="0"/>
          </a:p>
        </p:txBody>
      </p:sp>
      <p:sp>
        <p:nvSpPr>
          <p:cNvPr id="5" name="Rectángulo 4"/>
          <p:cNvSpPr/>
          <p:nvPr/>
        </p:nvSpPr>
        <p:spPr>
          <a:xfrm>
            <a:off x="4647968" y="1154276"/>
            <a:ext cx="2436308" cy="400110"/>
          </a:xfrm>
          <a:prstGeom prst="rect">
            <a:avLst/>
          </a:prstGeom>
        </p:spPr>
        <p:txBody>
          <a:bodyPr wrap="none">
            <a:spAutoFit/>
          </a:bodyPr>
          <a:lstStyle/>
          <a:p>
            <a:r>
              <a:rPr lang="es-ES_tradnl" sz="2000" b="1" dirty="0">
                <a:latin typeface="+mj-lt"/>
                <a:ea typeface="Times New Roman" panose="02020603050405020304" pitchFamily="18" charset="0"/>
                <a:cs typeface="Arial" panose="020B0604020202020204" pitchFamily="34" charset="0"/>
              </a:rPr>
              <a:t>Ingresos del Proyecto </a:t>
            </a:r>
            <a:endParaRPr lang="es-ES" sz="2000" b="1" dirty="0">
              <a:latin typeface="+mj-lt"/>
            </a:endParaRPr>
          </a:p>
        </p:txBody>
      </p:sp>
      <p:sp>
        <p:nvSpPr>
          <p:cNvPr id="6" name="Rectángulo 5"/>
          <p:cNvSpPr/>
          <p:nvPr/>
        </p:nvSpPr>
        <p:spPr>
          <a:xfrm>
            <a:off x="188559" y="1815547"/>
            <a:ext cx="6096000" cy="1754326"/>
          </a:xfrm>
          <a:prstGeom prst="rect">
            <a:avLst/>
          </a:prstGeom>
          <a:solidFill>
            <a:schemeClr val="accent1">
              <a:lumMod val="75000"/>
            </a:schemeClr>
          </a:solidFill>
        </p:spPr>
        <p:txBody>
          <a:bodyPr>
            <a:spAutoFit/>
          </a:bodyPr>
          <a:lstStyle/>
          <a:p>
            <a:pPr algn="just"/>
            <a:r>
              <a:rPr lang="es-ES_tradnl" dirty="0" smtClean="0">
                <a:solidFill>
                  <a:schemeClr val="bg1"/>
                </a:solidFill>
                <a:latin typeface="+mj-lt"/>
                <a:ea typeface="Times New Roman" panose="02020603050405020304" pitchFamily="18" charset="0"/>
              </a:rPr>
              <a:t>Los </a:t>
            </a:r>
            <a:r>
              <a:rPr lang="es-ES_tradnl" dirty="0">
                <a:solidFill>
                  <a:schemeClr val="bg1"/>
                </a:solidFill>
                <a:latin typeface="+mj-lt"/>
                <a:ea typeface="Times New Roman" panose="02020603050405020304" pitchFamily="18" charset="0"/>
              </a:rPr>
              <a:t>20 agricultores asociados tienen 30 hectáreas disponibles por lo que la capacidad de producción por cada hectárea de café al año es de 133 kg, al contar con 30 hectáreas se obtiene una producción anual de 4000 kilos por año, lo que se traduce en 16.000 unidades de café tostado y molido producidos al año, pues cada sobre contiene 250 gr.</a:t>
            </a:r>
            <a:endParaRPr lang="es-ES" dirty="0">
              <a:solidFill>
                <a:schemeClr val="bg1"/>
              </a:solidFill>
              <a:latin typeface="+mj-lt"/>
            </a:endParaRPr>
          </a:p>
        </p:txBody>
      </p:sp>
      <p:pic>
        <p:nvPicPr>
          <p:cNvPr id="4098" name="Picture 2" descr="http://www.que.es/archivos/201104/3776985w-640x640x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43" y="1815547"/>
            <a:ext cx="4771773" cy="1754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ángulo 6"/>
          <p:cNvSpPr/>
          <p:nvPr/>
        </p:nvSpPr>
        <p:spPr>
          <a:xfrm>
            <a:off x="188559" y="4318371"/>
            <a:ext cx="6096000" cy="1200329"/>
          </a:xfrm>
          <a:prstGeom prst="rect">
            <a:avLst/>
          </a:prstGeom>
          <a:solidFill>
            <a:schemeClr val="bg2">
              <a:lumMod val="50000"/>
            </a:schemeClr>
          </a:solidFill>
        </p:spPr>
        <p:txBody>
          <a:bodyPr wrap="square">
            <a:spAutoFit/>
          </a:bodyPr>
          <a:lstStyle/>
          <a:p>
            <a:pPr algn="just"/>
            <a:r>
              <a:rPr lang="es-ES_tradnl" dirty="0">
                <a:solidFill>
                  <a:schemeClr val="bg1"/>
                </a:solidFill>
                <a:latin typeface="+mj-lt"/>
                <a:ea typeface="Times New Roman" panose="02020603050405020304" pitchFamily="18" charset="0"/>
              </a:rPr>
              <a:t>El incremento de la producción depende directamente del aumento de la demanda de café tostado y molido en China, la misma que corresponde al 12,80</a:t>
            </a:r>
            <a:r>
              <a:rPr lang="es-ES_tradnl" dirty="0" smtClean="0">
                <a:solidFill>
                  <a:schemeClr val="bg1"/>
                </a:solidFill>
                <a:latin typeface="+mj-lt"/>
                <a:ea typeface="Times New Roman" panose="02020603050405020304" pitchFamily="18" charset="0"/>
              </a:rPr>
              <a:t>% a nivel país </a:t>
            </a:r>
            <a:r>
              <a:rPr lang="es-ES_tradnl" dirty="0">
                <a:solidFill>
                  <a:schemeClr val="bg1"/>
                </a:solidFill>
                <a:latin typeface="+mj-lt"/>
                <a:ea typeface="Times New Roman" panose="02020603050405020304" pitchFamily="18" charset="0"/>
              </a:rPr>
              <a:t>de acuerdo a </a:t>
            </a:r>
            <a:r>
              <a:rPr lang="es-ES" dirty="0">
                <a:solidFill>
                  <a:schemeClr val="bg1"/>
                </a:solidFill>
                <a:latin typeface="+mj-lt"/>
                <a:ea typeface="Times New Roman" panose="02020603050405020304" pitchFamily="18" charset="0"/>
              </a:rPr>
              <a:t>(Organización Internacional del Café, 2013</a:t>
            </a:r>
            <a:r>
              <a:rPr lang="es-ES" dirty="0" smtClean="0">
                <a:solidFill>
                  <a:schemeClr val="bg1"/>
                </a:solidFill>
                <a:latin typeface="+mj-lt"/>
                <a:ea typeface="Times New Roman" panose="02020603050405020304" pitchFamily="18" charset="0"/>
              </a:rPr>
              <a:t>).</a:t>
            </a:r>
            <a:endParaRPr lang="es-ES" dirty="0">
              <a:solidFill>
                <a:schemeClr val="bg1"/>
              </a:solidFill>
              <a:latin typeface="+mj-lt"/>
            </a:endParaRPr>
          </a:p>
        </p:txBody>
      </p:sp>
      <p:pic>
        <p:nvPicPr>
          <p:cNvPr id="4100" name="Picture 4" descr="http://www.preguntame.mx/imagenes2/incrementar-las-vent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843" y="3782540"/>
            <a:ext cx="4771773" cy="18804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p:cNvGraphicFramePr>
            <a:graphicFrameLocks noGrp="1"/>
          </p:cNvGraphicFramePr>
          <p:nvPr/>
        </p:nvGraphicFramePr>
        <p:xfrm>
          <a:off x="1135096" y="1991042"/>
          <a:ext cx="9462051" cy="2287197"/>
        </p:xfrm>
        <a:graphic>
          <a:graphicData uri="http://schemas.openxmlformats.org/drawingml/2006/table">
            <a:tbl>
              <a:tblPr firstRow="1" firstCol="1" bandRow="1">
                <a:tableStyleId>{793D81CF-94F2-401A-BA57-92F5A7B2D0C5}</a:tableStyleId>
              </a:tblPr>
              <a:tblGrid>
                <a:gridCol w="1521174"/>
                <a:gridCol w="1527137"/>
                <a:gridCol w="1282748"/>
                <a:gridCol w="1282748"/>
                <a:gridCol w="1282748"/>
                <a:gridCol w="1282748"/>
                <a:gridCol w="1282748"/>
              </a:tblGrid>
              <a:tr h="924436">
                <a:tc>
                  <a:txBody>
                    <a:bodyPr/>
                    <a:lstStyle/>
                    <a:p>
                      <a:pPr algn="ctr">
                        <a:spcAft>
                          <a:spcPts val="0"/>
                        </a:spcAft>
                      </a:pPr>
                      <a:r>
                        <a:rPr lang="es-ES" sz="1600" dirty="0">
                          <a:effectLst/>
                        </a:rPr>
                        <a:t>% Crecimiento Demanda</a:t>
                      </a:r>
                      <a:endParaRPr lang="es-ES" sz="16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es-ES" sz="1600" dirty="0">
                          <a:effectLst/>
                        </a:rPr>
                        <a:t>Variedad de Café</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es-ES" sz="1600" dirty="0">
                          <a:effectLst/>
                        </a:rPr>
                        <a:t>Unidades de 250 gr c/u</a:t>
                      </a:r>
                    </a:p>
                    <a:p>
                      <a:pPr algn="ctr">
                        <a:spcAft>
                          <a:spcPts val="0"/>
                        </a:spcAft>
                      </a:pPr>
                      <a:r>
                        <a:rPr lang="es-ES" sz="1600" dirty="0">
                          <a:effectLst/>
                        </a:rPr>
                        <a:t> </a:t>
                      </a:r>
                    </a:p>
                    <a:p>
                      <a:pPr algn="ctr">
                        <a:spcAft>
                          <a:spcPts val="0"/>
                        </a:spcAft>
                      </a:pPr>
                      <a:r>
                        <a:rPr lang="es-ES" sz="1600" dirty="0">
                          <a:effectLst/>
                        </a:rPr>
                        <a:t>AÑO 1</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es-ES" sz="1600" dirty="0">
                          <a:effectLst/>
                        </a:rPr>
                        <a:t>Unidades de 250 gr c/u</a:t>
                      </a:r>
                    </a:p>
                    <a:p>
                      <a:pPr algn="ctr">
                        <a:spcAft>
                          <a:spcPts val="0"/>
                        </a:spcAft>
                      </a:pPr>
                      <a:r>
                        <a:rPr lang="es-ES" sz="1600" dirty="0">
                          <a:effectLst/>
                        </a:rPr>
                        <a:t> </a:t>
                      </a:r>
                    </a:p>
                    <a:p>
                      <a:pPr algn="ctr">
                        <a:spcAft>
                          <a:spcPts val="0"/>
                        </a:spcAft>
                      </a:pPr>
                      <a:r>
                        <a:rPr lang="es-ES" sz="1600" dirty="0">
                          <a:effectLst/>
                        </a:rPr>
                        <a:t>AÑO 2</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es-ES" sz="1600" dirty="0">
                          <a:effectLst/>
                        </a:rPr>
                        <a:t>Unidades de 250 gr c/u</a:t>
                      </a:r>
                    </a:p>
                    <a:p>
                      <a:pPr algn="ctr">
                        <a:spcAft>
                          <a:spcPts val="0"/>
                        </a:spcAft>
                      </a:pPr>
                      <a:r>
                        <a:rPr lang="es-ES" sz="1600" dirty="0">
                          <a:effectLst/>
                        </a:rPr>
                        <a:t> </a:t>
                      </a:r>
                    </a:p>
                    <a:p>
                      <a:pPr algn="ctr">
                        <a:spcAft>
                          <a:spcPts val="0"/>
                        </a:spcAft>
                      </a:pPr>
                      <a:r>
                        <a:rPr lang="es-ES" sz="1600" dirty="0">
                          <a:effectLst/>
                        </a:rPr>
                        <a:t>AÑO 3</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es-ES" sz="1600" dirty="0">
                          <a:effectLst/>
                        </a:rPr>
                        <a:t>Unidades de 250 gr c/u</a:t>
                      </a:r>
                    </a:p>
                    <a:p>
                      <a:pPr algn="ctr">
                        <a:spcAft>
                          <a:spcPts val="0"/>
                        </a:spcAft>
                      </a:pPr>
                      <a:r>
                        <a:rPr lang="es-ES" sz="1600" dirty="0">
                          <a:effectLst/>
                        </a:rPr>
                        <a:t> </a:t>
                      </a:r>
                    </a:p>
                    <a:p>
                      <a:pPr algn="ctr">
                        <a:spcAft>
                          <a:spcPts val="0"/>
                        </a:spcAft>
                      </a:pPr>
                      <a:r>
                        <a:rPr lang="es-ES" sz="1600" dirty="0">
                          <a:effectLst/>
                        </a:rPr>
                        <a:t>AÑO 4</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es-ES" sz="1600" dirty="0">
                          <a:effectLst/>
                        </a:rPr>
                        <a:t>Unidades de 250 gr c/u</a:t>
                      </a:r>
                    </a:p>
                    <a:p>
                      <a:pPr algn="ctr">
                        <a:spcAft>
                          <a:spcPts val="0"/>
                        </a:spcAft>
                      </a:pPr>
                      <a:r>
                        <a:rPr lang="es-ES" sz="1600" dirty="0">
                          <a:effectLst/>
                        </a:rPr>
                        <a:t> </a:t>
                      </a:r>
                    </a:p>
                    <a:p>
                      <a:pPr algn="ctr">
                        <a:spcAft>
                          <a:spcPts val="0"/>
                        </a:spcAft>
                      </a:pPr>
                      <a:r>
                        <a:rPr lang="es-ES" sz="1600" dirty="0">
                          <a:effectLst/>
                        </a:rPr>
                        <a:t>AÑO 5</a:t>
                      </a:r>
                      <a:endParaRPr lang="es-ES" sz="16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r>
              <a:tr h="242585">
                <a:tc>
                  <a:txBody>
                    <a:bodyPr/>
                    <a:lstStyle/>
                    <a:p>
                      <a:pPr algn="r">
                        <a:spcAft>
                          <a:spcPts val="0"/>
                        </a:spcAft>
                      </a:pPr>
                      <a:r>
                        <a:rPr lang="es-ES" sz="1600">
                          <a:effectLst/>
                        </a:rPr>
                        <a:t>12,80%</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s-ES" sz="1600">
                          <a:effectLst/>
                        </a:rPr>
                        <a:t>Typica (40%)</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6.400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7.219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8.143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9.186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dirty="0">
                          <a:effectLst/>
                        </a:rPr>
                        <a:t>  10.361 </a:t>
                      </a:r>
                      <a:endParaRPr lang="es-ES" sz="16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52415">
                <a:tc>
                  <a:txBody>
                    <a:bodyPr/>
                    <a:lstStyle/>
                    <a:p>
                      <a:pPr algn="r">
                        <a:spcAft>
                          <a:spcPts val="0"/>
                        </a:spcAft>
                      </a:pPr>
                      <a:r>
                        <a:rPr lang="es-ES" sz="1600">
                          <a:effectLst/>
                        </a:rPr>
                        <a:t>12,80%</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s-ES" sz="1600">
                          <a:effectLst/>
                        </a:rPr>
                        <a:t>Borbon (30%)</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4.800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5.414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6.107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6.889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7.771 </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2585">
                <a:tc>
                  <a:txBody>
                    <a:bodyPr/>
                    <a:lstStyle/>
                    <a:p>
                      <a:pPr algn="r">
                        <a:spcAft>
                          <a:spcPts val="0"/>
                        </a:spcAft>
                      </a:pPr>
                      <a:r>
                        <a:rPr lang="es-ES" sz="1600">
                          <a:effectLst/>
                        </a:rPr>
                        <a:t>12,80%</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s-ES" sz="1600">
                          <a:effectLst/>
                        </a:rPr>
                        <a:t>Gueisha (15%)</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2.400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2.707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3.054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3.445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3.886 </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55532">
                <a:tc>
                  <a:txBody>
                    <a:bodyPr/>
                    <a:lstStyle/>
                    <a:p>
                      <a:pPr algn="r">
                        <a:spcAft>
                          <a:spcPts val="0"/>
                        </a:spcAft>
                      </a:pPr>
                      <a:r>
                        <a:rPr lang="es-ES" sz="1600">
                          <a:effectLst/>
                        </a:rPr>
                        <a:t>12,80%</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s-ES" sz="1600">
                          <a:effectLst/>
                        </a:rPr>
                        <a:t>Pacarama (15%)</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2.400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2.707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3.054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3.445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      3.886 </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316210">
                <a:tc>
                  <a:txBody>
                    <a:bodyPr/>
                    <a:lstStyle/>
                    <a:p>
                      <a:endParaRPr lang="es-ES" sz="1600">
                        <a:effectLst/>
                        <a:latin typeface="+mj-lt"/>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s-ES" sz="1600" dirty="0">
                          <a:effectLst/>
                        </a:rPr>
                        <a:t>Total </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16.000</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18.048</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20.358</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rPr>
                        <a:t>22.964</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dirty="0">
                          <a:effectLst/>
                        </a:rPr>
                        <a:t>25.903</a:t>
                      </a:r>
                      <a:endParaRPr lang="es-ES" sz="16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0" name="Rectangle 5"/>
          <p:cNvSpPr>
            <a:spLocks noChangeArrowheads="1"/>
          </p:cNvSpPr>
          <p:nvPr/>
        </p:nvSpPr>
        <p:spPr bwMode="auto">
          <a:xfrm>
            <a:off x="4312072" y="1491443"/>
            <a:ext cx="50998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6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Cantidades a producirse por a</a:t>
            </a:r>
            <a:r>
              <a:rPr kumimoji="0" lang="es-EC" altLang="es-E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ñ</a:t>
            </a:r>
            <a:r>
              <a:rPr kumimoji="0" lang="es-EC" altLang="es-ES" sz="16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o</a:t>
            </a:r>
            <a:endParaRPr kumimoji="0" lang="es-EC" altLang="es-ES" sz="2400" b="0" i="0" u="none" strike="noStrike" cap="none" normalizeH="0" baseline="0" dirty="0" smtClean="0">
              <a:ln>
                <a:noFill/>
              </a:ln>
              <a:solidFill>
                <a:schemeClr val="tx1"/>
              </a:solidFill>
              <a:effectLst/>
              <a:latin typeface="Arial" panose="020B0604020202020204" pitchFamily="34" charset="0"/>
            </a:endParaRPr>
          </a:p>
        </p:txBody>
      </p:sp>
      <p:sp>
        <p:nvSpPr>
          <p:cNvPr id="11" name="Rectángulo 10"/>
          <p:cNvSpPr/>
          <p:nvPr/>
        </p:nvSpPr>
        <p:spPr>
          <a:xfrm>
            <a:off x="2673129" y="2137422"/>
            <a:ext cx="6096000" cy="2585323"/>
          </a:xfrm>
          <a:prstGeom prst="rect">
            <a:avLst/>
          </a:prstGeom>
          <a:solidFill>
            <a:srgbClr val="FFC000"/>
          </a:solidFill>
        </p:spPr>
        <p:txBody>
          <a:bodyPr>
            <a:spAutoFit/>
          </a:bodyPr>
          <a:lstStyle/>
          <a:p>
            <a:pPr algn="just">
              <a:lnSpc>
                <a:spcPct val="150000"/>
              </a:lnSpc>
              <a:spcAft>
                <a:spcPts val="0"/>
              </a:spcAft>
            </a:pPr>
            <a:r>
              <a:rPr lang="es-ES_tradnl" dirty="0">
                <a:latin typeface="+mj-lt"/>
                <a:ea typeface="Times New Roman" panose="02020603050405020304" pitchFamily="18" charset="0"/>
              </a:rPr>
              <a:t>El precio al cual se venderá cada unidad de 250 gr de café tostado y molido es de </a:t>
            </a:r>
            <a:r>
              <a:rPr lang="es-ES_tradnl" dirty="0" smtClean="0">
                <a:latin typeface="+mj-lt"/>
                <a:ea typeface="Times New Roman" panose="02020603050405020304" pitchFamily="18" charset="0"/>
              </a:rPr>
              <a:t>9 USD</a:t>
            </a:r>
            <a:r>
              <a:rPr lang="es-ES_tradnl" dirty="0">
                <a:latin typeface="+mj-lt"/>
                <a:ea typeface="Times New Roman" panose="02020603050405020304" pitchFamily="18" charset="0"/>
              </a:rPr>
              <a:t>, el precio referencial al cual se vende el café de este tipo en China de acuerdo a </a:t>
            </a:r>
            <a:r>
              <a:rPr lang="es-ES" dirty="0">
                <a:latin typeface="+mj-lt"/>
                <a:ea typeface="Times New Roman" panose="02020603050405020304" pitchFamily="18" charset="0"/>
              </a:rPr>
              <a:t>(ILLY SHOP, 2015)</a:t>
            </a:r>
            <a:r>
              <a:rPr lang="es-ES_tradnl" dirty="0">
                <a:latin typeface="+mj-lt"/>
                <a:ea typeface="Times New Roman" panose="02020603050405020304" pitchFamily="18" charset="0"/>
              </a:rPr>
              <a:t> es de 9,79 USD (8,66 €), </a:t>
            </a:r>
            <a:r>
              <a:rPr lang="es-ES_tradnl" dirty="0" smtClean="0">
                <a:latin typeface="+mj-lt"/>
                <a:ea typeface="Times New Roman" panose="02020603050405020304" pitchFamily="18" charset="0"/>
              </a:rPr>
              <a:t>Para </a:t>
            </a:r>
            <a:r>
              <a:rPr lang="es-ES_tradnl" dirty="0">
                <a:latin typeface="+mj-lt"/>
                <a:ea typeface="Times New Roman" panose="02020603050405020304" pitchFamily="18" charset="0"/>
              </a:rPr>
              <a:t>la construcción de la siguiente tabla se ha multiplicado la cantidad (Q) por el precio unitario ($). </a:t>
            </a:r>
            <a:endParaRPr lang="es-ES" dirty="0">
              <a:effectLst/>
              <a:latin typeface="+mj-lt"/>
              <a:ea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577543548"/>
              </p:ext>
            </p:extLst>
          </p:nvPr>
        </p:nvGraphicFramePr>
        <p:xfrm>
          <a:off x="1096963" y="1878492"/>
          <a:ext cx="10058400" cy="2464908"/>
        </p:xfrm>
        <a:graphic>
          <a:graphicData uri="http://schemas.openxmlformats.org/drawingml/2006/table">
            <a:tbl>
              <a:tblPr firstRow="1" firstCol="1" bandRow="1">
                <a:tableStyleId>{793D81CF-94F2-401A-BA57-92F5A7B2D0C5}</a:tableStyleId>
              </a:tblPr>
              <a:tblGrid>
                <a:gridCol w="1676400"/>
                <a:gridCol w="1676400"/>
                <a:gridCol w="1676400"/>
                <a:gridCol w="1676400"/>
                <a:gridCol w="1676400"/>
                <a:gridCol w="1676400"/>
              </a:tblGrid>
              <a:tr h="410818">
                <a:tc>
                  <a:txBody>
                    <a:bodyPr/>
                    <a:lstStyle/>
                    <a:p>
                      <a:pPr algn="ctr">
                        <a:spcAft>
                          <a:spcPts val="0"/>
                        </a:spcAft>
                      </a:pPr>
                      <a:r>
                        <a:rPr lang="es-ES" sz="1400" dirty="0">
                          <a:effectLst/>
                        </a:rPr>
                        <a:t>VENTAS </a:t>
                      </a:r>
                      <a:endParaRPr lang="es-ES" sz="36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400" dirty="0">
                          <a:effectLst/>
                        </a:rPr>
                        <a:t>AÑO 1</a:t>
                      </a:r>
                      <a:endParaRPr lang="es-ES" sz="3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400" dirty="0">
                          <a:effectLst/>
                        </a:rPr>
                        <a:t>AÑO 2</a:t>
                      </a:r>
                      <a:endParaRPr lang="es-ES" sz="3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400" dirty="0">
                          <a:effectLst/>
                        </a:rPr>
                        <a:t>AÑO 3</a:t>
                      </a:r>
                      <a:endParaRPr lang="es-ES" sz="3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400" dirty="0">
                          <a:effectLst/>
                        </a:rPr>
                        <a:t>AÑO 4</a:t>
                      </a:r>
                      <a:endParaRPr lang="es-ES" sz="3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400" dirty="0">
                          <a:effectLst/>
                        </a:rPr>
                        <a:t>AÑO 5</a:t>
                      </a:r>
                      <a:endParaRPr lang="es-ES" sz="36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r>
              <a:tr h="410818">
                <a:tc>
                  <a:txBody>
                    <a:bodyPr/>
                    <a:lstStyle/>
                    <a:p>
                      <a:pPr>
                        <a:spcAft>
                          <a:spcPts val="0"/>
                        </a:spcAft>
                      </a:pPr>
                      <a:r>
                        <a:rPr lang="es-ES" sz="1400">
                          <a:effectLst/>
                        </a:rPr>
                        <a:t>Typica (40%)</a:t>
                      </a:r>
                      <a:endParaRPr lang="es-ES" sz="3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57.600,00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64.972,80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73.289,32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82.670,35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93.252,16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410818">
                <a:tc>
                  <a:txBody>
                    <a:bodyPr/>
                    <a:lstStyle/>
                    <a:p>
                      <a:pPr>
                        <a:spcAft>
                          <a:spcPts val="0"/>
                        </a:spcAft>
                      </a:pPr>
                      <a:r>
                        <a:rPr lang="es-ES" sz="1400">
                          <a:effectLst/>
                        </a:rPr>
                        <a:t>Borbon (30%)</a:t>
                      </a:r>
                      <a:endParaRPr lang="es-ES" sz="3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43.200,00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48.729,60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54.966,99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62.002,76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69.939,12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410818">
                <a:tc>
                  <a:txBody>
                    <a:bodyPr/>
                    <a:lstStyle/>
                    <a:p>
                      <a:pPr>
                        <a:spcAft>
                          <a:spcPts val="0"/>
                        </a:spcAft>
                      </a:pPr>
                      <a:r>
                        <a:rPr lang="es-ES" sz="1400">
                          <a:effectLst/>
                        </a:rPr>
                        <a:t>Gueisha (15%)</a:t>
                      </a:r>
                      <a:endParaRPr lang="es-ES" sz="3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21.600,00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24.364,80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27.483,49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31.001,38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34.969,56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410818">
                <a:tc>
                  <a:txBody>
                    <a:bodyPr/>
                    <a:lstStyle/>
                    <a:p>
                      <a:pPr>
                        <a:spcAft>
                          <a:spcPts val="0"/>
                        </a:spcAft>
                      </a:pPr>
                      <a:r>
                        <a:rPr lang="es-ES" sz="1400">
                          <a:effectLst/>
                        </a:rPr>
                        <a:t>Pacarama (15%)</a:t>
                      </a:r>
                      <a:endParaRPr lang="es-ES" sz="3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21.600,00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24.364,80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27.483,49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31.001,38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34.969,56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410818">
                <a:tc>
                  <a:txBody>
                    <a:bodyPr/>
                    <a:lstStyle/>
                    <a:p>
                      <a:pPr>
                        <a:spcAft>
                          <a:spcPts val="0"/>
                        </a:spcAft>
                      </a:pPr>
                      <a:r>
                        <a:rPr lang="es-ES" sz="1400">
                          <a:effectLst/>
                        </a:rPr>
                        <a:t>Total </a:t>
                      </a:r>
                      <a:endParaRPr lang="es-ES" sz="3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144.000,00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162.432,00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183.223,30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a:effectLst/>
                          <a:latin typeface="+mj-lt"/>
                        </a:rPr>
                        <a:t> $        206.675,88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s-ES" sz="1600" b="0" i="0" u="none" strike="noStrike" dirty="0">
                          <a:effectLst/>
                          <a:latin typeface="+mj-lt"/>
                        </a:rPr>
                        <a:t> $        233.130,39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9977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xit" presetSubtype="12" fill="hold" grpId="1" nodeType="clickEffect">
                                  <p:stCondLst>
                                    <p:cond delay="0"/>
                                  </p:stCondLst>
                                  <p:childTnLst>
                                    <p:animEffect transition="out" filter="strips(downLeft)">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8" presetClass="exit" presetSubtype="12" fill="hold" nodeType="withEffect">
                                  <p:stCondLst>
                                    <p:cond delay="0"/>
                                  </p:stCondLst>
                                  <p:childTnLst>
                                    <p:animEffect transition="out" filter="strips(downLeft)">
                                      <p:cBhvr>
                                        <p:cTn id="25" dur="500"/>
                                        <p:tgtEl>
                                          <p:spTgt spid="4100"/>
                                        </p:tgtEl>
                                      </p:cBhvr>
                                    </p:animEffect>
                                    <p:set>
                                      <p:cBhvr>
                                        <p:cTn id="26" dur="1" fill="hold">
                                          <p:stCondLst>
                                            <p:cond delay="499"/>
                                          </p:stCondLst>
                                        </p:cTn>
                                        <p:tgtEl>
                                          <p:spTgt spid="410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xit" presetSubtype="12" fill="hold" grpId="1" nodeType="clickEffect">
                                  <p:stCondLst>
                                    <p:cond delay="0"/>
                                  </p:stCondLst>
                                  <p:childTnLst>
                                    <p:animEffect transition="out" filter="strips(downLeft)">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8" presetClass="exit" presetSubtype="12" fill="hold" nodeType="withEffect">
                                  <p:stCondLst>
                                    <p:cond delay="0"/>
                                  </p:stCondLst>
                                  <p:childTnLst>
                                    <p:animEffect transition="out" filter="strips(downLeft)">
                                      <p:cBhvr>
                                        <p:cTn id="33" dur="500"/>
                                        <p:tgtEl>
                                          <p:spTgt spid="4098"/>
                                        </p:tgtEl>
                                      </p:cBhvr>
                                    </p:animEffect>
                                    <p:set>
                                      <p:cBhvr>
                                        <p:cTn id="34" dur="1" fill="hold">
                                          <p:stCondLst>
                                            <p:cond delay="499"/>
                                          </p:stCondLst>
                                        </p:cTn>
                                        <p:tgtEl>
                                          <p:spTgt spid="409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xit" presetSubtype="21" fill="hold" grpId="1" nodeType="clickEffect">
                                  <p:stCondLst>
                                    <p:cond delay="0"/>
                                  </p:stCondLst>
                                  <p:childTnLst>
                                    <p:animEffect transition="out" filter="barn(inVertical)">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6" presetClass="exit" presetSubtype="21" fill="hold" nodeType="withEffect">
                                  <p:stCondLst>
                                    <p:cond delay="0"/>
                                  </p:stCondLst>
                                  <p:childTnLst>
                                    <p:animEffect transition="out" filter="barn(inVertical)">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43" presetClass="exit" presetSubtype="0" fill="hold" nodeType="clickEffect">
                                  <p:stCondLst>
                                    <p:cond delay="0"/>
                                  </p:stCondLst>
                                  <p:childTnLst>
                                    <p:anim calcmode="lin" valueType="num">
                                      <p:cBhvr>
                                        <p:cTn id="66" dur="600" decel="50000">
                                          <p:stCondLst>
                                            <p:cond delay="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400">
                                          <p:stCondLst>
                                            <p:cond delay="600"/>
                                          </p:stCondLst>
                                        </p:cTn>
                                        <p:tgtEl>
                                          <p:spTgt spid="12"/>
                                        </p:tgtEl>
                                        <p:attrNameLst>
                                          <p:attrName>ppt_x</p:attrName>
                                        </p:attrNameLst>
                                      </p:cBhvr>
                                      <p:tavLst>
                                        <p:tav tm="0">
                                          <p:val>
                                            <p:strVal val="ppt_x"/>
                                          </p:val>
                                        </p:tav>
                                        <p:tav tm="100000">
                                          <p:val>
                                            <p:strVal val="ppt_x"/>
                                          </p:val>
                                        </p:tav>
                                      </p:tavLst>
                                    </p:anim>
                                    <p:anim calcmode="lin" valueType="num">
                                      <p:cBhvr>
                                        <p:cTn id="68" dur="600" decel="50000">
                                          <p:stCondLst>
                                            <p:cond delay="0"/>
                                          </p:stCondLst>
                                        </p:cTn>
                                        <p:tgtEl>
                                          <p:spTgt spid="12"/>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69" dur="400">
                                          <p:stCondLst>
                                            <p:cond delay="600"/>
                                          </p:stCondLst>
                                        </p:cTn>
                                        <p:tgtEl>
                                          <p:spTgt spid="12"/>
                                        </p:tgtEl>
                                        <p:attrNameLst>
                                          <p:attrName>ppt_y</p:attrName>
                                        </p:attrNameLst>
                                      </p:cBhvr>
                                      <p:tavLst>
                                        <p:tav tm="0">
                                          <p:val>
                                            <p:strVal val="ppt_y"/>
                                          </p:val>
                                        </p:tav>
                                        <p:tav tm="100000">
                                          <p:val>
                                            <p:strVal val="ppt_y"/>
                                          </p:val>
                                        </p:tav>
                                      </p:tavLst>
                                    </p:anim>
                                    <p:animEffect transition="out" filter="fade">
                                      <p:cBhvr>
                                        <p:cTn id="70" dur="100">
                                          <p:stCondLst>
                                            <p:cond delay="900"/>
                                          </p:stCondLst>
                                        </p:cTn>
                                        <p:tgtEl>
                                          <p:spTgt spid="12"/>
                                        </p:tgtEl>
                                      </p:cBhvr>
                                    </p:animEffect>
                                    <p:set>
                                      <p:cBhvr>
                                        <p:cTn id="71"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10" grpId="0"/>
      <p:bldP spid="10" grpId="1"/>
      <p:bldP spid="11" grpId="0" animBg="1"/>
      <p:bldP spid="1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48491" y="174092"/>
            <a:ext cx="10058400" cy="835025"/>
          </a:xfrm>
        </p:spPr>
        <p:txBody>
          <a:bodyPr/>
          <a:lstStyle/>
          <a:p>
            <a:r>
              <a:rPr lang="es-EC" b="1" cap="all" dirty="0"/>
              <a:t>ESTUDIO FINANCIERO DEL </a:t>
            </a:r>
            <a:r>
              <a:rPr lang="es-EC" b="1" cap="all" dirty="0" smtClean="0"/>
              <a:t>PROYECTO</a:t>
            </a:r>
            <a:endParaRPr lang="es-ES" dirty="0"/>
          </a:p>
        </p:txBody>
      </p:sp>
      <p:sp>
        <p:nvSpPr>
          <p:cNvPr id="5" name="Rectángulo 4"/>
          <p:cNvSpPr/>
          <p:nvPr/>
        </p:nvSpPr>
        <p:spPr>
          <a:xfrm>
            <a:off x="4647968" y="1154276"/>
            <a:ext cx="2173159" cy="400110"/>
          </a:xfrm>
          <a:prstGeom prst="rect">
            <a:avLst/>
          </a:prstGeom>
        </p:spPr>
        <p:txBody>
          <a:bodyPr wrap="none">
            <a:spAutoFit/>
          </a:bodyPr>
          <a:lstStyle/>
          <a:p>
            <a:r>
              <a:rPr lang="es-ES_tradnl" sz="2000" b="1" dirty="0" smtClean="0">
                <a:latin typeface="+mj-lt"/>
                <a:cs typeface="Arial" panose="020B0604020202020204" pitchFamily="34" charset="0"/>
              </a:rPr>
              <a:t>Costos del Proyecto</a:t>
            </a:r>
            <a:endParaRPr lang="es-ES" sz="2000" b="1" dirty="0">
              <a:latin typeface="+mj-lt"/>
            </a:endParaRPr>
          </a:p>
        </p:txBody>
      </p:sp>
      <p:graphicFrame>
        <p:nvGraphicFramePr>
          <p:cNvPr id="13" name="Tabla 12"/>
          <p:cNvGraphicFramePr>
            <a:graphicFrameLocks noGrp="1"/>
          </p:cNvGraphicFramePr>
          <p:nvPr>
            <p:extLst>
              <p:ext uri="{D42A27DB-BD31-4B8C-83A1-F6EECF244321}">
                <p14:modId xmlns:p14="http://schemas.microsoft.com/office/powerpoint/2010/main" val="1834812585"/>
              </p:ext>
            </p:extLst>
          </p:nvPr>
        </p:nvGraphicFramePr>
        <p:xfrm>
          <a:off x="1746320" y="1669774"/>
          <a:ext cx="8153055" cy="4178257"/>
        </p:xfrm>
        <a:graphic>
          <a:graphicData uri="http://schemas.openxmlformats.org/drawingml/2006/table">
            <a:tbl>
              <a:tblPr firstRow="1" firstCol="1" bandRow="1">
                <a:tableStyleId>{793D81CF-94F2-401A-BA57-92F5A7B2D0C5}</a:tableStyleId>
              </a:tblPr>
              <a:tblGrid>
                <a:gridCol w="2717685"/>
                <a:gridCol w="2717685"/>
                <a:gridCol w="2717685"/>
              </a:tblGrid>
              <a:tr h="245901">
                <a:tc gridSpan="3">
                  <a:txBody>
                    <a:bodyPr/>
                    <a:lstStyle/>
                    <a:p>
                      <a:pPr algn="ctr">
                        <a:spcAft>
                          <a:spcPts val="0"/>
                        </a:spcAft>
                      </a:pPr>
                      <a:r>
                        <a:rPr lang="es-ES" sz="1600" dirty="0">
                          <a:effectLst/>
                          <a:latin typeface="+mj-lt"/>
                        </a:rPr>
                        <a:t>COSTOS DE PRODUCCION PARA EL AÑO </a:t>
                      </a:r>
                      <a:r>
                        <a:rPr lang="es-ES" sz="1600" dirty="0" smtClean="0">
                          <a:effectLst/>
                          <a:latin typeface="+mj-lt"/>
                        </a:rPr>
                        <a:t>1</a:t>
                      </a:r>
                      <a:endParaRPr lang="es-ES" sz="16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hMerge="1">
                  <a:txBody>
                    <a:bodyPr/>
                    <a:lstStyle/>
                    <a:p>
                      <a:endParaRPr lang="es-ES"/>
                    </a:p>
                  </a:txBody>
                  <a:tcPr/>
                </a:tc>
                <a:tc hMerge="1">
                  <a:txBody>
                    <a:bodyPr/>
                    <a:lstStyle/>
                    <a:p>
                      <a:pPr>
                        <a:spcAft>
                          <a:spcPts val="0"/>
                        </a:spcAft>
                      </a:pPr>
                      <a:endParaRPr lang="es-ES" sz="1600" dirty="0">
                        <a:effectLst/>
                        <a:latin typeface="Times New Roman" panose="02020603050405020304" pitchFamily="18" charset="0"/>
                        <a:ea typeface="Times New Roman" panose="02020603050405020304" pitchFamily="18" charset="0"/>
                      </a:endParaRPr>
                    </a:p>
                  </a:txBody>
                  <a:tcPr marL="68580" marR="68580" marT="0" marB="0"/>
                </a:tc>
              </a:tr>
              <a:tr h="245901">
                <a:tc rowSpan="2">
                  <a:txBody>
                    <a:bodyPr/>
                    <a:lstStyle/>
                    <a:p>
                      <a:pPr algn="ctr">
                        <a:spcAft>
                          <a:spcPts val="0"/>
                        </a:spcAft>
                      </a:pPr>
                      <a:r>
                        <a:rPr lang="es-ES" sz="1600" dirty="0">
                          <a:effectLst/>
                          <a:latin typeface="+mj-lt"/>
                        </a:rPr>
                        <a:t>RUBROS</a:t>
                      </a:r>
                      <a:endParaRPr lang="es-ES" sz="16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es-ES" sz="1600">
                          <a:effectLst/>
                          <a:latin typeface="+mj-lt"/>
                        </a:rPr>
                        <a:t>COSTOS</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S"/>
                    </a:p>
                  </a:txBody>
                  <a:tcPr/>
                </a:tc>
              </a:tr>
              <a:tr h="245901">
                <a:tc vMerge="1">
                  <a:txBody>
                    <a:bodyPr/>
                    <a:lstStyle/>
                    <a:p>
                      <a:endParaRPr lang="es-ES"/>
                    </a:p>
                  </a:txBody>
                  <a:tcPr/>
                </a:tc>
                <a:tc>
                  <a:txBody>
                    <a:bodyPr/>
                    <a:lstStyle/>
                    <a:p>
                      <a:pPr algn="ctr">
                        <a:spcAft>
                          <a:spcPts val="0"/>
                        </a:spcAft>
                      </a:pPr>
                      <a:r>
                        <a:rPr lang="es-ES" sz="1600" dirty="0">
                          <a:effectLst/>
                          <a:latin typeface="+mj-lt"/>
                        </a:rPr>
                        <a:t>FIJOS</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600">
                          <a:effectLst/>
                          <a:latin typeface="+mj-lt"/>
                        </a:rPr>
                        <a:t>VARIABLES</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5901">
                <a:tc>
                  <a:txBody>
                    <a:bodyPr/>
                    <a:lstStyle/>
                    <a:p>
                      <a:pPr>
                        <a:spcAft>
                          <a:spcPts val="0"/>
                        </a:spcAft>
                      </a:pPr>
                      <a:r>
                        <a:rPr lang="es-ES" sz="1600">
                          <a:effectLst/>
                          <a:latin typeface="+mj-lt"/>
                        </a:rPr>
                        <a:t>Empaque </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dirty="0">
                        <a:effectLst/>
                        <a:latin typeface="+mj-lt"/>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8.000,00 </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5901">
                <a:tc>
                  <a:txBody>
                    <a:bodyPr/>
                    <a:lstStyle/>
                    <a:p>
                      <a:pPr>
                        <a:spcAft>
                          <a:spcPts val="0"/>
                        </a:spcAft>
                      </a:pPr>
                      <a:r>
                        <a:rPr lang="es-ES" sz="1600">
                          <a:effectLst/>
                          <a:latin typeface="+mj-lt"/>
                        </a:rPr>
                        <a:t>Etiquetado </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dirty="0">
                        <a:effectLst/>
                        <a:latin typeface="+mj-lt"/>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4.000,00 </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5901">
                <a:tc>
                  <a:txBody>
                    <a:bodyPr/>
                    <a:lstStyle/>
                    <a:p>
                      <a:pPr>
                        <a:spcAft>
                          <a:spcPts val="0"/>
                        </a:spcAft>
                      </a:pPr>
                      <a:r>
                        <a:rPr lang="es-ES" sz="1600">
                          <a:effectLst/>
                          <a:latin typeface="+mj-lt"/>
                        </a:rPr>
                        <a:t>Mano de obra directa </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a:effectLst/>
                        <a:latin typeface="+mj-lt"/>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17.505,36 </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20872">
                <a:tc>
                  <a:txBody>
                    <a:bodyPr/>
                    <a:lstStyle/>
                    <a:p>
                      <a:pPr>
                        <a:spcAft>
                          <a:spcPts val="0"/>
                        </a:spcAft>
                      </a:pPr>
                      <a:r>
                        <a:rPr lang="es-ES" sz="1600">
                          <a:effectLst/>
                          <a:latin typeface="+mj-lt"/>
                        </a:rPr>
                        <a:t>Reparación y Mantenimiento</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dirty="0">
                          <a:effectLst/>
                          <a:latin typeface="+mj-lt"/>
                        </a:rPr>
                        <a:t> $                     69,98 </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a:effectLst/>
                        <a:latin typeface="+mj-lt"/>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5901">
                <a:tc>
                  <a:txBody>
                    <a:bodyPr/>
                    <a:lstStyle/>
                    <a:p>
                      <a:pPr>
                        <a:spcAft>
                          <a:spcPts val="0"/>
                        </a:spcAft>
                      </a:pPr>
                      <a:r>
                        <a:rPr lang="es-ES" sz="1600">
                          <a:effectLst/>
                          <a:latin typeface="+mj-lt"/>
                        </a:rPr>
                        <a:t>Seguros</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28,63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a:effectLst/>
                        <a:latin typeface="+mj-lt"/>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5901">
                <a:tc>
                  <a:txBody>
                    <a:bodyPr/>
                    <a:lstStyle/>
                    <a:p>
                      <a:pPr>
                        <a:spcAft>
                          <a:spcPts val="0"/>
                        </a:spcAft>
                      </a:pPr>
                      <a:r>
                        <a:rPr lang="es-ES" sz="1600">
                          <a:effectLst/>
                          <a:latin typeface="+mj-lt"/>
                        </a:rPr>
                        <a:t>Depreciación</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759,87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a:effectLst/>
                        <a:latin typeface="+mj-lt"/>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491803">
                <a:tc>
                  <a:txBody>
                    <a:bodyPr/>
                    <a:lstStyle/>
                    <a:p>
                      <a:pPr>
                        <a:spcAft>
                          <a:spcPts val="0"/>
                        </a:spcAft>
                      </a:pPr>
                      <a:r>
                        <a:rPr lang="es-ES" sz="1600">
                          <a:effectLst/>
                          <a:latin typeface="+mj-lt"/>
                        </a:rPr>
                        <a:t>Amortización del Activo diferido </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464,71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a:effectLst/>
                        <a:latin typeface="+mj-lt"/>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5901">
                <a:tc>
                  <a:txBody>
                    <a:bodyPr/>
                    <a:lstStyle/>
                    <a:p>
                      <a:pPr>
                        <a:spcAft>
                          <a:spcPts val="0"/>
                        </a:spcAft>
                      </a:pPr>
                      <a:r>
                        <a:rPr lang="es-ES" sz="1600">
                          <a:effectLst/>
                          <a:latin typeface="+mj-lt"/>
                        </a:rPr>
                        <a:t>Subtotales</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1.323,18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a:effectLst/>
                        <a:latin typeface="+mj-lt"/>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5901">
                <a:tc>
                  <a:txBody>
                    <a:bodyPr/>
                    <a:lstStyle/>
                    <a:p>
                      <a:pPr>
                        <a:spcAft>
                          <a:spcPts val="0"/>
                        </a:spcAft>
                      </a:pPr>
                      <a:r>
                        <a:rPr lang="es-ES" sz="1600">
                          <a:effectLst/>
                          <a:latin typeface="+mj-lt"/>
                        </a:rPr>
                        <a:t>Gastos Administrativos</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27.460,92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a:effectLst/>
                        <a:latin typeface="+mj-lt"/>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5901">
                <a:tc>
                  <a:txBody>
                    <a:bodyPr/>
                    <a:lstStyle/>
                    <a:p>
                      <a:pPr>
                        <a:spcAft>
                          <a:spcPts val="0"/>
                        </a:spcAft>
                      </a:pPr>
                      <a:r>
                        <a:rPr lang="es-ES" sz="1600">
                          <a:effectLst/>
                          <a:latin typeface="+mj-lt"/>
                        </a:rPr>
                        <a:t>Gastos Financieros</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23.697,65 </a:t>
                      </a:r>
                      <a:endParaRPr lang="es-ES" sz="160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a:effectLst/>
                        <a:latin typeface="+mj-lt"/>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5901">
                <a:tc>
                  <a:txBody>
                    <a:bodyPr/>
                    <a:lstStyle/>
                    <a:p>
                      <a:pPr>
                        <a:spcAft>
                          <a:spcPts val="0"/>
                        </a:spcAft>
                      </a:pPr>
                      <a:r>
                        <a:rPr lang="es-ES" sz="1600">
                          <a:effectLst/>
                          <a:latin typeface="+mj-lt"/>
                        </a:rPr>
                        <a:t>Gastos de Ventas</a:t>
                      </a:r>
                      <a:endParaRPr lang="es-ES" sz="160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s-ES" sz="1600">
                        <a:effectLst/>
                        <a:latin typeface="+mj-lt"/>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s-ES" sz="1600">
                          <a:effectLst/>
                          <a:latin typeface="+mj-lt"/>
                        </a:rPr>
                        <a:t> $                   54.502,00 </a:t>
                      </a:r>
                      <a:endParaRPr lang="es-ES" sz="160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tr>
              <a:tr h="245901">
                <a:tc>
                  <a:txBody>
                    <a:bodyPr/>
                    <a:lstStyle/>
                    <a:p>
                      <a:pPr>
                        <a:spcAft>
                          <a:spcPts val="0"/>
                        </a:spcAft>
                      </a:pPr>
                      <a:r>
                        <a:rPr lang="es-ES" sz="1600" dirty="0">
                          <a:effectLst/>
                          <a:latin typeface="+mj-lt"/>
                        </a:rPr>
                        <a:t>Subtotales</a:t>
                      </a:r>
                      <a:endParaRPr lang="es-ES" sz="16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rgbClr val="00B0F0"/>
                    </a:solidFill>
                  </a:tcPr>
                </a:tc>
                <a:tc>
                  <a:txBody>
                    <a:bodyPr/>
                    <a:lstStyle/>
                    <a:p>
                      <a:pPr algn="r">
                        <a:spcAft>
                          <a:spcPts val="0"/>
                        </a:spcAft>
                      </a:pPr>
                      <a:r>
                        <a:rPr lang="es-ES" sz="1600" dirty="0">
                          <a:effectLst/>
                          <a:latin typeface="+mj-lt"/>
                        </a:rPr>
                        <a:t> $              53.804,94 </a:t>
                      </a:r>
                      <a:endParaRPr lang="es-ES" sz="16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B0F0"/>
                    </a:solidFill>
                  </a:tcPr>
                </a:tc>
                <a:tc>
                  <a:txBody>
                    <a:bodyPr/>
                    <a:lstStyle/>
                    <a:p>
                      <a:pPr algn="r">
                        <a:spcAft>
                          <a:spcPts val="0"/>
                        </a:spcAft>
                      </a:pPr>
                      <a:r>
                        <a:rPr lang="es-ES" sz="1600" dirty="0">
                          <a:effectLst/>
                          <a:latin typeface="+mj-lt"/>
                        </a:rPr>
                        <a:t> $                   84.007,36 </a:t>
                      </a:r>
                      <a:endParaRPr lang="es-ES" sz="16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r>
              <a:tr h="245901">
                <a:tc>
                  <a:txBody>
                    <a:bodyPr/>
                    <a:lstStyle/>
                    <a:p>
                      <a:pPr>
                        <a:spcAft>
                          <a:spcPts val="0"/>
                        </a:spcAft>
                      </a:pPr>
                      <a:r>
                        <a:rPr lang="es-ES" sz="1600" dirty="0">
                          <a:effectLst/>
                          <a:latin typeface="+mj-lt"/>
                        </a:rPr>
                        <a:t>Costo Total</a:t>
                      </a:r>
                      <a:endParaRPr lang="es-ES" sz="16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rgbClr val="00B0F0"/>
                    </a:solidFill>
                  </a:tcPr>
                </a:tc>
                <a:tc gridSpan="2">
                  <a:txBody>
                    <a:bodyPr/>
                    <a:lstStyle/>
                    <a:p>
                      <a:pPr algn="ctr">
                        <a:spcAft>
                          <a:spcPts val="0"/>
                        </a:spcAft>
                      </a:pPr>
                      <a:r>
                        <a:rPr lang="es-ES" sz="1600" dirty="0">
                          <a:effectLst/>
                          <a:latin typeface="+mj-lt"/>
                        </a:rPr>
                        <a:t> $                                                     137.812,30 </a:t>
                      </a:r>
                      <a:endParaRPr lang="es-ES" sz="16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c hMerge="1">
                  <a:txBody>
                    <a:bodyPr/>
                    <a:lstStyle/>
                    <a:p>
                      <a:endParaRPr lang="es-ES"/>
                    </a:p>
                  </a:txBody>
                  <a:tcPr/>
                </a:tc>
              </a:tr>
            </a:tbl>
          </a:graphicData>
        </a:graphic>
      </p:graphicFrame>
    </p:spTree>
    <p:extLst>
      <p:ext uri="{BB962C8B-B14F-4D97-AF65-F5344CB8AC3E}">
        <p14:creationId xmlns:p14="http://schemas.microsoft.com/office/powerpoint/2010/main" val="355313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0" presetClass="exit" presetSubtype="0" fill="hold" grpId="1" nodeType="clickEffect">
                                  <p:stCondLst>
                                    <p:cond delay="0"/>
                                  </p:stCondLst>
                                  <p:childTnLst>
                                    <p:animEffect transition="out" filter="wedge">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par>
                                <p:cTn id="14" presetID="20" presetClass="exit" presetSubtype="0" fill="hold" nodeType="withEffect">
                                  <p:stCondLst>
                                    <p:cond delay="0"/>
                                  </p:stCondLst>
                                  <p:childTnLst>
                                    <p:animEffect transition="out" filter="wedge">
                                      <p:cBhvr>
                                        <p:cTn id="15" dur="2000"/>
                                        <p:tgtEl>
                                          <p:spTgt spid="13"/>
                                        </p:tgtEl>
                                      </p:cBhvr>
                                    </p:animEffect>
                                    <p:set>
                                      <p:cBhvr>
                                        <p:cTn id="16"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4705" y="180304"/>
            <a:ext cx="10058400" cy="940158"/>
          </a:xfrm>
        </p:spPr>
        <p:txBody>
          <a:bodyPr/>
          <a:lstStyle/>
          <a:p>
            <a:r>
              <a:rPr lang="es-ES" dirty="0" smtClean="0"/>
              <a:t>EVIDENCIA DE CONSUMO DE CAFÉ</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07027279"/>
              </p:ext>
            </p:extLst>
          </p:nvPr>
        </p:nvGraphicFramePr>
        <p:xfrm>
          <a:off x="1329098" y="1827878"/>
          <a:ext cx="4389121" cy="1999365"/>
        </p:xfrm>
        <a:graphic>
          <a:graphicData uri="http://schemas.openxmlformats.org/drawingml/2006/table">
            <a:tbl>
              <a:tblPr firstRow="1" firstCol="1" bandRow="1">
                <a:tableStyleId>{72833802-FEF1-4C79-8D5D-14CF1EAF98D9}</a:tableStyleId>
              </a:tblPr>
              <a:tblGrid>
                <a:gridCol w="2248396"/>
                <a:gridCol w="2140725"/>
              </a:tblGrid>
              <a:tr h="345418">
                <a:tc gridSpan="2">
                  <a:txBody>
                    <a:bodyPr/>
                    <a:lstStyle/>
                    <a:p>
                      <a:pPr algn="ctr">
                        <a:spcAft>
                          <a:spcPts val="0"/>
                        </a:spcAft>
                      </a:pPr>
                      <a:r>
                        <a:rPr lang="es-ES" sz="1800" b="0">
                          <a:effectLst/>
                          <a:latin typeface="+mj-lt"/>
                        </a:rPr>
                        <a:t>Bebida predilecta</a:t>
                      </a:r>
                      <a:endParaRPr lang="es-ES" sz="3200" b="0">
                        <a:effectLst/>
                        <a:latin typeface="+mj-lt"/>
                        <a:ea typeface="Times New Roman" panose="02020603050405020304" pitchFamily="18" charset="0"/>
                      </a:endParaRPr>
                    </a:p>
                  </a:txBody>
                  <a:tcPr marL="68580" marR="68580" marT="0" marB="0">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tcPr>
                </a:tc>
                <a:tc hMerge="1">
                  <a:txBody>
                    <a:bodyPr/>
                    <a:lstStyle/>
                    <a:p>
                      <a:endParaRPr lang="es-ES"/>
                    </a:p>
                  </a:txBody>
                  <a:tcPr/>
                </a:tc>
              </a:tr>
              <a:tr h="282347">
                <a:tc>
                  <a:txBody>
                    <a:bodyPr/>
                    <a:lstStyle/>
                    <a:p>
                      <a:pPr algn="l">
                        <a:spcAft>
                          <a:spcPts val="0"/>
                        </a:spcAft>
                      </a:pPr>
                      <a:r>
                        <a:rPr lang="es-ES" sz="1800" b="0">
                          <a:effectLst/>
                          <a:latin typeface="+mj-lt"/>
                        </a:rPr>
                        <a:t>Bebida</a:t>
                      </a:r>
                      <a:endParaRPr lang="es-ES" sz="3200" b="0">
                        <a:effectLst/>
                        <a:latin typeface="+mj-lt"/>
                        <a:ea typeface="Times New Roman" panose="02020603050405020304" pitchFamily="18" charset="0"/>
                      </a:endParaRPr>
                    </a:p>
                  </a:txBody>
                  <a:tcPr marL="68580" marR="68580" marT="0" marB="0">
                    <a:lnL w="12700" cap="flat" cmpd="sng" algn="ctr">
                      <a:noFill/>
                      <a:prstDash val="solid"/>
                    </a:lnL>
                    <a:lnR>
                      <a:noFill/>
                    </a:lnR>
                    <a:lnT w="127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gn="l">
                        <a:spcAft>
                          <a:spcPts val="0"/>
                        </a:spcAft>
                      </a:pPr>
                      <a:r>
                        <a:rPr lang="es-ES" sz="1800" b="0">
                          <a:effectLst/>
                          <a:latin typeface="+mj-lt"/>
                        </a:rPr>
                        <a:t>Consumidores (%)</a:t>
                      </a:r>
                      <a:endParaRPr lang="es-ES" sz="3200" b="0">
                        <a:effectLst/>
                        <a:latin typeface="+mj-lt"/>
                        <a:ea typeface="Times New Roman" panose="02020603050405020304" pitchFamily="18" charset="0"/>
                      </a:endParaRPr>
                    </a:p>
                  </a:txBody>
                  <a:tcPr marL="68580" marR="68580" marT="0" marB="0">
                    <a:lnL>
                      <a:noFill/>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tcPr>
                </a:tc>
              </a:tr>
              <a:tr h="115910">
                <a:tc>
                  <a:txBody>
                    <a:bodyPr/>
                    <a:lstStyle/>
                    <a:p>
                      <a:pPr algn="l">
                        <a:spcAft>
                          <a:spcPts val="0"/>
                        </a:spcAft>
                      </a:pPr>
                      <a:r>
                        <a:rPr lang="es-ES" sz="1800" b="0">
                          <a:effectLst/>
                          <a:latin typeface="+mj-lt"/>
                        </a:rPr>
                        <a:t>Únicamente café</a:t>
                      </a:r>
                      <a:endParaRPr lang="es-ES" sz="3200" b="0">
                        <a:effectLst/>
                        <a:latin typeface="+mj-lt"/>
                        <a:ea typeface="Times New Roman" panose="02020603050405020304" pitchFamily="18" charset="0"/>
                      </a:endParaRPr>
                    </a:p>
                  </a:txBody>
                  <a:tcPr marL="68580" marR="68580" marT="0" marB="0">
                    <a:lnL w="12700" cap="flat" cmpd="sng" algn="ctr">
                      <a:noFill/>
                      <a:prstDash val="solid"/>
                    </a:lnL>
                    <a:lnR>
                      <a:noFill/>
                    </a:lnR>
                    <a:lnT w="127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gn="r">
                        <a:spcAft>
                          <a:spcPts val="0"/>
                        </a:spcAft>
                      </a:pPr>
                      <a:r>
                        <a:rPr lang="es-ES" sz="1800" b="0">
                          <a:effectLst/>
                          <a:latin typeface="+mj-lt"/>
                        </a:rPr>
                        <a:t>12,89</a:t>
                      </a:r>
                      <a:endParaRPr lang="es-ES" sz="3200" b="0">
                        <a:effectLst/>
                        <a:latin typeface="+mj-lt"/>
                        <a:ea typeface="Times New Roman" panose="02020603050405020304" pitchFamily="18" charset="0"/>
                      </a:endParaRPr>
                    </a:p>
                  </a:txBody>
                  <a:tcPr marL="68580" marR="68580" marT="0" marB="0">
                    <a:lnL>
                      <a:noFill/>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tcPr>
                </a:tc>
              </a:tr>
              <a:tr h="137804">
                <a:tc>
                  <a:txBody>
                    <a:bodyPr/>
                    <a:lstStyle/>
                    <a:p>
                      <a:pPr algn="l">
                        <a:spcAft>
                          <a:spcPts val="0"/>
                        </a:spcAft>
                      </a:pPr>
                      <a:r>
                        <a:rPr lang="es-ES" sz="1800" b="0">
                          <a:effectLst/>
                          <a:latin typeface="+mj-lt"/>
                        </a:rPr>
                        <a:t>Únicamente té</a:t>
                      </a:r>
                      <a:endParaRPr lang="es-ES" sz="3200" b="0">
                        <a:effectLst/>
                        <a:latin typeface="+mj-lt"/>
                        <a:ea typeface="Times New Roman" panose="02020603050405020304" pitchFamily="18" charset="0"/>
                      </a:endParaRPr>
                    </a:p>
                  </a:txBody>
                  <a:tcPr marL="68580" marR="68580" marT="0" marB="0">
                    <a:lnL w="12700" cap="flat" cmpd="sng" algn="ctr">
                      <a:noFill/>
                      <a:prstDash val="solid"/>
                    </a:lnL>
                    <a:lnR>
                      <a:noFill/>
                    </a:lnR>
                    <a:lnT w="127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gn="r">
                        <a:spcAft>
                          <a:spcPts val="0"/>
                        </a:spcAft>
                      </a:pPr>
                      <a:r>
                        <a:rPr lang="es-ES" sz="1800" b="0">
                          <a:effectLst/>
                          <a:latin typeface="+mj-lt"/>
                        </a:rPr>
                        <a:t>15,17</a:t>
                      </a:r>
                      <a:endParaRPr lang="es-ES" sz="3200" b="0">
                        <a:effectLst/>
                        <a:latin typeface="+mj-lt"/>
                        <a:ea typeface="Times New Roman" panose="02020603050405020304" pitchFamily="18" charset="0"/>
                      </a:endParaRPr>
                    </a:p>
                  </a:txBody>
                  <a:tcPr marL="68580" marR="68580" marT="0" marB="0">
                    <a:lnL>
                      <a:noFill/>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tcPr>
                </a:tc>
              </a:tr>
              <a:tr h="0">
                <a:tc>
                  <a:txBody>
                    <a:bodyPr/>
                    <a:lstStyle/>
                    <a:p>
                      <a:pPr algn="l">
                        <a:spcAft>
                          <a:spcPts val="0"/>
                        </a:spcAft>
                      </a:pPr>
                      <a:r>
                        <a:rPr lang="es-ES" sz="1800" b="0">
                          <a:effectLst/>
                          <a:latin typeface="+mj-lt"/>
                        </a:rPr>
                        <a:t>Café y té</a:t>
                      </a:r>
                      <a:endParaRPr lang="es-ES" sz="3200" b="0">
                        <a:effectLst/>
                        <a:latin typeface="+mj-lt"/>
                        <a:ea typeface="Times New Roman" panose="02020603050405020304" pitchFamily="18" charset="0"/>
                      </a:endParaRPr>
                    </a:p>
                  </a:txBody>
                  <a:tcPr marL="68580" marR="68580" marT="0" marB="0">
                    <a:lnL w="12700" cap="flat" cmpd="sng" algn="ctr">
                      <a:noFill/>
                      <a:prstDash val="solid"/>
                    </a:lnL>
                    <a:lnR>
                      <a:noFill/>
                    </a:lnR>
                    <a:lnT w="127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gn="r">
                        <a:spcAft>
                          <a:spcPts val="0"/>
                        </a:spcAft>
                      </a:pPr>
                      <a:r>
                        <a:rPr lang="es-ES" sz="1800" b="0">
                          <a:effectLst/>
                          <a:latin typeface="+mj-lt"/>
                        </a:rPr>
                        <a:t>63,46</a:t>
                      </a:r>
                      <a:endParaRPr lang="es-ES" sz="3200" b="0">
                        <a:effectLst/>
                        <a:latin typeface="+mj-lt"/>
                        <a:ea typeface="Times New Roman" panose="02020603050405020304" pitchFamily="18" charset="0"/>
                      </a:endParaRPr>
                    </a:p>
                  </a:txBody>
                  <a:tcPr marL="68580" marR="68580" marT="0" marB="0">
                    <a:lnL>
                      <a:noFill/>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tcPr>
                </a:tc>
              </a:tr>
              <a:tr h="39925">
                <a:tc>
                  <a:txBody>
                    <a:bodyPr/>
                    <a:lstStyle/>
                    <a:p>
                      <a:pPr algn="l">
                        <a:spcAft>
                          <a:spcPts val="0"/>
                        </a:spcAft>
                      </a:pPr>
                      <a:r>
                        <a:rPr lang="es-ES" sz="1800" b="0">
                          <a:effectLst/>
                          <a:latin typeface="+mj-lt"/>
                        </a:rPr>
                        <a:t>Ni café ni té</a:t>
                      </a:r>
                      <a:endParaRPr lang="es-ES" sz="3200" b="0">
                        <a:effectLst/>
                        <a:latin typeface="+mj-lt"/>
                        <a:ea typeface="Times New Roman" panose="02020603050405020304" pitchFamily="18" charset="0"/>
                      </a:endParaRPr>
                    </a:p>
                  </a:txBody>
                  <a:tcPr marL="68580" marR="68580" marT="0" marB="0">
                    <a:lnL w="12700" cap="flat" cmpd="sng" algn="ctr">
                      <a:noFill/>
                      <a:prstDash val="solid"/>
                    </a:lnL>
                    <a:lnR>
                      <a:noFill/>
                    </a:lnR>
                    <a:lnT w="127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gn="r">
                        <a:spcAft>
                          <a:spcPts val="0"/>
                        </a:spcAft>
                      </a:pPr>
                      <a:r>
                        <a:rPr lang="es-ES" sz="1800" b="0">
                          <a:effectLst/>
                          <a:latin typeface="+mj-lt"/>
                        </a:rPr>
                        <a:t>8,48</a:t>
                      </a:r>
                      <a:endParaRPr lang="es-ES" sz="3200" b="0">
                        <a:effectLst/>
                        <a:latin typeface="+mj-lt"/>
                        <a:ea typeface="Times New Roman" panose="02020603050405020304" pitchFamily="18" charset="0"/>
                      </a:endParaRPr>
                    </a:p>
                  </a:txBody>
                  <a:tcPr marL="68580" marR="68580" marT="0" marB="0">
                    <a:lnL>
                      <a:noFill/>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tcPr>
                </a:tc>
              </a:tr>
              <a:tr h="0">
                <a:tc>
                  <a:txBody>
                    <a:bodyPr/>
                    <a:lstStyle/>
                    <a:p>
                      <a:pPr algn="l">
                        <a:spcAft>
                          <a:spcPts val="0"/>
                        </a:spcAft>
                      </a:pPr>
                      <a:r>
                        <a:rPr lang="es-ES" sz="1800" b="0">
                          <a:effectLst/>
                          <a:latin typeface="+mj-lt"/>
                        </a:rPr>
                        <a:t>Total </a:t>
                      </a:r>
                      <a:endParaRPr lang="es-ES" sz="3200" b="0">
                        <a:effectLst/>
                        <a:latin typeface="+mj-lt"/>
                        <a:ea typeface="Times New Roman" panose="02020603050405020304" pitchFamily="18" charset="0"/>
                      </a:endParaRPr>
                    </a:p>
                  </a:txBody>
                  <a:tcPr marL="68580" marR="68580" marT="0" marB="0">
                    <a:lnL w="12700" cap="flat" cmpd="sng" algn="ctr">
                      <a:noFill/>
                      <a:prstDash val="solid"/>
                    </a:lnL>
                    <a:lnR>
                      <a:noFill/>
                    </a:lnR>
                    <a:lnT w="127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gn="r">
                        <a:spcAft>
                          <a:spcPts val="0"/>
                        </a:spcAft>
                      </a:pPr>
                      <a:r>
                        <a:rPr lang="es-ES" sz="1800" b="0" dirty="0">
                          <a:effectLst/>
                          <a:latin typeface="+mj-lt"/>
                        </a:rPr>
                        <a:t>100</a:t>
                      </a:r>
                      <a:endParaRPr lang="es-ES" sz="3200" b="0" dirty="0">
                        <a:effectLst/>
                        <a:latin typeface="+mj-lt"/>
                        <a:ea typeface="Times New Roman" panose="02020603050405020304" pitchFamily="18" charset="0"/>
                      </a:endParaRPr>
                    </a:p>
                  </a:txBody>
                  <a:tcPr marL="68580" marR="68580" marT="0" marB="0">
                    <a:lnL>
                      <a:noFill/>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tcPr>
                </a:tc>
              </a:tr>
            </a:tbl>
          </a:graphicData>
        </a:graphic>
      </p:graphicFrame>
      <p:graphicFrame>
        <p:nvGraphicFramePr>
          <p:cNvPr id="6" name="Gráfico 5"/>
          <p:cNvGraphicFramePr/>
          <p:nvPr>
            <p:extLst>
              <p:ext uri="{D42A27DB-BD31-4B8C-83A1-F6EECF244321}">
                <p14:modId xmlns:p14="http://schemas.microsoft.com/office/powerpoint/2010/main" val="3612351396"/>
              </p:ext>
            </p:extLst>
          </p:nvPr>
        </p:nvGraphicFramePr>
        <p:xfrm>
          <a:off x="785611" y="4005330"/>
          <a:ext cx="5254580" cy="2369712"/>
        </p:xfrm>
        <a:graphic>
          <a:graphicData uri="http://schemas.openxmlformats.org/drawingml/2006/chart">
            <c:chart xmlns:c="http://schemas.openxmlformats.org/drawingml/2006/chart" xmlns:r="http://schemas.openxmlformats.org/officeDocument/2006/relationships" r:id="rId2"/>
          </a:graphicData>
        </a:graphic>
      </p:graphicFrame>
      <p:pic>
        <p:nvPicPr>
          <p:cNvPr id="4100" name="Picture 4" descr="http://www.cafeoccidente.com/wp-content/uploads/2014/03/Cafe-outlets-in-China-double-over-past-five-ye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372" y="1822360"/>
            <a:ext cx="4762500" cy="197690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131373" y="3942755"/>
            <a:ext cx="47625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spcAft>
                <a:spcPts val="0"/>
              </a:spcAft>
            </a:pPr>
            <a:r>
              <a:rPr lang="es-ES_tradnl" dirty="0" smtClean="0">
                <a:effectLst/>
                <a:latin typeface="+mj-lt"/>
                <a:ea typeface="Times New Roman" panose="02020603050405020304" pitchFamily="18" charset="0"/>
              </a:rPr>
              <a:t>De acuerdo a los gustos y preferencias de la población china, existe un cambio en el tipo de infusiones de consumo, pasando del tradicional y arraigado té hacia el sofisticado café, este fenómeno cultural se fundamenta en que consideran al café como un lujo caro y moderno. Los habitantes chinos si estarían dispuestos a probar el café.</a:t>
            </a:r>
            <a:endParaRPr lang="es-ES" sz="3200" dirty="0">
              <a:effectLst/>
              <a:latin typeface="+mj-lt"/>
              <a:ea typeface="Times New Roman" panose="02020603050405020304" pitchFamily="18" charset="0"/>
            </a:endParaRPr>
          </a:p>
        </p:txBody>
      </p:sp>
    </p:spTree>
    <p:extLst>
      <p:ext uri="{BB962C8B-B14F-4D97-AF65-F5344CB8AC3E}">
        <p14:creationId xmlns:p14="http://schemas.microsoft.com/office/powerpoint/2010/main" val="2300669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48491" y="174092"/>
            <a:ext cx="10058400" cy="835025"/>
          </a:xfrm>
        </p:spPr>
        <p:txBody>
          <a:bodyPr/>
          <a:lstStyle/>
          <a:p>
            <a:r>
              <a:rPr lang="es-EC" b="1" cap="all" dirty="0"/>
              <a:t>ESTUDIO FINANCIERO DEL </a:t>
            </a:r>
            <a:r>
              <a:rPr lang="es-EC" b="1" cap="all" dirty="0" smtClean="0"/>
              <a:t>PROYECTO</a:t>
            </a:r>
            <a:endParaRPr lang="es-ES" dirty="0"/>
          </a:p>
        </p:txBody>
      </p:sp>
      <p:sp>
        <p:nvSpPr>
          <p:cNvPr id="5" name="Rectángulo 4"/>
          <p:cNvSpPr/>
          <p:nvPr/>
        </p:nvSpPr>
        <p:spPr>
          <a:xfrm>
            <a:off x="4647968" y="1154276"/>
            <a:ext cx="2660215" cy="400110"/>
          </a:xfrm>
          <a:prstGeom prst="rect">
            <a:avLst/>
          </a:prstGeom>
        </p:spPr>
        <p:txBody>
          <a:bodyPr wrap="none">
            <a:spAutoFit/>
          </a:bodyPr>
          <a:lstStyle/>
          <a:p>
            <a:r>
              <a:rPr lang="es-ES_tradnl" sz="2000" b="1" dirty="0" smtClean="0">
                <a:latin typeface="+mj-lt"/>
                <a:cs typeface="Arial" panose="020B0604020202020204" pitchFamily="34" charset="0"/>
              </a:rPr>
              <a:t>ESTADO DE RESULTADOS</a:t>
            </a:r>
            <a:endParaRPr lang="es-ES" sz="2000" b="1" dirty="0">
              <a:latin typeface="+mj-lt"/>
            </a:endParaRPr>
          </a:p>
        </p:txBody>
      </p:sp>
      <p:graphicFrame>
        <p:nvGraphicFramePr>
          <p:cNvPr id="3" name="Tabla 2"/>
          <p:cNvGraphicFramePr>
            <a:graphicFrameLocks noGrp="1"/>
          </p:cNvGraphicFramePr>
          <p:nvPr>
            <p:extLst>
              <p:ext uri="{D42A27DB-BD31-4B8C-83A1-F6EECF244321}">
                <p14:modId xmlns:p14="http://schemas.microsoft.com/office/powerpoint/2010/main" val="802018744"/>
              </p:ext>
            </p:extLst>
          </p:nvPr>
        </p:nvGraphicFramePr>
        <p:xfrm>
          <a:off x="977693" y="1554386"/>
          <a:ext cx="10058400" cy="4480560"/>
        </p:xfrm>
        <a:graphic>
          <a:graphicData uri="http://schemas.openxmlformats.org/drawingml/2006/table">
            <a:tbl>
              <a:tblPr firstRow="1" firstCol="1" bandRow="1">
                <a:tableStyleId>{793D81CF-94F2-401A-BA57-92F5A7B2D0C5}</a:tableStyleId>
              </a:tblPr>
              <a:tblGrid>
                <a:gridCol w="1676400"/>
                <a:gridCol w="1676400"/>
                <a:gridCol w="1676400"/>
                <a:gridCol w="1676400"/>
                <a:gridCol w="1676400"/>
                <a:gridCol w="1676400"/>
              </a:tblGrid>
              <a:tr h="200025">
                <a:tc>
                  <a:txBody>
                    <a:bodyPr/>
                    <a:lstStyle/>
                    <a:p>
                      <a:pPr>
                        <a:spcAft>
                          <a:spcPts val="0"/>
                        </a:spcAft>
                      </a:pPr>
                      <a:r>
                        <a:rPr lang="es-ES" sz="1400" dirty="0">
                          <a:effectLst/>
                          <a:latin typeface="+mj-lt"/>
                        </a:rPr>
                        <a:t>RUBROS</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400" dirty="0">
                          <a:effectLst/>
                          <a:latin typeface="+mj-lt"/>
                        </a:rPr>
                        <a:t>AÑO 1</a:t>
                      </a:r>
                      <a:endParaRPr lang="es-ES" sz="28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400" dirty="0">
                          <a:effectLst/>
                          <a:latin typeface="+mj-lt"/>
                        </a:rPr>
                        <a:t>AÑO 2</a:t>
                      </a:r>
                      <a:endParaRPr lang="es-ES" sz="28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400" dirty="0">
                          <a:effectLst/>
                          <a:latin typeface="+mj-lt"/>
                        </a:rPr>
                        <a:t>AÑO 3</a:t>
                      </a:r>
                      <a:endParaRPr lang="es-ES" sz="28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400" dirty="0">
                          <a:effectLst/>
                          <a:latin typeface="+mj-lt"/>
                        </a:rPr>
                        <a:t>AÑO 4</a:t>
                      </a:r>
                      <a:endParaRPr lang="es-ES" sz="2800" dirty="0">
                        <a:effectLst/>
                        <a:latin typeface="+mj-lt"/>
                        <a:ea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ctr">
                        <a:spcAft>
                          <a:spcPts val="0"/>
                        </a:spcAft>
                      </a:pPr>
                      <a:r>
                        <a:rPr lang="es-ES" sz="1400" dirty="0">
                          <a:effectLst/>
                          <a:latin typeface="+mj-lt"/>
                        </a:rPr>
                        <a:t>AÑO 5</a:t>
                      </a:r>
                      <a:endParaRPr lang="es-ES" sz="2800" dirty="0">
                        <a:effectLst/>
                        <a:latin typeface="+mj-lt"/>
                        <a:ea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r>
              <a:tr h="123825">
                <a:tc>
                  <a:txBody>
                    <a:bodyPr/>
                    <a:lstStyle/>
                    <a:p>
                      <a:pPr algn="l">
                        <a:spcAft>
                          <a:spcPts val="0"/>
                        </a:spcAft>
                      </a:pPr>
                      <a:r>
                        <a:rPr lang="es-ES" sz="1400" dirty="0">
                          <a:effectLst/>
                          <a:latin typeface="+mj-lt"/>
                        </a:rPr>
                        <a:t>Ventas Netas</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144.000,00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162.432,00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183.223,30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206.675,88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233.130,39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62230">
                <a:tc>
                  <a:txBody>
                    <a:bodyPr/>
                    <a:lstStyle/>
                    <a:p>
                      <a:pPr algn="l">
                        <a:spcAft>
                          <a:spcPts val="0"/>
                        </a:spcAft>
                      </a:pPr>
                      <a:r>
                        <a:rPr lang="es-ES" sz="1400" dirty="0">
                          <a:effectLst/>
                          <a:latin typeface="+mj-lt"/>
                        </a:rPr>
                        <a:t>  - Costos de Producción</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29.830,36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30.925,13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32.060,09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33.236,69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34.456,48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a:spcAft>
                          <a:spcPts val="0"/>
                        </a:spcAft>
                      </a:pPr>
                      <a:r>
                        <a:rPr lang="es-ES" sz="1400" dirty="0">
                          <a:effectLst/>
                          <a:latin typeface="+mj-lt"/>
                        </a:rPr>
                        <a:t> = UTILIDAD BRUTA </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dirty="0">
                          <a:effectLst/>
                          <a:latin typeface="+mj-lt"/>
                        </a:rPr>
                        <a:t>                114.169,64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dirty="0">
                          <a:effectLst/>
                          <a:latin typeface="+mj-lt"/>
                        </a:rPr>
                        <a:t>                     131.506,87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dirty="0">
                          <a:effectLst/>
                          <a:latin typeface="+mj-lt"/>
                        </a:rPr>
                        <a:t>                151.163,21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dirty="0">
                          <a:effectLst/>
                          <a:latin typeface="+mj-lt"/>
                        </a:rPr>
                        <a:t>                   173.439,19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dirty="0">
                          <a:effectLst/>
                          <a:latin typeface="+mj-lt"/>
                        </a:rPr>
                        <a:t>                198.673,91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200025">
                <a:tc>
                  <a:txBody>
                    <a:bodyPr/>
                    <a:lstStyle/>
                    <a:p>
                      <a:pPr algn="l">
                        <a:spcAft>
                          <a:spcPts val="0"/>
                        </a:spcAft>
                      </a:pPr>
                      <a:r>
                        <a:rPr lang="es-ES" sz="1400" dirty="0">
                          <a:effectLst/>
                          <a:latin typeface="+mj-lt"/>
                        </a:rPr>
                        <a:t> -Gastos Administrativos</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27.460,92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28.468,74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29.513,54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30.596,69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31.719,58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127635">
                <a:tc>
                  <a:txBody>
                    <a:bodyPr/>
                    <a:lstStyle/>
                    <a:p>
                      <a:pPr algn="l">
                        <a:spcAft>
                          <a:spcPts val="0"/>
                        </a:spcAft>
                      </a:pPr>
                      <a:r>
                        <a:rPr lang="es-ES" sz="1400" dirty="0">
                          <a:effectLst/>
                          <a:latin typeface="+mj-lt"/>
                        </a:rPr>
                        <a:t> -Gastos Ventas</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54.502,00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56.502,22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58.575,85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60.725,59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62.954,22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200025">
                <a:tc>
                  <a:txBody>
                    <a:bodyPr/>
                    <a:lstStyle/>
                    <a:p>
                      <a:pPr algn="l">
                        <a:spcAft>
                          <a:spcPts val="0"/>
                        </a:spcAft>
                      </a:pPr>
                      <a:r>
                        <a:rPr lang="es-ES" sz="1400" dirty="0">
                          <a:effectLst/>
                          <a:latin typeface="+mj-lt"/>
                        </a:rPr>
                        <a:t> = UTILIDAD OPERACIONAL</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32.206,72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46.535,91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dirty="0">
                          <a:effectLst/>
                          <a:latin typeface="+mj-lt"/>
                        </a:rPr>
                        <a:t>                  63.073,82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82.116,91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104.000,11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a:spcAft>
                          <a:spcPts val="0"/>
                        </a:spcAft>
                      </a:pPr>
                      <a:r>
                        <a:rPr lang="es-ES" sz="1400" dirty="0">
                          <a:effectLst/>
                          <a:latin typeface="+mj-lt"/>
                        </a:rPr>
                        <a:t>- Gastos Financieros</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9.759,30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8.110,31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6.266,23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4.203,98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1.897,76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200025">
                <a:tc>
                  <a:txBody>
                    <a:bodyPr/>
                    <a:lstStyle/>
                    <a:p>
                      <a:pPr algn="l">
                        <a:spcAft>
                          <a:spcPts val="0"/>
                        </a:spcAft>
                      </a:pPr>
                      <a:r>
                        <a:rPr lang="es-ES" sz="1400" dirty="0">
                          <a:effectLst/>
                          <a:latin typeface="+mj-lt"/>
                        </a:rPr>
                        <a:t> = UTILIDAD ANTES de PARTICIPACIÓN</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22.447,42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38.425,60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dirty="0">
                          <a:effectLst/>
                          <a:latin typeface="+mj-lt"/>
                        </a:rPr>
                        <a:t>                  56.807,59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77.912,93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102.102,35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a:spcAft>
                          <a:spcPts val="0"/>
                        </a:spcAft>
                      </a:pPr>
                      <a:r>
                        <a:rPr lang="es-ES" sz="1400" dirty="0">
                          <a:effectLst/>
                          <a:latin typeface="+mj-lt"/>
                        </a:rPr>
                        <a:t>- 15% de Participación Trabajadores</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3.367,11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5.763,84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8.521,14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11.686,94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15.315,35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200025">
                <a:tc>
                  <a:txBody>
                    <a:bodyPr/>
                    <a:lstStyle/>
                    <a:p>
                      <a:pPr algn="l">
                        <a:spcAft>
                          <a:spcPts val="0"/>
                        </a:spcAft>
                      </a:pPr>
                      <a:r>
                        <a:rPr lang="es-ES" sz="1400" dirty="0">
                          <a:effectLst/>
                          <a:latin typeface="+mj-lt"/>
                        </a:rPr>
                        <a:t> = UTILIDAD ANTES de IMPUESTOS</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19.080,31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32.661,76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a:effectLst/>
                          <a:latin typeface="+mj-lt"/>
                        </a:rPr>
                        <a:t>                  48.286,45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dirty="0">
                          <a:effectLst/>
                          <a:latin typeface="+mj-lt"/>
                        </a:rPr>
                        <a:t>                     66.225,99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1" i="0" u="none" strike="noStrike" dirty="0">
                          <a:effectLst/>
                          <a:latin typeface="+mj-lt"/>
                        </a:rPr>
                        <a:t>                  86.787,00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41275">
                <a:tc>
                  <a:txBody>
                    <a:bodyPr/>
                    <a:lstStyle/>
                    <a:p>
                      <a:pPr algn="l">
                        <a:spcAft>
                          <a:spcPts val="0"/>
                        </a:spcAft>
                      </a:pPr>
                      <a:r>
                        <a:rPr lang="es-ES" sz="1400" dirty="0">
                          <a:effectLst/>
                          <a:latin typeface="+mj-lt"/>
                        </a:rPr>
                        <a:t>(22) % Impuesto a la Renta</a:t>
                      </a:r>
                      <a:endParaRPr lang="es-ES" sz="2800" dirty="0">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4.770,08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7.185,59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10.623,02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a:effectLst/>
                          <a:latin typeface="+mj-lt"/>
                        </a:rPr>
                        <a:t>                     14.569,72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400" b="0" i="0" u="none" strike="noStrike" dirty="0">
                          <a:effectLst/>
                          <a:latin typeface="+mj-lt"/>
                        </a:rPr>
                        <a:t>                  19.093,14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tcPr>
                </a:tc>
              </a:tr>
              <a:tr h="200025">
                <a:tc>
                  <a:txBody>
                    <a:bodyPr/>
                    <a:lstStyle/>
                    <a:p>
                      <a:pPr algn="l">
                        <a:spcAft>
                          <a:spcPts val="0"/>
                        </a:spcAft>
                      </a:pPr>
                      <a:r>
                        <a:rPr lang="es-ES" sz="1400" dirty="0">
                          <a:solidFill>
                            <a:schemeClr val="bg1"/>
                          </a:solidFill>
                          <a:effectLst/>
                          <a:latin typeface="+mj-lt"/>
                        </a:rPr>
                        <a:t> = UTILIDAD NETA</a:t>
                      </a:r>
                      <a:endParaRPr lang="es-ES" sz="2800" dirty="0">
                        <a:solidFill>
                          <a:schemeClr val="bg1"/>
                        </a:solidFill>
                        <a:effectLst/>
                        <a:latin typeface="+mj-lt"/>
                        <a:ea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r" fontAlgn="b"/>
                      <a:r>
                        <a:rPr lang="es-ES" sz="1400" b="1" i="0" u="none" strike="noStrike">
                          <a:effectLst/>
                          <a:latin typeface="+mj-lt"/>
                        </a:rPr>
                        <a:t>                  14.310,23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r" fontAlgn="b"/>
                      <a:r>
                        <a:rPr lang="es-ES" sz="1400" b="1" i="0" u="none" strike="noStrike">
                          <a:effectLst/>
                          <a:latin typeface="+mj-lt"/>
                        </a:rPr>
                        <a:t>                       25.476,17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r" fontAlgn="b"/>
                      <a:r>
                        <a:rPr lang="es-ES" sz="1400" b="1" i="0" u="none" strike="noStrike">
                          <a:effectLst/>
                          <a:latin typeface="+mj-lt"/>
                        </a:rPr>
                        <a:t>                  37.663,43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r" fontAlgn="b"/>
                      <a:r>
                        <a:rPr lang="es-ES" sz="1400" b="1" i="0" u="none" strike="noStrike">
                          <a:effectLst/>
                          <a:latin typeface="+mj-lt"/>
                        </a:rPr>
                        <a:t>                     51.656,27 </a:t>
                      </a:r>
                    </a:p>
                  </a:txBody>
                  <a:tcPr marL="0" marR="0" marT="0" marB="0" anchor="b">
                    <a:lnL>
                      <a:noFill/>
                    </a:lnL>
                    <a:lnR>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algn="r" fontAlgn="b"/>
                      <a:r>
                        <a:rPr lang="es-ES" sz="1400" b="1" i="0" u="none" strike="noStrike" dirty="0">
                          <a:effectLst/>
                          <a:latin typeface="+mj-lt"/>
                        </a:rPr>
                        <a:t>                  67.693,86 </a:t>
                      </a:r>
                    </a:p>
                  </a:txBody>
                  <a:tcPr marL="0" marR="0" marT="0" marB="0" anchor="b">
                    <a:lnL>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r>
            </a:tbl>
          </a:graphicData>
        </a:graphic>
      </p:graphicFrame>
    </p:spTree>
    <p:extLst>
      <p:ext uri="{BB962C8B-B14F-4D97-AF65-F5344CB8AC3E}">
        <p14:creationId xmlns:p14="http://schemas.microsoft.com/office/powerpoint/2010/main" val="248614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35874" y="0"/>
            <a:ext cx="10058400" cy="835025"/>
          </a:xfrm>
        </p:spPr>
        <p:txBody>
          <a:bodyPr/>
          <a:lstStyle/>
          <a:p>
            <a:r>
              <a:rPr lang="es-EC" b="1" cap="all" dirty="0" smtClean="0"/>
              <a:t>evaluación FINANCIERA </a:t>
            </a:r>
            <a:r>
              <a:rPr lang="es-EC" b="1" cap="all" dirty="0"/>
              <a:t>DEL </a:t>
            </a:r>
            <a:r>
              <a:rPr lang="es-EC" b="1" cap="all" dirty="0" smtClean="0"/>
              <a:t>PROYECTO</a:t>
            </a:r>
            <a:endParaRPr lang="es-ES" dirty="0"/>
          </a:p>
        </p:txBody>
      </p:sp>
      <p:graphicFrame>
        <p:nvGraphicFramePr>
          <p:cNvPr id="4" name="Diagrama 3"/>
          <p:cNvGraphicFramePr/>
          <p:nvPr>
            <p:extLst>
              <p:ext uri="{D42A27DB-BD31-4B8C-83A1-F6EECF244321}">
                <p14:modId xmlns:p14="http://schemas.microsoft.com/office/powerpoint/2010/main" val="1688519742"/>
              </p:ext>
            </p:extLst>
          </p:nvPr>
        </p:nvGraphicFramePr>
        <p:xfrm>
          <a:off x="2036852" y="83502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486885880"/>
              </p:ext>
            </p:extLst>
          </p:nvPr>
        </p:nvGraphicFramePr>
        <p:xfrm>
          <a:off x="10101131" y="835025"/>
          <a:ext cx="2090869" cy="1565021"/>
        </p:xfrm>
        <a:graphic>
          <a:graphicData uri="http://schemas.openxmlformats.org/drawingml/2006/table">
            <a:tbl>
              <a:tblPr firstRow="1" firstCol="1" bandRow="1">
                <a:tableStyleId>{F5AB1C69-6EDB-4FF4-983F-18BD219EF322}</a:tableStyleId>
              </a:tblPr>
              <a:tblGrid>
                <a:gridCol w="425003"/>
                <a:gridCol w="885894"/>
                <a:gridCol w="779972"/>
              </a:tblGrid>
              <a:tr h="286067">
                <a:tc>
                  <a:txBody>
                    <a:bodyPr/>
                    <a:lstStyle/>
                    <a:p>
                      <a:pPr algn="ctr">
                        <a:spcAft>
                          <a:spcPts val="0"/>
                        </a:spcAft>
                      </a:pPr>
                      <a:r>
                        <a:rPr lang="es-ES" sz="800" dirty="0">
                          <a:effectLst/>
                        </a:rPr>
                        <a:t>AÑOS</a:t>
                      </a:r>
                      <a:endParaRPr lang="es-ES" sz="11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spcAft>
                          <a:spcPts val="0"/>
                        </a:spcAft>
                      </a:pPr>
                      <a:r>
                        <a:rPr lang="es-ES" sz="800" dirty="0">
                          <a:effectLst/>
                        </a:rPr>
                        <a:t>FLUJO</a:t>
                      </a:r>
                      <a:endParaRPr lang="es-ES" sz="1100" dirty="0">
                        <a:effectLst/>
                      </a:endParaRPr>
                    </a:p>
                    <a:p>
                      <a:pPr>
                        <a:spcAft>
                          <a:spcPts val="0"/>
                        </a:spcAft>
                      </a:pPr>
                      <a:r>
                        <a:rPr lang="es-ES" sz="800" dirty="0">
                          <a:effectLst/>
                        </a:rPr>
                        <a:t>EFECTIVO</a:t>
                      </a:r>
                      <a:endParaRPr lang="es-ES" sz="11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spcAft>
                          <a:spcPts val="0"/>
                        </a:spcAft>
                      </a:pPr>
                      <a:r>
                        <a:rPr lang="es-ES" sz="800" dirty="0">
                          <a:effectLst/>
                        </a:rPr>
                        <a:t>FLUJO ACTUALIZADO</a:t>
                      </a:r>
                      <a:endParaRPr lang="es-ES" sz="1100" dirty="0">
                        <a:effectLst/>
                      </a:endParaRPr>
                    </a:p>
                    <a:p>
                      <a:pPr>
                        <a:spcAft>
                          <a:spcPts val="0"/>
                        </a:spcAft>
                      </a:pPr>
                      <a:r>
                        <a:rPr lang="es-ES" sz="800" dirty="0">
                          <a:effectLst/>
                        </a:rPr>
                        <a:t> </a:t>
                      </a:r>
                      <a:endParaRPr lang="es-ES" sz="11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r>
              <a:tr h="171323">
                <a:tc>
                  <a:txBody>
                    <a:bodyPr/>
                    <a:lstStyle/>
                    <a:p>
                      <a:pPr algn="r">
                        <a:spcAft>
                          <a:spcPts val="0"/>
                        </a:spcAft>
                      </a:pPr>
                      <a:r>
                        <a:rPr lang="es-ES" sz="1050">
                          <a:effectLst/>
                        </a:rPr>
                        <a:t>0</a:t>
                      </a:r>
                      <a:endParaRPr lang="es-ES" sz="1600">
                        <a:effectLst/>
                        <a:latin typeface="+mj-lt"/>
                        <a:ea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-17.130,86</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-17.130,86</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r>
              <a:tr h="171323">
                <a:tc>
                  <a:txBody>
                    <a:bodyPr/>
                    <a:lstStyle/>
                    <a:p>
                      <a:pPr algn="r">
                        <a:spcAft>
                          <a:spcPts val="0"/>
                        </a:spcAft>
                      </a:pPr>
                      <a:r>
                        <a:rPr lang="es-ES" sz="1050">
                          <a:effectLst/>
                        </a:rPr>
                        <a:t>1</a:t>
                      </a:r>
                      <a:endParaRPr lang="es-ES" sz="16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1.224,69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989,21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1323">
                <a:tc>
                  <a:txBody>
                    <a:bodyPr/>
                    <a:lstStyle/>
                    <a:p>
                      <a:pPr algn="r">
                        <a:spcAft>
                          <a:spcPts val="0"/>
                        </a:spcAft>
                      </a:pPr>
                      <a:r>
                        <a:rPr lang="es-ES" sz="1050">
                          <a:effectLst/>
                        </a:rPr>
                        <a:t>2</a:t>
                      </a:r>
                      <a:endParaRPr lang="es-ES" sz="16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10.741,64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7.008,05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1323">
                <a:tc>
                  <a:txBody>
                    <a:bodyPr/>
                    <a:lstStyle/>
                    <a:p>
                      <a:pPr algn="r">
                        <a:spcAft>
                          <a:spcPts val="0"/>
                        </a:spcAft>
                      </a:pPr>
                      <a:r>
                        <a:rPr lang="es-ES" sz="1050">
                          <a:effectLst/>
                        </a:rPr>
                        <a:t>3</a:t>
                      </a:r>
                      <a:endParaRPr lang="es-ES" sz="16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32.250,02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16.994,96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1323">
                <a:tc>
                  <a:txBody>
                    <a:bodyPr/>
                    <a:lstStyle/>
                    <a:p>
                      <a:pPr algn="r">
                        <a:spcAft>
                          <a:spcPts val="0"/>
                        </a:spcAft>
                      </a:pPr>
                      <a:r>
                        <a:rPr lang="es-ES" sz="1050">
                          <a:effectLst/>
                        </a:rPr>
                        <a:t>4</a:t>
                      </a:r>
                      <a:endParaRPr lang="es-ES" sz="16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48.305,11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20.561,11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1323">
                <a:tc>
                  <a:txBody>
                    <a:bodyPr/>
                    <a:lstStyle/>
                    <a:p>
                      <a:pPr algn="r">
                        <a:spcAft>
                          <a:spcPts val="0"/>
                        </a:spcAft>
                      </a:pPr>
                      <a:r>
                        <a:rPr lang="es-ES" sz="1050">
                          <a:effectLst/>
                        </a:rPr>
                        <a:t>5</a:t>
                      </a:r>
                      <a:endParaRPr lang="es-ES" sz="16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62.354,72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dirty="0">
                          <a:effectLst/>
                          <a:latin typeface="Arial" panose="020B0604020202020204" pitchFamily="34" charset="0"/>
                        </a:rPr>
                        <a:t>21.438,09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71323">
                <a:tc gridSpan="2">
                  <a:txBody>
                    <a:bodyPr/>
                    <a:lstStyle/>
                    <a:p>
                      <a:pPr algn="r">
                        <a:spcAft>
                          <a:spcPts val="0"/>
                        </a:spcAft>
                      </a:pPr>
                      <a:r>
                        <a:rPr lang="es-ES" sz="1050" dirty="0">
                          <a:effectLst/>
                        </a:rPr>
                        <a:t>TOTAL</a:t>
                      </a:r>
                      <a:endParaRPr lang="es-ES" sz="16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S" sz="1400" dirty="0">
                        <a:effectLst/>
                        <a:latin typeface="+mj-lt"/>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dirty="0">
                          <a:effectLst/>
                          <a:latin typeface="Arial" panose="020B0604020202020204" pitchFamily="34" charset="0"/>
                        </a:rPr>
                        <a:t>49.860,55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100256504"/>
              </p:ext>
            </p:extLst>
          </p:nvPr>
        </p:nvGraphicFramePr>
        <p:xfrm>
          <a:off x="10277340" y="3657600"/>
          <a:ext cx="1760113" cy="2189311"/>
        </p:xfrm>
        <a:graphic>
          <a:graphicData uri="http://schemas.openxmlformats.org/drawingml/2006/table">
            <a:tbl>
              <a:tblPr firstRow="1" firstCol="1" bandRow="1">
                <a:tableStyleId>{00A15C55-8517-42AA-B614-E9B94910E393}</a:tableStyleId>
              </a:tblPr>
              <a:tblGrid>
                <a:gridCol w="789253"/>
                <a:gridCol w="970860"/>
              </a:tblGrid>
              <a:tr h="0">
                <a:tc gridSpan="2">
                  <a:txBody>
                    <a:bodyPr/>
                    <a:lstStyle/>
                    <a:p>
                      <a:pPr algn="ctr">
                        <a:spcAft>
                          <a:spcPts val="0"/>
                        </a:spcAft>
                      </a:pPr>
                      <a:endParaRPr lang="es-ES" sz="18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s-ES"/>
                    </a:p>
                  </a:txBody>
                  <a:tcPr/>
                </a:tc>
              </a:tr>
              <a:tr h="328251">
                <a:tc>
                  <a:txBody>
                    <a:bodyPr/>
                    <a:lstStyle/>
                    <a:p>
                      <a:pPr algn="ctr">
                        <a:spcAft>
                          <a:spcPts val="0"/>
                        </a:spcAft>
                      </a:pPr>
                      <a:r>
                        <a:rPr lang="es-ES" sz="1100">
                          <a:effectLst/>
                          <a:latin typeface="+mj-lt"/>
                        </a:rPr>
                        <a:t>AÑOS</a:t>
                      </a:r>
                      <a:endParaRPr lang="es-ES" sz="1800">
                        <a:effectLst/>
                        <a:latin typeface="+mj-lt"/>
                      </a:endParaRPr>
                    </a:p>
                    <a:p>
                      <a:pPr algn="ctr">
                        <a:spcAft>
                          <a:spcPts val="0"/>
                        </a:spcAft>
                      </a:pPr>
                      <a:r>
                        <a:rPr lang="es-ES" sz="1100">
                          <a:effectLst/>
                          <a:latin typeface="+mj-lt"/>
                        </a:rPr>
                        <a:t> </a:t>
                      </a:r>
                      <a:endParaRPr lang="es-ES" sz="1800">
                        <a:effectLst/>
                        <a:latin typeface="+mj-lt"/>
                        <a:ea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100">
                          <a:effectLst/>
                          <a:latin typeface="+mj-lt"/>
                        </a:rPr>
                        <a:t>FLUJO</a:t>
                      </a:r>
                      <a:endParaRPr lang="es-ES" sz="1800">
                        <a:effectLst/>
                        <a:latin typeface="+mj-lt"/>
                      </a:endParaRPr>
                    </a:p>
                    <a:p>
                      <a:pPr algn="ctr">
                        <a:spcAft>
                          <a:spcPts val="0"/>
                        </a:spcAft>
                      </a:pPr>
                      <a:r>
                        <a:rPr lang="es-ES" sz="1100">
                          <a:effectLst/>
                          <a:latin typeface="+mj-lt"/>
                        </a:rPr>
                        <a:t>EFECTIVO</a:t>
                      </a:r>
                      <a:endParaRPr lang="es-ES" sz="1800">
                        <a:effectLst/>
                        <a:latin typeface="+mj-lt"/>
                        <a:ea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r>
              <a:tr h="225673">
                <a:tc>
                  <a:txBody>
                    <a:bodyPr/>
                    <a:lstStyle/>
                    <a:p>
                      <a:pPr algn="r">
                        <a:spcAft>
                          <a:spcPts val="0"/>
                        </a:spcAft>
                      </a:pPr>
                      <a:r>
                        <a:rPr lang="es-ES" sz="1100">
                          <a:effectLst/>
                          <a:latin typeface="+mj-lt"/>
                        </a:rPr>
                        <a:t>0</a:t>
                      </a:r>
                      <a:endParaRPr lang="es-ES" sz="18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-17.130,86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5673">
                <a:tc>
                  <a:txBody>
                    <a:bodyPr/>
                    <a:lstStyle/>
                    <a:p>
                      <a:pPr algn="r">
                        <a:spcAft>
                          <a:spcPts val="0"/>
                        </a:spcAft>
                      </a:pPr>
                      <a:r>
                        <a:rPr lang="es-ES" sz="1100">
                          <a:effectLst/>
                          <a:latin typeface="+mj-lt"/>
                        </a:rPr>
                        <a:t>1</a:t>
                      </a:r>
                      <a:endParaRPr lang="es-ES" sz="18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1.224,69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5673">
                <a:tc>
                  <a:txBody>
                    <a:bodyPr/>
                    <a:lstStyle/>
                    <a:p>
                      <a:pPr algn="r">
                        <a:spcAft>
                          <a:spcPts val="0"/>
                        </a:spcAft>
                      </a:pPr>
                      <a:r>
                        <a:rPr lang="es-ES" sz="1100">
                          <a:effectLst/>
                          <a:latin typeface="+mj-lt"/>
                        </a:rPr>
                        <a:t>2</a:t>
                      </a:r>
                      <a:endParaRPr lang="es-ES" sz="18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10.741,64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5673">
                <a:tc>
                  <a:txBody>
                    <a:bodyPr/>
                    <a:lstStyle/>
                    <a:p>
                      <a:pPr algn="r">
                        <a:spcAft>
                          <a:spcPts val="0"/>
                        </a:spcAft>
                      </a:pPr>
                      <a:r>
                        <a:rPr lang="es-ES" sz="1100">
                          <a:effectLst/>
                          <a:latin typeface="+mj-lt"/>
                        </a:rPr>
                        <a:t>3</a:t>
                      </a:r>
                      <a:endParaRPr lang="es-ES" sz="18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32.250,02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5673">
                <a:tc>
                  <a:txBody>
                    <a:bodyPr/>
                    <a:lstStyle/>
                    <a:p>
                      <a:pPr algn="r">
                        <a:spcAft>
                          <a:spcPts val="0"/>
                        </a:spcAft>
                      </a:pPr>
                      <a:r>
                        <a:rPr lang="es-ES" sz="1100">
                          <a:effectLst/>
                          <a:latin typeface="+mj-lt"/>
                        </a:rPr>
                        <a:t>4</a:t>
                      </a:r>
                      <a:endParaRPr lang="es-ES" sz="18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48.305,11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5673">
                <a:tc>
                  <a:txBody>
                    <a:bodyPr/>
                    <a:lstStyle/>
                    <a:p>
                      <a:pPr algn="r">
                        <a:spcAft>
                          <a:spcPts val="0"/>
                        </a:spcAft>
                      </a:pPr>
                      <a:r>
                        <a:rPr lang="es-ES" sz="1100">
                          <a:effectLst/>
                          <a:latin typeface="+mj-lt"/>
                        </a:rPr>
                        <a:t>5</a:t>
                      </a:r>
                      <a:endParaRPr lang="es-ES" sz="180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62.354,72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5673">
                <a:tc>
                  <a:txBody>
                    <a:bodyPr/>
                    <a:lstStyle/>
                    <a:p>
                      <a:pPr>
                        <a:spcAft>
                          <a:spcPts val="0"/>
                        </a:spcAft>
                      </a:pPr>
                      <a:r>
                        <a:rPr lang="es-ES" sz="1100" dirty="0">
                          <a:effectLst/>
                          <a:latin typeface="+mj-lt"/>
                        </a:rPr>
                        <a:t>TIR</a:t>
                      </a:r>
                      <a:endParaRPr lang="es-ES" sz="1800" dirty="0">
                        <a:effectLst/>
                        <a:latin typeface="+mj-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dirty="0">
                          <a:effectLst/>
                          <a:latin typeface="Arial" panose="020B0604020202020204" pitchFamily="34" charset="0"/>
                        </a:rPr>
                        <a:t>81%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381889958"/>
              </p:ext>
            </p:extLst>
          </p:nvPr>
        </p:nvGraphicFramePr>
        <p:xfrm>
          <a:off x="1779" y="4022501"/>
          <a:ext cx="2163651" cy="1890552"/>
        </p:xfrm>
        <a:graphic>
          <a:graphicData uri="http://schemas.openxmlformats.org/drawingml/2006/table">
            <a:tbl>
              <a:tblPr>
                <a:tableStyleId>{5C22544A-7EE6-4342-B048-85BDC9FD1C3A}</a:tableStyleId>
              </a:tblPr>
              <a:tblGrid>
                <a:gridCol w="395700"/>
                <a:gridCol w="901688"/>
                <a:gridCol w="866263"/>
              </a:tblGrid>
              <a:tr h="495475">
                <a:tc>
                  <a:txBody>
                    <a:bodyPr/>
                    <a:lstStyle/>
                    <a:p>
                      <a:pPr algn="ctr" fontAlgn="b"/>
                      <a:r>
                        <a:rPr lang="es-ES" sz="1200" u="none" strike="noStrike" dirty="0">
                          <a:solidFill>
                            <a:schemeClr val="bg1"/>
                          </a:solidFill>
                          <a:effectLst/>
                        </a:rPr>
                        <a:t>AÑOS</a:t>
                      </a:r>
                      <a:endParaRPr lang="es-ES" sz="1200" b="1" i="0" u="none" strike="noStrike" dirty="0">
                        <a:solidFill>
                          <a:schemeClr val="bg1"/>
                        </a:solidFill>
                        <a:effectLst/>
                        <a:latin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b"/>
                      <a:r>
                        <a:rPr lang="es-ES" sz="1200" u="none" strike="noStrike" dirty="0">
                          <a:solidFill>
                            <a:schemeClr val="bg1"/>
                          </a:solidFill>
                          <a:effectLst/>
                        </a:rPr>
                        <a:t>FLUJO ACTUALIZADO</a:t>
                      </a:r>
                      <a:endParaRPr lang="es-ES" sz="1200" b="1" i="0" u="none" strike="noStrike" dirty="0">
                        <a:solidFill>
                          <a:schemeClr val="bg1"/>
                        </a:solidFill>
                        <a:effectLst/>
                        <a:latin typeface="Arial" panose="020B0604020202020204" pitchFamily="34" charset="0"/>
                      </a:endParaRPr>
                    </a:p>
                    <a:p>
                      <a:pPr algn="l" fontAlgn="b"/>
                      <a:r>
                        <a:rPr lang="es-ES" sz="1200" u="none" strike="noStrike" dirty="0">
                          <a:solidFill>
                            <a:schemeClr val="bg1"/>
                          </a:solidFill>
                          <a:effectLst/>
                        </a:rPr>
                        <a:t> </a:t>
                      </a:r>
                      <a:endParaRPr lang="es-ES" sz="1200" b="1" i="0" u="none" strike="noStrike" dirty="0">
                        <a:solidFill>
                          <a:schemeClr val="bg1"/>
                        </a:solidFill>
                        <a:effectLst/>
                        <a:latin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b"/>
                      <a:r>
                        <a:rPr lang="es-ES" sz="1200" u="none" strike="noStrike" dirty="0">
                          <a:solidFill>
                            <a:schemeClr val="bg1"/>
                          </a:solidFill>
                          <a:effectLst/>
                        </a:rPr>
                        <a:t>FLUJO ACUMULADO</a:t>
                      </a:r>
                      <a:endParaRPr lang="es-ES" sz="1200" b="1" i="0" u="none" strike="noStrike" dirty="0">
                        <a:solidFill>
                          <a:schemeClr val="bg1"/>
                        </a:solidFill>
                        <a:effectLst/>
                        <a:latin typeface="Arial" panose="020B0604020202020204" pitchFamily="34" charset="0"/>
                      </a:endParaRPr>
                    </a:p>
                    <a:p>
                      <a:pPr algn="l" fontAlgn="b"/>
                      <a:r>
                        <a:rPr lang="es-ES" sz="1200" u="none" strike="noStrike" dirty="0">
                          <a:solidFill>
                            <a:schemeClr val="bg1"/>
                          </a:solidFill>
                          <a:effectLst/>
                        </a:rPr>
                        <a:t> </a:t>
                      </a:r>
                      <a:endParaRPr lang="es-ES" sz="1200" b="0" i="0" u="none" strike="noStrike" dirty="0">
                        <a:solidFill>
                          <a:schemeClr val="bg1"/>
                        </a:solidFill>
                        <a:effectLst/>
                        <a:latin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r>
              <a:tr h="223652">
                <a:tc>
                  <a:txBody>
                    <a:bodyPr/>
                    <a:lstStyle/>
                    <a:p>
                      <a:pPr algn="ctr" fontAlgn="b"/>
                      <a:r>
                        <a:rPr lang="es-ES" sz="1200" u="none" strike="noStrike" dirty="0">
                          <a:solidFill>
                            <a:schemeClr val="bg1"/>
                          </a:solidFill>
                          <a:effectLst/>
                        </a:rPr>
                        <a:t>0</a:t>
                      </a:r>
                      <a:endParaRPr lang="es-ES" sz="1200" b="0" i="0" u="none" strike="noStrike" dirty="0">
                        <a:solidFill>
                          <a:schemeClr val="bg1"/>
                        </a:solidFill>
                        <a:effectLst/>
                        <a:latin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r" fontAlgn="b"/>
                      <a:r>
                        <a:rPr lang="es-ES" sz="1100" b="0" i="0" u="none" strike="noStrike">
                          <a:effectLst/>
                          <a:latin typeface="Arial" panose="020B0604020202020204" pitchFamily="34" charset="0"/>
                        </a:rPr>
                        <a:t>-17.130,86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-17.130,86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3652">
                <a:tc>
                  <a:txBody>
                    <a:bodyPr/>
                    <a:lstStyle/>
                    <a:p>
                      <a:pPr algn="ctr" fontAlgn="b"/>
                      <a:r>
                        <a:rPr lang="es-ES" sz="1200" u="none" strike="noStrike" dirty="0">
                          <a:solidFill>
                            <a:schemeClr val="bg1"/>
                          </a:solidFill>
                          <a:effectLst/>
                        </a:rPr>
                        <a:t>1</a:t>
                      </a:r>
                      <a:endParaRPr lang="es-ES" sz="1200" b="0" i="0" u="none" strike="noStrike" dirty="0">
                        <a:solidFill>
                          <a:schemeClr val="bg1"/>
                        </a:solidFill>
                        <a:effectLst/>
                        <a:latin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r" fontAlgn="b"/>
                      <a:r>
                        <a:rPr lang="es-ES" sz="1100" b="0" i="0" u="none" strike="noStrike">
                          <a:effectLst/>
                          <a:latin typeface="Arial" panose="020B0604020202020204" pitchFamily="34" charset="0"/>
                        </a:rPr>
                        <a:t>989,21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-16.141,65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3652">
                <a:tc>
                  <a:txBody>
                    <a:bodyPr/>
                    <a:lstStyle/>
                    <a:p>
                      <a:pPr algn="ctr" fontAlgn="b"/>
                      <a:r>
                        <a:rPr lang="es-ES" sz="1200" u="none" strike="noStrike" dirty="0">
                          <a:solidFill>
                            <a:schemeClr val="bg1"/>
                          </a:solidFill>
                          <a:effectLst/>
                        </a:rPr>
                        <a:t>2</a:t>
                      </a:r>
                      <a:endParaRPr lang="es-ES" sz="1200" b="0" i="0" u="none" strike="noStrike" dirty="0">
                        <a:solidFill>
                          <a:schemeClr val="bg1"/>
                        </a:solidFill>
                        <a:effectLst/>
                        <a:latin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r" fontAlgn="b"/>
                      <a:r>
                        <a:rPr lang="es-ES" sz="1100" b="0" i="0" u="none" strike="noStrike">
                          <a:effectLst/>
                          <a:latin typeface="Arial" panose="020B0604020202020204" pitchFamily="34" charset="0"/>
                        </a:rPr>
                        <a:t>7.008,05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-9.133,60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3652">
                <a:tc>
                  <a:txBody>
                    <a:bodyPr/>
                    <a:lstStyle/>
                    <a:p>
                      <a:pPr algn="ctr" fontAlgn="b"/>
                      <a:r>
                        <a:rPr lang="es-ES" sz="1200" u="none" strike="noStrike" dirty="0">
                          <a:solidFill>
                            <a:schemeClr val="bg1"/>
                          </a:solidFill>
                          <a:effectLst/>
                        </a:rPr>
                        <a:t>3</a:t>
                      </a:r>
                      <a:endParaRPr lang="es-ES" sz="1200" b="0" i="0" u="none" strike="noStrike" dirty="0">
                        <a:solidFill>
                          <a:schemeClr val="bg1"/>
                        </a:solidFill>
                        <a:effectLst/>
                        <a:latin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r" fontAlgn="b"/>
                      <a:r>
                        <a:rPr lang="es-ES" sz="1100" b="0" i="0" u="none" strike="noStrike">
                          <a:effectLst/>
                          <a:latin typeface="Arial" panose="020B0604020202020204" pitchFamily="34" charset="0"/>
                        </a:rPr>
                        <a:t>16.994,96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7.861,36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3652">
                <a:tc>
                  <a:txBody>
                    <a:bodyPr/>
                    <a:lstStyle/>
                    <a:p>
                      <a:pPr algn="ctr" fontAlgn="b"/>
                      <a:r>
                        <a:rPr lang="es-ES" sz="1200" u="none" strike="noStrike" dirty="0">
                          <a:solidFill>
                            <a:schemeClr val="bg1"/>
                          </a:solidFill>
                          <a:effectLst/>
                        </a:rPr>
                        <a:t>4</a:t>
                      </a:r>
                      <a:endParaRPr lang="es-ES" sz="1200" b="0" i="0" u="none" strike="noStrike" dirty="0">
                        <a:solidFill>
                          <a:schemeClr val="bg1"/>
                        </a:solidFill>
                        <a:effectLst/>
                        <a:latin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r" fontAlgn="b"/>
                      <a:r>
                        <a:rPr lang="es-ES" sz="1100" b="0" i="0" u="none" strike="noStrike">
                          <a:effectLst/>
                          <a:latin typeface="Arial" panose="020B0604020202020204" pitchFamily="34" charset="0"/>
                        </a:rPr>
                        <a:t>20.561,11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s-ES" sz="1100" b="0" i="0" u="none" strike="noStrike">
                          <a:effectLst/>
                          <a:latin typeface="Arial" panose="020B0604020202020204" pitchFamily="34" charset="0"/>
                        </a:rPr>
                        <a:t>28.422,46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23652">
                <a:tc>
                  <a:txBody>
                    <a:bodyPr/>
                    <a:lstStyle/>
                    <a:p>
                      <a:pPr algn="ctr" fontAlgn="b"/>
                      <a:r>
                        <a:rPr lang="es-ES" sz="1200" u="none" strike="noStrike" dirty="0">
                          <a:solidFill>
                            <a:schemeClr val="bg1"/>
                          </a:solidFill>
                          <a:effectLst/>
                        </a:rPr>
                        <a:t>5</a:t>
                      </a:r>
                      <a:endParaRPr lang="es-ES" sz="1200" b="0" i="0" u="none" strike="noStrike" dirty="0">
                        <a:solidFill>
                          <a:schemeClr val="bg1"/>
                        </a:solidFill>
                        <a:effectLst/>
                        <a:latin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c>
                  <a:txBody>
                    <a:bodyPr/>
                    <a:lstStyle/>
                    <a:p>
                      <a:pPr algn="r" fontAlgn="b"/>
                      <a:r>
                        <a:rPr lang="es-ES" sz="1100" b="0" i="0" u="none" strike="noStrike">
                          <a:effectLst/>
                          <a:latin typeface="Arial" panose="020B0604020202020204" pitchFamily="34" charset="0"/>
                        </a:rPr>
                        <a:t>21.438,09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c>
                  <a:txBody>
                    <a:bodyPr/>
                    <a:lstStyle/>
                    <a:p>
                      <a:pPr algn="r" fontAlgn="b"/>
                      <a:r>
                        <a:rPr lang="es-ES" sz="1100" b="0" i="0" u="none" strike="noStrike" dirty="0">
                          <a:effectLst/>
                          <a:latin typeface="Arial" panose="020B0604020202020204" pitchFamily="34" charset="0"/>
                        </a:rPr>
                        <a:t>49.860,55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r>
            </a:tbl>
          </a:graphicData>
        </a:graphic>
      </p:graphicFrame>
    </p:spTree>
    <p:extLst>
      <p:ext uri="{BB962C8B-B14F-4D97-AF65-F5344CB8AC3E}">
        <p14:creationId xmlns:p14="http://schemas.microsoft.com/office/powerpoint/2010/main" val="913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51" y="927463"/>
            <a:ext cx="10058400" cy="2221992"/>
          </a:xfrm>
        </p:spPr>
        <p:txBody>
          <a:bodyPr/>
          <a:lstStyle/>
          <a:p>
            <a:r>
              <a:rPr lang="es-ES" dirty="0" smtClean="0"/>
              <a:t>CONCLUSIONES Y </a:t>
            </a:r>
            <a:br>
              <a:rPr lang="es-ES" dirty="0" smtClean="0"/>
            </a:br>
            <a:r>
              <a:rPr lang="es-ES" dirty="0" smtClean="0"/>
              <a:t>RECOMENDACIONES</a:t>
            </a:r>
            <a:endParaRPr lang="es-ES" dirty="0"/>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1678126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7127" y="711606"/>
            <a:ext cx="10058400" cy="1450757"/>
          </a:xfrm>
        </p:spPr>
        <p:txBody>
          <a:bodyPr>
            <a:normAutofit fontScale="90000"/>
          </a:bodyPr>
          <a:lstStyle/>
          <a:p>
            <a:pPr algn="ctr"/>
            <a:r>
              <a:rPr lang="es-EC" dirty="0"/>
              <a:t>Comercio </a:t>
            </a:r>
            <a:r>
              <a:rPr lang="es-EC" dirty="0" smtClean="0"/>
              <a:t>bilateral de café </a:t>
            </a:r>
            <a:r>
              <a:rPr lang="es-EC" dirty="0"/>
              <a:t>entre China y Mundo en 2013 (importaciones)</a:t>
            </a:r>
            <a:r>
              <a:rPr lang="es-ES" b="1" dirty="0"/>
              <a:t/>
            </a:r>
            <a:br>
              <a:rPr lang="es-ES" b="1"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44986133"/>
              </p:ext>
            </p:extLst>
          </p:nvPr>
        </p:nvGraphicFramePr>
        <p:xfrm>
          <a:off x="1197736" y="2041968"/>
          <a:ext cx="9968247" cy="2133600"/>
        </p:xfrm>
        <a:graphic>
          <a:graphicData uri="http://schemas.openxmlformats.org/drawingml/2006/table">
            <a:tbl>
              <a:tblPr firstRow="1" firstCol="1" bandRow="1">
                <a:tableStyleId>{0660B408-B3CF-4A94-85FC-2B1E0A45F4A2}</a:tableStyleId>
              </a:tblPr>
              <a:tblGrid>
                <a:gridCol w="1403796"/>
                <a:gridCol w="2477151"/>
                <a:gridCol w="1940473"/>
                <a:gridCol w="1940473"/>
                <a:gridCol w="2206354"/>
              </a:tblGrid>
              <a:tr h="190500">
                <a:tc rowSpan="2">
                  <a:txBody>
                    <a:bodyPr/>
                    <a:lstStyle/>
                    <a:p>
                      <a:pPr algn="ctr">
                        <a:spcAft>
                          <a:spcPts val="0"/>
                        </a:spcAft>
                      </a:pPr>
                      <a:endParaRPr lang="es-ES" sz="1800" dirty="0" smtClean="0">
                        <a:effectLst/>
                      </a:endParaRPr>
                    </a:p>
                    <a:p>
                      <a:pPr algn="ctr">
                        <a:spcAft>
                          <a:spcPts val="0"/>
                        </a:spcAft>
                      </a:pPr>
                      <a:endParaRPr lang="es-ES" sz="1800" dirty="0" smtClean="0">
                        <a:effectLst/>
                      </a:endParaRPr>
                    </a:p>
                    <a:p>
                      <a:pPr algn="ctr">
                        <a:spcAft>
                          <a:spcPts val="0"/>
                        </a:spcAft>
                      </a:pPr>
                      <a:r>
                        <a:rPr lang="es-ES" sz="1800" dirty="0" smtClean="0">
                          <a:effectLst/>
                        </a:rPr>
                        <a:t>CÓDIGO DEL PRODUCTO</a:t>
                      </a:r>
                      <a:endParaRPr lang="es-ES" sz="3600" dirty="0">
                        <a:effectLst/>
                        <a:latin typeface="+mj-lt"/>
                        <a:ea typeface="Times New Roman" panose="02020603050405020304" pitchFamily="18" charset="0"/>
                      </a:endParaRPr>
                    </a:p>
                  </a:txBody>
                  <a:tcPr marL="68580" marR="68580" marT="0" marB="0"/>
                </a:tc>
                <a:tc rowSpan="2">
                  <a:txBody>
                    <a:bodyPr/>
                    <a:lstStyle/>
                    <a:p>
                      <a:pPr algn="ctr">
                        <a:spcAft>
                          <a:spcPts val="0"/>
                        </a:spcAft>
                      </a:pPr>
                      <a:endParaRPr lang="es-ES" sz="1800" dirty="0" smtClean="0">
                        <a:effectLst/>
                      </a:endParaRPr>
                    </a:p>
                    <a:p>
                      <a:pPr algn="ctr">
                        <a:spcAft>
                          <a:spcPts val="0"/>
                        </a:spcAft>
                      </a:pPr>
                      <a:endParaRPr lang="es-ES" sz="1800" dirty="0" smtClean="0">
                        <a:effectLst/>
                      </a:endParaRPr>
                    </a:p>
                    <a:p>
                      <a:pPr algn="ctr">
                        <a:spcAft>
                          <a:spcPts val="0"/>
                        </a:spcAft>
                      </a:pPr>
                      <a:r>
                        <a:rPr lang="es-ES" sz="1800" dirty="0" smtClean="0">
                          <a:effectLst/>
                        </a:rPr>
                        <a:t>DESCRIPCIÓN DEL PRODUCTO</a:t>
                      </a:r>
                      <a:endParaRPr lang="es-ES" sz="3600" dirty="0">
                        <a:effectLst/>
                        <a:latin typeface="+mj-lt"/>
                        <a:ea typeface="Times New Roman" panose="02020603050405020304" pitchFamily="18" charset="0"/>
                      </a:endParaRPr>
                    </a:p>
                  </a:txBody>
                  <a:tcPr marL="68580" marR="68580" marT="0" marB="0"/>
                </a:tc>
                <a:tc gridSpan="3">
                  <a:txBody>
                    <a:bodyPr/>
                    <a:lstStyle/>
                    <a:p>
                      <a:pPr algn="ctr">
                        <a:spcAft>
                          <a:spcPts val="0"/>
                        </a:spcAft>
                      </a:pPr>
                      <a:r>
                        <a:rPr lang="es-ES" sz="1800" dirty="0" smtClean="0">
                          <a:effectLst/>
                        </a:rPr>
                        <a:t>CHINA IMPORTA DESDE EL MUNDO</a:t>
                      </a:r>
                      <a:endParaRPr lang="es-ES" sz="3600" dirty="0">
                        <a:effectLst/>
                        <a:latin typeface="+mj-lt"/>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993582">
                <a:tc vMerge="1">
                  <a:txBody>
                    <a:bodyPr/>
                    <a:lstStyle/>
                    <a:p>
                      <a:endParaRPr lang="es-ES"/>
                    </a:p>
                  </a:txBody>
                  <a:tcPr/>
                </a:tc>
                <a:tc vMerge="1">
                  <a:txBody>
                    <a:bodyPr/>
                    <a:lstStyle/>
                    <a:p>
                      <a:endParaRPr lang="es-ES"/>
                    </a:p>
                  </a:txBody>
                  <a:tcPr/>
                </a:tc>
                <a:tc>
                  <a:txBody>
                    <a:bodyPr/>
                    <a:lstStyle/>
                    <a:p>
                      <a:pPr algn="ctr">
                        <a:spcAft>
                          <a:spcPts val="0"/>
                        </a:spcAft>
                      </a:pPr>
                      <a:r>
                        <a:rPr lang="es-ES" sz="1800" dirty="0" smtClean="0">
                          <a:effectLst/>
                        </a:rPr>
                        <a:t>VALOR 201 </a:t>
                      </a:r>
                    </a:p>
                    <a:p>
                      <a:pPr algn="ctr">
                        <a:spcAft>
                          <a:spcPts val="0"/>
                        </a:spcAft>
                      </a:pPr>
                      <a:r>
                        <a:rPr lang="es-ES" sz="1800" dirty="0" smtClean="0">
                          <a:effectLst/>
                        </a:rPr>
                        <a:t>MILES US$</a:t>
                      </a:r>
                      <a:endParaRPr lang="es-ES" sz="36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800" dirty="0" smtClean="0">
                          <a:effectLst/>
                        </a:rPr>
                        <a:t>TASA DE CRECIMIENTO ANUAL EN VALOR ENTRE 2009-2013, %, P.A.</a:t>
                      </a:r>
                      <a:endParaRPr lang="es-ES" sz="36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800" dirty="0" smtClean="0">
                          <a:effectLst/>
                        </a:rPr>
                        <a:t>PARTICIPACIÓN EN LAS IMPORTACIONES MUNDIALES, %</a:t>
                      </a:r>
                      <a:endParaRPr lang="es-ES" sz="3600" dirty="0">
                        <a:effectLst/>
                        <a:latin typeface="+mj-lt"/>
                        <a:ea typeface="Times New Roman" panose="02020603050405020304" pitchFamily="18" charset="0"/>
                      </a:endParaRPr>
                    </a:p>
                  </a:txBody>
                  <a:tcPr marL="68580" marR="68580" marT="0" marB="0"/>
                </a:tc>
              </a:tr>
              <a:tr h="190500">
                <a:tc>
                  <a:txBody>
                    <a:bodyPr/>
                    <a:lstStyle/>
                    <a:p>
                      <a:pPr algn="ctr">
                        <a:spcAft>
                          <a:spcPts val="0"/>
                        </a:spcAft>
                      </a:pPr>
                      <a:r>
                        <a:rPr lang="es-ES" sz="1800" dirty="0" smtClean="0">
                          <a:effectLst/>
                        </a:rPr>
                        <a:t>'09</a:t>
                      </a:r>
                      <a:endParaRPr lang="es-ES" sz="36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dirty="0" smtClean="0">
                          <a:effectLst/>
                        </a:rPr>
                        <a:t>CAFÉ, TE, YERBA MATE Y ESPECIAS</a:t>
                      </a:r>
                      <a:endParaRPr lang="es-ES" sz="3600" dirty="0">
                        <a:effectLst/>
                        <a:latin typeface="+mj-lt"/>
                        <a:ea typeface="Times New Roman" panose="02020603050405020304" pitchFamily="18" charset="0"/>
                      </a:endParaRPr>
                    </a:p>
                  </a:txBody>
                  <a:tcPr marL="68580" marR="68580" marT="0" marB="0"/>
                </a:tc>
                <a:tc>
                  <a:txBody>
                    <a:bodyPr/>
                    <a:lstStyle/>
                    <a:p>
                      <a:pPr algn="l">
                        <a:spcAft>
                          <a:spcPts val="0"/>
                        </a:spcAft>
                      </a:pPr>
                      <a:r>
                        <a:rPr lang="es-ES" sz="1800" dirty="0" smtClean="0">
                          <a:effectLst/>
                        </a:rPr>
                        <a:t>            256.359,00   </a:t>
                      </a:r>
                      <a:endParaRPr lang="es-ES" sz="36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800" dirty="0" smtClean="0">
                          <a:effectLst/>
                        </a:rPr>
                        <a:t>34</a:t>
                      </a:r>
                      <a:endParaRPr lang="es-ES" sz="36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800" dirty="0" smtClean="0">
                          <a:effectLst/>
                        </a:rPr>
                        <a:t>0,6</a:t>
                      </a:r>
                      <a:endParaRPr lang="es-ES" sz="3600" dirty="0">
                        <a:effectLst/>
                        <a:latin typeface="+mj-lt"/>
                        <a:ea typeface="Times New Roman" panose="02020603050405020304" pitchFamily="18" charset="0"/>
                      </a:endParaRPr>
                    </a:p>
                  </a:txBody>
                  <a:tcPr marL="68580" marR="68580" marT="0" marB="0"/>
                </a:tc>
              </a:tr>
            </a:tbl>
          </a:graphicData>
        </a:graphic>
      </p:graphicFrame>
      <p:pic>
        <p:nvPicPr>
          <p:cNvPr id="5122" name="Picture 2" descr="http://i.huffpost.com/gen/1563279/images/o-CAFE-faceboo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30"/>
          <a:stretch/>
        </p:blipFill>
        <p:spPr bwMode="auto">
          <a:xfrm>
            <a:off x="1469222" y="4224270"/>
            <a:ext cx="2845202" cy="19833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guiaverde.com/files/product/20111024121000_TazaTe_stev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028" y="4169267"/>
            <a:ext cx="32385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cienciabio.com/wp-content/uploads/2013/09/bodegon-especias-pimientas-colo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3842" y="4407617"/>
            <a:ext cx="2861685"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588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36890"/>
          </a:xfrm>
        </p:spPr>
        <p:txBody>
          <a:bodyPr/>
          <a:lstStyle/>
          <a:p>
            <a:pPr algn="ctr"/>
            <a:r>
              <a:rPr lang="es-EC" b="1" cap="all" dirty="0"/>
              <a:t>ANÁLISIS DE CIFRAS </a:t>
            </a:r>
            <a:r>
              <a:rPr lang="es-EC" b="1" cap="all" dirty="0" smtClean="0"/>
              <a:t>COMERCIALES</a:t>
            </a:r>
            <a:endParaRPr lang="es-ES" dirty="0"/>
          </a:p>
        </p:txBody>
      </p:sp>
      <p:sp>
        <p:nvSpPr>
          <p:cNvPr id="3" name="Marcador de contenido 2"/>
          <p:cNvSpPr>
            <a:spLocks noGrp="1"/>
          </p:cNvSpPr>
          <p:nvPr>
            <p:ph idx="1"/>
          </p:nvPr>
        </p:nvSpPr>
        <p:spPr/>
        <p:txBody>
          <a:bodyPr/>
          <a:lstStyle/>
          <a:p>
            <a:pPr algn="ct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4146402046"/>
              </p:ext>
            </p:extLst>
          </p:nvPr>
        </p:nvGraphicFramePr>
        <p:xfrm>
          <a:off x="1775306" y="2167709"/>
          <a:ext cx="9073259" cy="3169152"/>
        </p:xfrm>
        <a:graphic>
          <a:graphicData uri="http://schemas.openxmlformats.org/drawingml/2006/table">
            <a:tbl>
              <a:tblPr firstRow="1" firstCol="1" bandRow="1">
                <a:tableStyleId>{F5AB1C69-6EDB-4FF4-983F-18BD219EF322}</a:tableStyleId>
              </a:tblPr>
              <a:tblGrid>
                <a:gridCol w="473704"/>
                <a:gridCol w="2123372"/>
                <a:gridCol w="2186666"/>
                <a:gridCol w="1508022"/>
                <a:gridCol w="1571270"/>
                <a:gridCol w="1210225"/>
              </a:tblGrid>
              <a:tr h="588370">
                <a:tc>
                  <a:txBody>
                    <a:bodyPr/>
                    <a:lstStyle/>
                    <a:p>
                      <a:pPr>
                        <a:spcAft>
                          <a:spcPts val="0"/>
                        </a:spcAft>
                      </a:pPr>
                      <a:r>
                        <a:rPr lang="es-ES" sz="1600" dirty="0">
                          <a:effectLst/>
                        </a:rPr>
                        <a:t>Nº</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dirty="0">
                          <a:effectLst/>
                        </a:rPr>
                        <a:t>EXPORTADORES</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dirty="0">
                          <a:effectLst/>
                        </a:rPr>
                        <a:t>VALOR EXPORTADA EN 2010</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dirty="0">
                          <a:effectLst/>
                        </a:rPr>
                        <a:t>VALOR EXPORTADA EN 2011</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dirty="0">
                          <a:effectLst/>
                        </a:rPr>
                        <a:t>VALOR EXPORTADA EN 2012</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dirty="0">
                          <a:effectLst/>
                        </a:rPr>
                        <a:t>VALOR EXPORTADA EN 2013</a:t>
                      </a:r>
                      <a:endParaRPr lang="es-ES" sz="3200" dirty="0">
                        <a:effectLst/>
                        <a:latin typeface="+mj-lt"/>
                        <a:ea typeface="Times New Roman" panose="02020603050405020304" pitchFamily="18" charset="0"/>
                      </a:endParaRPr>
                    </a:p>
                  </a:txBody>
                  <a:tcPr marL="68580" marR="68580" marT="0" marB="0"/>
                </a:tc>
              </a:tr>
              <a:tr h="355006">
                <a:tc>
                  <a:txBody>
                    <a:bodyPr/>
                    <a:lstStyle/>
                    <a:p>
                      <a:pPr algn="r">
                        <a:spcAft>
                          <a:spcPts val="0"/>
                        </a:spcAft>
                      </a:pPr>
                      <a:r>
                        <a:rPr lang="es-ES" sz="1600" dirty="0">
                          <a:effectLst/>
                        </a:rPr>
                        <a:t>1</a:t>
                      </a:r>
                      <a:endParaRPr lang="es-ES" sz="3600" dirty="0">
                        <a:effectLst/>
                        <a:latin typeface="+mj-lt"/>
                        <a:ea typeface="Times New Roman" panose="02020603050405020304" pitchFamily="18" charset="0"/>
                      </a:endParaRPr>
                    </a:p>
                  </a:txBody>
                  <a:tcPr marL="68580" marR="68580" marT="0" marB="0"/>
                </a:tc>
                <a:tc>
                  <a:txBody>
                    <a:bodyPr/>
                    <a:lstStyle/>
                    <a:p>
                      <a:pPr>
                        <a:spcAft>
                          <a:spcPts val="0"/>
                        </a:spcAft>
                      </a:pPr>
                      <a:r>
                        <a:rPr lang="es-ES" sz="1800">
                          <a:effectLst/>
                        </a:rPr>
                        <a:t>Brasil</a:t>
                      </a:r>
                      <a:endParaRPr lang="es-ES" sz="360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smtClean="0">
                          <a:effectLst/>
                        </a:rPr>
                        <a:t>1.795.162,00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smtClean="0">
                          <a:effectLst/>
                        </a:rPr>
                        <a:t>1.794.803,00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a:effectLst/>
                        </a:rPr>
                        <a:t>      </a:t>
                      </a:r>
                      <a:r>
                        <a:rPr lang="es-ES" sz="1400" dirty="0" smtClean="0">
                          <a:effectLst/>
                        </a:rPr>
                        <a:t>1.505.965,00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smtClean="0">
                          <a:effectLst/>
                        </a:rPr>
                        <a:t>1.701.162,00   </a:t>
                      </a:r>
                      <a:endParaRPr lang="es-ES" sz="3200" dirty="0">
                        <a:effectLst/>
                        <a:latin typeface="+mj-lt"/>
                        <a:ea typeface="Times New Roman" panose="02020603050405020304" pitchFamily="18" charset="0"/>
                      </a:endParaRPr>
                    </a:p>
                  </a:txBody>
                  <a:tcPr marL="68580" marR="68580" marT="0" marB="0"/>
                </a:tc>
              </a:tr>
              <a:tr h="390486">
                <a:tc>
                  <a:txBody>
                    <a:bodyPr/>
                    <a:lstStyle/>
                    <a:p>
                      <a:pPr algn="r">
                        <a:spcAft>
                          <a:spcPts val="0"/>
                        </a:spcAft>
                      </a:pPr>
                      <a:r>
                        <a:rPr lang="es-ES" sz="1600">
                          <a:effectLst/>
                        </a:rPr>
                        <a:t>2</a:t>
                      </a:r>
                      <a:endParaRPr lang="es-ES" sz="3600">
                        <a:effectLst/>
                        <a:latin typeface="+mj-lt"/>
                        <a:ea typeface="Times New Roman" panose="02020603050405020304" pitchFamily="18" charset="0"/>
                      </a:endParaRPr>
                    </a:p>
                  </a:txBody>
                  <a:tcPr marL="68580" marR="68580" marT="0" marB="0"/>
                </a:tc>
                <a:tc>
                  <a:txBody>
                    <a:bodyPr/>
                    <a:lstStyle/>
                    <a:p>
                      <a:pPr>
                        <a:spcAft>
                          <a:spcPts val="0"/>
                        </a:spcAft>
                      </a:pPr>
                      <a:r>
                        <a:rPr lang="es-ES" sz="1800" dirty="0" smtClean="0">
                          <a:effectLst/>
                        </a:rPr>
                        <a:t>Viet</a:t>
                      </a:r>
                      <a:r>
                        <a:rPr lang="es-ES" sz="1800" dirty="0">
                          <a:effectLst/>
                        </a:rPr>
                        <a:t>n</a:t>
                      </a:r>
                      <a:r>
                        <a:rPr lang="es-ES" sz="1800" dirty="0" smtClean="0">
                          <a:effectLst/>
                        </a:rPr>
                        <a:t>am</a:t>
                      </a:r>
                      <a:endParaRPr lang="es-ES" sz="36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a:effectLst/>
                        </a:rPr>
                        <a:t>                                          413.445,00   </a:t>
                      </a:r>
                      <a:endParaRPr lang="es-ES" sz="320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a:effectLst/>
                        </a:rPr>
                        <a:t>                                          437.141,00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a:effectLst/>
                        </a:rPr>
                        <a:t>                                          400.651,00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a:effectLst/>
                        </a:rPr>
                        <a:t>                                          547.569,00   </a:t>
                      </a:r>
                      <a:endParaRPr lang="es-ES" sz="3200">
                        <a:effectLst/>
                        <a:latin typeface="+mj-lt"/>
                        <a:ea typeface="Times New Roman" panose="02020603050405020304" pitchFamily="18" charset="0"/>
                      </a:endParaRPr>
                    </a:p>
                  </a:txBody>
                  <a:tcPr marL="68580" marR="68580" marT="0" marB="0"/>
                </a:tc>
              </a:tr>
              <a:tr h="477433">
                <a:tc>
                  <a:txBody>
                    <a:bodyPr/>
                    <a:lstStyle/>
                    <a:p>
                      <a:pPr algn="r">
                        <a:spcAft>
                          <a:spcPts val="0"/>
                        </a:spcAft>
                      </a:pPr>
                      <a:r>
                        <a:rPr lang="es-ES" sz="1600">
                          <a:effectLst/>
                        </a:rPr>
                        <a:t>3</a:t>
                      </a:r>
                      <a:endParaRPr lang="es-ES" sz="3600">
                        <a:effectLst/>
                        <a:latin typeface="+mj-lt"/>
                        <a:ea typeface="Times New Roman" panose="02020603050405020304" pitchFamily="18" charset="0"/>
                      </a:endParaRPr>
                    </a:p>
                  </a:txBody>
                  <a:tcPr marL="68580" marR="68580" marT="0" marB="0"/>
                </a:tc>
                <a:tc>
                  <a:txBody>
                    <a:bodyPr/>
                    <a:lstStyle/>
                    <a:p>
                      <a:pPr>
                        <a:spcAft>
                          <a:spcPts val="0"/>
                        </a:spcAft>
                      </a:pPr>
                      <a:r>
                        <a:rPr lang="es-ES" sz="1800">
                          <a:effectLst/>
                        </a:rPr>
                        <a:t>Alemania</a:t>
                      </a:r>
                      <a:endParaRPr lang="es-ES" sz="360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a:effectLst/>
                        </a:rPr>
                        <a:t>                                          502.612,00   </a:t>
                      </a:r>
                      <a:endParaRPr lang="es-ES" sz="320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a:effectLst/>
                        </a:rPr>
                        <a:t>                                          529.888,00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a:effectLst/>
                        </a:rPr>
                        <a:t>                                          543.262,00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a:effectLst/>
                        </a:rPr>
                        <a:t>                                          539.163,00   </a:t>
                      </a:r>
                      <a:endParaRPr lang="es-ES" sz="3200">
                        <a:effectLst/>
                        <a:latin typeface="+mj-lt"/>
                        <a:ea typeface="Times New Roman" panose="02020603050405020304" pitchFamily="18" charset="0"/>
                      </a:endParaRPr>
                    </a:p>
                  </a:txBody>
                  <a:tcPr marL="68580" marR="68580" marT="0" marB="0"/>
                </a:tc>
              </a:tr>
              <a:tr h="477433">
                <a:tc>
                  <a:txBody>
                    <a:bodyPr/>
                    <a:lstStyle/>
                    <a:p>
                      <a:pPr algn="r">
                        <a:spcAft>
                          <a:spcPts val="0"/>
                        </a:spcAft>
                      </a:pPr>
                      <a:r>
                        <a:rPr lang="es-ES" sz="1600">
                          <a:effectLst/>
                        </a:rPr>
                        <a:t>4</a:t>
                      </a:r>
                      <a:endParaRPr lang="es-ES" sz="3600">
                        <a:effectLst/>
                        <a:latin typeface="+mj-lt"/>
                        <a:ea typeface="Times New Roman" panose="02020603050405020304" pitchFamily="18" charset="0"/>
                      </a:endParaRPr>
                    </a:p>
                  </a:txBody>
                  <a:tcPr marL="68580" marR="68580" marT="0" marB="0"/>
                </a:tc>
                <a:tc>
                  <a:txBody>
                    <a:bodyPr/>
                    <a:lstStyle/>
                    <a:p>
                      <a:pPr>
                        <a:spcAft>
                          <a:spcPts val="0"/>
                        </a:spcAft>
                      </a:pPr>
                      <a:r>
                        <a:rPr lang="es-ES" sz="1800">
                          <a:effectLst/>
                        </a:rPr>
                        <a:t>Suiza</a:t>
                      </a:r>
                      <a:endParaRPr lang="es-ES" sz="360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a:effectLst/>
                        </a:rPr>
                        <a:t>                                          433.595,00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a:effectLst/>
                        </a:rPr>
                        <a:t>                                          346.493,00   </a:t>
                      </a:r>
                      <a:endParaRPr lang="es-ES" sz="320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a:effectLst/>
                        </a:rPr>
                        <a:t>                                          448.591,00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a:effectLst/>
                        </a:rPr>
                        <a:t>                                          534.025,00   </a:t>
                      </a:r>
                      <a:endParaRPr lang="es-ES" sz="3200">
                        <a:effectLst/>
                        <a:latin typeface="+mj-lt"/>
                        <a:ea typeface="Times New Roman" panose="02020603050405020304" pitchFamily="18" charset="0"/>
                      </a:endParaRPr>
                    </a:p>
                  </a:txBody>
                  <a:tcPr marL="68580" marR="68580" marT="0" marB="0"/>
                </a:tc>
              </a:tr>
              <a:tr h="130914">
                <a:tc>
                  <a:txBody>
                    <a:bodyPr/>
                    <a:lstStyle/>
                    <a:p>
                      <a:pPr algn="r">
                        <a:spcAft>
                          <a:spcPts val="0"/>
                        </a:spcAft>
                      </a:pPr>
                      <a:r>
                        <a:rPr lang="es-ES" sz="1600">
                          <a:effectLst/>
                        </a:rPr>
                        <a:t>5</a:t>
                      </a:r>
                      <a:endParaRPr lang="es-ES" sz="3600">
                        <a:effectLst/>
                        <a:latin typeface="+mj-lt"/>
                        <a:ea typeface="Times New Roman" panose="02020603050405020304" pitchFamily="18" charset="0"/>
                      </a:endParaRPr>
                    </a:p>
                  </a:txBody>
                  <a:tcPr marL="68580" marR="68580" marT="0" marB="0"/>
                </a:tc>
                <a:tc>
                  <a:txBody>
                    <a:bodyPr/>
                    <a:lstStyle/>
                    <a:p>
                      <a:pPr>
                        <a:spcAft>
                          <a:spcPts val="0"/>
                        </a:spcAft>
                      </a:pPr>
                      <a:r>
                        <a:rPr lang="es-ES" sz="1800" dirty="0">
                          <a:effectLst/>
                        </a:rPr>
                        <a:t>Colombia</a:t>
                      </a:r>
                      <a:endParaRPr lang="es-ES" sz="36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a:effectLst/>
                        </a:rPr>
                        <a:t>                                          204.160,00   </a:t>
                      </a:r>
                      <a:endParaRPr lang="es-ES" sz="320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a:effectLst/>
                        </a:rPr>
                        <a:t>                                          236.159,00   </a:t>
                      </a:r>
                      <a:endParaRPr lang="es-ES" sz="320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a:effectLst/>
                        </a:rPr>
                        <a:t>                                          317.435,00   </a:t>
                      </a:r>
                      <a:endParaRPr lang="es-ES" sz="320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400" dirty="0">
                          <a:effectLst/>
                        </a:rPr>
                        <a:t>                                          264.112,00   </a:t>
                      </a:r>
                      <a:endParaRPr lang="es-ES" sz="3200" dirty="0">
                        <a:effectLst/>
                        <a:latin typeface="+mj-lt"/>
                        <a:ea typeface="Times New Roman" panose="02020603050405020304" pitchFamily="18" charset="0"/>
                      </a:endParaRPr>
                    </a:p>
                  </a:txBody>
                  <a:tcPr marL="68580" marR="68580" marT="0" marB="0"/>
                </a:tc>
              </a:tr>
              <a:tr h="268556">
                <a:tc>
                  <a:txBody>
                    <a:bodyPr/>
                    <a:lstStyle/>
                    <a:p>
                      <a:pPr algn="r">
                        <a:spcAft>
                          <a:spcPts val="0"/>
                        </a:spcAft>
                      </a:pPr>
                      <a:r>
                        <a:rPr lang="es-ES" sz="1600" dirty="0">
                          <a:solidFill>
                            <a:schemeClr val="tx1"/>
                          </a:solidFill>
                          <a:effectLst/>
                        </a:rPr>
                        <a:t>48</a:t>
                      </a:r>
                      <a:endParaRPr lang="es-ES" sz="3600" dirty="0">
                        <a:solidFill>
                          <a:schemeClr val="tx1"/>
                        </a:solidFill>
                        <a:effectLst/>
                        <a:latin typeface="+mj-lt"/>
                        <a:ea typeface="Times New Roman" panose="02020603050405020304" pitchFamily="18" charset="0"/>
                      </a:endParaRPr>
                    </a:p>
                  </a:txBody>
                  <a:tcPr marL="68580" marR="68580" marT="0" marB="0">
                    <a:solidFill>
                      <a:schemeClr val="accent2">
                        <a:lumMod val="60000"/>
                        <a:lumOff val="40000"/>
                      </a:schemeClr>
                    </a:solidFill>
                  </a:tcPr>
                </a:tc>
                <a:tc>
                  <a:txBody>
                    <a:bodyPr/>
                    <a:lstStyle/>
                    <a:p>
                      <a:pPr>
                        <a:spcAft>
                          <a:spcPts val="0"/>
                        </a:spcAft>
                      </a:pPr>
                      <a:r>
                        <a:rPr lang="es-ES" sz="1800" dirty="0">
                          <a:effectLst/>
                        </a:rPr>
                        <a:t>Ecuador</a:t>
                      </a:r>
                      <a:endParaRPr lang="es-ES" sz="3600" dirty="0">
                        <a:effectLst/>
                        <a:latin typeface="+mj-lt"/>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_tradnl" sz="1400" dirty="0">
                          <a:effectLst/>
                        </a:rPr>
                        <a:t> 21.352,00   </a:t>
                      </a:r>
                      <a:endParaRPr lang="es-ES" sz="3200" dirty="0">
                        <a:effectLst/>
                        <a:latin typeface="+mj-lt"/>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_tradnl" sz="1400" dirty="0">
                          <a:effectLst/>
                        </a:rPr>
                        <a:t> 35.167,00   </a:t>
                      </a:r>
                      <a:endParaRPr lang="es-ES" sz="3200" dirty="0">
                        <a:effectLst/>
                        <a:latin typeface="+mj-lt"/>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_tradnl" sz="1400" dirty="0">
                          <a:effectLst/>
                        </a:rPr>
                        <a:t> 28.092,00   </a:t>
                      </a:r>
                      <a:endParaRPr lang="es-ES" sz="3200" dirty="0">
                        <a:effectLst/>
                        <a:latin typeface="+mj-lt"/>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_tradnl" sz="1400" dirty="0">
                          <a:effectLst/>
                        </a:rPr>
                        <a:t> 12.240,00   </a:t>
                      </a:r>
                      <a:endParaRPr lang="es-ES" sz="3200" dirty="0">
                        <a:effectLst/>
                        <a:latin typeface="+mj-lt"/>
                        <a:ea typeface="Times New Roman" panose="02020603050405020304" pitchFamily="18" charset="0"/>
                      </a:endParaRPr>
                    </a:p>
                  </a:txBody>
                  <a:tcPr marL="68580" marR="68580" marT="0" marB="0">
                    <a:solidFill>
                      <a:schemeClr val="accent2">
                        <a:lumMod val="60000"/>
                        <a:lumOff val="40000"/>
                      </a:schemeClr>
                    </a:solidFill>
                  </a:tcPr>
                </a:tc>
              </a:tr>
            </a:tbl>
          </a:graphicData>
        </a:graphic>
      </p:graphicFrame>
      <p:sp>
        <p:nvSpPr>
          <p:cNvPr id="5" name="Rectangle 1"/>
          <p:cNvSpPr>
            <a:spLocks noChangeArrowheads="1"/>
          </p:cNvSpPr>
          <p:nvPr/>
        </p:nvSpPr>
        <p:spPr bwMode="auto">
          <a:xfrm>
            <a:off x="4974645" y="1797843"/>
            <a:ext cx="23036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S" sz="2000" b="0"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Toneladas</a:t>
            </a:r>
            <a:endParaRPr kumimoji="0" lang="es-EC" altLang="es-ES" sz="3200" b="0" i="0" u="none" strike="noStrike" cap="none" normalizeH="0" baseline="0" dirty="0" smtClean="0">
              <a:ln>
                <a:noFill/>
              </a:ln>
              <a:solidFill>
                <a:schemeClr val="tx1"/>
              </a:solidFill>
              <a:effectLst/>
              <a:latin typeface="+mj-lt"/>
            </a:endParaRPr>
          </a:p>
        </p:txBody>
      </p:sp>
      <p:pic>
        <p:nvPicPr>
          <p:cNvPr id="6147" name="Picture 3" descr="http://upload.wikimedia.org/wikipedia/commons/thumb/5/5c/Flag_of_Ecuador_(1900-2009).svg/300px-Flag_of_Ecuador_(1900-200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2" y="4649273"/>
            <a:ext cx="1637458" cy="76906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326783" y="1171548"/>
            <a:ext cx="7319493" cy="400110"/>
          </a:xfrm>
          <a:prstGeom prst="rect">
            <a:avLst/>
          </a:prstGeom>
        </p:spPr>
        <p:txBody>
          <a:bodyPr wrap="square">
            <a:spAutoFit/>
          </a:bodyPr>
          <a:lstStyle/>
          <a:p>
            <a:pPr algn="ctr"/>
            <a:r>
              <a:rPr lang="es-ES_tradnl" sz="2000" b="1" dirty="0" smtClean="0">
                <a:latin typeface="+mj-lt"/>
              </a:rPr>
              <a:t>Principales proveedores (exportadores) de café tostado y molido, </a:t>
            </a:r>
            <a:endParaRPr lang="es-ES" sz="2000" b="1" dirty="0">
              <a:latin typeface="+mj-lt"/>
            </a:endParaRPr>
          </a:p>
        </p:txBody>
      </p:sp>
    </p:spTree>
    <p:extLst>
      <p:ext uri="{BB962C8B-B14F-4D97-AF65-F5344CB8AC3E}">
        <p14:creationId xmlns:p14="http://schemas.microsoft.com/office/powerpoint/2010/main" val="182758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894011820"/>
              </p:ext>
            </p:extLst>
          </p:nvPr>
        </p:nvGraphicFramePr>
        <p:xfrm>
          <a:off x="1096963" y="1997868"/>
          <a:ext cx="10058400" cy="3992880"/>
        </p:xfrm>
        <a:graphic>
          <a:graphicData uri="http://schemas.openxmlformats.org/drawingml/2006/table">
            <a:tbl>
              <a:tblPr firstRow="1" firstCol="1" bandRow="1">
                <a:tableStyleId>{5C22544A-7EE6-4342-B048-85BDC9FD1C3A}</a:tableStyleId>
              </a:tblPr>
              <a:tblGrid>
                <a:gridCol w="1676400"/>
                <a:gridCol w="1676400"/>
                <a:gridCol w="1676400"/>
                <a:gridCol w="1676400"/>
                <a:gridCol w="1676400"/>
                <a:gridCol w="1676400"/>
              </a:tblGrid>
              <a:tr h="557478">
                <a:tc>
                  <a:txBody>
                    <a:bodyPr/>
                    <a:lstStyle/>
                    <a:p>
                      <a:pPr algn="ctr">
                        <a:spcAft>
                          <a:spcPts val="0"/>
                        </a:spcAft>
                      </a:pPr>
                      <a:r>
                        <a:rPr lang="es-ES" sz="1600" b="0" dirty="0">
                          <a:effectLst/>
                        </a:rPr>
                        <a:t>PAISES VENDEDORES DE CAFÉ TOSTADO Y MOLIDO A CHINA</a:t>
                      </a:r>
                      <a:endParaRPr lang="es-ES" sz="3600" b="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b="0">
                          <a:effectLst/>
                        </a:rPr>
                        <a:t>VALOR IMPORTADA EN 2009</a:t>
                      </a:r>
                      <a:endParaRPr lang="es-ES" sz="3600" b="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b="0">
                          <a:effectLst/>
                        </a:rPr>
                        <a:t>VALOR IMPORTADA EN 2010</a:t>
                      </a:r>
                      <a:endParaRPr lang="es-ES" sz="3600" b="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b="0">
                          <a:effectLst/>
                        </a:rPr>
                        <a:t>VALOR IMPORTADA EN 2011</a:t>
                      </a:r>
                      <a:endParaRPr lang="es-ES" sz="3600" b="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b="0">
                          <a:effectLst/>
                        </a:rPr>
                        <a:t>VALOR IMPORTADA EN 2012</a:t>
                      </a:r>
                      <a:endParaRPr lang="es-ES" sz="3600" b="0">
                        <a:effectLst/>
                        <a:latin typeface="+mj-lt"/>
                        <a:ea typeface="Times New Roman" panose="02020603050405020304" pitchFamily="18" charset="0"/>
                      </a:endParaRPr>
                    </a:p>
                  </a:txBody>
                  <a:tcPr marL="68580" marR="68580" marT="0" marB="0"/>
                </a:tc>
                <a:tc>
                  <a:txBody>
                    <a:bodyPr/>
                    <a:lstStyle/>
                    <a:p>
                      <a:pPr algn="ctr">
                        <a:spcAft>
                          <a:spcPts val="0"/>
                        </a:spcAft>
                      </a:pPr>
                      <a:r>
                        <a:rPr lang="es-ES" sz="1600" b="0">
                          <a:effectLst/>
                        </a:rPr>
                        <a:t>VALOR IMPORTADA EN 2013</a:t>
                      </a:r>
                      <a:endParaRPr lang="es-ES" sz="3600" b="0">
                        <a:effectLst/>
                        <a:latin typeface="+mj-lt"/>
                        <a:ea typeface="Times New Roman" panose="02020603050405020304" pitchFamily="18" charset="0"/>
                      </a:endParaRPr>
                    </a:p>
                  </a:txBody>
                  <a:tcPr marL="68580" marR="68580" marT="0" marB="0"/>
                </a:tc>
              </a:tr>
              <a:tr h="225814">
                <a:tc>
                  <a:txBody>
                    <a:bodyPr/>
                    <a:lstStyle/>
                    <a:p>
                      <a:pPr>
                        <a:spcAft>
                          <a:spcPts val="0"/>
                        </a:spcAft>
                      </a:pPr>
                      <a:r>
                        <a:rPr lang="es-ES" sz="1800" b="0">
                          <a:effectLst/>
                        </a:rPr>
                        <a:t>Mundo</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50.908,00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70.435,00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129.849,00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168.771,00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142.662,00   </a:t>
                      </a:r>
                      <a:endParaRPr lang="es-ES" sz="3600" b="0">
                        <a:effectLst/>
                        <a:latin typeface="+mj-lt"/>
                        <a:ea typeface="Times New Roman" panose="02020603050405020304" pitchFamily="18" charset="0"/>
                      </a:endParaRPr>
                    </a:p>
                  </a:txBody>
                  <a:tcPr marL="68580" marR="68580" marT="0" marB="0"/>
                </a:tc>
              </a:tr>
              <a:tr h="352834">
                <a:tc>
                  <a:txBody>
                    <a:bodyPr/>
                    <a:lstStyle/>
                    <a:p>
                      <a:pPr>
                        <a:spcAft>
                          <a:spcPts val="0"/>
                        </a:spcAft>
                      </a:pPr>
                      <a:r>
                        <a:rPr lang="es-ES" sz="1800" b="0" dirty="0" smtClean="0">
                          <a:effectLst/>
                        </a:rPr>
                        <a:t>Vietnam</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27.511,00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36.121,00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74.704,00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86.727,00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57.915,00   </a:t>
                      </a:r>
                      <a:endParaRPr lang="es-ES" sz="3600" b="0">
                        <a:effectLst/>
                        <a:latin typeface="+mj-lt"/>
                        <a:ea typeface="Times New Roman" panose="02020603050405020304" pitchFamily="18" charset="0"/>
                      </a:endParaRPr>
                    </a:p>
                  </a:txBody>
                  <a:tcPr marL="68580" marR="68580" marT="0" marB="0"/>
                </a:tc>
              </a:tr>
              <a:tr h="352834">
                <a:tc>
                  <a:txBody>
                    <a:bodyPr/>
                    <a:lstStyle/>
                    <a:p>
                      <a:pPr>
                        <a:spcAft>
                          <a:spcPts val="0"/>
                        </a:spcAft>
                      </a:pPr>
                      <a:r>
                        <a:rPr lang="es-ES" sz="1800" b="0" dirty="0">
                          <a:effectLst/>
                        </a:rPr>
                        <a:t>Indonesia</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2.226,00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3.635,00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8.739,00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21.728,00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26.161,00   </a:t>
                      </a:r>
                      <a:endParaRPr lang="es-ES" sz="3600" b="0">
                        <a:effectLst/>
                        <a:latin typeface="+mj-lt"/>
                        <a:ea typeface="Times New Roman" panose="02020603050405020304" pitchFamily="18" charset="0"/>
                      </a:endParaRPr>
                    </a:p>
                  </a:txBody>
                  <a:tcPr marL="68580" marR="68580" marT="0" marB="0"/>
                </a:tc>
              </a:tr>
              <a:tr h="352834">
                <a:tc>
                  <a:txBody>
                    <a:bodyPr/>
                    <a:lstStyle/>
                    <a:p>
                      <a:pPr>
                        <a:spcAft>
                          <a:spcPts val="0"/>
                        </a:spcAft>
                      </a:pPr>
                      <a:r>
                        <a:rPr lang="es-ES" sz="1800" b="0">
                          <a:effectLst/>
                        </a:rPr>
                        <a:t>Estados Unidos de América</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7.112,00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9.027,00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11.988,00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19.499,00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17.765,00   </a:t>
                      </a:r>
                      <a:endParaRPr lang="es-ES" sz="3600" b="0">
                        <a:effectLst/>
                        <a:latin typeface="+mj-lt"/>
                        <a:ea typeface="Times New Roman" panose="02020603050405020304" pitchFamily="18" charset="0"/>
                      </a:endParaRPr>
                    </a:p>
                  </a:txBody>
                  <a:tcPr marL="68580" marR="68580" marT="0" marB="0"/>
                </a:tc>
              </a:tr>
              <a:tr h="352834">
                <a:tc>
                  <a:txBody>
                    <a:bodyPr/>
                    <a:lstStyle/>
                    <a:p>
                      <a:pPr>
                        <a:spcAft>
                          <a:spcPts val="0"/>
                        </a:spcAft>
                      </a:pPr>
                      <a:r>
                        <a:rPr lang="es-ES" sz="1800" b="0">
                          <a:effectLst/>
                        </a:rPr>
                        <a:t>Italia</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4.165,00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5.844,00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7.005,00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8.673,00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10.097,00   </a:t>
                      </a:r>
                      <a:endParaRPr lang="es-ES" sz="3600" b="0">
                        <a:effectLst/>
                        <a:latin typeface="+mj-lt"/>
                        <a:ea typeface="Times New Roman" panose="02020603050405020304" pitchFamily="18" charset="0"/>
                      </a:endParaRPr>
                    </a:p>
                  </a:txBody>
                  <a:tcPr marL="68580" marR="68580" marT="0" marB="0"/>
                </a:tc>
              </a:tr>
              <a:tr h="352834">
                <a:tc>
                  <a:txBody>
                    <a:bodyPr/>
                    <a:lstStyle/>
                    <a:p>
                      <a:pPr>
                        <a:spcAft>
                          <a:spcPts val="0"/>
                        </a:spcAft>
                      </a:pPr>
                      <a:r>
                        <a:rPr lang="es-ES" sz="1800" b="0">
                          <a:effectLst/>
                        </a:rPr>
                        <a:t>Reino Unido</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662,00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1.268,00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1.725,00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rPr>
                        <a:t>                                   4.179,00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rPr>
                        <a:t>                                   5.523,00   </a:t>
                      </a:r>
                      <a:endParaRPr lang="es-ES" sz="3600" b="0" dirty="0">
                        <a:effectLst/>
                        <a:latin typeface="+mj-lt"/>
                        <a:ea typeface="Times New Roman" panose="02020603050405020304" pitchFamily="18" charset="0"/>
                      </a:endParaRPr>
                    </a:p>
                  </a:txBody>
                  <a:tcPr marL="68580" marR="68580" marT="0" marB="0"/>
                </a:tc>
              </a:tr>
            </a:tbl>
          </a:graphicData>
        </a:graphic>
      </p:graphicFrame>
      <p:sp>
        <p:nvSpPr>
          <p:cNvPr id="4" name="Rectángulo 3"/>
          <p:cNvSpPr/>
          <p:nvPr/>
        </p:nvSpPr>
        <p:spPr>
          <a:xfrm>
            <a:off x="2778847" y="688815"/>
            <a:ext cx="6695265" cy="646331"/>
          </a:xfrm>
          <a:prstGeom prst="rect">
            <a:avLst/>
          </a:prstGeom>
        </p:spPr>
        <p:txBody>
          <a:bodyPr wrap="square">
            <a:spAutoFit/>
          </a:bodyPr>
          <a:lstStyle/>
          <a:p>
            <a:pPr algn="ctr">
              <a:lnSpc>
                <a:spcPct val="150000"/>
              </a:lnSpc>
              <a:spcAft>
                <a:spcPts val="0"/>
              </a:spcAft>
            </a:pPr>
            <a:r>
              <a:rPr lang="es-ES_tradnl" sz="2400" b="1" dirty="0" smtClean="0">
                <a:effectLst/>
                <a:latin typeface="+mj-lt"/>
                <a:ea typeface="Times New Roman" panose="02020603050405020304" pitchFamily="18" charset="0"/>
              </a:rPr>
              <a:t>Importaciones de China de café tostado y molido </a:t>
            </a:r>
            <a:endParaRPr lang="es-ES" sz="2400" b="1" dirty="0">
              <a:effectLst/>
              <a:latin typeface="+mj-lt"/>
              <a:ea typeface="Times New Roman" panose="02020603050405020304" pitchFamily="18" charset="0"/>
            </a:endParaRPr>
          </a:p>
        </p:txBody>
      </p:sp>
      <p:sp>
        <p:nvSpPr>
          <p:cNvPr id="6" name="Rectángulo 5"/>
          <p:cNvSpPr/>
          <p:nvPr/>
        </p:nvSpPr>
        <p:spPr>
          <a:xfrm>
            <a:off x="5352748" y="1191738"/>
            <a:ext cx="1547461" cy="507831"/>
          </a:xfrm>
          <a:prstGeom prst="rect">
            <a:avLst/>
          </a:prstGeom>
        </p:spPr>
        <p:txBody>
          <a:bodyPr wrap="square">
            <a:spAutoFit/>
          </a:bodyPr>
          <a:lstStyle/>
          <a:p>
            <a:pPr>
              <a:lnSpc>
                <a:spcPct val="150000"/>
              </a:lnSpc>
              <a:spcAft>
                <a:spcPts val="0"/>
              </a:spcAft>
            </a:pPr>
            <a:r>
              <a:rPr lang="es-EC" sz="2000" dirty="0" smtClean="0">
                <a:effectLst/>
                <a:latin typeface="Arial" panose="020B0604020202020204" pitchFamily="34" charset="0"/>
                <a:ea typeface="Times New Roman" panose="02020603050405020304" pitchFamily="18" charset="0"/>
              </a:rPr>
              <a:t>Miles USD</a:t>
            </a:r>
            <a:endParaRPr lang="es-ES" sz="2000" dirty="0">
              <a:effectLst/>
              <a:latin typeface="Times New Roman" panose="02020603050405020304" pitchFamily="18" charset="0"/>
              <a:ea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3899214519"/>
              </p:ext>
            </p:extLst>
          </p:nvPr>
        </p:nvGraphicFramePr>
        <p:xfrm>
          <a:off x="2034862" y="1335146"/>
          <a:ext cx="8075054" cy="38157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632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165556309"/>
              </p:ext>
            </p:extLst>
          </p:nvPr>
        </p:nvGraphicFramePr>
        <p:xfrm>
          <a:off x="864191" y="1872333"/>
          <a:ext cx="10524575" cy="3686477"/>
        </p:xfrm>
        <a:graphic>
          <a:graphicData uri="http://schemas.openxmlformats.org/drawingml/2006/table">
            <a:tbl>
              <a:tblPr firstRow="1" firstCol="1" bandRow="1">
                <a:tableStyleId>{5C22544A-7EE6-4342-B048-85BDC9FD1C3A}</a:tableStyleId>
              </a:tblPr>
              <a:tblGrid>
                <a:gridCol w="2788855"/>
                <a:gridCol w="1679622"/>
                <a:gridCol w="1548195"/>
                <a:gridCol w="1376028"/>
                <a:gridCol w="1508767"/>
                <a:gridCol w="1623108"/>
              </a:tblGrid>
              <a:tr h="270785">
                <a:tc>
                  <a:txBody>
                    <a:bodyPr/>
                    <a:lstStyle/>
                    <a:p>
                      <a:pPr>
                        <a:spcAft>
                          <a:spcPts val="0"/>
                        </a:spcAft>
                      </a:pPr>
                      <a:r>
                        <a:rPr lang="es-ES" sz="1800" b="0" dirty="0">
                          <a:effectLst/>
                          <a:latin typeface="+mj-lt"/>
                        </a:rPr>
                        <a:t>Importadores</a:t>
                      </a:r>
                      <a:endParaRPr lang="es-ES" sz="3600" b="0" dirty="0">
                        <a:effectLst/>
                        <a:latin typeface="+mj-lt"/>
                        <a:ea typeface="Times New Roman" panose="02020603050405020304" pitchFamily="18" charset="0"/>
                      </a:endParaRPr>
                    </a:p>
                  </a:txBody>
                  <a:tcPr marL="68580" marR="68580" marT="0" marB="0"/>
                </a:tc>
                <a:tc>
                  <a:txBody>
                    <a:bodyPr/>
                    <a:lstStyle/>
                    <a:p>
                      <a:pPr algn="ctr">
                        <a:spcAft>
                          <a:spcPts val="0"/>
                        </a:spcAft>
                      </a:pPr>
                      <a:r>
                        <a:rPr lang="es-ES" sz="1800" b="0">
                          <a:effectLst/>
                          <a:latin typeface="+mj-lt"/>
                        </a:rPr>
                        <a:t>2010</a:t>
                      </a:r>
                      <a:endParaRPr lang="es-ES" sz="3600" b="0">
                        <a:effectLst/>
                        <a:latin typeface="+mj-lt"/>
                        <a:ea typeface="Times New Roman" panose="02020603050405020304" pitchFamily="18" charset="0"/>
                      </a:endParaRPr>
                    </a:p>
                  </a:txBody>
                  <a:tcPr marL="68580" marR="68580" marT="0" marB="0"/>
                </a:tc>
                <a:tc>
                  <a:txBody>
                    <a:bodyPr/>
                    <a:lstStyle/>
                    <a:p>
                      <a:pPr algn="ctr">
                        <a:spcAft>
                          <a:spcPts val="0"/>
                        </a:spcAft>
                      </a:pPr>
                      <a:r>
                        <a:rPr lang="es-ES" sz="1800" b="0">
                          <a:effectLst/>
                          <a:latin typeface="+mj-lt"/>
                        </a:rPr>
                        <a:t>2011</a:t>
                      </a:r>
                      <a:endParaRPr lang="es-ES" sz="3600" b="0">
                        <a:effectLst/>
                        <a:latin typeface="+mj-lt"/>
                        <a:ea typeface="Times New Roman" panose="02020603050405020304" pitchFamily="18" charset="0"/>
                      </a:endParaRPr>
                    </a:p>
                  </a:txBody>
                  <a:tcPr marL="68580" marR="68580" marT="0" marB="0"/>
                </a:tc>
                <a:tc>
                  <a:txBody>
                    <a:bodyPr/>
                    <a:lstStyle/>
                    <a:p>
                      <a:pPr algn="ctr">
                        <a:spcAft>
                          <a:spcPts val="0"/>
                        </a:spcAft>
                      </a:pPr>
                      <a:r>
                        <a:rPr lang="es-ES" sz="1800" b="0">
                          <a:effectLst/>
                          <a:latin typeface="+mj-lt"/>
                        </a:rPr>
                        <a:t>2012</a:t>
                      </a:r>
                      <a:endParaRPr lang="es-ES" sz="3600" b="0">
                        <a:effectLst/>
                        <a:latin typeface="+mj-lt"/>
                        <a:ea typeface="Times New Roman" panose="02020603050405020304" pitchFamily="18" charset="0"/>
                      </a:endParaRPr>
                    </a:p>
                  </a:txBody>
                  <a:tcPr marL="68580" marR="68580" marT="0" marB="0"/>
                </a:tc>
                <a:tc>
                  <a:txBody>
                    <a:bodyPr/>
                    <a:lstStyle/>
                    <a:p>
                      <a:pPr algn="ctr">
                        <a:spcAft>
                          <a:spcPts val="0"/>
                        </a:spcAft>
                      </a:pPr>
                      <a:r>
                        <a:rPr lang="es-ES" sz="1800" b="0">
                          <a:effectLst/>
                          <a:latin typeface="+mj-lt"/>
                        </a:rPr>
                        <a:t>2013</a:t>
                      </a:r>
                      <a:endParaRPr lang="es-ES" sz="3600" b="0">
                        <a:effectLst/>
                        <a:latin typeface="+mj-lt"/>
                        <a:ea typeface="Times New Roman" panose="02020603050405020304" pitchFamily="18" charset="0"/>
                      </a:endParaRPr>
                    </a:p>
                  </a:txBody>
                  <a:tcPr marL="68580" marR="68580" marT="0" marB="0"/>
                </a:tc>
                <a:tc>
                  <a:txBody>
                    <a:bodyPr/>
                    <a:lstStyle/>
                    <a:p>
                      <a:pPr algn="ctr">
                        <a:spcAft>
                          <a:spcPts val="0"/>
                        </a:spcAft>
                      </a:pPr>
                      <a:r>
                        <a:rPr lang="es-ES" sz="1800" b="0">
                          <a:effectLst/>
                          <a:latin typeface="+mj-lt"/>
                        </a:rPr>
                        <a:t>2014</a:t>
                      </a:r>
                      <a:endParaRPr lang="es-ES" sz="3600" b="0">
                        <a:effectLst/>
                        <a:latin typeface="+mj-lt"/>
                        <a:ea typeface="Times New Roman" panose="02020603050405020304" pitchFamily="18" charset="0"/>
                      </a:endParaRPr>
                    </a:p>
                  </a:txBody>
                  <a:tcPr marL="68580" marR="68580" marT="0" marB="0"/>
                </a:tc>
              </a:tr>
              <a:tr h="270785">
                <a:tc>
                  <a:txBody>
                    <a:bodyPr/>
                    <a:lstStyle/>
                    <a:p>
                      <a:pPr>
                        <a:spcAft>
                          <a:spcPts val="0"/>
                        </a:spcAft>
                      </a:pPr>
                      <a:r>
                        <a:rPr lang="es-ES_tradnl" sz="1800" b="0">
                          <a:effectLst/>
                          <a:latin typeface="+mj-lt"/>
                        </a:rPr>
                        <a:t>Mundo</a:t>
                      </a:r>
                      <a:endParaRPr lang="es-ES" sz="3600" b="0">
                        <a:effectLst/>
                        <a:latin typeface="+mj-lt"/>
                        <a:ea typeface="Times New Roman" panose="02020603050405020304" pitchFamily="18" charset="0"/>
                      </a:endParaRPr>
                    </a:p>
                  </a:txBody>
                  <a:tcPr marL="68580" marR="68580" marT="0" marB="0" anchor="b"/>
                </a:tc>
                <a:tc>
                  <a:txBody>
                    <a:bodyPr/>
                    <a:lstStyle/>
                    <a:p>
                      <a:pPr algn="r">
                        <a:spcAft>
                          <a:spcPts val="0"/>
                        </a:spcAft>
                      </a:pPr>
                      <a:r>
                        <a:rPr lang="es-ES_tradnl" sz="1800" b="0" dirty="0">
                          <a:effectLst/>
                          <a:latin typeface="+mj-lt"/>
                        </a:rPr>
                        <a:t>21.352,00</a:t>
                      </a:r>
                      <a:endParaRPr lang="es-ES" sz="3600" b="0" dirty="0">
                        <a:effectLst/>
                        <a:latin typeface="+mj-lt"/>
                        <a:ea typeface="Times New Roman" panose="02020603050405020304" pitchFamily="18" charset="0"/>
                      </a:endParaRPr>
                    </a:p>
                  </a:txBody>
                  <a:tcPr marL="68580" marR="68580" marT="0" marB="0" anchor="b"/>
                </a:tc>
                <a:tc>
                  <a:txBody>
                    <a:bodyPr/>
                    <a:lstStyle/>
                    <a:p>
                      <a:pPr algn="r">
                        <a:spcAft>
                          <a:spcPts val="0"/>
                        </a:spcAft>
                      </a:pPr>
                      <a:r>
                        <a:rPr lang="es-ES_tradnl" sz="1800" b="0">
                          <a:effectLst/>
                          <a:latin typeface="+mj-lt"/>
                        </a:rPr>
                        <a:t>35.167,00</a:t>
                      </a:r>
                      <a:endParaRPr lang="es-ES" sz="3600" b="0">
                        <a:effectLst/>
                        <a:latin typeface="+mj-lt"/>
                        <a:ea typeface="Times New Roman" panose="02020603050405020304" pitchFamily="18" charset="0"/>
                      </a:endParaRPr>
                    </a:p>
                  </a:txBody>
                  <a:tcPr marL="68580" marR="68580" marT="0" marB="0" anchor="b"/>
                </a:tc>
                <a:tc>
                  <a:txBody>
                    <a:bodyPr/>
                    <a:lstStyle/>
                    <a:p>
                      <a:pPr algn="r">
                        <a:spcAft>
                          <a:spcPts val="0"/>
                        </a:spcAft>
                      </a:pPr>
                      <a:r>
                        <a:rPr lang="es-ES_tradnl" sz="1800" b="0">
                          <a:effectLst/>
                          <a:latin typeface="+mj-lt"/>
                        </a:rPr>
                        <a:t>28,092,00</a:t>
                      </a:r>
                      <a:endParaRPr lang="es-ES" sz="3600" b="0">
                        <a:effectLst/>
                        <a:latin typeface="+mj-lt"/>
                        <a:ea typeface="Times New Roman" panose="02020603050405020304" pitchFamily="18" charset="0"/>
                      </a:endParaRPr>
                    </a:p>
                  </a:txBody>
                  <a:tcPr marL="68580" marR="68580" marT="0" marB="0" anchor="b"/>
                </a:tc>
                <a:tc>
                  <a:txBody>
                    <a:bodyPr/>
                    <a:lstStyle/>
                    <a:p>
                      <a:pPr algn="r">
                        <a:spcAft>
                          <a:spcPts val="0"/>
                        </a:spcAft>
                      </a:pPr>
                      <a:r>
                        <a:rPr lang="es-ES_tradnl" sz="1800" b="0">
                          <a:effectLst/>
                          <a:latin typeface="+mj-lt"/>
                        </a:rPr>
                        <a:t>12.240,00</a:t>
                      </a:r>
                      <a:endParaRPr lang="es-ES" sz="3600" b="0">
                        <a:effectLst/>
                        <a:latin typeface="+mj-lt"/>
                        <a:ea typeface="Times New Roman" panose="02020603050405020304" pitchFamily="18" charset="0"/>
                      </a:endParaRPr>
                    </a:p>
                  </a:txBody>
                  <a:tcPr marL="68580" marR="68580" marT="0" marB="0" anchor="b"/>
                </a:tc>
                <a:tc>
                  <a:txBody>
                    <a:bodyPr/>
                    <a:lstStyle/>
                    <a:p>
                      <a:pPr algn="r">
                        <a:spcAft>
                          <a:spcPts val="0"/>
                        </a:spcAft>
                      </a:pPr>
                      <a:r>
                        <a:rPr lang="es-ES_tradnl" sz="1800" b="0">
                          <a:effectLst/>
                          <a:latin typeface="+mj-lt"/>
                        </a:rPr>
                        <a:t>9.080,00</a:t>
                      </a:r>
                      <a:endParaRPr lang="es-ES" sz="3600" b="0">
                        <a:effectLst/>
                        <a:latin typeface="+mj-lt"/>
                        <a:ea typeface="Times New Roman" panose="02020603050405020304" pitchFamily="18" charset="0"/>
                      </a:endParaRPr>
                    </a:p>
                  </a:txBody>
                  <a:tcPr marL="68580" marR="68580" marT="0" marB="0" anchor="b"/>
                </a:tc>
              </a:tr>
              <a:tr h="389813">
                <a:tc>
                  <a:txBody>
                    <a:bodyPr/>
                    <a:lstStyle/>
                    <a:p>
                      <a:pPr>
                        <a:spcAft>
                          <a:spcPts val="0"/>
                        </a:spcAft>
                      </a:pPr>
                      <a:r>
                        <a:rPr lang="es-ES" sz="1800" b="0">
                          <a:effectLst/>
                          <a:latin typeface="+mj-lt"/>
                        </a:rPr>
                        <a:t>Colombia</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15.599,00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29.078,00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24.505,00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7.608,00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5.201,00   </a:t>
                      </a:r>
                      <a:endParaRPr lang="es-ES" sz="3600" b="0">
                        <a:effectLst/>
                        <a:latin typeface="+mj-lt"/>
                        <a:ea typeface="Times New Roman" panose="02020603050405020304" pitchFamily="18" charset="0"/>
                      </a:endParaRPr>
                    </a:p>
                  </a:txBody>
                  <a:tcPr marL="68580" marR="68580" marT="0" marB="0"/>
                </a:tc>
              </a:tr>
              <a:tr h="357417">
                <a:tc>
                  <a:txBody>
                    <a:bodyPr/>
                    <a:lstStyle/>
                    <a:p>
                      <a:pPr>
                        <a:spcAft>
                          <a:spcPts val="0"/>
                        </a:spcAft>
                      </a:pPr>
                      <a:r>
                        <a:rPr lang="es-ES" sz="1800" b="0">
                          <a:effectLst/>
                          <a:latin typeface="+mj-lt"/>
                        </a:rPr>
                        <a:t>Estados Unidos de América</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   </a:t>
                      </a:r>
                      <a:r>
                        <a:rPr lang="es-ES" sz="1800" b="0" dirty="0" smtClean="0">
                          <a:effectLst/>
                          <a:latin typeface="+mj-lt"/>
                        </a:rPr>
                        <a:t>3.623,00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      </a:t>
                      </a:r>
                      <a:r>
                        <a:rPr lang="es-ES" sz="1800" b="0" dirty="0" smtClean="0">
                          <a:effectLst/>
                          <a:latin typeface="+mj-lt"/>
                        </a:rPr>
                        <a:t>4.341,00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smtClean="0">
                          <a:effectLst/>
                          <a:latin typeface="+mj-lt"/>
                        </a:rPr>
                        <a:t>2.314,00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smtClean="0">
                          <a:effectLst/>
                          <a:latin typeface="+mj-lt"/>
                        </a:rPr>
                        <a:t>3.174,00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   </a:t>
                      </a:r>
                      <a:r>
                        <a:rPr lang="es-ES" sz="1800" b="0" dirty="0" smtClean="0">
                          <a:effectLst/>
                          <a:latin typeface="+mj-lt"/>
                        </a:rPr>
                        <a:t>3.138,00   </a:t>
                      </a:r>
                      <a:endParaRPr lang="es-ES" sz="3600" b="0" dirty="0">
                        <a:effectLst/>
                        <a:latin typeface="+mj-lt"/>
                        <a:ea typeface="Times New Roman" panose="02020603050405020304" pitchFamily="18" charset="0"/>
                      </a:endParaRPr>
                    </a:p>
                  </a:txBody>
                  <a:tcPr marL="68580" marR="68580" marT="0" marB="0"/>
                </a:tc>
              </a:tr>
              <a:tr h="270785">
                <a:tc>
                  <a:txBody>
                    <a:bodyPr/>
                    <a:lstStyle/>
                    <a:p>
                      <a:pPr>
                        <a:spcAft>
                          <a:spcPts val="0"/>
                        </a:spcAft>
                      </a:pPr>
                      <a:r>
                        <a:rPr lang="es-ES" sz="1800" b="0">
                          <a:effectLst/>
                          <a:latin typeface="+mj-lt"/>
                        </a:rPr>
                        <a:t>Japón</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            160,00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   169,00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206,00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194,00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176,00   </a:t>
                      </a:r>
                      <a:endParaRPr lang="es-ES" sz="3600" b="0">
                        <a:effectLst/>
                        <a:latin typeface="+mj-lt"/>
                        <a:ea typeface="Times New Roman" panose="02020603050405020304" pitchFamily="18" charset="0"/>
                      </a:endParaRPr>
                    </a:p>
                  </a:txBody>
                  <a:tcPr marL="68580" marR="68580" marT="0" marB="0"/>
                </a:tc>
              </a:tr>
              <a:tr h="389813">
                <a:tc>
                  <a:txBody>
                    <a:bodyPr/>
                    <a:lstStyle/>
                    <a:p>
                      <a:pPr>
                        <a:spcAft>
                          <a:spcPts val="0"/>
                        </a:spcAft>
                      </a:pPr>
                      <a:r>
                        <a:rPr lang="es-ES" sz="1800" b="0">
                          <a:effectLst/>
                          <a:latin typeface="+mj-lt"/>
                        </a:rPr>
                        <a:t>Alemania</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1.428,00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1.275,00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557,00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584,00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162,00   </a:t>
                      </a:r>
                      <a:endParaRPr lang="es-ES" sz="3600" b="0">
                        <a:effectLst/>
                        <a:latin typeface="+mj-lt"/>
                        <a:ea typeface="Times New Roman" panose="02020603050405020304" pitchFamily="18" charset="0"/>
                      </a:endParaRPr>
                    </a:p>
                  </a:txBody>
                  <a:tcPr marL="68580" marR="68580" marT="0" marB="0"/>
                </a:tc>
              </a:tr>
              <a:tr h="285165">
                <a:tc>
                  <a:txBody>
                    <a:bodyPr/>
                    <a:lstStyle/>
                    <a:p>
                      <a:pPr>
                        <a:spcAft>
                          <a:spcPts val="0"/>
                        </a:spcAft>
                      </a:pPr>
                      <a:r>
                        <a:rPr lang="es-ES" sz="1800" b="0">
                          <a:effectLst/>
                          <a:latin typeface="+mj-lt"/>
                        </a:rPr>
                        <a:t>Cuba</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130,00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122,00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156,00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323,00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130,00   </a:t>
                      </a:r>
                      <a:endParaRPr lang="es-ES" sz="3600" b="0">
                        <a:effectLst/>
                        <a:latin typeface="+mj-lt"/>
                        <a:ea typeface="Times New Roman" panose="02020603050405020304" pitchFamily="18" charset="0"/>
                      </a:endParaRPr>
                    </a:p>
                  </a:txBody>
                  <a:tcPr marL="68580" marR="68580" marT="0" marB="0"/>
                </a:tc>
              </a:tr>
              <a:tr h="344029">
                <a:tc>
                  <a:txBody>
                    <a:bodyPr/>
                    <a:lstStyle/>
                    <a:p>
                      <a:pPr>
                        <a:spcAft>
                          <a:spcPts val="0"/>
                        </a:spcAft>
                      </a:pPr>
                      <a:r>
                        <a:rPr lang="es-ES" sz="1800" b="0">
                          <a:effectLst/>
                          <a:latin typeface="+mj-lt"/>
                        </a:rPr>
                        <a:t>Chile</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205,00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    6,00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44,00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 78,00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88,00   </a:t>
                      </a:r>
                      <a:endParaRPr lang="es-ES" sz="3600" b="0">
                        <a:effectLst/>
                        <a:latin typeface="+mj-lt"/>
                        <a:ea typeface="Times New Roman" panose="02020603050405020304" pitchFamily="18" charset="0"/>
                      </a:endParaRPr>
                    </a:p>
                  </a:txBody>
                  <a:tcPr marL="68580" marR="68580" marT="0" marB="0"/>
                </a:tc>
              </a:tr>
              <a:tr h="270785">
                <a:tc>
                  <a:txBody>
                    <a:bodyPr/>
                    <a:lstStyle/>
                    <a:p>
                      <a:pPr>
                        <a:spcAft>
                          <a:spcPts val="0"/>
                        </a:spcAft>
                      </a:pPr>
                      <a:r>
                        <a:rPr lang="es-ES" sz="1800" b="0">
                          <a:effectLst/>
                          <a:latin typeface="+mj-lt"/>
                        </a:rPr>
                        <a:t>Francia</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10,00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28,00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55,00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118,00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62,00   </a:t>
                      </a:r>
                      <a:endParaRPr lang="es-ES" sz="3600" b="0">
                        <a:effectLst/>
                        <a:latin typeface="+mj-lt"/>
                        <a:ea typeface="Times New Roman" panose="02020603050405020304" pitchFamily="18" charset="0"/>
                      </a:endParaRPr>
                    </a:p>
                  </a:txBody>
                  <a:tcPr marL="68580" marR="68580" marT="0" marB="0"/>
                </a:tc>
              </a:tr>
              <a:tr h="270785">
                <a:tc>
                  <a:txBody>
                    <a:bodyPr/>
                    <a:lstStyle/>
                    <a:p>
                      <a:pPr>
                        <a:spcAft>
                          <a:spcPts val="0"/>
                        </a:spcAft>
                      </a:pPr>
                      <a:r>
                        <a:rPr lang="es-ES" sz="1800" b="0">
                          <a:effectLst/>
                          <a:latin typeface="+mj-lt"/>
                        </a:rPr>
                        <a:t>Federación de Rusia</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0</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0</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0</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35,00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39,00   </a:t>
                      </a:r>
                      <a:endParaRPr lang="es-ES" sz="3600" b="0">
                        <a:effectLst/>
                        <a:latin typeface="+mj-lt"/>
                        <a:ea typeface="Times New Roman" panose="02020603050405020304" pitchFamily="18" charset="0"/>
                      </a:endParaRPr>
                    </a:p>
                  </a:txBody>
                  <a:tcPr marL="68580" marR="68580" marT="0" marB="0"/>
                </a:tc>
              </a:tr>
              <a:tr h="270785">
                <a:tc>
                  <a:txBody>
                    <a:bodyPr/>
                    <a:lstStyle/>
                    <a:p>
                      <a:pPr>
                        <a:spcAft>
                          <a:spcPts val="0"/>
                        </a:spcAft>
                      </a:pPr>
                      <a:r>
                        <a:rPr lang="es-ES" sz="1800" b="0">
                          <a:effectLst/>
                          <a:latin typeface="+mj-lt"/>
                        </a:rPr>
                        <a:t>España</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91,00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41,00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155,00   </a:t>
                      </a:r>
                      <a:endParaRPr lang="es-ES" sz="3600" b="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dirty="0">
                          <a:effectLst/>
                          <a:latin typeface="+mj-lt"/>
                        </a:rPr>
                        <a:t>0                                                                       </a:t>
                      </a:r>
                      <a:endParaRPr lang="es-ES" sz="3600" b="0" dirty="0">
                        <a:effectLst/>
                        <a:latin typeface="+mj-lt"/>
                        <a:ea typeface="Times New Roman" panose="02020603050405020304" pitchFamily="18" charset="0"/>
                      </a:endParaRPr>
                    </a:p>
                  </a:txBody>
                  <a:tcPr marL="68580" marR="68580" marT="0" marB="0"/>
                </a:tc>
                <a:tc>
                  <a:txBody>
                    <a:bodyPr/>
                    <a:lstStyle/>
                    <a:p>
                      <a:pPr algn="r">
                        <a:spcAft>
                          <a:spcPts val="0"/>
                        </a:spcAft>
                      </a:pPr>
                      <a:r>
                        <a:rPr lang="es-ES" sz="1800" b="0">
                          <a:effectLst/>
                          <a:latin typeface="+mj-lt"/>
                        </a:rPr>
                        <a:t> 29,00   </a:t>
                      </a:r>
                      <a:endParaRPr lang="es-ES" sz="3600" b="0">
                        <a:effectLst/>
                        <a:latin typeface="+mj-lt"/>
                        <a:ea typeface="Times New Roman" panose="02020603050405020304" pitchFamily="18" charset="0"/>
                      </a:endParaRPr>
                    </a:p>
                  </a:txBody>
                  <a:tcPr marL="68580" marR="68580" marT="0" marB="0"/>
                </a:tc>
              </a:tr>
              <a:tr h="270785">
                <a:tc>
                  <a:txBody>
                    <a:bodyPr/>
                    <a:lstStyle/>
                    <a:p>
                      <a:pPr>
                        <a:spcAft>
                          <a:spcPts val="0"/>
                        </a:spcAft>
                      </a:pPr>
                      <a:r>
                        <a:rPr lang="es-ES" sz="1800" b="0" dirty="0">
                          <a:effectLst/>
                          <a:latin typeface="+mj-lt"/>
                        </a:rPr>
                        <a:t>China</a:t>
                      </a:r>
                      <a:endParaRPr lang="es-ES" sz="3600" b="0" dirty="0">
                        <a:effectLst/>
                        <a:latin typeface="+mj-lt"/>
                        <a:ea typeface="Times New Roman" panose="02020603050405020304" pitchFamily="18" charset="0"/>
                      </a:endParaRPr>
                    </a:p>
                  </a:txBody>
                  <a:tcPr marL="68580" marR="68580" marT="0" marB="0">
                    <a:solidFill>
                      <a:srgbClr val="92D050"/>
                    </a:solidFill>
                  </a:tcPr>
                </a:tc>
                <a:tc>
                  <a:txBody>
                    <a:bodyPr/>
                    <a:lstStyle/>
                    <a:p>
                      <a:pPr algn="r">
                        <a:spcAft>
                          <a:spcPts val="0"/>
                        </a:spcAft>
                      </a:pPr>
                      <a:r>
                        <a:rPr lang="es-ES" sz="1800" b="0" dirty="0">
                          <a:effectLst/>
                          <a:latin typeface="+mj-lt"/>
                        </a:rPr>
                        <a:t>0</a:t>
                      </a:r>
                      <a:endParaRPr lang="es-ES" sz="3600" b="0" dirty="0">
                        <a:effectLst/>
                        <a:latin typeface="+mj-lt"/>
                        <a:ea typeface="Times New Roman" panose="02020603050405020304" pitchFamily="18" charset="0"/>
                      </a:endParaRPr>
                    </a:p>
                  </a:txBody>
                  <a:tcPr marL="68580" marR="68580" marT="0" marB="0">
                    <a:solidFill>
                      <a:srgbClr val="92D050"/>
                    </a:solidFill>
                  </a:tcPr>
                </a:tc>
                <a:tc>
                  <a:txBody>
                    <a:bodyPr/>
                    <a:lstStyle/>
                    <a:p>
                      <a:pPr algn="r">
                        <a:spcAft>
                          <a:spcPts val="0"/>
                        </a:spcAft>
                      </a:pPr>
                      <a:r>
                        <a:rPr lang="es-ES" sz="1800" b="0" dirty="0">
                          <a:effectLst/>
                          <a:latin typeface="+mj-lt"/>
                        </a:rPr>
                        <a:t>0</a:t>
                      </a:r>
                      <a:endParaRPr lang="es-ES" sz="3600" b="0" dirty="0">
                        <a:effectLst/>
                        <a:latin typeface="+mj-lt"/>
                        <a:ea typeface="Times New Roman" panose="02020603050405020304" pitchFamily="18" charset="0"/>
                      </a:endParaRPr>
                    </a:p>
                  </a:txBody>
                  <a:tcPr marL="68580" marR="68580" marT="0" marB="0">
                    <a:solidFill>
                      <a:srgbClr val="92D050"/>
                    </a:solidFill>
                  </a:tcPr>
                </a:tc>
                <a:tc>
                  <a:txBody>
                    <a:bodyPr/>
                    <a:lstStyle/>
                    <a:p>
                      <a:pPr algn="r">
                        <a:spcAft>
                          <a:spcPts val="0"/>
                        </a:spcAft>
                      </a:pPr>
                      <a:r>
                        <a:rPr lang="es-ES" sz="1800" b="0" dirty="0">
                          <a:effectLst/>
                          <a:latin typeface="+mj-lt"/>
                        </a:rPr>
                        <a:t>1</a:t>
                      </a:r>
                      <a:endParaRPr lang="es-ES" sz="3600" b="0" dirty="0">
                        <a:effectLst/>
                        <a:latin typeface="+mj-lt"/>
                        <a:ea typeface="Times New Roman" panose="02020603050405020304" pitchFamily="18" charset="0"/>
                      </a:endParaRPr>
                    </a:p>
                  </a:txBody>
                  <a:tcPr marL="68580" marR="68580" marT="0" marB="0">
                    <a:solidFill>
                      <a:srgbClr val="92D050"/>
                    </a:solidFill>
                  </a:tcPr>
                </a:tc>
                <a:tc>
                  <a:txBody>
                    <a:bodyPr/>
                    <a:lstStyle/>
                    <a:p>
                      <a:pPr algn="r">
                        <a:spcAft>
                          <a:spcPts val="0"/>
                        </a:spcAft>
                      </a:pPr>
                      <a:r>
                        <a:rPr lang="es-ES" sz="1800" b="0" dirty="0">
                          <a:effectLst/>
                          <a:latin typeface="+mj-lt"/>
                        </a:rPr>
                        <a:t>0</a:t>
                      </a:r>
                      <a:endParaRPr lang="es-ES" sz="3600" b="0" dirty="0">
                        <a:effectLst/>
                        <a:latin typeface="+mj-lt"/>
                        <a:ea typeface="Times New Roman" panose="02020603050405020304" pitchFamily="18" charset="0"/>
                      </a:endParaRPr>
                    </a:p>
                  </a:txBody>
                  <a:tcPr marL="68580" marR="68580" marT="0" marB="0">
                    <a:solidFill>
                      <a:srgbClr val="92D050"/>
                    </a:solidFill>
                  </a:tcPr>
                </a:tc>
                <a:tc>
                  <a:txBody>
                    <a:bodyPr/>
                    <a:lstStyle/>
                    <a:p>
                      <a:pPr algn="r">
                        <a:spcAft>
                          <a:spcPts val="0"/>
                        </a:spcAft>
                      </a:pPr>
                      <a:r>
                        <a:rPr lang="es-ES" sz="1800" b="0" dirty="0">
                          <a:effectLst/>
                          <a:latin typeface="+mj-lt"/>
                        </a:rPr>
                        <a:t>0</a:t>
                      </a:r>
                      <a:endParaRPr lang="es-ES" sz="3600" b="0" dirty="0">
                        <a:effectLst/>
                        <a:latin typeface="+mj-lt"/>
                        <a:ea typeface="Times New Roman" panose="02020603050405020304" pitchFamily="18" charset="0"/>
                      </a:endParaRPr>
                    </a:p>
                  </a:txBody>
                  <a:tcPr marL="68580" marR="68580" marT="0" marB="0">
                    <a:solidFill>
                      <a:srgbClr val="92D050"/>
                    </a:solidFill>
                  </a:tcPr>
                </a:tc>
              </a:tr>
            </a:tbl>
          </a:graphicData>
        </a:graphic>
      </p:graphicFrame>
      <p:sp>
        <p:nvSpPr>
          <p:cNvPr id="4" name="Rectángulo 3"/>
          <p:cNvSpPr/>
          <p:nvPr/>
        </p:nvSpPr>
        <p:spPr>
          <a:xfrm>
            <a:off x="2069848" y="623379"/>
            <a:ext cx="8143098" cy="506292"/>
          </a:xfrm>
          <a:prstGeom prst="rect">
            <a:avLst/>
          </a:prstGeom>
        </p:spPr>
        <p:txBody>
          <a:bodyPr wrap="square">
            <a:spAutoFit/>
          </a:bodyPr>
          <a:lstStyle/>
          <a:p>
            <a:pPr algn="ctr">
              <a:lnSpc>
                <a:spcPct val="150000"/>
              </a:lnSpc>
              <a:spcAft>
                <a:spcPts val="0"/>
              </a:spcAft>
            </a:pPr>
            <a:r>
              <a:rPr lang="es-ES_tradnl" sz="2000" b="1" dirty="0" smtClean="0">
                <a:effectLst/>
                <a:latin typeface="+mj-lt"/>
                <a:ea typeface="Times New Roman" panose="02020603050405020304" pitchFamily="18" charset="0"/>
              </a:rPr>
              <a:t>Principales destinos de las exportaciones de café tostado y molido de Ecuador </a:t>
            </a:r>
            <a:endParaRPr lang="es-ES" sz="2000" b="1" dirty="0">
              <a:effectLst/>
              <a:latin typeface="+mj-lt"/>
              <a:ea typeface="Times New Roman" panose="02020603050405020304" pitchFamily="18" charset="0"/>
            </a:endParaRPr>
          </a:p>
        </p:txBody>
      </p:sp>
      <p:sp>
        <p:nvSpPr>
          <p:cNvPr id="6" name="Rectángulo 5"/>
          <p:cNvSpPr/>
          <p:nvPr/>
        </p:nvSpPr>
        <p:spPr>
          <a:xfrm>
            <a:off x="5400577" y="1351139"/>
            <a:ext cx="1206677" cy="400110"/>
          </a:xfrm>
          <a:prstGeom prst="rect">
            <a:avLst/>
          </a:prstGeom>
        </p:spPr>
        <p:txBody>
          <a:bodyPr wrap="none">
            <a:spAutoFit/>
          </a:bodyPr>
          <a:lstStyle/>
          <a:p>
            <a:r>
              <a:rPr lang="es-ES_tradnl" sz="2000" b="1" dirty="0" smtClean="0">
                <a:effectLst/>
                <a:latin typeface="+mj-lt"/>
                <a:ea typeface="Times New Roman" panose="02020603050405020304" pitchFamily="18" charset="0"/>
              </a:rPr>
              <a:t>Toneladas</a:t>
            </a:r>
            <a:endParaRPr lang="es-ES" sz="2000" b="1" dirty="0">
              <a:latin typeface="+mj-lt"/>
            </a:endParaRPr>
          </a:p>
        </p:txBody>
      </p:sp>
      <p:pic>
        <p:nvPicPr>
          <p:cNvPr id="8196" name="Picture 4" descr="http://www.siempre.com.mx/wp-content/uploads/2012/10/shutterstock_11361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147" y="1972717"/>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resuelto.com/wp-content/uploads/2014/11/2.-caf%C3%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83" y="1972717"/>
            <a:ext cx="3051264" cy="361001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3dprint.com/wp-content/uploads/2015/04/c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122" y="1972717"/>
            <a:ext cx="3026439" cy="36100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3969264" y="5255006"/>
            <a:ext cx="4344266" cy="707886"/>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es-ES_tradnl" sz="2000" b="1" dirty="0" smtClean="0">
                <a:effectLst/>
                <a:latin typeface="+mj-lt"/>
                <a:ea typeface="Times New Roman" panose="02020603050405020304" pitchFamily="18" charset="0"/>
              </a:rPr>
              <a:t>Incipiente intercambio comercial de café </a:t>
            </a:r>
          </a:p>
          <a:p>
            <a:pPr algn="ctr"/>
            <a:r>
              <a:rPr lang="es-ES_tradnl" sz="2000" b="1" dirty="0" smtClean="0">
                <a:effectLst/>
                <a:latin typeface="+mj-lt"/>
                <a:ea typeface="Times New Roman" panose="02020603050405020304" pitchFamily="18" charset="0"/>
              </a:rPr>
              <a:t>ecuatoriano con China</a:t>
            </a:r>
            <a:endParaRPr lang="es-ES" sz="2000" b="1" dirty="0">
              <a:latin typeface="+mj-lt"/>
            </a:endParaRPr>
          </a:p>
        </p:txBody>
      </p:sp>
    </p:spTree>
    <p:extLst>
      <p:ext uri="{BB962C8B-B14F-4D97-AF65-F5344CB8AC3E}">
        <p14:creationId xmlns:p14="http://schemas.microsoft.com/office/powerpoint/2010/main" val="422839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19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20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052800"/>
          </a:xfrm>
        </p:spPr>
        <p:txBody>
          <a:bodyPr/>
          <a:lstStyle/>
          <a:p>
            <a:r>
              <a:rPr lang="es-ES" dirty="0" smtClean="0"/>
              <a:t>EL MERCADO CHINO</a:t>
            </a:r>
            <a:endParaRPr lang="es-ES" dirty="0"/>
          </a:p>
        </p:txBody>
      </p:sp>
      <p:sp>
        <p:nvSpPr>
          <p:cNvPr id="5" name="Rectángulo 4"/>
          <p:cNvSpPr/>
          <p:nvPr/>
        </p:nvSpPr>
        <p:spPr>
          <a:xfrm>
            <a:off x="3822326" y="1634896"/>
            <a:ext cx="4212500"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LA DEMANDA </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pic>
        <p:nvPicPr>
          <p:cNvPr id="9220" name="Picture 4" descr="http://cafebrumasdelzurqui.com/wp-content/uploads/2013/12/china-ca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19" y="2488440"/>
            <a:ext cx="6096000" cy="2809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652278" y="2543742"/>
            <a:ext cx="3275526"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252095" algn="ctr">
              <a:spcAft>
                <a:spcPts val="0"/>
              </a:spcAft>
              <a:tabLst>
                <a:tab pos="1073150" algn="l"/>
              </a:tabLst>
            </a:pPr>
            <a:r>
              <a:rPr lang="es-ES_tradnl" dirty="0" smtClean="0">
                <a:effectLst/>
                <a:latin typeface="+mj-lt"/>
                <a:ea typeface="Times New Roman" panose="02020603050405020304" pitchFamily="18" charset="0"/>
              </a:rPr>
              <a:t>La población total de China es de 1,3 miles de millones de personas, los chinos consumen aproximadamente 25 gramos café al año.</a:t>
            </a:r>
            <a:endParaRPr lang="es-ES" dirty="0">
              <a:effectLst/>
              <a:latin typeface="+mj-lt"/>
              <a:ea typeface="Times New Roman" panose="02020603050405020304" pitchFamily="18" charset="0"/>
            </a:endParaRPr>
          </a:p>
        </p:txBody>
      </p:sp>
      <p:pic>
        <p:nvPicPr>
          <p:cNvPr id="9222" name="Picture 6" descr="Resultado de imagen para cafe 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803" y="2543742"/>
            <a:ext cx="1962150" cy="348872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escuelamonetariademadrid.files.wordpress.com/2012/12/flecha_animad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822180" y="4242766"/>
            <a:ext cx="1333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9043952" y="2536597"/>
            <a:ext cx="2927797" cy="1754326"/>
          </a:xfrm>
          <a:prstGeom prst="rect">
            <a:avLst/>
          </a:prstGeom>
          <a:solidFill>
            <a:srgbClr val="0070C0"/>
          </a:solidFill>
        </p:spPr>
        <p:txBody>
          <a:bodyPr wrap="square">
            <a:spAutoFit/>
          </a:bodyPr>
          <a:lstStyle/>
          <a:p>
            <a:pPr algn="ctr"/>
            <a:r>
              <a:rPr lang="es-ES_tradnl" dirty="0" smtClean="0">
                <a:solidFill>
                  <a:schemeClr val="bg1"/>
                </a:solidFill>
                <a:effectLst/>
                <a:latin typeface="+mj-lt"/>
                <a:ea typeface="Times New Roman" panose="02020603050405020304" pitchFamily="18" charset="0"/>
              </a:rPr>
              <a:t>La tasa media de crecimiento debería mantenerse al 12.8% para que el consumo de café en China alcance los 2.8 millones de sacos en el año 2020. </a:t>
            </a:r>
            <a:endParaRPr lang="es-ES" dirty="0">
              <a:solidFill>
                <a:schemeClr val="bg1"/>
              </a:solidFill>
              <a:latin typeface="+mj-lt"/>
            </a:endParaRPr>
          </a:p>
        </p:txBody>
      </p:sp>
    </p:spTree>
    <p:extLst>
      <p:ext uri="{BB962C8B-B14F-4D97-AF65-F5344CB8AC3E}">
        <p14:creationId xmlns:p14="http://schemas.microsoft.com/office/powerpoint/2010/main" val="166762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49810" y="169033"/>
            <a:ext cx="6683575" cy="885423"/>
          </a:xfrm>
        </p:spPr>
        <p:txBody>
          <a:bodyPr>
            <a:noAutofit/>
          </a:bodyPr>
          <a:lstStyle/>
          <a:p>
            <a:r>
              <a:rPr lang="es-ES" sz="6600" dirty="0" smtClean="0"/>
              <a:t>ASOCIATIVIDAD</a:t>
            </a:r>
            <a:endParaRPr lang="es-ES" sz="6600" dirty="0"/>
          </a:p>
        </p:txBody>
      </p:sp>
      <p:sp>
        <p:nvSpPr>
          <p:cNvPr id="3" name="Subtítulo 2"/>
          <p:cNvSpPr>
            <a:spLocks noGrp="1"/>
          </p:cNvSpPr>
          <p:nvPr>
            <p:ph type="subTitle" idx="1"/>
          </p:nvPr>
        </p:nvSpPr>
        <p:spPr>
          <a:xfrm>
            <a:off x="1249810" y="1054456"/>
            <a:ext cx="10251024" cy="573300"/>
          </a:xfrm>
        </p:spPr>
        <p:txBody>
          <a:bodyPr>
            <a:noAutofit/>
          </a:bodyPr>
          <a:lstStyle/>
          <a:p>
            <a:pPr algn="just"/>
            <a:r>
              <a:rPr lang="es-ES_tradnl" sz="1800" dirty="0" smtClean="0"/>
              <a:t>cooperación </a:t>
            </a:r>
            <a:r>
              <a:rPr lang="es-ES_tradnl" sz="1800" dirty="0"/>
              <a:t>entre empresas pequeñas y medianas, en donde cada empresa participante, </a:t>
            </a:r>
            <a:r>
              <a:rPr lang="es-ES_tradnl" sz="1800" dirty="0" smtClean="0"/>
              <a:t>mantiene </a:t>
            </a:r>
            <a:r>
              <a:rPr lang="es-ES_tradnl" sz="1800" dirty="0"/>
              <a:t>su independencia jurídica y autonomía </a:t>
            </a:r>
            <a:r>
              <a:rPr lang="es-ES_tradnl" sz="1800" dirty="0" smtClean="0"/>
              <a:t>gerencial</a:t>
            </a:r>
            <a:r>
              <a:rPr lang="es-ES_tradnl" sz="1800" dirty="0"/>
              <a:t>.</a:t>
            </a:r>
            <a:endParaRPr lang="es-ES" sz="1800" dirty="0"/>
          </a:p>
        </p:txBody>
      </p:sp>
      <p:pic>
        <p:nvPicPr>
          <p:cNvPr id="1026" name="Picture 2" descr="http://www.ucacsur.coop/imagenes/menu_7/Cooperativismo%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42" y="1897398"/>
            <a:ext cx="3205811" cy="232302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591597" y="1859083"/>
            <a:ext cx="6798280" cy="506292"/>
          </a:xfrm>
          <a:prstGeom prst="rect">
            <a:avLst/>
          </a:prstGeom>
        </p:spPr>
        <p:txBody>
          <a:bodyPr wrap="square">
            <a:spAutoFit/>
          </a:bodyPr>
          <a:lstStyle/>
          <a:p>
            <a:pPr algn="just">
              <a:lnSpc>
                <a:spcPct val="150000"/>
              </a:lnSpc>
              <a:spcAft>
                <a:spcPts val="0"/>
              </a:spcAft>
            </a:pPr>
            <a:r>
              <a:rPr lang="es-EC" sz="2000" b="1" dirty="0" smtClean="0">
                <a:effectLst/>
                <a:latin typeface="+mj-lt"/>
                <a:ea typeface="Times New Roman" panose="02020603050405020304" pitchFamily="18" charset="0"/>
                <a:cs typeface="Arial" panose="020B0604020202020204" pitchFamily="34" charset="0"/>
              </a:rPr>
              <a:t>LA COOPERACIÓN, FUNDAMENTO DEL TRABAJO EN COMÚN </a:t>
            </a:r>
            <a:endParaRPr lang="es-ES" sz="2000" b="1" dirty="0">
              <a:effectLst/>
              <a:latin typeface="+mj-lt"/>
              <a:ea typeface="Times New Roman" panose="02020603050405020304" pitchFamily="18" charset="0"/>
              <a:cs typeface="Times New Roman" panose="02020603050405020304" pitchFamily="18" charset="0"/>
            </a:endParaRPr>
          </a:p>
        </p:txBody>
      </p:sp>
      <p:sp>
        <p:nvSpPr>
          <p:cNvPr id="5" name="Rectángulo 4"/>
          <p:cNvSpPr/>
          <p:nvPr/>
        </p:nvSpPr>
        <p:spPr>
          <a:xfrm>
            <a:off x="5069135" y="2292750"/>
            <a:ext cx="6386620" cy="369332"/>
          </a:xfrm>
          <a:prstGeom prst="rect">
            <a:avLst/>
          </a:prstGeom>
        </p:spPr>
        <p:txBody>
          <a:bodyPr wrap="square">
            <a:spAutoFit/>
          </a:bodyPr>
          <a:lstStyle/>
          <a:p>
            <a:pPr algn="just"/>
            <a:endParaRPr lang="es-ES" dirty="0">
              <a:latin typeface="+mj-lt"/>
            </a:endParaRPr>
          </a:p>
        </p:txBody>
      </p:sp>
      <p:sp>
        <p:nvSpPr>
          <p:cNvPr id="7" name="Subtítulo 2"/>
          <p:cNvSpPr txBox="1">
            <a:spLocks/>
          </p:cNvSpPr>
          <p:nvPr/>
        </p:nvSpPr>
        <p:spPr>
          <a:xfrm>
            <a:off x="4591597" y="2596702"/>
            <a:ext cx="6226657" cy="1004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just"/>
            <a:r>
              <a:rPr lang="es-ES_tradnl" sz="1800" dirty="0">
                <a:ea typeface="Times New Roman" panose="02020603050405020304" pitchFamily="18" charset="0"/>
              </a:rPr>
              <a:t>La cooperación es el trabajo en común, donde interviene personas con los mismos deberes y derechos que tienen el interés de trabajar en </a:t>
            </a:r>
            <a:r>
              <a:rPr lang="es-ES_tradnl" sz="1800" dirty="0" smtClean="0">
                <a:ea typeface="Times New Roman" panose="02020603050405020304" pitchFamily="18" charset="0"/>
              </a:rPr>
              <a:t>conjunto para </a:t>
            </a:r>
            <a:r>
              <a:rPr lang="es-ES_tradnl" sz="1800" dirty="0">
                <a:ea typeface="Times New Roman" panose="02020603050405020304" pitchFamily="18" charset="0"/>
              </a:rPr>
              <a:t>obtener mejoras en sus condiciones económicas.</a:t>
            </a:r>
            <a:endParaRPr lang="es-ES" sz="1800" dirty="0"/>
          </a:p>
        </p:txBody>
      </p:sp>
      <p:pic>
        <p:nvPicPr>
          <p:cNvPr id="1028" name="Picture 4" descr="http://www.desarrollosocial.gob.ec/wp-content/uploads/2013/02/eps_encabezad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809" y="4451754"/>
            <a:ext cx="985177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39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1011</TotalTime>
  <Words>3422</Words>
  <Application>Microsoft Office PowerPoint</Application>
  <PresentationFormat>Personalizado</PresentationFormat>
  <Paragraphs>875</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Retrospección</vt:lpstr>
      <vt:lpstr>Presentación de PowerPoint</vt:lpstr>
      <vt:lpstr>MERCADO OBJETIVO </vt:lpstr>
      <vt:lpstr>EVIDENCIA DE CONSUMO DE CAFÉ</vt:lpstr>
      <vt:lpstr>Comercio bilateral de café entre China y Mundo en 2013 (importaciones) </vt:lpstr>
      <vt:lpstr>ANÁLISIS DE CIFRAS COMERCIALES</vt:lpstr>
      <vt:lpstr>Presentación de PowerPoint</vt:lpstr>
      <vt:lpstr>Presentación de PowerPoint</vt:lpstr>
      <vt:lpstr>EL MERCADO CHINO</vt:lpstr>
      <vt:lpstr>ASOCIATIVIDAD</vt:lpstr>
      <vt:lpstr>REQUISITOS PARA LA APROBACIÓN DE LA ASOCIACIÓN </vt:lpstr>
      <vt:lpstr>PREDISPOSICIÓN PARA ASOCIARSE</vt:lpstr>
      <vt:lpstr>ESTRUCTURA ORGANIZACIONAL </vt:lpstr>
      <vt:lpstr>FILOSOFÍA EMPRESARIAL</vt:lpstr>
      <vt:lpstr>ORGANIGRAMA DE LA EMPRESA ASOCIATIVA</vt:lpstr>
      <vt:lpstr>BENEFICIOS DE LA ASOCIATIVIDAD</vt:lpstr>
      <vt:lpstr>EL PRODUCTO </vt:lpstr>
      <vt:lpstr>LA MARCA</vt:lpstr>
      <vt:lpstr>CAPACIDAD DE PRODUCCIÓN </vt:lpstr>
      <vt:lpstr>UBICACÍON </vt:lpstr>
      <vt:lpstr>PROCESO  DE  PRODUCCIÓN</vt:lpstr>
      <vt:lpstr>MIX DE MARKETING </vt:lpstr>
      <vt:lpstr>PROCESO DE EXPORTACIÓN </vt:lpstr>
      <vt:lpstr>DETERMINACIÓN DE LA CARGA</vt:lpstr>
      <vt:lpstr>FICHA TÉCNICA DEL PRODUCTO </vt:lpstr>
      <vt:lpstr>ESTUDIO FINANCIERO DEL PROYECTO</vt:lpstr>
      <vt:lpstr>ESTUDIO FINANCIERO DEL PROYECTO</vt:lpstr>
      <vt:lpstr>ESTUDIO FINANCIERO DEL PROYECTO</vt:lpstr>
      <vt:lpstr>ESTUDIO FINANCIERO DEL PROYECTO</vt:lpstr>
      <vt:lpstr>ESTUDIO FINANCIERO DEL PROYECTO</vt:lpstr>
      <vt:lpstr>ESTUDIO FINANCIERO DEL PROYECTO</vt:lpstr>
      <vt:lpstr>evaluación FINANCIERA DEL PROYECTO</vt:lpstr>
      <vt:lpstr>CONCLUSIONES Y  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Pame G</cp:lastModifiedBy>
  <cp:revision>76</cp:revision>
  <dcterms:created xsi:type="dcterms:W3CDTF">2015-05-19T18:44:30Z</dcterms:created>
  <dcterms:modified xsi:type="dcterms:W3CDTF">2015-06-11T03:45:18Z</dcterms:modified>
</cp:coreProperties>
</file>