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73" r:id="rId11"/>
    <p:sldId id="274" r:id="rId12"/>
    <p:sldId id="275" r:id="rId13"/>
    <p:sldId id="276" r:id="rId14"/>
    <p:sldId id="277" r:id="rId15"/>
    <p:sldId id="278" r:id="rId16"/>
    <p:sldId id="280" r:id="rId17"/>
    <p:sldId id="281" r:id="rId18"/>
    <p:sldId id="282" r:id="rId19"/>
    <p:sldId id="283" r:id="rId20"/>
    <p:sldId id="284" r:id="rId21"/>
    <p:sldId id="285" r:id="rId22"/>
    <p:sldId id="267" r:id="rId23"/>
    <p:sldId id="272" r:id="rId24"/>
    <p:sldId id="271" r:id="rId25"/>
    <p:sldId id="268" r:id="rId26"/>
    <p:sldId id="269" r:id="rId27"/>
    <p:sldId id="270"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8" d="100"/>
          <a:sy n="88" d="100"/>
        </p:scale>
        <p:origin x="-1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Hoja1!$F$1</c:f>
              <c:strCache>
                <c:ptCount val="1"/>
                <c:pt idx="0">
                  <c:v>Participación % (Año 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Alemania  </c:v>
                </c:pt>
                <c:pt idx="1">
                  <c:v>Reino Unido</c:v>
                </c:pt>
                <c:pt idx="2">
                  <c:v>Estados Unidos de América  </c:v>
                </c:pt>
                <c:pt idx="3">
                  <c:v>Francia  </c:v>
                </c:pt>
                <c:pt idx="4">
                  <c:v>Canadá</c:v>
                </c:pt>
                <c:pt idx="5">
                  <c:v>Países Bajos</c:v>
                </c:pt>
                <c:pt idx="6">
                  <c:v>Japón</c:v>
                </c:pt>
                <c:pt idx="7">
                  <c:v>Italia</c:v>
                </c:pt>
                <c:pt idx="8">
                  <c:v>México </c:v>
                </c:pt>
                <c:pt idx="9">
                  <c:v>España</c:v>
                </c:pt>
              </c:strCache>
            </c:strRef>
          </c:cat>
          <c:val>
            <c:numRef>
              <c:f>Hoja1!$F$2:$F$11</c:f>
              <c:numCache>
                <c:formatCode>General</c:formatCode>
                <c:ptCount val="10"/>
                <c:pt idx="0">
                  <c:v>8.82</c:v>
                </c:pt>
                <c:pt idx="1">
                  <c:v>8.1</c:v>
                </c:pt>
                <c:pt idx="2">
                  <c:v>7.65</c:v>
                </c:pt>
                <c:pt idx="3">
                  <c:v>3.23</c:v>
                </c:pt>
                <c:pt idx="4">
                  <c:v>3.15</c:v>
                </c:pt>
                <c:pt idx="5">
                  <c:v>2.17</c:v>
                </c:pt>
                <c:pt idx="6">
                  <c:v>2.11</c:v>
                </c:pt>
                <c:pt idx="7">
                  <c:v>1.78</c:v>
                </c:pt>
                <c:pt idx="8">
                  <c:v>1.59</c:v>
                </c:pt>
                <c:pt idx="9">
                  <c:v>1.22</c:v>
                </c:pt>
              </c:numCache>
            </c:numRef>
          </c:val>
        </c:ser>
        <c:dLbls>
          <c:showLegendKey val="0"/>
          <c:showVal val="0"/>
          <c:showCatName val="0"/>
          <c:showSerName val="0"/>
          <c:showPercent val="0"/>
          <c:showBubbleSize val="0"/>
        </c:dLbls>
        <c:gapWidth val="219"/>
        <c:overlap val="-27"/>
        <c:axId val="48657152"/>
        <c:axId val="48658688"/>
      </c:barChart>
      <c:catAx>
        <c:axId val="486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658688"/>
        <c:crosses val="autoZero"/>
        <c:auto val="1"/>
        <c:lblAlgn val="ctr"/>
        <c:lblOffset val="100"/>
        <c:noMultiLvlLbl val="0"/>
      </c:catAx>
      <c:valAx>
        <c:axId val="4865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65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Hoja1!$F$1</c:f>
              <c:strCache>
                <c:ptCount val="1"/>
                <c:pt idx="0">
                  <c:v>Participación % (Año 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Tailandia  </c:v>
                </c:pt>
                <c:pt idx="1">
                  <c:v>China  </c:v>
                </c:pt>
                <c:pt idx="2">
                  <c:v>Alemania  </c:v>
                </c:pt>
                <c:pt idx="3">
                  <c:v>Estados Unidos de América  </c:v>
                </c:pt>
                <c:pt idx="4">
                  <c:v>Francia  </c:v>
                </c:pt>
                <c:pt idx="5">
                  <c:v>Grecia  </c:v>
                </c:pt>
                <c:pt idx="6">
                  <c:v>Argentina</c:v>
                </c:pt>
                <c:pt idx="7">
                  <c:v>Brasil</c:v>
                </c:pt>
                <c:pt idx="8">
                  <c:v>Colombia</c:v>
                </c:pt>
                <c:pt idx="9">
                  <c:v>Ecuador</c:v>
                </c:pt>
              </c:strCache>
            </c:strRef>
          </c:cat>
          <c:val>
            <c:numRef>
              <c:f>Hoja1!$F$2:$F$11</c:f>
              <c:numCache>
                <c:formatCode>General</c:formatCode>
                <c:ptCount val="10"/>
                <c:pt idx="0">
                  <c:v>19.850000000000001</c:v>
                </c:pt>
                <c:pt idx="1">
                  <c:v>9.52</c:v>
                </c:pt>
                <c:pt idx="2">
                  <c:v>6.32</c:v>
                </c:pt>
                <c:pt idx="3">
                  <c:v>11.32</c:v>
                </c:pt>
                <c:pt idx="4">
                  <c:v>2.2799999999999998</c:v>
                </c:pt>
                <c:pt idx="5">
                  <c:v>1.02</c:v>
                </c:pt>
                <c:pt idx="6">
                  <c:v>0.79</c:v>
                </c:pt>
                <c:pt idx="7">
                  <c:v>0.63</c:v>
                </c:pt>
                <c:pt idx="8">
                  <c:v>0.32</c:v>
                </c:pt>
                <c:pt idx="9">
                  <c:v>0.17</c:v>
                </c:pt>
              </c:numCache>
            </c:numRef>
          </c:val>
        </c:ser>
        <c:dLbls>
          <c:showLegendKey val="0"/>
          <c:showVal val="0"/>
          <c:showCatName val="0"/>
          <c:showSerName val="0"/>
          <c:showPercent val="0"/>
          <c:showBubbleSize val="0"/>
        </c:dLbls>
        <c:gapWidth val="219"/>
        <c:overlap val="-27"/>
        <c:axId val="48682880"/>
        <c:axId val="48684416"/>
      </c:barChart>
      <c:catAx>
        <c:axId val="4868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684416"/>
        <c:crosses val="autoZero"/>
        <c:auto val="1"/>
        <c:lblAlgn val="ctr"/>
        <c:lblOffset val="100"/>
        <c:noMultiLvlLbl val="0"/>
      </c:catAx>
      <c:valAx>
        <c:axId val="4868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682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diagrams/_rels/data1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image" Target="../media/image69.jpg"/></Relationships>
</file>

<file path=ppt/diagrams/_rels/data1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g"/><Relationship Id="rId1" Type="http://schemas.openxmlformats.org/officeDocument/2006/relationships/image" Target="../media/image90.jpeg"/></Relationships>
</file>

<file path=ppt/diagrams/_rels/data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ata3.xml.rels><?xml version="1.0" encoding="UTF-8" standalone="yes"?>
<Relationships xmlns="http://schemas.openxmlformats.org/package/2006/relationships"><Relationship Id="rId1" Type="http://schemas.openxmlformats.org/officeDocument/2006/relationships/image" Target="../media/image50.png"/></Relationships>
</file>

<file path=ppt/diagrams/_rels/data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image" Target="../media/image5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image" Target="../media/image6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image" Target="../media/image5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B5C0C-5ABE-466B-9CBD-948BC353B7C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C"/>
        </a:p>
      </dgm:t>
    </dgm:pt>
    <dgm:pt modelId="{EC42EED1-3669-4ADD-9AD5-B25A94CCB861}">
      <dgm:prSet phldrT="[Texto]" custT="1"/>
      <dgm:spPr/>
      <dgm:t>
        <a:bodyPr/>
        <a:lstStyle/>
        <a:p>
          <a:r>
            <a:rPr lang="es-EC" sz="1600" dirty="0" smtClean="0">
              <a:solidFill>
                <a:srgbClr val="002060"/>
              </a:solidFill>
            </a:rPr>
            <a:t>Crea nuevas oportunidades para acceder a mercados internacionales</a:t>
          </a:r>
          <a:endParaRPr lang="es-EC" sz="1600" dirty="0">
            <a:solidFill>
              <a:srgbClr val="002060"/>
            </a:solidFill>
          </a:endParaRPr>
        </a:p>
      </dgm:t>
    </dgm:pt>
    <dgm:pt modelId="{63BD720A-AC76-47D5-874C-CD66A8FD2D79}" type="parTrans" cxnId="{C50D7FAB-08F5-41DE-9BA4-3382E06EC5B5}">
      <dgm:prSet/>
      <dgm:spPr/>
      <dgm:t>
        <a:bodyPr/>
        <a:lstStyle/>
        <a:p>
          <a:endParaRPr lang="es-EC" sz="1400">
            <a:solidFill>
              <a:srgbClr val="002060"/>
            </a:solidFill>
          </a:endParaRPr>
        </a:p>
      </dgm:t>
    </dgm:pt>
    <dgm:pt modelId="{2E482546-9973-4107-A7A1-4BD29140BB6D}" type="sibTrans" cxnId="{C50D7FAB-08F5-41DE-9BA4-3382E06EC5B5}">
      <dgm:prSet/>
      <dgm:spPr/>
      <dgm:t>
        <a:bodyPr/>
        <a:lstStyle/>
        <a:p>
          <a:endParaRPr lang="es-EC" sz="1400">
            <a:solidFill>
              <a:srgbClr val="002060"/>
            </a:solidFill>
          </a:endParaRPr>
        </a:p>
      </dgm:t>
    </dgm:pt>
    <dgm:pt modelId="{0A4225ED-DE69-43AE-8218-AFFB85C83449}">
      <dgm:prSet phldrT="[Texto]" custT="1"/>
      <dgm:spPr/>
      <dgm:t>
        <a:bodyPr/>
        <a:lstStyle/>
        <a:p>
          <a:r>
            <a:rPr lang="es-EC" sz="1600" dirty="0" smtClean="0">
              <a:solidFill>
                <a:srgbClr val="002060"/>
              </a:solidFill>
            </a:rPr>
            <a:t>Impulsa competitividad</a:t>
          </a:r>
          <a:endParaRPr lang="es-EC" sz="1600" dirty="0">
            <a:solidFill>
              <a:srgbClr val="002060"/>
            </a:solidFill>
          </a:endParaRPr>
        </a:p>
      </dgm:t>
    </dgm:pt>
    <dgm:pt modelId="{478310B1-3E85-44F9-82A7-87184D1FBBAE}" type="parTrans" cxnId="{95AF1625-68B4-4BAA-8B6F-F75659D2BD95}">
      <dgm:prSet/>
      <dgm:spPr/>
      <dgm:t>
        <a:bodyPr/>
        <a:lstStyle/>
        <a:p>
          <a:endParaRPr lang="es-EC" sz="1400">
            <a:solidFill>
              <a:srgbClr val="002060"/>
            </a:solidFill>
          </a:endParaRPr>
        </a:p>
      </dgm:t>
    </dgm:pt>
    <dgm:pt modelId="{D9BDC6DC-1BC4-4F18-B5E9-125A3C414F69}" type="sibTrans" cxnId="{95AF1625-68B4-4BAA-8B6F-F75659D2BD95}">
      <dgm:prSet/>
      <dgm:spPr/>
      <dgm:t>
        <a:bodyPr/>
        <a:lstStyle/>
        <a:p>
          <a:endParaRPr lang="es-EC" sz="1400">
            <a:solidFill>
              <a:srgbClr val="002060"/>
            </a:solidFill>
          </a:endParaRPr>
        </a:p>
      </dgm:t>
    </dgm:pt>
    <dgm:pt modelId="{FCB1F2BF-029B-4526-9F03-401D3170CA93}">
      <dgm:prSet phldrT="[Texto]" custT="1"/>
      <dgm:spPr/>
      <dgm:t>
        <a:bodyPr/>
        <a:lstStyle/>
        <a:p>
          <a:r>
            <a:rPr lang="es-EC" sz="1600" dirty="0" smtClean="0">
              <a:solidFill>
                <a:srgbClr val="002060"/>
              </a:solidFill>
            </a:rPr>
            <a:t>Suma valor a los productos, aumentando la confianza en los clientes</a:t>
          </a:r>
          <a:endParaRPr lang="es-EC" sz="1600" dirty="0">
            <a:solidFill>
              <a:srgbClr val="002060"/>
            </a:solidFill>
          </a:endParaRPr>
        </a:p>
      </dgm:t>
    </dgm:pt>
    <dgm:pt modelId="{AD4265C2-8E66-4C30-B5E7-36F420A3E117}" type="parTrans" cxnId="{68631480-CD0C-47AC-A0C7-E3199BE36BC7}">
      <dgm:prSet/>
      <dgm:spPr/>
      <dgm:t>
        <a:bodyPr/>
        <a:lstStyle/>
        <a:p>
          <a:endParaRPr lang="es-EC" sz="1400">
            <a:solidFill>
              <a:srgbClr val="002060"/>
            </a:solidFill>
          </a:endParaRPr>
        </a:p>
      </dgm:t>
    </dgm:pt>
    <dgm:pt modelId="{3B49EFFF-171C-4F5C-BA97-EDF7064F3EB1}" type="sibTrans" cxnId="{68631480-CD0C-47AC-A0C7-E3199BE36BC7}">
      <dgm:prSet/>
      <dgm:spPr/>
      <dgm:t>
        <a:bodyPr/>
        <a:lstStyle/>
        <a:p>
          <a:endParaRPr lang="es-EC" sz="1400">
            <a:solidFill>
              <a:srgbClr val="002060"/>
            </a:solidFill>
          </a:endParaRPr>
        </a:p>
      </dgm:t>
    </dgm:pt>
    <dgm:pt modelId="{8005DB21-DBE7-4CC0-9198-96DC04CD9F3D}">
      <dgm:prSet custT="1"/>
      <dgm:spPr/>
      <dgm:t>
        <a:bodyPr/>
        <a:lstStyle/>
        <a:p>
          <a:r>
            <a:rPr lang="es-EC" sz="1600" dirty="0" smtClean="0">
              <a:solidFill>
                <a:srgbClr val="002060"/>
              </a:solidFill>
            </a:rPr>
            <a:t>Garantiza una elaboración de alimentos saludables e inocuos</a:t>
          </a:r>
          <a:endParaRPr lang="es-EC" sz="1600" dirty="0">
            <a:solidFill>
              <a:srgbClr val="002060"/>
            </a:solidFill>
          </a:endParaRPr>
        </a:p>
      </dgm:t>
    </dgm:pt>
    <dgm:pt modelId="{81C925FE-3F29-4334-A1FB-A6032B91FF25}" type="parTrans" cxnId="{FC348853-0E90-4030-8264-861BA47E0F0F}">
      <dgm:prSet/>
      <dgm:spPr/>
      <dgm:t>
        <a:bodyPr/>
        <a:lstStyle/>
        <a:p>
          <a:endParaRPr lang="es-EC" sz="1400">
            <a:solidFill>
              <a:srgbClr val="002060"/>
            </a:solidFill>
          </a:endParaRPr>
        </a:p>
      </dgm:t>
    </dgm:pt>
    <dgm:pt modelId="{1D3FA22C-289E-4EA4-8BF0-23701FC55BC1}" type="sibTrans" cxnId="{FC348853-0E90-4030-8264-861BA47E0F0F}">
      <dgm:prSet/>
      <dgm:spPr/>
      <dgm:t>
        <a:bodyPr/>
        <a:lstStyle/>
        <a:p>
          <a:endParaRPr lang="es-EC" sz="1400">
            <a:solidFill>
              <a:srgbClr val="002060"/>
            </a:solidFill>
          </a:endParaRPr>
        </a:p>
      </dgm:t>
    </dgm:pt>
    <dgm:pt modelId="{E7A45767-C844-4CC7-A5E4-AE06E62DC323}">
      <dgm:prSet custT="1"/>
      <dgm:spPr/>
      <dgm:t>
        <a:bodyPr/>
        <a:lstStyle/>
        <a:p>
          <a:r>
            <a:rPr lang="es-EC" sz="1600" dirty="0" smtClean="0">
              <a:solidFill>
                <a:srgbClr val="002060"/>
              </a:solidFill>
            </a:rPr>
            <a:t>Punto de partida para que las empresas implementen más certificaciones.</a:t>
          </a:r>
          <a:endParaRPr lang="es-EC" sz="1600" dirty="0">
            <a:solidFill>
              <a:srgbClr val="002060"/>
            </a:solidFill>
          </a:endParaRPr>
        </a:p>
      </dgm:t>
    </dgm:pt>
    <dgm:pt modelId="{028EEF15-A07C-41A6-BA00-F3692526D83B}" type="parTrans" cxnId="{22D26DCA-F3ED-4342-8885-524A64A80054}">
      <dgm:prSet/>
      <dgm:spPr/>
      <dgm:t>
        <a:bodyPr/>
        <a:lstStyle/>
        <a:p>
          <a:endParaRPr lang="es-EC" sz="1400">
            <a:solidFill>
              <a:srgbClr val="002060"/>
            </a:solidFill>
          </a:endParaRPr>
        </a:p>
      </dgm:t>
    </dgm:pt>
    <dgm:pt modelId="{CCF0B74F-E766-404C-B0CE-4EBE40AD20C3}" type="sibTrans" cxnId="{22D26DCA-F3ED-4342-8885-524A64A80054}">
      <dgm:prSet/>
      <dgm:spPr/>
      <dgm:t>
        <a:bodyPr/>
        <a:lstStyle/>
        <a:p>
          <a:endParaRPr lang="es-EC" sz="1400">
            <a:solidFill>
              <a:srgbClr val="002060"/>
            </a:solidFill>
          </a:endParaRPr>
        </a:p>
      </dgm:t>
    </dgm:pt>
    <dgm:pt modelId="{B93B0319-306A-4398-AD2B-80D03DC7F130}" type="pres">
      <dgm:prSet presAssocID="{A54B5C0C-5ABE-466B-9CBD-948BC353B7CC}" presName="Name0" presStyleCnt="0">
        <dgm:presLayoutVars>
          <dgm:dir/>
          <dgm:resizeHandles val="exact"/>
        </dgm:presLayoutVars>
      </dgm:prSet>
      <dgm:spPr/>
      <dgm:t>
        <a:bodyPr/>
        <a:lstStyle/>
        <a:p>
          <a:endParaRPr lang="es-EC"/>
        </a:p>
      </dgm:t>
    </dgm:pt>
    <dgm:pt modelId="{B31A920F-D5E8-4D32-A058-474DF26C6958}" type="pres">
      <dgm:prSet presAssocID="{EC42EED1-3669-4ADD-9AD5-B25A94CCB861}" presName="composite" presStyleCnt="0"/>
      <dgm:spPr/>
    </dgm:pt>
    <dgm:pt modelId="{76FCBC9D-7343-4185-80F4-27AAD27540C5}" type="pres">
      <dgm:prSet presAssocID="{EC42EED1-3669-4ADD-9AD5-B25A94CCB861}" presName="rect1" presStyleLbl="trAlignAcc1" presStyleIdx="0" presStyleCnt="5">
        <dgm:presLayoutVars>
          <dgm:bulletEnabled val="1"/>
        </dgm:presLayoutVars>
      </dgm:prSet>
      <dgm:spPr/>
      <dgm:t>
        <a:bodyPr/>
        <a:lstStyle/>
        <a:p>
          <a:endParaRPr lang="es-EC"/>
        </a:p>
      </dgm:t>
    </dgm:pt>
    <dgm:pt modelId="{00DDB3F7-8F42-46DD-AD40-F36E57650C2C}" type="pres">
      <dgm:prSet presAssocID="{EC42EED1-3669-4ADD-9AD5-B25A94CCB861}"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82000" r="-82000"/>
          </a:stretch>
        </a:blipFill>
      </dgm:spPr>
      <dgm:t>
        <a:bodyPr/>
        <a:lstStyle/>
        <a:p>
          <a:endParaRPr lang="es-EC"/>
        </a:p>
      </dgm:t>
    </dgm:pt>
    <dgm:pt modelId="{A0242B28-D354-4AC6-85C9-C9D485EB7139}" type="pres">
      <dgm:prSet presAssocID="{2E482546-9973-4107-A7A1-4BD29140BB6D}" presName="sibTrans" presStyleCnt="0"/>
      <dgm:spPr/>
    </dgm:pt>
    <dgm:pt modelId="{B792F5F2-78B2-4D2D-9492-70F0FAB7680C}" type="pres">
      <dgm:prSet presAssocID="{0A4225ED-DE69-43AE-8218-AFFB85C83449}" presName="composite" presStyleCnt="0"/>
      <dgm:spPr/>
    </dgm:pt>
    <dgm:pt modelId="{C37EC92F-BABE-4664-A2F1-5BA679C2DDB5}" type="pres">
      <dgm:prSet presAssocID="{0A4225ED-DE69-43AE-8218-AFFB85C83449}" presName="rect1" presStyleLbl="trAlignAcc1" presStyleIdx="1" presStyleCnt="5">
        <dgm:presLayoutVars>
          <dgm:bulletEnabled val="1"/>
        </dgm:presLayoutVars>
      </dgm:prSet>
      <dgm:spPr/>
      <dgm:t>
        <a:bodyPr/>
        <a:lstStyle/>
        <a:p>
          <a:endParaRPr lang="es-EC"/>
        </a:p>
      </dgm:t>
    </dgm:pt>
    <dgm:pt modelId="{524938B6-CE95-4B55-82AF-83FEBD9BA79B}" type="pres">
      <dgm:prSet presAssocID="{0A4225ED-DE69-43AE-8218-AFFB85C83449}" presName="rect2" presStyleLbl="fgImgPlace1" presStyleIdx="1" presStyleCnt="5" custScaleX="115959" custLinFactNeighborX="-9965" custLinFactNeighborY="1898"/>
      <dgm:spPr>
        <a:blipFill>
          <a:blip xmlns:r="http://schemas.openxmlformats.org/officeDocument/2006/relationships" r:embed="rId2">
            <a:extLst>
              <a:ext uri="{28A0092B-C50C-407E-A947-70E740481C1C}">
                <a14:useLocalDpi xmlns:a14="http://schemas.microsoft.com/office/drawing/2010/main" val="0"/>
              </a:ext>
            </a:extLst>
          </a:blip>
          <a:srcRect/>
          <a:stretch>
            <a:fillRect l="-55000" r="-55000"/>
          </a:stretch>
        </a:blipFill>
      </dgm:spPr>
    </dgm:pt>
    <dgm:pt modelId="{A47B5220-FE59-4B06-BB52-233AE2507407}" type="pres">
      <dgm:prSet presAssocID="{D9BDC6DC-1BC4-4F18-B5E9-125A3C414F69}" presName="sibTrans" presStyleCnt="0"/>
      <dgm:spPr/>
    </dgm:pt>
    <dgm:pt modelId="{EE375F9E-6365-4CD7-B4CB-63EA6C29ACFF}" type="pres">
      <dgm:prSet presAssocID="{8005DB21-DBE7-4CC0-9198-96DC04CD9F3D}" presName="composite" presStyleCnt="0"/>
      <dgm:spPr/>
    </dgm:pt>
    <dgm:pt modelId="{557473AE-DC46-4044-9C21-EE735FEAB253}" type="pres">
      <dgm:prSet presAssocID="{8005DB21-DBE7-4CC0-9198-96DC04CD9F3D}" presName="rect1" presStyleLbl="trAlignAcc1" presStyleIdx="2" presStyleCnt="5">
        <dgm:presLayoutVars>
          <dgm:bulletEnabled val="1"/>
        </dgm:presLayoutVars>
      </dgm:prSet>
      <dgm:spPr/>
      <dgm:t>
        <a:bodyPr/>
        <a:lstStyle/>
        <a:p>
          <a:endParaRPr lang="es-EC"/>
        </a:p>
      </dgm:t>
    </dgm:pt>
    <dgm:pt modelId="{379F0751-9C75-4923-AE6F-1BC212EF989B}" type="pres">
      <dgm:prSet presAssocID="{8005DB21-DBE7-4CC0-9198-96DC04CD9F3D}"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83000" r="-83000"/>
          </a:stretch>
        </a:blipFill>
      </dgm:spPr>
      <dgm:t>
        <a:bodyPr/>
        <a:lstStyle/>
        <a:p>
          <a:endParaRPr lang="es-EC"/>
        </a:p>
      </dgm:t>
    </dgm:pt>
    <dgm:pt modelId="{808DCFC1-9516-4953-857A-AF4DA1384754}" type="pres">
      <dgm:prSet presAssocID="{1D3FA22C-289E-4EA4-8BF0-23701FC55BC1}" presName="sibTrans" presStyleCnt="0"/>
      <dgm:spPr/>
    </dgm:pt>
    <dgm:pt modelId="{7E08FE93-7666-45D6-895C-29DABCB9546E}" type="pres">
      <dgm:prSet presAssocID="{FCB1F2BF-029B-4526-9F03-401D3170CA93}" presName="composite" presStyleCnt="0"/>
      <dgm:spPr/>
    </dgm:pt>
    <dgm:pt modelId="{95C322BA-FFD1-4D57-8E38-DB8E9119E818}" type="pres">
      <dgm:prSet presAssocID="{FCB1F2BF-029B-4526-9F03-401D3170CA93}" presName="rect1" presStyleLbl="trAlignAcc1" presStyleIdx="3" presStyleCnt="5">
        <dgm:presLayoutVars>
          <dgm:bulletEnabled val="1"/>
        </dgm:presLayoutVars>
      </dgm:prSet>
      <dgm:spPr/>
      <dgm:t>
        <a:bodyPr/>
        <a:lstStyle/>
        <a:p>
          <a:endParaRPr lang="es-EC"/>
        </a:p>
      </dgm:t>
    </dgm:pt>
    <dgm:pt modelId="{FE4DB285-CDB1-4B80-828B-E03E0FCB2FFA}" type="pres">
      <dgm:prSet presAssocID="{FCB1F2BF-029B-4526-9F03-401D3170CA93}" presName="rect2" presStyleLbl="fgImgPlace1" presStyleIdx="3" presStyleCnt="5" custScaleX="98240"/>
      <dgm:spPr>
        <a:blipFill>
          <a:blip xmlns:r="http://schemas.openxmlformats.org/officeDocument/2006/relationships" r:embed="rId4">
            <a:extLst>
              <a:ext uri="{28A0092B-C50C-407E-A947-70E740481C1C}">
                <a14:useLocalDpi xmlns:a14="http://schemas.microsoft.com/office/drawing/2010/main" val="0"/>
              </a:ext>
            </a:extLst>
          </a:blip>
          <a:srcRect/>
          <a:stretch>
            <a:fillRect l="-64000" r="-64000"/>
          </a:stretch>
        </a:blipFill>
      </dgm:spPr>
    </dgm:pt>
    <dgm:pt modelId="{362BF8B0-675A-4499-8D1F-C445EE483D8E}" type="pres">
      <dgm:prSet presAssocID="{3B49EFFF-171C-4F5C-BA97-EDF7064F3EB1}" presName="sibTrans" presStyleCnt="0"/>
      <dgm:spPr/>
    </dgm:pt>
    <dgm:pt modelId="{8F5DCDA4-203B-4F4F-9433-47AD89208C93}" type="pres">
      <dgm:prSet presAssocID="{E7A45767-C844-4CC7-A5E4-AE06E62DC323}" presName="composite" presStyleCnt="0"/>
      <dgm:spPr/>
    </dgm:pt>
    <dgm:pt modelId="{BDD0D10F-DF38-4000-8F33-777DEC1A52D6}" type="pres">
      <dgm:prSet presAssocID="{E7A45767-C844-4CC7-A5E4-AE06E62DC323}" presName="rect1" presStyleLbl="trAlignAcc1" presStyleIdx="4" presStyleCnt="5">
        <dgm:presLayoutVars>
          <dgm:bulletEnabled val="1"/>
        </dgm:presLayoutVars>
      </dgm:prSet>
      <dgm:spPr/>
      <dgm:t>
        <a:bodyPr/>
        <a:lstStyle/>
        <a:p>
          <a:endParaRPr lang="es-EC"/>
        </a:p>
      </dgm:t>
    </dgm:pt>
    <dgm:pt modelId="{4F973ED6-1532-4433-9D56-BD1F85720BF0}" type="pres">
      <dgm:prSet presAssocID="{E7A45767-C844-4CC7-A5E4-AE06E62DC323}"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41000" r="-41000"/>
          </a:stretch>
        </a:blipFill>
      </dgm:spPr>
    </dgm:pt>
  </dgm:ptLst>
  <dgm:cxnLst>
    <dgm:cxn modelId="{C93BE207-4B57-4F40-8C2D-69662A19FA1C}" type="presOf" srcId="{EC42EED1-3669-4ADD-9AD5-B25A94CCB861}" destId="{76FCBC9D-7343-4185-80F4-27AAD27540C5}" srcOrd="0" destOrd="0" presId="urn:microsoft.com/office/officeart/2008/layout/PictureStrips"/>
    <dgm:cxn modelId="{16FDDBB4-7509-49D4-994F-57AE2E4DBF2B}" type="presOf" srcId="{A54B5C0C-5ABE-466B-9CBD-948BC353B7CC}" destId="{B93B0319-306A-4398-AD2B-80D03DC7F130}" srcOrd="0" destOrd="0" presId="urn:microsoft.com/office/officeart/2008/layout/PictureStrips"/>
    <dgm:cxn modelId="{D089BEA9-28DB-48BD-BC7E-10B574231006}" type="presOf" srcId="{E7A45767-C844-4CC7-A5E4-AE06E62DC323}" destId="{BDD0D10F-DF38-4000-8F33-777DEC1A52D6}" srcOrd="0" destOrd="0" presId="urn:microsoft.com/office/officeart/2008/layout/PictureStrips"/>
    <dgm:cxn modelId="{22D26DCA-F3ED-4342-8885-524A64A80054}" srcId="{A54B5C0C-5ABE-466B-9CBD-948BC353B7CC}" destId="{E7A45767-C844-4CC7-A5E4-AE06E62DC323}" srcOrd="4" destOrd="0" parTransId="{028EEF15-A07C-41A6-BA00-F3692526D83B}" sibTransId="{CCF0B74F-E766-404C-B0CE-4EBE40AD20C3}"/>
    <dgm:cxn modelId="{C1433C3D-BD58-46CD-BCC7-FE0D8610CBEC}" type="presOf" srcId="{8005DB21-DBE7-4CC0-9198-96DC04CD9F3D}" destId="{557473AE-DC46-4044-9C21-EE735FEAB253}" srcOrd="0" destOrd="0" presId="urn:microsoft.com/office/officeart/2008/layout/PictureStrips"/>
    <dgm:cxn modelId="{FC348853-0E90-4030-8264-861BA47E0F0F}" srcId="{A54B5C0C-5ABE-466B-9CBD-948BC353B7CC}" destId="{8005DB21-DBE7-4CC0-9198-96DC04CD9F3D}" srcOrd="2" destOrd="0" parTransId="{81C925FE-3F29-4334-A1FB-A6032B91FF25}" sibTransId="{1D3FA22C-289E-4EA4-8BF0-23701FC55BC1}"/>
    <dgm:cxn modelId="{68631480-CD0C-47AC-A0C7-E3199BE36BC7}" srcId="{A54B5C0C-5ABE-466B-9CBD-948BC353B7CC}" destId="{FCB1F2BF-029B-4526-9F03-401D3170CA93}" srcOrd="3" destOrd="0" parTransId="{AD4265C2-8E66-4C30-B5E7-36F420A3E117}" sibTransId="{3B49EFFF-171C-4F5C-BA97-EDF7064F3EB1}"/>
    <dgm:cxn modelId="{C50D7FAB-08F5-41DE-9BA4-3382E06EC5B5}" srcId="{A54B5C0C-5ABE-466B-9CBD-948BC353B7CC}" destId="{EC42EED1-3669-4ADD-9AD5-B25A94CCB861}" srcOrd="0" destOrd="0" parTransId="{63BD720A-AC76-47D5-874C-CD66A8FD2D79}" sibTransId="{2E482546-9973-4107-A7A1-4BD29140BB6D}"/>
    <dgm:cxn modelId="{95AF1625-68B4-4BAA-8B6F-F75659D2BD95}" srcId="{A54B5C0C-5ABE-466B-9CBD-948BC353B7CC}" destId="{0A4225ED-DE69-43AE-8218-AFFB85C83449}" srcOrd="1" destOrd="0" parTransId="{478310B1-3E85-44F9-82A7-87184D1FBBAE}" sibTransId="{D9BDC6DC-1BC4-4F18-B5E9-125A3C414F69}"/>
    <dgm:cxn modelId="{E01EADBD-0C00-4C92-AC02-CDDBC4F8F5A8}" type="presOf" srcId="{FCB1F2BF-029B-4526-9F03-401D3170CA93}" destId="{95C322BA-FFD1-4D57-8E38-DB8E9119E818}" srcOrd="0" destOrd="0" presId="urn:microsoft.com/office/officeart/2008/layout/PictureStrips"/>
    <dgm:cxn modelId="{EC6EDDEF-AF9F-4D6A-AA0E-B3FBC8C4223A}" type="presOf" srcId="{0A4225ED-DE69-43AE-8218-AFFB85C83449}" destId="{C37EC92F-BABE-4664-A2F1-5BA679C2DDB5}" srcOrd="0" destOrd="0" presId="urn:microsoft.com/office/officeart/2008/layout/PictureStrips"/>
    <dgm:cxn modelId="{B0D818FE-B682-4ADA-A838-11DD2319C906}" type="presParOf" srcId="{B93B0319-306A-4398-AD2B-80D03DC7F130}" destId="{B31A920F-D5E8-4D32-A058-474DF26C6958}" srcOrd="0" destOrd="0" presId="urn:microsoft.com/office/officeart/2008/layout/PictureStrips"/>
    <dgm:cxn modelId="{11FCCC48-F1F2-4099-957F-416837133F99}" type="presParOf" srcId="{B31A920F-D5E8-4D32-A058-474DF26C6958}" destId="{76FCBC9D-7343-4185-80F4-27AAD27540C5}" srcOrd="0" destOrd="0" presId="urn:microsoft.com/office/officeart/2008/layout/PictureStrips"/>
    <dgm:cxn modelId="{BD06DC86-0B36-4F18-95C6-CA43CD624FA3}" type="presParOf" srcId="{B31A920F-D5E8-4D32-A058-474DF26C6958}" destId="{00DDB3F7-8F42-46DD-AD40-F36E57650C2C}" srcOrd="1" destOrd="0" presId="urn:microsoft.com/office/officeart/2008/layout/PictureStrips"/>
    <dgm:cxn modelId="{DD18E973-E7FE-480E-AFDA-4B4A3E07B83A}" type="presParOf" srcId="{B93B0319-306A-4398-AD2B-80D03DC7F130}" destId="{A0242B28-D354-4AC6-85C9-C9D485EB7139}" srcOrd="1" destOrd="0" presId="urn:microsoft.com/office/officeart/2008/layout/PictureStrips"/>
    <dgm:cxn modelId="{3B660DFA-5639-404D-B53A-25A1A5342331}" type="presParOf" srcId="{B93B0319-306A-4398-AD2B-80D03DC7F130}" destId="{B792F5F2-78B2-4D2D-9492-70F0FAB7680C}" srcOrd="2" destOrd="0" presId="urn:microsoft.com/office/officeart/2008/layout/PictureStrips"/>
    <dgm:cxn modelId="{404048D3-4234-41F5-9330-F7B04FA0FA18}" type="presParOf" srcId="{B792F5F2-78B2-4D2D-9492-70F0FAB7680C}" destId="{C37EC92F-BABE-4664-A2F1-5BA679C2DDB5}" srcOrd="0" destOrd="0" presId="urn:microsoft.com/office/officeart/2008/layout/PictureStrips"/>
    <dgm:cxn modelId="{64CDE544-1278-4C0D-8F01-8DDF4A510F8E}" type="presParOf" srcId="{B792F5F2-78B2-4D2D-9492-70F0FAB7680C}" destId="{524938B6-CE95-4B55-82AF-83FEBD9BA79B}" srcOrd="1" destOrd="0" presId="urn:microsoft.com/office/officeart/2008/layout/PictureStrips"/>
    <dgm:cxn modelId="{8BF272AC-BDE8-4F46-8B25-25722061A42D}" type="presParOf" srcId="{B93B0319-306A-4398-AD2B-80D03DC7F130}" destId="{A47B5220-FE59-4B06-BB52-233AE2507407}" srcOrd="3" destOrd="0" presId="urn:microsoft.com/office/officeart/2008/layout/PictureStrips"/>
    <dgm:cxn modelId="{327F6020-C2D0-46B0-ABF3-F0A7EC68C5C3}" type="presParOf" srcId="{B93B0319-306A-4398-AD2B-80D03DC7F130}" destId="{EE375F9E-6365-4CD7-B4CB-63EA6C29ACFF}" srcOrd="4" destOrd="0" presId="urn:microsoft.com/office/officeart/2008/layout/PictureStrips"/>
    <dgm:cxn modelId="{33C7DCAB-D329-414B-9614-C0AFD9A7B2E6}" type="presParOf" srcId="{EE375F9E-6365-4CD7-B4CB-63EA6C29ACFF}" destId="{557473AE-DC46-4044-9C21-EE735FEAB253}" srcOrd="0" destOrd="0" presId="urn:microsoft.com/office/officeart/2008/layout/PictureStrips"/>
    <dgm:cxn modelId="{E409D96F-B6E9-4EE6-9FE8-F39785AC0990}" type="presParOf" srcId="{EE375F9E-6365-4CD7-B4CB-63EA6C29ACFF}" destId="{379F0751-9C75-4923-AE6F-1BC212EF989B}" srcOrd="1" destOrd="0" presId="urn:microsoft.com/office/officeart/2008/layout/PictureStrips"/>
    <dgm:cxn modelId="{F803C145-2F5D-4503-AEA3-EB332EF1AC5F}" type="presParOf" srcId="{B93B0319-306A-4398-AD2B-80D03DC7F130}" destId="{808DCFC1-9516-4953-857A-AF4DA1384754}" srcOrd="5" destOrd="0" presId="urn:microsoft.com/office/officeart/2008/layout/PictureStrips"/>
    <dgm:cxn modelId="{2313603C-439A-438F-B156-880CB0B2082D}" type="presParOf" srcId="{B93B0319-306A-4398-AD2B-80D03DC7F130}" destId="{7E08FE93-7666-45D6-895C-29DABCB9546E}" srcOrd="6" destOrd="0" presId="urn:microsoft.com/office/officeart/2008/layout/PictureStrips"/>
    <dgm:cxn modelId="{1E615168-2E7E-4020-9548-088CEAB304A9}" type="presParOf" srcId="{7E08FE93-7666-45D6-895C-29DABCB9546E}" destId="{95C322BA-FFD1-4D57-8E38-DB8E9119E818}" srcOrd="0" destOrd="0" presId="urn:microsoft.com/office/officeart/2008/layout/PictureStrips"/>
    <dgm:cxn modelId="{D99FBA66-1517-4F72-946D-822F8732C3AD}" type="presParOf" srcId="{7E08FE93-7666-45D6-895C-29DABCB9546E}" destId="{FE4DB285-CDB1-4B80-828B-E03E0FCB2FFA}" srcOrd="1" destOrd="0" presId="urn:microsoft.com/office/officeart/2008/layout/PictureStrips"/>
    <dgm:cxn modelId="{C2B3DA8A-5EBE-4E54-A03C-94798636EBAF}" type="presParOf" srcId="{B93B0319-306A-4398-AD2B-80D03DC7F130}" destId="{362BF8B0-675A-4499-8D1F-C445EE483D8E}" srcOrd="7" destOrd="0" presId="urn:microsoft.com/office/officeart/2008/layout/PictureStrips"/>
    <dgm:cxn modelId="{C6894710-A9C4-416E-B1BA-815B587007E1}" type="presParOf" srcId="{B93B0319-306A-4398-AD2B-80D03DC7F130}" destId="{8F5DCDA4-203B-4F4F-9433-47AD89208C93}" srcOrd="8" destOrd="0" presId="urn:microsoft.com/office/officeart/2008/layout/PictureStrips"/>
    <dgm:cxn modelId="{518B1829-BD3A-48F5-BCB3-B15174E0950B}" type="presParOf" srcId="{8F5DCDA4-203B-4F4F-9433-47AD89208C93}" destId="{BDD0D10F-DF38-4000-8F33-777DEC1A52D6}" srcOrd="0" destOrd="0" presId="urn:microsoft.com/office/officeart/2008/layout/PictureStrips"/>
    <dgm:cxn modelId="{D6E0C32E-2FE2-453B-9AC0-934768344516}" type="presParOf" srcId="{8F5DCDA4-203B-4F4F-9433-47AD89208C93}" destId="{4F973ED6-1532-4433-9D56-BD1F85720BF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0CF8F5-58AE-437D-BC05-2DC1EF945870}" type="doc">
      <dgm:prSet loTypeId="urn:microsoft.com/office/officeart/2005/8/layout/vList3" loCatId="list" qsTypeId="urn:microsoft.com/office/officeart/2005/8/quickstyle/simple1" qsCatId="simple" csTypeId="urn:microsoft.com/office/officeart/2005/8/colors/accent1_2" csCatId="accent1" phldr="1"/>
      <dgm:spPr/>
    </dgm:pt>
    <dgm:pt modelId="{07AF43EE-7CE2-45EE-B4AE-FBA789EA1098}">
      <dgm:prSet phldrT="[Texto]"/>
      <dgm:spPr/>
      <dgm:t>
        <a:bodyPr/>
        <a:lstStyle/>
        <a:p>
          <a:r>
            <a:rPr lang="es-EC" dirty="0" smtClean="0"/>
            <a:t>PROECUADOR (Guía de Inteligencia Comercial, Capacitaciones y asistencia técnica del proceso de exportación.</a:t>
          </a:r>
          <a:endParaRPr lang="es-EC" dirty="0"/>
        </a:p>
      </dgm:t>
    </dgm:pt>
    <dgm:pt modelId="{9A13E73B-02C1-48B3-BFE7-7191B8A77563}" type="parTrans" cxnId="{5B364D00-772E-4C46-BE1E-6799980BF35B}">
      <dgm:prSet/>
      <dgm:spPr/>
      <dgm:t>
        <a:bodyPr/>
        <a:lstStyle/>
        <a:p>
          <a:endParaRPr lang="es-EC"/>
        </a:p>
      </dgm:t>
    </dgm:pt>
    <dgm:pt modelId="{65541139-39DC-460E-9A9F-65B503ACCBB3}" type="sibTrans" cxnId="{5B364D00-772E-4C46-BE1E-6799980BF35B}">
      <dgm:prSet/>
      <dgm:spPr/>
      <dgm:t>
        <a:bodyPr/>
        <a:lstStyle/>
        <a:p>
          <a:endParaRPr lang="es-EC"/>
        </a:p>
      </dgm:t>
    </dgm:pt>
    <dgm:pt modelId="{11583263-0251-4848-9F3D-8AC128BB77F6}">
      <dgm:prSet phldrT="[Texto]"/>
      <dgm:spPr/>
      <dgm:t>
        <a:bodyPr/>
        <a:lstStyle/>
        <a:p>
          <a:r>
            <a:rPr lang="es-EC" dirty="0" smtClean="0"/>
            <a:t>FEDEXPOR (Entrenamiento gerencial, capacitaciones para empresas que necesitan información sobre procesos de comercio exterior)</a:t>
          </a:r>
          <a:endParaRPr lang="es-EC" dirty="0"/>
        </a:p>
      </dgm:t>
    </dgm:pt>
    <dgm:pt modelId="{6C41D687-584A-415F-925E-18759B437D75}" type="parTrans" cxnId="{D6090F76-8C7B-4BA0-B13C-2EED16793822}">
      <dgm:prSet/>
      <dgm:spPr/>
      <dgm:t>
        <a:bodyPr/>
        <a:lstStyle/>
        <a:p>
          <a:endParaRPr lang="es-EC"/>
        </a:p>
      </dgm:t>
    </dgm:pt>
    <dgm:pt modelId="{0250CBCC-ADAA-411F-A49B-F907852EF7D4}" type="sibTrans" cxnId="{D6090F76-8C7B-4BA0-B13C-2EED16793822}">
      <dgm:prSet/>
      <dgm:spPr/>
      <dgm:t>
        <a:bodyPr/>
        <a:lstStyle/>
        <a:p>
          <a:endParaRPr lang="es-EC"/>
        </a:p>
      </dgm:t>
    </dgm:pt>
    <dgm:pt modelId="{474835E8-B0CE-414A-BFF7-1178CFF8F26D}">
      <dgm:prSet phldrT="[Texto]"/>
      <dgm:spPr/>
      <dgm:t>
        <a:bodyPr/>
        <a:lstStyle/>
        <a:p>
          <a:r>
            <a:rPr lang="es-EC" dirty="0" smtClean="0"/>
            <a:t>MIPRO (Asiste con la base legal y requisitos para obtener Registros Sanitarios, Certificaciones BPM)</a:t>
          </a:r>
          <a:endParaRPr lang="es-EC" dirty="0"/>
        </a:p>
      </dgm:t>
    </dgm:pt>
    <dgm:pt modelId="{3693C877-C177-488A-94BF-8478711C966F}" type="parTrans" cxnId="{24AD9C84-9C42-4C1A-B17B-C86AE10ECCC4}">
      <dgm:prSet/>
      <dgm:spPr/>
      <dgm:t>
        <a:bodyPr/>
        <a:lstStyle/>
        <a:p>
          <a:endParaRPr lang="es-EC"/>
        </a:p>
      </dgm:t>
    </dgm:pt>
    <dgm:pt modelId="{BD9547B0-7F23-4E38-8617-F3A7595D9014}" type="sibTrans" cxnId="{24AD9C84-9C42-4C1A-B17B-C86AE10ECCC4}">
      <dgm:prSet/>
      <dgm:spPr/>
      <dgm:t>
        <a:bodyPr/>
        <a:lstStyle/>
        <a:p>
          <a:endParaRPr lang="es-EC"/>
        </a:p>
      </dgm:t>
    </dgm:pt>
    <dgm:pt modelId="{5095B8BA-8B25-4628-B096-0903E68DE774}" type="pres">
      <dgm:prSet presAssocID="{AC0CF8F5-58AE-437D-BC05-2DC1EF945870}" presName="linearFlow" presStyleCnt="0">
        <dgm:presLayoutVars>
          <dgm:dir/>
          <dgm:resizeHandles val="exact"/>
        </dgm:presLayoutVars>
      </dgm:prSet>
      <dgm:spPr/>
    </dgm:pt>
    <dgm:pt modelId="{DD999248-E525-4B4B-A8FA-D368ED58B18F}" type="pres">
      <dgm:prSet presAssocID="{07AF43EE-7CE2-45EE-B4AE-FBA789EA1098}" presName="composite" presStyleCnt="0"/>
      <dgm:spPr/>
    </dgm:pt>
    <dgm:pt modelId="{866D2D66-C67C-4C82-BCE7-24AB0499A963}" type="pres">
      <dgm:prSet presAssocID="{07AF43EE-7CE2-45EE-B4AE-FBA789EA109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437B849F-2CF0-4FE5-82CE-3462A4215B1D}" type="pres">
      <dgm:prSet presAssocID="{07AF43EE-7CE2-45EE-B4AE-FBA789EA1098}" presName="txShp" presStyleLbl="node1" presStyleIdx="0" presStyleCnt="3">
        <dgm:presLayoutVars>
          <dgm:bulletEnabled val="1"/>
        </dgm:presLayoutVars>
      </dgm:prSet>
      <dgm:spPr/>
      <dgm:t>
        <a:bodyPr/>
        <a:lstStyle/>
        <a:p>
          <a:endParaRPr lang="es-EC"/>
        </a:p>
      </dgm:t>
    </dgm:pt>
    <dgm:pt modelId="{8AA8791F-1746-4889-87FC-EDC42748114A}" type="pres">
      <dgm:prSet presAssocID="{65541139-39DC-460E-9A9F-65B503ACCBB3}" presName="spacing" presStyleCnt="0"/>
      <dgm:spPr/>
    </dgm:pt>
    <dgm:pt modelId="{94B5DF1F-1640-47A7-9000-731879969215}" type="pres">
      <dgm:prSet presAssocID="{11583263-0251-4848-9F3D-8AC128BB77F6}" presName="composite" presStyleCnt="0"/>
      <dgm:spPr/>
    </dgm:pt>
    <dgm:pt modelId="{F98765E0-FDFB-43A3-9D86-52745B986A56}" type="pres">
      <dgm:prSet presAssocID="{11583263-0251-4848-9F3D-8AC128BB77F6}" presName="imgShp" presStyleLbl="fgImgPlace1" presStyleIdx="1" presStyleCnt="3"/>
      <dgm:spPr>
        <a:blipFill rotWithShape="1">
          <a:blip xmlns:r="http://schemas.openxmlformats.org/officeDocument/2006/relationships" r:embed="rId2"/>
          <a:stretch>
            <a:fillRect/>
          </a:stretch>
        </a:blipFill>
      </dgm:spPr>
    </dgm:pt>
    <dgm:pt modelId="{0D5D995A-6E0D-4263-8D4D-C7112103794F}" type="pres">
      <dgm:prSet presAssocID="{11583263-0251-4848-9F3D-8AC128BB77F6}" presName="txShp" presStyleLbl="node1" presStyleIdx="1" presStyleCnt="3">
        <dgm:presLayoutVars>
          <dgm:bulletEnabled val="1"/>
        </dgm:presLayoutVars>
      </dgm:prSet>
      <dgm:spPr/>
      <dgm:t>
        <a:bodyPr/>
        <a:lstStyle/>
        <a:p>
          <a:endParaRPr lang="es-EC"/>
        </a:p>
      </dgm:t>
    </dgm:pt>
    <dgm:pt modelId="{8FFD1ED7-6C61-4889-AACA-4E41FF184880}" type="pres">
      <dgm:prSet presAssocID="{0250CBCC-ADAA-411F-A49B-F907852EF7D4}" presName="spacing" presStyleCnt="0"/>
      <dgm:spPr/>
    </dgm:pt>
    <dgm:pt modelId="{FE920DAB-3D64-40C7-9253-DAE2CA82D0B3}" type="pres">
      <dgm:prSet presAssocID="{474835E8-B0CE-414A-BFF7-1178CFF8F26D}" presName="composite" presStyleCnt="0"/>
      <dgm:spPr/>
    </dgm:pt>
    <dgm:pt modelId="{093930D1-EA6A-4958-8C49-08899B6B36F0}" type="pres">
      <dgm:prSet presAssocID="{474835E8-B0CE-414A-BFF7-1178CFF8F26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1A707A5A-EB3C-40EC-BF0C-DE97D746FB68}" type="pres">
      <dgm:prSet presAssocID="{474835E8-B0CE-414A-BFF7-1178CFF8F26D}" presName="txShp" presStyleLbl="node1" presStyleIdx="2" presStyleCnt="3">
        <dgm:presLayoutVars>
          <dgm:bulletEnabled val="1"/>
        </dgm:presLayoutVars>
      </dgm:prSet>
      <dgm:spPr/>
      <dgm:t>
        <a:bodyPr/>
        <a:lstStyle/>
        <a:p>
          <a:endParaRPr lang="es-EC"/>
        </a:p>
      </dgm:t>
    </dgm:pt>
  </dgm:ptLst>
  <dgm:cxnLst>
    <dgm:cxn modelId="{9CCAACB7-31DD-4B25-BB3B-3C99C7169A75}" type="presOf" srcId="{07AF43EE-7CE2-45EE-B4AE-FBA789EA1098}" destId="{437B849F-2CF0-4FE5-82CE-3462A4215B1D}" srcOrd="0" destOrd="0" presId="urn:microsoft.com/office/officeart/2005/8/layout/vList3"/>
    <dgm:cxn modelId="{D6090F76-8C7B-4BA0-B13C-2EED16793822}" srcId="{AC0CF8F5-58AE-437D-BC05-2DC1EF945870}" destId="{11583263-0251-4848-9F3D-8AC128BB77F6}" srcOrd="1" destOrd="0" parTransId="{6C41D687-584A-415F-925E-18759B437D75}" sibTransId="{0250CBCC-ADAA-411F-A49B-F907852EF7D4}"/>
    <dgm:cxn modelId="{4C3A315E-4015-466A-93E6-C6B3C7D676AD}" type="presOf" srcId="{11583263-0251-4848-9F3D-8AC128BB77F6}" destId="{0D5D995A-6E0D-4263-8D4D-C7112103794F}" srcOrd="0" destOrd="0" presId="urn:microsoft.com/office/officeart/2005/8/layout/vList3"/>
    <dgm:cxn modelId="{24AD9C84-9C42-4C1A-B17B-C86AE10ECCC4}" srcId="{AC0CF8F5-58AE-437D-BC05-2DC1EF945870}" destId="{474835E8-B0CE-414A-BFF7-1178CFF8F26D}" srcOrd="2" destOrd="0" parTransId="{3693C877-C177-488A-94BF-8478711C966F}" sibTransId="{BD9547B0-7F23-4E38-8617-F3A7595D9014}"/>
    <dgm:cxn modelId="{5B364D00-772E-4C46-BE1E-6799980BF35B}" srcId="{AC0CF8F5-58AE-437D-BC05-2DC1EF945870}" destId="{07AF43EE-7CE2-45EE-B4AE-FBA789EA1098}" srcOrd="0" destOrd="0" parTransId="{9A13E73B-02C1-48B3-BFE7-7191B8A77563}" sibTransId="{65541139-39DC-460E-9A9F-65B503ACCBB3}"/>
    <dgm:cxn modelId="{84A768CE-D9A5-4148-9FEA-04502C53F11D}" type="presOf" srcId="{AC0CF8F5-58AE-437D-BC05-2DC1EF945870}" destId="{5095B8BA-8B25-4628-B096-0903E68DE774}" srcOrd="0" destOrd="0" presId="urn:microsoft.com/office/officeart/2005/8/layout/vList3"/>
    <dgm:cxn modelId="{2943902E-8654-4A4B-A858-41ED00DBF9B5}" type="presOf" srcId="{474835E8-B0CE-414A-BFF7-1178CFF8F26D}" destId="{1A707A5A-EB3C-40EC-BF0C-DE97D746FB68}" srcOrd="0" destOrd="0" presId="urn:microsoft.com/office/officeart/2005/8/layout/vList3"/>
    <dgm:cxn modelId="{95B1C47C-A641-41E6-980C-606DAF5B90F1}" type="presParOf" srcId="{5095B8BA-8B25-4628-B096-0903E68DE774}" destId="{DD999248-E525-4B4B-A8FA-D368ED58B18F}" srcOrd="0" destOrd="0" presId="urn:microsoft.com/office/officeart/2005/8/layout/vList3"/>
    <dgm:cxn modelId="{01B89E00-555A-4EEE-ADF4-1F96BB89D100}" type="presParOf" srcId="{DD999248-E525-4B4B-A8FA-D368ED58B18F}" destId="{866D2D66-C67C-4C82-BCE7-24AB0499A963}" srcOrd="0" destOrd="0" presId="urn:microsoft.com/office/officeart/2005/8/layout/vList3"/>
    <dgm:cxn modelId="{0FED9D30-AEF7-4C92-ACCF-8DD36647F1B0}" type="presParOf" srcId="{DD999248-E525-4B4B-A8FA-D368ED58B18F}" destId="{437B849F-2CF0-4FE5-82CE-3462A4215B1D}" srcOrd="1" destOrd="0" presId="urn:microsoft.com/office/officeart/2005/8/layout/vList3"/>
    <dgm:cxn modelId="{CF1C1181-0D4C-4818-9439-AE6BE20D511F}" type="presParOf" srcId="{5095B8BA-8B25-4628-B096-0903E68DE774}" destId="{8AA8791F-1746-4889-87FC-EDC42748114A}" srcOrd="1" destOrd="0" presId="urn:microsoft.com/office/officeart/2005/8/layout/vList3"/>
    <dgm:cxn modelId="{6A023AF2-D024-4D2B-AF8C-22B7EFA38EA5}" type="presParOf" srcId="{5095B8BA-8B25-4628-B096-0903E68DE774}" destId="{94B5DF1F-1640-47A7-9000-731879969215}" srcOrd="2" destOrd="0" presId="urn:microsoft.com/office/officeart/2005/8/layout/vList3"/>
    <dgm:cxn modelId="{8C9034B1-23C1-494A-8E73-C76E15A92A2E}" type="presParOf" srcId="{94B5DF1F-1640-47A7-9000-731879969215}" destId="{F98765E0-FDFB-43A3-9D86-52745B986A56}" srcOrd="0" destOrd="0" presId="urn:microsoft.com/office/officeart/2005/8/layout/vList3"/>
    <dgm:cxn modelId="{628F9283-A0ED-4302-B27D-F422316A079A}" type="presParOf" srcId="{94B5DF1F-1640-47A7-9000-731879969215}" destId="{0D5D995A-6E0D-4263-8D4D-C7112103794F}" srcOrd="1" destOrd="0" presId="urn:microsoft.com/office/officeart/2005/8/layout/vList3"/>
    <dgm:cxn modelId="{7F17B111-BE2C-448B-BCDE-0C78C168A953}" type="presParOf" srcId="{5095B8BA-8B25-4628-B096-0903E68DE774}" destId="{8FFD1ED7-6C61-4889-AACA-4E41FF184880}" srcOrd="3" destOrd="0" presId="urn:microsoft.com/office/officeart/2005/8/layout/vList3"/>
    <dgm:cxn modelId="{1012DCDD-D733-477C-9882-53A1F1A2132A}" type="presParOf" srcId="{5095B8BA-8B25-4628-B096-0903E68DE774}" destId="{FE920DAB-3D64-40C7-9253-DAE2CA82D0B3}" srcOrd="4" destOrd="0" presId="urn:microsoft.com/office/officeart/2005/8/layout/vList3"/>
    <dgm:cxn modelId="{43C3438A-D68A-4912-A46E-9461E3F317B1}" type="presParOf" srcId="{FE920DAB-3D64-40C7-9253-DAE2CA82D0B3}" destId="{093930D1-EA6A-4958-8C49-08899B6B36F0}" srcOrd="0" destOrd="0" presId="urn:microsoft.com/office/officeart/2005/8/layout/vList3"/>
    <dgm:cxn modelId="{0DBFA5C0-C624-4153-A232-850C78FE1F81}" type="presParOf" srcId="{FE920DAB-3D64-40C7-9253-DAE2CA82D0B3}" destId="{1A707A5A-EB3C-40EC-BF0C-DE97D746FB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DE3460-573A-4C38-82E2-C6712919C696}"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9304B6D1-DA32-439E-A51A-BE69414EF2DB}">
      <dgm:prSet phldrT="[Texto]" custT="1"/>
      <dgm:spPr/>
      <dgm:t>
        <a:bodyPr/>
        <a:lstStyle/>
        <a:p>
          <a:r>
            <a:rPr lang="es-EC" sz="1600" b="1" dirty="0" smtClean="0"/>
            <a:t>Instalaciones</a:t>
          </a:r>
          <a:endParaRPr lang="es-EC" sz="1600" b="1" dirty="0"/>
        </a:p>
      </dgm:t>
    </dgm:pt>
    <dgm:pt modelId="{8805D671-19B8-49F1-B8B8-594D745A1324}" type="parTrans" cxnId="{00196F17-4D1E-4705-BD6B-2090A93CBCDD}">
      <dgm:prSet/>
      <dgm:spPr/>
      <dgm:t>
        <a:bodyPr/>
        <a:lstStyle/>
        <a:p>
          <a:endParaRPr lang="es-EC" sz="2000" b="1"/>
        </a:p>
      </dgm:t>
    </dgm:pt>
    <dgm:pt modelId="{A99A0F52-8EE5-4731-8BD8-B9A0028F5412}" type="sibTrans" cxnId="{00196F17-4D1E-4705-BD6B-2090A93CBCDD}">
      <dgm:prSet custT="1"/>
      <dgm:spPr/>
      <dgm:t>
        <a:bodyPr/>
        <a:lstStyle/>
        <a:p>
          <a:endParaRPr lang="es-EC" sz="1400" b="1"/>
        </a:p>
      </dgm:t>
    </dgm:pt>
    <dgm:pt modelId="{3D92FF38-C79B-4EEF-9B2B-4F3BF62CC772}">
      <dgm:prSet phldrT="[Texto]" custT="1"/>
      <dgm:spPr/>
      <dgm:t>
        <a:bodyPr/>
        <a:lstStyle/>
        <a:p>
          <a:r>
            <a:rPr lang="es-EC" sz="1600" b="1" dirty="0" smtClean="0"/>
            <a:t>Equipos y Utensilios</a:t>
          </a:r>
          <a:endParaRPr lang="es-EC" sz="1600" b="1" dirty="0"/>
        </a:p>
      </dgm:t>
    </dgm:pt>
    <dgm:pt modelId="{83B727D3-BD18-4301-8AFC-0E1AF8136E0B}" type="parTrans" cxnId="{2A6F87C8-4BFA-4003-B09B-49736B1DB92C}">
      <dgm:prSet/>
      <dgm:spPr/>
      <dgm:t>
        <a:bodyPr/>
        <a:lstStyle/>
        <a:p>
          <a:endParaRPr lang="es-EC" sz="2000" b="1"/>
        </a:p>
      </dgm:t>
    </dgm:pt>
    <dgm:pt modelId="{20D5277A-BC7E-4D86-8899-9244FE54D83C}" type="sibTrans" cxnId="{2A6F87C8-4BFA-4003-B09B-49736B1DB92C}">
      <dgm:prSet custT="1"/>
      <dgm:spPr/>
      <dgm:t>
        <a:bodyPr/>
        <a:lstStyle/>
        <a:p>
          <a:endParaRPr lang="es-EC" sz="1400" b="1"/>
        </a:p>
      </dgm:t>
    </dgm:pt>
    <dgm:pt modelId="{C7480070-2443-415B-B243-68E653C98520}">
      <dgm:prSet phldrT="[Texto]" custT="1"/>
      <dgm:spPr/>
      <dgm:t>
        <a:bodyPr/>
        <a:lstStyle/>
        <a:p>
          <a:r>
            <a:rPr lang="es-EC" sz="1600" b="1" dirty="0" smtClean="0"/>
            <a:t>Materia Prima</a:t>
          </a:r>
          <a:endParaRPr lang="es-EC" sz="1600" b="1" dirty="0"/>
        </a:p>
      </dgm:t>
    </dgm:pt>
    <dgm:pt modelId="{6D53D977-A798-40D4-9C27-A5890AE239CF}" type="parTrans" cxnId="{00411770-0DC3-4B07-9DE3-58222AE1045E}">
      <dgm:prSet/>
      <dgm:spPr/>
      <dgm:t>
        <a:bodyPr/>
        <a:lstStyle/>
        <a:p>
          <a:endParaRPr lang="es-EC" sz="2000" b="1"/>
        </a:p>
      </dgm:t>
    </dgm:pt>
    <dgm:pt modelId="{6E076E4F-80FE-4113-ABA1-27766A863160}" type="sibTrans" cxnId="{00411770-0DC3-4B07-9DE3-58222AE1045E}">
      <dgm:prSet custT="1"/>
      <dgm:spPr/>
      <dgm:t>
        <a:bodyPr/>
        <a:lstStyle/>
        <a:p>
          <a:endParaRPr lang="es-EC" sz="1400" b="1"/>
        </a:p>
      </dgm:t>
    </dgm:pt>
    <dgm:pt modelId="{B3522586-8681-456B-92A7-1D4AA727B6F3}">
      <dgm:prSet phldrT="[Texto]" custT="1"/>
      <dgm:spPr/>
      <dgm:t>
        <a:bodyPr/>
        <a:lstStyle/>
        <a:p>
          <a:r>
            <a:rPr lang="es-EC" sz="1600" b="1" dirty="0" smtClean="0"/>
            <a:t>Personal</a:t>
          </a:r>
          <a:endParaRPr lang="es-EC" sz="1600" b="1" dirty="0"/>
        </a:p>
      </dgm:t>
    </dgm:pt>
    <dgm:pt modelId="{31C64C7B-6AF3-4900-94A7-DDD657C17E5B}" type="parTrans" cxnId="{9334F21E-6B12-4313-B0FA-6A22A86E5B6C}">
      <dgm:prSet/>
      <dgm:spPr/>
      <dgm:t>
        <a:bodyPr/>
        <a:lstStyle/>
        <a:p>
          <a:endParaRPr lang="es-EC" sz="2000" b="1"/>
        </a:p>
      </dgm:t>
    </dgm:pt>
    <dgm:pt modelId="{93CE41CF-C5F9-494E-B52F-40049601FDEF}" type="sibTrans" cxnId="{9334F21E-6B12-4313-B0FA-6A22A86E5B6C}">
      <dgm:prSet custT="1"/>
      <dgm:spPr/>
      <dgm:t>
        <a:bodyPr/>
        <a:lstStyle/>
        <a:p>
          <a:endParaRPr lang="es-EC" sz="1400" b="1"/>
        </a:p>
      </dgm:t>
    </dgm:pt>
    <dgm:pt modelId="{1B5EF338-F962-4D4A-902A-69F010A29377}">
      <dgm:prSet phldrT="[Texto]" custT="1"/>
      <dgm:spPr/>
      <dgm:t>
        <a:bodyPr/>
        <a:lstStyle/>
        <a:p>
          <a:r>
            <a:rPr lang="es-EC" sz="1600" b="1" dirty="0" smtClean="0"/>
            <a:t>Operaciones de Producción</a:t>
          </a:r>
          <a:endParaRPr lang="es-EC" sz="1600" b="1" dirty="0"/>
        </a:p>
      </dgm:t>
    </dgm:pt>
    <dgm:pt modelId="{ABAEE127-C899-4974-B39B-6833C39DB824}" type="parTrans" cxnId="{90BA4EFD-4DC1-47F2-B5BC-3A585C1BD09A}">
      <dgm:prSet/>
      <dgm:spPr/>
      <dgm:t>
        <a:bodyPr/>
        <a:lstStyle/>
        <a:p>
          <a:endParaRPr lang="es-EC" sz="2000" b="1"/>
        </a:p>
      </dgm:t>
    </dgm:pt>
    <dgm:pt modelId="{99741539-C725-4A00-8308-75616EC37FF3}" type="sibTrans" cxnId="{90BA4EFD-4DC1-47F2-B5BC-3A585C1BD09A}">
      <dgm:prSet custT="1"/>
      <dgm:spPr/>
      <dgm:t>
        <a:bodyPr/>
        <a:lstStyle/>
        <a:p>
          <a:endParaRPr lang="es-EC" sz="1400" b="1"/>
        </a:p>
      </dgm:t>
    </dgm:pt>
    <dgm:pt modelId="{7F80FBB2-477F-4CBF-AAF8-7E8AFAFAC95E}">
      <dgm:prSet phldrT="[Texto]" custT="1"/>
      <dgm:spPr/>
      <dgm:t>
        <a:bodyPr/>
        <a:lstStyle/>
        <a:p>
          <a:r>
            <a:rPr lang="es-EC" sz="1600" b="1" dirty="0" smtClean="0"/>
            <a:t>Envasado, etiquetado y empacado</a:t>
          </a:r>
          <a:endParaRPr lang="es-EC" sz="1600" b="1" dirty="0"/>
        </a:p>
      </dgm:t>
    </dgm:pt>
    <dgm:pt modelId="{61C69BDB-5948-46FE-9B85-14A2C477FD55}" type="parTrans" cxnId="{B15A289A-B377-4FEF-8D4F-8DAF1C825095}">
      <dgm:prSet/>
      <dgm:spPr/>
      <dgm:t>
        <a:bodyPr/>
        <a:lstStyle/>
        <a:p>
          <a:endParaRPr lang="es-EC" sz="2000" b="1"/>
        </a:p>
      </dgm:t>
    </dgm:pt>
    <dgm:pt modelId="{5D070250-9F97-4173-B9CE-7C61BFB4A536}" type="sibTrans" cxnId="{B15A289A-B377-4FEF-8D4F-8DAF1C825095}">
      <dgm:prSet custT="1"/>
      <dgm:spPr/>
      <dgm:t>
        <a:bodyPr/>
        <a:lstStyle/>
        <a:p>
          <a:endParaRPr lang="es-EC" sz="1400" b="1"/>
        </a:p>
      </dgm:t>
    </dgm:pt>
    <dgm:pt modelId="{B821603C-FD79-4A68-93DF-96EE8F4D497E}">
      <dgm:prSet phldrT="[Texto]" custT="1"/>
      <dgm:spPr/>
      <dgm:t>
        <a:bodyPr/>
        <a:lstStyle/>
        <a:p>
          <a:r>
            <a:rPr lang="es-EC" sz="1600" b="1" dirty="0" smtClean="0"/>
            <a:t>Almacenamiento y transporte</a:t>
          </a:r>
          <a:endParaRPr lang="es-EC" sz="1600" b="1" dirty="0"/>
        </a:p>
      </dgm:t>
    </dgm:pt>
    <dgm:pt modelId="{6F6413C0-0FC1-4DB0-974A-05E1446A6827}" type="parTrans" cxnId="{B579A2D1-2033-40CC-BEFF-355E197C7A48}">
      <dgm:prSet/>
      <dgm:spPr/>
      <dgm:t>
        <a:bodyPr/>
        <a:lstStyle/>
        <a:p>
          <a:endParaRPr lang="es-EC" sz="2000" b="1"/>
        </a:p>
      </dgm:t>
    </dgm:pt>
    <dgm:pt modelId="{671CD474-0287-4B23-A91F-6561DC2F6128}" type="sibTrans" cxnId="{B579A2D1-2033-40CC-BEFF-355E197C7A48}">
      <dgm:prSet custT="1"/>
      <dgm:spPr/>
      <dgm:t>
        <a:bodyPr/>
        <a:lstStyle/>
        <a:p>
          <a:endParaRPr lang="es-EC" sz="1400" b="1"/>
        </a:p>
      </dgm:t>
    </dgm:pt>
    <dgm:pt modelId="{DB86D178-B3CD-47A4-8F03-EE879E88A9BB}">
      <dgm:prSet phldrT="[Texto]" custT="1"/>
      <dgm:spPr/>
      <dgm:t>
        <a:bodyPr/>
        <a:lstStyle/>
        <a:p>
          <a:r>
            <a:rPr lang="es-EC" sz="1600" b="1" dirty="0" smtClean="0"/>
            <a:t>Aseguramiento y control de calidad</a:t>
          </a:r>
          <a:endParaRPr lang="es-EC" sz="1600" b="1" dirty="0"/>
        </a:p>
      </dgm:t>
    </dgm:pt>
    <dgm:pt modelId="{6C7459A1-2D7B-4463-9820-314941322AC5}" type="parTrans" cxnId="{C61AB940-A466-48C7-82D7-CD00C571E84E}">
      <dgm:prSet/>
      <dgm:spPr/>
      <dgm:t>
        <a:bodyPr/>
        <a:lstStyle/>
        <a:p>
          <a:endParaRPr lang="es-EC" sz="2000" b="1"/>
        </a:p>
      </dgm:t>
    </dgm:pt>
    <dgm:pt modelId="{010EEA1E-5931-4F9F-9774-FB26861E6119}" type="sibTrans" cxnId="{C61AB940-A466-48C7-82D7-CD00C571E84E}">
      <dgm:prSet/>
      <dgm:spPr/>
      <dgm:t>
        <a:bodyPr/>
        <a:lstStyle/>
        <a:p>
          <a:endParaRPr lang="es-EC" sz="2000" b="1"/>
        </a:p>
      </dgm:t>
    </dgm:pt>
    <dgm:pt modelId="{F9EC40C9-5A56-4C58-83A9-B8BC292EEE6B}" type="pres">
      <dgm:prSet presAssocID="{6CDE3460-573A-4C38-82E2-C6712919C696}" presName="diagram" presStyleCnt="0">
        <dgm:presLayoutVars>
          <dgm:dir/>
          <dgm:resizeHandles val="exact"/>
        </dgm:presLayoutVars>
      </dgm:prSet>
      <dgm:spPr/>
      <dgm:t>
        <a:bodyPr/>
        <a:lstStyle/>
        <a:p>
          <a:endParaRPr lang="es-EC"/>
        </a:p>
      </dgm:t>
    </dgm:pt>
    <dgm:pt modelId="{F075A838-C631-422B-805A-3E6B1C7C1458}" type="pres">
      <dgm:prSet presAssocID="{9304B6D1-DA32-439E-A51A-BE69414EF2DB}" presName="node" presStyleLbl="node1" presStyleIdx="0" presStyleCnt="8">
        <dgm:presLayoutVars>
          <dgm:bulletEnabled val="1"/>
        </dgm:presLayoutVars>
      </dgm:prSet>
      <dgm:spPr/>
      <dgm:t>
        <a:bodyPr/>
        <a:lstStyle/>
        <a:p>
          <a:endParaRPr lang="es-EC"/>
        </a:p>
      </dgm:t>
    </dgm:pt>
    <dgm:pt modelId="{89443811-1099-4712-84E2-3D6EA92F2A76}" type="pres">
      <dgm:prSet presAssocID="{A99A0F52-8EE5-4731-8BD8-B9A0028F5412}" presName="sibTrans" presStyleLbl="sibTrans2D1" presStyleIdx="0" presStyleCnt="7"/>
      <dgm:spPr/>
      <dgm:t>
        <a:bodyPr/>
        <a:lstStyle/>
        <a:p>
          <a:endParaRPr lang="es-EC"/>
        </a:p>
      </dgm:t>
    </dgm:pt>
    <dgm:pt modelId="{CDEFEA89-2C03-4E03-8DA3-301E026004A4}" type="pres">
      <dgm:prSet presAssocID="{A99A0F52-8EE5-4731-8BD8-B9A0028F5412}" presName="connectorText" presStyleLbl="sibTrans2D1" presStyleIdx="0" presStyleCnt="7"/>
      <dgm:spPr/>
      <dgm:t>
        <a:bodyPr/>
        <a:lstStyle/>
        <a:p>
          <a:endParaRPr lang="es-EC"/>
        </a:p>
      </dgm:t>
    </dgm:pt>
    <dgm:pt modelId="{1C4BB8F7-02E1-4C9E-A66A-36A2C81125E7}" type="pres">
      <dgm:prSet presAssocID="{3D92FF38-C79B-4EEF-9B2B-4F3BF62CC772}" presName="node" presStyleLbl="node1" presStyleIdx="1" presStyleCnt="8">
        <dgm:presLayoutVars>
          <dgm:bulletEnabled val="1"/>
        </dgm:presLayoutVars>
      </dgm:prSet>
      <dgm:spPr/>
      <dgm:t>
        <a:bodyPr/>
        <a:lstStyle/>
        <a:p>
          <a:endParaRPr lang="es-EC"/>
        </a:p>
      </dgm:t>
    </dgm:pt>
    <dgm:pt modelId="{EAC7D876-1494-4E7C-89F8-2EBC5E1FE18B}" type="pres">
      <dgm:prSet presAssocID="{20D5277A-BC7E-4D86-8899-9244FE54D83C}" presName="sibTrans" presStyleLbl="sibTrans2D1" presStyleIdx="1" presStyleCnt="7"/>
      <dgm:spPr/>
      <dgm:t>
        <a:bodyPr/>
        <a:lstStyle/>
        <a:p>
          <a:endParaRPr lang="es-EC"/>
        </a:p>
      </dgm:t>
    </dgm:pt>
    <dgm:pt modelId="{7B015F0E-5080-49B8-8F98-B1FCFA7E7B71}" type="pres">
      <dgm:prSet presAssocID="{20D5277A-BC7E-4D86-8899-9244FE54D83C}" presName="connectorText" presStyleLbl="sibTrans2D1" presStyleIdx="1" presStyleCnt="7"/>
      <dgm:spPr/>
      <dgm:t>
        <a:bodyPr/>
        <a:lstStyle/>
        <a:p>
          <a:endParaRPr lang="es-EC"/>
        </a:p>
      </dgm:t>
    </dgm:pt>
    <dgm:pt modelId="{6B11597B-06A7-4F17-AD40-F3600B3F4409}" type="pres">
      <dgm:prSet presAssocID="{C7480070-2443-415B-B243-68E653C98520}" presName="node" presStyleLbl="node1" presStyleIdx="2" presStyleCnt="8">
        <dgm:presLayoutVars>
          <dgm:bulletEnabled val="1"/>
        </dgm:presLayoutVars>
      </dgm:prSet>
      <dgm:spPr/>
      <dgm:t>
        <a:bodyPr/>
        <a:lstStyle/>
        <a:p>
          <a:endParaRPr lang="es-EC"/>
        </a:p>
      </dgm:t>
    </dgm:pt>
    <dgm:pt modelId="{8969479D-7C1D-4552-8E77-923A1701C982}" type="pres">
      <dgm:prSet presAssocID="{6E076E4F-80FE-4113-ABA1-27766A863160}" presName="sibTrans" presStyleLbl="sibTrans2D1" presStyleIdx="2" presStyleCnt="7"/>
      <dgm:spPr/>
      <dgm:t>
        <a:bodyPr/>
        <a:lstStyle/>
        <a:p>
          <a:endParaRPr lang="es-EC"/>
        </a:p>
      </dgm:t>
    </dgm:pt>
    <dgm:pt modelId="{A34F158C-CDBE-4261-BE0F-9F5E452D8F54}" type="pres">
      <dgm:prSet presAssocID="{6E076E4F-80FE-4113-ABA1-27766A863160}" presName="connectorText" presStyleLbl="sibTrans2D1" presStyleIdx="2" presStyleCnt="7"/>
      <dgm:spPr/>
      <dgm:t>
        <a:bodyPr/>
        <a:lstStyle/>
        <a:p>
          <a:endParaRPr lang="es-EC"/>
        </a:p>
      </dgm:t>
    </dgm:pt>
    <dgm:pt modelId="{A67AC11D-7B2D-42B3-A058-DDEE75D137B3}" type="pres">
      <dgm:prSet presAssocID="{B3522586-8681-456B-92A7-1D4AA727B6F3}" presName="node" presStyleLbl="node1" presStyleIdx="3" presStyleCnt="8">
        <dgm:presLayoutVars>
          <dgm:bulletEnabled val="1"/>
        </dgm:presLayoutVars>
      </dgm:prSet>
      <dgm:spPr/>
      <dgm:t>
        <a:bodyPr/>
        <a:lstStyle/>
        <a:p>
          <a:endParaRPr lang="es-EC"/>
        </a:p>
      </dgm:t>
    </dgm:pt>
    <dgm:pt modelId="{9156D0B2-22E0-4D01-96B0-B76C35DBD2F6}" type="pres">
      <dgm:prSet presAssocID="{93CE41CF-C5F9-494E-B52F-40049601FDEF}" presName="sibTrans" presStyleLbl="sibTrans2D1" presStyleIdx="3" presStyleCnt="7"/>
      <dgm:spPr/>
      <dgm:t>
        <a:bodyPr/>
        <a:lstStyle/>
        <a:p>
          <a:endParaRPr lang="es-EC"/>
        </a:p>
      </dgm:t>
    </dgm:pt>
    <dgm:pt modelId="{C5F82AFB-5F4D-49C0-B33C-129911349F52}" type="pres">
      <dgm:prSet presAssocID="{93CE41CF-C5F9-494E-B52F-40049601FDEF}" presName="connectorText" presStyleLbl="sibTrans2D1" presStyleIdx="3" presStyleCnt="7"/>
      <dgm:spPr/>
      <dgm:t>
        <a:bodyPr/>
        <a:lstStyle/>
        <a:p>
          <a:endParaRPr lang="es-EC"/>
        </a:p>
      </dgm:t>
    </dgm:pt>
    <dgm:pt modelId="{27F1365D-629F-43CE-A8B8-5806C967CE2D}" type="pres">
      <dgm:prSet presAssocID="{1B5EF338-F962-4D4A-902A-69F010A29377}" presName="node" presStyleLbl="node1" presStyleIdx="4" presStyleCnt="8">
        <dgm:presLayoutVars>
          <dgm:bulletEnabled val="1"/>
        </dgm:presLayoutVars>
      </dgm:prSet>
      <dgm:spPr/>
      <dgm:t>
        <a:bodyPr/>
        <a:lstStyle/>
        <a:p>
          <a:endParaRPr lang="es-EC"/>
        </a:p>
      </dgm:t>
    </dgm:pt>
    <dgm:pt modelId="{4A430B09-2267-4FFC-8728-3AEF0893462A}" type="pres">
      <dgm:prSet presAssocID="{99741539-C725-4A00-8308-75616EC37FF3}" presName="sibTrans" presStyleLbl="sibTrans2D1" presStyleIdx="4" presStyleCnt="7"/>
      <dgm:spPr/>
      <dgm:t>
        <a:bodyPr/>
        <a:lstStyle/>
        <a:p>
          <a:endParaRPr lang="es-EC"/>
        </a:p>
      </dgm:t>
    </dgm:pt>
    <dgm:pt modelId="{0C555EA7-97AC-4501-8C9E-594FF715128A}" type="pres">
      <dgm:prSet presAssocID="{99741539-C725-4A00-8308-75616EC37FF3}" presName="connectorText" presStyleLbl="sibTrans2D1" presStyleIdx="4" presStyleCnt="7"/>
      <dgm:spPr/>
      <dgm:t>
        <a:bodyPr/>
        <a:lstStyle/>
        <a:p>
          <a:endParaRPr lang="es-EC"/>
        </a:p>
      </dgm:t>
    </dgm:pt>
    <dgm:pt modelId="{2C229BD6-C619-483C-B912-DF66F68F20AB}" type="pres">
      <dgm:prSet presAssocID="{7F80FBB2-477F-4CBF-AAF8-7E8AFAFAC95E}" presName="node" presStyleLbl="node1" presStyleIdx="5" presStyleCnt="8">
        <dgm:presLayoutVars>
          <dgm:bulletEnabled val="1"/>
        </dgm:presLayoutVars>
      </dgm:prSet>
      <dgm:spPr/>
      <dgm:t>
        <a:bodyPr/>
        <a:lstStyle/>
        <a:p>
          <a:endParaRPr lang="es-EC"/>
        </a:p>
      </dgm:t>
    </dgm:pt>
    <dgm:pt modelId="{D112726C-F43A-4680-8BE4-12189AF839B5}" type="pres">
      <dgm:prSet presAssocID="{5D070250-9F97-4173-B9CE-7C61BFB4A536}" presName="sibTrans" presStyleLbl="sibTrans2D1" presStyleIdx="5" presStyleCnt="7"/>
      <dgm:spPr/>
      <dgm:t>
        <a:bodyPr/>
        <a:lstStyle/>
        <a:p>
          <a:endParaRPr lang="es-EC"/>
        </a:p>
      </dgm:t>
    </dgm:pt>
    <dgm:pt modelId="{07673845-24F3-43CE-876D-C531108B09E1}" type="pres">
      <dgm:prSet presAssocID="{5D070250-9F97-4173-B9CE-7C61BFB4A536}" presName="connectorText" presStyleLbl="sibTrans2D1" presStyleIdx="5" presStyleCnt="7"/>
      <dgm:spPr/>
      <dgm:t>
        <a:bodyPr/>
        <a:lstStyle/>
        <a:p>
          <a:endParaRPr lang="es-EC"/>
        </a:p>
      </dgm:t>
    </dgm:pt>
    <dgm:pt modelId="{0C29C174-DA0C-45EA-8147-466F92370FA0}" type="pres">
      <dgm:prSet presAssocID="{B821603C-FD79-4A68-93DF-96EE8F4D497E}" presName="node" presStyleLbl="node1" presStyleIdx="6" presStyleCnt="8">
        <dgm:presLayoutVars>
          <dgm:bulletEnabled val="1"/>
        </dgm:presLayoutVars>
      </dgm:prSet>
      <dgm:spPr/>
      <dgm:t>
        <a:bodyPr/>
        <a:lstStyle/>
        <a:p>
          <a:endParaRPr lang="es-EC"/>
        </a:p>
      </dgm:t>
    </dgm:pt>
    <dgm:pt modelId="{DA0BA8D9-2493-41F3-BB53-F6BD06FE8616}" type="pres">
      <dgm:prSet presAssocID="{671CD474-0287-4B23-A91F-6561DC2F6128}" presName="sibTrans" presStyleLbl="sibTrans2D1" presStyleIdx="6" presStyleCnt="7"/>
      <dgm:spPr/>
      <dgm:t>
        <a:bodyPr/>
        <a:lstStyle/>
        <a:p>
          <a:endParaRPr lang="es-EC"/>
        </a:p>
      </dgm:t>
    </dgm:pt>
    <dgm:pt modelId="{9570E01C-2612-4E4A-8C60-1BB7D32BDF0E}" type="pres">
      <dgm:prSet presAssocID="{671CD474-0287-4B23-A91F-6561DC2F6128}" presName="connectorText" presStyleLbl="sibTrans2D1" presStyleIdx="6" presStyleCnt="7"/>
      <dgm:spPr/>
      <dgm:t>
        <a:bodyPr/>
        <a:lstStyle/>
        <a:p>
          <a:endParaRPr lang="es-EC"/>
        </a:p>
      </dgm:t>
    </dgm:pt>
    <dgm:pt modelId="{DF147C41-B855-4D4C-835E-EEDFE4BE36AF}" type="pres">
      <dgm:prSet presAssocID="{DB86D178-B3CD-47A4-8F03-EE879E88A9BB}" presName="node" presStyleLbl="node1" presStyleIdx="7" presStyleCnt="8">
        <dgm:presLayoutVars>
          <dgm:bulletEnabled val="1"/>
        </dgm:presLayoutVars>
      </dgm:prSet>
      <dgm:spPr/>
      <dgm:t>
        <a:bodyPr/>
        <a:lstStyle/>
        <a:p>
          <a:endParaRPr lang="es-EC"/>
        </a:p>
      </dgm:t>
    </dgm:pt>
  </dgm:ptLst>
  <dgm:cxnLst>
    <dgm:cxn modelId="{B579A2D1-2033-40CC-BEFF-355E197C7A48}" srcId="{6CDE3460-573A-4C38-82E2-C6712919C696}" destId="{B821603C-FD79-4A68-93DF-96EE8F4D497E}" srcOrd="6" destOrd="0" parTransId="{6F6413C0-0FC1-4DB0-974A-05E1446A6827}" sibTransId="{671CD474-0287-4B23-A91F-6561DC2F6128}"/>
    <dgm:cxn modelId="{5BEFBFD1-9E9C-49C4-AFB0-97AE336F554C}" type="presOf" srcId="{6E076E4F-80FE-4113-ABA1-27766A863160}" destId="{8969479D-7C1D-4552-8E77-923A1701C982}" srcOrd="0" destOrd="0" presId="urn:microsoft.com/office/officeart/2005/8/layout/process5"/>
    <dgm:cxn modelId="{6CD8D4A7-F556-42EA-9836-6D61CE7BD084}" type="presOf" srcId="{C7480070-2443-415B-B243-68E653C98520}" destId="{6B11597B-06A7-4F17-AD40-F3600B3F4409}" srcOrd="0" destOrd="0" presId="urn:microsoft.com/office/officeart/2005/8/layout/process5"/>
    <dgm:cxn modelId="{A35C52F2-E7A5-4DF7-8037-350B481FE7A8}" type="presOf" srcId="{20D5277A-BC7E-4D86-8899-9244FE54D83C}" destId="{EAC7D876-1494-4E7C-89F8-2EBC5E1FE18B}" srcOrd="0" destOrd="0" presId="urn:microsoft.com/office/officeart/2005/8/layout/process5"/>
    <dgm:cxn modelId="{5731E677-B0AF-439B-9C1B-0A3DD18D7332}" type="presOf" srcId="{B3522586-8681-456B-92A7-1D4AA727B6F3}" destId="{A67AC11D-7B2D-42B3-A058-DDEE75D137B3}" srcOrd="0" destOrd="0" presId="urn:microsoft.com/office/officeart/2005/8/layout/process5"/>
    <dgm:cxn modelId="{11C3ACC9-C000-4DFA-8230-5C9EAE33EE11}" type="presOf" srcId="{6CDE3460-573A-4C38-82E2-C6712919C696}" destId="{F9EC40C9-5A56-4C58-83A9-B8BC292EEE6B}" srcOrd="0" destOrd="0" presId="urn:microsoft.com/office/officeart/2005/8/layout/process5"/>
    <dgm:cxn modelId="{A8FEBD32-A569-4BB6-83E1-2C3E29E83A9F}" type="presOf" srcId="{A99A0F52-8EE5-4731-8BD8-B9A0028F5412}" destId="{CDEFEA89-2C03-4E03-8DA3-301E026004A4}" srcOrd="1" destOrd="0" presId="urn:microsoft.com/office/officeart/2005/8/layout/process5"/>
    <dgm:cxn modelId="{E418EB27-52AE-4B9D-BFD6-038110C1368D}" type="presOf" srcId="{B821603C-FD79-4A68-93DF-96EE8F4D497E}" destId="{0C29C174-DA0C-45EA-8147-466F92370FA0}" srcOrd="0" destOrd="0" presId="urn:microsoft.com/office/officeart/2005/8/layout/process5"/>
    <dgm:cxn modelId="{2EAD654E-42AA-46A0-931E-F5E63022AF3D}" type="presOf" srcId="{5D070250-9F97-4173-B9CE-7C61BFB4A536}" destId="{07673845-24F3-43CE-876D-C531108B09E1}" srcOrd="1" destOrd="0" presId="urn:microsoft.com/office/officeart/2005/8/layout/process5"/>
    <dgm:cxn modelId="{109C41E1-CBCB-4420-8FA6-F4B57E2BFA54}" type="presOf" srcId="{93CE41CF-C5F9-494E-B52F-40049601FDEF}" destId="{C5F82AFB-5F4D-49C0-B33C-129911349F52}" srcOrd="1" destOrd="0" presId="urn:microsoft.com/office/officeart/2005/8/layout/process5"/>
    <dgm:cxn modelId="{2A32E508-F298-4B22-8494-F675FB320BDC}" type="presOf" srcId="{9304B6D1-DA32-439E-A51A-BE69414EF2DB}" destId="{F075A838-C631-422B-805A-3E6B1C7C1458}" srcOrd="0" destOrd="0" presId="urn:microsoft.com/office/officeart/2005/8/layout/process5"/>
    <dgm:cxn modelId="{00411770-0DC3-4B07-9DE3-58222AE1045E}" srcId="{6CDE3460-573A-4C38-82E2-C6712919C696}" destId="{C7480070-2443-415B-B243-68E653C98520}" srcOrd="2" destOrd="0" parTransId="{6D53D977-A798-40D4-9C27-A5890AE239CF}" sibTransId="{6E076E4F-80FE-4113-ABA1-27766A863160}"/>
    <dgm:cxn modelId="{9334F21E-6B12-4313-B0FA-6A22A86E5B6C}" srcId="{6CDE3460-573A-4C38-82E2-C6712919C696}" destId="{B3522586-8681-456B-92A7-1D4AA727B6F3}" srcOrd="3" destOrd="0" parTransId="{31C64C7B-6AF3-4900-94A7-DDD657C17E5B}" sibTransId="{93CE41CF-C5F9-494E-B52F-40049601FDEF}"/>
    <dgm:cxn modelId="{90BA4EFD-4DC1-47F2-B5BC-3A585C1BD09A}" srcId="{6CDE3460-573A-4C38-82E2-C6712919C696}" destId="{1B5EF338-F962-4D4A-902A-69F010A29377}" srcOrd="4" destOrd="0" parTransId="{ABAEE127-C899-4974-B39B-6833C39DB824}" sibTransId="{99741539-C725-4A00-8308-75616EC37FF3}"/>
    <dgm:cxn modelId="{74BB6E04-52D0-4C5C-94DC-A283A7B2B50B}" type="presOf" srcId="{A99A0F52-8EE5-4731-8BD8-B9A0028F5412}" destId="{89443811-1099-4712-84E2-3D6EA92F2A76}" srcOrd="0" destOrd="0" presId="urn:microsoft.com/office/officeart/2005/8/layout/process5"/>
    <dgm:cxn modelId="{9B6984EE-7BAC-4857-B541-490306905766}" type="presOf" srcId="{671CD474-0287-4B23-A91F-6561DC2F6128}" destId="{DA0BA8D9-2493-41F3-BB53-F6BD06FE8616}" srcOrd="0" destOrd="0" presId="urn:microsoft.com/office/officeart/2005/8/layout/process5"/>
    <dgm:cxn modelId="{6F8D5C94-59F5-4EB1-814F-D81508ABF2F7}" type="presOf" srcId="{6E076E4F-80FE-4113-ABA1-27766A863160}" destId="{A34F158C-CDBE-4261-BE0F-9F5E452D8F54}" srcOrd="1" destOrd="0" presId="urn:microsoft.com/office/officeart/2005/8/layout/process5"/>
    <dgm:cxn modelId="{73BD07EB-FD54-46D3-9EB0-44EE2D1332B3}" type="presOf" srcId="{3D92FF38-C79B-4EEF-9B2B-4F3BF62CC772}" destId="{1C4BB8F7-02E1-4C9E-A66A-36A2C81125E7}" srcOrd="0" destOrd="0" presId="urn:microsoft.com/office/officeart/2005/8/layout/process5"/>
    <dgm:cxn modelId="{D1E42B4F-94DA-454B-A6AC-EE6A56D6ADC0}" type="presOf" srcId="{5D070250-9F97-4173-B9CE-7C61BFB4A536}" destId="{D112726C-F43A-4680-8BE4-12189AF839B5}" srcOrd="0" destOrd="0" presId="urn:microsoft.com/office/officeart/2005/8/layout/process5"/>
    <dgm:cxn modelId="{2A6F87C8-4BFA-4003-B09B-49736B1DB92C}" srcId="{6CDE3460-573A-4C38-82E2-C6712919C696}" destId="{3D92FF38-C79B-4EEF-9B2B-4F3BF62CC772}" srcOrd="1" destOrd="0" parTransId="{83B727D3-BD18-4301-8AFC-0E1AF8136E0B}" sibTransId="{20D5277A-BC7E-4D86-8899-9244FE54D83C}"/>
    <dgm:cxn modelId="{00196F17-4D1E-4705-BD6B-2090A93CBCDD}" srcId="{6CDE3460-573A-4C38-82E2-C6712919C696}" destId="{9304B6D1-DA32-439E-A51A-BE69414EF2DB}" srcOrd="0" destOrd="0" parTransId="{8805D671-19B8-49F1-B8B8-594D745A1324}" sibTransId="{A99A0F52-8EE5-4731-8BD8-B9A0028F5412}"/>
    <dgm:cxn modelId="{FF1619EB-4D10-41B7-8714-1C4EFDB3C9D7}" type="presOf" srcId="{99741539-C725-4A00-8308-75616EC37FF3}" destId="{4A430B09-2267-4FFC-8728-3AEF0893462A}" srcOrd="0" destOrd="0" presId="urn:microsoft.com/office/officeart/2005/8/layout/process5"/>
    <dgm:cxn modelId="{FD2A7DB5-BA50-4FD2-A144-DEC2052A78CA}" type="presOf" srcId="{1B5EF338-F962-4D4A-902A-69F010A29377}" destId="{27F1365D-629F-43CE-A8B8-5806C967CE2D}" srcOrd="0" destOrd="0" presId="urn:microsoft.com/office/officeart/2005/8/layout/process5"/>
    <dgm:cxn modelId="{B15A289A-B377-4FEF-8D4F-8DAF1C825095}" srcId="{6CDE3460-573A-4C38-82E2-C6712919C696}" destId="{7F80FBB2-477F-4CBF-AAF8-7E8AFAFAC95E}" srcOrd="5" destOrd="0" parTransId="{61C69BDB-5948-46FE-9B85-14A2C477FD55}" sibTransId="{5D070250-9F97-4173-B9CE-7C61BFB4A536}"/>
    <dgm:cxn modelId="{C61AB940-A466-48C7-82D7-CD00C571E84E}" srcId="{6CDE3460-573A-4C38-82E2-C6712919C696}" destId="{DB86D178-B3CD-47A4-8F03-EE879E88A9BB}" srcOrd="7" destOrd="0" parTransId="{6C7459A1-2D7B-4463-9820-314941322AC5}" sibTransId="{010EEA1E-5931-4F9F-9774-FB26861E6119}"/>
    <dgm:cxn modelId="{8E3381FA-9634-4C30-A7EE-61615C1BD032}" type="presOf" srcId="{DB86D178-B3CD-47A4-8F03-EE879E88A9BB}" destId="{DF147C41-B855-4D4C-835E-EEDFE4BE36AF}" srcOrd="0" destOrd="0" presId="urn:microsoft.com/office/officeart/2005/8/layout/process5"/>
    <dgm:cxn modelId="{994DD33B-178F-440D-9D76-97462208D7FC}" type="presOf" srcId="{99741539-C725-4A00-8308-75616EC37FF3}" destId="{0C555EA7-97AC-4501-8C9E-594FF715128A}" srcOrd="1" destOrd="0" presId="urn:microsoft.com/office/officeart/2005/8/layout/process5"/>
    <dgm:cxn modelId="{3F6F045C-5AA1-4A9C-8230-668F9FB2E6CC}" type="presOf" srcId="{671CD474-0287-4B23-A91F-6561DC2F6128}" destId="{9570E01C-2612-4E4A-8C60-1BB7D32BDF0E}" srcOrd="1" destOrd="0" presId="urn:microsoft.com/office/officeart/2005/8/layout/process5"/>
    <dgm:cxn modelId="{FD93FCA8-3470-4881-8BF9-FB86024B9563}" type="presOf" srcId="{93CE41CF-C5F9-494E-B52F-40049601FDEF}" destId="{9156D0B2-22E0-4D01-96B0-B76C35DBD2F6}" srcOrd="0" destOrd="0" presId="urn:microsoft.com/office/officeart/2005/8/layout/process5"/>
    <dgm:cxn modelId="{EDD56DE8-AD18-47D1-BD17-DB404B05A3DA}" type="presOf" srcId="{20D5277A-BC7E-4D86-8899-9244FE54D83C}" destId="{7B015F0E-5080-49B8-8F98-B1FCFA7E7B71}" srcOrd="1" destOrd="0" presId="urn:microsoft.com/office/officeart/2005/8/layout/process5"/>
    <dgm:cxn modelId="{A8605A4D-B379-46C7-A990-757A7F61C44F}" type="presOf" srcId="{7F80FBB2-477F-4CBF-AAF8-7E8AFAFAC95E}" destId="{2C229BD6-C619-483C-B912-DF66F68F20AB}" srcOrd="0" destOrd="0" presId="urn:microsoft.com/office/officeart/2005/8/layout/process5"/>
    <dgm:cxn modelId="{1EE44695-6C5B-4831-94D8-927DF1DB8E20}" type="presParOf" srcId="{F9EC40C9-5A56-4C58-83A9-B8BC292EEE6B}" destId="{F075A838-C631-422B-805A-3E6B1C7C1458}" srcOrd="0" destOrd="0" presId="urn:microsoft.com/office/officeart/2005/8/layout/process5"/>
    <dgm:cxn modelId="{DA84D91E-5279-4012-91E3-BDDA0B2E9AC0}" type="presParOf" srcId="{F9EC40C9-5A56-4C58-83A9-B8BC292EEE6B}" destId="{89443811-1099-4712-84E2-3D6EA92F2A76}" srcOrd="1" destOrd="0" presId="urn:microsoft.com/office/officeart/2005/8/layout/process5"/>
    <dgm:cxn modelId="{90F30812-E5C1-4444-8A51-531963AC3923}" type="presParOf" srcId="{89443811-1099-4712-84E2-3D6EA92F2A76}" destId="{CDEFEA89-2C03-4E03-8DA3-301E026004A4}" srcOrd="0" destOrd="0" presId="urn:microsoft.com/office/officeart/2005/8/layout/process5"/>
    <dgm:cxn modelId="{51C927D2-45BA-4E0F-B8F2-B5AE0E7D5331}" type="presParOf" srcId="{F9EC40C9-5A56-4C58-83A9-B8BC292EEE6B}" destId="{1C4BB8F7-02E1-4C9E-A66A-36A2C81125E7}" srcOrd="2" destOrd="0" presId="urn:microsoft.com/office/officeart/2005/8/layout/process5"/>
    <dgm:cxn modelId="{96D78D8C-894B-4B33-89A5-4D42E9FCA211}" type="presParOf" srcId="{F9EC40C9-5A56-4C58-83A9-B8BC292EEE6B}" destId="{EAC7D876-1494-4E7C-89F8-2EBC5E1FE18B}" srcOrd="3" destOrd="0" presId="urn:microsoft.com/office/officeart/2005/8/layout/process5"/>
    <dgm:cxn modelId="{CC8CBDFE-C61D-4F20-8FD2-CC907F65FE17}" type="presParOf" srcId="{EAC7D876-1494-4E7C-89F8-2EBC5E1FE18B}" destId="{7B015F0E-5080-49B8-8F98-B1FCFA7E7B71}" srcOrd="0" destOrd="0" presId="urn:microsoft.com/office/officeart/2005/8/layout/process5"/>
    <dgm:cxn modelId="{03ED887E-22AD-4BE5-9E27-56BC2B2BB3D3}" type="presParOf" srcId="{F9EC40C9-5A56-4C58-83A9-B8BC292EEE6B}" destId="{6B11597B-06A7-4F17-AD40-F3600B3F4409}" srcOrd="4" destOrd="0" presId="urn:microsoft.com/office/officeart/2005/8/layout/process5"/>
    <dgm:cxn modelId="{0F236B14-B5A6-4778-805E-42E9D3AC7838}" type="presParOf" srcId="{F9EC40C9-5A56-4C58-83A9-B8BC292EEE6B}" destId="{8969479D-7C1D-4552-8E77-923A1701C982}" srcOrd="5" destOrd="0" presId="urn:microsoft.com/office/officeart/2005/8/layout/process5"/>
    <dgm:cxn modelId="{6A0B4DB6-68A0-4236-A0B3-A26D5687EC2E}" type="presParOf" srcId="{8969479D-7C1D-4552-8E77-923A1701C982}" destId="{A34F158C-CDBE-4261-BE0F-9F5E452D8F54}" srcOrd="0" destOrd="0" presId="urn:microsoft.com/office/officeart/2005/8/layout/process5"/>
    <dgm:cxn modelId="{0C7D1061-FE5A-4606-B24C-07310E6F46DE}" type="presParOf" srcId="{F9EC40C9-5A56-4C58-83A9-B8BC292EEE6B}" destId="{A67AC11D-7B2D-42B3-A058-DDEE75D137B3}" srcOrd="6" destOrd="0" presId="urn:microsoft.com/office/officeart/2005/8/layout/process5"/>
    <dgm:cxn modelId="{A26E516F-8D75-497F-9087-CF7776833EED}" type="presParOf" srcId="{F9EC40C9-5A56-4C58-83A9-B8BC292EEE6B}" destId="{9156D0B2-22E0-4D01-96B0-B76C35DBD2F6}" srcOrd="7" destOrd="0" presId="urn:microsoft.com/office/officeart/2005/8/layout/process5"/>
    <dgm:cxn modelId="{F8D9A315-5B18-4A37-A92A-2A2D1260E6E3}" type="presParOf" srcId="{9156D0B2-22E0-4D01-96B0-B76C35DBD2F6}" destId="{C5F82AFB-5F4D-49C0-B33C-129911349F52}" srcOrd="0" destOrd="0" presId="urn:microsoft.com/office/officeart/2005/8/layout/process5"/>
    <dgm:cxn modelId="{8969B67F-0C22-4427-A576-55F311564697}" type="presParOf" srcId="{F9EC40C9-5A56-4C58-83A9-B8BC292EEE6B}" destId="{27F1365D-629F-43CE-A8B8-5806C967CE2D}" srcOrd="8" destOrd="0" presId="urn:microsoft.com/office/officeart/2005/8/layout/process5"/>
    <dgm:cxn modelId="{1612FC80-7380-473D-AC91-BFEA55AC38A8}" type="presParOf" srcId="{F9EC40C9-5A56-4C58-83A9-B8BC292EEE6B}" destId="{4A430B09-2267-4FFC-8728-3AEF0893462A}" srcOrd="9" destOrd="0" presId="urn:microsoft.com/office/officeart/2005/8/layout/process5"/>
    <dgm:cxn modelId="{AB925CA3-C533-4F8A-8CD1-C6124CB3E924}" type="presParOf" srcId="{4A430B09-2267-4FFC-8728-3AEF0893462A}" destId="{0C555EA7-97AC-4501-8C9E-594FF715128A}" srcOrd="0" destOrd="0" presId="urn:microsoft.com/office/officeart/2005/8/layout/process5"/>
    <dgm:cxn modelId="{9C1C23B9-4968-49AD-BF34-86F26292D5D2}" type="presParOf" srcId="{F9EC40C9-5A56-4C58-83A9-B8BC292EEE6B}" destId="{2C229BD6-C619-483C-B912-DF66F68F20AB}" srcOrd="10" destOrd="0" presId="urn:microsoft.com/office/officeart/2005/8/layout/process5"/>
    <dgm:cxn modelId="{D0D2AE8F-7DCC-46CF-8520-ACB7D3DCE096}" type="presParOf" srcId="{F9EC40C9-5A56-4C58-83A9-B8BC292EEE6B}" destId="{D112726C-F43A-4680-8BE4-12189AF839B5}" srcOrd="11" destOrd="0" presId="urn:microsoft.com/office/officeart/2005/8/layout/process5"/>
    <dgm:cxn modelId="{19AD054A-337A-4186-ADF0-608F9772C433}" type="presParOf" srcId="{D112726C-F43A-4680-8BE4-12189AF839B5}" destId="{07673845-24F3-43CE-876D-C531108B09E1}" srcOrd="0" destOrd="0" presId="urn:microsoft.com/office/officeart/2005/8/layout/process5"/>
    <dgm:cxn modelId="{2D898E13-B7DC-4160-AC8F-C4AB0DAC4D9D}" type="presParOf" srcId="{F9EC40C9-5A56-4C58-83A9-B8BC292EEE6B}" destId="{0C29C174-DA0C-45EA-8147-466F92370FA0}" srcOrd="12" destOrd="0" presId="urn:microsoft.com/office/officeart/2005/8/layout/process5"/>
    <dgm:cxn modelId="{20C48A49-BF7A-47E7-972C-0F78F782551F}" type="presParOf" srcId="{F9EC40C9-5A56-4C58-83A9-B8BC292EEE6B}" destId="{DA0BA8D9-2493-41F3-BB53-F6BD06FE8616}" srcOrd="13" destOrd="0" presId="urn:microsoft.com/office/officeart/2005/8/layout/process5"/>
    <dgm:cxn modelId="{C9C0575C-ED11-448F-8C13-808DDB124DF0}" type="presParOf" srcId="{DA0BA8D9-2493-41F3-BB53-F6BD06FE8616}" destId="{9570E01C-2612-4E4A-8C60-1BB7D32BDF0E}" srcOrd="0" destOrd="0" presId="urn:microsoft.com/office/officeart/2005/8/layout/process5"/>
    <dgm:cxn modelId="{D5F0F0A8-A37E-4FD3-BEDC-C6A213DC5F70}" type="presParOf" srcId="{F9EC40C9-5A56-4C58-83A9-B8BC292EEE6B}" destId="{DF147C41-B855-4D4C-835E-EEDFE4BE36AF}"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F28CBF-9FBB-4A44-A107-F54CDD20FD45}" type="doc">
      <dgm:prSet loTypeId="urn:microsoft.com/office/officeart/2005/8/layout/hList2" loCatId="picture" qsTypeId="urn:microsoft.com/office/officeart/2005/8/quickstyle/simple1" qsCatId="simple" csTypeId="urn:microsoft.com/office/officeart/2005/8/colors/colorful5" csCatId="colorful" phldr="1"/>
      <dgm:spPr/>
      <dgm:t>
        <a:bodyPr/>
        <a:lstStyle/>
        <a:p>
          <a:endParaRPr lang="es-EC"/>
        </a:p>
      </dgm:t>
    </dgm:pt>
    <dgm:pt modelId="{BCDAB0FA-56C9-4B77-BC27-1C4460456378}">
      <dgm:prSet phldrT="[Texto]" custT="1"/>
      <dgm:spPr/>
      <dgm:t>
        <a:bodyPr/>
        <a:lstStyle/>
        <a:p>
          <a:r>
            <a:rPr lang="es-EC" sz="3200" smtClean="0"/>
            <a:t>IMPACTO SOCIAL</a:t>
          </a:r>
          <a:endParaRPr lang="es-EC" sz="3200" dirty="0"/>
        </a:p>
      </dgm:t>
    </dgm:pt>
    <dgm:pt modelId="{E8F29865-4B5B-4185-BEA9-35B5B591AD47}" type="parTrans" cxnId="{AA5F8CD3-13F6-4586-AE56-365B722415E2}">
      <dgm:prSet/>
      <dgm:spPr/>
      <dgm:t>
        <a:bodyPr/>
        <a:lstStyle/>
        <a:p>
          <a:endParaRPr lang="es-EC" sz="2000">
            <a:solidFill>
              <a:schemeClr val="tx1"/>
            </a:solidFill>
          </a:endParaRPr>
        </a:p>
      </dgm:t>
    </dgm:pt>
    <dgm:pt modelId="{17A33FB5-5853-4445-9339-8C1CA29C1966}" type="sibTrans" cxnId="{AA5F8CD3-13F6-4586-AE56-365B722415E2}">
      <dgm:prSet/>
      <dgm:spPr/>
      <dgm:t>
        <a:bodyPr/>
        <a:lstStyle/>
        <a:p>
          <a:endParaRPr lang="es-EC" sz="2000">
            <a:solidFill>
              <a:schemeClr val="tx1"/>
            </a:solidFill>
          </a:endParaRPr>
        </a:p>
      </dgm:t>
    </dgm:pt>
    <dgm:pt modelId="{D7BA62D2-28F8-4B05-882A-C8D01FE1110A}">
      <dgm:prSet phldrT="[Texto]" custT="1"/>
      <dgm:spPr/>
      <dgm:t>
        <a:bodyPr/>
        <a:lstStyle/>
        <a:p>
          <a:r>
            <a:rPr lang="es-EC" sz="2800" dirty="0" smtClean="0"/>
            <a:t>IMPACTO ECONÓMICO</a:t>
          </a:r>
          <a:endParaRPr lang="es-EC" sz="2800" dirty="0"/>
        </a:p>
      </dgm:t>
    </dgm:pt>
    <dgm:pt modelId="{253DEEA9-B84B-45F1-81B5-AB81EBF2871A}" type="parTrans" cxnId="{BD5062D5-18E6-4E51-B255-0F449366E18A}">
      <dgm:prSet/>
      <dgm:spPr/>
      <dgm:t>
        <a:bodyPr/>
        <a:lstStyle/>
        <a:p>
          <a:endParaRPr lang="es-EC" sz="2000">
            <a:solidFill>
              <a:schemeClr val="tx1"/>
            </a:solidFill>
          </a:endParaRPr>
        </a:p>
      </dgm:t>
    </dgm:pt>
    <dgm:pt modelId="{19676139-DA4B-492E-9970-1ABE4CF026D2}" type="sibTrans" cxnId="{BD5062D5-18E6-4E51-B255-0F449366E18A}">
      <dgm:prSet/>
      <dgm:spPr/>
      <dgm:t>
        <a:bodyPr/>
        <a:lstStyle/>
        <a:p>
          <a:endParaRPr lang="es-EC" sz="2000">
            <a:solidFill>
              <a:schemeClr val="tx1"/>
            </a:solidFill>
          </a:endParaRPr>
        </a:p>
      </dgm:t>
    </dgm:pt>
    <dgm:pt modelId="{AB85D858-8682-43EB-BBED-12C1D4CCF8F3}">
      <dgm:prSet phldrT="[Texto]" custT="1"/>
      <dgm:spPr/>
      <dgm:t>
        <a:bodyPr/>
        <a:lstStyle/>
        <a:p>
          <a:r>
            <a:rPr lang="es-EC" sz="2800" dirty="0" smtClean="0"/>
            <a:t>IMPACTO AMBIENTAL</a:t>
          </a:r>
          <a:endParaRPr lang="es-EC" sz="2800" dirty="0"/>
        </a:p>
      </dgm:t>
    </dgm:pt>
    <dgm:pt modelId="{A0D2B82F-2CE8-4DC6-BE0F-678C7BC10659}" type="parTrans" cxnId="{2D6C751E-9E12-4290-B2AA-8C32C76D1F03}">
      <dgm:prSet/>
      <dgm:spPr/>
      <dgm:t>
        <a:bodyPr/>
        <a:lstStyle/>
        <a:p>
          <a:endParaRPr lang="es-EC" sz="2000">
            <a:solidFill>
              <a:schemeClr val="tx1"/>
            </a:solidFill>
          </a:endParaRPr>
        </a:p>
      </dgm:t>
    </dgm:pt>
    <dgm:pt modelId="{3DA98B14-9B05-47EE-B40C-81F5EC9281F4}" type="sibTrans" cxnId="{2D6C751E-9E12-4290-B2AA-8C32C76D1F03}">
      <dgm:prSet/>
      <dgm:spPr/>
      <dgm:t>
        <a:bodyPr/>
        <a:lstStyle/>
        <a:p>
          <a:endParaRPr lang="es-EC" sz="2000">
            <a:solidFill>
              <a:schemeClr val="tx1"/>
            </a:solidFill>
          </a:endParaRPr>
        </a:p>
      </dgm:t>
    </dgm:pt>
    <dgm:pt modelId="{BA3242C8-A644-45F9-BC9F-79CB0CEADF1F}">
      <dgm:prSet custT="1"/>
      <dgm:spPr/>
      <dgm:t>
        <a:bodyPr/>
        <a:lstStyle/>
        <a:p>
          <a:r>
            <a:rPr lang="es-ES" sz="1100" dirty="0" smtClean="0"/>
            <a:t>Objetivo 7 del PNBV  “Garantizar los derechos de la naturaleza y promover la sostenibilidad ambiental, territorial y global” </a:t>
          </a:r>
          <a:endParaRPr lang="es-EC" sz="1100" dirty="0"/>
        </a:p>
      </dgm:t>
    </dgm:pt>
    <dgm:pt modelId="{F7F6EE8E-2E16-4B00-83E9-AAB98444570A}" type="parTrans" cxnId="{762EB6AD-E1EF-4D10-8D4F-C069B62279E3}">
      <dgm:prSet/>
      <dgm:spPr/>
      <dgm:t>
        <a:bodyPr/>
        <a:lstStyle/>
        <a:p>
          <a:endParaRPr lang="es-EC" sz="2000">
            <a:solidFill>
              <a:schemeClr val="tx1"/>
            </a:solidFill>
          </a:endParaRPr>
        </a:p>
      </dgm:t>
    </dgm:pt>
    <dgm:pt modelId="{4A73D2BC-6DC4-42AE-BAE9-EA18BDCAE986}" type="sibTrans" cxnId="{762EB6AD-E1EF-4D10-8D4F-C069B62279E3}">
      <dgm:prSet/>
      <dgm:spPr/>
      <dgm:t>
        <a:bodyPr/>
        <a:lstStyle/>
        <a:p>
          <a:endParaRPr lang="es-EC" sz="2000">
            <a:solidFill>
              <a:schemeClr val="tx1"/>
            </a:solidFill>
          </a:endParaRPr>
        </a:p>
      </dgm:t>
    </dgm:pt>
    <dgm:pt modelId="{00BE04A9-A7E5-493C-840C-8B5075D2889C}">
      <dgm:prSet custT="1"/>
      <dgm:spPr/>
      <dgm:t>
        <a:bodyPr/>
        <a:lstStyle/>
        <a:p>
          <a:endParaRPr lang="es-EC" sz="1100" dirty="0">
            <a:solidFill>
              <a:schemeClr val="tx1"/>
            </a:solidFill>
          </a:endParaRPr>
        </a:p>
      </dgm:t>
    </dgm:pt>
    <dgm:pt modelId="{80040CF0-F4DF-4F77-92AB-8F3DBDA64414}" type="parTrans" cxnId="{EA2A4412-02BB-4003-8D38-65A5237DD5B4}">
      <dgm:prSet/>
      <dgm:spPr/>
      <dgm:t>
        <a:bodyPr/>
        <a:lstStyle/>
        <a:p>
          <a:endParaRPr lang="es-EC" sz="2000">
            <a:solidFill>
              <a:schemeClr val="tx1"/>
            </a:solidFill>
          </a:endParaRPr>
        </a:p>
      </dgm:t>
    </dgm:pt>
    <dgm:pt modelId="{E1BB9720-3F45-4A90-B4F6-4B29624ACA21}" type="sibTrans" cxnId="{EA2A4412-02BB-4003-8D38-65A5237DD5B4}">
      <dgm:prSet/>
      <dgm:spPr/>
      <dgm:t>
        <a:bodyPr/>
        <a:lstStyle/>
        <a:p>
          <a:endParaRPr lang="es-EC" sz="2000">
            <a:solidFill>
              <a:schemeClr val="tx1"/>
            </a:solidFill>
          </a:endParaRPr>
        </a:p>
      </dgm:t>
    </dgm:pt>
    <dgm:pt modelId="{A132A541-2F04-4176-9AF5-6E34E79D5598}">
      <dgm:prSet custT="1"/>
      <dgm:spPr/>
      <dgm:t>
        <a:bodyPr/>
        <a:lstStyle/>
        <a:p>
          <a:r>
            <a:rPr lang="es-EC" sz="1100" dirty="0" smtClean="0"/>
            <a:t>Proceso de elaboración NO utilizan ningún tipo de químicos ni desechos tóxicos.</a:t>
          </a:r>
          <a:endParaRPr lang="es-EC" sz="1100" dirty="0"/>
        </a:p>
      </dgm:t>
    </dgm:pt>
    <dgm:pt modelId="{2D88062F-22F6-4192-9DC5-CD032A25A578}" type="parTrans" cxnId="{C7A88002-86F9-4E38-80C3-25676CDE2C62}">
      <dgm:prSet/>
      <dgm:spPr/>
      <dgm:t>
        <a:bodyPr/>
        <a:lstStyle/>
        <a:p>
          <a:endParaRPr lang="es-EC" sz="2000">
            <a:solidFill>
              <a:schemeClr val="tx1"/>
            </a:solidFill>
          </a:endParaRPr>
        </a:p>
      </dgm:t>
    </dgm:pt>
    <dgm:pt modelId="{7A164CA3-4ED9-4C79-81D5-C0537220157D}" type="sibTrans" cxnId="{C7A88002-86F9-4E38-80C3-25676CDE2C62}">
      <dgm:prSet/>
      <dgm:spPr/>
      <dgm:t>
        <a:bodyPr/>
        <a:lstStyle/>
        <a:p>
          <a:endParaRPr lang="es-EC" sz="2000">
            <a:solidFill>
              <a:schemeClr val="tx1"/>
            </a:solidFill>
          </a:endParaRPr>
        </a:p>
      </dgm:t>
    </dgm:pt>
    <dgm:pt modelId="{D030BE1D-C95D-415C-B749-41215EFAFD45}">
      <dgm:prSet custT="1"/>
      <dgm:spPr/>
      <dgm:t>
        <a:bodyPr/>
        <a:lstStyle/>
        <a:p>
          <a:endParaRPr lang="es-EC" sz="1100" dirty="0">
            <a:solidFill>
              <a:schemeClr val="tx1"/>
            </a:solidFill>
          </a:endParaRPr>
        </a:p>
      </dgm:t>
    </dgm:pt>
    <dgm:pt modelId="{7CAD484F-7C0B-40FE-8EAC-B46FAB9A08C8}" type="parTrans" cxnId="{B83D0F67-92A0-4D8D-AA2A-31E762D053D3}">
      <dgm:prSet/>
      <dgm:spPr/>
      <dgm:t>
        <a:bodyPr/>
        <a:lstStyle/>
        <a:p>
          <a:endParaRPr lang="es-EC" sz="2000">
            <a:solidFill>
              <a:schemeClr val="tx1"/>
            </a:solidFill>
          </a:endParaRPr>
        </a:p>
      </dgm:t>
    </dgm:pt>
    <dgm:pt modelId="{FC7D6103-57B9-4856-BEF1-A0C28D362BF9}" type="sibTrans" cxnId="{B83D0F67-92A0-4D8D-AA2A-31E762D053D3}">
      <dgm:prSet/>
      <dgm:spPr/>
      <dgm:t>
        <a:bodyPr/>
        <a:lstStyle/>
        <a:p>
          <a:endParaRPr lang="es-EC" sz="2000">
            <a:solidFill>
              <a:schemeClr val="tx1"/>
            </a:solidFill>
          </a:endParaRPr>
        </a:p>
      </dgm:t>
    </dgm:pt>
    <dgm:pt modelId="{C18959BC-906D-40D9-994C-672EAD33C6D3}">
      <dgm:prSet custT="1"/>
      <dgm:spPr/>
      <dgm:t>
        <a:bodyPr/>
        <a:lstStyle/>
        <a:p>
          <a:r>
            <a:rPr lang="es-EC" sz="1100" dirty="0" smtClean="0"/>
            <a:t>Con la aplicación de las BPM se logra:</a:t>
          </a:r>
          <a:endParaRPr lang="es-EC" sz="1100" dirty="0"/>
        </a:p>
      </dgm:t>
    </dgm:pt>
    <dgm:pt modelId="{744BF457-AED2-4B63-A580-951C7FC35EFA}" type="parTrans" cxnId="{83023D7A-5A61-4E3D-9965-790FB76C4192}">
      <dgm:prSet/>
      <dgm:spPr/>
      <dgm:t>
        <a:bodyPr/>
        <a:lstStyle/>
        <a:p>
          <a:endParaRPr lang="es-EC" sz="2000">
            <a:solidFill>
              <a:schemeClr val="tx1"/>
            </a:solidFill>
          </a:endParaRPr>
        </a:p>
      </dgm:t>
    </dgm:pt>
    <dgm:pt modelId="{1154CDCC-5A0C-4849-B6EE-8A58383AC807}" type="sibTrans" cxnId="{83023D7A-5A61-4E3D-9965-790FB76C4192}">
      <dgm:prSet/>
      <dgm:spPr/>
      <dgm:t>
        <a:bodyPr/>
        <a:lstStyle/>
        <a:p>
          <a:endParaRPr lang="es-EC" sz="2000">
            <a:solidFill>
              <a:schemeClr val="tx1"/>
            </a:solidFill>
          </a:endParaRPr>
        </a:p>
      </dgm:t>
    </dgm:pt>
    <dgm:pt modelId="{91A0D54B-11D1-4836-814E-3534D790925D}">
      <dgm:prSet phldrT="[Texto]" custT="1"/>
      <dgm:spPr/>
      <dgm:t>
        <a:bodyPr/>
        <a:lstStyle/>
        <a:p>
          <a:r>
            <a:rPr lang="es-ES" sz="1400" i="0" dirty="0" smtClean="0"/>
            <a:t>Mejorar los ingresos económicos de las familias.</a:t>
          </a:r>
          <a:r>
            <a:rPr lang="es-ES" sz="1400" i="1" dirty="0" smtClean="0"/>
            <a:t>	</a:t>
          </a:r>
          <a:endParaRPr lang="es-EC" sz="1400" i="0" dirty="0"/>
        </a:p>
      </dgm:t>
    </dgm:pt>
    <dgm:pt modelId="{9D275189-F3A4-4254-BB01-AA12DC88F9EA}" type="sibTrans" cxnId="{EEE52DB8-91D6-4792-A7DC-A2038D4C56C5}">
      <dgm:prSet/>
      <dgm:spPr/>
      <dgm:t>
        <a:bodyPr/>
        <a:lstStyle/>
        <a:p>
          <a:endParaRPr lang="es-EC" sz="2000">
            <a:solidFill>
              <a:schemeClr val="tx1"/>
            </a:solidFill>
          </a:endParaRPr>
        </a:p>
      </dgm:t>
    </dgm:pt>
    <dgm:pt modelId="{359D331E-5B86-4FA3-A6F9-5A320B513152}" type="parTrans" cxnId="{EEE52DB8-91D6-4792-A7DC-A2038D4C56C5}">
      <dgm:prSet/>
      <dgm:spPr/>
      <dgm:t>
        <a:bodyPr/>
        <a:lstStyle/>
        <a:p>
          <a:endParaRPr lang="es-EC" sz="2000">
            <a:solidFill>
              <a:schemeClr val="tx1"/>
            </a:solidFill>
          </a:endParaRPr>
        </a:p>
      </dgm:t>
    </dgm:pt>
    <dgm:pt modelId="{857B92E4-54E4-45A1-BB75-992014E906A7}">
      <dgm:prSet phldrT="[Texto]" custT="1"/>
      <dgm:spPr/>
      <dgm:t>
        <a:bodyPr/>
        <a:lstStyle/>
        <a:p>
          <a:endParaRPr lang="es-EC" sz="1400" i="0" dirty="0">
            <a:solidFill>
              <a:schemeClr val="tx1"/>
            </a:solidFill>
          </a:endParaRPr>
        </a:p>
      </dgm:t>
    </dgm:pt>
    <dgm:pt modelId="{7EE3211D-516B-4A9A-AE01-3B8161C2C385}" type="sibTrans" cxnId="{AE9A3B28-27EA-4316-8BAA-4474EB33D1CE}">
      <dgm:prSet/>
      <dgm:spPr/>
      <dgm:t>
        <a:bodyPr/>
        <a:lstStyle/>
        <a:p>
          <a:endParaRPr lang="es-EC" sz="2000">
            <a:solidFill>
              <a:schemeClr val="tx1"/>
            </a:solidFill>
          </a:endParaRPr>
        </a:p>
      </dgm:t>
    </dgm:pt>
    <dgm:pt modelId="{C945C166-2E92-4F63-90EC-CCD90E08554B}" type="parTrans" cxnId="{AE9A3B28-27EA-4316-8BAA-4474EB33D1CE}">
      <dgm:prSet/>
      <dgm:spPr/>
      <dgm:t>
        <a:bodyPr/>
        <a:lstStyle/>
        <a:p>
          <a:endParaRPr lang="es-EC" sz="2000">
            <a:solidFill>
              <a:schemeClr val="tx1"/>
            </a:solidFill>
          </a:endParaRPr>
        </a:p>
      </dgm:t>
    </dgm:pt>
    <dgm:pt modelId="{D33C2E7C-AEDF-4B44-AB47-AA7341C48B49}">
      <dgm:prSet phldrT="[Texto]" custT="1"/>
      <dgm:spPr/>
      <dgm:t>
        <a:bodyPr/>
        <a:lstStyle/>
        <a:p>
          <a:r>
            <a:rPr lang="es-ES" sz="1400" i="0" dirty="0" smtClean="0"/>
            <a:t>Meta 10.1” Incrementar la participación de exportaciones de productos con intensidad tecnológica alta, media, baja y basado en recursos naturales al 50,0%”.</a:t>
          </a:r>
          <a:r>
            <a:rPr lang="es-ES" sz="1400" i="1" dirty="0" smtClean="0"/>
            <a:t>	</a:t>
          </a:r>
          <a:endParaRPr lang="es-EC" sz="1400" i="0" dirty="0"/>
        </a:p>
      </dgm:t>
    </dgm:pt>
    <dgm:pt modelId="{FCAB35D9-0DE9-44A4-8A88-205530928ED0}" type="sibTrans" cxnId="{9D364FAD-C2E2-47D5-BD7A-E5F1D05757E3}">
      <dgm:prSet/>
      <dgm:spPr/>
      <dgm:t>
        <a:bodyPr/>
        <a:lstStyle/>
        <a:p>
          <a:endParaRPr lang="es-EC" sz="2000">
            <a:solidFill>
              <a:schemeClr val="tx1"/>
            </a:solidFill>
          </a:endParaRPr>
        </a:p>
      </dgm:t>
    </dgm:pt>
    <dgm:pt modelId="{2060E6C1-0E1B-4342-A2D4-DF9F66964F59}" type="parTrans" cxnId="{9D364FAD-C2E2-47D5-BD7A-E5F1D05757E3}">
      <dgm:prSet/>
      <dgm:spPr/>
      <dgm:t>
        <a:bodyPr/>
        <a:lstStyle/>
        <a:p>
          <a:endParaRPr lang="es-EC" sz="2000">
            <a:solidFill>
              <a:schemeClr val="tx1"/>
            </a:solidFill>
          </a:endParaRPr>
        </a:p>
      </dgm:t>
    </dgm:pt>
    <dgm:pt modelId="{A65F99F8-FA67-4D08-B549-5630FB819482}">
      <dgm:prSet phldrT="[Texto]" custT="1"/>
      <dgm:spPr/>
      <dgm:t>
        <a:bodyPr/>
        <a:lstStyle/>
        <a:p>
          <a:endParaRPr lang="es-EC" sz="1400" dirty="0">
            <a:solidFill>
              <a:schemeClr val="tx1"/>
            </a:solidFill>
          </a:endParaRPr>
        </a:p>
      </dgm:t>
    </dgm:pt>
    <dgm:pt modelId="{05CE9E79-A132-4CBA-A2B0-FA59FC203CD6}" type="sibTrans" cxnId="{69AE01B3-6512-476F-96EF-70B0889AAC5D}">
      <dgm:prSet/>
      <dgm:spPr/>
      <dgm:t>
        <a:bodyPr/>
        <a:lstStyle/>
        <a:p>
          <a:endParaRPr lang="es-EC" sz="2000">
            <a:solidFill>
              <a:schemeClr val="tx1"/>
            </a:solidFill>
          </a:endParaRPr>
        </a:p>
      </dgm:t>
    </dgm:pt>
    <dgm:pt modelId="{B0684E3D-B25E-4AB2-888A-8A649CD2C66E}" type="parTrans" cxnId="{69AE01B3-6512-476F-96EF-70B0889AAC5D}">
      <dgm:prSet/>
      <dgm:spPr/>
      <dgm:t>
        <a:bodyPr/>
        <a:lstStyle/>
        <a:p>
          <a:endParaRPr lang="es-EC" sz="2000">
            <a:solidFill>
              <a:schemeClr val="tx1"/>
            </a:solidFill>
          </a:endParaRPr>
        </a:p>
      </dgm:t>
    </dgm:pt>
    <dgm:pt modelId="{4BD57CF7-FD0E-44F7-89D9-E9AF2ACED0DE}">
      <dgm:prSet phldrT="[Texto]" custT="1"/>
      <dgm:spPr/>
      <dgm:t>
        <a:bodyPr/>
        <a:lstStyle/>
        <a:p>
          <a:r>
            <a:rPr lang="es-ES" sz="1400" dirty="0" smtClean="0"/>
            <a:t>Objetivo 10 PNBV “Impulsar la transformación de la matriz productiva”.</a:t>
          </a:r>
          <a:endParaRPr lang="es-EC" sz="1400" dirty="0"/>
        </a:p>
      </dgm:t>
    </dgm:pt>
    <dgm:pt modelId="{F4EE5C35-5A30-474B-8CC3-BA6377667FE3}" type="sibTrans" cxnId="{F9C89FAC-81C8-4F7A-B255-219DE8DE29A7}">
      <dgm:prSet/>
      <dgm:spPr/>
      <dgm:t>
        <a:bodyPr/>
        <a:lstStyle/>
        <a:p>
          <a:endParaRPr lang="es-EC" sz="2000">
            <a:solidFill>
              <a:schemeClr val="tx1"/>
            </a:solidFill>
          </a:endParaRPr>
        </a:p>
      </dgm:t>
    </dgm:pt>
    <dgm:pt modelId="{77BDC926-999C-4EB5-BFFB-DDEAA06C5D48}" type="parTrans" cxnId="{F9C89FAC-81C8-4F7A-B255-219DE8DE29A7}">
      <dgm:prSet/>
      <dgm:spPr/>
      <dgm:t>
        <a:bodyPr/>
        <a:lstStyle/>
        <a:p>
          <a:endParaRPr lang="es-EC" sz="2000">
            <a:solidFill>
              <a:schemeClr val="tx1"/>
            </a:solidFill>
          </a:endParaRPr>
        </a:p>
      </dgm:t>
    </dgm:pt>
    <dgm:pt modelId="{86F96DD6-7E60-42E1-B1CA-4D8FC4C5D8D5}">
      <dgm:prSet custT="1"/>
      <dgm:spPr/>
      <dgm:t>
        <a:bodyPr/>
        <a:lstStyle/>
        <a:p>
          <a:r>
            <a:rPr lang="es-EC" sz="1400" dirty="0" smtClean="0"/>
            <a:t>No tienen que migrar a otras ciudades en busca de trabajo.</a:t>
          </a:r>
          <a:endParaRPr lang="es-EC" sz="1400" dirty="0"/>
        </a:p>
      </dgm:t>
    </dgm:pt>
    <dgm:pt modelId="{FD3E4666-74CB-45A3-99AF-D8CBF1BC9CAC}">
      <dgm:prSet custT="1"/>
      <dgm:spPr/>
      <dgm:t>
        <a:bodyPr/>
        <a:lstStyle/>
        <a:p>
          <a:endParaRPr lang="es-EC" sz="1400" dirty="0">
            <a:solidFill>
              <a:schemeClr val="tx1"/>
            </a:solidFill>
          </a:endParaRPr>
        </a:p>
      </dgm:t>
    </dgm:pt>
    <dgm:pt modelId="{24D156D9-E7CC-49AB-BC58-0093FE85E3B0}" type="sibTrans" cxnId="{CF1059DC-1ADC-4D4B-9B4D-EA9D7FE54E07}">
      <dgm:prSet/>
      <dgm:spPr/>
      <dgm:t>
        <a:bodyPr/>
        <a:lstStyle/>
        <a:p>
          <a:endParaRPr lang="es-EC" sz="2000">
            <a:solidFill>
              <a:schemeClr val="tx1"/>
            </a:solidFill>
          </a:endParaRPr>
        </a:p>
      </dgm:t>
    </dgm:pt>
    <dgm:pt modelId="{1A08D6AF-7668-4D9C-A1AE-32781BB6E4CE}" type="parTrans" cxnId="{CF1059DC-1ADC-4D4B-9B4D-EA9D7FE54E07}">
      <dgm:prSet/>
      <dgm:spPr/>
      <dgm:t>
        <a:bodyPr/>
        <a:lstStyle/>
        <a:p>
          <a:endParaRPr lang="es-EC" sz="2000">
            <a:solidFill>
              <a:schemeClr val="tx1"/>
            </a:solidFill>
          </a:endParaRPr>
        </a:p>
      </dgm:t>
    </dgm:pt>
    <dgm:pt modelId="{CB078522-C5A2-4EE5-8CFB-5F77CF8D0C29}" type="sibTrans" cxnId="{97B4B25B-D450-4647-952A-A49C0CDE8C75}">
      <dgm:prSet/>
      <dgm:spPr/>
      <dgm:t>
        <a:bodyPr/>
        <a:lstStyle/>
        <a:p>
          <a:endParaRPr lang="es-EC" sz="2000">
            <a:solidFill>
              <a:schemeClr val="tx1"/>
            </a:solidFill>
          </a:endParaRPr>
        </a:p>
      </dgm:t>
    </dgm:pt>
    <dgm:pt modelId="{8AB63AF0-CBE8-4553-A387-D2DBD7413E10}" type="parTrans" cxnId="{97B4B25B-D450-4647-952A-A49C0CDE8C75}">
      <dgm:prSet/>
      <dgm:spPr/>
      <dgm:t>
        <a:bodyPr/>
        <a:lstStyle/>
        <a:p>
          <a:endParaRPr lang="es-EC" sz="2000">
            <a:solidFill>
              <a:schemeClr val="tx1"/>
            </a:solidFill>
          </a:endParaRPr>
        </a:p>
      </dgm:t>
    </dgm:pt>
    <dgm:pt modelId="{1E452650-F34F-43D1-ADBD-20FC2544DB6F}">
      <dgm:prSet custT="1"/>
      <dgm:spPr/>
      <dgm:t>
        <a:bodyPr/>
        <a:lstStyle/>
        <a:p>
          <a:r>
            <a:rPr lang="es-EC" sz="1400" dirty="0" smtClean="0"/>
            <a:t>Genera mayores oportunidades de empleo.</a:t>
          </a:r>
          <a:endParaRPr lang="es-EC" sz="1400" dirty="0"/>
        </a:p>
      </dgm:t>
    </dgm:pt>
    <dgm:pt modelId="{E016E06A-C71C-4029-A7BD-0F9079282D25}">
      <dgm:prSet custT="1"/>
      <dgm:spPr/>
      <dgm:t>
        <a:bodyPr/>
        <a:lstStyle/>
        <a:p>
          <a:endParaRPr lang="es-EC" sz="1400" dirty="0">
            <a:solidFill>
              <a:schemeClr val="tx1"/>
            </a:solidFill>
          </a:endParaRPr>
        </a:p>
      </dgm:t>
    </dgm:pt>
    <dgm:pt modelId="{15CEEA5B-CDB6-43D5-AF2F-ED5A97700476}">
      <dgm:prSet custT="1"/>
      <dgm:spPr/>
      <dgm:t>
        <a:bodyPr/>
        <a:lstStyle/>
        <a:p>
          <a:r>
            <a:rPr lang="es-ES" sz="1400" dirty="0" smtClean="0"/>
            <a:t>Beneficia a numerosas comunidades indígenas.</a:t>
          </a:r>
          <a:endParaRPr lang="es-EC" sz="1400" dirty="0"/>
        </a:p>
      </dgm:t>
    </dgm:pt>
    <dgm:pt modelId="{51958DA1-C6D0-483D-9C47-AC1BC38EDB5A}">
      <dgm:prSet phldrT="[Texto]" custT="1"/>
      <dgm:spPr/>
      <dgm:t>
        <a:bodyPr/>
        <a:lstStyle/>
        <a:p>
          <a:endParaRPr lang="es-EC" sz="1400" dirty="0">
            <a:solidFill>
              <a:schemeClr val="tx1"/>
            </a:solidFill>
          </a:endParaRPr>
        </a:p>
      </dgm:t>
    </dgm:pt>
    <dgm:pt modelId="{2C0D9B83-B962-43DB-BFB9-D0BF668A23FD}" type="sibTrans" cxnId="{4D704F51-3AC4-4816-B9B9-F329425C259B}">
      <dgm:prSet/>
      <dgm:spPr/>
      <dgm:t>
        <a:bodyPr/>
        <a:lstStyle/>
        <a:p>
          <a:endParaRPr lang="es-EC" sz="2000">
            <a:solidFill>
              <a:schemeClr val="tx1"/>
            </a:solidFill>
          </a:endParaRPr>
        </a:p>
      </dgm:t>
    </dgm:pt>
    <dgm:pt modelId="{98693DD7-0CEE-4B78-8EAF-2812E77E0A76}" type="parTrans" cxnId="{4D704F51-3AC4-4816-B9B9-F329425C259B}">
      <dgm:prSet/>
      <dgm:spPr/>
      <dgm:t>
        <a:bodyPr/>
        <a:lstStyle/>
        <a:p>
          <a:endParaRPr lang="es-EC" sz="2000">
            <a:solidFill>
              <a:schemeClr val="tx1"/>
            </a:solidFill>
          </a:endParaRPr>
        </a:p>
      </dgm:t>
    </dgm:pt>
    <dgm:pt modelId="{456079C8-0FF5-4F28-A14A-9B6420C95D16}" type="sibTrans" cxnId="{71832C22-322F-4294-8892-242D6DA9E8BE}">
      <dgm:prSet/>
      <dgm:spPr/>
      <dgm:t>
        <a:bodyPr/>
        <a:lstStyle/>
        <a:p>
          <a:endParaRPr lang="es-EC" sz="2000">
            <a:solidFill>
              <a:schemeClr val="tx1"/>
            </a:solidFill>
          </a:endParaRPr>
        </a:p>
      </dgm:t>
    </dgm:pt>
    <dgm:pt modelId="{55EDBDE5-E048-471C-A339-2141CD8E839C}" type="parTrans" cxnId="{71832C22-322F-4294-8892-242D6DA9E8BE}">
      <dgm:prSet/>
      <dgm:spPr/>
      <dgm:t>
        <a:bodyPr/>
        <a:lstStyle/>
        <a:p>
          <a:endParaRPr lang="es-EC" sz="2000">
            <a:solidFill>
              <a:schemeClr val="tx1"/>
            </a:solidFill>
          </a:endParaRPr>
        </a:p>
      </dgm:t>
    </dgm:pt>
    <dgm:pt modelId="{22C8C834-601A-4726-B666-34D28A3F5AE4}" type="sibTrans" cxnId="{3C8DB52E-D8DC-4E40-B1B9-C2929B9E7B52}">
      <dgm:prSet/>
      <dgm:spPr/>
      <dgm:t>
        <a:bodyPr/>
        <a:lstStyle/>
        <a:p>
          <a:endParaRPr lang="es-EC" sz="2000">
            <a:solidFill>
              <a:schemeClr val="tx1"/>
            </a:solidFill>
          </a:endParaRPr>
        </a:p>
      </dgm:t>
    </dgm:pt>
    <dgm:pt modelId="{9B021D9A-4C2A-44A4-83B5-C742F7A16658}" type="parTrans" cxnId="{3C8DB52E-D8DC-4E40-B1B9-C2929B9E7B52}">
      <dgm:prSet/>
      <dgm:spPr/>
      <dgm:t>
        <a:bodyPr/>
        <a:lstStyle/>
        <a:p>
          <a:endParaRPr lang="es-EC" sz="2000">
            <a:solidFill>
              <a:schemeClr val="tx1"/>
            </a:solidFill>
          </a:endParaRPr>
        </a:p>
      </dgm:t>
    </dgm:pt>
    <dgm:pt modelId="{C1319D9A-A1DC-428B-BE83-E34F8148CB6D}" type="sibTrans" cxnId="{D8648F6D-18A5-407C-98D9-53FFB7382D18}">
      <dgm:prSet/>
      <dgm:spPr/>
      <dgm:t>
        <a:bodyPr/>
        <a:lstStyle/>
        <a:p>
          <a:endParaRPr lang="es-EC" sz="2000">
            <a:solidFill>
              <a:schemeClr val="tx1"/>
            </a:solidFill>
          </a:endParaRPr>
        </a:p>
      </dgm:t>
    </dgm:pt>
    <dgm:pt modelId="{357F8681-FE8F-4A5F-9F3B-899C26DA9E4A}" type="parTrans" cxnId="{D8648F6D-18A5-407C-98D9-53FFB7382D18}">
      <dgm:prSet/>
      <dgm:spPr/>
      <dgm:t>
        <a:bodyPr/>
        <a:lstStyle/>
        <a:p>
          <a:endParaRPr lang="es-EC" sz="2000">
            <a:solidFill>
              <a:schemeClr val="tx1"/>
            </a:solidFill>
          </a:endParaRPr>
        </a:p>
      </dgm:t>
    </dgm:pt>
    <dgm:pt modelId="{320C09D9-BF98-4CBF-9032-72DFCB31B290}">
      <dgm:prSet phldrT="[Texto]" custT="1"/>
      <dgm:spPr/>
      <dgm:t>
        <a:bodyPr/>
        <a:lstStyle/>
        <a:p>
          <a:r>
            <a:rPr lang="es-EC" sz="1400" dirty="0" smtClean="0"/>
            <a:t>Objetivo 3 PNBV. “Mejorar la calidad de vida de la población”</a:t>
          </a:r>
          <a:endParaRPr lang="es-EC" sz="1400" dirty="0"/>
        </a:p>
      </dgm:t>
    </dgm:pt>
    <dgm:pt modelId="{2711681A-BCDE-4820-9C7E-F282A2DCF37B}" type="sibTrans" cxnId="{73B013AF-0988-4379-90E8-50E296DFB964}">
      <dgm:prSet/>
      <dgm:spPr/>
      <dgm:t>
        <a:bodyPr/>
        <a:lstStyle/>
        <a:p>
          <a:endParaRPr lang="es-EC" sz="2000">
            <a:solidFill>
              <a:schemeClr val="tx1"/>
            </a:solidFill>
          </a:endParaRPr>
        </a:p>
      </dgm:t>
    </dgm:pt>
    <dgm:pt modelId="{BB45CD36-A390-45D6-9FAD-068157BDC12A}" type="parTrans" cxnId="{73B013AF-0988-4379-90E8-50E296DFB964}">
      <dgm:prSet/>
      <dgm:spPr/>
      <dgm:t>
        <a:bodyPr/>
        <a:lstStyle/>
        <a:p>
          <a:endParaRPr lang="es-EC" sz="2000">
            <a:solidFill>
              <a:schemeClr val="tx1"/>
            </a:solidFill>
          </a:endParaRPr>
        </a:p>
      </dgm:t>
    </dgm:pt>
    <dgm:pt modelId="{116881D0-5FC4-42D4-A858-A06E0C4D3B43}" type="pres">
      <dgm:prSet presAssocID="{EEF28CBF-9FBB-4A44-A107-F54CDD20FD45}" presName="linearFlow" presStyleCnt="0">
        <dgm:presLayoutVars>
          <dgm:dir/>
          <dgm:animLvl val="lvl"/>
          <dgm:resizeHandles/>
        </dgm:presLayoutVars>
      </dgm:prSet>
      <dgm:spPr/>
      <dgm:t>
        <a:bodyPr/>
        <a:lstStyle/>
        <a:p>
          <a:endParaRPr lang="es-EC"/>
        </a:p>
      </dgm:t>
    </dgm:pt>
    <dgm:pt modelId="{9596AFB1-159C-4184-841D-ACF9D8057179}" type="pres">
      <dgm:prSet presAssocID="{BCDAB0FA-56C9-4B77-BC27-1C4460456378}" presName="compositeNode" presStyleCnt="0">
        <dgm:presLayoutVars>
          <dgm:bulletEnabled val="1"/>
        </dgm:presLayoutVars>
      </dgm:prSet>
      <dgm:spPr/>
      <dgm:t>
        <a:bodyPr/>
        <a:lstStyle/>
        <a:p>
          <a:endParaRPr lang="es-EC"/>
        </a:p>
      </dgm:t>
    </dgm:pt>
    <dgm:pt modelId="{D046F5AE-B404-4E99-B462-DB892717B5C2}" type="pres">
      <dgm:prSet presAssocID="{BCDAB0FA-56C9-4B77-BC27-1C4460456378}"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07D4A8B8-A103-471D-BB6A-921CB0F78B7B}" type="pres">
      <dgm:prSet presAssocID="{BCDAB0FA-56C9-4B77-BC27-1C4460456378}" presName="childNode" presStyleLbl="node1" presStyleIdx="0" presStyleCnt="3">
        <dgm:presLayoutVars>
          <dgm:bulletEnabled val="1"/>
        </dgm:presLayoutVars>
      </dgm:prSet>
      <dgm:spPr/>
      <dgm:t>
        <a:bodyPr/>
        <a:lstStyle/>
        <a:p>
          <a:endParaRPr lang="es-EC"/>
        </a:p>
      </dgm:t>
    </dgm:pt>
    <dgm:pt modelId="{FE65CD22-2D8E-48BD-9079-724EE227DCBF}" type="pres">
      <dgm:prSet presAssocID="{BCDAB0FA-56C9-4B77-BC27-1C4460456378}" presName="parentNode" presStyleLbl="revTx" presStyleIdx="0" presStyleCnt="3">
        <dgm:presLayoutVars>
          <dgm:chMax val="0"/>
          <dgm:bulletEnabled val="1"/>
        </dgm:presLayoutVars>
      </dgm:prSet>
      <dgm:spPr/>
      <dgm:t>
        <a:bodyPr/>
        <a:lstStyle/>
        <a:p>
          <a:endParaRPr lang="es-EC"/>
        </a:p>
      </dgm:t>
    </dgm:pt>
    <dgm:pt modelId="{F5723989-BBD0-4158-9BCA-8CD510FA59EE}" type="pres">
      <dgm:prSet presAssocID="{17A33FB5-5853-4445-9339-8C1CA29C1966}" presName="sibTrans" presStyleCnt="0"/>
      <dgm:spPr/>
      <dgm:t>
        <a:bodyPr/>
        <a:lstStyle/>
        <a:p>
          <a:endParaRPr lang="es-EC"/>
        </a:p>
      </dgm:t>
    </dgm:pt>
    <dgm:pt modelId="{9A626AFE-9699-4556-A59F-E999E24FA446}" type="pres">
      <dgm:prSet presAssocID="{D7BA62D2-28F8-4B05-882A-C8D01FE1110A}" presName="compositeNode" presStyleCnt="0">
        <dgm:presLayoutVars>
          <dgm:bulletEnabled val="1"/>
        </dgm:presLayoutVars>
      </dgm:prSet>
      <dgm:spPr/>
      <dgm:t>
        <a:bodyPr/>
        <a:lstStyle/>
        <a:p>
          <a:endParaRPr lang="es-EC"/>
        </a:p>
      </dgm:t>
    </dgm:pt>
    <dgm:pt modelId="{F2936AA4-485B-469F-8198-7D9C168CF913}" type="pres">
      <dgm:prSet presAssocID="{D7BA62D2-28F8-4B05-882A-C8D01FE1110A}"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C"/>
        </a:p>
      </dgm:t>
    </dgm:pt>
    <dgm:pt modelId="{DC9F92D7-6F79-4931-ACC5-0D7132B06C3F}" type="pres">
      <dgm:prSet presAssocID="{D7BA62D2-28F8-4B05-882A-C8D01FE1110A}" presName="childNode" presStyleLbl="node1" presStyleIdx="1" presStyleCnt="3">
        <dgm:presLayoutVars>
          <dgm:bulletEnabled val="1"/>
        </dgm:presLayoutVars>
      </dgm:prSet>
      <dgm:spPr/>
      <dgm:t>
        <a:bodyPr/>
        <a:lstStyle/>
        <a:p>
          <a:endParaRPr lang="es-EC"/>
        </a:p>
      </dgm:t>
    </dgm:pt>
    <dgm:pt modelId="{C3B24460-6535-41D2-823C-9696A1B0552B}" type="pres">
      <dgm:prSet presAssocID="{D7BA62D2-28F8-4B05-882A-C8D01FE1110A}" presName="parentNode" presStyleLbl="revTx" presStyleIdx="1" presStyleCnt="3">
        <dgm:presLayoutVars>
          <dgm:chMax val="0"/>
          <dgm:bulletEnabled val="1"/>
        </dgm:presLayoutVars>
      </dgm:prSet>
      <dgm:spPr/>
      <dgm:t>
        <a:bodyPr/>
        <a:lstStyle/>
        <a:p>
          <a:endParaRPr lang="es-EC"/>
        </a:p>
      </dgm:t>
    </dgm:pt>
    <dgm:pt modelId="{12D15594-4C9F-4E03-9FC2-582C662AB7EF}" type="pres">
      <dgm:prSet presAssocID="{19676139-DA4B-492E-9970-1ABE4CF026D2}" presName="sibTrans" presStyleCnt="0"/>
      <dgm:spPr/>
      <dgm:t>
        <a:bodyPr/>
        <a:lstStyle/>
        <a:p>
          <a:endParaRPr lang="es-EC"/>
        </a:p>
      </dgm:t>
    </dgm:pt>
    <dgm:pt modelId="{5DA7F31A-7BE0-43EE-A8DB-9DF94D9BFBF2}" type="pres">
      <dgm:prSet presAssocID="{AB85D858-8682-43EB-BBED-12C1D4CCF8F3}" presName="compositeNode" presStyleCnt="0">
        <dgm:presLayoutVars>
          <dgm:bulletEnabled val="1"/>
        </dgm:presLayoutVars>
      </dgm:prSet>
      <dgm:spPr/>
      <dgm:t>
        <a:bodyPr/>
        <a:lstStyle/>
        <a:p>
          <a:endParaRPr lang="es-EC"/>
        </a:p>
      </dgm:t>
    </dgm:pt>
    <dgm:pt modelId="{75DEFDBA-B09D-4906-AEBF-FC0162FCEE49}" type="pres">
      <dgm:prSet presAssocID="{AB85D858-8682-43EB-BBED-12C1D4CCF8F3}"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2000" r="-72000"/>
          </a:stretch>
        </a:blipFill>
      </dgm:spPr>
      <dgm:t>
        <a:bodyPr/>
        <a:lstStyle/>
        <a:p>
          <a:endParaRPr lang="es-EC"/>
        </a:p>
      </dgm:t>
    </dgm:pt>
    <dgm:pt modelId="{910A79F4-E212-440B-8D69-ABBAEC4E9872}" type="pres">
      <dgm:prSet presAssocID="{AB85D858-8682-43EB-BBED-12C1D4CCF8F3}" presName="childNode" presStyleLbl="node1" presStyleIdx="2" presStyleCnt="3" custLinFactNeighborX="2539" custLinFactNeighborY="-681">
        <dgm:presLayoutVars>
          <dgm:bulletEnabled val="1"/>
        </dgm:presLayoutVars>
      </dgm:prSet>
      <dgm:spPr/>
      <dgm:t>
        <a:bodyPr/>
        <a:lstStyle/>
        <a:p>
          <a:endParaRPr lang="es-EC"/>
        </a:p>
      </dgm:t>
    </dgm:pt>
    <dgm:pt modelId="{47567668-FB01-4461-BF36-1E132C11CCD5}" type="pres">
      <dgm:prSet presAssocID="{AB85D858-8682-43EB-BBED-12C1D4CCF8F3}" presName="parentNode" presStyleLbl="revTx" presStyleIdx="2" presStyleCnt="3">
        <dgm:presLayoutVars>
          <dgm:chMax val="0"/>
          <dgm:bulletEnabled val="1"/>
        </dgm:presLayoutVars>
      </dgm:prSet>
      <dgm:spPr/>
      <dgm:t>
        <a:bodyPr/>
        <a:lstStyle/>
        <a:p>
          <a:endParaRPr lang="es-EC"/>
        </a:p>
      </dgm:t>
    </dgm:pt>
  </dgm:ptLst>
  <dgm:cxnLst>
    <dgm:cxn modelId="{762EB6AD-E1EF-4D10-8D4F-C069B62279E3}" srcId="{AB85D858-8682-43EB-BBED-12C1D4CCF8F3}" destId="{BA3242C8-A644-45F9-BC9F-79CB0CEADF1F}" srcOrd="0" destOrd="0" parTransId="{F7F6EE8E-2E16-4B00-83E9-AAB98444570A}" sibTransId="{4A73D2BC-6DC4-42AE-BAE9-EA18BDCAE986}"/>
    <dgm:cxn modelId="{33F4FF74-59CE-4FB6-8EC9-7CFEC72E06C6}" type="presOf" srcId="{15CEEA5B-CDB6-43D5-AF2F-ED5A97700476}" destId="{07D4A8B8-A103-471D-BB6A-921CB0F78B7B}" srcOrd="0" destOrd="2" presId="urn:microsoft.com/office/officeart/2005/8/layout/hList2"/>
    <dgm:cxn modelId="{97B4B25B-D450-4647-952A-A49C0CDE8C75}" srcId="{FD3E4666-74CB-45A3-99AF-D8CBF1BC9CAC}" destId="{86F96DD6-7E60-42E1-B1CA-4D8FC4C5D8D5}" srcOrd="0" destOrd="0" parTransId="{8AB63AF0-CBE8-4553-A387-D2DBD7413E10}" sibTransId="{CB078522-C5A2-4EE5-8CFB-5F77CF8D0C29}"/>
    <dgm:cxn modelId="{B5FC1EAA-2DE2-493D-93AF-699A8B16376E}" type="presOf" srcId="{857B92E4-54E4-45A1-BB75-992014E906A7}" destId="{DC9F92D7-6F79-4931-ACC5-0D7132B06C3F}" srcOrd="0" destOrd="3" presId="urn:microsoft.com/office/officeart/2005/8/layout/hList2"/>
    <dgm:cxn modelId="{9986C1FD-82A2-4784-81BD-7CB1554CD7B9}" type="presOf" srcId="{D7BA62D2-28F8-4B05-882A-C8D01FE1110A}" destId="{C3B24460-6535-41D2-823C-9696A1B0552B}" srcOrd="0" destOrd="0" presId="urn:microsoft.com/office/officeart/2005/8/layout/hList2"/>
    <dgm:cxn modelId="{6C212F90-5EE1-42D1-BDBC-C432118C9E8C}" type="presOf" srcId="{1E452650-F34F-43D1-ADBD-20FC2544DB6F}" destId="{07D4A8B8-A103-471D-BB6A-921CB0F78B7B}" srcOrd="0" destOrd="4" presId="urn:microsoft.com/office/officeart/2005/8/layout/hList2"/>
    <dgm:cxn modelId="{BD5062D5-18E6-4E51-B255-0F449366E18A}" srcId="{EEF28CBF-9FBB-4A44-A107-F54CDD20FD45}" destId="{D7BA62D2-28F8-4B05-882A-C8D01FE1110A}" srcOrd="1" destOrd="0" parTransId="{253DEEA9-B84B-45F1-81B5-AB81EBF2871A}" sibTransId="{19676139-DA4B-492E-9970-1ABE4CF026D2}"/>
    <dgm:cxn modelId="{C7A88002-86F9-4E38-80C3-25676CDE2C62}" srcId="{AB85D858-8682-43EB-BBED-12C1D4CCF8F3}" destId="{A132A541-2F04-4176-9AF5-6E34E79D5598}" srcOrd="2" destOrd="0" parTransId="{2D88062F-22F6-4192-9DC5-CD032A25A578}" sibTransId="{7A164CA3-4ED9-4C79-81D5-C0537220157D}"/>
    <dgm:cxn modelId="{3C8DB52E-D8DC-4E40-B1B9-C2929B9E7B52}" srcId="{51958DA1-C6D0-483D-9C47-AC1BC38EDB5A}" destId="{E016E06A-C71C-4029-A7BD-0F9079282D25}" srcOrd="1" destOrd="0" parTransId="{9B021D9A-4C2A-44A4-83B5-C742F7A16658}" sibTransId="{22C8C834-601A-4726-B666-34D28A3F5AE4}"/>
    <dgm:cxn modelId="{2B0AF708-383E-4CC1-AD01-5A40B8EC36D6}" type="presOf" srcId="{320C09D9-BF98-4CBF-9032-72DFCB31B290}" destId="{07D4A8B8-A103-471D-BB6A-921CB0F78B7B}" srcOrd="0" destOrd="0" presId="urn:microsoft.com/office/officeart/2005/8/layout/hList2"/>
    <dgm:cxn modelId="{69AE01B3-6512-476F-96EF-70B0889AAC5D}" srcId="{D7BA62D2-28F8-4B05-882A-C8D01FE1110A}" destId="{A65F99F8-FA67-4D08-B549-5630FB819482}" srcOrd="1" destOrd="0" parTransId="{B0684E3D-B25E-4AB2-888A-8A649CD2C66E}" sibTransId="{05CE9E79-A132-4CBA-A2B0-FA59FC203CD6}"/>
    <dgm:cxn modelId="{450C26F2-336E-4430-A772-1A894F2FAD99}" type="presOf" srcId="{BA3242C8-A644-45F9-BC9F-79CB0CEADF1F}" destId="{910A79F4-E212-440B-8D69-ABBAEC4E9872}" srcOrd="0" destOrd="0" presId="urn:microsoft.com/office/officeart/2005/8/layout/hList2"/>
    <dgm:cxn modelId="{73B013AF-0988-4379-90E8-50E296DFB964}" srcId="{BCDAB0FA-56C9-4B77-BC27-1C4460456378}" destId="{320C09D9-BF98-4CBF-9032-72DFCB31B290}" srcOrd="0" destOrd="0" parTransId="{BB45CD36-A390-45D6-9FAD-068157BDC12A}" sibTransId="{2711681A-BCDE-4820-9C7E-F282A2DCF37B}"/>
    <dgm:cxn modelId="{EA2A4412-02BB-4003-8D38-65A5237DD5B4}" srcId="{AB85D858-8682-43EB-BBED-12C1D4CCF8F3}" destId="{00BE04A9-A7E5-493C-840C-8B5075D2889C}" srcOrd="1" destOrd="0" parTransId="{80040CF0-F4DF-4F77-92AB-8F3DBDA64414}" sibTransId="{E1BB9720-3F45-4A90-B4F6-4B29624ACA21}"/>
    <dgm:cxn modelId="{B83D0F67-92A0-4D8D-AA2A-31E762D053D3}" srcId="{AB85D858-8682-43EB-BBED-12C1D4CCF8F3}" destId="{D030BE1D-C95D-415C-B749-41215EFAFD45}" srcOrd="3" destOrd="0" parTransId="{7CAD484F-7C0B-40FE-8EAC-B46FAB9A08C8}" sibTransId="{FC7D6103-57B9-4856-BEF1-A0C28D362BF9}"/>
    <dgm:cxn modelId="{B782E6E2-EC9B-4053-946A-715F7D0E00EA}" type="presOf" srcId="{00BE04A9-A7E5-493C-840C-8B5075D2889C}" destId="{910A79F4-E212-440B-8D69-ABBAEC4E9872}" srcOrd="0" destOrd="1" presId="urn:microsoft.com/office/officeart/2005/8/layout/hList2"/>
    <dgm:cxn modelId="{D24A1125-7FF5-4D17-B651-1F9B730D2D01}" type="presOf" srcId="{A65F99F8-FA67-4D08-B549-5630FB819482}" destId="{DC9F92D7-6F79-4931-ACC5-0D7132B06C3F}" srcOrd="0" destOrd="1" presId="urn:microsoft.com/office/officeart/2005/8/layout/hList2"/>
    <dgm:cxn modelId="{5CBE46D0-AC9C-45DC-8F95-E332C1102730}" type="presOf" srcId="{D33C2E7C-AEDF-4B44-AB47-AA7341C48B49}" destId="{DC9F92D7-6F79-4931-ACC5-0D7132B06C3F}" srcOrd="0" destOrd="2" presId="urn:microsoft.com/office/officeart/2005/8/layout/hList2"/>
    <dgm:cxn modelId="{DC981C1E-B7DA-44E4-B8A4-109F540A5CE1}" type="presOf" srcId="{BCDAB0FA-56C9-4B77-BC27-1C4460456378}" destId="{FE65CD22-2D8E-48BD-9079-724EE227DCBF}" srcOrd="0" destOrd="0" presId="urn:microsoft.com/office/officeart/2005/8/layout/hList2"/>
    <dgm:cxn modelId="{7D1B1F6D-CA41-4881-96E3-5B211A563957}" type="presOf" srcId="{86F96DD6-7E60-42E1-B1CA-4D8FC4C5D8D5}" destId="{07D4A8B8-A103-471D-BB6A-921CB0F78B7B}" srcOrd="0" destOrd="6" presId="urn:microsoft.com/office/officeart/2005/8/layout/hList2"/>
    <dgm:cxn modelId="{F9C89FAC-81C8-4F7A-B255-219DE8DE29A7}" srcId="{D7BA62D2-28F8-4B05-882A-C8D01FE1110A}" destId="{4BD57CF7-FD0E-44F7-89D9-E9AF2ACED0DE}" srcOrd="0" destOrd="0" parTransId="{77BDC926-999C-4EB5-BFFB-DDEAA06C5D48}" sibTransId="{F4EE5C35-5A30-474B-8CC3-BA6377667FE3}"/>
    <dgm:cxn modelId="{4F98FDF3-4DBA-4204-8A07-78B5FEFB926A}" type="presOf" srcId="{FD3E4666-74CB-45A3-99AF-D8CBF1BC9CAC}" destId="{07D4A8B8-A103-471D-BB6A-921CB0F78B7B}" srcOrd="0" destOrd="5" presId="urn:microsoft.com/office/officeart/2005/8/layout/hList2"/>
    <dgm:cxn modelId="{2D6C751E-9E12-4290-B2AA-8C32C76D1F03}" srcId="{EEF28CBF-9FBB-4A44-A107-F54CDD20FD45}" destId="{AB85D858-8682-43EB-BBED-12C1D4CCF8F3}" srcOrd="2" destOrd="0" parTransId="{A0D2B82F-2CE8-4DC6-BE0F-678C7BC10659}" sibTransId="{3DA98B14-9B05-47EE-B40C-81F5EC9281F4}"/>
    <dgm:cxn modelId="{99312F94-A222-4CB1-ACD6-FB3108037616}" type="presOf" srcId="{C18959BC-906D-40D9-994C-672EAD33C6D3}" destId="{910A79F4-E212-440B-8D69-ABBAEC4E9872}" srcOrd="0" destOrd="4" presId="urn:microsoft.com/office/officeart/2005/8/layout/hList2"/>
    <dgm:cxn modelId="{4D704F51-3AC4-4816-B9B9-F329425C259B}" srcId="{BCDAB0FA-56C9-4B77-BC27-1C4460456378}" destId="{51958DA1-C6D0-483D-9C47-AC1BC38EDB5A}" srcOrd="1" destOrd="0" parTransId="{98693DD7-0CEE-4B78-8EAF-2812E77E0A76}" sibTransId="{2C0D9B83-B962-43DB-BFB9-D0BF668A23FD}"/>
    <dgm:cxn modelId="{AA5F8CD3-13F6-4586-AE56-365B722415E2}" srcId="{EEF28CBF-9FBB-4A44-A107-F54CDD20FD45}" destId="{BCDAB0FA-56C9-4B77-BC27-1C4460456378}" srcOrd="0" destOrd="0" parTransId="{E8F29865-4B5B-4185-BEA9-35B5B591AD47}" sibTransId="{17A33FB5-5853-4445-9339-8C1CA29C1966}"/>
    <dgm:cxn modelId="{89CAA2DD-B50F-44D9-9E93-C11A28C80398}" type="presOf" srcId="{A132A541-2F04-4176-9AF5-6E34E79D5598}" destId="{910A79F4-E212-440B-8D69-ABBAEC4E9872}" srcOrd="0" destOrd="2" presId="urn:microsoft.com/office/officeart/2005/8/layout/hList2"/>
    <dgm:cxn modelId="{4C0326F6-972B-4CAC-8734-73AC2EF4320C}" type="presOf" srcId="{51958DA1-C6D0-483D-9C47-AC1BC38EDB5A}" destId="{07D4A8B8-A103-471D-BB6A-921CB0F78B7B}" srcOrd="0" destOrd="1" presId="urn:microsoft.com/office/officeart/2005/8/layout/hList2"/>
    <dgm:cxn modelId="{FF74BACA-AFB8-4BEA-8565-8249F3E775C2}" type="presOf" srcId="{4BD57CF7-FD0E-44F7-89D9-E9AF2ACED0DE}" destId="{DC9F92D7-6F79-4931-ACC5-0D7132B06C3F}" srcOrd="0" destOrd="0" presId="urn:microsoft.com/office/officeart/2005/8/layout/hList2"/>
    <dgm:cxn modelId="{E6B3EAB6-4F7B-4B4C-A62E-7F119D323074}" type="presOf" srcId="{91A0D54B-11D1-4836-814E-3534D790925D}" destId="{DC9F92D7-6F79-4931-ACC5-0D7132B06C3F}" srcOrd="0" destOrd="4" presId="urn:microsoft.com/office/officeart/2005/8/layout/hList2"/>
    <dgm:cxn modelId="{83023D7A-5A61-4E3D-9965-790FB76C4192}" srcId="{AB85D858-8682-43EB-BBED-12C1D4CCF8F3}" destId="{C18959BC-906D-40D9-994C-672EAD33C6D3}" srcOrd="4" destOrd="0" parTransId="{744BF457-AED2-4B63-A580-951C7FC35EFA}" sibTransId="{1154CDCC-5A0C-4849-B6EE-8A58383AC807}"/>
    <dgm:cxn modelId="{CF1059DC-1ADC-4D4B-9B4D-EA9D7FE54E07}" srcId="{BCDAB0FA-56C9-4B77-BC27-1C4460456378}" destId="{FD3E4666-74CB-45A3-99AF-D8CBF1BC9CAC}" srcOrd="2" destOrd="0" parTransId="{1A08D6AF-7668-4D9C-A1AE-32781BB6E4CE}" sibTransId="{24D156D9-E7CC-49AB-BC58-0093FE85E3B0}"/>
    <dgm:cxn modelId="{D8648F6D-18A5-407C-98D9-53FFB7382D18}" srcId="{51958DA1-C6D0-483D-9C47-AC1BC38EDB5A}" destId="{15CEEA5B-CDB6-43D5-AF2F-ED5A97700476}" srcOrd="0" destOrd="0" parTransId="{357F8681-FE8F-4A5F-9F3B-899C26DA9E4A}" sibTransId="{C1319D9A-A1DC-428B-BE83-E34F8148CB6D}"/>
    <dgm:cxn modelId="{9D364FAD-C2E2-47D5-BD7A-E5F1D05757E3}" srcId="{D7BA62D2-28F8-4B05-882A-C8D01FE1110A}" destId="{D33C2E7C-AEDF-4B44-AB47-AA7341C48B49}" srcOrd="2" destOrd="0" parTransId="{2060E6C1-0E1B-4342-A2D4-DF9F66964F59}" sibTransId="{FCAB35D9-0DE9-44A4-8A88-205530928ED0}"/>
    <dgm:cxn modelId="{C660B949-7354-4CB8-9F8C-1FAA12A582FD}" type="presOf" srcId="{EEF28CBF-9FBB-4A44-A107-F54CDD20FD45}" destId="{116881D0-5FC4-42D4-A858-A06E0C4D3B43}" srcOrd="0" destOrd="0" presId="urn:microsoft.com/office/officeart/2005/8/layout/hList2"/>
    <dgm:cxn modelId="{2354213A-FD75-4B0A-B9A1-11F885347A6C}" type="presOf" srcId="{AB85D858-8682-43EB-BBED-12C1D4CCF8F3}" destId="{47567668-FB01-4461-BF36-1E132C11CCD5}" srcOrd="0" destOrd="0" presId="urn:microsoft.com/office/officeart/2005/8/layout/hList2"/>
    <dgm:cxn modelId="{AE9A3B28-27EA-4316-8BAA-4474EB33D1CE}" srcId="{D7BA62D2-28F8-4B05-882A-C8D01FE1110A}" destId="{857B92E4-54E4-45A1-BB75-992014E906A7}" srcOrd="3" destOrd="0" parTransId="{C945C166-2E92-4F63-90EC-CCD90E08554B}" sibTransId="{7EE3211D-516B-4A9A-AE01-3B8161C2C385}"/>
    <dgm:cxn modelId="{EEE52DB8-91D6-4792-A7DC-A2038D4C56C5}" srcId="{D7BA62D2-28F8-4B05-882A-C8D01FE1110A}" destId="{91A0D54B-11D1-4836-814E-3534D790925D}" srcOrd="4" destOrd="0" parTransId="{359D331E-5B86-4FA3-A6F9-5A320B513152}" sibTransId="{9D275189-F3A4-4254-BB01-AA12DC88F9EA}"/>
    <dgm:cxn modelId="{89DC9686-7D87-46B7-8D22-A94BC78B47CA}" type="presOf" srcId="{E016E06A-C71C-4029-A7BD-0F9079282D25}" destId="{07D4A8B8-A103-471D-BB6A-921CB0F78B7B}" srcOrd="0" destOrd="3" presId="urn:microsoft.com/office/officeart/2005/8/layout/hList2"/>
    <dgm:cxn modelId="{71832C22-322F-4294-8892-242D6DA9E8BE}" srcId="{51958DA1-C6D0-483D-9C47-AC1BC38EDB5A}" destId="{1E452650-F34F-43D1-ADBD-20FC2544DB6F}" srcOrd="2" destOrd="0" parTransId="{55EDBDE5-E048-471C-A339-2141CD8E839C}" sibTransId="{456079C8-0FF5-4F28-A14A-9B6420C95D16}"/>
    <dgm:cxn modelId="{4D47DC3C-E739-405D-84AA-9F3A4296C93E}" type="presOf" srcId="{D030BE1D-C95D-415C-B749-41215EFAFD45}" destId="{910A79F4-E212-440B-8D69-ABBAEC4E9872}" srcOrd="0" destOrd="3" presId="urn:microsoft.com/office/officeart/2005/8/layout/hList2"/>
    <dgm:cxn modelId="{4E823F5F-55CB-4A37-A6ED-A1AA1F517D8A}" type="presParOf" srcId="{116881D0-5FC4-42D4-A858-A06E0C4D3B43}" destId="{9596AFB1-159C-4184-841D-ACF9D8057179}" srcOrd="0" destOrd="0" presId="urn:microsoft.com/office/officeart/2005/8/layout/hList2"/>
    <dgm:cxn modelId="{68ADDEDA-B521-48D4-88B8-498110E4C8A8}" type="presParOf" srcId="{9596AFB1-159C-4184-841D-ACF9D8057179}" destId="{D046F5AE-B404-4E99-B462-DB892717B5C2}" srcOrd="0" destOrd="0" presId="urn:microsoft.com/office/officeart/2005/8/layout/hList2"/>
    <dgm:cxn modelId="{9B39D4F1-3199-43B4-9C2E-D4FC25629D95}" type="presParOf" srcId="{9596AFB1-159C-4184-841D-ACF9D8057179}" destId="{07D4A8B8-A103-471D-BB6A-921CB0F78B7B}" srcOrd="1" destOrd="0" presId="urn:microsoft.com/office/officeart/2005/8/layout/hList2"/>
    <dgm:cxn modelId="{802948D8-2E70-4F09-936F-98FFC7F06C38}" type="presParOf" srcId="{9596AFB1-159C-4184-841D-ACF9D8057179}" destId="{FE65CD22-2D8E-48BD-9079-724EE227DCBF}" srcOrd="2" destOrd="0" presId="urn:microsoft.com/office/officeart/2005/8/layout/hList2"/>
    <dgm:cxn modelId="{7F6D90D6-C771-4EFA-9737-83B2D5BE7F79}" type="presParOf" srcId="{116881D0-5FC4-42D4-A858-A06E0C4D3B43}" destId="{F5723989-BBD0-4158-9BCA-8CD510FA59EE}" srcOrd="1" destOrd="0" presId="urn:microsoft.com/office/officeart/2005/8/layout/hList2"/>
    <dgm:cxn modelId="{F480B94B-9E32-4B4C-BBE1-6C94634FB8B6}" type="presParOf" srcId="{116881D0-5FC4-42D4-A858-A06E0C4D3B43}" destId="{9A626AFE-9699-4556-A59F-E999E24FA446}" srcOrd="2" destOrd="0" presId="urn:microsoft.com/office/officeart/2005/8/layout/hList2"/>
    <dgm:cxn modelId="{2B187FC0-D3E9-4FD0-9188-4FD99D8F3748}" type="presParOf" srcId="{9A626AFE-9699-4556-A59F-E999E24FA446}" destId="{F2936AA4-485B-469F-8198-7D9C168CF913}" srcOrd="0" destOrd="0" presId="urn:microsoft.com/office/officeart/2005/8/layout/hList2"/>
    <dgm:cxn modelId="{C7A70B96-081C-4016-9672-6FA9890C85A8}" type="presParOf" srcId="{9A626AFE-9699-4556-A59F-E999E24FA446}" destId="{DC9F92D7-6F79-4931-ACC5-0D7132B06C3F}" srcOrd="1" destOrd="0" presId="urn:microsoft.com/office/officeart/2005/8/layout/hList2"/>
    <dgm:cxn modelId="{A9CBB281-F7F5-4EF6-AF06-3488D03054CD}" type="presParOf" srcId="{9A626AFE-9699-4556-A59F-E999E24FA446}" destId="{C3B24460-6535-41D2-823C-9696A1B0552B}" srcOrd="2" destOrd="0" presId="urn:microsoft.com/office/officeart/2005/8/layout/hList2"/>
    <dgm:cxn modelId="{297090CC-8AEE-41EC-85F1-A0446B6627EC}" type="presParOf" srcId="{116881D0-5FC4-42D4-A858-A06E0C4D3B43}" destId="{12D15594-4C9F-4E03-9FC2-582C662AB7EF}" srcOrd="3" destOrd="0" presId="urn:microsoft.com/office/officeart/2005/8/layout/hList2"/>
    <dgm:cxn modelId="{77A34D1A-626A-4F8A-83EB-B34BA8EB230C}" type="presParOf" srcId="{116881D0-5FC4-42D4-A858-A06E0C4D3B43}" destId="{5DA7F31A-7BE0-43EE-A8DB-9DF94D9BFBF2}" srcOrd="4" destOrd="0" presId="urn:microsoft.com/office/officeart/2005/8/layout/hList2"/>
    <dgm:cxn modelId="{3B8A838F-E968-47A6-9C27-469589267FEB}" type="presParOf" srcId="{5DA7F31A-7BE0-43EE-A8DB-9DF94D9BFBF2}" destId="{75DEFDBA-B09D-4906-AEBF-FC0162FCEE49}" srcOrd="0" destOrd="0" presId="urn:microsoft.com/office/officeart/2005/8/layout/hList2"/>
    <dgm:cxn modelId="{0830E172-DE55-43E1-9E4B-9711A996F2B6}" type="presParOf" srcId="{5DA7F31A-7BE0-43EE-A8DB-9DF94D9BFBF2}" destId="{910A79F4-E212-440B-8D69-ABBAEC4E9872}" srcOrd="1" destOrd="0" presId="urn:microsoft.com/office/officeart/2005/8/layout/hList2"/>
    <dgm:cxn modelId="{607CB67F-8A38-4B7A-9B6F-0A79E1808521}" type="presParOf" srcId="{5DA7F31A-7BE0-43EE-A8DB-9DF94D9BFBF2}" destId="{47567668-FB01-4461-BF36-1E132C11CCD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F7D61-978B-4967-B376-C10C8CA8579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7C2B891A-3EE4-4A3C-9311-99775A7FF1CB}">
      <dgm:prSet phldrT="[Texto]" custT="1"/>
      <dgm:spPr/>
      <dgm:t>
        <a:bodyPr/>
        <a:lstStyle/>
        <a:p>
          <a:r>
            <a:rPr lang="es-EC" sz="1300" b="0" smtClean="0"/>
            <a:t>Barreras Arancelarias del 0%</a:t>
          </a:r>
          <a:endParaRPr lang="es-EC" sz="1300" b="0" dirty="0"/>
        </a:p>
      </dgm:t>
    </dgm:pt>
    <dgm:pt modelId="{A5165B57-77E7-4D01-9F56-627DCA8F6F4C}" type="parTrans" cxnId="{6297ADC7-CC54-4708-AFCD-D44AAB5385BF}">
      <dgm:prSet/>
      <dgm:spPr/>
      <dgm:t>
        <a:bodyPr/>
        <a:lstStyle/>
        <a:p>
          <a:endParaRPr lang="es-EC" sz="1300" b="0">
            <a:solidFill>
              <a:schemeClr val="bg1"/>
            </a:solidFill>
          </a:endParaRPr>
        </a:p>
      </dgm:t>
    </dgm:pt>
    <dgm:pt modelId="{B945F3F2-E9D2-4BBE-92FE-E3F3944D3CC8}" type="sibTrans" cxnId="{6297ADC7-CC54-4708-AFCD-D44AAB5385BF}">
      <dgm:prSet/>
      <dgm:spPr/>
      <dgm:t>
        <a:bodyPr/>
        <a:lstStyle/>
        <a:p>
          <a:endParaRPr lang="es-EC" sz="1300" b="0">
            <a:solidFill>
              <a:schemeClr val="bg1"/>
            </a:solidFill>
          </a:endParaRPr>
        </a:p>
      </dgm:t>
    </dgm:pt>
    <dgm:pt modelId="{79EE4516-6FAC-49B2-9312-C66661F7820E}">
      <dgm:prSet phldrT="[Texto]" custT="1"/>
      <dgm:spPr/>
      <dgm:t>
        <a:bodyPr/>
        <a:lstStyle/>
        <a:p>
          <a:r>
            <a:rPr lang="es-EC" sz="1300" b="0" dirty="0" smtClean="0"/>
            <a:t>Etiquetado de productos alimenticios</a:t>
          </a:r>
          <a:endParaRPr lang="es-EC" sz="1300" b="0" dirty="0"/>
        </a:p>
      </dgm:t>
    </dgm:pt>
    <dgm:pt modelId="{E9E3201B-166B-4F77-84B0-02FD35C3AD81}" type="parTrans" cxnId="{BB839438-70D4-4D1A-AD1C-75037030640E}">
      <dgm:prSet/>
      <dgm:spPr/>
      <dgm:t>
        <a:bodyPr/>
        <a:lstStyle/>
        <a:p>
          <a:endParaRPr lang="es-EC" sz="1300" b="0">
            <a:solidFill>
              <a:schemeClr val="bg1"/>
            </a:solidFill>
          </a:endParaRPr>
        </a:p>
      </dgm:t>
    </dgm:pt>
    <dgm:pt modelId="{A2B6A538-6B1F-44C1-862E-459F139724AA}" type="sibTrans" cxnId="{BB839438-70D4-4D1A-AD1C-75037030640E}">
      <dgm:prSet/>
      <dgm:spPr/>
      <dgm:t>
        <a:bodyPr/>
        <a:lstStyle/>
        <a:p>
          <a:endParaRPr lang="es-EC" sz="1300" b="0">
            <a:solidFill>
              <a:schemeClr val="bg1"/>
            </a:solidFill>
          </a:endParaRPr>
        </a:p>
      </dgm:t>
    </dgm:pt>
    <dgm:pt modelId="{ED6140F1-0E09-442D-8701-AA7031B5C3E9}">
      <dgm:prSet phldrT="[Texto]" custT="1"/>
      <dgm:spPr/>
      <dgm:t>
        <a:bodyPr/>
        <a:lstStyle/>
        <a:p>
          <a:r>
            <a:rPr lang="es-EC" sz="1300" b="0" smtClean="0"/>
            <a:t>SGP, apoya a los países en vías de desarrollo.</a:t>
          </a:r>
          <a:endParaRPr lang="es-EC" sz="1300" b="0" dirty="0"/>
        </a:p>
      </dgm:t>
    </dgm:pt>
    <dgm:pt modelId="{AF06EB38-7DB4-4EBF-AD87-5C16371CF83B}" type="parTrans" cxnId="{8E48305D-B042-4C5B-AF86-CCEA6D0F9177}">
      <dgm:prSet/>
      <dgm:spPr/>
      <dgm:t>
        <a:bodyPr/>
        <a:lstStyle/>
        <a:p>
          <a:endParaRPr lang="es-EC" sz="1300" b="0">
            <a:solidFill>
              <a:schemeClr val="bg1"/>
            </a:solidFill>
          </a:endParaRPr>
        </a:p>
      </dgm:t>
    </dgm:pt>
    <dgm:pt modelId="{3B6ECB6F-F7F0-4C22-AD5F-590B953213C0}" type="sibTrans" cxnId="{8E48305D-B042-4C5B-AF86-CCEA6D0F9177}">
      <dgm:prSet/>
      <dgm:spPr/>
      <dgm:t>
        <a:bodyPr/>
        <a:lstStyle/>
        <a:p>
          <a:endParaRPr lang="es-EC" sz="1300" b="0">
            <a:solidFill>
              <a:schemeClr val="bg1"/>
            </a:solidFill>
          </a:endParaRPr>
        </a:p>
      </dgm:t>
    </dgm:pt>
    <dgm:pt modelId="{B56FF48C-02C2-4250-81A9-EEB489AC6FA3}">
      <dgm:prSet custT="1"/>
      <dgm:spPr/>
      <dgm:t>
        <a:bodyPr/>
        <a:lstStyle/>
        <a:p>
          <a:r>
            <a:rPr lang="es-EC" sz="1300" b="0" dirty="0" smtClean="0"/>
            <a:t>Control de residuos de plaguicidas en productos alimenticios de origen vegetal y animal</a:t>
          </a:r>
          <a:endParaRPr lang="es-EC" sz="1300" b="0" dirty="0"/>
        </a:p>
      </dgm:t>
    </dgm:pt>
    <dgm:pt modelId="{287E02D6-F72C-4743-87B4-9FBA524B626A}" type="parTrans" cxnId="{DE8CBF88-7FC6-451F-B153-7B2826853D9A}">
      <dgm:prSet/>
      <dgm:spPr/>
      <dgm:t>
        <a:bodyPr/>
        <a:lstStyle/>
        <a:p>
          <a:endParaRPr lang="es-EC" sz="1300" b="0">
            <a:solidFill>
              <a:schemeClr val="bg1"/>
            </a:solidFill>
          </a:endParaRPr>
        </a:p>
      </dgm:t>
    </dgm:pt>
    <dgm:pt modelId="{088046AA-F3F4-4162-834E-921962062A1B}" type="sibTrans" cxnId="{DE8CBF88-7FC6-451F-B153-7B2826853D9A}">
      <dgm:prSet/>
      <dgm:spPr/>
      <dgm:t>
        <a:bodyPr/>
        <a:lstStyle/>
        <a:p>
          <a:endParaRPr lang="es-EC" sz="1300" b="0">
            <a:solidFill>
              <a:schemeClr val="bg1"/>
            </a:solidFill>
          </a:endParaRPr>
        </a:p>
      </dgm:t>
    </dgm:pt>
    <dgm:pt modelId="{0DDE43D0-F4C9-4AB4-9886-4DF7CDBF0C63}" type="pres">
      <dgm:prSet presAssocID="{EE5F7D61-978B-4967-B376-C10C8CA8579C}" presName="Name0" presStyleCnt="0">
        <dgm:presLayoutVars>
          <dgm:chMax val="7"/>
          <dgm:chPref val="7"/>
          <dgm:dir/>
        </dgm:presLayoutVars>
      </dgm:prSet>
      <dgm:spPr/>
      <dgm:t>
        <a:bodyPr/>
        <a:lstStyle/>
        <a:p>
          <a:endParaRPr lang="es-EC"/>
        </a:p>
      </dgm:t>
    </dgm:pt>
    <dgm:pt modelId="{6D87144E-D107-4AD2-B5CD-ECC554E24BFA}" type="pres">
      <dgm:prSet presAssocID="{EE5F7D61-978B-4967-B376-C10C8CA8579C}" presName="Name1" presStyleCnt="0"/>
      <dgm:spPr/>
      <dgm:t>
        <a:bodyPr/>
        <a:lstStyle/>
        <a:p>
          <a:endParaRPr lang="es-EC"/>
        </a:p>
      </dgm:t>
    </dgm:pt>
    <dgm:pt modelId="{83EBA75D-1B76-454B-9EE4-1B2B148BFB73}" type="pres">
      <dgm:prSet presAssocID="{EE5F7D61-978B-4967-B376-C10C8CA8579C}" presName="cycle" presStyleCnt="0"/>
      <dgm:spPr/>
      <dgm:t>
        <a:bodyPr/>
        <a:lstStyle/>
        <a:p>
          <a:endParaRPr lang="es-EC"/>
        </a:p>
      </dgm:t>
    </dgm:pt>
    <dgm:pt modelId="{6E420BFD-2C1D-4D6A-85D6-8370187D55D5}" type="pres">
      <dgm:prSet presAssocID="{EE5F7D61-978B-4967-B376-C10C8CA8579C}" presName="srcNode" presStyleLbl="node1" presStyleIdx="0" presStyleCnt="4"/>
      <dgm:spPr/>
      <dgm:t>
        <a:bodyPr/>
        <a:lstStyle/>
        <a:p>
          <a:endParaRPr lang="es-EC"/>
        </a:p>
      </dgm:t>
    </dgm:pt>
    <dgm:pt modelId="{C8BA9855-A667-4F3C-8315-1E8406058A47}" type="pres">
      <dgm:prSet presAssocID="{EE5F7D61-978B-4967-B376-C10C8CA8579C}" presName="conn" presStyleLbl="parChTrans1D2" presStyleIdx="0" presStyleCnt="1"/>
      <dgm:spPr/>
      <dgm:t>
        <a:bodyPr/>
        <a:lstStyle/>
        <a:p>
          <a:endParaRPr lang="es-EC"/>
        </a:p>
      </dgm:t>
    </dgm:pt>
    <dgm:pt modelId="{1B9625EC-7AE3-4A9B-8C8B-379556960268}" type="pres">
      <dgm:prSet presAssocID="{EE5F7D61-978B-4967-B376-C10C8CA8579C}" presName="extraNode" presStyleLbl="node1" presStyleIdx="0" presStyleCnt="4"/>
      <dgm:spPr/>
      <dgm:t>
        <a:bodyPr/>
        <a:lstStyle/>
        <a:p>
          <a:endParaRPr lang="es-EC"/>
        </a:p>
      </dgm:t>
    </dgm:pt>
    <dgm:pt modelId="{F498EA13-454D-4761-84B9-C91D11282263}" type="pres">
      <dgm:prSet presAssocID="{EE5F7D61-978B-4967-B376-C10C8CA8579C}" presName="dstNode" presStyleLbl="node1" presStyleIdx="0" presStyleCnt="4"/>
      <dgm:spPr/>
      <dgm:t>
        <a:bodyPr/>
        <a:lstStyle/>
        <a:p>
          <a:endParaRPr lang="es-EC"/>
        </a:p>
      </dgm:t>
    </dgm:pt>
    <dgm:pt modelId="{0734147A-3C5F-4FC2-BD3B-4BEAF95C1DF8}" type="pres">
      <dgm:prSet presAssocID="{7C2B891A-3EE4-4A3C-9311-99775A7FF1CB}" presName="text_1" presStyleLbl="node1" presStyleIdx="0" presStyleCnt="4">
        <dgm:presLayoutVars>
          <dgm:bulletEnabled val="1"/>
        </dgm:presLayoutVars>
      </dgm:prSet>
      <dgm:spPr/>
      <dgm:t>
        <a:bodyPr/>
        <a:lstStyle/>
        <a:p>
          <a:endParaRPr lang="es-EC"/>
        </a:p>
      </dgm:t>
    </dgm:pt>
    <dgm:pt modelId="{1C2C0011-6986-4B33-90C0-FEFA47097F16}" type="pres">
      <dgm:prSet presAssocID="{7C2B891A-3EE4-4A3C-9311-99775A7FF1CB}" presName="accent_1" presStyleCnt="0"/>
      <dgm:spPr/>
      <dgm:t>
        <a:bodyPr/>
        <a:lstStyle/>
        <a:p>
          <a:endParaRPr lang="es-EC"/>
        </a:p>
      </dgm:t>
    </dgm:pt>
    <dgm:pt modelId="{896B02C9-04D5-40AC-ABF8-02940C8A3BAE}" type="pres">
      <dgm:prSet presAssocID="{7C2B891A-3EE4-4A3C-9311-99775A7FF1CB}"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FEDCD559-F9FB-49B6-B3B5-BE154DAB00CF}" type="pres">
      <dgm:prSet presAssocID="{B56FF48C-02C2-4250-81A9-EEB489AC6FA3}" presName="text_2" presStyleLbl="node1" presStyleIdx="1" presStyleCnt="4">
        <dgm:presLayoutVars>
          <dgm:bulletEnabled val="1"/>
        </dgm:presLayoutVars>
      </dgm:prSet>
      <dgm:spPr/>
      <dgm:t>
        <a:bodyPr/>
        <a:lstStyle/>
        <a:p>
          <a:endParaRPr lang="es-EC"/>
        </a:p>
      </dgm:t>
    </dgm:pt>
    <dgm:pt modelId="{2728E0DF-659E-4074-A206-21C7E0FEC67A}" type="pres">
      <dgm:prSet presAssocID="{B56FF48C-02C2-4250-81A9-EEB489AC6FA3}" presName="accent_2" presStyleCnt="0"/>
      <dgm:spPr/>
      <dgm:t>
        <a:bodyPr/>
        <a:lstStyle/>
        <a:p>
          <a:endParaRPr lang="es-EC"/>
        </a:p>
      </dgm:t>
    </dgm:pt>
    <dgm:pt modelId="{3615EC85-33E6-4F03-B034-60D553FB9ABF}" type="pres">
      <dgm:prSet presAssocID="{B56FF48C-02C2-4250-81A9-EEB489AC6FA3}"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FE6D275E-666B-403A-B211-D95333E48A38}" type="pres">
      <dgm:prSet presAssocID="{79EE4516-6FAC-49B2-9312-C66661F7820E}" presName="text_3" presStyleLbl="node1" presStyleIdx="2" presStyleCnt="4">
        <dgm:presLayoutVars>
          <dgm:bulletEnabled val="1"/>
        </dgm:presLayoutVars>
      </dgm:prSet>
      <dgm:spPr/>
      <dgm:t>
        <a:bodyPr/>
        <a:lstStyle/>
        <a:p>
          <a:endParaRPr lang="es-EC"/>
        </a:p>
      </dgm:t>
    </dgm:pt>
    <dgm:pt modelId="{0EFC881F-CA92-4D69-ABF4-53B8071CA1BA}" type="pres">
      <dgm:prSet presAssocID="{79EE4516-6FAC-49B2-9312-C66661F7820E}" presName="accent_3" presStyleCnt="0"/>
      <dgm:spPr/>
      <dgm:t>
        <a:bodyPr/>
        <a:lstStyle/>
        <a:p>
          <a:endParaRPr lang="es-EC"/>
        </a:p>
      </dgm:t>
    </dgm:pt>
    <dgm:pt modelId="{25A7A42D-0004-4064-B422-EB425B326594}" type="pres">
      <dgm:prSet presAssocID="{79EE4516-6FAC-49B2-9312-C66661F7820E}"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2205BB7C-5A32-473B-9D5F-F3EFDD145A2B}" type="pres">
      <dgm:prSet presAssocID="{ED6140F1-0E09-442D-8701-AA7031B5C3E9}" presName="text_4" presStyleLbl="node1" presStyleIdx="3" presStyleCnt="4">
        <dgm:presLayoutVars>
          <dgm:bulletEnabled val="1"/>
        </dgm:presLayoutVars>
      </dgm:prSet>
      <dgm:spPr/>
      <dgm:t>
        <a:bodyPr/>
        <a:lstStyle/>
        <a:p>
          <a:endParaRPr lang="es-EC"/>
        </a:p>
      </dgm:t>
    </dgm:pt>
    <dgm:pt modelId="{F369E5BC-793E-47F5-9D40-7945AB239420}" type="pres">
      <dgm:prSet presAssocID="{ED6140F1-0E09-442D-8701-AA7031B5C3E9}" presName="accent_4" presStyleCnt="0"/>
      <dgm:spPr/>
      <dgm:t>
        <a:bodyPr/>
        <a:lstStyle/>
        <a:p>
          <a:endParaRPr lang="es-EC"/>
        </a:p>
      </dgm:t>
    </dgm:pt>
    <dgm:pt modelId="{B18F2899-0DC9-4211-A3EE-797A149BFEA6}" type="pres">
      <dgm:prSet presAssocID="{ED6140F1-0E09-442D-8701-AA7031B5C3E9}"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DE8CBF88-7FC6-451F-B153-7B2826853D9A}" srcId="{EE5F7D61-978B-4967-B376-C10C8CA8579C}" destId="{B56FF48C-02C2-4250-81A9-EEB489AC6FA3}" srcOrd="1" destOrd="0" parTransId="{287E02D6-F72C-4743-87B4-9FBA524B626A}" sibTransId="{088046AA-F3F4-4162-834E-921962062A1B}"/>
    <dgm:cxn modelId="{D9D6FF92-623C-4E6C-9EC9-B2828B3AC437}" type="presOf" srcId="{B56FF48C-02C2-4250-81A9-EEB489AC6FA3}" destId="{FEDCD559-F9FB-49B6-B3B5-BE154DAB00CF}" srcOrd="0" destOrd="0" presId="urn:microsoft.com/office/officeart/2008/layout/VerticalCurvedList"/>
    <dgm:cxn modelId="{8E48305D-B042-4C5B-AF86-CCEA6D0F9177}" srcId="{EE5F7D61-978B-4967-B376-C10C8CA8579C}" destId="{ED6140F1-0E09-442D-8701-AA7031B5C3E9}" srcOrd="3" destOrd="0" parTransId="{AF06EB38-7DB4-4EBF-AD87-5C16371CF83B}" sibTransId="{3B6ECB6F-F7F0-4C22-AD5F-590B953213C0}"/>
    <dgm:cxn modelId="{7000E9A8-FA3A-4B44-9801-C33019AC9538}" type="presOf" srcId="{EE5F7D61-978B-4967-B376-C10C8CA8579C}" destId="{0DDE43D0-F4C9-4AB4-9886-4DF7CDBF0C63}" srcOrd="0" destOrd="0" presId="urn:microsoft.com/office/officeart/2008/layout/VerticalCurvedList"/>
    <dgm:cxn modelId="{6297ADC7-CC54-4708-AFCD-D44AAB5385BF}" srcId="{EE5F7D61-978B-4967-B376-C10C8CA8579C}" destId="{7C2B891A-3EE4-4A3C-9311-99775A7FF1CB}" srcOrd="0" destOrd="0" parTransId="{A5165B57-77E7-4D01-9F56-627DCA8F6F4C}" sibTransId="{B945F3F2-E9D2-4BBE-92FE-E3F3944D3CC8}"/>
    <dgm:cxn modelId="{13D1191F-3CCE-4D3B-8FC8-8EB40CE6266E}" type="presOf" srcId="{79EE4516-6FAC-49B2-9312-C66661F7820E}" destId="{FE6D275E-666B-403A-B211-D95333E48A38}" srcOrd="0" destOrd="0" presId="urn:microsoft.com/office/officeart/2008/layout/VerticalCurvedList"/>
    <dgm:cxn modelId="{48B54569-9B4B-4A9B-8A4E-B639F14042E3}" type="presOf" srcId="{ED6140F1-0E09-442D-8701-AA7031B5C3E9}" destId="{2205BB7C-5A32-473B-9D5F-F3EFDD145A2B}" srcOrd="0" destOrd="0" presId="urn:microsoft.com/office/officeart/2008/layout/VerticalCurvedList"/>
    <dgm:cxn modelId="{59E76BA4-7A5A-4CD5-B951-503F0916587A}" type="presOf" srcId="{7C2B891A-3EE4-4A3C-9311-99775A7FF1CB}" destId="{0734147A-3C5F-4FC2-BD3B-4BEAF95C1DF8}" srcOrd="0" destOrd="0" presId="urn:microsoft.com/office/officeart/2008/layout/VerticalCurvedList"/>
    <dgm:cxn modelId="{BB839438-70D4-4D1A-AD1C-75037030640E}" srcId="{EE5F7D61-978B-4967-B376-C10C8CA8579C}" destId="{79EE4516-6FAC-49B2-9312-C66661F7820E}" srcOrd="2" destOrd="0" parTransId="{E9E3201B-166B-4F77-84B0-02FD35C3AD81}" sibTransId="{A2B6A538-6B1F-44C1-862E-459F139724AA}"/>
    <dgm:cxn modelId="{B50E5D18-D5A8-43E8-B6CE-168BB18F6644}" type="presOf" srcId="{B945F3F2-E9D2-4BBE-92FE-E3F3944D3CC8}" destId="{C8BA9855-A667-4F3C-8315-1E8406058A47}" srcOrd="0" destOrd="0" presId="urn:microsoft.com/office/officeart/2008/layout/VerticalCurvedList"/>
    <dgm:cxn modelId="{802ED2DF-CA50-4487-9F1E-B7F9F5B6D2E3}" type="presParOf" srcId="{0DDE43D0-F4C9-4AB4-9886-4DF7CDBF0C63}" destId="{6D87144E-D107-4AD2-B5CD-ECC554E24BFA}" srcOrd="0" destOrd="0" presId="urn:microsoft.com/office/officeart/2008/layout/VerticalCurvedList"/>
    <dgm:cxn modelId="{01E14FEE-D2B6-4E30-89E5-BF34A7D223FE}" type="presParOf" srcId="{6D87144E-D107-4AD2-B5CD-ECC554E24BFA}" destId="{83EBA75D-1B76-454B-9EE4-1B2B148BFB73}" srcOrd="0" destOrd="0" presId="urn:microsoft.com/office/officeart/2008/layout/VerticalCurvedList"/>
    <dgm:cxn modelId="{B01E5740-CB42-407D-B7E0-2B58FF6A841B}" type="presParOf" srcId="{83EBA75D-1B76-454B-9EE4-1B2B148BFB73}" destId="{6E420BFD-2C1D-4D6A-85D6-8370187D55D5}" srcOrd="0" destOrd="0" presId="urn:microsoft.com/office/officeart/2008/layout/VerticalCurvedList"/>
    <dgm:cxn modelId="{0906B5D6-425C-4DB6-9462-CA02019AC75A}" type="presParOf" srcId="{83EBA75D-1B76-454B-9EE4-1B2B148BFB73}" destId="{C8BA9855-A667-4F3C-8315-1E8406058A47}" srcOrd="1" destOrd="0" presId="urn:microsoft.com/office/officeart/2008/layout/VerticalCurvedList"/>
    <dgm:cxn modelId="{C874F0B5-657E-4DD6-BBB5-C512C91E4099}" type="presParOf" srcId="{83EBA75D-1B76-454B-9EE4-1B2B148BFB73}" destId="{1B9625EC-7AE3-4A9B-8C8B-379556960268}" srcOrd="2" destOrd="0" presId="urn:microsoft.com/office/officeart/2008/layout/VerticalCurvedList"/>
    <dgm:cxn modelId="{D89B95C0-668C-48E2-BAC8-804EC761F2E9}" type="presParOf" srcId="{83EBA75D-1B76-454B-9EE4-1B2B148BFB73}" destId="{F498EA13-454D-4761-84B9-C91D11282263}" srcOrd="3" destOrd="0" presId="urn:microsoft.com/office/officeart/2008/layout/VerticalCurvedList"/>
    <dgm:cxn modelId="{88355A17-7430-4FF7-948E-35E097443E1C}" type="presParOf" srcId="{6D87144E-D107-4AD2-B5CD-ECC554E24BFA}" destId="{0734147A-3C5F-4FC2-BD3B-4BEAF95C1DF8}" srcOrd="1" destOrd="0" presId="urn:microsoft.com/office/officeart/2008/layout/VerticalCurvedList"/>
    <dgm:cxn modelId="{F6BB0A2E-CF8C-4D6F-B568-2629F49E90D3}" type="presParOf" srcId="{6D87144E-D107-4AD2-B5CD-ECC554E24BFA}" destId="{1C2C0011-6986-4B33-90C0-FEFA47097F16}" srcOrd="2" destOrd="0" presId="urn:microsoft.com/office/officeart/2008/layout/VerticalCurvedList"/>
    <dgm:cxn modelId="{B9DF8F3B-969E-40D0-8CA8-FF571975CBA9}" type="presParOf" srcId="{1C2C0011-6986-4B33-90C0-FEFA47097F16}" destId="{896B02C9-04D5-40AC-ABF8-02940C8A3BAE}" srcOrd="0" destOrd="0" presId="urn:microsoft.com/office/officeart/2008/layout/VerticalCurvedList"/>
    <dgm:cxn modelId="{DA38986B-3BF0-42C4-BAF6-6EB9E5A567A3}" type="presParOf" srcId="{6D87144E-D107-4AD2-B5CD-ECC554E24BFA}" destId="{FEDCD559-F9FB-49B6-B3B5-BE154DAB00CF}" srcOrd="3" destOrd="0" presId="urn:microsoft.com/office/officeart/2008/layout/VerticalCurvedList"/>
    <dgm:cxn modelId="{F11FFAED-229D-4364-B3A8-0E0AA23B9167}" type="presParOf" srcId="{6D87144E-D107-4AD2-B5CD-ECC554E24BFA}" destId="{2728E0DF-659E-4074-A206-21C7E0FEC67A}" srcOrd="4" destOrd="0" presId="urn:microsoft.com/office/officeart/2008/layout/VerticalCurvedList"/>
    <dgm:cxn modelId="{F26002A9-9B33-4677-8429-9667B52EECFF}" type="presParOf" srcId="{2728E0DF-659E-4074-A206-21C7E0FEC67A}" destId="{3615EC85-33E6-4F03-B034-60D553FB9ABF}" srcOrd="0" destOrd="0" presId="urn:microsoft.com/office/officeart/2008/layout/VerticalCurvedList"/>
    <dgm:cxn modelId="{C39FCFE8-186D-421C-BEFD-EA0006B32C74}" type="presParOf" srcId="{6D87144E-D107-4AD2-B5CD-ECC554E24BFA}" destId="{FE6D275E-666B-403A-B211-D95333E48A38}" srcOrd="5" destOrd="0" presId="urn:microsoft.com/office/officeart/2008/layout/VerticalCurvedList"/>
    <dgm:cxn modelId="{7BD5B7BC-6D37-4BE9-9B32-6926531D3FAF}" type="presParOf" srcId="{6D87144E-D107-4AD2-B5CD-ECC554E24BFA}" destId="{0EFC881F-CA92-4D69-ABF4-53B8071CA1BA}" srcOrd="6" destOrd="0" presId="urn:microsoft.com/office/officeart/2008/layout/VerticalCurvedList"/>
    <dgm:cxn modelId="{9A37DBCB-B5A5-4D9C-9DFC-EF3034A58A87}" type="presParOf" srcId="{0EFC881F-CA92-4D69-ABF4-53B8071CA1BA}" destId="{25A7A42D-0004-4064-B422-EB425B326594}" srcOrd="0" destOrd="0" presId="urn:microsoft.com/office/officeart/2008/layout/VerticalCurvedList"/>
    <dgm:cxn modelId="{1BC4C303-0120-407D-B453-C2B9C65B44AC}" type="presParOf" srcId="{6D87144E-D107-4AD2-B5CD-ECC554E24BFA}" destId="{2205BB7C-5A32-473B-9D5F-F3EFDD145A2B}" srcOrd="7" destOrd="0" presId="urn:microsoft.com/office/officeart/2008/layout/VerticalCurvedList"/>
    <dgm:cxn modelId="{DF0C4F01-E736-4F15-B786-32F9BEDABBE9}" type="presParOf" srcId="{6D87144E-D107-4AD2-B5CD-ECC554E24BFA}" destId="{F369E5BC-793E-47F5-9D40-7945AB239420}" srcOrd="8" destOrd="0" presId="urn:microsoft.com/office/officeart/2008/layout/VerticalCurvedList"/>
    <dgm:cxn modelId="{314C010D-B2B8-4FE0-850E-1A65522F7721}" type="presParOf" srcId="{F369E5BC-793E-47F5-9D40-7945AB239420}" destId="{B18F2899-0DC9-4211-A3EE-797A149BFEA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7C514-BD9A-42DB-B1EE-2C680C829B35}"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C"/>
        </a:p>
      </dgm:t>
    </dgm:pt>
    <dgm:pt modelId="{F993CDB4-3D8C-4D0F-8E9C-707CD91CBAD3}">
      <dgm:prSet phldrT="[Texto]" custT="1"/>
      <dgm:spPr/>
      <dgm:t>
        <a:bodyPr/>
        <a:lstStyle/>
        <a:p>
          <a:r>
            <a:rPr lang="es-EC" sz="1100" dirty="0" smtClean="0"/>
            <a:t>Tendencias de consumo</a:t>
          </a:r>
          <a:endParaRPr lang="es-EC" sz="1100" dirty="0"/>
        </a:p>
      </dgm:t>
    </dgm:pt>
    <dgm:pt modelId="{82AB3AAF-F767-45CC-A641-3FB22B8EE606}" type="parTrans" cxnId="{E11FC5EF-B32A-4DB2-9444-151859B71669}">
      <dgm:prSet/>
      <dgm:spPr/>
      <dgm:t>
        <a:bodyPr/>
        <a:lstStyle/>
        <a:p>
          <a:endParaRPr lang="es-EC" sz="3600"/>
        </a:p>
      </dgm:t>
    </dgm:pt>
    <dgm:pt modelId="{25B1D70D-2614-47A1-BDAA-8790838794B8}" type="sibTrans" cxnId="{E11FC5EF-B32A-4DB2-9444-151859B71669}">
      <dgm:prSet/>
      <dgm:spPr/>
      <dgm:t>
        <a:bodyPr/>
        <a:lstStyle/>
        <a:p>
          <a:endParaRPr lang="es-EC" sz="3600"/>
        </a:p>
      </dgm:t>
    </dgm:pt>
    <dgm:pt modelId="{9412C44D-6B4D-4661-A588-37F87BF4AF7F}">
      <dgm:prSet phldrT="[Texto]" custT="1"/>
      <dgm:spPr/>
      <dgm:t>
        <a:bodyPr/>
        <a:lstStyle/>
        <a:p>
          <a:r>
            <a:rPr lang="es-EC" sz="1100" dirty="0" smtClean="0"/>
            <a:t>Alto grado de conciencia basado en una alimentación saludable</a:t>
          </a:r>
          <a:endParaRPr lang="es-EC" sz="1100" dirty="0"/>
        </a:p>
      </dgm:t>
    </dgm:pt>
    <dgm:pt modelId="{588C86F0-9CFF-4181-8F85-4FD6ADDBD8DE}" type="parTrans" cxnId="{9C953234-B51B-4137-BD43-DC5AF830D58D}">
      <dgm:prSet/>
      <dgm:spPr/>
      <dgm:t>
        <a:bodyPr/>
        <a:lstStyle/>
        <a:p>
          <a:endParaRPr lang="es-EC" sz="3600"/>
        </a:p>
      </dgm:t>
    </dgm:pt>
    <dgm:pt modelId="{DD5EA89D-A896-4CEF-9A4C-05D4D27A9AD6}" type="sibTrans" cxnId="{9C953234-B51B-4137-BD43-DC5AF830D58D}">
      <dgm:prSet/>
      <dgm:spPr/>
      <dgm:t>
        <a:bodyPr/>
        <a:lstStyle/>
        <a:p>
          <a:endParaRPr lang="es-EC" sz="3600"/>
        </a:p>
      </dgm:t>
    </dgm:pt>
    <dgm:pt modelId="{65C96B9E-5485-458F-B1A4-6FAD92778614}">
      <dgm:prSet phldrT="[Texto]" custT="1"/>
      <dgm:spPr/>
      <dgm:t>
        <a:bodyPr/>
        <a:lstStyle/>
        <a:p>
          <a:r>
            <a:rPr lang="es-EC" sz="1100" dirty="0" smtClean="0"/>
            <a:t>Productos listos para consumir</a:t>
          </a:r>
          <a:endParaRPr lang="es-EC" sz="1100" dirty="0"/>
        </a:p>
      </dgm:t>
    </dgm:pt>
    <dgm:pt modelId="{0F22C0D3-3C3A-4BC1-B454-9C3A2D797A20}" type="parTrans" cxnId="{F719E2E8-A5B5-437D-BECC-641D3A42F61B}">
      <dgm:prSet/>
      <dgm:spPr/>
      <dgm:t>
        <a:bodyPr/>
        <a:lstStyle/>
        <a:p>
          <a:endParaRPr lang="es-EC" sz="3600"/>
        </a:p>
      </dgm:t>
    </dgm:pt>
    <dgm:pt modelId="{0956D8C0-DE86-4339-BFB5-6D860D7932DF}" type="sibTrans" cxnId="{F719E2E8-A5B5-437D-BECC-641D3A42F61B}">
      <dgm:prSet/>
      <dgm:spPr/>
      <dgm:t>
        <a:bodyPr/>
        <a:lstStyle/>
        <a:p>
          <a:endParaRPr lang="es-EC" sz="3600"/>
        </a:p>
      </dgm:t>
    </dgm:pt>
    <dgm:pt modelId="{B5AE471B-BA04-43E6-A361-EE5469D92125}">
      <dgm:prSet phldrT="[Texto]" custT="1"/>
      <dgm:spPr/>
      <dgm:t>
        <a:bodyPr/>
        <a:lstStyle/>
        <a:p>
          <a:r>
            <a:rPr lang="es-EC" sz="1100" dirty="0" smtClean="0"/>
            <a:t>Abarca 30% mercado orgánico</a:t>
          </a:r>
          <a:endParaRPr lang="es-EC" sz="1100" dirty="0"/>
        </a:p>
      </dgm:t>
    </dgm:pt>
    <dgm:pt modelId="{32646B00-E2B1-4C16-A4D0-76157C62E593}" type="parTrans" cxnId="{AFC55DA7-8E6D-4379-ABC1-A82DFA333996}">
      <dgm:prSet/>
      <dgm:spPr/>
      <dgm:t>
        <a:bodyPr/>
        <a:lstStyle/>
        <a:p>
          <a:endParaRPr lang="es-EC" sz="3600"/>
        </a:p>
      </dgm:t>
    </dgm:pt>
    <dgm:pt modelId="{95D0CECE-C03A-4B68-9A20-353031F7A4EC}" type="sibTrans" cxnId="{AFC55DA7-8E6D-4379-ABC1-A82DFA333996}">
      <dgm:prSet/>
      <dgm:spPr/>
      <dgm:t>
        <a:bodyPr/>
        <a:lstStyle/>
        <a:p>
          <a:endParaRPr lang="es-EC" sz="3600"/>
        </a:p>
      </dgm:t>
    </dgm:pt>
    <dgm:pt modelId="{CEF49F74-A32E-420A-87AE-B31B76B45AF1}">
      <dgm:prSet phldrT="[Texto]" custT="1"/>
      <dgm:spPr/>
      <dgm:t>
        <a:bodyPr/>
        <a:lstStyle/>
        <a:p>
          <a:r>
            <a:rPr lang="es-EC" sz="1100" dirty="0" smtClean="0"/>
            <a:t>Productos de Producción ecológica</a:t>
          </a:r>
          <a:endParaRPr lang="es-EC" sz="1100" dirty="0"/>
        </a:p>
      </dgm:t>
    </dgm:pt>
    <dgm:pt modelId="{2FEAC603-97B6-4834-B07F-B89112C978A5}" type="parTrans" cxnId="{4A577A61-FBEC-4C3D-9212-13FA022EA35F}">
      <dgm:prSet/>
      <dgm:spPr/>
      <dgm:t>
        <a:bodyPr/>
        <a:lstStyle/>
        <a:p>
          <a:endParaRPr lang="es-EC" sz="3600"/>
        </a:p>
      </dgm:t>
    </dgm:pt>
    <dgm:pt modelId="{CBAC9B0E-23BC-4B33-BC56-59C143B02EAC}" type="sibTrans" cxnId="{4A577A61-FBEC-4C3D-9212-13FA022EA35F}">
      <dgm:prSet/>
      <dgm:spPr/>
      <dgm:t>
        <a:bodyPr/>
        <a:lstStyle/>
        <a:p>
          <a:endParaRPr lang="es-EC" sz="3600"/>
        </a:p>
      </dgm:t>
    </dgm:pt>
    <dgm:pt modelId="{813BB12B-610A-40C4-80FF-D797F8135BD1}" type="pres">
      <dgm:prSet presAssocID="{0BF7C514-BD9A-42DB-B1EE-2C680C829B35}" presName="Name0" presStyleCnt="0">
        <dgm:presLayoutVars>
          <dgm:chMax val="7"/>
          <dgm:chPref val="7"/>
          <dgm:dir/>
          <dgm:animLvl val="lvl"/>
        </dgm:presLayoutVars>
      </dgm:prSet>
      <dgm:spPr/>
      <dgm:t>
        <a:bodyPr/>
        <a:lstStyle/>
        <a:p>
          <a:endParaRPr lang="es-EC"/>
        </a:p>
      </dgm:t>
    </dgm:pt>
    <dgm:pt modelId="{BF9BBD43-A241-4B1B-A586-83008FE2DAC2}" type="pres">
      <dgm:prSet presAssocID="{F993CDB4-3D8C-4D0F-8E9C-707CD91CBAD3}" presName="Accent1" presStyleCnt="0"/>
      <dgm:spPr/>
    </dgm:pt>
    <dgm:pt modelId="{0ED25C93-B577-4488-A00D-393C8BAC866D}" type="pres">
      <dgm:prSet presAssocID="{F993CDB4-3D8C-4D0F-8E9C-707CD91CBAD3}" presName="Accent" presStyleLbl="node1" presStyleIdx="0" presStyleCnt="5" custLinFactNeighborX="8536"/>
      <dgm:spPr/>
    </dgm:pt>
    <dgm:pt modelId="{1A63A77A-4C03-4CA3-B2AA-4FFCF87DFA11}" type="pres">
      <dgm:prSet presAssocID="{F993CDB4-3D8C-4D0F-8E9C-707CD91CBAD3}" presName="Parent1" presStyleLbl="revTx" presStyleIdx="0" presStyleCnt="5">
        <dgm:presLayoutVars>
          <dgm:chMax val="1"/>
          <dgm:chPref val="1"/>
          <dgm:bulletEnabled val="1"/>
        </dgm:presLayoutVars>
      </dgm:prSet>
      <dgm:spPr/>
      <dgm:t>
        <a:bodyPr/>
        <a:lstStyle/>
        <a:p>
          <a:endParaRPr lang="es-EC"/>
        </a:p>
      </dgm:t>
    </dgm:pt>
    <dgm:pt modelId="{7E118B92-BB53-4CC5-94AF-282C3AE2DF5B}" type="pres">
      <dgm:prSet presAssocID="{9412C44D-6B4D-4661-A588-37F87BF4AF7F}" presName="Accent2" presStyleCnt="0"/>
      <dgm:spPr/>
    </dgm:pt>
    <dgm:pt modelId="{51863FB4-989E-45FD-9FDF-FDA0C0C2FBD8}" type="pres">
      <dgm:prSet presAssocID="{9412C44D-6B4D-4661-A588-37F87BF4AF7F}" presName="Accent" presStyleLbl="node1" presStyleIdx="1" presStyleCnt="5" custLinFactNeighborX="-13683"/>
      <dgm:spPr/>
    </dgm:pt>
    <dgm:pt modelId="{9E0076BB-2ADB-4A8E-9B6A-1F349A10A602}" type="pres">
      <dgm:prSet presAssocID="{9412C44D-6B4D-4661-A588-37F87BF4AF7F}" presName="Parent2" presStyleLbl="revTx" presStyleIdx="1" presStyleCnt="5" custScaleX="123490" custScaleY="126702">
        <dgm:presLayoutVars>
          <dgm:chMax val="1"/>
          <dgm:chPref val="1"/>
          <dgm:bulletEnabled val="1"/>
        </dgm:presLayoutVars>
      </dgm:prSet>
      <dgm:spPr/>
      <dgm:t>
        <a:bodyPr/>
        <a:lstStyle/>
        <a:p>
          <a:endParaRPr lang="es-EC"/>
        </a:p>
      </dgm:t>
    </dgm:pt>
    <dgm:pt modelId="{58826E10-BFEF-4A19-A712-4A8E57E62A6B}" type="pres">
      <dgm:prSet presAssocID="{65C96B9E-5485-458F-B1A4-6FAD92778614}" presName="Accent3" presStyleCnt="0"/>
      <dgm:spPr/>
    </dgm:pt>
    <dgm:pt modelId="{B5D39F31-CB21-4D21-ACFD-9251432239D6}" type="pres">
      <dgm:prSet presAssocID="{65C96B9E-5485-458F-B1A4-6FAD92778614}" presName="Accent" presStyleLbl="node1" presStyleIdx="2" presStyleCnt="5" custLinFactNeighborX="8536" custLinFactNeighborY="1832"/>
      <dgm:spPr>
        <a:blipFill rotWithShape="0">
          <a:blip xmlns:r="http://schemas.openxmlformats.org/officeDocument/2006/relationships" r:embed="rId1"/>
          <a:stretch>
            <a:fillRect/>
          </a:stretch>
        </a:blipFill>
      </dgm:spPr>
      <dgm:t>
        <a:bodyPr/>
        <a:lstStyle/>
        <a:p>
          <a:endParaRPr lang="es-EC"/>
        </a:p>
      </dgm:t>
    </dgm:pt>
    <dgm:pt modelId="{36DC0CEC-664F-45C2-84F8-3A1DF844FC53}" type="pres">
      <dgm:prSet presAssocID="{65C96B9E-5485-458F-B1A4-6FAD92778614}" presName="Parent3" presStyleLbl="revTx" presStyleIdx="2" presStyleCnt="5">
        <dgm:presLayoutVars>
          <dgm:chMax val="1"/>
          <dgm:chPref val="1"/>
          <dgm:bulletEnabled val="1"/>
        </dgm:presLayoutVars>
      </dgm:prSet>
      <dgm:spPr/>
      <dgm:t>
        <a:bodyPr/>
        <a:lstStyle/>
        <a:p>
          <a:endParaRPr lang="es-EC"/>
        </a:p>
      </dgm:t>
    </dgm:pt>
    <dgm:pt modelId="{503E1253-E803-4EB0-B92C-E0943B2CAA80}" type="pres">
      <dgm:prSet presAssocID="{B5AE471B-BA04-43E6-A361-EE5469D92125}" presName="Accent4" presStyleCnt="0"/>
      <dgm:spPr/>
    </dgm:pt>
    <dgm:pt modelId="{084B416D-7A33-4317-817B-9A994943EB4B}" type="pres">
      <dgm:prSet presAssocID="{B5AE471B-BA04-43E6-A361-EE5469D92125}" presName="Accent" presStyleLbl="node1" presStyleIdx="3" presStyleCnt="5"/>
      <dgm:spPr/>
    </dgm:pt>
    <dgm:pt modelId="{33BEB1AD-31BD-4663-A6AD-E568797D867D}" type="pres">
      <dgm:prSet presAssocID="{B5AE471B-BA04-43E6-A361-EE5469D92125}" presName="Parent4" presStyleLbl="revTx" presStyleIdx="3" presStyleCnt="5">
        <dgm:presLayoutVars>
          <dgm:chMax val="1"/>
          <dgm:chPref val="1"/>
          <dgm:bulletEnabled val="1"/>
        </dgm:presLayoutVars>
      </dgm:prSet>
      <dgm:spPr/>
      <dgm:t>
        <a:bodyPr/>
        <a:lstStyle/>
        <a:p>
          <a:endParaRPr lang="es-EC"/>
        </a:p>
      </dgm:t>
    </dgm:pt>
    <dgm:pt modelId="{9F2CE022-19E7-4AF5-AC94-9CD077D2154F}" type="pres">
      <dgm:prSet presAssocID="{CEF49F74-A32E-420A-87AE-B31B76B45AF1}" presName="Accent5" presStyleCnt="0"/>
      <dgm:spPr/>
    </dgm:pt>
    <dgm:pt modelId="{883FBEB4-81CA-49CC-BCEE-49EA361C9023}" type="pres">
      <dgm:prSet presAssocID="{CEF49F74-A32E-420A-87AE-B31B76B45AF1}" presName="Accent" presStyleLbl="node1" presStyleIdx="4" presStyleCnt="5"/>
      <dgm:spPr/>
    </dgm:pt>
    <dgm:pt modelId="{795CAD0C-18FB-4393-9CC9-0148C8AC8B7C}" type="pres">
      <dgm:prSet presAssocID="{CEF49F74-A32E-420A-87AE-B31B76B45AF1}" presName="Parent5" presStyleLbl="revTx" presStyleIdx="4" presStyleCnt="5">
        <dgm:presLayoutVars>
          <dgm:chMax val="1"/>
          <dgm:chPref val="1"/>
          <dgm:bulletEnabled val="1"/>
        </dgm:presLayoutVars>
      </dgm:prSet>
      <dgm:spPr/>
      <dgm:t>
        <a:bodyPr/>
        <a:lstStyle/>
        <a:p>
          <a:endParaRPr lang="es-EC"/>
        </a:p>
      </dgm:t>
    </dgm:pt>
  </dgm:ptLst>
  <dgm:cxnLst>
    <dgm:cxn modelId="{2020EE2D-EA52-4521-A487-388A5DA64BA0}" type="presOf" srcId="{9412C44D-6B4D-4661-A588-37F87BF4AF7F}" destId="{9E0076BB-2ADB-4A8E-9B6A-1F349A10A602}" srcOrd="0" destOrd="0" presId="urn:microsoft.com/office/officeart/2009/layout/CircleArrowProcess"/>
    <dgm:cxn modelId="{F719E2E8-A5B5-437D-BECC-641D3A42F61B}" srcId="{0BF7C514-BD9A-42DB-B1EE-2C680C829B35}" destId="{65C96B9E-5485-458F-B1A4-6FAD92778614}" srcOrd="2" destOrd="0" parTransId="{0F22C0D3-3C3A-4BC1-B454-9C3A2D797A20}" sibTransId="{0956D8C0-DE86-4339-BFB5-6D860D7932DF}"/>
    <dgm:cxn modelId="{B75280C8-97AE-4ECA-A022-79842CBB96E8}" type="presOf" srcId="{F993CDB4-3D8C-4D0F-8E9C-707CD91CBAD3}" destId="{1A63A77A-4C03-4CA3-B2AA-4FFCF87DFA11}" srcOrd="0" destOrd="0" presId="urn:microsoft.com/office/officeart/2009/layout/CircleArrowProcess"/>
    <dgm:cxn modelId="{AFC55DA7-8E6D-4379-ABC1-A82DFA333996}" srcId="{0BF7C514-BD9A-42DB-B1EE-2C680C829B35}" destId="{B5AE471B-BA04-43E6-A361-EE5469D92125}" srcOrd="3" destOrd="0" parTransId="{32646B00-E2B1-4C16-A4D0-76157C62E593}" sibTransId="{95D0CECE-C03A-4B68-9A20-353031F7A4EC}"/>
    <dgm:cxn modelId="{12830A01-172C-47E4-AB06-8570658FB03A}" type="presOf" srcId="{B5AE471B-BA04-43E6-A361-EE5469D92125}" destId="{33BEB1AD-31BD-4663-A6AD-E568797D867D}" srcOrd="0" destOrd="0" presId="urn:microsoft.com/office/officeart/2009/layout/CircleArrowProcess"/>
    <dgm:cxn modelId="{E11FC5EF-B32A-4DB2-9444-151859B71669}" srcId="{0BF7C514-BD9A-42DB-B1EE-2C680C829B35}" destId="{F993CDB4-3D8C-4D0F-8E9C-707CD91CBAD3}" srcOrd="0" destOrd="0" parTransId="{82AB3AAF-F767-45CC-A641-3FB22B8EE606}" sibTransId="{25B1D70D-2614-47A1-BDAA-8790838794B8}"/>
    <dgm:cxn modelId="{5BD8A023-0C93-45EA-843C-95433E896873}" type="presOf" srcId="{CEF49F74-A32E-420A-87AE-B31B76B45AF1}" destId="{795CAD0C-18FB-4393-9CC9-0148C8AC8B7C}" srcOrd="0" destOrd="0" presId="urn:microsoft.com/office/officeart/2009/layout/CircleArrowProcess"/>
    <dgm:cxn modelId="{5BDEB338-19A6-468A-85B8-B42185AAB786}" type="presOf" srcId="{0BF7C514-BD9A-42DB-B1EE-2C680C829B35}" destId="{813BB12B-610A-40C4-80FF-D797F8135BD1}" srcOrd="0" destOrd="0" presId="urn:microsoft.com/office/officeart/2009/layout/CircleArrowProcess"/>
    <dgm:cxn modelId="{9C953234-B51B-4137-BD43-DC5AF830D58D}" srcId="{0BF7C514-BD9A-42DB-B1EE-2C680C829B35}" destId="{9412C44D-6B4D-4661-A588-37F87BF4AF7F}" srcOrd="1" destOrd="0" parTransId="{588C86F0-9CFF-4181-8F85-4FD6ADDBD8DE}" sibTransId="{DD5EA89D-A896-4CEF-9A4C-05D4D27A9AD6}"/>
    <dgm:cxn modelId="{4A577A61-FBEC-4C3D-9212-13FA022EA35F}" srcId="{0BF7C514-BD9A-42DB-B1EE-2C680C829B35}" destId="{CEF49F74-A32E-420A-87AE-B31B76B45AF1}" srcOrd="4" destOrd="0" parTransId="{2FEAC603-97B6-4834-B07F-B89112C978A5}" sibTransId="{CBAC9B0E-23BC-4B33-BC56-59C143B02EAC}"/>
    <dgm:cxn modelId="{31146DB7-D246-4328-931F-F65C11928AB5}" type="presOf" srcId="{65C96B9E-5485-458F-B1A4-6FAD92778614}" destId="{36DC0CEC-664F-45C2-84F8-3A1DF844FC53}" srcOrd="0" destOrd="0" presId="urn:microsoft.com/office/officeart/2009/layout/CircleArrowProcess"/>
    <dgm:cxn modelId="{8FD3B3A3-1903-4ED8-BBCB-E40AD7E28426}" type="presParOf" srcId="{813BB12B-610A-40C4-80FF-D797F8135BD1}" destId="{BF9BBD43-A241-4B1B-A586-83008FE2DAC2}" srcOrd="0" destOrd="0" presId="urn:microsoft.com/office/officeart/2009/layout/CircleArrowProcess"/>
    <dgm:cxn modelId="{D24618D8-66DC-434B-B4C2-F44FAB151BB8}" type="presParOf" srcId="{BF9BBD43-A241-4B1B-A586-83008FE2DAC2}" destId="{0ED25C93-B577-4488-A00D-393C8BAC866D}" srcOrd="0" destOrd="0" presId="urn:microsoft.com/office/officeart/2009/layout/CircleArrowProcess"/>
    <dgm:cxn modelId="{B6AD4439-3846-4C23-A630-09930D45026E}" type="presParOf" srcId="{813BB12B-610A-40C4-80FF-D797F8135BD1}" destId="{1A63A77A-4C03-4CA3-B2AA-4FFCF87DFA11}" srcOrd="1" destOrd="0" presId="urn:microsoft.com/office/officeart/2009/layout/CircleArrowProcess"/>
    <dgm:cxn modelId="{312C2C53-152F-4266-BD0C-9903F9B87B5F}" type="presParOf" srcId="{813BB12B-610A-40C4-80FF-D797F8135BD1}" destId="{7E118B92-BB53-4CC5-94AF-282C3AE2DF5B}" srcOrd="2" destOrd="0" presId="urn:microsoft.com/office/officeart/2009/layout/CircleArrowProcess"/>
    <dgm:cxn modelId="{EEC8F1EA-BE16-434A-91E6-979FC9CB2D20}" type="presParOf" srcId="{7E118B92-BB53-4CC5-94AF-282C3AE2DF5B}" destId="{51863FB4-989E-45FD-9FDF-FDA0C0C2FBD8}" srcOrd="0" destOrd="0" presId="urn:microsoft.com/office/officeart/2009/layout/CircleArrowProcess"/>
    <dgm:cxn modelId="{E39FD3BC-D1E8-40D5-85E1-00442C4CB83E}" type="presParOf" srcId="{813BB12B-610A-40C4-80FF-D797F8135BD1}" destId="{9E0076BB-2ADB-4A8E-9B6A-1F349A10A602}" srcOrd="3" destOrd="0" presId="urn:microsoft.com/office/officeart/2009/layout/CircleArrowProcess"/>
    <dgm:cxn modelId="{52ED86ED-70C2-4B99-8CDE-A3B1C7209492}" type="presParOf" srcId="{813BB12B-610A-40C4-80FF-D797F8135BD1}" destId="{58826E10-BFEF-4A19-A712-4A8E57E62A6B}" srcOrd="4" destOrd="0" presId="urn:microsoft.com/office/officeart/2009/layout/CircleArrowProcess"/>
    <dgm:cxn modelId="{104E0677-05F5-438A-9AFA-F7BF4827471D}" type="presParOf" srcId="{58826E10-BFEF-4A19-A712-4A8E57E62A6B}" destId="{B5D39F31-CB21-4D21-ACFD-9251432239D6}" srcOrd="0" destOrd="0" presId="urn:microsoft.com/office/officeart/2009/layout/CircleArrowProcess"/>
    <dgm:cxn modelId="{8F70590F-BE30-4261-8DB3-9EA2C9326A0A}" type="presParOf" srcId="{813BB12B-610A-40C4-80FF-D797F8135BD1}" destId="{36DC0CEC-664F-45C2-84F8-3A1DF844FC53}" srcOrd="5" destOrd="0" presId="urn:microsoft.com/office/officeart/2009/layout/CircleArrowProcess"/>
    <dgm:cxn modelId="{C27AA824-A705-4967-9C5A-BF32B9EDC9DD}" type="presParOf" srcId="{813BB12B-610A-40C4-80FF-D797F8135BD1}" destId="{503E1253-E803-4EB0-B92C-E0943B2CAA80}" srcOrd="6" destOrd="0" presId="urn:microsoft.com/office/officeart/2009/layout/CircleArrowProcess"/>
    <dgm:cxn modelId="{ECFE1DAD-A206-4481-816C-A36721D89ADA}" type="presParOf" srcId="{503E1253-E803-4EB0-B92C-E0943B2CAA80}" destId="{084B416D-7A33-4317-817B-9A994943EB4B}" srcOrd="0" destOrd="0" presId="urn:microsoft.com/office/officeart/2009/layout/CircleArrowProcess"/>
    <dgm:cxn modelId="{594C179A-E21F-47CC-A36C-162425CADF8F}" type="presParOf" srcId="{813BB12B-610A-40C4-80FF-D797F8135BD1}" destId="{33BEB1AD-31BD-4663-A6AD-E568797D867D}" srcOrd="7" destOrd="0" presId="urn:microsoft.com/office/officeart/2009/layout/CircleArrowProcess"/>
    <dgm:cxn modelId="{D7C13FD3-B139-4CAD-A780-A360189231E6}" type="presParOf" srcId="{813BB12B-610A-40C4-80FF-D797F8135BD1}" destId="{9F2CE022-19E7-4AF5-AC94-9CD077D2154F}" srcOrd="8" destOrd="0" presId="urn:microsoft.com/office/officeart/2009/layout/CircleArrowProcess"/>
    <dgm:cxn modelId="{2D9F5012-BAC4-40AD-829D-8863C998ECCA}" type="presParOf" srcId="{9F2CE022-19E7-4AF5-AC94-9CD077D2154F}" destId="{883FBEB4-81CA-49CC-BCEE-49EA361C9023}" srcOrd="0" destOrd="0" presId="urn:microsoft.com/office/officeart/2009/layout/CircleArrowProcess"/>
    <dgm:cxn modelId="{C9E48E95-A764-4731-BD2F-E0FD7609EF77}" type="presParOf" srcId="{813BB12B-610A-40C4-80FF-D797F8135BD1}" destId="{795CAD0C-18FB-4393-9CC9-0148C8AC8B7C}"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457315-5305-4F82-8C7E-0ED125E41C7E}"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C"/>
        </a:p>
      </dgm:t>
    </dgm:pt>
    <dgm:pt modelId="{130E8763-5BE5-4D3F-9E2C-954885F75767}">
      <dgm:prSet phldrT="[Texto]" custT="1"/>
      <dgm:spPr/>
      <dgm:t>
        <a:bodyPr/>
        <a:lstStyle/>
        <a:p>
          <a:r>
            <a:rPr lang="es-EC" sz="1800" b="1">
              <a:latin typeface="Arial" panose="020B0604020202020204" pitchFamily="34" charset="0"/>
              <a:cs typeface="Arial" panose="020B0604020202020204" pitchFamily="34" charset="0"/>
            </a:rPr>
            <a:t>Oferente</a:t>
          </a:r>
        </a:p>
      </dgm:t>
    </dgm:pt>
    <dgm:pt modelId="{A37BE81E-05C5-47DB-9738-680AB867409A}" type="parTrans" cxnId="{4F2776AE-CF26-4CD9-95C9-AAA81AE56E15}">
      <dgm:prSet/>
      <dgm:spPr/>
      <dgm:t>
        <a:bodyPr/>
        <a:lstStyle/>
        <a:p>
          <a:endParaRPr lang="es-EC" sz="1800" b="1"/>
        </a:p>
      </dgm:t>
    </dgm:pt>
    <dgm:pt modelId="{52348D5A-9F61-4DA0-9B7F-7BB66BF89015}" type="sibTrans" cxnId="{4F2776AE-CF26-4CD9-95C9-AAA81AE56E15}">
      <dgm:prSet/>
      <dgm:spPr/>
      <dgm:t>
        <a:bodyPr/>
        <a:lstStyle/>
        <a:p>
          <a:endParaRPr lang="es-EC" sz="1800" b="1"/>
        </a:p>
      </dgm:t>
    </dgm:pt>
    <dgm:pt modelId="{5392D9D4-EE58-46BB-8623-40645F89A83F}">
      <dgm:prSet phldrT="[Texto]" custT="1"/>
      <dgm:spPr/>
      <dgm:t>
        <a:bodyPr/>
        <a:lstStyle/>
        <a:p>
          <a:r>
            <a:rPr lang="es-EC" sz="1400" b="0">
              <a:latin typeface="Arial" panose="020B0604020202020204" pitchFamily="34" charset="0"/>
              <a:cs typeface="Arial" panose="020B0604020202020204" pitchFamily="34" charset="0"/>
            </a:rPr>
            <a:t>Empresas de frutas deshidratadas que conforman el consorcio ECUA-DEHYD</a:t>
          </a:r>
        </a:p>
      </dgm:t>
    </dgm:pt>
    <dgm:pt modelId="{D3B4A19C-3B11-40F7-9E53-F5E1DA2269B5}" type="parTrans" cxnId="{AF44B4DA-2B9B-4B07-8A52-1D07BCEE74FD}">
      <dgm:prSet/>
      <dgm:spPr/>
      <dgm:t>
        <a:bodyPr/>
        <a:lstStyle/>
        <a:p>
          <a:endParaRPr lang="es-EC" sz="1800" b="1"/>
        </a:p>
      </dgm:t>
    </dgm:pt>
    <dgm:pt modelId="{B7F7D73C-5207-406A-B0E5-7E030ABAC836}" type="sibTrans" cxnId="{AF44B4DA-2B9B-4B07-8A52-1D07BCEE74FD}">
      <dgm:prSet/>
      <dgm:spPr/>
      <dgm:t>
        <a:bodyPr/>
        <a:lstStyle/>
        <a:p>
          <a:endParaRPr lang="es-EC" sz="1800" b="1"/>
        </a:p>
      </dgm:t>
    </dgm:pt>
    <dgm:pt modelId="{23968002-DE51-43D8-B042-9BDE3F41BF3E}">
      <dgm:prSet phldrT="[Texto]" custT="1"/>
      <dgm:spPr/>
      <dgm:t>
        <a:bodyPr/>
        <a:lstStyle/>
        <a:p>
          <a:r>
            <a:rPr lang="es-EC" sz="1800" b="1" smtClean="0">
              <a:latin typeface="Arial" panose="020B0604020202020204" pitchFamily="34" charset="0"/>
              <a:cs typeface="Arial" panose="020B0604020202020204" pitchFamily="34" charset="0"/>
            </a:rPr>
            <a:t>Demandantes</a:t>
          </a:r>
          <a:endParaRPr lang="es-EC" sz="1800" b="1" dirty="0">
            <a:latin typeface="Arial" panose="020B0604020202020204" pitchFamily="34" charset="0"/>
            <a:cs typeface="Arial" panose="020B0604020202020204" pitchFamily="34" charset="0"/>
          </a:endParaRPr>
        </a:p>
      </dgm:t>
    </dgm:pt>
    <dgm:pt modelId="{6A3CE749-454B-407C-A936-E64D4B061931}" type="parTrans" cxnId="{3E85459A-51F7-4C3D-83F8-39DDD7A0C318}">
      <dgm:prSet/>
      <dgm:spPr/>
      <dgm:t>
        <a:bodyPr/>
        <a:lstStyle/>
        <a:p>
          <a:endParaRPr lang="es-EC" sz="1800" b="1"/>
        </a:p>
      </dgm:t>
    </dgm:pt>
    <dgm:pt modelId="{F13F7FAB-2A7F-4F84-B895-E374D0E23B23}" type="sibTrans" cxnId="{3E85459A-51F7-4C3D-83F8-39DDD7A0C318}">
      <dgm:prSet/>
      <dgm:spPr/>
      <dgm:t>
        <a:bodyPr/>
        <a:lstStyle/>
        <a:p>
          <a:endParaRPr lang="es-EC" sz="1800" b="1"/>
        </a:p>
      </dgm:t>
    </dgm:pt>
    <dgm:pt modelId="{D6BE1280-AC4A-4CB2-B2D0-FD52C8DD3A37}">
      <dgm:prSet phldrT="[Texto]" custT="1"/>
      <dgm:spPr/>
      <dgm:t>
        <a:bodyPr/>
        <a:lstStyle/>
        <a:p>
          <a:r>
            <a:rPr lang="es-EC" sz="1400" b="0" dirty="0">
              <a:latin typeface="Arial" panose="020B0604020202020204" pitchFamily="34" charset="0"/>
              <a:cs typeface="Arial" panose="020B0604020202020204" pitchFamily="34" charset="0"/>
            </a:rPr>
            <a:t>El mercado demandante es Alemania.</a:t>
          </a:r>
        </a:p>
      </dgm:t>
    </dgm:pt>
    <dgm:pt modelId="{E5A94AB9-24DC-4F64-96C9-3DA21B151C96}" type="parTrans" cxnId="{69480CE2-906E-4C7E-84B2-190018BE471A}">
      <dgm:prSet/>
      <dgm:spPr/>
      <dgm:t>
        <a:bodyPr/>
        <a:lstStyle/>
        <a:p>
          <a:endParaRPr lang="es-EC" sz="1800" b="1"/>
        </a:p>
      </dgm:t>
    </dgm:pt>
    <dgm:pt modelId="{23FB0DE8-57C8-4F71-B853-9B8BF2547AA7}" type="sibTrans" cxnId="{69480CE2-906E-4C7E-84B2-190018BE471A}">
      <dgm:prSet/>
      <dgm:spPr/>
      <dgm:t>
        <a:bodyPr/>
        <a:lstStyle/>
        <a:p>
          <a:endParaRPr lang="es-EC" sz="1800" b="1"/>
        </a:p>
      </dgm:t>
    </dgm:pt>
    <dgm:pt modelId="{8C5EEEC0-470F-42D2-BC70-9E2D31052B85}">
      <dgm:prSet phldrT="[Texto]" custT="1"/>
      <dgm:spPr/>
      <dgm:t>
        <a:bodyPr/>
        <a:lstStyle/>
        <a:p>
          <a:r>
            <a:rPr lang="es-EC" sz="1800" b="1">
              <a:latin typeface="Arial" panose="020B0604020202020204" pitchFamily="34" charset="0"/>
              <a:cs typeface="Arial" panose="020B0604020202020204" pitchFamily="34" charset="0"/>
            </a:rPr>
            <a:t>Producto</a:t>
          </a:r>
        </a:p>
      </dgm:t>
    </dgm:pt>
    <dgm:pt modelId="{B3547AE3-143C-4368-8E49-A580AAEA73FE}" type="parTrans" cxnId="{6E90213C-4F4A-441E-84D0-C2702329F2D6}">
      <dgm:prSet/>
      <dgm:spPr/>
      <dgm:t>
        <a:bodyPr/>
        <a:lstStyle/>
        <a:p>
          <a:endParaRPr lang="es-EC" sz="1800" b="1"/>
        </a:p>
      </dgm:t>
    </dgm:pt>
    <dgm:pt modelId="{A51E3EE5-1112-4C53-9366-E41AD02DC6EC}" type="sibTrans" cxnId="{6E90213C-4F4A-441E-84D0-C2702329F2D6}">
      <dgm:prSet/>
      <dgm:spPr/>
      <dgm:t>
        <a:bodyPr/>
        <a:lstStyle/>
        <a:p>
          <a:endParaRPr lang="es-EC" sz="1800" b="1"/>
        </a:p>
      </dgm:t>
    </dgm:pt>
    <dgm:pt modelId="{8883D809-A1D0-4B67-80A9-43A95A95E991}">
      <dgm:prSet phldrT="[Texto]" custT="1"/>
      <dgm:spPr/>
      <dgm:t>
        <a:bodyPr/>
        <a:lstStyle/>
        <a:p>
          <a:r>
            <a:rPr lang="es-EC" sz="1400" b="0" dirty="0">
              <a:latin typeface="Arial" panose="020B0604020202020204" pitchFamily="34" charset="0"/>
              <a:cs typeface="Arial" panose="020B0604020202020204" pitchFamily="34" charset="0"/>
            </a:rPr>
            <a:t>Frutas </a:t>
          </a:r>
          <a:r>
            <a:rPr lang="es-EC" sz="1400" b="0" dirty="0" smtClean="0">
              <a:latin typeface="Arial" panose="020B0604020202020204" pitchFamily="34" charset="0"/>
              <a:cs typeface="Arial" panose="020B0604020202020204" pitchFamily="34" charset="0"/>
            </a:rPr>
            <a:t>deshidratadas (Mango, Piña, Uvilla, Banano)</a:t>
          </a:r>
          <a:endParaRPr lang="es-EC" sz="1400" b="0" dirty="0">
            <a:latin typeface="Arial" panose="020B0604020202020204" pitchFamily="34" charset="0"/>
            <a:cs typeface="Arial" panose="020B0604020202020204" pitchFamily="34" charset="0"/>
          </a:endParaRPr>
        </a:p>
      </dgm:t>
    </dgm:pt>
    <dgm:pt modelId="{7C1A4CD1-3CD6-444D-B440-603FB7064FFB}" type="parTrans" cxnId="{D710094E-CF62-455F-B953-21BBC7FDD4A1}">
      <dgm:prSet/>
      <dgm:spPr/>
      <dgm:t>
        <a:bodyPr/>
        <a:lstStyle/>
        <a:p>
          <a:endParaRPr lang="es-EC" sz="1800" b="1"/>
        </a:p>
      </dgm:t>
    </dgm:pt>
    <dgm:pt modelId="{F9D28752-6258-452E-9B79-44F4A9B440A6}" type="sibTrans" cxnId="{D710094E-CF62-455F-B953-21BBC7FDD4A1}">
      <dgm:prSet/>
      <dgm:spPr/>
      <dgm:t>
        <a:bodyPr/>
        <a:lstStyle/>
        <a:p>
          <a:endParaRPr lang="es-EC" sz="1800" b="1"/>
        </a:p>
      </dgm:t>
    </dgm:pt>
    <dgm:pt modelId="{99D0E5C5-B68A-46DE-94D4-DF2BA8A596B6}" type="pres">
      <dgm:prSet presAssocID="{BD457315-5305-4F82-8C7E-0ED125E41C7E}" presName="theList" presStyleCnt="0">
        <dgm:presLayoutVars>
          <dgm:dir/>
          <dgm:animLvl val="lvl"/>
          <dgm:resizeHandles val="exact"/>
        </dgm:presLayoutVars>
      </dgm:prSet>
      <dgm:spPr/>
      <dgm:t>
        <a:bodyPr/>
        <a:lstStyle/>
        <a:p>
          <a:endParaRPr lang="es-EC"/>
        </a:p>
      </dgm:t>
    </dgm:pt>
    <dgm:pt modelId="{118FF576-805B-4079-BACE-63DADF54F65F}" type="pres">
      <dgm:prSet presAssocID="{130E8763-5BE5-4D3F-9E2C-954885F75767}" presName="compNode" presStyleCnt="0"/>
      <dgm:spPr/>
      <dgm:t>
        <a:bodyPr/>
        <a:lstStyle/>
        <a:p>
          <a:endParaRPr lang="es-EC"/>
        </a:p>
      </dgm:t>
    </dgm:pt>
    <dgm:pt modelId="{D8127A19-1633-4221-9C72-BA9025275EF0}" type="pres">
      <dgm:prSet presAssocID="{130E8763-5BE5-4D3F-9E2C-954885F75767}" presName="aNode" presStyleLbl="bgShp" presStyleIdx="0" presStyleCnt="3" custLinFactNeighborX="-2388" custLinFactNeighborY="310"/>
      <dgm:spPr/>
      <dgm:t>
        <a:bodyPr/>
        <a:lstStyle/>
        <a:p>
          <a:endParaRPr lang="es-EC"/>
        </a:p>
      </dgm:t>
    </dgm:pt>
    <dgm:pt modelId="{187EC923-ADF2-4784-9BEE-DD6F58BE544B}" type="pres">
      <dgm:prSet presAssocID="{130E8763-5BE5-4D3F-9E2C-954885F75767}" presName="textNode" presStyleLbl="bgShp" presStyleIdx="0" presStyleCnt="3"/>
      <dgm:spPr/>
      <dgm:t>
        <a:bodyPr/>
        <a:lstStyle/>
        <a:p>
          <a:endParaRPr lang="es-EC"/>
        </a:p>
      </dgm:t>
    </dgm:pt>
    <dgm:pt modelId="{2AD9F9F1-A495-4EF9-A5BC-52B4A0A1A991}" type="pres">
      <dgm:prSet presAssocID="{130E8763-5BE5-4D3F-9E2C-954885F75767}" presName="compChildNode" presStyleCnt="0"/>
      <dgm:spPr/>
      <dgm:t>
        <a:bodyPr/>
        <a:lstStyle/>
        <a:p>
          <a:endParaRPr lang="es-EC"/>
        </a:p>
      </dgm:t>
    </dgm:pt>
    <dgm:pt modelId="{352ABE47-D35A-4D3A-9AE0-ED6D7EF6162B}" type="pres">
      <dgm:prSet presAssocID="{130E8763-5BE5-4D3F-9E2C-954885F75767}" presName="theInnerList" presStyleCnt="0"/>
      <dgm:spPr/>
      <dgm:t>
        <a:bodyPr/>
        <a:lstStyle/>
        <a:p>
          <a:endParaRPr lang="es-EC"/>
        </a:p>
      </dgm:t>
    </dgm:pt>
    <dgm:pt modelId="{E95BB97B-C94C-4D5F-8A49-7748ACACE5E0}" type="pres">
      <dgm:prSet presAssocID="{5392D9D4-EE58-46BB-8623-40645F89A83F}" presName="childNode" presStyleLbl="node1" presStyleIdx="0" presStyleCnt="3" custScaleX="85559" custScaleY="47450" custLinFactNeighborX="1284" custLinFactNeighborY="32160">
        <dgm:presLayoutVars>
          <dgm:bulletEnabled val="1"/>
        </dgm:presLayoutVars>
      </dgm:prSet>
      <dgm:spPr/>
      <dgm:t>
        <a:bodyPr/>
        <a:lstStyle/>
        <a:p>
          <a:endParaRPr lang="es-EC"/>
        </a:p>
      </dgm:t>
    </dgm:pt>
    <dgm:pt modelId="{1601E43A-8960-4A21-A0A1-F988DB1C4229}" type="pres">
      <dgm:prSet presAssocID="{130E8763-5BE5-4D3F-9E2C-954885F75767}" presName="aSpace" presStyleCnt="0"/>
      <dgm:spPr/>
      <dgm:t>
        <a:bodyPr/>
        <a:lstStyle/>
        <a:p>
          <a:endParaRPr lang="es-EC"/>
        </a:p>
      </dgm:t>
    </dgm:pt>
    <dgm:pt modelId="{E3950D1E-35B9-4303-A513-909232596D55}" type="pres">
      <dgm:prSet presAssocID="{23968002-DE51-43D8-B042-9BDE3F41BF3E}" presName="compNode" presStyleCnt="0"/>
      <dgm:spPr/>
      <dgm:t>
        <a:bodyPr/>
        <a:lstStyle/>
        <a:p>
          <a:endParaRPr lang="es-EC"/>
        </a:p>
      </dgm:t>
    </dgm:pt>
    <dgm:pt modelId="{1EFB85AD-A82B-495B-85E1-9FF499CC04BB}" type="pres">
      <dgm:prSet presAssocID="{23968002-DE51-43D8-B042-9BDE3F41BF3E}" presName="aNode" presStyleLbl="bgShp" presStyleIdx="1" presStyleCnt="3"/>
      <dgm:spPr/>
      <dgm:t>
        <a:bodyPr/>
        <a:lstStyle/>
        <a:p>
          <a:endParaRPr lang="es-EC"/>
        </a:p>
      </dgm:t>
    </dgm:pt>
    <dgm:pt modelId="{59C960F4-DAAE-40F5-91F4-25E057F2D978}" type="pres">
      <dgm:prSet presAssocID="{23968002-DE51-43D8-B042-9BDE3F41BF3E}" presName="textNode" presStyleLbl="bgShp" presStyleIdx="1" presStyleCnt="3"/>
      <dgm:spPr/>
      <dgm:t>
        <a:bodyPr/>
        <a:lstStyle/>
        <a:p>
          <a:endParaRPr lang="es-EC"/>
        </a:p>
      </dgm:t>
    </dgm:pt>
    <dgm:pt modelId="{80ED8C1E-6986-4615-AE0D-705ACAC443AA}" type="pres">
      <dgm:prSet presAssocID="{23968002-DE51-43D8-B042-9BDE3F41BF3E}" presName="compChildNode" presStyleCnt="0"/>
      <dgm:spPr/>
      <dgm:t>
        <a:bodyPr/>
        <a:lstStyle/>
        <a:p>
          <a:endParaRPr lang="es-EC"/>
        </a:p>
      </dgm:t>
    </dgm:pt>
    <dgm:pt modelId="{AE014C23-E1A3-4134-8C9D-2C169730B4EF}" type="pres">
      <dgm:prSet presAssocID="{23968002-DE51-43D8-B042-9BDE3F41BF3E}" presName="theInnerList" presStyleCnt="0"/>
      <dgm:spPr/>
      <dgm:t>
        <a:bodyPr/>
        <a:lstStyle/>
        <a:p>
          <a:endParaRPr lang="es-EC"/>
        </a:p>
      </dgm:t>
    </dgm:pt>
    <dgm:pt modelId="{0084C43D-4CFD-45C7-9CBD-A572DFCA6926}" type="pres">
      <dgm:prSet presAssocID="{D6BE1280-AC4A-4CB2-B2D0-FD52C8DD3A37}" presName="childNode" presStyleLbl="node1" presStyleIdx="1" presStyleCnt="3" custScaleX="93580" custScaleY="47679" custLinFactNeighborX="-1002" custLinFactNeighborY="30191">
        <dgm:presLayoutVars>
          <dgm:bulletEnabled val="1"/>
        </dgm:presLayoutVars>
      </dgm:prSet>
      <dgm:spPr/>
      <dgm:t>
        <a:bodyPr/>
        <a:lstStyle/>
        <a:p>
          <a:endParaRPr lang="es-EC"/>
        </a:p>
      </dgm:t>
    </dgm:pt>
    <dgm:pt modelId="{CFD91AA1-5E27-4B01-8B55-7BA259667D87}" type="pres">
      <dgm:prSet presAssocID="{23968002-DE51-43D8-B042-9BDE3F41BF3E}" presName="aSpace" presStyleCnt="0"/>
      <dgm:spPr/>
      <dgm:t>
        <a:bodyPr/>
        <a:lstStyle/>
        <a:p>
          <a:endParaRPr lang="es-EC"/>
        </a:p>
      </dgm:t>
    </dgm:pt>
    <dgm:pt modelId="{09FB3017-21A5-4DF9-BE0B-8466F8A992FF}" type="pres">
      <dgm:prSet presAssocID="{8C5EEEC0-470F-42D2-BC70-9E2D31052B85}" presName="compNode" presStyleCnt="0"/>
      <dgm:spPr/>
      <dgm:t>
        <a:bodyPr/>
        <a:lstStyle/>
        <a:p>
          <a:endParaRPr lang="es-EC"/>
        </a:p>
      </dgm:t>
    </dgm:pt>
    <dgm:pt modelId="{D94DB9B5-B735-46FA-8810-814D00B81B76}" type="pres">
      <dgm:prSet presAssocID="{8C5EEEC0-470F-42D2-BC70-9E2D31052B85}" presName="aNode" presStyleLbl="bgShp" presStyleIdx="2" presStyleCnt="3" custLinFactNeighborX="-392" custLinFactNeighborY="238"/>
      <dgm:spPr/>
      <dgm:t>
        <a:bodyPr/>
        <a:lstStyle/>
        <a:p>
          <a:endParaRPr lang="es-EC"/>
        </a:p>
      </dgm:t>
    </dgm:pt>
    <dgm:pt modelId="{7E2EB8BE-BC42-4244-B531-2B06FA46FA58}" type="pres">
      <dgm:prSet presAssocID="{8C5EEEC0-470F-42D2-BC70-9E2D31052B85}" presName="textNode" presStyleLbl="bgShp" presStyleIdx="2" presStyleCnt="3"/>
      <dgm:spPr/>
      <dgm:t>
        <a:bodyPr/>
        <a:lstStyle/>
        <a:p>
          <a:endParaRPr lang="es-EC"/>
        </a:p>
      </dgm:t>
    </dgm:pt>
    <dgm:pt modelId="{BBD806E0-1F69-4675-A720-392629E457F4}" type="pres">
      <dgm:prSet presAssocID="{8C5EEEC0-470F-42D2-BC70-9E2D31052B85}" presName="compChildNode" presStyleCnt="0"/>
      <dgm:spPr/>
      <dgm:t>
        <a:bodyPr/>
        <a:lstStyle/>
        <a:p>
          <a:endParaRPr lang="es-EC"/>
        </a:p>
      </dgm:t>
    </dgm:pt>
    <dgm:pt modelId="{7AF47CA1-2BC3-4197-A491-9110491DD0F6}" type="pres">
      <dgm:prSet presAssocID="{8C5EEEC0-470F-42D2-BC70-9E2D31052B85}" presName="theInnerList" presStyleCnt="0"/>
      <dgm:spPr/>
      <dgm:t>
        <a:bodyPr/>
        <a:lstStyle/>
        <a:p>
          <a:endParaRPr lang="es-EC"/>
        </a:p>
      </dgm:t>
    </dgm:pt>
    <dgm:pt modelId="{1500A205-353A-46E7-A57B-A361F1BA5562}" type="pres">
      <dgm:prSet presAssocID="{8883D809-A1D0-4B67-80A9-43A95A95E991}" presName="childNode" presStyleLbl="node1" presStyleIdx="2" presStyleCnt="3" custScaleX="86977" custScaleY="44970" custLinFactNeighborX="-2207" custLinFactNeighborY="31283">
        <dgm:presLayoutVars>
          <dgm:bulletEnabled val="1"/>
        </dgm:presLayoutVars>
      </dgm:prSet>
      <dgm:spPr/>
      <dgm:t>
        <a:bodyPr/>
        <a:lstStyle/>
        <a:p>
          <a:endParaRPr lang="es-EC"/>
        </a:p>
      </dgm:t>
    </dgm:pt>
  </dgm:ptLst>
  <dgm:cxnLst>
    <dgm:cxn modelId="{94467821-82B3-48BA-8C23-AB00FE12AB5D}" type="presOf" srcId="{23968002-DE51-43D8-B042-9BDE3F41BF3E}" destId="{1EFB85AD-A82B-495B-85E1-9FF499CC04BB}" srcOrd="0" destOrd="0" presId="urn:microsoft.com/office/officeart/2005/8/layout/lProcess2"/>
    <dgm:cxn modelId="{4F2776AE-CF26-4CD9-95C9-AAA81AE56E15}" srcId="{BD457315-5305-4F82-8C7E-0ED125E41C7E}" destId="{130E8763-5BE5-4D3F-9E2C-954885F75767}" srcOrd="0" destOrd="0" parTransId="{A37BE81E-05C5-47DB-9738-680AB867409A}" sibTransId="{52348D5A-9F61-4DA0-9B7F-7BB66BF89015}"/>
    <dgm:cxn modelId="{219ACC95-87BA-43D1-9770-EA2F9DD48528}" type="presOf" srcId="{8883D809-A1D0-4B67-80A9-43A95A95E991}" destId="{1500A205-353A-46E7-A57B-A361F1BA5562}" srcOrd="0" destOrd="0" presId="urn:microsoft.com/office/officeart/2005/8/layout/lProcess2"/>
    <dgm:cxn modelId="{FC0120CE-276E-43F9-BA7B-706C78BAE86D}" type="presOf" srcId="{8C5EEEC0-470F-42D2-BC70-9E2D31052B85}" destId="{D94DB9B5-B735-46FA-8810-814D00B81B76}" srcOrd="0" destOrd="0" presId="urn:microsoft.com/office/officeart/2005/8/layout/lProcess2"/>
    <dgm:cxn modelId="{3E85459A-51F7-4C3D-83F8-39DDD7A0C318}" srcId="{BD457315-5305-4F82-8C7E-0ED125E41C7E}" destId="{23968002-DE51-43D8-B042-9BDE3F41BF3E}" srcOrd="1" destOrd="0" parTransId="{6A3CE749-454B-407C-A936-E64D4B061931}" sibTransId="{F13F7FAB-2A7F-4F84-B895-E374D0E23B23}"/>
    <dgm:cxn modelId="{69480CE2-906E-4C7E-84B2-190018BE471A}" srcId="{23968002-DE51-43D8-B042-9BDE3F41BF3E}" destId="{D6BE1280-AC4A-4CB2-B2D0-FD52C8DD3A37}" srcOrd="0" destOrd="0" parTransId="{E5A94AB9-24DC-4F64-96C9-3DA21B151C96}" sibTransId="{23FB0DE8-57C8-4F71-B853-9B8BF2547AA7}"/>
    <dgm:cxn modelId="{C5857D02-42E3-462A-85F4-00FF8F0D30BC}" type="presOf" srcId="{130E8763-5BE5-4D3F-9E2C-954885F75767}" destId="{D8127A19-1633-4221-9C72-BA9025275EF0}" srcOrd="0" destOrd="0" presId="urn:microsoft.com/office/officeart/2005/8/layout/lProcess2"/>
    <dgm:cxn modelId="{72BD9239-E167-41F8-BCCE-C7339C813DE0}" type="presOf" srcId="{23968002-DE51-43D8-B042-9BDE3F41BF3E}" destId="{59C960F4-DAAE-40F5-91F4-25E057F2D978}" srcOrd="1" destOrd="0" presId="urn:microsoft.com/office/officeart/2005/8/layout/lProcess2"/>
    <dgm:cxn modelId="{932B1775-CCFF-4B59-84D5-C15103C15AE7}" type="presOf" srcId="{5392D9D4-EE58-46BB-8623-40645F89A83F}" destId="{E95BB97B-C94C-4D5F-8A49-7748ACACE5E0}" srcOrd="0" destOrd="0" presId="urn:microsoft.com/office/officeart/2005/8/layout/lProcess2"/>
    <dgm:cxn modelId="{07A4D8E2-A828-4C14-9095-80FB50E26891}" type="presOf" srcId="{D6BE1280-AC4A-4CB2-B2D0-FD52C8DD3A37}" destId="{0084C43D-4CFD-45C7-9CBD-A572DFCA6926}" srcOrd="0" destOrd="0" presId="urn:microsoft.com/office/officeart/2005/8/layout/lProcess2"/>
    <dgm:cxn modelId="{1E26EC77-A989-4286-A25F-6B77B51FD03B}" type="presOf" srcId="{8C5EEEC0-470F-42D2-BC70-9E2D31052B85}" destId="{7E2EB8BE-BC42-4244-B531-2B06FA46FA58}" srcOrd="1" destOrd="0" presId="urn:microsoft.com/office/officeart/2005/8/layout/lProcess2"/>
    <dgm:cxn modelId="{6E90213C-4F4A-441E-84D0-C2702329F2D6}" srcId="{BD457315-5305-4F82-8C7E-0ED125E41C7E}" destId="{8C5EEEC0-470F-42D2-BC70-9E2D31052B85}" srcOrd="2" destOrd="0" parTransId="{B3547AE3-143C-4368-8E49-A580AAEA73FE}" sibTransId="{A51E3EE5-1112-4C53-9366-E41AD02DC6EC}"/>
    <dgm:cxn modelId="{7AAE2259-1FC5-40AC-B949-4F8154C00F0F}" type="presOf" srcId="{BD457315-5305-4F82-8C7E-0ED125E41C7E}" destId="{99D0E5C5-B68A-46DE-94D4-DF2BA8A596B6}" srcOrd="0" destOrd="0" presId="urn:microsoft.com/office/officeart/2005/8/layout/lProcess2"/>
    <dgm:cxn modelId="{D710094E-CF62-455F-B953-21BBC7FDD4A1}" srcId="{8C5EEEC0-470F-42D2-BC70-9E2D31052B85}" destId="{8883D809-A1D0-4B67-80A9-43A95A95E991}" srcOrd="0" destOrd="0" parTransId="{7C1A4CD1-3CD6-444D-B440-603FB7064FFB}" sibTransId="{F9D28752-6258-452E-9B79-44F4A9B440A6}"/>
    <dgm:cxn modelId="{E47587CF-0FEB-4860-B59A-8D77315886A6}" type="presOf" srcId="{130E8763-5BE5-4D3F-9E2C-954885F75767}" destId="{187EC923-ADF2-4784-9BEE-DD6F58BE544B}" srcOrd="1" destOrd="0" presId="urn:microsoft.com/office/officeart/2005/8/layout/lProcess2"/>
    <dgm:cxn modelId="{AF44B4DA-2B9B-4B07-8A52-1D07BCEE74FD}" srcId="{130E8763-5BE5-4D3F-9E2C-954885F75767}" destId="{5392D9D4-EE58-46BB-8623-40645F89A83F}" srcOrd="0" destOrd="0" parTransId="{D3B4A19C-3B11-40F7-9E53-F5E1DA2269B5}" sibTransId="{B7F7D73C-5207-406A-B0E5-7E030ABAC836}"/>
    <dgm:cxn modelId="{98E2FD41-99D5-4316-BCF9-B129CD20BABA}" type="presParOf" srcId="{99D0E5C5-B68A-46DE-94D4-DF2BA8A596B6}" destId="{118FF576-805B-4079-BACE-63DADF54F65F}" srcOrd="0" destOrd="0" presId="urn:microsoft.com/office/officeart/2005/8/layout/lProcess2"/>
    <dgm:cxn modelId="{CFCC0E1C-ED24-43BE-BC95-4918C20D23B7}" type="presParOf" srcId="{118FF576-805B-4079-BACE-63DADF54F65F}" destId="{D8127A19-1633-4221-9C72-BA9025275EF0}" srcOrd="0" destOrd="0" presId="urn:microsoft.com/office/officeart/2005/8/layout/lProcess2"/>
    <dgm:cxn modelId="{3C784CC4-6148-4A22-8B47-44DF838E78AB}" type="presParOf" srcId="{118FF576-805B-4079-BACE-63DADF54F65F}" destId="{187EC923-ADF2-4784-9BEE-DD6F58BE544B}" srcOrd="1" destOrd="0" presId="urn:microsoft.com/office/officeart/2005/8/layout/lProcess2"/>
    <dgm:cxn modelId="{ACF86794-ABC5-48DF-96F1-96B127E7363F}" type="presParOf" srcId="{118FF576-805B-4079-BACE-63DADF54F65F}" destId="{2AD9F9F1-A495-4EF9-A5BC-52B4A0A1A991}" srcOrd="2" destOrd="0" presId="urn:microsoft.com/office/officeart/2005/8/layout/lProcess2"/>
    <dgm:cxn modelId="{37239D0B-48F5-4CEE-B594-C28F66196CA4}" type="presParOf" srcId="{2AD9F9F1-A495-4EF9-A5BC-52B4A0A1A991}" destId="{352ABE47-D35A-4D3A-9AE0-ED6D7EF6162B}" srcOrd="0" destOrd="0" presId="urn:microsoft.com/office/officeart/2005/8/layout/lProcess2"/>
    <dgm:cxn modelId="{AE3A3871-9DCE-4A80-97B0-144AB08C6DB3}" type="presParOf" srcId="{352ABE47-D35A-4D3A-9AE0-ED6D7EF6162B}" destId="{E95BB97B-C94C-4D5F-8A49-7748ACACE5E0}" srcOrd="0" destOrd="0" presId="urn:microsoft.com/office/officeart/2005/8/layout/lProcess2"/>
    <dgm:cxn modelId="{410CE1E6-925B-43B9-A3BE-23FE96643A5F}" type="presParOf" srcId="{99D0E5C5-B68A-46DE-94D4-DF2BA8A596B6}" destId="{1601E43A-8960-4A21-A0A1-F988DB1C4229}" srcOrd="1" destOrd="0" presId="urn:microsoft.com/office/officeart/2005/8/layout/lProcess2"/>
    <dgm:cxn modelId="{3149194E-2E01-416B-8C17-43ACED84EF21}" type="presParOf" srcId="{99D0E5C5-B68A-46DE-94D4-DF2BA8A596B6}" destId="{E3950D1E-35B9-4303-A513-909232596D55}" srcOrd="2" destOrd="0" presId="urn:microsoft.com/office/officeart/2005/8/layout/lProcess2"/>
    <dgm:cxn modelId="{0866B0FE-7375-4B50-828D-B34EA09E9B40}" type="presParOf" srcId="{E3950D1E-35B9-4303-A513-909232596D55}" destId="{1EFB85AD-A82B-495B-85E1-9FF499CC04BB}" srcOrd="0" destOrd="0" presId="urn:microsoft.com/office/officeart/2005/8/layout/lProcess2"/>
    <dgm:cxn modelId="{CCA9BB60-26C1-460E-B017-E2A978F08301}" type="presParOf" srcId="{E3950D1E-35B9-4303-A513-909232596D55}" destId="{59C960F4-DAAE-40F5-91F4-25E057F2D978}" srcOrd="1" destOrd="0" presId="urn:microsoft.com/office/officeart/2005/8/layout/lProcess2"/>
    <dgm:cxn modelId="{4789A72D-8539-4913-A7DC-5679200CD9C7}" type="presParOf" srcId="{E3950D1E-35B9-4303-A513-909232596D55}" destId="{80ED8C1E-6986-4615-AE0D-705ACAC443AA}" srcOrd="2" destOrd="0" presId="urn:microsoft.com/office/officeart/2005/8/layout/lProcess2"/>
    <dgm:cxn modelId="{D76E99AC-A3B2-4539-9ED4-B9C413F98DD4}" type="presParOf" srcId="{80ED8C1E-6986-4615-AE0D-705ACAC443AA}" destId="{AE014C23-E1A3-4134-8C9D-2C169730B4EF}" srcOrd="0" destOrd="0" presId="urn:microsoft.com/office/officeart/2005/8/layout/lProcess2"/>
    <dgm:cxn modelId="{223FBB68-2AA4-405B-91A8-45829D5AD704}" type="presParOf" srcId="{AE014C23-E1A3-4134-8C9D-2C169730B4EF}" destId="{0084C43D-4CFD-45C7-9CBD-A572DFCA6926}" srcOrd="0" destOrd="0" presId="urn:microsoft.com/office/officeart/2005/8/layout/lProcess2"/>
    <dgm:cxn modelId="{63698903-6C84-4A63-8569-8582CCA88C9B}" type="presParOf" srcId="{99D0E5C5-B68A-46DE-94D4-DF2BA8A596B6}" destId="{CFD91AA1-5E27-4B01-8B55-7BA259667D87}" srcOrd="3" destOrd="0" presId="urn:microsoft.com/office/officeart/2005/8/layout/lProcess2"/>
    <dgm:cxn modelId="{4BCC676B-E3F1-4835-A7CF-450F1B9DD9E5}" type="presParOf" srcId="{99D0E5C5-B68A-46DE-94D4-DF2BA8A596B6}" destId="{09FB3017-21A5-4DF9-BE0B-8466F8A992FF}" srcOrd="4" destOrd="0" presId="urn:microsoft.com/office/officeart/2005/8/layout/lProcess2"/>
    <dgm:cxn modelId="{FEF0FBF7-ED84-4C40-A5B9-34EE43DD2293}" type="presParOf" srcId="{09FB3017-21A5-4DF9-BE0B-8466F8A992FF}" destId="{D94DB9B5-B735-46FA-8810-814D00B81B76}" srcOrd="0" destOrd="0" presId="urn:microsoft.com/office/officeart/2005/8/layout/lProcess2"/>
    <dgm:cxn modelId="{FBB92218-7A12-4ED5-B5A7-21C00AEC05B0}" type="presParOf" srcId="{09FB3017-21A5-4DF9-BE0B-8466F8A992FF}" destId="{7E2EB8BE-BC42-4244-B531-2B06FA46FA58}" srcOrd="1" destOrd="0" presId="urn:microsoft.com/office/officeart/2005/8/layout/lProcess2"/>
    <dgm:cxn modelId="{C13F718E-9765-4F9D-90C8-8CA9220B3555}" type="presParOf" srcId="{09FB3017-21A5-4DF9-BE0B-8466F8A992FF}" destId="{BBD806E0-1F69-4675-A720-392629E457F4}" srcOrd="2" destOrd="0" presId="urn:microsoft.com/office/officeart/2005/8/layout/lProcess2"/>
    <dgm:cxn modelId="{98C8E5AF-264B-4D2B-AB9B-679A55EDEC5F}" type="presParOf" srcId="{BBD806E0-1F69-4675-A720-392629E457F4}" destId="{7AF47CA1-2BC3-4197-A491-9110491DD0F6}" srcOrd="0" destOrd="0" presId="urn:microsoft.com/office/officeart/2005/8/layout/lProcess2"/>
    <dgm:cxn modelId="{779E9058-826F-43CC-BCA8-0C04F6A66B37}" type="presParOf" srcId="{7AF47CA1-2BC3-4197-A491-9110491DD0F6}" destId="{1500A205-353A-46E7-A57B-A361F1BA556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3AC9C3-3FBC-4A3C-B00C-8C8DC302CBE4}" type="doc">
      <dgm:prSet loTypeId="urn:microsoft.com/office/officeart/2005/8/layout/chevron1" loCatId="process" qsTypeId="urn:microsoft.com/office/officeart/2005/8/quickstyle/simple1" qsCatId="simple" csTypeId="urn:microsoft.com/office/officeart/2005/8/colors/accent1_3" csCatId="accent1" phldr="1"/>
      <dgm:spPr/>
    </dgm:pt>
    <dgm:pt modelId="{7D30CFA0-F713-4D27-9351-693A880C0988}">
      <dgm:prSet phldrT="[Texto]" custT="1"/>
      <dgm:spPr/>
      <dgm:t>
        <a:bodyPr/>
        <a:lstStyle/>
        <a:p>
          <a:r>
            <a:rPr lang="es-EC" sz="1200" b="1">
              <a:solidFill>
                <a:schemeClr val="bg1"/>
              </a:solidFill>
              <a:latin typeface="Arial" panose="020B0604020202020204" pitchFamily="34" charset="0"/>
              <a:cs typeface="Arial" panose="020B0604020202020204" pitchFamily="34" charset="0"/>
            </a:rPr>
            <a:t>Logística Interna</a:t>
          </a:r>
        </a:p>
      </dgm:t>
    </dgm:pt>
    <dgm:pt modelId="{2162213A-F74D-4480-859B-78E7906CF917}" type="parTrans" cxnId="{B559683E-60EC-4F20-A490-15719E6FC195}">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CFC3EDF4-2783-40C6-8514-CC25168A09C7}" type="sibTrans" cxnId="{B559683E-60EC-4F20-A490-15719E6FC195}">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7E43FB96-C332-421E-B5FE-F5D4581376BB}">
      <dgm:prSet phldrT="[Texto]" custT="1"/>
      <dgm:spPr/>
      <dgm:t>
        <a:bodyPr/>
        <a:lstStyle/>
        <a:p>
          <a:r>
            <a:rPr lang="es-EC" sz="1200" b="1" dirty="0">
              <a:solidFill>
                <a:schemeClr val="bg1"/>
              </a:solidFill>
              <a:latin typeface="Arial" panose="020B0604020202020204" pitchFamily="34" charset="0"/>
              <a:cs typeface="Arial" panose="020B0604020202020204" pitchFamily="34" charset="0"/>
            </a:rPr>
            <a:t>Clasificación de materia prima</a:t>
          </a:r>
        </a:p>
      </dgm:t>
    </dgm:pt>
    <dgm:pt modelId="{5EFDEF58-F3AD-4135-B8D3-0FCAF664B4DF}" type="parTrans" cxnId="{1F6DBBCC-47A5-4288-97F8-1F282C94B4DF}">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EC3FCBE4-0DB5-4A95-A290-8275A161C189}" type="sibTrans" cxnId="{1F6DBBCC-47A5-4288-97F8-1F282C94B4DF}">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4518D217-6FCB-4602-8A4B-C36EFBA60A6F}">
      <dgm:prSet phldrT="[Texto]" custT="1"/>
      <dgm:spPr/>
      <dgm:t>
        <a:bodyPr/>
        <a:lstStyle/>
        <a:p>
          <a:r>
            <a:rPr lang="es-EC" sz="1200" b="1" dirty="0">
              <a:solidFill>
                <a:schemeClr val="bg1"/>
              </a:solidFill>
              <a:latin typeface="Arial" panose="020B0604020202020204" pitchFamily="34" charset="0"/>
              <a:cs typeface="Arial" panose="020B0604020202020204" pitchFamily="34" charset="0"/>
            </a:rPr>
            <a:t>Marketing  y Ventas</a:t>
          </a:r>
        </a:p>
      </dgm:t>
    </dgm:pt>
    <dgm:pt modelId="{BF5721EE-089C-47B2-9285-FC2DE2AA0377}" type="parTrans" cxnId="{F7798311-7E2D-4F96-850E-275FA64B8668}">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994BC739-ED1C-492D-BB95-B3881F2401C6}" type="sibTrans" cxnId="{F7798311-7E2D-4F96-850E-275FA64B8668}">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6519B6FA-0BD2-40AD-B555-01E66149B270}">
      <dgm:prSet custT="1"/>
      <dgm:spPr/>
      <dgm:t>
        <a:bodyPr/>
        <a:lstStyle/>
        <a:p>
          <a:r>
            <a:rPr lang="es-EC" sz="1200" b="1" i="1" u="sng" dirty="0">
              <a:solidFill>
                <a:schemeClr val="bg1"/>
              </a:solidFill>
              <a:latin typeface="Arial" panose="020B0604020202020204" pitchFamily="34" charset="0"/>
              <a:cs typeface="Arial" panose="020B0604020202020204" pitchFamily="34" charset="0"/>
            </a:rPr>
            <a:t>Producción</a:t>
          </a:r>
        </a:p>
      </dgm:t>
    </dgm:pt>
    <dgm:pt modelId="{AB0CF93C-4C3A-4AEC-A760-944BE5FD532E}" type="parTrans" cxnId="{0F533E25-C92C-4D99-BA95-EE475DCCB0D1}">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30539C23-9F7B-41FC-8A2D-3F10F3263A57}" type="sibTrans" cxnId="{0F533E25-C92C-4D99-BA95-EE475DCCB0D1}">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D1135F51-2E86-4C75-B571-1A657AC4BD6E}">
      <dgm:prSet phldrT="[Texto]" custT="1"/>
      <dgm:spPr/>
      <dgm:t>
        <a:bodyPr/>
        <a:lstStyle/>
        <a:p>
          <a:r>
            <a:rPr lang="es-EC" sz="1200" b="1">
              <a:solidFill>
                <a:schemeClr val="bg1"/>
              </a:solidFill>
              <a:latin typeface="Arial" panose="020B0604020202020204" pitchFamily="34" charset="0"/>
              <a:cs typeface="Arial" panose="020B0604020202020204" pitchFamily="34" charset="0"/>
            </a:rPr>
            <a:t>Logística Externa</a:t>
          </a:r>
        </a:p>
      </dgm:t>
    </dgm:pt>
    <dgm:pt modelId="{3B1E8083-BDEF-4ABB-8FFB-69B687459291}" type="parTrans" cxnId="{69B624D7-B63A-4541-94DC-25E3B29B17DB}">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97C5AC77-FA23-406A-BFD8-6791DAB3B0AF}" type="sibTrans" cxnId="{69B624D7-B63A-4541-94DC-25E3B29B17DB}">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9D74A379-7435-47DF-8E5A-BD1E094F8D13}">
      <dgm:prSet custT="1"/>
      <dgm:spPr/>
      <dgm:t>
        <a:bodyPr/>
        <a:lstStyle/>
        <a:p>
          <a:r>
            <a:rPr lang="es-EC" sz="1200" b="1" dirty="0">
              <a:solidFill>
                <a:schemeClr val="bg1"/>
              </a:solidFill>
              <a:latin typeface="Arial" panose="020B0604020202020204" pitchFamily="34" charset="0"/>
              <a:cs typeface="Arial" panose="020B0604020202020204" pitchFamily="34" charset="0"/>
            </a:rPr>
            <a:t>Servicio</a:t>
          </a:r>
        </a:p>
      </dgm:t>
    </dgm:pt>
    <dgm:pt modelId="{94F0559C-C683-47B9-BD0D-8D008F264750}" type="parTrans" cxnId="{43583DE9-7583-41FC-8BEC-F4E0ECCE8E8D}">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D7780FBD-54AF-47F3-BEAD-818D0FAAB00C}" type="sibTrans" cxnId="{43583DE9-7583-41FC-8BEC-F4E0ECCE8E8D}">
      <dgm:prSet/>
      <dgm:spPr/>
      <dgm:t>
        <a:bodyPr/>
        <a:lstStyle/>
        <a:p>
          <a:endParaRPr lang="es-EC" sz="1200" b="1">
            <a:solidFill>
              <a:schemeClr val="tx1"/>
            </a:solidFill>
            <a:latin typeface="Arial" panose="020B0604020202020204" pitchFamily="34" charset="0"/>
            <a:cs typeface="Arial" panose="020B0604020202020204" pitchFamily="34" charset="0"/>
          </a:endParaRPr>
        </a:p>
      </dgm:t>
    </dgm:pt>
    <dgm:pt modelId="{9D826794-A0C6-470A-B657-C4F484ECF809}" type="pres">
      <dgm:prSet presAssocID="{093AC9C3-3FBC-4A3C-B00C-8C8DC302CBE4}" presName="Name0" presStyleCnt="0">
        <dgm:presLayoutVars>
          <dgm:dir/>
          <dgm:animLvl val="lvl"/>
          <dgm:resizeHandles val="exact"/>
        </dgm:presLayoutVars>
      </dgm:prSet>
      <dgm:spPr/>
    </dgm:pt>
    <dgm:pt modelId="{204E6E9A-032C-4605-93E3-2340CAFA5DA0}" type="pres">
      <dgm:prSet presAssocID="{7D30CFA0-F713-4D27-9351-693A880C0988}" presName="parTxOnly" presStyleLbl="node1" presStyleIdx="0" presStyleCnt="6">
        <dgm:presLayoutVars>
          <dgm:chMax val="0"/>
          <dgm:chPref val="0"/>
          <dgm:bulletEnabled val="1"/>
        </dgm:presLayoutVars>
      </dgm:prSet>
      <dgm:spPr/>
      <dgm:t>
        <a:bodyPr/>
        <a:lstStyle/>
        <a:p>
          <a:endParaRPr lang="es-EC"/>
        </a:p>
      </dgm:t>
    </dgm:pt>
    <dgm:pt modelId="{DF90F067-FEDD-43EA-9070-C3369792660D}" type="pres">
      <dgm:prSet presAssocID="{CFC3EDF4-2783-40C6-8514-CC25168A09C7}" presName="parTxOnlySpace" presStyleCnt="0"/>
      <dgm:spPr/>
    </dgm:pt>
    <dgm:pt modelId="{311CCA1C-772C-4EAC-BF7A-5D61CD5D771A}" type="pres">
      <dgm:prSet presAssocID="{7E43FB96-C332-421E-B5FE-F5D4581376BB}" presName="parTxOnly" presStyleLbl="node1" presStyleIdx="1" presStyleCnt="6" custScaleX="114179">
        <dgm:presLayoutVars>
          <dgm:chMax val="0"/>
          <dgm:chPref val="0"/>
          <dgm:bulletEnabled val="1"/>
        </dgm:presLayoutVars>
      </dgm:prSet>
      <dgm:spPr/>
      <dgm:t>
        <a:bodyPr/>
        <a:lstStyle/>
        <a:p>
          <a:endParaRPr lang="es-EC"/>
        </a:p>
      </dgm:t>
    </dgm:pt>
    <dgm:pt modelId="{1A0CC535-A599-48B4-A688-75672EAFED50}" type="pres">
      <dgm:prSet presAssocID="{EC3FCBE4-0DB5-4A95-A290-8275A161C189}" presName="parTxOnlySpace" presStyleCnt="0"/>
      <dgm:spPr/>
    </dgm:pt>
    <dgm:pt modelId="{B6DF5832-336A-4718-90D9-CFF22798CB1D}" type="pres">
      <dgm:prSet presAssocID="{6519B6FA-0BD2-40AD-B555-01E66149B270}" presName="parTxOnly" presStyleLbl="node1" presStyleIdx="2" presStyleCnt="6" custScaleX="115729">
        <dgm:presLayoutVars>
          <dgm:chMax val="0"/>
          <dgm:chPref val="0"/>
          <dgm:bulletEnabled val="1"/>
        </dgm:presLayoutVars>
      </dgm:prSet>
      <dgm:spPr/>
      <dgm:t>
        <a:bodyPr/>
        <a:lstStyle/>
        <a:p>
          <a:endParaRPr lang="es-EC"/>
        </a:p>
      </dgm:t>
    </dgm:pt>
    <dgm:pt modelId="{3018BF29-54D4-43F9-9A02-7CF093A07A09}" type="pres">
      <dgm:prSet presAssocID="{30539C23-9F7B-41FC-8A2D-3F10F3263A57}" presName="parTxOnlySpace" presStyleCnt="0"/>
      <dgm:spPr/>
    </dgm:pt>
    <dgm:pt modelId="{178C6F40-C1DC-446D-B7D5-13F300125A1E}" type="pres">
      <dgm:prSet presAssocID="{D1135F51-2E86-4C75-B571-1A657AC4BD6E}" presName="parTxOnly" presStyleLbl="node1" presStyleIdx="3" presStyleCnt="6">
        <dgm:presLayoutVars>
          <dgm:chMax val="0"/>
          <dgm:chPref val="0"/>
          <dgm:bulletEnabled val="1"/>
        </dgm:presLayoutVars>
      </dgm:prSet>
      <dgm:spPr/>
      <dgm:t>
        <a:bodyPr/>
        <a:lstStyle/>
        <a:p>
          <a:endParaRPr lang="es-EC"/>
        </a:p>
      </dgm:t>
    </dgm:pt>
    <dgm:pt modelId="{670EF19A-B4D2-40CA-8C28-FF61A8B220C3}" type="pres">
      <dgm:prSet presAssocID="{97C5AC77-FA23-406A-BFD8-6791DAB3B0AF}" presName="parTxOnlySpace" presStyleCnt="0"/>
      <dgm:spPr/>
    </dgm:pt>
    <dgm:pt modelId="{13CE7497-B776-444F-84AE-F8FF6AEA24C4}" type="pres">
      <dgm:prSet presAssocID="{4518D217-6FCB-4602-8A4B-C36EFBA60A6F}" presName="parTxOnly" presStyleLbl="node1" presStyleIdx="4" presStyleCnt="6">
        <dgm:presLayoutVars>
          <dgm:chMax val="0"/>
          <dgm:chPref val="0"/>
          <dgm:bulletEnabled val="1"/>
        </dgm:presLayoutVars>
      </dgm:prSet>
      <dgm:spPr/>
      <dgm:t>
        <a:bodyPr/>
        <a:lstStyle/>
        <a:p>
          <a:endParaRPr lang="es-EC"/>
        </a:p>
      </dgm:t>
    </dgm:pt>
    <dgm:pt modelId="{81F2AE67-1215-4FA1-8590-BDD7C0915A22}" type="pres">
      <dgm:prSet presAssocID="{994BC739-ED1C-492D-BB95-B3881F2401C6}" presName="parTxOnlySpace" presStyleCnt="0"/>
      <dgm:spPr/>
    </dgm:pt>
    <dgm:pt modelId="{0B864B98-B043-4816-96F7-EDC02CC13AAB}" type="pres">
      <dgm:prSet presAssocID="{9D74A379-7435-47DF-8E5A-BD1E094F8D13}" presName="parTxOnly" presStyleLbl="node1" presStyleIdx="5" presStyleCnt="6">
        <dgm:presLayoutVars>
          <dgm:chMax val="0"/>
          <dgm:chPref val="0"/>
          <dgm:bulletEnabled val="1"/>
        </dgm:presLayoutVars>
      </dgm:prSet>
      <dgm:spPr/>
      <dgm:t>
        <a:bodyPr/>
        <a:lstStyle/>
        <a:p>
          <a:endParaRPr lang="es-EC"/>
        </a:p>
      </dgm:t>
    </dgm:pt>
  </dgm:ptLst>
  <dgm:cxnLst>
    <dgm:cxn modelId="{8511374C-F153-4D4B-8494-DD8ED895778F}" type="presOf" srcId="{D1135F51-2E86-4C75-B571-1A657AC4BD6E}" destId="{178C6F40-C1DC-446D-B7D5-13F300125A1E}" srcOrd="0" destOrd="0" presId="urn:microsoft.com/office/officeart/2005/8/layout/chevron1"/>
    <dgm:cxn modelId="{24357DC8-8245-4709-91D4-F625404DBBCD}" type="presOf" srcId="{093AC9C3-3FBC-4A3C-B00C-8C8DC302CBE4}" destId="{9D826794-A0C6-470A-B657-C4F484ECF809}" srcOrd="0" destOrd="0" presId="urn:microsoft.com/office/officeart/2005/8/layout/chevron1"/>
    <dgm:cxn modelId="{F3894F60-DA38-4C6A-98D2-D80BE416A533}" type="presOf" srcId="{6519B6FA-0BD2-40AD-B555-01E66149B270}" destId="{B6DF5832-336A-4718-90D9-CFF22798CB1D}" srcOrd="0" destOrd="0" presId="urn:microsoft.com/office/officeart/2005/8/layout/chevron1"/>
    <dgm:cxn modelId="{B559683E-60EC-4F20-A490-15719E6FC195}" srcId="{093AC9C3-3FBC-4A3C-B00C-8C8DC302CBE4}" destId="{7D30CFA0-F713-4D27-9351-693A880C0988}" srcOrd="0" destOrd="0" parTransId="{2162213A-F74D-4480-859B-78E7906CF917}" sibTransId="{CFC3EDF4-2783-40C6-8514-CC25168A09C7}"/>
    <dgm:cxn modelId="{43583DE9-7583-41FC-8BEC-F4E0ECCE8E8D}" srcId="{093AC9C3-3FBC-4A3C-B00C-8C8DC302CBE4}" destId="{9D74A379-7435-47DF-8E5A-BD1E094F8D13}" srcOrd="5" destOrd="0" parTransId="{94F0559C-C683-47B9-BD0D-8D008F264750}" sibTransId="{D7780FBD-54AF-47F3-BEAD-818D0FAAB00C}"/>
    <dgm:cxn modelId="{4BD844E7-64D5-4ADB-8B1A-DC9B52393364}" type="presOf" srcId="{4518D217-6FCB-4602-8A4B-C36EFBA60A6F}" destId="{13CE7497-B776-444F-84AE-F8FF6AEA24C4}" srcOrd="0" destOrd="0" presId="urn:microsoft.com/office/officeart/2005/8/layout/chevron1"/>
    <dgm:cxn modelId="{873457F5-BA70-48A0-8EDB-A1EE2E77E987}" type="presOf" srcId="{7E43FB96-C332-421E-B5FE-F5D4581376BB}" destId="{311CCA1C-772C-4EAC-BF7A-5D61CD5D771A}" srcOrd="0" destOrd="0" presId="urn:microsoft.com/office/officeart/2005/8/layout/chevron1"/>
    <dgm:cxn modelId="{1F6DBBCC-47A5-4288-97F8-1F282C94B4DF}" srcId="{093AC9C3-3FBC-4A3C-B00C-8C8DC302CBE4}" destId="{7E43FB96-C332-421E-B5FE-F5D4581376BB}" srcOrd="1" destOrd="0" parTransId="{5EFDEF58-F3AD-4135-B8D3-0FCAF664B4DF}" sibTransId="{EC3FCBE4-0DB5-4A95-A290-8275A161C189}"/>
    <dgm:cxn modelId="{AC81FBDE-24D8-4756-8FC7-31C9F69072D4}" type="presOf" srcId="{9D74A379-7435-47DF-8E5A-BD1E094F8D13}" destId="{0B864B98-B043-4816-96F7-EDC02CC13AAB}" srcOrd="0" destOrd="0" presId="urn:microsoft.com/office/officeart/2005/8/layout/chevron1"/>
    <dgm:cxn modelId="{F7798311-7E2D-4F96-850E-275FA64B8668}" srcId="{093AC9C3-3FBC-4A3C-B00C-8C8DC302CBE4}" destId="{4518D217-6FCB-4602-8A4B-C36EFBA60A6F}" srcOrd="4" destOrd="0" parTransId="{BF5721EE-089C-47B2-9285-FC2DE2AA0377}" sibTransId="{994BC739-ED1C-492D-BB95-B3881F2401C6}"/>
    <dgm:cxn modelId="{69B624D7-B63A-4541-94DC-25E3B29B17DB}" srcId="{093AC9C3-3FBC-4A3C-B00C-8C8DC302CBE4}" destId="{D1135F51-2E86-4C75-B571-1A657AC4BD6E}" srcOrd="3" destOrd="0" parTransId="{3B1E8083-BDEF-4ABB-8FFB-69B687459291}" sibTransId="{97C5AC77-FA23-406A-BFD8-6791DAB3B0AF}"/>
    <dgm:cxn modelId="{4EFCAD57-39D6-40E8-9E82-308F1AB63F3B}" type="presOf" srcId="{7D30CFA0-F713-4D27-9351-693A880C0988}" destId="{204E6E9A-032C-4605-93E3-2340CAFA5DA0}" srcOrd="0" destOrd="0" presId="urn:microsoft.com/office/officeart/2005/8/layout/chevron1"/>
    <dgm:cxn modelId="{0F533E25-C92C-4D99-BA95-EE475DCCB0D1}" srcId="{093AC9C3-3FBC-4A3C-B00C-8C8DC302CBE4}" destId="{6519B6FA-0BD2-40AD-B555-01E66149B270}" srcOrd="2" destOrd="0" parTransId="{AB0CF93C-4C3A-4AEC-A760-944BE5FD532E}" sibTransId="{30539C23-9F7B-41FC-8A2D-3F10F3263A57}"/>
    <dgm:cxn modelId="{852906BF-2406-4B63-AF2B-FB0F5772D697}" type="presParOf" srcId="{9D826794-A0C6-470A-B657-C4F484ECF809}" destId="{204E6E9A-032C-4605-93E3-2340CAFA5DA0}" srcOrd="0" destOrd="0" presId="urn:microsoft.com/office/officeart/2005/8/layout/chevron1"/>
    <dgm:cxn modelId="{5B6E3758-8FE4-4134-8436-0A111A0082AE}" type="presParOf" srcId="{9D826794-A0C6-470A-B657-C4F484ECF809}" destId="{DF90F067-FEDD-43EA-9070-C3369792660D}" srcOrd="1" destOrd="0" presId="urn:microsoft.com/office/officeart/2005/8/layout/chevron1"/>
    <dgm:cxn modelId="{B64A726F-2CE0-4C23-9B1C-C1614FFC326E}" type="presParOf" srcId="{9D826794-A0C6-470A-B657-C4F484ECF809}" destId="{311CCA1C-772C-4EAC-BF7A-5D61CD5D771A}" srcOrd="2" destOrd="0" presId="urn:microsoft.com/office/officeart/2005/8/layout/chevron1"/>
    <dgm:cxn modelId="{9743B76D-7E72-45FB-B592-F5E5F0F8F509}" type="presParOf" srcId="{9D826794-A0C6-470A-B657-C4F484ECF809}" destId="{1A0CC535-A599-48B4-A688-75672EAFED50}" srcOrd="3" destOrd="0" presId="urn:microsoft.com/office/officeart/2005/8/layout/chevron1"/>
    <dgm:cxn modelId="{11AA231E-0337-4D38-A18F-218E10045937}" type="presParOf" srcId="{9D826794-A0C6-470A-B657-C4F484ECF809}" destId="{B6DF5832-336A-4718-90D9-CFF22798CB1D}" srcOrd="4" destOrd="0" presId="urn:microsoft.com/office/officeart/2005/8/layout/chevron1"/>
    <dgm:cxn modelId="{86D44D2C-E44E-4814-8CD6-2BA5879CB19D}" type="presParOf" srcId="{9D826794-A0C6-470A-B657-C4F484ECF809}" destId="{3018BF29-54D4-43F9-9A02-7CF093A07A09}" srcOrd="5" destOrd="0" presId="urn:microsoft.com/office/officeart/2005/8/layout/chevron1"/>
    <dgm:cxn modelId="{9B925D8F-9D0E-4293-80D9-BC58DD53B1B4}" type="presParOf" srcId="{9D826794-A0C6-470A-B657-C4F484ECF809}" destId="{178C6F40-C1DC-446D-B7D5-13F300125A1E}" srcOrd="6" destOrd="0" presId="urn:microsoft.com/office/officeart/2005/8/layout/chevron1"/>
    <dgm:cxn modelId="{E3BA7C50-E889-436E-B2EE-0A3341A4E8D0}" type="presParOf" srcId="{9D826794-A0C6-470A-B657-C4F484ECF809}" destId="{670EF19A-B4D2-40CA-8C28-FF61A8B220C3}" srcOrd="7" destOrd="0" presId="urn:microsoft.com/office/officeart/2005/8/layout/chevron1"/>
    <dgm:cxn modelId="{C4068849-20AF-41AF-A0F8-28C0A56C7B9D}" type="presParOf" srcId="{9D826794-A0C6-470A-B657-C4F484ECF809}" destId="{13CE7497-B776-444F-84AE-F8FF6AEA24C4}" srcOrd="8" destOrd="0" presId="urn:microsoft.com/office/officeart/2005/8/layout/chevron1"/>
    <dgm:cxn modelId="{C8E2409A-218F-4C6D-BBB3-C6C4E402A626}" type="presParOf" srcId="{9D826794-A0C6-470A-B657-C4F484ECF809}" destId="{81F2AE67-1215-4FA1-8590-BDD7C0915A22}" srcOrd="9" destOrd="0" presId="urn:microsoft.com/office/officeart/2005/8/layout/chevron1"/>
    <dgm:cxn modelId="{61E6FB9F-5459-48BE-AC8E-87386DACC402}" type="presParOf" srcId="{9D826794-A0C6-470A-B657-C4F484ECF809}" destId="{0B864B98-B043-4816-96F7-EDC02CC13AAB}" srcOrd="1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D46F24-8410-4086-A601-0017F3FF6DC7}"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EC"/>
        </a:p>
      </dgm:t>
    </dgm:pt>
    <dgm:pt modelId="{62BA4287-F1F6-4AA4-AF4B-37B3525D7C22}">
      <dgm:prSet phldrT="[Texto]" custT="1"/>
      <dgm:spPr/>
      <dgm:t>
        <a:bodyPr/>
        <a:lstStyle/>
        <a:p>
          <a:r>
            <a:rPr lang="es-EC" sz="1300" b="1" dirty="0" smtClean="0"/>
            <a:t>Empaque primario: funda de polietileno</a:t>
          </a:r>
          <a:endParaRPr lang="es-EC" sz="1300" b="1" dirty="0"/>
        </a:p>
      </dgm:t>
    </dgm:pt>
    <dgm:pt modelId="{9ADFD7E8-E166-40C6-8F19-C96C274A389A}" type="parTrans" cxnId="{1E17CEE0-9985-4C06-A89F-DBBE5F40509C}">
      <dgm:prSet/>
      <dgm:spPr/>
      <dgm:t>
        <a:bodyPr/>
        <a:lstStyle/>
        <a:p>
          <a:endParaRPr lang="es-EC" sz="1300" b="1"/>
        </a:p>
      </dgm:t>
    </dgm:pt>
    <dgm:pt modelId="{D007FFC8-BF15-43FD-9FFE-58C7B477C215}" type="sibTrans" cxnId="{1E17CEE0-9985-4C06-A89F-DBBE5F40509C}">
      <dgm:prSet custT="1"/>
      <dgm:spPr/>
      <dgm:t>
        <a:bodyPr/>
        <a:lstStyle/>
        <a:p>
          <a:r>
            <a:rPr lang="es-EC" sz="1300" b="1" dirty="0" smtClean="0"/>
            <a:t>Etiqueta en inglés, textos traducidos a Alemán</a:t>
          </a:r>
          <a:endParaRPr lang="es-EC" sz="1300" b="1" dirty="0"/>
        </a:p>
      </dgm:t>
    </dgm:pt>
    <dgm:pt modelId="{9AE4FB46-75FF-4CCB-B9E2-2C99B6B6B682}">
      <dgm:prSet phldrT="[Texto]" custT="1"/>
      <dgm:spPr/>
      <dgm:t>
        <a:bodyPr/>
        <a:lstStyle/>
        <a:p>
          <a:r>
            <a:rPr lang="es-EC" sz="1300" b="1" dirty="0" smtClean="0"/>
            <a:t>250 gr.</a:t>
          </a:r>
          <a:endParaRPr lang="es-EC" sz="1300" b="1" dirty="0"/>
        </a:p>
      </dgm:t>
    </dgm:pt>
    <dgm:pt modelId="{C10B6475-B812-4B00-925A-1CC8E5DD543D}" type="sibTrans" cxnId="{AC5D3A53-E1D9-4CD6-8ECA-906885EB4C04}">
      <dgm:prSet custT="1"/>
      <dgm:spPr/>
      <dgm:t>
        <a:bodyPr/>
        <a:lstStyle/>
        <a:p>
          <a:r>
            <a:rPr lang="es-EC" sz="1300" b="1" dirty="0" smtClean="0"/>
            <a:t>Frutas tropicales</a:t>
          </a:r>
          <a:endParaRPr lang="es-EC" sz="1300" b="1" dirty="0"/>
        </a:p>
      </dgm:t>
    </dgm:pt>
    <dgm:pt modelId="{6A434D70-0DA3-41EF-BFCD-F8E49088A79E}" type="parTrans" cxnId="{AC5D3A53-E1D9-4CD6-8ECA-906885EB4C04}">
      <dgm:prSet/>
      <dgm:spPr/>
      <dgm:t>
        <a:bodyPr/>
        <a:lstStyle/>
        <a:p>
          <a:endParaRPr lang="es-EC" sz="1300" b="1"/>
        </a:p>
      </dgm:t>
    </dgm:pt>
    <dgm:pt modelId="{DA839AB3-8EEE-4574-BED6-2ACAD4DD9D7D}">
      <dgm:prSet phldrT="[Texto]" custT="1"/>
      <dgm:spPr/>
      <dgm:t>
        <a:bodyPr/>
        <a:lstStyle/>
        <a:p>
          <a:endParaRPr lang="es-EC" sz="1300" b="1" dirty="0" smtClean="0"/>
        </a:p>
      </dgm:t>
    </dgm:pt>
    <dgm:pt modelId="{0D9BEB12-5E7B-46D1-8297-63BCC9FAFD0D}" type="sibTrans" cxnId="{67CCAD70-A937-4618-9C37-AA20C1A8CFC4}">
      <dgm:prSet custT="1"/>
      <dgm:spPr/>
      <dgm:t>
        <a:bodyPr/>
        <a:lstStyle/>
        <a:p>
          <a:r>
            <a:rPr lang="es-EC" sz="1300" b="1" dirty="0" smtClean="0"/>
            <a:t>100% natural, cuenta con certificación orgánica y BPM</a:t>
          </a:r>
          <a:endParaRPr lang="es-EC" sz="1300" b="1" dirty="0"/>
        </a:p>
      </dgm:t>
    </dgm:pt>
    <dgm:pt modelId="{FEFD408E-BC82-4B10-847B-3BFE7895563B}" type="parTrans" cxnId="{67CCAD70-A937-4618-9C37-AA20C1A8CFC4}">
      <dgm:prSet/>
      <dgm:spPr/>
      <dgm:t>
        <a:bodyPr/>
        <a:lstStyle/>
        <a:p>
          <a:endParaRPr lang="es-EC" sz="1300" b="1"/>
        </a:p>
      </dgm:t>
    </dgm:pt>
    <dgm:pt modelId="{855887BB-1257-424F-BD5D-A652E2A7A307}" type="pres">
      <dgm:prSet presAssocID="{2ED46F24-8410-4086-A601-0017F3FF6DC7}" presName="Name0" presStyleCnt="0">
        <dgm:presLayoutVars>
          <dgm:chMax/>
          <dgm:chPref/>
          <dgm:dir/>
          <dgm:animLvl val="lvl"/>
        </dgm:presLayoutVars>
      </dgm:prSet>
      <dgm:spPr/>
      <dgm:t>
        <a:bodyPr/>
        <a:lstStyle/>
        <a:p>
          <a:endParaRPr lang="es-EC"/>
        </a:p>
      </dgm:t>
    </dgm:pt>
    <dgm:pt modelId="{13806872-AD4A-4F04-B414-4A684F94B73C}" type="pres">
      <dgm:prSet presAssocID="{9AE4FB46-75FF-4CCB-B9E2-2C99B6B6B682}" presName="composite" presStyleCnt="0"/>
      <dgm:spPr/>
    </dgm:pt>
    <dgm:pt modelId="{37960480-186F-4E6B-8252-7EA7EBC63A15}" type="pres">
      <dgm:prSet presAssocID="{9AE4FB46-75FF-4CCB-B9E2-2C99B6B6B682}" presName="Parent1" presStyleLbl="node1" presStyleIdx="0" presStyleCnt="6" custLinFactNeighborY="0">
        <dgm:presLayoutVars>
          <dgm:chMax val="1"/>
          <dgm:chPref val="1"/>
          <dgm:bulletEnabled val="1"/>
        </dgm:presLayoutVars>
      </dgm:prSet>
      <dgm:spPr/>
      <dgm:t>
        <a:bodyPr/>
        <a:lstStyle/>
        <a:p>
          <a:endParaRPr lang="es-EC"/>
        </a:p>
      </dgm:t>
    </dgm:pt>
    <dgm:pt modelId="{7B75645C-B5DA-46BA-94F1-A3B5E9CFD84D}" type="pres">
      <dgm:prSet presAssocID="{9AE4FB46-75FF-4CCB-B9E2-2C99B6B6B682}" presName="Childtext1" presStyleLbl="revTx" presStyleIdx="0" presStyleCnt="3">
        <dgm:presLayoutVars>
          <dgm:chMax val="0"/>
          <dgm:chPref val="0"/>
          <dgm:bulletEnabled val="1"/>
        </dgm:presLayoutVars>
      </dgm:prSet>
      <dgm:spPr/>
      <dgm:t>
        <a:bodyPr/>
        <a:lstStyle/>
        <a:p>
          <a:endParaRPr lang="es-EC"/>
        </a:p>
      </dgm:t>
    </dgm:pt>
    <dgm:pt modelId="{10B11766-9D91-4CA6-A7D9-B1C855A41D1E}" type="pres">
      <dgm:prSet presAssocID="{9AE4FB46-75FF-4CCB-B9E2-2C99B6B6B682}" presName="BalanceSpacing" presStyleCnt="0"/>
      <dgm:spPr/>
    </dgm:pt>
    <dgm:pt modelId="{7B6B80DB-D725-48EE-B0A3-C815D2A6FE3C}" type="pres">
      <dgm:prSet presAssocID="{9AE4FB46-75FF-4CCB-B9E2-2C99B6B6B682}" presName="BalanceSpacing1" presStyleCnt="0"/>
      <dgm:spPr/>
    </dgm:pt>
    <dgm:pt modelId="{FF7D554F-365D-4579-B901-7203C5562769}" type="pres">
      <dgm:prSet presAssocID="{C10B6475-B812-4B00-925A-1CC8E5DD543D}" presName="Accent1Text" presStyleLbl="node1" presStyleIdx="1" presStyleCnt="6"/>
      <dgm:spPr/>
      <dgm:t>
        <a:bodyPr/>
        <a:lstStyle/>
        <a:p>
          <a:endParaRPr lang="es-EC"/>
        </a:p>
      </dgm:t>
    </dgm:pt>
    <dgm:pt modelId="{F07D717C-A2A5-40DB-A82F-5EBA7421CB36}" type="pres">
      <dgm:prSet presAssocID="{C10B6475-B812-4B00-925A-1CC8E5DD543D}" presName="spaceBetweenRectangles" presStyleCnt="0"/>
      <dgm:spPr/>
    </dgm:pt>
    <dgm:pt modelId="{F74E43AB-1631-4768-A99A-FC7ED090A55D}" type="pres">
      <dgm:prSet presAssocID="{62BA4287-F1F6-4AA4-AF4B-37B3525D7C22}" presName="composite" presStyleCnt="0"/>
      <dgm:spPr/>
    </dgm:pt>
    <dgm:pt modelId="{3425D7B2-D5B2-43E9-A2C5-D979B248F2BF}" type="pres">
      <dgm:prSet presAssocID="{62BA4287-F1F6-4AA4-AF4B-37B3525D7C22}" presName="Parent1" presStyleLbl="node1" presStyleIdx="2" presStyleCnt="6" custScaleX="114843">
        <dgm:presLayoutVars>
          <dgm:chMax val="1"/>
          <dgm:chPref val="1"/>
          <dgm:bulletEnabled val="1"/>
        </dgm:presLayoutVars>
      </dgm:prSet>
      <dgm:spPr/>
      <dgm:t>
        <a:bodyPr/>
        <a:lstStyle/>
        <a:p>
          <a:endParaRPr lang="es-EC"/>
        </a:p>
      </dgm:t>
    </dgm:pt>
    <dgm:pt modelId="{90F3AE45-516C-4861-9836-38DA3FEC1CE9}" type="pres">
      <dgm:prSet presAssocID="{62BA4287-F1F6-4AA4-AF4B-37B3525D7C22}" presName="Childtext1" presStyleLbl="revTx" presStyleIdx="1" presStyleCnt="3">
        <dgm:presLayoutVars>
          <dgm:chMax val="0"/>
          <dgm:chPref val="0"/>
          <dgm:bulletEnabled val="1"/>
        </dgm:presLayoutVars>
      </dgm:prSet>
      <dgm:spPr/>
      <dgm:t>
        <a:bodyPr/>
        <a:lstStyle/>
        <a:p>
          <a:endParaRPr lang="es-EC"/>
        </a:p>
      </dgm:t>
    </dgm:pt>
    <dgm:pt modelId="{F3A2FC5E-E29F-4C8D-9790-F77175D0F04B}" type="pres">
      <dgm:prSet presAssocID="{62BA4287-F1F6-4AA4-AF4B-37B3525D7C22}" presName="BalanceSpacing" presStyleCnt="0"/>
      <dgm:spPr/>
    </dgm:pt>
    <dgm:pt modelId="{714D61A3-1703-4B95-97BA-8069153A6A06}" type="pres">
      <dgm:prSet presAssocID="{62BA4287-F1F6-4AA4-AF4B-37B3525D7C22}" presName="BalanceSpacing1" presStyleCnt="0"/>
      <dgm:spPr/>
    </dgm:pt>
    <dgm:pt modelId="{53E10D00-825C-4F80-8570-C1EBCFC87489}" type="pres">
      <dgm:prSet presAssocID="{D007FFC8-BF15-43FD-9FFE-58C7B477C215}" presName="Accent1Text" presStyleLbl="node1" presStyleIdx="3" presStyleCnt="6" custLinFactNeighborX="7583" custLinFactNeighborY="-662"/>
      <dgm:spPr/>
      <dgm:t>
        <a:bodyPr/>
        <a:lstStyle/>
        <a:p>
          <a:endParaRPr lang="es-EC"/>
        </a:p>
      </dgm:t>
    </dgm:pt>
    <dgm:pt modelId="{ED6679F9-0319-436C-976E-EE34337DCB21}" type="pres">
      <dgm:prSet presAssocID="{D007FFC8-BF15-43FD-9FFE-58C7B477C215}" presName="spaceBetweenRectangles" presStyleCnt="0"/>
      <dgm:spPr/>
    </dgm:pt>
    <dgm:pt modelId="{7F42135E-0673-4496-8EF9-030DB2C75627}" type="pres">
      <dgm:prSet presAssocID="{DA839AB3-8EEE-4574-BED6-2ACAD4DD9D7D}" presName="composite" presStyleCnt="0"/>
      <dgm:spPr/>
    </dgm:pt>
    <dgm:pt modelId="{01EBBE1B-C7E4-4651-80FB-42678F5E2844}" type="pres">
      <dgm:prSet presAssocID="{DA839AB3-8EEE-4574-BED6-2ACAD4DD9D7D}" presName="Parent1" presStyleLbl="node1" presStyleIdx="4" presStyleCnt="6" custLinFactNeighborY="0">
        <dgm:presLayoutVars>
          <dgm:chMax val="1"/>
          <dgm:chPref val="1"/>
          <dgm:bulletEnabled val="1"/>
        </dgm:presLayoutVars>
      </dgm:prSet>
      <dgm:spPr/>
      <dgm:t>
        <a:bodyPr/>
        <a:lstStyle/>
        <a:p>
          <a:endParaRPr lang="es-EC"/>
        </a:p>
      </dgm:t>
    </dgm:pt>
    <dgm:pt modelId="{1A2E6F41-2FCB-4FFC-A468-45667A15E7C4}" type="pres">
      <dgm:prSet presAssocID="{DA839AB3-8EEE-4574-BED6-2ACAD4DD9D7D}" presName="Childtext1" presStyleLbl="revTx" presStyleIdx="2" presStyleCnt="3">
        <dgm:presLayoutVars>
          <dgm:chMax val="0"/>
          <dgm:chPref val="0"/>
          <dgm:bulletEnabled val="1"/>
        </dgm:presLayoutVars>
      </dgm:prSet>
      <dgm:spPr/>
      <dgm:t>
        <a:bodyPr/>
        <a:lstStyle/>
        <a:p>
          <a:endParaRPr lang="es-EC"/>
        </a:p>
      </dgm:t>
    </dgm:pt>
    <dgm:pt modelId="{B14695BB-4414-4DDD-B77A-4810CCF20620}" type="pres">
      <dgm:prSet presAssocID="{DA839AB3-8EEE-4574-BED6-2ACAD4DD9D7D}" presName="BalanceSpacing" presStyleCnt="0"/>
      <dgm:spPr/>
    </dgm:pt>
    <dgm:pt modelId="{B0B80109-6A28-4EC7-9380-95BF69856CC5}" type="pres">
      <dgm:prSet presAssocID="{DA839AB3-8EEE-4574-BED6-2ACAD4DD9D7D}" presName="BalanceSpacing1" presStyleCnt="0"/>
      <dgm:spPr/>
    </dgm:pt>
    <dgm:pt modelId="{30ACC04C-3F2B-4351-A8F2-D31B4BF5D996}" type="pres">
      <dgm:prSet presAssocID="{0D9BEB12-5E7B-46D1-8297-63BCC9FAFD0D}" presName="Accent1Text" presStyleLbl="node1" presStyleIdx="5" presStyleCnt="6"/>
      <dgm:spPr/>
      <dgm:t>
        <a:bodyPr/>
        <a:lstStyle/>
        <a:p>
          <a:endParaRPr lang="es-EC"/>
        </a:p>
      </dgm:t>
    </dgm:pt>
  </dgm:ptLst>
  <dgm:cxnLst>
    <dgm:cxn modelId="{A90EB94C-3695-4552-BEF2-CB4AB313ED71}" type="presOf" srcId="{2ED46F24-8410-4086-A601-0017F3FF6DC7}" destId="{855887BB-1257-424F-BD5D-A652E2A7A307}" srcOrd="0" destOrd="0" presId="urn:microsoft.com/office/officeart/2008/layout/AlternatingHexagons"/>
    <dgm:cxn modelId="{929A527A-FE6A-4837-9ACF-6797EC001ADF}" type="presOf" srcId="{D007FFC8-BF15-43FD-9FFE-58C7B477C215}" destId="{53E10D00-825C-4F80-8570-C1EBCFC87489}" srcOrd="0" destOrd="0" presId="urn:microsoft.com/office/officeart/2008/layout/AlternatingHexagons"/>
    <dgm:cxn modelId="{1E17CEE0-9985-4C06-A89F-DBBE5F40509C}" srcId="{2ED46F24-8410-4086-A601-0017F3FF6DC7}" destId="{62BA4287-F1F6-4AA4-AF4B-37B3525D7C22}" srcOrd="1" destOrd="0" parTransId="{9ADFD7E8-E166-40C6-8F19-C96C274A389A}" sibTransId="{D007FFC8-BF15-43FD-9FFE-58C7B477C215}"/>
    <dgm:cxn modelId="{AED74279-828B-4C36-8C8C-F701D2A8D7D1}" type="presOf" srcId="{DA839AB3-8EEE-4574-BED6-2ACAD4DD9D7D}" destId="{01EBBE1B-C7E4-4651-80FB-42678F5E2844}" srcOrd="0" destOrd="0" presId="urn:microsoft.com/office/officeart/2008/layout/AlternatingHexagons"/>
    <dgm:cxn modelId="{67CCAD70-A937-4618-9C37-AA20C1A8CFC4}" srcId="{2ED46F24-8410-4086-A601-0017F3FF6DC7}" destId="{DA839AB3-8EEE-4574-BED6-2ACAD4DD9D7D}" srcOrd="2" destOrd="0" parTransId="{FEFD408E-BC82-4B10-847B-3BFE7895563B}" sibTransId="{0D9BEB12-5E7B-46D1-8297-63BCC9FAFD0D}"/>
    <dgm:cxn modelId="{12378421-A6FE-4232-BCDE-C3568C3D3554}" type="presOf" srcId="{9AE4FB46-75FF-4CCB-B9E2-2C99B6B6B682}" destId="{37960480-186F-4E6B-8252-7EA7EBC63A15}" srcOrd="0" destOrd="0" presId="urn:microsoft.com/office/officeart/2008/layout/AlternatingHexagons"/>
    <dgm:cxn modelId="{839BF7B1-F199-42B7-A785-F095FFCEB241}" type="presOf" srcId="{0D9BEB12-5E7B-46D1-8297-63BCC9FAFD0D}" destId="{30ACC04C-3F2B-4351-A8F2-D31B4BF5D996}" srcOrd="0" destOrd="0" presId="urn:microsoft.com/office/officeart/2008/layout/AlternatingHexagons"/>
    <dgm:cxn modelId="{E3330290-E5CD-4D3A-BF12-9E7ABE7FC279}" type="presOf" srcId="{C10B6475-B812-4B00-925A-1CC8E5DD543D}" destId="{FF7D554F-365D-4579-B901-7203C5562769}" srcOrd="0" destOrd="0" presId="urn:microsoft.com/office/officeart/2008/layout/AlternatingHexagons"/>
    <dgm:cxn modelId="{31EFA742-3DC2-443B-9BBB-935E283934AB}" type="presOf" srcId="{62BA4287-F1F6-4AA4-AF4B-37B3525D7C22}" destId="{3425D7B2-D5B2-43E9-A2C5-D979B248F2BF}" srcOrd="0" destOrd="0" presId="urn:microsoft.com/office/officeart/2008/layout/AlternatingHexagons"/>
    <dgm:cxn modelId="{AC5D3A53-E1D9-4CD6-8ECA-906885EB4C04}" srcId="{2ED46F24-8410-4086-A601-0017F3FF6DC7}" destId="{9AE4FB46-75FF-4CCB-B9E2-2C99B6B6B682}" srcOrd="0" destOrd="0" parTransId="{6A434D70-0DA3-41EF-BFCD-F8E49088A79E}" sibTransId="{C10B6475-B812-4B00-925A-1CC8E5DD543D}"/>
    <dgm:cxn modelId="{3EC05105-C81E-49AF-AE2A-C10DDB17993F}" type="presParOf" srcId="{855887BB-1257-424F-BD5D-A652E2A7A307}" destId="{13806872-AD4A-4F04-B414-4A684F94B73C}" srcOrd="0" destOrd="0" presId="urn:microsoft.com/office/officeart/2008/layout/AlternatingHexagons"/>
    <dgm:cxn modelId="{0DED5767-C2B6-4F01-9FF3-403CF99E6865}" type="presParOf" srcId="{13806872-AD4A-4F04-B414-4A684F94B73C}" destId="{37960480-186F-4E6B-8252-7EA7EBC63A15}" srcOrd="0" destOrd="0" presId="urn:microsoft.com/office/officeart/2008/layout/AlternatingHexagons"/>
    <dgm:cxn modelId="{9792105C-5FDD-4E76-AC5C-0190555F58A2}" type="presParOf" srcId="{13806872-AD4A-4F04-B414-4A684F94B73C}" destId="{7B75645C-B5DA-46BA-94F1-A3B5E9CFD84D}" srcOrd="1" destOrd="0" presId="urn:microsoft.com/office/officeart/2008/layout/AlternatingHexagons"/>
    <dgm:cxn modelId="{3AE7E0D0-C2F5-43C8-8BB8-CE451D602AC9}" type="presParOf" srcId="{13806872-AD4A-4F04-B414-4A684F94B73C}" destId="{10B11766-9D91-4CA6-A7D9-B1C855A41D1E}" srcOrd="2" destOrd="0" presId="urn:microsoft.com/office/officeart/2008/layout/AlternatingHexagons"/>
    <dgm:cxn modelId="{403821F7-4836-4AB4-B344-FC14E5502F10}" type="presParOf" srcId="{13806872-AD4A-4F04-B414-4A684F94B73C}" destId="{7B6B80DB-D725-48EE-B0A3-C815D2A6FE3C}" srcOrd="3" destOrd="0" presId="urn:microsoft.com/office/officeart/2008/layout/AlternatingHexagons"/>
    <dgm:cxn modelId="{C80DECE3-C3AF-46CF-B8A7-209EA8293323}" type="presParOf" srcId="{13806872-AD4A-4F04-B414-4A684F94B73C}" destId="{FF7D554F-365D-4579-B901-7203C5562769}" srcOrd="4" destOrd="0" presId="urn:microsoft.com/office/officeart/2008/layout/AlternatingHexagons"/>
    <dgm:cxn modelId="{6CC647FC-CBD6-4A8C-A8AB-9BCE40D3D4DF}" type="presParOf" srcId="{855887BB-1257-424F-BD5D-A652E2A7A307}" destId="{F07D717C-A2A5-40DB-A82F-5EBA7421CB36}" srcOrd="1" destOrd="0" presId="urn:microsoft.com/office/officeart/2008/layout/AlternatingHexagons"/>
    <dgm:cxn modelId="{461764AE-C2BA-4097-A032-78582F12D1C2}" type="presParOf" srcId="{855887BB-1257-424F-BD5D-A652E2A7A307}" destId="{F74E43AB-1631-4768-A99A-FC7ED090A55D}" srcOrd="2" destOrd="0" presId="urn:microsoft.com/office/officeart/2008/layout/AlternatingHexagons"/>
    <dgm:cxn modelId="{0117D5A5-FC06-42FF-A4C2-A68FB6BC22B1}" type="presParOf" srcId="{F74E43AB-1631-4768-A99A-FC7ED090A55D}" destId="{3425D7B2-D5B2-43E9-A2C5-D979B248F2BF}" srcOrd="0" destOrd="0" presId="urn:microsoft.com/office/officeart/2008/layout/AlternatingHexagons"/>
    <dgm:cxn modelId="{E69B453D-AA13-4AB6-9AA6-662FEA230ACC}" type="presParOf" srcId="{F74E43AB-1631-4768-A99A-FC7ED090A55D}" destId="{90F3AE45-516C-4861-9836-38DA3FEC1CE9}" srcOrd="1" destOrd="0" presId="urn:microsoft.com/office/officeart/2008/layout/AlternatingHexagons"/>
    <dgm:cxn modelId="{F241D470-DA4A-4A28-857F-CDB8C531D121}" type="presParOf" srcId="{F74E43AB-1631-4768-A99A-FC7ED090A55D}" destId="{F3A2FC5E-E29F-4C8D-9790-F77175D0F04B}" srcOrd="2" destOrd="0" presId="urn:microsoft.com/office/officeart/2008/layout/AlternatingHexagons"/>
    <dgm:cxn modelId="{9B369899-7EDF-44EF-AA08-655D838CE530}" type="presParOf" srcId="{F74E43AB-1631-4768-A99A-FC7ED090A55D}" destId="{714D61A3-1703-4B95-97BA-8069153A6A06}" srcOrd="3" destOrd="0" presId="urn:microsoft.com/office/officeart/2008/layout/AlternatingHexagons"/>
    <dgm:cxn modelId="{45BECE04-2FAF-4B0A-A8BF-98D4AAB9A447}" type="presParOf" srcId="{F74E43AB-1631-4768-A99A-FC7ED090A55D}" destId="{53E10D00-825C-4F80-8570-C1EBCFC87489}" srcOrd="4" destOrd="0" presId="urn:microsoft.com/office/officeart/2008/layout/AlternatingHexagons"/>
    <dgm:cxn modelId="{F33BB2E2-36A6-42F5-99DF-062CE04793FD}" type="presParOf" srcId="{855887BB-1257-424F-BD5D-A652E2A7A307}" destId="{ED6679F9-0319-436C-976E-EE34337DCB21}" srcOrd="3" destOrd="0" presId="urn:microsoft.com/office/officeart/2008/layout/AlternatingHexagons"/>
    <dgm:cxn modelId="{DB610B24-2235-4653-AAD5-AD0AE803D19B}" type="presParOf" srcId="{855887BB-1257-424F-BD5D-A652E2A7A307}" destId="{7F42135E-0673-4496-8EF9-030DB2C75627}" srcOrd="4" destOrd="0" presId="urn:microsoft.com/office/officeart/2008/layout/AlternatingHexagons"/>
    <dgm:cxn modelId="{A55764BB-CD1A-4E82-A0A3-4261E348FFBF}" type="presParOf" srcId="{7F42135E-0673-4496-8EF9-030DB2C75627}" destId="{01EBBE1B-C7E4-4651-80FB-42678F5E2844}" srcOrd="0" destOrd="0" presId="urn:microsoft.com/office/officeart/2008/layout/AlternatingHexagons"/>
    <dgm:cxn modelId="{BCB574FB-8197-4A56-9B0E-4D57CE11FDA1}" type="presParOf" srcId="{7F42135E-0673-4496-8EF9-030DB2C75627}" destId="{1A2E6F41-2FCB-4FFC-A468-45667A15E7C4}" srcOrd="1" destOrd="0" presId="urn:microsoft.com/office/officeart/2008/layout/AlternatingHexagons"/>
    <dgm:cxn modelId="{BA9CE191-784C-4314-B58C-38A1599ECAF9}" type="presParOf" srcId="{7F42135E-0673-4496-8EF9-030DB2C75627}" destId="{B14695BB-4414-4DDD-B77A-4810CCF20620}" srcOrd="2" destOrd="0" presId="urn:microsoft.com/office/officeart/2008/layout/AlternatingHexagons"/>
    <dgm:cxn modelId="{6E17B52F-2231-472E-8B71-19427991396A}" type="presParOf" srcId="{7F42135E-0673-4496-8EF9-030DB2C75627}" destId="{B0B80109-6A28-4EC7-9380-95BF69856CC5}" srcOrd="3" destOrd="0" presId="urn:microsoft.com/office/officeart/2008/layout/AlternatingHexagons"/>
    <dgm:cxn modelId="{3C1EE3A7-1026-418D-9D5B-463AE2CA6C0A}" type="presParOf" srcId="{7F42135E-0673-4496-8EF9-030DB2C75627}" destId="{30ACC04C-3F2B-4351-A8F2-D31B4BF5D99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820E31-76EA-4415-8ACE-D4B8F09549A5}" type="doc">
      <dgm:prSet loTypeId="urn:microsoft.com/office/officeart/2005/8/layout/venn1" loCatId="relationship" qsTypeId="urn:microsoft.com/office/officeart/2005/8/quickstyle/simple1" qsCatId="simple" csTypeId="urn:microsoft.com/office/officeart/2005/8/colors/accent1_2" csCatId="accent1" phldr="1"/>
      <dgm:spPr/>
    </dgm:pt>
    <dgm:pt modelId="{48507211-ADFC-4FC7-9502-29BAEBC32887}">
      <dgm:prSet phldrT="[Texto]" custT="1"/>
      <dgm:spPr/>
      <dgm:t>
        <a:bodyPr/>
        <a:lstStyle/>
        <a:p>
          <a:r>
            <a:rPr lang="es-EC" sz="1600" dirty="0" smtClean="0"/>
            <a:t>Mantener un precio competitivo</a:t>
          </a:r>
          <a:endParaRPr lang="es-EC" sz="1600" dirty="0"/>
        </a:p>
      </dgm:t>
    </dgm:pt>
    <dgm:pt modelId="{8B10DB35-FB3A-4CD9-A96D-9949AFFEE47F}" type="parTrans" cxnId="{112BF6D6-19F1-4850-945F-7B56CF1EAFBA}">
      <dgm:prSet/>
      <dgm:spPr/>
      <dgm:t>
        <a:bodyPr/>
        <a:lstStyle/>
        <a:p>
          <a:endParaRPr lang="es-EC" sz="1200"/>
        </a:p>
      </dgm:t>
    </dgm:pt>
    <dgm:pt modelId="{FB7F3057-48FA-4941-A34F-ADF3BB03B991}" type="sibTrans" cxnId="{112BF6D6-19F1-4850-945F-7B56CF1EAFBA}">
      <dgm:prSet/>
      <dgm:spPr/>
      <dgm:t>
        <a:bodyPr/>
        <a:lstStyle/>
        <a:p>
          <a:endParaRPr lang="es-EC" sz="1200"/>
        </a:p>
      </dgm:t>
    </dgm:pt>
    <dgm:pt modelId="{E7BF4D25-ECE0-45ED-AA93-796394FA1222}">
      <dgm:prSet phldrT="[Texto]" custT="1"/>
      <dgm:spPr/>
      <dgm:t>
        <a:bodyPr/>
        <a:lstStyle/>
        <a:p>
          <a:r>
            <a:rPr lang="es-EC" sz="1600" dirty="0" smtClean="0"/>
            <a:t>Fijar un precio que se relacione con la calidad del producto</a:t>
          </a:r>
          <a:endParaRPr lang="es-EC" sz="1600" dirty="0"/>
        </a:p>
      </dgm:t>
    </dgm:pt>
    <dgm:pt modelId="{481DD75A-A4CB-41B2-8FD1-AEC837ED154A}" type="parTrans" cxnId="{A20A133E-63D0-405E-876B-E9F3865890F2}">
      <dgm:prSet/>
      <dgm:spPr/>
      <dgm:t>
        <a:bodyPr/>
        <a:lstStyle/>
        <a:p>
          <a:endParaRPr lang="es-EC" sz="1200"/>
        </a:p>
      </dgm:t>
    </dgm:pt>
    <dgm:pt modelId="{2336F5EC-11B3-40C2-B41C-D6B78D2D6EFB}" type="sibTrans" cxnId="{A20A133E-63D0-405E-876B-E9F3865890F2}">
      <dgm:prSet/>
      <dgm:spPr/>
      <dgm:t>
        <a:bodyPr/>
        <a:lstStyle/>
        <a:p>
          <a:endParaRPr lang="es-EC" sz="1200"/>
        </a:p>
      </dgm:t>
    </dgm:pt>
    <dgm:pt modelId="{4A6870F0-A7A9-477E-87EF-34AFD822E0CC}" type="pres">
      <dgm:prSet presAssocID="{78820E31-76EA-4415-8ACE-D4B8F09549A5}" presName="compositeShape" presStyleCnt="0">
        <dgm:presLayoutVars>
          <dgm:chMax val="7"/>
          <dgm:dir/>
          <dgm:resizeHandles val="exact"/>
        </dgm:presLayoutVars>
      </dgm:prSet>
      <dgm:spPr/>
    </dgm:pt>
    <dgm:pt modelId="{49A04FDD-61EA-4A78-A2C9-5C779D7E7B90}" type="pres">
      <dgm:prSet presAssocID="{48507211-ADFC-4FC7-9502-29BAEBC32887}" presName="circ1" presStyleLbl="vennNode1" presStyleIdx="0" presStyleCnt="2"/>
      <dgm:spPr/>
      <dgm:t>
        <a:bodyPr/>
        <a:lstStyle/>
        <a:p>
          <a:endParaRPr lang="es-EC"/>
        </a:p>
      </dgm:t>
    </dgm:pt>
    <dgm:pt modelId="{294AC354-9202-4982-86F3-325B9FE6FDAA}" type="pres">
      <dgm:prSet presAssocID="{48507211-ADFC-4FC7-9502-29BAEBC32887}" presName="circ1Tx" presStyleLbl="revTx" presStyleIdx="0" presStyleCnt="0">
        <dgm:presLayoutVars>
          <dgm:chMax val="0"/>
          <dgm:chPref val="0"/>
          <dgm:bulletEnabled val="1"/>
        </dgm:presLayoutVars>
      </dgm:prSet>
      <dgm:spPr/>
      <dgm:t>
        <a:bodyPr/>
        <a:lstStyle/>
        <a:p>
          <a:endParaRPr lang="es-EC"/>
        </a:p>
      </dgm:t>
    </dgm:pt>
    <dgm:pt modelId="{98006C3A-F77E-474A-96BB-E78CD30B7340}" type="pres">
      <dgm:prSet presAssocID="{E7BF4D25-ECE0-45ED-AA93-796394FA1222}" presName="circ2" presStyleLbl="vennNode1" presStyleIdx="1" presStyleCnt="2"/>
      <dgm:spPr/>
      <dgm:t>
        <a:bodyPr/>
        <a:lstStyle/>
        <a:p>
          <a:endParaRPr lang="es-EC"/>
        </a:p>
      </dgm:t>
    </dgm:pt>
    <dgm:pt modelId="{7AB70297-0BAF-4F14-94C6-A2068FDD8E09}" type="pres">
      <dgm:prSet presAssocID="{E7BF4D25-ECE0-45ED-AA93-796394FA1222}" presName="circ2Tx" presStyleLbl="revTx" presStyleIdx="0" presStyleCnt="0">
        <dgm:presLayoutVars>
          <dgm:chMax val="0"/>
          <dgm:chPref val="0"/>
          <dgm:bulletEnabled val="1"/>
        </dgm:presLayoutVars>
      </dgm:prSet>
      <dgm:spPr/>
      <dgm:t>
        <a:bodyPr/>
        <a:lstStyle/>
        <a:p>
          <a:endParaRPr lang="es-EC"/>
        </a:p>
      </dgm:t>
    </dgm:pt>
  </dgm:ptLst>
  <dgm:cxnLst>
    <dgm:cxn modelId="{4EE4341C-82A2-4C8E-AF9B-39EDAD5B9E56}" type="presOf" srcId="{E7BF4D25-ECE0-45ED-AA93-796394FA1222}" destId="{7AB70297-0BAF-4F14-94C6-A2068FDD8E09}" srcOrd="1" destOrd="0" presId="urn:microsoft.com/office/officeart/2005/8/layout/venn1"/>
    <dgm:cxn modelId="{16EA9BD2-F5A1-4C04-9605-BA2C545C94D9}" type="presOf" srcId="{48507211-ADFC-4FC7-9502-29BAEBC32887}" destId="{49A04FDD-61EA-4A78-A2C9-5C779D7E7B90}" srcOrd="0" destOrd="0" presId="urn:microsoft.com/office/officeart/2005/8/layout/venn1"/>
    <dgm:cxn modelId="{BC55E1B6-C903-4C0C-BD61-1C392BAF17E7}" type="presOf" srcId="{78820E31-76EA-4415-8ACE-D4B8F09549A5}" destId="{4A6870F0-A7A9-477E-87EF-34AFD822E0CC}" srcOrd="0" destOrd="0" presId="urn:microsoft.com/office/officeart/2005/8/layout/venn1"/>
    <dgm:cxn modelId="{A20A133E-63D0-405E-876B-E9F3865890F2}" srcId="{78820E31-76EA-4415-8ACE-D4B8F09549A5}" destId="{E7BF4D25-ECE0-45ED-AA93-796394FA1222}" srcOrd="1" destOrd="0" parTransId="{481DD75A-A4CB-41B2-8FD1-AEC837ED154A}" sibTransId="{2336F5EC-11B3-40C2-B41C-D6B78D2D6EFB}"/>
    <dgm:cxn modelId="{185BC601-C936-4265-87AB-8760442951F1}" type="presOf" srcId="{48507211-ADFC-4FC7-9502-29BAEBC32887}" destId="{294AC354-9202-4982-86F3-325B9FE6FDAA}" srcOrd="1" destOrd="0" presId="urn:microsoft.com/office/officeart/2005/8/layout/venn1"/>
    <dgm:cxn modelId="{9896CDF6-4A4D-40E3-B97E-F4275B571E96}" type="presOf" srcId="{E7BF4D25-ECE0-45ED-AA93-796394FA1222}" destId="{98006C3A-F77E-474A-96BB-E78CD30B7340}" srcOrd="0" destOrd="0" presId="urn:microsoft.com/office/officeart/2005/8/layout/venn1"/>
    <dgm:cxn modelId="{112BF6D6-19F1-4850-945F-7B56CF1EAFBA}" srcId="{78820E31-76EA-4415-8ACE-D4B8F09549A5}" destId="{48507211-ADFC-4FC7-9502-29BAEBC32887}" srcOrd="0" destOrd="0" parTransId="{8B10DB35-FB3A-4CD9-A96D-9949AFFEE47F}" sibTransId="{FB7F3057-48FA-4941-A34F-ADF3BB03B991}"/>
    <dgm:cxn modelId="{B28450C6-7189-4CAE-B0DE-0FC6B8FD6D39}" type="presParOf" srcId="{4A6870F0-A7A9-477E-87EF-34AFD822E0CC}" destId="{49A04FDD-61EA-4A78-A2C9-5C779D7E7B90}" srcOrd="0" destOrd="0" presId="urn:microsoft.com/office/officeart/2005/8/layout/venn1"/>
    <dgm:cxn modelId="{FA0EB7AA-C7CE-4448-9519-B416FCA9A163}" type="presParOf" srcId="{4A6870F0-A7A9-477E-87EF-34AFD822E0CC}" destId="{294AC354-9202-4982-86F3-325B9FE6FDAA}" srcOrd="1" destOrd="0" presId="urn:microsoft.com/office/officeart/2005/8/layout/venn1"/>
    <dgm:cxn modelId="{8D526F63-FC4A-4090-9744-672D2CF949E1}" type="presParOf" srcId="{4A6870F0-A7A9-477E-87EF-34AFD822E0CC}" destId="{98006C3A-F77E-474A-96BB-E78CD30B7340}" srcOrd="2" destOrd="0" presId="urn:microsoft.com/office/officeart/2005/8/layout/venn1"/>
    <dgm:cxn modelId="{8C888550-732C-42B3-80C6-9122443C6713}" type="presParOf" srcId="{4A6870F0-A7A9-477E-87EF-34AFD822E0CC}" destId="{7AB70297-0BAF-4F14-94C6-A2068FDD8E0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4CC9BE-F609-4FDA-B580-4AED698BCF1E}" type="doc">
      <dgm:prSet loTypeId="urn:microsoft.com/office/officeart/2005/8/layout/vList3" loCatId="list" qsTypeId="urn:microsoft.com/office/officeart/2005/8/quickstyle/simple1" qsCatId="simple" csTypeId="urn:microsoft.com/office/officeart/2005/8/colors/accent1_2" csCatId="accent1" phldr="1"/>
      <dgm:spPr/>
    </dgm:pt>
    <dgm:pt modelId="{126CA30B-32EC-4929-A85E-C4A3F44B01EE}">
      <dgm:prSet phldrT="[Texto]" custT="1"/>
      <dgm:spPr/>
      <dgm:t>
        <a:bodyPr/>
        <a:lstStyle/>
        <a:p>
          <a:r>
            <a:rPr lang="es-EC" sz="1800" dirty="0" smtClean="0"/>
            <a:t>Fruit Logística, Berlín, 4 de Febrero 2015.</a:t>
          </a:r>
          <a:endParaRPr lang="es-EC" sz="1800" dirty="0"/>
        </a:p>
      </dgm:t>
    </dgm:pt>
    <dgm:pt modelId="{9FFDB911-B88D-4BD3-A94D-14A0F9F76B51}" type="parTrans" cxnId="{9A5C8905-07FA-42A9-81DF-3BBD20A6AED7}">
      <dgm:prSet/>
      <dgm:spPr/>
      <dgm:t>
        <a:bodyPr/>
        <a:lstStyle/>
        <a:p>
          <a:endParaRPr lang="es-EC" sz="1600"/>
        </a:p>
      </dgm:t>
    </dgm:pt>
    <dgm:pt modelId="{B5A6BBAD-F03B-4153-9900-F5AFDE76D836}" type="sibTrans" cxnId="{9A5C8905-07FA-42A9-81DF-3BBD20A6AED7}">
      <dgm:prSet/>
      <dgm:spPr/>
      <dgm:t>
        <a:bodyPr/>
        <a:lstStyle/>
        <a:p>
          <a:endParaRPr lang="es-EC" sz="1600"/>
        </a:p>
      </dgm:t>
    </dgm:pt>
    <dgm:pt modelId="{EE209078-A8A8-4858-A1B1-B8D12DC55110}">
      <dgm:prSet phldrT="[Texto]" custT="1"/>
      <dgm:spPr/>
      <dgm:t>
        <a:bodyPr/>
        <a:lstStyle/>
        <a:p>
          <a:r>
            <a:rPr lang="es-EC" sz="1800" dirty="0" smtClean="0"/>
            <a:t>Anuga FoodTec, Alemania, 24 de Marzo 2015</a:t>
          </a:r>
          <a:endParaRPr lang="es-EC" sz="1800" dirty="0"/>
        </a:p>
      </dgm:t>
    </dgm:pt>
    <dgm:pt modelId="{B4AA4219-CAF2-49C0-B646-1DE4414E7B5D}" type="parTrans" cxnId="{0737DD29-3C89-4C67-A60E-C10ABDB30FB6}">
      <dgm:prSet/>
      <dgm:spPr/>
      <dgm:t>
        <a:bodyPr/>
        <a:lstStyle/>
        <a:p>
          <a:endParaRPr lang="es-EC" sz="1600"/>
        </a:p>
      </dgm:t>
    </dgm:pt>
    <dgm:pt modelId="{A8EBDA46-5B03-407C-B62B-F55DC5CDC2D1}" type="sibTrans" cxnId="{0737DD29-3C89-4C67-A60E-C10ABDB30FB6}">
      <dgm:prSet/>
      <dgm:spPr/>
      <dgm:t>
        <a:bodyPr/>
        <a:lstStyle/>
        <a:p>
          <a:endParaRPr lang="es-EC" sz="1600"/>
        </a:p>
      </dgm:t>
    </dgm:pt>
    <dgm:pt modelId="{19561B3C-DA20-4B75-BF77-D3ACB8150A60}">
      <dgm:prSet phldrT="[Texto]" custT="1"/>
      <dgm:spPr/>
      <dgm:t>
        <a:bodyPr/>
        <a:lstStyle/>
        <a:p>
          <a:r>
            <a:rPr lang="es-EC" sz="1800" dirty="0" smtClean="0"/>
            <a:t>Food and Life, Múnich, 25 de Noviembre del 2015</a:t>
          </a:r>
          <a:endParaRPr lang="es-EC" sz="1800" dirty="0"/>
        </a:p>
      </dgm:t>
    </dgm:pt>
    <dgm:pt modelId="{EDE48BAE-87A5-4BF0-848F-056BC0A5882E}" type="parTrans" cxnId="{5C43C97E-B992-446D-B511-FEB17B89B0AF}">
      <dgm:prSet/>
      <dgm:spPr/>
      <dgm:t>
        <a:bodyPr/>
        <a:lstStyle/>
        <a:p>
          <a:endParaRPr lang="es-EC" sz="1600"/>
        </a:p>
      </dgm:t>
    </dgm:pt>
    <dgm:pt modelId="{D0ED48C2-71E0-4CFE-A675-3A537DAE318B}" type="sibTrans" cxnId="{5C43C97E-B992-446D-B511-FEB17B89B0AF}">
      <dgm:prSet/>
      <dgm:spPr/>
      <dgm:t>
        <a:bodyPr/>
        <a:lstStyle/>
        <a:p>
          <a:endParaRPr lang="es-EC" sz="1600"/>
        </a:p>
      </dgm:t>
    </dgm:pt>
    <dgm:pt modelId="{F8395D4B-9CA7-4A49-A729-53C0ACE91C2F}" type="pres">
      <dgm:prSet presAssocID="{C34CC9BE-F609-4FDA-B580-4AED698BCF1E}" presName="linearFlow" presStyleCnt="0">
        <dgm:presLayoutVars>
          <dgm:dir/>
          <dgm:resizeHandles val="exact"/>
        </dgm:presLayoutVars>
      </dgm:prSet>
      <dgm:spPr/>
    </dgm:pt>
    <dgm:pt modelId="{64D6F47F-EBA0-4656-9054-668DBB9A7EB3}" type="pres">
      <dgm:prSet presAssocID="{126CA30B-32EC-4929-A85E-C4A3F44B01EE}" presName="composite" presStyleCnt="0"/>
      <dgm:spPr/>
    </dgm:pt>
    <dgm:pt modelId="{FE12E9B8-0D71-4ED1-BA85-3451A17DA7F1}" type="pres">
      <dgm:prSet presAssocID="{126CA30B-32EC-4929-A85E-C4A3F44B01E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A736691-1328-48E7-A838-3650E9E3C873}" type="pres">
      <dgm:prSet presAssocID="{126CA30B-32EC-4929-A85E-C4A3F44B01EE}" presName="txShp" presStyleLbl="node1" presStyleIdx="0" presStyleCnt="3">
        <dgm:presLayoutVars>
          <dgm:bulletEnabled val="1"/>
        </dgm:presLayoutVars>
      </dgm:prSet>
      <dgm:spPr/>
      <dgm:t>
        <a:bodyPr/>
        <a:lstStyle/>
        <a:p>
          <a:endParaRPr lang="es-EC"/>
        </a:p>
      </dgm:t>
    </dgm:pt>
    <dgm:pt modelId="{A19DB63D-C542-49F3-9A38-2308E8753B49}" type="pres">
      <dgm:prSet presAssocID="{B5A6BBAD-F03B-4153-9900-F5AFDE76D836}" presName="spacing" presStyleCnt="0"/>
      <dgm:spPr/>
    </dgm:pt>
    <dgm:pt modelId="{60A7ABB8-EC67-4BFB-87EE-2815A6F9E418}" type="pres">
      <dgm:prSet presAssocID="{EE209078-A8A8-4858-A1B1-B8D12DC55110}" presName="composite" presStyleCnt="0"/>
      <dgm:spPr/>
    </dgm:pt>
    <dgm:pt modelId="{87BA9038-8EF5-4AC1-8277-4EF3AAE23213}" type="pres">
      <dgm:prSet presAssocID="{EE209078-A8A8-4858-A1B1-B8D12DC55110}"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dgm:spPr>
    </dgm:pt>
    <dgm:pt modelId="{0338B4BB-DFA5-4AC1-B3FC-250EF96C4A79}" type="pres">
      <dgm:prSet presAssocID="{EE209078-A8A8-4858-A1B1-B8D12DC55110}" presName="txShp" presStyleLbl="node1" presStyleIdx="1" presStyleCnt="3">
        <dgm:presLayoutVars>
          <dgm:bulletEnabled val="1"/>
        </dgm:presLayoutVars>
      </dgm:prSet>
      <dgm:spPr/>
      <dgm:t>
        <a:bodyPr/>
        <a:lstStyle/>
        <a:p>
          <a:endParaRPr lang="es-EC"/>
        </a:p>
      </dgm:t>
    </dgm:pt>
    <dgm:pt modelId="{19D785AA-C0AB-4CF0-9C06-5D710E83DA97}" type="pres">
      <dgm:prSet presAssocID="{A8EBDA46-5B03-407C-B62B-F55DC5CDC2D1}" presName="spacing" presStyleCnt="0"/>
      <dgm:spPr/>
    </dgm:pt>
    <dgm:pt modelId="{323E6531-B63E-4B0E-8238-83CF0B0EA82D}" type="pres">
      <dgm:prSet presAssocID="{19561B3C-DA20-4B75-BF77-D3ACB8150A60}" presName="composite" presStyleCnt="0"/>
      <dgm:spPr/>
    </dgm:pt>
    <dgm:pt modelId="{5A3EC774-80A4-44A8-9022-368528789EDB}" type="pres">
      <dgm:prSet presAssocID="{19561B3C-DA20-4B75-BF77-D3ACB8150A6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pt>
    <dgm:pt modelId="{0244AAB9-DDB6-4ABF-938F-ED09E8C09027}" type="pres">
      <dgm:prSet presAssocID="{19561B3C-DA20-4B75-BF77-D3ACB8150A60}" presName="txShp" presStyleLbl="node1" presStyleIdx="2" presStyleCnt="3">
        <dgm:presLayoutVars>
          <dgm:bulletEnabled val="1"/>
        </dgm:presLayoutVars>
      </dgm:prSet>
      <dgm:spPr/>
      <dgm:t>
        <a:bodyPr/>
        <a:lstStyle/>
        <a:p>
          <a:endParaRPr lang="es-EC"/>
        </a:p>
      </dgm:t>
    </dgm:pt>
  </dgm:ptLst>
  <dgm:cxnLst>
    <dgm:cxn modelId="{A4EE15C2-CC55-479E-819C-7948960AB1BE}" type="presOf" srcId="{C34CC9BE-F609-4FDA-B580-4AED698BCF1E}" destId="{F8395D4B-9CA7-4A49-A729-53C0ACE91C2F}" srcOrd="0" destOrd="0" presId="urn:microsoft.com/office/officeart/2005/8/layout/vList3"/>
    <dgm:cxn modelId="{D77710AA-FF96-4254-9CB9-3FDB7670AA47}" type="presOf" srcId="{19561B3C-DA20-4B75-BF77-D3ACB8150A60}" destId="{0244AAB9-DDB6-4ABF-938F-ED09E8C09027}" srcOrd="0" destOrd="0" presId="urn:microsoft.com/office/officeart/2005/8/layout/vList3"/>
    <dgm:cxn modelId="{886CBB0E-E417-4956-AF65-0A2139D0A553}" type="presOf" srcId="{126CA30B-32EC-4929-A85E-C4A3F44B01EE}" destId="{4A736691-1328-48E7-A838-3650E9E3C873}" srcOrd="0" destOrd="0" presId="urn:microsoft.com/office/officeart/2005/8/layout/vList3"/>
    <dgm:cxn modelId="{45BEB85B-83F5-4DA3-871C-58F43DC6560A}" type="presOf" srcId="{EE209078-A8A8-4858-A1B1-B8D12DC55110}" destId="{0338B4BB-DFA5-4AC1-B3FC-250EF96C4A79}" srcOrd="0" destOrd="0" presId="urn:microsoft.com/office/officeart/2005/8/layout/vList3"/>
    <dgm:cxn modelId="{0737DD29-3C89-4C67-A60E-C10ABDB30FB6}" srcId="{C34CC9BE-F609-4FDA-B580-4AED698BCF1E}" destId="{EE209078-A8A8-4858-A1B1-B8D12DC55110}" srcOrd="1" destOrd="0" parTransId="{B4AA4219-CAF2-49C0-B646-1DE4414E7B5D}" sibTransId="{A8EBDA46-5B03-407C-B62B-F55DC5CDC2D1}"/>
    <dgm:cxn modelId="{9A5C8905-07FA-42A9-81DF-3BBD20A6AED7}" srcId="{C34CC9BE-F609-4FDA-B580-4AED698BCF1E}" destId="{126CA30B-32EC-4929-A85E-C4A3F44B01EE}" srcOrd="0" destOrd="0" parTransId="{9FFDB911-B88D-4BD3-A94D-14A0F9F76B51}" sibTransId="{B5A6BBAD-F03B-4153-9900-F5AFDE76D836}"/>
    <dgm:cxn modelId="{5C43C97E-B992-446D-B511-FEB17B89B0AF}" srcId="{C34CC9BE-F609-4FDA-B580-4AED698BCF1E}" destId="{19561B3C-DA20-4B75-BF77-D3ACB8150A60}" srcOrd="2" destOrd="0" parTransId="{EDE48BAE-87A5-4BF0-848F-056BC0A5882E}" sibTransId="{D0ED48C2-71E0-4CFE-A675-3A537DAE318B}"/>
    <dgm:cxn modelId="{9BCA8551-79F4-4DE0-9158-648F2940742C}" type="presParOf" srcId="{F8395D4B-9CA7-4A49-A729-53C0ACE91C2F}" destId="{64D6F47F-EBA0-4656-9054-668DBB9A7EB3}" srcOrd="0" destOrd="0" presId="urn:microsoft.com/office/officeart/2005/8/layout/vList3"/>
    <dgm:cxn modelId="{62A25BF8-8E3E-4D14-94B8-B6B33956B041}" type="presParOf" srcId="{64D6F47F-EBA0-4656-9054-668DBB9A7EB3}" destId="{FE12E9B8-0D71-4ED1-BA85-3451A17DA7F1}" srcOrd="0" destOrd="0" presId="urn:microsoft.com/office/officeart/2005/8/layout/vList3"/>
    <dgm:cxn modelId="{C02125DF-A8DD-4D59-91D2-84CB070F2207}" type="presParOf" srcId="{64D6F47F-EBA0-4656-9054-668DBB9A7EB3}" destId="{4A736691-1328-48E7-A838-3650E9E3C873}" srcOrd="1" destOrd="0" presId="urn:microsoft.com/office/officeart/2005/8/layout/vList3"/>
    <dgm:cxn modelId="{DB060EA2-E270-4676-BFB2-F5C3B9DABE92}" type="presParOf" srcId="{F8395D4B-9CA7-4A49-A729-53C0ACE91C2F}" destId="{A19DB63D-C542-49F3-9A38-2308E8753B49}" srcOrd="1" destOrd="0" presId="urn:microsoft.com/office/officeart/2005/8/layout/vList3"/>
    <dgm:cxn modelId="{304F41B0-B2E2-4077-809F-998EF3370C1D}" type="presParOf" srcId="{F8395D4B-9CA7-4A49-A729-53C0ACE91C2F}" destId="{60A7ABB8-EC67-4BFB-87EE-2815A6F9E418}" srcOrd="2" destOrd="0" presId="urn:microsoft.com/office/officeart/2005/8/layout/vList3"/>
    <dgm:cxn modelId="{131C0D43-C8D9-4F56-AA5E-ADC6795FF0D8}" type="presParOf" srcId="{60A7ABB8-EC67-4BFB-87EE-2815A6F9E418}" destId="{87BA9038-8EF5-4AC1-8277-4EF3AAE23213}" srcOrd="0" destOrd="0" presId="urn:microsoft.com/office/officeart/2005/8/layout/vList3"/>
    <dgm:cxn modelId="{F39F360F-4AB0-44A5-A9B7-6D5CB183389A}" type="presParOf" srcId="{60A7ABB8-EC67-4BFB-87EE-2815A6F9E418}" destId="{0338B4BB-DFA5-4AC1-B3FC-250EF96C4A79}" srcOrd="1" destOrd="0" presId="urn:microsoft.com/office/officeart/2005/8/layout/vList3"/>
    <dgm:cxn modelId="{D6B4DA38-59C1-4DFF-B9C2-118F3319D927}" type="presParOf" srcId="{F8395D4B-9CA7-4A49-A729-53C0ACE91C2F}" destId="{19D785AA-C0AB-4CF0-9C06-5D710E83DA97}" srcOrd="3" destOrd="0" presId="urn:microsoft.com/office/officeart/2005/8/layout/vList3"/>
    <dgm:cxn modelId="{ADA96762-8F82-4160-8F11-0688708DA0AA}" type="presParOf" srcId="{F8395D4B-9CA7-4A49-A729-53C0ACE91C2F}" destId="{323E6531-B63E-4B0E-8238-83CF0B0EA82D}" srcOrd="4" destOrd="0" presId="urn:microsoft.com/office/officeart/2005/8/layout/vList3"/>
    <dgm:cxn modelId="{D762803F-273F-46C3-99C3-7A159C6390A7}" type="presParOf" srcId="{323E6531-B63E-4B0E-8238-83CF0B0EA82D}" destId="{5A3EC774-80A4-44A8-9022-368528789EDB}" srcOrd="0" destOrd="0" presId="urn:microsoft.com/office/officeart/2005/8/layout/vList3"/>
    <dgm:cxn modelId="{C6616B25-FB69-49E3-8AAA-94E0FA23CC6A}" type="presParOf" srcId="{323E6531-B63E-4B0E-8238-83CF0B0EA82D}" destId="{0244AAB9-DDB6-4ABF-938F-ED09E8C0902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E18D6-974E-4BD9-9823-3ABAA56D4AE5}" type="doc">
      <dgm:prSet loTypeId="urn:microsoft.com/office/officeart/2005/8/layout/venn1" loCatId="relationship" qsTypeId="urn:microsoft.com/office/officeart/2005/8/quickstyle/simple1" qsCatId="simple" csTypeId="urn:microsoft.com/office/officeart/2005/8/colors/colorful5" csCatId="colorful" phldr="1"/>
      <dgm:spPr/>
    </dgm:pt>
    <dgm:pt modelId="{E3F002CE-6736-4155-872A-4CE0F0854F1F}">
      <dgm:prSet phldrT="[Texto]"/>
      <dgm:spPr/>
      <dgm:t>
        <a:bodyPr/>
        <a:lstStyle/>
        <a:p>
          <a:r>
            <a:rPr lang="es-EC" dirty="0" smtClean="0"/>
            <a:t>Uso de las principales competencias de las empresas</a:t>
          </a:r>
          <a:endParaRPr lang="es-EC" dirty="0"/>
        </a:p>
      </dgm:t>
    </dgm:pt>
    <dgm:pt modelId="{743D47F8-EE24-4D9F-AEF8-A9BB0DD7C957}" type="parTrans" cxnId="{D7533D8F-5E1F-4692-A4E2-8A40F8602084}">
      <dgm:prSet/>
      <dgm:spPr/>
      <dgm:t>
        <a:bodyPr/>
        <a:lstStyle/>
        <a:p>
          <a:endParaRPr lang="es-EC"/>
        </a:p>
      </dgm:t>
    </dgm:pt>
    <dgm:pt modelId="{2A27C8F5-BBB6-4891-972B-13E1EFC568E2}" type="sibTrans" cxnId="{D7533D8F-5E1F-4692-A4E2-8A40F8602084}">
      <dgm:prSet/>
      <dgm:spPr/>
      <dgm:t>
        <a:bodyPr/>
        <a:lstStyle/>
        <a:p>
          <a:endParaRPr lang="es-EC"/>
        </a:p>
      </dgm:t>
    </dgm:pt>
    <dgm:pt modelId="{EF07CDD2-AABD-42ED-B6BF-52CC869A2FC2}">
      <dgm:prSet phldrT="[Texto]"/>
      <dgm:spPr/>
      <dgm:t>
        <a:bodyPr/>
        <a:lstStyle/>
        <a:p>
          <a:r>
            <a:rPr lang="es-EC" dirty="0" smtClean="0"/>
            <a:t>Procesos de manufactura eficientes con la aplicación de BPM</a:t>
          </a:r>
          <a:endParaRPr lang="es-EC" dirty="0"/>
        </a:p>
      </dgm:t>
    </dgm:pt>
    <dgm:pt modelId="{D88F17AF-A196-4399-AB9C-D61DD7C4449A}" type="parTrans" cxnId="{78C034BB-5581-4D70-9AF1-619D017B8ABB}">
      <dgm:prSet/>
      <dgm:spPr/>
      <dgm:t>
        <a:bodyPr/>
        <a:lstStyle/>
        <a:p>
          <a:endParaRPr lang="es-EC"/>
        </a:p>
      </dgm:t>
    </dgm:pt>
    <dgm:pt modelId="{CD249E27-37B6-4307-AD68-D144C64CAE87}" type="sibTrans" cxnId="{78C034BB-5581-4D70-9AF1-619D017B8ABB}">
      <dgm:prSet/>
      <dgm:spPr/>
      <dgm:t>
        <a:bodyPr/>
        <a:lstStyle/>
        <a:p>
          <a:endParaRPr lang="es-EC"/>
        </a:p>
      </dgm:t>
    </dgm:pt>
    <dgm:pt modelId="{60D21266-B23A-4B16-B73E-2C79AD43C21E}">
      <dgm:prSet phldrT="[Texto]"/>
      <dgm:spPr/>
      <dgm:t>
        <a:bodyPr/>
        <a:lstStyle/>
        <a:p>
          <a:r>
            <a:rPr lang="es-EC" dirty="0" smtClean="0"/>
            <a:t>Explotar oportunidades en mercados internacionales</a:t>
          </a:r>
          <a:endParaRPr lang="es-EC" dirty="0"/>
        </a:p>
      </dgm:t>
    </dgm:pt>
    <dgm:pt modelId="{7EA77543-6272-4DFF-BA11-915F10DBD553}" type="parTrans" cxnId="{DAF65239-CF78-4B16-82D2-345A1875CA55}">
      <dgm:prSet/>
      <dgm:spPr/>
      <dgm:t>
        <a:bodyPr/>
        <a:lstStyle/>
        <a:p>
          <a:endParaRPr lang="es-EC"/>
        </a:p>
      </dgm:t>
    </dgm:pt>
    <dgm:pt modelId="{0623A066-525A-4934-B9CD-099D7B82C941}" type="sibTrans" cxnId="{DAF65239-CF78-4B16-82D2-345A1875CA55}">
      <dgm:prSet/>
      <dgm:spPr/>
      <dgm:t>
        <a:bodyPr/>
        <a:lstStyle/>
        <a:p>
          <a:endParaRPr lang="es-EC"/>
        </a:p>
      </dgm:t>
    </dgm:pt>
    <dgm:pt modelId="{D2D9D231-5290-408D-A4B3-75D37BF43407}" type="pres">
      <dgm:prSet presAssocID="{A0FE18D6-974E-4BD9-9823-3ABAA56D4AE5}" presName="compositeShape" presStyleCnt="0">
        <dgm:presLayoutVars>
          <dgm:chMax val="7"/>
          <dgm:dir/>
          <dgm:resizeHandles val="exact"/>
        </dgm:presLayoutVars>
      </dgm:prSet>
      <dgm:spPr/>
    </dgm:pt>
    <dgm:pt modelId="{67E78F4E-6592-4175-8ED9-9DDC373154DE}" type="pres">
      <dgm:prSet presAssocID="{E3F002CE-6736-4155-872A-4CE0F0854F1F}" presName="circ1" presStyleLbl="vennNode1" presStyleIdx="0" presStyleCnt="3"/>
      <dgm:spPr/>
      <dgm:t>
        <a:bodyPr/>
        <a:lstStyle/>
        <a:p>
          <a:endParaRPr lang="es-EC"/>
        </a:p>
      </dgm:t>
    </dgm:pt>
    <dgm:pt modelId="{8E7AB162-6E9A-44E7-8DF3-31D882474C06}" type="pres">
      <dgm:prSet presAssocID="{E3F002CE-6736-4155-872A-4CE0F0854F1F}" presName="circ1Tx" presStyleLbl="revTx" presStyleIdx="0" presStyleCnt="0">
        <dgm:presLayoutVars>
          <dgm:chMax val="0"/>
          <dgm:chPref val="0"/>
          <dgm:bulletEnabled val="1"/>
        </dgm:presLayoutVars>
      </dgm:prSet>
      <dgm:spPr/>
      <dgm:t>
        <a:bodyPr/>
        <a:lstStyle/>
        <a:p>
          <a:endParaRPr lang="es-EC"/>
        </a:p>
      </dgm:t>
    </dgm:pt>
    <dgm:pt modelId="{1E8F9100-AAAD-455D-8A3F-05FFD80282CC}" type="pres">
      <dgm:prSet presAssocID="{EF07CDD2-AABD-42ED-B6BF-52CC869A2FC2}" presName="circ2" presStyleLbl="vennNode1" presStyleIdx="1" presStyleCnt="3"/>
      <dgm:spPr/>
      <dgm:t>
        <a:bodyPr/>
        <a:lstStyle/>
        <a:p>
          <a:endParaRPr lang="es-EC"/>
        </a:p>
      </dgm:t>
    </dgm:pt>
    <dgm:pt modelId="{36DB849A-D1AB-441E-B6A5-31D305CE2C74}" type="pres">
      <dgm:prSet presAssocID="{EF07CDD2-AABD-42ED-B6BF-52CC869A2FC2}" presName="circ2Tx" presStyleLbl="revTx" presStyleIdx="0" presStyleCnt="0">
        <dgm:presLayoutVars>
          <dgm:chMax val="0"/>
          <dgm:chPref val="0"/>
          <dgm:bulletEnabled val="1"/>
        </dgm:presLayoutVars>
      </dgm:prSet>
      <dgm:spPr/>
      <dgm:t>
        <a:bodyPr/>
        <a:lstStyle/>
        <a:p>
          <a:endParaRPr lang="es-EC"/>
        </a:p>
      </dgm:t>
    </dgm:pt>
    <dgm:pt modelId="{A87E19DD-0FE7-4133-BC7D-D273ADD43BBF}" type="pres">
      <dgm:prSet presAssocID="{60D21266-B23A-4B16-B73E-2C79AD43C21E}" presName="circ3" presStyleLbl="vennNode1" presStyleIdx="2" presStyleCnt="3"/>
      <dgm:spPr/>
      <dgm:t>
        <a:bodyPr/>
        <a:lstStyle/>
        <a:p>
          <a:endParaRPr lang="es-EC"/>
        </a:p>
      </dgm:t>
    </dgm:pt>
    <dgm:pt modelId="{86590FE0-4E3A-442E-A15A-344E0AE953F4}" type="pres">
      <dgm:prSet presAssocID="{60D21266-B23A-4B16-B73E-2C79AD43C21E}" presName="circ3Tx" presStyleLbl="revTx" presStyleIdx="0" presStyleCnt="0">
        <dgm:presLayoutVars>
          <dgm:chMax val="0"/>
          <dgm:chPref val="0"/>
          <dgm:bulletEnabled val="1"/>
        </dgm:presLayoutVars>
      </dgm:prSet>
      <dgm:spPr/>
      <dgm:t>
        <a:bodyPr/>
        <a:lstStyle/>
        <a:p>
          <a:endParaRPr lang="es-EC"/>
        </a:p>
      </dgm:t>
    </dgm:pt>
  </dgm:ptLst>
  <dgm:cxnLst>
    <dgm:cxn modelId="{579AEA6B-592C-4E04-A540-F551F6BD110A}" type="presOf" srcId="{E3F002CE-6736-4155-872A-4CE0F0854F1F}" destId="{8E7AB162-6E9A-44E7-8DF3-31D882474C06}" srcOrd="1" destOrd="0" presId="urn:microsoft.com/office/officeart/2005/8/layout/venn1"/>
    <dgm:cxn modelId="{60564D94-E45D-4C95-A43F-6E397AC9DCED}" type="presOf" srcId="{60D21266-B23A-4B16-B73E-2C79AD43C21E}" destId="{86590FE0-4E3A-442E-A15A-344E0AE953F4}" srcOrd="1" destOrd="0" presId="urn:microsoft.com/office/officeart/2005/8/layout/venn1"/>
    <dgm:cxn modelId="{AF49C1E3-ADCE-4D72-B404-D60687C0DC28}" type="presOf" srcId="{EF07CDD2-AABD-42ED-B6BF-52CC869A2FC2}" destId="{36DB849A-D1AB-441E-B6A5-31D305CE2C74}" srcOrd="1" destOrd="0" presId="urn:microsoft.com/office/officeart/2005/8/layout/venn1"/>
    <dgm:cxn modelId="{DC770D96-95AB-477F-BA49-C1A4B899CAEE}" type="presOf" srcId="{EF07CDD2-AABD-42ED-B6BF-52CC869A2FC2}" destId="{1E8F9100-AAAD-455D-8A3F-05FFD80282CC}" srcOrd="0" destOrd="0" presId="urn:microsoft.com/office/officeart/2005/8/layout/venn1"/>
    <dgm:cxn modelId="{D7533D8F-5E1F-4692-A4E2-8A40F8602084}" srcId="{A0FE18D6-974E-4BD9-9823-3ABAA56D4AE5}" destId="{E3F002CE-6736-4155-872A-4CE0F0854F1F}" srcOrd="0" destOrd="0" parTransId="{743D47F8-EE24-4D9F-AEF8-A9BB0DD7C957}" sibTransId="{2A27C8F5-BBB6-4891-972B-13E1EFC568E2}"/>
    <dgm:cxn modelId="{DAF65239-CF78-4B16-82D2-345A1875CA55}" srcId="{A0FE18D6-974E-4BD9-9823-3ABAA56D4AE5}" destId="{60D21266-B23A-4B16-B73E-2C79AD43C21E}" srcOrd="2" destOrd="0" parTransId="{7EA77543-6272-4DFF-BA11-915F10DBD553}" sibTransId="{0623A066-525A-4934-B9CD-099D7B82C941}"/>
    <dgm:cxn modelId="{5992D697-0C17-43F2-A829-862AEF243F93}" type="presOf" srcId="{A0FE18D6-974E-4BD9-9823-3ABAA56D4AE5}" destId="{D2D9D231-5290-408D-A4B3-75D37BF43407}" srcOrd="0" destOrd="0" presId="urn:microsoft.com/office/officeart/2005/8/layout/venn1"/>
    <dgm:cxn modelId="{072F714F-056B-4350-B206-D083D935AA05}" type="presOf" srcId="{E3F002CE-6736-4155-872A-4CE0F0854F1F}" destId="{67E78F4E-6592-4175-8ED9-9DDC373154DE}" srcOrd="0" destOrd="0" presId="urn:microsoft.com/office/officeart/2005/8/layout/venn1"/>
    <dgm:cxn modelId="{78C034BB-5581-4D70-9AF1-619D017B8ABB}" srcId="{A0FE18D6-974E-4BD9-9823-3ABAA56D4AE5}" destId="{EF07CDD2-AABD-42ED-B6BF-52CC869A2FC2}" srcOrd="1" destOrd="0" parTransId="{D88F17AF-A196-4399-AB9C-D61DD7C4449A}" sibTransId="{CD249E27-37B6-4307-AD68-D144C64CAE87}"/>
    <dgm:cxn modelId="{952CCB96-99DB-45DA-B187-32734B1B6F9E}" type="presOf" srcId="{60D21266-B23A-4B16-B73E-2C79AD43C21E}" destId="{A87E19DD-0FE7-4133-BC7D-D273ADD43BBF}" srcOrd="0" destOrd="0" presId="urn:microsoft.com/office/officeart/2005/8/layout/venn1"/>
    <dgm:cxn modelId="{E391005B-7F10-4A08-86C9-557B601B9856}" type="presParOf" srcId="{D2D9D231-5290-408D-A4B3-75D37BF43407}" destId="{67E78F4E-6592-4175-8ED9-9DDC373154DE}" srcOrd="0" destOrd="0" presId="urn:microsoft.com/office/officeart/2005/8/layout/venn1"/>
    <dgm:cxn modelId="{ACA54953-5F2B-4F1A-872C-E76F3ACF49F7}" type="presParOf" srcId="{D2D9D231-5290-408D-A4B3-75D37BF43407}" destId="{8E7AB162-6E9A-44E7-8DF3-31D882474C06}" srcOrd="1" destOrd="0" presId="urn:microsoft.com/office/officeart/2005/8/layout/venn1"/>
    <dgm:cxn modelId="{3C19CF6C-65C4-46C9-9A87-052454E389CA}" type="presParOf" srcId="{D2D9D231-5290-408D-A4B3-75D37BF43407}" destId="{1E8F9100-AAAD-455D-8A3F-05FFD80282CC}" srcOrd="2" destOrd="0" presId="urn:microsoft.com/office/officeart/2005/8/layout/venn1"/>
    <dgm:cxn modelId="{AAAEB68C-F3D8-442C-9819-9168C916534D}" type="presParOf" srcId="{D2D9D231-5290-408D-A4B3-75D37BF43407}" destId="{36DB849A-D1AB-441E-B6A5-31D305CE2C74}" srcOrd="3" destOrd="0" presId="urn:microsoft.com/office/officeart/2005/8/layout/venn1"/>
    <dgm:cxn modelId="{F71BC375-8342-4C83-A4FE-2F344EBA2C7A}" type="presParOf" srcId="{D2D9D231-5290-408D-A4B3-75D37BF43407}" destId="{A87E19DD-0FE7-4133-BC7D-D273ADD43BBF}" srcOrd="4" destOrd="0" presId="urn:microsoft.com/office/officeart/2005/8/layout/venn1"/>
    <dgm:cxn modelId="{1B02A83F-34F2-491E-9E2B-EDF10CDACB1C}" type="presParOf" srcId="{D2D9D231-5290-408D-A4B3-75D37BF43407}" destId="{86590FE0-4E3A-442E-A15A-344E0AE953F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BC9D-7343-4185-80F4-27AAD27540C5}">
      <dsp:nvSpPr>
        <dsp:cNvPr id="0" name=""/>
        <dsp:cNvSpPr/>
      </dsp:nvSpPr>
      <dsp:spPr>
        <a:xfrm>
          <a:off x="176944" y="492488"/>
          <a:ext cx="4205871" cy="131433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243"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rgbClr val="002060"/>
              </a:solidFill>
            </a:rPr>
            <a:t>Crea nuevas oportunidades para acceder a mercados internacionales</a:t>
          </a:r>
          <a:endParaRPr lang="es-EC" sz="1600" kern="1200" dirty="0">
            <a:solidFill>
              <a:srgbClr val="002060"/>
            </a:solidFill>
          </a:endParaRPr>
        </a:p>
      </dsp:txBody>
      <dsp:txXfrm>
        <a:off x="176944" y="492488"/>
        <a:ext cx="4205871" cy="1314334"/>
      </dsp:txXfrm>
    </dsp:sp>
    <dsp:sp modelId="{00DDB3F7-8F42-46DD-AD40-F36E57650C2C}">
      <dsp:nvSpPr>
        <dsp:cNvPr id="0" name=""/>
        <dsp:cNvSpPr/>
      </dsp:nvSpPr>
      <dsp:spPr>
        <a:xfrm>
          <a:off x="1699" y="302640"/>
          <a:ext cx="920034" cy="13800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2000" r="-8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EC92F-BABE-4664-A2F1-5BA679C2DDB5}">
      <dsp:nvSpPr>
        <dsp:cNvPr id="0" name=""/>
        <dsp:cNvSpPr/>
      </dsp:nvSpPr>
      <dsp:spPr>
        <a:xfrm>
          <a:off x="4892353" y="492488"/>
          <a:ext cx="4205871" cy="131433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243"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rgbClr val="002060"/>
              </a:solidFill>
            </a:rPr>
            <a:t>Impulsa competitividad</a:t>
          </a:r>
          <a:endParaRPr lang="es-EC" sz="1600" kern="1200" dirty="0">
            <a:solidFill>
              <a:srgbClr val="002060"/>
            </a:solidFill>
          </a:endParaRPr>
        </a:p>
      </dsp:txBody>
      <dsp:txXfrm>
        <a:off x="4892353" y="492488"/>
        <a:ext cx="4205871" cy="1314334"/>
      </dsp:txXfrm>
    </dsp:sp>
    <dsp:sp modelId="{524938B6-CE95-4B55-82AF-83FEBD9BA79B}">
      <dsp:nvSpPr>
        <dsp:cNvPr id="0" name=""/>
        <dsp:cNvSpPr/>
      </dsp:nvSpPr>
      <dsp:spPr>
        <a:xfrm>
          <a:off x="4552013" y="328833"/>
          <a:ext cx="1066862" cy="13800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5000" r="-5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473AE-DC46-4044-9C21-EE735FEAB253}">
      <dsp:nvSpPr>
        <dsp:cNvPr id="0" name=""/>
        <dsp:cNvSpPr/>
      </dsp:nvSpPr>
      <dsp:spPr>
        <a:xfrm>
          <a:off x="217699" y="2147090"/>
          <a:ext cx="4205871" cy="131433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243"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rgbClr val="002060"/>
              </a:solidFill>
            </a:rPr>
            <a:t>Garantiza una elaboración de alimentos saludables e inocuos</a:t>
          </a:r>
          <a:endParaRPr lang="es-EC" sz="1600" kern="1200" dirty="0">
            <a:solidFill>
              <a:srgbClr val="002060"/>
            </a:solidFill>
          </a:endParaRPr>
        </a:p>
      </dsp:txBody>
      <dsp:txXfrm>
        <a:off x="217699" y="2147090"/>
        <a:ext cx="4205871" cy="1314334"/>
      </dsp:txXfrm>
    </dsp:sp>
    <dsp:sp modelId="{379F0751-9C75-4923-AE6F-1BC212EF989B}">
      <dsp:nvSpPr>
        <dsp:cNvPr id="0" name=""/>
        <dsp:cNvSpPr/>
      </dsp:nvSpPr>
      <dsp:spPr>
        <a:xfrm>
          <a:off x="42454" y="1957241"/>
          <a:ext cx="920034" cy="138005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3000" r="-8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322BA-FFD1-4D57-8E38-DB8E9119E818}">
      <dsp:nvSpPr>
        <dsp:cNvPr id="0" name=""/>
        <dsp:cNvSpPr/>
      </dsp:nvSpPr>
      <dsp:spPr>
        <a:xfrm>
          <a:off x="4851598" y="2147090"/>
          <a:ext cx="4205871" cy="131433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243"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rgbClr val="002060"/>
              </a:solidFill>
            </a:rPr>
            <a:t>Suma valor a los productos, aumentando la confianza en los clientes</a:t>
          </a:r>
          <a:endParaRPr lang="es-EC" sz="1600" kern="1200" dirty="0">
            <a:solidFill>
              <a:srgbClr val="002060"/>
            </a:solidFill>
          </a:endParaRPr>
        </a:p>
      </dsp:txBody>
      <dsp:txXfrm>
        <a:off x="4851598" y="2147090"/>
        <a:ext cx="4205871" cy="1314334"/>
      </dsp:txXfrm>
    </dsp:sp>
    <dsp:sp modelId="{FE4DB285-CDB1-4B80-828B-E03E0FCB2FFA}">
      <dsp:nvSpPr>
        <dsp:cNvPr id="0" name=""/>
        <dsp:cNvSpPr/>
      </dsp:nvSpPr>
      <dsp:spPr>
        <a:xfrm>
          <a:off x="4684450" y="1957241"/>
          <a:ext cx="903841" cy="138005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4000" r="-6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0D10F-DF38-4000-8F33-777DEC1A52D6}">
      <dsp:nvSpPr>
        <dsp:cNvPr id="0" name=""/>
        <dsp:cNvSpPr/>
      </dsp:nvSpPr>
      <dsp:spPr>
        <a:xfrm>
          <a:off x="2534649" y="3801691"/>
          <a:ext cx="4205871" cy="131433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243"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rgbClr val="002060"/>
              </a:solidFill>
            </a:rPr>
            <a:t>Punto de partida para que las empresas implementen más certificaciones.</a:t>
          </a:r>
          <a:endParaRPr lang="es-EC" sz="1600" kern="1200" dirty="0">
            <a:solidFill>
              <a:srgbClr val="002060"/>
            </a:solidFill>
          </a:endParaRPr>
        </a:p>
      </dsp:txBody>
      <dsp:txXfrm>
        <a:off x="2534649" y="3801691"/>
        <a:ext cx="4205871" cy="1314334"/>
      </dsp:txXfrm>
    </dsp:sp>
    <dsp:sp modelId="{4F973ED6-1532-4433-9D56-BD1F85720BF0}">
      <dsp:nvSpPr>
        <dsp:cNvPr id="0" name=""/>
        <dsp:cNvSpPr/>
      </dsp:nvSpPr>
      <dsp:spPr>
        <a:xfrm>
          <a:off x="2359404" y="3611843"/>
          <a:ext cx="920034" cy="138005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1000" r="-4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49F-2CF0-4FE5-82CE-3462A4215B1D}">
      <dsp:nvSpPr>
        <dsp:cNvPr id="0" name=""/>
        <dsp:cNvSpPr/>
      </dsp:nvSpPr>
      <dsp:spPr>
        <a:xfrm rot="10800000">
          <a:off x="1404635" y="3421"/>
          <a:ext cx="4406210" cy="117919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994"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PROECUADOR (Guía de Inteligencia Comercial, Capacitaciones y asistencia técnica del proceso de exportación.</a:t>
          </a:r>
          <a:endParaRPr lang="es-EC" sz="1500" kern="1200" dirty="0"/>
        </a:p>
      </dsp:txBody>
      <dsp:txXfrm rot="10800000">
        <a:off x="1699435" y="3421"/>
        <a:ext cx="4111410" cy="1179199"/>
      </dsp:txXfrm>
    </dsp:sp>
    <dsp:sp modelId="{866D2D66-C67C-4C82-BCE7-24AB0499A963}">
      <dsp:nvSpPr>
        <dsp:cNvPr id="0" name=""/>
        <dsp:cNvSpPr/>
      </dsp:nvSpPr>
      <dsp:spPr>
        <a:xfrm>
          <a:off x="815035" y="3421"/>
          <a:ext cx="1179199" cy="11791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D995A-6E0D-4263-8D4D-C7112103794F}">
      <dsp:nvSpPr>
        <dsp:cNvPr id="0" name=""/>
        <dsp:cNvSpPr/>
      </dsp:nvSpPr>
      <dsp:spPr>
        <a:xfrm rot="10800000">
          <a:off x="1404635" y="1534621"/>
          <a:ext cx="4406210" cy="117919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994"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FEDEXPOR (Entrenamiento gerencial, capacitaciones para empresas que necesitan información sobre procesos de comercio exterior)</a:t>
          </a:r>
          <a:endParaRPr lang="es-EC" sz="1500" kern="1200" dirty="0"/>
        </a:p>
      </dsp:txBody>
      <dsp:txXfrm rot="10800000">
        <a:off x="1699435" y="1534621"/>
        <a:ext cx="4111410" cy="1179199"/>
      </dsp:txXfrm>
    </dsp:sp>
    <dsp:sp modelId="{F98765E0-FDFB-43A3-9D86-52745B986A56}">
      <dsp:nvSpPr>
        <dsp:cNvPr id="0" name=""/>
        <dsp:cNvSpPr/>
      </dsp:nvSpPr>
      <dsp:spPr>
        <a:xfrm>
          <a:off x="815035" y="1534621"/>
          <a:ext cx="1179199" cy="1179199"/>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07A5A-EB3C-40EC-BF0C-DE97D746FB68}">
      <dsp:nvSpPr>
        <dsp:cNvPr id="0" name=""/>
        <dsp:cNvSpPr/>
      </dsp:nvSpPr>
      <dsp:spPr>
        <a:xfrm rot="10800000">
          <a:off x="1404635" y="3065821"/>
          <a:ext cx="4406210" cy="117919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994"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MIPRO (Asiste con la base legal y requisitos para obtener Registros Sanitarios, Certificaciones BPM)</a:t>
          </a:r>
          <a:endParaRPr lang="es-EC" sz="1500" kern="1200" dirty="0"/>
        </a:p>
      </dsp:txBody>
      <dsp:txXfrm rot="10800000">
        <a:off x="1699435" y="3065821"/>
        <a:ext cx="4111410" cy="1179199"/>
      </dsp:txXfrm>
    </dsp:sp>
    <dsp:sp modelId="{093930D1-EA6A-4958-8C49-08899B6B36F0}">
      <dsp:nvSpPr>
        <dsp:cNvPr id="0" name=""/>
        <dsp:cNvSpPr/>
      </dsp:nvSpPr>
      <dsp:spPr>
        <a:xfrm>
          <a:off x="815035" y="3065821"/>
          <a:ext cx="1179199" cy="11791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A9855-A667-4F3C-8315-1E8406058A47}">
      <dsp:nvSpPr>
        <dsp:cNvPr id="0" name=""/>
        <dsp:cNvSpPr/>
      </dsp:nvSpPr>
      <dsp:spPr>
        <a:xfrm>
          <a:off x="-5390762" y="-825486"/>
          <a:ext cx="6418914" cy="6418914"/>
        </a:xfrm>
        <a:prstGeom prst="blockArc">
          <a:avLst>
            <a:gd name="adj1" fmla="val 18900000"/>
            <a:gd name="adj2" fmla="val 2700000"/>
            <a:gd name="adj3" fmla="val 337"/>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4147A-3C5F-4FC2-BD3B-4BEAF95C1DF8}">
      <dsp:nvSpPr>
        <dsp:cNvPr id="0" name=""/>
        <dsp:cNvSpPr/>
      </dsp:nvSpPr>
      <dsp:spPr>
        <a:xfrm>
          <a:off x="538270" y="366559"/>
          <a:ext cx="4067887" cy="73350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216" tIns="33020" rIns="33020" bIns="33020" numCol="1" spcCol="1270" anchor="ctr" anchorCtr="0">
          <a:noAutofit/>
        </a:bodyPr>
        <a:lstStyle/>
        <a:p>
          <a:pPr lvl="0" algn="l" defTabSz="577850">
            <a:lnSpc>
              <a:spcPct val="90000"/>
            </a:lnSpc>
            <a:spcBef>
              <a:spcPct val="0"/>
            </a:spcBef>
            <a:spcAft>
              <a:spcPct val="35000"/>
            </a:spcAft>
          </a:pPr>
          <a:r>
            <a:rPr lang="es-EC" sz="1300" b="0" kern="1200" smtClean="0"/>
            <a:t>Barreras Arancelarias del 0%</a:t>
          </a:r>
          <a:endParaRPr lang="es-EC" sz="1300" b="0" kern="1200" dirty="0"/>
        </a:p>
      </dsp:txBody>
      <dsp:txXfrm>
        <a:off x="538270" y="366559"/>
        <a:ext cx="4067887" cy="733500"/>
      </dsp:txXfrm>
    </dsp:sp>
    <dsp:sp modelId="{896B02C9-04D5-40AC-ABF8-02940C8A3BAE}">
      <dsp:nvSpPr>
        <dsp:cNvPr id="0" name=""/>
        <dsp:cNvSpPr/>
      </dsp:nvSpPr>
      <dsp:spPr>
        <a:xfrm>
          <a:off x="79832" y="274871"/>
          <a:ext cx="916875" cy="916875"/>
        </a:xfrm>
        <a:prstGeom prst="ellipse">
          <a:avLst/>
        </a:prstGeom>
        <a:blipFill rotWithShape="0">
          <a:blip xmlns:r="http://schemas.openxmlformats.org/officeDocument/2006/relationships" r:embed="rId1"/>
          <a:stretch>
            <a:fillRect/>
          </a:stretch>
        </a:blip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CD559-F9FB-49B6-B3B5-BE154DAB00CF}">
      <dsp:nvSpPr>
        <dsp:cNvPr id="0" name=""/>
        <dsp:cNvSpPr/>
      </dsp:nvSpPr>
      <dsp:spPr>
        <a:xfrm>
          <a:off x="958802" y="1467000"/>
          <a:ext cx="3647355" cy="733500"/>
        </a:xfrm>
        <a:prstGeom prst="rect">
          <a:avLst/>
        </a:prstGeom>
        <a:solidFill>
          <a:schemeClr val="accent5">
            <a:hueOff val="2003566"/>
            <a:satOff val="-8793"/>
            <a:lumOff val="26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216" tIns="33020" rIns="33020" bIns="33020" numCol="1" spcCol="1270" anchor="ctr" anchorCtr="0">
          <a:noAutofit/>
        </a:bodyPr>
        <a:lstStyle/>
        <a:p>
          <a:pPr lvl="0" algn="l" defTabSz="577850">
            <a:lnSpc>
              <a:spcPct val="90000"/>
            </a:lnSpc>
            <a:spcBef>
              <a:spcPct val="0"/>
            </a:spcBef>
            <a:spcAft>
              <a:spcPct val="35000"/>
            </a:spcAft>
          </a:pPr>
          <a:r>
            <a:rPr lang="es-EC" sz="1300" b="0" kern="1200" dirty="0" smtClean="0"/>
            <a:t>Control de residuos de plaguicidas en productos alimenticios de origen vegetal y animal</a:t>
          </a:r>
          <a:endParaRPr lang="es-EC" sz="1300" b="0" kern="1200" dirty="0"/>
        </a:p>
      </dsp:txBody>
      <dsp:txXfrm>
        <a:off x="958802" y="1467000"/>
        <a:ext cx="3647355" cy="733500"/>
      </dsp:txXfrm>
    </dsp:sp>
    <dsp:sp modelId="{3615EC85-33E6-4F03-B034-60D553FB9ABF}">
      <dsp:nvSpPr>
        <dsp:cNvPr id="0" name=""/>
        <dsp:cNvSpPr/>
      </dsp:nvSpPr>
      <dsp:spPr>
        <a:xfrm>
          <a:off x="500365" y="1375312"/>
          <a:ext cx="916875" cy="916875"/>
        </a:xfrm>
        <a:prstGeom prst="ellipse">
          <a:avLst/>
        </a:prstGeom>
        <a:blipFill rotWithShape="0">
          <a:blip xmlns:r="http://schemas.openxmlformats.org/officeDocument/2006/relationships" r:embed="rId2"/>
          <a:stretch>
            <a:fillRect/>
          </a:stretch>
        </a:blipFill>
        <a:ln w="15875" cap="rnd" cmpd="sng" algn="ctr">
          <a:solidFill>
            <a:schemeClr val="accent5">
              <a:hueOff val="2003566"/>
              <a:satOff val="-8793"/>
              <a:lumOff val="2614"/>
              <a:alphaOff val="0"/>
            </a:schemeClr>
          </a:solidFill>
          <a:prstDash val="solid"/>
        </a:ln>
        <a:effectLst/>
      </dsp:spPr>
      <dsp:style>
        <a:lnRef idx="2">
          <a:scrgbClr r="0" g="0" b="0"/>
        </a:lnRef>
        <a:fillRef idx="1">
          <a:scrgbClr r="0" g="0" b="0"/>
        </a:fillRef>
        <a:effectRef idx="0">
          <a:scrgbClr r="0" g="0" b="0"/>
        </a:effectRef>
        <a:fontRef idx="minor"/>
      </dsp:style>
    </dsp:sp>
    <dsp:sp modelId="{FE6D275E-666B-403A-B211-D95333E48A38}">
      <dsp:nvSpPr>
        <dsp:cNvPr id="0" name=""/>
        <dsp:cNvSpPr/>
      </dsp:nvSpPr>
      <dsp:spPr>
        <a:xfrm>
          <a:off x="958802" y="2567441"/>
          <a:ext cx="3647355" cy="733500"/>
        </a:xfrm>
        <a:prstGeom prst="rect">
          <a:avLst/>
        </a:prstGeom>
        <a:solidFill>
          <a:schemeClr val="accent5">
            <a:hueOff val="4007133"/>
            <a:satOff val="-1758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216" tIns="33020" rIns="33020" bIns="33020" numCol="1" spcCol="1270" anchor="ctr" anchorCtr="0">
          <a:noAutofit/>
        </a:bodyPr>
        <a:lstStyle/>
        <a:p>
          <a:pPr lvl="0" algn="l" defTabSz="577850">
            <a:lnSpc>
              <a:spcPct val="90000"/>
            </a:lnSpc>
            <a:spcBef>
              <a:spcPct val="0"/>
            </a:spcBef>
            <a:spcAft>
              <a:spcPct val="35000"/>
            </a:spcAft>
          </a:pPr>
          <a:r>
            <a:rPr lang="es-EC" sz="1300" b="0" kern="1200" dirty="0" smtClean="0"/>
            <a:t>Etiquetado de productos alimenticios</a:t>
          </a:r>
          <a:endParaRPr lang="es-EC" sz="1300" b="0" kern="1200" dirty="0"/>
        </a:p>
      </dsp:txBody>
      <dsp:txXfrm>
        <a:off x="958802" y="2567441"/>
        <a:ext cx="3647355" cy="733500"/>
      </dsp:txXfrm>
    </dsp:sp>
    <dsp:sp modelId="{25A7A42D-0004-4064-B422-EB425B326594}">
      <dsp:nvSpPr>
        <dsp:cNvPr id="0" name=""/>
        <dsp:cNvSpPr/>
      </dsp:nvSpPr>
      <dsp:spPr>
        <a:xfrm>
          <a:off x="500365" y="2475753"/>
          <a:ext cx="916875" cy="916875"/>
        </a:xfrm>
        <a:prstGeom prst="ellipse">
          <a:avLst/>
        </a:prstGeom>
        <a:blipFill rotWithShape="0">
          <a:blip xmlns:r="http://schemas.openxmlformats.org/officeDocument/2006/relationships" r:embed="rId3"/>
          <a:stretch>
            <a:fillRect/>
          </a:stretch>
        </a:blipFill>
        <a:ln w="15875" cap="rnd" cmpd="sng" algn="ctr">
          <a:solidFill>
            <a:schemeClr val="accent5">
              <a:hueOff val="4007133"/>
              <a:satOff val="-17587"/>
              <a:lumOff val="5229"/>
              <a:alphaOff val="0"/>
            </a:schemeClr>
          </a:solidFill>
          <a:prstDash val="solid"/>
        </a:ln>
        <a:effectLst/>
      </dsp:spPr>
      <dsp:style>
        <a:lnRef idx="2">
          <a:scrgbClr r="0" g="0" b="0"/>
        </a:lnRef>
        <a:fillRef idx="1">
          <a:scrgbClr r="0" g="0" b="0"/>
        </a:fillRef>
        <a:effectRef idx="0">
          <a:scrgbClr r="0" g="0" b="0"/>
        </a:effectRef>
        <a:fontRef idx="minor"/>
      </dsp:style>
    </dsp:sp>
    <dsp:sp modelId="{2205BB7C-5A32-473B-9D5F-F3EFDD145A2B}">
      <dsp:nvSpPr>
        <dsp:cNvPr id="0" name=""/>
        <dsp:cNvSpPr/>
      </dsp:nvSpPr>
      <dsp:spPr>
        <a:xfrm>
          <a:off x="538270" y="3667882"/>
          <a:ext cx="4067887" cy="733500"/>
        </a:xfrm>
        <a:prstGeom prst="rect">
          <a:avLst/>
        </a:prstGeom>
        <a:solidFill>
          <a:schemeClr val="accent5">
            <a:hueOff val="6010699"/>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216" tIns="33020" rIns="33020" bIns="33020" numCol="1" spcCol="1270" anchor="ctr" anchorCtr="0">
          <a:noAutofit/>
        </a:bodyPr>
        <a:lstStyle/>
        <a:p>
          <a:pPr lvl="0" algn="l" defTabSz="577850">
            <a:lnSpc>
              <a:spcPct val="90000"/>
            </a:lnSpc>
            <a:spcBef>
              <a:spcPct val="0"/>
            </a:spcBef>
            <a:spcAft>
              <a:spcPct val="35000"/>
            </a:spcAft>
          </a:pPr>
          <a:r>
            <a:rPr lang="es-EC" sz="1300" b="0" kern="1200" smtClean="0"/>
            <a:t>SGP, apoya a los países en vías de desarrollo.</a:t>
          </a:r>
          <a:endParaRPr lang="es-EC" sz="1300" b="0" kern="1200" dirty="0"/>
        </a:p>
      </dsp:txBody>
      <dsp:txXfrm>
        <a:off x="538270" y="3667882"/>
        <a:ext cx="4067887" cy="733500"/>
      </dsp:txXfrm>
    </dsp:sp>
    <dsp:sp modelId="{B18F2899-0DC9-4211-A3EE-797A149BFEA6}">
      <dsp:nvSpPr>
        <dsp:cNvPr id="0" name=""/>
        <dsp:cNvSpPr/>
      </dsp:nvSpPr>
      <dsp:spPr>
        <a:xfrm>
          <a:off x="79832" y="3576194"/>
          <a:ext cx="916875" cy="916875"/>
        </a:xfrm>
        <a:prstGeom prst="ellipse">
          <a:avLst/>
        </a:prstGeom>
        <a:blipFill rotWithShape="0">
          <a:blip xmlns:r="http://schemas.openxmlformats.org/officeDocument/2006/relationships" r:embed="rId4"/>
          <a:stretch>
            <a:fillRect/>
          </a:stretch>
        </a:blipFill>
        <a:ln w="15875" cap="rnd" cmpd="sng" algn="ctr">
          <a:solidFill>
            <a:schemeClr val="accent5">
              <a:hueOff val="6010699"/>
              <a:satOff val="-26380"/>
              <a:lumOff val="784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C93-B577-4488-A00D-393C8BAC866D}">
      <dsp:nvSpPr>
        <dsp:cNvPr id="0" name=""/>
        <dsp:cNvSpPr/>
      </dsp:nvSpPr>
      <dsp:spPr>
        <a:xfrm>
          <a:off x="3133764" y="0"/>
          <a:ext cx="1663342" cy="1663426"/>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3A77A-4C03-4CA3-B2AA-4FFCF87DFA11}">
      <dsp:nvSpPr>
        <dsp:cNvPr id="0" name=""/>
        <dsp:cNvSpPr/>
      </dsp:nvSpPr>
      <dsp:spPr>
        <a:xfrm>
          <a:off x="3359021" y="602441"/>
          <a:ext cx="928239" cy="4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Tendencias de consumo</a:t>
          </a:r>
          <a:endParaRPr lang="es-EC" sz="1100" kern="1200" dirty="0"/>
        </a:p>
      </dsp:txBody>
      <dsp:txXfrm>
        <a:off x="3359021" y="602441"/>
        <a:ext cx="928239" cy="463912"/>
      </dsp:txXfrm>
    </dsp:sp>
    <dsp:sp modelId="{51863FB4-989E-45FD-9FDF-FDA0C0C2FBD8}">
      <dsp:nvSpPr>
        <dsp:cNvPr id="0" name=""/>
        <dsp:cNvSpPr/>
      </dsp:nvSpPr>
      <dsp:spPr>
        <a:xfrm>
          <a:off x="2302094" y="955745"/>
          <a:ext cx="1663342" cy="1663426"/>
        </a:xfrm>
        <a:prstGeom prst="leftCircularArrow">
          <a:avLst>
            <a:gd name="adj1" fmla="val 10980"/>
            <a:gd name="adj2" fmla="val 1142322"/>
            <a:gd name="adj3" fmla="val 6300000"/>
            <a:gd name="adj4" fmla="val 18900000"/>
            <a:gd name="adj5" fmla="val 12500"/>
          </a:avLst>
        </a:prstGeom>
        <a:solidFill>
          <a:schemeClr val="accent1">
            <a:shade val="50000"/>
            <a:hueOff val="119886"/>
            <a:satOff val="-5944"/>
            <a:lumOff val="174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076BB-2ADB-4A8E-9B6A-1F349A10A602}">
      <dsp:nvSpPr>
        <dsp:cNvPr id="0" name=""/>
        <dsp:cNvSpPr/>
      </dsp:nvSpPr>
      <dsp:spPr>
        <a:xfrm>
          <a:off x="2786035" y="1498397"/>
          <a:ext cx="1146282" cy="58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Alto grado de conciencia basado en una alimentación saludable</a:t>
          </a:r>
          <a:endParaRPr lang="es-EC" sz="1100" kern="1200" dirty="0"/>
        </a:p>
      </dsp:txBody>
      <dsp:txXfrm>
        <a:off x="2786035" y="1498397"/>
        <a:ext cx="1146282" cy="587786"/>
      </dsp:txXfrm>
    </dsp:sp>
    <dsp:sp modelId="{B5D39F31-CB21-4D21-ACFD-9251432239D6}">
      <dsp:nvSpPr>
        <dsp:cNvPr id="0" name=""/>
        <dsp:cNvSpPr/>
      </dsp:nvSpPr>
      <dsp:spPr>
        <a:xfrm>
          <a:off x="3133764" y="1946259"/>
          <a:ext cx="1663342" cy="1663426"/>
        </a:xfrm>
        <a:prstGeom prst="circularArrow">
          <a:avLst>
            <a:gd name="adj1" fmla="val 10980"/>
            <a:gd name="adj2" fmla="val 1142322"/>
            <a:gd name="adj3" fmla="val 4500000"/>
            <a:gd name="adj4" fmla="val 13500000"/>
            <a:gd name="adj5" fmla="val 12500"/>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C0CEC-664F-45C2-84F8-3A1DF844FC53}">
      <dsp:nvSpPr>
        <dsp:cNvPr id="0" name=""/>
        <dsp:cNvSpPr/>
      </dsp:nvSpPr>
      <dsp:spPr>
        <a:xfrm>
          <a:off x="3359021" y="2517690"/>
          <a:ext cx="928239" cy="4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Productos listos para consumir</a:t>
          </a:r>
          <a:endParaRPr lang="es-EC" sz="1100" kern="1200" dirty="0"/>
        </a:p>
      </dsp:txBody>
      <dsp:txXfrm>
        <a:off x="3359021" y="2517690"/>
        <a:ext cx="928239" cy="463912"/>
      </dsp:txXfrm>
    </dsp:sp>
    <dsp:sp modelId="{084B416D-7A33-4317-817B-9A994943EB4B}">
      <dsp:nvSpPr>
        <dsp:cNvPr id="0" name=""/>
        <dsp:cNvSpPr/>
      </dsp:nvSpPr>
      <dsp:spPr>
        <a:xfrm>
          <a:off x="2529689" y="2873141"/>
          <a:ext cx="1663342" cy="1663426"/>
        </a:xfrm>
        <a:prstGeom prst="leftCircularArrow">
          <a:avLst>
            <a:gd name="adj1" fmla="val 10980"/>
            <a:gd name="adj2" fmla="val 1142322"/>
            <a:gd name="adj3" fmla="val 6300000"/>
            <a:gd name="adj4" fmla="val 18900000"/>
            <a:gd name="adj5" fmla="val 12500"/>
          </a:avLst>
        </a:prstGeom>
        <a:solidFill>
          <a:schemeClr val="accent1">
            <a:shade val="50000"/>
            <a:hueOff val="239771"/>
            <a:satOff val="-11887"/>
            <a:lumOff val="3495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EB1AD-31BD-4663-A6AD-E568797D867D}">
      <dsp:nvSpPr>
        <dsp:cNvPr id="0" name=""/>
        <dsp:cNvSpPr/>
      </dsp:nvSpPr>
      <dsp:spPr>
        <a:xfrm>
          <a:off x="2895057" y="3475583"/>
          <a:ext cx="928239" cy="4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Abarca 30% mercado orgánico</a:t>
          </a:r>
          <a:endParaRPr lang="es-EC" sz="1100" kern="1200" dirty="0"/>
        </a:p>
      </dsp:txBody>
      <dsp:txXfrm>
        <a:off x="2895057" y="3475583"/>
        <a:ext cx="928239" cy="463912"/>
      </dsp:txXfrm>
    </dsp:sp>
    <dsp:sp modelId="{883FBEB4-81CA-49CC-BCEE-49EA361C9023}">
      <dsp:nvSpPr>
        <dsp:cNvPr id="0" name=""/>
        <dsp:cNvSpPr/>
      </dsp:nvSpPr>
      <dsp:spPr>
        <a:xfrm>
          <a:off x="3110034" y="3939495"/>
          <a:ext cx="1429020" cy="1429859"/>
        </a:xfrm>
        <a:prstGeom prst="blockArc">
          <a:avLst>
            <a:gd name="adj1" fmla="val 13500000"/>
            <a:gd name="adj2" fmla="val 10800000"/>
            <a:gd name="adj3" fmla="val 12740"/>
          </a:avLst>
        </a:prstGeom>
        <a:solidFill>
          <a:schemeClr val="accent1">
            <a:shade val="50000"/>
            <a:hueOff val="119886"/>
            <a:satOff val="-5944"/>
            <a:lumOff val="174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CAD0C-18FB-4393-9CC9-0148C8AC8B7C}">
      <dsp:nvSpPr>
        <dsp:cNvPr id="0" name=""/>
        <dsp:cNvSpPr/>
      </dsp:nvSpPr>
      <dsp:spPr>
        <a:xfrm>
          <a:off x="3359021" y="4433476"/>
          <a:ext cx="928239" cy="4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Productos de Producción ecológica</a:t>
          </a:r>
          <a:endParaRPr lang="es-EC" sz="1100" kern="1200" dirty="0"/>
        </a:p>
      </dsp:txBody>
      <dsp:txXfrm>
        <a:off x="3359021" y="4433476"/>
        <a:ext cx="928239" cy="463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27A19-1633-4221-9C72-BA9025275EF0}">
      <dsp:nvSpPr>
        <dsp:cNvPr id="0" name=""/>
        <dsp:cNvSpPr/>
      </dsp:nvSpPr>
      <dsp:spPr>
        <a:xfrm>
          <a:off x="0" y="0"/>
          <a:ext cx="2652808" cy="370401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latin typeface="Arial" panose="020B0604020202020204" pitchFamily="34" charset="0"/>
              <a:cs typeface="Arial" panose="020B0604020202020204" pitchFamily="34" charset="0"/>
            </a:rPr>
            <a:t>Oferente</a:t>
          </a:r>
        </a:p>
      </dsp:txBody>
      <dsp:txXfrm>
        <a:off x="0" y="0"/>
        <a:ext cx="2652808" cy="1111203"/>
      </dsp:txXfrm>
    </dsp:sp>
    <dsp:sp modelId="{E95BB97B-C94C-4D5F-8A49-7748ACACE5E0}">
      <dsp:nvSpPr>
        <dsp:cNvPr id="0" name=""/>
        <dsp:cNvSpPr/>
      </dsp:nvSpPr>
      <dsp:spPr>
        <a:xfrm>
          <a:off x="446787" y="2518089"/>
          <a:ext cx="1815773" cy="1142409"/>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0" kern="1200">
              <a:latin typeface="Arial" panose="020B0604020202020204" pitchFamily="34" charset="0"/>
              <a:cs typeface="Arial" panose="020B0604020202020204" pitchFamily="34" charset="0"/>
            </a:rPr>
            <a:t>Empresas de frutas deshidratadas que conforman el consorcio ECUA-DEHYD</a:t>
          </a:r>
        </a:p>
      </dsp:txBody>
      <dsp:txXfrm>
        <a:off x="480247" y="2551549"/>
        <a:ext cx="1748853" cy="1075489"/>
      </dsp:txXfrm>
    </dsp:sp>
    <dsp:sp modelId="{1EFB85AD-A82B-495B-85E1-9FF499CC04BB}">
      <dsp:nvSpPr>
        <dsp:cNvPr id="0" name=""/>
        <dsp:cNvSpPr/>
      </dsp:nvSpPr>
      <dsp:spPr>
        <a:xfrm>
          <a:off x="2852789" y="0"/>
          <a:ext cx="2652808" cy="370401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latin typeface="Arial" panose="020B0604020202020204" pitchFamily="34" charset="0"/>
              <a:cs typeface="Arial" panose="020B0604020202020204" pitchFamily="34" charset="0"/>
            </a:rPr>
            <a:t>Demandantes</a:t>
          </a:r>
          <a:endParaRPr lang="es-EC" sz="1800" b="1" kern="1200" dirty="0">
            <a:latin typeface="Arial" panose="020B0604020202020204" pitchFamily="34" charset="0"/>
            <a:cs typeface="Arial" panose="020B0604020202020204" pitchFamily="34" charset="0"/>
          </a:endParaRPr>
        </a:p>
      </dsp:txBody>
      <dsp:txXfrm>
        <a:off x="2852789" y="0"/>
        <a:ext cx="2652808" cy="1111203"/>
      </dsp:txXfrm>
    </dsp:sp>
    <dsp:sp modelId="{0084C43D-4CFD-45C7-9CBD-A572DFCA6926}">
      <dsp:nvSpPr>
        <dsp:cNvPr id="0" name=""/>
        <dsp:cNvSpPr/>
      </dsp:nvSpPr>
      <dsp:spPr>
        <a:xfrm>
          <a:off x="3164929" y="2467926"/>
          <a:ext cx="1985998" cy="1147923"/>
        </a:xfrm>
        <a:prstGeom prst="roundRect">
          <a:avLst>
            <a:gd name="adj" fmla="val 10000"/>
          </a:avLst>
        </a:prstGeom>
        <a:solidFill>
          <a:schemeClr val="accent5">
            <a:hueOff val="3005349"/>
            <a:satOff val="-13190"/>
            <a:lumOff val="39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0" kern="1200" dirty="0">
              <a:latin typeface="Arial" panose="020B0604020202020204" pitchFamily="34" charset="0"/>
              <a:cs typeface="Arial" panose="020B0604020202020204" pitchFamily="34" charset="0"/>
            </a:rPr>
            <a:t>El mercado demandante es Alemania.</a:t>
          </a:r>
        </a:p>
      </dsp:txBody>
      <dsp:txXfrm>
        <a:off x="3198551" y="2501548"/>
        <a:ext cx="1918754" cy="1080679"/>
      </dsp:txXfrm>
    </dsp:sp>
    <dsp:sp modelId="{D94DB9B5-B735-46FA-8810-814D00B81B76}">
      <dsp:nvSpPr>
        <dsp:cNvPr id="0" name=""/>
        <dsp:cNvSpPr/>
      </dsp:nvSpPr>
      <dsp:spPr>
        <a:xfrm>
          <a:off x="5694159" y="0"/>
          <a:ext cx="2652808" cy="370401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latin typeface="Arial" panose="020B0604020202020204" pitchFamily="34" charset="0"/>
              <a:cs typeface="Arial" panose="020B0604020202020204" pitchFamily="34" charset="0"/>
            </a:rPr>
            <a:t>Producto</a:t>
          </a:r>
        </a:p>
      </dsp:txBody>
      <dsp:txXfrm>
        <a:off x="5694159" y="0"/>
        <a:ext cx="2652808" cy="1111203"/>
      </dsp:txXfrm>
    </dsp:sp>
    <dsp:sp modelId="{1500A205-353A-46E7-A57B-A361F1BA5562}">
      <dsp:nvSpPr>
        <dsp:cNvPr id="0" name=""/>
        <dsp:cNvSpPr/>
      </dsp:nvSpPr>
      <dsp:spPr>
        <a:xfrm>
          <a:off x="6061191" y="2526828"/>
          <a:ext cx="1845866" cy="1082701"/>
        </a:xfrm>
        <a:prstGeom prst="roundRect">
          <a:avLst>
            <a:gd name="adj" fmla="val 10000"/>
          </a:avLst>
        </a:prstGeom>
        <a:solidFill>
          <a:schemeClr val="accent5">
            <a:hueOff val="6010699"/>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0" kern="1200" dirty="0">
              <a:latin typeface="Arial" panose="020B0604020202020204" pitchFamily="34" charset="0"/>
              <a:cs typeface="Arial" panose="020B0604020202020204" pitchFamily="34" charset="0"/>
            </a:rPr>
            <a:t>Frutas </a:t>
          </a:r>
          <a:r>
            <a:rPr lang="es-EC" sz="1400" b="0" kern="1200" dirty="0" smtClean="0">
              <a:latin typeface="Arial" panose="020B0604020202020204" pitchFamily="34" charset="0"/>
              <a:cs typeface="Arial" panose="020B0604020202020204" pitchFamily="34" charset="0"/>
            </a:rPr>
            <a:t>deshidratadas (Mango, Piña, Uvilla, Banano)</a:t>
          </a:r>
          <a:endParaRPr lang="es-EC" sz="1400" b="0" kern="1200" dirty="0">
            <a:latin typeface="Arial" panose="020B0604020202020204" pitchFamily="34" charset="0"/>
            <a:cs typeface="Arial" panose="020B0604020202020204" pitchFamily="34" charset="0"/>
          </a:endParaRPr>
        </a:p>
      </dsp:txBody>
      <dsp:txXfrm>
        <a:off x="6092902" y="2558539"/>
        <a:ext cx="1782444" cy="1019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E6E9A-032C-4605-93E3-2340CAFA5DA0}">
      <dsp:nvSpPr>
        <dsp:cNvPr id="0" name=""/>
        <dsp:cNvSpPr/>
      </dsp:nvSpPr>
      <dsp:spPr>
        <a:xfrm>
          <a:off x="1761" y="706012"/>
          <a:ext cx="1344854" cy="537941"/>
        </a:xfrm>
        <a:prstGeom prst="chevron">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a:solidFill>
                <a:schemeClr val="bg1"/>
              </a:solidFill>
              <a:latin typeface="Arial" panose="020B0604020202020204" pitchFamily="34" charset="0"/>
              <a:cs typeface="Arial" panose="020B0604020202020204" pitchFamily="34" charset="0"/>
            </a:rPr>
            <a:t>Logística Interna</a:t>
          </a:r>
        </a:p>
      </dsp:txBody>
      <dsp:txXfrm>
        <a:off x="270732" y="706012"/>
        <a:ext cx="806913" cy="537941"/>
      </dsp:txXfrm>
    </dsp:sp>
    <dsp:sp modelId="{311CCA1C-772C-4EAC-BF7A-5D61CD5D771A}">
      <dsp:nvSpPr>
        <dsp:cNvPr id="0" name=""/>
        <dsp:cNvSpPr/>
      </dsp:nvSpPr>
      <dsp:spPr>
        <a:xfrm>
          <a:off x="1212130" y="706012"/>
          <a:ext cx="1535541" cy="537941"/>
        </a:xfrm>
        <a:prstGeom prst="chevron">
          <a:avLst/>
        </a:prstGeom>
        <a:solidFill>
          <a:schemeClr val="accent1">
            <a:shade val="80000"/>
            <a:hueOff val="52776"/>
            <a:satOff val="-2358"/>
            <a:lumOff val="54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a:solidFill>
                <a:schemeClr val="bg1"/>
              </a:solidFill>
              <a:latin typeface="Arial" panose="020B0604020202020204" pitchFamily="34" charset="0"/>
              <a:cs typeface="Arial" panose="020B0604020202020204" pitchFamily="34" charset="0"/>
            </a:rPr>
            <a:t>Clasificación de materia prima</a:t>
          </a:r>
        </a:p>
      </dsp:txBody>
      <dsp:txXfrm>
        <a:off x="1481101" y="706012"/>
        <a:ext cx="997600" cy="537941"/>
      </dsp:txXfrm>
    </dsp:sp>
    <dsp:sp modelId="{B6DF5832-336A-4718-90D9-CFF22798CB1D}">
      <dsp:nvSpPr>
        <dsp:cNvPr id="0" name=""/>
        <dsp:cNvSpPr/>
      </dsp:nvSpPr>
      <dsp:spPr>
        <a:xfrm>
          <a:off x="2613187" y="706012"/>
          <a:ext cx="1556387" cy="537941"/>
        </a:xfrm>
        <a:prstGeom prst="chevron">
          <a:avLst/>
        </a:prstGeom>
        <a:solidFill>
          <a:schemeClr val="accent1">
            <a:shade val="80000"/>
            <a:hueOff val="105552"/>
            <a:satOff val="-4717"/>
            <a:lumOff val="109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i="1" u="sng" kern="1200" dirty="0">
              <a:solidFill>
                <a:schemeClr val="bg1"/>
              </a:solidFill>
              <a:latin typeface="Arial" panose="020B0604020202020204" pitchFamily="34" charset="0"/>
              <a:cs typeface="Arial" panose="020B0604020202020204" pitchFamily="34" charset="0"/>
            </a:rPr>
            <a:t>Producción</a:t>
          </a:r>
        </a:p>
      </dsp:txBody>
      <dsp:txXfrm>
        <a:off x="2882158" y="706012"/>
        <a:ext cx="1018446" cy="537941"/>
      </dsp:txXfrm>
    </dsp:sp>
    <dsp:sp modelId="{178C6F40-C1DC-446D-B7D5-13F300125A1E}">
      <dsp:nvSpPr>
        <dsp:cNvPr id="0" name=""/>
        <dsp:cNvSpPr/>
      </dsp:nvSpPr>
      <dsp:spPr>
        <a:xfrm>
          <a:off x="4035088" y="706012"/>
          <a:ext cx="1344854" cy="537941"/>
        </a:xfrm>
        <a:prstGeom prst="chevron">
          <a:avLst/>
        </a:prstGeom>
        <a:solidFill>
          <a:schemeClr val="accent1">
            <a:shade val="80000"/>
            <a:hueOff val="158328"/>
            <a:satOff val="-7075"/>
            <a:lumOff val="163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a:solidFill>
                <a:schemeClr val="bg1"/>
              </a:solidFill>
              <a:latin typeface="Arial" panose="020B0604020202020204" pitchFamily="34" charset="0"/>
              <a:cs typeface="Arial" panose="020B0604020202020204" pitchFamily="34" charset="0"/>
            </a:rPr>
            <a:t>Logística Externa</a:t>
          </a:r>
        </a:p>
      </dsp:txBody>
      <dsp:txXfrm>
        <a:off x="4304059" y="706012"/>
        <a:ext cx="806913" cy="537941"/>
      </dsp:txXfrm>
    </dsp:sp>
    <dsp:sp modelId="{13CE7497-B776-444F-84AE-F8FF6AEA24C4}">
      <dsp:nvSpPr>
        <dsp:cNvPr id="0" name=""/>
        <dsp:cNvSpPr/>
      </dsp:nvSpPr>
      <dsp:spPr>
        <a:xfrm>
          <a:off x="5245458" y="706012"/>
          <a:ext cx="1344854" cy="537941"/>
        </a:xfrm>
        <a:prstGeom prst="chevron">
          <a:avLst/>
        </a:prstGeom>
        <a:solidFill>
          <a:schemeClr val="accent1">
            <a:shade val="80000"/>
            <a:hueOff val="211104"/>
            <a:satOff val="-9434"/>
            <a:lumOff val="218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a:solidFill>
                <a:schemeClr val="bg1"/>
              </a:solidFill>
              <a:latin typeface="Arial" panose="020B0604020202020204" pitchFamily="34" charset="0"/>
              <a:cs typeface="Arial" panose="020B0604020202020204" pitchFamily="34" charset="0"/>
            </a:rPr>
            <a:t>Marketing  y Ventas</a:t>
          </a:r>
        </a:p>
      </dsp:txBody>
      <dsp:txXfrm>
        <a:off x="5514429" y="706012"/>
        <a:ext cx="806913" cy="537941"/>
      </dsp:txXfrm>
    </dsp:sp>
    <dsp:sp modelId="{0B864B98-B043-4816-96F7-EDC02CC13AAB}">
      <dsp:nvSpPr>
        <dsp:cNvPr id="0" name=""/>
        <dsp:cNvSpPr/>
      </dsp:nvSpPr>
      <dsp:spPr>
        <a:xfrm>
          <a:off x="6455827" y="706012"/>
          <a:ext cx="1344854" cy="537941"/>
        </a:xfrm>
        <a:prstGeom prst="chevron">
          <a:avLst/>
        </a:prstGeom>
        <a:solidFill>
          <a:schemeClr val="accent1">
            <a:shade val="80000"/>
            <a:hueOff val="263881"/>
            <a:satOff val="-11792"/>
            <a:lumOff val="273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a:solidFill>
                <a:schemeClr val="bg1"/>
              </a:solidFill>
              <a:latin typeface="Arial" panose="020B0604020202020204" pitchFamily="34" charset="0"/>
              <a:cs typeface="Arial" panose="020B0604020202020204" pitchFamily="34" charset="0"/>
            </a:rPr>
            <a:t>Servicio</a:t>
          </a:r>
        </a:p>
      </dsp:txBody>
      <dsp:txXfrm>
        <a:off x="6724798" y="706012"/>
        <a:ext cx="806913" cy="537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60480-186F-4E6B-8252-7EA7EBC63A15}">
      <dsp:nvSpPr>
        <dsp:cNvPr id="0" name=""/>
        <dsp:cNvSpPr/>
      </dsp:nvSpPr>
      <dsp:spPr>
        <a:xfrm rot="5400000">
          <a:off x="2368373" y="272029"/>
          <a:ext cx="1553684" cy="1351705"/>
        </a:xfrm>
        <a:prstGeom prst="hexagon">
          <a:avLst>
            <a:gd name="adj" fmla="val 25000"/>
            <a:gd name="vf" fmla="val 11547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250 gr.</a:t>
          </a:r>
          <a:endParaRPr lang="es-EC" sz="1300" b="1" kern="1200" dirty="0"/>
        </a:p>
      </dsp:txBody>
      <dsp:txXfrm rot="-5400000">
        <a:off x="2680003" y="413156"/>
        <a:ext cx="930423" cy="1069452"/>
      </dsp:txXfrm>
    </dsp:sp>
    <dsp:sp modelId="{7B75645C-B5DA-46BA-94F1-A3B5E9CFD84D}">
      <dsp:nvSpPr>
        <dsp:cNvPr id="0" name=""/>
        <dsp:cNvSpPr/>
      </dsp:nvSpPr>
      <dsp:spPr>
        <a:xfrm>
          <a:off x="3862086" y="481776"/>
          <a:ext cx="1733911" cy="932210"/>
        </a:xfrm>
        <a:prstGeom prst="rect">
          <a:avLst/>
        </a:prstGeom>
        <a:noFill/>
        <a:ln>
          <a:noFill/>
        </a:ln>
        <a:effectLst/>
      </dsp:spPr>
      <dsp:style>
        <a:lnRef idx="0">
          <a:scrgbClr r="0" g="0" b="0"/>
        </a:lnRef>
        <a:fillRef idx="0">
          <a:scrgbClr r="0" g="0" b="0"/>
        </a:fillRef>
        <a:effectRef idx="0">
          <a:scrgbClr r="0" g="0" b="0"/>
        </a:effectRef>
        <a:fontRef idx="minor"/>
      </dsp:style>
    </dsp:sp>
    <dsp:sp modelId="{FF7D554F-365D-4579-B901-7203C5562769}">
      <dsp:nvSpPr>
        <dsp:cNvPr id="0" name=""/>
        <dsp:cNvSpPr/>
      </dsp:nvSpPr>
      <dsp:spPr>
        <a:xfrm rot="5400000">
          <a:off x="908531" y="272029"/>
          <a:ext cx="1553684" cy="1351705"/>
        </a:xfrm>
        <a:prstGeom prst="hexagon">
          <a:avLst>
            <a:gd name="adj" fmla="val 25000"/>
            <a:gd name="vf" fmla="val 115470"/>
          </a:avLst>
        </a:prstGeom>
        <a:solidFill>
          <a:schemeClr val="accent5">
            <a:hueOff val="1202140"/>
            <a:satOff val="-5276"/>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b="1" kern="1200" dirty="0" smtClean="0"/>
            <a:t>Frutas tropicales</a:t>
          </a:r>
          <a:endParaRPr lang="es-EC" sz="1300" b="1" kern="1200" dirty="0"/>
        </a:p>
      </dsp:txBody>
      <dsp:txXfrm rot="-5400000">
        <a:off x="1220161" y="413156"/>
        <a:ext cx="930423" cy="1069452"/>
      </dsp:txXfrm>
    </dsp:sp>
    <dsp:sp modelId="{3425D7B2-D5B2-43E9-A2C5-D979B248F2BF}">
      <dsp:nvSpPr>
        <dsp:cNvPr id="0" name=""/>
        <dsp:cNvSpPr/>
      </dsp:nvSpPr>
      <dsp:spPr>
        <a:xfrm rot="5400000">
          <a:off x="1635656" y="1490479"/>
          <a:ext cx="1553684" cy="1552339"/>
        </a:xfrm>
        <a:prstGeom prst="hexagon">
          <a:avLst>
            <a:gd name="adj" fmla="val 25000"/>
            <a:gd name="vf" fmla="val 115470"/>
          </a:avLst>
        </a:prstGeom>
        <a:solidFill>
          <a:schemeClr val="accent5">
            <a:hueOff val="2404280"/>
            <a:satOff val="-1055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Empaque primario: funda de polietileno</a:t>
          </a:r>
          <a:endParaRPr lang="es-EC" sz="1300" b="1" kern="1200" dirty="0"/>
        </a:p>
      </dsp:txBody>
      <dsp:txXfrm rot="-5400000">
        <a:off x="1894939" y="1748642"/>
        <a:ext cx="1035117" cy="1036014"/>
      </dsp:txXfrm>
    </dsp:sp>
    <dsp:sp modelId="{90F3AE45-516C-4861-9836-38DA3FEC1CE9}">
      <dsp:nvSpPr>
        <dsp:cNvPr id="0" name=""/>
        <dsp:cNvSpPr/>
      </dsp:nvSpPr>
      <dsp:spPr>
        <a:xfrm>
          <a:off x="2733" y="1800544"/>
          <a:ext cx="1677979" cy="932210"/>
        </a:xfrm>
        <a:prstGeom prst="rect">
          <a:avLst/>
        </a:prstGeom>
        <a:noFill/>
        <a:ln>
          <a:noFill/>
        </a:ln>
        <a:effectLst/>
      </dsp:spPr>
      <dsp:style>
        <a:lnRef idx="0">
          <a:scrgbClr r="0" g="0" b="0"/>
        </a:lnRef>
        <a:fillRef idx="0">
          <a:scrgbClr r="0" g="0" b="0"/>
        </a:fillRef>
        <a:effectRef idx="0">
          <a:scrgbClr r="0" g="0" b="0"/>
        </a:effectRef>
        <a:fontRef idx="minor"/>
      </dsp:style>
    </dsp:sp>
    <dsp:sp modelId="{53E10D00-825C-4F80-8570-C1EBCFC87489}">
      <dsp:nvSpPr>
        <dsp:cNvPr id="0" name=""/>
        <dsp:cNvSpPr/>
      </dsp:nvSpPr>
      <dsp:spPr>
        <a:xfrm rot="5400000">
          <a:off x="3197998" y="1580511"/>
          <a:ext cx="1553684" cy="1351705"/>
        </a:xfrm>
        <a:prstGeom prst="hexagon">
          <a:avLst>
            <a:gd name="adj" fmla="val 25000"/>
            <a:gd name="vf" fmla="val 115470"/>
          </a:avLst>
        </a:prstGeom>
        <a:solidFill>
          <a:schemeClr val="accent5">
            <a:hueOff val="3606419"/>
            <a:satOff val="-15828"/>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b="1" kern="1200" dirty="0" smtClean="0"/>
            <a:t>Etiqueta en inglés, textos traducidos a Alemán</a:t>
          </a:r>
          <a:endParaRPr lang="es-EC" sz="1300" b="1" kern="1200" dirty="0"/>
        </a:p>
      </dsp:txBody>
      <dsp:txXfrm rot="-5400000">
        <a:off x="3509628" y="1721638"/>
        <a:ext cx="930423" cy="1069452"/>
      </dsp:txXfrm>
    </dsp:sp>
    <dsp:sp modelId="{01EBBE1B-C7E4-4651-80FB-42678F5E2844}">
      <dsp:nvSpPr>
        <dsp:cNvPr id="0" name=""/>
        <dsp:cNvSpPr/>
      </dsp:nvSpPr>
      <dsp:spPr>
        <a:xfrm rot="5400000">
          <a:off x="2368373" y="2909564"/>
          <a:ext cx="1553684" cy="1351705"/>
        </a:xfrm>
        <a:prstGeom prst="hexagon">
          <a:avLst>
            <a:gd name="adj" fmla="val 25000"/>
            <a:gd name="vf" fmla="val 115470"/>
          </a:avLst>
        </a:prstGeom>
        <a:solidFill>
          <a:schemeClr val="accent5">
            <a:hueOff val="4808559"/>
            <a:satOff val="-21104"/>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b="1" kern="1200" dirty="0" smtClean="0"/>
        </a:p>
      </dsp:txBody>
      <dsp:txXfrm rot="-5400000">
        <a:off x="2680003" y="3050691"/>
        <a:ext cx="930423" cy="1069452"/>
      </dsp:txXfrm>
    </dsp:sp>
    <dsp:sp modelId="{1A2E6F41-2FCB-4FFC-A468-45667A15E7C4}">
      <dsp:nvSpPr>
        <dsp:cNvPr id="0" name=""/>
        <dsp:cNvSpPr/>
      </dsp:nvSpPr>
      <dsp:spPr>
        <a:xfrm>
          <a:off x="3862086" y="3119311"/>
          <a:ext cx="1733911" cy="932210"/>
        </a:xfrm>
        <a:prstGeom prst="rect">
          <a:avLst/>
        </a:prstGeom>
        <a:noFill/>
        <a:ln>
          <a:noFill/>
        </a:ln>
        <a:effectLst/>
      </dsp:spPr>
      <dsp:style>
        <a:lnRef idx="0">
          <a:scrgbClr r="0" g="0" b="0"/>
        </a:lnRef>
        <a:fillRef idx="0">
          <a:scrgbClr r="0" g="0" b="0"/>
        </a:fillRef>
        <a:effectRef idx="0">
          <a:scrgbClr r="0" g="0" b="0"/>
        </a:effectRef>
        <a:fontRef idx="minor"/>
      </dsp:style>
    </dsp:sp>
    <dsp:sp modelId="{30ACC04C-3F2B-4351-A8F2-D31B4BF5D996}">
      <dsp:nvSpPr>
        <dsp:cNvPr id="0" name=""/>
        <dsp:cNvSpPr/>
      </dsp:nvSpPr>
      <dsp:spPr>
        <a:xfrm rot="5400000">
          <a:off x="908531" y="2909564"/>
          <a:ext cx="1553684" cy="1351705"/>
        </a:xfrm>
        <a:prstGeom prst="hexagon">
          <a:avLst>
            <a:gd name="adj" fmla="val 25000"/>
            <a:gd name="vf" fmla="val 115470"/>
          </a:avLst>
        </a:prstGeom>
        <a:solidFill>
          <a:schemeClr val="accent5">
            <a:hueOff val="6010699"/>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b="1" kern="1200" dirty="0" smtClean="0"/>
            <a:t>100% natural, cuenta con certificación orgánica y BPM</a:t>
          </a:r>
          <a:endParaRPr lang="es-EC" sz="1300" b="1" kern="1200" dirty="0"/>
        </a:p>
      </dsp:txBody>
      <dsp:txXfrm rot="-5400000">
        <a:off x="1220161" y="3050691"/>
        <a:ext cx="930423" cy="1069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04FDD-61EA-4A78-A2C9-5C779D7E7B90}">
      <dsp:nvSpPr>
        <dsp:cNvPr id="0" name=""/>
        <dsp:cNvSpPr/>
      </dsp:nvSpPr>
      <dsp:spPr>
        <a:xfrm>
          <a:off x="94811" y="510863"/>
          <a:ext cx="2338692" cy="2338692"/>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Mantener un precio competitivo</a:t>
          </a:r>
          <a:endParaRPr lang="es-EC" sz="1600" kern="1200" dirty="0"/>
        </a:p>
      </dsp:txBody>
      <dsp:txXfrm>
        <a:off x="421386" y="786645"/>
        <a:ext cx="1348435" cy="1787128"/>
      </dsp:txXfrm>
    </dsp:sp>
    <dsp:sp modelId="{98006C3A-F77E-474A-96BB-E78CD30B7340}">
      <dsp:nvSpPr>
        <dsp:cNvPr id="0" name=""/>
        <dsp:cNvSpPr/>
      </dsp:nvSpPr>
      <dsp:spPr>
        <a:xfrm>
          <a:off x="1780355" y="510863"/>
          <a:ext cx="2338692" cy="2338692"/>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Fijar un precio que se relacione con la calidad del producto</a:t>
          </a:r>
          <a:endParaRPr lang="es-EC" sz="1600" kern="1200" dirty="0"/>
        </a:p>
      </dsp:txBody>
      <dsp:txXfrm>
        <a:off x="2444038" y="786645"/>
        <a:ext cx="1348435" cy="1787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6691-1328-48E7-A838-3650E9E3C873}">
      <dsp:nvSpPr>
        <dsp:cNvPr id="0" name=""/>
        <dsp:cNvSpPr/>
      </dsp:nvSpPr>
      <dsp:spPr>
        <a:xfrm rot="10800000">
          <a:off x="1339242" y="613"/>
          <a:ext cx="4342652" cy="981666"/>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8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Fruit Logística, Berlín, 4 de Febrero 2015.</a:t>
          </a:r>
          <a:endParaRPr lang="es-EC" sz="1800" kern="1200" dirty="0"/>
        </a:p>
      </dsp:txBody>
      <dsp:txXfrm rot="10800000">
        <a:off x="1584658" y="613"/>
        <a:ext cx="4097236" cy="981666"/>
      </dsp:txXfrm>
    </dsp:sp>
    <dsp:sp modelId="{FE12E9B8-0D71-4ED1-BA85-3451A17DA7F1}">
      <dsp:nvSpPr>
        <dsp:cNvPr id="0" name=""/>
        <dsp:cNvSpPr/>
      </dsp:nvSpPr>
      <dsp:spPr>
        <a:xfrm>
          <a:off x="848409" y="613"/>
          <a:ext cx="981666" cy="9816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8B4BB-DFA5-4AC1-B3FC-250EF96C4A79}">
      <dsp:nvSpPr>
        <dsp:cNvPr id="0" name=""/>
        <dsp:cNvSpPr/>
      </dsp:nvSpPr>
      <dsp:spPr>
        <a:xfrm rot="10800000">
          <a:off x="1339242" y="1275313"/>
          <a:ext cx="4342652" cy="981666"/>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8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Anuga FoodTec, Alemania, 24 de Marzo 2015</a:t>
          </a:r>
          <a:endParaRPr lang="es-EC" sz="1800" kern="1200" dirty="0"/>
        </a:p>
      </dsp:txBody>
      <dsp:txXfrm rot="10800000">
        <a:off x="1584658" y="1275313"/>
        <a:ext cx="4097236" cy="981666"/>
      </dsp:txXfrm>
    </dsp:sp>
    <dsp:sp modelId="{87BA9038-8EF5-4AC1-8277-4EF3AAE23213}">
      <dsp:nvSpPr>
        <dsp:cNvPr id="0" name=""/>
        <dsp:cNvSpPr/>
      </dsp:nvSpPr>
      <dsp:spPr>
        <a:xfrm>
          <a:off x="848409" y="1275313"/>
          <a:ext cx="981666" cy="98166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44AAB9-DDB6-4ABF-938F-ED09E8C09027}">
      <dsp:nvSpPr>
        <dsp:cNvPr id="0" name=""/>
        <dsp:cNvSpPr/>
      </dsp:nvSpPr>
      <dsp:spPr>
        <a:xfrm rot="10800000">
          <a:off x="1339242" y="2550014"/>
          <a:ext cx="4342652" cy="981666"/>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8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Food and Life, Múnich, 25 de Noviembre del 2015</a:t>
          </a:r>
          <a:endParaRPr lang="es-EC" sz="1800" kern="1200" dirty="0"/>
        </a:p>
      </dsp:txBody>
      <dsp:txXfrm rot="10800000">
        <a:off x="1584658" y="2550014"/>
        <a:ext cx="4097236" cy="981666"/>
      </dsp:txXfrm>
    </dsp:sp>
    <dsp:sp modelId="{5A3EC774-80A4-44A8-9022-368528789EDB}">
      <dsp:nvSpPr>
        <dsp:cNvPr id="0" name=""/>
        <dsp:cNvSpPr/>
      </dsp:nvSpPr>
      <dsp:spPr>
        <a:xfrm>
          <a:off x="848409" y="2550014"/>
          <a:ext cx="981666" cy="9816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8F4E-6592-4175-8ED9-9DDC373154DE}">
      <dsp:nvSpPr>
        <dsp:cNvPr id="0" name=""/>
        <dsp:cNvSpPr/>
      </dsp:nvSpPr>
      <dsp:spPr>
        <a:xfrm>
          <a:off x="1387072" y="45478"/>
          <a:ext cx="2182987" cy="2182987"/>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Uso de las principales competencias de las empresas</a:t>
          </a:r>
          <a:endParaRPr lang="es-EC" sz="1300" kern="1200" dirty="0"/>
        </a:p>
      </dsp:txBody>
      <dsp:txXfrm>
        <a:off x="1678137" y="427501"/>
        <a:ext cx="1600857" cy="982344"/>
      </dsp:txXfrm>
    </dsp:sp>
    <dsp:sp modelId="{1E8F9100-AAAD-455D-8A3F-05FFD80282CC}">
      <dsp:nvSpPr>
        <dsp:cNvPr id="0" name=""/>
        <dsp:cNvSpPr/>
      </dsp:nvSpPr>
      <dsp:spPr>
        <a:xfrm>
          <a:off x="2174767" y="1409846"/>
          <a:ext cx="2182987" cy="2182987"/>
        </a:xfrm>
        <a:prstGeom prst="ellipse">
          <a:avLst/>
        </a:prstGeom>
        <a:solidFill>
          <a:schemeClr val="accent5">
            <a:alpha val="50000"/>
            <a:hueOff val="3005349"/>
            <a:satOff val="-13190"/>
            <a:lumOff val="39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Procesos de manufactura eficientes con la aplicación de BPM</a:t>
          </a:r>
          <a:endParaRPr lang="es-EC" sz="1300" kern="1200" dirty="0"/>
        </a:p>
      </dsp:txBody>
      <dsp:txXfrm>
        <a:off x="2842397" y="1973784"/>
        <a:ext cx="1309792" cy="1200643"/>
      </dsp:txXfrm>
    </dsp:sp>
    <dsp:sp modelId="{A87E19DD-0FE7-4133-BC7D-D273ADD43BBF}">
      <dsp:nvSpPr>
        <dsp:cNvPr id="0" name=""/>
        <dsp:cNvSpPr/>
      </dsp:nvSpPr>
      <dsp:spPr>
        <a:xfrm>
          <a:off x="599377" y="1409846"/>
          <a:ext cx="2182987" cy="2182987"/>
        </a:xfrm>
        <a:prstGeom prst="ellipse">
          <a:avLst/>
        </a:prstGeom>
        <a:solidFill>
          <a:schemeClr val="accent5">
            <a:alpha val="50000"/>
            <a:hueOff val="6010699"/>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Explotar oportunidades en mercados internacionales</a:t>
          </a:r>
          <a:endParaRPr lang="es-EC" sz="1300" kern="1200" dirty="0"/>
        </a:p>
      </dsp:txBody>
      <dsp:txXfrm>
        <a:off x="804942" y="1973784"/>
        <a:ext cx="1309792" cy="120064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2812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46139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88B588-927F-42E1-B055-4AC17E1B34F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248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26530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88B588-927F-42E1-B055-4AC17E1B34F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868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10168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70367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87535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61148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09/06/2015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334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78787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206506-C610-4862-827B-F593470C8F6C}" type="datetimeFigureOut">
              <a:rPr lang="es-EC" smtClean="0"/>
              <a:t>09/06/2015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413921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206506-C610-4862-827B-F593470C8F6C}" type="datetimeFigureOut">
              <a:rPr lang="es-EC" smtClean="0"/>
              <a:t>09/06/2015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9411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06506-C610-4862-827B-F593470C8F6C}" type="datetimeFigureOut">
              <a:rPr lang="es-EC" smtClean="0"/>
              <a:t>09/06/2015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42602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42469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09/06/2015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64995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206506-C610-4862-827B-F593470C8F6C}" type="datetimeFigureOut">
              <a:rPr lang="es-EC" smtClean="0"/>
              <a:t>09/06/2015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888B588-927F-42E1-B055-4AC17E1B34F9}" type="slidenum">
              <a:rPr lang="es-EC" smtClean="0"/>
              <a:t>‹Nº›</a:t>
            </a:fld>
            <a:endParaRPr lang="es-EC"/>
          </a:p>
        </p:txBody>
      </p:sp>
    </p:spTree>
    <p:extLst>
      <p:ext uri="{BB962C8B-B14F-4D97-AF65-F5344CB8AC3E}">
        <p14:creationId xmlns:p14="http://schemas.microsoft.com/office/powerpoint/2010/main" val="1947300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2.jp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5.jpeg"/><Relationship Id="rId17" Type="http://schemas.microsoft.com/office/2007/relationships/diagramDrawing" Target="../diagrams/drawing5.xml"/><Relationship Id="rId2" Type="http://schemas.openxmlformats.org/officeDocument/2006/relationships/image" Target="../media/image2.png"/><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54.jpeg"/><Relationship Id="rId5" Type="http://schemas.openxmlformats.org/officeDocument/2006/relationships/diagramQuickStyle" Target="../diagrams/quickStyle4.xml"/><Relationship Id="rId15" Type="http://schemas.openxmlformats.org/officeDocument/2006/relationships/diagramQuickStyle" Target="../diagrams/quickStyle5.xml"/><Relationship Id="rId10" Type="http://schemas.openxmlformats.org/officeDocument/2006/relationships/image" Target="../media/image53.jpeg"/><Relationship Id="rId4" Type="http://schemas.openxmlformats.org/officeDocument/2006/relationships/diagramLayout" Target="../diagrams/layout4.xml"/><Relationship Id="rId9" Type="http://schemas.openxmlformats.org/officeDocument/2006/relationships/image" Target="../media/image28.png"/><Relationship Id="rId1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6.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1.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64.jpeg"/><Relationship Id="rId5" Type="http://schemas.openxmlformats.org/officeDocument/2006/relationships/diagramQuickStyle" Target="../diagrams/quickStyle8.xml"/><Relationship Id="rId10" Type="http://schemas.openxmlformats.org/officeDocument/2006/relationships/image" Target="../media/image63.jpeg"/><Relationship Id="rId4" Type="http://schemas.openxmlformats.org/officeDocument/2006/relationships/diagramLayout" Target="../diagrams/layout8.xml"/><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75.jpeg"/><Relationship Id="rId5" Type="http://schemas.openxmlformats.org/officeDocument/2006/relationships/diagramQuickStyle" Target="../diagrams/quickStyle10.xml"/><Relationship Id="rId10" Type="http://schemas.openxmlformats.org/officeDocument/2006/relationships/image" Target="../media/image74.jpeg"/><Relationship Id="rId4" Type="http://schemas.openxmlformats.org/officeDocument/2006/relationships/diagramLayout" Target="../diagrams/layout10.xml"/><Relationship Id="rId9" Type="http://schemas.openxmlformats.org/officeDocument/2006/relationships/image" Target="../media/image73.jpe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image" Target="../media/image78.jpeg"/><Relationship Id="rId5" Type="http://schemas.openxmlformats.org/officeDocument/2006/relationships/diagramQuickStyle" Target="../diagrams/quickStyle11.xml"/><Relationship Id="rId10" Type="http://schemas.openxmlformats.org/officeDocument/2006/relationships/image" Target="../media/image77.jpeg"/><Relationship Id="rId4" Type="http://schemas.openxmlformats.org/officeDocument/2006/relationships/diagramLayout" Target="../diagrams/layout11.xml"/><Relationship Id="rId9" Type="http://schemas.openxmlformats.org/officeDocument/2006/relationships/image" Target="../media/image76.jpe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2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2.png"/><Relationship Id="rId7"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jpeg"/></Relationships>
</file>

<file path=ppt/slides/_rels/slide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ge.espe.edu.ec/wp-content/uploads/2013/08/cropped-Comunicado-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30" y="0"/>
            <a:ext cx="8245424" cy="2047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ángulo 7"/>
          <p:cNvSpPr/>
          <p:nvPr/>
        </p:nvSpPr>
        <p:spPr>
          <a:xfrm>
            <a:off x="1972513" y="2210063"/>
            <a:ext cx="9472247" cy="400110"/>
          </a:xfrm>
          <a:prstGeom prst="rect">
            <a:avLst/>
          </a:prstGeom>
        </p:spPr>
        <p:txBody>
          <a:bodyPr wrap="square">
            <a:spAutoFit/>
          </a:bodyPr>
          <a:lstStyle/>
          <a:p>
            <a:pPr algn="ctr"/>
            <a:r>
              <a:rPr lang="es-EC" sz="2000" dirty="0">
                <a:latin typeface="Arial" panose="020B0604020202020204" pitchFamily="34" charset="0"/>
                <a:cs typeface="Arial" panose="020B0604020202020204" pitchFamily="34" charset="0"/>
              </a:rPr>
              <a:t>INGENIERÍA EN COMERCIO EXTERIOR Y NEGOCIACIÓN INTERNACIONAL</a:t>
            </a:r>
            <a:endParaRPr lang="es-ES" sz="2000" dirty="0">
              <a:latin typeface="Arial" panose="020B0604020202020204" pitchFamily="34" charset="0"/>
              <a:cs typeface="Arial" panose="020B0604020202020204" pitchFamily="34" charset="0"/>
            </a:endParaRPr>
          </a:p>
        </p:txBody>
      </p:sp>
      <p:sp>
        <p:nvSpPr>
          <p:cNvPr id="2" name="CuadroTexto 1"/>
          <p:cNvSpPr txBox="1"/>
          <p:nvPr/>
        </p:nvSpPr>
        <p:spPr>
          <a:xfrm>
            <a:off x="2234797" y="2923504"/>
            <a:ext cx="8947678" cy="3185487"/>
          </a:xfrm>
          <a:prstGeom prst="rect">
            <a:avLst/>
          </a:prstGeom>
          <a:noFill/>
        </p:spPr>
        <p:txBody>
          <a:bodyPr wrap="square" rtlCol="0">
            <a:spAutoFit/>
          </a:bodyPr>
          <a:lstStyle/>
          <a:p>
            <a:pPr algn="just">
              <a:lnSpc>
                <a:spcPct val="150000"/>
              </a:lnSpc>
            </a:pPr>
            <a:r>
              <a:rPr lang="es-EC" b="1" dirty="0" smtClean="0">
                <a:solidFill>
                  <a:srgbClr val="002060"/>
                </a:solidFill>
              </a:rPr>
              <a:t>TEMA: PLAN DE ESTRATEGIAS DE COMERCIALIZACIÓN INTERNACIONAL PARA LA EXPORTACIÓN DE FRUTAS DESHIDRATADAS BAJO CONSIDERACIONCES DE LAS BUENAS PRÁCTICAS DE MANUFACTURA COMO ELEMENTO DE COMPETITIVIDAD</a:t>
            </a:r>
          </a:p>
          <a:p>
            <a:pPr algn="just"/>
            <a:endParaRPr lang="es-EC" sz="2000" b="1" dirty="0" smtClean="0">
              <a:solidFill>
                <a:srgbClr val="002060"/>
              </a:solidFill>
            </a:endParaRPr>
          </a:p>
          <a:p>
            <a:pPr algn="just"/>
            <a:endParaRPr lang="es-EC" sz="2000" b="1" dirty="0" smtClean="0">
              <a:solidFill>
                <a:srgbClr val="002060"/>
              </a:solidFill>
            </a:endParaRPr>
          </a:p>
          <a:p>
            <a:pPr algn="just"/>
            <a:endParaRPr lang="es-EC" sz="2000" b="1" dirty="0" smtClean="0">
              <a:solidFill>
                <a:srgbClr val="002060"/>
              </a:solidFill>
            </a:endParaRPr>
          </a:p>
          <a:p>
            <a:pPr algn="just"/>
            <a:endParaRPr lang="es-EC" sz="2000" b="1" dirty="0">
              <a:solidFill>
                <a:srgbClr val="002060"/>
              </a:solidFill>
            </a:endParaRPr>
          </a:p>
          <a:p>
            <a:pPr algn="just"/>
            <a:endParaRPr lang="es-EC" sz="2000" b="1" dirty="0">
              <a:solidFill>
                <a:srgbClr val="002060"/>
              </a:solidFill>
            </a:endParaRPr>
          </a:p>
          <a:p>
            <a:pPr algn="ctr"/>
            <a:r>
              <a:rPr lang="es-EC" sz="2000" b="1" dirty="0" smtClean="0"/>
              <a:t>AUTORA: </a:t>
            </a:r>
            <a:r>
              <a:rPr lang="es-EC" sz="2000" dirty="0" smtClean="0"/>
              <a:t>JÉSSICA CRESPO</a:t>
            </a:r>
          </a:p>
        </p:txBody>
      </p:sp>
      <p:sp>
        <p:nvSpPr>
          <p:cNvPr id="5" name="7 Rectángulo"/>
          <p:cNvSpPr>
            <a:spLocks noChangeArrowheads="1"/>
          </p:cNvSpPr>
          <p:nvPr/>
        </p:nvSpPr>
        <p:spPr bwMode="auto">
          <a:xfrm>
            <a:off x="3617793" y="4663100"/>
            <a:ext cx="6181686" cy="584775"/>
          </a:xfrm>
          <a:prstGeom prst="rect">
            <a:avLst/>
          </a:prstGeom>
        </p:spPr>
        <p:txBody>
          <a:bodyPr wrap="square">
            <a:spAutoFit/>
          </a:bodyPr>
          <a:lstStyle/>
          <a:p>
            <a:pPr algn="ctr"/>
            <a:r>
              <a:rPr lang="es-EC" altLang="es-EC" sz="1600" dirty="0">
                <a:latin typeface="Arial" panose="020B0604020202020204" pitchFamily="34" charset="0"/>
                <a:cs typeface="Arial" panose="020B0604020202020204" pitchFamily="34" charset="0"/>
              </a:rPr>
              <a:t>TESIS PREVIA A LA OBTENCIÓN DEL TÍTULO DE INGENIERIA EN COMERCIO EXTERIOR Y NEGOCIACION INTERNACIONAL</a:t>
            </a:r>
            <a:endParaRPr lang="es-ES" alt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1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1.bp.blogspot.com/_hzqrhJmYBEw/Sq54BqZi0-I/AAAAAAAABE4/WtOTQ3Aq62Q/s200/Bandera+de+Estados+Unido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768" b="12528"/>
          <a:stretch/>
        </p:blipFill>
        <p:spPr bwMode="auto">
          <a:xfrm>
            <a:off x="11538243" y="2550017"/>
            <a:ext cx="476519" cy="317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341438" y="456560"/>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ESTUDIO DE MERCADO</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graphicFrame>
        <p:nvGraphicFramePr>
          <p:cNvPr id="4" name="Tabla 3"/>
          <p:cNvGraphicFramePr>
            <a:graphicFrameLocks noGrp="1"/>
          </p:cNvGraphicFramePr>
          <p:nvPr>
            <p:extLst/>
          </p:nvPr>
        </p:nvGraphicFramePr>
        <p:xfrm>
          <a:off x="5866466" y="1772263"/>
          <a:ext cx="5478758" cy="3390312"/>
        </p:xfrm>
        <a:graphic>
          <a:graphicData uri="http://schemas.openxmlformats.org/drawingml/2006/table">
            <a:tbl>
              <a:tblPr firstRow="1" firstCol="1" bandRow="1">
                <a:tableStyleId>{C083E6E3-FA7D-4D7B-A595-EF9225AFEA82}</a:tableStyleId>
              </a:tblPr>
              <a:tblGrid>
                <a:gridCol w="2053519"/>
                <a:gridCol w="1028634"/>
                <a:gridCol w="1099252"/>
                <a:gridCol w="1297353"/>
              </a:tblGrid>
              <a:tr h="499801">
                <a:tc>
                  <a:txBody>
                    <a:bodyPr/>
                    <a:lstStyle/>
                    <a:p>
                      <a:pPr algn="ctr">
                        <a:lnSpc>
                          <a:spcPct val="115000"/>
                        </a:lnSpc>
                        <a:spcAft>
                          <a:spcPts val="0"/>
                        </a:spcAft>
                      </a:pPr>
                      <a:r>
                        <a:rPr lang="es-EC" sz="1000" dirty="0">
                          <a:effectLst/>
                        </a:rPr>
                        <a:t>País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rPr>
                        <a:t>Toneladas 2009-2014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rPr>
                        <a:t>FOB – Dólar 2009-2014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000" dirty="0">
                          <a:effectLst/>
                        </a:rPr>
                        <a:t>% Participación FOB 2009-2014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dirty="0">
                          <a:effectLst/>
                        </a:rPr>
                        <a:t>Alemania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243.90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2,336.99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solidFill>
                            <a:srgbClr val="C00000"/>
                          </a:solidFill>
                          <a:effectLst/>
                        </a:rPr>
                        <a:t>27.02</a:t>
                      </a:r>
                      <a:endParaRPr lang="es-EC"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Estados Unidos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198.32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2,083.56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solidFill>
                            <a:srgbClr val="C00000"/>
                          </a:solidFill>
                          <a:effectLst/>
                        </a:rPr>
                        <a:t>24.09</a:t>
                      </a:r>
                      <a:endParaRPr lang="es-EC"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Reino Unido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133.62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1,320.54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Holanda(Países Bajos)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185.47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1,101.98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12.75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Turquía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44.03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417.23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4.83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España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122.64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308.01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3.57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Australia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24.80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263.95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3.06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Bélgica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19.79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166.66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Austria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13.18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137.14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Italia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9.52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91.79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1.07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38053">
                <a:tc>
                  <a:txBody>
                    <a:bodyPr/>
                    <a:lstStyle/>
                    <a:p>
                      <a:pPr>
                        <a:lnSpc>
                          <a:spcPct val="115000"/>
                        </a:lnSpc>
                        <a:spcAft>
                          <a:spcPts val="0"/>
                        </a:spcAft>
                      </a:pPr>
                      <a:r>
                        <a:rPr lang="es-EC" sz="1000">
                          <a:effectLst/>
                        </a:rPr>
                        <a:t>Demás Países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40.33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a:effectLst/>
                        </a:rPr>
                        <a:t>421.76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4.97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71928">
                <a:tc>
                  <a:txBody>
                    <a:bodyPr/>
                    <a:lstStyle/>
                    <a:p>
                      <a:pPr>
                        <a:lnSpc>
                          <a:spcPct val="115000"/>
                        </a:lnSpc>
                        <a:spcAft>
                          <a:spcPts val="0"/>
                        </a:spcAft>
                      </a:pPr>
                      <a:r>
                        <a:rPr lang="es-EC" sz="1000" dirty="0">
                          <a:effectLst/>
                        </a:rPr>
                        <a:t>Total Período 2009-2014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1,035.51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8,649.47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000" dirty="0">
                          <a:effectLst/>
                        </a:rPr>
                        <a:t>100.00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6" name="Tabla 5"/>
          <p:cNvGraphicFramePr>
            <a:graphicFrameLocks noGrp="1"/>
          </p:cNvGraphicFramePr>
          <p:nvPr>
            <p:extLst/>
          </p:nvPr>
        </p:nvGraphicFramePr>
        <p:xfrm>
          <a:off x="561192" y="1373035"/>
          <a:ext cx="4198512" cy="2628900"/>
        </p:xfrm>
        <a:graphic>
          <a:graphicData uri="http://schemas.openxmlformats.org/drawingml/2006/table">
            <a:tbl>
              <a:tblPr firstRow="1" firstCol="1" bandRow="1">
                <a:tableStyleId>{C083E6E3-FA7D-4D7B-A595-EF9225AFEA82}</a:tableStyleId>
              </a:tblPr>
              <a:tblGrid>
                <a:gridCol w="1741392"/>
                <a:gridCol w="2457120"/>
              </a:tblGrid>
              <a:tr h="258116">
                <a:tc>
                  <a:txBody>
                    <a:bodyPr/>
                    <a:lstStyle/>
                    <a:p>
                      <a:pPr algn="ctr">
                        <a:lnSpc>
                          <a:spcPct val="115000"/>
                        </a:lnSpc>
                        <a:spcAft>
                          <a:spcPts val="0"/>
                        </a:spcAft>
                      </a:pPr>
                      <a:r>
                        <a:rPr lang="es-EC" sz="1000" dirty="0">
                          <a:effectLst/>
                        </a:rPr>
                        <a:t> </a:t>
                      </a:r>
                    </a:p>
                    <a:p>
                      <a:pPr algn="ctr">
                        <a:lnSpc>
                          <a:spcPct val="115000"/>
                        </a:lnSpc>
                        <a:spcAft>
                          <a:spcPts val="0"/>
                        </a:spcAft>
                      </a:pPr>
                      <a:r>
                        <a:rPr lang="es-EC" sz="1000" dirty="0">
                          <a:effectLst/>
                        </a:rPr>
                        <a:t>Sección II</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PRODUCTOS DEL REINO VEGETAL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1676">
                <a:tc>
                  <a:txBody>
                    <a:bodyPr/>
                    <a:lstStyle/>
                    <a:p>
                      <a:pPr algn="ctr">
                        <a:lnSpc>
                          <a:spcPct val="115000"/>
                        </a:lnSpc>
                        <a:spcAft>
                          <a:spcPts val="0"/>
                        </a:spcAft>
                      </a:pPr>
                      <a:r>
                        <a:rPr lang="es-EC" sz="1000">
                          <a:effectLst/>
                        </a:rPr>
                        <a:t> </a:t>
                      </a:r>
                    </a:p>
                    <a:p>
                      <a:pPr algn="ctr">
                        <a:lnSpc>
                          <a:spcPct val="115000"/>
                        </a:lnSpc>
                        <a:spcAft>
                          <a:spcPts val="0"/>
                        </a:spcAft>
                      </a:pPr>
                      <a:r>
                        <a:rPr lang="es-EC" sz="1000">
                          <a:effectLst/>
                        </a:rPr>
                        <a:t> </a:t>
                      </a:r>
                    </a:p>
                    <a:p>
                      <a:pPr algn="ctr">
                        <a:lnSpc>
                          <a:spcPct val="115000"/>
                        </a:lnSpc>
                        <a:spcAft>
                          <a:spcPts val="0"/>
                        </a:spcAft>
                      </a:pPr>
                      <a:r>
                        <a:rPr lang="es-EC" sz="1000">
                          <a:effectLst/>
                        </a:rPr>
                        <a:t>Capítulo 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000">
                          <a:effectLst/>
                        </a:rPr>
                        <a:t> </a:t>
                      </a:r>
                    </a:p>
                    <a:p>
                      <a:pPr>
                        <a:lnSpc>
                          <a:spcPct val="115000"/>
                        </a:lnSpc>
                        <a:spcAft>
                          <a:spcPts val="0"/>
                        </a:spcAft>
                      </a:pPr>
                      <a:r>
                        <a:rPr lang="es-EC" sz="1000">
                          <a:effectLst/>
                        </a:rPr>
                        <a:t>Frutas y frutos comestibles; cortezas de agrios (cítricos), melones o sandías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8554">
                <a:tc>
                  <a:txBody>
                    <a:bodyPr/>
                    <a:lstStyle/>
                    <a:p>
                      <a:pPr algn="ctr">
                        <a:lnSpc>
                          <a:spcPct val="115000"/>
                        </a:lnSpc>
                        <a:spcAft>
                          <a:spcPts val="0"/>
                        </a:spcAft>
                      </a:pPr>
                      <a:r>
                        <a:rPr lang="es-EC" sz="1000">
                          <a:effectLst/>
                        </a:rPr>
                        <a:t> </a:t>
                      </a:r>
                    </a:p>
                    <a:p>
                      <a:pPr algn="ctr">
                        <a:lnSpc>
                          <a:spcPct val="115000"/>
                        </a:lnSpc>
                        <a:spcAft>
                          <a:spcPts val="0"/>
                        </a:spcAft>
                      </a:pPr>
                      <a:r>
                        <a:rPr lang="es-EC" sz="1000">
                          <a:effectLst/>
                        </a:rPr>
                        <a:t> </a:t>
                      </a:r>
                    </a:p>
                    <a:p>
                      <a:pPr algn="ctr">
                        <a:lnSpc>
                          <a:spcPct val="115000"/>
                        </a:lnSpc>
                        <a:spcAft>
                          <a:spcPts val="0"/>
                        </a:spcAft>
                      </a:pPr>
                      <a:r>
                        <a:rPr lang="es-EC" sz="1000">
                          <a:effectLst/>
                        </a:rPr>
                        <a:t>Partida Sist. Armonizado 0813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Frutas y otros frutos, secos, excepto los de las partidas 08.01 a 08.06;mezclas de frutas u otros frutos, secos, o de frutos de cáscara de este Capítulo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881">
                <a:tc>
                  <a:txBody>
                    <a:bodyPr/>
                    <a:lstStyle/>
                    <a:p>
                      <a:pPr algn="ctr">
                        <a:lnSpc>
                          <a:spcPct val="115000"/>
                        </a:lnSpc>
                        <a:spcAft>
                          <a:spcPts val="0"/>
                        </a:spcAft>
                      </a:pPr>
                      <a:r>
                        <a:rPr lang="es-EC" sz="1000">
                          <a:effectLst/>
                        </a:rPr>
                        <a:t> </a:t>
                      </a:r>
                    </a:p>
                    <a:p>
                      <a:pPr algn="ctr">
                        <a:lnSpc>
                          <a:spcPct val="115000"/>
                        </a:lnSpc>
                        <a:spcAft>
                          <a:spcPts val="0"/>
                        </a:spcAft>
                      </a:pPr>
                      <a:r>
                        <a:rPr lang="es-EC" sz="1000">
                          <a:effectLst/>
                        </a:rPr>
                        <a:t>SubPartida Regional 0813.40.00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Las demás frutas u otros frutos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538113" y="3944337"/>
            <a:ext cx="2691763" cy="254493"/>
          </a:xfrm>
          <a:prstGeom prst="rect">
            <a:avLst/>
          </a:prstGeom>
        </p:spPr>
        <p:txBody>
          <a:bodyPr wrap="none">
            <a:spAutoFit/>
          </a:bodyPr>
          <a:lstStyle/>
          <a:p>
            <a:pPr>
              <a:lnSpc>
                <a:spcPct val="150000"/>
              </a:lnSpc>
              <a:spcAft>
                <a:spcPts val="0"/>
              </a:spcAft>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Arancel </a:t>
            </a:r>
            <a:r>
              <a:rPr lang="es-EC" sz="700" dirty="0">
                <a:solidFill>
                  <a:srgbClr val="002060"/>
                </a:solidFill>
                <a:latin typeface="Arial" panose="020B0604020202020204" pitchFamily="34" charset="0"/>
                <a:ea typeface="Calibri" panose="020F0502020204030204" pitchFamily="34" charset="0"/>
                <a:cs typeface="Times New Roman" panose="02020603050405020304" pitchFamily="18" charset="0"/>
              </a:rPr>
              <a:t>Integrado</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 de Importaciones del </a:t>
            </a:r>
            <a:r>
              <a:rPr lang="es-EC" sz="700" dirty="0">
                <a:solidFill>
                  <a:srgbClr val="002060"/>
                </a:solidFill>
                <a:latin typeface="Arial" panose="020B0604020202020204" pitchFamily="34" charset="0"/>
                <a:ea typeface="Calibri" panose="020F0502020204030204" pitchFamily="34" charset="0"/>
                <a:cs typeface="Times New Roman" panose="02020603050405020304" pitchFamily="18" charset="0"/>
              </a:rPr>
              <a:t>Ecuador</a:t>
            </a:r>
            <a:endParaRPr lang="es-EC"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802237" y="5138988"/>
            <a:ext cx="1818126" cy="254172"/>
          </a:xfrm>
          <a:prstGeom prst="rect">
            <a:avLst/>
          </a:prstGeom>
        </p:spPr>
        <p:txBody>
          <a:bodyPr wrap="none">
            <a:spAutoFit/>
          </a:bodyPr>
          <a:lstStyle/>
          <a:p>
            <a:pPr>
              <a:lnSpc>
                <a:spcPct val="150000"/>
              </a:lnSpc>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Banco Central del Ecuador</a:t>
            </a:r>
          </a:p>
        </p:txBody>
      </p:sp>
      <p:sp>
        <p:nvSpPr>
          <p:cNvPr id="9" name="Rectángulo 8"/>
          <p:cNvSpPr/>
          <p:nvPr/>
        </p:nvSpPr>
        <p:spPr>
          <a:xfrm>
            <a:off x="5802237" y="1220446"/>
            <a:ext cx="5607217" cy="461665"/>
          </a:xfrm>
          <a:prstGeom prst="rect">
            <a:avLst/>
          </a:prstGeom>
          <a:noFill/>
        </p:spPr>
        <p:txBody>
          <a:bodyPr wrap="square" rtlCol="0">
            <a:spAutoFit/>
          </a:bodyPr>
          <a:lstStyle/>
          <a:p>
            <a:r>
              <a:rPr lang="es-EC" sz="1200" b="1" dirty="0">
                <a:solidFill>
                  <a:srgbClr val="002060"/>
                </a:solidFill>
              </a:rPr>
              <a:t>Principales países a los que se exportó frutas deshidratadas en el período 2009-2014</a:t>
            </a:r>
          </a:p>
        </p:txBody>
      </p:sp>
      <p:pic>
        <p:nvPicPr>
          <p:cNvPr id="1026" name="Picture 2" descr="https://empresa.lacaixa.es/deployedfiles/empresas/Estaticos/imagenes/Bancainternacional/Bandera_Alemani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87" t="10361" r="11776" b="14122"/>
          <a:stretch/>
        </p:blipFill>
        <p:spPr bwMode="auto">
          <a:xfrm>
            <a:off x="11480901" y="2145183"/>
            <a:ext cx="476519" cy="314682"/>
          </a:xfrm>
          <a:prstGeom prst="rect">
            <a:avLst/>
          </a:prstGeom>
          <a:noFill/>
          <a:extLst>
            <a:ext uri="{909E8E84-426E-40DD-AFC4-6F175D3DCCD1}">
              <a14:hiddenFill xmlns:a14="http://schemas.microsoft.com/office/drawing/2010/main">
                <a:solidFill>
                  <a:srgbClr val="FFFFFF"/>
                </a:solidFill>
              </a14:hiddenFill>
            </a:ext>
          </a:extLst>
        </p:spPr>
      </p:pic>
      <p:pic>
        <p:nvPicPr>
          <p:cNvPr id="10" name="19 Imagen" descr="http://blogs.espe.edu.ec/wp-content/uploads/2013/09/LOGO-PRINCIPAL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Tree>
    <p:extLst>
      <p:ext uri="{BB962C8B-B14F-4D97-AF65-F5344CB8AC3E}">
        <p14:creationId xmlns:p14="http://schemas.microsoft.com/office/powerpoint/2010/main" val="1556311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528516" y="642679"/>
          <a:ext cx="4691979" cy="2718707"/>
        </p:xfrm>
        <a:graphic>
          <a:graphicData uri="http://schemas.openxmlformats.org/drawingml/2006/table">
            <a:tbl>
              <a:tblPr firstRow="1" firstCol="1" bandRow="1">
                <a:tableStyleId>{C083E6E3-FA7D-4D7B-A595-EF9225AFEA82}</a:tableStyleId>
              </a:tblPr>
              <a:tblGrid>
                <a:gridCol w="883313"/>
                <a:gridCol w="724138"/>
                <a:gridCol w="805821"/>
                <a:gridCol w="724663"/>
                <a:gridCol w="724138"/>
                <a:gridCol w="829906"/>
              </a:tblGrid>
              <a:tr h="523862">
                <a:tc>
                  <a:txBody>
                    <a:bodyPr/>
                    <a:lstStyle/>
                    <a:p>
                      <a:pPr algn="ctr">
                        <a:lnSpc>
                          <a:spcPct val="115000"/>
                        </a:lnSpc>
                        <a:spcAft>
                          <a:spcPts val="0"/>
                        </a:spcAft>
                      </a:pPr>
                      <a:r>
                        <a:rPr lang="es-EC" sz="900" dirty="0">
                          <a:effectLst/>
                        </a:rPr>
                        <a:t>Países Exportadores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2010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2013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smtClean="0">
                          <a:effectLst/>
                        </a:rPr>
                        <a:t>Participación </a:t>
                      </a:r>
                      <a:r>
                        <a:rPr lang="es-EC" sz="900" dirty="0" smtClean="0">
                          <a:solidFill>
                            <a:srgbClr val="C00000"/>
                          </a:solidFill>
                          <a:effectLst/>
                        </a:rPr>
                        <a:t>FOB</a:t>
                      </a:r>
                      <a:r>
                        <a:rPr lang="es-EC" sz="900" dirty="0" smtClean="0">
                          <a:effectLst/>
                        </a:rPr>
                        <a:t> </a:t>
                      </a:r>
                      <a:r>
                        <a:rPr lang="es-EC" sz="900" dirty="0">
                          <a:effectLst/>
                        </a:rPr>
                        <a:t>% </a:t>
                      </a:r>
                      <a:r>
                        <a:rPr lang="es-EC" sz="900" dirty="0" smtClean="0">
                          <a:effectLst/>
                        </a:rPr>
                        <a:t>Año 2013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3982">
                <a:tc>
                  <a:txBody>
                    <a:bodyPr/>
                    <a:lstStyle/>
                    <a:p>
                      <a:pPr>
                        <a:lnSpc>
                          <a:spcPct val="115000"/>
                        </a:lnSpc>
                        <a:spcAft>
                          <a:spcPts val="0"/>
                        </a:spcAft>
                      </a:pPr>
                      <a:r>
                        <a:rPr lang="es-EC" sz="900">
                          <a:effectLst/>
                        </a:rPr>
                        <a:t>Tailandia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100.763,00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308.101,00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393.224,00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170.216,00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22,18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9346">
                <a:tc>
                  <a:txBody>
                    <a:bodyPr/>
                    <a:lstStyle/>
                    <a:p>
                      <a:pPr>
                        <a:lnSpc>
                          <a:spcPct val="115000"/>
                        </a:lnSpc>
                        <a:spcAft>
                          <a:spcPts val="0"/>
                        </a:spcAft>
                      </a:pPr>
                      <a:r>
                        <a:rPr lang="es-EC" sz="900">
                          <a:effectLst/>
                        </a:rPr>
                        <a:t>China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79.813,00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87.565,00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91.955,00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90.008,00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8550">
                <a:tc>
                  <a:txBody>
                    <a:bodyPr/>
                    <a:lstStyle/>
                    <a:p>
                      <a:pPr>
                        <a:lnSpc>
                          <a:spcPct val="115000"/>
                        </a:lnSpc>
                        <a:spcAft>
                          <a:spcPts val="0"/>
                        </a:spcAft>
                      </a:pPr>
                      <a:r>
                        <a:rPr lang="es-EC" sz="900">
                          <a:effectLst/>
                        </a:rPr>
                        <a:t>Alemania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43.675,00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50.213,00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57.828,00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63.984,00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8,34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35651">
                <a:tc>
                  <a:txBody>
                    <a:bodyPr/>
                    <a:lstStyle/>
                    <a:p>
                      <a:pPr>
                        <a:lnSpc>
                          <a:spcPct val="115000"/>
                        </a:lnSpc>
                        <a:spcAft>
                          <a:spcPts val="0"/>
                        </a:spcAft>
                      </a:pPr>
                      <a:r>
                        <a:rPr lang="es-EC" sz="900">
                          <a:effectLst/>
                        </a:rPr>
                        <a:t>Estados Unidos de América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59.985,00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70.127,00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dirty="0">
                          <a:effectLst/>
                        </a:rPr>
                        <a:t>73.722,00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62.959,00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8,20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1759">
                <a:tc>
                  <a:txBody>
                    <a:bodyPr/>
                    <a:lstStyle/>
                    <a:p>
                      <a:pPr>
                        <a:lnSpc>
                          <a:spcPct val="115000"/>
                        </a:lnSpc>
                        <a:spcAft>
                          <a:spcPts val="0"/>
                        </a:spcAft>
                      </a:pPr>
                      <a:r>
                        <a:rPr lang="es-EC" sz="900">
                          <a:effectLst/>
                        </a:rPr>
                        <a:t>Francia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8.034,00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17.572,00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19.223,00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10.405,00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1,36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8550">
                <a:tc>
                  <a:txBody>
                    <a:bodyPr/>
                    <a:lstStyle/>
                    <a:p>
                      <a:pPr>
                        <a:lnSpc>
                          <a:spcPct val="115000"/>
                        </a:lnSpc>
                        <a:spcAft>
                          <a:spcPts val="0"/>
                        </a:spcAft>
                      </a:pPr>
                      <a:r>
                        <a:rPr lang="es-EC" sz="900">
                          <a:effectLst/>
                        </a:rPr>
                        <a:t>Grecia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796,00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1.215,00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5.298,00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8.215,00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1,07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1357">
                <a:tc>
                  <a:txBody>
                    <a:bodyPr/>
                    <a:lstStyle/>
                    <a:p>
                      <a:pPr>
                        <a:lnSpc>
                          <a:spcPct val="115000"/>
                        </a:lnSpc>
                        <a:spcAft>
                          <a:spcPts val="0"/>
                        </a:spcAft>
                      </a:pPr>
                      <a:r>
                        <a:rPr lang="es-EC" sz="900">
                          <a:effectLst/>
                        </a:rPr>
                        <a:t>Argentina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2.822,00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3.988,00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4.946,00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4.404,00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0,57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8550">
                <a:tc>
                  <a:txBody>
                    <a:bodyPr/>
                    <a:lstStyle/>
                    <a:p>
                      <a:pPr>
                        <a:lnSpc>
                          <a:spcPct val="115000"/>
                        </a:lnSpc>
                        <a:spcAft>
                          <a:spcPts val="0"/>
                        </a:spcAft>
                      </a:pPr>
                      <a:r>
                        <a:rPr lang="es-EC" sz="900">
                          <a:effectLst/>
                        </a:rPr>
                        <a:t>Brasil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2.812,00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3.929,00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3.488,00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3.917,00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0,51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8550">
                <a:tc>
                  <a:txBody>
                    <a:bodyPr/>
                    <a:lstStyle/>
                    <a:p>
                      <a:pPr>
                        <a:lnSpc>
                          <a:spcPct val="115000"/>
                        </a:lnSpc>
                        <a:spcAft>
                          <a:spcPts val="0"/>
                        </a:spcAft>
                      </a:pPr>
                      <a:r>
                        <a:rPr lang="es-EC" sz="900">
                          <a:effectLst/>
                        </a:rPr>
                        <a:t>Colombia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688,00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4.689,00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2.006,00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2.690,00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0,35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8550">
                <a:tc>
                  <a:txBody>
                    <a:bodyPr/>
                    <a:lstStyle/>
                    <a:p>
                      <a:pPr>
                        <a:lnSpc>
                          <a:spcPct val="115000"/>
                        </a:lnSpc>
                        <a:spcAft>
                          <a:spcPts val="0"/>
                        </a:spcAft>
                      </a:pPr>
                      <a:r>
                        <a:rPr lang="es-EC" sz="900">
                          <a:effectLst/>
                        </a:rPr>
                        <a:t>Ecuador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900">
                          <a:effectLst/>
                        </a:rPr>
                        <a:t>1.060,00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2.407,00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dirty="0">
                          <a:effectLst/>
                        </a:rPr>
                        <a:t>1.008,00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1.628,00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0,21</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Rectángulo 4"/>
          <p:cNvSpPr/>
          <p:nvPr/>
        </p:nvSpPr>
        <p:spPr>
          <a:xfrm>
            <a:off x="1399728" y="6603828"/>
            <a:ext cx="1069524" cy="254172"/>
          </a:xfrm>
          <a:prstGeom prst="rect">
            <a:avLst/>
          </a:prstGeom>
        </p:spPr>
        <p:txBody>
          <a:bodyPr wrap="none">
            <a:spAutoFit/>
          </a:bodyPr>
          <a:lstStyle/>
          <a:p>
            <a:pPr>
              <a:lnSpc>
                <a:spcPct val="150000"/>
              </a:lnSpc>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TradeMap</a:t>
            </a:r>
          </a:p>
        </p:txBody>
      </p:sp>
      <p:sp>
        <p:nvSpPr>
          <p:cNvPr id="6" name="Rectángulo 5"/>
          <p:cNvSpPr/>
          <p:nvPr/>
        </p:nvSpPr>
        <p:spPr>
          <a:xfrm>
            <a:off x="1734578" y="164380"/>
            <a:ext cx="5607217" cy="261610"/>
          </a:xfrm>
          <a:prstGeom prst="rect">
            <a:avLst/>
          </a:prstGeom>
          <a:noFill/>
        </p:spPr>
        <p:txBody>
          <a:bodyPr wrap="square" rtlCol="0">
            <a:spAutoFit/>
          </a:bodyPr>
          <a:lstStyle/>
          <a:p>
            <a:r>
              <a:rPr lang="es-EC" sz="1100" b="1" dirty="0">
                <a:solidFill>
                  <a:srgbClr val="002060"/>
                </a:solidFill>
              </a:rPr>
              <a:t>Principales países </a:t>
            </a:r>
            <a:r>
              <a:rPr lang="es-EC" sz="1100" b="1" dirty="0" smtClean="0">
                <a:solidFill>
                  <a:srgbClr val="002060"/>
                </a:solidFill>
              </a:rPr>
              <a:t>Exportadores de Frutas Deshidratadas</a:t>
            </a:r>
            <a:endParaRPr lang="es-EC" sz="1100" b="1" dirty="0">
              <a:solidFill>
                <a:srgbClr val="002060"/>
              </a:solidFill>
            </a:endParaRPr>
          </a:p>
        </p:txBody>
      </p:sp>
      <p:sp>
        <p:nvSpPr>
          <p:cNvPr id="7" name="Rectángulo 6"/>
          <p:cNvSpPr/>
          <p:nvPr/>
        </p:nvSpPr>
        <p:spPr>
          <a:xfrm>
            <a:off x="7553682" y="164380"/>
            <a:ext cx="5607217" cy="261610"/>
          </a:xfrm>
          <a:prstGeom prst="rect">
            <a:avLst/>
          </a:prstGeom>
          <a:noFill/>
        </p:spPr>
        <p:txBody>
          <a:bodyPr wrap="square" rtlCol="0">
            <a:spAutoFit/>
          </a:bodyPr>
          <a:lstStyle/>
          <a:p>
            <a:r>
              <a:rPr lang="es-EC" sz="1100" b="1" dirty="0">
                <a:solidFill>
                  <a:srgbClr val="002060"/>
                </a:solidFill>
              </a:rPr>
              <a:t>Principales países </a:t>
            </a:r>
            <a:r>
              <a:rPr lang="es-EC" sz="1100" b="1" dirty="0" smtClean="0">
                <a:solidFill>
                  <a:srgbClr val="002060"/>
                </a:solidFill>
              </a:rPr>
              <a:t>Importadores de Frutas Deshidratadas</a:t>
            </a:r>
            <a:endParaRPr lang="es-EC" sz="1100" b="1" dirty="0">
              <a:solidFill>
                <a:srgbClr val="002060"/>
              </a:solidFill>
            </a:endParaRPr>
          </a:p>
        </p:txBody>
      </p:sp>
      <p:graphicFrame>
        <p:nvGraphicFramePr>
          <p:cNvPr id="8" name="Tabla 7"/>
          <p:cNvGraphicFramePr>
            <a:graphicFrameLocks noGrp="1"/>
          </p:cNvGraphicFramePr>
          <p:nvPr>
            <p:extLst/>
          </p:nvPr>
        </p:nvGraphicFramePr>
        <p:xfrm>
          <a:off x="7212171" y="643944"/>
          <a:ext cx="4842453" cy="2701117"/>
        </p:xfrm>
        <a:graphic>
          <a:graphicData uri="http://schemas.openxmlformats.org/drawingml/2006/table">
            <a:tbl>
              <a:tblPr firstRow="1" firstCol="1" bandRow="1">
                <a:tableStyleId>{C083E6E3-FA7D-4D7B-A595-EF9225AFEA82}</a:tableStyleId>
              </a:tblPr>
              <a:tblGrid>
                <a:gridCol w="1418711"/>
                <a:gridCol w="649502"/>
                <a:gridCol w="649502"/>
                <a:gridCol w="649502"/>
                <a:gridCol w="649502"/>
                <a:gridCol w="825734"/>
              </a:tblGrid>
              <a:tr h="498632">
                <a:tc>
                  <a:txBody>
                    <a:bodyPr/>
                    <a:lstStyle/>
                    <a:p>
                      <a:pPr algn="ctr">
                        <a:lnSpc>
                          <a:spcPct val="115000"/>
                        </a:lnSpc>
                        <a:spcAft>
                          <a:spcPts val="0"/>
                        </a:spcAft>
                      </a:pPr>
                      <a:r>
                        <a:rPr lang="es-EC" sz="900" dirty="0">
                          <a:effectLst/>
                        </a:rPr>
                        <a:t>Países Importadores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2013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Participación </a:t>
                      </a:r>
                      <a:r>
                        <a:rPr lang="es-EC" sz="900" dirty="0" smtClean="0">
                          <a:solidFill>
                            <a:srgbClr val="C00000"/>
                          </a:solidFill>
                          <a:effectLst/>
                        </a:rPr>
                        <a:t>FOB</a:t>
                      </a:r>
                      <a:r>
                        <a:rPr lang="es-EC" sz="900" dirty="0" smtClean="0">
                          <a:effectLst/>
                        </a:rPr>
                        <a:t> % Año </a:t>
                      </a:r>
                      <a:r>
                        <a:rPr lang="es-EC" sz="900" dirty="0">
                          <a:effectLst/>
                        </a:rPr>
                        <a:t>2013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8270">
                <a:tc>
                  <a:txBody>
                    <a:bodyPr/>
                    <a:lstStyle/>
                    <a:p>
                      <a:pPr>
                        <a:lnSpc>
                          <a:spcPct val="115000"/>
                        </a:lnSpc>
                        <a:spcAft>
                          <a:spcPts val="0"/>
                        </a:spcAft>
                      </a:pPr>
                      <a:r>
                        <a:rPr lang="es-EC" sz="900">
                          <a:effectLst/>
                        </a:rPr>
                        <a:t>Alemania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172.788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189.418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170.267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207.995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9,68</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6894">
                <a:tc>
                  <a:txBody>
                    <a:bodyPr/>
                    <a:lstStyle/>
                    <a:p>
                      <a:pPr>
                        <a:lnSpc>
                          <a:spcPct val="115000"/>
                        </a:lnSpc>
                        <a:spcAft>
                          <a:spcPts val="0"/>
                        </a:spcAft>
                      </a:pPr>
                      <a:r>
                        <a:rPr lang="es-EC" sz="900">
                          <a:effectLst/>
                        </a:rPr>
                        <a:t>Reino Unido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164.971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186.414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176.317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193.683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9,01</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50763">
                <a:tc>
                  <a:txBody>
                    <a:bodyPr/>
                    <a:lstStyle/>
                    <a:p>
                      <a:pPr>
                        <a:lnSpc>
                          <a:spcPct val="115000"/>
                        </a:lnSpc>
                        <a:spcAft>
                          <a:spcPts val="0"/>
                        </a:spcAft>
                      </a:pPr>
                      <a:r>
                        <a:rPr lang="es-EC" sz="900">
                          <a:effectLst/>
                        </a:rPr>
                        <a:t>Estados Unido de América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152.412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180.879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192.109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186.444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8,68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3769">
                <a:tc>
                  <a:txBody>
                    <a:bodyPr/>
                    <a:lstStyle/>
                    <a:p>
                      <a:pPr>
                        <a:lnSpc>
                          <a:spcPct val="115000"/>
                        </a:lnSpc>
                        <a:spcAft>
                          <a:spcPts val="0"/>
                        </a:spcAft>
                      </a:pPr>
                      <a:r>
                        <a:rPr lang="es-EC" sz="900">
                          <a:effectLst/>
                        </a:rPr>
                        <a:t>Francia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dirty="0">
                          <a:effectLst/>
                        </a:rPr>
                        <a:t>76.704</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83.487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80.144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82.154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3,82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269">
                <a:tc>
                  <a:txBody>
                    <a:bodyPr/>
                    <a:lstStyle/>
                    <a:p>
                      <a:pPr>
                        <a:lnSpc>
                          <a:spcPct val="115000"/>
                        </a:lnSpc>
                        <a:spcAft>
                          <a:spcPts val="0"/>
                        </a:spcAft>
                      </a:pPr>
                      <a:r>
                        <a:rPr lang="es-EC" sz="900">
                          <a:effectLst/>
                        </a:rPr>
                        <a:t>Canadá</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61.272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67.958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70.140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66.397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5830">
                <a:tc>
                  <a:txBody>
                    <a:bodyPr/>
                    <a:lstStyle/>
                    <a:p>
                      <a:pPr>
                        <a:lnSpc>
                          <a:spcPct val="115000"/>
                        </a:lnSpc>
                        <a:spcAft>
                          <a:spcPts val="0"/>
                        </a:spcAft>
                      </a:pPr>
                      <a:r>
                        <a:rPr lang="es-EC" sz="900" dirty="0">
                          <a:effectLst/>
                        </a:rPr>
                        <a:t>Países Bajos (Holanda)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41.967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49.795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44.314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58.515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2,72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5382">
                <a:tc>
                  <a:txBody>
                    <a:bodyPr/>
                    <a:lstStyle/>
                    <a:p>
                      <a:pPr>
                        <a:lnSpc>
                          <a:spcPct val="115000"/>
                        </a:lnSpc>
                        <a:spcAft>
                          <a:spcPts val="0"/>
                        </a:spcAft>
                      </a:pPr>
                      <a:r>
                        <a:rPr lang="es-EC" sz="900">
                          <a:effectLst/>
                        </a:rPr>
                        <a:t>Japón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52.795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54.364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62.766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56.233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2,62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5019">
                <a:tc>
                  <a:txBody>
                    <a:bodyPr/>
                    <a:lstStyle/>
                    <a:p>
                      <a:pPr>
                        <a:lnSpc>
                          <a:spcPct val="115000"/>
                        </a:lnSpc>
                        <a:spcAft>
                          <a:spcPts val="0"/>
                        </a:spcAft>
                      </a:pPr>
                      <a:r>
                        <a:rPr lang="es-EC" sz="900">
                          <a:effectLst/>
                        </a:rPr>
                        <a:t>Italia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47.165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49.147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44.693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52.982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2,47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2019">
                <a:tc>
                  <a:txBody>
                    <a:bodyPr/>
                    <a:lstStyle/>
                    <a:p>
                      <a:pPr>
                        <a:lnSpc>
                          <a:spcPct val="115000"/>
                        </a:lnSpc>
                        <a:spcAft>
                          <a:spcPts val="0"/>
                        </a:spcAft>
                      </a:pPr>
                      <a:r>
                        <a:rPr lang="es-EC" sz="900">
                          <a:effectLst/>
                        </a:rPr>
                        <a:t>México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49.513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52.309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51.865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48.205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2,24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4270">
                <a:tc>
                  <a:txBody>
                    <a:bodyPr/>
                    <a:lstStyle/>
                    <a:p>
                      <a:pPr>
                        <a:lnSpc>
                          <a:spcPct val="115000"/>
                        </a:lnSpc>
                        <a:spcAft>
                          <a:spcPts val="0"/>
                        </a:spcAft>
                      </a:pPr>
                      <a:r>
                        <a:rPr lang="es-EC" sz="900">
                          <a:effectLst/>
                        </a:rPr>
                        <a:t>España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66.233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58.219</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dirty="0">
                          <a:effectLst/>
                        </a:rPr>
                        <a:t>39.380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900">
                          <a:effectLst/>
                        </a:rPr>
                        <a:t>47.374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2,20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1" name="Rectángulo 10"/>
          <p:cNvSpPr/>
          <p:nvPr/>
        </p:nvSpPr>
        <p:spPr>
          <a:xfrm>
            <a:off x="1934490" y="3652407"/>
            <a:ext cx="3693578" cy="261610"/>
          </a:xfrm>
          <a:prstGeom prst="rect">
            <a:avLst/>
          </a:prstGeom>
          <a:noFill/>
        </p:spPr>
        <p:txBody>
          <a:bodyPr wrap="square" rtlCol="0">
            <a:spAutoFit/>
          </a:bodyPr>
          <a:lstStyle/>
          <a:p>
            <a:r>
              <a:rPr lang="es-EC" sz="1100" b="1" dirty="0" smtClean="0">
                <a:solidFill>
                  <a:srgbClr val="002060"/>
                </a:solidFill>
              </a:rPr>
              <a:t>% Participación en</a:t>
            </a:r>
            <a:r>
              <a:rPr lang="es-EC" sz="1100" b="1" dirty="0" smtClean="0">
                <a:solidFill>
                  <a:srgbClr val="C00000"/>
                </a:solidFill>
              </a:rPr>
              <a:t> Toneladas Países Exportadores</a:t>
            </a:r>
            <a:endParaRPr lang="es-EC" sz="1100" b="1" dirty="0">
              <a:solidFill>
                <a:srgbClr val="C00000"/>
              </a:solidFill>
            </a:endParaRPr>
          </a:p>
        </p:txBody>
      </p:sp>
      <p:graphicFrame>
        <p:nvGraphicFramePr>
          <p:cNvPr id="12" name="Gráfico 11"/>
          <p:cNvGraphicFramePr>
            <a:graphicFrameLocks/>
          </p:cNvGraphicFramePr>
          <p:nvPr>
            <p:extLst/>
          </p:nvPr>
        </p:nvGraphicFramePr>
        <p:xfrm>
          <a:off x="6849412" y="4063371"/>
          <a:ext cx="4921877" cy="254045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ángulo 12"/>
          <p:cNvSpPr/>
          <p:nvPr/>
        </p:nvSpPr>
        <p:spPr>
          <a:xfrm>
            <a:off x="7553682" y="3652407"/>
            <a:ext cx="3772674" cy="261610"/>
          </a:xfrm>
          <a:prstGeom prst="rect">
            <a:avLst/>
          </a:prstGeom>
          <a:noFill/>
        </p:spPr>
        <p:txBody>
          <a:bodyPr wrap="square" rtlCol="0">
            <a:spAutoFit/>
          </a:bodyPr>
          <a:lstStyle/>
          <a:p>
            <a:r>
              <a:rPr lang="es-EC" sz="1100" b="1" dirty="0" smtClean="0">
                <a:solidFill>
                  <a:srgbClr val="002060"/>
                </a:solidFill>
              </a:rPr>
              <a:t>% Participación en </a:t>
            </a:r>
            <a:r>
              <a:rPr lang="es-EC" sz="1100" b="1" dirty="0" smtClean="0">
                <a:solidFill>
                  <a:srgbClr val="C00000"/>
                </a:solidFill>
              </a:rPr>
              <a:t>Toneladas Países Importadores</a:t>
            </a:r>
            <a:endParaRPr lang="es-EC" sz="1100" b="1" dirty="0">
              <a:solidFill>
                <a:srgbClr val="C00000"/>
              </a:solidFill>
            </a:endParaRPr>
          </a:p>
        </p:txBody>
      </p:sp>
      <p:graphicFrame>
        <p:nvGraphicFramePr>
          <p:cNvPr id="14" name="Gráfico 13"/>
          <p:cNvGraphicFramePr>
            <a:graphicFrameLocks/>
          </p:cNvGraphicFramePr>
          <p:nvPr>
            <p:extLst/>
          </p:nvPr>
        </p:nvGraphicFramePr>
        <p:xfrm>
          <a:off x="1495279" y="3985112"/>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19 Imagen" descr="http://blogs.espe.edu.ec/wp-content/uploads/2013/09/LOGO-PRINCIPAL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Tree>
    <p:extLst>
      <p:ext uri="{BB962C8B-B14F-4D97-AF65-F5344CB8AC3E}">
        <p14:creationId xmlns:p14="http://schemas.microsoft.com/office/powerpoint/2010/main" val="87051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1438" y="325220"/>
            <a:ext cx="6580346"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DETERMINACIÓN DEL MERCADO OBJETIVO</a:t>
            </a:r>
          </a:p>
        </p:txBody>
      </p:sp>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p:cNvPicPr/>
          <p:nvPr/>
        </p:nvPicPr>
        <p:blipFill rotWithShape="1">
          <a:blip r:embed="rId3">
            <a:extLst>
              <a:ext uri="{28A0092B-C50C-407E-A947-70E740481C1C}">
                <a14:useLocalDpi xmlns:a14="http://schemas.microsoft.com/office/drawing/2010/main" val="0"/>
              </a:ext>
            </a:extLst>
          </a:blip>
          <a:srcRect l="1963" r="14733" b="2227"/>
          <a:stretch/>
        </p:blipFill>
        <p:spPr bwMode="auto">
          <a:xfrm>
            <a:off x="5780045" y="1865584"/>
            <a:ext cx="5847007" cy="4841222"/>
          </a:xfrm>
          <a:prstGeom prst="rect">
            <a:avLst/>
          </a:prstGeom>
          <a:noFill/>
          <a:ln>
            <a:noFill/>
          </a:ln>
          <a:extLst>
            <a:ext uri="{53640926-AAD7-44D8-BBD7-CCE9431645EC}">
              <a14:shadowObscured xmlns:a14="http://schemas.microsoft.com/office/drawing/2010/main"/>
            </a:ext>
          </a:extLst>
        </p:spPr>
      </p:pic>
      <p:sp>
        <p:nvSpPr>
          <p:cNvPr id="8" name="Rectángulo 7"/>
          <p:cNvSpPr/>
          <p:nvPr/>
        </p:nvSpPr>
        <p:spPr>
          <a:xfrm>
            <a:off x="172828" y="1279327"/>
            <a:ext cx="3496478" cy="5578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79853" y="1588585"/>
            <a:ext cx="5607217" cy="276999"/>
          </a:xfrm>
          <a:prstGeom prst="rect">
            <a:avLst/>
          </a:prstGeom>
          <a:noFill/>
        </p:spPr>
        <p:txBody>
          <a:bodyPr wrap="square" rtlCol="0">
            <a:spAutoFit/>
          </a:bodyPr>
          <a:lstStyle/>
          <a:p>
            <a:pPr algn="ctr"/>
            <a:r>
              <a:rPr lang="es-EC" sz="1200" b="1" u="sng" dirty="0" smtClean="0">
                <a:solidFill>
                  <a:srgbClr val="002060"/>
                </a:solidFill>
              </a:rPr>
              <a:t>Evaluación Variables Mercado Objetivo</a:t>
            </a:r>
            <a:endParaRPr lang="es-EC" sz="1200" b="1" u="sng" dirty="0">
              <a:solidFill>
                <a:srgbClr val="002060"/>
              </a:solidFill>
            </a:endParaRPr>
          </a:p>
        </p:txBody>
      </p:sp>
      <p:sp>
        <p:nvSpPr>
          <p:cNvPr id="14" name="Rectángulo 13"/>
          <p:cNvSpPr/>
          <p:nvPr/>
        </p:nvSpPr>
        <p:spPr>
          <a:xfrm>
            <a:off x="5780045" y="1493949"/>
            <a:ext cx="5607217" cy="276999"/>
          </a:xfrm>
          <a:prstGeom prst="rect">
            <a:avLst/>
          </a:prstGeom>
          <a:noFill/>
        </p:spPr>
        <p:txBody>
          <a:bodyPr wrap="square" rtlCol="0">
            <a:spAutoFit/>
          </a:bodyPr>
          <a:lstStyle/>
          <a:p>
            <a:pPr algn="ctr"/>
            <a:r>
              <a:rPr lang="es-EC" sz="1200" b="1" u="sng" dirty="0" smtClean="0">
                <a:solidFill>
                  <a:srgbClr val="002060"/>
                </a:solidFill>
              </a:rPr>
              <a:t>Matriz Multicriterios</a:t>
            </a:r>
            <a:endParaRPr lang="es-EC" sz="1200" b="1" u="sng" dirty="0">
              <a:solidFill>
                <a:srgbClr val="002060"/>
              </a:solidFill>
            </a:endParaRPr>
          </a:p>
        </p:txBody>
      </p:sp>
      <p:cxnSp>
        <p:nvCxnSpPr>
          <p:cNvPr id="18" name="Conector recto 17"/>
          <p:cNvCxnSpPr/>
          <p:nvPr/>
        </p:nvCxnSpPr>
        <p:spPr>
          <a:xfrm>
            <a:off x="5427364" y="1493949"/>
            <a:ext cx="0" cy="5364051"/>
          </a:xfrm>
          <a:prstGeom prst="line">
            <a:avLst/>
          </a:prstGeom>
        </p:spPr>
        <p:style>
          <a:lnRef idx="3">
            <a:schemeClr val="accent1"/>
          </a:lnRef>
          <a:fillRef idx="0">
            <a:schemeClr val="accent1"/>
          </a:fillRef>
          <a:effectRef idx="2">
            <a:schemeClr val="accent1"/>
          </a:effectRef>
          <a:fontRef idx="minor">
            <a:schemeClr val="tx1"/>
          </a:fontRef>
        </p:style>
      </p:cxnSp>
      <p:pic>
        <p:nvPicPr>
          <p:cNvPr id="7" name="Imagen 6"/>
          <p:cNvPicPr>
            <a:picLocks noChangeAspect="1"/>
          </p:cNvPicPr>
          <p:nvPr/>
        </p:nvPicPr>
        <p:blipFill>
          <a:blip r:embed="rId4"/>
          <a:stretch>
            <a:fillRect/>
          </a:stretch>
        </p:blipFill>
        <p:spPr>
          <a:xfrm>
            <a:off x="206063" y="1960220"/>
            <a:ext cx="4886448" cy="4440580"/>
          </a:xfrm>
          <a:prstGeom prst="rect">
            <a:avLst/>
          </a:prstGeom>
        </p:spPr>
      </p:pic>
    </p:spTree>
    <p:extLst>
      <p:ext uri="{BB962C8B-B14F-4D97-AF65-F5344CB8AC3E}">
        <p14:creationId xmlns:p14="http://schemas.microsoft.com/office/powerpoint/2010/main" val="371564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3225529" y="350857"/>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MERCADO DESTINO ALEMANIA</a:t>
            </a:r>
          </a:p>
        </p:txBody>
      </p:sp>
      <p:graphicFrame>
        <p:nvGraphicFramePr>
          <p:cNvPr id="5" name="Diagrama 4"/>
          <p:cNvGraphicFramePr/>
          <p:nvPr>
            <p:extLst>
              <p:ext uri="{D42A27DB-BD31-4B8C-83A1-F6EECF244321}">
                <p14:modId xmlns:p14="http://schemas.microsoft.com/office/powerpoint/2010/main" val="2946995845"/>
              </p:ext>
            </p:extLst>
          </p:nvPr>
        </p:nvGraphicFramePr>
        <p:xfrm>
          <a:off x="7420799" y="1284515"/>
          <a:ext cx="4672463" cy="4767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15911" y="1284515"/>
            <a:ext cx="3386223" cy="5573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aphicFrame>
        <p:nvGraphicFramePr>
          <p:cNvPr id="4" name="Diagrama 3"/>
          <p:cNvGraphicFramePr/>
          <p:nvPr>
            <p:extLst>
              <p:ext uri="{D42A27DB-BD31-4B8C-83A1-F6EECF244321}">
                <p14:modId xmlns:p14="http://schemas.microsoft.com/office/powerpoint/2010/main" val="3805341271"/>
              </p:ext>
            </p:extLst>
          </p:nvPr>
        </p:nvGraphicFramePr>
        <p:xfrm>
          <a:off x="-1652694" y="1168604"/>
          <a:ext cx="7184814" cy="5369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cavanilles.edu.gva.es/images/alemania1.png_640_640.jpg"/>
          <p:cNvPicPr>
            <a:picLocks noChangeAspect="1" noChangeArrowheads="1"/>
          </p:cNvPicPr>
          <p:nvPr/>
        </p:nvPicPr>
        <p:blipFill rotWithShape="1">
          <a:blip r:embed="rId13">
            <a:extLst>
              <a:ext uri="{28A0092B-C50C-407E-A947-70E740481C1C}">
                <a14:useLocalDpi xmlns:a14="http://schemas.microsoft.com/office/drawing/2010/main" val="0"/>
              </a:ext>
            </a:extLst>
          </a:blip>
          <a:srcRect l="20805" t="10144" r="22629" b="11441"/>
          <a:stretch/>
        </p:blipFill>
        <p:spPr bwMode="auto">
          <a:xfrm>
            <a:off x="2992789" y="1284515"/>
            <a:ext cx="4112681" cy="4767942"/>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p:cNvSpPr/>
          <p:nvPr/>
        </p:nvSpPr>
        <p:spPr>
          <a:xfrm>
            <a:off x="553792" y="5493999"/>
            <a:ext cx="579548" cy="558458"/>
          </a:xfrm>
          <a:prstGeom prst="ellipse">
            <a:avLst/>
          </a:prstGeom>
          <a:blipFill rotWithShape="0">
            <a:blip r:embed="rId14"/>
            <a:stretch>
              <a:fillRect/>
            </a:stretch>
          </a:blipFill>
          <a:ln w="3810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52116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736164" y="441567"/>
            <a:ext cx="774727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COMERCIALIZACIÓN INTERNACIONAL</a:t>
            </a:r>
          </a:p>
        </p:txBody>
      </p:sp>
      <p:graphicFrame>
        <p:nvGraphicFramePr>
          <p:cNvPr id="4" name="Diagrama 3"/>
          <p:cNvGraphicFramePr/>
          <p:nvPr>
            <p:extLst>
              <p:ext uri="{D42A27DB-BD31-4B8C-83A1-F6EECF244321}">
                <p14:modId xmlns:p14="http://schemas.microsoft.com/office/powerpoint/2010/main" val="2251800768"/>
              </p:ext>
            </p:extLst>
          </p:nvPr>
        </p:nvGraphicFramePr>
        <p:xfrm>
          <a:off x="2626859" y="1309724"/>
          <a:ext cx="8358388" cy="370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p:nvPr/>
        </p:nvPicPr>
        <p:blipFill>
          <a:blip r:embed="rId8"/>
          <a:stretch>
            <a:fillRect/>
          </a:stretch>
        </p:blipFill>
        <p:spPr>
          <a:xfrm>
            <a:off x="2681736" y="2067869"/>
            <a:ext cx="1299794" cy="842132"/>
          </a:xfrm>
          <a:prstGeom prst="rect">
            <a:avLst/>
          </a:prstGeom>
          <a:ln>
            <a:noFill/>
          </a:ln>
          <a:effectLst>
            <a:outerShdw blurRad="292100" dist="139700" dir="2700000" algn="tl" rotWithShape="0">
              <a:srgbClr val="333333">
                <a:alpha val="65000"/>
              </a:srgbClr>
            </a:outerShdw>
          </a:effectLst>
        </p:spPr>
      </p:pic>
      <p:pic>
        <p:nvPicPr>
          <p:cNvPr id="7" name="Imagen 6"/>
          <p:cNvPicPr/>
          <p:nvPr/>
        </p:nvPicPr>
        <p:blipFill rotWithShape="1">
          <a:blip r:embed="rId9"/>
          <a:srcRect l="5737" t="22779" r="27700" b="15763"/>
          <a:stretch/>
        </p:blipFill>
        <p:spPr bwMode="auto">
          <a:xfrm>
            <a:off x="8738537" y="2067869"/>
            <a:ext cx="1744898" cy="159475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50" name="Picture 2" descr="http://comps.canstockphoto.es/can-stock-photo_csp88546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94" b="5190"/>
          <a:stretch/>
        </p:blipFill>
        <p:spPr bwMode="auto">
          <a:xfrm>
            <a:off x="5540009" y="2041487"/>
            <a:ext cx="1173513" cy="814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gdigital.com/wp-content/uploads/2014/10/alemania-economia-eur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66001" y="2910001"/>
            <a:ext cx="1466324" cy="824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bimagazine.eu/2013/01/pages/ecuador/images/bg_ecuador-page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63013" y="2938360"/>
            <a:ext cx="1251918" cy="82157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042985" y="1065718"/>
            <a:ext cx="1831338" cy="307777"/>
          </a:xfrm>
          <a:prstGeom prst="rect">
            <a:avLst/>
          </a:prstGeom>
          <a:noFill/>
        </p:spPr>
        <p:txBody>
          <a:bodyPr wrap="square" rtlCol="0">
            <a:spAutoFit/>
          </a:bodyPr>
          <a:lstStyle/>
          <a:p>
            <a:pPr algn="ctr"/>
            <a:r>
              <a:rPr lang="es-EC" sz="1400" b="1" dirty="0" smtClean="0">
                <a:solidFill>
                  <a:srgbClr val="002060"/>
                </a:solidFill>
              </a:rPr>
              <a:t>ACTORES</a:t>
            </a:r>
            <a:endParaRPr lang="es-EC" sz="1400" b="1" dirty="0">
              <a:solidFill>
                <a:srgbClr val="002060"/>
              </a:solidFill>
            </a:endParaRPr>
          </a:p>
        </p:txBody>
      </p:sp>
      <p:sp>
        <p:nvSpPr>
          <p:cNvPr id="12" name="CuadroTexto 11"/>
          <p:cNvSpPr txBox="1"/>
          <p:nvPr/>
        </p:nvSpPr>
        <p:spPr>
          <a:xfrm>
            <a:off x="954289" y="5183843"/>
            <a:ext cx="1920034" cy="307777"/>
          </a:xfrm>
          <a:prstGeom prst="rect">
            <a:avLst/>
          </a:prstGeom>
          <a:noFill/>
        </p:spPr>
        <p:txBody>
          <a:bodyPr wrap="square" rtlCol="0">
            <a:spAutoFit/>
          </a:bodyPr>
          <a:lstStyle/>
          <a:p>
            <a:pPr algn="ctr"/>
            <a:r>
              <a:rPr lang="es-EC" sz="1400" b="1" dirty="0" smtClean="0">
                <a:solidFill>
                  <a:srgbClr val="002060"/>
                </a:solidFill>
              </a:rPr>
              <a:t>CADENA DE VALOR</a:t>
            </a:r>
            <a:endParaRPr lang="es-EC" sz="1400" b="1" dirty="0">
              <a:solidFill>
                <a:srgbClr val="002060"/>
              </a:solidFill>
            </a:endParaRPr>
          </a:p>
        </p:txBody>
      </p:sp>
      <p:graphicFrame>
        <p:nvGraphicFramePr>
          <p:cNvPr id="13" name="Diagrama 12"/>
          <p:cNvGraphicFramePr/>
          <p:nvPr>
            <p:extLst>
              <p:ext uri="{D42A27DB-BD31-4B8C-83A1-F6EECF244321}">
                <p14:modId xmlns:p14="http://schemas.microsoft.com/office/powerpoint/2010/main" val="1444016739"/>
              </p:ext>
            </p:extLst>
          </p:nvPr>
        </p:nvGraphicFramePr>
        <p:xfrm>
          <a:off x="1204396" y="5183843"/>
          <a:ext cx="7802444" cy="19499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Estrella de 8 puntas 7"/>
          <p:cNvSpPr/>
          <p:nvPr/>
        </p:nvSpPr>
        <p:spPr>
          <a:xfrm>
            <a:off x="10032641" y="5491620"/>
            <a:ext cx="1880316" cy="1211834"/>
          </a:xfrm>
          <a:prstGeom prst="star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smtClean="0"/>
              <a:t>Iniciar el proceso de certificación BPM</a:t>
            </a:r>
            <a:endParaRPr lang="es-EC" sz="1200" dirty="0"/>
          </a:p>
        </p:txBody>
      </p:sp>
      <p:sp>
        <p:nvSpPr>
          <p:cNvPr id="15" name="CuadroTexto 14"/>
          <p:cNvSpPr txBox="1"/>
          <p:nvPr/>
        </p:nvSpPr>
        <p:spPr>
          <a:xfrm>
            <a:off x="1042985" y="5586622"/>
            <a:ext cx="2182543" cy="261610"/>
          </a:xfrm>
          <a:prstGeom prst="rect">
            <a:avLst/>
          </a:prstGeom>
          <a:noFill/>
        </p:spPr>
        <p:txBody>
          <a:bodyPr wrap="square" rtlCol="0">
            <a:spAutoFit/>
          </a:bodyPr>
          <a:lstStyle/>
          <a:p>
            <a:pPr algn="ctr"/>
            <a:r>
              <a:rPr lang="es-EC" sz="1100" b="1" dirty="0" smtClean="0">
                <a:solidFill>
                  <a:srgbClr val="C00000"/>
                </a:solidFill>
              </a:rPr>
              <a:t>Actividades Primarias</a:t>
            </a:r>
            <a:endParaRPr lang="es-EC" sz="1100" b="1" dirty="0">
              <a:solidFill>
                <a:srgbClr val="C00000"/>
              </a:solidFill>
            </a:endParaRPr>
          </a:p>
        </p:txBody>
      </p:sp>
      <p:sp>
        <p:nvSpPr>
          <p:cNvPr id="16" name="CuadroTexto 15"/>
          <p:cNvSpPr txBox="1"/>
          <p:nvPr/>
        </p:nvSpPr>
        <p:spPr>
          <a:xfrm rot="19068161">
            <a:off x="8605405" y="5633095"/>
            <a:ext cx="2182543" cy="600164"/>
          </a:xfrm>
          <a:prstGeom prst="rect">
            <a:avLst/>
          </a:prstGeom>
          <a:noFill/>
        </p:spPr>
        <p:txBody>
          <a:bodyPr wrap="square" rtlCol="0">
            <a:spAutoFit/>
          </a:bodyPr>
          <a:lstStyle/>
          <a:p>
            <a:pPr algn="ctr"/>
            <a:r>
              <a:rPr lang="es-EC" sz="1100" b="1" dirty="0" smtClean="0">
                <a:solidFill>
                  <a:srgbClr val="C00000"/>
                </a:solidFill>
              </a:rPr>
              <a:t>Actividades de Soporte, Infraestructura, Recursos Humanos y Operaciones</a:t>
            </a:r>
            <a:endParaRPr lang="es-EC" sz="1100" b="1" dirty="0">
              <a:solidFill>
                <a:srgbClr val="C00000"/>
              </a:solidFill>
            </a:endParaRPr>
          </a:p>
        </p:txBody>
      </p:sp>
    </p:spTree>
    <p:extLst>
      <p:ext uri="{BB962C8B-B14F-4D97-AF65-F5344CB8AC3E}">
        <p14:creationId xmlns:p14="http://schemas.microsoft.com/office/powerpoint/2010/main" val="1459641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1481070" y="1300430"/>
            <a:ext cx="3546643" cy="400110"/>
          </a:xfrm>
          <a:prstGeom prst="rect">
            <a:avLst/>
          </a:prstGeom>
          <a:noFill/>
        </p:spPr>
        <p:txBody>
          <a:bodyPr wrap="square" rtlCol="0">
            <a:spAutoFit/>
          </a:bodyPr>
          <a:lstStyle/>
          <a:p>
            <a:pPr algn="ctr"/>
            <a:r>
              <a:rPr lang="es-EC" sz="2000" b="1" dirty="0" smtClean="0">
                <a:solidFill>
                  <a:srgbClr val="C00000"/>
                </a:solidFill>
              </a:rPr>
              <a:t>ESTRATEGIA DE PRODUCTO</a:t>
            </a:r>
            <a:endParaRPr lang="es-EC" sz="2000" b="1" dirty="0">
              <a:solidFill>
                <a:srgbClr val="C00000"/>
              </a:solidFill>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41109" t="37524" r="40187" b="17616"/>
          <a:stretch/>
        </p:blipFill>
        <p:spPr bwMode="auto">
          <a:xfrm>
            <a:off x="4511040" y="2667001"/>
            <a:ext cx="2263247" cy="2604672"/>
          </a:xfrm>
          <a:prstGeom prst="rect">
            <a:avLst/>
          </a:prstGeom>
          <a:noFill/>
          <a:ln w="9525">
            <a:solidFill>
              <a:schemeClr val="tx1">
                <a:lumMod val="100000"/>
                <a:lumOff val="0"/>
              </a:schemeClr>
            </a:solidFill>
            <a:miter lim="800000"/>
            <a:headEnd/>
            <a:tailEnd/>
          </a:ln>
        </p:spPr>
      </p:pic>
      <p:graphicFrame>
        <p:nvGraphicFramePr>
          <p:cNvPr id="9" name="Diagrama 8"/>
          <p:cNvGraphicFramePr/>
          <p:nvPr>
            <p:extLst>
              <p:ext uri="{D42A27DB-BD31-4B8C-83A1-F6EECF244321}">
                <p14:modId xmlns:p14="http://schemas.microsoft.com/office/powerpoint/2010/main" val="1633014671"/>
              </p:ext>
            </p:extLst>
          </p:nvPr>
        </p:nvGraphicFramePr>
        <p:xfrm>
          <a:off x="6593268" y="1399518"/>
          <a:ext cx="5598732" cy="4533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a:blip r:embed="rId9"/>
          <a:stretch>
            <a:fillRect/>
          </a:stretch>
        </p:blipFill>
        <p:spPr>
          <a:xfrm>
            <a:off x="1540206" y="2142910"/>
            <a:ext cx="2314575" cy="3771900"/>
          </a:xfrm>
          <a:prstGeom prst="rect">
            <a:avLst/>
          </a:prstGeom>
        </p:spPr>
      </p:pic>
    </p:spTree>
    <p:extLst>
      <p:ext uri="{BB962C8B-B14F-4D97-AF65-F5344CB8AC3E}">
        <p14:creationId xmlns:p14="http://schemas.microsoft.com/office/powerpoint/2010/main" val="2828970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1029680" y="1243881"/>
            <a:ext cx="3335628" cy="400110"/>
          </a:xfrm>
          <a:prstGeom prst="rect">
            <a:avLst/>
          </a:prstGeom>
          <a:noFill/>
        </p:spPr>
        <p:txBody>
          <a:bodyPr wrap="square" rtlCol="0">
            <a:spAutoFit/>
          </a:bodyPr>
          <a:lstStyle/>
          <a:p>
            <a:pPr algn="ctr"/>
            <a:r>
              <a:rPr lang="es-EC" sz="2000" b="1" dirty="0" smtClean="0">
                <a:solidFill>
                  <a:srgbClr val="C00000"/>
                </a:solidFill>
              </a:rPr>
              <a:t>ESTRATEGIA DE PRECIO</a:t>
            </a:r>
            <a:endParaRPr lang="es-EC" sz="2000" b="1" dirty="0">
              <a:solidFill>
                <a:srgbClr val="C0000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715322111"/>
              </p:ext>
            </p:extLst>
          </p:nvPr>
        </p:nvGraphicFramePr>
        <p:xfrm>
          <a:off x="836497" y="2094744"/>
          <a:ext cx="3528811" cy="3909815"/>
        </p:xfrm>
        <a:graphic>
          <a:graphicData uri="http://schemas.openxmlformats.org/drawingml/2006/table">
            <a:tbl>
              <a:tblPr>
                <a:tableStyleId>{22838BEF-8BB2-4498-84A7-C5851F593DF1}</a:tableStyleId>
              </a:tblPr>
              <a:tblGrid>
                <a:gridCol w="2613934"/>
                <a:gridCol w="914877"/>
              </a:tblGrid>
              <a:tr h="300755">
                <a:tc gridSpan="2">
                  <a:txBody>
                    <a:bodyPr/>
                    <a:lstStyle/>
                    <a:p>
                      <a:pPr algn="ctr" fontAlgn="b"/>
                      <a:r>
                        <a:rPr lang="es-EC" sz="1100" b="1" u="none" strike="noStrike" dirty="0">
                          <a:effectLst/>
                        </a:rPr>
                        <a:t>Gastos de Exportación a Alemania</a:t>
                      </a:r>
                      <a:endParaRPr lang="es-EC"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r>
              <a:tr h="300755">
                <a:tc>
                  <a:txBody>
                    <a:bodyPr/>
                    <a:lstStyle/>
                    <a:p>
                      <a:pPr algn="l" fontAlgn="b"/>
                      <a:r>
                        <a:rPr lang="es-EC" sz="1100" u="none" strike="noStrike">
                          <a:effectLst/>
                        </a:rPr>
                        <a:t>Costo de Producción( USD 2,15)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   29.250,00 </a:t>
                      </a:r>
                      <a:endParaRPr lang="es-EC" sz="1100" b="0" i="0" u="none" strike="noStrike" dirty="0">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Margen de Utilidad 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13.162,50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EXW</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42.412,50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Transporte Interno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600,00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Adm. Embarque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40,00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Emisión Bl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60,00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Sello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45,00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Recepción/Despacho FCL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41,56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Porteo del FCL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48,50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a:txBody>
                    <a:bodyPr/>
                    <a:lstStyle/>
                    <a:p>
                      <a:pPr algn="l" fontAlgn="b"/>
                      <a:r>
                        <a:rPr lang="es-EC" sz="1100" u="none" strike="noStrike">
                          <a:effectLst/>
                        </a:rPr>
                        <a:t>FOB</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43.247,56 </a:t>
                      </a:r>
                      <a:endParaRPr lang="es-EC" sz="1100" b="0" i="0" u="none" strike="noStrike">
                        <a:solidFill>
                          <a:srgbClr val="000000"/>
                        </a:solidFill>
                        <a:effectLst/>
                        <a:latin typeface="Calibri" panose="020F0502020204030204" pitchFamily="34" charset="0"/>
                      </a:endParaRPr>
                    </a:p>
                  </a:txBody>
                  <a:tcPr marL="9525" marR="9525" marT="9525" marB="0" anchor="b"/>
                </a:tc>
              </a:tr>
              <a:tr h="300755">
                <a:tc gridSpan="2">
                  <a:txBody>
                    <a:bodyPr/>
                    <a:lstStyle/>
                    <a:p>
                      <a:pPr algn="ctr" fontAlgn="b"/>
                      <a:endParaRPr lang="es-EC"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r>
              <a:tr h="300755">
                <a:tc>
                  <a:txBody>
                    <a:bodyPr/>
                    <a:lstStyle/>
                    <a:p>
                      <a:pPr algn="l" fontAlgn="b"/>
                      <a:r>
                        <a:rPr lang="pt-BR" sz="1100" u="none" strike="noStrike" dirty="0">
                          <a:effectLst/>
                        </a:rPr>
                        <a:t>PVP 250 gr. Frutas Deshidratadas</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a:t>
                      </a:r>
                      <a:r>
                        <a:rPr lang="es-EC" sz="1100" u="none" strike="noStrike" dirty="0">
                          <a:solidFill>
                            <a:srgbClr val="C00000"/>
                          </a:solidFill>
                          <a:effectLst/>
                        </a:rPr>
                        <a:t>$             </a:t>
                      </a:r>
                      <a:r>
                        <a:rPr lang="es-EC" sz="1100" u="none" strike="noStrike" dirty="0" smtClean="0">
                          <a:solidFill>
                            <a:srgbClr val="C00000"/>
                          </a:solidFill>
                          <a:effectLst/>
                        </a:rPr>
                        <a:t>4,81 </a:t>
                      </a:r>
                      <a:endParaRPr lang="es-EC" sz="1100" b="0" i="0" u="none" strike="noStrike" dirty="0">
                        <a:solidFill>
                          <a:srgbClr val="C00000"/>
                        </a:solidFill>
                        <a:effectLst/>
                        <a:latin typeface="Calibri" panose="020F0502020204030204" pitchFamily="34" charset="0"/>
                      </a:endParaRPr>
                    </a:p>
                  </a:txBody>
                  <a:tcPr marL="9525" marR="9525" marT="9525"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434623854"/>
              </p:ext>
            </p:extLst>
          </p:nvPr>
        </p:nvGraphicFramePr>
        <p:xfrm>
          <a:off x="4704991" y="2714291"/>
          <a:ext cx="2780853" cy="2452068"/>
        </p:xfrm>
        <a:graphic>
          <a:graphicData uri="http://schemas.openxmlformats.org/drawingml/2006/table">
            <a:tbl>
              <a:tblPr>
                <a:tableStyleId>{16D9F66E-5EB9-4882-86FB-DCBF35E3C3E4}</a:tableStyleId>
              </a:tblPr>
              <a:tblGrid>
                <a:gridCol w="1617316"/>
                <a:gridCol w="1163537"/>
              </a:tblGrid>
              <a:tr h="408678">
                <a:tc gridSpan="2">
                  <a:txBody>
                    <a:bodyPr/>
                    <a:lstStyle/>
                    <a:p>
                      <a:pPr algn="ctr" fontAlgn="b"/>
                      <a:r>
                        <a:rPr lang="es-EC" sz="1100" b="1" u="none" strike="noStrike" dirty="0">
                          <a:effectLst/>
                        </a:rPr>
                        <a:t>Precios de Referencia Frutas Deshidratadas en Alemania</a:t>
                      </a:r>
                      <a:endParaRPr lang="es-EC"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r>
              <a:tr h="408678">
                <a:tc>
                  <a:txBody>
                    <a:bodyPr/>
                    <a:lstStyle/>
                    <a:p>
                      <a:pPr algn="ctr" fontAlgn="b"/>
                      <a:r>
                        <a:rPr lang="es-EC" sz="1100" u="none" strike="noStrike">
                          <a:effectLst/>
                        </a:rPr>
                        <a:t>Empresa</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Precio (250gr)</a:t>
                      </a:r>
                      <a:endParaRPr lang="es-EC" sz="1100" b="1" i="0" u="none" strike="noStrike">
                        <a:solidFill>
                          <a:srgbClr val="000000"/>
                        </a:solidFill>
                        <a:effectLst/>
                        <a:latin typeface="Calibri" panose="020F0502020204030204" pitchFamily="34" charset="0"/>
                      </a:endParaRPr>
                    </a:p>
                  </a:txBody>
                  <a:tcPr marL="9525" marR="9525" marT="9525" marB="0" anchor="b"/>
                </a:tc>
              </a:tr>
              <a:tr h="408678">
                <a:tc>
                  <a:txBody>
                    <a:bodyPr/>
                    <a:lstStyle/>
                    <a:p>
                      <a:pPr algn="l" fontAlgn="b"/>
                      <a:r>
                        <a:rPr lang="es-EC" sz="1100" u="none" strike="noStrike">
                          <a:effectLst/>
                        </a:rPr>
                        <a:t>Seeberger Fit</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4,78 </a:t>
                      </a:r>
                      <a:endParaRPr lang="es-EC" sz="1100" b="0" i="0" u="none" strike="noStrike">
                        <a:solidFill>
                          <a:srgbClr val="000000"/>
                        </a:solidFill>
                        <a:effectLst/>
                        <a:latin typeface="Calibri" panose="020F0502020204030204" pitchFamily="34" charset="0"/>
                      </a:endParaRPr>
                    </a:p>
                  </a:txBody>
                  <a:tcPr marL="9525" marR="9525" marT="9525" marB="0" anchor="b"/>
                </a:tc>
              </a:tr>
              <a:tr h="408678">
                <a:tc>
                  <a:txBody>
                    <a:bodyPr/>
                    <a:lstStyle/>
                    <a:p>
                      <a:pPr algn="l" fontAlgn="b"/>
                      <a:r>
                        <a:rPr lang="es-EC" sz="1100" u="none" strike="noStrike">
                          <a:effectLst/>
                        </a:rPr>
                        <a:t>Kluth Sunny Fruits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                   5,37 </a:t>
                      </a:r>
                      <a:endParaRPr lang="es-EC" sz="1100" b="0" i="0" u="none" strike="noStrike">
                        <a:solidFill>
                          <a:srgbClr val="000000"/>
                        </a:solidFill>
                        <a:effectLst/>
                        <a:latin typeface="Calibri" panose="020F0502020204030204" pitchFamily="34" charset="0"/>
                      </a:endParaRPr>
                    </a:p>
                  </a:txBody>
                  <a:tcPr marL="9525" marR="9525" marT="9525" marB="0" anchor="b"/>
                </a:tc>
              </a:tr>
              <a:tr h="408678">
                <a:tc>
                  <a:txBody>
                    <a:bodyPr/>
                    <a:lstStyle/>
                    <a:p>
                      <a:pPr algn="l" fontAlgn="b"/>
                      <a:r>
                        <a:rPr lang="es-EC" sz="1100" u="none" strike="noStrike">
                          <a:effectLst/>
                        </a:rPr>
                        <a:t>Seeberger Delikatess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                   6,15 </a:t>
                      </a:r>
                      <a:endParaRPr lang="es-EC" sz="1100" b="0" i="0" u="none" strike="noStrike" dirty="0">
                        <a:solidFill>
                          <a:srgbClr val="000000"/>
                        </a:solidFill>
                        <a:effectLst/>
                        <a:latin typeface="Calibri" panose="020F0502020204030204" pitchFamily="34" charset="0"/>
                      </a:endParaRPr>
                    </a:p>
                  </a:txBody>
                  <a:tcPr marL="9525" marR="9525" marT="9525" marB="0" anchor="b"/>
                </a:tc>
              </a:tr>
              <a:tr h="408678">
                <a:tc>
                  <a:txBody>
                    <a:bodyPr/>
                    <a:lstStyle/>
                    <a:p>
                      <a:pPr algn="l" fontAlgn="b"/>
                      <a:r>
                        <a:rPr lang="es-EC" sz="1100" u="none" strike="noStrike">
                          <a:effectLst/>
                        </a:rPr>
                        <a:t>Oetker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                   5,18 </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Diagrama 6"/>
          <p:cNvGraphicFramePr/>
          <p:nvPr>
            <p:extLst>
              <p:ext uri="{D42A27DB-BD31-4B8C-83A1-F6EECF244321}">
                <p14:modId xmlns:p14="http://schemas.microsoft.com/office/powerpoint/2010/main" val="1619067971"/>
              </p:ext>
            </p:extLst>
          </p:nvPr>
        </p:nvGraphicFramePr>
        <p:xfrm>
          <a:off x="7772400" y="2080260"/>
          <a:ext cx="4213860" cy="3360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96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1404394" y="1528842"/>
            <a:ext cx="4090101" cy="400110"/>
          </a:xfrm>
          <a:prstGeom prst="rect">
            <a:avLst/>
          </a:prstGeom>
          <a:noFill/>
        </p:spPr>
        <p:txBody>
          <a:bodyPr wrap="square" rtlCol="0">
            <a:spAutoFit/>
          </a:bodyPr>
          <a:lstStyle/>
          <a:p>
            <a:pPr algn="ctr"/>
            <a:r>
              <a:rPr lang="es-EC" sz="2000" b="1" dirty="0" smtClean="0">
                <a:solidFill>
                  <a:srgbClr val="C00000"/>
                </a:solidFill>
              </a:rPr>
              <a:t>ESTRATEGIA DE PROMOCION</a:t>
            </a:r>
            <a:endParaRPr lang="es-EC" sz="2000" b="1" dirty="0">
              <a:solidFill>
                <a:srgbClr val="C00000"/>
              </a:solidFill>
            </a:endParaRPr>
          </a:p>
        </p:txBody>
      </p:sp>
      <p:sp>
        <p:nvSpPr>
          <p:cNvPr id="5" name="CuadroTexto 4"/>
          <p:cNvSpPr txBox="1"/>
          <p:nvPr/>
        </p:nvSpPr>
        <p:spPr>
          <a:xfrm>
            <a:off x="7509074" y="1528842"/>
            <a:ext cx="3647724" cy="400110"/>
          </a:xfrm>
          <a:prstGeom prst="rect">
            <a:avLst/>
          </a:prstGeom>
          <a:noFill/>
        </p:spPr>
        <p:txBody>
          <a:bodyPr wrap="square" rtlCol="0">
            <a:spAutoFit/>
          </a:bodyPr>
          <a:lstStyle/>
          <a:p>
            <a:pPr algn="ctr"/>
            <a:r>
              <a:rPr lang="es-EC" sz="2000" b="1" dirty="0" smtClean="0">
                <a:solidFill>
                  <a:srgbClr val="C00000"/>
                </a:solidFill>
              </a:rPr>
              <a:t>ESTRATEGIA DE PUBLICIDAD</a:t>
            </a:r>
            <a:endParaRPr lang="es-EC" sz="2000" b="1" dirty="0">
              <a:solidFill>
                <a:srgbClr val="C00000"/>
              </a:solidFill>
            </a:endParaRPr>
          </a:p>
        </p:txBody>
      </p:sp>
      <p:graphicFrame>
        <p:nvGraphicFramePr>
          <p:cNvPr id="6" name="Diagrama 5"/>
          <p:cNvGraphicFramePr/>
          <p:nvPr>
            <p:extLst>
              <p:ext uri="{D42A27DB-BD31-4B8C-83A1-F6EECF244321}">
                <p14:modId xmlns:p14="http://schemas.microsoft.com/office/powerpoint/2010/main" val="3128081468"/>
              </p:ext>
            </p:extLst>
          </p:nvPr>
        </p:nvGraphicFramePr>
        <p:xfrm>
          <a:off x="144887" y="2708487"/>
          <a:ext cx="6530305" cy="353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481070" y="2157199"/>
            <a:ext cx="3936750" cy="523220"/>
          </a:xfrm>
          <a:prstGeom prst="rect">
            <a:avLst/>
          </a:prstGeom>
          <a:noFill/>
        </p:spPr>
        <p:txBody>
          <a:bodyPr wrap="square" rtlCol="0">
            <a:spAutoFit/>
          </a:bodyPr>
          <a:lstStyle/>
          <a:p>
            <a:pPr algn="ctr"/>
            <a:r>
              <a:rPr lang="es-EC" sz="1400" b="1" dirty="0" smtClean="0">
                <a:solidFill>
                  <a:srgbClr val="002060"/>
                </a:solidFill>
              </a:rPr>
              <a:t>Participación en ferias internacionales y Misiones Comerciales</a:t>
            </a:r>
            <a:endParaRPr lang="es-EC" sz="1400" b="1" dirty="0">
              <a:solidFill>
                <a:srgbClr val="002060"/>
              </a:solidFill>
            </a:endParaRPr>
          </a:p>
        </p:txBody>
      </p:sp>
      <p:pic>
        <p:nvPicPr>
          <p:cNvPr id="1026" name="Picture 2" descr="http://img.over-blog-kiwi.com/0/89/31/43/20140115/ob_f1f0ce_catalogo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0657" y="2213913"/>
            <a:ext cx="1852225" cy="107727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p:cNvCxnSpPr/>
          <p:nvPr/>
        </p:nvCxnSpPr>
        <p:spPr>
          <a:xfrm>
            <a:off x="6501784" y="1493949"/>
            <a:ext cx="0" cy="5364051"/>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Imagen 9"/>
          <p:cNvPicPr/>
          <p:nvPr/>
        </p:nvPicPr>
        <p:blipFill rotWithShape="1">
          <a:blip r:embed="rId9"/>
          <a:srcRect t="3450" b="10636"/>
          <a:stretch/>
        </p:blipFill>
        <p:spPr bwMode="auto">
          <a:xfrm>
            <a:off x="9333452" y="2238251"/>
            <a:ext cx="2222626" cy="1128512"/>
          </a:xfrm>
          <a:prstGeom prst="rect">
            <a:avLst/>
          </a:prstGeom>
          <a:ln>
            <a:noFill/>
          </a:ln>
          <a:extLst>
            <a:ext uri="{53640926-AAD7-44D8-BBD7-CCE9431645EC}">
              <a14:shadowObscured xmlns:a14="http://schemas.microsoft.com/office/drawing/2010/main"/>
            </a:ext>
          </a:extLst>
        </p:spPr>
      </p:pic>
      <p:pic>
        <p:nvPicPr>
          <p:cNvPr id="1028" name="Picture 4" descr="http://telefonica.com.ec/blog/wp-content/uploads/2012/02/redes-sociales-empresas-peque%C3%B1a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3894" y="4165000"/>
            <a:ext cx="1829018" cy="1511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ofessional-website.aellio.com/professional-websites-generic-images/professional-website-mailing-comput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0922" y="4244026"/>
            <a:ext cx="1910461" cy="143284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7090657" y="3779008"/>
            <a:ext cx="1782193" cy="307777"/>
          </a:xfrm>
          <a:prstGeom prst="rect">
            <a:avLst/>
          </a:prstGeom>
          <a:noFill/>
        </p:spPr>
        <p:txBody>
          <a:bodyPr wrap="square" rtlCol="0">
            <a:spAutoFit/>
          </a:bodyPr>
          <a:lstStyle/>
          <a:p>
            <a:pPr algn="ctr"/>
            <a:r>
              <a:rPr lang="es-EC" sz="1400" b="1" dirty="0" smtClean="0">
                <a:solidFill>
                  <a:srgbClr val="002060"/>
                </a:solidFill>
              </a:rPr>
              <a:t>Redes Sociales</a:t>
            </a:r>
            <a:endParaRPr lang="es-EC" sz="1400" b="1" dirty="0">
              <a:solidFill>
                <a:srgbClr val="002060"/>
              </a:solidFill>
            </a:endParaRPr>
          </a:p>
        </p:txBody>
      </p:sp>
      <p:sp>
        <p:nvSpPr>
          <p:cNvPr id="16" name="CuadroTexto 15"/>
          <p:cNvSpPr txBox="1"/>
          <p:nvPr/>
        </p:nvSpPr>
        <p:spPr>
          <a:xfrm>
            <a:off x="9278146" y="1926178"/>
            <a:ext cx="2333237" cy="312073"/>
          </a:xfrm>
          <a:prstGeom prst="rect">
            <a:avLst/>
          </a:prstGeom>
          <a:noFill/>
        </p:spPr>
        <p:txBody>
          <a:bodyPr wrap="square" rtlCol="0">
            <a:spAutoFit/>
          </a:bodyPr>
          <a:lstStyle/>
          <a:p>
            <a:pPr algn="ctr"/>
            <a:r>
              <a:rPr lang="es-EC" sz="1400" b="1" dirty="0" smtClean="0">
                <a:solidFill>
                  <a:srgbClr val="002060"/>
                </a:solidFill>
              </a:rPr>
              <a:t>Página Web</a:t>
            </a:r>
            <a:endParaRPr lang="es-EC" sz="1400" b="1" dirty="0">
              <a:solidFill>
                <a:srgbClr val="002060"/>
              </a:solidFill>
            </a:endParaRPr>
          </a:p>
        </p:txBody>
      </p:sp>
      <p:sp>
        <p:nvSpPr>
          <p:cNvPr id="17" name="CuadroTexto 16"/>
          <p:cNvSpPr txBox="1"/>
          <p:nvPr/>
        </p:nvSpPr>
        <p:spPr>
          <a:xfrm>
            <a:off x="9595021" y="3779008"/>
            <a:ext cx="1782193" cy="307777"/>
          </a:xfrm>
          <a:prstGeom prst="rect">
            <a:avLst/>
          </a:prstGeom>
          <a:noFill/>
        </p:spPr>
        <p:txBody>
          <a:bodyPr wrap="square" rtlCol="0">
            <a:spAutoFit/>
          </a:bodyPr>
          <a:lstStyle/>
          <a:p>
            <a:pPr algn="ctr"/>
            <a:r>
              <a:rPr lang="es-EC" sz="1400" b="1" dirty="0" smtClean="0">
                <a:solidFill>
                  <a:srgbClr val="002060"/>
                </a:solidFill>
              </a:rPr>
              <a:t>Mailling</a:t>
            </a:r>
            <a:endParaRPr lang="es-EC" sz="1400" b="1" dirty="0">
              <a:solidFill>
                <a:srgbClr val="002060"/>
              </a:solidFill>
            </a:endParaRPr>
          </a:p>
        </p:txBody>
      </p:sp>
      <p:sp>
        <p:nvSpPr>
          <p:cNvPr id="8" name="Rectángulo 7"/>
          <p:cNvSpPr/>
          <p:nvPr/>
        </p:nvSpPr>
        <p:spPr>
          <a:xfrm>
            <a:off x="7298790" y="6387976"/>
            <a:ext cx="3958711" cy="276999"/>
          </a:xfrm>
          <a:prstGeom prst="rect">
            <a:avLst/>
          </a:prstGeom>
          <a:noFill/>
        </p:spPr>
        <p:txBody>
          <a:bodyPr wrap="square" rtlCol="0">
            <a:spAutoFit/>
          </a:bodyPr>
          <a:lstStyle/>
          <a:p>
            <a:pPr marL="171450" indent="-171450" algn="ctr">
              <a:buFont typeface="Arial" panose="020B0604020202020204" pitchFamily="34" charset="0"/>
              <a:buChar char="•"/>
            </a:pPr>
            <a:r>
              <a:rPr lang="es-EC" sz="1200" b="1" i="1" dirty="0">
                <a:solidFill>
                  <a:srgbClr val="002060"/>
                </a:solidFill>
              </a:rPr>
              <a:t>“Menos azúcar para una vida más dulce”</a:t>
            </a:r>
          </a:p>
        </p:txBody>
      </p:sp>
      <p:sp>
        <p:nvSpPr>
          <p:cNvPr id="19" name="Rectángulo 18"/>
          <p:cNvSpPr/>
          <p:nvPr/>
        </p:nvSpPr>
        <p:spPr>
          <a:xfrm>
            <a:off x="6516541" y="5851476"/>
            <a:ext cx="3958711" cy="461665"/>
          </a:xfrm>
          <a:prstGeom prst="rect">
            <a:avLst/>
          </a:prstGeom>
          <a:noFill/>
        </p:spPr>
        <p:txBody>
          <a:bodyPr wrap="square" rtlCol="0">
            <a:spAutoFit/>
          </a:bodyPr>
          <a:lstStyle/>
          <a:p>
            <a:pPr marL="171450" indent="-171450">
              <a:buFont typeface="Arial" panose="020B0604020202020204" pitchFamily="34" charset="0"/>
              <a:buChar char="•"/>
            </a:pPr>
            <a:r>
              <a:rPr lang="es-EC" sz="1200" b="1" i="1" dirty="0" smtClean="0">
                <a:solidFill>
                  <a:srgbClr val="002060"/>
                </a:solidFill>
              </a:rPr>
              <a:t>Alemania primera plaza europea de comercio electrónico, 58%.</a:t>
            </a:r>
            <a:endParaRPr lang="es-EC" sz="1200" b="1" i="1" dirty="0">
              <a:solidFill>
                <a:srgbClr val="002060"/>
              </a:solidFill>
            </a:endParaRPr>
          </a:p>
        </p:txBody>
      </p:sp>
    </p:spTree>
    <p:extLst>
      <p:ext uri="{BB962C8B-B14F-4D97-AF65-F5344CB8AC3E}">
        <p14:creationId xmlns:p14="http://schemas.microsoft.com/office/powerpoint/2010/main" val="3501221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4272625" y="1377794"/>
            <a:ext cx="4343565" cy="400110"/>
          </a:xfrm>
          <a:prstGeom prst="rect">
            <a:avLst/>
          </a:prstGeom>
          <a:noFill/>
        </p:spPr>
        <p:txBody>
          <a:bodyPr wrap="square" rtlCol="0">
            <a:spAutoFit/>
          </a:bodyPr>
          <a:lstStyle/>
          <a:p>
            <a:pPr algn="ctr"/>
            <a:r>
              <a:rPr lang="es-EC" sz="2000" b="1" dirty="0" smtClean="0">
                <a:solidFill>
                  <a:srgbClr val="C00000"/>
                </a:solidFill>
              </a:rPr>
              <a:t>ESTRATEGIA DE DISTRIBUCIÓN</a:t>
            </a:r>
            <a:endParaRPr lang="es-EC" sz="2000" b="1" dirty="0">
              <a:solidFill>
                <a:srgbClr val="C00000"/>
              </a:solidFill>
            </a:endParaRPr>
          </a:p>
        </p:txBody>
      </p:sp>
      <p:sp>
        <p:nvSpPr>
          <p:cNvPr id="5" name="Rectángulo 4"/>
          <p:cNvSpPr/>
          <p:nvPr/>
        </p:nvSpPr>
        <p:spPr>
          <a:xfrm>
            <a:off x="6131774" y="2441270"/>
            <a:ext cx="1784985" cy="507921"/>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Productor- Exportador</a:t>
            </a:r>
            <a:endParaRPr lang="es-EC" sz="1400">
              <a:effectLst/>
              <a:ea typeface="Calibri" panose="020F0502020204030204" pitchFamily="34" charset="0"/>
              <a:cs typeface="Times New Roman" panose="02020603050405020304" pitchFamily="18" charset="0"/>
            </a:endParaRPr>
          </a:p>
        </p:txBody>
      </p:sp>
      <p:sp>
        <p:nvSpPr>
          <p:cNvPr id="6" name="Rectángulo 5"/>
          <p:cNvSpPr/>
          <p:nvPr/>
        </p:nvSpPr>
        <p:spPr>
          <a:xfrm>
            <a:off x="4043894" y="3157423"/>
            <a:ext cx="1765200" cy="82173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Mayoristas Importadores</a:t>
            </a:r>
            <a:endParaRPr lang="es-EC" sz="1400">
              <a:effectLst/>
              <a:ea typeface="Calibri" panose="020F0502020204030204" pitchFamily="34" charset="0"/>
              <a:cs typeface="Times New Roman" panose="02020603050405020304" pitchFamily="18" charset="0"/>
            </a:endParaRPr>
          </a:p>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Waren-verein</a:t>
            </a:r>
            <a:endParaRPr lang="es-EC" sz="1400">
              <a:effectLst/>
              <a:ea typeface="Calibri" panose="020F0502020204030204" pitchFamily="34" charset="0"/>
              <a:cs typeface="Times New Roman" panose="02020603050405020304" pitchFamily="18" charset="0"/>
            </a:endParaRPr>
          </a:p>
        </p:txBody>
      </p:sp>
      <p:sp>
        <p:nvSpPr>
          <p:cNvPr id="7" name="Rectángulo 6"/>
          <p:cNvSpPr/>
          <p:nvPr/>
        </p:nvSpPr>
        <p:spPr>
          <a:xfrm>
            <a:off x="4161369" y="4669373"/>
            <a:ext cx="1251585" cy="58804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Empresas de alimentos</a:t>
            </a:r>
            <a:endParaRPr lang="es-EC" sz="1400">
              <a:effectLst/>
              <a:ea typeface="Calibri" panose="020F0502020204030204" pitchFamily="34" charset="0"/>
              <a:cs typeface="Times New Roman" panose="02020603050405020304" pitchFamily="18" charset="0"/>
            </a:endParaRPr>
          </a:p>
        </p:txBody>
      </p:sp>
      <p:sp>
        <p:nvSpPr>
          <p:cNvPr id="8" name="Flecha derecha 7"/>
          <p:cNvSpPr/>
          <p:nvPr/>
        </p:nvSpPr>
        <p:spPr>
          <a:xfrm rot="5400000">
            <a:off x="4443474" y="4238406"/>
            <a:ext cx="782625" cy="167005"/>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9" name="Rectángulo 8"/>
          <p:cNvSpPr/>
          <p:nvPr/>
        </p:nvSpPr>
        <p:spPr>
          <a:xfrm>
            <a:off x="7427174" y="4389120"/>
            <a:ext cx="1937385" cy="968626"/>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Minoristas: Supermercados, tiendas de descuento, tiendas naturistas</a:t>
            </a:r>
            <a:endParaRPr lang="es-EC" sz="1400">
              <a:effectLst/>
              <a:ea typeface="Calibri" panose="020F0502020204030204" pitchFamily="34" charset="0"/>
              <a:cs typeface="Times New Roman" panose="02020603050405020304" pitchFamily="18" charset="0"/>
            </a:endParaRPr>
          </a:p>
        </p:txBody>
      </p:sp>
      <p:sp>
        <p:nvSpPr>
          <p:cNvPr id="10" name="Flecha derecha 9"/>
          <p:cNvSpPr/>
          <p:nvPr/>
        </p:nvSpPr>
        <p:spPr>
          <a:xfrm rot="9104498">
            <a:off x="7452612" y="5737129"/>
            <a:ext cx="802640" cy="189575"/>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11" name="Flecha derecha 10"/>
          <p:cNvSpPr/>
          <p:nvPr/>
        </p:nvSpPr>
        <p:spPr>
          <a:xfrm>
            <a:off x="5538049" y="4927168"/>
            <a:ext cx="1782445" cy="203884"/>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12" name="Rectángulo 11"/>
          <p:cNvSpPr/>
          <p:nvPr/>
        </p:nvSpPr>
        <p:spPr>
          <a:xfrm>
            <a:off x="5861264" y="5765190"/>
            <a:ext cx="1565275" cy="499336"/>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a:effectLst/>
                <a:latin typeface="Arial" panose="020B0604020202020204" pitchFamily="34" charset="0"/>
                <a:ea typeface="Calibri" panose="020F0502020204030204" pitchFamily="34" charset="0"/>
                <a:cs typeface="Times New Roman" panose="02020603050405020304" pitchFamily="18" charset="0"/>
              </a:rPr>
              <a:t>Consumidor final</a:t>
            </a:r>
            <a:endParaRPr lang="es-EC" sz="1400">
              <a:effectLst/>
              <a:ea typeface="Calibri" panose="020F0502020204030204" pitchFamily="34" charset="0"/>
              <a:cs typeface="Times New Roman" panose="02020603050405020304" pitchFamily="18" charset="0"/>
            </a:endParaRPr>
          </a:p>
        </p:txBody>
      </p:sp>
      <p:sp>
        <p:nvSpPr>
          <p:cNvPr id="13" name="Flecha derecha 12"/>
          <p:cNvSpPr/>
          <p:nvPr/>
        </p:nvSpPr>
        <p:spPr>
          <a:xfrm rot="9104498">
            <a:off x="5816871" y="3085444"/>
            <a:ext cx="619760" cy="188861"/>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14" name="Rectangle 10"/>
          <p:cNvSpPr>
            <a:spLocks noChangeArrowheads="1"/>
          </p:cNvSpPr>
          <p:nvPr/>
        </p:nvSpPr>
        <p:spPr bwMode="auto">
          <a:xfrm>
            <a:off x="1530624" y="7222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14"/>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anose="020B0604020202020204" pitchFamily="34" charset="0"/>
              </a:rPr>
              <a:t/>
            </a:r>
            <a:br>
              <a:rPr kumimoji="0" lang="es-EC" sz="1800" b="0" i="0" u="none" strike="noStrike" cap="none" normalizeH="0" baseline="0" smtClean="0">
                <a:ln>
                  <a:noFill/>
                </a:ln>
                <a:solidFill>
                  <a:schemeClr val="tx1"/>
                </a:solidFill>
                <a:effectLst/>
                <a:latin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2986088" algn="ctr"/>
              </a:tabLst>
              <a:defRPr>
                <a:solidFill>
                  <a:schemeClr val="tx1"/>
                </a:solidFill>
                <a:latin typeface="Arial" panose="020B0604020202020204" pitchFamily="34" charset="0"/>
              </a:defRPr>
            </a:lvl1pPr>
            <a:lvl2pPr eaLnBrk="0" fontAlgn="base" hangingPunct="0">
              <a:spcBef>
                <a:spcPct val="0"/>
              </a:spcBef>
              <a:spcAft>
                <a:spcPct val="0"/>
              </a:spcAft>
              <a:tabLst>
                <a:tab pos="2986088" algn="ctr"/>
              </a:tabLst>
              <a:defRPr>
                <a:solidFill>
                  <a:schemeClr val="tx1"/>
                </a:solidFill>
                <a:latin typeface="Arial" panose="020B0604020202020204" pitchFamily="34" charset="0"/>
              </a:defRPr>
            </a:lvl2pPr>
            <a:lvl3pPr eaLnBrk="0" fontAlgn="base" hangingPunct="0">
              <a:spcBef>
                <a:spcPct val="0"/>
              </a:spcBef>
              <a:spcAft>
                <a:spcPct val="0"/>
              </a:spcAft>
              <a:tabLst>
                <a:tab pos="2986088" algn="ctr"/>
              </a:tabLst>
              <a:defRPr>
                <a:solidFill>
                  <a:schemeClr val="tx1"/>
                </a:solidFill>
                <a:latin typeface="Arial" panose="020B0604020202020204" pitchFamily="34" charset="0"/>
              </a:defRPr>
            </a:lvl3pPr>
            <a:lvl4pPr eaLnBrk="0" fontAlgn="base" hangingPunct="0">
              <a:spcBef>
                <a:spcPct val="0"/>
              </a:spcBef>
              <a:spcAft>
                <a:spcPct val="0"/>
              </a:spcAft>
              <a:tabLst>
                <a:tab pos="2986088" algn="ctr"/>
              </a:tabLst>
              <a:defRPr>
                <a:solidFill>
                  <a:schemeClr val="tx1"/>
                </a:solidFill>
                <a:latin typeface="Arial" panose="020B0604020202020204" pitchFamily="34" charset="0"/>
              </a:defRPr>
            </a:lvl4pPr>
            <a:lvl5pPr eaLnBrk="0" fontAlgn="base" hangingPunct="0">
              <a:spcBef>
                <a:spcPct val="0"/>
              </a:spcBef>
              <a:spcAft>
                <a:spcPct val="0"/>
              </a:spcAft>
              <a:tabLst>
                <a:tab pos="2986088" algn="ctr"/>
              </a:tabLst>
              <a:defRPr>
                <a:solidFill>
                  <a:schemeClr val="tx1"/>
                </a:solidFill>
                <a:latin typeface="Arial" panose="020B0604020202020204" pitchFamily="34" charset="0"/>
              </a:defRPr>
            </a:lvl5pPr>
            <a:lvl6pPr eaLnBrk="0" fontAlgn="base" hangingPunct="0">
              <a:spcBef>
                <a:spcPct val="0"/>
              </a:spcBef>
              <a:spcAft>
                <a:spcPct val="0"/>
              </a:spcAft>
              <a:tabLst>
                <a:tab pos="2986088" algn="ctr"/>
              </a:tabLst>
              <a:defRPr>
                <a:solidFill>
                  <a:schemeClr val="tx1"/>
                </a:solidFill>
                <a:latin typeface="Arial" panose="020B0604020202020204" pitchFamily="34" charset="0"/>
              </a:defRPr>
            </a:lvl6pPr>
            <a:lvl7pPr eaLnBrk="0" fontAlgn="base" hangingPunct="0">
              <a:spcBef>
                <a:spcPct val="0"/>
              </a:spcBef>
              <a:spcAft>
                <a:spcPct val="0"/>
              </a:spcAft>
              <a:tabLst>
                <a:tab pos="2986088" algn="ctr"/>
              </a:tabLst>
              <a:defRPr>
                <a:solidFill>
                  <a:schemeClr val="tx1"/>
                </a:solidFill>
                <a:latin typeface="Arial" panose="020B0604020202020204" pitchFamily="34" charset="0"/>
              </a:defRPr>
            </a:lvl7pPr>
            <a:lvl8pPr eaLnBrk="0" fontAlgn="base" hangingPunct="0">
              <a:spcBef>
                <a:spcPct val="0"/>
              </a:spcBef>
              <a:spcAft>
                <a:spcPct val="0"/>
              </a:spcAft>
              <a:tabLst>
                <a:tab pos="2986088" algn="ctr"/>
              </a:tabLst>
              <a:defRPr>
                <a:solidFill>
                  <a:schemeClr val="tx1"/>
                </a:solidFill>
                <a:latin typeface="Arial" panose="020B0604020202020204" pitchFamily="34" charset="0"/>
              </a:defRPr>
            </a:lvl8pPr>
            <a:lvl9pPr eaLnBrk="0" fontAlgn="base" hangingPunct="0">
              <a:spcBef>
                <a:spcPct val="0"/>
              </a:spcBef>
              <a:spcAft>
                <a:spcPct val="0"/>
              </a:spcAft>
              <a:tabLst>
                <a:tab pos="2986088" algn="ctr"/>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endPar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C" sz="1100" b="0" i="0" u="none" strike="noStrike" cap="none" normalizeH="0" baseline="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 name="Imagen 17"/>
          <p:cNvPicPr/>
          <p:nvPr/>
        </p:nvPicPr>
        <p:blipFill>
          <a:blip r:embed="rId3"/>
          <a:stretch>
            <a:fillRect/>
          </a:stretch>
        </p:blipFill>
        <p:spPr>
          <a:xfrm>
            <a:off x="8110635" y="2397225"/>
            <a:ext cx="1112258" cy="551966"/>
          </a:xfrm>
          <a:prstGeom prst="rect">
            <a:avLst/>
          </a:prstGeom>
          <a:ln>
            <a:noFill/>
          </a:ln>
          <a:effectLst>
            <a:outerShdw blurRad="292100" dist="139700" dir="2700000" algn="tl" rotWithShape="0">
              <a:srgbClr val="333333">
                <a:alpha val="65000"/>
              </a:srgbClr>
            </a:outerShdw>
          </a:effectLst>
        </p:spPr>
      </p:pic>
      <p:pic>
        <p:nvPicPr>
          <p:cNvPr id="2068" name="Picture 20" descr="https://www.glamus.de/static/generated/229-scr-wvdh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217" y="2255144"/>
            <a:ext cx="2789582" cy="248030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upload.wikimedia.org/wikipedia/commons/thumb/6/6b/METRO_cash_and_carry_Saint-Petersburg.jpg/1024px-METRO_cash_and_carry_Saint-Petersbu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1239" y="3979161"/>
            <a:ext cx="2101883" cy="111252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p:nvPicPr>
        <p:blipFill rotWithShape="1">
          <a:blip r:embed="rId6"/>
          <a:srcRect l="971" t="8285" r="86810" b="80335"/>
          <a:stretch/>
        </p:blipFill>
        <p:spPr bwMode="auto">
          <a:xfrm>
            <a:off x="9471239" y="5257417"/>
            <a:ext cx="973526" cy="3197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1331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CuadroTexto 2"/>
          <p:cNvSpPr txBox="1"/>
          <p:nvPr/>
        </p:nvSpPr>
        <p:spPr>
          <a:xfrm>
            <a:off x="1350499" y="893784"/>
            <a:ext cx="4343565" cy="400110"/>
          </a:xfrm>
          <a:prstGeom prst="rect">
            <a:avLst/>
          </a:prstGeom>
          <a:noFill/>
        </p:spPr>
        <p:txBody>
          <a:bodyPr wrap="square" rtlCol="0">
            <a:spAutoFit/>
          </a:bodyPr>
          <a:lstStyle/>
          <a:p>
            <a:pPr algn="ctr"/>
            <a:r>
              <a:rPr lang="es-EC" sz="2000" b="1" dirty="0" smtClean="0">
                <a:solidFill>
                  <a:srgbClr val="C00000"/>
                </a:solidFill>
              </a:rPr>
              <a:t>ESTRATEGIA INTERNACIONAL</a:t>
            </a:r>
            <a:endParaRPr lang="es-EC" sz="2000" b="1" dirty="0">
              <a:solidFill>
                <a:srgbClr val="C00000"/>
              </a:solidFill>
            </a:endParaRPr>
          </a:p>
        </p:txBody>
      </p:sp>
      <p:cxnSp>
        <p:nvCxnSpPr>
          <p:cNvPr id="4" name="Conector recto 3"/>
          <p:cNvCxnSpPr/>
          <p:nvPr/>
        </p:nvCxnSpPr>
        <p:spPr>
          <a:xfrm>
            <a:off x="5840602" y="1493949"/>
            <a:ext cx="0" cy="5364051"/>
          </a:xfrm>
          <a:prstGeom prst="line">
            <a:avLst/>
          </a:prstGeom>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6792350" y="893784"/>
            <a:ext cx="4343565" cy="400110"/>
          </a:xfrm>
          <a:prstGeom prst="rect">
            <a:avLst/>
          </a:prstGeom>
          <a:noFill/>
        </p:spPr>
        <p:txBody>
          <a:bodyPr wrap="square" rtlCol="0">
            <a:spAutoFit/>
          </a:bodyPr>
          <a:lstStyle/>
          <a:p>
            <a:pPr algn="ctr"/>
            <a:r>
              <a:rPr lang="es-EC" sz="2000" b="1" dirty="0" smtClean="0">
                <a:solidFill>
                  <a:srgbClr val="C00000"/>
                </a:solidFill>
              </a:rPr>
              <a:t>ESTRATEGIA EXPORTACIÓN</a:t>
            </a:r>
            <a:endParaRPr lang="es-EC" sz="2000" b="1" dirty="0">
              <a:solidFill>
                <a:srgbClr val="C00000"/>
              </a:solidFill>
            </a:endParaRPr>
          </a:p>
        </p:txBody>
      </p:sp>
      <p:graphicFrame>
        <p:nvGraphicFramePr>
          <p:cNvPr id="7" name="Diagrama 6"/>
          <p:cNvGraphicFramePr/>
          <p:nvPr>
            <p:extLst>
              <p:ext uri="{D42A27DB-BD31-4B8C-83A1-F6EECF244321}">
                <p14:modId xmlns:p14="http://schemas.microsoft.com/office/powerpoint/2010/main" val="3455512880"/>
              </p:ext>
            </p:extLst>
          </p:nvPr>
        </p:nvGraphicFramePr>
        <p:xfrm>
          <a:off x="655455" y="1997613"/>
          <a:ext cx="4957133" cy="363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5950039" y="1815921"/>
            <a:ext cx="6179993" cy="4404575"/>
          </a:xfrm>
          <a:prstGeom prst="rect">
            <a:avLst/>
          </a:prstGeom>
        </p:spPr>
      </p:pic>
      <p:sp>
        <p:nvSpPr>
          <p:cNvPr id="46" name="Rectángulo 45"/>
          <p:cNvSpPr/>
          <p:nvPr/>
        </p:nvSpPr>
        <p:spPr>
          <a:xfrm>
            <a:off x="2762551" y="171702"/>
            <a:ext cx="7747271" cy="400110"/>
          </a:xfrm>
          <a:prstGeom prst="rect">
            <a:avLst/>
          </a:prstGeom>
          <a:noFill/>
        </p:spPr>
        <p:txBody>
          <a:bodyPr wrap="square" lIns="91440" tIns="45720" rIns="91440" bIns="45720">
            <a:spAutoFit/>
          </a:bodyPr>
          <a:lstStyle/>
          <a:p>
            <a:pPr algn="ctr"/>
            <a:r>
              <a:rPr lang="es-EC"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PARA LOS NEGOCIOS INTERNACIONALES</a:t>
            </a:r>
          </a:p>
        </p:txBody>
      </p:sp>
      <p:sp>
        <p:nvSpPr>
          <p:cNvPr id="10" name="CuadroTexto 9"/>
          <p:cNvSpPr txBox="1"/>
          <p:nvPr/>
        </p:nvSpPr>
        <p:spPr>
          <a:xfrm>
            <a:off x="2762551" y="5616890"/>
            <a:ext cx="3401443" cy="276999"/>
          </a:xfrm>
          <a:prstGeom prst="rect">
            <a:avLst/>
          </a:prstGeom>
          <a:noFill/>
        </p:spPr>
        <p:txBody>
          <a:bodyPr wrap="square" rtlCol="0">
            <a:spAutoFit/>
          </a:bodyPr>
          <a:lstStyle/>
          <a:p>
            <a:pPr algn="ctr"/>
            <a:r>
              <a:rPr lang="es-EC" sz="1200" b="1" dirty="0" smtClean="0">
                <a:solidFill>
                  <a:srgbClr val="C00000"/>
                </a:solidFill>
              </a:rPr>
              <a:t>Ventaja competitiva</a:t>
            </a:r>
            <a:endParaRPr lang="es-EC" sz="1200" b="1" dirty="0">
              <a:solidFill>
                <a:srgbClr val="C00000"/>
              </a:solidFill>
            </a:endParaRPr>
          </a:p>
        </p:txBody>
      </p:sp>
    </p:spTree>
    <p:extLst>
      <p:ext uri="{BB962C8B-B14F-4D97-AF65-F5344CB8AC3E}">
        <p14:creationId xmlns:p14="http://schemas.microsoft.com/office/powerpoint/2010/main" val="374625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p:cNvPicPr>
            <a:picLocks noChangeAspect="1"/>
          </p:cNvPicPr>
          <p:nvPr/>
        </p:nvPicPr>
        <p:blipFill>
          <a:blip r:embed="rId3"/>
          <a:stretch>
            <a:fillRect/>
          </a:stretch>
        </p:blipFill>
        <p:spPr>
          <a:xfrm>
            <a:off x="4061673" y="1385471"/>
            <a:ext cx="1911440" cy="1843524"/>
          </a:xfrm>
          <a:prstGeom prst="rect">
            <a:avLst/>
          </a:prstGeom>
          <a:effectLst>
            <a:softEdge rad="127000"/>
          </a:effectLst>
        </p:spPr>
      </p:pic>
      <p:pic>
        <p:nvPicPr>
          <p:cNvPr id="5" name="Imagen 4"/>
          <p:cNvPicPr>
            <a:picLocks noChangeAspect="1"/>
          </p:cNvPicPr>
          <p:nvPr/>
        </p:nvPicPr>
        <p:blipFill>
          <a:blip r:embed="rId4"/>
          <a:stretch>
            <a:fillRect/>
          </a:stretch>
        </p:blipFill>
        <p:spPr>
          <a:xfrm>
            <a:off x="1344501" y="1421583"/>
            <a:ext cx="1707792" cy="1423160"/>
          </a:xfrm>
          <a:prstGeom prst="rect">
            <a:avLst/>
          </a:prstGeom>
        </p:spPr>
      </p:pic>
      <p:sp>
        <p:nvSpPr>
          <p:cNvPr id="6" name="Flecha a la derecha con bandas 5"/>
          <p:cNvSpPr/>
          <p:nvPr/>
        </p:nvSpPr>
        <p:spPr>
          <a:xfrm rot="10800000">
            <a:off x="3245476" y="1864377"/>
            <a:ext cx="651457" cy="5375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 la derecha con bandas 13"/>
          <p:cNvSpPr/>
          <p:nvPr/>
        </p:nvSpPr>
        <p:spPr>
          <a:xfrm rot="9137959">
            <a:off x="3402502" y="3504021"/>
            <a:ext cx="770759" cy="2826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a:blip r:embed="rId5"/>
          <a:stretch>
            <a:fillRect/>
          </a:stretch>
        </p:blipFill>
        <p:spPr>
          <a:xfrm>
            <a:off x="1779428" y="4471021"/>
            <a:ext cx="2415863" cy="1764599"/>
          </a:xfrm>
          <a:prstGeom prst="rect">
            <a:avLst/>
          </a:prstGeom>
        </p:spPr>
      </p:pic>
      <p:sp>
        <p:nvSpPr>
          <p:cNvPr id="23" name="CuadroTexto 22"/>
          <p:cNvSpPr txBox="1"/>
          <p:nvPr/>
        </p:nvSpPr>
        <p:spPr>
          <a:xfrm>
            <a:off x="2099255" y="4028225"/>
            <a:ext cx="2292440" cy="276999"/>
          </a:xfrm>
          <a:prstGeom prst="rect">
            <a:avLst/>
          </a:prstGeom>
          <a:noFill/>
        </p:spPr>
        <p:txBody>
          <a:bodyPr wrap="square" rtlCol="0">
            <a:spAutoFit/>
          </a:bodyPr>
          <a:lstStyle/>
          <a:p>
            <a:r>
              <a:rPr lang="es-EC" sz="1200" b="1" dirty="0" smtClean="0">
                <a:solidFill>
                  <a:srgbClr val="FF0000"/>
                </a:solidFill>
              </a:rPr>
              <a:t>Productos Tradicionales</a:t>
            </a:r>
            <a:endParaRPr lang="es-EC" sz="1200" b="1" dirty="0">
              <a:solidFill>
                <a:srgbClr val="FF0000"/>
              </a:solidFill>
            </a:endParaRPr>
          </a:p>
        </p:txBody>
      </p:sp>
      <p:sp>
        <p:nvSpPr>
          <p:cNvPr id="24" name="CuadroTexto 23"/>
          <p:cNvSpPr txBox="1"/>
          <p:nvPr/>
        </p:nvSpPr>
        <p:spPr>
          <a:xfrm>
            <a:off x="5017393" y="4028225"/>
            <a:ext cx="2292440" cy="276999"/>
          </a:xfrm>
          <a:prstGeom prst="rect">
            <a:avLst/>
          </a:prstGeom>
          <a:noFill/>
        </p:spPr>
        <p:txBody>
          <a:bodyPr wrap="square" rtlCol="0">
            <a:spAutoFit/>
          </a:bodyPr>
          <a:lstStyle/>
          <a:p>
            <a:r>
              <a:rPr lang="es-EC" sz="1200" b="1" dirty="0" smtClean="0">
                <a:solidFill>
                  <a:srgbClr val="FF0000"/>
                </a:solidFill>
              </a:rPr>
              <a:t>Productos NO Tradicionales</a:t>
            </a:r>
            <a:endParaRPr lang="es-EC" sz="1200" b="1" dirty="0">
              <a:solidFill>
                <a:srgbClr val="FF0000"/>
              </a:solidFill>
            </a:endParaRPr>
          </a:p>
        </p:txBody>
      </p:sp>
      <p:sp>
        <p:nvSpPr>
          <p:cNvPr id="25" name="Flecha a la derecha con bandas 24"/>
          <p:cNvSpPr/>
          <p:nvPr/>
        </p:nvSpPr>
        <p:spPr>
          <a:xfrm>
            <a:off x="4195291" y="4073126"/>
            <a:ext cx="663266" cy="1888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 name="Imagen 25"/>
          <p:cNvPicPr>
            <a:picLocks noChangeAspect="1"/>
          </p:cNvPicPr>
          <p:nvPr/>
        </p:nvPicPr>
        <p:blipFill>
          <a:blip r:embed="rId6"/>
          <a:stretch>
            <a:fillRect/>
          </a:stretch>
        </p:blipFill>
        <p:spPr>
          <a:xfrm>
            <a:off x="4982514" y="4261956"/>
            <a:ext cx="2963752" cy="1799503"/>
          </a:xfrm>
          <a:prstGeom prst="rect">
            <a:avLst/>
          </a:prstGeom>
        </p:spPr>
      </p:pic>
      <p:sp>
        <p:nvSpPr>
          <p:cNvPr id="28" name="Cerrar llave 27"/>
          <p:cNvSpPr/>
          <p:nvPr/>
        </p:nvSpPr>
        <p:spPr>
          <a:xfrm>
            <a:off x="7753083" y="3949655"/>
            <a:ext cx="1135484" cy="2285965"/>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graphicFrame>
        <p:nvGraphicFramePr>
          <p:cNvPr id="29" name="Tabla 28"/>
          <p:cNvGraphicFramePr>
            <a:graphicFrameLocks noGrp="1"/>
          </p:cNvGraphicFramePr>
          <p:nvPr>
            <p:extLst>
              <p:ext uri="{D42A27DB-BD31-4B8C-83A1-F6EECF244321}">
                <p14:modId xmlns:p14="http://schemas.microsoft.com/office/powerpoint/2010/main" val="1065713044"/>
              </p:ext>
            </p:extLst>
          </p:nvPr>
        </p:nvGraphicFramePr>
        <p:xfrm>
          <a:off x="9001134" y="4073125"/>
          <a:ext cx="2525458" cy="1792059"/>
        </p:xfrm>
        <a:graphic>
          <a:graphicData uri="http://schemas.openxmlformats.org/drawingml/2006/table">
            <a:tbl>
              <a:tblPr firstRow="1" firstCol="1" bandRow="1">
                <a:tableStyleId>{93296810-A885-4BE3-A3E7-6D5BEEA58F35}</a:tableStyleId>
              </a:tblPr>
              <a:tblGrid>
                <a:gridCol w="823127"/>
                <a:gridCol w="1702331"/>
              </a:tblGrid>
              <a:tr h="498875">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Año</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Exportaciones </a:t>
                      </a:r>
                      <a:r>
                        <a:rPr lang="es-EC" sz="1200" dirty="0">
                          <a:effectLst/>
                        </a:rPr>
                        <a:t>NO Petroleras</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46">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2014</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USD </a:t>
                      </a:r>
                      <a:r>
                        <a:rPr lang="es-EC" sz="1200" dirty="0">
                          <a:effectLst/>
                        </a:rPr>
                        <a:t>12.427 millones</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46">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2013</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USD </a:t>
                      </a:r>
                      <a:r>
                        <a:rPr lang="es-EC" sz="1200" dirty="0">
                          <a:effectLst/>
                        </a:rPr>
                        <a:t>10.740 millones</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46">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2012</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smtClean="0">
                        <a:effectLst/>
                      </a:endParaRPr>
                    </a:p>
                    <a:p>
                      <a:pPr algn="ctr">
                        <a:lnSpc>
                          <a:spcPct val="107000"/>
                        </a:lnSpc>
                        <a:spcAft>
                          <a:spcPts val="0"/>
                        </a:spcAft>
                      </a:pPr>
                      <a:r>
                        <a:rPr lang="es-EC" sz="1200" dirty="0" smtClean="0">
                          <a:effectLst/>
                        </a:rPr>
                        <a:t>USD </a:t>
                      </a:r>
                      <a:r>
                        <a:rPr lang="es-EC" sz="1200" dirty="0">
                          <a:effectLst/>
                        </a:rPr>
                        <a:t>9.967 millones</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0" name="Elipse 29"/>
          <p:cNvSpPr/>
          <p:nvPr/>
        </p:nvSpPr>
        <p:spPr>
          <a:xfrm rot="20842484">
            <a:off x="9838445" y="2981875"/>
            <a:ext cx="1351437" cy="87356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800" dirty="0" smtClean="0">
                <a:ln>
                  <a:solidFill>
                    <a:srgbClr val="FF0000"/>
                  </a:solidFill>
                </a:ln>
                <a:solidFill>
                  <a:srgbClr val="FFC000"/>
                </a:solidFill>
              </a:rPr>
              <a:t>16 %</a:t>
            </a:r>
            <a:endParaRPr lang="es-EC" sz="2800" dirty="0">
              <a:ln>
                <a:solidFill>
                  <a:srgbClr val="FF0000"/>
                </a:solidFill>
              </a:ln>
              <a:solidFill>
                <a:srgbClr val="FFC000"/>
              </a:solidFill>
            </a:endParaRPr>
          </a:p>
        </p:txBody>
      </p:sp>
      <p:sp>
        <p:nvSpPr>
          <p:cNvPr id="16" name="Rectángulo 15"/>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GENERALIDADES</a:t>
            </a:r>
          </a:p>
        </p:txBody>
      </p:sp>
      <p:sp>
        <p:nvSpPr>
          <p:cNvPr id="17" name="Rectángulo 16"/>
          <p:cNvSpPr/>
          <p:nvPr/>
        </p:nvSpPr>
        <p:spPr>
          <a:xfrm>
            <a:off x="8931979" y="5869589"/>
            <a:ext cx="1818126" cy="254172"/>
          </a:xfrm>
          <a:prstGeom prst="rect">
            <a:avLst/>
          </a:prstGeom>
        </p:spPr>
        <p:txBody>
          <a:bodyPr wrap="none">
            <a:spAutoFit/>
          </a:bodyPr>
          <a:lstStyle/>
          <a:p>
            <a:pPr>
              <a:lnSpc>
                <a:spcPct val="150000"/>
              </a:lnSpc>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Banco Central del Ecuador</a:t>
            </a:r>
          </a:p>
        </p:txBody>
      </p:sp>
      <p:pic>
        <p:nvPicPr>
          <p:cNvPr id="1026" name="Picture 2" descr="http://www.vallartasport.mx/images/colaboraciones/articulos/slide-calidad-en-servicio-13113782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63323" y="1093044"/>
            <a:ext cx="928677" cy="1040118"/>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rot="1263200">
            <a:off x="9595953" y="1151856"/>
            <a:ext cx="1836420" cy="1508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050" b="1" dirty="0" smtClean="0">
                <a:solidFill>
                  <a:srgbClr val="C00000"/>
                </a:solidFill>
              </a:rPr>
              <a:t>Tendencias, exigencias y necesidades del mercado mundial – Productos con valor agregado.</a:t>
            </a:r>
            <a:endParaRPr lang="es-EC" sz="1050" b="1" dirty="0">
              <a:solidFill>
                <a:srgbClr val="C00000"/>
              </a:solidFill>
            </a:endParaRPr>
          </a:p>
        </p:txBody>
      </p:sp>
    </p:spTree>
    <p:extLst>
      <p:ext uri="{BB962C8B-B14F-4D97-AF65-F5344CB8AC3E}">
        <p14:creationId xmlns:p14="http://schemas.microsoft.com/office/powerpoint/2010/main" val="332204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15113" y="289774"/>
            <a:ext cx="4343565" cy="646331"/>
          </a:xfrm>
          <a:prstGeom prst="rect">
            <a:avLst/>
          </a:prstGeom>
          <a:noFill/>
        </p:spPr>
        <p:txBody>
          <a:bodyPr wrap="square" rtlCol="0">
            <a:spAutoFit/>
          </a:bodyPr>
          <a:lstStyle/>
          <a:p>
            <a:pPr algn="ctr"/>
            <a:r>
              <a:rPr lang="es-EC" b="1" dirty="0" smtClean="0">
                <a:solidFill>
                  <a:srgbClr val="C00000"/>
                </a:solidFill>
              </a:rPr>
              <a:t>ESTRATEGIA DE FORMACIÓN Y CAPACITACIÓN TÉCNICA</a:t>
            </a:r>
            <a:endParaRPr lang="es-EC" b="1" dirty="0">
              <a:solidFill>
                <a:srgbClr val="C00000"/>
              </a:solidFill>
            </a:endParaRPr>
          </a:p>
        </p:txBody>
      </p:sp>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graphicFrame>
        <p:nvGraphicFramePr>
          <p:cNvPr id="5" name="Diagrama 4"/>
          <p:cNvGraphicFramePr/>
          <p:nvPr>
            <p:extLst>
              <p:ext uri="{D42A27DB-BD31-4B8C-83A1-F6EECF244321}">
                <p14:modId xmlns:p14="http://schemas.microsoft.com/office/powerpoint/2010/main" val="3005817940"/>
              </p:ext>
            </p:extLst>
          </p:nvPr>
        </p:nvGraphicFramePr>
        <p:xfrm>
          <a:off x="4887826" y="1442614"/>
          <a:ext cx="6625881" cy="424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unorcac.org/wp-content/uploads/2013/05/logo-sumak-miku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566" y="1588159"/>
            <a:ext cx="1360188" cy="1327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ndeanpassion.com/images/logo_cabecer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17" y="3262921"/>
            <a:ext cx="1927262" cy="6078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iles.ceverafruits.webnode.es/200000001-9aeab9be7c/CEVERA%20FRUITS%20CON%20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2550" y="3347719"/>
            <a:ext cx="1665545" cy="4815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ecovida.jp/images/galeria/biolco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9625" y="1588159"/>
            <a:ext cx="1285875" cy="132730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487291" y="4246198"/>
            <a:ext cx="2400535" cy="461665"/>
          </a:xfrm>
          <a:prstGeom prst="rect">
            <a:avLst/>
          </a:prstGeom>
          <a:noFill/>
        </p:spPr>
        <p:txBody>
          <a:bodyPr wrap="square" lIns="91440" tIns="45720" rIns="91440" bIns="45720">
            <a:spAutoFit/>
          </a:bodyPr>
          <a:lstStyle/>
          <a:p>
            <a:pPr algn="ctr"/>
            <a:r>
              <a:rPr lang="es-ES" sz="2400" b="0" cap="none" spc="0" dirty="0" smtClean="0">
                <a:ln w="0"/>
                <a:solidFill>
                  <a:srgbClr val="9E7800"/>
                </a:solidFill>
                <a:effectLst>
                  <a:reflection blurRad="6350" stA="53000" endA="300" endPos="35500" dir="5400000" sy="-90000" algn="bl" rotWithShape="0"/>
                </a:effectLst>
              </a:rPr>
              <a:t>ÁLVARO MIÑO</a:t>
            </a:r>
            <a:endParaRPr lang="es-ES" sz="2400" b="0" cap="none" spc="0" dirty="0">
              <a:ln w="0"/>
              <a:solidFill>
                <a:srgbClr val="9E7800"/>
              </a:solidFill>
              <a:effectLst>
                <a:reflection blurRad="6350" stA="53000" endA="300" endPos="35500" dir="5400000" sy="-90000" algn="bl" rotWithShape="0"/>
              </a:effectLst>
            </a:endParaRPr>
          </a:p>
        </p:txBody>
      </p:sp>
      <p:sp>
        <p:nvSpPr>
          <p:cNvPr id="11" name="Rectángulo 10"/>
          <p:cNvSpPr/>
          <p:nvPr/>
        </p:nvSpPr>
        <p:spPr>
          <a:xfrm>
            <a:off x="636760" y="4199463"/>
            <a:ext cx="1688619" cy="461665"/>
          </a:xfrm>
          <a:prstGeom prst="rect">
            <a:avLst/>
          </a:prstGeom>
          <a:noFill/>
        </p:spPr>
        <p:txBody>
          <a:bodyPr wrap="square" lIns="91440" tIns="45720" rIns="91440" bIns="45720">
            <a:spAutoFit/>
          </a:bodyPr>
          <a:lstStyle/>
          <a:p>
            <a:pPr algn="ctr"/>
            <a:r>
              <a:rPr lang="es-ES" sz="2400" b="0" cap="none" spc="0" dirty="0" smtClean="0">
                <a:ln w="0"/>
                <a:solidFill>
                  <a:srgbClr val="C00000"/>
                </a:solidFill>
                <a:effectLst>
                  <a:reflection blurRad="6350" stA="53000" endA="300" endPos="35500" dir="5400000" sy="-90000" algn="bl" rotWithShape="0"/>
                </a:effectLst>
              </a:rPr>
              <a:t>FRUVESOL</a:t>
            </a:r>
            <a:endParaRPr lang="es-ES" sz="2400" b="0" cap="none" spc="0" dirty="0">
              <a:ln w="0"/>
              <a:solidFill>
                <a:srgbClr val="C00000"/>
              </a:solidFill>
              <a:effectLst>
                <a:reflection blurRad="6350" stA="53000" endA="300" endPos="35500" dir="5400000" sy="-90000" algn="bl" rotWithShape="0"/>
              </a:effectLst>
            </a:endParaRPr>
          </a:p>
        </p:txBody>
      </p:sp>
      <p:cxnSp>
        <p:nvCxnSpPr>
          <p:cNvPr id="8" name="Conector recto 7"/>
          <p:cNvCxnSpPr/>
          <p:nvPr/>
        </p:nvCxnSpPr>
        <p:spPr>
          <a:xfrm>
            <a:off x="2416951" y="1588159"/>
            <a:ext cx="0" cy="3119704"/>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Conector recto 9"/>
          <p:cNvCxnSpPr/>
          <p:nvPr/>
        </p:nvCxnSpPr>
        <p:spPr>
          <a:xfrm>
            <a:off x="206063" y="4707863"/>
            <a:ext cx="4681763" cy="0"/>
          </a:xfrm>
          <a:prstGeom prst="line">
            <a:avLst/>
          </a:prstGeom>
        </p:spPr>
        <p:style>
          <a:lnRef idx="3">
            <a:schemeClr val="accent6"/>
          </a:lnRef>
          <a:fillRef idx="0">
            <a:schemeClr val="accent6"/>
          </a:fillRef>
          <a:effectRef idx="2">
            <a:schemeClr val="accent6"/>
          </a:effectRef>
          <a:fontRef idx="minor">
            <a:schemeClr val="tx1"/>
          </a:fontRef>
        </p:style>
      </p:cxnSp>
      <p:pic>
        <p:nvPicPr>
          <p:cNvPr id="16" name="Imagen 15"/>
          <p:cNvPicPr/>
          <p:nvPr/>
        </p:nvPicPr>
        <p:blipFill>
          <a:blip r:embed="rId12"/>
          <a:stretch>
            <a:fillRect/>
          </a:stretch>
        </p:blipFill>
        <p:spPr>
          <a:xfrm>
            <a:off x="1573604" y="4872614"/>
            <a:ext cx="1827373" cy="842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415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42917" y="374181"/>
            <a:ext cx="4343565" cy="646331"/>
          </a:xfrm>
          <a:prstGeom prst="rect">
            <a:avLst/>
          </a:prstGeom>
          <a:noFill/>
        </p:spPr>
        <p:txBody>
          <a:bodyPr wrap="square" rtlCol="0">
            <a:spAutoFit/>
          </a:bodyPr>
          <a:lstStyle/>
          <a:p>
            <a:pPr algn="ctr"/>
            <a:r>
              <a:rPr lang="es-EC" b="1" dirty="0" smtClean="0">
                <a:solidFill>
                  <a:srgbClr val="C00000"/>
                </a:solidFill>
              </a:rPr>
              <a:t>ESTRATEGIA DE FORTALECIMIENTO</a:t>
            </a:r>
          </a:p>
          <a:p>
            <a:pPr algn="ctr"/>
            <a:endParaRPr lang="es-EC" b="1" dirty="0">
              <a:solidFill>
                <a:srgbClr val="C00000"/>
              </a:solidFill>
            </a:endParaRPr>
          </a:p>
        </p:txBody>
      </p:sp>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200317"/>
            <a:ext cx="1275007" cy="347729"/>
          </a:xfrm>
          <a:prstGeom prst="rect">
            <a:avLst/>
          </a:prstGeom>
          <a:noFill/>
          <a:ln>
            <a:noFill/>
          </a:ln>
        </p:spPr>
      </p:pic>
      <p:graphicFrame>
        <p:nvGraphicFramePr>
          <p:cNvPr id="5" name="Diagrama 4"/>
          <p:cNvGraphicFramePr/>
          <p:nvPr>
            <p:extLst>
              <p:ext uri="{D42A27DB-BD31-4B8C-83A1-F6EECF244321}">
                <p14:modId xmlns:p14="http://schemas.microsoft.com/office/powerpoint/2010/main" val="224330058"/>
              </p:ext>
            </p:extLst>
          </p:nvPr>
        </p:nvGraphicFramePr>
        <p:xfrm>
          <a:off x="2534472" y="1020512"/>
          <a:ext cx="9242473" cy="491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http://www.foodcon.net/system/uploads/program_images/000/000/006/original/BPM.jpg?1381159668"/>
          <p:cNvPicPr/>
          <p:nvPr/>
        </p:nvPicPr>
        <p:blipFill>
          <a:blip r:embed="rId8">
            <a:extLst>
              <a:ext uri="{28A0092B-C50C-407E-A947-70E740481C1C}">
                <a14:useLocalDpi xmlns:a14="http://schemas.microsoft.com/office/drawing/2010/main" val="0"/>
              </a:ext>
            </a:extLst>
          </a:blip>
          <a:srcRect/>
          <a:stretch>
            <a:fillRect/>
          </a:stretch>
        </p:blipFill>
        <p:spPr bwMode="auto">
          <a:xfrm>
            <a:off x="269165" y="1276630"/>
            <a:ext cx="2755169" cy="2587032"/>
          </a:xfrm>
          <a:prstGeom prst="rect">
            <a:avLst/>
          </a:prstGeom>
          <a:noFill/>
          <a:ln>
            <a:noFill/>
          </a:ln>
        </p:spPr>
      </p:pic>
      <p:pic>
        <p:nvPicPr>
          <p:cNvPr id="3074" name="Picture 2" descr="https://lh4.googleusercontent.com/p5yzw77uXR7FIY5GpOuv1kJZSXYOFjrZvnI3lDlMo0V5kmGSmVWFdgRgTfze3BmBAqTh5U5H2-LNPJH1eMyOUV4qiO6RxabeM1UqGdQLIDIuT7JrVvaEdHRko50zvoMXp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4709" y="5109673"/>
            <a:ext cx="1107386" cy="1155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almacenamiento logistica definic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6750" y="5250350"/>
            <a:ext cx="180975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RpuUWDqb959OeYLv-WNEOS6WKM5qjkYnLsAeWMBMKdDYUcsYB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8924" y="5311758"/>
            <a:ext cx="1364565" cy="13345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4.bp.blogspot.com/-lcwC9lapPJ8/UKbOnEBx-4I/AAAAAAAAAEk/1SY0V29JSAk/s1600/Imagen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22291" y="2757266"/>
            <a:ext cx="1369709" cy="173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12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09" y="250833"/>
            <a:ext cx="1275007" cy="347729"/>
          </a:xfrm>
          <a:prstGeom prst="rect">
            <a:avLst/>
          </a:prstGeom>
          <a:noFill/>
          <a:ln>
            <a:noFill/>
          </a:ln>
        </p:spPr>
      </p:pic>
      <p:sp>
        <p:nvSpPr>
          <p:cNvPr id="12" name="Rectángulo 11"/>
          <p:cNvSpPr/>
          <p:nvPr/>
        </p:nvSpPr>
        <p:spPr>
          <a:xfrm>
            <a:off x="4149409" y="1164053"/>
            <a:ext cx="1139825" cy="27051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Importador</a:t>
            </a:r>
            <a:endParaRPr lang="es-EC" dirty="0">
              <a:effectLst/>
              <a:ea typeface="Calibri" panose="020F0502020204030204" pitchFamily="34" charset="0"/>
              <a:cs typeface="Times New Roman" panose="02020603050405020304" pitchFamily="18" charset="0"/>
            </a:endParaRPr>
          </a:p>
        </p:txBody>
      </p:sp>
      <p:sp>
        <p:nvSpPr>
          <p:cNvPr id="13" name="Rectángulo 12"/>
          <p:cNvSpPr/>
          <p:nvPr/>
        </p:nvSpPr>
        <p:spPr>
          <a:xfrm>
            <a:off x="7179449" y="1049754"/>
            <a:ext cx="1159910" cy="38481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Exportador</a:t>
            </a:r>
            <a:endParaRPr lang="es-EC" dirty="0">
              <a:effectLst/>
              <a:ea typeface="Calibri" panose="020F0502020204030204" pitchFamily="34" charset="0"/>
              <a:cs typeface="Times New Roman" panose="02020603050405020304" pitchFamily="18" charset="0"/>
            </a:endParaRPr>
          </a:p>
        </p:txBody>
      </p:sp>
      <p:sp>
        <p:nvSpPr>
          <p:cNvPr id="14" name="Rectángulo 13"/>
          <p:cNvSpPr/>
          <p:nvPr/>
        </p:nvSpPr>
        <p:spPr>
          <a:xfrm>
            <a:off x="5074920" y="2415637"/>
            <a:ext cx="1233587" cy="8090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 M -Tiene </a:t>
            </a:r>
            <a:r>
              <a:rPr lang="es-EC" sz="1050" dirty="0">
                <a:effectLst/>
                <a:latin typeface="Arial" panose="020B0604020202020204" pitchFamily="34" charset="0"/>
                <a:ea typeface="Calibri" panose="020F0502020204030204" pitchFamily="34" charset="0"/>
                <a:cs typeface="Times New Roman" panose="02020603050405020304" pitchFamily="18" charset="0"/>
              </a:rPr>
              <a:t>la necesidad de compra y busca el producto</a:t>
            </a:r>
            <a:endParaRPr lang="es-EC" sz="1400" dirty="0">
              <a:effectLst/>
              <a:ea typeface="Calibri" panose="020F0502020204030204" pitchFamily="34" charset="0"/>
              <a:cs typeface="Times New Roman" panose="02020603050405020304" pitchFamily="18" charset="0"/>
            </a:endParaRPr>
          </a:p>
        </p:txBody>
      </p:sp>
      <p:sp>
        <p:nvSpPr>
          <p:cNvPr id="15" name="Rectángulo 14"/>
          <p:cNvSpPr/>
          <p:nvPr/>
        </p:nvSpPr>
        <p:spPr>
          <a:xfrm>
            <a:off x="6656487" y="2399763"/>
            <a:ext cx="1298793" cy="749102"/>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X - Oferta </a:t>
            </a:r>
            <a:r>
              <a:rPr lang="es-EC" sz="1050" dirty="0">
                <a:effectLst/>
                <a:latin typeface="Arial" panose="020B0604020202020204" pitchFamily="34" charset="0"/>
                <a:ea typeface="Calibri" panose="020F0502020204030204" pitchFamily="34" charset="0"/>
                <a:cs typeface="Times New Roman" panose="02020603050405020304" pitchFamily="18" charset="0"/>
              </a:rPr>
              <a:t>su producto y emite una factura proforma</a:t>
            </a:r>
            <a:endParaRPr lang="es-EC" sz="1400" dirty="0">
              <a:effectLst/>
              <a:ea typeface="Calibri" panose="020F0502020204030204" pitchFamily="34" charset="0"/>
              <a:cs typeface="Times New Roman" panose="02020603050405020304" pitchFamily="18" charset="0"/>
            </a:endParaRPr>
          </a:p>
        </p:txBody>
      </p:sp>
      <p:cxnSp>
        <p:nvCxnSpPr>
          <p:cNvPr id="16" name="Conector recto 15"/>
          <p:cNvCxnSpPr/>
          <p:nvPr/>
        </p:nvCxnSpPr>
        <p:spPr>
          <a:xfrm>
            <a:off x="6375817" y="1829533"/>
            <a:ext cx="369570" cy="1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6582192" y="1434563"/>
            <a:ext cx="0" cy="400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6712367" y="3632298"/>
            <a:ext cx="1349593" cy="5619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X- Envía </a:t>
            </a:r>
            <a:r>
              <a:rPr lang="es-EC" sz="1050" dirty="0">
                <a:effectLst/>
                <a:latin typeface="Arial" panose="020B0604020202020204" pitchFamily="34" charset="0"/>
                <a:ea typeface="Calibri" panose="020F0502020204030204" pitchFamily="34" charset="0"/>
                <a:cs typeface="Times New Roman" panose="02020603050405020304" pitchFamily="18" charset="0"/>
              </a:rPr>
              <a:t>factura proforma al importador</a:t>
            </a:r>
            <a:endParaRPr lang="es-EC" sz="1400" dirty="0">
              <a:effectLst/>
              <a:ea typeface="Calibri" panose="020F0502020204030204" pitchFamily="34" charset="0"/>
              <a:cs typeface="Times New Roman" panose="02020603050405020304" pitchFamily="18" charset="0"/>
            </a:endParaRPr>
          </a:p>
        </p:txBody>
      </p:sp>
      <p:sp>
        <p:nvSpPr>
          <p:cNvPr id="20" name="Rectángulo 19"/>
          <p:cNvSpPr/>
          <p:nvPr/>
        </p:nvSpPr>
        <p:spPr>
          <a:xfrm>
            <a:off x="5074920" y="3610748"/>
            <a:ext cx="1205012" cy="49081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M - Analiza </a:t>
            </a:r>
            <a:r>
              <a:rPr lang="es-EC" sz="1050" dirty="0">
                <a:effectLst/>
                <a:latin typeface="Arial" panose="020B0604020202020204" pitchFamily="34" charset="0"/>
                <a:ea typeface="Calibri" panose="020F0502020204030204" pitchFamily="34" charset="0"/>
                <a:cs typeface="Times New Roman" panose="02020603050405020304" pitchFamily="18" charset="0"/>
              </a:rPr>
              <a:t>y acepta la oferta</a:t>
            </a:r>
            <a:endParaRPr lang="es-EC" sz="1400" dirty="0">
              <a:effectLst/>
              <a:ea typeface="Calibri" panose="020F0502020204030204" pitchFamily="34" charset="0"/>
              <a:cs typeface="Times New Roman" panose="02020603050405020304" pitchFamily="18" charset="0"/>
            </a:endParaRPr>
          </a:p>
        </p:txBody>
      </p:sp>
      <p:sp>
        <p:nvSpPr>
          <p:cNvPr id="21" name="Rectángulo 20"/>
          <p:cNvSpPr/>
          <p:nvPr/>
        </p:nvSpPr>
        <p:spPr>
          <a:xfrm>
            <a:off x="5213767" y="4443828"/>
            <a:ext cx="1965682" cy="7143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(M-X)Acuerdan </a:t>
            </a:r>
            <a:r>
              <a:rPr lang="es-EC" sz="1050" dirty="0">
                <a:effectLst/>
                <a:latin typeface="Arial" panose="020B0604020202020204" pitchFamily="34" charset="0"/>
                <a:ea typeface="Calibri" panose="020F0502020204030204" pitchFamily="34" charset="0"/>
                <a:cs typeface="Times New Roman" panose="02020603050405020304" pitchFamily="18" charset="0"/>
              </a:rPr>
              <a:t>un término de negociación (FOB) y  firman el contrato de </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compra y venta</a:t>
            </a:r>
            <a:endParaRPr lang="es-EC" sz="1400" dirty="0">
              <a:effectLst/>
              <a:ea typeface="Calibri" panose="020F0502020204030204" pitchFamily="34" charset="0"/>
              <a:cs typeface="Times New Roman" panose="02020603050405020304" pitchFamily="18" charset="0"/>
            </a:endParaRPr>
          </a:p>
        </p:txBody>
      </p:sp>
      <p:cxnSp>
        <p:nvCxnSpPr>
          <p:cNvPr id="22" name="Conector recto de flecha 21"/>
          <p:cNvCxnSpPr/>
          <p:nvPr/>
        </p:nvCxnSpPr>
        <p:spPr>
          <a:xfrm flipH="1">
            <a:off x="7283232" y="3172558"/>
            <a:ext cx="1270" cy="4095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5074920" y="5544282"/>
            <a:ext cx="1963837" cy="109334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M - Planifica </a:t>
            </a:r>
            <a:r>
              <a:rPr lang="es-EC" sz="1050" dirty="0">
                <a:effectLst/>
                <a:latin typeface="Arial" panose="020B0604020202020204" pitchFamily="34" charset="0"/>
                <a:ea typeface="Calibri" panose="020F0502020204030204" pitchFamily="34" charset="0"/>
                <a:cs typeface="Times New Roman" panose="02020603050405020304" pitchFamily="18" charset="0"/>
              </a:rPr>
              <a:t>Importación: Flete internacional, seguro internacional</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 gastos en destino de importación, </a:t>
            </a:r>
            <a:r>
              <a:rPr lang="es-EC" sz="1050" dirty="0">
                <a:effectLst/>
                <a:latin typeface="Arial" panose="020B0604020202020204" pitchFamily="34" charset="0"/>
                <a:ea typeface="Calibri" panose="020F0502020204030204" pitchFamily="34" charset="0"/>
                <a:cs typeface="Times New Roman" panose="02020603050405020304" pitchFamily="18" charset="0"/>
              </a:rPr>
              <a:t>coordina solicitud de carta de crédito</a:t>
            </a:r>
            <a:endParaRPr lang="es-EC" sz="1400" dirty="0">
              <a:effectLst/>
              <a:ea typeface="Calibri" panose="020F0502020204030204" pitchFamily="34" charset="0"/>
              <a:cs typeface="Times New Roman" panose="02020603050405020304" pitchFamily="18" charset="0"/>
            </a:endParaRPr>
          </a:p>
        </p:txBody>
      </p:sp>
      <p:cxnSp>
        <p:nvCxnSpPr>
          <p:cNvPr id="46" name="Conector recto de flecha 45"/>
          <p:cNvCxnSpPr/>
          <p:nvPr/>
        </p:nvCxnSpPr>
        <p:spPr>
          <a:xfrm>
            <a:off x="6308507" y="2759808"/>
            <a:ext cx="3556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H="1">
            <a:off x="6274217" y="3898998"/>
            <a:ext cx="4311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5764312" y="4117438"/>
            <a:ext cx="0" cy="3181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5833527" y="5198208"/>
            <a:ext cx="0" cy="346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2" name="Rectangle 65"/>
          <p:cNvSpPr>
            <a:spLocks noChangeArrowheads="1"/>
          </p:cNvSpPr>
          <p:nvPr/>
        </p:nvSpPr>
        <p:spPr bwMode="auto">
          <a:xfrm>
            <a:off x="2924920" y="880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899829"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73" name="Rectangle 98"/>
          <p:cNvSpPr>
            <a:spLocks noChangeArrowheads="1"/>
          </p:cNvSpPr>
          <p:nvPr/>
        </p:nvSpPr>
        <p:spPr bwMode="auto">
          <a:xfrm>
            <a:off x="2924920" y="880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p:txBody>
      </p:sp>
      <p:pic>
        <p:nvPicPr>
          <p:cNvPr id="74" name="Imagen 73"/>
          <p:cNvPicPr/>
          <p:nvPr/>
        </p:nvPicPr>
        <p:blipFill>
          <a:blip r:embed="rId3">
            <a:extLst>
              <a:ext uri="{28A0092B-C50C-407E-A947-70E740481C1C}">
                <a14:useLocalDpi xmlns:a14="http://schemas.microsoft.com/office/drawing/2010/main" val="0"/>
              </a:ext>
            </a:extLst>
          </a:blip>
          <a:srcRect/>
          <a:stretch>
            <a:fillRect/>
          </a:stretch>
        </p:blipFill>
        <p:spPr bwMode="auto">
          <a:xfrm>
            <a:off x="180304" y="3212034"/>
            <a:ext cx="4718531" cy="2622096"/>
          </a:xfrm>
          <a:prstGeom prst="rect">
            <a:avLst/>
          </a:prstGeom>
          <a:noFill/>
          <a:ln>
            <a:solidFill>
              <a:schemeClr val="tx1"/>
            </a:solidFill>
          </a:ln>
        </p:spPr>
      </p:pic>
      <p:sp>
        <p:nvSpPr>
          <p:cNvPr id="75" name="Abrir llave 74"/>
          <p:cNvSpPr/>
          <p:nvPr/>
        </p:nvSpPr>
        <p:spPr>
          <a:xfrm>
            <a:off x="4913509" y="4346460"/>
            <a:ext cx="285584" cy="93567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8" name="Cerrar llave 77"/>
          <p:cNvSpPr/>
          <p:nvPr/>
        </p:nvSpPr>
        <p:spPr>
          <a:xfrm>
            <a:off x="7016849" y="5375498"/>
            <a:ext cx="359410" cy="126213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9" name="CuadroTexto 78"/>
          <p:cNvSpPr txBox="1"/>
          <p:nvPr/>
        </p:nvSpPr>
        <p:spPr>
          <a:xfrm>
            <a:off x="7422143" y="5360847"/>
            <a:ext cx="1761008" cy="1107996"/>
          </a:xfrm>
          <a:prstGeom prst="rect">
            <a:avLst/>
          </a:prstGeom>
          <a:noFill/>
        </p:spPr>
        <p:txBody>
          <a:bodyPr wrap="square" rtlCol="0">
            <a:spAutoFit/>
          </a:bodyPr>
          <a:lstStyle/>
          <a:p>
            <a:r>
              <a:rPr lang="es-EC" sz="1100" b="1" dirty="0" smtClean="0">
                <a:solidFill>
                  <a:srgbClr val="002060"/>
                </a:solidFill>
              </a:rPr>
              <a:t>Forma de Pago:</a:t>
            </a:r>
          </a:p>
          <a:p>
            <a:endParaRPr lang="es-EC" sz="1100" b="1" dirty="0" smtClean="0">
              <a:solidFill>
                <a:srgbClr val="002060"/>
              </a:solidFill>
            </a:endParaRPr>
          </a:p>
          <a:p>
            <a:r>
              <a:rPr lang="es-EC" sz="1100" b="1" dirty="0" smtClean="0">
                <a:solidFill>
                  <a:srgbClr val="002060"/>
                </a:solidFill>
              </a:rPr>
              <a:t>Carta de Crédito Irrevocable y Confirmada</a:t>
            </a:r>
          </a:p>
          <a:p>
            <a:r>
              <a:rPr lang="es-EC" sz="1100" b="1" dirty="0" smtClean="0">
                <a:solidFill>
                  <a:srgbClr val="002060"/>
                </a:solidFill>
              </a:rPr>
              <a:t>(30 días fecha del BL)</a:t>
            </a:r>
          </a:p>
        </p:txBody>
      </p:sp>
      <p:pic>
        <p:nvPicPr>
          <p:cNvPr id="6244" name="Picture 100" descr="https://nataliagomezdelpozuelo.files.wordpress.com/2013/07/muc3b1eco-pensando-interrog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151" y="4857175"/>
            <a:ext cx="1275089" cy="18680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p:cNvSpPr/>
          <p:nvPr/>
        </p:nvSpPr>
        <p:spPr>
          <a:xfrm>
            <a:off x="3341438" y="325220"/>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PROCESO DE EXPORTACIÓN</a:t>
            </a:r>
          </a:p>
        </p:txBody>
      </p:sp>
      <p:pic>
        <p:nvPicPr>
          <p:cNvPr id="28" name="Imagen 27" descr="http://negocios.udd.cl/files/2013/10/Imagen-Destacada-Negociacion-Estrat%C3%A9gic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490" y="927477"/>
            <a:ext cx="1757167" cy="1057544"/>
          </a:xfrm>
          <a:prstGeom prst="rect">
            <a:avLst/>
          </a:prstGeom>
          <a:noFill/>
          <a:ln>
            <a:noFill/>
          </a:ln>
        </p:spPr>
      </p:pic>
      <p:sp>
        <p:nvSpPr>
          <p:cNvPr id="11" name="Rectángulo 10"/>
          <p:cNvSpPr/>
          <p:nvPr/>
        </p:nvSpPr>
        <p:spPr>
          <a:xfrm>
            <a:off x="5370490" y="1723944"/>
            <a:ext cx="1757167" cy="258347"/>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b="1">
                <a:effectLst/>
                <a:latin typeface="Arial" panose="020B0604020202020204" pitchFamily="34" charset="0"/>
                <a:ea typeface="Calibri" panose="020F0502020204030204" pitchFamily="34" charset="0"/>
                <a:cs typeface="Times New Roman" panose="02020603050405020304" pitchFamily="18" charset="0"/>
              </a:rPr>
              <a:t>Negociación</a:t>
            </a:r>
            <a:endParaRPr lang="es-EC" sz="1100">
              <a:effectLst/>
              <a:ea typeface="Calibri" panose="020F0502020204030204" pitchFamily="34" charset="0"/>
              <a:cs typeface="Times New Roman" panose="02020603050405020304" pitchFamily="18" charset="0"/>
            </a:endParaRPr>
          </a:p>
        </p:txBody>
      </p:sp>
      <p:cxnSp>
        <p:nvCxnSpPr>
          <p:cNvPr id="34" name="Conector recto de flecha 33"/>
          <p:cNvCxnSpPr/>
          <p:nvPr/>
        </p:nvCxnSpPr>
        <p:spPr>
          <a:xfrm flipH="1">
            <a:off x="5980529" y="2001935"/>
            <a:ext cx="1270" cy="4095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99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20044"/>
            <a:ext cx="2850568" cy="563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3" name="Imagen 2"/>
          <p:cNvPicPr>
            <a:picLocks noChangeAspect="1"/>
          </p:cNvPicPr>
          <p:nvPr/>
        </p:nvPicPr>
        <p:blipFill rotWithShape="1">
          <a:blip r:embed="rId2"/>
          <a:srcRect l="17440" t="13817" r="22191" b="9318"/>
          <a:stretch/>
        </p:blipFill>
        <p:spPr>
          <a:xfrm>
            <a:off x="158788" y="3054610"/>
            <a:ext cx="2754108" cy="2884481"/>
          </a:xfrm>
          <a:prstGeom prst="rect">
            <a:avLst/>
          </a:prstGeom>
        </p:spPr>
      </p:pic>
      <p:pic>
        <p:nvPicPr>
          <p:cNvPr id="2" name="19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19" name="Rectángulo 18"/>
          <p:cNvSpPr/>
          <p:nvPr/>
        </p:nvSpPr>
        <p:spPr>
          <a:xfrm>
            <a:off x="3179913" y="1831782"/>
            <a:ext cx="1340485" cy="31305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Factura Comercial</a:t>
            </a:r>
            <a:endParaRPr lang="es-EC" sz="1400">
              <a:effectLst/>
              <a:ea typeface="Calibri" panose="020F0502020204030204" pitchFamily="34" charset="0"/>
              <a:cs typeface="Times New Roman" panose="02020603050405020304" pitchFamily="18" charset="0"/>
            </a:endParaRPr>
          </a:p>
        </p:txBody>
      </p:sp>
      <p:sp>
        <p:nvSpPr>
          <p:cNvPr id="20" name="Rectángulo 19"/>
          <p:cNvSpPr/>
          <p:nvPr/>
        </p:nvSpPr>
        <p:spPr>
          <a:xfrm>
            <a:off x="3113238" y="1078788"/>
            <a:ext cx="1407160" cy="5453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smtClean="0">
                <a:effectLst/>
                <a:latin typeface="Arial" panose="020B0604020202020204" pitchFamily="34" charset="0"/>
                <a:ea typeface="Calibri" panose="020F0502020204030204" pitchFamily="34" charset="0"/>
                <a:cs typeface="Times New Roman" panose="02020603050405020304" pitchFamily="18" charset="0"/>
              </a:rPr>
              <a:t>X- Tramitar </a:t>
            </a:r>
            <a:r>
              <a:rPr lang="es-EC" sz="1050" b="1" dirty="0">
                <a:effectLst/>
                <a:latin typeface="Arial" panose="020B0604020202020204" pitchFamily="34" charset="0"/>
                <a:ea typeface="Calibri" panose="020F0502020204030204" pitchFamily="34" charset="0"/>
                <a:cs typeface="Times New Roman" panose="02020603050405020304" pitchFamily="18" charset="0"/>
              </a:rPr>
              <a:t>documentos de exportación</a:t>
            </a:r>
            <a:endParaRPr lang="es-EC" sz="1400" dirty="0">
              <a:effectLst/>
              <a:ea typeface="Calibri" panose="020F0502020204030204" pitchFamily="34" charset="0"/>
              <a:cs typeface="Times New Roman" panose="02020603050405020304" pitchFamily="18" charset="0"/>
            </a:endParaRPr>
          </a:p>
        </p:txBody>
      </p:sp>
      <p:sp>
        <p:nvSpPr>
          <p:cNvPr id="21" name="Rectángulo 20"/>
          <p:cNvSpPr/>
          <p:nvPr/>
        </p:nvSpPr>
        <p:spPr>
          <a:xfrm>
            <a:off x="4550242" y="2289618"/>
            <a:ext cx="1027597" cy="42100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Sistema Ecuapass</a:t>
            </a:r>
            <a:endParaRPr lang="es-EC" sz="1400" dirty="0">
              <a:effectLst/>
              <a:ea typeface="Calibri" panose="020F0502020204030204" pitchFamily="34" charset="0"/>
              <a:cs typeface="Times New Roman" panose="02020603050405020304" pitchFamily="18" charset="0"/>
            </a:endParaRPr>
          </a:p>
        </p:txBody>
      </p:sp>
      <p:sp>
        <p:nvSpPr>
          <p:cNvPr id="22" name="Rectángulo 21"/>
          <p:cNvSpPr/>
          <p:nvPr/>
        </p:nvSpPr>
        <p:spPr>
          <a:xfrm>
            <a:off x="2974722" y="2827463"/>
            <a:ext cx="1362162" cy="29464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Registro Sanitario</a:t>
            </a:r>
            <a:endParaRPr lang="es-EC" sz="1400">
              <a:effectLst/>
              <a:ea typeface="Calibri" panose="020F0502020204030204" pitchFamily="34" charset="0"/>
              <a:cs typeface="Times New Roman" panose="02020603050405020304" pitchFamily="18" charset="0"/>
            </a:endParaRPr>
          </a:p>
        </p:txBody>
      </p:sp>
      <p:sp>
        <p:nvSpPr>
          <p:cNvPr id="23" name="Rectángulo 22"/>
          <p:cNvSpPr/>
          <p:nvPr/>
        </p:nvSpPr>
        <p:spPr>
          <a:xfrm>
            <a:off x="3188168" y="2268663"/>
            <a:ext cx="1139825" cy="40068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Certificado de Origen</a:t>
            </a:r>
            <a:endParaRPr lang="es-EC" sz="1400" dirty="0">
              <a:effectLst/>
              <a:ea typeface="Calibri" panose="020F0502020204030204" pitchFamily="34" charset="0"/>
              <a:cs typeface="Times New Roman" panose="02020603050405020304" pitchFamily="18" charset="0"/>
            </a:endParaRPr>
          </a:p>
        </p:txBody>
      </p:sp>
      <p:sp>
        <p:nvSpPr>
          <p:cNvPr id="24" name="Rectángulo 23"/>
          <p:cNvSpPr/>
          <p:nvPr/>
        </p:nvSpPr>
        <p:spPr>
          <a:xfrm>
            <a:off x="4560403" y="2772218"/>
            <a:ext cx="1174115" cy="67754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Ventanilla única Ecuapass-ARCSA</a:t>
            </a:r>
            <a:endParaRPr lang="es-EC" sz="1400" dirty="0">
              <a:effectLst/>
              <a:ea typeface="Calibri" panose="020F0502020204030204" pitchFamily="34" charset="0"/>
              <a:cs typeface="Times New Roman" panose="02020603050405020304" pitchFamily="18" charset="0"/>
            </a:endParaRPr>
          </a:p>
        </p:txBody>
      </p:sp>
      <p:sp>
        <p:nvSpPr>
          <p:cNvPr id="25" name="Rectángulo 24"/>
          <p:cNvSpPr/>
          <p:nvPr/>
        </p:nvSpPr>
        <p:spPr>
          <a:xfrm>
            <a:off x="2968100" y="5581458"/>
            <a:ext cx="1673860" cy="3873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dirty="0" smtClean="0">
                <a:effectLst/>
                <a:latin typeface="Arial" panose="020B0604020202020204" pitchFamily="34" charset="0"/>
                <a:ea typeface="Calibri" panose="020F0502020204030204" pitchFamily="34" charset="0"/>
                <a:cs typeface="Times New Roman" panose="02020603050405020304" pitchFamily="18" charset="0"/>
              </a:rPr>
              <a:t>Gastos de exportación en Origen</a:t>
            </a:r>
            <a:endParaRPr lang="es-EC" sz="1200" dirty="0">
              <a:effectLst/>
              <a:ea typeface="Calibri" panose="020F0502020204030204" pitchFamily="34" charset="0"/>
              <a:cs typeface="Times New Roman" panose="02020603050405020304" pitchFamily="18" charset="0"/>
            </a:endParaRPr>
          </a:p>
        </p:txBody>
      </p:sp>
      <p:sp>
        <p:nvSpPr>
          <p:cNvPr id="26" name="Rectángulo 25"/>
          <p:cNvSpPr/>
          <p:nvPr/>
        </p:nvSpPr>
        <p:spPr>
          <a:xfrm>
            <a:off x="3141813" y="5030913"/>
            <a:ext cx="1365250" cy="37401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Coordinar con la naviera</a:t>
            </a:r>
            <a:endParaRPr lang="es-EC" sz="1400">
              <a:effectLst/>
              <a:ea typeface="Calibri" panose="020F0502020204030204" pitchFamily="34" charset="0"/>
              <a:cs typeface="Times New Roman" panose="02020603050405020304" pitchFamily="18" charset="0"/>
            </a:endParaRPr>
          </a:p>
        </p:txBody>
      </p:sp>
      <p:sp>
        <p:nvSpPr>
          <p:cNvPr id="27" name="Rectángulo 26"/>
          <p:cNvSpPr/>
          <p:nvPr/>
        </p:nvSpPr>
        <p:spPr>
          <a:xfrm>
            <a:off x="3127843" y="6128193"/>
            <a:ext cx="1397635" cy="3898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Reserva o </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Booking (cut off)</a:t>
            </a:r>
            <a:endParaRPr lang="es-EC" sz="1400" dirty="0">
              <a:effectLst/>
              <a:ea typeface="Calibri" panose="020F0502020204030204" pitchFamily="34" charset="0"/>
              <a:cs typeface="Times New Roman" panose="02020603050405020304" pitchFamily="18" charset="0"/>
            </a:endParaRPr>
          </a:p>
        </p:txBody>
      </p:sp>
      <p:sp>
        <p:nvSpPr>
          <p:cNvPr id="30" name="Rectángulo 29"/>
          <p:cNvSpPr/>
          <p:nvPr/>
        </p:nvSpPr>
        <p:spPr>
          <a:xfrm>
            <a:off x="2928771" y="3779328"/>
            <a:ext cx="1577657" cy="35078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a:effectLst/>
                <a:latin typeface="Arial" panose="020B0604020202020204" pitchFamily="34" charset="0"/>
                <a:ea typeface="Calibri" panose="020F0502020204030204" pitchFamily="34" charset="0"/>
                <a:cs typeface="Times New Roman" panose="02020603050405020304" pitchFamily="18" charset="0"/>
              </a:rPr>
              <a:t>Preparación de carga </a:t>
            </a:r>
            <a:endParaRPr lang="es-EC" sz="1400" dirty="0">
              <a:effectLst/>
              <a:ea typeface="Calibri" panose="020F0502020204030204" pitchFamily="34" charset="0"/>
              <a:cs typeface="Times New Roman" panose="02020603050405020304" pitchFamily="18" charset="0"/>
            </a:endParaRPr>
          </a:p>
        </p:txBody>
      </p:sp>
      <p:sp>
        <p:nvSpPr>
          <p:cNvPr id="32" name="Rectángulo 31"/>
          <p:cNvSpPr/>
          <p:nvPr/>
        </p:nvSpPr>
        <p:spPr>
          <a:xfrm>
            <a:off x="2912896" y="4380673"/>
            <a:ext cx="1596707" cy="47371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Empaque, etiquetado y embalaje</a:t>
            </a:r>
            <a:endParaRPr lang="es-EC" sz="1400" dirty="0">
              <a:effectLst/>
              <a:ea typeface="Calibri" panose="020F0502020204030204" pitchFamily="34" charset="0"/>
              <a:cs typeface="Times New Roman" panose="02020603050405020304" pitchFamily="18" charset="0"/>
            </a:endParaRPr>
          </a:p>
        </p:txBody>
      </p:sp>
      <p:sp>
        <p:nvSpPr>
          <p:cNvPr id="40" name="Rectángulo 39"/>
          <p:cNvSpPr/>
          <p:nvPr/>
        </p:nvSpPr>
        <p:spPr>
          <a:xfrm>
            <a:off x="2974722" y="3329110"/>
            <a:ext cx="1305975" cy="256546"/>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Generación DAE</a:t>
            </a:r>
            <a:endParaRPr lang="es-EC" sz="1400" dirty="0">
              <a:effectLst/>
              <a:ea typeface="Calibri" panose="020F0502020204030204" pitchFamily="34" charset="0"/>
              <a:cs typeface="Times New Roman" panose="02020603050405020304" pitchFamily="18" charset="0"/>
            </a:endParaRPr>
          </a:p>
        </p:txBody>
      </p:sp>
      <p:cxnSp>
        <p:nvCxnSpPr>
          <p:cNvPr id="45" name="Conector recto de flecha 44"/>
          <p:cNvCxnSpPr/>
          <p:nvPr/>
        </p:nvCxnSpPr>
        <p:spPr>
          <a:xfrm>
            <a:off x="3724108" y="1625408"/>
            <a:ext cx="0" cy="2076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3724108" y="2123883"/>
            <a:ext cx="0" cy="1384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3724108" y="2692208"/>
            <a:ext cx="0" cy="152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3724108" y="3135438"/>
            <a:ext cx="0" cy="221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3724108" y="3633913"/>
            <a:ext cx="0" cy="2489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3724108" y="4160328"/>
            <a:ext cx="0" cy="221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p:nvPr/>
        </p:nvCxnSpPr>
        <p:spPr>
          <a:xfrm>
            <a:off x="3737443" y="4833428"/>
            <a:ext cx="0" cy="1993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H="1">
            <a:off x="3727791" y="5409579"/>
            <a:ext cx="523" cy="1657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3738078" y="5989128"/>
            <a:ext cx="0" cy="152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flipV="1">
            <a:off x="4337518" y="2456623"/>
            <a:ext cx="203835" cy="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4337518" y="2969068"/>
            <a:ext cx="217805" cy="5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5"/>
          <p:cNvSpPr>
            <a:spLocks noChangeArrowheads="1"/>
          </p:cNvSpPr>
          <p:nvPr/>
        </p:nvSpPr>
        <p:spPr bwMode="auto">
          <a:xfrm>
            <a:off x="255432" y="-130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899829"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68" name="Rectangle 98"/>
          <p:cNvSpPr>
            <a:spLocks noChangeArrowheads="1"/>
          </p:cNvSpPr>
          <p:nvPr/>
        </p:nvSpPr>
        <p:spPr bwMode="auto">
          <a:xfrm>
            <a:off x="255432" y="-130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p:txBody>
      </p:sp>
      <p:pic>
        <p:nvPicPr>
          <p:cNvPr id="70" name="Imagen 69"/>
          <p:cNvPicPr>
            <a:picLocks noChangeAspect="1"/>
          </p:cNvPicPr>
          <p:nvPr/>
        </p:nvPicPr>
        <p:blipFill>
          <a:blip r:embed="rId4"/>
          <a:stretch>
            <a:fillRect/>
          </a:stretch>
        </p:blipFill>
        <p:spPr>
          <a:xfrm>
            <a:off x="5797720" y="2293860"/>
            <a:ext cx="1236392" cy="841578"/>
          </a:xfrm>
          <a:prstGeom prst="rect">
            <a:avLst/>
          </a:prstGeom>
        </p:spPr>
      </p:pic>
      <p:sp>
        <p:nvSpPr>
          <p:cNvPr id="65" name="Rectángulo 64"/>
          <p:cNvSpPr/>
          <p:nvPr/>
        </p:nvSpPr>
        <p:spPr>
          <a:xfrm>
            <a:off x="2980777" y="263725"/>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PROCESO DE EXPORTACIÓN</a:t>
            </a:r>
          </a:p>
        </p:txBody>
      </p:sp>
      <p:sp>
        <p:nvSpPr>
          <p:cNvPr id="69" name="Rectángulo 68"/>
          <p:cNvSpPr/>
          <p:nvPr/>
        </p:nvSpPr>
        <p:spPr>
          <a:xfrm>
            <a:off x="6903720" y="3400544"/>
            <a:ext cx="1468040" cy="3898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dirty="0">
                <a:effectLst/>
                <a:latin typeface="Arial" panose="020B0604020202020204" pitchFamily="34" charset="0"/>
                <a:ea typeface="Calibri" panose="020F0502020204030204" pitchFamily="34" charset="0"/>
                <a:cs typeface="Times New Roman" panose="02020603050405020304" pitchFamily="18" charset="0"/>
              </a:rPr>
              <a:t>Generación del AISV</a:t>
            </a:r>
            <a:endParaRPr lang="es-EC" sz="1200" dirty="0">
              <a:effectLst/>
              <a:ea typeface="Calibri" panose="020F0502020204030204" pitchFamily="34" charset="0"/>
              <a:cs typeface="Times New Roman" panose="02020603050405020304" pitchFamily="18" charset="0"/>
            </a:endParaRPr>
          </a:p>
        </p:txBody>
      </p:sp>
      <p:sp>
        <p:nvSpPr>
          <p:cNvPr id="71" name="Rectángulo 70"/>
          <p:cNvSpPr/>
          <p:nvPr/>
        </p:nvSpPr>
        <p:spPr>
          <a:xfrm>
            <a:off x="7097315" y="962144"/>
            <a:ext cx="1236345" cy="3460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900" dirty="0">
                <a:effectLst/>
                <a:latin typeface="Arial" panose="020B0604020202020204" pitchFamily="34" charset="0"/>
                <a:ea typeface="Calibri" panose="020F0502020204030204" pitchFamily="34" charset="0"/>
                <a:cs typeface="Times New Roman" panose="02020603050405020304" pitchFamily="18" charset="0"/>
              </a:rPr>
              <a:t>Transporte interno (USD 600.00)</a:t>
            </a:r>
            <a:endParaRPr lang="es-EC" sz="1100" dirty="0">
              <a:effectLst/>
              <a:ea typeface="Calibri" panose="020F0502020204030204" pitchFamily="34" charset="0"/>
              <a:cs typeface="Times New Roman" panose="02020603050405020304" pitchFamily="18" charset="0"/>
            </a:endParaRPr>
          </a:p>
        </p:txBody>
      </p:sp>
      <p:sp>
        <p:nvSpPr>
          <p:cNvPr id="72" name="Rectángulo 71"/>
          <p:cNvSpPr/>
          <p:nvPr/>
        </p:nvSpPr>
        <p:spPr>
          <a:xfrm>
            <a:off x="6614160" y="1445697"/>
            <a:ext cx="1738868" cy="54356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Retira </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contenedor Estándar 20 pies </a:t>
            </a:r>
            <a:r>
              <a:rPr lang="es-EC" sz="1050" dirty="0">
                <a:effectLst/>
                <a:latin typeface="Arial" panose="020B0604020202020204" pitchFamily="34" charset="0"/>
                <a:ea typeface="Calibri" panose="020F0502020204030204" pitchFamily="34" charset="0"/>
                <a:cs typeface="Times New Roman" panose="02020603050405020304" pitchFamily="18" charset="0"/>
              </a:rPr>
              <a:t>con doc. Interchange</a:t>
            </a:r>
            <a:endParaRPr lang="es-EC" sz="1400" dirty="0">
              <a:effectLst/>
              <a:ea typeface="Calibri" panose="020F0502020204030204" pitchFamily="34" charset="0"/>
              <a:cs typeface="Times New Roman" panose="02020603050405020304" pitchFamily="18" charset="0"/>
            </a:endParaRPr>
          </a:p>
        </p:txBody>
      </p:sp>
      <p:sp>
        <p:nvSpPr>
          <p:cNvPr id="73" name="Rectángulo 72"/>
          <p:cNvSpPr/>
          <p:nvPr/>
        </p:nvSpPr>
        <p:spPr>
          <a:xfrm>
            <a:off x="7138590" y="2111494"/>
            <a:ext cx="1204595" cy="31813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Cubicaje</a:t>
            </a:r>
            <a:endParaRPr lang="es-EC" sz="1400">
              <a:effectLst/>
              <a:ea typeface="Calibri" panose="020F0502020204030204" pitchFamily="34" charset="0"/>
              <a:cs typeface="Times New Roman" panose="02020603050405020304" pitchFamily="18" charset="0"/>
            </a:endParaRPr>
          </a:p>
        </p:txBody>
      </p:sp>
      <p:sp>
        <p:nvSpPr>
          <p:cNvPr id="74" name="Rectángulo 73"/>
          <p:cNvSpPr/>
          <p:nvPr/>
        </p:nvSpPr>
        <p:spPr>
          <a:xfrm>
            <a:off x="6903720" y="2527419"/>
            <a:ext cx="1468040" cy="7200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Despacho de la mercancía, cierre y colocación de sellos o precintos</a:t>
            </a:r>
            <a:endParaRPr lang="es-EC" sz="1400" dirty="0">
              <a:effectLst/>
              <a:ea typeface="Calibri" panose="020F0502020204030204" pitchFamily="34" charset="0"/>
              <a:cs typeface="Times New Roman" panose="02020603050405020304" pitchFamily="18" charset="0"/>
            </a:endParaRPr>
          </a:p>
        </p:txBody>
      </p:sp>
      <p:sp>
        <p:nvSpPr>
          <p:cNvPr id="77" name="Rectángulo 76"/>
          <p:cNvSpPr/>
          <p:nvPr/>
        </p:nvSpPr>
        <p:spPr>
          <a:xfrm>
            <a:off x="6903720" y="3912989"/>
            <a:ext cx="1468040" cy="55372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a:effectLst/>
                <a:latin typeface="Arial" panose="020B0604020202020204" pitchFamily="34" charset="0"/>
                <a:ea typeface="Calibri" panose="020F0502020204030204" pitchFamily="34" charset="0"/>
                <a:cs typeface="Times New Roman" panose="02020603050405020304" pitchFamily="18" charset="0"/>
              </a:rPr>
              <a:t>Entrada del contenedor a Contecon </a:t>
            </a:r>
            <a:endParaRPr lang="es-EC" sz="1400" dirty="0">
              <a:effectLst/>
              <a:ea typeface="Calibri" panose="020F0502020204030204" pitchFamily="34" charset="0"/>
              <a:cs typeface="Times New Roman" panose="02020603050405020304" pitchFamily="18" charset="0"/>
            </a:endParaRPr>
          </a:p>
        </p:txBody>
      </p:sp>
      <p:sp>
        <p:nvSpPr>
          <p:cNvPr id="78" name="Rectángulo 77"/>
          <p:cNvSpPr/>
          <p:nvPr/>
        </p:nvSpPr>
        <p:spPr>
          <a:xfrm>
            <a:off x="8579405" y="3954264"/>
            <a:ext cx="983615" cy="47053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Presentar DAE y AISV </a:t>
            </a:r>
            <a:endParaRPr lang="es-EC" sz="1400">
              <a:effectLst/>
              <a:ea typeface="Calibri" panose="020F0502020204030204" pitchFamily="34" charset="0"/>
              <a:cs typeface="Times New Roman" panose="02020603050405020304" pitchFamily="18" charset="0"/>
            </a:endParaRPr>
          </a:p>
        </p:txBody>
      </p:sp>
      <p:sp>
        <p:nvSpPr>
          <p:cNvPr id="79" name="Rectángulo 78"/>
          <p:cNvSpPr/>
          <p:nvPr/>
        </p:nvSpPr>
        <p:spPr>
          <a:xfrm>
            <a:off x="6903720" y="4578469"/>
            <a:ext cx="1663620" cy="54419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Recepción y despacho de contenedores    (USD 41.56)</a:t>
            </a:r>
            <a:endParaRPr lang="es-EC" sz="1400" dirty="0">
              <a:effectLst/>
              <a:ea typeface="Calibri" panose="020F0502020204030204" pitchFamily="34" charset="0"/>
              <a:cs typeface="Times New Roman" panose="02020603050405020304" pitchFamily="18" charset="0"/>
            </a:endParaRPr>
          </a:p>
        </p:txBody>
      </p:sp>
      <p:sp>
        <p:nvSpPr>
          <p:cNvPr id="80" name="Rectángulo 79"/>
          <p:cNvSpPr/>
          <p:nvPr/>
        </p:nvSpPr>
        <p:spPr>
          <a:xfrm>
            <a:off x="6903720" y="5236964"/>
            <a:ext cx="1659810" cy="37973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Porteo de contendor en la nave (USD 48.50)</a:t>
            </a:r>
            <a:endParaRPr lang="es-EC" sz="1400" dirty="0">
              <a:effectLst/>
              <a:ea typeface="Calibri" panose="020F0502020204030204" pitchFamily="34" charset="0"/>
              <a:cs typeface="Times New Roman" panose="02020603050405020304" pitchFamily="18" charset="0"/>
            </a:endParaRPr>
          </a:p>
        </p:txBody>
      </p:sp>
      <p:sp>
        <p:nvSpPr>
          <p:cNvPr id="81" name="Rectángulo 80"/>
          <p:cNvSpPr/>
          <p:nvPr/>
        </p:nvSpPr>
        <p:spPr>
          <a:xfrm>
            <a:off x="6903720" y="5779254"/>
            <a:ext cx="1924605" cy="58166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a:effectLst/>
                <a:latin typeface="Arial" panose="020B0604020202020204" pitchFamily="34" charset="0"/>
                <a:ea typeface="Calibri" panose="020F0502020204030204" pitchFamily="34" charset="0"/>
                <a:cs typeface="Times New Roman" panose="02020603050405020304" pitchFamily="18" charset="0"/>
              </a:rPr>
              <a:t>Zarpe Buque con destino Puerto de Hamburgo (22 días ruta directa)</a:t>
            </a:r>
            <a:endParaRPr lang="es-EC" sz="1400">
              <a:effectLst/>
              <a:ea typeface="Calibri" panose="020F0502020204030204" pitchFamily="34" charset="0"/>
              <a:cs typeface="Times New Roman" panose="02020603050405020304" pitchFamily="18" charset="0"/>
            </a:endParaRPr>
          </a:p>
        </p:txBody>
      </p:sp>
      <p:cxnSp>
        <p:nvCxnSpPr>
          <p:cNvPr id="82" name="Conector recto de flecha 81"/>
          <p:cNvCxnSpPr/>
          <p:nvPr/>
        </p:nvCxnSpPr>
        <p:spPr>
          <a:xfrm>
            <a:off x="7651035" y="1336159"/>
            <a:ext cx="13335" cy="110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p:nvPr/>
        </p:nvCxnSpPr>
        <p:spPr>
          <a:xfrm>
            <a:off x="7692945" y="1990209"/>
            <a:ext cx="13335" cy="1352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p:nvPr/>
        </p:nvCxnSpPr>
        <p:spPr>
          <a:xfrm>
            <a:off x="7720885" y="2456934"/>
            <a:ext cx="0" cy="831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p:nvPr/>
        </p:nvCxnSpPr>
        <p:spPr>
          <a:xfrm>
            <a:off x="7720885" y="3247509"/>
            <a:ext cx="13335" cy="180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p:cNvCxnSpPr/>
          <p:nvPr/>
        </p:nvCxnSpPr>
        <p:spPr>
          <a:xfrm>
            <a:off x="7734220" y="3815834"/>
            <a:ext cx="0" cy="96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7720885" y="4480679"/>
            <a:ext cx="13335" cy="90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a:off x="7803435" y="5146159"/>
            <a:ext cx="0" cy="96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p:nvPr/>
        </p:nvCxnSpPr>
        <p:spPr>
          <a:xfrm>
            <a:off x="7803435" y="5622409"/>
            <a:ext cx="13335" cy="1460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a:off x="8399700" y="4203819"/>
            <a:ext cx="1600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Imagen 90"/>
          <p:cNvPicPr>
            <a:picLocks noChangeAspect="1"/>
          </p:cNvPicPr>
          <p:nvPr/>
        </p:nvPicPr>
        <p:blipFill>
          <a:blip r:embed="rId5"/>
          <a:stretch>
            <a:fillRect/>
          </a:stretch>
        </p:blipFill>
        <p:spPr>
          <a:xfrm>
            <a:off x="8681957" y="3269457"/>
            <a:ext cx="1762125" cy="590550"/>
          </a:xfrm>
          <a:prstGeom prst="rect">
            <a:avLst/>
          </a:prstGeom>
        </p:spPr>
      </p:pic>
      <p:pic>
        <p:nvPicPr>
          <p:cNvPr id="92" name="Imagen 91"/>
          <p:cNvPicPr>
            <a:picLocks noChangeAspect="1"/>
          </p:cNvPicPr>
          <p:nvPr/>
        </p:nvPicPr>
        <p:blipFill>
          <a:blip r:embed="rId6"/>
          <a:stretch>
            <a:fillRect/>
          </a:stretch>
        </p:blipFill>
        <p:spPr>
          <a:xfrm>
            <a:off x="9744221" y="3945458"/>
            <a:ext cx="1421763" cy="609600"/>
          </a:xfrm>
          <a:prstGeom prst="rect">
            <a:avLst/>
          </a:prstGeom>
        </p:spPr>
      </p:pic>
      <p:pic>
        <p:nvPicPr>
          <p:cNvPr id="93" name="Imagen 92" descr="http://upload.wikimedia.org/wikipedia/commons/0/02/Hapag-Lloyd_Antwerpen_Express_ausgehend_Hamburg,_Elbe_abw%C3%A4rts_-_August_2013.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7688" y="5525037"/>
            <a:ext cx="2094772" cy="1114652"/>
          </a:xfrm>
          <a:prstGeom prst="rect">
            <a:avLst/>
          </a:prstGeom>
          <a:noFill/>
          <a:ln>
            <a:noFill/>
          </a:ln>
        </p:spPr>
      </p:pic>
      <p:cxnSp>
        <p:nvCxnSpPr>
          <p:cNvPr id="16" name="Conector angular 15"/>
          <p:cNvCxnSpPr>
            <a:stCxn id="27" idx="3"/>
            <a:endCxn id="71" idx="1"/>
          </p:cNvCxnSpPr>
          <p:nvPr/>
        </p:nvCxnSpPr>
        <p:spPr>
          <a:xfrm flipV="1">
            <a:off x="4525478" y="1135182"/>
            <a:ext cx="2571837" cy="51879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www.grupoamtra.com/images/sampledata/nuevas-Amtra/carga-terrestre.jpg"/>
          <p:cNvPicPr>
            <a:picLocks noChangeAspect="1" noChangeArrowheads="1"/>
          </p:cNvPicPr>
          <p:nvPr/>
        </p:nvPicPr>
        <p:blipFill rotWithShape="1">
          <a:blip r:embed="rId8">
            <a:extLst>
              <a:ext uri="{28A0092B-C50C-407E-A947-70E740481C1C}">
                <a14:useLocalDpi xmlns:a14="http://schemas.microsoft.com/office/drawing/2010/main" val="0"/>
              </a:ext>
            </a:extLst>
          </a:blip>
          <a:srcRect l="2648" t="5434" r="5860" b="7445"/>
          <a:stretch/>
        </p:blipFill>
        <p:spPr bwMode="auto">
          <a:xfrm>
            <a:off x="8750322" y="786945"/>
            <a:ext cx="2033081" cy="1251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ndustrias.gob.ec/wp-content/uploads/2013/03/logo-mipr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119" y="2282696"/>
            <a:ext cx="982852" cy="33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35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2936" y="1270660"/>
            <a:ext cx="1967121" cy="5587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231820"/>
            <a:ext cx="1275007" cy="347729"/>
          </a:xfrm>
          <a:prstGeom prst="rect">
            <a:avLst/>
          </a:prstGeom>
          <a:noFill/>
          <a:ln>
            <a:noFill/>
          </a:ln>
        </p:spPr>
      </p:pic>
      <p:graphicFrame>
        <p:nvGraphicFramePr>
          <p:cNvPr id="4" name="Diagrama 3"/>
          <p:cNvGraphicFramePr/>
          <p:nvPr>
            <p:extLst>
              <p:ext uri="{D42A27DB-BD31-4B8C-83A1-F6EECF244321}">
                <p14:modId xmlns:p14="http://schemas.microsoft.com/office/powerpoint/2010/main" val="1139059942"/>
              </p:ext>
            </p:extLst>
          </p:nvPr>
        </p:nvGraphicFramePr>
        <p:xfrm>
          <a:off x="502276" y="841159"/>
          <a:ext cx="9293109" cy="6181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7783465" y="4222498"/>
            <a:ext cx="1957588" cy="321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sz="1000" dirty="0"/>
              <a:t>Uso óptimo de recursos</a:t>
            </a:r>
          </a:p>
        </p:txBody>
      </p:sp>
      <p:sp>
        <p:nvSpPr>
          <p:cNvPr id="11" name="Rectángulo 10"/>
          <p:cNvSpPr/>
          <p:nvPr/>
        </p:nvSpPr>
        <p:spPr>
          <a:xfrm>
            <a:off x="7783465" y="5471928"/>
            <a:ext cx="1957588" cy="321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sz="1000" dirty="0" smtClean="0"/>
              <a:t>Hábitos </a:t>
            </a:r>
            <a:r>
              <a:rPr lang="es-EC" sz="1000" dirty="0"/>
              <a:t>de reciclaje y tratamiento de residuos</a:t>
            </a:r>
          </a:p>
        </p:txBody>
      </p:sp>
      <p:sp>
        <p:nvSpPr>
          <p:cNvPr id="12" name="Rectángulo 11"/>
          <p:cNvSpPr/>
          <p:nvPr/>
        </p:nvSpPr>
        <p:spPr>
          <a:xfrm>
            <a:off x="7783465" y="4777363"/>
            <a:ext cx="1957588" cy="526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sz="1000" dirty="0" smtClean="0"/>
              <a:t>Orden </a:t>
            </a:r>
            <a:r>
              <a:rPr lang="es-EC" sz="1000" dirty="0"/>
              <a:t>permanente y mantenimiento oportuno de los equipos</a:t>
            </a:r>
          </a:p>
        </p:txBody>
      </p:sp>
      <p:sp>
        <p:nvSpPr>
          <p:cNvPr id="13" name="Rectángulo 12"/>
          <p:cNvSpPr/>
          <p:nvPr/>
        </p:nvSpPr>
        <p:spPr>
          <a:xfrm>
            <a:off x="7790906" y="5961505"/>
            <a:ext cx="1957588" cy="445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C" sz="1000" dirty="0" smtClean="0"/>
              <a:t>Crea </a:t>
            </a:r>
            <a:r>
              <a:rPr lang="es-EC" sz="1000" dirty="0"/>
              <a:t>cultura de reciclaje o </a:t>
            </a:r>
            <a:r>
              <a:rPr lang="es-EC" sz="1000" dirty="0" smtClean="0"/>
              <a:t>reutilización. (Ejemplo: papel de uvilla)</a:t>
            </a:r>
            <a:endParaRPr lang="es-EC" sz="1000" dirty="0"/>
          </a:p>
        </p:txBody>
      </p:sp>
      <p:sp>
        <p:nvSpPr>
          <p:cNvPr id="9" name="Rectángulo 8"/>
          <p:cNvSpPr/>
          <p:nvPr/>
        </p:nvSpPr>
        <p:spPr>
          <a:xfrm>
            <a:off x="2684240" y="317939"/>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IMPACTOS</a:t>
            </a:r>
          </a:p>
        </p:txBody>
      </p:sp>
      <p:pic>
        <p:nvPicPr>
          <p:cNvPr id="20" name="Imagen 19"/>
          <p:cNvPicPr/>
          <p:nvPr/>
        </p:nvPicPr>
        <p:blipFill>
          <a:blip r:embed="rId8">
            <a:extLst>
              <a:ext uri="{28A0092B-C50C-407E-A947-70E740481C1C}">
                <a14:useLocalDpi xmlns:a14="http://schemas.microsoft.com/office/drawing/2010/main" val="0"/>
              </a:ext>
            </a:extLst>
          </a:blip>
          <a:srcRect/>
          <a:stretch>
            <a:fillRect/>
          </a:stretch>
        </p:blipFill>
        <p:spPr bwMode="auto">
          <a:xfrm>
            <a:off x="9843496" y="4458218"/>
            <a:ext cx="1375868" cy="986175"/>
          </a:xfrm>
          <a:prstGeom prst="rect">
            <a:avLst/>
          </a:prstGeom>
          <a:noFill/>
          <a:ln>
            <a:solidFill>
              <a:schemeClr val="tx1"/>
            </a:solidFill>
          </a:ln>
        </p:spPr>
      </p:pic>
      <p:pic>
        <p:nvPicPr>
          <p:cNvPr id="21" name="Imagen 20"/>
          <p:cNvPicPr/>
          <p:nvPr/>
        </p:nvPicPr>
        <p:blipFill rotWithShape="1">
          <a:blip r:embed="rId9"/>
          <a:srcRect l="21468" t="15180" r="15171" b="13981"/>
          <a:stretch/>
        </p:blipFill>
        <p:spPr bwMode="auto">
          <a:xfrm>
            <a:off x="10426535" y="5471928"/>
            <a:ext cx="1765465" cy="138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59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4" name="Rectángulo 3"/>
          <p:cNvSpPr/>
          <p:nvPr/>
        </p:nvSpPr>
        <p:spPr>
          <a:xfrm>
            <a:off x="1906073" y="2266682"/>
            <a:ext cx="9118242" cy="269168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s-EC" sz="1200" b="1" dirty="0">
                <a:solidFill>
                  <a:srgbClr val="002060"/>
                </a:solidFill>
              </a:rPr>
              <a:t> </a:t>
            </a:r>
          </a:p>
          <a:p>
            <a:pPr marL="171450" indent="-171450" algn="just">
              <a:lnSpc>
                <a:spcPct val="150000"/>
              </a:lnSpc>
              <a:buFont typeface="Wingdings" panose="05000000000000000000" pitchFamily="2" charset="2"/>
              <a:buChar char="ü"/>
            </a:pPr>
            <a:r>
              <a:rPr lang="es-EC" sz="1200" b="1" dirty="0" smtClean="0">
                <a:solidFill>
                  <a:srgbClr val="002060"/>
                </a:solidFill>
              </a:rPr>
              <a:t>La </a:t>
            </a:r>
            <a:r>
              <a:rPr lang="es-EC" sz="1200" b="1" dirty="0">
                <a:solidFill>
                  <a:srgbClr val="002060"/>
                </a:solidFill>
              </a:rPr>
              <a:t>deshidratación es un proceso que disminuye el porcentaje de agua en las frutas, ayuda a conservar sus propiedades nutritivas, tiene un tiempo mayor de vida útil y facilita el transporte de las mismas, creando la oportunidad de diversificar la oferta exportable del país, conforme se plantea en el Plan Nacional para el Buen Vivir.</a:t>
            </a:r>
          </a:p>
          <a:p>
            <a:pPr algn="just">
              <a:lnSpc>
                <a:spcPct val="150000"/>
              </a:lnSpc>
            </a:pPr>
            <a:r>
              <a:rPr lang="es-EC" sz="1200" b="1" dirty="0">
                <a:solidFill>
                  <a:srgbClr val="002060"/>
                </a:solidFill>
              </a:rPr>
              <a:t> </a:t>
            </a:r>
          </a:p>
          <a:p>
            <a:pPr marL="171450" indent="-171450" algn="just">
              <a:lnSpc>
                <a:spcPct val="150000"/>
              </a:lnSpc>
              <a:buFont typeface="Wingdings" panose="05000000000000000000" pitchFamily="2" charset="2"/>
              <a:buChar char="ü"/>
            </a:pPr>
            <a:r>
              <a:rPr lang="es-EC" sz="1200" b="1" dirty="0">
                <a:solidFill>
                  <a:srgbClr val="002060"/>
                </a:solidFill>
              </a:rPr>
              <a:t>La implementación de Buenas Prácticas de Manufactura, en el proceso de elaboración de alimentos, son un factor que crea valor para las frutas deshidratadas a comercializar internacionalmente, porque aseguran la inocuidad y calidad del producto.</a:t>
            </a:r>
          </a:p>
          <a:p>
            <a:pPr algn="just">
              <a:lnSpc>
                <a:spcPct val="150000"/>
              </a:lnSpc>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Conforme a la evaluación y selección de países se determinó que Alemania es un mercado atractivo para las frutas deshidratadas, ya que es un país con tendencias de consumo de alimentos saludables, naturales, libres de colorantes o de cualquier aditivo </a:t>
            </a:r>
            <a:r>
              <a:rPr lang="es-EC" sz="1200" b="1" dirty="0" smtClean="0">
                <a:solidFill>
                  <a:srgbClr val="002060"/>
                </a:solidFill>
              </a:rPr>
              <a:t>artificial, representa el 30% del mercado orgánico en Europa.</a:t>
            </a:r>
            <a:endParaRPr lang="es-EC" sz="1200" b="1" dirty="0">
              <a:solidFill>
                <a:srgbClr val="002060"/>
              </a:solidFill>
            </a:endParaRPr>
          </a:p>
          <a:p>
            <a:pPr algn="just">
              <a:lnSpc>
                <a:spcPct val="150000"/>
              </a:lnSpc>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Las estrategias de comercialización internacional planteadas, representan una oportunidad para las Mipymes de darse a conocer en mercados extranjeros, y que incursionen en la exportación, sin dejar de lado la ayuda que brinda PROECUADOR a este sector principalmente al consorcio de ECUA-DEHYD.</a:t>
            </a:r>
          </a:p>
          <a:p>
            <a:pPr algn="just">
              <a:lnSpc>
                <a:spcPct val="150000"/>
              </a:lnSpc>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El impacto social que genera la implementación de estrategias así como la certificación de buenas prácticas de manufactura, es importante porque permite una demanda continua del producto, misma que crea trabajo a los pequeños productores, no solo en la agricultura sino a los pequeños artesanos, mejorando su calidad de vida.</a:t>
            </a:r>
          </a:p>
        </p:txBody>
      </p:sp>
      <p:sp>
        <p:nvSpPr>
          <p:cNvPr id="5" name="Rectángulo 4"/>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CONCLUSIONES</a:t>
            </a:r>
          </a:p>
        </p:txBody>
      </p:sp>
    </p:spTree>
    <p:extLst>
      <p:ext uri="{BB962C8B-B14F-4D97-AF65-F5344CB8AC3E}">
        <p14:creationId xmlns:p14="http://schemas.microsoft.com/office/powerpoint/2010/main" val="4224163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Rectángulo 4"/>
          <p:cNvSpPr/>
          <p:nvPr/>
        </p:nvSpPr>
        <p:spPr>
          <a:xfrm>
            <a:off x="2073355" y="1240836"/>
            <a:ext cx="8886566" cy="424731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171450" indent="-171450" algn="just">
              <a:lnSpc>
                <a:spcPct val="150000"/>
              </a:lnSpc>
              <a:buFont typeface="Wingdings" panose="05000000000000000000" pitchFamily="2" charset="2"/>
              <a:buChar char="ü"/>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Aprovechar las oportunidades que actualmente promueven la exportación de productos no tradicionales y hacen referencia al cambio de la matriz</a:t>
            </a:r>
            <a:r>
              <a:rPr lang="es-EC" sz="1200" b="1" dirty="0" smtClean="0">
                <a:solidFill>
                  <a:srgbClr val="002060"/>
                </a:solidFill>
              </a:rPr>
              <a:t>.</a:t>
            </a:r>
          </a:p>
          <a:p>
            <a:pPr algn="just">
              <a:lnSpc>
                <a:spcPct val="150000"/>
              </a:lnSpc>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Considerar que la implementación de certificaciones como las buenas prácticas de manufactura que crean valor y competitividad a las empresas, no son un gasto innecesario sino que por el contrario resulta una inversión que ayudará al crecimiento y desarrollo de la empresa.</a:t>
            </a:r>
          </a:p>
          <a:p>
            <a:pPr marL="171450" indent="-171450" algn="just">
              <a:lnSpc>
                <a:spcPct val="150000"/>
              </a:lnSpc>
              <a:buFont typeface="Wingdings" panose="05000000000000000000" pitchFamily="2" charset="2"/>
              <a:buChar char="ü"/>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Participar de las feria internacionales que promueve PROECUADOR, porque ayudarán a la promoción de las frutas deshidratadas y mayor apertura de nuevos mercados.</a:t>
            </a:r>
          </a:p>
          <a:p>
            <a:pPr marL="171450" indent="-171450" algn="just">
              <a:lnSpc>
                <a:spcPct val="150000"/>
              </a:lnSpc>
              <a:buFont typeface="Wingdings" panose="05000000000000000000" pitchFamily="2" charset="2"/>
              <a:buChar char="ü"/>
            </a:pPr>
            <a:endParaRPr lang="es-EC" sz="1200" b="1" dirty="0">
              <a:solidFill>
                <a:srgbClr val="002060"/>
              </a:solidFill>
            </a:endParaRPr>
          </a:p>
          <a:p>
            <a:pPr marL="171450" indent="-171450" algn="just">
              <a:lnSpc>
                <a:spcPct val="150000"/>
              </a:lnSpc>
              <a:buFont typeface="Wingdings" panose="05000000000000000000" pitchFamily="2" charset="2"/>
              <a:buChar char="ü"/>
            </a:pPr>
            <a:r>
              <a:rPr lang="es-EC" sz="1200" b="1" dirty="0">
                <a:solidFill>
                  <a:srgbClr val="002060"/>
                </a:solidFill>
              </a:rPr>
              <a:t>Realizar capacitaciones constantes, para la implementación de nuevas certificaciones que se requieran para ingresar en nuevos mercados.</a:t>
            </a:r>
          </a:p>
        </p:txBody>
      </p:sp>
      <p:sp>
        <p:nvSpPr>
          <p:cNvPr id="6" name="Rectángulo 5"/>
          <p:cNvSpPr/>
          <p:nvPr/>
        </p:nvSpPr>
        <p:spPr>
          <a:xfrm>
            <a:off x="2660489" y="463639"/>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RECOMENDACIONES</a:t>
            </a:r>
          </a:p>
        </p:txBody>
      </p:sp>
    </p:spTree>
    <p:extLst>
      <p:ext uri="{BB962C8B-B14F-4D97-AF65-F5344CB8AC3E}">
        <p14:creationId xmlns:p14="http://schemas.microsoft.com/office/powerpoint/2010/main" val="3833163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CuadroTexto 2"/>
          <p:cNvSpPr txBox="1"/>
          <p:nvPr/>
        </p:nvSpPr>
        <p:spPr>
          <a:xfrm>
            <a:off x="2235487" y="2041301"/>
            <a:ext cx="8100811" cy="1446550"/>
          </a:xfrm>
          <a:prstGeom prst="rect">
            <a:avLst/>
          </a:prstGeom>
          <a:noFill/>
        </p:spPr>
        <p:txBody>
          <a:bodyPr wrap="square" rtlCol="0">
            <a:spAutoFit/>
          </a:bodyPr>
          <a:lstStyle/>
          <a:p>
            <a:pPr algn="ctr"/>
            <a:r>
              <a:rPr lang="es-EC"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GRACIAS POR SU ATENCIÓN.</a:t>
            </a:r>
            <a:endParaRPr lang="es-EC"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17283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p:cNvPicPr>
            <a:picLocks noChangeAspect="1"/>
          </p:cNvPicPr>
          <p:nvPr/>
        </p:nvPicPr>
        <p:blipFill>
          <a:blip r:embed="rId3"/>
          <a:stretch>
            <a:fillRect/>
          </a:stretch>
        </p:blipFill>
        <p:spPr>
          <a:xfrm>
            <a:off x="1901243" y="1459674"/>
            <a:ext cx="1798213" cy="2058954"/>
          </a:xfrm>
          <a:prstGeom prst="rect">
            <a:avLst/>
          </a:prstGeom>
        </p:spPr>
      </p:pic>
      <p:sp>
        <p:nvSpPr>
          <p:cNvPr id="5" name="Flecha derecha 4"/>
          <p:cNvSpPr/>
          <p:nvPr/>
        </p:nvSpPr>
        <p:spPr>
          <a:xfrm>
            <a:off x="3792843" y="2382592"/>
            <a:ext cx="1068895" cy="43776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7" name="Imagen 6" descr="http://k38.kn3.net/029CB206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125" y="1909122"/>
            <a:ext cx="1745088" cy="1277879"/>
          </a:xfrm>
          <a:prstGeom prst="rect">
            <a:avLst/>
          </a:prstGeom>
          <a:noFill/>
          <a:ln>
            <a:noFill/>
          </a:ln>
        </p:spPr>
      </p:pic>
      <p:pic>
        <p:nvPicPr>
          <p:cNvPr id="8" name="Imagen 7" descr="http://www.mexican-authentic-recipes.com/images/carne_seca.jpg"/>
          <p:cNvPicPr/>
          <p:nvPr/>
        </p:nvPicPr>
        <p:blipFill rotWithShape="1">
          <a:blip r:embed="rId5" cstate="print">
            <a:extLst>
              <a:ext uri="{28A0092B-C50C-407E-A947-70E740481C1C}">
                <a14:useLocalDpi xmlns:a14="http://schemas.microsoft.com/office/drawing/2010/main" val="0"/>
              </a:ext>
            </a:extLst>
          </a:blip>
          <a:srcRect l="16667" b="11792"/>
          <a:stretch/>
        </p:blipFill>
        <p:spPr bwMode="auto">
          <a:xfrm>
            <a:off x="6804872" y="1896540"/>
            <a:ext cx="1725771" cy="1303041"/>
          </a:xfrm>
          <a:prstGeom prst="rect">
            <a:avLst/>
          </a:prstGeom>
          <a:noFill/>
          <a:ln>
            <a:noFill/>
          </a:ln>
          <a:extLst>
            <a:ext uri="{53640926-AAD7-44D8-BBD7-CCE9431645EC}">
              <a14:shadowObscured xmlns:a14="http://schemas.microsoft.com/office/drawing/2010/main"/>
            </a:ext>
          </a:extLst>
        </p:spPr>
      </p:pic>
      <p:sp>
        <p:nvSpPr>
          <p:cNvPr id="9" name="CuadroTexto 8"/>
          <p:cNvSpPr txBox="1"/>
          <p:nvPr/>
        </p:nvSpPr>
        <p:spPr>
          <a:xfrm>
            <a:off x="10261195" y="2356004"/>
            <a:ext cx="1638884" cy="830997"/>
          </a:xfrm>
          <a:prstGeom prst="rect">
            <a:avLst/>
          </a:prstGeom>
          <a:noFill/>
        </p:spPr>
        <p:txBody>
          <a:bodyPr wrap="square" rtlCol="0">
            <a:spAutoFit/>
          </a:bodyPr>
          <a:lstStyle/>
          <a:p>
            <a:pPr algn="just"/>
            <a:r>
              <a:rPr lang="es-EC" sz="1200" b="1" dirty="0" smtClean="0">
                <a:solidFill>
                  <a:srgbClr val="002060"/>
                </a:solidFill>
              </a:rPr>
              <a:t>Alimentos que les </a:t>
            </a:r>
          </a:p>
          <a:p>
            <a:pPr algn="just"/>
            <a:r>
              <a:rPr lang="es-EC" sz="1200" b="1" dirty="0" smtClean="0">
                <a:solidFill>
                  <a:srgbClr val="002060"/>
                </a:solidFill>
              </a:rPr>
              <a:t>ayudaba a subsistir </a:t>
            </a:r>
          </a:p>
          <a:p>
            <a:pPr algn="just"/>
            <a:r>
              <a:rPr lang="es-EC" sz="1200" b="1" dirty="0" smtClean="0">
                <a:solidFill>
                  <a:srgbClr val="002060"/>
                </a:solidFill>
              </a:rPr>
              <a:t>en épocas de </a:t>
            </a:r>
          </a:p>
          <a:p>
            <a:pPr algn="just"/>
            <a:r>
              <a:rPr lang="es-EC" sz="1200" b="1" dirty="0" smtClean="0">
                <a:solidFill>
                  <a:srgbClr val="002060"/>
                </a:solidFill>
              </a:rPr>
              <a:t>escasez</a:t>
            </a:r>
            <a:endParaRPr lang="es-EC" sz="1200" b="1" dirty="0">
              <a:solidFill>
                <a:srgbClr val="002060"/>
              </a:solidFill>
            </a:endParaRPr>
          </a:p>
        </p:txBody>
      </p:sp>
      <p:pic>
        <p:nvPicPr>
          <p:cNvPr id="10" name="Imagen 9" descr="http://cdn5.dibujos.net/dibujos/pintados/201246/pescado-comida-carnes-y-pescados-pintado-por-krysthel-978133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9128" y="2084421"/>
            <a:ext cx="1178441" cy="927278"/>
          </a:xfrm>
          <a:prstGeom prst="rect">
            <a:avLst/>
          </a:prstGeom>
          <a:noFill/>
          <a:ln>
            <a:noFill/>
          </a:ln>
        </p:spPr>
      </p:pic>
      <p:sp>
        <p:nvSpPr>
          <p:cNvPr id="11" name="Cerrar llave 10"/>
          <p:cNvSpPr/>
          <p:nvPr/>
        </p:nvSpPr>
        <p:spPr>
          <a:xfrm>
            <a:off x="9837569" y="1810745"/>
            <a:ext cx="386179" cy="1707883"/>
          </a:xfrm>
          <a:prstGeom prst="rightBrace">
            <a:avLst>
              <a:gd name="adj1" fmla="val 8333"/>
              <a:gd name="adj2" fmla="val 509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12"/>
          <p:cNvSpPr/>
          <p:nvPr/>
        </p:nvSpPr>
        <p:spPr>
          <a:xfrm>
            <a:off x="206063" y="3786389"/>
            <a:ext cx="11985937" cy="1219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4" name="Rectángulo 13"/>
          <p:cNvSpPr/>
          <p:nvPr/>
        </p:nvSpPr>
        <p:spPr>
          <a:xfrm>
            <a:off x="3792843" y="4176077"/>
            <a:ext cx="6096000" cy="887294"/>
          </a:xfrm>
          <a:prstGeom prst="rect">
            <a:avLst/>
          </a:prstGeom>
          <a:noFill/>
        </p:spPr>
        <p:txBody>
          <a:bodyPr wrap="square" rtlCol="0">
            <a:spAutoFit/>
          </a:bodyPr>
          <a:lstStyle/>
          <a:p>
            <a:pPr algn="just">
              <a:lnSpc>
                <a:spcPct val="150000"/>
              </a:lnSpc>
            </a:pPr>
            <a:r>
              <a:rPr lang="es-EC" sz="1200" b="1" i="1" dirty="0" smtClean="0">
                <a:solidFill>
                  <a:srgbClr val="002060"/>
                </a:solidFill>
              </a:rPr>
              <a:t>“El </a:t>
            </a:r>
            <a:r>
              <a:rPr lang="es-EC" sz="1200" b="1" i="1" dirty="0">
                <a:solidFill>
                  <a:srgbClr val="002060"/>
                </a:solidFill>
              </a:rPr>
              <a:t>proceso de deshidratación no es sino la eliminación de un 85% a un 90% de agua que se encuentra contenida en los alimentos, esto ayuda a la preservación sin que pierdan sus propiedades </a:t>
            </a:r>
            <a:r>
              <a:rPr lang="es-EC" sz="1200" b="1" i="1" dirty="0" smtClean="0">
                <a:solidFill>
                  <a:srgbClr val="002060"/>
                </a:solidFill>
              </a:rPr>
              <a:t>nutritivas”.</a:t>
            </a:r>
            <a:endParaRPr lang="es-EC" sz="1200" b="1" i="1" dirty="0">
              <a:solidFill>
                <a:srgbClr val="002060"/>
              </a:solidFill>
            </a:endParaRPr>
          </a:p>
        </p:txBody>
      </p:sp>
      <p:pic>
        <p:nvPicPr>
          <p:cNvPr id="15" name="Imagen 14"/>
          <p:cNvPicPr/>
          <p:nvPr/>
        </p:nvPicPr>
        <p:blipFill>
          <a:blip r:embed="rId7">
            <a:extLst>
              <a:ext uri="{28A0092B-C50C-407E-A947-70E740481C1C}">
                <a14:useLocalDpi xmlns:a14="http://schemas.microsoft.com/office/drawing/2010/main" val="0"/>
              </a:ext>
            </a:extLst>
          </a:blip>
          <a:srcRect/>
          <a:stretch>
            <a:fillRect/>
          </a:stretch>
        </p:blipFill>
        <p:spPr bwMode="auto">
          <a:xfrm>
            <a:off x="2800349" y="5312113"/>
            <a:ext cx="2061389" cy="1230928"/>
          </a:xfrm>
          <a:prstGeom prst="rect">
            <a:avLst/>
          </a:prstGeom>
          <a:noFill/>
          <a:ln>
            <a:noFill/>
          </a:ln>
        </p:spPr>
      </p:pic>
      <p:pic>
        <p:nvPicPr>
          <p:cNvPr id="16" name="Imagen 15" descr="C:\Users\user\Desktop\TESIS\fot\2015-03-24 15.13.5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5118" y="5217141"/>
            <a:ext cx="1872451" cy="1305190"/>
          </a:xfrm>
          <a:prstGeom prst="rect">
            <a:avLst/>
          </a:prstGeom>
          <a:noFill/>
          <a:ln>
            <a:noFill/>
          </a:ln>
        </p:spPr>
      </p:pic>
      <p:sp>
        <p:nvSpPr>
          <p:cNvPr id="17" name="Flecha izquierda y derecha 16"/>
          <p:cNvSpPr/>
          <p:nvPr/>
        </p:nvSpPr>
        <p:spPr>
          <a:xfrm>
            <a:off x="5473270" y="5625037"/>
            <a:ext cx="1880315" cy="489398"/>
          </a:xfrm>
          <a:prstGeom prst="lef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b="1" dirty="0" smtClean="0">
                <a:solidFill>
                  <a:srgbClr val="FFC000"/>
                </a:solidFill>
              </a:rPr>
              <a:t>2 Métodos</a:t>
            </a:r>
          </a:p>
        </p:txBody>
      </p:sp>
      <p:sp>
        <p:nvSpPr>
          <p:cNvPr id="18" name="Rectángulo 17"/>
          <p:cNvSpPr/>
          <p:nvPr/>
        </p:nvSpPr>
        <p:spPr>
          <a:xfrm>
            <a:off x="2660489" y="289774"/>
            <a:ext cx="742872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ANTECEDENTES DEL PROCESO DE DESHIDRATACIÓN DE FRUTAS</a:t>
            </a:r>
          </a:p>
        </p:txBody>
      </p:sp>
    </p:spTree>
    <p:extLst>
      <p:ext uri="{BB962C8B-B14F-4D97-AF65-F5344CB8AC3E}">
        <p14:creationId xmlns:p14="http://schemas.microsoft.com/office/powerpoint/2010/main" val="111207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echa curvada hacia la derecha 17"/>
          <p:cNvSpPr/>
          <p:nvPr/>
        </p:nvSpPr>
        <p:spPr>
          <a:xfrm>
            <a:off x="6284642" y="3894822"/>
            <a:ext cx="419890" cy="621937"/>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sp>
        <p:nvSpPr>
          <p:cNvPr id="17" name="Flecha curvada hacia la derecha 16"/>
          <p:cNvSpPr/>
          <p:nvPr/>
        </p:nvSpPr>
        <p:spPr>
          <a:xfrm>
            <a:off x="8437819" y="4196856"/>
            <a:ext cx="419890" cy="621937"/>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solidFill>
                <a:schemeClr val="tx1"/>
              </a:solidFill>
            </a:endParaRPr>
          </a:p>
        </p:txBody>
      </p:sp>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858985" y="1914615"/>
            <a:ext cx="1805424" cy="1755864"/>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1820727" y="1393598"/>
            <a:ext cx="1638884" cy="523220"/>
          </a:xfrm>
          <a:prstGeom prst="rect">
            <a:avLst/>
          </a:prstGeom>
          <a:noFill/>
        </p:spPr>
        <p:txBody>
          <a:bodyPr wrap="square" rtlCol="0">
            <a:spAutoFit/>
          </a:bodyPr>
          <a:lstStyle/>
          <a:p>
            <a:pPr algn="ctr"/>
            <a:r>
              <a:rPr lang="es-EC" sz="1400" b="1" dirty="0" smtClean="0">
                <a:solidFill>
                  <a:srgbClr val="002060"/>
                </a:solidFill>
              </a:rPr>
              <a:t>Recepción de  materia Prima</a:t>
            </a:r>
            <a:endParaRPr lang="es-EC" sz="1400" b="1" dirty="0">
              <a:solidFill>
                <a:srgbClr val="002060"/>
              </a:solidFill>
            </a:endParaRPr>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050338" y="2208965"/>
            <a:ext cx="2021092" cy="1685857"/>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4241442" y="1887713"/>
            <a:ext cx="1638884" cy="307777"/>
          </a:xfrm>
          <a:prstGeom prst="rect">
            <a:avLst/>
          </a:prstGeom>
          <a:noFill/>
        </p:spPr>
        <p:txBody>
          <a:bodyPr wrap="square" rtlCol="0">
            <a:spAutoFit/>
          </a:bodyPr>
          <a:lstStyle/>
          <a:p>
            <a:pPr algn="ctr"/>
            <a:r>
              <a:rPr lang="es-EC" sz="1400" b="1" dirty="0" smtClean="0">
                <a:solidFill>
                  <a:srgbClr val="002060"/>
                </a:solidFill>
              </a:rPr>
              <a:t>Clasificación</a:t>
            </a:r>
            <a:endParaRPr lang="es-EC" sz="1400" b="1" dirty="0">
              <a:solidFill>
                <a:srgbClr val="002060"/>
              </a:solidFill>
            </a:endParaRPr>
          </a:p>
        </p:txBody>
      </p:sp>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6366559" y="2589907"/>
            <a:ext cx="1776131" cy="1439907"/>
          </a:xfrm>
          <a:prstGeom prst="rect">
            <a:avLst/>
          </a:prstGeom>
          <a:ln>
            <a:noFill/>
          </a:ln>
          <a:effectLst>
            <a:outerShdw blurRad="292100" dist="139700" dir="2700000" algn="tl" rotWithShape="0">
              <a:srgbClr val="333333">
                <a:alpha val="65000"/>
              </a:srgbClr>
            </a:outerShdw>
          </a:effectLst>
        </p:spPr>
      </p:pic>
      <p:sp>
        <p:nvSpPr>
          <p:cNvPr id="9" name="CuadroTexto 8"/>
          <p:cNvSpPr txBox="1"/>
          <p:nvPr/>
        </p:nvSpPr>
        <p:spPr>
          <a:xfrm>
            <a:off x="6435182" y="2092450"/>
            <a:ext cx="1638884" cy="307777"/>
          </a:xfrm>
          <a:prstGeom prst="rect">
            <a:avLst/>
          </a:prstGeom>
          <a:noFill/>
        </p:spPr>
        <p:txBody>
          <a:bodyPr wrap="square" rtlCol="0">
            <a:spAutoFit/>
          </a:bodyPr>
          <a:lstStyle/>
          <a:p>
            <a:pPr algn="ctr"/>
            <a:r>
              <a:rPr lang="es-EC" sz="1400" b="1" dirty="0" smtClean="0">
                <a:solidFill>
                  <a:srgbClr val="002060"/>
                </a:solidFill>
              </a:rPr>
              <a:t>Lavado</a:t>
            </a:r>
          </a:p>
        </p:txBody>
      </p:sp>
      <p:pic>
        <p:nvPicPr>
          <p:cNvPr id="10" name="Imagen 9"/>
          <p:cNvPicPr/>
          <p:nvPr/>
        </p:nvPicPr>
        <p:blipFill>
          <a:blip r:embed="rId6">
            <a:extLst>
              <a:ext uri="{28A0092B-C50C-407E-A947-70E740481C1C}">
                <a14:useLocalDpi xmlns:a14="http://schemas.microsoft.com/office/drawing/2010/main" val="0"/>
              </a:ext>
            </a:extLst>
          </a:blip>
          <a:srcRect/>
          <a:stretch>
            <a:fillRect/>
          </a:stretch>
        </p:blipFill>
        <p:spPr bwMode="auto">
          <a:xfrm>
            <a:off x="6543124" y="4617248"/>
            <a:ext cx="1728293" cy="1363282"/>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6543124" y="4307891"/>
            <a:ext cx="1638884" cy="307777"/>
          </a:xfrm>
          <a:prstGeom prst="rect">
            <a:avLst/>
          </a:prstGeom>
          <a:noFill/>
        </p:spPr>
        <p:txBody>
          <a:bodyPr wrap="square" rtlCol="0">
            <a:spAutoFit/>
          </a:bodyPr>
          <a:lstStyle/>
          <a:p>
            <a:pPr algn="ctr"/>
            <a:r>
              <a:rPr lang="es-EC" sz="1400" b="1" dirty="0" smtClean="0">
                <a:solidFill>
                  <a:srgbClr val="002060"/>
                </a:solidFill>
              </a:rPr>
              <a:t>Relavado</a:t>
            </a:r>
          </a:p>
        </p:txBody>
      </p:sp>
      <p:pic>
        <p:nvPicPr>
          <p:cNvPr id="12" name="Imagen 11"/>
          <p:cNvPicPr>
            <a:picLocks noChangeAspect="1"/>
          </p:cNvPicPr>
          <p:nvPr/>
        </p:nvPicPr>
        <p:blipFill>
          <a:blip r:embed="rId7"/>
          <a:stretch>
            <a:fillRect/>
          </a:stretch>
        </p:blipFill>
        <p:spPr>
          <a:xfrm>
            <a:off x="8528619" y="2873129"/>
            <a:ext cx="1718466" cy="1520147"/>
          </a:xfrm>
          <a:prstGeom prst="rect">
            <a:avLst/>
          </a:prstGeom>
          <a:ln>
            <a:noFill/>
          </a:ln>
          <a:effectLst>
            <a:outerShdw blurRad="292100" dist="139700" dir="2700000" algn="tl" rotWithShape="0">
              <a:srgbClr val="333333">
                <a:alpha val="65000"/>
              </a:srgbClr>
            </a:outerShdw>
          </a:effectLst>
        </p:spPr>
      </p:pic>
      <p:sp>
        <p:nvSpPr>
          <p:cNvPr id="13" name="CuadroTexto 12"/>
          <p:cNvSpPr txBox="1"/>
          <p:nvPr/>
        </p:nvSpPr>
        <p:spPr>
          <a:xfrm>
            <a:off x="8437819" y="2531412"/>
            <a:ext cx="1638884" cy="307777"/>
          </a:xfrm>
          <a:prstGeom prst="rect">
            <a:avLst/>
          </a:prstGeom>
          <a:noFill/>
        </p:spPr>
        <p:txBody>
          <a:bodyPr wrap="square" rtlCol="0">
            <a:spAutoFit/>
          </a:bodyPr>
          <a:lstStyle/>
          <a:p>
            <a:pPr algn="ctr"/>
            <a:r>
              <a:rPr lang="es-EC" sz="1400" b="1" dirty="0" smtClean="0">
                <a:solidFill>
                  <a:srgbClr val="002060"/>
                </a:solidFill>
              </a:rPr>
              <a:t>Pelado</a:t>
            </a:r>
          </a:p>
        </p:txBody>
      </p:sp>
      <p:pic>
        <p:nvPicPr>
          <p:cNvPr id="14" name="Imagen 13"/>
          <p:cNvPicPr>
            <a:picLocks noChangeAspect="1"/>
          </p:cNvPicPr>
          <p:nvPr/>
        </p:nvPicPr>
        <p:blipFill>
          <a:blip r:embed="rId8"/>
          <a:stretch>
            <a:fillRect/>
          </a:stretch>
        </p:blipFill>
        <p:spPr>
          <a:xfrm>
            <a:off x="8647764" y="4924723"/>
            <a:ext cx="1480176" cy="1270829"/>
          </a:xfrm>
          <a:prstGeom prst="rect">
            <a:avLst/>
          </a:prstGeom>
          <a:ln>
            <a:noFill/>
          </a:ln>
          <a:effectLst>
            <a:outerShdw blurRad="292100" dist="139700" dir="2700000" algn="tl" rotWithShape="0">
              <a:srgbClr val="333333">
                <a:alpha val="65000"/>
              </a:srgbClr>
            </a:outerShdw>
          </a:effectLst>
        </p:spPr>
      </p:pic>
      <p:sp>
        <p:nvSpPr>
          <p:cNvPr id="15" name="CuadroTexto 14"/>
          <p:cNvSpPr txBox="1"/>
          <p:nvPr/>
        </p:nvSpPr>
        <p:spPr>
          <a:xfrm>
            <a:off x="8486748" y="4632849"/>
            <a:ext cx="1638884" cy="307777"/>
          </a:xfrm>
          <a:prstGeom prst="rect">
            <a:avLst/>
          </a:prstGeom>
          <a:noFill/>
        </p:spPr>
        <p:txBody>
          <a:bodyPr wrap="square" rtlCol="0">
            <a:spAutoFit/>
          </a:bodyPr>
          <a:lstStyle/>
          <a:p>
            <a:pPr algn="ctr"/>
            <a:r>
              <a:rPr lang="es-EC" sz="1400" b="1" dirty="0" smtClean="0">
                <a:solidFill>
                  <a:srgbClr val="002060"/>
                </a:solidFill>
              </a:rPr>
              <a:t>Cortado</a:t>
            </a:r>
          </a:p>
        </p:txBody>
      </p:sp>
      <p:sp>
        <p:nvSpPr>
          <p:cNvPr id="19" name="Rectángulo 18"/>
          <p:cNvSpPr/>
          <p:nvPr/>
        </p:nvSpPr>
        <p:spPr>
          <a:xfrm>
            <a:off x="2660489" y="289774"/>
            <a:ext cx="742872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PROCESO PARA LA DESHIDRATACIÓN DE FRUTAS</a:t>
            </a:r>
          </a:p>
        </p:txBody>
      </p:sp>
    </p:spTree>
    <p:extLst>
      <p:ext uri="{BB962C8B-B14F-4D97-AF65-F5344CB8AC3E}">
        <p14:creationId xmlns:p14="http://schemas.microsoft.com/office/powerpoint/2010/main" val="298017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CuadroTexto 4"/>
          <p:cNvSpPr txBox="1"/>
          <p:nvPr/>
        </p:nvSpPr>
        <p:spPr>
          <a:xfrm>
            <a:off x="1349704" y="1337104"/>
            <a:ext cx="1746721" cy="523220"/>
          </a:xfrm>
          <a:prstGeom prst="rect">
            <a:avLst/>
          </a:prstGeom>
          <a:noFill/>
        </p:spPr>
        <p:txBody>
          <a:bodyPr wrap="square" rtlCol="0">
            <a:spAutoFit/>
          </a:bodyPr>
          <a:lstStyle/>
          <a:p>
            <a:pPr algn="ctr"/>
            <a:r>
              <a:rPr lang="es-EC" sz="1400" b="1" dirty="0" smtClean="0">
                <a:solidFill>
                  <a:srgbClr val="002060"/>
                </a:solidFill>
              </a:rPr>
              <a:t>Colocación de la fruta en bandejas</a:t>
            </a:r>
            <a:endParaRPr lang="es-EC" sz="1400" b="1" dirty="0">
              <a:solidFill>
                <a:srgbClr val="002060"/>
              </a:solidFill>
            </a:endParaRPr>
          </a:p>
        </p:txBody>
      </p:sp>
      <p:sp>
        <p:nvSpPr>
          <p:cNvPr id="7" name="CuadroTexto 6"/>
          <p:cNvSpPr txBox="1"/>
          <p:nvPr/>
        </p:nvSpPr>
        <p:spPr>
          <a:xfrm>
            <a:off x="3959684" y="2117967"/>
            <a:ext cx="1638884" cy="307777"/>
          </a:xfrm>
          <a:prstGeom prst="rect">
            <a:avLst/>
          </a:prstGeom>
          <a:noFill/>
        </p:spPr>
        <p:txBody>
          <a:bodyPr wrap="square" rtlCol="0">
            <a:spAutoFit/>
          </a:bodyPr>
          <a:lstStyle/>
          <a:p>
            <a:pPr algn="ctr"/>
            <a:r>
              <a:rPr lang="es-EC" sz="1400" b="1" dirty="0" smtClean="0">
                <a:solidFill>
                  <a:srgbClr val="002060"/>
                </a:solidFill>
              </a:rPr>
              <a:t>Deshidratación</a:t>
            </a:r>
            <a:endParaRPr lang="es-EC" sz="1400" b="1" dirty="0">
              <a:solidFill>
                <a:srgbClr val="002060"/>
              </a:solidFill>
            </a:endParaRPr>
          </a:p>
        </p:txBody>
      </p:sp>
      <p:sp>
        <p:nvSpPr>
          <p:cNvPr id="13" name="CuadroTexto 12"/>
          <p:cNvSpPr txBox="1"/>
          <p:nvPr/>
        </p:nvSpPr>
        <p:spPr>
          <a:xfrm>
            <a:off x="6398573" y="2328967"/>
            <a:ext cx="1638884" cy="307777"/>
          </a:xfrm>
          <a:prstGeom prst="rect">
            <a:avLst/>
          </a:prstGeom>
          <a:noFill/>
        </p:spPr>
        <p:txBody>
          <a:bodyPr wrap="square" rtlCol="0">
            <a:spAutoFit/>
          </a:bodyPr>
          <a:lstStyle/>
          <a:p>
            <a:pPr algn="ctr"/>
            <a:r>
              <a:rPr lang="es-EC" sz="1400" b="1" dirty="0" smtClean="0">
                <a:solidFill>
                  <a:srgbClr val="002060"/>
                </a:solidFill>
              </a:rPr>
              <a:t>Enfriamiento</a:t>
            </a:r>
          </a:p>
        </p:txBody>
      </p:sp>
      <p:pic>
        <p:nvPicPr>
          <p:cNvPr id="19" name="Imagen 18"/>
          <p:cNvPicPr/>
          <p:nvPr/>
        </p:nvPicPr>
        <p:blipFill>
          <a:blip r:embed="rId3">
            <a:extLst>
              <a:ext uri="{28A0092B-C50C-407E-A947-70E740481C1C}">
                <a14:useLocalDpi xmlns:a14="http://schemas.microsoft.com/office/drawing/2010/main" val="0"/>
              </a:ext>
            </a:extLst>
          </a:blip>
          <a:srcRect/>
          <a:stretch>
            <a:fillRect/>
          </a:stretch>
        </p:blipFill>
        <p:spPr bwMode="auto">
          <a:xfrm>
            <a:off x="883288" y="2195490"/>
            <a:ext cx="2319386" cy="1266578"/>
          </a:xfrm>
          <a:prstGeom prst="rect">
            <a:avLst/>
          </a:prstGeom>
          <a:ln>
            <a:noFill/>
          </a:ln>
          <a:effectLst>
            <a:outerShdw blurRad="292100" dist="139700" dir="2700000" algn="tl" rotWithShape="0">
              <a:srgbClr val="333333">
                <a:alpha val="65000"/>
              </a:srgbClr>
            </a:outerShdw>
          </a:effectLst>
        </p:spPr>
      </p:pic>
      <p:pic>
        <p:nvPicPr>
          <p:cNvPr id="20" name="Imagen 19"/>
          <p:cNvPicPr>
            <a:picLocks noChangeAspect="1"/>
          </p:cNvPicPr>
          <p:nvPr/>
        </p:nvPicPr>
        <p:blipFill>
          <a:blip r:embed="rId4"/>
          <a:stretch>
            <a:fillRect/>
          </a:stretch>
        </p:blipFill>
        <p:spPr>
          <a:xfrm>
            <a:off x="874576" y="4105920"/>
            <a:ext cx="2319386" cy="1332727"/>
          </a:xfrm>
          <a:prstGeom prst="rect">
            <a:avLst/>
          </a:prstGeom>
          <a:ln>
            <a:noFill/>
          </a:ln>
          <a:effectLst>
            <a:outerShdw blurRad="292100" dist="139700" dir="2700000" algn="tl" rotWithShape="0">
              <a:srgbClr val="333333">
                <a:alpha val="65000"/>
              </a:srgbClr>
            </a:outerShdw>
          </a:effectLst>
        </p:spPr>
      </p:pic>
      <p:sp>
        <p:nvSpPr>
          <p:cNvPr id="21" name="CuadroTexto 20"/>
          <p:cNvSpPr txBox="1"/>
          <p:nvPr/>
        </p:nvSpPr>
        <p:spPr>
          <a:xfrm>
            <a:off x="413217" y="1916333"/>
            <a:ext cx="1638884" cy="307777"/>
          </a:xfrm>
          <a:prstGeom prst="rect">
            <a:avLst/>
          </a:prstGeom>
          <a:noFill/>
        </p:spPr>
        <p:txBody>
          <a:bodyPr wrap="square" rtlCol="0">
            <a:spAutoFit/>
          </a:bodyPr>
          <a:lstStyle/>
          <a:p>
            <a:pPr algn="ctr"/>
            <a:r>
              <a:rPr lang="es-EC" sz="1400" b="1" dirty="0" smtClean="0">
                <a:solidFill>
                  <a:srgbClr val="002060"/>
                </a:solidFill>
              </a:rPr>
              <a:t>Uvilla</a:t>
            </a:r>
          </a:p>
        </p:txBody>
      </p:sp>
      <p:sp>
        <p:nvSpPr>
          <p:cNvPr id="23" name="CuadroTexto 22"/>
          <p:cNvSpPr txBox="1"/>
          <p:nvPr/>
        </p:nvSpPr>
        <p:spPr>
          <a:xfrm>
            <a:off x="328371" y="3798143"/>
            <a:ext cx="1638884" cy="307777"/>
          </a:xfrm>
          <a:prstGeom prst="rect">
            <a:avLst/>
          </a:prstGeom>
          <a:noFill/>
        </p:spPr>
        <p:txBody>
          <a:bodyPr wrap="square" rtlCol="0">
            <a:spAutoFit/>
          </a:bodyPr>
          <a:lstStyle/>
          <a:p>
            <a:pPr algn="ctr"/>
            <a:r>
              <a:rPr lang="es-EC" sz="1400" b="1" dirty="0" smtClean="0">
                <a:solidFill>
                  <a:srgbClr val="002060"/>
                </a:solidFill>
              </a:rPr>
              <a:t>Piña</a:t>
            </a:r>
          </a:p>
        </p:txBody>
      </p:sp>
      <p:pic>
        <p:nvPicPr>
          <p:cNvPr id="24" name="Imagen 23"/>
          <p:cNvPicPr/>
          <p:nvPr/>
        </p:nvPicPr>
        <p:blipFill>
          <a:blip r:embed="rId5">
            <a:extLst>
              <a:ext uri="{28A0092B-C50C-407E-A947-70E740481C1C}">
                <a14:useLocalDpi xmlns:a14="http://schemas.microsoft.com/office/drawing/2010/main" val="0"/>
              </a:ext>
            </a:extLst>
          </a:blip>
          <a:srcRect/>
          <a:stretch>
            <a:fillRect/>
          </a:stretch>
        </p:blipFill>
        <p:spPr bwMode="auto">
          <a:xfrm>
            <a:off x="3428379" y="2485719"/>
            <a:ext cx="2701495" cy="1693589"/>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3695813" y="4772283"/>
            <a:ext cx="2356416" cy="1384995"/>
          </a:xfrm>
          <a:prstGeom prst="rect">
            <a:avLst/>
          </a:prstGeom>
          <a:noFill/>
        </p:spPr>
        <p:txBody>
          <a:bodyPr wrap="square" rtlCol="0">
            <a:spAutoFit/>
          </a:bodyPr>
          <a:lstStyle/>
          <a:p>
            <a:pPr algn="just"/>
            <a:r>
              <a:rPr lang="es-EC" sz="1050" b="1" dirty="0">
                <a:solidFill>
                  <a:srgbClr val="002060"/>
                </a:solidFill>
              </a:rPr>
              <a:t>T</a:t>
            </a:r>
            <a:r>
              <a:rPr lang="es-EC" sz="1050" b="1" dirty="0" smtClean="0">
                <a:solidFill>
                  <a:srgbClr val="002060"/>
                </a:solidFill>
              </a:rPr>
              <a:t>emperatura </a:t>
            </a:r>
            <a:r>
              <a:rPr lang="es-EC" sz="1050" b="1" dirty="0">
                <a:solidFill>
                  <a:srgbClr val="002060"/>
                </a:solidFill>
              </a:rPr>
              <a:t>recomendada de 50º  a 60º  </a:t>
            </a:r>
            <a:r>
              <a:rPr lang="es-EC" sz="1050" b="1" dirty="0" smtClean="0">
                <a:solidFill>
                  <a:srgbClr val="002060"/>
                </a:solidFill>
              </a:rPr>
              <a:t>C.</a:t>
            </a:r>
          </a:p>
          <a:p>
            <a:pPr algn="just"/>
            <a:endParaRPr lang="es-EC" sz="1050" b="1" dirty="0" smtClean="0">
              <a:solidFill>
                <a:srgbClr val="002060"/>
              </a:solidFill>
            </a:endParaRPr>
          </a:p>
          <a:p>
            <a:pPr algn="just"/>
            <a:r>
              <a:rPr lang="es-EC" sz="1050" b="1" dirty="0" smtClean="0">
                <a:solidFill>
                  <a:srgbClr val="002060"/>
                </a:solidFill>
              </a:rPr>
              <a:t>Un tiempo </a:t>
            </a:r>
            <a:r>
              <a:rPr lang="es-EC" sz="1050" b="1" dirty="0">
                <a:solidFill>
                  <a:srgbClr val="002060"/>
                </a:solidFill>
              </a:rPr>
              <a:t>que varía de acuerdo al tipo de fruta, por ejemplo para la uvilla es de 30 horas, para el banano de 20 a 25 horas, para la piña de 24h a 26h</a:t>
            </a:r>
          </a:p>
        </p:txBody>
      </p:sp>
      <p:sp>
        <p:nvSpPr>
          <p:cNvPr id="6" name="Flecha a la derecha con bandas 5"/>
          <p:cNvSpPr/>
          <p:nvPr/>
        </p:nvSpPr>
        <p:spPr>
          <a:xfrm rot="5400000">
            <a:off x="4702832" y="4309406"/>
            <a:ext cx="325682" cy="332779"/>
          </a:xfrm>
          <a:prstGeom prst="strip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18" name="Imagen 17"/>
          <p:cNvPicPr/>
          <p:nvPr/>
        </p:nvPicPr>
        <p:blipFill>
          <a:blip r:embed="rId6">
            <a:extLst>
              <a:ext uri="{28A0092B-C50C-407E-A947-70E740481C1C}">
                <a14:useLocalDpi xmlns:a14="http://schemas.microsoft.com/office/drawing/2010/main" val="0"/>
              </a:ext>
            </a:extLst>
          </a:blip>
          <a:srcRect/>
          <a:stretch>
            <a:fillRect/>
          </a:stretch>
        </p:blipFill>
        <p:spPr bwMode="auto">
          <a:xfrm>
            <a:off x="6338374" y="2852187"/>
            <a:ext cx="1970439" cy="1577323"/>
          </a:xfrm>
          <a:prstGeom prst="rect">
            <a:avLst/>
          </a:prstGeom>
          <a:ln>
            <a:noFill/>
          </a:ln>
          <a:effectLst>
            <a:outerShdw blurRad="292100" dist="139700" dir="2700000" algn="tl" rotWithShape="0">
              <a:srgbClr val="333333">
                <a:alpha val="65000"/>
              </a:srgbClr>
            </a:outerShdw>
          </a:effectLst>
        </p:spPr>
      </p:pic>
      <p:sp>
        <p:nvSpPr>
          <p:cNvPr id="22" name="CuadroTexto 21"/>
          <p:cNvSpPr txBox="1"/>
          <p:nvPr/>
        </p:nvSpPr>
        <p:spPr>
          <a:xfrm>
            <a:off x="8369012" y="2698298"/>
            <a:ext cx="1638884" cy="307777"/>
          </a:xfrm>
          <a:prstGeom prst="rect">
            <a:avLst/>
          </a:prstGeom>
          <a:noFill/>
        </p:spPr>
        <p:txBody>
          <a:bodyPr wrap="square" rtlCol="0">
            <a:spAutoFit/>
          </a:bodyPr>
          <a:lstStyle/>
          <a:p>
            <a:pPr algn="ctr"/>
            <a:r>
              <a:rPr lang="es-EC" sz="1400" b="1" dirty="0" smtClean="0">
                <a:solidFill>
                  <a:srgbClr val="002060"/>
                </a:solidFill>
              </a:rPr>
              <a:t>Empacado</a:t>
            </a:r>
          </a:p>
        </p:txBody>
      </p:sp>
      <p:pic>
        <p:nvPicPr>
          <p:cNvPr id="26" name="Imagen 25" descr="C:\Users\user\Desktop\TESIS\fot\2015-03-24 15.12.0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9264" y="3014291"/>
            <a:ext cx="1490044" cy="1624346"/>
          </a:xfrm>
          <a:prstGeom prst="rect">
            <a:avLst/>
          </a:prstGeom>
          <a:ln>
            <a:noFill/>
          </a:ln>
          <a:effectLst>
            <a:outerShdw blurRad="292100" dist="139700" dir="2700000" algn="tl" rotWithShape="0">
              <a:srgbClr val="333333">
                <a:alpha val="65000"/>
              </a:srgbClr>
            </a:outerShdw>
          </a:effectLst>
        </p:spPr>
      </p:pic>
      <p:pic>
        <p:nvPicPr>
          <p:cNvPr id="27" name="Imagen 26" descr="C:\Users\user\Desktop\TESIS\fot\2015-03-24 15.12.2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9793" y="3408888"/>
            <a:ext cx="1566255" cy="1523720"/>
          </a:xfrm>
          <a:prstGeom prst="rect">
            <a:avLst/>
          </a:prstGeom>
          <a:ln>
            <a:noFill/>
          </a:ln>
          <a:effectLst>
            <a:outerShdw blurRad="292100" dist="139700" dir="2700000" algn="tl" rotWithShape="0">
              <a:srgbClr val="333333">
                <a:alpha val="65000"/>
              </a:srgbClr>
            </a:outerShdw>
          </a:effectLst>
        </p:spPr>
      </p:pic>
      <p:sp>
        <p:nvSpPr>
          <p:cNvPr id="28" name="CuadroTexto 27"/>
          <p:cNvSpPr txBox="1"/>
          <p:nvPr/>
        </p:nvSpPr>
        <p:spPr>
          <a:xfrm>
            <a:off x="10167129" y="3101111"/>
            <a:ext cx="1771585" cy="307777"/>
          </a:xfrm>
          <a:prstGeom prst="rect">
            <a:avLst/>
          </a:prstGeom>
          <a:noFill/>
        </p:spPr>
        <p:txBody>
          <a:bodyPr wrap="square" rtlCol="0">
            <a:spAutoFit/>
          </a:bodyPr>
          <a:lstStyle/>
          <a:p>
            <a:pPr algn="ctr"/>
            <a:r>
              <a:rPr lang="es-EC" sz="1400" b="1" dirty="0" smtClean="0">
                <a:solidFill>
                  <a:srgbClr val="002060"/>
                </a:solidFill>
              </a:rPr>
              <a:t>Almacenamiento</a:t>
            </a:r>
          </a:p>
        </p:txBody>
      </p:sp>
      <p:sp>
        <p:nvSpPr>
          <p:cNvPr id="25" name="Rectángulo 24"/>
          <p:cNvSpPr/>
          <p:nvPr/>
        </p:nvSpPr>
        <p:spPr>
          <a:xfrm>
            <a:off x="2660489" y="289774"/>
            <a:ext cx="742872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PROCESO PARA LA DESHIDRATACIÓN DE FRUTAS</a:t>
            </a:r>
          </a:p>
        </p:txBody>
      </p:sp>
    </p:spTree>
    <p:extLst>
      <p:ext uri="{BB962C8B-B14F-4D97-AF65-F5344CB8AC3E}">
        <p14:creationId xmlns:p14="http://schemas.microsoft.com/office/powerpoint/2010/main" val="270958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Rectángulo redondeado 4"/>
          <p:cNvSpPr/>
          <p:nvPr/>
        </p:nvSpPr>
        <p:spPr>
          <a:xfrm>
            <a:off x="1577660" y="1178420"/>
            <a:ext cx="2408350" cy="4507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b="1" i="1" dirty="0" smtClean="0">
                <a:solidFill>
                  <a:srgbClr val="002060"/>
                </a:solidFill>
              </a:rPr>
              <a:t>Características</a:t>
            </a:r>
            <a:endParaRPr lang="es-EC" sz="1600" b="1" i="1" dirty="0">
              <a:solidFill>
                <a:srgbClr val="002060"/>
              </a:solidFill>
            </a:endParaRPr>
          </a:p>
        </p:txBody>
      </p:sp>
      <p:sp>
        <p:nvSpPr>
          <p:cNvPr id="8" name="Rectángulo redondeado 7"/>
          <p:cNvSpPr/>
          <p:nvPr/>
        </p:nvSpPr>
        <p:spPr>
          <a:xfrm>
            <a:off x="5303949" y="1126904"/>
            <a:ext cx="2410496" cy="4507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b="1" i="1" smtClean="0">
                <a:solidFill>
                  <a:srgbClr val="002060"/>
                </a:solidFill>
              </a:rPr>
              <a:t>Situación Actual</a:t>
            </a:r>
            <a:endParaRPr lang="es-EC" sz="1600" b="1" i="1" dirty="0">
              <a:solidFill>
                <a:srgbClr val="002060"/>
              </a:solidFill>
            </a:endParaRPr>
          </a:p>
        </p:txBody>
      </p:sp>
      <p:sp>
        <p:nvSpPr>
          <p:cNvPr id="9" name="Rectángulo redondeado 8"/>
          <p:cNvSpPr/>
          <p:nvPr/>
        </p:nvSpPr>
        <p:spPr>
          <a:xfrm>
            <a:off x="8613731" y="1109835"/>
            <a:ext cx="2803301" cy="682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i="1" dirty="0" smtClean="0">
                <a:solidFill>
                  <a:srgbClr val="002060"/>
                </a:solidFill>
              </a:rPr>
              <a:t>Consorcio de exportación ECUA-DEHYD</a:t>
            </a:r>
            <a:endParaRPr lang="es-EC" sz="1600" b="1" i="1" dirty="0">
              <a:solidFill>
                <a:srgbClr val="002060"/>
              </a:solidFill>
            </a:endParaRPr>
          </a:p>
        </p:txBody>
      </p:sp>
      <p:sp>
        <p:nvSpPr>
          <p:cNvPr id="11" name="Rectángulo redondeado 10"/>
          <p:cNvSpPr/>
          <p:nvPr/>
        </p:nvSpPr>
        <p:spPr>
          <a:xfrm>
            <a:off x="1287888" y="3319528"/>
            <a:ext cx="3258356" cy="3432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Arial" panose="020B0604020202020204" pitchFamily="34" charset="0"/>
              <a:buChar char="•"/>
            </a:pPr>
            <a:r>
              <a:rPr lang="es-EC" sz="1100" b="1" dirty="0">
                <a:solidFill>
                  <a:srgbClr val="002060"/>
                </a:solidFill>
              </a:rPr>
              <a:t>No pierden sus vitaminas y </a:t>
            </a:r>
            <a:r>
              <a:rPr lang="es-EC" sz="1100" b="1" dirty="0" smtClean="0">
                <a:solidFill>
                  <a:srgbClr val="002060"/>
                </a:solidFill>
              </a:rPr>
              <a:t>minerales</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Ideales como </a:t>
            </a:r>
            <a:r>
              <a:rPr lang="es-EC" sz="1100" b="1" dirty="0" smtClean="0">
                <a:solidFill>
                  <a:srgbClr val="002060"/>
                </a:solidFill>
              </a:rPr>
              <a:t>aperitivos, con un alto contenido energético.</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Gran concentración de fibra y </a:t>
            </a:r>
            <a:r>
              <a:rPr lang="es-EC" sz="1100" b="1" dirty="0" smtClean="0">
                <a:solidFill>
                  <a:srgbClr val="002060"/>
                </a:solidFill>
              </a:rPr>
              <a:t>azúcares 1005 naturales.</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No contienen grasa ni </a:t>
            </a:r>
            <a:r>
              <a:rPr lang="es-EC" sz="1100" b="1" dirty="0" smtClean="0">
                <a:solidFill>
                  <a:srgbClr val="002060"/>
                </a:solidFill>
              </a:rPr>
              <a:t>colesterol.</a:t>
            </a:r>
          </a:p>
          <a:p>
            <a:endParaRPr lang="es-EC" sz="1100" b="1" dirty="0">
              <a:solidFill>
                <a:srgbClr val="002060"/>
              </a:solidFill>
            </a:endParaRPr>
          </a:p>
          <a:p>
            <a:pPr marL="171450" indent="-171450">
              <a:buFont typeface="Arial" panose="020B0604020202020204" pitchFamily="34" charset="0"/>
              <a:buChar char="•"/>
            </a:pPr>
            <a:r>
              <a:rPr lang="es-EC" sz="1100" b="1" dirty="0" smtClean="0">
                <a:solidFill>
                  <a:srgbClr val="002060"/>
                </a:solidFill>
              </a:rPr>
              <a:t>No </a:t>
            </a:r>
            <a:r>
              <a:rPr lang="es-EC" sz="1100" b="1" dirty="0">
                <a:solidFill>
                  <a:srgbClr val="002060"/>
                </a:solidFill>
              </a:rPr>
              <a:t>requieren conservantes </a:t>
            </a:r>
            <a:r>
              <a:rPr lang="es-EC" sz="1100" b="1" dirty="0" smtClean="0">
                <a:solidFill>
                  <a:srgbClr val="002060"/>
                </a:solidFill>
              </a:rPr>
              <a:t>artificiales.</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Conservación a temperatura </a:t>
            </a:r>
            <a:r>
              <a:rPr lang="es-EC" sz="1100" b="1" dirty="0" smtClean="0">
                <a:solidFill>
                  <a:srgbClr val="002060"/>
                </a:solidFill>
              </a:rPr>
              <a:t>ambiente.</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Vida útil prolongada aproximadamente 1 año</a:t>
            </a:r>
          </a:p>
          <a:p>
            <a:endParaRPr lang="es-EC" sz="1100" b="1" i="1" dirty="0">
              <a:solidFill>
                <a:srgbClr val="002060"/>
              </a:solidFill>
            </a:endParaRPr>
          </a:p>
        </p:txBody>
      </p:sp>
      <p:sp>
        <p:nvSpPr>
          <p:cNvPr id="12" name="Rectángulo redondeado 11"/>
          <p:cNvSpPr/>
          <p:nvPr/>
        </p:nvSpPr>
        <p:spPr>
          <a:xfrm>
            <a:off x="5303949" y="3554569"/>
            <a:ext cx="2706710" cy="30007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Arial" panose="020B0604020202020204" pitchFamily="34" charset="0"/>
              <a:buChar char="•"/>
            </a:pPr>
            <a:r>
              <a:rPr lang="es-EC" sz="1100" b="1" dirty="0" smtClean="0">
                <a:solidFill>
                  <a:srgbClr val="002060"/>
                </a:solidFill>
              </a:rPr>
              <a:t>Condición geográfica del Ecuador, favorece los 365 días para sembrar.</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La gran variedad de frutas exóticas que posee el Ecuador ha generado una gran aceptación internacional, logrando que sean apetecidas en países que tienen cuatro estaciones </a:t>
            </a:r>
            <a:r>
              <a:rPr lang="es-EC" sz="1100" b="1" dirty="0" smtClean="0">
                <a:solidFill>
                  <a:srgbClr val="002060"/>
                </a:solidFill>
              </a:rPr>
              <a:t>.</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Sector alimenticio priorizado por la SENPLADES.</a:t>
            </a:r>
          </a:p>
          <a:p>
            <a:pPr marL="171450" indent="-171450">
              <a:buFont typeface="Arial" panose="020B0604020202020204" pitchFamily="34" charset="0"/>
              <a:buChar char="•"/>
            </a:pPr>
            <a:endParaRPr lang="es-EC" sz="1100" b="1" dirty="0">
              <a:solidFill>
                <a:srgbClr val="002060"/>
              </a:solidFill>
            </a:endParaRPr>
          </a:p>
        </p:txBody>
      </p:sp>
      <p:sp>
        <p:nvSpPr>
          <p:cNvPr id="13" name="Rectángulo redondeado 12"/>
          <p:cNvSpPr/>
          <p:nvPr/>
        </p:nvSpPr>
        <p:spPr>
          <a:xfrm>
            <a:off x="8729729" y="3554568"/>
            <a:ext cx="2822620" cy="3000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es-EC" sz="1100" b="1" dirty="0">
                <a:solidFill>
                  <a:srgbClr val="002060"/>
                </a:solidFill>
              </a:rPr>
              <a:t>Conformado el 15 de Junio del 2013 por PROECUADOR, integrado por 6 Mipymes: </a:t>
            </a:r>
            <a:endParaRPr lang="es-EC" sz="1100" b="1" dirty="0" smtClean="0">
              <a:solidFill>
                <a:srgbClr val="002060"/>
              </a:solidFill>
            </a:endParaRPr>
          </a:p>
          <a:p>
            <a:endParaRPr lang="es-EC" sz="1100" b="1" dirty="0" smtClean="0">
              <a:solidFill>
                <a:srgbClr val="002060"/>
              </a:solidFill>
            </a:endParaRPr>
          </a:p>
          <a:p>
            <a:r>
              <a:rPr lang="es-EC" sz="1100" b="1" dirty="0" smtClean="0">
                <a:solidFill>
                  <a:srgbClr val="002060"/>
                </a:solidFill>
              </a:rPr>
              <a:t>Agroapoyo</a:t>
            </a:r>
            <a:r>
              <a:rPr lang="es-EC" sz="1100" b="1" dirty="0">
                <a:solidFill>
                  <a:srgbClr val="002060"/>
                </a:solidFill>
              </a:rPr>
              <a:t>, Sumak Mikuy, Biolcom, Fruvesol, Cevera Fruits y Álvaro Miño.</a:t>
            </a:r>
          </a:p>
          <a:p>
            <a:pPr marL="171450" indent="-171450">
              <a:buFont typeface="Arial" panose="020B0604020202020204" pitchFamily="34" charset="0"/>
              <a:buChar char="•"/>
            </a:pPr>
            <a:endParaRPr lang="es-EC" sz="1100" b="1" dirty="0">
              <a:solidFill>
                <a:srgbClr val="002060"/>
              </a:solidFill>
            </a:endParaRPr>
          </a:p>
        </p:txBody>
      </p:sp>
      <p:pic>
        <p:nvPicPr>
          <p:cNvPr id="15" name="Imagen 14" descr="http://acercamosecuadoralmundo.com/img/mapa-punto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551" y="1629179"/>
            <a:ext cx="3734873" cy="1925389"/>
          </a:xfrm>
          <a:prstGeom prst="rect">
            <a:avLst/>
          </a:prstGeom>
          <a:ln>
            <a:noFill/>
          </a:ln>
          <a:effectLst>
            <a:outerShdw blurRad="292100" dist="139700" dir="2700000" algn="tl" rotWithShape="0">
              <a:srgbClr val="333333">
                <a:alpha val="65000"/>
              </a:srgbClr>
            </a:outerShdw>
          </a:effectLst>
        </p:spPr>
      </p:pic>
      <p:pic>
        <p:nvPicPr>
          <p:cNvPr id="16" name="Imagen 15"/>
          <p:cNvPicPr/>
          <p:nvPr/>
        </p:nvPicPr>
        <p:blipFill>
          <a:blip r:embed="rId4"/>
          <a:stretch>
            <a:fillRect/>
          </a:stretch>
        </p:blipFill>
        <p:spPr>
          <a:xfrm>
            <a:off x="9337183" y="2086418"/>
            <a:ext cx="1764406" cy="989411"/>
          </a:xfrm>
          <a:prstGeom prst="rect">
            <a:avLst/>
          </a:prstGeom>
          <a:ln>
            <a:noFill/>
          </a:ln>
          <a:effectLst>
            <a:outerShdw blurRad="292100" dist="139700" dir="2700000" algn="tl" rotWithShape="0">
              <a:srgbClr val="333333">
                <a:alpha val="65000"/>
              </a:srgbClr>
            </a:outerShdw>
          </a:effectLst>
        </p:spPr>
      </p:pic>
      <p:pic>
        <p:nvPicPr>
          <p:cNvPr id="17" name="Imagen 16"/>
          <p:cNvPicPr/>
          <p:nvPr/>
        </p:nvPicPr>
        <p:blipFill rotWithShape="1">
          <a:blip r:embed="rId5"/>
          <a:srcRect l="5737" t="22779" r="27700" b="15763"/>
          <a:stretch/>
        </p:blipFill>
        <p:spPr bwMode="auto">
          <a:xfrm>
            <a:off x="1726883" y="2062841"/>
            <a:ext cx="2109905" cy="101298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Rectángulo 13"/>
          <p:cNvSpPr/>
          <p:nvPr/>
        </p:nvSpPr>
        <p:spPr>
          <a:xfrm>
            <a:off x="2781835" y="271741"/>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FRUTAS DESHIDRATADAS</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44043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10954483" y="3655001"/>
            <a:ext cx="1142201" cy="1142201"/>
          </a:xfrm>
          <a:prstGeom prst="rect">
            <a:avLst/>
          </a:prstGeom>
        </p:spPr>
      </p:pic>
      <p:pic>
        <p:nvPicPr>
          <p:cNvPr id="2" name="19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7" name="Imagen 6" descr="http://www.foodcon.net/system/uploads/program_images/000/000/006/original/BPM.jpg?1381159668"/>
          <p:cNvPicPr/>
          <p:nvPr/>
        </p:nvPicPr>
        <p:blipFill>
          <a:blip r:embed="rId4">
            <a:extLst>
              <a:ext uri="{28A0092B-C50C-407E-A947-70E740481C1C}">
                <a14:useLocalDpi xmlns:a14="http://schemas.microsoft.com/office/drawing/2010/main" val="0"/>
              </a:ext>
            </a:extLst>
          </a:blip>
          <a:srcRect/>
          <a:stretch>
            <a:fillRect/>
          </a:stretch>
        </p:blipFill>
        <p:spPr bwMode="auto">
          <a:xfrm>
            <a:off x="3447688" y="2739670"/>
            <a:ext cx="2755169" cy="2587032"/>
          </a:xfrm>
          <a:prstGeom prst="rect">
            <a:avLst/>
          </a:prstGeom>
          <a:noFill/>
          <a:ln>
            <a:noFill/>
          </a:ln>
        </p:spPr>
      </p:pic>
      <p:pic>
        <p:nvPicPr>
          <p:cNvPr id="10" name="Imagen 9"/>
          <p:cNvPicPr>
            <a:picLocks noChangeAspect="1"/>
          </p:cNvPicPr>
          <p:nvPr/>
        </p:nvPicPr>
        <p:blipFill>
          <a:blip r:embed="rId5"/>
          <a:stretch>
            <a:fillRect/>
          </a:stretch>
        </p:blipFill>
        <p:spPr>
          <a:xfrm>
            <a:off x="1369502" y="1481979"/>
            <a:ext cx="1382427" cy="1428365"/>
          </a:xfrm>
          <a:prstGeom prst="rect">
            <a:avLst/>
          </a:prstGeom>
        </p:spPr>
      </p:pic>
      <p:pic>
        <p:nvPicPr>
          <p:cNvPr id="11" name="Picture 6" descr="http://www.fao.org/sd/2002/img/KN0801fa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2549" y="5217368"/>
            <a:ext cx="1316332" cy="1161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2.bp.blogspot.com/_8S3WlnRWws8/SdgF96Go0HI/AAAAAAAAANI/oSmlFEV_Gwk/s320/codex_alimentari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3301" y="3505153"/>
            <a:ext cx="1508628" cy="10560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Flecha abajo 11"/>
          <p:cNvSpPr/>
          <p:nvPr/>
        </p:nvSpPr>
        <p:spPr>
          <a:xfrm>
            <a:off x="1888741" y="2929601"/>
            <a:ext cx="366350" cy="53741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3" name="Flecha abajo 12"/>
          <p:cNvSpPr/>
          <p:nvPr/>
        </p:nvSpPr>
        <p:spPr>
          <a:xfrm rot="10800000">
            <a:off x="1877540" y="4618613"/>
            <a:ext cx="366350" cy="53741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17" name="Imagen 16"/>
          <p:cNvPicPr>
            <a:picLocks noChangeAspect="1"/>
          </p:cNvPicPr>
          <p:nvPr/>
        </p:nvPicPr>
        <p:blipFill>
          <a:blip r:embed="rId8"/>
          <a:stretch>
            <a:fillRect/>
          </a:stretch>
        </p:blipFill>
        <p:spPr>
          <a:xfrm>
            <a:off x="10446047" y="2515322"/>
            <a:ext cx="1201283" cy="1139679"/>
          </a:xfrm>
          <a:prstGeom prst="rect">
            <a:avLst/>
          </a:prstGeom>
        </p:spPr>
      </p:pic>
      <p:sp>
        <p:nvSpPr>
          <p:cNvPr id="21" name="Flecha abajo 20"/>
          <p:cNvSpPr/>
          <p:nvPr/>
        </p:nvSpPr>
        <p:spPr>
          <a:xfrm rot="16200000">
            <a:off x="2929744" y="3702055"/>
            <a:ext cx="477289" cy="66226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23" name="Rectángulo redondeado 22"/>
          <p:cNvSpPr/>
          <p:nvPr/>
        </p:nvSpPr>
        <p:spPr>
          <a:xfrm>
            <a:off x="6809079" y="1257483"/>
            <a:ext cx="3657310" cy="983958"/>
          </a:xfrm>
          <a:prstGeom prst="roundRect">
            <a:avLst/>
          </a:prstGeom>
          <a:ln>
            <a:noFill/>
          </a:ln>
          <a:effectLst>
            <a:outerShdw blurRad="44450" dist="27940" dir="5400000" algn="ctr">
              <a:srgbClr val="000000">
                <a:alpha val="32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200" b="1" dirty="0">
                <a:solidFill>
                  <a:srgbClr val="002060"/>
                </a:solidFill>
              </a:rPr>
              <a:t>Son una herramienta que contribuye </a:t>
            </a:r>
            <a:r>
              <a:rPr lang="es-EC" sz="1200" b="1" dirty="0" smtClean="0">
                <a:solidFill>
                  <a:srgbClr val="002060"/>
                </a:solidFill>
              </a:rPr>
              <a:t>garantiza </a:t>
            </a:r>
            <a:r>
              <a:rPr lang="es-EC" sz="1200" b="1" dirty="0">
                <a:solidFill>
                  <a:srgbClr val="002060"/>
                </a:solidFill>
              </a:rPr>
              <a:t>una producción de alimentos </a:t>
            </a:r>
            <a:r>
              <a:rPr lang="es-EC" sz="1200" b="1" dirty="0" smtClean="0">
                <a:solidFill>
                  <a:srgbClr val="002060"/>
                </a:solidFill>
              </a:rPr>
              <a:t>seguros, que se utilizan en todos los procesos de elaboración y manipulación.</a:t>
            </a:r>
            <a:endParaRPr lang="es-EC" sz="1200" b="1" dirty="0">
              <a:solidFill>
                <a:srgbClr val="002060"/>
              </a:solidFill>
            </a:endParaRPr>
          </a:p>
        </p:txBody>
      </p:sp>
      <p:sp>
        <p:nvSpPr>
          <p:cNvPr id="24" name="Rectángulo redondeado 23"/>
          <p:cNvSpPr/>
          <p:nvPr/>
        </p:nvSpPr>
        <p:spPr>
          <a:xfrm>
            <a:off x="6796118" y="2910344"/>
            <a:ext cx="3657310" cy="1732474"/>
          </a:xfrm>
          <a:prstGeom prst="roundRect">
            <a:avLst/>
          </a:prstGeom>
          <a:ln>
            <a:noFill/>
          </a:ln>
          <a:effectLst>
            <a:outerShdw blurRad="44450" dist="27940" dir="5400000" algn="ctr">
              <a:srgbClr val="000000">
                <a:alpha val="32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200" b="1" dirty="0">
                <a:solidFill>
                  <a:srgbClr val="002060"/>
                </a:solidFill>
              </a:rPr>
              <a:t>Indispensables para la aplicación del:</a:t>
            </a:r>
          </a:p>
          <a:p>
            <a:pPr algn="just"/>
            <a:endParaRPr lang="es-EC" sz="1200" b="1" dirty="0">
              <a:solidFill>
                <a:srgbClr val="002060"/>
              </a:solidFill>
            </a:endParaRPr>
          </a:p>
          <a:p>
            <a:pPr marL="171450" indent="-171450" algn="just">
              <a:buFont typeface="Arial" panose="020B0604020202020204" pitchFamily="34" charset="0"/>
              <a:buChar char="•"/>
            </a:pPr>
            <a:r>
              <a:rPr lang="es-EC" sz="1200" b="1" dirty="0">
                <a:solidFill>
                  <a:srgbClr val="002060"/>
                </a:solidFill>
              </a:rPr>
              <a:t> Sistema HACCP, Sistema de Análisis de Peligros y Puntos Críticos de Control</a:t>
            </a:r>
          </a:p>
          <a:p>
            <a:pPr algn="just"/>
            <a:endParaRPr lang="es-EC" sz="1200" b="1" dirty="0">
              <a:solidFill>
                <a:srgbClr val="002060"/>
              </a:solidFill>
            </a:endParaRPr>
          </a:p>
          <a:p>
            <a:pPr marL="171450" indent="-171450" algn="just">
              <a:buFont typeface="Arial" panose="020B0604020202020204" pitchFamily="34" charset="0"/>
              <a:buChar char="•"/>
            </a:pPr>
            <a:r>
              <a:rPr lang="es-EC" sz="1200" b="1" dirty="0">
                <a:solidFill>
                  <a:srgbClr val="002060"/>
                </a:solidFill>
              </a:rPr>
              <a:t>Sistema de Calidad como las normas ISO 9000</a:t>
            </a:r>
          </a:p>
        </p:txBody>
      </p:sp>
      <p:sp>
        <p:nvSpPr>
          <p:cNvPr id="25" name="Rectángulo redondeado 24"/>
          <p:cNvSpPr/>
          <p:nvPr/>
        </p:nvSpPr>
        <p:spPr>
          <a:xfrm>
            <a:off x="6796117" y="5150877"/>
            <a:ext cx="3661527" cy="1228275"/>
          </a:xfrm>
          <a:prstGeom prst="roundRect">
            <a:avLst/>
          </a:prstGeom>
          <a:ln>
            <a:noFill/>
          </a:ln>
          <a:effectLst>
            <a:outerShdw blurRad="44450" dist="27940" dir="5400000" algn="ctr">
              <a:srgbClr val="000000">
                <a:alpha val="32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200" b="1" dirty="0">
                <a:solidFill>
                  <a:srgbClr val="002060"/>
                </a:solidFill>
              </a:rPr>
              <a:t>Decreto Ejecutivo 3253, Registro Oficial 696 de 4 de Noviembre del 2002, expide el Reglamento de Buenas Prácticas de Manufactura para Alimentos Procesados.</a:t>
            </a:r>
          </a:p>
        </p:txBody>
      </p:sp>
      <p:cxnSp>
        <p:nvCxnSpPr>
          <p:cNvPr id="28" name="Conector recto de flecha 27"/>
          <p:cNvCxnSpPr>
            <a:stCxn id="7" idx="3"/>
          </p:cNvCxnSpPr>
          <p:nvPr/>
        </p:nvCxnSpPr>
        <p:spPr>
          <a:xfrm flipV="1">
            <a:off x="6202857" y="1790083"/>
            <a:ext cx="593260" cy="22431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0" name="Conector recto de flecha 29"/>
          <p:cNvCxnSpPr>
            <a:stCxn id="7" idx="3"/>
          </p:cNvCxnSpPr>
          <p:nvPr/>
        </p:nvCxnSpPr>
        <p:spPr>
          <a:xfrm>
            <a:off x="6202857" y="4033186"/>
            <a:ext cx="59326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2" name="Conector recto de flecha 31"/>
          <p:cNvCxnSpPr>
            <a:stCxn id="7" idx="3"/>
          </p:cNvCxnSpPr>
          <p:nvPr/>
        </p:nvCxnSpPr>
        <p:spPr>
          <a:xfrm>
            <a:off x="6202857" y="4033186"/>
            <a:ext cx="508037" cy="17650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9" name="Rectángulo 18"/>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BUENAS PRÁCTICAS DE MANUFACTURA</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274932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descr="http://www.controlsanitario.gob.ec/wp-content/uploads/2014/04/voletin.jpg"/>
          <p:cNvPicPr/>
          <p:nvPr/>
        </p:nvPicPr>
        <p:blipFill>
          <a:blip r:embed="rId3">
            <a:extLst>
              <a:ext uri="{28A0092B-C50C-407E-A947-70E740481C1C}">
                <a14:useLocalDpi xmlns:a14="http://schemas.microsoft.com/office/drawing/2010/main" val="0"/>
              </a:ext>
            </a:extLst>
          </a:blip>
          <a:srcRect/>
          <a:stretch>
            <a:fillRect/>
          </a:stretch>
        </p:blipFill>
        <p:spPr bwMode="auto">
          <a:xfrm>
            <a:off x="1135264" y="1333794"/>
            <a:ext cx="2485623" cy="1311983"/>
          </a:xfrm>
          <a:prstGeom prst="rect">
            <a:avLst/>
          </a:prstGeom>
          <a:noFill/>
          <a:ln>
            <a:noFill/>
          </a:ln>
        </p:spPr>
      </p:pic>
      <p:pic>
        <p:nvPicPr>
          <p:cNvPr id="5" name="Imagen 4" descr="http://www.foodcon.net/system/uploads/program_images/000/000/006/original/BPM.jpg?138115966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806" y="1627891"/>
            <a:ext cx="1008400" cy="831974"/>
          </a:xfrm>
          <a:prstGeom prst="rect">
            <a:avLst/>
          </a:prstGeom>
          <a:noFill/>
          <a:ln>
            <a:noFill/>
          </a:ln>
        </p:spPr>
      </p:pic>
      <p:sp>
        <p:nvSpPr>
          <p:cNvPr id="6" name="Flecha a la derecha con bandas 5"/>
          <p:cNvSpPr/>
          <p:nvPr/>
        </p:nvSpPr>
        <p:spPr>
          <a:xfrm>
            <a:off x="3503599" y="1727929"/>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7" name="Flecha a la derecha con bandas 6"/>
          <p:cNvSpPr/>
          <p:nvPr/>
        </p:nvSpPr>
        <p:spPr>
          <a:xfrm>
            <a:off x="5556312" y="1701090"/>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Rectángulo redondeado 7"/>
          <p:cNvSpPr/>
          <p:nvPr/>
        </p:nvSpPr>
        <p:spPr>
          <a:xfrm>
            <a:off x="6373412" y="1433863"/>
            <a:ext cx="3762261" cy="987699"/>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050" b="1" dirty="0">
                <a:solidFill>
                  <a:srgbClr val="002060"/>
                </a:solidFill>
              </a:rPr>
              <a:t>O</a:t>
            </a:r>
            <a:r>
              <a:rPr lang="es-EC" sz="1050" b="1" dirty="0" smtClean="0">
                <a:solidFill>
                  <a:srgbClr val="002060"/>
                </a:solidFill>
              </a:rPr>
              <a:t>torgados </a:t>
            </a:r>
            <a:r>
              <a:rPr lang="es-EC" sz="1050" b="1" dirty="0">
                <a:solidFill>
                  <a:srgbClr val="002060"/>
                </a:solidFill>
              </a:rPr>
              <a:t>para personas naturales o jurídicas que se dedican a elaborar, </a:t>
            </a:r>
            <a:r>
              <a:rPr lang="es-EC" sz="1050" b="1" dirty="0" smtClean="0">
                <a:solidFill>
                  <a:srgbClr val="002060"/>
                </a:solidFill>
              </a:rPr>
              <a:t>fabricar, envasar</a:t>
            </a:r>
            <a:r>
              <a:rPr lang="es-EC" sz="1050" b="1" dirty="0">
                <a:solidFill>
                  <a:srgbClr val="002060"/>
                </a:solidFill>
              </a:rPr>
              <a:t>, almacenar, </a:t>
            </a:r>
            <a:r>
              <a:rPr lang="es-EC" sz="1050" b="1" dirty="0" smtClean="0">
                <a:solidFill>
                  <a:srgbClr val="002060"/>
                </a:solidFill>
              </a:rPr>
              <a:t>transportar y comercializar productos </a:t>
            </a:r>
            <a:r>
              <a:rPr lang="es-EC" sz="1050" b="1" dirty="0">
                <a:solidFill>
                  <a:srgbClr val="002060"/>
                </a:solidFill>
              </a:rPr>
              <a:t>de uso y consumo </a:t>
            </a:r>
            <a:r>
              <a:rPr lang="es-EC" sz="1050" b="1" dirty="0" smtClean="0">
                <a:solidFill>
                  <a:srgbClr val="002060"/>
                </a:solidFill>
              </a:rPr>
              <a:t>humano.</a:t>
            </a:r>
            <a:endParaRPr lang="es-EC" sz="1050" b="1" dirty="0">
              <a:solidFill>
                <a:srgbClr val="002060"/>
              </a:solidFill>
            </a:endParaRPr>
          </a:p>
        </p:txBody>
      </p:sp>
      <p:sp>
        <p:nvSpPr>
          <p:cNvPr id="10" name="CuadroTexto 9"/>
          <p:cNvSpPr txBox="1"/>
          <p:nvPr/>
        </p:nvSpPr>
        <p:spPr>
          <a:xfrm>
            <a:off x="8468860" y="3072945"/>
            <a:ext cx="2292440" cy="307777"/>
          </a:xfrm>
          <a:prstGeom prst="rect">
            <a:avLst/>
          </a:prstGeom>
          <a:noFill/>
        </p:spPr>
        <p:txBody>
          <a:bodyPr wrap="square" rtlCol="0">
            <a:spAutoFit/>
          </a:bodyPr>
          <a:lstStyle/>
          <a:p>
            <a:pPr algn="ctr"/>
            <a:r>
              <a:rPr lang="es-EC" sz="1400" b="1" dirty="0" smtClean="0">
                <a:solidFill>
                  <a:srgbClr val="FF0000"/>
                </a:solidFill>
              </a:rPr>
              <a:t>Requisitos</a:t>
            </a:r>
            <a:endParaRPr lang="es-EC" sz="1400" b="1" dirty="0">
              <a:solidFill>
                <a:srgbClr val="FF0000"/>
              </a:solidFill>
            </a:endParaRPr>
          </a:p>
        </p:txBody>
      </p:sp>
      <p:sp>
        <p:nvSpPr>
          <p:cNvPr id="11" name="Rectángulo redondeado 10"/>
          <p:cNvSpPr/>
          <p:nvPr/>
        </p:nvSpPr>
        <p:spPr>
          <a:xfrm>
            <a:off x="7594242" y="3527755"/>
            <a:ext cx="4572000" cy="3169258"/>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171450" indent="-171450" algn="just">
              <a:buFont typeface="Arial" panose="020B0604020202020204" pitchFamily="34" charset="0"/>
              <a:buChar char="•"/>
            </a:pPr>
            <a:r>
              <a:rPr lang="es-EC" sz="1000" b="1" dirty="0">
                <a:solidFill>
                  <a:srgbClr val="002060"/>
                </a:solidFill>
              </a:rPr>
              <a:t>Una solicitud dirigida a la Agencia Nacional de Regulación, Control y Vigilancia Sanitaria (ARCSA)</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Llenar Formulario de solicitud de certificación en buenas prácticas de </a:t>
            </a:r>
            <a:r>
              <a:rPr lang="es-EC" sz="1000" b="1" dirty="0" smtClean="0">
                <a:solidFill>
                  <a:srgbClr val="002060"/>
                </a:solidFill>
              </a:rPr>
              <a:t>manufactura.</a:t>
            </a:r>
            <a:endParaRPr lang="es-EC" sz="1000" b="1" dirty="0">
              <a:solidFill>
                <a:srgbClr val="002060"/>
              </a:solidFill>
            </a:endParaRP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Copia del permiso de funcionamiento vigente.</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Copia de los registros sanitarios vigentes de los productos que la planta procesa.</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Presentar un diagrama de flujo de los procesos por parte del responsable técnico de la planta</a:t>
            </a:r>
            <a:r>
              <a:rPr lang="es-EC" sz="1000" b="1" dirty="0" smtClean="0">
                <a:solidFill>
                  <a:srgbClr val="002060"/>
                </a:solidFill>
              </a:rPr>
              <a:t>.</a:t>
            </a:r>
          </a:p>
          <a:p>
            <a:pPr algn="just"/>
            <a:r>
              <a:rPr lang="es-EC" sz="1000" b="1" dirty="0">
                <a:solidFill>
                  <a:srgbClr val="002060"/>
                </a:solidFill>
              </a:rPr>
              <a:t> </a:t>
            </a:r>
          </a:p>
          <a:p>
            <a:pPr marL="171450" indent="-171450" algn="just">
              <a:buFont typeface="Arial" panose="020B0604020202020204" pitchFamily="34" charset="0"/>
              <a:buChar char="•"/>
            </a:pPr>
            <a:r>
              <a:rPr lang="es-EC" sz="1000" b="1" dirty="0">
                <a:solidFill>
                  <a:srgbClr val="002060"/>
                </a:solidFill>
              </a:rPr>
              <a:t>Copia del comprobante de pago de los derechos correspondientes a la emisión del Certificado de Operación sobre la utilización de Buenas Prácticas de Manufactura.</a:t>
            </a:r>
          </a:p>
        </p:txBody>
      </p:sp>
      <p:sp>
        <p:nvSpPr>
          <p:cNvPr id="13" name="Flecha a la derecha con bandas 12"/>
          <p:cNvSpPr/>
          <p:nvPr/>
        </p:nvSpPr>
        <p:spPr>
          <a:xfrm rot="5400000">
            <a:off x="2055300" y="2621645"/>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4" name="Flecha curvada hacia la izquierda 13"/>
          <p:cNvSpPr/>
          <p:nvPr/>
        </p:nvSpPr>
        <p:spPr>
          <a:xfrm>
            <a:off x="10135673" y="1701090"/>
            <a:ext cx="888642" cy="1679632"/>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15" name="Rectángulo redondeado 14"/>
          <p:cNvSpPr/>
          <p:nvPr/>
        </p:nvSpPr>
        <p:spPr>
          <a:xfrm>
            <a:off x="1290356" y="3272271"/>
            <a:ext cx="2330531" cy="2440529"/>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171450" indent="-171450" algn="just">
              <a:lnSpc>
                <a:spcPct val="200000"/>
              </a:lnSpc>
              <a:buFont typeface="Wingdings" panose="05000000000000000000" pitchFamily="2" charset="2"/>
              <a:buChar char="ü"/>
            </a:pPr>
            <a:r>
              <a:rPr lang="es-EC" sz="1050" b="1" dirty="0" smtClean="0">
                <a:solidFill>
                  <a:srgbClr val="002060"/>
                </a:solidFill>
              </a:rPr>
              <a:t>Revisa documentos</a:t>
            </a:r>
          </a:p>
          <a:p>
            <a:pPr marL="171450" indent="-171450" algn="just">
              <a:lnSpc>
                <a:spcPct val="200000"/>
              </a:lnSpc>
              <a:buFont typeface="Wingdings" panose="05000000000000000000" pitchFamily="2" charset="2"/>
              <a:buChar char="ü"/>
            </a:pPr>
            <a:r>
              <a:rPr lang="es-EC" sz="1050" b="1" dirty="0" smtClean="0">
                <a:solidFill>
                  <a:srgbClr val="002060"/>
                </a:solidFill>
              </a:rPr>
              <a:t>Asigna Inspector</a:t>
            </a:r>
          </a:p>
          <a:p>
            <a:pPr marL="171450" indent="-171450" algn="just">
              <a:lnSpc>
                <a:spcPct val="200000"/>
              </a:lnSpc>
              <a:buFont typeface="Wingdings" panose="05000000000000000000" pitchFamily="2" charset="2"/>
              <a:buChar char="ü"/>
            </a:pPr>
            <a:r>
              <a:rPr lang="es-EC" sz="1050" b="1" dirty="0" smtClean="0">
                <a:solidFill>
                  <a:srgbClr val="002060"/>
                </a:solidFill>
              </a:rPr>
              <a:t>Inspector emite Informe</a:t>
            </a:r>
          </a:p>
          <a:p>
            <a:pPr marL="171450" indent="-171450" algn="just">
              <a:lnSpc>
                <a:spcPct val="200000"/>
              </a:lnSpc>
              <a:buFont typeface="Wingdings" panose="05000000000000000000" pitchFamily="2" charset="2"/>
              <a:buChar char="ü"/>
            </a:pPr>
            <a:r>
              <a:rPr lang="es-EC" sz="1050" b="1" dirty="0" smtClean="0">
                <a:solidFill>
                  <a:srgbClr val="002060"/>
                </a:solidFill>
              </a:rPr>
              <a:t>Otorga Certificado BPM</a:t>
            </a:r>
          </a:p>
          <a:p>
            <a:pPr marL="171450" indent="-171450" algn="just">
              <a:lnSpc>
                <a:spcPct val="150000"/>
              </a:lnSpc>
              <a:buFont typeface="Wingdings" panose="05000000000000000000" pitchFamily="2" charset="2"/>
              <a:buChar char="ü"/>
            </a:pPr>
            <a:r>
              <a:rPr lang="es-EC" sz="1050" b="1" dirty="0" smtClean="0">
                <a:solidFill>
                  <a:srgbClr val="002060"/>
                </a:solidFill>
              </a:rPr>
              <a:t>Vigencia 3 años</a:t>
            </a:r>
          </a:p>
          <a:p>
            <a:pPr algn="just">
              <a:lnSpc>
                <a:spcPct val="150000"/>
              </a:lnSpc>
            </a:pPr>
            <a:endParaRPr lang="es-EC" sz="1050" b="1" dirty="0" smtClean="0">
              <a:solidFill>
                <a:srgbClr val="002060"/>
              </a:solidFill>
            </a:endParaRPr>
          </a:p>
          <a:p>
            <a:pPr marL="171450" indent="-171450">
              <a:buFont typeface="Wingdings" panose="05000000000000000000" pitchFamily="2" charset="2"/>
              <a:buChar char="ü"/>
            </a:pPr>
            <a:r>
              <a:rPr lang="es-EC" sz="1050" b="1" dirty="0" smtClean="0">
                <a:solidFill>
                  <a:srgbClr val="002060"/>
                </a:solidFill>
              </a:rPr>
              <a:t>Conforme al Art.84 del Reglamento BMP inspección anual.</a:t>
            </a:r>
            <a:endParaRPr lang="es-EC" sz="1050" b="1" dirty="0">
              <a:solidFill>
                <a:srgbClr val="002060"/>
              </a:solidFill>
            </a:endParaRPr>
          </a:p>
        </p:txBody>
      </p:sp>
      <p:sp>
        <p:nvSpPr>
          <p:cNvPr id="16" name="Rectángulo 15"/>
          <p:cNvSpPr/>
          <p:nvPr/>
        </p:nvSpPr>
        <p:spPr>
          <a:xfrm>
            <a:off x="3508864" y="289774"/>
            <a:ext cx="6580346"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CERTIFICADO DE BUENAS PRÁCTICAS DE MANUFACTURA</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202502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506522998"/>
              </p:ext>
            </p:extLst>
          </p:nvPr>
        </p:nvGraphicFramePr>
        <p:xfrm>
          <a:off x="1661375" y="1120771"/>
          <a:ext cx="90999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19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7" name="Rectángulo 6"/>
          <p:cNvSpPr/>
          <p:nvPr/>
        </p:nvSpPr>
        <p:spPr>
          <a:xfrm>
            <a:off x="3508864" y="289774"/>
            <a:ext cx="6580346" cy="954107"/>
          </a:xfrm>
          <a:prstGeom prst="rect">
            <a:avLst/>
          </a:prstGeom>
          <a:noFill/>
        </p:spPr>
        <p:txBody>
          <a:bodyPr wrap="square" lIns="91440" tIns="45720" rIns="91440" bIns="45720">
            <a:spAutoFit/>
          </a:bodyPr>
          <a:lstStyle/>
          <a:p>
            <a:pPr algn="ctr"/>
            <a:r>
              <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VENTAJAS DE LA OBTENCIÓN </a:t>
            </a:r>
          </a:p>
          <a:p>
            <a:pPr algn="ctr"/>
            <a:r>
              <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DE CERTIFICADOS BMP</a:t>
            </a:r>
          </a:p>
        </p:txBody>
      </p:sp>
    </p:spTree>
    <p:extLst>
      <p:ext uri="{BB962C8B-B14F-4D97-AF65-F5344CB8AC3E}">
        <p14:creationId xmlns:p14="http://schemas.microsoft.com/office/powerpoint/2010/main" val="923000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Organic</Template>
  <TotalTime>6316</TotalTime>
  <Words>1909</Words>
  <Application>Microsoft Office PowerPoint</Application>
  <PresentationFormat>Personalizado</PresentationFormat>
  <Paragraphs>532</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DELL</cp:lastModifiedBy>
  <cp:revision>191</cp:revision>
  <dcterms:created xsi:type="dcterms:W3CDTF">2015-04-30T02:29:45Z</dcterms:created>
  <dcterms:modified xsi:type="dcterms:W3CDTF">2015-06-09T16:32:14Z</dcterms:modified>
</cp:coreProperties>
</file>