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1" r:id="rId3"/>
    <p:sldId id="257" r:id="rId4"/>
    <p:sldId id="258" r:id="rId5"/>
    <p:sldId id="316" r:id="rId6"/>
    <p:sldId id="322" r:id="rId7"/>
    <p:sldId id="259" r:id="rId8"/>
    <p:sldId id="312" r:id="rId9"/>
    <p:sldId id="313" r:id="rId10"/>
    <p:sldId id="314" r:id="rId11"/>
    <p:sldId id="315" r:id="rId12"/>
    <p:sldId id="260" r:id="rId13"/>
    <p:sldId id="271" r:id="rId14"/>
    <p:sldId id="267" r:id="rId15"/>
    <p:sldId id="261" r:id="rId16"/>
    <p:sldId id="305" r:id="rId17"/>
    <p:sldId id="317" r:id="rId18"/>
    <p:sldId id="306" r:id="rId19"/>
    <p:sldId id="307" r:id="rId20"/>
    <p:sldId id="308" r:id="rId21"/>
    <p:sldId id="309" r:id="rId22"/>
    <p:sldId id="304" r:id="rId23"/>
    <p:sldId id="320" r:id="rId24"/>
    <p:sldId id="262" r:id="rId25"/>
    <p:sldId id="263" r:id="rId26"/>
    <p:sldId id="318" r:id="rId27"/>
  </p:sldIdLst>
  <p:sldSz cx="12184063" cy="756126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60" d="100"/>
          <a:sy n="60" d="100"/>
        </p:scale>
        <p:origin x="-1104" y="-138"/>
      </p:cViewPr>
      <p:guideLst>
        <p:guide orient="horz" pos="238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1B3D2-5998-4F13-A01F-E171815E82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AA5FF2-0843-40CC-BE32-08FA49B3BAFD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Desarrollar un plan de negocios para la creación de una empresa de prestación de servicio, asesoría y capacitación en comercio exterior y negocios internacionales para el mercado empresarial en la provincia de Tungurahua.</a:t>
          </a:r>
          <a:endParaRPr lang="es-EC" sz="2000" dirty="0"/>
        </a:p>
      </dgm:t>
    </dgm:pt>
    <dgm:pt modelId="{1ED6483C-FE84-446F-B93C-69BCA600CF45}" type="parTrans" cxnId="{BAC3AA97-E529-40B8-B6FD-395142981CB4}">
      <dgm:prSet/>
      <dgm:spPr/>
      <dgm:t>
        <a:bodyPr/>
        <a:lstStyle/>
        <a:p>
          <a:endParaRPr lang="es-EC"/>
        </a:p>
      </dgm:t>
    </dgm:pt>
    <dgm:pt modelId="{B288F231-03AB-49E7-89DF-1559DC0B9A31}" type="sibTrans" cxnId="{BAC3AA97-E529-40B8-B6FD-395142981CB4}">
      <dgm:prSet/>
      <dgm:spPr/>
      <dgm:t>
        <a:bodyPr/>
        <a:lstStyle/>
        <a:p>
          <a:endParaRPr lang="es-EC"/>
        </a:p>
      </dgm:t>
    </dgm:pt>
    <dgm:pt modelId="{9850BACE-BA75-4569-A541-C4C385343E77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-Diagnosticar la situación del sector conformado por los productores de calzado de cuero en la provincia de Tungurahua, frente a su competencia en otras provincias del Ecuador.</a:t>
          </a:r>
        </a:p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-Determinar cuáles son los principales beneficios y riesgos de crear una empresa de prestación de servicio, asesoría y capacitación en el ámbito de comercio exterior a los mercados empresariales de la provincia de Tungurahua.</a:t>
          </a:r>
        </a:p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-Identificar los diferentes tipos de Operadores de Comercio Exterior que tiene la producción de bienes en Tungurahua y clasificarlos de acuerdo a su ámbito de conocimiento en comercio exterior, para de este modo ofrecer el producto  a los clientes y poder realizar una evaluación.</a:t>
          </a:r>
        </a:p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-Planificar y organizar la gestión para los servicios, asesorías y capacitaciones en temas que conciernan a comercio exterior y negociación internacional.</a:t>
          </a:r>
          <a:endParaRPr lang="es-EC" sz="1600" dirty="0"/>
        </a:p>
      </dgm:t>
    </dgm:pt>
    <dgm:pt modelId="{CACD0F99-324B-4317-A3DC-CE8BC0AE3060}" type="parTrans" cxnId="{F611F4A9-2DFC-400E-A12B-B9C16F39AA54}">
      <dgm:prSet/>
      <dgm:spPr/>
      <dgm:t>
        <a:bodyPr/>
        <a:lstStyle/>
        <a:p>
          <a:endParaRPr lang="es-EC"/>
        </a:p>
      </dgm:t>
    </dgm:pt>
    <dgm:pt modelId="{1F00B2E5-57CD-4AF4-8796-B565529D5AC5}" type="sibTrans" cxnId="{F611F4A9-2DFC-400E-A12B-B9C16F39AA54}">
      <dgm:prSet/>
      <dgm:spPr/>
      <dgm:t>
        <a:bodyPr/>
        <a:lstStyle/>
        <a:p>
          <a:endParaRPr lang="es-EC"/>
        </a:p>
      </dgm:t>
    </dgm:pt>
    <dgm:pt modelId="{DA9DCD49-D297-464F-B865-29671B8B58A2}" type="pres">
      <dgm:prSet presAssocID="{65A1B3D2-5998-4F13-A01F-E171815E8214}" presName="linearFlow" presStyleCnt="0">
        <dgm:presLayoutVars>
          <dgm:dir/>
          <dgm:resizeHandles val="exact"/>
        </dgm:presLayoutVars>
      </dgm:prSet>
      <dgm:spPr/>
    </dgm:pt>
    <dgm:pt modelId="{CFEF13B1-6FBA-4004-B786-F4B42FC021EC}" type="pres">
      <dgm:prSet presAssocID="{D1AA5FF2-0843-40CC-BE32-08FA49B3BAFD}" presName="composite" presStyleCnt="0"/>
      <dgm:spPr/>
    </dgm:pt>
    <dgm:pt modelId="{23F78825-E23E-489E-BF02-EAAA5F9A73D5}" type="pres">
      <dgm:prSet presAssocID="{D1AA5FF2-0843-40CC-BE32-08FA49B3BAFD}" presName="imgShp" presStyleLbl="fgImgPlace1" presStyleIdx="0" presStyleCnt="2" custLinFactNeighborX="-11230" custLinFactNeighborY="15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BADEE564-9545-49E0-BD33-2EA61C285E76}" type="pres">
      <dgm:prSet presAssocID="{D1AA5FF2-0843-40CC-BE32-08FA49B3BAFD}" presName="txShp" presStyleLbl="node1" presStyleIdx="0" presStyleCnt="2" custScaleX="110099" custScaleY="96001" custLinFactNeighborX="3682" custLinFactNeighborY="-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0BB7A0-C1EE-4952-BE33-EA67230F1CE8}" type="pres">
      <dgm:prSet presAssocID="{B288F231-03AB-49E7-89DF-1559DC0B9A31}" presName="spacing" presStyleCnt="0"/>
      <dgm:spPr/>
    </dgm:pt>
    <dgm:pt modelId="{BCD5C605-58D1-45BD-8C35-101AC4DEC792}" type="pres">
      <dgm:prSet presAssocID="{9850BACE-BA75-4569-A541-C4C385343E77}" presName="composite" presStyleCnt="0"/>
      <dgm:spPr/>
    </dgm:pt>
    <dgm:pt modelId="{6D1639BA-AA8C-474B-918C-B25C2B78B45D}" type="pres">
      <dgm:prSet presAssocID="{9850BACE-BA75-4569-A541-C4C385343E77}" presName="imgShp" presStyleLbl="fgImgPlace1" presStyleIdx="1" presStyleCnt="2" custLinFactNeighborX="-10292" custLinFactNeighborY="-1617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27CA5507-1FB3-47E2-B5DB-302BA1C6B407}" type="pres">
      <dgm:prSet presAssocID="{9850BACE-BA75-4569-A541-C4C385343E77}" presName="txShp" presStyleLbl="node1" presStyleIdx="1" presStyleCnt="2" custScaleX="119128" custScaleY="115757" custLinFactNeighborX="1572" custLinFactNeighborY="-16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11F4A9-2DFC-400E-A12B-B9C16F39AA54}" srcId="{65A1B3D2-5998-4F13-A01F-E171815E8214}" destId="{9850BACE-BA75-4569-A541-C4C385343E77}" srcOrd="1" destOrd="0" parTransId="{CACD0F99-324B-4317-A3DC-CE8BC0AE3060}" sibTransId="{1F00B2E5-57CD-4AF4-8796-B565529D5AC5}"/>
    <dgm:cxn modelId="{BAC3AA97-E529-40B8-B6FD-395142981CB4}" srcId="{65A1B3D2-5998-4F13-A01F-E171815E8214}" destId="{D1AA5FF2-0843-40CC-BE32-08FA49B3BAFD}" srcOrd="0" destOrd="0" parTransId="{1ED6483C-FE84-446F-B93C-69BCA600CF45}" sibTransId="{B288F231-03AB-49E7-89DF-1559DC0B9A31}"/>
    <dgm:cxn modelId="{4CDE7BC3-B4E8-471B-AAF4-0B33E4EA9069}" type="presOf" srcId="{65A1B3D2-5998-4F13-A01F-E171815E8214}" destId="{DA9DCD49-D297-464F-B865-29671B8B58A2}" srcOrd="0" destOrd="0" presId="urn:microsoft.com/office/officeart/2005/8/layout/vList3"/>
    <dgm:cxn modelId="{6C199C9E-541A-465A-8EA4-5C431DAC1A7F}" type="presOf" srcId="{D1AA5FF2-0843-40CC-BE32-08FA49B3BAFD}" destId="{BADEE564-9545-49E0-BD33-2EA61C285E76}" srcOrd="0" destOrd="0" presId="urn:microsoft.com/office/officeart/2005/8/layout/vList3"/>
    <dgm:cxn modelId="{1620A60E-04E5-48F6-84E1-C5E5792C2850}" type="presOf" srcId="{9850BACE-BA75-4569-A541-C4C385343E77}" destId="{27CA5507-1FB3-47E2-B5DB-302BA1C6B407}" srcOrd="0" destOrd="0" presId="urn:microsoft.com/office/officeart/2005/8/layout/vList3"/>
    <dgm:cxn modelId="{D9FF73FF-F8EA-4127-BA64-00317EC65443}" type="presParOf" srcId="{DA9DCD49-D297-464F-B865-29671B8B58A2}" destId="{CFEF13B1-6FBA-4004-B786-F4B42FC021EC}" srcOrd="0" destOrd="0" presId="urn:microsoft.com/office/officeart/2005/8/layout/vList3"/>
    <dgm:cxn modelId="{23E97899-951F-43D0-A3B2-80E2857B0D32}" type="presParOf" srcId="{CFEF13B1-6FBA-4004-B786-F4B42FC021EC}" destId="{23F78825-E23E-489E-BF02-EAAA5F9A73D5}" srcOrd="0" destOrd="0" presId="urn:microsoft.com/office/officeart/2005/8/layout/vList3"/>
    <dgm:cxn modelId="{02D10F00-0AB3-4A35-800A-8A4028541E27}" type="presParOf" srcId="{CFEF13B1-6FBA-4004-B786-F4B42FC021EC}" destId="{BADEE564-9545-49E0-BD33-2EA61C285E76}" srcOrd="1" destOrd="0" presId="urn:microsoft.com/office/officeart/2005/8/layout/vList3"/>
    <dgm:cxn modelId="{4048AF3F-551B-4829-8EEF-F25E37211626}" type="presParOf" srcId="{DA9DCD49-D297-464F-B865-29671B8B58A2}" destId="{9A0BB7A0-C1EE-4952-BE33-EA67230F1CE8}" srcOrd="1" destOrd="0" presId="urn:microsoft.com/office/officeart/2005/8/layout/vList3"/>
    <dgm:cxn modelId="{453EC04B-711B-4D17-ABCE-240EC17544E1}" type="presParOf" srcId="{DA9DCD49-D297-464F-B865-29671B8B58A2}" destId="{BCD5C605-58D1-45BD-8C35-101AC4DEC792}" srcOrd="2" destOrd="0" presId="urn:microsoft.com/office/officeart/2005/8/layout/vList3"/>
    <dgm:cxn modelId="{39E53237-72EB-4143-AB10-3229B77D13C9}" type="presParOf" srcId="{BCD5C605-58D1-45BD-8C35-101AC4DEC792}" destId="{6D1639BA-AA8C-474B-918C-B25C2B78B45D}" srcOrd="0" destOrd="0" presId="urn:microsoft.com/office/officeart/2005/8/layout/vList3"/>
    <dgm:cxn modelId="{116E1C0B-CB52-4AFC-82E2-7B06A5987121}" type="presParOf" srcId="{BCD5C605-58D1-45BD-8C35-101AC4DEC792}" destId="{27CA5507-1FB3-47E2-B5DB-302BA1C6B4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DB5AA-666E-4877-97F1-80CD280ACE2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B18676C-96C2-4AD6-8CAD-4AB3D2E0A273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EMPLEADOS</a:t>
          </a:r>
          <a:endParaRPr lang="es-EC" sz="2000" b="1" dirty="0">
            <a:solidFill>
              <a:schemeClr val="tx1"/>
            </a:solidFill>
          </a:endParaRPr>
        </a:p>
      </dgm:t>
    </dgm:pt>
    <dgm:pt modelId="{02C6D16E-1099-4B3C-9973-EBEAA79FC91C}" type="parTrans" cxnId="{45EBC292-D3B3-4ECD-AF36-5BF7A3ED7359}">
      <dgm:prSet/>
      <dgm:spPr/>
      <dgm:t>
        <a:bodyPr/>
        <a:lstStyle/>
        <a:p>
          <a:endParaRPr lang="es-EC"/>
        </a:p>
      </dgm:t>
    </dgm:pt>
    <dgm:pt modelId="{E28555B2-8C9C-4686-8D8E-2650323525AC}" type="sibTrans" cxnId="{45EBC292-D3B3-4ECD-AF36-5BF7A3ED7359}">
      <dgm:prSet/>
      <dgm:spPr/>
      <dgm:t>
        <a:bodyPr/>
        <a:lstStyle/>
        <a:p>
          <a:endParaRPr lang="es-EC"/>
        </a:p>
      </dgm:t>
    </dgm:pt>
    <dgm:pt modelId="{6911A8C2-D7BD-4D9F-88FA-E4187EDE724F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AÑOS EN EXPORTACIONES</a:t>
          </a:r>
          <a:endParaRPr lang="es-EC" sz="2000" b="1" dirty="0">
            <a:solidFill>
              <a:schemeClr val="tx1"/>
            </a:solidFill>
          </a:endParaRPr>
        </a:p>
      </dgm:t>
    </dgm:pt>
    <dgm:pt modelId="{03DC7507-7753-4C9F-83BB-474659012505}" type="parTrans" cxnId="{5D61FDDA-F7C9-4BF4-85D8-B66DA7AE0BAC}">
      <dgm:prSet/>
      <dgm:spPr/>
      <dgm:t>
        <a:bodyPr/>
        <a:lstStyle/>
        <a:p>
          <a:endParaRPr lang="es-EC"/>
        </a:p>
      </dgm:t>
    </dgm:pt>
    <dgm:pt modelId="{7FBBE088-6BAA-4B34-BC81-C86C33D9F119}" type="sibTrans" cxnId="{5D61FDDA-F7C9-4BF4-85D8-B66DA7AE0BAC}">
      <dgm:prSet/>
      <dgm:spPr/>
      <dgm:t>
        <a:bodyPr/>
        <a:lstStyle/>
        <a:p>
          <a:endParaRPr lang="es-EC"/>
        </a:p>
      </dgm:t>
    </dgm:pt>
    <dgm:pt modelId="{AD7BA8E3-65BB-45EC-ACC5-DCFFED3A776B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COMPETENCIA</a:t>
          </a:r>
          <a:endParaRPr lang="es-EC" sz="2000" b="1" dirty="0">
            <a:solidFill>
              <a:schemeClr val="tx1"/>
            </a:solidFill>
          </a:endParaRPr>
        </a:p>
      </dgm:t>
    </dgm:pt>
    <dgm:pt modelId="{5D318B76-4880-4F28-84D9-0B3B512865B8}" type="parTrans" cxnId="{CB077E34-F965-4444-97A2-DB948581BFB2}">
      <dgm:prSet/>
      <dgm:spPr/>
      <dgm:t>
        <a:bodyPr/>
        <a:lstStyle/>
        <a:p>
          <a:endParaRPr lang="es-EC"/>
        </a:p>
      </dgm:t>
    </dgm:pt>
    <dgm:pt modelId="{7F0F0AA2-64C1-45A3-9A01-B843809FA988}" type="sibTrans" cxnId="{CB077E34-F965-4444-97A2-DB948581BFB2}">
      <dgm:prSet/>
      <dgm:spPr/>
      <dgm:t>
        <a:bodyPr/>
        <a:lstStyle/>
        <a:p>
          <a:endParaRPr lang="es-EC"/>
        </a:p>
      </dgm:t>
    </dgm:pt>
    <dgm:pt modelId="{224B8E16-FB56-450D-B6E9-66024D340576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FRECUENCIA DE USO</a:t>
          </a:r>
          <a:endParaRPr lang="es-EC" sz="2000" b="1" dirty="0">
            <a:solidFill>
              <a:schemeClr val="tx1"/>
            </a:solidFill>
          </a:endParaRPr>
        </a:p>
      </dgm:t>
    </dgm:pt>
    <dgm:pt modelId="{91217D41-BF85-4A5E-80E0-900BD0D9E509}" type="parTrans" cxnId="{0717DE40-8115-479C-9350-4F2626BB24FC}">
      <dgm:prSet/>
      <dgm:spPr/>
      <dgm:t>
        <a:bodyPr/>
        <a:lstStyle/>
        <a:p>
          <a:endParaRPr lang="es-EC"/>
        </a:p>
      </dgm:t>
    </dgm:pt>
    <dgm:pt modelId="{19DA220B-BCAE-45F7-A6E2-A125A8B34ADD}" type="sibTrans" cxnId="{0717DE40-8115-479C-9350-4F2626BB24FC}">
      <dgm:prSet/>
      <dgm:spPr/>
      <dgm:t>
        <a:bodyPr/>
        <a:lstStyle/>
        <a:p>
          <a:endParaRPr lang="es-EC"/>
        </a:p>
      </dgm:t>
    </dgm:pt>
    <dgm:pt modelId="{DCDC33B0-C84F-4FDF-9A76-580419F65DCF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FORMAS DE PAGO</a:t>
          </a:r>
          <a:endParaRPr lang="es-EC" sz="2000" b="1" dirty="0">
            <a:solidFill>
              <a:schemeClr val="tx1"/>
            </a:solidFill>
          </a:endParaRPr>
        </a:p>
      </dgm:t>
    </dgm:pt>
    <dgm:pt modelId="{6B02601B-0EDD-4692-9F5D-22F8CEF67C62}" type="parTrans" cxnId="{BFBD8CB9-4449-489E-BE7E-6FF0F56FE4E3}">
      <dgm:prSet/>
      <dgm:spPr/>
      <dgm:t>
        <a:bodyPr/>
        <a:lstStyle/>
        <a:p>
          <a:endParaRPr lang="es-EC"/>
        </a:p>
      </dgm:t>
    </dgm:pt>
    <dgm:pt modelId="{CA247525-1F6C-45AB-8FE8-15BCC8D5B8F0}" type="sibTrans" cxnId="{BFBD8CB9-4449-489E-BE7E-6FF0F56FE4E3}">
      <dgm:prSet/>
      <dgm:spPr/>
      <dgm:t>
        <a:bodyPr/>
        <a:lstStyle/>
        <a:p>
          <a:endParaRPr lang="es-EC"/>
        </a:p>
      </dgm:t>
    </dgm:pt>
    <dgm:pt modelId="{B21B5C6D-8B5E-4A02-8EDC-FE080D64E3A4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VENTAS</a:t>
          </a:r>
          <a:endParaRPr lang="es-EC" sz="2000" b="1" dirty="0">
            <a:solidFill>
              <a:schemeClr val="tx1"/>
            </a:solidFill>
          </a:endParaRPr>
        </a:p>
      </dgm:t>
    </dgm:pt>
    <dgm:pt modelId="{40569736-1C6B-44CE-8602-CDE55FD6A100}" type="parTrans" cxnId="{70BB8727-938F-4BD5-A4CE-BF82128B7097}">
      <dgm:prSet/>
      <dgm:spPr/>
      <dgm:t>
        <a:bodyPr/>
        <a:lstStyle/>
        <a:p>
          <a:endParaRPr lang="es-EC"/>
        </a:p>
      </dgm:t>
    </dgm:pt>
    <dgm:pt modelId="{2ADB04C8-61FB-49F5-93C7-E43AAB59C7EA}" type="sibTrans" cxnId="{70BB8727-938F-4BD5-A4CE-BF82128B7097}">
      <dgm:prSet/>
      <dgm:spPr/>
      <dgm:t>
        <a:bodyPr/>
        <a:lstStyle/>
        <a:p>
          <a:endParaRPr lang="es-EC"/>
        </a:p>
      </dgm:t>
    </dgm:pt>
    <dgm:pt modelId="{9A2383BB-4731-4208-BA6F-F8D285517688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ASESORES ACTUALES</a:t>
          </a:r>
          <a:endParaRPr lang="es-EC" sz="2000" b="1" dirty="0">
            <a:solidFill>
              <a:schemeClr val="tx1"/>
            </a:solidFill>
          </a:endParaRPr>
        </a:p>
      </dgm:t>
    </dgm:pt>
    <dgm:pt modelId="{57CDE97A-6DB9-4F91-8286-A56DC05E9D65}" type="parTrans" cxnId="{CCCB69A8-DCA5-4924-8A2D-D7114A30535A}">
      <dgm:prSet/>
      <dgm:spPr/>
      <dgm:t>
        <a:bodyPr/>
        <a:lstStyle/>
        <a:p>
          <a:endParaRPr lang="es-EC"/>
        </a:p>
      </dgm:t>
    </dgm:pt>
    <dgm:pt modelId="{0B221F36-B1BF-4627-A27D-966446659EC0}" type="sibTrans" cxnId="{CCCB69A8-DCA5-4924-8A2D-D7114A30535A}">
      <dgm:prSet/>
      <dgm:spPr/>
      <dgm:t>
        <a:bodyPr/>
        <a:lstStyle/>
        <a:p>
          <a:endParaRPr lang="es-EC"/>
        </a:p>
      </dgm:t>
    </dgm:pt>
    <dgm:pt modelId="{5D8FBD7D-A605-43F3-BD1E-07684AE138F8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AÑOS DE EMPRESA</a:t>
          </a:r>
          <a:endParaRPr lang="es-EC" sz="2000" b="1" dirty="0">
            <a:solidFill>
              <a:schemeClr val="tx1"/>
            </a:solidFill>
          </a:endParaRPr>
        </a:p>
      </dgm:t>
    </dgm:pt>
    <dgm:pt modelId="{1E49259B-7CE5-467B-B802-301FA57D4C69}" type="parTrans" cxnId="{1A9EE4EA-FD1B-4DD8-9113-03D795E2DA8A}">
      <dgm:prSet/>
      <dgm:spPr/>
      <dgm:t>
        <a:bodyPr/>
        <a:lstStyle/>
        <a:p>
          <a:endParaRPr lang="es-EC"/>
        </a:p>
      </dgm:t>
    </dgm:pt>
    <dgm:pt modelId="{18D0D9F6-A981-4005-98AE-A1019BEBFF7F}" type="sibTrans" cxnId="{1A9EE4EA-FD1B-4DD8-9113-03D795E2DA8A}">
      <dgm:prSet/>
      <dgm:spPr/>
      <dgm:t>
        <a:bodyPr/>
        <a:lstStyle/>
        <a:p>
          <a:endParaRPr lang="es-EC"/>
        </a:p>
      </dgm:t>
    </dgm:pt>
    <dgm:pt modelId="{7C7F0CBC-3031-41F6-AC63-88B4B65D5855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ASPIRACIONES</a:t>
          </a:r>
          <a:endParaRPr lang="es-EC" sz="2000" b="1" dirty="0">
            <a:solidFill>
              <a:schemeClr val="tx1"/>
            </a:solidFill>
          </a:endParaRPr>
        </a:p>
      </dgm:t>
    </dgm:pt>
    <dgm:pt modelId="{7F7861D2-582B-4821-B1C9-AA5750046616}" type="parTrans" cxnId="{413587FA-9921-4ECE-AC54-96B49F5EF3FD}">
      <dgm:prSet/>
      <dgm:spPr/>
      <dgm:t>
        <a:bodyPr/>
        <a:lstStyle/>
        <a:p>
          <a:endParaRPr lang="es-EC"/>
        </a:p>
      </dgm:t>
    </dgm:pt>
    <dgm:pt modelId="{DB4E7CFC-B8D3-48CB-B2C7-134CBE92DED0}" type="sibTrans" cxnId="{413587FA-9921-4ECE-AC54-96B49F5EF3FD}">
      <dgm:prSet/>
      <dgm:spPr/>
      <dgm:t>
        <a:bodyPr/>
        <a:lstStyle/>
        <a:p>
          <a:endParaRPr lang="es-EC"/>
        </a:p>
      </dgm:t>
    </dgm:pt>
    <dgm:pt modelId="{17A585DA-172B-48B2-BA1D-2C6DAFA3A04F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DESTINOS</a:t>
          </a:r>
          <a:endParaRPr lang="es-EC" sz="2000" b="1" dirty="0">
            <a:solidFill>
              <a:schemeClr val="tx1"/>
            </a:solidFill>
          </a:endParaRPr>
        </a:p>
      </dgm:t>
    </dgm:pt>
    <dgm:pt modelId="{60B0D7AD-7F45-4260-B7C6-8AB8983B127A}" type="parTrans" cxnId="{8F01BAF6-096B-4A8A-8A1B-7122A0FAD0A9}">
      <dgm:prSet/>
      <dgm:spPr/>
      <dgm:t>
        <a:bodyPr/>
        <a:lstStyle/>
        <a:p>
          <a:endParaRPr lang="es-EC"/>
        </a:p>
      </dgm:t>
    </dgm:pt>
    <dgm:pt modelId="{DC7FAA35-8508-45BC-BE09-041CB94EEF2F}" type="sibTrans" cxnId="{8F01BAF6-096B-4A8A-8A1B-7122A0FAD0A9}">
      <dgm:prSet/>
      <dgm:spPr/>
      <dgm:t>
        <a:bodyPr/>
        <a:lstStyle/>
        <a:p>
          <a:endParaRPr lang="es-EC"/>
        </a:p>
      </dgm:t>
    </dgm:pt>
    <dgm:pt modelId="{23B5680C-BA05-43CE-AF0E-78F7D58A8B0E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MANEJO DE PROCESOS</a:t>
          </a:r>
          <a:endParaRPr lang="es-EC" sz="2400" b="1" dirty="0">
            <a:solidFill>
              <a:schemeClr val="tx1"/>
            </a:solidFill>
          </a:endParaRPr>
        </a:p>
      </dgm:t>
    </dgm:pt>
    <dgm:pt modelId="{BA66D63F-59B9-474B-8AD4-24FEECC2E822}" type="parTrans" cxnId="{6D7A3265-4A52-4326-9F58-462C48B00A71}">
      <dgm:prSet/>
      <dgm:spPr/>
      <dgm:t>
        <a:bodyPr/>
        <a:lstStyle/>
        <a:p>
          <a:endParaRPr lang="es-EC"/>
        </a:p>
      </dgm:t>
    </dgm:pt>
    <dgm:pt modelId="{47CD7E81-444F-4B18-A13C-AF547ADDFF4D}" type="sibTrans" cxnId="{6D7A3265-4A52-4326-9F58-462C48B00A71}">
      <dgm:prSet/>
      <dgm:spPr/>
      <dgm:t>
        <a:bodyPr/>
        <a:lstStyle/>
        <a:p>
          <a:endParaRPr lang="es-EC"/>
        </a:p>
      </dgm:t>
    </dgm:pt>
    <dgm:pt modelId="{99CC9115-75BC-4754-AE9F-B76B48408024}" type="pres">
      <dgm:prSet presAssocID="{589DB5AA-666E-4877-97F1-80CD280ACE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1DF8BA-25AE-487E-B994-B297F6678CB1}" type="pres">
      <dgm:prSet presAssocID="{FB18676C-96C2-4AD6-8CAD-4AB3D2E0A273}" presName="node" presStyleLbl="node1" presStyleIdx="0" presStyleCnt="11" custScaleX="2480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0EBEDA-E8AB-4C30-89B4-035E6872BFF6}" type="pres">
      <dgm:prSet presAssocID="{FB18676C-96C2-4AD6-8CAD-4AB3D2E0A273}" presName="spNode" presStyleCnt="0"/>
      <dgm:spPr/>
    </dgm:pt>
    <dgm:pt modelId="{3897AC2A-7202-45D2-AE8A-6D4A835341CF}" type="pres">
      <dgm:prSet presAssocID="{E28555B2-8C9C-4686-8D8E-2650323525AC}" presName="sibTrans" presStyleLbl="sibTrans1D1" presStyleIdx="0" presStyleCnt="11"/>
      <dgm:spPr/>
      <dgm:t>
        <a:bodyPr/>
        <a:lstStyle/>
        <a:p>
          <a:endParaRPr lang="es-EC"/>
        </a:p>
      </dgm:t>
    </dgm:pt>
    <dgm:pt modelId="{31AE34D7-3B97-4052-86A0-60906DA27DA1}" type="pres">
      <dgm:prSet presAssocID="{B21B5C6D-8B5E-4A02-8EDC-FE080D64E3A4}" presName="node" presStyleLbl="node1" presStyleIdx="1" presStyleCnt="11" custScaleX="248014" custRadScaleRad="104640" custRadScaleInc="914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8D014F-5716-4B05-A258-2637607376AE}" type="pres">
      <dgm:prSet presAssocID="{B21B5C6D-8B5E-4A02-8EDC-FE080D64E3A4}" presName="spNode" presStyleCnt="0"/>
      <dgm:spPr/>
    </dgm:pt>
    <dgm:pt modelId="{FB2C4B96-7D81-4463-A605-54A6D0AB18FD}" type="pres">
      <dgm:prSet presAssocID="{2ADB04C8-61FB-49F5-93C7-E43AAB59C7EA}" presName="sibTrans" presStyleLbl="sibTrans1D1" presStyleIdx="1" presStyleCnt="11"/>
      <dgm:spPr/>
      <dgm:t>
        <a:bodyPr/>
        <a:lstStyle/>
        <a:p>
          <a:endParaRPr lang="es-EC"/>
        </a:p>
      </dgm:t>
    </dgm:pt>
    <dgm:pt modelId="{2BE48983-435A-41B4-AFD8-93B094D75E64}" type="pres">
      <dgm:prSet presAssocID="{9A2383BB-4731-4208-BA6F-F8D285517688}" presName="node" presStyleLbl="node1" presStyleIdx="2" presStyleCnt="11" custScaleX="2480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F32AB3-09C0-44B0-B72A-AAC1EA886F63}" type="pres">
      <dgm:prSet presAssocID="{9A2383BB-4731-4208-BA6F-F8D285517688}" presName="spNode" presStyleCnt="0"/>
      <dgm:spPr/>
    </dgm:pt>
    <dgm:pt modelId="{E8D16675-0DCE-42B6-BCE7-31F54CBB8B50}" type="pres">
      <dgm:prSet presAssocID="{0B221F36-B1BF-4627-A27D-966446659EC0}" presName="sibTrans" presStyleLbl="sibTrans1D1" presStyleIdx="2" presStyleCnt="11"/>
      <dgm:spPr/>
      <dgm:t>
        <a:bodyPr/>
        <a:lstStyle/>
        <a:p>
          <a:endParaRPr lang="es-EC"/>
        </a:p>
      </dgm:t>
    </dgm:pt>
    <dgm:pt modelId="{72CD20F3-1CF4-492A-B792-61A83A7A6844}" type="pres">
      <dgm:prSet presAssocID="{5D8FBD7D-A605-43F3-BD1E-07684AE138F8}" presName="node" presStyleLbl="node1" presStyleIdx="3" presStyleCnt="11" custScaleX="248014" custRadScaleRad="98251" custRadScaleInc="-631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2EDF51-C533-45F2-857D-408563A653C6}" type="pres">
      <dgm:prSet presAssocID="{5D8FBD7D-A605-43F3-BD1E-07684AE138F8}" presName="spNode" presStyleCnt="0"/>
      <dgm:spPr/>
    </dgm:pt>
    <dgm:pt modelId="{1CB468C9-F945-4C1B-B8FE-5DBF280E3B00}" type="pres">
      <dgm:prSet presAssocID="{18D0D9F6-A981-4005-98AE-A1019BEBFF7F}" presName="sibTrans" presStyleLbl="sibTrans1D1" presStyleIdx="3" presStyleCnt="11"/>
      <dgm:spPr/>
      <dgm:t>
        <a:bodyPr/>
        <a:lstStyle/>
        <a:p>
          <a:endParaRPr lang="es-EC"/>
        </a:p>
      </dgm:t>
    </dgm:pt>
    <dgm:pt modelId="{9683A44E-BA3B-4E0A-BC8E-68BAB496841B}" type="pres">
      <dgm:prSet presAssocID="{7C7F0CBC-3031-41F6-AC63-88B4B65D5855}" presName="node" presStyleLbl="node1" presStyleIdx="4" presStyleCnt="11" custScaleX="248014" custRadScaleRad="103379" custRadScaleInc="-977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16A092-E2A9-4BBE-8918-7E97E62B4EA8}" type="pres">
      <dgm:prSet presAssocID="{7C7F0CBC-3031-41F6-AC63-88B4B65D5855}" presName="spNode" presStyleCnt="0"/>
      <dgm:spPr/>
    </dgm:pt>
    <dgm:pt modelId="{B91B6301-DF16-4026-ADF9-475647D343A4}" type="pres">
      <dgm:prSet presAssocID="{DB4E7CFC-B8D3-48CB-B2C7-134CBE92DED0}" presName="sibTrans" presStyleLbl="sibTrans1D1" presStyleIdx="4" presStyleCnt="11"/>
      <dgm:spPr/>
      <dgm:t>
        <a:bodyPr/>
        <a:lstStyle/>
        <a:p>
          <a:endParaRPr lang="es-EC"/>
        </a:p>
      </dgm:t>
    </dgm:pt>
    <dgm:pt modelId="{0418A255-7D45-41A4-8B14-7164ED1675BA}" type="pres">
      <dgm:prSet presAssocID="{17A585DA-172B-48B2-BA1D-2C6DAFA3A04F}" presName="node" presStyleLbl="node1" presStyleIdx="5" presStyleCnt="11" custScaleX="248014" custRadScaleRad="116050" custRadScaleInc="-1866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56B777-FE70-4DAB-84F7-FB58FA4861B1}" type="pres">
      <dgm:prSet presAssocID="{17A585DA-172B-48B2-BA1D-2C6DAFA3A04F}" presName="spNode" presStyleCnt="0"/>
      <dgm:spPr/>
    </dgm:pt>
    <dgm:pt modelId="{B7560064-0B5A-4E9A-93A0-E17F235B0891}" type="pres">
      <dgm:prSet presAssocID="{DC7FAA35-8508-45BC-BE09-041CB94EEF2F}" presName="sibTrans" presStyleLbl="sibTrans1D1" presStyleIdx="5" presStyleCnt="11"/>
      <dgm:spPr/>
      <dgm:t>
        <a:bodyPr/>
        <a:lstStyle/>
        <a:p>
          <a:endParaRPr lang="es-EC"/>
        </a:p>
      </dgm:t>
    </dgm:pt>
    <dgm:pt modelId="{D6B1C643-892E-437D-BF48-47318C44CC02}" type="pres">
      <dgm:prSet presAssocID="{23B5680C-BA05-43CE-AF0E-78F7D58A8B0E}" presName="node" presStyleLbl="node1" presStyleIdx="6" presStyleCnt="11" custScaleX="248014" custRadScaleRad="108848" custRadScaleInc="136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EBE59B-93B8-48E8-A74F-F354C2EB235C}" type="pres">
      <dgm:prSet presAssocID="{23B5680C-BA05-43CE-AF0E-78F7D58A8B0E}" presName="spNode" presStyleCnt="0"/>
      <dgm:spPr/>
    </dgm:pt>
    <dgm:pt modelId="{7FA72287-38BC-48D4-BC58-80944045C1DB}" type="pres">
      <dgm:prSet presAssocID="{47CD7E81-444F-4B18-A13C-AF547ADDFF4D}" presName="sibTrans" presStyleLbl="sibTrans1D1" presStyleIdx="6" presStyleCnt="11"/>
      <dgm:spPr/>
      <dgm:t>
        <a:bodyPr/>
        <a:lstStyle/>
        <a:p>
          <a:endParaRPr lang="es-EC"/>
        </a:p>
      </dgm:t>
    </dgm:pt>
    <dgm:pt modelId="{83CCE951-8D69-44CF-9E3F-5065FCC2E1A5}" type="pres">
      <dgm:prSet presAssocID="{6911A8C2-D7BD-4D9F-88FA-E4187EDE724F}" presName="node" presStyleLbl="node1" presStyleIdx="7" presStyleCnt="11" custScaleX="248014" custRadScaleRad="100864" custRadScaleInc="868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2C427-2292-47FC-B484-13B3704EAA3C}" type="pres">
      <dgm:prSet presAssocID="{6911A8C2-D7BD-4D9F-88FA-E4187EDE724F}" presName="spNode" presStyleCnt="0"/>
      <dgm:spPr/>
    </dgm:pt>
    <dgm:pt modelId="{1F071426-45E1-45D8-A651-D20D530B6EC4}" type="pres">
      <dgm:prSet presAssocID="{7FBBE088-6BAA-4B34-BC81-C86C33D9F119}" presName="sibTrans" presStyleLbl="sibTrans1D1" presStyleIdx="7" presStyleCnt="11"/>
      <dgm:spPr/>
      <dgm:t>
        <a:bodyPr/>
        <a:lstStyle/>
        <a:p>
          <a:endParaRPr lang="es-EC"/>
        </a:p>
      </dgm:t>
    </dgm:pt>
    <dgm:pt modelId="{007A0A83-D80A-44C9-AF31-32C3780C521C}" type="pres">
      <dgm:prSet presAssocID="{AD7BA8E3-65BB-45EC-ACC5-DCFFED3A776B}" presName="node" presStyleLbl="node1" presStyleIdx="8" presStyleCnt="11" custScaleX="248014" custRadScaleRad="97702" custRadScaleInc="62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F288F1-0637-4E4E-B7A5-0A2F8A8C795C}" type="pres">
      <dgm:prSet presAssocID="{AD7BA8E3-65BB-45EC-ACC5-DCFFED3A776B}" presName="spNode" presStyleCnt="0"/>
      <dgm:spPr/>
    </dgm:pt>
    <dgm:pt modelId="{E76BB57E-5680-4621-9053-812AA093E4E7}" type="pres">
      <dgm:prSet presAssocID="{7F0F0AA2-64C1-45A3-9A01-B843809FA988}" presName="sibTrans" presStyleLbl="sibTrans1D1" presStyleIdx="8" presStyleCnt="11"/>
      <dgm:spPr/>
      <dgm:t>
        <a:bodyPr/>
        <a:lstStyle/>
        <a:p>
          <a:endParaRPr lang="es-EC"/>
        </a:p>
      </dgm:t>
    </dgm:pt>
    <dgm:pt modelId="{77CA371B-428B-4CEC-BEC2-597B50BC15EA}" type="pres">
      <dgm:prSet presAssocID="{224B8E16-FB56-450D-B6E9-66024D340576}" presName="node" presStyleLbl="node1" presStyleIdx="9" presStyleCnt="11" custScaleX="2480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270205-FE54-4B37-98EB-5D5C0D71EE86}" type="pres">
      <dgm:prSet presAssocID="{224B8E16-FB56-450D-B6E9-66024D340576}" presName="spNode" presStyleCnt="0"/>
      <dgm:spPr/>
    </dgm:pt>
    <dgm:pt modelId="{56B57748-E763-494C-AB0C-053E11D984E5}" type="pres">
      <dgm:prSet presAssocID="{19DA220B-BCAE-45F7-A6E2-A125A8B34ADD}" presName="sibTrans" presStyleLbl="sibTrans1D1" presStyleIdx="9" presStyleCnt="11"/>
      <dgm:spPr/>
      <dgm:t>
        <a:bodyPr/>
        <a:lstStyle/>
        <a:p>
          <a:endParaRPr lang="es-EC"/>
        </a:p>
      </dgm:t>
    </dgm:pt>
    <dgm:pt modelId="{6621C78D-5208-4329-853D-1723BDEE2BFE}" type="pres">
      <dgm:prSet presAssocID="{DCDC33B0-C84F-4FDF-9A76-580419F65DCF}" presName="node" presStyleLbl="node1" presStyleIdx="10" presStyleCnt="11" custScaleX="248014" custRadScaleRad="100119" custRadScaleInc="-709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30DD83-FBED-42A6-86DF-DAB0E43134EF}" type="pres">
      <dgm:prSet presAssocID="{DCDC33B0-C84F-4FDF-9A76-580419F65DCF}" presName="spNode" presStyleCnt="0"/>
      <dgm:spPr/>
    </dgm:pt>
    <dgm:pt modelId="{2F6280FD-9647-40E1-9D60-5D6BAD1ACF38}" type="pres">
      <dgm:prSet presAssocID="{CA247525-1F6C-45AB-8FE8-15BCC8D5B8F0}" presName="sibTrans" presStyleLbl="sibTrans1D1" presStyleIdx="10" presStyleCnt="11"/>
      <dgm:spPr/>
      <dgm:t>
        <a:bodyPr/>
        <a:lstStyle/>
        <a:p>
          <a:endParaRPr lang="es-EC"/>
        </a:p>
      </dgm:t>
    </dgm:pt>
  </dgm:ptLst>
  <dgm:cxnLst>
    <dgm:cxn modelId="{474B22D5-080D-413F-A9A6-31AECFE1A99D}" type="presOf" srcId="{7C7F0CBC-3031-41F6-AC63-88B4B65D5855}" destId="{9683A44E-BA3B-4E0A-BC8E-68BAB496841B}" srcOrd="0" destOrd="0" presId="urn:microsoft.com/office/officeart/2005/8/layout/cycle5"/>
    <dgm:cxn modelId="{B5F42875-FF71-41CF-9F54-D5E3C0FFAB0D}" type="presOf" srcId="{CA247525-1F6C-45AB-8FE8-15BCC8D5B8F0}" destId="{2F6280FD-9647-40E1-9D60-5D6BAD1ACF38}" srcOrd="0" destOrd="0" presId="urn:microsoft.com/office/officeart/2005/8/layout/cycle5"/>
    <dgm:cxn modelId="{0717DE40-8115-479C-9350-4F2626BB24FC}" srcId="{589DB5AA-666E-4877-97F1-80CD280ACE25}" destId="{224B8E16-FB56-450D-B6E9-66024D340576}" srcOrd="9" destOrd="0" parTransId="{91217D41-BF85-4A5E-80E0-900BD0D9E509}" sibTransId="{19DA220B-BCAE-45F7-A6E2-A125A8B34ADD}"/>
    <dgm:cxn modelId="{8F01BAF6-096B-4A8A-8A1B-7122A0FAD0A9}" srcId="{589DB5AA-666E-4877-97F1-80CD280ACE25}" destId="{17A585DA-172B-48B2-BA1D-2C6DAFA3A04F}" srcOrd="5" destOrd="0" parTransId="{60B0D7AD-7F45-4260-B7C6-8AB8983B127A}" sibTransId="{DC7FAA35-8508-45BC-BE09-041CB94EEF2F}"/>
    <dgm:cxn modelId="{F5E7F375-5DE0-4FCD-B352-2F71EE4F36CC}" type="presOf" srcId="{18D0D9F6-A981-4005-98AE-A1019BEBFF7F}" destId="{1CB468C9-F945-4C1B-B8FE-5DBF280E3B00}" srcOrd="0" destOrd="0" presId="urn:microsoft.com/office/officeart/2005/8/layout/cycle5"/>
    <dgm:cxn modelId="{D8DC81A3-92F4-4E00-914F-0ADB6F388947}" type="presOf" srcId="{19DA220B-BCAE-45F7-A6E2-A125A8B34ADD}" destId="{56B57748-E763-494C-AB0C-053E11D984E5}" srcOrd="0" destOrd="0" presId="urn:microsoft.com/office/officeart/2005/8/layout/cycle5"/>
    <dgm:cxn modelId="{45EBC292-D3B3-4ECD-AF36-5BF7A3ED7359}" srcId="{589DB5AA-666E-4877-97F1-80CD280ACE25}" destId="{FB18676C-96C2-4AD6-8CAD-4AB3D2E0A273}" srcOrd="0" destOrd="0" parTransId="{02C6D16E-1099-4B3C-9973-EBEAA79FC91C}" sibTransId="{E28555B2-8C9C-4686-8D8E-2650323525AC}"/>
    <dgm:cxn modelId="{1A9EE4EA-FD1B-4DD8-9113-03D795E2DA8A}" srcId="{589DB5AA-666E-4877-97F1-80CD280ACE25}" destId="{5D8FBD7D-A605-43F3-BD1E-07684AE138F8}" srcOrd="3" destOrd="0" parTransId="{1E49259B-7CE5-467B-B802-301FA57D4C69}" sibTransId="{18D0D9F6-A981-4005-98AE-A1019BEBFF7F}"/>
    <dgm:cxn modelId="{8DE84611-D196-4A9E-9AEC-B56889AC0A8C}" type="presOf" srcId="{5D8FBD7D-A605-43F3-BD1E-07684AE138F8}" destId="{72CD20F3-1CF4-492A-B792-61A83A7A6844}" srcOrd="0" destOrd="0" presId="urn:microsoft.com/office/officeart/2005/8/layout/cycle5"/>
    <dgm:cxn modelId="{629509CC-F6D7-4998-BC90-98AC73546D61}" type="presOf" srcId="{AD7BA8E3-65BB-45EC-ACC5-DCFFED3A776B}" destId="{007A0A83-D80A-44C9-AF31-32C3780C521C}" srcOrd="0" destOrd="0" presId="urn:microsoft.com/office/officeart/2005/8/layout/cycle5"/>
    <dgm:cxn modelId="{81E63E0F-9825-4723-B1B3-F918EAAE985E}" type="presOf" srcId="{DB4E7CFC-B8D3-48CB-B2C7-134CBE92DED0}" destId="{B91B6301-DF16-4026-ADF9-475647D343A4}" srcOrd="0" destOrd="0" presId="urn:microsoft.com/office/officeart/2005/8/layout/cycle5"/>
    <dgm:cxn modelId="{413587FA-9921-4ECE-AC54-96B49F5EF3FD}" srcId="{589DB5AA-666E-4877-97F1-80CD280ACE25}" destId="{7C7F0CBC-3031-41F6-AC63-88B4B65D5855}" srcOrd="4" destOrd="0" parTransId="{7F7861D2-582B-4821-B1C9-AA5750046616}" sibTransId="{DB4E7CFC-B8D3-48CB-B2C7-134CBE92DED0}"/>
    <dgm:cxn modelId="{6E85E0FA-63A1-4EC8-A57C-3D58E34BD7CB}" type="presOf" srcId="{9A2383BB-4731-4208-BA6F-F8D285517688}" destId="{2BE48983-435A-41B4-AFD8-93B094D75E64}" srcOrd="0" destOrd="0" presId="urn:microsoft.com/office/officeart/2005/8/layout/cycle5"/>
    <dgm:cxn modelId="{39780D4B-B822-4A38-9433-143D7F6A2112}" type="presOf" srcId="{17A585DA-172B-48B2-BA1D-2C6DAFA3A04F}" destId="{0418A255-7D45-41A4-8B14-7164ED1675BA}" srcOrd="0" destOrd="0" presId="urn:microsoft.com/office/officeart/2005/8/layout/cycle5"/>
    <dgm:cxn modelId="{5D61FDDA-F7C9-4BF4-85D8-B66DA7AE0BAC}" srcId="{589DB5AA-666E-4877-97F1-80CD280ACE25}" destId="{6911A8C2-D7BD-4D9F-88FA-E4187EDE724F}" srcOrd="7" destOrd="0" parTransId="{03DC7507-7753-4C9F-83BB-474659012505}" sibTransId="{7FBBE088-6BAA-4B34-BC81-C86C33D9F119}"/>
    <dgm:cxn modelId="{148910A1-13FF-478F-9ADC-9716DFA83D78}" type="presOf" srcId="{6911A8C2-D7BD-4D9F-88FA-E4187EDE724F}" destId="{83CCE951-8D69-44CF-9E3F-5065FCC2E1A5}" srcOrd="0" destOrd="0" presId="urn:microsoft.com/office/officeart/2005/8/layout/cycle5"/>
    <dgm:cxn modelId="{CFE5C96B-F5F9-4389-BAEF-E8FF4E5520AC}" type="presOf" srcId="{FB18676C-96C2-4AD6-8CAD-4AB3D2E0A273}" destId="{2F1DF8BA-25AE-487E-B994-B297F6678CB1}" srcOrd="0" destOrd="0" presId="urn:microsoft.com/office/officeart/2005/8/layout/cycle5"/>
    <dgm:cxn modelId="{6D7A3265-4A52-4326-9F58-462C48B00A71}" srcId="{589DB5AA-666E-4877-97F1-80CD280ACE25}" destId="{23B5680C-BA05-43CE-AF0E-78F7D58A8B0E}" srcOrd="6" destOrd="0" parTransId="{BA66D63F-59B9-474B-8AD4-24FEECC2E822}" sibTransId="{47CD7E81-444F-4B18-A13C-AF547ADDFF4D}"/>
    <dgm:cxn modelId="{1D494613-EB85-4CF7-B3D4-35EC5DC67394}" type="presOf" srcId="{7FBBE088-6BAA-4B34-BC81-C86C33D9F119}" destId="{1F071426-45E1-45D8-A651-D20D530B6EC4}" srcOrd="0" destOrd="0" presId="urn:microsoft.com/office/officeart/2005/8/layout/cycle5"/>
    <dgm:cxn modelId="{1A5C5740-D2C8-40ED-B919-A832B4EA2E1B}" type="presOf" srcId="{7F0F0AA2-64C1-45A3-9A01-B843809FA988}" destId="{E76BB57E-5680-4621-9053-812AA093E4E7}" srcOrd="0" destOrd="0" presId="urn:microsoft.com/office/officeart/2005/8/layout/cycle5"/>
    <dgm:cxn modelId="{946A9A6B-4A6A-4AA0-BDAF-77F643815497}" type="presOf" srcId="{47CD7E81-444F-4B18-A13C-AF547ADDFF4D}" destId="{7FA72287-38BC-48D4-BC58-80944045C1DB}" srcOrd="0" destOrd="0" presId="urn:microsoft.com/office/officeart/2005/8/layout/cycle5"/>
    <dgm:cxn modelId="{9E453BA6-5D56-4F6F-9F68-D43C97F3BDA4}" type="presOf" srcId="{2ADB04C8-61FB-49F5-93C7-E43AAB59C7EA}" destId="{FB2C4B96-7D81-4463-A605-54A6D0AB18FD}" srcOrd="0" destOrd="0" presId="urn:microsoft.com/office/officeart/2005/8/layout/cycle5"/>
    <dgm:cxn modelId="{70BB8727-938F-4BD5-A4CE-BF82128B7097}" srcId="{589DB5AA-666E-4877-97F1-80CD280ACE25}" destId="{B21B5C6D-8B5E-4A02-8EDC-FE080D64E3A4}" srcOrd="1" destOrd="0" parTransId="{40569736-1C6B-44CE-8602-CDE55FD6A100}" sibTransId="{2ADB04C8-61FB-49F5-93C7-E43AAB59C7EA}"/>
    <dgm:cxn modelId="{8B0F003D-70D4-4EFA-8B4A-1046F8500D6F}" type="presOf" srcId="{0B221F36-B1BF-4627-A27D-966446659EC0}" destId="{E8D16675-0DCE-42B6-BCE7-31F54CBB8B50}" srcOrd="0" destOrd="0" presId="urn:microsoft.com/office/officeart/2005/8/layout/cycle5"/>
    <dgm:cxn modelId="{D56DB99C-C39C-4E63-B2BB-0ED10AAB2F1A}" type="presOf" srcId="{DCDC33B0-C84F-4FDF-9A76-580419F65DCF}" destId="{6621C78D-5208-4329-853D-1723BDEE2BFE}" srcOrd="0" destOrd="0" presId="urn:microsoft.com/office/officeart/2005/8/layout/cycle5"/>
    <dgm:cxn modelId="{82449075-F5BF-4229-9DFC-ABFBC0D0EE67}" type="presOf" srcId="{23B5680C-BA05-43CE-AF0E-78F7D58A8B0E}" destId="{D6B1C643-892E-437D-BF48-47318C44CC02}" srcOrd="0" destOrd="0" presId="urn:microsoft.com/office/officeart/2005/8/layout/cycle5"/>
    <dgm:cxn modelId="{C8CEE22D-4674-4D9A-9DE5-4C852349E1F2}" type="presOf" srcId="{B21B5C6D-8B5E-4A02-8EDC-FE080D64E3A4}" destId="{31AE34D7-3B97-4052-86A0-60906DA27DA1}" srcOrd="0" destOrd="0" presId="urn:microsoft.com/office/officeart/2005/8/layout/cycle5"/>
    <dgm:cxn modelId="{337611CA-67C4-47CB-B171-021D62B30E3C}" type="presOf" srcId="{589DB5AA-666E-4877-97F1-80CD280ACE25}" destId="{99CC9115-75BC-4754-AE9F-B76B48408024}" srcOrd="0" destOrd="0" presId="urn:microsoft.com/office/officeart/2005/8/layout/cycle5"/>
    <dgm:cxn modelId="{BFBD8CB9-4449-489E-BE7E-6FF0F56FE4E3}" srcId="{589DB5AA-666E-4877-97F1-80CD280ACE25}" destId="{DCDC33B0-C84F-4FDF-9A76-580419F65DCF}" srcOrd="10" destOrd="0" parTransId="{6B02601B-0EDD-4692-9F5D-22F8CEF67C62}" sibTransId="{CA247525-1F6C-45AB-8FE8-15BCC8D5B8F0}"/>
    <dgm:cxn modelId="{CCCB69A8-DCA5-4924-8A2D-D7114A30535A}" srcId="{589DB5AA-666E-4877-97F1-80CD280ACE25}" destId="{9A2383BB-4731-4208-BA6F-F8D285517688}" srcOrd="2" destOrd="0" parTransId="{57CDE97A-6DB9-4F91-8286-A56DC05E9D65}" sibTransId="{0B221F36-B1BF-4627-A27D-966446659EC0}"/>
    <dgm:cxn modelId="{A050743F-1C89-433E-95FC-080C02ADA345}" type="presOf" srcId="{E28555B2-8C9C-4686-8D8E-2650323525AC}" destId="{3897AC2A-7202-45D2-AE8A-6D4A835341CF}" srcOrd="0" destOrd="0" presId="urn:microsoft.com/office/officeart/2005/8/layout/cycle5"/>
    <dgm:cxn modelId="{AA4590A6-26BD-4A39-9523-B7876738D136}" type="presOf" srcId="{DC7FAA35-8508-45BC-BE09-041CB94EEF2F}" destId="{B7560064-0B5A-4E9A-93A0-E17F235B0891}" srcOrd="0" destOrd="0" presId="urn:microsoft.com/office/officeart/2005/8/layout/cycle5"/>
    <dgm:cxn modelId="{27AD1FE3-992D-475D-8582-06E0967A5F49}" type="presOf" srcId="{224B8E16-FB56-450D-B6E9-66024D340576}" destId="{77CA371B-428B-4CEC-BEC2-597B50BC15EA}" srcOrd="0" destOrd="0" presId="urn:microsoft.com/office/officeart/2005/8/layout/cycle5"/>
    <dgm:cxn modelId="{CB077E34-F965-4444-97A2-DB948581BFB2}" srcId="{589DB5AA-666E-4877-97F1-80CD280ACE25}" destId="{AD7BA8E3-65BB-45EC-ACC5-DCFFED3A776B}" srcOrd="8" destOrd="0" parTransId="{5D318B76-4880-4F28-84D9-0B3B512865B8}" sibTransId="{7F0F0AA2-64C1-45A3-9A01-B843809FA988}"/>
    <dgm:cxn modelId="{CAB8C9F8-1543-4D8C-8041-56EE75CE8618}" type="presParOf" srcId="{99CC9115-75BC-4754-AE9F-B76B48408024}" destId="{2F1DF8BA-25AE-487E-B994-B297F6678CB1}" srcOrd="0" destOrd="0" presId="urn:microsoft.com/office/officeart/2005/8/layout/cycle5"/>
    <dgm:cxn modelId="{43439008-C067-4E3B-A19C-7FA2E0B55060}" type="presParOf" srcId="{99CC9115-75BC-4754-AE9F-B76B48408024}" destId="{690EBEDA-E8AB-4C30-89B4-035E6872BFF6}" srcOrd="1" destOrd="0" presId="urn:microsoft.com/office/officeart/2005/8/layout/cycle5"/>
    <dgm:cxn modelId="{2542C48A-5FA3-4A38-8687-DD96717E94AB}" type="presParOf" srcId="{99CC9115-75BC-4754-AE9F-B76B48408024}" destId="{3897AC2A-7202-45D2-AE8A-6D4A835341CF}" srcOrd="2" destOrd="0" presId="urn:microsoft.com/office/officeart/2005/8/layout/cycle5"/>
    <dgm:cxn modelId="{E03557F2-6469-4754-AFEF-6C33C74C413F}" type="presParOf" srcId="{99CC9115-75BC-4754-AE9F-B76B48408024}" destId="{31AE34D7-3B97-4052-86A0-60906DA27DA1}" srcOrd="3" destOrd="0" presId="urn:microsoft.com/office/officeart/2005/8/layout/cycle5"/>
    <dgm:cxn modelId="{E4D94051-731A-4B9B-A88E-9791D8CAB771}" type="presParOf" srcId="{99CC9115-75BC-4754-AE9F-B76B48408024}" destId="{D08D014F-5716-4B05-A258-2637607376AE}" srcOrd="4" destOrd="0" presId="urn:microsoft.com/office/officeart/2005/8/layout/cycle5"/>
    <dgm:cxn modelId="{D2BA0CC8-440B-43B0-B444-200E04870630}" type="presParOf" srcId="{99CC9115-75BC-4754-AE9F-B76B48408024}" destId="{FB2C4B96-7D81-4463-A605-54A6D0AB18FD}" srcOrd="5" destOrd="0" presId="urn:microsoft.com/office/officeart/2005/8/layout/cycle5"/>
    <dgm:cxn modelId="{87792DBA-466B-4E1D-A007-39B167C730BD}" type="presParOf" srcId="{99CC9115-75BC-4754-AE9F-B76B48408024}" destId="{2BE48983-435A-41B4-AFD8-93B094D75E64}" srcOrd="6" destOrd="0" presId="urn:microsoft.com/office/officeart/2005/8/layout/cycle5"/>
    <dgm:cxn modelId="{455430EF-3550-4F14-B5C8-5EB809FF9CBC}" type="presParOf" srcId="{99CC9115-75BC-4754-AE9F-B76B48408024}" destId="{57F32AB3-09C0-44B0-B72A-AAC1EA886F63}" srcOrd="7" destOrd="0" presId="urn:microsoft.com/office/officeart/2005/8/layout/cycle5"/>
    <dgm:cxn modelId="{7D1E57C0-95A6-486D-BDE2-323C9C18F59A}" type="presParOf" srcId="{99CC9115-75BC-4754-AE9F-B76B48408024}" destId="{E8D16675-0DCE-42B6-BCE7-31F54CBB8B50}" srcOrd="8" destOrd="0" presId="urn:microsoft.com/office/officeart/2005/8/layout/cycle5"/>
    <dgm:cxn modelId="{B2635598-8DE3-4F63-B9CE-00BA20D01BE8}" type="presParOf" srcId="{99CC9115-75BC-4754-AE9F-B76B48408024}" destId="{72CD20F3-1CF4-492A-B792-61A83A7A6844}" srcOrd="9" destOrd="0" presId="urn:microsoft.com/office/officeart/2005/8/layout/cycle5"/>
    <dgm:cxn modelId="{AB62B0D0-A198-46FB-A5E0-5D5A8ED57ED1}" type="presParOf" srcId="{99CC9115-75BC-4754-AE9F-B76B48408024}" destId="{BE2EDF51-C533-45F2-857D-408563A653C6}" srcOrd="10" destOrd="0" presId="urn:microsoft.com/office/officeart/2005/8/layout/cycle5"/>
    <dgm:cxn modelId="{E801FDEC-45E7-48D7-93AA-9D04E49EFEDA}" type="presParOf" srcId="{99CC9115-75BC-4754-AE9F-B76B48408024}" destId="{1CB468C9-F945-4C1B-B8FE-5DBF280E3B00}" srcOrd="11" destOrd="0" presId="urn:microsoft.com/office/officeart/2005/8/layout/cycle5"/>
    <dgm:cxn modelId="{A95BD644-2B01-4DEB-A5DD-E1519250858B}" type="presParOf" srcId="{99CC9115-75BC-4754-AE9F-B76B48408024}" destId="{9683A44E-BA3B-4E0A-BC8E-68BAB496841B}" srcOrd="12" destOrd="0" presId="urn:microsoft.com/office/officeart/2005/8/layout/cycle5"/>
    <dgm:cxn modelId="{57C4F0A8-82D7-4D3C-9BAD-D08D3D880CC0}" type="presParOf" srcId="{99CC9115-75BC-4754-AE9F-B76B48408024}" destId="{7116A092-E2A9-4BBE-8918-7E97E62B4EA8}" srcOrd="13" destOrd="0" presId="urn:microsoft.com/office/officeart/2005/8/layout/cycle5"/>
    <dgm:cxn modelId="{7D11BDBF-312F-4B20-BE6A-F5C7DF473F53}" type="presParOf" srcId="{99CC9115-75BC-4754-AE9F-B76B48408024}" destId="{B91B6301-DF16-4026-ADF9-475647D343A4}" srcOrd="14" destOrd="0" presId="urn:microsoft.com/office/officeart/2005/8/layout/cycle5"/>
    <dgm:cxn modelId="{CF3B005E-B87D-4F1C-960F-7BC06724E173}" type="presParOf" srcId="{99CC9115-75BC-4754-AE9F-B76B48408024}" destId="{0418A255-7D45-41A4-8B14-7164ED1675BA}" srcOrd="15" destOrd="0" presId="urn:microsoft.com/office/officeart/2005/8/layout/cycle5"/>
    <dgm:cxn modelId="{3BAEA748-BD7C-4A21-A4BA-1C05127134F9}" type="presParOf" srcId="{99CC9115-75BC-4754-AE9F-B76B48408024}" destId="{4456B777-FE70-4DAB-84F7-FB58FA4861B1}" srcOrd="16" destOrd="0" presId="urn:microsoft.com/office/officeart/2005/8/layout/cycle5"/>
    <dgm:cxn modelId="{6ABD9E0E-9F3A-4CD5-B7E1-4190A316F820}" type="presParOf" srcId="{99CC9115-75BC-4754-AE9F-B76B48408024}" destId="{B7560064-0B5A-4E9A-93A0-E17F235B0891}" srcOrd="17" destOrd="0" presId="urn:microsoft.com/office/officeart/2005/8/layout/cycle5"/>
    <dgm:cxn modelId="{447B6A45-00C3-442D-86FB-6D274231DE95}" type="presParOf" srcId="{99CC9115-75BC-4754-AE9F-B76B48408024}" destId="{D6B1C643-892E-437D-BF48-47318C44CC02}" srcOrd="18" destOrd="0" presId="urn:microsoft.com/office/officeart/2005/8/layout/cycle5"/>
    <dgm:cxn modelId="{1FDB4D36-C6BF-4C78-962D-FF46FF5833E7}" type="presParOf" srcId="{99CC9115-75BC-4754-AE9F-B76B48408024}" destId="{98EBE59B-93B8-48E8-A74F-F354C2EB235C}" srcOrd="19" destOrd="0" presId="urn:microsoft.com/office/officeart/2005/8/layout/cycle5"/>
    <dgm:cxn modelId="{42ACE442-3369-484D-B9C8-EAE90985DBE3}" type="presParOf" srcId="{99CC9115-75BC-4754-AE9F-B76B48408024}" destId="{7FA72287-38BC-48D4-BC58-80944045C1DB}" srcOrd="20" destOrd="0" presId="urn:microsoft.com/office/officeart/2005/8/layout/cycle5"/>
    <dgm:cxn modelId="{6923038E-148B-4F6B-B225-1688B12B1B8E}" type="presParOf" srcId="{99CC9115-75BC-4754-AE9F-B76B48408024}" destId="{83CCE951-8D69-44CF-9E3F-5065FCC2E1A5}" srcOrd="21" destOrd="0" presId="urn:microsoft.com/office/officeart/2005/8/layout/cycle5"/>
    <dgm:cxn modelId="{3C618EA6-8EC6-4C70-8406-BB333F7C7C25}" type="presParOf" srcId="{99CC9115-75BC-4754-AE9F-B76B48408024}" destId="{CA32C427-2292-47FC-B484-13B3704EAA3C}" srcOrd="22" destOrd="0" presId="urn:microsoft.com/office/officeart/2005/8/layout/cycle5"/>
    <dgm:cxn modelId="{CEF6FC0B-76FF-41C7-A0A1-D47554282D89}" type="presParOf" srcId="{99CC9115-75BC-4754-AE9F-B76B48408024}" destId="{1F071426-45E1-45D8-A651-D20D530B6EC4}" srcOrd="23" destOrd="0" presId="urn:microsoft.com/office/officeart/2005/8/layout/cycle5"/>
    <dgm:cxn modelId="{A92E6015-C79B-4EEF-AC70-41E0B22CE9EA}" type="presParOf" srcId="{99CC9115-75BC-4754-AE9F-B76B48408024}" destId="{007A0A83-D80A-44C9-AF31-32C3780C521C}" srcOrd="24" destOrd="0" presId="urn:microsoft.com/office/officeart/2005/8/layout/cycle5"/>
    <dgm:cxn modelId="{2656B135-E276-4888-9587-6C8A43A0A60E}" type="presParOf" srcId="{99CC9115-75BC-4754-AE9F-B76B48408024}" destId="{C0F288F1-0637-4E4E-B7A5-0A2F8A8C795C}" srcOrd="25" destOrd="0" presId="urn:microsoft.com/office/officeart/2005/8/layout/cycle5"/>
    <dgm:cxn modelId="{9D1E2896-8361-4DEA-8805-9CF618060E00}" type="presParOf" srcId="{99CC9115-75BC-4754-AE9F-B76B48408024}" destId="{E76BB57E-5680-4621-9053-812AA093E4E7}" srcOrd="26" destOrd="0" presId="urn:microsoft.com/office/officeart/2005/8/layout/cycle5"/>
    <dgm:cxn modelId="{291A2057-20E1-4D04-8495-2B394ED6ECAC}" type="presParOf" srcId="{99CC9115-75BC-4754-AE9F-B76B48408024}" destId="{77CA371B-428B-4CEC-BEC2-597B50BC15EA}" srcOrd="27" destOrd="0" presId="urn:microsoft.com/office/officeart/2005/8/layout/cycle5"/>
    <dgm:cxn modelId="{ADAF18E5-4180-4A3A-A934-95B07EAE2A10}" type="presParOf" srcId="{99CC9115-75BC-4754-AE9F-B76B48408024}" destId="{B6270205-FE54-4B37-98EB-5D5C0D71EE86}" srcOrd="28" destOrd="0" presId="urn:microsoft.com/office/officeart/2005/8/layout/cycle5"/>
    <dgm:cxn modelId="{2C0F523A-E3F8-4B70-817A-F6DE47E92895}" type="presParOf" srcId="{99CC9115-75BC-4754-AE9F-B76B48408024}" destId="{56B57748-E763-494C-AB0C-053E11D984E5}" srcOrd="29" destOrd="0" presId="urn:microsoft.com/office/officeart/2005/8/layout/cycle5"/>
    <dgm:cxn modelId="{5218A414-CBFE-48AF-AED8-CDC6DF2E0593}" type="presParOf" srcId="{99CC9115-75BC-4754-AE9F-B76B48408024}" destId="{6621C78D-5208-4329-853D-1723BDEE2BFE}" srcOrd="30" destOrd="0" presId="urn:microsoft.com/office/officeart/2005/8/layout/cycle5"/>
    <dgm:cxn modelId="{E11F41B9-79A3-430D-9A3B-B93EBEA19F3D}" type="presParOf" srcId="{99CC9115-75BC-4754-AE9F-B76B48408024}" destId="{0D30DD83-FBED-42A6-86DF-DAB0E43134EF}" srcOrd="31" destOrd="0" presId="urn:microsoft.com/office/officeart/2005/8/layout/cycle5"/>
    <dgm:cxn modelId="{DD57A14A-40E1-4982-9D3F-DB9C363ABF22}" type="presParOf" srcId="{99CC9115-75BC-4754-AE9F-B76B48408024}" destId="{2F6280FD-9647-40E1-9D60-5D6BAD1ACF38}" srcOrd="32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E564-9545-49E0-BD33-2EA61C285E76}">
      <dsp:nvSpPr>
        <dsp:cNvPr id="0" name=""/>
        <dsp:cNvSpPr/>
      </dsp:nvSpPr>
      <dsp:spPr>
        <a:xfrm rot="10800000">
          <a:off x="2347983" y="42433"/>
          <a:ext cx="8570408" cy="26506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755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itchFamily="34" charset="0"/>
              <a:cs typeface="Arial" pitchFamily="34" charset="0"/>
            </a:rPr>
            <a:t>Desarrollar un plan de negocios para la creación de una empresa de prestación de servicio, asesoría y capacitación en comercio exterior y negocios internacionales para el mercado empresarial en la provincia de Tungurahua.</a:t>
          </a:r>
          <a:endParaRPr lang="es-EC" sz="2000" kern="1200" dirty="0"/>
        </a:p>
      </dsp:txBody>
      <dsp:txXfrm rot="10800000">
        <a:off x="3010645" y="42433"/>
        <a:ext cx="7907746" cy="2650649"/>
      </dsp:txXfrm>
    </dsp:sp>
    <dsp:sp modelId="{23F78825-E23E-489E-BF02-EAAA5F9A73D5}">
      <dsp:nvSpPr>
        <dsp:cNvPr id="0" name=""/>
        <dsp:cNvSpPr/>
      </dsp:nvSpPr>
      <dsp:spPr>
        <a:xfrm>
          <a:off x="763833" y="42419"/>
          <a:ext cx="2761064" cy="27610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A5507-1FB3-47E2-B5DB-302BA1C6B407}">
      <dsp:nvSpPr>
        <dsp:cNvPr id="0" name=""/>
        <dsp:cNvSpPr/>
      </dsp:nvSpPr>
      <dsp:spPr>
        <a:xfrm rot="10800000">
          <a:off x="1656603" y="3120586"/>
          <a:ext cx="9273250" cy="31961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7553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-Diagnosticar la situación del sector conformado por los productores de calzado de cuero en la provincia de Tungurahua, frente a su competencia en otras provincias del Ecuador.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-Determinar cuáles son los principales beneficios y riesgos de crear una empresa de prestación de servicio, asesoría y capacitación en el ámbito de comercio exterior a los mercados empresariales de la provincia de Tungurahua.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-Identificar los diferentes tipos de Operadores de Comercio Exterior que tiene la producción de bienes en Tungurahua y clasificarlos de acuerdo a su ámbito de conocimiento en comercio exterior, para de este modo ofrecer el producto  a los clientes y poder realizar una evaluación.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-Planificar y organizar la gestión para los servicios, asesorías y capacitaciones en temas que conciernan a comercio exterior y negociación internacional.</a:t>
          </a:r>
          <a:endParaRPr lang="es-EC" sz="1600" kern="1200" dirty="0"/>
        </a:p>
      </dsp:txBody>
      <dsp:txXfrm rot="10800000">
        <a:off x="2455634" y="3120586"/>
        <a:ext cx="8474219" cy="3196125"/>
      </dsp:txXfrm>
    </dsp:sp>
    <dsp:sp modelId="{6D1639BA-AA8C-474B-918C-B25C2B78B45D}">
      <dsp:nvSpPr>
        <dsp:cNvPr id="0" name=""/>
        <dsp:cNvSpPr/>
      </dsp:nvSpPr>
      <dsp:spPr>
        <a:xfrm>
          <a:off x="614021" y="3357140"/>
          <a:ext cx="2761064" cy="27610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DF8BA-25AE-487E-B994-B297F6678CB1}">
      <dsp:nvSpPr>
        <dsp:cNvPr id="0" name=""/>
        <dsp:cNvSpPr/>
      </dsp:nvSpPr>
      <dsp:spPr>
        <a:xfrm>
          <a:off x="4514197" y="2489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EMPLEADOS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545994" y="34286"/>
        <a:ext cx="2421790" cy="587780"/>
      </dsp:txXfrm>
    </dsp:sp>
    <dsp:sp modelId="{3897AC2A-7202-45D2-AE8A-6D4A835341CF}">
      <dsp:nvSpPr>
        <dsp:cNvPr id="0" name=""/>
        <dsp:cNvSpPr/>
      </dsp:nvSpPr>
      <dsp:spPr>
        <a:xfrm>
          <a:off x="3757400" y="588094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3326267" y="26704"/>
              </a:moveTo>
              <a:arcTo wR="2931482" hR="2931482" stAng="16664374" swAng="29843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E34D7-3B97-4052-86A0-60906DA27DA1}">
      <dsp:nvSpPr>
        <dsp:cNvPr id="0" name=""/>
        <dsp:cNvSpPr/>
      </dsp:nvSpPr>
      <dsp:spPr>
        <a:xfrm>
          <a:off x="6594648" y="679798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VENTAS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6626445" y="711595"/>
        <a:ext cx="2421790" cy="587780"/>
      </dsp:txXfrm>
    </dsp:sp>
    <dsp:sp modelId="{FB2C4B96-7D81-4463-A605-54A6D0AB18FD}">
      <dsp:nvSpPr>
        <dsp:cNvPr id="0" name=""/>
        <dsp:cNvSpPr/>
      </dsp:nvSpPr>
      <dsp:spPr>
        <a:xfrm>
          <a:off x="2445954" y="-626277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5721936" y="2033172"/>
              </a:moveTo>
              <a:arcTo wR="2931482" hR="2931482" stAng="20529327" swAng="28149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48983-435A-41B4-AFD8-93B094D75E64}">
      <dsp:nvSpPr>
        <dsp:cNvPr id="0" name=""/>
        <dsp:cNvSpPr/>
      </dsp:nvSpPr>
      <dsp:spPr>
        <a:xfrm>
          <a:off x="7180767" y="1716190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ASESORES ACTUALES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7212564" y="1747987"/>
        <a:ext cx="2421790" cy="587780"/>
      </dsp:txXfrm>
    </dsp:sp>
    <dsp:sp modelId="{E8D16675-0DCE-42B6-BCE7-31F54CBB8B50}">
      <dsp:nvSpPr>
        <dsp:cNvPr id="0" name=""/>
        <dsp:cNvSpPr/>
      </dsp:nvSpPr>
      <dsp:spPr>
        <a:xfrm>
          <a:off x="2762470" y="99693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5812953" y="2392297"/>
              </a:moveTo>
              <a:arcTo wR="2931482" hR="2931482" stAng="20964078" swAng="44876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D20F3-1CF4-492A-B792-61A83A7A6844}">
      <dsp:nvSpPr>
        <dsp:cNvPr id="0" name=""/>
        <dsp:cNvSpPr/>
      </dsp:nvSpPr>
      <dsp:spPr>
        <a:xfrm>
          <a:off x="7393680" y="2998726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AÑOS DE EMPRESA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7425477" y="3030523"/>
        <a:ext cx="2421790" cy="587780"/>
      </dsp:txXfrm>
    </dsp:sp>
    <dsp:sp modelId="{1CB468C9-F945-4C1B-B8FE-5DBF280E3B00}">
      <dsp:nvSpPr>
        <dsp:cNvPr id="0" name=""/>
        <dsp:cNvSpPr/>
      </dsp:nvSpPr>
      <dsp:spPr>
        <a:xfrm>
          <a:off x="2751454" y="869898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5862943" y="2942836"/>
              </a:moveTo>
              <a:arcTo wR="2931482" hR="2931482" stAng="21613315" swAng="5754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3A44E-BA3B-4E0A-BC8E-68BAB496841B}">
      <dsp:nvSpPr>
        <dsp:cNvPr id="0" name=""/>
        <dsp:cNvSpPr/>
      </dsp:nvSpPr>
      <dsp:spPr>
        <a:xfrm>
          <a:off x="7132189" y="4460495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ASPIRACIONES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7163986" y="4492292"/>
        <a:ext cx="2421790" cy="587780"/>
      </dsp:txXfrm>
    </dsp:sp>
    <dsp:sp modelId="{B91B6301-DF16-4026-ADF9-475647D343A4}">
      <dsp:nvSpPr>
        <dsp:cNvPr id="0" name=""/>
        <dsp:cNvSpPr/>
      </dsp:nvSpPr>
      <dsp:spPr>
        <a:xfrm>
          <a:off x="2311725" y="2515017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5854293" y="2706159"/>
              </a:moveTo>
              <a:arcTo wR="2931482" hR="2931482" stAng="21335503" swAng="38728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A255-7D45-41A4-8B14-7164ED1675BA}">
      <dsp:nvSpPr>
        <dsp:cNvPr id="0" name=""/>
        <dsp:cNvSpPr/>
      </dsp:nvSpPr>
      <dsp:spPr>
        <a:xfrm>
          <a:off x="6548344" y="5660829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DESTINOS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6580141" y="5692626"/>
        <a:ext cx="2421790" cy="587780"/>
      </dsp:txXfrm>
    </dsp:sp>
    <dsp:sp modelId="{B7560064-0B5A-4E9A-93A0-E17F235B0891}">
      <dsp:nvSpPr>
        <dsp:cNvPr id="0" name=""/>
        <dsp:cNvSpPr/>
      </dsp:nvSpPr>
      <dsp:spPr>
        <a:xfrm>
          <a:off x="3111676" y="713134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3689928" y="5763152"/>
              </a:moveTo>
              <a:arcTo wR="2931482" hR="2931482" stAng="4500338" swAng="179933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1C643-892E-437D-BF48-47318C44CC02}">
      <dsp:nvSpPr>
        <dsp:cNvPr id="0" name=""/>
        <dsp:cNvSpPr/>
      </dsp:nvSpPr>
      <dsp:spPr>
        <a:xfrm>
          <a:off x="2857131" y="5660824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MANEJO DE PROCESOS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2888928" y="5692621"/>
        <a:ext cx="2421790" cy="587780"/>
      </dsp:txXfrm>
    </dsp:sp>
    <dsp:sp modelId="{7FA72287-38BC-48D4-BC58-80944045C1DB}">
      <dsp:nvSpPr>
        <dsp:cNvPr id="0" name=""/>
        <dsp:cNvSpPr/>
      </dsp:nvSpPr>
      <dsp:spPr>
        <a:xfrm>
          <a:off x="3376132" y="1480471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233070" y="4076980"/>
              </a:moveTo>
              <a:arcTo wR="2931482" hR="2931482" stAng="9419903" swAng="39948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CE951-8D69-44CF-9E3F-5065FCC2E1A5}">
      <dsp:nvSpPr>
        <dsp:cNvPr id="0" name=""/>
        <dsp:cNvSpPr/>
      </dsp:nvSpPr>
      <dsp:spPr>
        <a:xfrm>
          <a:off x="1991458" y="4476217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AÑOS EN EXPORTACIONES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023255" y="4508014"/>
        <a:ext cx="2421790" cy="587780"/>
      </dsp:txXfrm>
    </dsp:sp>
    <dsp:sp modelId="{1F071426-45E1-45D8-A651-D20D530B6EC4}">
      <dsp:nvSpPr>
        <dsp:cNvPr id="0" name=""/>
        <dsp:cNvSpPr/>
      </dsp:nvSpPr>
      <dsp:spPr>
        <a:xfrm>
          <a:off x="2918701" y="639569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96182" y="3676240"/>
              </a:moveTo>
              <a:arcTo wR="2931482" hR="2931482" stAng="9916945" swAng="59155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A0A83-D80A-44C9-AF31-32C3780C521C}">
      <dsp:nvSpPr>
        <dsp:cNvPr id="0" name=""/>
        <dsp:cNvSpPr/>
      </dsp:nvSpPr>
      <dsp:spPr>
        <a:xfrm>
          <a:off x="1650865" y="3001051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COMPETENCIA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1682662" y="3032848"/>
        <a:ext cx="2421790" cy="587780"/>
      </dsp:txXfrm>
    </dsp:sp>
    <dsp:sp modelId="{E76BB57E-5680-4621-9053-812AA093E4E7}">
      <dsp:nvSpPr>
        <dsp:cNvPr id="0" name=""/>
        <dsp:cNvSpPr/>
      </dsp:nvSpPr>
      <dsp:spPr>
        <a:xfrm>
          <a:off x="2904168" y="27478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1237" y="2846322"/>
              </a:moveTo>
              <a:arcTo wR="2931482" hR="2931482" stAng="10899881" swAng="44920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A371B-428B-4CEC-BEC2-597B50BC15EA}">
      <dsp:nvSpPr>
        <dsp:cNvPr id="0" name=""/>
        <dsp:cNvSpPr/>
      </dsp:nvSpPr>
      <dsp:spPr>
        <a:xfrm>
          <a:off x="1847626" y="1716190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FRECUENCIA DE USO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1879423" y="1747987"/>
        <a:ext cx="2421790" cy="587780"/>
      </dsp:txXfrm>
    </dsp:sp>
    <dsp:sp modelId="{56B57748-E763-494C-AB0C-053E11D984E5}">
      <dsp:nvSpPr>
        <dsp:cNvPr id="0" name=""/>
        <dsp:cNvSpPr/>
      </dsp:nvSpPr>
      <dsp:spPr>
        <a:xfrm>
          <a:off x="2837387" y="308660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474998" y="1331709"/>
              </a:moveTo>
              <a:arcTo wR="2931482" hR="2931482" stAng="12784440" swAng="31574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1C78D-5208-4329-853D-1723BDEE2BFE}">
      <dsp:nvSpPr>
        <dsp:cNvPr id="0" name=""/>
        <dsp:cNvSpPr/>
      </dsp:nvSpPr>
      <dsp:spPr>
        <a:xfrm>
          <a:off x="2609479" y="701012"/>
          <a:ext cx="2485384" cy="65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FORMAS DE PAGO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641276" y="732809"/>
        <a:ext cx="2421790" cy="587780"/>
      </dsp:txXfrm>
    </dsp:sp>
    <dsp:sp modelId="{2F6280FD-9647-40E1-9D60-5D6BAD1ACF38}">
      <dsp:nvSpPr>
        <dsp:cNvPr id="0" name=""/>
        <dsp:cNvSpPr/>
      </dsp:nvSpPr>
      <dsp:spPr>
        <a:xfrm>
          <a:off x="2782652" y="347771"/>
          <a:ext cx="5862965" cy="5862965"/>
        </a:xfrm>
        <a:custGeom>
          <a:avLst/>
          <a:gdLst/>
          <a:ahLst/>
          <a:cxnLst/>
          <a:rect l="0" t="0" r="0" b="0"/>
          <a:pathLst>
            <a:path>
              <a:moveTo>
                <a:pt x="1574837" y="332809"/>
              </a:moveTo>
              <a:arcTo wR="2931482" hR="2931482" stAng="14545983" swAng="15320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00353"/>
            <a:ext cx="10051852" cy="2859978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805" y="5040842"/>
            <a:ext cx="8610072" cy="117619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447" y="302803"/>
            <a:ext cx="2335279" cy="6451578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203" y="302803"/>
            <a:ext cx="8021175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58" y="6049010"/>
            <a:ext cx="10206268" cy="128821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58" y="4247960"/>
            <a:ext cx="8175590" cy="1801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204" y="1693723"/>
            <a:ext cx="4873625" cy="5061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964" y="1693723"/>
            <a:ext cx="4873625" cy="5061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204" y="1692533"/>
            <a:ext cx="4873625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04" y="2397901"/>
            <a:ext cx="4873625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964" y="1692533"/>
            <a:ext cx="4873625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964" y="2397901"/>
            <a:ext cx="4873625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37" y="6059092"/>
            <a:ext cx="10356454" cy="655309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135" y="6721123"/>
            <a:ext cx="10356455" cy="6721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136" y="420070"/>
            <a:ext cx="10356454" cy="5449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5" y="6058799"/>
            <a:ext cx="10356454" cy="655603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0258" cy="6049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075" y="6721123"/>
            <a:ext cx="10356454" cy="67547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204" y="302801"/>
            <a:ext cx="10153385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204" y="1764295"/>
            <a:ext cx="10153385" cy="529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0259" y="0"/>
            <a:ext cx="913805" cy="7561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0259" y="6049011"/>
            <a:ext cx="913805" cy="756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8313" y="6228240"/>
            <a:ext cx="731044" cy="436873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C29FD72-3115-4D95-BAFB-0B738AAE59B7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381438" y="4421899"/>
            <a:ext cx="2610037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342232" y="1772656"/>
            <a:ext cx="268844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AA74E0-8844-4716-85BE-2539DC484011}" type="datetimeFigureOut">
              <a:rPr lang="es-EC" smtClean="0"/>
              <a:t>14/05/2015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s.wikipedia.org/wiki/Philip_Kotl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8935" y="2669144"/>
            <a:ext cx="10356454" cy="1620771"/>
          </a:xfrm>
        </p:spPr>
        <p:txBody>
          <a:bodyPr>
            <a:noAutofit/>
          </a:bodyPr>
          <a:lstStyle/>
          <a:p>
            <a:pPr algn="just"/>
            <a:r>
              <a:rPr lang="es-ES_tradnl" sz="2400" b="1" dirty="0">
                <a:solidFill>
                  <a:schemeClr val="tx1"/>
                </a:solidFill>
              </a:rPr>
              <a:t>PRESTACIÓN DE SERVICIO, ASESORÍA Y CAPACITACIÓN EN COMERCIO EXTERIOR Y NEGOCIOS INTERNACIONALES PARA EL</a:t>
            </a:r>
            <a:r>
              <a:rPr lang="es-ES_tradnl" sz="2400" b="1" i="1" dirty="0">
                <a:solidFill>
                  <a:schemeClr val="tx1"/>
                </a:solidFill>
              </a:rPr>
              <a:t> </a:t>
            </a:r>
            <a:r>
              <a:rPr lang="es-EC" sz="2400" b="1" dirty="0">
                <a:solidFill>
                  <a:schemeClr val="tx1"/>
                </a:solidFill>
              </a:rPr>
              <a:t>MERCADO EMPRESARIAL EN LA PROVINCIA DE TUNGURAHUA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38221" y="4574553"/>
            <a:ext cx="9014249" cy="25184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b="1" dirty="0" smtClean="0">
                <a:solidFill>
                  <a:schemeClr val="tx1"/>
                </a:solidFill>
              </a:rPr>
              <a:t>AUTOR: CISNEROS SALTOS, SEBASTIÁN AUGUSTO</a:t>
            </a:r>
            <a:endParaRPr lang="es-EC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s-EC" b="1" dirty="0" smtClean="0">
                <a:solidFill>
                  <a:schemeClr val="tx1"/>
                </a:solidFill>
              </a:rPr>
              <a:t>DIRECTOR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b="1" dirty="0" smtClean="0">
                <a:solidFill>
                  <a:schemeClr val="tx1"/>
                </a:solidFill>
              </a:rPr>
              <a:t>ING. EDISON LANDÁZURI, MBA</a:t>
            </a:r>
            <a:endParaRPr lang="es-EC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s-EC" b="1" dirty="0">
                <a:solidFill>
                  <a:schemeClr val="tx1"/>
                </a:solidFill>
              </a:rPr>
              <a:t>CODIRECTOR: </a:t>
            </a:r>
            <a:r>
              <a:rPr lang="es-EC" b="1" dirty="0" smtClean="0">
                <a:solidFill>
                  <a:schemeClr val="tx1"/>
                </a:solidFill>
              </a:rPr>
              <a:t>ESP. MARCO GUAYASAMÍN, MBA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Tesis </a:t>
            </a:r>
            <a:r>
              <a:rPr lang="es-ES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s-E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 previo a la obtención del grado de: </a:t>
            </a:r>
          </a:p>
          <a:p>
            <a:pPr algn="ctr"/>
            <a:r>
              <a:rPr lang="es-E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Ingeniera en Comercio Exterior y Negociación Internacional</a:t>
            </a:r>
            <a:endParaRPr lang="es-EC" i="1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63" y="525553"/>
            <a:ext cx="6179570" cy="1393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0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Asesorías para el comercio exterior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73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9779" y="6802976"/>
            <a:ext cx="4438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Cisneros Saltos, Sebasti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Augusto (2015)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8" y="2277623"/>
            <a:ext cx="9533855" cy="452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59" y="1732232"/>
            <a:ext cx="3692975" cy="54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5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Capacitación en comercio exterior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73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8805" y="6874458"/>
            <a:ext cx="4438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Cisneros Saltos, Sebasti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Augusto (2015)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0" y="2381806"/>
            <a:ext cx="8875205" cy="420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55" y="1836415"/>
            <a:ext cx="3692975" cy="54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8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C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IV: GESTION COMERCIO EXTERIOR - EXPORTACIÓN </a:t>
            </a:r>
            <a:endParaRPr lang="es-EC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2" y="1575690"/>
            <a:ext cx="7963696" cy="5350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4882" y="7101543"/>
            <a:ext cx="4438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Cisneros Saltos, Sebasti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Augusto (2015)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infozapatos.com/wp-content/uploads/2011/03/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85" y="3542458"/>
            <a:ext cx="2016277" cy="12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1.paperblog.com/i/245/2451206/exportar-alimentos-usa-encontrar-un-agente-co-L-pLnkw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18" y="6003615"/>
            <a:ext cx="1866442" cy="8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allpaperstock.net/bandera-de-ecuador-wallpapers_32945_1920x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83" y="1557654"/>
            <a:ext cx="1860504" cy="9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10023933" y="2669144"/>
            <a:ext cx="0" cy="784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0101593" y="4892125"/>
            <a:ext cx="0" cy="784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7038" y="525553"/>
            <a:ext cx="10965657" cy="185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 smtClean="0">
                <a:latin typeface="Arial" pitchFamily="34" charset="0"/>
                <a:cs typeface="Arial" pitchFamily="34" charset="0"/>
              </a:rPr>
              <a:t>IMPORTANTE: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Registro como OCE (Operador de Comercio Exterior)</a:t>
            </a: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Obtención del TOKEN</a:t>
            </a:r>
          </a:p>
          <a:p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2988" y="4495161"/>
            <a:ext cx="10965657" cy="243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C" sz="2400" b="1" dirty="0" smtClean="0"/>
              <a:t>Tipo de aforo en Aduana del Ecuador</a:t>
            </a:r>
          </a:p>
          <a:p>
            <a:pPr lvl="0"/>
            <a:r>
              <a:rPr lang="es-EC" sz="2400" dirty="0" smtClean="0"/>
              <a:t>Canal </a:t>
            </a:r>
            <a:r>
              <a:rPr lang="es-EC" sz="2400" dirty="0"/>
              <a:t>de Aforo Automático </a:t>
            </a:r>
          </a:p>
          <a:p>
            <a:pPr lvl="0"/>
            <a:r>
              <a:rPr lang="es-EC" sz="2400" dirty="0"/>
              <a:t>Canal de Aforo electrónico </a:t>
            </a:r>
          </a:p>
          <a:p>
            <a:pPr lvl="0"/>
            <a:r>
              <a:rPr lang="es-EC" sz="2400" dirty="0"/>
              <a:t>Canal de Aforo documental </a:t>
            </a:r>
          </a:p>
          <a:p>
            <a:pPr lvl="0"/>
            <a:r>
              <a:rPr lang="es-EC" sz="2400" dirty="0"/>
              <a:t>Canal de Aforo físico intrusivo </a:t>
            </a:r>
            <a:r>
              <a:rPr lang="es-EC" sz="2400" dirty="0" smtClean="0"/>
              <a:t>y no </a:t>
            </a:r>
            <a:r>
              <a:rPr lang="es-EC" sz="2400" dirty="0"/>
              <a:t>intrusivo </a:t>
            </a:r>
          </a:p>
          <a:p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vialgroup.com.ec/site/images/stories/logo_ecua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80" y="2039419"/>
            <a:ext cx="4064958" cy="1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TCH9ezrdmLH4u2acrigDaZmLEP5QClNf4UO854V-ULQ7_0TSE-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66" y="4495163"/>
            <a:ext cx="1205714" cy="15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f/f2/Escudo_del_Banco_Central_del_Ecuador.jpg/220px-Escudo_del_Banco_Central_del_Ecua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0" y="2192791"/>
            <a:ext cx="1823015" cy="113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dina.com.ec/logos/2130118816-3746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98" y="3645616"/>
            <a:ext cx="2658683" cy="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mpe-s2-p.mlstatic.com/memoria-usb-30-kingston-64gb-dt100g364gb-5735-MPE4989724501_092013-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8" y="2039418"/>
            <a:ext cx="3502197" cy="18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718935" y="525553"/>
            <a:ext cx="3467917" cy="85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Embarcadores internacionales</a:t>
            </a:r>
            <a:endParaRPr lang="es-EC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ekosnegocios.com/empresas/images/Empresa/logosGrandes/10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21" y="1437614"/>
            <a:ext cx="2416696" cy="8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0.static.wix.com/media/224d81_dd22b7b87c0b82036275b1fb70750bf4.jpg_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0" y="6321183"/>
            <a:ext cx="4768321" cy="9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e-comex-plus.com/sites/default/files/logo_Panatlan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51" y="6663747"/>
            <a:ext cx="3041980" cy="5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68170"/>
              </p:ext>
            </p:extLst>
          </p:nvPr>
        </p:nvGraphicFramePr>
        <p:xfrm>
          <a:off x="1966261" y="2351573"/>
          <a:ext cx="7004217" cy="331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5861"/>
                <a:gridCol w="2108356"/>
              </a:tblGrid>
              <a:tr h="499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EXW AMBATO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USD 120.00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86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RAYOS X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EMISION DE AWB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USD   35.00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USD   50.00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418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ADUANAS ORIGEN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USD  180.00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1113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FLETE AÉREO USD 3.25 POR KG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USD  861.25</a:t>
                      </a:r>
                      <a:endParaRPr lang="es-EC" sz="15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418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i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i="1" dirty="0">
                          <a:solidFill>
                            <a:schemeClr val="tx1"/>
                          </a:solidFill>
                          <a:effectLst/>
                        </a:rPr>
                        <a:t>USD 1246.25</a:t>
                      </a:r>
                      <a:endParaRPr lang="es-EC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8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038" y="763729"/>
            <a:ext cx="10965657" cy="1260211"/>
          </a:xfrm>
        </p:spPr>
        <p:txBody>
          <a:bodyPr>
            <a:normAutofit fontScale="90000"/>
          </a:bodyPr>
          <a:lstStyle/>
          <a:p>
            <a:pPr algn="l"/>
            <a:r>
              <a:rPr lang="es-EC" sz="3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V: ESTRATEGIAS DE MARKETING, COMUNICACIÓN Y FINANCIAMIENTO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2400" b="1" dirty="0" smtClean="0"/>
              <a:t>PLAN </a:t>
            </a:r>
            <a:r>
              <a:rPr lang="es-EC" sz="2400" b="1" dirty="0"/>
              <a:t>CORPORATIVO DE MARKETING Y </a:t>
            </a:r>
            <a:r>
              <a:rPr lang="es-EC" sz="2400" b="1" dirty="0" smtClean="0"/>
              <a:t>VENTAS</a:t>
            </a:r>
          </a:p>
          <a:p>
            <a:pPr marL="0" indent="0">
              <a:buNone/>
            </a:pPr>
            <a:endParaRPr lang="es-EC" sz="2400" dirty="0"/>
          </a:p>
          <a:p>
            <a:pPr marL="0" indent="0" algn="ctr">
              <a:buNone/>
            </a:pPr>
            <a:r>
              <a:rPr lang="es-EC" i="1" dirty="0"/>
              <a:t>“El marketing es un proceso social por el que los individuos y los grupos obtienen lo que ellos necesitan y desean a través de la creación e intercambio de productos y su valoración con otros”.</a:t>
            </a:r>
            <a:r>
              <a:rPr lang="es-EC" dirty="0"/>
              <a:t> </a:t>
            </a:r>
            <a:r>
              <a:rPr lang="es-EC" u="sng" dirty="0">
                <a:hlinkClick r:id="rId2" tooltip="Philip Kotler"/>
              </a:rPr>
              <a:t>Philip </a:t>
            </a:r>
            <a:r>
              <a:rPr lang="es-EC" u="sng" dirty="0" err="1">
                <a:hlinkClick r:id="rId2" tooltip="Philip Kotler"/>
              </a:rPr>
              <a:t>Kotler</a:t>
            </a:r>
            <a:endParaRPr lang="es-EC" dirty="0"/>
          </a:p>
          <a:p>
            <a:endParaRPr lang="es-EC" dirty="0"/>
          </a:p>
        </p:txBody>
      </p:sp>
      <p:pic>
        <p:nvPicPr>
          <p:cNvPr id="5122" name="Picture 2" descr="https://hotellaponderosa.files.wordpress.com/2012/04/4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9" y="3852639"/>
            <a:ext cx="3384376" cy="34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2.hubspot.net/hub/92588/file-301717222-jpg/images/istock_000022738572x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4212679"/>
            <a:ext cx="2702397" cy="23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TC__t3qEybtPZJAEzxlg-KFyXgCnq2hq7lGNX2vjwVWbmXqx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4212679"/>
            <a:ext cx="3006725" cy="22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679" y="1637043"/>
            <a:ext cx="10153385" cy="1508451"/>
          </a:xfrm>
        </p:spPr>
        <p:txBody>
          <a:bodyPr>
            <a:normAutofit/>
          </a:bodyPr>
          <a:lstStyle/>
          <a:p>
            <a:pPr algn="just"/>
            <a:r>
              <a:rPr lang="es-EC" sz="2400" dirty="0" smtClean="0">
                <a:solidFill>
                  <a:schemeClr val="tx1"/>
                </a:solidFill>
                <a:latin typeface="+mn-lt"/>
              </a:rPr>
              <a:t>Desarrollo </a:t>
            </a:r>
            <a:r>
              <a:rPr lang="es-EC" sz="2400" dirty="0">
                <a:solidFill>
                  <a:schemeClr val="tx1"/>
                </a:solidFill>
                <a:latin typeface="+mn-lt"/>
              </a:rPr>
              <a:t>de la marca, </a:t>
            </a:r>
            <a:r>
              <a:rPr lang="es-EC" sz="2400" dirty="0" smtClean="0">
                <a:solidFill>
                  <a:schemeClr val="tx1"/>
                </a:solidFill>
                <a:latin typeface="+mn-lt"/>
              </a:rPr>
              <a:t>con </a:t>
            </a:r>
            <a:r>
              <a:rPr lang="es-EC" sz="2400" dirty="0">
                <a:solidFill>
                  <a:schemeClr val="tx1"/>
                </a:solidFill>
                <a:latin typeface="+mn-lt"/>
              </a:rPr>
              <a:t>la definición de su logotipo, </a:t>
            </a:r>
            <a:r>
              <a:rPr lang="es-EC" sz="2400" dirty="0" err="1">
                <a:solidFill>
                  <a:schemeClr val="tx1"/>
                </a:solidFill>
                <a:latin typeface="+mn-lt"/>
              </a:rPr>
              <a:t>isotipo</a:t>
            </a:r>
            <a:r>
              <a:rPr lang="es-EC" sz="2400" dirty="0">
                <a:solidFill>
                  <a:schemeClr val="tx1"/>
                </a:solidFill>
                <a:latin typeface="+mn-lt"/>
              </a:rPr>
              <a:t> y slogan, incluso su presencia virtual mediante un sitio web; todos estos componentes permitirán una identificación de la empresa consultora y sus productos. 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73">
            <a:off x="522036" y="3464136"/>
            <a:ext cx="2728722" cy="1404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1791" y="6418568"/>
            <a:ext cx="3240360" cy="113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solidFill>
                  <a:schemeClr val="tx1"/>
                </a:solidFill>
              </a:rPr>
              <a:t>“El mundo a tu alcance”</a:t>
            </a:r>
            <a:endParaRPr lang="es-EC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18936" y="483400"/>
            <a:ext cx="10153385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de producto</a:t>
            </a:r>
            <a:endParaRPr lang="es-EC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monografias.com/trabajos75/nuevo-producto-posicionarse-mercado/image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109902"/>
            <a:ext cx="4533900" cy="3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461">
            <a:off x="6609434" y="3788866"/>
            <a:ext cx="4644499" cy="793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0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232" cy="756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Características de producto</a:t>
            </a:r>
            <a:endParaRPr lang="es-EC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9423" y="1476375"/>
            <a:ext cx="10153385" cy="352478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dirty="0"/>
              <a:t>Tenemos que COMEXTER se caracterizará por diferenciarse de las demás empresas </a:t>
            </a:r>
            <a:r>
              <a:rPr lang="es-EC" dirty="0" smtClean="0"/>
              <a:t>dedicándose </a:t>
            </a:r>
            <a:r>
              <a:rPr lang="es-EC" dirty="0"/>
              <a:t>a:</a:t>
            </a:r>
          </a:p>
          <a:p>
            <a:pPr lvl="0" algn="just"/>
            <a:r>
              <a:rPr lang="es-EC" dirty="0"/>
              <a:t>Generar una preferencia entre los clientes, tal que frente a la competencia existente, ser la mejor opción. </a:t>
            </a:r>
          </a:p>
          <a:p>
            <a:pPr lvl="0" algn="just"/>
            <a:r>
              <a:rPr lang="es-EC" dirty="0"/>
              <a:t>Un servicio personalizado, con visitas en las empresas sin necesidad que el cliente se desplace a las instalaciones de COMEXTER.</a:t>
            </a:r>
          </a:p>
          <a:p>
            <a:pPr lvl="0" algn="just"/>
            <a:r>
              <a:rPr lang="es-EC" dirty="0"/>
              <a:t>Brindar servicio ágil y confiable para el cliente.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4500711"/>
            <a:ext cx="5134070" cy="183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interclase.com/wp-content/uploads/2013/01/servicio-capacita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89" y="4644727"/>
            <a:ext cx="3799011" cy="25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988" y="684337"/>
            <a:ext cx="10153385" cy="619713"/>
          </a:xfrm>
        </p:spPr>
        <p:txBody>
          <a:bodyPr>
            <a:normAutofit fontScale="90000"/>
          </a:bodyPr>
          <a:lstStyle/>
          <a:p>
            <a:r>
              <a:rPr lang="es-EC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de </a:t>
            </a:r>
            <a:r>
              <a:rPr lang="es-EC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C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laza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1026" name="Picture 2" descr="http://www.codeso.com/Fotos_Ecuador/Mapa-Cantones-Tungurahua-PDA-Pilahu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77" y="2748534"/>
            <a:ext cx="4413615" cy="27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26054" y="2272180"/>
            <a:ext cx="10153385" cy="61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7039" y="1160690"/>
            <a:ext cx="10471420" cy="3175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dirty="0">
                <a:solidFill>
                  <a:schemeClr val="tx1"/>
                </a:solidFill>
                <a:latin typeface="+mn-lt"/>
              </a:rPr>
              <a:t>El propósito fundamental de las estrategias de plaza es atender la distribución tal de acercar el producto al cliente.</a:t>
            </a:r>
          </a:p>
          <a:p>
            <a:endParaRPr lang="es-EC" sz="2400" dirty="0">
              <a:solidFill>
                <a:schemeClr val="tx1"/>
              </a:solidFill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  <a:latin typeface="+mn-lt"/>
              </a:rPr>
              <a:t>Venta </a:t>
            </a:r>
            <a:r>
              <a:rPr lang="es-EC" sz="2400" dirty="0">
                <a:solidFill>
                  <a:schemeClr val="tx1"/>
                </a:solidFill>
                <a:latin typeface="+mn-lt"/>
              </a:rPr>
              <a:t>vía correo electrónico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+mn-lt"/>
              </a:rPr>
              <a:t>Venta vía telefónica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+mn-lt"/>
              </a:rPr>
              <a:t>Sitio web</a:t>
            </a:r>
          </a:p>
          <a:p>
            <a:r>
              <a:rPr lang="es-EC" sz="1800" dirty="0" smtClean="0">
                <a:latin typeface="+mn-lt"/>
              </a:rPr>
              <a:t/>
            </a:r>
            <a:br>
              <a:rPr lang="es-EC" sz="1800" dirty="0" smtClean="0">
                <a:latin typeface="+mn-lt"/>
              </a:rPr>
            </a:br>
            <a:endParaRPr lang="es-EC" sz="1800" dirty="0">
              <a:latin typeface="+mn-lt"/>
            </a:endParaRPr>
          </a:p>
        </p:txBody>
      </p:sp>
      <p:pic>
        <p:nvPicPr>
          <p:cNvPr id="1028" name="Picture 4" descr="http://dedigitalesyrealidades.files.wordpress.com/2010/07/telemarke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4" y="4177592"/>
            <a:ext cx="4101096" cy="23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988" y="0"/>
            <a:ext cx="10153385" cy="1260211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21672575"/>
              </p:ext>
            </p:extLst>
          </p:nvPr>
        </p:nvGraphicFramePr>
        <p:xfrm>
          <a:off x="-432444" y="1001906"/>
          <a:ext cx="11705676" cy="678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5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194" y="207984"/>
            <a:ext cx="10153385" cy="1260211"/>
          </a:xfrm>
        </p:spPr>
        <p:txBody>
          <a:bodyPr>
            <a:norm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de </a:t>
            </a:r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precio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246" y="1240083"/>
            <a:ext cx="10965657" cy="1746627"/>
          </a:xfrm>
        </p:spPr>
        <p:txBody>
          <a:bodyPr/>
          <a:lstStyle/>
          <a:p>
            <a:pPr marL="114300" indent="0" algn="just">
              <a:buNone/>
            </a:pPr>
            <a:r>
              <a:rPr lang="es-EC" sz="2400" dirty="0"/>
              <a:t>COMEXTER presenta 3 líneas de negocio: servicio, asesoría y capacitaciones en el ámbito del comercio exterior, temas con los cuales se hizo el análisis de mercado que se presenta en el Capítulo II.</a:t>
            </a:r>
          </a:p>
          <a:p>
            <a:pPr algn="just"/>
            <a:endParaRPr lang="es-EC" sz="2400" dirty="0" smtClean="0"/>
          </a:p>
          <a:p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71923"/>
              </p:ext>
            </p:extLst>
          </p:nvPr>
        </p:nvGraphicFramePr>
        <p:xfrm>
          <a:off x="763439" y="2844527"/>
          <a:ext cx="8731284" cy="333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0766"/>
                <a:gridCol w="1920259"/>
                <a:gridCol w="1920259"/>
              </a:tblGrid>
              <a:tr h="655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Origen del precio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6556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Nada,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no responde,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&lt;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250USD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61,36%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91380" marR="91380" marT="0" marB="0"/>
                </a:tc>
              </a:tr>
              <a:tr h="6556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250-450 USD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17,36%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91380" marR="91380" marT="0" marB="0"/>
                </a:tc>
              </a:tr>
              <a:tr h="711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450-1000 USD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7,27%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91380" marR="91380" marT="0" marB="0"/>
                </a:tc>
              </a:tr>
              <a:tr h="6556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100,0%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USD 266,86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</a:tbl>
          </a:graphicData>
        </a:graphic>
      </p:graphicFrame>
      <p:pic>
        <p:nvPicPr>
          <p:cNvPr id="7170" name="Picture 2" descr="http://www.altag.net/wp-content/uploads/2013/10/precio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13" y="6156895"/>
            <a:ext cx="1728192" cy="12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5447" y="6372919"/>
            <a:ext cx="4438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Cisneros Saltos, Sebasti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Augusto (2015)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de </a:t>
            </a:r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promoción</a:t>
            </a:r>
            <a:endParaRPr lang="es-EC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2988" y="1319475"/>
            <a:ext cx="10153385" cy="452535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dirty="0"/>
              <a:t>Una buena promoción tiene como objetivo principal que el mercado al que se dirige tenga conocimiento de los productos que COMEXTER ofrece</a:t>
            </a:r>
            <a:r>
              <a:rPr lang="es-EC" dirty="0" smtClean="0"/>
              <a:t>.</a:t>
            </a:r>
          </a:p>
          <a:p>
            <a:pPr marL="114300" indent="0" algn="just">
              <a:buNone/>
            </a:pPr>
            <a:endParaRPr lang="es-EC" dirty="0"/>
          </a:p>
          <a:p>
            <a:pPr marL="114300" indent="0" algn="just">
              <a:buNone/>
            </a:pPr>
            <a:r>
              <a:rPr lang="es-EC" dirty="0" smtClean="0"/>
              <a:t>Estrategias:</a:t>
            </a:r>
          </a:p>
          <a:p>
            <a:pPr algn="just"/>
            <a:r>
              <a:rPr lang="es-EC" dirty="0" smtClean="0"/>
              <a:t>Redes sociales</a:t>
            </a:r>
          </a:p>
          <a:p>
            <a:pPr algn="just"/>
            <a:r>
              <a:rPr lang="es-EC" dirty="0" smtClean="0"/>
              <a:t>Prensa escrita</a:t>
            </a:r>
          </a:p>
          <a:p>
            <a:pPr algn="just"/>
            <a:r>
              <a:rPr lang="es-EC" dirty="0" smtClean="0"/>
              <a:t>Marketing directo</a:t>
            </a:r>
          </a:p>
          <a:p>
            <a:pPr algn="just"/>
            <a:r>
              <a:rPr lang="es-EC" dirty="0" smtClean="0"/>
              <a:t>Marketing por teléfono</a:t>
            </a:r>
          </a:p>
          <a:p>
            <a:pPr algn="just"/>
            <a:r>
              <a:rPr lang="es-EC" dirty="0" smtClean="0"/>
              <a:t>Relaciones públicas</a:t>
            </a:r>
            <a:endParaRPr lang="es-EC" dirty="0"/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2050" name="Picture 2" descr="http://media.zenfs.com/en-US/video/video.pd2upload.com/video.yahoofinance.com@13830bf4-746a-3a29-840a-21efbc9207ce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13" y="2907318"/>
            <a:ext cx="936560" cy="5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.twimg.com/ios_homescreen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85" y="3621847"/>
            <a:ext cx="779788" cy="6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599">
            <a:off x="3731259" y="5431738"/>
            <a:ext cx="3079262" cy="184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www.ecprgroup.com/WEB/relaciones_public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5" y="5225700"/>
            <a:ext cx="4092102" cy="22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vladiaguilar.files.wordpress.com/2014/05/wpid-telemarketin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44" y="2748534"/>
            <a:ext cx="5076693" cy="19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PLAN DE INVERSIÓN Y FINANCIAMIENTO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62713"/>
              </p:ext>
            </p:extLst>
          </p:nvPr>
        </p:nvGraphicFramePr>
        <p:xfrm>
          <a:off x="547413" y="1764402"/>
          <a:ext cx="10215835" cy="5085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405"/>
                <a:gridCol w="1459405"/>
                <a:gridCol w="1459405"/>
                <a:gridCol w="1459405"/>
                <a:gridCol w="1459405"/>
                <a:gridCol w="1459405"/>
                <a:gridCol w="1459405"/>
              </a:tblGrid>
              <a:tr h="250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1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2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4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INGRESO POR VENTAS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58000,00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89664,96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98631,46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108494,60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119344,06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GASTOS Y COSTOS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67053,28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69064,88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71136,82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73270,93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75469,06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DEPRECIACIÓN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0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 tecnológico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725,83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725,83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725,83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0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Mobiliario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204,75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 de trabajo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85,95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UTILIDADES ANTES DE IMPUESTO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-10069,81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19583,55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26478,10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34932,97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43584,30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PART. TRABAJADORES 15%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2937,53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3971,72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5239,95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6537,65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RESULTADO ANTES DEL IR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-10069,81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16646,02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51450,02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67170,04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84756,25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IMPUESTO A LA RENTA 23%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3828,58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5176,47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6829,40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8520,73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 DESPUÉS DE IMPUESTOS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-10069,81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12817,43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17329,92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22863,63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28525,93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DEPRECIACIÓN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 tecnológico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725,83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725,83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725,83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Mobiliario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204,75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0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Equipo de trabajo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85,95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INVERSIÓN INICIAL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17809.00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 NETO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-17809.00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-9053,28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13833,96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18346,45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23154,33</a:t>
                      </a:r>
                      <a:endParaRPr lang="es-EC" sz="2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28816,63</a:t>
                      </a:r>
                      <a:endParaRPr lang="es-EC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271" y="5209690"/>
            <a:ext cx="10153385" cy="1260211"/>
          </a:xfrm>
        </p:spPr>
        <p:txBody>
          <a:bodyPr/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Finalmente después de los cálculos realizados el proyecto es viable ya que el VAN es positivo y el TIR es del 65% que quiere decir que el endeudamiento no es tan alto y se podrá recuperar el capital en poco tiempo al igual que se podrá realizar inversiones a futuro.</a:t>
            </a:r>
            <a:r>
              <a:rPr lang="es-EC" sz="2000" dirty="0"/>
              <a:t/>
            </a:r>
            <a:br>
              <a:rPr lang="es-EC" sz="2000" dirty="0"/>
            </a:br>
            <a:endParaRPr lang="es-EC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12271" y="470829"/>
            <a:ext cx="10153385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 y TIR</a:t>
            </a:r>
            <a:endParaRPr lang="es-EC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749907"/>
              </p:ext>
            </p:extLst>
          </p:nvPr>
        </p:nvGraphicFramePr>
        <p:xfrm>
          <a:off x="1627535" y="1548383"/>
          <a:ext cx="8280920" cy="3367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936104"/>
                <a:gridCol w="1008112"/>
                <a:gridCol w="1008112"/>
                <a:gridCol w="144016"/>
                <a:gridCol w="704361"/>
                <a:gridCol w="879815"/>
                <a:gridCol w="936104"/>
              </a:tblGrid>
              <a:tr h="258949"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</a:tr>
              <a:tr h="77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 DE CAJA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-17.809,00   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-9.053,28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13.833,96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18.346,45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23.154,33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28.816,63   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</a:tr>
              <a:tr h="3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PROM. PONDERADO CAPITAL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</a:tr>
              <a:tr h="3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Factor de Descuento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1,00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1,12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1,25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1,40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1,57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1,76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</a:tr>
              <a:tr h="962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FLUJO DE CAJA DESCONTADO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-17.809,00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-8.083,29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11.028,35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13.058,64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 </a:t>
                      </a:r>
                      <a:r>
                        <a:rPr lang="es-EC" sz="1400" dirty="0">
                          <a:effectLst/>
                        </a:rPr>
                        <a:t>14.715,00   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  </a:t>
                      </a:r>
                      <a:r>
                        <a:rPr lang="es-EC" sz="1400" dirty="0">
                          <a:effectLst/>
                        </a:rPr>
                        <a:t>16.351,33   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</a:tr>
              <a:tr h="25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ACTUAL NETO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29.261,03  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5" marR="58695" marT="0" marB="0"/>
                </a:tc>
                <a:tc gridSpan="2">
                  <a:txBody>
                    <a:bodyPr/>
                    <a:lstStyle/>
                    <a:p>
                      <a:endParaRPr lang="es-EC"/>
                    </a:p>
                  </a:txBody>
                  <a:tcPr marL="58695" marR="586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5" marR="58695" marT="0" marB="0"/>
                </a:tc>
              </a:tr>
              <a:tr h="25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TIR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        26%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95" marR="586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58695" marR="58695" marT="0" marB="0"/>
                </a:tc>
                <a:tc>
                  <a:txBody>
                    <a:bodyPr/>
                    <a:lstStyle/>
                    <a:p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5" marR="586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C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204" y="1319473"/>
            <a:ext cx="10153385" cy="6241789"/>
          </a:xfrm>
        </p:spPr>
        <p:txBody>
          <a:bodyPr>
            <a:normAutofit/>
          </a:bodyPr>
          <a:lstStyle/>
          <a:p>
            <a:pPr lvl="0"/>
            <a:r>
              <a:rPr lang="es-ES_tradnl" dirty="0"/>
              <a:t>Después del respectivo estudio se da como resultado que es un proyecto factible</a:t>
            </a:r>
            <a:r>
              <a:rPr lang="es-EC" dirty="0"/>
              <a:t>, ya que según la encuesta el 64,4% es decir 529 empresas es un mercado potencial, de las cuales el 95,5% no tienen contratado algún tipo de servicio similar y al mismo tiempo tienen la necesidad </a:t>
            </a:r>
            <a:r>
              <a:rPr lang="es-ES_tradnl" dirty="0"/>
              <a:t>de contar con una empresa especializada en orientar a los emprendedores en sus intenciones de negociar con otros países</a:t>
            </a:r>
            <a:r>
              <a:rPr lang="es-ES_tradnl" dirty="0" smtClean="0"/>
              <a:t>.</a:t>
            </a:r>
            <a:endParaRPr lang="es-EC" dirty="0"/>
          </a:p>
          <a:p>
            <a:pPr lvl="0"/>
            <a:r>
              <a:rPr lang="es-EC" dirty="0"/>
              <a:t>Se estableció finalmente los productos a ofrecer los cuáles cumplen con las tres líneas que son servicio, asesoría y capacitación; cada uno con sus respectivos tópicos a impartir según las necesidades del cliente</a:t>
            </a:r>
            <a:r>
              <a:rPr lang="es-ES_tradnl" dirty="0" smtClean="0"/>
              <a:t>.</a:t>
            </a:r>
            <a:endParaRPr lang="es-EC" dirty="0"/>
          </a:p>
          <a:p>
            <a:pPr lvl="0"/>
            <a:r>
              <a:rPr lang="es-ES_tradnl" dirty="0"/>
              <a:t>Mediante el estudio de mercado se definió los elementos que servirán para ejecutar el proyecto, tales como la demanda, la oferta, el plan de mercadeo (precio, promoción, producto, plaza, y otros, que viabilizarían la propuesta</a:t>
            </a:r>
            <a:r>
              <a:rPr lang="es-ES_tradnl" dirty="0" smtClean="0"/>
              <a:t>).</a:t>
            </a:r>
            <a:endParaRPr lang="es-EC" dirty="0"/>
          </a:p>
          <a:p>
            <a:pPr lvl="0"/>
            <a:r>
              <a:rPr lang="es-ES_tradnl" dirty="0"/>
              <a:t>La evaluación financiera, permitió identificar la vialidad del proyecto, tales como la buena rentabilidad del negocio mediante la medición del VAN y TIR, para lo cual se ha detallado cada cuenta específica, así como también todos sus componentes: costos, gastos, servicios públicos y particulares.</a:t>
            </a:r>
            <a:endParaRPr lang="es-EC" dirty="0"/>
          </a:p>
          <a:p>
            <a:endParaRPr lang="es-EC" dirty="0"/>
          </a:p>
        </p:txBody>
      </p:sp>
      <p:sp>
        <p:nvSpPr>
          <p:cNvPr id="4" name="AutoShape 2" descr="data:image/jpeg;base64,/9j/4AAQSkZJRgABAQAAAQABAAD/2wCEAAkGBxQSEBUUEhQVFRQWFRUVGBUYFhQXGBQVFxUWFhUUFhQYHCggGB0lHBgXITEhJSktLi4uFx8zODMsNygtLisBCgoKDg0OGxAQGywmHyQsLCw0LCwyLDEsLCwsLCwsLCwsLCwsLCwsLCwsLCwsLCwsLCwsLCwsLCwsLCwsLCwsLP/AABEIAN8A4gMBIgACEQEDEQH/xAAcAAACAgMBAQAAAAAAAAAAAAAABwUGAQMECAL/xABJEAACAQMBBQUFAgwEBAUFAAABAgMABBEFBgcSITETQVFhcSIygZGhFCMIQlJicnOCkqKxwdEVM0OyJFNksxZUwuHxY5PD0vD/xAAaAQACAwEBAAAAAAAAAAAAAAAAAQMEBQIG/8QALBEAAgICAQMDAwMFAQAAAAAAAAECAwQRIRIxQQVRYRMiMoGx8EKRodHhcf/aAAwDAQACEQMRAD8AeNFFFABRRWKAM0UUUAFFFFABRRWM0bAzRWtplHUj5itZvEH4wrh2QXdoDoorjOpJ4k/A1rbVV7lP0qJ5VK7yQEhWKi21Y9y/Wtbam/gBUUs+leRbJijNU/aLa1LOEy3EvAvQAAFnP5KL3mkztFvYv7t+ztOOFSSAqe3K/XqQOXLnhR8TUlWR9X8YvXux7PSUtwqDLMqjxJA/nXMmsW7HAnhJ8BIhPyBrzHDsDql2eOYEE988h4vlzYfGt8u6W9AyrQsfDiYfIlat/TnrsQvJqT05I9NNfIPxhWttSTzPwry4Tq2lnOZ41HfkSREefvLV/wBi960c7CK8CwyHkJQfu3PgwPuH449KoZEsmHMUn+nJIpKS2mOBtVHcp+la21Q9yj51HCisyWbc/IbOxtSfyHwrW165/G+WK0UVE8i195MNn207Hqx+dTGnDEY88n51B1YoVwoHgBV307cpuTGj7ooorX0xma+GkA6kV9Gq5IMMR5n+dVcrJdKXG9iZOtdoPxhWptRTxJ+BqFoqg/UrPCQbJZtUXuB+la21XwX61HUVE865+RbO1tTfwArW1+578egFc1FRPJtfeTDZta5c/jH51rLE9ST8TWKKic5Pu2Biis0VyBiis0UCCuHWtUjtbeSeU4SNSx8T3BR5k4A9a7aTe/PXSZYrNT7KgTP5u2Qi/Bcn9oVNj0/VsURlYJutdv8AnyHXqeC3iz3eJ+rH6OLZjZa3sY+GFcuR7UrAcbn17h5DlXJu92eFlZICPvZAJJT35IyF9FBx658as9ezxseMIrgws3LdknGP4r/IUUUVaKBhlBGCAQeoPMH1HfSw2+3boUaeyXhYDLwD3WAzkxjuP5vQ91NCio7K1Nck1N86ZbiLDdFtwzMtlcMTkYgc5JzzPZMT/D6Y8KblILenon2O9S4h9hZj2gx+JMhUtj44b4mueXaTVtTciJpSO9YAY0H6TA/zNebyvTnK37ePc9HCyM4Kfg9DEUV54/wrWrb7wfahjn7Mhf5oGOR8Ks2xu9h+NYtQwQTwicDhKnOPvV6Y8wAaqW+nWQW1ydRlGX4vY5Ldcuo8SKsIqD0rDOpBBGOIEcwQRyIPxqdq16bHVbfuzpGKKzRWiMxUDeriRvX+fOp6oXVF+89QP7Vn+ox3Un8iZy0UUViCCiiigAooooAKKKxQBmiq1tHtzZWR4ZZcyf8ALjHGw/SxyX4kVRr3fXz+5tMjuMkmD+6q8vnVivFtmtxQaG7RSctt9b5+8tEI7ykrD6Mprv1ffDEbYm2jcXDeyBIBwx8vfyPe8hXbwrt60Ghi6trMFqvFcTJED04mALfor1b4CkJeXC6hrwZTxRyXMYBwRmNSo6foqa+9C2RvdVYzyuQjE5mlJYt1yEXqQPgKYWzu7GC1njmE0ryRniGeBVJwR7uCcc/GtnD9PdX3dytdlVQTjvku9faoTW+KCuXXNbtrGPjupVjB6A5LN+ii5Y/KtqViiYteNKZvEBr6+z1QLje6jsVsrKe5I7+a8vHhRWPzxX1/4+1PHF/g0nD6y5/2f0qB5SLsfT2Xs25rWYzVKtN70AfgvLWe1bvyOMD4EK30q9aTqUF3H2ltKkqeKnmPJlPNT5EV3HITIrMFxK5tbs0l/EkUhKhZFfI64GQyj1BI/wDipLTtPjt4lihQIijAUfzJ7z5mpWW3rmZcVLFRb6vJVn1xj0N8HzS13s7JI8LXkKhZE5ygDlInIcRH5Q8e8ZplVEbYMBp91xdPs83zMbAfXFFsU4vYY1koWpr3I38H3XTPbSQSHLW/CF/VPnhHwII9CKblef8A8G5W+13RHu9igPrxnH8jXoCsmMVHej04UUUV0AVE6yvtKfIj/wDvnUtUdrC+yp8/6VVzY7pYEVWaxWa88chRRRQAUUVigQUnN428pnZrawchRlXnX3nPQpER0H53U93nYt8O05tbUQRnEtwCCR1WIcnPlxe786gN0eyC8AvZ1yxz2Kke6By7XB7zzx5c++tf03D+o+uX6f7I7rY1Q6pEZsvuslnAlvHMStzCLgytnvYnIT6nnTCsdg7CIAC2Rsd8mXJ9cmrJRXpoUQijCtzLbH30vggLnYuwcYa1iHmq8J+a4qs3e6S2MyPFI6xhwXibDZUdVR+RGfPPWmLRTdMH4OIZN0e0mfEMQVQqgKqgAKBgKByAA8K77eGtNvHUpBHSsl0rRLj1dT2ynbxdsV0yBeBQ9zLkRIeYGMZkceAzyHeT64h9jt1rXLC91hnmmkw4gJ5KDzAk+fuDAHSozZ62Gq7UTyye1DZk8CnpmJhHGMeHHxP6086zpycmb1daguDRZWMcKBIkWNB0VFCgfAV0Yrn1C9SCJ5ZWCxxqXZj3KBk1581fe3qck0tzaKUs4yEAMPGi5YcJlkxydsdM9Dgc+dckh6A1LS4bhCk8SSofxXUMPhnpSv1jdS9pI13pE7xSrlhA3tI4HMxg9SD4Nn4csX7YnXzf2MVyYzEZAcofEEqSp71OMg+BqdoQFB2D2sTUrYtgJPHhZoufsNzwwB58JwceGCO6pueGlXNH/hW1ahOUN4VyPDtzjHwlGfQ04p46s02MoZNCZBsuKX2+O7nWzCRoexdvvpB+KAQVQjuBPf05Ad9Mq5jrhmiDqVYBlYFSp5gg8iCKtyXXDSMiDVNqk1vRS/wc7+2EdxCDi6Zw5Bx7cSjC8Hjwktn9IU668o67bvo2rrJBnCMJovONshoyfTiX0r1PY3SyxpIhyrorqfJgCP51ma09HpIyU4qS8m+iiig6CuPVFzGfIg/WuytF6uY29DUV8equS+AICs1is15k4CiiigYVis1igDz7vGla81toQejx26+WMcRx+kzGnjbW6xoqIMKihQPAKMCkZactpW4v/Pzf918f0p7ivZ+nxSr/AERkeqSe4xCiiitAygoor6TrQC7nbapUpAtcNsKk4BVG5m5iw4QntzydjrmpwvyfLkeYExP8mFOukvvHhfStag1WNSYZSI7jHTPCFYY/OQAj85KcGn3iTRJLEweN1DKw6FSMg1URpCt/CI1Z47GGBMhZpTxkdCqDIQnzYg/s1RtK3pxWdglnbWKOvD9487BhK7c3ZogOmemW6AeFOjebMsemyyNax3Yj4WMUg9kDOGk6EjhBJ5c+tJDajb62n0xbW0s47V5G+/CKuOFWyoRwAWLHHXpgjnnNIY19z+2supQzCWKOPsDGq9mCFKsGwvCemOHu8aYZqj7oNmDYaagkGJpj20g71LABU+CgfEmrbqmoR28LzTMEjjUszHuA/mfKmhCe3nr220mmQoMspgZsfk9sXPyVCacE60p91tq+parc6xKpWPJjgB/RCcv0UABx3sabswrqHc4sW0RFylRjjnUxcioqcc60KnwYWXET+/RR2loe/hmB9AyY+panRu0cnSLInr9nj/lgfSl7vJ2NN8gkiY9vEpCoT7Mi5yV8m64Pf0PiIXcrt49vMLC6Y9k7FYi2cwy5x2Zz0UnIx3H1qnkRam2zUwJxlSknyj0FRWKKiLh9V8yDII8q+qwaTW1oCtUVEbWbT21hk3EmCSeGMc3fn3L4eZ5Uqb7b3UtTk7HT4njB5YjHFJg5GXlIwg9MetefrxLLHwtL3Zzobura3b2wzcTRxeAZgCfRep+Aqmanvfso8iJJpj4hQi/Njn+GozQtx9xM3aahccBPNlT72Q8u+RjgH96mJo+6nS4Mf8MJW/KmLSZ/YJ4fpV+v06tfk9j0KybfNMxxDaJ5ZZ3PyUCuY70dU/8ALRY/UTf/AL16JttOijAEcUaAdAqKMfIV04qxHEqX9KGeN9T1mV743ToEmMiylQGUcS46BiTzI8e+ntsxtlbX4xExWQAkxPgOAOpGOTDzH0pi6lo8FwpWeGORT1DorfzFIXepu/8A8LaO9sGZIg6grkkwScyrBjzKHGOfQ8ueau1WOvt2K2TixvXPdDWoqG2P1sXtnHP0Ygq48HXk3wPUetTNakZKS2jzk4OEnF+Ar6j6181letMUe5K21ScFRNs1ScDVQtRu4z4PjW9Jiu4HgnXijkXDDv8AIg9xB5g+VKbYO+l0XU20q6bNvMxa2lPQFieHmegbGCO5/XNOcUv98+zP2vT2ljH/ABFr97Gw5NwjHaKCOfQcQ81FVGaBfyoIweYPIjuPlVRtt2Omx3QuUtwsitxqoZuzDdzCPOPPHSurdztF9v06Gcn28cEn6xOTH48m/aqzZpgYpJbS6hJtDqQsLZiLG3bimlA5OVOCwPQ94Qd/NueKtO+jad7W0W3gz9ou27JOH3gmQHI8zkKP0j4VO7vNkk02ySEYMjYeV/ypCOfwHQennSAnNJ02O2hSGFQkca8KqO4f1JPMnzrdNW6uadq7j3OZ9jhuKibjrUnctUVMedX6UYeYz4pL749D7G5S5jGBN72O6VefF8Rg+oNOiqJvmgDaaGPVJ4yPiHUj6/SnkRTgRYNjhcvng36bvvhEMYljcyCNA5AGC4UcRHPxzRSEorM18npD3CTS03qbzV08G3tsPdkcyeawA9C3ix7l+J853ebteNMsWkGDNITHCvX2yCeMj8lRzPwHfS03ObCm7kOpXwMgLlolbn2snEeKVwRzAPTxOfAZGBybF7rrnUpPtepvIsbkPgn76cHnnn/lrz9fADkaemjaLBaRiO3iSJB3KAMnxY9WPma7wKzRoQUUUUwCiiigAqrb0IA+j3oYZxA7D1X2gfmBVpqg77dXFvpEq/jTlYFHjxe038Kt9KTARmxG3cmngxlBLCzcRXPCynABKt6AciKZVlvR091y7yRHwaNzj4oDVZ3YWWmXNqba6EbXDSMwD5RsEAKI5OWenQHvqu7z9l4tPukSDj7OSLjHGQxDcTBlBwOQwPnRVmuNn0vPz2Kl2HVa9tc/A+43DAMOYIBB8iMivquPRrgSW8LrzVooyP3RXZWzF7Wzzsl0vR2Wr1KQPUFE+DUjBLUFsDQxbiZjasyxhlKsMhgQR4g8iPlXJFLXUklUZR0bMJpoU24pzbzajYnP3E/EM94y0ZP8Cn403a8/3m050raS+kWIzxuB2ioTxIpEbl+mMg8ufL2utWmbfvZFPure6eQ9EKxAE+BYSE/IGo0SGm6T7dteqnnHZQ8RB6cQXI/ilU/s03RSV3K3b3GralcTJ2crgMyHiBjLSE8GCM8gAOfPlTnZ6aQN6Mu1cc719yy1wzy1PXAqXWpI0XMlR5NbZ5M1pq/COkYV8+qQUuN9t8FtIoc85JePH5qKw/mwpg3l0kUbSSMERQSzE4AApFajPLrmqokQPCxEcYP+nCpJaRsdO9j8udQ5M0o6LPp9LnZ1eEVqPRp2UMsTkEAg46g8waK9h2WkQxRJGqLwxoqLyHuqAo+gorO1L4N/aEZvsma71u2sgfZAhj9HncZP7pSnzp9kkMSRRqFSNVRQO5VGBSC3nN9l2ognf3C9pNn81GCP/sNehVORkUIZmiiimIKKKKACisFqAaAM1pvLRJUKSIrowwVYBgR5g1uooATm2m5GOTMunN2T9exckoT19hzzT0OR6Updq5b5AltqCuGhLdmZF9rhOAQsn46cgc8+nI1674qjNoNnre+iMVzEsi92feQ/lI45qfMUtc7AR+6HaxeAWUzYYEmFieTAnJiz45yR647qadKDbvdDcWWZrQtcQD2iB/nRAc8kD3wPFefl31FaBvRurdQkoW4QDA4yQ+P1g6/EGrlORpaZl5eA5y66/wCw9K3Qy4pfbJbyo7y4EDxGFmB4SX4wzDnwe6MEjOPTFXurcZRsXBlzhOmWpcMlIZq60mqDSTFdEdxUU6i3Vle4u40DbYtlQ/3QPN+y4PulGcf6vhw9+c91N0abCuWWGMNg8wqqf3gMj1qg7Y7FQagyyFmhnQYWZOuB0DDvx6g+dVsbtLtvZl1adounD96cjww0mBVKVEk+xqQyq3Hlm/ckvDeaoccP3wXg4u04fvJeXbfj46Z7+tNd5qrOy+gwafB2VuCATlnY5eRsY4mP9OgzUm9xU1dL8la3LjvhnVLNXBPNWt5c1rq3CtIzbchy4RzahqEcCGSZ1jQYBZjgZPQVUtW3n2UIPZs07dyopAJ83bAH1qu77dZH3Nqp6ffP5ciqA/xH5VObC7l4JbaG4vXlLSKHMKkIoDZKhmxxH2eE8sYJqtbkSUtRLmLgQnBTnvkoOp63fa1OsEUZKk+zBHnhX8+Ru/HieQp6bsN36aXCWciS5kH3kgHJRyPZJ+aD1PefgKsuhbP21nHwW0KRL38I5sfFm6sfM1KVUbbe2a0IRgtRXBjFFZooOhR/hC7OmWzju0GWt24X/VP3/Bgv7xqyboNpftumR8RzLCOxk8SVHsMfVcH1zVu1OxSeGSGQZSRGRh4qwINefN3t8+i65LZznEcriFmPLxNvL6Hi/jPhSA9GUVis0AFFFFACs/CCS4NhF2IfsxNmbg4unAeDix+LnPXlnHlVi3Si4GkW4uuLtMNjjzxdnxt2fFnn7uMZ7sVcaKACg0UUAefdWj1D/wAVjh7XP2hCh9vg+y+znHdwcBOfPPfXoIUUUAYxSw3kbpYr3intAsNzzJXpHMfzgPdb84ePPxpoUUAeKr6yltpmjlRopY2wVPJlYdCD9QR6imdsjvUXhEd8DkchOozn9Yo558x8qam8fYKLVIegS5Qfdy/+h8dVP07q88aDoMbXjWV8Xt5S3Zq/L2JQcBHU8mVu4gju6g01a6/uIrqIWrUkPW02gtZF4kuISP1iD6EitserwNIsazRtI2cKrqxOBknC+VJ/aXdZNZwSTm4haOMZPJ1Y8wAAMEZJPjUluP0vLz3JHugQqfM+0/0C/OrNGYrvx5Mu/AhVBz6mNwNWeM1ourlYkaSRgqKCzMeQAAyTVY0jeLYz8jL2JyRiX2QRnkQ3Tn61clOKemZ0K7JJuKb0W7irFc8F9E4ykkbDxV1YfMGtV5q9vEMyzxIPzpEHyBPOn1R9znpk/DO2oXavaOKwgMkhyx5JH3yN4DyHUnwqr7Sb1LeIFbUdvJ+VzWNfPPVvh86o+kaJfa3c9rITwZw0zDEaDPuRqORP5o+NVb8uEIvn9S/jYEpPdnC/c7N3mzkus6mZrjJiV+1nbubn7MI9emO5QfKvT6LgYHQVDbIaDDZWiQwLwqBknvdj1dj3k1N1Ri+pdRupaWkFFFFdAFFFFABSd3/7JmSFL+Ie3COGXHUxk+w/7J+jeVOKtF5bLKjRuoZHUqynoVYYIPwpMCm7pNrf8QsF4zmeHEUvi2B7Mv7Q+oNXivNemTPs7rzI5P2djwseZ47dz93JjxUj+FgOtekkYEZByDzB7iPEUID6ooooAKKKKACiiigAooqJ2l2ghsIDPccQjDKpKqWwWOASB3Z5Z8xQBLUUvTvm0r/nSf8A2ZP7VxXe/LTlHsLcSHyjVQfizf0oAZ5pCfhF6dHHcW1whCzOrKwHVhGQUf4Zxn08K+ta39St7NnaqpPINKS5+EaYGfiaidF2OvtVuhdamzrHyPt8ndQciOOP/TXr3Dv6k5qOyyNa6pMDv3t68x0yziPJ7hUlkH5qopwfV2z+zVp3daZ9n02BSMM69q3dzk9oZ9F4R8KXW2Tfb9eS3X/LR47cAdAiDilP+/4AVO709suyU2Vs2HIxKw/007owe4kdfAevKT0+Kqq6n/N/8KGZGVjjVHzyyA3m7Ym7k+y25JhRgGK5++kHIAY6qD08Tz8K79P3OSyWyO84inYEmIpxKo7lLg+9jry76ld0+wfZhby6X2yMwxke4DgiVh3N4DuBz1xhm6hfRwRtJM6oijJZjgf+58hWbmZ83Zqv+fBaqrjVFQiI2fc/fAnhaBh3HjK5+BXlW2z3O3rH7ySCMePEzn5Bf61a7zfHaLJwpFNIgOC/srkeKqTn54phafeJPEksZ4kkUOp6ZB5jl3VFZlZMEnJaJNsoegbo7WEhrh2uWHPBHBH+6CSfifhTAggVFCIoVQMBVAAA7gAOQrZW21XLqPP/AN/6VSlZO6S6nsRPRrgAeAxX3WBWa9Ilo6CiiimAUUUUAFFFcU+pRpOkLMFkkVmRT+OEIDhfEjiUkedAFC34bJfbLHt41zPbAsMDm8X+onnj3h6HxrRuJ2r+1WRtpGzNbYAz1aE+4fPh9393xpnsMjnXnIJ/gW0wC8oHdQB/085HL0Rv+3XLGejqKwKzTEFFFFABRVW262s/wyOKd4jJA0nZyFTh48glGAPJhkEY5da7dnNrLS+Xitp0c96Zw6/pRnmKNgTlR20GlLd2s1vJ7sqMh8s9D8Dg/CpHNYNAHlXYLQIJNSks79G4hxooDsmJYzzXl1BAb5DxptWu7fTUORbA/pPK30LY+lU3fdpT2WqQ38IwJCrEjumixkH9JeH601NKv1uII5o/dkRXHxHT4HI+FZee7ItSi3piZr0/RreD/Jhij81RQfmBms6zqAt7eWZukcbv6kDIHxOB8a7qXW+3VeysFhU4aeQA/q09pv4uD61n1RdtiixCn2f2gNtJPc+9cMrLGe5XkJ45T6DOB4mrnut2INy/227BMfEWjVusz5yZGz1XPzPl1h92Ww7X0vbTAi1Ruf8A9Zh/pqfDxPw7+T/jjCqFUABQAABgADkAB4Vp5uX0r6cHz+waSezi13WIrS3eeZsIg8ss3cijvY+FKPTtOvdpbsuxMNnG3Xnwxg/ip+XIQOZ7s9wwK2bXySaxrUdhCxEMbFCRzAK855SO8geyPTzpzXlxa6LpuQAkMK4VBjikc9FB73ZuefU11h4yrj1vu/8AB0kKTfFo9lptlBZ2sSiWRu0eQ+1KUQEZZzzGWPQcuR5UxNjrEwWFtE3JlhTiHgxGSPrSu2T02bWtTbULsfcI+eE9Dw844E/NXkSf706ar+oWp6gvHImZrq0tMyegP9q5akdHX3j6CquJHquihIlKKKK9EdBRRRQAUUUUAFLDf5aP9hiuoiVktZ1YOpIZQ/skgjp7XB8qZ9R+vaWl1bS28nuSoyHyyORHmDg/CkwEroO/h0jC3dt2jgY7SNwvHgdWQjAPmD8BVW2m1+baDUIBBbcDqOABWLnh4weN2wAoX5DNdWwJg0/U5bLVIYmRm4OORFIjkUngky3RGHf5qfGvRthYRQrwxRpGvgiqoPy60hm+BOFVGc4AGfHAxmtlYzVcutt7RL2KzEoeeVivCmGEZCk/eNnC9MY65I5UxFkorANZoAgNutBF/p89v+M65Q+EikMh+YA9Ca8tbM6JPPcNFA/ZXKBiqljGxZDhkV/xWHXBx0POvYhpB76tl3s7tNTtcqrOpkxn7ucdH5dFbGD5/pVzLeuO4EbBtzrumALco0iDvnQycvDt0OT6kmu6ff7cFMJaQh/yi7sP3Rg/Wr5sXtRHqFsJEwJBgSx5GUf071OCQf7VMraxhuIInF+UEXPzxms1+oODcZw5FsSiaTquuTLJds6QDozDgjQd/ZQ97HPX5mnHoelR2lvHBECEjGBk5JJJLMT4kkn413VmqWRlSu4fC9hNmKVG1OiyavrJiBK21qiJI/gze26p4ucgeXDn1a9c2nWKQoVQdWZ2Pe7scs7HvJP9q4pt+k3Jd/HwB9WFkkMSxRKERBhVHQD+vjnvovrjs4nk/IRn/dUn+ldFQe20nDpt2R1FvL/tIqOP3TW/LApP4Oth2k93dvzbAjB78yN2kh/hX61z/hAamZdQtrMvwxoquxJwoaVuHjb9FV+p8asP4N6/8BcnxuMfKJP718bR7p5tS1We5uJlhgZlCKvtyMiIqDl7qA4z39TyFenOjZp23Gk2qJbRXChIwEGI5Sv6RcJgk9SfM1c7edXVXRgysAysDkMD0IPeKqd9uPsfszpC0on4fYld8gP3cSAAcJ6Hl31QtMt9oNOi7KO3lMSkkL2azDmcnHDk4zzx51mXenp8wfPyLQ7amdKXEfqT/akrstvLuGu47W+txG8jBAwV42Vm5Lxxv3Hx5U8bNcIo8hSw8eddv3ewJG6iiitYYUUUUAFFFFABRRRQAv8Aedu3TVFEkZWK6QYDkezIozhHx9G7qW0djtPZqIY+3KLyXhMMq4HgWyQPI16JrGK5aA84T6LtDe+zcSTIh69pKsa8+uUTn8MVXNY0WXRb+2ZnEhXs58oCB7LkMgz193r516xK0m/wjtKBtra4A5pI0ZI8JF4hn4p9ajUbOrlrX/gDjjcMAQcggEHxB5g19VV92mqfadJtZc5PZBGP50ZMbfVas+alQGa57+ySaN4pVDxupVlPRlPIiuiigDzptPsJf6Ncm507jkgySCg42Rc845o+fEv53McueDXXpO+cYxdWzcQ5FomGCe/2H6fOn+RUHqmx1jcnintIHY9X4FDH1dcE/OobaIWfkgFfJvlswMiG4J8OGMfXjNX/AE28WaGOVfdkRXHfyZQQPrVE3ybBWltppntIFieOWMuV4jmNuJCvM/lMh+FSu6i97XSYM9Y+OI+iueH+EiszLxYVwUoryJouFFYrNZxyFQW3S50y7H/Ty/RSf6VO1w63Dx20yflRSD5oa7repp/Iyq/g3t/wFwP+p/8AxJ/am5SW/Brn+5u08Hjf5qw/9NOmvTnRg0VCbZbSR6faSXEvPhGETvkkPuoP79wBqPi2h+yaOl3dtl+wWVufvyyDiVF9SwAHcPSlsBU7Qn7XtgiLzWKWFcjwijWR8/tcQr0EopC7itOe4vZ9Qm5ksyg+MjnjkI8gOEftU+hXEXuT+OAM0UUVKAUUUUAFFFFABRRRQAUUUUAFVveDs0dR0+S2VlR2KMjNkhWVw3PHPmMj41ZKKAPOqbptath/w86D9Tcyx/zC19i32otuhuHA/Oimz8ySa9D1jFLQHng7ytet/wDOgOB/zbWRR+8vDXTZb/bgf51pCx7yjvH9G4v50/sVy3Omwyf5kUb/AKSK38xRoBUWu/22OO0tZ18eFo2/mRU5ab6dLf3pJY/04WP/AG+Kp+93f6bLnjsoOfUqvAf3kwag7rczpT+7FJH+jNIf95akBr2x2v0690y6hju4S7wvwqW4SXUcSgBsc8gVXPwc7tZLe6gYA9nIkgz4SKVIHxT6113m4S0OezuZ08iEcD6A1L7uN2smk3UkguVmjkj4CvZlGBDBlPvEHv8AnScU+4y+tp6Hux6E1qbS17iw+X9qkKKjeLS/6UIim0o9zfMVx6jpj9lJjB9h+nX3T3Yqw1g1C8Cl9kLR5h3VbdppDzLPDIwlKA8OAyFc5yjYz18af1vtlZvZG8E6fZwObHkVP5BXqG/N6nurp1/Zm1vUKXMKSAj3iAHBxjKuOan0NIWDdNcPqk1ksmLaJo5GlJGezcN2ZEYPN/eXoPdPcRm2dEPvL22fVbkFFYW0WVjTBycnnI4HRmx07gPWpb/C9V1toxcDsLaMAKCpjjQAY+7iPtO2OQJ+dPrZfZi30+AQ2yBV6sx5tI3e7t3n6DuxUm9qh6qKjsVmvs1v5EQGx2jx2sSwwjCRpgeJJOSxPeScmrLWqC3VM8Ixn1rdSx6nXDUntgFFFFTgFFFFABRRRQB//9k="/>
          <p:cNvSpPr>
            <a:spLocks noChangeAspect="1" noChangeArrowheads="1"/>
          </p:cNvSpPr>
          <p:nvPr/>
        </p:nvSpPr>
        <p:spPr bwMode="auto">
          <a:xfrm>
            <a:off x="207300" y="-159276"/>
            <a:ext cx="4061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recomendaciones"/>
          <p:cNvSpPr>
            <a:spLocks noChangeAspect="1" noChangeArrowheads="1"/>
          </p:cNvSpPr>
          <p:nvPr/>
        </p:nvSpPr>
        <p:spPr bwMode="auto">
          <a:xfrm>
            <a:off x="410366" y="8753"/>
            <a:ext cx="4061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7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C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204" y="1398867"/>
            <a:ext cx="10153385" cy="5954412"/>
          </a:xfrm>
        </p:spPr>
        <p:txBody>
          <a:bodyPr>
            <a:normAutofit/>
          </a:bodyPr>
          <a:lstStyle/>
          <a:p>
            <a:pPr lvl="0"/>
            <a:r>
              <a:rPr lang="es-ES_tradnl" dirty="0"/>
              <a:t>Desarrollar estrategias publicitarias de alto impacto, en consideración con las tendencias del mercado</a:t>
            </a:r>
            <a:r>
              <a:rPr lang="es-ES_tradnl" dirty="0" smtClean="0"/>
              <a:t>.</a:t>
            </a:r>
            <a:r>
              <a:rPr lang="es-EC" dirty="0"/>
              <a:t> </a:t>
            </a:r>
          </a:p>
          <a:p>
            <a:pPr lvl="0"/>
            <a:r>
              <a:rPr lang="es-ES_tradnl" dirty="0"/>
              <a:t>Organizar un nuevo portafolio de productos que vaya evolucionando de acuerdo a las expectativas reales del cliente</a:t>
            </a:r>
            <a:r>
              <a:rPr lang="es-ES_tradnl" dirty="0" smtClean="0"/>
              <a:t>.</a:t>
            </a:r>
            <a:r>
              <a:rPr lang="es-EC" dirty="0"/>
              <a:t> </a:t>
            </a:r>
          </a:p>
          <a:p>
            <a:pPr lvl="0"/>
            <a:r>
              <a:rPr lang="es-ES_tradnl" dirty="0"/>
              <a:t>Potenciar y optimizar los planes de capacitación de acuerdo con las necesidades de los clientes que se muestren interesados en la adquisición del producto</a:t>
            </a:r>
            <a:r>
              <a:rPr lang="es-ES_tradnl" dirty="0" smtClean="0"/>
              <a:t>.</a:t>
            </a:r>
            <a:endParaRPr lang="es-EC" dirty="0"/>
          </a:p>
          <a:p>
            <a:pPr lvl="0"/>
            <a:r>
              <a:rPr lang="es-ES_tradnl" dirty="0"/>
              <a:t>Mantener permanentemente precios accesibles de acuerdo a las políticas de precios y el tamaño de las empresas que demandan el producto</a:t>
            </a:r>
            <a:r>
              <a:rPr lang="es-ES_tradnl" dirty="0" smtClean="0"/>
              <a:t>.</a:t>
            </a:r>
            <a:endParaRPr lang="es-EC" dirty="0"/>
          </a:p>
          <a:p>
            <a:pPr lvl="0"/>
            <a:r>
              <a:rPr lang="es-ES_tradnl" dirty="0"/>
              <a:t>Capacitar y actualizar permanentemente a la fuerza de trabajo en áreas y temáticas que sean requeridas durante la ejecución del proyecto de inversión mencionado</a:t>
            </a:r>
            <a:r>
              <a:rPr lang="es-ES_tradnl" dirty="0" smtClean="0"/>
              <a:t>.</a:t>
            </a:r>
            <a:endParaRPr lang="es-EC" dirty="0"/>
          </a:p>
          <a:p>
            <a:pPr lvl="0"/>
            <a:r>
              <a:rPr lang="es-ES_tradnl" dirty="0"/>
              <a:t>Elaborar fichas de seguimiento de clientes con fines estadísticos, con la finalidad de mantener la calidad del producto.</a:t>
            </a:r>
            <a:endParaRPr lang="es-EC" dirty="0"/>
          </a:p>
          <a:p>
            <a:pPr marL="114300" indent="0">
              <a:buNone/>
            </a:pPr>
            <a:endParaRPr lang="es-EC" dirty="0"/>
          </a:p>
        </p:txBody>
      </p:sp>
      <p:sp>
        <p:nvSpPr>
          <p:cNvPr id="4" name="AutoShape 2" descr="data:image/jpeg;base64,/9j/4AAQSkZJRgABAQAAAQABAAD/2wCEAAkGBxQSEBUUEhQVFRQWFRUVGBUYFhQXGBQVFxUWFhUUFhQYHCggGB0lHBgXITEhJSktLi4uFx8zODMsNygtLisBCgoKDg0OGxAQGywmHyQsLCw0LCwyLDEsLCwsLCwsLCwsLCwsLCwsLCwsLCwsLCwsLCwsLCwsLCwsLCwsLCwsLP/AABEIAN8A4gMBIgACEQEDEQH/xAAcAAACAgMBAQAAAAAAAAAAAAAABwUGAQMECAL/xABJEAACAQMBBQUFAgwEBAUFAAABAgMABBEFBgcSITETQVFhcSIygZGhFCMIQlJicnOCkqKxwdEVM0OyJFNksxZUwuHxY5PD0vD/xAAaAQACAwEBAAAAAAAAAAAAAAAAAQMEBQIG/8QALBEAAgICAQMDAwMFAQAAAAAAAAECAwQRIRIxQQVRYRMiMoGx8EKRodHhcf/aAAwDAQACEQMRAD8AeNFFFABRRWKAM0UUUAFFFFABRRWM0bAzRWtplHUj5itZvEH4wrh2QXdoDoorjOpJ4k/A1rbVV7lP0qJ5VK7yQEhWKi21Y9y/Wtbam/gBUUs+leRbJijNU/aLa1LOEy3EvAvQAAFnP5KL3mkztFvYv7t+ztOOFSSAqe3K/XqQOXLnhR8TUlWR9X8YvXux7PSUtwqDLMqjxJA/nXMmsW7HAnhJ8BIhPyBrzHDsDql2eOYEE988h4vlzYfGt8u6W9AyrQsfDiYfIlat/TnrsQvJqT05I9NNfIPxhWttSTzPwry4Tq2lnOZ41HfkSREefvLV/wBi960c7CK8CwyHkJQfu3PgwPuH449KoZEsmHMUn+nJIpKS2mOBtVHcp+la21Q9yj51HCisyWbc/IbOxtSfyHwrW165/G+WK0UVE8i195MNn207Hqx+dTGnDEY88n51B1YoVwoHgBV307cpuTGj7ooorX0xma+GkA6kV9Gq5IMMR5n+dVcrJdKXG9iZOtdoPxhWptRTxJ+BqFoqg/UrPCQbJZtUXuB+la21XwX61HUVE865+RbO1tTfwArW1+578egFc1FRPJtfeTDZta5c/jH51rLE9ST8TWKKic5Pu2Biis0VyBiis0UCCuHWtUjtbeSeU4SNSx8T3BR5k4A9a7aTe/PXSZYrNT7KgTP5u2Qi/Bcn9oVNj0/VsURlYJutdv8AnyHXqeC3iz3eJ+rH6OLZjZa3sY+GFcuR7UrAcbn17h5DlXJu92eFlZICPvZAJJT35IyF9FBx658as9ezxseMIrgws3LdknGP4r/IUUUVaKBhlBGCAQeoPMH1HfSw2+3boUaeyXhYDLwD3WAzkxjuP5vQ91NCio7K1Nck1N86ZbiLDdFtwzMtlcMTkYgc5JzzPZMT/D6Y8KblILenon2O9S4h9hZj2gx+JMhUtj44b4mueXaTVtTciJpSO9YAY0H6TA/zNebyvTnK37ePc9HCyM4Kfg9DEUV54/wrWrb7wfahjn7Mhf5oGOR8Ks2xu9h+NYtQwQTwicDhKnOPvV6Y8wAaqW+nWQW1ydRlGX4vY5Ldcuo8SKsIqD0rDOpBBGOIEcwQRyIPxqdq16bHVbfuzpGKKzRWiMxUDeriRvX+fOp6oXVF+89QP7Vn+ox3Un8iZy0UUViCCiiigAooooAKKKxQBmiq1tHtzZWR4ZZcyf8ALjHGw/SxyX4kVRr3fXz+5tMjuMkmD+6q8vnVivFtmtxQaG7RSctt9b5+8tEI7ykrD6Mprv1ffDEbYm2jcXDeyBIBwx8vfyPe8hXbwrt60Ghi6trMFqvFcTJED04mALfor1b4CkJeXC6hrwZTxRyXMYBwRmNSo6foqa+9C2RvdVYzyuQjE5mlJYt1yEXqQPgKYWzu7GC1njmE0ryRniGeBVJwR7uCcc/GtnD9PdX3dytdlVQTjvku9faoTW+KCuXXNbtrGPjupVjB6A5LN+ii5Y/KtqViiYteNKZvEBr6+z1QLje6jsVsrKe5I7+a8vHhRWPzxX1/4+1PHF/g0nD6y5/2f0qB5SLsfT2Xs25rWYzVKtN70AfgvLWe1bvyOMD4EK30q9aTqUF3H2ltKkqeKnmPJlPNT5EV3HITIrMFxK5tbs0l/EkUhKhZFfI64GQyj1BI/wDipLTtPjt4lihQIijAUfzJ7z5mpWW3rmZcVLFRb6vJVn1xj0N8HzS13s7JI8LXkKhZE5ygDlInIcRH5Q8e8ZplVEbYMBp91xdPs83zMbAfXFFsU4vYY1koWpr3I38H3XTPbSQSHLW/CF/VPnhHwII9CKblef8A8G5W+13RHu9igPrxnH8jXoCsmMVHej04UUUV0AVE6yvtKfIj/wDvnUtUdrC+yp8/6VVzY7pYEVWaxWa88chRRRQAUUVigQUnN428pnZrawchRlXnX3nPQpER0H53U93nYt8O05tbUQRnEtwCCR1WIcnPlxe786gN0eyC8AvZ1yxz2Kke6By7XB7zzx5c++tf03D+o+uX6f7I7rY1Q6pEZsvuslnAlvHMStzCLgytnvYnIT6nnTCsdg7CIAC2Rsd8mXJ9cmrJRXpoUQijCtzLbH30vggLnYuwcYa1iHmq8J+a4qs3e6S2MyPFI6xhwXibDZUdVR+RGfPPWmLRTdMH4OIZN0e0mfEMQVQqgKqgAKBgKByAA8K77eGtNvHUpBHSsl0rRLj1dT2ynbxdsV0yBeBQ9zLkRIeYGMZkceAzyHeT64h9jt1rXLC91hnmmkw4gJ5KDzAk+fuDAHSozZ62Gq7UTyye1DZk8CnpmJhHGMeHHxP6086zpycmb1daguDRZWMcKBIkWNB0VFCgfAV0Yrn1C9SCJ5ZWCxxqXZj3KBk1581fe3qck0tzaKUs4yEAMPGi5YcJlkxydsdM9Dgc+dckh6A1LS4bhCk8SSofxXUMPhnpSv1jdS9pI13pE7xSrlhA3tI4HMxg9SD4Nn4csX7YnXzf2MVyYzEZAcofEEqSp71OMg+BqdoQFB2D2sTUrYtgJPHhZoufsNzwwB58JwceGCO6pueGlXNH/hW1ahOUN4VyPDtzjHwlGfQ04p46s02MoZNCZBsuKX2+O7nWzCRoexdvvpB+KAQVQjuBPf05Ad9Mq5jrhmiDqVYBlYFSp5gg8iCKtyXXDSMiDVNqk1vRS/wc7+2EdxCDi6Zw5Bx7cSjC8Hjwktn9IU668o67bvo2rrJBnCMJovONshoyfTiX0r1PY3SyxpIhyrorqfJgCP51ma09HpIyU4qS8m+iiig6CuPVFzGfIg/WuytF6uY29DUV8equS+AICs1is15k4CiiigYVis1igDz7vGla81toQejx26+WMcRx+kzGnjbW6xoqIMKihQPAKMCkZactpW4v/Pzf918f0p7ivZ+nxSr/AERkeqSe4xCiiitAygoor6TrQC7nbapUpAtcNsKk4BVG5m5iw4QntzydjrmpwvyfLkeYExP8mFOukvvHhfStag1WNSYZSI7jHTPCFYY/OQAj85KcGn3iTRJLEweN1DKw6FSMg1URpCt/CI1Z47GGBMhZpTxkdCqDIQnzYg/s1RtK3pxWdglnbWKOvD9487BhK7c3ZogOmemW6AeFOjebMsemyyNax3Yj4WMUg9kDOGk6EjhBJ5c+tJDajb62n0xbW0s47V5G+/CKuOFWyoRwAWLHHXpgjnnNIY19z+2supQzCWKOPsDGq9mCFKsGwvCemOHu8aYZqj7oNmDYaagkGJpj20g71LABU+CgfEmrbqmoR28LzTMEjjUszHuA/mfKmhCe3nr220mmQoMspgZsfk9sXPyVCacE60p91tq+parc6xKpWPJjgB/RCcv0UABx3sabswrqHc4sW0RFylRjjnUxcioqcc60KnwYWXET+/RR2loe/hmB9AyY+panRu0cnSLInr9nj/lgfSl7vJ2NN8gkiY9vEpCoT7Mi5yV8m64Pf0PiIXcrt49vMLC6Y9k7FYi2cwy5x2Zz0UnIx3H1qnkRam2zUwJxlSknyj0FRWKKiLh9V8yDII8q+qwaTW1oCtUVEbWbT21hk3EmCSeGMc3fn3L4eZ5Uqb7b3UtTk7HT4njB5YjHFJg5GXlIwg9MetefrxLLHwtL3Zzobura3b2wzcTRxeAZgCfRep+Aqmanvfso8iJJpj4hQi/Njn+GozQtx9xM3aahccBPNlT72Q8u+RjgH96mJo+6nS4Mf8MJW/KmLSZ/YJ4fpV+v06tfk9j0KybfNMxxDaJ5ZZ3PyUCuY70dU/8ALRY/UTf/AL16JttOijAEcUaAdAqKMfIV04qxHEqX9KGeN9T1mV743ToEmMiylQGUcS46BiTzI8e+ntsxtlbX4xExWQAkxPgOAOpGOTDzH0pi6lo8FwpWeGORT1DorfzFIXepu/8A8LaO9sGZIg6grkkwScyrBjzKHGOfQ8ueau1WOvt2K2TixvXPdDWoqG2P1sXtnHP0Ygq48HXk3wPUetTNakZKS2jzk4OEnF+Ar6j6181letMUe5K21ScFRNs1ScDVQtRu4z4PjW9Jiu4HgnXijkXDDv8AIg9xB5g+VKbYO+l0XU20q6bNvMxa2lPQFieHmegbGCO5/XNOcUv98+zP2vT2ljH/ABFr97Gw5NwjHaKCOfQcQ81FVGaBfyoIweYPIjuPlVRtt2Omx3QuUtwsitxqoZuzDdzCPOPPHSurdztF9v06Gcn28cEn6xOTH48m/aqzZpgYpJbS6hJtDqQsLZiLG3bimlA5OVOCwPQ94Qd/NueKtO+jad7W0W3gz9ou27JOH3gmQHI8zkKP0j4VO7vNkk02ySEYMjYeV/ypCOfwHQennSAnNJ02O2hSGFQkca8KqO4f1JPMnzrdNW6uadq7j3OZ9jhuKibjrUnctUVMedX6UYeYz4pL749D7G5S5jGBN72O6VefF8Rg+oNOiqJvmgDaaGPVJ4yPiHUj6/SnkRTgRYNjhcvng36bvvhEMYljcyCNA5AGC4UcRHPxzRSEorM18npD3CTS03qbzV08G3tsPdkcyeawA9C3ix7l+J853ebteNMsWkGDNITHCvX2yCeMj8lRzPwHfS03ObCm7kOpXwMgLlolbn2snEeKVwRzAPTxOfAZGBybF7rrnUpPtepvIsbkPgn76cHnnn/lrz9fADkaemjaLBaRiO3iSJB3KAMnxY9WPma7wKzRoQUUUUwCiiigAqrb0IA+j3oYZxA7D1X2gfmBVpqg77dXFvpEq/jTlYFHjxe038Kt9KTARmxG3cmngxlBLCzcRXPCynABKt6AciKZVlvR091y7yRHwaNzj4oDVZ3YWWmXNqba6EbXDSMwD5RsEAKI5OWenQHvqu7z9l4tPukSDj7OSLjHGQxDcTBlBwOQwPnRVmuNn0vPz2Kl2HVa9tc/A+43DAMOYIBB8iMivquPRrgSW8LrzVooyP3RXZWzF7Wzzsl0vR2Wr1KQPUFE+DUjBLUFsDQxbiZjasyxhlKsMhgQR4g8iPlXJFLXUklUZR0bMJpoU24pzbzajYnP3E/EM94y0ZP8Cn403a8/3m050raS+kWIzxuB2ioTxIpEbl+mMg8ufL2utWmbfvZFPure6eQ9EKxAE+BYSE/IGo0SGm6T7dteqnnHZQ8RB6cQXI/ilU/s03RSV3K3b3GralcTJ2crgMyHiBjLSE8GCM8gAOfPlTnZ6aQN6Mu1cc719yy1wzy1PXAqXWpI0XMlR5NbZ5M1pq/COkYV8+qQUuN9t8FtIoc85JePH5qKw/mwpg3l0kUbSSMERQSzE4AApFajPLrmqokQPCxEcYP+nCpJaRsdO9j8udQ5M0o6LPp9LnZ1eEVqPRp2UMsTkEAg46g8waK9h2WkQxRJGqLwxoqLyHuqAo+gorO1L4N/aEZvsma71u2sgfZAhj9HncZP7pSnzp9kkMSRRqFSNVRQO5VGBSC3nN9l2ognf3C9pNn81GCP/sNehVORkUIZmiiimIKKKKACisFqAaAM1pvLRJUKSIrowwVYBgR5g1uooATm2m5GOTMunN2T9exckoT19hzzT0OR6Updq5b5AltqCuGhLdmZF9rhOAQsn46cgc8+nI1674qjNoNnre+iMVzEsi92feQ/lI45qfMUtc7AR+6HaxeAWUzYYEmFieTAnJiz45yR647qadKDbvdDcWWZrQtcQD2iB/nRAc8kD3wPFefl31FaBvRurdQkoW4QDA4yQ+P1g6/EGrlORpaZl5eA5y66/wCw9K3Qy4pfbJbyo7y4EDxGFmB4SX4wzDnwe6MEjOPTFXurcZRsXBlzhOmWpcMlIZq60mqDSTFdEdxUU6i3Vle4u40DbYtlQ/3QPN+y4PulGcf6vhw9+c91N0abCuWWGMNg8wqqf3gMj1qg7Y7FQagyyFmhnQYWZOuB0DDvx6g+dVsbtLtvZl1adounD96cjww0mBVKVEk+xqQyq3Hlm/ckvDeaoccP3wXg4u04fvJeXbfj46Z7+tNd5qrOy+gwafB2VuCATlnY5eRsY4mP9OgzUm9xU1dL8la3LjvhnVLNXBPNWt5c1rq3CtIzbchy4RzahqEcCGSZ1jQYBZjgZPQVUtW3n2UIPZs07dyopAJ83bAH1qu77dZH3Nqp6ffP5ciqA/xH5VObC7l4JbaG4vXlLSKHMKkIoDZKhmxxH2eE8sYJqtbkSUtRLmLgQnBTnvkoOp63fa1OsEUZKk+zBHnhX8+Ru/HieQp6bsN36aXCWciS5kH3kgHJRyPZJ+aD1PefgKsuhbP21nHwW0KRL38I5sfFm6sfM1KVUbbe2a0IRgtRXBjFFZooOhR/hC7OmWzju0GWt24X/VP3/Bgv7xqyboNpftumR8RzLCOxk8SVHsMfVcH1zVu1OxSeGSGQZSRGRh4qwINefN3t8+i65LZznEcriFmPLxNvL6Hi/jPhSA9GUVis0AFFFFACs/CCS4NhF2IfsxNmbg4unAeDix+LnPXlnHlVi3Si4GkW4uuLtMNjjzxdnxt2fFnn7uMZ7sVcaKACg0UUAefdWj1D/wAVjh7XP2hCh9vg+y+znHdwcBOfPPfXoIUUUAYxSw3kbpYr3intAsNzzJXpHMfzgPdb84ePPxpoUUAeKr6yltpmjlRopY2wVPJlYdCD9QR6imdsjvUXhEd8DkchOozn9Yo558x8qam8fYKLVIegS5Qfdy/+h8dVP07q88aDoMbXjWV8Xt5S3Zq/L2JQcBHU8mVu4gju6g01a6/uIrqIWrUkPW02gtZF4kuISP1iD6EitserwNIsazRtI2cKrqxOBknC+VJ/aXdZNZwSTm4haOMZPJ1Y8wAAMEZJPjUluP0vLz3JHugQqfM+0/0C/OrNGYrvx5Mu/AhVBz6mNwNWeM1ourlYkaSRgqKCzMeQAAyTVY0jeLYz8jL2JyRiX2QRnkQ3Tn61clOKemZ0K7JJuKb0W7irFc8F9E4ykkbDxV1YfMGtV5q9vEMyzxIPzpEHyBPOn1R9znpk/DO2oXavaOKwgMkhyx5JH3yN4DyHUnwqr7Sb1LeIFbUdvJ+VzWNfPPVvh86o+kaJfa3c9rITwZw0zDEaDPuRqORP5o+NVb8uEIvn9S/jYEpPdnC/c7N3mzkus6mZrjJiV+1nbubn7MI9emO5QfKvT6LgYHQVDbIaDDZWiQwLwqBknvdj1dj3k1N1Ri+pdRupaWkFFFFdAFFFFABSd3/7JmSFL+Ie3COGXHUxk+w/7J+jeVOKtF5bLKjRuoZHUqynoVYYIPwpMCm7pNrf8QsF4zmeHEUvi2B7Mv7Q+oNXivNemTPs7rzI5P2djwseZ47dz93JjxUj+FgOtekkYEZByDzB7iPEUID6ooooAKKKKACiiigAooqJ2l2ghsIDPccQjDKpKqWwWOASB3Z5Z8xQBLUUvTvm0r/nSf8A2ZP7VxXe/LTlHsLcSHyjVQfizf0oAZ5pCfhF6dHHcW1whCzOrKwHVhGQUf4Zxn08K+ta39St7NnaqpPINKS5+EaYGfiaidF2OvtVuhdamzrHyPt8ndQciOOP/TXr3Dv6k5qOyyNa6pMDv3t68x0yziPJ7hUlkH5qopwfV2z+zVp3daZ9n02BSMM69q3dzk9oZ9F4R8KXW2Tfb9eS3X/LR47cAdAiDilP+/4AVO709suyU2Vs2HIxKw/007owe4kdfAevKT0+Kqq6n/N/8KGZGVjjVHzyyA3m7Ym7k+y25JhRgGK5++kHIAY6qD08Tz8K79P3OSyWyO84inYEmIpxKo7lLg+9jry76ld0+wfZhby6X2yMwxke4DgiVh3N4DuBz1xhm6hfRwRtJM6oijJZjgf+58hWbmZ83Zqv+fBaqrjVFQiI2fc/fAnhaBh3HjK5+BXlW2z3O3rH7ySCMePEzn5Bf61a7zfHaLJwpFNIgOC/srkeKqTn54phafeJPEksZ4kkUOp6ZB5jl3VFZlZMEnJaJNsoegbo7WEhrh2uWHPBHBH+6CSfifhTAggVFCIoVQMBVAAA7gAOQrZW21XLqPP/AN/6VSlZO6S6nsRPRrgAeAxX3WBWa9Ilo6CiiimAUUUUAFFFcU+pRpOkLMFkkVmRT+OEIDhfEjiUkedAFC34bJfbLHt41zPbAsMDm8X+onnj3h6HxrRuJ2r+1WRtpGzNbYAz1aE+4fPh9393xpnsMjnXnIJ/gW0wC8oHdQB/085HL0Rv+3XLGejqKwKzTEFFFFABRVW262s/wyOKd4jJA0nZyFTh48glGAPJhkEY5da7dnNrLS+Xitp0c96Zw6/pRnmKNgTlR20GlLd2s1vJ7sqMh8s9D8Dg/CpHNYNAHlXYLQIJNSks79G4hxooDsmJYzzXl1BAb5DxptWu7fTUORbA/pPK30LY+lU3fdpT2WqQ38IwJCrEjumixkH9JeH601NKv1uII5o/dkRXHxHT4HI+FZee7ItSi3piZr0/RreD/Jhij81RQfmBms6zqAt7eWZukcbv6kDIHxOB8a7qXW+3VeysFhU4aeQA/q09pv4uD61n1RdtiixCn2f2gNtJPc+9cMrLGe5XkJ45T6DOB4mrnut2INy/227BMfEWjVusz5yZGz1XPzPl1h92Ww7X0vbTAi1Ruf8A9Zh/pqfDxPw7+T/jjCqFUABQAABgADkAB4Vp5uX0r6cHz+waSezi13WIrS3eeZsIg8ss3cijvY+FKPTtOvdpbsuxMNnG3Xnwxg/ip+XIQOZ7s9wwK2bXySaxrUdhCxEMbFCRzAK855SO8geyPTzpzXlxa6LpuQAkMK4VBjikc9FB73ZuefU11h4yrj1vu/8AB0kKTfFo9lptlBZ2sSiWRu0eQ+1KUQEZZzzGWPQcuR5UxNjrEwWFtE3JlhTiHgxGSPrSu2T02bWtTbULsfcI+eE9Dw844E/NXkSf706ar+oWp6gvHImZrq0tMyegP9q5akdHX3j6CquJHquihIlKKKK9EdBRRRQAUUUUAFLDf5aP9hiuoiVktZ1YOpIZQ/skgjp7XB8qZ9R+vaWl1bS28nuSoyHyyORHmDg/CkwEroO/h0jC3dt2jgY7SNwvHgdWQjAPmD8BVW2m1+baDUIBBbcDqOABWLnh4weN2wAoX5DNdWwJg0/U5bLVIYmRm4OORFIjkUngky3RGHf5qfGvRthYRQrwxRpGvgiqoPy60hm+BOFVGc4AGfHAxmtlYzVcutt7RL2KzEoeeVivCmGEZCk/eNnC9MY65I5UxFkorANZoAgNutBF/p89v+M65Q+EikMh+YA9Ca8tbM6JPPcNFA/ZXKBiqljGxZDhkV/xWHXBx0POvYhpB76tl3s7tNTtcqrOpkxn7ucdH5dFbGD5/pVzLeuO4EbBtzrumALco0iDvnQycvDt0OT6kmu6ff7cFMJaQh/yi7sP3Rg/Wr5sXtRHqFsJEwJBgSx5GUf071OCQf7VMraxhuIInF+UEXPzxms1+oODcZw5FsSiaTquuTLJds6QDozDgjQd/ZQ97HPX5mnHoelR2lvHBECEjGBk5JJJLMT4kkn413VmqWRlSu4fC9hNmKVG1OiyavrJiBK21qiJI/gze26p4ucgeXDn1a9c2nWKQoVQdWZ2Pe7scs7HvJP9q4pt+k3Jd/HwB9WFkkMSxRKERBhVHQD+vjnvovrjs4nk/IRn/dUn+ldFQe20nDpt2R1FvL/tIqOP3TW/LApP4Oth2k93dvzbAjB78yN2kh/hX61z/hAamZdQtrMvwxoquxJwoaVuHjb9FV+p8asP4N6/8BcnxuMfKJP718bR7p5tS1We5uJlhgZlCKvtyMiIqDl7qA4z39TyFenOjZp23Gk2qJbRXChIwEGI5Sv6RcJgk9SfM1c7edXVXRgysAysDkMD0IPeKqd9uPsfszpC0on4fYld8gP3cSAAcJ6Hl31QtMt9oNOi7KO3lMSkkL2azDmcnHDk4zzx51mXenp8wfPyLQ7amdKXEfqT/akrstvLuGu47W+txG8jBAwV42Vm5Lxxv3Hx5U8bNcIo8hSw8eddv3ewJG6iiitYYUUUUAFFFFABRRRQAv8Aedu3TVFEkZWK6QYDkezIozhHx9G7qW0djtPZqIY+3KLyXhMMq4HgWyQPI16JrGK5aA84T6LtDe+zcSTIh69pKsa8+uUTn8MVXNY0WXRb+2ZnEhXs58oCB7LkMgz193r516xK0m/wjtKBtra4A5pI0ZI8JF4hn4p9ajUbOrlrX/gDjjcMAQcggEHxB5g19VV92mqfadJtZc5PZBGP50ZMbfVas+alQGa57+ySaN4pVDxupVlPRlPIiuiigDzptPsJf6Ncm507jkgySCg42Rc845o+fEv53McueDXXpO+cYxdWzcQ5FomGCe/2H6fOn+RUHqmx1jcnintIHY9X4FDH1dcE/OobaIWfkgFfJvlswMiG4J8OGMfXjNX/AE28WaGOVfdkRXHfyZQQPrVE3ybBWltppntIFieOWMuV4jmNuJCvM/lMh+FSu6i97XSYM9Y+OI+iueH+EiszLxYVwUoryJouFFYrNZxyFQW3S50y7H/Ty/RSf6VO1w63Dx20yflRSD5oa7repp/Iyq/g3t/wFwP+p/8AxJ/am5SW/Brn+5u08Hjf5qw/9NOmvTnRg0VCbZbSR6faSXEvPhGETvkkPuoP79wBqPi2h+yaOl3dtl+wWVufvyyDiVF9SwAHcPSlsBU7Qn7XtgiLzWKWFcjwijWR8/tcQr0EopC7itOe4vZ9Qm5ksyg+MjnjkI8gOEftU+hXEXuT+OAM0UUVKAUUUUAFFFFABRRRQAUUUUAFVveDs0dR0+S2VlR2KMjNkhWVw3PHPmMj41ZKKAPOqbptath/w86D9Tcyx/zC19i32otuhuHA/Oimz8ySa9D1jFLQHng7ytet/wDOgOB/zbWRR+8vDXTZb/bgf51pCx7yjvH9G4v50/sVy3Omwyf5kUb/AKSK38xRoBUWu/22OO0tZ18eFo2/mRU5ab6dLf3pJY/04WP/AG+Kp+93f6bLnjsoOfUqvAf3kwag7rczpT+7FJH+jNIf95akBr2x2v0690y6hju4S7wvwqW4SXUcSgBsc8gVXPwc7tZLe6gYA9nIkgz4SKVIHxT6113m4S0OezuZ08iEcD6A1L7uN2smk3UkguVmjkj4CvZlGBDBlPvEHv8AnScU+4y+tp6Hux6E1qbS17iw+X9qkKKjeLS/6UIim0o9zfMVx6jpj9lJjB9h+nX3T3Yqw1g1C8Cl9kLR5h3VbdppDzLPDIwlKA8OAyFc5yjYz18af1vtlZvZG8E6fZwObHkVP5BXqG/N6nurp1/Zm1vUKXMKSAj3iAHBxjKuOan0NIWDdNcPqk1ksmLaJo5GlJGezcN2ZEYPN/eXoPdPcRm2dEPvL22fVbkFFYW0WVjTBycnnI4HRmx07gPWpb/C9V1toxcDsLaMAKCpjjQAY+7iPtO2OQJ+dPrZfZi30+AQ2yBV6sx5tI3e7t3n6DuxUm9qh6qKjsVmvs1v5EQGx2jx2sSwwjCRpgeJJOSxPeScmrLWqC3VM8Ixn1rdSx6nXDUntgFFFFTgFFFFABRRRQB//9k="/>
          <p:cNvSpPr>
            <a:spLocks noChangeAspect="1" noChangeArrowheads="1"/>
          </p:cNvSpPr>
          <p:nvPr/>
        </p:nvSpPr>
        <p:spPr bwMode="auto">
          <a:xfrm>
            <a:off x="207300" y="-159276"/>
            <a:ext cx="4061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xQSEBUUEhQVFRQWFRUVGBUYFhQXGBQVFxUWFhUUFhQYHCggGB0lHBgXITEhJSktLi4uFx8zODMsNygtLisBCgoKDg0OGxAQGywmHyQsLCw0LCwyLDEsLCwsLCwsLCwsLCwsLCwsLCwsLCwsLCwsLCwsLCwsLCwsLCwsLCwsLP/AABEIAN8A4gMBIgACEQEDEQH/xAAcAAACAgMBAQAAAAAAAAAAAAAABwUGAQMECAL/xABJEAACAQMBBQUFAgwEBAUFAAABAgMABBEFBgcSITETQVFhcSIygZGhFCMIQlJicnOCkqKxwdEVM0OyJFNksxZUwuHxY5PD0vD/xAAaAQACAwEBAAAAAAAAAAAAAAAAAQMEBQIG/8QALBEAAgICAQMDAwMFAQAAAAAAAAECAwQRIRIxQQVRYRMiMoGx8EKRodHhcf/aAAwDAQACEQMRAD8AeNFFFABRRWKAM0UUUAFFFFABRRWM0bAzRWtplHUj5itZvEH4wrh2QXdoDoorjOpJ4k/A1rbVV7lP0qJ5VK7yQEhWKi21Y9y/Wtbam/gBUUs+leRbJijNU/aLa1LOEy3EvAvQAAFnP5KL3mkztFvYv7t+ztOOFSSAqe3K/XqQOXLnhR8TUlWR9X8YvXux7PSUtwqDLMqjxJA/nXMmsW7HAnhJ8BIhPyBrzHDsDql2eOYEE988h4vlzYfGt8u6W9AyrQsfDiYfIlat/TnrsQvJqT05I9NNfIPxhWttSTzPwry4Tq2lnOZ41HfkSREefvLV/wBi960c7CK8CwyHkJQfu3PgwPuH449KoZEsmHMUn+nJIpKS2mOBtVHcp+la21Q9yj51HCisyWbc/IbOxtSfyHwrW165/G+WK0UVE8i195MNn207Hqx+dTGnDEY88n51B1YoVwoHgBV307cpuTGj7ooorX0xma+GkA6kV9Gq5IMMR5n+dVcrJdKXG9iZOtdoPxhWptRTxJ+BqFoqg/UrPCQbJZtUXuB+la21XwX61HUVE865+RbO1tTfwArW1+578egFc1FRPJtfeTDZta5c/jH51rLE9ST8TWKKic5Pu2Biis0VyBiis0UCCuHWtUjtbeSeU4SNSx8T3BR5k4A9a7aTe/PXSZYrNT7KgTP5u2Qi/Bcn9oVNj0/VsURlYJutdv8AnyHXqeC3iz3eJ+rH6OLZjZa3sY+GFcuR7UrAcbn17h5DlXJu92eFlZICPvZAJJT35IyF9FBx658as9ezxseMIrgws3LdknGP4r/IUUUVaKBhlBGCAQeoPMH1HfSw2+3boUaeyXhYDLwD3WAzkxjuP5vQ91NCio7K1Nck1N86ZbiLDdFtwzMtlcMTkYgc5JzzPZMT/D6Y8KblILenon2O9S4h9hZj2gx+JMhUtj44b4mueXaTVtTciJpSO9YAY0H6TA/zNebyvTnK37ePc9HCyM4Kfg9DEUV54/wrWrb7wfahjn7Mhf5oGOR8Ks2xu9h+NYtQwQTwicDhKnOPvV6Y8wAaqW+nWQW1ydRlGX4vY5Ldcuo8SKsIqD0rDOpBBGOIEcwQRyIPxqdq16bHVbfuzpGKKzRWiMxUDeriRvX+fOp6oXVF+89QP7Vn+ox3Un8iZy0UUViCCiiigAooooAKKKxQBmiq1tHtzZWR4ZZcyf8ALjHGw/SxyX4kVRr3fXz+5tMjuMkmD+6q8vnVivFtmtxQaG7RSctt9b5+8tEI7ykrD6Mprv1ffDEbYm2jcXDeyBIBwx8vfyPe8hXbwrt60Ghi6trMFqvFcTJED04mALfor1b4CkJeXC6hrwZTxRyXMYBwRmNSo6foqa+9C2RvdVYzyuQjE5mlJYt1yEXqQPgKYWzu7GC1njmE0ryRniGeBVJwR7uCcc/GtnD9PdX3dytdlVQTjvku9faoTW+KCuXXNbtrGPjupVjB6A5LN+ii5Y/KtqViiYteNKZvEBr6+z1QLje6jsVsrKe5I7+a8vHhRWPzxX1/4+1PHF/g0nD6y5/2f0qB5SLsfT2Xs25rWYzVKtN70AfgvLWe1bvyOMD4EK30q9aTqUF3H2ltKkqeKnmPJlPNT5EV3HITIrMFxK5tbs0l/EkUhKhZFfI64GQyj1BI/wDipLTtPjt4lihQIijAUfzJ7z5mpWW3rmZcVLFRb6vJVn1xj0N8HzS13s7JI8LXkKhZE5ygDlInIcRH5Q8e8ZplVEbYMBp91xdPs83zMbAfXFFsU4vYY1koWpr3I38H3XTPbSQSHLW/CF/VPnhHwII9CKblef8A8G5W+13RHu9igPrxnH8jXoCsmMVHej04UUUV0AVE6yvtKfIj/wDvnUtUdrC+yp8/6VVzY7pYEVWaxWa88chRRRQAUUVigQUnN428pnZrawchRlXnX3nPQpER0H53U93nYt8O05tbUQRnEtwCCR1WIcnPlxe786gN0eyC8AvZ1yxz2Kke6By7XB7zzx5c++tf03D+o+uX6f7I7rY1Q6pEZsvuslnAlvHMStzCLgytnvYnIT6nnTCsdg7CIAC2Rsd8mXJ9cmrJRXpoUQijCtzLbH30vggLnYuwcYa1iHmq8J+a4qs3e6S2MyPFI6xhwXibDZUdVR+RGfPPWmLRTdMH4OIZN0e0mfEMQVQqgKqgAKBgKByAA8K77eGtNvHUpBHSsl0rRLj1dT2ynbxdsV0yBeBQ9zLkRIeYGMZkceAzyHeT64h9jt1rXLC91hnmmkw4gJ5KDzAk+fuDAHSozZ62Gq7UTyye1DZk8CnpmJhHGMeHHxP6086zpycmb1daguDRZWMcKBIkWNB0VFCgfAV0Yrn1C9SCJ5ZWCxxqXZj3KBk1581fe3qck0tzaKUs4yEAMPGi5YcJlkxydsdM9Dgc+dckh6A1LS4bhCk8SSofxXUMPhnpSv1jdS9pI13pE7xSrlhA3tI4HMxg9SD4Nn4csX7YnXzf2MVyYzEZAcofEEqSp71OMg+BqdoQFB2D2sTUrYtgJPHhZoufsNzwwB58JwceGCO6pueGlXNH/hW1ahOUN4VyPDtzjHwlGfQ04p46s02MoZNCZBsuKX2+O7nWzCRoexdvvpB+KAQVQjuBPf05Ad9Mq5jrhmiDqVYBlYFSp5gg8iCKtyXXDSMiDVNqk1vRS/wc7+2EdxCDi6Zw5Bx7cSjC8Hjwktn9IU668o67bvo2rrJBnCMJovONshoyfTiX0r1PY3SyxpIhyrorqfJgCP51ma09HpIyU4qS8m+iiig6CuPVFzGfIg/WuytF6uY29DUV8equS+AICs1is15k4CiiigYVis1igDz7vGla81toQejx26+WMcRx+kzGnjbW6xoqIMKihQPAKMCkZactpW4v/Pzf918f0p7ivZ+nxSr/AERkeqSe4xCiiitAygoor6TrQC7nbapUpAtcNsKk4BVG5m5iw4QntzydjrmpwvyfLkeYExP8mFOukvvHhfStag1WNSYZSI7jHTPCFYY/OQAj85KcGn3iTRJLEweN1DKw6FSMg1URpCt/CI1Z47GGBMhZpTxkdCqDIQnzYg/s1RtK3pxWdglnbWKOvD9487BhK7c3ZogOmemW6AeFOjebMsemyyNax3Yj4WMUg9kDOGk6EjhBJ5c+tJDajb62n0xbW0s47V5G+/CKuOFWyoRwAWLHHXpgjnnNIY19z+2supQzCWKOPsDGq9mCFKsGwvCemOHu8aYZqj7oNmDYaagkGJpj20g71LABU+CgfEmrbqmoR28LzTMEjjUszHuA/mfKmhCe3nr220mmQoMspgZsfk9sXPyVCacE60p91tq+parc6xKpWPJjgB/RCcv0UABx3sabswrqHc4sW0RFylRjjnUxcioqcc60KnwYWXET+/RR2loe/hmB9AyY+panRu0cnSLInr9nj/lgfSl7vJ2NN8gkiY9vEpCoT7Mi5yV8m64Pf0PiIXcrt49vMLC6Y9k7FYi2cwy5x2Zz0UnIx3H1qnkRam2zUwJxlSknyj0FRWKKiLh9V8yDII8q+qwaTW1oCtUVEbWbT21hk3EmCSeGMc3fn3L4eZ5Uqb7b3UtTk7HT4njB5YjHFJg5GXlIwg9MetefrxLLHwtL3Zzobura3b2wzcTRxeAZgCfRep+Aqmanvfso8iJJpj4hQi/Njn+GozQtx9xM3aahccBPNlT72Q8u+RjgH96mJo+6nS4Mf8MJW/KmLSZ/YJ4fpV+v06tfk9j0KybfNMxxDaJ5ZZ3PyUCuY70dU/8ALRY/UTf/AL16JttOijAEcUaAdAqKMfIV04qxHEqX9KGeN9T1mV743ToEmMiylQGUcS46BiTzI8e+ntsxtlbX4xExWQAkxPgOAOpGOTDzH0pi6lo8FwpWeGORT1DorfzFIXepu/8A8LaO9sGZIg6grkkwScyrBjzKHGOfQ8ueau1WOvt2K2TixvXPdDWoqG2P1sXtnHP0Ygq48HXk3wPUetTNakZKS2jzk4OEnF+Ar6j6181letMUe5K21ScFRNs1ScDVQtRu4z4PjW9Jiu4HgnXijkXDDv8AIg9xB5g+VKbYO+l0XU20q6bNvMxa2lPQFieHmegbGCO5/XNOcUv98+zP2vT2ljH/ABFr97Gw5NwjHaKCOfQcQ81FVGaBfyoIweYPIjuPlVRtt2Omx3QuUtwsitxqoZuzDdzCPOPPHSurdztF9v06Gcn28cEn6xOTH48m/aqzZpgYpJbS6hJtDqQsLZiLG3bimlA5OVOCwPQ94Qd/NueKtO+jad7W0W3gz9ou27JOH3gmQHI8zkKP0j4VO7vNkk02ySEYMjYeV/ypCOfwHQennSAnNJ02O2hSGFQkca8KqO4f1JPMnzrdNW6uadq7j3OZ9jhuKibjrUnctUVMedX6UYeYz4pL749D7G5S5jGBN72O6VefF8Rg+oNOiqJvmgDaaGPVJ4yPiHUj6/SnkRTgRYNjhcvng36bvvhEMYljcyCNA5AGC4UcRHPxzRSEorM18npD3CTS03qbzV08G3tsPdkcyeawA9C3ix7l+J853ebteNMsWkGDNITHCvX2yCeMj8lRzPwHfS03ObCm7kOpXwMgLlolbn2snEeKVwRzAPTxOfAZGBybF7rrnUpPtepvIsbkPgn76cHnnn/lrz9fADkaemjaLBaRiO3iSJB3KAMnxY9WPma7wKzRoQUUUUwCiiigAqrb0IA+j3oYZxA7D1X2gfmBVpqg77dXFvpEq/jTlYFHjxe038Kt9KTARmxG3cmngxlBLCzcRXPCynABKt6AciKZVlvR091y7yRHwaNzj4oDVZ3YWWmXNqba6EbXDSMwD5RsEAKI5OWenQHvqu7z9l4tPukSDj7OSLjHGQxDcTBlBwOQwPnRVmuNn0vPz2Kl2HVa9tc/A+43DAMOYIBB8iMivquPRrgSW8LrzVooyP3RXZWzF7Wzzsl0vR2Wr1KQPUFE+DUjBLUFsDQxbiZjasyxhlKsMhgQR4g8iPlXJFLXUklUZR0bMJpoU24pzbzajYnP3E/EM94y0ZP8Cn403a8/3m050raS+kWIzxuB2ioTxIpEbl+mMg8ufL2utWmbfvZFPure6eQ9EKxAE+BYSE/IGo0SGm6T7dteqnnHZQ8RB6cQXI/ilU/s03RSV3K3b3GralcTJ2crgMyHiBjLSE8GCM8gAOfPlTnZ6aQN6Mu1cc719yy1wzy1PXAqXWpI0XMlR5NbZ5M1pq/COkYV8+qQUuN9t8FtIoc85JePH5qKw/mwpg3l0kUbSSMERQSzE4AApFajPLrmqokQPCxEcYP+nCpJaRsdO9j8udQ5M0o6LPp9LnZ1eEVqPRp2UMsTkEAg46g8waK9h2WkQxRJGqLwxoqLyHuqAo+gorO1L4N/aEZvsma71u2sgfZAhj9HncZP7pSnzp9kkMSRRqFSNVRQO5VGBSC3nN9l2ognf3C9pNn81GCP/sNehVORkUIZmiiimIKKKKACisFqAaAM1pvLRJUKSIrowwVYBgR5g1uooATm2m5GOTMunN2T9exckoT19hzzT0OR6Updq5b5AltqCuGhLdmZF9rhOAQsn46cgc8+nI1674qjNoNnre+iMVzEsi92feQ/lI45qfMUtc7AR+6HaxeAWUzYYEmFieTAnJiz45yR647qadKDbvdDcWWZrQtcQD2iB/nRAc8kD3wPFefl31FaBvRurdQkoW4QDA4yQ+P1g6/EGrlORpaZl5eA5y66/wCw9K3Qy4pfbJbyo7y4EDxGFmB4SX4wzDnwe6MEjOPTFXurcZRsXBlzhOmWpcMlIZq60mqDSTFdEdxUU6i3Vle4u40DbYtlQ/3QPN+y4PulGcf6vhw9+c91N0abCuWWGMNg8wqqf3gMj1qg7Y7FQagyyFmhnQYWZOuB0DDvx6g+dVsbtLtvZl1adounD96cjww0mBVKVEk+xqQyq3Hlm/ckvDeaoccP3wXg4u04fvJeXbfj46Z7+tNd5qrOy+gwafB2VuCATlnY5eRsY4mP9OgzUm9xU1dL8la3LjvhnVLNXBPNWt5c1rq3CtIzbchy4RzahqEcCGSZ1jQYBZjgZPQVUtW3n2UIPZs07dyopAJ83bAH1qu77dZH3Nqp6ffP5ciqA/xH5VObC7l4JbaG4vXlLSKHMKkIoDZKhmxxH2eE8sYJqtbkSUtRLmLgQnBTnvkoOp63fa1OsEUZKk+zBHnhX8+Ru/HieQp6bsN36aXCWciS5kH3kgHJRyPZJ+aD1PefgKsuhbP21nHwW0KRL38I5sfFm6sfM1KVUbbe2a0IRgtRXBjFFZooOhR/hC7OmWzju0GWt24X/VP3/Bgv7xqyboNpftumR8RzLCOxk8SVHsMfVcH1zVu1OxSeGSGQZSRGRh4qwINefN3t8+i65LZznEcriFmPLxNvL6Hi/jPhSA9GUVis0AFFFFACs/CCS4NhF2IfsxNmbg4unAeDix+LnPXlnHlVi3Si4GkW4uuLtMNjjzxdnxt2fFnn7uMZ7sVcaKACg0UUAefdWj1D/wAVjh7XP2hCh9vg+y+znHdwcBOfPPfXoIUUUAYxSw3kbpYr3intAsNzzJXpHMfzgPdb84ePPxpoUUAeKr6yltpmjlRopY2wVPJlYdCD9QR6imdsjvUXhEd8DkchOozn9Yo558x8qam8fYKLVIegS5Qfdy/+h8dVP07q88aDoMbXjWV8Xt5S3Zq/L2JQcBHU8mVu4gju6g01a6/uIrqIWrUkPW02gtZF4kuISP1iD6EitserwNIsazRtI2cKrqxOBknC+VJ/aXdZNZwSTm4haOMZPJ1Y8wAAMEZJPjUluP0vLz3JHugQqfM+0/0C/OrNGYrvx5Mu/AhVBz6mNwNWeM1ourlYkaSRgqKCzMeQAAyTVY0jeLYz8jL2JyRiX2QRnkQ3Tn61clOKemZ0K7JJuKb0W7irFc8F9E4ykkbDxV1YfMGtV5q9vEMyzxIPzpEHyBPOn1R9znpk/DO2oXavaOKwgMkhyx5JH3yN4DyHUnwqr7Sb1LeIFbUdvJ+VzWNfPPVvh86o+kaJfa3c9rITwZw0zDEaDPuRqORP5o+NVb8uEIvn9S/jYEpPdnC/c7N3mzkus6mZrjJiV+1nbubn7MI9emO5QfKvT6LgYHQVDbIaDDZWiQwLwqBknvdj1dj3k1N1Ri+pdRupaWkFFFFdAFFFFABSd3/7JmSFL+Ie3COGXHUxk+w/7J+jeVOKtF5bLKjRuoZHUqynoVYYIPwpMCm7pNrf8QsF4zmeHEUvi2B7Mv7Q+oNXivNemTPs7rzI5P2djwseZ47dz93JjxUj+FgOtekkYEZByDzB7iPEUID6ooooAKKKKACiiigAooqJ2l2ghsIDPccQjDKpKqWwWOASB3Z5Z8xQBLUUvTvm0r/nSf8A2ZP7VxXe/LTlHsLcSHyjVQfizf0oAZ5pCfhF6dHHcW1whCzOrKwHVhGQUf4Zxn08K+ta39St7NnaqpPINKS5+EaYGfiaidF2OvtVuhdamzrHyPt8ndQciOOP/TXr3Dv6k5qOyyNa6pMDv3t68x0yziPJ7hUlkH5qopwfV2z+zVp3daZ9n02BSMM69q3dzk9oZ9F4R8KXW2Tfb9eS3X/LR47cAdAiDilP+/4AVO709suyU2Vs2HIxKw/007owe4kdfAevKT0+Kqq6n/N/8KGZGVjjVHzyyA3m7Ym7k+y25JhRgGK5++kHIAY6qD08Tz8K79P3OSyWyO84inYEmIpxKo7lLg+9jry76ld0+wfZhby6X2yMwxke4DgiVh3N4DuBz1xhm6hfRwRtJM6oijJZjgf+58hWbmZ83Zqv+fBaqrjVFQiI2fc/fAnhaBh3HjK5+BXlW2z3O3rH7ySCMePEzn5Bf61a7zfHaLJwpFNIgOC/srkeKqTn54phafeJPEksZ4kkUOp6ZB5jl3VFZlZMEnJaJNsoegbo7WEhrh2uWHPBHBH+6CSfifhTAggVFCIoVQMBVAAA7gAOQrZW21XLqPP/AN/6VSlZO6S6nsRPRrgAeAxX3WBWa9Ilo6CiiimAUUUUAFFFcU+pRpOkLMFkkVmRT+OEIDhfEjiUkedAFC34bJfbLHt41zPbAsMDm8X+onnj3h6HxrRuJ2r+1WRtpGzNbYAz1aE+4fPh9393xpnsMjnXnIJ/gW0wC8oHdQB/085HL0Rv+3XLGejqKwKzTEFFFFABRVW262s/wyOKd4jJA0nZyFTh48glGAPJhkEY5da7dnNrLS+Xitp0c96Zw6/pRnmKNgTlR20GlLd2s1vJ7sqMh8s9D8Dg/CpHNYNAHlXYLQIJNSks79G4hxooDsmJYzzXl1BAb5DxptWu7fTUORbA/pPK30LY+lU3fdpT2WqQ38IwJCrEjumixkH9JeH601NKv1uII5o/dkRXHxHT4HI+FZee7ItSi3piZr0/RreD/Jhij81RQfmBms6zqAt7eWZukcbv6kDIHxOB8a7qXW+3VeysFhU4aeQA/q09pv4uD61n1RdtiixCn2f2gNtJPc+9cMrLGe5XkJ45T6DOB4mrnut2INy/227BMfEWjVusz5yZGz1XPzPl1h92Ww7X0vbTAi1Ruf8A9Zh/pqfDxPw7+T/jjCqFUABQAABgADkAB4Vp5uX0r6cHz+waSezi13WIrS3eeZsIg8ss3cijvY+FKPTtOvdpbsuxMNnG3Xnwxg/ip+XIQOZ7s9wwK2bXySaxrUdhCxEMbFCRzAK855SO8geyPTzpzXlxa6LpuQAkMK4VBjikc9FB73ZuefU11h4yrj1vu/8AB0kKTfFo9lptlBZ2sSiWRu0eQ+1KUQEZZzzGWPQcuR5UxNjrEwWFtE3JlhTiHgxGSPrSu2T02bWtTbULsfcI+eE9Dw844E/NXkSf706ar+oWp6gvHImZrq0tMyegP9q5akdHX3j6CquJHquihIlKKKK9EdBRRRQAUUUUAFLDf5aP9hiuoiVktZ1YOpIZQ/skgjp7XB8qZ9R+vaWl1bS28nuSoyHyyORHmDg/CkwEroO/h0jC3dt2jgY7SNwvHgdWQjAPmD8BVW2m1+baDUIBBbcDqOABWLnh4weN2wAoX5DNdWwJg0/U5bLVIYmRm4OORFIjkUngky3RGHf5qfGvRthYRQrwxRpGvgiqoPy60hm+BOFVGc4AGfHAxmtlYzVcutt7RL2KzEoeeVivCmGEZCk/eNnC9MY65I5UxFkorANZoAgNutBF/p89v+M65Q+EikMh+YA9Ca8tbM6JPPcNFA/ZXKBiqljGxZDhkV/xWHXBx0POvYhpB76tl3s7tNTtcqrOpkxn7ucdH5dFbGD5/pVzLeuO4EbBtzrumALco0iDvnQycvDt0OT6kmu6ff7cFMJaQh/yi7sP3Rg/Wr5sXtRHqFsJEwJBgSx5GUf071OCQf7VMraxhuIInF+UEXPzxms1+oODcZw5FsSiaTquuTLJds6QDozDgjQd/ZQ97HPX5mnHoelR2lvHBECEjGBk5JJJLMT4kkn413VmqWRlSu4fC9hNmKVG1OiyavrJiBK21qiJI/gze26p4ucgeXDn1a9c2nWKQoVQdWZ2Pe7scs7HvJP9q4pt+k3Jd/HwB9WFkkMSxRKERBhVHQD+vjnvovrjs4nk/IRn/dUn+ldFQe20nDpt2R1FvL/tIqOP3TW/LApP4Oth2k93dvzbAjB78yN2kh/hX61z/hAamZdQtrMvwxoquxJwoaVuHjb9FV+p8asP4N6/8BcnxuMfKJP718bR7p5tS1We5uJlhgZlCKvtyMiIqDl7qA4z39TyFenOjZp23Gk2qJbRXChIwEGI5Sv6RcJgk9SfM1c7edXVXRgysAysDkMD0IPeKqd9uPsfszpC0on4fYld8gP3cSAAcJ6Hl31QtMt9oNOi7KO3lMSkkL2azDmcnHDk4zzx51mXenp8wfPyLQ7amdKXEfqT/akrstvLuGu47W+txG8jBAwV42Vm5Lxxv3Hx5U8bNcIo8hSw8eddv3ewJG6iiitYYUUUUAFFFFABRRRQAv8Aedu3TVFEkZWK6QYDkezIozhHx9G7qW0djtPZqIY+3KLyXhMMq4HgWyQPI16JrGK5aA84T6LtDe+zcSTIh69pKsa8+uUTn8MVXNY0WXRb+2ZnEhXs58oCB7LkMgz193r516xK0m/wjtKBtra4A5pI0ZI8JF4hn4p9ajUbOrlrX/gDjjcMAQcggEHxB5g19VV92mqfadJtZc5PZBGP50ZMbfVas+alQGa57+ySaN4pVDxupVlPRlPIiuiigDzptPsJf6Ncm507jkgySCg42Rc845o+fEv53McueDXXpO+cYxdWzcQ5FomGCe/2H6fOn+RUHqmx1jcnintIHY9X4FDH1dcE/OobaIWfkgFfJvlswMiG4J8OGMfXjNX/AE28WaGOVfdkRXHfyZQQPrVE3ybBWltppntIFieOWMuV4jmNuJCvM/lMh+FSu6i97XSYM9Y+OI+iueH+EiszLxYVwUoryJouFFYrNZxyFQW3S50y7H/Ty/RSf6VO1w63Dx20yflRSD5oa7repp/Iyq/g3t/wFwP+p/8AxJ/am5SW/Brn+5u08Hjf5qw/9NOmvTnRg0VCbZbSR6faSXEvPhGETvkkPuoP79wBqPi2h+yaOl3dtl+wWVufvyyDiVF9SwAHcPSlsBU7Qn7XtgiLzWKWFcjwijWR8/tcQr0EopC7itOe4vZ9Qm5ksyg+MjnjkI8gOEftU+hXEXuT+OAM0UUVKAUUUUAFFFFABRRRQAUUUUAFVveDs0dR0+S2VlR2KMjNkhWVw3PHPmMj41ZKKAPOqbptath/w86D9Tcyx/zC19i32otuhuHA/Oimz8ySa9D1jFLQHng7ytet/wDOgOB/zbWRR+8vDXTZb/bgf51pCx7yjvH9G4v50/sVy3Omwyf5kUb/AKSK38xRoBUWu/22OO0tZ18eFo2/mRU5ab6dLf3pJY/04WP/AG+Kp+93f6bLnjsoOfUqvAf3kwag7rczpT+7FJH+jNIf95akBr2x2v0690y6hju4S7wvwqW4SXUcSgBsc8gVXPwc7tZLe6gYA9nIkgz4SKVIHxT6113m4S0OezuZ08iEcD6A1L7uN2smk3UkguVmjkj4CvZlGBDBlPvEHv8AnScU+4y+tp6Hux6E1qbS17iw+X9qkKKjeLS/6UIim0o9zfMVx6jpj9lJjB9h+nX3T3Yqw1g1C8Cl9kLR5h3VbdppDzLPDIwlKA8OAyFc5yjYz18af1vtlZvZG8E6fZwObHkVP5BXqG/N6nurp1/Zm1vUKXMKSAj3iAHBxjKuOan0NIWDdNcPqk1ksmLaJo5GlJGezcN2ZEYPN/eXoPdPcRm2dEPvL22fVbkFFYW0WVjTBycnnI4HRmx07gPWpb/C9V1toxcDsLaMAKCpjjQAY+7iPtO2OQJ+dPrZfZi30+AQ2yBV6sx5tI3e7t3n6DuxUm9qh6qKjsVmvs1v5EQGx2jx2sSwwjCRpgeJJOSxPeScmrLWqC3VM8Ixn1rdSx6nXDUntgFFFFTgFFFFABRRRQB//9k="/>
          <p:cNvSpPr>
            <a:spLocks noChangeAspect="1" noChangeArrowheads="1"/>
          </p:cNvSpPr>
          <p:nvPr/>
        </p:nvSpPr>
        <p:spPr bwMode="auto">
          <a:xfrm>
            <a:off x="410366" y="8753"/>
            <a:ext cx="4061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data:image/jpeg;base64,/9j/4AAQSkZJRgABAQAAAQABAAD/2wCEAAkGBxQSEBUUEhQVFRQWFRUVGBUYFhQXGBQVFxUWFhUUFhQYHCggGB0lHBgXITEhJSktLi4uFx8zODMsNygtLisBCgoKDg0OGxAQGywmHyQsLCw0LCwyLDEsLCwsLCwsLCwsLCwsLCwsLCwsLCwsLCwsLCwsLCwsLCwsLCwsLCwsLP/AABEIAN8A4gMBIgACEQEDEQH/xAAcAAACAgMBAQAAAAAAAAAAAAAABwUGAQMECAL/xABJEAACAQMBBQUFAgwEBAUFAAABAgMABBEFBgcSITETQVFhcSIygZGhFCMIQlJicnOCkqKxwdEVM0OyJFNksxZUwuHxY5PD0vD/xAAaAQACAwEBAAAAAAAAAAAAAAAAAQMEBQIG/8QALBEAAgICAQMDAwMFAQAAAAAAAAECAwQRIRIxQQVRYRMiMoGx8EKRodHhcf/aAAwDAQACEQMRAD8AeNFFFABRRWKAM0UUUAFFFFABRRWM0bAzRWtplHUj5itZvEH4wrh2QXdoDoorjOpJ4k/A1rbVV7lP0qJ5VK7yQEhWKi21Y9y/Wtbam/gBUUs+leRbJijNU/aLa1LOEy3EvAvQAAFnP5KL3mkztFvYv7t+ztOOFSSAqe3K/XqQOXLnhR8TUlWR9X8YvXux7PSUtwqDLMqjxJA/nXMmsW7HAnhJ8BIhPyBrzHDsDql2eOYEE988h4vlzYfGt8u6W9AyrQsfDiYfIlat/TnrsQvJqT05I9NNfIPxhWttSTzPwry4Tq2lnOZ41HfkSREefvLV/wBi960c7CK8CwyHkJQfu3PgwPuH449KoZEsmHMUn+nJIpKS2mOBtVHcp+la21Q9yj51HCisyWbc/IbOxtSfyHwrW165/G+WK0UVE8i195MNn207Hqx+dTGnDEY88n51B1YoVwoHgBV307cpuTGj7ooorX0xma+GkA6kV9Gq5IMMR5n+dVcrJdKXG9iZOtdoPxhWptRTxJ+BqFoqg/UrPCQbJZtUXuB+la21XwX61HUVE865+RbO1tTfwArW1+578egFc1FRPJtfeTDZta5c/jH51rLE9ST8TWKKic5Pu2Biis0VyBiis0UCCuHWtUjtbeSeU4SNSx8T3BR5k4A9a7aTe/PXSZYrNT7KgTP5u2Qi/Bcn9oVNj0/VsURlYJutdv8AnyHXqeC3iz3eJ+rH6OLZjZa3sY+GFcuR7UrAcbn17h5DlXJu92eFlZICPvZAJJT35IyF9FBx658as9ezxseMIrgws3LdknGP4r/IUUUVaKBhlBGCAQeoPMH1HfSw2+3boUaeyXhYDLwD3WAzkxjuP5vQ91NCio7K1Nck1N86ZbiLDdFtwzMtlcMTkYgc5JzzPZMT/D6Y8KblILenon2O9S4h9hZj2gx+JMhUtj44b4mueXaTVtTciJpSO9YAY0H6TA/zNebyvTnK37ePc9HCyM4Kfg9DEUV54/wrWrb7wfahjn7Mhf5oGOR8Ks2xu9h+NYtQwQTwicDhKnOPvV6Y8wAaqW+nWQW1ydRlGX4vY5Ldcuo8SKsIqD0rDOpBBGOIEcwQRyIPxqdq16bHVbfuzpGKKzRWiMxUDeriRvX+fOp6oXVF+89QP7Vn+ox3Un8iZy0UUViCCiiigAooooAKKKxQBmiq1tHtzZWR4ZZcyf8ALjHGw/SxyX4kVRr3fXz+5tMjuMkmD+6q8vnVivFtmtxQaG7RSctt9b5+8tEI7ykrD6Mprv1ffDEbYm2jcXDeyBIBwx8vfyPe8hXbwrt60Ghi6trMFqvFcTJED04mALfor1b4CkJeXC6hrwZTxRyXMYBwRmNSo6foqa+9C2RvdVYzyuQjE5mlJYt1yEXqQPgKYWzu7GC1njmE0ryRniGeBVJwR7uCcc/GtnD9PdX3dytdlVQTjvku9faoTW+KCuXXNbtrGPjupVjB6A5LN+ii5Y/KtqViiYteNKZvEBr6+z1QLje6jsVsrKe5I7+a8vHhRWPzxX1/4+1PHF/g0nD6y5/2f0qB5SLsfT2Xs25rWYzVKtN70AfgvLWe1bvyOMD4EK30q9aTqUF3H2ltKkqeKnmPJlPNT5EV3HITIrMFxK5tbs0l/EkUhKhZFfI64GQyj1BI/wDipLTtPjt4lihQIijAUfzJ7z5mpWW3rmZcVLFRb6vJVn1xj0N8HzS13s7JI8LXkKhZE5ygDlInIcRH5Q8e8ZplVEbYMBp91xdPs83zMbAfXFFsU4vYY1koWpr3I38H3XTPbSQSHLW/CF/VPnhHwII9CKblef8A8G5W+13RHu9igPrxnH8jXoCsmMVHej04UUUV0AVE6yvtKfIj/wDvnUtUdrC+yp8/6VVzY7pYEVWaxWa88chRRRQAUUVigQUnN428pnZrawchRlXnX3nPQpER0H53U93nYt8O05tbUQRnEtwCCR1WIcnPlxe786gN0eyC8AvZ1yxz2Kke6By7XB7zzx5c++tf03D+o+uX6f7I7rY1Q6pEZsvuslnAlvHMStzCLgytnvYnIT6nnTCsdg7CIAC2Rsd8mXJ9cmrJRXpoUQijCtzLbH30vggLnYuwcYa1iHmq8J+a4qs3e6S2MyPFI6xhwXibDZUdVR+RGfPPWmLRTdMH4OIZN0e0mfEMQVQqgKqgAKBgKByAA8K77eGtNvHUpBHSsl0rRLj1dT2ynbxdsV0yBeBQ9zLkRIeYGMZkceAzyHeT64h9jt1rXLC91hnmmkw4gJ5KDzAk+fuDAHSozZ62Gq7UTyye1DZk8CnpmJhHGMeHHxP6086zpycmb1daguDRZWMcKBIkWNB0VFCgfAV0Yrn1C9SCJ5ZWCxxqXZj3KBk1581fe3qck0tzaKUs4yEAMPGi5YcJlkxydsdM9Dgc+dckh6A1LS4bhCk8SSofxXUMPhnpSv1jdS9pI13pE7xSrlhA3tI4HMxg9SD4Nn4csX7YnXzf2MVyYzEZAcofEEqSp71OMg+BqdoQFB2D2sTUrYtgJPHhZoufsNzwwB58JwceGCO6pueGlXNH/hW1ahOUN4VyPDtzjHwlGfQ04p46s02MoZNCZBsuKX2+O7nWzCRoexdvvpB+KAQVQjuBPf05Ad9Mq5jrhmiDqVYBlYFSp5gg8iCKtyXXDSMiDVNqk1vRS/wc7+2EdxCDi6Zw5Bx7cSjC8Hjwktn9IU668o67bvo2rrJBnCMJovONshoyfTiX0r1PY3SyxpIhyrorqfJgCP51ma09HpIyU4qS8m+iiig6CuPVFzGfIg/WuytF6uY29DUV8equS+AICs1is15k4CiiigYVis1igDz7vGla81toQejx26+WMcRx+kzGnjbW6xoqIMKihQPAKMCkZactpW4v/Pzf918f0p7ivZ+nxSr/AERkeqSe4xCiiitAygoor6TrQC7nbapUpAtcNsKk4BVG5m5iw4QntzydjrmpwvyfLkeYExP8mFOukvvHhfStag1WNSYZSI7jHTPCFYY/OQAj85KcGn3iTRJLEweN1DKw6FSMg1URpCt/CI1Z47GGBMhZpTxkdCqDIQnzYg/s1RtK3pxWdglnbWKOvD9487BhK7c3ZogOmemW6AeFOjebMsemyyNax3Yj4WMUg9kDOGk6EjhBJ5c+tJDajb62n0xbW0s47V5G+/CKuOFWyoRwAWLHHXpgjnnNIY19z+2supQzCWKOPsDGq9mCFKsGwvCemOHu8aYZqj7oNmDYaagkGJpj20g71LABU+CgfEmrbqmoR28LzTMEjjUszHuA/mfKmhCe3nr220mmQoMspgZsfk9sXPyVCacE60p91tq+parc6xKpWPJjgB/RCcv0UABx3sabswrqHc4sW0RFylRjjnUxcioqcc60KnwYWXET+/RR2loe/hmB9AyY+panRu0cnSLInr9nj/lgfSl7vJ2NN8gkiY9vEpCoT7Mi5yV8m64Pf0PiIXcrt49vMLC6Y9k7FYi2cwy5x2Zz0UnIx3H1qnkRam2zUwJxlSknyj0FRWKKiLh9V8yDII8q+qwaTW1oCtUVEbWbT21hk3EmCSeGMc3fn3L4eZ5Uqb7b3UtTk7HT4njB5YjHFJg5GXlIwg9MetefrxLLHwtL3Zzobura3b2wzcTRxeAZgCfRep+Aqmanvfso8iJJpj4hQi/Njn+GozQtx9xM3aahccBPNlT72Q8u+RjgH96mJo+6nS4Mf8MJW/KmLSZ/YJ4fpV+v06tfk9j0KybfNMxxDaJ5ZZ3PyUCuY70dU/8ALRY/UTf/AL16JttOijAEcUaAdAqKMfIV04qxHEqX9KGeN9T1mV743ToEmMiylQGUcS46BiTzI8e+ntsxtlbX4xExWQAkxPgOAOpGOTDzH0pi6lo8FwpWeGORT1DorfzFIXepu/8A8LaO9sGZIg6grkkwScyrBjzKHGOfQ8ueau1WOvt2K2TixvXPdDWoqG2P1sXtnHP0Ygq48HXk3wPUetTNakZKS2jzk4OEnF+Ar6j6181letMUe5K21ScFRNs1ScDVQtRu4z4PjW9Jiu4HgnXijkXDDv8AIg9xB5g+VKbYO+l0XU20q6bNvMxa2lPQFieHmegbGCO5/XNOcUv98+zP2vT2ljH/ABFr97Gw5NwjHaKCOfQcQ81FVGaBfyoIweYPIjuPlVRtt2Omx3QuUtwsitxqoZuzDdzCPOPPHSurdztF9v06Gcn28cEn6xOTH48m/aqzZpgYpJbS6hJtDqQsLZiLG3bimlA5OVOCwPQ94Qd/NueKtO+jad7W0W3gz9ou27JOH3gmQHI8zkKP0j4VO7vNkk02ySEYMjYeV/ypCOfwHQennSAnNJ02O2hSGFQkca8KqO4f1JPMnzrdNW6uadq7j3OZ9jhuKibjrUnctUVMedX6UYeYz4pL749D7G5S5jGBN72O6VefF8Rg+oNOiqJvmgDaaGPVJ4yPiHUj6/SnkRTgRYNjhcvng36bvvhEMYljcyCNA5AGC4UcRHPxzRSEorM18npD3CTS03qbzV08G3tsPdkcyeawA9C3ix7l+J853ebteNMsWkGDNITHCvX2yCeMj8lRzPwHfS03ObCm7kOpXwMgLlolbn2snEeKVwRzAPTxOfAZGBybF7rrnUpPtepvIsbkPgn76cHnnn/lrz9fADkaemjaLBaRiO3iSJB3KAMnxY9WPma7wKzRoQUUUUwCiiigAqrb0IA+j3oYZxA7D1X2gfmBVpqg77dXFvpEq/jTlYFHjxe038Kt9KTARmxG3cmngxlBLCzcRXPCynABKt6AciKZVlvR091y7yRHwaNzj4oDVZ3YWWmXNqba6EbXDSMwD5RsEAKI5OWenQHvqu7z9l4tPukSDj7OSLjHGQxDcTBlBwOQwPnRVmuNn0vPz2Kl2HVa9tc/A+43DAMOYIBB8iMivquPRrgSW8LrzVooyP3RXZWzF7Wzzsl0vR2Wr1KQPUFE+DUjBLUFsDQxbiZjasyxhlKsMhgQR4g8iPlXJFLXUklUZR0bMJpoU24pzbzajYnP3E/EM94y0ZP8Cn403a8/3m050raS+kWIzxuB2ioTxIpEbl+mMg8ufL2utWmbfvZFPure6eQ9EKxAE+BYSE/IGo0SGm6T7dteqnnHZQ8RB6cQXI/ilU/s03RSV3K3b3GralcTJ2crgMyHiBjLSE8GCM8gAOfPlTnZ6aQN6Mu1cc719yy1wzy1PXAqXWpI0XMlR5NbZ5M1pq/COkYV8+qQUuN9t8FtIoc85JePH5qKw/mwpg3l0kUbSSMERQSzE4AApFajPLrmqokQPCxEcYP+nCpJaRsdO9j8udQ5M0o6LPp9LnZ1eEVqPRp2UMsTkEAg46g8waK9h2WkQxRJGqLwxoqLyHuqAo+gorO1L4N/aEZvsma71u2sgfZAhj9HncZP7pSnzp9kkMSRRqFSNVRQO5VGBSC3nN9l2ognf3C9pNn81GCP/sNehVORkUIZmiiimIKKKKACisFqAaAM1pvLRJUKSIrowwVYBgR5g1uooATm2m5GOTMunN2T9exckoT19hzzT0OR6Updq5b5AltqCuGhLdmZF9rhOAQsn46cgc8+nI1674qjNoNnre+iMVzEsi92feQ/lI45qfMUtc7AR+6HaxeAWUzYYEmFieTAnJiz45yR647qadKDbvdDcWWZrQtcQD2iB/nRAc8kD3wPFefl31FaBvRurdQkoW4QDA4yQ+P1g6/EGrlORpaZl5eA5y66/wCw9K3Qy4pfbJbyo7y4EDxGFmB4SX4wzDnwe6MEjOPTFXurcZRsXBlzhOmWpcMlIZq60mqDSTFdEdxUU6i3Vle4u40DbYtlQ/3QPN+y4PulGcf6vhw9+c91N0abCuWWGMNg8wqqf3gMj1qg7Y7FQagyyFmhnQYWZOuB0DDvx6g+dVsbtLtvZl1adounD96cjww0mBVKVEk+xqQyq3Hlm/ckvDeaoccP3wXg4u04fvJeXbfj46Z7+tNd5qrOy+gwafB2VuCATlnY5eRsY4mP9OgzUm9xU1dL8la3LjvhnVLNXBPNWt5c1rq3CtIzbchy4RzahqEcCGSZ1jQYBZjgZPQVUtW3n2UIPZs07dyopAJ83bAH1qu77dZH3Nqp6ffP5ciqA/xH5VObC7l4JbaG4vXlLSKHMKkIoDZKhmxxH2eE8sYJqtbkSUtRLmLgQnBTnvkoOp63fa1OsEUZKk+zBHnhX8+Ru/HieQp6bsN36aXCWciS5kH3kgHJRyPZJ+aD1PefgKsuhbP21nHwW0KRL38I5sfFm6sfM1KVUbbe2a0IRgtRXBjFFZooOhR/hC7OmWzju0GWt24X/VP3/Bgv7xqyboNpftumR8RzLCOxk8SVHsMfVcH1zVu1OxSeGSGQZSRGRh4qwINefN3t8+i65LZznEcriFmPLxNvL6Hi/jPhSA9GUVis0AFFFFACs/CCS4NhF2IfsxNmbg4unAeDix+LnPXlnHlVi3Si4GkW4uuLtMNjjzxdnxt2fFnn7uMZ7sVcaKACg0UUAefdWj1D/wAVjh7XP2hCh9vg+y+znHdwcBOfPPfXoIUUUAYxSw3kbpYr3intAsNzzJXpHMfzgPdb84ePPxpoUUAeKr6yltpmjlRopY2wVPJlYdCD9QR6imdsjvUXhEd8DkchOozn9Yo558x8qam8fYKLVIegS5Qfdy/+h8dVP07q88aDoMbXjWV8Xt5S3Zq/L2JQcBHU8mVu4gju6g01a6/uIrqIWrUkPW02gtZF4kuISP1iD6EitserwNIsazRtI2cKrqxOBknC+VJ/aXdZNZwSTm4haOMZPJ1Y8wAAMEZJPjUluP0vLz3JHugQqfM+0/0C/OrNGYrvx5Mu/AhVBz6mNwNWeM1ourlYkaSRgqKCzMeQAAyTVY0jeLYz8jL2JyRiX2QRnkQ3Tn61clOKemZ0K7JJuKb0W7irFc8F9E4ykkbDxV1YfMGtV5q9vEMyzxIPzpEHyBPOn1R9znpk/DO2oXavaOKwgMkhyx5JH3yN4DyHUnwqr7Sb1LeIFbUdvJ+VzWNfPPVvh86o+kaJfa3c9rITwZw0zDEaDPuRqORP5o+NVb8uEIvn9S/jYEpPdnC/c7N3mzkus6mZrjJiV+1nbubn7MI9emO5QfKvT6LgYHQVDbIaDDZWiQwLwqBknvdj1dj3k1N1Ri+pdRupaWkFFFFdAFFFFABSd3/7JmSFL+Ie3COGXHUxk+w/7J+jeVOKtF5bLKjRuoZHUqynoVYYIPwpMCm7pNrf8QsF4zmeHEUvi2B7Mv7Q+oNXivNemTPs7rzI5P2djwseZ47dz93JjxUj+FgOtekkYEZByDzB7iPEUID6ooooAKKKKACiiigAooqJ2l2ghsIDPccQjDKpKqWwWOASB3Z5Z8xQBLUUvTvm0r/nSf8A2ZP7VxXe/LTlHsLcSHyjVQfizf0oAZ5pCfhF6dHHcW1whCzOrKwHVhGQUf4Zxn08K+ta39St7NnaqpPINKS5+EaYGfiaidF2OvtVuhdamzrHyPt8ndQciOOP/TXr3Dv6k5qOyyNa6pMDv3t68x0yziPJ7hUlkH5qopwfV2z+zVp3daZ9n02BSMM69q3dzk9oZ9F4R8KXW2Tfb9eS3X/LR47cAdAiDilP+/4AVO709suyU2Vs2HIxKw/007owe4kdfAevKT0+Kqq6n/N/8KGZGVjjVHzyyA3m7Ym7k+y25JhRgGK5++kHIAY6qD08Tz8K79P3OSyWyO84inYEmIpxKo7lLg+9jry76ld0+wfZhby6X2yMwxke4DgiVh3N4DuBz1xhm6hfRwRtJM6oijJZjgf+58hWbmZ83Zqv+fBaqrjVFQiI2fc/fAnhaBh3HjK5+BXlW2z3O3rH7ySCMePEzn5Bf61a7zfHaLJwpFNIgOC/srkeKqTn54phafeJPEksZ4kkUOp6ZB5jl3VFZlZMEnJaJNsoegbo7WEhrh2uWHPBHBH+6CSfifhTAggVFCIoVQMBVAAA7gAOQrZW21XLqPP/AN/6VSlZO6S6nsRPRrgAeAxX3WBWa9Ilo6CiiimAUUUUAFFFcU+pRpOkLMFkkVmRT+OEIDhfEjiUkedAFC34bJfbLHt41zPbAsMDm8X+onnj3h6HxrRuJ2r+1WRtpGzNbYAz1aE+4fPh9393xpnsMjnXnIJ/gW0wC8oHdQB/085HL0Rv+3XLGejqKwKzTEFFFFABRVW262s/wyOKd4jJA0nZyFTh48glGAPJhkEY5da7dnNrLS+Xitp0c96Zw6/pRnmKNgTlR20GlLd2s1vJ7sqMh8s9D8Dg/CpHNYNAHlXYLQIJNSks79G4hxooDsmJYzzXl1BAb5DxptWu7fTUORbA/pPK30LY+lU3fdpT2WqQ38IwJCrEjumixkH9JeH601NKv1uII5o/dkRXHxHT4HI+FZee7ItSi3piZr0/RreD/Jhij81RQfmBms6zqAt7eWZukcbv6kDIHxOB8a7qXW+3VeysFhU4aeQA/q09pv4uD61n1RdtiixCn2f2gNtJPc+9cMrLGe5XkJ45T6DOB4mrnut2INy/227BMfEWjVusz5yZGz1XPzPl1h92Ww7X0vbTAi1Ruf8A9Zh/pqfDxPw7+T/jjCqFUABQAABgADkAB4Vp5uX0r6cHz+waSezi13WIrS3eeZsIg8ss3cijvY+FKPTtOvdpbsuxMNnG3Xnwxg/ip+XIQOZ7s9wwK2bXySaxrUdhCxEMbFCRzAK855SO8geyPTzpzXlxa6LpuQAkMK4VBjikc9FB73ZuefU11h4yrj1vu/8AB0kKTfFo9lptlBZ2sSiWRu0eQ+1KUQEZZzzGWPQcuR5UxNjrEwWFtE3JlhTiHgxGSPrSu2T02bWtTbULsfcI+eE9Dw844E/NXkSf706ar+oWp6gvHImZrq0tMyegP9q5akdHX3j6CquJHquihIlKKKK9EdBRRRQAUUUUAFLDf5aP9hiuoiVktZ1YOpIZQ/skgjp7XB8qZ9R+vaWl1bS28nuSoyHyyORHmDg/CkwEroO/h0jC3dt2jgY7SNwvHgdWQjAPmD8BVW2m1+baDUIBBbcDqOABWLnh4weN2wAoX5DNdWwJg0/U5bLVIYmRm4OORFIjkUngky3RGHf5qfGvRthYRQrwxRpGvgiqoPy60hm+BOFVGc4AGfHAxmtlYzVcutt7RL2KzEoeeVivCmGEZCk/eNnC9MY65I5UxFkorANZoAgNutBF/p89v+M65Q+EikMh+YA9Ca8tbM6JPPcNFA/ZXKBiqljGxZDhkV/xWHXBx0POvYhpB76tl3s7tNTtcqrOpkxn7ucdH5dFbGD5/pVzLeuO4EbBtzrumALco0iDvnQycvDt0OT6kmu6ff7cFMJaQh/yi7sP3Rg/Wr5sXtRHqFsJEwJBgSx5GUf071OCQf7VMraxhuIInF+UEXPzxms1+oODcZw5FsSiaTquuTLJds6QDozDgjQd/ZQ97HPX5mnHoelR2lvHBECEjGBk5JJJLMT4kkn413VmqWRlSu4fC9hNmKVG1OiyavrJiBK21qiJI/gze26p4ucgeXDn1a9c2nWKQoVQdWZ2Pe7scs7HvJP9q4pt+k3Jd/HwB9WFkkMSxRKERBhVHQD+vjnvovrjs4nk/IRn/dUn+ldFQe20nDpt2R1FvL/tIqOP3TW/LApP4Oth2k93dvzbAjB78yN2kh/hX61z/hAamZdQtrMvwxoquxJwoaVuHjb9FV+p8asP4N6/8BcnxuMfKJP718bR7p5tS1We5uJlhgZlCKvtyMiIqDl7qA4z39TyFenOjZp23Gk2qJbRXChIwEGI5Sv6RcJgk9SfM1c7edXVXRgysAysDkMD0IPeKqd9uPsfszpC0on4fYld8gP3cSAAcJ6Hl31QtMt9oNOi7KO3lMSkkL2azDmcnHDk4zzx51mXenp8wfPyLQ7amdKXEfqT/akrstvLuGu47W+txG8jBAwV42Vm5Lxxv3Hx5U8bNcIo8hSw8eddv3ewJG6iiitYYUUUUAFFFFABRRRQAv8Aedu3TVFEkZWK6QYDkezIozhHx9G7qW0djtPZqIY+3KLyXhMMq4HgWyQPI16JrGK5aA84T6LtDe+zcSTIh69pKsa8+uUTn8MVXNY0WXRb+2ZnEhXs58oCB7LkMgz193r516xK0m/wjtKBtra4A5pI0ZI8JF4hn4p9ajUbOrlrX/gDjjcMAQcggEHxB5g19VV92mqfadJtZc5PZBGP50ZMbfVas+alQGa57+ySaN4pVDxupVlPRlPIiuiigDzptPsJf6Ncm507jkgySCg42Rc845o+fEv53McueDXXpO+cYxdWzcQ5FomGCe/2H6fOn+RUHqmx1jcnintIHY9X4FDH1dcE/OobaIWfkgFfJvlswMiG4J8OGMfXjNX/AE28WaGOVfdkRXHfyZQQPrVE3ybBWltppntIFieOWMuV4jmNuJCvM/lMh+FSu6i97XSYM9Y+OI+iueH+EiszLxYVwUoryJouFFYrNZxyFQW3S50y7H/Ty/RSf6VO1w63Dx20yflRSD5oa7repp/Iyq/g3t/wFwP+p/8AxJ/am5SW/Brn+5u08Hjf5qw/9NOmvTnRg0VCbZbSR6faSXEvPhGETvkkPuoP79wBqPi2h+yaOl3dtl+wWVufvyyDiVF9SwAHcPSlsBU7Qn7XtgiLzWKWFcjwijWR8/tcQr0EopC7itOe4vZ9Qm5ksyg+MjnjkI8gOEftU+hXEXuT+OAM0UUVKAUUUUAFFFFABRRRQAUUUUAFVveDs0dR0+S2VlR2KMjNkhWVw3PHPmMj41ZKKAPOqbptath/w86D9Tcyx/zC19i32otuhuHA/Oimz8ySa9D1jFLQHng7ytet/wDOgOB/zbWRR+8vDXTZb/bgf51pCx7yjvH9G4v50/sVy3Omwyf5kUb/AKSK38xRoBUWu/22OO0tZ18eFo2/mRU5ab6dLf3pJY/04WP/AG+Kp+93f6bLnjsoOfUqvAf3kwag7rczpT+7FJH+jNIf95akBr2x2v0690y6hju4S7wvwqW4SXUcSgBsc8gVXPwc7tZLe6gYA9nIkgz4SKVIHxT6113m4S0OezuZ08iEcD6A1L7uN2smk3UkguVmjkj4CvZlGBDBlPvEHv8AnScU+4y+tp6Hux6E1qbS17iw+X9qkKKjeLS/6UIim0o9zfMVx6jpj9lJjB9h+nX3T3Yqw1g1C8Cl9kLR5h3VbdppDzLPDIwlKA8OAyFc5yjYz18af1vtlZvZG8E6fZwObHkVP5BXqG/N6nurp1/Zm1vUKXMKSAj3iAHBxjKuOan0NIWDdNcPqk1ksmLaJo5GlJGezcN2ZEYPN/eXoPdPcRm2dEPvL22fVbkFFYW0WVjTBycnnI4HRmx07gPWpb/C9V1toxcDsLaMAKCpjjQAY+7iPtO2OQJ+dPrZfZi30+AQ2yBV6sx5tI3e7t3n6DuxUm9qh6qKjsVmvs1v5EQGx2jx2sSwwjCRpgeJJOSxPeScmrLWqC3VM8Ixn1rdSx6nXDUntgFFFFTgFFFFABRRRQB//9k="/>
          <p:cNvSpPr>
            <a:spLocks noChangeAspect="1" noChangeArrowheads="1"/>
          </p:cNvSpPr>
          <p:nvPr/>
        </p:nvSpPr>
        <p:spPr bwMode="auto">
          <a:xfrm>
            <a:off x="613435" y="176781"/>
            <a:ext cx="4061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8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nxoperez.com/wp-content/uploads/2014/12/grac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5" y="1637044"/>
            <a:ext cx="10407220" cy="46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C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I: SITUACIÓN ACTUAL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195" y="1240082"/>
            <a:ext cx="10965657" cy="225251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dirty="0"/>
              <a:t>La provincia de Tungurahua es uno de los sectores reconocidos dentro y fuera de Ecuador por la elaboración y confección de manufacturas, materia prima y bienes de </a:t>
            </a:r>
            <a:r>
              <a:rPr lang="es-EC" dirty="0" smtClean="0"/>
              <a:t>calidad. Muchos </a:t>
            </a:r>
            <a:r>
              <a:rPr lang="es-EC" dirty="0"/>
              <a:t>mercados empresariales e industriales recurren a contratar servicios especialmente de otras provincias lejanas como es el caso de Pichincha para la capacitación de cómo realizar sus procesos de comercio exterior, lo cual resulta costoso y a la vez no muy flexible ya sea por la distancia. </a:t>
            </a:r>
          </a:p>
          <a:p>
            <a:pPr algn="just"/>
            <a:endParaRPr lang="es-EC" dirty="0"/>
          </a:p>
        </p:txBody>
      </p:sp>
      <p:pic>
        <p:nvPicPr>
          <p:cNvPr id="1026" name="Picture 2" descr="http://www.andes.info.ec/sites/default/files/styles/large/public/field/image/QUISAPINCHA%2011.jpg?itok=JxFI6o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3636615"/>
            <a:ext cx="4680520" cy="32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lcomercio.com/files/article_main/uploads/2014/06/06/53920edb47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51" y="3634129"/>
            <a:ext cx="58293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988" y="604945"/>
            <a:ext cx="10965657" cy="1260211"/>
          </a:xfrm>
        </p:spPr>
        <p:txBody>
          <a:bodyPr>
            <a:normAutofit fontScale="90000"/>
          </a:bodyPr>
          <a:lstStyle/>
          <a:p>
            <a:pPr algn="l"/>
            <a:r>
              <a:rPr lang="es-EC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II: ANÁLISIS E INVESTIGACIÓN DEL PROYECTO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195" y="1637043"/>
            <a:ext cx="10965657" cy="952706"/>
          </a:xfrm>
        </p:spPr>
        <p:txBody>
          <a:bodyPr/>
          <a:lstStyle/>
          <a:p>
            <a:pPr algn="just"/>
            <a:r>
              <a:rPr lang="es-EC" sz="2000" dirty="0">
                <a:latin typeface="Arial" pitchFamily="34" charset="0"/>
                <a:cs typeface="Arial" pitchFamily="34" charset="0"/>
              </a:rPr>
              <a:t>La población considerada para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estudiar la vialidad del proyecto están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agrupadas en los siguientes gremios:</a:t>
            </a:r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27966"/>
              </p:ext>
            </p:extLst>
          </p:nvPr>
        </p:nvGraphicFramePr>
        <p:xfrm>
          <a:off x="1390571" y="2748535"/>
          <a:ext cx="8155595" cy="3439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0664"/>
                <a:gridCol w="2358942"/>
                <a:gridCol w="1755989"/>
              </a:tblGrid>
              <a:tr h="995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GREMIOS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Número de miembros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Muestra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99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</a:rPr>
                        <a:t>Centro comercial artesanal “Plaza Juan Cajas”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445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482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</a:rPr>
                        <a:t>Asociación “Luz del Obrero”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323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482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</a:rPr>
                        <a:t>Cámara de Calzado de Tungurahua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482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821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264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4623" y="6314592"/>
            <a:ext cx="4438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Gremios de calzado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Cisneros Saltos, Sebasti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Augusto (2015)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143" y="128592"/>
            <a:ext cx="10965657" cy="719890"/>
          </a:xfrm>
        </p:spPr>
        <p:txBody>
          <a:bodyPr>
            <a:noAutofit/>
          </a:bodyPr>
          <a:lstStyle/>
          <a:p>
            <a:pPr algn="l"/>
            <a:r>
              <a:rPr lang="es-EC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Puntos que cubren las preguntas</a:t>
            </a:r>
            <a:endParaRPr lang="es-EC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599279"/>
              </p:ext>
            </p:extLst>
          </p:nvPr>
        </p:nvGraphicFramePr>
        <p:xfrm>
          <a:off x="-144598" y="922514"/>
          <a:ext cx="11513779" cy="640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 rot="19384576">
            <a:off x="3244402" y="3739928"/>
            <a:ext cx="4288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INTERES EN EL SERVICIO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2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de la encuesta</a:t>
            </a:r>
            <a:endParaRPr lang="es-EC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204" y="1764295"/>
            <a:ext cx="10153385" cy="2095729"/>
          </a:xfrm>
        </p:spPr>
        <p:txBody>
          <a:bodyPr/>
          <a:lstStyle/>
          <a:p>
            <a:pPr marL="114300" indent="0" algn="just">
              <a:buNone/>
            </a:pPr>
            <a:r>
              <a:rPr lang="es-ES" dirty="0"/>
              <a:t>Con este análisis se desprende que la línea principal del nuevo negocio debe ser asesoría en Comercio exterior  dirigido al 64.4% de la población encuestada, esto corresponde a un número de 529 empresarios del calzado distribuyendo los esfuerzos porcentualmente de la siguiente manera: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78789"/>
              </p:ext>
            </p:extLst>
          </p:nvPr>
        </p:nvGraphicFramePr>
        <p:xfrm>
          <a:off x="1678417" y="3564609"/>
          <a:ext cx="7483956" cy="2664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1524"/>
                <a:gridCol w="2155116"/>
                <a:gridCol w="1637316"/>
              </a:tblGrid>
              <a:tr h="771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GREMIOS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Número de miembros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Estratificación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77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Centro comercial artesanal “Plaza Juan Cajas”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445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287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37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Asociación “Luz del Obrero”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323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37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chemeClr val="tx1"/>
                          </a:solidFill>
                          <a:effectLst/>
                        </a:rPr>
                        <a:t>Cámara de Calzado de Tungurahua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6755" algn="l"/>
                        </a:tabLs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	34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  <a:tr h="37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821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529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80" marR="913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0831" y="6370722"/>
            <a:ext cx="36939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6438" algn="l"/>
              </a:tabLst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Elaborado por: Cisneros Saltos, Sebasti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(2015)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p4.cdn.brainsins.com/es/wp-content/uploads/2014/03/tecnicas_marketing_para_ecommerce_encues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252239"/>
            <a:ext cx="21596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988" y="684337"/>
            <a:ext cx="10965657" cy="1260211"/>
          </a:xfrm>
        </p:spPr>
        <p:txBody>
          <a:bodyPr>
            <a:normAutofit fontScale="90000"/>
          </a:bodyPr>
          <a:lstStyle/>
          <a:p>
            <a:pPr algn="l"/>
            <a:r>
              <a:rPr lang="es-EC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III: IMPLEMENTACIÓN DE PORTAFOLIO DE </a:t>
            </a:r>
            <a:r>
              <a:rPr lang="es-EC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C" sz="2800" dirty="0">
                <a:latin typeface="Arial" pitchFamily="34" charset="0"/>
                <a:cs typeface="Arial" pitchFamily="34" charset="0"/>
              </a:rPr>
              <a:t>Los productos que ofrece la consultora corresponden al comercio exterior y a los negocios internacionales y son los siguientes</a:t>
            </a:r>
            <a:r>
              <a:rPr lang="es-EC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C" sz="2800" dirty="0">
                <a:latin typeface="Arial" pitchFamily="34" charset="0"/>
                <a:cs typeface="Arial" pitchFamily="34" charset="0"/>
              </a:rPr>
              <a:t>Prestación de servicio</a:t>
            </a:r>
          </a:p>
          <a:p>
            <a:pPr lvl="0"/>
            <a:r>
              <a:rPr lang="es-EC" sz="2800" dirty="0">
                <a:latin typeface="Arial" pitchFamily="34" charset="0"/>
                <a:cs typeface="Arial" pitchFamily="34" charset="0"/>
              </a:rPr>
              <a:t> Asesoría</a:t>
            </a:r>
          </a:p>
          <a:p>
            <a:pPr lvl="0"/>
            <a:r>
              <a:rPr lang="es-EC" sz="2800" dirty="0">
                <a:latin typeface="Arial" pitchFamily="34" charset="0"/>
                <a:cs typeface="Arial" pitchFamily="34" charset="0"/>
              </a:rPr>
              <a:t>Capacitación</a:t>
            </a:r>
          </a:p>
          <a:p>
            <a:endParaRPr lang="es-EC" dirty="0"/>
          </a:p>
        </p:txBody>
      </p:sp>
      <p:pic>
        <p:nvPicPr>
          <p:cNvPr id="2050" name="Picture 2" descr="http://www.imaginar.org/div/facilitar/images/inic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8" y="3132559"/>
            <a:ext cx="4896544" cy="37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Clasificación de clientes según su necesidad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6" y="2141243"/>
            <a:ext cx="7196113" cy="402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5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Servicios para el comercio exterior</a:t>
            </a:r>
            <a:endParaRPr lang="es-EC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73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89337" y="6359395"/>
            <a:ext cx="10842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Cisneros Saltos, Sebasti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Augusto (2015)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9" y="2221533"/>
            <a:ext cx="9019127" cy="41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60" y="1676142"/>
            <a:ext cx="3692975" cy="54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985</TotalTime>
  <Words>1482</Words>
  <Application>Microsoft Office PowerPoint</Application>
  <PresentationFormat>Personalizado</PresentationFormat>
  <Paragraphs>313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Adyacencia</vt:lpstr>
      <vt:lpstr>PRESTACIÓN DE SERVICIO, ASESORÍA Y CAPACITACIÓN EN COMERCIO EXTERIOR Y NEGOCIOS INTERNACIONALES PARA EL MERCADO EMPRESARIAL EN LA PROVINCIA DE TUNGURAHUA</vt:lpstr>
      <vt:lpstr>Objetivos</vt:lpstr>
      <vt:lpstr>CAPÍTULO I: SITUACIÓN ACTUAL </vt:lpstr>
      <vt:lpstr>CAPÍTULO II: ANÁLISIS E INVESTIGACIÓN DEL PROYECTO </vt:lpstr>
      <vt:lpstr>Puntos que cubren las preguntas</vt:lpstr>
      <vt:lpstr>Resultados de la encuesta</vt:lpstr>
      <vt:lpstr>CAPÍTULO III: IMPLEMENTACIÓN DE PORTAFOLIO DE PRODUCTOS </vt:lpstr>
      <vt:lpstr>Clasificación de clientes según su necesidad</vt:lpstr>
      <vt:lpstr>Servicios para el comercio exterior</vt:lpstr>
      <vt:lpstr>Asesorías para el comercio exterior</vt:lpstr>
      <vt:lpstr>Capacitación en comercio exterior</vt:lpstr>
      <vt:lpstr>CAPÍTULO IV: GESTION COMERCIO EXTERIOR - EXPORTACIÓN </vt:lpstr>
      <vt:lpstr>Presentación de PowerPoint</vt:lpstr>
      <vt:lpstr>Presentación de PowerPoint</vt:lpstr>
      <vt:lpstr>CAPÍTULO V: ESTRATEGIAS DE MARKETING, COMUNICACIÓN Y FINANCIAMIENTO </vt:lpstr>
      <vt:lpstr>Desarrollo de la marca, con la definición de su logotipo, isotipo y slogan, incluso su presencia virtual mediante un sitio web; todos estos componentes permitirán una identificación de la empresa consultora y sus productos. </vt:lpstr>
      <vt:lpstr>Presentación de PowerPoint</vt:lpstr>
      <vt:lpstr>Características de producto</vt:lpstr>
      <vt:lpstr>Estrategias de plaza </vt:lpstr>
      <vt:lpstr>Estrategias de precio</vt:lpstr>
      <vt:lpstr>Estrategias de promoción</vt:lpstr>
      <vt:lpstr>PLAN DE INVERSIÓN Y FINANCIAMIENTO</vt:lpstr>
      <vt:lpstr>Finalmente después de los cálculos realizados el proyecto es viable ya que el VAN es positivo y el TIR es del 65% que quiere decir que el endeudamiento no es tan alto y se podrá recuperar el capital en poco tiempo al igual que se podrá realizar inversiones a futuro. 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PRESTACIÓN DE SERVICIO, ASESORÍA Y CAPACITACIÓN EN COMERCIO EXTERIOR Y NEGOCIOS INTERNACIONALES PARA EL MERCADO EMPRESARIAL EN LA PROVINCIA DE TUNGURAHUA</dc:title>
  <dc:creator>Usuario</dc:creator>
  <cp:lastModifiedBy>Usuario</cp:lastModifiedBy>
  <cp:revision>55</cp:revision>
  <dcterms:created xsi:type="dcterms:W3CDTF">2014-10-25T14:37:48Z</dcterms:created>
  <dcterms:modified xsi:type="dcterms:W3CDTF">2015-05-15T02:42:46Z</dcterms:modified>
</cp:coreProperties>
</file>