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85" r:id="rId2"/>
    <p:sldId id="257" r:id="rId3"/>
    <p:sldId id="263" r:id="rId4"/>
    <p:sldId id="261" r:id="rId5"/>
    <p:sldId id="259" r:id="rId6"/>
    <p:sldId id="273" r:id="rId7"/>
    <p:sldId id="262" r:id="rId8"/>
    <p:sldId id="265" r:id="rId9"/>
    <p:sldId id="283" r:id="rId10"/>
    <p:sldId id="282" r:id="rId11"/>
    <p:sldId id="256" r:id="rId12"/>
    <p:sldId id="260" r:id="rId13"/>
    <p:sldId id="258" r:id="rId14"/>
    <p:sldId id="269" r:id="rId15"/>
    <p:sldId id="270" r:id="rId16"/>
    <p:sldId id="271" r:id="rId17"/>
    <p:sldId id="272" r:id="rId18"/>
    <p:sldId id="274" r:id="rId19"/>
    <p:sldId id="275" r:id="rId20"/>
    <p:sldId id="276" r:id="rId21"/>
    <p:sldId id="277" r:id="rId22"/>
    <p:sldId id="278" r:id="rId23"/>
    <p:sldId id="280" r:id="rId24"/>
    <p:sldId id="279" r:id="rId25"/>
    <p:sldId id="286" r:id="rId26"/>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Gill Sans MT" pitchFamily="34" charset="0"/>
        <a:ea typeface="+mn-ea"/>
        <a:cs typeface="Arial" charset="0"/>
      </a:defRPr>
    </a:lvl1pPr>
    <a:lvl2pPr marL="457200" algn="l" rtl="0" fontAlgn="base">
      <a:spcBef>
        <a:spcPct val="0"/>
      </a:spcBef>
      <a:spcAft>
        <a:spcPct val="0"/>
      </a:spcAft>
      <a:defRPr kern="1200">
        <a:solidFill>
          <a:schemeClr val="tx1"/>
        </a:solidFill>
        <a:latin typeface="Gill Sans MT" pitchFamily="34" charset="0"/>
        <a:ea typeface="+mn-ea"/>
        <a:cs typeface="Arial" charset="0"/>
      </a:defRPr>
    </a:lvl2pPr>
    <a:lvl3pPr marL="914400" algn="l" rtl="0" fontAlgn="base">
      <a:spcBef>
        <a:spcPct val="0"/>
      </a:spcBef>
      <a:spcAft>
        <a:spcPct val="0"/>
      </a:spcAft>
      <a:defRPr kern="1200">
        <a:solidFill>
          <a:schemeClr val="tx1"/>
        </a:solidFill>
        <a:latin typeface="Gill Sans MT" pitchFamily="34" charset="0"/>
        <a:ea typeface="+mn-ea"/>
        <a:cs typeface="Arial" charset="0"/>
      </a:defRPr>
    </a:lvl3pPr>
    <a:lvl4pPr marL="1371600" algn="l" rtl="0" fontAlgn="base">
      <a:spcBef>
        <a:spcPct val="0"/>
      </a:spcBef>
      <a:spcAft>
        <a:spcPct val="0"/>
      </a:spcAft>
      <a:defRPr kern="1200">
        <a:solidFill>
          <a:schemeClr val="tx1"/>
        </a:solidFill>
        <a:latin typeface="Gill Sans MT" pitchFamily="34" charset="0"/>
        <a:ea typeface="+mn-ea"/>
        <a:cs typeface="Arial" charset="0"/>
      </a:defRPr>
    </a:lvl4pPr>
    <a:lvl5pPr marL="1828800" algn="l" rtl="0" fontAlgn="base">
      <a:spcBef>
        <a:spcPct val="0"/>
      </a:spcBef>
      <a:spcAft>
        <a:spcPct val="0"/>
      </a:spcAft>
      <a:defRPr kern="1200">
        <a:solidFill>
          <a:schemeClr val="tx1"/>
        </a:solidFill>
        <a:latin typeface="Gill Sans MT" pitchFamily="34" charset="0"/>
        <a:ea typeface="+mn-ea"/>
        <a:cs typeface="Arial" charset="0"/>
      </a:defRPr>
    </a:lvl5pPr>
    <a:lvl6pPr marL="2286000" algn="l" defTabSz="914400" rtl="0" eaLnBrk="1" latinLnBrk="0" hangingPunct="1">
      <a:defRPr kern="1200">
        <a:solidFill>
          <a:schemeClr val="tx1"/>
        </a:solidFill>
        <a:latin typeface="Gill Sans MT" pitchFamily="34" charset="0"/>
        <a:ea typeface="+mn-ea"/>
        <a:cs typeface="Arial" charset="0"/>
      </a:defRPr>
    </a:lvl6pPr>
    <a:lvl7pPr marL="2743200" algn="l" defTabSz="914400" rtl="0" eaLnBrk="1" latinLnBrk="0" hangingPunct="1">
      <a:defRPr kern="1200">
        <a:solidFill>
          <a:schemeClr val="tx1"/>
        </a:solidFill>
        <a:latin typeface="Gill Sans MT" pitchFamily="34" charset="0"/>
        <a:ea typeface="+mn-ea"/>
        <a:cs typeface="Arial" charset="0"/>
      </a:defRPr>
    </a:lvl7pPr>
    <a:lvl8pPr marL="3200400" algn="l" defTabSz="914400" rtl="0" eaLnBrk="1" latinLnBrk="0" hangingPunct="1">
      <a:defRPr kern="1200">
        <a:solidFill>
          <a:schemeClr val="tx1"/>
        </a:solidFill>
        <a:latin typeface="Gill Sans MT" pitchFamily="34" charset="0"/>
        <a:ea typeface="+mn-ea"/>
        <a:cs typeface="Arial" charset="0"/>
      </a:defRPr>
    </a:lvl8pPr>
    <a:lvl9pPr marL="3657600" algn="l" defTabSz="914400" rtl="0" eaLnBrk="1" latinLnBrk="0" hangingPunct="1">
      <a:defRPr kern="1200">
        <a:solidFill>
          <a:schemeClr val="tx1"/>
        </a:solidFill>
        <a:latin typeface="Gill Sans M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13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60" d="100"/>
          <a:sy n="60" d="100"/>
        </p:scale>
        <p:origin x="-164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ANDRE\TESIS\matriz%20I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familia\Downloads\reporte%20de%20evaluaci&#243;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ANDRE\TESIS\ESTADOS%20ARREGLADOS%20(Autoguardado).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5"/>
    </mc:Choice>
    <mc:Fallback>
      <c:style val="45"/>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err="1"/>
              <a:t>Fuerte</a:t>
            </a:r>
            <a:r>
              <a:rPr lang="en-US" sz="1200" dirty="0"/>
              <a:t>                    </a:t>
            </a:r>
            <a:r>
              <a:rPr lang="en-US" sz="1200" dirty="0" err="1"/>
              <a:t>Promedio</a:t>
            </a:r>
            <a:r>
              <a:rPr lang="en-US" sz="1200" dirty="0"/>
              <a:t>                </a:t>
            </a:r>
            <a:r>
              <a:rPr lang="en-US" sz="1200" dirty="0" err="1"/>
              <a:t>Débil</a:t>
            </a:r>
            <a:endParaRPr lang="en-US" sz="1200" dirty="0"/>
          </a:p>
        </c:rich>
      </c:tx>
      <c:layout>
        <c:manualLayout>
          <c:xMode val="edge"/>
          <c:yMode val="edge"/>
          <c:x val="0.22348019760256532"/>
          <c:y val="0.15418408142020226"/>
        </c:manualLayout>
      </c:layout>
      <c:overlay val="0"/>
    </c:title>
    <c:autoTitleDeleted val="0"/>
    <c:plotArea>
      <c:layout/>
      <c:scatterChart>
        <c:scatterStyle val="lineMarker"/>
        <c:varyColors val="0"/>
        <c:ser>
          <c:idx val="0"/>
          <c:order val="0"/>
          <c:spPr>
            <a:ln w="47625">
              <a:noFill/>
            </a:ln>
          </c:spPr>
          <c:dLbls>
            <c:showLegendKey val="0"/>
            <c:showVal val="1"/>
            <c:showCatName val="0"/>
            <c:showSerName val="0"/>
            <c:showPercent val="0"/>
            <c:showBubbleSize val="0"/>
            <c:showLeaderLines val="0"/>
          </c:dLbls>
          <c:yVal>
            <c:numRef>
              <c:f>Hoja1!$D$14:$D$18</c:f>
              <c:numCache>
                <c:formatCode>General</c:formatCode>
                <c:ptCount val="5"/>
                <c:pt idx="0">
                  <c:v>2.42</c:v>
                </c:pt>
                <c:pt idx="2">
                  <c:v>4.26</c:v>
                </c:pt>
              </c:numCache>
            </c:numRef>
          </c:yVal>
          <c:smooth val="0"/>
        </c:ser>
        <c:dLbls>
          <c:showLegendKey val="0"/>
          <c:showVal val="0"/>
          <c:showCatName val="0"/>
          <c:showSerName val="0"/>
          <c:showPercent val="0"/>
          <c:showBubbleSize val="0"/>
        </c:dLbls>
        <c:axId val="30089216"/>
        <c:axId val="30090752"/>
      </c:scatterChart>
      <c:valAx>
        <c:axId val="30089216"/>
        <c:scaling>
          <c:orientation val="minMax"/>
          <c:max val="6"/>
          <c:min val="0"/>
        </c:scaling>
        <c:delete val="0"/>
        <c:axPos val="t"/>
        <c:majorGridlines/>
        <c:majorTickMark val="none"/>
        <c:minorTickMark val="none"/>
        <c:tickLblPos val="nextTo"/>
        <c:txPr>
          <a:bodyPr rot="0"/>
          <a:lstStyle/>
          <a:p>
            <a:pPr>
              <a:defRPr/>
            </a:pPr>
            <a:endParaRPr lang="es-EC"/>
          </a:p>
        </c:txPr>
        <c:crossAx val="30090752"/>
        <c:crosses val="max"/>
        <c:crossBetween val="midCat"/>
        <c:majorUnit val="2"/>
        <c:minorUnit val="0.4"/>
      </c:valAx>
      <c:valAx>
        <c:axId val="30090752"/>
        <c:scaling>
          <c:orientation val="minMax"/>
          <c:max val="4.5"/>
          <c:min val="0"/>
        </c:scaling>
        <c:delete val="0"/>
        <c:axPos val="l"/>
        <c:majorGridlines/>
        <c:title>
          <c:tx>
            <c:rich>
              <a:bodyPr rot="-5400000" vert="horz"/>
              <a:lstStyle/>
              <a:p>
                <a:pPr>
                  <a:defRPr/>
                </a:pPr>
                <a:r>
                  <a:rPr lang="es-EC"/>
                  <a:t>Bajo     Medio   Alto</a:t>
                </a:r>
              </a:p>
            </c:rich>
          </c:tx>
          <c:layout>
            <c:manualLayout>
              <c:xMode val="edge"/>
              <c:yMode val="edge"/>
              <c:x val="2.9274783765801754E-2"/>
              <c:y val="0.37610241757755036"/>
            </c:manualLayout>
          </c:layout>
          <c:overlay val="0"/>
        </c:title>
        <c:numFmt formatCode="General" sourceLinked="1"/>
        <c:majorTickMark val="none"/>
        <c:minorTickMark val="none"/>
        <c:tickLblPos val="nextTo"/>
        <c:crossAx val="30089216"/>
        <c:crosses val="autoZero"/>
        <c:crossBetween val="midCat"/>
        <c:majorUnit val="1.5"/>
        <c:minorUnit val="0.1"/>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39003474088465"/>
          <c:y val="3.5258534492336104E-2"/>
          <c:w val="0.81418280851677149"/>
          <c:h val="0.78538735159694872"/>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val>
            <c:numRef>
              <c:f>Hoja2!$A$22:$E$22</c:f>
              <c:numCache>
                <c:formatCode>0.00</c:formatCode>
                <c:ptCount val="5"/>
                <c:pt idx="0" formatCode="#,##0.00">
                  <c:v>533529.2699999999</c:v>
                </c:pt>
                <c:pt idx="1">
                  <c:v>563345.13</c:v>
                </c:pt>
                <c:pt idx="2">
                  <c:v>595086.54</c:v>
                </c:pt>
                <c:pt idx="3">
                  <c:v>628892.91999999981</c:v>
                </c:pt>
                <c:pt idx="4">
                  <c:v>664914.54</c:v>
                </c:pt>
              </c:numCache>
            </c:numRef>
          </c:val>
        </c:ser>
        <c:ser>
          <c:idx val="1"/>
          <c:order val="1"/>
          <c:invertIfNegative val="0"/>
          <c:dLbls>
            <c:showLegendKey val="0"/>
            <c:showVal val="1"/>
            <c:showCatName val="0"/>
            <c:showSerName val="0"/>
            <c:showPercent val="0"/>
            <c:showBubbleSize val="0"/>
            <c:showLeaderLines val="0"/>
          </c:dLbls>
          <c:val>
            <c:numRef>
              <c:f>Hoja2!$C$5:$G$5</c:f>
              <c:numCache>
                <c:formatCode>#,##0.00</c:formatCode>
                <c:ptCount val="5"/>
                <c:pt idx="0">
                  <c:v>677160</c:v>
                </c:pt>
                <c:pt idx="1">
                  <c:v>746501.17999999993</c:v>
                </c:pt>
                <c:pt idx="2">
                  <c:v>822942.91</c:v>
                </c:pt>
                <c:pt idx="3">
                  <c:v>907212.26</c:v>
                </c:pt>
                <c:pt idx="4">
                  <c:v>1000110.7899999999</c:v>
                </c:pt>
              </c:numCache>
            </c:numRef>
          </c:val>
        </c:ser>
        <c:dLbls>
          <c:showLegendKey val="0"/>
          <c:showVal val="0"/>
          <c:showCatName val="0"/>
          <c:showSerName val="0"/>
          <c:showPercent val="0"/>
          <c:showBubbleSize val="0"/>
        </c:dLbls>
        <c:gapWidth val="150"/>
        <c:axId val="97798016"/>
        <c:axId val="97799552"/>
      </c:barChart>
      <c:catAx>
        <c:axId val="97798016"/>
        <c:scaling>
          <c:orientation val="minMax"/>
        </c:scaling>
        <c:delete val="0"/>
        <c:axPos val="b"/>
        <c:majorTickMark val="out"/>
        <c:minorTickMark val="none"/>
        <c:tickLblPos val="nextTo"/>
        <c:crossAx val="97799552"/>
        <c:crosses val="autoZero"/>
        <c:auto val="1"/>
        <c:lblAlgn val="ctr"/>
        <c:lblOffset val="100"/>
        <c:noMultiLvlLbl val="0"/>
      </c:catAx>
      <c:valAx>
        <c:axId val="97799552"/>
        <c:scaling>
          <c:orientation val="minMax"/>
        </c:scaling>
        <c:delete val="0"/>
        <c:axPos val="l"/>
        <c:majorGridlines/>
        <c:numFmt formatCode="#,##0.00" sourceLinked="1"/>
        <c:majorTickMark val="out"/>
        <c:minorTickMark val="none"/>
        <c:tickLblPos val="nextTo"/>
        <c:crossAx val="9779801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5"/>
    </mc:Choice>
    <mc:Fallback>
      <c:style val="45"/>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val>
            <c:numRef>
              <c:f>'Estado de situación final'!$B$33:$F$33</c:f>
              <c:numCache>
                <c:formatCode>_(* #,##0.00_);_(* \(#,##0.00\);_(* "-"??_);_(@_)</c:formatCode>
                <c:ptCount val="5"/>
                <c:pt idx="0">
                  <c:v>103355.12064670352</c:v>
                </c:pt>
                <c:pt idx="1">
                  <c:v>133652.07329809299</c:v>
                </c:pt>
                <c:pt idx="2">
                  <c:v>173368.60805863448</c:v>
                </c:pt>
                <c:pt idx="3">
                  <c:v>216451.31823317835</c:v>
                </c:pt>
                <c:pt idx="4">
                  <c:v>264493.21038485999</c:v>
                </c:pt>
              </c:numCache>
            </c:numRef>
          </c:val>
        </c:ser>
        <c:dLbls>
          <c:showLegendKey val="0"/>
          <c:showVal val="0"/>
          <c:showCatName val="0"/>
          <c:showSerName val="0"/>
          <c:showPercent val="0"/>
          <c:showBubbleSize val="0"/>
        </c:dLbls>
        <c:gapWidth val="150"/>
        <c:axId val="98079872"/>
        <c:axId val="98081408"/>
      </c:barChart>
      <c:catAx>
        <c:axId val="98079872"/>
        <c:scaling>
          <c:orientation val="minMax"/>
        </c:scaling>
        <c:delete val="0"/>
        <c:axPos val="b"/>
        <c:majorTickMark val="out"/>
        <c:minorTickMark val="none"/>
        <c:tickLblPos val="nextTo"/>
        <c:crossAx val="98081408"/>
        <c:crosses val="autoZero"/>
        <c:auto val="1"/>
        <c:lblAlgn val="ctr"/>
        <c:lblOffset val="100"/>
        <c:noMultiLvlLbl val="0"/>
      </c:catAx>
      <c:valAx>
        <c:axId val="98081408"/>
        <c:scaling>
          <c:orientation val="minMax"/>
        </c:scaling>
        <c:delete val="0"/>
        <c:axPos val="l"/>
        <c:majorGridlines/>
        <c:numFmt formatCode="_(* #,##0.00_);_(* \(#,##0.00\);_(* &quot;-&quot;??_);_(@_)" sourceLinked="1"/>
        <c:majorTickMark val="out"/>
        <c:minorTickMark val="none"/>
        <c:tickLblPos val="nextTo"/>
        <c:crossAx val="98079872"/>
        <c:crosses val="autoZero"/>
        <c:crossBetween val="between"/>
      </c:valAx>
    </c:plotArea>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0.xml"/><Relationship Id="rId1" Type="http://schemas.openxmlformats.org/officeDocument/2006/relationships/slide" Target="../slides/slide5.xml"/><Relationship Id="rId4" Type="http://schemas.openxmlformats.org/officeDocument/2006/relationships/slide" Target="../slides/slide18.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B2552-7F81-4A8C-9655-E2C0E81E9B31}"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s-ES"/>
        </a:p>
      </dgm:t>
    </dgm:pt>
    <dgm:pt modelId="{EF16337F-CB8A-4C64-BA32-79B6F2946EC8}">
      <dgm:prSet phldrT="[Texto]"/>
      <dgm:spPr/>
      <dgm:t>
        <a:bodyPr/>
        <a:lstStyle/>
        <a:p>
          <a:r>
            <a:rPr lang="es-ES" dirty="0" smtClean="0"/>
            <a:t>Capitulo 1</a:t>
          </a:r>
          <a:endParaRPr lang="es-E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8453337-AD70-424E-838B-74F19AB74931}" type="parTrans" cxnId="{E5EF3972-A9CF-4BF6-9AB1-F4CEC76C2198}">
      <dgm:prSet/>
      <dgm:spPr/>
      <dgm:t>
        <a:bodyPr/>
        <a:lstStyle/>
        <a:p>
          <a:endParaRPr lang="es-ES"/>
        </a:p>
      </dgm:t>
    </dgm:pt>
    <dgm:pt modelId="{16B9366E-6ABC-406C-A10F-0D02CDF1FEF4}" type="sibTrans" cxnId="{E5EF3972-A9CF-4BF6-9AB1-F4CEC76C2198}">
      <dgm:prSet/>
      <dgm:spPr/>
      <dgm:t>
        <a:bodyPr/>
        <a:lstStyle/>
        <a:p>
          <a:endParaRPr lang="es-ES"/>
        </a:p>
      </dgm:t>
    </dgm:pt>
    <dgm:pt modelId="{C567C92F-D540-4FA8-A3E1-10D334835197}">
      <dgm:prSet phldrT="[Texto]"/>
      <dgm:spPr/>
      <dgm:t>
        <a:bodyPr/>
        <a:lstStyle/>
        <a:p>
          <a:r>
            <a:rPr lang="es-ES" dirty="0" smtClean="0"/>
            <a:t>Generalidades</a:t>
          </a:r>
          <a:endParaRPr lang="es-ES" dirty="0"/>
        </a:p>
      </dgm:t>
    </dgm:pt>
    <dgm:pt modelId="{DC72AC1E-27CE-47ED-B949-8A753EAA6BAF}" type="parTrans" cxnId="{BAC347D9-A53F-4FBE-A173-DEEEAE2B27C0}">
      <dgm:prSet/>
      <dgm:spPr/>
      <dgm:t>
        <a:bodyPr/>
        <a:lstStyle/>
        <a:p>
          <a:endParaRPr lang="es-ES"/>
        </a:p>
      </dgm:t>
    </dgm:pt>
    <dgm:pt modelId="{704FDB12-0709-4DE1-A040-DD5B9F9C1366}" type="sibTrans" cxnId="{BAC347D9-A53F-4FBE-A173-DEEEAE2B27C0}">
      <dgm:prSet/>
      <dgm:spPr/>
      <dgm:t>
        <a:bodyPr/>
        <a:lstStyle/>
        <a:p>
          <a:endParaRPr lang="es-ES"/>
        </a:p>
      </dgm:t>
    </dgm:pt>
    <dgm:pt modelId="{FA831CFA-416A-43E4-B67C-4373AC82DEC7}">
      <dgm:prSet phldrT="[Texto]"/>
      <dgm:spPr/>
      <dgm:t>
        <a:bodyPr/>
        <a:lstStyle/>
        <a:p>
          <a:r>
            <a:rPr lang="es-ES" u="sng" dirty="0" smtClean="0">
              <a:solidFill>
                <a:schemeClr val="bg1"/>
              </a:solidFill>
              <a:hlinkClick xmlns:r="http://schemas.openxmlformats.org/officeDocument/2006/relationships" r:id="rId2" action="ppaction://hlinksldjump"/>
            </a:rPr>
            <a:t>Capitulo 3</a:t>
          </a:r>
          <a:endParaRPr lang="es-ES" u="sng" dirty="0">
            <a:solidFill>
              <a:schemeClr val="bg1"/>
            </a:solidFill>
          </a:endParaRPr>
        </a:p>
      </dgm:t>
    </dgm:pt>
    <dgm:pt modelId="{B05ADC6C-CB86-41DD-969F-A06BFE12E154}" type="parTrans" cxnId="{942F0A15-7933-4512-A4F7-9D8C14475209}">
      <dgm:prSet/>
      <dgm:spPr/>
      <dgm:t>
        <a:bodyPr/>
        <a:lstStyle/>
        <a:p>
          <a:endParaRPr lang="es-ES"/>
        </a:p>
      </dgm:t>
    </dgm:pt>
    <dgm:pt modelId="{FB3F5672-B1B4-4093-B1C5-4C1323B991FB}" type="sibTrans" cxnId="{942F0A15-7933-4512-A4F7-9D8C14475209}">
      <dgm:prSet/>
      <dgm:spPr/>
      <dgm:t>
        <a:bodyPr/>
        <a:lstStyle/>
        <a:p>
          <a:endParaRPr lang="es-ES"/>
        </a:p>
      </dgm:t>
    </dgm:pt>
    <dgm:pt modelId="{C6F4A65A-BA1C-4069-8132-BE263F73C153}">
      <dgm:prSet phldrT="[Texto]"/>
      <dgm:spPr/>
      <dgm:t>
        <a:bodyPr/>
        <a:lstStyle/>
        <a:p>
          <a:r>
            <a:rPr lang="es-ES" dirty="0" smtClean="0"/>
            <a:t>Asociatividad</a:t>
          </a:r>
          <a:endParaRPr lang="es-ES" dirty="0"/>
        </a:p>
      </dgm:t>
    </dgm:pt>
    <dgm:pt modelId="{81A94997-5CDD-49F1-90C3-2D8B2D1D6DE3}" type="parTrans" cxnId="{8EA6F356-7C10-4386-BA0F-D50EC30E5B10}">
      <dgm:prSet/>
      <dgm:spPr/>
      <dgm:t>
        <a:bodyPr/>
        <a:lstStyle/>
        <a:p>
          <a:endParaRPr lang="es-ES"/>
        </a:p>
      </dgm:t>
    </dgm:pt>
    <dgm:pt modelId="{E48346C6-0E32-460F-B636-072836113353}" type="sibTrans" cxnId="{8EA6F356-7C10-4386-BA0F-D50EC30E5B10}">
      <dgm:prSet/>
      <dgm:spPr/>
      <dgm:t>
        <a:bodyPr/>
        <a:lstStyle/>
        <a:p>
          <a:endParaRPr lang="es-ES"/>
        </a:p>
      </dgm:t>
    </dgm:pt>
    <dgm:pt modelId="{71C38382-961F-4D9E-9276-0067642E3134}">
      <dgm:prSet phldrT="[Texto]"/>
      <dgm:spPr/>
      <dgm:t>
        <a:bodyPr/>
        <a:lstStyle/>
        <a:p>
          <a:r>
            <a:rPr lang="es-ES" dirty="0" smtClean="0">
              <a:hlinkClick xmlns:r="http://schemas.openxmlformats.org/officeDocument/2006/relationships" r:id="rId3" action="ppaction://hlinksldjump"/>
            </a:rPr>
            <a:t>Capitulo 4</a:t>
          </a:r>
          <a:endParaRPr lang="es-ES" dirty="0"/>
        </a:p>
      </dgm:t>
    </dgm:pt>
    <dgm:pt modelId="{0D0E0535-F872-4B7F-B3BF-E181A130467A}" type="parTrans" cxnId="{3171F79E-21CA-413C-9971-9443FF23696A}">
      <dgm:prSet/>
      <dgm:spPr/>
      <dgm:t>
        <a:bodyPr/>
        <a:lstStyle/>
        <a:p>
          <a:endParaRPr lang="es-ES"/>
        </a:p>
      </dgm:t>
    </dgm:pt>
    <dgm:pt modelId="{48A898BD-BE31-46E9-9D52-DAF0FB2F8234}" type="sibTrans" cxnId="{3171F79E-21CA-413C-9971-9443FF23696A}">
      <dgm:prSet/>
      <dgm:spPr/>
      <dgm:t>
        <a:bodyPr/>
        <a:lstStyle/>
        <a:p>
          <a:endParaRPr lang="es-ES"/>
        </a:p>
      </dgm:t>
    </dgm:pt>
    <dgm:pt modelId="{ABF5E4C9-77CD-4603-8AD2-E742CBBC6E80}">
      <dgm:prSet phldrT="[Texto]"/>
      <dgm:spPr/>
      <dgm:t>
        <a:bodyPr/>
        <a:lstStyle/>
        <a:p>
          <a:r>
            <a:rPr lang="es-ES" dirty="0" smtClean="0"/>
            <a:t>Comercio Exterior</a:t>
          </a:r>
          <a:endParaRPr lang="es-ES" dirty="0"/>
        </a:p>
      </dgm:t>
    </dgm:pt>
    <dgm:pt modelId="{410112BB-3C88-4026-9CD9-05448F0841BA}" type="parTrans" cxnId="{15D1B86E-4039-4002-BA8A-F2330E907548}">
      <dgm:prSet/>
      <dgm:spPr/>
      <dgm:t>
        <a:bodyPr/>
        <a:lstStyle/>
        <a:p>
          <a:endParaRPr lang="es-ES"/>
        </a:p>
      </dgm:t>
    </dgm:pt>
    <dgm:pt modelId="{C9D3BFBE-E2DD-4CB7-9BFC-BC6D0C54B627}" type="sibTrans" cxnId="{15D1B86E-4039-4002-BA8A-F2330E907548}">
      <dgm:prSet/>
      <dgm:spPr/>
      <dgm:t>
        <a:bodyPr/>
        <a:lstStyle/>
        <a:p>
          <a:endParaRPr lang="es-ES"/>
        </a:p>
      </dgm:t>
    </dgm:pt>
    <dgm:pt modelId="{D4BC884C-5A97-4E77-B867-A1C090C96890}">
      <dgm:prSet phldrT="[Texto]"/>
      <dgm:spPr/>
      <dgm:t>
        <a:bodyPr/>
        <a:lstStyle/>
        <a:p>
          <a:r>
            <a:rPr lang="es-ES" dirty="0" smtClean="0"/>
            <a:t>Evaluación Financiera</a:t>
          </a:r>
          <a:endParaRPr lang="es-ES" dirty="0"/>
        </a:p>
      </dgm:t>
    </dgm:pt>
    <dgm:pt modelId="{87CDA46F-5833-40A7-8D2E-299FD4E73081}" type="parTrans" cxnId="{283A52C1-6B12-4BC7-B9EA-FDC8A81C8AC4}">
      <dgm:prSet/>
      <dgm:spPr/>
      <dgm:t>
        <a:bodyPr/>
        <a:lstStyle/>
        <a:p>
          <a:endParaRPr lang="es-ES"/>
        </a:p>
      </dgm:t>
    </dgm:pt>
    <dgm:pt modelId="{12B01DA6-2826-4E04-BE52-59ED63AC940B}" type="sibTrans" cxnId="{283A52C1-6B12-4BC7-B9EA-FDC8A81C8AC4}">
      <dgm:prSet/>
      <dgm:spPr/>
      <dgm:t>
        <a:bodyPr/>
        <a:lstStyle/>
        <a:p>
          <a:endParaRPr lang="es-ES"/>
        </a:p>
      </dgm:t>
    </dgm:pt>
    <dgm:pt modelId="{217B01DE-54E6-49BD-B2BE-C737CBD37725}">
      <dgm:prSet phldrT="[Texto]"/>
      <dgm:spPr/>
      <dgm:t>
        <a:bodyPr/>
        <a:lstStyle/>
        <a:p>
          <a:r>
            <a:rPr lang="es-ES" u="sng" dirty="0" smtClean="0">
              <a:solidFill>
                <a:schemeClr val="bg1"/>
              </a:solidFill>
              <a:hlinkClick xmlns:r="http://schemas.openxmlformats.org/officeDocument/2006/relationships" r:id="rId1" action="ppaction://hlinksldjump"/>
            </a:rPr>
            <a:t>Capitulo 2</a:t>
          </a:r>
          <a:endParaRPr lang="es-ES" u="sng" dirty="0">
            <a:solidFill>
              <a:schemeClr val="bg1"/>
            </a:solidFill>
          </a:endParaRPr>
        </a:p>
      </dgm:t>
    </dgm:pt>
    <dgm:pt modelId="{93198E35-8195-4DF5-855A-8A627CE960D1}" type="parTrans" cxnId="{2AC019C9-3F8A-4A4B-B143-6D70DF3180C5}">
      <dgm:prSet/>
      <dgm:spPr/>
      <dgm:t>
        <a:bodyPr/>
        <a:lstStyle/>
        <a:p>
          <a:endParaRPr lang="es-ES"/>
        </a:p>
      </dgm:t>
    </dgm:pt>
    <dgm:pt modelId="{40BC6F8E-6CFC-4322-B6E6-EB8150A80AA8}" type="sibTrans" cxnId="{2AC019C9-3F8A-4A4B-B143-6D70DF3180C5}">
      <dgm:prSet/>
      <dgm:spPr/>
      <dgm:t>
        <a:bodyPr/>
        <a:lstStyle/>
        <a:p>
          <a:endParaRPr lang="es-ES"/>
        </a:p>
      </dgm:t>
    </dgm:pt>
    <dgm:pt modelId="{0EA83A80-38A0-44DD-AC53-C470DF7DE89D}">
      <dgm:prSet phldrT="[Texto]"/>
      <dgm:spPr/>
      <dgm:t>
        <a:bodyPr/>
        <a:lstStyle/>
        <a:p>
          <a:r>
            <a:rPr lang="es-ES" dirty="0" smtClean="0"/>
            <a:t>Estudio de Mercado</a:t>
          </a:r>
          <a:endParaRPr lang="es-ES" dirty="0"/>
        </a:p>
      </dgm:t>
    </dgm:pt>
    <dgm:pt modelId="{81F9473D-8264-4B2F-B127-60482BCE7079}" type="parTrans" cxnId="{46F26B6A-8D67-4591-B91D-693B436FDA90}">
      <dgm:prSet/>
      <dgm:spPr/>
      <dgm:t>
        <a:bodyPr/>
        <a:lstStyle/>
        <a:p>
          <a:endParaRPr lang="es-ES"/>
        </a:p>
      </dgm:t>
    </dgm:pt>
    <dgm:pt modelId="{84AC515B-6A32-4A28-8224-03A804680DE5}" type="sibTrans" cxnId="{46F26B6A-8D67-4591-B91D-693B436FDA90}">
      <dgm:prSet/>
      <dgm:spPr/>
      <dgm:t>
        <a:bodyPr/>
        <a:lstStyle/>
        <a:p>
          <a:endParaRPr lang="es-ES"/>
        </a:p>
      </dgm:t>
    </dgm:pt>
    <dgm:pt modelId="{68399783-05F2-427C-AA96-BCAB1550CD11}">
      <dgm:prSet phldrT="[Texto]"/>
      <dgm:spPr/>
      <dgm:t>
        <a:bodyPr/>
        <a:lstStyle/>
        <a:p>
          <a:r>
            <a:rPr lang="es-ES" dirty="0" smtClean="0">
              <a:hlinkClick xmlns:r="http://schemas.openxmlformats.org/officeDocument/2006/relationships" r:id="rId4" action="ppaction://hlinksldjump"/>
            </a:rPr>
            <a:t>Capitulo 5</a:t>
          </a:r>
          <a:endParaRPr lang="es-ES" dirty="0"/>
        </a:p>
      </dgm:t>
    </dgm:pt>
    <dgm:pt modelId="{62EDCF9F-C928-4416-ADDF-2F6C47793DE9}" type="parTrans" cxnId="{2232288C-40F3-4597-ABB0-DDFC87D53998}">
      <dgm:prSet/>
      <dgm:spPr/>
      <dgm:t>
        <a:bodyPr/>
        <a:lstStyle/>
        <a:p>
          <a:endParaRPr lang="es-ES"/>
        </a:p>
      </dgm:t>
    </dgm:pt>
    <dgm:pt modelId="{1A9B483C-9E03-4C8E-BC11-5DC0F239AFF6}" type="sibTrans" cxnId="{2232288C-40F3-4597-ABB0-DDFC87D53998}">
      <dgm:prSet/>
      <dgm:spPr/>
      <dgm:t>
        <a:bodyPr/>
        <a:lstStyle/>
        <a:p>
          <a:endParaRPr lang="es-ES"/>
        </a:p>
      </dgm:t>
    </dgm:pt>
    <dgm:pt modelId="{B166FA28-4306-4B96-B56F-C98F30F325C8}" type="pres">
      <dgm:prSet presAssocID="{83BB2552-7F81-4A8C-9655-E2C0E81E9B31}" presName="Name0" presStyleCnt="0">
        <dgm:presLayoutVars>
          <dgm:dir/>
          <dgm:animLvl val="lvl"/>
          <dgm:resizeHandles val="exact"/>
        </dgm:presLayoutVars>
      </dgm:prSet>
      <dgm:spPr/>
      <dgm:t>
        <a:bodyPr/>
        <a:lstStyle/>
        <a:p>
          <a:endParaRPr lang="es-ES"/>
        </a:p>
      </dgm:t>
    </dgm:pt>
    <dgm:pt modelId="{46190283-0956-4391-8134-F9BCBC7BB1C8}" type="pres">
      <dgm:prSet presAssocID="{EF16337F-CB8A-4C64-BA32-79B6F2946EC8}" presName="linNode" presStyleCnt="0"/>
      <dgm:spPr/>
    </dgm:pt>
    <dgm:pt modelId="{315D2BD0-CCD5-4DFB-93DC-509585430597}" type="pres">
      <dgm:prSet presAssocID="{EF16337F-CB8A-4C64-BA32-79B6F2946EC8}" presName="parentText" presStyleLbl="node1" presStyleIdx="0" presStyleCnt="5">
        <dgm:presLayoutVars>
          <dgm:chMax val="1"/>
          <dgm:bulletEnabled val="1"/>
        </dgm:presLayoutVars>
      </dgm:prSet>
      <dgm:spPr/>
      <dgm:t>
        <a:bodyPr/>
        <a:lstStyle/>
        <a:p>
          <a:endParaRPr lang="es-ES"/>
        </a:p>
      </dgm:t>
    </dgm:pt>
    <dgm:pt modelId="{E5922D10-0638-4BED-AA17-E09569CC050D}" type="pres">
      <dgm:prSet presAssocID="{EF16337F-CB8A-4C64-BA32-79B6F2946EC8}" presName="descendantText" presStyleLbl="alignAccFollowNode1" presStyleIdx="0" presStyleCnt="5">
        <dgm:presLayoutVars>
          <dgm:bulletEnabled val="1"/>
        </dgm:presLayoutVars>
      </dgm:prSet>
      <dgm:spPr/>
      <dgm:t>
        <a:bodyPr/>
        <a:lstStyle/>
        <a:p>
          <a:endParaRPr lang="es-ES"/>
        </a:p>
      </dgm:t>
    </dgm:pt>
    <dgm:pt modelId="{2B6CFDF6-600B-4D6B-93C7-5F3281CB2441}" type="pres">
      <dgm:prSet presAssocID="{16B9366E-6ABC-406C-A10F-0D02CDF1FEF4}" presName="sp" presStyleCnt="0"/>
      <dgm:spPr/>
    </dgm:pt>
    <dgm:pt modelId="{59886F23-7FD4-4B95-9EE6-1FF14248B7CD}" type="pres">
      <dgm:prSet presAssocID="{217B01DE-54E6-49BD-B2BE-C737CBD37725}" presName="linNode" presStyleCnt="0"/>
      <dgm:spPr/>
    </dgm:pt>
    <dgm:pt modelId="{5801BF26-568A-4979-B25D-FC2D4C74B73C}" type="pres">
      <dgm:prSet presAssocID="{217B01DE-54E6-49BD-B2BE-C737CBD37725}" presName="parentText" presStyleLbl="node1" presStyleIdx="1" presStyleCnt="5">
        <dgm:presLayoutVars>
          <dgm:chMax val="1"/>
          <dgm:bulletEnabled val="1"/>
        </dgm:presLayoutVars>
      </dgm:prSet>
      <dgm:spPr/>
      <dgm:t>
        <a:bodyPr/>
        <a:lstStyle/>
        <a:p>
          <a:endParaRPr lang="es-ES"/>
        </a:p>
      </dgm:t>
    </dgm:pt>
    <dgm:pt modelId="{0C28A681-680F-4FF3-A6D7-D038D395EE22}" type="pres">
      <dgm:prSet presAssocID="{217B01DE-54E6-49BD-B2BE-C737CBD37725}" presName="descendantText" presStyleLbl="alignAccFollowNode1" presStyleIdx="1" presStyleCnt="5">
        <dgm:presLayoutVars>
          <dgm:bulletEnabled val="1"/>
        </dgm:presLayoutVars>
      </dgm:prSet>
      <dgm:spPr/>
      <dgm:t>
        <a:bodyPr/>
        <a:lstStyle/>
        <a:p>
          <a:endParaRPr lang="es-ES"/>
        </a:p>
      </dgm:t>
    </dgm:pt>
    <dgm:pt modelId="{E65EF61C-515A-488D-9B75-8F6461C19DAD}" type="pres">
      <dgm:prSet presAssocID="{40BC6F8E-6CFC-4322-B6E6-EB8150A80AA8}" presName="sp" presStyleCnt="0"/>
      <dgm:spPr/>
    </dgm:pt>
    <dgm:pt modelId="{6CAA6FAD-787D-440D-B605-66457B285AC7}" type="pres">
      <dgm:prSet presAssocID="{FA831CFA-416A-43E4-B67C-4373AC82DEC7}" presName="linNode" presStyleCnt="0"/>
      <dgm:spPr/>
    </dgm:pt>
    <dgm:pt modelId="{4494F966-4848-4C15-AC53-FDAEF4608CC2}" type="pres">
      <dgm:prSet presAssocID="{FA831CFA-416A-43E4-B67C-4373AC82DEC7}" presName="parentText" presStyleLbl="node1" presStyleIdx="2" presStyleCnt="5">
        <dgm:presLayoutVars>
          <dgm:chMax val="1"/>
          <dgm:bulletEnabled val="1"/>
        </dgm:presLayoutVars>
      </dgm:prSet>
      <dgm:spPr/>
      <dgm:t>
        <a:bodyPr/>
        <a:lstStyle/>
        <a:p>
          <a:endParaRPr lang="es-ES"/>
        </a:p>
      </dgm:t>
    </dgm:pt>
    <dgm:pt modelId="{0113B6FC-3E16-4C0D-B3AE-B0C866641E45}" type="pres">
      <dgm:prSet presAssocID="{FA831CFA-416A-43E4-B67C-4373AC82DEC7}" presName="descendantText" presStyleLbl="alignAccFollowNode1" presStyleIdx="2" presStyleCnt="5">
        <dgm:presLayoutVars>
          <dgm:bulletEnabled val="1"/>
        </dgm:presLayoutVars>
      </dgm:prSet>
      <dgm:spPr/>
      <dgm:t>
        <a:bodyPr/>
        <a:lstStyle/>
        <a:p>
          <a:endParaRPr lang="es-ES"/>
        </a:p>
      </dgm:t>
    </dgm:pt>
    <dgm:pt modelId="{ED345FF0-5AC0-4F31-B605-7375C219D381}" type="pres">
      <dgm:prSet presAssocID="{FB3F5672-B1B4-4093-B1C5-4C1323B991FB}" presName="sp" presStyleCnt="0"/>
      <dgm:spPr/>
    </dgm:pt>
    <dgm:pt modelId="{2FBA786F-AEA4-49CB-841F-5B7B805CF696}" type="pres">
      <dgm:prSet presAssocID="{71C38382-961F-4D9E-9276-0067642E3134}" presName="linNode" presStyleCnt="0"/>
      <dgm:spPr/>
    </dgm:pt>
    <dgm:pt modelId="{7FB69BFA-4EA6-445E-B5FD-ADD8B88A3168}" type="pres">
      <dgm:prSet presAssocID="{71C38382-961F-4D9E-9276-0067642E3134}" presName="parentText" presStyleLbl="node1" presStyleIdx="3" presStyleCnt="5">
        <dgm:presLayoutVars>
          <dgm:chMax val="1"/>
          <dgm:bulletEnabled val="1"/>
        </dgm:presLayoutVars>
      </dgm:prSet>
      <dgm:spPr/>
      <dgm:t>
        <a:bodyPr/>
        <a:lstStyle/>
        <a:p>
          <a:endParaRPr lang="es-ES"/>
        </a:p>
      </dgm:t>
    </dgm:pt>
    <dgm:pt modelId="{27EE3019-D40B-4288-BE81-828BF65FE58D}" type="pres">
      <dgm:prSet presAssocID="{71C38382-961F-4D9E-9276-0067642E3134}" presName="descendantText" presStyleLbl="alignAccFollowNode1" presStyleIdx="3" presStyleCnt="5">
        <dgm:presLayoutVars>
          <dgm:bulletEnabled val="1"/>
        </dgm:presLayoutVars>
      </dgm:prSet>
      <dgm:spPr/>
      <dgm:t>
        <a:bodyPr/>
        <a:lstStyle/>
        <a:p>
          <a:endParaRPr lang="es-ES"/>
        </a:p>
      </dgm:t>
    </dgm:pt>
    <dgm:pt modelId="{CE492619-1FEA-4EDE-9929-D88C38E26D94}" type="pres">
      <dgm:prSet presAssocID="{48A898BD-BE31-46E9-9D52-DAF0FB2F8234}" presName="sp" presStyleCnt="0"/>
      <dgm:spPr/>
    </dgm:pt>
    <dgm:pt modelId="{AAB0D944-E671-4CEB-8BB4-A4C2590A8240}" type="pres">
      <dgm:prSet presAssocID="{68399783-05F2-427C-AA96-BCAB1550CD11}" presName="linNode" presStyleCnt="0"/>
      <dgm:spPr/>
    </dgm:pt>
    <dgm:pt modelId="{A1861B98-6C1A-4530-951F-332D8A2B113B}" type="pres">
      <dgm:prSet presAssocID="{68399783-05F2-427C-AA96-BCAB1550CD11}" presName="parentText" presStyleLbl="node1" presStyleIdx="4" presStyleCnt="5">
        <dgm:presLayoutVars>
          <dgm:chMax val="1"/>
          <dgm:bulletEnabled val="1"/>
        </dgm:presLayoutVars>
      </dgm:prSet>
      <dgm:spPr/>
      <dgm:t>
        <a:bodyPr/>
        <a:lstStyle/>
        <a:p>
          <a:endParaRPr lang="es-ES"/>
        </a:p>
      </dgm:t>
    </dgm:pt>
    <dgm:pt modelId="{5EF8F295-6D1F-4D6B-AFA2-EFE672FD42F7}" type="pres">
      <dgm:prSet presAssocID="{68399783-05F2-427C-AA96-BCAB1550CD11}" presName="descendantText" presStyleLbl="alignAccFollowNode1" presStyleIdx="4" presStyleCnt="5">
        <dgm:presLayoutVars>
          <dgm:bulletEnabled val="1"/>
        </dgm:presLayoutVars>
      </dgm:prSet>
      <dgm:spPr/>
      <dgm:t>
        <a:bodyPr/>
        <a:lstStyle/>
        <a:p>
          <a:endParaRPr lang="es-ES"/>
        </a:p>
      </dgm:t>
    </dgm:pt>
  </dgm:ptLst>
  <dgm:cxnLst>
    <dgm:cxn modelId="{87B07865-0B58-449A-8B9A-80D1E64B1701}" type="presOf" srcId="{EF16337F-CB8A-4C64-BA32-79B6F2946EC8}" destId="{315D2BD0-CCD5-4DFB-93DC-509585430597}" srcOrd="0" destOrd="0" presId="urn:microsoft.com/office/officeart/2005/8/layout/vList5"/>
    <dgm:cxn modelId="{761E6BB8-E48C-41F3-A3EC-1FBED29B6A86}" type="presOf" srcId="{ABF5E4C9-77CD-4603-8AD2-E742CBBC6E80}" destId="{27EE3019-D40B-4288-BE81-828BF65FE58D}" srcOrd="0" destOrd="0" presId="urn:microsoft.com/office/officeart/2005/8/layout/vList5"/>
    <dgm:cxn modelId="{BAC347D9-A53F-4FBE-A173-DEEEAE2B27C0}" srcId="{EF16337F-CB8A-4C64-BA32-79B6F2946EC8}" destId="{C567C92F-D540-4FA8-A3E1-10D334835197}" srcOrd="0" destOrd="0" parTransId="{DC72AC1E-27CE-47ED-B949-8A753EAA6BAF}" sibTransId="{704FDB12-0709-4DE1-A040-DD5B9F9C1366}"/>
    <dgm:cxn modelId="{FEF3389B-39D2-4D8E-8E00-818DAD88A342}" type="presOf" srcId="{D4BC884C-5A97-4E77-B867-A1C090C96890}" destId="{5EF8F295-6D1F-4D6B-AFA2-EFE672FD42F7}" srcOrd="0" destOrd="0" presId="urn:microsoft.com/office/officeart/2005/8/layout/vList5"/>
    <dgm:cxn modelId="{FE44252E-D535-4E93-AEA4-10CB4F3D3EFB}" type="presOf" srcId="{C567C92F-D540-4FA8-A3E1-10D334835197}" destId="{E5922D10-0638-4BED-AA17-E09569CC050D}" srcOrd="0" destOrd="0" presId="urn:microsoft.com/office/officeart/2005/8/layout/vList5"/>
    <dgm:cxn modelId="{970E797B-D3BA-475D-B4DD-3F510587AE86}" type="presOf" srcId="{71C38382-961F-4D9E-9276-0067642E3134}" destId="{7FB69BFA-4EA6-445E-B5FD-ADD8B88A3168}" srcOrd="0" destOrd="0" presId="urn:microsoft.com/office/officeart/2005/8/layout/vList5"/>
    <dgm:cxn modelId="{11104209-D27D-4C2B-954C-E6B554D47BF7}" type="presOf" srcId="{83BB2552-7F81-4A8C-9655-E2C0E81E9B31}" destId="{B166FA28-4306-4B96-B56F-C98F30F325C8}" srcOrd="0" destOrd="0" presId="urn:microsoft.com/office/officeart/2005/8/layout/vList5"/>
    <dgm:cxn modelId="{E550E005-536E-4327-B17C-973296B6E27C}" type="presOf" srcId="{FA831CFA-416A-43E4-B67C-4373AC82DEC7}" destId="{4494F966-4848-4C15-AC53-FDAEF4608CC2}" srcOrd="0" destOrd="0" presId="urn:microsoft.com/office/officeart/2005/8/layout/vList5"/>
    <dgm:cxn modelId="{15D1B86E-4039-4002-BA8A-F2330E907548}" srcId="{71C38382-961F-4D9E-9276-0067642E3134}" destId="{ABF5E4C9-77CD-4603-8AD2-E742CBBC6E80}" srcOrd="0" destOrd="0" parTransId="{410112BB-3C88-4026-9CD9-05448F0841BA}" sibTransId="{C9D3BFBE-E2DD-4CB7-9BFC-BC6D0C54B627}"/>
    <dgm:cxn modelId="{2AC019C9-3F8A-4A4B-B143-6D70DF3180C5}" srcId="{83BB2552-7F81-4A8C-9655-E2C0E81E9B31}" destId="{217B01DE-54E6-49BD-B2BE-C737CBD37725}" srcOrd="1" destOrd="0" parTransId="{93198E35-8195-4DF5-855A-8A627CE960D1}" sibTransId="{40BC6F8E-6CFC-4322-B6E6-EB8150A80AA8}"/>
    <dgm:cxn modelId="{3171F79E-21CA-413C-9971-9443FF23696A}" srcId="{83BB2552-7F81-4A8C-9655-E2C0E81E9B31}" destId="{71C38382-961F-4D9E-9276-0067642E3134}" srcOrd="3" destOrd="0" parTransId="{0D0E0535-F872-4B7F-B3BF-E181A130467A}" sibTransId="{48A898BD-BE31-46E9-9D52-DAF0FB2F8234}"/>
    <dgm:cxn modelId="{81B8E93A-6426-4CEE-A703-C53D5B9C4D3B}" type="presOf" srcId="{C6F4A65A-BA1C-4069-8132-BE263F73C153}" destId="{0113B6FC-3E16-4C0D-B3AE-B0C866641E45}" srcOrd="0" destOrd="0" presId="urn:microsoft.com/office/officeart/2005/8/layout/vList5"/>
    <dgm:cxn modelId="{E5EF3972-A9CF-4BF6-9AB1-F4CEC76C2198}" srcId="{83BB2552-7F81-4A8C-9655-E2C0E81E9B31}" destId="{EF16337F-CB8A-4C64-BA32-79B6F2946EC8}" srcOrd="0" destOrd="0" parTransId="{98453337-AD70-424E-838B-74F19AB74931}" sibTransId="{16B9366E-6ABC-406C-A10F-0D02CDF1FEF4}"/>
    <dgm:cxn modelId="{283A52C1-6B12-4BC7-B9EA-FDC8A81C8AC4}" srcId="{68399783-05F2-427C-AA96-BCAB1550CD11}" destId="{D4BC884C-5A97-4E77-B867-A1C090C96890}" srcOrd="0" destOrd="0" parTransId="{87CDA46F-5833-40A7-8D2E-299FD4E73081}" sibTransId="{12B01DA6-2826-4E04-BE52-59ED63AC940B}"/>
    <dgm:cxn modelId="{8EA6F356-7C10-4386-BA0F-D50EC30E5B10}" srcId="{FA831CFA-416A-43E4-B67C-4373AC82DEC7}" destId="{C6F4A65A-BA1C-4069-8132-BE263F73C153}" srcOrd="0" destOrd="0" parTransId="{81A94997-5CDD-49F1-90C3-2D8B2D1D6DE3}" sibTransId="{E48346C6-0E32-460F-B636-072836113353}"/>
    <dgm:cxn modelId="{8999C7E1-2553-4088-BE00-875C22336D32}" type="presOf" srcId="{68399783-05F2-427C-AA96-BCAB1550CD11}" destId="{A1861B98-6C1A-4530-951F-332D8A2B113B}" srcOrd="0" destOrd="0" presId="urn:microsoft.com/office/officeart/2005/8/layout/vList5"/>
    <dgm:cxn modelId="{2232288C-40F3-4597-ABB0-DDFC87D53998}" srcId="{83BB2552-7F81-4A8C-9655-E2C0E81E9B31}" destId="{68399783-05F2-427C-AA96-BCAB1550CD11}" srcOrd="4" destOrd="0" parTransId="{62EDCF9F-C928-4416-ADDF-2F6C47793DE9}" sibTransId="{1A9B483C-9E03-4C8E-BC11-5DC0F239AFF6}"/>
    <dgm:cxn modelId="{F3E35320-4BA6-4F09-B574-29D7E92D505C}" type="presOf" srcId="{0EA83A80-38A0-44DD-AC53-C470DF7DE89D}" destId="{0C28A681-680F-4FF3-A6D7-D038D395EE22}" srcOrd="0" destOrd="0" presId="urn:microsoft.com/office/officeart/2005/8/layout/vList5"/>
    <dgm:cxn modelId="{942F0A15-7933-4512-A4F7-9D8C14475209}" srcId="{83BB2552-7F81-4A8C-9655-E2C0E81E9B31}" destId="{FA831CFA-416A-43E4-B67C-4373AC82DEC7}" srcOrd="2" destOrd="0" parTransId="{B05ADC6C-CB86-41DD-969F-A06BFE12E154}" sibTransId="{FB3F5672-B1B4-4093-B1C5-4C1323B991FB}"/>
    <dgm:cxn modelId="{00BADA78-4687-4D96-A15D-5D2770C18F83}" type="presOf" srcId="{217B01DE-54E6-49BD-B2BE-C737CBD37725}" destId="{5801BF26-568A-4979-B25D-FC2D4C74B73C}" srcOrd="0" destOrd="0" presId="urn:microsoft.com/office/officeart/2005/8/layout/vList5"/>
    <dgm:cxn modelId="{46F26B6A-8D67-4591-B91D-693B436FDA90}" srcId="{217B01DE-54E6-49BD-B2BE-C737CBD37725}" destId="{0EA83A80-38A0-44DD-AC53-C470DF7DE89D}" srcOrd="0" destOrd="0" parTransId="{81F9473D-8264-4B2F-B127-60482BCE7079}" sibTransId="{84AC515B-6A32-4A28-8224-03A804680DE5}"/>
    <dgm:cxn modelId="{A9AC5F3E-B93E-45A6-AED5-9A8D61369853}" type="presParOf" srcId="{B166FA28-4306-4B96-B56F-C98F30F325C8}" destId="{46190283-0956-4391-8134-F9BCBC7BB1C8}" srcOrd="0" destOrd="0" presId="urn:microsoft.com/office/officeart/2005/8/layout/vList5"/>
    <dgm:cxn modelId="{A0978842-2E40-414F-A623-50CACBD678C2}" type="presParOf" srcId="{46190283-0956-4391-8134-F9BCBC7BB1C8}" destId="{315D2BD0-CCD5-4DFB-93DC-509585430597}" srcOrd="0" destOrd="0" presId="urn:microsoft.com/office/officeart/2005/8/layout/vList5"/>
    <dgm:cxn modelId="{0331AC4F-7A5F-4358-B309-3BD39426996C}" type="presParOf" srcId="{46190283-0956-4391-8134-F9BCBC7BB1C8}" destId="{E5922D10-0638-4BED-AA17-E09569CC050D}" srcOrd="1" destOrd="0" presId="urn:microsoft.com/office/officeart/2005/8/layout/vList5"/>
    <dgm:cxn modelId="{EB997496-EA13-4F19-9FD0-09D396530AC7}" type="presParOf" srcId="{B166FA28-4306-4B96-B56F-C98F30F325C8}" destId="{2B6CFDF6-600B-4D6B-93C7-5F3281CB2441}" srcOrd="1" destOrd="0" presId="urn:microsoft.com/office/officeart/2005/8/layout/vList5"/>
    <dgm:cxn modelId="{796605F4-37A2-434A-B7BE-2DD4DA16FF4A}" type="presParOf" srcId="{B166FA28-4306-4B96-B56F-C98F30F325C8}" destId="{59886F23-7FD4-4B95-9EE6-1FF14248B7CD}" srcOrd="2" destOrd="0" presId="urn:microsoft.com/office/officeart/2005/8/layout/vList5"/>
    <dgm:cxn modelId="{F71A7710-7F43-4A9F-9F2D-E83BA5342222}" type="presParOf" srcId="{59886F23-7FD4-4B95-9EE6-1FF14248B7CD}" destId="{5801BF26-568A-4979-B25D-FC2D4C74B73C}" srcOrd="0" destOrd="0" presId="urn:microsoft.com/office/officeart/2005/8/layout/vList5"/>
    <dgm:cxn modelId="{DDA49C60-28B4-441F-AD2A-C41E4F436476}" type="presParOf" srcId="{59886F23-7FD4-4B95-9EE6-1FF14248B7CD}" destId="{0C28A681-680F-4FF3-A6D7-D038D395EE22}" srcOrd="1" destOrd="0" presId="urn:microsoft.com/office/officeart/2005/8/layout/vList5"/>
    <dgm:cxn modelId="{5544919A-BADF-4968-ABE7-8B6A9163EED0}" type="presParOf" srcId="{B166FA28-4306-4B96-B56F-C98F30F325C8}" destId="{E65EF61C-515A-488D-9B75-8F6461C19DAD}" srcOrd="3" destOrd="0" presId="urn:microsoft.com/office/officeart/2005/8/layout/vList5"/>
    <dgm:cxn modelId="{05749248-E906-4940-B10A-04F878DA266D}" type="presParOf" srcId="{B166FA28-4306-4B96-B56F-C98F30F325C8}" destId="{6CAA6FAD-787D-440D-B605-66457B285AC7}" srcOrd="4" destOrd="0" presId="urn:microsoft.com/office/officeart/2005/8/layout/vList5"/>
    <dgm:cxn modelId="{9AFA4FFC-84BF-4E2D-980F-BD733E762753}" type="presParOf" srcId="{6CAA6FAD-787D-440D-B605-66457B285AC7}" destId="{4494F966-4848-4C15-AC53-FDAEF4608CC2}" srcOrd="0" destOrd="0" presId="urn:microsoft.com/office/officeart/2005/8/layout/vList5"/>
    <dgm:cxn modelId="{B80977FD-393C-4C2C-9EBC-811972344D44}" type="presParOf" srcId="{6CAA6FAD-787D-440D-B605-66457B285AC7}" destId="{0113B6FC-3E16-4C0D-B3AE-B0C866641E45}" srcOrd="1" destOrd="0" presId="urn:microsoft.com/office/officeart/2005/8/layout/vList5"/>
    <dgm:cxn modelId="{F4D826A0-BD1E-4D80-9DD4-1A4740274498}" type="presParOf" srcId="{B166FA28-4306-4B96-B56F-C98F30F325C8}" destId="{ED345FF0-5AC0-4F31-B605-7375C219D381}" srcOrd="5" destOrd="0" presId="urn:microsoft.com/office/officeart/2005/8/layout/vList5"/>
    <dgm:cxn modelId="{9A565E54-2BFA-407F-90B6-53F0223FAF9F}" type="presParOf" srcId="{B166FA28-4306-4B96-B56F-C98F30F325C8}" destId="{2FBA786F-AEA4-49CB-841F-5B7B805CF696}" srcOrd="6" destOrd="0" presId="urn:microsoft.com/office/officeart/2005/8/layout/vList5"/>
    <dgm:cxn modelId="{40E434C0-0AF5-4CC1-842C-2D4B9097D689}" type="presParOf" srcId="{2FBA786F-AEA4-49CB-841F-5B7B805CF696}" destId="{7FB69BFA-4EA6-445E-B5FD-ADD8B88A3168}" srcOrd="0" destOrd="0" presId="urn:microsoft.com/office/officeart/2005/8/layout/vList5"/>
    <dgm:cxn modelId="{8C1F0D96-9D5E-4B7E-9DE5-B90BE427A831}" type="presParOf" srcId="{2FBA786F-AEA4-49CB-841F-5B7B805CF696}" destId="{27EE3019-D40B-4288-BE81-828BF65FE58D}" srcOrd="1" destOrd="0" presId="urn:microsoft.com/office/officeart/2005/8/layout/vList5"/>
    <dgm:cxn modelId="{509A2864-7E16-4F7E-B1DB-E5F5041EEC28}" type="presParOf" srcId="{B166FA28-4306-4B96-B56F-C98F30F325C8}" destId="{CE492619-1FEA-4EDE-9929-D88C38E26D94}" srcOrd="7" destOrd="0" presId="urn:microsoft.com/office/officeart/2005/8/layout/vList5"/>
    <dgm:cxn modelId="{09F04244-CD22-4012-9C84-92AF4CA825AD}" type="presParOf" srcId="{B166FA28-4306-4B96-B56F-C98F30F325C8}" destId="{AAB0D944-E671-4CEB-8BB4-A4C2590A8240}" srcOrd="8" destOrd="0" presId="urn:microsoft.com/office/officeart/2005/8/layout/vList5"/>
    <dgm:cxn modelId="{9A572280-2727-4969-BA4B-007BEB7A7E24}" type="presParOf" srcId="{AAB0D944-E671-4CEB-8BB4-A4C2590A8240}" destId="{A1861B98-6C1A-4530-951F-332D8A2B113B}" srcOrd="0" destOrd="0" presId="urn:microsoft.com/office/officeart/2005/8/layout/vList5"/>
    <dgm:cxn modelId="{7E8E36D5-66B4-412D-823E-2B15A8D08588}" type="presParOf" srcId="{AAB0D944-E671-4CEB-8BB4-A4C2590A8240}" destId="{5EF8F295-6D1F-4D6B-AFA2-EFE672FD42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31033-EBF2-472A-B4C0-BF95D99201BB}" type="doc">
      <dgm:prSet loTypeId="urn:microsoft.com/office/officeart/2011/layout/RadialPictureList" loCatId="picture" qsTypeId="urn:microsoft.com/office/officeart/2005/8/quickstyle/simple1" qsCatId="simple" csTypeId="urn:microsoft.com/office/officeart/2005/8/colors/accent5_1" csCatId="accent5" phldr="1"/>
      <dgm:spPr/>
      <dgm:t>
        <a:bodyPr/>
        <a:lstStyle/>
        <a:p>
          <a:endParaRPr lang="es-ES"/>
        </a:p>
      </dgm:t>
    </dgm:pt>
    <dgm:pt modelId="{7B3BA642-2E63-43F6-96F3-F185299CE2C5}">
      <dgm:prSet phldrT="[Texto]"/>
      <dgm:spPr/>
      <dgm:t>
        <a:bodyPr/>
        <a:lstStyle/>
        <a:p>
          <a:r>
            <a:rPr lang="es-ES" dirty="0" smtClean="0"/>
            <a:t>Situación histórica del café</a:t>
          </a:r>
          <a:endParaRPr lang="es-ES" dirty="0"/>
        </a:p>
      </dgm:t>
    </dgm:pt>
    <dgm:pt modelId="{AAC76AA3-17F4-4139-B1D4-8EA1DEA74447}" type="parTrans" cxnId="{B304CCF8-ED9E-4934-BCA2-4CA711A09252}">
      <dgm:prSet/>
      <dgm:spPr/>
      <dgm:t>
        <a:bodyPr/>
        <a:lstStyle/>
        <a:p>
          <a:endParaRPr lang="es-ES"/>
        </a:p>
      </dgm:t>
    </dgm:pt>
    <dgm:pt modelId="{F555187F-D739-4955-B833-C962895B8249}" type="sibTrans" cxnId="{B304CCF8-ED9E-4934-BCA2-4CA711A09252}">
      <dgm:prSet/>
      <dgm:spPr/>
      <dgm:t>
        <a:bodyPr/>
        <a:lstStyle/>
        <a:p>
          <a:endParaRPr lang="es-ES"/>
        </a:p>
      </dgm:t>
    </dgm:pt>
    <dgm:pt modelId="{24029B81-E135-4797-BBA8-3659445BF9B4}">
      <dgm:prSet phldrT="[Texto]"/>
      <dgm:spPr/>
      <dgm:t>
        <a:bodyPr/>
        <a:lstStyle/>
        <a:p>
          <a:r>
            <a:rPr lang="es-ES" dirty="0" smtClean="0"/>
            <a:t>Siglo XV en Etiopia</a:t>
          </a:r>
          <a:endParaRPr lang="es-ES" dirty="0"/>
        </a:p>
      </dgm:t>
    </dgm:pt>
    <dgm:pt modelId="{5963BA9F-D4BA-4A96-8988-00808BA0BD2B}" type="parTrans" cxnId="{260AA25D-8232-4079-94FD-A69D6FFE1147}">
      <dgm:prSet/>
      <dgm:spPr/>
      <dgm:t>
        <a:bodyPr/>
        <a:lstStyle/>
        <a:p>
          <a:endParaRPr lang="es-ES"/>
        </a:p>
      </dgm:t>
    </dgm:pt>
    <dgm:pt modelId="{6F779FEA-3422-499F-9D2C-C4BAC5C9F339}" type="sibTrans" cxnId="{260AA25D-8232-4079-94FD-A69D6FFE1147}">
      <dgm:prSet/>
      <dgm:spPr/>
      <dgm:t>
        <a:bodyPr/>
        <a:lstStyle/>
        <a:p>
          <a:endParaRPr lang="es-ES"/>
        </a:p>
      </dgm:t>
    </dgm:pt>
    <dgm:pt modelId="{B7F8C230-A360-4743-B9DA-A7B7B1DC9D6B}">
      <dgm:prSet phldrT="[Texto]"/>
      <dgm:spPr/>
      <dgm:t>
        <a:bodyPr/>
        <a:lstStyle/>
        <a:p>
          <a:r>
            <a:rPr lang="es-ES" dirty="0" smtClean="0"/>
            <a:t>Árabes comercializan  el café</a:t>
          </a:r>
          <a:endParaRPr lang="es-ES" dirty="0"/>
        </a:p>
      </dgm:t>
    </dgm:pt>
    <dgm:pt modelId="{9A1EC700-1198-4E81-A08D-3E2273EEF293}" type="parTrans" cxnId="{1C3E9A52-01B5-4717-9FBE-F64EA379A51B}">
      <dgm:prSet/>
      <dgm:spPr/>
      <dgm:t>
        <a:bodyPr/>
        <a:lstStyle/>
        <a:p>
          <a:endParaRPr lang="es-ES"/>
        </a:p>
      </dgm:t>
    </dgm:pt>
    <dgm:pt modelId="{251561D6-8DC3-40C4-830E-55FAD68CB28F}" type="sibTrans" cxnId="{1C3E9A52-01B5-4717-9FBE-F64EA379A51B}">
      <dgm:prSet/>
      <dgm:spPr/>
      <dgm:t>
        <a:bodyPr/>
        <a:lstStyle/>
        <a:p>
          <a:endParaRPr lang="es-ES"/>
        </a:p>
      </dgm:t>
    </dgm:pt>
    <dgm:pt modelId="{4E53F798-106E-49D4-9DCB-B7A93E6CB4FB}">
      <dgm:prSet phldrT="[Texto]" custT="1"/>
      <dgm:spPr/>
      <dgm:t>
        <a:bodyPr/>
        <a:lstStyle/>
        <a:p>
          <a:r>
            <a:rPr lang="es-ES" sz="1200" dirty="0" smtClean="0"/>
            <a:t>Internacionalización, Europa, Italia 1645 e Inglaterra 1650</a:t>
          </a:r>
          <a:endParaRPr lang="es-ES" sz="1200" dirty="0"/>
        </a:p>
      </dgm:t>
    </dgm:pt>
    <dgm:pt modelId="{A6090EC2-C162-4568-834C-DB9BD5FC3F99}" type="parTrans" cxnId="{28E0EC2E-E91E-48BA-A209-0D62B9024D19}">
      <dgm:prSet/>
      <dgm:spPr/>
      <dgm:t>
        <a:bodyPr/>
        <a:lstStyle/>
        <a:p>
          <a:endParaRPr lang="es-ES"/>
        </a:p>
      </dgm:t>
    </dgm:pt>
    <dgm:pt modelId="{C6FDF206-1816-4795-8F30-BCAC923D51CF}" type="sibTrans" cxnId="{28E0EC2E-E91E-48BA-A209-0D62B9024D19}">
      <dgm:prSet/>
      <dgm:spPr/>
      <dgm:t>
        <a:bodyPr/>
        <a:lstStyle/>
        <a:p>
          <a:endParaRPr lang="es-ES"/>
        </a:p>
      </dgm:t>
    </dgm:pt>
    <dgm:pt modelId="{00A5FBA8-333A-45F0-AEC1-F60F59B84970}" type="pres">
      <dgm:prSet presAssocID="{CFA31033-EBF2-472A-B4C0-BF95D99201BB}" presName="Name0" presStyleCnt="0">
        <dgm:presLayoutVars>
          <dgm:chMax val="1"/>
          <dgm:chPref val="1"/>
          <dgm:dir/>
          <dgm:resizeHandles/>
        </dgm:presLayoutVars>
      </dgm:prSet>
      <dgm:spPr/>
      <dgm:t>
        <a:bodyPr/>
        <a:lstStyle/>
        <a:p>
          <a:endParaRPr lang="es-ES"/>
        </a:p>
      </dgm:t>
    </dgm:pt>
    <dgm:pt modelId="{A5D0CA08-D15C-4D1F-A81B-3BC309B56BD8}" type="pres">
      <dgm:prSet presAssocID="{7B3BA642-2E63-43F6-96F3-F185299CE2C5}" presName="Parent" presStyleLbl="node1" presStyleIdx="0" presStyleCnt="2">
        <dgm:presLayoutVars>
          <dgm:chMax val="4"/>
          <dgm:chPref val="3"/>
        </dgm:presLayoutVars>
      </dgm:prSet>
      <dgm:spPr/>
      <dgm:t>
        <a:bodyPr/>
        <a:lstStyle/>
        <a:p>
          <a:endParaRPr lang="es-ES"/>
        </a:p>
      </dgm:t>
    </dgm:pt>
    <dgm:pt modelId="{C3A492EF-B51B-481C-8B1E-6ECE8675BA10}" type="pres">
      <dgm:prSet presAssocID="{24029B81-E135-4797-BBA8-3659445BF9B4}" presName="Accent" presStyleLbl="node1" presStyleIdx="1" presStyleCnt="2"/>
      <dgm:spPr/>
      <dgm:t>
        <a:bodyPr/>
        <a:lstStyle/>
        <a:p>
          <a:endParaRPr lang="es-ES"/>
        </a:p>
      </dgm:t>
    </dgm:pt>
    <dgm:pt modelId="{ED4F2586-BEDF-413F-8CF8-A2921133B27E}" type="pres">
      <dgm:prSet presAssocID="{24029B81-E135-4797-BBA8-3659445BF9B4}" presName="Image1" presStyleLbl="fgImgPlace1" presStyleIdx="0" presStyleCnt="3" custScaleX="127113"/>
      <dgm:spPr>
        <a:blipFill rotWithShape="1">
          <a:blip xmlns:r="http://schemas.openxmlformats.org/officeDocument/2006/relationships" r:embed="rId1"/>
          <a:stretch>
            <a:fillRect/>
          </a:stretch>
        </a:blipFill>
      </dgm:spPr>
      <dgm:t>
        <a:bodyPr/>
        <a:lstStyle/>
        <a:p>
          <a:endParaRPr lang="es-ES"/>
        </a:p>
      </dgm:t>
    </dgm:pt>
    <dgm:pt modelId="{B4A1BBC1-B9E4-47D5-81E1-340FED447FD3}" type="pres">
      <dgm:prSet presAssocID="{24029B81-E135-4797-BBA8-3659445BF9B4}" presName="Child1" presStyleLbl="revTx" presStyleIdx="0" presStyleCnt="3" custLinFactNeighborX="15044" custLinFactNeighborY="12349">
        <dgm:presLayoutVars>
          <dgm:chMax val="0"/>
          <dgm:chPref val="0"/>
          <dgm:bulletEnabled val="1"/>
        </dgm:presLayoutVars>
      </dgm:prSet>
      <dgm:spPr/>
      <dgm:t>
        <a:bodyPr/>
        <a:lstStyle/>
        <a:p>
          <a:endParaRPr lang="es-ES"/>
        </a:p>
      </dgm:t>
    </dgm:pt>
    <dgm:pt modelId="{9CFB41CC-680E-48C3-9DD4-20A79F857974}" type="pres">
      <dgm:prSet presAssocID="{B7F8C230-A360-4743-B9DA-A7B7B1DC9D6B}" presName="Image2" presStyleCnt="0"/>
      <dgm:spPr/>
      <dgm:t>
        <a:bodyPr/>
        <a:lstStyle/>
        <a:p>
          <a:endParaRPr lang="es-ES"/>
        </a:p>
      </dgm:t>
    </dgm:pt>
    <dgm:pt modelId="{C930B673-AFB3-46C8-A6C4-8BF431ED4BF1}" type="pres">
      <dgm:prSet presAssocID="{B7F8C230-A360-4743-B9DA-A7B7B1DC9D6B}" presName="Image" presStyleLbl="fgImgPlace1" presStyleIdx="1" presStyleCnt="3" custScaleX="125357"/>
      <dgm:spPr>
        <a:blipFill rotWithShape="1">
          <a:blip xmlns:r="http://schemas.openxmlformats.org/officeDocument/2006/relationships" r:embed="rId2"/>
          <a:stretch>
            <a:fillRect/>
          </a:stretch>
        </a:blipFill>
      </dgm:spPr>
      <dgm:t>
        <a:bodyPr/>
        <a:lstStyle/>
        <a:p>
          <a:endParaRPr lang="es-ES"/>
        </a:p>
      </dgm:t>
    </dgm:pt>
    <dgm:pt modelId="{0EE1021F-9E02-4005-A081-91053ABE2D4E}" type="pres">
      <dgm:prSet presAssocID="{B7F8C230-A360-4743-B9DA-A7B7B1DC9D6B}" presName="Child2" presStyleLbl="revTx" presStyleIdx="1" presStyleCnt="3" custLinFactNeighborX="-3763" custLinFactNeighborY="98650">
        <dgm:presLayoutVars>
          <dgm:chMax val="0"/>
          <dgm:chPref val="0"/>
          <dgm:bulletEnabled val="1"/>
        </dgm:presLayoutVars>
      </dgm:prSet>
      <dgm:spPr/>
      <dgm:t>
        <a:bodyPr/>
        <a:lstStyle/>
        <a:p>
          <a:endParaRPr lang="es-ES"/>
        </a:p>
      </dgm:t>
    </dgm:pt>
    <dgm:pt modelId="{9298A2DA-F84B-4D41-8088-B1B48EC92199}" type="pres">
      <dgm:prSet presAssocID="{4E53F798-106E-49D4-9DCB-B7A93E6CB4FB}" presName="Image3" presStyleCnt="0"/>
      <dgm:spPr/>
      <dgm:t>
        <a:bodyPr/>
        <a:lstStyle/>
        <a:p>
          <a:endParaRPr lang="es-ES"/>
        </a:p>
      </dgm:t>
    </dgm:pt>
    <dgm:pt modelId="{03A09C1E-2E99-4F42-9EA2-0D908473D4F4}" type="pres">
      <dgm:prSet presAssocID="{4E53F798-106E-49D4-9DCB-B7A93E6CB4FB}" presName="Image" presStyleLbl="fgImgPlace1" presStyleIdx="2" presStyleCnt="3" custScaleX="141305" custScaleY="113842"/>
      <dgm:spPr>
        <a:blipFill rotWithShape="1">
          <a:blip xmlns:r="http://schemas.openxmlformats.org/officeDocument/2006/relationships" r:embed="rId3"/>
          <a:stretch>
            <a:fillRect/>
          </a:stretch>
        </a:blipFill>
      </dgm:spPr>
      <dgm:t>
        <a:bodyPr/>
        <a:lstStyle/>
        <a:p>
          <a:endParaRPr lang="es-ES"/>
        </a:p>
      </dgm:t>
    </dgm:pt>
    <dgm:pt modelId="{87EDA08C-BFAF-4DCE-9634-F8829833D22B}" type="pres">
      <dgm:prSet presAssocID="{4E53F798-106E-49D4-9DCB-B7A93E6CB4FB}" presName="Child3" presStyleLbl="revTx" presStyleIdx="2" presStyleCnt="3" custScaleX="155376" custLinFactY="13661" custLinFactNeighborX="-95" custLinFactNeighborY="100000">
        <dgm:presLayoutVars>
          <dgm:chMax val="0"/>
          <dgm:chPref val="0"/>
          <dgm:bulletEnabled val="1"/>
        </dgm:presLayoutVars>
      </dgm:prSet>
      <dgm:spPr/>
      <dgm:t>
        <a:bodyPr/>
        <a:lstStyle/>
        <a:p>
          <a:endParaRPr lang="es-ES"/>
        </a:p>
      </dgm:t>
    </dgm:pt>
  </dgm:ptLst>
  <dgm:cxnLst>
    <dgm:cxn modelId="{2BC8367E-5A94-45B9-9FB8-1416EE05C560}" type="presOf" srcId="{4E53F798-106E-49D4-9DCB-B7A93E6CB4FB}" destId="{87EDA08C-BFAF-4DCE-9634-F8829833D22B}" srcOrd="0" destOrd="0" presId="urn:microsoft.com/office/officeart/2011/layout/RadialPictureList"/>
    <dgm:cxn modelId="{B5B502DF-DD8A-4E51-BA4B-EC05BA923232}" type="presOf" srcId="{24029B81-E135-4797-BBA8-3659445BF9B4}" destId="{B4A1BBC1-B9E4-47D5-81E1-340FED447FD3}" srcOrd="0" destOrd="0" presId="urn:microsoft.com/office/officeart/2011/layout/RadialPictureList"/>
    <dgm:cxn modelId="{1C3E9A52-01B5-4717-9FBE-F64EA379A51B}" srcId="{7B3BA642-2E63-43F6-96F3-F185299CE2C5}" destId="{B7F8C230-A360-4743-B9DA-A7B7B1DC9D6B}" srcOrd="1" destOrd="0" parTransId="{9A1EC700-1198-4E81-A08D-3E2273EEF293}" sibTransId="{251561D6-8DC3-40C4-830E-55FAD68CB28F}"/>
    <dgm:cxn modelId="{23A2FDED-1061-4B15-8096-5B2369E7FF2E}" type="presOf" srcId="{7B3BA642-2E63-43F6-96F3-F185299CE2C5}" destId="{A5D0CA08-D15C-4D1F-A81B-3BC309B56BD8}" srcOrd="0" destOrd="0" presId="urn:microsoft.com/office/officeart/2011/layout/RadialPictureList"/>
    <dgm:cxn modelId="{B304CCF8-ED9E-4934-BCA2-4CA711A09252}" srcId="{CFA31033-EBF2-472A-B4C0-BF95D99201BB}" destId="{7B3BA642-2E63-43F6-96F3-F185299CE2C5}" srcOrd="0" destOrd="0" parTransId="{AAC76AA3-17F4-4139-B1D4-8EA1DEA74447}" sibTransId="{F555187F-D739-4955-B833-C962895B8249}"/>
    <dgm:cxn modelId="{5B059EB6-BF9E-48E4-AB6B-151E25162770}" type="presOf" srcId="{B7F8C230-A360-4743-B9DA-A7B7B1DC9D6B}" destId="{0EE1021F-9E02-4005-A081-91053ABE2D4E}" srcOrd="0" destOrd="0" presId="urn:microsoft.com/office/officeart/2011/layout/RadialPictureList"/>
    <dgm:cxn modelId="{260AA25D-8232-4079-94FD-A69D6FFE1147}" srcId="{7B3BA642-2E63-43F6-96F3-F185299CE2C5}" destId="{24029B81-E135-4797-BBA8-3659445BF9B4}" srcOrd="0" destOrd="0" parTransId="{5963BA9F-D4BA-4A96-8988-00808BA0BD2B}" sibTransId="{6F779FEA-3422-499F-9D2C-C4BAC5C9F339}"/>
    <dgm:cxn modelId="{28E0EC2E-E91E-48BA-A209-0D62B9024D19}" srcId="{7B3BA642-2E63-43F6-96F3-F185299CE2C5}" destId="{4E53F798-106E-49D4-9DCB-B7A93E6CB4FB}" srcOrd="2" destOrd="0" parTransId="{A6090EC2-C162-4568-834C-DB9BD5FC3F99}" sibTransId="{C6FDF206-1816-4795-8F30-BCAC923D51CF}"/>
    <dgm:cxn modelId="{1D70E230-82BB-42CC-9448-DF092DC0CBC4}" type="presOf" srcId="{CFA31033-EBF2-472A-B4C0-BF95D99201BB}" destId="{00A5FBA8-333A-45F0-AEC1-F60F59B84970}" srcOrd="0" destOrd="0" presId="urn:microsoft.com/office/officeart/2011/layout/RadialPictureList"/>
    <dgm:cxn modelId="{717F378C-E791-4C40-BA40-386AF5AE8D91}" type="presParOf" srcId="{00A5FBA8-333A-45F0-AEC1-F60F59B84970}" destId="{A5D0CA08-D15C-4D1F-A81B-3BC309B56BD8}" srcOrd="0" destOrd="0" presId="urn:microsoft.com/office/officeart/2011/layout/RadialPictureList"/>
    <dgm:cxn modelId="{0F4750DB-066C-4A98-B0B0-12D79C09E7E5}" type="presParOf" srcId="{00A5FBA8-333A-45F0-AEC1-F60F59B84970}" destId="{C3A492EF-B51B-481C-8B1E-6ECE8675BA10}" srcOrd="1" destOrd="0" presId="urn:microsoft.com/office/officeart/2011/layout/RadialPictureList"/>
    <dgm:cxn modelId="{1A802623-59AF-473B-A8E4-99D3AA8D804A}" type="presParOf" srcId="{00A5FBA8-333A-45F0-AEC1-F60F59B84970}" destId="{ED4F2586-BEDF-413F-8CF8-A2921133B27E}" srcOrd="2" destOrd="0" presId="urn:microsoft.com/office/officeart/2011/layout/RadialPictureList"/>
    <dgm:cxn modelId="{CE33F6F1-0A1D-45D0-B945-3115AE88BE97}" type="presParOf" srcId="{00A5FBA8-333A-45F0-AEC1-F60F59B84970}" destId="{B4A1BBC1-B9E4-47D5-81E1-340FED447FD3}" srcOrd="3" destOrd="0" presId="urn:microsoft.com/office/officeart/2011/layout/RadialPictureList"/>
    <dgm:cxn modelId="{5C870F5E-BC34-48B2-880E-07555CCC95D8}" type="presParOf" srcId="{00A5FBA8-333A-45F0-AEC1-F60F59B84970}" destId="{9CFB41CC-680E-48C3-9DD4-20A79F857974}" srcOrd="4" destOrd="0" presId="urn:microsoft.com/office/officeart/2011/layout/RadialPictureList"/>
    <dgm:cxn modelId="{19DCEB8C-BDCE-4E5D-8FE5-DD3C5EF3BF8A}" type="presParOf" srcId="{9CFB41CC-680E-48C3-9DD4-20A79F857974}" destId="{C930B673-AFB3-46C8-A6C4-8BF431ED4BF1}" srcOrd="0" destOrd="0" presId="urn:microsoft.com/office/officeart/2011/layout/RadialPictureList"/>
    <dgm:cxn modelId="{EBA824A1-05BC-4C03-ABA3-5F89DB4250AC}" type="presParOf" srcId="{00A5FBA8-333A-45F0-AEC1-F60F59B84970}" destId="{0EE1021F-9E02-4005-A081-91053ABE2D4E}" srcOrd="5" destOrd="0" presId="urn:microsoft.com/office/officeart/2011/layout/RadialPictureList"/>
    <dgm:cxn modelId="{7DA26420-225A-42DE-96E7-36327B0F4BAB}" type="presParOf" srcId="{00A5FBA8-333A-45F0-AEC1-F60F59B84970}" destId="{9298A2DA-F84B-4D41-8088-B1B48EC92199}" srcOrd="6" destOrd="0" presId="urn:microsoft.com/office/officeart/2011/layout/RadialPictureList"/>
    <dgm:cxn modelId="{D0493F6C-3D81-4FB4-86AD-B4ECDA37B614}" type="presParOf" srcId="{9298A2DA-F84B-4D41-8088-B1B48EC92199}" destId="{03A09C1E-2E99-4F42-9EA2-0D908473D4F4}" srcOrd="0" destOrd="0" presId="urn:microsoft.com/office/officeart/2011/layout/RadialPictureList"/>
    <dgm:cxn modelId="{D2095C6F-64CC-4A2E-ACF3-6BB6E59926B1}" type="presParOf" srcId="{00A5FBA8-333A-45F0-AEC1-F60F59B84970}" destId="{87EDA08C-BFAF-4DCE-9634-F8829833D22B}"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0D7CE-F60D-4095-B136-B7B1CF8A4BC4}"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s-ES"/>
        </a:p>
      </dgm:t>
    </dgm:pt>
    <dgm:pt modelId="{8B833D6E-0C00-4032-89A9-19BF3EC27E37}">
      <dgm:prSet phldrT="[Texto]"/>
      <dgm:spPr/>
      <dgm:t>
        <a:bodyPr/>
        <a:lstStyle/>
        <a:p>
          <a:r>
            <a:rPr lang="es-ES" smtClean="0"/>
            <a:t>Llega en 1800 </a:t>
          </a:r>
          <a:endParaRPr lang="es-ES" dirty="0"/>
        </a:p>
      </dgm:t>
    </dgm:pt>
    <dgm:pt modelId="{57EF0059-F76E-4E32-A2D8-98063DDFE599}" type="parTrans" cxnId="{D17F644A-DC49-4219-9502-C0D3F12A6050}">
      <dgm:prSet/>
      <dgm:spPr/>
      <dgm:t>
        <a:bodyPr/>
        <a:lstStyle/>
        <a:p>
          <a:endParaRPr lang="es-ES"/>
        </a:p>
      </dgm:t>
    </dgm:pt>
    <dgm:pt modelId="{1B264433-B20D-4E0B-AB45-B329FD256C7E}" type="sibTrans" cxnId="{D17F644A-DC49-4219-9502-C0D3F12A6050}">
      <dgm:prSet/>
      <dgm:spPr/>
      <dgm:t>
        <a:bodyPr/>
        <a:lstStyle/>
        <a:p>
          <a:endParaRPr lang="es-ES"/>
        </a:p>
      </dgm:t>
    </dgm:pt>
    <dgm:pt modelId="{1CA43C4F-8B00-429A-BB3B-50EF76988A81}">
      <dgm:prSet phldrT="[Texto]"/>
      <dgm:spPr/>
      <dgm:t>
        <a:bodyPr/>
        <a:lstStyle/>
        <a:p>
          <a:r>
            <a:rPr lang="es-ES" smtClean="0"/>
            <a:t>1830 producción café arábigo Manabí</a:t>
          </a:r>
          <a:endParaRPr lang="es-ES" dirty="0"/>
        </a:p>
      </dgm:t>
    </dgm:pt>
    <dgm:pt modelId="{66A405BB-CDFD-4D9F-A33C-6CFDFD2B6649}" type="parTrans" cxnId="{58507345-6B5E-4B50-9F8E-460DAC1632AF}">
      <dgm:prSet/>
      <dgm:spPr/>
      <dgm:t>
        <a:bodyPr/>
        <a:lstStyle/>
        <a:p>
          <a:endParaRPr lang="es-ES"/>
        </a:p>
      </dgm:t>
    </dgm:pt>
    <dgm:pt modelId="{FEE3DBC0-9668-451C-A10D-34AF60E74BA8}" type="sibTrans" cxnId="{58507345-6B5E-4B50-9F8E-460DAC1632AF}">
      <dgm:prSet/>
      <dgm:spPr/>
      <dgm:t>
        <a:bodyPr/>
        <a:lstStyle/>
        <a:p>
          <a:endParaRPr lang="es-ES"/>
        </a:p>
      </dgm:t>
    </dgm:pt>
    <dgm:pt modelId="{0CEF23C1-FBC7-4108-B93C-E9BA09EF0D45}">
      <dgm:prSet phldrT="[Texto]"/>
      <dgm:spPr/>
      <dgm:t>
        <a:bodyPr/>
        <a:lstStyle/>
        <a:p>
          <a:r>
            <a:rPr lang="es-ES" smtClean="0"/>
            <a:t>Los años 50 especie robusta en zonas tropicales humedad costa</a:t>
          </a:r>
          <a:endParaRPr lang="es-ES" dirty="0"/>
        </a:p>
      </dgm:t>
    </dgm:pt>
    <dgm:pt modelId="{4FD8830E-F351-44AF-ABEE-428F3393C199}" type="parTrans" cxnId="{E2D5DD53-A9D2-408B-A69D-C49D7EED4B64}">
      <dgm:prSet/>
      <dgm:spPr/>
      <dgm:t>
        <a:bodyPr/>
        <a:lstStyle/>
        <a:p>
          <a:endParaRPr lang="es-ES"/>
        </a:p>
      </dgm:t>
    </dgm:pt>
    <dgm:pt modelId="{8D6807F4-E2C9-46D0-B96C-0FC5606F87C2}" type="sibTrans" cxnId="{E2D5DD53-A9D2-408B-A69D-C49D7EED4B64}">
      <dgm:prSet/>
      <dgm:spPr/>
      <dgm:t>
        <a:bodyPr/>
        <a:lstStyle/>
        <a:p>
          <a:endParaRPr lang="es-ES"/>
        </a:p>
      </dgm:t>
    </dgm:pt>
    <dgm:pt modelId="{103C4D13-533E-4676-8C26-FBDA75AB7FDA}">
      <dgm:prSet phldrT="[Texto]"/>
      <dgm:spPr/>
      <dgm:t>
        <a:bodyPr/>
        <a:lstStyle/>
        <a:p>
          <a:r>
            <a:rPr lang="es-ES" dirty="0" smtClean="0"/>
            <a:t>En el siglo XX  fue el primer ingreso de divisas; años 70 y 80</a:t>
          </a:r>
          <a:endParaRPr lang="es-ES" dirty="0"/>
        </a:p>
      </dgm:t>
    </dgm:pt>
    <dgm:pt modelId="{593F1957-C3D6-488B-8904-56FD6BC5DECB}" type="parTrans" cxnId="{FE92EF0E-7209-4A9E-B8B8-47ABC701B784}">
      <dgm:prSet/>
      <dgm:spPr/>
      <dgm:t>
        <a:bodyPr/>
        <a:lstStyle/>
        <a:p>
          <a:endParaRPr lang="es-ES"/>
        </a:p>
      </dgm:t>
    </dgm:pt>
    <dgm:pt modelId="{12986582-8691-4FC2-8D0F-56F4034409C5}" type="sibTrans" cxnId="{FE92EF0E-7209-4A9E-B8B8-47ABC701B784}">
      <dgm:prSet/>
      <dgm:spPr/>
      <dgm:t>
        <a:bodyPr/>
        <a:lstStyle/>
        <a:p>
          <a:endParaRPr lang="es-ES"/>
        </a:p>
      </dgm:t>
    </dgm:pt>
    <dgm:pt modelId="{6587D3EE-078B-4739-B07C-C375083FB8EA}">
      <dgm:prSet phldrT="[Texto]"/>
      <dgm:spPr/>
      <dgm:t>
        <a:bodyPr/>
        <a:lstStyle/>
        <a:p>
          <a:r>
            <a:rPr lang="es-ES" smtClean="0"/>
            <a:t>1989 decae por la ruptura Acuerdo Internacional del Café </a:t>
          </a:r>
          <a:endParaRPr lang="es-ES" dirty="0"/>
        </a:p>
      </dgm:t>
    </dgm:pt>
    <dgm:pt modelId="{1E140BA2-3D72-41CA-86AF-A13125526711}" type="parTrans" cxnId="{C77A38F2-D8F8-4DE6-9AEE-935CA1303A3D}">
      <dgm:prSet/>
      <dgm:spPr/>
      <dgm:t>
        <a:bodyPr/>
        <a:lstStyle/>
        <a:p>
          <a:endParaRPr lang="es-ES"/>
        </a:p>
      </dgm:t>
    </dgm:pt>
    <dgm:pt modelId="{5257BF5F-043F-4D85-A016-C490956C2168}" type="sibTrans" cxnId="{C77A38F2-D8F8-4DE6-9AEE-935CA1303A3D}">
      <dgm:prSet/>
      <dgm:spPr/>
      <dgm:t>
        <a:bodyPr/>
        <a:lstStyle/>
        <a:p>
          <a:endParaRPr lang="es-ES"/>
        </a:p>
      </dgm:t>
    </dgm:pt>
    <dgm:pt modelId="{339E2185-C9DA-4C13-ABC3-016EE771359B}">
      <dgm:prSet phldrT="[Texto]"/>
      <dgm:spPr/>
      <dgm:t>
        <a:bodyPr/>
        <a:lstStyle/>
        <a:p>
          <a:r>
            <a:rPr lang="es-ES" dirty="0" smtClean="0"/>
            <a:t>En 1890 mejoró la demanda  y nace los cafés especiales   </a:t>
          </a:r>
          <a:endParaRPr lang="es-ES" dirty="0"/>
        </a:p>
      </dgm:t>
    </dgm:pt>
    <dgm:pt modelId="{48C5E136-BC68-4F8F-870B-D5202F990D72}" type="parTrans" cxnId="{4B8D6BFA-B916-4413-B6D4-3AA81920E056}">
      <dgm:prSet/>
      <dgm:spPr/>
      <dgm:t>
        <a:bodyPr/>
        <a:lstStyle/>
        <a:p>
          <a:endParaRPr lang="es-ES"/>
        </a:p>
      </dgm:t>
    </dgm:pt>
    <dgm:pt modelId="{C27C27BA-07AE-4184-9DF5-C9991D6CBCB1}" type="sibTrans" cxnId="{4B8D6BFA-B916-4413-B6D4-3AA81920E056}">
      <dgm:prSet/>
      <dgm:spPr/>
      <dgm:t>
        <a:bodyPr/>
        <a:lstStyle/>
        <a:p>
          <a:endParaRPr lang="es-ES"/>
        </a:p>
      </dgm:t>
    </dgm:pt>
    <dgm:pt modelId="{1B3D1BAE-A884-479D-800D-37D4465BADEE}" type="pres">
      <dgm:prSet presAssocID="{4800D7CE-F60D-4095-B136-B7B1CF8A4BC4}" presName="Name0" presStyleCnt="0">
        <dgm:presLayoutVars>
          <dgm:dir/>
          <dgm:resizeHandles/>
        </dgm:presLayoutVars>
      </dgm:prSet>
      <dgm:spPr/>
      <dgm:t>
        <a:bodyPr/>
        <a:lstStyle/>
        <a:p>
          <a:endParaRPr lang="es-ES"/>
        </a:p>
      </dgm:t>
    </dgm:pt>
    <dgm:pt modelId="{DAB54B5D-7053-457A-9E07-8196661630AB}" type="pres">
      <dgm:prSet presAssocID="{8B833D6E-0C00-4032-89A9-19BF3EC27E37}" presName="compNode" presStyleCnt="0"/>
      <dgm:spPr/>
      <dgm:t>
        <a:bodyPr/>
        <a:lstStyle/>
        <a:p>
          <a:endParaRPr lang="es-ES"/>
        </a:p>
      </dgm:t>
    </dgm:pt>
    <dgm:pt modelId="{5197823E-B2EE-4498-9B56-9D21314AAE96}" type="pres">
      <dgm:prSet presAssocID="{8B833D6E-0C00-4032-89A9-19BF3EC27E37}" presName="dummyConnPt" presStyleCnt="0"/>
      <dgm:spPr/>
      <dgm:t>
        <a:bodyPr/>
        <a:lstStyle/>
        <a:p>
          <a:endParaRPr lang="es-ES"/>
        </a:p>
      </dgm:t>
    </dgm:pt>
    <dgm:pt modelId="{C4E9AF74-7452-4102-B5B0-AEC1E1A3E1A4}" type="pres">
      <dgm:prSet presAssocID="{8B833D6E-0C00-4032-89A9-19BF3EC27E37}" presName="node" presStyleLbl="node1" presStyleIdx="0" presStyleCnt="6">
        <dgm:presLayoutVars>
          <dgm:bulletEnabled val="1"/>
        </dgm:presLayoutVars>
      </dgm:prSet>
      <dgm:spPr/>
      <dgm:t>
        <a:bodyPr/>
        <a:lstStyle/>
        <a:p>
          <a:endParaRPr lang="es-ES"/>
        </a:p>
      </dgm:t>
    </dgm:pt>
    <dgm:pt modelId="{658D41E7-0ABD-49FB-8C79-91F2FBD669C6}" type="pres">
      <dgm:prSet presAssocID="{1B264433-B20D-4E0B-AB45-B329FD256C7E}" presName="sibTrans" presStyleLbl="bgSibTrans2D1" presStyleIdx="0" presStyleCnt="5"/>
      <dgm:spPr/>
      <dgm:t>
        <a:bodyPr/>
        <a:lstStyle/>
        <a:p>
          <a:endParaRPr lang="es-ES"/>
        </a:p>
      </dgm:t>
    </dgm:pt>
    <dgm:pt modelId="{93F246A6-6D76-4287-A5F6-B5E80B05266B}" type="pres">
      <dgm:prSet presAssocID="{1CA43C4F-8B00-429A-BB3B-50EF76988A81}" presName="compNode" presStyleCnt="0"/>
      <dgm:spPr/>
      <dgm:t>
        <a:bodyPr/>
        <a:lstStyle/>
        <a:p>
          <a:endParaRPr lang="es-ES"/>
        </a:p>
      </dgm:t>
    </dgm:pt>
    <dgm:pt modelId="{A2773B89-D061-439F-A9A6-65FC57765117}" type="pres">
      <dgm:prSet presAssocID="{1CA43C4F-8B00-429A-BB3B-50EF76988A81}" presName="dummyConnPt" presStyleCnt="0"/>
      <dgm:spPr/>
      <dgm:t>
        <a:bodyPr/>
        <a:lstStyle/>
        <a:p>
          <a:endParaRPr lang="es-ES"/>
        </a:p>
      </dgm:t>
    </dgm:pt>
    <dgm:pt modelId="{E067906C-EED8-4AD0-8DA3-545F1136D524}" type="pres">
      <dgm:prSet presAssocID="{1CA43C4F-8B00-429A-BB3B-50EF76988A81}" presName="node" presStyleLbl="node1" presStyleIdx="1" presStyleCnt="6">
        <dgm:presLayoutVars>
          <dgm:bulletEnabled val="1"/>
        </dgm:presLayoutVars>
      </dgm:prSet>
      <dgm:spPr/>
      <dgm:t>
        <a:bodyPr/>
        <a:lstStyle/>
        <a:p>
          <a:endParaRPr lang="es-ES"/>
        </a:p>
      </dgm:t>
    </dgm:pt>
    <dgm:pt modelId="{25AB8639-2FBD-4965-830C-C135246A804D}" type="pres">
      <dgm:prSet presAssocID="{FEE3DBC0-9668-451C-A10D-34AF60E74BA8}" presName="sibTrans" presStyleLbl="bgSibTrans2D1" presStyleIdx="1" presStyleCnt="5"/>
      <dgm:spPr/>
      <dgm:t>
        <a:bodyPr/>
        <a:lstStyle/>
        <a:p>
          <a:endParaRPr lang="es-ES"/>
        </a:p>
      </dgm:t>
    </dgm:pt>
    <dgm:pt modelId="{0958EF38-19B6-4CEA-9E6E-51D099CF9D8F}" type="pres">
      <dgm:prSet presAssocID="{0CEF23C1-FBC7-4108-B93C-E9BA09EF0D45}" presName="compNode" presStyleCnt="0"/>
      <dgm:spPr/>
      <dgm:t>
        <a:bodyPr/>
        <a:lstStyle/>
        <a:p>
          <a:endParaRPr lang="es-ES"/>
        </a:p>
      </dgm:t>
    </dgm:pt>
    <dgm:pt modelId="{76175346-E508-4049-B4A3-E4234AA7B833}" type="pres">
      <dgm:prSet presAssocID="{0CEF23C1-FBC7-4108-B93C-E9BA09EF0D45}" presName="dummyConnPt" presStyleCnt="0"/>
      <dgm:spPr/>
      <dgm:t>
        <a:bodyPr/>
        <a:lstStyle/>
        <a:p>
          <a:endParaRPr lang="es-ES"/>
        </a:p>
      </dgm:t>
    </dgm:pt>
    <dgm:pt modelId="{19058018-CBFD-47EC-9D8C-65187DD92C62}" type="pres">
      <dgm:prSet presAssocID="{0CEF23C1-FBC7-4108-B93C-E9BA09EF0D45}" presName="node" presStyleLbl="node1" presStyleIdx="2" presStyleCnt="6">
        <dgm:presLayoutVars>
          <dgm:bulletEnabled val="1"/>
        </dgm:presLayoutVars>
      </dgm:prSet>
      <dgm:spPr/>
      <dgm:t>
        <a:bodyPr/>
        <a:lstStyle/>
        <a:p>
          <a:endParaRPr lang="es-ES"/>
        </a:p>
      </dgm:t>
    </dgm:pt>
    <dgm:pt modelId="{701F9C4D-9C6A-4EC1-AE31-7CDF11964D2C}" type="pres">
      <dgm:prSet presAssocID="{8D6807F4-E2C9-46D0-B96C-0FC5606F87C2}" presName="sibTrans" presStyleLbl="bgSibTrans2D1" presStyleIdx="2" presStyleCnt="5"/>
      <dgm:spPr/>
      <dgm:t>
        <a:bodyPr/>
        <a:lstStyle/>
        <a:p>
          <a:endParaRPr lang="es-ES"/>
        </a:p>
      </dgm:t>
    </dgm:pt>
    <dgm:pt modelId="{DCF13356-F604-49AE-B64A-8632F8EC8B41}" type="pres">
      <dgm:prSet presAssocID="{103C4D13-533E-4676-8C26-FBDA75AB7FDA}" presName="compNode" presStyleCnt="0"/>
      <dgm:spPr/>
      <dgm:t>
        <a:bodyPr/>
        <a:lstStyle/>
        <a:p>
          <a:endParaRPr lang="es-ES"/>
        </a:p>
      </dgm:t>
    </dgm:pt>
    <dgm:pt modelId="{46338601-A54D-432E-8BFA-A2944378760F}" type="pres">
      <dgm:prSet presAssocID="{103C4D13-533E-4676-8C26-FBDA75AB7FDA}" presName="dummyConnPt" presStyleCnt="0"/>
      <dgm:spPr/>
      <dgm:t>
        <a:bodyPr/>
        <a:lstStyle/>
        <a:p>
          <a:endParaRPr lang="es-ES"/>
        </a:p>
      </dgm:t>
    </dgm:pt>
    <dgm:pt modelId="{B8AADE55-A8FD-413D-B55F-FFD202E97264}" type="pres">
      <dgm:prSet presAssocID="{103C4D13-533E-4676-8C26-FBDA75AB7FDA}" presName="node" presStyleLbl="node1" presStyleIdx="3" presStyleCnt="6">
        <dgm:presLayoutVars>
          <dgm:bulletEnabled val="1"/>
        </dgm:presLayoutVars>
      </dgm:prSet>
      <dgm:spPr/>
      <dgm:t>
        <a:bodyPr/>
        <a:lstStyle/>
        <a:p>
          <a:endParaRPr lang="es-ES"/>
        </a:p>
      </dgm:t>
    </dgm:pt>
    <dgm:pt modelId="{26D20762-E479-4687-83BF-D2481BBC9E79}" type="pres">
      <dgm:prSet presAssocID="{12986582-8691-4FC2-8D0F-56F4034409C5}" presName="sibTrans" presStyleLbl="bgSibTrans2D1" presStyleIdx="3" presStyleCnt="5"/>
      <dgm:spPr/>
      <dgm:t>
        <a:bodyPr/>
        <a:lstStyle/>
        <a:p>
          <a:endParaRPr lang="es-ES"/>
        </a:p>
      </dgm:t>
    </dgm:pt>
    <dgm:pt modelId="{741E3FBA-62C4-4A4A-8230-BF2F18C3CE44}" type="pres">
      <dgm:prSet presAssocID="{6587D3EE-078B-4739-B07C-C375083FB8EA}" presName="compNode" presStyleCnt="0"/>
      <dgm:spPr/>
      <dgm:t>
        <a:bodyPr/>
        <a:lstStyle/>
        <a:p>
          <a:endParaRPr lang="es-ES"/>
        </a:p>
      </dgm:t>
    </dgm:pt>
    <dgm:pt modelId="{FAD60ABB-52A2-4916-9BC0-94294F88155A}" type="pres">
      <dgm:prSet presAssocID="{6587D3EE-078B-4739-B07C-C375083FB8EA}" presName="dummyConnPt" presStyleCnt="0"/>
      <dgm:spPr/>
      <dgm:t>
        <a:bodyPr/>
        <a:lstStyle/>
        <a:p>
          <a:endParaRPr lang="es-ES"/>
        </a:p>
      </dgm:t>
    </dgm:pt>
    <dgm:pt modelId="{46B9910D-3F7B-4E04-948F-74541F055BF1}" type="pres">
      <dgm:prSet presAssocID="{6587D3EE-078B-4739-B07C-C375083FB8EA}" presName="node" presStyleLbl="node1" presStyleIdx="4" presStyleCnt="6">
        <dgm:presLayoutVars>
          <dgm:bulletEnabled val="1"/>
        </dgm:presLayoutVars>
      </dgm:prSet>
      <dgm:spPr/>
      <dgm:t>
        <a:bodyPr/>
        <a:lstStyle/>
        <a:p>
          <a:endParaRPr lang="es-ES"/>
        </a:p>
      </dgm:t>
    </dgm:pt>
    <dgm:pt modelId="{FFCE5D0D-1DEA-4E05-999C-29E29931245A}" type="pres">
      <dgm:prSet presAssocID="{5257BF5F-043F-4D85-A016-C490956C2168}" presName="sibTrans" presStyleLbl="bgSibTrans2D1" presStyleIdx="4" presStyleCnt="5"/>
      <dgm:spPr/>
      <dgm:t>
        <a:bodyPr/>
        <a:lstStyle/>
        <a:p>
          <a:endParaRPr lang="es-ES"/>
        </a:p>
      </dgm:t>
    </dgm:pt>
    <dgm:pt modelId="{E21F7880-7CDF-49F7-88A9-D9F08FDF2847}" type="pres">
      <dgm:prSet presAssocID="{339E2185-C9DA-4C13-ABC3-016EE771359B}" presName="compNode" presStyleCnt="0"/>
      <dgm:spPr/>
      <dgm:t>
        <a:bodyPr/>
        <a:lstStyle/>
        <a:p>
          <a:endParaRPr lang="es-ES"/>
        </a:p>
      </dgm:t>
    </dgm:pt>
    <dgm:pt modelId="{026078D6-76C5-4802-98FD-AC9E462C6C02}" type="pres">
      <dgm:prSet presAssocID="{339E2185-C9DA-4C13-ABC3-016EE771359B}" presName="dummyConnPt" presStyleCnt="0"/>
      <dgm:spPr/>
      <dgm:t>
        <a:bodyPr/>
        <a:lstStyle/>
        <a:p>
          <a:endParaRPr lang="es-ES"/>
        </a:p>
      </dgm:t>
    </dgm:pt>
    <dgm:pt modelId="{A53A0CB6-B960-42D0-B241-55676AD78E5D}" type="pres">
      <dgm:prSet presAssocID="{339E2185-C9DA-4C13-ABC3-016EE771359B}" presName="node" presStyleLbl="node1" presStyleIdx="5" presStyleCnt="6">
        <dgm:presLayoutVars>
          <dgm:bulletEnabled val="1"/>
        </dgm:presLayoutVars>
      </dgm:prSet>
      <dgm:spPr/>
      <dgm:t>
        <a:bodyPr/>
        <a:lstStyle/>
        <a:p>
          <a:endParaRPr lang="es-ES"/>
        </a:p>
      </dgm:t>
    </dgm:pt>
  </dgm:ptLst>
  <dgm:cxnLst>
    <dgm:cxn modelId="{C77A38F2-D8F8-4DE6-9AEE-935CA1303A3D}" srcId="{4800D7CE-F60D-4095-B136-B7B1CF8A4BC4}" destId="{6587D3EE-078B-4739-B07C-C375083FB8EA}" srcOrd="4" destOrd="0" parTransId="{1E140BA2-3D72-41CA-86AF-A13125526711}" sibTransId="{5257BF5F-043F-4D85-A016-C490956C2168}"/>
    <dgm:cxn modelId="{F83C964F-1CF4-4D47-BB85-13A3B6460DBA}" type="presOf" srcId="{4800D7CE-F60D-4095-B136-B7B1CF8A4BC4}" destId="{1B3D1BAE-A884-479D-800D-37D4465BADEE}" srcOrd="0" destOrd="0" presId="urn:microsoft.com/office/officeart/2005/8/layout/bProcess4"/>
    <dgm:cxn modelId="{82D74B69-E2D4-4F27-8773-BF5DD0ED4FA0}" type="presOf" srcId="{8D6807F4-E2C9-46D0-B96C-0FC5606F87C2}" destId="{701F9C4D-9C6A-4EC1-AE31-7CDF11964D2C}" srcOrd="0" destOrd="0" presId="urn:microsoft.com/office/officeart/2005/8/layout/bProcess4"/>
    <dgm:cxn modelId="{C4E91335-99D4-41C5-920A-F40596460E4F}" type="presOf" srcId="{5257BF5F-043F-4D85-A016-C490956C2168}" destId="{FFCE5D0D-1DEA-4E05-999C-29E29931245A}" srcOrd="0" destOrd="0" presId="urn:microsoft.com/office/officeart/2005/8/layout/bProcess4"/>
    <dgm:cxn modelId="{F08F564B-7973-4BE1-9987-C5AC370BEAAB}" type="presOf" srcId="{6587D3EE-078B-4739-B07C-C375083FB8EA}" destId="{46B9910D-3F7B-4E04-948F-74541F055BF1}" srcOrd="0" destOrd="0" presId="urn:microsoft.com/office/officeart/2005/8/layout/bProcess4"/>
    <dgm:cxn modelId="{2199525F-B783-464C-9A0A-652E2451938F}" type="presOf" srcId="{339E2185-C9DA-4C13-ABC3-016EE771359B}" destId="{A53A0CB6-B960-42D0-B241-55676AD78E5D}" srcOrd="0" destOrd="0" presId="urn:microsoft.com/office/officeart/2005/8/layout/bProcess4"/>
    <dgm:cxn modelId="{491AE04B-357C-45D8-9EAC-A4C43BE5FBED}" type="presOf" srcId="{8B833D6E-0C00-4032-89A9-19BF3EC27E37}" destId="{C4E9AF74-7452-4102-B5B0-AEC1E1A3E1A4}" srcOrd="0" destOrd="0" presId="urn:microsoft.com/office/officeart/2005/8/layout/bProcess4"/>
    <dgm:cxn modelId="{ACBF607D-010C-486C-BEF7-0245DEE6E693}" type="presOf" srcId="{12986582-8691-4FC2-8D0F-56F4034409C5}" destId="{26D20762-E479-4687-83BF-D2481BBC9E79}" srcOrd="0" destOrd="0" presId="urn:microsoft.com/office/officeart/2005/8/layout/bProcess4"/>
    <dgm:cxn modelId="{C283B7BC-DA18-4B75-BB28-5EE7AB889A99}" type="presOf" srcId="{1CA43C4F-8B00-429A-BB3B-50EF76988A81}" destId="{E067906C-EED8-4AD0-8DA3-545F1136D524}" srcOrd="0" destOrd="0" presId="urn:microsoft.com/office/officeart/2005/8/layout/bProcess4"/>
    <dgm:cxn modelId="{4B8D6BFA-B916-4413-B6D4-3AA81920E056}" srcId="{4800D7CE-F60D-4095-B136-B7B1CF8A4BC4}" destId="{339E2185-C9DA-4C13-ABC3-016EE771359B}" srcOrd="5" destOrd="0" parTransId="{48C5E136-BC68-4F8F-870B-D5202F990D72}" sibTransId="{C27C27BA-07AE-4184-9DF5-C9991D6CBCB1}"/>
    <dgm:cxn modelId="{B23D5507-FD29-47DB-BBF9-EA13C969EBA6}" type="presOf" srcId="{103C4D13-533E-4676-8C26-FBDA75AB7FDA}" destId="{B8AADE55-A8FD-413D-B55F-FFD202E97264}" srcOrd="0" destOrd="0" presId="urn:microsoft.com/office/officeart/2005/8/layout/bProcess4"/>
    <dgm:cxn modelId="{FE92EF0E-7209-4A9E-B8B8-47ABC701B784}" srcId="{4800D7CE-F60D-4095-B136-B7B1CF8A4BC4}" destId="{103C4D13-533E-4676-8C26-FBDA75AB7FDA}" srcOrd="3" destOrd="0" parTransId="{593F1957-C3D6-488B-8904-56FD6BC5DECB}" sibTransId="{12986582-8691-4FC2-8D0F-56F4034409C5}"/>
    <dgm:cxn modelId="{E2D5DD53-A9D2-408B-A69D-C49D7EED4B64}" srcId="{4800D7CE-F60D-4095-B136-B7B1CF8A4BC4}" destId="{0CEF23C1-FBC7-4108-B93C-E9BA09EF0D45}" srcOrd="2" destOrd="0" parTransId="{4FD8830E-F351-44AF-ABEE-428F3393C199}" sibTransId="{8D6807F4-E2C9-46D0-B96C-0FC5606F87C2}"/>
    <dgm:cxn modelId="{D17F644A-DC49-4219-9502-C0D3F12A6050}" srcId="{4800D7CE-F60D-4095-B136-B7B1CF8A4BC4}" destId="{8B833D6E-0C00-4032-89A9-19BF3EC27E37}" srcOrd="0" destOrd="0" parTransId="{57EF0059-F76E-4E32-A2D8-98063DDFE599}" sibTransId="{1B264433-B20D-4E0B-AB45-B329FD256C7E}"/>
    <dgm:cxn modelId="{EEBC133C-957C-4069-BF36-73DE63CA45D3}" type="presOf" srcId="{0CEF23C1-FBC7-4108-B93C-E9BA09EF0D45}" destId="{19058018-CBFD-47EC-9D8C-65187DD92C62}" srcOrd="0" destOrd="0" presId="urn:microsoft.com/office/officeart/2005/8/layout/bProcess4"/>
    <dgm:cxn modelId="{58507345-6B5E-4B50-9F8E-460DAC1632AF}" srcId="{4800D7CE-F60D-4095-B136-B7B1CF8A4BC4}" destId="{1CA43C4F-8B00-429A-BB3B-50EF76988A81}" srcOrd="1" destOrd="0" parTransId="{66A405BB-CDFD-4D9F-A33C-6CFDFD2B6649}" sibTransId="{FEE3DBC0-9668-451C-A10D-34AF60E74BA8}"/>
    <dgm:cxn modelId="{A56F3C08-7B6C-4388-8DEB-93DB2AAF96CC}" type="presOf" srcId="{FEE3DBC0-9668-451C-A10D-34AF60E74BA8}" destId="{25AB8639-2FBD-4965-830C-C135246A804D}" srcOrd="0" destOrd="0" presId="urn:microsoft.com/office/officeart/2005/8/layout/bProcess4"/>
    <dgm:cxn modelId="{BA710BB5-E4F5-424A-9D01-C85E590C1E4A}" type="presOf" srcId="{1B264433-B20D-4E0B-AB45-B329FD256C7E}" destId="{658D41E7-0ABD-49FB-8C79-91F2FBD669C6}" srcOrd="0" destOrd="0" presId="urn:microsoft.com/office/officeart/2005/8/layout/bProcess4"/>
    <dgm:cxn modelId="{4C6E7510-176D-4A8B-8B99-391BD1F655CD}" type="presParOf" srcId="{1B3D1BAE-A884-479D-800D-37D4465BADEE}" destId="{DAB54B5D-7053-457A-9E07-8196661630AB}" srcOrd="0" destOrd="0" presId="urn:microsoft.com/office/officeart/2005/8/layout/bProcess4"/>
    <dgm:cxn modelId="{5C707C3B-60CC-4BA9-A4A1-93B5172DC9F6}" type="presParOf" srcId="{DAB54B5D-7053-457A-9E07-8196661630AB}" destId="{5197823E-B2EE-4498-9B56-9D21314AAE96}" srcOrd="0" destOrd="0" presId="urn:microsoft.com/office/officeart/2005/8/layout/bProcess4"/>
    <dgm:cxn modelId="{ADE2D749-1594-4792-B678-00E437501DF5}" type="presParOf" srcId="{DAB54B5D-7053-457A-9E07-8196661630AB}" destId="{C4E9AF74-7452-4102-B5B0-AEC1E1A3E1A4}" srcOrd="1" destOrd="0" presId="urn:microsoft.com/office/officeart/2005/8/layout/bProcess4"/>
    <dgm:cxn modelId="{D6DF49AE-9EA7-4E37-8623-ECD6D7CE6D37}" type="presParOf" srcId="{1B3D1BAE-A884-479D-800D-37D4465BADEE}" destId="{658D41E7-0ABD-49FB-8C79-91F2FBD669C6}" srcOrd="1" destOrd="0" presId="urn:microsoft.com/office/officeart/2005/8/layout/bProcess4"/>
    <dgm:cxn modelId="{05D53CE0-0923-42A1-A592-AB74BC2BD5BD}" type="presParOf" srcId="{1B3D1BAE-A884-479D-800D-37D4465BADEE}" destId="{93F246A6-6D76-4287-A5F6-B5E80B05266B}" srcOrd="2" destOrd="0" presId="urn:microsoft.com/office/officeart/2005/8/layout/bProcess4"/>
    <dgm:cxn modelId="{17E77FFD-A95B-4E76-8609-1863B7A848A2}" type="presParOf" srcId="{93F246A6-6D76-4287-A5F6-B5E80B05266B}" destId="{A2773B89-D061-439F-A9A6-65FC57765117}" srcOrd="0" destOrd="0" presId="urn:microsoft.com/office/officeart/2005/8/layout/bProcess4"/>
    <dgm:cxn modelId="{E8A93E33-B500-416E-817B-98AFC3B3B05D}" type="presParOf" srcId="{93F246A6-6D76-4287-A5F6-B5E80B05266B}" destId="{E067906C-EED8-4AD0-8DA3-545F1136D524}" srcOrd="1" destOrd="0" presId="urn:microsoft.com/office/officeart/2005/8/layout/bProcess4"/>
    <dgm:cxn modelId="{45A70979-3F18-46F7-8445-B7CE31C2988C}" type="presParOf" srcId="{1B3D1BAE-A884-479D-800D-37D4465BADEE}" destId="{25AB8639-2FBD-4965-830C-C135246A804D}" srcOrd="3" destOrd="0" presId="urn:microsoft.com/office/officeart/2005/8/layout/bProcess4"/>
    <dgm:cxn modelId="{79DCFBE4-7AC9-40A4-9841-D79B9517E178}" type="presParOf" srcId="{1B3D1BAE-A884-479D-800D-37D4465BADEE}" destId="{0958EF38-19B6-4CEA-9E6E-51D099CF9D8F}" srcOrd="4" destOrd="0" presId="urn:microsoft.com/office/officeart/2005/8/layout/bProcess4"/>
    <dgm:cxn modelId="{83754CAD-7FFB-473B-8DFF-4DBE575B82EE}" type="presParOf" srcId="{0958EF38-19B6-4CEA-9E6E-51D099CF9D8F}" destId="{76175346-E508-4049-B4A3-E4234AA7B833}" srcOrd="0" destOrd="0" presId="urn:microsoft.com/office/officeart/2005/8/layout/bProcess4"/>
    <dgm:cxn modelId="{67FEBA09-523A-40B1-A427-D7E3AF6C6D59}" type="presParOf" srcId="{0958EF38-19B6-4CEA-9E6E-51D099CF9D8F}" destId="{19058018-CBFD-47EC-9D8C-65187DD92C62}" srcOrd="1" destOrd="0" presId="urn:microsoft.com/office/officeart/2005/8/layout/bProcess4"/>
    <dgm:cxn modelId="{7D276B06-0D73-4A54-8CA7-0978189DDAB0}" type="presParOf" srcId="{1B3D1BAE-A884-479D-800D-37D4465BADEE}" destId="{701F9C4D-9C6A-4EC1-AE31-7CDF11964D2C}" srcOrd="5" destOrd="0" presId="urn:microsoft.com/office/officeart/2005/8/layout/bProcess4"/>
    <dgm:cxn modelId="{F8DD9806-249F-4ABA-94F9-729E71CE4840}" type="presParOf" srcId="{1B3D1BAE-A884-479D-800D-37D4465BADEE}" destId="{DCF13356-F604-49AE-B64A-8632F8EC8B41}" srcOrd="6" destOrd="0" presId="urn:microsoft.com/office/officeart/2005/8/layout/bProcess4"/>
    <dgm:cxn modelId="{6C11E745-07B6-40E3-AABF-9E41161A947D}" type="presParOf" srcId="{DCF13356-F604-49AE-B64A-8632F8EC8B41}" destId="{46338601-A54D-432E-8BFA-A2944378760F}" srcOrd="0" destOrd="0" presId="urn:microsoft.com/office/officeart/2005/8/layout/bProcess4"/>
    <dgm:cxn modelId="{E87FC8C4-27C2-49CF-BABD-0A96B235D49F}" type="presParOf" srcId="{DCF13356-F604-49AE-B64A-8632F8EC8B41}" destId="{B8AADE55-A8FD-413D-B55F-FFD202E97264}" srcOrd="1" destOrd="0" presId="urn:microsoft.com/office/officeart/2005/8/layout/bProcess4"/>
    <dgm:cxn modelId="{D96E4C55-D6F2-4AD0-84B0-52C08DA69D53}" type="presParOf" srcId="{1B3D1BAE-A884-479D-800D-37D4465BADEE}" destId="{26D20762-E479-4687-83BF-D2481BBC9E79}" srcOrd="7" destOrd="0" presId="urn:microsoft.com/office/officeart/2005/8/layout/bProcess4"/>
    <dgm:cxn modelId="{8AA1FDE7-E792-4460-8272-AFE0561E1421}" type="presParOf" srcId="{1B3D1BAE-A884-479D-800D-37D4465BADEE}" destId="{741E3FBA-62C4-4A4A-8230-BF2F18C3CE44}" srcOrd="8" destOrd="0" presId="urn:microsoft.com/office/officeart/2005/8/layout/bProcess4"/>
    <dgm:cxn modelId="{8B23E2A4-4693-4BF9-99B0-A8E73FA0CB32}" type="presParOf" srcId="{741E3FBA-62C4-4A4A-8230-BF2F18C3CE44}" destId="{FAD60ABB-52A2-4916-9BC0-94294F88155A}" srcOrd="0" destOrd="0" presId="urn:microsoft.com/office/officeart/2005/8/layout/bProcess4"/>
    <dgm:cxn modelId="{48D5BB5C-B213-4923-A204-35CA87887D21}" type="presParOf" srcId="{741E3FBA-62C4-4A4A-8230-BF2F18C3CE44}" destId="{46B9910D-3F7B-4E04-948F-74541F055BF1}" srcOrd="1" destOrd="0" presId="urn:microsoft.com/office/officeart/2005/8/layout/bProcess4"/>
    <dgm:cxn modelId="{7EFFD359-364A-4FBB-B0ED-9CB0FFF0288E}" type="presParOf" srcId="{1B3D1BAE-A884-479D-800D-37D4465BADEE}" destId="{FFCE5D0D-1DEA-4E05-999C-29E29931245A}" srcOrd="9" destOrd="0" presId="urn:microsoft.com/office/officeart/2005/8/layout/bProcess4"/>
    <dgm:cxn modelId="{C712BDA9-EEFC-4AE4-9657-39B8B33242F5}" type="presParOf" srcId="{1B3D1BAE-A884-479D-800D-37D4465BADEE}" destId="{E21F7880-7CDF-49F7-88A9-D9F08FDF2847}" srcOrd="10" destOrd="0" presId="urn:microsoft.com/office/officeart/2005/8/layout/bProcess4"/>
    <dgm:cxn modelId="{4FE1AFE5-3FEE-4296-BFA8-86A98179C144}" type="presParOf" srcId="{E21F7880-7CDF-49F7-88A9-D9F08FDF2847}" destId="{026078D6-76C5-4802-98FD-AC9E462C6C02}" srcOrd="0" destOrd="0" presId="urn:microsoft.com/office/officeart/2005/8/layout/bProcess4"/>
    <dgm:cxn modelId="{FDA12311-1530-4B1A-B07A-233DD7EC0526}" type="presParOf" srcId="{E21F7880-7CDF-49F7-88A9-D9F08FDF2847}" destId="{A53A0CB6-B960-42D0-B241-55676AD78E5D}" srcOrd="1" destOrd="0" presId="urn:microsoft.com/office/officeart/2005/8/layout/b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FBA717-882C-42E4-A53E-4F0BFCDBD86D}"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s-EC"/>
        </a:p>
      </dgm:t>
    </dgm:pt>
    <dgm:pt modelId="{5C217408-EAC8-4076-97AA-C11189E03A44}">
      <dgm:prSet phldrT="[Texto]"/>
      <dgm:spPr/>
      <dgm:t>
        <a:bodyPr/>
        <a:lstStyle/>
        <a:p>
          <a:pPr algn="ctr"/>
          <a:r>
            <a:rPr lang="es-EC" dirty="0"/>
            <a:t>Penetración en el mercado </a:t>
          </a:r>
          <a:r>
            <a:rPr lang="es-EC" dirty="0" smtClean="0"/>
            <a:t>Alemán</a:t>
          </a:r>
          <a:endParaRPr lang="es-EC" dirty="0"/>
        </a:p>
      </dgm:t>
    </dgm:pt>
    <dgm:pt modelId="{CB99104B-1484-460D-A757-8FCF71A747A2}" type="parTrans" cxnId="{813E2236-6BFD-49E4-9073-4014A533B6E1}">
      <dgm:prSet/>
      <dgm:spPr/>
      <dgm:t>
        <a:bodyPr/>
        <a:lstStyle/>
        <a:p>
          <a:pPr algn="ctr"/>
          <a:endParaRPr lang="es-EC"/>
        </a:p>
      </dgm:t>
    </dgm:pt>
    <dgm:pt modelId="{8FCB5555-22E0-4147-B3B4-67660B383CC2}" type="sibTrans" cxnId="{813E2236-6BFD-49E4-9073-4014A533B6E1}">
      <dgm:prSet/>
      <dgm:spPr/>
      <dgm:t>
        <a:bodyPr/>
        <a:lstStyle/>
        <a:p>
          <a:pPr algn="ctr"/>
          <a:endParaRPr lang="es-EC"/>
        </a:p>
      </dgm:t>
    </dgm:pt>
    <dgm:pt modelId="{6F815057-B057-47E4-BBC2-76FF60D955BB}">
      <dgm:prSet phldrT="[Texto]"/>
      <dgm:spPr/>
      <dgm:t>
        <a:bodyPr/>
        <a:lstStyle/>
        <a:p>
          <a:pPr algn="ctr"/>
          <a:r>
            <a:rPr lang="es-EC" dirty="0"/>
            <a:t>Desarrollo de mercado de café orgánico</a:t>
          </a:r>
        </a:p>
      </dgm:t>
    </dgm:pt>
    <dgm:pt modelId="{91A40755-C4B3-4D32-A0E5-EB1BA78664CE}" type="parTrans" cxnId="{2DA752C9-142E-4A79-BAF6-8A885945F252}">
      <dgm:prSet/>
      <dgm:spPr/>
      <dgm:t>
        <a:bodyPr/>
        <a:lstStyle/>
        <a:p>
          <a:pPr algn="ctr"/>
          <a:endParaRPr lang="es-EC"/>
        </a:p>
      </dgm:t>
    </dgm:pt>
    <dgm:pt modelId="{DFD09768-5B5F-4E0F-94F1-3703AB2BFD11}" type="sibTrans" cxnId="{2DA752C9-142E-4A79-BAF6-8A885945F252}">
      <dgm:prSet/>
      <dgm:spPr/>
      <dgm:t>
        <a:bodyPr/>
        <a:lstStyle/>
        <a:p>
          <a:pPr algn="ctr"/>
          <a:endParaRPr lang="es-EC"/>
        </a:p>
      </dgm:t>
    </dgm:pt>
    <dgm:pt modelId="{C31AC6E2-4DBA-4331-BA56-CD16C033826E}">
      <dgm:prSet phldrT="[Texto]"/>
      <dgm:spPr/>
      <dgm:t>
        <a:bodyPr/>
        <a:lstStyle/>
        <a:p>
          <a:pPr algn="ctr"/>
          <a:r>
            <a:rPr lang="es-EC" dirty="0"/>
            <a:t>Desarrollo de productos industrializados café soluble</a:t>
          </a:r>
        </a:p>
      </dgm:t>
    </dgm:pt>
    <dgm:pt modelId="{3C1E1968-C4BE-4957-90CD-4B6388BEE2C5}" type="parTrans" cxnId="{AD0464CF-4076-4900-B0D3-85C243B33E2B}">
      <dgm:prSet/>
      <dgm:spPr/>
      <dgm:t>
        <a:bodyPr/>
        <a:lstStyle/>
        <a:p>
          <a:pPr algn="ctr"/>
          <a:endParaRPr lang="es-EC"/>
        </a:p>
      </dgm:t>
    </dgm:pt>
    <dgm:pt modelId="{3B61B00C-12AA-42C5-862C-1170AE73F379}" type="sibTrans" cxnId="{AD0464CF-4076-4900-B0D3-85C243B33E2B}">
      <dgm:prSet/>
      <dgm:spPr/>
      <dgm:t>
        <a:bodyPr/>
        <a:lstStyle/>
        <a:p>
          <a:pPr algn="ctr"/>
          <a:endParaRPr lang="es-EC"/>
        </a:p>
      </dgm:t>
    </dgm:pt>
    <dgm:pt modelId="{B98D342C-55DA-4D1A-AEF2-83FDB8CEB805}">
      <dgm:prSet phldrT="[Texto]"/>
      <dgm:spPr/>
      <dgm:t>
        <a:bodyPr/>
        <a:lstStyle/>
        <a:p>
          <a:pPr algn="ctr"/>
          <a:r>
            <a:rPr lang="es-EC" dirty="0"/>
            <a:t>Eliminación de intermediarios</a:t>
          </a:r>
        </a:p>
      </dgm:t>
    </dgm:pt>
    <dgm:pt modelId="{7DF75ED1-8C59-4409-86D0-718CF5C67CEE}" type="parTrans" cxnId="{317F7F09-D6D1-4095-809B-B4012F2C6585}">
      <dgm:prSet/>
      <dgm:spPr/>
      <dgm:t>
        <a:bodyPr/>
        <a:lstStyle/>
        <a:p>
          <a:pPr algn="ctr"/>
          <a:endParaRPr lang="es-EC"/>
        </a:p>
      </dgm:t>
    </dgm:pt>
    <dgm:pt modelId="{CA2AD640-0C9C-46FF-B253-F59801EA558A}" type="sibTrans" cxnId="{317F7F09-D6D1-4095-809B-B4012F2C6585}">
      <dgm:prSet/>
      <dgm:spPr/>
      <dgm:t>
        <a:bodyPr/>
        <a:lstStyle/>
        <a:p>
          <a:pPr algn="ctr"/>
          <a:endParaRPr lang="es-EC"/>
        </a:p>
      </dgm:t>
    </dgm:pt>
    <dgm:pt modelId="{77A16F71-6907-48CA-9CAC-0C6CE7C0997A}">
      <dgm:prSet phldrT="[Texto]"/>
      <dgm:spPr/>
      <dgm:t>
        <a:bodyPr/>
        <a:lstStyle/>
        <a:p>
          <a:pPr algn="ctr"/>
          <a:r>
            <a:rPr lang="es-EC" dirty="0"/>
            <a:t>Precios competitivos </a:t>
          </a:r>
        </a:p>
      </dgm:t>
    </dgm:pt>
    <dgm:pt modelId="{2E931AC7-0292-4D02-8D0E-E2D31D824DF0}" type="parTrans" cxnId="{D15DF817-6202-402F-B8F8-691ED2625111}">
      <dgm:prSet/>
      <dgm:spPr/>
      <dgm:t>
        <a:bodyPr/>
        <a:lstStyle/>
        <a:p>
          <a:pPr algn="ctr"/>
          <a:endParaRPr lang="es-EC"/>
        </a:p>
      </dgm:t>
    </dgm:pt>
    <dgm:pt modelId="{3B6B1779-B48A-4DFB-9AC7-D0120E6723A4}" type="sibTrans" cxnId="{D15DF817-6202-402F-B8F8-691ED2625111}">
      <dgm:prSet/>
      <dgm:spPr/>
      <dgm:t>
        <a:bodyPr/>
        <a:lstStyle/>
        <a:p>
          <a:pPr algn="ctr"/>
          <a:endParaRPr lang="es-EC"/>
        </a:p>
      </dgm:t>
    </dgm:pt>
    <dgm:pt modelId="{C01E7072-376D-48DA-81D6-C8EC042178CB}" type="pres">
      <dgm:prSet presAssocID="{05FBA717-882C-42E4-A53E-4F0BFCDBD86D}" presName="diagram" presStyleCnt="0">
        <dgm:presLayoutVars>
          <dgm:dir/>
          <dgm:resizeHandles val="exact"/>
        </dgm:presLayoutVars>
      </dgm:prSet>
      <dgm:spPr/>
      <dgm:t>
        <a:bodyPr/>
        <a:lstStyle/>
        <a:p>
          <a:endParaRPr lang="es-EC"/>
        </a:p>
      </dgm:t>
    </dgm:pt>
    <dgm:pt modelId="{BA56FF3B-8D2A-458E-B707-6466621A0F6F}" type="pres">
      <dgm:prSet presAssocID="{5C217408-EAC8-4076-97AA-C11189E03A44}" presName="node" presStyleLbl="node1" presStyleIdx="0" presStyleCnt="5">
        <dgm:presLayoutVars>
          <dgm:bulletEnabled val="1"/>
        </dgm:presLayoutVars>
      </dgm:prSet>
      <dgm:spPr/>
      <dgm:t>
        <a:bodyPr/>
        <a:lstStyle/>
        <a:p>
          <a:endParaRPr lang="es-EC"/>
        </a:p>
      </dgm:t>
    </dgm:pt>
    <dgm:pt modelId="{FE3E4B2E-B58E-4A68-B08B-C2BCE5930FFF}" type="pres">
      <dgm:prSet presAssocID="{8FCB5555-22E0-4147-B3B4-67660B383CC2}" presName="sibTrans" presStyleCnt="0"/>
      <dgm:spPr/>
      <dgm:t>
        <a:bodyPr/>
        <a:lstStyle/>
        <a:p>
          <a:endParaRPr lang="es-EC"/>
        </a:p>
      </dgm:t>
    </dgm:pt>
    <dgm:pt modelId="{D3F0D050-0229-47E4-ACE4-24E44F03816B}" type="pres">
      <dgm:prSet presAssocID="{6F815057-B057-47E4-BBC2-76FF60D955BB}" presName="node" presStyleLbl="node1" presStyleIdx="1" presStyleCnt="5">
        <dgm:presLayoutVars>
          <dgm:bulletEnabled val="1"/>
        </dgm:presLayoutVars>
      </dgm:prSet>
      <dgm:spPr/>
      <dgm:t>
        <a:bodyPr/>
        <a:lstStyle/>
        <a:p>
          <a:endParaRPr lang="es-EC"/>
        </a:p>
      </dgm:t>
    </dgm:pt>
    <dgm:pt modelId="{F29C466B-4807-437F-AA9E-BC032E4EFFE5}" type="pres">
      <dgm:prSet presAssocID="{DFD09768-5B5F-4E0F-94F1-3703AB2BFD11}" presName="sibTrans" presStyleCnt="0"/>
      <dgm:spPr/>
      <dgm:t>
        <a:bodyPr/>
        <a:lstStyle/>
        <a:p>
          <a:endParaRPr lang="es-EC"/>
        </a:p>
      </dgm:t>
    </dgm:pt>
    <dgm:pt modelId="{8EBF7AC8-1FBA-4C8C-8009-7B62E1A9C87E}" type="pres">
      <dgm:prSet presAssocID="{C31AC6E2-4DBA-4331-BA56-CD16C033826E}" presName="node" presStyleLbl="node1" presStyleIdx="2" presStyleCnt="5" custLinFactNeighborX="23" custLinFactNeighborY="-1199">
        <dgm:presLayoutVars>
          <dgm:bulletEnabled val="1"/>
        </dgm:presLayoutVars>
      </dgm:prSet>
      <dgm:spPr/>
      <dgm:t>
        <a:bodyPr/>
        <a:lstStyle/>
        <a:p>
          <a:endParaRPr lang="es-EC"/>
        </a:p>
      </dgm:t>
    </dgm:pt>
    <dgm:pt modelId="{E7012AE1-1761-49D1-A81E-3AAFF95EB858}" type="pres">
      <dgm:prSet presAssocID="{3B61B00C-12AA-42C5-862C-1170AE73F379}" presName="sibTrans" presStyleCnt="0"/>
      <dgm:spPr/>
      <dgm:t>
        <a:bodyPr/>
        <a:lstStyle/>
        <a:p>
          <a:endParaRPr lang="es-EC"/>
        </a:p>
      </dgm:t>
    </dgm:pt>
    <dgm:pt modelId="{15B7CF32-8A59-4267-8CF8-CEC483F15B12}" type="pres">
      <dgm:prSet presAssocID="{B98D342C-55DA-4D1A-AEF2-83FDB8CEB805}" presName="node" presStyleLbl="node1" presStyleIdx="3" presStyleCnt="5">
        <dgm:presLayoutVars>
          <dgm:bulletEnabled val="1"/>
        </dgm:presLayoutVars>
      </dgm:prSet>
      <dgm:spPr/>
      <dgm:t>
        <a:bodyPr/>
        <a:lstStyle/>
        <a:p>
          <a:endParaRPr lang="es-EC"/>
        </a:p>
      </dgm:t>
    </dgm:pt>
    <dgm:pt modelId="{2D939D70-CA02-416D-8DEB-F776B3DF4011}" type="pres">
      <dgm:prSet presAssocID="{CA2AD640-0C9C-46FF-B253-F59801EA558A}" presName="sibTrans" presStyleCnt="0"/>
      <dgm:spPr/>
      <dgm:t>
        <a:bodyPr/>
        <a:lstStyle/>
        <a:p>
          <a:endParaRPr lang="es-EC"/>
        </a:p>
      </dgm:t>
    </dgm:pt>
    <dgm:pt modelId="{0ECAC296-FD74-4C42-A22D-72A2C4B79DEC}" type="pres">
      <dgm:prSet presAssocID="{77A16F71-6907-48CA-9CAC-0C6CE7C0997A}" presName="node" presStyleLbl="node1" presStyleIdx="4" presStyleCnt="5">
        <dgm:presLayoutVars>
          <dgm:bulletEnabled val="1"/>
        </dgm:presLayoutVars>
      </dgm:prSet>
      <dgm:spPr/>
      <dgm:t>
        <a:bodyPr/>
        <a:lstStyle/>
        <a:p>
          <a:endParaRPr lang="es-EC"/>
        </a:p>
      </dgm:t>
    </dgm:pt>
  </dgm:ptLst>
  <dgm:cxnLst>
    <dgm:cxn modelId="{317F7F09-D6D1-4095-809B-B4012F2C6585}" srcId="{05FBA717-882C-42E4-A53E-4F0BFCDBD86D}" destId="{B98D342C-55DA-4D1A-AEF2-83FDB8CEB805}" srcOrd="3" destOrd="0" parTransId="{7DF75ED1-8C59-4409-86D0-718CF5C67CEE}" sibTransId="{CA2AD640-0C9C-46FF-B253-F59801EA558A}"/>
    <dgm:cxn modelId="{2DA752C9-142E-4A79-BAF6-8A885945F252}" srcId="{05FBA717-882C-42E4-A53E-4F0BFCDBD86D}" destId="{6F815057-B057-47E4-BBC2-76FF60D955BB}" srcOrd="1" destOrd="0" parTransId="{91A40755-C4B3-4D32-A0E5-EB1BA78664CE}" sibTransId="{DFD09768-5B5F-4E0F-94F1-3703AB2BFD11}"/>
    <dgm:cxn modelId="{AD0464CF-4076-4900-B0D3-85C243B33E2B}" srcId="{05FBA717-882C-42E4-A53E-4F0BFCDBD86D}" destId="{C31AC6E2-4DBA-4331-BA56-CD16C033826E}" srcOrd="2" destOrd="0" parTransId="{3C1E1968-C4BE-4957-90CD-4B6388BEE2C5}" sibTransId="{3B61B00C-12AA-42C5-862C-1170AE73F379}"/>
    <dgm:cxn modelId="{FEFA71F3-6681-4F18-98E8-702CF9444E7E}" type="presOf" srcId="{5C217408-EAC8-4076-97AA-C11189E03A44}" destId="{BA56FF3B-8D2A-458E-B707-6466621A0F6F}" srcOrd="0" destOrd="0" presId="urn:microsoft.com/office/officeart/2005/8/layout/default#1"/>
    <dgm:cxn modelId="{B0FA78C1-DD6A-4691-98FC-E8FDAA93A240}" type="presOf" srcId="{B98D342C-55DA-4D1A-AEF2-83FDB8CEB805}" destId="{15B7CF32-8A59-4267-8CF8-CEC483F15B12}" srcOrd="0" destOrd="0" presId="urn:microsoft.com/office/officeart/2005/8/layout/default#1"/>
    <dgm:cxn modelId="{813E2236-6BFD-49E4-9073-4014A533B6E1}" srcId="{05FBA717-882C-42E4-A53E-4F0BFCDBD86D}" destId="{5C217408-EAC8-4076-97AA-C11189E03A44}" srcOrd="0" destOrd="0" parTransId="{CB99104B-1484-460D-A757-8FCF71A747A2}" sibTransId="{8FCB5555-22E0-4147-B3B4-67660B383CC2}"/>
    <dgm:cxn modelId="{D40B53F6-2C61-40D0-A36C-B686E7D2D5A6}" type="presOf" srcId="{77A16F71-6907-48CA-9CAC-0C6CE7C0997A}" destId="{0ECAC296-FD74-4C42-A22D-72A2C4B79DEC}" srcOrd="0" destOrd="0" presId="urn:microsoft.com/office/officeart/2005/8/layout/default#1"/>
    <dgm:cxn modelId="{D17FD3F1-8824-46FD-9624-DF690CE79131}" type="presOf" srcId="{C31AC6E2-4DBA-4331-BA56-CD16C033826E}" destId="{8EBF7AC8-1FBA-4C8C-8009-7B62E1A9C87E}" srcOrd="0" destOrd="0" presId="urn:microsoft.com/office/officeart/2005/8/layout/default#1"/>
    <dgm:cxn modelId="{D15DF817-6202-402F-B8F8-691ED2625111}" srcId="{05FBA717-882C-42E4-A53E-4F0BFCDBD86D}" destId="{77A16F71-6907-48CA-9CAC-0C6CE7C0997A}" srcOrd="4" destOrd="0" parTransId="{2E931AC7-0292-4D02-8D0E-E2D31D824DF0}" sibTransId="{3B6B1779-B48A-4DFB-9AC7-D0120E6723A4}"/>
    <dgm:cxn modelId="{3DC331E2-6A1B-47AB-A891-19CE88980C3B}" type="presOf" srcId="{6F815057-B057-47E4-BBC2-76FF60D955BB}" destId="{D3F0D050-0229-47E4-ACE4-24E44F03816B}" srcOrd="0" destOrd="0" presId="urn:microsoft.com/office/officeart/2005/8/layout/default#1"/>
    <dgm:cxn modelId="{53D38E8F-456A-4015-BDFF-8576B9E93477}" type="presOf" srcId="{05FBA717-882C-42E4-A53E-4F0BFCDBD86D}" destId="{C01E7072-376D-48DA-81D6-C8EC042178CB}" srcOrd="0" destOrd="0" presId="urn:microsoft.com/office/officeart/2005/8/layout/default#1"/>
    <dgm:cxn modelId="{EF927259-A1BB-4417-809F-9DA976EDF12B}" type="presParOf" srcId="{C01E7072-376D-48DA-81D6-C8EC042178CB}" destId="{BA56FF3B-8D2A-458E-B707-6466621A0F6F}" srcOrd="0" destOrd="0" presId="urn:microsoft.com/office/officeart/2005/8/layout/default#1"/>
    <dgm:cxn modelId="{40CB12A6-2814-40FC-B413-C4088A854828}" type="presParOf" srcId="{C01E7072-376D-48DA-81D6-C8EC042178CB}" destId="{FE3E4B2E-B58E-4A68-B08B-C2BCE5930FFF}" srcOrd="1" destOrd="0" presId="urn:microsoft.com/office/officeart/2005/8/layout/default#1"/>
    <dgm:cxn modelId="{C075DF75-367B-4A96-998D-8EC13CE3534C}" type="presParOf" srcId="{C01E7072-376D-48DA-81D6-C8EC042178CB}" destId="{D3F0D050-0229-47E4-ACE4-24E44F03816B}" srcOrd="2" destOrd="0" presId="urn:microsoft.com/office/officeart/2005/8/layout/default#1"/>
    <dgm:cxn modelId="{421F2AE1-B43A-420B-B3B6-D7419C2B85BE}" type="presParOf" srcId="{C01E7072-376D-48DA-81D6-C8EC042178CB}" destId="{F29C466B-4807-437F-AA9E-BC032E4EFFE5}" srcOrd="3" destOrd="0" presId="urn:microsoft.com/office/officeart/2005/8/layout/default#1"/>
    <dgm:cxn modelId="{CE59215C-3DEB-4207-9E0F-461858BD61F9}" type="presParOf" srcId="{C01E7072-376D-48DA-81D6-C8EC042178CB}" destId="{8EBF7AC8-1FBA-4C8C-8009-7B62E1A9C87E}" srcOrd="4" destOrd="0" presId="urn:microsoft.com/office/officeart/2005/8/layout/default#1"/>
    <dgm:cxn modelId="{48B91EE4-B3B4-4608-AAE0-6056EBC17431}" type="presParOf" srcId="{C01E7072-376D-48DA-81D6-C8EC042178CB}" destId="{E7012AE1-1761-49D1-A81E-3AAFF95EB858}" srcOrd="5" destOrd="0" presId="urn:microsoft.com/office/officeart/2005/8/layout/default#1"/>
    <dgm:cxn modelId="{689EC753-210E-40FD-B337-0F9D35FB6D00}" type="presParOf" srcId="{C01E7072-376D-48DA-81D6-C8EC042178CB}" destId="{15B7CF32-8A59-4267-8CF8-CEC483F15B12}" srcOrd="6" destOrd="0" presId="urn:microsoft.com/office/officeart/2005/8/layout/default#1"/>
    <dgm:cxn modelId="{D1A4F44F-4553-486B-9409-49EC72A82BD9}" type="presParOf" srcId="{C01E7072-376D-48DA-81D6-C8EC042178CB}" destId="{2D939D70-CA02-416D-8DEB-F776B3DF4011}" srcOrd="7" destOrd="0" presId="urn:microsoft.com/office/officeart/2005/8/layout/default#1"/>
    <dgm:cxn modelId="{9588F415-876F-4BAF-A5E9-A214073A0561}" type="presParOf" srcId="{C01E7072-376D-48DA-81D6-C8EC042178CB}" destId="{0ECAC296-FD74-4C42-A22D-72A2C4B79DEC}" srcOrd="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2BFAAD-4EB3-4A52-9930-C0CB4CAD97EA}" type="doc">
      <dgm:prSet loTypeId="urn:microsoft.com/office/officeart/2008/layout/VerticalCurvedList" loCatId="list" qsTypeId="urn:microsoft.com/office/officeart/2005/8/quickstyle/simple1" qsCatId="simple" csTypeId="urn:microsoft.com/office/officeart/2005/8/colors/accent5_2" csCatId="accent5" phldr="1"/>
      <dgm:spPr/>
    </dgm:pt>
    <dgm:pt modelId="{30CB31BD-EF24-4F48-B1BF-0061032D445F}">
      <dgm:prSet phldrT="[Texto]" custT="1"/>
      <dgm:spPr/>
      <dgm:t>
        <a:bodyPr/>
        <a:lstStyle/>
        <a:p>
          <a:pPr algn="l"/>
          <a:r>
            <a:rPr lang="es-EC" sz="1800" dirty="0">
              <a:solidFill>
                <a:schemeClr val="bg1"/>
              </a:solidFill>
              <a:latin typeface="Arial" pitchFamily="34" charset="0"/>
              <a:cs typeface="Arial" pitchFamily="34" charset="0"/>
            </a:rPr>
            <a:t>Proveedores Insumos</a:t>
          </a:r>
        </a:p>
      </dgm:t>
    </dgm:pt>
    <dgm:pt modelId="{ADEB02AF-4170-4D3E-BC6C-75A4441EB1EF}" type="parTrans" cxnId="{02CB23E7-68A3-428B-A920-79B5923F748A}">
      <dgm:prSet/>
      <dgm:spPr/>
      <dgm:t>
        <a:bodyPr/>
        <a:lstStyle/>
        <a:p>
          <a:endParaRPr lang="es-EC" sz="1100">
            <a:latin typeface="Arial" pitchFamily="34" charset="0"/>
            <a:cs typeface="Arial" pitchFamily="34" charset="0"/>
          </a:endParaRPr>
        </a:p>
      </dgm:t>
    </dgm:pt>
    <dgm:pt modelId="{086E2469-B28E-424E-AAA2-C3F80DB57135}" type="sibTrans" cxnId="{02CB23E7-68A3-428B-A920-79B5923F748A}">
      <dgm:prSet/>
      <dgm:spPr/>
      <dgm:t>
        <a:bodyPr/>
        <a:lstStyle/>
        <a:p>
          <a:endParaRPr lang="es-EC" sz="1100">
            <a:latin typeface="Arial" pitchFamily="34" charset="0"/>
            <a:cs typeface="Arial" pitchFamily="34" charset="0"/>
          </a:endParaRPr>
        </a:p>
      </dgm:t>
    </dgm:pt>
    <dgm:pt modelId="{17DEDA9B-18D1-4AC2-AE81-D5FC8DD91D9F}">
      <dgm:prSet phldrT="[Texto]" custT="1"/>
      <dgm:spPr/>
      <dgm:t>
        <a:bodyPr/>
        <a:lstStyle/>
        <a:p>
          <a:pPr algn="l"/>
          <a:r>
            <a:rPr lang="es-EC" sz="1800" dirty="0" smtClean="0">
              <a:solidFill>
                <a:schemeClr val="bg1"/>
              </a:solidFill>
              <a:latin typeface="Arial" pitchFamily="34" charset="0"/>
              <a:cs typeface="Arial" pitchFamily="34" charset="0"/>
            </a:rPr>
            <a:t>Producción</a:t>
          </a:r>
          <a:endParaRPr lang="es-EC" sz="1800" dirty="0">
            <a:solidFill>
              <a:schemeClr val="bg1"/>
            </a:solidFill>
            <a:latin typeface="Arial" pitchFamily="34" charset="0"/>
            <a:cs typeface="Arial" pitchFamily="34" charset="0"/>
          </a:endParaRPr>
        </a:p>
      </dgm:t>
    </dgm:pt>
    <dgm:pt modelId="{A9776519-0397-4B36-84F1-304E4E96A5FA}" type="parTrans" cxnId="{A8369154-6348-42FB-9A6E-62F4E0D0BD28}">
      <dgm:prSet/>
      <dgm:spPr/>
      <dgm:t>
        <a:bodyPr/>
        <a:lstStyle/>
        <a:p>
          <a:endParaRPr lang="es-EC" sz="1100">
            <a:latin typeface="Arial" pitchFamily="34" charset="0"/>
            <a:cs typeface="Arial" pitchFamily="34" charset="0"/>
          </a:endParaRPr>
        </a:p>
      </dgm:t>
    </dgm:pt>
    <dgm:pt modelId="{A638E770-A4A0-41B5-8961-765D3F01394D}" type="sibTrans" cxnId="{A8369154-6348-42FB-9A6E-62F4E0D0BD28}">
      <dgm:prSet/>
      <dgm:spPr/>
      <dgm:t>
        <a:bodyPr/>
        <a:lstStyle/>
        <a:p>
          <a:endParaRPr lang="es-EC" sz="1100">
            <a:latin typeface="Arial" pitchFamily="34" charset="0"/>
            <a:cs typeface="Arial" pitchFamily="34" charset="0"/>
          </a:endParaRPr>
        </a:p>
      </dgm:t>
    </dgm:pt>
    <dgm:pt modelId="{A534F3E2-F2B9-4DEF-BA5F-A8AC1EDD5167}">
      <dgm:prSet phldrT="[Texto]" custT="1"/>
      <dgm:spPr/>
      <dgm:t>
        <a:bodyPr/>
        <a:lstStyle/>
        <a:p>
          <a:pPr algn="l"/>
          <a:r>
            <a:rPr lang="es-EC" sz="1800" dirty="0">
              <a:solidFill>
                <a:schemeClr val="bg1"/>
              </a:solidFill>
              <a:latin typeface="Arial" pitchFamily="34" charset="0"/>
              <a:cs typeface="Arial" pitchFamily="34" charset="0"/>
            </a:rPr>
            <a:t>Acopio</a:t>
          </a:r>
        </a:p>
      </dgm:t>
    </dgm:pt>
    <dgm:pt modelId="{EF39F595-9647-4AFF-907A-516C9995FB0E}" type="parTrans" cxnId="{CB61F043-C743-4B0A-A52D-4A2F28C7D00A}">
      <dgm:prSet/>
      <dgm:spPr/>
      <dgm:t>
        <a:bodyPr/>
        <a:lstStyle/>
        <a:p>
          <a:endParaRPr lang="es-EC" sz="1100">
            <a:latin typeface="Arial" pitchFamily="34" charset="0"/>
            <a:cs typeface="Arial" pitchFamily="34" charset="0"/>
          </a:endParaRPr>
        </a:p>
      </dgm:t>
    </dgm:pt>
    <dgm:pt modelId="{464D05DF-6E8E-4877-9A6E-3AF539ACB54E}" type="sibTrans" cxnId="{CB61F043-C743-4B0A-A52D-4A2F28C7D00A}">
      <dgm:prSet/>
      <dgm:spPr/>
      <dgm:t>
        <a:bodyPr/>
        <a:lstStyle/>
        <a:p>
          <a:endParaRPr lang="es-EC" sz="1100">
            <a:latin typeface="Arial" pitchFamily="34" charset="0"/>
            <a:cs typeface="Arial" pitchFamily="34" charset="0"/>
          </a:endParaRPr>
        </a:p>
      </dgm:t>
    </dgm:pt>
    <dgm:pt modelId="{E73DA3B0-9338-4CE6-8107-D5663E7E2137}">
      <dgm:prSet phldrT="[Texto]" custT="1"/>
      <dgm:spPr/>
      <dgm:t>
        <a:bodyPr/>
        <a:lstStyle/>
        <a:p>
          <a:pPr algn="l"/>
          <a:r>
            <a:rPr lang="es-EC" sz="1800" dirty="0" smtClean="0">
              <a:solidFill>
                <a:schemeClr val="bg1"/>
              </a:solidFill>
              <a:latin typeface="Arial" pitchFamily="34" charset="0"/>
              <a:cs typeface="Arial" pitchFamily="34" charset="0"/>
            </a:rPr>
            <a:t>Comercialización</a:t>
          </a:r>
          <a:endParaRPr lang="es-EC" sz="1800" dirty="0">
            <a:solidFill>
              <a:schemeClr val="bg1"/>
            </a:solidFill>
            <a:latin typeface="Arial" pitchFamily="34" charset="0"/>
            <a:cs typeface="Arial" pitchFamily="34" charset="0"/>
          </a:endParaRPr>
        </a:p>
      </dgm:t>
    </dgm:pt>
    <dgm:pt modelId="{654A21F0-273A-4B96-8CC7-C97C3CDBAEFC}" type="parTrans" cxnId="{94251025-50D8-4DE7-B2BA-97A629DC08F2}">
      <dgm:prSet/>
      <dgm:spPr/>
      <dgm:t>
        <a:bodyPr/>
        <a:lstStyle/>
        <a:p>
          <a:endParaRPr lang="es-EC" sz="1100">
            <a:latin typeface="Arial" pitchFamily="34" charset="0"/>
            <a:cs typeface="Arial" pitchFamily="34" charset="0"/>
          </a:endParaRPr>
        </a:p>
      </dgm:t>
    </dgm:pt>
    <dgm:pt modelId="{9FFBC52E-D9A4-4149-92F3-24FD5F359A81}" type="sibTrans" cxnId="{94251025-50D8-4DE7-B2BA-97A629DC08F2}">
      <dgm:prSet/>
      <dgm:spPr/>
      <dgm:t>
        <a:bodyPr/>
        <a:lstStyle/>
        <a:p>
          <a:endParaRPr lang="es-EC" sz="1100">
            <a:latin typeface="Arial" pitchFamily="34" charset="0"/>
            <a:cs typeface="Arial" pitchFamily="34" charset="0"/>
          </a:endParaRPr>
        </a:p>
      </dgm:t>
    </dgm:pt>
    <dgm:pt modelId="{549CDE47-2A99-40BE-9601-7FDCFBCD34E9}">
      <dgm:prSet phldrT="[Texto]" custT="1"/>
      <dgm:spPr/>
      <dgm:t>
        <a:bodyPr/>
        <a:lstStyle/>
        <a:p>
          <a:pPr algn="l"/>
          <a:r>
            <a:rPr lang="es-EC" sz="1800" dirty="0">
              <a:solidFill>
                <a:schemeClr val="bg1"/>
              </a:solidFill>
              <a:latin typeface="Arial" pitchFamily="34" charset="0"/>
              <a:cs typeface="Arial" pitchFamily="34" charset="0"/>
            </a:rPr>
            <a:t>Consumo</a:t>
          </a:r>
        </a:p>
      </dgm:t>
    </dgm:pt>
    <dgm:pt modelId="{6C0EB300-6E91-4DC2-9377-E29206DF23EB}" type="parTrans" cxnId="{654BC356-C0A5-4A4E-8326-2C4248A82F78}">
      <dgm:prSet/>
      <dgm:spPr/>
      <dgm:t>
        <a:bodyPr/>
        <a:lstStyle/>
        <a:p>
          <a:endParaRPr lang="es-EC" sz="1100">
            <a:latin typeface="Arial" pitchFamily="34" charset="0"/>
            <a:cs typeface="Arial" pitchFamily="34" charset="0"/>
          </a:endParaRPr>
        </a:p>
      </dgm:t>
    </dgm:pt>
    <dgm:pt modelId="{7504BCC7-D57E-4914-A82E-F5BE34E7DAD6}" type="sibTrans" cxnId="{654BC356-C0A5-4A4E-8326-2C4248A82F78}">
      <dgm:prSet/>
      <dgm:spPr/>
      <dgm:t>
        <a:bodyPr/>
        <a:lstStyle/>
        <a:p>
          <a:endParaRPr lang="es-EC" sz="1100">
            <a:latin typeface="Arial" pitchFamily="34" charset="0"/>
            <a:cs typeface="Arial" pitchFamily="34" charset="0"/>
          </a:endParaRPr>
        </a:p>
      </dgm:t>
    </dgm:pt>
    <dgm:pt modelId="{EC8EEC05-4275-4B14-8A0D-B5BD66D4C5B3}">
      <dgm:prSet phldrT="[Texto]" custT="1"/>
      <dgm:spPr/>
      <dgm:t>
        <a:bodyPr/>
        <a:lstStyle/>
        <a:p>
          <a:pPr algn="l"/>
          <a:r>
            <a:rPr lang="es-EC" sz="1800" dirty="0" smtClean="0">
              <a:solidFill>
                <a:schemeClr val="bg1"/>
              </a:solidFill>
              <a:latin typeface="Arial" pitchFamily="34" charset="0"/>
              <a:cs typeface="Arial" pitchFamily="34" charset="0"/>
            </a:rPr>
            <a:t>Asociación </a:t>
          </a:r>
          <a:r>
            <a:rPr lang="es-EC" sz="1800" dirty="0">
              <a:solidFill>
                <a:schemeClr val="bg1"/>
              </a:solidFill>
              <a:latin typeface="Arial" pitchFamily="34" charset="0"/>
              <a:cs typeface="Arial" pitchFamily="34" charset="0"/>
            </a:rPr>
            <a:t>Productores</a:t>
          </a:r>
        </a:p>
      </dgm:t>
    </dgm:pt>
    <dgm:pt modelId="{783FC810-AA87-4EA3-BF12-8BBAE1E15F64}" type="parTrans" cxnId="{9FB6733A-227E-43C9-80AD-F81FFDC0D608}">
      <dgm:prSet/>
      <dgm:spPr/>
      <dgm:t>
        <a:bodyPr/>
        <a:lstStyle/>
        <a:p>
          <a:endParaRPr lang="es-EC" sz="1100">
            <a:latin typeface="Arial" pitchFamily="34" charset="0"/>
            <a:cs typeface="Arial" pitchFamily="34" charset="0"/>
          </a:endParaRPr>
        </a:p>
      </dgm:t>
    </dgm:pt>
    <dgm:pt modelId="{332CB9D5-FF80-4DA4-95CC-3A9FA54CEF4B}" type="sibTrans" cxnId="{9FB6733A-227E-43C9-80AD-F81FFDC0D608}">
      <dgm:prSet/>
      <dgm:spPr/>
      <dgm:t>
        <a:bodyPr/>
        <a:lstStyle/>
        <a:p>
          <a:endParaRPr lang="es-EC" sz="1100">
            <a:latin typeface="Arial" pitchFamily="34" charset="0"/>
            <a:cs typeface="Arial" pitchFamily="34" charset="0"/>
          </a:endParaRPr>
        </a:p>
      </dgm:t>
    </dgm:pt>
    <dgm:pt modelId="{9940166B-12A9-445F-9D9A-D3ACB911BF59}">
      <dgm:prSet phldrT="[Texto]" custT="1"/>
      <dgm:spPr/>
      <dgm:t>
        <a:bodyPr/>
        <a:lstStyle/>
        <a:p>
          <a:pPr algn="l"/>
          <a:r>
            <a:rPr lang="es-EC" sz="1800" dirty="0">
              <a:solidFill>
                <a:schemeClr val="bg1"/>
              </a:solidFill>
              <a:latin typeface="Arial" pitchFamily="34" charset="0"/>
              <a:cs typeface="Arial" pitchFamily="34" charset="0"/>
            </a:rPr>
            <a:t> </a:t>
          </a:r>
          <a:r>
            <a:rPr lang="es-EC" sz="1800" dirty="0" smtClean="0">
              <a:solidFill>
                <a:schemeClr val="bg1"/>
              </a:solidFill>
              <a:latin typeface="Arial" pitchFamily="34" charset="0"/>
              <a:cs typeface="Arial" pitchFamily="34" charset="0"/>
            </a:rPr>
            <a:t>Transformación</a:t>
          </a:r>
          <a:endParaRPr lang="es-EC" sz="1800" dirty="0">
            <a:solidFill>
              <a:schemeClr val="bg1"/>
            </a:solidFill>
            <a:latin typeface="Arial" pitchFamily="34" charset="0"/>
            <a:cs typeface="Arial" pitchFamily="34" charset="0"/>
          </a:endParaRPr>
        </a:p>
      </dgm:t>
    </dgm:pt>
    <dgm:pt modelId="{4285480F-B04F-41E7-9E00-8120E68ED795}" type="parTrans" cxnId="{7B1E5CA5-3616-45EB-B493-4F299319E550}">
      <dgm:prSet/>
      <dgm:spPr/>
      <dgm:t>
        <a:bodyPr/>
        <a:lstStyle/>
        <a:p>
          <a:endParaRPr lang="es-EC" sz="1100">
            <a:latin typeface="Arial" pitchFamily="34" charset="0"/>
            <a:cs typeface="Arial" pitchFamily="34" charset="0"/>
          </a:endParaRPr>
        </a:p>
      </dgm:t>
    </dgm:pt>
    <dgm:pt modelId="{6FBC5AAB-22D0-46B3-A013-139A45D92525}" type="sibTrans" cxnId="{7B1E5CA5-3616-45EB-B493-4F299319E550}">
      <dgm:prSet/>
      <dgm:spPr/>
      <dgm:t>
        <a:bodyPr/>
        <a:lstStyle/>
        <a:p>
          <a:endParaRPr lang="es-EC" sz="1100">
            <a:latin typeface="Arial" pitchFamily="34" charset="0"/>
            <a:cs typeface="Arial" pitchFamily="34" charset="0"/>
          </a:endParaRPr>
        </a:p>
      </dgm:t>
    </dgm:pt>
    <dgm:pt modelId="{323CAE86-22F7-4666-B26B-34E6E0A795EA}" type="pres">
      <dgm:prSet presAssocID="{9B2BFAAD-4EB3-4A52-9930-C0CB4CAD97EA}" presName="Name0" presStyleCnt="0">
        <dgm:presLayoutVars>
          <dgm:chMax val="7"/>
          <dgm:chPref val="7"/>
          <dgm:dir/>
        </dgm:presLayoutVars>
      </dgm:prSet>
      <dgm:spPr/>
    </dgm:pt>
    <dgm:pt modelId="{664FD22A-7AE6-4148-8083-5EED97303253}" type="pres">
      <dgm:prSet presAssocID="{9B2BFAAD-4EB3-4A52-9930-C0CB4CAD97EA}" presName="Name1" presStyleCnt="0"/>
      <dgm:spPr/>
    </dgm:pt>
    <dgm:pt modelId="{E2799868-92F9-43E7-9FBD-F3AC7C96D669}" type="pres">
      <dgm:prSet presAssocID="{9B2BFAAD-4EB3-4A52-9930-C0CB4CAD97EA}" presName="cycle" presStyleCnt="0"/>
      <dgm:spPr/>
    </dgm:pt>
    <dgm:pt modelId="{7327038D-CC7C-4470-A0DA-98FBE7C92371}" type="pres">
      <dgm:prSet presAssocID="{9B2BFAAD-4EB3-4A52-9930-C0CB4CAD97EA}" presName="srcNode" presStyleLbl="node1" presStyleIdx="0" presStyleCnt="7"/>
      <dgm:spPr/>
    </dgm:pt>
    <dgm:pt modelId="{FE44CD75-9C43-40A5-827D-B32EE7C34F62}" type="pres">
      <dgm:prSet presAssocID="{9B2BFAAD-4EB3-4A52-9930-C0CB4CAD97EA}" presName="conn" presStyleLbl="parChTrans1D2" presStyleIdx="0" presStyleCnt="1"/>
      <dgm:spPr/>
      <dgm:t>
        <a:bodyPr/>
        <a:lstStyle/>
        <a:p>
          <a:endParaRPr lang="es-ES"/>
        </a:p>
      </dgm:t>
    </dgm:pt>
    <dgm:pt modelId="{FB8F7DA0-43C1-4C02-A499-8555BF2FA52C}" type="pres">
      <dgm:prSet presAssocID="{9B2BFAAD-4EB3-4A52-9930-C0CB4CAD97EA}" presName="extraNode" presStyleLbl="node1" presStyleIdx="0" presStyleCnt="7"/>
      <dgm:spPr/>
    </dgm:pt>
    <dgm:pt modelId="{0A69664B-5720-4E59-9BED-3E9ACBD26A63}" type="pres">
      <dgm:prSet presAssocID="{9B2BFAAD-4EB3-4A52-9930-C0CB4CAD97EA}" presName="dstNode" presStyleLbl="node1" presStyleIdx="0" presStyleCnt="7"/>
      <dgm:spPr/>
    </dgm:pt>
    <dgm:pt modelId="{9E3AE83A-A5CF-4195-8A6F-EABC22155995}" type="pres">
      <dgm:prSet presAssocID="{30CB31BD-EF24-4F48-B1BF-0061032D445F}" presName="text_1" presStyleLbl="node1" presStyleIdx="0" presStyleCnt="7">
        <dgm:presLayoutVars>
          <dgm:bulletEnabled val="1"/>
        </dgm:presLayoutVars>
      </dgm:prSet>
      <dgm:spPr/>
      <dgm:t>
        <a:bodyPr/>
        <a:lstStyle/>
        <a:p>
          <a:endParaRPr lang="es-ES"/>
        </a:p>
      </dgm:t>
    </dgm:pt>
    <dgm:pt modelId="{C225ADCD-F22C-4FAF-B996-DC083DD0614B}" type="pres">
      <dgm:prSet presAssocID="{30CB31BD-EF24-4F48-B1BF-0061032D445F}" presName="accent_1" presStyleCnt="0"/>
      <dgm:spPr/>
    </dgm:pt>
    <dgm:pt modelId="{04D3C3C5-CD77-482B-8CD6-794A90F87080}" type="pres">
      <dgm:prSet presAssocID="{30CB31BD-EF24-4F48-B1BF-0061032D445F}" presName="accentRepeatNode" presStyleLbl="solidFgAcc1" presStyleIdx="0" presStyleCnt="7"/>
      <dgm:spPr>
        <a:blipFill rotWithShape="0">
          <a:blip xmlns:r="http://schemas.openxmlformats.org/officeDocument/2006/relationships" r:embed="rId1"/>
          <a:stretch>
            <a:fillRect/>
          </a:stretch>
        </a:blipFill>
      </dgm:spPr>
    </dgm:pt>
    <dgm:pt modelId="{59CE450A-2B61-45EB-A7D1-61F584A8FC1A}" type="pres">
      <dgm:prSet presAssocID="{EC8EEC05-4275-4B14-8A0D-B5BD66D4C5B3}" presName="text_2" presStyleLbl="node1" presStyleIdx="1" presStyleCnt="7">
        <dgm:presLayoutVars>
          <dgm:bulletEnabled val="1"/>
        </dgm:presLayoutVars>
      </dgm:prSet>
      <dgm:spPr/>
      <dgm:t>
        <a:bodyPr/>
        <a:lstStyle/>
        <a:p>
          <a:endParaRPr lang="es-ES"/>
        </a:p>
      </dgm:t>
    </dgm:pt>
    <dgm:pt modelId="{023132A4-1E92-46F9-956A-5EAA2C3E4F32}" type="pres">
      <dgm:prSet presAssocID="{EC8EEC05-4275-4B14-8A0D-B5BD66D4C5B3}" presName="accent_2" presStyleCnt="0"/>
      <dgm:spPr/>
    </dgm:pt>
    <dgm:pt modelId="{5C775E8A-FC2F-4A98-A432-74FE7CCD45EB}" type="pres">
      <dgm:prSet presAssocID="{EC8EEC05-4275-4B14-8A0D-B5BD66D4C5B3}" presName="accentRepeatNode" presStyleLbl="solidFgAcc1" presStyleIdx="1" presStyleCnt="7"/>
      <dgm:spPr>
        <a:blipFill rotWithShape="0">
          <a:blip xmlns:r="http://schemas.openxmlformats.org/officeDocument/2006/relationships" r:embed="rId2"/>
          <a:stretch>
            <a:fillRect/>
          </a:stretch>
        </a:blipFill>
      </dgm:spPr>
    </dgm:pt>
    <dgm:pt modelId="{059D3239-9A50-4C75-AF0A-3DB38B4486CC}" type="pres">
      <dgm:prSet presAssocID="{17DEDA9B-18D1-4AC2-AE81-D5FC8DD91D9F}" presName="text_3" presStyleLbl="node1" presStyleIdx="2" presStyleCnt="7">
        <dgm:presLayoutVars>
          <dgm:bulletEnabled val="1"/>
        </dgm:presLayoutVars>
      </dgm:prSet>
      <dgm:spPr/>
      <dgm:t>
        <a:bodyPr/>
        <a:lstStyle/>
        <a:p>
          <a:endParaRPr lang="es-ES"/>
        </a:p>
      </dgm:t>
    </dgm:pt>
    <dgm:pt modelId="{89DE164B-12D7-465F-960E-0BCA177B5BA8}" type="pres">
      <dgm:prSet presAssocID="{17DEDA9B-18D1-4AC2-AE81-D5FC8DD91D9F}" presName="accent_3" presStyleCnt="0"/>
      <dgm:spPr/>
    </dgm:pt>
    <dgm:pt modelId="{9DCA10BD-5845-4485-8FDF-A9810DDDA41A}" type="pres">
      <dgm:prSet presAssocID="{17DEDA9B-18D1-4AC2-AE81-D5FC8DD91D9F}" presName="accentRepeatNode" presStyleLbl="solidFgAcc1" presStyleIdx="2" presStyleCnt="7"/>
      <dgm:spPr>
        <a:blipFill rotWithShape="0">
          <a:blip xmlns:r="http://schemas.openxmlformats.org/officeDocument/2006/relationships" r:embed="rId3"/>
          <a:stretch>
            <a:fillRect/>
          </a:stretch>
        </a:blipFill>
      </dgm:spPr>
    </dgm:pt>
    <dgm:pt modelId="{112CA99B-C161-4056-B1FB-B120057536BA}" type="pres">
      <dgm:prSet presAssocID="{A534F3E2-F2B9-4DEF-BA5F-A8AC1EDD5167}" presName="text_4" presStyleLbl="node1" presStyleIdx="3" presStyleCnt="7">
        <dgm:presLayoutVars>
          <dgm:bulletEnabled val="1"/>
        </dgm:presLayoutVars>
      </dgm:prSet>
      <dgm:spPr/>
      <dgm:t>
        <a:bodyPr/>
        <a:lstStyle/>
        <a:p>
          <a:endParaRPr lang="es-ES"/>
        </a:p>
      </dgm:t>
    </dgm:pt>
    <dgm:pt modelId="{1D99E63F-26D0-4013-8F0E-41D109CD8AB7}" type="pres">
      <dgm:prSet presAssocID="{A534F3E2-F2B9-4DEF-BA5F-A8AC1EDD5167}" presName="accent_4" presStyleCnt="0"/>
      <dgm:spPr/>
    </dgm:pt>
    <dgm:pt modelId="{83A8B40B-DB6D-4002-B1FA-39A69A6A31E4}" type="pres">
      <dgm:prSet presAssocID="{A534F3E2-F2B9-4DEF-BA5F-A8AC1EDD5167}" presName="accentRepeatNode" presStyleLbl="solidFgAcc1" presStyleIdx="3" presStyleCnt="7"/>
      <dgm:spPr>
        <a:blipFill rotWithShape="0">
          <a:blip xmlns:r="http://schemas.openxmlformats.org/officeDocument/2006/relationships" r:embed="rId4"/>
          <a:stretch>
            <a:fillRect/>
          </a:stretch>
        </a:blipFill>
      </dgm:spPr>
    </dgm:pt>
    <dgm:pt modelId="{BBFA51F2-14DF-41F4-915F-5635BE092F79}" type="pres">
      <dgm:prSet presAssocID="{9940166B-12A9-445F-9D9A-D3ACB911BF59}" presName="text_5" presStyleLbl="node1" presStyleIdx="4" presStyleCnt="7">
        <dgm:presLayoutVars>
          <dgm:bulletEnabled val="1"/>
        </dgm:presLayoutVars>
      </dgm:prSet>
      <dgm:spPr/>
      <dgm:t>
        <a:bodyPr/>
        <a:lstStyle/>
        <a:p>
          <a:endParaRPr lang="es-ES"/>
        </a:p>
      </dgm:t>
    </dgm:pt>
    <dgm:pt modelId="{26A97212-6ADA-4064-A63B-9F143EB63AB2}" type="pres">
      <dgm:prSet presAssocID="{9940166B-12A9-445F-9D9A-D3ACB911BF59}" presName="accent_5" presStyleCnt="0"/>
      <dgm:spPr/>
    </dgm:pt>
    <dgm:pt modelId="{27F41D53-1EAC-4EA5-904A-FCC8B6BC4E90}" type="pres">
      <dgm:prSet presAssocID="{9940166B-12A9-445F-9D9A-D3ACB911BF59}" presName="accentRepeatNode" presStyleLbl="solidFgAcc1" presStyleIdx="4" presStyleCnt="7"/>
      <dgm:spPr>
        <a:blipFill rotWithShape="0">
          <a:blip xmlns:r="http://schemas.openxmlformats.org/officeDocument/2006/relationships" r:embed="rId5"/>
          <a:stretch>
            <a:fillRect/>
          </a:stretch>
        </a:blipFill>
      </dgm:spPr>
    </dgm:pt>
    <dgm:pt modelId="{E70B0C82-5466-448D-9BEF-9E673ED2F583}" type="pres">
      <dgm:prSet presAssocID="{E73DA3B0-9338-4CE6-8107-D5663E7E2137}" presName="text_6" presStyleLbl="node1" presStyleIdx="5" presStyleCnt="7">
        <dgm:presLayoutVars>
          <dgm:bulletEnabled val="1"/>
        </dgm:presLayoutVars>
      </dgm:prSet>
      <dgm:spPr/>
      <dgm:t>
        <a:bodyPr/>
        <a:lstStyle/>
        <a:p>
          <a:endParaRPr lang="es-ES"/>
        </a:p>
      </dgm:t>
    </dgm:pt>
    <dgm:pt modelId="{53B7662C-491A-471A-896E-A1FA995CFE70}" type="pres">
      <dgm:prSet presAssocID="{E73DA3B0-9338-4CE6-8107-D5663E7E2137}" presName="accent_6" presStyleCnt="0"/>
      <dgm:spPr/>
    </dgm:pt>
    <dgm:pt modelId="{9F6AF4EF-286E-41BA-B7E5-50BE17EBB338}" type="pres">
      <dgm:prSet presAssocID="{E73DA3B0-9338-4CE6-8107-D5663E7E2137}" presName="accentRepeatNode" presStyleLbl="solidFgAcc1" presStyleIdx="5" presStyleCnt="7"/>
      <dgm:spPr>
        <a:blipFill rotWithShape="0">
          <a:blip xmlns:r="http://schemas.openxmlformats.org/officeDocument/2006/relationships" r:embed="rId6"/>
          <a:stretch>
            <a:fillRect/>
          </a:stretch>
        </a:blipFill>
      </dgm:spPr>
    </dgm:pt>
    <dgm:pt modelId="{74AA85D3-B71F-4670-B1EE-E4EBFD2758F5}" type="pres">
      <dgm:prSet presAssocID="{549CDE47-2A99-40BE-9601-7FDCFBCD34E9}" presName="text_7" presStyleLbl="node1" presStyleIdx="6" presStyleCnt="7">
        <dgm:presLayoutVars>
          <dgm:bulletEnabled val="1"/>
        </dgm:presLayoutVars>
      </dgm:prSet>
      <dgm:spPr/>
      <dgm:t>
        <a:bodyPr/>
        <a:lstStyle/>
        <a:p>
          <a:endParaRPr lang="es-ES"/>
        </a:p>
      </dgm:t>
    </dgm:pt>
    <dgm:pt modelId="{21A1BA03-5E63-4094-AFB0-ADC01A0942B5}" type="pres">
      <dgm:prSet presAssocID="{549CDE47-2A99-40BE-9601-7FDCFBCD34E9}" presName="accent_7" presStyleCnt="0"/>
      <dgm:spPr/>
    </dgm:pt>
    <dgm:pt modelId="{13636A51-F0BE-4AE7-B9BB-2FD13FE6ADF6}" type="pres">
      <dgm:prSet presAssocID="{549CDE47-2A99-40BE-9601-7FDCFBCD34E9}" presName="accentRepeatNode" presStyleLbl="solidFgAcc1" presStyleIdx="6" presStyleCnt="7"/>
      <dgm:spPr>
        <a:blipFill rotWithShape="0">
          <a:blip xmlns:r="http://schemas.openxmlformats.org/officeDocument/2006/relationships" r:embed="rId7"/>
          <a:stretch>
            <a:fillRect/>
          </a:stretch>
        </a:blipFill>
      </dgm:spPr>
    </dgm:pt>
  </dgm:ptLst>
  <dgm:cxnLst>
    <dgm:cxn modelId="{9FB6733A-227E-43C9-80AD-F81FFDC0D608}" srcId="{9B2BFAAD-4EB3-4A52-9930-C0CB4CAD97EA}" destId="{EC8EEC05-4275-4B14-8A0D-B5BD66D4C5B3}" srcOrd="1" destOrd="0" parTransId="{783FC810-AA87-4EA3-BF12-8BBAE1E15F64}" sibTransId="{332CB9D5-FF80-4DA4-95CC-3A9FA54CEF4B}"/>
    <dgm:cxn modelId="{201562C0-078B-48C8-8355-DF1D1CB35B4E}" type="presOf" srcId="{17DEDA9B-18D1-4AC2-AE81-D5FC8DD91D9F}" destId="{059D3239-9A50-4C75-AF0A-3DB38B4486CC}" srcOrd="0" destOrd="0" presId="urn:microsoft.com/office/officeart/2008/layout/VerticalCurvedList"/>
    <dgm:cxn modelId="{CB61F043-C743-4B0A-A52D-4A2F28C7D00A}" srcId="{9B2BFAAD-4EB3-4A52-9930-C0CB4CAD97EA}" destId="{A534F3E2-F2B9-4DEF-BA5F-A8AC1EDD5167}" srcOrd="3" destOrd="0" parTransId="{EF39F595-9647-4AFF-907A-516C9995FB0E}" sibTransId="{464D05DF-6E8E-4877-9A6E-3AF539ACB54E}"/>
    <dgm:cxn modelId="{0899E884-0FA2-416B-8EBE-0C9D4AFA471B}" type="presOf" srcId="{549CDE47-2A99-40BE-9601-7FDCFBCD34E9}" destId="{74AA85D3-B71F-4670-B1EE-E4EBFD2758F5}" srcOrd="0" destOrd="0" presId="urn:microsoft.com/office/officeart/2008/layout/VerticalCurvedList"/>
    <dgm:cxn modelId="{2F659453-4AE8-4903-936D-7B7638EA31C2}" type="presOf" srcId="{9940166B-12A9-445F-9D9A-D3ACB911BF59}" destId="{BBFA51F2-14DF-41F4-915F-5635BE092F79}" srcOrd="0" destOrd="0" presId="urn:microsoft.com/office/officeart/2008/layout/VerticalCurvedList"/>
    <dgm:cxn modelId="{A8369154-6348-42FB-9A6E-62F4E0D0BD28}" srcId="{9B2BFAAD-4EB3-4A52-9930-C0CB4CAD97EA}" destId="{17DEDA9B-18D1-4AC2-AE81-D5FC8DD91D9F}" srcOrd="2" destOrd="0" parTransId="{A9776519-0397-4B36-84F1-304E4E96A5FA}" sibTransId="{A638E770-A4A0-41B5-8961-765D3F01394D}"/>
    <dgm:cxn modelId="{DA4D0207-5F76-4840-B5B3-BE02A6EC71C5}" type="presOf" srcId="{E73DA3B0-9338-4CE6-8107-D5663E7E2137}" destId="{E70B0C82-5466-448D-9BEF-9E673ED2F583}" srcOrd="0" destOrd="0" presId="urn:microsoft.com/office/officeart/2008/layout/VerticalCurvedList"/>
    <dgm:cxn modelId="{02CB23E7-68A3-428B-A920-79B5923F748A}" srcId="{9B2BFAAD-4EB3-4A52-9930-C0CB4CAD97EA}" destId="{30CB31BD-EF24-4F48-B1BF-0061032D445F}" srcOrd="0" destOrd="0" parTransId="{ADEB02AF-4170-4D3E-BC6C-75A4441EB1EF}" sibTransId="{086E2469-B28E-424E-AAA2-C3F80DB57135}"/>
    <dgm:cxn modelId="{94251025-50D8-4DE7-B2BA-97A629DC08F2}" srcId="{9B2BFAAD-4EB3-4A52-9930-C0CB4CAD97EA}" destId="{E73DA3B0-9338-4CE6-8107-D5663E7E2137}" srcOrd="5" destOrd="0" parTransId="{654A21F0-273A-4B96-8CC7-C97C3CDBAEFC}" sibTransId="{9FFBC52E-D9A4-4149-92F3-24FD5F359A81}"/>
    <dgm:cxn modelId="{86CBCBC2-DE0E-4792-AB2C-DE287C45D5E5}" type="presOf" srcId="{30CB31BD-EF24-4F48-B1BF-0061032D445F}" destId="{9E3AE83A-A5CF-4195-8A6F-EABC22155995}" srcOrd="0" destOrd="0" presId="urn:microsoft.com/office/officeart/2008/layout/VerticalCurvedList"/>
    <dgm:cxn modelId="{7B1E5CA5-3616-45EB-B493-4F299319E550}" srcId="{9B2BFAAD-4EB3-4A52-9930-C0CB4CAD97EA}" destId="{9940166B-12A9-445F-9D9A-D3ACB911BF59}" srcOrd="4" destOrd="0" parTransId="{4285480F-B04F-41E7-9E00-8120E68ED795}" sibTransId="{6FBC5AAB-22D0-46B3-A013-139A45D92525}"/>
    <dgm:cxn modelId="{C0ED5B86-02C0-405B-9384-4CBA2986A080}" type="presOf" srcId="{9B2BFAAD-4EB3-4A52-9930-C0CB4CAD97EA}" destId="{323CAE86-22F7-4666-B26B-34E6E0A795EA}" srcOrd="0" destOrd="0" presId="urn:microsoft.com/office/officeart/2008/layout/VerticalCurvedList"/>
    <dgm:cxn modelId="{22196924-4804-4978-8AFA-CE7F7690BD40}" type="presOf" srcId="{086E2469-B28E-424E-AAA2-C3F80DB57135}" destId="{FE44CD75-9C43-40A5-827D-B32EE7C34F62}" srcOrd="0" destOrd="0" presId="urn:microsoft.com/office/officeart/2008/layout/VerticalCurvedList"/>
    <dgm:cxn modelId="{AC7FB991-AEB7-4518-8A9D-5E974C757AC5}" type="presOf" srcId="{A534F3E2-F2B9-4DEF-BA5F-A8AC1EDD5167}" destId="{112CA99B-C161-4056-B1FB-B120057536BA}" srcOrd="0" destOrd="0" presId="urn:microsoft.com/office/officeart/2008/layout/VerticalCurvedList"/>
    <dgm:cxn modelId="{51077C1D-EDE4-4DD9-A663-279E1108B62E}" type="presOf" srcId="{EC8EEC05-4275-4B14-8A0D-B5BD66D4C5B3}" destId="{59CE450A-2B61-45EB-A7D1-61F584A8FC1A}" srcOrd="0" destOrd="0" presId="urn:microsoft.com/office/officeart/2008/layout/VerticalCurvedList"/>
    <dgm:cxn modelId="{654BC356-C0A5-4A4E-8326-2C4248A82F78}" srcId="{9B2BFAAD-4EB3-4A52-9930-C0CB4CAD97EA}" destId="{549CDE47-2A99-40BE-9601-7FDCFBCD34E9}" srcOrd="6" destOrd="0" parTransId="{6C0EB300-6E91-4DC2-9377-E29206DF23EB}" sibTransId="{7504BCC7-D57E-4914-A82E-F5BE34E7DAD6}"/>
    <dgm:cxn modelId="{2040A631-A618-4322-84AB-D3BCD6ADB5E4}" type="presParOf" srcId="{323CAE86-22F7-4666-B26B-34E6E0A795EA}" destId="{664FD22A-7AE6-4148-8083-5EED97303253}" srcOrd="0" destOrd="0" presId="urn:microsoft.com/office/officeart/2008/layout/VerticalCurvedList"/>
    <dgm:cxn modelId="{44C3DE25-FDF1-45A1-B849-FFBC01DE20EA}" type="presParOf" srcId="{664FD22A-7AE6-4148-8083-5EED97303253}" destId="{E2799868-92F9-43E7-9FBD-F3AC7C96D669}" srcOrd="0" destOrd="0" presId="urn:microsoft.com/office/officeart/2008/layout/VerticalCurvedList"/>
    <dgm:cxn modelId="{3E959035-9ADC-4E62-8305-0F841E5B0411}" type="presParOf" srcId="{E2799868-92F9-43E7-9FBD-F3AC7C96D669}" destId="{7327038D-CC7C-4470-A0DA-98FBE7C92371}" srcOrd="0" destOrd="0" presId="urn:microsoft.com/office/officeart/2008/layout/VerticalCurvedList"/>
    <dgm:cxn modelId="{07E91E9B-51FC-4BE4-BD1C-87694037D80D}" type="presParOf" srcId="{E2799868-92F9-43E7-9FBD-F3AC7C96D669}" destId="{FE44CD75-9C43-40A5-827D-B32EE7C34F62}" srcOrd="1" destOrd="0" presId="urn:microsoft.com/office/officeart/2008/layout/VerticalCurvedList"/>
    <dgm:cxn modelId="{D5879056-F238-4341-9666-8F9D6ED1DF79}" type="presParOf" srcId="{E2799868-92F9-43E7-9FBD-F3AC7C96D669}" destId="{FB8F7DA0-43C1-4C02-A499-8555BF2FA52C}" srcOrd="2" destOrd="0" presId="urn:microsoft.com/office/officeart/2008/layout/VerticalCurvedList"/>
    <dgm:cxn modelId="{60AE3955-F34F-4A38-BECB-27A1CC151EF2}" type="presParOf" srcId="{E2799868-92F9-43E7-9FBD-F3AC7C96D669}" destId="{0A69664B-5720-4E59-9BED-3E9ACBD26A63}" srcOrd="3" destOrd="0" presId="urn:microsoft.com/office/officeart/2008/layout/VerticalCurvedList"/>
    <dgm:cxn modelId="{CE549AD9-791A-4F81-BEA9-7100209641BE}" type="presParOf" srcId="{664FD22A-7AE6-4148-8083-5EED97303253}" destId="{9E3AE83A-A5CF-4195-8A6F-EABC22155995}" srcOrd="1" destOrd="0" presId="urn:microsoft.com/office/officeart/2008/layout/VerticalCurvedList"/>
    <dgm:cxn modelId="{81353EA3-7737-4390-B6FD-036497C54339}" type="presParOf" srcId="{664FD22A-7AE6-4148-8083-5EED97303253}" destId="{C225ADCD-F22C-4FAF-B996-DC083DD0614B}" srcOrd="2" destOrd="0" presId="urn:microsoft.com/office/officeart/2008/layout/VerticalCurvedList"/>
    <dgm:cxn modelId="{4CF47BF6-A4CF-438B-8B4D-9CFBD57AC2F7}" type="presParOf" srcId="{C225ADCD-F22C-4FAF-B996-DC083DD0614B}" destId="{04D3C3C5-CD77-482B-8CD6-794A90F87080}" srcOrd="0" destOrd="0" presId="urn:microsoft.com/office/officeart/2008/layout/VerticalCurvedList"/>
    <dgm:cxn modelId="{4B88DC72-C2CD-4A28-A049-8DC0B0C7B509}" type="presParOf" srcId="{664FD22A-7AE6-4148-8083-5EED97303253}" destId="{59CE450A-2B61-45EB-A7D1-61F584A8FC1A}" srcOrd="3" destOrd="0" presId="urn:microsoft.com/office/officeart/2008/layout/VerticalCurvedList"/>
    <dgm:cxn modelId="{5C6AD6F9-1B66-4594-B56A-A79E1AF54406}" type="presParOf" srcId="{664FD22A-7AE6-4148-8083-5EED97303253}" destId="{023132A4-1E92-46F9-956A-5EAA2C3E4F32}" srcOrd="4" destOrd="0" presId="urn:microsoft.com/office/officeart/2008/layout/VerticalCurvedList"/>
    <dgm:cxn modelId="{22F3A7B6-E874-4E8F-B493-C94B635698E5}" type="presParOf" srcId="{023132A4-1E92-46F9-956A-5EAA2C3E4F32}" destId="{5C775E8A-FC2F-4A98-A432-74FE7CCD45EB}" srcOrd="0" destOrd="0" presId="urn:microsoft.com/office/officeart/2008/layout/VerticalCurvedList"/>
    <dgm:cxn modelId="{CC5F6C41-96A7-4748-A535-850E1F5DBF19}" type="presParOf" srcId="{664FD22A-7AE6-4148-8083-5EED97303253}" destId="{059D3239-9A50-4C75-AF0A-3DB38B4486CC}" srcOrd="5" destOrd="0" presId="urn:microsoft.com/office/officeart/2008/layout/VerticalCurvedList"/>
    <dgm:cxn modelId="{A8087BDE-6919-4B92-89BD-EC9096FDFA1D}" type="presParOf" srcId="{664FD22A-7AE6-4148-8083-5EED97303253}" destId="{89DE164B-12D7-465F-960E-0BCA177B5BA8}" srcOrd="6" destOrd="0" presId="urn:microsoft.com/office/officeart/2008/layout/VerticalCurvedList"/>
    <dgm:cxn modelId="{DDBC83CD-F8ED-44FE-BAD1-BFCF649A27FE}" type="presParOf" srcId="{89DE164B-12D7-465F-960E-0BCA177B5BA8}" destId="{9DCA10BD-5845-4485-8FDF-A9810DDDA41A}" srcOrd="0" destOrd="0" presId="urn:microsoft.com/office/officeart/2008/layout/VerticalCurvedList"/>
    <dgm:cxn modelId="{4BD6DD34-828B-4479-85A3-A4417D0DA2ED}" type="presParOf" srcId="{664FD22A-7AE6-4148-8083-5EED97303253}" destId="{112CA99B-C161-4056-B1FB-B120057536BA}" srcOrd="7" destOrd="0" presId="urn:microsoft.com/office/officeart/2008/layout/VerticalCurvedList"/>
    <dgm:cxn modelId="{15292CC7-0253-43C3-9461-017E1C32B5EB}" type="presParOf" srcId="{664FD22A-7AE6-4148-8083-5EED97303253}" destId="{1D99E63F-26D0-4013-8F0E-41D109CD8AB7}" srcOrd="8" destOrd="0" presId="urn:microsoft.com/office/officeart/2008/layout/VerticalCurvedList"/>
    <dgm:cxn modelId="{4A29D7E7-42C4-44F0-87E8-5F33F6FE61DB}" type="presParOf" srcId="{1D99E63F-26D0-4013-8F0E-41D109CD8AB7}" destId="{83A8B40B-DB6D-4002-B1FA-39A69A6A31E4}" srcOrd="0" destOrd="0" presId="urn:microsoft.com/office/officeart/2008/layout/VerticalCurvedList"/>
    <dgm:cxn modelId="{D1A7FBD2-FBAB-4554-9932-A7F51E4597EB}" type="presParOf" srcId="{664FD22A-7AE6-4148-8083-5EED97303253}" destId="{BBFA51F2-14DF-41F4-915F-5635BE092F79}" srcOrd="9" destOrd="0" presId="urn:microsoft.com/office/officeart/2008/layout/VerticalCurvedList"/>
    <dgm:cxn modelId="{5EEFB62E-144B-4992-9C53-2A00AB3B0B10}" type="presParOf" srcId="{664FD22A-7AE6-4148-8083-5EED97303253}" destId="{26A97212-6ADA-4064-A63B-9F143EB63AB2}" srcOrd="10" destOrd="0" presId="urn:microsoft.com/office/officeart/2008/layout/VerticalCurvedList"/>
    <dgm:cxn modelId="{16AE1BBA-BE7B-4FBD-A8DE-DF71BF3C8E78}" type="presParOf" srcId="{26A97212-6ADA-4064-A63B-9F143EB63AB2}" destId="{27F41D53-1EAC-4EA5-904A-FCC8B6BC4E90}" srcOrd="0" destOrd="0" presId="urn:microsoft.com/office/officeart/2008/layout/VerticalCurvedList"/>
    <dgm:cxn modelId="{318AC431-AF74-448A-9765-82E7A2B05D06}" type="presParOf" srcId="{664FD22A-7AE6-4148-8083-5EED97303253}" destId="{E70B0C82-5466-448D-9BEF-9E673ED2F583}" srcOrd="11" destOrd="0" presId="urn:microsoft.com/office/officeart/2008/layout/VerticalCurvedList"/>
    <dgm:cxn modelId="{496E06D6-6D3E-4192-959D-CC46D8452D84}" type="presParOf" srcId="{664FD22A-7AE6-4148-8083-5EED97303253}" destId="{53B7662C-491A-471A-896E-A1FA995CFE70}" srcOrd="12" destOrd="0" presId="urn:microsoft.com/office/officeart/2008/layout/VerticalCurvedList"/>
    <dgm:cxn modelId="{AC0E4CA5-02CA-45E6-BAD8-AF5EAB436D3F}" type="presParOf" srcId="{53B7662C-491A-471A-896E-A1FA995CFE70}" destId="{9F6AF4EF-286E-41BA-B7E5-50BE17EBB338}" srcOrd="0" destOrd="0" presId="urn:microsoft.com/office/officeart/2008/layout/VerticalCurvedList"/>
    <dgm:cxn modelId="{064CF7EA-DBF3-44A9-8F47-159CE3E2FBDB}" type="presParOf" srcId="{664FD22A-7AE6-4148-8083-5EED97303253}" destId="{74AA85D3-B71F-4670-B1EE-E4EBFD2758F5}" srcOrd="13" destOrd="0" presId="urn:microsoft.com/office/officeart/2008/layout/VerticalCurvedList"/>
    <dgm:cxn modelId="{7253DCEB-2D16-4B49-9702-45B3BA20391A}" type="presParOf" srcId="{664FD22A-7AE6-4148-8083-5EED97303253}" destId="{21A1BA03-5E63-4094-AFB0-ADC01A0942B5}" srcOrd="14" destOrd="0" presId="urn:microsoft.com/office/officeart/2008/layout/VerticalCurvedList"/>
    <dgm:cxn modelId="{12E099E2-E377-4B8C-B3FC-F88E505314CD}" type="presParOf" srcId="{21A1BA03-5E63-4094-AFB0-ADC01A0942B5}" destId="{13636A51-F0BE-4AE7-B9BB-2FD13FE6ADF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34AB36-D45B-4935-91D6-1561210D8DF9}" type="doc">
      <dgm:prSet loTypeId="urn:microsoft.com/office/officeart/2005/8/layout/hProcess7#1" loCatId="process" qsTypeId="urn:microsoft.com/office/officeart/2005/8/quickstyle/simple3" qsCatId="simple" csTypeId="urn:microsoft.com/office/officeart/2005/8/colors/accent5_4" csCatId="accent5" phldr="1"/>
      <dgm:spPr/>
      <dgm:t>
        <a:bodyPr/>
        <a:lstStyle/>
        <a:p>
          <a:endParaRPr lang="es-EC"/>
        </a:p>
      </dgm:t>
    </dgm:pt>
    <dgm:pt modelId="{BEDF156A-539D-479C-B3A5-4854DAC12FD7}">
      <dgm:prSet phldrT="[Texto]"/>
      <dgm:spPr/>
      <dgm:t>
        <a:bodyPr/>
        <a:lstStyle/>
        <a:p>
          <a:pPr algn="ctr"/>
          <a:r>
            <a:rPr lang="es-EC" b="0" i="0" dirty="0" smtClean="0"/>
            <a:t>Proteger los ecosistemas,  personas y la vida silvestre</a:t>
          </a:r>
          <a:endParaRPr lang="es-EC" dirty="0"/>
        </a:p>
      </dgm:t>
    </dgm:pt>
    <dgm:pt modelId="{46BE00F9-E64F-4C2C-93FF-6BDE080740F3}" type="parTrans" cxnId="{625064FC-62B6-47D8-8365-35218E9E36FE}">
      <dgm:prSet/>
      <dgm:spPr/>
      <dgm:t>
        <a:bodyPr/>
        <a:lstStyle/>
        <a:p>
          <a:endParaRPr lang="es-EC"/>
        </a:p>
      </dgm:t>
    </dgm:pt>
    <dgm:pt modelId="{0E27185B-CD68-4547-82D6-C48A6EC86844}" type="sibTrans" cxnId="{625064FC-62B6-47D8-8365-35218E9E36FE}">
      <dgm:prSet/>
      <dgm:spPr/>
      <dgm:t>
        <a:bodyPr/>
        <a:lstStyle/>
        <a:p>
          <a:endParaRPr lang="es-EC"/>
        </a:p>
      </dgm:t>
    </dgm:pt>
    <dgm:pt modelId="{30001E21-E2ED-49C9-9D9A-89939AE18BBB}">
      <dgm:prSet phldrT="[Texto]"/>
      <dgm:spPr/>
      <dgm:t>
        <a:bodyPr/>
        <a:lstStyle/>
        <a:p>
          <a:pPr algn="ctr"/>
          <a:r>
            <a:rPr lang="es-EC" dirty="0" smtClean="0"/>
            <a:t>Se basa en generar beneficios y desarrollo para los pequeños productores</a:t>
          </a:r>
          <a:endParaRPr lang="es-EC" dirty="0"/>
        </a:p>
      </dgm:t>
    </dgm:pt>
    <dgm:pt modelId="{8B391905-4C02-48E1-8588-9D7FBCF06AAE}" type="parTrans" cxnId="{2B6C7721-157B-4192-BDC9-38CE1032092D}">
      <dgm:prSet/>
      <dgm:spPr/>
      <dgm:t>
        <a:bodyPr/>
        <a:lstStyle/>
        <a:p>
          <a:endParaRPr lang="es-EC"/>
        </a:p>
      </dgm:t>
    </dgm:pt>
    <dgm:pt modelId="{F614F1EA-AF5A-4B38-B8AA-66EDFCF62CC4}" type="sibTrans" cxnId="{2B6C7721-157B-4192-BDC9-38CE1032092D}">
      <dgm:prSet/>
      <dgm:spPr/>
      <dgm:t>
        <a:bodyPr/>
        <a:lstStyle/>
        <a:p>
          <a:endParaRPr lang="es-EC"/>
        </a:p>
      </dgm:t>
    </dgm:pt>
    <dgm:pt modelId="{4A5C0731-C59C-43E7-8FE6-A28E6108BDB4}">
      <dgm:prSet phldrT="[Texto]"/>
      <dgm:spPr/>
      <dgm:t>
        <a:bodyPr/>
        <a:lstStyle/>
        <a:p>
          <a:endParaRPr lang="es-EC" dirty="0"/>
        </a:p>
      </dgm:t>
    </dgm:pt>
    <dgm:pt modelId="{ABB4C525-29E8-414D-872A-21332C675128}" type="parTrans" cxnId="{F31E1503-B41F-478A-AC1E-236CB9E21F2F}">
      <dgm:prSet/>
      <dgm:spPr/>
      <dgm:t>
        <a:bodyPr/>
        <a:lstStyle/>
        <a:p>
          <a:endParaRPr lang="es-EC"/>
        </a:p>
      </dgm:t>
    </dgm:pt>
    <dgm:pt modelId="{9348CC07-EE37-47AE-A19B-84700640AA2B}" type="sibTrans" cxnId="{F31E1503-B41F-478A-AC1E-236CB9E21F2F}">
      <dgm:prSet/>
      <dgm:spPr/>
      <dgm:t>
        <a:bodyPr/>
        <a:lstStyle/>
        <a:p>
          <a:endParaRPr lang="es-EC"/>
        </a:p>
      </dgm:t>
    </dgm:pt>
    <dgm:pt modelId="{F31F40FC-4982-4E75-9A4F-35E5479D7B16}">
      <dgm:prSet phldrT="[Texto]"/>
      <dgm:spPr/>
      <dgm:t>
        <a:bodyPr/>
        <a:lstStyle/>
        <a:p>
          <a:pPr algn="ctr"/>
          <a:endParaRPr lang="es-EC" dirty="0"/>
        </a:p>
      </dgm:t>
    </dgm:pt>
    <dgm:pt modelId="{40649680-7AAA-4F8F-9BAE-1C34E7BEEA20}" type="parTrans" cxnId="{116BE06B-5C86-4039-88C1-DD3D0845B9EB}">
      <dgm:prSet/>
      <dgm:spPr/>
      <dgm:t>
        <a:bodyPr/>
        <a:lstStyle/>
        <a:p>
          <a:endParaRPr lang="es-EC"/>
        </a:p>
      </dgm:t>
    </dgm:pt>
    <dgm:pt modelId="{3624C9C5-981E-479E-B2F2-313EF0043CCC}" type="sibTrans" cxnId="{116BE06B-5C86-4039-88C1-DD3D0845B9EB}">
      <dgm:prSet/>
      <dgm:spPr/>
      <dgm:t>
        <a:bodyPr/>
        <a:lstStyle/>
        <a:p>
          <a:endParaRPr lang="es-EC"/>
        </a:p>
      </dgm:t>
    </dgm:pt>
    <dgm:pt modelId="{79027ADA-2A63-4E8E-A20C-15B25F3F1DF9}">
      <dgm:prSet phldrT="[Texto]"/>
      <dgm:spPr/>
      <dgm:t>
        <a:bodyPr/>
        <a:lstStyle/>
        <a:p>
          <a:pPr algn="ctr"/>
          <a:r>
            <a:rPr lang="es-EC" dirty="0" smtClean="0"/>
            <a:t>Reducción del impacto humano sobre el medioambiente</a:t>
          </a:r>
          <a:endParaRPr lang="es-EC" dirty="0"/>
        </a:p>
      </dgm:t>
    </dgm:pt>
    <dgm:pt modelId="{5D8478AD-5C52-46A7-BC35-711A6A59C20C}" type="parTrans" cxnId="{1A041B8B-A334-4D43-9213-2802B4049E01}">
      <dgm:prSet/>
      <dgm:spPr/>
      <dgm:t>
        <a:bodyPr/>
        <a:lstStyle/>
        <a:p>
          <a:endParaRPr lang="es-EC"/>
        </a:p>
      </dgm:t>
    </dgm:pt>
    <dgm:pt modelId="{C61C5148-5A06-4A85-B4EA-582AA03A8FD3}" type="sibTrans" cxnId="{1A041B8B-A334-4D43-9213-2802B4049E01}">
      <dgm:prSet/>
      <dgm:spPr/>
      <dgm:t>
        <a:bodyPr/>
        <a:lstStyle/>
        <a:p>
          <a:endParaRPr lang="es-EC"/>
        </a:p>
      </dgm:t>
    </dgm:pt>
    <dgm:pt modelId="{9FC85CC0-AE56-4A59-8BB9-63B9B684A7BC}">
      <dgm:prSet phldrT="[Texto]"/>
      <dgm:spPr/>
      <dgm:t>
        <a:bodyPr/>
        <a:lstStyle/>
        <a:p>
          <a:pPr algn="ctr"/>
          <a:endParaRPr lang="es-EC" dirty="0"/>
        </a:p>
      </dgm:t>
    </dgm:pt>
    <dgm:pt modelId="{18939E7E-D9C0-4924-99D7-E0F71AB093F6}" type="parTrans" cxnId="{E52E86DB-210B-41A0-8040-1ABE5F3971A4}">
      <dgm:prSet/>
      <dgm:spPr/>
      <dgm:t>
        <a:bodyPr/>
        <a:lstStyle/>
        <a:p>
          <a:endParaRPr lang="es-ES"/>
        </a:p>
      </dgm:t>
    </dgm:pt>
    <dgm:pt modelId="{A9484580-4122-42A0-8305-6BD077D6084F}" type="sibTrans" cxnId="{E52E86DB-210B-41A0-8040-1ABE5F3971A4}">
      <dgm:prSet/>
      <dgm:spPr/>
      <dgm:t>
        <a:bodyPr/>
        <a:lstStyle/>
        <a:p>
          <a:endParaRPr lang="es-ES"/>
        </a:p>
      </dgm:t>
    </dgm:pt>
    <dgm:pt modelId="{50D15C45-6498-4313-BE77-DE66E42D776F}" type="pres">
      <dgm:prSet presAssocID="{5734AB36-D45B-4935-91D6-1561210D8DF9}" presName="Name0" presStyleCnt="0">
        <dgm:presLayoutVars>
          <dgm:dir/>
          <dgm:animLvl val="lvl"/>
          <dgm:resizeHandles val="exact"/>
        </dgm:presLayoutVars>
      </dgm:prSet>
      <dgm:spPr/>
      <dgm:t>
        <a:bodyPr/>
        <a:lstStyle/>
        <a:p>
          <a:endParaRPr lang="es-EC"/>
        </a:p>
      </dgm:t>
    </dgm:pt>
    <dgm:pt modelId="{1828F9DE-4138-44A5-9F50-F5E5EBF09482}" type="pres">
      <dgm:prSet presAssocID="{4A5C0731-C59C-43E7-8FE6-A28E6108BDB4}" presName="compositeNode" presStyleCnt="0">
        <dgm:presLayoutVars>
          <dgm:bulletEnabled val="1"/>
        </dgm:presLayoutVars>
      </dgm:prSet>
      <dgm:spPr/>
      <dgm:t>
        <a:bodyPr/>
        <a:lstStyle/>
        <a:p>
          <a:endParaRPr lang="es-ES"/>
        </a:p>
      </dgm:t>
    </dgm:pt>
    <dgm:pt modelId="{7ACE1AFA-BCD5-4F67-BAAD-98CEB7AF66E3}" type="pres">
      <dgm:prSet presAssocID="{4A5C0731-C59C-43E7-8FE6-A28E6108BDB4}" presName="bgRect" presStyleLbl="node1" presStyleIdx="0" presStyleCnt="3"/>
      <dgm:spPr/>
      <dgm:t>
        <a:bodyPr/>
        <a:lstStyle/>
        <a:p>
          <a:endParaRPr lang="es-EC"/>
        </a:p>
      </dgm:t>
    </dgm:pt>
    <dgm:pt modelId="{13DE49B3-CDED-4EB0-8641-DCCAA5243BC5}" type="pres">
      <dgm:prSet presAssocID="{4A5C0731-C59C-43E7-8FE6-A28E6108BDB4}" presName="parentNode" presStyleLbl="node1" presStyleIdx="0" presStyleCnt="3">
        <dgm:presLayoutVars>
          <dgm:chMax val="0"/>
          <dgm:bulletEnabled val="1"/>
        </dgm:presLayoutVars>
      </dgm:prSet>
      <dgm:spPr/>
      <dgm:t>
        <a:bodyPr/>
        <a:lstStyle/>
        <a:p>
          <a:endParaRPr lang="es-EC"/>
        </a:p>
      </dgm:t>
    </dgm:pt>
    <dgm:pt modelId="{4A9A95E3-A2EB-4F3F-8649-BDD9FB0B38BF}" type="pres">
      <dgm:prSet presAssocID="{4A5C0731-C59C-43E7-8FE6-A28E6108BDB4}" presName="childNode" presStyleLbl="node1" presStyleIdx="0" presStyleCnt="3">
        <dgm:presLayoutVars>
          <dgm:bulletEnabled val="1"/>
        </dgm:presLayoutVars>
      </dgm:prSet>
      <dgm:spPr/>
      <dgm:t>
        <a:bodyPr/>
        <a:lstStyle/>
        <a:p>
          <a:endParaRPr lang="es-EC"/>
        </a:p>
      </dgm:t>
    </dgm:pt>
    <dgm:pt modelId="{25B4374E-2BB7-4212-9E36-E6DF5A920552}" type="pres">
      <dgm:prSet presAssocID="{9348CC07-EE37-47AE-A19B-84700640AA2B}" presName="hSp" presStyleCnt="0"/>
      <dgm:spPr/>
      <dgm:t>
        <a:bodyPr/>
        <a:lstStyle/>
        <a:p>
          <a:endParaRPr lang="es-ES"/>
        </a:p>
      </dgm:t>
    </dgm:pt>
    <dgm:pt modelId="{255C16E9-71A2-4DDF-9CE8-13BAB1BE50DB}" type="pres">
      <dgm:prSet presAssocID="{9348CC07-EE37-47AE-A19B-84700640AA2B}" presName="vProcSp" presStyleCnt="0"/>
      <dgm:spPr/>
      <dgm:t>
        <a:bodyPr/>
        <a:lstStyle/>
        <a:p>
          <a:endParaRPr lang="es-ES"/>
        </a:p>
      </dgm:t>
    </dgm:pt>
    <dgm:pt modelId="{02D941BA-1E82-4638-A960-2E710DF5AC20}" type="pres">
      <dgm:prSet presAssocID="{9348CC07-EE37-47AE-A19B-84700640AA2B}" presName="vSp1" presStyleCnt="0"/>
      <dgm:spPr/>
      <dgm:t>
        <a:bodyPr/>
        <a:lstStyle/>
        <a:p>
          <a:endParaRPr lang="es-ES"/>
        </a:p>
      </dgm:t>
    </dgm:pt>
    <dgm:pt modelId="{C880C96A-8151-4168-AB2E-8A0A9B40C18C}" type="pres">
      <dgm:prSet presAssocID="{9348CC07-EE37-47AE-A19B-84700640AA2B}" presName="simulatedConn" presStyleLbl="solidFgAcc1" presStyleIdx="0" presStyleCnt="2"/>
      <dgm:spPr/>
      <dgm:t>
        <a:bodyPr/>
        <a:lstStyle/>
        <a:p>
          <a:endParaRPr lang="es-ES"/>
        </a:p>
      </dgm:t>
    </dgm:pt>
    <dgm:pt modelId="{B5A05A88-A1D9-4D38-BBF6-18A9742209F7}" type="pres">
      <dgm:prSet presAssocID="{9348CC07-EE37-47AE-A19B-84700640AA2B}" presName="vSp2" presStyleCnt="0"/>
      <dgm:spPr/>
      <dgm:t>
        <a:bodyPr/>
        <a:lstStyle/>
        <a:p>
          <a:endParaRPr lang="es-ES"/>
        </a:p>
      </dgm:t>
    </dgm:pt>
    <dgm:pt modelId="{D2458A71-86E0-4DB5-AC92-76C05272DA72}" type="pres">
      <dgm:prSet presAssocID="{9348CC07-EE37-47AE-A19B-84700640AA2B}" presName="sibTrans" presStyleCnt="0"/>
      <dgm:spPr/>
      <dgm:t>
        <a:bodyPr/>
        <a:lstStyle/>
        <a:p>
          <a:endParaRPr lang="es-ES"/>
        </a:p>
      </dgm:t>
    </dgm:pt>
    <dgm:pt modelId="{AFB9AB83-825F-4162-BDF2-210DAEA51E88}" type="pres">
      <dgm:prSet presAssocID="{F31F40FC-4982-4E75-9A4F-35E5479D7B16}" presName="compositeNode" presStyleCnt="0">
        <dgm:presLayoutVars>
          <dgm:bulletEnabled val="1"/>
        </dgm:presLayoutVars>
      </dgm:prSet>
      <dgm:spPr/>
      <dgm:t>
        <a:bodyPr/>
        <a:lstStyle/>
        <a:p>
          <a:endParaRPr lang="es-ES"/>
        </a:p>
      </dgm:t>
    </dgm:pt>
    <dgm:pt modelId="{2CAAF824-898E-44C3-9FD1-945807352A54}" type="pres">
      <dgm:prSet presAssocID="{F31F40FC-4982-4E75-9A4F-35E5479D7B16}" presName="bgRect" presStyleLbl="node1" presStyleIdx="1" presStyleCnt="3"/>
      <dgm:spPr/>
      <dgm:t>
        <a:bodyPr/>
        <a:lstStyle/>
        <a:p>
          <a:endParaRPr lang="es-EC"/>
        </a:p>
      </dgm:t>
    </dgm:pt>
    <dgm:pt modelId="{51D9A962-765C-49DE-847D-6B0683AF2C51}" type="pres">
      <dgm:prSet presAssocID="{F31F40FC-4982-4E75-9A4F-35E5479D7B16}" presName="parentNode" presStyleLbl="node1" presStyleIdx="1" presStyleCnt="3">
        <dgm:presLayoutVars>
          <dgm:chMax val="0"/>
          <dgm:bulletEnabled val="1"/>
        </dgm:presLayoutVars>
      </dgm:prSet>
      <dgm:spPr/>
      <dgm:t>
        <a:bodyPr/>
        <a:lstStyle/>
        <a:p>
          <a:endParaRPr lang="es-EC"/>
        </a:p>
      </dgm:t>
    </dgm:pt>
    <dgm:pt modelId="{A0A9EF63-D3FC-4392-B285-D5F8DB786614}" type="pres">
      <dgm:prSet presAssocID="{F31F40FC-4982-4E75-9A4F-35E5479D7B16}" presName="childNode" presStyleLbl="node1" presStyleIdx="1" presStyleCnt="3">
        <dgm:presLayoutVars>
          <dgm:bulletEnabled val="1"/>
        </dgm:presLayoutVars>
      </dgm:prSet>
      <dgm:spPr/>
      <dgm:t>
        <a:bodyPr/>
        <a:lstStyle/>
        <a:p>
          <a:endParaRPr lang="es-EC"/>
        </a:p>
      </dgm:t>
    </dgm:pt>
    <dgm:pt modelId="{1E53BE45-AD55-471D-AABA-7D419FFA7158}" type="pres">
      <dgm:prSet presAssocID="{3624C9C5-981E-479E-B2F2-313EF0043CCC}" presName="hSp" presStyleCnt="0"/>
      <dgm:spPr/>
      <dgm:t>
        <a:bodyPr/>
        <a:lstStyle/>
        <a:p>
          <a:endParaRPr lang="es-ES"/>
        </a:p>
      </dgm:t>
    </dgm:pt>
    <dgm:pt modelId="{B9F1B295-4D6E-43F8-9F87-911C19C340C9}" type="pres">
      <dgm:prSet presAssocID="{3624C9C5-981E-479E-B2F2-313EF0043CCC}" presName="vProcSp" presStyleCnt="0"/>
      <dgm:spPr/>
      <dgm:t>
        <a:bodyPr/>
        <a:lstStyle/>
        <a:p>
          <a:endParaRPr lang="es-ES"/>
        </a:p>
      </dgm:t>
    </dgm:pt>
    <dgm:pt modelId="{3EF6615D-58A9-4EF2-94E7-4A69C16DC997}" type="pres">
      <dgm:prSet presAssocID="{3624C9C5-981E-479E-B2F2-313EF0043CCC}" presName="vSp1" presStyleCnt="0"/>
      <dgm:spPr/>
      <dgm:t>
        <a:bodyPr/>
        <a:lstStyle/>
        <a:p>
          <a:endParaRPr lang="es-ES"/>
        </a:p>
      </dgm:t>
    </dgm:pt>
    <dgm:pt modelId="{6D28EFF8-8A48-448E-A64A-62FA7FE8988B}" type="pres">
      <dgm:prSet presAssocID="{3624C9C5-981E-479E-B2F2-313EF0043CCC}" presName="simulatedConn" presStyleLbl="solidFgAcc1" presStyleIdx="1" presStyleCnt="2"/>
      <dgm:spPr/>
      <dgm:t>
        <a:bodyPr/>
        <a:lstStyle/>
        <a:p>
          <a:endParaRPr lang="es-ES"/>
        </a:p>
      </dgm:t>
    </dgm:pt>
    <dgm:pt modelId="{959405A9-D58E-4EB1-B100-0834490F8B45}" type="pres">
      <dgm:prSet presAssocID="{3624C9C5-981E-479E-B2F2-313EF0043CCC}" presName="vSp2" presStyleCnt="0"/>
      <dgm:spPr/>
      <dgm:t>
        <a:bodyPr/>
        <a:lstStyle/>
        <a:p>
          <a:endParaRPr lang="es-ES"/>
        </a:p>
      </dgm:t>
    </dgm:pt>
    <dgm:pt modelId="{68DCC83B-0495-4DA8-9FC5-A6B19DE588ED}" type="pres">
      <dgm:prSet presAssocID="{3624C9C5-981E-479E-B2F2-313EF0043CCC}" presName="sibTrans" presStyleCnt="0"/>
      <dgm:spPr/>
      <dgm:t>
        <a:bodyPr/>
        <a:lstStyle/>
        <a:p>
          <a:endParaRPr lang="es-ES"/>
        </a:p>
      </dgm:t>
    </dgm:pt>
    <dgm:pt modelId="{A2B92A33-1D36-49AC-AF66-36F51CCE8880}" type="pres">
      <dgm:prSet presAssocID="{9FC85CC0-AE56-4A59-8BB9-63B9B684A7BC}" presName="compositeNode" presStyleCnt="0">
        <dgm:presLayoutVars>
          <dgm:bulletEnabled val="1"/>
        </dgm:presLayoutVars>
      </dgm:prSet>
      <dgm:spPr/>
      <dgm:t>
        <a:bodyPr/>
        <a:lstStyle/>
        <a:p>
          <a:endParaRPr lang="es-ES"/>
        </a:p>
      </dgm:t>
    </dgm:pt>
    <dgm:pt modelId="{38D5AC2D-9761-4A89-8C4B-478B657F9D2D}" type="pres">
      <dgm:prSet presAssocID="{9FC85CC0-AE56-4A59-8BB9-63B9B684A7BC}" presName="bgRect" presStyleLbl="node1" presStyleIdx="2" presStyleCnt="3" custLinFactNeighborX="17847" custLinFactNeighborY="4000"/>
      <dgm:spPr/>
      <dgm:t>
        <a:bodyPr/>
        <a:lstStyle/>
        <a:p>
          <a:endParaRPr lang="es-ES"/>
        </a:p>
      </dgm:t>
    </dgm:pt>
    <dgm:pt modelId="{764F1330-75D2-4DB2-89F4-772ECF442D41}" type="pres">
      <dgm:prSet presAssocID="{9FC85CC0-AE56-4A59-8BB9-63B9B684A7BC}" presName="parentNode" presStyleLbl="node1" presStyleIdx="2" presStyleCnt="3">
        <dgm:presLayoutVars>
          <dgm:chMax val="0"/>
          <dgm:bulletEnabled val="1"/>
        </dgm:presLayoutVars>
      </dgm:prSet>
      <dgm:spPr/>
      <dgm:t>
        <a:bodyPr/>
        <a:lstStyle/>
        <a:p>
          <a:endParaRPr lang="es-ES"/>
        </a:p>
      </dgm:t>
    </dgm:pt>
    <dgm:pt modelId="{CF8743B8-BFF0-4029-816E-CC0938EA9C72}" type="pres">
      <dgm:prSet presAssocID="{9FC85CC0-AE56-4A59-8BB9-63B9B684A7BC}" presName="childNode" presStyleLbl="node1" presStyleIdx="2" presStyleCnt="3">
        <dgm:presLayoutVars>
          <dgm:bulletEnabled val="1"/>
        </dgm:presLayoutVars>
      </dgm:prSet>
      <dgm:spPr/>
      <dgm:t>
        <a:bodyPr/>
        <a:lstStyle/>
        <a:p>
          <a:endParaRPr lang="es-ES"/>
        </a:p>
      </dgm:t>
    </dgm:pt>
  </dgm:ptLst>
  <dgm:cxnLst>
    <dgm:cxn modelId="{1423B959-5B45-4ABE-9A53-D25A3C187202}" type="presOf" srcId="{79027ADA-2A63-4E8E-A20C-15B25F3F1DF9}" destId="{A0A9EF63-D3FC-4392-B285-D5F8DB786614}" srcOrd="0" destOrd="0" presId="urn:microsoft.com/office/officeart/2005/8/layout/hProcess7#1"/>
    <dgm:cxn modelId="{406B6676-CFE3-4FD5-95DF-30033F067280}" type="presOf" srcId="{9FC85CC0-AE56-4A59-8BB9-63B9B684A7BC}" destId="{764F1330-75D2-4DB2-89F4-772ECF442D41}" srcOrd="1" destOrd="0" presId="urn:microsoft.com/office/officeart/2005/8/layout/hProcess7#1"/>
    <dgm:cxn modelId="{56514650-FE1A-4201-BB85-A8F97576EBCD}" type="presOf" srcId="{30001E21-E2ED-49C9-9D9A-89939AE18BBB}" destId="{CF8743B8-BFF0-4029-816E-CC0938EA9C72}" srcOrd="0" destOrd="0" presId="urn:microsoft.com/office/officeart/2005/8/layout/hProcess7#1"/>
    <dgm:cxn modelId="{E606B958-A8D9-4643-BDE9-BC552CCA03DC}" type="presOf" srcId="{4A5C0731-C59C-43E7-8FE6-A28E6108BDB4}" destId="{13DE49B3-CDED-4EB0-8641-DCCAA5243BC5}" srcOrd="1" destOrd="0" presId="urn:microsoft.com/office/officeart/2005/8/layout/hProcess7#1"/>
    <dgm:cxn modelId="{2B6C7721-157B-4192-BDC9-38CE1032092D}" srcId="{9FC85CC0-AE56-4A59-8BB9-63B9B684A7BC}" destId="{30001E21-E2ED-49C9-9D9A-89939AE18BBB}" srcOrd="0" destOrd="0" parTransId="{8B391905-4C02-48E1-8588-9D7FBCF06AAE}" sibTransId="{F614F1EA-AF5A-4B38-B8AA-66EDFCF62CC4}"/>
    <dgm:cxn modelId="{578F5128-DD76-407B-901D-62B5DEE4B019}" type="presOf" srcId="{4A5C0731-C59C-43E7-8FE6-A28E6108BDB4}" destId="{7ACE1AFA-BCD5-4F67-BAAD-98CEB7AF66E3}" srcOrd="0" destOrd="0" presId="urn:microsoft.com/office/officeart/2005/8/layout/hProcess7#1"/>
    <dgm:cxn modelId="{625064FC-62B6-47D8-8365-35218E9E36FE}" srcId="{4A5C0731-C59C-43E7-8FE6-A28E6108BDB4}" destId="{BEDF156A-539D-479C-B3A5-4854DAC12FD7}" srcOrd="0" destOrd="0" parTransId="{46BE00F9-E64F-4C2C-93FF-6BDE080740F3}" sibTransId="{0E27185B-CD68-4547-82D6-C48A6EC86844}"/>
    <dgm:cxn modelId="{1A041B8B-A334-4D43-9213-2802B4049E01}" srcId="{F31F40FC-4982-4E75-9A4F-35E5479D7B16}" destId="{79027ADA-2A63-4E8E-A20C-15B25F3F1DF9}" srcOrd="0" destOrd="0" parTransId="{5D8478AD-5C52-46A7-BC35-711A6A59C20C}" sibTransId="{C61C5148-5A06-4A85-B4EA-582AA03A8FD3}"/>
    <dgm:cxn modelId="{E52E86DB-210B-41A0-8040-1ABE5F3971A4}" srcId="{5734AB36-D45B-4935-91D6-1561210D8DF9}" destId="{9FC85CC0-AE56-4A59-8BB9-63B9B684A7BC}" srcOrd="2" destOrd="0" parTransId="{18939E7E-D9C0-4924-99D7-E0F71AB093F6}" sibTransId="{A9484580-4122-42A0-8305-6BD077D6084F}"/>
    <dgm:cxn modelId="{F7017EE7-890D-44B5-9E73-EC05946689B9}" type="presOf" srcId="{F31F40FC-4982-4E75-9A4F-35E5479D7B16}" destId="{2CAAF824-898E-44C3-9FD1-945807352A54}" srcOrd="0" destOrd="0" presId="urn:microsoft.com/office/officeart/2005/8/layout/hProcess7#1"/>
    <dgm:cxn modelId="{F31E1503-B41F-478A-AC1E-236CB9E21F2F}" srcId="{5734AB36-D45B-4935-91D6-1561210D8DF9}" destId="{4A5C0731-C59C-43E7-8FE6-A28E6108BDB4}" srcOrd="0" destOrd="0" parTransId="{ABB4C525-29E8-414D-872A-21332C675128}" sibTransId="{9348CC07-EE37-47AE-A19B-84700640AA2B}"/>
    <dgm:cxn modelId="{68A1A11E-34F0-4E70-A569-E116B9F9465E}" type="presOf" srcId="{5734AB36-D45B-4935-91D6-1561210D8DF9}" destId="{50D15C45-6498-4313-BE77-DE66E42D776F}" srcOrd="0" destOrd="0" presId="urn:microsoft.com/office/officeart/2005/8/layout/hProcess7#1"/>
    <dgm:cxn modelId="{116BE06B-5C86-4039-88C1-DD3D0845B9EB}" srcId="{5734AB36-D45B-4935-91D6-1561210D8DF9}" destId="{F31F40FC-4982-4E75-9A4F-35E5479D7B16}" srcOrd="1" destOrd="0" parTransId="{40649680-7AAA-4F8F-9BAE-1C34E7BEEA20}" sibTransId="{3624C9C5-981E-479E-B2F2-313EF0043CCC}"/>
    <dgm:cxn modelId="{485984DC-FD98-4C47-B748-ED08BC90E0DA}" type="presOf" srcId="{BEDF156A-539D-479C-B3A5-4854DAC12FD7}" destId="{4A9A95E3-A2EB-4F3F-8649-BDD9FB0B38BF}" srcOrd="0" destOrd="0" presId="urn:microsoft.com/office/officeart/2005/8/layout/hProcess7#1"/>
    <dgm:cxn modelId="{E685B727-1AED-40BC-9E43-29915803DF8B}" type="presOf" srcId="{9FC85CC0-AE56-4A59-8BB9-63B9B684A7BC}" destId="{38D5AC2D-9761-4A89-8C4B-478B657F9D2D}" srcOrd="0" destOrd="0" presId="urn:microsoft.com/office/officeart/2005/8/layout/hProcess7#1"/>
    <dgm:cxn modelId="{62FC974D-F327-4C57-8EE3-704A53B5058E}" type="presOf" srcId="{F31F40FC-4982-4E75-9A4F-35E5479D7B16}" destId="{51D9A962-765C-49DE-847D-6B0683AF2C51}" srcOrd="1" destOrd="0" presId="urn:microsoft.com/office/officeart/2005/8/layout/hProcess7#1"/>
    <dgm:cxn modelId="{8D39FA18-1F07-401A-AAD6-EED93FD710F7}" type="presParOf" srcId="{50D15C45-6498-4313-BE77-DE66E42D776F}" destId="{1828F9DE-4138-44A5-9F50-F5E5EBF09482}" srcOrd="0" destOrd="0" presId="urn:microsoft.com/office/officeart/2005/8/layout/hProcess7#1"/>
    <dgm:cxn modelId="{CC98D278-8CBD-4E16-A701-4B69CFBAFF45}" type="presParOf" srcId="{1828F9DE-4138-44A5-9F50-F5E5EBF09482}" destId="{7ACE1AFA-BCD5-4F67-BAAD-98CEB7AF66E3}" srcOrd="0" destOrd="0" presId="urn:microsoft.com/office/officeart/2005/8/layout/hProcess7#1"/>
    <dgm:cxn modelId="{04BEB19D-0EC5-4663-8CDE-795221BD68E6}" type="presParOf" srcId="{1828F9DE-4138-44A5-9F50-F5E5EBF09482}" destId="{13DE49B3-CDED-4EB0-8641-DCCAA5243BC5}" srcOrd="1" destOrd="0" presId="urn:microsoft.com/office/officeart/2005/8/layout/hProcess7#1"/>
    <dgm:cxn modelId="{578DD297-ACE5-4607-9312-C046FAB678A3}" type="presParOf" srcId="{1828F9DE-4138-44A5-9F50-F5E5EBF09482}" destId="{4A9A95E3-A2EB-4F3F-8649-BDD9FB0B38BF}" srcOrd="2" destOrd="0" presId="urn:microsoft.com/office/officeart/2005/8/layout/hProcess7#1"/>
    <dgm:cxn modelId="{B7C94B2B-6674-4874-9FE0-0AE98B01C55C}" type="presParOf" srcId="{50D15C45-6498-4313-BE77-DE66E42D776F}" destId="{25B4374E-2BB7-4212-9E36-E6DF5A920552}" srcOrd="1" destOrd="0" presId="urn:microsoft.com/office/officeart/2005/8/layout/hProcess7#1"/>
    <dgm:cxn modelId="{9F668756-949E-4DE7-AEB1-785E79ED9903}" type="presParOf" srcId="{50D15C45-6498-4313-BE77-DE66E42D776F}" destId="{255C16E9-71A2-4DDF-9CE8-13BAB1BE50DB}" srcOrd="2" destOrd="0" presId="urn:microsoft.com/office/officeart/2005/8/layout/hProcess7#1"/>
    <dgm:cxn modelId="{47C230AE-C991-499F-8B4D-C8CDD7DEF3B6}" type="presParOf" srcId="{255C16E9-71A2-4DDF-9CE8-13BAB1BE50DB}" destId="{02D941BA-1E82-4638-A960-2E710DF5AC20}" srcOrd="0" destOrd="0" presId="urn:microsoft.com/office/officeart/2005/8/layout/hProcess7#1"/>
    <dgm:cxn modelId="{CE5A1F87-E8BA-4F02-B704-07BA06F08E96}" type="presParOf" srcId="{255C16E9-71A2-4DDF-9CE8-13BAB1BE50DB}" destId="{C880C96A-8151-4168-AB2E-8A0A9B40C18C}" srcOrd="1" destOrd="0" presId="urn:microsoft.com/office/officeart/2005/8/layout/hProcess7#1"/>
    <dgm:cxn modelId="{D22E02A4-2B73-4219-A3DA-9C06EE3D6BA6}" type="presParOf" srcId="{255C16E9-71A2-4DDF-9CE8-13BAB1BE50DB}" destId="{B5A05A88-A1D9-4D38-BBF6-18A9742209F7}" srcOrd="2" destOrd="0" presId="urn:microsoft.com/office/officeart/2005/8/layout/hProcess7#1"/>
    <dgm:cxn modelId="{50CEE521-3848-4BC0-BB69-B6E3F9AA1F2A}" type="presParOf" srcId="{50D15C45-6498-4313-BE77-DE66E42D776F}" destId="{D2458A71-86E0-4DB5-AC92-76C05272DA72}" srcOrd="3" destOrd="0" presId="urn:microsoft.com/office/officeart/2005/8/layout/hProcess7#1"/>
    <dgm:cxn modelId="{644C5F60-EAB8-4F63-96AC-922395C45FF7}" type="presParOf" srcId="{50D15C45-6498-4313-BE77-DE66E42D776F}" destId="{AFB9AB83-825F-4162-BDF2-210DAEA51E88}" srcOrd="4" destOrd="0" presId="urn:microsoft.com/office/officeart/2005/8/layout/hProcess7#1"/>
    <dgm:cxn modelId="{BDC3AECA-5487-4FFB-AA70-ADCA9B54C09D}" type="presParOf" srcId="{AFB9AB83-825F-4162-BDF2-210DAEA51E88}" destId="{2CAAF824-898E-44C3-9FD1-945807352A54}" srcOrd="0" destOrd="0" presId="urn:microsoft.com/office/officeart/2005/8/layout/hProcess7#1"/>
    <dgm:cxn modelId="{E1D5E47C-7228-4A8C-BFF0-BD594883E547}" type="presParOf" srcId="{AFB9AB83-825F-4162-BDF2-210DAEA51E88}" destId="{51D9A962-765C-49DE-847D-6B0683AF2C51}" srcOrd="1" destOrd="0" presId="urn:microsoft.com/office/officeart/2005/8/layout/hProcess7#1"/>
    <dgm:cxn modelId="{FF6CF72A-BB4C-4C20-8846-F351D29B0339}" type="presParOf" srcId="{AFB9AB83-825F-4162-BDF2-210DAEA51E88}" destId="{A0A9EF63-D3FC-4392-B285-D5F8DB786614}" srcOrd="2" destOrd="0" presId="urn:microsoft.com/office/officeart/2005/8/layout/hProcess7#1"/>
    <dgm:cxn modelId="{E28333F3-DD67-4273-B302-8FA4939B155D}" type="presParOf" srcId="{50D15C45-6498-4313-BE77-DE66E42D776F}" destId="{1E53BE45-AD55-471D-AABA-7D419FFA7158}" srcOrd="5" destOrd="0" presId="urn:microsoft.com/office/officeart/2005/8/layout/hProcess7#1"/>
    <dgm:cxn modelId="{6EFB3F6A-9E59-429B-92A4-0E4B2921A67B}" type="presParOf" srcId="{50D15C45-6498-4313-BE77-DE66E42D776F}" destId="{B9F1B295-4D6E-43F8-9F87-911C19C340C9}" srcOrd="6" destOrd="0" presId="urn:microsoft.com/office/officeart/2005/8/layout/hProcess7#1"/>
    <dgm:cxn modelId="{C4F97E47-1B46-4057-89A4-E57F2E9ED890}" type="presParOf" srcId="{B9F1B295-4D6E-43F8-9F87-911C19C340C9}" destId="{3EF6615D-58A9-4EF2-94E7-4A69C16DC997}" srcOrd="0" destOrd="0" presId="urn:microsoft.com/office/officeart/2005/8/layout/hProcess7#1"/>
    <dgm:cxn modelId="{3B2308A1-2A76-44B9-B460-970E5A5B3065}" type="presParOf" srcId="{B9F1B295-4D6E-43F8-9F87-911C19C340C9}" destId="{6D28EFF8-8A48-448E-A64A-62FA7FE8988B}" srcOrd="1" destOrd="0" presId="urn:microsoft.com/office/officeart/2005/8/layout/hProcess7#1"/>
    <dgm:cxn modelId="{B47E12C8-5ABB-41CB-A847-6258D32BBD68}" type="presParOf" srcId="{B9F1B295-4D6E-43F8-9F87-911C19C340C9}" destId="{959405A9-D58E-4EB1-B100-0834490F8B45}" srcOrd="2" destOrd="0" presId="urn:microsoft.com/office/officeart/2005/8/layout/hProcess7#1"/>
    <dgm:cxn modelId="{95FB94A1-3957-404A-973A-B4414FC0EA5A}" type="presParOf" srcId="{50D15C45-6498-4313-BE77-DE66E42D776F}" destId="{68DCC83B-0495-4DA8-9FC5-A6B19DE588ED}" srcOrd="7" destOrd="0" presId="urn:microsoft.com/office/officeart/2005/8/layout/hProcess7#1"/>
    <dgm:cxn modelId="{57CDBD50-7245-4801-B04F-900A21892C9F}" type="presParOf" srcId="{50D15C45-6498-4313-BE77-DE66E42D776F}" destId="{A2B92A33-1D36-49AC-AF66-36F51CCE8880}" srcOrd="8" destOrd="0" presId="urn:microsoft.com/office/officeart/2005/8/layout/hProcess7#1"/>
    <dgm:cxn modelId="{199BC20D-49AF-4ED8-A271-CCE8BAB0BDF5}" type="presParOf" srcId="{A2B92A33-1D36-49AC-AF66-36F51CCE8880}" destId="{38D5AC2D-9761-4A89-8C4B-478B657F9D2D}" srcOrd="0" destOrd="0" presId="urn:microsoft.com/office/officeart/2005/8/layout/hProcess7#1"/>
    <dgm:cxn modelId="{3860022E-DE81-401E-8BD1-D100C0E3EAF2}" type="presParOf" srcId="{A2B92A33-1D36-49AC-AF66-36F51CCE8880}" destId="{764F1330-75D2-4DB2-89F4-772ECF442D41}" srcOrd="1" destOrd="0" presId="urn:microsoft.com/office/officeart/2005/8/layout/hProcess7#1"/>
    <dgm:cxn modelId="{C6415658-260F-484F-8A4C-C117715008DE}" type="presParOf" srcId="{A2B92A33-1D36-49AC-AF66-36F51CCE8880}" destId="{CF8743B8-BFF0-4029-816E-CC0938EA9C72}"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22D10-0638-4BED-AA17-E09569CC050D}">
      <dsp:nvSpPr>
        <dsp:cNvPr id="0" name=""/>
        <dsp:cNvSpPr/>
      </dsp:nvSpPr>
      <dsp:spPr>
        <a:xfrm rot="5400000">
          <a:off x="4730605" y="-1936491"/>
          <a:ext cx="737904" cy="479958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tint val="40000"/>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s-ES" sz="3800" kern="1200" dirty="0" smtClean="0"/>
            <a:t>Generalidades</a:t>
          </a:r>
          <a:endParaRPr lang="es-ES" sz="3800" kern="1200" dirty="0"/>
        </a:p>
      </dsp:txBody>
      <dsp:txXfrm rot="-5400000">
        <a:off x="2699765" y="130371"/>
        <a:ext cx="4763562" cy="665860"/>
      </dsp:txXfrm>
    </dsp:sp>
    <dsp:sp modelId="{315D2BD0-CCD5-4DFB-93DC-509585430597}">
      <dsp:nvSpPr>
        <dsp:cNvPr id="0" name=""/>
        <dsp:cNvSpPr/>
      </dsp:nvSpPr>
      <dsp:spPr>
        <a:xfrm>
          <a:off x="0" y="2109"/>
          <a:ext cx="2699766" cy="922380"/>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S" sz="4200" kern="1200" dirty="0" smtClean="0"/>
            <a:t>Capitulo 1</a:t>
          </a:r>
          <a:endParaRPr lang="es-ES" sz="4200" kern="1200" dirty="0"/>
        </a:p>
      </dsp:txBody>
      <dsp:txXfrm>
        <a:off x="45027" y="47136"/>
        <a:ext cx="2609712" cy="832326"/>
      </dsp:txXfrm>
    </dsp:sp>
    <dsp:sp modelId="{0C28A681-680F-4FF3-A6D7-D038D395EE22}">
      <dsp:nvSpPr>
        <dsp:cNvPr id="0" name=""/>
        <dsp:cNvSpPr/>
      </dsp:nvSpPr>
      <dsp:spPr>
        <a:xfrm rot="5400000">
          <a:off x="4730605" y="-967991"/>
          <a:ext cx="737904" cy="4799584"/>
        </a:xfrm>
        <a:prstGeom prst="round2SameRect">
          <a:avLst/>
        </a:prstGeom>
        <a:solidFill>
          <a:schemeClr val="accent4">
            <a:tint val="40000"/>
            <a:alpha val="90000"/>
            <a:hueOff val="-1134492"/>
            <a:satOff val="-1501"/>
            <a:lumOff val="-347"/>
            <a:alphaOff val="0"/>
          </a:schemeClr>
        </a:solidFill>
        <a:ln w="9525" cap="flat" cmpd="sng" algn="ctr">
          <a:solidFill>
            <a:schemeClr val="accent4">
              <a:tint val="40000"/>
              <a:alpha val="90000"/>
              <a:hueOff val="-1134492"/>
              <a:satOff val="-1501"/>
              <a:lumOff val="-347"/>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tint val="40000"/>
              <a:alpha val="90000"/>
              <a:hueOff val="-1134492"/>
              <a:satOff val="-1501"/>
              <a:lumOff val="-347"/>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s-ES" sz="3800" kern="1200" dirty="0" smtClean="0"/>
            <a:t>Estudio de Mercado</a:t>
          </a:r>
          <a:endParaRPr lang="es-ES" sz="3800" kern="1200" dirty="0"/>
        </a:p>
      </dsp:txBody>
      <dsp:txXfrm rot="-5400000">
        <a:off x="2699765" y="1098871"/>
        <a:ext cx="4763562" cy="665860"/>
      </dsp:txXfrm>
    </dsp:sp>
    <dsp:sp modelId="{5801BF26-568A-4979-B25D-FC2D4C74B73C}">
      <dsp:nvSpPr>
        <dsp:cNvPr id="0" name=""/>
        <dsp:cNvSpPr/>
      </dsp:nvSpPr>
      <dsp:spPr>
        <a:xfrm>
          <a:off x="0" y="970609"/>
          <a:ext cx="2699766" cy="922380"/>
        </a:xfrm>
        <a:prstGeom prst="roundRect">
          <a:avLst/>
        </a:prstGeom>
        <a:gradFill rotWithShape="0">
          <a:gsLst>
            <a:gs pos="0">
              <a:schemeClr val="accent4">
                <a:hueOff val="-802584"/>
                <a:satOff val="9922"/>
                <a:lumOff val="-3235"/>
                <a:alphaOff val="0"/>
                <a:tint val="92000"/>
                <a:satMod val="170000"/>
              </a:schemeClr>
            </a:gs>
            <a:gs pos="15000">
              <a:schemeClr val="accent4">
                <a:hueOff val="-802584"/>
                <a:satOff val="9922"/>
                <a:lumOff val="-3235"/>
                <a:alphaOff val="0"/>
                <a:tint val="92000"/>
                <a:shade val="99000"/>
                <a:satMod val="170000"/>
              </a:schemeClr>
            </a:gs>
            <a:gs pos="62000">
              <a:schemeClr val="accent4">
                <a:hueOff val="-802584"/>
                <a:satOff val="9922"/>
                <a:lumOff val="-3235"/>
                <a:alphaOff val="0"/>
                <a:tint val="96000"/>
                <a:shade val="80000"/>
                <a:satMod val="170000"/>
              </a:schemeClr>
            </a:gs>
            <a:gs pos="97000">
              <a:schemeClr val="accent4">
                <a:hueOff val="-802584"/>
                <a:satOff val="9922"/>
                <a:lumOff val="-3235"/>
                <a:alphaOff val="0"/>
                <a:tint val="98000"/>
                <a:shade val="63000"/>
                <a:satMod val="170000"/>
              </a:schemeClr>
            </a:gs>
            <a:gs pos="100000">
              <a:schemeClr val="accent4">
                <a:hueOff val="-802584"/>
                <a:satOff val="9922"/>
                <a:lumOff val="-323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802584"/>
              <a:satOff val="9922"/>
              <a:lumOff val="-323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S" sz="4200" u="sng" kern="1200" dirty="0" smtClean="0">
              <a:solidFill>
                <a:schemeClr val="bg1"/>
              </a:solidFill>
              <a:hlinkClick xmlns:r="http://schemas.openxmlformats.org/officeDocument/2006/relationships" r:id="" action="ppaction://hlinksldjump"/>
            </a:rPr>
            <a:t>Capitulo 2</a:t>
          </a:r>
          <a:endParaRPr lang="es-ES" sz="4200" u="sng" kern="1200" dirty="0">
            <a:solidFill>
              <a:schemeClr val="bg1"/>
            </a:solidFill>
          </a:endParaRPr>
        </a:p>
      </dsp:txBody>
      <dsp:txXfrm>
        <a:off x="45027" y="1015636"/>
        <a:ext cx="2609712" cy="832326"/>
      </dsp:txXfrm>
    </dsp:sp>
    <dsp:sp modelId="{0113B6FC-3E16-4C0D-B3AE-B0C866641E45}">
      <dsp:nvSpPr>
        <dsp:cNvPr id="0" name=""/>
        <dsp:cNvSpPr/>
      </dsp:nvSpPr>
      <dsp:spPr>
        <a:xfrm rot="5400000">
          <a:off x="4730605" y="507"/>
          <a:ext cx="737904" cy="4799584"/>
        </a:xfrm>
        <a:prstGeom prst="round2SameRect">
          <a:avLst/>
        </a:prstGeom>
        <a:solidFill>
          <a:schemeClr val="accent4">
            <a:tint val="40000"/>
            <a:alpha val="90000"/>
            <a:hueOff val="-2268984"/>
            <a:satOff val="-3002"/>
            <a:lumOff val="-694"/>
            <a:alphaOff val="0"/>
          </a:schemeClr>
        </a:solidFill>
        <a:ln w="9525" cap="flat" cmpd="sng" algn="ctr">
          <a:solidFill>
            <a:schemeClr val="accent4">
              <a:tint val="40000"/>
              <a:alpha val="90000"/>
              <a:hueOff val="-2268984"/>
              <a:satOff val="-3002"/>
              <a:lumOff val="-694"/>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tint val="40000"/>
              <a:alpha val="90000"/>
              <a:hueOff val="-2268984"/>
              <a:satOff val="-3002"/>
              <a:lumOff val="-694"/>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s-ES" sz="3800" kern="1200" dirty="0" smtClean="0"/>
            <a:t>Asociatividad</a:t>
          </a:r>
          <a:endParaRPr lang="es-ES" sz="3800" kern="1200" dirty="0"/>
        </a:p>
      </dsp:txBody>
      <dsp:txXfrm rot="-5400000">
        <a:off x="2699765" y="2067369"/>
        <a:ext cx="4763562" cy="665860"/>
      </dsp:txXfrm>
    </dsp:sp>
    <dsp:sp modelId="{4494F966-4848-4C15-AC53-FDAEF4608CC2}">
      <dsp:nvSpPr>
        <dsp:cNvPr id="0" name=""/>
        <dsp:cNvSpPr/>
      </dsp:nvSpPr>
      <dsp:spPr>
        <a:xfrm>
          <a:off x="0" y="1939109"/>
          <a:ext cx="2699766" cy="922380"/>
        </a:xfrm>
        <a:prstGeom prst="roundRect">
          <a:avLst/>
        </a:prstGeom>
        <a:gradFill rotWithShape="0">
          <a:gsLst>
            <a:gs pos="0">
              <a:schemeClr val="accent4">
                <a:hueOff val="-1605168"/>
                <a:satOff val="19845"/>
                <a:lumOff val="-6470"/>
                <a:alphaOff val="0"/>
                <a:tint val="92000"/>
                <a:satMod val="170000"/>
              </a:schemeClr>
            </a:gs>
            <a:gs pos="15000">
              <a:schemeClr val="accent4">
                <a:hueOff val="-1605168"/>
                <a:satOff val="19845"/>
                <a:lumOff val="-6470"/>
                <a:alphaOff val="0"/>
                <a:tint val="92000"/>
                <a:shade val="99000"/>
                <a:satMod val="170000"/>
              </a:schemeClr>
            </a:gs>
            <a:gs pos="62000">
              <a:schemeClr val="accent4">
                <a:hueOff val="-1605168"/>
                <a:satOff val="19845"/>
                <a:lumOff val="-6470"/>
                <a:alphaOff val="0"/>
                <a:tint val="96000"/>
                <a:shade val="80000"/>
                <a:satMod val="170000"/>
              </a:schemeClr>
            </a:gs>
            <a:gs pos="97000">
              <a:schemeClr val="accent4">
                <a:hueOff val="-1605168"/>
                <a:satOff val="19845"/>
                <a:lumOff val="-6470"/>
                <a:alphaOff val="0"/>
                <a:tint val="98000"/>
                <a:shade val="63000"/>
                <a:satMod val="170000"/>
              </a:schemeClr>
            </a:gs>
            <a:gs pos="100000">
              <a:schemeClr val="accent4">
                <a:hueOff val="-1605168"/>
                <a:satOff val="19845"/>
                <a:lumOff val="-64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1605168"/>
              <a:satOff val="19845"/>
              <a:lumOff val="-647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S" sz="4200" u="sng" kern="1200" dirty="0" smtClean="0">
              <a:solidFill>
                <a:schemeClr val="bg1"/>
              </a:solidFill>
              <a:hlinkClick xmlns:r="http://schemas.openxmlformats.org/officeDocument/2006/relationships" r:id="" action="ppaction://hlinksldjump"/>
            </a:rPr>
            <a:t>Capitulo 3</a:t>
          </a:r>
          <a:endParaRPr lang="es-ES" sz="4200" u="sng" kern="1200" dirty="0">
            <a:solidFill>
              <a:schemeClr val="bg1"/>
            </a:solidFill>
          </a:endParaRPr>
        </a:p>
      </dsp:txBody>
      <dsp:txXfrm>
        <a:off x="45027" y="1984136"/>
        <a:ext cx="2609712" cy="832326"/>
      </dsp:txXfrm>
    </dsp:sp>
    <dsp:sp modelId="{27EE3019-D40B-4288-BE81-828BF65FE58D}">
      <dsp:nvSpPr>
        <dsp:cNvPr id="0" name=""/>
        <dsp:cNvSpPr/>
      </dsp:nvSpPr>
      <dsp:spPr>
        <a:xfrm rot="5400000">
          <a:off x="4730605" y="969007"/>
          <a:ext cx="737904" cy="4799584"/>
        </a:xfrm>
        <a:prstGeom prst="round2SameRect">
          <a:avLst/>
        </a:prstGeom>
        <a:solidFill>
          <a:schemeClr val="accent4">
            <a:tint val="40000"/>
            <a:alpha val="90000"/>
            <a:hueOff val="-3403477"/>
            <a:satOff val="-4502"/>
            <a:lumOff val="-1040"/>
            <a:alphaOff val="0"/>
          </a:schemeClr>
        </a:solidFill>
        <a:ln w="9525" cap="flat" cmpd="sng" algn="ctr">
          <a:solidFill>
            <a:schemeClr val="accent4">
              <a:tint val="40000"/>
              <a:alpha val="90000"/>
              <a:hueOff val="-3403477"/>
              <a:satOff val="-4502"/>
              <a:lumOff val="-104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tint val="40000"/>
              <a:alpha val="90000"/>
              <a:hueOff val="-3403477"/>
              <a:satOff val="-4502"/>
              <a:lumOff val="-104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s-ES" sz="3800" kern="1200" dirty="0" smtClean="0"/>
            <a:t>Comercio Exterior</a:t>
          </a:r>
          <a:endParaRPr lang="es-ES" sz="3800" kern="1200" dirty="0"/>
        </a:p>
      </dsp:txBody>
      <dsp:txXfrm rot="-5400000">
        <a:off x="2699765" y="3035869"/>
        <a:ext cx="4763562" cy="665860"/>
      </dsp:txXfrm>
    </dsp:sp>
    <dsp:sp modelId="{7FB69BFA-4EA6-445E-B5FD-ADD8B88A3168}">
      <dsp:nvSpPr>
        <dsp:cNvPr id="0" name=""/>
        <dsp:cNvSpPr/>
      </dsp:nvSpPr>
      <dsp:spPr>
        <a:xfrm>
          <a:off x="0" y="2907609"/>
          <a:ext cx="2699766" cy="922380"/>
        </a:xfrm>
        <a:prstGeom prst="roundRect">
          <a:avLst/>
        </a:prstGeom>
        <a:gradFill rotWithShape="0">
          <a:gsLst>
            <a:gs pos="0">
              <a:schemeClr val="accent4">
                <a:hueOff val="-2407752"/>
                <a:satOff val="29768"/>
                <a:lumOff val="-9704"/>
                <a:alphaOff val="0"/>
                <a:tint val="92000"/>
                <a:satMod val="170000"/>
              </a:schemeClr>
            </a:gs>
            <a:gs pos="15000">
              <a:schemeClr val="accent4">
                <a:hueOff val="-2407752"/>
                <a:satOff val="29768"/>
                <a:lumOff val="-9704"/>
                <a:alphaOff val="0"/>
                <a:tint val="92000"/>
                <a:shade val="99000"/>
                <a:satMod val="170000"/>
              </a:schemeClr>
            </a:gs>
            <a:gs pos="62000">
              <a:schemeClr val="accent4">
                <a:hueOff val="-2407752"/>
                <a:satOff val="29768"/>
                <a:lumOff val="-9704"/>
                <a:alphaOff val="0"/>
                <a:tint val="96000"/>
                <a:shade val="80000"/>
                <a:satMod val="170000"/>
              </a:schemeClr>
            </a:gs>
            <a:gs pos="97000">
              <a:schemeClr val="accent4">
                <a:hueOff val="-2407752"/>
                <a:satOff val="29768"/>
                <a:lumOff val="-9704"/>
                <a:alphaOff val="0"/>
                <a:tint val="98000"/>
                <a:shade val="63000"/>
                <a:satMod val="170000"/>
              </a:schemeClr>
            </a:gs>
            <a:gs pos="100000">
              <a:schemeClr val="accent4">
                <a:hueOff val="-2407752"/>
                <a:satOff val="29768"/>
                <a:lumOff val="-970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2407752"/>
              <a:satOff val="29768"/>
              <a:lumOff val="-970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S" sz="4200" kern="1200" dirty="0" smtClean="0">
              <a:hlinkClick xmlns:r="http://schemas.openxmlformats.org/officeDocument/2006/relationships" r:id="" action="ppaction://hlinksldjump"/>
            </a:rPr>
            <a:t>Capitulo 4</a:t>
          </a:r>
          <a:endParaRPr lang="es-ES" sz="4200" kern="1200" dirty="0"/>
        </a:p>
      </dsp:txBody>
      <dsp:txXfrm>
        <a:off x="45027" y="2952636"/>
        <a:ext cx="2609712" cy="832326"/>
      </dsp:txXfrm>
    </dsp:sp>
    <dsp:sp modelId="{5EF8F295-6D1F-4D6B-AFA2-EFE672FD42F7}">
      <dsp:nvSpPr>
        <dsp:cNvPr id="0" name=""/>
        <dsp:cNvSpPr/>
      </dsp:nvSpPr>
      <dsp:spPr>
        <a:xfrm rot="5400000">
          <a:off x="4730605" y="1937507"/>
          <a:ext cx="737904" cy="4799584"/>
        </a:xfrm>
        <a:prstGeom prst="round2SameRect">
          <a:avLst/>
        </a:prstGeom>
        <a:solidFill>
          <a:schemeClr val="accent4">
            <a:tint val="40000"/>
            <a:alpha val="90000"/>
            <a:hueOff val="-4537969"/>
            <a:satOff val="-6003"/>
            <a:lumOff val="-1387"/>
            <a:alphaOff val="0"/>
          </a:schemeClr>
        </a:solidFill>
        <a:ln w="9525" cap="flat" cmpd="sng" algn="ctr">
          <a:solidFill>
            <a:schemeClr val="accent4">
              <a:tint val="40000"/>
              <a:alpha val="90000"/>
              <a:hueOff val="-4537969"/>
              <a:satOff val="-6003"/>
              <a:lumOff val="-1387"/>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tint val="40000"/>
              <a:alpha val="90000"/>
              <a:hueOff val="-4537969"/>
              <a:satOff val="-6003"/>
              <a:lumOff val="-1387"/>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s-ES" sz="3800" kern="1200" dirty="0" smtClean="0"/>
            <a:t>Evaluación Financiera</a:t>
          </a:r>
          <a:endParaRPr lang="es-ES" sz="3800" kern="1200" dirty="0"/>
        </a:p>
      </dsp:txBody>
      <dsp:txXfrm rot="-5400000">
        <a:off x="2699765" y="4004369"/>
        <a:ext cx="4763562" cy="665860"/>
      </dsp:txXfrm>
    </dsp:sp>
    <dsp:sp modelId="{A1861B98-6C1A-4530-951F-332D8A2B113B}">
      <dsp:nvSpPr>
        <dsp:cNvPr id="0" name=""/>
        <dsp:cNvSpPr/>
      </dsp:nvSpPr>
      <dsp:spPr>
        <a:xfrm>
          <a:off x="0" y="3876109"/>
          <a:ext cx="2699766" cy="922380"/>
        </a:xfrm>
        <a:prstGeom prst="roundRect">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3210336"/>
              <a:satOff val="39690"/>
              <a:lumOff val="-1293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S" sz="4200" kern="1200" dirty="0" smtClean="0">
              <a:hlinkClick xmlns:r="http://schemas.openxmlformats.org/officeDocument/2006/relationships" r:id="" action="ppaction://hlinksldjump"/>
            </a:rPr>
            <a:t>Capitulo 5</a:t>
          </a:r>
          <a:endParaRPr lang="es-ES" sz="4200" kern="1200" dirty="0"/>
        </a:p>
      </dsp:txBody>
      <dsp:txXfrm>
        <a:off x="45027" y="3921136"/>
        <a:ext cx="2609712" cy="8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0CA08-D15C-4D1F-A81B-3BC309B56BD8}">
      <dsp:nvSpPr>
        <dsp:cNvPr id="0" name=""/>
        <dsp:cNvSpPr/>
      </dsp:nvSpPr>
      <dsp:spPr>
        <a:xfrm>
          <a:off x="770572" y="2199472"/>
          <a:ext cx="1494266" cy="1494340"/>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t>Situación histórica del café</a:t>
          </a:r>
          <a:endParaRPr lang="es-ES" sz="2100" kern="1200" dirty="0"/>
        </a:p>
      </dsp:txBody>
      <dsp:txXfrm>
        <a:off x="989402" y="2418313"/>
        <a:ext cx="1056606" cy="1056658"/>
      </dsp:txXfrm>
    </dsp:sp>
    <dsp:sp modelId="{C3A492EF-B51B-481C-8B1E-6ECE8675BA10}">
      <dsp:nvSpPr>
        <dsp:cNvPr id="0" name=""/>
        <dsp:cNvSpPr/>
      </dsp:nvSpPr>
      <dsp:spPr>
        <a:xfrm>
          <a:off x="0" y="1368620"/>
          <a:ext cx="3012195" cy="3140030"/>
        </a:xfrm>
        <a:prstGeom prst="blockArc">
          <a:avLst>
            <a:gd name="adj1" fmla="val 17527788"/>
            <a:gd name="adj2" fmla="val 4119114"/>
            <a:gd name="adj3" fmla="val 575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F2586-BEDF-413F-8CF8-A2921133B27E}">
      <dsp:nvSpPr>
        <dsp:cNvPr id="0" name=""/>
        <dsp:cNvSpPr/>
      </dsp:nvSpPr>
      <dsp:spPr>
        <a:xfrm>
          <a:off x="2109443" y="1633325"/>
          <a:ext cx="1017519" cy="800707"/>
        </a:xfrm>
        <a:prstGeom prst="ellipse">
          <a:avLst/>
        </a:prstGeom>
        <a:blipFill rotWithShape="1">
          <a:blip xmlns:r="http://schemas.openxmlformats.org/officeDocument/2006/relationships" r:embed="rId1"/>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A1BBC1-B9E4-47D5-81E1-340FED447FD3}">
      <dsp:nvSpPr>
        <dsp:cNvPr id="0" name=""/>
        <dsp:cNvSpPr/>
      </dsp:nvSpPr>
      <dsp:spPr>
        <a:xfrm>
          <a:off x="3240356" y="1741899"/>
          <a:ext cx="1071479" cy="774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S" sz="1400" kern="1200" dirty="0" smtClean="0"/>
            <a:t>Siglo XV en Etiopia</a:t>
          </a:r>
          <a:endParaRPr lang="es-ES" sz="1400" kern="1200" dirty="0"/>
        </a:p>
      </dsp:txBody>
      <dsp:txXfrm>
        <a:off x="3240356" y="1741899"/>
        <a:ext cx="1071479" cy="774959"/>
      </dsp:txXfrm>
    </dsp:sp>
    <dsp:sp modelId="{C930B673-AFB3-46C8-A6C4-8BF431ED4BF1}">
      <dsp:nvSpPr>
        <dsp:cNvPr id="0" name=""/>
        <dsp:cNvSpPr/>
      </dsp:nvSpPr>
      <dsp:spPr>
        <a:xfrm>
          <a:off x="2425861" y="2544248"/>
          <a:ext cx="1003462" cy="800707"/>
        </a:xfrm>
        <a:prstGeom prst="ellipse">
          <a:avLst/>
        </a:prstGeom>
        <a:blipFill rotWithShape="1">
          <a:blip xmlns:r="http://schemas.openxmlformats.org/officeDocument/2006/relationships" r:embed="rId2"/>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1021F-9E02-4005-A081-91053ABE2D4E}">
      <dsp:nvSpPr>
        <dsp:cNvPr id="0" name=""/>
        <dsp:cNvSpPr/>
      </dsp:nvSpPr>
      <dsp:spPr>
        <a:xfrm>
          <a:off x="3352697" y="3320049"/>
          <a:ext cx="1071479" cy="774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S" sz="1400" kern="1200" dirty="0" smtClean="0"/>
            <a:t>Árabes comercializan  el café</a:t>
          </a:r>
          <a:endParaRPr lang="es-ES" sz="1400" kern="1200" dirty="0"/>
        </a:p>
      </dsp:txBody>
      <dsp:txXfrm>
        <a:off x="3352697" y="3320049"/>
        <a:ext cx="1071479" cy="774959"/>
      </dsp:txXfrm>
    </dsp:sp>
    <dsp:sp modelId="{03A09C1E-2E99-4F42-9EA2-0D908473D4F4}">
      <dsp:nvSpPr>
        <dsp:cNvPr id="0" name=""/>
        <dsp:cNvSpPr/>
      </dsp:nvSpPr>
      <dsp:spPr>
        <a:xfrm>
          <a:off x="2052641" y="3412628"/>
          <a:ext cx="1131124" cy="911541"/>
        </a:xfrm>
        <a:prstGeom prst="ellipse">
          <a:avLst/>
        </a:prstGeom>
        <a:blipFill rotWithShape="1">
          <a:blip xmlns:r="http://schemas.openxmlformats.org/officeDocument/2006/relationships" r:embed="rId3"/>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DA08C-BFAF-4DCE-9634-F8829833D22B}">
      <dsp:nvSpPr>
        <dsp:cNvPr id="0" name=""/>
        <dsp:cNvSpPr/>
      </dsp:nvSpPr>
      <dsp:spPr>
        <a:xfrm>
          <a:off x="2781473" y="4365200"/>
          <a:ext cx="1664821" cy="774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10000"/>
            </a:spcAft>
          </a:pPr>
          <a:r>
            <a:rPr lang="es-ES" sz="1200" kern="1200" dirty="0" smtClean="0"/>
            <a:t>Internacionalización, Europa, Italia 1645 e Inglaterra 1650</a:t>
          </a:r>
          <a:endParaRPr lang="es-ES" sz="1200" kern="1200" dirty="0"/>
        </a:p>
      </dsp:txBody>
      <dsp:txXfrm>
        <a:off x="2781473" y="4365200"/>
        <a:ext cx="1664821" cy="774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D41E7-0ABD-49FB-8C79-91F2FBD669C6}">
      <dsp:nvSpPr>
        <dsp:cNvPr id="0" name=""/>
        <dsp:cNvSpPr/>
      </dsp:nvSpPr>
      <dsp:spPr>
        <a:xfrm rot="5400000">
          <a:off x="-225884" y="963127"/>
          <a:ext cx="1026449" cy="125025"/>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E9AF74-7452-4102-B5B0-AEC1E1A3E1A4}">
      <dsp:nvSpPr>
        <dsp:cNvPr id="0" name=""/>
        <dsp:cNvSpPr/>
      </dsp:nvSpPr>
      <dsp:spPr>
        <a:xfrm>
          <a:off x="1787" y="295550"/>
          <a:ext cx="1389177" cy="8335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Llega en 1800 </a:t>
          </a:r>
          <a:endParaRPr lang="es-ES" sz="1200" kern="1200" dirty="0"/>
        </a:p>
      </dsp:txBody>
      <dsp:txXfrm>
        <a:off x="26200" y="319963"/>
        <a:ext cx="1340351" cy="784680"/>
      </dsp:txXfrm>
    </dsp:sp>
    <dsp:sp modelId="{25AB8639-2FBD-4965-830C-C135246A804D}">
      <dsp:nvSpPr>
        <dsp:cNvPr id="0" name=""/>
        <dsp:cNvSpPr/>
      </dsp:nvSpPr>
      <dsp:spPr>
        <a:xfrm rot="5400000">
          <a:off x="-225884" y="2005010"/>
          <a:ext cx="1026449" cy="125025"/>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67906C-EED8-4AD0-8DA3-545F1136D524}">
      <dsp:nvSpPr>
        <dsp:cNvPr id="0" name=""/>
        <dsp:cNvSpPr/>
      </dsp:nvSpPr>
      <dsp:spPr>
        <a:xfrm>
          <a:off x="1787" y="1337434"/>
          <a:ext cx="1389177" cy="8335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1830 producción café arábigo Manabí</a:t>
          </a:r>
          <a:endParaRPr lang="es-ES" sz="1200" kern="1200" dirty="0"/>
        </a:p>
      </dsp:txBody>
      <dsp:txXfrm>
        <a:off x="26200" y="1361847"/>
        <a:ext cx="1340351" cy="784680"/>
      </dsp:txXfrm>
    </dsp:sp>
    <dsp:sp modelId="{701F9C4D-9C6A-4EC1-AE31-7CDF11964D2C}">
      <dsp:nvSpPr>
        <dsp:cNvPr id="0" name=""/>
        <dsp:cNvSpPr/>
      </dsp:nvSpPr>
      <dsp:spPr>
        <a:xfrm>
          <a:off x="295057" y="2525952"/>
          <a:ext cx="1832172" cy="125025"/>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058018-CBFD-47EC-9D8C-65187DD92C62}">
      <dsp:nvSpPr>
        <dsp:cNvPr id="0" name=""/>
        <dsp:cNvSpPr/>
      </dsp:nvSpPr>
      <dsp:spPr>
        <a:xfrm>
          <a:off x="1787" y="2379317"/>
          <a:ext cx="1389177" cy="8335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Los años 50 especie robusta en zonas tropicales humedad costa</a:t>
          </a:r>
          <a:endParaRPr lang="es-ES" sz="1200" kern="1200" dirty="0"/>
        </a:p>
      </dsp:txBody>
      <dsp:txXfrm>
        <a:off x="26200" y="2403730"/>
        <a:ext cx="1340351" cy="784680"/>
      </dsp:txXfrm>
    </dsp:sp>
    <dsp:sp modelId="{26D20762-E479-4687-83BF-D2481BBC9E79}">
      <dsp:nvSpPr>
        <dsp:cNvPr id="0" name=""/>
        <dsp:cNvSpPr/>
      </dsp:nvSpPr>
      <dsp:spPr>
        <a:xfrm rot="16200000">
          <a:off x="1621721" y="2005010"/>
          <a:ext cx="1026449" cy="125025"/>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AADE55-A8FD-413D-B55F-FFD202E97264}">
      <dsp:nvSpPr>
        <dsp:cNvPr id="0" name=""/>
        <dsp:cNvSpPr/>
      </dsp:nvSpPr>
      <dsp:spPr>
        <a:xfrm>
          <a:off x="1849394" y="2379317"/>
          <a:ext cx="1389177" cy="8335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En el siglo XX  fue el primer ingreso de divisas; años 70 y 80</a:t>
          </a:r>
          <a:endParaRPr lang="es-ES" sz="1200" kern="1200" dirty="0"/>
        </a:p>
      </dsp:txBody>
      <dsp:txXfrm>
        <a:off x="1873807" y="2403730"/>
        <a:ext cx="1340351" cy="784680"/>
      </dsp:txXfrm>
    </dsp:sp>
    <dsp:sp modelId="{FFCE5D0D-1DEA-4E05-999C-29E29931245A}">
      <dsp:nvSpPr>
        <dsp:cNvPr id="0" name=""/>
        <dsp:cNvSpPr/>
      </dsp:nvSpPr>
      <dsp:spPr>
        <a:xfrm rot="16200000">
          <a:off x="1621721" y="963127"/>
          <a:ext cx="1026449" cy="125025"/>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B9910D-3F7B-4E04-948F-74541F055BF1}">
      <dsp:nvSpPr>
        <dsp:cNvPr id="0" name=""/>
        <dsp:cNvSpPr/>
      </dsp:nvSpPr>
      <dsp:spPr>
        <a:xfrm>
          <a:off x="1849394" y="1337434"/>
          <a:ext cx="1389177" cy="8335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1989 decae por la ruptura Acuerdo Internacional del Café </a:t>
          </a:r>
          <a:endParaRPr lang="es-ES" sz="1200" kern="1200" dirty="0"/>
        </a:p>
      </dsp:txBody>
      <dsp:txXfrm>
        <a:off x="1873807" y="1361847"/>
        <a:ext cx="1340351" cy="784680"/>
      </dsp:txXfrm>
    </dsp:sp>
    <dsp:sp modelId="{A53A0CB6-B960-42D0-B241-55676AD78E5D}">
      <dsp:nvSpPr>
        <dsp:cNvPr id="0" name=""/>
        <dsp:cNvSpPr/>
      </dsp:nvSpPr>
      <dsp:spPr>
        <a:xfrm>
          <a:off x="1849394" y="295550"/>
          <a:ext cx="1389177" cy="8335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En 1890 mejoró la demanda  y nace los cafés especiales   </a:t>
          </a:r>
          <a:endParaRPr lang="es-ES" sz="1200" kern="1200" dirty="0"/>
        </a:p>
      </dsp:txBody>
      <dsp:txXfrm>
        <a:off x="1873807" y="319963"/>
        <a:ext cx="1340351" cy="784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6FF3B-8D2A-458E-B707-6466621A0F6F}">
      <dsp:nvSpPr>
        <dsp:cNvPr id="0" name=""/>
        <dsp:cNvSpPr/>
      </dsp:nvSpPr>
      <dsp:spPr>
        <a:xfrm>
          <a:off x="0" y="381793"/>
          <a:ext cx="1147627" cy="68857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Penetración en el mercado </a:t>
          </a:r>
          <a:r>
            <a:rPr lang="es-EC" sz="1100" kern="1200" dirty="0" smtClean="0"/>
            <a:t>Alemán</a:t>
          </a:r>
          <a:endParaRPr lang="es-EC" sz="1100" kern="1200" dirty="0"/>
        </a:p>
      </dsp:txBody>
      <dsp:txXfrm>
        <a:off x="0" y="381793"/>
        <a:ext cx="1147627" cy="688576"/>
      </dsp:txXfrm>
    </dsp:sp>
    <dsp:sp modelId="{D3F0D050-0229-47E4-ACE4-24E44F03816B}">
      <dsp:nvSpPr>
        <dsp:cNvPr id="0" name=""/>
        <dsp:cNvSpPr/>
      </dsp:nvSpPr>
      <dsp:spPr>
        <a:xfrm>
          <a:off x="1262390" y="381793"/>
          <a:ext cx="1147627" cy="688576"/>
        </a:xfrm>
        <a:prstGeom prst="rect">
          <a:avLst/>
        </a:prstGeom>
        <a:solidFill>
          <a:schemeClr val="accent4">
            <a:hueOff val="-802584"/>
            <a:satOff val="9922"/>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Desarrollo de mercado de café orgánico</a:t>
          </a:r>
        </a:p>
      </dsp:txBody>
      <dsp:txXfrm>
        <a:off x="1262390" y="381793"/>
        <a:ext cx="1147627" cy="688576"/>
      </dsp:txXfrm>
    </dsp:sp>
    <dsp:sp modelId="{8EBF7AC8-1FBA-4C8C-8009-7B62E1A9C87E}">
      <dsp:nvSpPr>
        <dsp:cNvPr id="0" name=""/>
        <dsp:cNvSpPr/>
      </dsp:nvSpPr>
      <dsp:spPr>
        <a:xfrm>
          <a:off x="2524780" y="373537"/>
          <a:ext cx="1147627" cy="688576"/>
        </a:xfrm>
        <a:prstGeom prst="rect">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Desarrollo de productos industrializados café soluble</a:t>
          </a:r>
        </a:p>
      </dsp:txBody>
      <dsp:txXfrm>
        <a:off x="2524780" y="373537"/>
        <a:ext cx="1147627" cy="688576"/>
      </dsp:txXfrm>
    </dsp:sp>
    <dsp:sp modelId="{15B7CF32-8A59-4267-8CF8-CEC483F15B12}">
      <dsp:nvSpPr>
        <dsp:cNvPr id="0" name=""/>
        <dsp:cNvSpPr/>
      </dsp:nvSpPr>
      <dsp:spPr>
        <a:xfrm>
          <a:off x="631195" y="1185132"/>
          <a:ext cx="1147627" cy="688576"/>
        </a:xfrm>
        <a:prstGeom prst="rect">
          <a:avLst/>
        </a:prstGeom>
        <a:solidFill>
          <a:schemeClr val="accent4">
            <a:hueOff val="-2407752"/>
            <a:satOff val="29768"/>
            <a:lumOff val="-97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Eliminación de intermediarios</a:t>
          </a:r>
        </a:p>
      </dsp:txBody>
      <dsp:txXfrm>
        <a:off x="631195" y="1185132"/>
        <a:ext cx="1147627" cy="688576"/>
      </dsp:txXfrm>
    </dsp:sp>
    <dsp:sp modelId="{0ECAC296-FD74-4C42-A22D-72A2C4B79DEC}">
      <dsp:nvSpPr>
        <dsp:cNvPr id="0" name=""/>
        <dsp:cNvSpPr/>
      </dsp:nvSpPr>
      <dsp:spPr>
        <a:xfrm>
          <a:off x="1893585" y="1185132"/>
          <a:ext cx="1147627" cy="688576"/>
        </a:xfrm>
        <a:prstGeom prst="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Precios competitivos </a:t>
          </a:r>
        </a:p>
      </dsp:txBody>
      <dsp:txXfrm>
        <a:off x="1893585" y="1185132"/>
        <a:ext cx="1147627" cy="688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4CD75-9C43-40A5-827D-B32EE7C34F62}">
      <dsp:nvSpPr>
        <dsp:cNvPr id="0" name=""/>
        <dsp:cNvSpPr/>
      </dsp:nvSpPr>
      <dsp:spPr>
        <a:xfrm>
          <a:off x="-3988358" y="-612283"/>
          <a:ext cx="4752958" cy="4752958"/>
        </a:xfrm>
        <a:prstGeom prst="blockArc">
          <a:avLst>
            <a:gd name="adj1" fmla="val 18900000"/>
            <a:gd name="adj2" fmla="val 2700000"/>
            <a:gd name="adj3" fmla="val 454"/>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AE83A-A5CF-4195-8A6F-EABC22155995}">
      <dsp:nvSpPr>
        <dsp:cNvPr id="0" name=""/>
        <dsp:cNvSpPr/>
      </dsp:nvSpPr>
      <dsp:spPr>
        <a:xfrm>
          <a:off x="247893" y="160400"/>
          <a:ext cx="3305778" cy="32066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24" tIns="45720" rIns="45720" bIns="45720" numCol="1" spcCol="1270" anchor="ctr" anchorCtr="0">
          <a:noAutofit/>
        </a:bodyPr>
        <a:lstStyle/>
        <a:p>
          <a:pPr lvl="0" algn="l" defTabSz="800100">
            <a:lnSpc>
              <a:spcPct val="90000"/>
            </a:lnSpc>
            <a:spcBef>
              <a:spcPct val="0"/>
            </a:spcBef>
            <a:spcAft>
              <a:spcPct val="35000"/>
            </a:spcAft>
          </a:pPr>
          <a:r>
            <a:rPr lang="es-EC" sz="1800" kern="1200" dirty="0">
              <a:solidFill>
                <a:schemeClr val="bg1"/>
              </a:solidFill>
              <a:latin typeface="Arial" pitchFamily="34" charset="0"/>
              <a:cs typeface="Arial" pitchFamily="34" charset="0"/>
            </a:rPr>
            <a:t>Proveedores Insumos</a:t>
          </a:r>
        </a:p>
      </dsp:txBody>
      <dsp:txXfrm>
        <a:off x="247893" y="160400"/>
        <a:ext cx="3305778" cy="320660"/>
      </dsp:txXfrm>
    </dsp:sp>
    <dsp:sp modelId="{04D3C3C5-CD77-482B-8CD6-794A90F87080}">
      <dsp:nvSpPr>
        <dsp:cNvPr id="0" name=""/>
        <dsp:cNvSpPr/>
      </dsp:nvSpPr>
      <dsp:spPr>
        <a:xfrm>
          <a:off x="47480" y="120318"/>
          <a:ext cx="400825" cy="400825"/>
        </a:xfrm>
        <a:prstGeom prst="ellipse">
          <a:avLst/>
        </a:prstGeom>
        <a:blipFill rotWithShape="0">
          <a:blip xmlns:r="http://schemas.openxmlformats.org/officeDocument/2006/relationships" r:embed="rId1"/>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E450A-2B61-45EB-A7D1-61F584A8FC1A}">
      <dsp:nvSpPr>
        <dsp:cNvPr id="0" name=""/>
        <dsp:cNvSpPr/>
      </dsp:nvSpPr>
      <dsp:spPr>
        <a:xfrm>
          <a:off x="538280" y="641673"/>
          <a:ext cx="3015391" cy="32066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24"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bg1"/>
              </a:solidFill>
              <a:latin typeface="Arial" pitchFamily="34" charset="0"/>
              <a:cs typeface="Arial" pitchFamily="34" charset="0"/>
            </a:rPr>
            <a:t>Asociación </a:t>
          </a:r>
          <a:r>
            <a:rPr lang="es-EC" sz="1800" kern="1200" dirty="0">
              <a:solidFill>
                <a:schemeClr val="bg1"/>
              </a:solidFill>
              <a:latin typeface="Arial" pitchFamily="34" charset="0"/>
              <a:cs typeface="Arial" pitchFamily="34" charset="0"/>
            </a:rPr>
            <a:t>Productores</a:t>
          </a:r>
        </a:p>
      </dsp:txBody>
      <dsp:txXfrm>
        <a:off x="538280" y="641673"/>
        <a:ext cx="3015391" cy="320660"/>
      </dsp:txXfrm>
    </dsp:sp>
    <dsp:sp modelId="{5C775E8A-FC2F-4A98-A432-74FE7CCD45EB}">
      <dsp:nvSpPr>
        <dsp:cNvPr id="0" name=""/>
        <dsp:cNvSpPr/>
      </dsp:nvSpPr>
      <dsp:spPr>
        <a:xfrm>
          <a:off x="337867" y="601590"/>
          <a:ext cx="400825" cy="400825"/>
        </a:xfrm>
        <a:prstGeom prst="ellipse">
          <a:avLst/>
        </a:prstGeom>
        <a:blipFill rotWithShape="0">
          <a:blip xmlns:r="http://schemas.openxmlformats.org/officeDocument/2006/relationships" r:embed="rId2"/>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9D3239-9A50-4C75-AF0A-3DB38B4486CC}">
      <dsp:nvSpPr>
        <dsp:cNvPr id="0" name=""/>
        <dsp:cNvSpPr/>
      </dsp:nvSpPr>
      <dsp:spPr>
        <a:xfrm>
          <a:off x="697410" y="1122593"/>
          <a:ext cx="2856261" cy="32066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24"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bg1"/>
              </a:solidFill>
              <a:latin typeface="Arial" pitchFamily="34" charset="0"/>
              <a:cs typeface="Arial" pitchFamily="34" charset="0"/>
            </a:rPr>
            <a:t>Producción</a:t>
          </a:r>
          <a:endParaRPr lang="es-EC" sz="1800" kern="1200" dirty="0">
            <a:solidFill>
              <a:schemeClr val="bg1"/>
            </a:solidFill>
            <a:latin typeface="Arial" pitchFamily="34" charset="0"/>
            <a:cs typeface="Arial" pitchFamily="34" charset="0"/>
          </a:endParaRPr>
        </a:p>
      </dsp:txBody>
      <dsp:txXfrm>
        <a:off x="697410" y="1122593"/>
        <a:ext cx="2856261" cy="320660"/>
      </dsp:txXfrm>
    </dsp:sp>
    <dsp:sp modelId="{9DCA10BD-5845-4485-8FDF-A9810DDDA41A}">
      <dsp:nvSpPr>
        <dsp:cNvPr id="0" name=""/>
        <dsp:cNvSpPr/>
      </dsp:nvSpPr>
      <dsp:spPr>
        <a:xfrm>
          <a:off x="496997" y="1082510"/>
          <a:ext cx="400825" cy="400825"/>
        </a:xfrm>
        <a:prstGeom prst="ellipse">
          <a:avLst/>
        </a:prstGeom>
        <a:blipFill rotWithShape="0">
          <a:blip xmlns:r="http://schemas.openxmlformats.org/officeDocument/2006/relationships" r:embed="rId3"/>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CA99B-C161-4056-B1FB-B120057536BA}">
      <dsp:nvSpPr>
        <dsp:cNvPr id="0" name=""/>
        <dsp:cNvSpPr/>
      </dsp:nvSpPr>
      <dsp:spPr>
        <a:xfrm>
          <a:off x="748219" y="1603865"/>
          <a:ext cx="2805452" cy="32066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24" tIns="45720" rIns="45720" bIns="45720" numCol="1" spcCol="1270" anchor="ctr" anchorCtr="0">
          <a:noAutofit/>
        </a:bodyPr>
        <a:lstStyle/>
        <a:p>
          <a:pPr lvl="0" algn="l" defTabSz="800100">
            <a:lnSpc>
              <a:spcPct val="90000"/>
            </a:lnSpc>
            <a:spcBef>
              <a:spcPct val="0"/>
            </a:spcBef>
            <a:spcAft>
              <a:spcPct val="35000"/>
            </a:spcAft>
          </a:pPr>
          <a:r>
            <a:rPr lang="es-EC" sz="1800" kern="1200" dirty="0">
              <a:solidFill>
                <a:schemeClr val="bg1"/>
              </a:solidFill>
              <a:latin typeface="Arial" pitchFamily="34" charset="0"/>
              <a:cs typeface="Arial" pitchFamily="34" charset="0"/>
            </a:rPr>
            <a:t>Acopio</a:t>
          </a:r>
        </a:p>
      </dsp:txBody>
      <dsp:txXfrm>
        <a:off x="748219" y="1603865"/>
        <a:ext cx="2805452" cy="320660"/>
      </dsp:txXfrm>
    </dsp:sp>
    <dsp:sp modelId="{83A8B40B-DB6D-4002-B1FA-39A69A6A31E4}">
      <dsp:nvSpPr>
        <dsp:cNvPr id="0" name=""/>
        <dsp:cNvSpPr/>
      </dsp:nvSpPr>
      <dsp:spPr>
        <a:xfrm>
          <a:off x="547806" y="1563783"/>
          <a:ext cx="400825" cy="400825"/>
        </a:xfrm>
        <a:prstGeom prst="ellipse">
          <a:avLst/>
        </a:prstGeom>
        <a:blipFill rotWithShape="0">
          <a:blip xmlns:r="http://schemas.openxmlformats.org/officeDocument/2006/relationships" r:embed="rId4"/>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A51F2-14DF-41F4-915F-5635BE092F79}">
      <dsp:nvSpPr>
        <dsp:cNvPr id="0" name=""/>
        <dsp:cNvSpPr/>
      </dsp:nvSpPr>
      <dsp:spPr>
        <a:xfrm>
          <a:off x="697410" y="2085138"/>
          <a:ext cx="2856261" cy="32066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24" tIns="45720" rIns="45720" bIns="45720" numCol="1" spcCol="1270" anchor="ctr" anchorCtr="0">
          <a:noAutofit/>
        </a:bodyPr>
        <a:lstStyle/>
        <a:p>
          <a:pPr lvl="0" algn="l" defTabSz="800100">
            <a:lnSpc>
              <a:spcPct val="90000"/>
            </a:lnSpc>
            <a:spcBef>
              <a:spcPct val="0"/>
            </a:spcBef>
            <a:spcAft>
              <a:spcPct val="35000"/>
            </a:spcAft>
          </a:pPr>
          <a:r>
            <a:rPr lang="es-EC" sz="1800" kern="1200" dirty="0">
              <a:solidFill>
                <a:schemeClr val="bg1"/>
              </a:solidFill>
              <a:latin typeface="Arial" pitchFamily="34" charset="0"/>
              <a:cs typeface="Arial" pitchFamily="34" charset="0"/>
            </a:rPr>
            <a:t> </a:t>
          </a:r>
          <a:r>
            <a:rPr lang="es-EC" sz="1800" kern="1200" dirty="0" smtClean="0">
              <a:solidFill>
                <a:schemeClr val="bg1"/>
              </a:solidFill>
              <a:latin typeface="Arial" pitchFamily="34" charset="0"/>
              <a:cs typeface="Arial" pitchFamily="34" charset="0"/>
            </a:rPr>
            <a:t>Transformación</a:t>
          </a:r>
          <a:endParaRPr lang="es-EC" sz="1800" kern="1200" dirty="0">
            <a:solidFill>
              <a:schemeClr val="bg1"/>
            </a:solidFill>
            <a:latin typeface="Arial" pitchFamily="34" charset="0"/>
            <a:cs typeface="Arial" pitchFamily="34" charset="0"/>
          </a:endParaRPr>
        </a:p>
      </dsp:txBody>
      <dsp:txXfrm>
        <a:off x="697410" y="2085138"/>
        <a:ext cx="2856261" cy="320660"/>
      </dsp:txXfrm>
    </dsp:sp>
    <dsp:sp modelId="{27F41D53-1EAC-4EA5-904A-FCC8B6BC4E90}">
      <dsp:nvSpPr>
        <dsp:cNvPr id="0" name=""/>
        <dsp:cNvSpPr/>
      </dsp:nvSpPr>
      <dsp:spPr>
        <a:xfrm>
          <a:off x="496997" y="2045056"/>
          <a:ext cx="400825" cy="400825"/>
        </a:xfrm>
        <a:prstGeom prst="ellipse">
          <a:avLst/>
        </a:prstGeom>
        <a:blipFill rotWithShape="0">
          <a:blip xmlns:r="http://schemas.openxmlformats.org/officeDocument/2006/relationships" r:embed="rId5"/>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B0C82-5466-448D-9BEF-9E673ED2F583}">
      <dsp:nvSpPr>
        <dsp:cNvPr id="0" name=""/>
        <dsp:cNvSpPr/>
      </dsp:nvSpPr>
      <dsp:spPr>
        <a:xfrm>
          <a:off x="538280" y="2566058"/>
          <a:ext cx="3015391" cy="32066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24"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bg1"/>
              </a:solidFill>
              <a:latin typeface="Arial" pitchFamily="34" charset="0"/>
              <a:cs typeface="Arial" pitchFamily="34" charset="0"/>
            </a:rPr>
            <a:t>Comercialización</a:t>
          </a:r>
          <a:endParaRPr lang="es-EC" sz="1800" kern="1200" dirty="0">
            <a:solidFill>
              <a:schemeClr val="bg1"/>
            </a:solidFill>
            <a:latin typeface="Arial" pitchFamily="34" charset="0"/>
            <a:cs typeface="Arial" pitchFamily="34" charset="0"/>
          </a:endParaRPr>
        </a:p>
      </dsp:txBody>
      <dsp:txXfrm>
        <a:off x="538280" y="2566058"/>
        <a:ext cx="3015391" cy="320660"/>
      </dsp:txXfrm>
    </dsp:sp>
    <dsp:sp modelId="{9F6AF4EF-286E-41BA-B7E5-50BE17EBB338}">
      <dsp:nvSpPr>
        <dsp:cNvPr id="0" name=""/>
        <dsp:cNvSpPr/>
      </dsp:nvSpPr>
      <dsp:spPr>
        <a:xfrm>
          <a:off x="337867" y="2525975"/>
          <a:ext cx="400825" cy="400825"/>
        </a:xfrm>
        <a:prstGeom prst="ellipse">
          <a:avLst/>
        </a:prstGeom>
        <a:blipFill rotWithShape="0">
          <a:blip xmlns:r="http://schemas.openxmlformats.org/officeDocument/2006/relationships" r:embed="rId6"/>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A85D3-B71F-4670-B1EE-E4EBFD2758F5}">
      <dsp:nvSpPr>
        <dsp:cNvPr id="0" name=""/>
        <dsp:cNvSpPr/>
      </dsp:nvSpPr>
      <dsp:spPr>
        <a:xfrm>
          <a:off x="247893" y="3047331"/>
          <a:ext cx="3305778" cy="32066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524" tIns="45720" rIns="45720" bIns="45720" numCol="1" spcCol="1270" anchor="ctr" anchorCtr="0">
          <a:noAutofit/>
        </a:bodyPr>
        <a:lstStyle/>
        <a:p>
          <a:pPr lvl="0" algn="l" defTabSz="800100">
            <a:lnSpc>
              <a:spcPct val="90000"/>
            </a:lnSpc>
            <a:spcBef>
              <a:spcPct val="0"/>
            </a:spcBef>
            <a:spcAft>
              <a:spcPct val="35000"/>
            </a:spcAft>
          </a:pPr>
          <a:r>
            <a:rPr lang="es-EC" sz="1800" kern="1200" dirty="0">
              <a:solidFill>
                <a:schemeClr val="bg1"/>
              </a:solidFill>
              <a:latin typeface="Arial" pitchFamily="34" charset="0"/>
              <a:cs typeface="Arial" pitchFamily="34" charset="0"/>
            </a:rPr>
            <a:t>Consumo</a:t>
          </a:r>
        </a:p>
      </dsp:txBody>
      <dsp:txXfrm>
        <a:off x="247893" y="3047331"/>
        <a:ext cx="3305778" cy="320660"/>
      </dsp:txXfrm>
    </dsp:sp>
    <dsp:sp modelId="{13636A51-F0BE-4AE7-B9BB-2FD13FE6ADF6}">
      <dsp:nvSpPr>
        <dsp:cNvPr id="0" name=""/>
        <dsp:cNvSpPr/>
      </dsp:nvSpPr>
      <dsp:spPr>
        <a:xfrm>
          <a:off x="47480" y="3007248"/>
          <a:ext cx="400825" cy="400825"/>
        </a:xfrm>
        <a:prstGeom prst="ellipse">
          <a:avLst/>
        </a:prstGeom>
        <a:blipFill rotWithShape="0">
          <a:blip xmlns:r="http://schemas.openxmlformats.org/officeDocument/2006/relationships" r:embed="rId7"/>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E1AFA-BCD5-4F67-BAAD-98CEB7AF66E3}">
      <dsp:nvSpPr>
        <dsp:cNvPr id="0" name=""/>
        <dsp:cNvSpPr/>
      </dsp:nvSpPr>
      <dsp:spPr>
        <a:xfrm>
          <a:off x="461" y="0"/>
          <a:ext cx="1985367" cy="1800199"/>
        </a:xfrm>
        <a:prstGeom prst="roundRect">
          <a:avLst>
            <a:gd name="adj" fmla="val 5000"/>
          </a:avLst>
        </a:prstGeom>
        <a:gradFill rotWithShape="0">
          <a:gsLst>
            <a:gs pos="0">
              <a:schemeClr val="accent5">
                <a:shade val="50000"/>
                <a:hueOff val="0"/>
                <a:satOff val="0"/>
                <a:lumOff val="0"/>
                <a:alphaOff val="0"/>
                <a:tint val="35000"/>
                <a:satMod val="253000"/>
              </a:schemeClr>
            </a:gs>
            <a:gs pos="50000">
              <a:schemeClr val="accent5">
                <a:shade val="50000"/>
                <a:hueOff val="0"/>
                <a:satOff val="0"/>
                <a:lumOff val="0"/>
                <a:alphaOff val="0"/>
                <a:tint val="42000"/>
                <a:satMod val="255000"/>
              </a:schemeClr>
            </a:gs>
            <a:gs pos="97000">
              <a:schemeClr val="accent5">
                <a:shade val="50000"/>
                <a:hueOff val="0"/>
                <a:satOff val="0"/>
                <a:lumOff val="0"/>
                <a:alphaOff val="0"/>
                <a:tint val="53000"/>
                <a:satMod val="260000"/>
              </a:schemeClr>
            </a:gs>
            <a:gs pos="100000">
              <a:schemeClr val="accent5">
                <a:shade val="5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s-EC" sz="2300" kern="1200" dirty="0"/>
        </a:p>
      </dsp:txBody>
      <dsp:txXfrm rot="16200000">
        <a:off x="-539083" y="539545"/>
        <a:ext cx="1476163" cy="397073"/>
      </dsp:txXfrm>
    </dsp:sp>
    <dsp:sp modelId="{4A9A95E3-A2EB-4F3F-8649-BDD9FB0B38BF}">
      <dsp:nvSpPr>
        <dsp:cNvPr id="0" name=""/>
        <dsp:cNvSpPr/>
      </dsp:nvSpPr>
      <dsp:spPr>
        <a:xfrm>
          <a:off x="397534" y="0"/>
          <a:ext cx="1479098" cy="1800199"/>
        </a:xfrm>
        <a:prstGeom prst="rect">
          <a:avLst/>
        </a:prstGeom>
        <a:noFill/>
        <a:ln>
          <a:noFill/>
        </a:ln>
        <a:effectLst>
          <a:outerShdw blurRad="63500" dist="25400" dir="5400000" rotWithShape="0">
            <a:srgbClr val="000000">
              <a:alpha val="43137"/>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lvl="0" algn="ctr" defTabSz="800100">
            <a:lnSpc>
              <a:spcPct val="90000"/>
            </a:lnSpc>
            <a:spcBef>
              <a:spcPct val="0"/>
            </a:spcBef>
            <a:spcAft>
              <a:spcPct val="35000"/>
            </a:spcAft>
          </a:pPr>
          <a:r>
            <a:rPr lang="es-EC" sz="1800" b="0" i="0" kern="1200" dirty="0" smtClean="0"/>
            <a:t>Proteger los ecosistemas,  personas y la vida silvestre</a:t>
          </a:r>
          <a:endParaRPr lang="es-EC" sz="1800" kern="1200" dirty="0"/>
        </a:p>
      </dsp:txBody>
      <dsp:txXfrm>
        <a:off x="397534" y="0"/>
        <a:ext cx="1479098" cy="1800199"/>
      </dsp:txXfrm>
    </dsp:sp>
    <dsp:sp modelId="{2CAAF824-898E-44C3-9FD1-945807352A54}">
      <dsp:nvSpPr>
        <dsp:cNvPr id="0" name=""/>
        <dsp:cNvSpPr/>
      </dsp:nvSpPr>
      <dsp:spPr>
        <a:xfrm>
          <a:off x="2055316" y="0"/>
          <a:ext cx="1985367" cy="1800199"/>
        </a:xfrm>
        <a:prstGeom prst="roundRect">
          <a:avLst>
            <a:gd name="adj" fmla="val 5000"/>
          </a:avLst>
        </a:prstGeom>
        <a:gradFill rotWithShape="0">
          <a:gsLst>
            <a:gs pos="0">
              <a:schemeClr val="accent5">
                <a:shade val="50000"/>
                <a:hueOff val="-530653"/>
                <a:satOff val="-49221"/>
                <a:lumOff val="35782"/>
                <a:alphaOff val="0"/>
                <a:tint val="35000"/>
                <a:satMod val="253000"/>
              </a:schemeClr>
            </a:gs>
            <a:gs pos="50000">
              <a:schemeClr val="accent5">
                <a:shade val="50000"/>
                <a:hueOff val="-530653"/>
                <a:satOff val="-49221"/>
                <a:lumOff val="35782"/>
                <a:alphaOff val="0"/>
                <a:tint val="42000"/>
                <a:satMod val="255000"/>
              </a:schemeClr>
            </a:gs>
            <a:gs pos="97000">
              <a:schemeClr val="accent5">
                <a:shade val="50000"/>
                <a:hueOff val="-530653"/>
                <a:satOff val="-49221"/>
                <a:lumOff val="35782"/>
                <a:alphaOff val="0"/>
                <a:tint val="53000"/>
                <a:satMod val="260000"/>
              </a:schemeClr>
            </a:gs>
            <a:gs pos="100000">
              <a:schemeClr val="accent5">
                <a:shade val="50000"/>
                <a:hueOff val="-530653"/>
                <a:satOff val="-49221"/>
                <a:lumOff val="35782"/>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endParaRPr lang="es-EC" sz="2300" kern="1200" dirty="0"/>
        </a:p>
      </dsp:txBody>
      <dsp:txXfrm rot="16200000">
        <a:off x="1515771" y="539545"/>
        <a:ext cx="1476163" cy="397073"/>
      </dsp:txXfrm>
    </dsp:sp>
    <dsp:sp modelId="{C880C96A-8151-4168-AB2E-8A0A9B40C18C}">
      <dsp:nvSpPr>
        <dsp:cNvPr id="0" name=""/>
        <dsp:cNvSpPr/>
      </dsp:nvSpPr>
      <dsp:spPr>
        <a:xfrm rot="5400000">
          <a:off x="1933083" y="1392956"/>
          <a:ext cx="264318" cy="297805"/>
        </a:xfrm>
        <a:prstGeom prst="flowChartExtra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5">
              <a:shade val="5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A9EF63-D3FC-4392-B285-D5F8DB786614}">
      <dsp:nvSpPr>
        <dsp:cNvPr id="0" name=""/>
        <dsp:cNvSpPr/>
      </dsp:nvSpPr>
      <dsp:spPr>
        <a:xfrm>
          <a:off x="2452389" y="0"/>
          <a:ext cx="1479098" cy="1800199"/>
        </a:xfrm>
        <a:prstGeom prst="rect">
          <a:avLst/>
        </a:prstGeom>
        <a:noFill/>
        <a:ln>
          <a:noFill/>
        </a:ln>
        <a:effectLst>
          <a:outerShdw blurRad="63500" dist="25400" dir="5400000" rotWithShape="0">
            <a:srgbClr val="000000">
              <a:alpha val="43137"/>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lvl="0" algn="ctr" defTabSz="800100">
            <a:lnSpc>
              <a:spcPct val="90000"/>
            </a:lnSpc>
            <a:spcBef>
              <a:spcPct val="0"/>
            </a:spcBef>
            <a:spcAft>
              <a:spcPct val="35000"/>
            </a:spcAft>
          </a:pPr>
          <a:r>
            <a:rPr lang="es-EC" sz="1800" kern="1200" dirty="0" smtClean="0"/>
            <a:t>Reducción del impacto humano sobre el medioambiente</a:t>
          </a:r>
          <a:endParaRPr lang="es-EC" sz="1800" kern="1200" dirty="0"/>
        </a:p>
      </dsp:txBody>
      <dsp:txXfrm>
        <a:off x="2452389" y="0"/>
        <a:ext cx="1479098" cy="1800199"/>
      </dsp:txXfrm>
    </dsp:sp>
    <dsp:sp modelId="{38D5AC2D-9761-4A89-8C4B-478B657F9D2D}">
      <dsp:nvSpPr>
        <dsp:cNvPr id="0" name=""/>
        <dsp:cNvSpPr/>
      </dsp:nvSpPr>
      <dsp:spPr>
        <a:xfrm>
          <a:off x="4110632" y="0"/>
          <a:ext cx="1985367" cy="1800199"/>
        </a:xfrm>
        <a:prstGeom prst="roundRect">
          <a:avLst>
            <a:gd name="adj" fmla="val 5000"/>
          </a:avLst>
        </a:prstGeom>
        <a:gradFill rotWithShape="0">
          <a:gsLst>
            <a:gs pos="0">
              <a:schemeClr val="accent5">
                <a:shade val="50000"/>
                <a:hueOff val="-530653"/>
                <a:satOff val="-49221"/>
                <a:lumOff val="35782"/>
                <a:alphaOff val="0"/>
                <a:tint val="35000"/>
                <a:satMod val="253000"/>
              </a:schemeClr>
            </a:gs>
            <a:gs pos="50000">
              <a:schemeClr val="accent5">
                <a:shade val="50000"/>
                <a:hueOff val="-530653"/>
                <a:satOff val="-49221"/>
                <a:lumOff val="35782"/>
                <a:alphaOff val="0"/>
                <a:tint val="42000"/>
                <a:satMod val="255000"/>
              </a:schemeClr>
            </a:gs>
            <a:gs pos="97000">
              <a:schemeClr val="accent5">
                <a:shade val="50000"/>
                <a:hueOff val="-530653"/>
                <a:satOff val="-49221"/>
                <a:lumOff val="35782"/>
                <a:alphaOff val="0"/>
                <a:tint val="53000"/>
                <a:satMod val="260000"/>
              </a:schemeClr>
            </a:gs>
            <a:gs pos="100000">
              <a:schemeClr val="accent5">
                <a:shade val="50000"/>
                <a:hueOff val="-530653"/>
                <a:satOff val="-49221"/>
                <a:lumOff val="35782"/>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8867" rIns="102235" bIns="0" numCol="1" spcCol="1270" anchor="t" anchorCtr="0">
          <a:noAutofit/>
        </a:bodyPr>
        <a:lstStyle/>
        <a:p>
          <a:pPr lvl="0" algn="ctr" defTabSz="1022350">
            <a:lnSpc>
              <a:spcPct val="90000"/>
            </a:lnSpc>
            <a:spcBef>
              <a:spcPct val="0"/>
            </a:spcBef>
            <a:spcAft>
              <a:spcPct val="35000"/>
            </a:spcAft>
          </a:pPr>
          <a:endParaRPr lang="es-EC" sz="2300" kern="1200" dirty="0"/>
        </a:p>
      </dsp:txBody>
      <dsp:txXfrm rot="16200000">
        <a:off x="3571087" y="539545"/>
        <a:ext cx="1476163" cy="397073"/>
      </dsp:txXfrm>
    </dsp:sp>
    <dsp:sp modelId="{6D28EFF8-8A48-448E-A64A-62FA7FE8988B}">
      <dsp:nvSpPr>
        <dsp:cNvPr id="0" name=""/>
        <dsp:cNvSpPr/>
      </dsp:nvSpPr>
      <dsp:spPr>
        <a:xfrm rot="5400000">
          <a:off x="3987938" y="1392956"/>
          <a:ext cx="264318" cy="297805"/>
        </a:xfrm>
        <a:prstGeom prst="flowChartExtra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w="9525" cap="flat" cmpd="sng" algn="ctr">
          <a:solidFill>
            <a:schemeClr val="accent5">
              <a:shade val="50000"/>
              <a:hueOff val="-795979"/>
              <a:satOff val="-73832"/>
              <a:lumOff val="53673"/>
              <a:alphaOff val="0"/>
            </a:schemeClr>
          </a:solidFill>
          <a:prstDash val="solid"/>
        </a:ln>
        <a:effectLst/>
      </dsp:spPr>
      <dsp:style>
        <a:lnRef idx="1">
          <a:scrgbClr r="0" g="0" b="0"/>
        </a:lnRef>
        <a:fillRef idx="2">
          <a:scrgbClr r="0" g="0" b="0"/>
        </a:fillRef>
        <a:effectRef idx="0">
          <a:scrgbClr r="0" g="0" b="0"/>
        </a:effectRef>
        <a:fontRef idx="minor"/>
      </dsp:style>
    </dsp:sp>
    <dsp:sp modelId="{CF8743B8-BFF0-4029-816E-CC0938EA9C72}">
      <dsp:nvSpPr>
        <dsp:cNvPr id="0" name=""/>
        <dsp:cNvSpPr/>
      </dsp:nvSpPr>
      <dsp:spPr>
        <a:xfrm>
          <a:off x="4507706" y="0"/>
          <a:ext cx="1479098" cy="1800199"/>
        </a:xfrm>
        <a:prstGeom prst="rect">
          <a:avLst/>
        </a:prstGeom>
        <a:noFill/>
        <a:ln>
          <a:noFill/>
        </a:ln>
        <a:effectLst>
          <a:outerShdw blurRad="63500" dist="25400" dir="5400000" rotWithShape="0">
            <a:srgbClr val="000000">
              <a:alpha val="43137"/>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lvl="0" algn="ctr" defTabSz="800100">
            <a:lnSpc>
              <a:spcPct val="90000"/>
            </a:lnSpc>
            <a:spcBef>
              <a:spcPct val="0"/>
            </a:spcBef>
            <a:spcAft>
              <a:spcPct val="35000"/>
            </a:spcAft>
          </a:pPr>
          <a:r>
            <a:rPr lang="es-EC" sz="1800" kern="1200" dirty="0" smtClean="0"/>
            <a:t>Se basa en generar beneficios y desarrollo para los pequeños productores</a:t>
          </a:r>
          <a:endParaRPr lang="es-EC" sz="1800" kern="1200" dirty="0"/>
        </a:p>
      </dsp:txBody>
      <dsp:txXfrm>
        <a:off x="4507706" y="0"/>
        <a:ext cx="1479098" cy="1800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C161100-B57D-4D38-AB5D-400E888A77FF}" type="datetimeFigureOut">
              <a:rPr lang="es-ES"/>
              <a:pPr>
                <a:defRPr/>
              </a:pPr>
              <a:t>02/07/2015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EC1F2C7-237E-4F27-9FFA-29D2917A63C7}" type="slidenum">
              <a:rPr lang="es-ES"/>
              <a:pPr>
                <a:defRPr/>
              </a:pPr>
              <a:t>‹Nº›</a:t>
            </a:fld>
            <a:endParaRPr lang="es-ES"/>
          </a:p>
        </p:txBody>
      </p:sp>
    </p:spTree>
    <p:extLst>
      <p:ext uri="{BB962C8B-B14F-4D97-AF65-F5344CB8AC3E}">
        <p14:creationId xmlns:p14="http://schemas.microsoft.com/office/powerpoint/2010/main" val="13736433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48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46B98-6375-4E87-A556-1F9756620B44}" type="slidenum">
              <a:rPr lang="es-ES"/>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4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4A72AA41-2735-42BE-943B-176AC4BC3CDE}" type="datetimeFigureOut">
              <a:rPr lang="es-EC"/>
              <a:pPr>
                <a:defRPr/>
              </a:pPr>
              <a:t>02/07/2015</a:t>
            </a:fld>
            <a:endParaRPr lang="es-EC"/>
          </a:p>
        </p:txBody>
      </p:sp>
      <p:sp>
        <p:nvSpPr>
          <p:cNvPr id="7" name="19 Marcador de pie de página"/>
          <p:cNvSpPr>
            <a:spLocks noGrp="1"/>
          </p:cNvSpPr>
          <p:nvPr>
            <p:ph type="ftr" sz="quarter" idx="11"/>
          </p:nvPr>
        </p:nvSpPr>
        <p:spPr/>
        <p:txBody>
          <a:bodyPr/>
          <a:lstStyle>
            <a:lvl1pPr>
              <a:defRPr/>
            </a:lvl1pPr>
            <a:extLst/>
          </a:lstStyle>
          <a:p>
            <a:pPr>
              <a:defRPr/>
            </a:pPr>
            <a:endParaRPr lang="es-EC"/>
          </a:p>
        </p:txBody>
      </p:sp>
      <p:sp>
        <p:nvSpPr>
          <p:cNvPr id="8" name="9 Marcador de número de diapositiva"/>
          <p:cNvSpPr>
            <a:spLocks noGrp="1"/>
          </p:cNvSpPr>
          <p:nvPr>
            <p:ph type="sldNum" sz="quarter" idx="12"/>
          </p:nvPr>
        </p:nvSpPr>
        <p:spPr/>
        <p:txBody>
          <a:bodyPr/>
          <a:lstStyle>
            <a:lvl1pPr>
              <a:defRPr/>
            </a:lvl1pPr>
            <a:extLst/>
          </a:lstStyle>
          <a:p>
            <a:pPr>
              <a:defRPr/>
            </a:pPr>
            <a:fld id="{DCFF93F6-2126-40A8-A2D2-93F41126BF24}"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6F3B5ABB-B545-40AF-8C9C-25790D60AA27}" type="datetimeFigureOut">
              <a:rPr lang="es-EC"/>
              <a:pPr>
                <a:defRPr/>
              </a:pPr>
              <a:t>02/07/2015</a:t>
            </a:fld>
            <a:endParaRPr lang="es-EC"/>
          </a:p>
        </p:txBody>
      </p:sp>
      <p:sp>
        <p:nvSpPr>
          <p:cNvPr id="5" name="9 Marcador de pie de página"/>
          <p:cNvSpPr>
            <a:spLocks noGrp="1"/>
          </p:cNvSpPr>
          <p:nvPr>
            <p:ph type="ftr" sz="quarter" idx="11"/>
          </p:nvPr>
        </p:nvSpPr>
        <p:spPr/>
        <p:txBody>
          <a:bodyPr/>
          <a:lstStyle>
            <a:lvl1pPr>
              <a:defRPr/>
            </a:lvl1pPr>
          </a:lstStyle>
          <a:p>
            <a:pPr>
              <a:defRPr/>
            </a:pPr>
            <a:endParaRPr lang="es-EC"/>
          </a:p>
        </p:txBody>
      </p:sp>
      <p:sp>
        <p:nvSpPr>
          <p:cNvPr id="6" name="21 Marcador de número de diapositiva"/>
          <p:cNvSpPr>
            <a:spLocks noGrp="1"/>
          </p:cNvSpPr>
          <p:nvPr>
            <p:ph type="sldNum" sz="quarter" idx="12"/>
          </p:nvPr>
        </p:nvSpPr>
        <p:spPr/>
        <p:txBody>
          <a:bodyPr/>
          <a:lstStyle>
            <a:lvl1pPr>
              <a:defRPr/>
            </a:lvl1pPr>
          </a:lstStyle>
          <a:p>
            <a:pPr>
              <a:defRPr/>
            </a:pPr>
            <a:fld id="{52F7CBFB-25DB-4930-BD8B-68624563AF8D}"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85251DF1-14F7-40BD-9927-BB8EA503C9B0}" type="datetimeFigureOut">
              <a:rPr lang="es-EC"/>
              <a:pPr>
                <a:defRPr/>
              </a:pPr>
              <a:t>02/07/2015</a:t>
            </a:fld>
            <a:endParaRPr lang="es-EC"/>
          </a:p>
        </p:txBody>
      </p:sp>
      <p:sp>
        <p:nvSpPr>
          <p:cNvPr id="5" name="9 Marcador de pie de página"/>
          <p:cNvSpPr>
            <a:spLocks noGrp="1"/>
          </p:cNvSpPr>
          <p:nvPr>
            <p:ph type="ftr" sz="quarter" idx="11"/>
          </p:nvPr>
        </p:nvSpPr>
        <p:spPr/>
        <p:txBody>
          <a:bodyPr/>
          <a:lstStyle>
            <a:lvl1pPr>
              <a:defRPr/>
            </a:lvl1pPr>
          </a:lstStyle>
          <a:p>
            <a:pPr>
              <a:defRPr/>
            </a:pPr>
            <a:endParaRPr lang="es-EC"/>
          </a:p>
        </p:txBody>
      </p:sp>
      <p:sp>
        <p:nvSpPr>
          <p:cNvPr id="6" name="21 Marcador de número de diapositiva"/>
          <p:cNvSpPr>
            <a:spLocks noGrp="1"/>
          </p:cNvSpPr>
          <p:nvPr>
            <p:ph type="sldNum" sz="quarter" idx="12"/>
          </p:nvPr>
        </p:nvSpPr>
        <p:spPr/>
        <p:txBody>
          <a:bodyPr/>
          <a:lstStyle>
            <a:lvl1pPr>
              <a:defRPr/>
            </a:lvl1pPr>
          </a:lstStyle>
          <a:p>
            <a:pPr>
              <a:defRPr/>
            </a:pPr>
            <a:fld id="{C0A3C129-4403-44F4-9EE7-43A5245EAA5A}"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0826A521-55FB-40A7-8DE9-EA12D761F4A7}" type="datetimeFigureOut">
              <a:rPr lang="es-EC"/>
              <a:pPr>
                <a:defRPr/>
              </a:pPr>
              <a:t>02/07/2015</a:t>
            </a:fld>
            <a:endParaRPr lang="es-EC"/>
          </a:p>
        </p:txBody>
      </p:sp>
      <p:sp>
        <p:nvSpPr>
          <p:cNvPr id="5" name="9 Marcador de pie de página"/>
          <p:cNvSpPr>
            <a:spLocks noGrp="1"/>
          </p:cNvSpPr>
          <p:nvPr>
            <p:ph type="ftr" sz="quarter" idx="11"/>
          </p:nvPr>
        </p:nvSpPr>
        <p:spPr/>
        <p:txBody>
          <a:bodyPr/>
          <a:lstStyle>
            <a:lvl1pPr>
              <a:defRPr/>
            </a:lvl1pPr>
          </a:lstStyle>
          <a:p>
            <a:pPr>
              <a:defRPr/>
            </a:pPr>
            <a:endParaRPr lang="es-EC"/>
          </a:p>
        </p:txBody>
      </p:sp>
      <p:sp>
        <p:nvSpPr>
          <p:cNvPr id="6" name="21 Marcador de número de diapositiva"/>
          <p:cNvSpPr>
            <a:spLocks noGrp="1"/>
          </p:cNvSpPr>
          <p:nvPr>
            <p:ph type="sldNum" sz="quarter" idx="12"/>
          </p:nvPr>
        </p:nvSpPr>
        <p:spPr/>
        <p:txBody>
          <a:bodyPr/>
          <a:lstStyle>
            <a:lvl1pPr>
              <a:defRPr/>
            </a:lvl1pPr>
          </a:lstStyle>
          <a:p>
            <a:pPr>
              <a:defRPr/>
            </a:pPr>
            <a:fld id="{2375905D-56CB-4250-9F90-965575C02439}"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C88389CE-B83D-4210-B1A5-DF3957BA5C22}" type="datetimeFigureOut">
              <a:rPr lang="es-EC"/>
              <a:pPr>
                <a:defRPr/>
              </a:pPr>
              <a:t>02/07/2015</a:t>
            </a:fld>
            <a:endParaRPr lang="es-EC"/>
          </a:p>
        </p:txBody>
      </p:sp>
      <p:sp>
        <p:nvSpPr>
          <p:cNvPr id="9" name="4 Marcador de pie de página"/>
          <p:cNvSpPr>
            <a:spLocks noGrp="1"/>
          </p:cNvSpPr>
          <p:nvPr>
            <p:ph type="ftr" sz="quarter" idx="11"/>
          </p:nvPr>
        </p:nvSpPr>
        <p:spPr/>
        <p:txBody>
          <a:bodyPr/>
          <a:lstStyle>
            <a:lvl1pPr>
              <a:defRPr/>
            </a:lvl1pPr>
            <a:extLst/>
          </a:lstStyle>
          <a:p>
            <a:pPr>
              <a:defRPr/>
            </a:pPr>
            <a:endParaRPr lang="es-EC"/>
          </a:p>
        </p:txBody>
      </p:sp>
      <p:sp>
        <p:nvSpPr>
          <p:cNvPr id="10" name="5 Marcador de número de diapositiva"/>
          <p:cNvSpPr>
            <a:spLocks noGrp="1"/>
          </p:cNvSpPr>
          <p:nvPr>
            <p:ph type="sldNum" sz="quarter" idx="12"/>
          </p:nvPr>
        </p:nvSpPr>
        <p:spPr/>
        <p:txBody>
          <a:bodyPr/>
          <a:lstStyle>
            <a:lvl1pPr>
              <a:defRPr/>
            </a:lvl1pPr>
            <a:extLst/>
          </a:lstStyle>
          <a:p>
            <a:pPr>
              <a:defRPr/>
            </a:pPr>
            <a:fld id="{19A04AB4-89DD-4C84-8DB5-0D5D52BCC4B5}" type="slidenum">
              <a:rPr lang="es-EC"/>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B616F75D-5BD9-40C9-9824-589CA8678493}" type="datetimeFigureOut">
              <a:rPr lang="es-EC"/>
              <a:pPr>
                <a:defRPr/>
              </a:pPr>
              <a:t>02/07/2015</a:t>
            </a:fld>
            <a:endParaRPr lang="es-EC"/>
          </a:p>
        </p:txBody>
      </p:sp>
      <p:sp>
        <p:nvSpPr>
          <p:cNvPr id="6" name="9 Marcador de pie de página"/>
          <p:cNvSpPr>
            <a:spLocks noGrp="1"/>
          </p:cNvSpPr>
          <p:nvPr>
            <p:ph type="ftr" sz="quarter" idx="11"/>
          </p:nvPr>
        </p:nvSpPr>
        <p:spPr/>
        <p:txBody>
          <a:bodyPr/>
          <a:lstStyle>
            <a:lvl1pPr>
              <a:defRPr/>
            </a:lvl1pPr>
          </a:lstStyle>
          <a:p>
            <a:pPr>
              <a:defRPr/>
            </a:pPr>
            <a:endParaRPr lang="es-EC"/>
          </a:p>
        </p:txBody>
      </p:sp>
      <p:sp>
        <p:nvSpPr>
          <p:cNvPr id="7" name="21 Marcador de número de diapositiva"/>
          <p:cNvSpPr>
            <a:spLocks noGrp="1"/>
          </p:cNvSpPr>
          <p:nvPr>
            <p:ph type="sldNum" sz="quarter" idx="12"/>
          </p:nvPr>
        </p:nvSpPr>
        <p:spPr/>
        <p:txBody>
          <a:bodyPr/>
          <a:lstStyle>
            <a:lvl1pPr>
              <a:defRPr/>
            </a:lvl1pPr>
          </a:lstStyle>
          <a:p>
            <a:pPr>
              <a:defRPr/>
            </a:pPr>
            <a:fld id="{443B57B6-AE4B-4B83-8602-CB809E85F9EE}"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8C3B06E5-8D3C-457E-9455-7DAE12AD59CF}" type="datetimeFigureOut">
              <a:rPr lang="es-EC"/>
              <a:pPr>
                <a:defRPr/>
              </a:pPr>
              <a:t>02/07/2015</a:t>
            </a:fld>
            <a:endParaRPr lang="es-EC"/>
          </a:p>
        </p:txBody>
      </p:sp>
      <p:sp>
        <p:nvSpPr>
          <p:cNvPr id="8" name="7 Marcador de pie de página"/>
          <p:cNvSpPr>
            <a:spLocks noGrp="1"/>
          </p:cNvSpPr>
          <p:nvPr>
            <p:ph type="ftr" sz="quarter" idx="11"/>
          </p:nvPr>
        </p:nvSpPr>
        <p:spPr/>
        <p:txBody>
          <a:bodyPr/>
          <a:lstStyle>
            <a:lvl1pPr>
              <a:defRPr/>
            </a:lvl1pPr>
            <a:extLst/>
          </a:lstStyle>
          <a:p>
            <a:pPr>
              <a:defRPr/>
            </a:pPr>
            <a:endParaRPr lang="es-EC"/>
          </a:p>
        </p:txBody>
      </p:sp>
      <p:sp>
        <p:nvSpPr>
          <p:cNvPr id="9" name="8 Marcador de número de diapositiva"/>
          <p:cNvSpPr>
            <a:spLocks noGrp="1"/>
          </p:cNvSpPr>
          <p:nvPr>
            <p:ph type="sldNum" sz="quarter" idx="12"/>
          </p:nvPr>
        </p:nvSpPr>
        <p:spPr/>
        <p:txBody>
          <a:bodyPr/>
          <a:lstStyle>
            <a:lvl1pPr>
              <a:defRPr/>
            </a:lvl1pPr>
            <a:extLst/>
          </a:lstStyle>
          <a:p>
            <a:pPr>
              <a:defRPr/>
            </a:pPr>
            <a:fld id="{E7CB39B1-821D-4D62-930A-9418D321FE21}"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42AC5881-692D-4190-B730-246FD6B59663}" type="datetimeFigureOut">
              <a:rPr lang="es-EC"/>
              <a:pPr>
                <a:defRPr/>
              </a:pPr>
              <a:t>02/07/2015</a:t>
            </a:fld>
            <a:endParaRPr lang="es-EC"/>
          </a:p>
        </p:txBody>
      </p:sp>
      <p:sp>
        <p:nvSpPr>
          <p:cNvPr id="4" name="9 Marcador de pie de página"/>
          <p:cNvSpPr>
            <a:spLocks noGrp="1"/>
          </p:cNvSpPr>
          <p:nvPr>
            <p:ph type="ftr" sz="quarter" idx="11"/>
          </p:nvPr>
        </p:nvSpPr>
        <p:spPr/>
        <p:txBody>
          <a:bodyPr/>
          <a:lstStyle>
            <a:lvl1pPr>
              <a:defRPr/>
            </a:lvl1pPr>
          </a:lstStyle>
          <a:p>
            <a:pPr>
              <a:defRPr/>
            </a:pPr>
            <a:endParaRPr lang="es-EC"/>
          </a:p>
        </p:txBody>
      </p:sp>
      <p:sp>
        <p:nvSpPr>
          <p:cNvPr id="5" name="21 Marcador de número de diapositiva"/>
          <p:cNvSpPr>
            <a:spLocks noGrp="1"/>
          </p:cNvSpPr>
          <p:nvPr>
            <p:ph type="sldNum" sz="quarter" idx="12"/>
          </p:nvPr>
        </p:nvSpPr>
        <p:spPr/>
        <p:txBody>
          <a:bodyPr/>
          <a:lstStyle>
            <a:lvl1pPr>
              <a:defRPr/>
            </a:lvl1pPr>
          </a:lstStyle>
          <a:p>
            <a:pPr>
              <a:defRPr/>
            </a:pPr>
            <a:fld id="{6A890332-133B-4EBE-BDDD-13CF1000EAD5}"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Marcador de fecha"/>
          <p:cNvSpPr>
            <a:spLocks noGrp="1"/>
          </p:cNvSpPr>
          <p:nvPr>
            <p:ph type="dt" sz="half" idx="10"/>
          </p:nvPr>
        </p:nvSpPr>
        <p:spPr/>
        <p:txBody>
          <a:bodyPr/>
          <a:lstStyle>
            <a:lvl1pPr>
              <a:defRPr/>
            </a:lvl1pPr>
            <a:extLst/>
          </a:lstStyle>
          <a:p>
            <a:pPr>
              <a:defRPr/>
            </a:pPr>
            <a:fld id="{517058A0-30BA-47AE-AFB1-10C3D34716FC}" type="datetimeFigureOut">
              <a:rPr lang="es-EC"/>
              <a:pPr>
                <a:defRPr/>
              </a:pPr>
              <a:t>02/07/2015</a:t>
            </a:fld>
            <a:endParaRPr lang="es-EC"/>
          </a:p>
        </p:txBody>
      </p:sp>
      <p:sp>
        <p:nvSpPr>
          <p:cNvPr id="5" name="2 Marcador de pie de página"/>
          <p:cNvSpPr>
            <a:spLocks noGrp="1"/>
          </p:cNvSpPr>
          <p:nvPr>
            <p:ph type="ftr" sz="quarter" idx="11"/>
          </p:nvPr>
        </p:nvSpPr>
        <p:spPr/>
        <p:txBody>
          <a:bodyPr/>
          <a:lstStyle>
            <a:lvl1pPr>
              <a:defRPr/>
            </a:lvl1pPr>
            <a:extLst/>
          </a:lstStyle>
          <a:p>
            <a:pPr>
              <a:defRPr/>
            </a:pPr>
            <a:endParaRPr lang="es-EC"/>
          </a:p>
        </p:txBody>
      </p:sp>
      <p:sp>
        <p:nvSpPr>
          <p:cNvPr id="6" name="3 Marcador de número de diapositiva"/>
          <p:cNvSpPr>
            <a:spLocks noGrp="1"/>
          </p:cNvSpPr>
          <p:nvPr>
            <p:ph type="sldNum" sz="quarter" idx="12"/>
          </p:nvPr>
        </p:nvSpPr>
        <p:spPr/>
        <p:txBody>
          <a:bodyPr/>
          <a:lstStyle>
            <a:lvl1pPr>
              <a:defRPr/>
            </a:lvl1pPr>
            <a:extLst/>
          </a:lstStyle>
          <a:p>
            <a:pPr>
              <a:defRPr/>
            </a:pPr>
            <a:fld id="{9160DF09-E430-448A-A2FF-5D5B92BA587D}"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6B4F674F-7778-4F2D-A1FB-981396B63942}" type="datetimeFigureOut">
              <a:rPr lang="es-EC"/>
              <a:pPr>
                <a:defRPr/>
              </a:pPr>
              <a:t>02/07/2015</a:t>
            </a:fld>
            <a:endParaRPr lang="es-EC"/>
          </a:p>
        </p:txBody>
      </p:sp>
      <p:sp>
        <p:nvSpPr>
          <p:cNvPr id="6" name="5 Marcador de pie de página"/>
          <p:cNvSpPr>
            <a:spLocks noGrp="1"/>
          </p:cNvSpPr>
          <p:nvPr>
            <p:ph type="ftr" sz="quarter" idx="11"/>
          </p:nvPr>
        </p:nvSpPr>
        <p:spPr/>
        <p:txBody>
          <a:bodyPr/>
          <a:lstStyle>
            <a:lvl1pPr>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lvl1pPr>
            <a:extLst/>
          </a:lstStyle>
          <a:p>
            <a:pPr>
              <a:defRPr/>
            </a:pPr>
            <a:fld id="{88C8D7C8-6378-4B00-821A-5AC121F2E532}"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D7672160-FEDD-4707-849A-51D007CC2E47}" type="datetimeFigureOut">
              <a:rPr lang="es-EC"/>
              <a:pPr>
                <a:defRPr/>
              </a:pPr>
              <a:t>02/07/2015</a:t>
            </a:fld>
            <a:endParaRPr lang="es-EC"/>
          </a:p>
        </p:txBody>
      </p:sp>
      <p:sp>
        <p:nvSpPr>
          <p:cNvPr id="9" name="5 Marcador de pie de página"/>
          <p:cNvSpPr>
            <a:spLocks noGrp="1"/>
          </p:cNvSpPr>
          <p:nvPr>
            <p:ph type="ftr" sz="quarter" idx="11"/>
          </p:nvPr>
        </p:nvSpPr>
        <p:spPr/>
        <p:txBody>
          <a:bodyPr/>
          <a:lstStyle>
            <a:lvl1pPr>
              <a:defRPr/>
            </a:lvl1pPr>
            <a:extLst/>
          </a:lstStyle>
          <a:p>
            <a:pPr>
              <a:defRPr/>
            </a:pPr>
            <a:endParaRPr lang="es-EC"/>
          </a:p>
        </p:txBody>
      </p:sp>
      <p:sp>
        <p:nvSpPr>
          <p:cNvPr id="10" name="6 Marcador de número de diapositiva"/>
          <p:cNvSpPr>
            <a:spLocks noGrp="1"/>
          </p:cNvSpPr>
          <p:nvPr>
            <p:ph type="sldNum" sz="quarter" idx="12"/>
          </p:nvPr>
        </p:nvSpPr>
        <p:spPr/>
        <p:txBody>
          <a:bodyPr/>
          <a:lstStyle>
            <a:lvl1pPr>
              <a:defRPr/>
            </a:lvl1pPr>
            <a:extLst/>
          </a:lstStyle>
          <a:p>
            <a:pPr>
              <a:defRPr/>
            </a:pPr>
            <a:fld id="{02FE4CFA-09C7-4802-872C-ABD09EA164DF}"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33"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CCFE6B32-E3AC-4456-B0F3-BD5967828C93}" type="datetimeFigureOut">
              <a:rPr lang="es-EC"/>
              <a:pPr>
                <a:defRPr/>
              </a:pPr>
              <a:t>02/07/2015</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s-EC"/>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EEFE0F00-8256-4D58-9B77-134934B8C7DB}" type="slidenum">
              <a:rPr lang="es-EC"/>
              <a:pPr>
                <a:defRPr/>
              </a:pPr>
              <a:t>‹Nº›</a:t>
            </a:fld>
            <a:endParaRPr lang="es-EC"/>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4" r:id="rId1"/>
    <p:sldLayoutId id="2147483719" r:id="rId2"/>
    <p:sldLayoutId id="2147483725" r:id="rId3"/>
    <p:sldLayoutId id="2147483720" r:id="rId4"/>
    <p:sldLayoutId id="2147483726" r:id="rId5"/>
    <p:sldLayoutId id="2147483721" r:id="rId6"/>
    <p:sldLayoutId id="2147483727" r:id="rId7"/>
    <p:sldLayoutId id="2147483728" r:id="rId8"/>
    <p:sldLayoutId id="2147483729" r:id="rId9"/>
    <p:sldLayoutId id="2147483722" r:id="rId10"/>
    <p:sldLayoutId id="2147483723"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png"/><Relationship Id="rId7" Type="http://schemas.openxmlformats.org/officeDocument/2006/relationships/diagramColors" Target="../diagrams/colors4.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6.jpeg"/><Relationship Id="rId4" Type="http://schemas.openxmlformats.org/officeDocument/2006/relationships/diagramData" Target="../diagrams/data4.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36.png"/><Relationship Id="rId4" Type="http://schemas.openxmlformats.org/officeDocument/2006/relationships/diagramData" Target="../diagrams/data5.xml"/><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5.pn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6.jpeg"/><Relationship Id="rId5" Type="http://schemas.openxmlformats.org/officeDocument/2006/relationships/image" Target="../media/image52.jpeg"/><Relationship Id="rId10" Type="http://schemas.openxmlformats.org/officeDocument/2006/relationships/image" Target="../media/image5.png"/><Relationship Id="rId4" Type="http://schemas.openxmlformats.org/officeDocument/2006/relationships/image" Target="../media/image51.jpeg"/><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image" Target="../media/image5.png"/><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notesSlide" Target="../notesSlides/notesSlide1.xml"/><Relationship Id="rId16"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image" Target="../media/image8.jpeg"/><Relationship Id="rId11" Type="http://schemas.microsoft.com/office/2007/relationships/diagramDrawing" Target="../diagrams/drawing2.xml"/><Relationship Id="rId5" Type="http://schemas.openxmlformats.org/officeDocument/2006/relationships/image" Target="../media/image7.png"/><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image" Target="../media/image6.jpeg"/><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depositphotos.com/1000992/1555/i/950/depositphotos_15555143-coffee-beans-on-a-burlap-texture.jpg"/>
          <p:cNvPicPr>
            <a:picLocks noChangeAspect="1" noChangeArrowheads="1"/>
          </p:cNvPicPr>
          <p:nvPr/>
        </p:nvPicPr>
        <p:blipFill>
          <a:blip r:embed="rId2" cstate="print"/>
          <a:srcRect/>
          <a:stretch>
            <a:fillRect/>
          </a:stretch>
        </p:blipFill>
        <p:spPr bwMode="auto">
          <a:xfrm>
            <a:off x="971550" y="0"/>
            <a:ext cx="8172450" cy="6958013"/>
          </a:xfrm>
          <a:prstGeom prst="rect">
            <a:avLst/>
          </a:prstGeom>
          <a:noFill/>
          <a:ln w="9525">
            <a:noFill/>
            <a:miter lim="800000"/>
            <a:headEnd/>
            <a:tailEnd/>
          </a:ln>
        </p:spPr>
      </p:pic>
      <p:pic>
        <p:nvPicPr>
          <p:cNvPr id="8195" name="Picture 4" descr="http://blogs.espe.edu.ec/wp-content/uploads/2013/09/LOGO-PRINCIPAL7.png"/>
          <p:cNvPicPr>
            <a:picLocks noChangeAspect="1" noChangeArrowheads="1"/>
          </p:cNvPicPr>
          <p:nvPr/>
        </p:nvPicPr>
        <p:blipFill>
          <a:blip r:embed="rId3" cstate="print"/>
          <a:srcRect/>
          <a:stretch>
            <a:fillRect/>
          </a:stretch>
        </p:blipFill>
        <p:spPr bwMode="auto">
          <a:xfrm>
            <a:off x="1979613" y="519113"/>
            <a:ext cx="4464050" cy="1008062"/>
          </a:xfrm>
          <a:prstGeom prst="rect">
            <a:avLst/>
          </a:prstGeom>
          <a:noFill/>
          <a:ln w="9525">
            <a:noFill/>
            <a:miter lim="800000"/>
            <a:headEnd/>
            <a:tailEnd/>
          </a:ln>
        </p:spPr>
      </p:pic>
      <p:sp>
        <p:nvSpPr>
          <p:cNvPr id="10245" name="Rectangle 5"/>
          <p:cNvSpPr>
            <a:spLocks noChangeArrowheads="1"/>
          </p:cNvSpPr>
          <p:nvPr/>
        </p:nvSpPr>
        <p:spPr bwMode="auto">
          <a:xfrm>
            <a:off x="2195513" y="1878013"/>
            <a:ext cx="4140200" cy="830262"/>
          </a:xfrm>
          <a:prstGeom prst="rect">
            <a:avLst/>
          </a:prstGeom>
          <a:noFill/>
          <a:ln w="9525">
            <a:noFill/>
            <a:miter lim="800000"/>
            <a:headEnd/>
            <a:tailEnd/>
          </a:ln>
          <a:effectLst/>
        </p:spPr>
        <p:txBody>
          <a:bodyPr anchor="ctr">
            <a:spAutoFit/>
          </a:bodyPr>
          <a:lstStyle/>
          <a:p>
            <a:pPr algn="ctr">
              <a:defRPr/>
            </a:pPr>
            <a:r>
              <a:rPr lang="es-ES" sz="1600" dirty="0">
                <a:effectLst>
                  <a:outerShdw blurRad="38100" dist="38100" dir="2700000" algn="tl">
                    <a:srgbClr val="000000">
                      <a:alpha val="43137"/>
                    </a:srgbClr>
                  </a:outerShdw>
                </a:effectLst>
                <a:latin typeface="Arial" pitchFamily="34" charset="0"/>
                <a:ea typeface="Calibri" pitchFamily="34" charset="0"/>
                <a:cs typeface="Arial" pitchFamily="34" charset="0"/>
              </a:rPr>
              <a:t>DEPARTAMENTO DE CIENCIAS ECONÓMICAS</a:t>
            </a:r>
            <a:endParaRPr lang="es-EC" sz="900" dirty="0">
              <a:effectLst>
                <a:outerShdw blurRad="38100" dist="38100" dir="2700000" algn="tl">
                  <a:srgbClr val="000000">
                    <a:alpha val="43137"/>
                  </a:srgbClr>
                </a:outerShdw>
              </a:effectLst>
              <a:latin typeface="Arial" pitchFamily="34" charset="0"/>
              <a:cs typeface="Arial" pitchFamily="34" charset="0"/>
            </a:endParaRPr>
          </a:p>
          <a:p>
            <a:pPr algn="ctr" eaLnBrk="0" hangingPunct="0">
              <a:defRPr/>
            </a:pPr>
            <a:r>
              <a:rPr lang="es-ES" sz="1600" dirty="0">
                <a:effectLst>
                  <a:outerShdw blurRad="38100" dist="38100" dir="2700000" algn="tl">
                    <a:srgbClr val="000000">
                      <a:alpha val="43137"/>
                    </a:srgbClr>
                  </a:outerShdw>
                </a:effectLst>
                <a:latin typeface="Arial" pitchFamily="34" charset="0"/>
                <a:ea typeface="Calibri" pitchFamily="34" charset="0"/>
                <a:cs typeface="Arial" pitchFamily="34" charset="0"/>
              </a:rPr>
              <a:t>ADMINISTRATIVAS Y DE COMERCIO</a:t>
            </a:r>
            <a:endParaRPr lang="es-ES" sz="2000" dirty="0">
              <a:effectLst>
                <a:outerShdw blurRad="38100" dist="38100" dir="2700000" algn="tl">
                  <a:srgbClr val="000000">
                    <a:alpha val="43137"/>
                  </a:srgbClr>
                </a:outerShdw>
              </a:effectLst>
              <a:latin typeface="Arial" pitchFamily="34" charset="0"/>
              <a:cs typeface="Arial" pitchFamily="34" charset="0"/>
            </a:endParaRPr>
          </a:p>
        </p:txBody>
      </p:sp>
      <p:sp>
        <p:nvSpPr>
          <p:cNvPr id="10246" name="Rectangle 6"/>
          <p:cNvSpPr>
            <a:spLocks noChangeArrowheads="1"/>
          </p:cNvSpPr>
          <p:nvPr/>
        </p:nvSpPr>
        <p:spPr bwMode="auto">
          <a:xfrm>
            <a:off x="1944688" y="2886075"/>
            <a:ext cx="4643437" cy="830263"/>
          </a:xfrm>
          <a:prstGeom prst="rect">
            <a:avLst/>
          </a:prstGeom>
          <a:noFill/>
          <a:ln w="9525">
            <a:noFill/>
            <a:miter lim="800000"/>
            <a:headEnd/>
            <a:tailEnd/>
          </a:ln>
          <a:effectLst/>
        </p:spPr>
        <p:txBody>
          <a:bodyPr anchor="ctr">
            <a:spAutoFit/>
          </a:bodyPr>
          <a:lstStyle/>
          <a:p>
            <a:pPr algn="ctr">
              <a:defRPr/>
            </a:pPr>
            <a:r>
              <a:rPr lang="pt-BR" sz="1600" dirty="0">
                <a:effectLst>
                  <a:outerShdw blurRad="38100" dist="38100" dir="2700000" algn="tl">
                    <a:srgbClr val="000000">
                      <a:alpha val="43137"/>
                    </a:srgbClr>
                  </a:outerShdw>
                </a:effectLst>
                <a:latin typeface="Arial" pitchFamily="34" charset="0"/>
                <a:ea typeface="Calibri" pitchFamily="34" charset="0"/>
                <a:cs typeface="Arial" pitchFamily="34" charset="0"/>
              </a:rPr>
              <a:t>AUTORAS:</a:t>
            </a:r>
            <a:endParaRPr lang="es-EC" sz="900" dirty="0">
              <a:effectLst>
                <a:outerShdw blurRad="38100" dist="38100" dir="2700000" algn="tl">
                  <a:srgbClr val="000000">
                    <a:alpha val="43137"/>
                  </a:srgbClr>
                </a:outerShdw>
              </a:effectLst>
              <a:latin typeface="Arial" pitchFamily="34" charset="0"/>
              <a:cs typeface="Arial" pitchFamily="34" charset="0"/>
            </a:endParaRPr>
          </a:p>
          <a:p>
            <a:pPr algn="ctr" eaLnBrk="0" hangingPunct="0">
              <a:defRPr/>
            </a:pPr>
            <a:r>
              <a:rPr lang="pt-BR" sz="1600" dirty="0">
                <a:effectLst>
                  <a:outerShdw blurRad="38100" dist="38100" dir="2700000" algn="tl">
                    <a:srgbClr val="000000">
                      <a:alpha val="43137"/>
                    </a:srgbClr>
                  </a:outerShdw>
                </a:effectLst>
                <a:latin typeface="Arial" pitchFamily="34" charset="0"/>
                <a:ea typeface="Calibri" pitchFamily="34" charset="0"/>
                <a:cs typeface="Arial" pitchFamily="34" charset="0"/>
              </a:rPr>
              <a:t>GUERRA HERNANDEZ, JESSICA ESTEFANÍA</a:t>
            </a:r>
            <a:endParaRPr lang="es-EC" sz="900" dirty="0">
              <a:effectLst>
                <a:outerShdw blurRad="38100" dist="38100" dir="2700000" algn="tl">
                  <a:srgbClr val="000000">
                    <a:alpha val="43137"/>
                  </a:srgbClr>
                </a:outerShdw>
              </a:effectLst>
              <a:latin typeface="Arial" pitchFamily="34" charset="0"/>
              <a:cs typeface="Arial" pitchFamily="34" charset="0"/>
            </a:endParaRPr>
          </a:p>
          <a:p>
            <a:pPr algn="ctr" eaLnBrk="0" hangingPunct="0">
              <a:defRPr/>
            </a:pPr>
            <a:r>
              <a:rPr lang="pt-BR" sz="1600" dirty="0">
                <a:effectLst>
                  <a:outerShdw blurRad="38100" dist="38100" dir="2700000" algn="tl">
                    <a:srgbClr val="000000">
                      <a:alpha val="43137"/>
                    </a:srgbClr>
                  </a:outerShdw>
                </a:effectLst>
                <a:latin typeface="Arial" pitchFamily="34" charset="0"/>
                <a:ea typeface="Calibri" pitchFamily="34" charset="0"/>
                <a:cs typeface="Arial" pitchFamily="34" charset="0"/>
              </a:rPr>
              <a:t>TORRES CHAMBA, ANDREA ESTEFANÍA</a:t>
            </a:r>
            <a:endParaRPr lang="pt-BR" sz="2000" dirty="0">
              <a:effectLst>
                <a:outerShdw blurRad="38100" dist="38100" dir="2700000" algn="tl">
                  <a:srgbClr val="000000">
                    <a:alpha val="43137"/>
                  </a:srgbClr>
                </a:outerShdw>
              </a:effectLst>
              <a:latin typeface="Arial" pitchFamily="34" charset="0"/>
              <a:cs typeface="Arial" pitchFamily="34" charset="0"/>
            </a:endParaRPr>
          </a:p>
        </p:txBody>
      </p:sp>
      <p:sp>
        <p:nvSpPr>
          <p:cNvPr id="10247" name="Rectangle 7"/>
          <p:cNvSpPr>
            <a:spLocks noChangeArrowheads="1"/>
          </p:cNvSpPr>
          <p:nvPr/>
        </p:nvSpPr>
        <p:spPr bwMode="auto">
          <a:xfrm>
            <a:off x="1655763" y="5497513"/>
            <a:ext cx="4860925" cy="523875"/>
          </a:xfrm>
          <a:prstGeom prst="rect">
            <a:avLst/>
          </a:prstGeom>
          <a:noFill/>
          <a:ln w="9525">
            <a:noFill/>
            <a:miter lim="800000"/>
            <a:headEnd/>
            <a:tailEnd/>
          </a:ln>
          <a:effectLst/>
        </p:spPr>
        <p:txBody>
          <a:bodyPr anchor="ctr">
            <a:spAutoFit/>
          </a:bodyPr>
          <a:lstStyle/>
          <a:p>
            <a:pPr algn="ctr">
              <a:defRPr/>
            </a:pPr>
            <a:r>
              <a:rPr lang="es-EC" sz="1400" dirty="0">
                <a:effectLst>
                  <a:outerShdw blurRad="38100" dist="38100" dir="2700000" algn="tl">
                    <a:srgbClr val="000000">
                      <a:alpha val="43137"/>
                    </a:srgbClr>
                  </a:outerShdw>
                </a:effectLst>
                <a:latin typeface="Arial" pitchFamily="34" charset="0"/>
                <a:ea typeface="Calibri" pitchFamily="34" charset="0"/>
                <a:cs typeface="Arial" pitchFamily="34" charset="0"/>
              </a:rPr>
              <a:t>DIRECTOR: MSC. ROMERO MONCAYO, EDGAR EFREN </a:t>
            </a:r>
            <a:endParaRPr lang="es-EC" sz="800" dirty="0">
              <a:effectLst>
                <a:outerShdw blurRad="38100" dist="38100" dir="2700000" algn="tl">
                  <a:srgbClr val="000000">
                    <a:alpha val="43137"/>
                  </a:srgbClr>
                </a:outerShdw>
              </a:effectLst>
              <a:latin typeface="Arial" pitchFamily="34" charset="0"/>
              <a:cs typeface="Arial" pitchFamily="34" charset="0"/>
            </a:endParaRPr>
          </a:p>
          <a:p>
            <a:pPr algn="ctr" eaLnBrk="0" hangingPunct="0">
              <a:defRPr/>
            </a:pPr>
            <a:r>
              <a:rPr lang="es-EC" sz="1400" dirty="0">
                <a:effectLst>
                  <a:outerShdw blurRad="38100" dist="38100" dir="2700000" algn="tl">
                    <a:srgbClr val="000000">
                      <a:alpha val="43137"/>
                    </a:srgbClr>
                  </a:outerShdw>
                </a:effectLst>
                <a:latin typeface="Arial" pitchFamily="34" charset="0"/>
                <a:ea typeface="Calibri" pitchFamily="34" charset="0"/>
                <a:cs typeface="Arial" pitchFamily="34" charset="0"/>
              </a:rPr>
              <a:t>CODIRECTOR: DR. REALPE VIZUETE, EDY FERNANDO</a:t>
            </a:r>
            <a:endParaRPr lang="es-EC" dirty="0">
              <a:effectLst>
                <a:outerShdw blurRad="38100" dist="38100" dir="2700000" algn="tl">
                  <a:srgbClr val="000000">
                    <a:alpha val="43137"/>
                  </a:srgbClr>
                </a:outerShdw>
              </a:effectLst>
              <a:latin typeface="Arial" pitchFamily="34" charset="0"/>
              <a:cs typeface="Arial" pitchFamily="34" charset="0"/>
            </a:endParaRPr>
          </a:p>
        </p:txBody>
      </p:sp>
      <p:sp>
        <p:nvSpPr>
          <p:cNvPr id="11" name="10 Rectángulo"/>
          <p:cNvSpPr/>
          <p:nvPr/>
        </p:nvSpPr>
        <p:spPr>
          <a:xfrm>
            <a:off x="1944688" y="3975100"/>
            <a:ext cx="4572000" cy="1169988"/>
          </a:xfrm>
          <a:prstGeom prst="rect">
            <a:avLst/>
          </a:prstGeom>
        </p:spPr>
        <p:txBody>
          <a:bodyPr>
            <a:spAutoFit/>
          </a:bodyPr>
          <a:lstStyle/>
          <a:p>
            <a:pPr algn="ctr">
              <a:defRPr/>
            </a:pPr>
            <a:r>
              <a:rPr lang="es-ES_tradnl" sz="1400" b="1" dirty="0">
                <a:effectLst>
                  <a:outerShdw blurRad="38100" dist="38100" dir="2700000" algn="tl">
                    <a:srgbClr val="000000">
                      <a:alpha val="43137"/>
                    </a:srgbClr>
                  </a:outerShdw>
                </a:effectLst>
                <a:latin typeface="Arial" pitchFamily="34" charset="0"/>
                <a:cs typeface="Arial" pitchFamily="34" charset="0"/>
              </a:rPr>
              <a:t>“MODELO DE ASOCIATIVIDAD BASADO EN LA ECONOMÍA POPULAR Y SOLIDARIA PARA LOS PEQUEÑOS PRODUCTORES DE PUYANGO PROVINCIA DE LOJA CON VISIÓN EXPORTADORA DE CAFÉ GOURMET ORGÁNICO SOLUBLE”</a:t>
            </a:r>
            <a:endParaRPr lang="es-EC" sz="1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Gráfico"/>
          <p:cNvGraphicFramePr/>
          <p:nvPr/>
        </p:nvGraphicFramePr>
        <p:xfrm>
          <a:off x="899592" y="1688219"/>
          <a:ext cx="4176464" cy="2257425"/>
        </p:xfrm>
        <a:graphic>
          <a:graphicData uri="http://schemas.openxmlformats.org/drawingml/2006/chart">
            <c:chart xmlns:c="http://schemas.openxmlformats.org/drawingml/2006/chart" xmlns:r="http://schemas.openxmlformats.org/officeDocument/2006/relationships" r:id="rId2"/>
          </a:graphicData>
        </a:graphic>
      </p:graphicFrame>
      <p:pic>
        <p:nvPicPr>
          <p:cNvPr id="17411" name="Gráfico 4"/>
          <p:cNvPicPr>
            <a:picLocks noChangeAspect="1" noChangeArrowheads="1"/>
          </p:cNvPicPr>
          <p:nvPr/>
        </p:nvPicPr>
        <p:blipFill>
          <a:blip r:embed="rId3" cstate="print"/>
          <a:srcRect l="-2161" t="-9187" r="-4016" b="-5566"/>
          <a:stretch>
            <a:fillRect/>
          </a:stretch>
        </p:blipFill>
        <p:spPr bwMode="auto">
          <a:xfrm>
            <a:off x="5076825" y="1484313"/>
            <a:ext cx="3671888" cy="2665412"/>
          </a:xfrm>
          <a:prstGeom prst="rect">
            <a:avLst/>
          </a:prstGeom>
          <a:noFill/>
          <a:ln w="9525">
            <a:noFill/>
            <a:miter lim="800000"/>
            <a:headEnd/>
            <a:tailEnd/>
          </a:ln>
        </p:spPr>
      </p:pic>
      <p:sp>
        <p:nvSpPr>
          <p:cNvPr id="7" name="6 Llamada de flecha hacia arriba"/>
          <p:cNvSpPr/>
          <p:nvPr/>
        </p:nvSpPr>
        <p:spPr>
          <a:xfrm>
            <a:off x="1259632" y="3933056"/>
            <a:ext cx="2376264" cy="1080120"/>
          </a:xfrm>
          <a:prstGeom prst="upArrowCallou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C" sz="1400" dirty="0"/>
              <a:t>Ámbito de crecer y construir</a:t>
            </a:r>
          </a:p>
        </p:txBody>
      </p:sp>
      <p:sp>
        <p:nvSpPr>
          <p:cNvPr id="8" name="7 Rectángulo"/>
          <p:cNvSpPr/>
          <p:nvPr/>
        </p:nvSpPr>
        <p:spPr>
          <a:xfrm>
            <a:off x="1403648" y="5229200"/>
            <a:ext cx="2304256" cy="936104"/>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s-EC" sz="1400" dirty="0"/>
              <a:t>Estrategias intensivas de penetración en el mercado</a:t>
            </a:r>
          </a:p>
        </p:txBody>
      </p:sp>
      <p:cxnSp>
        <p:nvCxnSpPr>
          <p:cNvPr id="10" name="9 Conector recto"/>
          <p:cNvCxnSpPr/>
          <p:nvPr/>
        </p:nvCxnSpPr>
        <p:spPr>
          <a:xfrm flipH="1">
            <a:off x="2519363" y="5013325"/>
            <a:ext cx="36512" cy="2159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10 Diagrama"/>
          <p:cNvGraphicFramePr/>
          <p:nvPr/>
        </p:nvGraphicFramePr>
        <p:xfrm>
          <a:off x="5076056" y="4125825"/>
          <a:ext cx="3672408" cy="2255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Rectángulo"/>
          <p:cNvSpPr/>
          <p:nvPr/>
        </p:nvSpPr>
        <p:spPr>
          <a:xfrm>
            <a:off x="1187624" y="1124744"/>
            <a:ext cx="3096344" cy="36004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100" b="1" dirty="0">
                <a:latin typeface="Arial" pitchFamily="34" charset="0"/>
                <a:cs typeface="Arial" pitchFamily="34" charset="0"/>
              </a:rPr>
              <a:t>MATRIZ DE FACTORES INTERNOS Y EXTERNOS</a:t>
            </a:r>
          </a:p>
        </p:txBody>
      </p:sp>
      <p:sp>
        <p:nvSpPr>
          <p:cNvPr id="13" name="12 Rectángulo"/>
          <p:cNvSpPr/>
          <p:nvPr/>
        </p:nvSpPr>
        <p:spPr>
          <a:xfrm>
            <a:off x="5364088" y="1124744"/>
            <a:ext cx="3168352" cy="36004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000" b="1" dirty="0">
                <a:latin typeface="Arial" pitchFamily="34" charset="0"/>
                <a:cs typeface="Arial" pitchFamily="34" charset="0"/>
              </a:rPr>
              <a:t>MATRIZ DE POSICIÓN ESTRATÉGICA Y EVALUACIÓN DE ACCIÓN</a:t>
            </a:r>
          </a:p>
        </p:txBody>
      </p:sp>
      <p:sp>
        <p:nvSpPr>
          <p:cNvPr id="4" name="3 Rectángulo"/>
          <p:cNvSpPr/>
          <p:nvPr/>
        </p:nvSpPr>
        <p:spPr>
          <a:xfrm>
            <a:off x="1187450" y="260350"/>
            <a:ext cx="4176713" cy="585788"/>
          </a:xfrm>
          <a:prstGeom prst="rect">
            <a:avLst/>
          </a:prstGeom>
        </p:spPr>
        <p:txBody>
          <a:bodyPr>
            <a:spAutoFit/>
          </a:bodyPr>
          <a:lstStyle/>
          <a:p>
            <a:pPr>
              <a:defRPr/>
            </a:pPr>
            <a:r>
              <a:rPr lang="es-EC" sz="3200" b="1" dirty="0">
                <a:solidFill>
                  <a:schemeClr val="tx2">
                    <a:satMod val="130000"/>
                  </a:schemeClr>
                </a:solidFill>
              </a:rPr>
              <a:t>ASOCIATIVIDAD</a:t>
            </a:r>
            <a:endParaRPr lang="es-ES" sz="3200" dirty="0"/>
          </a:p>
        </p:txBody>
      </p:sp>
      <p:pic>
        <p:nvPicPr>
          <p:cNvPr id="15" name="Picture 4" descr="https://cristianpebu.files.wordpress.com/2014/08/camayoc.png"/>
          <p:cNvPicPr>
            <a:picLocks noChangeAspect="1" noChangeArrowheads="1"/>
          </p:cNvPicPr>
          <p:nvPr/>
        </p:nvPicPr>
        <p:blipFill>
          <a:blip r:embed="rId9"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16" name="15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10"/>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10"/>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1925" y="360363"/>
            <a:ext cx="7407275" cy="692150"/>
          </a:xfrm>
        </p:spPr>
        <p:txBody>
          <a:bodyPr>
            <a:normAutofit fontScale="90000"/>
          </a:bodyPr>
          <a:lstStyle/>
          <a:p>
            <a:pPr eaLnBrk="1" fontAlgn="auto" hangingPunct="1">
              <a:spcAft>
                <a:spcPts val="0"/>
              </a:spcAft>
              <a:defRPr/>
            </a:pPr>
            <a:r>
              <a:rPr lang="es-EC" b="1" dirty="0" smtClean="0">
                <a:solidFill>
                  <a:schemeClr val="tx2">
                    <a:satMod val="130000"/>
                  </a:schemeClr>
                </a:solidFill>
              </a:rPr>
              <a:t>ASOCIATIVIDAD</a:t>
            </a:r>
            <a:endParaRPr lang="es-EC" b="1" dirty="0">
              <a:solidFill>
                <a:schemeClr val="tx2">
                  <a:satMod val="130000"/>
                </a:schemeClr>
              </a:solidFill>
            </a:endParaRPr>
          </a:p>
        </p:txBody>
      </p:sp>
      <p:pic>
        <p:nvPicPr>
          <p:cNvPr id="35844" name="Picture 4" descr="https://cristianpebu.files.wordpress.com/2014/08/camayoc.png"/>
          <p:cNvPicPr>
            <a:picLocks noChangeAspect="1" noChangeArrowheads="1"/>
          </p:cNvPicPr>
          <p:nvPr/>
        </p:nvPicPr>
        <p:blipFill>
          <a:blip r:embed="rId2"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7" name="6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latin typeface="+mn-lt"/>
              <a:cs typeface="+mn-cs"/>
            </a:endParaRPr>
          </a:p>
        </p:txBody>
      </p:sp>
      <p:pic>
        <p:nvPicPr>
          <p:cNvPr id="18437" name="Picture 6" descr="http://www.terra.com.ec/addon/img/1507caccafe619x464p.jpg"/>
          <p:cNvPicPr>
            <a:picLocks noChangeAspect="1" noChangeArrowheads="1"/>
          </p:cNvPicPr>
          <p:nvPr/>
        </p:nvPicPr>
        <p:blipFill>
          <a:blip r:embed="rId4" cstate="print"/>
          <a:srcRect/>
          <a:stretch>
            <a:fillRect/>
          </a:stretch>
        </p:blipFill>
        <p:spPr bwMode="auto">
          <a:xfrm>
            <a:off x="5508625" y="1557338"/>
            <a:ext cx="2671763" cy="1800225"/>
          </a:xfrm>
          <a:prstGeom prst="rect">
            <a:avLst/>
          </a:prstGeom>
          <a:noFill/>
          <a:ln w="9525">
            <a:noFill/>
            <a:miter lim="800000"/>
            <a:headEnd/>
            <a:tailEnd/>
          </a:ln>
        </p:spPr>
      </p:pic>
      <p:sp>
        <p:nvSpPr>
          <p:cNvPr id="9" name="8 Rectángulo"/>
          <p:cNvSpPr/>
          <p:nvPr/>
        </p:nvSpPr>
        <p:spPr>
          <a:xfrm>
            <a:off x="5724525" y="981075"/>
            <a:ext cx="2232025" cy="50323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s-EC" b="1" dirty="0">
                <a:effectLst>
                  <a:outerShdw blurRad="38100" dist="38100" dir="2700000" algn="tl">
                    <a:srgbClr val="000000">
                      <a:alpha val="43137"/>
                    </a:srgbClr>
                  </a:outerShdw>
                </a:effectLst>
              </a:rPr>
              <a:t>70 Productores</a:t>
            </a:r>
          </a:p>
          <a:p>
            <a:pPr algn="ctr" fontAlgn="auto">
              <a:spcBef>
                <a:spcPts val="0"/>
              </a:spcBef>
              <a:spcAft>
                <a:spcPts val="0"/>
              </a:spcAft>
              <a:defRPr/>
            </a:pPr>
            <a:r>
              <a:rPr lang="es-EC" b="1" dirty="0" err="1">
                <a:effectLst>
                  <a:outerShdw blurRad="38100" dist="38100" dir="2700000" algn="tl">
                    <a:srgbClr val="000000">
                      <a:alpha val="43137"/>
                    </a:srgbClr>
                  </a:outerShdw>
                </a:effectLst>
              </a:rPr>
              <a:t>Puyango</a:t>
            </a:r>
            <a:endParaRPr lang="es-EC" b="1" dirty="0">
              <a:effectLst>
                <a:outerShdw blurRad="38100" dist="38100" dir="2700000" algn="tl">
                  <a:srgbClr val="000000">
                    <a:alpha val="43137"/>
                  </a:srgbClr>
                </a:outerShdw>
              </a:effectLst>
            </a:endParaRPr>
          </a:p>
        </p:txBody>
      </p:sp>
      <p:sp>
        <p:nvSpPr>
          <p:cNvPr id="11" name="10 Rectángulo"/>
          <p:cNvSpPr/>
          <p:nvPr/>
        </p:nvSpPr>
        <p:spPr>
          <a:xfrm>
            <a:off x="5724525" y="3500438"/>
            <a:ext cx="2232025" cy="5048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s-EC" b="1" dirty="0">
                <a:effectLst>
                  <a:outerShdw blurRad="38100" dist="38100" dir="2700000" algn="tl">
                    <a:srgbClr val="000000">
                      <a:alpha val="43137"/>
                    </a:srgbClr>
                  </a:outerShdw>
                </a:effectLst>
              </a:rPr>
              <a:t>Organigrama</a:t>
            </a:r>
          </a:p>
        </p:txBody>
      </p:sp>
      <p:pic>
        <p:nvPicPr>
          <p:cNvPr id="13" name="12 Imagen"/>
          <p:cNvPicPr/>
          <p:nvPr/>
        </p:nvPicPr>
        <p:blipFill>
          <a:blip r:embed="rId5" cstate="print">
            <a:duotone>
              <a:srgbClr val="F79646">
                <a:shade val="45000"/>
                <a:satMod val="135000"/>
              </a:srgbClr>
              <a:prstClr val="white"/>
            </a:duotone>
          </a:blip>
          <a:srcRect/>
          <a:stretch>
            <a:fillRect/>
          </a:stretch>
        </p:blipFill>
        <p:spPr bwMode="auto">
          <a:xfrm>
            <a:off x="1763688" y="1124744"/>
            <a:ext cx="2905125" cy="1064890"/>
          </a:xfrm>
          <a:prstGeom prst="rect">
            <a:avLst/>
          </a:prstGeom>
          <a:noFill/>
          <a:ln w="9525">
            <a:noFill/>
            <a:miter lim="800000"/>
            <a:headEnd/>
            <a:tailEnd/>
          </a:ln>
        </p:spPr>
      </p:pic>
      <p:sp>
        <p:nvSpPr>
          <p:cNvPr id="18442" name="13 CuadroTexto"/>
          <p:cNvSpPr txBox="1">
            <a:spLocks noChangeArrowheads="1"/>
          </p:cNvSpPr>
          <p:nvPr/>
        </p:nvSpPr>
        <p:spPr bwMode="auto">
          <a:xfrm>
            <a:off x="1547813" y="2349500"/>
            <a:ext cx="3529012" cy="646113"/>
          </a:xfrm>
          <a:prstGeom prst="rect">
            <a:avLst/>
          </a:prstGeom>
          <a:noFill/>
          <a:ln w="9525">
            <a:noFill/>
            <a:miter lim="800000"/>
            <a:headEnd/>
            <a:tailEnd/>
          </a:ln>
        </p:spPr>
        <p:txBody>
          <a:bodyPr>
            <a:spAutoFit/>
          </a:bodyPr>
          <a:lstStyle/>
          <a:p>
            <a:pPr algn="ctr"/>
            <a:r>
              <a:rPr lang="es-EC" altLang="es-ES"/>
              <a:t>Asociación  Orgánica de Cafetaleros –ASORCAF</a:t>
            </a:r>
          </a:p>
        </p:txBody>
      </p:sp>
      <p:sp>
        <p:nvSpPr>
          <p:cNvPr id="15" name="14 Rectángulo"/>
          <p:cNvSpPr/>
          <p:nvPr/>
        </p:nvSpPr>
        <p:spPr>
          <a:xfrm>
            <a:off x="2051050" y="3500438"/>
            <a:ext cx="2233613" cy="5048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s-EC" b="1" dirty="0">
                <a:effectLst>
                  <a:outerShdw blurRad="38100" dist="38100" dir="2700000" algn="tl">
                    <a:srgbClr val="000000">
                      <a:alpha val="43137"/>
                    </a:srgbClr>
                  </a:outerShdw>
                </a:effectLst>
              </a:rPr>
              <a:t>Parroquias</a:t>
            </a:r>
          </a:p>
        </p:txBody>
      </p:sp>
      <p:sp>
        <p:nvSpPr>
          <p:cNvPr id="18444" name="15 CuadroTexto"/>
          <p:cNvSpPr txBox="1">
            <a:spLocks noChangeArrowheads="1"/>
          </p:cNvSpPr>
          <p:nvPr/>
        </p:nvSpPr>
        <p:spPr bwMode="auto">
          <a:xfrm>
            <a:off x="2339975" y="4221163"/>
            <a:ext cx="1439863" cy="2032000"/>
          </a:xfrm>
          <a:prstGeom prst="rect">
            <a:avLst/>
          </a:prstGeom>
          <a:noFill/>
          <a:ln w="9525">
            <a:noFill/>
            <a:miter lim="800000"/>
            <a:headEnd/>
            <a:tailEnd/>
          </a:ln>
        </p:spPr>
        <p:txBody>
          <a:bodyPr>
            <a:spAutoFit/>
          </a:bodyPr>
          <a:lstStyle/>
          <a:p>
            <a:r>
              <a:rPr lang="es-EC" altLang="es-ES"/>
              <a:t>Alamor</a:t>
            </a:r>
          </a:p>
          <a:p>
            <a:r>
              <a:rPr lang="es-EC" altLang="es-ES"/>
              <a:t>Ciano</a:t>
            </a:r>
          </a:p>
          <a:p>
            <a:r>
              <a:rPr lang="es-EC" altLang="es-ES"/>
              <a:t>El Arenal</a:t>
            </a:r>
          </a:p>
          <a:p>
            <a:r>
              <a:rPr lang="es-EC" altLang="es-ES"/>
              <a:t>El Limo</a:t>
            </a:r>
          </a:p>
          <a:p>
            <a:r>
              <a:rPr lang="es-EC" altLang="es-ES"/>
              <a:t>Mercadillo </a:t>
            </a:r>
          </a:p>
          <a:p>
            <a:r>
              <a:rPr lang="es-EC" altLang="es-ES"/>
              <a:t>Vicentino</a:t>
            </a:r>
          </a:p>
          <a:p>
            <a:pPr algn="ctr"/>
            <a:endParaRPr lang="es-EC" altLang="es-ES"/>
          </a:p>
        </p:txBody>
      </p:sp>
      <p:pic>
        <p:nvPicPr>
          <p:cNvPr id="35848" name="Picture 8" descr="http://icono.pixmac.es/4/100-organico-pixmac-icono-75431225.jpg"/>
          <p:cNvPicPr>
            <a:picLocks noChangeAspect="1" noChangeArrowheads="1"/>
          </p:cNvPicPr>
          <p:nvPr/>
        </p:nvPicPr>
        <p:blipFill>
          <a:blip r:embed="rId6" cstate="print"/>
          <a:srcRect l="10375" t="6667" r="10083" b="20000"/>
          <a:stretch>
            <a:fillRect/>
          </a:stretch>
        </p:blipFill>
        <p:spPr bwMode="auto">
          <a:xfrm>
            <a:off x="7524328" y="2420888"/>
            <a:ext cx="1129216" cy="1080120"/>
          </a:xfrm>
          <a:prstGeom prst="ellipse">
            <a:avLst/>
          </a:prstGeom>
          <a:ln>
            <a:noFill/>
          </a:ln>
          <a:effectLst>
            <a:softEdge rad="112500"/>
          </a:effectLst>
        </p:spPr>
      </p:pic>
      <p:pic>
        <p:nvPicPr>
          <p:cNvPr id="18446" name="Picture 14"/>
          <p:cNvPicPr>
            <a:picLocks noChangeAspect="1" noChangeArrowheads="1"/>
          </p:cNvPicPr>
          <p:nvPr/>
        </p:nvPicPr>
        <p:blipFill>
          <a:blip r:embed="rId7" cstate="print"/>
          <a:srcRect l="24727" t="33620" r="20642" b="24800"/>
          <a:stretch>
            <a:fillRect/>
          </a:stretch>
        </p:blipFill>
        <p:spPr bwMode="auto">
          <a:xfrm>
            <a:off x="4572000" y="4293096"/>
            <a:ext cx="4036812"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cristianpebu.files.wordpress.com/2014/08/camayoc.png"/>
          <p:cNvPicPr>
            <a:picLocks noChangeAspect="1" noChangeArrowheads="1"/>
          </p:cNvPicPr>
          <p:nvPr/>
        </p:nvPicPr>
        <p:blipFill>
          <a:blip r:embed="rId2"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5" name="4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latin typeface="+mn-lt"/>
              <a:cs typeface="+mn-cs"/>
            </a:endParaRPr>
          </a:p>
        </p:txBody>
      </p:sp>
      <p:graphicFrame>
        <p:nvGraphicFramePr>
          <p:cNvPr id="6" name="5 Diagrama"/>
          <p:cNvGraphicFramePr>
            <a:graphicFrameLocks/>
          </p:cNvGraphicFramePr>
          <p:nvPr/>
        </p:nvGraphicFramePr>
        <p:xfrm>
          <a:off x="1331640" y="1471300"/>
          <a:ext cx="3600399"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40"/>
          <p:cNvSpPr>
            <a:spLocks noChangeArrowheads="1"/>
          </p:cNvSpPr>
          <p:nvPr/>
        </p:nvSpPr>
        <p:spPr bwMode="auto">
          <a:xfrm>
            <a:off x="5386079" y="1471300"/>
            <a:ext cx="1221973" cy="70684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Aft>
                <a:spcPts val="1000"/>
              </a:spcAft>
              <a:defRPr/>
            </a:pPr>
            <a:r>
              <a:rPr lang="es-ES" altLang="es-ES" sz="1200" dirty="0">
                <a:solidFill>
                  <a:schemeClr val="tx1"/>
                </a:solidFill>
                <a:latin typeface="Arial" pitchFamily="34" charset="0"/>
                <a:cs typeface="Arial" pitchFamily="34" charset="0"/>
              </a:rPr>
              <a:t>Semillas Fertilizantes Abono</a:t>
            </a:r>
            <a:endParaRPr lang="es-ES" altLang="es-ES" dirty="0">
              <a:solidFill>
                <a:schemeClr val="tx1"/>
              </a:solidFill>
              <a:latin typeface="Arial" pitchFamily="34" charset="0"/>
              <a:cs typeface="Arial" pitchFamily="34" charset="0"/>
            </a:endParaRPr>
          </a:p>
        </p:txBody>
      </p:sp>
      <p:sp>
        <p:nvSpPr>
          <p:cNvPr id="8" name="Rectángulo 34"/>
          <p:cNvSpPr>
            <a:spLocks noChangeArrowheads="1"/>
          </p:cNvSpPr>
          <p:nvPr/>
        </p:nvSpPr>
        <p:spPr bwMode="auto">
          <a:xfrm>
            <a:off x="5331235" y="2575720"/>
            <a:ext cx="1221973" cy="76154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Aft>
                <a:spcPts val="1000"/>
              </a:spcAft>
              <a:defRPr/>
            </a:pPr>
            <a:r>
              <a:rPr lang="es-ES" altLang="es-ES" sz="1200" dirty="0">
                <a:latin typeface="Arial" panose="020B0604020202020204" pitchFamily="34" charset="0"/>
                <a:cs typeface="Arial" panose="020B0604020202020204" pitchFamily="34" charset="0"/>
              </a:rPr>
              <a:t>Recolección de café de las  6 parroquias</a:t>
            </a:r>
            <a:endParaRPr lang="es-ES" altLang="es-ES" sz="1200" dirty="0">
              <a:solidFill>
                <a:schemeClr val="tx1"/>
              </a:solidFill>
              <a:latin typeface="Arial" panose="020B0604020202020204" pitchFamily="34" charset="0"/>
              <a:cs typeface="Arial" panose="020B0604020202020204" pitchFamily="34" charset="0"/>
            </a:endParaRPr>
          </a:p>
          <a:p>
            <a:pPr>
              <a:defRPr/>
            </a:pPr>
            <a:endParaRPr lang="es-ES" altLang="es-ES" dirty="0">
              <a:solidFill>
                <a:schemeClr val="tx1"/>
              </a:solidFill>
              <a:latin typeface="Arial" pitchFamily="34" charset="0"/>
              <a:cs typeface="Arial" pitchFamily="34" charset="0"/>
            </a:endParaRPr>
          </a:p>
        </p:txBody>
      </p:sp>
      <p:sp>
        <p:nvSpPr>
          <p:cNvPr id="9" name="Rectángulo 39"/>
          <p:cNvSpPr>
            <a:spLocks noChangeArrowheads="1"/>
          </p:cNvSpPr>
          <p:nvPr/>
        </p:nvSpPr>
        <p:spPr bwMode="auto">
          <a:xfrm>
            <a:off x="5358437" y="3766416"/>
            <a:ext cx="1227624" cy="5445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Aft>
                <a:spcPts val="1000"/>
              </a:spcAft>
              <a:defRPr/>
            </a:pPr>
            <a:r>
              <a:rPr lang="es-ES" altLang="es-ES" sz="1200">
                <a:solidFill>
                  <a:schemeClr val="tx1"/>
                </a:solidFill>
                <a:latin typeface="Arial" pitchFamily="34" charset="0"/>
                <a:cs typeface="Arial" pitchFamily="34" charset="0"/>
              </a:rPr>
              <a:t>Siembra Cosecha</a:t>
            </a:r>
            <a:endParaRPr lang="es-ES" altLang="es-ES">
              <a:solidFill>
                <a:schemeClr val="tx1"/>
              </a:solidFill>
              <a:latin typeface="Arial" pitchFamily="34" charset="0"/>
              <a:cs typeface="Arial" pitchFamily="34" charset="0"/>
            </a:endParaRPr>
          </a:p>
        </p:txBody>
      </p:sp>
      <p:pic>
        <p:nvPicPr>
          <p:cNvPr id="5126" name="Picture 6"/>
          <p:cNvPicPr>
            <a:picLocks noChangeAspect="1" noChangeArrowheads="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71220"/>
          <a:stretch/>
        </p:blipFill>
        <p:spPr bwMode="auto">
          <a:xfrm>
            <a:off x="7092279" y="908720"/>
            <a:ext cx="1069099"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l="31751" r="34125" b="55324"/>
          <a:stretch/>
        </p:blipFill>
        <p:spPr bwMode="auto">
          <a:xfrm>
            <a:off x="7020272" y="2767444"/>
            <a:ext cx="1267646" cy="60426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l="69573" r="1647" b="56214"/>
          <a:stretch/>
        </p:blipFill>
        <p:spPr bwMode="auto">
          <a:xfrm>
            <a:off x="7092280" y="3745724"/>
            <a:ext cx="1069099" cy="5922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10 Conector recto de flecha"/>
          <p:cNvCxnSpPr/>
          <p:nvPr/>
        </p:nvCxnSpPr>
        <p:spPr>
          <a:xfrm>
            <a:off x="5975350" y="2232025"/>
            <a:ext cx="0" cy="344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H="1">
            <a:off x="5942013" y="3336925"/>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6586538" y="4038600"/>
            <a:ext cx="506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5128" idx="0"/>
          </p:cNvCxnSpPr>
          <p:nvPr/>
        </p:nvCxnSpPr>
        <p:spPr>
          <a:xfrm flipH="1" flipV="1">
            <a:off x="7626350" y="3336925"/>
            <a:ext cx="0" cy="409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flipV="1">
            <a:off x="7653338" y="2286000"/>
            <a:ext cx="0" cy="407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1 Título"/>
          <p:cNvSpPr txBox="1">
            <a:spLocks/>
          </p:cNvSpPr>
          <p:nvPr/>
        </p:nvSpPr>
        <p:spPr>
          <a:xfrm>
            <a:off x="1431925" y="360363"/>
            <a:ext cx="7407275" cy="692150"/>
          </a:xfrm>
          <a:prstGeom prst="rect">
            <a:avLst/>
          </a:prstGeom>
        </p:spPr>
        <p:txBody>
          <a:bodyPr anchor="ctr">
            <a:normAutofit fontScale="97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es-EC" b="1" dirty="0" smtClean="0"/>
              <a:t>ASOCIATIVIDAD</a:t>
            </a:r>
            <a:endParaRPr lang="es-EC" b="1" dirty="0"/>
          </a:p>
        </p:txBody>
      </p:sp>
      <p:pic>
        <p:nvPicPr>
          <p:cNvPr id="19479" name="35 Imagen"/>
          <p:cNvPicPr>
            <a:picLocks noChangeAspect="1" noChangeArrowheads="1"/>
          </p:cNvPicPr>
          <p:nvPr/>
        </p:nvPicPr>
        <p:blipFill>
          <a:blip r:embed="rId10" cstate="print"/>
          <a:srcRect t="10435" b="7246"/>
          <a:stretch>
            <a:fillRect/>
          </a:stretch>
        </p:blipFill>
        <p:spPr bwMode="auto">
          <a:xfrm>
            <a:off x="4970463" y="4570413"/>
            <a:ext cx="3738562" cy="1965325"/>
          </a:xfrm>
          <a:prstGeom prst="rect">
            <a:avLst/>
          </a:prstGeom>
          <a:noFill/>
          <a:ln w="9525">
            <a:noFill/>
            <a:miter lim="800000"/>
            <a:headEnd/>
            <a:tailEnd/>
          </a:ln>
        </p:spPr>
      </p:pic>
      <p:sp>
        <p:nvSpPr>
          <p:cNvPr id="30" name="29 Rectángulo"/>
          <p:cNvSpPr/>
          <p:nvPr/>
        </p:nvSpPr>
        <p:spPr>
          <a:xfrm>
            <a:off x="1432705" y="5445224"/>
            <a:ext cx="3139295" cy="75593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Lautaro Loaiza y Av. El oro esq. Frente al monumento del </a:t>
            </a:r>
            <a:r>
              <a:rPr lang="es-ES" dirty="0" err="1"/>
              <a:t>caficutor</a:t>
            </a:r>
            <a:endParaRPr lang="es-ES" dirty="0"/>
          </a:p>
        </p:txBody>
      </p:sp>
      <p:sp>
        <p:nvSpPr>
          <p:cNvPr id="19483" name="Rectangle 2"/>
          <p:cNvSpPr>
            <a:spLocks noChangeArrowheads="1"/>
          </p:cNvSpPr>
          <p:nvPr/>
        </p:nvSpPr>
        <p:spPr bwMode="auto">
          <a:xfrm rot="-3035577">
            <a:off x="6690519" y="5195094"/>
            <a:ext cx="654050" cy="385762"/>
          </a:xfrm>
          <a:prstGeom prst="rect">
            <a:avLst/>
          </a:prstGeom>
          <a:noFill/>
          <a:ln w="9525">
            <a:solidFill>
              <a:srgbClr val="000000"/>
            </a:solidFill>
            <a:miter lim="800000"/>
            <a:headEnd/>
            <a:tailEnd/>
          </a:ln>
        </p:spPr>
        <p:txBody>
          <a:bodyPr/>
          <a:lstStyle/>
          <a:p>
            <a:pPr algn="ctr">
              <a:spcAft>
                <a:spcPts val="1000"/>
              </a:spcAft>
            </a:pPr>
            <a:r>
              <a:rPr lang="es-ES" altLang="es-ES" sz="900" b="1">
                <a:solidFill>
                  <a:srgbClr val="FFFFFF"/>
                </a:solidFill>
                <a:latin typeface="Calibri" pitchFamily="34" charset="0"/>
              </a:rPr>
              <a:t>ASORCAF</a:t>
            </a:r>
            <a:endParaRPr lang="es-ES" altLang="es-ES">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b="1" dirty="0" smtClean="0">
                <a:solidFill>
                  <a:schemeClr val="tx2">
                    <a:satMod val="130000"/>
                  </a:schemeClr>
                </a:solidFill>
              </a:rPr>
              <a:t>ASOCIATIVIDAD</a:t>
            </a:r>
            <a:endParaRPr lang="es-EC" dirty="0">
              <a:solidFill>
                <a:schemeClr val="tx2">
                  <a:satMod val="130000"/>
                </a:schemeClr>
              </a:solidFill>
            </a:endParaRPr>
          </a:p>
        </p:txBody>
      </p:sp>
      <p:pic>
        <p:nvPicPr>
          <p:cNvPr id="4" name="Picture 4" descr="https://cristianpebu.files.wordpress.com/2014/08/camayoc.png">
            <a:hlinkClick r:id="rId2" action="ppaction://hlinksldjump"/>
          </p:cNvPr>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5" name="4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pic>
        <p:nvPicPr>
          <p:cNvPr id="20485" name="Picture 2" descr="Imagen integrada 1"/>
          <p:cNvPicPr>
            <a:picLocks noChangeAspect="1" noChangeArrowheads="1"/>
          </p:cNvPicPr>
          <p:nvPr/>
        </p:nvPicPr>
        <p:blipFill>
          <a:blip r:embed="rId5" cstate="print"/>
          <a:srcRect/>
          <a:stretch>
            <a:fillRect/>
          </a:stretch>
        </p:blipFill>
        <p:spPr bwMode="auto">
          <a:xfrm>
            <a:off x="1331913" y="1887538"/>
            <a:ext cx="2649537" cy="3413125"/>
          </a:xfrm>
          <a:prstGeom prst="rect">
            <a:avLst/>
          </a:prstGeom>
          <a:noFill/>
          <a:ln w="9525">
            <a:noFill/>
            <a:miter lim="800000"/>
            <a:headEnd/>
            <a:tailEnd/>
          </a:ln>
        </p:spPr>
      </p:pic>
      <p:sp>
        <p:nvSpPr>
          <p:cNvPr id="6" name="5 Rectángulo"/>
          <p:cNvSpPr/>
          <p:nvPr/>
        </p:nvSpPr>
        <p:spPr>
          <a:xfrm>
            <a:off x="1432705" y="5517232"/>
            <a:ext cx="4831814" cy="95721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Comercialización de café orgánico gourmet </a:t>
            </a:r>
            <a:r>
              <a:rPr lang="es-ES" dirty="0" err="1"/>
              <a:t>DerKaffe</a:t>
            </a:r>
            <a:r>
              <a:rPr lang="es-ES" dirty="0"/>
              <a:t> (El cafetal), en fundas  de yute de 250 gr</a:t>
            </a:r>
          </a:p>
        </p:txBody>
      </p:sp>
      <p:pic>
        <p:nvPicPr>
          <p:cNvPr id="8" name="7 Imagen"/>
          <p:cNvPicPr/>
          <p:nvPr/>
        </p:nvPicPr>
        <p:blipFill>
          <a:blip r:embed="rId6" cstate="print"/>
          <a:srcRect l="39545" t="33333" r="37869" b="15942"/>
          <a:stretch>
            <a:fillRect/>
          </a:stretch>
        </p:blipFill>
        <p:spPr bwMode="auto">
          <a:xfrm>
            <a:off x="3981380" y="1888077"/>
            <a:ext cx="2448272" cy="3464025"/>
          </a:xfrm>
          <a:prstGeom prst="rect">
            <a:avLst/>
          </a:prstGeom>
          <a:ln>
            <a:noFill/>
          </a:ln>
          <a:effectLst>
            <a:softEdge rad="112500"/>
          </a:effectLst>
        </p:spPr>
      </p:pic>
      <p:pic>
        <p:nvPicPr>
          <p:cNvPr id="20490" name="Picture 5" descr="https://encrypted-tbn2.gstatic.com/images?q=tbn:ANd9GcSugJS2GWY_fG_1yL-2jVaKxaBJ2dVy-oInIwQaA_aeqKapy699jZ-WSA"/>
          <p:cNvPicPr>
            <a:picLocks noChangeAspect="1" noChangeArrowheads="1"/>
          </p:cNvPicPr>
          <p:nvPr/>
        </p:nvPicPr>
        <p:blipFill>
          <a:blip r:embed="rId7" cstate="print"/>
          <a:srcRect/>
          <a:stretch>
            <a:fillRect/>
          </a:stretch>
        </p:blipFill>
        <p:spPr bwMode="auto">
          <a:xfrm>
            <a:off x="6465888" y="4203700"/>
            <a:ext cx="2403475" cy="2943225"/>
          </a:xfrm>
          <a:prstGeom prst="rect">
            <a:avLst/>
          </a:prstGeom>
          <a:noFill/>
          <a:ln w="9525">
            <a:noFill/>
            <a:miter lim="800000"/>
            <a:headEnd/>
            <a:tailEnd/>
          </a:ln>
        </p:spPr>
      </p:pic>
      <p:pic>
        <p:nvPicPr>
          <p:cNvPr id="20491" name="9 Imagen"/>
          <p:cNvPicPr>
            <a:picLocks noChangeArrowheads="1"/>
          </p:cNvPicPr>
          <p:nvPr/>
        </p:nvPicPr>
        <p:blipFill>
          <a:blip r:embed="rId8" cstate="print"/>
          <a:srcRect/>
          <a:stretch>
            <a:fillRect/>
          </a:stretch>
        </p:blipFill>
        <p:spPr bwMode="auto">
          <a:xfrm>
            <a:off x="7070725" y="5065713"/>
            <a:ext cx="1225550" cy="1511300"/>
          </a:xfrm>
          <a:prstGeom prst="rect">
            <a:avLst/>
          </a:prstGeom>
          <a:noFill/>
          <a:ln w="9525">
            <a:noFill/>
            <a:miter lim="800000"/>
            <a:headEnd/>
            <a:tailEnd/>
          </a:ln>
        </p:spPr>
      </p:pic>
      <p:sp>
        <p:nvSpPr>
          <p:cNvPr id="11" name="10 Rectángulo"/>
          <p:cNvSpPr/>
          <p:nvPr/>
        </p:nvSpPr>
        <p:spPr>
          <a:xfrm>
            <a:off x="6577009" y="2141028"/>
            <a:ext cx="2209818" cy="169967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Idioma Alemán</a:t>
            </a:r>
          </a:p>
          <a:p>
            <a:pPr algn="ctr" fontAlgn="auto">
              <a:spcBef>
                <a:spcPts val="0"/>
              </a:spcBef>
              <a:spcAft>
                <a:spcPts val="0"/>
              </a:spcAft>
              <a:defRPr/>
            </a:pPr>
            <a:r>
              <a:rPr lang="es-ES" dirty="0"/>
              <a:t>Fecha de duración </a:t>
            </a:r>
          </a:p>
          <a:p>
            <a:pPr algn="ctr" fontAlgn="auto">
              <a:spcBef>
                <a:spcPts val="0"/>
              </a:spcBef>
              <a:spcAft>
                <a:spcPts val="0"/>
              </a:spcAft>
              <a:defRPr/>
            </a:pPr>
            <a:r>
              <a:rPr lang="es-ES" dirty="0"/>
              <a:t>País de Origen</a:t>
            </a:r>
          </a:p>
          <a:p>
            <a:pPr algn="ctr" fontAlgn="auto">
              <a:spcBef>
                <a:spcPts val="0"/>
              </a:spcBef>
              <a:spcAft>
                <a:spcPts val="0"/>
              </a:spcAft>
              <a:defRPr/>
            </a:pPr>
            <a:r>
              <a:rPr lang="es-ES" dirty="0"/>
              <a:t>No de Lote</a:t>
            </a:r>
          </a:p>
        </p:txBody>
      </p:sp>
      <p:sp>
        <p:nvSpPr>
          <p:cNvPr id="7" name="6 Rectángulo"/>
          <p:cNvSpPr/>
          <p:nvPr/>
        </p:nvSpPr>
        <p:spPr>
          <a:xfrm>
            <a:off x="6429652" y="1556792"/>
            <a:ext cx="2440398" cy="58423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s-ES" dirty="0"/>
              <a:t>NTE INEN 1122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7344816" cy="566936"/>
          </a:xfrm>
        </p:spPr>
        <p:txBody>
          <a:bodyPr/>
          <a:lstStyle/>
          <a:p>
            <a:pPr eaLnBrk="1" fontAlgn="auto" hangingPunct="1">
              <a:spcAft>
                <a:spcPts val="0"/>
              </a:spcAft>
              <a:defRPr/>
            </a:pPr>
            <a:r>
              <a:rPr lang="es-EC" sz="2400" b="1" dirty="0" smtClean="0">
                <a:ln w="10541" cmpd="sng">
                  <a:solidFill>
                    <a:schemeClr val="accent1">
                      <a:shade val="88000"/>
                      <a:satMod val="110000"/>
                    </a:schemeClr>
                  </a:solidFill>
                  <a:prstDash val="solid"/>
                </a:ln>
                <a:solidFill>
                  <a:srgbClr val="713204"/>
                </a:solidFill>
                <a:effectLst>
                  <a:outerShdw blurRad="38100" dist="38100" dir="2700000" algn="tl">
                    <a:srgbClr val="000000">
                      <a:alpha val="43137"/>
                    </a:srgbClr>
                  </a:outerShdw>
                </a:effectLst>
              </a:rPr>
              <a:t>Certificaciones</a:t>
            </a:r>
            <a:r>
              <a:rPr lang="es-EC" sz="2400" b="1" dirty="0">
                <a:ln w="10541" cmpd="sng">
                  <a:solidFill>
                    <a:schemeClr val="accent1">
                      <a:shade val="88000"/>
                      <a:satMod val="110000"/>
                    </a:schemeClr>
                  </a:solidFill>
                  <a:prstDash val="solid"/>
                </a:ln>
                <a:solidFill>
                  <a:srgbClr val="713204"/>
                </a:solidFill>
                <a:effectLst>
                  <a:outerShdw blurRad="38100" dist="38100" dir="2700000" algn="tl">
                    <a:srgbClr val="000000">
                      <a:alpha val="43137"/>
                    </a:srgbClr>
                  </a:outerShdw>
                </a:effectLst>
              </a:rPr>
              <a:t> </a:t>
            </a:r>
            <a:r>
              <a:rPr lang="es-EC" sz="2400" b="1" dirty="0" smtClean="0">
                <a:ln w="10541" cmpd="sng">
                  <a:solidFill>
                    <a:schemeClr val="accent1">
                      <a:shade val="88000"/>
                      <a:satMod val="110000"/>
                    </a:schemeClr>
                  </a:solidFill>
                  <a:prstDash val="solid"/>
                </a:ln>
                <a:solidFill>
                  <a:srgbClr val="713204"/>
                </a:solidFill>
                <a:effectLst>
                  <a:outerShdw blurRad="38100" dist="38100" dir="2700000" algn="tl">
                    <a:srgbClr val="000000">
                      <a:alpha val="43137"/>
                    </a:srgbClr>
                  </a:outerShdw>
                </a:effectLst>
              </a:rPr>
              <a:t>Internacionales</a:t>
            </a:r>
            <a:endParaRPr lang="es-EC" sz="2400" b="1" dirty="0">
              <a:ln w="10541" cmpd="sng">
                <a:solidFill>
                  <a:schemeClr val="accent1">
                    <a:shade val="88000"/>
                    <a:satMod val="110000"/>
                  </a:schemeClr>
                </a:solidFill>
                <a:prstDash val="solid"/>
              </a:ln>
              <a:solidFill>
                <a:srgbClr val="713204"/>
              </a:solidFill>
              <a:effectLst>
                <a:outerShdw blurRad="38100" dist="38100" dir="2700000" algn="tl">
                  <a:srgbClr val="000000">
                    <a:alpha val="43137"/>
                  </a:srgbClr>
                </a:outerShdw>
              </a:effectLst>
            </a:endParaRPr>
          </a:p>
        </p:txBody>
      </p:sp>
      <p:pic>
        <p:nvPicPr>
          <p:cNvPr id="18435" name="5 Marcador de contenido"/>
          <p:cNvPicPr>
            <a:picLocks noGrp="1" noChangeArrowheads="1"/>
          </p:cNvPicPr>
          <p:nvPr>
            <p:ph idx="1"/>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1262063" y="1474788"/>
            <a:ext cx="6772275" cy="2268537"/>
          </a:xfrm>
        </p:spPr>
      </p:pic>
      <p:sp>
        <p:nvSpPr>
          <p:cNvPr id="21508" name="AutoShape 6" descr="data:image/jpeg;base64,/9j/4AAQSkZJRgABAQAAAQABAAD/2wCEAAkGBxQHEhUTExQUFBUUGB4aGBgVFhwXGhgcFRoXGhgUGhwYHCggGB4lHBwaITEiJSkrLy4uHB8zODMsNygtLisBCgoKDg0OGxAQGy8lHyY0LDcsNTQsLCwsLzQyNCwsLDQ3LCwsLCwvLy8sLCwuMCwsLCwsLCwtLCwvLCwsLywsLP/AABEIAOEA4QMBEQACEQEDEQH/xAAcAAEAAgMBAQEAAAAAAAAAAAAABgcEBQgDAgH/xABGEAABAwICBgUICAUDAwUAAAABAAIDBBEFBgcSITFBYSJRcYGRExUjMkJScqEUM0NigrHB0QgWkqKyU3PCJNLwRIOTs8P/xAAbAQEAAgMBAQAAAAAAAAAAAAAABQYBAwQCB//EADcRAQACAQICBggFBAIDAAAAAAABAgMEEQUhEhMxQVGxMmFxgZGhwdEGFCLh8CMzQ1JCYhVy8f/aAAwDAQACEQMRAD8AvFAQEBAQEBAQEBAQEBAQEBAQEBAQEBAQEBAQEBAQEBAQEBAQEBAQEBBrMSzDS4X9dUwRcnyNafAm6COVeljCaU2NWHH7kcjx4tZb5oMM6Z8KH20n/wAL/wBkH6zTNhLvtpB2wyfo1Bs6HSbhVd6tbEP9wOi/+xoQSWixGKvF4pY5B1seHD+0oMlAQEBAQEBAQEBAQEBAQEBAQEBAQaTMmbaPLDb1U7IyRcM9Z7uxjbuPbayCpMyaenOu2hpw0f6k+09zGmw7yexBWuNZ6xDG/rquYj3WO8m3vbHYHvCCOnagzIMInqPVhldzDHW8bWW2uHJbsrPwc99Xgp6V4j3wzW5Uq3fYO8Wj8ytn5PN/q554ro4/yR8/sHKlWPsHeLf3T8nm/wBWI4ro5/yR8/sw58HqKf1oZRz1HW8bWWu2DJXtrPwdFNZp7+jePjDGgnfSu1mOcxw4tJaR3jatTpTDAtKmJ4NYCoMzR7M48oD+I9PwcgtDLOnWmrLNrInU7vfZeSPvAGu3wcgtPDMShxaMSQSslYdzo3Bw7Nm48kGWgICAg0mKZpgw6TyPpJp7XMVPG6Z7QdxfqC0YP3yLoMZuc4YnBtRHUUmsQGuqIS2Mk7h5Vt42nkXDh1oJINqAgICAgICAgIMTFMTiwiJ008jYo273PNhyHMngBtKCis9abpawuiw8eSj3GZw9I74AdjBzNz8JQVDU1D6txfI5z3uNy55LnE9ZJ2lB64dh0mJv1ImFx5bhzJ3Adq2Y8Vsk7Vhoz6jHgr0sk7QnOE5AZHY1Dy8+6zY3sJ3nuspPFw6sc8kq5qeP3nlgjaPGe34dnmlNFhUNAPRxMbzA2+J2ld9MNKejCEzarNm/uWmf54MxbHOICAgxqvD4qwWkjY/4mg/PevF8dL+lG7di1GXFO9LTHvR3EchwVG2IuiPbrN8Dt+a48nD8dvR5JbBx7UU5ZIi0fCfly+SH4vlOowu5LfKMHtM227RvCjsujy4+e28epPaXi2n1HLfafCf5sxsAzDU5dk8pTTPidxsei7k5p2OHaFypNe2QdM8OL6sNcG08x2CQbIn9t/qz2m3MbkFsA620IP1Bps4Yo/CKSWSOxl6LIr7R5SZ7Y479Y1nAnkEFd51idlJ+HUsFW6kZUPkNTUEt1pHnULp5XP2E3J3mwvbcAg+KDEpY8Sp6NmIsxemqmPFQwtjkEbQPWcYyQAeo89m0IJzk/Ww6SpoC4ubSljoS4kkQzhxZGSd+o5kjQfdDUEnQEBAQEBAQRrPGdKfJkPlJjrPdfycTT0pCP8Wji47BzJAIcx5zzlU5wl8pO7oA+jib6kY5Dietx2n5II6g3GW8Bfjklh0WN9d/VyHWSujTae2a23d3uDiGvppKbzztPZH87lrYdh8eGMDImhrR4k9ZPEqfx46469GsKRn1GTPfp5J3llL20CAgICAgICAgj2PZShxa7mjyUnvNGw/EOPbvXJn0dMvOOUpXRcWzaf8ATP6q+E/SVcYxg0uDv1ZW79zhta7sP6KGzYL4p2st2l1mLU16WOfbHfCb6NdKk2Vi2CfWmpN1t74ubCd7fuHutx0up0lheIxYtE2aF7ZI3i7XNOw/seBHBBr85Ya/FaSSOK3lRqyR33GSF7ZWA9QLmgd6CFZiov59nwqojg8rTxvf9JZJq3hJ1A6KVjjfWDgQRY7uxB7YhlLzHi1HV0cDIKZrJG1ToyyNgGq7Vc9pIuNoNwPZvwQSHJ7jictVXgER1JYyG+zWipw4NlseD3vkI+7qniglCAgICAgIIvpAzrDkqn8o/pyvuIogdr3DiepouLnmOJCDlXMGNzZinfUVDy+R/g0cGNHstHAINcg9qSndVvbGwXc8gDtK9UrNrRWO94y5K46Te3ZC5MFwxmERNiZw2uPvOO9x/wDN1lY8OKMVIrD59q9VfU5ZyW93qhnLa5hAQEBAQEBAQEBB4VtGyvYY5GhzXbwfzHUea83pW8dG0cm3DmvhvF6TtMKwzVlh2CnXbd8JOx3Ft/Zd+6g9VpJxTvHOq5cN4pTVR0bcr+fs+zYaNs/S5Km4yU0h9LFfu8oy+wPA7nAWPAjjSzqbC8RjxeJk8Lw+ORus1w4g/MHgQdoKDWYllSGslM8bpaad3rS079QvsLDyjSCyW3DXabIMb+S2VRH0uoqa1oNxHO9oi2WI1oomsZJYj2wUEmA1dgQfqAgICAg1uYsbiy7TyVMxsyMX5uPssb1kmwCDknN+Zps2VL6iY7TsYwHoxsHqsb2dfE3PFB+YjgTsLpYppbtfUG8bOqNo2yO6iSW2HVfu5seojJltSvZXtn1+A0q6RMtG2H+WlfMRsjFm/E++3uF/FSPDse95vPcr/H9R0cVcUf8ALt9kfusZTKpCAgICAgICAgICAgIPiaJs7S1wDmuFiDtBB4LExExtL1W1qTFqztMKrzdlw4K/WZcwvPRPun3D+h4qC1elnDbeOyV24XxGNVTo29OO31+tKNDmkA5XnFPO/wD6SY7b7onndIOpp3O8eG3jSrpkHW2hB+oCAgICAgIOadOOdPP9V9FidenpjbZufLuc/mB6o/EeKDV6L8pDHpTNK28EJ3HdI/eGcwN57hxUZxLWdTToV9KflA/NL9f9KrywHZCxrbcyNY/5AdycKx9HB0vGf2EHUmLP0cweSpC735HHwAbb5HxU5w6u2LfxlTePX6Wq6PhEfdKV3IQQEBAQYuI4hHhjNeVwa35k9QHErxkyVxx0rS3YNPkz36GON5QbE9IEjzaBjWN639Jx7gbD5qLycStPoRssun/D+OI3zW3n1co+/k1BzjWf639jP+1c/wCdz/7fKPs7/wDw+j/0+c/dtMNz/LGQJmNe3rb0XdvUfkt+PiN49ON3FqPw/itG+K0xPr5x9/NOsKxSLFma8TtYcRuLT1EcFKYstMsb1lWtTpcunv0MkbeUsxbHOICAg8K+jZiEbo5BdrhY/oR1ELzelb1mtuxtw5r4bxkpPOFO41hjsImdE7htB95p3O/85quZsU4rzWV/0mqrqcUZK+/1Sv7QRnTzzTmimdeanb0CTtfFuA5lmwdhbzWp0rWQEBAQEBBC9LWaf5Ww+R7Daab0UXWHOB1n/hbc9tutBy1htC/FJmQxi75HBo7TxPIbyV4yZK46Te3ZA6TwPCmYLBHBH6rBa/Fx9px5k7VTc2W2W83t3sue85VBqq6qcf8AWeB2NcWt+QCtukr0cFI9UMNMugWro+drUbeTnfnf9VPaCf6Me9SeNxtq59kJGuxECAgIPiombTtc9xs1oJJ6gNpWLWisby90pa9orXtlTuYMZfjUpe64aNjG8Gj9zxKruozzmv0p9y/aHR00uLoV7e+fGf52NYtDsEBBn4Liz8HlEjPxN4OHFp/dbcOa2K3Sq5dXpKanHNL+6fBcdFVNrY2yMN2vAI7+HarHS8XrFo71Ay4rYrzS3bD2XprEBAQRvPWD+coNdo9JFdw5t9pv693NcWuwdZj6UdsJjg2s6jN0Lejbz7vsgGVscflurhqY98Trke807Hs72kjvUEursXDq1mJRRzRnWZK0PaesOFwgyUBAQEBBzPp6zAcWxEwNPo6RuoOovdZ0h/Jv4UHvoVwTXdLWOHq+jj7SLvd4Fo7yoPjGfaIxR7Z+gtoKBZcx5iFquo/3pP8ANyuun/tV9keTDXraLB0Y1YLJYuIcHj8QDT+Q8VL8NvytX3qt+IcU9OmT1bfX6pupNWxAQEEY0h1Rp6TVH2jw3uF3H8lw8Qv0cW3imeBYovqulP8AxiZ+n1VcoNdBAQEBBZWjWqMtO+M/Zv2djxf8wVNcOvvjmvgqHH8UVz1vHfHl/IS5SCBEBAQEFPZqw3zVUvYBZp6TPhdtt3G47lXdVi6vLMd3cv3DdT+Y09bz29k+2Pv2rz/h4zB9Oo5KRx6VM67f9uW5tzs/W8Qud3rZQEBAQYmLVzcMglmf6sTHPPYwE/og4urqp1fK+V5u+R7nuPWXkknxKDo7KWFeZaOGG21rAXfE7pO+ZKpuqy9bmtdlt1zjnPP9J9CxGpb1yF4/9zp/8lb9Dfp6ek+ry5MI+usbTLeKeaKhkns7n/C7f4b+5b9Nl6rJFvi4tfpfzOC2Pv7vb/OS42PEgBBuCLgjiDxVjid+cKBMTE7S/UYEBBEdJcRfTMcPZkF+9rgo/iUb44n1p78P2iNRaPGPrCtVCreICAgILC0YQlscz+DnNH9IcT/kpfhlf02n2Kr+IrxOSlfCJ+e32TZSauCAgICCF6S6HykccwG1h1T2O2j5j5qN4lj3rF/BYfw/n6OS2Ke/nHtj9vJjaFMa8z4rCCbMqLwu7X+p364aO9Q62OqEBAQEEC04Yj5vwicA2MzmRDnrOBcO9jXfNBznkyh85V1NHwMjSexnScPAFc2rydXgtb1fsOklTmRBTumzC/JTxVIGyRuo4/eZu8Wn+1WHg+Xelsfhz+LCtVMggnWRMyiMCmmdYfZuPC/2ZP5eHUpTQ6rb+nf3fZWuM8Nm0znxR/7R9fv8fFPlLKuICDCxrDxikD4js1hsPURtafGy15scZKTV06TUTp81ckd3l3qYqYHUrnMeC1zTYg8CFW7Vms7T2voOPJXJWL1neJea8vYgIPqKMykNaCSTYAbyTuCzETM7Qxa0ViZnshcmXcM80U7IvaAu63vHaf27lY9Pi6rHFXz/AF+p/M57ZO7u9jZLc4xAQEBBrMzUv0ylmZv6BI7WdIfMLTqadPFaHZw/L1Wppb1+fL6qiw+rdQSxyt9aN7XjtYQ4fMKtvoLtemmFSxr27ntDh2OFwg9EBAQU9/EnU6tJSx39aYut8DCL/wB6CttDtMJsQ1iPq4nuHImzPycVGcWttp9vGY+4vNVhkQaLOmBDMVJJDs1/WjPU9t7dlxdvYV1aPUdRli/d3+wc5SRmIlrgQWmxB2EEbCCrfExMbww+VkEE1yxnU01oqm7mjYJN7hyd7w57+1Sem13R/Tk7PFXeI8Fi++TBynvjun2eHl7E/p521LQ5jg5p3FpuCpatotG8KvelqW6No2l6LLwII9mnK7cbGu0hkoGw8Hcnfv8AmuPVaSM3OOUpbh3FL6WejbnTy9n2VtiWETYWbSxub9612nscNhUNkw3xz+qFu0+sw543x2ifP4MFanSzMOwuXEjaKNz+YGwdp3BbMeK+Sdqxu0Z9VhwRvktEefwWLlXKbcH9JIQ+Xhb1Wddus81M6XRxi/VbnPkqXEuLW1P9OnKnzn+eCTrtQwgICAgIPxzdcEdezxSebMTtO6jKiPyTnN90keBsqtaNpmH0qlulWLeLr3R5VfTcMo3k3JgYCebWhp+YWHpIkBAQUZ/EydtCOU3/AOKCMaD23qZz1RD5vb+yh+Mz/Tr7foLjVdZEBBUulrKBYTXQtuD9c0cDu8r2Hjz28Sp7hes3jqb+77MKtU4CAgzcMxWXC3a0Ty3rG8HtB2FbMea+Od6y59RpcOojbJXfz+KXYbpCIsJ4r/ejP/F37qRx8S/3j4IHUfh6O3Df3T94+yS0OaKWt3Staep/QPZt2HuXbTV4b9lvoiM3C9Vi7aTPs5+TbtcHi4II6xtXRE7uCYmJ2l+kXRh4fQo738my/wAA/Zeerr4Q29fk226U/GXuBq7BsC9NczuIwICAgICAgIKUxpurUTDqlf8A5FVnN/ct7ZfRdJO+npP/AFjydSaHn6+D0nJrh4SPWt0JkgICCjf4mWm9CeHph4+R/ZBF9CDrVM464h8nt/dQ/GY/p19v0FxqusiAg+XtDwQQCCLEHaCDvBWYnYUnpIyMcEcaiAXp3Ha0fZE8PhPA8N3VeycP1/Wx1d/S8/3YQFSoICAgIPemrJKTbG97PhcW/kvVb2r6M7NeTDjycr1ifbG7d0mdKum3vEg++0H5ixXVTXZq9+6Ny8F0l+yu3sn/AOt5R6QwfrYSOcbr/J1vzXVTiUf8q/BG5fw7P+O/xj6x9khw/NNLXbBKGk8H9E9m3Ye4rrx6vDfsn4ovPwvVYec13j1c/wB25B1toXSj5jYRgQEBAQEBBSeMu16iY9cjz4uKrOad8lvbL6LpI2wUj1R5OpdD7NTB6Tmxx8ZHla3QmSAgIKg/iSp9ajppPdn1f62OP/BBWeh2pEGIBp+0je0doAf+TSozi1d9Pv4TH2F6KsMiAgIPiaJs7Sx4DmuBDmuFwQdhBB3hZiZid47RRekPJJy4/wArEC6mednExk+w48R1HuO3fZ9Brozx0belHzYQpSQICAgICAgIM7DsYnw36qRzR1Xu3+k7PktuPPkx+jLmz6PBn/uVifP49qY4Rn8Os2oZb77N3e3f4eCkcXEY7MkfBAargExzwW39U/dMqOsjrmh8b2vaeIPyPUeRUlS9bxvWd1fy4cmK3RyRtL3XpqEBAQfMj/JgnqF/BJnaN2YjedlGTSeVcXdZJ8SqtM7zu+lUr0axHg7ByDSfQcNo4yLEQR3HMtBPzJWHpv0BAQQbTVhxxHCKiwu6LVlH4HDWP9Bcg5tyfXeba2nk4NkaD8LjquPgSufV4+sw2r6h0oqayICAgIPGrpmVrHRyND2PFnNO4g8F6raazFq9sCgM95Tfleawu6F+2N5+bHfeHz39lr0WsjUU/wC0drCMLtBAQEBAQEBAQZWHYhJhr9eJ5aeW48iNxHavePJbHO9Zac+nx569HJG8LIyxm1mLWjksyX+1/wAN9x5Ka02srl/TblPmqPEeEX0366c6fOPb90mXahhAQarNVV9DpJncS3VHa/o/rdaNVfoYbS7uG4ut1VK+vf4c1TYVRHEp4oW+tLI1g7XuDR+ari/u1oYhC0NbsDQAByAsEH2gICDHxCkbXxSRP2tkY5juxwIP5oOLsUoXYZNLC/1onuY7tYS0/kg6JyfivnqjhmvcllnfEzou+Yv3qnavF1Wa1GW5XMCAgICDXY/g8ePQPglHRduI3tcNzxzC3YM1sN4vUc545hUmCTvglFnMNr8HDg8ciNqt+HNXLSL17JYYC2ggICAgICAgIP1p1TcbCEYmN+UrQyTmLzswxyH0rBv99vvdo49ynNFqetjo27Y+amcX4d+Xv1lPRn5T/OxJ13IYQQjSZXarI4Qdrjru7BsHzJ8FGcSycoosf4ewb3tlnu5R9X7oMwXzrikbyLspmmU9o6LO/WIP4VELU6hQEBAQEHN38QOXjhteKpo6FU256hJGA1w726p7S5B86Fcc8k+Skcdj/SR/EAA8d7QD+EqE4xg3iMsd3KfoLcUAyICAgICCA6W8uec6f6SwelpxttvdH7Q/D63ZrKV4XqerydXPZPn+4pFWVgQEBAQEBAQEBBl4VXuwyVkrd7De3WOLe8XC2Ysk47xaO5o1OCufFbHbvXVDKJ2hzTcOAIPI7QrLExMbw+d3rNLTWe2H2Tq7TwWWIjdTWZMS861Ekns3s34W7B47+9VzUZesyTZ9A0Gm/L6etO/v9s/zZf8A/D/l7zXQOqXiz6p1xff5OO7WeJ1ndhC0OxaKAgICAgimk3LH810EsLQDK30kPxsvZvLWF296DlGiqpMKmbIy7ZInAi+yxadxHyI7V4yUi9ZrbskdI5fxdmO08c8e542ji1w9Zh7Cqdnw2w5JpbuZbFaQQEBAQfL2CQEEXBFiDxB3hZiducDmvNWFeZKuaDgx/R+FwDmf2kK5abL1uKt/H+Sw1K3ggICAgICAgICC2ci1X0qjjvvYSz+k7PkQp/Q36WGPUo3GcXV6u23ftP8APexM/Yz9Ah8k09OXYeTOJ793ivGvz9CnQjtnyb+CaPrsvW29Gvn3fDt+CG5Ly8/NNZDTMvZ7rvcPZY3a93LZuvvJA4qDXJ2DSUzaNjI2ANYxoa0DcA0WA8EHsgICAgICDnXTxkrzTP8AToW+hqD6QAbGSneeQfv+LW6wgjWjTNn8vTGOU+gmI1vuO3CTs4HlbqUdxHR9fTpV9KPn6he4OttG0HqVXZfqwCAgICCmtNtH5KphlH2kdj2xu3+Dh4KxcHvvjtXwnzYVwpgEBAQEBAQEBAQT7IuIsw2jmkkNmskvbiSWizRzNlLaHLGPDa1u6VY4zpr59XjpSOcx9UMxXEH4pK6V+9x3cAODRyAUblyTktNpWDTaemnxRjp2R8/W6N0I5K/lyl+kTNtUVIBsRYxx72s5E+se4cFrb1loCAgICAgIMPGMMjxmGSCZutHK0tcO3iOog7QeBAQcmZ8yjLk6qdDJdzDtiktskZ1/ENxHDsIQS3RhnoQatHUus3dDI4+r1RuPV1Hhu6rQnEtBvvlxxz74+ottQDIgICAgq3TkBq0p43f+TFOcF7b+5hUqngQEBAQEBAQEBB9+Vdq6lzq3vbhe1r+CzvO2zz0K9Lpbc1qaEtH3nyQVtQ3/AKeJ3o2ndK9p382NO/rItwKw9OjEBAQEBAQEBAQaLOWVYM307oJhbix4HSjdwcP1HEIOVM3ZXnynUGCdtjvY8erI3g9p/TeOKCX5A0jGg1aerJdHuZLvLOprvebz3jmN0NruG9PfJi7e+PEW/DK2doc0hzXC4LTcEHcQRvVfmJidpZfawCAgqHTjUh01PHxaxzj+NwA/xKsHBq/otb1x/PmwrFTQICAgICAgICAgsLRXo3fnCQTTBzKRh6TtxlI3xs5dbuG7fuDpukpmUTGxxtDGMAa1rRYNA2AAIPZAQEBAQEBAQEBBpc15Yp81wGCoZcb2uGx8bveYeB+R4oOZc+6PqnJjyXjykBPQmaOieprx7DuR2dRKDEynnOoyybMOvETticejzLT7B5jvBXHqtFj1Ec+U+IuTLOdqXMQAY/ycvGOSwd+E7n923kFXdTocuDnMbx4wyki4wQc86R8T864hM4G7WERt7IxY+LtY96tvD8XV6esT2zz+P7MIyu0EBAQEBAQEBBbWjTRBJjGrUVzXRQb2xbWySjrPGNn9x5bCg6EpKZlGxscbWsYwANa0WDQNwAG4IPVAQEBAQEBAQEBAQEHlVUzKxjo5GNex4s5rwHNcDwIOwhBS+e9CAl1psNIadpNO87DyjefV7HbOYCClsVwqfBZDHPE+F44PBB7R1jmNiCQYBpErcHs0v8uwezL0iOx3rDxI5Lgz8NwZee20+r7dgmT9LcU0ElopI59Q6g2OZrHYNuw7L32jgo6OD3jJHOJr3+IqFztY3O0lWAfiAgICAgICCQZVyZWZqdamhcW32yO6Mbe1x39gueSC/chaJKXLOrLNapqBtDnDoMP3GHiPeO3iLILGQEBAQEBAQEBAQEBAQEBAQYGM4LT45GY6iJkrDweL25g72nmLFBVeY9A0FRd1HO6E+5L6RnYHDpN79ZBWuOaKsTwe5NOZmj2qc+Vv+EdP+1BD6ukkonasjHxu917S0+BF0HigICAgz8NwWoxX6iCab/bjc/8AxGxBOsB0K4jiVjKI6ZvXI4Od3NZf5kILPyxoWoMIs+fWq5Bb6zox3HERt39ji5BY8ELadoaxrWtaLBrQAAOoAbAg9EBAQEBAQEBAQEBAQEBAQEBAQEBB5VFMypFnsa8dTmhw8Cg0dXkbDqu5fRUxJ3kRNafFoBQYDtGGFO/9FH/U8f8AJB9R6M8Kj2iii7y4/m5BtaLKlDQbY6SmYetsLAfGyDcNaGiwFhyQfqAgICAgICAgICAgICAgICAgICAgICAgICAgICAgICAgICAgICAgICAgICAgICAgICAgICAgICAgICAgICAgICAgICAgIC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tLang="es-ES"/>
          </a:p>
        </p:txBody>
      </p:sp>
      <p:graphicFrame>
        <p:nvGraphicFramePr>
          <p:cNvPr id="8" name="7 Diagrama"/>
          <p:cNvGraphicFramePr/>
          <p:nvPr/>
        </p:nvGraphicFramePr>
        <p:xfrm>
          <a:off x="1619672" y="4005064"/>
          <a:ext cx="6096000"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s://cristianpebu.files.wordpress.com/2014/08/camayoc.png"/>
          <p:cNvPicPr>
            <a:picLocks noChangeAspect="1" noChangeArrowheads="1"/>
          </p:cNvPicPr>
          <p:nvPr/>
        </p:nvPicPr>
        <p:blipFill>
          <a:blip r:embed="rId8"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10" name="9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9"/>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9"/>
                <a:tile tx="0" ty="0" sx="100000" sy="100000" flip="none" algn="tl"/>
              </a:blipFill>
              <a:effectLst>
                <a:outerShdw blurRad="41275" dist="20320" dir="1800000" algn="tl" rotWithShape="0">
                  <a:srgbClr val="000000">
                    <a:alpha val="40000"/>
                  </a:srgbClr>
                </a:outerShdw>
              </a:effectLst>
              <a:latin typeface="+mn-lt"/>
              <a:cs typeface="+mn-cs"/>
            </a:endParaRPr>
          </a:p>
        </p:txBody>
      </p:sp>
      <p:sp>
        <p:nvSpPr>
          <p:cNvPr id="12" name="11 Rectángulo"/>
          <p:cNvSpPr/>
          <p:nvPr/>
        </p:nvSpPr>
        <p:spPr>
          <a:xfrm>
            <a:off x="1116013" y="204788"/>
            <a:ext cx="5832475" cy="646112"/>
          </a:xfrm>
          <a:prstGeom prst="rect">
            <a:avLst/>
          </a:prstGeom>
        </p:spPr>
        <p:txBody>
          <a:bodyPr>
            <a:spAutoFit/>
          </a:bodyPr>
          <a:lstStyle/>
          <a:p>
            <a:pPr>
              <a:defRPr/>
            </a:pPr>
            <a:r>
              <a:rPr lang="es-EC" sz="3600" b="1" dirty="0">
                <a:solidFill>
                  <a:schemeClr val="tx2">
                    <a:satMod val="130000"/>
                  </a:schemeClr>
                </a:solidFill>
              </a:rPr>
              <a:t>COMERCIO EXTERIOR</a:t>
            </a:r>
            <a:endParaRPr lang="es-E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3 Marcador de contenido"/>
          <p:cNvPicPr>
            <a:picLocks noGrp="1" noChangeArrowheads="1"/>
          </p:cNvPicPr>
          <p:nvPr>
            <p:ph idx="1"/>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a:xfrm>
            <a:off x="827584" y="1130299"/>
            <a:ext cx="7413625" cy="4462463"/>
          </a:xfrm>
        </p:spPr>
      </p:pic>
      <p:sp>
        <p:nvSpPr>
          <p:cNvPr id="22531" name="AutoShape 2" descr="Resultado de imagen para nuevo registro ico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tLang="es-ES"/>
          </a:p>
        </p:txBody>
      </p:sp>
      <p:sp>
        <p:nvSpPr>
          <p:cNvPr id="22532" name="AutoShape 4" descr="Resultado de imagen para nuevo registro ico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tLang="es-ES"/>
          </a:p>
        </p:txBody>
      </p:sp>
      <p:sp>
        <p:nvSpPr>
          <p:cNvPr id="22533" name="AutoShape 6" descr="Resultado de imagen para nuevo registro ico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tLang="es-ES"/>
          </a:p>
        </p:txBody>
      </p:sp>
      <p:sp>
        <p:nvSpPr>
          <p:cNvPr id="22534" name="AutoShape 8" descr="Resultado de imagen para nuevo registro ico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tLang="es-ES"/>
          </a:p>
        </p:txBody>
      </p:sp>
      <p:pic>
        <p:nvPicPr>
          <p:cNvPr id="22535" name="Picture 12" descr="http://www.utm.edu.ec/seguimosavanzando/wp-content/uploads/boletines/2013/01/boletin-272.jpg"/>
          <p:cNvPicPr>
            <a:picLocks noChangeAspect="1" noChangeArrowheads="1"/>
          </p:cNvPicPr>
          <p:nvPr/>
        </p:nvPicPr>
        <p:blipFill>
          <a:blip r:embed="rId3" cstate="print"/>
          <a:srcRect/>
          <a:stretch>
            <a:fillRect/>
          </a:stretch>
        </p:blipFill>
        <p:spPr bwMode="auto">
          <a:xfrm>
            <a:off x="3635375" y="1268413"/>
            <a:ext cx="1719263" cy="1274762"/>
          </a:xfrm>
          <a:prstGeom prst="rect">
            <a:avLst/>
          </a:prstGeom>
          <a:noFill/>
          <a:ln w="9525">
            <a:noFill/>
            <a:miter lim="800000"/>
            <a:headEnd/>
            <a:tailEnd/>
          </a:ln>
        </p:spPr>
      </p:pic>
      <p:sp>
        <p:nvSpPr>
          <p:cNvPr id="22536" name="AutoShape 16" descr="data:image/jpeg;base64,/9j/4AAQSkZJRgABAQAAAQABAAD/2wCEAAkGBxQSERUUExQVFhUXGRsYFxcYGBwbIBwdHSAbHBwiHRofHiggHBslHBQaITIkJSkrLzEvHR8zODMuNygtLisBCgoKDg0OGxAQGy0lICQsLDQ1ODQsLC8vLCwsLCwsLDAsLCwsLC8sLCwsLCwsLCwsLywsLCwsLCwsLCwsLCwsLP/AABEIAO4A1AMBEQACEQEDEQH/xAAbAAEAAwADAQAAAAAAAAAAAAAABAUGAQMHAv/EAEoQAAIBAwMCAwUDBwcJCQEAAAECAwAEEQUSIQYxE0FRByJhcYEUMpEjQlKhscHRFWKS0uHw8RYXNVNUk7Kz0yQlMzZzdKLCwzT/xAAbAQEAAwEBAQEAAAAAAAAAAAAAAgMEBQEGB//EADQRAAICAQMBBQYFBAMBAAAAAAABAgMRBBIhMQUTIkFRFFJhcbHwIzKRoeEVgcHRU5LxJP/aAAwDAQACEQMRAD8A9xoBQCgFAKAUAoBQCgFAKAUAoBQCgFAKAUAoBQCgFAKAUAoBQCgFAKAUAoBQCgFAKAUAoCPqF0IopJSrMERnKqMsdoJwo8yccCvHwepZeCh6S63ttQX8mSjjvG+Aw/Dgj4ioRsUuCc6pQ6mmqwrFAZ/q7q+306PdM2XP3Il5Zvp5D4niq52KPBZCuU+hZ6NqS3MEcyqyiRQwVhhhkZwR61NPJBrDwTa9PBQCgFAKAUAoBQCgFAKAUAoBQCgFAKAUAoCm6umuUtXaz8Pxxjb4nbGRu+GcZxnioyzjglDGeTJdOe0KYyLBe25jkPG5ex+OD2HB7Ej41k9q2S2zRolp047oPg3srb4ztOMjg1tMp4/qGmq1+GhGwq+C6cbmzyePkfnzXHdnfanZX5dTorwU5n5nsNhu8Nd3fFdg5x2yvtBPpQHjNzpSnUPFnJdHcnc3OOeAfguQPliuO7FTqNtnR9Dorx0+Dqj2O1jCqAvauwc4xfWHtCFpIYIYHmmGPgvPI8iTxzwKyPVJy2xNMNPlbpPCLXoTUryeBnvY0jcudgT9DAxuGTznPn6cCtMG2uSmain4TS1IgKAUAoBQCgFAKAUAoBQCgFAKAUAoDzG9601S1mkFxaQtEGO1o2P3c8ZILeWO4FZbbp1844NUKq58J8mw0vWlu4lJTbvUHaeanp71dHOCmyvZLBjdXtQl6z7TgDC/LHP7Wrka2dlepVkotxRsq2yp2J8m20m/R4gqnkDsa6um1MNRHdAx2VuDwzH3NkUlZvu8ls+XrXI7QqjVZGdPE2/I10TcotT6G30C6aSIF+9dyrdsW/r5mKWM8Hfq1x4cTN544r2e7a9vU8WM8mDsdOM1wu4gqec+v9nnXA0FUbrZSveZryZuum4QSh0N3e3SQRZY4AGB5/371279RCiG6ZjhBzeEecNGJ76JwpJHD58xluT9GA+lcbT3Su1W+uL2m6SUKXGT5PQtVv1tYGk25CKW2jzwM12b7lVHcYa4b5YPPIuv9SuZFFrZRhNwyXYkFc88+7jjPbP1qFVs5844L50whw3yeqA1qMpzQCgFAKAUAoBQCgFAKAUAoBQHml71XdRavcQO48BQnhrtXjKxk84yc727ny4xXN1WplXZFJ+az/c2QpjKrd5l/rFmlxbuwxuZfXzrVqIOyqUY9WiiuWyabKHRbt4cAKDgY59K4cL9TolicOGzZONdzynyWbbLhPGHukgZ59a7FtjnpnKK5a+pkjHbPD9SRpsPhOXfiPHDDkAfH9fPasHZt1dMNkuHktvTm8o6byVTKySLlH7Ef37cZ+FXa2jEu/i8NEKptrYXug3gYGMc7OAfX+3yrZpbnbWpNFdkdrwdnUEiiMK3Zjtz6d/4Y+te6q11VuSWTyuO6WCj0xA83hxKVWPGWPn58fDnvWHRaffL2iTyy62eFsJeuuZioT3kGdx8vofPkD4VX2lfXZX3ceXk9oi4yyyLoVtHBHNNjOMt8/r8616Wbr0qlJdF9CFi3WYXmVHUGtvP+T2gblKgDJyD/hXKnqdRrVthDhM1QrrpeZMv+lrFLW2BfCsAScn5mu3p13VKU+qRktlvm2ig6b6muZ9YMPiZtxCWKbV+97vO7Gc+/jGcfCs+g1E7VmT9f0Lr6YwhlHo1dExigFAKAUAoBQCgFAKAUAoBQGG6u6cSa48UKdxABIPfHbismo0cLnl5NFWonWsIodKieKYEA7CpV8eufSuFoL4UWyU36o2Xx7yCwaKSSAqHQ5wSrADkHzBBwQa62qrWrqXdvPJjg3VLxEKeWOC3xGxZMqpDDnllXg8dt2eQaor1F1Mo1TSLHCNmZIialceGjRqThgM/I9/rgmoa+ce/ipdPMlp4twbQ1O/BRDE27AIOO4Py/dV2sg9RBSqeUvIjT+HLE1gufZ9qsTqYhkSLyc+YPnn1rTo9QrI7cYaK9RS4PPqfftEv40REYne2SB8B3JNe6zUKqOMZbGnpdj48it6a1QorSu4VMYBb84/Aef0rLooS08XK14T8iy7FjxBZI1i/jiOJmIAY8A8FecZHyx3rPoZRepklyucEr4tQTLSbUI3t3V28OLeyYUEsdpI7899ueB9att1Nt0pUwXqiCrUMSYsjArq75GRhAQSTjk4Aye1T0kFo633rxlnljdr8PkUWuI09xI2DhiFjB9AMdvKuXfOOp1aUXw2ka6/wqviarozpZLYmbnxGXaST2HfAHzA/CvoaNNCn8pgtvlZwzV1pKRQCgFAKAUAoBQCgFAKAUAoCFPFzmgM7PpZ8QyA4Gcn99Y9Tpa5wk9qz8uS2Fkk1yVDhYZZpAVkR237AcEe6AfUHJX4d651Gq9mjtlFmmUO9xhkTWHWdEeAe46q4BOCDww+Hp+FaNVprLpxtrfkRqsjXmEikGrmR3SZVOxGPbkFfLj91eV3Snuhck8ItlSoqMq31ZU2c7CKUgje21cZ5C85IHn3xVND21S2dX9C+1LvI7ui+ps/ZW8ILKWxKecHzHlj1A/jWzQTr27V18zLrIz3bn0Pv2rSoSqlvfHKqO4+foDTXzr27ZdfI80cZ7ty6GOu71/s8KtjchYDnkqcEZHzH7KxXeKqKn1X0NdcUrZbej+pY2msG32CMKWdFYswyRuzwOcDt8aunc6tsaYpZSKI0qe6U30Za2Evhw+JIjGNWzjjJZj+Hdq8opsolK637yQnKNrUIF5vSa4jkZkQRoyrHnJJbzzx5D0rPqLnq8bYvg9ilUms9Sbomjc73JJJyMnOPl6V16dPXWliKyZJWSfmayNcDFaSs+qAUAoBQCgFAKAUAoBQCgFAQNdRzbv4bFXxkEd+OSAfLIGKz6qNkqZKt4ZZU4qa3dDJdLX9yjSLKzSxk7o2ZssM91JPOAe1cnS9qbYYsy2a76IvDjwW+m6slyJAFZHRijo2Mgj5cEEEEGuxTdG2O5GWytwfJT9RaRti3R8tnsT5VRrdPK6vEeuSVFihLLMdZazNayRwuiGPKjDAE7SdvDA+Xx9Kz13XVSVczXKqq2LnHqNQ0qVZ5JYsYYtxxnDdxg8GpWaa5Tc62uSMNRW4KE10Ot9NjjVftGQ7DcEi/RPYsT7q8g9s/KqY073xFZXV9F+n/AIJXtLh8FrptyEO6OFVI7Mcs39IBa2LTSzly5+CSM7t4wdOqXXjPmWFWP6QJVvxO6vJaaWc7ufikwrcLBBOlI+TCMMoLGOT0HchhwRyO+PlWOVXdvxRWX0fLWfkaY3OS68fucWekzSzCSQABMMe3ZecADiroaa2U1OzHAlqK4wcIeZz/AC5PdARbV2BgwVBjsfdyScntVUrL9SnGOMFnd1UYk+pvOm9E/PkHvfsrfpKXTUos5901KWUXWo6wls8UQQvJKTtVccKOSzE9lFS1GpjSssV1OeX6Gc6m1C4lmjEbPFEo5COQzueADt/NH8a42r7RlbiNWU2bKaYRTc+Ta6ajLEgc7nCjcT5mu7VGUYJSeXgwTacm0SasIigFAKAUAoBQCgFAKAUB8TdjQGUn0HL7wQCDlTjsaodFbz4Vz8Ce+XqU2rqzO7CJQT98gctgYGeOcfEmuZPs2ai9sjTDULhNGesuqWtozFs8VQTt3MRtB8ux7HOPwryjWWQhhxzg0T00ZyznB26xLDcLFc7dpAwYweC2eBu74B5z6CpX2K9w2fmf7epXBOrdF9C80rV4MeHK3ptcr3z+ljgEevY9+K0w1ca33d0lu+/0KHS5LdBcEDqqAKYpVwy7sEjkAN5j4ZH7KnZiM1bHo+H/AIYrW6Lg+vVEmAcVrM51yRZ716DnpuASNKxwIw20k8A7fj6Z/vxWKvx2O2XRcL/LNFi2xUV1fJ367q8ao0cX3SMMwH3v5oJ7A+bfh3zVVurja+6oksv749T2FTj4poptOmis4mmC73YjCMcY+uOwzis+nvjTXLP5s4a+/I0WQldNLyOb/qh7wRoY/DVTuKgk7z+b5Dgd8c1HVam22KgljP7koUQqblnP+DQ6IshckRJnaVEh7gHy7dvPv5VdDs2XG6WUZpXprhFzoHT6xuXbls5+vr866SprTztWfkZ3OWMZNPVpAUAoBQCgFAKAUAoBQCgFAYye+uYp2V5NwycDAwVPbyyK4Fuq1Omuas5T6G6NddkPD1Jf29yNyshAOHX0z8fI/OrYdo2p7prgrdMeiIEvUiq+10UKfzif7ipx7UTnhxwj32V44fJnm1W0uJGhAfngMcAE+g8/lmr3rKpvY+jJezWQW/0I0lgFMcY+6oLH4k8c/hVGgpj3k5rpnCPL7HJLJWX8hRsqucsRjt2x/EVk9k9qusecYZe7u6hFY8iRFekL78ThT+B/HApHs+2DxVavv4ckXfGXMollaanGSFAkyTgDA/jWnGvrWZSjhffoVfgt8Jh9dgx2lb5AfxFS266S/Ml9/Ij+EvIivrIK/k7eUqO2eB+IzWWzQWzeLbV9/DgtV0V+WJ0xytNG5ZdmCBjOe4JHOB+iaqno/Zbq3nOWTV3eRkvgToLBZk2P2DAEjvz2x8fdxWzV0wWpjKXSXUrptkoPHVEmx1yziuPDIY7RgPwVB9P7e37a1R11aeMYRF6Sxx3GgsuoAzkBAV9Qf3+YrOu1fHjbwePTYXXksF1GSPBJU55CfD59/rVb7RuT3KOY/fmFTF8eZE029uZrkYchAcuMDGPQf3+NeaTUanUXbk8RXX/RK2FdcMeZrq7piFAKAUAoBQCgFAKAUBwTigKHVbeOfkMpPqCDVO6qzzTJYlEq/wCR0VTsfDHuc4zVe6i5Yyngl44lRcaNDIrHxNzD73JGPqfKqM6W5bFjj+xanbW8lPZWtvK4McgLRNkLjHAOeBxuXjkj51XL2aS2LjBc+/hy/MsZ1/Kk+iqP1Z/fV3ZyxQjPc/Eym+1CPa7DPvSf/SufRXO6FqhLDbNNrUJRyvIlSdRxEYGXJ427Tz88jGKy1dm6rf6fHJKV9eCZpcOAGKgHyrZ2pqdsVSnz5lWnry9xX2O1YQ5UHgHFdhJuGE8cGZ9Tsj6kiA5JU/o7T+rAxXzVvZmq3+vxybo3149Dm2k3rO23aD4eB/S5PxrVq4SpprU3lpkK2pTePQnaWxBkx+grj5qy/wATWztOKdcX8UU0PxEB7W2hYQM67pDyCM7T5bj+b348x9aY0uO7/f8Aku/Hl+Ii+j0lIdqLLgnz8/8AD9VT3aWv8Lj7+JQ+9n4yym0hDjMhPYEk5/XV++ivwZSK8SlyX9jHFboBuVfmQOfrVu+qvw5SI4lLksatIigFAKAUAoBQCgFAKA+JowylWGQQQR6g8GvJJSWGep45MLc2pt3ZQG2Z4HeuDZ2TOMvwpeFmxalNeJchdQlKEPFhfzD5/Wr32Y9qUZEFfzllLfaPLICxXaDwAPT4n41J9lxwsPknDVtPlEe00RRMCCivHg7FIJA/njvk57/4VKWlpa2bvEe9/bjLXDJ8595j6qD+rH7qn2fL/wCf5ZKbl4zPW0p9a+alJ5eGddxWCXLdBMAAF2OF4/E/IfwrXoKrLrOZPauvJlvcYLpySbaOVXyXG3zXGf1+Rq3tHU6ax4istef31K6YTj16HZFF4ce0e9gVso7WqliM1gqnppLlH1Y38cqkhVDKcMNoHyP1/jXP7QrspnlN7X05LqHGS6cnVdS1zXJvqzSkiTp7YVmH+rAHzLL/AANfTdoPfXCPvNHOpWJN+hDbRo/EcMUeSXLlQRuGSTlfMYJ+vnmpey0SWyMuSz2i1YljgsLDTZIMF1zkY/hz9Kh/S47evJGWqbfTguJb98KGjKrj5k/LyqL7MbhzLkj3+Gc6bpLXLAy7hGvYHz/squjsluW695x5EpalJYgjagV3TGc0AoBQCgFAKAUAoBQHBoDJXGugyMjxEbSRz3+eMedceztZV2OE4NGtabMcpn0moq5271DDkIcf3z9aphr9RPMkuPkeypguDM6hqUniHwnJb4cj+FQrq1VjdsWyzdVHwtGdOmYYO0nhuSW8Rmxk/AEgnHr8aujpcRzdLDZZ7S28QjlF3eye7nIPBGVOR9D+Ne6FqE50ZznlGe3lKeDPrvUgGNxkAjIxkHsRnuKwvs+2Tajh4+Js9qhjkn21k6sZSrEkYXIztHpgGtapvjT3Kr488SWWZnKtz3bv2Z2eLNn7y/7iT/qVl/p8v+OX/aJPv17y/RnYrS/pL/uH/wCpT+ny/wCOX/aI79e8v0ZHe2KSeKSRn7wCEAj8Tjtn51pdN8qO5dfHlmS4K1KG/du/Y6zclyQqSHGMnacDPbJ7AVhXZt25RlhZ+Jo9phjJahzHFjIBPmTgDAIU/wBIk/StupStvjTuwoL9yivKi54zllTaaYEHiRybpFbO9Wz8xx5+efnmrJ6WXEqJZwWe0dY2LCNRpN25cGRiDn87gfwqiUNTp5qyTzn+/wDZle6uacUXc+oLnG5Xx3Axj6f41OXaF9U07Fw/h9CEaYyXB36f1HumWJYiQTgkHsPUjHatOn7T761QjB49SM9NsjubNLXWMooBQCgFAKAUAoBQCgFAZ/W9KEjbgeaqtphYsTSZKM3Hoyss+mkAJbJY+feva6o1rEFhHspN9T7uoI7ePiMMTnOTj91ZtZq1p0uM5J1V72YjXmFzMvugBV2qgPnz5/M/qrmSss1NscxaX3k3QapreHycIBbuIGU8qHAY5BzngcduP201dChbFVcP1z6nkJOdbnLk1ul6R4nvyDLHnNdqmlVQUUYJycnkum0iML92rcECKdFT0oDti0dPSmAcXOix/o0BW32mhFLKAMA8/DzB+FZtVR31eOjXR+jLK57ZGPdRdM8WCdg3Eg4GewGPhn9tcnQURtbc1l+uTddOVUU4krQHW3lbCAq2MKxxj8fTJFRpvt0zlmOf48z21RuS5NjDZpce8y7fUDsa6+k1Pfx3YwYLYbHg+bnp8E4Q7V+HlV1tMLViayRjNx6MvtG0tIV45J7k1KuuFaxBYR5KTk8ssqmRFAKAUAoBQCgFAKAUAoCBqUyRIXkYKo7n58Cq7bY1x3TeESjFyeEZ/VNei2DwnJAyWwCvAHbkDv8Auri67tGE4qNMvPk106eSfiRS3Oqm5i8OONgzEe8WzgedShobLYxlOR47VCTSRYWmjLBGZCu9kUnH9tda2fd1uSXRGeK3SSMZqsst3dIcKrDAAUHgZzz6965EO91j3cLB0N0KIbeuT1rSLUrEobvXcRzGTjFXp4ceCKACEUAMIoCo6kTFu4HcjAqFkXKLS8yUXh5PNNE8W2kfIVvE5bPn37Hy7muG7LNE8YXP+DpScNRH5Gtu9HVoN4zkgHHp5/qNdprvK8PzX1OdnbLjyI51YxxKGQ5UYLBiP3fAVxLdHbpqXKMunoa4TjZPGOpaadr0Sr+Vcgg8cE5H0Bq3RdpVxqxdLnPxZG3TycvCjUWk6uiuhDKwyCPOuzCanFSj0ZkknF4Z3VI8FAKAUAoBQCgFAKAUBC1meWOCR4IxLKqkpGTjc3kM14+nB7HGeTyjXeqL+dBHcWvhBWDHarHOARg8kY5rl62N1sNmODoUKqD3KRK0TR5Z4xvyAe4yRx8a903Z9Sgt8eSq3US3va+DeaZpSxgADtXTSwZGz56iu1hikLnagUbjgk4JxwB8TiudrNTOMu6iuqLqa0+TL9JW/i3JlVCEwAN3fjPPHA717oNLKlPc+pK+1TwkekV0TMKAUAoBQETUI9y4xmgMBqkYjuHYr7m0du6478HuK5Wu0k7ZKyL6I102qMdrNRp06uibSGVlDKcEcHBHB+B+FW6LVStzGS6Fdtew41nTxIm0AVulFSWH0Kk2nlGO6h0h4UG0En0GTxXK1fZ1bhmqOGa6NQ9/jfBA0fqzUoIxBb2fihScb1YHkk4+8BjJNXaRWwgoY4RK6NUpbsnrtnIzRozrtcqCy5ztYjkZ88HjNdFGBndQCgFAKAUAoBQCgFAcN2oDP3ukRsexrzB6WFrZBQABgCvTwkXsvhRO4GSqlseuBmqrrHXXKaWcIlCO6SR5lr3Uv2nxrfbukdNhAG1UDg7SSeT68Z7eVcWpX6ySteEkbXsp4N10nYmKBVbvgZOMZrvLoYW+S8r08FAKAUAoD5dcigMf1np++2lVcK7KVDY7ZqMllYJwlhplNZdTeFII9oVxGDsPvLtGFyGHbnjnB+FcCUr9A3Lhpm1RhcjfKu9VbGMgHHpXfi8pMwPhkK9sVcgN5V6CRpumxxnKjmvTwsqAUAoBQCgFAKAUAoBQHBFAdXg0B2gUBjOu9fuoGEcUBMbJzLt3ckkFQOy4AHLetY9VK78ta6mmiNeN02ZTozSpJb37QV2r4Yj2nknDEgnHAxkjjNQ0GmlRXtk88jUWxm8o9eUYFbzMc0AoBQCgFAKAg6hACO1AeV65pki3s00ahwyooUEBl2Z7Z4YEtnuO3nXO1+lneo7H0Zr09sYZUja9Da5c3G9LiEoEA2vtK7u+QVPnx3HFaNPO1rFiwyu6Fa5gzUvFmtJQfSLigPqgFAKAUAoBQCgPmSQKMsQB6k4H40B0fb4v9ZH/AEh/GgJAOaA5oBQCgKvV7NZMbhnFAd2l2ixrwAKAnUAoBQCgIE+tWyNse4hV/wBFpEB/AnNATlORkcigOaA+JFyKAqH09WY7hXh6WltAEUACvTw7qAUAoBQHUtyhbaHUt6AjPHfigO2gFAKAUBkPa0P+6Lj5xf8AOjoDzvoT2ew6hZvM0jxyCRkXAUrwqkEgjJ5byIoCy9huoyeNNbliYhHvC5yFYMB7voGDfqFAavWvajY28rRZkkZSVYxqCoI7jczDJHwzQFvoHWFreRSSQs35IZkRlwyjBPbsQcHkEjigKc+1PT/CaTdJwQoTZ7zEgngE9hjkkgdvWgLPpbq221Hd4O8OmCyOADg9iMEgjPoePPuKArNW9qFjbyGLMkpU7WMagqCO43Mwz9MigNBoPUlveQmaGQbFzv3e6UwMncD245z2+NAZi59rdgj7QJnGcb1QYPy3MGI+lAbDRtWiu4VmgfejefYgjuCDyCPQ0BnvaprL2unsY2KvIyxKw4I3ZLEHyO1WAPkTmgMH0v7O4rnS2uWaQTOJGjxjaNhYDIxltxTJ57EUBdexXUJVinhm3rHGFkQuCAoO7eAT2UbQceWT60BaXXtbsEfaPGcZxvVBg/LcwYj6UBfXXWFqlmt5vLQMQoKqSck4wV7ggjBBoCivfahYIEIMrlxu2ogyoyR72SADxnGc4x6igOnrLra1k0xjG75uUkSPCkEOuMhv0SNw/aKAz/sr6vhtoJop3kL7pJhwW9xI1Lc57/k24oDVz+1KwWHxQ0je8UCBPeOAGJwSBtww5J70BL6i9oVnZsEkLtJgMURQSoYZG4khQSCDjOeR6igO3pfru0v3McRdZMbgki4JA7kEEg49M5oDz3olR/lFcf8AqXX/ABGgPaaAUAoBQGQ9rP8Aom4+cX/NjoDzbo3py/urKQ2t14cW9lMW9l3NtXPKjzBA+leguvYzqcccsto0IjmIJMmSS2w4KsDwu3JIxx97z7+A40jVdO0+WWOxjub+aQBTwrD3c5AYKCVJbkhWBwKAqvZZkSX4xt/7NJlfQg9vpkigJ/sP06KVrppI0cqsaruUNgNv3Yz67R+FAUvRc5gudRaPgx2l0Ux5bWXb+GBQGl9iOlxPDcs8asSyx+8Afd25I58ju5+Q9KA6tb6PbSdNvWW4MgmEUZXw9uB4gB53tnKuy/WgJvQelxvoNxlVJkE5Ykc5UEKc/wA3aCPjQHX7BrklLuP81TE4+bhwf1RLQE/25D/sUP8A7gf8ElAX/s2YDSrY+QQ5/pNmgKbrjq22uNMuhazLIwVA23PCu6oe47EEigMV0vq2zTZrYafcTmbxAZkjLLkjC8hTyuAfgaAixW00Wi3KSxyRj7TEyiRGTORg4DAZ+4K9Bo9K0uH/ACakkMSGQrI5faN25ZGCnd34CgV4CF0lCraBfllBKvIVJAO0+HF29O3lQH10PAp0PUnKqWAmAbAyB4K8A9wOT+NAfXsh6YtrqOeW4iWUqwRVblQMZJx2JOfP0+JoCz1a60yw1J5h9ouLsk/kUCuqswAAGQMELwACSPSgM503dNJ1FHI0JgZ5HJiIwVzC/cYHJGGPHc0BO6J/8xT/APqXP/EaA9ooBQCgFAZP2qRM+lXCorMxMWAoJJ/KxnsOe1AecdH9WXWn2zQJYySFnZw7CQAEhRjYI+fu/pDvQFh7Oukrp5Z7qZWiLxyqm8bWaSXOW2nkKMnuPMY7UBXezzWpNNknhezmknk2KqKuCGXcMMT2TLfeGfWgJHs5s5o7i+EsUiM1vMOUYAsGGQDjB5PGO9AW3sMtZI/tW+N0yIcblK5x4mcZHPegKjoPRnkv72N45ESWC5j3MjAe+6jgkYPBzQHX0fr8ujG4guLWUsxBUAcbwCO54ZDxyue3agJfS/St5dafemcy7pVQQLKzDLI3iZwx90MVVQfn5UBB0TqqWz0+ewe2m8ZvEWM7SMeIMHIPOQSSMA547d6A23sf6ektbaSSZCjzMCFYYIRQQu4eRJZjj0IoC39ougte2LxxjMikSRjtllzkZ9SpYDPmRQHm2i9aXFlYtYtayeKN6xswYbd5J5QrkkFiRjvx2oCb0f0JO2mXm9CklwqCFH90/kzvG4H7u5sDnyGfOgIPT3Vs1hZTWRtp1uCX8JtpG0sMcg8kg5IwDnjt3oCw1azvm0NjdeNJLJOjKjAl1QYAyoGQSQWx5ZGaAtdLtnHTLoUcP4c3ubTu5kfHu4zQFf0RpkraHfxCNxIzSbUKkFvyceMAjnJGKApOk9Qlisb2yNtNmaOdw+xhgiEjaV28k+GAPiaA1/sRtnS3uA6OhMowGUrn3R6igMra3T6XrU8s8Esgdptm1ckiRt6shPB4904PGSPLFAdukCeTqCO4mt5Yg8m7BViFDQlUy2MZwVz6EkUBL6Ns5F6gndo5Ape5wxRgOWOPeIxzQHsVAKAUAoBQCgFAKAy991HImrQWQVPCkiMjMQdwI8Tsc4x+THl60BqKAi6pcGKCWRcEojMM9sqCRn4cUBVdDa297YxXEgVXcvkICB7rsoxkk9l9aAhe0XqWawhieFY2aSUR4kBIwVY8YYc5UUBX/wAoa9/stn/TP/UoDZ6Y8phjM6qspVTIq/dDY94Dk8Z+NASaAUAoBQCgI2p3BjhkkGCURmGe2QCRn4cUBU9Ca3Je2MdxKqK7lwQgIHuuyjGST2UedAX9AKAUAoBQCgFAKAUAoBQCgPNtR8bU9VmtRcTQW1qg3eC21mc48/mSOcgbO3OaAhWVhLb9QW0UsrzBYX8KR+XKFZeHP5zBtwz6YoCXp0EusXV073NxDbQSGGKOB9mSO7McHPkef0vhyB9dP6hMg1Swnlab7PGxjkc5YoyHhj54BU/U+WKAuPZH/omD5y/8x6Aqvba2La1J7C5U/gklASj7WLL9C5/3Q/rUB1dY6vLc3VnY20rwi4XxpZF4cR4JAB/NOEf67fLIIH1Fol3p97b/AGaW6ubWUlZ1lfxPD7ANk4x97PA/Nb1GAJHQt/LJf6okkjuscqhFZiQozLwoPYcDt6CgOuy1GX/KC5i8SRoltdyxbjt3fkeQvYH3jz8TQFfonSl1eRvcahdXkEzM22OOXYsajt7oyPX047880B0dP9YTx6NdTSSeLJbymGKQ87s+GEJ/SwZM89wBQCHpe6XTzefbblrl4TK8TvuiZWXcUKH87acZB4PYCgIGm67La6BapbnE080kKN+jmWTJHx7D4bs+VAWPUvT9xplt9st726kliKGVZZN6SAkA+55DLeZJxnnPNAc9U61czXunfY5Wj+0wlgpY7BvU+8y9mKKS2D5qKA2fSugNZo6tcTXBdtxaU5IOADjk4HGcUBeUAoBQCgFAKAUAoBQHnnRp2a3qcbcM2x1HqO//AOq0B9arOG6ktFB5W3fd8CRKQPwwfrQGf9n/AEjbXZvBcB/FiuGTCyMmB8QCPzlbn4UBd6ZYWELalFaJMJYoGSVnYspypIAJY85U+Q7GgLX2R/6Jg+cv/MegKz21f/z2n/ul/wCB6A9EoDzvWPc6ltGbhXtyin+cPG4/WPxoDU631LHbXFtAyO73LFU2bfdwVBLZIOPfzxnsaAzXs9P/AHlq48/GU/8AyloCHFeiPqG+kHveHZMxA9VEBx86AdH6IdVtxd6hcSzB2bEAcpEoViOUU88qfPtjOe9AZWyh3aBqGzlRdhhj9HMPb4AHPyr0HqsV+n8kibI2fZd2fh4fb5+WK8B5Uo2aTpErfcju33H0/Ks3P0jNAele1K4VNKuMn7wVR8SXX/H6UBkreApf6EjcEW2CPQ+G9Aes0AoBQCgFAKAUAoBQCgMx1N0XFdyrOss1vOo2+LC20keh/E8jHfHIoDr0joSC3uI7kSTPMgYM8jhjIWBBZyRknDYGCOAKA41boZJLhrmC4uLWWQYkMLYD/EjHfj9+M80BO0XpSC2t5IELnxg3iyMcu5YEElsd+fTH4nIEvpvREsrdLeMsyJuwXIJ95ixzgAd29KAjdWdMRahGkcrSKEfeDGQDnDL5g8YY0Bn/APNfD/td9/vh/UoCz1LoaCe2hhZ5t1v/AOFOG/Kqc5zuxzkgeXkD3FAc6H0WkE/2mWee5nA2o8zZ2D+aPI4J/E+pyBG1joCOW5a5iuLm2kk/8TwX27uw+YzgfDIzjNAStE6HtrW4M8ZkLNEYmDsGDBirMzZGS7FeSTjk8UBX23s2ijLIl1drbMctbCTCH1BIG7aex5yR3NAWGi9EQWxuArSNDcbg1uxHhjd32qAD293JPYCgK219mcKe4bm6e3BJFs0n5PPcZXGGwefmOc0Bb23Rtuth9gbfJD7xyxG7JYvkEAYIY8cfjQFVD7N4y0Ynurq4iiIKQyuCgx2yAOQBx5ccduKAvr/puKa8gu2ZxJAGCKCNp3Ag5GM/nHsRQFzQCgFAKAUAoBQCgFAKAUAoBQCgFAKAUBw7YBPp6DP6hXkpbVlnqWSu/l63/wBZ+pv4Vz/6rpPf+pp9iv8AdH8vW/8ArP1N/Cn9W0nv/UexX+6SrS9SUFkOQPPBA/WK1U6mu6O6DyimyqdbxJcnAvkKNIrblXOdoLHjvhVBJPwAqdN0LlmtpkZwlB4ksGa/zmaX/ta/0JP6lbfZLvdKu8j6j/OXpf8Ata/0JP6lPZLvdHeR9S70bX7e7jMsEm+NcguVZV474LAA488dqpsrlW8S4JRe7oSdO1GKdN8MiyJkjcpyMjvVcZKSyi22mdUts00yVXpWKAUAoBQCgFAKAUAoBQCgFAKAUAoBQCgFAUWuaCJMvHgP5jyb+B+NcPtLsmN/4lXEvr/J0NJrnV4Z8r6FVpOglsvMCiL3B4Jx+wf3FcvQ9kSn47+Ir9X/AAbdTr1Hw1ctn1q9+7jw4o3SIcYCkZ/VwPh+NS1+stsXc0wcYL4Pn+DzS0VwfeWSTl8+hB0+WaFtyK/xG04I+NYNJZqdNPdCL+WHhmm+NN0cSa/UqeuPZ+moq11aL4V13kjYbVkP7A/o3Y+eO4/Q+y+1lZDxJpfHqv8AaPmdVpdjx1+RlehvZk8uZ9QV4beMnMZBDybe/A95UyPLk+Xka6Wq10YLEOX6+hnp07k8Fl1jrtzcKLa1tpobRBtVFiZdwHbIA4X0X8fh8vqLrLG+uPqfddl6HS6ZKyycXP5rC/n4lN0xeX1jL4kUM2D9+MxvtcfEY4Poe4/EGmuVlbykb9dXo9XDbOSz5PKyj3PQNYW6iEiq6HsySKVZT9RyPiP7K6cJ7lk+H1OnlRPa2n8U8pllUzOKAUAoBQCgFAKAUAoBQCgFAKAUAoBQCgFAKAUAoBQCgFAKAUAoBQCgFAKAUAoBQCgFAKAUAoBQCgFAKAUAoBQCgFAKAUAoBQCgFAKAUAoBQCg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tLang="es-ES"/>
          </a:p>
        </p:txBody>
      </p:sp>
      <p:sp>
        <p:nvSpPr>
          <p:cNvPr id="22537" name="AutoShape 18" descr="data:image/jpeg;base64,/9j/4AAQSkZJRgABAQAAAQABAAD/2wCEAAkGBxQSERUUExQVFhUXGRsYFxcYGBwbIBwdHSAbHBwiHRofHiggHBslHBQaITIkJSkrLzEvHR8zODMuNygtLisBCgoKDg0OGxAQGy0lICQsLDQ1ODQsLC8vLCwsLCwsLDAsLCwsLC8sLCwsLCwsLCwsLywsLCwsLCwsLCwsLCwsLP/AABEIAO4A1AMBEQACEQEDEQH/xAAbAAEAAwADAQAAAAAAAAAAAAAABAUGAQMHAv/EAEoQAAIBAwMCAwUDBwcJCQEAAAECAwAEEQUSIQYxE0FRByJhcYEUMpEjQlKhscHRFWKS0uHw8RYXNVNUk7Kz0yQlMzZzdKLCwzT/xAAbAQEAAwEBAQEAAAAAAAAAAAAAAgMEBQEGB//EADQRAAICAQMBBQYFBAMBAAAAAAABAgMRBBIhMQUTIkFRFFJhcbHwIzKRoeEVgcHRU5LxJP/aAAwDAQACEQMRAD8A9xoBQCgFAKAUAoBQCgFAKAUAoBQCgFAKAUAoBQCgFAKAUAoBQCgFAKAUAoBQCgFAKAUAoCPqF0IopJSrMERnKqMsdoJwo8yccCvHwepZeCh6S63ttQX8mSjjvG+Aw/Dgj4ioRsUuCc6pQ6mmqwrFAZ/q7q+306PdM2XP3Il5Zvp5D4niq52KPBZCuU+hZ6NqS3MEcyqyiRQwVhhhkZwR61NPJBrDwTa9PBQCgFAKAUAoBQCgFAKAUAoBQCgFAKAUAoCm6umuUtXaz8Pxxjb4nbGRu+GcZxnioyzjglDGeTJdOe0KYyLBe25jkPG5ex+OD2HB7Ej41k9q2S2zRolp047oPg3srb4ztOMjg1tMp4/qGmq1+GhGwq+C6cbmzyePkfnzXHdnfanZX5dTorwU5n5nsNhu8Nd3fFdg5x2yvtBPpQHjNzpSnUPFnJdHcnc3OOeAfguQPliuO7FTqNtnR9Dorx0+Dqj2O1jCqAvauwc4xfWHtCFpIYIYHmmGPgvPI8iTxzwKyPVJy2xNMNPlbpPCLXoTUryeBnvY0jcudgT9DAxuGTznPn6cCtMG2uSmain4TS1IgKAUAoBQCgFAKAUAoBQCgFAKAUAoDzG9601S1mkFxaQtEGO1o2P3c8ZILeWO4FZbbp1844NUKq58J8mw0vWlu4lJTbvUHaeanp71dHOCmyvZLBjdXtQl6z7TgDC/LHP7Wrka2dlepVkotxRsq2yp2J8m20m/R4gqnkDsa6um1MNRHdAx2VuDwzH3NkUlZvu8ls+XrXI7QqjVZGdPE2/I10TcotT6G30C6aSIF+9dyrdsW/r5mKWM8Hfq1x4cTN544r2e7a9vU8WM8mDsdOM1wu4gqec+v9nnXA0FUbrZSveZryZuum4QSh0N3e3SQRZY4AGB5/371279RCiG6ZjhBzeEecNGJ76JwpJHD58xluT9GA+lcbT3Su1W+uL2m6SUKXGT5PQtVv1tYGk25CKW2jzwM12b7lVHcYa4b5YPPIuv9SuZFFrZRhNwyXYkFc88+7jjPbP1qFVs5844L50whw3yeqA1qMpzQCgFAKAUAoBQCgFAKAUAoBQHml71XdRavcQO48BQnhrtXjKxk84yc727ny4xXN1WplXZFJ+az/c2QpjKrd5l/rFmlxbuwxuZfXzrVqIOyqUY9WiiuWyabKHRbt4cAKDgY59K4cL9TolicOGzZONdzynyWbbLhPGHukgZ59a7FtjnpnKK5a+pkjHbPD9SRpsPhOXfiPHDDkAfH9fPasHZt1dMNkuHktvTm8o6byVTKySLlH7Ef37cZ+FXa2jEu/i8NEKptrYXug3gYGMc7OAfX+3yrZpbnbWpNFdkdrwdnUEiiMK3Zjtz6d/4Y+te6q11VuSWTyuO6WCj0xA83hxKVWPGWPn58fDnvWHRaffL2iTyy62eFsJeuuZioT3kGdx8vofPkD4VX2lfXZX3ceXk9oi4yyyLoVtHBHNNjOMt8/r8616Wbr0qlJdF9CFi3WYXmVHUGtvP+T2gblKgDJyD/hXKnqdRrVthDhM1QrrpeZMv+lrFLW2BfCsAScn5mu3p13VKU+qRktlvm2ig6b6muZ9YMPiZtxCWKbV+97vO7Gc+/jGcfCs+g1E7VmT9f0Lr6YwhlHo1dExigFAKAUAoBQCgFAKAUAoBQGG6u6cSa48UKdxABIPfHbismo0cLnl5NFWonWsIodKieKYEA7CpV8eufSuFoL4UWyU36o2Xx7yCwaKSSAqHQ5wSrADkHzBBwQa62qrWrqXdvPJjg3VLxEKeWOC3xGxZMqpDDnllXg8dt2eQaor1F1Mo1TSLHCNmZIialceGjRqThgM/I9/rgmoa+ce/ipdPMlp4twbQ1O/BRDE27AIOO4Py/dV2sg9RBSqeUvIjT+HLE1gufZ9qsTqYhkSLyc+YPnn1rTo9QrI7cYaK9RS4PPqfftEv40REYne2SB8B3JNe6zUKqOMZbGnpdj48it6a1QorSu4VMYBb84/Aef0rLooS08XK14T8iy7FjxBZI1i/jiOJmIAY8A8FecZHyx3rPoZRepklyucEr4tQTLSbUI3t3V28OLeyYUEsdpI7899ueB9att1Nt0pUwXqiCrUMSYsjArq75GRhAQSTjk4Aye1T0kFo633rxlnljdr8PkUWuI09xI2DhiFjB9AMdvKuXfOOp1aUXw2ka6/wqviarozpZLYmbnxGXaST2HfAHzA/CvoaNNCn8pgtvlZwzV1pKRQCgFAKAUAoBQCgFAKAUAoCFPFzmgM7PpZ8QyA4Gcn99Y9Tpa5wk9qz8uS2Fkk1yVDhYZZpAVkR237AcEe6AfUHJX4d651Gq9mjtlFmmUO9xhkTWHWdEeAe46q4BOCDww+Hp+FaNVprLpxtrfkRqsjXmEikGrmR3SZVOxGPbkFfLj91eV3Snuhck8ItlSoqMq31ZU2c7CKUgje21cZ5C85IHn3xVND21S2dX9C+1LvI7ui+ps/ZW8ILKWxKecHzHlj1A/jWzQTr27V18zLrIz3bn0Pv2rSoSqlvfHKqO4+foDTXzr27ZdfI80cZ7ty6GOu71/s8KtjchYDnkqcEZHzH7KxXeKqKn1X0NdcUrZbej+pY2msG32CMKWdFYswyRuzwOcDt8aunc6tsaYpZSKI0qe6U30Za2Evhw+JIjGNWzjjJZj+Hdq8opsolK637yQnKNrUIF5vSa4jkZkQRoyrHnJJbzzx5D0rPqLnq8bYvg9ilUms9Sbomjc73JJJyMnOPl6V16dPXWliKyZJWSfmayNcDFaSs+qAUAoBQCgFAKAUAoBQCgFAQNdRzbv4bFXxkEd+OSAfLIGKz6qNkqZKt4ZZU4qa3dDJdLX9yjSLKzSxk7o2ZssM91JPOAe1cnS9qbYYsy2a76IvDjwW+m6slyJAFZHRijo2Mgj5cEEEEGuxTdG2O5GWytwfJT9RaRti3R8tnsT5VRrdPK6vEeuSVFihLLMdZazNayRwuiGPKjDAE7SdvDA+Xx9Kz13XVSVczXKqq2LnHqNQ0qVZ5JYsYYtxxnDdxg8GpWaa5Tc62uSMNRW4KE10Ot9NjjVftGQ7DcEi/RPYsT7q8g9s/KqY073xFZXV9F+n/AIJXtLh8FrptyEO6OFVI7Mcs39IBa2LTSzly5+CSM7t4wdOqXXjPmWFWP6QJVvxO6vJaaWc7ufikwrcLBBOlI+TCMMoLGOT0HchhwRyO+PlWOVXdvxRWX0fLWfkaY3OS68fucWekzSzCSQABMMe3ZecADiroaa2U1OzHAlqK4wcIeZz/AC5PdARbV2BgwVBjsfdyScntVUrL9SnGOMFnd1UYk+pvOm9E/PkHvfsrfpKXTUos5901KWUXWo6wls8UQQvJKTtVccKOSzE9lFS1GpjSssV1OeX6Gc6m1C4lmjEbPFEo5COQzueADt/NH8a42r7RlbiNWU2bKaYRTc+Ta6ajLEgc7nCjcT5mu7VGUYJSeXgwTacm0SasIigFAKAUAoBQCgFAKAUB8TdjQGUn0HL7wQCDlTjsaodFbz4Vz8Ce+XqU2rqzO7CJQT98gctgYGeOcfEmuZPs2ai9sjTDULhNGesuqWtozFs8VQTt3MRtB8ux7HOPwryjWWQhhxzg0T00ZyznB26xLDcLFc7dpAwYweC2eBu74B5z6CpX2K9w2fmf7epXBOrdF9C80rV4MeHK3ptcr3z+ljgEevY9+K0w1ca33d0lu+/0KHS5LdBcEDqqAKYpVwy7sEjkAN5j4ZH7KnZiM1bHo+H/AIYrW6Lg+vVEmAcVrM51yRZ716DnpuASNKxwIw20k8A7fj6Z/vxWKvx2O2XRcL/LNFi2xUV1fJ367q8ao0cX3SMMwH3v5oJ7A+bfh3zVVurja+6oksv749T2FTj4poptOmis4mmC73YjCMcY+uOwzis+nvjTXLP5s4a+/I0WQldNLyOb/qh7wRoY/DVTuKgk7z+b5Dgd8c1HVam22KgljP7koUQqblnP+DQ6IshckRJnaVEh7gHy7dvPv5VdDs2XG6WUZpXprhFzoHT6xuXbls5+vr866SprTztWfkZ3OWMZNPVpAUAoBQCgFAKAUAoBQCgFAYye+uYp2V5NwycDAwVPbyyK4Fuq1Omuas5T6G6NddkPD1Jf29yNyshAOHX0z8fI/OrYdo2p7prgrdMeiIEvUiq+10UKfzif7ipx7UTnhxwj32V44fJnm1W0uJGhAfngMcAE+g8/lmr3rKpvY+jJezWQW/0I0lgFMcY+6oLH4k8c/hVGgpj3k5rpnCPL7HJLJWX8hRsqucsRjt2x/EVk9k9qusecYZe7u6hFY8iRFekL78ThT+B/HApHs+2DxVavv4ckXfGXMollaanGSFAkyTgDA/jWnGvrWZSjhffoVfgt8Jh9dgx2lb5AfxFS266S/Ml9/Ij+EvIivrIK/k7eUqO2eB+IzWWzQWzeLbV9/DgtV0V+WJ0xytNG5ZdmCBjOe4JHOB+iaqno/Zbq3nOWTV3eRkvgToLBZk2P2DAEjvz2x8fdxWzV0wWpjKXSXUrptkoPHVEmx1yziuPDIY7RgPwVB9P7e37a1R11aeMYRF6Sxx3GgsuoAzkBAV9Qf3+YrOu1fHjbwePTYXXksF1GSPBJU55CfD59/rVb7RuT3KOY/fmFTF8eZE029uZrkYchAcuMDGPQf3+NeaTUanUXbk8RXX/RK2FdcMeZrq7piFAKAUAoBQCgFAKAUBwTigKHVbeOfkMpPqCDVO6qzzTJYlEq/wCR0VTsfDHuc4zVe6i5Yyngl44lRcaNDIrHxNzD73JGPqfKqM6W5bFjj+xanbW8lPZWtvK4McgLRNkLjHAOeBxuXjkj51XL2aS2LjBc+/hy/MsZ1/Kk+iqP1Z/fV3ZyxQjPc/Eym+1CPa7DPvSf/SufRXO6FqhLDbNNrUJRyvIlSdRxEYGXJ427Tz88jGKy1dm6rf6fHJKV9eCZpcOAGKgHyrZ2pqdsVSnz5lWnry9xX2O1YQ5UHgHFdhJuGE8cGZ9Tsj6kiA5JU/o7T+rAxXzVvZmq3+vxybo3149Dm2k3rO23aD4eB/S5PxrVq4SpprU3lpkK2pTePQnaWxBkx+grj5qy/wATWztOKdcX8UU0PxEB7W2hYQM67pDyCM7T5bj+b348x9aY0uO7/f8Aku/Hl+Ii+j0lIdqLLgnz8/8AD9VT3aWv8Lj7+JQ+9n4yym0hDjMhPYEk5/XV++ivwZSK8SlyX9jHFboBuVfmQOfrVu+qvw5SI4lLksatIigFAKAUAoBQCgFAKA+JowylWGQQQR6g8GvJJSWGep45MLc2pt3ZQG2Z4HeuDZ2TOMvwpeFmxalNeJchdQlKEPFhfzD5/Wr32Y9qUZEFfzllLfaPLICxXaDwAPT4n41J9lxwsPknDVtPlEe00RRMCCivHg7FIJA/njvk57/4VKWlpa2bvEe9/bjLXDJ8595j6qD+rH7qn2fL/wCf5ZKbl4zPW0p9a+alJ5eGddxWCXLdBMAAF2OF4/E/IfwrXoKrLrOZPauvJlvcYLpySbaOVXyXG3zXGf1+Rq3tHU6ax4istef31K6YTj16HZFF4ce0e9gVso7WqliM1gqnppLlH1Y38cqkhVDKcMNoHyP1/jXP7QrspnlN7X05LqHGS6cnVdS1zXJvqzSkiTp7YVmH+rAHzLL/AANfTdoPfXCPvNHOpWJN+hDbRo/EcMUeSXLlQRuGSTlfMYJ+vnmpey0SWyMuSz2i1YljgsLDTZIMF1zkY/hz9Kh/S47evJGWqbfTguJb98KGjKrj5k/LyqL7MbhzLkj3+Gc6bpLXLAy7hGvYHz/squjsluW695x5EpalJYgjagV3TGc0AoBQCgFAKAUAoBQHBoDJXGugyMjxEbSRz3+eMedceztZV2OE4NGtabMcpn0moq5271DDkIcf3z9aphr9RPMkuPkeypguDM6hqUniHwnJb4cj+FQrq1VjdsWyzdVHwtGdOmYYO0nhuSW8Rmxk/AEgnHr8aujpcRzdLDZZ7S28QjlF3eye7nIPBGVOR9D+Ne6FqE50ZznlGe3lKeDPrvUgGNxkAjIxkHsRnuKwvs+2Tajh4+Js9qhjkn21k6sZSrEkYXIztHpgGtapvjT3Kr488SWWZnKtz3bv2Z2eLNn7y/7iT/qVl/p8v+OX/aJPv17y/RnYrS/pL/uH/wCpT+ny/wCOX/aI79e8v0ZHe2KSeKSRn7wCEAj8Tjtn51pdN8qO5dfHlmS4K1KG/du/Y6zclyQqSHGMnacDPbJ7AVhXZt25RlhZ+Jo9phjJahzHFjIBPmTgDAIU/wBIk/StupStvjTuwoL9yivKi54zllTaaYEHiRybpFbO9Wz8xx5+efnmrJ6WXEqJZwWe0dY2LCNRpN25cGRiDn87gfwqiUNTp5qyTzn+/wDZle6uacUXc+oLnG5Xx3Axj6f41OXaF9U07Fw/h9CEaYyXB36f1HumWJYiQTgkHsPUjHatOn7T761QjB49SM9NsjubNLXWMooBQCgFAKAUAoBQCgFAZ/W9KEjbgeaqtphYsTSZKM3Hoyss+mkAJbJY+feva6o1rEFhHspN9T7uoI7ePiMMTnOTj91ZtZq1p0uM5J1V72YjXmFzMvugBV2qgPnz5/M/qrmSss1NscxaX3k3QapreHycIBbuIGU8qHAY5BzngcduP201dChbFVcP1z6nkJOdbnLk1ul6R4nvyDLHnNdqmlVQUUYJycnkum0iML92rcECKdFT0oDti0dPSmAcXOix/o0BW32mhFLKAMA8/DzB+FZtVR31eOjXR+jLK57ZGPdRdM8WCdg3Eg4GewGPhn9tcnQURtbc1l+uTddOVUU4krQHW3lbCAq2MKxxj8fTJFRpvt0zlmOf48z21RuS5NjDZpce8y7fUDsa6+k1Pfx3YwYLYbHg+bnp8E4Q7V+HlV1tMLViayRjNx6MvtG0tIV45J7k1KuuFaxBYR5KTk8ssqmRFAKAUAoBQCgFAKAUAoCBqUyRIXkYKo7n58Cq7bY1x3TeESjFyeEZ/VNei2DwnJAyWwCvAHbkDv8Auri67tGE4qNMvPk106eSfiRS3Oqm5i8OONgzEe8WzgedShobLYxlOR47VCTSRYWmjLBGZCu9kUnH9tda2fd1uSXRGeK3SSMZqsst3dIcKrDAAUHgZzz6965EO91j3cLB0N0KIbeuT1rSLUrEobvXcRzGTjFXp4ceCKACEUAMIoCo6kTFu4HcjAqFkXKLS8yUXh5PNNE8W2kfIVvE5bPn37Hy7muG7LNE8YXP+DpScNRH5Gtu9HVoN4zkgHHp5/qNdprvK8PzX1OdnbLjyI51YxxKGQ5UYLBiP3fAVxLdHbpqXKMunoa4TjZPGOpaadr0Sr+Vcgg8cE5H0Bq3RdpVxqxdLnPxZG3TycvCjUWk6uiuhDKwyCPOuzCanFSj0ZkknF4Z3VI8FAKAUAoBQCgFAKAUBC1meWOCR4IxLKqkpGTjc3kM14+nB7HGeTyjXeqL+dBHcWvhBWDHarHOARg8kY5rl62N1sNmODoUKqD3KRK0TR5Z4xvyAe4yRx8a903Z9Sgt8eSq3US3va+DeaZpSxgADtXTSwZGz56iu1hikLnagUbjgk4JxwB8TiudrNTOMu6iuqLqa0+TL9JW/i3JlVCEwAN3fjPPHA717oNLKlPc+pK+1TwkekV0TMKAUAoBQETUI9y4xmgMBqkYjuHYr7m0du6478HuK5Wu0k7ZKyL6I102qMdrNRp06uibSGVlDKcEcHBHB+B+FW6LVStzGS6Fdtew41nTxIm0AVulFSWH0Kk2nlGO6h0h4UG0En0GTxXK1fZ1bhmqOGa6NQ9/jfBA0fqzUoIxBb2fihScb1YHkk4+8BjJNXaRWwgoY4RK6NUpbsnrtnIzRozrtcqCy5ztYjkZ88HjNdFGBndQCgFAKAUAoBQCgFAcN2oDP3ukRsexrzB6WFrZBQABgCvTwkXsvhRO4GSqlseuBmqrrHXXKaWcIlCO6SR5lr3Uv2nxrfbukdNhAG1UDg7SSeT68Z7eVcWpX6ySteEkbXsp4N10nYmKBVbvgZOMZrvLoYW+S8r08FAKAUAoD5dcigMf1np++2lVcK7KVDY7ZqMllYJwlhplNZdTeFII9oVxGDsPvLtGFyGHbnjnB+FcCUr9A3Lhpm1RhcjfKu9VbGMgHHpXfi8pMwPhkK9sVcgN5V6CRpumxxnKjmvTwsqAUAoBQCgFAKAUAoBQHBFAdXg0B2gUBjOu9fuoGEcUBMbJzLt3ckkFQOy4AHLetY9VK78ta6mmiNeN02ZTozSpJb37QV2r4Yj2nknDEgnHAxkjjNQ0GmlRXtk88jUWxm8o9eUYFbzMc0AoBQCgFAKAg6hACO1AeV65pki3s00ahwyooUEBl2Z7Z4YEtnuO3nXO1+lneo7H0Zr09sYZUja9Da5c3G9LiEoEA2vtK7u+QVPnx3HFaNPO1rFiwyu6Fa5gzUvFmtJQfSLigPqgFAKAUAoBQCgPmSQKMsQB6k4H40B0fb4v9ZH/AEh/GgJAOaA5oBQCgKvV7NZMbhnFAd2l2ixrwAKAnUAoBQCgIE+tWyNse4hV/wBFpEB/AnNATlORkcigOaA+JFyKAqH09WY7hXh6WltAEUACvTw7qAUAoBQHUtyhbaHUt6AjPHfigO2gFAKAUBkPa0P+6Lj5xf8AOjoDzvoT2ew6hZvM0jxyCRkXAUrwqkEgjJ5byIoCy9huoyeNNbliYhHvC5yFYMB7voGDfqFAavWvajY28rRZkkZSVYxqCoI7jczDJHwzQFvoHWFreRSSQs35IZkRlwyjBPbsQcHkEjigKc+1PT/CaTdJwQoTZ7zEgngE9hjkkgdvWgLPpbq221Hd4O8OmCyOADg9iMEgjPoePPuKArNW9qFjbyGLMkpU7WMagqCO43Mwz9MigNBoPUlveQmaGQbFzv3e6UwMncD245z2+NAZi59rdgj7QJnGcb1QYPy3MGI+lAbDRtWiu4VmgfejefYgjuCDyCPQ0BnvaprL2unsY2KvIyxKw4I3ZLEHyO1WAPkTmgMH0v7O4rnS2uWaQTOJGjxjaNhYDIxltxTJ57EUBdexXUJVinhm3rHGFkQuCAoO7eAT2UbQceWT60BaXXtbsEfaPGcZxvVBg/LcwYj6UBfXXWFqlmt5vLQMQoKqSck4wV7ggjBBoCivfahYIEIMrlxu2ogyoyR72SADxnGc4x6igOnrLra1k0xjG75uUkSPCkEOuMhv0SNw/aKAz/sr6vhtoJop3kL7pJhwW9xI1Lc57/k24oDVz+1KwWHxQ0je8UCBPeOAGJwSBtww5J70BL6i9oVnZsEkLtJgMURQSoYZG4khQSCDjOeR6igO3pfru0v3McRdZMbgki4JA7kEEg49M5oDz3olR/lFcf8AqXX/ABGgPaaAUAoBQGQ9rP8Aom4+cX/NjoDzbo3py/urKQ2t14cW9lMW9l3NtXPKjzBA+leguvYzqcccsto0IjmIJMmSS2w4KsDwu3JIxx97z7+A40jVdO0+WWOxjub+aQBTwrD3c5AYKCVJbkhWBwKAqvZZkSX4xt/7NJlfQg9vpkigJ/sP06KVrppI0cqsaruUNgNv3Yz67R+FAUvRc5gudRaPgx2l0Ux5bWXb+GBQGl9iOlxPDcs8asSyx+8Afd25I58ju5+Q9KA6tb6PbSdNvWW4MgmEUZXw9uB4gB53tnKuy/WgJvQelxvoNxlVJkE5Ykc5UEKc/wA3aCPjQHX7BrklLuP81TE4+bhwf1RLQE/25D/sUP8A7gf8ElAX/s2YDSrY+QQ5/pNmgKbrjq22uNMuhazLIwVA23PCu6oe47EEigMV0vq2zTZrYafcTmbxAZkjLLkjC8hTyuAfgaAixW00Wi3KSxyRj7TEyiRGTORg4DAZ+4K9Bo9K0uH/ACakkMSGQrI5faN25ZGCnd34CgV4CF0lCraBfllBKvIVJAO0+HF29O3lQH10PAp0PUnKqWAmAbAyB4K8A9wOT+NAfXsh6YtrqOeW4iWUqwRVblQMZJx2JOfP0+JoCz1a60yw1J5h9ouLsk/kUCuqswAAGQMELwACSPSgM503dNJ1FHI0JgZ5HJiIwVzC/cYHJGGPHc0BO6J/8xT/APqXP/EaA9ooBQCgFAZP2qRM+lXCorMxMWAoJJ/KxnsOe1AecdH9WXWn2zQJYySFnZw7CQAEhRjYI+fu/pDvQFh7Oukrp5Z7qZWiLxyqm8bWaSXOW2nkKMnuPMY7UBXezzWpNNknhezmknk2KqKuCGXcMMT2TLfeGfWgJHs5s5o7i+EsUiM1vMOUYAsGGQDjB5PGO9AW3sMtZI/tW+N0yIcblK5x4mcZHPegKjoPRnkv72N45ESWC5j3MjAe+6jgkYPBzQHX0fr8ujG4guLWUsxBUAcbwCO54ZDxyue3agJfS/St5dafemcy7pVQQLKzDLI3iZwx90MVVQfn5UBB0TqqWz0+ewe2m8ZvEWM7SMeIMHIPOQSSMA547d6A23sf6ektbaSSZCjzMCFYYIRQQu4eRJZjj0IoC39ougte2LxxjMikSRjtllzkZ9SpYDPmRQHm2i9aXFlYtYtayeKN6xswYbd5J5QrkkFiRjvx2oCb0f0JO2mXm9CklwqCFH90/kzvG4H7u5sDnyGfOgIPT3Vs1hZTWRtp1uCX8JtpG0sMcg8kg5IwDnjt3oCw1azvm0NjdeNJLJOjKjAl1QYAyoGQSQWx5ZGaAtdLtnHTLoUcP4c3ubTu5kfHu4zQFf0RpkraHfxCNxIzSbUKkFvyceMAjnJGKApOk9Qlisb2yNtNmaOdw+xhgiEjaV28k+GAPiaA1/sRtnS3uA6OhMowGUrn3R6igMra3T6XrU8s8Esgdptm1ckiRt6shPB4904PGSPLFAdukCeTqCO4mt5Yg8m7BViFDQlUy2MZwVz6EkUBL6Ns5F6gndo5Ape5wxRgOWOPeIxzQHsVAKAUAoBQCgFAKAy991HImrQWQVPCkiMjMQdwI8Tsc4x+THl60BqKAi6pcGKCWRcEojMM9sqCRn4cUBVdDa297YxXEgVXcvkICB7rsoxkk9l9aAhe0XqWawhieFY2aSUR4kBIwVY8YYc5UUBX/wAoa9/stn/TP/UoDZ6Y8phjM6qspVTIq/dDY94Dk8Z+NASaAUAoBQCgI2p3BjhkkGCURmGe2QCRn4cUBU9Ca3Je2MdxKqK7lwQgIHuuyjGST2UedAX9AKAUAoBQCgFAKAUAoBQCgPNtR8bU9VmtRcTQW1qg3eC21mc48/mSOcgbO3OaAhWVhLb9QW0UsrzBYX8KR+XKFZeHP5zBtwz6YoCXp0EusXV073NxDbQSGGKOB9mSO7McHPkef0vhyB9dP6hMg1Swnlab7PGxjkc5YoyHhj54BU/U+WKAuPZH/omD5y/8x6Aqvba2La1J7C5U/gklASj7WLL9C5/3Q/rUB1dY6vLc3VnY20rwi4XxpZF4cR4JAB/NOEf67fLIIH1Fol3p97b/AGaW6ubWUlZ1lfxPD7ANk4x97PA/Nb1GAJHQt/LJf6okkjuscqhFZiQozLwoPYcDt6CgOuy1GX/KC5i8SRoltdyxbjt3fkeQvYH3jz8TQFfonSl1eRvcahdXkEzM22OOXYsajt7oyPX047880B0dP9YTx6NdTSSeLJbymGKQ87s+GEJ/SwZM89wBQCHpe6XTzefbblrl4TK8TvuiZWXcUKH87acZB4PYCgIGm67La6BapbnE080kKN+jmWTJHx7D4bs+VAWPUvT9xplt9st726kliKGVZZN6SAkA+55DLeZJxnnPNAc9U61czXunfY5Wj+0wlgpY7BvU+8y9mKKS2D5qKA2fSugNZo6tcTXBdtxaU5IOADjk4HGcUBeUAoBQCgFAKAUAoBQHnnRp2a3qcbcM2x1HqO//AOq0B9arOG6ktFB5W3fd8CRKQPwwfrQGf9n/AEjbXZvBcB/FiuGTCyMmB8QCPzlbn4UBd6ZYWELalFaJMJYoGSVnYspypIAJY85U+Q7GgLX2R/6Jg+cv/MegKz21f/z2n/ul/wCB6A9EoDzvWPc6ltGbhXtyin+cPG4/WPxoDU631LHbXFtAyO73LFU2bfdwVBLZIOPfzxnsaAzXs9P/AHlq48/GU/8AyloCHFeiPqG+kHveHZMxA9VEBx86AdH6IdVtxd6hcSzB2bEAcpEoViOUU88qfPtjOe9AZWyh3aBqGzlRdhhj9HMPb4AHPyr0HqsV+n8kibI2fZd2fh4fb5+WK8B5Uo2aTpErfcju33H0/Ks3P0jNAele1K4VNKuMn7wVR8SXX/H6UBkreApf6EjcEW2CPQ+G9Aes0AoBQCgFAKAUAoBQCgMx1N0XFdyrOss1vOo2+LC20keh/E8jHfHIoDr0joSC3uI7kSTPMgYM8jhjIWBBZyRknDYGCOAKA41boZJLhrmC4uLWWQYkMLYD/EjHfj9+M80BO0XpSC2t5IELnxg3iyMcu5YEElsd+fTH4nIEvpvREsrdLeMsyJuwXIJ95ixzgAd29KAjdWdMRahGkcrSKEfeDGQDnDL5g8YY0Bn/APNfD/td9/vh/UoCz1LoaCe2hhZ5t1v/AOFOG/Kqc5zuxzkgeXkD3FAc6H0WkE/2mWee5nA2o8zZ2D+aPI4J/E+pyBG1joCOW5a5iuLm2kk/8TwX27uw+YzgfDIzjNAStE6HtrW4M8ZkLNEYmDsGDBirMzZGS7FeSTjk8UBX23s2ijLIl1drbMctbCTCH1BIG7aex5yR3NAWGi9EQWxuArSNDcbg1uxHhjd32qAD293JPYCgK219mcKe4bm6e3BJFs0n5PPcZXGGwefmOc0Bb23Rtuth9gbfJD7xyxG7JYvkEAYIY8cfjQFVD7N4y0Ynurq4iiIKQyuCgx2yAOQBx5ccduKAvr/puKa8gu2ZxJAGCKCNp3Ag5GM/nHsRQFzQCgFAKAUAoBQCgFAKAUAoBQCgFAKAUBw7YBPp6DP6hXkpbVlnqWSu/l63/wBZ+pv4Vz/6rpPf+pp9iv8AdH8vW/8ArP1N/Cn9W0nv/UexX+6SrS9SUFkOQPPBA/WK1U6mu6O6DyimyqdbxJcnAvkKNIrblXOdoLHjvhVBJPwAqdN0LlmtpkZwlB4ksGa/zmaX/ta/0JP6lbfZLvdKu8j6j/OXpf8Ata/0JP6lPZLvdHeR9S70bX7e7jMsEm+NcguVZV474LAA488dqpsrlW8S4JRe7oSdO1GKdN8MiyJkjcpyMjvVcZKSyi22mdUts00yVXpWKAUAoBQCgFAKAUAoBQCgFAKAUAoBQCgFAUWuaCJMvHgP5jyb+B+NcPtLsmN/4lXEvr/J0NJrnV4Z8r6FVpOglsvMCiL3B4Jx+wf3FcvQ9kSn47+Ir9X/AAbdTr1Hw1ctn1q9+7jw4o3SIcYCkZ/VwPh+NS1+stsXc0wcYL4Pn+DzS0VwfeWSTl8+hB0+WaFtyK/xG04I+NYNJZqdNPdCL+WHhmm+NN0cSa/UqeuPZ+moq11aL4V13kjYbVkP7A/o3Y+eO4/Q+y+1lZDxJpfHqv8AaPmdVpdjx1+RlehvZk8uZ9QV4beMnMZBDybe/A95UyPLk+Xka6Wq10YLEOX6+hnp07k8Fl1jrtzcKLa1tpobRBtVFiZdwHbIA4X0X8fh8vqLrLG+uPqfddl6HS6ZKyycXP5rC/n4lN0xeX1jL4kUM2D9+MxvtcfEY4Poe4/EGmuVlbykb9dXo9XDbOSz5PKyj3PQNYW6iEiq6HsySKVZT9RyPiP7K6cJ7lk+H1OnlRPa2n8U8pllUzOKAUAoBQCgFAKAUAoBQCgFAKAUAoBQCgFAKAUAoBQCgFAKAUAoBQCgFAKAUAoBQCgFAKAUAoBQCgFAKAUAoBQCgFAKAUAoBQCgFAKAUAoBQCg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tLang="es-ES"/>
          </a:p>
        </p:txBody>
      </p:sp>
      <p:sp>
        <p:nvSpPr>
          <p:cNvPr id="22538" name="AutoShape 20" descr="http://tramitesciudadanos.gob.ec/logos_instituciones/logo_bancocentral_00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tLang="es-ES"/>
          </a:p>
        </p:txBody>
      </p:sp>
      <p:pic>
        <p:nvPicPr>
          <p:cNvPr id="22539" name="Picture 22" descr="http://tramitesciudadanos.gob.ec/logos_instituciones/logo_bancocentral_002.jpg"/>
          <p:cNvPicPr>
            <a:picLocks noChangeAspect="1" noChangeArrowheads="1"/>
          </p:cNvPicPr>
          <p:nvPr/>
        </p:nvPicPr>
        <p:blipFill>
          <a:blip r:embed="rId4" cstate="print"/>
          <a:srcRect t="4344" b="12859"/>
          <a:stretch>
            <a:fillRect/>
          </a:stretch>
        </p:blipFill>
        <p:spPr bwMode="auto">
          <a:xfrm>
            <a:off x="7380288" y="3859213"/>
            <a:ext cx="1357312" cy="1265237"/>
          </a:xfrm>
          <a:prstGeom prst="rect">
            <a:avLst/>
          </a:prstGeom>
          <a:noFill/>
          <a:ln w="9525">
            <a:noFill/>
            <a:miter lim="800000"/>
            <a:headEnd/>
            <a:tailEnd/>
          </a:ln>
        </p:spPr>
      </p:pic>
      <p:pic>
        <p:nvPicPr>
          <p:cNvPr id="22540" name="Picture 24" descr="http://vialgroup.com.ec/site/images/stories/logo_ecuapass.jpg"/>
          <p:cNvPicPr>
            <a:picLocks noChangeAspect="1" noChangeArrowheads="1"/>
          </p:cNvPicPr>
          <p:nvPr/>
        </p:nvPicPr>
        <p:blipFill>
          <a:blip r:embed="rId5" cstate="print"/>
          <a:srcRect/>
          <a:stretch>
            <a:fillRect/>
          </a:stretch>
        </p:blipFill>
        <p:spPr bwMode="auto">
          <a:xfrm>
            <a:off x="2136775" y="4076700"/>
            <a:ext cx="1652588" cy="1262063"/>
          </a:xfrm>
          <a:prstGeom prst="rect">
            <a:avLst/>
          </a:prstGeom>
          <a:noFill/>
          <a:ln w="9525">
            <a:noFill/>
            <a:miter lim="800000"/>
            <a:headEnd/>
            <a:tailEnd/>
          </a:ln>
        </p:spPr>
      </p:pic>
      <p:sp>
        <p:nvSpPr>
          <p:cNvPr id="3" name="2 Rectángulo"/>
          <p:cNvSpPr/>
          <p:nvPr/>
        </p:nvSpPr>
        <p:spPr>
          <a:xfrm>
            <a:off x="5940152" y="1538286"/>
            <a:ext cx="1440160" cy="36785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dirty="0"/>
              <a:t>RUC</a:t>
            </a:r>
          </a:p>
        </p:txBody>
      </p:sp>
      <p:sp>
        <p:nvSpPr>
          <p:cNvPr id="17" name="16 Rectángulo"/>
          <p:cNvSpPr/>
          <p:nvPr/>
        </p:nvSpPr>
        <p:spPr>
          <a:xfrm>
            <a:off x="2245082" y="5733256"/>
            <a:ext cx="1440160" cy="64807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dirty="0"/>
              <a:t>Registro de Exportador</a:t>
            </a:r>
          </a:p>
        </p:txBody>
      </p:sp>
      <p:sp>
        <p:nvSpPr>
          <p:cNvPr id="6" name="5 Rectángulo"/>
          <p:cNvSpPr/>
          <p:nvPr/>
        </p:nvSpPr>
        <p:spPr>
          <a:xfrm>
            <a:off x="1116013" y="204788"/>
            <a:ext cx="5832475" cy="646112"/>
          </a:xfrm>
          <a:prstGeom prst="rect">
            <a:avLst/>
          </a:prstGeom>
        </p:spPr>
        <p:txBody>
          <a:bodyPr>
            <a:spAutoFit/>
          </a:bodyPr>
          <a:lstStyle/>
          <a:p>
            <a:pPr>
              <a:defRPr/>
            </a:pPr>
            <a:r>
              <a:rPr lang="es-EC" sz="3600" b="1" dirty="0">
                <a:solidFill>
                  <a:schemeClr val="tx2">
                    <a:satMod val="130000"/>
                  </a:schemeClr>
                </a:solidFill>
              </a:rPr>
              <a:t>COMERCIO EXTERIOR</a:t>
            </a:r>
            <a:endParaRPr lang="es-ES" sz="3600" dirty="0"/>
          </a:p>
        </p:txBody>
      </p:sp>
      <p:sp>
        <p:nvSpPr>
          <p:cNvPr id="7" name="6 Rectángulo"/>
          <p:cNvSpPr/>
          <p:nvPr/>
        </p:nvSpPr>
        <p:spPr>
          <a:xfrm>
            <a:off x="1925232" y="1124744"/>
            <a:ext cx="432048" cy="223224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400" b="1" dirty="0">
                <a:effectLst>
                  <a:outerShdw blurRad="38100" dist="38100" dir="2700000" algn="tl">
                    <a:srgbClr val="000000">
                      <a:alpha val="43137"/>
                    </a:srgbClr>
                  </a:outerShdw>
                </a:effectLst>
              </a:rPr>
              <a:t>R</a:t>
            </a:r>
          </a:p>
          <a:p>
            <a:pPr algn="ctr">
              <a:defRPr/>
            </a:pPr>
            <a:r>
              <a:rPr lang="es-ES" sz="1400" b="1" dirty="0">
                <a:effectLst>
                  <a:outerShdw blurRad="38100" dist="38100" dir="2700000" algn="tl">
                    <a:srgbClr val="000000">
                      <a:alpha val="43137"/>
                    </a:srgbClr>
                  </a:outerShdw>
                </a:effectLst>
              </a:rPr>
              <a:t>E</a:t>
            </a:r>
          </a:p>
          <a:p>
            <a:pPr algn="ctr">
              <a:defRPr/>
            </a:pPr>
            <a:r>
              <a:rPr lang="es-ES" sz="1400" b="1" dirty="0">
                <a:effectLst>
                  <a:outerShdw blurRad="38100" dist="38100" dir="2700000" algn="tl">
                    <a:srgbClr val="000000">
                      <a:alpha val="43137"/>
                    </a:srgbClr>
                  </a:outerShdw>
                </a:effectLst>
              </a:rPr>
              <a:t>G</a:t>
            </a:r>
          </a:p>
          <a:p>
            <a:pPr algn="ctr">
              <a:defRPr/>
            </a:pPr>
            <a:r>
              <a:rPr lang="es-ES" sz="1400" b="1" dirty="0">
                <a:effectLst>
                  <a:outerShdw blurRad="38100" dist="38100" dir="2700000" algn="tl">
                    <a:srgbClr val="000000">
                      <a:alpha val="43137"/>
                    </a:srgbClr>
                  </a:outerShdw>
                </a:effectLst>
              </a:rPr>
              <a:t>I</a:t>
            </a:r>
          </a:p>
          <a:p>
            <a:pPr algn="ctr">
              <a:defRPr/>
            </a:pPr>
            <a:r>
              <a:rPr lang="es-ES" sz="1400" b="1" dirty="0">
                <a:effectLst>
                  <a:outerShdw blurRad="38100" dist="38100" dir="2700000" algn="tl">
                    <a:srgbClr val="000000">
                      <a:alpha val="43137"/>
                    </a:srgbClr>
                  </a:outerShdw>
                </a:effectLst>
              </a:rPr>
              <a:t>S</a:t>
            </a:r>
          </a:p>
          <a:p>
            <a:pPr algn="ctr">
              <a:defRPr/>
            </a:pPr>
            <a:r>
              <a:rPr lang="es-ES" sz="1400" b="1" dirty="0">
                <a:effectLst>
                  <a:outerShdw blurRad="38100" dist="38100" dir="2700000" algn="tl">
                    <a:srgbClr val="000000">
                      <a:alpha val="43137"/>
                    </a:srgbClr>
                  </a:outerShdw>
                </a:effectLst>
              </a:rPr>
              <a:t>T</a:t>
            </a:r>
          </a:p>
          <a:p>
            <a:pPr algn="ctr">
              <a:defRPr/>
            </a:pPr>
            <a:r>
              <a:rPr lang="es-ES" sz="1400" b="1" dirty="0">
                <a:effectLst>
                  <a:outerShdw blurRad="38100" dist="38100" dir="2700000" algn="tl">
                    <a:srgbClr val="000000">
                      <a:alpha val="43137"/>
                    </a:srgbClr>
                  </a:outerShdw>
                </a:effectLst>
              </a:rPr>
              <a:t>R</a:t>
            </a:r>
          </a:p>
          <a:p>
            <a:pPr algn="ctr">
              <a:defRPr/>
            </a:pPr>
            <a:r>
              <a:rPr lang="es-ES" sz="1400" b="1" dirty="0">
                <a:effectLst>
                  <a:outerShdw blurRad="38100" dist="38100" dir="2700000" algn="tl">
                    <a:srgbClr val="000000">
                      <a:alpha val="43137"/>
                    </a:srgbClr>
                  </a:outerShdw>
                </a:effectLst>
              </a:rPr>
              <a:t>O</a:t>
            </a:r>
          </a:p>
          <a:p>
            <a:pPr algn="ctr">
              <a:defRPr/>
            </a:pPr>
            <a:r>
              <a:rPr lang="es-ES" sz="1400" b="1" dirty="0">
                <a:effectLst>
                  <a:outerShdw blurRad="38100" dist="38100" dir="2700000" algn="tl">
                    <a:srgbClr val="000000">
                      <a:alpha val="43137"/>
                    </a:srgbClr>
                  </a:outerShdw>
                </a:effectLst>
              </a:rPr>
              <a:t>S</a:t>
            </a:r>
          </a:p>
        </p:txBody>
      </p:sp>
      <p:pic>
        <p:nvPicPr>
          <p:cNvPr id="23" name="Picture 4" descr="https://cristianpebu.files.wordpress.com/2014/08/camayoc.png"/>
          <p:cNvPicPr>
            <a:picLocks noChangeAspect="1" noChangeArrowheads="1"/>
          </p:cNvPicPr>
          <p:nvPr/>
        </p:nvPicPr>
        <p:blipFill>
          <a:blip r:embed="rId6"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24" name="23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7"/>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7"/>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0650" y="739775"/>
            <a:ext cx="4321175" cy="571500"/>
          </a:xfrm>
        </p:spPr>
        <p:txBody>
          <a:bodyPr/>
          <a:lstStyle/>
          <a:p>
            <a:pPr eaLnBrk="1" hangingPunct="1">
              <a:defRPr/>
            </a:pPr>
            <a:r>
              <a:rPr lang="es-EC" sz="2400" b="1" dirty="0" smtClean="0">
                <a:effectLst>
                  <a:outerShdw blurRad="38100" dist="38100" dir="2700000" algn="tl">
                    <a:srgbClr val="000000">
                      <a:alpha val="43137"/>
                    </a:srgbClr>
                  </a:outerShdw>
                </a:effectLst>
              </a:rPr>
              <a:t>Flujo de Exportación</a:t>
            </a:r>
            <a:endParaRPr lang="es-EC" sz="2400" b="1" dirty="0">
              <a:effectLst>
                <a:outerShdw blurRad="38100" dist="38100" dir="2700000" algn="tl">
                  <a:srgbClr val="000000">
                    <a:alpha val="43137"/>
                  </a:srgbClr>
                </a:outerShdw>
              </a:effectLst>
            </a:endParaRPr>
          </a:p>
        </p:txBody>
      </p:sp>
      <p:sp>
        <p:nvSpPr>
          <p:cNvPr id="23554" name="Rectangle 2"/>
          <p:cNvSpPr>
            <a:spLocks noChangeArrowheads="1"/>
          </p:cNvSpPr>
          <p:nvPr/>
        </p:nvSpPr>
        <p:spPr bwMode="auto">
          <a:xfrm>
            <a:off x="1246188" y="2997200"/>
            <a:ext cx="1514475" cy="6477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spcAft>
                <a:spcPts val="1000"/>
              </a:spcAft>
              <a:defRPr/>
            </a:pPr>
            <a:r>
              <a:rPr lang="es-EC" sz="1100" dirty="0">
                <a:solidFill>
                  <a:schemeClr val="tx1"/>
                </a:solidFill>
                <a:latin typeface="Arial" pitchFamily="34" charset="0"/>
                <a:cs typeface="Arial" pitchFamily="34" charset="0"/>
              </a:rPr>
              <a:t>Tiene la necesidad de adquirir el producto</a:t>
            </a:r>
          </a:p>
        </p:txBody>
      </p:sp>
      <p:sp>
        <p:nvSpPr>
          <p:cNvPr id="23555" name="Rectangle 3"/>
          <p:cNvSpPr>
            <a:spLocks noChangeArrowheads="1"/>
          </p:cNvSpPr>
          <p:nvPr/>
        </p:nvSpPr>
        <p:spPr bwMode="auto">
          <a:xfrm>
            <a:off x="1462610" y="2564904"/>
            <a:ext cx="1152128" cy="2880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Aft>
                <a:spcPts val="1000"/>
              </a:spcAft>
              <a:defRPr/>
            </a:pPr>
            <a:r>
              <a:rPr lang="es-EC" sz="1100" b="1" dirty="0">
                <a:solidFill>
                  <a:schemeClr val="tx1"/>
                </a:solidFill>
                <a:latin typeface="Arial" pitchFamily="34" charset="0"/>
                <a:cs typeface="Arial" pitchFamily="34" charset="0"/>
              </a:rPr>
              <a:t>Importador</a:t>
            </a:r>
          </a:p>
        </p:txBody>
      </p:sp>
      <p:sp>
        <p:nvSpPr>
          <p:cNvPr id="23556" name="Rectangle 4"/>
          <p:cNvSpPr>
            <a:spLocks noChangeArrowheads="1"/>
          </p:cNvSpPr>
          <p:nvPr/>
        </p:nvSpPr>
        <p:spPr bwMode="auto">
          <a:xfrm>
            <a:off x="3190875" y="2997200"/>
            <a:ext cx="1152525" cy="7921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es-EC" sz="1100" dirty="0">
                <a:solidFill>
                  <a:schemeClr val="tx1"/>
                </a:solidFill>
                <a:latin typeface="Arial" pitchFamily="34" charset="0"/>
                <a:cs typeface="Arial" pitchFamily="34" charset="0"/>
              </a:rPr>
              <a:t>Oferta el producto y genera una cotización</a:t>
            </a:r>
          </a:p>
        </p:txBody>
      </p:sp>
      <p:sp>
        <p:nvSpPr>
          <p:cNvPr id="23557" name="Rectangle 5"/>
          <p:cNvSpPr>
            <a:spLocks noChangeArrowheads="1"/>
          </p:cNvSpPr>
          <p:nvPr/>
        </p:nvSpPr>
        <p:spPr bwMode="auto">
          <a:xfrm>
            <a:off x="6143129" y="2564904"/>
            <a:ext cx="1080120" cy="2880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spcAft>
                <a:spcPts val="1000"/>
              </a:spcAft>
              <a:defRPr/>
            </a:pPr>
            <a:r>
              <a:rPr lang="es-EC" sz="1100" b="1" dirty="0">
                <a:solidFill>
                  <a:schemeClr val="tx1"/>
                </a:solidFill>
                <a:latin typeface="Arial" pitchFamily="34" charset="0"/>
                <a:cs typeface="Arial" pitchFamily="34" charset="0"/>
              </a:rPr>
              <a:t>Exportador</a:t>
            </a:r>
            <a:r>
              <a:rPr lang="es-EC" sz="1600" dirty="0">
                <a:solidFill>
                  <a:schemeClr val="tx1"/>
                </a:solidFill>
                <a:latin typeface="Arial" pitchFamily="34" charset="0"/>
                <a:cs typeface="Arial" pitchFamily="34" charset="0"/>
              </a:rPr>
              <a:t> </a:t>
            </a:r>
          </a:p>
        </p:txBody>
      </p:sp>
      <p:sp>
        <p:nvSpPr>
          <p:cNvPr id="23558" name="Rectangle 6"/>
          <p:cNvSpPr>
            <a:spLocks noChangeArrowheads="1"/>
          </p:cNvSpPr>
          <p:nvPr/>
        </p:nvSpPr>
        <p:spPr bwMode="auto">
          <a:xfrm>
            <a:off x="1174750" y="3860800"/>
            <a:ext cx="1655763" cy="5762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spcAft>
                <a:spcPts val="1000"/>
              </a:spcAft>
              <a:defRPr/>
            </a:pPr>
            <a:r>
              <a:rPr lang="es-EC" sz="1100" dirty="0">
                <a:solidFill>
                  <a:schemeClr val="tx1"/>
                </a:solidFill>
                <a:latin typeface="Arial" pitchFamily="34" charset="0"/>
                <a:cs typeface="Arial" pitchFamily="34" charset="0"/>
              </a:rPr>
              <a:t>Busca proveedores del producto y se contacta con el exportador</a:t>
            </a:r>
          </a:p>
        </p:txBody>
      </p:sp>
      <p:cxnSp>
        <p:nvCxnSpPr>
          <p:cNvPr id="23560" name="AutoShape 8"/>
          <p:cNvCxnSpPr>
            <a:cxnSpLocks noChangeShapeType="1"/>
          </p:cNvCxnSpPr>
          <p:nvPr/>
        </p:nvCxnSpPr>
        <p:spPr bwMode="auto">
          <a:xfrm flipV="1">
            <a:off x="3059832" y="3228206"/>
            <a:ext cx="0" cy="704850"/>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23561" name="AutoShape 9"/>
          <p:cNvCxnSpPr>
            <a:cxnSpLocks noChangeShapeType="1"/>
          </p:cNvCxnSpPr>
          <p:nvPr/>
        </p:nvCxnSpPr>
        <p:spPr bwMode="auto">
          <a:xfrm>
            <a:off x="3048000" y="3213100"/>
            <a:ext cx="142875"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sp>
        <p:nvSpPr>
          <p:cNvPr id="23563" name="Rectangle 11"/>
          <p:cNvSpPr>
            <a:spLocks noChangeArrowheads="1"/>
          </p:cNvSpPr>
          <p:nvPr/>
        </p:nvSpPr>
        <p:spPr bwMode="auto">
          <a:xfrm>
            <a:off x="3119438" y="4005263"/>
            <a:ext cx="1295400" cy="5032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es-EC" sz="1100" dirty="0">
                <a:solidFill>
                  <a:schemeClr val="tx1"/>
                </a:solidFill>
                <a:latin typeface="Arial" pitchFamily="34" charset="0"/>
                <a:cs typeface="Arial" pitchFamily="34" charset="0"/>
              </a:rPr>
              <a:t>Envía la cotización</a:t>
            </a:r>
          </a:p>
        </p:txBody>
      </p:sp>
      <p:sp>
        <p:nvSpPr>
          <p:cNvPr id="23564" name="Rectangle 12"/>
          <p:cNvSpPr>
            <a:spLocks noChangeArrowheads="1"/>
          </p:cNvSpPr>
          <p:nvPr/>
        </p:nvSpPr>
        <p:spPr bwMode="auto">
          <a:xfrm>
            <a:off x="4703763" y="2997200"/>
            <a:ext cx="1150937" cy="71913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spcAft>
                <a:spcPts val="1000"/>
              </a:spcAft>
              <a:defRPr/>
            </a:pPr>
            <a:r>
              <a:rPr lang="es-EC" sz="1100" dirty="0">
                <a:solidFill>
                  <a:schemeClr val="tx1"/>
                </a:solidFill>
                <a:latin typeface="Arial" pitchFamily="34" charset="0"/>
                <a:cs typeface="Arial" pitchFamily="34" charset="0"/>
              </a:rPr>
              <a:t>Revisa la información recibida y acepta</a:t>
            </a:r>
          </a:p>
        </p:txBody>
      </p:sp>
      <p:cxnSp>
        <p:nvCxnSpPr>
          <p:cNvPr id="23565" name="AutoShape 13"/>
          <p:cNvCxnSpPr>
            <a:cxnSpLocks noChangeShapeType="1"/>
          </p:cNvCxnSpPr>
          <p:nvPr/>
        </p:nvCxnSpPr>
        <p:spPr bwMode="auto">
          <a:xfrm flipV="1">
            <a:off x="4572000" y="3212976"/>
            <a:ext cx="0" cy="792088"/>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cxnSp>
        <p:nvCxnSpPr>
          <p:cNvPr id="23566" name="AutoShape 14"/>
          <p:cNvCxnSpPr>
            <a:cxnSpLocks noChangeShapeType="1"/>
          </p:cNvCxnSpPr>
          <p:nvPr/>
        </p:nvCxnSpPr>
        <p:spPr bwMode="auto">
          <a:xfrm>
            <a:off x="4558953" y="3212976"/>
            <a:ext cx="123825" cy="1588"/>
          </a:xfrm>
          <a:prstGeom prst="straightConnector1">
            <a:avLst/>
          </a:prstGeom>
          <a:ln>
            <a:headEnd/>
            <a:tailEnd/>
          </a:ln>
        </p:spPr>
        <p:style>
          <a:lnRef idx="3">
            <a:schemeClr val="accent3"/>
          </a:lnRef>
          <a:fillRef idx="0">
            <a:schemeClr val="accent3"/>
          </a:fillRef>
          <a:effectRef idx="2">
            <a:schemeClr val="accent3"/>
          </a:effectRef>
          <a:fontRef idx="minor">
            <a:schemeClr val="tx1"/>
          </a:fontRef>
        </p:style>
      </p:cxnSp>
      <p:sp>
        <p:nvSpPr>
          <p:cNvPr id="23567" name="Rectangle 15"/>
          <p:cNvSpPr>
            <a:spLocks noChangeArrowheads="1"/>
          </p:cNvSpPr>
          <p:nvPr/>
        </p:nvSpPr>
        <p:spPr bwMode="auto">
          <a:xfrm>
            <a:off x="4630738" y="4005263"/>
            <a:ext cx="288925" cy="2159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spcAft>
                <a:spcPts val="1000"/>
              </a:spcAft>
              <a:defRPr/>
            </a:pPr>
            <a:r>
              <a:rPr lang="es-EC" sz="1100" dirty="0">
                <a:latin typeface="Arial" pitchFamily="34" charset="0"/>
                <a:cs typeface="Arial" pitchFamily="34" charset="0"/>
              </a:rPr>
              <a:t>M</a:t>
            </a:r>
            <a:endParaRPr lang="es-EC" sz="1100" dirty="0">
              <a:solidFill>
                <a:schemeClr val="tx1"/>
              </a:solidFill>
              <a:latin typeface="Arial" pitchFamily="34" charset="0"/>
              <a:cs typeface="Arial" pitchFamily="34" charset="0"/>
            </a:endParaRPr>
          </a:p>
        </p:txBody>
      </p:sp>
      <p:sp>
        <p:nvSpPr>
          <p:cNvPr id="23568" name="Rectangle 16"/>
          <p:cNvSpPr>
            <a:spLocks noChangeArrowheads="1"/>
          </p:cNvSpPr>
          <p:nvPr/>
        </p:nvSpPr>
        <p:spPr bwMode="auto">
          <a:xfrm>
            <a:off x="5494338" y="4005263"/>
            <a:ext cx="360362" cy="2159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a:spcAft>
                <a:spcPts val="1000"/>
              </a:spcAft>
              <a:defRPr/>
            </a:pPr>
            <a:r>
              <a:rPr lang="es-EC" sz="1100" dirty="0">
                <a:solidFill>
                  <a:schemeClr val="tx1"/>
                </a:solidFill>
                <a:latin typeface="Arial" pitchFamily="34" charset="0"/>
                <a:cs typeface="Arial" pitchFamily="34" charset="0"/>
              </a:rPr>
              <a:t>X</a:t>
            </a:r>
          </a:p>
        </p:txBody>
      </p:sp>
      <p:cxnSp>
        <p:nvCxnSpPr>
          <p:cNvPr id="23572" name="AutoShape 17"/>
          <p:cNvCxnSpPr>
            <a:cxnSpLocks noChangeShapeType="1"/>
          </p:cNvCxnSpPr>
          <p:nvPr/>
        </p:nvCxnSpPr>
        <p:spPr bwMode="auto">
          <a:xfrm>
            <a:off x="5207000" y="3716338"/>
            <a:ext cx="0" cy="142875"/>
          </a:xfrm>
          <a:prstGeom prst="straightConnector1">
            <a:avLst/>
          </a:prstGeom>
          <a:noFill/>
          <a:ln w="9525">
            <a:solidFill>
              <a:srgbClr val="000000"/>
            </a:solidFill>
            <a:round/>
            <a:headEnd/>
            <a:tailEnd type="triangle" w="med" len="med"/>
          </a:ln>
        </p:spPr>
      </p:cxnSp>
      <p:sp>
        <p:nvSpPr>
          <p:cNvPr id="23570" name="Rectangle 18"/>
          <p:cNvSpPr>
            <a:spLocks noChangeArrowheads="1"/>
          </p:cNvSpPr>
          <p:nvPr/>
        </p:nvSpPr>
        <p:spPr bwMode="auto">
          <a:xfrm>
            <a:off x="4630961" y="2564904"/>
            <a:ext cx="1080120" cy="2880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Aft>
                <a:spcPts val="1000"/>
              </a:spcAft>
              <a:defRPr/>
            </a:pPr>
            <a:r>
              <a:rPr lang="es-EC" sz="1100" b="1" dirty="0">
                <a:solidFill>
                  <a:schemeClr val="tx1"/>
                </a:solidFill>
                <a:latin typeface="Arial" pitchFamily="34" charset="0"/>
                <a:cs typeface="Arial" pitchFamily="34" charset="0"/>
              </a:rPr>
              <a:t>Importador</a:t>
            </a:r>
          </a:p>
        </p:txBody>
      </p:sp>
      <p:sp>
        <p:nvSpPr>
          <p:cNvPr id="23571" name="Rectangle 19"/>
          <p:cNvSpPr>
            <a:spLocks noChangeArrowheads="1"/>
          </p:cNvSpPr>
          <p:nvPr/>
        </p:nvSpPr>
        <p:spPr bwMode="auto">
          <a:xfrm>
            <a:off x="7654925" y="3068638"/>
            <a:ext cx="1223963" cy="1512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spcAft>
                <a:spcPts val="1000"/>
              </a:spcAft>
              <a:defRPr/>
            </a:pPr>
            <a:r>
              <a:rPr lang="es-EC" sz="1100" dirty="0">
                <a:solidFill>
                  <a:schemeClr val="tx1"/>
                </a:solidFill>
                <a:latin typeface="Arial" pitchFamily="34" charset="0"/>
                <a:cs typeface="Arial" pitchFamily="34" charset="0"/>
              </a:rPr>
              <a:t>Realiza los trámites de importación: </a:t>
            </a:r>
          </a:p>
          <a:p>
            <a:pPr algn="ctr">
              <a:buFont typeface="Arial" pitchFamily="34" charset="0"/>
              <a:buChar char="•"/>
              <a:defRPr/>
            </a:pPr>
            <a:r>
              <a:rPr lang="es-EC" sz="1100" dirty="0">
                <a:solidFill>
                  <a:schemeClr val="tx1"/>
                </a:solidFill>
                <a:latin typeface="Arial" pitchFamily="34" charset="0"/>
                <a:cs typeface="Arial" pitchFamily="34" charset="0"/>
              </a:rPr>
              <a:t>Transporte internacional</a:t>
            </a:r>
          </a:p>
          <a:p>
            <a:pPr algn="ctr">
              <a:buFont typeface="Arial" pitchFamily="34" charset="0"/>
              <a:buChar char="•"/>
              <a:defRPr/>
            </a:pPr>
            <a:r>
              <a:rPr lang="es-EC" sz="1100" dirty="0">
                <a:solidFill>
                  <a:schemeClr val="tx1"/>
                </a:solidFill>
                <a:latin typeface="Arial" pitchFamily="34" charset="0"/>
                <a:cs typeface="Arial" pitchFamily="34" charset="0"/>
              </a:rPr>
              <a:t>Seguro</a:t>
            </a:r>
          </a:p>
          <a:p>
            <a:pPr algn="ctr">
              <a:buFont typeface="Arial" pitchFamily="34" charset="0"/>
              <a:buChar char="•"/>
              <a:defRPr/>
            </a:pPr>
            <a:r>
              <a:rPr lang="es-EC" sz="1100" dirty="0">
                <a:solidFill>
                  <a:schemeClr val="tx1"/>
                </a:solidFill>
                <a:latin typeface="Arial" pitchFamily="34" charset="0"/>
                <a:cs typeface="Arial" pitchFamily="34" charset="0"/>
              </a:rPr>
              <a:t>Nacionalización</a:t>
            </a:r>
          </a:p>
        </p:txBody>
      </p:sp>
      <p:sp>
        <p:nvSpPr>
          <p:cNvPr id="3" name="Rectangle 20"/>
          <p:cNvSpPr>
            <a:spLocks noChangeArrowheads="1"/>
          </p:cNvSpPr>
          <p:nvPr/>
        </p:nvSpPr>
        <p:spPr bwMode="auto">
          <a:xfrm>
            <a:off x="7583289" y="2564904"/>
            <a:ext cx="1381199" cy="2880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Aft>
                <a:spcPts val="1000"/>
              </a:spcAft>
              <a:defRPr/>
            </a:pPr>
            <a:r>
              <a:rPr lang="es-EC" sz="1100" b="1" dirty="0">
                <a:solidFill>
                  <a:schemeClr val="tx1"/>
                </a:solidFill>
                <a:latin typeface="Arial" pitchFamily="34" charset="0"/>
                <a:cs typeface="Arial" pitchFamily="34" charset="0"/>
              </a:rPr>
              <a:t>Importador</a:t>
            </a:r>
          </a:p>
        </p:txBody>
      </p:sp>
      <p:cxnSp>
        <p:nvCxnSpPr>
          <p:cNvPr id="23573" name="AutoShape 21"/>
          <p:cNvCxnSpPr>
            <a:cxnSpLocks noChangeShapeType="1"/>
          </p:cNvCxnSpPr>
          <p:nvPr/>
        </p:nvCxnSpPr>
        <p:spPr bwMode="auto">
          <a:xfrm flipV="1">
            <a:off x="7524328" y="3356992"/>
            <a:ext cx="0" cy="704850"/>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cxnSp>
        <p:nvCxnSpPr>
          <p:cNvPr id="23574" name="AutoShape 22"/>
          <p:cNvCxnSpPr>
            <a:cxnSpLocks noChangeShapeType="1"/>
          </p:cNvCxnSpPr>
          <p:nvPr/>
        </p:nvCxnSpPr>
        <p:spPr bwMode="auto">
          <a:xfrm>
            <a:off x="7511281" y="3365500"/>
            <a:ext cx="123825" cy="0"/>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pic>
        <p:nvPicPr>
          <p:cNvPr id="23582" name="Imagen 10" descr="http://peccataminuta.files.wordpress.com/2006/07/pepe.jpg"/>
          <p:cNvPicPr>
            <a:picLocks noChangeAspect="1" noChangeArrowheads="1"/>
          </p:cNvPicPr>
          <p:nvPr/>
        </p:nvPicPr>
        <p:blipFill>
          <a:blip r:embed="rId2" cstate="print"/>
          <a:srcRect t="14799" b="24001"/>
          <a:stretch>
            <a:fillRect/>
          </a:stretch>
        </p:blipFill>
        <p:spPr bwMode="auto">
          <a:xfrm>
            <a:off x="4475163" y="1238250"/>
            <a:ext cx="1741487" cy="1068388"/>
          </a:xfrm>
          <a:prstGeom prst="rect">
            <a:avLst/>
          </a:prstGeom>
          <a:noFill/>
          <a:ln w="9525">
            <a:noFill/>
            <a:miter lim="800000"/>
            <a:headEnd/>
            <a:tailEnd/>
          </a:ln>
        </p:spPr>
      </p:pic>
      <p:pic>
        <p:nvPicPr>
          <p:cNvPr id="23583" name="Imagen 7" descr="http://cavanilles.edu.gva.es/images/alemania1.png_640_640.jpg"/>
          <p:cNvPicPr>
            <a:picLocks noChangeAspect="1" noChangeArrowheads="1"/>
          </p:cNvPicPr>
          <p:nvPr/>
        </p:nvPicPr>
        <p:blipFill>
          <a:blip r:embed="rId3" cstate="print"/>
          <a:srcRect l="19792" r="20833"/>
          <a:stretch>
            <a:fillRect/>
          </a:stretch>
        </p:blipFill>
        <p:spPr bwMode="auto">
          <a:xfrm>
            <a:off x="1030288" y="2420938"/>
            <a:ext cx="431800" cy="549275"/>
          </a:xfrm>
          <a:prstGeom prst="rect">
            <a:avLst/>
          </a:prstGeom>
          <a:noFill/>
          <a:ln w="9525">
            <a:noFill/>
            <a:miter lim="800000"/>
            <a:headEnd/>
            <a:tailEnd/>
          </a:ln>
        </p:spPr>
      </p:pic>
      <p:pic>
        <p:nvPicPr>
          <p:cNvPr id="23584" name="Imagen 1" descr="http://estrategiaydesarrollo.files.wordpress.com/2011/06/ecuador_flag_map.png"/>
          <p:cNvPicPr>
            <a:picLocks noChangeAspect="1" noChangeArrowheads="1"/>
          </p:cNvPicPr>
          <p:nvPr/>
        </p:nvPicPr>
        <p:blipFill>
          <a:blip r:embed="rId4" cstate="print"/>
          <a:srcRect/>
          <a:stretch>
            <a:fillRect/>
          </a:stretch>
        </p:blipFill>
        <p:spPr bwMode="auto">
          <a:xfrm>
            <a:off x="2759075" y="2492375"/>
            <a:ext cx="360363" cy="511175"/>
          </a:xfrm>
          <a:prstGeom prst="rect">
            <a:avLst/>
          </a:prstGeom>
          <a:noFill/>
          <a:ln w="9525">
            <a:noFill/>
            <a:miter lim="800000"/>
            <a:headEnd/>
            <a:tailEnd/>
          </a:ln>
        </p:spPr>
      </p:pic>
      <p:pic>
        <p:nvPicPr>
          <p:cNvPr id="23585" name="Imagen 7" descr="http://cavanilles.edu.gva.es/images/alemania1.png_640_640.jpg"/>
          <p:cNvPicPr>
            <a:picLocks noChangeAspect="1" noChangeArrowheads="1"/>
          </p:cNvPicPr>
          <p:nvPr/>
        </p:nvPicPr>
        <p:blipFill>
          <a:blip r:embed="rId3" cstate="print"/>
          <a:srcRect l="19792" r="20833"/>
          <a:stretch>
            <a:fillRect/>
          </a:stretch>
        </p:blipFill>
        <p:spPr bwMode="auto">
          <a:xfrm>
            <a:off x="7223125" y="2420938"/>
            <a:ext cx="288925" cy="549275"/>
          </a:xfrm>
          <a:prstGeom prst="rect">
            <a:avLst/>
          </a:prstGeom>
          <a:noFill/>
          <a:ln w="9525">
            <a:noFill/>
            <a:miter lim="800000"/>
            <a:headEnd/>
            <a:tailEnd/>
          </a:ln>
        </p:spPr>
      </p:pic>
      <p:pic>
        <p:nvPicPr>
          <p:cNvPr id="23586" name="Imagen 7" descr="http://cavanilles.edu.gva.es/images/alemania1.png_640_640.jpg"/>
          <p:cNvPicPr>
            <a:picLocks noChangeAspect="1" noChangeArrowheads="1"/>
          </p:cNvPicPr>
          <p:nvPr/>
        </p:nvPicPr>
        <p:blipFill>
          <a:blip r:embed="rId3" cstate="print"/>
          <a:srcRect l="19792" r="20833"/>
          <a:stretch>
            <a:fillRect/>
          </a:stretch>
        </p:blipFill>
        <p:spPr bwMode="auto">
          <a:xfrm>
            <a:off x="4270375" y="2420938"/>
            <a:ext cx="360363" cy="549275"/>
          </a:xfrm>
          <a:prstGeom prst="rect">
            <a:avLst/>
          </a:prstGeom>
          <a:noFill/>
          <a:ln w="9525">
            <a:noFill/>
            <a:miter lim="800000"/>
            <a:headEnd/>
            <a:tailEnd/>
          </a:ln>
        </p:spPr>
      </p:pic>
      <p:cxnSp>
        <p:nvCxnSpPr>
          <p:cNvPr id="38" name="37 Conector recto de flecha"/>
          <p:cNvCxnSpPr>
            <a:stCxn id="23554" idx="2"/>
            <a:endCxn id="23558" idx="0"/>
          </p:cNvCxnSpPr>
          <p:nvPr/>
        </p:nvCxnSpPr>
        <p:spPr>
          <a:xfrm flipH="1">
            <a:off x="2003425" y="3644900"/>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4775200" y="3860800"/>
            <a:ext cx="936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4775200" y="3860800"/>
            <a:ext cx="0" cy="144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5711825" y="3860800"/>
            <a:ext cx="0" cy="144463"/>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1"/>
          <p:cNvSpPr>
            <a:spLocks noChangeArrowheads="1"/>
          </p:cNvSpPr>
          <p:nvPr/>
        </p:nvSpPr>
        <p:spPr bwMode="auto">
          <a:xfrm>
            <a:off x="4572000" y="4509120"/>
            <a:ext cx="1296987" cy="5762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just">
              <a:spcAft>
                <a:spcPts val="1000"/>
              </a:spcAft>
              <a:defRPr/>
            </a:pPr>
            <a:r>
              <a:rPr lang="es-EC" sz="1100" dirty="0">
                <a:solidFill>
                  <a:schemeClr val="tx1"/>
                </a:solidFill>
                <a:latin typeface="Arial" pitchFamily="34" charset="0"/>
                <a:cs typeface="Arial" pitchFamily="34" charset="0"/>
              </a:rPr>
              <a:t>Negocian en términos FOB y firman el contrato</a:t>
            </a:r>
          </a:p>
        </p:txBody>
      </p:sp>
      <p:cxnSp>
        <p:nvCxnSpPr>
          <p:cNvPr id="54" name="53 Conector recto de flecha"/>
          <p:cNvCxnSpPr>
            <a:stCxn id="23556" idx="2"/>
            <a:endCxn id="23563" idx="0"/>
          </p:cNvCxnSpPr>
          <p:nvPr/>
        </p:nvCxnSpPr>
        <p:spPr>
          <a:xfrm flipH="1">
            <a:off x="3767138" y="3789363"/>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Rectangle 5"/>
          <p:cNvSpPr>
            <a:spLocks noChangeArrowheads="1"/>
          </p:cNvSpPr>
          <p:nvPr/>
        </p:nvSpPr>
        <p:spPr bwMode="auto">
          <a:xfrm>
            <a:off x="3118793" y="2564904"/>
            <a:ext cx="1080120" cy="2880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spcAft>
                <a:spcPts val="1000"/>
              </a:spcAft>
              <a:defRPr/>
            </a:pPr>
            <a:r>
              <a:rPr lang="es-EC" sz="1100" b="1" dirty="0">
                <a:solidFill>
                  <a:schemeClr val="tx1"/>
                </a:solidFill>
                <a:latin typeface="Arial" pitchFamily="34" charset="0"/>
                <a:cs typeface="Arial" pitchFamily="34" charset="0"/>
              </a:rPr>
              <a:t>Exportador</a:t>
            </a:r>
            <a:r>
              <a:rPr lang="es-EC" sz="1600" dirty="0">
                <a:solidFill>
                  <a:schemeClr val="tx1"/>
                </a:solidFill>
                <a:latin typeface="Arial" pitchFamily="34" charset="0"/>
                <a:cs typeface="Arial" pitchFamily="34" charset="0"/>
              </a:rPr>
              <a:t> </a:t>
            </a:r>
          </a:p>
        </p:txBody>
      </p:sp>
      <p:pic>
        <p:nvPicPr>
          <p:cNvPr id="23596" name="Imagen 1" descr="http://estrategiaydesarrollo.files.wordpress.com/2011/06/ecuador_flag_map.png"/>
          <p:cNvPicPr>
            <a:picLocks noChangeAspect="1" noChangeArrowheads="1"/>
          </p:cNvPicPr>
          <p:nvPr/>
        </p:nvPicPr>
        <p:blipFill>
          <a:blip r:embed="rId4" cstate="print"/>
          <a:srcRect/>
          <a:stretch>
            <a:fillRect/>
          </a:stretch>
        </p:blipFill>
        <p:spPr bwMode="auto">
          <a:xfrm>
            <a:off x="5783263" y="2420938"/>
            <a:ext cx="360362" cy="509587"/>
          </a:xfrm>
          <a:prstGeom prst="rect">
            <a:avLst/>
          </a:prstGeom>
          <a:noFill/>
          <a:ln w="9525">
            <a:noFill/>
            <a:miter lim="800000"/>
            <a:headEnd/>
            <a:tailEnd/>
          </a:ln>
        </p:spPr>
      </p:pic>
      <p:sp>
        <p:nvSpPr>
          <p:cNvPr id="70" name="69 Rectángulo"/>
          <p:cNvSpPr/>
          <p:nvPr/>
        </p:nvSpPr>
        <p:spPr>
          <a:xfrm>
            <a:off x="4657725" y="5213970"/>
            <a:ext cx="1079500" cy="4318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s-EC" sz="1100" dirty="0">
                <a:solidFill>
                  <a:schemeClr val="tx1"/>
                </a:solidFill>
                <a:latin typeface="Arial" pitchFamily="34" charset="0"/>
                <a:cs typeface="Arial" pitchFamily="34" charset="0"/>
              </a:rPr>
              <a:t>Solicita la compra</a:t>
            </a:r>
          </a:p>
        </p:txBody>
      </p:sp>
      <p:sp>
        <p:nvSpPr>
          <p:cNvPr id="72" name="71 Rectángulo"/>
          <p:cNvSpPr/>
          <p:nvPr/>
        </p:nvSpPr>
        <p:spPr>
          <a:xfrm>
            <a:off x="6143625" y="2997200"/>
            <a:ext cx="1008063" cy="863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defRPr/>
            </a:pPr>
            <a:r>
              <a:rPr lang="es-EC" sz="1100" dirty="0">
                <a:solidFill>
                  <a:schemeClr val="tx1"/>
                </a:solidFill>
                <a:latin typeface="Arial" pitchFamily="34" charset="0"/>
                <a:cs typeface="Arial" pitchFamily="34" charset="0"/>
              </a:rPr>
              <a:t>Emite Factura,</a:t>
            </a:r>
          </a:p>
          <a:p>
            <a:pPr>
              <a:defRPr/>
            </a:pPr>
            <a:r>
              <a:rPr lang="es-EC" sz="1100" dirty="0">
                <a:solidFill>
                  <a:schemeClr val="tx1"/>
                </a:solidFill>
                <a:latin typeface="Arial" pitchFamily="34" charset="0"/>
                <a:cs typeface="Arial" pitchFamily="34" charset="0"/>
              </a:rPr>
              <a:t>Obtiene </a:t>
            </a:r>
          </a:p>
          <a:p>
            <a:pPr>
              <a:defRPr/>
            </a:pPr>
            <a:r>
              <a:rPr lang="es-EC" sz="1100" dirty="0">
                <a:solidFill>
                  <a:schemeClr val="tx1"/>
                </a:solidFill>
                <a:latin typeface="Arial" pitchFamily="34" charset="0"/>
                <a:cs typeface="Arial" pitchFamily="34" charset="0"/>
              </a:rPr>
              <a:t>Certificado de Origen</a:t>
            </a:r>
          </a:p>
        </p:txBody>
      </p:sp>
      <p:sp>
        <p:nvSpPr>
          <p:cNvPr id="73" name="72 Rectángulo"/>
          <p:cNvSpPr/>
          <p:nvPr/>
        </p:nvSpPr>
        <p:spPr>
          <a:xfrm>
            <a:off x="6143625" y="4005263"/>
            <a:ext cx="1008063" cy="1439862"/>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EC" sz="1100" dirty="0">
                <a:solidFill>
                  <a:schemeClr val="tx1"/>
                </a:solidFill>
                <a:latin typeface="Arial" pitchFamily="34" charset="0"/>
                <a:cs typeface="Arial" pitchFamily="34" charset="0"/>
              </a:rPr>
              <a:t>Se encarga del transporte interno de la mercancía hasta el puerto de embarque</a:t>
            </a:r>
          </a:p>
        </p:txBody>
      </p:sp>
      <p:sp>
        <p:nvSpPr>
          <p:cNvPr id="41" name="40 Rectángulo"/>
          <p:cNvSpPr/>
          <p:nvPr/>
        </p:nvSpPr>
        <p:spPr>
          <a:xfrm>
            <a:off x="7596336" y="4725144"/>
            <a:ext cx="1296988" cy="57626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1100" dirty="0">
                <a:latin typeface="Arial" pitchFamily="34" charset="0"/>
                <a:cs typeface="Arial" pitchFamily="34" charset="0"/>
              </a:rPr>
              <a:t>Realiza el pago de la </a:t>
            </a:r>
            <a:r>
              <a:rPr lang="es-EC" sz="1100" dirty="0" smtClean="0">
                <a:latin typeface="Arial" pitchFamily="34" charset="0"/>
                <a:cs typeface="Arial" pitchFamily="34" charset="0"/>
              </a:rPr>
              <a:t>mercancía-pago directo</a:t>
            </a:r>
            <a:endParaRPr lang="es-EC" sz="1100" dirty="0">
              <a:latin typeface="Arial" pitchFamily="34" charset="0"/>
              <a:cs typeface="Arial" pitchFamily="34" charset="0"/>
            </a:endParaRPr>
          </a:p>
        </p:txBody>
      </p:sp>
      <p:cxnSp>
        <p:nvCxnSpPr>
          <p:cNvPr id="42" name="AutoShape 14"/>
          <p:cNvCxnSpPr>
            <a:cxnSpLocks noChangeShapeType="1"/>
          </p:cNvCxnSpPr>
          <p:nvPr/>
        </p:nvCxnSpPr>
        <p:spPr bwMode="auto">
          <a:xfrm>
            <a:off x="4414937" y="4005064"/>
            <a:ext cx="123825" cy="1588"/>
          </a:xfrm>
          <a:prstGeom prst="straightConnector1">
            <a:avLst/>
          </a:prstGeom>
          <a:ln>
            <a:headEnd/>
            <a:tailEnd/>
          </a:ln>
        </p:spPr>
        <p:style>
          <a:lnRef idx="3">
            <a:schemeClr val="accent3"/>
          </a:lnRef>
          <a:fillRef idx="0">
            <a:schemeClr val="accent3"/>
          </a:fillRef>
          <a:effectRef idx="2">
            <a:schemeClr val="accent3"/>
          </a:effectRef>
          <a:fontRef idx="minor">
            <a:schemeClr val="tx1"/>
          </a:fontRef>
        </p:style>
      </p:cxnSp>
      <p:cxnSp>
        <p:nvCxnSpPr>
          <p:cNvPr id="46" name="AutoShape 9"/>
          <p:cNvCxnSpPr>
            <a:cxnSpLocks noChangeShapeType="1"/>
          </p:cNvCxnSpPr>
          <p:nvPr/>
        </p:nvCxnSpPr>
        <p:spPr bwMode="auto">
          <a:xfrm>
            <a:off x="2830513" y="3933825"/>
            <a:ext cx="215900"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cxnSp>
        <p:nvCxnSpPr>
          <p:cNvPr id="48" name="AutoShape 22"/>
          <p:cNvCxnSpPr>
            <a:cxnSpLocks noChangeShapeType="1"/>
          </p:cNvCxnSpPr>
          <p:nvPr/>
        </p:nvCxnSpPr>
        <p:spPr bwMode="auto">
          <a:xfrm>
            <a:off x="7164288" y="4077072"/>
            <a:ext cx="339849" cy="0"/>
          </a:xfrm>
          <a:prstGeom prst="straightConnector1">
            <a:avLst/>
          </a:prstGeom>
          <a:ln>
            <a:headEnd/>
            <a:tailEnd/>
          </a:ln>
        </p:spPr>
        <p:style>
          <a:lnRef idx="3">
            <a:schemeClr val="accent5"/>
          </a:lnRef>
          <a:fillRef idx="0">
            <a:schemeClr val="accent5"/>
          </a:fillRef>
          <a:effectRef idx="2">
            <a:schemeClr val="accent5"/>
          </a:effectRef>
          <a:fontRef idx="minor">
            <a:schemeClr val="tx1"/>
          </a:fontRef>
        </p:style>
      </p:cxnSp>
      <p:cxnSp>
        <p:nvCxnSpPr>
          <p:cNvPr id="47" name="46 Conector recto"/>
          <p:cNvCxnSpPr>
            <a:endCxn id="70" idx="0"/>
          </p:cNvCxnSpPr>
          <p:nvPr/>
        </p:nvCxnSpPr>
        <p:spPr>
          <a:xfrm flipH="1">
            <a:off x="5197475" y="5085383"/>
            <a:ext cx="22225" cy="128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AutoShape 22"/>
          <p:cNvCxnSpPr>
            <a:cxnSpLocks noChangeShapeType="1"/>
          </p:cNvCxnSpPr>
          <p:nvPr/>
        </p:nvCxnSpPr>
        <p:spPr bwMode="auto">
          <a:xfrm>
            <a:off x="5796359" y="5445224"/>
            <a:ext cx="215801" cy="0"/>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52" name="AutoShape 21"/>
          <p:cNvCxnSpPr>
            <a:cxnSpLocks noChangeShapeType="1"/>
          </p:cNvCxnSpPr>
          <p:nvPr/>
        </p:nvCxnSpPr>
        <p:spPr bwMode="auto">
          <a:xfrm flipV="1">
            <a:off x="6012160" y="3429000"/>
            <a:ext cx="0" cy="2016224"/>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57" name="AutoShape 22"/>
          <p:cNvCxnSpPr>
            <a:cxnSpLocks noChangeShapeType="1"/>
            <a:endCxn id="72" idx="1"/>
          </p:cNvCxnSpPr>
          <p:nvPr/>
        </p:nvCxnSpPr>
        <p:spPr bwMode="auto">
          <a:xfrm>
            <a:off x="5999113" y="3429000"/>
            <a:ext cx="144512" cy="0"/>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sp>
        <p:nvSpPr>
          <p:cNvPr id="51" name="50 Rectángulo"/>
          <p:cNvSpPr/>
          <p:nvPr/>
        </p:nvSpPr>
        <p:spPr>
          <a:xfrm>
            <a:off x="1358900" y="141288"/>
            <a:ext cx="4868863" cy="584200"/>
          </a:xfrm>
          <a:prstGeom prst="rect">
            <a:avLst/>
          </a:prstGeom>
        </p:spPr>
        <p:txBody>
          <a:bodyPr>
            <a:spAutoFit/>
          </a:bodyPr>
          <a:lstStyle/>
          <a:p>
            <a:pPr>
              <a:defRPr/>
            </a:pPr>
            <a:r>
              <a:rPr lang="es-EC" sz="3200" b="1" dirty="0">
                <a:solidFill>
                  <a:schemeClr val="tx2">
                    <a:satMod val="130000"/>
                  </a:schemeClr>
                </a:solidFill>
              </a:rPr>
              <a:t>COMERCIO EXTERIOR</a:t>
            </a:r>
            <a:endParaRPr lang="es-ES" sz="3200" dirty="0"/>
          </a:p>
        </p:txBody>
      </p:sp>
      <p:pic>
        <p:nvPicPr>
          <p:cNvPr id="53" name="Picture 4" descr="https://cristianpebu.files.wordpress.com/2014/08/camayoc.png"/>
          <p:cNvPicPr>
            <a:picLocks noChangeAspect="1" noChangeArrowheads="1"/>
          </p:cNvPicPr>
          <p:nvPr/>
        </p:nvPicPr>
        <p:blipFill>
          <a:blip r:embed="rId5"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58" name="57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6"/>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6"/>
                <a:tile tx="0" ty="0" sx="100000" sy="100000" flip="none" algn="tl"/>
              </a:blipFill>
              <a:effectLst>
                <a:outerShdw blurRad="41275" dist="20320" dir="1800000" algn="tl" rotWithShape="0">
                  <a:srgbClr val="000000">
                    <a:alpha val="40000"/>
                  </a:srgbClr>
                </a:outerShdw>
              </a:effectLst>
              <a:latin typeface="+mn-lt"/>
              <a:cs typeface="+mn-cs"/>
            </a:endParaRPr>
          </a:p>
        </p:txBody>
      </p:sp>
      <p:cxnSp>
        <p:nvCxnSpPr>
          <p:cNvPr id="56" name="55 Conector recto"/>
          <p:cNvCxnSpPr/>
          <p:nvPr/>
        </p:nvCxnSpPr>
        <p:spPr>
          <a:xfrm>
            <a:off x="4788024" y="4365104"/>
            <a:ext cx="936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a:off x="4788024" y="4221088"/>
            <a:ext cx="0" cy="144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a:off x="5724128" y="4220641"/>
            <a:ext cx="0" cy="144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AutoShape 17"/>
          <p:cNvCxnSpPr>
            <a:cxnSpLocks noChangeShapeType="1"/>
          </p:cNvCxnSpPr>
          <p:nvPr/>
        </p:nvCxnSpPr>
        <p:spPr bwMode="auto">
          <a:xfrm>
            <a:off x="5220072" y="4365104"/>
            <a:ext cx="0" cy="142875"/>
          </a:xfrm>
          <a:prstGeom prst="straightConnector1">
            <a:avLst/>
          </a:prstGeom>
          <a:noFill/>
          <a:ln w="9525">
            <a:solidFill>
              <a:srgbClr val="000000"/>
            </a:solidFill>
            <a:round/>
            <a:headEnd/>
            <a:tailEnd type="triangle" w="med" len="med"/>
          </a:ln>
        </p:spPr>
      </p:cxnSp>
      <p:cxnSp>
        <p:nvCxnSpPr>
          <p:cNvPr id="69" name="AutoShape 17"/>
          <p:cNvCxnSpPr>
            <a:cxnSpLocks noChangeShapeType="1"/>
          </p:cNvCxnSpPr>
          <p:nvPr/>
        </p:nvCxnSpPr>
        <p:spPr bwMode="auto">
          <a:xfrm>
            <a:off x="6588224" y="3868738"/>
            <a:ext cx="0" cy="142875"/>
          </a:xfrm>
          <a:prstGeom prst="straightConnector1">
            <a:avLst/>
          </a:prstGeom>
          <a:noFill/>
          <a:ln w="9525">
            <a:solidFill>
              <a:srgbClr val="000000"/>
            </a:solidFill>
            <a:round/>
            <a:headEnd/>
            <a:tailEnd type="triangle" w="med" len="med"/>
          </a:ln>
        </p:spPr>
      </p:cxnSp>
      <p:cxnSp>
        <p:nvCxnSpPr>
          <p:cNvPr id="85" name="AutoShape 17"/>
          <p:cNvCxnSpPr>
            <a:cxnSpLocks noChangeShapeType="1"/>
          </p:cNvCxnSpPr>
          <p:nvPr/>
        </p:nvCxnSpPr>
        <p:spPr bwMode="auto">
          <a:xfrm>
            <a:off x="8316416" y="4581128"/>
            <a:ext cx="0" cy="142875"/>
          </a:xfrm>
          <a:prstGeom prst="straightConnector1">
            <a:avLst/>
          </a:prstGeom>
          <a:noFill/>
          <a:ln w="9525">
            <a:solidFill>
              <a:srgbClr val="000000"/>
            </a:solidFill>
            <a:round/>
            <a:headEnd/>
            <a:tailEnd type="triangle"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8" name="Rectangle 62"/>
          <p:cNvSpPr>
            <a:spLocks noChangeArrowheads="1"/>
          </p:cNvSpPr>
          <p:nvPr/>
        </p:nvSpPr>
        <p:spPr bwMode="auto">
          <a:xfrm>
            <a:off x="6859302" y="2564904"/>
            <a:ext cx="898004" cy="2880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Aft>
                <a:spcPts val="1000"/>
              </a:spcAft>
              <a:defRPr/>
            </a:pPr>
            <a:r>
              <a:rPr lang="es-EC" sz="1200" b="1" dirty="0">
                <a:solidFill>
                  <a:schemeClr val="tx1"/>
                </a:solidFill>
                <a:latin typeface="Arial" pitchFamily="34" charset="0"/>
                <a:cs typeface="Arial" pitchFamily="34" charset="0"/>
              </a:rPr>
              <a:t>Cubicaje</a:t>
            </a:r>
          </a:p>
        </p:txBody>
      </p:sp>
      <p:sp>
        <p:nvSpPr>
          <p:cNvPr id="24658" name="Rectangle 82"/>
          <p:cNvSpPr>
            <a:spLocks noChangeArrowheads="1"/>
          </p:cNvSpPr>
          <p:nvPr/>
        </p:nvSpPr>
        <p:spPr bwMode="auto">
          <a:xfrm>
            <a:off x="2868613" y="830263"/>
            <a:ext cx="3671887" cy="3603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a:spcAft>
                <a:spcPts val="1000"/>
              </a:spcAft>
              <a:defRPr/>
            </a:pPr>
            <a:r>
              <a:rPr lang="es-EC" sz="1600" b="1" dirty="0">
                <a:solidFill>
                  <a:schemeClr val="tx1"/>
                </a:solidFill>
                <a:latin typeface="Arial" pitchFamily="34" charset="0"/>
                <a:cs typeface="Arial" pitchFamily="34" charset="0"/>
              </a:rPr>
              <a:t>Logística</a:t>
            </a:r>
            <a:endParaRPr lang="es-EC" sz="1600" dirty="0">
              <a:solidFill>
                <a:schemeClr val="tx1"/>
              </a:solidFill>
              <a:latin typeface="Arial" pitchFamily="34" charset="0"/>
              <a:cs typeface="Arial" pitchFamily="34" charset="0"/>
            </a:endParaRPr>
          </a:p>
        </p:txBody>
      </p:sp>
      <p:pic>
        <p:nvPicPr>
          <p:cNvPr id="24582" name="39 Imagen"/>
          <p:cNvPicPr>
            <a:picLocks noChangeAspect="1" noChangeArrowheads="1"/>
          </p:cNvPicPr>
          <p:nvPr/>
        </p:nvPicPr>
        <p:blipFill>
          <a:blip r:embed="rId2" cstate="print"/>
          <a:srcRect l="22403" t="34782" r="64697" b="12173"/>
          <a:stretch>
            <a:fillRect/>
          </a:stretch>
        </p:blipFill>
        <p:spPr bwMode="auto">
          <a:xfrm>
            <a:off x="1187450" y="1844675"/>
            <a:ext cx="720725" cy="863600"/>
          </a:xfrm>
          <a:prstGeom prst="rect">
            <a:avLst/>
          </a:prstGeom>
          <a:noFill/>
          <a:ln w="9525">
            <a:noFill/>
            <a:miter lim="800000"/>
            <a:headEnd/>
            <a:tailEnd/>
          </a:ln>
        </p:spPr>
      </p:pic>
      <p:pic>
        <p:nvPicPr>
          <p:cNvPr id="24583" name="Picture 2" descr="http://siloreg.com/images/envoltorio.jpg"/>
          <p:cNvPicPr>
            <a:picLocks noChangeAspect="1" noChangeArrowheads="1"/>
          </p:cNvPicPr>
          <p:nvPr/>
        </p:nvPicPr>
        <p:blipFill>
          <a:blip r:embed="rId3" cstate="print"/>
          <a:srcRect/>
          <a:stretch>
            <a:fillRect/>
          </a:stretch>
        </p:blipFill>
        <p:spPr bwMode="auto">
          <a:xfrm>
            <a:off x="1116013" y="3500438"/>
            <a:ext cx="1008062" cy="1081087"/>
          </a:xfrm>
          <a:prstGeom prst="rect">
            <a:avLst/>
          </a:prstGeom>
          <a:noFill/>
          <a:ln w="9525">
            <a:noFill/>
            <a:miter lim="800000"/>
            <a:headEnd/>
            <a:tailEnd/>
          </a:ln>
        </p:spPr>
      </p:pic>
      <p:sp>
        <p:nvSpPr>
          <p:cNvPr id="24584" name="AutoShape 4" descr="Resultado de imagen para empaqu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sp>
        <p:nvSpPr>
          <p:cNvPr id="24585" name="AutoShape 6" descr="Resultado de imagen para empaqu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pic>
        <p:nvPicPr>
          <p:cNvPr id="24586" name="Picture 8" descr="http://hormigasculonas.wikispaces.com/file/view/caja_usb.jpg/250450720/363x363/caja_usb.jpg"/>
          <p:cNvPicPr>
            <a:picLocks noChangeAspect="1" noChangeArrowheads="1"/>
          </p:cNvPicPr>
          <p:nvPr/>
        </p:nvPicPr>
        <p:blipFill>
          <a:blip r:embed="rId4" cstate="print"/>
          <a:srcRect/>
          <a:stretch>
            <a:fillRect/>
          </a:stretch>
        </p:blipFill>
        <p:spPr bwMode="auto">
          <a:xfrm>
            <a:off x="1042988" y="2708275"/>
            <a:ext cx="1008062" cy="865188"/>
          </a:xfrm>
          <a:prstGeom prst="rect">
            <a:avLst/>
          </a:prstGeom>
          <a:noFill/>
          <a:ln w="9525">
            <a:noFill/>
            <a:miter lim="800000"/>
            <a:headEnd/>
            <a:tailEnd/>
          </a:ln>
        </p:spPr>
      </p:pic>
      <p:sp>
        <p:nvSpPr>
          <p:cNvPr id="45" name="44 Flecha izquierda"/>
          <p:cNvSpPr/>
          <p:nvPr/>
        </p:nvSpPr>
        <p:spPr>
          <a:xfrm>
            <a:off x="2051720" y="2060848"/>
            <a:ext cx="936104" cy="432048"/>
          </a:xfrm>
          <a:prstGeom prst="lef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C" sz="1100" dirty="0">
                <a:solidFill>
                  <a:schemeClr val="tx1"/>
                </a:solidFill>
                <a:latin typeface="Arial" pitchFamily="34" charset="0"/>
                <a:cs typeface="Arial" pitchFamily="34" charset="0"/>
              </a:rPr>
              <a:t>Envase</a:t>
            </a:r>
          </a:p>
        </p:txBody>
      </p:sp>
      <p:sp>
        <p:nvSpPr>
          <p:cNvPr id="46" name="45 Flecha izquierda"/>
          <p:cNvSpPr/>
          <p:nvPr/>
        </p:nvSpPr>
        <p:spPr>
          <a:xfrm>
            <a:off x="2051720" y="2852936"/>
            <a:ext cx="936104" cy="432048"/>
          </a:xfrm>
          <a:prstGeom prst="lef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100" dirty="0">
                <a:solidFill>
                  <a:schemeClr val="tx1"/>
                </a:solidFill>
                <a:latin typeface="Arial" pitchFamily="34" charset="0"/>
                <a:cs typeface="Arial" pitchFamily="34" charset="0"/>
              </a:rPr>
              <a:t>Empaque</a:t>
            </a:r>
          </a:p>
        </p:txBody>
      </p:sp>
      <p:sp>
        <p:nvSpPr>
          <p:cNvPr id="47" name="46 Flecha izquierda"/>
          <p:cNvSpPr/>
          <p:nvPr/>
        </p:nvSpPr>
        <p:spPr>
          <a:xfrm>
            <a:off x="2051720" y="3789040"/>
            <a:ext cx="936104" cy="432048"/>
          </a:xfrm>
          <a:prstGeom prst="left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C" sz="1200" dirty="0">
                <a:solidFill>
                  <a:schemeClr val="tx1"/>
                </a:solidFill>
                <a:latin typeface="Arial" pitchFamily="34" charset="0"/>
                <a:cs typeface="Arial" pitchFamily="34" charset="0"/>
              </a:rPr>
              <a:t>Embalaje</a:t>
            </a:r>
          </a:p>
        </p:txBody>
      </p:sp>
      <p:sp>
        <p:nvSpPr>
          <p:cNvPr id="24596" name="AutoShape 10" descr="data:image/jpeg;base64,/9j/4AAQSkZJRgABAQAAAQABAAD/2wCEAAkGBxQSEhQUEhQUFhUUGBQVFBYUFBQUGBQVFBQXFxUXFBYZHCggGBwlHBUVITEhJSkrLi4uFx8zODMsNygtLisBCgoKDg0OGhAQGywkICQsLywsLC0yLCwsLCwsLSwsLCwsLCwtLCwsLCwsLCwsLCwsLCwsLCwsLCwsLCwsLCwsLP/AABEIALkBEQMBIgACEQEDEQH/xAAbAAABBQEBAAAAAAAAAAAAAAACAAEDBAUGB//EAEkQAAEDAQUDCAUHCwIHAQAAAAEAAhEDBBIhMUEFUXETIjJhgZGhsQYUUsHRIzNCcoKS8BVDU2JzsrPC0uHxJKIWY3SDk6PTNP/EABkBAAMBAQEAAAAAAAAAAAAAAAABAgMEBf/EAC4RAAICAAUCBQMDBQAAAAAAAAABAhEDEiExUQQTMkFhcYEUItFCwfAjM1KRsf/aAAwDAQACEQMRAD8A9tCSYJ0gHCSZOgBJ1HWqXWlxyAJMRkOKrbO2i2sCWgi7ni055YtJTAupJk6QCSSSTASdBygmJE7pCJADpJpSlIB0k0p0wEklKSAEkkkgBJJJkAOkmSQAiUkkkAJJJMgBJJJIASSSaUAIpkkkAOkmSQBTZtSicqtP7wCmba6Zyew8Ht+K4f1J3su7CD5hM2ySYh07oafI+aK9RZvQ79rgcj3YpOcAJJAG84Lj7Lsg/Sw8+4fFadOxtGYn62PcMh3JPQNS5atote1zaYLyQWy3oiRHTOHcqOzaNSiHBtznRmScgdAArgTJWOhGtW9tg4Uz73IZqnOqexrQjJSRYURPoF3SqVDGXOA8ghdZhqXni9596C07SpU/nKtNnU57WnsBMlZFv9MbPTLQC55cSBdaQJDS7N0aA9yqKk9hNpFPbVOo2o67RloLg2DJOTp7b/gqjNoVWfQrs+q548lNZ/TahVqFjmuYTmXXbrQW4Enru+Kx6NqOlZo/74HheWqU1ujKoPVM2WeklRv5yqPrCf3gVZpelrx+dafrsHuhZAtlSGw95JLpgipgA3jhiUmWmoXNa4AyQDNJhiSBjzRGeqG+UGXiR0lH0vdryR72+8q3T9LJzpD7NSfAtC45rg5pJp0sBPQc3UDR2GaifcgHkhiJ5tR4ycRqD7Km48Dyz5O/Z6T0zmx4+6fep2ekVA5ucOLHe4FedC5BMVWwQMKoOc7wNyJrxpUrDi1jv5kVAP6noelN2zQP51nabvmrFO203dGow8HtPvXmVF5MxWwAJN6kRAA6pQms6Y5SiY0deaZ3YhGWPIZp8HqrXA5J15ZTrvGXJH6tZgPmrlK32gZCt9moXe9GVchnfmj0dJefN2/aG58uPrMB8wpWel1QZu+9TjyhLIx9xcHdpLjKXpkdeSP3m+8q5T9LQc2N+zU+LUZGPuROnSWC30ppasqdlw/zKaj6R0XHG+z6zc/uk+O9LK+B548mwmVJm2KB/PU+1wb4GFOy1Mdk9h4OB8ilQ7RNKZIKvaLfTYYc9oO6ZJ4NGKTaRSVlgrHqek1AZF7vqsdGInMwNd6m/Kt8kUqbnHOXQxoGUknEa6aGFxuyzRuEVDHRMigXvPMaMHQbow8VjiYlNUaww7ts6f8A4ppexV7mf1plicjYvatH3Xf0pLPuy5Rfbhwyo3ZVYRB7nkLqaQw71hs26z2T2Opn+ZbFjrX2AwRng6JwPUumzmLARD8eKFOCgZyds9PqDH3G06riHOaTDA3mOc12JfIxadFFa/TYgNLabGhxIaXvLpLbs81oGV4a6rg61iJtdoLqjubWrBoB6LBVdAMjrWvXs9H1Vge6XitULZcZJLaIdlGQXWsKNJ1v6nNndvU0dpel1doYTUDBULwOTYwRcuyCXyR0m5LL2ntZxqNY99V4dSp1cXueDygkQ3JHb6lL1NjLoLr1e6bsgQGl0OIwwLUe17dPIU7p5lGmZnA36dMYfc8VcY60khOWlsq24vYKDmU+ZUplxwDedylRom9ESGZKvUFR8c1oAM587KDGBjAkaZq/tS3uuWdkC6WXpkzLatZoG7UqvTDnAwDkTgDk0EnHgCVrCLa1fmZyavRGbQIMOE4gZxiBlKCgyMy48XOPmpB+IwQMOK6aWhjZBSDi4890BxEQ06A5wrD31Aea8gcPhCgZRh5dJg6ThO9WHFLKFkpt9doFyo6dZc8DwcjbtSuG9IE7jlj1kHeVXnJIZI7aHmZbpbYrEEODIziGySOu4Dqe9HZ9sun5oA78dRHt9e5UgUzSp7UeB9x8mpZvSHpDkek0tOJGB1kkpflym5zpa8EkmBJgkmcS3FZYSGff5qPp4cFd2XJr/lqiYbLrzQREM9onVw3qantKgYF8YF0y0DO7hzSdx71gnNIDnT1pPpYFd6R03rrINyrGJIg1G4aacVKy3mD8tjIiao65wceC5IUWh03RJnQJU6IBw8yofSxH32diyu90yWuMj6NJ2BBJxA6gpbRTIDTybTzWTzDm68T0SOrvXEspxOLstXEx3lPTBAMOcDocJ8lL6Thld/0OtLmxjTaMYgOqNPmUTXj/AJgkkYVJyA3t61y7bbWDcKr+1xiOAIUh2pXEQ8RreE92Kn6aXkw7sX5HSGuMOfVxxxbTdqR7Q3J+X/XE4dKlvy6JK50bWqzBuEacxg8mpO22+JdSZIgZunOBGICXYxOQzwfkdVRtcDBzRGDiLzQSQTAls5A9yOltJ7Z5N2edyo3xl4K5b8vGWtLLoqESYvAdIGRM5OcYC6TZmyTVoMqXgL+JEOwLXObqVyYnTZdZP+f6OnDxk9EiT8o19BUjUAYHiGugiMOGCqVwADOt3HGRgBh+NVbd6PO0LDuOO+dyhFkqPhzMgIwddMkYa8FzThHPFL1OqE3lbZnQ39Ke4pK9+TbR+t/5B8UltkhwjHuT5ILHTPKM5p6TdD7S9As3R7/NUZV2zdHv8081k0TSiaUCZ4kEb0hniwaPWrZ/1Ff+K9aldhdRpAZmvUA0xLKACy6Y/wBVaxur1hxiq5a9RwFOjOQrvJ1wDaBK9ReCPwcDerI9qUiygxrmua4PtMhwLSPkqOYOKvWWtRbaaZrtDmeq0sC2/wA+4LphL0yt7a/yjJuvdXMEQQRQoNI68gs+3fOUv+no/uqYXLfS7/cbdLQ3bRa2et2epRpvc3kiGsYwAn5WqDzRgNTO9Btza5eXB1NzIDsHHnC/QNPdhg4FZ3rfJvszgJIpugHDHl6v47VDtC0mo5zyACdBkMNE4Yeu3P8A0mUtDIlCwp5UbCuwxsOU7lHKdyBByk04IUhkgAwc0zc0zTmkDigB5S1H41Qg4pTiEAETilOKYlNqEAHOKQOKGcUgcUDCBx7E7TmgnySac0AEMk5yHYgBwTk4DsSA0bbsevSJ5SmW3elzmGJIAyJ1cB2qvaNkVrrvk3CCDMTF0k4j7J7iprTtetVMVKhcHEXrwbjDg4SY3gdy09pW17WEttAcSCHNHJE9NwIMDKHEzqHLFymtHRolHyOcrUyOSJBAdJadHAFzTHaCOxemejR/0tH6rv4j15paLQXCi0xFOWtw0c97zO/FxXpHo2f9JR+q7+I9c/V+BXz+Tbp/EagOSydkvAYZ3t8WiB1nqWlKwNn8oZuECLolwnNomMc+xeRiOpx+T08NXCRr8sfYf/t/qSVO7W9tv3R8Eleb0ZGVcoKltxhIF2pjAEhu+Mecuisp5vevN7PY3BwMsx3EnNx6uteh2E8ztK0aMkWZTyo0g4QpsZ4tXrilarW58gG01wOaTJNV5wgdSvWi2g0Kbg15HLVR0HA/N0TkdMVRr/KWq1X+cG2ivdGQHyrxpmtOs+KVOAMatQa/o6XWvXj4I/B573ZWtVov0KZDXAX7UOcI/M0MfFNta3hlWmLrnH1egebGoI1PUptoOigwADF9o3/oqJWpYNlUq9SajrpZZ7LdgtBN41ARzt10d6V5Xb/m46tUYtutpu2d3JuPyb8JaCPl6sTj2qOlbHPMcmQCDiXg6HQBdHadm0+XoUpcWchfN0tJk1sQCQP0jhHDcqW2rGKRAYDdIf0rpMsqOb9HCIDfFVhzT09yZxo5+lUvAOGREpMT/jd4IGFdRiwk7kKTkCC3JApkwQAbTmk04oQUgUAOM0gUwKSBjpzmhJSlABap25oQcUgcUAOCnBzQgpApAOMk5OCCcE5KBkgHOCt7ZsHIVTTvX8AZu3dXCIk7p7VRnFHXtDnuLnmXGATvhoaPABS7selED82cfiu12Rt4U6FNlx5utMkRBl5y+8FxFQ4s4/FdDYbBVcxrmskEGDh7Q/pK5OsrIjo6bxM67Zu0xWvG6W3SJvQM5x4YLJZtRtEQWuN4A82NABqepFsyzvZTrX2xLTH3XfFZ20XAQZIdzcJgXZmc98Lx5/3I/J6uFHNCS9i//wASM9mp3N+KSwOTp7v/AGj+lJa2hdr1Nxr8s8MslsWbbj2C6abn5mQMNIGHaoBc9tqv06GGiKMyR+3h+jfxg69ihb6SUhMh3XgjNn6gm5Ejd4qaC0eX0agdabURk6tVcODqjiPNbdGz8o2i0uDA6u9pecmzTp4n8ahY9mYDa7UHOawctW5zg8gRUd7DSfBbttswFJjW1qYa57nS97mA/JUpDhdzvc4CMrpXrZkoRXsebl+5j+kGzW0msYKgqCarg5gjpMpNLSJMERPaEfo/amF7XVKRqNFlsznQ1j7nOfzjeIgYR1rN9IbJydKmy9LXOtDm3TmAykMYiDLZjhwWtZTXFOmxrqfIvszWXXvYC0tk81pcDLixgnFuGMQVDlpv8lVqUqTQ6pZsJFysejew5Wpjd7RwU3pEGhwui6YqSOTNPAVX3THaR1RCt7Pp1/kIaHU2io1/PZDDyr5JLTJwJGGBkxjEZu2rYXuDX0zTe29ea5xLue6+AQRhF4960w9ZaepEtjCQMRFAxdhzhpFDKdxQASQQpwgBwkEISCACSlCEpQASZKU04oAJOM0KQzQA8pN1TApA5pDH0SKYHBJxwQAROKac0jmh3pDBqHFnH4rsNkbSe2lTaGAgA4znzj19a42pmzj8V3WxA31enJxgzgT9J24Li63wL3/J09L4h6u0qjmuFxuIIwxzHFZ+0MxA3ax0XAEZ74W3dBBInuIWfXs7TAIkTPOnAleRKP3pnrYckotGX66zd4v/AKkloeoM/RtTrQec2KVGPztThzR4Fq1aQEb+ICqtBjLy8pVmnll5pnOSXRu8ki0JuxMT1eKAPI9p0xUtNpa3mxaKpc6SJN9+Au8c1cqWQCg0Xj864g3zM8nTGZO4ZKrV/wD12v8Ab1f4jlbrn5Fn7V38Nq9aKThH4PNb+5gV6BbQZLiTyloMkgzNGgM+xRbVbU5WkWGP9NTE3QelfDhPWMO1TW0/IM+vaP4VFaNmtzKbm8o0m9Z7PENa7oVXuM3t4w80q1+R26Mu2sqBllcC29TbVIluAJrOxDZjIAHeq9lDxAIZG8Ag5Ye5dDtW10n17M9ou0rjxBYADDyHSxuGc5dSj226lDOSLSZqXi0kkgO5hcCObgJHFVh1xyTP3Ofp1LwB3/FMxESo2FdRgEnKFEUCHKTckyYJgECk0pgUzUgCBTBIFMEAESkTimKSAHlODihS1QMcJDVCCnCAHBwSJTaJjkEgDnFMDmm1TDVAwX5s4+4r0bYTD6tRhpPNORZ7Tsw4e9ecPOLOPuK9N9Hnj1aj9TLDeepcPW+Fe/5OvpPEyctJDua8fapScNLp81VFndPSqaZuYe+CtFz+A7J+CjLx7XcF5b3s9FNkXqzt7fupKS+3r/HYkgmmJjX5hzY+o/zvq0wfj+yA1AdO4FMKnU7wVIRLH4j4p+zwaojVdowdphC6s/2R94HzATGeW2nC22z9tU/fcrdcfIt/an+G1QW1oFstJJ5zqjyW4S3nHOMs1edQvWe8Mm1ceFxgw7XBerHTDj8HlvxMq2v5hn16/wDCoprcedR/YU/3nqW3UT6sxwyv1t+Rp0mzwkQmtNInkDBg2enB0PPfl2Ed4Ti/vXuwfhBt3Qs31Kv8Z6u1djubZxXvNLXAYYyJdd7dO9VbcObZx+rU/jPXRW3DZrRpDD2moCfPwSlNxSr/AC/cIxTu+DjCo2KQqJi7DnClESgTkpAFKYJEpgcEwHCQKZqQKAHCfVAM04zQAUppTSlKACnFIHFBOKO6c4PckAwKcKNzwMy0cXNHmVA7aNFudWn2Ovfuyk5JblKLeyLWiTioBa2byeDT74Q+tj2X9t0e8pZkGVlrVIaqsK7jkz/dPkExrvGdxvGfe5JzRSiyZ3SZx9xXpmwaINmoy1p5gzneV5S2ueVph7mhpzgCQCDiF6fsCvNnogZhgkQcM4x1wXD1kk4qjq6WLUnZpuszfYaOz+yD1Vuk9koHVnaNntaPemFQ6sAH1/cF553kvq43u73J0N4bvP4pJATNJR3uCrBSNjf4osVEwI3+SWG9BfaNR3qM2ho1HFOxUeUelFYUrVXeWE3qlQm4TeIvQDnGWisttpNC5SqON6ped0HAsuDB0Qek0H7PWrm3rPfqvOhcSMc53BZNfZ7CJuCRqBBy3rpjjeTRg8Dhmpb7e4WWlTBa4uc9rwLwIwY8ROGc9We4o9s7QcGWWm9robZ6LgRddmwNAIaSQebOPtLCdY3NgtqPHUSH/vSgdUrgguax8CG4uYQCZgZgY8FpHEhd6rUzlhyqtGdDarbTNns4vC+Q4snDmirWD4w3lisVajDZGxXcXl5DqBJutEvLXNEARgw5nF2i5mvtIuDBVY8NphwaLvKAXjJynXqCjstppueQxrhdLec1xaDeaT0SMIiFvCXqtzGUXw1oXKb5E5Z+BI9yjYlaKwJe0X5DQ69hGJgeSpuqO+lWI/7gb4CF1OaRhkbL8FO9pGeHHDzWU4t1e53Avf5ShDKeYaT9iP3oUvGSGsJmm6q0RL2j7Tfig9aYPpjsDneQVJrhpTd2lo8iU7XOOTB94nyaofURXmWunk/ItG2M0LjwaffCgtW1W023i18YD6Ix70JD/wBUfZdP7yr22zOe2DiJGgHisp9Uq0ZpHpneqIXelDNKTjxeB/KVpttNQwQxgnHG+c+0LE/JzRoFqNsojETxk+ayh1cv1M2l0sf0k7679SxvYB+8So/WyT8990s/lCTLM0dFo43QFK1kblT6lk/S0QesA/TqH/yf4QXWk/NuPWbvvKuPaXHC40bgP7ohSGvvUPqGUunXmUXjAwyJB+kBp1BYLdmb5XXXB1+CVzcB3ErHEnKZrCEYlRrHQOfuya33tKLk5+lU7CQPAK6GneB3BK5vPn/ZPuS5DJHyRSNkDsCHH6xJ80dHZzRo1vYPgrhpxjh4fFMHRu8ktXsx0kFZ7G2+DeJIjfpllwXe7OrMFJrSZAGALZAHaFwtBpc4Z9eULvrBZxcbIEwMZPhGSzmqKjqTX2xDWwOFMDxKdlM6ADrve5oT1qYzk+B7BqqVKSciBvu3cNMPesr1NUtC/wAm/e3/AHfFJV77vaH33fFOgRZv7yEp6/CE3qx1J7x7gnFjH+SUySN7hr4lVK9Ubu4+4LTFlH4AUdemIKNA1OTtt2ccO9Z9S7+JWrtSkL0wO3/KzqkHQDhkqTQUyq4CMiUFdsRhmrRbh+AmqvaIy780ZlewU+SpUoiAd/VkovVszlOBiZjHUK9WqtgSR1QJy4IHVxdy8FSk1sLKnuUH2TCCSREQSY7ZKjbYgBl3R8FM6qT9FO2+d3f5qnOT3YlCK2IjZuCY2Y9XdKluOGbh2YoeTJzKV+o9OCB1iIxLvx3o+Racy37p85RGnvCK8AMvf5p6i0BLWfifenujdPHDyROeNDu0xQk9UlTQ9AeTGgA7U4pzke6U4Rk7iO/4phYJpEb/AB+KkpUWxzieIg59RjzUbePjCcdidi3J3Np/RvaQSGgTOPNBd5pcmMsNMjBKgHDrxjzUwqSMstx/sgNtw20WjMuB0JaHD3EIDRwm8IxynMcJhFSyx8CQe7VWG03xIMjfdxA45opitGaHDKCevAjwlPOOE93uWi0/qni2Dh1HDxR3Jkgt3QWtw6hOBKoXsZM4/gKanUcBE4bjBHcVcNFoPPYQThgD5HCT1KQWBjjDb0nSTh2YlPMhUyhQe68IMfVw8AvQdmWd3JtLmnECDvnKVxrtm3TJD51AbMCd97zC7Gw2m7TYHFoAAAvOa05eyHYnvKzm4vYqKZbIHWhDBuHcEJtbdGl31Wv83kDxUZe85UwMJlzogdYHxWdl0TSkoOQqbqXc/wD+iSAoti3Njpj7MO8sUnWtul7taWjHinFmGqkFFv4wUlFZ9pGODu0geRO5Q1qpgxHYSe6QJV/kQgrWaRggLON2lTqF5Ms6sie0FvvWe+k7HnQZ0wnuW3tZha4i72k+5Y1Z0Z+5CGROoG7nJBmZwiIx3IKrBAwb470FSs0tzkBwxwzgwO6e5TUhLWwJEOLcNAed4qiQKrw1rdS6ctIjt1U4pTTvz2Qd8KK2EtDcOkSBPUATh2hOapLLum6BvlAFQ1e1JryZAaMcPpGNZGPVrKAsH4KTae6VpoId2BxE8RHgrdnpB5Ac64SAW82ZnfiLvaqRj2gc8BPwUZcE8rJbSLNqDWuIBkAxJEZZwJPmojEIC46YpXj/AIVZWLMgeduTAGcVKKbkLqSenIvgMVNCTHAJoQcj1ohTGpQsofcPh+IRNjrSAHZ2JxGWfVn5SjMlsgysQ4RxUgfG7uSNI7iOsw3xKaQM3CRuvO8gEd0MhIy0Obzm4YETcAmcxImVZo28yIDhgJxJBM5wct2vUq7SdA48brf7ouRd7De0OeT3mFFtlZUizaqrHGb2OupOG46qEl+kkfr4Ad595VUOeCBejgAPIK5VDcHNJg78pHU4QjKwzIejaHYgXcNzS4DuwnDciZaYdF5zJxMDk29pEnzVSpfygcYaMDkd2qs0g4wyq4OGhJIIwwLS6PAwnkFnNRtQuAvEOAymXtkazIG/RaljF1vNhpnItIBwzEzjlu1XNFlSk7pXmGJcROH60YkaTgF0ez6/NDgCQRiROGE6EHVRKKQ02y9Tqudg6SB7AHjGQRkU8LvJ/aBBlC986A/aE9gAlS0rM4yQ2dCSJ7DIyx/wotFUDcH/ACv93wSS9TP6ncz4pJ5hllj8E4qdSFqZ2XaFAyV1RRPtcadqHeqlo6KAo5/0hruL5acN2A/z/lY4beBDgRxw7BvVra3zo4qq/ohXFWS3QHJta0gAYkHHeJA8yiFQhrQGzgYExgTBx7kFbo9o8iox0BwHmVosNEPEZYrVC5tNxB5jnYE5SGkQY1g9wQVahIw80ddVwqcVFiUm0QOG9DclSDXtU2q0apWifMrCgd3mjFDerjMkNTNS7K0KwpBStbuCW9Qu6Syb0LSLDYOpPU0T5IxSMTdIH65DO8HFXj82sK1Z96lalMvcoB9JnBrXP8gE76mMQ4RnN2n4AEqpT6Kv7Xypfb8wrUCcxUFTdd7QXnvOAVimC4dMxuBa1QWbNbVD8eCGkhWU6djbn43iU5qsaOkSRoM/HBRW/pNQbP8ApKlElyZYbUk81pjUuutHfkpC1zhdmOpocScf1RCsVsu7zCz9p/ND6yqSURK2VbRSF7JxOGcyeHwW1Rb8k7PA63hw6QHksfZ/Tp8Wr1bZXzf2R5FYzxGaKCPNXWYEA6zoG6nHFp8wp24NIAMj6+WYykd6u+kHTf2fvLA0+6k2x0jb5NtSnBAkY5tkHiIjXctrYbQ2mAIAOMc3zkrLs2Q/Gi2NkdA8PeoHQdZ13FsQcxMjsBCKnbCOiAN8DPuKN3Rdw96o/RZx96Qy/wCtj2D4/BMqqSWY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pic>
        <p:nvPicPr>
          <p:cNvPr id="24597" name="Picture 12" descr="http://www.zarca.es/imagenes/cont20.jpg"/>
          <p:cNvPicPr>
            <a:picLocks noChangeAspect="1" noChangeArrowheads="1"/>
          </p:cNvPicPr>
          <p:nvPr/>
        </p:nvPicPr>
        <p:blipFill>
          <a:blip r:embed="rId5" cstate="print"/>
          <a:srcRect/>
          <a:stretch>
            <a:fillRect/>
          </a:stretch>
        </p:blipFill>
        <p:spPr bwMode="auto">
          <a:xfrm>
            <a:off x="1854200" y="4884738"/>
            <a:ext cx="1512888" cy="790575"/>
          </a:xfrm>
          <a:prstGeom prst="rect">
            <a:avLst/>
          </a:prstGeom>
          <a:noFill/>
          <a:ln w="9525">
            <a:noFill/>
            <a:miter lim="800000"/>
            <a:headEnd/>
            <a:tailEnd/>
          </a:ln>
        </p:spPr>
      </p:pic>
      <p:pic>
        <p:nvPicPr>
          <p:cNvPr id="24598" name="Picture 14" descr="http://www.nicafreight.com/photos/servicios2.jpg"/>
          <p:cNvPicPr>
            <a:picLocks noChangeAspect="1" noChangeArrowheads="1"/>
          </p:cNvPicPr>
          <p:nvPr/>
        </p:nvPicPr>
        <p:blipFill>
          <a:blip r:embed="rId6" cstate="print"/>
          <a:srcRect/>
          <a:stretch>
            <a:fillRect/>
          </a:stretch>
        </p:blipFill>
        <p:spPr bwMode="auto">
          <a:xfrm>
            <a:off x="3671888" y="5035550"/>
            <a:ext cx="1512887" cy="647700"/>
          </a:xfrm>
          <a:prstGeom prst="rect">
            <a:avLst/>
          </a:prstGeom>
          <a:noFill/>
          <a:ln w="9525">
            <a:noFill/>
            <a:miter lim="800000"/>
            <a:headEnd/>
            <a:tailEnd/>
          </a:ln>
        </p:spPr>
      </p:pic>
      <p:graphicFrame>
        <p:nvGraphicFramePr>
          <p:cNvPr id="52" name="51 Tabla"/>
          <p:cNvGraphicFramePr>
            <a:graphicFrameLocks noGrp="1"/>
          </p:cNvGraphicFramePr>
          <p:nvPr/>
        </p:nvGraphicFramePr>
        <p:xfrm>
          <a:off x="3059113" y="1368425"/>
          <a:ext cx="3405522" cy="3120411"/>
        </p:xfrm>
        <a:graphic>
          <a:graphicData uri="http://schemas.openxmlformats.org/drawingml/2006/table">
            <a:tbl>
              <a:tblPr>
                <a:tableStyleId>{8A107856-5554-42FB-B03E-39F5DBC370BA}</a:tableStyleId>
              </a:tblPr>
              <a:tblGrid>
                <a:gridCol w="2774870"/>
                <a:gridCol w="630652"/>
              </a:tblGrid>
              <a:tr h="172628">
                <a:tc gridSpan="2">
                  <a:txBody>
                    <a:bodyPr/>
                    <a:lstStyle/>
                    <a:p>
                      <a:pPr algn="ctr">
                        <a:lnSpc>
                          <a:spcPct val="150000"/>
                        </a:lnSpc>
                        <a:spcAft>
                          <a:spcPts val="0"/>
                        </a:spcAft>
                      </a:pPr>
                      <a:r>
                        <a:rPr lang="es-EC" sz="1200" dirty="0" smtClean="0">
                          <a:effectLst>
                            <a:outerShdw blurRad="38100" dist="38100" dir="2700000" algn="tl">
                              <a:srgbClr val="000000">
                                <a:alpha val="43137"/>
                              </a:srgbClr>
                            </a:outerShdw>
                          </a:effectLst>
                        </a:rPr>
                        <a:t>            </a:t>
                      </a:r>
                      <a:r>
                        <a:rPr lang="es-EC" sz="1200" baseline="0" dirty="0" smtClean="0">
                          <a:effectLst>
                            <a:outerShdw blurRad="38100" dist="38100" dir="2700000" algn="tl">
                              <a:srgbClr val="000000">
                                <a:alpha val="43137"/>
                              </a:srgbClr>
                            </a:outerShdw>
                          </a:effectLst>
                        </a:rPr>
                        <a:t>   </a:t>
                      </a:r>
                      <a:r>
                        <a:rPr lang="es-EC" sz="1200" dirty="0" smtClean="0">
                          <a:effectLst>
                            <a:outerShdw blurRad="38100" dist="38100" dir="2700000" algn="tl">
                              <a:srgbClr val="000000">
                                <a:alpha val="43137"/>
                              </a:srgbClr>
                            </a:outerShdw>
                          </a:effectLst>
                        </a:rPr>
                        <a:t> </a:t>
                      </a:r>
                      <a:r>
                        <a:rPr lang="es-EC" sz="1600" b="1" dirty="0" smtClean="0">
                          <a:effectLst>
                            <a:outerShdw blurRad="38100" dist="38100" dir="2700000" algn="tl">
                              <a:srgbClr val="000000">
                                <a:alpha val="43137"/>
                              </a:srgbClr>
                            </a:outerShdw>
                          </a:effectLst>
                        </a:rPr>
                        <a:t>Información de Cubicaje</a:t>
                      </a:r>
                      <a:endParaRPr lang="es-EC" sz="1600" b="1" dirty="0">
                        <a:effectLst>
                          <a:outerShdw blurRad="38100" dist="38100" dir="2700000" algn="tl">
                            <a:srgbClr val="000000">
                              <a:alpha val="43137"/>
                            </a:srgbClr>
                          </a:outerShdw>
                        </a:effectLst>
                        <a:latin typeface="Arial" pitchFamily="34" charset="0"/>
                        <a:ea typeface="Calibri"/>
                        <a:cs typeface="Arial" pitchFamily="34" charset="0"/>
                      </a:endParaRPr>
                    </a:p>
                  </a:txBody>
                  <a:tcPr marL="44450" marR="44450" marT="0" marB="0" anchor="b">
                    <a:solidFill>
                      <a:schemeClr val="accent2">
                        <a:lumMod val="75000"/>
                      </a:schemeClr>
                    </a:solidFill>
                  </a:tcPr>
                </a:tc>
                <a:tc hMerge="1">
                  <a:txBody>
                    <a:bodyPr/>
                    <a:lstStyle/>
                    <a:p>
                      <a:endParaRPr lang="es-EC"/>
                    </a:p>
                  </a:txBody>
                  <a:tcPr/>
                </a:tc>
              </a:tr>
              <a:tr h="172628">
                <a:tc>
                  <a:txBody>
                    <a:bodyPr/>
                    <a:lstStyle/>
                    <a:p>
                      <a:pPr algn="just">
                        <a:lnSpc>
                          <a:spcPct val="150000"/>
                        </a:lnSpc>
                        <a:spcAft>
                          <a:spcPts val="0"/>
                        </a:spcAft>
                      </a:pPr>
                      <a:r>
                        <a:rPr lang="es-EC" sz="1200" dirty="0"/>
                        <a:t>Unidades x caja </a:t>
                      </a:r>
                      <a:endParaRPr lang="es-EC" sz="1200" dirty="0">
                        <a:latin typeface="Arial" pitchFamily="34" charset="0"/>
                        <a:ea typeface="Calibri"/>
                        <a:cs typeface="Arial" pitchFamily="34" charset="0"/>
                      </a:endParaRPr>
                    </a:p>
                  </a:txBody>
                  <a:tcPr marL="44450" marR="44450" marT="0" marB="0" anchor="b"/>
                </a:tc>
                <a:tc>
                  <a:txBody>
                    <a:bodyPr/>
                    <a:lstStyle/>
                    <a:p>
                      <a:pPr algn="just">
                        <a:lnSpc>
                          <a:spcPct val="150000"/>
                        </a:lnSpc>
                        <a:spcAft>
                          <a:spcPts val="0"/>
                        </a:spcAft>
                      </a:pPr>
                      <a:r>
                        <a:rPr lang="es-EC" sz="1200" dirty="0"/>
                        <a:t>64 u</a:t>
                      </a:r>
                      <a:endParaRPr lang="es-EC" sz="1200" dirty="0">
                        <a:latin typeface="Arial" pitchFamily="34" charset="0"/>
                        <a:ea typeface="Calibri"/>
                        <a:cs typeface="Arial" pitchFamily="34" charset="0"/>
                      </a:endParaRPr>
                    </a:p>
                  </a:txBody>
                  <a:tcPr marL="44450" marR="44450" marT="0" marB="0" anchor="b"/>
                </a:tc>
              </a:tr>
              <a:tr h="369577">
                <a:tc>
                  <a:txBody>
                    <a:bodyPr/>
                    <a:lstStyle/>
                    <a:p>
                      <a:pPr algn="just">
                        <a:lnSpc>
                          <a:spcPct val="150000"/>
                        </a:lnSpc>
                        <a:spcAft>
                          <a:spcPts val="0"/>
                        </a:spcAft>
                      </a:pPr>
                      <a:r>
                        <a:rPr lang="es-EC" sz="1200" dirty="0"/>
                        <a:t>Cajas x pallet</a:t>
                      </a:r>
                      <a:endParaRPr lang="es-EC" sz="1200" dirty="0">
                        <a:latin typeface="Arial" pitchFamily="34" charset="0"/>
                        <a:ea typeface="Calibri"/>
                        <a:cs typeface="Arial" pitchFamily="34" charset="0"/>
                      </a:endParaRPr>
                    </a:p>
                  </a:txBody>
                  <a:tcPr marL="44450" marR="44450" marT="0" marB="0" anchor="b"/>
                </a:tc>
                <a:tc>
                  <a:txBody>
                    <a:bodyPr/>
                    <a:lstStyle/>
                    <a:p>
                      <a:pPr algn="just">
                        <a:lnSpc>
                          <a:spcPct val="150000"/>
                        </a:lnSpc>
                        <a:spcAft>
                          <a:spcPts val="0"/>
                        </a:spcAft>
                      </a:pPr>
                      <a:r>
                        <a:rPr lang="es-EC" sz="1200" dirty="0"/>
                        <a:t>12 cajas</a:t>
                      </a:r>
                      <a:endParaRPr lang="es-EC" sz="1200" dirty="0">
                        <a:latin typeface="Arial" pitchFamily="34" charset="0"/>
                        <a:ea typeface="Calibri"/>
                        <a:cs typeface="Arial" pitchFamily="34" charset="0"/>
                      </a:endParaRPr>
                    </a:p>
                  </a:txBody>
                  <a:tcPr marL="44450" marR="44450" marT="0" marB="0" anchor="b"/>
                </a:tc>
              </a:tr>
              <a:tr h="369577">
                <a:tc>
                  <a:txBody>
                    <a:bodyPr/>
                    <a:lstStyle/>
                    <a:p>
                      <a:pPr algn="just">
                        <a:lnSpc>
                          <a:spcPct val="150000"/>
                        </a:lnSpc>
                        <a:spcAft>
                          <a:spcPts val="0"/>
                        </a:spcAft>
                      </a:pPr>
                      <a:r>
                        <a:rPr lang="es-EC" sz="1200" dirty="0"/>
                        <a:t>Total unidades producidas mensuales</a:t>
                      </a:r>
                      <a:endParaRPr lang="es-EC" sz="1200" dirty="0">
                        <a:latin typeface="Arial" pitchFamily="34" charset="0"/>
                        <a:ea typeface="Calibri"/>
                        <a:cs typeface="Arial" pitchFamily="34" charset="0"/>
                      </a:endParaRPr>
                    </a:p>
                  </a:txBody>
                  <a:tcPr marL="44450" marR="44450" marT="0" marB="0" anchor="b"/>
                </a:tc>
                <a:tc>
                  <a:txBody>
                    <a:bodyPr/>
                    <a:lstStyle/>
                    <a:p>
                      <a:pPr algn="just">
                        <a:lnSpc>
                          <a:spcPct val="150000"/>
                        </a:lnSpc>
                        <a:spcAft>
                          <a:spcPts val="0"/>
                        </a:spcAft>
                      </a:pPr>
                      <a:r>
                        <a:rPr lang="es-EC" sz="1200" dirty="0" smtClean="0"/>
                        <a:t>11286</a:t>
                      </a:r>
                      <a:endParaRPr lang="es-EC" sz="1200" dirty="0">
                        <a:latin typeface="Arial" pitchFamily="34" charset="0"/>
                        <a:ea typeface="Calibri"/>
                        <a:cs typeface="Arial" pitchFamily="34" charset="0"/>
                      </a:endParaRPr>
                    </a:p>
                  </a:txBody>
                  <a:tcPr marL="44450" marR="44450" marT="0" marB="0" anchor="b"/>
                </a:tc>
              </a:tr>
              <a:tr h="172628">
                <a:tc>
                  <a:txBody>
                    <a:bodyPr/>
                    <a:lstStyle/>
                    <a:p>
                      <a:pPr algn="just">
                        <a:lnSpc>
                          <a:spcPct val="150000"/>
                        </a:lnSpc>
                        <a:spcAft>
                          <a:spcPts val="0"/>
                        </a:spcAft>
                      </a:pPr>
                      <a:r>
                        <a:rPr lang="es-EC" sz="1200" dirty="0"/>
                        <a:t>Número de cajas de la producción</a:t>
                      </a:r>
                      <a:endParaRPr lang="es-EC" sz="1200" dirty="0">
                        <a:latin typeface="Arial" pitchFamily="34" charset="0"/>
                        <a:ea typeface="Calibri"/>
                        <a:cs typeface="Arial" pitchFamily="34" charset="0"/>
                      </a:endParaRPr>
                    </a:p>
                  </a:txBody>
                  <a:tcPr marL="44450" marR="44450" marT="0" marB="0" anchor="b"/>
                </a:tc>
                <a:tc>
                  <a:txBody>
                    <a:bodyPr/>
                    <a:lstStyle/>
                    <a:p>
                      <a:pPr algn="just">
                        <a:lnSpc>
                          <a:spcPct val="150000"/>
                        </a:lnSpc>
                        <a:spcAft>
                          <a:spcPts val="0"/>
                        </a:spcAft>
                      </a:pPr>
                      <a:r>
                        <a:rPr lang="es-EC" sz="1200" dirty="0" smtClean="0"/>
                        <a:t>176</a:t>
                      </a:r>
                      <a:endParaRPr lang="es-EC" sz="1200" dirty="0">
                        <a:latin typeface="Arial" pitchFamily="34" charset="0"/>
                        <a:ea typeface="Calibri"/>
                        <a:cs typeface="Arial" pitchFamily="34" charset="0"/>
                      </a:endParaRPr>
                    </a:p>
                  </a:txBody>
                  <a:tcPr marL="44450" marR="44450" marT="0" marB="0" anchor="b"/>
                </a:tc>
              </a:tr>
              <a:tr h="172628">
                <a:tc>
                  <a:txBody>
                    <a:bodyPr/>
                    <a:lstStyle/>
                    <a:p>
                      <a:pPr algn="just">
                        <a:lnSpc>
                          <a:spcPct val="150000"/>
                        </a:lnSpc>
                        <a:spcAft>
                          <a:spcPts val="0"/>
                        </a:spcAft>
                      </a:pPr>
                      <a:r>
                        <a:rPr lang="es-EC" sz="1200" dirty="0"/>
                        <a:t>Número de pallets full</a:t>
                      </a:r>
                      <a:endParaRPr lang="es-EC" sz="1200" dirty="0">
                        <a:latin typeface="Arial" pitchFamily="34" charset="0"/>
                        <a:ea typeface="Calibri"/>
                        <a:cs typeface="Arial" pitchFamily="34" charset="0"/>
                      </a:endParaRPr>
                    </a:p>
                  </a:txBody>
                  <a:tcPr marL="44450" marR="44450" marT="0" marB="0" anchor="b"/>
                </a:tc>
                <a:tc>
                  <a:txBody>
                    <a:bodyPr/>
                    <a:lstStyle/>
                    <a:p>
                      <a:pPr algn="just">
                        <a:lnSpc>
                          <a:spcPct val="150000"/>
                        </a:lnSpc>
                        <a:spcAft>
                          <a:spcPts val="0"/>
                        </a:spcAft>
                      </a:pPr>
                      <a:r>
                        <a:rPr lang="es-EC" sz="1200"/>
                        <a:t>14</a:t>
                      </a:r>
                      <a:endParaRPr lang="es-EC" sz="1200">
                        <a:latin typeface="Arial" pitchFamily="34" charset="0"/>
                        <a:ea typeface="Calibri"/>
                        <a:cs typeface="Arial" pitchFamily="34" charset="0"/>
                      </a:endParaRPr>
                    </a:p>
                  </a:txBody>
                  <a:tcPr marL="44450" marR="44450" marT="0" marB="0" anchor="b"/>
                </a:tc>
              </a:tr>
              <a:tr h="172628">
                <a:tc>
                  <a:txBody>
                    <a:bodyPr/>
                    <a:lstStyle/>
                    <a:p>
                      <a:pPr algn="just">
                        <a:lnSpc>
                          <a:spcPct val="150000"/>
                        </a:lnSpc>
                        <a:spcAft>
                          <a:spcPts val="0"/>
                        </a:spcAft>
                      </a:pPr>
                      <a:r>
                        <a:rPr lang="es-EC" sz="1200" dirty="0"/>
                        <a:t>Número de pallets no full</a:t>
                      </a:r>
                      <a:endParaRPr lang="es-EC" sz="1200" dirty="0">
                        <a:latin typeface="Arial" pitchFamily="34" charset="0"/>
                        <a:ea typeface="Calibri"/>
                        <a:cs typeface="Arial" pitchFamily="34" charset="0"/>
                      </a:endParaRPr>
                    </a:p>
                  </a:txBody>
                  <a:tcPr marL="44450" marR="44450" marT="0" marB="0" anchor="b"/>
                </a:tc>
                <a:tc>
                  <a:txBody>
                    <a:bodyPr/>
                    <a:lstStyle/>
                    <a:p>
                      <a:pPr algn="just">
                        <a:lnSpc>
                          <a:spcPct val="150000"/>
                        </a:lnSpc>
                        <a:spcAft>
                          <a:spcPts val="0"/>
                        </a:spcAft>
                      </a:pPr>
                      <a:r>
                        <a:rPr lang="es-EC" sz="1200" dirty="0"/>
                        <a:t>1</a:t>
                      </a:r>
                      <a:endParaRPr lang="es-EC" sz="1200" dirty="0">
                        <a:latin typeface="Arial" pitchFamily="34" charset="0"/>
                        <a:ea typeface="Calibri"/>
                        <a:cs typeface="Arial" pitchFamily="34" charset="0"/>
                      </a:endParaRPr>
                    </a:p>
                  </a:txBody>
                  <a:tcPr marL="44450" marR="44450" marT="0" marB="0" anchor="b"/>
                </a:tc>
              </a:tr>
              <a:tr h="369577">
                <a:tc>
                  <a:txBody>
                    <a:bodyPr/>
                    <a:lstStyle/>
                    <a:p>
                      <a:pPr algn="just">
                        <a:lnSpc>
                          <a:spcPct val="150000"/>
                        </a:lnSpc>
                        <a:spcAft>
                          <a:spcPts val="0"/>
                        </a:spcAft>
                      </a:pPr>
                      <a:r>
                        <a:rPr lang="es-EC" sz="1200" dirty="0"/>
                        <a:t>Número de palletes en un contenedor 20 </a:t>
                      </a:r>
                      <a:r>
                        <a:rPr lang="es-EC" sz="1200" dirty="0" smtClean="0"/>
                        <a:t>pies STD</a:t>
                      </a:r>
                      <a:endParaRPr lang="es-EC" sz="1200" dirty="0">
                        <a:latin typeface="Arial" pitchFamily="34" charset="0"/>
                        <a:ea typeface="Calibri"/>
                        <a:cs typeface="Arial" pitchFamily="34" charset="0"/>
                      </a:endParaRPr>
                    </a:p>
                  </a:txBody>
                  <a:tcPr marL="44450" marR="44450" marT="0" marB="0" anchor="b"/>
                </a:tc>
                <a:tc>
                  <a:txBody>
                    <a:bodyPr/>
                    <a:lstStyle/>
                    <a:p>
                      <a:pPr algn="just">
                        <a:lnSpc>
                          <a:spcPct val="150000"/>
                        </a:lnSpc>
                        <a:spcAft>
                          <a:spcPts val="0"/>
                        </a:spcAft>
                      </a:pPr>
                      <a:r>
                        <a:rPr lang="es-EC" sz="1200" dirty="0"/>
                        <a:t>15</a:t>
                      </a:r>
                      <a:endParaRPr lang="es-EC" sz="1200" dirty="0">
                        <a:latin typeface="Arial" pitchFamily="34" charset="0"/>
                        <a:ea typeface="Calibri"/>
                        <a:cs typeface="Arial" pitchFamily="34" charset="0"/>
                      </a:endParaRPr>
                    </a:p>
                  </a:txBody>
                  <a:tcPr marL="44450" marR="44450" marT="0" marB="0" anchor="b"/>
                </a:tc>
              </a:tr>
              <a:tr h="369577">
                <a:tc>
                  <a:txBody>
                    <a:bodyPr/>
                    <a:lstStyle/>
                    <a:p>
                      <a:pPr algn="just">
                        <a:lnSpc>
                          <a:spcPct val="150000"/>
                        </a:lnSpc>
                        <a:spcAft>
                          <a:spcPts val="0"/>
                        </a:spcAft>
                      </a:pPr>
                      <a:r>
                        <a:rPr lang="es-EC" sz="1200" dirty="0"/>
                        <a:t>Número de Contenedores a requerir</a:t>
                      </a:r>
                      <a:endParaRPr lang="es-EC" sz="1200" dirty="0">
                        <a:latin typeface="Arial" pitchFamily="34" charset="0"/>
                        <a:ea typeface="Calibri"/>
                        <a:cs typeface="Arial" pitchFamily="34" charset="0"/>
                      </a:endParaRPr>
                    </a:p>
                  </a:txBody>
                  <a:tcPr marL="44450" marR="44450" marT="0" marB="0" anchor="b"/>
                </a:tc>
                <a:tc>
                  <a:txBody>
                    <a:bodyPr/>
                    <a:lstStyle/>
                    <a:p>
                      <a:pPr algn="just">
                        <a:lnSpc>
                          <a:spcPct val="150000"/>
                        </a:lnSpc>
                        <a:spcAft>
                          <a:spcPts val="0"/>
                        </a:spcAft>
                      </a:pPr>
                      <a:r>
                        <a:rPr lang="es-EC" sz="1200" dirty="0"/>
                        <a:t>1</a:t>
                      </a:r>
                      <a:endParaRPr lang="es-EC" sz="1200" dirty="0">
                        <a:latin typeface="Arial" pitchFamily="34" charset="0"/>
                        <a:ea typeface="Calibri"/>
                        <a:cs typeface="Arial" pitchFamily="34" charset="0"/>
                      </a:endParaRPr>
                    </a:p>
                  </a:txBody>
                  <a:tcPr marL="44450" marR="44450" marT="0" marB="0" anchor="b"/>
                </a:tc>
              </a:tr>
            </a:tbl>
          </a:graphicData>
        </a:graphic>
      </p:graphicFrame>
      <p:cxnSp>
        <p:nvCxnSpPr>
          <p:cNvPr id="54" name="53 Conector recto de flecha"/>
          <p:cNvCxnSpPr/>
          <p:nvPr/>
        </p:nvCxnSpPr>
        <p:spPr>
          <a:xfrm>
            <a:off x="6622132" y="2541588"/>
            <a:ext cx="18211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5" name="54 Rectángulo"/>
          <p:cNvSpPr/>
          <p:nvPr/>
        </p:nvSpPr>
        <p:spPr>
          <a:xfrm>
            <a:off x="1799692" y="5786233"/>
            <a:ext cx="1440160" cy="57606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200" dirty="0">
                <a:solidFill>
                  <a:schemeClr val="tx1"/>
                </a:solidFill>
                <a:latin typeface="Arial" pitchFamily="34" charset="0"/>
                <a:cs typeface="Arial" pitchFamily="34" charset="0"/>
              </a:rPr>
              <a:t>Reserva del contenedor</a:t>
            </a:r>
          </a:p>
        </p:txBody>
      </p:sp>
      <p:sp>
        <p:nvSpPr>
          <p:cNvPr id="56" name="55 Rectángulo"/>
          <p:cNvSpPr/>
          <p:nvPr/>
        </p:nvSpPr>
        <p:spPr>
          <a:xfrm>
            <a:off x="3707904" y="5805264"/>
            <a:ext cx="1440160" cy="576064"/>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C" sz="1200" dirty="0">
                <a:solidFill>
                  <a:schemeClr val="tx1"/>
                </a:solidFill>
                <a:latin typeface="Arial" pitchFamily="34" charset="0"/>
                <a:cs typeface="Arial" pitchFamily="34" charset="0"/>
              </a:rPr>
              <a:t>In-</a:t>
            </a:r>
            <a:r>
              <a:rPr lang="es-EC" sz="1200" dirty="0" err="1">
                <a:solidFill>
                  <a:schemeClr val="tx1"/>
                </a:solidFill>
                <a:latin typeface="Arial" pitchFamily="34" charset="0"/>
                <a:cs typeface="Arial" pitchFamily="34" charset="0"/>
              </a:rPr>
              <a:t>land</a:t>
            </a:r>
            <a:endParaRPr lang="es-EC" sz="1200" dirty="0">
              <a:solidFill>
                <a:schemeClr val="tx1"/>
              </a:solidFill>
              <a:latin typeface="Arial" pitchFamily="34" charset="0"/>
              <a:cs typeface="Arial" pitchFamily="34" charset="0"/>
            </a:endParaRPr>
          </a:p>
        </p:txBody>
      </p:sp>
      <p:sp>
        <p:nvSpPr>
          <p:cNvPr id="41" name="40 Rectángulo"/>
          <p:cNvSpPr/>
          <p:nvPr/>
        </p:nvSpPr>
        <p:spPr>
          <a:xfrm>
            <a:off x="5707174" y="58125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200" dirty="0">
                <a:solidFill>
                  <a:schemeClr val="tx1"/>
                </a:solidFill>
                <a:latin typeface="Arial" pitchFamily="34" charset="0"/>
                <a:cs typeface="Arial" pitchFamily="34" charset="0"/>
              </a:rPr>
              <a:t>AISV</a:t>
            </a:r>
          </a:p>
        </p:txBody>
      </p:sp>
      <p:pic>
        <p:nvPicPr>
          <p:cNvPr id="24640" name="Picture 2" descr="http://www.multitrabajos.com/portal/img/empresas/0/0/0/1/8/5/3/2/5/0/logoMainPic_1853250.jpg"/>
          <p:cNvPicPr>
            <a:picLocks noChangeAspect="1" noChangeArrowheads="1"/>
          </p:cNvPicPr>
          <p:nvPr/>
        </p:nvPicPr>
        <p:blipFill>
          <a:blip r:embed="rId7" cstate="print"/>
          <a:srcRect t="15916" b="20422"/>
          <a:stretch>
            <a:fillRect/>
          </a:stretch>
        </p:blipFill>
        <p:spPr bwMode="auto">
          <a:xfrm>
            <a:off x="5580063" y="5084763"/>
            <a:ext cx="1295400" cy="647700"/>
          </a:xfrm>
          <a:prstGeom prst="rect">
            <a:avLst/>
          </a:prstGeom>
          <a:noFill/>
          <a:ln w="9525">
            <a:noFill/>
            <a:miter lim="800000"/>
            <a:headEnd/>
            <a:tailEnd/>
          </a:ln>
        </p:spPr>
      </p:pic>
      <p:sp>
        <p:nvSpPr>
          <p:cNvPr id="42" name="41 Rectángulo"/>
          <p:cNvSpPr/>
          <p:nvPr/>
        </p:nvSpPr>
        <p:spPr>
          <a:xfrm>
            <a:off x="7615837" y="5589240"/>
            <a:ext cx="1296144" cy="72008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C" sz="1200" dirty="0">
                <a:solidFill>
                  <a:schemeClr val="tx1"/>
                </a:solidFill>
                <a:latin typeface="Arial" pitchFamily="34" charset="0"/>
                <a:cs typeface="Arial" pitchFamily="34" charset="0"/>
              </a:rPr>
              <a:t>Entrada del contenedor a CONTECON</a:t>
            </a:r>
          </a:p>
        </p:txBody>
      </p:sp>
      <p:sp>
        <p:nvSpPr>
          <p:cNvPr id="43" name="Rectangle 75"/>
          <p:cNvSpPr>
            <a:spLocks noChangeArrowheads="1"/>
          </p:cNvSpPr>
          <p:nvPr/>
        </p:nvSpPr>
        <p:spPr bwMode="auto">
          <a:xfrm>
            <a:off x="7668344" y="4545124"/>
            <a:ext cx="1224136" cy="7920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spcAft>
                <a:spcPts val="1000"/>
              </a:spcAft>
              <a:defRPr/>
            </a:pPr>
            <a:r>
              <a:rPr lang="es-EC" sz="1200" dirty="0">
                <a:solidFill>
                  <a:schemeClr val="tx1"/>
                </a:solidFill>
                <a:latin typeface="Arial" pitchFamily="34" charset="0"/>
                <a:cs typeface="Arial" pitchFamily="34" charset="0"/>
              </a:rPr>
              <a:t>Recepción y despacho de contenedores </a:t>
            </a:r>
          </a:p>
        </p:txBody>
      </p:sp>
      <p:sp>
        <p:nvSpPr>
          <p:cNvPr id="44" name="Rectangle 76"/>
          <p:cNvSpPr>
            <a:spLocks noChangeArrowheads="1"/>
          </p:cNvSpPr>
          <p:nvPr/>
        </p:nvSpPr>
        <p:spPr bwMode="auto">
          <a:xfrm>
            <a:off x="7594938" y="3561209"/>
            <a:ext cx="1317043" cy="74369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spcAft>
                <a:spcPts val="1000"/>
              </a:spcAft>
              <a:defRPr/>
            </a:pPr>
            <a:r>
              <a:rPr lang="es-EC" sz="1200" dirty="0">
                <a:solidFill>
                  <a:schemeClr val="tx1"/>
                </a:solidFill>
                <a:latin typeface="Arial" pitchFamily="34" charset="0"/>
                <a:cs typeface="Arial" pitchFamily="34" charset="0"/>
              </a:rPr>
              <a:t>Porteo de </a:t>
            </a:r>
            <a:r>
              <a:rPr lang="es-EC" sz="1200" dirty="0" smtClean="0">
                <a:solidFill>
                  <a:schemeClr val="tx1"/>
                </a:solidFill>
                <a:latin typeface="Arial" pitchFamily="34" charset="0"/>
                <a:cs typeface="Arial" pitchFamily="34" charset="0"/>
              </a:rPr>
              <a:t>contenedor </a:t>
            </a:r>
            <a:r>
              <a:rPr lang="es-EC" sz="1200" dirty="0">
                <a:solidFill>
                  <a:schemeClr val="tx1"/>
                </a:solidFill>
                <a:latin typeface="Arial" pitchFamily="34" charset="0"/>
                <a:cs typeface="Arial" pitchFamily="34" charset="0"/>
              </a:rPr>
              <a:t>en la nave </a:t>
            </a:r>
          </a:p>
        </p:txBody>
      </p:sp>
      <p:sp>
        <p:nvSpPr>
          <p:cNvPr id="48" name="47 Flecha doblada"/>
          <p:cNvSpPr/>
          <p:nvPr/>
        </p:nvSpPr>
        <p:spPr>
          <a:xfrm rot="10800000" flipH="1">
            <a:off x="7145936" y="5683354"/>
            <a:ext cx="432048" cy="504056"/>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C">
              <a:solidFill>
                <a:schemeClr val="tx1"/>
              </a:solidFill>
            </a:endParaRPr>
          </a:p>
        </p:txBody>
      </p:sp>
      <p:sp>
        <p:nvSpPr>
          <p:cNvPr id="49" name="48 Flecha doblada"/>
          <p:cNvSpPr/>
          <p:nvPr/>
        </p:nvSpPr>
        <p:spPr>
          <a:xfrm>
            <a:off x="7145936" y="3933055"/>
            <a:ext cx="449002" cy="371847"/>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C">
              <a:solidFill>
                <a:schemeClr val="tx1"/>
              </a:solidFill>
            </a:endParaRPr>
          </a:p>
        </p:txBody>
      </p:sp>
      <p:pic>
        <p:nvPicPr>
          <p:cNvPr id="24652" name="Picture 3"/>
          <p:cNvPicPr>
            <a:picLocks noChangeAspect="1" noChangeArrowheads="1"/>
          </p:cNvPicPr>
          <p:nvPr/>
        </p:nvPicPr>
        <p:blipFill>
          <a:blip r:embed="rId8" cstate="print"/>
          <a:srcRect l="61420" t="22266" r="13565" b="41313"/>
          <a:stretch>
            <a:fillRect/>
          </a:stretch>
        </p:blipFill>
        <p:spPr bwMode="auto">
          <a:xfrm>
            <a:off x="7140575" y="1011238"/>
            <a:ext cx="1620838" cy="1223962"/>
          </a:xfrm>
          <a:prstGeom prst="rect">
            <a:avLst/>
          </a:prstGeom>
          <a:noFill/>
          <a:ln w="9525">
            <a:noFill/>
            <a:miter lim="800000"/>
            <a:headEnd/>
            <a:tailEnd/>
          </a:ln>
        </p:spPr>
      </p:pic>
      <p:sp>
        <p:nvSpPr>
          <p:cNvPr id="2" name="1 Rectángulo"/>
          <p:cNvSpPr/>
          <p:nvPr/>
        </p:nvSpPr>
        <p:spPr>
          <a:xfrm>
            <a:off x="1358900" y="141288"/>
            <a:ext cx="4868863" cy="584200"/>
          </a:xfrm>
          <a:prstGeom prst="rect">
            <a:avLst/>
          </a:prstGeom>
        </p:spPr>
        <p:txBody>
          <a:bodyPr>
            <a:spAutoFit/>
          </a:bodyPr>
          <a:lstStyle/>
          <a:p>
            <a:pPr>
              <a:defRPr/>
            </a:pPr>
            <a:r>
              <a:rPr lang="es-EC" sz="3200" b="1" dirty="0">
                <a:solidFill>
                  <a:schemeClr val="tx2">
                    <a:satMod val="130000"/>
                  </a:schemeClr>
                </a:solidFill>
              </a:rPr>
              <a:t>COMERCIO EXTERIOR</a:t>
            </a:r>
            <a:endParaRPr lang="es-ES" sz="3200" dirty="0"/>
          </a:p>
        </p:txBody>
      </p:sp>
      <p:pic>
        <p:nvPicPr>
          <p:cNvPr id="33" name="Picture 4" descr="https://cristianpebu.files.wordpress.com/2014/08/camayoc.png">
            <a:hlinkClick r:id="rId9" action="ppaction://hlinksldjump"/>
          </p:cNvPr>
          <p:cNvPicPr>
            <a:picLocks noChangeAspect="1" noChangeArrowheads="1"/>
          </p:cNvPicPr>
          <p:nvPr/>
        </p:nvPicPr>
        <p:blipFill>
          <a:blip r:embed="rId10"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34" name="33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11"/>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11"/>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4725" y="484188"/>
            <a:ext cx="8229600" cy="704850"/>
          </a:xfrm>
        </p:spPr>
        <p:txBody>
          <a:bodyPr/>
          <a:lstStyle/>
          <a:p>
            <a:pPr eaLnBrk="1" hangingPunct="1">
              <a:defRPr/>
            </a:pPr>
            <a:r>
              <a:rPr lang="es-EC" sz="2800" dirty="0" smtClean="0"/>
              <a:t>Plan de Inversión y financiamiento</a:t>
            </a:r>
            <a:endParaRPr lang="es-EC" sz="2800" dirty="0"/>
          </a:p>
        </p:txBody>
      </p:sp>
      <p:graphicFrame>
        <p:nvGraphicFramePr>
          <p:cNvPr id="4" name="3 Tabla"/>
          <p:cNvGraphicFramePr>
            <a:graphicFrameLocks noGrp="1"/>
          </p:cNvGraphicFramePr>
          <p:nvPr/>
        </p:nvGraphicFramePr>
        <p:xfrm>
          <a:off x="1116013" y="1268413"/>
          <a:ext cx="2952328" cy="5040567"/>
        </p:xfrm>
        <a:graphic>
          <a:graphicData uri="http://schemas.openxmlformats.org/drawingml/2006/table">
            <a:tbl>
              <a:tblPr>
                <a:tableStyleId>{8A107856-5554-42FB-B03E-39F5DBC370BA}</a:tableStyleId>
              </a:tblPr>
              <a:tblGrid>
                <a:gridCol w="1085387"/>
                <a:gridCol w="499889"/>
                <a:gridCol w="554541"/>
                <a:gridCol w="812511"/>
              </a:tblGrid>
              <a:tr h="141428">
                <a:tc>
                  <a:txBody>
                    <a:bodyPr/>
                    <a:lstStyle/>
                    <a:p>
                      <a:pPr algn="ctr">
                        <a:lnSpc>
                          <a:spcPct val="150000"/>
                        </a:lnSpc>
                        <a:spcBef>
                          <a:spcPts val="600"/>
                        </a:spcBef>
                        <a:spcAft>
                          <a:spcPts val="0"/>
                        </a:spcAft>
                      </a:pPr>
                      <a:r>
                        <a:rPr lang="es-EC" sz="600" dirty="0"/>
                        <a:t>DETALLE</a:t>
                      </a:r>
                      <a:endParaRPr lang="es-EC" sz="600" dirty="0">
                        <a:latin typeface="Calibri"/>
                        <a:ea typeface="Calibri"/>
                        <a:cs typeface="Times New Roman"/>
                      </a:endParaRPr>
                    </a:p>
                  </a:txBody>
                  <a:tcPr marL="31396" marR="31396" marT="0" marB="0"/>
                </a:tc>
                <a:tc>
                  <a:txBody>
                    <a:bodyPr/>
                    <a:lstStyle/>
                    <a:p>
                      <a:pPr algn="l"/>
                      <a:endParaRPr lang="es-EC" sz="600" dirty="0">
                        <a:latin typeface="Calibri"/>
                      </a:endParaRPr>
                    </a:p>
                  </a:txBody>
                  <a:tcPr marL="31396" marR="31396" marT="0" marB="0"/>
                </a:tc>
                <a:tc>
                  <a:txBody>
                    <a:bodyPr/>
                    <a:lstStyle/>
                    <a:p>
                      <a:pPr algn="ctr">
                        <a:lnSpc>
                          <a:spcPct val="150000"/>
                        </a:lnSpc>
                        <a:spcBef>
                          <a:spcPts val="600"/>
                        </a:spcBef>
                        <a:spcAft>
                          <a:spcPts val="0"/>
                        </a:spcAft>
                      </a:pPr>
                      <a:endParaRPr lang="es-EC" sz="600">
                        <a:latin typeface="Calibri"/>
                        <a:ea typeface="Times New Roman"/>
                        <a:cs typeface="Times New Roman"/>
                      </a:endParaRPr>
                    </a:p>
                  </a:txBody>
                  <a:tcPr marL="31396" marR="31396" marT="0" marB="0"/>
                </a:tc>
                <a:tc>
                  <a:txBody>
                    <a:bodyPr/>
                    <a:lstStyle/>
                    <a:p>
                      <a:pPr algn="ctr">
                        <a:lnSpc>
                          <a:spcPct val="150000"/>
                        </a:lnSpc>
                        <a:spcBef>
                          <a:spcPts val="600"/>
                        </a:spcBef>
                        <a:spcAft>
                          <a:spcPts val="0"/>
                        </a:spcAft>
                      </a:pPr>
                      <a:endParaRPr lang="es-EC" sz="600">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a:t>CAPITAL DE TRABAJO INICIAL</a:t>
                      </a:r>
                      <a:endParaRPr lang="es-EC" sz="600">
                        <a:latin typeface="Calibri"/>
                        <a:ea typeface="Calibri"/>
                        <a:cs typeface="Times New Roman"/>
                      </a:endParaRPr>
                    </a:p>
                  </a:txBody>
                  <a:tcPr marL="31396" marR="31396" marT="0" marB="0"/>
                </a:tc>
                <a:tc>
                  <a:txBody>
                    <a:bodyPr/>
                    <a:lstStyle/>
                    <a:p>
                      <a:pPr algn="ctr">
                        <a:lnSpc>
                          <a:spcPct val="150000"/>
                        </a:lnSpc>
                        <a:spcBef>
                          <a:spcPts val="600"/>
                        </a:spcBef>
                        <a:spcAft>
                          <a:spcPts val="0"/>
                        </a:spcAft>
                      </a:pPr>
                      <a:r>
                        <a:rPr lang="es-EC" sz="600" dirty="0"/>
                        <a:t> </a:t>
                      </a:r>
                      <a:endParaRPr lang="es-EC" sz="600" dirty="0">
                        <a:latin typeface="Calibri"/>
                        <a:ea typeface="Calibri"/>
                        <a:cs typeface="Times New Roman"/>
                      </a:endParaRPr>
                    </a:p>
                  </a:txBody>
                  <a:tcPr marL="31396" marR="31396" marT="0" marB="0"/>
                </a:tc>
                <a:tc>
                  <a:txBody>
                    <a:bodyPr/>
                    <a:lstStyle/>
                    <a:p>
                      <a:pPr algn="ctr">
                        <a:lnSpc>
                          <a:spcPct val="150000"/>
                        </a:lnSpc>
                        <a:spcBef>
                          <a:spcPts val="600"/>
                        </a:spcBef>
                        <a:spcAft>
                          <a:spcPts val="0"/>
                        </a:spcAft>
                      </a:pPr>
                      <a:endParaRPr lang="es-EC" sz="600">
                        <a:latin typeface="Calibri"/>
                        <a:ea typeface="Calibri"/>
                        <a:cs typeface="Times New Roman"/>
                      </a:endParaRPr>
                    </a:p>
                  </a:txBody>
                  <a:tcPr marL="31396" marR="31396" marT="0" marB="0"/>
                </a:tc>
                <a:tc>
                  <a:txBody>
                    <a:bodyPr/>
                    <a:lstStyle/>
                    <a:p>
                      <a:pPr algn="ctr">
                        <a:lnSpc>
                          <a:spcPct val="150000"/>
                        </a:lnSpc>
                        <a:spcBef>
                          <a:spcPts val="600"/>
                        </a:spcBef>
                        <a:spcAft>
                          <a:spcPts val="0"/>
                        </a:spcAft>
                      </a:pPr>
                      <a:endParaRPr lang="es-EC" sz="600">
                        <a:latin typeface="Calibri"/>
                        <a:ea typeface="Calibri"/>
                        <a:cs typeface="Times New Roman"/>
                      </a:endParaRPr>
                    </a:p>
                  </a:txBody>
                  <a:tcPr marL="31396" marR="31396" marT="0" marB="0"/>
                </a:tc>
              </a:tr>
              <a:tr h="141428">
                <a:tc>
                  <a:txBody>
                    <a:bodyPr/>
                    <a:lstStyle/>
                    <a:p>
                      <a:pPr algn="l">
                        <a:lnSpc>
                          <a:spcPct val="150000"/>
                        </a:lnSpc>
                        <a:spcBef>
                          <a:spcPts val="600"/>
                        </a:spcBef>
                        <a:spcAft>
                          <a:spcPts val="0"/>
                        </a:spcAft>
                      </a:pPr>
                      <a:r>
                        <a:rPr lang="es-EC" sz="600"/>
                        <a:t>EFECTIVO</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dirty="0"/>
                        <a:t>44.460,77 </a:t>
                      </a:r>
                      <a:endParaRPr lang="es-EC" sz="600" dirty="0">
                        <a:latin typeface="Calibri"/>
                        <a:ea typeface="Calibri"/>
                        <a:cs typeface="Times New Roman"/>
                      </a:endParaRPr>
                    </a:p>
                  </a:txBody>
                  <a:tcPr marL="31396" marR="31396" marT="0" marB="0"/>
                </a:tc>
                <a:tc>
                  <a:txBody>
                    <a:bodyPr/>
                    <a:lstStyle/>
                    <a:p>
                      <a:pPr algn="ctr">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c>
                  <a:txBody>
                    <a:bodyPr/>
                    <a:lstStyle/>
                    <a:p>
                      <a:pPr algn="ctr">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r>
              <a:tr h="141428">
                <a:tc>
                  <a:txBody>
                    <a:bodyPr/>
                    <a:lstStyle/>
                    <a:p>
                      <a:pPr algn="l">
                        <a:lnSpc>
                          <a:spcPct val="150000"/>
                        </a:lnSpc>
                        <a:spcBef>
                          <a:spcPts val="600"/>
                        </a:spcBef>
                        <a:spcAft>
                          <a:spcPts val="0"/>
                        </a:spcAft>
                      </a:pPr>
                      <a:r>
                        <a:rPr lang="es-EC" sz="600"/>
                        <a:t>ACTIVOS FIJOS</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dirty="0"/>
                        <a:t> </a:t>
                      </a:r>
                      <a:endParaRPr lang="es-EC" sz="600" dirty="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PASIVOS</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r>
              <a:tr h="514884">
                <a:tc>
                  <a:txBody>
                    <a:bodyPr/>
                    <a:lstStyle/>
                    <a:p>
                      <a:pPr algn="l">
                        <a:lnSpc>
                          <a:spcPct val="150000"/>
                        </a:lnSpc>
                        <a:spcBef>
                          <a:spcPts val="600"/>
                        </a:spcBef>
                        <a:spcAft>
                          <a:spcPts val="0"/>
                        </a:spcAft>
                      </a:pPr>
                      <a:r>
                        <a:rPr lang="es-EC" sz="600"/>
                        <a:t>TERRENOS</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dirty="0"/>
                        <a:t>       11.000,00 </a:t>
                      </a:r>
                      <a:endParaRPr lang="es-EC" sz="600" dirty="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p>
                    <a:p>
                      <a:pPr algn="l">
                        <a:lnSpc>
                          <a:spcPct val="150000"/>
                        </a:lnSpc>
                        <a:spcBef>
                          <a:spcPts val="600"/>
                        </a:spcBef>
                        <a:spcAft>
                          <a:spcPts val="0"/>
                        </a:spcAft>
                      </a:pPr>
                      <a:r>
                        <a:rPr lang="es-EC" sz="600" dirty="0"/>
                        <a:t>CUENTAS POR PAGAR</a:t>
                      </a:r>
                      <a:endParaRPr lang="es-EC" sz="600" dirty="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a:p>
                    <a:p>
                      <a:pPr algn="l">
                        <a:lnSpc>
                          <a:spcPct val="150000"/>
                        </a:lnSpc>
                        <a:spcBef>
                          <a:spcPts val="600"/>
                        </a:spcBef>
                        <a:spcAft>
                          <a:spcPts val="0"/>
                        </a:spcAft>
                      </a:pPr>
                      <a:r>
                        <a:rPr lang="es-EC" sz="600"/>
                        <a:t>168.510,77</a:t>
                      </a:r>
                      <a:endParaRPr lang="es-EC" sz="600">
                        <a:latin typeface="Calibri"/>
                        <a:ea typeface="Calibri"/>
                        <a:cs typeface="Times New Roman"/>
                      </a:endParaRPr>
                    </a:p>
                  </a:txBody>
                  <a:tcPr marL="31396" marR="31396" marT="0" marB="0"/>
                </a:tc>
              </a:tr>
              <a:tr h="282855">
                <a:tc>
                  <a:txBody>
                    <a:bodyPr/>
                    <a:lstStyle/>
                    <a:p>
                      <a:pPr algn="l">
                        <a:lnSpc>
                          <a:spcPct val="150000"/>
                        </a:lnSpc>
                        <a:spcBef>
                          <a:spcPts val="600"/>
                        </a:spcBef>
                        <a:spcAft>
                          <a:spcPts val="0"/>
                        </a:spcAft>
                      </a:pPr>
                      <a:r>
                        <a:rPr lang="es-EC" sz="600"/>
                        <a:t>CONSTRUCCIÓN</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45.000,00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dirty="0"/>
                        <a:t>MAQUINARIAS Y EQUIPOS</a:t>
                      </a:r>
                      <a:endParaRPr lang="es-EC" sz="600" dirty="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33.000,00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a:t>MUEBLES Y ENSERES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800,00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a:t>EQUIPOS DE OF.</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650,00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a:t>VEHÍCULOS</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40.000,00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a:t>EQUIPOS DE COMPUTACIÓN</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1.700,00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Arial" pitchFamily="34" charset="0"/>
                        <a:ea typeface="Times New Roman"/>
                        <a:cs typeface="Arial" pitchFamily="34" charset="0"/>
                      </a:endParaRPr>
                    </a:p>
                  </a:txBody>
                  <a:tcPr marL="31396" marR="31396" marT="0" marB="0"/>
                </a:tc>
              </a:tr>
              <a:tr h="282855">
                <a:tc>
                  <a:txBody>
                    <a:bodyPr/>
                    <a:lstStyle/>
                    <a:p>
                      <a:pPr algn="l">
                        <a:lnSpc>
                          <a:spcPct val="150000"/>
                        </a:lnSpc>
                        <a:spcBef>
                          <a:spcPts val="600"/>
                        </a:spcBef>
                        <a:spcAft>
                          <a:spcPts val="0"/>
                        </a:spcAft>
                      </a:pPr>
                      <a:r>
                        <a:rPr lang="es-EC" sz="600"/>
                        <a:t>UTENSILLOS O HERRAMIENTAS</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400,00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r>
              <a:tr h="141428">
                <a:tc>
                  <a:txBody>
                    <a:bodyPr/>
                    <a:lstStyle/>
                    <a:p>
                      <a:pPr algn="l">
                        <a:lnSpc>
                          <a:spcPct val="150000"/>
                        </a:lnSpc>
                        <a:spcBef>
                          <a:spcPts val="600"/>
                        </a:spcBef>
                        <a:spcAft>
                          <a:spcPts val="0"/>
                        </a:spcAft>
                      </a:pPr>
                      <a:r>
                        <a:rPr lang="es-EC" sz="600"/>
                        <a:t>OTROS ACTIVOS FIJOS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a:t>ACTIVOS DIFERIDOS</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dirty="0"/>
                        <a:t>TOTAL PASIVOS</a:t>
                      </a:r>
                      <a:endParaRPr lang="es-EC" sz="600" dirty="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dirty="0"/>
                        <a:t>168.510,70</a:t>
                      </a:r>
                      <a:endParaRPr lang="es-EC" sz="600" dirty="0">
                        <a:latin typeface="Calibri"/>
                        <a:ea typeface="Calibri"/>
                        <a:cs typeface="Times New Roman"/>
                      </a:endParaRPr>
                    </a:p>
                  </a:txBody>
                  <a:tcPr marL="31396" marR="31396" marT="0" marB="0"/>
                </a:tc>
              </a:tr>
              <a:tr h="282855">
                <a:tc>
                  <a:txBody>
                    <a:bodyPr/>
                    <a:lstStyle/>
                    <a:p>
                      <a:pPr algn="l">
                        <a:lnSpc>
                          <a:spcPct val="150000"/>
                        </a:lnSpc>
                        <a:spcBef>
                          <a:spcPts val="600"/>
                        </a:spcBef>
                        <a:spcAft>
                          <a:spcPts val="0"/>
                        </a:spcAft>
                      </a:pPr>
                      <a:r>
                        <a:rPr lang="es-EC" sz="600"/>
                        <a:t>GASTOS DE CONSTITUCIÓN</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500,00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a:t>GASTOS DE INV. Y DESARROLLO</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1.500,00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r>
              <a:tr h="141428">
                <a:tc>
                  <a:txBody>
                    <a:bodyPr/>
                    <a:lstStyle/>
                    <a:p>
                      <a:pPr algn="l">
                        <a:lnSpc>
                          <a:spcPct val="150000"/>
                        </a:lnSpc>
                        <a:spcBef>
                          <a:spcPts val="600"/>
                        </a:spcBef>
                        <a:spcAft>
                          <a:spcPts val="0"/>
                        </a:spcAft>
                      </a:pPr>
                      <a:r>
                        <a:rPr lang="es-EC" sz="600"/>
                        <a:t>OTROS ACTIVOS DIFERIDOS</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a:t>OTROS ACTIVOS</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PATRIMONIO</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dirty="0">
                        <a:solidFill>
                          <a:srgbClr val="000000"/>
                        </a:solidFill>
                        <a:latin typeface="Calibri"/>
                        <a:ea typeface="Times New Roman"/>
                        <a:cs typeface="Times New Roman"/>
                      </a:endParaRPr>
                    </a:p>
                  </a:txBody>
                  <a:tcPr marL="31396" marR="31396" marT="0" marB="0"/>
                </a:tc>
              </a:tr>
              <a:tr h="282855">
                <a:tc>
                  <a:txBody>
                    <a:bodyPr/>
                    <a:lstStyle/>
                    <a:p>
                      <a:pPr algn="l">
                        <a:lnSpc>
                          <a:spcPct val="150000"/>
                        </a:lnSpc>
                        <a:spcBef>
                          <a:spcPts val="600"/>
                        </a:spcBef>
                        <a:spcAft>
                          <a:spcPts val="0"/>
                        </a:spcAft>
                      </a:pPr>
                      <a:r>
                        <a:rPr lang="es-EC" sz="600"/>
                        <a:t>PATENTES Y MARCAS</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         3.500,00 </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endParaRPr lang="es-EC" sz="600">
                        <a:solidFill>
                          <a:srgbClr val="000000"/>
                        </a:solidFill>
                        <a:latin typeface="Calibri"/>
                        <a:ea typeface="Times New Roman"/>
                        <a:cs typeface="Times New Roman"/>
                      </a:endParaRPr>
                    </a:p>
                  </a:txBody>
                  <a:tcPr marL="31396" marR="31396" marT="0" marB="0"/>
                </a:tc>
                <a:tc>
                  <a:txBody>
                    <a:bodyPr/>
                    <a:lstStyle/>
                    <a:p>
                      <a:pPr algn="l">
                        <a:lnSpc>
                          <a:spcPct val="150000"/>
                        </a:lnSpc>
                        <a:spcBef>
                          <a:spcPts val="600"/>
                        </a:spcBef>
                        <a:spcAft>
                          <a:spcPts val="0"/>
                        </a:spcAft>
                      </a:pPr>
                      <a:r>
                        <a:rPr lang="es-EC" sz="600" dirty="0"/>
                        <a:t>14.000,00</a:t>
                      </a:r>
                      <a:endParaRPr lang="es-EC" sz="600" dirty="0">
                        <a:latin typeface="Calibri"/>
                        <a:ea typeface="Calibri"/>
                        <a:cs typeface="Times New Roman"/>
                      </a:endParaRPr>
                    </a:p>
                  </a:txBody>
                  <a:tcPr marL="31396" marR="31396" marT="0" marB="0"/>
                </a:tc>
              </a:tr>
              <a:tr h="141428">
                <a:tc>
                  <a:txBody>
                    <a:bodyPr/>
                    <a:lstStyle/>
                    <a:p>
                      <a:pPr algn="ctr">
                        <a:lnSpc>
                          <a:spcPct val="150000"/>
                        </a:lnSpc>
                        <a:spcBef>
                          <a:spcPts val="600"/>
                        </a:spcBef>
                        <a:spcAft>
                          <a:spcPts val="0"/>
                        </a:spcAft>
                      </a:pPr>
                      <a:r>
                        <a:rPr lang="es-EC" sz="600"/>
                        <a:t>TOTAL INVERSIÓN</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a:t>182.510,77</a:t>
                      </a:r>
                      <a:endParaRPr lang="es-EC" sz="600">
                        <a:latin typeface="Calibri"/>
                        <a:ea typeface="Calibri"/>
                        <a:cs typeface="Times New Roman"/>
                      </a:endParaRPr>
                    </a:p>
                  </a:txBody>
                  <a:tcPr marL="31396" marR="31396" marT="0" marB="0"/>
                </a:tc>
                <a:tc>
                  <a:txBody>
                    <a:bodyPr/>
                    <a:lstStyle/>
                    <a:p>
                      <a:pPr algn="ctr">
                        <a:lnSpc>
                          <a:spcPct val="150000"/>
                        </a:lnSpc>
                        <a:spcBef>
                          <a:spcPts val="600"/>
                        </a:spcBef>
                        <a:spcAft>
                          <a:spcPts val="0"/>
                        </a:spcAft>
                      </a:pPr>
                      <a:r>
                        <a:rPr lang="es-EC" sz="600"/>
                        <a:t>TOTAL P+P</a:t>
                      </a:r>
                      <a:endParaRPr lang="es-EC" sz="600">
                        <a:latin typeface="Calibri"/>
                        <a:ea typeface="Calibri"/>
                        <a:cs typeface="Times New Roman"/>
                      </a:endParaRPr>
                    </a:p>
                  </a:txBody>
                  <a:tcPr marL="31396" marR="31396" marT="0" marB="0"/>
                </a:tc>
                <a:tc>
                  <a:txBody>
                    <a:bodyPr/>
                    <a:lstStyle/>
                    <a:p>
                      <a:pPr algn="l">
                        <a:lnSpc>
                          <a:spcPct val="150000"/>
                        </a:lnSpc>
                        <a:spcBef>
                          <a:spcPts val="600"/>
                        </a:spcBef>
                        <a:spcAft>
                          <a:spcPts val="0"/>
                        </a:spcAft>
                      </a:pPr>
                      <a:r>
                        <a:rPr lang="es-EC" sz="600" dirty="0"/>
                        <a:t>182.510,77</a:t>
                      </a:r>
                      <a:endParaRPr lang="es-EC" sz="600" dirty="0">
                        <a:latin typeface="Calibri"/>
                        <a:ea typeface="Calibri"/>
                        <a:cs typeface="Times New Roman"/>
                      </a:endParaRPr>
                    </a:p>
                  </a:txBody>
                  <a:tcPr marL="31396" marR="31396" marT="0" marB="0"/>
                </a:tc>
              </a:tr>
            </a:tbl>
          </a:graphicData>
        </a:graphic>
      </p:graphicFrame>
      <p:graphicFrame>
        <p:nvGraphicFramePr>
          <p:cNvPr id="5" name="4 Tabla"/>
          <p:cNvGraphicFramePr>
            <a:graphicFrameLocks noGrp="1"/>
          </p:cNvGraphicFramePr>
          <p:nvPr/>
        </p:nvGraphicFramePr>
        <p:xfrm>
          <a:off x="4284663" y="1268413"/>
          <a:ext cx="4608510" cy="4392420"/>
        </p:xfrm>
        <a:graphic>
          <a:graphicData uri="http://schemas.openxmlformats.org/drawingml/2006/table">
            <a:tbl>
              <a:tblPr>
                <a:tableStyleId>{22838BEF-8BB2-4498-84A7-C5851F593DF1}</a:tableStyleId>
              </a:tblPr>
              <a:tblGrid>
                <a:gridCol w="1387334"/>
                <a:gridCol w="610817"/>
                <a:gridCol w="610817"/>
                <a:gridCol w="666514"/>
                <a:gridCol w="666514"/>
                <a:gridCol w="666514"/>
              </a:tblGrid>
              <a:tr h="109838">
                <a:tc>
                  <a:txBody>
                    <a:bodyPr/>
                    <a:lstStyle/>
                    <a:p>
                      <a:pPr algn="l">
                        <a:lnSpc>
                          <a:spcPct val="150000"/>
                        </a:lnSpc>
                        <a:spcBef>
                          <a:spcPts val="600"/>
                        </a:spcBef>
                        <a:spcAft>
                          <a:spcPts val="0"/>
                        </a:spcAft>
                      </a:pPr>
                      <a:r>
                        <a:rPr lang="es-EC" sz="600" dirty="0"/>
                        <a:t>FINANCIAMIENTO</a:t>
                      </a:r>
                      <a:endParaRPr lang="es-EC" sz="600" dirty="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r>
              <a:tr h="109838">
                <a:tc>
                  <a:txBody>
                    <a:bodyPr/>
                    <a:lstStyle/>
                    <a:p>
                      <a:pPr algn="ctr">
                        <a:lnSpc>
                          <a:spcPct val="150000"/>
                        </a:lnSpc>
                        <a:spcBef>
                          <a:spcPts val="600"/>
                        </a:spcBef>
                        <a:spcAft>
                          <a:spcPts val="0"/>
                        </a:spcAft>
                      </a:pPr>
                      <a:r>
                        <a:rPr lang="es-EC" sz="600"/>
                        <a:t>DETALLE</a:t>
                      </a:r>
                      <a:endParaRPr lang="es-EC" sz="600">
                        <a:latin typeface="Arial" pitchFamily="34" charset="0"/>
                        <a:ea typeface="Calibri"/>
                        <a:cs typeface="Arial" pitchFamily="34" charset="0"/>
                      </a:endParaRPr>
                    </a:p>
                  </a:txBody>
                  <a:tcPr marL="29956" marR="29956" marT="0" marB="0"/>
                </a:tc>
                <a:tc>
                  <a:txBody>
                    <a:bodyPr/>
                    <a:lstStyle/>
                    <a:p>
                      <a:pPr algn="ctr">
                        <a:lnSpc>
                          <a:spcPct val="150000"/>
                        </a:lnSpc>
                        <a:spcBef>
                          <a:spcPts val="600"/>
                        </a:spcBef>
                        <a:spcAft>
                          <a:spcPts val="0"/>
                        </a:spcAft>
                      </a:pPr>
                      <a:r>
                        <a:rPr lang="es-EC" sz="600"/>
                        <a:t>INVERSIÓN </a:t>
                      </a:r>
                      <a:endParaRPr lang="es-EC" sz="600">
                        <a:latin typeface="Arial" pitchFamily="34" charset="0"/>
                        <a:ea typeface="Calibri"/>
                        <a:cs typeface="Arial" pitchFamily="34" charset="0"/>
                      </a:endParaRPr>
                    </a:p>
                  </a:txBody>
                  <a:tcPr marL="29956" marR="29956" marT="0" marB="0"/>
                </a:tc>
                <a:tc gridSpan="4">
                  <a:txBody>
                    <a:bodyPr/>
                    <a:lstStyle/>
                    <a:p>
                      <a:pPr algn="ctr">
                        <a:lnSpc>
                          <a:spcPct val="150000"/>
                        </a:lnSpc>
                        <a:spcBef>
                          <a:spcPts val="600"/>
                        </a:spcBef>
                        <a:spcAft>
                          <a:spcPts val="0"/>
                        </a:spcAft>
                      </a:pPr>
                      <a:r>
                        <a:rPr lang="es-EC" sz="600"/>
                        <a:t>FINANCIAMIENTO</a:t>
                      </a:r>
                      <a:endParaRPr lang="es-EC" sz="600">
                        <a:latin typeface="Arial" pitchFamily="34" charset="0"/>
                        <a:ea typeface="Calibri"/>
                        <a:cs typeface="Arial" pitchFamily="34" charset="0"/>
                      </a:endParaRPr>
                    </a:p>
                  </a:txBody>
                  <a:tcPr marL="29956" marR="29956" marT="0" marB="0"/>
                </a:tc>
                <a:tc hMerge="1">
                  <a:txBody>
                    <a:bodyPr/>
                    <a:lstStyle/>
                    <a:p>
                      <a:endParaRPr lang="es-EC"/>
                    </a:p>
                  </a:txBody>
                  <a:tcPr/>
                </a:tc>
                <a:tc hMerge="1">
                  <a:txBody>
                    <a:bodyPr/>
                    <a:lstStyle/>
                    <a:p>
                      <a:endParaRPr lang="es-EC"/>
                    </a:p>
                  </a:txBody>
                  <a:tcPr/>
                </a:tc>
                <a:tc hMerge="1">
                  <a:txBody>
                    <a:bodyPr/>
                    <a:lstStyle/>
                    <a:p>
                      <a:endParaRPr lang="es-EC"/>
                    </a:p>
                  </a:txBody>
                  <a:tcPr/>
                </a:tc>
              </a:tr>
              <a:tr h="109838">
                <a:tc>
                  <a:txBody>
                    <a:bodyPr/>
                    <a:lstStyle/>
                    <a:p>
                      <a:pPr algn="ctr">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ctr">
                        <a:lnSpc>
                          <a:spcPct val="150000"/>
                        </a:lnSpc>
                        <a:spcBef>
                          <a:spcPts val="600"/>
                        </a:spcBef>
                        <a:spcAft>
                          <a:spcPts val="0"/>
                        </a:spcAft>
                      </a:pPr>
                      <a:r>
                        <a:rPr lang="es-EC" sz="600"/>
                        <a:t>INICIAL</a:t>
                      </a:r>
                      <a:endParaRPr lang="es-EC" sz="600">
                        <a:latin typeface="Arial" pitchFamily="34" charset="0"/>
                        <a:ea typeface="Calibri"/>
                        <a:cs typeface="Arial" pitchFamily="34" charset="0"/>
                      </a:endParaRPr>
                    </a:p>
                  </a:txBody>
                  <a:tcPr marL="29956" marR="29956" marT="0" marB="0"/>
                </a:tc>
                <a:tc>
                  <a:txBody>
                    <a:bodyPr/>
                    <a:lstStyle/>
                    <a:p>
                      <a:pPr algn="ctr">
                        <a:lnSpc>
                          <a:spcPct val="150000"/>
                        </a:lnSpc>
                        <a:spcBef>
                          <a:spcPts val="600"/>
                        </a:spcBef>
                        <a:spcAft>
                          <a:spcPts val="0"/>
                        </a:spcAft>
                      </a:pPr>
                      <a:r>
                        <a:rPr lang="es-EC" sz="600"/>
                        <a:t>PROPIO</a:t>
                      </a:r>
                      <a:endParaRPr lang="es-EC" sz="600">
                        <a:latin typeface="Arial" pitchFamily="34" charset="0"/>
                        <a:ea typeface="Calibri"/>
                        <a:cs typeface="Arial" pitchFamily="34" charset="0"/>
                      </a:endParaRPr>
                    </a:p>
                  </a:txBody>
                  <a:tcPr marL="29956" marR="29956" marT="0" marB="0"/>
                </a:tc>
                <a:tc>
                  <a:txBody>
                    <a:bodyPr/>
                    <a:lstStyle/>
                    <a:p>
                      <a:pPr algn="ctr">
                        <a:lnSpc>
                          <a:spcPct val="150000"/>
                        </a:lnSpc>
                        <a:spcBef>
                          <a:spcPts val="600"/>
                        </a:spcBef>
                        <a:spcAft>
                          <a:spcPts val="0"/>
                        </a:spcAft>
                      </a:pPr>
                      <a:r>
                        <a:rPr lang="es-EC" sz="600"/>
                        <a:t>SOCIOS</a:t>
                      </a:r>
                      <a:endParaRPr lang="es-EC" sz="600">
                        <a:latin typeface="Arial" pitchFamily="34" charset="0"/>
                        <a:ea typeface="Calibri"/>
                        <a:cs typeface="Arial" pitchFamily="34" charset="0"/>
                      </a:endParaRPr>
                    </a:p>
                  </a:txBody>
                  <a:tcPr marL="29956" marR="29956" marT="0" marB="0"/>
                </a:tc>
                <a:tc>
                  <a:txBody>
                    <a:bodyPr/>
                    <a:lstStyle/>
                    <a:p>
                      <a:pPr algn="ctr">
                        <a:lnSpc>
                          <a:spcPct val="150000"/>
                        </a:lnSpc>
                        <a:spcBef>
                          <a:spcPts val="600"/>
                        </a:spcBef>
                        <a:spcAft>
                          <a:spcPts val="0"/>
                        </a:spcAft>
                      </a:pPr>
                      <a:r>
                        <a:rPr lang="es-EC" sz="500"/>
                        <a:t>COOPERACIÓN </a:t>
                      </a:r>
                      <a:endParaRPr lang="es-EC" sz="600">
                        <a:latin typeface="Arial" pitchFamily="34" charset="0"/>
                        <a:ea typeface="Calibri"/>
                        <a:cs typeface="Arial" pitchFamily="34" charset="0"/>
                      </a:endParaRPr>
                    </a:p>
                  </a:txBody>
                  <a:tcPr marL="29956" marR="29956" marT="0" marB="0"/>
                </a:tc>
                <a:tc>
                  <a:txBody>
                    <a:bodyPr/>
                    <a:lstStyle/>
                    <a:p>
                      <a:pPr algn="ctr">
                        <a:lnSpc>
                          <a:spcPct val="150000"/>
                        </a:lnSpc>
                        <a:spcBef>
                          <a:spcPts val="600"/>
                        </a:spcBef>
                        <a:spcAft>
                          <a:spcPts val="0"/>
                        </a:spcAft>
                      </a:pPr>
                      <a:r>
                        <a:rPr lang="es-EC" sz="600"/>
                        <a:t>PRESTAMO</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CAPITAL DE TRABAJO INICIAL</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44.460,77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44.460,77 </a:t>
                      </a:r>
                      <a:endParaRPr lang="es-EC" sz="600">
                        <a:latin typeface="Arial" pitchFamily="34" charset="0"/>
                        <a:ea typeface="Calibri"/>
                        <a:cs typeface="Arial" pitchFamily="34" charset="0"/>
                      </a:endParaRPr>
                    </a:p>
                  </a:txBody>
                  <a:tcPr marL="29956" marR="29956" marT="0" marB="0"/>
                </a:tc>
              </a:tr>
              <a:tr h="109838">
                <a:tc>
                  <a:txBody>
                    <a:bodyPr/>
                    <a:lstStyle/>
                    <a:p>
                      <a:pPr algn="l">
                        <a:lnSpc>
                          <a:spcPct val="150000"/>
                        </a:lnSpc>
                        <a:spcBef>
                          <a:spcPts val="600"/>
                        </a:spcBef>
                        <a:spcAft>
                          <a:spcPts val="0"/>
                        </a:spcAft>
                      </a:pPr>
                      <a:r>
                        <a:rPr lang="es-EC" sz="600"/>
                        <a:t>ACTIVOS FIJOS</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TERRENOS</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11.000,00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6.950,00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4.050,00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CONSTRUCCIÓN</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45.000,00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45.000,00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MAQUINARIAS Y EQUIPOS</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33.000,00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33.000,00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MUEBLES Y ENSERES OF.</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800,00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800,00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EQUIPOS DE OF.</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650,00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650,00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VEHÍCULOS</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40.000,00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40.000,00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EQUIPOS DE COMPUTACIÓN</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1.700,00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1.700,00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UTENSILLOS O HERRAMIENTAS</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400,00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400,00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OTROS ACTIVOS FIJOS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ACTIVOS DIFERIDOS</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2.000,00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2.000,00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OTROS ACTIVOS</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3.500,00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1.500,00 </a:t>
                      </a:r>
                      <a:endParaRPr lang="es-EC" sz="600">
                        <a:latin typeface="Arial" pitchFamily="34" charset="0"/>
                        <a:ea typeface="Calibri"/>
                        <a:cs typeface="Arial" pitchFamily="34" charset="0"/>
                      </a:endParaRPr>
                    </a:p>
                  </a:txBody>
                  <a:tcPr marL="29956" marR="29956" marT="0" marB="0"/>
                </a:tc>
                <a:tc>
                  <a:txBody>
                    <a:bodyPr/>
                    <a:lstStyle/>
                    <a:p>
                      <a:pPr algn="just"/>
                      <a:endParaRPr lang="es-EC" sz="600">
                        <a:latin typeface="Arial" pitchFamily="34" charset="0"/>
                        <a:cs typeface="Arial" pitchFamily="34" charset="0"/>
                      </a:endParaRPr>
                    </a:p>
                  </a:txBody>
                  <a:tcPr marL="29956" marR="29956" marT="0" marB="0"/>
                </a:tc>
                <a:tc>
                  <a:txBody>
                    <a:bodyPr/>
                    <a:lstStyle/>
                    <a:p>
                      <a:pPr algn="l">
                        <a:lnSpc>
                          <a:spcPct val="150000"/>
                        </a:lnSpc>
                        <a:spcBef>
                          <a:spcPts val="600"/>
                        </a:spcBef>
                        <a:spcAft>
                          <a:spcPts val="0"/>
                        </a:spcAft>
                      </a:pPr>
                      <a:r>
                        <a:rPr lang="es-EC" sz="600"/>
                        <a:t>            2.000,00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TOTAL</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182.510,77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dirty="0"/>
                        <a:t>          14.000,00 </a:t>
                      </a:r>
                      <a:endParaRPr lang="es-EC" sz="600" dirty="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168.510,77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CONDICIONES DEL PRÉSTAMOS</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r>
              <a:tr h="109838">
                <a:tc>
                  <a:txBody>
                    <a:bodyPr/>
                    <a:lstStyle/>
                    <a:p>
                      <a:pPr algn="ctr">
                        <a:lnSpc>
                          <a:spcPct val="150000"/>
                        </a:lnSpc>
                        <a:spcBef>
                          <a:spcPts val="600"/>
                        </a:spcBef>
                        <a:spcAft>
                          <a:spcPts val="0"/>
                        </a:spcAft>
                      </a:pPr>
                      <a:r>
                        <a:rPr lang="es-EC" sz="600"/>
                        <a:t>DETALLE</a:t>
                      </a:r>
                      <a:endParaRPr lang="es-EC" sz="600">
                        <a:latin typeface="Arial" pitchFamily="34" charset="0"/>
                        <a:ea typeface="Calibri"/>
                        <a:cs typeface="Arial" pitchFamily="34" charset="0"/>
                      </a:endParaRPr>
                    </a:p>
                  </a:txBody>
                  <a:tcPr marL="29956" marR="29956" marT="0" marB="0"/>
                </a:tc>
                <a:tc>
                  <a:txBody>
                    <a:bodyPr/>
                    <a:lstStyle/>
                    <a:p>
                      <a:pPr algn="ctr">
                        <a:lnSpc>
                          <a:spcPct val="150000"/>
                        </a:lnSpc>
                        <a:spcBef>
                          <a:spcPts val="600"/>
                        </a:spcBef>
                        <a:spcAft>
                          <a:spcPts val="0"/>
                        </a:spcAft>
                      </a:pPr>
                      <a:r>
                        <a:rPr lang="es-EC" sz="600"/>
                        <a:t>INICIAL</a:t>
                      </a:r>
                      <a:endParaRPr lang="es-EC" sz="600">
                        <a:latin typeface="Arial" pitchFamily="34" charset="0"/>
                        <a:ea typeface="Calibri"/>
                        <a:cs typeface="Arial" pitchFamily="34" charset="0"/>
                      </a:endParaRPr>
                    </a:p>
                  </a:txBody>
                  <a:tcPr marL="29956" marR="29956" marT="0" marB="0"/>
                </a:tc>
                <a:tc>
                  <a:txBody>
                    <a:bodyPr/>
                    <a:lstStyle/>
                    <a:p>
                      <a:pPr algn="ctr">
                        <a:lnSpc>
                          <a:spcPct val="150000"/>
                        </a:lnSpc>
                        <a:spcBef>
                          <a:spcPts val="600"/>
                        </a:spcBef>
                        <a:spcAft>
                          <a:spcPts val="0"/>
                        </a:spcAft>
                      </a:pPr>
                      <a:r>
                        <a:rPr lang="es-EC" sz="600"/>
                        <a:t>AÑO 2</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c>
                  <a:txBody>
                    <a:bodyPr/>
                    <a:lstStyle/>
                    <a:p>
                      <a:pPr algn="l">
                        <a:lnSpc>
                          <a:spcPct val="150000"/>
                        </a:lnSpc>
                        <a:spcBef>
                          <a:spcPts val="600"/>
                        </a:spcBef>
                        <a:spcAft>
                          <a:spcPts val="0"/>
                        </a:spcAft>
                      </a:pPr>
                      <a:r>
                        <a:rPr lang="es-EC" sz="600"/>
                        <a:t> </a:t>
                      </a:r>
                      <a:endParaRPr lang="es-EC" sz="600">
                        <a:latin typeface="Arial" pitchFamily="34" charset="0"/>
                        <a:ea typeface="Calibri"/>
                        <a:cs typeface="Arial" pitchFamily="34" charset="0"/>
                      </a:endParaRPr>
                    </a:p>
                  </a:txBody>
                  <a:tcPr marL="29956" marR="29956" marT="0" marB="0"/>
                </a:tc>
              </a:tr>
              <a:tr h="219676">
                <a:tc>
                  <a:txBody>
                    <a:bodyPr/>
                    <a:lstStyle/>
                    <a:p>
                      <a:pPr algn="l">
                        <a:lnSpc>
                          <a:spcPct val="150000"/>
                        </a:lnSpc>
                        <a:spcBef>
                          <a:spcPts val="600"/>
                        </a:spcBef>
                        <a:spcAft>
                          <a:spcPts val="0"/>
                        </a:spcAft>
                      </a:pPr>
                      <a:r>
                        <a:rPr lang="es-EC" sz="600"/>
                        <a:t>CAPITAL (VALOR DEL PRESTAMO)</a:t>
                      </a:r>
                      <a:endParaRPr lang="es-EC" sz="600">
                        <a:latin typeface="Arial" pitchFamily="34" charset="0"/>
                        <a:ea typeface="Calibri"/>
                        <a:cs typeface="Arial" pitchFamily="34" charset="0"/>
                      </a:endParaRPr>
                    </a:p>
                  </a:txBody>
                  <a:tcPr marL="29956" marR="29956" marT="0" marB="0"/>
                </a:tc>
                <a:tc>
                  <a:txBody>
                    <a:bodyPr/>
                    <a:lstStyle/>
                    <a:p>
                      <a:pPr algn="ctr">
                        <a:lnSpc>
                          <a:spcPct val="150000"/>
                        </a:lnSpc>
                        <a:spcBef>
                          <a:spcPts val="600"/>
                        </a:spcBef>
                        <a:spcAft>
                          <a:spcPts val="0"/>
                        </a:spcAft>
                      </a:pPr>
                      <a:r>
                        <a:rPr lang="es-EC" sz="600" dirty="0"/>
                        <a:t>    168.510,77 </a:t>
                      </a:r>
                      <a:endParaRPr lang="es-EC" sz="600" dirty="0">
                        <a:latin typeface="Arial" pitchFamily="34" charset="0"/>
                        <a:ea typeface="Calibri"/>
                        <a:cs typeface="Arial" pitchFamily="34" charset="0"/>
                      </a:endParaRPr>
                    </a:p>
                  </a:txBody>
                  <a:tcPr marL="29956" marR="29956" marT="0" marB="0"/>
                </a:tc>
                <a:tc gridSpan="4">
                  <a:txBody>
                    <a:bodyPr/>
                    <a:lstStyle/>
                    <a:p>
                      <a:pPr algn="just">
                        <a:lnSpc>
                          <a:spcPct val="150000"/>
                        </a:lnSpc>
                        <a:spcBef>
                          <a:spcPts val="600"/>
                        </a:spcBef>
                        <a:spcAft>
                          <a:spcPts val="1000"/>
                        </a:spcAft>
                      </a:pPr>
                      <a:r>
                        <a:rPr lang="es-EC" sz="600"/>
                        <a:t> </a:t>
                      </a:r>
                      <a:endParaRPr lang="es-EC" sz="600">
                        <a:latin typeface="Arial" pitchFamily="34" charset="0"/>
                        <a:ea typeface="Calibri"/>
                        <a:cs typeface="Arial"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09838">
                <a:tc>
                  <a:txBody>
                    <a:bodyPr/>
                    <a:lstStyle/>
                    <a:p>
                      <a:pPr algn="l">
                        <a:lnSpc>
                          <a:spcPct val="150000"/>
                        </a:lnSpc>
                        <a:spcBef>
                          <a:spcPts val="600"/>
                        </a:spcBef>
                        <a:spcAft>
                          <a:spcPts val="0"/>
                        </a:spcAft>
                      </a:pPr>
                      <a:r>
                        <a:rPr lang="es-EC" sz="600"/>
                        <a:t>PLAZO EN MESES</a:t>
                      </a:r>
                      <a:endParaRPr lang="es-EC" sz="600">
                        <a:latin typeface="Arial" pitchFamily="34" charset="0"/>
                        <a:ea typeface="Calibri"/>
                        <a:cs typeface="Arial" pitchFamily="34" charset="0"/>
                      </a:endParaRPr>
                    </a:p>
                  </a:txBody>
                  <a:tcPr marL="29956" marR="29956" marT="0" marB="0"/>
                </a:tc>
                <a:tc>
                  <a:txBody>
                    <a:bodyPr/>
                    <a:lstStyle/>
                    <a:p>
                      <a:pPr algn="r">
                        <a:lnSpc>
                          <a:spcPct val="150000"/>
                        </a:lnSpc>
                        <a:spcBef>
                          <a:spcPts val="600"/>
                        </a:spcBef>
                        <a:spcAft>
                          <a:spcPts val="0"/>
                        </a:spcAft>
                      </a:pPr>
                      <a:r>
                        <a:rPr lang="es-EC" sz="600" dirty="0"/>
                        <a:t>24</a:t>
                      </a:r>
                      <a:endParaRPr lang="es-EC" sz="600" dirty="0">
                        <a:latin typeface="Arial" pitchFamily="34" charset="0"/>
                        <a:ea typeface="Calibri"/>
                        <a:cs typeface="Arial" pitchFamily="34" charset="0"/>
                      </a:endParaRPr>
                    </a:p>
                  </a:txBody>
                  <a:tcPr marL="29956" marR="29956" marT="0" marB="0"/>
                </a:tc>
                <a:tc gridSpan="4">
                  <a:txBody>
                    <a:bodyPr/>
                    <a:lstStyle/>
                    <a:p>
                      <a:pPr algn="just">
                        <a:lnSpc>
                          <a:spcPct val="150000"/>
                        </a:lnSpc>
                        <a:spcBef>
                          <a:spcPts val="600"/>
                        </a:spcBef>
                        <a:spcAft>
                          <a:spcPts val="1000"/>
                        </a:spcAft>
                      </a:pPr>
                      <a:r>
                        <a:rPr lang="es-EC" sz="600"/>
                        <a:t> </a:t>
                      </a:r>
                      <a:endParaRPr lang="es-EC" sz="600">
                        <a:latin typeface="Arial" pitchFamily="34" charset="0"/>
                        <a:ea typeface="Calibri"/>
                        <a:cs typeface="Arial"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09838">
                <a:tc>
                  <a:txBody>
                    <a:bodyPr/>
                    <a:lstStyle/>
                    <a:p>
                      <a:pPr algn="l">
                        <a:lnSpc>
                          <a:spcPct val="150000"/>
                        </a:lnSpc>
                        <a:spcBef>
                          <a:spcPts val="600"/>
                        </a:spcBef>
                        <a:spcAft>
                          <a:spcPts val="0"/>
                        </a:spcAft>
                      </a:pPr>
                      <a:r>
                        <a:rPr lang="es-EC" sz="600"/>
                        <a:t>TASA INTERÉS ANUAL</a:t>
                      </a:r>
                      <a:endParaRPr lang="es-EC" sz="600">
                        <a:latin typeface="Arial" pitchFamily="34" charset="0"/>
                        <a:ea typeface="Calibri"/>
                        <a:cs typeface="Arial" pitchFamily="34" charset="0"/>
                      </a:endParaRPr>
                    </a:p>
                  </a:txBody>
                  <a:tcPr marL="29956" marR="29956" marT="0" marB="0"/>
                </a:tc>
                <a:tc>
                  <a:txBody>
                    <a:bodyPr/>
                    <a:lstStyle/>
                    <a:p>
                      <a:pPr algn="r">
                        <a:lnSpc>
                          <a:spcPct val="150000"/>
                        </a:lnSpc>
                        <a:spcBef>
                          <a:spcPts val="600"/>
                        </a:spcBef>
                        <a:spcAft>
                          <a:spcPts val="0"/>
                        </a:spcAft>
                      </a:pPr>
                      <a:r>
                        <a:rPr lang="es-EC" sz="600" dirty="0"/>
                        <a:t>5%</a:t>
                      </a:r>
                      <a:endParaRPr lang="es-EC" sz="600" dirty="0">
                        <a:latin typeface="Arial" pitchFamily="34" charset="0"/>
                        <a:ea typeface="Calibri"/>
                        <a:cs typeface="Arial" pitchFamily="34" charset="0"/>
                      </a:endParaRPr>
                    </a:p>
                  </a:txBody>
                  <a:tcPr marL="29956" marR="29956" marT="0" marB="0"/>
                </a:tc>
                <a:tc gridSpan="4">
                  <a:txBody>
                    <a:bodyPr/>
                    <a:lstStyle/>
                    <a:p>
                      <a:pPr algn="just">
                        <a:lnSpc>
                          <a:spcPct val="150000"/>
                        </a:lnSpc>
                        <a:spcBef>
                          <a:spcPts val="600"/>
                        </a:spcBef>
                        <a:spcAft>
                          <a:spcPts val="1000"/>
                        </a:spcAft>
                      </a:pPr>
                      <a:r>
                        <a:rPr lang="es-EC" sz="600" dirty="0"/>
                        <a:t> </a:t>
                      </a:r>
                      <a:endParaRPr lang="es-EC" sz="600" dirty="0">
                        <a:latin typeface="Arial" pitchFamily="34" charset="0"/>
                        <a:ea typeface="Calibri"/>
                        <a:cs typeface="Arial"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09838">
                <a:tc>
                  <a:txBody>
                    <a:bodyPr/>
                    <a:lstStyle/>
                    <a:p>
                      <a:pPr algn="l">
                        <a:lnSpc>
                          <a:spcPct val="150000"/>
                        </a:lnSpc>
                        <a:spcBef>
                          <a:spcPts val="600"/>
                        </a:spcBef>
                        <a:spcAft>
                          <a:spcPts val="0"/>
                        </a:spcAft>
                      </a:pPr>
                      <a:r>
                        <a:rPr lang="es-EC" sz="600" dirty="0" smtClean="0"/>
                        <a:t>CUOTA</a:t>
                      </a:r>
                      <a:r>
                        <a:rPr lang="es-EC" sz="600" baseline="0" dirty="0" smtClean="0"/>
                        <a:t> MENSUAL</a:t>
                      </a:r>
                      <a:endParaRPr lang="es-EC" sz="600" dirty="0">
                        <a:latin typeface="Arial" pitchFamily="34" charset="0"/>
                        <a:ea typeface="Calibri"/>
                        <a:cs typeface="Arial" pitchFamily="34" charset="0"/>
                      </a:endParaRPr>
                    </a:p>
                  </a:txBody>
                  <a:tcPr marL="29956" marR="29956" marT="0" marB="0"/>
                </a:tc>
                <a:tc>
                  <a:txBody>
                    <a:bodyPr/>
                    <a:lstStyle/>
                    <a:p>
                      <a:pPr algn="r">
                        <a:lnSpc>
                          <a:spcPct val="150000"/>
                        </a:lnSpc>
                        <a:spcBef>
                          <a:spcPts val="600"/>
                        </a:spcBef>
                        <a:spcAft>
                          <a:spcPts val="0"/>
                        </a:spcAft>
                      </a:pPr>
                      <a:r>
                        <a:rPr lang="es-EC" sz="600" dirty="0" smtClean="0"/>
                        <a:t>7392.80</a:t>
                      </a:r>
                      <a:endParaRPr lang="es-EC" sz="600" dirty="0">
                        <a:latin typeface="Arial" pitchFamily="34" charset="0"/>
                        <a:ea typeface="Calibri"/>
                        <a:cs typeface="Arial" pitchFamily="34" charset="0"/>
                      </a:endParaRPr>
                    </a:p>
                  </a:txBody>
                  <a:tcPr marL="29956" marR="29956" marT="0" marB="0"/>
                </a:tc>
                <a:tc gridSpan="4">
                  <a:txBody>
                    <a:bodyPr/>
                    <a:lstStyle/>
                    <a:p>
                      <a:pPr algn="just">
                        <a:lnSpc>
                          <a:spcPct val="150000"/>
                        </a:lnSpc>
                        <a:spcBef>
                          <a:spcPts val="600"/>
                        </a:spcBef>
                        <a:spcAft>
                          <a:spcPts val="1000"/>
                        </a:spcAft>
                      </a:pPr>
                      <a:endParaRPr lang="es-EC" sz="600" dirty="0">
                        <a:latin typeface="Arial" pitchFamily="34" charset="0"/>
                        <a:ea typeface="Calibri"/>
                        <a:cs typeface="Arial"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4097" name="Picture 1"/>
          <p:cNvPicPr>
            <a:picLocks noChangeAspect="1" noChangeArrowheads="1"/>
          </p:cNvPicPr>
          <p:nvPr/>
        </p:nvPicPr>
        <p:blipFill>
          <a:blip r:embed="rId2" cstate="print"/>
          <a:srcRect l="15839" t="47859" r="50253" b="22610"/>
          <a:stretch>
            <a:fillRect/>
          </a:stretch>
        </p:blipFill>
        <p:spPr bwMode="auto">
          <a:xfrm>
            <a:off x="6302375" y="5072063"/>
            <a:ext cx="2447925" cy="1565275"/>
          </a:xfrm>
          <a:prstGeom prst="rect">
            <a:avLst/>
          </a:prstGeom>
          <a:ln>
            <a:noFill/>
          </a:ln>
          <a:effectLst>
            <a:outerShdw blurRad="292100" dist="139700" dir="2700000" algn="tl" rotWithShape="0">
              <a:srgbClr val="333333">
                <a:alpha val="65000"/>
              </a:srgbClr>
            </a:outerShdw>
          </a:effectLst>
        </p:spPr>
      </p:pic>
      <p:pic>
        <p:nvPicPr>
          <p:cNvPr id="6" name="Picture 4" descr="https://cristianpebu.files.wordpress.com/2014/08/camayoc.png"/>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7" name="6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sp>
        <p:nvSpPr>
          <p:cNvPr id="8" name="1 Título"/>
          <p:cNvSpPr txBox="1">
            <a:spLocks/>
          </p:cNvSpPr>
          <p:nvPr/>
        </p:nvSpPr>
        <p:spPr>
          <a:xfrm>
            <a:off x="935038" y="-69850"/>
            <a:ext cx="8229600" cy="706438"/>
          </a:xfrm>
          <a:prstGeom prst="rect">
            <a:avLst/>
          </a:prstGeom>
        </p:spPr>
        <p:txBody>
          <a:bodyPr anchor="ctr">
            <a:norm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r>
              <a:rPr lang="es-EC" sz="3200" dirty="0" smtClean="0"/>
              <a:t>EVALUACIÓN FINANCIERA</a:t>
            </a:r>
            <a:endParaRPr lang="es-EC"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0113" y="260350"/>
            <a:ext cx="8229600" cy="850900"/>
          </a:xfrm>
        </p:spPr>
        <p:txBody>
          <a:bodyPr/>
          <a:lstStyle/>
          <a:p>
            <a:pPr eaLnBrk="1" hangingPunct="1">
              <a:defRPr/>
            </a:pPr>
            <a:r>
              <a:rPr lang="es-EC" sz="2400" dirty="0" smtClean="0"/>
              <a:t>Ingresos - Egresos</a:t>
            </a:r>
            <a:endParaRPr lang="es-EC" sz="2400" dirty="0"/>
          </a:p>
        </p:txBody>
      </p:sp>
      <p:graphicFrame>
        <p:nvGraphicFramePr>
          <p:cNvPr id="4" name="3 Tabla"/>
          <p:cNvGraphicFramePr>
            <a:graphicFrameLocks noGrp="1"/>
          </p:cNvGraphicFramePr>
          <p:nvPr/>
        </p:nvGraphicFramePr>
        <p:xfrm>
          <a:off x="2843213" y="1052513"/>
          <a:ext cx="6095999" cy="1388282"/>
        </p:xfrm>
        <a:graphic>
          <a:graphicData uri="http://schemas.openxmlformats.org/drawingml/2006/table">
            <a:tbl>
              <a:tblPr>
                <a:tableStyleId>{0505E3EF-67EA-436B-97B2-0124C06EBD24}</a:tableStyleId>
              </a:tblPr>
              <a:tblGrid>
                <a:gridCol w="1386046"/>
                <a:gridCol w="740847"/>
                <a:gridCol w="739715"/>
                <a:gridCol w="665574"/>
                <a:gridCol w="813290"/>
                <a:gridCol w="771409"/>
                <a:gridCol w="979118"/>
              </a:tblGrid>
              <a:tr h="267421">
                <a:tc gridSpan="7">
                  <a:txBody>
                    <a:bodyPr/>
                    <a:lstStyle/>
                    <a:p>
                      <a:pPr algn="ctr">
                        <a:lnSpc>
                          <a:spcPct val="100000"/>
                        </a:lnSpc>
                        <a:spcBef>
                          <a:spcPts val="600"/>
                        </a:spcBef>
                        <a:spcAft>
                          <a:spcPts val="0"/>
                        </a:spcAft>
                      </a:pPr>
                      <a:r>
                        <a:rPr lang="es-EC" sz="1000" b="1" dirty="0">
                          <a:latin typeface="Arial" pitchFamily="34" charset="0"/>
                          <a:cs typeface="Arial" pitchFamily="34" charset="0"/>
                        </a:rPr>
                        <a:t>PROYECCIÓN DE INGRESOS (EN DOLARES</a:t>
                      </a:r>
                      <a:r>
                        <a:rPr lang="es-EC" sz="1000" b="1" dirty="0" smtClean="0">
                          <a:latin typeface="Arial" pitchFamily="34" charset="0"/>
                          <a:cs typeface="Arial" pitchFamily="34" charset="0"/>
                        </a:rPr>
                        <a:t>)</a:t>
                      </a:r>
                      <a:r>
                        <a:rPr lang="es-EC" sz="1000" b="1" dirty="0">
                          <a:latin typeface="Arial" pitchFamily="34" charset="0"/>
                          <a:cs typeface="Arial" pitchFamily="34" charset="0"/>
                        </a:rPr>
                        <a:t> </a:t>
                      </a:r>
                      <a:endParaRPr lang="es-EC" sz="1000" b="1" dirty="0">
                        <a:latin typeface="Arial" pitchFamily="34" charset="0"/>
                        <a:ea typeface="Calibri"/>
                        <a:cs typeface="Arial" pitchFamily="34" charset="0"/>
                      </a:endParaRPr>
                    </a:p>
                  </a:txBody>
                  <a:tcPr marL="61130" marR="61130" marT="0" marB="0"/>
                </a:tc>
                <a:tc hMerge="1">
                  <a:txBody>
                    <a:bodyPr/>
                    <a:lstStyle/>
                    <a:p>
                      <a:pPr algn="l">
                        <a:lnSpc>
                          <a:spcPct val="150000"/>
                        </a:lnSpc>
                        <a:spcBef>
                          <a:spcPts val="600"/>
                        </a:spcBef>
                        <a:spcAft>
                          <a:spcPts val="0"/>
                        </a:spcAft>
                      </a:pPr>
                      <a:endParaRPr lang="es-EC" sz="700">
                        <a:latin typeface="Arial" pitchFamily="34" charset="0"/>
                        <a:ea typeface="Calibri"/>
                        <a:cs typeface="Arial" pitchFamily="34" charset="0"/>
                      </a:endParaRPr>
                    </a:p>
                  </a:txBody>
                  <a:tcPr marL="61130" marR="61130" marT="0" marB="0"/>
                </a:tc>
                <a:tc hMerge="1">
                  <a:txBody>
                    <a:bodyPr/>
                    <a:lstStyle/>
                    <a:p>
                      <a:endParaRPr lang="es-EC"/>
                    </a:p>
                  </a:txBody>
                  <a:tcPr/>
                </a:tc>
                <a:tc hMerge="1">
                  <a:txBody>
                    <a:bodyPr/>
                    <a:lstStyle/>
                    <a:p>
                      <a:pPr algn="l">
                        <a:lnSpc>
                          <a:spcPct val="150000"/>
                        </a:lnSpc>
                        <a:spcBef>
                          <a:spcPts val="600"/>
                        </a:spcBef>
                        <a:spcAft>
                          <a:spcPts val="0"/>
                        </a:spcAft>
                      </a:pPr>
                      <a:endParaRPr lang="es-EC" sz="700">
                        <a:latin typeface="Arial" pitchFamily="34" charset="0"/>
                        <a:ea typeface="Calibri"/>
                        <a:cs typeface="Arial" pitchFamily="34" charset="0"/>
                      </a:endParaRPr>
                    </a:p>
                  </a:txBody>
                  <a:tcPr marL="61130" marR="61130" marT="0" marB="0"/>
                </a:tc>
                <a:tc hMerge="1">
                  <a:txBody>
                    <a:bodyPr/>
                    <a:lstStyle/>
                    <a:p>
                      <a:pPr algn="l">
                        <a:lnSpc>
                          <a:spcPct val="150000"/>
                        </a:lnSpc>
                        <a:spcBef>
                          <a:spcPts val="600"/>
                        </a:spcBef>
                        <a:spcAft>
                          <a:spcPts val="0"/>
                        </a:spcAft>
                      </a:pPr>
                      <a:endParaRPr lang="es-EC" sz="700">
                        <a:latin typeface="Arial" pitchFamily="34" charset="0"/>
                        <a:ea typeface="Calibri"/>
                        <a:cs typeface="Arial" pitchFamily="34" charset="0"/>
                      </a:endParaRPr>
                    </a:p>
                  </a:txBody>
                  <a:tcPr marL="61130" marR="61130" marT="0" marB="0"/>
                </a:tc>
                <a:tc hMerge="1">
                  <a:txBody>
                    <a:bodyPr/>
                    <a:lstStyle/>
                    <a:p>
                      <a:pPr algn="l">
                        <a:lnSpc>
                          <a:spcPct val="150000"/>
                        </a:lnSpc>
                        <a:spcBef>
                          <a:spcPts val="600"/>
                        </a:spcBef>
                        <a:spcAft>
                          <a:spcPts val="0"/>
                        </a:spcAft>
                      </a:pPr>
                      <a:endParaRPr lang="es-EC" sz="700">
                        <a:latin typeface="Arial" pitchFamily="34" charset="0"/>
                        <a:ea typeface="Calibri"/>
                        <a:cs typeface="Arial" pitchFamily="34" charset="0"/>
                      </a:endParaRPr>
                    </a:p>
                  </a:txBody>
                  <a:tcPr marL="61130" marR="61130" marT="0" marB="0"/>
                </a:tc>
                <a:tc hMerge="1">
                  <a:txBody>
                    <a:bodyPr/>
                    <a:lstStyle/>
                    <a:p>
                      <a:pPr algn="l">
                        <a:lnSpc>
                          <a:spcPct val="150000"/>
                        </a:lnSpc>
                        <a:spcBef>
                          <a:spcPts val="600"/>
                        </a:spcBef>
                        <a:spcAft>
                          <a:spcPts val="0"/>
                        </a:spcAft>
                      </a:pPr>
                      <a:endParaRPr lang="es-EC" sz="700">
                        <a:latin typeface="Arial" pitchFamily="34" charset="0"/>
                        <a:ea typeface="Calibri"/>
                        <a:cs typeface="Arial" pitchFamily="34" charset="0"/>
                      </a:endParaRPr>
                    </a:p>
                  </a:txBody>
                  <a:tcPr marL="61130" marR="61130" marT="0" marB="0"/>
                </a:tc>
              </a:tr>
              <a:tr h="267421">
                <a:tc>
                  <a:txBody>
                    <a:bodyPr/>
                    <a:lstStyle/>
                    <a:p>
                      <a:pPr algn="ctr">
                        <a:lnSpc>
                          <a:spcPct val="150000"/>
                        </a:lnSpc>
                        <a:spcBef>
                          <a:spcPts val="600"/>
                        </a:spcBef>
                        <a:spcAft>
                          <a:spcPts val="0"/>
                        </a:spcAft>
                      </a:pPr>
                      <a:r>
                        <a:rPr lang="es-EC" sz="800" dirty="0">
                          <a:latin typeface="Arial" pitchFamily="34" charset="0"/>
                          <a:cs typeface="Arial" pitchFamily="34" charset="0"/>
                        </a:rPr>
                        <a:t>PRODUCTOS</a:t>
                      </a:r>
                      <a:endParaRPr lang="es-EC" sz="800" dirty="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dirty="0">
                          <a:latin typeface="Arial" pitchFamily="34" charset="0"/>
                          <a:cs typeface="Arial" pitchFamily="34" charset="0"/>
                        </a:rPr>
                        <a:t>CANTIDAD MENSUAL</a:t>
                      </a:r>
                      <a:endParaRPr lang="es-EC" sz="800" dirty="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a:latin typeface="Arial" pitchFamily="34" charset="0"/>
                          <a:cs typeface="Arial" pitchFamily="34" charset="0"/>
                        </a:rPr>
                        <a:t> AÑO 1 </a:t>
                      </a:r>
                      <a:endParaRPr lang="es-EC" sz="80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a:latin typeface="Arial" pitchFamily="34" charset="0"/>
                          <a:cs typeface="Arial" pitchFamily="34" charset="0"/>
                        </a:rPr>
                        <a:t> AÑO 2 </a:t>
                      </a:r>
                      <a:endParaRPr lang="es-EC" sz="80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a:latin typeface="Arial" pitchFamily="34" charset="0"/>
                          <a:cs typeface="Arial" pitchFamily="34" charset="0"/>
                        </a:rPr>
                        <a:t> AÑO 3 </a:t>
                      </a:r>
                      <a:endParaRPr lang="es-EC" sz="80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a:latin typeface="Arial" pitchFamily="34" charset="0"/>
                          <a:cs typeface="Arial" pitchFamily="34" charset="0"/>
                        </a:rPr>
                        <a:t> AÑO 4 </a:t>
                      </a:r>
                      <a:endParaRPr lang="es-EC" sz="80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dirty="0">
                          <a:latin typeface="Arial" pitchFamily="34" charset="0"/>
                          <a:cs typeface="Arial" pitchFamily="34" charset="0"/>
                        </a:rPr>
                        <a:t> AÑO 5 </a:t>
                      </a:r>
                      <a:endParaRPr lang="es-EC" sz="800" dirty="0">
                        <a:latin typeface="Arial" pitchFamily="34" charset="0"/>
                        <a:ea typeface="Calibri"/>
                        <a:cs typeface="Arial" pitchFamily="34" charset="0"/>
                      </a:endParaRPr>
                    </a:p>
                  </a:txBody>
                  <a:tcPr marL="61130" marR="61130" marT="0" marB="0"/>
                </a:tc>
              </a:tr>
              <a:tr h="253767">
                <a:tc>
                  <a:txBody>
                    <a:bodyPr/>
                    <a:lstStyle/>
                    <a:p>
                      <a:pPr algn="ctr">
                        <a:lnSpc>
                          <a:spcPct val="150000"/>
                        </a:lnSpc>
                        <a:spcBef>
                          <a:spcPts val="600"/>
                        </a:spcBef>
                        <a:spcAft>
                          <a:spcPts val="0"/>
                        </a:spcAft>
                      </a:pPr>
                      <a:r>
                        <a:rPr lang="es-EC" sz="800">
                          <a:latin typeface="Arial" pitchFamily="34" charset="0"/>
                          <a:cs typeface="Arial" pitchFamily="34" charset="0"/>
                        </a:rPr>
                        <a:t>CAFÉ ORGÁNICO SOLUBLE</a:t>
                      </a:r>
                      <a:endParaRPr lang="es-EC" sz="80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a:latin typeface="Arial" pitchFamily="34" charset="0"/>
                          <a:cs typeface="Arial" pitchFamily="34" charset="0"/>
                        </a:rPr>
                        <a:t>11286,00</a:t>
                      </a:r>
                      <a:endParaRPr lang="es-EC" sz="80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dirty="0">
                          <a:latin typeface="Arial" pitchFamily="34" charset="0"/>
                          <a:cs typeface="Arial" pitchFamily="34" charset="0"/>
                        </a:rPr>
                        <a:t>135.432,00 </a:t>
                      </a:r>
                      <a:endParaRPr lang="es-EC" sz="800" dirty="0">
                        <a:latin typeface="Arial" pitchFamily="34" charset="0"/>
                        <a:ea typeface="Calibri"/>
                        <a:cs typeface="Arial" pitchFamily="34" charset="0"/>
                      </a:endParaRPr>
                    </a:p>
                  </a:txBody>
                  <a:tcPr marL="61130" marR="61130" marT="0" marB="0" anchor="ctr"/>
                </a:tc>
                <a:tc>
                  <a:txBody>
                    <a:bodyPr/>
                    <a:lstStyle/>
                    <a:p>
                      <a:pPr algn="ctr">
                        <a:lnSpc>
                          <a:spcPct val="100000"/>
                        </a:lnSpc>
                        <a:spcBef>
                          <a:spcPts val="600"/>
                        </a:spcBef>
                        <a:spcAft>
                          <a:spcPts val="0"/>
                        </a:spcAft>
                      </a:pPr>
                      <a:r>
                        <a:rPr lang="es-EC" sz="800" dirty="0">
                          <a:latin typeface="Arial" pitchFamily="34" charset="0"/>
                          <a:cs typeface="Arial" pitchFamily="34" charset="0"/>
                        </a:rPr>
                        <a:t>    140.849,28 </a:t>
                      </a:r>
                      <a:endParaRPr lang="es-EC" sz="800" dirty="0">
                        <a:latin typeface="Arial" pitchFamily="34" charset="0"/>
                        <a:ea typeface="Calibri"/>
                        <a:cs typeface="Arial" pitchFamily="34" charset="0"/>
                      </a:endParaRPr>
                    </a:p>
                  </a:txBody>
                  <a:tcPr marL="61130" marR="61130" marT="0" marB="0" anchor="ctr"/>
                </a:tc>
                <a:tc>
                  <a:txBody>
                    <a:bodyPr/>
                    <a:lstStyle/>
                    <a:p>
                      <a:pPr algn="ctr">
                        <a:lnSpc>
                          <a:spcPct val="100000"/>
                        </a:lnSpc>
                        <a:spcBef>
                          <a:spcPts val="600"/>
                        </a:spcBef>
                        <a:spcAft>
                          <a:spcPts val="0"/>
                        </a:spcAft>
                      </a:pPr>
                      <a:r>
                        <a:rPr lang="es-EC" sz="800" dirty="0">
                          <a:latin typeface="Arial" pitchFamily="34" charset="0"/>
                          <a:cs typeface="Arial" pitchFamily="34" charset="0"/>
                        </a:rPr>
                        <a:t>146.483,25 </a:t>
                      </a:r>
                      <a:endParaRPr lang="es-EC" sz="800" dirty="0">
                        <a:latin typeface="Arial" pitchFamily="34" charset="0"/>
                        <a:ea typeface="Calibri"/>
                        <a:cs typeface="Arial" pitchFamily="34" charset="0"/>
                      </a:endParaRPr>
                    </a:p>
                  </a:txBody>
                  <a:tcPr marL="61130" marR="61130" marT="0" marB="0" anchor="ctr"/>
                </a:tc>
                <a:tc>
                  <a:txBody>
                    <a:bodyPr/>
                    <a:lstStyle/>
                    <a:p>
                      <a:pPr algn="ctr">
                        <a:lnSpc>
                          <a:spcPct val="100000"/>
                        </a:lnSpc>
                        <a:spcBef>
                          <a:spcPts val="600"/>
                        </a:spcBef>
                        <a:spcAft>
                          <a:spcPts val="0"/>
                        </a:spcAft>
                      </a:pPr>
                      <a:r>
                        <a:rPr lang="es-EC" sz="800">
                          <a:latin typeface="Arial" pitchFamily="34" charset="0"/>
                          <a:cs typeface="Arial" pitchFamily="34" charset="0"/>
                        </a:rPr>
                        <a:t>152.342,58 </a:t>
                      </a:r>
                      <a:endParaRPr lang="es-EC" sz="800">
                        <a:latin typeface="Arial" pitchFamily="34" charset="0"/>
                        <a:ea typeface="Calibri"/>
                        <a:cs typeface="Arial" pitchFamily="34" charset="0"/>
                      </a:endParaRPr>
                    </a:p>
                  </a:txBody>
                  <a:tcPr marL="61130" marR="61130" marT="0" marB="0" anchor="ctr"/>
                </a:tc>
                <a:tc>
                  <a:txBody>
                    <a:bodyPr/>
                    <a:lstStyle/>
                    <a:p>
                      <a:pPr algn="ctr">
                        <a:lnSpc>
                          <a:spcPct val="100000"/>
                        </a:lnSpc>
                        <a:spcBef>
                          <a:spcPts val="600"/>
                        </a:spcBef>
                        <a:spcAft>
                          <a:spcPts val="0"/>
                        </a:spcAft>
                      </a:pPr>
                      <a:r>
                        <a:rPr lang="es-EC" sz="800">
                          <a:latin typeface="Arial" pitchFamily="34" charset="0"/>
                          <a:cs typeface="Arial" pitchFamily="34" charset="0"/>
                        </a:rPr>
                        <a:t>158.436,28 </a:t>
                      </a:r>
                      <a:endParaRPr lang="es-EC" sz="800">
                        <a:latin typeface="Arial" pitchFamily="34" charset="0"/>
                        <a:ea typeface="Calibri"/>
                        <a:cs typeface="Arial" pitchFamily="34" charset="0"/>
                      </a:endParaRPr>
                    </a:p>
                  </a:txBody>
                  <a:tcPr marL="61130" marR="61130" marT="0" marB="0" anchor="ctr"/>
                </a:tc>
              </a:tr>
              <a:tr h="130116">
                <a:tc>
                  <a:txBody>
                    <a:bodyPr/>
                    <a:lstStyle/>
                    <a:p>
                      <a:pPr algn="ctr">
                        <a:lnSpc>
                          <a:spcPct val="150000"/>
                        </a:lnSpc>
                        <a:spcBef>
                          <a:spcPts val="600"/>
                        </a:spcBef>
                        <a:spcAft>
                          <a:spcPts val="0"/>
                        </a:spcAft>
                      </a:pPr>
                      <a:r>
                        <a:rPr lang="es-EC" sz="800">
                          <a:latin typeface="Arial" pitchFamily="34" charset="0"/>
                          <a:cs typeface="Arial" pitchFamily="34" charset="0"/>
                        </a:rPr>
                        <a:t>Precio </a:t>
                      </a:r>
                      <a:endParaRPr lang="es-EC" sz="80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a:latin typeface="Arial" pitchFamily="34" charset="0"/>
                          <a:cs typeface="Arial" pitchFamily="34" charset="0"/>
                        </a:rPr>
                        <a:t>5,00</a:t>
                      </a:r>
                      <a:endParaRPr lang="es-EC" sz="800">
                        <a:latin typeface="Arial" pitchFamily="34" charset="0"/>
                        <a:ea typeface="Calibri"/>
                        <a:cs typeface="Arial" pitchFamily="34" charset="0"/>
                      </a:endParaRPr>
                    </a:p>
                  </a:txBody>
                  <a:tcPr marL="61130" marR="61130" marT="0" marB="0"/>
                </a:tc>
                <a:tc>
                  <a:txBody>
                    <a:bodyPr/>
                    <a:lstStyle/>
                    <a:p>
                      <a:pPr algn="ctr">
                        <a:lnSpc>
                          <a:spcPct val="100000"/>
                        </a:lnSpc>
                        <a:spcBef>
                          <a:spcPts val="600"/>
                        </a:spcBef>
                        <a:spcAft>
                          <a:spcPts val="0"/>
                        </a:spcAft>
                      </a:pPr>
                      <a:r>
                        <a:rPr lang="es-EC" sz="800" dirty="0">
                          <a:latin typeface="Arial" pitchFamily="34" charset="0"/>
                          <a:cs typeface="Arial" pitchFamily="34" charset="0"/>
                        </a:rPr>
                        <a:t> 5,00 </a:t>
                      </a:r>
                      <a:endParaRPr lang="es-EC" sz="800" dirty="0">
                        <a:latin typeface="Arial" pitchFamily="34" charset="0"/>
                        <a:ea typeface="Calibri"/>
                        <a:cs typeface="Arial" pitchFamily="34" charset="0"/>
                      </a:endParaRPr>
                    </a:p>
                  </a:txBody>
                  <a:tcPr marL="61130" marR="61130" marT="0" marB="0" anchor="ctr"/>
                </a:tc>
                <a:tc>
                  <a:txBody>
                    <a:bodyPr/>
                    <a:lstStyle/>
                    <a:p>
                      <a:pPr algn="ctr">
                        <a:lnSpc>
                          <a:spcPct val="100000"/>
                        </a:lnSpc>
                        <a:spcBef>
                          <a:spcPts val="600"/>
                        </a:spcBef>
                        <a:spcAft>
                          <a:spcPts val="0"/>
                        </a:spcAft>
                      </a:pPr>
                      <a:r>
                        <a:rPr lang="es-EC" sz="800">
                          <a:latin typeface="Arial" pitchFamily="34" charset="0"/>
                          <a:cs typeface="Arial" pitchFamily="34" charset="0"/>
                        </a:rPr>
                        <a:t>                 5,30 </a:t>
                      </a:r>
                      <a:endParaRPr lang="es-EC" sz="800">
                        <a:latin typeface="Arial" pitchFamily="34" charset="0"/>
                        <a:ea typeface="Calibri"/>
                        <a:cs typeface="Arial" pitchFamily="34" charset="0"/>
                      </a:endParaRPr>
                    </a:p>
                  </a:txBody>
                  <a:tcPr marL="61130" marR="61130" marT="0" marB="0" anchor="ctr"/>
                </a:tc>
                <a:tc>
                  <a:txBody>
                    <a:bodyPr/>
                    <a:lstStyle/>
                    <a:p>
                      <a:pPr algn="ctr">
                        <a:lnSpc>
                          <a:spcPct val="100000"/>
                        </a:lnSpc>
                        <a:spcBef>
                          <a:spcPts val="600"/>
                        </a:spcBef>
                        <a:spcAft>
                          <a:spcPts val="0"/>
                        </a:spcAft>
                      </a:pPr>
                      <a:r>
                        <a:rPr lang="es-EC" sz="800" dirty="0">
                          <a:latin typeface="Arial" pitchFamily="34" charset="0"/>
                          <a:cs typeface="Arial" pitchFamily="34" charset="0"/>
                        </a:rPr>
                        <a:t>5,62 </a:t>
                      </a:r>
                      <a:endParaRPr lang="es-EC" sz="800" dirty="0">
                        <a:latin typeface="Arial" pitchFamily="34" charset="0"/>
                        <a:ea typeface="Calibri"/>
                        <a:cs typeface="Arial" pitchFamily="34" charset="0"/>
                      </a:endParaRPr>
                    </a:p>
                  </a:txBody>
                  <a:tcPr marL="61130" marR="61130" marT="0" marB="0" anchor="ctr"/>
                </a:tc>
                <a:tc>
                  <a:txBody>
                    <a:bodyPr/>
                    <a:lstStyle/>
                    <a:p>
                      <a:pPr algn="ctr">
                        <a:lnSpc>
                          <a:spcPct val="100000"/>
                        </a:lnSpc>
                        <a:spcBef>
                          <a:spcPts val="600"/>
                        </a:spcBef>
                        <a:spcAft>
                          <a:spcPts val="0"/>
                        </a:spcAft>
                      </a:pPr>
                      <a:r>
                        <a:rPr lang="es-EC" sz="800" dirty="0">
                          <a:latin typeface="Arial" pitchFamily="34" charset="0"/>
                          <a:cs typeface="Arial" pitchFamily="34" charset="0"/>
                        </a:rPr>
                        <a:t>                    5,96 </a:t>
                      </a:r>
                      <a:endParaRPr lang="es-EC" sz="800" dirty="0">
                        <a:latin typeface="Arial" pitchFamily="34" charset="0"/>
                        <a:ea typeface="Calibri"/>
                        <a:cs typeface="Arial" pitchFamily="34" charset="0"/>
                      </a:endParaRPr>
                    </a:p>
                  </a:txBody>
                  <a:tcPr marL="61130" marR="61130" marT="0" marB="0" anchor="ctr"/>
                </a:tc>
                <a:tc>
                  <a:txBody>
                    <a:bodyPr/>
                    <a:lstStyle/>
                    <a:p>
                      <a:pPr algn="ctr">
                        <a:lnSpc>
                          <a:spcPct val="100000"/>
                        </a:lnSpc>
                        <a:spcBef>
                          <a:spcPts val="600"/>
                        </a:spcBef>
                        <a:spcAft>
                          <a:spcPts val="0"/>
                        </a:spcAft>
                      </a:pPr>
                      <a:r>
                        <a:rPr lang="es-EC" sz="800" dirty="0">
                          <a:latin typeface="Arial" pitchFamily="34" charset="0"/>
                          <a:cs typeface="Arial" pitchFamily="34" charset="0"/>
                        </a:rPr>
                        <a:t> 6,31 </a:t>
                      </a:r>
                      <a:endParaRPr lang="es-EC" sz="800" dirty="0">
                        <a:latin typeface="Arial" pitchFamily="34" charset="0"/>
                        <a:ea typeface="Calibri"/>
                        <a:cs typeface="Arial" pitchFamily="34" charset="0"/>
                      </a:endParaRPr>
                    </a:p>
                  </a:txBody>
                  <a:tcPr marL="61130" marR="61130" marT="0" marB="0" anchor="ctr"/>
                </a:tc>
              </a:tr>
              <a:tr h="215285">
                <a:tc>
                  <a:txBody>
                    <a:bodyPr/>
                    <a:lstStyle/>
                    <a:p>
                      <a:pPr algn="ctr">
                        <a:lnSpc>
                          <a:spcPct val="150000"/>
                        </a:lnSpc>
                        <a:spcBef>
                          <a:spcPts val="600"/>
                        </a:spcBef>
                        <a:spcAft>
                          <a:spcPts val="0"/>
                        </a:spcAft>
                      </a:pPr>
                      <a:r>
                        <a:rPr lang="es-EC" sz="800" dirty="0">
                          <a:latin typeface="Arial" pitchFamily="34" charset="0"/>
                          <a:cs typeface="Arial" pitchFamily="34" charset="0"/>
                        </a:rPr>
                        <a:t>Ingreso Total</a:t>
                      </a:r>
                      <a:endParaRPr lang="es-EC" sz="800" dirty="0">
                        <a:latin typeface="Arial" pitchFamily="34" charset="0"/>
                        <a:ea typeface="Calibri"/>
                        <a:cs typeface="Arial" pitchFamily="34" charset="0"/>
                      </a:endParaRPr>
                    </a:p>
                  </a:txBody>
                  <a:tcPr marL="61130" marR="61130" marT="0" marB="0">
                    <a:solidFill>
                      <a:schemeClr val="accent3">
                        <a:lumMod val="60000"/>
                        <a:lumOff val="40000"/>
                      </a:schemeClr>
                    </a:solidFill>
                  </a:tcPr>
                </a:tc>
                <a:tc>
                  <a:txBody>
                    <a:bodyPr/>
                    <a:lstStyle/>
                    <a:p>
                      <a:pPr algn="ctr">
                        <a:lnSpc>
                          <a:spcPct val="100000"/>
                        </a:lnSpc>
                        <a:spcBef>
                          <a:spcPts val="600"/>
                        </a:spcBef>
                        <a:spcAft>
                          <a:spcPts val="0"/>
                        </a:spcAft>
                      </a:pPr>
                      <a:r>
                        <a:rPr lang="es-EC" sz="800" dirty="0" smtClean="0">
                          <a:latin typeface="Arial" pitchFamily="34" charset="0"/>
                          <a:cs typeface="Arial" pitchFamily="34" charset="0"/>
                        </a:rPr>
                        <a:t>56.430,00</a:t>
                      </a:r>
                      <a:endParaRPr lang="es-EC" sz="800" dirty="0">
                        <a:latin typeface="Arial" pitchFamily="34" charset="0"/>
                        <a:ea typeface="Calibri"/>
                        <a:cs typeface="Arial" pitchFamily="34" charset="0"/>
                      </a:endParaRPr>
                    </a:p>
                  </a:txBody>
                  <a:tcPr marL="61130" marR="61130" marT="0" marB="0">
                    <a:solidFill>
                      <a:schemeClr val="accent3">
                        <a:lumMod val="60000"/>
                        <a:lumOff val="40000"/>
                      </a:schemeClr>
                    </a:solidFill>
                  </a:tcPr>
                </a:tc>
                <a:tc>
                  <a:txBody>
                    <a:bodyPr/>
                    <a:lstStyle/>
                    <a:p>
                      <a:pPr algn="ctr">
                        <a:lnSpc>
                          <a:spcPct val="100000"/>
                        </a:lnSpc>
                        <a:spcBef>
                          <a:spcPts val="600"/>
                        </a:spcBef>
                        <a:spcAft>
                          <a:spcPts val="0"/>
                        </a:spcAft>
                      </a:pPr>
                      <a:r>
                        <a:rPr lang="es-EC" sz="800" dirty="0">
                          <a:latin typeface="Arial" pitchFamily="34" charset="0"/>
                          <a:cs typeface="Arial" pitchFamily="34" charset="0"/>
                        </a:rPr>
                        <a:t> 677.160,00 </a:t>
                      </a:r>
                      <a:endParaRPr lang="es-EC" sz="800" dirty="0">
                        <a:latin typeface="Arial" pitchFamily="34" charset="0"/>
                        <a:ea typeface="Calibri"/>
                        <a:cs typeface="Arial" pitchFamily="34" charset="0"/>
                      </a:endParaRPr>
                    </a:p>
                  </a:txBody>
                  <a:tcPr marL="61130" marR="61130" marT="0" marB="0" anchor="ctr">
                    <a:solidFill>
                      <a:schemeClr val="accent3">
                        <a:lumMod val="60000"/>
                        <a:lumOff val="40000"/>
                      </a:schemeClr>
                    </a:solidFill>
                  </a:tcPr>
                </a:tc>
                <a:tc>
                  <a:txBody>
                    <a:bodyPr/>
                    <a:lstStyle/>
                    <a:p>
                      <a:pPr algn="ctr">
                        <a:lnSpc>
                          <a:spcPct val="100000"/>
                        </a:lnSpc>
                        <a:spcBef>
                          <a:spcPts val="600"/>
                        </a:spcBef>
                        <a:spcAft>
                          <a:spcPts val="0"/>
                        </a:spcAft>
                      </a:pPr>
                      <a:r>
                        <a:rPr lang="es-EC" sz="800" dirty="0">
                          <a:latin typeface="Arial" pitchFamily="34" charset="0"/>
                          <a:cs typeface="Arial" pitchFamily="34" charset="0"/>
                        </a:rPr>
                        <a:t>    746.501,18 </a:t>
                      </a:r>
                      <a:endParaRPr lang="es-EC" sz="800" dirty="0">
                        <a:latin typeface="Arial" pitchFamily="34" charset="0"/>
                        <a:ea typeface="Calibri"/>
                        <a:cs typeface="Arial" pitchFamily="34" charset="0"/>
                      </a:endParaRPr>
                    </a:p>
                  </a:txBody>
                  <a:tcPr marL="61130" marR="61130" marT="0" marB="0" anchor="ctr">
                    <a:solidFill>
                      <a:schemeClr val="accent3">
                        <a:lumMod val="60000"/>
                        <a:lumOff val="40000"/>
                      </a:schemeClr>
                    </a:solidFill>
                  </a:tcPr>
                </a:tc>
                <a:tc>
                  <a:txBody>
                    <a:bodyPr/>
                    <a:lstStyle/>
                    <a:p>
                      <a:pPr algn="ctr">
                        <a:lnSpc>
                          <a:spcPct val="100000"/>
                        </a:lnSpc>
                        <a:spcBef>
                          <a:spcPts val="600"/>
                        </a:spcBef>
                        <a:spcAft>
                          <a:spcPts val="0"/>
                        </a:spcAft>
                      </a:pPr>
                      <a:r>
                        <a:rPr lang="es-EC" sz="800" dirty="0">
                          <a:latin typeface="Arial" pitchFamily="34" charset="0"/>
                          <a:cs typeface="Arial" pitchFamily="34" charset="0"/>
                        </a:rPr>
                        <a:t>822.942,91 </a:t>
                      </a:r>
                      <a:endParaRPr lang="es-EC" sz="800" dirty="0">
                        <a:latin typeface="Arial" pitchFamily="34" charset="0"/>
                        <a:ea typeface="Calibri"/>
                        <a:cs typeface="Arial" pitchFamily="34" charset="0"/>
                      </a:endParaRPr>
                    </a:p>
                  </a:txBody>
                  <a:tcPr marL="61130" marR="61130" marT="0" marB="0" anchor="ctr">
                    <a:solidFill>
                      <a:schemeClr val="accent3">
                        <a:lumMod val="60000"/>
                        <a:lumOff val="40000"/>
                      </a:schemeClr>
                    </a:solidFill>
                  </a:tcPr>
                </a:tc>
                <a:tc>
                  <a:txBody>
                    <a:bodyPr/>
                    <a:lstStyle/>
                    <a:p>
                      <a:pPr algn="ctr">
                        <a:lnSpc>
                          <a:spcPct val="100000"/>
                        </a:lnSpc>
                        <a:spcBef>
                          <a:spcPts val="600"/>
                        </a:spcBef>
                        <a:spcAft>
                          <a:spcPts val="0"/>
                        </a:spcAft>
                      </a:pPr>
                      <a:r>
                        <a:rPr lang="es-EC" sz="800" dirty="0">
                          <a:latin typeface="Arial" pitchFamily="34" charset="0"/>
                          <a:cs typeface="Arial" pitchFamily="34" charset="0"/>
                        </a:rPr>
                        <a:t>907.212,26 </a:t>
                      </a:r>
                      <a:endParaRPr lang="es-EC" sz="800" dirty="0">
                        <a:latin typeface="Arial" pitchFamily="34" charset="0"/>
                        <a:ea typeface="Calibri"/>
                        <a:cs typeface="Arial" pitchFamily="34" charset="0"/>
                      </a:endParaRPr>
                    </a:p>
                  </a:txBody>
                  <a:tcPr marL="61130" marR="61130" marT="0" marB="0" anchor="ctr">
                    <a:solidFill>
                      <a:schemeClr val="accent3">
                        <a:lumMod val="60000"/>
                        <a:lumOff val="40000"/>
                      </a:schemeClr>
                    </a:solidFill>
                  </a:tcPr>
                </a:tc>
                <a:tc>
                  <a:txBody>
                    <a:bodyPr/>
                    <a:lstStyle/>
                    <a:p>
                      <a:pPr algn="ctr">
                        <a:lnSpc>
                          <a:spcPct val="100000"/>
                        </a:lnSpc>
                        <a:spcBef>
                          <a:spcPts val="600"/>
                        </a:spcBef>
                        <a:spcAft>
                          <a:spcPts val="0"/>
                        </a:spcAft>
                      </a:pPr>
                      <a:r>
                        <a:rPr lang="es-EC" sz="800" dirty="0">
                          <a:latin typeface="Arial" pitchFamily="34" charset="0"/>
                          <a:cs typeface="Arial" pitchFamily="34" charset="0"/>
                        </a:rPr>
                        <a:t> 1.000.110,79 </a:t>
                      </a:r>
                      <a:endParaRPr lang="es-EC" sz="800" dirty="0">
                        <a:latin typeface="Arial" pitchFamily="34" charset="0"/>
                        <a:ea typeface="Calibri"/>
                        <a:cs typeface="Arial" pitchFamily="34" charset="0"/>
                      </a:endParaRPr>
                    </a:p>
                  </a:txBody>
                  <a:tcPr marL="61130" marR="61130" marT="0" marB="0" anchor="ctr">
                    <a:solidFill>
                      <a:schemeClr val="accent3">
                        <a:lumMod val="60000"/>
                        <a:lumOff val="40000"/>
                      </a:schemeClr>
                    </a:solidFill>
                  </a:tcPr>
                </a:tc>
              </a:tr>
            </a:tbl>
          </a:graphicData>
        </a:graphic>
      </p:graphicFrame>
      <p:graphicFrame>
        <p:nvGraphicFramePr>
          <p:cNvPr id="6" name="5 Tabla"/>
          <p:cNvGraphicFramePr>
            <a:graphicFrameLocks noGrp="1"/>
          </p:cNvGraphicFramePr>
          <p:nvPr/>
        </p:nvGraphicFramePr>
        <p:xfrm>
          <a:off x="971550" y="3933825"/>
          <a:ext cx="2448272" cy="1760220"/>
        </p:xfrm>
        <a:graphic>
          <a:graphicData uri="http://schemas.openxmlformats.org/drawingml/2006/table">
            <a:tbl>
              <a:tblPr>
                <a:tableStyleId>{FABFCF23-3B69-468F-B69F-88F6DE6A72F2}</a:tableStyleId>
              </a:tblPr>
              <a:tblGrid>
                <a:gridCol w="1189160"/>
                <a:gridCol w="600974"/>
                <a:gridCol w="658138"/>
              </a:tblGrid>
              <a:tr h="190500">
                <a:tc>
                  <a:txBody>
                    <a:bodyPr/>
                    <a:lstStyle/>
                    <a:p>
                      <a:pPr algn="l" fontAlgn="b"/>
                      <a:r>
                        <a:rPr lang="es-EC" sz="1100" u="none" strike="noStrike" dirty="0"/>
                        <a:t>Descripción</a:t>
                      </a:r>
                      <a:endParaRPr lang="es-EC" sz="1100" b="1" i="0" u="none" strike="noStrike" dirty="0">
                        <a:solidFill>
                          <a:srgbClr val="000000"/>
                        </a:solidFill>
                        <a:latin typeface="Calibri"/>
                      </a:endParaRPr>
                    </a:p>
                  </a:txBody>
                  <a:tcPr marL="9525" marR="9525" marT="9525" marB="0" anchor="b"/>
                </a:tc>
                <a:tc>
                  <a:txBody>
                    <a:bodyPr/>
                    <a:lstStyle/>
                    <a:p>
                      <a:pPr algn="l" fontAlgn="b"/>
                      <a:r>
                        <a:rPr lang="es-EC" sz="1100" u="none" strike="noStrike"/>
                        <a:t>Unidades</a:t>
                      </a:r>
                      <a:endParaRPr lang="es-EC" sz="1100" b="1" i="0" u="none" strike="noStrike">
                        <a:solidFill>
                          <a:srgbClr val="000000"/>
                        </a:solidFill>
                        <a:latin typeface="Calibri"/>
                      </a:endParaRPr>
                    </a:p>
                  </a:txBody>
                  <a:tcPr marL="9525" marR="9525" marT="9525" marB="0" anchor="b"/>
                </a:tc>
                <a:tc>
                  <a:txBody>
                    <a:bodyPr/>
                    <a:lstStyle/>
                    <a:p>
                      <a:pPr algn="l" fontAlgn="b"/>
                      <a:r>
                        <a:rPr lang="es-EC" sz="1100" u="none" strike="noStrike"/>
                        <a:t>Cantidad</a:t>
                      </a:r>
                      <a:endParaRPr lang="es-EC" sz="1100" b="1" i="0" u="none" strike="noStrike">
                        <a:solidFill>
                          <a:srgbClr val="000000"/>
                        </a:solidFill>
                        <a:latin typeface="Calibri"/>
                      </a:endParaRPr>
                    </a:p>
                  </a:txBody>
                  <a:tcPr marL="9525" marR="9525" marT="9525" marB="0" anchor="b"/>
                </a:tc>
              </a:tr>
              <a:tr h="190500">
                <a:tc>
                  <a:txBody>
                    <a:bodyPr/>
                    <a:lstStyle/>
                    <a:p>
                      <a:pPr algn="l" fontAlgn="b"/>
                      <a:r>
                        <a:rPr lang="es-EC" sz="1100" u="none" strike="noStrike"/>
                        <a:t>Producción</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a:t>hectáreas</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dirty="0" smtClean="0"/>
                        <a:t>3.725</a:t>
                      </a:r>
                      <a:endParaRPr lang="es-EC" sz="1100" b="0" i="0" u="none" strike="noStrike" dirty="0">
                        <a:solidFill>
                          <a:srgbClr val="000000"/>
                        </a:solidFill>
                        <a:latin typeface="Calibri"/>
                      </a:endParaRPr>
                    </a:p>
                  </a:txBody>
                  <a:tcPr marL="9525" marR="9525" marT="9525" marB="0" anchor="b"/>
                </a:tc>
              </a:tr>
              <a:tr h="190500">
                <a:tc>
                  <a:txBody>
                    <a:bodyPr/>
                    <a:lstStyle/>
                    <a:p>
                      <a:pPr algn="l" fontAlgn="b"/>
                      <a:r>
                        <a:rPr lang="es-EC" sz="1100" u="none" strike="noStrike"/>
                        <a:t>Sacos totales por hectáreas</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dirty="0"/>
                        <a:t>quintales</a:t>
                      </a:r>
                      <a:endParaRPr lang="es-EC" sz="1100" b="0" i="0" u="none" strike="noStrike" dirty="0">
                        <a:solidFill>
                          <a:srgbClr val="000000"/>
                        </a:solidFill>
                        <a:latin typeface="Calibri"/>
                      </a:endParaRPr>
                    </a:p>
                  </a:txBody>
                  <a:tcPr marL="9525" marR="9525" marT="9525" marB="0" anchor="b"/>
                </a:tc>
                <a:tc>
                  <a:txBody>
                    <a:bodyPr/>
                    <a:lstStyle/>
                    <a:p>
                      <a:pPr algn="r" fontAlgn="b"/>
                      <a:r>
                        <a:rPr lang="es-EC" sz="1100" u="none" strike="noStrike"/>
                        <a:t>745</a:t>
                      </a:r>
                      <a:endParaRPr lang="es-EC" sz="1100" b="0" i="0" u="none" strike="noStrike">
                        <a:solidFill>
                          <a:srgbClr val="000000"/>
                        </a:solidFill>
                        <a:latin typeface="Calibri"/>
                      </a:endParaRPr>
                    </a:p>
                  </a:txBody>
                  <a:tcPr marL="9525" marR="9525" marT="9525" marB="0" anchor="b"/>
                </a:tc>
              </a:tr>
              <a:tr h="190500">
                <a:tc>
                  <a:txBody>
                    <a:bodyPr/>
                    <a:lstStyle/>
                    <a:p>
                      <a:pPr algn="l" fontAlgn="b"/>
                      <a:r>
                        <a:rPr lang="es-EC" sz="1100" u="none" strike="noStrike"/>
                        <a:t>Sacos totales por hectáreas</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dirty="0"/>
                        <a:t>gramos</a:t>
                      </a:r>
                      <a:endParaRPr lang="es-EC" sz="1100" b="0" i="0" u="none" strike="noStrike" dirty="0">
                        <a:solidFill>
                          <a:srgbClr val="000000"/>
                        </a:solidFill>
                        <a:latin typeface="Calibri"/>
                      </a:endParaRPr>
                    </a:p>
                  </a:txBody>
                  <a:tcPr marL="9525" marR="9525" marT="9525" marB="0" anchor="b"/>
                </a:tc>
                <a:tc>
                  <a:txBody>
                    <a:bodyPr/>
                    <a:lstStyle/>
                    <a:p>
                      <a:pPr algn="r" fontAlgn="b"/>
                      <a:r>
                        <a:rPr lang="es-EC" sz="1100" u="none" strike="noStrike" dirty="0" smtClean="0"/>
                        <a:t>33.860.250</a:t>
                      </a:r>
                      <a:endParaRPr lang="es-EC" sz="1100" b="0" i="0" u="none" strike="noStrike" dirty="0">
                        <a:solidFill>
                          <a:srgbClr val="000000"/>
                        </a:solidFill>
                        <a:latin typeface="Calibri"/>
                      </a:endParaRPr>
                    </a:p>
                  </a:txBody>
                  <a:tcPr marL="9525" marR="9525" marT="9525" marB="0" anchor="b"/>
                </a:tc>
              </a:tr>
              <a:tr h="190500">
                <a:tc>
                  <a:txBody>
                    <a:bodyPr/>
                    <a:lstStyle/>
                    <a:p>
                      <a:pPr algn="l" fontAlgn="b"/>
                      <a:r>
                        <a:rPr lang="es-EC" sz="1100" u="none" strike="noStrike"/>
                        <a:t>Total fundas anuales</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a:t>250 gramos</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dirty="0" smtClean="0"/>
                        <a:t>135.441</a:t>
                      </a:r>
                      <a:endParaRPr lang="es-EC" sz="1100" b="0" i="0" u="none" strike="noStrike" dirty="0">
                        <a:solidFill>
                          <a:srgbClr val="000000"/>
                        </a:solidFill>
                        <a:latin typeface="Calibri"/>
                      </a:endParaRPr>
                    </a:p>
                  </a:txBody>
                  <a:tcPr marL="9525" marR="9525" marT="9525" marB="0" anchor="b"/>
                </a:tc>
              </a:tr>
              <a:tr h="190500">
                <a:tc>
                  <a:txBody>
                    <a:bodyPr/>
                    <a:lstStyle/>
                    <a:p>
                      <a:pPr algn="l" fontAlgn="b"/>
                      <a:r>
                        <a:rPr lang="es-EC" sz="1100" u="none" strike="noStrike"/>
                        <a:t>Total fundas mensuales</a:t>
                      </a:r>
                      <a:endParaRPr lang="es-EC" sz="1100" b="0" i="0" u="none" strike="noStrike">
                        <a:solidFill>
                          <a:srgbClr val="000000"/>
                        </a:solidFill>
                        <a:latin typeface="Calibri"/>
                      </a:endParaRPr>
                    </a:p>
                  </a:txBody>
                  <a:tcPr marL="9525" marR="9525" marT="9525" marB="0" anchor="b"/>
                </a:tc>
                <a:tc>
                  <a:txBody>
                    <a:bodyPr/>
                    <a:lstStyle/>
                    <a:p>
                      <a:pPr algn="l" fontAlgn="b"/>
                      <a:r>
                        <a:rPr lang="es-EC" sz="1100" u="none" strike="noStrike"/>
                        <a:t>250 gramos</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dirty="0" smtClean="0"/>
                        <a:t>11.286</a:t>
                      </a:r>
                      <a:endParaRPr lang="es-EC" sz="1100" b="0" i="0" u="none" strike="noStrike" dirty="0">
                        <a:solidFill>
                          <a:srgbClr val="000000"/>
                        </a:solidFill>
                        <a:latin typeface="Calibri"/>
                      </a:endParaRPr>
                    </a:p>
                  </a:txBody>
                  <a:tcPr marL="9525" marR="9525" marT="9525" marB="0" anchor="b"/>
                </a:tc>
              </a:tr>
            </a:tbl>
          </a:graphicData>
        </a:graphic>
      </p:graphicFrame>
      <p:graphicFrame>
        <p:nvGraphicFramePr>
          <p:cNvPr id="7" name="6 Tabla"/>
          <p:cNvGraphicFramePr>
            <a:graphicFrameLocks noGrp="1"/>
          </p:cNvGraphicFramePr>
          <p:nvPr/>
        </p:nvGraphicFramePr>
        <p:xfrm>
          <a:off x="2843213" y="2552700"/>
          <a:ext cx="6048671" cy="898667"/>
        </p:xfrm>
        <a:graphic>
          <a:graphicData uri="http://schemas.openxmlformats.org/drawingml/2006/table">
            <a:tbl>
              <a:tblPr>
                <a:tableStyleId>{0505E3EF-67EA-436B-97B2-0124C06EBD24}</a:tableStyleId>
              </a:tblPr>
              <a:tblGrid>
                <a:gridCol w="1196796"/>
                <a:gridCol w="970375"/>
                <a:gridCol w="970375"/>
                <a:gridCol w="970375"/>
                <a:gridCol w="970375"/>
                <a:gridCol w="970375"/>
              </a:tblGrid>
              <a:tr h="288032">
                <a:tc gridSpan="6">
                  <a:txBody>
                    <a:bodyPr/>
                    <a:lstStyle/>
                    <a:p>
                      <a:pPr algn="ctr" fontAlgn="b"/>
                      <a:endParaRPr lang="es-EC" sz="1050" b="1" i="0" u="none" strike="noStrike" dirty="0">
                        <a:solidFill>
                          <a:srgbClr val="000000"/>
                        </a:solidFill>
                        <a:latin typeface="Arial" pitchFamily="34" charset="0"/>
                        <a:cs typeface="Arial" pitchFamily="34" charset="0"/>
                      </a:endParaRPr>
                    </a:p>
                    <a:p>
                      <a:pPr algn="ctr" fontAlgn="b"/>
                      <a:r>
                        <a:rPr lang="es-EC" sz="1050" b="1" u="none" strike="noStrike" dirty="0">
                          <a:latin typeface="Arial" pitchFamily="34" charset="0"/>
                          <a:cs typeface="Arial" pitchFamily="34" charset="0"/>
                        </a:rPr>
                        <a:t>PROYECCIÓN DE EGRESOS</a:t>
                      </a:r>
                      <a:endParaRPr lang="es-EC" sz="1050" b="1" i="0" u="none" strike="noStrike" dirty="0">
                        <a:solidFill>
                          <a:srgbClr val="000000"/>
                        </a:solidFill>
                        <a:latin typeface="Arial" pitchFamily="34" charset="0"/>
                        <a:cs typeface="Arial" pitchFamily="34" charset="0"/>
                      </a:endParaRPr>
                    </a:p>
                    <a:p>
                      <a:pPr algn="l" fontAlgn="b"/>
                      <a:r>
                        <a:rPr lang="es-EC" sz="700" u="none" strike="noStrike" dirty="0">
                          <a:latin typeface="Arial" pitchFamily="34" charset="0"/>
                          <a:cs typeface="Arial" pitchFamily="34" charset="0"/>
                        </a:rPr>
                        <a:t> </a:t>
                      </a:r>
                      <a:endParaRPr lang="es-EC" sz="700" b="0" i="0" u="none" strike="noStrike" dirty="0">
                        <a:solidFill>
                          <a:srgbClr val="000000"/>
                        </a:solidFill>
                        <a:latin typeface="Arial" pitchFamily="34" charset="0"/>
                        <a:cs typeface="Arial" pitchFamily="34" charset="0"/>
                      </a:endParaRPr>
                    </a:p>
                  </a:txBody>
                  <a:tcPr marL="0" marR="0" marT="0" marB="0" anchor="b"/>
                </a:tc>
                <a:tc hMerge="1">
                  <a:txBody>
                    <a:bodyPr/>
                    <a:lstStyle/>
                    <a:p>
                      <a:pPr algn="l" fontAlgn="b"/>
                      <a:endParaRPr lang="es-EC" sz="700" b="0" i="0" u="none" strike="noStrike" dirty="0">
                        <a:solidFill>
                          <a:srgbClr val="000000"/>
                        </a:solidFill>
                        <a:latin typeface="Arial" pitchFamily="34" charset="0"/>
                        <a:cs typeface="Arial" pitchFamily="34" charset="0"/>
                      </a:endParaRPr>
                    </a:p>
                  </a:txBody>
                  <a:tcPr marL="0" marR="0" marT="0" marB="0" anchor="b"/>
                </a:tc>
                <a:tc hMerge="1">
                  <a:txBody>
                    <a:bodyPr/>
                    <a:lstStyle/>
                    <a:p>
                      <a:pPr algn="l" fontAlgn="b"/>
                      <a:endParaRPr lang="es-EC" sz="700" b="0" i="0" u="none" strike="noStrike" dirty="0">
                        <a:solidFill>
                          <a:srgbClr val="000000"/>
                        </a:solidFill>
                        <a:latin typeface="Arial" pitchFamily="34" charset="0"/>
                        <a:cs typeface="Arial" pitchFamily="34" charset="0"/>
                      </a:endParaRPr>
                    </a:p>
                  </a:txBody>
                  <a:tcPr marL="0" marR="0" marT="0" marB="0" anchor="b"/>
                </a:tc>
                <a:tc hMerge="1">
                  <a:txBody>
                    <a:bodyPr/>
                    <a:lstStyle/>
                    <a:p>
                      <a:pPr algn="l" fontAlgn="b"/>
                      <a:endParaRPr lang="es-EC" sz="700" b="0" i="0" u="none" strike="noStrike" dirty="0">
                        <a:solidFill>
                          <a:srgbClr val="000000"/>
                        </a:solidFill>
                        <a:latin typeface="Arial" pitchFamily="34" charset="0"/>
                        <a:cs typeface="Arial" pitchFamily="34" charset="0"/>
                      </a:endParaRPr>
                    </a:p>
                  </a:txBody>
                  <a:tcPr marL="0" marR="0" marT="0" marB="0" anchor="b"/>
                </a:tc>
                <a:tc hMerge="1">
                  <a:txBody>
                    <a:bodyPr/>
                    <a:lstStyle/>
                    <a:p>
                      <a:pPr algn="l" fontAlgn="b"/>
                      <a:endParaRPr lang="es-EC" sz="700" b="0" i="0" u="none" strike="noStrike">
                        <a:solidFill>
                          <a:srgbClr val="000000"/>
                        </a:solidFill>
                        <a:latin typeface="Arial" pitchFamily="34" charset="0"/>
                        <a:cs typeface="Arial" pitchFamily="34" charset="0"/>
                      </a:endParaRPr>
                    </a:p>
                  </a:txBody>
                  <a:tcPr marL="0" marR="0" marT="0" marB="0" anchor="b"/>
                </a:tc>
                <a:tc hMerge="1">
                  <a:txBody>
                    <a:bodyPr/>
                    <a:lstStyle/>
                    <a:p>
                      <a:pPr algn="l" fontAlgn="b"/>
                      <a:endParaRPr lang="es-EC" sz="700" b="0" i="0" u="none" strike="noStrike" dirty="0">
                        <a:solidFill>
                          <a:srgbClr val="000000"/>
                        </a:solidFill>
                        <a:latin typeface="Arial" pitchFamily="34" charset="0"/>
                        <a:cs typeface="Arial" pitchFamily="34" charset="0"/>
                      </a:endParaRPr>
                    </a:p>
                  </a:txBody>
                  <a:tcPr marL="0" marR="0" marT="0" marB="0" anchor="b"/>
                </a:tc>
              </a:tr>
              <a:tr h="89961">
                <a:tc>
                  <a:txBody>
                    <a:bodyPr/>
                    <a:lstStyle/>
                    <a:p>
                      <a:pPr algn="l" fontAlgn="b"/>
                      <a:r>
                        <a:rPr lang="es-EC" sz="700" u="none" strike="noStrike">
                          <a:latin typeface="Arial" pitchFamily="34" charset="0"/>
                          <a:cs typeface="Arial" pitchFamily="34" charset="0"/>
                        </a:rPr>
                        <a:t>DESCRIPCIÓN</a:t>
                      </a:r>
                      <a:endParaRPr lang="es-EC" sz="700" b="0" i="0" u="none" strike="noStrike">
                        <a:solidFill>
                          <a:srgbClr val="000000"/>
                        </a:solidFill>
                        <a:latin typeface="Arial" pitchFamily="34" charset="0"/>
                        <a:cs typeface="Arial" pitchFamily="34" charset="0"/>
                      </a:endParaRPr>
                    </a:p>
                  </a:txBody>
                  <a:tcPr marL="0" marR="0" marT="0" marB="0" anchor="b"/>
                </a:tc>
                <a:tc>
                  <a:txBody>
                    <a:bodyPr/>
                    <a:lstStyle/>
                    <a:p>
                      <a:pPr algn="ctr" fontAlgn="t"/>
                      <a:r>
                        <a:rPr lang="es-EC" sz="700" u="none" strike="noStrike">
                          <a:latin typeface="Arial" pitchFamily="34" charset="0"/>
                          <a:cs typeface="Arial" pitchFamily="34" charset="0"/>
                        </a:rPr>
                        <a:t> AÑO 1 </a:t>
                      </a:r>
                      <a:endParaRPr lang="es-EC" sz="700" b="1" i="0" u="none" strike="noStrike">
                        <a:solidFill>
                          <a:srgbClr val="000000"/>
                        </a:solidFill>
                        <a:latin typeface="Arial" pitchFamily="34" charset="0"/>
                        <a:cs typeface="Arial" pitchFamily="34" charset="0"/>
                      </a:endParaRPr>
                    </a:p>
                  </a:txBody>
                  <a:tcPr marL="0" marR="0" marT="0" marB="0"/>
                </a:tc>
                <a:tc>
                  <a:txBody>
                    <a:bodyPr/>
                    <a:lstStyle/>
                    <a:p>
                      <a:pPr algn="ctr" fontAlgn="t"/>
                      <a:r>
                        <a:rPr lang="es-EC" sz="700" u="none" strike="noStrike">
                          <a:latin typeface="Arial" pitchFamily="34" charset="0"/>
                          <a:cs typeface="Arial" pitchFamily="34" charset="0"/>
                        </a:rPr>
                        <a:t> AÑO 2 </a:t>
                      </a:r>
                      <a:endParaRPr lang="es-EC" sz="700" b="1" i="0" u="none" strike="noStrike">
                        <a:solidFill>
                          <a:srgbClr val="000000"/>
                        </a:solidFill>
                        <a:latin typeface="Arial" pitchFamily="34" charset="0"/>
                        <a:cs typeface="Arial" pitchFamily="34" charset="0"/>
                      </a:endParaRPr>
                    </a:p>
                  </a:txBody>
                  <a:tcPr marL="0" marR="0" marT="0" marB="0"/>
                </a:tc>
                <a:tc>
                  <a:txBody>
                    <a:bodyPr/>
                    <a:lstStyle/>
                    <a:p>
                      <a:pPr algn="ctr" fontAlgn="t"/>
                      <a:r>
                        <a:rPr lang="es-EC" sz="700" u="none" strike="noStrike">
                          <a:latin typeface="Arial" pitchFamily="34" charset="0"/>
                          <a:cs typeface="Arial" pitchFamily="34" charset="0"/>
                        </a:rPr>
                        <a:t> AÑO 3 </a:t>
                      </a:r>
                      <a:endParaRPr lang="es-EC" sz="700" b="1" i="0" u="none" strike="noStrike">
                        <a:solidFill>
                          <a:srgbClr val="000000"/>
                        </a:solidFill>
                        <a:latin typeface="Arial" pitchFamily="34" charset="0"/>
                        <a:cs typeface="Arial" pitchFamily="34" charset="0"/>
                      </a:endParaRPr>
                    </a:p>
                  </a:txBody>
                  <a:tcPr marL="0" marR="0" marT="0" marB="0"/>
                </a:tc>
                <a:tc>
                  <a:txBody>
                    <a:bodyPr/>
                    <a:lstStyle/>
                    <a:p>
                      <a:pPr algn="ctr" fontAlgn="t"/>
                      <a:r>
                        <a:rPr lang="es-EC" sz="700" u="none" strike="noStrike">
                          <a:latin typeface="Arial" pitchFamily="34" charset="0"/>
                          <a:cs typeface="Arial" pitchFamily="34" charset="0"/>
                        </a:rPr>
                        <a:t> AÑO 4 </a:t>
                      </a:r>
                      <a:endParaRPr lang="es-EC" sz="700" b="1" i="0" u="none" strike="noStrike">
                        <a:solidFill>
                          <a:srgbClr val="000000"/>
                        </a:solidFill>
                        <a:latin typeface="Arial" pitchFamily="34" charset="0"/>
                        <a:cs typeface="Arial" pitchFamily="34" charset="0"/>
                      </a:endParaRPr>
                    </a:p>
                  </a:txBody>
                  <a:tcPr marL="0" marR="0" marT="0" marB="0"/>
                </a:tc>
                <a:tc>
                  <a:txBody>
                    <a:bodyPr/>
                    <a:lstStyle/>
                    <a:p>
                      <a:pPr algn="ctr" fontAlgn="t"/>
                      <a:r>
                        <a:rPr lang="es-EC" sz="700" u="none" strike="noStrike">
                          <a:latin typeface="Arial" pitchFamily="34" charset="0"/>
                          <a:cs typeface="Arial" pitchFamily="34" charset="0"/>
                        </a:rPr>
                        <a:t> AÑO 5 </a:t>
                      </a:r>
                      <a:endParaRPr lang="es-EC" sz="700" b="1" i="0" u="none" strike="noStrike">
                        <a:solidFill>
                          <a:srgbClr val="000000"/>
                        </a:solidFill>
                        <a:latin typeface="Arial" pitchFamily="34" charset="0"/>
                        <a:cs typeface="Arial" pitchFamily="34" charset="0"/>
                      </a:endParaRPr>
                    </a:p>
                  </a:txBody>
                  <a:tcPr marL="0" marR="0" marT="0" marB="0"/>
                </a:tc>
              </a:tr>
              <a:tr h="105694">
                <a:tc>
                  <a:txBody>
                    <a:bodyPr/>
                    <a:lstStyle/>
                    <a:p>
                      <a:pPr algn="l" fontAlgn="b"/>
                      <a:r>
                        <a:rPr lang="es-EC" sz="700" u="none" strike="noStrike">
                          <a:latin typeface="Arial" pitchFamily="34" charset="0"/>
                          <a:cs typeface="Arial" pitchFamily="34" charset="0"/>
                        </a:rPr>
                        <a:t>Total materia prima</a:t>
                      </a:r>
                      <a:endParaRPr lang="es-EC" sz="700" b="0" i="0" u="none" strike="noStrike">
                        <a:solidFill>
                          <a:srgbClr val="000000"/>
                        </a:solidFill>
                        <a:latin typeface="Arial" pitchFamily="34" charset="0"/>
                        <a:cs typeface="Arial" pitchFamily="34" charset="0"/>
                      </a:endParaRPr>
                    </a:p>
                  </a:txBody>
                  <a:tcPr marL="0" marR="0" marT="0" marB="0" anchor="b"/>
                </a:tc>
                <a:tc>
                  <a:txBody>
                    <a:bodyPr/>
                    <a:lstStyle/>
                    <a:p>
                      <a:pPr algn="l" rtl="0" fontAlgn="t"/>
                      <a:r>
                        <a:rPr lang="es-EC" sz="700" u="none" strike="noStrike" dirty="0">
                          <a:latin typeface="Arial" pitchFamily="34" charset="0"/>
                          <a:cs typeface="Arial" pitchFamily="34" charset="0"/>
                        </a:rPr>
                        <a:t>201103,70</a:t>
                      </a:r>
                      <a:endParaRPr lang="es-EC" sz="700" b="0" i="0" u="none" strike="noStrike" dirty="0">
                        <a:solidFill>
                          <a:srgbClr val="000000"/>
                        </a:solidFill>
                        <a:latin typeface="Arial" pitchFamily="34" charset="0"/>
                        <a:cs typeface="Arial" pitchFamily="34" charset="0"/>
                      </a:endParaRPr>
                    </a:p>
                  </a:txBody>
                  <a:tcPr marL="0" marR="0" marT="0" marB="0"/>
                </a:tc>
                <a:tc>
                  <a:txBody>
                    <a:bodyPr/>
                    <a:lstStyle/>
                    <a:p>
                      <a:pPr algn="l" rtl="0" fontAlgn="t"/>
                      <a:r>
                        <a:rPr lang="es-EC" sz="700" u="none" strike="noStrike" dirty="0">
                          <a:latin typeface="Arial" pitchFamily="34" charset="0"/>
                          <a:cs typeface="Arial" pitchFamily="34" charset="0"/>
                        </a:rPr>
                        <a:t>217011,81</a:t>
                      </a:r>
                      <a:endParaRPr lang="es-EC" sz="700" b="0" i="0" u="none" strike="noStrike" dirty="0">
                        <a:solidFill>
                          <a:srgbClr val="000000"/>
                        </a:solidFill>
                        <a:latin typeface="Arial" pitchFamily="34" charset="0"/>
                        <a:cs typeface="Arial" pitchFamily="34" charset="0"/>
                      </a:endParaRPr>
                    </a:p>
                  </a:txBody>
                  <a:tcPr marL="0" marR="0" marT="0" marB="0"/>
                </a:tc>
                <a:tc>
                  <a:txBody>
                    <a:bodyPr/>
                    <a:lstStyle/>
                    <a:p>
                      <a:pPr algn="l" rtl="0" fontAlgn="t"/>
                      <a:r>
                        <a:rPr lang="es-EC" sz="700" u="none" strike="noStrike">
                          <a:latin typeface="Arial" pitchFamily="34" charset="0"/>
                          <a:cs typeface="Arial" pitchFamily="34" charset="0"/>
                        </a:rPr>
                        <a:t>234178,31</a:t>
                      </a:r>
                      <a:endParaRPr lang="es-EC" sz="700" b="0" i="0" u="none" strike="noStrike">
                        <a:solidFill>
                          <a:srgbClr val="000000"/>
                        </a:solidFill>
                        <a:latin typeface="Arial" pitchFamily="34" charset="0"/>
                        <a:cs typeface="Arial" pitchFamily="34" charset="0"/>
                      </a:endParaRPr>
                    </a:p>
                  </a:txBody>
                  <a:tcPr marL="0" marR="0" marT="0" marB="0"/>
                </a:tc>
                <a:tc>
                  <a:txBody>
                    <a:bodyPr/>
                    <a:lstStyle/>
                    <a:p>
                      <a:pPr algn="l" rtl="0" fontAlgn="t"/>
                      <a:r>
                        <a:rPr lang="es-EC" sz="700" u="none" strike="noStrike">
                          <a:latin typeface="Arial" pitchFamily="34" charset="0"/>
                          <a:cs typeface="Arial" pitchFamily="34" charset="0"/>
                        </a:rPr>
                        <a:t>252702,75</a:t>
                      </a:r>
                      <a:endParaRPr lang="es-EC" sz="700" b="0" i="0" u="none" strike="noStrike">
                        <a:solidFill>
                          <a:srgbClr val="000000"/>
                        </a:solidFill>
                        <a:latin typeface="Arial" pitchFamily="34" charset="0"/>
                        <a:cs typeface="Arial" pitchFamily="34" charset="0"/>
                      </a:endParaRPr>
                    </a:p>
                  </a:txBody>
                  <a:tcPr marL="0" marR="0" marT="0" marB="0"/>
                </a:tc>
                <a:tc>
                  <a:txBody>
                    <a:bodyPr/>
                    <a:lstStyle/>
                    <a:p>
                      <a:pPr algn="l" rtl="0" fontAlgn="t"/>
                      <a:r>
                        <a:rPr lang="es-EC" sz="700" u="none" strike="noStrike">
                          <a:latin typeface="Arial" pitchFamily="34" charset="0"/>
                          <a:cs typeface="Arial" pitchFamily="34" charset="0"/>
                        </a:rPr>
                        <a:t>272692,55</a:t>
                      </a:r>
                      <a:endParaRPr lang="es-EC" sz="700" b="0" i="0" u="none" strike="noStrike">
                        <a:solidFill>
                          <a:srgbClr val="000000"/>
                        </a:solidFill>
                        <a:latin typeface="Arial" pitchFamily="34" charset="0"/>
                        <a:cs typeface="Arial" pitchFamily="34" charset="0"/>
                      </a:endParaRPr>
                    </a:p>
                  </a:txBody>
                  <a:tcPr marL="0" marR="0" marT="0" marB="0"/>
                </a:tc>
              </a:tr>
              <a:tr h="121427">
                <a:tc>
                  <a:txBody>
                    <a:bodyPr/>
                    <a:lstStyle/>
                    <a:p>
                      <a:pPr algn="l" fontAlgn="b"/>
                      <a:r>
                        <a:rPr lang="es-EC" sz="700" u="none" strike="noStrike" dirty="0">
                          <a:latin typeface="Arial" pitchFamily="34" charset="0"/>
                          <a:cs typeface="Arial" pitchFamily="34" charset="0"/>
                        </a:rPr>
                        <a:t>Total gastos</a:t>
                      </a:r>
                      <a:endParaRPr lang="es-EC" sz="700" b="0" i="0" u="none" strike="noStrike" dirty="0">
                        <a:solidFill>
                          <a:srgbClr val="000000"/>
                        </a:solidFill>
                        <a:latin typeface="Arial" pitchFamily="34" charset="0"/>
                        <a:cs typeface="Arial" pitchFamily="34" charset="0"/>
                      </a:endParaRPr>
                    </a:p>
                  </a:txBody>
                  <a:tcPr marL="0" marR="0" marT="0" marB="0" anchor="b"/>
                </a:tc>
                <a:tc>
                  <a:txBody>
                    <a:bodyPr/>
                    <a:lstStyle/>
                    <a:p>
                      <a:pPr algn="l" fontAlgn="t"/>
                      <a:r>
                        <a:rPr lang="es-EC" sz="700" u="none" strike="noStrike" dirty="0">
                          <a:latin typeface="Arial" pitchFamily="34" charset="0"/>
                          <a:cs typeface="Arial" pitchFamily="34" charset="0"/>
                        </a:rPr>
                        <a:t>332425,57</a:t>
                      </a:r>
                      <a:endParaRPr lang="es-EC" sz="700" b="1" i="0" u="none" strike="noStrike" dirty="0">
                        <a:solidFill>
                          <a:srgbClr val="000000"/>
                        </a:solidFill>
                        <a:latin typeface="Arial" pitchFamily="34" charset="0"/>
                        <a:cs typeface="Arial" pitchFamily="34" charset="0"/>
                      </a:endParaRPr>
                    </a:p>
                  </a:txBody>
                  <a:tcPr marL="0" marR="0" marT="0" marB="0"/>
                </a:tc>
                <a:tc>
                  <a:txBody>
                    <a:bodyPr/>
                    <a:lstStyle/>
                    <a:p>
                      <a:pPr algn="l" fontAlgn="t"/>
                      <a:r>
                        <a:rPr lang="es-EC" sz="700" u="none" strike="noStrike" dirty="0">
                          <a:latin typeface="Arial" pitchFamily="34" charset="0"/>
                          <a:cs typeface="Arial" pitchFamily="34" charset="0"/>
                        </a:rPr>
                        <a:t>346333,32</a:t>
                      </a:r>
                      <a:endParaRPr lang="es-EC" sz="700" b="1" i="0" u="none" strike="noStrike" dirty="0">
                        <a:solidFill>
                          <a:srgbClr val="000000"/>
                        </a:solidFill>
                        <a:latin typeface="Arial" pitchFamily="34" charset="0"/>
                        <a:cs typeface="Arial" pitchFamily="34" charset="0"/>
                      </a:endParaRPr>
                    </a:p>
                  </a:txBody>
                  <a:tcPr marL="0" marR="0" marT="0" marB="0"/>
                </a:tc>
                <a:tc>
                  <a:txBody>
                    <a:bodyPr/>
                    <a:lstStyle/>
                    <a:p>
                      <a:pPr algn="l" fontAlgn="t"/>
                      <a:r>
                        <a:rPr lang="es-EC" sz="700" u="none" strike="noStrike" dirty="0">
                          <a:latin typeface="Arial" pitchFamily="34" charset="0"/>
                          <a:cs typeface="Arial" pitchFamily="34" charset="0"/>
                        </a:rPr>
                        <a:t>360908,23</a:t>
                      </a:r>
                      <a:endParaRPr lang="es-EC" sz="700" b="1" i="0" u="none" strike="noStrike" dirty="0">
                        <a:solidFill>
                          <a:srgbClr val="000000"/>
                        </a:solidFill>
                        <a:latin typeface="Arial" pitchFamily="34" charset="0"/>
                        <a:cs typeface="Arial" pitchFamily="34" charset="0"/>
                      </a:endParaRPr>
                    </a:p>
                  </a:txBody>
                  <a:tcPr marL="0" marR="0" marT="0" marB="0"/>
                </a:tc>
                <a:tc>
                  <a:txBody>
                    <a:bodyPr/>
                    <a:lstStyle/>
                    <a:p>
                      <a:pPr algn="l" fontAlgn="t"/>
                      <a:r>
                        <a:rPr lang="es-EC" sz="700" u="none" strike="noStrike" dirty="0">
                          <a:latin typeface="Arial" pitchFamily="34" charset="0"/>
                          <a:cs typeface="Arial" pitchFamily="34" charset="0"/>
                        </a:rPr>
                        <a:t>376190,17</a:t>
                      </a:r>
                      <a:endParaRPr lang="es-EC" sz="700" b="1" i="0" u="none" strike="noStrike" dirty="0">
                        <a:solidFill>
                          <a:srgbClr val="000000"/>
                        </a:solidFill>
                        <a:latin typeface="Arial" pitchFamily="34" charset="0"/>
                        <a:cs typeface="Arial" pitchFamily="34" charset="0"/>
                      </a:endParaRPr>
                    </a:p>
                  </a:txBody>
                  <a:tcPr marL="0" marR="0" marT="0" marB="0"/>
                </a:tc>
                <a:tc>
                  <a:txBody>
                    <a:bodyPr/>
                    <a:lstStyle/>
                    <a:p>
                      <a:pPr algn="l" fontAlgn="t"/>
                      <a:r>
                        <a:rPr lang="es-EC" sz="700" u="none" strike="noStrike" dirty="0">
                          <a:latin typeface="Arial" pitchFamily="34" charset="0"/>
                          <a:cs typeface="Arial" pitchFamily="34" charset="0"/>
                        </a:rPr>
                        <a:t>392221,99</a:t>
                      </a:r>
                      <a:endParaRPr lang="es-EC" sz="700" b="1" i="0" u="none" strike="noStrike" dirty="0">
                        <a:solidFill>
                          <a:srgbClr val="000000"/>
                        </a:solidFill>
                        <a:latin typeface="Arial" pitchFamily="34" charset="0"/>
                        <a:cs typeface="Arial" pitchFamily="34" charset="0"/>
                      </a:endParaRPr>
                    </a:p>
                  </a:txBody>
                  <a:tcPr marL="0" marR="0" marT="0" marB="0"/>
                </a:tc>
              </a:tr>
              <a:tr h="124535">
                <a:tc>
                  <a:txBody>
                    <a:bodyPr/>
                    <a:lstStyle/>
                    <a:p>
                      <a:pPr algn="l" fontAlgn="b"/>
                      <a:r>
                        <a:rPr lang="es-EC" sz="700" b="1" i="0" u="none" strike="noStrike" dirty="0" smtClean="0">
                          <a:solidFill>
                            <a:srgbClr val="000000"/>
                          </a:solidFill>
                          <a:latin typeface="Arial" pitchFamily="34" charset="0"/>
                          <a:cs typeface="Arial" pitchFamily="34" charset="0"/>
                        </a:rPr>
                        <a:t>TOTAL EGRESOS</a:t>
                      </a:r>
                      <a:endParaRPr lang="es-EC" sz="700" b="1" i="0" u="none" strike="noStrike" dirty="0">
                        <a:solidFill>
                          <a:srgbClr val="000000"/>
                        </a:solidFill>
                        <a:latin typeface="Arial" pitchFamily="34" charset="0"/>
                        <a:cs typeface="Arial" pitchFamily="34" charset="0"/>
                      </a:endParaRPr>
                    </a:p>
                  </a:txBody>
                  <a:tcPr marL="0" marR="0" marT="0" marB="0" anchor="b">
                    <a:solidFill>
                      <a:schemeClr val="accent3">
                        <a:lumMod val="60000"/>
                        <a:lumOff val="40000"/>
                      </a:schemeClr>
                    </a:solidFill>
                  </a:tcPr>
                </a:tc>
                <a:tc>
                  <a:txBody>
                    <a:bodyPr/>
                    <a:lstStyle/>
                    <a:p>
                      <a:pPr algn="l" fontAlgn="b"/>
                      <a:r>
                        <a:rPr lang="es-EC" sz="900" b="1" i="0" u="none" strike="noStrike" dirty="0">
                          <a:solidFill>
                            <a:srgbClr val="000000"/>
                          </a:solidFill>
                          <a:latin typeface="Calibri"/>
                        </a:rPr>
                        <a:t>533.529,27</a:t>
                      </a:r>
                    </a:p>
                  </a:txBody>
                  <a:tcPr marL="0" marR="0" marT="0" marB="0" anchor="b">
                    <a:solidFill>
                      <a:schemeClr val="accent3">
                        <a:lumMod val="60000"/>
                        <a:lumOff val="40000"/>
                      </a:schemeClr>
                    </a:solidFill>
                  </a:tcPr>
                </a:tc>
                <a:tc>
                  <a:txBody>
                    <a:bodyPr/>
                    <a:lstStyle/>
                    <a:p>
                      <a:pPr algn="l" fontAlgn="b"/>
                      <a:r>
                        <a:rPr lang="es-EC" sz="900" b="1" i="0" u="none" strike="noStrike" dirty="0">
                          <a:solidFill>
                            <a:srgbClr val="000000"/>
                          </a:solidFill>
                          <a:latin typeface="Calibri"/>
                        </a:rPr>
                        <a:t>563345,13</a:t>
                      </a:r>
                    </a:p>
                  </a:txBody>
                  <a:tcPr marL="0" marR="0" marT="0" marB="0" anchor="b">
                    <a:solidFill>
                      <a:schemeClr val="accent3">
                        <a:lumMod val="60000"/>
                        <a:lumOff val="40000"/>
                      </a:schemeClr>
                    </a:solidFill>
                  </a:tcPr>
                </a:tc>
                <a:tc>
                  <a:txBody>
                    <a:bodyPr/>
                    <a:lstStyle/>
                    <a:p>
                      <a:pPr algn="l" fontAlgn="b"/>
                      <a:r>
                        <a:rPr lang="es-EC" sz="900" b="1" i="0" u="none" strike="noStrike" dirty="0">
                          <a:solidFill>
                            <a:srgbClr val="000000"/>
                          </a:solidFill>
                          <a:latin typeface="Calibri"/>
                        </a:rPr>
                        <a:t>595086,54</a:t>
                      </a:r>
                    </a:p>
                  </a:txBody>
                  <a:tcPr marL="0" marR="0" marT="0" marB="0" anchor="b">
                    <a:solidFill>
                      <a:schemeClr val="accent3">
                        <a:lumMod val="60000"/>
                        <a:lumOff val="40000"/>
                      </a:schemeClr>
                    </a:solidFill>
                  </a:tcPr>
                </a:tc>
                <a:tc>
                  <a:txBody>
                    <a:bodyPr/>
                    <a:lstStyle/>
                    <a:p>
                      <a:pPr algn="l" fontAlgn="b"/>
                      <a:r>
                        <a:rPr lang="es-EC" sz="900" b="1" i="0" u="none" strike="noStrike" dirty="0">
                          <a:solidFill>
                            <a:srgbClr val="000000"/>
                          </a:solidFill>
                          <a:latin typeface="Calibri"/>
                        </a:rPr>
                        <a:t>628892,92</a:t>
                      </a:r>
                    </a:p>
                  </a:txBody>
                  <a:tcPr marL="0" marR="0" marT="0" marB="0" anchor="b">
                    <a:solidFill>
                      <a:schemeClr val="accent3">
                        <a:lumMod val="60000"/>
                        <a:lumOff val="40000"/>
                      </a:schemeClr>
                    </a:solidFill>
                  </a:tcPr>
                </a:tc>
                <a:tc>
                  <a:txBody>
                    <a:bodyPr/>
                    <a:lstStyle/>
                    <a:p>
                      <a:pPr algn="l" fontAlgn="b"/>
                      <a:r>
                        <a:rPr lang="es-EC" sz="900" b="1" i="0" u="none" strike="noStrike" dirty="0">
                          <a:solidFill>
                            <a:srgbClr val="000000"/>
                          </a:solidFill>
                          <a:latin typeface="Calibri"/>
                        </a:rPr>
                        <a:t>664914,54</a:t>
                      </a:r>
                    </a:p>
                  </a:txBody>
                  <a:tcPr marL="0" marR="0" marT="0" marB="0" anchor="b">
                    <a:solidFill>
                      <a:schemeClr val="accent3">
                        <a:lumMod val="60000"/>
                        <a:lumOff val="40000"/>
                      </a:schemeClr>
                    </a:solidFill>
                  </a:tcPr>
                </a:tc>
              </a:tr>
            </a:tbl>
          </a:graphicData>
        </a:graphic>
      </p:graphicFrame>
      <p:graphicFrame>
        <p:nvGraphicFramePr>
          <p:cNvPr id="8" name="5 Gráfico"/>
          <p:cNvGraphicFramePr/>
          <p:nvPr/>
        </p:nvGraphicFramePr>
        <p:xfrm>
          <a:off x="3563888" y="3861048"/>
          <a:ext cx="5040560" cy="208823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4" descr="https://cristianpebu.files.wordpress.com/2014/08/camayoc.png"/>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10" name="9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sp>
        <p:nvSpPr>
          <p:cNvPr id="11" name="1 Título"/>
          <p:cNvSpPr txBox="1">
            <a:spLocks/>
          </p:cNvSpPr>
          <p:nvPr/>
        </p:nvSpPr>
        <p:spPr>
          <a:xfrm>
            <a:off x="935038" y="-69850"/>
            <a:ext cx="8229600" cy="706438"/>
          </a:xfrm>
          <a:prstGeom prst="rect">
            <a:avLst/>
          </a:prstGeom>
        </p:spPr>
        <p:txBody>
          <a:bodyPr anchor="ctr">
            <a:norm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r>
              <a:rPr lang="es-EC" sz="3200" dirty="0" smtClean="0"/>
              <a:t>EVALUACIÓN FINANCIERA</a:t>
            </a:r>
            <a:endParaRPr lang="es-EC" sz="3200" dirty="0"/>
          </a:p>
        </p:txBody>
      </p:sp>
      <p:sp>
        <p:nvSpPr>
          <p:cNvPr id="12" name="11 Rectángulo"/>
          <p:cNvSpPr/>
          <p:nvPr/>
        </p:nvSpPr>
        <p:spPr>
          <a:xfrm>
            <a:off x="1187624" y="6021288"/>
            <a:ext cx="7488832"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NOTA: No toda la cantidad de producción de café obtenida de la encuesta se toma en cuenta para el análisis  </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b="1" dirty="0" smtClean="0">
                <a:solidFill>
                  <a:schemeClr val="tx2">
                    <a:satMod val="130000"/>
                  </a:schemeClr>
                </a:solidFill>
              </a:rPr>
              <a:t>INDICE</a:t>
            </a:r>
            <a:endParaRPr lang="es-EC" b="1" dirty="0">
              <a:solidFill>
                <a:schemeClr val="tx2">
                  <a:satMod val="130000"/>
                </a:schemeClr>
              </a:solidFill>
            </a:endParaRPr>
          </a:p>
        </p:txBody>
      </p:sp>
      <p:graphicFrame>
        <p:nvGraphicFramePr>
          <p:cNvPr id="6" name="5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https://cristianpebu.files.wordpress.com/2014/08/camayoc.png"/>
          <p:cNvPicPr>
            <a:picLocks noChangeAspect="1" noChangeArrowheads="1"/>
          </p:cNvPicPr>
          <p:nvPr/>
        </p:nvPicPr>
        <p:blipFill>
          <a:blip r:embed="rId7"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5" name="4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8"/>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8"/>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14450" y="549275"/>
            <a:ext cx="7772400" cy="358775"/>
          </a:xfrm>
        </p:spPr>
        <p:txBody>
          <a:bodyPr anchor="ctr">
            <a:noAutofit/>
          </a:bodyPr>
          <a:lstStyle/>
          <a:p>
            <a:pPr eaLnBrk="1" hangingPunct="1">
              <a:defRPr/>
            </a:pPr>
            <a:r>
              <a:rPr lang="es-EC" sz="2400" dirty="0" smtClean="0">
                <a:latin typeface="Arial" pitchFamily="34" charset="0"/>
                <a:cs typeface="Arial" pitchFamily="34" charset="0"/>
              </a:rPr>
              <a:t>ESTADO DE </a:t>
            </a:r>
            <a:br>
              <a:rPr lang="es-EC" sz="2400" dirty="0" smtClean="0">
                <a:latin typeface="Arial" pitchFamily="34" charset="0"/>
                <a:cs typeface="Arial" pitchFamily="34" charset="0"/>
              </a:rPr>
            </a:br>
            <a:r>
              <a:rPr lang="es-EC" sz="2400" dirty="0" smtClean="0">
                <a:latin typeface="Arial" pitchFamily="34" charset="0"/>
                <a:cs typeface="Arial" pitchFamily="34" charset="0"/>
              </a:rPr>
              <a:t>RESULTADOS</a:t>
            </a:r>
            <a:endParaRPr lang="es-EC" sz="2400" dirty="0">
              <a:latin typeface="Arial" pitchFamily="34" charset="0"/>
              <a:cs typeface="Arial" pitchFamily="34" charset="0"/>
            </a:endParaRPr>
          </a:p>
        </p:txBody>
      </p:sp>
      <p:graphicFrame>
        <p:nvGraphicFramePr>
          <p:cNvPr id="4" name="3 Tabla"/>
          <p:cNvGraphicFramePr>
            <a:graphicFrameLocks noGrp="1"/>
          </p:cNvGraphicFramePr>
          <p:nvPr/>
        </p:nvGraphicFramePr>
        <p:xfrm>
          <a:off x="4140200" y="188913"/>
          <a:ext cx="4752528" cy="6270570"/>
        </p:xfrm>
        <a:graphic>
          <a:graphicData uri="http://schemas.openxmlformats.org/drawingml/2006/table">
            <a:tbl>
              <a:tblPr>
                <a:tableStyleId>{22838BEF-8BB2-4498-84A7-C5851F593DF1}</a:tableStyleId>
              </a:tblPr>
              <a:tblGrid>
                <a:gridCol w="1368152"/>
                <a:gridCol w="648072"/>
                <a:gridCol w="720080"/>
                <a:gridCol w="720080"/>
                <a:gridCol w="648072"/>
                <a:gridCol w="648072"/>
              </a:tblGrid>
              <a:tr h="98014">
                <a:tc>
                  <a:txBody>
                    <a:bodyPr/>
                    <a:lstStyle/>
                    <a:p>
                      <a:pPr>
                        <a:lnSpc>
                          <a:spcPct val="100000"/>
                        </a:lnSpc>
                        <a:spcAft>
                          <a:spcPts val="0"/>
                        </a:spcAft>
                      </a:pPr>
                      <a:r>
                        <a:rPr lang="es-EC" sz="700" dirty="0"/>
                        <a:t>DETALLE</a:t>
                      </a:r>
                      <a:endParaRPr lang="es-EC" sz="700"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a:t>AÑO 1</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AÑO 2</a:t>
                      </a:r>
                      <a:endParaRPr lang="es-EC" sz="700"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a:t>AÑO 3</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AÑO 4</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AÑO 5</a:t>
                      </a:r>
                      <a:endParaRPr lang="es-EC" sz="700">
                        <a:latin typeface="Calibri"/>
                        <a:ea typeface="Calibri"/>
                        <a:cs typeface="Times New Roman"/>
                      </a:endParaRPr>
                    </a:p>
                  </a:txBody>
                  <a:tcPr marL="25531" marR="25531" marT="0" marB="0" anchor="ctr"/>
                </a:tc>
              </a:tr>
              <a:tr h="243467">
                <a:tc>
                  <a:txBody>
                    <a:bodyPr/>
                    <a:lstStyle/>
                    <a:p>
                      <a:pPr>
                        <a:lnSpc>
                          <a:spcPct val="100000"/>
                        </a:lnSpc>
                        <a:spcAft>
                          <a:spcPts val="0"/>
                        </a:spcAft>
                      </a:pPr>
                      <a:r>
                        <a:rPr lang="es-EC" sz="700" dirty="0"/>
                        <a:t>INGRESOS OPERACIONALES</a:t>
                      </a:r>
                      <a:endParaRPr lang="es-EC" sz="700" b="1" dirty="0">
                        <a:latin typeface="Calibri"/>
                        <a:ea typeface="Calibri"/>
                        <a:cs typeface="Times New Roman"/>
                      </a:endParaRPr>
                    </a:p>
                  </a:txBody>
                  <a:tcPr marL="25531" marR="25531" marT="0" marB="0" anchor="ctr"/>
                </a:tc>
                <a:tc>
                  <a:txBody>
                    <a:bodyPr/>
                    <a:lstStyle/>
                    <a:p>
                      <a:pPr>
                        <a:lnSpc>
                          <a:spcPct val="100000"/>
                        </a:lnSpc>
                      </a:pPr>
                      <a:endParaRPr lang="es-EC" sz="700" dirty="0">
                        <a:latin typeface="Calibri"/>
                      </a:endParaRPr>
                    </a:p>
                  </a:txBody>
                  <a:tcPr marL="25531" marR="25531" marT="0" marB="0" anchor="ctr"/>
                </a:tc>
                <a:tc>
                  <a:txBody>
                    <a:bodyPr/>
                    <a:lstStyle/>
                    <a:p>
                      <a:pPr>
                        <a:lnSpc>
                          <a:spcPct val="100000"/>
                        </a:lnSpc>
                      </a:pPr>
                      <a:endParaRPr lang="es-EC" sz="700">
                        <a:latin typeface="Calibri"/>
                      </a:endParaRPr>
                    </a:p>
                  </a:txBody>
                  <a:tcPr marL="25531" marR="25531" marT="0" marB="0" anchor="ctr"/>
                </a:tc>
                <a:tc>
                  <a:txBody>
                    <a:bodyPr/>
                    <a:lstStyle/>
                    <a:p>
                      <a:pPr>
                        <a:lnSpc>
                          <a:spcPct val="100000"/>
                        </a:lnSpc>
                      </a:pPr>
                      <a:endParaRPr lang="es-EC" sz="700">
                        <a:latin typeface="Calibri"/>
                      </a:endParaRPr>
                    </a:p>
                  </a:txBody>
                  <a:tcPr marL="25531" marR="25531" marT="0" marB="0" anchor="ctr"/>
                </a:tc>
                <a:tc>
                  <a:txBody>
                    <a:bodyPr/>
                    <a:lstStyle/>
                    <a:p>
                      <a:pPr>
                        <a:lnSpc>
                          <a:spcPct val="100000"/>
                        </a:lnSpc>
                      </a:pPr>
                      <a:endParaRPr lang="es-EC" sz="700">
                        <a:latin typeface="Calibri"/>
                      </a:endParaRPr>
                    </a:p>
                  </a:txBody>
                  <a:tcPr marL="25531" marR="25531" marT="0" marB="0" anchor="ctr"/>
                </a:tc>
                <a:tc>
                  <a:txBody>
                    <a:bodyPr/>
                    <a:lstStyle/>
                    <a:p>
                      <a:pPr>
                        <a:lnSpc>
                          <a:spcPct val="100000"/>
                        </a:lnSpc>
                      </a:pPr>
                      <a:endParaRPr lang="es-EC" sz="700">
                        <a:latin typeface="Calibri"/>
                      </a:endParaRPr>
                    </a:p>
                  </a:txBody>
                  <a:tcPr marL="25531" marR="25531" marT="0" marB="0" anchor="ctr"/>
                </a:tc>
              </a:tr>
              <a:tr h="153909">
                <a:tc>
                  <a:txBody>
                    <a:bodyPr/>
                    <a:lstStyle/>
                    <a:p>
                      <a:pPr>
                        <a:lnSpc>
                          <a:spcPct val="100000"/>
                        </a:lnSpc>
                        <a:spcAft>
                          <a:spcPts val="0"/>
                        </a:spcAft>
                      </a:pPr>
                      <a:r>
                        <a:rPr lang="es-EC" sz="700"/>
                        <a:t>VENTAS/SERVICIOS PRESTADOS</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677.160,00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a:t>
                      </a:r>
                      <a:r>
                        <a:rPr lang="es-EC" sz="700" dirty="0" smtClean="0"/>
                        <a:t>     746.501,18   </a:t>
                      </a:r>
                      <a:endParaRPr lang="es-EC" sz="700"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822.942,91   </a:t>
                      </a:r>
                      <a:endParaRPr lang="es-EC" sz="700"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a:t>      907.212,26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1.000.110,79   </a:t>
                      </a:r>
                      <a:endParaRPr lang="es-EC" sz="700">
                        <a:latin typeface="Calibri"/>
                        <a:ea typeface="Calibri"/>
                        <a:cs typeface="Times New Roman"/>
                      </a:endParaRPr>
                    </a:p>
                  </a:txBody>
                  <a:tcPr marL="25531" marR="25531" marT="0" marB="0" anchor="ctr"/>
                </a:tc>
              </a:tr>
              <a:tr h="243467">
                <a:tc>
                  <a:txBody>
                    <a:bodyPr/>
                    <a:lstStyle/>
                    <a:p>
                      <a:pPr>
                        <a:lnSpc>
                          <a:spcPct val="100000"/>
                        </a:lnSpc>
                        <a:spcAft>
                          <a:spcPts val="0"/>
                        </a:spcAft>
                      </a:pPr>
                      <a:r>
                        <a:rPr lang="es-EC" sz="700" dirty="0"/>
                        <a:t>EGRESOS OPERACIONALES</a:t>
                      </a:r>
                      <a:endParaRPr lang="es-EC" sz="700" b="1" dirty="0">
                        <a:latin typeface="Calibri"/>
                        <a:ea typeface="Calibri"/>
                        <a:cs typeface="Times New Roman"/>
                      </a:endParaRPr>
                    </a:p>
                  </a:txBody>
                  <a:tcPr marL="25531" marR="25531" marT="0" marB="0" anchor="ctr"/>
                </a:tc>
                <a:tc>
                  <a:txBody>
                    <a:bodyPr/>
                    <a:lstStyle/>
                    <a:p>
                      <a:pPr>
                        <a:lnSpc>
                          <a:spcPct val="100000"/>
                        </a:lnSpc>
                      </a:pPr>
                      <a:endParaRPr lang="es-EC" sz="700">
                        <a:latin typeface="Calibri"/>
                      </a:endParaRPr>
                    </a:p>
                  </a:txBody>
                  <a:tcPr marL="25531" marR="25531" marT="0" marB="0" anchor="ctr"/>
                </a:tc>
                <a:tc>
                  <a:txBody>
                    <a:bodyPr/>
                    <a:lstStyle/>
                    <a:p>
                      <a:pPr>
                        <a:lnSpc>
                          <a:spcPct val="100000"/>
                        </a:lnSpc>
                      </a:pPr>
                      <a:endParaRPr lang="es-EC" sz="700" dirty="0">
                        <a:latin typeface="Calibri"/>
                      </a:endParaRPr>
                    </a:p>
                  </a:txBody>
                  <a:tcPr marL="25531" marR="25531" marT="0" marB="0" anchor="ctr"/>
                </a:tc>
                <a:tc>
                  <a:txBody>
                    <a:bodyPr/>
                    <a:lstStyle/>
                    <a:p>
                      <a:pPr>
                        <a:lnSpc>
                          <a:spcPct val="100000"/>
                        </a:lnSpc>
                      </a:pPr>
                      <a:endParaRPr lang="es-EC" sz="700">
                        <a:latin typeface="Calibri"/>
                      </a:endParaRPr>
                    </a:p>
                  </a:txBody>
                  <a:tcPr marL="25531" marR="25531" marT="0" marB="0" anchor="ctr"/>
                </a:tc>
                <a:tc>
                  <a:txBody>
                    <a:bodyPr/>
                    <a:lstStyle/>
                    <a:p>
                      <a:pPr>
                        <a:lnSpc>
                          <a:spcPct val="100000"/>
                        </a:lnSpc>
                      </a:pPr>
                      <a:endParaRPr lang="es-EC" sz="700">
                        <a:latin typeface="Calibri"/>
                      </a:endParaRPr>
                    </a:p>
                  </a:txBody>
                  <a:tcPr marL="25531" marR="25531" marT="0" marB="0" anchor="ctr"/>
                </a:tc>
                <a:tc>
                  <a:txBody>
                    <a:bodyPr/>
                    <a:lstStyle/>
                    <a:p>
                      <a:pPr>
                        <a:lnSpc>
                          <a:spcPct val="100000"/>
                        </a:lnSpc>
                      </a:pPr>
                      <a:endParaRPr lang="es-EC" sz="700">
                        <a:latin typeface="Calibri"/>
                      </a:endParaRPr>
                    </a:p>
                  </a:txBody>
                  <a:tcPr marL="25531" marR="25531" marT="0" marB="0" anchor="ctr"/>
                </a:tc>
              </a:tr>
              <a:tr h="243467">
                <a:tc>
                  <a:txBody>
                    <a:bodyPr/>
                    <a:lstStyle/>
                    <a:p>
                      <a:pPr>
                        <a:lnSpc>
                          <a:spcPct val="100000"/>
                        </a:lnSpc>
                        <a:spcAft>
                          <a:spcPts val="0"/>
                        </a:spcAft>
                      </a:pPr>
                      <a:r>
                        <a:rPr lang="es-EC" sz="700"/>
                        <a:t>METERIA PRIMA O MERCADERIA</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201.103,70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217.011,81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234.178,31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252.702,75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272.692,55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G. SUELDOS Y BS</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248.123,30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257.452,74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267.132,96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277.177,16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287.599,02 </a:t>
                      </a:r>
                      <a:endParaRPr lang="es-EC" sz="700">
                        <a:latin typeface="Calibri"/>
                        <a:ea typeface="Calibri"/>
                        <a:cs typeface="Times New Roman"/>
                      </a:endParaRPr>
                    </a:p>
                  </a:txBody>
                  <a:tcPr marL="25531" marR="25531" marT="0" marB="0" anchor="ctr"/>
                </a:tc>
              </a:tr>
              <a:tr h="243467">
                <a:tc>
                  <a:txBody>
                    <a:bodyPr/>
                    <a:lstStyle/>
                    <a:p>
                      <a:pPr>
                        <a:lnSpc>
                          <a:spcPct val="100000"/>
                        </a:lnSpc>
                        <a:spcAft>
                          <a:spcPts val="0"/>
                        </a:spcAft>
                      </a:pPr>
                      <a:r>
                        <a:rPr lang="es-EC" sz="700"/>
                        <a:t>SERV. INDEPENDIENTES</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8.400,00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8.715,84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9.043,56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9.383,59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9.736,42 </a:t>
                      </a:r>
                      <a:endParaRPr lang="es-EC" sz="700" dirty="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SUMINISTROS DE LIMPIEZA</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2.160,00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2.241,22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2.325,49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2.412,92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2.503,65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SUMINISTROS DE OFICINA</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1.020,00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1.058,35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1.098,15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1.139,44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1.182,28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SERVI. BÁSICOS</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3.000,00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3.112,80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3.229,84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3.351,28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3.477,29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MANTENIMIENTO</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5.400,00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5.603,04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5.813,71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6.032,31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6.259,12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COMBUSTIBLE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1.440,00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1.494,14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1.550,32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1.608,62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1.669,10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PUBLICIDAD</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10.200,00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10.583,52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10.981,46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11.394,36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11.822,79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UNIFORMES</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1.800,00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1.867,68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1.937,90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2.010,77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2.086,37 </a:t>
                      </a:r>
                      <a:endParaRPr lang="es-EC" sz="700">
                        <a:latin typeface="Calibri"/>
                        <a:ea typeface="Calibri"/>
                        <a:cs typeface="Times New Roman"/>
                      </a:endParaRPr>
                    </a:p>
                  </a:txBody>
                  <a:tcPr marL="25531" marR="25531" marT="0" marB="0" anchor="ctr"/>
                </a:tc>
              </a:tr>
              <a:tr h="324624">
                <a:tc>
                  <a:txBody>
                    <a:bodyPr/>
                    <a:lstStyle/>
                    <a:p>
                      <a:pPr>
                        <a:lnSpc>
                          <a:spcPct val="100000"/>
                        </a:lnSpc>
                        <a:spcAft>
                          <a:spcPts val="0"/>
                        </a:spcAft>
                      </a:pPr>
                      <a:r>
                        <a:rPr lang="es-EC" sz="700"/>
                        <a:t>OTROS GASTOS OPERACIONALES</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735,00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8.820,00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9.151,63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9.495,73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9.852,77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COMISIONES</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20.314,80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22.395,04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24.688,29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27.216,37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30.003,32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IMPREVISTOS</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21.747,47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22.657,32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23.610,82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24.610,57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25.659,38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DEPRECIACIÓN</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14.341,67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14.341,67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14.341,67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13.775,00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13.775,00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AMORTIZACIÓN</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400,00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400,00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400,00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400,00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400,00 </a:t>
                      </a:r>
                      <a:endParaRPr lang="es-EC" sz="700">
                        <a:latin typeface="Calibri"/>
                        <a:ea typeface="Calibri"/>
                        <a:cs typeface="Times New Roman"/>
                      </a:endParaRPr>
                    </a:p>
                  </a:txBody>
                  <a:tcPr marL="25531" marR="25531" marT="0" marB="0" anchor="ctr"/>
                </a:tc>
              </a:tr>
              <a:tr h="324624">
                <a:tc>
                  <a:txBody>
                    <a:bodyPr/>
                    <a:lstStyle/>
                    <a:p>
                      <a:pPr>
                        <a:lnSpc>
                          <a:spcPct val="100000"/>
                        </a:lnSpc>
                        <a:spcAft>
                          <a:spcPts val="0"/>
                        </a:spcAft>
                      </a:pPr>
                      <a:r>
                        <a:rPr lang="es-EC" sz="700" dirty="0"/>
                        <a:t>TOTAL EGRESOS OPERACIONALES</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a:t>             540.185,93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577.755,16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609.484,10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642.710,88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678.719,07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dirty="0"/>
                        <a:t>UTILIDAD OPERACIONAL</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a:t>             136.974,07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168.746,03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213.458,80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264.501,38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321.391,72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dirty="0"/>
                        <a:t>- OTROS GASTOS </a:t>
                      </a:r>
                      <a:endParaRPr lang="es-EC" sz="700"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8.820,00 </a:t>
                      </a:r>
                      <a:endParaRPr lang="es-EC" sz="700"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9.151,63 </a:t>
                      </a:r>
                      <a:endParaRPr lang="es-EC" sz="700"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a:t>               9.495,73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9.852,77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10.223,24 </a:t>
                      </a:r>
                      <a:endParaRPr lang="es-EC" sz="70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 G. FINANCIEROS</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6.559,81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2.356,66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0,00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0,00 </a:t>
                      </a:r>
                      <a:endParaRPr lang="es-EC" sz="700">
                        <a:latin typeface="Calibri"/>
                        <a:ea typeface="Calibri"/>
                        <a:cs typeface="Times New Roman"/>
                      </a:endParaRPr>
                    </a:p>
                  </a:txBody>
                  <a:tcPr marL="25531" marR="25531" marT="0" marB="0" anchor="ctr"/>
                </a:tc>
              </a:tr>
              <a:tr h="41020">
                <a:tc>
                  <a:txBody>
                    <a:bodyPr/>
                    <a:lstStyle/>
                    <a:p>
                      <a:pPr>
                        <a:lnSpc>
                          <a:spcPct val="100000"/>
                        </a:lnSpc>
                        <a:spcAft>
                          <a:spcPts val="0"/>
                        </a:spcAft>
                      </a:pPr>
                      <a:r>
                        <a:rPr lang="es-EC" sz="700" dirty="0" smtClean="0"/>
                        <a:t>UTILIDAD ANTES DE PART. E IMP.</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a:t>
                      </a:r>
                      <a:r>
                        <a:rPr lang="es-EC" sz="700" dirty="0" smtClean="0"/>
                        <a:t>       </a:t>
                      </a:r>
                      <a:r>
                        <a:rPr lang="es-EC" sz="700" dirty="0"/>
                        <a:t>121.594,26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157.237,73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203.963,07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254.648,61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311.168,48 </a:t>
                      </a:r>
                      <a:endParaRPr lang="es-EC" sz="700" b="1" dirty="0">
                        <a:latin typeface="Calibri"/>
                        <a:ea typeface="Calibri"/>
                        <a:cs typeface="Times New Roman"/>
                      </a:endParaRPr>
                    </a:p>
                  </a:txBody>
                  <a:tcPr marL="25531" marR="25531" marT="0" marB="0" anchor="ctr"/>
                </a:tc>
              </a:tr>
              <a:tr h="243467">
                <a:tc>
                  <a:txBody>
                    <a:bodyPr/>
                    <a:lstStyle/>
                    <a:p>
                      <a:pPr>
                        <a:lnSpc>
                          <a:spcPct val="100000"/>
                        </a:lnSpc>
                        <a:spcAft>
                          <a:spcPts val="0"/>
                        </a:spcAft>
                      </a:pPr>
                      <a:r>
                        <a:rPr lang="es-EC" sz="700"/>
                        <a:t>PART. EMPLEADOS 15%</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18.239,14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23.585,66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30.594,46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38.197,29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46.675,27 </a:t>
                      </a:r>
                      <a:endParaRPr lang="es-EC" sz="700">
                        <a:latin typeface="Calibri"/>
                        <a:ea typeface="Calibri"/>
                        <a:cs typeface="Times New Roman"/>
                      </a:endParaRPr>
                    </a:p>
                  </a:txBody>
                  <a:tcPr marL="25531" marR="25531" marT="0" marB="0" anchor="ctr"/>
                </a:tc>
              </a:tr>
              <a:tr h="243467">
                <a:tc>
                  <a:txBody>
                    <a:bodyPr/>
                    <a:lstStyle/>
                    <a:p>
                      <a:pPr>
                        <a:lnSpc>
                          <a:spcPct val="100000"/>
                        </a:lnSpc>
                        <a:spcAft>
                          <a:spcPts val="0"/>
                        </a:spcAft>
                      </a:pPr>
                      <a:r>
                        <a:rPr lang="es-EC" sz="700" dirty="0"/>
                        <a:t>UTILIDAD ANTES DE IMPUESTOS</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103.355,12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133.652,07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173.368,61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216.451,32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264.493,21 </a:t>
                      </a:r>
                      <a:endParaRPr lang="es-EC" sz="700" b="1" dirty="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IMPUESTO A LA RENTA 25%</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a:t>                          -   </a:t>
                      </a:r>
                      <a:endParaRPr lang="es-EC" sz="70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   </a:t>
                      </a:r>
                      <a:endParaRPr lang="es-EC" sz="700" dirty="0">
                        <a:latin typeface="Calibri"/>
                        <a:ea typeface="Calibri"/>
                        <a:cs typeface="Times New Roman"/>
                      </a:endParaRPr>
                    </a:p>
                  </a:txBody>
                  <a:tcPr marL="25531" marR="25531" marT="0" marB="0" anchor="ctr"/>
                </a:tc>
              </a:tr>
              <a:tr h="162313">
                <a:tc>
                  <a:txBody>
                    <a:bodyPr/>
                    <a:lstStyle/>
                    <a:p>
                      <a:pPr>
                        <a:lnSpc>
                          <a:spcPct val="100000"/>
                        </a:lnSpc>
                        <a:spcAft>
                          <a:spcPts val="0"/>
                        </a:spcAft>
                      </a:pPr>
                      <a:r>
                        <a:rPr lang="es-EC" sz="700"/>
                        <a:t>UNITILIDAD NETA</a:t>
                      </a:r>
                      <a:endParaRPr lang="es-EC" sz="700" b="1">
                        <a:latin typeface="Calibri"/>
                        <a:ea typeface="Calibri"/>
                        <a:cs typeface="Times New Roman"/>
                      </a:endParaRPr>
                    </a:p>
                  </a:txBody>
                  <a:tcPr marL="25531" marR="25531" marT="0" marB="0" anchor="ctr"/>
                </a:tc>
                <a:tc>
                  <a:txBody>
                    <a:bodyPr/>
                    <a:lstStyle/>
                    <a:p>
                      <a:pPr>
                        <a:lnSpc>
                          <a:spcPct val="100000"/>
                        </a:lnSpc>
                        <a:spcAft>
                          <a:spcPts val="0"/>
                        </a:spcAft>
                      </a:pPr>
                      <a:r>
                        <a:rPr lang="es-EC" sz="700"/>
                        <a:t>             103.355,12 </a:t>
                      </a:r>
                      <a:endParaRPr lang="es-EC" sz="700" b="1">
                        <a:latin typeface="Calibri"/>
                        <a:ea typeface="Calibri"/>
                        <a:cs typeface="Times New Roman"/>
                      </a:endParaRPr>
                    </a:p>
                  </a:txBody>
                  <a:tcPr marL="25531" marR="25531" marT="0" marB="0" anchor="ctr"/>
                </a:tc>
                <a:tc>
                  <a:txBody>
                    <a:bodyPr/>
                    <a:lstStyle/>
                    <a:p>
                      <a:pPr>
                        <a:lnSpc>
                          <a:spcPct val="100000"/>
                        </a:lnSpc>
                        <a:spcAft>
                          <a:spcPts val="0"/>
                        </a:spcAft>
                      </a:pPr>
                      <a:r>
                        <a:rPr lang="es-EC" sz="700"/>
                        <a:t>              133.652,07 </a:t>
                      </a:r>
                      <a:endParaRPr lang="es-EC" sz="700" b="1">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173.368,61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216.451,32 </a:t>
                      </a:r>
                      <a:endParaRPr lang="es-EC" sz="700" b="1" dirty="0">
                        <a:latin typeface="Calibri"/>
                        <a:ea typeface="Calibri"/>
                        <a:cs typeface="Times New Roman"/>
                      </a:endParaRPr>
                    </a:p>
                  </a:txBody>
                  <a:tcPr marL="25531" marR="25531" marT="0" marB="0" anchor="ctr"/>
                </a:tc>
                <a:tc>
                  <a:txBody>
                    <a:bodyPr/>
                    <a:lstStyle/>
                    <a:p>
                      <a:pPr>
                        <a:lnSpc>
                          <a:spcPct val="100000"/>
                        </a:lnSpc>
                        <a:spcAft>
                          <a:spcPts val="0"/>
                        </a:spcAft>
                      </a:pPr>
                      <a:r>
                        <a:rPr lang="es-EC" sz="700" dirty="0"/>
                        <a:t>         264.493,21 </a:t>
                      </a:r>
                      <a:endParaRPr lang="es-EC" sz="700" b="1" dirty="0">
                        <a:latin typeface="Calibri"/>
                        <a:ea typeface="Calibri"/>
                        <a:cs typeface="Times New Roman"/>
                      </a:endParaRPr>
                    </a:p>
                  </a:txBody>
                  <a:tcPr marL="25531" marR="25531" marT="0" marB="0" anchor="ctr"/>
                </a:tc>
              </a:tr>
            </a:tbl>
          </a:graphicData>
        </a:graphic>
      </p:graphicFrame>
      <p:graphicFrame>
        <p:nvGraphicFramePr>
          <p:cNvPr id="5" name="1 Gráfico"/>
          <p:cNvGraphicFramePr/>
          <p:nvPr/>
        </p:nvGraphicFramePr>
        <p:xfrm>
          <a:off x="1115616" y="2010181"/>
          <a:ext cx="2952328"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6" name="5 Flecha izquierda y arriba"/>
          <p:cNvSpPr/>
          <p:nvPr/>
        </p:nvSpPr>
        <p:spPr>
          <a:xfrm rot="5400000">
            <a:off x="2393006" y="3914303"/>
            <a:ext cx="793591" cy="972108"/>
          </a:xfrm>
          <a:prstGeom prst="leftUpArrow">
            <a:avLst>
              <a:gd name="adj1" fmla="val 25000"/>
              <a:gd name="adj2" fmla="val 21243"/>
              <a:gd name="adj3" fmla="val 25000"/>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EC"/>
          </a:p>
        </p:txBody>
      </p:sp>
      <p:sp>
        <p:nvSpPr>
          <p:cNvPr id="7" name="6 Rectángulo"/>
          <p:cNvSpPr/>
          <p:nvPr/>
        </p:nvSpPr>
        <p:spPr>
          <a:xfrm>
            <a:off x="1607134" y="4826634"/>
            <a:ext cx="2016224" cy="93610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dirty="0"/>
              <a:t>Crecimiento en utilidad  proyectado 5 años</a:t>
            </a:r>
          </a:p>
        </p:txBody>
      </p:sp>
      <p:pic>
        <p:nvPicPr>
          <p:cNvPr id="8" name="Picture 4" descr="https://cristianpebu.files.wordpress.com/2014/08/camayoc.png"/>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9" name="8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6013" y="260350"/>
            <a:ext cx="8229600" cy="635000"/>
          </a:xfrm>
        </p:spPr>
        <p:txBody>
          <a:bodyPr>
            <a:normAutofit fontScale="90000"/>
          </a:bodyPr>
          <a:lstStyle/>
          <a:p>
            <a:pPr eaLnBrk="1" hangingPunct="1">
              <a:defRPr/>
            </a:pPr>
            <a:r>
              <a:rPr lang="es-EC" dirty="0" smtClean="0"/>
              <a:t>FLUJO DE EFECTIVO</a:t>
            </a:r>
            <a:endParaRPr lang="es-EC" dirty="0"/>
          </a:p>
        </p:txBody>
      </p:sp>
      <p:graphicFrame>
        <p:nvGraphicFramePr>
          <p:cNvPr id="4" name="3 Tabla"/>
          <p:cNvGraphicFramePr>
            <a:graphicFrameLocks noGrp="1"/>
          </p:cNvGraphicFramePr>
          <p:nvPr/>
        </p:nvGraphicFramePr>
        <p:xfrm>
          <a:off x="1431925" y="1154113"/>
          <a:ext cx="5184577" cy="4984332"/>
        </p:xfrm>
        <a:graphic>
          <a:graphicData uri="http://schemas.openxmlformats.org/drawingml/2006/table">
            <a:tbl>
              <a:tblPr/>
              <a:tblGrid>
                <a:gridCol w="1658300"/>
                <a:gridCol w="571829"/>
                <a:gridCol w="581358"/>
                <a:gridCol w="571829"/>
                <a:gridCol w="571829"/>
                <a:gridCol w="571829"/>
                <a:gridCol w="657603"/>
              </a:tblGrid>
              <a:tr h="135407">
                <a:tc>
                  <a:txBody>
                    <a:bodyPr/>
                    <a:lstStyle/>
                    <a:p>
                      <a:pPr algn="ctr" fontAlgn="b"/>
                      <a:r>
                        <a:rPr lang="es-EC" sz="600" b="0" i="0" u="none" strike="noStrike" dirty="0">
                          <a:solidFill>
                            <a:srgbClr val="FFFFFF"/>
                          </a:solidFill>
                          <a:latin typeface="Calibri"/>
                        </a:rPr>
                        <a:t>DETALLE</a:t>
                      </a:r>
                    </a:p>
                  </a:txBody>
                  <a:tcPr marL="5520" marR="5520" marT="5520" marB="0" anchor="b">
                    <a:lnL>
                      <a:noFill/>
                    </a:lnL>
                    <a:lnR>
                      <a:noFill/>
                    </a:lnR>
                    <a:lnT>
                      <a:noFill/>
                    </a:lnT>
                    <a:lnB>
                      <a:noFill/>
                    </a:lnB>
                    <a:solidFill>
                      <a:srgbClr val="953735"/>
                    </a:solidFill>
                  </a:tcPr>
                </a:tc>
                <a:tc>
                  <a:txBody>
                    <a:bodyPr/>
                    <a:lstStyle/>
                    <a:p>
                      <a:pPr algn="ctr" fontAlgn="b"/>
                      <a:r>
                        <a:rPr lang="es-EC" sz="600" b="0" i="0" u="none" strike="noStrike">
                          <a:solidFill>
                            <a:srgbClr val="FFFFFF"/>
                          </a:solidFill>
                          <a:latin typeface="Calibri"/>
                        </a:rPr>
                        <a:t>INICIAL</a:t>
                      </a:r>
                    </a:p>
                  </a:txBody>
                  <a:tcPr marL="5520" marR="5520" marT="5520" marB="0" anchor="b">
                    <a:lnL>
                      <a:noFill/>
                    </a:lnL>
                    <a:lnR>
                      <a:noFill/>
                    </a:lnR>
                    <a:lnT>
                      <a:noFill/>
                    </a:lnT>
                    <a:lnB>
                      <a:noFill/>
                    </a:lnB>
                    <a:solidFill>
                      <a:srgbClr val="953735"/>
                    </a:solidFill>
                  </a:tcPr>
                </a:tc>
                <a:tc>
                  <a:txBody>
                    <a:bodyPr/>
                    <a:lstStyle/>
                    <a:p>
                      <a:pPr algn="ctr" fontAlgn="b"/>
                      <a:r>
                        <a:rPr lang="es-EC" sz="600" b="0" i="0" u="none" strike="noStrike">
                          <a:solidFill>
                            <a:srgbClr val="FFFFFF"/>
                          </a:solidFill>
                          <a:latin typeface="Calibri"/>
                        </a:rPr>
                        <a:t>AÑO 1</a:t>
                      </a:r>
                    </a:p>
                  </a:txBody>
                  <a:tcPr marL="5520" marR="5520" marT="5520" marB="0" anchor="b">
                    <a:lnL>
                      <a:noFill/>
                    </a:lnL>
                    <a:lnR>
                      <a:noFill/>
                    </a:lnR>
                    <a:lnT>
                      <a:noFill/>
                    </a:lnT>
                    <a:lnB>
                      <a:noFill/>
                    </a:lnB>
                    <a:solidFill>
                      <a:srgbClr val="953735"/>
                    </a:solidFill>
                  </a:tcPr>
                </a:tc>
                <a:tc>
                  <a:txBody>
                    <a:bodyPr/>
                    <a:lstStyle/>
                    <a:p>
                      <a:pPr algn="ctr" fontAlgn="b"/>
                      <a:r>
                        <a:rPr lang="es-EC" sz="600" b="0" i="0" u="none" strike="noStrike">
                          <a:solidFill>
                            <a:srgbClr val="FFFFFF"/>
                          </a:solidFill>
                          <a:latin typeface="Calibri"/>
                        </a:rPr>
                        <a:t>AÑO 2</a:t>
                      </a:r>
                    </a:p>
                  </a:txBody>
                  <a:tcPr marL="5520" marR="5520" marT="5520" marB="0" anchor="b">
                    <a:lnL>
                      <a:noFill/>
                    </a:lnL>
                    <a:lnR>
                      <a:noFill/>
                    </a:lnR>
                    <a:lnT>
                      <a:noFill/>
                    </a:lnT>
                    <a:lnB>
                      <a:noFill/>
                    </a:lnB>
                    <a:solidFill>
                      <a:srgbClr val="953735"/>
                    </a:solidFill>
                  </a:tcPr>
                </a:tc>
                <a:tc>
                  <a:txBody>
                    <a:bodyPr/>
                    <a:lstStyle/>
                    <a:p>
                      <a:pPr algn="ctr" fontAlgn="b"/>
                      <a:r>
                        <a:rPr lang="es-EC" sz="600" b="0" i="0" u="none" strike="noStrike">
                          <a:solidFill>
                            <a:srgbClr val="FFFFFF"/>
                          </a:solidFill>
                          <a:latin typeface="Calibri"/>
                        </a:rPr>
                        <a:t>AÑO 3</a:t>
                      </a:r>
                    </a:p>
                  </a:txBody>
                  <a:tcPr marL="5520" marR="5520" marT="5520" marB="0" anchor="b">
                    <a:lnL>
                      <a:noFill/>
                    </a:lnL>
                    <a:lnR>
                      <a:noFill/>
                    </a:lnR>
                    <a:lnT>
                      <a:noFill/>
                    </a:lnT>
                    <a:lnB>
                      <a:noFill/>
                    </a:lnB>
                    <a:solidFill>
                      <a:srgbClr val="953735"/>
                    </a:solidFill>
                  </a:tcPr>
                </a:tc>
                <a:tc>
                  <a:txBody>
                    <a:bodyPr/>
                    <a:lstStyle/>
                    <a:p>
                      <a:pPr algn="ctr" fontAlgn="b"/>
                      <a:r>
                        <a:rPr lang="es-EC" sz="600" b="0" i="0" u="none" strike="noStrike">
                          <a:solidFill>
                            <a:srgbClr val="FFFFFF"/>
                          </a:solidFill>
                          <a:latin typeface="Calibri"/>
                        </a:rPr>
                        <a:t>AÑO 4</a:t>
                      </a:r>
                    </a:p>
                  </a:txBody>
                  <a:tcPr marL="5520" marR="5520" marT="5520" marB="0" anchor="b">
                    <a:lnL>
                      <a:noFill/>
                    </a:lnL>
                    <a:lnR>
                      <a:noFill/>
                    </a:lnR>
                    <a:lnT>
                      <a:noFill/>
                    </a:lnT>
                    <a:lnB>
                      <a:noFill/>
                    </a:lnB>
                    <a:solidFill>
                      <a:srgbClr val="953735"/>
                    </a:solidFill>
                  </a:tcPr>
                </a:tc>
                <a:tc>
                  <a:txBody>
                    <a:bodyPr/>
                    <a:lstStyle/>
                    <a:p>
                      <a:pPr algn="ctr" fontAlgn="b"/>
                      <a:r>
                        <a:rPr lang="es-EC" sz="600" b="0" i="0" u="none" strike="noStrike" dirty="0">
                          <a:solidFill>
                            <a:srgbClr val="FFFFFF"/>
                          </a:solidFill>
                          <a:latin typeface="Calibri"/>
                        </a:rPr>
                        <a:t>AÑO 5</a:t>
                      </a:r>
                    </a:p>
                  </a:txBody>
                  <a:tcPr marL="5520" marR="5520" marT="5520" marB="0" anchor="b">
                    <a:lnL>
                      <a:noFill/>
                    </a:lnL>
                    <a:lnR>
                      <a:noFill/>
                    </a:lnR>
                    <a:lnT>
                      <a:noFill/>
                    </a:lnT>
                    <a:lnB>
                      <a:noFill/>
                    </a:lnB>
                    <a:solidFill>
                      <a:srgbClr val="953735"/>
                    </a:solidFill>
                  </a:tcPr>
                </a:tc>
              </a:tr>
              <a:tr h="135407">
                <a:tc>
                  <a:txBody>
                    <a:bodyPr/>
                    <a:lstStyle/>
                    <a:p>
                      <a:pPr algn="l" fontAlgn="b"/>
                      <a:r>
                        <a:rPr lang="es-EC" sz="600" b="1" i="0" u="none" strike="noStrike">
                          <a:solidFill>
                            <a:srgbClr val="000000"/>
                          </a:solidFill>
                          <a:latin typeface="Calibri"/>
                        </a:rPr>
                        <a:t>ENTRADAS </a:t>
                      </a:r>
                    </a:p>
                  </a:txBody>
                  <a:tcPr marL="5520" marR="5520" marT="5520" marB="0" anchor="b">
                    <a:lnL>
                      <a:noFill/>
                    </a:lnL>
                    <a:lnR>
                      <a:noFill/>
                    </a:lnR>
                    <a:lnT>
                      <a:noFill/>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a:noFill/>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a:noFill/>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a:noFill/>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a:noFill/>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a:noFill/>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a:noFill/>
                    </a:lnT>
                    <a:lnB>
                      <a:noFill/>
                    </a:lnB>
                    <a:solidFill>
                      <a:srgbClr val="FFC000"/>
                    </a:solidFill>
                  </a:tcPr>
                </a:tc>
              </a:tr>
              <a:tr h="135407">
                <a:tc>
                  <a:txBody>
                    <a:bodyPr/>
                    <a:lstStyle/>
                    <a:p>
                      <a:pPr algn="l" fontAlgn="b"/>
                      <a:r>
                        <a:rPr lang="es-EC" sz="600" b="0" i="0" u="none" strike="noStrike">
                          <a:solidFill>
                            <a:srgbClr val="000000"/>
                          </a:solidFill>
                          <a:latin typeface="Calibri"/>
                        </a:rPr>
                        <a:t>VENTAS/SERVICIOS PRESTADOS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677.160,00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746.501,18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822.942,91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907.212,26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1.000.110,79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OTROS INGRESOS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APORTACIÓN DE CAPITAL</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14.000,00 </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PRESTAMOS</a:t>
                      </a: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168.510,77 </a:t>
                      </a: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r>
              <a:tr h="135407">
                <a:tc>
                  <a:txBody>
                    <a:bodyPr/>
                    <a:lstStyle/>
                    <a:p>
                      <a:pPr algn="l" fontAlgn="b"/>
                      <a:r>
                        <a:rPr lang="es-EC" sz="600" b="0" i="0" u="none" strike="noStrike">
                          <a:solidFill>
                            <a:srgbClr val="000000"/>
                          </a:solidFill>
                          <a:latin typeface="Calibri"/>
                        </a:rPr>
                        <a:t>TOTAL ENTRADAS</a:t>
                      </a:r>
                    </a:p>
                  </a:txBody>
                  <a:tcPr marL="5520" marR="5520" marT="55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182.510,77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677.160,00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746.501,18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822.942,91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907.212,26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1.000.110,79 </a:t>
                      </a:r>
                    </a:p>
                  </a:txBody>
                  <a:tcPr marL="5520" marR="5520" marT="55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07">
                <a:tc>
                  <a:txBody>
                    <a:bodyPr/>
                    <a:lstStyle/>
                    <a:p>
                      <a:pPr algn="l" fontAlgn="b"/>
                      <a:r>
                        <a:rPr lang="es-EC" sz="600" b="1" i="0" u="none" strike="noStrike">
                          <a:solidFill>
                            <a:srgbClr val="000000"/>
                          </a:solidFill>
                          <a:latin typeface="Calibri"/>
                        </a:rPr>
                        <a:t>SALIDAS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r>
                        <a:rPr lang="es-EC" sz="600" b="0" i="0" u="none" strike="noStrike">
                          <a:solidFill>
                            <a:srgbClr val="000000"/>
                          </a:solidFill>
                          <a:latin typeface="Calibri"/>
                        </a:rPr>
                        <a:t>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r>
              <a:tr h="135407">
                <a:tc>
                  <a:txBody>
                    <a:bodyPr/>
                    <a:lstStyle/>
                    <a:p>
                      <a:pPr algn="l" fontAlgn="b"/>
                      <a:r>
                        <a:rPr lang="es-EC" sz="600" b="1" i="0" u="none" strike="noStrike">
                          <a:solidFill>
                            <a:srgbClr val="000000"/>
                          </a:solidFill>
                          <a:latin typeface="Calibri"/>
                        </a:rPr>
                        <a:t>SALIDAS DE INVERSIÓN</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CAPITAL DE TRABAJO I.</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44.460,77 </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ACTIVOS FIJOS</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132.550,00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ACTIVOS DIFERIDOS</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2.000,00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OTROS ACTIVOS</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3.500,00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r>
              <a:tr h="135407">
                <a:tc>
                  <a:txBody>
                    <a:bodyPr/>
                    <a:lstStyle/>
                    <a:p>
                      <a:pPr algn="l" fontAlgn="b"/>
                      <a:r>
                        <a:rPr lang="es-EC" sz="600" b="1" i="0" u="none" strike="noStrike">
                          <a:solidFill>
                            <a:srgbClr val="000000"/>
                          </a:solidFill>
                          <a:latin typeface="Calibri"/>
                        </a:rPr>
                        <a:t>SALIDAS DE GASTOS CORRIENTES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MATERIALES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201.103,70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217.011,81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234.178,31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252.702,75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272.692,55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G. SUELDOS Y BS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248.123,30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257.452,74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267.132,96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277.177,16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287.599,02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ARRIENDO</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SERV. INDEPENDIENTES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8.400,00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8.715,84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9.043,56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9.383,59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9.736,42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SEGUROS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SUMINISTROS DE LIMPIEZA</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2.160,00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2.241,22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2.325,49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2.412,92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2.503,65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SUMINISTROS DE OFICINA</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1.020,00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1.058,35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1.098,15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1.139,44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1.182,28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SERVI. BÁSICOS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3.000,00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3.112,80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3.229,84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3.351,28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3.477,29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MANTENIMIENTO</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5.400,00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5.603,04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5.813,71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6.032,31 </a:t>
                      </a:r>
                    </a:p>
                  </a:txBody>
                  <a:tcPr marL="5520" marR="5520" marT="5520" marB="0" anchor="b">
                    <a:lnL>
                      <a:noFill/>
                    </a:lnL>
                    <a:lnR>
                      <a:noFill/>
                    </a:lnR>
                    <a:lnT>
                      <a:noFill/>
                    </a:lnT>
                    <a:lnB>
                      <a:noFill/>
                    </a:lnB>
                  </a:tcPr>
                </a:tc>
                <a:tc>
                  <a:txBody>
                    <a:bodyPr/>
                    <a:lstStyle/>
                    <a:p>
                      <a:pPr algn="l" fontAlgn="b"/>
                      <a:r>
                        <a:rPr lang="es-EC" sz="600" b="0" i="0" u="none" strike="noStrike" dirty="0">
                          <a:solidFill>
                            <a:srgbClr val="000000"/>
                          </a:solidFill>
                          <a:latin typeface="Calibri"/>
                        </a:rPr>
                        <a:t>           6.259,12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TRANSPORTE</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COMBUSTIBLE </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1.440,00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1.494,14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1.550,32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1.608,62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1.669,10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PUBLICIDAD</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10.200,00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10.583,52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10.981,46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11.394,36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11.822,79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UNIFORMES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1.800,00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1.867,68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1.937,90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2.010,77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2.086,37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COMISIONES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20.314,80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22.395,04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24.688,29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27.216,37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30.003,32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OTROS GASTOS OPERACIONALES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8.820,00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9.151,63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9.495,73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9.852,77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10.223,24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IMPREVISTOS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21.747,47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22.657,32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23.610,82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24.610,57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25.659,38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G. FINANCIEROS</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6.559,81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2.356,66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0,00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0,00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PART. EMPLEADOS 15%</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18.239,14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23.585,66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30.594,46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38.197,29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46.675,27 </a:t>
                      </a:r>
                    </a:p>
                  </a:txBody>
                  <a:tcPr marL="5520" marR="5520" marT="5520" marB="0" anchor="b">
                    <a:lnL>
                      <a:noFill/>
                    </a:lnL>
                    <a:lnR>
                      <a:noFill/>
                    </a:lnR>
                    <a:lnT>
                      <a:noFill/>
                    </a:lnT>
                    <a:lnB>
                      <a:noFill/>
                    </a:lnB>
                  </a:tcPr>
                </a:tc>
              </a:tr>
              <a:tr h="135407">
                <a:tc>
                  <a:txBody>
                    <a:bodyPr/>
                    <a:lstStyle/>
                    <a:p>
                      <a:pPr algn="l" fontAlgn="b"/>
                      <a:r>
                        <a:rPr lang="es-EC" sz="600" b="0" i="0" u="none" strike="noStrike">
                          <a:solidFill>
                            <a:srgbClr val="000000"/>
                          </a:solidFill>
                          <a:latin typeface="Calibri"/>
                        </a:rPr>
                        <a:t>IMPUESTO A LA RENTA 25%</a:t>
                      </a:r>
                    </a:p>
                  </a:txBody>
                  <a:tcPr marL="5520" marR="5520" marT="5520" marB="0" anchor="b">
                    <a:lnL>
                      <a:noFill/>
                    </a:lnL>
                    <a:lnR>
                      <a:noFill/>
                    </a:lnR>
                    <a:lnT>
                      <a:noFill/>
                    </a:lnT>
                    <a:lnB>
                      <a:noFill/>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a:noFill/>
                    </a:lnT>
                    <a:lnB>
                      <a:noFill/>
                    </a:lnB>
                  </a:tcPr>
                </a:tc>
              </a:tr>
              <a:tr h="245087">
                <a:tc>
                  <a:txBody>
                    <a:bodyPr/>
                    <a:lstStyle/>
                    <a:p>
                      <a:pPr algn="l" fontAlgn="b"/>
                      <a:r>
                        <a:rPr lang="es-EC" sz="600" b="0" i="0" u="none" strike="noStrike">
                          <a:solidFill>
                            <a:srgbClr val="000000"/>
                          </a:solidFill>
                          <a:latin typeface="Calibri"/>
                        </a:rPr>
                        <a:t>PAGO DE PRESTAMO</a:t>
                      </a: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600" b="0" i="0" u="none" strike="noStrike">
                        <a:solidFill>
                          <a:srgbClr val="000000"/>
                        </a:solidFill>
                        <a:latin typeface="Calibri"/>
                      </a:endParaRP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82.153,81 </a:t>
                      </a: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86.356,96 </a:t>
                      </a: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(0,00)</a:t>
                      </a: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(0,00)</a:t>
                      </a: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(0,00)</a:t>
                      </a:r>
                    </a:p>
                  </a:txBody>
                  <a:tcPr marL="5520" marR="5520" marT="5520" marB="0" anchor="b">
                    <a:lnL>
                      <a:noFill/>
                    </a:lnL>
                    <a:lnR>
                      <a:noFill/>
                    </a:lnR>
                    <a:lnT>
                      <a:noFill/>
                    </a:lnT>
                    <a:lnB w="6350" cap="flat" cmpd="sng" algn="ctr">
                      <a:solidFill>
                        <a:srgbClr val="000000"/>
                      </a:solidFill>
                      <a:prstDash val="solid"/>
                      <a:round/>
                      <a:headEnd type="none" w="med" len="med"/>
                      <a:tailEnd type="none" w="med" len="med"/>
                    </a:lnB>
                  </a:tcPr>
                </a:tc>
              </a:tr>
              <a:tr h="135407">
                <a:tc>
                  <a:txBody>
                    <a:bodyPr/>
                    <a:lstStyle/>
                    <a:p>
                      <a:pPr algn="l" fontAlgn="b"/>
                      <a:r>
                        <a:rPr lang="es-EC" sz="600" b="0" i="0" u="none" strike="noStrike">
                          <a:solidFill>
                            <a:srgbClr val="000000"/>
                          </a:solidFill>
                          <a:latin typeface="Calibri"/>
                        </a:rPr>
                        <a:t>TOTAL SALIDAS OPERACIONALES</a:t>
                      </a:r>
                    </a:p>
                  </a:txBody>
                  <a:tcPr marL="5520" marR="5520" marT="55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182.510,77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640.482,03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675.644,40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625.681,00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667.090,21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Calibri"/>
                        </a:rPr>
                        <a:t>      711.589,81 </a:t>
                      </a:r>
                    </a:p>
                  </a:txBody>
                  <a:tcPr marL="5520" marR="5520" marT="55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07">
                <a:tc>
                  <a:txBody>
                    <a:bodyPr/>
                    <a:lstStyle/>
                    <a:p>
                      <a:pPr algn="l" fontAlgn="b"/>
                      <a:r>
                        <a:rPr lang="es-EC" sz="600" b="1" i="0" u="none" strike="noStrike">
                          <a:solidFill>
                            <a:srgbClr val="000000"/>
                          </a:solidFill>
                          <a:latin typeface="Calibri"/>
                        </a:rPr>
                        <a:t>FLUJO DE EFECTIVO (CASH FLOW)</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s-EC" sz="600" b="0" i="0" u="none" strike="noStrike">
                          <a:solidFill>
                            <a:srgbClr val="000000"/>
                          </a:solidFill>
                          <a:latin typeface="Calibri"/>
                        </a:rPr>
                        <a:t>                    -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s-EC" sz="600" b="0" i="0" u="none" strike="noStrike">
                          <a:solidFill>
                            <a:srgbClr val="000000"/>
                          </a:solidFill>
                          <a:latin typeface="Calibri"/>
                        </a:rPr>
                        <a:t>     36.677,97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s-EC" sz="600" b="0" i="0" u="none" strike="noStrike">
                          <a:solidFill>
                            <a:srgbClr val="000000"/>
                          </a:solidFill>
                          <a:latin typeface="Calibri"/>
                        </a:rPr>
                        <a:t>     70.856,78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s-EC" sz="600" b="0" i="0" u="none" strike="noStrike">
                          <a:solidFill>
                            <a:srgbClr val="000000"/>
                          </a:solidFill>
                          <a:latin typeface="Calibri"/>
                        </a:rPr>
                        <a:t>  197.261,91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s-EC" sz="600" b="0" i="0" u="none" strike="noStrike">
                          <a:solidFill>
                            <a:srgbClr val="000000"/>
                          </a:solidFill>
                          <a:latin typeface="Calibri"/>
                        </a:rPr>
                        <a:t>  240.122,05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s-EC" sz="600" b="0" i="0" u="none" strike="noStrike" dirty="0">
                          <a:solidFill>
                            <a:srgbClr val="000000"/>
                          </a:solidFill>
                          <a:latin typeface="Calibri"/>
                        </a:rPr>
                        <a:t>      288.520,98 </a:t>
                      </a:r>
                    </a:p>
                  </a:txBody>
                  <a:tcPr marL="5520" marR="5520" marT="552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r>
            </a:tbl>
          </a:graphicData>
        </a:graphic>
      </p:graphicFrame>
      <p:sp>
        <p:nvSpPr>
          <p:cNvPr id="5" name="4 Llamada de flecha a la izquierda"/>
          <p:cNvSpPr/>
          <p:nvPr/>
        </p:nvSpPr>
        <p:spPr>
          <a:xfrm>
            <a:off x="6516216" y="2350824"/>
            <a:ext cx="2448272" cy="1296144"/>
          </a:xfrm>
          <a:prstGeom prst="leftArrowCallout">
            <a:avLst/>
          </a:prstGeom>
        </p:spPr>
        <p:style>
          <a:lnRef idx="1">
            <a:schemeClr val="accent2"/>
          </a:lnRef>
          <a:fillRef idx="2">
            <a:schemeClr val="accent2"/>
          </a:fillRef>
          <a:effectRef idx="1">
            <a:schemeClr val="accent2"/>
          </a:effectRef>
          <a:fontRef idx="minor">
            <a:schemeClr val="dk1"/>
          </a:fontRef>
        </p:style>
        <p:txBody>
          <a:bodyPr anchor="ctr"/>
          <a:lstStyle/>
          <a:p>
            <a:pPr algn="just">
              <a:defRPr/>
            </a:pPr>
            <a:r>
              <a:rPr lang="es-EC" sz="1400" dirty="0"/>
              <a:t>Flujo positivo en todos los periodos proyectados</a:t>
            </a:r>
          </a:p>
        </p:txBody>
      </p:sp>
      <p:pic>
        <p:nvPicPr>
          <p:cNvPr id="17410" name="Picture 2" descr="Resultado de imagen para dinero"/>
          <p:cNvPicPr>
            <a:picLocks noChangeAspect="1" noChangeArrowheads="1"/>
          </p:cNvPicPr>
          <p:nvPr/>
        </p:nvPicPr>
        <p:blipFill>
          <a:blip r:embed="rId2" cstate="print"/>
          <a:srcRect/>
          <a:stretch>
            <a:fillRect/>
          </a:stretch>
        </p:blipFill>
        <p:spPr bwMode="auto">
          <a:xfrm>
            <a:off x="6699485" y="4005064"/>
            <a:ext cx="2081733" cy="1872208"/>
          </a:xfrm>
          <a:prstGeom prst="rect">
            <a:avLst/>
          </a:prstGeom>
          <a:ln>
            <a:noFill/>
          </a:ln>
          <a:effectLst>
            <a:softEdge rad="112500"/>
          </a:effectLst>
        </p:spPr>
      </p:pic>
      <p:pic>
        <p:nvPicPr>
          <p:cNvPr id="6" name="Picture 4" descr="https://cristianpebu.files.wordpress.com/2014/08/camayoc.png"/>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7" name="6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2988" y="130175"/>
            <a:ext cx="8229600" cy="777875"/>
          </a:xfrm>
        </p:spPr>
        <p:txBody>
          <a:bodyPr/>
          <a:lstStyle/>
          <a:p>
            <a:pPr eaLnBrk="1" hangingPunct="1">
              <a:defRPr/>
            </a:pPr>
            <a:r>
              <a:rPr lang="es-EC" sz="3200" dirty="0" smtClean="0"/>
              <a:t>INDICADORES</a:t>
            </a:r>
            <a:endParaRPr lang="es-EC" sz="3200" dirty="0"/>
          </a:p>
        </p:txBody>
      </p:sp>
      <p:graphicFrame>
        <p:nvGraphicFramePr>
          <p:cNvPr id="4" name="3 Tabla"/>
          <p:cNvGraphicFramePr>
            <a:graphicFrameLocks noGrp="1"/>
          </p:cNvGraphicFramePr>
          <p:nvPr/>
        </p:nvGraphicFramePr>
        <p:xfrm>
          <a:off x="1284288" y="981075"/>
          <a:ext cx="6624736" cy="1512167"/>
        </p:xfrm>
        <a:graphic>
          <a:graphicData uri="http://schemas.openxmlformats.org/drawingml/2006/table">
            <a:tbl>
              <a:tblPr/>
              <a:tblGrid>
                <a:gridCol w="2028577"/>
                <a:gridCol w="924010"/>
                <a:gridCol w="724871"/>
                <a:gridCol w="693009"/>
                <a:gridCol w="820457"/>
                <a:gridCol w="754079"/>
                <a:gridCol w="679733"/>
              </a:tblGrid>
              <a:tr h="123543">
                <a:tc>
                  <a:txBody>
                    <a:bodyPr/>
                    <a:lstStyle/>
                    <a:p>
                      <a:pPr algn="l" fontAlgn="b"/>
                      <a:r>
                        <a:rPr lang="es-EC" sz="700" b="1" i="0" u="none" strike="noStrike" dirty="0">
                          <a:solidFill>
                            <a:srgbClr val="000000"/>
                          </a:solidFill>
                          <a:latin typeface="Arial" pitchFamily="34" charset="0"/>
                          <a:cs typeface="Arial" pitchFamily="34" charset="0"/>
                        </a:rPr>
                        <a:t>VAN</a:t>
                      </a:r>
                    </a:p>
                  </a:txBody>
                  <a:tcPr marL="7339" marR="7339" marT="7339" marB="0" anchor="b">
                    <a:lnL>
                      <a:noFill/>
                    </a:lnL>
                    <a:lnR>
                      <a:noFill/>
                    </a:lnR>
                    <a:lnT>
                      <a:noFill/>
                    </a:lnT>
                    <a:lnB>
                      <a:noFill/>
                    </a:lnB>
                    <a:solidFill>
                      <a:srgbClr val="92D050"/>
                    </a:solidFill>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r>
              <a:tr h="123543">
                <a:tc>
                  <a:txBody>
                    <a:bodyPr/>
                    <a:lstStyle/>
                    <a:p>
                      <a:pPr algn="ctr" fontAlgn="b"/>
                      <a:r>
                        <a:rPr lang="es-EC" sz="700" b="1" i="0" u="none" strike="noStrike">
                          <a:solidFill>
                            <a:srgbClr val="EEECE1"/>
                          </a:solidFill>
                          <a:latin typeface="Arial" pitchFamily="34" charset="0"/>
                          <a:cs typeface="Arial" pitchFamily="34" charset="0"/>
                        </a:rPr>
                        <a:t>DETALLE</a:t>
                      </a:r>
                    </a:p>
                  </a:txBody>
                  <a:tcPr marL="7339" marR="7339" marT="73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700" b="1" i="0" u="none" strike="noStrike">
                          <a:solidFill>
                            <a:srgbClr val="EEECE1"/>
                          </a:solidFill>
                          <a:latin typeface="Arial" pitchFamily="34" charset="0"/>
                          <a:cs typeface="Arial" pitchFamily="34" charset="0"/>
                        </a:rPr>
                        <a:t>INICIAL</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700" b="1" i="0" u="none" strike="noStrike">
                          <a:solidFill>
                            <a:srgbClr val="EEECE1"/>
                          </a:solidFill>
                          <a:latin typeface="Arial" pitchFamily="34" charset="0"/>
                          <a:cs typeface="Arial" pitchFamily="34" charset="0"/>
                        </a:rPr>
                        <a:t>AÑO 1</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700" b="1" i="0" u="none" strike="noStrike">
                          <a:solidFill>
                            <a:srgbClr val="EEECE1"/>
                          </a:solidFill>
                          <a:latin typeface="Arial" pitchFamily="34" charset="0"/>
                          <a:cs typeface="Arial" pitchFamily="34" charset="0"/>
                        </a:rPr>
                        <a:t>AÑO 2</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700" b="1" i="0" u="none" strike="noStrike">
                          <a:solidFill>
                            <a:srgbClr val="EEECE1"/>
                          </a:solidFill>
                          <a:latin typeface="Arial" pitchFamily="34" charset="0"/>
                          <a:cs typeface="Arial" pitchFamily="34" charset="0"/>
                        </a:rPr>
                        <a:t>AÑO 3</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700" b="1" i="0" u="none" strike="noStrike">
                          <a:solidFill>
                            <a:srgbClr val="EEECE1"/>
                          </a:solidFill>
                          <a:latin typeface="Arial" pitchFamily="34" charset="0"/>
                          <a:cs typeface="Arial" pitchFamily="34" charset="0"/>
                        </a:rPr>
                        <a:t>AÑO 4</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700" b="1" i="0" u="none" strike="noStrike">
                          <a:solidFill>
                            <a:srgbClr val="EEECE1"/>
                          </a:solidFill>
                          <a:latin typeface="Arial" pitchFamily="34" charset="0"/>
                          <a:cs typeface="Arial" pitchFamily="34" charset="0"/>
                        </a:rPr>
                        <a:t>AÑO 5</a:t>
                      </a:r>
                    </a:p>
                  </a:txBody>
                  <a:tcPr marL="7339" marR="7339" marT="73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53735"/>
                    </a:solidFill>
                  </a:tcPr>
                </a:tc>
              </a:tr>
              <a:tr h="223613">
                <a:tc>
                  <a:txBody>
                    <a:bodyPr/>
                    <a:lstStyle/>
                    <a:p>
                      <a:pPr algn="l" fontAlgn="b"/>
                      <a:r>
                        <a:rPr lang="es-EC" sz="700" b="0" i="0" u="none" strike="noStrike">
                          <a:solidFill>
                            <a:srgbClr val="000000"/>
                          </a:solidFill>
                          <a:latin typeface="Arial" pitchFamily="34" charset="0"/>
                          <a:cs typeface="Arial" pitchFamily="34" charset="0"/>
                        </a:rPr>
                        <a:t>INVERSIÓN</a:t>
                      </a:r>
                    </a:p>
                  </a:txBody>
                  <a:tcPr marL="7339" marR="7339" marT="73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(182.510,77)</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a:t>
                      </a:r>
                    </a:p>
                  </a:txBody>
                  <a:tcPr marL="7339" marR="7339" marT="73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543">
                <a:tc>
                  <a:txBody>
                    <a:bodyPr/>
                    <a:lstStyle/>
                    <a:p>
                      <a:pPr algn="l" fontAlgn="b"/>
                      <a:r>
                        <a:rPr lang="es-EC" sz="700" b="0" i="0" u="none" strike="noStrike">
                          <a:solidFill>
                            <a:srgbClr val="000000"/>
                          </a:solidFill>
                          <a:latin typeface="Arial" pitchFamily="34" charset="0"/>
                          <a:cs typeface="Arial" pitchFamily="34" charset="0"/>
                        </a:rPr>
                        <a:t>FLUJO DE EFECTIVO (CASH FLOW)</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700" b="0" i="0" u="none" strike="noStrike">
                          <a:solidFill>
                            <a:srgbClr val="000000"/>
                          </a:solidFill>
                          <a:latin typeface="Arial" pitchFamily="34" charset="0"/>
                          <a:cs typeface="Arial" pitchFamily="34" charset="0"/>
                        </a:rPr>
                        <a:t>                                -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700" b="0" i="0" u="none" strike="noStrike">
                          <a:solidFill>
                            <a:srgbClr val="000000"/>
                          </a:solidFill>
                          <a:latin typeface="Arial" pitchFamily="34" charset="0"/>
                          <a:cs typeface="Arial" pitchFamily="34" charset="0"/>
                        </a:rPr>
                        <a:t>        36.677,97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700" b="0" i="0" u="none" strike="noStrike">
                          <a:solidFill>
                            <a:srgbClr val="000000"/>
                          </a:solidFill>
                          <a:latin typeface="Arial" pitchFamily="34" charset="0"/>
                          <a:cs typeface="Arial" pitchFamily="34" charset="0"/>
                        </a:rPr>
                        <a:t>       70.856,78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700" b="0" i="0" u="none" strike="noStrike" dirty="0">
                          <a:solidFill>
                            <a:srgbClr val="000000"/>
                          </a:solidFill>
                          <a:latin typeface="Arial" pitchFamily="34" charset="0"/>
                          <a:cs typeface="Arial" pitchFamily="34" charset="0"/>
                        </a:rPr>
                        <a:t>          197.261,91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700" b="0" i="0" u="none" strike="noStrike">
                          <a:solidFill>
                            <a:srgbClr val="000000"/>
                          </a:solidFill>
                          <a:latin typeface="Arial" pitchFamily="34" charset="0"/>
                          <a:cs typeface="Arial" pitchFamily="34" charset="0"/>
                        </a:rPr>
                        <a:t>       240.122,05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700" b="0" i="0" u="none" strike="noStrike">
                          <a:solidFill>
                            <a:srgbClr val="000000"/>
                          </a:solidFill>
                          <a:latin typeface="Arial" pitchFamily="34" charset="0"/>
                          <a:cs typeface="Arial" pitchFamily="34" charset="0"/>
                        </a:rPr>
                        <a:t>    288.520,98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23543">
                <a:tc>
                  <a:txBody>
                    <a:bodyPr/>
                    <a:lstStyle/>
                    <a:p>
                      <a:pPr algn="l" fontAlgn="b"/>
                      <a:r>
                        <a:rPr lang="es-EC" sz="700" b="0" i="0" u="none" strike="noStrike">
                          <a:solidFill>
                            <a:srgbClr val="000000"/>
                          </a:solidFill>
                          <a:latin typeface="Arial" pitchFamily="34" charset="0"/>
                          <a:cs typeface="Arial" pitchFamily="34" charset="0"/>
                        </a:rPr>
                        <a:t>VALOR RESIDUAL</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700" b="0" i="0" u="none" strike="noStrike">
                          <a:solidFill>
                            <a:srgbClr val="000000"/>
                          </a:solidFill>
                          <a:latin typeface="Arial" pitchFamily="34" charset="0"/>
                          <a:cs typeface="Arial" pitchFamily="34" charset="0"/>
                        </a:rPr>
                        <a:t>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700" b="0" i="0" u="none" strike="noStrike">
                          <a:solidFill>
                            <a:srgbClr val="000000"/>
                          </a:solidFill>
                          <a:latin typeface="Arial" pitchFamily="34" charset="0"/>
                          <a:cs typeface="Arial" pitchFamily="34" charset="0"/>
                        </a:rPr>
                        <a:t>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700" b="0" i="0" u="none" strike="noStrike">
                          <a:solidFill>
                            <a:srgbClr val="000000"/>
                          </a:solidFill>
                          <a:latin typeface="Arial" pitchFamily="34" charset="0"/>
                          <a:cs typeface="Arial" pitchFamily="34" charset="0"/>
                        </a:rPr>
                        <a:t>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700" b="0" i="0" u="none" strike="noStrike">
                          <a:solidFill>
                            <a:srgbClr val="000000"/>
                          </a:solidFill>
                          <a:latin typeface="Arial" pitchFamily="34" charset="0"/>
                          <a:cs typeface="Arial" pitchFamily="34" charset="0"/>
                        </a:rPr>
                        <a:t>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700" b="0" i="0" u="none" strike="noStrike">
                          <a:solidFill>
                            <a:srgbClr val="000000"/>
                          </a:solidFill>
                          <a:latin typeface="Arial" pitchFamily="34" charset="0"/>
                          <a:cs typeface="Arial" pitchFamily="34" charset="0"/>
                        </a:rPr>
                        <a:t>      65.475,00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3613">
                <a:tc>
                  <a:txBody>
                    <a:bodyPr/>
                    <a:lstStyle/>
                    <a:p>
                      <a:pPr algn="l" fontAlgn="b"/>
                      <a:r>
                        <a:rPr lang="es-EC" sz="700" b="0" i="0" u="none" strike="noStrike">
                          <a:solidFill>
                            <a:srgbClr val="000000"/>
                          </a:solidFill>
                          <a:latin typeface="Arial" pitchFamily="34" charset="0"/>
                          <a:cs typeface="Arial" pitchFamily="34" charset="0"/>
                        </a:rPr>
                        <a:t>FEN (FLUJO DE EFECTIVO NETO)</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700" b="0" i="0" u="none" strike="noStrike">
                          <a:solidFill>
                            <a:srgbClr val="000000"/>
                          </a:solidFill>
                          <a:latin typeface="Arial" pitchFamily="34" charset="0"/>
                          <a:cs typeface="Arial" pitchFamily="34" charset="0"/>
                        </a:rPr>
                        <a:t>            (182.510,77)</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700" b="0" i="0" u="none" strike="noStrike">
                          <a:solidFill>
                            <a:srgbClr val="000000"/>
                          </a:solidFill>
                          <a:latin typeface="Arial" pitchFamily="34" charset="0"/>
                          <a:cs typeface="Arial" pitchFamily="34" charset="0"/>
                        </a:rPr>
                        <a:t>        36.677,97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700" b="0" i="0" u="none" strike="noStrike">
                          <a:solidFill>
                            <a:srgbClr val="000000"/>
                          </a:solidFill>
                          <a:latin typeface="Arial" pitchFamily="34" charset="0"/>
                          <a:cs typeface="Arial" pitchFamily="34" charset="0"/>
                        </a:rPr>
                        <a:t>       70.856,78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700" b="0" i="0" u="none" strike="noStrike">
                          <a:solidFill>
                            <a:srgbClr val="000000"/>
                          </a:solidFill>
                          <a:latin typeface="Arial" pitchFamily="34" charset="0"/>
                          <a:cs typeface="Arial" pitchFamily="34" charset="0"/>
                        </a:rPr>
                        <a:t>          197.261,91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700" b="0" i="0" u="none" strike="noStrike">
                          <a:solidFill>
                            <a:srgbClr val="000000"/>
                          </a:solidFill>
                          <a:latin typeface="Arial" pitchFamily="34" charset="0"/>
                          <a:cs typeface="Arial" pitchFamily="34" charset="0"/>
                        </a:rPr>
                        <a:t>       240.122,05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700" b="0" i="0" u="none" strike="noStrike">
                          <a:solidFill>
                            <a:srgbClr val="000000"/>
                          </a:solidFill>
                          <a:latin typeface="Arial" pitchFamily="34" charset="0"/>
                          <a:cs typeface="Arial" pitchFamily="34" charset="0"/>
                        </a:rPr>
                        <a:t>    353.995,98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23613">
                <a:tc>
                  <a:txBody>
                    <a:bodyPr/>
                    <a:lstStyle/>
                    <a:p>
                      <a:pPr algn="l" fontAlgn="b"/>
                      <a:r>
                        <a:rPr lang="es-EC" sz="700" b="0" i="0" u="none" strike="noStrike">
                          <a:solidFill>
                            <a:srgbClr val="000000"/>
                          </a:solidFill>
                          <a:latin typeface="Arial" pitchFamily="34" charset="0"/>
                          <a:cs typeface="Arial" pitchFamily="34" charset="0"/>
                        </a:rPr>
                        <a:t>FED (FLUJO DE EFECTIVO DESCONTADO)</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(182.510,77)</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32.173,66 </a:t>
                      </a:r>
                    </a:p>
                  </a:txBody>
                  <a:tcPr marL="7339" marR="7339" marT="73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54.521,99 </a:t>
                      </a: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133.146,17 </a:t>
                      </a: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dirty="0">
                          <a:solidFill>
                            <a:srgbClr val="000000"/>
                          </a:solidFill>
                          <a:latin typeface="Arial" pitchFamily="34" charset="0"/>
                          <a:cs typeface="Arial" pitchFamily="34" charset="0"/>
                        </a:rPr>
                        <a:t>       142.171,53 </a:t>
                      </a: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700" b="0" i="0" u="none" strike="noStrike">
                          <a:solidFill>
                            <a:srgbClr val="000000"/>
                          </a:solidFill>
                          <a:latin typeface="Arial" pitchFamily="34" charset="0"/>
                          <a:cs typeface="Arial" pitchFamily="34" charset="0"/>
                        </a:rPr>
                        <a:t>    183.854,42 </a:t>
                      </a: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r>
              <a:tr h="123543">
                <a:tc>
                  <a:txBody>
                    <a:bodyPr/>
                    <a:lstStyle/>
                    <a:p>
                      <a:pPr algn="l" fontAlgn="b"/>
                      <a:r>
                        <a:rPr lang="es-EC" sz="700" b="0" i="0" u="none" strike="noStrike">
                          <a:solidFill>
                            <a:srgbClr val="000000"/>
                          </a:solidFill>
                          <a:latin typeface="Arial" pitchFamily="34" charset="0"/>
                          <a:cs typeface="Arial" pitchFamily="34" charset="0"/>
                        </a:rPr>
                        <a:t>TASA DE DESCUENTO</a:t>
                      </a:r>
                    </a:p>
                  </a:txBody>
                  <a:tcPr marL="7339" marR="7339" marT="73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700" b="0" i="0" u="none" strike="noStrike">
                          <a:solidFill>
                            <a:srgbClr val="000000"/>
                          </a:solidFill>
                          <a:latin typeface="Arial" pitchFamily="34" charset="0"/>
                          <a:cs typeface="Arial" pitchFamily="34" charset="0"/>
                        </a:rPr>
                        <a:t>14%</a:t>
                      </a:r>
                    </a:p>
                  </a:txBody>
                  <a:tcPr marL="7339" marR="7339" marT="73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w="6350" cap="flat" cmpd="sng" algn="ctr">
                      <a:solidFill>
                        <a:srgbClr val="000000"/>
                      </a:solidFill>
                      <a:prstDash val="solid"/>
                      <a:round/>
                      <a:headEnd type="none" w="med" len="med"/>
                      <a:tailEnd type="none" w="med" len="med"/>
                    </a:lnT>
                    <a:lnB>
                      <a:noFill/>
                    </a:lnB>
                  </a:tcPr>
                </a:tc>
              </a:tr>
              <a:tr h="223613">
                <a:tc>
                  <a:txBody>
                    <a:bodyPr/>
                    <a:lstStyle/>
                    <a:p>
                      <a:pPr algn="l" fontAlgn="b"/>
                      <a:r>
                        <a:rPr lang="es-EC" sz="700" b="0" i="0" u="none" strike="noStrike">
                          <a:solidFill>
                            <a:srgbClr val="000000"/>
                          </a:solidFill>
                          <a:latin typeface="Arial" pitchFamily="34" charset="0"/>
                          <a:cs typeface="Arial" pitchFamily="34" charset="0"/>
                        </a:rPr>
                        <a:t>VAN = ∑FED - INV</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700" b="0" i="0" u="none" strike="noStrike">
                          <a:solidFill>
                            <a:srgbClr val="000000"/>
                          </a:solidFill>
                          <a:latin typeface="Arial" pitchFamily="34" charset="0"/>
                          <a:cs typeface="Arial" pitchFamily="34" charset="0"/>
                        </a:rPr>
                        <a:t>              545.867,77 </a:t>
                      </a:r>
                    </a:p>
                  </a:txBody>
                  <a:tcPr marL="7339" marR="7339" marT="73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700" b="0" i="0" u="none" strike="noStrike" dirty="0">
                          <a:solidFill>
                            <a:srgbClr val="000000"/>
                          </a:solidFill>
                          <a:latin typeface="Arial" pitchFamily="34" charset="0"/>
                          <a:cs typeface="Arial" pitchFamily="34" charset="0"/>
                        </a:rPr>
                        <a:t>-  182.510,77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700" b="0" i="0" u="none" strike="noStrike">
                          <a:solidFill>
                            <a:srgbClr val="000000"/>
                          </a:solidFill>
                          <a:latin typeface="Arial" pitchFamily="34" charset="0"/>
                          <a:cs typeface="Arial" pitchFamily="34" charset="0"/>
                        </a:rPr>
                        <a:t>=</a:t>
                      </a:r>
                    </a:p>
                  </a:txBody>
                  <a:tcPr marL="7339" marR="7339" marT="73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700" b="0" i="0" u="none" strike="noStrike">
                          <a:solidFill>
                            <a:srgbClr val="000000"/>
                          </a:solidFill>
                          <a:latin typeface="Arial" pitchFamily="34" charset="0"/>
                          <a:cs typeface="Arial" pitchFamily="34" charset="0"/>
                        </a:rPr>
                        <a:t>          363.357,00 </a:t>
                      </a:r>
                    </a:p>
                  </a:txBody>
                  <a:tcPr marL="7339" marR="7339" marT="7339"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endParaRPr lang="es-EC" sz="7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c>
                  <a:txBody>
                    <a:bodyPr/>
                    <a:lstStyle/>
                    <a:p>
                      <a:pPr algn="l" fontAlgn="b"/>
                      <a:endParaRPr lang="es-EC" sz="700" b="0" i="0" u="none" strike="noStrike" dirty="0">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1431925" y="2708275"/>
          <a:ext cx="6096000" cy="1512167"/>
        </p:xfrm>
        <a:graphic>
          <a:graphicData uri="http://schemas.openxmlformats.org/drawingml/2006/table">
            <a:tbl>
              <a:tblPr/>
              <a:tblGrid>
                <a:gridCol w="1866671"/>
                <a:gridCol w="850263"/>
                <a:gridCol w="667017"/>
                <a:gridCol w="637698"/>
                <a:gridCol w="754975"/>
                <a:gridCol w="693894"/>
                <a:gridCol w="625482"/>
              </a:tblGrid>
              <a:tr h="134499">
                <a:tc>
                  <a:txBody>
                    <a:bodyPr/>
                    <a:lstStyle/>
                    <a:p>
                      <a:pPr algn="l" fontAlgn="b"/>
                      <a:r>
                        <a:rPr lang="es-EC" sz="600" b="1" i="0" u="none" strike="noStrike" dirty="0">
                          <a:solidFill>
                            <a:srgbClr val="000000"/>
                          </a:solidFill>
                          <a:latin typeface="Arial" pitchFamily="34" charset="0"/>
                          <a:cs typeface="Arial" pitchFamily="34" charset="0"/>
                        </a:rPr>
                        <a:t>TIR</a:t>
                      </a:r>
                    </a:p>
                  </a:txBody>
                  <a:tcPr marL="7339" marR="7339" marT="7339" marB="0" anchor="b">
                    <a:lnL>
                      <a:noFill/>
                    </a:lnL>
                    <a:lnR>
                      <a:noFill/>
                    </a:lnR>
                    <a:lnT>
                      <a:noFill/>
                    </a:lnT>
                    <a:lnB>
                      <a:noFill/>
                    </a:lnB>
                    <a:solidFill>
                      <a:srgbClr val="92D050"/>
                    </a:solidFill>
                  </a:tcPr>
                </a:tc>
                <a:tc>
                  <a:txBody>
                    <a:bodyPr/>
                    <a:lstStyle/>
                    <a:p>
                      <a:pPr algn="r" fontAlgn="b"/>
                      <a:r>
                        <a:rPr lang="es-EC" sz="600" b="1" i="0" u="none" strike="noStrike">
                          <a:solidFill>
                            <a:srgbClr val="000000"/>
                          </a:solidFill>
                          <a:latin typeface="Arial" pitchFamily="34" charset="0"/>
                          <a:cs typeface="Arial" pitchFamily="34" charset="0"/>
                        </a:rPr>
                        <a:t>56%</a:t>
                      </a:r>
                    </a:p>
                  </a:txBody>
                  <a:tcPr marL="7339" marR="7339" marT="7339" marB="0" anchor="b">
                    <a:lnL>
                      <a:noFill/>
                    </a:lnL>
                    <a:lnR>
                      <a:noFill/>
                    </a:lnR>
                    <a:lnT>
                      <a:noFill/>
                    </a:lnT>
                    <a:lnB>
                      <a:noFill/>
                    </a:lnB>
                    <a:solidFill>
                      <a:srgbClr val="92D050"/>
                    </a:solidFill>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r>
              <a:tr h="134499">
                <a:tc>
                  <a:txBody>
                    <a:bodyPr/>
                    <a:lstStyle/>
                    <a:p>
                      <a:pPr algn="l" fontAlgn="b"/>
                      <a:r>
                        <a:rPr lang="es-EC" sz="600" b="0" i="0" u="none" strike="noStrike">
                          <a:solidFill>
                            <a:srgbClr val="000000"/>
                          </a:solidFill>
                          <a:latin typeface="Arial" pitchFamily="34" charset="0"/>
                          <a:cs typeface="Arial" pitchFamily="34" charset="0"/>
                        </a:rPr>
                        <a:t>TASA INTERNA DE RETORNO</a:t>
                      </a:r>
                    </a:p>
                  </a:txBody>
                  <a:tcPr marL="7339" marR="7339" marT="7339" marB="0" anchor="b">
                    <a:lnL>
                      <a:noFill/>
                    </a:lnL>
                    <a:lnR>
                      <a:noFill/>
                    </a:lnR>
                    <a:lnT>
                      <a:noFill/>
                    </a:lnT>
                    <a:lnB>
                      <a:noFill/>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a:noFill/>
                    </a:lnL>
                    <a:lnR>
                      <a:noFill/>
                    </a:lnR>
                    <a:lnT>
                      <a:noFill/>
                    </a:lnT>
                    <a:lnB>
                      <a:noFill/>
                    </a:lnB>
                  </a:tcPr>
                </a:tc>
              </a:tr>
              <a:tr h="134499">
                <a:tc>
                  <a:txBody>
                    <a:bodyPr/>
                    <a:lstStyle/>
                    <a:p>
                      <a:pPr algn="ctr" fontAlgn="b"/>
                      <a:r>
                        <a:rPr lang="es-EC" sz="600" b="1" i="0" u="none" strike="noStrike">
                          <a:solidFill>
                            <a:srgbClr val="EEECE1"/>
                          </a:solidFill>
                          <a:latin typeface="Arial" pitchFamily="34" charset="0"/>
                          <a:cs typeface="Arial" pitchFamily="34" charset="0"/>
                        </a:rPr>
                        <a:t>DETALLE</a:t>
                      </a:r>
                    </a:p>
                  </a:txBody>
                  <a:tcPr marL="7339" marR="7339" marT="73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600" b="1" i="0" u="none" strike="noStrike">
                          <a:solidFill>
                            <a:srgbClr val="EEECE1"/>
                          </a:solidFill>
                          <a:latin typeface="Arial" pitchFamily="34" charset="0"/>
                          <a:cs typeface="Arial" pitchFamily="34" charset="0"/>
                        </a:rPr>
                        <a:t>INICIAL</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600" b="1" i="0" u="none" strike="noStrike">
                          <a:solidFill>
                            <a:srgbClr val="EEECE1"/>
                          </a:solidFill>
                          <a:latin typeface="Arial" pitchFamily="34" charset="0"/>
                          <a:cs typeface="Arial" pitchFamily="34" charset="0"/>
                        </a:rPr>
                        <a:t>AÑO 1</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600" b="1" i="0" u="none" strike="noStrike">
                          <a:solidFill>
                            <a:srgbClr val="EEECE1"/>
                          </a:solidFill>
                          <a:latin typeface="Arial" pitchFamily="34" charset="0"/>
                          <a:cs typeface="Arial" pitchFamily="34" charset="0"/>
                        </a:rPr>
                        <a:t>AÑO 2</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600" b="1" i="0" u="none" strike="noStrike">
                          <a:solidFill>
                            <a:srgbClr val="EEECE1"/>
                          </a:solidFill>
                          <a:latin typeface="Arial" pitchFamily="34" charset="0"/>
                          <a:cs typeface="Arial" pitchFamily="34" charset="0"/>
                        </a:rPr>
                        <a:t>AÑO 3</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600" b="1" i="0" u="none" strike="noStrike">
                          <a:solidFill>
                            <a:srgbClr val="EEECE1"/>
                          </a:solidFill>
                          <a:latin typeface="Arial" pitchFamily="34" charset="0"/>
                          <a:cs typeface="Arial" pitchFamily="34" charset="0"/>
                        </a:rPr>
                        <a:t>AÑO 4</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3735"/>
                    </a:solidFill>
                  </a:tcPr>
                </a:tc>
                <a:tc>
                  <a:txBody>
                    <a:bodyPr/>
                    <a:lstStyle/>
                    <a:p>
                      <a:pPr algn="ctr" fontAlgn="b"/>
                      <a:r>
                        <a:rPr lang="es-EC" sz="600" b="1" i="0" u="none" strike="noStrike">
                          <a:solidFill>
                            <a:srgbClr val="EEECE1"/>
                          </a:solidFill>
                          <a:latin typeface="Arial" pitchFamily="34" charset="0"/>
                          <a:cs typeface="Arial" pitchFamily="34" charset="0"/>
                        </a:rPr>
                        <a:t>AÑO 5</a:t>
                      </a:r>
                    </a:p>
                  </a:txBody>
                  <a:tcPr marL="7339" marR="7339" marT="73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53735"/>
                    </a:solidFill>
                  </a:tcPr>
                </a:tc>
              </a:tr>
              <a:tr h="209918">
                <a:tc>
                  <a:txBody>
                    <a:bodyPr/>
                    <a:lstStyle/>
                    <a:p>
                      <a:pPr algn="l" fontAlgn="b"/>
                      <a:r>
                        <a:rPr lang="es-EC" sz="600" b="0" i="0" u="none" strike="noStrike">
                          <a:solidFill>
                            <a:srgbClr val="000000"/>
                          </a:solidFill>
                          <a:latin typeface="Arial" pitchFamily="34" charset="0"/>
                          <a:cs typeface="Arial" pitchFamily="34" charset="0"/>
                        </a:rPr>
                        <a:t>INVERSIÓN</a:t>
                      </a:r>
                    </a:p>
                  </a:txBody>
                  <a:tcPr marL="7339" marR="7339" marT="73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(182.510,77)</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a:t>
                      </a:r>
                    </a:p>
                  </a:txBody>
                  <a:tcPr marL="7339" marR="7339" marT="73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499">
                <a:tc>
                  <a:txBody>
                    <a:bodyPr/>
                    <a:lstStyle/>
                    <a:p>
                      <a:pPr algn="l" fontAlgn="b"/>
                      <a:r>
                        <a:rPr lang="es-EC" sz="600" b="0" i="0" u="none" strike="noStrike">
                          <a:solidFill>
                            <a:srgbClr val="000000"/>
                          </a:solidFill>
                          <a:latin typeface="Arial" pitchFamily="34" charset="0"/>
                          <a:cs typeface="Arial" pitchFamily="34" charset="0"/>
                        </a:rPr>
                        <a:t>FLUJO DE EFECTIVO (CASH FLOW)</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600" b="0" i="0" u="none" strike="noStrike">
                          <a:solidFill>
                            <a:srgbClr val="000000"/>
                          </a:solidFill>
                          <a:latin typeface="Arial" pitchFamily="34" charset="0"/>
                          <a:cs typeface="Arial" pitchFamily="34" charset="0"/>
                        </a:rPr>
                        <a:t>                                -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600" b="0" i="0" u="none" strike="noStrike">
                          <a:solidFill>
                            <a:srgbClr val="000000"/>
                          </a:solidFill>
                          <a:latin typeface="Arial" pitchFamily="34" charset="0"/>
                          <a:cs typeface="Arial" pitchFamily="34" charset="0"/>
                        </a:rPr>
                        <a:t>        36.677,97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600" b="0" i="0" u="none" strike="noStrike">
                          <a:solidFill>
                            <a:srgbClr val="000000"/>
                          </a:solidFill>
                          <a:latin typeface="Arial" pitchFamily="34" charset="0"/>
                          <a:cs typeface="Arial" pitchFamily="34" charset="0"/>
                        </a:rPr>
                        <a:t>       70.856,78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600" b="0" i="0" u="none" strike="noStrike">
                          <a:solidFill>
                            <a:srgbClr val="000000"/>
                          </a:solidFill>
                          <a:latin typeface="Arial" pitchFamily="34" charset="0"/>
                          <a:cs typeface="Arial" pitchFamily="34" charset="0"/>
                        </a:rPr>
                        <a:t>          197.261,91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600" b="0" i="0" u="none" strike="noStrike">
                          <a:solidFill>
                            <a:srgbClr val="000000"/>
                          </a:solidFill>
                          <a:latin typeface="Arial" pitchFamily="34" charset="0"/>
                          <a:cs typeface="Arial" pitchFamily="34" charset="0"/>
                        </a:rPr>
                        <a:t>       240.122,05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EC" sz="600" b="0" i="0" u="none" strike="noStrike">
                          <a:solidFill>
                            <a:srgbClr val="000000"/>
                          </a:solidFill>
                          <a:latin typeface="Arial" pitchFamily="34" charset="0"/>
                          <a:cs typeface="Arial" pitchFamily="34" charset="0"/>
                        </a:rPr>
                        <a:t>    288.520,98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4499">
                <a:tc>
                  <a:txBody>
                    <a:bodyPr/>
                    <a:lstStyle/>
                    <a:p>
                      <a:pPr algn="l" fontAlgn="b"/>
                      <a:r>
                        <a:rPr lang="es-EC" sz="600" b="0" i="0" u="none" strike="noStrike">
                          <a:solidFill>
                            <a:srgbClr val="000000"/>
                          </a:solidFill>
                          <a:latin typeface="Arial" pitchFamily="34" charset="0"/>
                          <a:cs typeface="Arial" pitchFamily="34" charset="0"/>
                        </a:rPr>
                        <a:t>VALOR RESIDUAL</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600" b="0" i="0" u="none" strike="noStrike">
                          <a:solidFill>
                            <a:srgbClr val="000000"/>
                          </a:solidFill>
                          <a:latin typeface="Arial" pitchFamily="34" charset="0"/>
                          <a:cs typeface="Arial" pitchFamily="34" charset="0"/>
                        </a:rPr>
                        <a:t>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s-EC" sz="600" b="0" i="0" u="none" strike="noStrike">
                        <a:solidFill>
                          <a:srgbClr val="000000"/>
                        </a:solidFill>
                        <a:latin typeface="Arial" pitchFamily="34" charset="0"/>
                        <a:cs typeface="Arial" pitchFamily="34" charset="0"/>
                      </a:endParaRP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600" b="0" i="0" u="none" strike="noStrike">
                          <a:solidFill>
                            <a:srgbClr val="000000"/>
                          </a:solidFill>
                          <a:latin typeface="Arial" pitchFamily="34" charset="0"/>
                          <a:cs typeface="Arial" pitchFamily="34" charset="0"/>
                        </a:rPr>
                        <a:t>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600" b="0" i="0" u="none" strike="noStrike">
                          <a:solidFill>
                            <a:srgbClr val="000000"/>
                          </a:solidFill>
                          <a:latin typeface="Arial" pitchFamily="34" charset="0"/>
                          <a:cs typeface="Arial" pitchFamily="34" charset="0"/>
                        </a:rPr>
                        <a:t>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600" b="0" i="0" u="none" strike="noStrike">
                          <a:solidFill>
                            <a:srgbClr val="000000"/>
                          </a:solidFill>
                          <a:latin typeface="Arial" pitchFamily="34" charset="0"/>
                          <a:cs typeface="Arial" pitchFamily="34" charset="0"/>
                        </a:rPr>
                        <a:t>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600" b="0" i="0" u="none" strike="noStrike">
                          <a:solidFill>
                            <a:srgbClr val="000000"/>
                          </a:solidFill>
                          <a:latin typeface="Arial" pitchFamily="34" charset="0"/>
                          <a:cs typeface="Arial" pitchFamily="34" charset="0"/>
                        </a:rPr>
                        <a:t>      65.475,00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9918">
                <a:tc>
                  <a:txBody>
                    <a:bodyPr/>
                    <a:lstStyle/>
                    <a:p>
                      <a:pPr algn="l" fontAlgn="b"/>
                      <a:r>
                        <a:rPr lang="es-EC" sz="600" b="0" i="0" u="none" strike="noStrike">
                          <a:solidFill>
                            <a:srgbClr val="000000"/>
                          </a:solidFill>
                          <a:latin typeface="Arial" pitchFamily="34" charset="0"/>
                          <a:cs typeface="Arial" pitchFamily="34" charset="0"/>
                        </a:rPr>
                        <a:t>FEN (FLUJO DE EFECTIVO NETO)</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600" b="0" i="0" u="none" strike="noStrike">
                          <a:solidFill>
                            <a:srgbClr val="000000"/>
                          </a:solidFill>
                          <a:latin typeface="Arial" pitchFamily="34" charset="0"/>
                          <a:cs typeface="Arial" pitchFamily="34" charset="0"/>
                        </a:rPr>
                        <a:t>            (182.510,77)</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600" b="0" i="0" u="none" strike="noStrike">
                          <a:solidFill>
                            <a:srgbClr val="000000"/>
                          </a:solidFill>
                          <a:latin typeface="Arial" pitchFamily="34" charset="0"/>
                          <a:cs typeface="Arial" pitchFamily="34" charset="0"/>
                        </a:rPr>
                        <a:t>        36.677,97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600" b="0" i="0" u="none" strike="noStrike">
                          <a:solidFill>
                            <a:srgbClr val="000000"/>
                          </a:solidFill>
                          <a:latin typeface="Arial" pitchFamily="34" charset="0"/>
                          <a:cs typeface="Arial" pitchFamily="34" charset="0"/>
                        </a:rPr>
                        <a:t>       70.856,78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600" b="0" i="0" u="none" strike="noStrike">
                          <a:solidFill>
                            <a:srgbClr val="000000"/>
                          </a:solidFill>
                          <a:latin typeface="Arial" pitchFamily="34" charset="0"/>
                          <a:cs typeface="Arial" pitchFamily="34" charset="0"/>
                        </a:rPr>
                        <a:t>          197.261,91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600" b="0" i="0" u="none" strike="noStrike">
                          <a:solidFill>
                            <a:srgbClr val="000000"/>
                          </a:solidFill>
                          <a:latin typeface="Arial" pitchFamily="34" charset="0"/>
                          <a:cs typeface="Arial" pitchFamily="34" charset="0"/>
                        </a:rPr>
                        <a:t>       240.122,05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s-EC" sz="600" b="0" i="0" u="none" strike="noStrike">
                          <a:solidFill>
                            <a:srgbClr val="000000"/>
                          </a:solidFill>
                          <a:latin typeface="Arial" pitchFamily="34" charset="0"/>
                          <a:cs typeface="Arial" pitchFamily="34" charset="0"/>
                        </a:rPr>
                        <a:t>    353.995,98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209918">
                <a:tc>
                  <a:txBody>
                    <a:bodyPr/>
                    <a:lstStyle/>
                    <a:p>
                      <a:pPr algn="l" fontAlgn="b"/>
                      <a:r>
                        <a:rPr lang="es-EC" sz="600" b="0" i="0" u="none" strike="noStrike">
                          <a:solidFill>
                            <a:srgbClr val="000000"/>
                          </a:solidFill>
                          <a:latin typeface="Arial" pitchFamily="34" charset="0"/>
                          <a:cs typeface="Arial" pitchFamily="34" charset="0"/>
                        </a:rPr>
                        <a:t>FED (FLUJO DE EFECTIVO DESCONTADO)</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(182.510,77)</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23.474,97 </a:t>
                      </a:r>
                    </a:p>
                  </a:txBody>
                  <a:tcPr marL="7339" marR="7339" marT="73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29.025,57 </a:t>
                      </a: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51.712,02 </a:t>
                      </a: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40.286,83 </a:t>
                      </a: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latin typeface="Arial" pitchFamily="34" charset="0"/>
                          <a:cs typeface="Arial" pitchFamily="34" charset="0"/>
                        </a:rPr>
                        <a:t>      38.011,25 </a:t>
                      </a:r>
                    </a:p>
                  </a:txBody>
                  <a:tcPr marL="7339" marR="7339" marT="7339" marB="0" anchor="b">
                    <a:lnL>
                      <a:noFill/>
                    </a:lnL>
                    <a:lnR>
                      <a:noFill/>
                    </a:lnR>
                    <a:lnT>
                      <a:noFill/>
                    </a:lnT>
                    <a:lnB w="6350" cap="flat" cmpd="sng" algn="ctr">
                      <a:solidFill>
                        <a:srgbClr val="000000"/>
                      </a:solidFill>
                      <a:prstDash val="solid"/>
                      <a:round/>
                      <a:headEnd type="none" w="med" len="med"/>
                      <a:tailEnd type="none" w="med" len="med"/>
                    </a:lnB>
                  </a:tcPr>
                </a:tc>
              </a:tr>
              <a:tr h="209918">
                <a:tc>
                  <a:txBody>
                    <a:bodyPr/>
                    <a:lstStyle/>
                    <a:p>
                      <a:pPr algn="l" fontAlgn="b"/>
                      <a:r>
                        <a:rPr lang="es-EC" sz="600" b="0" i="0" u="none" strike="noStrike" dirty="0">
                          <a:solidFill>
                            <a:srgbClr val="000000"/>
                          </a:solidFill>
                          <a:latin typeface="Arial" pitchFamily="34" charset="0"/>
                          <a:cs typeface="Arial" pitchFamily="34" charset="0"/>
                        </a:rPr>
                        <a:t>VAN = ∑FED - INV</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600" b="0" i="0" u="none" strike="noStrike">
                          <a:solidFill>
                            <a:srgbClr val="000000"/>
                          </a:solidFill>
                          <a:latin typeface="Arial" pitchFamily="34" charset="0"/>
                          <a:cs typeface="Arial" pitchFamily="34" charset="0"/>
                        </a:rPr>
                        <a:t>              182.510,77 </a:t>
                      </a:r>
                    </a:p>
                  </a:txBody>
                  <a:tcPr marL="7339" marR="7339" marT="73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600" b="0" i="0" u="none" strike="noStrike">
                          <a:solidFill>
                            <a:srgbClr val="000000"/>
                          </a:solidFill>
                          <a:latin typeface="Arial" pitchFamily="34" charset="0"/>
                          <a:cs typeface="Arial" pitchFamily="34" charset="0"/>
                        </a:rPr>
                        <a:t>-  182.510,77   </a:t>
                      </a:r>
                    </a:p>
                  </a:txBody>
                  <a:tcPr marL="7339" marR="7339" marT="73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600" b="0" i="0" u="none" strike="noStrike" dirty="0">
                          <a:solidFill>
                            <a:srgbClr val="000000"/>
                          </a:solidFill>
                          <a:latin typeface="Arial" pitchFamily="34" charset="0"/>
                          <a:cs typeface="Arial" pitchFamily="34" charset="0"/>
                        </a:rPr>
                        <a:t>=</a:t>
                      </a:r>
                    </a:p>
                  </a:txBody>
                  <a:tcPr marL="7339" marR="7339" marT="733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600" b="0" i="0" u="none" strike="noStrike">
                          <a:solidFill>
                            <a:srgbClr val="000000"/>
                          </a:solidFill>
                          <a:latin typeface="Arial" pitchFamily="34" charset="0"/>
                          <a:cs typeface="Arial" pitchFamily="34" charset="0"/>
                        </a:rPr>
                        <a:t>                            -   </a:t>
                      </a:r>
                    </a:p>
                  </a:txBody>
                  <a:tcPr marL="7339" marR="7339" marT="7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EC" sz="600" b="0" i="0" u="none" strike="noStrike" dirty="0">
                        <a:solidFill>
                          <a:srgbClr val="000000"/>
                        </a:solidFill>
                        <a:latin typeface="Arial" pitchFamily="34" charset="0"/>
                        <a:cs typeface="Arial" pitchFamily="34" charset="0"/>
                      </a:endParaRPr>
                    </a:p>
                  </a:txBody>
                  <a:tcPr marL="7339" marR="7339" marT="733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dirty="0">
                        <a:solidFill>
                          <a:srgbClr val="000000"/>
                        </a:solidFill>
                        <a:latin typeface="Arial" pitchFamily="34" charset="0"/>
                        <a:cs typeface="Arial" pitchFamily="34" charset="0"/>
                      </a:endParaRPr>
                    </a:p>
                  </a:txBody>
                  <a:tcPr marL="7339" marR="7339" marT="7339"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6" name="5 Tabla"/>
          <p:cNvGraphicFramePr>
            <a:graphicFrameLocks noGrp="1"/>
          </p:cNvGraphicFramePr>
          <p:nvPr/>
        </p:nvGraphicFramePr>
        <p:xfrm>
          <a:off x="1979613" y="4508500"/>
          <a:ext cx="2232248" cy="344649"/>
        </p:xfrm>
        <a:graphic>
          <a:graphicData uri="http://schemas.openxmlformats.org/drawingml/2006/table">
            <a:tbl>
              <a:tblPr>
                <a:tableStyleId>{8A107856-5554-42FB-B03E-39F5DBC370BA}</a:tableStyleId>
              </a:tblPr>
              <a:tblGrid>
                <a:gridCol w="432048"/>
                <a:gridCol w="360040"/>
                <a:gridCol w="432048"/>
                <a:gridCol w="504056"/>
                <a:gridCol w="504056"/>
              </a:tblGrid>
              <a:tr h="339152">
                <a:tc>
                  <a:txBody>
                    <a:bodyPr/>
                    <a:lstStyle/>
                    <a:p>
                      <a:pPr algn="l" fontAlgn="b"/>
                      <a:r>
                        <a:rPr lang="es-EC" sz="1100" u="none" strike="noStrike" dirty="0"/>
                        <a:t>PRI</a:t>
                      </a:r>
                      <a:endParaRPr lang="es-EC" sz="1100" b="1" i="0" u="none" strike="noStrike" dirty="0">
                        <a:solidFill>
                          <a:srgbClr val="000000"/>
                        </a:solidFill>
                        <a:latin typeface="Calibri"/>
                      </a:endParaRPr>
                    </a:p>
                  </a:txBody>
                  <a:tcPr marL="9369" marR="9369" marT="9369" marB="0" anchor="b"/>
                </a:tc>
                <a:tc>
                  <a:txBody>
                    <a:bodyPr/>
                    <a:lstStyle/>
                    <a:p>
                      <a:pPr algn="r" fontAlgn="b"/>
                      <a:r>
                        <a:rPr lang="es-EC" sz="1100" u="none" strike="noStrike" dirty="0"/>
                        <a:t>2</a:t>
                      </a:r>
                      <a:endParaRPr lang="es-EC" sz="1100" b="1" i="0" u="none" strike="noStrike" dirty="0">
                        <a:solidFill>
                          <a:srgbClr val="000000"/>
                        </a:solidFill>
                        <a:latin typeface="Calibri"/>
                      </a:endParaRPr>
                    </a:p>
                  </a:txBody>
                  <a:tcPr marL="9369" marR="9369" marT="9369" marB="0" anchor="b"/>
                </a:tc>
                <a:tc>
                  <a:txBody>
                    <a:bodyPr/>
                    <a:lstStyle/>
                    <a:p>
                      <a:pPr algn="l" fontAlgn="b"/>
                      <a:r>
                        <a:rPr lang="es-EC" sz="1100" u="none" strike="noStrike"/>
                        <a:t>AÑOS</a:t>
                      </a:r>
                      <a:endParaRPr lang="es-EC" sz="1100" b="1" i="0" u="none" strike="noStrike">
                        <a:solidFill>
                          <a:srgbClr val="000000"/>
                        </a:solidFill>
                        <a:latin typeface="Calibri"/>
                      </a:endParaRPr>
                    </a:p>
                  </a:txBody>
                  <a:tcPr marL="9369" marR="9369" marT="9369" marB="0" anchor="b"/>
                </a:tc>
                <a:tc>
                  <a:txBody>
                    <a:bodyPr/>
                    <a:lstStyle/>
                    <a:p>
                      <a:pPr algn="l" fontAlgn="b"/>
                      <a:r>
                        <a:rPr lang="es-EC" sz="1100" u="none" strike="noStrike" dirty="0"/>
                        <a:t>                     10 </a:t>
                      </a:r>
                      <a:endParaRPr lang="es-EC" sz="1100" b="1" i="0" u="none" strike="noStrike" dirty="0">
                        <a:solidFill>
                          <a:srgbClr val="000000"/>
                        </a:solidFill>
                        <a:latin typeface="Calibri"/>
                      </a:endParaRPr>
                    </a:p>
                  </a:txBody>
                  <a:tcPr marL="9369" marR="9369" marT="9369" marB="0" anchor="b"/>
                </a:tc>
                <a:tc>
                  <a:txBody>
                    <a:bodyPr/>
                    <a:lstStyle/>
                    <a:p>
                      <a:pPr algn="l" fontAlgn="b"/>
                      <a:r>
                        <a:rPr lang="es-EC" sz="1100" u="none" strike="noStrike" dirty="0"/>
                        <a:t> MESES </a:t>
                      </a:r>
                      <a:endParaRPr lang="es-EC" sz="1100" b="1" i="0" u="none" strike="noStrike" dirty="0">
                        <a:solidFill>
                          <a:srgbClr val="000000"/>
                        </a:solidFill>
                        <a:latin typeface="Calibri"/>
                      </a:endParaRPr>
                    </a:p>
                  </a:txBody>
                  <a:tcPr marL="9369" marR="9369" marT="9369" marB="0" anchor="b"/>
                </a:tc>
              </a:tr>
            </a:tbl>
          </a:graphicData>
        </a:graphic>
      </p:graphicFrame>
      <p:graphicFrame>
        <p:nvGraphicFramePr>
          <p:cNvPr id="7" name="6 Tabla"/>
          <p:cNvGraphicFramePr>
            <a:graphicFrameLocks noGrp="1"/>
          </p:cNvGraphicFramePr>
          <p:nvPr/>
        </p:nvGraphicFramePr>
        <p:xfrm>
          <a:off x="5148263" y="4437063"/>
          <a:ext cx="1968500" cy="524825"/>
        </p:xfrm>
        <a:graphic>
          <a:graphicData uri="http://schemas.openxmlformats.org/drawingml/2006/table">
            <a:tbl>
              <a:tblPr>
                <a:tableStyleId>{8A107856-5554-42FB-B03E-39F5DBC370BA}</a:tableStyleId>
              </a:tblPr>
              <a:tblGrid>
                <a:gridCol w="1206500"/>
                <a:gridCol w="762000"/>
              </a:tblGrid>
              <a:tr h="180020">
                <a:tc>
                  <a:txBody>
                    <a:bodyPr/>
                    <a:lstStyle/>
                    <a:p>
                      <a:pPr algn="l" fontAlgn="b"/>
                      <a:r>
                        <a:rPr lang="es-EC" sz="1100" u="none" strike="noStrike" dirty="0"/>
                        <a:t>BENFICIO/COSTO</a:t>
                      </a:r>
                      <a:endParaRPr lang="es-EC" sz="1100" b="0" i="0" u="none" strike="noStrike" dirty="0">
                        <a:solidFill>
                          <a:srgbClr val="000000"/>
                        </a:solidFill>
                        <a:latin typeface="Calibri"/>
                      </a:endParaRPr>
                    </a:p>
                  </a:txBody>
                  <a:tcPr marL="9525" marR="9525" marT="9525" marB="0" anchor="b"/>
                </a:tc>
                <a:tc>
                  <a:txBody>
                    <a:bodyPr/>
                    <a:lstStyle/>
                    <a:p>
                      <a:pPr algn="r" fontAlgn="b"/>
                      <a:r>
                        <a:rPr lang="es-EC" sz="1100" u="none" strike="noStrike"/>
                        <a:t>0,57</a:t>
                      </a:r>
                      <a:endParaRPr lang="es-EC" sz="1100" b="0" i="0" u="none" strike="noStrike">
                        <a:solidFill>
                          <a:srgbClr val="000000"/>
                        </a:solidFill>
                        <a:latin typeface="Calibri"/>
                      </a:endParaRPr>
                    </a:p>
                  </a:txBody>
                  <a:tcPr marL="9525" marR="9525" marT="9525" marB="0" anchor="b"/>
                </a:tc>
              </a:tr>
              <a:tr h="180020">
                <a:tc>
                  <a:txBody>
                    <a:bodyPr/>
                    <a:lstStyle/>
                    <a:p>
                      <a:pPr algn="l" fontAlgn="b"/>
                      <a:r>
                        <a:rPr lang="es-EC" sz="1100" u="none" strike="noStrike" dirty="0"/>
                        <a:t>COSTO/BENEFICIO</a:t>
                      </a:r>
                      <a:endParaRPr lang="es-EC" sz="1100" b="0" i="0" u="none" strike="noStrike" dirty="0">
                        <a:solidFill>
                          <a:srgbClr val="000000"/>
                        </a:solidFill>
                        <a:latin typeface="Calibri"/>
                      </a:endParaRPr>
                    </a:p>
                  </a:txBody>
                  <a:tcPr marL="9525" marR="9525" marT="9525" marB="0" anchor="b"/>
                </a:tc>
                <a:tc>
                  <a:txBody>
                    <a:bodyPr/>
                    <a:lstStyle/>
                    <a:p>
                      <a:pPr algn="r" fontAlgn="b"/>
                      <a:r>
                        <a:rPr lang="es-EC" sz="1100" u="none" strike="noStrike" dirty="0"/>
                        <a:t>1,77</a:t>
                      </a:r>
                      <a:endParaRPr lang="es-EC" sz="1100" b="0" i="0" u="none" strike="noStrike" dirty="0">
                        <a:solidFill>
                          <a:srgbClr val="000000"/>
                        </a:solidFill>
                        <a:latin typeface="Calibri"/>
                      </a:endParaRPr>
                    </a:p>
                  </a:txBody>
                  <a:tcPr marL="9525" marR="9525" marT="9525" marB="0" anchor="b"/>
                </a:tc>
              </a:tr>
            </a:tbl>
          </a:graphicData>
        </a:graphic>
      </p:graphicFrame>
      <p:graphicFrame>
        <p:nvGraphicFramePr>
          <p:cNvPr id="8" name="7 Tabla"/>
          <p:cNvGraphicFramePr>
            <a:graphicFrameLocks noGrp="1"/>
          </p:cNvGraphicFramePr>
          <p:nvPr/>
        </p:nvGraphicFramePr>
        <p:xfrm>
          <a:off x="2771775" y="5229225"/>
          <a:ext cx="1656184" cy="792088"/>
        </p:xfrm>
        <a:graphic>
          <a:graphicData uri="http://schemas.openxmlformats.org/drawingml/2006/table">
            <a:tbl>
              <a:tblPr>
                <a:tableStyleId>{22838BEF-8BB2-4498-84A7-C5851F593DF1}</a:tableStyleId>
              </a:tblPr>
              <a:tblGrid>
                <a:gridCol w="928103"/>
                <a:gridCol w="728081"/>
              </a:tblGrid>
              <a:tr h="252028">
                <a:tc>
                  <a:txBody>
                    <a:bodyPr/>
                    <a:lstStyle/>
                    <a:p>
                      <a:pPr algn="l" fontAlgn="b"/>
                      <a:r>
                        <a:rPr lang="es-EC" sz="1100" u="none" strike="noStrike" dirty="0"/>
                        <a:t>ACTIVO CORRIENTE</a:t>
                      </a:r>
                      <a:endParaRPr lang="es-EC" sz="1100" b="0" i="0" u="none" strike="noStrike" dirty="0">
                        <a:solidFill>
                          <a:srgbClr val="000000"/>
                        </a:solidFill>
                        <a:latin typeface="Calibri"/>
                      </a:endParaRPr>
                    </a:p>
                  </a:txBody>
                  <a:tcPr marL="9525" marR="9525" marT="9525" marB="0" anchor="b"/>
                </a:tc>
                <a:tc>
                  <a:txBody>
                    <a:bodyPr/>
                    <a:lstStyle/>
                    <a:p>
                      <a:pPr algn="r" fontAlgn="ctr"/>
                      <a:r>
                        <a:rPr lang="es-EC" sz="1100" u="none" strike="noStrike" dirty="0"/>
                        <a:t>44460,7</a:t>
                      </a:r>
                      <a:endParaRPr lang="es-EC" sz="1100" b="0" i="0" u="none" strike="noStrike" dirty="0">
                        <a:solidFill>
                          <a:srgbClr val="000000"/>
                        </a:solidFill>
                        <a:latin typeface="Calibri"/>
                      </a:endParaRPr>
                    </a:p>
                  </a:txBody>
                  <a:tcPr marL="9525" marR="9525" marT="9525" marB="0" anchor="ctr"/>
                </a:tc>
              </a:tr>
              <a:tr h="447283">
                <a:tc>
                  <a:txBody>
                    <a:bodyPr/>
                    <a:lstStyle/>
                    <a:p>
                      <a:pPr algn="l" fontAlgn="b"/>
                      <a:r>
                        <a:rPr lang="es-EC" sz="1100" u="none" strike="noStrike"/>
                        <a:t>PASIVO CORRIENTE</a:t>
                      </a:r>
                      <a:endParaRPr lang="es-EC" sz="1100" b="0" i="0" u="none" strike="noStrike">
                        <a:solidFill>
                          <a:srgbClr val="000000"/>
                        </a:solidFill>
                        <a:latin typeface="Calibri"/>
                      </a:endParaRPr>
                    </a:p>
                  </a:txBody>
                  <a:tcPr marL="9525" marR="9525" marT="9525" marB="0" anchor="b"/>
                </a:tc>
                <a:tc>
                  <a:txBody>
                    <a:bodyPr/>
                    <a:lstStyle/>
                    <a:p>
                      <a:pPr algn="r" fontAlgn="ctr"/>
                      <a:r>
                        <a:rPr lang="es-EC" sz="1100" u="none" strike="noStrike" dirty="0"/>
                        <a:t>0</a:t>
                      </a:r>
                      <a:endParaRPr lang="es-EC" sz="1100" b="0" i="0" u="none" strike="noStrike" dirty="0">
                        <a:solidFill>
                          <a:srgbClr val="000000"/>
                        </a:solidFill>
                        <a:latin typeface="Calibri"/>
                      </a:endParaRPr>
                    </a:p>
                  </a:txBody>
                  <a:tcPr marL="9525" marR="9525" marT="9525" marB="0" anchor="ctr"/>
                </a:tc>
              </a:tr>
            </a:tbl>
          </a:graphicData>
        </a:graphic>
      </p:graphicFrame>
      <p:graphicFrame>
        <p:nvGraphicFramePr>
          <p:cNvPr id="9" name="8 Tabla"/>
          <p:cNvGraphicFramePr>
            <a:graphicFrameLocks noGrp="1"/>
          </p:cNvGraphicFramePr>
          <p:nvPr/>
        </p:nvGraphicFramePr>
        <p:xfrm>
          <a:off x="5076825" y="5229225"/>
          <a:ext cx="2304255" cy="864096"/>
        </p:xfrm>
        <a:graphic>
          <a:graphicData uri="http://schemas.openxmlformats.org/drawingml/2006/table">
            <a:tbl>
              <a:tblPr>
                <a:tableStyleId>{22838BEF-8BB2-4498-84A7-C5851F593DF1}</a:tableStyleId>
              </a:tblPr>
              <a:tblGrid>
                <a:gridCol w="909162"/>
                <a:gridCol w="713222"/>
                <a:gridCol w="681871"/>
              </a:tblGrid>
              <a:tr h="432048">
                <a:tc>
                  <a:txBody>
                    <a:bodyPr/>
                    <a:lstStyle/>
                    <a:p>
                      <a:pPr algn="l" fontAlgn="b"/>
                      <a:r>
                        <a:rPr lang="es-EC" sz="1100" u="none" strike="noStrike" dirty="0"/>
                        <a:t>UTILIDAD NETA</a:t>
                      </a:r>
                      <a:endParaRPr lang="es-EC" sz="1100" b="0" i="0" u="none" strike="noStrike" dirty="0">
                        <a:solidFill>
                          <a:srgbClr val="000000"/>
                        </a:solidFill>
                        <a:latin typeface="Calibri"/>
                      </a:endParaRPr>
                    </a:p>
                  </a:txBody>
                  <a:tcPr marL="9525" marR="9525" marT="9525" marB="0" anchor="b"/>
                </a:tc>
                <a:tc>
                  <a:txBody>
                    <a:bodyPr/>
                    <a:lstStyle/>
                    <a:p>
                      <a:pPr algn="l" fontAlgn="b"/>
                      <a:r>
                        <a:rPr lang="es-EC" sz="1100" u="none" strike="noStrike" dirty="0"/>
                        <a:t>      103.355,12 </a:t>
                      </a:r>
                      <a:endParaRPr lang="es-EC" sz="1100" b="0" i="0" u="none" strike="noStrike" dirty="0">
                        <a:solidFill>
                          <a:srgbClr val="000000"/>
                        </a:solidFill>
                        <a:latin typeface="Calibri"/>
                      </a:endParaRPr>
                    </a:p>
                  </a:txBody>
                  <a:tcPr marL="9525" marR="9525" marT="9525" marB="0" anchor="b"/>
                </a:tc>
                <a:tc rowSpan="2">
                  <a:txBody>
                    <a:bodyPr/>
                    <a:lstStyle/>
                    <a:p>
                      <a:pPr algn="ctr" fontAlgn="ctr"/>
                      <a:r>
                        <a:rPr lang="es-EC" sz="1100" u="none" strike="noStrike" dirty="0" smtClean="0"/>
                        <a:t>0,57</a:t>
                      </a:r>
                      <a:endParaRPr lang="es-EC" sz="1100" b="0" i="0" u="none" strike="noStrike" dirty="0">
                        <a:solidFill>
                          <a:srgbClr val="000000"/>
                        </a:solidFill>
                        <a:latin typeface="Calibri"/>
                      </a:endParaRPr>
                    </a:p>
                  </a:txBody>
                  <a:tcPr marL="9525" marR="9525" marT="9525" marB="0" anchor="ctr"/>
                </a:tc>
              </a:tr>
              <a:tr h="432048">
                <a:tc>
                  <a:txBody>
                    <a:bodyPr/>
                    <a:lstStyle/>
                    <a:p>
                      <a:pPr algn="l" fontAlgn="b"/>
                      <a:r>
                        <a:rPr lang="es-EC" sz="1100" u="none" strike="noStrike" dirty="0"/>
                        <a:t>TOTAL ACTIVOS</a:t>
                      </a:r>
                      <a:endParaRPr lang="es-EC" sz="1100" b="0" i="0" u="none" strike="noStrike" dirty="0">
                        <a:solidFill>
                          <a:srgbClr val="000000"/>
                        </a:solidFill>
                        <a:latin typeface="Calibri"/>
                      </a:endParaRPr>
                    </a:p>
                  </a:txBody>
                  <a:tcPr marL="9525" marR="9525" marT="9525" marB="0" anchor="b"/>
                </a:tc>
                <a:tc>
                  <a:txBody>
                    <a:bodyPr/>
                    <a:lstStyle/>
                    <a:p>
                      <a:pPr algn="r" fontAlgn="b"/>
                      <a:r>
                        <a:rPr lang="es-EC" sz="1100" u="none" strike="noStrike" dirty="0"/>
                        <a:t>182.510,77</a:t>
                      </a:r>
                      <a:endParaRPr lang="es-EC" sz="1100" b="0" i="0" u="none" strike="noStrike" dirty="0">
                        <a:solidFill>
                          <a:srgbClr val="000000"/>
                        </a:solidFill>
                        <a:latin typeface="Calibri"/>
                      </a:endParaRPr>
                    </a:p>
                  </a:txBody>
                  <a:tcPr marL="9525" marR="9525" marT="9525" marB="0" anchor="b"/>
                </a:tc>
                <a:tc vMerge="1">
                  <a:txBody>
                    <a:bodyPr/>
                    <a:lstStyle/>
                    <a:p>
                      <a:endParaRPr lang="es-EC"/>
                    </a:p>
                  </a:txBody>
                  <a:tcPr/>
                </a:tc>
              </a:tr>
            </a:tbl>
          </a:graphicData>
        </a:graphic>
      </p:graphicFrame>
      <p:sp>
        <p:nvSpPr>
          <p:cNvPr id="10" name="9 Llamada de flecha a la derecha"/>
          <p:cNvSpPr/>
          <p:nvPr/>
        </p:nvSpPr>
        <p:spPr>
          <a:xfrm>
            <a:off x="1043608" y="5373216"/>
            <a:ext cx="1728192" cy="504056"/>
          </a:xfrm>
          <a:prstGeom prst="rightArrowCallou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000" dirty="0">
                <a:latin typeface="Arial" pitchFamily="34" charset="0"/>
                <a:cs typeface="Arial" pitchFamily="34" charset="0"/>
              </a:rPr>
              <a:t>Apalancamiento</a:t>
            </a:r>
          </a:p>
        </p:txBody>
      </p:sp>
      <p:sp>
        <p:nvSpPr>
          <p:cNvPr id="11" name="10 Llamada de flecha a la izquierda"/>
          <p:cNvSpPr/>
          <p:nvPr/>
        </p:nvSpPr>
        <p:spPr>
          <a:xfrm>
            <a:off x="7452320" y="5301208"/>
            <a:ext cx="1440160" cy="648072"/>
          </a:xfrm>
          <a:prstGeom prst="leftArrowCallou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000" dirty="0">
                <a:latin typeface="Arial" pitchFamily="34" charset="0"/>
                <a:cs typeface="Arial" pitchFamily="34" charset="0"/>
              </a:rPr>
              <a:t>Rendimiento / inversión</a:t>
            </a:r>
          </a:p>
        </p:txBody>
      </p:sp>
      <p:pic>
        <p:nvPicPr>
          <p:cNvPr id="12" name="Picture 4" descr="https://cristianpebu.files.wordpress.com/2014/08/camayoc.png"/>
          <p:cNvPicPr>
            <a:picLocks noChangeAspect="1" noChangeArrowheads="1"/>
          </p:cNvPicPr>
          <p:nvPr/>
        </p:nvPicPr>
        <p:blipFill>
          <a:blip r:embed="rId2"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13" name="12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00163" y="439738"/>
            <a:ext cx="7772400" cy="793750"/>
          </a:xfrm>
        </p:spPr>
        <p:txBody>
          <a:bodyPr/>
          <a:lstStyle/>
          <a:p>
            <a:pPr eaLnBrk="1" hangingPunct="1">
              <a:defRPr/>
            </a:pPr>
            <a:r>
              <a:rPr lang="es-EC" sz="4000" dirty="0" smtClean="0"/>
              <a:t>PUNTO DE EQUILIBRIO</a:t>
            </a:r>
            <a:endParaRPr lang="es-EC" sz="4000" dirty="0"/>
          </a:p>
        </p:txBody>
      </p:sp>
      <p:pic>
        <p:nvPicPr>
          <p:cNvPr id="1025" name="Picture 1"/>
          <p:cNvPicPr>
            <a:picLocks noChangeAspect="1" noChangeArrowheads="1"/>
          </p:cNvPicPr>
          <p:nvPr/>
        </p:nvPicPr>
        <p:blipFill>
          <a:blip r:embed="rId2" cstate="print"/>
          <a:srcRect l="6389" t="30141" r="57480" b="35407"/>
          <a:stretch>
            <a:fillRect/>
          </a:stretch>
        </p:blipFill>
        <p:spPr bwMode="auto">
          <a:xfrm>
            <a:off x="1331913" y="1844675"/>
            <a:ext cx="4679950" cy="2520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5 Tabla"/>
          <p:cNvGraphicFramePr>
            <a:graphicFrameLocks noGrp="1"/>
          </p:cNvGraphicFramePr>
          <p:nvPr/>
        </p:nvGraphicFramePr>
        <p:xfrm>
          <a:off x="6804025" y="2744788"/>
          <a:ext cx="1651000" cy="648072"/>
        </p:xfrm>
        <a:graphic>
          <a:graphicData uri="http://schemas.openxmlformats.org/drawingml/2006/table">
            <a:tbl>
              <a:tblPr>
                <a:tableStyleId>{22838BEF-8BB2-4498-84A7-C5851F593DF1}</a:tableStyleId>
              </a:tblPr>
              <a:tblGrid>
                <a:gridCol w="876300"/>
                <a:gridCol w="774700"/>
              </a:tblGrid>
              <a:tr h="252028">
                <a:tc>
                  <a:txBody>
                    <a:bodyPr/>
                    <a:lstStyle/>
                    <a:p>
                      <a:pPr algn="l" fontAlgn="b"/>
                      <a:r>
                        <a:rPr lang="es-EC" sz="1100" u="none" strike="noStrike" dirty="0"/>
                        <a:t>USD</a:t>
                      </a:r>
                      <a:endParaRPr lang="es-EC" sz="1100" b="0" i="0" u="none" strike="noStrike" dirty="0">
                        <a:solidFill>
                          <a:srgbClr val="000000"/>
                        </a:solidFill>
                        <a:latin typeface="Calibri"/>
                      </a:endParaRPr>
                    </a:p>
                  </a:txBody>
                  <a:tcPr marL="9525" marR="9525" marT="9525" marB="0" anchor="b"/>
                </a:tc>
                <a:tc>
                  <a:txBody>
                    <a:bodyPr/>
                    <a:lstStyle/>
                    <a:p>
                      <a:pPr algn="r" fontAlgn="b"/>
                      <a:r>
                        <a:rPr lang="es-EC" sz="1100" u="none" strike="noStrike"/>
                        <a:t>483.016,96</a:t>
                      </a:r>
                      <a:endParaRPr lang="es-EC" sz="1100" b="0" i="0" u="none" strike="noStrike">
                        <a:solidFill>
                          <a:srgbClr val="000000"/>
                        </a:solidFill>
                        <a:latin typeface="Calibri"/>
                      </a:endParaRPr>
                    </a:p>
                  </a:txBody>
                  <a:tcPr marL="9525" marR="9525" marT="9525" marB="0" anchor="b"/>
                </a:tc>
              </a:tr>
              <a:tr h="396044">
                <a:tc>
                  <a:txBody>
                    <a:bodyPr/>
                    <a:lstStyle/>
                    <a:p>
                      <a:pPr algn="l" fontAlgn="b"/>
                      <a:r>
                        <a:rPr lang="es-EC" sz="1100" u="none" strike="noStrike"/>
                        <a:t>CANTIDAD</a:t>
                      </a:r>
                      <a:endParaRPr lang="es-EC" sz="1100" b="0" i="0" u="none" strike="noStrike">
                        <a:solidFill>
                          <a:srgbClr val="000000"/>
                        </a:solidFill>
                        <a:latin typeface="Calibri"/>
                      </a:endParaRPr>
                    </a:p>
                  </a:txBody>
                  <a:tcPr marL="9525" marR="9525" marT="9525" marB="0" anchor="b"/>
                </a:tc>
                <a:tc>
                  <a:txBody>
                    <a:bodyPr/>
                    <a:lstStyle/>
                    <a:p>
                      <a:pPr algn="r" fontAlgn="b"/>
                      <a:r>
                        <a:rPr lang="es-EC" sz="1100" u="none" strike="noStrike" dirty="0" smtClean="0"/>
                        <a:t>132.113,92</a:t>
                      </a:r>
                      <a:endParaRPr lang="es-EC" sz="1100" b="0" i="0" u="none" strike="noStrike" dirty="0">
                        <a:solidFill>
                          <a:srgbClr val="000000"/>
                        </a:solidFill>
                        <a:latin typeface="Calibri"/>
                      </a:endParaRPr>
                    </a:p>
                  </a:txBody>
                  <a:tcPr marL="9525" marR="9525" marT="9525" marB="0" anchor="b"/>
                </a:tc>
              </a:tr>
            </a:tbl>
          </a:graphicData>
        </a:graphic>
      </p:graphicFrame>
      <p:sp>
        <p:nvSpPr>
          <p:cNvPr id="7" name="6 Flecha derecha"/>
          <p:cNvSpPr/>
          <p:nvPr/>
        </p:nvSpPr>
        <p:spPr>
          <a:xfrm>
            <a:off x="6228184" y="2996952"/>
            <a:ext cx="540060" cy="216024"/>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EC"/>
          </a:p>
        </p:txBody>
      </p:sp>
      <p:sp>
        <p:nvSpPr>
          <p:cNvPr id="8" name="7 Rectángulo"/>
          <p:cNvSpPr/>
          <p:nvPr/>
        </p:nvSpPr>
        <p:spPr>
          <a:xfrm>
            <a:off x="1547664" y="5013176"/>
            <a:ext cx="6408712" cy="7920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sz="1200" dirty="0"/>
              <a:t>El punto de equilibrio es de $ 483.016,96 Lo que significa que para el año 2 se puede llegar a una proporción  igual, en donde no se gana ni se pierde  donde se logra vender 132.113,92</a:t>
            </a:r>
            <a:endParaRPr lang="es-EC" dirty="0"/>
          </a:p>
        </p:txBody>
      </p:sp>
      <p:pic>
        <p:nvPicPr>
          <p:cNvPr id="9" name="Picture 4" descr="https://cristianpebu.files.wordpress.com/2014/08/camayoc.png"/>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10" name="9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6013" y="620713"/>
            <a:ext cx="8229600" cy="431800"/>
          </a:xfrm>
        </p:spPr>
        <p:txBody>
          <a:bodyPr>
            <a:noAutofit/>
          </a:bodyPr>
          <a:lstStyle/>
          <a:p>
            <a:pPr eaLnBrk="1" hangingPunct="1">
              <a:defRPr/>
            </a:pPr>
            <a:r>
              <a:rPr lang="es-EC" sz="2800" b="1" dirty="0" smtClean="0"/>
              <a:t>RESUMEN EVALUACIÓN FINANCIERA</a:t>
            </a:r>
            <a:endParaRPr lang="es-EC" sz="2800" b="1" dirty="0"/>
          </a:p>
        </p:txBody>
      </p:sp>
      <p:graphicFrame>
        <p:nvGraphicFramePr>
          <p:cNvPr id="5" name="4 Tabla"/>
          <p:cNvGraphicFramePr>
            <a:graphicFrameLocks noGrp="1"/>
          </p:cNvGraphicFramePr>
          <p:nvPr/>
        </p:nvGraphicFramePr>
        <p:xfrm>
          <a:off x="1403350" y="1682750"/>
          <a:ext cx="6984776" cy="3402004"/>
        </p:xfrm>
        <a:graphic>
          <a:graphicData uri="http://schemas.openxmlformats.org/drawingml/2006/table">
            <a:tbl>
              <a:tblPr>
                <a:tableStyleId>{8A107856-5554-42FB-B03E-39F5DBC370BA}</a:tableStyleId>
              </a:tblPr>
              <a:tblGrid>
                <a:gridCol w="1626717"/>
                <a:gridCol w="4255199"/>
                <a:gridCol w="551430"/>
                <a:gridCol w="551430"/>
              </a:tblGrid>
              <a:tr h="0">
                <a:tc rowSpan="2">
                  <a:txBody>
                    <a:bodyPr/>
                    <a:lstStyle/>
                    <a:p>
                      <a:pPr algn="ctr" fontAlgn="ctr"/>
                      <a:r>
                        <a:rPr lang="es-EC" sz="1600" b="1" u="none" strike="noStrike" dirty="0"/>
                        <a:t>INDICADORES</a:t>
                      </a:r>
                      <a:endParaRPr lang="es-EC" sz="1600" b="1" i="0" u="none" strike="noStrike" dirty="0">
                        <a:solidFill>
                          <a:srgbClr val="000000"/>
                        </a:solidFill>
                        <a:latin typeface="Arial" pitchFamily="34" charset="0"/>
                        <a:cs typeface="Arial" pitchFamily="34" charset="0"/>
                      </a:endParaRPr>
                    </a:p>
                  </a:txBody>
                  <a:tcPr marL="6016" marR="6016" marT="6016" marB="0" anchor="ctr">
                    <a:solidFill>
                      <a:schemeClr val="accent2">
                        <a:lumMod val="75000"/>
                      </a:schemeClr>
                    </a:solidFill>
                  </a:tcPr>
                </a:tc>
                <a:tc rowSpan="2">
                  <a:txBody>
                    <a:bodyPr/>
                    <a:lstStyle/>
                    <a:p>
                      <a:pPr algn="ctr" fontAlgn="ctr"/>
                      <a:r>
                        <a:rPr lang="es-EC" sz="1400" b="1" u="none" strike="noStrike" dirty="0"/>
                        <a:t>RESULTADO</a:t>
                      </a:r>
                      <a:endParaRPr lang="es-EC" sz="1400" b="1" i="0" u="none" strike="noStrike" dirty="0">
                        <a:solidFill>
                          <a:srgbClr val="000000"/>
                        </a:solidFill>
                        <a:latin typeface="Arial" pitchFamily="34" charset="0"/>
                        <a:cs typeface="Arial" pitchFamily="34" charset="0"/>
                      </a:endParaRPr>
                    </a:p>
                  </a:txBody>
                  <a:tcPr marL="6016" marR="6016" marT="6016" marB="0" anchor="ctr">
                    <a:solidFill>
                      <a:schemeClr val="accent2">
                        <a:lumMod val="75000"/>
                      </a:schemeClr>
                    </a:solidFill>
                  </a:tcPr>
                </a:tc>
                <a:tc gridSpan="2">
                  <a:txBody>
                    <a:bodyPr/>
                    <a:lstStyle/>
                    <a:p>
                      <a:pPr algn="ctr" fontAlgn="b"/>
                      <a:r>
                        <a:rPr lang="es-EC" sz="1050" b="1" u="none" strike="noStrike" dirty="0"/>
                        <a:t>FACTIBILIDAD </a:t>
                      </a:r>
                      <a:endParaRPr lang="es-EC" sz="1050" b="1" i="0" u="none" strike="noStrike" dirty="0">
                        <a:solidFill>
                          <a:srgbClr val="000000"/>
                        </a:solidFill>
                        <a:latin typeface="Arial" pitchFamily="34" charset="0"/>
                        <a:cs typeface="Arial" pitchFamily="34" charset="0"/>
                      </a:endParaRPr>
                    </a:p>
                  </a:txBody>
                  <a:tcPr marL="6016" marR="6016" marT="6016" marB="0" anchor="b">
                    <a:solidFill>
                      <a:schemeClr val="accent2">
                        <a:lumMod val="75000"/>
                      </a:schemeClr>
                    </a:solidFill>
                  </a:tcPr>
                </a:tc>
                <a:tc hMerge="1">
                  <a:txBody>
                    <a:bodyPr/>
                    <a:lstStyle/>
                    <a:p>
                      <a:endParaRPr lang="es-EC"/>
                    </a:p>
                  </a:txBody>
                  <a:tcPr/>
                </a:tc>
              </a:tr>
              <a:tr h="303862">
                <a:tc vMerge="1">
                  <a:txBody>
                    <a:bodyPr/>
                    <a:lstStyle/>
                    <a:p>
                      <a:endParaRPr lang="es-EC"/>
                    </a:p>
                  </a:txBody>
                  <a:tcPr/>
                </a:tc>
                <a:tc vMerge="1">
                  <a:txBody>
                    <a:bodyPr/>
                    <a:lstStyle/>
                    <a:p>
                      <a:endParaRPr lang="es-EC"/>
                    </a:p>
                  </a:txBody>
                  <a:tcPr/>
                </a:tc>
                <a:tc>
                  <a:txBody>
                    <a:bodyPr/>
                    <a:lstStyle/>
                    <a:p>
                      <a:pPr algn="ctr" fontAlgn="b"/>
                      <a:r>
                        <a:rPr lang="es-EC" sz="1400" b="1" u="none" strike="noStrike" dirty="0"/>
                        <a:t>SI </a:t>
                      </a:r>
                      <a:endParaRPr lang="es-EC" sz="1400" b="1" i="0" u="none" strike="noStrike" dirty="0">
                        <a:solidFill>
                          <a:srgbClr val="000000"/>
                        </a:solidFill>
                        <a:latin typeface="Arial" pitchFamily="34" charset="0"/>
                        <a:cs typeface="Arial" pitchFamily="34" charset="0"/>
                      </a:endParaRPr>
                    </a:p>
                  </a:txBody>
                  <a:tcPr marL="6016" marR="6016" marT="6016" marB="0" anchor="b">
                    <a:solidFill>
                      <a:schemeClr val="accent2">
                        <a:lumMod val="75000"/>
                      </a:schemeClr>
                    </a:solidFill>
                  </a:tcPr>
                </a:tc>
                <a:tc>
                  <a:txBody>
                    <a:bodyPr/>
                    <a:lstStyle/>
                    <a:p>
                      <a:pPr algn="ctr" fontAlgn="b"/>
                      <a:r>
                        <a:rPr lang="es-EC" sz="1400" b="1" u="none" strike="noStrike" dirty="0"/>
                        <a:t>NO</a:t>
                      </a:r>
                      <a:endParaRPr lang="es-EC" sz="1400" b="1" i="0" u="none" strike="noStrike" dirty="0">
                        <a:solidFill>
                          <a:srgbClr val="000000"/>
                        </a:solidFill>
                        <a:latin typeface="Arial" pitchFamily="34" charset="0"/>
                        <a:cs typeface="Arial" pitchFamily="34" charset="0"/>
                      </a:endParaRPr>
                    </a:p>
                  </a:txBody>
                  <a:tcPr marL="6016" marR="6016" marT="6016" marB="0" anchor="b">
                    <a:solidFill>
                      <a:schemeClr val="accent2">
                        <a:lumMod val="75000"/>
                      </a:schemeClr>
                    </a:solidFill>
                  </a:tcPr>
                </a:tc>
              </a:tr>
              <a:tr h="303862">
                <a:tc>
                  <a:txBody>
                    <a:bodyPr/>
                    <a:lstStyle/>
                    <a:p>
                      <a:pPr algn="l" fontAlgn="b"/>
                      <a:r>
                        <a:rPr lang="es-EC" sz="1400" b="1" u="none" strike="noStrike" dirty="0"/>
                        <a:t>Valor Actual Neto</a:t>
                      </a:r>
                      <a:endParaRPr lang="es-EC" sz="1400" b="1" i="0" u="none" strike="noStrike" dirty="0">
                        <a:solidFill>
                          <a:srgbClr val="000000"/>
                        </a:solidFill>
                        <a:latin typeface="Arial"/>
                      </a:endParaRPr>
                    </a:p>
                  </a:txBody>
                  <a:tcPr marL="6016" marR="6016" marT="6016" marB="0" anchor="b"/>
                </a:tc>
                <a:tc>
                  <a:txBody>
                    <a:bodyPr/>
                    <a:lstStyle/>
                    <a:p>
                      <a:pPr algn="l" fontAlgn="b"/>
                      <a:r>
                        <a:rPr lang="es-EC" sz="1400" u="none" strike="noStrike"/>
                        <a:t>El VAN es positivo</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a:t>X</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dirty="0"/>
                        <a:t> </a:t>
                      </a:r>
                      <a:endParaRPr lang="es-EC" sz="1400" b="0" i="0" u="none" strike="noStrike" dirty="0">
                        <a:solidFill>
                          <a:srgbClr val="000000"/>
                        </a:solidFill>
                        <a:latin typeface="Arial"/>
                      </a:endParaRPr>
                    </a:p>
                  </a:txBody>
                  <a:tcPr marL="6016" marR="6016" marT="6016" marB="0" anchor="b"/>
                </a:tc>
              </a:tr>
              <a:tr h="303862">
                <a:tc>
                  <a:txBody>
                    <a:bodyPr/>
                    <a:lstStyle/>
                    <a:p>
                      <a:pPr algn="l" fontAlgn="b"/>
                      <a:r>
                        <a:rPr lang="es-EC" sz="1400" b="1" u="none" strike="noStrike" dirty="0"/>
                        <a:t>Tasa Interna de Retorno</a:t>
                      </a:r>
                      <a:endParaRPr lang="es-EC" sz="1400" b="1" i="0" u="none" strike="noStrike" dirty="0">
                        <a:solidFill>
                          <a:srgbClr val="000000"/>
                        </a:solidFill>
                        <a:latin typeface="Arial"/>
                      </a:endParaRPr>
                    </a:p>
                  </a:txBody>
                  <a:tcPr marL="6016" marR="6016" marT="6016" marB="0" anchor="b"/>
                </a:tc>
                <a:tc>
                  <a:txBody>
                    <a:bodyPr/>
                    <a:lstStyle/>
                    <a:p>
                      <a:pPr algn="l" fontAlgn="b"/>
                      <a:r>
                        <a:rPr lang="es-EC" sz="1400" u="none" strike="noStrike"/>
                        <a:t>La TIR es superior a la Tasa de Descuento</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a:t>X</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a:t> </a:t>
                      </a:r>
                      <a:endParaRPr lang="es-EC" sz="1400" b="0" i="0" u="none" strike="noStrike">
                        <a:solidFill>
                          <a:srgbClr val="000000"/>
                        </a:solidFill>
                        <a:latin typeface="Arial"/>
                      </a:endParaRPr>
                    </a:p>
                  </a:txBody>
                  <a:tcPr marL="6016" marR="6016" marT="6016" marB="0" anchor="b"/>
                </a:tc>
              </a:tr>
              <a:tr h="303862">
                <a:tc>
                  <a:txBody>
                    <a:bodyPr/>
                    <a:lstStyle/>
                    <a:p>
                      <a:pPr algn="l" fontAlgn="b"/>
                      <a:r>
                        <a:rPr lang="es-EC" sz="1400" b="1" u="none" strike="noStrike"/>
                        <a:t>Flujo de efectivo</a:t>
                      </a:r>
                      <a:endParaRPr lang="es-EC" sz="1400" b="1" i="0" u="none" strike="noStrike">
                        <a:solidFill>
                          <a:srgbClr val="000000"/>
                        </a:solidFill>
                        <a:latin typeface="Arial"/>
                      </a:endParaRPr>
                    </a:p>
                  </a:txBody>
                  <a:tcPr marL="6016" marR="6016" marT="6016" marB="0" anchor="b"/>
                </a:tc>
                <a:tc>
                  <a:txBody>
                    <a:bodyPr/>
                    <a:lstStyle/>
                    <a:p>
                      <a:pPr algn="l" fontAlgn="b"/>
                      <a:r>
                        <a:rPr lang="es-EC" sz="1400" u="none" strike="noStrike" dirty="0"/>
                        <a:t>El proyecto no tiene flujo negativo en ningún período</a:t>
                      </a:r>
                      <a:endParaRPr lang="es-EC" sz="1400" b="0" i="0" u="none" strike="noStrike" dirty="0">
                        <a:solidFill>
                          <a:srgbClr val="000000"/>
                        </a:solidFill>
                        <a:latin typeface="Arial"/>
                      </a:endParaRPr>
                    </a:p>
                  </a:txBody>
                  <a:tcPr marL="6016" marR="6016" marT="6016" marB="0" anchor="b"/>
                </a:tc>
                <a:tc>
                  <a:txBody>
                    <a:bodyPr/>
                    <a:lstStyle/>
                    <a:p>
                      <a:pPr algn="l" fontAlgn="b"/>
                      <a:r>
                        <a:rPr lang="es-EC" sz="1400" u="none" strike="noStrike"/>
                        <a:t>X</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a:t> </a:t>
                      </a:r>
                      <a:endParaRPr lang="es-EC" sz="1400" b="0" i="0" u="none" strike="noStrike">
                        <a:solidFill>
                          <a:srgbClr val="000000"/>
                        </a:solidFill>
                        <a:latin typeface="Arial"/>
                      </a:endParaRPr>
                    </a:p>
                  </a:txBody>
                  <a:tcPr marL="6016" marR="6016" marT="6016" marB="0" anchor="b"/>
                </a:tc>
              </a:tr>
              <a:tr h="593438">
                <a:tc>
                  <a:txBody>
                    <a:bodyPr/>
                    <a:lstStyle/>
                    <a:p>
                      <a:pPr algn="l" fontAlgn="b"/>
                      <a:r>
                        <a:rPr lang="es-EC" sz="1400" b="1" u="none" strike="noStrike" dirty="0"/>
                        <a:t>Capital de trabajo inicial</a:t>
                      </a:r>
                      <a:endParaRPr lang="es-EC" sz="1400" b="1" i="0" u="none" strike="noStrike" dirty="0">
                        <a:solidFill>
                          <a:srgbClr val="000000"/>
                        </a:solidFill>
                        <a:latin typeface="Arial"/>
                      </a:endParaRPr>
                    </a:p>
                  </a:txBody>
                  <a:tcPr marL="6016" marR="6016" marT="6016" marB="0" anchor="b"/>
                </a:tc>
                <a:tc>
                  <a:txBody>
                    <a:bodyPr/>
                    <a:lstStyle/>
                    <a:p>
                      <a:pPr algn="l" fontAlgn="b"/>
                      <a:r>
                        <a:rPr lang="es-EC" sz="1400" u="none" strike="noStrike" dirty="0"/>
                        <a:t>El capital de trabajo </a:t>
                      </a:r>
                      <a:r>
                        <a:rPr lang="es-EC" sz="1400" u="none" strike="noStrike" dirty="0" smtClean="0"/>
                        <a:t>pre operacional </a:t>
                      </a:r>
                      <a:r>
                        <a:rPr lang="es-EC" sz="1400" u="none" strike="noStrike" dirty="0"/>
                        <a:t>es positivo, el proyecto puede iniciar operaciones</a:t>
                      </a:r>
                      <a:endParaRPr lang="es-EC" sz="1400" b="0" i="0" u="none" strike="noStrike" dirty="0">
                        <a:solidFill>
                          <a:srgbClr val="000000"/>
                        </a:solidFill>
                        <a:latin typeface="Arial"/>
                      </a:endParaRPr>
                    </a:p>
                  </a:txBody>
                  <a:tcPr marL="6016" marR="6016" marT="6016" marB="0" anchor="b"/>
                </a:tc>
                <a:tc>
                  <a:txBody>
                    <a:bodyPr/>
                    <a:lstStyle/>
                    <a:p>
                      <a:pPr algn="l" fontAlgn="b"/>
                      <a:r>
                        <a:rPr lang="es-EC" sz="1400" u="none" strike="noStrike"/>
                        <a:t>X</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a:t> </a:t>
                      </a:r>
                      <a:endParaRPr lang="es-EC" sz="1400" b="0" i="0" u="none" strike="noStrike">
                        <a:solidFill>
                          <a:srgbClr val="000000"/>
                        </a:solidFill>
                        <a:latin typeface="Arial"/>
                      </a:endParaRPr>
                    </a:p>
                  </a:txBody>
                  <a:tcPr marL="6016" marR="6016" marT="6016" marB="0" anchor="b"/>
                </a:tc>
              </a:tr>
              <a:tr h="303862">
                <a:tc>
                  <a:txBody>
                    <a:bodyPr/>
                    <a:lstStyle/>
                    <a:p>
                      <a:pPr algn="l" fontAlgn="b"/>
                      <a:r>
                        <a:rPr lang="es-EC" sz="1400" b="1" u="none" strike="noStrike" dirty="0"/>
                        <a:t>Apalancamiento inicial</a:t>
                      </a:r>
                      <a:endParaRPr lang="es-EC" sz="1400" b="1" i="0" u="none" strike="noStrike" dirty="0">
                        <a:solidFill>
                          <a:srgbClr val="000000"/>
                        </a:solidFill>
                        <a:latin typeface="Arial"/>
                      </a:endParaRPr>
                    </a:p>
                  </a:txBody>
                  <a:tcPr marL="6016" marR="6016" marT="6016" marB="0" anchor="b"/>
                </a:tc>
                <a:tc>
                  <a:txBody>
                    <a:bodyPr/>
                    <a:lstStyle/>
                    <a:p>
                      <a:pPr algn="l" fontAlgn="b"/>
                      <a:r>
                        <a:rPr lang="es-EC" sz="1400" u="none" strike="noStrike" dirty="0"/>
                        <a:t>El nivel de endeudamiento es adecuado</a:t>
                      </a:r>
                      <a:endParaRPr lang="es-EC" sz="1400" b="0" i="0" u="none" strike="noStrike" dirty="0">
                        <a:solidFill>
                          <a:srgbClr val="000000"/>
                        </a:solidFill>
                        <a:latin typeface="Arial"/>
                      </a:endParaRPr>
                    </a:p>
                  </a:txBody>
                  <a:tcPr marL="6016" marR="6016" marT="6016" marB="0" anchor="b"/>
                </a:tc>
                <a:tc>
                  <a:txBody>
                    <a:bodyPr/>
                    <a:lstStyle/>
                    <a:p>
                      <a:pPr algn="l" fontAlgn="b"/>
                      <a:r>
                        <a:rPr lang="es-EC" sz="1400" u="none" strike="noStrike"/>
                        <a:t>X</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a:t> </a:t>
                      </a:r>
                      <a:endParaRPr lang="es-EC" sz="1400" b="0" i="0" u="none" strike="noStrike">
                        <a:solidFill>
                          <a:srgbClr val="000000"/>
                        </a:solidFill>
                        <a:latin typeface="Arial"/>
                      </a:endParaRPr>
                    </a:p>
                  </a:txBody>
                  <a:tcPr marL="6016" marR="6016" marT="6016" marB="0" anchor="b"/>
                </a:tc>
              </a:tr>
              <a:tr h="303862">
                <a:tc>
                  <a:txBody>
                    <a:bodyPr/>
                    <a:lstStyle/>
                    <a:p>
                      <a:pPr algn="l" fontAlgn="b"/>
                      <a:r>
                        <a:rPr lang="es-EC" sz="1400" b="1" u="none" strike="noStrike" dirty="0"/>
                        <a:t>Coeficiente Beneficio/Costo</a:t>
                      </a:r>
                      <a:endParaRPr lang="es-EC" sz="1400" b="1" i="0" u="none" strike="noStrike" dirty="0">
                        <a:solidFill>
                          <a:srgbClr val="000000"/>
                        </a:solidFill>
                        <a:latin typeface="Arial"/>
                      </a:endParaRPr>
                    </a:p>
                  </a:txBody>
                  <a:tcPr marL="6016" marR="6016" marT="6016" marB="0" anchor="b"/>
                </a:tc>
                <a:tc>
                  <a:txBody>
                    <a:bodyPr/>
                    <a:lstStyle/>
                    <a:p>
                      <a:pPr algn="l" fontAlgn="b"/>
                      <a:r>
                        <a:rPr lang="es-EC" sz="1400" u="none" strike="noStrike" dirty="0"/>
                        <a:t>El Coeficiente Beneficio/Costo es superior a cero </a:t>
                      </a:r>
                      <a:endParaRPr lang="es-EC" sz="1400" b="0" i="0" u="none" strike="noStrike" dirty="0">
                        <a:solidFill>
                          <a:srgbClr val="000000"/>
                        </a:solidFill>
                        <a:latin typeface="Arial"/>
                      </a:endParaRPr>
                    </a:p>
                  </a:txBody>
                  <a:tcPr marL="6016" marR="6016" marT="6016" marB="0" anchor="b"/>
                </a:tc>
                <a:tc>
                  <a:txBody>
                    <a:bodyPr/>
                    <a:lstStyle/>
                    <a:p>
                      <a:pPr algn="l" fontAlgn="b"/>
                      <a:r>
                        <a:rPr lang="es-EC" sz="1400" u="none" strike="noStrike"/>
                        <a:t>X</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dirty="0"/>
                        <a:t> </a:t>
                      </a:r>
                      <a:endParaRPr lang="es-EC" sz="1400" b="0" i="0" u="none" strike="noStrike" dirty="0">
                        <a:solidFill>
                          <a:srgbClr val="000000"/>
                        </a:solidFill>
                        <a:latin typeface="Arial"/>
                      </a:endParaRPr>
                    </a:p>
                  </a:txBody>
                  <a:tcPr marL="6016" marR="6016" marT="6016" marB="0" anchor="b"/>
                </a:tc>
              </a:tr>
              <a:tr h="415108">
                <a:tc>
                  <a:txBody>
                    <a:bodyPr/>
                    <a:lstStyle/>
                    <a:p>
                      <a:pPr algn="l" fontAlgn="b"/>
                      <a:r>
                        <a:rPr lang="es-EC" sz="1400" b="1" u="none" strike="noStrike" dirty="0"/>
                        <a:t>Utilidad Neta</a:t>
                      </a:r>
                      <a:endParaRPr lang="es-EC" sz="1400" b="1" i="0" u="none" strike="noStrike" dirty="0">
                        <a:solidFill>
                          <a:srgbClr val="000000"/>
                        </a:solidFill>
                        <a:latin typeface="Arial"/>
                      </a:endParaRPr>
                    </a:p>
                  </a:txBody>
                  <a:tcPr marL="6016" marR="6016" marT="6016" marB="0" anchor="b"/>
                </a:tc>
                <a:tc>
                  <a:txBody>
                    <a:bodyPr/>
                    <a:lstStyle/>
                    <a:p>
                      <a:pPr algn="l" fontAlgn="b"/>
                      <a:r>
                        <a:rPr lang="es-EC" sz="1400" u="none" strike="noStrike"/>
                        <a:t>El proyecto presenta Utilidad Neta positiva, no tiene déficit en Flujo de Caja</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a:t>X</a:t>
                      </a:r>
                      <a:endParaRPr lang="es-EC" sz="1400" b="0" i="0" u="none" strike="noStrike">
                        <a:solidFill>
                          <a:srgbClr val="000000"/>
                        </a:solidFill>
                        <a:latin typeface="Arial"/>
                      </a:endParaRPr>
                    </a:p>
                  </a:txBody>
                  <a:tcPr marL="6016" marR="6016" marT="6016" marB="0" anchor="b"/>
                </a:tc>
                <a:tc>
                  <a:txBody>
                    <a:bodyPr/>
                    <a:lstStyle/>
                    <a:p>
                      <a:pPr algn="l" fontAlgn="b"/>
                      <a:r>
                        <a:rPr lang="es-EC" sz="1400" u="none" strike="noStrike" dirty="0"/>
                        <a:t> </a:t>
                      </a:r>
                      <a:endParaRPr lang="es-EC" sz="1400" b="0" i="0" u="none" strike="noStrike" dirty="0">
                        <a:solidFill>
                          <a:srgbClr val="000000"/>
                        </a:solidFill>
                        <a:latin typeface="Arial"/>
                      </a:endParaRPr>
                    </a:p>
                  </a:txBody>
                  <a:tcPr marL="6016" marR="6016" marT="6016" marB="0" anchor="b"/>
                </a:tc>
              </a:tr>
            </a:tbl>
          </a:graphicData>
        </a:graphic>
      </p:graphicFrame>
      <p:pic>
        <p:nvPicPr>
          <p:cNvPr id="4" name="Picture 4" descr="https://cristianpebu.files.wordpress.com/2014/08/camayoc.png">
            <a:hlinkClick r:id="rId2" action="ppaction://hlinksldjump"/>
          </p:cNvPr>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6" name="5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1187450" y="1268413"/>
            <a:ext cx="3240088" cy="4843462"/>
          </a:xfrm>
          <a:prstGeom prst="rect">
            <a:avLst/>
          </a:prstGeom>
          <a:ln/>
        </p:spPr>
        <p:style>
          <a:lnRef idx="2">
            <a:schemeClr val="accent5"/>
          </a:lnRef>
          <a:fillRef idx="1">
            <a:schemeClr val="lt1"/>
          </a:fillRef>
          <a:effectRef idx="0">
            <a:schemeClr val="accent5"/>
          </a:effectRef>
          <a:fontRef idx="minor">
            <a:schemeClr val="dk1"/>
          </a:fontRef>
        </p:style>
        <p:txBody>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defRPr/>
            </a:pPr>
            <a:r>
              <a:rPr lang="es-EC" sz="1600" dirty="0" smtClean="0"/>
              <a:t>El proyecto es aceptable y factible de acuerdo al estudio financiero realizado, se ha podido observar que el proyecto tiene ingresos significativos, con un periodo de recuperación de dos años diez meses, lo que significa que a partir de ese tiempo ya se puede contar con mayor flujo de efectivo e ingresos. </a:t>
            </a:r>
          </a:p>
          <a:p>
            <a:pPr algn="just">
              <a:defRPr/>
            </a:pPr>
            <a:endParaRPr lang="es-EC" sz="1600" dirty="0" smtClean="0"/>
          </a:p>
          <a:p>
            <a:pPr algn="just">
              <a:defRPr/>
            </a:pPr>
            <a:r>
              <a:rPr lang="es-EC" sz="1600" dirty="0" smtClean="0"/>
              <a:t>De acuerdo con la encuestas realizadas a los pequeños productores , se evidencia que el 90% desean pertenecer a una asociatividad por lo beneficios que esta ofrece</a:t>
            </a:r>
          </a:p>
          <a:p>
            <a:pPr algn="just">
              <a:defRPr/>
            </a:pPr>
            <a:endParaRPr lang="es-EC" sz="1200" dirty="0" smtClean="0"/>
          </a:p>
        </p:txBody>
      </p:sp>
      <p:sp>
        <p:nvSpPr>
          <p:cNvPr id="5" name="4 Rectángulo"/>
          <p:cNvSpPr/>
          <p:nvPr/>
        </p:nvSpPr>
        <p:spPr>
          <a:xfrm>
            <a:off x="1547664" y="479742"/>
            <a:ext cx="2448272" cy="43985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EC" dirty="0"/>
              <a:t>Conclusiones</a:t>
            </a:r>
          </a:p>
        </p:txBody>
      </p:sp>
      <p:pic>
        <p:nvPicPr>
          <p:cNvPr id="6" name="Picture 4" descr="https://cristianpebu.files.wordpress.com/2014/08/camayoc.png">
            <a:hlinkClick r:id="rId2" action="ppaction://hlinksldjump"/>
          </p:cNvPr>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7" name="6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sp>
        <p:nvSpPr>
          <p:cNvPr id="9" name="8 Rectángulo"/>
          <p:cNvSpPr/>
          <p:nvPr/>
        </p:nvSpPr>
        <p:spPr>
          <a:xfrm>
            <a:off x="5364163" y="1341438"/>
            <a:ext cx="3203575" cy="477043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Arial" panose="020B0604020202020204" pitchFamily="34" charset="0"/>
              <a:buChar char="•"/>
              <a:defRPr/>
            </a:pPr>
            <a:r>
              <a:rPr lang="es-ES" sz="1600" dirty="0"/>
              <a:t>Es </a:t>
            </a:r>
            <a:r>
              <a:rPr lang="es-ES" sz="1600" dirty="0" smtClean="0"/>
              <a:t>óptimo </a:t>
            </a:r>
            <a:r>
              <a:rPr lang="es-ES" sz="1600" dirty="0"/>
              <a:t>que los agricultores de café de Puyango conozcan los ingresos que pueden obtener al producir el café orgánico y transfórmalo en materia manufacturada como muestra del presente proyecto</a:t>
            </a:r>
          </a:p>
          <a:p>
            <a:pPr marL="285750" indent="-285750" algn="just">
              <a:buFont typeface="Arial" panose="020B0604020202020204" pitchFamily="34" charset="0"/>
              <a:buChar char="•"/>
              <a:defRPr/>
            </a:pPr>
            <a:endParaRPr lang="es-ES" sz="1600" dirty="0"/>
          </a:p>
          <a:p>
            <a:pPr marL="285750" indent="-285750" algn="just">
              <a:buFont typeface="Arial" panose="020B0604020202020204" pitchFamily="34" charset="0"/>
              <a:buChar char="•"/>
              <a:defRPr/>
            </a:pPr>
            <a:endParaRPr lang="es-ES" sz="1600" dirty="0"/>
          </a:p>
          <a:p>
            <a:pPr marL="285750" indent="-285750" algn="just">
              <a:buFont typeface="Arial" panose="020B0604020202020204" pitchFamily="34" charset="0"/>
              <a:buChar char="•"/>
              <a:defRPr/>
            </a:pPr>
            <a:r>
              <a:rPr lang="es-ES" sz="1600" dirty="0"/>
              <a:t>Es recomendable que los productores dedicados a esta actividad, conozcan sobre los beneficios de trabajo en conjunto, basados en la economía popular y solidaria, y el apoyo de entidades gubernamentales que impulsan al desarrollo de la agricultura ecuatoriana</a:t>
            </a:r>
          </a:p>
        </p:txBody>
      </p:sp>
      <p:sp>
        <p:nvSpPr>
          <p:cNvPr id="10" name="9 Rectángulo"/>
          <p:cNvSpPr/>
          <p:nvPr/>
        </p:nvSpPr>
        <p:spPr>
          <a:xfrm>
            <a:off x="5796136" y="476672"/>
            <a:ext cx="2448272" cy="576064"/>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EC" dirty="0"/>
              <a:t>Recomendaciones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ES" dirty="0" smtClean="0">
                <a:solidFill>
                  <a:schemeClr val="tx2">
                    <a:satMod val="130000"/>
                  </a:schemeClr>
                </a:solidFill>
              </a:rPr>
              <a:t>Generalidades</a:t>
            </a:r>
            <a:br>
              <a:rPr lang="es-ES" dirty="0" smtClean="0">
                <a:solidFill>
                  <a:schemeClr val="tx2">
                    <a:satMod val="130000"/>
                  </a:schemeClr>
                </a:solidFill>
              </a:rPr>
            </a:br>
            <a:endParaRPr lang="es-ES" dirty="0">
              <a:solidFill>
                <a:schemeClr val="tx2">
                  <a:satMod val="130000"/>
                </a:schemeClr>
              </a:solidFill>
            </a:endParaRPr>
          </a:p>
        </p:txBody>
      </p:sp>
      <p:pic>
        <p:nvPicPr>
          <p:cNvPr id="4" name="Picture 4" descr="https://cristianpebu.files.wordpress.com/2014/08/camayoc.png"/>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5" name="4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pic>
        <p:nvPicPr>
          <p:cNvPr id="10245" name="Picture 2"/>
          <p:cNvPicPr>
            <a:picLocks noChangeAspect="1" noChangeArrowheads="1"/>
          </p:cNvPicPr>
          <p:nvPr/>
        </p:nvPicPr>
        <p:blipFill>
          <a:blip r:embed="rId5" cstate="print"/>
          <a:srcRect l="29323" t="26077" r="29723" b="7759"/>
          <a:stretch>
            <a:fillRect/>
          </a:stretch>
        </p:blipFill>
        <p:spPr bwMode="auto">
          <a:xfrm>
            <a:off x="7308850" y="239713"/>
            <a:ext cx="1677988" cy="1525587"/>
          </a:xfrm>
          <a:prstGeom prst="rect">
            <a:avLst/>
          </a:prstGeom>
          <a:noFill/>
          <a:ln w="9525">
            <a:noFill/>
            <a:miter lim="800000"/>
            <a:headEnd/>
            <a:tailEnd/>
          </a:ln>
        </p:spPr>
      </p:pic>
      <p:pic>
        <p:nvPicPr>
          <p:cNvPr id="10246" name="Picture 4" descr="Resultado de imagen para cafe arabigo"/>
          <p:cNvPicPr>
            <a:picLocks noChangeAspect="1" noChangeArrowheads="1"/>
          </p:cNvPicPr>
          <p:nvPr/>
        </p:nvPicPr>
        <p:blipFill>
          <a:blip r:embed="rId6" cstate="print"/>
          <a:srcRect b="14246"/>
          <a:stretch>
            <a:fillRect/>
          </a:stretch>
        </p:blipFill>
        <p:spPr bwMode="auto">
          <a:xfrm>
            <a:off x="5521325" y="5700713"/>
            <a:ext cx="3622675" cy="1111250"/>
          </a:xfrm>
          <a:prstGeom prst="rect">
            <a:avLst/>
          </a:prstGeom>
          <a:noFill/>
          <a:ln w="9525">
            <a:noFill/>
            <a:miter lim="800000"/>
            <a:headEnd/>
            <a:tailEnd/>
          </a:ln>
        </p:spPr>
      </p:pic>
      <p:sp>
        <p:nvSpPr>
          <p:cNvPr id="8" name="7 Rectángulo redondeado"/>
          <p:cNvSpPr/>
          <p:nvPr/>
        </p:nvSpPr>
        <p:spPr>
          <a:xfrm>
            <a:off x="6948264" y="4911327"/>
            <a:ext cx="1944216" cy="69584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sz="1400" dirty="0"/>
              <a:t>Altitud menor a 1000 msnm / cafeína 3%</a:t>
            </a:r>
          </a:p>
        </p:txBody>
      </p:sp>
      <p:sp>
        <p:nvSpPr>
          <p:cNvPr id="9" name="8 Rectángulo redondeado"/>
          <p:cNvSpPr/>
          <p:nvPr/>
        </p:nvSpPr>
        <p:spPr>
          <a:xfrm>
            <a:off x="4355976" y="5294913"/>
            <a:ext cx="2016224" cy="62452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1400" dirty="0"/>
              <a:t>Altitud entre 1000 y 2000 msnm / cafeína 1% al 1,5%</a:t>
            </a:r>
          </a:p>
        </p:txBody>
      </p:sp>
      <p:sp>
        <p:nvSpPr>
          <p:cNvPr id="3" name="2 Rectángulo"/>
          <p:cNvSpPr/>
          <p:nvPr/>
        </p:nvSpPr>
        <p:spPr>
          <a:xfrm>
            <a:off x="5291138" y="1155700"/>
            <a:ext cx="2162175" cy="400050"/>
          </a:xfrm>
          <a:prstGeom prst="rect">
            <a:avLst/>
          </a:prstGeom>
        </p:spPr>
        <p:txBody>
          <a:bodyPr wrap="none">
            <a:spAutoFit/>
          </a:bodyPr>
          <a:lstStyle/>
          <a:p>
            <a:pPr>
              <a:defRPr/>
            </a:pPr>
            <a:r>
              <a:rPr lang="es-ES" sz="2000" b="1" dirty="0">
                <a:solidFill>
                  <a:schemeClr val="tx2">
                    <a:satMod val="130000"/>
                  </a:schemeClr>
                </a:solidFill>
              </a:rPr>
              <a:t>Café en Ecuador</a:t>
            </a:r>
            <a:endParaRPr lang="es-ES" sz="2000" b="1" dirty="0"/>
          </a:p>
        </p:txBody>
      </p:sp>
      <p:graphicFrame>
        <p:nvGraphicFramePr>
          <p:cNvPr id="10" name="3 Diagrama"/>
          <p:cNvGraphicFramePr/>
          <p:nvPr/>
        </p:nvGraphicFramePr>
        <p:xfrm>
          <a:off x="395536" y="116632"/>
          <a:ext cx="4464496" cy="5877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3 Marcador de contenido"/>
          <p:cNvGraphicFramePr>
            <a:graphicFrameLocks noGrp="1"/>
          </p:cNvGraphicFramePr>
          <p:nvPr/>
        </p:nvGraphicFramePr>
        <p:xfrm>
          <a:off x="5688124" y="1556792"/>
          <a:ext cx="3240360" cy="35083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7" name="6 Conector recto"/>
          <p:cNvCxnSpPr/>
          <p:nvPr/>
        </p:nvCxnSpPr>
        <p:spPr>
          <a:xfrm>
            <a:off x="4986338" y="836712"/>
            <a:ext cx="0" cy="4074615"/>
          </a:xfrm>
          <a:prstGeom prst="line">
            <a:avLst/>
          </a:prstGeom>
        </p:spPr>
        <p:style>
          <a:lnRef idx="3">
            <a:schemeClr val="accent3"/>
          </a:lnRef>
          <a:fillRef idx="0">
            <a:schemeClr val="accent3"/>
          </a:fillRef>
          <a:effectRef idx="2">
            <a:schemeClr val="accent3"/>
          </a:effectRef>
          <a:fontRef idx="minor">
            <a:schemeClr val="tx1"/>
          </a:fontRef>
        </p:style>
      </p:cxnSp>
      <p:sp>
        <p:nvSpPr>
          <p:cNvPr id="12" name="11 Rectángulo"/>
          <p:cNvSpPr/>
          <p:nvPr/>
        </p:nvSpPr>
        <p:spPr>
          <a:xfrm>
            <a:off x="5445125" y="5849938"/>
            <a:ext cx="2376488"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b="1" dirty="0">
                <a:solidFill>
                  <a:schemeClr val="accent5">
                    <a:lumMod val="75000"/>
                  </a:schemeClr>
                </a:solidFill>
              </a:rPr>
              <a:t>Arábiga </a:t>
            </a:r>
          </a:p>
        </p:txBody>
      </p:sp>
      <p:sp>
        <p:nvSpPr>
          <p:cNvPr id="10258" name="14 Rectángulo"/>
          <p:cNvSpPr>
            <a:spLocks noChangeArrowheads="1"/>
          </p:cNvSpPr>
          <p:nvPr/>
        </p:nvSpPr>
        <p:spPr bwMode="auto">
          <a:xfrm>
            <a:off x="1692275" y="1108075"/>
            <a:ext cx="1019175" cy="400050"/>
          </a:xfrm>
          <a:prstGeom prst="rect">
            <a:avLst/>
          </a:prstGeom>
          <a:noFill/>
          <a:ln w="9525">
            <a:noFill/>
            <a:miter lim="800000"/>
            <a:headEnd/>
            <a:tailEnd/>
          </a:ln>
        </p:spPr>
        <p:txBody>
          <a:bodyPr wrap="none">
            <a:spAutoFit/>
          </a:bodyPr>
          <a:lstStyle/>
          <a:p>
            <a:r>
              <a:rPr lang="es-ES" sz="2000" b="1"/>
              <a:t>Origen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a:spLocks noGrp="1"/>
          </p:cNvSpPr>
          <p:nvPr>
            <p:ph idx="1"/>
          </p:nvPr>
        </p:nvSpPr>
        <p:spPr>
          <a:xfrm>
            <a:off x="5441950" y="4840288"/>
            <a:ext cx="2992438" cy="1136650"/>
          </a:xfrm>
        </p:spPr>
        <p:txBody>
          <a:bodyPr/>
          <a:lstStyle/>
          <a:p>
            <a:pPr algn="just" eaLnBrk="1" hangingPunct="1"/>
            <a:r>
              <a:rPr lang="es-ES" sz="1200" smtClean="0"/>
              <a:t>Fortalecer la producción rural organizada y la agricultura familiar campesina, bajo formas de economía solidaria, para incluirlas como agentes económicos de la transformación en matriz productiva, promoviendo la diversificación y agregación de valor y la sustitución de importaciones, en el marco de la soberanía alimentaria.</a:t>
            </a:r>
            <a:endParaRPr lang="es-EC" sz="1200" smtClean="0"/>
          </a:p>
        </p:txBody>
      </p:sp>
      <p:pic>
        <p:nvPicPr>
          <p:cNvPr id="4" name="Picture 4" descr="https://cristianpebu.files.wordpress.com/2014/08/camayoc.png">
            <a:hlinkClick r:id="rId2" action="ppaction://hlinksldjump"/>
          </p:cNvPr>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5" name="4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sp>
        <p:nvSpPr>
          <p:cNvPr id="6" name="1 Título"/>
          <p:cNvSpPr txBox="1">
            <a:spLocks noGrp="1"/>
          </p:cNvSpPr>
          <p:nvPr>
            <p:ph type="title"/>
          </p:nvPr>
        </p:nvSpPr>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es-EC" b="1" dirty="0" smtClean="0"/>
              <a:t>Marco Legal</a:t>
            </a:r>
            <a:endParaRPr lang="es-EC" b="1" dirty="0"/>
          </a:p>
        </p:txBody>
      </p:sp>
      <p:sp>
        <p:nvSpPr>
          <p:cNvPr id="7" name="6 Rectángulo"/>
          <p:cNvSpPr/>
          <p:nvPr/>
        </p:nvSpPr>
        <p:spPr>
          <a:xfrm>
            <a:off x="1403350" y="2039938"/>
            <a:ext cx="1800225" cy="64928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s-ES" dirty="0"/>
              <a:t>COPCI</a:t>
            </a:r>
          </a:p>
        </p:txBody>
      </p:sp>
      <p:sp>
        <p:nvSpPr>
          <p:cNvPr id="8" name="7 Rectángulo"/>
          <p:cNvSpPr/>
          <p:nvPr/>
        </p:nvSpPr>
        <p:spPr>
          <a:xfrm>
            <a:off x="1331913" y="3840163"/>
            <a:ext cx="1944687" cy="111125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s-ES" dirty="0"/>
              <a:t>Ley Orgánica de Economía Popular y Solidaria</a:t>
            </a:r>
          </a:p>
        </p:txBody>
      </p:sp>
      <p:sp>
        <p:nvSpPr>
          <p:cNvPr id="10" name="9 Rectángulo"/>
          <p:cNvSpPr/>
          <p:nvPr/>
        </p:nvSpPr>
        <p:spPr>
          <a:xfrm>
            <a:off x="1258888" y="5589588"/>
            <a:ext cx="2017712" cy="6477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s-ES" dirty="0"/>
              <a:t>Plan Nacional del Buen Vivir</a:t>
            </a:r>
          </a:p>
        </p:txBody>
      </p:sp>
      <p:sp>
        <p:nvSpPr>
          <p:cNvPr id="11" name="10 Rectángulo"/>
          <p:cNvSpPr/>
          <p:nvPr/>
        </p:nvSpPr>
        <p:spPr>
          <a:xfrm>
            <a:off x="3733800" y="1628775"/>
            <a:ext cx="1208088" cy="3238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Art. 1</a:t>
            </a:r>
          </a:p>
        </p:txBody>
      </p:sp>
      <p:sp>
        <p:nvSpPr>
          <p:cNvPr id="12" name="11 Rectángulo"/>
          <p:cNvSpPr/>
          <p:nvPr/>
        </p:nvSpPr>
        <p:spPr>
          <a:xfrm>
            <a:off x="3779838" y="4149725"/>
            <a:ext cx="1223962" cy="3238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Art. 8</a:t>
            </a:r>
          </a:p>
        </p:txBody>
      </p:sp>
      <p:sp>
        <p:nvSpPr>
          <p:cNvPr id="13" name="12 Rectángulo"/>
          <p:cNvSpPr/>
          <p:nvPr/>
        </p:nvSpPr>
        <p:spPr>
          <a:xfrm>
            <a:off x="3770313" y="5589588"/>
            <a:ext cx="1274762"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Objetivo No 10</a:t>
            </a:r>
          </a:p>
        </p:txBody>
      </p:sp>
      <p:sp>
        <p:nvSpPr>
          <p:cNvPr id="14" name="13 Rectángulo"/>
          <p:cNvSpPr/>
          <p:nvPr/>
        </p:nvSpPr>
        <p:spPr>
          <a:xfrm>
            <a:off x="3733800" y="2119313"/>
            <a:ext cx="1208088" cy="28733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Art. 4</a:t>
            </a:r>
          </a:p>
        </p:txBody>
      </p:sp>
      <p:sp>
        <p:nvSpPr>
          <p:cNvPr id="15" name="14 Rectángulo"/>
          <p:cNvSpPr/>
          <p:nvPr/>
        </p:nvSpPr>
        <p:spPr>
          <a:xfrm>
            <a:off x="3717925" y="2592388"/>
            <a:ext cx="1223963" cy="31908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Art. 154</a:t>
            </a:r>
          </a:p>
        </p:txBody>
      </p:sp>
      <p:sp>
        <p:nvSpPr>
          <p:cNvPr id="16" name="15 Abrir llave"/>
          <p:cNvSpPr/>
          <p:nvPr/>
        </p:nvSpPr>
        <p:spPr>
          <a:xfrm>
            <a:off x="3370263" y="1700213"/>
            <a:ext cx="122237" cy="1728787"/>
          </a:xfrm>
          <a:prstGeom prst="leftBrace">
            <a:avLst/>
          </a:prstGeom>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s-ES"/>
          </a:p>
        </p:txBody>
      </p:sp>
      <p:sp>
        <p:nvSpPr>
          <p:cNvPr id="17" name="16 Rectángulo"/>
          <p:cNvSpPr/>
          <p:nvPr/>
        </p:nvSpPr>
        <p:spPr>
          <a:xfrm>
            <a:off x="3708400" y="3090863"/>
            <a:ext cx="1233488" cy="3238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Art. 24</a:t>
            </a:r>
          </a:p>
        </p:txBody>
      </p:sp>
      <p:sp>
        <p:nvSpPr>
          <p:cNvPr id="18" name="17 Rectángulo"/>
          <p:cNvSpPr/>
          <p:nvPr/>
        </p:nvSpPr>
        <p:spPr>
          <a:xfrm>
            <a:off x="5320932" y="1587995"/>
            <a:ext cx="3211508" cy="32385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a:t>ÁMBITO</a:t>
            </a:r>
          </a:p>
        </p:txBody>
      </p:sp>
      <p:sp>
        <p:nvSpPr>
          <p:cNvPr id="19" name="18 Rectángulo"/>
          <p:cNvSpPr/>
          <p:nvPr/>
        </p:nvSpPr>
        <p:spPr>
          <a:xfrm>
            <a:off x="5320932" y="2062518"/>
            <a:ext cx="3211508" cy="34413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a:t>FINES</a:t>
            </a:r>
          </a:p>
        </p:txBody>
      </p:sp>
      <p:sp>
        <p:nvSpPr>
          <p:cNvPr id="20" name="19 Rectángulo"/>
          <p:cNvSpPr/>
          <p:nvPr/>
        </p:nvSpPr>
        <p:spPr>
          <a:xfrm>
            <a:off x="5399087" y="2632897"/>
            <a:ext cx="3133353" cy="27857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a:t>EXPORTACIÓN DEFINITIVA</a:t>
            </a:r>
          </a:p>
        </p:txBody>
      </p:sp>
      <p:sp>
        <p:nvSpPr>
          <p:cNvPr id="21" name="20 Rectángulo"/>
          <p:cNvSpPr/>
          <p:nvPr/>
        </p:nvSpPr>
        <p:spPr>
          <a:xfrm>
            <a:off x="5369582" y="3090862"/>
            <a:ext cx="3162858" cy="33813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1400" dirty="0"/>
              <a:t>CLASIFICACIÓN DE INCENTIVOS</a:t>
            </a:r>
          </a:p>
        </p:txBody>
      </p:sp>
      <p:sp>
        <p:nvSpPr>
          <p:cNvPr id="22" name="21 Rectángulo"/>
          <p:cNvSpPr/>
          <p:nvPr/>
        </p:nvSpPr>
        <p:spPr>
          <a:xfrm>
            <a:off x="5410964" y="4142581"/>
            <a:ext cx="3162858" cy="338137"/>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dirty="0"/>
              <a:t>FORMA DE ORGANIZACION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cristianpebu.files.wordpress.com/2014/08/camayoc.png"/>
          <p:cNvPicPr>
            <a:picLocks noChangeAspect="1" noChangeArrowheads="1"/>
          </p:cNvPicPr>
          <p:nvPr/>
        </p:nvPicPr>
        <p:blipFill>
          <a:blip r:embed="rId2"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5" name="4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3"/>
                <a:tile tx="0" ty="0" sx="100000" sy="100000" flip="none" algn="tl"/>
              </a:blipFill>
              <a:effectLst>
                <a:outerShdw blurRad="41275" dist="20320" dir="1800000" algn="tl" rotWithShape="0">
                  <a:srgbClr val="000000">
                    <a:alpha val="40000"/>
                  </a:srgbClr>
                </a:outerShdw>
              </a:effectLst>
              <a:latin typeface="+mn-lt"/>
              <a:cs typeface="+mn-cs"/>
            </a:endParaRPr>
          </a:p>
        </p:txBody>
      </p:sp>
      <p:sp>
        <p:nvSpPr>
          <p:cNvPr id="6" name="1 Título"/>
          <p:cNvSpPr>
            <a:spLocks noGrp="1"/>
          </p:cNvSpPr>
          <p:nvPr>
            <p:ph type="title"/>
          </p:nvPr>
        </p:nvSpPr>
        <p:spPr/>
        <p:txBody>
          <a:bodyPr/>
          <a:lstStyle/>
          <a:p>
            <a:pPr eaLnBrk="1" fontAlgn="auto" hangingPunct="1">
              <a:spcAft>
                <a:spcPts val="0"/>
              </a:spcAft>
              <a:defRPr/>
            </a:pPr>
            <a:r>
              <a:rPr lang="es-ES" dirty="0" smtClean="0">
                <a:solidFill>
                  <a:schemeClr val="tx2">
                    <a:satMod val="130000"/>
                  </a:schemeClr>
                </a:solidFill>
              </a:rPr>
              <a:t>ESTUDIO DE MERCADO</a:t>
            </a:r>
            <a:endParaRPr lang="es-ES" dirty="0">
              <a:solidFill>
                <a:schemeClr val="tx2">
                  <a:satMod val="130000"/>
                </a:schemeClr>
              </a:solidFill>
            </a:endParaRPr>
          </a:p>
        </p:txBody>
      </p:sp>
      <p:pic>
        <p:nvPicPr>
          <p:cNvPr id="12293" name="Picture 3"/>
          <p:cNvPicPr>
            <a:picLocks noChangeAspect="1" noChangeArrowheads="1"/>
          </p:cNvPicPr>
          <p:nvPr/>
        </p:nvPicPr>
        <p:blipFill>
          <a:blip r:embed="rId4" cstate="print"/>
          <a:srcRect l="31583" t="16487" r="28311" b="12392"/>
          <a:stretch>
            <a:fillRect/>
          </a:stretch>
        </p:blipFill>
        <p:spPr bwMode="auto">
          <a:xfrm>
            <a:off x="2124075" y="1201738"/>
            <a:ext cx="5400675" cy="5418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100" y="274638"/>
            <a:ext cx="7499350" cy="777875"/>
          </a:xfrm>
        </p:spPr>
        <p:txBody>
          <a:bodyPr/>
          <a:lstStyle/>
          <a:p>
            <a:pPr eaLnBrk="1" hangingPunct="1">
              <a:defRPr/>
            </a:pPr>
            <a:r>
              <a:rPr lang="es-ES" dirty="0" smtClean="0">
                <a:solidFill>
                  <a:schemeClr val="tx2">
                    <a:satMod val="130000"/>
                  </a:schemeClr>
                </a:solidFill>
              </a:rPr>
              <a:t>ESTUDIO DE MERCADO</a:t>
            </a:r>
            <a:endParaRPr lang="es-ES" dirty="0"/>
          </a:p>
        </p:txBody>
      </p:sp>
      <p:cxnSp>
        <p:nvCxnSpPr>
          <p:cNvPr id="5" name="4 Conector recto"/>
          <p:cNvCxnSpPr/>
          <p:nvPr/>
        </p:nvCxnSpPr>
        <p:spPr>
          <a:xfrm>
            <a:off x="3707904" y="1453876"/>
            <a:ext cx="0" cy="4999460"/>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8" name="7 Tabla"/>
          <p:cNvGraphicFramePr>
            <a:graphicFrameLocks noGrp="1"/>
          </p:cNvGraphicFramePr>
          <p:nvPr/>
        </p:nvGraphicFramePr>
        <p:xfrm>
          <a:off x="1403350" y="1773238"/>
          <a:ext cx="1968500" cy="2526030"/>
        </p:xfrm>
        <a:graphic>
          <a:graphicData uri="http://schemas.openxmlformats.org/drawingml/2006/table">
            <a:tbl>
              <a:tblPr>
                <a:tableStyleId>{BDBED569-4797-4DF1-A0F4-6AAB3CD982D8}</a:tableStyleId>
              </a:tblPr>
              <a:tblGrid>
                <a:gridCol w="1207727"/>
                <a:gridCol w="760773"/>
              </a:tblGrid>
              <a:tr h="257175">
                <a:tc gridSpan="2">
                  <a:txBody>
                    <a:bodyPr/>
                    <a:lstStyle/>
                    <a:p>
                      <a:pPr algn="ctr" fontAlgn="b"/>
                      <a:r>
                        <a:rPr lang="es-ES" sz="1100" u="none" strike="noStrike" dirty="0">
                          <a:effectLst/>
                        </a:rPr>
                        <a:t>DESTINO DE EXPORTACIONES</a:t>
                      </a:r>
                      <a:endParaRPr lang="es-ES" sz="1100" b="1" i="0" u="none" strike="noStrike" dirty="0">
                        <a:solidFill>
                          <a:srgbClr val="000000"/>
                        </a:solidFill>
                        <a:effectLst/>
                        <a:latin typeface="Calibri"/>
                      </a:endParaRPr>
                    </a:p>
                  </a:txBody>
                  <a:tcPr marL="9525" marR="9525" marT="9525" marB="0" anchor="b"/>
                </a:tc>
                <a:tc hMerge="1">
                  <a:txBody>
                    <a:bodyPr/>
                    <a:lstStyle/>
                    <a:p>
                      <a:endParaRPr lang="es-ES"/>
                    </a:p>
                  </a:txBody>
                  <a:tcPr/>
                </a:tc>
              </a:tr>
              <a:tr h="190500">
                <a:tc gridSpan="2">
                  <a:txBody>
                    <a:bodyPr/>
                    <a:lstStyle/>
                    <a:p>
                      <a:pPr algn="ctr" fontAlgn="b"/>
                      <a:r>
                        <a:rPr lang="es-ES" sz="1100" u="none" strike="noStrike">
                          <a:effectLst/>
                        </a:rPr>
                        <a:t>O901119000</a:t>
                      </a:r>
                      <a:endParaRPr lang="es-ES" sz="1100" b="1" i="0" u="none" strike="noStrike">
                        <a:solidFill>
                          <a:srgbClr val="000000"/>
                        </a:solidFill>
                        <a:effectLst/>
                        <a:latin typeface="Calibri"/>
                      </a:endParaRPr>
                    </a:p>
                  </a:txBody>
                  <a:tcPr marL="9525" marR="9525" marT="9525" marB="0" anchor="b"/>
                </a:tc>
                <a:tc hMerge="1">
                  <a:txBody>
                    <a:bodyPr/>
                    <a:lstStyle/>
                    <a:p>
                      <a:endParaRPr lang="es-ES"/>
                    </a:p>
                  </a:txBody>
                  <a:tcPr/>
                </a:tc>
              </a:tr>
              <a:tr h="190500">
                <a:tc gridSpan="2">
                  <a:txBody>
                    <a:bodyPr/>
                    <a:lstStyle/>
                    <a:p>
                      <a:pPr algn="ctr" fontAlgn="b"/>
                      <a:r>
                        <a:rPr lang="es-ES" sz="1100" u="none" strike="noStrike" dirty="0">
                          <a:effectLst/>
                        </a:rPr>
                        <a:t>LOS DEMAS</a:t>
                      </a:r>
                      <a:endParaRPr lang="es-ES" sz="1100" b="1" i="0" u="none" strike="noStrike" dirty="0">
                        <a:solidFill>
                          <a:srgbClr val="000000"/>
                        </a:solidFill>
                        <a:effectLst/>
                        <a:latin typeface="Calibri"/>
                      </a:endParaRPr>
                    </a:p>
                  </a:txBody>
                  <a:tcPr marL="9525" marR="9525" marT="9525" marB="0" anchor="b"/>
                </a:tc>
                <a:tc hMerge="1">
                  <a:txBody>
                    <a:bodyPr/>
                    <a:lstStyle/>
                    <a:p>
                      <a:endParaRPr lang="es-ES"/>
                    </a:p>
                  </a:txBody>
                  <a:tcPr/>
                </a:tc>
              </a:tr>
              <a:tr h="200025">
                <a:tc gridSpan="2">
                  <a:txBody>
                    <a:bodyPr/>
                    <a:lstStyle/>
                    <a:p>
                      <a:pPr algn="ctr" fontAlgn="b"/>
                      <a:r>
                        <a:rPr lang="es-ES" sz="1100" u="none" strike="noStrike">
                          <a:effectLst/>
                        </a:rPr>
                        <a:t>FOB/USD</a:t>
                      </a:r>
                      <a:endParaRPr lang="es-ES" sz="1100" b="1" i="0" u="none" strike="noStrike">
                        <a:solidFill>
                          <a:srgbClr val="000000"/>
                        </a:solidFill>
                        <a:effectLst/>
                        <a:latin typeface="Calibri"/>
                      </a:endParaRPr>
                    </a:p>
                  </a:txBody>
                  <a:tcPr marL="9525" marR="9525" marT="9525" marB="0" anchor="b"/>
                </a:tc>
                <a:tc hMerge="1">
                  <a:txBody>
                    <a:bodyPr/>
                    <a:lstStyle/>
                    <a:p>
                      <a:endParaRPr lang="es-ES"/>
                    </a:p>
                  </a:txBody>
                  <a:tcPr/>
                </a:tc>
              </a:tr>
              <a:tr h="200025">
                <a:tc>
                  <a:txBody>
                    <a:bodyPr/>
                    <a:lstStyle/>
                    <a:p>
                      <a:pPr algn="l" fontAlgn="b"/>
                      <a:r>
                        <a:rPr lang="es-ES" sz="1100" u="none" strike="noStrike">
                          <a:effectLst/>
                        </a:rPr>
                        <a:t>PAISES</a:t>
                      </a:r>
                      <a:endParaRPr lang="es-ES" sz="1100" b="1"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DE PART</a:t>
                      </a:r>
                      <a:endParaRPr lang="es-ES" sz="1100" b="1"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COLOMBIA</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45%</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ESTADOS UNIDOS</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43%</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JAPON</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4%</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ALEMANIA</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3%</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CUBA</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2%</a:t>
                      </a:r>
                      <a:endParaRPr lang="es-ES" sz="1100" b="0" i="0" u="none" strike="noStrike">
                        <a:solidFill>
                          <a:srgbClr val="000000"/>
                        </a:solidFill>
                        <a:effectLst/>
                        <a:latin typeface="Calibri"/>
                      </a:endParaRPr>
                    </a:p>
                  </a:txBody>
                  <a:tcPr marL="9525" marR="9525" marT="9525" marB="0" anchor="b"/>
                </a:tc>
              </a:tr>
              <a:tr h="190500">
                <a:tc>
                  <a:txBody>
                    <a:bodyPr/>
                    <a:lstStyle/>
                    <a:p>
                      <a:pPr algn="l" fontAlgn="b"/>
                      <a:r>
                        <a:rPr lang="es-ES" sz="1100" u="none" strike="noStrike">
                          <a:effectLst/>
                        </a:rPr>
                        <a:t>FRANCIA</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1%</a:t>
                      </a:r>
                      <a:endParaRPr lang="es-ES" sz="1100" b="0" i="0" u="none" strike="noStrike">
                        <a:solidFill>
                          <a:srgbClr val="000000"/>
                        </a:solidFill>
                        <a:effectLst/>
                        <a:latin typeface="Calibri"/>
                      </a:endParaRPr>
                    </a:p>
                  </a:txBody>
                  <a:tcPr marL="9525" marR="9525" marT="9525" marB="0" anchor="b"/>
                </a:tc>
              </a:tr>
              <a:tr h="200025">
                <a:tc>
                  <a:txBody>
                    <a:bodyPr/>
                    <a:lstStyle/>
                    <a:p>
                      <a:pPr algn="l" fontAlgn="b"/>
                      <a:r>
                        <a:rPr lang="es-ES" sz="1100" u="none" strike="noStrike">
                          <a:effectLst/>
                        </a:rPr>
                        <a:t>RESTO DEL MUNDO</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dirty="0">
                          <a:effectLst/>
                        </a:rPr>
                        <a:t>2.13%</a:t>
                      </a:r>
                      <a:endParaRPr lang="es-ES" sz="1100" b="0" i="0" u="none" strike="noStrike" dirty="0">
                        <a:solidFill>
                          <a:srgbClr val="000000"/>
                        </a:solidFill>
                        <a:effectLst/>
                        <a:latin typeface="Calibri"/>
                      </a:endParaRPr>
                    </a:p>
                  </a:txBody>
                  <a:tcPr marL="9525" marR="9525" marT="9525" marB="0" anchor="b"/>
                </a:tc>
              </a:tr>
            </a:tbl>
          </a:graphicData>
        </a:graphic>
      </p:graphicFrame>
      <p:pic>
        <p:nvPicPr>
          <p:cNvPr id="13353" name="Picture 1"/>
          <p:cNvPicPr>
            <a:picLocks noChangeAspect="1" noChangeArrowheads="1"/>
          </p:cNvPicPr>
          <p:nvPr/>
        </p:nvPicPr>
        <p:blipFill>
          <a:blip r:embed="rId2" cstate="print"/>
          <a:srcRect/>
          <a:stretch>
            <a:fillRect/>
          </a:stretch>
        </p:blipFill>
        <p:spPr bwMode="auto">
          <a:xfrm>
            <a:off x="1116013" y="4581525"/>
            <a:ext cx="2375867" cy="1655763"/>
          </a:xfrm>
          <a:prstGeom prst="rect">
            <a:avLst/>
          </a:prstGeom>
          <a:noFill/>
          <a:ln w="9525">
            <a:noFill/>
            <a:miter lim="800000"/>
            <a:headEnd/>
            <a:tailEnd/>
          </a:ln>
          <a:effectLst/>
        </p:spPr>
      </p:pic>
      <p:graphicFrame>
        <p:nvGraphicFramePr>
          <p:cNvPr id="11" name="10 Tabla"/>
          <p:cNvGraphicFramePr>
            <a:graphicFrameLocks noGrp="1"/>
          </p:cNvGraphicFramePr>
          <p:nvPr/>
        </p:nvGraphicFramePr>
        <p:xfrm>
          <a:off x="3942184" y="1238250"/>
          <a:ext cx="2286000" cy="5412731"/>
        </p:xfrm>
        <a:graphic>
          <a:graphicData uri="http://schemas.openxmlformats.org/drawingml/2006/table">
            <a:tbl>
              <a:tblPr/>
              <a:tblGrid>
                <a:gridCol w="762000"/>
                <a:gridCol w="762000"/>
                <a:gridCol w="762000"/>
              </a:tblGrid>
              <a:tr h="202592">
                <a:tc gridSpan="3">
                  <a:txBody>
                    <a:bodyPr/>
                    <a:lstStyle/>
                    <a:p>
                      <a:pPr algn="ctr" fontAlgn="b"/>
                      <a:r>
                        <a:rPr lang="es-ES" sz="1100" b="0" i="0" u="none" strike="noStrike" dirty="0">
                          <a:solidFill>
                            <a:srgbClr val="000000"/>
                          </a:solidFill>
                          <a:effectLst/>
                          <a:latin typeface="Calibri"/>
                        </a:rPr>
                        <a:t>Países importadores de café</a:t>
                      </a:r>
                    </a:p>
                  </a:txBody>
                  <a:tcPr marL="9525" marR="9525" marT="9525" marB="0" anchor="b">
                    <a:lnL>
                      <a:noFill/>
                    </a:lnL>
                    <a:lnR>
                      <a:noFill/>
                    </a:lnR>
                    <a:lnT>
                      <a:noFill/>
                    </a:lnT>
                    <a:lnB>
                      <a:noFill/>
                    </a:lnB>
                  </a:tcPr>
                </a:tc>
                <a:tc hMerge="1">
                  <a:txBody>
                    <a:bodyPr/>
                    <a:lstStyle/>
                    <a:p>
                      <a:endParaRPr lang="es-ES"/>
                    </a:p>
                  </a:txBody>
                  <a:tcPr/>
                </a:tc>
                <a:tc hMerge="1">
                  <a:txBody>
                    <a:bodyPr/>
                    <a:lstStyle/>
                    <a:p>
                      <a:endParaRPr lang="es-ES"/>
                    </a:p>
                  </a:txBody>
                  <a:tcPr/>
                </a:tc>
              </a:tr>
              <a:tr h="212722">
                <a:tc gridSpan="3">
                  <a:txBody>
                    <a:bodyPr/>
                    <a:lstStyle/>
                    <a:p>
                      <a:pPr algn="ctr" fontAlgn="b"/>
                      <a:r>
                        <a:rPr lang="es-ES" sz="1100" b="0" i="0" u="none" strike="noStrike">
                          <a:solidFill>
                            <a:srgbClr val="000000"/>
                          </a:solidFill>
                          <a:effectLst/>
                          <a:latin typeface="Calibri"/>
                        </a:rPr>
                        <a:t>Los demás 0901119000</a:t>
                      </a:r>
                    </a:p>
                  </a:txBody>
                  <a:tcPr marL="9525" marR="9525" marT="9525" marB="0" anchor="b">
                    <a:lnL>
                      <a:noFill/>
                    </a:lnL>
                    <a:lnR>
                      <a:noFill/>
                    </a:lnR>
                    <a:lnT>
                      <a:noFill/>
                    </a:lnT>
                    <a:lnB w="12700" cap="flat" cmpd="sng" algn="ctr">
                      <a:solidFill>
                        <a:srgbClr val="9BBB59"/>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14018">
                <a:tc>
                  <a:txBody>
                    <a:bodyPr/>
                    <a:lstStyle/>
                    <a:p>
                      <a:pPr algn="ctr" rtl="0" fontAlgn="ctr"/>
                      <a:r>
                        <a:rPr lang="es-ES" sz="1000" b="0" i="0" u="none" strike="noStrike" dirty="0" smtClean="0">
                          <a:solidFill>
                            <a:srgbClr val="FFFFFF"/>
                          </a:solidFill>
                          <a:effectLst/>
                          <a:latin typeface="Arial"/>
                        </a:rPr>
                        <a:t>País</a:t>
                      </a:r>
                      <a:endParaRPr lang="es-ES" sz="1000" b="0" i="0" u="none" strike="noStrike" dirty="0">
                        <a:solidFill>
                          <a:srgbClr val="FFFFFF"/>
                        </a:solidFill>
                        <a:effectLst/>
                        <a:latin typeface="Arial"/>
                      </a:endParaRP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rtl="0" fontAlgn="ctr"/>
                      <a:r>
                        <a:rPr lang="es-ES" sz="1000" b="0" i="0" u="none" strike="noStrike">
                          <a:solidFill>
                            <a:srgbClr val="FFFFFF"/>
                          </a:solidFill>
                          <a:effectLst/>
                          <a:latin typeface="Arial"/>
                        </a:rPr>
                        <a:t>2014</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gn="ctr" rtl="0" fontAlgn="ctr"/>
                      <a:r>
                        <a:rPr lang="es-ES" sz="1000" b="0" i="0" u="none" strike="noStrike" dirty="0">
                          <a:solidFill>
                            <a:srgbClr val="FFFFFF"/>
                          </a:solidFill>
                          <a:effectLst/>
                          <a:latin typeface="Arial"/>
                        </a:rPr>
                        <a:t>% de Participación</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r>
              <a:tr h="465962">
                <a:tc>
                  <a:txBody>
                    <a:bodyPr/>
                    <a:lstStyle/>
                    <a:p>
                      <a:pPr algn="l" rtl="0" fontAlgn="ctr"/>
                      <a:r>
                        <a:rPr lang="es-ES" sz="1000" b="1" i="0" u="none" strike="noStrike">
                          <a:solidFill>
                            <a:srgbClr val="000000"/>
                          </a:solidFill>
                          <a:effectLst/>
                          <a:latin typeface="Arial"/>
                        </a:rPr>
                        <a:t>Estados Unidos de América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4,369,787</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23%</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Alemania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2,886,759</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15%</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Japón</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1,479,057</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8%</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Italia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1,413,171</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7%</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Bélgica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894,520</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5%</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España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653,158</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3%</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Francia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642,697</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3%</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Suiza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540,125</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3%</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Canadá</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512,692</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3%</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Reino Unido</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456,577</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2%</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Suecia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345,196</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2%</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14018">
                <a:tc>
                  <a:txBody>
                    <a:bodyPr/>
                    <a:lstStyle/>
                    <a:p>
                      <a:pPr algn="l" rtl="0" fontAlgn="ctr"/>
                      <a:r>
                        <a:rPr lang="es-ES" sz="1000" b="1" i="0" u="none" strike="noStrike">
                          <a:solidFill>
                            <a:srgbClr val="000000"/>
                          </a:solidFill>
                          <a:effectLst/>
                          <a:latin typeface="Arial"/>
                        </a:rPr>
                        <a:t>Federación de Rusia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336,613</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2%</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14018">
                <a:tc>
                  <a:txBody>
                    <a:bodyPr/>
                    <a:lstStyle/>
                    <a:p>
                      <a:pPr algn="l" rtl="0" fontAlgn="ctr"/>
                      <a:r>
                        <a:rPr lang="es-ES" sz="1000" b="1" i="0" u="none" strike="noStrike">
                          <a:solidFill>
                            <a:srgbClr val="000000"/>
                          </a:solidFill>
                          <a:effectLst/>
                          <a:latin typeface="Arial"/>
                        </a:rPr>
                        <a:t>Corea, República de</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314,051</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2%</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Argelia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311,691</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2%</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14018">
                <a:tc>
                  <a:txBody>
                    <a:bodyPr/>
                    <a:lstStyle/>
                    <a:p>
                      <a:pPr algn="l" rtl="0" fontAlgn="ctr"/>
                      <a:r>
                        <a:rPr lang="es-ES" sz="1000" b="1" i="0" u="none" strike="noStrike">
                          <a:solidFill>
                            <a:srgbClr val="000000"/>
                          </a:solidFill>
                          <a:effectLst/>
                          <a:latin typeface="Arial"/>
                        </a:rPr>
                        <a:t>Países Bajos (Holanda)</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263,588</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dirty="0">
                          <a:solidFill>
                            <a:srgbClr val="000000"/>
                          </a:solidFill>
                          <a:effectLst/>
                          <a:latin typeface="Arial"/>
                        </a:rPr>
                        <a:t>1%</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14018">
                <a:tc>
                  <a:txBody>
                    <a:bodyPr/>
                    <a:lstStyle/>
                    <a:p>
                      <a:pPr algn="l" rtl="0" fontAlgn="ctr"/>
                      <a:r>
                        <a:rPr lang="es-ES" sz="1000" b="1" i="0" u="none" strike="noStrike">
                          <a:solidFill>
                            <a:srgbClr val="000000"/>
                          </a:solidFill>
                          <a:effectLst/>
                          <a:latin typeface="Arial"/>
                        </a:rPr>
                        <a:t>Resto del Mundo</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3,849,010</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r>
                        <a:rPr lang="es-ES" sz="1000" b="0" i="0" u="none" strike="noStrike">
                          <a:solidFill>
                            <a:srgbClr val="000000"/>
                          </a:solidFill>
                          <a:effectLst/>
                          <a:latin typeface="Arial"/>
                        </a:rPr>
                        <a:t>20%</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2722">
                <a:tc>
                  <a:txBody>
                    <a:bodyPr/>
                    <a:lstStyle/>
                    <a:p>
                      <a:pPr algn="l" rtl="0" fontAlgn="ctr"/>
                      <a:r>
                        <a:rPr lang="es-ES" sz="1000" b="1" i="0" u="none" strike="noStrike">
                          <a:solidFill>
                            <a:srgbClr val="000000"/>
                          </a:solidFill>
                          <a:effectLst/>
                          <a:latin typeface="Arial"/>
                        </a:rPr>
                        <a:t>TOTAL </a:t>
                      </a:r>
                    </a:p>
                  </a:txBody>
                  <a:tcPr marL="9525" marR="9525" marT="9525"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4D79B"/>
                    </a:solidFill>
                  </a:tcPr>
                </a:tc>
                <a:tc>
                  <a:txBody>
                    <a:bodyPr/>
                    <a:lstStyle/>
                    <a:p>
                      <a:pPr algn="r" rtl="0" fontAlgn="ctr"/>
                      <a:r>
                        <a:rPr lang="es-ES" sz="1000" b="1" i="0" u="none" strike="noStrike">
                          <a:solidFill>
                            <a:srgbClr val="000000"/>
                          </a:solidFill>
                          <a:effectLst/>
                          <a:latin typeface="Arial"/>
                        </a:rPr>
                        <a:t>19,268,692</a:t>
                      </a:r>
                    </a:p>
                  </a:txBody>
                  <a:tcPr marL="9525" marR="9525" marT="9525"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4D79B"/>
                    </a:solidFill>
                  </a:tcPr>
                </a:tc>
                <a:tc>
                  <a:txBody>
                    <a:bodyPr/>
                    <a:lstStyle/>
                    <a:p>
                      <a:pPr algn="r" rtl="0" fontAlgn="ctr"/>
                      <a:r>
                        <a:rPr lang="es-ES" sz="1000" b="1" i="0" u="none" strike="noStrike" dirty="0">
                          <a:solidFill>
                            <a:srgbClr val="000000"/>
                          </a:solidFill>
                          <a:effectLst/>
                          <a:latin typeface="Arial"/>
                        </a:rPr>
                        <a:t>100%</a:t>
                      </a:r>
                    </a:p>
                  </a:txBody>
                  <a:tcPr marL="9525" marR="9525" marT="9525"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4D79B"/>
                    </a:solidFill>
                  </a:tcPr>
                </a:tc>
              </a:tr>
            </a:tbl>
          </a:graphicData>
        </a:graphic>
      </p:graphicFrame>
      <p:pic>
        <p:nvPicPr>
          <p:cNvPr id="13432" name="Picture 2"/>
          <p:cNvPicPr>
            <a:picLocks noChangeAspect="1" noChangeArrowheads="1"/>
          </p:cNvPicPr>
          <p:nvPr/>
        </p:nvPicPr>
        <p:blipFill>
          <a:blip r:embed="rId3" cstate="print"/>
          <a:srcRect/>
          <a:stretch>
            <a:fillRect/>
          </a:stretch>
        </p:blipFill>
        <p:spPr bwMode="auto">
          <a:xfrm>
            <a:off x="6300788" y="2997200"/>
            <a:ext cx="2663825" cy="1655763"/>
          </a:xfrm>
          <a:prstGeom prst="rect">
            <a:avLst/>
          </a:prstGeom>
          <a:noFill/>
          <a:ln w="9525">
            <a:noFill/>
            <a:miter lim="800000"/>
            <a:headEnd/>
            <a:tailEnd/>
          </a:ln>
          <a:effectLst/>
        </p:spPr>
      </p:pic>
      <p:pic>
        <p:nvPicPr>
          <p:cNvPr id="16" name="Picture 4" descr="https://cristianpebu.files.wordpress.com/2014/08/camayoc.png"/>
          <p:cNvPicPr>
            <a:picLocks noChangeAspect="1" noChangeArrowheads="1"/>
          </p:cNvPicPr>
          <p:nvPr/>
        </p:nvPicPr>
        <p:blipFill>
          <a:blip r:embed="rId4"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17" name="16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5"/>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5"/>
                <a:tile tx="0" ty="0" sx="100000" sy="100000" flip="none" algn="tl"/>
              </a:blipFill>
              <a:effectLst>
                <a:outerShdw blurRad="41275" dist="20320" dir="1800000" algn="tl" rotWithShape="0">
                  <a:srgbClr val="000000">
                    <a:alpha val="40000"/>
                  </a:srgbClr>
                </a:outerShdw>
              </a:effectLst>
              <a:latin typeface="+mn-lt"/>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dirty="0" smtClean="0">
                <a:solidFill>
                  <a:schemeClr val="tx2">
                    <a:satMod val="130000"/>
                  </a:schemeClr>
                </a:solidFill>
              </a:rPr>
              <a:t>ESTUDIO DE MERCADO</a:t>
            </a:r>
            <a:endParaRPr lang="es-ES" dirty="0">
              <a:solidFill>
                <a:schemeClr val="tx2">
                  <a:satMod val="130000"/>
                </a:schemeClr>
              </a:solidFill>
            </a:endParaRPr>
          </a:p>
        </p:txBody>
      </p:sp>
      <p:sp>
        <p:nvSpPr>
          <p:cNvPr id="14339" name="AutoShape 2" descr="http://upload.wikimedia.org/wikipedia/commons/b/ba/Flag_of_Germany.sv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tLang="es-ES"/>
          </a:p>
        </p:txBody>
      </p:sp>
      <p:sp>
        <p:nvSpPr>
          <p:cNvPr id="14340" name="AutoShape 4" descr="http://upload.wikimedia.org/wikipedia/commons/b/ba/Flag_of_Germany.sv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s-ES" altLang="es-ES"/>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228145"/>
            <a:ext cx="1619672" cy="15613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3419475" y="1735138"/>
            <a:ext cx="1584325" cy="17653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s-ES" dirty="0"/>
              <a:t>Productos Orgánicos</a:t>
            </a:r>
          </a:p>
          <a:p>
            <a:pPr algn="ctr" fontAlgn="auto">
              <a:spcBef>
                <a:spcPts val="0"/>
              </a:spcBef>
              <a:spcAft>
                <a:spcPts val="0"/>
              </a:spcAft>
              <a:defRPr/>
            </a:pPr>
            <a:r>
              <a:rPr lang="es-ES" dirty="0"/>
              <a:t>Alta Calidad</a:t>
            </a:r>
          </a:p>
          <a:p>
            <a:pPr algn="ctr" fontAlgn="auto">
              <a:spcBef>
                <a:spcPts val="0"/>
              </a:spcBef>
              <a:spcAft>
                <a:spcPts val="0"/>
              </a:spcAft>
              <a:defRPr/>
            </a:pPr>
            <a:r>
              <a:rPr lang="es-ES" dirty="0"/>
              <a:t>Precios Bajos</a:t>
            </a:r>
          </a:p>
          <a:p>
            <a:pPr algn="ctr" fontAlgn="auto">
              <a:spcBef>
                <a:spcPts val="0"/>
              </a:spcBef>
              <a:spcAft>
                <a:spcPts val="0"/>
              </a:spcAft>
              <a:defRPr/>
            </a:pPr>
            <a:r>
              <a:rPr lang="es-ES" dirty="0"/>
              <a:t>Información del producto</a:t>
            </a:r>
          </a:p>
        </p:txBody>
      </p:sp>
      <p:sp>
        <p:nvSpPr>
          <p:cNvPr id="8" name="7 Rectángulo"/>
          <p:cNvSpPr/>
          <p:nvPr/>
        </p:nvSpPr>
        <p:spPr>
          <a:xfrm>
            <a:off x="1093788" y="2803525"/>
            <a:ext cx="2016125" cy="84137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es-ES" dirty="0"/>
              <a:t>2do. País Importador de Café</a:t>
            </a:r>
          </a:p>
        </p:txBody>
      </p:sp>
      <p:sp>
        <p:nvSpPr>
          <p:cNvPr id="9" name="8 Rectángulo"/>
          <p:cNvSpPr/>
          <p:nvPr/>
        </p:nvSpPr>
        <p:spPr>
          <a:xfrm>
            <a:off x="6019800" y="1646238"/>
            <a:ext cx="2520950" cy="1503362"/>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marL="285750" indent="-285750" algn="ctr" fontAlgn="auto">
              <a:spcBef>
                <a:spcPts val="0"/>
              </a:spcBef>
              <a:spcAft>
                <a:spcPts val="0"/>
              </a:spcAft>
              <a:buFont typeface="Arial" panose="020B0604020202020204" pitchFamily="34" charset="0"/>
              <a:buChar char="•"/>
              <a:defRPr/>
            </a:pPr>
            <a:r>
              <a:rPr lang="es-ES" dirty="0"/>
              <a:t>Café sin tostar </a:t>
            </a:r>
          </a:p>
          <a:p>
            <a:pPr marL="285750" indent="-285750" algn="ctr" fontAlgn="auto">
              <a:spcBef>
                <a:spcPts val="0"/>
              </a:spcBef>
              <a:spcAft>
                <a:spcPts val="0"/>
              </a:spcAft>
              <a:buFont typeface="Arial" panose="020B0604020202020204" pitchFamily="34" charset="0"/>
              <a:buChar char="•"/>
              <a:defRPr/>
            </a:pPr>
            <a:r>
              <a:rPr lang="es-ES" dirty="0"/>
              <a:t>Café sin descafeinar y </a:t>
            </a:r>
          </a:p>
          <a:p>
            <a:pPr marL="285750" indent="-285750" algn="ctr" fontAlgn="auto">
              <a:spcBef>
                <a:spcPts val="0"/>
              </a:spcBef>
              <a:spcAft>
                <a:spcPts val="0"/>
              </a:spcAft>
              <a:buFont typeface="Arial" panose="020B0604020202020204" pitchFamily="34" charset="0"/>
              <a:buChar char="•"/>
              <a:defRPr/>
            </a:pPr>
            <a:r>
              <a:rPr lang="es-ES" dirty="0"/>
              <a:t>Una variedad de productos elaborados que contienen cafeína. </a:t>
            </a:r>
          </a:p>
        </p:txBody>
      </p:sp>
      <p:sp>
        <p:nvSpPr>
          <p:cNvPr id="7" name="6 Rectángulo"/>
          <p:cNvSpPr/>
          <p:nvPr/>
        </p:nvSpPr>
        <p:spPr>
          <a:xfrm>
            <a:off x="5364088" y="1124744"/>
            <a:ext cx="504056" cy="241688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sz="1400" dirty="0"/>
              <a:t>P</a:t>
            </a:r>
          </a:p>
          <a:p>
            <a:pPr algn="ctr" fontAlgn="auto">
              <a:spcBef>
                <a:spcPts val="0"/>
              </a:spcBef>
              <a:spcAft>
                <a:spcPts val="0"/>
              </a:spcAft>
              <a:defRPr/>
            </a:pPr>
            <a:r>
              <a:rPr lang="es-ES" sz="1400" dirty="0"/>
              <a:t>R</a:t>
            </a:r>
          </a:p>
          <a:p>
            <a:pPr algn="ctr" fontAlgn="auto">
              <a:spcBef>
                <a:spcPts val="0"/>
              </a:spcBef>
              <a:spcAft>
                <a:spcPts val="0"/>
              </a:spcAft>
              <a:defRPr/>
            </a:pPr>
            <a:r>
              <a:rPr lang="es-ES" sz="1400" dirty="0"/>
              <a:t>O</a:t>
            </a:r>
          </a:p>
          <a:p>
            <a:pPr algn="ctr" fontAlgn="auto">
              <a:spcBef>
                <a:spcPts val="0"/>
              </a:spcBef>
              <a:spcAft>
                <a:spcPts val="0"/>
              </a:spcAft>
              <a:defRPr/>
            </a:pPr>
            <a:r>
              <a:rPr lang="es-ES" sz="1400" dirty="0"/>
              <a:t>D</a:t>
            </a:r>
          </a:p>
          <a:p>
            <a:pPr algn="ctr" fontAlgn="auto">
              <a:spcBef>
                <a:spcPts val="0"/>
              </a:spcBef>
              <a:spcAft>
                <a:spcPts val="0"/>
              </a:spcAft>
              <a:defRPr/>
            </a:pPr>
            <a:r>
              <a:rPr lang="es-ES" sz="1400" dirty="0"/>
              <a:t>U</a:t>
            </a:r>
          </a:p>
          <a:p>
            <a:pPr algn="ctr" fontAlgn="auto">
              <a:spcBef>
                <a:spcPts val="0"/>
              </a:spcBef>
              <a:spcAft>
                <a:spcPts val="0"/>
              </a:spcAft>
              <a:defRPr/>
            </a:pPr>
            <a:r>
              <a:rPr lang="es-ES" sz="1400" dirty="0"/>
              <a:t>C</a:t>
            </a:r>
          </a:p>
          <a:p>
            <a:pPr algn="ctr" fontAlgn="auto">
              <a:spcBef>
                <a:spcPts val="0"/>
              </a:spcBef>
              <a:spcAft>
                <a:spcPts val="0"/>
              </a:spcAft>
              <a:defRPr/>
            </a:pPr>
            <a:r>
              <a:rPr lang="es-ES" sz="1400" dirty="0"/>
              <a:t>T</a:t>
            </a:r>
          </a:p>
          <a:p>
            <a:pPr algn="ctr" fontAlgn="auto">
              <a:spcBef>
                <a:spcPts val="0"/>
              </a:spcBef>
              <a:spcAft>
                <a:spcPts val="0"/>
              </a:spcAft>
              <a:defRPr/>
            </a:pPr>
            <a:r>
              <a:rPr lang="es-ES" sz="1400" dirty="0"/>
              <a:t>O</a:t>
            </a:r>
          </a:p>
          <a:p>
            <a:pPr algn="ctr" fontAlgn="auto">
              <a:spcBef>
                <a:spcPts val="0"/>
              </a:spcBef>
              <a:spcAft>
                <a:spcPts val="0"/>
              </a:spcAft>
              <a:defRPr/>
            </a:pPr>
            <a:r>
              <a:rPr lang="es-ES" sz="1400" dirty="0"/>
              <a:t>S</a:t>
            </a:r>
          </a:p>
        </p:txBody>
      </p:sp>
      <p:sp>
        <p:nvSpPr>
          <p:cNvPr id="10" name="9 Rectángulo"/>
          <p:cNvSpPr/>
          <p:nvPr/>
        </p:nvSpPr>
        <p:spPr>
          <a:xfrm>
            <a:off x="3421117" y="1228145"/>
            <a:ext cx="1582931" cy="4185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S" dirty="0"/>
              <a:t>INTERES</a:t>
            </a:r>
          </a:p>
        </p:txBody>
      </p:sp>
      <p:sp>
        <p:nvSpPr>
          <p:cNvPr id="12" name="11 Llamada rectangular redondeada"/>
          <p:cNvSpPr/>
          <p:nvPr/>
        </p:nvSpPr>
        <p:spPr>
          <a:xfrm>
            <a:off x="1094065" y="3796482"/>
            <a:ext cx="1944216" cy="1512168"/>
          </a:xfrm>
          <a:prstGeom prst="wedgeRoundRectCallou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C" sz="1600" dirty="0">
                <a:solidFill>
                  <a:schemeClr val="tx1"/>
                </a:solidFill>
              </a:rPr>
              <a:t>Población: </a:t>
            </a:r>
          </a:p>
          <a:p>
            <a:pPr algn="ctr" fontAlgn="auto">
              <a:spcBef>
                <a:spcPts val="0"/>
              </a:spcBef>
              <a:spcAft>
                <a:spcPts val="0"/>
              </a:spcAft>
              <a:defRPr/>
            </a:pPr>
            <a:r>
              <a:rPr lang="es-ES" sz="1600" dirty="0">
                <a:solidFill>
                  <a:schemeClr val="tx1"/>
                </a:solidFill>
              </a:rPr>
              <a:t>79 869 563 hab. </a:t>
            </a:r>
          </a:p>
          <a:p>
            <a:pPr algn="ctr" fontAlgn="auto">
              <a:spcBef>
                <a:spcPts val="0"/>
              </a:spcBef>
              <a:spcAft>
                <a:spcPts val="0"/>
              </a:spcAft>
              <a:defRPr/>
            </a:pPr>
            <a:r>
              <a:rPr lang="es-ES" sz="1600" dirty="0">
                <a:solidFill>
                  <a:schemeClr val="tx1"/>
                </a:solidFill>
              </a:rPr>
              <a:t>Pib Percápita: $47.892,14</a:t>
            </a:r>
            <a:endParaRPr lang="es-EC" sz="1600" dirty="0">
              <a:solidFill>
                <a:schemeClr val="tx1"/>
              </a:solidFill>
            </a:endParaRPr>
          </a:p>
        </p:txBody>
      </p:sp>
      <p:pic>
        <p:nvPicPr>
          <p:cNvPr id="14" name="Picture 4" descr="https://cristianpebu.files.wordpress.com/2014/08/camayoc.png"/>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15" name="14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pic>
        <p:nvPicPr>
          <p:cNvPr id="1030" name="Picture 6"/>
          <p:cNvPicPr>
            <a:picLocks noChangeAspect="1" noChangeArrowheads="1"/>
          </p:cNvPicPr>
          <p:nvPr/>
        </p:nvPicPr>
        <p:blipFill rotWithShape="1">
          <a:blip r:embed="rId5" cstate="print"/>
          <a:srcRect l="26284" t="35063" r="32994" b="6250"/>
          <a:stretch/>
        </p:blipFill>
        <p:spPr bwMode="auto">
          <a:xfrm>
            <a:off x="4716463" y="3716338"/>
            <a:ext cx="3455987" cy="28003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4773613" y="1628800"/>
            <a:ext cx="0" cy="4896544"/>
          </a:xfrm>
          <a:prstGeom prst="line">
            <a:avLst/>
          </a:prstGeom>
        </p:spPr>
        <p:style>
          <a:lnRef idx="3">
            <a:schemeClr val="accent6"/>
          </a:lnRef>
          <a:fillRef idx="0">
            <a:schemeClr val="accent6"/>
          </a:fillRef>
          <a:effectRef idx="2">
            <a:schemeClr val="accent6"/>
          </a:effectRef>
          <a:fontRef idx="minor">
            <a:schemeClr val="tx1"/>
          </a:fontRef>
        </p:style>
      </p:cxnSp>
      <p:pic>
        <p:nvPicPr>
          <p:cNvPr id="15363" name="Picture 2"/>
          <p:cNvPicPr>
            <a:picLocks noChangeAspect="1" noChangeArrowheads="1"/>
          </p:cNvPicPr>
          <p:nvPr/>
        </p:nvPicPr>
        <p:blipFill>
          <a:blip r:embed="rId2" cstate="print"/>
          <a:srcRect/>
          <a:stretch>
            <a:fillRect/>
          </a:stretch>
        </p:blipFill>
        <p:spPr bwMode="auto">
          <a:xfrm>
            <a:off x="901700" y="1487488"/>
            <a:ext cx="3524250" cy="2876550"/>
          </a:xfrm>
          <a:prstGeom prst="rect">
            <a:avLst/>
          </a:prstGeom>
          <a:noFill/>
          <a:ln w="9525">
            <a:noFill/>
            <a:miter lim="800000"/>
            <a:headEnd/>
            <a:tailEnd/>
          </a:ln>
        </p:spPr>
      </p:pic>
      <p:pic>
        <p:nvPicPr>
          <p:cNvPr id="15364" name="Picture 3"/>
          <p:cNvPicPr>
            <a:picLocks noChangeAspect="1" noChangeArrowheads="1"/>
          </p:cNvPicPr>
          <p:nvPr/>
        </p:nvPicPr>
        <p:blipFill>
          <a:blip r:embed="rId3" cstate="print"/>
          <a:srcRect t="21074"/>
          <a:stretch>
            <a:fillRect/>
          </a:stretch>
        </p:blipFill>
        <p:spPr bwMode="auto">
          <a:xfrm>
            <a:off x="1100138" y="4508500"/>
            <a:ext cx="3783012" cy="1944688"/>
          </a:xfrm>
          <a:prstGeom prst="rect">
            <a:avLst/>
          </a:prstGeom>
          <a:noFill/>
          <a:ln w="9525">
            <a:noFill/>
            <a:miter lim="800000"/>
            <a:headEnd/>
            <a:tailEnd/>
          </a:ln>
          <a:effectLst/>
        </p:spPr>
      </p:pic>
      <p:pic>
        <p:nvPicPr>
          <p:cNvPr id="15365" name="Picture 4"/>
          <p:cNvPicPr>
            <a:picLocks noChangeAspect="1" noChangeArrowheads="1"/>
          </p:cNvPicPr>
          <p:nvPr/>
        </p:nvPicPr>
        <p:blipFill>
          <a:blip r:embed="rId4" cstate="print"/>
          <a:srcRect/>
          <a:stretch>
            <a:fillRect/>
          </a:stretch>
        </p:blipFill>
        <p:spPr bwMode="auto">
          <a:xfrm>
            <a:off x="5364163" y="1554163"/>
            <a:ext cx="2401887" cy="2809875"/>
          </a:xfrm>
          <a:prstGeom prst="rect">
            <a:avLst/>
          </a:prstGeom>
          <a:noFill/>
          <a:ln w="9525">
            <a:noFill/>
            <a:miter lim="800000"/>
            <a:headEnd/>
            <a:tailEnd/>
          </a:ln>
        </p:spPr>
      </p:pic>
      <p:pic>
        <p:nvPicPr>
          <p:cNvPr id="15366" name="Gráfico 2"/>
          <p:cNvPicPr>
            <a:picLocks noChangeAspect="1" noChangeArrowheads="1"/>
          </p:cNvPicPr>
          <p:nvPr/>
        </p:nvPicPr>
        <p:blipFill>
          <a:blip r:embed="rId5" cstate="print"/>
          <a:srcRect/>
          <a:stretch>
            <a:fillRect/>
          </a:stretch>
        </p:blipFill>
        <p:spPr bwMode="auto">
          <a:xfrm>
            <a:off x="5246688" y="4508500"/>
            <a:ext cx="3789362" cy="1944688"/>
          </a:xfrm>
          <a:prstGeom prst="rect">
            <a:avLst/>
          </a:prstGeom>
          <a:noFill/>
          <a:ln w="9525">
            <a:noFill/>
            <a:miter lim="800000"/>
            <a:headEnd/>
            <a:tailEnd/>
          </a:ln>
        </p:spPr>
      </p:pic>
      <p:sp>
        <p:nvSpPr>
          <p:cNvPr id="9" name="8 Rectángulo"/>
          <p:cNvSpPr/>
          <p:nvPr/>
        </p:nvSpPr>
        <p:spPr>
          <a:xfrm>
            <a:off x="1430042" y="908720"/>
            <a:ext cx="3024336" cy="50405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C" dirty="0"/>
              <a:t>Café en grano Robusta </a:t>
            </a:r>
          </a:p>
          <a:p>
            <a:pPr algn="ctr" fontAlgn="auto">
              <a:spcBef>
                <a:spcPts val="0"/>
              </a:spcBef>
              <a:spcAft>
                <a:spcPts val="0"/>
              </a:spcAft>
              <a:defRPr/>
            </a:pPr>
            <a:r>
              <a:rPr lang="es-EC" dirty="0"/>
              <a:t>$/kg</a:t>
            </a:r>
          </a:p>
        </p:txBody>
      </p:sp>
      <p:sp>
        <p:nvSpPr>
          <p:cNvPr id="10" name="9 Rectángulo"/>
          <p:cNvSpPr/>
          <p:nvPr/>
        </p:nvSpPr>
        <p:spPr>
          <a:xfrm>
            <a:off x="5462490" y="908720"/>
            <a:ext cx="2808312" cy="50405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s-EC" dirty="0"/>
              <a:t>Café en grano arábigo</a:t>
            </a:r>
          </a:p>
          <a:p>
            <a:pPr algn="ctr" fontAlgn="auto">
              <a:spcBef>
                <a:spcPts val="0"/>
              </a:spcBef>
              <a:spcAft>
                <a:spcPts val="0"/>
              </a:spcAft>
              <a:defRPr/>
            </a:pPr>
            <a:r>
              <a:rPr lang="es-EC" dirty="0"/>
              <a:t>$/kg</a:t>
            </a:r>
          </a:p>
        </p:txBody>
      </p:sp>
      <p:sp>
        <p:nvSpPr>
          <p:cNvPr id="11" name="1 Título"/>
          <p:cNvSpPr>
            <a:spLocks noGrp="1"/>
          </p:cNvSpPr>
          <p:nvPr>
            <p:ph type="title"/>
          </p:nvPr>
        </p:nvSpPr>
        <p:spPr>
          <a:xfrm>
            <a:off x="1276350" y="260350"/>
            <a:ext cx="7497763" cy="419100"/>
          </a:xfrm>
        </p:spPr>
        <p:txBody>
          <a:bodyPr>
            <a:normAutofit fontScale="90000"/>
          </a:bodyPr>
          <a:lstStyle/>
          <a:p>
            <a:pPr eaLnBrk="1" fontAlgn="auto" hangingPunct="1">
              <a:spcAft>
                <a:spcPts val="0"/>
              </a:spcAft>
              <a:defRPr/>
            </a:pPr>
            <a:r>
              <a:rPr lang="es-ES" dirty="0" smtClean="0">
                <a:solidFill>
                  <a:schemeClr val="tx2">
                    <a:satMod val="130000"/>
                  </a:schemeClr>
                </a:solidFill>
              </a:rPr>
              <a:t>ESTUDIO DE MERCADO</a:t>
            </a:r>
            <a:endParaRPr lang="es-ES" dirty="0">
              <a:solidFill>
                <a:schemeClr val="tx2">
                  <a:satMod val="130000"/>
                </a:schemeClr>
              </a:solidFill>
            </a:endParaRPr>
          </a:p>
        </p:txBody>
      </p:sp>
      <p:pic>
        <p:nvPicPr>
          <p:cNvPr id="12" name="Picture 4" descr="https://cristianpebu.files.wordpress.com/2014/08/camayoc.png"/>
          <p:cNvPicPr>
            <a:picLocks noChangeAspect="1" noChangeArrowheads="1"/>
          </p:cNvPicPr>
          <p:nvPr/>
        </p:nvPicPr>
        <p:blipFill>
          <a:blip r:embed="rId6"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13" name="12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7"/>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7"/>
                <a:tile tx="0" ty="0" sx="100000" sy="100000" flip="none" algn="tl"/>
              </a:blipFill>
              <a:effectLst>
                <a:outerShdw blurRad="41275" dist="20320" dir="1800000" algn="tl" rotWithShape="0">
                  <a:srgbClr val="000000">
                    <a:alpha val="40000"/>
                  </a:srgbClr>
                </a:outerShdw>
              </a:effectLst>
              <a:latin typeface="+mn-lt"/>
              <a:cs typeface="+mn-cs"/>
            </a:endParaRPr>
          </a:p>
        </p:txBody>
      </p:sp>
      <p:sp>
        <p:nvSpPr>
          <p:cNvPr id="14" name="13 Elipse"/>
          <p:cNvSpPr/>
          <p:nvPr/>
        </p:nvSpPr>
        <p:spPr>
          <a:xfrm>
            <a:off x="3916923" y="3480662"/>
            <a:ext cx="936104" cy="884442"/>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1600" dirty="0"/>
              <a:t>$2.12</a:t>
            </a:r>
          </a:p>
          <a:p>
            <a:pPr algn="ctr" fontAlgn="auto">
              <a:spcBef>
                <a:spcPts val="0"/>
              </a:spcBef>
              <a:spcAft>
                <a:spcPts val="0"/>
              </a:spcAft>
              <a:defRPr/>
            </a:pPr>
            <a:r>
              <a:rPr lang="es-ES" sz="1600" dirty="0"/>
              <a:t>Anual</a:t>
            </a:r>
          </a:p>
        </p:txBody>
      </p:sp>
      <p:sp>
        <p:nvSpPr>
          <p:cNvPr id="15" name="14 Elipse"/>
          <p:cNvSpPr/>
          <p:nvPr/>
        </p:nvSpPr>
        <p:spPr>
          <a:xfrm>
            <a:off x="8028384" y="3480662"/>
            <a:ext cx="936104" cy="884442"/>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1600" dirty="0"/>
              <a:t>$3.84</a:t>
            </a:r>
          </a:p>
          <a:p>
            <a:pPr algn="ctr" fontAlgn="auto">
              <a:spcBef>
                <a:spcPts val="0"/>
              </a:spcBef>
              <a:spcAft>
                <a:spcPts val="0"/>
              </a:spcAft>
              <a:defRPr/>
            </a:pPr>
            <a:r>
              <a:rPr lang="es-ES" sz="1600" dirty="0"/>
              <a:t>Anual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cristianpebu.files.wordpress.com/2014/08/camayoc.png">
            <a:hlinkClick r:id="rId2" action="ppaction://hlinksldjump"/>
          </p:cNvPr>
          <p:cNvPicPr>
            <a:picLocks noChangeAspect="1" noChangeArrowheads="1"/>
          </p:cNvPicPr>
          <p:nvPr/>
        </p:nvPicPr>
        <p:blipFill>
          <a:blip r:embed="rId3" cstate="print">
            <a:duotone>
              <a:schemeClr val="accent5">
                <a:shade val="45000"/>
                <a:satMod val="135000"/>
              </a:schemeClr>
              <a:prstClr val="white"/>
            </a:duotone>
          </a:blip>
          <a:srcRect l="23987" t="5861" r="24774" b="40275"/>
          <a:stretch>
            <a:fillRect/>
          </a:stretch>
        </p:blipFill>
        <p:spPr bwMode="auto">
          <a:xfrm>
            <a:off x="-108520" y="836712"/>
            <a:ext cx="1541225" cy="1440160"/>
          </a:xfrm>
          <a:prstGeom prst="ellipse">
            <a:avLst/>
          </a:prstGeom>
          <a:ln>
            <a:noFill/>
          </a:ln>
          <a:effectLst>
            <a:softEdge rad="112500"/>
          </a:effectLst>
        </p:spPr>
      </p:pic>
      <p:sp>
        <p:nvSpPr>
          <p:cNvPr id="8" name="7 Rectángulo"/>
          <p:cNvSpPr/>
          <p:nvPr/>
        </p:nvSpPr>
        <p:spPr>
          <a:xfrm rot="16200000">
            <a:off x="-760927" y="3455982"/>
            <a:ext cx="2551596" cy="769441"/>
          </a:xfrm>
          <a:prstGeom prst="rect">
            <a:avLst/>
          </a:prstGeom>
          <a:noFill/>
        </p:spPr>
        <p:txBody>
          <a:bodyPr wrap="none">
            <a:spAutoFit/>
          </a:bodyPr>
          <a:lstStyle/>
          <a:p>
            <a:pPr algn="ctr" fontAlgn="auto">
              <a:spcBef>
                <a:spcPts val="0"/>
              </a:spcBef>
              <a:spcAft>
                <a:spcPts val="0"/>
              </a:spcAft>
              <a:defRPr/>
            </a:pPr>
            <a:r>
              <a:rPr lang="es-ES" sz="4400" b="1" dirty="0" err="1">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rPr>
              <a:t>DerKaffe</a:t>
            </a:r>
            <a:endParaRPr lang="es-ES" sz="5400" b="1" dirty="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mn-lt"/>
              <a:cs typeface="+mn-cs"/>
            </a:endParaRPr>
          </a:p>
        </p:txBody>
      </p:sp>
      <p:pic>
        <p:nvPicPr>
          <p:cNvPr id="16388" name="8 Imagen" descr="http://api.ning.com/files/NnlF5b8Z0h6phLTpYWc-ueMdnBtxivVppTM-B7AyOxq8d561A3CiaKmeMh-jFubvPRiRBpQh*2sZS7nze2Y-MXih5B2lyxXM/caficultoresrecibeninsumosEcuador.jpg?width=430"/>
          <p:cNvPicPr>
            <a:picLocks noChangeAspect="1" noChangeArrowheads="1"/>
          </p:cNvPicPr>
          <p:nvPr/>
        </p:nvPicPr>
        <p:blipFill>
          <a:blip r:embed="rId5" cstate="print"/>
          <a:srcRect/>
          <a:stretch>
            <a:fillRect/>
          </a:stretch>
        </p:blipFill>
        <p:spPr bwMode="auto">
          <a:xfrm>
            <a:off x="6146800" y="1125538"/>
            <a:ext cx="2303463" cy="1619250"/>
          </a:xfrm>
          <a:prstGeom prst="rect">
            <a:avLst/>
          </a:prstGeom>
          <a:noFill/>
          <a:ln w="9525">
            <a:noFill/>
            <a:miter lim="800000"/>
            <a:headEnd/>
            <a:tailEnd/>
          </a:ln>
        </p:spPr>
      </p:pic>
      <p:sp>
        <p:nvSpPr>
          <p:cNvPr id="6" name="5 Rectángulo"/>
          <p:cNvSpPr/>
          <p:nvPr/>
        </p:nvSpPr>
        <p:spPr>
          <a:xfrm>
            <a:off x="1431925" y="466725"/>
            <a:ext cx="5721350" cy="523875"/>
          </a:xfrm>
          <a:prstGeom prst="rect">
            <a:avLst/>
          </a:prstGeom>
        </p:spPr>
        <p:txBody>
          <a:bodyPr wrap="none">
            <a:spAutoFit/>
          </a:bodyPr>
          <a:lstStyle/>
          <a:p>
            <a:pPr>
              <a:defRPr/>
            </a:pPr>
            <a:r>
              <a:rPr lang="es-ES" sz="2800" b="1" dirty="0">
                <a:solidFill>
                  <a:schemeClr val="tx2">
                    <a:satMod val="130000"/>
                  </a:schemeClr>
                </a:solidFill>
                <a:effectLst>
                  <a:outerShdw blurRad="38100" dist="38100" dir="2700000" algn="tl">
                    <a:srgbClr val="000000">
                      <a:alpha val="43137"/>
                    </a:srgbClr>
                  </a:outerShdw>
                </a:effectLst>
              </a:rPr>
              <a:t>PRODUCTORES DE PUYANGO</a:t>
            </a:r>
            <a:endParaRPr lang="es-ES" b="1" dirty="0">
              <a:effectLst>
                <a:outerShdw blurRad="38100" dist="38100" dir="2700000" algn="tl">
                  <a:srgbClr val="000000">
                    <a:alpha val="43137"/>
                  </a:srgbClr>
                </a:outerShdw>
              </a:effectLst>
            </a:endParaRPr>
          </a:p>
        </p:txBody>
      </p:sp>
      <p:pic>
        <p:nvPicPr>
          <p:cNvPr id="16390" name="Picture 3"/>
          <p:cNvPicPr>
            <a:picLocks noChangeAspect="1" noChangeArrowheads="1"/>
          </p:cNvPicPr>
          <p:nvPr/>
        </p:nvPicPr>
        <p:blipFill>
          <a:blip r:embed="rId6" cstate="print"/>
          <a:srcRect l="15874" t="29749" r="64983" b="50215"/>
          <a:stretch>
            <a:fillRect/>
          </a:stretch>
        </p:blipFill>
        <p:spPr bwMode="auto">
          <a:xfrm>
            <a:off x="5284788" y="3284538"/>
            <a:ext cx="3736975" cy="2198687"/>
          </a:xfrm>
          <a:prstGeom prst="rect">
            <a:avLst/>
          </a:prstGeom>
          <a:noFill/>
          <a:ln w="9525">
            <a:noFill/>
            <a:miter lim="800000"/>
            <a:headEnd/>
            <a:tailEnd/>
          </a:ln>
        </p:spPr>
      </p:pic>
      <p:graphicFrame>
        <p:nvGraphicFramePr>
          <p:cNvPr id="10" name="9 Tabla"/>
          <p:cNvGraphicFramePr>
            <a:graphicFrameLocks noGrp="1"/>
          </p:cNvGraphicFramePr>
          <p:nvPr/>
        </p:nvGraphicFramePr>
        <p:xfrm>
          <a:off x="1446213" y="1196975"/>
          <a:ext cx="3700472" cy="5237222"/>
        </p:xfrm>
        <a:graphic>
          <a:graphicData uri="http://schemas.openxmlformats.org/drawingml/2006/table">
            <a:tbl>
              <a:tblPr firstRow="1" firstCol="1" bandRow="1">
                <a:tableStyleId>{00A15C55-8517-42AA-B614-E9B94910E393}</a:tableStyleId>
              </a:tblPr>
              <a:tblGrid>
                <a:gridCol w="1716446"/>
                <a:gridCol w="1984026"/>
              </a:tblGrid>
              <a:tr h="470912">
                <a:tc>
                  <a:txBody>
                    <a:bodyPr/>
                    <a:lstStyle/>
                    <a:p>
                      <a:pPr algn="ctr">
                        <a:lnSpc>
                          <a:spcPct val="100000"/>
                        </a:lnSpc>
                        <a:spcAft>
                          <a:spcPts val="0"/>
                        </a:spcAft>
                      </a:pPr>
                      <a:r>
                        <a:rPr lang="es-EC" sz="1200" dirty="0">
                          <a:solidFill>
                            <a:schemeClr val="tx1"/>
                          </a:solidFill>
                          <a:effectLst/>
                        </a:rPr>
                        <a:t>Comunidad</a:t>
                      </a:r>
                      <a:endParaRPr lang="es-ES" sz="1200" dirty="0">
                        <a:solidFill>
                          <a:schemeClr val="tx1"/>
                        </a:solidFill>
                        <a:effectLst/>
                        <a:latin typeface="Calibri"/>
                        <a:ea typeface="Calibri"/>
                        <a:cs typeface="Times New Roman"/>
                      </a:endParaRPr>
                    </a:p>
                  </a:txBody>
                  <a:tcPr marL="60007" marR="60007" marT="0" marB="0"/>
                </a:tc>
                <a:tc>
                  <a:txBody>
                    <a:bodyPr/>
                    <a:lstStyle/>
                    <a:p>
                      <a:pPr algn="ctr">
                        <a:lnSpc>
                          <a:spcPct val="100000"/>
                        </a:lnSpc>
                        <a:spcAft>
                          <a:spcPts val="0"/>
                        </a:spcAft>
                      </a:pPr>
                      <a:r>
                        <a:rPr lang="es-EC" sz="1200" dirty="0">
                          <a:solidFill>
                            <a:schemeClr val="tx1"/>
                          </a:solidFill>
                          <a:effectLst/>
                        </a:rPr>
                        <a:t>N° Productores</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dirty="0">
                          <a:solidFill>
                            <a:schemeClr val="tx1"/>
                          </a:solidFill>
                          <a:effectLst/>
                        </a:rPr>
                        <a:t>La Cocha</a:t>
                      </a:r>
                      <a:endParaRPr lang="es-ES" sz="1200" dirty="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5</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20 de Diciembre</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2</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24 de Junio</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7</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Arenal</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19</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Cerro Verde</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8</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Cordillera de Voladeros</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14</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Divino Niño</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7</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El Tigre</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17</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El Tigre 2</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4</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Las Cochas</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11</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Naranjito</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10</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Ocac</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7</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Palmerita</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12</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Platanillos</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21</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Prado</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3</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Puyango</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3</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San Francisco</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20</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Tunima</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7</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Valle Nuevo</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9</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Vicentino</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15</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Villa Seca</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a:solidFill>
                            <a:schemeClr val="tx1"/>
                          </a:solidFill>
                          <a:effectLst/>
                        </a:rPr>
                        <a:t>11</a:t>
                      </a:r>
                      <a:endParaRPr lang="es-ES" sz="120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a:solidFill>
                            <a:schemeClr val="tx1"/>
                          </a:solidFill>
                          <a:effectLst/>
                        </a:rPr>
                        <a:t>Y de Naranjal</a:t>
                      </a:r>
                      <a:endParaRPr lang="es-ES" sz="120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10</a:t>
                      </a:r>
                      <a:endParaRPr lang="es-ES" sz="1200" dirty="0">
                        <a:solidFill>
                          <a:schemeClr val="tx1"/>
                        </a:solidFill>
                        <a:effectLst/>
                        <a:latin typeface="Calibri"/>
                        <a:ea typeface="Calibri"/>
                        <a:cs typeface="Times New Roman"/>
                      </a:endParaRPr>
                    </a:p>
                  </a:txBody>
                  <a:tcPr marL="60007" marR="60007" marT="0" marB="0"/>
                </a:tc>
              </a:tr>
              <a:tr h="200025">
                <a:tc>
                  <a:txBody>
                    <a:bodyPr/>
                    <a:lstStyle/>
                    <a:p>
                      <a:pPr algn="just">
                        <a:lnSpc>
                          <a:spcPct val="100000"/>
                        </a:lnSpc>
                        <a:spcAft>
                          <a:spcPts val="0"/>
                        </a:spcAft>
                      </a:pPr>
                      <a:r>
                        <a:rPr lang="es-EC" sz="1200" dirty="0">
                          <a:solidFill>
                            <a:schemeClr val="tx1"/>
                          </a:solidFill>
                          <a:effectLst/>
                        </a:rPr>
                        <a:t>Total</a:t>
                      </a:r>
                      <a:endParaRPr lang="es-ES" sz="1200" dirty="0">
                        <a:solidFill>
                          <a:schemeClr val="tx1"/>
                        </a:solidFill>
                        <a:effectLst/>
                        <a:latin typeface="Calibri"/>
                        <a:ea typeface="Calibri"/>
                        <a:cs typeface="Times New Roman"/>
                      </a:endParaRPr>
                    </a:p>
                  </a:txBody>
                  <a:tcPr marL="60007" marR="60007" marT="0" marB="0"/>
                </a:tc>
                <a:tc>
                  <a:txBody>
                    <a:bodyPr/>
                    <a:lstStyle/>
                    <a:p>
                      <a:pPr algn="just">
                        <a:lnSpc>
                          <a:spcPct val="100000"/>
                        </a:lnSpc>
                        <a:spcAft>
                          <a:spcPts val="0"/>
                        </a:spcAft>
                      </a:pPr>
                      <a:r>
                        <a:rPr lang="es-EC" sz="1200" dirty="0">
                          <a:solidFill>
                            <a:schemeClr val="tx1"/>
                          </a:solidFill>
                          <a:effectLst/>
                        </a:rPr>
                        <a:t>222</a:t>
                      </a:r>
                      <a:endParaRPr lang="es-ES" sz="1200" dirty="0">
                        <a:solidFill>
                          <a:schemeClr val="tx1"/>
                        </a:solidFill>
                        <a:effectLst/>
                        <a:latin typeface="Calibri"/>
                        <a:ea typeface="Calibri"/>
                        <a:cs typeface="Times New Roman"/>
                      </a:endParaRPr>
                    </a:p>
                  </a:txBody>
                  <a:tcPr marL="60007" marR="60007" marT="0" marB="0"/>
                </a:tc>
              </a:tr>
            </a:tbl>
          </a:graphicData>
        </a:graphic>
      </p:graphicFrame>
      <p:sp>
        <p:nvSpPr>
          <p:cNvPr id="16468" name="10 Rectángulo"/>
          <p:cNvSpPr>
            <a:spLocks noChangeArrowheads="1"/>
          </p:cNvSpPr>
          <p:nvPr/>
        </p:nvSpPr>
        <p:spPr bwMode="auto">
          <a:xfrm>
            <a:off x="5575300" y="5499100"/>
            <a:ext cx="3446463" cy="646113"/>
          </a:xfrm>
          <a:prstGeom prst="rect">
            <a:avLst/>
          </a:prstGeom>
          <a:noFill/>
          <a:ln w="9525">
            <a:noFill/>
            <a:miter lim="800000"/>
            <a:headEnd/>
            <a:tailEnd/>
          </a:ln>
        </p:spPr>
        <p:txBody>
          <a:bodyPr>
            <a:spAutoFit/>
          </a:bodyPr>
          <a:lstStyle/>
          <a:p>
            <a:r>
              <a:rPr lang="es-EC"/>
              <a:t>Ministerio de Agricultura, Ganadería, Acuacultura y Pesca</a:t>
            </a:r>
            <a:endParaRPr lang="es-ES"/>
          </a:p>
        </p:txBody>
      </p:sp>
      <p:sp>
        <p:nvSpPr>
          <p:cNvPr id="12" name="11 Rectángulo"/>
          <p:cNvSpPr/>
          <p:nvPr/>
        </p:nvSpPr>
        <p:spPr>
          <a:xfrm>
            <a:off x="5575419" y="2852936"/>
            <a:ext cx="3029029" cy="43204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ES" dirty="0"/>
              <a:t>Productores Café Orgánico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3.xml><?xml version="1.0" encoding="utf-8"?>
<a:themeOverride xmlns:a="http://schemas.openxmlformats.org/drawingml/2006/main">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22509</TotalTime>
  <Words>2650</Words>
  <Application>Microsoft Office PowerPoint</Application>
  <PresentationFormat>Presentación en pantalla (4:3)</PresentationFormat>
  <Paragraphs>1124</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Solsticio</vt:lpstr>
      <vt:lpstr>Presentación de PowerPoint</vt:lpstr>
      <vt:lpstr>INDICE</vt:lpstr>
      <vt:lpstr>Generalidades </vt:lpstr>
      <vt:lpstr>Marco Legal</vt:lpstr>
      <vt:lpstr>ESTUDIO DE MERCADO</vt:lpstr>
      <vt:lpstr>ESTUDIO DE MERCADO</vt:lpstr>
      <vt:lpstr>ESTUDIO DE MERCADO</vt:lpstr>
      <vt:lpstr>ESTUDIO DE MERCADO</vt:lpstr>
      <vt:lpstr>Presentación de PowerPoint</vt:lpstr>
      <vt:lpstr>Presentación de PowerPoint</vt:lpstr>
      <vt:lpstr>ASOCIATIVIDAD</vt:lpstr>
      <vt:lpstr>Presentación de PowerPoint</vt:lpstr>
      <vt:lpstr>ASOCIATIVIDAD</vt:lpstr>
      <vt:lpstr>Certificaciones Internacionales</vt:lpstr>
      <vt:lpstr>Presentación de PowerPoint</vt:lpstr>
      <vt:lpstr>Flujo de Exportación</vt:lpstr>
      <vt:lpstr>Presentación de PowerPoint</vt:lpstr>
      <vt:lpstr>Plan de Inversión y financiamiento</vt:lpstr>
      <vt:lpstr>Ingresos - Egresos</vt:lpstr>
      <vt:lpstr>ESTADO DE  RESULTADOS</vt:lpstr>
      <vt:lpstr>FLUJO DE EFECTIVO</vt:lpstr>
      <vt:lpstr>INDICADORES</vt:lpstr>
      <vt:lpstr>PUNTO DE EQUILIBRIO</vt:lpstr>
      <vt:lpstr>RESUMEN EVALUACIÓN FINANCIERA</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paulilu</dc:creator>
  <cp:lastModifiedBy>FABIAN</cp:lastModifiedBy>
  <cp:revision>71</cp:revision>
  <dcterms:created xsi:type="dcterms:W3CDTF">2015-05-15T23:17:32Z</dcterms:created>
  <dcterms:modified xsi:type="dcterms:W3CDTF">2015-07-02T22:26:11Z</dcterms:modified>
</cp:coreProperties>
</file>