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1">
  <p:sldMasterIdLst>
    <p:sldMasterId id="2147484323" r:id="rId1"/>
    <p:sldMasterId id="2147484336" r:id="rId2"/>
  </p:sldMasterIdLst>
  <p:notesMasterIdLst>
    <p:notesMasterId r:id="rId39"/>
  </p:notesMasterIdLst>
  <p:handoutMasterIdLst>
    <p:handoutMasterId r:id="rId40"/>
  </p:handoutMasterIdLst>
  <p:sldIdLst>
    <p:sldId id="332" r:id="rId3"/>
    <p:sldId id="550" r:id="rId4"/>
    <p:sldId id="304" r:id="rId5"/>
    <p:sldId id="294" r:id="rId6"/>
    <p:sldId id="532" r:id="rId7"/>
    <p:sldId id="531" r:id="rId8"/>
    <p:sldId id="545" r:id="rId9"/>
    <p:sldId id="535" r:id="rId10"/>
    <p:sldId id="551" r:id="rId11"/>
    <p:sldId id="537" r:id="rId12"/>
    <p:sldId id="361" r:id="rId13"/>
    <p:sldId id="364" r:id="rId14"/>
    <p:sldId id="514" r:id="rId15"/>
    <p:sldId id="539" r:id="rId16"/>
    <p:sldId id="538" r:id="rId17"/>
    <p:sldId id="504" r:id="rId18"/>
    <p:sldId id="528" r:id="rId19"/>
    <p:sldId id="542" r:id="rId20"/>
    <p:sldId id="543" r:id="rId21"/>
    <p:sldId id="548" r:id="rId22"/>
    <p:sldId id="552" r:id="rId23"/>
    <p:sldId id="547" r:id="rId24"/>
    <p:sldId id="477" r:id="rId25"/>
    <p:sldId id="549" r:id="rId26"/>
    <p:sldId id="554" r:id="rId27"/>
    <p:sldId id="386" r:id="rId28"/>
    <p:sldId id="487" r:id="rId29"/>
    <p:sldId id="460" r:id="rId30"/>
    <p:sldId id="519" r:id="rId31"/>
    <p:sldId id="465" r:id="rId32"/>
    <p:sldId id="520" r:id="rId33"/>
    <p:sldId id="540" r:id="rId34"/>
    <p:sldId id="500" r:id="rId35"/>
    <p:sldId id="523" r:id="rId36"/>
    <p:sldId id="522" r:id="rId37"/>
    <p:sldId id="546" r:id="rId38"/>
  </p:sldIdLst>
  <p:sldSz cx="9144000" cy="6858000" type="screen4x3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92D4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3073" autoAdjust="0"/>
  </p:normalViewPr>
  <p:slideViewPr>
    <p:cSldViewPr>
      <p:cViewPr varScale="1">
        <p:scale>
          <a:sx n="68" d="100"/>
          <a:sy n="68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37B3D-5AA2-400D-9452-64554F7AD0CF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CE25254-110C-4F31-8F9F-4819ED70A84A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SENAE-Servicio Ecuatoriano de Adunas del Ecuador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C0730-499E-462B-9761-1130B3B01D78}" type="parTrans" cxnId="{B0F2C127-A9E3-400E-AEC3-1815425F45B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82110-9B45-48D4-A898-D3A607451BEF}" type="sibTrans" cxnId="{B0F2C127-A9E3-400E-AEC3-1815425F45B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9442C-FD2B-4998-95C2-B1DC3C60FDB0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BCE-Banco Central del Ecuador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67097-DB5A-4E62-A513-4BE28C5A6942}" type="parTrans" cxnId="{98C1CDD6-B7A2-4256-9BAB-4B1ADACAC57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48D7F-2244-4F33-9D84-6CF3D5F08025}" type="sibTrans" cxnId="{98C1CDD6-B7A2-4256-9BAB-4B1ADACAC57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0544B-ECC4-46E7-AB34-B95F6BB2B0DD}">
      <dgm:prSet phldrT="[Texto]"/>
      <dgm:spPr/>
      <dgm:t>
        <a:bodyPr/>
        <a:lstStyle/>
        <a:p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Trade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Map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4EEAD-371A-4AFC-AE76-A31537343853}" type="parTrans" cxnId="{C911E8CA-551E-44AC-B2FE-BFB40C39E88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D0990-309B-4FA7-9EF6-54602C917DF3}" type="sibTrans" cxnId="{C911E8CA-551E-44AC-B2FE-BFB40C39E88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8ED5D-715F-44C7-BE6B-F85282644D57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PRO ECUADOR- Instituto de Promoción de Exportaciones e Inversiones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69A26-3390-4A21-8872-4DF86B8E0533}" type="parTrans" cxnId="{F1D758BF-EC7E-419C-98E9-9F7E62C3476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EADF1-DAA9-44D9-BDAD-9FA3D50EAAC2}" type="sibTrans" cxnId="{F1D758BF-EC7E-419C-98E9-9F7E62C3476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D6569-67EE-4089-8D17-296E5FEE7268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COMEX-Comité de Comercio Exterior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76522-5059-45BC-807E-9C1B87B39D22}" type="parTrans" cxnId="{B071BC2A-E853-4F31-BDB1-0EA11377BE3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DF9A4-645E-4DA6-8CF0-6BB170864CC7}" type="sibTrans" cxnId="{B071BC2A-E853-4F31-BDB1-0EA11377BE3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73609-D837-444F-8168-5B482E35C7CF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INEN- Instituto Ecuatoriano de Normalización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CC6A2-C408-4C30-8A47-4BC6B7A9268D}" type="parTrans" cxnId="{55767E10-25A5-407A-9A84-B2DE6FBB60D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34EF9-E79C-4CEE-88A0-DE4C1F13D501}" type="sibTrans" cxnId="{55767E10-25A5-407A-9A84-B2DE6FBB60D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27540-2F41-4786-B4E7-1146DDFC5B46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OMC-Organización Mundial de Comercio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7F944-E4BA-4DD2-B26B-ED99A0C8A14B}" type="parTrans" cxnId="{9F8C3054-DDD3-4C9E-831D-7BBA62CA55E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9057A-D6FA-4986-9E8E-B11C576D69E0}" type="sibTrans" cxnId="{9F8C3054-DDD3-4C9E-831D-7BBA62CA55E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7307-B758-46F4-BAC0-2E3DF6226A55}" type="pres">
      <dgm:prSet presAssocID="{22537B3D-5AA2-400D-9452-64554F7AD0CF}" presName="diagram" presStyleCnt="0">
        <dgm:presLayoutVars>
          <dgm:dir/>
          <dgm:resizeHandles val="exact"/>
        </dgm:presLayoutVars>
      </dgm:prSet>
      <dgm:spPr/>
    </dgm:pt>
    <dgm:pt modelId="{D0714EFD-B103-4C3A-AB14-D43E50F31531}" type="pres">
      <dgm:prSet presAssocID="{1CE25254-110C-4F31-8F9F-4819ED70A84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BA4D8-6419-406C-B9AD-271EC0196926}" type="pres">
      <dgm:prSet presAssocID="{1C382110-9B45-48D4-A898-D3A607451BEF}" presName="sibTrans" presStyleCnt="0"/>
      <dgm:spPr/>
    </dgm:pt>
    <dgm:pt modelId="{F463632B-4060-483C-A3E3-D7824615C103}" type="pres">
      <dgm:prSet presAssocID="{B529442C-FD2B-4998-95C2-B1DC3C60FDB0}" presName="node" presStyleLbl="node1" presStyleIdx="1" presStyleCnt="7">
        <dgm:presLayoutVars>
          <dgm:bulletEnabled val="1"/>
        </dgm:presLayoutVars>
      </dgm:prSet>
      <dgm:spPr/>
    </dgm:pt>
    <dgm:pt modelId="{83798B61-6B20-4623-949E-88BBCA0313EE}" type="pres">
      <dgm:prSet presAssocID="{04B48D7F-2244-4F33-9D84-6CF3D5F08025}" presName="sibTrans" presStyleCnt="0"/>
      <dgm:spPr/>
    </dgm:pt>
    <dgm:pt modelId="{9ED86367-5BEC-472E-8372-2BC830ADD9AC}" type="pres">
      <dgm:prSet presAssocID="{36C0544B-ECC4-46E7-AB34-B95F6BB2B0DD}" presName="node" presStyleLbl="node1" presStyleIdx="2" presStyleCnt="7">
        <dgm:presLayoutVars>
          <dgm:bulletEnabled val="1"/>
        </dgm:presLayoutVars>
      </dgm:prSet>
      <dgm:spPr/>
    </dgm:pt>
    <dgm:pt modelId="{DD7A39CE-1659-4148-888A-52C150ACB9C1}" type="pres">
      <dgm:prSet presAssocID="{D2AD0990-309B-4FA7-9EF6-54602C917DF3}" presName="sibTrans" presStyleCnt="0"/>
      <dgm:spPr/>
    </dgm:pt>
    <dgm:pt modelId="{DA21275B-7133-4536-81F8-252CB8343376}" type="pres">
      <dgm:prSet presAssocID="{A218ED5D-715F-44C7-BE6B-F85282644D5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7BDE0-5717-4958-A67A-7A02D4355FEE}" type="pres">
      <dgm:prSet presAssocID="{51AEADF1-DAA9-44D9-BDAD-9FA3D50EAAC2}" presName="sibTrans" presStyleCnt="0"/>
      <dgm:spPr/>
    </dgm:pt>
    <dgm:pt modelId="{061F25C1-ADFB-44F7-B889-2B4513AA7EDB}" type="pres">
      <dgm:prSet presAssocID="{9DB27540-2F41-4786-B4E7-1146DDFC5B46}" presName="node" presStyleLbl="node1" presStyleIdx="4" presStyleCnt="7">
        <dgm:presLayoutVars>
          <dgm:bulletEnabled val="1"/>
        </dgm:presLayoutVars>
      </dgm:prSet>
      <dgm:spPr/>
    </dgm:pt>
    <dgm:pt modelId="{62D1EA02-DE9C-45E0-BA46-758BB341683B}" type="pres">
      <dgm:prSet presAssocID="{0299057A-D6FA-4986-9E8E-B11C576D69E0}" presName="sibTrans" presStyleCnt="0"/>
      <dgm:spPr/>
    </dgm:pt>
    <dgm:pt modelId="{FD7B43D7-9065-47AB-BA6C-7E9EA19C4D05}" type="pres">
      <dgm:prSet presAssocID="{A27D6569-67EE-4089-8D17-296E5FEE726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830A6-4B10-4FCE-B858-2FDC635E4C4A}" type="pres">
      <dgm:prSet presAssocID="{78EDF9A4-645E-4DA6-8CF0-6BB170864CC7}" presName="sibTrans" presStyleCnt="0"/>
      <dgm:spPr/>
    </dgm:pt>
    <dgm:pt modelId="{0EC8770B-EA5D-46FD-B4FD-A34B33D5A809}" type="pres">
      <dgm:prSet presAssocID="{40A73609-D837-444F-8168-5B482E35C7C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7466A5-C80A-4F6E-8A3F-951094EBEA0C}" type="presOf" srcId="{36C0544B-ECC4-46E7-AB34-B95F6BB2B0DD}" destId="{9ED86367-5BEC-472E-8372-2BC830ADD9AC}" srcOrd="0" destOrd="0" presId="urn:microsoft.com/office/officeart/2005/8/layout/default"/>
    <dgm:cxn modelId="{55767E10-25A5-407A-9A84-B2DE6FBB60DF}" srcId="{22537B3D-5AA2-400D-9452-64554F7AD0CF}" destId="{40A73609-D837-444F-8168-5B482E35C7CF}" srcOrd="6" destOrd="0" parTransId="{2DECC6A2-C408-4C30-8A47-4BC6B7A9268D}" sibTransId="{7E734EF9-E79C-4CEE-88A0-DE4C1F13D501}"/>
    <dgm:cxn modelId="{320C6BFD-874D-4607-AACD-00E96DB06096}" type="presOf" srcId="{40A73609-D837-444F-8168-5B482E35C7CF}" destId="{0EC8770B-EA5D-46FD-B4FD-A34B33D5A809}" srcOrd="0" destOrd="0" presId="urn:microsoft.com/office/officeart/2005/8/layout/default"/>
    <dgm:cxn modelId="{BAA626EB-4813-48A8-BC75-B86C801DC0C9}" type="presOf" srcId="{22537B3D-5AA2-400D-9452-64554F7AD0CF}" destId="{71EC7307-B758-46F4-BAC0-2E3DF6226A55}" srcOrd="0" destOrd="0" presId="urn:microsoft.com/office/officeart/2005/8/layout/default"/>
    <dgm:cxn modelId="{0CF6DAEB-433E-451E-A7A9-88734E3F67B2}" type="presOf" srcId="{B529442C-FD2B-4998-95C2-B1DC3C60FDB0}" destId="{F463632B-4060-483C-A3E3-D7824615C103}" srcOrd="0" destOrd="0" presId="urn:microsoft.com/office/officeart/2005/8/layout/default"/>
    <dgm:cxn modelId="{C1E70CD4-23DD-4138-B0DF-C4303DD322E5}" type="presOf" srcId="{9DB27540-2F41-4786-B4E7-1146DDFC5B46}" destId="{061F25C1-ADFB-44F7-B889-2B4513AA7EDB}" srcOrd="0" destOrd="0" presId="urn:microsoft.com/office/officeart/2005/8/layout/default"/>
    <dgm:cxn modelId="{F1D758BF-EC7E-419C-98E9-9F7E62C3476B}" srcId="{22537B3D-5AA2-400D-9452-64554F7AD0CF}" destId="{A218ED5D-715F-44C7-BE6B-F85282644D57}" srcOrd="3" destOrd="0" parTransId="{94F69A26-3390-4A21-8872-4DF86B8E0533}" sibTransId="{51AEADF1-DAA9-44D9-BDAD-9FA3D50EAAC2}"/>
    <dgm:cxn modelId="{9F8C3054-DDD3-4C9E-831D-7BBA62CA55E9}" srcId="{22537B3D-5AA2-400D-9452-64554F7AD0CF}" destId="{9DB27540-2F41-4786-B4E7-1146DDFC5B46}" srcOrd="4" destOrd="0" parTransId="{14A7F944-E4BA-4DD2-B26B-ED99A0C8A14B}" sibTransId="{0299057A-D6FA-4986-9E8E-B11C576D69E0}"/>
    <dgm:cxn modelId="{98C1CDD6-B7A2-4256-9BAB-4B1ADACAC577}" srcId="{22537B3D-5AA2-400D-9452-64554F7AD0CF}" destId="{B529442C-FD2B-4998-95C2-B1DC3C60FDB0}" srcOrd="1" destOrd="0" parTransId="{F5067097-DB5A-4E62-A513-4BE28C5A6942}" sibTransId="{04B48D7F-2244-4F33-9D84-6CF3D5F08025}"/>
    <dgm:cxn modelId="{C911E8CA-551E-44AC-B2FE-BFB40C39E880}" srcId="{22537B3D-5AA2-400D-9452-64554F7AD0CF}" destId="{36C0544B-ECC4-46E7-AB34-B95F6BB2B0DD}" srcOrd="2" destOrd="0" parTransId="{9BE4EEAD-371A-4AFC-AE76-A31537343853}" sibTransId="{D2AD0990-309B-4FA7-9EF6-54602C917DF3}"/>
    <dgm:cxn modelId="{A863583C-9627-4C6F-8E90-11023CBB4FF9}" type="presOf" srcId="{A27D6569-67EE-4089-8D17-296E5FEE7268}" destId="{FD7B43D7-9065-47AB-BA6C-7E9EA19C4D05}" srcOrd="0" destOrd="0" presId="urn:microsoft.com/office/officeart/2005/8/layout/default"/>
    <dgm:cxn modelId="{B071BC2A-E853-4F31-BDB1-0EA11377BE34}" srcId="{22537B3D-5AA2-400D-9452-64554F7AD0CF}" destId="{A27D6569-67EE-4089-8D17-296E5FEE7268}" srcOrd="5" destOrd="0" parTransId="{AD576522-5059-45BC-807E-9C1B87B39D22}" sibTransId="{78EDF9A4-645E-4DA6-8CF0-6BB170864CC7}"/>
    <dgm:cxn modelId="{26F9575F-7A2B-4D22-8EA5-822FAC6F0657}" type="presOf" srcId="{1CE25254-110C-4F31-8F9F-4819ED70A84A}" destId="{D0714EFD-B103-4C3A-AB14-D43E50F31531}" srcOrd="0" destOrd="0" presId="urn:microsoft.com/office/officeart/2005/8/layout/default"/>
    <dgm:cxn modelId="{3FD65108-DDF2-4D87-B386-C5FD68B7E46A}" type="presOf" srcId="{A218ED5D-715F-44C7-BE6B-F85282644D57}" destId="{DA21275B-7133-4536-81F8-252CB8343376}" srcOrd="0" destOrd="0" presId="urn:microsoft.com/office/officeart/2005/8/layout/default"/>
    <dgm:cxn modelId="{B0F2C127-A9E3-400E-AEC3-1815425F45B4}" srcId="{22537B3D-5AA2-400D-9452-64554F7AD0CF}" destId="{1CE25254-110C-4F31-8F9F-4819ED70A84A}" srcOrd="0" destOrd="0" parTransId="{B9BC0730-499E-462B-9761-1130B3B01D78}" sibTransId="{1C382110-9B45-48D4-A898-D3A607451BEF}"/>
    <dgm:cxn modelId="{8B2FA056-E192-4C4F-B833-D53F909DA68D}" type="presParOf" srcId="{71EC7307-B758-46F4-BAC0-2E3DF6226A55}" destId="{D0714EFD-B103-4C3A-AB14-D43E50F31531}" srcOrd="0" destOrd="0" presId="urn:microsoft.com/office/officeart/2005/8/layout/default"/>
    <dgm:cxn modelId="{D0DD2815-4528-4FA4-8004-968333F66135}" type="presParOf" srcId="{71EC7307-B758-46F4-BAC0-2E3DF6226A55}" destId="{765BA4D8-6419-406C-B9AD-271EC0196926}" srcOrd="1" destOrd="0" presId="urn:microsoft.com/office/officeart/2005/8/layout/default"/>
    <dgm:cxn modelId="{22B86046-49BB-4883-8364-AD2BBDC38350}" type="presParOf" srcId="{71EC7307-B758-46F4-BAC0-2E3DF6226A55}" destId="{F463632B-4060-483C-A3E3-D7824615C103}" srcOrd="2" destOrd="0" presId="urn:microsoft.com/office/officeart/2005/8/layout/default"/>
    <dgm:cxn modelId="{7B7517CD-95DD-417B-8BFC-D87FAF3F8A6A}" type="presParOf" srcId="{71EC7307-B758-46F4-BAC0-2E3DF6226A55}" destId="{83798B61-6B20-4623-949E-88BBCA0313EE}" srcOrd="3" destOrd="0" presId="urn:microsoft.com/office/officeart/2005/8/layout/default"/>
    <dgm:cxn modelId="{EF3739C6-4CAA-4430-A4D0-68D88579697C}" type="presParOf" srcId="{71EC7307-B758-46F4-BAC0-2E3DF6226A55}" destId="{9ED86367-5BEC-472E-8372-2BC830ADD9AC}" srcOrd="4" destOrd="0" presId="urn:microsoft.com/office/officeart/2005/8/layout/default"/>
    <dgm:cxn modelId="{EBD43653-09D1-4703-9A15-A92C9334CA9B}" type="presParOf" srcId="{71EC7307-B758-46F4-BAC0-2E3DF6226A55}" destId="{DD7A39CE-1659-4148-888A-52C150ACB9C1}" srcOrd="5" destOrd="0" presId="urn:microsoft.com/office/officeart/2005/8/layout/default"/>
    <dgm:cxn modelId="{6F1BCB8F-6D8D-4DD0-847B-81E5564466E4}" type="presParOf" srcId="{71EC7307-B758-46F4-BAC0-2E3DF6226A55}" destId="{DA21275B-7133-4536-81F8-252CB8343376}" srcOrd="6" destOrd="0" presId="urn:microsoft.com/office/officeart/2005/8/layout/default"/>
    <dgm:cxn modelId="{3C605BBD-842E-446C-91FD-F5D1A81F0D49}" type="presParOf" srcId="{71EC7307-B758-46F4-BAC0-2E3DF6226A55}" destId="{3087BDE0-5717-4958-A67A-7A02D4355FEE}" srcOrd="7" destOrd="0" presId="urn:microsoft.com/office/officeart/2005/8/layout/default"/>
    <dgm:cxn modelId="{A662A205-F240-458A-A6C9-0065AC13555F}" type="presParOf" srcId="{71EC7307-B758-46F4-BAC0-2E3DF6226A55}" destId="{061F25C1-ADFB-44F7-B889-2B4513AA7EDB}" srcOrd="8" destOrd="0" presId="urn:microsoft.com/office/officeart/2005/8/layout/default"/>
    <dgm:cxn modelId="{985AFFEB-993F-491B-BC49-F79237A05F0D}" type="presParOf" srcId="{71EC7307-B758-46F4-BAC0-2E3DF6226A55}" destId="{62D1EA02-DE9C-45E0-BA46-758BB341683B}" srcOrd="9" destOrd="0" presId="urn:microsoft.com/office/officeart/2005/8/layout/default"/>
    <dgm:cxn modelId="{8F9F86BD-01A4-40E6-9040-D7A26B4EC9DE}" type="presParOf" srcId="{71EC7307-B758-46F4-BAC0-2E3DF6226A55}" destId="{FD7B43D7-9065-47AB-BA6C-7E9EA19C4D05}" srcOrd="10" destOrd="0" presId="urn:microsoft.com/office/officeart/2005/8/layout/default"/>
    <dgm:cxn modelId="{AA86F50D-CED1-4101-98E1-3E33BD334308}" type="presParOf" srcId="{71EC7307-B758-46F4-BAC0-2E3DF6226A55}" destId="{CEA830A6-4B10-4FCE-B858-2FDC635E4C4A}" srcOrd="11" destOrd="0" presId="urn:microsoft.com/office/officeart/2005/8/layout/default"/>
    <dgm:cxn modelId="{61B45E45-9CE5-4196-ADF2-645708C1CD92}" type="presParOf" srcId="{71EC7307-B758-46F4-BAC0-2E3DF6226A55}" destId="{0EC8770B-EA5D-46FD-B4FD-A34B33D5A80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8CB4F-579F-42C4-ABAA-993300F282A0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C3362F-6D08-4718-A617-CAA66B7DFC27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Recopilación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58063-72A3-494B-968C-645C7FFA55E9}" type="parTrans" cxnId="{33238E04-F8C6-48DD-9004-DC967291541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890B0-0A96-42CE-AD0E-1114DB9D557A}" type="sibTrans" cxnId="{33238E04-F8C6-48DD-9004-DC967291541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D212C-0E46-46B6-B56C-3D2748F08621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Almacenamiento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9BD75-0178-4522-9546-D4014202251B}" type="parTrans" cxnId="{20E11D33-2335-4B64-8B08-5A249590E49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21C23-B3EB-4EAD-AD39-3C81D84CDA2B}" type="sibTrans" cxnId="{20E11D33-2335-4B64-8B08-5A249590E49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785EB-0C26-4208-BAE7-54D8CD9017A2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Transformación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21006-9BF3-4EB2-9937-F8C7709C9440}" type="parTrans" cxnId="{B9E16736-2824-4E1A-8679-0D6794E0DFF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2872F-B0FC-48F6-A253-120FAA76A307}" type="sibTrans" cxnId="{B9E16736-2824-4E1A-8679-0D6794E0DFF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8FB73-6344-477F-B102-AF26ED9615B1}" type="pres">
      <dgm:prSet presAssocID="{C668CB4F-579F-42C4-ABAA-993300F282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A208686-6B30-4596-9421-12FFCBA31093}" type="pres">
      <dgm:prSet presAssocID="{C668CB4F-579F-42C4-ABAA-993300F282A0}" presName="Name1" presStyleCnt="0"/>
      <dgm:spPr/>
    </dgm:pt>
    <dgm:pt modelId="{D51E62AB-2CE3-408F-8BB9-9167AC7E0702}" type="pres">
      <dgm:prSet presAssocID="{C668CB4F-579F-42C4-ABAA-993300F282A0}" presName="cycle" presStyleCnt="0"/>
      <dgm:spPr/>
    </dgm:pt>
    <dgm:pt modelId="{DAF6A5AB-6939-45BD-BA0F-CB0DBA79CCA7}" type="pres">
      <dgm:prSet presAssocID="{C668CB4F-579F-42C4-ABAA-993300F282A0}" presName="srcNode" presStyleLbl="node1" presStyleIdx="0" presStyleCnt="3"/>
      <dgm:spPr/>
    </dgm:pt>
    <dgm:pt modelId="{9D85E64D-FC8B-45F0-85C8-5A72031602B4}" type="pres">
      <dgm:prSet presAssocID="{C668CB4F-579F-42C4-ABAA-993300F282A0}" presName="conn" presStyleLbl="parChTrans1D2" presStyleIdx="0" presStyleCnt="1"/>
      <dgm:spPr/>
      <dgm:t>
        <a:bodyPr/>
        <a:lstStyle/>
        <a:p>
          <a:endParaRPr lang="es-ES"/>
        </a:p>
      </dgm:t>
    </dgm:pt>
    <dgm:pt modelId="{36C81662-A09F-4AF8-9508-1D3367C52351}" type="pres">
      <dgm:prSet presAssocID="{C668CB4F-579F-42C4-ABAA-993300F282A0}" presName="extraNode" presStyleLbl="node1" presStyleIdx="0" presStyleCnt="3"/>
      <dgm:spPr/>
    </dgm:pt>
    <dgm:pt modelId="{5A156A23-AFB5-456D-8E4D-ADAFA610F7F6}" type="pres">
      <dgm:prSet presAssocID="{C668CB4F-579F-42C4-ABAA-993300F282A0}" presName="dstNode" presStyleLbl="node1" presStyleIdx="0" presStyleCnt="3"/>
      <dgm:spPr/>
    </dgm:pt>
    <dgm:pt modelId="{CECD5913-17ED-496C-8D3C-44B89C7B216F}" type="pres">
      <dgm:prSet presAssocID="{EDC3362F-6D08-4718-A617-CAA66B7DFC2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CF1D00-C107-48DE-8A65-F311DE6020A3}" type="pres">
      <dgm:prSet presAssocID="{EDC3362F-6D08-4718-A617-CAA66B7DFC27}" presName="accent_1" presStyleCnt="0"/>
      <dgm:spPr/>
    </dgm:pt>
    <dgm:pt modelId="{793814A7-B181-4B69-8E4E-4E048237BD09}" type="pres">
      <dgm:prSet presAssocID="{EDC3362F-6D08-4718-A617-CAA66B7DFC2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7277E7-BCF2-4568-92B3-44BC9F9924BE}" type="pres">
      <dgm:prSet presAssocID="{DB6D212C-0E46-46B6-B56C-3D2748F0862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0323C5-6C2D-45B5-BBF1-17E50C6BCD26}" type="pres">
      <dgm:prSet presAssocID="{DB6D212C-0E46-46B6-B56C-3D2748F08621}" presName="accent_2" presStyleCnt="0"/>
      <dgm:spPr/>
    </dgm:pt>
    <dgm:pt modelId="{880FC7F2-5210-4CCF-A75E-DC44E83EA351}" type="pres">
      <dgm:prSet presAssocID="{DB6D212C-0E46-46B6-B56C-3D2748F0862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DB089B-8C23-421F-B4BF-5B80CD81C178}" type="pres">
      <dgm:prSet presAssocID="{31B785EB-0C26-4208-BAE7-54D8CD9017A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66738-7C2F-46FB-BD34-EF5C59283112}" type="pres">
      <dgm:prSet presAssocID="{31B785EB-0C26-4208-BAE7-54D8CD9017A2}" presName="accent_3" presStyleCnt="0"/>
      <dgm:spPr/>
    </dgm:pt>
    <dgm:pt modelId="{9D4B054A-AA79-4442-8292-011F473ECA68}" type="pres">
      <dgm:prSet presAssocID="{31B785EB-0C26-4208-BAE7-54D8CD9017A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B7D3D64-E3E8-43E3-B590-69AF85C93E9E}" type="presOf" srcId="{EDC3362F-6D08-4718-A617-CAA66B7DFC27}" destId="{CECD5913-17ED-496C-8D3C-44B89C7B216F}" srcOrd="0" destOrd="0" presId="urn:microsoft.com/office/officeart/2008/layout/VerticalCurvedList"/>
    <dgm:cxn modelId="{33238E04-F8C6-48DD-9004-DC9672915411}" srcId="{C668CB4F-579F-42C4-ABAA-993300F282A0}" destId="{EDC3362F-6D08-4718-A617-CAA66B7DFC27}" srcOrd="0" destOrd="0" parTransId="{A7A58063-72A3-494B-968C-645C7FFA55E9}" sibTransId="{04C890B0-0A96-42CE-AD0E-1114DB9D557A}"/>
    <dgm:cxn modelId="{059A71B2-2750-4C95-96C4-8C83B7E7D813}" type="presOf" srcId="{C668CB4F-579F-42C4-ABAA-993300F282A0}" destId="{A1A8FB73-6344-477F-B102-AF26ED9615B1}" srcOrd="0" destOrd="0" presId="urn:microsoft.com/office/officeart/2008/layout/VerticalCurvedList"/>
    <dgm:cxn modelId="{C0C5BA90-768F-437C-8BB9-1017F8D05378}" type="presOf" srcId="{31B785EB-0C26-4208-BAE7-54D8CD9017A2}" destId="{5BDB089B-8C23-421F-B4BF-5B80CD81C178}" srcOrd="0" destOrd="0" presId="urn:microsoft.com/office/officeart/2008/layout/VerticalCurvedList"/>
    <dgm:cxn modelId="{5AC30C19-4339-4D60-85D7-28B31F445A1F}" type="presOf" srcId="{04C890B0-0A96-42CE-AD0E-1114DB9D557A}" destId="{9D85E64D-FC8B-45F0-85C8-5A72031602B4}" srcOrd="0" destOrd="0" presId="urn:microsoft.com/office/officeart/2008/layout/VerticalCurvedList"/>
    <dgm:cxn modelId="{04411AC6-4B23-4BA8-ADFD-2BC434B77D8B}" type="presOf" srcId="{DB6D212C-0E46-46B6-B56C-3D2748F08621}" destId="{3F7277E7-BCF2-4568-92B3-44BC9F9924BE}" srcOrd="0" destOrd="0" presId="urn:microsoft.com/office/officeart/2008/layout/VerticalCurvedList"/>
    <dgm:cxn modelId="{20E11D33-2335-4B64-8B08-5A249590E49D}" srcId="{C668CB4F-579F-42C4-ABAA-993300F282A0}" destId="{DB6D212C-0E46-46B6-B56C-3D2748F08621}" srcOrd="1" destOrd="0" parTransId="{8439BD75-0178-4522-9546-D4014202251B}" sibTransId="{82D21C23-B3EB-4EAD-AD39-3C81D84CDA2B}"/>
    <dgm:cxn modelId="{B9E16736-2824-4E1A-8679-0D6794E0DFFB}" srcId="{C668CB4F-579F-42C4-ABAA-993300F282A0}" destId="{31B785EB-0C26-4208-BAE7-54D8CD9017A2}" srcOrd="2" destOrd="0" parTransId="{AE821006-9BF3-4EB2-9937-F8C7709C9440}" sibTransId="{4A12872F-B0FC-48F6-A253-120FAA76A307}"/>
    <dgm:cxn modelId="{B4EB60B5-5BD9-45AB-9D5B-968AFBD46C25}" type="presParOf" srcId="{A1A8FB73-6344-477F-B102-AF26ED9615B1}" destId="{FA208686-6B30-4596-9421-12FFCBA31093}" srcOrd="0" destOrd="0" presId="urn:microsoft.com/office/officeart/2008/layout/VerticalCurvedList"/>
    <dgm:cxn modelId="{E227F351-7D81-4F46-929F-616FFED7AB1D}" type="presParOf" srcId="{FA208686-6B30-4596-9421-12FFCBA31093}" destId="{D51E62AB-2CE3-408F-8BB9-9167AC7E0702}" srcOrd="0" destOrd="0" presId="urn:microsoft.com/office/officeart/2008/layout/VerticalCurvedList"/>
    <dgm:cxn modelId="{BEAD317A-0F80-4F06-8D9E-BD005176CEAC}" type="presParOf" srcId="{D51E62AB-2CE3-408F-8BB9-9167AC7E0702}" destId="{DAF6A5AB-6939-45BD-BA0F-CB0DBA79CCA7}" srcOrd="0" destOrd="0" presId="urn:microsoft.com/office/officeart/2008/layout/VerticalCurvedList"/>
    <dgm:cxn modelId="{F601DC7F-249A-4FA8-9EFC-80C902FADDF1}" type="presParOf" srcId="{D51E62AB-2CE3-408F-8BB9-9167AC7E0702}" destId="{9D85E64D-FC8B-45F0-85C8-5A72031602B4}" srcOrd="1" destOrd="0" presId="urn:microsoft.com/office/officeart/2008/layout/VerticalCurvedList"/>
    <dgm:cxn modelId="{DA4FC81B-D6B6-40E3-93F6-97AC3069EAC4}" type="presParOf" srcId="{D51E62AB-2CE3-408F-8BB9-9167AC7E0702}" destId="{36C81662-A09F-4AF8-9508-1D3367C52351}" srcOrd="2" destOrd="0" presId="urn:microsoft.com/office/officeart/2008/layout/VerticalCurvedList"/>
    <dgm:cxn modelId="{9B7FE986-CE57-43F5-B33B-521E6FEF6677}" type="presParOf" srcId="{D51E62AB-2CE3-408F-8BB9-9167AC7E0702}" destId="{5A156A23-AFB5-456D-8E4D-ADAFA610F7F6}" srcOrd="3" destOrd="0" presId="urn:microsoft.com/office/officeart/2008/layout/VerticalCurvedList"/>
    <dgm:cxn modelId="{5BB261A9-D495-4C7B-995C-A880DC905E1D}" type="presParOf" srcId="{FA208686-6B30-4596-9421-12FFCBA31093}" destId="{CECD5913-17ED-496C-8D3C-44B89C7B216F}" srcOrd="1" destOrd="0" presId="urn:microsoft.com/office/officeart/2008/layout/VerticalCurvedList"/>
    <dgm:cxn modelId="{AFB0DA9C-5C18-4F78-BE74-3823E1FA0B69}" type="presParOf" srcId="{FA208686-6B30-4596-9421-12FFCBA31093}" destId="{6ECF1D00-C107-48DE-8A65-F311DE6020A3}" srcOrd="2" destOrd="0" presId="urn:microsoft.com/office/officeart/2008/layout/VerticalCurvedList"/>
    <dgm:cxn modelId="{03F88C71-86D7-414A-B6F0-67CC13712774}" type="presParOf" srcId="{6ECF1D00-C107-48DE-8A65-F311DE6020A3}" destId="{793814A7-B181-4B69-8E4E-4E048237BD09}" srcOrd="0" destOrd="0" presId="urn:microsoft.com/office/officeart/2008/layout/VerticalCurvedList"/>
    <dgm:cxn modelId="{21302918-21D2-4851-8FD1-968BBBD16B61}" type="presParOf" srcId="{FA208686-6B30-4596-9421-12FFCBA31093}" destId="{3F7277E7-BCF2-4568-92B3-44BC9F9924BE}" srcOrd="3" destOrd="0" presId="urn:microsoft.com/office/officeart/2008/layout/VerticalCurvedList"/>
    <dgm:cxn modelId="{544BBF7A-4BAB-4F36-B654-0BF0262017C8}" type="presParOf" srcId="{FA208686-6B30-4596-9421-12FFCBA31093}" destId="{9F0323C5-6C2D-45B5-BBF1-17E50C6BCD26}" srcOrd="4" destOrd="0" presId="urn:microsoft.com/office/officeart/2008/layout/VerticalCurvedList"/>
    <dgm:cxn modelId="{717F7149-A10E-4152-BC4B-C4EEBFC0F085}" type="presParOf" srcId="{9F0323C5-6C2D-45B5-BBF1-17E50C6BCD26}" destId="{880FC7F2-5210-4CCF-A75E-DC44E83EA351}" srcOrd="0" destOrd="0" presId="urn:microsoft.com/office/officeart/2008/layout/VerticalCurvedList"/>
    <dgm:cxn modelId="{ED38E4DC-10FD-44E3-8397-6B20C973699E}" type="presParOf" srcId="{FA208686-6B30-4596-9421-12FFCBA31093}" destId="{5BDB089B-8C23-421F-B4BF-5B80CD81C178}" srcOrd="5" destOrd="0" presId="urn:microsoft.com/office/officeart/2008/layout/VerticalCurvedList"/>
    <dgm:cxn modelId="{60225D1E-A492-45F7-A048-B8F06DFA4766}" type="presParOf" srcId="{FA208686-6B30-4596-9421-12FFCBA31093}" destId="{1C966738-7C2F-46FB-BD34-EF5C59283112}" srcOrd="6" destOrd="0" presId="urn:microsoft.com/office/officeart/2008/layout/VerticalCurvedList"/>
    <dgm:cxn modelId="{0FE77008-AE48-48C3-8F9D-DF87D9FD8B3D}" type="presParOf" srcId="{1C966738-7C2F-46FB-BD34-EF5C59283112}" destId="{9D4B054A-AA79-4442-8292-011F473EC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E891D-D8EA-474A-90C2-7290C92AE1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D2E8DF6-A163-4606-84D3-2471E09ADBC1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Establecer una inteligencia de negocios en el comercio internacional de calzado deportivo entre Ecuador y Asia.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29EE5-62F3-44F1-8AF5-08969753FF05}" type="parTrans" cxnId="{19FEB1AF-5D90-4C18-A01D-9A19AE9E6B7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0441B-F4BD-4B4A-AE8F-6FB3C6CC185B}" type="sibTrans" cxnId="{19FEB1AF-5D90-4C18-A01D-9A19AE9E6B7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43CEA-5CBE-459E-8C67-68708E83242B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Analizar la política comercial  del Ecuador  y las relaciones  con Asia en el comercio internacional de calzado deportivo.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98E73-8EF2-46AB-A34B-D661A83C43C6}" type="parTrans" cxnId="{A1FDB21B-FE09-4A4F-87F2-F34ACCF1DD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B6D85-98A3-4968-9FEC-C0EDCC101AB4}" type="sibTrans" cxnId="{A1FDB21B-FE09-4A4F-87F2-F34ACCF1DD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08241-82AB-4506-9A72-D131A2201BE0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Determinar el medio de transporte y distrito aduanero prioritario para las operaciones de comercio exterior entre Ecuador y  Asia.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19020-5FAF-4F0C-9F06-0D4EEF2C0CDC}" type="parTrans" cxnId="{11C39CFB-9B98-4250-922C-FE5D9C5622E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09809-C8DA-498B-8F62-CEF5B0BC0234}" type="sibTrans" cxnId="{11C39CFB-9B98-4250-922C-FE5D9C5622E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46DCD-2A73-4A43-B7C1-C9909C57B7C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Identificar los principales países  asiáticos proveedores de calzado deportivo al Ecuador y los destinos  asiáticos del calzado deportivo ecuatoriano.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B5DB6-F55D-44D4-8E13-24B20BFD4978}" type="parTrans" cxnId="{54030612-8814-4CFF-9DF3-C91624A5DF9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6F676-FB49-44FD-840C-E67C2EDB9B8E}" type="sibTrans" cxnId="{54030612-8814-4CFF-9DF3-C91624A5DF9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A6CF6-EE2B-4017-859B-A20FACCF3846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Indagar en los montos principales del comercio internacional de calzado deportivo entre Ecuador y países asiáticos.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180BB-90B3-45AD-A167-EB088280CEE3}" type="parTrans" cxnId="{66ACDB4B-C201-41E1-B4D9-18DE467688A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8C502-5A9A-4399-A9BD-F84ACB74BF10}" type="sibTrans" cxnId="{66ACDB4B-C201-41E1-B4D9-18DE467688A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D53DB-5730-42B8-9DDE-2526F8D243EA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Reconocer a los principales importadores y exportadores de calzado deportivo  hacia Asia en el Ecuador.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1C148-AECD-4B28-9A57-2B2982BB8AFB}" type="parTrans" cxnId="{BC508B3E-DD20-4138-B083-EAC011BD25B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CF97-4616-4E45-BF1F-469FD26816CE}" type="sibTrans" cxnId="{BC508B3E-DD20-4138-B083-EAC011BD25B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B7E91-7FE9-41E9-8031-6D0C15C93330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Establecer los  motivos  de importación y exportación para realizar transacciones comerciales entre Ecuador y Asia.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AF874-1A77-4DC6-9C43-E1266A764DD0}" type="parTrans" cxnId="{117189B3-B76A-4F98-A4BE-7C092C2CC74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BA694-0BA7-4B69-BCC8-885B37634382}" type="sibTrans" cxnId="{117189B3-B76A-4F98-A4BE-7C092C2CC74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AD56C-1B98-4F06-BEC1-81E0C15F6A75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Establecer conclusiones si las bases de información actuales, permiten realizar una inteligencia de mercados de calzado deportivo entre Ecuador y Asia.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0696E-4595-409D-AA0B-28687C7D15FC}" type="parTrans" cxnId="{0A035D4E-FAEC-4C58-AEBF-694E7600330E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5A065-7191-4206-8C37-6AA459F40E7C}" type="sibTrans" cxnId="{0A035D4E-FAEC-4C58-AEBF-694E7600330E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D35A0-4AED-46D3-BB8C-6E27F1FFC37A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Determinar un modelo matemático en la inteligencia de negocios de calzado deportivo entre Ecuador y Asia.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8D257-C7A0-4033-8C7A-6284689CD997}" type="parTrans" cxnId="{6706D79F-AC05-4562-8EA5-E16150BEB60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17D82-8994-4596-968F-763809975710}" type="sibTrans" cxnId="{6706D79F-AC05-4562-8EA5-E16150BEB60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F03B3-1716-412A-B56E-5E80BF62B2E1}" type="pres">
      <dgm:prSet presAssocID="{4B5E891D-D8EA-474A-90C2-7290C92AE1E8}" presName="vert0" presStyleCnt="0">
        <dgm:presLayoutVars>
          <dgm:dir/>
          <dgm:animOne val="branch"/>
          <dgm:animLvl val="lvl"/>
        </dgm:presLayoutVars>
      </dgm:prSet>
      <dgm:spPr/>
    </dgm:pt>
    <dgm:pt modelId="{CFC257F3-36D5-46DB-AD0E-CD4AD95C411F}" type="pres">
      <dgm:prSet presAssocID="{DD2E8DF6-A163-4606-84D3-2471E09ADBC1}" presName="thickLine" presStyleLbl="alignNode1" presStyleIdx="0" presStyleCnt="1"/>
      <dgm:spPr/>
    </dgm:pt>
    <dgm:pt modelId="{3B643DD5-CA16-45F9-B208-D0F2DDE3C2E6}" type="pres">
      <dgm:prSet presAssocID="{DD2E8DF6-A163-4606-84D3-2471E09ADBC1}" presName="horz1" presStyleCnt="0"/>
      <dgm:spPr/>
    </dgm:pt>
    <dgm:pt modelId="{350D5E27-3F83-45AA-913E-33167C0DF25A}" type="pres">
      <dgm:prSet presAssocID="{DD2E8DF6-A163-4606-84D3-2471E09ADBC1}" presName="tx1" presStyleLbl="revTx" presStyleIdx="0" presStyleCnt="9" custScaleX="98276" custScaleY="65327"/>
      <dgm:spPr/>
      <dgm:t>
        <a:bodyPr/>
        <a:lstStyle/>
        <a:p>
          <a:endParaRPr lang="es-ES"/>
        </a:p>
      </dgm:t>
    </dgm:pt>
    <dgm:pt modelId="{93DF48FF-3C62-4537-9BFE-20EAD44913B3}" type="pres">
      <dgm:prSet presAssocID="{DD2E8DF6-A163-4606-84D3-2471E09ADBC1}" presName="vert1" presStyleCnt="0"/>
      <dgm:spPr/>
    </dgm:pt>
    <dgm:pt modelId="{827E373C-39CF-4A40-BE47-139F9EE64BCF}" type="pres">
      <dgm:prSet presAssocID="{F1843CEA-5CBE-459E-8C67-68708E83242B}" presName="vertSpace2a" presStyleCnt="0"/>
      <dgm:spPr/>
    </dgm:pt>
    <dgm:pt modelId="{08CE16BC-1492-496B-8985-F07F6FA1A7F5}" type="pres">
      <dgm:prSet presAssocID="{F1843CEA-5CBE-459E-8C67-68708E83242B}" presName="horz2" presStyleCnt="0"/>
      <dgm:spPr/>
    </dgm:pt>
    <dgm:pt modelId="{AC619A2A-68B3-4268-9FC3-9A4D0814F60F}" type="pres">
      <dgm:prSet presAssocID="{F1843CEA-5CBE-459E-8C67-68708E83242B}" presName="horzSpace2" presStyleCnt="0"/>
      <dgm:spPr/>
    </dgm:pt>
    <dgm:pt modelId="{6F05D194-B02C-4BB6-B483-449F95A6679F}" type="pres">
      <dgm:prSet presAssocID="{F1843CEA-5CBE-459E-8C67-68708E83242B}" presName="tx2" presStyleLbl="revTx" presStyleIdx="1" presStyleCnt="9"/>
      <dgm:spPr/>
      <dgm:t>
        <a:bodyPr/>
        <a:lstStyle/>
        <a:p>
          <a:endParaRPr lang="es-ES"/>
        </a:p>
      </dgm:t>
    </dgm:pt>
    <dgm:pt modelId="{E9560C36-9669-4CFC-A998-787C41426FE8}" type="pres">
      <dgm:prSet presAssocID="{F1843CEA-5CBE-459E-8C67-68708E83242B}" presName="vert2" presStyleCnt="0"/>
      <dgm:spPr/>
    </dgm:pt>
    <dgm:pt modelId="{052F915C-DEAE-40AB-8264-A19274C886F6}" type="pres">
      <dgm:prSet presAssocID="{F1843CEA-5CBE-459E-8C67-68708E83242B}" presName="thinLine2b" presStyleLbl="callout" presStyleIdx="0" presStyleCnt="8"/>
      <dgm:spPr/>
    </dgm:pt>
    <dgm:pt modelId="{5C1B5A7A-5CFE-4E60-A45E-24252260A0BE}" type="pres">
      <dgm:prSet presAssocID="{F1843CEA-5CBE-459E-8C67-68708E83242B}" presName="vertSpace2b" presStyleCnt="0"/>
      <dgm:spPr/>
    </dgm:pt>
    <dgm:pt modelId="{193B8D84-245F-4CD5-8AB4-320EE8880D22}" type="pres">
      <dgm:prSet presAssocID="{1AB08241-82AB-4506-9A72-D131A2201BE0}" presName="horz2" presStyleCnt="0"/>
      <dgm:spPr/>
    </dgm:pt>
    <dgm:pt modelId="{82D4E859-2EF9-4CEF-ACB1-2E26D2CA6417}" type="pres">
      <dgm:prSet presAssocID="{1AB08241-82AB-4506-9A72-D131A2201BE0}" presName="horzSpace2" presStyleCnt="0"/>
      <dgm:spPr/>
    </dgm:pt>
    <dgm:pt modelId="{35584DFA-4702-4E51-A71F-F27F1459E68A}" type="pres">
      <dgm:prSet presAssocID="{1AB08241-82AB-4506-9A72-D131A2201BE0}" presName="tx2" presStyleLbl="revTx" presStyleIdx="2" presStyleCnt="9"/>
      <dgm:spPr/>
      <dgm:t>
        <a:bodyPr/>
        <a:lstStyle/>
        <a:p>
          <a:endParaRPr lang="es-ES"/>
        </a:p>
      </dgm:t>
    </dgm:pt>
    <dgm:pt modelId="{01B1A675-02FD-4C7B-B5A2-E4491E3CDB01}" type="pres">
      <dgm:prSet presAssocID="{1AB08241-82AB-4506-9A72-D131A2201BE0}" presName="vert2" presStyleCnt="0"/>
      <dgm:spPr/>
    </dgm:pt>
    <dgm:pt modelId="{E1FE27E6-C303-4363-A940-6CF8B59B2831}" type="pres">
      <dgm:prSet presAssocID="{1AB08241-82AB-4506-9A72-D131A2201BE0}" presName="thinLine2b" presStyleLbl="callout" presStyleIdx="1" presStyleCnt="8"/>
      <dgm:spPr/>
    </dgm:pt>
    <dgm:pt modelId="{927F9AA4-808E-4BA4-A825-6F9BE8A1062E}" type="pres">
      <dgm:prSet presAssocID="{1AB08241-82AB-4506-9A72-D131A2201BE0}" presName="vertSpace2b" presStyleCnt="0"/>
      <dgm:spPr/>
    </dgm:pt>
    <dgm:pt modelId="{495E8C69-6ED4-44E6-B461-A82AE171705D}" type="pres">
      <dgm:prSet presAssocID="{81046DCD-2A73-4A43-B7C1-C9909C57B7CF}" presName="horz2" presStyleCnt="0"/>
      <dgm:spPr/>
    </dgm:pt>
    <dgm:pt modelId="{A83680C5-95B2-44C2-B69E-0E2A468D63EE}" type="pres">
      <dgm:prSet presAssocID="{81046DCD-2A73-4A43-B7C1-C9909C57B7CF}" presName="horzSpace2" presStyleCnt="0"/>
      <dgm:spPr/>
    </dgm:pt>
    <dgm:pt modelId="{8617CFDB-FA73-44F5-B71D-1B7C1C3DBC4D}" type="pres">
      <dgm:prSet presAssocID="{81046DCD-2A73-4A43-B7C1-C9909C57B7CF}" presName="tx2" presStyleLbl="revTx" presStyleIdx="3" presStyleCnt="9"/>
      <dgm:spPr/>
      <dgm:t>
        <a:bodyPr/>
        <a:lstStyle/>
        <a:p>
          <a:endParaRPr lang="es-ES"/>
        </a:p>
      </dgm:t>
    </dgm:pt>
    <dgm:pt modelId="{ED2C5DB3-9749-40CE-ABEA-6077ABF9794A}" type="pres">
      <dgm:prSet presAssocID="{81046DCD-2A73-4A43-B7C1-C9909C57B7CF}" presName="vert2" presStyleCnt="0"/>
      <dgm:spPr/>
    </dgm:pt>
    <dgm:pt modelId="{F3F720DB-A76A-4752-BFFD-45292B4751D4}" type="pres">
      <dgm:prSet presAssocID="{81046DCD-2A73-4A43-B7C1-C9909C57B7CF}" presName="thinLine2b" presStyleLbl="callout" presStyleIdx="2" presStyleCnt="8"/>
      <dgm:spPr/>
    </dgm:pt>
    <dgm:pt modelId="{1FA67DB0-3B67-4928-AF2A-6BC710F542C9}" type="pres">
      <dgm:prSet presAssocID="{81046DCD-2A73-4A43-B7C1-C9909C57B7CF}" presName="vertSpace2b" presStyleCnt="0"/>
      <dgm:spPr/>
    </dgm:pt>
    <dgm:pt modelId="{7D7638D6-F81B-4170-8B75-11D13189AB29}" type="pres">
      <dgm:prSet presAssocID="{3BBA6CF6-EE2B-4017-859B-A20FACCF3846}" presName="horz2" presStyleCnt="0"/>
      <dgm:spPr/>
    </dgm:pt>
    <dgm:pt modelId="{4A7F5A0C-4F76-4035-BBD2-A06D7D8D2A44}" type="pres">
      <dgm:prSet presAssocID="{3BBA6CF6-EE2B-4017-859B-A20FACCF3846}" presName="horzSpace2" presStyleCnt="0"/>
      <dgm:spPr/>
    </dgm:pt>
    <dgm:pt modelId="{509937F9-0043-46F3-A043-F24B66C6A0AC}" type="pres">
      <dgm:prSet presAssocID="{3BBA6CF6-EE2B-4017-859B-A20FACCF3846}" presName="tx2" presStyleLbl="revTx" presStyleIdx="4" presStyleCnt="9"/>
      <dgm:spPr/>
      <dgm:t>
        <a:bodyPr/>
        <a:lstStyle/>
        <a:p>
          <a:endParaRPr lang="es-ES"/>
        </a:p>
      </dgm:t>
    </dgm:pt>
    <dgm:pt modelId="{382849D6-8395-47FA-AC8B-C3841A1371DB}" type="pres">
      <dgm:prSet presAssocID="{3BBA6CF6-EE2B-4017-859B-A20FACCF3846}" presName="vert2" presStyleCnt="0"/>
      <dgm:spPr/>
    </dgm:pt>
    <dgm:pt modelId="{02A29CA3-04B1-4D74-B7B5-83869805BAFE}" type="pres">
      <dgm:prSet presAssocID="{3BBA6CF6-EE2B-4017-859B-A20FACCF3846}" presName="thinLine2b" presStyleLbl="callout" presStyleIdx="3" presStyleCnt="8"/>
      <dgm:spPr/>
    </dgm:pt>
    <dgm:pt modelId="{248A99AF-CE93-499F-AFD8-83CAA93D79E6}" type="pres">
      <dgm:prSet presAssocID="{3BBA6CF6-EE2B-4017-859B-A20FACCF3846}" presName="vertSpace2b" presStyleCnt="0"/>
      <dgm:spPr/>
    </dgm:pt>
    <dgm:pt modelId="{AD7BBAF0-2905-4D75-8D28-0C71E9D1E616}" type="pres">
      <dgm:prSet presAssocID="{A05D53DB-5730-42B8-9DDE-2526F8D243EA}" presName="horz2" presStyleCnt="0"/>
      <dgm:spPr/>
    </dgm:pt>
    <dgm:pt modelId="{58E2C5CE-7D2B-4505-90BE-EBDC1E0A5A3D}" type="pres">
      <dgm:prSet presAssocID="{A05D53DB-5730-42B8-9DDE-2526F8D243EA}" presName="horzSpace2" presStyleCnt="0"/>
      <dgm:spPr/>
    </dgm:pt>
    <dgm:pt modelId="{92ED0490-A1C5-48C6-9E0B-AF71C573DBCC}" type="pres">
      <dgm:prSet presAssocID="{A05D53DB-5730-42B8-9DDE-2526F8D243EA}" presName="tx2" presStyleLbl="revTx" presStyleIdx="5" presStyleCnt="9"/>
      <dgm:spPr/>
      <dgm:t>
        <a:bodyPr/>
        <a:lstStyle/>
        <a:p>
          <a:endParaRPr lang="es-ES"/>
        </a:p>
      </dgm:t>
    </dgm:pt>
    <dgm:pt modelId="{55B34DE9-5689-4C0A-B03E-60FBC45E4F7B}" type="pres">
      <dgm:prSet presAssocID="{A05D53DB-5730-42B8-9DDE-2526F8D243EA}" presName="vert2" presStyleCnt="0"/>
      <dgm:spPr/>
    </dgm:pt>
    <dgm:pt modelId="{138FC005-81D3-498B-B28A-9D45FD5CC89A}" type="pres">
      <dgm:prSet presAssocID="{A05D53DB-5730-42B8-9DDE-2526F8D243EA}" presName="thinLine2b" presStyleLbl="callout" presStyleIdx="4" presStyleCnt="8"/>
      <dgm:spPr/>
    </dgm:pt>
    <dgm:pt modelId="{656665BF-8081-4DF4-BD2A-CF8E61008F36}" type="pres">
      <dgm:prSet presAssocID="{A05D53DB-5730-42B8-9DDE-2526F8D243EA}" presName="vertSpace2b" presStyleCnt="0"/>
      <dgm:spPr/>
    </dgm:pt>
    <dgm:pt modelId="{CC0D33A0-CC12-45CC-B68E-7520CEBCC0B4}" type="pres">
      <dgm:prSet presAssocID="{9DDD35A0-4AED-46D3-BB8C-6E27F1FFC37A}" presName="horz2" presStyleCnt="0"/>
      <dgm:spPr/>
    </dgm:pt>
    <dgm:pt modelId="{82358EA0-FE28-4003-A648-4B0DF359B95F}" type="pres">
      <dgm:prSet presAssocID="{9DDD35A0-4AED-46D3-BB8C-6E27F1FFC37A}" presName="horzSpace2" presStyleCnt="0"/>
      <dgm:spPr/>
    </dgm:pt>
    <dgm:pt modelId="{70825FC9-FD3D-4D43-B152-B1C4B5E76D85}" type="pres">
      <dgm:prSet presAssocID="{9DDD35A0-4AED-46D3-BB8C-6E27F1FFC37A}" presName="tx2" presStyleLbl="revTx" presStyleIdx="6" presStyleCnt="9"/>
      <dgm:spPr/>
      <dgm:t>
        <a:bodyPr/>
        <a:lstStyle/>
        <a:p>
          <a:endParaRPr lang="es-ES"/>
        </a:p>
      </dgm:t>
    </dgm:pt>
    <dgm:pt modelId="{FC1AD5D9-8F76-4C87-9215-7F4D70F1E9A4}" type="pres">
      <dgm:prSet presAssocID="{9DDD35A0-4AED-46D3-BB8C-6E27F1FFC37A}" presName="vert2" presStyleCnt="0"/>
      <dgm:spPr/>
    </dgm:pt>
    <dgm:pt modelId="{30A0F025-EE60-4F6D-AF8B-04840ECC6C93}" type="pres">
      <dgm:prSet presAssocID="{9DDD35A0-4AED-46D3-BB8C-6E27F1FFC37A}" presName="thinLine2b" presStyleLbl="callout" presStyleIdx="5" presStyleCnt="8"/>
      <dgm:spPr/>
    </dgm:pt>
    <dgm:pt modelId="{C634FCC0-CCE8-4B42-AF0E-58A17231E5FF}" type="pres">
      <dgm:prSet presAssocID="{9DDD35A0-4AED-46D3-BB8C-6E27F1FFC37A}" presName="vertSpace2b" presStyleCnt="0"/>
      <dgm:spPr/>
    </dgm:pt>
    <dgm:pt modelId="{09120268-01D7-4673-93B3-84B6F985F5C9}" type="pres">
      <dgm:prSet presAssocID="{E44AD56C-1B98-4F06-BEC1-81E0C15F6A75}" presName="horz2" presStyleCnt="0"/>
      <dgm:spPr/>
    </dgm:pt>
    <dgm:pt modelId="{5EF3698D-1CED-467D-8C17-3CC195E03E68}" type="pres">
      <dgm:prSet presAssocID="{E44AD56C-1B98-4F06-BEC1-81E0C15F6A75}" presName="horzSpace2" presStyleCnt="0"/>
      <dgm:spPr/>
    </dgm:pt>
    <dgm:pt modelId="{387635D1-1A44-44C5-85AF-0AE0B48F8306}" type="pres">
      <dgm:prSet presAssocID="{E44AD56C-1B98-4F06-BEC1-81E0C15F6A75}" presName="tx2" presStyleLbl="revTx" presStyleIdx="7" presStyleCnt="9"/>
      <dgm:spPr/>
      <dgm:t>
        <a:bodyPr/>
        <a:lstStyle/>
        <a:p>
          <a:endParaRPr lang="es-ES"/>
        </a:p>
      </dgm:t>
    </dgm:pt>
    <dgm:pt modelId="{C68F36D1-7432-4B6A-8195-57E94C475BBC}" type="pres">
      <dgm:prSet presAssocID="{E44AD56C-1B98-4F06-BEC1-81E0C15F6A75}" presName="vert2" presStyleCnt="0"/>
      <dgm:spPr/>
    </dgm:pt>
    <dgm:pt modelId="{C01B2E30-2096-48C2-9BE2-C8F3F78A87FD}" type="pres">
      <dgm:prSet presAssocID="{E44AD56C-1B98-4F06-BEC1-81E0C15F6A75}" presName="thinLine2b" presStyleLbl="callout" presStyleIdx="6" presStyleCnt="8"/>
      <dgm:spPr/>
    </dgm:pt>
    <dgm:pt modelId="{1FF61EE1-CBA6-473D-B065-6988FC84BE29}" type="pres">
      <dgm:prSet presAssocID="{E44AD56C-1B98-4F06-BEC1-81E0C15F6A75}" presName="vertSpace2b" presStyleCnt="0"/>
      <dgm:spPr/>
    </dgm:pt>
    <dgm:pt modelId="{28F04E9E-3F90-4B13-B594-59A9CFBCABE3}" type="pres">
      <dgm:prSet presAssocID="{7AFB7E91-7FE9-41E9-8031-6D0C15C93330}" presName="horz2" presStyleCnt="0"/>
      <dgm:spPr/>
    </dgm:pt>
    <dgm:pt modelId="{310599C7-9756-4F46-8D3B-4D6E6A1D1C0A}" type="pres">
      <dgm:prSet presAssocID="{7AFB7E91-7FE9-41E9-8031-6D0C15C93330}" presName="horzSpace2" presStyleCnt="0"/>
      <dgm:spPr/>
    </dgm:pt>
    <dgm:pt modelId="{A1045D58-E14F-4C80-BCED-70A24C2207A9}" type="pres">
      <dgm:prSet presAssocID="{7AFB7E91-7FE9-41E9-8031-6D0C15C93330}" presName="tx2" presStyleLbl="revTx" presStyleIdx="8" presStyleCnt="9"/>
      <dgm:spPr/>
      <dgm:t>
        <a:bodyPr/>
        <a:lstStyle/>
        <a:p>
          <a:endParaRPr lang="es-ES"/>
        </a:p>
      </dgm:t>
    </dgm:pt>
    <dgm:pt modelId="{51DE5CB1-B4C8-422B-AFFD-FAA3C1DE0474}" type="pres">
      <dgm:prSet presAssocID="{7AFB7E91-7FE9-41E9-8031-6D0C15C93330}" presName="vert2" presStyleCnt="0"/>
      <dgm:spPr/>
    </dgm:pt>
    <dgm:pt modelId="{662A715A-8DC1-4EC0-8CEC-E3E38897CE5C}" type="pres">
      <dgm:prSet presAssocID="{7AFB7E91-7FE9-41E9-8031-6D0C15C93330}" presName="thinLine2b" presStyleLbl="callout" presStyleIdx="7" presStyleCnt="8"/>
      <dgm:spPr/>
    </dgm:pt>
    <dgm:pt modelId="{76A7DC80-E34F-4A29-9147-BD3F72D75CB8}" type="pres">
      <dgm:prSet presAssocID="{7AFB7E91-7FE9-41E9-8031-6D0C15C93330}" presName="vertSpace2b" presStyleCnt="0"/>
      <dgm:spPr/>
    </dgm:pt>
  </dgm:ptLst>
  <dgm:cxnLst>
    <dgm:cxn modelId="{46218493-A7B7-4C5F-AC46-6932BCF7F61F}" type="presOf" srcId="{DD2E8DF6-A163-4606-84D3-2471E09ADBC1}" destId="{350D5E27-3F83-45AA-913E-33167C0DF25A}" srcOrd="0" destOrd="0" presId="urn:microsoft.com/office/officeart/2008/layout/LinedList"/>
    <dgm:cxn modelId="{BC79AD01-2830-4AF6-B5E8-344021AE7659}" type="presOf" srcId="{9DDD35A0-4AED-46D3-BB8C-6E27F1FFC37A}" destId="{70825FC9-FD3D-4D43-B152-B1C4B5E76D85}" srcOrd="0" destOrd="0" presId="urn:microsoft.com/office/officeart/2008/layout/LinedList"/>
    <dgm:cxn modelId="{6706D79F-AC05-4562-8EA5-E16150BEB609}" srcId="{DD2E8DF6-A163-4606-84D3-2471E09ADBC1}" destId="{9DDD35A0-4AED-46D3-BB8C-6E27F1FFC37A}" srcOrd="5" destOrd="0" parTransId="{7F78D257-C7A0-4033-8C7A-6284689CD997}" sibTransId="{53217D82-8994-4596-968F-763809975710}"/>
    <dgm:cxn modelId="{EF01A973-CBA7-44EC-AD6B-B63DEC489872}" type="presOf" srcId="{A05D53DB-5730-42B8-9DDE-2526F8D243EA}" destId="{92ED0490-A1C5-48C6-9E0B-AF71C573DBCC}" srcOrd="0" destOrd="0" presId="urn:microsoft.com/office/officeart/2008/layout/LinedList"/>
    <dgm:cxn modelId="{66ACDB4B-C201-41E1-B4D9-18DE467688AA}" srcId="{DD2E8DF6-A163-4606-84D3-2471E09ADBC1}" destId="{3BBA6CF6-EE2B-4017-859B-A20FACCF3846}" srcOrd="3" destOrd="0" parTransId="{3A6180BB-90B3-45AD-A167-EB088280CEE3}" sibTransId="{3FD8C502-5A9A-4399-A9BD-F84ACB74BF10}"/>
    <dgm:cxn modelId="{A1FDB21B-FE09-4A4F-87F2-F34ACCF1DD24}" srcId="{DD2E8DF6-A163-4606-84D3-2471E09ADBC1}" destId="{F1843CEA-5CBE-459E-8C67-68708E83242B}" srcOrd="0" destOrd="0" parTransId="{5C198E73-8EF2-46AB-A34B-D661A83C43C6}" sibTransId="{0B2B6D85-98A3-4968-9FEC-C0EDCC101AB4}"/>
    <dgm:cxn modelId="{BC508B3E-DD20-4138-B083-EAC011BD25B3}" srcId="{DD2E8DF6-A163-4606-84D3-2471E09ADBC1}" destId="{A05D53DB-5730-42B8-9DDE-2526F8D243EA}" srcOrd="4" destOrd="0" parTransId="{9C71C148-AECD-4B28-9A57-2B2982BB8AFB}" sibTransId="{68A2CF97-4616-4E45-BF1F-469FD26816CE}"/>
    <dgm:cxn modelId="{11C39CFB-9B98-4250-922C-FE5D9C5622E3}" srcId="{DD2E8DF6-A163-4606-84D3-2471E09ADBC1}" destId="{1AB08241-82AB-4506-9A72-D131A2201BE0}" srcOrd="1" destOrd="0" parTransId="{BB519020-5FAF-4F0C-9F06-0D4EEF2C0CDC}" sibTransId="{E0109809-C8DA-498B-8F62-CEF5B0BC0234}"/>
    <dgm:cxn modelId="{6C939F74-2449-45EA-AA63-62C5B6CB0A81}" type="presOf" srcId="{1AB08241-82AB-4506-9A72-D131A2201BE0}" destId="{35584DFA-4702-4E51-A71F-F27F1459E68A}" srcOrd="0" destOrd="0" presId="urn:microsoft.com/office/officeart/2008/layout/LinedList"/>
    <dgm:cxn modelId="{117189B3-B76A-4F98-A4BE-7C092C2CC747}" srcId="{DD2E8DF6-A163-4606-84D3-2471E09ADBC1}" destId="{7AFB7E91-7FE9-41E9-8031-6D0C15C93330}" srcOrd="7" destOrd="0" parTransId="{1D9AF874-1A77-4DC6-9C43-E1266A764DD0}" sibTransId="{22CBA694-0BA7-4B69-BCC8-885B37634382}"/>
    <dgm:cxn modelId="{5CE3FEAB-B145-4A29-8984-569F38EE9EAB}" type="presOf" srcId="{3BBA6CF6-EE2B-4017-859B-A20FACCF3846}" destId="{509937F9-0043-46F3-A043-F24B66C6A0AC}" srcOrd="0" destOrd="0" presId="urn:microsoft.com/office/officeart/2008/layout/LinedList"/>
    <dgm:cxn modelId="{54030612-8814-4CFF-9DF3-C91624A5DF9C}" srcId="{DD2E8DF6-A163-4606-84D3-2471E09ADBC1}" destId="{81046DCD-2A73-4A43-B7C1-C9909C57B7CF}" srcOrd="2" destOrd="0" parTransId="{392B5DB6-F55D-44D4-8E13-24B20BFD4978}" sibTransId="{E2B6F676-FB49-44FD-840C-E67C2EDB9B8E}"/>
    <dgm:cxn modelId="{483FAD2D-D8C7-4476-8F79-D04276D32F24}" type="presOf" srcId="{E44AD56C-1B98-4F06-BEC1-81E0C15F6A75}" destId="{387635D1-1A44-44C5-85AF-0AE0B48F8306}" srcOrd="0" destOrd="0" presId="urn:microsoft.com/office/officeart/2008/layout/LinedList"/>
    <dgm:cxn modelId="{4297E72E-EA6A-4457-A179-F3D8F1BF43C4}" type="presOf" srcId="{7AFB7E91-7FE9-41E9-8031-6D0C15C93330}" destId="{A1045D58-E14F-4C80-BCED-70A24C2207A9}" srcOrd="0" destOrd="0" presId="urn:microsoft.com/office/officeart/2008/layout/LinedList"/>
    <dgm:cxn modelId="{1C3E8E8A-F50F-43F7-A530-72E5E7917E2E}" type="presOf" srcId="{F1843CEA-5CBE-459E-8C67-68708E83242B}" destId="{6F05D194-B02C-4BB6-B483-449F95A6679F}" srcOrd="0" destOrd="0" presId="urn:microsoft.com/office/officeart/2008/layout/LinedList"/>
    <dgm:cxn modelId="{6540E5F0-C0E0-4F2C-8887-6108C545A512}" type="presOf" srcId="{4B5E891D-D8EA-474A-90C2-7290C92AE1E8}" destId="{45DF03B3-1716-412A-B56E-5E80BF62B2E1}" srcOrd="0" destOrd="0" presId="urn:microsoft.com/office/officeart/2008/layout/LinedList"/>
    <dgm:cxn modelId="{0A035D4E-FAEC-4C58-AEBF-694E7600330E}" srcId="{DD2E8DF6-A163-4606-84D3-2471E09ADBC1}" destId="{E44AD56C-1B98-4F06-BEC1-81E0C15F6A75}" srcOrd="6" destOrd="0" parTransId="{6960696E-4595-409D-AA0B-28687C7D15FC}" sibTransId="{2335A065-7191-4206-8C37-6AA459F40E7C}"/>
    <dgm:cxn modelId="{19FEB1AF-5D90-4C18-A01D-9A19AE9E6B71}" srcId="{4B5E891D-D8EA-474A-90C2-7290C92AE1E8}" destId="{DD2E8DF6-A163-4606-84D3-2471E09ADBC1}" srcOrd="0" destOrd="0" parTransId="{02429EE5-62F3-44F1-8AF5-08969753FF05}" sibTransId="{02E0441B-F4BD-4B4A-AE8F-6FB3C6CC185B}"/>
    <dgm:cxn modelId="{6215D550-2A4D-4F13-9474-20C815177763}" type="presOf" srcId="{81046DCD-2A73-4A43-B7C1-C9909C57B7CF}" destId="{8617CFDB-FA73-44F5-B71D-1B7C1C3DBC4D}" srcOrd="0" destOrd="0" presId="urn:microsoft.com/office/officeart/2008/layout/LinedList"/>
    <dgm:cxn modelId="{7A7EADBE-0CD9-4734-9CAD-10AA82428606}" type="presParOf" srcId="{45DF03B3-1716-412A-B56E-5E80BF62B2E1}" destId="{CFC257F3-36D5-46DB-AD0E-CD4AD95C411F}" srcOrd="0" destOrd="0" presId="urn:microsoft.com/office/officeart/2008/layout/LinedList"/>
    <dgm:cxn modelId="{B01459A8-8BC9-459D-8407-46F87523CE74}" type="presParOf" srcId="{45DF03B3-1716-412A-B56E-5E80BF62B2E1}" destId="{3B643DD5-CA16-45F9-B208-D0F2DDE3C2E6}" srcOrd="1" destOrd="0" presId="urn:microsoft.com/office/officeart/2008/layout/LinedList"/>
    <dgm:cxn modelId="{F4E19D01-3E3A-475F-B069-013AA8622FE5}" type="presParOf" srcId="{3B643DD5-CA16-45F9-B208-D0F2DDE3C2E6}" destId="{350D5E27-3F83-45AA-913E-33167C0DF25A}" srcOrd="0" destOrd="0" presId="urn:microsoft.com/office/officeart/2008/layout/LinedList"/>
    <dgm:cxn modelId="{20981AF9-D1F4-44C1-B509-D4369BB4EC64}" type="presParOf" srcId="{3B643DD5-CA16-45F9-B208-D0F2DDE3C2E6}" destId="{93DF48FF-3C62-4537-9BFE-20EAD44913B3}" srcOrd="1" destOrd="0" presId="urn:microsoft.com/office/officeart/2008/layout/LinedList"/>
    <dgm:cxn modelId="{0BBE94F5-9A41-4A29-B9FD-7AB14408EF02}" type="presParOf" srcId="{93DF48FF-3C62-4537-9BFE-20EAD44913B3}" destId="{827E373C-39CF-4A40-BE47-139F9EE64BCF}" srcOrd="0" destOrd="0" presId="urn:microsoft.com/office/officeart/2008/layout/LinedList"/>
    <dgm:cxn modelId="{8A533BC3-35DE-438A-BF11-21F86F997473}" type="presParOf" srcId="{93DF48FF-3C62-4537-9BFE-20EAD44913B3}" destId="{08CE16BC-1492-496B-8985-F07F6FA1A7F5}" srcOrd="1" destOrd="0" presId="urn:microsoft.com/office/officeart/2008/layout/LinedList"/>
    <dgm:cxn modelId="{0A2FEAE2-6B2D-49C1-9B70-6C9C8B7C3ACD}" type="presParOf" srcId="{08CE16BC-1492-496B-8985-F07F6FA1A7F5}" destId="{AC619A2A-68B3-4268-9FC3-9A4D0814F60F}" srcOrd="0" destOrd="0" presId="urn:microsoft.com/office/officeart/2008/layout/LinedList"/>
    <dgm:cxn modelId="{A22A591F-1473-4A33-B04D-AD91DB68F21A}" type="presParOf" srcId="{08CE16BC-1492-496B-8985-F07F6FA1A7F5}" destId="{6F05D194-B02C-4BB6-B483-449F95A6679F}" srcOrd="1" destOrd="0" presId="urn:microsoft.com/office/officeart/2008/layout/LinedList"/>
    <dgm:cxn modelId="{84B57BCF-C52F-4BB2-B1FD-5607B0D0AE8D}" type="presParOf" srcId="{08CE16BC-1492-496B-8985-F07F6FA1A7F5}" destId="{E9560C36-9669-4CFC-A998-787C41426FE8}" srcOrd="2" destOrd="0" presId="urn:microsoft.com/office/officeart/2008/layout/LinedList"/>
    <dgm:cxn modelId="{2E2F8682-2693-4AFC-9768-30ECA153E9D4}" type="presParOf" srcId="{93DF48FF-3C62-4537-9BFE-20EAD44913B3}" destId="{052F915C-DEAE-40AB-8264-A19274C886F6}" srcOrd="2" destOrd="0" presId="urn:microsoft.com/office/officeart/2008/layout/LinedList"/>
    <dgm:cxn modelId="{7B6B3B5C-37A2-4EEB-8A2C-7FBB750BD4D4}" type="presParOf" srcId="{93DF48FF-3C62-4537-9BFE-20EAD44913B3}" destId="{5C1B5A7A-5CFE-4E60-A45E-24252260A0BE}" srcOrd="3" destOrd="0" presId="urn:microsoft.com/office/officeart/2008/layout/LinedList"/>
    <dgm:cxn modelId="{B190A12D-C0E9-4449-B16F-8A7D0C8F3272}" type="presParOf" srcId="{93DF48FF-3C62-4537-9BFE-20EAD44913B3}" destId="{193B8D84-245F-4CD5-8AB4-320EE8880D22}" srcOrd="4" destOrd="0" presId="urn:microsoft.com/office/officeart/2008/layout/LinedList"/>
    <dgm:cxn modelId="{34B15E16-678B-472A-8D31-6D38B406F09D}" type="presParOf" srcId="{193B8D84-245F-4CD5-8AB4-320EE8880D22}" destId="{82D4E859-2EF9-4CEF-ACB1-2E26D2CA6417}" srcOrd="0" destOrd="0" presId="urn:microsoft.com/office/officeart/2008/layout/LinedList"/>
    <dgm:cxn modelId="{FA6B698E-2FE6-45CC-8F78-FEAC1D402E58}" type="presParOf" srcId="{193B8D84-245F-4CD5-8AB4-320EE8880D22}" destId="{35584DFA-4702-4E51-A71F-F27F1459E68A}" srcOrd="1" destOrd="0" presId="urn:microsoft.com/office/officeart/2008/layout/LinedList"/>
    <dgm:cxn modelId="{CDD81960-F1A2-4331-B4E5-0B0C6E7DEA94}" type="presParOf" srcId="{193B8D84-245F-4CD5-8AB4-320EE8880D22}" destId="{01B1A675-02FD-4C7B-B5A2-E4491E3CDB01}" srcOrd="2" destOrd="0" presId="urn:microsoft.com/office/officeart/2008/layout/LinedList"/>
    <dgm:cxn modelId="{4307C2D8-3A4C-4B9E-9E8C-C4CED7AA7687}" type="presParOf" srcId="{93DF48FF-3C62-4537-9BFE-20EAD44913B3}" destId="{E1FE27E6-C303-4363-A940-6CF8B59B2831}" srcOrd="5" destOrd="0" presId="urn:microsoft.com/office/officeart/2008/layout/LinedList"/>
    <dgm:cxn modelId="{4DB8E98D-ADD5-42CD-845F-B5893C1D1905}" type="presParOf" srcId="{93DF48FF-3C62-4537-9BFE-20EAD44913B3}" destId="{927F9AA4-808E-4BA4-A825-6F9BE8A1062E}" srcOrd="6" destOrd="0" presId="urn:microsoft.com/office/officeart/2008/layout/LinedList"/>
    <dgm:cxn modelId="{DCC2B92E-14C5-49B1-B224-A1CCB093FA17}" type="presParOf" srcId="{93DF48FF-3C62-4537-9BFE-20EAD44913B3}" destId="{495E8C69-6ED4-44E6-B461-A82AE171705D}" srcOrd="7" destOrd="0" presId="urn:microsoft.com/office/officeart/2008/layout/LinedList"/>
    <dgm:cxn modelId="{1DADE1A2-E16C-4A69-ABE9-4004A2A826A0}" type="presParOf" srcId="{495E8C69-6ED4-44E6-B461-A82AE171705D}" destId="{A83680C5-95B2-44C2-B69E-0E2A468D63EE}" srcOrd="0" destOrd="0" presId="urn:microsoft.com/office/officeart/2008/layout/LinedList"/>
    <dgm:cxn modelId="{B79CE333-8083-4EF4-981C-9E59EA970761}" type="presParOf" srcId="{495E8C69-6ED4-44E6-B461-A82AE171705D}" destId="{8617CFDB-FA73-44F5-B71D-1B7C1C3DBC4D}" srcOrd="1" destOrd="0" presId="urn:microsoft.com/office/officeart/2008/layout/LinedList"/>
    <dgm:cxn modelId="{2F860A89-2876-4A38-9888-31470A43F0E3}" type="presParOf" srcId="{495E8C69-6ED4-44E6-B461-A82AE171705D}" destId="{ED2C5DB3-9749-40CE-ABEA-6077ABF9794A}" srcOrd="2" destOrd="0" presId="urn:microsoft.com/office/officeart/2008/layout/LinedList"/>
    <dgm:cxn modelId="{0702EEDC-026A-4FC2-985D-9F0579C55B94}" type="presParOf" srcId="{93DF48FF-3C62-4537-9BFE-20EAD44913B3}" destId="{F3F720DB-A76A-4752-BFFD-45292B4751D4}" srcOrd="8" destOrd="0" presId="urn:microsoft.com/office/officeart/2008/layout/LinedList"/>
    <dgm:cxn modelId="{C058A157-65EE-40F3-BFAC-A59D38D5BD25}" type="presParOf" srcId="{93DF48FF-3C62-4537-9BFE-20EAD44913B3}" destId="{1FA67DB0-3B67-4928-AF2A-6BC710F542C9}" srcOrd="9" destOrd="0" presId="urn:microsoft.com/office/officeart/2008/layout/LinedList"/>
    <dgm:cxn modelId="{8068826F-4964-4DA5-A988-52459797C764}" type="presParOf" srcId="{93DF48FF-3C62-4537-9BFE-20EAD44913B3}" destId="{7D7638D6-F81B-4170-8B75-11D13189AB29}" srcOrd="10" destOrd="0" presId="urn:microsoft.com/office/officeart/2008/layout/LinedList"/>
    <dgm:cxn modelId="{C8B2056B-BCEF-4BFD-8951-84D981F1D763}" type="presParOf" srcId="{7D7638D6-F81B-4170-8B75-11D13189AB29}" destId="{4A7F5A0C-4F76-4035-BBD2-A06D7D8D2A44}" srcOrd="0" destOrd="0" presId="urn:microsoft.com/office/officeart/2008/layout/LinedList"/>
    <dgm:cxn modelId="{E7FD4F5F-5CB4-4451-A1CE-47822EA7168E}" type="presParOf" srcId="{7D7638D6-F81B-4170-8B75-11D13189AB29}" destId="{509937F9-0043-46F3-A043-F24B66C6A0AC}" srcOrd="1" destOrd="0" presId="urn:microsoft.com/office/officeart/2008/layout/LinedList"/>
    <dgm:cxn modelId="{E5F4B81F-CECF-486C-8002-835B27D46807}" type="presParOf" srcId="{7D7638D6-F81B-4170-8B75-11D13189AB29}" destId="{382849D6-8395-47FA-AC8B-C3841A1371DB}" srcOrd="2" destOrd="0" presId="urn:microsoft.com/office/officeart/2008/layout/LinedList"/>
    <dgm:cxn modelId="{52C7FE02-3EA0-456A-BC26-901EBD3FC41C}" type="presParOf" srcId="{93DF48FF-3C62-4537-9BFE-20EAD44913B3}" destId="{02A29CA3-04B1-4D74-B7B5-83869805BAFE}" srcOrd="11" destOrd="0" presId="urn:microsoft.com/office/officeart/2008/layout/LinedList"/>
    <dgm:cxn modelId="{48D89E51-E7B7-4E95-A620-B5E591191928}" type="presParOf" srcId="{93DF48FF-3C62-4537-9BFE-20EAD44913B3}" destId="{248A99AF-CE93-499F-AFD8-83CAA93D79E6}" srcOrd="12" destOrd="0" presId="urn:microsoft.com/office/officeart/2008/layout/LinedList"/>
    <dgm:cxn modelId="{40D75063-85C5-41BC-B1D1-33B129C01A7A}" type="presParOf" srcId="{93DF48FF-3C62-4537-9BFE-20EAD44913B3}" destId="{AD7BBAF0-2905-4D75-8D28-0C71E9D1E616}" srcOrd="13" destOrd="0" presId="urn:microsoft.com/office/officeart/2008/layout/LinedList"/>
    <dgm:cxn modelId="{69193965-1BC7-44DA-8AAF-3E7E285CE402}" type="presParOf" srcId="{AD7BBAF0-2905-4D75-8D28-0C71E9D1E616}" destId="{58E2C5CE-7D2B-4505-90BE-EBDC1E0A5A3D}" srcOrd="0" destOrd="0" presId="urn:microsoft.com/office/officeart/2008/layout/LinedList"/>
    <dgm:cxn modelId="{BBC612BF-0A3B-4010-8237-F3A192EE49E7}" type="presParOf" srcId="{AD7BBAF0-2905-4D75-8D28-0C71E9D1E616}" destId="{92ED0490-A1C5-48C6-9E0B-AF71C573DBCC}" srcOrd="1" destOrd="0" presId="urn:microsoft.com/office/officeart/2008/layout/LinedList"/>
    <dgm:cxn modelId="{43165701-575D-4962-B687-17D27F883C58}" type="presParOf" srcId="{AD7BBAF0-2905-4D75-8D28-0C71E9D1E616}" destId="{55B34DE9-5689-4C0A-B03E-60FBC45E4F7B}" srcOrd="2" destOrd="0" presId="urn:microsoft.com/office/officeart/2008/layout/LinedList"/>
    <dgm:cxn modelId="{15C7360F-5BE9-4818-88F5-01A08379F816}" type="presParOf" srcId="{93DF48FF-3C62-4537-9BFE-20EAD44913B3}" destId="{138FC005-81D3-498B-B28A-9D45FD5CC89A}" srcOrd="14" destOrd="0" presId="urn:microsoft.com/office/officeart/2008/layout/LinedList"/>
    <dgm:cxn modelId="{B9860224-815A-485E-A243-EFFCEA021ED4}" type="presParOf" srcId="{93DF48FF-3C62-4537-9BFE-20EAD44913B3}" destId="{656665BF-8081-4DF4-BD2A-CF8E61008F36}" srcOrd="15" destOrd="0" presId="urn:microsoft.com/office/officeart/2008/layout/LinedList"/>
    <dgm:cxn modelId="{E4CDD6E4-85EE-475A-9702-3DA7647D8A46}" type="presParOf" srcId="{93DF48FF-3C62-4537-9BFE-20EAD44913B3}" destId="{CC0D33A0-CC12-45CC-B68E-7520CEBCC0B4}" srcOrd="16" destOrd="0" presId="urn:microsoft.com/office/officeart/2008/layout/LinedList"/>
    <dgm:cxn modelId="{6C905EA6-309D-4332-A3C4-3556C3B0AB19}" type="presParOf" srcId="{CC0D33A0-CC12-45CC-B68E-7520CEBCC0B4}" destId="{82358EA0-FE28-4003-A648-4B0DF359B95F}" srcOrd="0" destOrd="0" presId="urn:microsoft.com/office/officeart/2008/layout/LinedList"/>
    <dgm:cxn modelId="{FB4558EF-A291-40A8-B0BC-36B8DDEAC6BE}" type="presParOf" srcId="{CC0D33A0-CC12-45CC-B68E-7520CEBCC0B4}" destId="{70825FC9-FD3D-4D43-B152-B1C4B5E76D85}" srcOrd="1" destOrd="0" presId="urn:microsoft.com/office/officeart/2008/layout/LinedList"/>
    <dgm:cxn modelId="{4862A89E-97DB-4362-8160-B60D9F876C01}" type="presParOf" srcId="{CC0D33A0-CC12-45CC-B68E-7520CEBCC0B4}" destId="{FC1AD5D9-8F76-4C87-9215-7F4D70F1E9A4}" srcOrd="2" destOrd="0" presId="urn:microsoft.com/office/officeart/2008/layout/LinedList"/>
    <dgm:cxn modelId="{3B5BE06E-937D-4DE3-8FBE-BC41C7836387}" type="presParOf" srcId="{93DF48FF-3C62-4537-9BFE-20EAD44913B3}" destId="{30A0F025-EE60-4F6D-AF8B-04840ECC6C93}" srcOrd="17" destOrd="0" presId="urn:microsoft.com/office/officeart/2008/layout/LinedList"/>
    <dgm:cxn modelId="{64F49DBA-FB4F-4D19-A1C7-367F93C9FEDB}" type="presParOf" srcId="{93DF48FF-3C62-4537-9BFE-20EAD44913B3}" destId="{C634FCC0-CCE8-4B42-AF0E-58A17231E5FF}" srcOrd="18" destOrd="0" presId="urn:microsoft.com/office/officeart/2008/layout/LinedList"/>
    <dgm:cxn modelId="{5F8B7DA4-8681-41B2-A9D5-E02CE7AF3286}" type="presParOf" srcId="{93DF48FF-3C62-4537-9BFE-20EAD44913B3}" destId="{09120268-01D7-4673-93B3-84B6F985F5C9}" srcOrd="19" destOrd="0" presId="urn:microsoft.com/office/officeart/2008/layout/LinedList"/>
    <dgm:cxn modelId="{C1434D8B-A9D9-4B2F-A0EA-B7CD4EE884BF}" type="presParOf" srcId="{09120268-01D7-4673-93B3-84B6F985F5C9}" destId="{5EF3698D-1CED-467D-8C17-3CC195E03E68}" srcOrd="0" destOrd="0" presId="urn:microsoft.com/office/officeart/2008/layout/LinedList"/>
    <dgm:cxn modelId="{B176F2B5-8682-412F-B238-C11DA58C7EAE}" type="presParOf" srcId="{09120268-01D7-4673-93B3-84B6F985F5C9}" destId="{387635D1-1A44-44C5-85AF-0AE0B48F8306}" srcOrd="1" destOrd="0" presId="urn:microsoft.com/office/officeart/2008/layout/LinedList"/>
    <dgm:cxn modelId="{26AA7BE5-48BB-4BCF-A98C-8D2258499C80}" type="presParOf" srcId="{09120268-01D7-4673-93B3-84B6F985F5C9}" destId="{C68F36D1-7432-4B6A-8195-57E94C475BBC}" srcOrd="2" destOrd="0" presId="urn:microsoft.com/office/officeart/2008/layout/LinedList"/>
    <dgm:cxn modelId="{A6DC8B50-5C75-44D8-9231-78BD433CDDD7}" type="presParOf" srcId="{93DF48FF-3C62-4537-9BFE-20EAD44913B3}" destId="{C01B2E30-2096-48C2-9BE2-C8F3F78A87FD}" srcOrd="20" destOrd="0" presId="urn:microsoft.com/office/officeart/2008/layout/LinedList"/>
    <dgm:cxn modelId="{E496645E-C78E-4FA7-8314-DBCBD224CAE1}" type="presParOf" srcId="{93DF48FF-3C62-4537-9BFE-20EAD44913B3}" destId="{1FF61EE1-CBA6-473D-B065-6988FC84BE29}" srcOrd="21" destOrd="0" presId="urn:microsoft.com/office/officeart/2008/layout/LinedList"/>
    <dgm:cxn modelId="{8AE97204-A591-4BB3-86A3-12F4EE69B9F4}" type="presParOf" srcId="{93DF48FF-3C62-4537-9BFE-20EAD44913B3}" destId="{28F04E9E-3F90-4B13-B594-59A9CFBCABE3}" srcOrd="22" destOrd="0" presId="urn:microsoft.com/office/officeart/2008/layout/LinedList"/>
    <dgm:cxn modelId="{A09B88A6-909D-46F7-A37B-0656644ACF28}" type="presParOf" srcId="{28F04E9E-3F90-4B13-B594-59A9CFBCABE3}" destId="{310599C7-9756-4F46-8D3B-4D6E6A1D1C0A}" srcOrd="0" destOrd="0" presId="urn:microsoft.com/office/officeart/2008/layout/LinedList"/>
    <dgm:cxn modelId="{BABDD0A6-9258-4EF4-95E7-E1A724017E99}" type="presParOf" srcId="{28F04E9E-3F90-4B13-B594-59A9CFBCABE3}" destId="{A1045D58-E14F-4C80-BCED-70A24C2207A9}" srcOrd="1" destOrd="0" presId="urn:microsoft.com/office/officeart/2008/layout/LinedList"/>
    <dgm:cxn modelId="{858B29F5-71FA-43DF-8DD0-499074DEFC87}" type="presParOf" srcId="{28F04E9E-3F90-4B13-B594-59A9CFBCABE3}" destId="{51DE5CB1-B4C8-422B-AFFD-FAA3C1DE0474}" srcOrd="2" destOrd="0" presId="urn:microsoft.com/office/officeart/2008/layout/LinedList"/>
    <dgm:cxn modelId="{D0DC50C3-0AE5-42A6-9C6D-8FA86CBE9A62}" type="presParOf" srcId="{93DF48FF-3C62-4537-9BFE-20EAD44913B3}" destId="{662A715A-8DC1-4EC0-8CEC-E3E38897CE5C}" srcOrd="23" destOrd="0" presId="urn:microsoft.com/office/officeart/2008/layout/LinedList"/>
    <dgm:cxn modelId="{AE79790D-CB9B-4BB6-9049-80A3871CA64D}" type="presParOf" srcId="{93DF48FF-3C62-4537-9BFE-20EAD44913B3}" destId="{76A7DC80-E34F-4A29-9147-BD3F72D75CB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AD42A-765C-4301-AC64-3EB6B02B492D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64C5FD25-F731-49EF-ACF5-098B75EFAD48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No-Experimental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D70F5-47AD-4F64-824E-FAD38DFF74B9}" type="parTrans" cxnId="{B7B31FBC-6042-4667-948A-456DF979EF3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A5F49-E956-47DA-A8D8-B2979D664A86}" type="sibTrans" cxnId="{B7B31FBC-6042-4667-948A-456DF979EF3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DA43A-D69F-4C66-B26E-B74B1D75F061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Longitudinal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E0771-4FEC-4339-AECF-E6AC010F7091}" type="parTrans" cxnId="{5F24BB05-FBAC-4A51-BB25-AEABA50A57E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11244-37B0-4A81-AE35-382AD8629FBC}" type="sibTrans" cxnId="{5F24BB05-FBAC-4A51-BB25-AEABA50A57E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2D1E6-BDE7-472B-AC58-CB6137885A4F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Transversal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5E168-BBE1-44AA-B7A6-3D4617A4B2CB}" type="parTrans" cxnId="{C573AC2B-1AAA-43B3-A53C-32947559820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41B21-AC5A-4452-84C6-D8BF1331D863}" type="sibTrans" cxnId="{C573AC2B-1AAA-43B3-A53C-32947559820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FB28A-F287-46DA-ACFF-E98FD76F9581}" type="pres">
      <dgm:prSet presAssocID="{110AD42A-765C-4301-AC64-3EB6B02B49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F872C6-3FF1-4DCB-8E28-B1F1E49E33FA}" type="pres">
      <dgm:prSet presAssocID="{64C5FD25-F731-49EF-ACF5-098B75EFAD48}" presName="gear1" presStyleLbl="node1" presStyleIdx="0" presStyleCnt="3" custAng="20944740" custScaleX="101184" custScaleY="90854" custLinFactNeighborX="21740" custLinFactNeighborY="-8173">
        <dgm:presLayoutVars>
          <dgm:chMax val="1"/>
          <dgm:bulletEnabled val="1"/>
        </dgm:presLayoutVars>
      </dgm:prSet>
      <dgm:spPr/>
    </dgm:pt>
    <dgm:pt modelId="{FA515104-D90D-4E1C-94CE-9DB97DE83A44}" type="pres">
      <dgm:prSet presAssocID="{64C5FD25-F731-49EF-ACF5-098B75EFAD48}" presName="gear1srcNode" presStyleLbl="node1" presStyleIdx="0" presStyleCnt="3"/>
      <dgm:spPr/>
    </dgm:pt>
    <dgm:pt modelId="{8BBDE780-4EDD-46B8-87AC-7DCD1DB313C3}" type="pres">
      <dgm:prSet presAssocID="{64C5FD25-F731-49EF-ACF5-098B75EFAD48}" presName="gear1dstNode" presStyleLbl="node1" presStyleIdx="0" presStyleCnt="3"/>
      <dgm:spPr/>
    </dgm:pt>
    <dgm:pt modelId="{F61B6DA1-20D9-4B69-917E-FA1680178C62}" type="pres">
      <dgm:prSet presAssocID="{A07DA43A-D69F-4C66-B26E-B74B1D75F061}" presName="gear2" presStyleLbl="node1" presStyleIdx="1" presStyleCnt="3" custScaleX="138176" custScaleY="118149" custLinFactNeighborX="-14757" custLinFactNeighborY="20532">
        <dgm:presLayoutVars>
          <dgm:chMax val="1"/>
          <dgm:bulletEnabled val="1"/>
        </dgm:presLayoutVars>
      </dgm:prSet>
      <dgm:spPr/>
    </dgm:pt>
    <dgm:pt modelId="{C50C46BA-8E51-49C6-9953-CFD72508461B}" type="pres">
      <dgm:prSet presAssocID="{A07DA43A-D69F-4C66-B26E-B74B1D75F061}" presName="gear2srcNode" presStyleLbl="node1" presStyleIdx="1" presStyleCnt="3"/>
      <dgm:spPr/>
    </dgm:pt>
    <dgm:pt modelId="{99AD9DDB-755F-4EA4-A1B0-513B6F8E0598}" type="pres">
      <dgm:prSet presAssocID="{A07DA43A-D69F-4C66-B26E-B74B1D75F061}" presName="gear2dstNode" presStyleLbl="node1" presStyleIdx="1" presStyleCnt="3"/>
      <dgm:spPr/>
    </dgm:pt>
    <dgm:pt modelId="{1558FED8-878F-4FDA-995D-0BCC35A38754}" type="pres">
      <dgm:prSet presAssocID="{75A2D1E6-BDE7-472B-AC58-CB6137885A4F}" presName="gear3" presStyleLbl="node1" presStyleIdx="2" presStyleCnt="3" custScaleX="137616" custScaleY="131878" custLinFactNeighborX="2855" custLinFactNeighborY="1979"/>
      <dgm:spPr/>
    </dgm:pt>
    <dgm:pt modelId="{FAC1F3BC-91F6-434F-9715-BBCFF13F9341}" type="pres">
      <dgm:prSet presAssocID="{75A2D1E6-BDE7-472B-AC58-CB6137885A4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3A7311-E9D4-4180-860A-3E37FB23A862}" type="pres">
      <dgm:prSet presAssocID="{75A2D1E6-BDE7-472B-AC58-CB6137885A4F}" presName="gear3srcNode" presStyleLbl="node1" presStyleIdx="2" presStyleCnt="3"/>
      <dgm:spPr/>
    </dgm:pt>
    <dgm:pt modelId="{C7B285C8-BD58-492C-8D3F-A5D1A357F70C}" type="pres">
      <dgm:prSet presAssocID="{75A2D1E6-BDE7-472B-AC58-CB6137885A4F}" presName="gear3dstNode" presStyleLbl="node1" presStyleIdx="2" presStyleCnt="3"/>
      <dgm:spPr/>
    </dgm:pt>
    <dgm:pt modelId="{5B35138B-FA35-4518-A62D-A8E383C395E2}" type="pres">
      <dgm:prSet presAssocID="{419A5F49-E956-47DA-A8D8-B2979D664A86}" presName="connector1" presStyleLbl="sibTrans2D1" presStyleIdx="0" presStyleCnt="3" custLinFactNeighborX="24796" custLinFactNeighborY="-1992"/>
      <dgm:spPr/>
    </dgm:pt>
    <dgm:pt modelId="{65414AD1-C31B-430C-AEC9-5B09509BE34A}" type="pres">
      <dgm:prSet presAssocID="{DB111244-37B0-4A81-AE35-382AD8629FBC}" presName="connector2" presStyleLbl="sibTrans2D1" presStyleIdx="1" presStyleCnt="3" custLinFactNeighborX="-25432" custLinFactNeighborY="16802"/>
      <dgm:spPr/>
    </dgm:pt>
    <dgm:pt modelId="{E4EDEE3B-7903-447E-B696-B1CE2FF38594}" type="pres">
      <dgm:prSet presAssocID="{4AE41B21-AC5A-4452-84C6-D8BF1331D863}" presName="connector3" presStyleLbl="sibTrans2D1" presStyleIdx="2" presStyleCnt="3" custLinFactNeighborX="-8139" custLinFactNeighborY="-1762"/>
      <dgm:spPr/>
    </dgm:pt>
  </dgm:ptLst>
  <dgm:cxnLst>
    <dgm:cxn modelId="{2B1817FA-766A-4359-BDFD-AF129848F6DE}" type="presOf" srcId="{DB111244-37B0-4A81-AE35-382AD8629FBC}" destId="{65414AD1-C31B-430C-AEC9-5B09509BE34A}" srcOrd="0" destOrd="0" presId="urn:microsoft.com/office/officeart/2005/8/layout/gear1"/>
    <dgm:cxn modelId="{8FCF4B7F-235C-42C1-AB13-2943512D0E4E}" type="presOf" srcId="{110AD42A-765C-4301-AC64-3EB6B02B492D}" destId="{EE5FB28A-F287-46DA-ACFF-E98FD76F9581}" srcOrd="0" destOrd="0" presId="urn:microsoft.com/office/officeart/2005/8/layout/gear1"/>
    <dgm:cxn modelId="{94BEA5B7-B2D5-49A9-B898-604209379525}" type="presOf" srcId="{A07DA43A-D69F-4C66-B26E-B74B1D75F061}" destId="{C50C46BA-8E51-49C6-9953-CFD72508461B}" srcOrd="1" destOrd="0" presId="urn:microsoft.com/office/officeart/2005/8/layout/gear1"/>
    <dgm:cxn modelId="{834BE893-F9E4-42A0-9BEF-05C78C0146AE}" type="presOf" srcId="{75A2D1E6-BDE7-472B-AC58-CB6137885A4F}" destId="{C7B285C8-BD58-492C-8D3F-A5D1A357F70C}" srcOrd="3" destOrd="0" presId="urn:microsoft.com/office/officeart/2005/8/layout/gear1"/>
    <dgm:cxn modelId="{C955EE15-D5ED-476C-826B-1039771AC567}" type="presOf" srcId="{419A5F49-E956-47DA-A8D8-B2979D664A86}" destId="{5B35138B-FA35-4518-A62D-A8E383C395E2}" srcOrd="0" destOrd="0" presId="urn:microsoft.com/office/officeart/2005/8/layout/gear1"/>
    <dgm:cxn modelId="{0454985D-88D6-4740-9E65-14D63B476780}" type="presOf" srcId="{64C5FD25-F731-49EF-ACF5-098B75EFAD48}" destId="{C8F872C6-3FF1-4DCB-8E28-B1F1E49E33FA}" srcOrd="0" destOrd="0" presId="urn:microsoft.com/office/officeart/2005/8/layout/gear1"/>
    <dgm:cxn modelId="{7A2A0F5E-6BAA-4650-85D5-38560726BA29}" type="presOf" srcId="{75A2D1E6-BDE7-472B-AC58-CB6137885A4F}" destId="{1558FED8-878F-4FDA-995D-0BCC35A38754}" srcOrd="0" destOrd="0" presId="urn:microsoft.com/office/officeart/2005/8/layout/gear1"/>
    <dgm:cxn modelId="{91A0DCBF-FF8B-40C5-8C29-5972C954FF60}" type="presOf" srcId="{75A2D1E6-BDE7-472B-AC58-CB6137885A4F}" destId="{FAC1F3BC-91F6-434F-9715-BBCFF13F9341}" srcOrd="1" destOrd="0" presId="urn:microsoft.com/office/officeart/2005/8/layout/gear1"/>
    <dgm:cxn modelId="{A4950DC2-EDC1-40D2-86A4-2D477C0C861D}" type="presOf" srcId="{75A2D1E6-BDE7-472B-AC58-CB6137885A4F}" destId="{C53A7311-E9D4-4180-860A-3E37FB23A862}" srcOrd="2" destOrd="0" presId="urn:microsoft.com/office/officeart/2005/8/layout/gear1"/>
    <dgm:cxn modelId="{39F5EB9C-BF65-4E34-A276-41962AB60591}" type="presOf" srcId="{64C5FD25-F731-49EF-ACF5-098B75EFAD48}" destId="{8BBDE780-4EDD-46B8-87AC-7DCD1DB313C3}" srcOrd="2" destOrd="0" presId="urn:microsoft.com/office/officeart/2005/8/layout/gear1"/>
    <dgm:cxn modelId="{90B75F5A-1EDB-4D7A-AB4D-52C457C0DBFD}" type="presOf" srcId="{A07DA43A-D69F-4C66-B26E-B74B1D75F061}" destId="{F61B6DA1-20D9-4B69-917E-FA1680178C62}" srcOrd="0" destOrd="0" presId="urn:microsoft.com/office/officeart/2005/8/layout/gear1"/>
    <dgm:cxn modelId="{C6C00E9D-6959-4EA0-85DF-D58252E38C37}" type="presOf" srcId="{4AE41B21-AC5A-4452-84C6-D8BF1331D863}" destId="{E4EDEE3B-7903-447E-B696-B1CE2FF38594}" srcOrd="0" destOrd="0" presId="urn:microsoft.com/office/officeart/2005/8/layout/gear1"/>
    <dgm:cxn modelId="{5F24BB05-FBAC-4A51-BB25-AEABA50A57E5}" srcId="{110AD42A-765C-4301-AC64-3EB6B02B492D}" destId="{A07DA43A-D69F-4C66-B26E-B74B1D75F061}" srcOrd="1" destOrd="0" parTransId="{399E0771-4FEC-4339-AECF-E6AC010F7091}" sibTransId="{DB111244-37B0-4A81-AE35-382AD8629FBC}"/>
    <dgm:cxn modelId="{C573AC2B-1AAA-43B3-A53C-32947559820B}" srcId="{110AD42A-765C-4301-AC64-3EB6B02B492D}" destId="{75A2D1E6-BDE7-472B-AC58-CB6137885A4F}" srcOrd="2" destOrd="0" parTransId="{2495E168-BBE1-44AA-B7A6-3D4617A4B2CB}" sibTransId="{4AE41B21-AC5A-4452-84C6-D8BF1331D863}"/>
    <dgm:cxn modelId="{A94CAF2C-1BE1-40AA-8894-31C2B779931E}" type="presOf" srcId="{A07DA43A-D69F-4C66-B26E-B74B1D75F061}" destId="{99AD9DDB-755F-4EA4-A1B0-513B6F8E0598}" srcOrd="2" destOrd="0" presId="urn:microsoft.com/office/officeart/2005/8/layout/gear1"/>
    <dgm:cxn modelId="{B7B31FBC-6042-4667-948A-456DF979EF35}" srcId="{110AD42A-765C-4301-AC64-3EB6B02B492D}" destId="{64C5FD25-F731-49EF-ACF5-098B75EFAD48}" srcOrd="0" destOrd="0" parTransId="{56FD70F5-47AD-4F64-824E-FAD38DFF74B9}" sibTransId="{419A5F49-E956-47DA-A8D8-B2979D664A86}"/>
    <dgm:cxn modelId="{527F2E14-F3F5-49BB-BF27-20FCCA90F978}" type="presOf" srcId="{64C5FD25-F731-49EF-ACF5-098B75EFAD48}" destId="{FA515104-D90D-4E1C-94CE-9DB97DE83A44}" srcOrd="1" destOrd="0" presId="urn:microsoft.com/office/officeart/2005/8/layout/gear1"/>
    <dgm:cxn modelId="{38E09E01-4E3B-494A-8CE0-CAC712FD88E7}" type="presParOf" srcId="{EE5FB28A-F287-46DA-ACFF-E98FD76F9581}" destId="{C8F872C6-3FF1-4DCB-8E28-B1F1E49E33FA}" srcOrd="0" destOrd="0" presId="urn:microsoft.com/office/officeart/2005/8/layout/gear1"/>
    <dgm:cxn modelId="{8FEA85B7-CA80-4F11-986C-226CB8C44EFC}" type="presParOf" srcId="{EE5FB28A-F287-46DA-ACFF-E98FD76F9581}" destId="{FA515104-D90D-4E1C-94CE-9DB97DE83A44}" srcOrd="1" destOrd="0" presId="urn:microsoft.com/office/officeart/2005/8/layout/gear1"/>
    <dgm:cxn modelId="{96B1FEFF-698F-4441-ADF1-5BED1EC84706}" type="presParOf" srcId="{EE5FB28A-F287-46DA-ACFF-E98FD76F9581}" destId="{8BBDE780-4EDD-46B8-87AC-7DCD1DB313C3}" srcOrd="2" destOrd="0" presId="urn:microsoft.com/office/officeart/2005/8/layout/gear1"/>
    <dgm:cxn modelId="{F946A8F4-D7D7-4358-A2FA-A444FBA9934C}" type="presParOf" srcId="{EE5FB28A-F287-46DA-ACFF-E98FD76F9581}" destId="{F61B6DA1-20D9-4B69-917E-FA1680178C62}" srcOrd="3" destOrd="0" presId="urn:microsoft.com/office/officeart/2005/8/layout/gear1"/>
    <dgm:cxn modelId="{C8804782-B378-497A-8296-AC00437D033D}" type="presParOf" srcId="{EE5FB28A-F287-46DA-ACFF-E98FD76F9581}" destId="{C50C46BA-8E51-49C6-9953-CFD72508461B}" srcOrd="4" destOrd="0" presId="urn:microsoft.com/office/officeart/2005/8/layout/gear1"/>
    <dgm:cxn modelId="{BF53B5FE-F7A1-405A-B87E-65B7EBEAFF48}" type="presParOf" srcId="{EE5FB28A-F287-46DA-ACFF-E98FD76F9581}" destId="{99AD9DDB-755F-4EA4-A1B0-513B6F8E0598}" srcOrd="5" destOrd="0" presId="urn:microsoft.com/office/officeart/2005/8/layout/gear1"/>
    <dgm:cxn modelId="{52662F37-7BAD-4BC5-82DA-A0B9E8C06157}" type="presParOf" srcId="{EE5FB28A-F287-46DA-ACFF-E98FD76F9581}" destId="{1558FED8-878F-4FDA-995D-0BCC35A38754}" srcOrd="6" destOrd="0" presId="urn:microsoft.com/office/officeart/2005/8/layout/gear1"/>
    <dgm:cxn modelId="{24D54212-BB43-4722-9479-4658771D659D}" type="presParOf" srcId="{EE5FB28A-F287-46DA-ACFF-E98FD76F9581}" destId="{FAC1F3BC-91F6-434F-9715-BBCFF13F9341}" srcOrd="7" destOrd="0" presId="urn:microsoft.com/office/officeart/2005/8/layout/gear1"/>
    <dgm:cxn modelId="{62DA1B11-C257-4C8C-AC51-9FAE74898B65}" type="presParOf" srcId="{EE5FB28A-F287-46DA-ACFF-E98FD76F9581}" destId="{C53A7311-E9D4-4180-860A-3E37FB23A862}" srcOrd="8" destOrd="0" presId="urn:microsoft.com/office/officeart/2005/8/layout/gear1"/>
    <dgm:cxn modelId="{0DA85D34-E575-4093-A599-FFA9A227DE65}" type="presParOf" srcId="{EE5FB28A-F287-46DA-ACFF-E98FD76F9581}" destId="{C7B285C8-BD58-492C-8D3F-A5D1A357F70C}" srcOrd="9" destOrd="0" presId="urn:microsoft.com/office/officeart/2005/8/layout/gear1"/>
    <dgm:cxn modelId="{610E77DD-5C3C-4D5E-AFCC-6F49C1E2451F}" type="presParOf" srcId="{EE5FB28A-F287-46DA-ACFF-E98FD76F9581}" destId="{5B35138B-FA35-4518-A62D-A8E383C395E2}" srcOrd="10" destOrd="0" presId="urn:microsoft.com/office/officeart/2005/8/layout/gear1"/>
    <dgm:cxn modelId="{36409E56-6530-4DC2-95D2-E4922D16763E}" type="presParOf" srcId="{EE5FB28A-F287-46DA-ACFF-E98FD76F9581}" destId="{65414AD1-C31B-430C-AEC9-5B09509BE34A}" srcOrd="11" destOrd="0" presId="urn:microsoft.com/office/officeart/2005/8/layout/gear1"/>
    <dgm:cxn modelId="{C07C04F7-5E49-448A-A7F9-126BE27C000E}" type="presParOf" srcId="{EE5FB28A-F287-46DA-ACFF-E98FD76F9581}" destId="{E4EDEE3B-7903-447E-B696-B1CE2FF385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6280E-4CF8-44A5-9505-4FE982CCFAA2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F6733D-202E-48E5-9381-7535F29B7984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Estrategia de muestreo</a:t>
          </a:r>
        </a:p>
      </dgm:t>
    </dgm:pt>
    <dgm:pt modelId="{D8334A19-864D-474D-936A-1CCE8B51A0AE}" type="parTrans" cxnId="{5592FB1C-5719-42BC-A9F7-D360ED6EF161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B8D5B7D2-4464-4387-9F2D-43424CC9BF14}" type="sibTrans" cxnId="{5592FB1C-5719-42BC-A9F7-D360ED6EF161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34FD06CA-217C-4995-B839-8F3CEA9081F5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Base de datos</a:t>
          </a:r>
        </a:p>
      </dgm:t>
    </dgm:pt>
    <dgm:pt modelId="{F42928D6-E0B5-4636-83BB-361B5483D85F}" type="parTrans" cxnId="{8620F7DE-BA9E-4C4B-A43C-A18680559BB9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C94B16D5-D6A0-4405-B1D6-081B07B6401F}" type="sibTrans" cxnId="{8620F7DE-BA9E-4C4B-A43C-A18680559BB9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BFA11375-243A-456E-83FF-DACFFEA43A65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Censo</a:t>
          </a:r>
        </a:p>
      </dgm:t>
    </dgm:pt>
    <dgm:pt modelId="{6AA529ED-05C9-4466-8FC8-0DDE60EC7AAC}" type="parTrans" cxnId="{69EB3F35-D88F-4E70-9BDD-AABB60767216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09280B26-B039-440B-996A-97439322491B}" type="sibTrans" cxnId="{69EB3F35-D88F-4E70-9BDD-AABB60767216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DC4B3867-A625-45EE-901F-49C90F6D6C59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Encuesta</a:t>
          </a:r>
        </a:p>
      </dgm:t>
    </dgm:pt>
    <dgm:pt modelId="{24FD1728-FB80-422B-823B-17F894FE022D}" type="parTrans" cxnId="{1A5F409C-B972-420E-8ACF-00D3424653DD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517C4523-3C31-4C45-9ED4-FF945F432363}" type="sibTrans" cxnId="{1A5F409C-B972-420E-8ACF-00D3424653DD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6B178D29-AB3D-4EC6-B80E-58BD8DA3607C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Muestra de expertos</a:t>
          </a:r>
        </a:p>
      </dgm:t>
    </dgm:pt>
    <dgm:pt modelId="{9C4BA77A-7966-4AAB-9386-EC028DBFF217}" type="parTrans" cxnId="{E69D5B5A-4AD6-4825-BE71-0A3E6D097DB6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0B5012B5-33B7-403F-B0A1-B733AA93F126}" type="sibTrans" cxnId="{E69D5B5A-4AD6-4825-BE71-0A3E6D097DB6}">
      <dgm:prSet/>
      <dgm:spPr/>
      <dgm:t>
        <a:bodyPr/>
        <a:lstStyle/>
        <a:p>
          <a:endParaRPr lang="es-ES" sz="1100">
            <a:latin typeface="+mn-lt"/>
            <a:cs typeface="Arial" panose="020B0604020202020204" pitchFamily="34" charset="0"/>
          </a:endParaRPr>
        </a:p>
      </dgm:t>
    </dgm:pt>
    <dgm:pt modelId="{9ADCFE7F-9F40-474D-9D8D-E062C5EDD961}" type="pres">
      <dgm:prSet presAssocID="{E606280E-4CF8-44A5-9505-4FE982CCFA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AA0216-8A82-42E9-B612-D1541995223A}" type="pres">
      <dgm:prSet presAssocID="{90F6733D-202E-48E5-9381-7535F29B7984}" presName="root1" presStyleCnt="0"/>
      <dgm:spPr/>
      <dgm:t>
        <a:bodyPr/>
        <a:lstStyle/>
        <a:p>
          <a:endParaRPr lang="es-ES"/>
        </a:p>
      </dgm:t>
    </dgm:pt>
    <dgm:pt modelId="{AA6A9D12-9CF1-4DA5-9D75-DA639A908E94}" type="pres">
      <dgm:prSet presAssocID="{90F6733D-202E-48E5-9381-7535F29B79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97030-68EA-4549-9D03-2CC32CC7BBA5}" type="pres">
      <dgm:prSet presAssocID="{90F6733D-202E-48E5-9381-7535F29B7984}" presName="level2hierChild" presStyleCnt="0"/>
      <dgm:spPr/>
      <dgm:t>
        <a:bodyPr/>
        <a:lstStyle/>
        <a:p>
          <a:endParaRPr lang="es-ES"/>
        </a:p>
      </dgm:t>
    </dgm:pt>
    <dgm:pt modelId="{FDE1AE6C-B52D-43E4-ADD6-8FDAF7F7698A}" type="pres">
      <dgm:prSet presAssocID="{F42928D6-E0B5-4636-83BB-361B5483D85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CA5B58B-B2DA-47B3-A49D-4AD0C24E590D}" type="pres">
      <dgm:prSet presAssocID="{F42928D6-E0B5-4636-83BB-361B5483D85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DEE1DF2-BC7F-4E69-9A3F-C7FF1C3B2C30}" type="pres">
      <dgm:prSet presAssocID="{34FD06CA-217C-4995-B839-8F3CEA9081F5}" presName="root2" presStyleCnt="0"/>
      <dgm:spPr/>
      <dgm:t>
        <a:bodyPr/>
        <a:lstStyle/>
        <a:p>
          <a:endParaRPr lang="es-ES"/>
        </a:p>
      </dgm:t>
    </dgm:pt>
    <dgm:pt modelId="{39E07D7C-4BA4-4B24-994B-97D98C847934}" type="pres">
      <dgm:prSet presAssocID="{34FD06CA-217C-4995-B839-8F3CEA9081F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5ADE95-FC17-496E-B389-34E16DC74C65}" type="pres">
      <dgm:prSet presAssocID="{34FD06CA-217C-4995-B839-8F3CEA9081F5}" presName="level3hierChild" presStyleCnt="0"/>
      <dgm:spPr/>
      <dgm:t>
        <a:bodyPr/>
        <a:lstStyle/>
        <a:p>
          <a:endParaRPr lang="es-ES"/>
        </a:p>
      </dgm:t>
    </dgm:pt>
    <dgm:pt modelId="{B57F6556-178D-4DBB-8DC7-80F873321C2F}" type="pres">
      <dgm:prSet presAssocID="{6AA529ED-05C9-4466-8FC8-0DDE60EC7AAC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5AE09763-DF81-49F0-8D3B-A1949C45160B}" type="pres">
      <dgm:prSet presAssocID="{6AA529ED-05C9-4466-8FC8-0DDE60EC7AAC}" presName="connTx" presStyleLbl="parChTrans1D3" presStyleIdx="0" presStyleCnt="2"/>
      <dgm:spPr/>
      <dgm:t>
        <a:bodyPr/>
        <a:lstStyle/>
        <a:p>
          <a:endParaRPr lang="es-ES"/>
        </a:p>
      </dgm:t>
    </dgm:pt>
    <dgm:pt modelId="{70B7D5E2-6E87-44BE-863B-422515230A16}" type="pres">
      <dgm:prSet presAssocID="{BFA11375-243A-456E-83FF-DACFFEA43A65}" presName="root2" presStyleCnt="0"/>
      <dgm:spPr/>
      <dgm:t>
        <a:bodyPr/>
        <a:lstStyle/>
        <a:p>
          <a:endParaRPr lang="es-ES"/>
        </a:p>
      </dgm:t>
    </dgm:pt>
    <dgm:pt modelId="{AB26FDDF-7C3F-40A0-8FA7-E77B894342B2}" type="pres">
      <dgm:prSet presAssocID="{BFA11375-243A-456E-83FF-DACFFEA43A6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E8B874-D909-4BBD-849E-2ED26AC82C2C}" type="pres">
      <dgm:prSet presAssocID="{BFA11375-243A-456E-83FF-DACFFEA43A65}" presName="level3hierChild" presStyleCnt="0"/>
      <dgm:spPr/>
      <dgm:t>
        <a:bodyPr/>
        <a:lstStyle/>
        <a:p>
          <a:endParaRPr lang="es-ES"/>
        </a:p>
      </dgm:t>
    </dgm:pt>
    <dgm:pt modelId="{DA66A84C-EEAC-4B6B-A30D-A0B7F0C98FA3}" type="pres">
      <dgm:prSet presAssocID="{24FD1728-FB80-422B-823B-17F894FE022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80280457-9981-4291-9CCF-7AE44F2C55C2}" type="pres">
      <dgm:prSet presAssocID="{24FD1728-FB80-422B-823B-17F894FE022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BB06853-6BAF-4A3B-A70B-6273642481D8}" type="pres">
      <dgm:prSet presAssocID="{DC4B3867-A625-45EE-901F-49C90F6D6C59}" presName="root2" presStyleCnt="0"/>
      <dgm:spPr/>
      <dgm:t>
        <a:bodyPr/>
        <a:lstStyle/>
        <a:p>
          <a:endParaRPr lang="es-ES"/>
        </a:p>
      </dgm:t>
    </dgm:pt>
    <dgm:pt modelId="{205D3E90-94F0-4259-A90D-0042531522D5}" type="pres">
      <dgm:prSet presAssocID="{DC4B3867-A625-45EE-901F-49C90F6D6C5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1D984E-4B50-433D-B682-2BBDCF6452DF}" type="pres">
      <dgm:prSet presAssocID="{DC4B3867-A625-45EE-901F-49C90F6D6C59}" presName="level3hierChild" presStyleCnt="0"/>
      <dgm:spPr/>
      <dgm:t>
        <a:bodyPr/>
        <a:lstStyle/>
        <a:p>
          <a:endParaRPr lang="es-ES"/>
        </a:p>
      </dgm:t>
    </dgm:pt>
    <dgm:pt modelId="{A6D99FDD-F5A2-4328-8A80-33BBDA40D111}" type="pres">
      <dgm:prSet presAssocID="{9C4BA77A-7966-4AAB-9386-EC028DBFF217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84F91F2B-FCD5-4F39-B96D-F92EB1328E11}" type="pres">
      <dgm:prSet presAssocID="{9C4BA77A-7966-4AAB-9386-EC028DBFF217}" presName="connTx" presStyleLbl="parChTrans1D3" presStyleIdx="1" presStyleCnt="2"/>
      <dgm:spPr/>
      <dgm:t>
        <a:bodyPr/>
        <a:lstStyle/>
        <a:p>
          <a:endParaRPr lang="es-ES"/>
        </a:p>
      </dgm:t>
    </dgm:pt>
    <dgm:pt modelId="{070FC1FA-273C-41A0-AAD9-0CDB8F683FAA}" type="pres">
      <dgm:prSet presAssocID="{6B178D29-AB3D-4EC6-B80E-58BD8DA3607C}" presName="root2" presStyleCnt="0"/>
      <dgm:spPr/>
      <dgm:t>
        <a:bodyPr/>
        <a:lstStyle/>
        <a:p>
          <a:endParaRPr lang="es-ES"/>
        </a:p>
      </dgm:t>
    </dgm:pt>
    <dgm:pt modelId="{65A851D7-85E4-4A8F-B591-ABD8852C2B5F}" type="pres">
      <dgm:prSet presAssocID="{6B178D29-AB3D-4EC6-B80E-58BD8DA3607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DBFD24-802F-4DBA-B9D3-EB301938AD6C}" type="pres">
      <dgm:prSet presAssocID="{6B178D29-AB3D-4EC6-B80E-58BD8DA3607C}" presName="level3hierChild" presStyleCnt="0"/>
      <dgm:spPr/>
      <dgm:t>
        <a:bodyPr/>
        <a:lstStyle/>
        <a:p>
          <a:endParaRPr lang="es-ES"/>
        </a:p>
      </dgm:t>
    </dgm:pt>
  </dgm:ptLst>
  <dgm:cxnLst>
    <dgm:cxn modelId="{8620F7DE-BA9E-4C4B-A43C-A18680559BB9}" srcId="{90F6733D-202E-48E5-9381-7535F29B7984}" destId="{34FD06CA-217C-4995-B839-8F3CEA9081F5}" srcOrd="0" destOrd="0" parTransId="{F42928D6-E0B5-4636-83BB-361B5483D85F}" sibTransId="{C94B16D5-D6A0-4405-B1D6-081B07B6401F}"/>
    <dgm:cxn modelId="{4A8A0DAB-6EC9-43C7-9111-BD2EE7E7A88A}" type="presOf" srcId="{DC4B3867-A625-45EE-901F-49C90F6D6C59}" destId="{205D3E90-94F0-4259-A90D-0042531522D5}" srcOrd="0" destOrd="0" presId="urn:microsoft.com/office/officeart/2005/8/layout/hierarchy2"/>
    <dgm:cxn modelId="{B2A9A649-B489-4D32-AE12-38E9B981EDF9}" type="presOf" srcId="{F42928D6-E0B5-4636-83BB-361B5483D85F}" destId="{2CA5B58B-B2DA-47B3-A49D-4AD0C24E590D}" srcOrd="1" destOrd="0" presId="urn:microsoft.com/office/officeart/2005/8/layout/hierarchy2"/>
    <dgm:cxn modelId="{68706522-EE52-4372-9D5A-E0AB70661E1D}" type="presOf" srcId="{9C4BA77A-7966-4AAB-9386-EC028DBFF217}" destId="{84F91F2B-FCD5-4F39-B96D-F92EB1328E11}" srcOrd="1" destOrd="0" presId="urn:microsoft.com/office/officeart/2005/8/layout/hierarchy2"/>
    <dgm:cxn modelId="{69EB3F35-D88F-4E70-9BDD-AABB60767216}" srcId="{34FD06CA-217C-4995-B839-8F3CEA9081F5}" destId="{BFA11375-243A-456E-83FF-DACFFEA43A65}" srcOrd="0" destOrd="0" parTransId="{6AA529ED-05C9-4466-8FC8-0DDE60EC7AAC}" sibTransId="{09280B26-B039-440B-996A-97439322491B}"/>
    <dgm:cxn modelId="{3536E6CB-67C4-481B-89EE-277DE93D6E4A}" type="presOf" srcId="{6AA529ED-05C9-4466-8FC8-0DDE60EC7AAC}" destId="{B57F6556-178D-4DBB-8DC7-80F873321C2F}" srcOrd="0" destOrd="0" presId="urn:microsoft.com/office/officeart/2005/8/layout/hierarchy2"/>
    <dgm:cxn modelId="{FA77E009-1173-4065-8BFF-E389BCD6DC34}" type="presOf" srcId="{6AA529ED-05C9-4466-8FC8-0DDE60EC7AAC}" destId="{5AE09763-DF81-49F0-8D3B-A1949C45160B}" srcOrd="1" destOrd="0" presId="urn:microsoft.com/office/officeart/2005/8/layout/hierarchy2"/>
    <dgm:cxn modelId="{4ED9A30E-0A96-49E6-9DD0-48A5C73E61D7}" type="presOf" srcId="{9C4BA77A-7966-4AAB-9386-EC028DBFF217}" destId="{A6D99FDD-F5A2-4328-8A80-33BBDA40D111}" srcOrd="0" destOrd="0" presId="urn:microsoft.com/office/officeart/2005/8/layout/hierarchy2"/>
    <dgm:cxn modelId="{C78659D0-CE6F-47A3-B966-4E4A0F516658}" type="presOf" srcId="{F42928D6-E0B5-4636-83BB-361B5483D85F}" destId="{FDE1AE6C-B52D-43E4-ADD6-8FDAF7F7698A}" srcOrd="0" destOrd="0" presId="urn:microsoft.com/office/officeart/2005/8/layout/hierarchy2"/>
    <dgm:cxn modelId="{6116D401-A833-403C-89D7-E07F10CADE10}" type="presOf" srcId="{6B178D29-AB3D-4EC6-B80E-58BD8DA3607C}" destId="{65A851D7-85E4-4A8F-B591-ABD8852C2B5F}" srcOrd="0" destOrd="0" presId="urn:microsoft.com/office/officeart/2005/8/layout/hierarchy2"/>
    <dgm:cxn modelId="{B970E4C0-4B06-4760-9E5F-C4AA8CB5A1F8}" type="presOf" srcId="{90F6733D-202E-48E5-9381-7535F29B7984}" destId="{AA6A9D12-9CF1-4DA5-9D75-DA639A908E94}" srcOrd="0" destOrd="0" presId="urn:microsoft.com/office/officeart/2005/8/layout/hierarchy2"/>
    <dgm:cxn modelId="{0F44161F-93DC-444F-9555-02E45A8603CE}" type="presOf" srcId="{24FD1728-FB80-422B-823B-17F894FE022D}" destId="{DA66A84C-EEAC-4B6B-A30D-A0B7F0C98FA3}" srcOrd="0" destOrd="0" presId="urn:microsoft.com/office/officeart/2005/8/layout/hierarchy2"/>
    <dgm:cxn modelId="{029CE3A4-5285-4E74-A8B6-F6E77C47A5E6}" type="presOf" srcId="{34FD06CA-217C-4995-B839-8F3CEA9081F5}" destId="{39E07D7C-4BA4-4B24-994B-97D98C847934}" srcOrd="0" destOrd="0" presId="urn:microsoft.com/office/officeart/2005/8/layout/hierarchy2"/>
    <dgm:cxn modelId="{6EE594C5-0C18-4443-90C5-14FC3343E933}" type="presOf" srcId="{E606280E-4CF8-44A5-9505-4FE982CCFAA2}" destId="{9ADCFE7F-9F40-474D-9D8D-E062C5EDD961}" srcOrd="0" destOrd="0" presId="urn:microsoft.com/office/officeart/2005/8/layout/hierarchy2"/>
    <dgm:cxn modelId="{E69D5B5A-4AD6-4825-BE71-0A3E6D097DB6}" srcId="{DC4B3867-A625-45EE-901F-49C90F6D6C59}" destId="{6B178D29-AB3D-4EC6-B80E-58BD8DA3607C}" srcOrd="0" destOrd="0" parTransId="{9C4BA77A-7966-4AAB-9386-EC028DBFF217}" sibTransId="{0B5012B5-33B7-403F-B0A1-B733AA93F126}"/>
    <dgm:cxn modelId="{1A5F409C-B972-420E-8ACF-00D3424653DD}" srcId="{90F6733D-202E-48E5-9381-7535F29B7984}" destId="{DC4B3867-A625-45EE-901F-49C90F6D6C59}" srcOrd="1" destOrd="0" parTransId="{24FD1728-FB80-422B-823B-17F894FE022D}" sibTransId="{517C4523-3C31-4C45-9ED4-FF945F432363}"/>
    <dgm:cxn modelId="{B5DAD261-5270-4953-8B31-AAB33881664E}" type="presOf" srcId="{BFA11375-243A-456E-83FF-DACFFEA43A65}" destId="{AB26FDDF-7C3F-40A0-8FA7-E77B894342B2}" srcOrd="0" destOrd="0" presId="urn:microsoft.com/office/officeart/2005/8/layout/hierarchy2"/>
    <dgm:cxn modelId="{5592FB1C-5719-42BC-A9F7-D360ED6EF161}" srcId="{E606280E-4CF8-44A5-9505-4FE982CCFAA2}" destId="{90F6733D-202E-48E5-9381-7535F29B7984}" srcOrd="0" destOrd="0" parTransId="{D8334A19-864D-474D-936A-1CCE8B51A0AE}" sibTransId="{B8D5B7D2-4464-4387-9F2D-43424CC9BF14}"/>
    <dgm:cxn modelId="{002E1153-2A50-417E-9641-92F8D778C9F2}" type="presOf" srcId="{24FD1728-FB80-422B-823B-17F894FE022D}" destId="{80280457-9981-4291-9CCF-7AE44F2C55C2}" srcOrd="1" destOrd="0" presId="urn:microsoft.com/office/officeart/2005/8/layout/hierarchy2"/>
    <dgm:cxn modelId="{AB49682F-3464-4537-BA2B-58C4D38B97E8}" type="presParOf" srcId="{9ADCFE7F-9F40-474D-9D8D-E062C5EDD961}" destId="{E1AA0216-8A82-42E9-B612-D1541995223A}" srcOrd="0" destOrd="0" presId="urn:microsoft.com/office/officeart/2005/8/layout/hierarchy2"/>
    <dgm:cxn modelId="{5CDD2E04-41B9-49A8-867D-3B558D5971B4}" type="presParOf" srcId="{E1AA0216-8A82-42E9-B612-D1541995223A}" destId="{AA6A9D12-9CF1-4DA5-9D75-DA639A908E94}" srcOrd="0" destOrd="0" presId="urn:microsoft.com/office/officeart/2005/8/layout/hierarchy2"/>
    <dgm:cxn modelId="{2E3AE24A-16D6-451F-ADBB-236091754C52}" type="presParOf" srcId="{E1AA0216-8A82-42E9-B612-D1541995223A}" destId="{66E97030-68EA-4549-9D03-2CC32CC7BBA5}" srcOrd="1" destOrd="0" presId="urn:microsoft.com/office/officeart/2005/8/layout/hierarchy2"/>
    <dgm:cxn modelId="{F7EF5C75-8DBF-4F75-8BA0-F7051886B813}" type="presParOf" srcId="{66E97030-68EA-4549-9D03-2CC32CC7BBA5}" destId="{FDE1AE6C-B52D-43E4-ADD6-8FDAF7F7698A}" srcOrd="0" destOrd="0" presId="urn:microsoft.com/office/officeart/2005/8/layout/hierarchy2"/>
    <dgm:cxn modelId="{84735582-9CF9-4254-B966-70C0F1170713}" type="presParOf" srcId="{FDE1AE6C-B52D-43E4-ADD6-8FDAF7F7698A}" destId="{2CA5B58B-B2DA-47B3-A49D-4AD0C24E590D}" srcOrd="0" destOrd="0" presId="urn:microsoft.com/office/officeart/2005/8/layout/hierarchy2"/>
    <dgm:cxn modelId="{AEBDB955-BBD0-4F51-A97F-756779E4DCF9}" type="presParOf" srcId="{66E97030-68EA-4549-9D03-2CC32CC7BBA5}" destId="{6DEE1DF2-BC7F-4E69-9A3F-C7FF1C3B2C30}" srcOrd="1" destOrd="0" presId="urn:microsoft.com/office/officeart/2005/8/layout/hierarchy2"/>
    <dgm:cxn modelId="{F706F1C6-DA92-4647-92D8-E4184263A98E}" type="presParOf" srcId="{6DEE1DF2-BC7F-4E69-9A3F-C7FF1C3B2C30}" destId="{39E07D7C-4BA4-4B24-994B-97D98C847934}" srcOrd="0" destOrd="0" presId="urn:microsoft.com/office/officeart/2005/8/layout/hierarchy2"/>
    <dgm:cxn modelId="{5DCC9EF3-9563-476A-B2B7-5249C04009B4}" type="presParOf" srcId="{6DEE1DF2-BC7F-4E69-9A3F-C7FF1C3B2C30}" destId="{345ADE95-FC17-496E-B389-34E16DC74C65}" srcOrd="1" destOrd="0" presId="urn:microsoft.com/office/officeart/2005/8/layout/hierarchy2"/>
    <dgm:cxn modelId="{B35DA455-3EF8-47A3-BA70-57A62AF602E6}" type="presParOf" srcId="{345ADE95-FC17-496E-B389-34E16DC74C65}" destId="{B57F6556-178D-4DBB-8DC7-80F873321C2F}" srcOrd="0" destOrd="0" presId="urn:microsoft.com/office/officeart/2005/8/layout/hierarchy2"/>
    <dgm:cxn modelId="{1F12C125-E841-47A4-A230-EC5E285D5750}" type="presParOf" srcId="{B57F6556-178D-4DBB-8DC7-80F873321C2F}" destId="{5AE09763-DF81-49F0-8D3B-A1949C45160B}" srcOrd="0" destOrd="0" presId="urn:microsoft.com/office/officeart/2005/8/layout/hierarchy2"/>
    <dgm:cxn modelId="{911FB4F8-BA99-4D2C-8744-9A22C64B64BE}" type="presParOf" srcId="{345ADE95-FC17-496E-B389-34E16DC74C65}" destId="{70B7D5E2-6E87-44BE-863B-422515230A16}" srcOrd="1" destOrd="0" presId="urn:microsoft.com/office/officeart/2005/8/layout/hierarchy2"/>
    <dgm:cxn modelId="{54BDBBA8-600B-4765-811E-F19F6540EE56}" type="presParOf" srcId="{70B7D5E2-6E87-44BE-863B-422515230A16}" destId="{AB26FDDF-7C3F-40A0-8FA7-E77B894342B2}" srcOrd="0" destOrd="0" presId="urn:microsoft.com/office/officeart/2005/8/layout/hierarchy2"/>
    <dgm:cxn modelId="{0490D467-02F3-4267-85D3-2F7D45F1CF43}" type="presParOf" srcId="{70B7D5E2-6E87-44BE-863B-422515230A16}" destId="{59E8B874-D909-4BBD-849E-2ED26AC82C2C}" srcOrd="1" destOrd="0" presId="urn:microsoft.com/office/officeart/2005/8/layout/hierarchy2"/>
    <dgm:cxn modelId="{E51CC634-2B6E-4D16-8FA3-EBA65BAF9AD5}" type="presParOf" srcId="{66E97030-68EA-4549-9D03-2CC32CC7BBA5}" destId="{DA66A84C-EEAC-4B6B-A30D-A0B7F0C98FA3}" srcOrd="2" destOrd="0" presId="urn:microsoft.com/office/officeart/2005/8/layout/hierarchy2"/>
    <dgm:cxn modelId="{C1992E05-D35B-4A1D-A7BC-D886B65126DD}" type="presParOf" srcId="{DA66A84C-EEAC-4B6B-A30D-A0B7F0C98FA3}" destId="{80280457-9981-4291-9CCF-7AE44F2C55C2}" srcOrd="0" destOrd="0" presId="urn:microsoft.com/office/officeart/2005/8/layout/hierarchy2"/>
    <dgm:cxn modelId="{9E364C48-044C-4654-AAD6-5A7395A977B0}" type="presParOf" srcId="{66E97030-68EA-4549-9D03-2CC32CC7BBA5}" destId="{FBB06853-6BAF-4A3B-A70B-6273642481D8}" srcOrd="3" destOrd="0" presId="urn:microsoft.com/office/officeart/2005/8/layout/hierarchy2"/>
    <dgm:cxn modelId="{BF53DFD6-04BD-420A-A1E3-2DC78267D1BA}" type="presParOf" srcId="{FBB06853-6BAF-4A3B-A70B-6273642481D8}" destId="{205D3E90-94F0-4259-A90D-0042531522D5}" srcOrd="0" destOrd="0" presId="urn:microsoft.com/office/officeart/2005/8/layout/hierarchy2"/>
    <dgm:cxn modelId="{6F447E5D-30C6-4CE3-A3F8-2AB228B41159}" type="presParOf" srcId="{FBB06853-6BAF-4A3B-A70B-6273642481D8}" destId="{5E1D984E-4B50-433D-B682-2BBDCF6452DF}" srcOrd="1" destOrd="0" presId="urn:microsoft.com/office/officeart/2005/8/layout/hierarchy2"/>
    <dgm:cxn modelId="{6CCDDE68-A2DC-4118-B390-CCD201C7C730}" type="presParOf" srcId="{5E1D984E-4B50-433D-B682-2BBDCF6452DF}" destId="{A6D99FDD-F5A2-4328-8A80-33BBDA40D111}" srcOrd="0" destOrd="0" presId="urn:microsoft.com/office/officeart/2005/8/layout/hierarchy2"/>
    <dgm:cxn modelId="{A870A4B8-F229-4418-A838-936784C382DF}" type="presParOf" srcId="{A6D99FDD-F5A2-4328-8A80-33BBDA40D111}" destId="{84F91F2B-FCD5-4F39-B96D-F92EB1328E11}" srcOrd="0" destOrd="0" presId="urn:microsoft.com/office/officeart/2005/8/layout/hierarchy2"/>
    <dgm:cxn modelId="{1FE0AAD3-6DF4-4989-9747-03AD2528BCF6}" type="presParOf" srcId="{5E1D984E-4B50-433D-B682-2BBDCF6452DF}" destId="{070FC1FA-273C-41A0-AAD9-0CDB8F683FAA}" srcOrd="1" destOrd="0" presId="urn:microsoft.com/office/officeart/2005/8/layout/hierarchy2"/>
    <dgm:cxn modelId="{C3FAB613-1673-4AAF-8395-93CCF1750108}" type="presParOf" srcId="{070FC1FA-273C-41A0-AAD9-0CDB8F683FAA}" destId="{65A851D7-85E4-4A8F-B591-ABD8852C2B5F}" srcOrd="0" destOrd="0" presId="urn:microsoft.com/office/officeart/2005/8/layout/hierarchy2"/>
    <dgm:cxn modelId="{66313B4E-06AA-44E2-AC05-8C613FBE6276}" type="presParOf" srcId="{070FC1FA-273C-41A0-AAD9-0CDB8F683FAA}" destId="{01DBFD24-802F-4DBA-B9D3-EB301938AD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4EFD-B103-4C3A-AB14-D43E50F31531}">
      <dsp:nvSpPr>
        <dsp:cNvPr id="0" name=""/>
        <dsp:cNvSpPr/>
      </dsp:nvSpPr>
      <dsp:spPr>
        <a:xfrm>
          <a:off x="0" y="109876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SENAE-Servicio Ecuatoriano de Adunas del Ecuador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9876"/>
        <a:ext cx="2518415" cy="1511049"/>
      </dsp:txXfrm>
    </dsp:sp>
    <dsp:sp modelId="{F463632B-4060-483C-A3E3-D7824615C103}">
      <dsp:nvSpPr>
        <dsp:cNvPr id="0" name=""/>
        <dsp:cNvSpPr/>
      </dsp:nvSpPr>
      <dsp:spPr>
        <a:xfrm>
          <a:off x="2770256" y="109876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BCE-Banco Central del Ecuador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6" y="109876"/>
        <a:ext cx="2518415" cy="1511049"/>
      </dsp:txXfrm>
    </dsp:sp>
    <dsp:sp modelId="{9ED86367-5BEC-472E-8372-2BC830ADD9AC}">
      <dsp:nvSpPr>
        <dsp:cNvPr id="0" name=""/>
        <dsp:cNvSpPr/>
      </dsp:nvSpPr>
      <dsp:spPr>
        <a:xfrm>
          <a:off x="5540513" y="109876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Trade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Map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513" y="109876"/>
        <a:ext cx="2518415" cy="1511049"/>
      </dsp:txXfrm>
    </dsp:sp>
    <dsp:sp modelId="{DA21275B-7133-4536-81F8-252CB8343376}">
      <dsp:nvSpPr>
        <dsp:cNvPr id="0" name=""/>
        <dsp:cNvSpPr/>
      </dsp:nvSpPr>
      <dsp:spPr>
        <a:xfrm>
          <a:off x="0" y="1872767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 ECUADOR- Instituto de Promoción de Exportaciones e Inversiones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72767"/>
        <a:ext cx="2518415" cy="1511049"/>
      </dsp:txXfrm>
    </dsp:sp>
    <dsp:sp modelId="{061F25C1-ADFB-44F7-B889-2B4513AA7EDB}">
      <dsp:nvSpPr>
        <dsp:cNvPr id="0" name=""/>
        <dsp:cNvSpPr/>
      </dsp:nvSpPr>
      <dsp:spPr>
        <a:xfrm>
          <a:off x="2770256" y="1872767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OMC-Organización Mundial de Comercio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6" y="1872767"/>
        <a:ext cx="2518415" cy="1511049"/>
      </dsp:txXfrm>
    </dsp:sp>
    <dsp:sp modelId="{FD7B43D7-9065-47AB-BA6C-7E9EA19C4D05}">
      <dsp:nvSpPr>
        <dsp:cNvPr id="0" name=""/>
        <dsp:cNvSpPr/>
      </dsp:nvSpPr>
      <dsp:spPr>
        <a:xfrm>
          <a:off x="5540513" y="1872767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COMEX-Comité de Comercio Exterior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513" y="1872767"/>
        <a:ext cx="2518415" cy="1511049"/>
      </dsp:txXfrm>
    </dsp:sp>
    <dsp:sp modelId="{0EC8770B-EA5D-46FD-B4FD-A34B33D5A809}">
      <dsp:nvSpPr>
        <dsp:cNvPr id="0" name=""/>
        <dsp:cNvSpPr/>
      </dsp:nvSpPr>
      <dsp:spPr>
        <a:xfrm>
          <a:off x="2770256" y="3635658"/>
          <a:ext cx="2518415" cy="151104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INEN- Instituto Ecuatoriano de Normalización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6" y="3635658"/>
        <a:ext cx="2518415" cy="151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5E64D-FC8B-45F0-85C8-5A72031602B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D5913-17ED-496C-8D3C-44B89C7B216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Recopilación</a:t>
          </a:r>
          <a:endParaRPr lang="es-E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979" y="406400"/>
        <a:ext cx="5475833" cy="812800"/>
      </dsp:txXfrm>
    </dsp:sp>
    <dsp:sp modelId="{793814A7-B181-4B69-8E4E-4E048237BD09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7277E7-BCF2-4568-92B3-44BC9F9924B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Almacenamiento</a:t>
          </a:r>
          <a:endParaRPr lang="es-E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432" y="1625599"/>
        <a:ext cx="5180380" cy="812800"/>
      </dsp:txXfrm>
    </dsp:sp>
    <dsp:sp modelId="{880FC7F2-5210-4CCF-A75E-DC44E83EA35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DB089B-8C23-421F-B4BF-5B80CD81C178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Transformación</a:t>
          </a:r>
          <a:endParaRPr lang="es-E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979" y="2844800"/>
        <a:ext cx="5475833" cy="812800"/>
      </dsp:txXfrm>
    </dsp:sp>
    <dsp:sp modelId="{9D4B054A-AA79-4442-8292-011F473ECA6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257F3-36D5-46DB-AD0E-CD4AD95C411F}">
      <dsp:nvSpPr>
        <dsp:cNvPr id="0" name=""/>
        <dsp:cNvSpPr/>
      </dsp:nvSpPr>
      <dsp:spPr>
        <a:xfrm>
          <a:off x="0" y="1371"/>
          <a:ext cx="83529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D5E27-3F83-45AA-913E-33167C0DF25A}">
      <dsp:nvSpPr>
        <dsp:cNvPr id="0" name=""/>
        <dsp:cNvSpPr/>
      </dsp:nvSpPr>
      <dsp:spPr>
        <a:xfrm>
          <a:off x="0" y="1371"/>
          <a:ext cx="1641784" cy="371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una inteligencia de negocios en el comercio internacional de calzado deportivo entre Ecuador y Asia.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71"/>
        <a:ext cx="1641784" cy="3716212"/>
      </dsp:txXfrm>
    </dsp:sp>
    <dsp:sp modelId="{6F05D194-B02C-4BB6-B483-449F95A6679F}">
      <dsp:nvSpPr>
        <dsp:cNvPr id="0" name=""/>
        <dsp:cNvSpPr/>
      </dsp:nvSpPr>
      <dsp:spPr>
        <a:xfrm>
          <a:off x="1767078" y="35015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la política comercial  del Ecuador  y las relaciones  con Asia en el comercio internacional de calzado deportivo.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35015"/>
        <a:ext cx="6557048" cy="672886"/>
      </dsp:txXfrm>
    </dsp:sp>
    <dsp:sp modelId="{052F915C-DEAE-40AB-8264-A19274C886F6}">
      <dsp:nvSpPr>
        <dsp:cNvPr id="0" name=""/>
        <dsp:cNvSpPr/>
      </dsp:nvSpPr>
      <dsp:spPr>
        <a:xfrm>
          <a:off x="1641784" y="707902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4DFA-4702-4E51-A71F-F27F1459E68A}">
      <dsp:nvSpPr>
        <dsp:cNvPr id="0" name=""/>
        <dsp:cNvSpPr/>
      </dsp:nvSpPr>
      <dsp:spPr>
        <a:xfrm>
          <a:off x="1767078" y="741546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el medio de transporte y distrito aduanero prioritario para las operaciones de comercio exterior entre Ecuador y  Asia.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741546"/>
        <a:ext cx="6557048" cy="672886"/>
      </dsp:txXfrm>
    </dsp:sp>
    <dsp:sp modelId="{E1FE27E6-C303-4363-A940-6CF8B59B2831}">
      <dsp:nvSpPr>
        <dsp:cNvPr id="0" name=""/>
        <dsp:cNvSpPr/>
      </dsp:nvSpPr>
      <dsp:spPr>
        <a:xfrm>
          <a:off x="1641784" y="1414432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7CFDB-FA73-44F5-B71D-1B7C1C3DBC4D}">
      <dsp:nvSpPr>
        <dsp:cNvPr id="0" name=""/>
        <dsp:cNvSpPr/>
      </dsp:nvSpPr>
      <dsp:spPr>
        <a:xfrm>
          <a:off x="1767078" y="1448076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los principales países  asiáticos proveedores de calzado deportivo al Ecuador y los destinos  asiáticos del calzado deportivo ecuatoriano.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1448076"/>
        <a:ext cx="6557048" cy="672886"/>
      </dsp:txXfrm>
    </dsp:sp>
    <dsp:sp modelId="{F3F720DB-A76A-4752-BFFD-45292B4751D4}">
      <dsp:nvSpPr>
        <dsp:cNvPr id="0" name=""/>
        <dsp:cNvSpPr/>
      </dsp:nvSpPr>
      <dsp:spPr>
        <a:xfrm>
          <a:off x="1641784" y="2120963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937F9-0043-46F3-A043-F24B66C6A0AC}">
      <dsp:nvSpPr>
        <dsp:cNvPr id="0" name=""/>
        <dsp:cNvSpPr/>
      </dsp:nvSpPr>
      <dsp:spPr>
        <a:xfrm>
          <a:off x="1767078" y="2154607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Indagar en los montos principales del comercio internacional de calzado deportivo entre Ecuador y países asiáticos.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2154607"/>
        <a:ext cx="6557048" cy="672886"/>
      </dsp:txXfrm>
    </dsp:sp>
    <dsp:sp modelId="{02A29CA3-04B1-4D74-B7B5-83869805BAFE}">
      <dsp:nvSpPr>
        <dsp:cNvPr id="0" name=""/>
        <dsp:cNvSpPr/>
      </dsp:nvSpPr>
      <dsp:spPr>
        <a:xfrm>
          <a:off x="1641784" y="2827493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D0490-A1C5-48C6-9E0B-AF71C573DBCC}">
      <dsp:nvSpPr>
        <dsp:cNvPr id="0" name=""/>
        <dsp:cNvSpPr/>
      </dsp:nvSpPr>
      <dsp:spPr>
        <a:xfrm>
          <a:off x="1767078" y="2861138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Reconocer a los principales importadores y exportadores de calzado deportivo  hacia Asia en el Ecuador.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2861138"/>
        <a:ext cx="6557048" cy="672886"/>
      </dsp:txXfrm>
    </dsp:sp>
    <dsp:sp modelId="{138FC005-81D3-498B-B28A-9D45FD5CC89A}">
      <dsp:nvSpPr>
        <dsp:cNvPr id="0" name=""/>
        <dsp:cNvSpPr/>
      </dsp:nvSpPr>
      <dsp:spPr>
        <a:xfrm>
          <a:off x="1641784" y="3534024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25FC9-FD3D-4D43-B152-B1C4B5E76D85}">
      <dsp:nvSpPr>
        <dsp:cNvPr id="0" name=""/>
        <dsp:cNvSpPr/>
      </dsp:nvSpPr>
      <dsp:spPr>
        <a:xfrm>
          <a:off x="1767078" y="3567668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un modelo matemático en la inteligencia de negocios de calzado deportivo entre Ecuador y Asia.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3567668"/>
        <a:ext cx="6557048" cy="672886"/>
      </dsp:txXfrm>
    </dsp:sp>
    <dsp:sp modelId="{30A0F025-EE60-4F6D-AF8B-04840ECC6C93}">
      <dsp:nvSpPr>
        <dsp:cNvPr id="0" name=""/>
        <dsp:cNvSpPr/>
      </dsp:nvSpPr>
      <dsp:spPr>
        <a:xfrm>
          <a:off x="1641784" y="4240555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635D1-1A44-44C5-85AF-0AE0B48F8306}">
      <dsp:nvSpPr>
        <dsp:cNvPr id="0" name=""/>
        <dsp:cNvSpPr/>
      </dsp:nvSpPr>
      <dsp:spPr>
        <a:xfrm>
          <a:off x="1767078" y="4274199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conclusiones si las bases de información actuales, permiten realizar una inteligencia de mercados de calzado deportivo entre Ecuador y Asia.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4274199"/>
        <a:ext cx="6557048" cy="672886"/>
      </dsp:txXfrm>
    </dsp:sp>
    <dsp:sp modelId="{C01B2E30-2096-48C2-9BE2-C8F3F78A87FD}">
      <dsp:nvSpPr>
        <dsp:cNvPr id="0" name=""/>
        <dsp:cNvSpPr/>
      </dsp:nvSpPr>
      <dsp:spPr>
        <a:xfrm>
          <a:off x="1641784" y="4947085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45D58-E14F-4C80-BCED-70A24C2207A9}">
      <dsp:nvSpPr>
        <dsp:cNvPr id="0" name=""/>
        <dsp:cNvSpPr/>
      </dsp:nvSpPr>
      <dsp:spPr>
        <a:xfrm>
          <a:off x="1767078" y="4980729"/>
          <a:ext cx="6557048" cy="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los  motivos  de importación y exportación para realizar transacciones comerciales entre Ecuador y Asia.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078" y="4980729"/>
        <a:ext cx="6557048" cy="672886"/>
      </dsp:txXfrm>
    </dsp:sp>
    <dsp:sp modelId="{662A715A-8DC1-4EC0-8CEC-E3E38897CE5C}">
      <dsp:nvSpPr>
        <dsp:cNvPr id="0" name=""/>
        <dsp:cNvSpPr/>
      </dsp:nvSpPr>
      <dsp:spPr>
        <a:xfrm>
          <a:off x="1641784" y="5653616"/>
          <a:ext cx="6682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872C6-3FF1-4DCB-8E28-B1F1E49E33FA}">
      <dsp:nvSpPr>
        <dsp:cNvPr id="0" name=""/>
        <dsp:cNvSpPr/>
      </dsp:nvSpPr>
      <dsp:spPr>
        <a:xfrm rot="20944740">
          <a:off x="3804467" y="2320743"/>
          <a:ext cx="2684912" cy="241080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No-Experimental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9773" y="2885845"/>
        <a:ext cx="1646312" cy="1239204"/>
      </dsp:txXfrm>
    </dsp:sp>
    <dsp:sp modelId="{F61B6DA1-20D9-4B69-917E-FA1680178C62}">
      <dsp:nvSpPr>
        <dsp:cNvPr id="0" name=""/>
        <dsp:cNvSpPr/>
      </dsp:nvSpPr>
      <dsp:spPr>
        <a:xfrm>
          <a:off x="1046309" y="2010188"/>
          <a:ext cx="2666540" cy="2280056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Longitudinal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6500" y="2587668"/>
        <a:ext cx="1406158" cy="1125096"/>
      </dsp:txXfrm>
    </dsp:sp>
    <dsp:sp modelId="{1558FED8-878F-4FDA-995D-0BCC35A38754}">
      <dsp:nvSpPr>
        <dsp:cNvPr id="0" name=""/>
        <dsp:cNvSpPr/>
      </dsp:nvSpPr>
      <dsp:spPr>
        <a:xfrm rot="20700000">
          <a:off x="2470981" y="222011"/>
          <a:ext cx="2641788" cy="2453869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Transversal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061549" y="749070"/>
        <a:ext cx="1460653" cy="1399750"/>
      </dsp:txXfrm>
    </dsp:sp>
    <dsp:sp modelId="{5B35138B-FA35-4518-A62D-A8E383C395E2}">
      <dsp:nvSpPr>
        <dsp:cNvPr id="0" name=""/>
        <dsp:cNvSpPr/>
      </dsp:nvSpPr>
      <dsp:spPr>
        <a:xfrm>
          <a:off x="3888438" y="1944223"/>
          <a:ext cx="3396473" cy="3396473"/>
        </a:xfrm>
        <a:prstGeom prst="circularArrow">
          <a:avLst>
            <a:gd name="adj1" fmla="val 4687"/>
            <a:gd name="adj2" fmla="val 299029"/>
            <a:gd name="adj3" fmla="val 2529405"/>
            <a:gd name="adj4" fmla="val 15833046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14AD1-C31B-430C-AEC9-5B09509BE34A}">
      <dsp:nvSpPr>
        <dsp:cNvPr id="0" name=""/>
        <dsp:cNvSpPr/>
      </dsp:nvSpPr>
      <dsp:spPr>
        <a:xfrm>
          <a:off x="730090" y="1774011"/>
          <a:ext cx="2467750" cy="24677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DEE3B-7903-447E-B696-B1CE2FF38594}">
      <dsp:nvSpPr>
        <dsp:cNvPr id="0" name=""/>
        <dsp:cNvSpPr/>
      </dsp:nvSpPr>
      <dsp:spPr>
        <a:xfrm>
          <a:off x="2126424" y="-6043"/>
          <a:ext cx="2660731" cy="26607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9D12-9CF1-4DA5-9D75-DA639A908E94}">
      <dsp:nvSpPr>
        <dsp:cNvPr id="0" name=""/>
        <dsp:cNvSpPr/>
      </dsp:nvSpPr>
      <dsp:spPr>
        <a:xfrm>
          <a:off x="5983" y="2734836"/>
          <a:ext cx="2166111" cy="108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Estrategia de muestreo</a:t>
          </a:r>
        </a:p>
      </dsp:txBody>
      <dsp:txXfrm>
        <a:off x="37705" y="2766558"/>
        <a:ext cx="2102667" cy="1019611"/>
      </dsp:txXfrm>
    </dsp:sp>
    <dsp:sp modelId="{FDE1AE6C-B52D-43E4-ADD6-8FDAF7F7698A}">
      <dsp:nvSpPr>
        <dsp:cNvPr id="0" name=""/>
        <dsp:cNvSpPr/>
      </dsp:nvSpPr>
      <dsp:spPr>
        <a:xfrm rot="19457599">
          <a:off x="2071802" y="2950109"/>
          <a:ext cx="1067029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067029" y="14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+mn-lt"/>
            <a:cs typeface="Arial" panose="020B0604020202020204" pitchFamily="34" charset="0"/>
          </a:endParaRPr>
        </a:p>
      </dsp:txBody>
      <dsp:txXfrm>
        <a:off x="2578642" y="2938309"/>
        <a:ext cx="53351" cy="53351"/>
      </dsp:txXfrm>
    </dsp:sp>
    <dsp:sp modelId="{39E07D7C-4BA4-4B24-994B-97D98C847934}">
      <dsp:nvSpPr>
        <dsp:cNvPr id="0" name=""/>
        <dsp:cNvSpPr/>
      </dsp:nvSpPr>
      <dsp:spPr>
        <a:xfrm>
          <a:off x="3038540" y="2112078"/>
          <a:ext cx="2166111" cy="108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Base de datos</a:t>
          </a:r>
        </a:p>
      </dsp:txBody>
      <dsp:txXfrm>
        <a:off x="3070262" y="2143800"/>
        <a:ext cx="2102667" cy="1019611"/>
      </dsp:txXfrm>
    </dsp:sp>
    <dsp:sp modelId="{B57F6556-178D-4DBB-8DC7-80F873321C2F}">
      <dsp:nvSpPr>
        <dsp:cNvPr id="0" name=""/>
        <dsp:cNvSpPr/>
      </dsp:nvSpPr>
      <dsp:spPr>
        <a:xfrm>
          <a:off x="5204651" y="2638731"/>
          <a:ext cx="866444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866444" y="148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+mn-lt"/>
            <a:cs typeface="Arial" panose="020B0604020202020204" pitchFamily="34" charset="0"/>
          </a:endParaRPr>
        </a:p>
      </dsp:txBody>
      <dsp:txXfrm>
        <a:off x="5616213" y="2631945"/>
        <a:ext cx="43322" cy="43322"/>
      </dsp:txXfrm>
    </dsp:sp>
    <dsp:sp modelId="{AB26FDDF-7C3F-40A0-8FA7-E77B894342B2}">
      <dsp:nvSpPr>
        <dsp:cNvPr id="0" name=""/>
        <dsp:cNvSpPr/>
      </dsp:nvSpPr>
      <dsp:spPr>
        <a:xfrm>
          <a:off x="6071096" y="2112078"/>
          <a:ext cx="2166111" cy="108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Censo</a:t>
          </a:r>
        </a:p>
      </dsp:txBody>
      <dsp:txXfrm>
        <a:off x="6102818" y="2143800"/>
        <a:ext cx="2102667" cy="1019611"/>
      </dsp:txXfrm>
    </dsp:sp>
    <dsp:sp modelId="{DA66A84C-EEAC-4B6B-A30D-A0B7F0C98FA3}">
      <dsp:nvSpPr>
        <dsp:cNvPr id="0" name=""/>
        <dsp:cNvSpPr/>
      </dsp:nvSpPr>
      <dsp:spPr>
        <a:xfrm rot="2142401">
          <a:off x="2071802" y="3572867"/>
          <a:ext cx="1067029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067029" y="14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+mn-lt"/>
            <a:cs typeface="Arial" panose="020B0604020202020204" pitchFamily="34" charset="0"/>
          </a:endParaRPr>
        </a:p>
      </dsp:txBody>
      <dsp:txXfrm>
        <a:off x="2578642" y="3561066"/>
        <a:ext cx="53351" cy="53351"/>
      </dsp:txXfrm>
    </dsp:sp>
    <dsp:sp modelId="{205D3E90-94F0-4259-A90D-0042531522D5}">
      <dsp:nvSpPr>
        <dsp:cNvPr id="0" name=""/>
        <dsp:cNvSpPr/>
      </dsp:nvSpPr>
      <dsp:spPr>
        <a:xfrm>
          <a:off x="3038540" y="3357593"/>
          <a:ext cx="2166111" cy="108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Encuesta</a:t>
          </a:r>
        </a:p>
      </dsp:txBody>
      <dsp:txXfrm>
        <a:off x="3070262" y="3389315"/>
        <a:ext cx="2102667" cy="1019611"/>
      </dsp:txXfrm>
    </dsp:sp>
    <dsp:sp modelId="{A6D99FDD-F5A2-4328-8A80-33BBDA40D111}">
      <dsp:nvSpPr>
        <dsp:cNvPr id="0" name=""/>
        <dsp:cNvSpPr/>
      </dsp:nvSpPr>
      <dsp:spPr>
        <a:xfrm>
          <a:off x="5204651" y="3884245"/>
          <a:ext cx="866444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866444" y="148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+mn-lt"/>
            <a:cs typeface="Arial" panose="020B0604020202020204" pitchFamily="34" charset="0"/>
          </a:endParaRPr>
        </a:p>
      </dsp:txBody>
      <dsp:txXfrm>
        <a:off x="5616213" y="3877460"/>
        <a:ext cx="43322" cy="43322"/>
      </dsp:txXfrm>
    </dsp:sp>
    <dsp:sp modelId="{65A851D7-85E4-4A8F-B591-ABD8852C2B5F}">
      <dsp:nvSpPr>
        <dsp:cNvPr id="0" name=""/>
        <dsp:cNvSpPr/>
      </dsp:nvSpPr>
      <dsp:spPr>
        <a:xfrm>
          <a:off x="6071096" y="3357593"/>
          <a:ext cx="2166111" cy="108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Muestra de expertos</a:t>
          </a:r>
        </a:p>
      </dsp:txBody>
      <dsp:txXfrm>
        <a:off x="6102818" y="3389315"/>
        <a:ext cx="2102667" cy="101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7D1D246-0278-42BD-8939-52D466492C3D}" type="datetimeFigureOut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3BBBD3E-750D-4F83-AD7E-CAF7196F2E2A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429976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6E03AC1-90C8-4A78-A493-7B77D8B4D1A5}" type="datetimeFigureOut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  <a:endParaRPr lang="es-EC" altLang="es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21F4DC2-1D97-47DB-B618-F9AAD8F22BA8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922116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5D54AB7-B1B6-44FD-B48F-C967F5B13B23}" type="slidenum">
              <a:rPr lang="es-EC" altLang="es-ES">
                <a:latin typeface="Calibri" pitchFamily="34" charset="0"/>
              </a:rPr>
              <a:pPr/>
              <a:t>4</a:t>
            </a:fld>
            <a:endParaRPr lang="es-EC" alt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4332F7D-CE12-4DBB-81CB-5D3B971B7597}" type="slidenum">
              <a:rPr lang="es-EC" altLang="es-ES">
                <a:latin typeface="Calibri" pitchFamily="34" charset="0"/>
              </a:rPr>
              <a:pPr/>
              <a:t>5</a:t>
            </a:fld>
            <a:endParaRPr lang="es-EC" alt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C4B1489-7475-4D04-BD73-7B1095330B0F}" type="slidenum">
              <a:rPr lang="es-EC" altLang="es-ES">
                <a:latin typeface="Calibri" pitchFamily="34" charset="0"/>
              </a:rPr>
              <a:pPr/>
              <a:t>6</a:t>
            </a:fld>
            <a:endParaRPr lang="es-EC" alt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EE1EBCE-2F17-406F-951D-1C7327E2EB83}" type="slidenum">
              <a:rPr lang="es-EC" altLang="es-ES">
                <a:latin typeface="Calibri" pitchFamily="34" charset="0"/>
              </a:rPr>
              <a:pPr/>
              <a:t>8</a:t>
            </a:fld>
            <a:endParaRPr lang="es-EC" alt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4D18D25-8E2B-4F73-B4E4-5315D0497633}" type="slidenum">
              <a:rPr lang="es-EC" altLang="es-ES">
                <a:latin typeface="Calibri" pitchFamily="34" charset="0"/>
              </a:rPr>
              <a:pPr/>
              <a:t>20</a:t>
            </a:fld>
            <a:endParaRPr lang="es-EC" alt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A5A9-8359-4933-BA77-33F894119CE8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34B1-07CD-4435-BAFD-7969B54D0093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327147326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DF3D-771A-4292-905A-3821782024DD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80EF-93FF-4761-A3C2-CCDDFD8C28A3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959466525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55FF-82C8-4165-9857-732286B8AE67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CDCC-1910-4C74-A7E6-F1945D7B53CD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3016001181"/>
      </p:ext>
    </p:extLst>
  </p:cSld>
  <p:clrMapOvr>
    <a:masterClrMapping/>
  </p:clrMapOvr>
  <p:transition spd="med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ES" sz="1400" smtClean="0"/>
          </a:p>
        </p:txBody>
      </p:sp>
      <p:sp>
        <p:nvSpPr>
          <p:cNvPr id="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z="1400" smtClean="0"/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ES" sz="1400" smtClean="0"/>
          </a:p>
        </p:txBody>
      </p:sp>
    </p:spTree>
    <p:extLst>
      <p:ext uri="{BB962C8B-B14F-4D97-AF65-F5344CB8AC3E}">
        <p14:creationId xmlns:p14="http://schemas.microsoft.com/office/powerpoint/2010/main" val="2198256455"/>
      </p:ext>
    </p:extLst>
  </p:cSld>
  <p:clrMapOvr>
    <a:masterClrMapping/>
  </p:clrMapOvr>
  <p:transition spd="med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A354C19-11C5-48C3-BE72-403C040F7987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C051975-7006-4EE4-B62C-0F2F458C9C44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7966155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4FABB4B-E6ED-4B36-BF7E-AA116DF8C3DD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DAFA68-41C6-413A-B472-267C72C46E96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5112546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57B134-05D3-4D1F-9A3A-C16309BC83E4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BFFCA2A-6222-4457-9D8F-7E03B273821B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834577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74E98E-DA5F-4E45-8B72-21A67E571D04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E900F7-A5B1-445C-86C2-1C24D8BDBBF6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04727365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1C62B1-3AA3-4C02-83B7-B7DE2EEB480A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3E7982-52F8-4BE3-9E47-D4D519979A54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2524094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6640161-D1EF-4A7C-BDC2-0C3E57AF196A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E005F43-89CC-4802-B1DA-F0BBF2A23B33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8543893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0891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10408" r="68182" b="74149"/>
          <a:stretch>
            <a:fillRect/>
          </a:stretch>
        </p:blipFill>
        <p:spPr bwMode="auto">
          <a:xfrm>
            <a:off x="8058150" y="6270625"/>
            <a:ext cx="8350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94438"/>
            <a:ext cx="1965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EB2625-8ABB-4BA8-AD86-A13DE25E010A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E7AB0-D246-4AD1-AF44-4EA2345FEFBC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887501478"/>
      </p:ext>
    </p:extLst>
  </p:cSld>
  <p:clrMapOvr>
    <a:masterClrMapping/>
  </p:clrMapOvr>
  <p:transition spd="med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4CB986-A1EE-4938-BABD-ED8FE477F0D7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E309662-D178-4F5F-B1FE-49EE0685A484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597665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9C3ABF9-5A26-4C87-A1AD-8970D0EB98E5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5558F4-934D-4039-ABA2-9A64037937A4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02515928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1770DD-4637-413C-A297-9B3AD6A0D1E9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C6DF94-BA4B-4B56-9B97-3E6275185E2F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68122717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F3F731-041A-4BDD-9F09-F2509FBDC05B}" type="datetime1">
              <a:rPr lang="es-AR" altLang="es-ES"/>
              <a:pPr>
                <a:defRPr/>
              </a:pPr>
              <a:t>05/05/2015</a:t>
            </a:fld>
            <a:endParaRPr lang="es-AR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72AE97-462B-4D7B-9125-E120AE9B1BCD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5606518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EECE-BB3D-479A-A6C2-D6C2BEA3716E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8209-3D46-4B87-8CBC-BCD9D0A5CD0A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134841727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5CB9-D750-4138-9161-9D8E8B0402CA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BA3B-351E-4E49-815B-373BE4A401EC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4254796888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0077-0677-4B0A-B0F7-C103FEE8BFB5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C617-BA99-4A8B-A20E-5CC2A2430901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2600900843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132A-5B81-4C47-8E56-9259EDCDDB4E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2509-AD40-4348-AA63-D6B3CF0254D1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500272996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4415-91B7-444A-A5C1-638FE8902AC6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0176-F7E6-442D-9963-B875E206F876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503422935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9C3A-1EA2-4CDD-962F-D4DD99ADF9E5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D098-F6A4-4BC0-AAE9-87FB264CF936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2049349809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03-477F-40B4-B3DB-7E8588D9E55B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7816-B5DB-4BC6-B026-CB6DA46CDF05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</p:spTree>
    <p:extLst>
      <p:ext uri="{BB962C8B-B14F-4D97-AF65-F5344CB8AC3E}">
        <p14:creationId xmlns:p14="http://schemas.microsoft.com/office/powerpoint/2010/main" val="1262441418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56DDD7-833D-44CE-B229-CB8AC946939E}" type="datetime1">
              <a:rPr lang="es-EC" altLang="es-ES"/>
              <a:pPr>
                <a:defRPr/>
              </a:pPr>
              <a:t>05/05/2015</a:t>
            </a:fld>
            <a:endParaRPr lang="es-EC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3A1849-6448-4EF4-99EA-A899E94F4B79}" type="slidenum">
              <a:rPr lang="es-EC" altLang="es-ES"/>
              <a:pPr>
                <a:defRPr/>
              </a:pPr>
              <a:t>‹Nº›</a:t>
            </a:fld>
            <a:endParaRPr lang="es-EC" altLang="es-ES"/>
          </a:p>
        </p:txBody>
      </p:sp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86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7" r:id="rId12"/>
  </p:sldLayoutIdLst>
  <p:transition spd="med">
    <p:pull dir="l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ES" smtClean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28" name="27 Conector recto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85" r:id="rId7"/>
    <p:sldLayoutId id="2147484694" r:id="rId8"/>
    <p:sldLayoutId id="2147484695" r:id="rId9"/>
    <p:sldLayoutId id="2147484696" r:id="rId10"/>
    <p:sldLayoutId id="214748469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42938" y="1592372"/>
            <a:ext cx="78581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1962150" algn="l"/>
                <a:tab pos="2879725" algn="ct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62150" algn="l"/>
                <a:tab pos="2879725" algn="ct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62150" algn="l"/>
                <a:tab pos="2879725" algn="ct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62150" algn="l"/>
                <a:tab pos="287972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 dirty="0">
                <a:latin typeface="Arial" pitchFamily="34" charset="0"/>
                <a:cs typeface="Times New Roman" pitchFamily="18" charset="0"/>
              </a:rPr>
              <a:t>DEPARTAMENTO DE CIENCIAS ECONÓMICAS, ADMINISTRATIVAS Y DE COMERCIO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600" b="1" dirty="0">
              <a:latin typeface="Arial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1400" b="1" dirty="0">
                <a:latin typeface="Arial" pitchFamily="34" charset="0"/>
                <a:cs typeface="Times New Roman" pitchFamily="18" charset="0"/>
              </a:rPr>
              <a:t>TESIS PRESENTADA COMO REQUISITO PREVIO A LA OBTENCIÓN DEL TÍTULO DE INGENIERÍA EN COMERCIO EXTERIOR Y NEGOCIOS INTERNACIONALES</a:t>
            </a:r>
            <a:endParaRPr lang="es-ES" altLang="es-ES" sz="1400" dirty="0">
              <a:latin typeface="Arial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b="1" dirty="0" smtClean="0">
                <a:latin typeface="Arial" pitchFamily="34" charset="0"/>
              </a:rPr>
              <a:t>“INTELIGENCIA DE NEGOCIOS EN EL COMERCIO INTERNACIONAL DE CALZADO DEPORTIVO ENTRE ECUADOR Y ASIA 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1400" b="1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b="1" dirty="0" smtClean="0">
                <a:latin typeface="Arial" pitchFamily="34" charset="0"/>
              </a:rPr>
              <a:t>AUTOR: </a:t>
            </a:r>
            <a:endParaRPr lang="es-EC" altLang="es-ES" sz="1400" b="1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b="1" dirty="0" smtClean="0">
                <a:latin typeface="Arial" pitchFamily="34" charset="0"/>
              </a:rPr>
              <a:t>José David Gutiérrez Romero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1400" b="1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1400" b="1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b="1" dirty="0">
                <a:latin typeface="Arial" pitchFamily="34" charset="0"/>
              </a:rPr>
              <a:t>                                             </a:t>
            </a: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dirty="0">
                <a:latin typeface="Arial" pitchFamily="34" charset="0"/>
              </a:rPr>
              <a:t>     </a:t>
            </a:r>
            <a:r>
              <a:rPr lang="es-EC" altLang="es-ES" sz="1400" b="1" dirty="0" smtClean="0">
                <a:latin typeface="Arial" pitchFamily="34" charset="0"/>
              </a:rPr>
              <a:t>Ing.  Ojeda, Jorge MBA</a:t>
            </a:r>
            <a:r>
              <a:rPr lang="es-EC" altLang="es-ES" sz="1400" dirty="0">
                <a:latin typeface="Arial" pitchFamily="34" charset="0"/>
              </a:rPr>
              <a:t>	  	</a:t>
            </a:r>
            <a:r>
              <a:rPr lang="es-EC" altLang="es-ES" sz="1400" b="1" dirty="0">
                <a:latin typeface="Arial" pitchFamily="34" charset="0"/>
              </a:rPr>
              <a:t>Ing</a:t>
            </a:r>
            <a:r>
              <a:rPr lang="es-EC" altLang="es-ES" sz="1400" b="1" dirty="0" smtClean="0">
                <a:latin typeface="Arial" pitchFamily="34" charset="0"/>
              </a:rPr>
              <a:t>. Quintana, Armando MBA</a:t>
            </a:r>
            <a:endParaRPr lang="es-EC" altLang="es-ES" sz="1400" b="1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s-ES" sz="1400" b="1" dirty="0">
                <a:latin typeface="Arial" pitchFamily="34" charset="0"/>
              </a:rPr>
              <a:t>                                   </a:t>
            </a:r>
            <a:r>
              <a:rPr lang="es-EC" altLang="es-ES" sz="1400" b="1" i="1" dirty="0">
                <a:latin typeface="Arial" pitchFamily="34" charset="0"/>
              </a:rPr>
              <a:t>DIRECTOR                                                CODIRECTOR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C" altLang="es-ES" sz="9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1400" b="1" dirty="0">
                <a:latin typeface="Arial" pitchFamily="34" charset="0"/>
              </a:rPr>
              <a:t>QUITO, </a:t>
            </a:r>
            <a:r>
              <a:rPr lang="es-EC" altLang="es-ES" sz="1400" b="1" dirty="0" smtClean="0">
                <a:latin typeface="Arial" pitchFamily="34" charset="0"/>
              </a:rPr>
              <a:t>MAYO 2015</a:t>
            </a:r>
            <a:endParaRPr lang="es-EC" altLang="es-ES" sz="1800" dirty="0">
              <a:latin typeface="Arial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3225"/>
            <a:ext cx="3311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51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2800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CAPÍTULO 2.</a:t>
            </a: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Materiales y Métodos</a:t>
            </a: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0765757"/>
              </p:ext>
            </p:extLst>
          </p:nvPr>
        </p:nvGraphicFramePr>
        <p:xfrm>
          <a:off x="467544" y="476672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3000" y="2348880"/>
            <a:ext cx="9001000" cy="1214437"/>
          </a:xfrm>
        </p:spPr>
        <p:txBody>
          <a:bodyPr/>
          <a:lstStyle/>
          <a:p>
            <a:pPr eaLnBrk="1" hangingPunct="1"/>
            <a:r>
              <a:rPr lang="es-EC" alt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de la Investigación</a:t>
            </a:r>
            <a:endParaRPr lang="es-EC" altLang="es-EC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9 Grupo"/>
          <p:cNvGrpSpPr>
            <a:grpSpLocks/>
          </p:cNvGrpSpPr>
          <p:nvPr/>
        </p:nvGrpSpPr>
        <p:grpSpPr bwMode="auto">
          <a:xfrm>
            <a:off x="1962150" y="836613"/>
            <a:ext cx="5226050" cy="5070475"/>
            <a:chOff x="1961989" y="836712"/>
            <a:chExt cx="5225553" cy="5071120"/>
          </a:xfrm>
        </p:grpSpPr>
        <p:sp>
          <p:nvSpPr>
            <p:cNvPr id="25" name="24 Circular"/>
            <p:cNvSpPr/>
            <p:nvPr/>
          </p:nvSpPr>
          <p:spPr>
            <a:xfrm rot="10800000">
              <a:off x="1961989" y="836712"/>
              <a:ext cx="5225553" cy="5071120"/>
            </a:xfrm>
            <a:prstGeom prst="pie">
              <a:avLst>
                <a:gd name="adj1" fmla="val 11041486"/>
                <a:gd name="adj2" fmla="val 15639409"/>
              </a:avLst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34831" name="Retângulo 10"/>
            <p:cNvSpPr>
              <a:spLocks noChangeArrowheads="1"/>
            </p:cNvSpPr>
            <p:nvPr/>
          </p:nvSpPr>
          <p:spPr bwMode="auto">
            <a:xfrm>
              <a:off x="4866181" y="4167939"/>
              <a:ext cx="1937445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AR" altLang="es-ES" sz="1800" b="1" dirty="0" smtClean="0">
                  <a:latin typeface="Arial" pitchFamily="34" charset="0"/>
                  <a:ea typeface="MS PGothic" pitchFamily="34" charset="-128"/>
                </a:rPr>
                <a:t>Concluyente</a:t>
              </a:r>
              <a:endParaRPr lang="es-AR" altLang="es-ES" sz="1800" b="1" dirty="0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3" name="40 Grupo"/>
          <p:cNvGrpSpPr>
            <a:grpSpLocks/>
          </p:cNvGrpSpPr>
          <p:nvPr/>
        </p:nvGrpSpPr>
        <p:grpSpPr bwMode="auto">
          <a:xfrm>
            <a:off x="1962150" y="836613"/>
            <a:ext cx="5226050" cy="5070475"/>
            <a:chOff x="1961989" y="836712"/>
            <a:chExt cx="5225553" cy="5071120"/>
          </a:xfrm>
        </p:grpSpPr>
        <p:sp>
          <p:nvSpPr>
            <p:cNvPr id="26" name="25 Circular"/>
            <p:cNvSpPr/>
            <p:nvPr/>
          </p:nvSpPr>
          <p:spPr>
            <a:xfrm rot="10800000" flipH="1">
              <a:off x="1961989" y="836712"/>
              <a:ext cx="5225553" cy="5071120"/>
            </a:xfrm>
            <a:prstGeom prst="pie">
              <a:avLst>
                <a:gd name="adj1" fmla="val 11136538"/>
                <a:gd name="adj2" fmla="val 1568287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29" name="Retângulo 10"/>
            <p:cNvSpPr>
              <a:spLocks noChangeArrowheads="1"/>
            </p:cNvSpPr>
            <p:nvPr/>
          </p:nvSpPr>
          <p:spPr bwMode="auto">
            <a:xfrm>
              <a:off x="2508643" y="4191010"/>
              <a:ext cx="1560790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AR" altLang="es-ES" sz="1800" b="1" dirty="0" smtClean="0">
                  <a:latin typeface="Arial" pitchFamily="34" charset="0"/>
                  <a:ea typeface="MS PGothic" pitchFamily="34" charset="-128"/>
                </a:rPr>
                <a:t>Descriptiva</a:t>
              </a:r>
              <a:endParaRPr lang="es-AR" altLang="es-ES" sz="1800" b="1" dirty="0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" name="37 Grupo"/>
          <p:cNvGrpSpPr>
            <a:grpSpLocks/>
          </p:cNvGrpSpPr>
          <p:nvPr/>
        </p:nvGrpSpPr>
        <p:grpSpPr bwMode="auto">
          <a:xfrm>
            <a:off x="1962150" y="836613"/>
            <a:ext cx="5226050" cy="5070475"/>
            <a:chOff x="1961988" y="836712"/>
            <a:chExt cx="5225553" cy="5071120"/>
          </a:xfrm>
          <a:solidFill>
            <a:schemeClr val="accent5">
              <a:lumMod val="75000"/>
            </a:schemeClr>
          </a:solidFill>
        </p:grpSpPr>
        <p:sp>
          <p:nvSpPr>
            <p:cNvPr id="29" name="28 Circular"/>
            <p:cNvSpPr/>
            <p:nvPr/>
          </p:nvSpPr>
          <p:spPr>
            <a:xfrm flipH="1">
              <a:off x="1961988" y="836712"/>
              <a:ext cx="5225553" cy="5071120"/>
            </a:xfrm>
            <a:prstGeom prst="pie">
              <a:avLst>
                <a:gd name="adj1" fmla="val 11189010"/>
                <a:gd name="adj2" fmla="val 15829868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27" name="Retângulo 10"/>
            <p:cNvSpPr>
              <a:spLocks noChangeArrowheads="1"/>
            </p:cNvSpPr>
            <p:nvPr/>
          </p:nvSpPr>
          <p:spPr bwMode="auto">
            <a:xfrm>
              <a:off x="5054507" y="1782932"/>
              <a:ext cx="1560790" cy="36937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AR" altLang="es-ES" sz="1800" b="1" dirty="0" smtClean="0">
                  <a:latin typeface="Arial" pitchFamily="34" charset="0"/>
                  <a:ea typeface="MS PGothic" pitchFamily="34" charset="-128"/>
                </a:rPr>
                <a:t>Exploratoria</a:t>
              </a:r>
              <a:endParaRPr lang="es-AR" altLang="es-ES" sz="1800" b="1" dirty="0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5 Grupo"/>
          <p:cNvGrpSpPr>
            <a:grpSpLocks/>
          </p:cNvGrpSpPr>
          <p:nvPr/>
        </p:nvGrpSpPr>
        <p:grpSpPr bwMode="auto">
          <a:xfrm>
            <a:off x="1962150" y="836613"/>
            <a:ext cx="5226050" cy="5070475"/>
            <a:chOff x="1961988" y="836712"/>
            <a:chExt cx="5225553" cy="5071120"/>
          </a:xfrm>
          <a:solidFill>
            <a:srgbClr val="FFFF00"/>
          </a:solidFill>
        </p:grpSpPr>
        <p:sp>
          <p:nvSpPr>
            <p:cNvPr id="28" name="27 Circular"/>
            <p:cNvSpPr/>
            <p:nvPr/>
          </p:nvSpPr>
          <p:spPr>
            <a:xfrm>
              <a:off x="1961988" y="836712"/>
              <a:ext cx="5225553" cy="5071120"/>
            </a:xfrm>
            <a:prstGeom prst="pie">
              <a:avLst>
                <a:gd name="adj1" fmla="val 11340153"/>
                <a:gd name="adj2" fmla="val 15823709"/>
              </a:avLst>
            </a:prstGeom>
            <a:grp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25" name="Retângulo 10"/>
            <p:cNvSpPr>
              <a:spLocks noChangeArrowheads="1"/>
            </p:cNvSpPr>
            <p:nvPr/>
          </p:nvSpPr>
          <p:spPr bwMode="auto">
            <a:xfrm>
              <a:off x="2555775" y="1877985"/>
              <a:ext cx="1697304" cy="3693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AR" altLang="es-ES" sz="1800" b="1" dirty="0" smtClean="0">
                  <a:latin typeface="Arial" pitchFamily="34" charset="0"/>
                  <a:ea typeface="MS PGothic" pitchFamily="34" charset="-128"/>
                </a:rPr>
                <a:t>Correlacional</a:t>
              </a:r>
              <a:endParaRPr lang="es-AR" altLang="es-ES" sz="1800" b="1" dirty="0"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31" name="30 Elipse"/>
          <p:cNvSpPr/>
          <p:nvPr/>
        </p:nvSpPr>
        <p:spPr>
          <a:xfrm>
            <a:off x="3540125" y="2368550"/>
            <a:ext cx="2068513" cy="2006600"/>
          </a:xfrm>
          <a:prstGeom prst="ellipse">
            <a:avLst/>
          </a:prstGeom>
          <a:solidFill>
            <a:schemeClr val="tx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AR" altLang="es-E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2" name="Retângulo de cantos arredondados 3"/>
          <p:cNvSpPr/>
          <p:nvPr/>
        </p:nvSpPr>
        <p:spPr>
          <a:xfrm>
            <a:off x="3698875" y="2963863"/>
            <a:ext cx="1744663" cy="790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 de Investigación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720725" y="333375"/>
            <a:ext cx="7667625" cy="808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alt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 de Investigación</a:t>
            </a:r>
            <a:endParaRPr lang="es-EC" altLang="es-EC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AutoShape 2" descr="data:image/jpeg;base64,/9j/4AAQSkZJRgABAQAAAQABAAD/2wCEAAkGBxQQEhQUEBQVFhUXFBQVFhAVFBAWFBAUFBQWFhUVFBUYHCggGRolHBcUITEhJSkrLi4uFx8zODMsNygtLisBCgoKDg0OGxAQGywkICUsLC8sLCwsLCwsLCwsLDQsLCwvLCwsLCwsLCwsLCwsLCwsLCwsLCwsLCwsLCwsLCwsLP/AABEIAOgA0AMBEQACEQEDEQH/xAAcAAABBQEBAQAAAAAAAAAAAAAAAQIDBQYEBwj/xABDEAACAQICBwQIBAUCBAcAAAABAgADEQQhBQYSMUFRYRMicYEHMlKRobHB0SNCcpIUM1NisuHwgqLC8RUWQ1Rzg7P/xAAbAQEAAgMBAQAAAAAAAAAAAAAABAUBAwYCB//EADIRAAICAQQABAUEAQMFAAAAAAABAgMRBBIhMQVBUWETIjJxgRSRocGxI/DxJDNCUnL/2gAMAwEAAhEDEQA/AM3ACAEAIAQAgBACAEAIAQAgBACAEAIAQAgBACAEAIAQAgBACAEAIAQAgBACAEAIAQAnidkYfUyTp9HfqM/Cg3jsJ6TzyjRKMotxksNBMnk5xjF68rZb5WfEt35yd1LRaB6bYorrvz+50SyTT6OInXOD2zTT9+AmTwEAIAQAgBACAEAIAQAgBACAEAIAQAgBACAEASM4MpNvCWWcuLxZS1t3TeDK7URjOWUzsfCLbdNp9k4Nc+a7yOo4oEDaOZ+pmyi1RShj8kPxTw6dzlqFJZ4+Xz49/UnL775Wt53jVWzg0omfAdBptRCU7lnnC9CtxVMK9wb3zvIyk5Lkup010zXw1j09ibR9UsTmf9mStKsNoovHJ/ErhJ95a/g7ZMObCALACAEAIAQAgBACAEAIAQAgBACAJACAEASAMr1CouJo1KzWy18Fnt1cWvR/4Kp61734SCo4Oonc5t5ZEhuyi9r8TwnvpZNGXOah6nbjjc5HPdluidrseWjOn8PjpK9kLMv1xgjRrCxsb8TvmtrLJkZKMcNZ92O0Tvbz+cmUfU/sc14t/wBmP/0yyvJRQhAFgBACALACAEAIAQAgBACAEASAEAIAkALwBLwCLE+qZqv+hlh4W8aqP5/wUxOZ8vlIXkdJn5pCU1JYEDdv6T1j5WalNK2OX2Thu8R0H1mvHBOUnva9kJU3r4/QwvMxPuP3/pnofo61Op41WqVmK01IXZSwao1rm54AXHvlhWltTOO1s5Sukm+E3gstedSaWEpdvhnbZBAemxDWByDKfHgZsIhg7wBYAQBYAQAgBACASJRZgSqsQN5CkgeJEyot9I8SshF4k0vyRzB7OjAqpqKKnq3z8JuohGdijLo0aqyUKpSh2c80m8IAQBIAQBIAhMAaTAO7QmhquNqdnQW/FmPqUweLH6cYMptPKK7XHQgwOIaiG2rKp2rWuSOA5SDNKM8I6jS2St06nLt5/gufRjhe3XHUhYNUwoVSdwO2LTZWs5RE1dirdU35P+jM4zB1KFVkqqUYAXUjqcxzHWRnFpYZc1Wxslvg8pobhcLUxBVaFN6jHMIilmtbeQNw6zKi8tHmd0VGM28L3+x7ThcIcFhaPZUyr7CmtSzzfZF25XyzlhBYikchqJKVspLzYtNhjFK4vaWkbdwEhnsb5ngJ6NJitcNB08M4bDsxpMbAN6yNvtfiOsAz14At4AXgBeALAC8ALwDWaJ06lKmigAEDd7R8OMvaPh/DRymt085XSk+eSl01hGVy+yArm4A4E8COErdXTKE3LHDLvw/UwsrUM8rs7BQwy0xbadyM78D8pOq0tUFlrLK23WamyTSeIlFKY6IsaOgsQ9PtFpMVtcHK5HMLe590gWeJ6Suz4crEn/vz6NqpsaykVsnmoIAkAQmAMJgEbtAPbdQNHrRwFEpa9VRVdvaLbr+AygHnHpX0bUbGCoiM6uii6KzWZd4NhItsHuyi+8O1Nao2SeGm++OyX0a6LrYWrUequyCgQXIue9e4twymyuDTbZD1uprthGMSr9JNTaxpPOmn1mjUfWWvhL/6f8stPQzjjROIZQD3aQz8an1tNtH1SIPij/0ql9/6NxXx7VSQz3ItdRbu33XA3SQUxBUNgTyBPuF4MmT1vxBfDYdmtdjtEDdfYG73wYMkDAHAwBbwBbwAvAC8AvtX6qIjFkDMT3WP5bcPCWmhrjs3+ZReKSnKagpNLAuIrBztWHQj6Se3nkgxjtWCtxGI2sv7reNpE1EtyUfVon6WG1uXomdeB0VUr95bBATdid5tym9JyZEsujXw+yqVScgCTyAJPuE59ySWW8HTpZ6NsutJVVUqytsgBdk8rZThLPD/AJ29yfvkvY2R2rgqcboPaD1e1QMSWFLnfO1+cutL4xGGylweFw5f78iHdpJNuaf4M7OiK4SANMAaYBDWEA9Y9G2sKNhKdGoQCncDHhY+q3LpANbicNtb4BT4zsaeT1EU8iygjynpQk+keXJLtmL1j1epY2oKlPEICBstsgtcDdu4zEtFOx5SJul8WjpouL5RYat6ApYMP2LO21s7Re2WzewFh1MzLTOnl+ZpnrnqUo/+v9/8HXg/52I/+r/AzyajqxR7j/of/EwDGa3G2GwY/tPwSn94BlwYA4GALeALeAJeAF4Bb4dtmjfox+cudNxQig1fzah/gCdlQOQA9wm/pGjt5Kw1MgepPxkDUWbXF/ks9NVvUl9kXODrlKRIvbZJK39biAZPhL5MlXZD/Ux7ms1R0atKgGZhtVLNew7gtkL/ABnybxvVyu1G1LiPH39TvtLU4Qz6lJpVitVlZtqxybLMTNCTgmlg3yfJxPiSGQZWYsCeIIFxb4zeoJxb9Dzu5RS1xZmHU/OdZTLdXF+yKaxYk17kZm08CGANMAY4gBgsY+Hbapnf6yH1XHX7wDYaJ16KiwqFP7KmaeR/7QB2kdIpiKhquoLEAXpuADYZc5thdKKwjXKqMnllcMTssOxV9q+Xe2iegAGc9x1M0+TxKiLRvNGYWs9LtHoumWYYbJ8QpztNmpsjZGLTPGnrlCTTRyYNfxq/U0v8TIZLH0qv8RTYUt7bdMXy72a+68GDK6x6u6SITtsOSlNbDsPxAMhckDvEmw4cIBkyCDYggjeCCCPEGAKDAFvAC8AaWgFxqzq7Wx7kU+6i226zA7K34Dm3SAaHWzVxMFTpLTqM+3tKdrZ/Ls3Itw726WektlOLg/IqNbVGE1NeZn6QNSqEHFkHmxkqUsZ9iJCPS9Wezh6VJSAiBRc22VtlmeHSUeXLs6HCj0ePu+0pPtOPi1zL/wD8cHMZ+bL9y0enWoKESorWy8PjPlVltOosdmxrJ9EhGUIqOcnThK6ovepq7EZs3GRpwlJ8PC9jYsGe0iNlltuFQHwBuPrLGlOSf2NM+Cvxh77eM6PRZ+BHPoVd+PiPBBeSjSJeAITAGmARNAIKggF9qVqPV0nUJUmlRU2evbO/s0+bfAZX3wD3TV7VjDYBNnD07HjUcl6j9Wc5+7KAWrVIBhsQtqtQji5+ZgyV+qW5P/mf/wDQwD00GDBUae1Zw2NW1emCeFRe7UXqGH1ygHmukfRv/Dt36rNTJ7rBQD4MdwMlUUQt7fJHvulX0hKeqOHG8O3i5H+NpMWjqXqRHq7Bz6rYb2D++p94/SVen8sx+qs9f4OfF6s0mWw2hbcb3K/eZnpoSWDMdRNPJstUuyo4anQpnvKO+DkXc+s3W8rraZV99E6u2M+jN+kPEXq0V5I5/cwH/SJL0PTIHiP1R/JnNWU2sWnIVQfJBebr5YrkzRp45sgj03F2ZSL7wR75UF2ea4vAChXNNWLBe9nwJEudLKU4JyKHWQjXNqJ1UKpYsCLbLW8RYEH4z5hOG3HusneRlnJBpU2pkj8pVvcwvPVCzPHrkxPog0jh2qPs0wWZgNlRvY8AJM8OeLImnUr5GUmKoPSbZqoyN7LKVPxnUFQRbUAOF+G6/WZx5jItNCxsoJPIAn5Qk30YbS7O+jq/iH3UiOrFV+Zm6OmtfkapaiteZ2JqdXO9qY82J+AmxaKfm0a3q4e46pqU4BJqp+1p7/Qy9Tz+sj6HuGr+ilweHp0UGSKAT7TfmY+JvIJMO14By1yYBjMQ/wCI+f5jfpfODJw6qqQqZG/aObH9ZMGD0ahV5wDoBgEGkMKK1N0OW0CL8VPAjwnqMnF5R5lFSWGfO9bWTEKzKzG6sVOZGamx+Ukfq5mj9LAaNa6o3lv3H6zK1cg9LE6KWuhHrMfNVI+Gc2LVrzNb0voW+G0/thWsM8wyEg+Im9XRmsdmp1OLNDhqaY8fjd5k9VwbGx3g28BItq+DJSrfZvhi6LjYuiwwmg1pHuAA8xx8ZFlOUu2SYwjHpHXVw5tPJ6MTjdHVjiKh2GN/Va2R8+G6WmmvrjXhvGCn1mmslZmKzk5ka1RxzVG9xZT8l98+dTWa4v7o7SPEmgxah0deakHpcTzHMJJmXymjlwmO/Gokb0amTbjmCbfGTaanXOL9XlGiclKLR65jsLRxabFemHU+16w6qd4M6YqTyXWXU98LXVKZLUqlylQ/kA3q/UX857rrc3hHic1BZZaYbRVLZVStwOB4niT1lrGmCjtxwV0rZZzktsNRVBZQFHQATakl0am2+xK2kaVP1nF+QzPwhzSG1srMVrZSTcL+JHyE0y1MIm2Onkymx2ujMCEUDrY/UzRLWryRujpPVnuehMeMRRSoDmVG10a2crycd0AhrU7wCnxGh6bG+yL8+fjAHUdHheEA76SWgHSggDcXiVpIzubBRf8A0gHyrisQWd2O9nYnzYmAc7vAOaq0A69EaU7LuvfYvcMN6H7TKeOUYaz2ejaqaWp0iS+Ya34i5iw6T3Oxz7PMYKPR6TgMZSqj8N1boDn7jnNZ7OzsOkADhr8IBgdY8Gidm1NQvrg267JHyMofE9PCqMdiwsssdJbKbe5mfZvxG6pTb3bSn5CQbvmrhL2a/YkQ4lJGq0TommoVlUbgQePvnT0qOyLS8ipm3ueTQNWFJCzHIC5m5Jt4RrbwsmSx+PbEPtNkB6q8FH3lrVUoLBXWWObyVuJ00lMd22X5jks9ytUUeVW2ZzSGtDPkpJ+C+6Q7NV6EmGn9SmrY933t5DISLKyUu2SFCK6RAXng9jWeAen+j7WoqgCkFlAV6Z/MBkrD7wD1LR2mqVf1Ws3sNkfLn5QCxIgDCkATs4A4JAOTH6UpUBeo4B4KM2PgBMxi5PCMOSSyzC606Wr4qm/ZLawOxTJALEjex3Xkv9HPbnz9CN+rjux5HiNei1NirqVYb1YWIkRpp4ZJTTWURFZgyJ2UAP4eAdODqPSN6bEdN4PiDAL/AAWsjL/MS/VDb4H7wC+wuugX89ZeneI+BgHWde1/rVT0CtAL/WPDns+oN5B8QpdtPHa5JGmmoT5MtS0fVqOCiEjYKk7syQRv85U16a22jEY8p/bv7k2VsIT5fkbvQ2EZKahzmABlwl/TBwrUZdpFbZJSk2ifSlMlCBym08HlumNKfwm0pa6k7Nt5Un2ftJNeplFYZHnQnyjF6Sxxq1GIPdv3RwtztNVk90jbXHaiFHms9koaALtQBC0AWhi3pMHpsVYbiP8AecA9M1QxdXF0+0qrsgGysDYVSN5A3gCTNLRv+aXRE1N+35Y9mpo4+tSHcrMAODWYADxkmWkrfsaI6qa9wwOu1d1B7nmp+hlW8Z4LFZxydJ1srnd2Y/4T95gyVmkdaKoBNSvsjxVB8M4BgdJ64KKytSYvYm5z2SDv375tptdcsmu2tTWDcaK0imIQPTPiOUuITU1lFVODi8Mg03oSli1tUFmHq1B6y/cdDPFtMbFyeq7ZVvg830xoOphWtUF1Pq1B6rfY9JVW0yrfJZ12xsXBwhJqNg8JAHhIA8JAHhIA4JAPoV8KDwgDKeEA4QBuJq06IvUYL4nM+A3wDF60a2AIRTOwnGofWboo4fOAeQaWxJxD3tZR6q+O8nrAOZaMAkFKAO2IAbMAaRAO/V7QrYysKYuFHeqP7KdOp3CbaanZLH7mq2xVxyew0KS01VEAVVACqNwAlykksIqW23llHrzpL+Hwj2NmfuL57z7pp1M9lbN2nhumeSUtI1k9WrUHg7SnLUe2lq531qn72gHMzlj3iT1JJ+cAesAv9WdNthX39w7xwH+k30XOt+xpuqU17nquFxS1VDKcj8DylvFprKKtxaeGJi6CVVKVFDKd4P8AvIzEoqSwzMZOLyjz3T2gWwx2lu1I7m4r0b7yqv07r5XRZU3KfD7KoCRzeSKt8hmeXOYbSWWZSbeEWNTQldV2jTNt5sQSB1AkKHielnPYp8/nH7kqWh1EY7nE4hJxEJqGHZ/UUnwGXvmq2+upZnJI21U2WvEItnqFTXQ2/m0R17k2moqcfrxlnifKmN/7BAMvpDWkt/LUk+3UP03wDPYqo9U7VRix4cAPADdAIexgB2UAXYgAKdzYC5OQHOZSbeEC1fViuF2rLe19gN3vla/nJz8Ov254+2SP+qrzgozTJNgDe9rcSeVpAx5Eg9T1X0QMJRCn12s1Q8zwW/IfeXNFXw448/MqrrPiSz5FyDNxpPNPSXju0rJSByprcj+5v9JW62eZKPoWGkhiLkYzYkIli7EAcFgD1WASoIBq9UNNmk2w57p3eHLxEm6W7D2siairK3I3/aAi4zB4yxIJDWAYEMAQciDuImGk1hmVxyjEaa0KaLXpgshOQzJU+yfvKu7TuDzHosKb1Jc9jMJRbD1aZqDO21s7yvAXlb4lTNUOPTZZeG2xd6feDUDTQzsRnlbnfgBONemlk6vdBozel9HdkdoEFWztldSeFuU6jw7Xq9bJcSX8nN+IaF0PfHmL/g7sJpcU6Ozsi43HcLcdrrKbUVO61zbLrTzVVaivJGa7Ecp1hygopwA2YAbMAQpGAJswBCIBNo99iorAXsb5C8k6N4ui8ZNdqzBo1H/jm+xzNwRxN+E6bfDGCt+GyHR+Co06grVD3rlrEiwJ5DpIctDXudmeXybHbNx2ro1yPfdNRHHNVCgk7gL+6MjB41pXEGtVdz+ZifLhKSyW6TZbwjtikcmxPB7FFOAKEgDgsAUCAPVrZjfz5QDfaraY7RNljnu8D9jLXT270V19W1l3UebzQctavYXO4cJE1t7ponZHtLj7kvR0K6+Nb6b5Icfiqdu6L3HhboTPnk533T3Wyb+53tVdVMNsIpfYpCApuBYzdy1hnjhPKOGtiNoeJ+Rk/SQ2ScvRMgaue6Cj6tEFdri3Mge8zXBYeTbN8YFtOhOcEtAEtAO3Q1JGqr2majO3O0maCqNl2JGm+TjDg02Jq0mRlcZWy3WE6KdUZLEkseZWxck8oyb6MqBS2z3R1F7c7TnZ6C6MXLHC/wAFkr4NpZ5OGQzcaerjaaqBSS2QuNwB+s6yGytbYoq2pSeWyuLAm9hPOUz1gaa3eC8wTfwt95jd8yRnHBtsG/cT9K/ISLLtmh9nDrRjOzwzniRsjzmi+W2DZspjmaPMAJTloOCwBwSALsQA2IA0rAGGAX2quF7+29QIvs3zfr0AkvTQ5y2RtRLjCRtGqA7iD4ESfkhYOPGv3ZU+NTxpGvVpf2W3g0M6pP0TKbEP30H6ifIAfWcjBfK39jrJP5kvuRV6lgZ6isnmTwX+oerFLGpVNcuAmwqlTazMCWvz4S20lakp56fBU6yxwcMeXI3CYOnhKtWnUszKxAqgcBwAO77ym11clNwT6LbSSUoKeOzLzqzlRIAtNNogcyBc7heeoQc5KK8zDeFku6mh1o+s1253sPKX+n8PrrxNtt/sQJ6iUuMHE175tccuclc+p5H1NINuvboOMzKzyMKCKSrkTOXuiozkl6ljF5SNvo9aaItgCSAWNhcmdXCHylTNtsrdJYQNU/AGR37haeZQb6NkZYXJU11K1FBFiNsH3D7TRLia/JsXTNjgH/DT9IkeX1M0Ps59PaL/AIqmF29ixvci6nxmi6r4kcZwbKrNjzgwGNwZotslkb+5CSPiJVzg4PBYQnuWSNVng9jwsAXZgAVgDGWAQusAhZiNxI8DM5GCw0BSxGJqbFJmsBdm37K/cz0rJLzPDhF+Rsqeh64vmzC3qk390h+IRsvq2ryeSb4dOui3L81jJVPnU8Ft5km/yE59fT+ToX9f4OnV6guIxFJWW6s/eU7mUXvf3SVp682qLIuosxTKSPU8BSp4ZAlJQiDgPiSeJl7CEYrCKCc5TeZPk8xq1+0d3P5mZv3EmcvdLdNy9WdVTHZBR9EUs6o5MQwBFNiD1nqEtslL0ZhrKwd+LxBFic8wLngDlOonLBXRQxzDZk4657yn9Q+E0y7R7XRd4XQNF6K1C1QswN1GyEUg7uZkVeHfFscpPCPT1GxYSIKisndRshzzlltcEoxZoznlj6OIKAm/ixnpS2ow1klo1lLFq1twzIG8bre+RdTPCTbMpPpHPpDW1KZK01LMOYIA8pWT1UV1ybY6dvszuM05Wr+sxA9kZCRJ3zl5kmFMYnMgmk2k6iASBYA60AS0AaywCJ0gHNUpwD1v0TaGUYI1SO9VqMSf7aZ2VHv2vfANfiKYpqzW3An3C8xJ4TZmKy0jyCs1gT0JnLRWWkdXLhZLj0fUPx1J/LTJ8zYfeWWiW65srdc9tCX2PQ8Qtxll1lwUp5npnANhy6MQSQdkj8wOV5zl+ndVqT67Olo1CuqbXfRRGdGc0NMAaxgHTizenccgfMTpFLfSpL0RAxiWBztx8/KbG/Mwkd2r+iRjKppE7LFCyPnZWUjeOVryLqbPhxUvc2VrLwdmlcGcI7UA5ZV2TfdtEjfb3yRprfiVqRrsjtkVmHq7ahrWvw5TbCW5ZPLWHgZjhem/6TMWfQxHtF7qphEr1Cr7uzJHjdZA8S5qT9/6N+n+pmj0lqJQxKWYbLW7tVfWU/UdJSEs8k0xoSrgqzUa47wzDD1aincy9IBFTWATqsAkAgC2gBaABWAMZYBz1kgHtvoncNo6mo3ozXH6iT87wDQaVw4dGW28Ee8TDSawzMW000eX19Va1yj5Lu2+Y6CVMfD5Kzv5S4n4jCVXXzF/q/ogYYk7yQBtdBwAk+jTxpTx2yv1GpldjPCRc1ahEkEYwmslbtMR+kKPrKLxGebWvRF/4dDFSfqzMmXpQDTAGIjOyqguzEKqjizGwHvgHrY9H+HSgqttGotM7TBrLUci9yOQO7pJVGrnUtq6Nc61Lk8zpLfLmjL71Mu7l8rIkHyWWpFfZxdE+0CP3LI+rWaWe6n85b6807YkH2qa+driPDXmrHuNQvmMtgPUtyZh/wAxkyr6f3NUuzoFMP3b5Mdm44XNpmz6H9mYj2jaaraEOHN3ILWCi3AD6nKUWq1auiopcImV1bW2zaUDIRuMt6U9CDEYM1gB2lDvhuJpm22vhuPlAPHqQgEyiAPAgDrQAtADZgDSsAiqJANr6LdO9gzU23A5rzRjvHUH5wD19rMAVIIIuCNxEA462GvwgEBwkAgrYWAY/Smq1VqpdAtm33NrGVus0Ltluh35lno9cqo7Z9eWDAmWRWDGgGi9GeFFXSFPazCK9TzAsPnAPacQuUA8N0nhzRruvsubdQTlbynSQmraty9CA1tlgm1f0TWWrTNtnYYHaPIcvKQbNVW6MebXRujXLebvS2jUxKKrkgqbhxa4vvHgcvdIOn1MqJZRunWprk89rYYUqlRBuFRhOgolugpepBmsPBx6Iayjo5+DXmK1mDX3My+o9kw9OcwWBZUUgEGsKg4TEX3dhU/xMA+dsLuHgIB0qIBIBAFgBaALaAJaANZYBFSqtScVKZsynyPMHpAPUtT9bQy93Mfnok95DzXpAN5g8XTrC9M35qcmHiIBK1OARmlAEahAPnswCNoBovRjixT0lSB3OtRPMi4+UA9txCXgFDjtE02O1sLte1YX98zueMZ4MYRAMABwmDIr0SBAPOdO0tjEVL8TtDzE6HQzUqVjy4INyxI4dF6LqvtKiE3YkG2Vm43mY6iutS3Ppsw65Sxj0PYNH0SFG0c7Cc6TyxprAKPX/Hihgq3N0ZQOhyPzAgHhGHWwgHSogDwIAsAWAEAIAhEAYywCNC1Ng1NirDcwOf8A2gGo0Trls2GIUg/1af1G8eUA3Oi9bC47lVKg5Ei/3gFxT1jH5qZ8j94BL/5jp+w//J94B4WRAGMIBFh8SaFWnVXejhst+Rzt5XgH0PofSaYqkrqQSQCfPcR0MA6HpQCJqEAhqYa8ArMXoCjUILoGI3EzZC2cM7XjJ5cU+0dmGwCqAAALbhymt88no7KdG0AdicQtFdpzlwHFjyEA8d9I2nziKgpA7jdwDktvVT6nygGUprAJQIA4QB0AIAQAgBaAJaANIgDCkAjNHjx5jI++AdFLG109StVH/G31gEp0tif/AHFX90ADAGGAQVUvAL7U/WdsGwR2IS/df+mTvBHFT8IB69o7WOnUA28rjJ1zRuvSAW1N1fNWB8CDAHGnAGmlAI6rqnrMB4kQCrxmn0X+WNo+0clH3gHm+tOuRYlaLbdTcan5Kf6eZgGJppxOZOZJzJJ4kwCdRAHAQBYAsAWAEAIAQBIAWgCWgCWgBaAGzAJTAGkQBhEAieneAT6O0jWwx/BcgcUOaHy4eUA0WD14t/NpMD7VNr/A2I+MAt6WvlL+tWHQipACtr3R/q1W6AVIBU4rXcf+lRYn2nYAe4XJ+EAoNI6Xr4jKo9l/pp3V8+J84BxpStAJAIA4CAOgC2gBAFgBACAFoAWgCWgBaAFoAWgBaAPgDTAGmAIRAGlYA0pAE7OAJ2cAcEgDgsAW0AW0AWAKBAFtAFgBACAEAIAQAgBACAEAIAsASAIRAEtAEtAC0ALQAtAC0ALQBbQAtAFtAFgBAFgBACAEAIAQAgBACAEAIB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itchFamily="18" charset="0"/>
            </a:endParaRPr>
          </a:p>
        </p:txBody>
      </p:sp>
      <p:sp>
        <p:nvSpPr>
          <p:cNvPr id="35844" name="AutoShape 4" descr="data:image/jpeg;base64,/9j/4AAQSkZJRgABAQAAAQABAAD/2wCEAAkGBxQQEhQUEBQVFhUXFBQVFhAVFBAWFBAUFBQWFhUVFBUYHCggGRolHBcUITEhJSkrLi4uFx8zODMsNygtLisBCgoKDg0OGxAQGywkICUsLC8sLCwsLCwsLCwsLDQsLCwvLCwsLCwsLCwsLCwsLCwsLCwsLCwsLCwsLCwsLCwsLP/AABEIAOgA0AMBEQACEQEDEQH/xAAcAAABBQEBAQAAAAAAAAAAAAAAAQIDBQYEBwj/xABDEAACAQICBwQIBAUCBAcAAAABAgADEQQhBQYSMUFRYRMicYEHMlKRobHB0SNCcpIUM1NisuHwgqLC8RUWQ1Rzg7P/xAAbAQEAAgMBAQAAAAAAAAAAAAAABAUBAwYCB//EADIRAAICAQQABAUEAQMFAAAAAAABAgMRBBIhMQVBUWETIjJxgRSRocGxI/DxJDNCUnL/2gAMAwEAAhEDEQA/AM3ACAEAIAQAgBACAEAIAQAgBACAEAIAQAgBACAEAIAQAgBACAEAIAQAgBACAEAIAQAnidkYfUyTp9HfqM/Cg3jsJ6TzyjRKMotxksNBMnk5xjF68rZb5WfEt35yd1LRaB6bYorrvz+50SyTT6OInXOD2zTT9+AmTwEAIAQAgBACAEAIAQAgBACAEAIAQAgBACAEASM4MpNvCWWcuLxZS1t3TeDK7URjOWUzsfCLbdNp9k4Nc+a7yOo4oEDaOZ+pmyi1RShj8kPxTw6dzlqFJZ4+Xz49/UnL775Wt53jVWzg0omfAdBptRCU7lnnC9CtxVMK9wb3zvIyk5Lkup010zXw1j09ibR9UsTmf9mStKsNoovHJ/ErhJ95a/g7ZMObCALACAEAIAQAgBACAEAIAQAgBACAJACAEASAMr1CouJo1KzWy18Fnt1cWvR/4Kp61734SCo4Oonc5t5ZEhuyi9r8TwnvpZNGXOah6nbjjc5HPdluidrseWjOn8PjpK9kLMv1xgjRrCxsb8TvmtrLJkZKMcNZ92O0Tvbz+cmUfU/sc14t/wBmP/0yyvJRQhAFgBACALACAEAIAQAgBACAEASAEAIAkALwBLwCLE+qZqv+hlh4W8aqP5/wUxOZ8vlIXkdJn5pCU1JYEDdv6T1j5WalNK2OX2Thu8R0H1mvHBOUnva9kJU3r4/QwvMxPuP3/pnofo61Op41WqVmK01IXZSwao1rm54AXHvlhWltTOO1s5Sukm+E3gstedSaWEpdvhnbZBAemxDWByDKfHgZsIhg7wBYAQBYAQAgBACASJRZgSqsQN5CkgeJEyot9I8SshF4k0vyRzB7OjAqpqKKnq3z8JuohGdijLo0aqyUKpSh2c80m8IAQBIAQBIAhMAaTAO7QmhquNqdnQW/FmPqUweLH6cYMptPKK7XHQgwOIaiG2rKp2rWuSOA5SDNKM8I6jS2St06nLt5/gufRjhe3XHUhYNUwoVSdwO2LTZWs5RE1dirdU35P+jM4zB1KFVkqqUYAXUjqcxzHWRnFpYZc1Wxslvg8pobhcLUxBVaFN6jHMIilmtbeQNw6zKi8tHmd0VGM28L3+x7ThcIcFhaPZUyr7CmtSzzfZF25XyzlhBYikchqJKVspLzYtNhjFK4vaWkbdwEhnsb5ngJ6NJitcNB08M4bDsxpMbAN6yNvtfiOsAz14At4AXgBeALAC8ALwDWaJ06lKmigAEDd7R8OMvaPh/DRymt085XSk+eSl01hGVy+yArm4A4E8COErdXTKE3LHDLvw/UwsrUM8rs7BQwy0xbadyM78D8pOq0tUFlrLK23WamyTSeIlFKY6IsaOgsQ9PtFpMVtcHK5HMLe590gWeJ6Suz4crEn/vz6NqpsaykVsnmoIAkAQmAMJgEbtAPbdQNHrRwFEpa9VRVdvaLbr+AygHnHpX0bUbGCoiM6uii6KzWZd4NhItsHuyi+8O1Nao2SeGm++OyX0a6LrYWrUequyCgQXIue9e4twymyuDTbZD1uprthGMSr9JNTaxpPOmn1mjUfWWvhL/6f8stPQzjjROIZQD3aQz8an1tNtH1SIPij/0ql9/6NxXx7VSQz3ItdRbu33XA3SQUxBUNgTyBPuF4MmT1vxBfDYdmtdjtEDdfYG73wYMkDAHAwBbwBbwAvAC8AvtX6qIjFkDMT3WP5bcPCWmhrjs3+ZReKSnKagpNLAuIrBztWHQj6Se3nkgxjtWCtxGI2sv7reNpE1EtyUfVon6WG1uXomdeB0VUr95bBATdid5tym9JyZEsujXw+yqVScgCTyAJPuE59ySWW8HTpZ6NsutJVVUqytsgBdk8rZThLPD/AJ29yfvkvY2R2rgqcboPaD1e1QMSWFLnfO1+cutL4xGGylweFw5f78iHdpJNuaf4M7OiK4SANMAaYBDWEA9Y9G2sKNhKdGoQCncDHhY+q3LpANbicNtb4BT4zsaeT1EU8iygjynpQk+keXJLtmL1j1epY2oKlPEICBstsgtcDdu4zEtFOx5SJul8WjpouL5RYat6ApYMP2LO21s7Re2WzewFh1MzLTOnl+ZpnrnqUo/+v9/8HXg/52I/+r/AzyajqxR7j/of/EwDGa3G2GwY/tPwSn94BlwYA4GALeALeAJeAF4Bb4dtmjfox+cudNxQig1fzah/gCdlQOQA9wm/pGjt5Kw1MgepPxkDUWbXF/ks9NVvUl9kXODrlKRIvbZJK39biAZPhL5MlXZD/Ux7ms1R0atKgGZhtVLNew7gtkL/ABnybxvVyu1G1LiPH39TvtLU4Qz6lJpVitVlZtqxybLMTNCTgmlg3yfJxPiSGQZWYsCeIIFxb4zeoJxb9Dzu5RS1xZmHU/OdZTLdXF+yKaxYk17kZm08CGANMAY4gBgsY+Hbapnf6yH1XHX7wDYaJ16KiwqFP7KmaeR/7QB2kdIpiKhquoLEAXpuADYZc5thdKKwjXKqMnllcMTssOxV9q+Xe2iegAGc9x1M0+TxKiLRvNGYWs9LtHoumWYYbJ8QpztNmpsjZGLTPGnrlCTTRyYNfxq/U0v8TIZLH0qv8RTYUt7bdMXy72a+68GDK6x6u6SITtsOSlNbDsPxAMhckDvEmw4cIBkyCDYggjeCCCPEGAKDAFvAC8AaWgFxqzq7Wx7kU+6i226zA7K34Dm3SAaHWzVxMFTpLTqM+3tKdrZ/Ls3Itw726WektlOLg/IqNbVGE1NeZn6QNSqEHFkHmxkqUsZ9iJCPS9Wezh6VJSAiBRc22VtlmeHSUeXLs6HCj0ePu+0pPtOPi1zL/wD8cHMZ+bL9y0enWoKESorWy8PjPlVltOosdmxrJ9EhGUIqOcnThK6ovepq7EZs3GRpwlJ8PC9jYsGe0iNlltuFQHwBuPrLGlOSf2NM+Cvxh77eM6PRZ+BHPoVd+PiPBBeSjSJeAITAGmARNAIKggF9qVqPV0nUJUmlRU2evbO/s0+bfAZX3wD3TV7VjDYBNnD07HjUcl6j9Wc5+7KAWrVIBhsQtqtQji5+ZgyV+qW5P/mf/wDQwD00GDBUae1Zw2NW1emCeFRe7UXqGH1ygHmukfRv/Dt36rNTJ7rBQD4MdwMlUUQt7fJHvulX0hKeqOHG8O3i5H+NpMWjqXqRHq7Bz6rYb2D++p94/SVen8sx+qs9f4OfF6s0mWw2hbcb3K/eZnpoSWDMdRNPJstUuyo4anQpnvKO+DkXc+s3W8rraZV99E6u2M+jN+kPEXq0V5I5/cwH/SJL0PTIHiP1R/JnNWU2sWnIVQfJBebr5YrkzRp45sgj03F2ZSL7wR75UF2ea4vAChXNNWLBe9nwJEudLKU4JyKHWQjXNqJ1UKpYsCLbLW8RYEH4z5hOG3HusneRlnJBpU2pkj8pVvcwvPVCzPHrkxPog0jh2qPs0wWZgNlRvY8AJM8OeLImnUr5GUmKoPSbZqoyN7LKVPxnUFQRbUAOF+G6/WZx5jItNCxsoJPIAn5Qk30YbS7O+jq/iH3UiOrFV+Zm6OmtfkapaiteZ2JqdXO9qY82J+AmxaKfm0a3q4e46pqU4BJqp+1p7/Qy9Tz+sj6HuGr+ilweHp0UGSKAT7TfmY+JvIJMO14By1yYBjMQ/wCI+f5jfpfODJw6qqQqZG/aObH9ZMGD0ahV5wDoBgEGkMKK1N0OW0CL8VPAjwnqMnF5R5lFSWGfO9bWTEKzKzG6sVOZGamx+Ukfq5mj9LAaNa6o3lv3H6zK1cg9LE6KWuhHrMfNVI+Gc2LVrzNb0voW+G0/thWsM8wyEg+Im9XRmsdmp1OLNDhqaY8fjd5k9VwbGx3g28BItq+DJSrfZvhi6LjYuiwwmg1pHuAA8xx8ZFlOUu2SYwjHpHXVw5tPJ6MTjdHVjiKh2GN/Va2R8+G6WmmvrjXhvGCn1mmslZmKzk5ka1RxzVG9xZT8l98+dTWa4v7o7SPEmgxah0deakHpcTzHMJJmXymjlwmO/Gokb0amTbjmCbfGTaanXOL9XlGiclKLR65jsLRxabFemHU+16w6qd4M6YqTyXWXU98LXVKZLUqlylQ/kA3q/UX857rrc3hHic1BZZaYbRVLZVStwOB4niT1lrGmCjtxwV0rZZzktsNRVBZQFHQATakl0am2+xK2kaVP1nF+QzPwhzSG1srMVrZSTcL+JHyE0y1MIm2Onkymx2ujMCEUDrY/UzRLWryRujpPVnuehMeMRRSoDmVG10a2crycd0AhrU7wCnxGh6bG+yL8+fjAHUdHheEA76SWgHSggDcXiVpIzubBRf8A0gHyrisQWd2O9nYnzYmAc7vAOaq0A69EaU7LuvfYvcMN6H7TKeOUYaz2ejaqaWp0iS+Ya34i5iw6T3Oxz7PMYKPR6TgMZSqj8N1boDn7jnNZ7OzsOkADhr8IBgdY8Gidm1NQvrg267JHyMofE9PCqMdiwsssdJbKbe5mfZvxG6pTb3bSn5CQbvmrhL2a/YkQ4lJGq0TommoVlUbgQePvnT0qOyLS8ipm3ueTQNWFJCzHIC5m5Jt4RrbwsmSx+PbEPtNkB6q8FH3lrVUoLBXWWObyVuJ00lMd22X5jks9ytUUeVW2ZzSGtDPkpJ+C+6Q7NV6EmGn9SmrY933t5DISLKyUu2SFCK6RAXng9jWeAen+j7WoqgCkFlAV6Z/MBkrD7wD1LR2mqVf1Ws3sNkfLn5QCxIgDCkATs4A4JAOTH6UpUBeo4B4KM2PgBMxi5PCMOSSyzC606Wr4qm/ZLawOxTJALEjex3Xkv9HPbnz9CN+rjux5HiNei1NirqVYb1YWIkRpp4ZJTTWURFZgyJ2UAP4eAdODqPSN6bEdN4PiDAL/AAWsjL/MS/VDb4H7wC+wuugX89ZeneI+BgHWde1/rVT0CtAL/WPDns+oN5B8QpdtPHa5JGmmoT5MtS0fVqOCiEjYKk7syQRv85U16a22jEY8p/bv7k2VsIT5fkbvQ2EZKahzmABlwl/TBwrUZdpFbZJSk2ifSlMlCBym08HlumNKfwm0pa6k7Nt5Un2ftJNeplFYZHnQnyjF6Sxxq1GIPdv3RwtztNVk90jbXHaiFHms9koaALtQBC0AWhi3pMHpsVYbiP8AecA9M1QxdXF0+0qrsgGysDYVSN5A3gCTNLRv+aXRE1N+35Y9mpo4+tSHcrMAODWYADxkmWkrfsaI6qa9wwOu1d1B7nmp+hlW8Z4LFZxydJ1srnd2Y/4T95gyVmkdaKoBNSvsjxVB8M4BgdJ64KKytSYvYm5z2SDv375tptdcsmu2tTWDcaK0imIQPTPiOUuITU1lFVODi8Mg03oSli1tUFmHq1B6y/cdDPFtMbFyeq7ZVvg830xoOphWtUF1Pq1B6rfY9JVW0yrfJZ12xsXBwhJqNg8JAHhIA8JAHhIA4JAPoV8KDwgDKeEA4QBuJq06IvUYL4nM+A3wDF60a2AIRTOwnGofWboo4fOAeQaWxJxD3tZR6q+O8nrAOZaMAkFKAO2IAbMAaRAO/V7QrYysKYuFHeqP7KdOp3CbaanZLH7mq2xVxyew0KS01VEAVVACqNwAlykksIqW23llHrzpL+Hwj2NmfuL57z7pp1M9lbN2nhumeSUtI1k9WrUHg7SnLUe2lq531qn72gHMzlj3iT1JJ+cAesAv9WdNthX39w7xwH+k30XOt+xpuqU17nquFxS1VDKcj8DylvFprKKtxaeGJi6CVVKVFDKd4P8AvIzEoqSwzMZOLyjz3T2gWwx2lu1I7m4r0b7yqv07r5XRZU3KfD7KoCRzeSKt8hmeXOYbSWWZSbeEWNTQldV2jTNt5sQSB1AkKHielnPYp8/nH7kqWh1EY7nE4hJxEJqGHZ/UUnwGXvmq2+upZnJI21U2WvEItnqFTXQ2/m0R17k2moqcfrxlnifKmN/7BAMvpDWkt/LUk+3UP03wDPYqo9U7VRix4cAPADdAIexgB2UAXYgAKdzYC5OQHOZSbeEC1fViuF2rLe19gN3vla/nJz8Ov254+2SP+qrzgozTJNgDe9rcSeVpAx5Eg9T1X0QMJRCn12s1Q8zwW/IfeXNFXw448/MqrrPiSz5FyDNxpPNPSXju0rJSByprcj+5v9JW62eZKPoWGkhiLkYzYkIli7EAcFgD1WASoIBq9UNNmk2w57p3eHLxEm6W7D2siairK3I3/aAi4zB4yxIJDWAYEMAQciDuImGk1hmVxyjEaa0KaLXpgshOQzJU+yfvKu7TuDzHosKb1Jc9jMJRbD1aZqDO21s7yvAXlb4lTNUOPTZZeG2xd6feDUDTQzsRnlbnfgBONemlk6vdBozel9HdkdoEFWztldSeFuU6jw7Xq9bJcSX8nN+IaF0PfHmL/g7sJpcU6Ozsi43HcLcdrrKbUVO61zbLrTzVVaivJGa7Ecp1hygopwA2YAbMAQpGAJswBCIBNo99iorAXsb5C8k6N4ui8ZNdqzBo1H/jm+xzNwRxN+E6bfDGCt+GyHR+Co06grVD3rlrEiwJ5DpIctDXudmeXybHbNx2ro1yPfdNRHHNVCgk7gL+6MjB41pXEGtVdz+ZifLhKSyW6TZbwjtikcmxPB7FFOAKEgDgsAUCAPVrZjfz5QDfaraY7RNljnu8D9jLXT270V19W1l3UebzQctavYXO4cJE1t7ponZHtLj7kvR0K6+Nb6b5Icfiqdu6L3HhboTPnk533T3Wyb+53tVdVMNsIpfYpCApuBYzdy1hnjhPKOGtiNoeJ+Rk/SQ2ScvRMgaue6Cj6tEFdri3Mge8zXBYeTbN8YFtOhOcEtAEtAO3Q1JGqr2majO3O0maCqNl2JGm+TjDg02Jq0mRlcZWy3WE6KdUZLEkseZWxck8oyb6MqBS2z3R1F7c7TnZ6C6MXLHC/wAFkr4NpZ5OGQzcaerjaaqBSS2QuNwB+s6yGytbYoq2pSeWyuLAm9hPOUz1gaa3eC8wTfwt95jd8yRnHBtsG/cT9K/ISLLtmh9nDrRjOzwzniRsjzmi+W2DZspjmaPMAJTloOCwBwSALsQA2IA0rAGGAX2quF7+29QIvs3zfr0AkvTQ5y2RtRLjCRtGqA7iD4ESfkhYOPGv3ZU+NTxpGvVpf2W3g0M6pP0TKbEP30H6ifIAfWcjBfK39jrJP5kvuRV6lgZ6isnmTwX+oerFLGpVNcuAmwqlTazMCWvz4S20lakp56fBU6yxwcMeXI3CYOnhKtWnUszKxAqgcBwAO77ym11clNwT6LbSSUoKeOzLzqzlRIAtNNogcyBc7heeoQc5KK8zDeFku6mh1o+s1253sPKX+n8PrrxNtt/sQJ6iUuMHE175tccuclc+p5H1NINuvboOMzKzyMKCKSrkTOXuiozkl6ljF5SNvo9aaItgCSAWNhcmdXCHylTNtsrdJYQNU/AGR37haeZQb6NkZYXJU11K1FBFiNsH3D7TRLia/JsXTNjgH/DT9IkeX1M0Ps59PaL/AIqmF29ixvci6nxmi6r4kcZwbKrNjzgwGNwZotslkb+5CSPiJVzg4PBYQnuWSNVng9jwsAXZgAVgDGWAQusAhZiNxI8DM5GCw0BSxGJqbFJmsBdm37K/cz0rJLzPDhF+Rsqeh64vmzC3qk390h+IRsvq2ryeSb4dOui3L81jJVPnU8Ft5km/yE59fT+ToX9f4OnV6guIxFJWW6s/eU7mUXvf3SVp682qLIuosxTKSPU8BSp4ZAlJQiDgPiSeJl7CEYrCKCc5TeZPk8xq1+0d3P5mZv3EmcvdLdNy9WdVTHZBR9EUs6o5MQwBFNiD1nqEtslL0ZhrKwd+LxBFic8wLngDlOonLBXRQxzDZk4657yn9Q+E0y7R7XRd4XQNF6K1C1QswN1GyEUg7uZkVeHfFscpPCPT1GxYSIKisndRshzzlltcEoxZoznlj6OIKAm/ixnpS2ow1klo1lLFq1twzIG8bre+RdTPCTbMpPpHPpDW1KZK01LMOYIA8pWT1UV1ybY6dvszuM05Wr+sxA9kZCRJ3zl5kmFMYnMgmk2k6iASBYA60AS0AaywCJ0gHNUpwD1v0TaGUYI1SO9VqMSf7aZ2VHv2vfANfiKYpqzW3An3C8xJ4TZmKy0jyCs1gT0JnLRWWkdXLhZLj0fUPx1J/LTJ8zYfeWWiW65srdc9tCX2PQ8Qtxll1lwUp5npnANhy6MQSQdkj8wOV5zl+ndVqT67Olo1CuqbXfRRGdGc0NMAaxgHTizenccgfMTpFLfSpL0RAxiWBztx8/KbG/Mwkd2r+iRjKppE7LFCyPnZWUjeOVryLqbPhxUvc2VrLwdmlcGcI7UA5ZV2TfdtEjfb3yRprfiVqRrsjtkVmHq7ahrWvw5TbCW5ZPLWHgZjhem/6TMWfQxHtF7qphEr1Cr7uzJHjdZA8S5qT9/6N+n+pmj0lqJQxKWYbLW7tVfWU/UdJSEs8k0xoSrgqzUa47wzDD1aincy9IBFTWATqsAkAgC2gBaABWAMZYBz1kgHtvoncNo6mo3ozXH6iT87wDQaVw4dGW28Ee8TDSawzMW000eX19Va1yj5Lu2+Y6CVMfD5Kzv5S4n4jCVXXzF/q/ogYYk7yQBtdBwAk+jTxpTx2yv1GpldjPCRc1ahEkEYwmslbtMR+kKPrKLxGebWvRF/4dDFSfqzMmXpQDTAGIjOyqguzEKqjizGwHvgHrY9H+HSgqttGotM7TBrLUci9yOQO7pJVGrnUtq6Nc61Lk8zpLfLmjL71Mu7l8rIkHyWWpFfZxdE+0CP3LI+rWaWe6n85b6807YkH2qa+driPDXmrHuNQvmMtgPUtyZh/wAxkyr6f3NUuzoFMP3b5Mdm44XNpmz6H9mYj2jaaraEOHN3ILWCi3AD6nKUWq1auiopcImV1bW2zaUDIRuMt6U9CDEYM1gB2lDvhuJpm22vhuPlAPHqQgEyiAPAgDrQAtADZgDSsAiqJANr6LdO9gzU23A5rzRjvHUH5wD19rMAVIIIuCNxEA462GvwgEBwkAgrYWAY/Smq1VqpdAtm33NrGVus0Ltluh35lno9cqo7Z9eWDAmWRWDGgGi9GeFFXSFPazCK9TzAsPnAPacQuUA8N0nhzRruvsubdQTlbynSQmraty9CA1tlgm1f0TWWrTNtnYYHaPIcvKQbNVW6MebXRujXLebvS2jUxKKrkgqbhxa4vvHgcvdIOn1MqJZRunWprk89rYYUqlRBuFRhOgolugpepBmsPBx6Iayjo5+DXmK1mDX3My+o9kw9OcwWBZUUgEGsKg4TEX3dhU/xMA+dsLuHgIB0qIBIBAFgBaALaAJaANZYBFSqtScVKZsynyPMHpAPUtT9bQy93Mfnok95DzXpAN5g8XTrC9M35qcmHiIBK1OARmlAEahAPnswCNoBovRjixT0lSB3OtRPMi4+UA9txCXgFDjtE02O1sLte1YX98zueMZ4MYRAMABwmDIr0SBAPOdO0tjEVL8TtDzE6HQzUqVjy4INyxI4dF6LqvtKiE3YkG2Vm43mY6iutS3Ppsw65Sxj0PYNH0SFG0c7Cc6TyxprAKPX/Hihgq3N0ZQOhyPzAgHhGHWwgHSogDwIAsAWAEAIAhEAYywCNC1Ng1NirDcwOf8A2gGo0Trls2GIUg/1af1G8eUA3Oi9bC47lVKg5Ei/3gFxT1jH5qZ8j94BL/5jp+w//J94B4WRAGMIBFh8SaFWnVXejhst+Rzt5XgH0PofSaYqkrqQSQCfPcR0MA6HpQCJqEAhqYa8ArMXoCjUILoGI3EzZC2cM7XjJ5cU+0dmGwCqAAALbhymt88no7KdG0AdicQtFdpzlwHFjyEA8d9I2nziKgpA7jdwDktvVT6nygGUprAJQIA4QB0AIAQAgBaAJaANIgDCkAjNHjx5jI++AdFLG109StVH/G31gEp0tif/AHFX90ADAGGAQVUvAL7U/WdsGwR2IS/df+mTvBHFT8IB69o7WOnUA28rjJ1zRuvSAW1N1fNWB8CDAHGnAGmlAI6rqnrMB4kQCrxmn0X+WNo+0clH3gHm+tOuRYlaLbdTcan5Kf6eZgGJppxOZOZJzJJ4kwCdRAHAQBYAsAWAEAIAQBIAWgCWgCWgBaAGzAJTAGkQBhEAieneAT6O0jWwx/BcgcUOaHy4eUA0WD14t/NpMD7VNr/A2I+MAt6WvlL+tWHQipACtr3R/q1W6AVIBU4rXcf+lRYn2nYAe4XJ+EAoNI6Xr4jKo9l/pp3V8+J84BxpStAJAIA4CAOgC2gBAFgBACAFoAWgCWgBaAFoAWgBaAPgDTAGmAIRAGlYA0pAE7OAJ2cAcEgDgsAW0AW0AWAKBAFtAFgBACAEAIAQAgBACAEAIAsASAIRAEtAEtAC0ALQAtAC0ALQBbQAtAFtAFgBAFgBACAEAIAQAgBACAEAIB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82764972"/>
              </p:ext>
            </p:extLst>
          </p:nvPr>
        </p:nvGraphicFramePr>
        <p:xfrm>
          <a:off x="899592" y="1196752"/>
          <a:ext cx="69847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4056063" y="3141663"/>
            <a:ext cx="11890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latin typeface="Arial"/>
                <a:cs typeface="+mn-cs"/>
              </a:rPr>
              <a:t>ACRI</a:t>
            </a:r>
          </a:p>
        </p:txBody>
      </p:sp>
      <p:sp>
        <p:nvSpPr>
          <p:cNvPr id="37" name="1 Título"/>
          <p:cNvSpPr txBox="1">
            <a:spLocks/>
          </p:cNvSpPr>
          <p:nvPr/>
        </p:nvSpPr>
        <p:spPr bwMode="auto">
          <a:xfrm>
            <a:off x="827088" y="404813"/>
            <a:ext cx="7667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Estrategia de muestreo</a:t>
            </a:r>
            <a:endParaRPr lang="es-EC" altLang="es-EC" sz="2800" b="1" dirty="0">
              <a:solidFill>
                <a:srgbClr val="006600"/>
              </a:solidFill>
              <a:latin typeface="Arial" pitchFamily="34" charset="0"/>
            </a:endParaRPr>
          </a:p>
        </p:txBody>
      </p:sp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2604399102"/>
              </p:ext>
            </p:extLst>
          </p:nvPr>
        </p:nvGraphicFramePr>
        <p:xfrm>
          <a:off x="251521" y="116632"/>
          <a:ext cx="82431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Graphic spid="3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CuadroTexto"/>
          <p:cNvSpPr txBox="1">
            <a:spLocks noChangeArrowheads="1"/>
          </p:cNvSpPr>
          <p:nvPr/>
        </p:nvSpPr>
        <p:spPr bwMode="auto">
          <a:xfrm>
            <a:off x="0" y="504825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2800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CAPÍTULO 3.</a:t>
            </a: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Resultados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246976" y="274914"/>
            <a:ext cx="8682267" cy="999853"/>
          </a:xfrm>
        </p:spPr>
        <p:txBody>
          <a:bodyPr/>
          <a:lstStyle/>
          <a:p>
            <a:pPr eaLnBrk="1" hangingPunct="1"/>
            <a:r>
              <a:rPr lang="es-EC" altLang="es-ES" sz="3200" b="1" dirty="0" smtClean="0">
                <a:latin typeface="Arial" pitchFamily="34" charset="0"/>
                <a:cs typeface="Arial" pitchFamily="34" charset="0"/>
              </a:rPr>
              <a:t>Relaciones Comerciales Ecuador y Asia</a:t>
            </a:r>
            <a:endParaRPr lang="es-EC" altLang="es-EC" sz="3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62"/>
            <a:ext cx="3024336" cy="20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3" y="3492287"/>
            <a:ext cx="3524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58" y="1268760"/>
            <a:ext cx="2895505" cy="204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6" y="4330633"/>
            <a:ext cx="3240142" cy="18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65" y="2351871"/>
            <a:ext cx="3341167" cy="259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6" y="1970939"/>
            <a:ext cx="3792292" cy="28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450835" y="332656"/>
            <a:ext cx="6696744" cy="830262"/>
          </a:xfrm>
        </p:spPr>
        <p:txBody>
          <a:bodyPr/>
          <a:lstStyle/>
          <a:p>
            <a:pPr eaLnBrk="1" hangingPunct="1"/>
            <a:r>
              <a:rPr lang="es-EC" alt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POLÍTICA COMERCIAL</a:t>
            </a:r>
            <a:endParaRPr lang="es-EC" altLang="es-EC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23929" y="1328117"/>
            <a:ext cx="4824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600" b="1" dirty="0">
                <a:latin typeface="Arial" panose="020B0604020202020204" pitchFamily="34" charset="0"/>
              </a:rPr>
              <a:t>Arancel Ad-</a:t>
            </a:r>
            <a:r>
              <a:rPr lang="es-EC" sz="1600" b="1" dirty="0" err="1">
                <a:latin typeface="Arial" panose="020B0604020202020204" pitchFamily="34" charset="0"/>
              </a:rPr>
              <a:t>Valorem</a:t>
            </a:r>
            <a:r>
              <a:rPr lang="es-EC" sz="1600" b="1" dirty="0">
                <a:latin typeface="Arial" panose="020B0604020202020204" pitchFamily="34" charset="0"/>
              </a:rPr>
              <a:t>: </a:t>
            </a:r>
            <a:r>
              <a:rPr lang="es-EC" sz="1600" dirty="0">
                <a:latin typeface="Arial" panose="020B0604020202020204" pitchFamily="34" charset="0"/>
              </a:rPr>
              <a:t>25% Aplicable sobre la base imponible de la </a:t>
            </a:r>
            <a:r>
              <a:rPr lang="es-EC" sz="1600" dirty="0" smtClean="0">
                <a:latin typeface="Arial" panose="020B0604020202020204" pitchFamily="34" charset="0"/>
              </a:rPr>
              <a:t>importación. </a:t>
            </a:r>
          </a:p>
          <a:p>
            <a:pPr lvl="0" algn="just"/>
            <a:r>
              <a:rPr lang="es-EC" sz="1600" b="1" dirty="0" smtClean="0">
                <a:latin typeface="Arial" panose="020B0604020202020204" pitchFamily="34" charset="0"/>
              </a:rPr>
              <a:t>FODINFA </a:t>
            </a:r>
            <a:r>
              <a:rPr lang="es-EC" sz="1600" b="1" dirty="0">
                <a:latin typeface="Arial" panose="020B0604020202020204" pitchFamily="34" charset="0"/>
              </a:rPr>
              <a:t>(Fondo de Desarrollo para la Infancia): </a:t>
            </a:r>
            <a:r>
              <a:rPr lang="es-EC" sz="1600" dirty="0">
                <a:latin typeface="Arial" panose="020B0604020202020204" pitchFamily="34" charset="0"/>
              </a:rPr>
              <a:t>0.5% Aplicable </a:t>
            </a:r>
            <a:r>
              <a:rPr lang="es-EC" sz="1600" dirty="0" smtClean="0">
                <a:latin typeface="Arial" panose="020B0604020202020204" pitchFamily="34" charset="0"/>
              </a:rPr>
              <a:t>sobre </a:t>
            </a:r>
            <a:r>
              <a:rPr lang="es-EC" sz="1600" dirty="0">
                <a:latin typeface="Arial" panose="020B0604020202020204" pitchFamily="34" charset="0"/>
              </a:rPr>
              <a:t>la base imponible de la importación. </a:t>
            </a:r>
            <a:endParaRPr lang="es-ES" sz="1600" dirty="0">
              <a:latin typeface="Arial" panose="020B0604020202020204" pitchFamily="34" charset="0"/>
            </a:endParaRPr>
          </a:p>
          <a:p>
            <a:pPr lvl="0" algn="just"/>
            <a:r>
              <a:rPr lang="es-EC" sz="1600" b="1" dirty="0">
                <a:latin typeface="Arial" panose="020B0604020202020204" pitchFamily="34" charset="0"/>
              </a:rPr>
              <a:t>IVA (Impuesto al Valor Agregado): </a:t>
            </a:r>
            <a:r>
              <a:rPr lang="es-EC" sz="1600" dirty="0" smtClean="0">
                <a:latin typeface="Arial" panose="020B0604020202020204" pitchFamily="34" charset="0"/>
              </a:rPr>
              <a:t>12% </a:t>
            </a:r>
            <a:r>
              <a:rPr lang="es-EC" sz="1600" dirty="0">
                <a:latin typeface="Arial" panose="020B0604020202020204" pitchFamily="34" charset="0"/>
              </a:rPr>
              <a:t>Aplicable </a:t>
            </a:r>
            <a:r>
              <a:rPr lang="es-EC" sz="1600" dirty="0" smtClean="0">
                <a:latin typeface="Arial" panose="020B0604020202020204" pitchFamily="34" charset="0"/>
              </a:rPr>
              <a:t>sobre </a:t>
            </a:r>
            <a:r>
              <a:rPr lang="es-EC" sz="1600" dirty="0">
                <a:latin typeface="Arial" panose="020B0604020202020204" pitchFamily="34" charset="0"/>
              </a:rPr>
              <a:t>la suma de la base imponible de la importación + AD-VALOREM + FODINFA.</a:t>
            </a:r>
            <a:endParaRPr lang="es-ES" sz="1600" dirty="0">
              <a:latin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7653" y="3800577"/>
            <a:ext cx="4638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600" dirty="0">
                <a:latin typeface="Arial" panose="020B0604020202020204" pitchFamily="34" charset="0"/>
              </a:rPr>
              <a:t>La </a:t>
            </a:r>
            <a:r>
              <a:rPr lang="es-EC" sz="1600" dirty="0" smtClean="0">
                <a:latin typeface="Arial" panose="020B0604020202020204" pitchFamily="34" charset="0"/>
              </a:rPr>
              <a:t>herramienta del Ministerio de Comercio Exterior, para la identificación y gestión de medidas arancelarias y no arancelarias aplicadas por terceros países y que limitan el acceso de las exportaciones nacionales indica </a:t>
            </a:r>
            <a:r>
              <a:rPr lang="es-EC" sz="1600" dirty="0">
                <a:latin typeface="Arial" panose="020B0604020202020204" pitchFamily="34" charset="0"/>
              </a:rPr>
              <a:t>que el calzado deportivo ecuatoriano no cuenta con medidas arancelarias y no arancelarias en los países asiáticos</a:t>
            </a:r>
            <a:r>
              <a:rPr lang="es-EC" sz="1400" dirty="0">
                <a:latin typeface="Arial" panose="020B0604020202020204" pitchFamily="34" charset="0"/>
              </a:rPr>
              <a:t>. </a:t>
            </a:r>
            <a:endParaRPr lang="es-ES" sz="1400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http://www.prodigiousmarkets.com/web/images/stories/exporta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2" y="3821024"/>
            <a:ext cx="3371670" cy="2021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" y="1340768"/>
            <a:ext cx="3431511" cy="187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EC" alt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Normativa para el etiquetado de calzado</a:t>
            </a:r>
            <a:endParaRPr lang="es-EC" alt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8979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La normativa para el etiquetado de calzado se menciona en El Reglamento Técnico Ecuatoriano RTE INEN 080:2013</a:t>
            </a:r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6" name="5 Imagen" descr="http://www.kontsumobide.euskadi.eus/contenidos/informacion/kb_temas_textil/es_sll/images/etiqueta_calzado_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2821243"/>
            <a:ext cx="4892571" cy="290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alt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CIFRAS COMERCIALES</a:t>
            </a:r>
            <a:endParaRPr lang="es-EC" alt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41114"/>
              </p:ext>
            </p:extLst>
          </p:nvPr>
        </p:nvGraphicFramePr>
        <p:xfrm>
          <a:off x="179510" y="692700"/>
          <a:ext cx="8784978" cy="532858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98840"/>
                <a:gridCol w="532389"/>
                <a:gridCol w="577331"/>
                <a:gridCol w="530661"/>
                <a:gridCol w="530661"/>
                <a:gridCol w="530661"/>
                <a:gridCol w="530661"/>
                <a:gridCol w="530661"/>
                <a:gridCol w="544490"/>
                <a:gridCol w="784756"/>
                <a:gridCol w="591161"/>
                <a:gridCol w="750185"/>
                <a:gridCol w="710429"/>
                <a:gridCol w="742092"/>
              </a:tblGrid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Importadores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Enero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Febrero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Marzo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Abril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Mayo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Junio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Julio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Agosto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Septiembre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Octubre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Noviembre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Diciembre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México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32286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22948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20932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19664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25976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26679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26031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31546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13595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23044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24583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291597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Holanda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31506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26933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30160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32250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30004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30018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41035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25616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21398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23567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20915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26521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339923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España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38500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41471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35027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27572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20297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26192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36923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42019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32727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25667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18048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27901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372344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Francia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59886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54013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52368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46222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38672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58086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63014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55919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46985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36350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27680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45694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584889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Alemania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104556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94580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91585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81922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78462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89345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102217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82879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56581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64244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55901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82497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984769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Italia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46388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47834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35112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34637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23941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28451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36547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38914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27619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28505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21950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27967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397865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40658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33140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33420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27879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26007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32462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35590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25740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30071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27019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26201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25852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364039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Reino Unido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38657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36462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43858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42846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34354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39077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52122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43184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43933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43023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33550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38628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489694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EEUU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165434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153969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148188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141610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173550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208519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190725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136392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157970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176436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142691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167076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1962560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Bélgica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59531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48476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64780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54604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52541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51455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63914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49459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46338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47089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37375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8461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584023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381228"/>
            <a:ext cx="5189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C" alt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abla </a:t>
            </a:r>
            <a:r>
              <a:rPr kumimoji="0" lang="es-EC" altLang="es-ES" sz="1200" b="1" i="0" u="none" strike="noStrike" cap="none" normalizeH="0" baseline="0" dirty="0" smtClean="0" bmk="_Toc41850954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Principales importadores a nivel mundial (miles</a:t>
            </a:r>
            <a:r>
              <a:rPr kumimoji="0" lang="es-EC" altLang="es-ES" sz="1200" b="1" i="0" u="none" strike="noStrike" cap="none" normalizeH="0" dirty="0" smtClean="0" bmk="_Toc41850954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dólares)</a:t>
            </a: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59437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n-US" altLang="es-E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(TRADE MAP- International Trade Center, 2015)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9" name="3 Rectángulo redondeado"/>
          <p:cNvSpPr/>
          <p:nvPr/>
        </p:nvSpPr>
        <p:spPr>
          <a:xfrm>
            <a:off x="8189371" y="1268760"/>
            <a:ext cx="720080" cy="345282"/>
          </a:xfrm>
          <a:prstGeom prst="roundRect">
            <a:avLst/>
          </a:prstGeom>
          <a:noFill/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3 Rectángulo redondeado"/>
          <p:cNvSpPr/>
          <p:nvPr/>
        </p:nvSpPr>
        <p:spPr>
          <a:xfrm>
            <a:off x="8172400" y="3140968"/>
            <a:ext cx="720080" cy="345282"/>
          </a:xfrm>
          <a:prstGeom prst="roundRect">
            <a:avLst/>
          </a:prstGeom>
          <a:noFill/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3 Rectángulo redondeado"/>
          <p:cNvSpPr/>
          <p:nvPr/>
        </p:nvSpPr>
        <p:spPr>
          <a:xfrm>
            <a:off x="8261408" y="5069345"/>
            <a:ext cx="720080" cy="345282"/>
          </a:xfrm>
          <a:prstGeom prst="roundRect">
            <a:avLst/>
          </a:prstGeom>
          <a:noFill/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261408" y="4149080"/>
            <a:ext cx="63107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115616" y="1268760"/>
            <a:ext cx="504056" cy="46750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283968" y="1254979"/>
            <a:ext cx="504056" cy="46750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653819" y="1254978"/>
            <a:ext cx="504056" cy="46750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" grpId="0"/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6" grpId="0" animBg="1"/>
      <p:bldP spid="7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8714" y="2132856"/>
            <a:ext cx="7139136" cy="3556992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</a:p>
          <a:p>
            <a:pPr marL="0" indent="0">
              <a:buNone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0" indent="0">
              <a:buNone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971600" y="582184"/>
            <a:ext cx="73448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28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INTELIGENCIA DE NEGOCIOS EN EL COMERCIO INTERNACIONAL DE </a:t>
            </a:r>
            <a:r>
              <a:rPr lang="es-EC" altLang="es-ES" sz="28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CALZADO </a:t>
            </a:r>
            <a:r>
              <a:rPr lang="es-EC" altLang="es-ES" sz="28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DEPORTVO</a:t>
            </a:r>
            <a:endParaRPr lang="es-ES" altLang="es-ES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094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27227"/>
              </p:ext>
            </p:extLst>
          </p:nvPr>
        </p:nvGraphicFramePr>
        <p:xfrm>
          <a:off x="457193" y="836712"/>
          <a:ext cx="8507295" cy="48245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597377"/>
                <a:gridCol w="741394"/>
              </a:tblGrid>
              <a:tr h="371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Importadores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Febrero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Marzo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Abril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Mayo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Junio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Julio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Agosto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Septiembre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Octubre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Noviembre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Diciembre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78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República de Corea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30577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26260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31605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28573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17421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33567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24069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26560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24374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12613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7046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24806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287.471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Malasia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1156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1485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2104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2165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1435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2682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1880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3515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3335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3418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1277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2715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27.167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Taipéi Chino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11914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5785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11765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10048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6031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15149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12521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9299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14624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6259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7987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14984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126.366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Filipinas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1536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2642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2828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4497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2425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2392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4603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3541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2948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35.935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India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1821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2832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1387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1509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3443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2312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2429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2426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2853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1536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3414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3630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29.592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China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1923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828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814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1022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952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1110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1563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1776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852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2042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16.696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Japón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40658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33140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33420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27879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26007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32462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35590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25740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30071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27019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26201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25852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364.039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Kazajstán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978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880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642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593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375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7.768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Tailandia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1752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1104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1522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994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1704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1493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2557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2236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1468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2103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20.311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23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Turquía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959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436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742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2188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1716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559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1516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9.562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674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924.907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76672"/>
            <a:ext cx="3380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C" alt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abla </a:t>
            </a:r>
            <a:r>
              <a:rPr kumimoji="0" lang="es-EC" altLang="es-ES" sz="1200" b="1" i="0" u="none" strike="noStrike" cap="none" normalizeH="0" baseline="0" dirty="0" smtClean="0" bmk="_Toc41850954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Principales importadores asiáticos</a:t>
            </a: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9196" y="5805264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n-US" altLang="es-E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(TRADE MAP- International Trade Center, 2015)</a:t>
            </a:r>
            <a:r>
              <a:rPr lang="en-US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316416" y="3645024"/>
            <a:ext cx="576064" cy="360040"/>
          </a:xfrm>
          <a:prstGeom prst="round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8304047" y="1268760"/>
            <a:ext cx="576064" cy="360040"/>
          </a:xfrm>
          <a:prstGeom prst="round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8319813" y="2060848"/>
            <a:ext cx="576064" cy="360040"/>
          </a:xfrm>
          <a:prstGeom prst="round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1177113" y="1268760"/>
            <a:ext cx="504056" cy="39604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1268760"/>
            <a:ext cx="504056" cy="39604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4067944" y="1268760"/>
            <a:ext cx="504056" cy="39604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 redondeado"/>
          <p:cNvSpPr/>
          <p:nvPr/>
        </p:nvSpPr>
        <p:spPr>
          <a:xfrm>
            <a:off x="7668344" y="1268760"/>
            <a:ext cx="504056" cy="39604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23" grpId="0" animBg="1"/>
      <p:bldP spid="24" grpId="0" animBg="1"/>
      <p:bldP spid="12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1790"/>
              </p:ext>
            </p:extLst>
          </p:nvPr>
        </p:nvGraphicFramePr>
        <p:xfrm>
          <a:off x="-17378" y="836704"/>
          <a:ext cx="9125882" cy="51421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6415"/>
                <a:gridCol w="599367"/>
                <a:gridCol w="599367"/>
                <a:gridCol w="599367"/>
                <a:gridCol w="599367"/>
                <a:gridCol w="599367"/>
                <a:gridCol w="599367"/>
                <a:gridCol w="599367"/>
                <a:gridCol w="599367"/>
                <a:gridCol w="762336"/>
                <a:gridCol w="599367"/>
                <a:gridCol w="729742"/>
                <a:gridCol w="691715"/>
                <a:gridCol w="671371"/>
              </a:tblGrid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Exportadores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Enero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Febrero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Marzo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Abril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Junio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Julio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Agosto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Septiembre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Octubre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Noviembre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Diciembre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China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107060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59706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66528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79388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81163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77266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75425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60346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82522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72426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65058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70998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897886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Francia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24545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26863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29823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21750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23744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22799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29568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29273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27701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22289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12666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22429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293450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Alemania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71303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58312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68137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53097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42309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54405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67908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71474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50946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37896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36010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36746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648543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Indonesia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82638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38259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34889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155786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Italia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10312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12604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19044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14529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11480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9856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12258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12330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17792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14376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10938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11388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156907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Holanda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15400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23327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14620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13825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13106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18222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11680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14877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10502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6643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4983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3873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151058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India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8205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6647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6169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11598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9826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9120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9155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7618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7874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8612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11095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8614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104533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España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12776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5173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5492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12461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9804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10347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14313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16344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10687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8490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5199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8476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119562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Reino Unido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17003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17375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25469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23669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18454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20485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21611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18729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19019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8491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16314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17518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224137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47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Bélgica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141461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140471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155876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176365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116486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154018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184384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155703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117558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120501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85639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125336</a:t>
                      </a:r>
                      <a:endParaRPr lang="es-E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1673798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476672"/>
            <a:ext cx="37848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C" alt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abla 3</a:t>
            </a:r>
            <a:r>
              <a:rPr kumimoji="0" lang="es-EC" altLang="es-ES" sz="1200" b="1" i="0" u="none" strike="noStrike" cap="none" normalizeH="0" baseline="0" dirty="0" smtClean="0" bmk="_Toc41850955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Principales exportadores a nivel mundial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" y="5978896"/>
            <a:ext cx="6203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n-US" altLang="es-E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(TRADE MAP- International Trade Center, </a:t>
            </a:r>
            <a:r>
              <a:rPr lang="en-US" altLang="es-ES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2015)</a:t>
            </a:r>
            <a:endParaRPr lang="es-ES" sz="1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8491934" y="1340768"/>
            <a:ext cx="616570" cy="288032"/>
          </a:xfrm>
          <a:prstGeom prst="roundRect">
            <a:avLst/>
          </a:prstGeom>
          <a:noFill/>
          <a:ln>
            <a:solidFill>
              <a:srgbClr val="00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8527430" y="5589240"/>
            <a:ext cx="616570" cy="288032"/>
          </a:xfrm>
          <a:prstGeom prst="roundRect">
            <a:avLst/>
          </a:prstGeom>
          <a:noFill/>
          <a:ln>
            <a:solidFill>
              <a:srgbClr val="00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8532440" y="2276872"/>
            <a:ext cx="616570" cy="288032"/>
          </a:xfrm>
          <a:prstGeom prst="roundRect">
            <a:avLst/>
          </a:prstGeom>
          <a:noFill/>
          <a:ln>
            <a:solidFill>
              <a:srgbClr val="00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899592" y="1340768"/>
            <a:ext cx="504056" cy="453650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1340768"/>
            <a:ext cx="504056" cy="453650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4499992" y="1375868"/>
            <a:ext cx="504056" cy="453650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971600" y="2708920"/>
            <a:ext cx="817240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3584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5" descr="data:image/jpeg;base64,/9j/4AAQSkZJRgABAQAAAQABAAD/2wCEAAkGBxESEBUQERAWERUVFxcRGBUUFxcXGBcWFRgWFxUXFBcYHSggGBolHBgUITEhJSorLi4uFyAzODMsNygtLisBCgoKDg0OGhAQGy8kIB0sLCwsLCw1LCwvLCwsLCwsLCwsLCwsLCw0LCwtLCwsLCwsLSwsLCwsLCwsNCwsLCwsLP/AABEIALcBEwMBIgACEQEDEQH/xAAbAAEAAQUBAAAAAAAAAAAAAAAABAECAwUGB//EAEEQAAIBAgMFBQYEAwYGAwAAAAABAgMRBBIhBQYxQVEiYXGBkRMyQqGx8AdSwdFicuEWI5KTstIUM1PC8fIVVIL/xAAZAQEAAwEBAAAAAAAAAAAAAAAAAQIDBAX/xAAlEQEAAgICAgEEAwEAAAAAAAAAAQIDERIhBDFBUWFxkRMygSL/2gAMAwEAAhEDEQA/APcAAAAAAAAAAAAAAAAAAAAAAAAAAAAAAAAAAAAAAAAAAAABAAAAACQAAAAAAAAAAAAAAAAAAAAAAAAAAAAAAAAAAAAAAAAAAAAEAACQAAAAAAAAAAAAAADhsRvvKOJaSjKinl/ia/Mn5PQxy56YtcvlEzp3ILaVRSipRd1JKSfVPVFxskAAAAAAAAAAAAAAAAAAAAAAAAAAAAAAAAAAAAAAAAAAGu3hxSp4WrNyy9iUU/4pLLHh3tHjSnq/L9OD8Dvt860lGrTzJpuMst+GqeqfPmcDBfS66qz/APY8XzMnLJr6Mrz29h3WrKWDpWd7RUH3OOjRsqlSMVeUlFd7seXYXatSlRjCnVcUk21F21b5/IxRxM6k7ym5W5tt8PE6KebEY4jXwtzeo4fHU5ycYzTa5c7dSQcxudKo3OVlkel+eZfpY3m0dpUaEVKtUUE3ZX4vwS1OzFl5Y+dulonpLBzm0t88NSk4RzVWle8LZb393N+po6m/1RxtGlBSvxbbSjy00177+RnfzMNet/pE2h34PNI7+4lSi5KDjfVZbXXOzuTKP4hyzLNRjkvraTTtztfRsrHnYp+pzh34OXo794N+9nh4xT/0tv5HQ4LGU60FUpTU4vg13cV3M6KZaX/rO1ts4ANAAAAAAAAAAAAAAAAAAAAAAAAAAAAAAcT+I2GoqEJ2y1JN6paSSSTzd67NjhKKu7eXhfRtHp2/kG8Jdcpxb4cHdc33rgeXQrwjLLdJ8F4rhZnh+dXWWdfllaO0ynrBx5vn4JvzRlwE75mlxdvL7Rq6WOUpStwUuKvwvZE2byUnfjfl1lf9NPM5qxMdISf/AJ2pGEoUZyip2zNXT0vZLmu9+C6mvx20Z1ZZqlRzlZK7d7Lhx/Yh1JvVLjw8OVi1JtKy8LK933Jalu5jUo2uliFw5/L16mN1ZPlfx0X7EjC7GrVLKnTld9Vd+UVw8WdDgfw3xM2nVnGC73d+hrTFNv6xs4y5VTV+0/Ja+nJepRzu7q7ffpbw7vM9Mwf4cUYtZ6rmuaUct343f0NvhtzMFB39k58+3KT+SaTOivh5J+NLcJeZbF2JicTNKnBpcHOzUY9bzf0Vz1rd7Y8cLR9lGTk288pPnJpJtLktEbJK2i0Knbh8auPv3K8V0AA6VgAAAAAAAAAAAAAAAAAAADHXrxgs05KK6t2WoGQNmk2xvThsPFSc/aN8I07Sb8XwSPPN5955YqSazUoWtkztp2d72slfx6HNm8qmP13P0Vm0Q7/a+9uGw8sknKbsn2Emtb/Fe3I5Tbe/1ScctBew1TzXUpNa6cLLl6HEVMR9t/sZKLTjeUpcfhdv6HnZPKy2+dR9lOUy3j3uxri17eVnpfs39bJr1JWE33xkEk5RqLrNJvztZ/U5edOPwyv3S4+pko0ubkvLUyjJf3Fp/co3LsNp72xxWHdGtSdOV1KM43ccy5ST1StdcXxPO9vUnHXlx8jeRy2bT5dyT5Gkxc5v+7Uc132et30LRe1r7sb2wbCxMdE378st+iX9TqcbljTjCHacrPwSuo/qzS4LZ6wsbyV6sm7LRqF/yv6s6Dd6h7eUVU1ipxhZcZZnzfi2/BE2ryt/z8mlNjbEqV5Wp03Pq3pFebO72XuXCPar1HN/lh2Y+vF/I6WnGlSioRy04rRR0ivJHH76b2um3hsM+38dRPSC6J/m7+Xjw7P4MWGvK/cr6iG5r7dwOFi4xlHRuOSmryvHjf8AdnO7R/ECTuqFOMP4pu79FovmcJKrHhJ3d+Edb+LZfTrW91Ly/U5b+XltGo6j7K8pbupvFipPM8RU/wDy7L0WhY9r4ji61T/HP5akKnnl8LfikZoUb8VH1Rzcpn3Mo7TsJvBiYSzqtNvpNuUfNNnS7H32v2cTHwnBeuZX+hyX/DvlZeDRjnhZp31+jNsee9PUpiZh7BhsRCpFThJSi+DRlPHsFjsRQeanVnHqtGn4rgz0XdveCGIhGMpRVa3ahqr25xvx01suB6WDy65J1PUrxbbeAA61gAAAYp1ktFq/p4swzm3xf6IjYkOovEtc39/uQp4nlFZn3ff31KrBTnrUlZflX3b6kbGZ4mmviQL44KmlbL9QNSJAALAChA2ntmhQV6tRJ/lWsn5IiZiO5GXamPjQpSqz4Ll1fJHlO3Nu1cRK9SXZV2orglx07zPvPvLLEvhlhG9o3+b7zma2JsrLS+rfjyued5Obl1Hpla21K+0G01dRj0X6dWRfbckvVXfkUhQnUlaNn56I3FHAQpK8qrzvotfBI451CqBRw8vi7PRZFd/Qz+w7LUVpa+vVd19DLVqxfwJvrPtP04Is9vJ6tJrpb7sUmdjna+Knwi7FlPFVYvV/bJlTATcmowlLXo/JmVbHnZObjT/mly8jpjWvSUunipOhCLUebuopSab0zStd8+N9LEjAJQTqSV37sV0fFvuIsXTUYx9pGWVWbvbwMOM2rG6jFN2+2zLjM+hudsTpSj7TDqWZrtU5dpxf8Ml7yJ26W2ZYelPPHJLI3F81J6Xfrc46WOm/4e5aX9DLsnETjWStnU+zl4t3No3H5TtNx+KnUks0nN2spSbdku9mKVa0cqbt1fPvZ0Ox9zsTXtmXsKXWfvcuEOOt+duBuMd+GvYbo4luSWkZxSi33uOsfRla+NeY3pHGXAUXd/qbqjPKtEo+Gnn1JGL3UxGFzTqQUoRt24O8VfTnqvTmRIu+vLqzDLExOpQyuq3z17/viUlL76C66/fi9Qnb+hgGbTh6mbAQrTqKFJylJvRa/QxKz8T0XcjYijT9vVpWm3eDlxUbcbcr3ZtgxTkvxhMRtdgd0E6NsRL+9/NDguifJnObY2FXwklUi7pO8akeT5X6M9OLKtKMouMkmmrNPmetfw6TXVepj5aTWETY20Y4ijGpHja0l0kuK9ScefPES2djJRWtNtScb8ac1o/FOMjrtqbco0KSquSeZZoq/FPg2+S/8K70NsV9xqfce0xKfiK8YRzTdl9XySXN9xCliZT5OC45fia6yfwo0mB2g6zVVvM37rt2UnypR5vR69z1dnlnSqSk/Z0tZ8W73y97fXv9C8ylIq4qMOzxfKK5Pp96+Bko4SpPWo8q4qK4+fT6mbZ+zo0lf3pPjJ/p0RMEQLKNGMVaKt983zLwCwAAACgA128GN9jh51E7NKyfezybF4tTk225N6tu9/U9f2rgI16Tpy4P5Pkzzra+6denJqnB1Y2vdJLy46nJ5EWn8KWiXLVUnrZkXE0by7loku7v6E/FYecJONSLhJfC9GYZVHa2mnO2pwWZr4T9msi82nbyMUpwXFW8W3fwsWpX6sj4upH3eLXO/ql3fsZa3IkSxsWsqglyu3r9+pEliHbi/UxVJdeXJW07rmCVXut3/u2WiouqV31fk7EapJ8/mzHWrzfutrvf6IiNS4t682b1oaSM8fH5L9yqn00Xd+/EhW1Oi3d3cq4ma+CPOT1t005mnBOkfZmy6+Inlo0pT1s2laK/mlwXW3E9c3b3RoYZRm/7yquM5cE2lfKuS428SbsDY1LDU1CmmubvzlZJy14XstFobZHVjwxHcrxDLEvizCi6MjZLMaDbW6dCvJ1FelO1rxtlbtpdW+hvcxcmVvjreNWgeR7R2VXoVMlWNuklwl/KymA2fUr1I0oRu5O13wXfK3BHq+LwdOtFRqQU0mpJPk0WY7aWHwVJSnH2dNvLeEG0m+GbKtL9WefPgxFtzOqq8Ws3e3Ohh5qrUn7SaTWWyypvnrq336HUnMrfzZ//AF3/AJdT/aHv7s7/AK7/AMup/tO3HOHHGqzH7XjUOmBxuL/EjBRXYVSq+ijlXrJr6HM7T/ErEzTVGlCinz9+Xq7L5C3kY4+TcIP4i7Sqw2hWSpuzjThGUtI2ik3Jde05I0eC2t7Sajic01FdmlTX/NlwjDuvz7tO4h4zETqTdSpJzk9XKTuzsNyMOoqOWg1XqXySnb3fzxXGMHrrxeWT4Zb8+K03vMwrHt0Gw8NiW1CVvbyWao0uxQg+FOKXHRJd9uiudvgsJGlHLHXrJ8ZPq2W7PwcaUMq1b1lJ8ZS5tkk7ohcABIAAAAAKAAAGgAIeI2ZRm3KVKEm+LcU2/M1OJ3Qwk553TtpbLFuMfSPM6IxsztjrPuEacPvZuzhKGDq1YL2U4rsycpPVtLKlrq1deZ5U5JePnoj178TsPKWCUk9IVISkuqd4L5yR5DJefj+33xODyKxFtRGmdo7WS4fRde/uRbChfV/fgXJHRbv7BqTqU6tanKOGyuvOo12XTg22r9Xa1uNncyiJ9QiIc/tOhKhFOpTavFSSaaupJNNN8rNeprHUnmySpOEvytNPXVaPuOl3t2tPG4jMovJmcYx0vGMsqSdv5URNhYebxsHVlm1u5SfvJK1vG3LuOilazHS+mfd3dirWmnOLhDTlZ+rPXcJhYxSSilZJaJclZEfB04KKUXp3E3MddKRVOkmLLkyPmRcpN9xoJCZdfvMGcuTuBniy5SMEZF2cDOmJxUk4ySkno01dPxTMamVVQgcTvNuO5zdXCZYqXvUvdSa5wsvkef1MO1JxmnFrRpqzT6NHu2cgY3ZtCq7zpxk73vZX83zObJ40TO4Rp47htn1Kjy06cpPok2dLg9xamXPiKsKEeLzPgu93SXqdTtSriKbVHC04w0veFPPLnwV1FeLOcjUrOonTg8ZiL6OT9rCm9VeVT/lqz+Glr1aKV8eInvtOlv8AY3D+0pOGLjVpzu8sGnObTtlp5W9G9HL4fGxs9xsPJ46btaNJSu7W7TtCMUuSSTSXJRN5unuxLDylicRU9vianvS+GC/JTXTjr/W+32LsyNCM0nmlOcqkpPm2/ojaMXGY4/6nTZ3BQG6VQUBIqCgAAAAVKFQKAAAWyRcAIG1cDGvRnRnopq1+j4p+TszyTE7lYxVJQjRc8vCSayvXRpt6+HI9nlExuBjkxRfuUTG3nmxvw4inCeJqKXxTpRWjfJZ78OF9P3Oq3j2fKvhJ4ek4wclGKvdRUU1daLRWVuBt3SLHR7yP4qxExHyRDy6P4dYhq8q9OL0tlzP52RscFuRks6lWNVristl3a66+R3U6DMMqJWmKKejTn6ODqU5PLDs/wz18LSTXPuI229vzw+VQw8ql+N7q3mk0zpXSLJUjXaXFS39hFdvDTXhJfqkI/iVhb9qlWj5Rf/cdjPAxfGKIlbYVN/DF+MUTs01OB33wNaSpxqTjKTss8HFX75e6vNm/q4pQ9+NVd/sqrXqo2NZLd+3uxj5aEijTxVP3b+qHI0w197sDTeWeLp05flqSyP0lZlP7a4D/AO5R/wAcf3JlaNarpVo06n88Iy+pghsKne//AAmHi+qpw/YbRpi/tpgXpHFQk/4by/0pkunvFhpWaqt35KlXb9FTJNHAyXDJH+WK/YlQwz5zk/OyG06ZaUYySk5tJ62y5X534eaMmSL91Zu9tteisn6ltOhFcvXUkxAj1Nnxmss9Y/l0UfOK0fnck0MPCCtGKRfEvSJFC2CMjKpE6CwKgkUBUAAAAKFQAKFQBQAqALWXFGgKMpYqUICwygqgLXTRhqUyQylhoQpUy32ROylHTI0IWQpkJvsynskNCFlGUm+yRX2SGhBUDIqbJigiqiNCKqRkjSM9itidDEqZcoF4AokVBQCpUogSKgomVAAAAAAAAAAAAAAAAAo0UAIAFABUqUAFQUAAqUAFSgAFQAAAAFAAEAAAuQAJSpYXAAqAAAAAAAD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90889"/>
              </p:ext>
            </p:extLst>
          </p:nvPr>
        </p:nvGraphicFramePr>
        <p:xfrm>
          <a:off x="149226" y="836708"/>
          <a:ext cx="8994776" cy="50405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53447"/>
                <a:gridCol w="559475"/>
                <a:gridCol w="608047"/>
                <a:gridCol w="523496"/>
                <a:gridCol w="534290"/>
                <a:gridCol w="554078"/>
                <a:gridCol w="554078"/>
                <a:gridCol w="554078"/>
                <a:gridCol w="572068"/>
                <a:gridCol w="825719"/>
                <a:gridCol w="622438"/>
                <a:gridCol w="791541"/>
                <a:gridCol w="748366"/>
                <a:gridCol w="593655"/>
              </a:tblGrid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Exportadores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Corea del Sur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107060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59706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66528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79388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81163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77266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75425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82522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72426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70998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897.886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Malasia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Taipéi Chino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Filipinas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11598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Singapur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48.834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Tailandia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18.341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Turquía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3.756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6104" y="404664"/>
            <a:ext cx="33712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C" alt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abla </a:t>
            </a:r>
            <a:r>
              <a:rPr lang="es-EC" altLang="es-ES" sz="1200" b="1" dirty="0" bmk="_Toc418509552"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s-EC" altLang="es-ES" sz="1200" b="1" i="0" u="none" strike="noStrike" cap="none" normalizeH="0" baseline="0" dirty="0" smtClean="0" bmk="_Toc41850955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Principales exportadores asiáticos</a:t>
            </a: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6817" y="5706834"/>
            <a:ext cx="608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n-US" altLang="es-E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(TRADE MAP- International Trade Center, 2015</a:t>
            </a:r>
            <a:r>
              <a:rPr lang="en-US" altLang="es-E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altLang="es-ES" sz="2800" dirty="0">
              <a:latin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532440" y="1772816"/>
            <a:ext cx="611560" cy="360040"/>
          </a:xfrm>
          <a:prstGeom prst="round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8532440" y="4077072"/>
            <a:ext cx="611560" cy="360040"/>
          </a:xfrm>
          <a:prstGeom prst="round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68128"/>
              </p:ext>
            </p:extLst>
          </p:nvPr>
        </p:nvGraphicFramePr>
        <p:xfrm>
          <a:off x="971600" y="781108"/>
          <a:ext cx="7416795" cy="53172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72265"/>
                <a:gridCol w="2472265"/>
                <a:gridCol w="2472265"/>
              </a:tblGrid>
              <a:tr h="18129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Operación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País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(miles de dólares)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97438">
                <a:tc rowSpan="10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Importaciones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Corea del Sur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287.471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Malasia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27.167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Taipéi Chino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126.366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Filipinas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35.935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12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India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29.592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China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16.696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Japón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364.039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Kazajstán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7.768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Tailandia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20.311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Turquía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9.562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Importaciones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924.907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rowSpan="10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Exportaciones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Corea del Sur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2.839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China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897.886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Japón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1.249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Malasia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2.923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Taipéi Chino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2.541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Filipinas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4.556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India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104.533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Singapur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48.834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Tailandia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18.341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Turquía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3.756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Exportaciones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1.087.458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  <a:tr h="188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Balanza Comercial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162.551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1807" marR="61807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7587" y="494763"/>
            <a:ext cx="51938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eorgia" pitchFamily="18" charset="0"/>
              </a:rPr>
              <a:t>Tabla 5. Balanza</a:t>
            </a:r>
            <a:r>
              <a:rPr kumimoji="0" lang="es-EC" alt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eorgia" pitchFamily="18" charset="0"/>
              </a:rPr>
              <a:t> comercial  de países </a:t>
            </a: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eorgia" pitchFamily="18" charset="0"/>
              </a:rPr>
              <a:t>asiáticos de calzado deportivo</a:t>
            </a:r>
            <a:endParaRPr kumimoji="0" lang="es-EC" alt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660232" y="5877272"/>
            <a:ext cx="1080120" cy="2880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53974"/>
              </p:ext>
            </p:extLst>
          </p:nvPr>
        </p:nvGraphicFramePr>
        <p:xfrm>
          <a:off x="179510" y="836716"/>
          <a:ext cx="8640961" cy="51125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28541"/>
                <a:gridCol w="102446"/>
                <a:gridCol w="1162630"/>
                <a:gridCol w="1307960"/>
                <a:gridCol w="1162630"/>
                <a:gridCol w="1162630"/>
                <a:gridCol w="1162630"/>
                <a:gridCol w="1451494"/>
              </a:tblGrid>
              <a:tr h="265689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Importaciones (miles de dólares)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Exportaciones (miles de dólares)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97067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PAÍS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FOB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CIF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FOB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Balanza comercial FOB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Panamá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353.76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12,544.80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12,697.86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(-)12,544.80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Perú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108.23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6,187.16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6,295.88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336.81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1,624.30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(-)4,562.86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China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44.24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481.10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504.61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(-)481.10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Vietnam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16.50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480.74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495.09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(-)480.74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Chile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484.86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(-)480.07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5097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EE.UU.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11.98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459.57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468.97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(-)459.57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Hong Kong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8.29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446.92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459.43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(-)446.92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4287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Indonesia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2.90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113.46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116.82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(-)</a:t>
                      </a:r>
                      <a:r>
                        <a:rPr lang="es-ES" sz="1100" dirty="0">
                          <a:effectLst/>
                        </a:rPr>
                        <a:t>113.46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6467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Colombia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4.18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38.63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39.90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(-)38.63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Bélgica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34.64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(-)33.36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Francia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26.37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26.98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(-)26.37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Holanda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20.94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21.46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(-)20.94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Camboya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13.32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13.76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(-)13.32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Brasil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10.63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(-)10.63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Singapur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1.91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N/A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N/A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(-)1.91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689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560.26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21,338.92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21,672.91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336.81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1,624.30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(-)19,714.62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476672"/>
            <a:ext cx="6533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1" i="0" u="none" strike="noStrike" cap="none" normalizeH="0" baseline="0" dirty="0" smtClean="0" bmk="_Toc41850955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Tabla 6. Balanza Comercial de calzado deportivo de Ecuador (periodo 2014-01/2014-12)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3591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altLang="es-E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s-ES" altLang="es-E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(BCE-Banco Central del Ecuador, 2015)</a:t>
            </a:r>
            <a:endParaRPr lang="es-ES" altLang="es-ES" dirty="0">
              <a:latin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7524328" y="5661248"/>
            <a:ext cx="1080120" cy="2880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90" y="5638130"/>
            <a:ext cx="1103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 redondeado"/>
          <p:cNvSpPr/>
          <p:nvPr/>
        </p:nvSpPr>
        <p:spPr>
          <a:xfrm>
            <a:off x="6228184" y="5648797"/>
            <a:ext cx="1080120" cy="2880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251520" y="1844824"/>
            <a:ext cx="460851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251520" y="2420888"/>
            <a:ext cx="460851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 redondeado"/>
          <p:cNvSpPr/>
          <p:nvPr/>
        </p:nvSpPr>
        <p:spPr>
          <a:xfrm>
            <a:off x="251520" y="2585262"/>
            <a:ext cx="460851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251520" y="3356992"/>
            <a:ext cx="4608512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 animBg="1"/>
      <p:bldP spid="20" grpId="1" animBg="1"/>
      <p:bldP spid="32" grpId="0" animBg="1"/>
      <p:bldP spid="32" grpId="1" animBg="1"/>
      <p:bldP spid="24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1 Título"/>
          <p:cNvSpPr>
            <a:spLocks noGrp="1"/>
          </p:cNvSpPr>
          <p:nvPr>
            <p:ph type="title"/>
          </p:nvPr>
        </p:nvSpPr>
        <p:spPr>
          <a:xfrm>
            <a:off x="1331640" y="702760"/>
            <a:ext cx="7667625" cy="44644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C" altLang="es-EC" sz="7200" b="1" dirty="0" smtClean="0">
                <a:latin typeface="Arial" pitchFamily="34" charset="0"/>
                <a:cs typeface="Arial" pitchFamily="34" charset="0"/>
              </a:rPr>
              <a:t>TRANSPORTE MARÍTIMO</a:t>
            </a:r>
            <a:endParaRPr lang="es-EC" altLang="es-EC" sz="8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Contenedor / container 20 pie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797509" cy="3149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Imagen" descr="Contenedor / container 40 pi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535830" cy="310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827584" y="1081450"/>
            <a:ext cx="76676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EC" sz="7200" b="1" dirty="0" smtClean="0">
                <a:latin typeface="Arial" pitchFamily="34" charset="0"/>
                <a:cs typeface="Arial" pitchFamily="34" charset="0"/>
              </a:rPr>
              <a:t>PALLET</a:t>
            </a:r>
            <a:endParaRPr lang="es-EC" altLang="es-EC" sz="8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http://unipalet.com/s/cc_images/cache_2420178121.png?t=132025047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78" y="143135"/>
            <a:ext cx="4752528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10 Imagen" descr="Contenedor De Zapatilla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898351"/>
            <a:ext cx="4426644" cy="2569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187624" y="1081450"/>
            <a:ext cx="76676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EC" sz="7200" b="1" dirty="0" smtClean="0">
                <a:latin typeface="Arial" pitchFamily="34" charset="0"/>
                <a:cs typeface="Arial" pitchFamily="34" charset="0"/>
              </a:rPr>
              <a:t>TÉRMINO DE NEGOCIACIÓN</a:t>
            </a:r>
            <a:endParaRPr lang="es-EC" altLang="es-EC" sz="8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http://www.logfor.com/imagenes/incoterms/CIF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443" y="1105521"/>
            <a:ext cx="6336703" cy="4801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412303" y="1105521"/>
            <a:ext cx="76676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EC" sz="7200" b="1" dirty="0" smtClean="0">
                <a:latin typeface="Arial" pitchFamily="34" charset="0"/>
                <a:cs typeface="Arial" pitchFamily="34" charset="0"/>
              </a:rPr>
              <a:t>CONTENEDOR</a:t>
            </a:r>
            <a:endParaRPr lang="es-EC" altLang="es-EC" sz="8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31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3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8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8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300"/>
                            </p:stCondLst>
                            <p:childTnLst>
                              <p:par>
                                <p:cTn id="6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7" grpId="1"/>
      <p:bldP spid="8" grpId="0"/>
      <p:bldP spid="8" grpId="1"/>
      <p:bldP spid="10" grpId="0"/>
      <p:bldP spid="10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12562"/>
              </p:ext>
            </p:extLst>
          </p:nvPr>
        </p:nvGraphicFramePr>
        <p:xfrm>
          <a:off x="467544" y="332656"/>
          <a:ext cx="8352927" cy="6408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795"/>
                <a:gridCol w="2432438"/>
                <a:gridCol w="3480694"/>
              </a:tblGrid>
              <a:tr h="431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origen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de descarga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transito aproximado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25-27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Yokohama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Kobe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Moji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46-48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Nagoya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40-42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Osaka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42-44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Yantian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32-34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Chiwan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29-31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Ningbo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Qingdao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38-40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Shanghái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Taiwán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Kaohsiung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33-35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Taiwán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Keelung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34-36 días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Tailandia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Bangkok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45-47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Manila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40-42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Nhava Sheva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50-53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  <a:tr h="332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Singapur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Singapur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36-38 días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9024" y="528526"/>
            <a:ext cx="8784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3600" b="1" dirty="0" smtClean="0" bmk="_Toc418509636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Tiempo </a:t>
            </a:r>
            <a:r>
              <a:rPr lang="es-ES" altLang="es-ES" sz="3600" b="1" dirty="0" bmk="_Toc418509636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de tránsito desde Ecuador a puertos en Asia</a:t>
            </a:r>
            <a:endParaRPr lang="es-ES" altLang="es-E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99592" y="692696"/>
            <a:ext cx="1728192" cy="61667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3347864" y="665595"/>
            <a:ext cx="1728192" cy="61667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6300192" y="693730"/>
            <a:ext cx="1728192" cy="61667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179512" y="404813"/>
            <a:ext cx="8784976" cy="828675"/>
          </a:xfrm>
        </p:spPr>
        <p:txBody>
          <a:bodyPr/>
          <a:lstStyle/>
          <a:p>
            <a:pPr eaLnBrk="1" hangingPunct="1"/>
            <a:r>
              <a:rPr lang="es-EC" alt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Principales empresas importadoras</a:t>
            </a:r>
            <a:endParaRPr lang="es-EC" altLang="es-EC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32314"/>
              </p:ext>
            </p:extLst>
          </p:nvPr>
        </p:nvGraphicFramePr>
        <p:xfrm>
          <a:off x="539552" y="1412766"/>
          <a:ext cx="7992888" cy="460852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763145"/>
                <a:gridCol w="2229743"/>
              </a:tblGrid>
              <a:tr h="2227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Importador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Marca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Comercial EATEX C. A.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Urban Fly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Dafitsa</a:t>
                      </a:r>
                      <a:r>
                        <a:rPr lang="es-ES" sz="1400" dirty="0">
                          <a:effectLst/>
                        </a:rPr>
                        <a:t> S. A.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Clarks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Dantosky</a:t>
                      </a:r>
                      <a:r>
                        <a:rPr lang="es-ES" sz="1400" dirty="0">
                          <a:effectLst/>
                        </a:rPr>
                        <a:t> S. A.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Nike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Deportes y recreación </a:t>
                      </a:r>
                      <a:r>
                        <a:rPr lang="es-ES" sz="1400" dirty="0" err="1">
                          <a:effectLst/>
                        </a:rPr>
                        <a:t>Ficchur</a:t>
                      </a:r>
                      <a:r>
                        <a:rPr lang="es-ES" sz="1400" dirty="0">
                          <a:effectLst/>
                        </a:rPr>
                        <a:t> CIA. Ltda.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Asics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Domínguez Jorge Enrique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Asics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Exploración extrema Ecuador Exploecunor S. 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TNF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Global AtlaSport  CIA. Ltda.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Reebok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Importaciones Kao CIA. Ltda.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Lotto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Importadora Comercial Sucre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Sin marca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Mildeportes S. 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Puma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Mundo deportivo Medeport S. 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Adidas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Ordoñez Alvarado Efraín Fernando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Skechers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Pérez Moya Silvana del Carmen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Supra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Pérez Rodríguez Magali patricia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Nike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Phridda s.a.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Cobra, RBK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Planeta Sport S. A. Activewear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Under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err="1">
                          <a:effectLst/>
                        </a:rPr>
                        <a:t>Armour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Salinas Castro Luis Alfonso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Adidas </a:t>
                      </a:r>
                      <a:r>
                        <a:rPr lang="es-ES" sz="1400" dirty="0" err="1">
                          <a:effectLst/>
                        </a:rPr>
                        <a:t>Levis</a:t>
                      </a:r>
                      <a:r>
                        <a:rPr lang="es-ES" sz="1400" dirty="0">
                          <a:effectLst/>
                        </a:rPr>
                        <a:t>, </a:t>
                      </a:r>
                      <a:r>
                        <a:rPr lang="es-ES" sz="1400" dirty="0" err="1">
                          <a:effectLst/>
                        </a:rPr>
                        <a:t>Vans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Superdeporte s.a.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Avia</a:t>
                      </a:r>
                      <a:r>
                        <a:rPr lang="es-ES" sz="1400" dirty="0">
                          <a:effectLst/>
                        </a:rPr>
                        <a:t> , astro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Vargas Leonor Marlene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Puma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732240" y="1628800"/>
            <a:ext cx="1440160" cy="4392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020272" y="1628800"/>
            <a:ext cx="936104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7039130" y="2780928"/>
            <a:ext cx="78370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7060468" y="4365104"/>
            <a:ext cx="78370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3" grpId="0" animBg="1"/>
      <p:bldP spid="4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395536" y="428625"/>
            <a:ext cx="8200777" cy="984151"/>
          </a:xfrm>
        </p:spPr>
        <p:txBody>
          <a:bodyPr/>
          <a:lstStyle/>
          <a:p>
            <a:pPr eaLnBrk="1" hangingPunct="1"/>
            <a:r>
              <a:rPr lang="es-EC" alt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Motivos de Importación y Exportación</a:t>
            </a:r>
            <a:endParaRPr lang="es-EC" alt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81687"/>
              </p:ext>
            </p:extLst>
          </p:nvPr>
        </p:nvGraphicFramePr>
        <p:xfrm>
          <a:off x="899592" y="1556792"/>
          <a:ext cx="7372953" cy="397715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57651"/>
                <a:gridCol w="2457651"/>
                <a:gridCol w="2457651"/>
              </a:tblGrid>
              <a:tr h="1176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Operación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Motivos</a:t>
                      </a:r>
                      <a:endParaRPr lang="es-ES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Calificación de factores (1-5)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Importación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Precio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2,84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Calidad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3,58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Modelos Estilos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3,47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7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Facilidades de importación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1,74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19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Marca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3,37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Exportación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Costos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4,00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Conocimiento Mercado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4,67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49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Modelos y estilos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1,67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7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Facilidades exportación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3,33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9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Nivel Económico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1,33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403648" y="3212976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95936" y="2950593"/>
            <a:ext cx="3456384" cy="262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995936" y="3212976"/>
            <a:ext cx="3312368" cy="2835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3491880" y="2708920"/>
            <a:ext cx="208823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4053164" y="3789040"/>
            <a:ext cx="3255139" cy="262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4016681" y="2730768"/>
            <a:ext cx="3291623" cy="241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547664" y="4653136"/>
            <a:ext cx="1080120" cy="36004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3455876" y="4142950"/>
            <a:ext cx="2196244" cy="130227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3707904" y="4142950"/>
            <a:ext cx="3744416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7" grpId="0" animBg="1"/>
      <p:bldP spid="10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25043" y="476672"/>
            <a:ext cx="9144000" cy="792088"/>
          </a:xfrm>
        </p:spPr>
        <p:txBody>
          <a:bodyPr/>
          <a:lstStyle/>
          <a:p>
            <a:r>
              <a:rPr lang="es-EC" sz="2800" b="1" dirty="0"/>
              <a:t>Perspectiva de las empresas importadoras encuestadas sobre el nivel de montos del comercio internacional por país </a:t>
            </a:r>
            <a:endParaRPr lang="es-ES" sz="28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94400"/>
              </p:ext>
            </p:extLst>
          </p:nvPr>
        </p:nvGraphicFramePr>
        <p:xfrm>
          <a:off x="1" y="1"/>
          <a:ext cx="9036496" cy="6931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928"/>
                <a:gridCol w="1290928"/>
                <a:gridCol w="1290928"/>
                <a:gridCol w="1290928"/>
                <a:gridCol w="1290928"/>
                <a:gridCol w="1290928"/>
                <a:gridCol w="1290928"/>
              </a:tblGrid>
              <a:tr h="18787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33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aumentado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ha cambiado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disminuido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84,62%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85,71%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Camboya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Corea del Sur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Taiwán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66,67%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Panamá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EEUU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233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187875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NS_NA_NR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187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18787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Total/ parcial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  <a:tr h="37574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Porcentaje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68,89%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11,11%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51019" marR="51019" marT="0" marB="0" anchor="ctr"/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691680" y="620688"/>
            <a:ext cx="5040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4283968" y="593068"/>
            <a:ext cx="5040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4031940" y="800708"/>
            <a:ext cx="90010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107504" y="5733256"/>
            <a:ext cx="871296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1547664" y="6525344"/>
            <a:ext cx="7488832" cy="332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2843808" y="620688"/>
            <a:ext cx="64807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1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3" grpId="0" animBg="1"/>
      <p:bldP spid="19" grpId="0" animBg="1"/>
      <p:bldP spid="20" grpId="0" animBg="1"/>
      <p:bldP spid="4" grpId="0" animBg="1"/>
      <p:bldP spid="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0" y="504825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2800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2800" b="1" dirty="0" smtClean="0">
                <a:solidFill>
                  <a:srgbClr val="006600"/>
                </a:solidFill>
                <a:latin typeface="Arial" pitchFamily="34" charset="0"/>
              </a:rPr>
              <a:t>CAPÍTULO </a:t>
            </a:r>
            <a:r>
              <a:rPr lang="es-EC" altLang="es-ES" sz="2800" b="1" dirty="0">
                <a:solidFill>
                  <a:srgbClr val="006600"/>
                </a:solidFill>
                <a:latin typeface="Arial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2800" dirty="0" smtClean="0">
                <a:solidFill>
                  <a:srgbClr val="006600"/>
                </a:solidFill>
                <a:latin typeface="Arial" pitchFamily="34" charset="0"/>
              </a:rPr>
              <a:t>Marco Teórico.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2800" dirty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0"/>
            <a:ext cx="914474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1 Título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73355" cy="1214438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 de origen de las importaciones por distrito aduanero de ingreso y conocimiento sobre inteligencia de negocio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24013" y="100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99792" y="692696"/>
            <a:ext cx="4104456" cy="5407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7668344" y="692696"/>
            <a:ext cx="656456" cy="38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7020272" y="692696"/>
            <a:ext cx="648072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555776" y="6525344"/>
            <a:ext cx="4248472" cy="332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8487544" y="6136952"/>
            <a:ext cx="656456" cy="38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74799"/>
              </p:ext>
            </p:extLst>
          </p:nvPr>
        </p:nvGraphicFramePr>
        <p:xfrm>
          <a:off x="0" y="1"/>
          <a:ext cx="9144000" cy="6857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016"/>
                <a:gridCol w="1174090"/>
                <a:gridCol w="1066190"/>
                <a:gridCol w="1066190"/>
                <a:gridCol w="1208838"/>
                <a:gridCol w="1208838"/>
                <a:gridCol w="689457"/>
                <a:gridCol w="689457"/>
                <a:gridCol w="769924"/>
              </a:tblGrid>
              <a:tr h="5388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Aduanero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Sabe Inteligencia de Negocio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69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Huaquillas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Camboya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1237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</a:t>
                      </a:r>
                      <a:endParaRPr lang="es-E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Kong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30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Corea del</a:t>
                      </a:r>
                      <a:endParaRPr lang="es-E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Taiwán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Panamá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EEUU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234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País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Recuento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19/42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  <a:tr h="3816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del total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Georgia"/>
                        <a:cs typeface="Arial" panose="020B0604020202020204" pitchFamily="34" charset="0"/>
                      </a:endParaRPr>
                    </a:p>
                  </a:txBody>
                  <a:tcPr marL="49131" marR="49131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3" grpId="1"/>
      <p:bldP spid="4" grpId="0" animBg="1"/>
      <p:bldP spid="4" grpId="1" animBg="1"/>
      <p:bldP spid="8" grpId="0" animBg="1"/>
      <p:bldP spid="8" grpId="1" animBg="1"/>
      <p:bldP spid="5" grpId="0" animBg="1"/>
      <p:bldP spid="6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>
          <a:xfrm>
            <a:off x="928688" y="369888"/>
            <a:ext cx="7667625" cy="755650"/>
          </a:xfrm>
        </p:spPr>
        <p:txBody>
          <a:bodyPr/>
          <a:lstStyle/>
          <a:p>
            <a:pPr eaLnBrk="1" hangingPunct="1"/>
            <a:r>
              <a:rPr lang="es-EC" alt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MATEMÁTICO</a:t>
            </a:r>
            <a:endParaRPr lang="es-EC" altLang="es-EC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23149"/>
              </p:ext>
            </p:extLst>
          </p:nvPr>
        </p:nvGraphicFramePr>
        <p:xfrm>
          <a:off x="1043606" y="1268759"/>
          <a:ext cx="7560841" cy="482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457"/>
                <a:gridCol w="121830"/>
                <a:gridCol w="2756920"/>
                <a:gridCol w="828634"/>
              </a:tblGrid>
              <a:tr h="554703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otorgado/Calificación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434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 Comerciales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19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Comercial Ecuador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4703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de transporte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19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Motivos importación y exportación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19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Montos de flujo comercial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19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de Empresas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199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Aduanero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4703">
                <a:tc gridSpan="2"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Trámites importación y exportación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7,14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5796136" y="2348880"/>
            <a:ext cx="10801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796136" y="3429000"/>
            <a:ext cx="10801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874851" y="5589240"/>
            <a:ext cx="10801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5796136" y="2924944"/>
            <a:ext cx="10801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259632" y="1299825"/>
            <a:ext cx="76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El modelo matemático de la inteligencia de negocios en función del comercio internacional de calzado deportivo entre Ecuador y Asia corresponde a: </a:t>
            </a:r>
            <a:endParaRPr lang="es-ES" dirty="0">
              <a:latin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</a:rPr>
              <a:t>Y= A +BX1+CX2+DX3+EX4+FX5+GX6+HX7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Dónde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Y= Comercio Internacional 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A= 8,18 = Política comercial entre Ecuador y Asia de calzado deportivo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B= 6,00 = Relaciones comerciales entre Ecuador y Asia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C= 3,45 = Montos del comercio internacional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D= 4,18 = Empresas importadoras y exportadoras en el Ecuador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E= 7,00 = Motivos para importar o exportar calzado deportivo entre Ecuador y Asia  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F= 6,95 = Medio de transporte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G= 2,68 = Distrito aduanero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H= 7,14 = Requisitos o trámites para importar/exportar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259632" y="2924944"/>
            <a:ext cx="100811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1259632" y="5187102"/>
            <a:ext cx="100811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1273206" y="4077072"/>
            <a:ext cx="100811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1257469" y="4653136"/>
            <a:ext cx="100811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8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CuadroTexto"/>
          <p:cNvSpPr txBox="1">
            <a:spLocks noChangeArrowheads="1"/>
          </p:cNvSpPr>
          <p:nvPr/>
        </p:nvSpPr>
        <p:spPr bwMode="auto">
          <a:xfrm>
            <a:off x="0" y="504825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2800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CAPÍTULO </a:t>
            </a:r>
            <a:r>
              <a:rPr lang="es-ES" altLang="es-ES" sz="2800" b="1" dirty="0">
                <a:solidFill>
                  <a:srgbClr val="006600"/>
                </a:solidFill>
                <a:latin typeface="Arial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006600"/>
                </a:solidFill>
                <a:latin typeface="Arial" pitchFamily="34" charset="0"/>
              </a:rPr>
              <a:t>DISCUSIÓN</a:t>
            </a: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" name="AutoShape 2" descr="data:image/jpeg;base64,/9j/4AAQSkZJRgABAQAAAQABAAD/2wCEAAkGBxQSEBQUEBAQFBQUEBUUEBAQDxQPEBUQFRQWFxYRFBQYHCggGBolGxQUITEhJSkrLi4uFx8zODMsNygtLisBCgoKDg0OGhAQGiwkHyQsLCwsLCwsLCwsLCwsLCwsLCwsLCwsLCwsLCwsLCwsLCwsLCwsLCwsLCwsLCwsLCwrLP/AABEIAOAA4QMBEQACEQEDEQH/xAAbAAABBQEBAAAAAAAAAAAAAAAAAQIEBQYHA//EAEIQAAEDAgMEBgcFBQkBAQAAAAEAAgMEEQUSIQYxQVETImFxkbEHMjNygaHBFCNCUtFiY+Hw8SRDU3OCkqKywjQW/8QAGgEBAAIDAQAAAAAAAAAAAAAAAAEEAgMFBv/EAC0RAAICAQQBBAIBBAIDAAAAAAABAgMRBBIhMQUTIjJBUWFxFCNCgTOhFVJT/9oADAMBAAIRAxEAPwDuKAa51t6fwP2ZnEtoXl/RUjMzuLiLgfD9VfhpIxjuteEc+eqlN4qPFsGIO1MwHZZn6LJy00eEskKvUvnJ6CWuZvLXjtaP/Kx26eXXBlnUQ7PaLaRzdJqd7e1hzDwWMtInzGWSVqpL5R/2WtFi8MvqSC/5T1XeBVedE4do3wvhPpk5ajehUAIAQAgBACAEAIAQAgEQAShBDrcUhhF5po4/feG+ahySNsKLLOk2Z+r9IlCzRsrpDyijc8f7rW+a1+rEuR8ZqH2sfyQH+kTN7DD6uTkS3ID5rH1v0bl4pL52JHmdsMQd7PCCOWeYn/yFHqy+lk2Lx+kXd/8A0eZ2uxNvrYUCP2ZTfyKerP8A9Sf6DR//AG/6PWk9JcbXBtZSz05/MWmRnkD8lKu/JjPw82s1SUkbahrY5mB8T2vY4dVzTcLcpJ9HJsqlXLbNYZICkwFQAgKraOpyQEjibeZ+is6WG6xFXVz21sg7G0gEHSEdaQlxPG19Ft11mZ7fpGrQVpQyzRWVEvhZAeclO13rNB7xdSpNdEOKfZV1uz8T9wyngQt8NTOPfJXnpYS64ZCbPPSnr3ki573NHYfoVtca7VmPDNGbKnz0aGmqGvaHMIIO4hU5RcXhl2E1JZR6qDMEAIAQAgBACAEAiAqtoMeipI88pJJNo426yPd+VoWMpqJv0+mnfLEF/Jl2xYjX6uk+xwncyP2xb+07h8Fq98/4OjnS6b63P/om0Po8pWnNK10z+LpXF1z2qfSX2aZ+UtfEOF+jQUuCU8fqQRt7mhZquKKs9VdP5SZNbC0bmgdwWWEaXKT+x4CkxAhAQ8RwuKdhZLGx4I3OaCocU+zbVqLKpZi2c5pY3YPiTIw4mkqnZQHG4Y86D43I7wexV/hP9HdnjXaZz/zidSaVZPOIVCQQFBtkPuB7/wD5crvj/wDlKHkP+NHvso7+yR+79Vq1SxazdpHmtFwq5ZBAIgBBgZLEHAggEHeCpi8PKIksrDKHCCYKl8BPVeM8V/mP55K1bidamU6s12uDNCFULoqAQlRlAaZRxI8QsXZFfZGUJ07fzN8QnqR/JG5DhIOY8VKnF/ZOULdTkkLqQI4/z2KH0MZ4Rhtm6f7dVy1k3WjY8x0rDq0NabZ7cyRdaIrdLP0dfUWPTVKqPD+2bkNVjro5GfsWyAVACAEAIBEBgfTDCPsbJPxRzsLTxF7hV710drwkv70ofTRtsOlzRRuP4o2nxF1vXRybo7bJL9klSawQFZtFBnp3gbwMw+Gv0VjTS22JlbVQ3VsrdiKi8LozvY8i37J1B81v18MTz+TRoJ5jg0qoHQEQAgEugBCSgx4ZaimeN/SFp7jb+PirdHuhKJR1PtnGSNAFTRdK3HcUEDAQ3M97ssTBvc8/RaNRd6ceO/o12T28IrWYPUTdapqHtv8A3UPUaOwuGpWhUTtSdr/0jSqpT+R6t2Sp/wATZHdrpHO+q2LRV/gyWmh+B/8A+Tpf8L/kf1U/0df4J/p4fgY7ZOn/AAiRva2Vw+qxejh9Noj+nh+0NOAyx609XK3k2Q9K3u1Uf0018ZEejJfGR64di7xIIapoZIfZvb7OS3LkexTVfJPbMyhY87ZlhjEpbTzOG9sLyO8NKty6LdKzZFftFJ6OI7YdB2tzHvOq11dFzynOokjThbTnioAQAgBACALoDAel+W9LFCPWlqGNaO4/xC0X/R2vCx/uyn+Ezb0EeWJjfysaPALdHo5Nst02/wBkhSawQDXNuLHjvTPPBDWVhmLqYnUVT0gBMbtHW/IT5hdZSWoq2vs5Moui3K6NdS1LXtDmEEEXBC5c65Qe1nUrsjNbke11ibBLoAQAhDKDaA5pado39KD8BZWqViEmU9U/fFI0Kq/ZcRnKvr4pE07o6Zz2+85+W/gFSniV6yVp82o0QVz7LIqkAgBAJdAUe10F6Zzx60dpGHiC0qnq4+3caL1mOSxeBNTkcJISPg9v8VZi90TfTLlP+DOejSqvRiJ2j4Xuje3iC0nRY1dYOl5SP9zeumsmvC2nNFQAgBACACgIeJYhHBGZJnta1ouS42USkkbKqZ2y2wRgcDifiteKyRhbTQaUzXaZ3cX2WiKc5bn9HbvlDRaf0YvM32dJarBwBUAIAQHhV0rZG5Xi4WcLJQeYmuyuM1iRmpMMnpXF1Mc7L3MR+nJXlbXd8+yg6rKfj0T8P2hjecr7xv8AyP6uvYVos0zjyuUWYapS4fBaGYDiqyWSy3g831jBve0f6gslXJ/TMfUj+UQavHom7nBx4Buq3x00330aJ6qC47Z5YVSPkl6eVpbYfdMOh1HrEcEtnGEdkTCuMrJb5Iv1URdM5jZ6Gsp5z6rg6F54AuOZhPxuqN3stjNla17JqRoGuV5NNZRY/Y66kkEAIBLoCl2rqA2meBq54yMaN5c42ACqaqa9PD7/AAab2lHBaUUGSNjfysa3wFlvqWI4NkVhGPxygmoql1ZSMMkcmtVA3V19PvGDjuWLjtllHY091eor9G14a6Zc4LtbTVIGSVod+KN5DHg8RYrKNifDK1+gtq+sr9F6H33EfArZ30UmsdjroBjpQNS4AdpsobSJUZN4SKnEdqaSD2tTEP2Q8Od4BY+pEtV6K+fUWZufb98xyYdRzTncJHMLIh23Wt2vpIvx8Wq1uvml+vsZS7G1FW8S4rNmA1bSxkiIe9zRQb+Qn5CqlbNPH/ZvKaBrGBrGhrQLBoFgB3LckksI485SnLdJ8noApMRUAIAQCFBgLKMAxu2FhPFuG4nQb8w1XW0OZVtHI1uI2JjqGi+2SyOe94Y0hrcrrXP9FhZZ6MUklkzrr9aT54LRmysA353e88rQ9bb9YLC0Vf7LClwqGP1ImA87XPiVolbOXbN8aYR6RMstWDaKpBHrqNkzHMkF2uFiPqORWE4KawzGUVLhlAz7TSdXKamEeq5p+/a3kQdHKnH1ae1lFf3Vv8om0W0UEjg3MWPJt0cjTG6/Kx3rbDVwljPBtVqfBPnro2evIxvvOAW6VsIvDZlKyKK+baamb/fsJ5M65+S0vV1/kwd9a+yOcefJpTU0r+T5B0UffrqVg9S5cQiYeu3wke1Bg7zIJqp4fIPZsaPuo+4Hee1TXp3KXqWGUKnnMi9Vw3jXNug66KLGNj6SpOaSEB/+JH92/wARvWDriy3TrrqlhPj9mRrMOkw+tpY4qyofHM9wdHK/MA1ov9fktTi4PhnTrthqqpOUFlEqrxKqrqySCinEMUItJNkzkybyG925Nzm8IxhTTpqFZast/RJb6O+kN6qvq5ebRJkb4b1kqvyzS/KbViuCRa4fsJQxEEUzHEfil+9N+fWWXpRNFnk9TNY3Y/g0MMDWizWtaOTQAPALNJIoyk5PMnkfZSQKEAIAQAgBACAEBk9sqCSRzHRsc6zbHKL63C6WhujCL3M5euplOSwi6wGh6GBrT629/vHeqWon6k2y5pq9kOSxWosIVACAEAIBpCjkGY22kbG2F5A6s4JNtbAErn6z2JS4KmpxHEh2B4O2VpnqY2ukldmAeM2Vn4Wi/YsqKFNbpk017lmRfQ0cbPUjY33WgK2q4LpG9Qiuke9lnj8GYtlP8jkVACAQoQ+jmXpUq3R1dIYxd2SURjnI7K0earX5+j0Ph4wdc9zNXsRgf2Wla13tH9eU8S52pv4rbXHas/ZzvIan1beOkaILYUBUAIAQAgBACAEAIAQAgGPcALncESbeEYyaSyzM4ptUGEhgGnErp0+PcllnOu16i8I8aDa/MbPAt2b1lb41xWUa6vI5eGaqCYPaHNNwVy5RcHhnUjNTWUeqgzBACAEBDxHDo5wBK0ODXBwBJHWG7ctU642fIwnCMuyPVY3FGcpdr2LRPWV1vBrd8I8EukrGSC7Ddb67o2LKNkbIz6JC2mYqAEAIDznlDWlzjYAXJKhvBMYuTwjA49tpF0gyxscWHqueA5wPMclXnajvaXxVmMN9kjBtvGyODZAO8KYXL7MNR4iUMuLNvFIHAFpuDuK3p5OJKLi8MepIBACAEAIAQAgBACAEBV7QyFsDrKxpUnYslXVPEDkeKznMV6yqKweYsmyNR1BzBZzisGEJcnUtiaoujIO7eF5jyEEp8HofHTbTRp1zzpggBACAjV7iI3Eb8pstNzex4MLH7WckxSd3SHU715W5vdycGyTzyanYWZxfbW1tV0fGyluLmik9xul3zqioAQCFAZbb+rLKaw4k3+AWi54R0/F1qVvJw3Eaklx1VBs9zXBYPTCqh2Ya8Uj2YWwWGd42KnL6VubgbBdKr4nhfIxUbng0C2FAEAIAQAgBACAEAIAQEaup+kjLTxHzWdU9ksmq6G+ODkm1dGYJLPaQDx4L0+kvjOK5PM6qqUJdEHDqcPPVIPmtt1yiuWaqq3I6rsrhphiu4WJAsOQ7V5nVW+pI9HoqXXHLLxVi6KgBABQHhUVDGjruaBxzGy1Ssgl7mYSnFdnNNoaWEzZoKuKxPWZIyR4HuljSuNdVRJ53nLtqrbymabZqopoWf/QxzjvOUsaOwA6q1pXTX/kWaHXWuzTU9Q14uxwcOYN10YWRn8WXIyUlweyzMgQCICl2qwr7RAWt9ZtyBzBGrfLwWm6DaLWkudNmTheNYeInEPNiDax0d3WXPaaPc6a9WRTTJOx+FuqZLRsJA48FlXFtmvXamFUG8neMIoBDC1g4DXvXSgsI8NqLXbNyJyyNIIAQAgBACAEAIAQCXQZIM+KRtNi4fBbo6ecvorz1MY/Zlcf2mjkvH9i6cfvC1rPHer9OgsS3bsFC7XQb27ckPAaiKE5hQwRHgWPMjvEhZ2aWb7lk1QvguduDRRbSXOrNOwqtLQ4XZajrsvGC/glDmhw3EKjJYeDoQluWT0UGQIDxqpcrHOPAXWu2W2DZhZLbFs4/jOLOlkLnPOUvytGttdAvLWznZJ4ZwrLJTl+iOx5VbLNWWz1Y4qVlvsnk1+wdXeRzQTbUHlmadbLs+Nm1Lazo6OfOGbm67h0xUA1zrAk7gLlG8LI74MxW7XNa4hjLgcSd6ru/8HTp8a5Ry2ZraHFoqgXfRU0jv3wPmBda5WJ/Rfq0E4dTaEwDbJlPaN1DDCy/rU8gIHaQQD81MbUn0NR4qc1lTydCw7Eo5mgxvDrqzGal0cO3TzqeJImrI0ggBACAEAIAQAgBAVm0NSWU7iDYnQHvW/Sw32FbVT2QOYYtXEDQ6lenpqXeDzds2/sh073NAJOp4Hee5LGs4MY/kuqWXMFWZvTJcRWuXRsRtdnH3pmHnm/7OXCt+bO5pXmBaLWWBCgKLbKq6OkfzIsPiqHkJ7a2irq5bazlNRRF0bX/AIWSNJ7XHQBcWiLVcpHKhH2Nj4lRNCJdKOsO9bK1mWDZEm7C1RZU5XaHpntPxJt5hdGiWy5FmiWLEdYC9CujsiqQRMW9hL/kv/6FYTftZlH5I5jNqLjtHxGioRZ6ih+1IhT6C6kuRMriU+cOLTuNjbesGy7Tjpl5sFizmktzHqm4WdcmmVfJaaMoNpHbqWTMxrubQV0E8o8RNbZNHspMQQAgBACAEAIAQGf2yfaADm7yCvePWbCh5B+w5dXdaUDkvTR4gecksyIlfJ/aQ0f3bGj/AFONz8rLRXy2zZZxFIv8NOnxWia5NkeixJsx55Md5LVL8G36NnstIDTgDgT4HX6riamOJna0ck6y5WktiIDF+kme0UbOb9e4BcXykm8RRztfLjBTYpR9HhsVxYvlzHnbQD5D5rGcNmmwzVOG2nBm4VxDnonUnrDvW2vtGyPaJ+L0RpqtkoHUkyPDuGawuPkujfU4zjMtWwanGR1CF4c0EHeLrvQluimdaLykz1WZkV20EuWmlJ/IR/u0+q1XfE3UR3WRX7OX0EueIn968fNUYnqFHbNoiYs60Z7lmyxWY7D33kkb+Zl/i0/oStS5Rcn7bIk3Z+TJUHuSHZs1C3QR3rZaoz0sZ7LeC6VbzE8JrYbbmWyzKgIAQAgBACAEAIDLbcydRg7Sfkun41e5s5nkXwkc4jGac94Hiu/PiBwVzMp2SZp5Xc5TbuGg+QWvTrhmV76NThnFaZ9myBPrDaCY8onn5LR/kjbL4svvR1V5oiOwEfC4/Rc/yNe2SaOh42zKwbJc46whQGP2iPT1jKax3BxdYGzdb7+5cnUf3L1DBQuW+1RGekbSCMDg4eA/onkvbWkY674pGDhC89/By494JVPvC2R7RlHs3uNYc6ahjyMDnNjbZpF7iw0HavR21uylY7OtZBzrWC5wOEsp42ublIYLt5HirVEXGGGWKk4xwT7rcbTLekWr6OjPafkAdPGy0ah4idHxdW+9Z+jnOyjr0lzxmk8wqcD0Vqxawxo9QrJmypcmLonWqo+15ae51wtcS3qeHGSJ8Iy1HwPyU9M2rmvJ2r0cz5qUjk8/MAq9T0eM8tHF2TVrccsEAIAQAgBACAEYMZty/rsHJvmf4LseMXbOP5J84MJQ+2ceR8hddi34nHr+RR0zbOPa66zp4iYWPLNZhfFVLOyxAsahoMMgO4xuB7iFXkuTd9FbsptE2jkLXNc5trXaNVOs03qQTyRpNT6c+TrdPLnY1wBAc0EAix1HFcCS2to9JCW6KY8rEyPPoG5s2UZrWzW61uV1iorOcGLis5Mb6R39Ro7VxvKy+jna9mb2ew/pn5ewnwBK5+jpU5lTT17mV1O4h1jvDrHvBWu6O2eF+TCXE8I65gT708Z/YC9NpXmpHcoeYInqwujaNKn6IazwcX9IW0lTJJ0M1OYWNcQLm+Zt/WB7gqF023hnr/F6OqMd8Hli4E0NpWho0zut27rnxWuODZZHFjbI+MnqFSzdSYkG0zDylaf+QWtdl3ULMUW1SLVR7z5qZdkweajrPouk+6kHJwPyV2h8HlfNR98WblWDhggBACAEAIAQAUYMJtqbzdzR9V3PGrEDh695mY6nZkLiTq42A79LrqWco5cOGVU7bSkdq2Q+Jql8jR4WFUt7LVZbwszAt5tI8Qq1jxyWIrPA7ZrZieGsDpIxk3l1wRu3BV9RrIzq2o26XRTjbuZ0QLjo7wqAEBz70jyddg/ncvP+UfuwcnXv3YH+j2G73nkzzP8AArLxUMtmWhjlszOLx9HVyt/eEjuOqp61bbWU71ixnSdkZL0rOy4Xc8fLNR19K81l2rxZGoODFbfbHPrpInRyMaGCzs177+FlWuo3vg63jfIx0md32Z+pw77MBDmDsmhIFrk6qvt2+06tN7u9/wCSjxodRGXqezGxwl0thzJ5aDW60Z5OjaswLaT7yRsgI1GveszUuK2dO9Fr/ajsaVc0/wBnmvNr4s6ArJ58VACAEAIAQAgEKMGC2yaRM4kaZQR3WXc8fKLhtOF5CMt+TMUcJfEZHAaO0uOPBdCdiUsHPjBuOSpq2fe35kKzD4leXZf4cQ1pc4gAC5J5AKha/cW4fEnUVSC67Toq18Wos3UtOSOls3LhfZ6KD9qHKMmQXTIEumSMnN/SG779vd9F53yXMzj61+8s/R4fadzfMq14p9m/QPszm2jMtc/tAKp+Qj/cKuqWLGbPYOW9ORyf9Auj4uX9vBf0L9hprrp5LmRUJEQHLdsarLUSE/4hVC35Hp/GRzUZ6unbLDnZuvY8w4bwf54rHJ0K8xltMnC09Np+ZaMcnVk/YWdU0gxkcTY8lmsmhNf5M6V6MKV4dI8tIblsCRYE3G5XaE0eZ8zZBpRizoSsnnxUJBACAEAIAQAgI1ZQxytyyMDh2rZC2UHmLNdlUbPkjKbVYfHBAxkTcrcxJG/XTeV0dFZK2eZs5esqjVDETn1VrIF318ThvsmYoS2k0/E9t/dGp+iovmZZ/wAD2wF/ko1S9rI08vcdcp3XY082jyXmpcSZ6iD9iHOcsTI83SqGGeMlTZY5McmA24BfI1zRfW3yXA16blk5OrTcsj9j67oi/NxaL9lj/FbvHS2s2aJ4fJWbVVDZqkOY4bsp14hY6+O6WTDVrMsmk2Kq2xtc0yNJJBtrdbfHyUVjJt0k0lg2MU4PFdhPJ0k0z2D1OTIddTkHGfSBJ99L/mP8yFzrn7j13iF/bRm9mnF0dQw7rhw8j9FhHkvXLFmSvtaZYvsvd1nS/RvRxTOeJY2PygObnaHWPMXVuhJ9nnPMWTrS2vB02KINFmgADcALBW8YPMybfY9SQCAEAIAQAgBACAEBktvD1Yx3/RdTxq9zOV5J8HN5far0H+JwWuSxxVl6do7CfJUYfM3y+BHwCTULZqV7TCh4Z2DDnXhZ7g8l5exYkz1FPMESCsDceLwoZBDqIrrHaY4M/X4RIc3RuGv59bHmCqeo03qLgr20OfRVUmzk7b5ntsbXAJN7KtRpJ1yy2aatNKEstkuXZaN+rgQebTYq9OmM1hlmVUZ9krD9mmRkEF5seLv0WqvR11vcuzGGnjF5RfQssrZYJLCVJkerXKfoldnFdu5ryv7XuPiSudb2e28VHFaKnZQet+0HD+fBYwN+q4lkgVrbTBGuS5XzA6P6LpLVDhzjKs0Pk895xZrT/B1EFXMnlxUyAUgEAIAQAgEuhAXQjI0uU4GTI7dn2fx+i6vjFyzleRfBzw+1XefxOJ9lvWtvE3usqEX7ze17SmwZ9n/FWbllGit8nX8ElvAzut4FeYvjibPU6Z5rROutBYEJWJB5uCAYWqME4ELEwRgTIhOBwamBgcGpgYFQCPfYE8hdH0ZwWZJHCdsJrvPaT8yVzrOz3fj44h/oTZlvq9xPiCsYEal5ZX4sPvR3qWXafgbn0bPtVD3HeS309nD8xHNLOrB6uHlcDw5CMChykYFBQxFugBSBt1JhkQuU4IyML0wMjDIpwRky22hu1nx+i6fju2czyHRz5/tV3WvacX7LqY/cjsXP6mWf8TO0z8sx71da3RKi4Z0/ZetHR5b67wOzivO6ytqWT0GitW3DLzpVSwdHIdKoaJQnSJgkTOoAZlBIZ0AnSIAMqE4AzBQ+CcfgrsbxFrIX3IBcC1veR+i12TWC1papSmjh20dRmkNjx/VUJM9zpY7Ky22f0Hc0eRUxKd3yKnFTeQd6fZfp+BtPR6bVI9w+S3VdnH8v/wALOoNkVo8q0erXqSMHo16kYHhykxwODkIwOuhGBhctiRpPNzlkkQzye9SQR3yqcGOTP7UOzRjscr/j+JFDXcxMDV6SAr0EeYnElwyyc+8DrfhNyONv5sufYsSyyzB5WDOTPu6438Qt1V0WsGmyqSecF1h20T4rBjW33XO8LG3Swn7mZV6mUeEja4RiJe3U3PE9q4OprUZ4ieg0tjlD3Fq2RVi0j1a5CRwKxMkLdQSNLkJGOcoJPJ70MkiBX1TmtJF724b1hJ8G6mKclycvxjaqbM6NxaWg6ZhqFRm5Zweu0ujocVJGbdmkfexOvAXWCrbLdmorgtuTR4KC1kjnaWFrHff+nmsuim5bnwU9S/NKFj9nTrWIG42F0mJ5MK31dnE8o/7eDoUc6tHmmiTHKhhgkMepQZ6tcpIHtKlEMfdCBjluRWPFykhnhIhiRJgVkjFlDjrrRm/NXtG0pFLVpyiY2vizahd2uSOJJMI5srLE2vvtvPYsJ07mI2YJuHU8bxZ7Q48MwF1zNXX6fR09HYrOJF5TYBDe/RNXPeosxjJ0Fpq85wXcFMGjQWWhybeWWIxUVhEpjFizNdHqAoMsDwoJCygkQhQSNcEMjxexQSR5Yr8FBl/BV1WExuN3RsJ5lousXFG+OpsSwmZ7HoWxMs1gF9NBYbuYWm3hcHQ0T9Sz3sxbKgNcWi4J7SQ7vVRNZ5PUqhKK2nlTQdbM5DOdkYrBtNjQc5sDu320W+lcnB8lOMo8M3lPGeKtHAZNiYhgySwKTE9WqSD1apIY5CBCFsKwwtU5GBhjTIwMfCskyHEhVNAHDUA96zVm3owlWpFPUbNRn8NvdJC3x1ckV5aKEivk2NYTcyP7rAqyvJzSNH/jYZLShwKOIdUa8yblUrdRKx8lqrTRr6LFlPZaGyyj1ESgyHiNCUOyKCRcqgBlUGQZUJQhaoJQwxqCRjolGAeboEJI82HteLOaCDvB1UYT7NkbJR5TKSbYilc7N0ZB/Ze4DwutXoxZej5O6Kxkl0uysDPVib3kXPzWSrivo1S11s+2W9PhwbuAHcs1FfRolbKXDZNjgWWDW5HqIVGDHI8RqRkcGoRke0KRkVAPLVmacCZUGAsgwMLVIwMcxCMHk6NMjA0xIMDejQYFEagYFyITgcGoSGVAGRQSGRQSGRAGRQEJkQkQsQnImRRgZE6NMDIojTAyOEaYJyejWKSMnq1qDI+yDIuVTgjIZUGRcqEZDKoGRykgEA1ANIUkDSFIG5UAhagEyoAyoAsoJEyoAyoBQ1AGVQAsgCyALISLlQCFqgAGIBciAUNQDgFIHBAOCAchAIBUAIAQAgGoBCFJAlkySIUyBLJkgLJkCWTJIWUALIAsgDKgDKgFyoBMqAMqAWyAMqALIAsgFshIoCAWyAcEIF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2" y="7938"/>
            <a:ext cx="7694176" cy="514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7625" cy="1214437"/>
          </a:xfrm>
        </p:spPr>
        <p:txBody>
          <a:bodyPr/>
          <a:lstStyle/>
          <a:p>
            <a:pPr eaLnBrk="1" hangingPunct="1"/>
            <a:r>
              <a:rPr lang="es-EC" altLang="es-EC" sz="4800" b="1" dirty="0" smtClean="0">
                <a:latin typeface="Arial" pitchFamily="34" charset="0"/>
                <a:cs typeface="Arial" pitchFamily="34" charset="0"/>
              </a:rPr>
              <a:t>DISCUSIÓN </a:t>
            </a:r>
            <a:endParaRPr lang="es-EC" altLang="es-EC" sz="4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8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7717482" cy="43067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C" sz="1800" dirty="0" smtClean="0">
                <a:solidFill>
                  <a:schemeClr val="tx1"/>
                </a:solidFill>
              </a:rPr>
              <a:t>El </a:t>
            </a:r>
            <a:r>
              <a:rPr lang="es-EC" sz="1800" dirty="0">
                <a:solidFill>
                  <a:schemeClr val="tx1"/>
                </a:solidFill>
              </a:rPr>
              <a:t>Ecuador </a:t>
            </a:r>
            <a:r>
              <a:rPr lang="es-EC" sz="1800" dirty="0" smtClean="0">
                <a:solidFill>
                  <a:schemeClr val="tx1"/>
                </a:solidFill>
              </a:rPr>
              <a:t>es netamente importador de la partida en estudio, </a:t>
            </a:r>
            <a:r>
              <a:rPr lang="es-EC" sz="1800" dirty="0">
                <a:solidFill>
                  <a:schemeClr val="tx1"/>
                </a:solidFill>
              </a:rPr>
              <a:t>por lo que se deberá plantear nuevos </a:t>
            </a:r>
            <a:r>
              <a:rPr lang="es-EC" sz="1800" dirty="0" smtClean="0">
                <a:solidFill>
                  <a:schemeClr val="tx1"/>
                </a:solidFill>
              </a:rPr>
              <a:t>acuerdos, </a:t>
            </a:r>
            <a:r>
              <a:rPr lang="es-EC" sz="1800" dirty="0">
                <a:solidFill>
                  <a:schemeClr val="tx1"/>
                </a:solidFill>
              </a:rPr>
              <a:t>modelos y planes para la renovación de tecnología y capacitación en el sector, como principio para mejorar el comercio internacional de calzado deportivo no solo entre Ecuador y Asia, sino también a nivel </a:t>
            </a:r>
            <a:r>
              <a:rPr lang="es-EC" sz="1800" dirty="0" smtClean="0">
                <a:solidFill>
                  <a:schemeClr val="tx1"/>
                </a:solidFill>
              </a:rPr>
              <a:t>mundial. </a:t>
            </a:r>
          </a:p>
          <a:p>
            <a:pPr algn="just" eaLnBrk="1" hangingPunct="1">
              <a:lnSpc>
                <a:spcPct val="90000"/>
              </a:lnSpc>
            </a:pPr>
            <a:r>
              <a:rPr lang="es-EC" sz="1800" dirty="0" smtClean="0">
                <a:solidFill>
                  <a:schemeClr val="tx1"/>
                </a:solidFill>
              </a:rPr>
              <a:t>La </a:t>
            </a:r>
            <a:r>
              <a:rPr lang="es-EC" sz="1800" dirty="0">
                <a:solidFill>
                  <a:schemeClr val="tx1"/>
                </a:solidFill>
              </a:rPr>
              <a:t>Inteligencia de Negocio deberá empezar a existir y a dimensionarse en otros </a:t>
            </a:r>
            <a:r>
              <a:rPr lang="es-EC" sz="1800" dirty="0" smtClean="0">
                <a:solidFill>
                  <a:schemeClr val="tx1"/>
                </a:solidFill>
              </a:rPr>
              <a:t>ámbitos del comercio internacional  del sector </a:t>
            </a:r>
            <a:r>
              <a:rPr lang="es-EC" sz="1800" dirty="0">
                <a:solidFill>
                  <a:schemeClr val="tx1"/>
                </a:solidFill>
              </a:rPr>
              <a:t>de calzado </a:t>
            </a:r>
            <a:r>
              <a:rPr lang="es-EC" sz="1800" dirty="0" smtClean="0">
                <a:solidFill>
                  <a:schemeClr val="tx1"/>
                </a:solidFill>
              </a:rPr>
              <a:t>deportivo y de otros sectores también estratégicos </a:t>
            </a:r>
            <a:r>
              <a:rPr lang="es-EC" sz="1800" dirty="0">
                <a:solidFill>
                  <a:schemeClr val="tx1"/>
                </a:solidFill>
              </a:rPr>
              <a:t>y prioritarios del país.</a:t>
            </a:r>
            <a:endParaRPr lang="es-ES" sz="1800" dirty="0">
              <a:solidFill>
                <a:schemeClr val="tx1"/>
              </a:solidFill>
            </a:endParaRPr>
          </a:p>
          <a:p>
            <a:r>
              <a:rPr lang="es-EC" sz="1800" dirty="0" smtClean="0">
                <a:solidFill>
                  <a:schemeClr val="tx1"/>
                </a:solidFill>
              </a:rPr>
              <a:t>Un modelo matemático en función tanto de </a:t>
            </a:r>
            <a:r>
              <a:rPr lang="es-EC" sz="1800" dirty="0">
                <a:solidFill>
                  <a:schemeClr val="tx1"/>
                </a:solidFill>
              </a:rPr>
              <a:t>la política comercial, como las relaciones comerciales y los motivos de importación </a:t>
            </a:r>
            <a:r>
              <a:rPr lang="es-EC" sz="1800" dirty="0" smtClean="0">
                <a:solidFill>
                  <a:schemeClr val="tx1"/>
                </a:solidFill>
              </a:rPr>
              <a:t>se podría considerar, en donde ahora el </a:t>
            </a:r>
            <a:r>
              <a:rPr lang="es-EC" sz="1800" dirty="0">
                <a:solidFill>
                  <a:schemeClr val="tx1"/>
                </a:solidFill>
              </a:rPr>
              <a:t>comercio </a:t>
            </a:r>
            <a:r>
              <a:rPr lang="es-EC" sz="1800" dirty="0" smtClean="0">
                <a:solidFill>
                  <a:schemeClr val="tx1"/>
                </a:solidFill>
              </a:rPr>
              <a:t>Internacional sea un eje de influencia o no hacia estos factores, es decir, manejar un enfoque diferente de influencia.</a:t>
            </a:r>
            <a:endParaRPr lang="es-ES" sz="1800" dirty="0">
              <a:solidFill>
                <a:schemeClr val="tx1"/>
              </a:solidFill>
            </a:endParaRPr>
          </a:p>
          <a:p>
            <a:r>
              <a:rPr lang="es-EC" sz="1800" dirty="0">
                <a:solidFill>
                  <a:schemeClr val="tx1"/>
                </a:solidFill>
              </a:rPr>
              <a:t>Los parámetros considerados como motivos para la importación y exportación de calzado deportivo variarán de acuerdo al país con el que se pretende analizar el flujo comercial.</a:t>
            </a:r>
            <a:endParaRPr lang="es-ES" sz="18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s-E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8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4752528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calzado deportivo  de China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Vietnam, Hong Kong e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es la principal amenaza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calzado deportivo ecuatoriano,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que gran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estos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marcas internacionales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como;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Nike, Adidas, Puma, Converse etc., por lo que el sector ecuatoriano no se encuentra con la capacidad de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competir,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que debería enfocarse en la expansión del mercado nacional y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regional.</a:t>
            </a:r>
            <a:endPara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 que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cuenta para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realización de la inteligencia de negocios son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de estas se pudo obtener datos que se transformaron en información y conocimiento importante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inteligencia de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productores nacionales de calzado deportivo no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poseen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sobre el mercado asiático.  </a:t>
            </a:r>
            <a:endPara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inteligencia de </a:t>
            </a: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negocios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sector de calzado no es </a:t>
            </a: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considerada una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ventaja competitiva, ya que muchas empresas </a:t>
            </a: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desconocen su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aplicación, </a:t>
            </a: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ejecución y capacidad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acción.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s-EC" alt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827584" y="270347"/>
            <a:ext cx="7667625" cy="1214437"/>
          </a:xfrm>
        </p:spPr>
        <p:txBody>
          <a:bodyPr/>
          <a:lstStyle/>
          <a:p>
            <a:pPr eaLnBrk="1" hangingPunct="1"/>
            <a:r>
              <a:rPr lang="es-EC" altLang="es-EC" sz="4800" b="1" dirty="0" smtClean="0">
                <a:latin typeface="Arial" pitchFamily="34" charset="0"/>
                <a:cs typeface="Arial" pitchFamily="34" charset="0"/>
              </a:rPr>
              <a:t>CONCLUSIÓN</a:t>
            </a:r>
            <a:endParaRPr lang="es-EC" altLang="es-EC" sz="4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67625" cy="1214437"/>
          </a:xfrm>
        </p:spPr>
        <p:txBody>
          <a:bodyPr/>
          <a:lstStyle/>
          <a:p>
            <a:pPr eaLnBrk="1" hangingPunct="1"/>
            <a:r>
              <a:rPr lang="es-EC" altLang="es-EC" sz="4800" b="1" dirty="0" smtClean="0">
                <a:latin typeface="Arial" pitchFamily="34" charset="0"/>
                <a:cs typeface="Arial" pitchFamily="34" charset="0"/>
              </a:rPr>
              <a:t>Recomendaciones</a:t>
            </a:r>
          </a:p>
        </p:txBody>
      </p:sp>
      <p:sp>
        <p:nvSpPr>
          <p:cNvPr id="73731" name="8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047856" cy="4248472"/>
          </a:xfrm>
        </p:spPr>
        <p:txBody>
          <a:bodyPr/>
          <a:lstStyle/>
          <a:p>
            <a:pPr lvl="0" algn="just"/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comercial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Ecuador, permitirá alcanzar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impulsar el cambio de la matriz productiva del sector, siempre y cuando se promueva y aumente la oferta exportable por medio de una transformación tecnológica para el mercado.</a:t>
            </a:r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Instruir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capacitaciones a los pequeños, medianos y grandes productores de calzado deportivo del país acerca del funcionamiento, ventajas y aplicación de la inteligencia de negocios en el comercio internacional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calzado entre Ecuador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Asia.</a:t>
            </a:r>
          </a:p>
          <a:p>
            <a:pPr algn="just"/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información del mercado asiático por medio de la actualización o de la creación de nuevas Bases de Datos, ya que estas se convierten en trascendentales para la creación de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de negocios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un Acuerdo Comercial con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asiáticos que promueva la cooperación, la producción, el intercambio tecnológico, el financiamiento y asesoramiento para el desarrollo integral no solo del sector que permita ganar imagen a nivel nacional e internacional a las productores de calzado.</a:t>
            </a:r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2 Marcador de contenido"/>
          <p:cNvSpPr>
            <a:spLocks noGrp="1"/>
          </p:cNvSpPr>
          <p:nvPr>
            <p:ph idx="1"/>
          </p:nvPr>
        </p:nvSpPr>
        <p:spPr>
          <a:xfrm>
            <a:off x="644397" y="1556792"/>
            <a:ext cx="8229600" cy="1328737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s-EC" altLang="es-ES" sz="4000" b="1" u="sng" dirty="0" smtClean="0"/>
              <a:t>Gracias por su </a:t>
            </a:r>
            <a:r>
              <a:rPr lang="es-EC" altLang="es-ES" sz="4000" b="1" u="sng" dirty="0" smtClean="0"/>
              <a:t>atención</a:t>
            </a:r>
            <a:endParaRPr lang="es-EC" altLang="es-ES" b="1" i="1" u="sng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79512" y="3090786"/>
            <a:ext cx="9159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fortaleza y mi canción es el SEÑOR, y ha sido para mí salvación; éste es mi Dios, y le glorificaré, el Dios de mi padre, y le ensalzaré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15:2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857425" y="382404"/>
            <a:ext cx="7667625" cy="912813"/>
          </a:xfrm>
        </p:spPr>
        <p:txBody>
          <a:bodyPr/>
          <a:lstStyle/>
          <a:p>
            <a:pPr eaLnBrk="1" hangingPunct="1"/>
            <a:r>
              <a:rPr lang="es-EC" alt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Inteligencia de Negocios</a:t>
            </a:r>
            <a:endParaRPr lang="es-EC" altLang="es-EC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10408" r="68182" b="74149"/>
          <a:stretch>
            <a:fillRect/>
          </a:stretch>
        </p:blipFill>
        <p:spPr bwMode="auto">
          <a:xfrm>
            <a:off x="8058150" y="6270625"/>
            <a:ext cx="8350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94438"/>
            <a:ext cx="1965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673" y="1295217"/>
            <a:ext cx="3477989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1 CuadroTexto"/>
          <p:cNvSpPr txBox="1">
            <a:spLocks noChangeArrowheads="1"/>
          </p:cNvSpPr>
          <p:nvPr/>
        </p:nvSpPr>
        <p:spPr bwMode="auto">
          <a:xfrm>
            <a:off x="693298" y="4586192"/>
            <a:ext cx="36004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C" altLang="es-ES" sz="2000" dirty="0" smtClean="0">
                <a:solidFill>
                  <a:srgbClr val="7F7F7F"/>
                </a:solidFill>
                <a:latin typeface="Arial" pitchFamily="34" charset="0"/>
              </a:rPr>
              <a:t>Inteligencia de Negocios- </a:t>
            </a:r>
            <a:r>
              <a:rPr lang="es-EC" altLang="es-ES" sz="2400" b="1" dirty="0" smtClean="0">
                <a:solidFill>
                  <a:srgbClr val="006600"/>
                </a:solidFill>
                <a:latin typeface="Arial" pitchFamily="34" charset="0"/>
              </a:rPr>
              <a:t>Manejo y análisis </a:t>
            </a:r>
            <a:r>
              <a:rPr lang="es-EC" altLang="es-ES" sz="2400" b="1" dirty="0">
                <a:solidFill>
                  <a:srgbClr val="006600"/>
                </a:solidFill>
                <a:latin typeface="Arial" pitchFamily="34" charset="0"/>
              </a:rPr>
              <a:t>de </a:t>
            </a:r>
            <a:r>
              <a:rPr lang="es-EC" altLang="es-ES" sz="2400" b="1" dirty="0" smtClean="0">
                <a:solidFill>
                  <a:srgbClr val="006600"/>
                </a:solidFill>
                <a:latin typeface="Arial" pitchFamily="34" charset="0"/>
              </a:rPr>
              <a:t>datos</a:t>
            </a:r>
            <a:endParaRPr lang="es-EC" altLang="es-ES" sz="24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17416" name="14 CuadroTexto"/>
          <p:cNvSpPr txBox="1">
            <a:spLocks noChangeArrowheads="1"/>
          </p:cNvSpPr>
          <p:nvPr/>
        </p:nvSpPr>
        <p:spPr bwMode="auto">
          <a:xfrm>
            <a:off x="4139953" y="2986436"/>
            <a:ext cx="475322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C" altLang="es-ES" sz="2000" dirty="0">
                <a:solidFill>
                  <a:srgbClr val="7F7F7F"/>
                </a:solidFill>
                <a:latin typeface="Arial" pitchFamily="34" charset="0"/>
              </a:rPr>
              <a:t>Generación </a:t>
            </a:r>
            <a:r>
              <a:rPr lang="es-EC" altLang="es-ES" sz="2000" dirty="0" smtClean="0">
                <a:solidFill>
                  <a:srgbClr val="7F7F7F"/>
                </a:solidFill>
                <a:latin typeface="Arial" pitchFamily="34" charset="0"/>
              </a:rPr>
              <a:t>de escenarios, pronósticos,</a:t>
            </a:r>
            <a:r>
              <a:rPr lang="es-EC" altLang="es-ES" sz="2800" b="1" dirty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es-EC" altLang="es-ES" sz="2000" dirty="0" smtClean="0">
                <a:solidFill>
                  <a:srgbClr val="7F7F7F"/>
                </a:solidFill>
                <a:latin typeface="Arial" pitchFamily="34" charset="0"/>
              </a:rPr>
              <a:t>reportes </a:t>
            </a:r>
            <a:r>
              <a:rPr lang="es-EC" altLang="es-ES" sz="1800" b="1" dirty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es-EC" altLang="es-ES" sz="2400" b="1" dirty="0" smtClean="0">
                <a:solidFill>
                  <a:srgbClr val="006600"/>
                </a:solidFill>
                <a:latin typeface="Arial" pitchFamily="34" charset="0"/>
              </a:rPr>
              <a:t>que faciliten el la toma de decisiones</a:t>
            </a:r>
            <a:endParaRPr lang="es-ES" altLang="es-ES" sz="2400" b="1" dirty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13" y="2870672"/>
            <a:ext cx="2740533" cy="1500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679477" y="1295217"/>
            <a:ext cx="32193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C" altLang="es-ES" sz="2000" dirty="0" smtClean="0">
                <a:solidFill>
                  <a:srgbClr val="7F7F7F"/>
                </a:solidFill>
                <a:latin typeface="Arial" pitchFamily="34" charset="0"/>
              </a:rPr>
              <a:t>Identificación de </a:t>
            </a:r>
            <a:r>
              <a:rPr lang="es-EC" altLang="es-ES" sz="2400" b="1" dirty="0" smtClean="0">
                <a:solidFill>
                  <a:srgbClr val="006600"/>
                </a:solidFill>
                <a:latin typeface="Arial" pitchFamily="34" charset="0"/>
              </a:rPr>
              <a:t>factores</a:t>
            </a:r>
            <a:r>
              <a:rPr lang="es-EC" altLang="es-ES" sz="2000" dirty="0" smtClean="0">
                <a:solidFill>
                  <a:srgbClr val="7F7F7F"/>
                </a:solidFill>
                <a:latin typeface="Arial" pitchFamily="34" charset="0"/>
              </a:rPr>
              <a:t> y elementos claves </a:t>
            </a:r>
            <a:r>
              <a:rPr lang="es-EC" altLang="es-ES" sz="2000" b="1" dirty="0" smtClean="0">
                <a:solidFill>
                  <a:srgbClr val="006600"/>
                </a:solidFill>
                <a:latin typeface="Arial" pitchFamily="34" charset="0"/>
              </a:rPr>
              <a:t>del </a:t>
            </a:r>
            <a:r>
              <a:rPr lang="es-EC" altLang="es-ES" sz="2000" b="1" dirty="0">
                <a:solidFill>
                  <a:srgbClr val="006600"/>
                </a:solidFill>
                <a:latin typeface="Arial" pitchFamily="34" charset="0"/>
              </a:rPr>
              <a:t>ámbito en  </a:t>
            </a:r>
            <a:r>
              <a:rPr lang="es-EC" altLang="es-ES" sz="2000" b="1" dirty="0" smtClean="0">
                <a:solidFill>
                  <a:srgbClr val="006600"/>
                </a:solidFill>
                <a:latin typeface="Arial" pitchFamily="34" charset="0"/>
              </a:rPr>
              <a:t>estudio</a:t>
            </a:r>
            <a:endParaRPr lang="es-ES" altLang="es-ES" sz="1600" b="1" dirty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17422" name="Picture 14" descr="http://lineofsightnet.com/es/images/stories/bi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4705" b="8188"/>
          <a:stretch/>
        </p:blipFill>
        <p:spPr bwMode="auto">
          <a:xfrm>
            <a:off x="4949845" y="4371431"/>
            <a:ext cx="3199129" cy="1738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/>
      <p:bldP spid="1741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136904" cy="2495656"/>
          </a:xfrm>
        </p:spPr>
        <p:txBody>
          <a:bodyPr/>
          <a:lstStyle/>
          <a:p>
            <a:pPr eaLnBrk="1" hangingPunct="1"/>
            <a:r>
              <a:rPr lang="es-EC" altLang="es-EC" sz="7200" b="1" dirty="0" smtClean="0">
                <a:latin typeface="Arial" pitchFamily="34" charset="0"/>
                <a:cs typeface="Arial" pitchFamily="34" charset="0"/>
              </a:rPr>
              <a:t>Bases de Datos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45553" y="1340768"/>
            <a:ext cx="8352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C" sz="44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Método planteado por </a:t>
            </a:r>
            <a:r>
              <a:rPr lang="es-EC" sz="4400" dirty="0" err="1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Silberschatz</a:t>
            </a:r>
            <a:endParaRPr lang="es-EC" sz="4400" dirty="0" smtClean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s-EC" sz="44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Fundamentos Bases de Datos</a:t>
            </a:r>
          </a:p>
          <a:p>
            <a:pPr algn="ctr" eaLnBrk="1" hangingPunct="1">
              <a:defRPr/>
            </a:pPr>
            <a:endParaRPr lang="es-EC" altLang="es-EC" sz="32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223954923"/>
              </p:ext>
            </p:extLst>
          </p:nvPr>
        </p:nvGraphicFramePr>
        <p:xfrm>
          <a:off x="539551" y="692696"/>
          <a:ext cx="805892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6771828" cy="1273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altLang="es-EC" sz="4800" b="1" dirty="0" smtClean="0">
                <a:latin typeface="Arial" pitchFamily="34" charset="0"/>
                <a:cs typeface="Arial" pitchFamily="34" charset="0"/>
              </a:rPr>
              <a:t>Cubos de Información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62923786"/>
              </p:ext>
            </p:extLst>
          </p:nvPr>
        </p:nvGraphicFramePr>
        <p:xfrm>
          <a:off x="140364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004298" cy="830262"/>
          </a:xfrm>
        </p:spPr>
        <p:txBody>
          <a:bodyPr/>
          <a:lstStyle/>
          <a:p>
            <a:pPr eaLnBrk="1" hangingPunct="1"/>
            <a:r>
              <a:rPr lang="es-EC" alt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MATEMÁTICO</a:t>
            </a:r>
            <a:endParaRPr lang="es-EC" altLang="es-EC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0823" y="2132856"/>
            <a:ext cx="7853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</a:rPr>
              <a:t>Y</a:t>
            </a:r>
            <a:r>
              <a:rPr lang="es-EC" dirty="0">
                <a:latin typeface="Arial" panose="020B0604020202020204" pitchFamily="34" charset="0"/>
              </a:rPr>
              <a:t>= Comercio Internacional 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A=Política comercial entre Ecuador y Asia de calzado deportivo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B=Relaciones comerciales entre Ecuador y Asia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C=Montos del comercio internacional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D=Empresas importadoras y exportadoras en el Ecuador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E=Motivos para importar o exportar calzado deportivo entre Ecuador y Asia  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F=Medio de transporte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G=Distrito aduanero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H=Requisitos o trámites para importar/exportar</a:t>
            </a:r>
            <a:endParaRPr lang="es-ES" dirty="0">
              <a:latin typeface="Arial" panose="020B0604020202020204" pitchFamily="34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5" y="302671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spc="100" dirty="0">
                <a:ln w="18000">
                  <a:solidFill>
                    <a:srgbClr val="006600"/>
                  </a:solidFill>
                  <a:prstDash val="solid"/>
                </a:ln>
                <a:solidFill>
                  <a:srgbClr val="0066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anose="020B0604020202020204" pitchFamily="34" charset="0"/>
              </a:rPr>
              <a:t>Y= </a:t>
            </a:r>
            <a:r>
              <a:rPr lang="es-EC" sz="2000" b="1" spc="100" dirty="0" smtClean="0">
                <a:ln w="18000">
                  <a:solidFill>
                    <a:srgbClr val="006600"/>
                  </a:solidFill>
                  <a:prstDash val="solid"/>
                </a:ln>
                <a:solidFill>
                  <a:srgbClr val="0066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anose="020B0604020202020204" pitchFamily="34" charset="0"/>
              </a:rPr>
              <a:t>A+BX1+CX2+DX3+EX4+FX5+GX6+HX7+IX8</a:t>
            </a:r>
            <a:endParaRPr lang="es-EC" sz="2000" b="1" spc="100" dirty="0">
              <a:ln w="18000">
                <a:solidFill>
                  <a:srgbClr val="006600"/>
                </a:solidFill>
                <a:prstDash val="solid"/>
              </a:ln>
              <a:solidFill>
                <a:srgbClr val="0066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allAtOnce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307927" y="2492896"/>
            <a:ext cx="8836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4800" b="1" dirty="0" smtClean="0">
                <a:solidFill>
                  <a:srgbClr val="006600"/>
                </a:solidFill>
                <a:latin typeface="Arial" pitchFamily="34" charset="0"/>
              </a:rPr>
              <a:t>COMERCIO INTERNACIONAL</a:t>
            </a:r>
            <a:endParaRPr lang="es-EC" altLang="es-ES" sz="48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70644" y="1797536"/>
            <a:ext cx="5524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</a:rPr>
              <a:t>Teoría de Proporción de Factores</a:t>
            </a:r>
            <a:endParaRPr lang="es-ES" sz="2800" dirty="0">
              <a:latin typeface="Arial" panose="020B0604020202020204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111585" y="2636912"/>
            <a:ext cx="441995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835696" y="3212976"/>
            <a:ext cx="516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</a:rPr>
              <a:t>Teoría de Ventaja Competitiva</a:t>
            </a:r>
            <a:endParaRPr lang="es-ES" sz="2800" dirty="0">
              <a:latin typeface="Arial" panose="020B0604020202020204" pitchFamily="34" charset="0"/>
            </a:endParaRPr>
          </a:p>
        </p:txBody>
      </p:sp>
      <p:sp>
        <p:nvSpPr>
          <p:cNvPr id="37" name="36 Flecha abajo"/>
          <p:cNvSpPr/>
          <p:nvPr/>
        </p:nvSpPr>
        <p:spPr>
          <a:xfrm>
            <a:off x="4111585" y="4005064"/>
            <a:ext cx="441995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870644" y="4581128"/>
            <a:ext cx="529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</a:rPr>
              <a:t>Teoría de Desfase Tecnológico</a:t>
            </a:r>
            <a:endParaRPr lang="es-ES" sz="2800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8" y="1209899"/>
            <a:ext cx="2264660" cy="16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6377" y="54294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ECUADOR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185302" y="538353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ASIA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8" name="Picture 4" descr="http://t1.gstatic.com/images?q=tbn:ANd9GcR94chSvmtboipd9D0Xi_Q_0aikbAEq6tTi5tpXNdKyhrlEIg-e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8" y="2636912"/>
            <a:ext cx="2409551" cy="15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05" y="1227383"/>
            <a:ext cx="3016499" cy="15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55" y="2435721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2"/>
      <p:bldP spid="3" grpId="0"/>
      <p:bldP spid="3" grpId="1"/>
      <p:bldP spid="4" grpId="0" animBg="1"/>
      <p:bldP spid="4" grpId="1" animBg="1"/>
      <p:bldP spid="25" grpId="0"/>
      <p:bldP spid="25" grpId="1"/>
      <p:bldP spid="37" grpId="0" animBg="1"/>
      <p:bldP spid="37" grpId="1" animBg="1"/>
      <p:bldP spid="38" grpId="0"/>
      <p:bldP spid="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539750" y="404813"/>
            <a:ext cx="7667625" cy="709612"/>
          </a:xfrm>
        </p:spPr>
        <p:txBody>
          <a:bodyPr/>
          <a:lstStyle/>
          <a:p>
            <a:pPr eaLnBrk="1" hangingPunct="1"/>
            <a:r>
              <a:rPr lang="es-EC" alt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 Arancelaria</a:t>
            </a:r>
            <a:endParaRPr lang="es-EC" altLang="es-EC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898327" y="1685131"/>
            <a:ext cx="2614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2800" b="1" dirty="0" smtClean="0">
                <a:solidFill>
                  <a:srgbClr val="006600"/>
                </a:solidFill>
                <a:latin typeface="Times New Roman" pitchFamily="18" charset="0"/>
              </a:rPr>
              <a:t>CAPÍTULO </a:t>
            </a:r>
            <a:r>
              <a:rPr lang="es-EC" altLang="es-ES" sz="2800" b="1" dirty="0" smtClean="0">
                <a:solidFill>
                  <a:srgbClr val="006600"/>
                </a:solidFill>
                <a:latin typeface="Times New Roman" pitchFamily="18" charset="0"/>
              </a:rPr>
              <a:t>64</a:t>
            </a:r>
            <a:endParaRPr lang="es-ES" altLang="es-ES" sz="28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23936" y="1760405"/>
            <a:ext cx="2378939" cy="1332532"/>
            <a:chOff x="-39186" y="1113204"/>
            <a:chExt cx="1845621" cy="1332532"/>
          </a:xfrm>
          <a:solidFill>
            <a:srgbClr val="00B050"/>
          </a:solidFill>
        </p:grpSpPr>
        <p:sp>
          <p:nvSpPr>
            <p:cNvPr id="10" name="9 Elipse"/>
            <p:cNvSpPr/>
            <p:nvPr/>
          </p:nvSpPr>
          <p:spPr>
            <a:xfrm>
              <a:off x="1463969" y="1977736"/>
              <a:ext cx="342466" cy="46800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4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5400000" flipV="1">
              <a:off x="163525" y="910493"/>
              <a:ext cx="1128986" cy="1534408"/>
            </a:xfrm>
            <a:custGeom>
              <a:avLst/>
              <a:gdLst>
                <a:gd name="T0" fmla="*/ 0 w 482"/>
                <a:gd name="T1" fmla="*/ 0 h 654"/>
                <a:gd name="T2" fmla="*/ 0 w 482"/>
                <a:gd name="T3" fmla="*/ 20 h 654"/>
                <a:gd name="T4" fmla="*/ 0 w 482"/>
                <a:gd name="T5" fmla="*/ 70 h 654"/>
                <a:gd name="T6" fmla="*/ 8 w 482"/>
                <a:gd name="T7" fmla="*/ 103 h 654"/>
                <a:gd name="T8" fmla="*/ 43 w 482"/>
                <a:gd name="T9" fmla="*/ 138 h 654"/>
                <a:gd name="T10" fmla="*/ 97 w 482"/>
                <a:gd name="T11" fmla="*/ 152 h 654"/>
                <a:gd name="T12" fmla="*/ 386 w 482"/>
                <a:gd name="T13" fmla="*/ 152 h 654"/>
                <a:gd name="T14" fmla="*/ 439 w 482"/>
                <a:gd name="T15" fmla="*/ 174 h 654"/>
                <a:gd name="T16" fmla="*/ 461 w 482"/>
                <a:gd name="T17" fmla="*/ 227 h 654"/>
                <a:gd name="T18" fmla="*/ 461 w 482"/>
                <a:gd name="T19" fmla="*/ 654 h 654"/>
                <a:gd name="T20" fmla="*/ 482 w 482"/>
                <a:gd name="T21" fmla="*/ 654 h 654"/>
                <a:gd name="T22" fmla="*/ 482 w 482"/>
                <a:gd name="T23" fmla="*/ 227 h 654"/>
                <a:gd name="T24" fmla="*/ 454 w 482"/>
                <a:gd name="T25" fmla="*/ 159 h 654"/>
                <a:gd name="T26" fmla="*/ 386 w 482"/>
                <a:gd name="T27" fmla="*/ 130 h 654"/>
                <a:gd name="T28" fmla="*/ 97 w 482"/>
                <a:gd name="T29" fmla="*/ 130 h 654"/>
                <a:gd name="T30" fmla="*/ 42 w 482"/>
                <a:gd name="T31" fmla="*/ 112 h 654"/>
                <a:gd name="T32" fmla="*/ 27 w 482"/>
                <a:gd name="T33" fmla="*/ 93 h 654"/>
                <a:gd name="T34" fmla="*/ 21 w 482"/>
                <a:gd name="T35" fmla="*/ 70 h 654"/>
                <a:gd name="T36" fmla="*/ 21 w 482"/>
                <a:gd name="T37" fmla="*/ 20 h 654"/>
                <a:gd name="T38" fmla="*/ 21 w 482"/>
                <a:gd name="T39" fmla="*/ 0 h 654"/>
                <a:gd name="T40" fmla="*/ 0 w 482"/>
                <a:gd name="T41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2" h="654">
                  <a:moveTo>
                    <a:pt x="0" y="0"/>
                  </a:moveTo>
                  <a:cubicBezTo>
                    <a:pt x="0" y="0"/>
                    <a:pt x="0" y="8"/>
                    <a:pt x="0" y="20"/>
                  </a:cubicBezTo>
                  <a:cubicBezTo>
                    <a:pt x="0" y="33"/>
                    <a:pt x="0" y="51"/>
                    <a:pt x="0" y="70"/>
                  </a:cubicBezTo>
                  <a:cubicBezTo>
                    <a:pt x="0" y="82"/>
                    <a:pt x="3" y="93"/>
                    <a:pt x="8" y="103"/>
                  </a:cubicBezTo>
                  <a:cubicBezTo>
                    <a:pt x="15" y="117"/>
                    <a:pt x="28" y="130"/>
                    <a:pt x="43" y="138"/>
                  </a:cubicBezTo>
                  <a:cubicBezTo>
                    <a:pt x="59" y="147"/>
                    <a:pt x="77" y="152"/>
                    <a:pt x="97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406" y="152"/>
                    <a:pt x="425" y="160"/>
                    <a:pt x="439" y="174"/>
                  </a:cubicBezTo>
                  <a:cubicBezTo>
                    <a:pt x="453" y="188"/>
                    <a:pt x="461" y="206"/>
                    <a:pt x="461" y="227"/>
                  </a:cubicBezTo>
                  <a:cubicBezTo>
                    <a:pt x="461" y="654"/>
                    <a:pt x="461" y="654"/>
                    <a:pt x="461" y="654"/>
                  </a:cubicBezTo>
                  <a:cubicBezTo>
                    <a:pt x="482" y="654"/>
                    <a:pt x="482" y="654"/>
                    <a:pt x="482" y="654"/>
                  </a:cubicBezTo>
                  <a:cubicBezTo>
                    <a:pt x="482" y="227"/>
                    <a:pt x="482" y="227"/>
                    <a:pt x="482" y="227"/>
                  </a:cubicBezTo>
                  <a:cubicBezTo>
                    <a:pt x="482" y="201"/>
                    <a:pt x="472" y="176"/>
                    <a:pt x="454" y="159"/>
                  </a:cubicBezTo>
                  <a:cubicBezTo>
                    <a:pt x="437" y="141"/>
                    <a:pt x="412" y="130"/>
                    <a:pt x="386" y="130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75" y="130"/>
                    <a:pt x="56" y="123"/>
                    <a:pt x="42" y="112"/>
                  </a:cubicBezTo>
                  <a:cubicBezTo>
                    <a:pt x="36" y="106"/>
                    <a:pt x="30" y="100"/>
                    <a:pt x="27" y="93"/>
                  </a:cubicBezTo>
                  <a:cubicBezTo>
                    <a:pt x="23" y="86"/>
                    <a:pt x="21" y="78"/>
                    <a:pt x="21" y="70"/>
                  </a:cubicBezTo>
                  <a:cubicBezTo>
                    <a:pt x="21" y="51"/>
                    <a:pt x="21" y="33"/>
                    <a:pt x="21" y="20"/>
                  </a:cubicBezTo>
                  <a:cubicBezTo>
                    <a:pt x="21" y="8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11 Grupo"/>
          <p:cNvGrpSpPr>
            <a:grpSpLocks/>
          </p:cNvGrpSpPr>
          <p:nvPr/>
        </p:nvGrpSpPr>
        <p:grpSpPr bwMode="auto">
          <a:xfrm>
            <a:off x="-604965" y="1685131"/>
            <a:ext cx="2419350" cy="2606675"/>
            <a:chOff x="-722684" y="1383670"/>
            <a:chExt cx="2654652" cy="2605999"/>
          </a:xfrm>
        </p:grpSpPr>
        <p:sp>
          <p:nvSpPr>
            <p:cNvPr id="23564" name="12 Elipse"/>
            <p:cNvSpPr>
              <a:spLocks noChangeArrowheads="1"/>
            </p:cNvSpPr>
            <p:nvPr/>
          </p:nvSpPr>
          <p:spPr bwMode="auto">
            <a:xfrm>
              <a:off x="1463398" y="1383670"/>
              <a:ext cx="468570" cy="46819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E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6200000">
              <a:off x="-721928" y="1616217"/>
              <a:ext cx="2372697" cy="2374207"/>
            </a:xfrm>
            <a:custGeom>
              <a:avLst/>
              <a:gdLst>
                <a:gd name="T0" fmla="*/ 0 w 1012"/>
                <a:gd name="T1" fmla="*/ 0 h 1012"/>
                <a:gd name="T2" fmla="*/ 0 w 1012"/>
                <a:gd name="T3" fmla="*/ 257 h 1012"/>
                <a:gd name="T4" fmla="*/ 28 w 1012"/>
                <a:gd name="T5" fmla="*/ 326 h 1012"/>
                <a:gd name="T6" fmla="*/ 96 w 1012"/>
                <a:gd name="T7" fmla="*/ 354 h 1012"/>
                <a:gd name="T8" fmla="*/ 915 w 1012"/>
                <a:gd name="T9" fmla="*/ 354 h 1012"/>
                <a:gd name="T10" fmla="*/ 968 w 1012"/>
                <a:gd name="T11" fmla="*/ 376 h 1012"/>
                <a:gd name="T12" fmla="*/ 990 w 1012"/>
                <a:gd name="T13" fmla="*/ 430 h 1012"/>
                <a:gd name="T14" fmla="*/ 990 w 1012"/>
                <a:gd name="T15" fmla="*/ 1012 h 1012"/>
                <a:gd name="T16" fmla="*/ 1012 w 1012"/>
                <a:gd name="T17" fmla="*/ 1012 h 1012"/>
                <a:gd name="T18" fmla="*/ 1012 w 1012"/>
                <a:gd name="T19" fmla="*/ 430 h 1012"/>
                <a:gd name="T20" fmla="*/ 983 w 1012"/>
                <a:gd name="T21" fmla="*/ 361 h 1012"/>
                <a:gd name="T22" fmla="*/ 915 w 1012"/>
                <a:gd name="T23" fmla="*/ 333 h 1012"/>
                <a:gd name="T24" fmla="*/ 96 w 1012"/>
                <a:gd name="T25" fmla="*/ 333 h 1012"/>
                <a:gd name="T26" fmla="*/ 43 w 1012"/>
                <a:gd name="T27" fmla="*/ 311 h 1012"/>
                <a:gd name="T28" fmla="*/ 21 w 1012"/>
                <a:gd name="T29" fmla="*/ 257 h 1012"/>
                <a:gd name="T30" fmla="*/ 21 w 1012"/>
                <a:gd name="T31" fmla="*/ 0 h 1012"/>
                <a:gd name="T32" fmla="*/ 0 w 1012"/>
                <a:gd name="T33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2" h="1012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84"/>
                    <a:pt x="11" y="308"/>
                    <a:pt x="28" y="326"/>
                  </a:cubicBezTo>
                  <a:cubicBezTo>
                    <a:pt x="46" y="343"/>
                    <a:pt x="70" y="354"/>
                    <a:pt x="96" y="354"/>
                  </a:cubicBezTo>
                  <a:cubicBezTo>
                    <a:pt x="915" y="354"/>
                    <a:pt x="915" y="354"/>
                    <a:pt x="915" y="354"/>
                  </a:cubicBezTo>
                  <a:cubicBezTo>
                    <a:pt x="936" y="354"/>
                    <a:pt x="954" y="363"/>
                    <a:pt x="968" y="376"/>
                  </a:cubicBezTo>
                  <a:cubicBezTo>
                    <a:pt x="982" y="390"/>
                    <a:pt x="990" y="409"/>
                    <a:pt x="990" y="430"/>
                  </a:cubicBezTo>
                  <a:cubicBezTo>
                    <a:pt x="990" y="1012"/>
                    <a:pt x="990" y="1012"/>
                    <a:pt x="990" y="1012"/>
                  </a:cubicBezTo>
                  <a:cubicBezTo>
                    <a:pt x="1012" y="1012"/>
                    <a:pt x="1012" y="1012"/>
                    <a:pt x="1012" y="1012"/>
                  </a:cubicBezTo>
                  <a:cubicBezTo>
                    <a:pt x="1012" y="430"/>
                    <a:pt x="1012" y="430"/>
                    <a:pt x="1012" y="430"/>
                  </a:cubicBezTo>
                  <a:cubicBezTo>
                    <a:pt x="1012" y="403"/>
                    <a:pt x="1001" y="379"/>
                    <a:pt x="983" y="361"/>
                  </a:cubicBezTo>
                  <a:cubicBezTo>
                    <a:pt x="966" y="344"/>
                    <a:pt x="941" y="333"/>
                    <a:pt x="915" y="333"/>
                  </a:cubicBezTo>
                  <a:cubicBezTo>
                    <a:pt x="96" y="333"/>
                    <a:pt x="96" y="333"/>
                    <a:pt x="96" y="333"/>
                  </a:cubicBezTo>
                  <a:cubicBezTo>
                    <a:pt x="76" y="333"/>
                    <a:pt x="57" y="324"/>
                    <a:pt x="43" y="311"/>
                  </a:cubicBezTo>
                  <a:cubicBezTo>
                    <a:pt x="29" y="297"/>
                    <a:pt x="21" y="278"/>
                    <a:pt x="21" y="25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18 Grupo"/>
          <p:cNvGrpSpPr/>
          <p:nvPr/>
        </p:nvGrpSpPr>
        <p:grpSpPr>
          <a:xfrm>
            <a:off x="23936" y="3744036"/>
            <a:ext cx="2996464" cy="1024731"/>
            <a:chOff x="-11335" y="2441065"/>
            <a:chExt cx="1781278" cy="1896903"/>
          </a:xfrm>
          <a:solidFill>
            <a:srgbClr val="92D400"/>
          </a:solidFill>
        </p:grpSpPr>
        <p:sp>
          <p:nvSpPr>
            <p:cNvPr id="20" name="19 Elipse"/>
            <p:cNvSpPr/>
            <p:nvPr/>
          </p:nvSpPr>
          <p:spPr>
            <a:xfrm>
              <a:off x="1463968" y="2441065"/>
              <a:ext cx="305975" cy="883082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400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6" name="20 Grupo"/>
            <p:cNvGrpSpPr/>
            <p:nvPr/>
          </p:nvGrpSpPr>
          <p:grpSpPr>
            <a:xfrm flipH="1">
              <a:off x="-11335" y="2780601"/>
              <a:ext cx="1516081" cy="1557367"/>
              <a:chOff x="-14870" y="2574479"/>
              <a:chExt cx="1516081" cy="1557367"/>
            </a:xfrm>
            <a:grpFill/>
          </p:grpSpPr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 rot="16200000" flipV="1">
                <a:off x="697944" y="3328579"/>
                <a:ext cx="1130727" cy="475807"/>
              </a:xfrm>
              <a:custGeom>
                <a:avLst/>
                <a:gdLst>
                  <a:gd name="T0" fmla="*/ 0 w 466"/>
                  <a:gd name="T1" fmla="*/ 0 h 203"/>
                  <a:gd name="T2" fmla="*/ 0 w 466"/>
                  <a:gd name="T3" fmla="*/ 106 h 203"/>
                  <a:gd name="T4" fmla="*/ 28 w 466"/>
                  <a:gd name="T5" fmla="*/ 175 h 203"/>
                  <a:gd name="T6" fmla="*/ 97 w 466"/>
                  <a:gd name="T7" fmla="*/ 203 h 203"/>
                  <a:gd name="T8" fmla="*/ 466 w 466"/>
                  <a:gd name="T9" fmla="*/ 203 h 203"/>
                  <a:gd name="T10" fmla="*/ 466 w 466"/>
                  <a:gd name="T11" fmla="*/ 182 h 203"/>
                  <a:gd name="T12" fmla="*/ 97 w 466"/>
                  <a:gd name="T13" fmla="*/ 182 h 203"/>
                  <a:gd name="T14" fmla="*/ 43 w 466"/>
                  <a:gd name="T15" fmla="*/ 160 h 203"/>
                  <a:gd name="T16" fmla="*/ 21 w 466"/>
                  <a:gd name="T17" fmla="*/ 106 h 203"/>
                  <a:gd name="T18" fmla="*/ 21 w 466"/>
                  <a:gd name="T19" fmla="*/ 0 h 203"/>
                  <a:gd name="T20" fmla="*/ 0 w 466"/>
                  <a:gd name="T2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6" h="203">
                    <a:moveTo>
                      <a:pt x="0" y="0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3"/>
                      <a:pt x="11" y="157"/>
                      <a:pt x="28" y="175"/>
                    </a:cubicBezTo>
                    <a:cubicBezTo>
                      <a:pt x="46" y="192"/>
                      <a:pt x="70" y="203"/>
                      <a:pt x="97" y="203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6" y="182"/>
                      <a:pt x="466" y="182"/>
                      <a:pt x="466" y="182"/>
                    </a:cubicBezTo>
                    <a:cubicBezTo>
                      <a:pt x="97" y="182"/>
                      <a:pt x="97" y="182"/>
                      <a:pt x="97" y="182"/>
                    </a:cubicBezTo>
                    <a:cubicBezTo>
                      <a:pt x="76" y="182"/>
                      <a:pt x="57" y="173"/>
                      <a:pt x="43" y="160"/>
                    </a:cubicBezTo>
                    <a:cubicBezTo>
                      <a:pt x="30" y="146"/>
                      <a:pt x="21" y="127"/>
                      <a:pt x="21" y="10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auto">
              <a:xfrm rot="10800000">
                <a:off x="-14870" y="2574479"/>
                <a:ext cx="1092386" cy="906558"/>
              </a:xfrm>
              <a:custGeom>
                <a:avLst/>
                <a:gdLst>
                  <a:gd name="T0" fmla="*/ 0 w 466"/>
                  <a:gd name="T1" fmla="*/ 0 h 203"/>
                  <a:gd name="T2" fmla="*/ 0 w 466"/>
                  <a:gd name="T3" fmla="*/ 106 h 203"/>
                  <a:gd name="T4" fmla="*/ 28 w 466"/>
                  <a:gd name="T5" fmla="*/ 175 h 203"/>
                  <a:gd name="T6" fmla="*/ 97 w 466"/>
                  <a:gd name="T7" fmla="*/ 203 h 203"/>
                  <a:gd name="T8" fmla="*/ 466 w 466"/>
                  <a:gd name="T9" fmla="*/ 203 h 203"/>
                  <a:gd name="T10" fmla="*/ 466 w 466"/>
                  <a:gd name="T11" fmla="*/ 182 h 203"/>
                  <a:gd name="T12" fmla="*/ 97 w 466"/>
                  <a:gd name="T13" fmla="*/ 182 h 203"/>
                  <a:gd name="T14" fmla="*/ 43 w 466"/>
                  <a:gd name="T15" fmla="*/ 160 h 203"/>
                  <a:gd name="T16" fmla="*/ 21 w 466"/>
                  <a:gd name="T17" fmla="*/ 106 h 203"/>
                  <a:gd name="T18" fmla="*/ 21 w 466"/>
                  <a:gd name="T19" fmla="*/ 0 h 203"/>
                  <a:gd name="T20" fmla="*/ 0 w 466"/>
                  <a:gd name="T2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6" h="203">
                    <a:moveTo>
                      <a:pt x="0" y="0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3"/>
                      <a:pt x="11" y="157"/>
                      <a:pt x="28" y="175"/>
                    </a:cubicBezTo>
                    <a:cubicBezTo>
                      <a:pt x="46" y="192"/>
                      <a:pt x="70" y="203"/>
                      <a:pt x="97" y="203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6" y="182"/>
                      <a:pt x="466" y="182"/>
                      <a:pt x="466" y="182"/>
                    </a:cubicBezTo>
                    <a:cubicBezTo>
                      <a:pt x="97" y="182"/>
                      <a:pt x="97" y="182"/>
                      <a:pt x="97" y="182"/>
                    </a:cubicBezTo>
                    <a:cubicBezTo>
                      <a:pt x="76" y="182"/>
                      <a:pt x="57" y="173"/>
                      <a:pt x="43" y="160"/>
                    </a:cubicBezTo>
                    <a:cubicBezTo>
                      <a:pt x="30" y="146"/>
                      <a:pt x="21" y="127"/>
                      <a:pt x="21" y="10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2535247" y="2660650"/>
            <a:ext cx="2613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2800" b="1" dirty="0">
                <a:solidFill>
                  <a:srgbClr val="00B050"/>
                </a:solidFill>
                <a:latin typeface="Times New Roman" pitchFamily="18" charset="0"/>
              </a:rPr>
              <a:t>PARTIDA </a:t>
            </a:r>
            <a:r>
              <a:rPr lang="es-EC" altLang="es-ES" sz="2800" b="1" dirty="0" smtClean="0">
                <a:solidFill>
                  <a:srgbClr val="00B050"/>
                </a:solidFill>
                <a:latin typeface="Times New Roman" pitchFamily="18" charset="0"/>
              </a:rPr>
              <a:t>6404</a:t>
            </a:r>
            <a:endParaRPr lang="es-ES" altLang="es-ES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3059113" y="3814763"/>
            <a:ext cx="2614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S" sz="2800" b="1" dirty="0">
                <a:solidFill>
                  <a:srgbClr val="00B050"/>
                </a:solidFill>
                <a:latin typeface="Times New Roman" pitchFamily="18" charset="0"/>
              </a:rPr>
              <a:t>SUB PARTIDA </a:t>
            </a:r>
            <a:r>
              <a:rPr lang="es-EC" altLang="es-ES" sz="2800" b="1" dirty="0" smtClean="0">
                <a:solidFill>
                  <a:srgbClr val="00B050"/>
                </a:solidFill>
                <a:latin typeface="Times New Roman" pitchFamily="18" charset="0"/>
              </a:rPr>
              <a:t>6404.11</a:t>
            </a:r>
            <a:endParaRPr lang="es-ES" altLang="es-ES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4860032" y="1338084"/>
            <a:ext cx="3576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EC" sz="2400" dirty="0" smtClean="0">
                <a:solidFill>
                  <a:srgbClr val="7F7F7F"/>
                </a:solidFill>
                <a:latin typeface="Arial" pitchFamily="34" charset="0"/>
              </a:rPr>
              <a:t>Calzado</a:t>
            </a:r>
            <a:r>
              <a:rPr lang="es-EC" sz="2400" dirty="0">
                <a:solidFill>
                  <a:srgbClr val="7F7F7F"/>
                </a:solidFill>
                <a:latin typeface="Arial" pitchFamily="34" charset="0"/>
              </a:rPr>
              <a:t>, polainas y artículos análogos; partes de estos artículos </a:t>
            </a:r>
            <a:endParaRPr lang="es-ES" sz="24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5084763" y="2660650"/>
            <a:ext cx="357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sz="1800" dirty="0">
                <a:solidFill>
                  <a:srgbClr val="7F7F7F"/>
                </a:solidFill>
                <a:latin typeface="Arial" pitchFamily="34" charset="0"/>
              </a:rPr>
              <a:t>Calzado con suelda de caucho, plástico, cuero natural o regenerado y parte superior de materia </a:t>
            </a:r>
            <a:r>
              <a:rPr lang="es-EC" sz="1800" dirty="0" smtClean="0">
                <a:solidFill>
                  <a:srgbClr val="7F7F7F"/>
                </a:solidFill>
                <a:latin typeface="Arial" pitchFamily="34" charset="0"/>
              </a:rPr>
              <a:t>textil</a:t>
            </a:r>
            <a:endParaRPr lang="es-ES" altLang="es-ES" sz="18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5651500" y="3843338"/>
            <a:ext cx="32409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EC" sz="1800" dirty="0">
                <a:solidFill>
                  <a:srgbClr val="7F7F7F"/>
                </a:solidFill>
                <a:latin typeface="Arial" pitchFamily="34" charset="0"/>
              </a:rPr>
              <a:t>Calzado de deporte, calzado de tenis, baloncesto, gimnasia, entrenamiento y calzados similares</a:t>
            </a:r>
            <a:r>
              <a:rPr lang="es-EC" sz="1800" dirty="0" smtClean="0">
                <a:solidFill>
                  <a:srgbClr val="7F7F7F"/>
                </a:solidFill>
                <a:latin typeface="Arial" pitchFamily="34" charset="0"/>
              </a:rPr>
              <a:t>.</a:t>
            </a:r>
            <a:endParaRPr lang="es-EC" sz="18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7004" y="5301208"/>
            <a:ext cx="839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7F7F7F"/>
                </a:solidFill>
                <a:latin typeface="Arial" pitchFamily="34" charset="0"/>
              </a:rPr>
              <a:t>6404.11.20.00 ---</a:t>
            </a:r>
            <a:r>
              <a:rPr lang="es-EC" dirty="0">
                <a:solidFill>
                  <a:srgbClr val="7F7F7F"/>
                </a:solidFill>
                <a:latin typeface="Arial" pitchFamily="34" charset="0"/>
              </a:rPr>
              <a:t>Calzado de tenis, baloncesto, gimnasia, entrenamiento y calzados similares </a:t>
            </a:r>
            <a:endParaRPr lang="es-ES" dirty="0">
              <a:solidFill>
                <a:srgbClr val="7F7F7F"/>
              </a:solidFill>
              <a:latin typeface="Arial" pitchFamily="34" charset="0"/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21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e Office">
  <a:themeElements>
    <a:clrScheme name="KWP 2013">
      <a:dk1>
        <a:srgbClr val="000000"/>
      </a:dk1>
      <a:lt1>
        <a:srgbClr val="FFFFFF"/>
      </a:lt1>
      <a:dk2>
        <a:srgbClr val="000000"/>
      </a:dk2>
      <a:lt2>
        <a:srgbClr val="92D400"/>
      </a:lt2>
      <a:accent1>
        <a:srgbClr val="3AA960"/>
      </a:accent1>
      <a:accent2>
        <a:srgbClr val="00CDB9"/>
      </a:accent2>
      <a:accent3>
        <a:srgbClr val="7AB7DE"/>
      </a:accent3>
      <a:accent4>
        <a:srgbClr val="8353A9"/>
      </a:accent4>
      <a:accent5>
        <a:srgbClr val="EA6EA3"/>
      </a:accent5>
      <a:accent6>
        <a:srgbClr val="FF504B"/>
      </a:accent6>
      <a:hlink>
        <a:srgbClr val="FF8200"/>
      </a:hlink>
      <a:folHlink>
        <a:srgbClr val="FFBE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016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10905</TotalTime>
  <Words>3084</Words>
  <Application>Microsoft Office PowerPoint</Application>
  <PresentationFormat>Presentación en pantalla (4:3)</PresentationFormat>
  <Paragraphs>1479</Paragraphs>
  <Slides>36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Tema de Office</vt:lpstr>
      <vt:lpstr>6_Tema de Office</vt:lpstr>
      <vt:lpstr>Presentación de PowerPoint</vt:lpstr>
      <vt:lpstr>Presentación de PowerPoint</vt:lpstr>
      <vt:lpstr>Presentación de PowerPoint</vt:lpstr>
      <vt:lpstr>Inteligencia de Negocios</vt:lpstr>
      <vt:lpstr>Bases de Datos</vt:lpstr>
      <vt:lpstr>Cubos de Información</vt:lpstr>
      <vt:lpstr>MODELO MATEMÁTICO</vt:lpstr>
      <vt:lpstr>Presentación de PowerPoint</vt:lpstr>
      <vt:lpstr>Clasificación Arancelaria</vt:lpstr>
      <vt:lpstr>Presentación de PowerPoint</vt:lpstr>
      <vt:lpstr>Objetivos de la Investigación</vt:lpstr>
      <vt:lpstr>Presentación de PowerPoint</vt:lpstr>
      <vt:lpstr>Diseño de Investigación</vt:lpstr>
      <vt:lpstr>Presentación de PowerPoint</vt:lpstr>
      <vt:lpstr>Presentación de PowerPoint</vt:lpstr>
      <vt:lpstr>Relaciones Comerciales Ecuador y Asia</vt:lpstr>
      <vt:lpstr>POLÍTICA COMERCIAL</vt:lpstr>
      <vt:lpstr>Normativa para el etiquetado de calzado</vt:lpstr>
      <vt:lpstr>CIFRAS COMERCIALES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TRANSPORTE MARÍTIMO</vt:lpstr>
      <vt:lpstr>Presentación de PowerPoint</vt:lpstr>
      <vt:lpstr>Principales empresas importadoras</vt:lpstr>
      <vt:lpstr>Motivos de Importación y Exportación</vt:lpstr>
      <vt:lpstr>Perspectiva de las empresas importadoras encuestadas sobre el nivel de montos del comercio internacional por país </vt:lpstr>
      <vt:lpstr>País de origen de las importaciones por distrito aduanero de ingreso y conocimiento sobre inteligencia de negocio</vt:lpstr>
      <vt:lpstr>MODELO MATEMÁTICO</vt:lpstr>
      <vt:lpstr>Presentación de PowerPoint</vt:lpstr>
      <vt:lpstr>DISCUSIÓN </vt:lpstr>
      <vt:lpstr>CONCLUSIÓN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PEPE1</cp:lastModifiedBy>
  <cp:revision>874</cp:revision>
  <dcterms:created xsi:type="dcterms:W3CDTF">2013-09-14T00:14:30Z</dcterms:created>
  <dcterms:modified xsi:type="dcterms:W3CDTF">2015-05-06T03:58:01Z</dcterms:modified>
</cp:coreProperties>
</file>