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2" r:id="rId7"/>
    <p:sldId id="263" r:id="rId8"/>
    <p:sldId id="264" r:id="rId9"/>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3"/>
    <p:restoredTop sz="94674"/>
  </p:normalViewPr>
  <p:slideViewPr>
    <p:cSldViewPr snapToGrid="0" snapToObjects="1">
      <p:cViewPr varScale="1">
        <p:scale>
          <a:sx n="87" d="100"/>
          <a:sy n="87" d="100"/>
        </p:scale>
        <p:origin x="102"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anti\Dropbox\Jose%20Jaramillo\Estadistico%20Jose%20Jaramill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Hoja3!$A$52:$A$55</c:f>
              <c:strCache>
                <c:ptCount val="4"/>
                <c:pt idx="0">
                  <c:v>0 - 5%</c:v>
                </c:pt>
                <c:pt idx="1">
                  <c:v>5% - 10%</c:v>
                </c:pt>
                <c:pt idx="2">
                  <c:v>10% - 20%</c:v>
                </c:pt>
                <c:pt idx="3">
                  <c:v>Más del 20%</c:v>
                </c:pt>
              </c:strCache>
            </c:strRef>
          </c:tx>
          <c:spPr>
            <a:solidFill>
              <a:schemeClr val="accent1"/>
            </a:solidFill>
            <a:ln>
              <a:noFill/>
            </a:ln>
            <a:effectLst/>
            <a:sp3d/>
          </c:spPr>
          <c:invertIfNegative val="0"/>
          <c:cat>
            <c:strRef>
              <c:f>Hoja3!$A$52:$A$55</c:f>
              <c:strCache>
                <c:ptCount val="4"/>
                <c:pt idx="0">
                  <c:v>0 - 5%</c:v>
                </c:pt>
                <c:pt idx="1">
                  <c:v>5% - 10%</c:v>
                </c:pt>
                <c:pt idx="2">
                  <c:v>10% - 20%</c:v>
                </c:pt>
                <c:pt idx="3">
                  <c:v>Más del 20%</c:v>
                </c:pt>
              </c:strCache>
            </c:strRef>
          </c:cat>
          <c:val>
            <c:numRef>
              <c:f>Hoja3!$C$52:$C$55</c:f>
              <c:numCache>
                <c:formatCode>0%</c:formatCode>
                <c:ptCount val="4"/>
                <c:pt idx="0">
                  <c:v>0.42622950819672101</c:v>
                </c:pt>
                <c:pt idx="1">
                  <c:v>0.29508196721311503</c:v>
                </c:pt>
                <c:pt idx="2">
                  <c:v>0.16393442622950799</c:v>
                </c:pt>
                <c:pt idx="3">
                  <c:v>0.114754098360656</c:v>
                </c:pt>
              </c:numCache>
            </c:numRef>
          </c:val>
          <c:extLst xmlns:c16r2="http://schemas.microsoft.com/office/drawing/2015/06/chart">
            <c:ext xmlns:c16="http://schemas.microsoft.com/office/drawing/2014/chart" uri="{C3380CC4-5D6E-409C-BE32-E72D297353CC}">
              <c16:uniqueId val="{00000000-05A4-4010-AC46-D72A64CD552E}"/>
            </c:ext>
          </c:extLst>
        </c:ser>
        <c:dLbls>
          <c:showLegendKey val="0"/>
          <c:showVal val="0"/>
          <c:showCatName val="0"/>
          <c:showSerName val="0"/>
          <c:showPercent val="0"/>
          <c:showBubbleSize val="0"/>
        </c:dLbls>
        <c:gapWidth val="150"/>
        <c:shape val="box"/>
        <c:axId val="295654000"/>
        <c:axId val="256329432"/>
        <c:axId val="0"/>
      </c:bar3DChart>
      <c:catAx>
        <c:axId val="2956540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56329432"/>
        <c:crosses val="autoZero"/>
        <c:auto val="1"/>
        <c:lblAlgn val="ctr"/>
        <c:lblOffset val="100"/>
        <c:noMultiLvlLbl val="0"/>
      </c:catAx>
      <c:valAx>
        <c:axId val="2563294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956540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83708B-A0B7-473A-A8A1-83D59908C967}" type="doc">
      <dgm:prSet loTypeId="urn:microsoft.com/office/officeart/2005/8/layout/hList6" loCatId="" qsTypeId="urn:microsoft.com/office/officeart/2005/8/quickstyle/simple1" qsCatId="simple" csTypeId="urn:microsoft.com/office/officeart/2005/8/colors/accent6_2" csCatId="accent6"/>
      <dgm:spPr/>
      <dgm:t>
        <a:bodyPr/>
        <a:lstStyle/>
        <a:p>
          <a:endParaRPr lang="es-ES"/>
        </a:p>
      </dgm:t>
    </dgm:pt>
    <dgm:pt modelId="{40BFE1C0-0F04-4AC5-BB81-4B304A8E55A7}">
      <dgm:prSet/>
      <dgm:spPr/>
      <dgm:t>
        <a:bodyPr/>
        <a:lstStyle/>
        <a:p>
          <a:r>
            <a:rPr lang="es-EC" dirty="0"/>
            <a:t>85% conocen sobre la implementación del tratado comercial con la Unión Europea. </a:t>
          </a:r>
        </a:p>
      </dgm:t>
    </dgm:pt>
    <dgm:pt modelId="{A22236F7-965B-4C26-8878-E5DF6879DEB6}" type="parTrans" cxnId="{F8947BC6-E4F5-4704-AFB1-AFBE6525E0E5}">
      <dgm:prSet/>
      <dgm:spPr/>
      <dgm:t>
        <a:bodyPr/>
        <a:lstStyle/>
        <a:p>
          <a:endParaRPr lang="es-ES"/>
        </a:p>
      </dgm:t>
    </dgm:pt>
    <dgm:pt modelId="{F97029D9-86B1-48AA-AA4A-C9F7CD540E02}" type="sibTrans" cxnId="{F8947BC6-E4F5-4704-AFB1-AFBE6525E0E5}">
      <dgm:prSet/>
      <dgm:spPr/>
      <dgm:t>
        <a:bodyPr/>
        <a:lstStyle/>
        <a:p>
          <a:endParaRPr lang="es-ES"/>
        </a:p>
      </dgm:t>
    </dgm:pt>
    <dgm:pt modelId="{F5A23003-3C1C-4EF8-9D1A-30E112ECDF1D}">
      <dgm:prSet/>
      <dgm:spPr/>
      <dgm:t>
        <a:bodyPr/>
        <a:lstStyle/>
        <a:p>
          <a:r>
            <a:rPr lang="es-EC"/>
            <a:t>62% definieron que se veía un beneficio para las empresas del Ecuador </a:t>
          </a:r>
        </a:p>
      </dgm:t>
    </dgm:pt>
    <dgm:pt modelId="{5ACD3570-7981-42AE-B7A2-B57867902E39}" type="parTrans" cxnId="{B5423646-4529-4F4E-9A0C-CB23FD2CA209}">
      <dgm:prSet/>
      <dgm:spPr/>
      <dgm:t>
        <a:bodyPr/>
        <a:lstStyle/>
        <a:p>
          <a:endParaRPr lang="es-ES"/>
        </a:p>
      </dgm:t>
    </dgm:pt>
    <dgm:pt modelId="{6310C0CA-BC57-4DA4-9EDF-D50BBB0B5021}" type="sibTrans" cxnId="{B5423646-4529-4F4E-9A0C-CB23FD2CA209}">
      <dgm:prSet/>
      <dgm:spPr/>
      <dgm:t>
        <a:bodyPr/>
        <a:lstStyle/>
        <a:p>
          <a:endParaRPr lang="es-ES"/>
        </a:p>
      </dgm:t>
    </dgm:pt>
    <dgm:pt modelId="{4F07D204-4A5B-4927-8FE2-6903143399EF}">
      <dgm:prSet/>
      <dgm:spPr/>
      <dgm:t>
        <a:bodyPr/>
        <a:lstStyle/>
        <a:p>
          <a:r>
            <a:rPr lang="es-EC"/>
            <a:t>92% creen que existe un beneficio y debe ser aprovechado</a:t>
          </a:r>
        </a:p>
      </dgm:t>
    </dgm:pt>
    <dgm:pt modelId="{03D330CF-8973-4B85-AACF-C253672F21C2}" type="parTrans" cxnId="{4C0B8052-1936-4EE1-91C9-4CD7DD8DC278}">
      <dgm:prSet/>
      <dgm:spPr/>
      <dgm:t>
        <a:bodyPr/>
        <a:lstStyle/>
        <a:p>
          <a:endParaRPr lang="es-ES"/>
        </a:p>
      </dgm:t>
    </dgm:pt>
    <dgm:pt modelId="{31689AE6-F168-4890-813A-F1986AB4801B}" type="sibTrans" cxnId="{4C0B8052-1936-4EE1-91C9-4CD7DD8DC278}">
      <dgm:prSet/>
      <dgm:spPr/>
      <dgm:t>
        <a:bodyPr/>
        <a:lstStyle/>
        <a:p>
          <a:endParaRPr lang="es-ES"/>
        </a:p>
      </dgm:t>
    </dgm:pt>
    <dgm:pt modelId="{E5DC94E3-4C54-42B8-AFF3-13FB0B6F7148}">
      <dgm:prSet/>
      <dgm:spPr/>
      <dgm:t>
        <a:bodyPr/>
        <a:lstStyle/>
        <a:p>
          <a:r>
            <a:rPr lang="es-EC"/>
            <a:t>Los negocios dedicados bajo el tratado con la Unión Europea, esperarían por lo menos en un 5% y en un máximo del 20% en el incremento en ventas</a:t>
          </a:r>
        </a:p>
      </dgm:t>
    </dgm:pt>
    <dgm:pt modelId="{92DCC0C6-D9D4-4619-92B6-9B6622638D24}" type="parTrans" cxnId="{9933E59B-D5A8-4352-BFD1-C4FD195A2A0F}">
      <dgm:prSet/>
      <dgm:spPr/>
      <dgm:t>
        <a:bodyPr/>
        <a:lstStyle/>
        <a:p>
          <a:endParaRPr lang="es-ES"/>
        </a:p>
      </dgm:t>
    </dgm:pt>
    <dgm:pt modelId="{109A4DF7-7B3E-49F7-B2E6-A96645C9E8BD}" type="sibTrans" cxnId="{9933E59B-D5A8-4352-BFD1-C4FD195A2A0F}">
      <dgm:prSet/>
      <dgm:spPr/>
      <dgm:t>
        <a:bodyPr/>
        <a:lstStyle/>
        <a:p>
          <a:endParaRPr lang="es-ES"/>
        </a:p>
      </dgm:t>
    </dgm:pt>
    <dgm:pt modelId="{DD33D966-FD95-D144-9FF9-7863F8B8D64A}" type="pres">
      <dgm:prSet presAssocID="{2783708B-A0B7-473A-A8A1-83D59908C967}" presName="Name0" presStyleCnt="0">
        <dgm:presLayoutVars>
          <dgm:dir/>
          <dgm:resizeHandles val="exact"/>
        </dgm:presLayoutVars>
      </dgm:prSet>
      <dgm:spPr/>
      <dgm:t>
        <a:bodyPr/>
        <a:lstStyle/>
        <a:p>
          <a:endParaRPr lang="es-ES_tradnl"/>
        </a:p>
      </dgm:t>
    </dgm:pt>
    <dgm:pt modelId="{E38B392C-38D5-0140-8BD0-AA462538E613}" type="pres">
      <dgm:prSet presAssocID="{40BFE1C0-0F04-4AC5-BB81-4B304A8E55A7}" presName="node" presStyleLbl="node1" presStyleIdx="0" presStyleCnt="4">
        <dgm:presLayoutVars>
          <dgm:bulletEnabled val="1"/>
        </dgm:presLayoutVars>
      </dgm:prSet>
      <dgm:spPr/>
      <dgm:t>
        <a:bodyPr/>
        <a:lstStyle/>
        <a:p>
          <a:endParaRPr lang="es-ES_tradnl"/>
        </a:p>
      </dgm:t>
    </dgm:pt>
    <dgm:pt modelId="{6AB1BF6B-6CD9-3946-980A-B1E9F9B6B088}" type="pres">
      <dgm:prSet presAssocID="{F97029D9-86B1-48AA-AA4A-C9F7CD540E02}" presName="sibTrans" presStyleCnt="0"/>
      <dgm:spPr/>
      <dgm:t>
        <a:bodyPr/>
        <a:lstStyle/>
        <a:p>
          <a:endParaRPr lang="es-ES_tradnl"/>
        </a:p>
      </dgm:t>
    </dgm:pt>
    <dgm:pt modelId="{386D2647-508C-EB4F-8B34-FBAFAD9787B2}" type="pres">
      <dgm:prSet presAssocID="{F5A23003-3C1C-4EF8-9D1A-30E112ECDF1D}" presName="node" presStyleLbl="node1" presStyleIdx="1" presStyleCnt="4">
        <dgm:presLayoutVars>
          <dgm:bulletEnabled val="1"/>
        </dgm:presLayoutVars>
      </dgm:prSet>
      <dgm:spPr/>
      <dgm:t>
        <a:bodyPr/>
        <a:lstStyle/>
        <a:p>
          <a:endParaRPr lang="es-ES_tradnl"/>
        </a:p>
      </dgm:t>
    </dgm:pt>
    <dgm:pt modelId="{065C5167-E3A0-B549-AB30-B03625E32ABD}" type="pres">
      <dgm:prSet presAssocID="{6310C0CA-BC57-4DA4-9EDF-D50BBB0B5021}" presName="sibTrans" presStyleCnt="0"/>
      <dgm:spPr/>
      <dgm:t>
        <a:bodyPr/>
        <a:lstStyle/>
        <a:p>
          <a:endParaRPr lang="es-ES_tradnl"/>
        </a:p>
      </dgm:t>
    </dgm:pt>
    <dgm:pt modelId="{73E45AEF-EFC6-1643-BF2E-6F3BF7372D76}" type="pres">
      <dgm:prSet presAssocID="{4F07D204-4A5B-4927-8FE2-6903143399EF}" presName="node" presStyleLbl="node1" presStyleIdx="2" presStyleCnt="4">
        <dgm:presLayoutVars>
          <dgm:bulletEnabled val="1"/>
        </dgm:presLayoutVars>
      </dgm:prSet>
      <dgm:spPr/>
      <dgm:t>
        <a:bodyPr/>
        <a:lstStyle/>
        <a:p>
          <a:endParaRPr lang="es-ES_tradnl"/>
        </a:p>
      </dgm:t>
    </dgm:pt>
    <dgm:pt modelId="{A99E909D-F123-8B4D-B7FF-BE40AA8FA8AD}" type="pres">
      <dgm:prSet presAssocID="{31689AE6-F168-4890-813A-F1986AB4801B}" presName="sibTrans" presStyleCnt="0"/>
      <dgm:spPr/>
      <dgm:t>
        <a:bodyPr/>
        <a:lstStyle/>
        <a:p>
          <a:endParaRPr lang="es-ES_tradnl"/>
        </a:p>
      </dgm:t>
    </dgm:pt>
    <dgm:pt modelId="{11405817-ED88-1F47-92C6-78E659FC1981}" type="pres">
      <dgm:prSet presAssocID="{E5DC94E3-4C54-42B8-AFF3-13FB0B6F7148}" presName="node" presStyleLbl="node1" presStyleIdx="3" presStyleCnt="4">
        <dgm:presLayoutVars>
          <dgm:bulletEnabled val="1"/>
        </dgm:presLayoutVars>
      </dgm:prSet>
      <dgm:spPr/>
      <dgm:t>
        <a:bodyPr/>
        <a:lstStyle/>
        <a:p>
          <a:endParaRPr lang="es-ES_tradnl"/>
        </a:p>
      </dgm:t>
    </dgm:pt>
  </dgm:ptLst>
  <dgm:cxnLst>
    <dgm:cxn modelId="{CAA74DCA-24C7-EB42-A710-6BBC937B9409}" type="presOf" srcId="{40BFE1C0-0F04-4AC5-BB81-4B304A8E55A7}" destId="{E38B392C-38D5-0140-8BD0-AA462538E613}" srcOrd="0" destOrd="0" presId="urn:microsoft.com/office/officeart/2005/8/layout/hList6"/>
    <dgm:cxn modelId="{9933E59B-D5A8-4352-BFD1-C4FD195A2A0F}" srcId="{2783708B-A0B7-473A-A8A1-83D59908C967}" destId="{E5DC94E3-4C54-42B8-AFF3-13FB0B6F7148}" srcOrd="3" destOrd="0" parTransId="{92DCC0C6-D9D4-4619-92B6-9B6622638D24}" sibTransId="{109A4DF7-7B3E-49F7-B2E6-A96645C9E8BD}"/>
    <dgm:cxn modelId="{2F4012D4-C619-8C4F-8A4A-D5B225E6D75E}" type="presOf" srcId="{F5A23003-3C1C-4EF8-9D1A-30E112ECDF1D}" destId="{386D2647-508C-EB4F-8B34-FBAFAD9787B2}" srcOrd="0" destOrd="0" presId="urn:microsoft.com/office/officeart/2005/8/layout/hList6"/>
    <dgm:cxn modelId="{5D6DA6E5-A54B-F24C-99C9-FC96ED8D9493}" type="presOf" srcId="{E5DC94E3-4C54-42B8-AFF3-13FB0B6F7148}" destId="{11405817-ED88-1F47-92C6-78E659FC1981}" srcOrd="0" destOrd="0" presId="urn:microsoft.com/office/officeart/2005/8/layout/hList6"/>
    <dgm:cxn modelId="{F8947BC6-E4F5-4704-AFB1-AFBE6525E0E5}" srcId="{2783708B-A0B7-473A-A8A1-83D59908C967}" destId="{40BFE1C0-0F04-4AC5-BB81-4B304A8E55A7}" srcOrd="0" destOrd="0" parTransId="{A22236F7-965B-4C26-8878-E5DF6879DEB6}" sibTransId="{F97029D9-86B1-48AA-AA4A-C9F7CD540E02}"/>
    <dgm:cxn modelId="{B5423646-4529-4F4E-9A0C-CB23FD2CA209}" srcId="{2783708B-A0B7-473A-A8A1-83D59908C967}" destId="{F5A23003-3C1C-4EF8-9D1A-30E112ECDF1D}" srcOrd="1" destOrd="0" parTransId="{5ACD3570-7981-42AE-B7A2-B57867902E39}" sibTransId="{6310C0CA-BC57-4DA4-9EDF-D50BBB0B5021}"/>
    <dgm:cxn modelId="{4029C022-274D-A84C-8CF2-D195EA943F03}" type="presOf" srcId="{2783708B-A0B7-473A-A8A1-83D59908C967}" destId="{DD33D966-FD95-D144-9FF9-7863F8B8D64A}" srcOrd="0" destOrd="0" presId="urn:microsoft.com/office/officeart/2005/8/layout/hList6"/>
    <dgm:cxn modelId="{4C0B8052-1936-4EE1-91C9-4CD7DD8DC278}" srcId="{2783708B-A0B7-473A-A8A1-83D59908C967}" destId="{4F07D204-4A5B-4927-8FE2-6903143399EF}" srcOrd="2" destOrd="0" parTransId="{03D330CF-8973-4B85-AACF-C253672F21C2}" sibTransId="{31689AE6-F168-4890-813A-F1986AB4801B}"/>
    <dgm:cxn modelId="{3A9B800C-BAE7-0949-8EC4-0BB47740CBB3}" type="presOf" srcId="{4F07D204-4A5B-4927-8FE2-6903143399EF}" destId="{73E45AEF-EFC6-1643-BF2E-6F3BF7372D76}" srcOrd="0" destOrd="0" presId="urn:microsoft.com/office/officeart/2005/8/layout/hList6"/>
    <dgm:cxn modelId="{BED18F05-1863-A04F-837E-2CC2061071BB}" type="presParOf" srcId="{DD33D966-FD95-D144-9FF9-7863F8B8D64A}" destId="{E38B392C-38D5-0140-8BD0-AA462538E613}" srcOrd="0" destOrd="0" presId="urn:microsoft.com/office/officeart/2005/8/layout/hList6"/>
    <dgm:cxn modelId="{414D3E9C-E71D-B34F-8A3C-8199AABE3041}" type="presParOf" srcId="{DD33D966-FD95-D144-9FF9-7863F8B8D64A}" destId="{6AB1BF6B-6CD9-3946-980A-B1E9F9B6B088}" srcOrd="1" destOrd="0" presId="urn:microsoft.com/office/officeart/2005/8/layout/hList6"/>
    <dgm:cxn modelId="{E37D32AD-E8B0-2D43-B99A-F544E7C7BD3F}" type="presParOf" srcId="{DD33D966-FD95-D144-9FF9-7863F8B8D64A}" destId="{386D2647-508C-EB4F-8B34-FBAFAD9787B2}" srcOrd="2" destOrd="0" presId="urn:microsoft.com/office/officeart/2005/8/layout/hList6"/>
    <dgm:cxn modelId="{4FE675B5-B8D4-9345-B1E7-16D25C87B24D}" type="presParOf" srcId="{DD33D966-FD95-D144-9FF9-7863F8B8D64A}" destId="{065C5167-E3A0-B549-AB30-B03625E32ABD}" srcOrd="3" destOrd="0" presId="urn:microsoft.com/office/officeart/2005/8/layout/hList6"/>
    <dgm:cxn modelId="{A279F198-FA58-9A43-B227-DFF9103A6D72}" type="presParOf" srcId="{DD33D966-FD95-D144-9FF9-7863F8B8D64A}" destId="{73E45AEF-EFC6-1643-BF2E-6F3BF7372D76}" srcOrd="4" destOrd="0" presId="urn:microsoft.com/office/officeart/2005/8/layout/hList6"/>
    <dgm:cxn modelId="{CC30CBDB-8F29-5C4A-A0A5-46415BD9B14A}" type="presParOf" srcId="{DD33D966-FD95-D144-9FF9-7863F8B8D64A}" destId="{A99E909D-F123-8B4D-B7FF-BE40AA8FA8AD}" srcOrd="5" destOrd="0" presId="urn:microsoft.com/office/officeart/2005/8/layout/hList6"/>
    <dgm:cxn modelId="{71A7AA28-500B-EE47-8D5D-A628F08C38DF}" type="presParOf" srcId="{DD33D966-FD95-D144-9FF9-7863F8B8D64A}" destId="{11405817-ED88-1F47-92C6-78E659FC1981}"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B392C-38D5-0140-8BD0-AA462538E613}">
      <dsp:nvSpPr>
        <dsp:cNvPr id="0" name=""/>
        <dsp:cNvSpPr/>
      </dsp:nvSpPr>
      <dsp:spPr>
        <a:xfrm rot="16200000">
          <a:off x="-1038970" y="1040137"/>
          <a:ext cx="3225114" cy="1144838"/>
        </a:xfrm>
        <a:prstGeom prst="flowChartManualOperati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70678" bIns="0" numCol="1" spcCol="1270" anchor="ctr" anchorCtr="0">
          <a:noAutofit/>
        </a:bodyPr>
        <a:lstStyle/>
        <a:p>
          <a:pPr lvl="0" algn="ctr" defTabSz="488950">
            <a:lnSpc>
              <a:spcPct val="90000"/>
            </a:lnSpc>
            <a:spcBef>
              <a:spcPct val="0"/>
            </a:spcBef>
            <a:spcAft>
              <a:spcPct val="35000"/>
            </a:spcAft>
          </a:pPr>
          <a:r>
            <a:rPr lang="es-EC" sz="1100" kern="1200" dirty="0"/>
            <a:t>85% conocen sobre la implementación del tratado comercial con la Unión Europea. </a:t>
          </a:r>
        </a:p>
      </dsp:txBody>
      <dsp:txXfrm rot="5400000">
        <a:off x="1168" y="645022"/>
        <a:ext cx="1144838" cy="1935068"/>
      </dsp:txXfrm>
    </dsp:sp>
    <dsp:sp modelId="{386D2647-508C-EB4F-8B34-FBAFAD9787B2}">
      <dsp:nvSpPr>
        <dsp:cNvPr id="0" name=""/>
        <dsp:cNvSpPr/>
      </dsp:nvSpPr>
      <dsp:spPr>
        <a:xfrm rot="16200000">
          <a:off x="191730" y="1040137"/>
          <a:ext cx="3225114" cy="1144838"/>
        </a:xfrm>
        <a:prstGeom prst="flowChartManualOperati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70678" bIns="0" numCol="1" spcCol="1270" anchor="ctr" anchorCtr="0">
          <a:noAutofit/>
        </a:bodyPr>
        <a:lstStyle/>
        <a:p>
          <a:pPr lvl="0" algn="ctr" defTabSz="488950">
            <a:lnSpc>
              <a:spcPct val="90000"/>
            </a:lnSpc>
            <a:spcBef>
              <a:spcPct val="0"/>
            </a:spcBef>
            <a:spcAft>
              <a:spcPct val="35000"/>
            </a:spcAft>
          </a:pPr>
          <a:r>
            <a:rPr lang="es-EC" sz="1100" kern="1200"/>
            <a:t>62% definieron que se veía un beneficio para las empresas del Ecuador </a:t>
          </a:r>
        </a:p>
      </dsp:txBody>
      <dsp:txXfrm rot="5400000">
        <a:off x="1231868" y="645022"/>
        <a:ext cx="1144838" cy="1935068"/>
      </dsp:txXfrm>
    </dsp:sp>
    <dsp:sp modelId="{73E45AEF-EFC6-1643-BF2E-6F3BF7372D76}">
      <dsp:nvSpPr>
        <dsp:cNvPr id="0" name=""/>
        <dsp:cNvSpPr/>
      </dsp:nvSpPr>
      <dsp:spPr>
        <a:xfrm rot="16200000">
          <a:off x="1422432" y="1040137"/>
          <a:ext cx="3225114" cy="1144838"/>
        </a:xfrm>
        <a:prstGeom prst="flowChartManualOperati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70678" bIns="0" numCol="1" spcCol="1270" anchor="ctr" anchorCtr="0">
          <a:noAutofit/>
        </a:bodyPr>
        <a:lstStyle/>
        <a:p>
          <a:pPr lvl="0" algn="ctr" defTabSz="488950">
            <a:lnSpc>
              <a:spcPct val="90000"/>
            </a:lnSpc>
            <a:spcBef>
              <a:spcPct val="0"/>
            </a:spcBef>
            <a:spcAft>
              <a:spcPct val="35000"/>
            </a:spcAft>
          </a:pPr>
          <a:r>
            <a:rPr lang="es-EC" sz="1100" kern="1200"/>
            <a:t>92% creen que existe un beneficio y debe ser aprovechado</a:t>
          </a:r>
        </a:p>
      </dsp:txBody>
      <dsp:txXfrm rot="5400000">
        <a:off x="2462570" y="645022"/>
        <a:ext cx="1144838" cy="1935068"/>
      </dsp:txXfrm>
    </dsp:sp>
    <dsp:sp modelId="{11405817-ED88-1F47-92C6-78E659FC1981}">
      <dsp:nvSpPr>
        <dsp:cNvPr id="0" name=""/>
        <dsp:cNvSpPr/>
      </dsp:nvSpPr>
      <dsp:spPr>
        <a:xfrm rot="16200000">
          <a:off x="2653133" y="1040137"/>
          <a:ext cx="3225114" cy="1144838"/>
        </a:xfrm>
        <a:prstGeom prst="flowChartManualOperati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70678" bIns="0" numCol="1" spcCol="1270" anchor="ctr" anchorCtr="0">
          <a:noAutofit/>
        </a:bodyPr>
        <a:lstStyle/>
        <a:p>
          <a:pPr lvl="0" algn="ctr" defTabSz="488950">
            <a:lnSpc>
              <a:spcPct val="90000"/>
            </a:lnSpc>
            <a:spcBef>
              <a:spcPct val="0"/>
            </a:spcBef>
            <a:spcAft>
              <a:spcPct val="35000"/>
            </a:spcAft>
          </a:pPr>
          <a:r>
            <a:rPr lang="es-EC" sz="1100" kern="1200"/>
            <a:t>Los negocios dedicados bajo el tratado con la Unión Europea, esperarían por lo menos en un 5% y en un máximo del 20% en el incremento en ventas</a:t>
          </a:r>
        </a:p>
      </dsp:txBody>
      <dsp:txXfrm rot="5400000">
        <a:off x="3693271" y="645022"/>
        <a:ext cx="1144838" cy="1935068"/>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smtClean="0"/>
              <a:t>Clic para editar título</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6C9827AA-A23C-7243-8282-A31D0078CAE6}" type="datetimeFigureOut">
              <a:rPr lang="es-ES_tradnl" smtClean="0"/>
              <a:t>17/08/2016</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CA262F91-FEF0-C443-8FFD-96D9E4B62D1D}" type="slidenum">
              <a:rPr lang="es-ES_tradnl" smtClean="0"/>
              <a:t>‹Nº›</a:t>
            </a:fld>
            <a:endParaRPr lang="es-ES_tradnl"/>
          </a:p>
        </p:txBody>
      </p:sp>
    </p:spTree>
    <p:extLst>
      <p:ext uri="{BB962C8B-B14F-4D97-AF65-F5344CB8AC3E}">
        <p14:creationId xmlns:p14="http://schemas.microsoft.com/office/powerpoint/2010/main" val="1540383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6C9827AA-A23C-7243-8282-A31D0078CAE6}" type="datetimeFigureOut">
              <a:rPr lang="es-ES_tradnl" smtClean="0"/>
              <a:t>17/08/2016</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CA262F91-FEF0-C443-8FFD-96D9E4B62D1D}" type="slidenum">
              <a:rPr lang="es-ES_tradnl" smtClean="0"/>
              <a:t>‹Nº›</a:t>
            </a:fld>
            <a:endParaRPr lang="es-ES_tradnl"/>
          </a:p>
        </p:txBody>
      </p:sp>
    </p:spTree>
    <p:extLst>
      <p:ext uri="{BB962C8B-B14F-4D97-AF65-F5344CB8AC3E}">
        <p14:creationId xmlns:p14="http://schemas.microsoft.com/office/powerpoint/2010/main" val="1734575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6C9827AA-A23C-7243-8282-A31D0078CAE6}" type="datetimeFigureOut">
              <a:rPr lang="es-ES_tradnl" smtClean="0"/>
              <a:t>17/08/2016</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CA262F91-FEF0-C443-8FFD-96D9E4B62D1D}" type="slidenum">
              <a:rPr lang="es-ES_tradnl" smtClean="0"/>
              <a:t>‹Nº›</a:t>
            </a:fld>
            <a:endParaRPr lang="es-ES_tradnl"/>
          </a:p>
        </p:txBody>
      </p:sp>
    </p:spTree>
    <p:extLst>
      <p:ext uri="{BB962C8B-B14F-4D97-AF65-F5344CB8AC3E}">
        <p14:creationId xmlns:p14="http://schemas.microsoft.com/office/powerpoint/2010/main" val="1973594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6C9827AA-A23C-7243-8282-A31D0078CAE6}" type="datetimeFigureOut">
              <a:rPr lang="es-ES_tradnl" smtClean="0"/>
              <a:t>17/08/2016</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CA262F91-FEF0-C443-8FFD-96D9E4B62D1D}" type="slidenum">
              <a:rPr lang="es-ES_tradnl" smtClean="0"/>
              <a:t>‹Nº›</a:t>
            </a:fld>
            <a:endParaRPr lang="es-ES_tradnl"/>
          </a:p>
        </p:txBody>
      </p:sp>
    </p:spTree>
    <p:extLst>
      <p:ext uri="{BB962C8B-B14F-4D97-AF65-F5344CB8AC3E}">
        <p14:creationId xmlns:p14="http://schemas.microsoft.com/office/powerpoint/2010/main" val="1101513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smtClean="0"/>
              <a:t>Clic para editar título</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6C9827AA-A23C-7243-8282-A31D0078CAE6}" type="datetimeFigureOut">
              <a:rPr lang="es-ES_tradnl" smtClean="0"/>
              <a:t>17/08/2016</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CA262F91-FEF0-C443-8FFD-96D9E4B62D1D}" type="slidenum">
              <a:rPr lang="es-ES_tradnl" smtClean="0"/>
              <a:t>‹Nº›</a:t>
            </a:fld>
            <a:endParaRPr lang="es-ES_tradnl"/>
          </a:p>
        </p:txBody>
      </p:sp>
    </p:spTree>
    <p:extLst>
      <p:ext uri="{BB962C8B-B14F-4D97-AF65-F5344CB8AC3E}">
        <p14:creationId xmlns:p14="http://schemas.microsoft.com/office/powerpoint/2010/main" val="1656478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p>
            <a:fld id="{6C9827AA-A23C-7243-8282-A31D0078CAE6}" type="datetimeFigureOut">
              <a:rPr lang="es-ES_tradnl" smtClean="0"/>
              <a:t>17/08/2016</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CA262F91-FEF0-C443-8FFD-96D9E4B62D1D}" type="slidenum">
              <a:rPr lang="es-ES_tradnl" smtClean="0"/>
              <a:t>‹Nº›</a:t>
            </a:fld>
            <a:endParaRPr lang="es-ES_tradnl"/>
          </a:p>
        </p:txBody>
      </p:sp>
    </p:spTree>
    <p:extLst>
      <p:ext uri="{BB962C8B-B14F-4D97-AF65-F5344CB8AC3E}">
        <p14:creationId xmlns:p14="http://schemas.microsoft.com/office/powerpoint/2010/main" val="1131176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smtClean="0"/>
              <a:t>Clic para editar título</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fld id="{6C9827AA-A23C-7243-8282-A31D0078CAE6}" type="datetimeFigureOut">
              <a:rPr lang="es-ES_tradnl" smtClean="0"/>
              <a:t>17/08/2016</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CA262F91-FEF0-C443-8FFD-96D9E4B62D1D}" type="slidenum">
              <a:rPr lang="es-ES_tradnl" smtClean="0"/>
              <a:t>‹Nº›</a:t>
            </a:fld>
            <a:endParaRPr lang="es-ES_tradnl"/>
          </a:p>
        </p:txBody>
      </p:sp>
    </p:spTree>
    <p:extLst>
      <p:ext uri="{BB962C8B-B14F-4D97-AF65-F5344CB8AC3E}">
        <p14:creationId xmlns:p14="http://schemas.microsoft.com/office/powerpoint/2010/main" val="1653377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p>
            <a:fld id="{6C9827AA-A23C-7243-8282-A31D0078CAE6}" type="datetimeFigureOut">
              <a:rPr lang="es-ES_tradnl" smtClean="0"/>
              <a:t>17/08/2016</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CA262F91-FEF0-C443-8FFD-96D9E4B62D1D}" type="slidenum">
              <a:rPr lang="es-ES_tradnl" smtClean="0"/>
              <a:t>‹Nº›</a:t>
            </a:fld>
            <a:endParaRPr lang="es-ES_tradnl"/>
          </a:p>
        </p:txBody>
      </p:sp>
    </p:spTree>
    <p:extLst>
      <p:ext uri="{BB962C8B-B14F-4D97-AF65-F5344CB8AC3E}">
        <p14:creationId xmlns:p14="http://schemas.microsoft.com/office/powerpoint/2010/main" val="859484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C9827AA-A23C-7243-8282-A31D0078CAE6}" type="datetimeFigureOut">
              <a:rPr lang="es-ES_tradnl" smtClean="0"/>
              <a:t>17/08/2016</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CA262F91-FEF0-C443-8FFD-96D9E4B62D1D}" type="slidenum">
              <a:rPr lang="es-ES_tradnl" smtClean="0"/>
              <a:t>‹Nº›</a:t>
            </a:fld>
            <a:endParaRPr lang="es-ES_tradnl"/>
          </a:p>
        </p:txBody>
      </p:sp>
    </p:spTree>
    <p:extLst>
      <p:ext uri="{BB962C8B-B14F-4D97-AF65-F5344CB8AC3E}">
        <p14:creationId xmlns:p14="http://schemas.microsoft.com/office/powerpoint/2010/main" val="1914544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6C9827AA-A23C-7243-8282-A31D0078CAE6}" type="datetimeFigureOut">
              <a:rPr lang="es-ES_tradnl" smtClean="0"/>
              <a:t>17/08/2016</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CA262F91-FEF0-C443-8FFD-96D9E4B62D1D}" type="slidenum">
              <a:rPr lang="es-ES_tradnl" smtClean="0"/>
              <a:t>‹Nº›</a:t>
            </a:fld>
            <a:endParaRPr lang="es-ES_tradnl"/>
          </a:p>
        </p:txBody>
      </p:sp>
    </p:spTree>
    <p:extLst>
      <p:ext uri="{BB962C8B-B14F-4D97-AF65-F5344CB8AC3E}">
        <p14:creationId xmlns:p14="http://schemas.microsoft.com/office/powerpoint/2010/main" val="608413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6C9827AA-A23C-7243-8282-A31D0078CAE6}" type="datetimeFigureOut">
              <a:rPr lang="es-ES_tradnl" smtClean="0"/>
              <a:t>17/08/2016</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CA262F91-FEF0-C443-8FFD-96D9E4B62D1D}" type="slidenum">
              <a:rPr lang="es-ES_tradnl" smtClean="0"/>
              <a:t>‹Nº›</a:t>
            </a:fld>
            <a:endParaRPr lang="es-ES_tradnl"/>
          </a:p>
        </p:txBody>
      </p:sp>
    </p:spTree>
    <p:extLst>
      <p:ext uri="{BB962C8B-B14F-4D97-AF65-F5344CB8AC3E}">
        <p14:creationId xmlns:p14="http://schemas.microsoft.com/office/powerpoint/2010/main" val="756898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smtClean="0"/>
              <a:t>Clic para editar título</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827AA-A23C-7243-8282-A31D0078CAE6}" type="datetimeFigureOut">
              <a:rPr lang="es-ES_tradnl" smtClean="0"/>
              <a:t>17/08/2016</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262F91-FEF0-C443-8FFD-96D9E4B62D1D}" type="slidenum">
              <a:rPr lang="es-ES_tradnl" smtClean="0"/>
              <a:t>‹Nº›</a:t>
            </a:fld>
            <a:endParaRPr lang="es-ES_tradnl"/>
          </a:p>
        </p:txBody>
      </p:sp>
    </p:spTree>
    <p:extLst>
      <p:ext uri="{BB962C8B-B14F-4D97-AF65-F5344CB8AC3E}">
        <p14:creationId xmlns:p14="http://schemas.microsoft.com/office/powerpoint/2010/main" val="1365180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34879" cy="6858000"/>
          </a:xfrm>
          <a:prstGeom prst="rect">
            <a:avLst/>
          </a:prstGeom>
        </p:spPr>
      </p:pic>
    </p:spTree>
    <p:extLst>
      <p:ext uri="{BB962C8B-B14F-4D97-AF65-F5344CB8AC3E}">
        <p14:creationId xmlns:p14="http://schemas.microsoft.com/office/powerpoint/2010/main" val="30408917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34879" cy="6858000"/>
          </a:xfrm>
          <a:prstGeom prst="rect">
            <a:avLst/>
          </a:prstGeom>
        </p:spPr>
      </p:pic>
      <p:sp>
        <p:nvSpPr>
          <p:cNvPr id="5" name="CuadroTexto 4"/>
          <p:cNvSpPr txBox="1"/>
          <p:nvPr/>
        </p:nvSpPr>
        <p:spPr>
          <a:xfrm>
            <a:off x="1459151" y="1459148"/>
            <a:ext cx="9007813" cy="677108"/>
          </a:xfrm>
          <a:prstGeom prst="rect">
            <a:avLst/>
          </a:prstGeom>
          <a:noFill/>
        </p:spPr>
        <p:txBody>
          <a:bodyPr wrap="square" rtlCol="0">
            <a:spAutoFit/>
          </a:bodyPr>
          <a:lstStyle/>
          <a:p>
            <a:pPr lvl="0" algn="r"/>
            <a:r>
              <a:rPr lang="es-EC" sz="1200" dirty="0" smtClean="0">
                <a:latin typeface="Helvetica Neue" charset="0"/>
                <a:ea typeface="Helvetica Neue" charset="0"/>
                <a:cs typeface="Helvetica Neue" charset="0"/>
              </a:rPr>
              <a:t>Analizar las ventajas potenciales en la firma del acuerdo comercial con la Unión Europea correspondiente a la partida 0810</a:t>
            </a:r>
            <a:r>
              <a:rPr lang="es-EC" sz="2000" dirty="0" smtClean="0">
                <a:latin typeface="Helvetica Neue" charset="0"/>
                <a:ea typeface="Helvetica Neue" charset="0"/>
                <a:cs typeface="Helvetica Neue" charset="0"/>
              </a:rPr>
              <a:t>.</a:t>
            </a:r>
          </a:p>
          <a:p>
            <a:endParaRPr lang="es-ES_tradnl" dirty="0"/>
          </a:p>
        </p:txBody>
      </p:sp>
      <p:sp>
        <p:nvSpPr>
          <p:cNvPr id="8" name="CuadroTexto 7"/>
          <p:cNvSpPr txBox="1"/>
          <p:nvPr/>
        </p:nvSpPr>
        <p:spPr>
          <a:xfrm>
            <a:off x="1759444" y="2873606"/>
            <a:ext cx="8668608" cy="3508653"/>
          </a:xfrm>
          <a:prstGeom prst="rect">
            <a:avLst/>
          </a:prstGeom>
          <a:noFill/>
        </p:spPr>
        <p:txBody>
          <a:bodyPr wrap="square" rtlCol="0">
            <a:spAutoFit/>
          </a:bodyPr>
          <a:lstStyle/>
          <a:p>
            <a:pPr marL="171450" lvl="0" indent="-171450" algn="just">
              <a:buFont typeface="Wingdings" charset="2"/>
              <a:buChar char="Ø"/>
            </a:pPr>
            <a:r>
              <a:rPr lang="es-EC" sz="1200" dirty="0" smtClean="0">
                <a:latin typeface="Helvetica Neue" charset="0"/>
                <a:ea typeface="Helvetica Neue" charset="0"/>
                <a:cs typeface="Helvetica Neue" charset="0"/>
              </a:rPr>
              <a:t>Analizar el acuerdo comercial que afecta al sector agrícola del Ecuador.</a:t>
            </a:r>
          </a:p>
          <a:p>
            <a:pPr marL="171450" lvl="0" indent="-171450" algn="just">
              <a:buFont typeface="Wingdings" charset="2"/>
              <a:buChar char="Ø"/>
            </a:pPr>
            <a:endParaRPr lang="es-EC" sz="1200" dirty="0" smtClean="0">
              <a:latin typeface="Helvetica Neue" charset="0"/>
              <a:ea typeface="Helvetica Neue" charset="0"/>
              <a:cs typeface="Helvetica Neue" charset="0"/>
            </a:endParaRPr>
          </a:p>
          <a:p>
            <a:pPr marL="171450" lvl="0" indent="-171450" algn="just">
              <a:buFont typeface="Wingdings" charset="2"/>
              <a:buChar char="Ø"/>
            </a:pPr>
            <a:r>
              <a:rPr lang="es-EC" sz="1200" dirty="0" smtClean="0">
                <a:latin typeface="Helvetica Neue" charset="0"/>
                <a:ea typeface="Helvetica Neue" charset="0"/>
                <a:cs typeface="Helvetica Neue" charset="0"/>
              </a:rPr>
              <a:t>Estudiar los beneficios comerciales implementados en el convenio bilateral con la Unión Europea como efecto de la eliminación de barreras comerciales para el Ecuador.</a:t>
            </a:r>
          </a:p>
          <a:p>
            <a:pPr marL="171450" lvl="0" indent="-171450" algn="just">
              <a:buFont typeface="Wingdings" charset="2"/>
              <a:buChar char="Ø"/>
            </a:pPr>
            <a:endParaRPr lang="es-EC" sz="1200" dirty="0" smtClean="0">
              <a:latin typeface="Helvetica Neue" charset="0"/>
              <a:ea typeface="Helvetica Neue" charset="0"/>
              <a:cs typeface="Helvetica Neue" charset="0"/>
            </a:endParaRPr>
          </a:p>
          <a:p>
            <a:pPr marL="171450" lvl="0" indent="-171450" algn="just">
              <a:buFont typeface="Wingdings" charset="2"/>
              <a:buChar char="Ø"/>
            </a:pPr>
            <a:r>
              <a:rPr lang="es-EC" sz="1200" dirty="0" smtClean="0">
                <a:latin typeface="Helvetica Neue" charset="0"/>
                <a:ea typeface="Helvetica Neue" charset="0"/>
                <a:cs typeface="Helvetica Neue" charset="0"/>
              </a:rPr>
              <a:t>Determinar los beneficios generados en el comercio exterior en el área agrícola por la implementación del convenio comercial multipartes entre el Ecuador y la Unión Europea.</a:t>
            </a:r>
          </a:p>
          <a:p>
            <a:pPr marL="171450" lvl="0" indent="-171450" algn="just">
              <a:buFont typeface="Wingdings" charset="2"/>
              <a:buChar char="Ø"/>
            </a:pPr>
            <a:endParaRPr lang="es-EC" sz="1200" dirty="0" smtClean="0">
              <a:latin typeface="Helvetica Neue" charset="0"/>
              <a:ea typeface="Helvetica Neue" charset="0"/>
              <a:cs typeface="Helvetica Neue" charset="0"/>
            </a:endParaRPr>
          </a:p>
          <a:p>
            <a:pPr marL="171450" lvl="0" indent="-171450" algn="just">
              <a:buFont typeface="Wingdings" charset="2"/>
              <a:buChar char="Ø"/>
            </a:pPr>
            <a:r>
              <a:rPr lang="es-EC" sz="1200" dirty="0" smtClean="0">
                <a:latin typeface="Helvetica Neue" charset="0"/>
                <a:ea typeface="Helvetica Neue" charset="0"/>
                <a:cs typeface="Helvetica Neue" charset="0"/>
              </a:rPr>
              <a:t>Evaluar los efectos generados en las exportaciones en el sector agrícola generados por la firma del convenio comercial.</a:t>
            </a:r>
          </a:p>
          <a:p>
            <a:pPr marL="171450" lvl="0" indent="-171450" algn="just">
              <a:buFont typeface="Wingdings" charset="2"/>
              <a:buChar char="Ø"/>
            </a:pPr>
            <a:endParaRPr lang="es-EC" sz="1200" dirty="0" smtClean="0">
              <a:latin typeface="Helvetica Neue" charset="0"/>
              <a:ea typeface="Helvetica Neue" charset="0"/>
              <a:cs typeface="Helvetica Neue" charset="0"/>
            </a:endParaRPr>
          </a:p>
          <a:p>
            <a:pPr marL="171450" lvl="0" indent="-171450" algn="just">
              <a:buFont typeface="Wingdings" charset="2"/>
              <a:buChar char="Ø"/>
            </a:pPr>
            <a:r>
              <a:rPr lang="es-EC" sz="1200" dirty="0" smtClean="0">
                <a:latin typeface="Helvetica Neue" charset="0"/>
                <a:ea typeface="Helvetica Neue" charset="0"/>
                <a:cs typeface="Helvetica Neue" charset="0"/>
              </a:rPr>
              <a:t>Estimar los efectos generados en las exportaciones en el sector agrícola debido a la firma del convenio bilateral.</a:t>
            </a:r>
          </a:p>
          <a:p>
            <a:pPr marL="171450" lvl="0" indent="-171450" algn="just">
              <a:buFont typeface="Wingdings" charset="2"/>
              <a:buChar char="Ø"/>
            </a:pPr>
            <a:endParaRPr lang="es-EC" sz="1200" dirty="0" smtClean="0">
              <a:latin typeface="Helvetica Neue" charset="0"/>
              <a:ea typeface="Helvetica Neue" charset="0"/>
              <a:cs typeface="Helvetica Neue" charset="0"/>
            </a:endParaRPr>
          </a:p>
          <a:p>
            <a:pPr marL="171450" lvl="0" indent="-171450" algn="just">
              <a:buFont typeface="Wingdings" charset="2"/>
              <a:buChar char="Ø"/>
            </a:pPr>
            <a:r>
              <a:rPr lang="es-EC" sz="1200" dirty="0" smtClean="0">
                <a:latin typeface="Helvetica Neue" charset="0"/>
                <a:ea typeface="Helvetica Neue" charset="0"/>
                <a:cs typeface="Helvetica Neue" charset="0"/>
              </a:rPr>
              <a:t>Evaluar los impactos generados en la Balanza Comercial y la producción interna bruta por la implementación del convenio bilateral con la Unión Europea.</a:t>
            </a:r>
          </a:p>
          <a:p>
            <a:pPr marL="171450" lvl="0" indent="-171450" algn="just">
              <a:buFont typeface="Wingdings" charset="2"/>
              <a:buChar char="Ø"/>
            </a:pPr>
            <a:endParaRPr lang="es-EC" sz="1200" dirty="0" smtClean="0">
              <a:latin typeface="Helvetica Neue" charset="0"/>
              <a:ea typeface="Helvetica Neue" charset="0"/>
              <a:cs typeface="Helvetica Neue" charset="0"/>
            </a:endParaRPr>
          </a:p>
          <a:p>
            <a:pPr marL="171450" lvl="0" indent="-171450" algn="just">
              <a:buFont typeface="Wingdings" charset="2"/>
              <a:buChar char="Ø"/>
            </a:pPr>
            <a:r>
              <a:rPr lang="es-EC" sz="1200" dirty="0" smtClean="0">
                <a:latin typeface="Helvetica Neue" charset="0"/>
                <a:ea typeface="Helvetica Neue" charset="0"/>
                <a:cs typeface="Helvetica Neue" charset="0"/>
              </a:rPr>
              <a:t>Correlacionar los impactos suscitados económicamente en la Balanza Comercial de Ecuador con el convenio bilateral multipartes firmado con la Unión Europea.</a:t>
            </a:r>
          </a:p>
          <a:p>
            <a:endParaRPr lang="es-ES_tradnl" dirty="0"/>
          </a:p>
        </p:txBody>
      </p:sp>
    </p:spTree>
    <p:extLst>
      <p:ext uri="{BB962C8B-B14F-4D97-AF65-F5344CB8AC3E}">
        <p14:creationId xmlns:p14="http://schemas.microsoft.com/office/powerpoint/2010/main" val="18019798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750"/>
                                        <p:tgtEl>
                                          <p:spTgt spid="8">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ipe(down)">
                                      <p:cBhvr>
                                        <p:cTn id="15" dur="750"/>
                                        <p:tgtEl>
                                          <p:spTgt spid="8">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Effect transition="in" filter="wipe(down)">
                                      <p:cBhvr>
                                        <p:cTn id="18" dur="750"/>
                                        <p:tgtEl>
                                          <p:spTgt spid="8">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Effect transition="in" filter="wipe(down)">
                                      <p:cBhvr>
                                        <p:cTn id="21" dur="750"/>
                                        <p:tgtEl>
                                          <p:spTgt spid="8">
                                            <p:txEl>
                                              <p:pRg st="6" end="6"/>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8">
                                            <p:txEl>
                                              <p:pRg st="8" end="8"/>
                                            </p:txEl>
                                          </p:spTgt>
                                        </p:tgtEl>
                                        <p:attrNameLst>
                                          <p:attrName>style.visibility</p:attrName>
                                        </p:attrNameLst>
                                      </p:cBhvr>
                                      <p:to>
                                        <p:strVal val="visible"/>
                                      </p:to>
                                    </p:set>
                                    <p:animEffect transition="in" filter="wipe(down)">
                                      <p:cBhvr>
                                        <p:cTn id="24" dur="750"/>
                                        <p:tgtEl>
                                          <p:spTgt spid="8">
                                            <p:txEl>
                                              <p:pRg st="8" end="8"/>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animEffect transition="in" filter="wipe(down)">
                                      <p:cBhvr>
                                        <p:cTn id="27" dur="750"/>
                                        <p:tgtEl>
                                          <p:spTgt spid="8">
                                            <p:txEl>
                                              <p:pRg st="10" end="10"/>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8">
                                            <p:txEl>
                                              <p:pRg st="12" end="12"/>
                                            </p:txEl>
                                          </p:spTgt>
                                        </p:tgtEl>
                                        <p:attrNameLst>
                                          <p:attrName>style.visibility</p:attrName>
                                        </p:attrNameLst>
                                      </p:cBhvr>
                                      <p:to>
                                        <p:strVal val="visible"/>
                                      </p:to>
                                    </p:set>
                                    <p:animEffect transition="in" filter="wipe(down)">
                                      <p:cBhvr>
                                        <p:cTn id="30" dur="75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34879" cy="6858000"/>
          </a:xfrm>
          <a:prstGeom prst="rect">
            <a:avLst/>
          </a:prstGeom>
        </p:spPr>
      </p:pic>
      <p:sp>
        <p:nvSpPr>
          <p:cNvPr id="5" name="CuadroTexto 4"/>
          <p:cNvSpPr txBox="1"/>
          <p:nvPr/>
        </p:nvSpPr>
        <p:spPr>
          <a:xfrm>
            <a:off x="5315095" y="1223318"/>
            <a:ext cx="2815651" cy="677108"/>
          </a:xfrm>
          <a:prstGeom prst="rect">
            <a:avLst/>
          </a:prstGeom>
          <a:noFill/>
        </p:spPr>
        <p:txBody>
          <a:bodyPr wrap="square" rtlCol="0">
            <a:spAutoFit/>
          </a:bodyPr>
          <a:lstStyle/>
          <a:p>
            <a:pPr marL="342900" lvl="0" indent="-342900">
              <a:buFont typeface="Wingdings" charset="2"/>
              <a:buChar char="Ø"/>
            </a:pPr>
            <a:r>
              <a:rPr lang="es-EC" sz="2000" dirty="0" smtClean="0">
                <a:latin typeface="Helvetica" charset="0"/>
                <a:ea typeface="Helvetica" charset="0"/>
                <a:cs typeface="Helvetica" charset="0"/>
              </a:rPr>
              <a:t>Cuali-Cuantitativa</a:t>
            </a:r>
          </a:p>
          <a:p>
            <a:endParaRPr lang="es-ES_tradnl" dirty="0"/>
          </a:p>
        </p:txBody>
      </p:sp>
      <p:sp>
        <p:nvSpPr>
          <p:cNvPr id="6" name="CuadroTexto 5"/>
          <p:cNvSpPr txBox="1"/>
          <p:nvPr/>
        </p:nvSpPr>
        <p:spPr>
          <a:xfrm>
            <a:off x="5315095" y="2285998"/>
            <a:ext cx="2434281" cy="1477328"/>
          </a:xfrm>
          <a:prstGeom prst="rect">
            <a:avLst/>
          </a:prstGeom>
          <a:noFill/>
        </p:spPr>
        <p:txBody>
          <a:bodyPr wrap="square" rtlCol="0">
            <a:spAutoFit/>
          </a:bodyPr>
          <a:lstStyle/>
          <a:p>
            <a:pPr marL="285750" lvl="0" indent="-285750">
              <a:buFont typeface="Wingdings" charset="2"/>
              <a:buChar char="Ø"/>
            </a:pPr>
            <a:r>
              <a:rPr lang="es-EC" dirty="0" smtClean="0">
                <a:latin typeface="Helvetica" charset="0"/>
                <a:ea typeface="Helvetica" charset="0"/>
                <a:cs typeface="Helvetica" charset="0"/>
              </a:rPr>
              <a:t>Básica</a:t>
            </a:r>
          </a:p>
          <a:p>
            <a:pPr marL="285750" lvl="0" indent="-285750">
              <a:buFont typeface="Wingdings" charset="2"/>
              <a:buChar char="Ø"/>
            </a:pPr>
            <a:r>
              <a:rPr lang="es-EC" dirty="0" smtClean="0">
                <a:latin typeface="Helvetica" charset="0"/>
                <a:ea typeface="Helvetica" charset="0"/>
                <a:cs typeface="Helvetica" charset="0"/>
              </a:rPr>
              <a:t>Documental</a:t>
            </a:r>
          </a:p>
          <a:p>
            <a:pPr marL="285750" lvl="0" indent="-285750">
              <a:buFont typeface="Wingdings" charset="2"/>
              <a:buChar char="Ø"/>
            </a:pPr>
            <a:r>
              <a:rPr lang="es-EC" dirty="0" smtClean="0">
                <a:latin typeface="Helvetica" charset="0"/>
                <a:ea typeface="Helvetica" charset="0"/>
                <a:cs typeface="Helvetica" charset="0"/>
              </a:rPr>
              <a:t>No experimental</a:t>
            </a:r>
          </a:p>
          <a:p>
            <a:pPr marL="285750" lvl="0" indent="-285750">
              <a:buFont typeface="Wingdings" charset="2"/>
              <a:buChar char="Ø"/>
            </a:pPr>
            <a:r>
              <a:rPr lang="es-EC" dirty="0" smtClean="0">
                <a:latin typeface="Helvetica" charset="0"/>
                <a:ea typeface="Helvetica" charset="0"/>
                <a:cs typeface="Helvetica" charset="0"/>
              </a:rPr>
              <a:t>Descriptivo</a:t>
            </a:r>
          </a:p>
          <a:p>
            <a:endParaRPr lang="es-ES_tradnl" dirty="0"/>
          </a:p>
        </p:txBody>
      </p:sp>
      <p:sp>
        <p:nvSpPr>
          <p:cNvPr id="7" name="CuadroTexto 6"/>
          <p:cNvSpPr txBox="1"/>
          <p:nvPr/>
        </p:nvSpPr>
        <p:spPr>
          <a:xfrm>
            <a:off x="3541055" y="3941805"/>
            <a:ext cx="7345248" cy="1415772"/>
          </a:xfrm>
          <a:prstGeom prst="rect">
            <a:avLst/>
          </a:prstGeom>
          <a:noFill/>
        </p:spPr>
        <p:txBody>
          <a:bodyPr wrap="square" rtlCol="0">
            <a:spAutoFit/>
          </a:bodyPr>
          <a:lstStyle/>
          <a:p>
            <a:pPr marL="285750" lvl="0" indent="-285750" algn="just">
              <a:buFont typeface="Wingdings" charset="2"/>
              <a:buChar char="Ø"/>
            </a:pPr>
            <a:r>
              <a:rPr lang="es-EC" sz="1700" dirty="0" smtClean="0"/>
              <a:t>Dependientes: Impacto Económico de la Balanza Comercial y Producto Interno Bruto del Ecuador</a:t>
            </a:r>
          </a:p>
          <a:p>
            <a:pPr marL="285750" lvl="0" indent="-285750" algn="just">
              <a:buFont typeface="Wingdings" charset="2"/>
              <a:buChar char="Ø"/>
            </a:pPr>
            <a:endParaRPr lang="es-EC" sz="1700" dirty="0" smtClean="0"/>
          </a:p>
          <a:p>
            <a:pPr marL="285750" lvl="0" indent="-285750" algn="just">
              <a:buFont typeface="Wingdings" charset="2"/>
              <a:buChar char="Ø"/>
            </a:pPr>
            <a:r>
              <a:rPr lang="es-EC" sz="1700" dirty="0" smtClean="0"/>
              <a:t>Independientes: Firma del convenio bilateral multipartes con la Unión Europea</a:t>
            </a:r>
          </a:p>
          <a:p>
            <a:pPr algn="just"/>
            <a:endParaRPr lang="es-ES_tradnl" dirty="0"/>
          </a:p>
        </p:txBody>
      </p:sp>
      <p:sp>
        <p:nvSpPr>
          <p:cNvPr id="8" name="CuadroTexto 7"/>
          <p:cNvSpPr txBox="1"/>
          <p:nvPr/>
        </p:nvSpPr>
        <p:spPr>
          <a:xfrm>
            <a:off x="5315095" y="5769234"/>
            <a:ext cx="2815651" cy="677108"/>
          </a:xfrm>
          <a:prstGeom prst="rect">
            <a:avLst/>
          </a:prstGeom>
          <a:noFill/>
        </p:spPr>
        <p:txBody>
          <a:bodyPr wrap="square" rtlCol="0">
            <a:spAutoFit/>
          </a:bodyPr>
          <a:lstStyle/>
          <a:p>
            <a:pPr marL="342900" lvl="0" indent="-342900">
              <a:buFont typeface="Wingdings" charset="2"/>
              <a:buChar char="Ø"/>
            </a:pPr>
            <a:r>
              <a:rPr lang="es-EC" sz="2000" dirty="0" smtClean="0">
                <a:latin typeface="Helvetica" charset="0"/>
                <a:ea typeface="Helvetica" charset="0"/>
                <a:cs typeface="Helvetica" charset="0"/>
              </a:rPr>
              <a:t>Encuestas</a:t>
            </a:r>
          </a:p>
          <a:p>
            <a:endParaRPr lang="es-ES_tradnl" dirty="0"/>
          </a:p>
        </p:txBody>
      </p:sp>
    </p:spTree>
    <p:extLst>
      <p:ext uri="{BB962C8B-B14F-4D97-AF65-F5344CB8AC3E}">
        <p14:creationId xmlns:p14="http://schemas.microsoft.com/office/powerpoint/2010/main" val="19111651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down)">
                                      <p:cBhvr>
                                        <p:cTn id="15" dur="500"/>
                                        <p:tgtEl>
                                          <p:spTgt spid="6">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wipe(down)">
                                      <p:cBhvr>
                                        <p:cTn id="18" dur="500"/>
                                        <p:tgtEl>
                                          <p:spTgt spid="6">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wipe(down)">
                                      <p:cBhvr>
                                        <p:cTn id="21" dur="50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down)">
                                      <p:cBhvr>
                                        <p:cTn id="26" dur="500"/>
                                        <p:tgtEl>
                                          <p:spTgt spid="7">
                                            <p:txEl>
                                              <p:pRg st="0" end="0"/>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wipe(down)">
                                      <p:cBhvr>
                                        <p:cTn id="29" dur="500"/>
                                        <p:tgtEl>
                                          <p:spTgt spid="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34879" cy="6858000"/>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1886086990"/>
              </p:ext>
            </p:extLst>
          </p:nvPr>
        </p:nvGraphicFramePr>
        <p:xfrm>
          <a:off x="5572898" y="1408664"/>
          <a:ext cx="3572566" cy="4480560"/>
        </p:xfrm>
        <a:graphic>
          <a:graphicData uri="http://schemas.openxmlformats.org/drawingml/2006/table">
            <a:tbl>
              <a:tblPr firstRow="1" firstCol="1" bandRow="1">
                <a:effectLst>
                  <a:outerShdw blurRad="50800" dist="38100" dir="2700000" algn="tl" rotWithShape="0">
                    <a:prstClr val="black">
                      <a:alpha val="40000"/>
                    </a:prstClr>
                  </a:outerShdw>
                </a:effectLst>
                <a:tableStyleId>{2A488322-F2BA-4B5B-9748-0D474271808F}</a:tableStyleId>
              </a:tblPr>
              <a:tblGrid>
                <a:gridCol w="1999739">
                  <a:extLst>
                    <a:ext uri="{9D8B030D-6E8A-4147-A177-3AD203B41FA5}">
                      <a16:colId xmlns:a16="http://schemas.microsoft.com/office/drawing/2014/main" xmlns="" val="3689653243"/>
                    </a:ext>
                  </a:extLst>
                </a:gridCol>
                <a:gridCol w="1572827">
                  <a:extLst>
                    <a:ext uri="{9D8B030D-6E8A-4147-A177-3AD203B41FA5}">
                      <a16:colId xmlns:a16="http://schemas.microsoft.com/office/drawing/2014/main" xmlns="" val="1706780380"/>
                    </a:ext>
                  </a:extLst>
                </a:gridCol>
              </a:tblGrid>
              <a:tr h="316863">
                <a:tc>
                  <a:txBody>
                    <a:bodyPr/>
                    <a:lstStyle/>
                    <a:p>
                      <a:pPr algn="l">
                        <a:lnSpc>
                          <a:spcPct val="150000"/>
                        </a:lnSpc>
                        <a:spcAft>
                          <a:spcPts val="0"/>
                        </a:spcAft>
                      </a:pPr>
                      <a:r>
                        <a:rPr lang="es-EC" sz="1400" dirty="0">
                          <a:effectLst/>
                        </a:rPr>
                        <a:t>Partida NANDINA</a:t>
                      </a:r>
                      <a:endParaRPr lang="es-EC" sz="1400" dirty="0">
                        <a:effectLst/>
                        <a:latin typeface="Arial" panose="020B0604020202020204" pitchFamily="34" charset="0"/>
                        <a:ea typeface="Calibri" panose="020F0502020204030204" pitchFamily="34" charset="0"/>
                      </a:endParaRPr>
                    </a:p>
                  </a:txBody>
                  <a:tcPr marL="30753" marR="3075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es-EC" sz="1400" dirty="0">
                          <a:effectLst/>
                        </a:rPr>
                        <a:t>  Exportadores</a:t>
                      </a:r>
                      <a:endParaRPr lang="es-EC" sz="1400" dirty="0">
                        <a:effectLst/>
                        <a:latin typeface="Arial" panose="020B0604020202020204" pitchFamily="34" charset="0"/>
                        <a:ea typeface="Calibri" panose="020F0502020204030204" pitchFamily="34" charset="0"/>
                      </a:endParaRPr>
                    </a:p>
                  </a:txBody>
                  <a:tcPr marL="30753" marR="3075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24231278"/>
                  </a:ext>
                </a:extLst>
              </a:tr>
              <a:tr h="316863">
                <a:tc>
                  <a:txBody>
                    <a:bodyPr/>
                    <a:lstStyle/>
                    <a:p>
                      <a:pPr algn="l">
                        <a:lnSpc>
                          <a:spcPct val="150000"/>
                        </a:lnSpc>
                        <a:spcAft>
                          <a:spcPts val="0"/>
                        </a:spcAft>
                      </a:pPr>
                      <a:r>
                        <a:rPr lang="es-EC" sz="1400" dirty="0">
                          <a:effectLst/>
                        </a:rPr>
                        <a:t>810100000</a:t>
                      </a:r>
                      <a:endParaRPr lang="es-EC" sz="1400" dirty="0">
                        <a:effectLst/>
                        <a:latin typeface="Arial" panose="020B0604020202020204" pitchFamily="34" charset="0"/>
                        <a:ea typeface="Calibri" panose="020F0502020204030204" pitchFamily="34" charset="0"/>
                      </a:endParaRPr>
                    </a:p>
                  </a:txBody>
                  <a:tcPr marL="30753" marR="3075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EC" sz="1400" dirty="0">
                          <a:effectLst/>
                        </a:rPr>
                        <a:t>1</a:t>
                      </a:r>
                      <a:endParaRPr lang="es-EC" sz="1400" dirty="0">
                        <a:effectLst/>
                        <a:latin typeface="Arial" panose="020B0604020202020204" pitchFamily="34" charset="0"/>
                        <a:ea typeface="Calibri" panose="020F0502020204030204" pitchFamily="34" charset="0"/>
                      </a:endParaRPr>
                    </a:p>
                  </a:txBody>
                  <a:tcPr marL="30753" marR="3075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35339993"/>
                  </a:ext>
                </a:extLst>
              </a:tr>
              <a:tr h="316863">
                <a:tc>
                  <a:txBody>
                    <a:bodyPr/>
                    <a:lstStyle/>
                    <a:p>
                      <a:pPr algn="l">
                        <a:lnSpc>
                          <a:spcPct val="150000"/>
                        </a:lnSpc>
                        <a:spcAft>
                          <a:spcPts val="0"/>
                        </a:spcAft>
                      </a:pPr>
                      <a:r>
                        <a:rPr lang="es-EC" sz="1400" dirty="0">
                          <a:effectLst/>
                        </a:rPr>
                        <a:t>810200000</a:t>
                      </a:r>
                      <a:endParaRPr lang="es-EC" sz="1400" dirty="0">
                        <a:effectLst/>
                        <a:latin typeface="Arial" panose="020B0604020202020204" pitchFamily="34" charset="0"/>
                        <a:ea typeface="Calibri" panose="020F0502020204030204" pitchFamily="34" charset="0"/>
                      </a:endParaRPr>
                    </a:p>
                  </a:txBody>
                  <a:tcPr marL="30753" marR="3075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EC" sz="1400">
                          <a:effectLst/>
                        </a:rPr>
                        <a:t>5</a:t>
                      </a:r>
                      <a:endParaRPr lang="es-EC" sz="1400">
                        <a:effectLst/>
                        <a:latin typeface="Arial" panose="020B0604020202020204" pitchFamily="34" charset="0"/>
                        <a:ea typeface="Calibri" panose="020F0502020204030204" pitchFamily="34" charset="0"/>
                      </a:endParaRPr>
                    </a:p>
                  </a:txBody>
                  <a:tcPr marL="30753" marR="3075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116332"/>
                  </a:ext>
                </a:extLst>
              </a:tr>
              <a:tr h="316863">
                <a:tc>
                  <a:txBody>
                    <a:bodyPr/>
                    <a:lstStyle/>
                    <a:p>
                      <a:pPr algn="l">
                        <a:lnSpc>
                          <a:spcPct val="150000"/>
                        </a:lnSpc>
                        <a:spcAft>
                          <a:spcPts val="0"/>
                        </a:spcAft>
                      </a:pPr>
                      <a:r>
                        <a:rPr lang="es-EC" sz="1400">
                          <a:effectLst/>
                        </a:rPr>
                        <a:t>810300000</a:t>
                      </a:r>
                      <a:endParaRPr lang="es-EC" sz="1400">
                        <a:effectLst/>
                        <a:latin typeface="Arial" panose="020B0604020202020204" pitchFamily="34" charset="0"/>
                        <a:ea typeface="Calibri" panose="020F0502020204030204" pitchFamily="34" charset="0"/>
                      </a:endParaRPr>
                    </a:p>
                  </a:txBody>
                  <a:tcPr marL="30753" marR="3075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EC" sz="1400">
                          <a:effectLst/>
                        </a:rPr>
                        <a:t>1</a:t>
                      </a:r>
                      <a:endParaRPr lang="es-EC" sz="1400">
                        <a:effectLst/>
                        <a:latin typeface="Arial" panose="020B0604020202020204" pitchFamily="34" charset="0"/>
                        <a:ea typeface="Calibri" panose="020F0502020204030204" pitchFamily="34" charset="0"/>
                      </a:endParaRPr>
                    </a:p>
                  </a:txBody>
                  <a:tcPr marL="30753" marR="3075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68769341"/>
                  </a:ext>
                </a:extLst>
              </a:tr>
              <a:tr h="316863">
                <a:tc>
                  <a:txBody>
                    <a:bodyPr/>
                    <a:lstStyle/>
                    <a:p>
                      <a:pPr algn="l">
                        <a:lnSpc>
                          <a:spcPct val="150000"/>
                        </a:lnSpc>
                        <a:spcAft>
                          <a:spcPts val="0"/>
                        </a:spcAft>
                      </a:pPr>
                      <a:r>
                        <a:rPr lang="es-EC" sz="1400" dirty="0">
                          <a:effectLst/>
                        </a:rPr>
                        <a:t>810500000</a:t>
                      </a:r>
                      <a:endParaRPr lang="es-EC" sz="1400" dirty="0">
                        <a:effectLst/>
                        <a:latin typeface="Arial" panose="020B0604020202020204" pitchFamily="34" charset="0"/>
                        <a:ea typeface="Calibri" panose="020F0502020204030204" pitchFamily="34" charset="0"/>
                      </a:endParaRPr>
                    </a:p>
                  </a:txBody>
                  <a:tcPr marL="30753" marR="3075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EC" sz="1400" dirty="0">
                          <a:effectLst/>
                        </a:rPr>
                        <a:t>1</a:t>
                      </a:r>
                      <a:endParaRPr lang="es-EC" sz="1400" dirty="0">
                        <a:effectLst/>
                        <a:latin typeface="Arial" panose="020B0604020202020204" pitchFamily="34" charset="0"/>
                        <a:ea typeface="Calibri" panose="020F0502020204030204" pitchFamily="34" charset="0"/>
                      </a:endParaRPr>
                    </a:p>
                  </a:txBody>
                  <a:tcPr marL="30753" marR="3075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58164294"/>
                  </a:ext>
                </a:extLst>
              </a:tr>
              <a:tr h="316863">
                <a:tc>
                  <a:txBody>
                    <a:bodyPr/>
                    <a:lstStyle/>
                    <a:p>
                      <a:pPr algn="l">
                        <a:lnSpc>
                          <a:spcPct val="150000"/>
                        </a:lnSpc>
                        <a:spcAft>
                          <a:spcPts val="0"/>
                        </a:spcAft>
                      </a:pPr>
                      <a:r>
                        <a:rPr lang="es-EC" sz="1400" dirty="0">
                          <a:effectLst/>
                        </a:rPr>
                        <a:t>810900000</a:t>
                      </a:r>
                      <a:endParaRPr lang="es-EC" sz="1400" dirty="0">
                        <a:effectLst/>
                        <a:latin typeface="Arial" panose="020B0604020202020204" pitchFamily="34" charset="0"/>
                        <a:ea typeface="Calibri" panose="020F0502020204030204" pitchFamily="34" charset="0"/>
                      </a:endParaRPr>
                    </a:p>
                  </a:txBody>
                  <a:tcPr marL="30753" marR="3075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EC" sz="1400">
                          <a:effectLst/>
                        </a:rPr>
                        <a:t>1</a:t>
                      </a:r>
                      <a:endParaRPr lang="es-EC" sz="1400">
                        <a:effectLst/>
                        <a:latin typeface="Arial" panose="020B0604020202020204" pitchFamily="34" charset="0"/>
                        <a:ea typeface="Calibri" panose="020F0502020204030204" pitchFamily="34" charset="0"/>
                      </a:endParaRPr>
                    </a:p>
                  </a:txBody>
                  <a:tcPr marL="30753" marR="3075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99157887"/>
                  </a:ext>
                </a:extLst>
              </a:tr>
              <a:tr h="316863">
                <a:tc>
                  <a:txBody>
                    <a:bodyPr/>
                    <a:lstStyle/>
                    <a:p>
                      <a:pPr algn="l">
                        <a:lnSpc>
                          <a:spcPct val="150000"/>
                        </a:lnSpc>
                        <a:spcAft>
                          <a:spcPts val="0"/>
                        </a:spcAft>
                      </a:pPr>
                      <a:r>
                        <a:rPr lang="es-EC" sz="1400">
                          <a:effectLst/>
                        </a:rPr>
                        <a:t>810901000</a:t>
                      </a:r>
                      <a:endParaRPr lang="es-EC" sz="1400">
                        <a:effectLst/>
                        <a:latin typeface="Arial" panose="020B0604020202020204" pitchFamily="34" charset="0"/>
                        <a:ea typeface="Calibri" panose="020F0502020204030204" pitchFamily="34" charset="0"/>
                      </a:endParaRPr>
                    </a:p>
                  </a:txBody>
                  <a:tcPr marL="30753" marR="3075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EC" sz="1400">
                          <a:effectLst/>
                        </a:rPr>
                        <a:t>9</a:t>
                      </a:r>
                      <a:endParaRPr lang="es-EC" sz="1400">
                        <a:effectLst/>
                        <a:latin typeface="Arial" panose="020B0604020202020204" pitchFamily="34" charset="0"/>
                        <a:ea typeface="Calibri" panose="020F0502020204030204" pitchFamily="34" charset="0"/>
                      </a:endParaRPr>
                    </a:p>
                  </a:txBody>
                  <a:tcPr marL="30753" marR="3075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27514306"/>
                  </a:ext>
                </a:extLst>
              </a:tr>
              <a:tr h="316863">
                <a:tc>
                  <a:txBody>
                    <a:bodyPr/>
                    <a:lstStyle/>
                    <a:p>
                      <a:pPr algn="l">
                        <a:lnSpc>
                          <a:spcPct val="150000"/>
                        </a:lnSpc>
                        <a:spcAft>
                          <a:spcPts val="0"/>
                        </a:spcAft>
                      </a:pPr>
                      <a:r>
                        <a:rPr lang="es-EC" sz="1400">
                          <a:effectLst/>
                        </a:rPr>
                        <a:t>810902000</a:t>
                      </a:r>
                      <a:endParaRPr lang="es-EC" sz="1400">
                        <a:effectLst/>
                        <a:latin typeface="Arial" panose="020B0604020202020204" pitchFamily="34" charset="0"/>
                        <a:ea typeface="Calibri" panose="020F0502020204030204" pitchFamily="34" charset="0"/>
                      </a:endParaRPr>
                    </a:p>
                  </a:txBody>
                  <a:tcPr marL="30753" marR="3075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EC" sz="1400" dirty="0">
                          <a:effectLst/>
                        </a:rPr>
                        <a:t>2</a:t>
                      </a:r>
                      <a:endParaRPr lang="es-EC" sz="1400" dirty="0">
                        <a:effectLst/>
                        <a:latin typeface="Arial" panose="020B0604020202020204" pitchFamily="34" charset="0"/>
                        <a:ea typeface="Calibri" panose="020F0502020204030204" pitchFamily="34" charset="0"/>
                      </a:endParaRPr>
                    </a:p>
                  </a:txBody>
                  <a:tcPr marL="30753" marR="3075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84047034"/>
                  </a:ext>
                </a:extLst>
              </a:tr>
              <a:tr h="316863">
                <a:tc>
                  <a:txBody>
                    <a:bodyPr/>
                    <a:lstStyle/>
                    <a:p>
                      <a:pPr algn="l">
                        <a:lnSpc>
                          <a:spcPct val="150000"/>
                        </a:lnSpc>
                        <a:spcAft>
                          <a:spcPts val="0"/>
                        </a:spcAft>
                      </a:pPr>
                      <a:r>
                        <a:rPr lang="es-EC" sz="1400">
                          <a:effectLst/>
                        </a:rPr>
                        <a:t>810903000</a:t>
                      </a:r>
                      <a:endParaRPr lang="es-EC" sz="1400">
                        <a:effectLst/>
                        <a:latin typeface="Arial" panose="020B0604020202020204" pitchFamily="34" charset="0"/>
                        <a:ea typeface="Calibri" panose="020F0502020204030204" pitchFamily="34" charset="0"/>
                      </a:endParaRPr>
                    </a:p>
                  </a:txBody>
                  <a:tcPr marL="30753" marR="3075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EC" sz="1400">
                          <a:effectLst/>
                        </a:rPr>
                        <a:t>7</a:t>
                      </a:r>
                      <a:endParaRPr lang="es-EC" sz="1400">
                        <a:effectLst/>
                        <a:latin typeface="Arial" panose="020B0604020202020204" pitchFamily="34" charset="0"/>
                        <a:ea typeface="Calibri" panose="020F0502020204030204" pitchFamily="34" charset="0"/>
                      </a:endParaRPr>
                    </a:p>
                  </a:txBody>
                  <a:tcPr marL="30753" marR="3075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93215973"/>
                  </a:ext>
                </a:extLst>
              </a:tr>
              <a:tr h="316863">
                <a:tc>
                  <a:txBody>
                    <a:bodyPr/>
                    <a:lstStyle/>
                    <a:p>
                      <a:pPr algn="l">
                        <a:lnSpc>
                          <a:spcPct val="150000"/>
                        </a:lnSpc>
                        <a:spcAft>
                          <a:spcPts val="0"/>
                        </a:spcAft>
                      </a:pPr>
                      <a:r>
                        <a:rPr lang="es-EC" sz="1400">
                          <a:effectLst/>
                        </a:rPr>
                        <a:t>810904000</a:t>
                      </a:r>
                      <a:endParaRPr lang="es-EC" sz="1400">
                        <a:effectLst/>
                        <a:latin typeface="Arial" panose="020B0604020202020204" pitchFamily="34" charset="0"/>
                        <a:ea typeface="Calibri" panose="020F0502020204030204" pitchFamily="34" charset="0"/>
                      </a:endParaRPr>
                    </a:p>
                  </a:txBody>
                  <a:tcPr marL="30753" marR="3075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EC" sz="1400">
                          <a:effectLst/>
                        </a:rPr>
                        <a:t>14</a:t>
                      </a:r>
                      <a:endParaRPr lang="es-EC" sz="1400">
                        <a:effectLst/>
                        <a:latin typeface="Arial" panose="020B0604020202020204" pitchFamily="34" charset="0"/>
                        <a:ea typeface="Calibri" panose="020F0502020204030204" pitchFamily="34" charset="0"/>
                      </a:endParaRPr>
                    </a:p>
                  </a:txBody>
                  <a:tcPr marL="30753" marR="3075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69023883"/>
                  </a:ext>
                </a:extLst>
              </a:tr>
              <a:tr h="316863">
                <a:tc>
                  <a:txBody>
                    <a:bodyPr/>
                    <a:lstStyle/>
                    <a:p>
                      <a:pPr algn="l">
                        <a:lnSpc>
                          <a:spcPct val="150000"/>
                        </a:lnSpc>
                        <a:spcAft>
                          <a:spcPts val="0"/>
                        </a:spcAft>
                      </a:pPr>
                      <a:r>
                        <a:rPr lang="es-EC" sz="1400">
                          <a:effectLst/>
                        </a:rPr>
                        <a:t>810905000</a:t>
                      </a:r>
                      <a:endParaRPr lang="es-EC" sz="1400">
                        <a:effectLst/>
                        <a:latin typeface="Arial" panose="020B0604020202020204" pitchFamily="34" charset="0"/>
                        <a:ea typeface="Calibri" panose="020F0502020204030204" pitchFamily="34" charset="0"/>
                      </a:endParaRPr>
                    </a:p>
                  </a:txBody>
                  <a:tcPr marL="30753" marR="3075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EC" sz="1400">
                          <a:effectLst/>
                        </a:rPr>
                        <a:t>5</a:t>
                      </a:r>
                      <a:endParaRPr lang="es-EC" sz="1400">
                        <a:effectLst/>
                        <a:latin typeface="Arial" panose="020B0604020202020204" pitchFamily="34" charset="0"/>
                        <a:ea typeface="Calibri" panose="020F0502020204030204" pitchFamily="34" charset="0"/>
                      </a:endParaRPr>
                    </a:p>
                  </a:txBody>
                  <a:tcPr marL="30753" marR="3075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92565763"/>
                  </a:ext>
                </a:extLst>
              </a:tr>
              <a:tr h="316863">
                <a:tc>
                  <a:txBody>
                    <a:bodyPr/>
                    <a:lstStyle/>
                    <a:p>
                      <a:pPr algn="l">
                        <a:lnSpc>
                          <a:spcPct val="150000"/>
                        </a:lnSpc>
                        <a:spcAft>
                          <a:spcPts val="0"/>
                        </a:spcAft>
                      </a:pPr>
                      <a:r>
                        <a:rPr lang="es-EC" sz="1400">
                          <a:effectLst/>
                        </a:rPr>
                        <a:t>810909020</a:t>
                      </a:r>
                      <a:endParaRPr lang="es-EC" sz="1400">
                        <a:effectLst/>
                        <a:latin typeface="Arial" panose="020B0604020202020204" pitchFamily="34" charset="0"/>
                        <a:ea typeface="Calibri" panose="020F0502020204030204" pitchFamily="34" charset="0"/>
                      </a:endParaRPr>
                    </a:p>
                  </a:txBody>
                  <a:tcPr marL="30753" marR="3075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EC" sz="1400">
                          <a:effectLst/>
                        </a:rPr>
                        <a:t>6</a:t>
                      </a:r>
                      <a:endParaRPr lang="es-EC" sz="1400">
                        <a:effectLst/>
                        <a:latin typeface="Arial" panose="020B0604020202020204" pitchFamily="34" charset="0"/>
                        <a:ea typeface="Calibri" panose="020F0502020204030204" pitchFamily="34" charset="0"/>
                      </a:endParaRPr>
                    </a:p>
                  </a:txBody>
                  <a:tcPr marL="30753" marR="3075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57131563"/>
                  </a:ext>
                </a:extLst>
              </a:tr>
              <a:tr h="316863">
                <a:tc>
                  <a:txBody>
                    <a:bodyPr/>
                    <a:lstStyle/>
                    <a:p>
                      <a:pPr algn="l">
                        <a:lnSpc>
                          <a:spcPct val="150000"/>
                        </a:lnSpc>
                        <a:spcAft>
                          <a:spcPts val="0"/>
                        </a:spcAft>
                      </a:pPr>
                      <a:r>
                        <a:rPr lang="es-EC" sz="1400">
                          <a:effectLst/>
                        </a:rPr>
                        <a:t>810909090</a:t>
                      </a:r>
                      <a:endParaRPr lang="es-EC" sz="1400">
                        <a:effectLst/>
                        <a:latin typeface="Arial" panose="020B0604020202020204" pitchFamily="34" charset="0"/>
                        <a:ea typeface="Calibri" panose="020F0502020204030204" pitchFamily="34" charset="0"/>
                      </a:endParaRPr>
                    </a:p>
                  </a:txBody>
                  <a:tcPr marL="30753" marR="3075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EC" sz="1400">
                          <a:effectLst/>
                        </a:rPr>
                        <a:t>9</a:t>
                      </a:r>
                      <a:endParaRPr lang="es-EC" sz="1400">
                        <a:effectLst/>
                        <a:latin typeface="Arial" panose="020B0604020202020204" pitchFamily="34" charset="0"/>
                        <a:ea typeface="Calibri" panose="020F0502020204030204" pitchFamily="34" charset="0"/>
                      </a:endParaRPr>
                    </a:p>
                  </a:txBody>
                  <a:tcPr marL="30753" marR="3075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52883362"/>
                  </a:ext>
                </a:extLst>
              </a:tr>
              <a:tr h="316863">
                <a:tc>
                  <a:txBody>
                    <a:bodyPr/>
                    <a:lstStyle/>
                    <a:p>
                      <a:pPr algn="l">
                        <a:lnSpc>
                          <a:spcPct val="150000"/>
                        </a:lnSpc>
                        <a:spcAft>
                          <a:spcPts val="0"/>
                        </a:spcAft>
                      </a:pPr>
                      <a:r>
                        <a:rPr lang="es-EC" sz="1400">
                          <a:effectLst/>
                        </a:rPr>
                        <a:t>Total</a:t>
                      </a:r>
                      <a:endParaRPr lang="es-EC" sz="1400">
                        <a:effectLst/>
                        <a:latin typeface="Arial" panose="020B0604020202020204" pitchFamily="34" charset="0"/>
                        <a:ea typeface="Calibri" panose="020F0502020204030204" pitchFamily="34" charset="0"/>
                      </a:endParaRPr>
                    </a:p>
                  </a:txBody>
                  <a:tcPr marL="30753" marR="3075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EC" sz="1400" dirty="0">
                          <a:effectLst/>
                        </a:rPr>
                        <a:t>61</a:t>
                      </a:r>
                      <a:endParaRPr lang="es-EC" sz="1400" dirty="0">
                        <a:effectLst/>
                        <a:latin typeface="Arial" panose="020B0604020202020204" pitchFamily="34" charset="0"/>
                        <a:ea typeface="Calibri" panose="020F0502020204030204" pitchFamily="34" charset="0"/>
                      </a:endParaRPr>
                    </a:p>
                  </a:txBody>
                  <a:tcPr marL="30753" marR="3075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07905240"/>
                  </a:ext>
                </a:extLst>
              </a:tr>
            </a:tbl>
          </a:graphicData>
        </a:graphic>
      </p:graphicFrame>
      <p:sp>
        <p:nvSpPr>
          <p:cNvPr id="7" name="Redondear rectángulo de esquina diagonal 6"/>
          <p:cNvSpPr/>
          <p:nvPr/>
        </p:nvSpPr>
        <p:spPr>
          <a:xfrm>
            <a:off x="1606378" y="1834979"/>
            <a:ext cx="3534033" cy="1594021"/>
          </a:xfrm>
          <a:prstGeom prst="round2DiagRect">
            <a:avLst/>
          </a:prstGeom>
        </p:spPr>
        <p:style>
          <a:lnRef idx="3">
            <a:schemeClr val="lt1"/>
          </a:lnRef>
          <a:fillRef idx="1">
            <a:schemeClr val="accent2"/>
          </a:fillRef>
          <a:effectRef idx="1">
            <a:schemeClr val="accent2"/>
          </a:effectRef>
          <a:fontRef idx="minor">
            <a:schemeClr val="lt1"/>
          </a:fontRef>
        </p:style>
        <p:txBody>
          <a:bodyPr rtlCol="0" anchor="ctr"/>
          <a:lstStyle/>
          <a:p>
            <a:pPr lvl="0" algn="just"/>
            <a:r>
              <a:rPr lang="es-EC" dirty="0" smtClean="0">
                <a:latin typeface="Helvetica" charset="0"/>
                <a:ea typeface="Helvetica" charset="0"/>
                <a:cs typeface="Helvetica" charset="0"/>
              </a:rPr>
              <a:t>Para el presente estudio se ha determinado una población equivalente a 61 empresas.</a:t>
            </a:r>
            <a:endParaRPr lang="es-EC" dirty="0">
              <a:latin typeface="Helvetica" charset="0"/>
              <a:ea typeface="Helvetica" charset="0"/>
              <a:cs typeface="Helvetica" charset="0"/>
            </a:endParaRPr>
          </a:p>
        </p:txBody>
      </p:sp>
      <p:sp>
        <p:nvSpPr>
          <p:cNvPr id="8" name="Redondear rectángulo de esquina diagonal 7"/>
          <p:cNvSpPr/>
          <p:nvPr/>
        </p:nvSpPr>
        <p:spPr>
          <a:xfrm>
            <a:off x="1606378" y="3688493"/>
            <a:ext cx="3534033" cy="1594021"/>
          </a:xfrm>
          <a:prstGeom prst="round2DiagRect">
            <a:avLst/>
          </a:prstGeom>
        </p:spPr>
        <p:style>
          <a:lnRef idx="3">
            <a:schemeClr val="lt1"/>
          </a:lnRef>
          <a:fillRef idx="1">
            <a:schemeClr val="accent2"/>
          </a:fillRef>
          <a:effectRef idx="1">
            <a:schemeClr val="accent2"/>
          </a:effectRef>
          <a:fontRef idx="minor">
            <a:schemeClr val="lt1"/>
          </a:fontRef>
        </p:style>
        <p:txBody>
          <a:bodyPr rtlCol="0" anchor="ctr"/>
          <a:lstStyle/>
          <a:p>
            <a:pPr lvl="0" algn="just"/>
            <a:r>
              <a:rPr lang="es-EC" dirty="0" smtClean="0"/>
              <a:t>La muestra debe realizarse a la totalidad de las empresas, tomando en cuenta que la población es menor a 100.</a:t>
            </a:r>
            <a:endParaRPr lang="es-EC" dirty="0"/>
          </a:p>
        </p:txBody>
      </p:sp>
    </p:spTree>
    <p:extLst>
      <p:ext uri="{BB962C8B-B14F-4D97-AF65-F5344CB8AC3E}">
        <p14:creationId xmlns:p14="http://schemas.microsoft.com/office/powerpoint/2010/main" val="24326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34879" cy="6858000"/>
          </a:xfrm>
          <a:prstGeom prst="rect">
            <a:avLst/>
          </a:prstGeom>
        </p:spPr>
      </p:pic>
      <p:graphicFrame>
        <p:nvGraphicFramePr>
          <p:cNvPr id="5" name="Diagrama 4"/>
          <p:cNvGraphicFramePr/>
          <p:nvPr>
            <p:extLst>
              <p:ext uri="{D42A27DB-BD31-4B8C-83A1-F6EECF244321}">
                <p14:modId xmlns:p14="http://schemas.microsoft.com/office/powerpoint/2010/main" val="1144522535"/>
              </p:ext>
            </p:extLst>
          </p:nvPr>
        </p:nvGraphicFramePr>
        <p:xfrm>
          <a:off x="1484309" y="1989439"/>
          <a:ext cx="4839277" cy="3225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Gráfico 5"/>
          <p:cNvGraphicFramePr/>
          <p:nvPr>
            <p:extLst>
              <p:ext uri="{D42A27DB-BD31-4B8C-83A1-F6EECF244321}">
                <p14:modId xmlns:p14="http://schemas.microsoft.com/office/powerpoint/2010/main" val="402903177"/>
              </p:ext>
            </p:extLst>
          </p:nvPr>
        </p:nvGraphicFramePr>
        <p:xfrm>
          <a:off x="6696316" y="2286000"/>
          <a:ext cx="4014528" cy="2698016"/>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9829367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34879" cy="6858000"/>
          </a:xfrm>
          <a:prstGeom prst="rect">
            <a:avLst/>
          </a:prstGeom>
        </p:spPr>
      </p:pic>
      <p:sp>
        <p:nvSpPr>
          <p:cNvPr id="7" name="Redondear rectángulo de esquina diagonal 6"/>
          <p:cNvSpPr/>
          <p:nvPr/>
        </p:nvSpPr>
        <p:spPr>
          <a:xfrm>
            <a:off x="1482811" y="1804086"/>
            <a:ext cx="2360140" cy="1624914"/>
          </a:xfrm>
          <a:prstGeom prst="round2DiagRect">
            <a:avLst/>
          </a:prstGeom>
        </p:spPr>
        <p:style>
          <a:lnRef idx="2">
            <a:schemeClr val="accent4"/>
          </a:lnRef>
          <a:fillRef idx="1">
            <a:schemeClr val="lt1"/>
          </a:fillRef>
          <a:effectRef idx="0">
            <a:schemeClr val="accent4"/>
          </a:effectRef>
          <a:fontRef idx="minor">
            <a:schemeClr val="dk1"/>
          </a:fontRef>
        </p:style>
        <p:txBody>
          <a:bodyPr rtlCol="0" anchor="ctr"/>
          <a:lstStyle/>
          <a:p>
            <a:pPr lvl="0" algn="ctr"/>
            <a:endParaRPr lang="es-EC" b="1" dirty="0" smtClean="0">
              <a:solidFill>
                <a:schemeClr val="tx1">
                  <a:lumMod val="65000"/>
                  <a:lumOff val="35000"/>
                </a:schemeClr>
              </a:solidFill>
              <a:latin typeface="Helvetica" charset="0"/>
              <a:ea typeface="Helvetica" charset="0"/>
              <a:cs typeface="Helvetica" charset="0"/>
            </a:endParaRPr>
          </a:p>
          <a:p>
            <a:pPr lvl="0" algn="ctr"/>
            <a:r>
              <a:rPr lang="es-EC" dirty="0" smtClean="0">
                <a:solidFill>
                  <a:schemeClr val="tx1">
                    <a:lumMod val="65000"/>
                    <a:lumOff val="35000"/>
                  </a:schemeClr>
                </a:solidFill>
                <a:latin typeface="Helvetica" charset="0"/>
                <a:ea typeface="Helvetica" charset="0"/>
                <a:cs typeface="Helvetica" charset="0"/>
              </a:rPr>
              <a:t>Variación del Producto Interno Bruto (PIB)</a:t>
            </a:r>
          </a:p>
          <a:p>
            <a:pPr algn="ctr"/>
            <a:endParaRPr lang="es-ES_tradnl" dirty="0"/>
          </a:p>
        </p:txBody>
      </p:sp>
      <p:sp>
        <p:nvSpPr>
          <p:cNvPr id="8" name="Redondear rectángulo de esquina diagonal 7"/>
          <p:cNvSpPr/>
          <p:nvPr/>
        </p:nvSpPr>
        <p:spPr>
          <a:xfrm>
            <a:off x="3966519" y="1804086"/>
            <a:ext cx="6882713" cy="1624914"/>
          </a:xfrm>
          <a:prstGeom prst="round2DiagRect">
            <a:avLst/>
          </a:prstGeom>
        </p:spPr>
        <p:style>
          <a:lnRef idx="2">
            <a:schemeClr val="accent4"/>
          </a:lnRef>
          <a:fillRef idx="1">
            <a:schemeClr val="lt1"/>
          </a:fillRef>
          <a:effectRef idx="0">
            <a:schemeClr val="accent4"/>
          </a:effectRef>
          <a:fontRef idx="minor">
            <a:schemeClr val="dk1"/>
          </a:fontRef>
        </p:style>
        <p:txBody>
          <a:bodyPr rtlCol="0" anchor="ctr"/>
          <a:lstStyle/>
          <a:p>
            <a:pPr lvl="0"/>
            <a:r>
              <a:rPr lang="es-EC" dirty="0" smtClean="0">
                <a:solidFill>
                  <a:schemeClr val="tx1">
                    <a:lumMod val="65000"/>
                    <a:lumOff val="35000"/>
                  </a:schemeClr>
                </a:solidFill>
                <a:latin typeface="Helvetica" charset="0"/>
                <a:ea typeface="Helvetica" charset="0"/>
                <a:cs typeface="Helvetica" charset="0"/>
              </a:rPr>
              <a:t>Crecimiento en ventas anuales de productos correspondientes a la partida 0810 a la Unión Europea</a:t>
            </a:r>
            <a:endParaRPr lang="es-EC" dirty="0">
              <a:solidFill>
                <a:schemeClr val="tx1">
                  <a:lumMod val="65000"/>
                  <a:lumOff val="35000"/>
                </a:schemeClr>
              </a:solidFill>
              <a:latin typeface="Helvetica" charset="0"/>
              <a:ea typeface="Helvetica" charset="0"/>
              <a:cs typeface="Helvetica" charset="0"/>
            </a:endParaRPr>
          </a:p>
        </p:txBody>
      </p:sp>
      <p:sp>
        <p:nvSpPr>
          <p:cNvPr id="9" name="Redondear rectángulo de esquina diagonal 8"/>
          <p:cNvSpPr/>
          <p:nvPr/>
        </p:nvSpPr>
        <p:spPr>
          <a:xfrm>
            <a:off x="1532239" y="3632885"/>
            <a:ext cx="2211859" cy="1927655"/>
          </a:xfrm>
          <a:prstGeom prst="round2DiagRect">
            <a:avLst/>
          </a:prstGeom>
        </p:spPr>
        <p:style>
          <a:lnRef idx="2">
            <a:schemeClr val="accent4"/>
          </a:lnRef>
          <a:fillRef idx="1">
            <a:schemeClr val="lt1"/>
          </a:fillRef>
          <a:effectRef idx="0">
            <a:schemeClr val="accent4"/>
          </a:effectRef>
          <a:fontRef idx="minor">
            <a:schemeClr val="dk1"/>
          </a:fontRef>
        </p:style>
        <p:txBody>
          <a:bodyPr rtlCol="0" anchor="ctr"/>
          <a:lstStyle/>
          <a:p>
            <a:pPr lvl="0" algn="just"/>
            <a:r>
              <a:rPr lang="es-EC" sz="1600" dirty="0" smtClean="0">
                <a:solidFill>
                  <a:schemeClr val="tx1">
                    <a:lumMod val="65000"/>
                    <a:lumOff val="35000"/>
                  </a:schemeClr>
                </a:solidFill>
                <a:latin typeface="Helvetica" charset="0"/>
                <a:ea typeface="Helvetica" charset="0"/>
                <a:cs typeface="Helvetica" charset="0"/>
              </a:rPr>
              <a:t>El Producto Interno Bruto </a:t>
            </a:r>
            <a:r>
              <a:rPr lang="es-EC" sz="1600" dirty="0" smtClean="0">
                <a:solidFill>
                  <a:schemeClr val="tx1">
                    <a:lumMod val="65000"/>
                    <a:lumOff val="35000"/>
                  </a:schemeClr>
                </a:solidFill>
                <a:latin typeface="Helvetica" charset="0"/>
                <a:ea typeface="Helvetica" charset="0"/>
                <a:cs typeface="Helvetica" charset="0"/>
              </a:rPr>
              <a:t>esta a</a:t>
            </a:r>
            <a:r>
              <a:rPr lang="es-EC" sz="1600" dirty="0" smtClean="0">
                <a:solidFill>
                  <a:schemeClr val="tx1">
                    <a:lumMod val="65000"/>
                    <a:lumOff val="35000"/>
                  </a:schemeClr>
                </a:solidFill>
                <a:latin typeface="Helvetica" charset="0"/>
                <a:ea typeface="Helvetica" charset="0"/>
                <a:cs typeface="Helvetica" charset="0"/>
              </a:rPr>
              <a:t> </a:t>
            </a:r>
            <a:r>
              <a:rPr lang="es-EC" sz="1600" dirty="0" smtClean="0">
                <a:solidFill>
                  <a:schemeClr val="tx1">
                    <a:lumMod val="65000"/>
                    <a:lumOff val="35000"/>
                  </a:schemeClr>
                </a:solidFill>
                <a:latin typeface="Helvetica" charset="0"/>
                <a:ea typeface="Helvetica" charset="0"/>
                <a:cs typeface="Helvetica" charset="0"/>
              </a:rPr>
              <a:t>una tasa promedio de crecimiento del 4%, y al nivel de las industrias una tasa del 29% anual.</a:t>
            </a:r>
            <a:endParaRPr lang="es-EC" sz="1600" dirty="0">
              <a:solidFill>
                <a:schemeClr val="tx1">
                  <a:lumMod val="65000"/>
                  <a:lumOff val="35000"/>
                </a:schemeClr>
              </a:solidFill>
              <a:latin typeface="Helvetica" charset="0"/>
              <a:ea typeface="Helvetica" charset="0"/>
              <a:cs typeface="Helvetica" charset="0"/>
            </a:endParaRPr>
          </a:p>
        </p:txBody>
      </p:sp>
      <p:sp>
        <p:nvSpPr>
          <p:cNvPr id="13" name="Redondear rectángulo de esquina diagonal 12"/>
          <p:cNvSpPr/>
          <p:nvPr/>
        </p:nvSpPr>
        <p:spPr>
          <a:xfrm>
            <a:off x="3941807" y="3632885"/>
            <a:ext cx="2211859" cy="1927655"/>
          </a:xfrm>
          <a:prstGeom prst="round2DiagRect">
            <a:avLst/>
          </a:prstGeom>
        </p:spPr>
        <p:style>
          <a:lnRef idx="2">
            <a:schemeClr val="accent4"/>
          </a:lnRef>
          <a:fillRef idx="1">
            <a:schemeClr val="lt1"/>
          </a:fillRef>
          <a:effectRef idx="0">
            <a:schemeClr val="accent4"/>
          </a:effectRef>
          <a:fontRef idx="minor">
            <a:schemeClr val="dk1"/>
          </a:fontRef>
        </p:style>
        <p:txBody>
          <a:bodyPr rtlCol="0" anchor="ctr"/>
          <a:lstStyle/>
          <a:p>
            <a:pPr lvl="0" algn="just"/>
            <a:r>
              <a:rPr lang="es-EC" sz="1200" dirty="0" smtClean="0">
                <a:solidFill>
                  <a:schemeClr val="tx1">
                    <a:lumMod val="65000"/>
                    <a:lumOff val="35000"/>
                  </a:schemeClr>
                </a:solidFill>
                <a:latin typeface="Helvetica" charset="0"/>
                <a:ea typeface="Helvetica" charset="0"/>
                <a:cs typeface="Helvetica" charset="0"/>
              </a:rPr>
              <a:t>El país con mayor crecimiento en el volumen de comercialización de la partida 0810 es Holanda con 147.75 TM al 2015, Países como Alemania, Italia, Reino Unido y Suecia han disminuido o dejado de consumir los productos ecuatorianos.</a:t>
            </a:r>
            <a:endParaRPr lang="es-EC" sz="1200" dirty="0">
              <a:solidFill>
                <a:schemeClr val="tx1">
                  <a:lumMod val="65000"/>
                  <a:lumOff val="35000"/>
                </a:schemeClr>
              </a:solidFill>
              <a:latin typeface="Helvetica" charset="0"/>
              <a:ea typeface="Helvetica" charset="0"/>
              <a:cs typeface="Helvetica" charset="0"/>
            </a:endParaRPr>
          </a:p>
        </p:txBody>
      </p:sp>
      <p:sp>
        <p:nvSpPr>
          <p:cNvPr id="14" name="Redondear rectángulo de esquina diagonal 13"/>
          <p:cNvSpPr/>
          <p:nvPr/>
        </p:nvSpPr>
        <p:spPr>
          <a:xfrm>
            <a:off x="6290434" y="3632885"/>
            <a:ext cx="2211859" cy="1927655"/>
          </a:xfrm>
          <a:prstGeom prst="round2DiagRect">
            <a:avLst/>
          </a:prstGeom>
        </p:spPr>
        <p:style>
          <a:lnRef idx="2">
            <a:schemeClr val="accent4"/>
          </a:lnRef>
          <a:fillRef idx="1">
            <a:schemeClr val="lt1"/>
          </a:fillRef>
          <a:effectRef idx="0">
            <a:schemeClr val="accent4"/>
          </a:effectRef>
          <a:fontRef idx="minor">
            <a:schemeClr val="dk1"/>
          </a:fontRef>
        </p:style>
        <p:txBody>
          <a:bodyPr rtlCol="0" anchor="ctr"/>
          <a:lstStyle/>
          <a:p>
            <a:pPr lvl="0" algn="just"/>
            <a:r>
              <a:rPr lang="es-EC" sz="1200" dirty="0" smtClean="0">
                <a:solidFill>
                  <a:schemeClr val="tx1">
                    <a:lumMod val="65000"/>
                    <a:lumOff val="35000"/>
                  </a:schemeClr>
                </a:solidFill>
                <a:latin typeface="Helvetica" charset="0"/>
                <a:ea typeface="Helvetica" charset="0"/>
                <a:cs typeface="Helvetica" charset="0"/>
              </a:rPr>
              <a:t>Los países que generan mayor crecimiento en la cantidad de ingresos son los países de Holanda con 932 miles de dólares, Países como Alemania y Suecia tuvieron un decremento o dejaron de consumir los productos</a:t>
            </a:r>
            <a:endParaRPr lang="es-EC" sz="1200" dirty="0">
              <a:solidFill>
                <a:schemeClr val="tx1">
                  <a:lumMod val="65000"/>
                  <a:lumOff val="35000"/>
                </a:schemeClr>
              </a:solidFill>
              <a:latin typeface="Helvetica" charset="0"/>
              <a:ea typeface="Helvetica" charset="0"/>
              <a:cs typeface="Helvetica" charset="0"/>
            </a:endParaRPr>
          </a:p>
        </p:txBody>
      </p:sp>
      <p:sp>
        <p:nvSpPr>
          <p:cNvPr id="15" name="Redondear rectángulo de esquina diagonal 14"/>
          <p:cNvSpPr/>
          <p:nvPr/>
        </p:nvSpPr>
        <p:spPr>
          <a:xfrm>
            <a:off x="8637373" y="3632885"/>
            <a:ext cx="2211859" cy="1927655"/>
          </a:xfrm>
          <a:prstGeom prst="round2DiagRect">
            <a:avLst/>
          </a:prstGeom>
        </p:spPr>
        <p:style>
          <a:lnRef idx="2">
            <a:schemeClr val="accent4"/>
          </a:lnRef>
          <a:fillRef idx="1">
            <a:schemeClr val="lt1"/>
          </a:fillRef>
          <a:effectRef idx="0">
            <a:schemeClr val="accent4"/>
          </a:effectRef>
          <a:fontRef idx="minor">
            <a:schemeClr val="dk1"/>
          </a:fontRef>
        </p:style>
        <p:txBody>
          <a:bodyPr rtlCol="0" anchor="ctr"/>
          <a:lstStyle/>
          <a:p>
            <a:pPr lvl="0" algn="just"/>
            <a:r>
              <a:rPr lang="es-EC" sz="1100" dirty="0" smtClean="0">
                <a:solidFill>
                  <a:schemeClr val="tx1">
                    <a:lumMod val="65000"/>
                    <a:lumOff val="35000"/>
                  </a:schemeClr>
                </a:solidFill>
                <a:latin typeface="Helvetica" charset="0"/>
                <a:ea typeface="Helvetica" charset="0"/>
                <a:cs typeface="Helvetica" charset="0"/>
              </a:rPr>
              <a:t>Las subpartidas de mayor importancia fue la 81090100 con el 63% con 197.11 Toneladas Métricas para el año 2015; Las subpartidas con menor crecimiento fueron 810200000 y 810500000, estableciendo la necesidad de generar un proceso para el desarrollo de estrategias de producto</a:t>
            </a:r>
            <a:endParaRPr lang="es-ES_tradnl" sz="1100" dirty="0">
              <a:solidFill>
                <a:schemeClr val="tx1">
                  <a:lumMod val="65000"/>
                  <a:lumOff val="35000"/>
                </a:schemeClr>
              </a:solidFill>
              <a:latin typeface="Helvetica" charset="0"/>
              <a:ea typeface="Helvetica" charset="0"/>
              <a:cs typeface="Helvetica" charset="0"/>
            </a:endParaRPr>
          </a:p>
        </p:txBody>
      </p:sp>
    </p:spTree>
    <p:extLst>
      <p:ext uri="{BB962C8B-B14F-4D97-AF65-F5344CB8AC3E}">
        <p14:creationId xmlns:p14="http://schemas.microsoft.com/office/powerpoint/2010/main" val="12194079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34879" cy="6858000"/>
          </a:xfrm>
          <a:prstGeom prst="rect">
            <a:avLst/>
          </a:prstGeom>
        </p:spPr>
      </p:pic>
      <p:sp>
        <p:nvSpPr>
          <p:cNvPr id="6" name="Redondear rectángulo de esquina diagonal 5"/>
          <p:cNvSpPr/>
          <p:nvPr/>
        </p:nvSpPr>
        <p:spPr>
          <a:xfrm>
            <a:off x="1878227" y="1594022"/>
            <a:ext cx="8686799" cy="4250723"/>
          </a:xfrm>
          <a:prstGeom prst="round2Diag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CuadroTexto 7"/>
          <p:cNvSpPr txBox="1"/>
          <p:nvPr/>
        </p:nvSpPr>
        <p:spPr>
          <a:xfrm>
            <a:off x="2496065" y="2150076"/>
            <a:ext cx="7537621" cy="3570208"/>
          </a:xfrm>
          <a:prstGeom prst="rect">
            <a:avLst/>
          </a:prstGeom>
          <a:noFill/>
        </p:spPr>
        <p:txBody>
          <a:bodyPr wrap="square" rtlCol="0">
            <a:spAutoFit/>
          </a:bodyPr>
          <a:lstStyle/>
          <a:p>
            <a:pPr lvl="0" algn="just"/>
            <a:r>
              <a:rPr lang="es-EC" sz="1600" dirty="0" smtClean="0">
                <a:solidFill>
                  <a:schemeClr val="tx1">
                    <a:lumMod val="65000"/>
                    <a:lumOff val="35000"/>
                  </a:schemeClr>
                </a:solidFill>
                <a:latin typeface="Helvetica" charset="0"/>
                <a:ea typeface="Helvetica" charset="0"/>
                <a:cs typeface="Helvetica" charset="0"/>
              </a:rPr>
              <a:t>Con respecto al acuerdo comercial se estableció, que buscan una relación entre fronteras posibilitando la producción mediante el manejo de precios relativos y estrategias de mercado que cubran la demanda, mediante un equilibrio de los mercados, lo que beneficia a la población, para lo que se ha determinado el estudio de la partida 0810, misma que sufriría una afectación directa al ser eliminado los aranceles de entrada a la Unión Europea, para lo que se ha expuesto los requerimiento de implementar un sistema de socialización entre la población agrícola por el desconocimiento que existe sobre el convenio, mismo que podría ser beneficioso para el fortalecimiento del sector y el desarrollo de estrategias de precios que le vuelvan competitivos en el mercado mediante una mayor participación y desarrollo de nuevos mercados en la región, con expectativas de crecimiento entre el 5% y 20% en las ventas, impulsando el desarrollo de este tipo de industrias en el Ecuador</a:t>
            </a:r>
          </a:p>
          <a:p>
            <a:endParaRPr lang="es-ES_tradnl" dirty="0"/>
          </a:p>
        </p:txBody>
      </p:sp>
    </p:spTree>
    <p:extLst>
      <p:ext uri="{BB962C8B-B14F-4D97-AF65-F5344CB8AC3E}">
        <p14:creationId xmlns:p14="http://schemas.microsoft.com/office/powerpoint/2010/main" val="1243439214"/>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34879" cy="6858000"/>
          </a:xfrm>
          <a:prstGeom prst="rect">
            <a:avLst/>
          </a:prstGeom>
        </p:spPr>
      </p:pic>
      <p:sp>
        <p:nvSpPr>
          <p:cNvPr id="5" name="Redondear rectángulo de esquina diagonal 4"/>
          <p:cNvSpPr/>
          <p:nvPr/>
        </p:nvSpPr>
        <p:spPr>
          <a:xfrm>
            <a:off x="1878227" y="1594022"/>
            <a:ext cx="8686799" cy="4250723"/>
          </a:xfrm>
          <a:prstGeom prst="round2Diag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CuadroTexto 5"/>
          <p:cNvSpPr txBox="1"/>
          <p:nvPr/>
        </p:nvSpPr>
        <p:spPr>
          <a:xfrm>
            <a:off x="2496065" y="2150076"/>
            <a:ext cx="7537621" cy="2585323"/>
          </a:xfrm>
          <a:prstGeom prst="rect">
            <a:avLst/>
          </a:prstGeom>
          <a:noFill/>
        </p:spPr>
        <p:txBody>
          <a:bodyPr wrap="square" rtlCol="0">
            <a:spAutoFit/>
          </a:bodyPr>
          <a:lstStyle/>
          <a:p>
            <a:pPr lvl="0" algn="just"/>
            <a:r>
              <a:rPr lang="es-EC" sz="1600" dirty="0" smtClean="0">
                <a:solidFill>
                  <a:schemeClr val="tx1">
                    <a:lumMod val="65000"/>
                    <a:lumOff val="35000"/>
                  </a:schemeClr>
                </a:solidFill>
                <a:latin typeface="Helvetica" charset="0"/>
                <a:ea typeface="Helvetica" charset="0"/>
                <a:cs typeface="Helvetica" charset="0"/>
              </a:rPr>
              <a:t>El Producto Interno Bruto en la última década ha presentado un resultado positivo para el país con una tasa promedio de crecimiento del 4% y una tasa del 29% anual a nivel del PIB no petrolero, definiendo una estabilidad económica en la última década, con respecto a la comercialización de la partida 0810 a la Unión Europea se ha establecido un crecimiento en la demanda con su mayor interesado en Holanda, así mismo se pudo establecer que países como Alemania, Italia, Reino Unido y Suecia han disminuido sus ventas o se ha cerrado el mercado, lo que implica la necesidad de generar estrategias en estos mercados.</a:t>
            </a:r>
          </a:p>
          <a:p>
            <a:endParaRPr lang="es-ES_tradnl" dirty="0"/>
          </a:p>
        </p:txBody>
      </p:sp>
    </p:spTree>
    <p:extLst>
      <p:ext uri="{BB962C8B-B14F-4D97-AF65-F5344CB8AC3E}">
        <p14:creationId xmlns:p14="http://schemas.microsoft.com/office/powerpoint/2010/main" val="19546965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790</Words>
  <Application>Microsoft Office PowerPoint</Application>
  <PresentationFormat>Panorámica</PresentationFormat>
  <Paragraphs>66</Paragraphs>
  <Slides>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Arial</vt:lpstr>
      <vt:lpstr>Calibri</vt:lpstr>
      <vt:lpstr>Calibri Light</vt:lpstr>
      <vt:lpstr>Helvetica</vt:lpstr>
      <vt:lpstr>Helvetica Neue</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Jose Jaramillo Mañay</cp:lastModifiedBy>
  <cp:revision>15</cp:revision>
  <dcterms:created xsi:type="dcterms:W3CDTF">2016-08-17T01:21:44Z</dcterms:created>
  <dcterms:modified xsi:type="dcterms:W3CDTF">2016-08-17T19:46:14Z</dcterms:modified>
</cp:coreProperties>
</file>