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0" r:id="rId6"/>
    <p:sldId id="261" r:id="rId7"/>
    <p:sldId id="263" r:id="rId8"/>
    <p:sldId id="266" r:id="rId9"/>
    <p:sldId id="272" r:id="rId10"/>
    <p:sldId id="267" r:id="rId11"/>
    <p:sldId id="271" r:id="rId12"/>
    <p:sldId id="273" r:id="rId13"/>
    <p:sldId id="275" r:id="rId14"/>
    <p:sldId id="274" r:id="rId15"/>
    <p:sldId id="278" r:id="rId16"/>
    <p:sldId id="268" r:id="rId17"/>
    <p:sldId id="276" r:id="rId18"/>
    <p:sldId id="279" r:id="rId19"/>
    <p:sldId id="277" r:id="rId20"/>
    <p:sldId id="26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0" r:id="rId29"/>
    <p:sldId id="265" r:id="rId30"/>
    <p:sldId id="288" r:id="rId31"/>
    <p:sldId id="287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rlos Cobos" initials="JCC" lastIdx="1" clrIdx="0">
    <p:extLst>
      <p:ext uri="{19B8F6BF-5375-455C-9EA6-DF929625EA0E}">
        <p15:presenceInfo xmlns:p15="http://schemas.microsoft.com/office/powerpoint/2012/main" userId="Juan Carlos Cob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>
        <p:scale>
          <a:sx n="75" d="100"/>
          <a:sy n="75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c\Desktop\TESIS\datos%20compilados\COMPILACION%20DATOS%20POR%20PERIODOS%20(Autoguard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c\Desktop\TESIS\datos%20compilados\COMPILACION%20DATOS%20POR%20PERIO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anc\Desktop\TESIS\datos%20compilados\COMPILACION%20DATOS%20POR%20PERIODOS%20(Autoguardado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'COMPILACION DATOS P1'!$G$56:$I$56</c:f>
              <c:strCache>
                <c:ptCount val="3"/>
                <c:pt idx="0">
                  <c:v>GRANDES EMPRESAS EXPORTADORAS </c:v>
                </c:pt>
                <c:pt idx="1">
                  <c:v>EMPRESAS EXPORTADORAS</c:v>
                </c:pt>
                <c:pt idx="2">
                  <c:v>PYMES Y MIPYMES</c:v>
                </c:pt>
              </c:strCache>
            </c:strRef>
          </c:cat>
          <c:val>
            <c:numRef>
              <c:f>'COMPILACION DATOS P1'!$G$62:$I$62</c:f>
              <c:numCache>
                <c:formatCode>0.00%</c:formatCode>
                <c:ptCount val="3"/>
                <c:pt idx="0">
                  <c:v>0.71570317504320069</c:v>
                </c:pt>
                <c:pt idx="1">
                  <c:v>0.19811068005341587</c:v>
                </c:pt>
                <c:pt idx="2">
                  <c:v>8.6199999999999999E-2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E-49B3-B370-2688EA893C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681231008"/>
        <c:axId val="-1681229920"/>
      </c:barChart>
      <c:catAx>
        <c:axId val="-16812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29920"/>
        <c:crosses val="autoZero"/>
        <c:auto val="1"/>
        <c:lblAlgn val="ctr"/>
        <c:lblOffset val="100"/>
        <c:noMultiLvlLbl val="0"/>
      </c:catAx>
      <c:valAx>
        <c:axId val="-168122992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3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6753946282035"/>
          <c:y val="3.637725455413951E-2"/>
          <c:w val="0.82059141976460448"/>
          <c:h val="0.544797524764327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'COMPILACION DATOS P1'!$G$89:$I$89</c:f>
              <c:strCache>
                <c:ptCount val="3"/>
                <c:pt idx="0">
                  <c:v>GRANDES EMPRESAS EXPORTADORAS </c:v>
                </c:pt>
                <c:pt idx="1">
                  <c:v>EMPRESAS EXPORTADORAS</c:v>
                </c:pt>
                <c:pt idx="2">
                  <c:v>PYMES  y MIPYMES</c:v>
                </c:pt>
              </c:strCache>
            </c:strRef>
          </c:cat>
          <c:val>
            <c:numRef>
              <c:f>'COMPILACION DATOS P1'!$G$95:$I$95</c:f>
              <c:numCache>
                <c:formatCode>0.00%</c:formatCode>
                <c:ptCount val="3"/>
                <c:pt idx="0">
                  <c:v>0.82709999999999995</c:v>
                </c:pt>
                <c:pt idx="1">
                  <c:v>0.156</c:v>
                </c:pt>
                <c:pt idx="2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3-424F-83B0-E9A9260DB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-1681221216"/>
        <c:axId val="-1681227744"/>
      </c:barChart>
      <c:catAx>
        <c:axId val="-16812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27744"/>
        <c:crosses val="autoZero"/>
        <c:auto val="1"/>
        <c:lblAlgn val="ctr"/>
        <c:lblOffset val="100"/>
        <c:noMultiLvlLbl val="0"/>
      </c:catAx>
      <c:valAx>
        <c:axId val="-168122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21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'COMPILACION DATOS P2'!$G$79:$I$79</c:f>
              <c:strCache>
                <c:ptCount val="3"/>
                <c:pt idx="0">
                  <c:v>GRANDES EMPRESAS EXPORTADORAS (5)</c:v>
                </c:pt>
                <c:pt idx="1">
                  <c:v>EMPRESAS EXPORTADORAS (10)</c:v>
                </c:pt>
                <c:pt idx="2">
                  <c:v>PYMES Y MIPYMES (33)</c:v>
                </c:pt>
              </c:strCache>
            </c:strRef>
          </c:cat>
          <c:val>
            <c:numRef>
              <c:f>'COMPILACION DATOS P2'!$G$85:$I$85</c:f>
              <c:numCache>
                <c:formatCode>0.00%</c:formatCode>
                <c:ptCount val="3"/>
                <c:pt idx="0">
                  <c:v>0.47035459820466263</c:v>
                </c:pt>
                <c:pt idx="1">
                  <c:v>0.37931188298207191</c:v>
                </c:pt>
                <c:pt idx="2">
                  <c:v>0.15029999999999999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0-4E09-B90B-247828F22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81224480"/>
        <c:axId val="-1681223392"/>
      </c:barChart>
      <c:catAx>
        <c:axId val="-16812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23392"/>
        <c:crosses val="autoZero"/>
        <c:auto val="1"/>
        <c:lblAlgn val="ctr"/>
        <c:lblOffset val="100"/>
        <c:noMultiLvlLbl val="0"/>
      </c:catAx>
      <c:valAx>
        <c:axId val="-168122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48659798530252"/>
          <c:y val="8.0489942916310661E-2"/>
          <c:w val="0.58451340201469748"/>
          <c:h val="0.73571570888784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Hoja2!$E$2</c:f>
              <c:strCache>
                <c:ptCount val="1"/>
                <c:pt idx="0">
                  <c:v>MILES DE DOLARES DE EXPORTACION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Hoja2!$D$3:$D$4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Hoja2!$E$3:$E$4</c:f>
              <c:numCache>
                <c:formatCode>General</c:formatCode>
                <c:ptCount val="2"/>
                <c:pt idx="0">
                  <c:v>152168227.78999999</c:v>
                </c:pt>
                <c:pt idx="1">
                  <c:v>81602262.629999995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B-491B-8C0A-8008AE80F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-1681233184"/>
        <c:axId val="-1681220672"/>
      </c:barChart>
      <c:catAx>
        <c:axId val="-16812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20672"/>
        <c:crosses val="autoZero"/>
        <c:auto val="1"/>
        <c:lblAlgn val="ctr"/>
        <c:lblOffset val="100"/>
        <c:noMultiLvlLbl val="0"/>
      </c:catAx>
      <c:valAx>
        <c:axId val="-16812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Miles de</a:t>
                </a:r>
                <a:r>
                  <a:rPr lang="es-EC" baseline="0"/>
                  <a:t> dólares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33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30254880408129"/>
          <c:y val="1.8202364613174794E-2"/>
          <c:w val="0.67821055951581355"/>
          <c:h val="0.80970032184568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Hoja1!$E$4</c:f>
              <c:strCache>
                <c:ptCount val="1"/>
                <c:pt idx="0">
                  <c:v>MILES DE DOLARES DE EXPORTACION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Hoja1!$D$5:$D$6</c:f>
              <c:strCache>
                <c:ptCount val="2"/>
                <c:pt idx="0">
                  <c:v>2012-2013</c:v>
                </c:pt>
                <c:pt idx="1">
                  <c:v>2014-2015</c:v>
                </c:pt>
              </c:strCache>
            </c:strRef>
          </c:cat>
          <c:val>
            <c:numRef>
              <c:f>Hoja1!$E$5:$E$6</c:f>
              <c:numCache>
                <c:formatCode>General</c:formatCode>
                <c:ptCount val="2"/>
                <c:pt idx="0">
                  <c:v>233770490.43000001</c:v>
                </c:pt>
                <c:pt idx="1">
                  <c:v>670703972.04999995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9-482F-9731-35A88D2D7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81225568"/>
        <c:axId val="-1681231552"/>
      </c:barChart>
      <c:catAx>
        <c:axId val="-16812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31552"/>
        <c:crosses val="autoZero"/>
        <c:auto val="1"/>
        <c:lblAlgn val="ctr"/>
        <c:lblOffset val="100"/>
        <c:noMultiLvlLbl val="0"/>
      </c:catAx>
      <c:valAx>
        <c:axId val="-16812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MILES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681225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solidFill>
            <a:srgbClr val="FF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01T21:12:13.88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EC43E-CDB2-4355-99AF-2ABF0E637065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157ECA6-5098-4564-9591-480B294E889E}">
      <dgm:prSet phldrT="[Texto]"/>
      <dgm:spPr/>
      <dgm:t>
        <a:bodyPr/>
        <a:lstStyle/>
        <a:p>
          <a:r>
            <a:rPr lang="es-EC" dirty="0"/>
            <a:t>Vigencia: 1 Enero 2006, provisional</a:t>
          </a:r>
        </a:p>
      </dgm:t>
    </dgm:pt>
    <dgm:pt modelId="{9506B0F3-E8CE-489E-A951-539CF4E484D3}" type="parTrans" cxnId="{8EB323D9-280A-4D43-870C-39C7219EC826}">
      <dgm:prSet/>
      <dgm:spPr/>
      <dgm:t>
        <a:bodyPr/>
        <a:lstStyle/>
        <a:p>
          <a:endParaRPr lang="es-EC"/>
        </a:p>
      </dgm:t>
    </dgm:pt>
    <dgm:pt modelId="{9432FFE6-8879-4DAC-8738-91F6C5E28255}" type="sibTrans" cxnId="{8EB323D9-280A-4D43-870C-39C7219EC826}">
      <dgm:prSet/>
      <dgm:spPr/>
      <dgm:t>
        <a:bodyPr/>
        <a:lstStyle/>
        <a:p>
          <a:endParaRPr lang="es-EC"/>
        </a:p>
      </dgm:t>
    </dgm:pt>
    <dgm:pt modelId="{24B9C46F-3B32-4C34-80D8-D88815EBE497}">
      <dgm:prSet phldrT="[Texto]"/>
      <dgm:spPr/>
      <dgm:t>
        <a:bodyPr/>
        <a:lstStyle/>
        <a:p>
          <a:r>
            <a:rPr lang="es-EC" b="0" i="0" dirty="0"/>
            <a:t>Desarrollo sostenible y buena gobernanza</a:t>
          </a:r>
          <a:endParaRPr lang="es-EC" dirty="0"/>
        </a:p>
      </dgm:t>
    </dgm:pt>
    <dgm:pt modelId="{80B6828C-06EF-437D-96F1-F4B9153F3D86}" type="parTrans" cxnId="{3311C0AE-C79F-423D-BFB6-6FEE7E43CC0D}">
      <dgm:prSet/>
      <dgm:spPr/>
      <dgm:t>
        <a:bodyPr/>
        <a:lstStyle/>
        <a:p>
          <a:endParaRPr lang="es-EC"/>
        </a:p>
      </dgm:t>
    </dgm:pt>
    <dgm:pt modelId="{E3944416-CE60-4D0B-AD9B-9CBEBB453AE4}" type="sibTrans" cxnId="{3311C0AE-C79F-423D-BFB6-6FEE7E43CC0D}">
      <dgm:prSet/>
      <dgm:spPr/>
      <dgm:t>
        <a:bodyPr/>
        <a:lstStyle/>
        <a:p>
          <a:endParaRPr lang="es-EC"/>
        </a:p>
      </dgm:t>
    </dgm:pt>
    <dgm:pt modelId="{9FFC70E2-ADB1-4753-A9A7-16BE1E7B34BB}">
      <dgm:prSet phldrT="[Texto]"/>
      <dgm:spPr/>
      <dgm:t>
        <a:bodyPr/>
        <a:lstStyle/>
        <a:p>
          <a:r>
            <a:rPr lang="es-EC" dirty="0"/>
            <a:t>Arancel 0 para 7200 productos; 3,5%; no armas </a:t>
          </a:r>
        </a:p>
      </dgm:t>
    </dgm:pt>
    <dgm:pt modelId="{3587636B-3444-409C-9505-7B91F0D391E9}" type="parTrans" cxnId="{93F04F93-464E-4462-86E6-04202E2AACD3}">
      <dgm:prSet/>
      <dgm:spPr/>
      <dgm:t>
        <a:bodyPr/>
        <a:lstStyle/>
        <a:p>
          <a:endParaRPr lang="es-EC"/>
        </a:p>
      </dgm:t>
    </dgm:pt>
    <dgm:pt modelId="{E2827A5C-66EF-46C3-A0F7-9022DE53C4C0}" type="sibTrans" cxnId="{93F04F93-464E-4462-86E6-04202E2AACD3}">
      <dgm:prSet/>
      <dgm:spPr/>
      <dgm:t>
        <a:bodyPr/>
        <a:lstStyle/>
        <a:p>
          <a:endParaRPr lang="es-EC"/>
        </a:p>
      </dgm:t>
    </dgm:pt>
    <dgm:pt modelId="{8202B8D8-A0BE-4D29-8BE0-7C42316869FD}">
      <dgm:prSet phldrT="[Texto]"/>
      <dgm:spPr/>
      <dgm:t>
        <a:bodyPr/>
        <a:lstStyle/>
        <a:p>
          <a:r>
            <a:rPr lang="es-EC" dirty="0"/>
            <a:t>Diciembre del 2015, período transición.</a:t>
          </a:r>
        </a:p>
      </dgm:t>
    </dgm:pt>
    <dgm:pt modelId="{05A72AA7-602D-4E9C-9200-713C0F0E0F37}" type="parTrans" cxnId="{87B09C5B-81F3-4D3E-A573-CA9566F5F7C2}">
      <dgm:prSet/>
      <dgm:spPr/>
      <dgm:t>
        <a:bodyPr/>
        <a:lstStyle/>
        <a:p>
          <a:endParaRPr lang="es-ES"/>
        </a:p>
      </dgm:t>
    </dgm:pt>
    <dgm:pt modelId="{F0A22F37-68FE-4CFF-A271-97F50769CBDA}" type="sibTrans" cxnId="{87B09C5B-81F3-4D3E-A573-CA9566F5F7C2}">
      <dgm:prSet/>
      <dgm:spPr/>
      <dgm:t>
        <a:bodyPr/>
        <a:lstStyle/>
        <a:p>
          <a:endParaRPr lang="es-ES"/>
        </a:p>
      </dgm:t>
    </dgm:pt>
    <dgm:pt modelId="{D75F0894-0EE4-4257-9476-3AF6EE90BBF6}" type="pres">
      <dgm:prSet presAssocID="{AB9EC43E-CDB2-4355-99AF-2ABF0E637065}" presName="diagram" presStyleCnt="0">
        <dgm:presLayoutVars>
          <dgm:dir/>
          <dgm:resizeHandles val="exact"/>
        </dgm:presLayoutVars>
      </dgm:prSet>
      <dgm:spPr/>
    </dgm:pt>
    <dgm:pt modelId="{A9322F96-12F6-42B4-89B1-6A247FE33DF3}" type="pres">
      <dgm:prSet presAssocID="{0157ECA6-5098-4564-9591-480B294E889E}" presName="node" presStyleLbl="node1" presStyleIdx="0" presStyleCnt="4">
        <dgm:presLayoutVars>
          <dgm:bulletEnabled val="1"/>
        </dgm:presLayoutVars>
      </dgm:prSet>
      <dgm:spPr/>
    </dgm:pt>
    <dgm:pt modelId="{F34DA379-B8C2-4C8F-9053-35A2AFC4C1BC}" type="pres">
      <dgm:prSet presAssocID="{9432FFE6-8879-4DAC-8738-91F6C5E28255}" presName="sibTrans" presStyleCnt="0"/>
      <dgm:spPr/>
    </dgm:pt>
    <dgm:pt modelId="{DB738B5F-FAC2-494A-9B23-2E552FC54088}" type="pres">
      <dgm:prSet presAssocID="{24B9C46F-3B32-4C34-80D8-D88815EBE497}" presName="node" presStyleLbl="node1" presStyleIdx="1" presStyleCnt="4">
        <dgm:presLayoutVars>
          <dgm:bulletEnabled val="1"/>
        </dgm:presLayoutVars>
      </dgm:prSet>
      <dgm:spPr/>
    </dgm:pt>
    <dgm:pt modelId="{E531A008-A9A0-42DA-85CD-E2FAAA02436A}" type="pres">
      <dgm:prSet presAssocID="{E3944416-CE60-4D0B-AD9B-9CBEBB453AE4}" presName="sibTrans" presStyleCnt="0"/>
      <dgm:spPr/>
    </dgm:pt>
    <dgm:pt modelId="{FF7C3418-48DE-42E0-B877-97D5D7D9FBC8}" type="pres">
      <dgm:prSet presAssocID="{9FFC70E2-ADB1-4753-A9A7-16BE1E7B34BB}" presName="node" presStyleLbl="node1" presStyleIdx="2" presStyleCnt="4">
        <dgm:presLayoutVars>
          <dgm:bulletEnabled val="1"/>
        </dgm:presLayoutVars>
      </dgm:prSet>
      <dgm:spPr/>
    </dgm:pt>
    <dgm:pt modelId="{CD17EA28-FAC9-47FC-B6BF-629CB921788E}" type="pres">
      <dgm:prSet presAssocID="{E2827A5C-66EF-46C3-A0F7-9022DE53C4C0}" presName="sibTrans" presStyleCnt="0"/>
      <dgm:spPr/>
    </dgm:pt>
    <dgm:pt modelId="{4BDD617C-8DA7-484E-85CE-39E6274D19AD}" type="pres">
      <dgm:prSet presAssocID="{8202B8D8-A0BE-4D29-8BE0-7C42316869FD}" presName="node" presStyleLbl="node1" presStyleIdx="3" presStyleCnt="4">
        <dgm:presLayoutVars>
          <dgm:bulletEnabled val="1"/>
        </dgm:presLayoutVars>
      </dgm:prSet>
      <dgm:spPr/>
    </dgm:pt>
  </dgm:ptLst>
  <dgm:cxnLst>
    <dgm:cxn modelId="{87B09C5B-81F3-4D3E-A573-CA9566F5F7C2}" srcId="{AB9EC43E-CDB2-4355-99AF-2ABF0E637065}" destId="{8202B8D8-A0BE-4D29-8BE0-7C42316869FD}" srcOrd="3" destOrd="0" parTransId="{05A72AA7-602D-4E9C-9200-713C0F0E0F37}" sibTransId="{F0A22F37-68FE-4CFF-A271-97F50769CBDA}"/>
    <dgm:cxn modelId="{321691DF-D8A4-40AB-B8A2-5CFA253A27EA}" type="presOf" srcId="{24B9C46F-3B32-4C34-80D8-D88815EBE497}" destId="{DB738B5F-FAC2-494A-9B23-2E552FC54088}" srcOrd="0" destOrd="0" presId="urn:microsoft.com/office/officeart/2005/8/layout/default"/>
    <dgm:cxn modelId="{C94E4F56-2A50-4C3E-B37B-243C6697E9CB}" type="presOf" srcId="{AB9EC43E-CDB2-4355-99AF-2ABF0E637065}" destId="{D75F0894-0EE4-4257-9476-3AF6EE90BBF6}" srcOrd="0" destOrd="0" presId="urn:microsoft.com/office/officeart/2005/8/layout/default"/>
    <dgm:cxn modelId="{3311C0AE-C79F-423D-BFB6-6FEE7E43CC0D}" srcId="{AB9EC43E-CDB2-4355-99AF-2ABF0E637065}" destId="{24B9C46F-3B32-4C34-80D8-D88815EBE497}" srcOrd="1" destOrd="0" parTransId="{80B6828C-06EF-437D-96F1-F4B9153F3D86}" sibTransId="{E3944416-CE60-4D0B-AD9B-9CBEBB453AE4}"/>
    <dgm:cxn modelId="{B1AF3EF8-6937-417C-ABFF-A6BBC976905B}" type="presOf" srcId="{8202B8D8-A0BE-4D29-8BE0-7C42316869FD}" destId="{4BDD617C-8DA7-484E-85CE-39E6274D19AD}" srcOrd="0" destOrd="0" presId="urn:microsoft.com/office/officeart/2005/8/layout/default"/>
    <dgm:cxn modelId="{C601870D-43DD-4295-9F9B-04FC5AA76D47}" type="presOf" srcId="{0157ECA6-5098-4564-9591-480B294E889E}" destId="{A9322F96-12F6-42B4-89B1-6A247FE33DF3}" srcOrd="0" destOrd="0" presId="urn:microsoft.com/office/officeart/2005/8/layout/default"/>
    <dgm:cxn modelId="{DDE7C0D8-E276-4C2A-86DF-5C345C49277F}" type="presOf" srcId="{9FFC70E2-ADB1-4753-A9A7-16BE1E7B34BB}" destId="{FF7C3418-48DE-42E0-B877-97D5D7D9FBC8}" srcOrd="0" destOrd="0" presId="urn:microsoft.com/office/officeart/2005/8/layout/default"/>
    <dgm:cxn modelId="{8EB323D9-280A-4D43-870C-39C7219EC826}" srcId="{AB9EC43E-CDB2-4355-99AF-2ABF0E637065}" destId="{0157ECA6-5098-4564-9591-480B294E889E}" srcOrd="0" destOrd="0" parTransId="{9506B0F3-E8CE-489E-A951-539CF4E484D3}" sibTransId="{9432FFE6-8879-4DAC-8738-91F6C5E28255}"/>
    <dgm:cxn modelId="{93F04F93-464E-4462-86E6-04202E2AACD3}" srcId="{AB9EC43E-CDB2-4355-99AF-2ABF0E637065}" destId="{9FFC70E2-ADB1-4753-A9A7-16BE1E7B34BB}" srcOrd="2" destOrd="0" parTransId="{3587636B-3444-409C-9505-7B91F0D391E9}" sibTransId="{E2827A5C-66EF-46C3-A0F7-9022DE53C4C0}"/>
    <dgm:cxn modelId="{642D3E26-BEEB-44BF-AA88-BA1BDED856BF}" type="presParOf" srcId="{D75F0894-0EE4-4257-9476-3AF6EE90BBF6}" destId="{A9322F96-12F6-42B4-89B1-6A247FE33DF3}" srcOrd="0" destOrd="0" presId="urn:microsoft.com/office/officeart/2005/8/layout/default"/>
    <dgm:cxn modelId="{63FFD1E9-01D8-4BCE-9E4B-B6DF13D874BF}" type="presParOf" srcId="{D75F0894-0EE4-4257-9476-3AF6EE90BBF6}" destId="{F34DA379-B8C2-4C8F-9053-35A2AFC4C1BC}" srcOrd="1" destOrd="0" presId="urn:microsoft.com/office/officeart/2005/8/layout/default"/>
    <dgm:cxn modelId="{B6EC65DB-B951-45BB-9C4F-7D7BA37F02AF}" type="presParOf" srcId="{D75F0894-0EE4-4257-9476-3AF6EE90BBF6}" destId="{DB738B5F-FAC2-494A-9B23-2E552FC54088}" srcOrd="2" destOrd="0" presId="urn:microsoft.com/office/officeart/2005/8/layout/default"/>
    <dgm:cxn modelId="{6A9A5E5B-1634-4BF9-ABF4-D46FCA367189}" type="presParOf" srcId="{D75F0894-0EE4-4257-9476-3AF6EE90BBF6}" destId="{E531A008-A9A0-42DA-85CD-E2FAAA02436A}" srcOrd="3" destOrd="0" presId="urn:microsoft.com/office/officeart/2005/8/layout/default"/>
    <dgm:cxn modelId="{057CD6DB-E4DF-4C5C-BC23-630954D52772}" type="presParOf" srcId="{D75F0894-0EE4-4257-9476-3AF6EE90BBF6}" destId="{FF7C3418-48DE-42E0-B877-97D5D7D9FBC8}" srcOrd="4" destOrd="0" presId="urn:microsoft.com/office/officeart/2005/8/layout/default"/>
    <dgm:cxn modelId="{B61A9AE7-C5D1-4979-9A6B-1E9A8A7306C2}" type="presParOf" srcId="{D75F0894-0EE4-4257-9476-3AF6EE90BBF6}" destId="{CD17EA28-FAC9-47FC-B6BF-629CB921788E}" srcOrd="5" destOrd="0" presId="urn:microsoft.com/office/officeart/2005/8/layout/default"/>
    <dgm:cxn modelId="{08997874-CA16-4045-8FA3-889E26AAEA7E}" type="presParOf" srcId="{D75F0894-0EE4-4257-9476-3AF6EE90BBF6}" destId="{4BDD617C-8DA7-484E-85CE-39E6274D19A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5FCB8-3C10-4C59-8444-D43082A7DC6F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422CBFE-1B54-4793-8501-D522B716C2A0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</a:rPr>
            <a:t>EMPRESAS EXPORTADORAS, </a:t>
          </a:r>
        </a:p>
      </dgm:t>
    </dgm:pt>
    <dgm:pt modelId="{E3FBD17F-F902-4141-BEC3-FBEE32F4FB12}" type="parTrans" cxnId="{ED4342CF-DDAA-4BFF-A611-8CA602F3B956}">
      <dgm:prSet/>
      <dgm:spPr/>
      <dgm:t>
        <a:bodyPr/>
        <a:lstStyle/>
        <a:p>
          <a:endParaRPr lang="es-EC"/>
        </a:p>
      </dgm:t>
    </dgm:pt>
    <dgm:pt modelId="{04F9C2B9-0653-4AA7-BD34-5203851F284F}" type="sibTrans" cxnId="{ED4342CF-DDAA-4BFF-A611-8CA602F3B956}">
      <dgm:prSet/>
      <dgm:spPr/>
      <dgm:t>
        <a:bodyPr/>
        <a:lstStyle/>
        <a:p>
          <a:endParaRPr lang="es-EC"/>
        </a:p>
      </dgm:t>
    </dgm:pt>
    <dgm:pt modelId="{FDD01ED5-1DB9-42EB-8E2F-CEEC80B8E143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</a:rPr>
            <a:t>  PYMES Y                                                          MIPYMES</a:t>
          </a:r>
        </a:p>
      </dgm:t>
    </dgm:pt>
    <dgm:pt modelId="{021A9F98-045D-4307-A495-340907231D2A}" type="parTrans" cxnId="{1587D46A-AE81-4D16-8962-C448C3C17E34}">
      <dgm:prSet/>
      <dgm:spPr/>
      <dgm:t>
        <a:bodyPr/>
        <a:lstStyle/>
        <a:p>
          <a:endParaRPr lang="es-EC"/>
        </a:p>
      </dgm:t>
    </dgm:pt>
    <dgm:pt modelId="{E80C2B1D-8172-47FB-85B1-0A66B155610B}" type="sibTrans" cxnId="{1587D46A-AE81-4D16-8962-C448C3C17E34}">
      <dgm:prSet/>
      <dgm:spPr/>
      <dgm:t>
        <a:bodyPr/>
        <a:lstStyle/>
        <a:p>
          <a:endParaRPr lang="es-EC"/>
        </a:p>
      </dgm:t>
    </dgm:pt>
    <dgm:pt modelId="{7E76210C-8E0A-4A82-B3ED-5AD50838CDAB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</a:rPr>
            <a:t>GOBIERNO </a:t>
          </a:r>
        </a:p>
      </dgm:t>
    </dgm:pt>
    <dgm:pt modelId="{3C44A8BE-3818-4F6F-921B-144A2FB2BD6A}" type="parTrans" cxnId="{8D9DFA06-785D-4088-B083-FD48CD535A87}">
      <dgm:prSet/>
      <dgm:spPr/>
      <dgm:t>
        <a:bodyPr/>
        <a:lstStyle/>
        <a:p>
          <a:endParaRPr lang="es-EC"/>
        </a:p>
      </dgm:t>
    </dgm:pt>
    <dgm:pt modelId="{D7969948-A721-4602-B542-4EFE6EB619B6}" type="sibTrans" cxnId="{8D9DFA06-785D-4088-B083-FD48CD535A87}">
      <dgm:prSet/>
      <dgm:spPr/>
      <dgm:t>
        <a:bodyPr/>
        <a:lstStyle/>
        <a:p>
          <a:endParaRPr lang="es-EC"/>
        </a:p>
      </dgm:t>
    </dgm:pt>
    <dgm:pt modelId="{9D2A3BED-563E-4562-BB39-6E36E2EBFA77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</a:rPr>
            <a:t>SENAE, INSTITUCIONES ENCARGADAS</a:t>
          </a:r>
        </a:p>
      </dgm:t>
    </dgm:pt>
    <dgm:pt modelId="{AF6C3941-458E-4545-8B5E-B86B8C551D42}" type="sibTrans" cxnId="{06712511-2BEA-4AE7-9402-F3E9D8711319}">
      <dgm:prSet/>
      <dgm:spPr/>
      <dgm:t>
        <a:bodyPr/>
        <a:lstStyle/>
        <a:p>
          <a:endParaRPr lang="es-EC"/>
        </a:p>
      </dgm:t>
    </dgm:pt>
    <dgm:pt modelId="{D1DAA76D-A89D-40DC-9C2E-EBF4A2A81098}" type="parTrans" cxnId="{06712511-2BEA-4AE7-9402-F3E9D8711319}">
      <dgm:prSet/>
      <dgm:spPr/>
      <dgm:t>
        <a:bodyPr/>
        <a:lstStyle/>
        <a:p>
          <a:endParaRPr lang="es-EC"/>
        </a:p>
      </dgm:t>
    </dgm:pt>
    <dgm:pt modelId="{3F8C9769-7DB0-4D7B-88E8-6379FF44E9AE}" type="pres">
      <dgm:prSet presAssocID="{E5E5FCB8-3C10-4C59-8444-D43082A7DC6F}" presName="Name0" presStyleCnt="0">
        <dgm:presLayoutVars>
          <dgm:dir/>
          <dgm:resizeHandles val="exact"/>
        </dgm:presLayoutVars>
      </dgm:prSet>
      <dgm:spPr/>
    </dgm:pt>
    <dgm:pt modelId="{A11821A5-1C4A-4F40-887C-09D9A17CF2A1}" type="pres">
      <dgm:prSet presAssocID="{5422CBFE-1B54-4793-8501-D522B716C2A0}" presName="composite" presStyleCnt="0"/>
      <dgm:spPr/>
    </dgm:pt>
    <dgm:pt modelId="{98F152A5-51D0-4E82-AF63-3209C3E63FD5}" type="pres">
      <dgm:prSet presAssocID="{5422CBFE-1B54-4793-8501-D522B716C2A0}" presName="rect1" presStyleLbl="trAlignAcc1" presStyleIdx="0" presStyleCnt="4">
        <dgm:presLayoutVars>
          <dgm:bulletEnabled val="1"/>
        </dgm:presLayoutVars>
      </dgm:prSet>
      <dgm:spPr/>
    </dgm:pt>
    <dgm:pt modelId="{587E5480-DF12-411A-9150-6F3B6AE1A492}" type="pres">
      <dgm:prSet presAssocID="{5422CBFE-1B54-4793-8501-D522B716C2A0}" presName="rect2" presStyleLbl="fgImgPlace1" presStyleIdx="0" presStyleCnt="4" custScaleY="492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F210A1-6C11-4181-BF44-5C59B4C88CBE}" type="pres">
      <dgm:prSet presAssocID="{04F9C2B9-0653-4AA7-BD34-5203851F284F}" presName="sibTrans" presStyleCnt="0"/>
      <dgm:spPr/>
    </dgm:pt>
    <dgm:pt modelId="{5B0EE1F7-A35D-4DCF-8D69-390330BD567D}" type="pres">
      <dgm:prSet presAssocID="{FDD01ED5-1DB9-42EB-8E2F-CEEC80B8E143}" presName="composite" presStyleCnt="0"/>
      <dgm:spPr/>
    </dgm:pt>
    <dgm:pt modelId="{0F11A132-C96B-48FB-9695-1E595CED5F37}" type="pres">
      <dgm:prSet presAssocID="{FDD01ED5-1DB9-42EB-8E2F-CEEC80B8E143}" presName="rect1" presStyleLbl="trAlignAcc1" presStyleIdx="1" presStyleCnt="4">
        <dgm:presLayoutVars>
          <dgm:bulletEnabled val="1"/>
        </dgm:presLayoutVars>
      </dgm:prSet>
      <dgm:spPr/>
    </dgm:pt>
    <dgm:pt modelId="{AFCF0766-86E4-49BB-9AC3-CA073CF76D7D}" type="pres">
      <dgm:prSet presAssocID="{FDD01ED5-1DB9-42EB-8E2F-CEEC80B8E143}" presName="rect2" presStyleLbl="fgImgPlace1" presStyleIdx="1" presStyleCnt="4" custScaleY="539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099AA23-6203-439E-A20A-4D0B256DD20E}" type="pres">
      <dgm:prSet presAssocID="{E80C2B1D-8172-47FB-85B1-0A66B155610B}" presName="sibTrans" presStyleCnt="0"/>
      <dgm:spPr/>
    </dgm:pt>
    <dgm:pt modelId="{E59F560F-DD50-489B-8017-648107AEC65C}" type="pres">
      <dgm:prSet presAssocID="{7E76210C-8E0A-4A82-B3ED-5AD50838CDAB}" presName="composite" presStyleCnt="0"/>
      <dgm:spPr/>
    </dgm:pt>
    <dgm:pt modelId="{CCE8737E-0E52-48E7-900A-D6669C0B82D0}" type="pres">
      <dgm:prSet presAssocID="{7E76210C-8E0A-4A82-B3ED-5AD50838CDAB}" presName="rect1" presStyleLbl="trAlignAcc1" presStyleIdx="2" presStyleCnt="4">
        <dgm:presLayoutVars>
          <dgm:bulletEnabled val="1"/>
        </dgm:presLayoutVars>
      </dgm:prSet>
      <dgm:spPr/>
    </dgm:pt>
    <dgm:pt modelId="{13449599-99D5-4B70-B1F3-F5F5BE6366A4}" type="pres">
      <dgm:prSet presAssocID="{7E76210C-8E0A-4A82-B3ED-5AD50838CDAB}" presName="rect2" presStyleLbl="fgImgPlace1" presStyleIdx="2" presStyleCnt="4" custScaleY="543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CD03155-3B10-4C1C-93A2-EA89D6E5AA2D}" type="pres">
      <dgm:prSet presAssocID="{D7969948-A721-4602-B542-4EFE6EB619B6}" presName="sibTrans" presStyleCnt="0"/>
      <dgm:spPr/>
    </dgm:pt>
    <dgm:pt modelId="{F0A4960A-3C3D-4074-B494-A8EBCDA2DB59}" type="pres">
      <dgm:prSet presAssocID="{9D2A3BED-563E-4562-BB39-6E36E2EBFA77}" presName="composite" presStyleCnt="0"/>
      <dgm:spPr/>
    </dgm:pt>
    <dgm:pt modelId="{4EC1004B-6666-4EEC-91F7-D531F61C9527}" type="pres">
      <dgm:prSet presAssocID="{9D2A3BED-563E-4562-BB39-6E36E2EBFA77}" presName="rect1" presStyleLbl="trAlignAcc1" presStyleIdx="3" presStyleCnt="4">
        <dgm:presLayoutVars>
          <dgm:bulletEnabled val="1"/>
        </dgm:presLayoutVars>
      </dgm:prSet>
      <dgm:spPr/>
    </dgm:pt>
    <dgm:pt modelId="{1B316176-CF03-42C6-BBAE-4D9FAF82FF93}" type="pres">
      <dgm:prSet presAssocID="{9D2A3BED-563E-4562-BB39-6E36E2EBFA77}" presName="rect2" presStyleLbl="fgImgPlace1" presStyleIdx="3" presStyleCnt="4" custScaleY="4623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D4342CF-DDAA-4BFF-A611-8CA602F3B956}" srcId="{E5E5FCB8-3C10-4C59-8444-D43082A7DC6F}" destId="{5422CBFE-1B54-4793-8501-D522B716C2A0}" srcOrd="0" destOrd="0" parTransId="{E3FBD17F-F902-4141-BEC3-FBEE32F4FB12}" sibTransId="{04F9C2B9-0653-4AA7-BD34-5203851F284F}"/>
    <dgm:cxn modelId="{6D1AC172-C907-4A1C-8C36-34D5B97D298C}" type="presOf" srcId="{7E76210C-8E0A-4A82-B3ED-5AD50838CDAB}" destId="{CCE8737E-0E52-48E7-900A-D6669C0B82D0}" srcOrd="0" destOrd="0" presId="urn:microsoft.com/office/officeart/2008/layout/PictureStrips"/>
    <dgm:cxn modelId="{21738814-D541-4B7B-B509-D7B6A1CB58A0}" type="presOf" srcId="{FDD01ED5-1DB9-42EB-8E2F-CEEC80B8E143}" destId="{0F11A132-C96B-48FB-9695-1E595CED5F37}" srcOrd="0" destOrd="0" presId="urn:microsoft.com/office/officeart/2008/layout/PictureStrips"/>
    <dgm:cxn modelId="{91E8357D-6467-46F8-BCF5-3C47A6EAAEFE}" type="presOf" srcId="{9D2A3BED-563E-4562-BB39-6E36E2EBFA77}" destId="{4EC1004B-6666-4EEC-91F7-D531F61C9527}" srcOrd="0" destOrd="0" presId="urn:microsoft.com/office/officeart/2008/layout/PictureStrips"/>
    <dgm:cxn modelId="{0BBDA501-6590-49EB-A4C0-25C3544475DE}" type="presOf" srcId="{5422CBFE-1B54-4793-8501-D522B716C2A0}" destId="{98F152A5-51D0-4E82-AF63-3209C3E63FD5}" srcOrd="0" destOrd="0" presId="urn:microsoft.com/office/officeart/2008/layout/PictureStrips"/>
    <dgm:cxn modelId="{1587D46A-AE81-4D16-8962-C448C3C17E34}" srcId="{E5E5FCB8-3C10-4C59-8444-D43082A7DC6F}" destId="{FDD01ED5-1DB9-42EB-8E2F-CEEC80B8E143}" srcOrd="1" destOrd="0" parTransId="{021A9F98-045D-4307-A495-340907231D2A}" sibTransId="{E80C2B1D-8172-47FB-85B1-0A66B155610B}"/>
    <dgm:cxn modelId="{8D9DFA06-785D-4088-B083-FD48CD535A87}" srcId="{E5E5FCB8-3C10-4C59-8444-D43082A7DC6F}" destId="{7E76210C-8E0A-4A82-B3ED-5AD50838CDAB}" srcOrd="2" destOrd="0" parTransId="{3C44A8BE-3818-4F6F-921B-144A2FB2BD6A}" sibTransId="{D7969948-A721-4602-B542-4EFE6EB619B6}"/>
    <dgm:cxn modelId="{06712511-2BEA-4AE7-9402-F3E9D8711319}" srcId="{E5E5FCB8-3C10-4C59-8444-D43082A7DC6F}" destId="{9D2A3BED-563E-4562-BB39-6E36E2EBFA77}" srcOrd="3" destOrd="0" parTransId="{D1DAA76D-A89D-40DC-9C2E-EBF4A2A81098}" sibTransId="{AF6C3941-458E-4545-8B5E-B86B8C551D42}"/>
    <dgm:cxn modelId="{A9D19D1D-7017-448A-89B3-2374F657B60F}" type="presOf" srcId="{E5E5FCB8-3C10-4C59-8444-D43082A7DC6F}" destId="{3F8C9769-7DB0-4D7B-88E8-6379FF44E9AE}" srcOrd="0" destOrd="0" presId="urn:microsoft.com/office/officeart/2008/layout/PictureStrips"/>
    <dgm:cxn modelId="{A281D7A2-69FF-44A7-8854-D6EEAF97B8BD}" type="presParOf" srcId="{3F8C9769-7DB0-4D7B-88E8-6379FF44E9AE}" destId="{A11821A5-1C4A-4F40-887C-09D9A17CF2A1}" srcOrd="0" destOrd="0" presId="urn:microsoft.com/office/officeart/2008/layout/PictureStrips"/>
    <dgm:cxn modelId="{3E08CA4A-A792-431C-90F5-18C8709B17F5}" type="presParOf" srcId="{A11821A5-1C4A-4F40-887C-09D9A17CF2A1}" destId="{98F152A5-51D0-4E82-AF63-3209C3E63FD5}" srcOrd="0" destOrd="0" presId="urn:microsoft.com/office/officeart/2008/layout/PictureStrips"/>
    <dgm:cxn modelId="{93A2AEC4-3D04-4E88-89BA-3684D3101BE2}" type="presParOf" srcId="{A11821A5-1C4A-4F40-887C-09D9A17CF2A1}" destId="{587E5480-DF12-411A-9150-6F3B6AE1A492}" srcOrd="1" destOrd="0" presId="urn:microsoft.com/office/officeart/2008/layout/PictureStrips"/>
    <dgm:cxn modelId="{137945C3-EC86-4734-A9FC-2570E70E9591}" type="presParOf" srcId="{3F8C9769-7DB0-4D7B-88E8-6379FF44E9AE}" destId="{42F210A1-6C11-4181-BF44-5C59B4C88CBE}" srcOrd="1" destOrd="0" presId="urn:microsoft.com/office/officeart/2008/layout/PictureStrips"/>
    <dgm:cxn modelId="{7C26BF8B-04AE-4784-8927-FF058A084955}" type="presParOf" srcId="{3F8C9769-7DB0-4D7B-88E8-6379FF44E9AE}" destId="{5B0EE1F7-A35D-4DCF-8D69-390330BD567D}" srcOrd="2" destOrd="0" presId="urn:microsoft.com/office/officeart/2008/layout/PictureStrips"/>
    <dgm:cxn modelId="{91AB91C6-A7B5-455E-88BD-A5D121ABC85E}" type="presParOf" srcId="{5B0EE1F7-A35D-4DCF-8D69-390330BD567D}" destId="{0F11A132-C96B-48FB-9695-1E595CED5F37}" srcOrd="0" destOrd="0" presId="urn:microsoft.com/office/officeart/2008/layout/PictureStrips"/>
    <dgm:cxn modelId="{CAA78597-8678-4249-B721-D7A53493090F}" type="presParOf" srcId="{5B0EE1F7-A35D-4DCF-8D69-390330BD567D}" destId="{AFCF0766-86E4-49BB-9AC3-CA073CF76D7D}" srcOrd="1" destOrd="0" presId="urn:microsoft.com/office/officeart/2008/layout/PictureStrips"/>
    <dgm:cxn modelId="{FB290733-CCF0-4225-888D-38E70A449EA6}" type="presParOf" srcId="{3F8C9769-7DB0-4D7B-88E8-6379FF44E9AE}" destId="{4099AA23-6203-439E-A20A-4D0B256DD20E}" srcOrd="3" destOrd="0" presId="urn:microsoft.com/office/officeart/2008/layout/PictureStrips"/>
    <dgm:cxn modelId="{AD851095-5A01-4667-A8D0-B858C6BC971E}" type="presParOf" srcId="{3F8C9769-7DB0-4D7B-88E8-6379FF44E9AE}" destId="{E59F560F-DD50-489B-8017-648107AEC65C}" srcOrd="4" destOrd="0" presId="urn:microsoft.com/office/officeart/2008/layout/PictureStrips"/>
    <dgm:cxn modelId="{69AC9348-F3E2-4ACA-A3F4-0D30721CBE02}" type="presParOf" srcId="{E59F560F-DD50-489B-8017-648107AEC65C}" destId="{CCE8737E-0E52-48E7-900A-D6669C0B82D0}" srcOrd="0" destOrd="0" presId="urn:microsoft.com/office/officeart/2008/layout/PictureStrips"/>
    <dgm:cxn modelId="{5D5B2B28-DA99-436B-BF9D-565074694E4A}" type="presParOf" srcId="{E59F560F-DD50-489B-8017-648107AEC65C}" destId="{13449599-99D5-4B70-B1F3-F5F5BE6366A4}" srcOrd="1" destOrd="0" presId="urn:microsoft.com/office/officeart/2008/layout/PictureStrips"/>
    <dgm:cxn modelId="{4BAF22B3-3B3A-4602-B2E7-7198008172C5}" type="presParOf" srcId="{3F8C9769-7DB0-4D7B-88E8-6379FF44E9AE}" destId="{ECD03155-3B10-4C1C-93A2-EA89D6E5AA2D}" srcOrd="5" destOrd="0" presId="urn:microsoft.com/office/officeart/2008/layout/PictureStrips"/>
    <dgm:cxn modelId="{82C0EAA0-6934-4DD1-9C07-8E16289B51C0}" type="presParOf" srcId="{3F8C9769-7DB0-4D7B-88E8-6379FF44E9AE}" destId="{F0A4960A-3C3D-4074-B494-A8EBCDA2DB59}" srcOrd="6" destOrd="0" presId="urn:microsoft.com/office/officeart/2008/layout/PictureStrips"/>
    <dgm:cxn modelId="{C97D06BF-A96E-4181-9249-68C3351718B0}" type="presParOf" srcId="{F0A4960A-3C3D-4074-B494-A8EBCDA2DB59}" destId="{4EC1004B-6666-4EEC-91F7-D531F61C9527}" srcOrd="0" destOrd="0" presId="urn:microsoft.com/office/officeart/2008/layout/PictureStrips"/>
    <dgm:cxn modelId="{7AA9ABA6-BD7F-43BF-8BA0-D47F6ADAAF62}" type="presParOf" srcId="{F0A4960A-3C3D-4074-B494-A8EBCDA2DB59}" destId="{1B316176-CF03-42C6-BBAE-4D9FAF82FF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825164-A9B8-4422-83BC-3BF90FD38201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539DC73-523E-4B32-ABC6-3689FABDC605}">
      <dgm:prSet phldrT="[Texto]"/>
      <dgm:spPr/>
      <dgm:t>
        <a:bodyPr/>
        <a:lstStyle/>
        <a:p>
          <a:r>
            <a:rPr lang="es-EC" dirty="0">
              <a:effectLst/>
            </a:rPr>
            <a:t>0 a 5</a:t>
          </a:r>
          <a:endParaRPr lang="es-EC" dirty="0"/>
        </a:p>
      </dgm:t>
    </dgm:pt>
    <dgm:pt modelId="{931C3331-0DCA-4008-B968-8205D56F4285}" type="parTrans" cxnId="{929332B8-FAC7-40A6-8E06-D208E56792D5}">
      <dgm:prSet/>
      <dgm:spPr/>
      <dgm:t>
        <a:bodyPr/>
        <a:lstStyle/>
        <a:p>
          <a:endParaRPr lang="es-EC"/>
        </a:p>
      </dgm:t>
    </dgm:pt>
    <dgm:pt modelId="{7D90917F-5595-469A-AC50-4A9FC92B6E2F}" type="sibTrans" cxnId="{929332B8-FAC7-40A6-8E06-D208E56792D5}">
      <dgm:prSet/>
      <dgm:spPr/>
      <dgm:t>
        <a:bodyPr/>
        <a:lstStyle/>
        <a:p>
          <a:endParaRPr lang="es-EC"/>
        </a:p>
      </dgm:t>
    </dgm:pt>
    <dgm:pt modelId="{B2A71C80-B3EE-40E0-BCC1-63E22031AB08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  <a:effectLst/>
            </a:rPr>
            <a:t>Acuerdo SGP no fue efectiva</a:t>
          </a:r>
          <a:endParaRPr lang="es-EC" dirty="0">
            <a:solidFill>
              <a:schemeClr val="tx2"/>
            </a:solidFill>
          </a:endParaRPr>
        </a:p>
      </dgm:t>
    </dgm:pt>
    <dgm:pt modelId="{3539EAFE-9FB0-4A41-8A8C-38F32D40238E}" type="parTrans" cxnId="{3904CE66-0733-46F9-A7E0-8AC479FD486D}">
      <dgm:prSet/>
      <dgm:spPr/>
      <dgm:t>
        <a:bodyPr/>
        <a:lstStyle/>
        <a:p>
          <a:endParaRPr lang="es-EC"/>
        </a:p>
      </dgm:t>
    </dgm:pt>
    <dgm:pt modelId="{FB4F45E0-5421-4151-8C9E-50575AF55C7C}" type="sibTrans" cxnId="{3904CE66-0733-46F9-A7E0-8AC479FD486D}">
      <dgm:prSet/>
      <dgm:spPr/>
      <dgm:t>
        <a:bodyPr/>
        <a:lstStyle/>
        <a:p>
          <a:endParaRPr lang="es-EC"/>
        </a:p>
      </dgm:t>
    </dgm:pt>
    <dgm:pt modelId="{7F5B81AC-0945-44AC-93A6-1579689CA757}">
      <dgm:prSet phldrT="[Texto]"/>
      <dgm:spPr/>
      <dgm:t>
        <a:bodyPr/>
        <a:lstStyle/>
        <a:p>
          <a:r>
            <a:rPr lang="es-EC" dirty="0">
              <a:effectLst/>
            </a:rPr>
            <a:t>6 a 7</a:t>
          </a:r>
          <a:endParaRPr lang="es-EC" dirty="0"/>
        </a:p>
      </dgm:t>
    </dgm:pt>
    <dgm:pt modelId="{DFBBB7AD-05FC-41AE-8014-429D8F16F752}" type="parTrans" cxnId="{C8F44F12-02A1-4EE1-8FDE-8DF991439493}">
      <dgm:prSet/>
      <dgm:spPr/>
      <dgm:t>
        <a:bodyPr/>
        <a:lstStyle/>
        <a:p>
          <a:endParaRPr lang="es-EC"/>
        </a:p>
      </dgm:t>
    </dgm:pt>
    <dgm:pt modelId="{AADB3744-E083-472E-A791-C0FC5B781062}" type="sibTrans" cxnId="{C8F44F12-02A1-4EE1-8FDE-8DF991439493}">
      <dgm:prSet/>
      <dgm:spPr/>
      <dgm:t>
        <a:bodyPr/>
        <a:lstStyle/>
        <a:p>
          <a:endParaRPr lang="es-EC"/>
        </a:p>
      </dgm:t>
    </dgm:pt>
    <dgm:pt modelId="{D98BBD0F-4A7B-49A0-98B2-62C89ECED011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  <a:effectLst/>
            </a:rPr>
            <a:t>Acuerdo SGP  no fue efectiva pero hubieron aspectos positivos</a:t>
          </a:r>
          <a:endParaRPr lang="es-EC" dirty="0">
            <a:solidFill>
              <a:schemeClr val="tx2"/>
            </a:solidFill>
          </a:endParaRPr>
        </a:p>
      </dgm:t>
    </dgm:pt>
    <dgm:pt modelId="{802D698A-5C2A-4FB4-B398-93D2962D8522}" type="parTrans" cxnId="{06D3229A-EDD6-412A-8C24-76BE3F4135FD}">
      <dgm:prSet/>
      <dgm:spPr/>
      <dgm:t>
        <a:bodyPr/>
        <a:lstStyle/>
        <a:p>
          <a:endParaRPr lang="es-EC"/>
        </a:p>
      </dgm:t>
    </dgm:pt>
    <dgm:pt modelId="{9C6B611B-E427-4258-B714-7ABFD4D79C77}" type="sibTrans" cxnId="{06D3229A-EDD6-412A-8C24-76BE3F4135FD}">
      <dgm:prSet/>
      <dgm:spPr/>
      <dgm:t>
        <a:bodyPr/>
        <a:lstStyle/>
        <a:p>
          <a:endParaRPr lang="es-EC"/>
        </a:p>
      </dgm:t>
    </dgm:pt>
    <dgm:pt modelId="{E75EB1C9-E690-4EEE-A7DF-76EBE1607FE4}">
      <dgm:prSet phldrT="[Texto]"/>
      <dgm:spPr/>
      <dgm:t>
        <a:bodyPr/>
        <a:lstStyle/>
        <a:p>
          <a:r>
            <a:rPr lang="es-EC" dirty="0">
              <a:effectLst/>
            </a:rPr>
            <a:t>8 a 10</a:t>
          </a:r>
          <a:endParaRPr lang="es-EC" dirty="0"/>
        </a:p>
      </dgm:t>
    </dgm:pt>
    <dgm:pt modelId="{139B7EAF-9277-4936-9171-1B588EF50449}" type="parTrans" cxnId="{02C09AC2-737A-4B67-9DF9-9B87D1B2FF6E}">
      <dgm:prSet/>
      <dgm:spPr/>
      <dgm:t>
        <a:bodyPr/>
        <a:lstStyle/>
        <a:p>
          <a:endParaRPr lang="es-EC"/>
        </a:p>
      </dgm:t>
    </dgm:pt>
    <dgm:pt modelId="{DB3E1BCC-2778-4189-A09E-86A3D5FE80DF}" type="sibTrans" cxnId="{02C09AC2-737A-4B67-9DF9-9B87D1B2FF6E}">
      <dgm:prSet/>
      <dgm:spPr/>
      <dgm:t>
        <a:bodyPr/>
        <a:lstStyle/>
        <a:p>
          <a:endParaRPr lang="es-EC"/>
        </a:p>
      </dgm:t>
    </dgm:pt>
    <dgm:pt modelId="{4258289B-9B4A-40E9-B2C7-3FDEF8CF5D9C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  <a:effectLst/>
            </a:rPr>
            <a:t>Acuerdo SGP  fue efectiva.</a:t>
          </a:r>
          <a:endParaRPr lang="es-EC" dirty="0">
            <a:solidFill>
              <a:schemeClr val="tx2"/>
            </a:solidFill>
          </a:endParaRPr>
        </a:p>
      </dgm:t>
    </dgm:pt>
    <dgm:pt modelId="{3A787D1D-F8CC-4D22-A7BA-98982F1FDE54}" type="parTrans" cxnId="{6BAF901D-C55F-4757-8211-EF960D5A3615}">
      <dgm:prSet/>
      <dgm:spPr/>
      <dgm:t>
        <a:bodyPr/>
        <a:lstStyle/>
        <a:p>
          <a:endParaRPr lang="es-EC"/>
        </a:p>
      </dgm:t>
    </dgm:pt>
    <dgm:pt modelId="{4EC6F629-7D5D-4F52-8F34-F61E8601BD72}" type="sibTrans" cxnId="{6BAF901D-C55F-4757-8211-EF960D5A3615}">
      <dgm:prSet/>
      <dgm:spPr/>
      <dgm:t>
        <a:bodyPr/>
        <a:lstStyle/>
        <a:p>
          <a:endParaRPr lang="es-EC"/>
        </a:p>
      </dgm:t>
    </dgm:pt>
    <dgm:pt modelId="{07930BB7-B691-405A-B06B-4A71C7EE8BA8}" type="pres">
      <dgm:prSet presAssocID="{AA825164-A9B8-4422-83BC-3BF90FD38201}" presName="Name0" presStyleCnt="0">
        <dgm:presLayoutVars>
          <dgm:dir/>
          <dgm:animLvl val="lvl"/>
          <dgm:resizeHandles/>
        </dgm:presLayoutVars>
      </dgm:prSet>
      <dgm:spPr/>
    </dgm:pt>
    <dgm:pt modelId="{B47EA035-237C-4878-9F10-1F8B09F016C4}" type="pres">
      <dgm:prSet presAssocID="{2539DC73-523E-4B32-ABC6-3689FABDC605}" presName="linNode" presStyleCnt="0"/>
      <dgm:spPr/>
    </dgm:pt>
    <dgm:pt modelId="{A551C62C-03AA-4E77-96B5-DE852EBC27EB}" type="pres">
      <dgm:prSet presAssocID="{2539DC73-523E-4B32-ABC6-3689FABDC605}" presName="parentShp" presStyleLbl="node1" presStyleIdx="0" presStyleCnt="3">
        <dgm:presLayoutVars>
          <dgm:bulletEnabled val="1"/>
        </dgm:presLayoutVars>
      </dgm:prSet>
      <dgm:spPr/>
    </dgm:pt>
    <dgm:pt modelId="{92F4B5E9-CC4E-4B22-A706-EBDF7BBBC32D}" type="pres">
      <dgm:prSet presAssocID="{2539DC73-523E-4B32-ABC6-3689FABDC605}" presName="childShp" presStyleLbl="bgAccFollowNode1" presStyleIdx="0" presStyleCnt="3">
        <dgm:presLayoutVars>
          <dgm:bulletEnabled val="1"/>
        </dgm:presLayoutVars>
      </dgm:prSet>
      <dgm:spPr/>
    </dgm:pt>
    <dgm:pt modelId="{C828202D-7064-4613-90D8-4F7950F3E248}" type="pres">
      <dgm:prSet presAssocID="{7D90917F-5595-469A-AC50-4A9FC92B6E2F}" presName="spacing" presStyleCnt="0"/>
      <dgm:spPr/>
    </dgm:pt>
    <dgm:pt modelId="{69C38B87-3039-4C0B-8988-5E25129A6454}" type="pres">
      <dgm:prSet presAssocID="{7F5B81AC-0945-44AC-93A6-1579689CA757}" presName="linNode" presStyleCnt="0"/>
      <dgm:spPr/>
    </dgm:pt>
    <dgm:pt modelId="{12FBBD8D-C556-4E41-9A34-225AC1F3FD15}" type="pres">
      <dgm:prSet presAssocID="{7F5B81AC-0945-44AC-93A6-1579689CA757}" presName="parentShp" presStyleLbl="node1" presStyleIdx="1" presStyleCnt="3">
        <dgm:presLayoutVars>
          <dgm:bulletEnabled val="1"/>
        </dgm:presLayoutVars>
      </dgm:prSet>
      <dgm:spPr/>
    </dgm:pt>
    <dgm:pt modelId="{EAFB051E-4A2F-4AE8-B1FA-92A0FE0B0301}" type="pres">
      <dgm:prSet presAssocID="{7F5B81AC-0945-44AC-93A6-1579689CA757}" presName="childShp" presStyleLbl="bgAccFollowNode1" presStyleIdx="1" presStyleCnt="3">
        <dgm:presLayoutVars>
          <dgm:bulletEnabled val="1"/>
        </dgm:presLayoutVars>
      </dgm:prSet>
      <dgm:spPr/>
    </dgm:pt>
    <dgm:pt modelId="{B16EF740-B95C-49AE-937E-CD53E4146EAC}" type="pres">
      <dgm:prSet presAssocID="{AADB3744-E083-472E-A791-C0FC5B781062}" presName="spacing" presStyleCnt="0"/>
      <dgm:spPr/>
    </dgm:pt>
    <dgm:pt modelId="{BEDFE0B7-E8D2-4995-ACE9-171D4E043D57}" type="pres">
      <dgm:prSet presAssocID="{E75EB1C9-E690-4EEE-A7DF-76EBE1607FE4}" presName="linNode" presStyleCnt="0"/>
      <dgm:spPr/>
    </dgm:pt>
    <dgm:pt modelId="{022294D3-CD58-42E7-8234-427942E7DBF9}" type="pres">
      <dgm:prSet presAssocID="{E75EB1C9-E690-4EEE-A7DF-76EBE1607FE4}" presName="parentShp" presStyleLbl="node1" presStyleIdx="2" presStyleCnt="3">
        <dgm:presLayoutVars>
          <dgm:bulletEnabled val="1"/>
        </dgm:presLayoutVars>
      </dgm:prSet>
      <dgm:spPr/>
    </dgm:pt>
    <dgm:pt modelId="{34969F9B-FECA-4700-89C3-7F22BBDDA957}" type="pres">
      <dgm:prSet presAssocID="{E75EB1C9-E690-4EEE-A7DF-76EBE1607FE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59624CDD-BC93-4DD4-BA28-9B39649AF318}" type="presOf" srcId="{2539DC73-523E-4B32-ABC6-3689FABDC605}" destId="{A551C62C-03AA-4E77-96B5-DE852EBC27EB}" srcOrd="0" destOrd="0" presId="urn:microsoft.com/office/officeart/2005/8/layout/vList6"/>
    <dgm:cxn modelId="{DF70D93B-32CA-4F2B-84AF-C7C41CE81629}" type="presOf" srcId="{AA825164-A9B8-4422-83BC-3BF90FD38201}" destId="{07930BB7-B691-405A-B06B-4A71C7EE8BA8}" srcOrd="0" destOrd="0" presId="urn:microsoft.com/office/officeart/2005/8/layout/vList6"/>
    <dgm:cxn modelId="{193DF066-13B7-43CB-9065-29BD946DBACB}" type="presOf" srcId="{4258289B-9B4A-40E9-B2C7-3FDEF8CF5D9C}" destId="{34969F9B-FECA-4700-89C3-7F22BBDDA957}" srcOrd="0" destOrd="0" presId="urn:microsoft.com/office/officeart/2005/8/layout/vList6"/>
    <dgm:cxn modelId="{C8F44F12-02A1-4EE1-8FDE-8DF991439493}" srcId="{AA825164-A9B8-4422-83BC-3BF90FD38201}" destId="{7F5B81AC-0945-44AC-93A6-1579689CA757}" srcOrd="1" destOrd="0" parTransId="{DFBBB7AD-05FC-41AE-8014-429D8F16F752}" sibTransId="{AADB3744-E083-472E-A791-C0FC5B781062}"/>
    <dgm:cxn modelId="{6BAF901D-C55F-4757-8211-EF960D5A3615}" srcId="{E75EB1C9-E690-4EEE-A7DF-76EBE1607FE4}" destId="{4258289B-9B4A-40E9-B2C7-3FDEF8CF5D9C}" srcOrd="0" destOrd="0" parTransId="{3A787D1D-F8CC-4D22-A7BA-98982F1FDE54}" sibTransId="{4EC6F629-7D5D-4F52-8F34-F61E8601BD72}"/>
    <dgm:cxn modelId="{42551B2C-22CD-4D00-8E45-F167BF2D795A}" type="presOf" srcId="{B2A71C80-B3EE-40E0-BCC1-63E22031AB08}" destId="{92F4B5E9-CC4E-4B22-A706-EBDF7BBBC32D}" srcOrd="0" destOrd="0" presId="urn:microsoft.com/office/officeart/2005/8/layout/vList6"/>
    <dgm:cxn modelId="{929332B8-FAC7-40A6-8E06-D208E56792D5}" srcId="{AA825164-A9B8-4422-83BC-3BF90FD38201}" destId="{2539DC73-523E-4B32-ABC6-3689FABDC605}" srcOrd="0" destOrd="0" parTransId="{931C3331-0DCA-4008-B968-8205D56F4285}" sibTransId="{7D90917F-5595-469A-AC50-4A9FC92B6E2F}"/>
    <dgm:cxn modelId="{06D3229A-EDD6-412A-8C24-76BE3F4135FD}" srcId="{7F5B81AC-0945-44AC-93A6-1579689CA757}" destId="{D98BBD0F-4A7B-49A0-98B2-62C89ECED011}" srcOrd="0" destOrd="0" parTransId="{802D698A-5C2A-4FB4-B398-93D2962D8522}" sibTransId="{9C6B611B-E427-4258-B714-7ABFD4D79C77}"/>
    <dgm:cxn modelId="{3904CE66-0733-46F9-A7E0-8AC479FD486D}" srcId="{2539DC73-523E-4B32-ABC6-3689FABDC605}" destId="{B2A71C80-B3EE-40E0-BCC1-63E22031AB08}" srcOrd="0" destOrd="0" parTransId="{3539EAFE-9FB0-4A41-8A8C-38F32D40238E}" sibTransId="{FB4F45E0-5421-4151-8C9E-50575AF55C7C}"/>
    <dgm:cxn modelId="{6933BD32-FE36-4728-9E2D-EFF1BFFAD406}" type="presOf" srcId="{7F5B81AC-0945-44AC-93A6-1579689CA757}" destId="{12FBBD8D-C556-4E41-9A34-225AC1F3FD15}" srcOrd="0" destOrd="0" presId="urn:microsoft.com/office/officeart/2005/8/layout/vList6"/>
    <dgm:cxn modelId="{189B0EE4-BB7C-49A8-B97A-FC3BB5958581}" type="presOf" srcId="{D98BBD0F-4A7B-49A0-98B2-62C89ECED011}" destId="{EAFB051E-4A2F-4AE8-B1FA-92A0FE0B0301}" srcOrd="0" destOrd="0" presId="urn:microsoft.com/office/officeart/2005/8/layout/vList6"/>
    <dgm:cxn modelId="{2A4CACBE-07B7-40E3-8019-0FF8A24476B7}" type="presOf" srcId="{E75EB1C9-E690-4EEE-A7DF-76EBE1607FE4}" destId="{022294D3-CD58-42E7-8234-427942E7DBF9}" srcOrd="0" destOrd="0" presId="urn:microsoft.com/office/officeart/2005/8/layout/vList6"/>
    <dgm:cxn modelId="{02C09AC2-737A-4B67-9DF9-9B87D1B2FF6E}" srcId="{AA825164-A9B8-4422-83BC-3BF90FD38201}" destId="{E75EB1C9-E690-4EEE-A7DF-76EBE1607FE4}" srcOrd="2" destOrd="0" parTransId="{139B7EAF-9277-4936-9171-1B588EF50449}" sibTransId="{DB3E1BCC-2778-4189-A09E-86A3D5FE80DF}"/>
    <dgm:cxn modelId="{2AD48E4B-3BC9-4EE1-B92C-3D40A99FFB66}" type="presParOf" srcId="{07930BB7-B691-405A-B06B-4A71C7EE8BA8}" destId="{B47EA035-237C-4878-9F10-1F8B09F016C4}" srcOrd="0" destOrd="0" presId="urn:microsoft.com/office/officeart/2005/8/layout/vList6"/>
    <dgm:cxn modelId="{CA5C864E-2F0D-4424-93C6-8932B6F11804}" type="presParOf" srcId="{B47EA035-237C-4878-9F10-1F8B09F016C4}" destId="{A551C62C-03AA-4E77-96B5-DE852EBC27EB}" srcOrd="0" destOrd="0" presId="urn:microsoft.com/office/officeart/2005/8/layout/vList6"/>
    <dgm:cxn modelId="{CAB0E782-7306-403B-B972-D67DB94D6C37}" type="presParOf" srcId="{B47EA035-237C-4878-9F10-1F8B09F016C4}" destId="{92F4B5E9-CC4E-4B22-A706-EBDF7BBBC32D}" srcOrd="1" destOrd="0" presId="urn:microsoft.com/office/officeart/2005/8/layout/vList6"/>
    <dgm:cxn modelId="{2B4D0248-5656-47A0-9904-0F4A5640BA9B}" type="presParOf" srcId="{07930BB7-B691-405A-B06B-4A71C7EE8BA8}" destId="{C828202D-7064-4613-90D8-4F7950F3E248}" srcOrd="1" destOrd="0" presId="urn:microsoft.com/office/officeart/2005/8/layout/vList6"/>
    <dgm:cxn modelId="{12AFD133-E626-4054-98DF-6812A9F5303F}" type="presParOf" srcId="{07930BB7-B691-405A-B06B-4A71C7EE8BA8}" destId="{69C38B87-3039-4C0B-8988-5E25129A6454}" srcOrd="2" destOrd="0" presId="urn:microsoft.com/office/officeart/2005/8/layout/vList6"/>
    <dgm:cxn modelId="{2C01D989-1A3D-4DD8-A754-5288E668AD0E}" type="presParOf" srcId="{69C38B87-3039-4C0B-8988-5E25129A6454}" destId="{12FBBD8D-C556-4E41-9A34-225AC1F3FD15}" srcOrd="0" destOrd="0" presId="urn:microsoft.com/office/officeart/2005/8/layout/vList6"/>
    <dgm:cxn modelId="{5E6C25D3-1DB7-4C7D-BEE1-BF39BE4E5C04}" type="presParOf" srcId="{69C38B87-3039-4C0B-8988-5E25129A6454}" destId="{EAFB051E-4A2F-4AE8-B1FA-92A0FE0B0301}" srcOrd="1" destOrd="0" presId="urn:microsoft.com/office/officeart/2005/8/layout/vList6"/>
    <dgm:cxn modelId="{5A14DCEC-61C6-4EA0-916D-A8F3629F38EA}" type="presParOf" srcId="{07930BB7-B691-405A-B06B-4A71C7EE8BA8}" destId="{B16EF740-B95C-49AE-937E-CD53E4146EAC}" srcOrd="3" destOrd="0" presId="urn:microsoft.com/office/officeart/2005/8/layout/vList6"/>
    <dgm:cxn modelId="{4257AC9E-88DA-450E-B798-CE06CD4FF2BB}" type="presParOf" srcId="{07930BB7-B691-405A-B06B-4A71C7EE8BA8}" destId="{BEDFE0B7-E8D2-4995-ACE9-171D4E043D57}" srcOrd="4" destOrd="0" presId="urn:microsoft.com/office/officeart/2005/8/layout/vList6"/>
    <dgm:cxn modelId="{F89E7281-6D5C-4405-98BE-F30CF8250B05}" type="presParOf" srcId="{BEDFE0B7-E8D2-4995-ACE9-171D4E043D57}" destId="{022294D3-CD58-42E7-8234-427942E7DBF9}" srcOrd="0" destOrd="0" presId="urn:microsoft.com/office/officeart/2005/8/layout/vList6"/>
    <dgm:cxn modelId="{9DFA0DB4-90DC-45F3-B02E-2BD1FDD496E4}" type="presParOf" srcId="{BEDFE0B7-E8D2-4995-ACE9-171D4E043D57}" destId="{34969F9B-FECA-4700-89C3-7F22BBDDA9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EEC32-3FC4-4321-AD13-2BAD7F235C70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E93E8B5-7BC3-4909-A7C4-4E1F33500E3E}">
      <dgm:prSet phldrT="[Texto]" custT="1"/>
      <dgm:spPr/>
      <dgm:t>
        <a:bodyPr vert="vert270" anchor="ctr"/>
        <a:lstStyle/>
        <a:p>
          <a:r>
            <a:rPr lang="es-EC" sz="4400" dirty="0">
              <a:solidFill>
                <a:schemeClr val="tx2"/>
              </a:solidFill>
            </a:rPr>
            <a:t>    0306.13.91.00                                Camarón (2012)</a:t>
          </a:r>
        </a:p>
      </dgm:t>
    </dgm:pt>
    <dgm:pt modelId="{2B82F014-9050-4ABD-A5E0-D47A5FA8FE13}" type="parTrans" cxnId="{B2CB0313-3E11-4984-89F8-1B4DBF7FD5A8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9A1C688A-AF40-4DB1-965C-66EAE75DA802}" type="sibTrans" cxnId="{B2CB0313-3E11-4984-89F8-1B4DBF7FD5A8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59B10C04-2B73-46D3-91D4-B803819BF091}">
      <dgm:prSet phldrT="[Texto]" custT="1"/>
      <dgm:spPr/>
      <dgm:t>
        <a:bodyPr anchor="ctr"/>
        <a:lstStyle/>
        <a:p>
          <a:pPr algn="ctr"/>
          <a:r>
            <a:rPr lang="es-EC" sz="3600" dirty="0">
              <a:solidFill>
                <a:schemeClr val="tx2"/>
              </a:solidFill>
            </a:rPr>
            <a:t>0306.17.91.00</a:t>
          </a:r>
        </a:p>
        <a:p>
          <a:pPr algn="ctr"/>
          <a:r>
            <a:rPr lang="es-EC" sz="2800" dirty="0">
              <a:solidFill>
                <a:schemeClr val="tx2"/>
              </a:solidFill>
            </a:rPr>
            <a:t>Camarones de río de </a:t>
          </a:r>
          <a:r>
            <a:rPr lang="es-EC" sz="2800" dirty="0" err="1">
              <a:solidFill>
                <a:schemeClr val="tx2"/>
              </a:solidFill>
            </a:rPr>
            <a:t>Macrobrachium</a:t>
          </a:r>
          <a:endParaRPr lang="es-EC" sz="2800" dirty="0">
            <a:solidFill>
              <a:schemeClr val="tx2"/>
            </a:solidFill>
          </a:endParaRPr>
        </a:p>
      </dgm:t>
    </dgm:pt>
    <dgm:pt modelId="{D4D93984-4467-4310-B078-C7DB2A753ADB}" type="parTrans" cxnId="{0D71C98B-28EC-4AAA-968C-7D10B2859F3F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B666F177-0619-4573-8B5B-44F883B07EAF}" type="sibTrans" cxnId="{0D71C98B-28EC-4AAA-968C-7D10B2859F3F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07A2B11F-C9B9-4791-94D7-4BF4AB5A06E1}">
      <dgm:prSet phldrT="[Texto]" custT="1"/>
      <dgm:spPr/>
      <dgm:t>
        <a:bodyPr anchor="ctr"/>
        <a:lstStyle/>
        <a:p>
          <a:pPr algn="ctr"/>
          <a:r>
            <a:rPr lang="es-EC" sz="3600" dirty="0">
              <a:solidFill>
                <a:schemeClr val="tx2"/>
              </a:solidFill>
            </a:rPr>
            <a:t>0306.16.00.00</a:t>
          </a:r>
        </a:p>
        <a:p>
          <a:pPr algn="ctr"/>
          <a:r>
            <a:rPr lang="es-EC" sz="2800" dirty="0">
              <a:solidFill>
                <a:schemeClr val="tx2"/>
              </a:solidFill>
            </a:rPr>
            <a:t>Camarones y Langostinos y demás decápodos </a:t>
          </a:r>
          <a:r>
            <a:rPr lang="es-EC" sz="2800" dirty="0" err="1">
              <a:solidFill>
                <a:schemeClr val="tx2"/>
              </a:solidFill>
            </a:rPr>
            <a:t>Natantia</a:t>
          </a:r>
          <a:endParaRPr lang="es-EC" sz="2800" dirty="0">
            <a:solidFill>
              <a:schemeClr val="tx2"/>
            </a:solidFill>
          </a:endParaRPr>
        </a:p>
      </dgm:t>
    </dgm:pt>
    <dgm:pt modelId="{14D8E6EE-631E-406E-B8EE-D957A7B4DECF}" type="parTrans" cxnId="{A3B94D4D-A377-4E4D-954B-4C4334A6697E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8B67FD32-3702-4E88-AF85-98233515F2E5}" type="sibTrans" cxnId="{A3B94D4D-A377-4E4D-954B-4C4334A6697E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0CF863A5-66A0-49E0-B435-A9554F93381E}">
      <dgm:prSet phldrT="[Texto]" custT="1"/>
      <dgm:spPr/>
      <dgm:t>
        <a:bodyPr/>
        <a:lstStyle/>
        <a:p>
          <a:endParaRPr lang="es-EC" sz="3600" dirty="0">
            <a:solidFill>
              <a:schemeClr val="tx2"/>
            </a:solidFill>
          </a:endParaRPr>
        </a:p>
      </dgm:t>
    </dgm:pt>
    <dgm:pt modelId="{D8F780EB-CF2F-4ED6-897D-B5AB87737F4D}" type="parTrans" cxnId="{9A2533D3-83CA-453A-98EF-E30AE81AB73D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86451832-7004-4024-B330-B7F9DF32776A}" type="sibTrans" cxnId="{9A2533D3-83CA-453A-98EF-E30AE81AB73D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F43FAB9D-E8BD-4DC7-9C6D-6737798CD38C}">
      <dgm:prSet phldrT="[Texto]" custT="1"/>
      <dgm:spPr/>
      <dgm:t>
        <a:bodyPr/>
        <a:lstStyle/>
        <a:p>
          <a:endParaRPr lang="es-EC" sz="3600" dirty="0">
            <a:solidFill>
              <a:schemeClr val="tx2"/>
            </a:solidFill>
          </a:endParaRPr>
        </a:p>
      </dgm:t>
    </dgm:pt>
    <dgm:pt modelId="{E0BA30DE-F7D2-4669-B5C1-82C3F6ACB140}" type="parTrans" cxnId="{56788C77-4FF9-4C1A-87A2-3AFFEB7E6643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F5BDB68E-ABD2-4F32-B937-58D1A518CB1B}" type="sibTrans" cxnId="{56788C77-4FF9-4C1A-87A2-3AFFEB7E6643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30A3BEE5-F2C8-48A9-B25E-95497F67AB34}">
      <dgm:prSet phldrT="[Texto]" custT="1"/>
      <dgm:spPr/>
      <dgm:t>
        <a:bodyPr/>
        <a:lstStyle/>
        <a:p>
          <a:endParaRPr lang="es-EC" sz="3600" dirty="0">
            <a:solidFill>
              <a:schemeClr val="tx2"/>
            </a:solidFill>
          </a:endParaRPr>
        </a:p>
      </dgm:t>
    </dgm:pt>
    <dgm:pt modelId="{23D896A4-416C-42BE-A9EB-C8A87874C130}" type="parTrans" cxnId="{1E7277BB-639A-4133-932F-0A871BCCC4B0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A18D8726-5F56-46CD-9A16-C52ACCF3E247}" type="sibTrans" cxnId="{1E7277BB-639A-4133-932F-0A871BCCC4B0}">
      <dgm:prSet/>
      <dgm:spPr/>
      <dgm:t>
        <a:bodyPr/>
        <a:lstStyle/>
        <a:p>
          <a:endParaRPr lang="es-EC" sz="3600">
            <a:solidFill>
              <a:schemeClr val="tx2"/>
            </a:solidFill>
          </a:endParaRPr>
        </a:p>
      </dgm:t>
    </dgm:pt>
    <dgm:pt modelId="{2E9AAE79-C514-4548-A92A-DF1753EAE5CE}" type="pres">
      <dgm:prSet presAssocID="{E28EEC32-3FC4-4321-AD13-2BAD7F235C70}" presName="vert0" presStyleCnt="0">
        <dgm:presLayoutVars>
          <dgm:dir/>
          <dgm:animOne val="branch"/>
          <dgm:animLvl val="lvl"/>
        </dgm:presLayoutVars>
      </dgm:prSet>
      <dgm:spPr/>
    </dgm:pt>
    <dgm:pt modelId="{AFD3704A-0782-44ED-BCEC-ED881B77E0AB}" type="pres">
      <dgm:prSet presAssocID="{2E93E8B5-7BC3-4909-A7C4-4E1F33500E3E}" presName="thickLine" presStyleLbl="alignNode1" presStyleIdx="0" presStyleCnt="1"/>
      <dgm:spPr/>
    </dgm:pt>
    <dgm:pt modelId="{3F82D4A1-8735-4BC7-BD67-0526FD49AD5C}" type="pres">
      <dgm:prSet presAssocID="{2E93E8B5-7BC3-4909-A7C4-4E1F33500E3E}" presName="horz1" presStyleCnt="0"/>
      <dgm:spPr/>
    </dgm:pt>
    <dgm:pt modelId="{2502CE77-264E-4F8F-ABBB-5C44E6699E2B}" type="pres">
      <dgm:prSet presAssocID="{2E93E8B5-7BC3-4909-A7C4-4E1F33500E3E}" presName="tx1" presStyleLbl="revTx" presStyleIdx="0" presStyleCnt="6"/>
      <dgm:spPr/>
    </dgm:pt>
    <dgm:pt modelId="{90E063B6-9A6F-4ABB-AB33-12B04904D889}" type="pres">
      <dgm:prSet presAssocID="{2E93E8B5-7BC3-4909-A7C4-4E1F33500E3E}" presName="vert1" presStyleCnt="0"/>
      <dgm:spPr/>
    </dgm:pt>
    <dgm:pt modelId="{09395509-0702-4529-B56D-9EDDE991E2A6}" type="pres">
      <dgm:prSet presAssocID="{59B10C04-2B73-46D3-91D4-B803819BF091}" presName="vertSpace2a" presStyleCnt="0"/>
      <dgm:spPr/>
    </dgm:pt>
    <dgm:pt modelId="{857C77E3-96C8-425C-86D8-974A47CA59E5}" type="pres">
      <dgm:prSet presAssocID="{59B10C04-2B73-46D3-91D4-B803819BF091}" presName="horz2" presStyleCnt="0"/>
      <dgm:spPr/>
    </dgm:pt>
    <dgm:pt modelId="{4AD77148-A5F3-4F13-8880-84BE9922932E}" type="pres">
      <dgm:prSet presAssocID="{59B10C04-2B73-46D3-91D4-B803819BF091}" presName="horzSpace2" presStyleCnt="0"/>
      <dgm:spPr/>
    </dgm:pt>
    <dgm:pt modelId="{79F66063-E4A3-4643-AFA6-E404EE5F27A7}" type="pres">
      <dgm:prSet presAssocID="{59B10C04-2B73-46D3-91D4-B803819BF091}" presName="tx2" presStyleLbl="revTx" presStyleIdx="1" presStyleCnt="6" custScaleY="639790"/>
      <dgm:spPr/>
    </dgm:pt>
    <dgm:pt modelId="{585428E8-7C14-410E-9BFD-6D5737B1D749}" type="pres">
      <dgm:prSet presAssocID="{59B10C04-2B73-46D3-91D4-B803819BF091}" presName="vert2" presStyleCnt="0"/>
      <dgm:spPr/>
    </dgm:pt>
    <dgm:pt modelId="{F25C2950-9DD9-46FF-B63F-98528867119D}" type="pres">
      <dgm:prSet presAssocID="{59B10C04-2B73-46D3-91D4-B803819BF091}" presName="thinLine2b" presStyleLbl="callout" presStyleIdx="0" presStyleCnt="5"/>
      <dgm:spPr/>
    </dgm:pt>
    <dgm:pt modelId="{487B96FD-3384-4808-AFAC-8C409E259639}" type="pres">
      <dgm:prSet presAssocID="{59B10C04-2B73-46D3-91D4-B803819BF091}" presName="vertSpace2b" presStyleCnt="0"/>
      <dgm:spPr/>
    </dgm:pt>
    <dgm:pt modelId="{E913BFED-1D77-49C1-A5EE-09B9AEE22C1B}" type="pres">
      <dgm:prSet presAssocID="{0CF863A5-66A0-49E0-B435-A9554F93381E}" presName="horz2" presStyleCnt="0"/>
      <dgm:spPr/>
    </dgm:pt>
    <dgm:pt modelId="{BE1C5DFA-B791-4CB8-83F7-D5BB98C23A43}" type="pres">
      <dgm:prSet presAssocID="{0CF863A5-66A0-49E0-B435-A9554F93381E}" presName="horzSpace2" presStyleCnt="0"/>
      <dgm:spPr/>
    </dgm:pt>
    <dgm:pt modelId="{2C0E1113-A040-4F4B-AD01-D8BE5527EB4D}" type="pres">
      <dgm:prSet presAssocID="{0CF863A5-66A0-49E0-B435-A9554F93381E}" presName="tx2" presStyleLbl="revTx" presStyleIdx="2" presStyleCnt="6"/>
      <dgm:spPr/>
    </dgm:pt>
    <dgm:pt modelId="{07A1B533-2379-4149-8C73-EAD1B0AB9291}" type="pres">
      <dgm:prSet presAssocID="{0CF863A5-66A0-49E0-B435-A9554F93381E}" presName="vert2" presStyleCnt="0"/>
      <dgm:spPr/>
    </dgm:pt>
    <dgm:pt modelId="{FAD2B907-CE02-4F8D-921D-7B895B982ACD}" type="pres">
      <dgm:prSet presAssocID="{0CF863A5-66A0-49E0-B435-A9554F93381E}" presName="thinLine2b" presStyleLbl="callout" presStyleIdx="1" presStyleCnt="5"/>
      <dgm:spPr/>
    </dgm:pt>
    <dgm:pt modelId="{4CA97461-5467-44E1-BD94-5CF761379481}" type="pres">
      <dgm:prSet presAssocID="{0CF863A5-66A0-49E0-B435-A9554F93381E}" presName="vertSpace2b" presStyleCnt="0"/>
      <dgm:spPr/>
    </dgm:pt>
    <dgm:pt modelId="{5CD3FB94-F987-4D9B-BB1C-18BD51C28086}" type="pres">
      <dgm:prSet presAssocID="{F43FAB9D-E8BD-4DC7-9C6D-6737798CD38C}" presName="horz2" presStyleCnt="0"/>
      <dgm:spPr/>
    </dgm:pt>
    <dgm:pt modelId="{AF6EFFA2-3E62-45FF-9693-8ED2ED133993}" type="pres">
      <dgm:prSet presAssocID="{F43FAB9D-E8BD-4DC7-9C6D-6737798CD38C}" presName="horzSpace2" presStyleCnt="0"/>
      <dgm:spPr/>
    </dgm:pt>
    <dgm:pt modelId="{801EA091-EA34-4B9A-95BF-C784479258EC}" type="pres">
      <dgm:prSet presAssocID="{F43FAB9D-E8BD-4DC7-9C6D-6737798CD38C}" presName="tx2" presStyleLbl="revTx" presStyleIdx="3" presStyleCnt="6"/>
      <dgm:spPr/>
    </dgm:pt>
    <dgm:pt modelId="{45331400-59DA-4915-B795-1751C48296EC}" type="pres">
      <dgm:prSet presAssocID="{F43FAB9D-E8BD-4DC7-9C6D-6737798CD38C}" presName="vert2" presStyleCnt="0"/>
      <dgm:spPr/>
    </dgm:pt>
    <dgm:pt modelId="{9828E1CF-970C-449B-BDFC-6C5D04637B94}" type="pres">
      <dgm:prSet presAssocID="{F43FAB9D-E8BD-4DC7-9C6D-6737798CD38C}" presName="thinLine2b" presStyleLbl="callout" presStyleIdx="2" presStyleCnt="5"/>
      <dgm:spPr/>
    </dgm:pt>
    <dgm:pt modelId="{F7B180E3-2221-474B-9104-E2FCB7604A1F}" type="pres">
      <dgm:prSet presAssocID="{F43FAB9D-E8BD-4DC7-9C6D-6737798CD38C}" presName="vertSpace2b" presStyleCnt="0"/>
      <dgm:spPr/>
    </dgm:pt>
    <dgm:pt modelId="{C37878EC-90FF-4444-B24E-1AAF5109A154}" type="pres">
      <dgm:prSet presAssocID="{30A3BEE5-F2C8-48A9-B25E-95497F67AB34}" presName="horz2" presStyleCnt="0"/>
      <dgm:spPr/>
    </dgm:pt>
    <dgm:pt modelId="{A0E4B480-3A5C-4394-8BAF-D600749B931B}" type="pres">
      <dgm:prSet presAssocID="{30A3BEE5-F2C8-48A9-B25E-95497F67AB34}" presName="horzSpace2" presStyleCnt="0"/>
      <dgm:spPr/>
    </dgm:pt>
    <dgm:pt modelId="{DE36D64F-9107-4F0D-8921-A362222FA4DE}" type="pres">
      <dgm:prSet presAssocID="{30A3BEE5-F2C8-48A9-B25E-95497F67AB34}" presName="tx2" presStyleLbl="revTx" presStyleIdx="4" presStyleCnt="6"/>
      <dgm:spPr/>
    </dgm:pt>
    <dgm:pt modelId="{BE0792A2-74B7-4627-A25A-11DAA89193E8}" type="pres">
      <dgm:prSet presAssocID="{30A3BEE5-F2C8-48A9-B25E-95497F67AB34}" presName="vert2" presStyleCnt="0"/>
      <dgm:spPr/>
    </dgm:pt>
    <dgm:pt modelId="{4185C42E-C6CA-447C-A616-94F38B2A35CF}" type="pres">
      <dgm:prSet presAssocID="{30A3BEE5-F2C8-48A9-B25E-95497F67AB34}" presName="thinLine2b" presStyleLbl="callout" presStyleIdx="3" presStyleCnt="5"/>
      <dgm:spPr/>
    </dgm:pt>
    <dgm:pt modelId="{C6AAAE50-2419-4B9D-82BB-E3E750856F55}" type="pres">
      <dgm:prSet presAssocID="{30A3BEE5-F2C8-48A9-B25E-95497F67AB34}" presName="vertSpace2b" presStyleCnt="0"/>
      <dgm:spPr/>
    </dgm:pt>
    <dgm:pt modelId="{3DCE6AA6-677D-4240-9D9A-239BB86A7C3B}" type="pres">
      <dgm:prSet presAssocID="{07A2B11F-C9B9-4791-94D7-4BF4AB5A06E1}" presName="horz2" presStyleCnt="0"/>
      <dgm:spPr/>
    </dgm:pt>
    <dgm:pt modelId="{D477FA34-35BA-4DB2-A9CD-807E79C47BAF}" type="pres">
      <dgm:prSet presAssocID="{07A2B11F-C9B9-4791-94D7-4BF4AB5A06E1}" presName="horzSpace2" presStyleCnt="0"/>
      <dgm:spPr/>
    </dgm:pt>
    <dgm:pt modelId="{1819C8D1-946A-47C9-8905-91DD6AFE8BB2}" type="pres">
      <dgm:prSet presAssocID="{07A2B11F-C9B9-4791-94D7-4BF4AB5A06E1}" presName="tx2" presStyleLbl="revTx" presStyleIdx="5" presStyleCnt="6" custScaleY="592053"/>
      <dgm:spPr/>
    </dgm:pt>
    <dgm:pt modelId="{3434715B-1B9D-4650-8633-E0FAFB395F39}" type="pres">
      <dgm:prSet presAssocID="{07A2B11F-C9B9-4791-94D7-4BF4AB5A06E1}" presName="vert2" presStyleCnt="0"/>
      <dgm:spPr/>
    </dgm:pt>
    <dgm:pt modelId="{25327556-551F-4CEA-ACEF-523B4AF7DA0A}" type="pres">
      <dgm:prSet presAssocID="{07A2B11F-C9B9-4791-94D7-4BF4AB5A06E1}" presName="thinLine2b" presStyleLbl="callout" presStyleIdx="4" presStyleCnt="5"/>
      <dgm:spPr/>
    </dgm:pt>
    <dgm:pt modelId="{83596A4F-B9DB-4CB0-981D-09267DFDF685}" type="pres">
      <dgm:prSet presAssocID="{07A2B11F-C9B9-4791-94D7-4BF4AB5A06E1}" presName="vertSpace2b" presStyleCnt="0"/>
      <dgm:spPr/>
    </dgm:pt>
  </dgm:ptLst>
  <dgm:cxnLst>
    <dgm:cxn modelId="{1E7277BB-639A-4133-932F-0A871BCCC4B0}" srcId="{2E93E8B5-7BC3-4909-A7C4-4E1F33500E3E}" destId="{30A3BEE5-F2C8-48A9-B25E-95497F67AB34}" srcOrd="3" destOrd="0" parTransId="{23D896A4-416C-42BE-A9EB-C8A87874C130}" sibTransId="{A18D8726-5F56-46CD-9A16-C52ACCF3E247}"/>
    <dgm:cxn modelId="{B2CB0313-3E11-4984-89F8-1B4DBF7FD5A8}" srcId="{E28EEC32-3FC4-4321-AD13-2BAD7F235C70}" destId="{2E93E8B5-7BC3-4909-A7C4-4E1F33500E3E}" srcOrd="0" destOrd="0" parTransId="{2B82F014-9050-4ABD-A5E0-D47A5FA8FE13}" sibTransId="{9A1C688A-AF40-4DB1-965C-66EAE75DA802}"/>
    <dgm:cxn modelId="{9A2533D3-83CA-453A-98EF-E30AE81AB73D}" srcId="{2E93E8B5-7BC3-4909-A7C4-4E1F33500E3E}" destId="{0CF863A5-66A0-49E0-B435-A9554F93381E}" srcOrd="1" destOrd="0" parTransId="{D8F780EB-CF2F-4ED6-897D-B5AB87737F4D}" sibTransId="{86451832-7004-4024-B330-B7F9DF32776A}"/>
    <dgm:cxn modelId="{8D9C431D-5DF5-497C-83BD-CA6A24EEB969}" type="presOf" srcId="{F43FAB9D-E8BD-4DC7-9C6D-6737798CD38C}" destId="{801EA091-EA34-4B9A-95BF-C784479258EC}" srcOrd="0" destOrd="0" presId="urn:microsoft.com/office/officeart/2008/layout/LinedList"/>
    <dgm:cxn modelId="{DE82CEE0-4A94-46F3-B94E-F64050C32AEE}" type="presOf" srcId="{30A3BEE5-F2C8-48A9-B25E-95497F67AB34}" destId="{DE36D64F-9107-4F0D-8921-A362222FA4DE}" srcOrd="0" destOrd="0" presId="urn:microsoft.com/office/officeart/2008/layout/LinedList"/>
    <dgm:cxn modelId="{0D71C98B-28EC-4AAA-968C-7D10B2859F3F}" srcId="{2E93E8B5-7BC3-4909-A7C4-4E1F33500E3E}" destId="{59B10C04-2B73-46D3-91D4-B803819BF091}" srcOrd="0" destOrd="0" parTransId="{D4D93984-4467-4310-B078-C7DB2A753ADB}" sibTransId="{B666F177-0619-4573-8B5B-44F883B07EAF}"/>
    <dgm:cxn modelId="{5EBCDEFA-F461-4D56-B453-30FDA020817B}" type="presOf" srcId="{2E93E8B5-7BC3-4909-A7C4-4E1F33500E3E}" destId="{2502CE77-264E-4F8F-ABBB-5C44E6699E2B}" srcOrd="0" destOrd="0" presId="urn:microsoft.com/office/officeart/2008/layout/LinedList"/>
    <dgm:cxn modelId="{AF10468C-E555-4C78-A140-0FA8CBBA814F}" type="presOf" srcId="{07A2B11F-C9B9-4791-94D7-4BF4AB5A06E1}" destId="{1819C8D1-946A-47C9-8905-91DD6AFE8BB2}" srcOrd="0" destOrd="0" presId="urn:microsoft.com/office/officeart/2008/layout/LinedList"/>
    <dgm:cxn modelId="{338037D3-18EB-4363-94FF-7A14D2090844}" type="presOf" srcId="{0CF863A5-66A0-49E0-B435-A9554F93381E}" destId="{2C0E1113-A040-4F4B-AD01-D8BE5527EB4D}" srcOrd="0" destOrd="0" presId="urn:microsoft.com/office/officeart/2008/layout/LinedList"/>
    <dgm:cxn modelId="{56788C77-4FF9-4C1A-87A2-3AFFEB7E6643}" srcId="{2E93E8B5-7BC3-4909-A7C4-4E1F33500E3E}" destId="{F43FAB9D-E8BD-4DC7-9C6D-6737798CD38C}" srcOrd="2" destOrd="0" parTransId="{E0BA30DE-F7D2-4669-B5C1-82C3F6ACB140}" sibTransId="{F5BDB68E-ABD2-4F32-B937-58D1A518CB1B}"/>
    <dgm:cxn modelId="{589A9DE1-A560-4A35-8E9B-9F6E8C58E4D4}" type="presOf" srcId="{59B10C04-2B73-46D3-91D4-B803819BF091}" destId="{79F66063-E4A3-4643-AFA6-E404EE5F27A7}" srcOrd="0" destOrd="0" presId="urn:microsoft.com/office/officeart/2008/layout/LinedList"/>
    <dgm:cxn modelId="{A3B94D4D-A377-4E4D-954B-4C4334A6697E}" srcId="{2E93E8B5-7BC3-4909-A7C4-4E1F33500E3E}" destId="{07A2B11F-C9B9-4791-94D7-4BF4AB5A06E1}" srcOrd="4" destOrd="0" parTransId="{14D8E6EE-631E-406E-B8EE-D957A7B4DECF}" sibTransId="{8B67FD32-3702-4E88-AF85-98233515F2E5}"/>
    <dgm:cxn modelId="{55D11AED-0927-43BB-9D33-B7B229092D75}" type="presOf" srcId="{E28EEC32-3FC4-4321-AD13-2BAD7F235C70}" destId="{2E9AAE79-C514-4548-A92A-DF1753EAE5CE}" srcOrd="0" destOrd="0" presId="urn:microsoft.com/office/officeart/2008/layout/LinedList"/>
    <dgm:cxn modelId="{3A1FA30D-9F52-45F1-B0F3-B73A6CEAF639}" type="presParOf" srcId="{2E9AAE79-C514-4548-A92A-DF1753EAE5CE}" destId="{AFD3704A-0782-44ED-BCEC-ED881B77E0AB}" srcOrd="0" destOrd="0" presId="urn:microsoft.com/office/officeart/2008/layout/LinedList"/>
    <dgm:cxn modelId="{58DCA93B-DD04-41A6-BE91-569B30C6F4B2}" type="presParOf" srcId="{2E9AAE79-C514-4548-A92A-DF1753EAE5CE}" destId="{3F82D4A1-8735-4BC7-BD67-0526FD49AD5C}" srcOrd="1" destOrd="0" presId="urn:microsoft.com/office/officeart/2008/layout/LinedList"/>
    <dgm:cxn modelId="{84261EC5-56ED-4D40-9C25-7FAF6A1BB815}" type="presParOf" srcId="{3F82D4A1-8735-4BC7-BD67-0526FD49AD5C}" destId="{2502CE77-264E-4F8F-ABBB-5C44E6699E2B}" srcOrd="0" destOrd="0" presId="urn:microsoft.com/office/officeart/2008/layout/LinedList"/>
    <dgm:cxn modelId="{A6DE96B4-1031-4F53-A322-897F5ED984CD}" type="presParOf" srcId="{3F82D4A1-8735-4BC7-BD67-0526FD49AD5C}" destId="{90E063B6-9A6F-4ABB-AB33-12B04904D889}" srcOrd="1" destOrd="0" presId="urn:microsoft.com/office/officeart/2008/layout/LinedList"/>
    <dgm:cxn modelId="{6AEF3977-623A-49FC-817D-97A05F4797A4}" type="presParOf" srcId="{90E063B6-9A6F-4ABB-AB33-12B04904D889}" destId="{09395509-0702-4529-B56D-9EDDE991E2A6}" srcOrd="0" destOrd="0" presId="urn:microsoft.com/office/officeart/2008/layout/LinedList"/>
    <dgm:cxn modelId="{E2D4436D-D833-4845-8C61-66B2629E264A}" type="presParOf" srcId="{90E063B6-9A6F-4ABB-AB33-12B04904D889}" destId="{857C77E3-96C8-425C-86D8-974A47CA59E5}" srcOrd="1" destOrd="0" presId="urn:microsoft.com/office/officeart/2008/layout/LinedList"/>
    <dgm:cxn modelId="{2AC6F545-A50B-44DF-8F19-1118539F5C9D}" type="presParOf" srcId="{857C77E3-96C8-425C-86D8-974A47CA59E5}" destId="{4AD77148-A5F3-4F13-8880-84BE9922932E}" srcOrd="0" destOrd="0" presId="urn:microsoft.com/office/officeart/2008/layout/LinedList"/>
    <dgm:cxn modelId="{AE173E60-5947-4CBA-A7A7-B8771796F23B}" type="presParOf" srcId="{857C77E3-96C8-425C-86D8-974A47CA59E5}" destId="{79F66063-E4A3-4643-AFA6-E404EE5F27A7}" srcOrd="1" destOrd="0" presId="urn:microsoft.com/office/officeart/2008/layout/LinedList"/>
    <dgm:cxn modelId="{86574186-CCDD-4305-A70B-60E5E254EC7E}" type="presParOf" srcId="{857C77E3-96C8-425C-86D8-974A47CA59E5}" destId="{585428E8-7C14-410E-9BFD-6D5737B1D749}" srcOrd="2" destOrd="0" presId="urn:microsoft.com/office/officeart/2008/layout/LinedList"/>
    <dgm:cxn modelId="{2A21A306-6236-4642-8067-B24086C63D8D}" type="presParOf" srcId="{90E063B6-9A6F-4ABB-AB33-12B04904D889}" destId="{F25C2950-9DD9-46FF-B63F-98528867119D}" srcOrd="2" destOrd="0" presId="urn:microsoft.com/office/officeart/2008/layout/LinedList"/>
    <dgm:cxn modelId="{BB2B0C7B-CDCF-4D80-9519-366B8DA21B8F}" type="presParOf" srcId="{90E063B6-9A6F-4ABB-AB33-12B04904D889}" destId="{487B96FD-3384-4808-AFAC-8C409E259639}" srcOrd="3" destOrd="0" presId="urn:microsoft.com/office/officeart/2008/layout/LinedList"/>
    <dgm:cxn modelId="{E9A481FC-8C47-4855-9D3F-8313FF04827D}" type="presParOf" srcId="{90E063B6-9A6F-4ABB-AB33-12B04904D889}" destId="{E913BFED-1D77-49C1-A5EE-09B9AEE22C1B}" srcOrd="4" destOrd="0" presId="urn:microsoft.com/office/officeart/2008/layout/LinedList"/>
    <dgm:cxn modelId="{FC145E14-0ECA-4D9F-9220-7F33D1204482}" type="presParOf" srcId="{E913BFED-1D77-49C1-A5EE-09B9AEE22C1B}" destId="{BE1C5DFA-B791-4CB8-83F7-D5BB98C23A43}" srcOrd="0" destOrd="0" presId="urn:microsoft.com/office/officeart/2008/layout/LinedList"/>
    <dgm:cxn modelId="{E2D8FF18-C4AA-423D-A013-E5B67E543D71}" type="presParOf" srcId="{E913BFED-1D77-49C1-A5EE-09B9AEE22C1B}" destId="{2C0E1113-A040-4F4B-AD01-D8BE5527EB4D}" srcOrd="1" destOrd="0" presId="urn:microsoft.com/office/officeart/2008/layout/LinedList"/>
    <dgm:cxn modelId="{0359EFDC-F680-4BBC-A70B-921B5D98C235}" type="presParOf" srcId="{E913BFED-1D77-49C1-A5EE-09B9AEE22C1B}" destId="{07A1B533-2379-4149-8C73-EAD1B0AB9291}" srcOrd="2" destOrd="0" presId="urn:microsoft.com/office/officeart/2008/layout/LinedList"/>
    <dgm:cxn modelId="{F14F766E-B486-4CD3-A671-85566188110E}" type="presParOf" srcId="{90E063B6-9A6F-4ABB-AB33-12B04904D889}" destId="{FAD2B907-CE02-4F8D-921D-7B895B982ACD}" srcOrd="5" destOrd="0" presId="urn:microsoft.com/office/officeart/2008/layout/LinedList"/>
    <dgm:cxn modelId="{74AE10AD-3538-4CBA-8BF9-4EADAD23E5D4}" type="presParOf" srcId="{90E063B6-9A6F-4ABB-AB33-12B04904D889}" destId="{4CA97461-5467-44E1-BD94-5CF761379481}" srcOrd="6" destOrd="0" presId="urn:microsoft.com/office/officeart/2008/layout/LinedList"/>
    <dgm:cxn modelId="{C4C61DA5-08AF-41B5-AD0C-203F54BC91E5}" type="presParOf" srcId="{90E063B6-9A6F-4ABB-AB33-12B04904D889}" destId="{5CD3FB94-F987-4D9B-BB1C-18BD51C28086}" srcOrd="7" destOrd="0" presId="urn:microsoft.com/office/officeart/2008/layout/LinedList"/>
    <dgm:cxn modelId="{1890BD09-9B1F-4E12-82C9-4E424F6E19D5}" type="presParOf" srcId="{5CD3FB94-F987-4D9B-BB1C-18BD51C28086}" destId="{AF6EFFA2-3E62-45FF-9693-8ED2ED133993}" srcOrd="0" destOrd="0" presId="urn:microsoft.com/office/officeart/2008/layout/LinedList"/>
    <dgm:cxn modelId="{905C43BA-D6B0-4218-82AA-764A73F3DB2E}" type="presParOf" srcId="{5CD3FB94-F987-4D9B-BB1C-18BD51C28086}" destId="{801EA091-EA34-4B9A-95BF-C784479258EC}" srcOrd="1" destOrd="0" presId="urn:microsoft.com/office/officeart/2008/layout/LinedList"/>
    <dgm:cxn modelId="{18B39FCD-0865-4D08-969C-3938894F876E}" type="presParOf" srcId="{5CD3FB94-F987-4D9B-BB1C-18BD51C28086}" destId="{45331400-59DA-4915-B795-1751C48296EC}" srcOrd="2" destOrd="0" presId="urn:microsoft.com/office/officeart/2008/layout/LinedList"/>
    <dgm:cxn modelId="{DFA9BEC7-781B-4226-B59B-94471C712962}" type="presParOf" srcId="{90E063B6-9A6F-4ABB-AB33-12B04904D889}" destId="{9828E1CF-970C-449B-BDFC-6C5D04637B94}" srcOrd="8" destOrd="0" presId="urn:microsoft.com/office/officeart/2008/layout/LinedList"/>
    <dgm:cxn modelId="{ADD39CB0-1FC1-48B0-BEBD-70D208D8A513}" type="presParOf" srcId="{90E063B6-9A6F-4ABB-AB33-12B04904D889}" destId="{F7B180E3-2221-474B-9104-E2FCB7604A1F}" srcOrd="9" destOrd="0" presId="urn:microsoft.com/office/officeart/2008/layout/LinedList"/>
    <dgm:cxn modelId="{05495EB9-9ABE-4F55-8606-9B118D983616}" type="presParOf" srcId="{90E063B6-9A6F-4ABB-AB33-12B04904D889}" destId="{C37878EC-90FF-4444-B24E-1AAF5109A154}" srcOrd="10" destOrd="0" presId="urn:microsoft.com/office/officeart/2008/layout/LinedList"/>
    <dgm:cxn modelId="{E76B3521-468F-49CA-8588-92FF51B1301C}" type="presParOf" srcId="{C37878EC-90FF-4444-B24E-1AAF5109A154}" destId="{A0E4B480-3A5C-4394-8BAF-D600749B931B}" srcOrd="0" destOrd="0" presId="urn:microsoft.com/office/officeart/2008/layout/LinedList"/>
    <dgm:cxn modelId="{B7E9759B-7A95-4066-A70C-BEC5054D432A}" type="presParOf" srcId="{C37878EC-90FF-4444-B24E-1AAF5109A154}" destId="{DE36D64F-9107-4F0D-8921-A362222FA4DE}" srcOrd="1" destOrd="0" presId="urn:microsoft.com/office/officeart/2008/layout/LinedList"/>
    <dgm:cxn modelId="{F9DBEE9E-9B3D-45A6-A42D-D2241A541389}" type="presParOf" srcId="{C37878EC-90FF-4444-B24E-1AAF5109A154}" destId="{BE0792A2-74B7-4627-A25A-11DAA89193E8}" srcOrd="2" destOrd="0" presId="urn:microsoft.com/office/officeart/2008/layout/LinedList"/>
    <dgm:cxn modelId="{07643AFC-663F-445C-803C-60A53EC02919}" type="presParOf" srcId="{90E063B6-9A6F-4ABB-AB33-12B04904D889}" destId="{4185C42E-C6CA-447C-A616-94F38B2A35CF}" srcOrd="11" destOrd="0" presId="urn:microsoft.com/office/officeart/2008/layout/LinedList"/>
    <dgm:cxn modelId="{DFD29696-072F-44E3-87A2-1DBA2731CECF}" type="presParOf" srcId="{90E063B6-9A6F-4ABB-AB33-12B04904D889}" destId="{C6AAAE50-2419-4B9D-82BB-E3E750856F55}" srcOrd="12" destOrd="0" presId="urn:microsoft.com/office/officeart/2008/layout/LinedList"/>
    <dgm:cxn modelId="{9FD2D2E7-314B-4A75-8D0E-53156F313E15}" type="presParOf" srcId="{90E063B6-9A6F-4ABB-AB33-12B04904D889}" destId="{3DCE6AA6-677D-4240-9D9A-239BB86A7C3B}" srcOrd="13" destOrd="0" presId="urn:microsoft.com/office/officeart/2008/layout/LinedList"/>
    <dgm:cxn modelId="{FEB528E7-E0ED-4535-9DA1-3920C229777E}" type="presParOf" srcId="{3DCE6AA6-677D-4240-9D9A-239BB86A7C3B}" destId="{D477FA34-35BA-4DB2-A9CD-807E79C47BAF}" srcOrd="0" destOrd="0" presId="urn:microsoft.com/office/officeart/2008/layout/LinedList"/>
    <dgm:cxn modelId="{27BE6027-D4B8-4806-A08A-966C51A8B62E}" type="presParOf" srcId="{3DCE6AA6-677D-4240-9D9A-239BB86A7C3B}" destId="{1819C8D1-946A-47C9-8905-91DD6AFE8BB2}" srcOrd="1" destOrd="0" presId="urn:microsoft.com/office/officeart/2008/layout/LinedList"/>
    <dgm:cxn modelId="{F679385D-6C46-48B3-A887-0DC44AF69F6E}" type="presParOf" srcId="{3DCE6AA6-677D-4240-9D9A-239BB86A7C3B}" destId="{3434715B-1B9D-4650-8633-E0FAFB395F39}" srcOrd="2" destOrd="0" presId="urn:microsoft.com/office/officeart/2008/layout/LinedList"/>
    <dgm:cxn modelId="{60C08ADA-47B5-495D-B764-B61CD10D2E60}" type="presParOf" srcId="{90E063B6-9A6F-4ABB-AB33-12B04904D889}" destId="{25327556-551F-4CEA-ACEF-523B4AF7DA0A}" srcOrd="14" destOrd="0" presId="urn:microsoft.com/office/officeart/2008/layout/LinedList"/>
    <dgm:cxn modelId="{D27C9BA4-8B1E-4643-A7C5-0C7265E63B52}" type="presParOf" srcId="{90E063B6-9A6F-4ABB-AB33-12B04904D889}" destId="{83596A4F-B9DB-4CB0-981D-09267DFDF68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22F96-12F6-42B4-89B1-6A247FE33DF3}">
      <dsp:nvSpPr>
        <dsp:cNvPr id="0" name=""/>
        <dsp:cNvSpPr/>
      </dsp:nvSpPr>
      <dsp:spPr>
        <a:xfrm>
          <a:off x="1285793" y="288"/>
          <a:ext cx="3528863" cy="21173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/>
            <a:t>Vigencia: 1 Enero 2006, provisional</a:t>
          </a:r>
        </a:p>
      </dsp:txBody>
      <dsp:txXfrm>
        <a:off x="1285793" y="288"/>
        <a:ext cx="3528863" cy="2117318"/>
      </dsp:txXfrm>
    </dsp:sp>
    <dsp:sp modelId="{DB738B5F-FAC2-494A-9B23-2E552FC54088}">
      <dsp:nvSpPr>
        <dsp:cNvPr id="0" name=""/>
        <dsp:cNvSpPr/>
      </dsp:nvSpPr>
      <dsp:spPr>
        <a:xfrm>
          <a:off x="5167543" y="288"/>
          <a:ext cx="3528863" cy="2117318"/>
        </a:xfrm>
        <a:prstGeom prst="rect">
          <a:avLst/>
        </a:prstGeom>
        <a:gradFill rotWithShape="0">
          <a:gsLst>
            <a:gs pos="0">
              <a:schemeClr val="accent3">
                <a:hueOff val="-3885836"/>
                <a:satOff val="-232"/>
                <a:lumOff val="2876"/>
                <a:alphaOff val="0"/>
                <a:shade val="100000"/>
                <a:satMod val="137000"/>
              </a:schemeClr>
            </a:gs>
            <a:gs pos="71000">
              <a:schemeClr val="accent3">
                <a:hueOff val="-3885836"/>
                <a:satOff val="-232"/>
                <a:lumOff val="2876"/>
                <a:alphaOff val="0"/>
                <a:shade val="98000"/>
                <a:satMod val="137000"/>
              </a:schemeClr>
            </a:gs>
            <a:gs pos="100000">
              <a:schemeClr val="accent3">
                <a:hueOff val="-3885836"/>
                <a:satOff val="-232"/>
                <a:lumOff val="2876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0" i="0" kern="1200" dirty="0"/>
            <a:t>Desarrollo sostenible y buena gobernanza</a:t>
          </a:r>
          <a:endParaRPr lang="es-EC" sz="3500" kern="1200" dirty="0"/>
        </a:p>
      </dsp:txBody>
      <dsp:txXfrm>
        <a:off x="5167543" y="288"/>
        <a:ext cx="3528863" cy="2117318"/>
      </dsp:txXfrm>
    </dsp:sp>
    <dsp:sp modelId="{FF7C3418-48DE-42E0-B877-97D5D7D9FBC8}">
      <dsp:nvSpPr>
        <dsp:cNvPr id="0" name=""/>
        <dsp:cNvSpPr/>
      </dsp:nvSpPr>
      <dsp:spPr>
        <a:xfrm>
          <a:off x="1285793" y="2470493"/>
          <a:ext cx="3528863" cy="2117318"/>
        </a:xfrm>
        <a:prstGeom prst="rect">
          <a:avLst/>
        </a:prstGeom>
        <a:gradFill rotWithShape="0">
          <a:gsLst>
            <a:gs pos="0">
              <a:schemeClr val="accent3">
                <a:hueOff val="-7771673"/>
                <a:satOff val="-464"/>
                <a:lumOff val="5751"/>
                <a:alphaOff val="0"/>
                <a:shade val="100000"/>
                <a:satMod val="137000"/>
              </a:schemeClr>
            </a:gs>
            <a:gs pos="71000">
              <a:schemeClr val="accent3">
                <a:hueOff val="-7771673"/>
                <a:satOff val="-464"/>
                <a:lumOff val="5751"/>
                <a:alphaOff val="0"/>
                <a:shade val="98000"/>
                <a:satMod val="137000"/>
              </a:schemeClr>
            </a:gs>
            <a:gs pos="100000">
              <a:schemeClr val="accent3">
                <a:hueOff val="-7771673"/>
                <a:satOff val="-464"/>
                <a:lumOff val="5751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/>
            <a:t>Arancel 0 para 7200 productos; 3,5%; no armas </a:t>
          </a:r>
        </a:p>
      </dsp:txBody>
      <dsp:txXfrm>
        <a:off x="1285793" y="2470493"/>
        <a:ext cx="3528863" cy="2117318"/>
      </dsp:txXfrm>
    </dsp:sp>
    <dsp:sp modelId="{4BDD617C-8DA7-484E-85CE-39E6274D19AD}">
      <dsp:nvSpPr>
        <dsp:cNvPr id="0" name=""/>
        <dsp:cNvSpPr/>
      </dsp:nvSpPr>
      <dsp:spPr>
        <a:xfrm>
          <a:off x="5167543" y="2470493"/>
          <a:ext cx="3528863" cy="2117318"/>
        </a:xfrm>
        <a:prstGeom prst="rect">
          <a:avLst/>
        </a:prstGeom>
        <a:gradFill rotWithShape="0">
          <a:gsLst>
            <a:gs pos="0">
              <a:schemeClr val="accent3">
                <a:hueOff val="-11657509"/>
                <a:satOff val="-696"/>
                <a:lumOff val="8627"/>
                <a:alphaOff val="0"/>
                <a:shade val="100000"/>
                <a:satMod val="137000"/>
              </a:schemeClr>
            </a:gs>
            <a:gs pos="71000">
              <a:schemeClr val="accent3">
                <a:hueOff val="-11657509"/>
                <a:satOff val="-696"/>
                <a:lumOff val="8627"/>
                <a:alphaOff val="0"/>
                <a:shade val="98000"/>
                <a:satMod val="137000"/>
              </a:schemeClr>
            </a:gs>
            <a:gs pos="100000">
              <a:schemeClr val="accent3">
                <a:hueOff val="-11657509"/>
                <a:satOff val="-696"/>
                <a:lumOff val="8627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/>
            <a:t>Diciembre del 2015, período transición.</a:t>
          </a:r>
        </a:p>
      </dsp:txBody>
      <dsp:txXfrm>
        <a:off x="5167543" y="2470493"/>
        <a:ext cx="3528863" cy="2117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152A5-51D0-4E82-AF63-3209C3E63FD5}">
      <dsp:nvSpPr>
        <dsp:cNvPr id="0" name=""/>
        <dsp:cNvSpPr/>
      </dsp:nvSpPr>
      <dsp:spPr>
        <a:xfrm>
          <a:off x="195140" y="946089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8943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>
              <a:solidFill>
                <a:schemeClr val="tx2"/>
              </a:solidFill>
            </a:rPr>
            <a:t>EMPRESAS EXPORTADORAS, </a:t>
          </a:r>
        </a:p>
      </dsp:txBody>
      <dsp:txXfrm>
        <a:off x="195140" y="946089"/>
        <a:ext cx="4674477" cy="1460774"/>
      </dsp:txXfrm>
    </dsp:sp>
    <dsp:sp modelId="{587E5480-DF12-411A-9150-6F3B6AE1A492}">
      <dsp:nvSpPr>
        <dsp:cNvPr id="0" name=""/>
        <dsp:cNvSpPr/>
      </dsp:nvSpPr>
      <dsp:spPr>
        <a:xfrm>
          <a:off x="370" y="1124423"/>
          <a:ext cx="1022541" cy="7551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11A132-C96B-48FB-9695-1E595CED5F37}">
      <dsp:nvSpPr>
        <dsp:cNvPr id="0" name=""/>
        <dsp:cNvSpPr/>
      </dsp:nvSpPr>
      <dsp:spPr>
        <a:xfrm>
          <a:off x="5307352" y="946089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8943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>
              <a:solidFill>
                <a:schemeClr val="tx2"/>
              </a:solidFill>
            </a:rPr>
            <a:t>  PYMES Y                                                          MIPYMES</a:t>
          </a:r>
        </a:p>
      </dsp:txBody>
      <dsp:txXfrm>
        <a:off x="5307352" y="946089"/>
        <a:ext cx="4674477" cy="1460774"/>
      </dsp:txXfrm>
    </dsp:sp>
    <dsp:sp modelId="{AFCF0766-86E4-49BB-9AC3-CA073CF76D7D}">
      <dsp:nvSpPr>
        <dsp:cNvPr id="0" name=""/>
        <dsp:cNvSpPr/>
      </dsp:nvSpPr>
      <dsp:spPr>
        <a:xfrm>
          <a:off x="5112582" y="1088256"/>
          <a:ext cx="1022541" cy="8274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E8737E-0E52-48E7-900A-D6669C0B82D0}">
      <dsp:nvSpPr>
        <dsp:cNvPr id="0" name=""/>
        <dsp:cNvSpPr/>
      </dsp:nvSpPr>
      <dsp:spPr>
        <a:xfrm>
          <a:off x="195140" y="2574040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8943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>
              <a:solidFill>
                <a:schemeClr val="tx2"/>
              </a:solidFill>
            </a:rPr>
            <a:t>GOBIERNO </a:t>
          </a:r>
        </a:p>
      </dsp:txBody>
      <dsp:txXfrm>
        <a:off x="195140" y="2574040"/>
        <a:ext cx="4674477" cy="1460774"/>
      </dsp:txXfrm>
    </dsp:sp>
    <dsp:sp modelId="{13449599-99D5-4B70-B1F3-F5F5BE6366A4}">
      <dsp:nvSpPr>
        <dsp:cNvPr id="0" name=""/>
        <dsp:cNvSpPr/>
      </dsp:nvSpPr>
      <dsp:spPr>
        <a:xfrm>
          <a:off x="370" y="2713477"/>
          <a:ext cx="1022541" cy="83293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C1004B-6666-4EEC-91F7-D531F61C9527}">
      <dsp:nvSpPr>
        <dsp:cNvPr id="0" name=""/>
        <dsp:cNvSpPr/>
      </dsp:nvSpPr>
      <dsp:spPr>
        <a:xfrm>
          <a:off x="5307352" y="2574040"/>
          <a:ext cx="4674477" cy="1460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8943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>
              <a:solidFill>
                <a:schemeClr val="tx2"/>
              </a:solidFill>
            </a:rPr>
            <a:t>SENAE, INSTITUCIONES ENCARGADAS</a:t>
          </a:r>
        </a:p>
      </dsp:txBody>
      <dsp:txXfrm>
        <a:off x="5307352" y="2574040"/>
        <a:ext cx="4674477" cy="1460774"/>
      </dsp:txXfrm>
    </dsp:sp>
    <dsp:sp modelId="{1B316176-CF03-42C6-BBAE-4D9FAF82FF93}">
      <dsp:nvSpPr>
        <dsp:cNvPr id="0" name=""/>
        <dsp:cNvSpPr/>
      </dsp:nvSpPr>
      <dsp:spPr>
        <a:xfrm>
          <a:off x="5112582" y="2775405"/>
          <a:ext cx="1022541" cy="70908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B5E9-CC4E-4B22-A706-EBDF7BBBC32D}">
      <dsp:nvSpPr>
        <dsp:cNvPr id="0" name=""/>
        <dsp:cNvSpPr/>
      </dsp:nvSpPr>
      <dsp:spPr>
        <a:xfrm>
          <a:off x="3251199" y="0"/>
          <a:ext cx="4876800" cy="1321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solidFill>
                <a:schemeClr val="tx2"/>
              </a:solidFill>
              <a:effectLst/>
            </a:rPr>
            <a:t>Acuerdo SGP no fue efectiva</a:t>
          </a:r>
          <a:endParaRPr lang="es-EC" sz="2400" kern="1200" dirty="0">
            <a:solidFill>
              <a:schemeClr val="tx2"/>
            </a:solidFill>
          </a:endParaRPr>
        </a:p>
      </dsp:txBody>
      <dsp:txXfrm>
        <a:off x="3251199" y="165208"/>
        <a:ext cx="4381176" cy="991247"/>
      </dsp:txXfrm>
    </dsp:sp>
    <dsp:sp modelId="{A551C62C-03AA-4E77-96B5-DE852EBC27EB}">
      <dsp:nvSpPr>
        <dsp:cNvPr id="0" name=""/>
        <dsp:cNvSpPr/>
      </dsp:nvSpPr>
      <dsp:spPr>
        <a:xfrm>
          <a:off x="0" y="0"/>
          <a:ext cx="3251200" cy="13216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>
              <a:effectLst/>
            </a:rPr>
            <a:t>0 a 5</a:t>
          </a:r>
          <a:endParaRPr lang="es-EC" sz="6500" kern="1200" dirty="0"/>
        </a:p>
      </dsp:txBody>
      <dsp:txXfrm>
        <a:off x="64518" y="64518"/>
        <a:ext cx="3122164" cy="1192627"/>
      </dsp:txXfrm>
    </dsp:sp>
    <dsp:sp modelId="{EAFB051E-4A2F-4AE8-B1FA-92A0FE0B0301}">
      <dsp:nvSpPr>
        <dsp:cNvPr id="0" name=""/>
        <dsp:cNvSpPr/>
      </dsp:nvSpPr>
      <dsp:spPr>
        <a:xfrm>
          <a:off x="3251199" y="1453829"/>
          <a:ext cx="4876800" cy="1321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5945403"/>
            <a:satOff val="1175"/>
            <a:lumOff val="714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-5945403"/>
              <a:satOff val="1175"/>
              <a:lumOff val="714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solidFill>
                <a:schemeClr val="tx2"/>
              </a:solidFill>
              <a:effectLst/>
            </a:rPr>
            <a:t>Acuerdo SGP  no fue efectiva pero hubieron aspectos positivos</a:t>
          </a:r>
          <a:endParaRPr lang="es-EC" sz="2400" kern="1200" dirty="0">
            <a:solidFill>
              <a:schemeClr val="tx2"/>
            </a:solidFill>
          </a:endParaRPr>
        </a:p>
      </dsp:txBody>
      <dsp:txXfrm>
        <a:off x="3251199" y="1619037"/>
        <a:ext cx="4381176" cy="991247"/>
      </dsp:txXfrm>
    </dsp:sp>
    <dsp:sp modelId="{12FBBD8D-C556-4E41-9A34-225AC1F3FD15}">
      <dsp:nvSpPr>
        <dsp:cNvPr id="0" name=""/>
        <dsp:cNvSpPr/>
      </dsp:nvSpPr>
      <dsp:spPr>
        <a:xfrm>
          <a:off x="0" y="1453829"/>
          <a:ext cx="3251200" cy="1321663"/>
        </a:xfrm>
        <a:prstGeom prst="roundRect">
          <a:avLst/>
        </a:prstGeom>
        <a:gradFill rotWithShape="0">
          <a:gsLst>
            <a:gs pos="0">
              <a:schemeClr val="accent3">
                <a:hueOff val="-5828754"/>
                <a:satOff val="-348"/>
                <a:lumOff val="4314"/>
                <a:alphaOff val="0"/>
                <a:shade val="100000"/>
                <a:satMod val="137000"/>
              </a:schemeClr>
            </a:gs>
            <a:gs pos="71000">
              <a:schemeClr val="accent3">
                <a:hueOff val="-5828754"/>
                <a:satOff val="-348"/>
                <a:lumOff val="4314"/>
                <a:alphaOff val="0"/>
                <a:shade val="98000"/>
                <a:satMod val="137000"/>
              </a:schemeClr>
            </a:gs>
            <a:gs pos="100000">
              <a:schemeClr val="accent3">
                <a:hueOff val="-5828754"/>
                <a:satOff val="-348"/>
                <a:lumOff val="4314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>
              <a:effectLst/>
            </a:rPr>
            <a:t>6 a 7</a:t>
          </a:r>
          <a:endParaRPr lang="es-EC" sz="6500" kern="1200" dirty="0"/>
        </a:p>
      </dsp:txBody>
      <dsp:txXfrm>
        <a:off x="64518" y="1518347"/>
        <a:ext cx="3122164" cy="1192627"/>
      </dsp:txXfrm>
    </dsp:sp>
    <dsp:sp modelId="{34969F9B-FECA-4700-89C3-7F22BBDDA957}">
      <dsp:nvSpPr>
        <dsp:cNvPr id="0" name=""/>
        <dsp:cNvSpPr/>
      </dsp:nvSpPr>
      <dsp:spPr>
        <a:xfrm>
          <a:off x="3251199" y="2907658"/>
          <a:ext cx="4876800" cy="1321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1890806"/>
            <a:satOff val="2349"/>
            <a:lumOff val="1427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-11890806"/>
              <a:satOff val="2349"/>
              <a:lumOff val="1427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solidFill>
                <a:schemeClr val="tx2"/>
              </a:solidFill>
              <a:effectLst/>
            </a:rPr>
            <a:t>Acuerdo SGP  fue efectiva.</a:t>
          </a:r>
          <a:endParaRPr lang="es-EC" sz="2400" kern="1200" dirty="0">
            <a:solidFill>
              <a:schemeClr val="tx2"/>
            </a:solidFill>
          </a:endParaRPr>
        </a:p>
      </dsp:txBody>
      <dsp:txXfrm>
        <a:off x="3251199" y="3072866"/>
        <a:ext cx="4381176" cy="991247"/>
      </dsp:txXfrm>
    </dsp:sp>
    <dsp:sp modelId="{022294D3-CD58-42E7-8234-427942E7DBF9}">
      <dsp:nvSpPr>
        <dsp:cNvPr id="0" name=""/>
        <dsp:cNvSpPr/>
      </dsp:nvSpPr>
      <dsp:spPr>
        <a:xfrm>
          <a:off x="0" y="2907658"/>
          <a:ext cx="3251200" cy="1321663"/>
        </a:xfrm>
        <a:prstGeom prst="roundRect">
          <a:avLst/>
        </a:prstGeom>
        <a:gradFill rotWithShape="0">
          <a:gsLst>
            <a:gs pos="0">
              <a:schemeClr val="accent3">
                <a:hueOff val="-11657509"/>
                <a:satOff val="-696"/>
                <a:lumOff val="8627"/>
                <a:alphaOff val="0"/>
                <a:shade val="100000"/>
                <a:satMod val="137000"/>
              </a:schemeClr>
            </a:gs>
            <a:gs pos="71000">
              <a:schemeClr val="accent3">
                <a:hueOff val="-11657509"/>
                <a:satOff val="-696"/>
                <a:lumOff val="8627"/>
                <a:alphaOff val="0"/>
                <a:shade val="98000"/>
                <a:satMod val="137000"/>
              </a:schemeClr>
            </a:gs>
            <a:gs pos="100000">
              <a:schemeClr val="accent3">
                <a:hueOff val="-11657509"/>
                <a:satOff val="-696"/>
                <a:lumOff val="8627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>
              <a:effectLst/>
            </a:rPr>
            <a:t>8 a 10</a:t>
          </a:r>
          <a:endParaRPr lang="es-EC" sz="6500" kern="1200" dirty="0"/>
        </a:p>
      </dsp:txBody>
      <dsp:txXfrm>
        <a:off x="64518" y="2972176"/>
        <a:ext cx="3122164" cy="1192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3704A-0782-44ED-BCEC-ED881B77E0AB}">
      <dsp:nvSpPr>
        <dsp:cNvPr id="0" name=""/>
        <dsp:cNvSpPr/>
      </dsp:nvSpPr>
      <dsp:spPr>
        <a:xfrm>
          <a:off x="0" y="0"/>
          <a:ext cx="9982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CE77-264E-4F8F-ABBB-5C44E6699E2B}">
      <dsp:nvSpPr>
        <dsp:cNvPr id="0" name=""/>
        <dsp:cNvSpPr/>
      </dsp:nvSpPr>
      <dsp:spPr>
        <a:xfrm>
          <a:off x="0" y="0"/>
          <a:ext cx="1996440" cy="476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>
              <a:solidFill>
                <a:schemeClr val="tx2"/>
              </a:solidFill>
            </a:rPr>
            <a:t>    0306.13.91.00                                Camarón (2012)</a:t>
          </a:r>
        </a:p>
      </dsp:txBody>
      <dsp:txXfrm>
        <a:off x="0" y="2325"/>
        <a:ext cx="1996440" cy="4757312"/>
      </dsp:txXfrm>
    </dsp:sp>
    <dsp:sp modelId="{79F66063-E4A3-4643-AFA6-E404EE5F27A7}">
      <dsp:nvSpPr>
        <dsp:cNvPr id="0" name=""/>
        <dsp:cNvSpPr/>
      </dsp:nvSpPr>
      <dsp:spPr>
        <a:xfrm>
          <a:off x="2146173" y="15229"/>
          <a:ext cx="7836027" cy="194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>
              <a:solidFill>
                <a:schemeClr val="tx2"/>
              </a:solidFill>
            </a:rPr>
            <a:t>0306.17.91.00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>
              <a:solidFill>
                <a:schemeClr val="tx2"/>
              </a:solidFill>
            </a:rPr>
            <a:t>Camarones de río de </a:t>
          </a:r>
          <a:r>
            <a:rPr lang="es-EC" sz="2800" kern="1200" dirty="0" err="1">
              <a:solidFill>
                <a:schemeClr val="tx2"/>
              </a:solidFill>
            </a:rPr>
            <a:t>Macrobrachium</a:t>
          </a:r>
          <a:endParaRPr lang="es-EC" sz="2800" kern="1200" dirty="0">
            <a:solidFill>
              <a:schemeClr val="tx2"/>
            </a:solidFill>
          </a:endParaRPr>
        </a:p>
      </dsp:txBody>
      <dsp:txXfrm>
        <a:off x="2146172" y="112895"/>
        <a:ext cx="3843147" cy="2211407"/>
      </dsp:txXfrm>
    </dsp:sp>
    <dsp:sp modelId="{F25C2950-9DD9-46FF-B63F-98528867119D}">
      <dsp:nvSpPr>
        <dsp:cNvPr id="0" name=""/>
        <dsp:cNvSpPr/>
      </dsp:nvSpPr>
      <dsp:spPr>
        <a:xfrm>
          <a:off x="1996440" y="1964018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E1113-A040-4F4B-AD01-D8BE5527EB4D}">
      <dsp:nvSpPr>
        <dsp:cNvPr id="0" name=""/>
        <dsp:cNvSpPr/>
      </dsp:nvSpPr>
      <dsp:spPr>
        <a:xfrm>
          <a:off x="2146173" y="1979248"/>
          <a:ext cx="7836027" cy="30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>
            <a:solidFill>
              <a:schemeClr val="tx2"/>
            </a:solidFill>
          </a:endParaRPr>
        </a:p>
      </dsp:txBody>
      <dsp:txXfrm>
        <a:off x="2146173" y="1979248"/>
        <a:ext cx="7836027" cy="304598"/>
      </dsp:txXfrm>
    </dsp:sp>
    <dsp:sp modelId="{FAD2B907-CE02-4F8D-921D-7B895B982ACD}">
      <dsp:nvSpPr>
        <dsp:cNvPr id="0" name=""/>
        <dsp:cNvSpPr/>
      </dsp:nvSpPr>
      <dsp:spPr>
        <a:xfrm>
          <a:off x="1996440" y="2283846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EA091-EA34-4B9A-95BF-C784479258EC}">
      <dsp:nvSpPr>
        <dsp:cNvPr id="0" name=""/>
        <dsp:cNvSpPr/>
      </dsp:nvSpPr>
      <dsp:spPr>
        <a:xfrm>
          <a:off x="2146173" y="2299076"/>
          <a:ext cx="7836027" cy="30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>
            <a:solidFill>
              <a:schemeClr val="tx2"/>
            </a:solidFill>
          </a:endParaRPr>
        </a:p>
      </dsp:txBody>
      <dsp:txXfrm>
        <a:off x="2146173" y="2299076"/>
        <a:ext cx="7836027" cy="304598"/>
      </dsp:txXfrm>
    </dsp:sp>
    <dsp:sp modelId="{9828E1CF-970C-449B-BDFC-6C5D04637B94}">
      <dsp:nvSpPr>
        <dsp:cNvPr id="0" name=""/>
        <dsp:cNvSpPr/>
      </dsp:nvSpPr>
      <dsp:spPr>
        <a:xfrm>
          <a:off x="1996440" y="2603675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6D64F-9107-4F0D-8921-A362222FA4DE}">
      <dsp:nvSpPr>
        <dsp:cNvPr id="0" name=""/>
        <dsp:cNvSpPr/>
      </dsp:nvSpPr>
      <dsp:spPr>
        <a:xfrm>
          <a:off x="2146173" y="2618905"/>
          <a:ext cx="7836027" cy="30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>
            <a:solidFill>
              <a:schemeClr val="tx2"/>
            </a:solidFill>
          </a:endParaRPr>
        </a:p>
      </dsp:txBody>
      <dsp:txXfrm>
        <a:off x="2146173" y="2618905"/>
        <a:ext cx="7836027" cy="304598"/>
      </dsp:txXfrm>
    </dsp:sp>
    <dsp:sp modelId="{4185C42E-C6CA-447C-A616-94F38B2A35CF}">
      <dsp:nvSpPr>
        <dsp:cNvPr id="0" name=""/>
        <dsp:cNvSpPr/>
      </dsp:nvSpPr>
      <dsp:spPr>
        <a:xfrm>
          <a:off x="1996440" y="2923503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9C8D1-946A-47C9-8905-91DD6AFE8BB2}">
      <dsp:nvSpPr>
        <dsp:cNvPr id="0" name=""/>
        <dsp:cNvSpPr/>
      </dsp:nvSpPr>
      <dsp:spPr>
        <a:xfrm>
          <a:off x="2146173" y="2938733"/>
          <a:ext cx="7836027" cy="180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>
              <a:solidFill>
                <a:schemeClr val="tx2"/>
              </a:solidFill>
            </a:rPr>
            <a:t>0306.16.00.00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>
              <a:solidFill>
                <a:schemeClr val="tx2"/>
              </a:solidFill>
            </a:rPr>
            <a:t>Camarones y Langostinos y demás decápodos </a:t>
          </a:r>
          <a:r>
            <a:rPr lang="es-EC" sz="2800" kern="1200" dirty="0" err="1">
              <a:solidFill>
                <a:schemeClr val="tx2"/>
              </a:solidFill>
            </a:rPr>
            <a:t>Natantia</a:t>
          </a:r>
          <a:endParaRPr lang="es-EC" sz="2800" kern="1200" dirty="0">
            <a:solidFill>
              <a:schemeClr val="tx2"/>
            </a:solidFill>
          </a:endParaRPr>
        </a:p>
      </dsp:txBody>
      <dsp:txXfrm>
        <a:off x="2146172" y="2434872"/>
        <a:ext cx="3843147" cy="2211407"/>
      </dsp:txXfrm>
    </dsp:sp>
    <dsp:sp modelId="{25327556-551F-4CEA-ACEF-523B4AF7DA0A}">
      <dsp:nvSpPr>
        <dsp:cNvPr id="0" name=""/>
        <dsp:cNvSpPr/>
      </dsp:nvSpPr>
      <dsp:spPr>
        <a:xfrm>
          <a:off x="1996440" y="4742116"/>
          <a:ext cx="7985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790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969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184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</a:p>
        </p:txBody>
      </p:sp>
    </p:spTree>
    <p:extLst>
      <p:ext uri="{BB962C8B-B14F-4D97-AF65-F5344CB8AC3E}">
        <p14:creationId xmlns:p14="http://schemas.microsoft.com/office/powerpoint/2010/main" val="20635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2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</a:p>
        </p:txBody>
      </p:sp>
    </p:spTree>
    <p:extLst>
      <p:ext uri="{BB962C8B-B14F-4D97-AF65-F5344CB8AC3E}">
        <p14:creationId xmlns:p14="http://schemas.microsoft.com/office/powerpoint/2010/main" val="22867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1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6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1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2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9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9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2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6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8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2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18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590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322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844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359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84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AEF6-6E2E-4BD9-ACA5-7F6D128C1FA8}" type="datetimeFigureOut">
              <a:rPr lang="es-EC" smtClean="0"/>
              <a:t>2/8/2016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1CFA-F937-45BF-8879-36C09DC938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715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/>
              <a:pPr/>
              <a:t>02/08/2016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7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a-ecuador.com/images/doclegal/DE%20852%202015%20Reforma%20Reglamento%20LDPDP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78808" y="2685642"/>
            <a:ext cx="5734050" cy="2219691"/>
          </a:xfrm>
        </p:spPr>
        <p:txBody>
          <a:bodyPr anchor="ctr">
            <a:noAutofit/>
          </a:bodyPr>
          <a:lstStyle/>
          <a:p>
            <a:pPr algn="ctr"/>
            <a:r>
              <a:rPr lang="es-EC" sz="3200" dirty="0">
                <a:solidFill>
                  <a:schemeClr val="tx2"/>
                </a:solidFill>
              </a:rPr>
              <a:t>RELACIONES COMERCIALES BILATERALES ECUADOR-ESPAÑA en el SECTOR CAMARONERO del período 2012-2015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78808" y="4932191"/>
            <a:ext cx="5734050" cy="955565"/>
          </a:xfrm>
        </p:spPr>
        <p:txBody>
          <a:bodyPr>
            <a:normAutofit/>
          </a:bodyPr>
          <a:lstStyle/>
          <a:p>
            <a:pPr algn="ctr"/>
            <a:endParaRPr lang="es-ES" dirty="0">
              <a:solidFill>
                <a:schemeClr val="tx2"/>
              </a:solidFill>
            </a:endParaRPr>
          </a:p>
          <a:p>
            <a:pPr algn="ctr"/>
            <a:r>
              <a:rPr lang="es-ES" dirty="0">
                <a:solidFill>
                  <a:schemeClr val="tx2"/>
                </a:solidFill>
              </a:rPr>
              <a:t>JUAN COBOS</a:t>
            </a:r>
          </a:p>
        </p:txBody>
      </p:sp>
      <p:pic>
        <p:nvPicPr>
          <p:cNvPr id="5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0378" y="1610907"/>
            <a:ext cx="3470910" cy="899795"/>
          </a:xfrm>
          <a:prstGeom prst="rect">
            <a:avLst/>
          </a:prstGeom>
        </p:spPr>
      </p:pic>
      <p:sp>
        <p:nvSpPr>
          <p:cNvPr id="2" name="Marcador de posición de imagen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63" y="1310656"/>
            <a:ext cx="5210937" cy="4208604"/>
          </a:xfrm>
          <a:prstGeom prst="rect">
            <a:avLst/>
          </a:prstGeom>
        </p:spPr>
      </p:pic>
      <p:pic>
        <p:nvPicPr>
          <p:cNvPr id="1030" name="Picture 6" descr="http://www.proecuador.gob.ec/wp-content/uploads/2016/02/ecuador_-_esp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52" y="0"/>
            <a:ext cx="2266122" cy="10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Efectos Comerciales 2012-2013.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266066973"/>
              </p:ext>
            </p:extLst>
          </p:nvPr>
        </p:nvGraphicFramePr>
        <p:xfrm>
          <a:off x="1104900" y="2169837"/>
          <a:ext cx="5733222" cy="195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104900" y="13483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Participación PYMES Y MIPYMES partida 0306.13.91.00 año 2012</a:t>
            </a:r>
            <a:endParaRPr lang="es-EC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17964"/>
              </p:ext>
            </p:extLst>
          </p:nvPr>
        </p:nvGraphicFramePr>
        <p:xfrm>
          <a:off x="7631677" y="1924885"/>
          <a:ext cx="2373713" cy="881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713">
                  <a:extLst>
                    <a:ext uri="{9D8B030D-6E8A-4147-A177-3AD203B41FA5}">
                      <a16:colId xmlns:a16="http://schemas.microsoft.com/office/drawing/2014/main" val="2248734320"/>
                    </a:ext>
                  </a:extLst>
                </a:gridCol>
              </a:tblGrid>
              <a:tr h="18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PROMARISCO S.A.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210650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INDUSTRIAL PESQUERA SANTA PRISCILA S.A.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210535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EXPALSA EXPORTADORA DE ALIMENTOS S.A.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177030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160812966"/>
              </p:ext>
            </p:extLst>
          </p:nvPr>
        </p:nvGraphicFramePr>
        <p:xfrm>
          <a:off x="1299955" y="4672966"/>
          <a:ext cx="4994828" cy="175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1104900" y="39734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Participación PYMES Y MIPYMES partida 0306.16.00.00 año 2013</a:t>
            </a:r>
            <a:endParaRPr lang="es-EC" dirty="0"/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81433"/>
              </p:ext>
            </p:extLst>
          </p:nvPr>
        </p:nvGraphicFramePr>
        <p:xfrm>
          <a:off x="7907673" y="4564666"/>
          <a:ext cx="1821719" cy="126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719">
                  <a:extLst>
                    <a:ext uri="{9D8B030D-6E8A-4147-A177-3AD203B41FA5}">
                      <a16:colId xmlns:a16="http://schemas.microsoft.com/office/drawing/2014/main" val="1545631323"/>
                    </a:ext>
                  </a:extLst>
                </a:gridCol>
              </a:tblGrid>
              <a:tr h="286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PROMARISCO S.A.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483480"/>
                  </a:ext>
                </a:extLst>
              </a:tr>
              <a:tr h="350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EMPACADORA GRUPO GRANMAR S.A. EMPAGRAN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00771"/>
                  </a:ext>
                </a:extLst>
              </a:tr>
              <a:tr h="206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EMPACADORA DEL PACIFICO SOCIEDAD ANONIMA (EDPACIF S.A.)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277318"/>
                  </a:ext>
                </a:extLst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7631677" y="3536651"/>
            <a:ext cx="266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600" dirty="0"/>
              <a:t>0306.17.91.00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EMPACADORA DUFER S.A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444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Efectos Comerciales 2014-2015.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04900" y="13483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Participación PYMES Y MIPYMES partida </a:t>
            </a:r>
            <a:r>
              <a:rPr lang="es-EC" dirty="0"/>
              <a:t>0306.16.00.00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2014-2015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1104900" y="39734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Participación PYMES Y MIPYMES partida </a:t>
            </a:r>
            <a:r>
              <a:rPr lang="es-EC" dirty="0"/>
              <a:t>0306.17.91.00 </a:t>
            </a:r>
          </a:p>
          <a:p>
            <a:r>
              <a:rPr lang="es-EC" dirty="0">
                <a:latin typeface="Times New Roman" panose="02020603050405020304" pitchFamily="18" charset="0"/>
              </a:rPr>
              <a:t>2014-2015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1847959" y="4941381"/>
            <a:ext cx="36061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-EMPACADORA DUFER S.A 96,55%</a:t>
            </a:r>
          </a:p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-MARDEX MARISCOS DE EXPORTACION S.A 3,45%</a:t>
            </a:r>
          </a:p>
          <a:p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s-EC" sz="1600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440544316"/>
              </p:ext>
            </p:extLst>
          </p:nvPr>
        </p:nvGraphicFramePr>
        <p:xfrm>
          <a:off x="1299955" y="1926185"/>
          <a:ext cx="4702175" cy="219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15205"/>
              </p:ext>
            </p:extLst>
          </p:nvPr>
        </p:nvGraphicFramePr>
        <p:xfrm>
          <a:off x="7716520" y="2105458"/>
          <a:ext cx="2845463" cy="121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463">
                  <a:extLst>
                    <a:ext uri="{9D8B030D-6E8A-4147-A177-3AD203B41FA5}">
                      <a16:colId xmlns:a16="http://schemas.microsoft.com/office/drawing/2014/main" val="2176765793"/>
                    </a:ext>
                  </a:extLst>
                </a:gridCol>
              </a:tblGrid>
              <a:tr h="291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EMPACADORA GRUPO GRANMAR S.A. EMPAGRAN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486332"/>
                  </a:ext>
                </a:extLst>
              </a:tr>
              <a:tr h="176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OCEANPRODUCT CIA. LTDA.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035860"/>
                  </a:ext>
                </a:extLst>
              </a:tr>
              <a:tr h="215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EXORBAN S 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978222"/>
                  </a:ext>
                </a:extLst>
              </a:tr>
              <a:tr h="176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DAVMERCORP S.A.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656694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IPACISA INVERSIONES DEL PACIFICO S.A.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00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1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15" y="4022035"/>
            <a:ext cx="7171138" cy="26652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43933547"/>
              </p:ext>
            </p:extLst>
          </p:nvPr>
        </p:nvGraphicFramePr>
        <p:xfrm>
          <a:off x="932621" y="1299613"/>
          <a:ext cx="4328491" cy="252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51215" y="455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Exportaciones del Ecuador a España entre los años 2012-2013 del sector camaronero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467061" y="197457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/>
              <a:t>Decayo</a:t>
            </a:r>
            <a:r>
              <a:rPr lang="es-EC" dirty="0"/>
              <a:t> las exportaciones totales en un 86 %, </a:t>
            </a:r>
          </a:p>
        </p:txBody>
      </p:sp>
    </p:spTree>
    <p:extLst>
      <p:ext uri="{BB962C8B-B14F-4D97-AF65-F5344CB8AC3E}">
        <p14:creationId xmlns:p14="http://schemas.microsoft.com/office/powerpoint/2010/main" val="11954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Comparación en períodos totales de exportaciones de camarón de Ecuador a España con las </a:t>
            </a:r>
            <a:r>
              <a:rPr lang="es-EC" dirty="0" err="1"/>
              <a:t>subpartidas</a:t>
            </a:r>
            <a:r>
              <a:rPr lang="es-EC" dirty="0"/>
              <a:t> analizadas.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1247338"/>
              </p:ext>
            </p:extLst>
          </p:nvPr>
        </p:nvGraphicFramePr>
        <p:xfrm>
          <a:off x="1701247" y="2020127"/>
          <a:ext cx="7151204" cy="419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52451" y="2623930"/>
            <a:ext cx="198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Incremento del 65 %</a:t>
            </a:r>
          </a:p>
        </p:txBody>
      </p:sp>
    </p:spTree>
    <p:extLst>
      <p:ext uri="{BB962C8B-B14F-4D97-AF65-F5344CB8AC3E}">
        <p14:creationId xmlns:p14="http://schemas.microsoft.com/office/powerpoint/2010/main" val="10815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MARKET SHARE PYMES Y MIPYMES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792187"/>
              </p:ext>
            </p:extLst>
          </p:nvPr>
        </p:nvGraphicFramePr>
        <p:xfrm>
          <a:off x="3489323" y="2144077"/>
          <a:ext cx="5773946" cy="3594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6973">
                  <a:extLst>
                    <a:ext uri="{9D8B030D-6E8A-4147-A177-3AD203B41FA5}">
                      <a16:colId xmlns:a16="http://schemas.microsoft.com/office/drawing/2014/main" val="3448756713"/>
                    </a:ext>
                  </a:extLst>
                </a:gridCol>
                <a:gridCol w="2886973">
                  <a:extLst>
                    <a:ext uri="{9D8B030D-6E8A-4147-A177-3AD203B41FA5}">
                      <a16:colId xmlns:a16="http://schemas.microsoft.com/office/drawing/2014/main" val="2041273114"/>
                    </a:ext>
                  </a:extLst>
                </a:gridCol>
              </a:tblGrid>
              <a:tr h="7657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KPI: MARKET SHARE PROMEDIO 2 Y MIPYMES PERÍODO 1 / MARKET SHARE PROMEDIO PYMES Y MIPYMES PERÍODO 2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16870"/>
                  </a:ext>
                </a:extLst>
              </a:tr>
              <a:tr h="601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PERÍODO 1- PARTICIPACIÓN (10,32%)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PERÍODO 2-PARTICIPACIÓN (18,7%)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391004"/>
                  </a:ext>
                </a:extLst>
              </a:tr>
              <a:tr h="1831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-PARTICIPACIÓN PARTIDA 0306.13.91.00     8,62%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-PARTICIPACIÓN PARTIDA 0306.16.00.00     1,70%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-PARTICIPACIÓN PARTIDA 0306.17.91.00     no cuenta 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-PARTICIPACIÓN PARTIDA 0306.16.00.00     1,70%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7895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87450" algn="l"/>
                        </a:tabLst>
                      </a:pPr>
                      <a:r>
                        <a:rPr lang="es-ES" sz="1200">
                          <a:effectLst/>
                        </a:rPr>
                        <a:t>-PARTICIPACIÓN PARTIDA 0306.16.00.00     17%</a:t>
                      </a:r>
                      <a:endParaRPr lang="es-EC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154833"/>
                  </a:ext>
                </a:extLst>
              </a:tr>
              <a:tr h="39602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KPI = 10,32 % /   18,7% = Aumentó un 8,38%</a:t>
                      </a:r>
                      <a:endParaRPr lang="es-EC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269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3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04899" y="3408535"/>
            <a:ext cx="10071099" cy="1684150"/>
          </a:xfrm>
        </p:spPr>
        <p:txBody>
          <a:bodyPr/>
          <a:lstStyle/>
          <a:p>
            <a:r>
              <a:rPr lang="es-EC" dirty="0"/>
              <a:t>EFECTOS Logísticos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9997" y="654181"/>
            <a:ext cx="686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REQUISITOS ESPECÍFICOS EXPORT HELP DESK SUBPARTIDA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42" y="1583164"/>
            <a:ext cx="7828031" cy="4976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5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11" y="1429301"/>
            <a:ext cx="6754813" cy="5199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249997" y="654181"/>
            <a:ext cx="686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ARANCEL EXPORT HELP DESK SUBPARTIDA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67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51214" y="455399"/>
            <a:ext cx="7668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Cotización comparando tiempos y costos de una exportación años 2012 vs 2016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92110"/>
              </p:ext>
            </p:extLst>
          </p:nvPr>
        </p:nvGraphicFramePr>
        <p:xfrm>
          <a:off x="1387120" y="1441176"/>
          <a:ext cx="4324566" cy="5257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624">
                  <a:extLst>
                    <a:ext uri="{9D8B030D-6E8A-4147-A177-3AD203B41FA5}">
                      <a16:colId xmlns:a16="http://schemas.microsoft.com/office/drawing/2014/main" val="3787841761"/>
                    </a:ext>
                  </a:extLst>
                </a:gridCol>
                <a:gridCol w="1099104">
                  <a:extLst>
                    <a:ext uri="{9D8B030D-6E8A-4147-A177-3AD203B41FA5}">
                      <a16:colId xmlns:a16="http://schemas.microsoft.com/office/drawing/2014/main" val="4217843107"/>
                    </a:ext>
                  </a:extLst>
                </a:gridCol>
                <a:gridCol w="1205838">
                  <a:extLst>
                    <a:ext uri="{9D8B030D-6E8A-4147-A177-3AD203B41FA5}">
                      <a16:colId xmlns:a16="http://schemas.microsoft.com/office/drawing/2014/main" val="1421661842"/>
                    </a:ext>
                  </a:extLst>
                </a:gridCol>
              </a:tblGrid>
              <a:tr h="1644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CATALOGO DE INCOTERMS/LOGISTIC SOLUTIONS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83366"/>
                  </a:ext>
                </a:extLst>
              </a:tr>
              <a:tr h="1644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AÑO: JULIO 2016/ TIEMPO DE TRÁNSITO 35 DÍAS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60793"/>
                  </a:ext>
                </a:extLst>
              </a:tr>
              <a:tr h="1644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EXPORTADOR: CRIMASA S.A.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59328"/>
                  </a:ext>
                </a:extLst>
              </a:tr>
              <a:tr h="1644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PUERTO DE SALIDA: GUAYAQUIL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270746"/>
                  </a:ext>
                </a:extLst>
              </a:tr>
              <a:tr h="1644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PUERTO DE LLEGADA: BARCELONA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86980"/>
                  </a:ext>
                </a:extLst>
              </a:tr>
              <a:tr h="30865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CANTIDAD: 53900 LIBRAS QUE CORRESPONDE A UN CONTENEDOR HC DE 40 PIES REFRIGERADO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98270"/>
                  </a:ext>
                </a:extLst>
              </a:tr>
              <a:tr h="1644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MEDIDA: LIBRAS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86939"/>
                  </a:ext>
                </a:extLst>
              </a:tr>
              <a:tr h="1644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 DE CAMARÓN DE EXPORTACIÓN: 21/25 SIN CABEZA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340389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CONCEPTO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COSTO UNITARIO (LB)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COSTO POR EMBARQUE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471384395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EXW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$4,95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$266.805,00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269339776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+Transporte Interno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$513,00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1610505134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+Gastos de Exportación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270294119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    Agente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$500,00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279203740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    Documentos Exportación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$170,00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92022734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+Alquiler Contenedor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1931,03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3428782780"/>
                  </a:ext>
                </a:extLst>
              </a:tr>
              <a:tr h="394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+Almacenaje, sello, aforo, cuadrilla y pesaje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4638,4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214729649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FAS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$5,09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$274.557,43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311372560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+Documentos de embarque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$63,51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2539986619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+Notificación de Pre-Embarque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$65,00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2418585991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+Manipuleo en puerto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$32,62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3269625544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+Carga y Estiba en Buque 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169,63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1889545361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FOB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$5,10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$274.888,19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1251664086"/>
                  </a:ext>
                </a:extLst>
              </a:tr>
              <a:tr h="283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 Gastos Bancarios por la transferencia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$300,00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3383119653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+Flete Marítimo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$3.800,00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305865912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CFR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$278.988,19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4283926926"/>
                  </a:ext>
                </a:extLst>
              </a:tr>
              <a:tr h="16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+Seguro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0,80% CFR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$2.231,91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466829018"/>
                  </a:ext>
                </a:extLst>
              </a:tr>
              <a:tr h="17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CIF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$5,22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$281.220,10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628644863"/>
                  </a:ext>
                </a:extLst>
              </a:tr>
              <a:tr h="172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21" marR="34021" marT="0" marB="0" anchor="b"/>
                </a:tc>
                <a:extLst>
                  <a:ext uri="{0D108BD9-81ED-4DB2-BD59-A6C34878D82A}">
                    <a16:rowId xmlns:a16="http://schemas.microsoft.com/office/drawing/2014/main" val="262611883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53656"/>
              </p:ext>
            </p:extLst>
          </p:nvPr>
        </p:nvGraphicFramePr>
        <p:xfrm>
          <a:off x="5951797" y="1441176"/>
          <a:ext cx="4529099" cy="5257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143">
                  <a:extLst>
                    <a:ext uri="{9D8B030D-6E8A-4147-A177-3AD203B41FA5}">
                      <a16:colId xmlns:a16="http://schemas.microsoft.com/office/drawing/2014/main" val="3258934355"/>
                    </a:ext>
                  </a:extLst>
                </a:gridCol>
                <a:gridCol w="1266019">
                  <a:extLst>
                    <a:ext uri="{9D8B030D-6E8A-4147-A177-3AD203B41FA5}">
                      <a16:colId xmlns:a16="http://schemas.microsoft.com/office/drawing/2014/main" val="88629099"/>
                    </a:ext>
                  </a:extLst>
                </a:gridCol>
                <a:gridCol w="1390937">
                  <a:extLst>
                    <a:ext uri="{9D8B030D-6E8A-4147-A177-3AD203B41FA5}">
                      <a16:colId xmlns:a16="http://schemas.microsoft.com/office/drawing/2014/main" val="2990104489"/>
                    </a:ext>
                  </a:extLst>
                </a:gridCol>
              </a:tblGrid>
              <a:tr h="1773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CATALOGO DE INCOTERMS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12230"/>
                  </a:ext>
                </a:extLst>
              </a:tr>
              <a:tr h="17733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AÑO 2012/ TIEMPO DE TRÁNSITO 33 DÍAS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634599"/>
                  </a:ext>
                </a:extLst>
              </a:tr>
              <a:tr h="17733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EXPORTADOR: EMPRESAS CAMARONERAS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21432"/>
                  </a:ext>
                </a:extLst>
              </a:tr>
              <a:tr h="17733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PUERTO DE SALIDA: GUAYAQUIL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09021"/>
                  </a:ext>
                </a:extLst>
              </a:tr>
              <a:tr h="17733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PUERTO DE LLEGADA: BARCELONA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59520"/>
                  </a:ext>
                </a:extLst>
              </a:tr>
              <a:tr h="30958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CANTIDAD: 53900 LIBRAS QUE CORRESPONDE A UN CONTENEDOR HC DE 40 PIES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67863"/>
                  </a:ext>
                </a:extLst>
              </a:tr>
              <a:tr h="17733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MEDIDA: LIBRAS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5636"/>
                  </a:ext>
                </a:extLst>
              </a:tr>
              <a:tr h="309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CONCEPTO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 UNITARIO (LB)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 POR EMBARQUE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270025787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EXW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$2,30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$123.970,00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2034337263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+Transporte Interno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$606,80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3302278890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+Gastos de Exportación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2850282656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 Agente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$550,00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536612287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   Documentos Exportación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$137,70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3715204217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+Alquiler Contenedor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$98,96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111246629"/>
                  </a:ext>
                </a:extLst>
              </a:tr>
              <a:tr h="364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+Almacenaje, sello, aforo, cuadrilla y pesaje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$5.181,18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4184101126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$2,42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$130.544,64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339431698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+Documentos de embarque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$142,80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4100437536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+Notificación de Pre-Embarque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$40,00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1579335075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+Manipuleo en puerto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$160,83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2812614371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+Carga y Estiba en Buque 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$350,00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4017712555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FOB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$2,43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$131.238,27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3365811887"/>
                  </a:ext>
                </a:extLst>
              </a:tr>
              <a:tr h="364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 Gastos Bancarios por la transferencia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$290,50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4146084198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+Flete Marítimo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$3.813,19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4267716638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CFR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$2,51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$135.341,96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133047038"/>
                  </a:ext>
                </a:extLst>
              </a:tr>
              <a:tr h="17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 +Seguro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$1.091,47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3634022435"/>
                  </a:ext>
                </a:extLst>
              </a:tr>
              <a:tr h="18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CIF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$2,53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$136.433,43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14" marR="38014" marT="0" marB="0" anchor="b"/>
                </a:tc>
                <a:extLst>
                  <a:ext uri="{0D108BD9-81ED-4DB2-BD59-A6C34878D82A}">
                    <a16:rowId xmlns:a16="http://schemas.microsoft.com/office/drawing/2014/main" val="424241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2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04899" y="3408535"/>
            <a:ext cx="10071099" cy="1684150"/>
          </a:xfrm>
        </p:spPr>
        <p:txBody>
          <a:bodyPr/>
          <a:lstStyle/>
          <a:p>
            <a:r>
              <a:rPr lang="es-EC" dirty="0"/>
              <a:t>EFECTOS SOBRE NORMATIVA técnica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3500" dirty="0"/>
              <a:t>Sistema general de preferencias </a:t>
            </a:r>
            <a:r>
              <a:rPr lang="es-EC" sz="3500" dirty="0" err="1"/>
              <a:t>s.g.p</a:t>
            </a:r>
            <a:r>
              <a:rPr lang="es-EC" sz="3500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1800" dirty="0" err="1"/>
              <a:t>Subpartida</a:t>
            </a:r>
            <a:r>
              <a:rPr lang="es-EC" sz="1800" dirty="0"/>
              <a:t> 0306.13.91.00 (2012), </a:t>
            </a:r>
            <a:r>
              <a:rPr lang="es-EC" dirty="0"/>
              <a:t>0306.16.00.00 y 0306.17.91.00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6606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7901" y="49551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es-EC" dirty="0"/>
              <a:t>REGLAMENTO PARA LA EXPORTACIÓN DE CAMARÓN EN EL PERÍODO 2012-2012 VS 2014-2015</a:t>
            </a:r>
            <a:b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86544"/>
              </p:ext>
            </p:extLst>
          </p:nvPr>
        </p:nvGraphicFramePr>
        <p:xfrm>
          <a:off x="850901" y="1592480"/>
          <a:ext cx="10234682" cy="5136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2034">
                  <a:extLst>
                    <a:ext uri="{9D8B030D-6E8A-4147-A177-3AD203B41FA5}">
                      <a16:colId xmlns:a16="http://schemas.microsoft.com/office/drawing/2014/main" val="2154530470"/>
                    </a:ext>
                  </a:extLst>
                </a:gridCol>
                <a:gridCol w="3546324">
                  <a:extLst>
                    <a:ext uri="{9D8B030D-6E8A-4147-A177-3AD203B41FA5}">
                      <a16:colId xmlns:a16="http://schemas.microsoft.com/office/drawing/2014/main" val="2272179386"/>
                    </a:ext>
                  </a:extLst>
                </a:gridCol>
                <a:gridCol w="3546324">
                  <a:extLst>
                    <a:ext uri="{9D8B030D-6E8A-4147-A177-3AD203B41FA5}">
                      <a16:colId xmlns:a16="http://schemas.microsoft.com/office/drawing/2014/main" val="523305000"/>
                    </a:ext>
                  </a:extLst>
                </a:gridCol>
              </a:tblGrid>
              <a:tr h="241408">
                <a:tc rowSpan="2">
                  <a:txBody>
                    <a:bodyPr/>
                    <a:lstStyle/>
                    <a:p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03" marR="3370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77330"/>
                  </a:ext>
                </a:extLst>
              </a:tr>
              <a:tr h="2624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NORMATIVA VIGENTE PERÍODO 2012-2013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NORMATIVA VIGENTE PERÍODO 2014-2015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extLst>
                  <a:ext uri="{0D108BD9-81ED-4DB2-BD59-A6C34878D82A}">
                    <a16:rowId xmlns:a16="http://schemas.microsoft.com/office/drawing/2014/main" val="3609136009"/>
                  </a:ext>
                </a:extLst>
              </a:tr>
              <a:tr h="66124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REFORMA AL REGLAMENTO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u="sng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u="sng" dirty="0">
                          <a:effectLst/>
                          <a:hlinkClick r:id="rId3"/>
                        </a:rPr>
                        <a:t>  -Decreto Ejecutivo 852 que reforma al Reglamento a la Ley de Pesca y Desarrollo Pesquero (Reforma al Reglamento General a La Ley de Pesca y Desarrollo Pesquero, diciembre 2015; Rafael Correa.                                                                                                                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extLst>
                  <a:ext uri="{0D108BD9-81ED-4DB2-BD59-A6C34878D82A}">
                    <a16:rowId xmlns:a16="http://schemas.microsoft.com/office/drawing/2014/main" val="2218120805"/>
                  </a:ext>
                </a:extLst>
              </a:tr>
              <a:tr h="5615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·Plan Nacional de Control Acuerdo 227 (MAGAP, Inocuidad de los productos pesqueros y acuícolas, junio 2015; certificados sanitarios para la Unión Europea VUE)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extLst>
                  <a:ext uri="{0D108BD9-81ED-4DB2-BD59-A6C34878D82A}">
                    <a16:rowId xmlns:a16="http://schemas.microsoft.com/office/drawing/2014/main" val="3527033178"/>
                  </a:ext>
                </a:extLst>
              </a:tr>
              <a:tr h="30438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ORDENAMIENTO ACUICOLA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Reglamento a la Ley de Pesca y Desarrollo Pesquero (octubre 2002)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u="sng">
                          <a:effectLst/>
                        </a:rPr>
                        <a:t>  -• Ley de Pesca y Desarrollo Pesquero (mayo 2015)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extLst>
                  <a:ext uri="{0D108BD9-81ED-4DB2-BD59-A6C34878D82A}">
                    <a16:rowId xmlns:a16="http://schemas.microsoft.com/office/drawing/2014/main" val="3968194393"/>
                  </a:ext>
                </a:extLst>
              </a:tr>
              <a:tr h="5405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• Acuerdo 407 - 2010 MAGAP - Maricultura (MAGAP, 2010.Acuerdo para el control de actividades de Maricultura salvaguardando áreas protegidas y zonas de turismo)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69108"/>
                  </a:ext>
                </a:extLst>
              </a:tr>
              <a:tr h="73471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REGULARIZACION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• Decreto Ejecutivo 1391- Regularización Camaronera (Reglamento a la Ley de Pesca y Desarrollo Pesquero; Regularización de los Recursos Naturales por ocupar áreas ilegalmente como playas, bahía y manglares; octubre 2008).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extLst>
                  <a:ext uri="{0D108BD9-81ED-4DB2-BD59-A6C34878D82A}">
                    <a16:rowId xmlns:a16="http://schemas.microsoft.com/office/drawing/2014/main" val="172779126"/>
                  </a:ext>
                </a:extLst>
              </a:tr>
              <a:tr h="766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• Decreto 1442 -Regularización Camaronera (noviembre 2008; Política fiscal con la ley de Régimen tributario interno para cubrir riesgos de incobrabilidad o pérdida de valor de los activos de riesgo de las instituciones del sector financiero)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679570"/>
                  </a:ext>
                </a:extLst>
              </a:tr>
              <a:tr h="5143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• Decreto 261 - Mancha Blanca (Reforma a los Reglamento a la Ley de Pesca y Desarrollo Pesquero; referente a Normativa febrero al 2010)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32780"/>
                  </a:ext>
                </a:extLst>
              </a:tr>
              <a:tr h="5390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• Decreto 284 - Reformatorio del decreto 261 -17 marzo 2010 (Reforma al artículo 117 del Reglamento a la Ley de Pesca y Desarrollo Pesquero; permiso ambiental; marzo 2010)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3" marR="3370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5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7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39134"/>
              </p:ext>
            </p:extLst>
          </p:nvPr>
        </p:nvGraphicFramePr>
        <p:xfrm>
          <a:off x="1701798" y="1577908"/>
          <a:ext cx="8801101" cy="4634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1927">
                  <a:extLst>
                    <a:ext uri="{9D8B030D-6E8A-4147-A177-3AD203B41FA5}">
                      <a16:colId xmlns:a16="http://schemas.microsoft.com/office/drawing/2014/main" val="860766219"/>
                    </a:ext>
                  </a:extLst>
                </a:gridCol>
                <a:gridCol w="3049587">
                  <a:extLst>
                    <a:ext uri="{9D8B030D-6E8A-4147-A177-3AD203B41FA5}">
                      <a16:colId xmlns:a16="http://schemas.microsoft.com/office/drawing/2014/main" val="3611650830"/>
                    </a:ext>
                  </a:extLst>
                </a:gridCol>
                <a:gridCol w="3049587">
                  <a:extLst>
                    <a:ext uri="{9D8B030D-6E8A-4147-A177-3AD203B41FA5}">
                      <a16:colId xmlns:a16="http://schemas.microsoft.com/office/drawing/2014/main" val="3261145961"/>
                    </a:ext>
                  </a:extLst>
                </a:gridCol>
              </a:tblGrid>
              <a:tr h="5153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SANITARIA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Acuerdo 098 - 2008 MAGAP - Instructivo para Importación Especies Bioacuáticas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• Plan Nacional de Control - INP (2015-09-01)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extLst>
                  <a:ext uri="{0D108BD9-81ED-4DB2-BD59-A6C34878D82A}">
                    <a16:rowId xmlns:a16="http://schemas.microsoft.com/office/drawing/2014/main" val="1564872119"/>
                  </a:ext>
                </a:extLst>
              </a:tr>
              <a:tr h="11594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Acuerdo 241 - Requisitos Sanitarios Minimos (MAGAP, JUNIO 2010)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• Acuerdo Interministerial 326 entre MAGAP y MSP (competencias del INP para la certificación HACCP) (JULIO 2014; CERTIFICADO DE ANÁLISIS DE PELIGROS Y PUNTOS CRÍTICOS DE CONTROL HACCP), para productos pesqueros y de origen acuícola destinados a la exportación.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extLst>
                  <a:ext uri="{0D108BD9-81ED-4DB2-BD59-A6C34878D82A}">
                    <a16:rowId xmlns:a16="http://schemas.microsoft.com/office/drawing/2014/main" val="1743325701"/>
                  </a:ext>
                </a:extLst>
              </a:tr>
              <a:tr h="83590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AMBIENTAL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Acuerdo 245 - 2010 MAE- Establecimiento de Ficha y Licencia para Actividades Acuícolas (diciembre 2010, FICHA AMBIENTAL Y PLAN DE MANEJO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 MANTIENE LA MISMA 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extLst>
                  <a:ext uri="{0D108BD9-81ED-4DB2-BD59-A6C34878D82A}">
                    <a16:rowId xmlns:a16="http://schemas.microsoft.com/office/drawing/2014/main" val="468399868"/>
                  </a:ext>
                </a:extLst>
              </a:tr>
              <a:tr h="2712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Instructivo Evaluación de Impacto Ambiental - EIA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71036"/>
                  </a:ext>
                </a:extLst>
              </a:tr>
              <a:tr h="40683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INEN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NTE INEN 0454:81 Langostinos y camarones (crustáceos). Determinación de la longitud * 4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 MANTIENE LA MISMA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extLst>
                  <a:ext uri="{0D108BD9-81ED-4DB2-BD59-A6C34878D82A}">
                    <a16:rowId xmlns:a16="http://schemas.microsoft.com/office/drawing/2014/main" val="3910425511"/>
                  </a:ext>
                </a:extLst>
              </a:tr>
              <a:tr h="3932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NTE INEN 0455:81 Langostinos y camarones (crustáceos). Determinación del número * 4 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108316"/>
                  </a:ext>
                </a:extLst>
              </a:tr>
              <a:tr h="427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NTE INEN 0456:81 Langostinos y camarones (crustáceos). Requisitos, procesamiento y comercialización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11542"/>
                  </a:ext>
                </a:extLst>
              </a:tr>
              <a:tr h="5627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NTE INEN 0457:2013 Langostinos y camarones (crustáceos). Determinación del nitrógeno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20" marR="4882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9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4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82" y="1582341"/>
            <a:ext cx="9982200" cy="4572000"/>
          </a:xfrm>
        </p:spPr>
        <p:txBody>
          <a:bodyPr/>
          <a:lstStyle/>
          <a:p>
            <a:r>
              <a:rPr lang="es-EC" dirty="0"/>
              <a:t>1.- Obtener autorización en el MAGAP</a:t>
            </a:r>
          </a:p>
          <a:p>
            <a:r>
              <a:rPr lang="es-EC" dirty="0"/>
              <a:t>2. Aprobar la verificación:</a:t>
            </a:r>
          </a:p>
          <a:p>
            <a:r>
              <a:rPr lang="es-EC" dirty="0"/>
              <a:t>3. Obtener certificación</a:t>
            </a:r>
          </a:p>
          <a:p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31900" y="35941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Requisitos para los productos que ingresan a España</a:t>
            </a:r>
          </a:p>
          <a:p>
            <a:br>
              <a:rPr lang="es-EC" dirty="0"/>
            </a:br>
            <a:endParaRPr lang="es-EC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104900" y="4142581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1.-  Fase de la Autorización</a:t>
            </a:r>
          </a:p>
          <a:p>
            <a:r>
              <a:rPr lang="es-EC" dirty="0"/>
              <a:t>2.- Fase de registro de los establecimientos productores</a:t>
            </a:r>
          </a:p>
          <a:p>
            <a:r>
              <a:rPr lang="es-EC" dirty="0"/>
              <a:t>3.- Fase de los Certificados Sanitarios</a:t>
            </a:r>
          </a:p>
          <a:p>
            <a:r>
              <a:rPr lang="es-EC" dirty="0"/>
              <a:t>4.- Fase de los Controles del camarón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31900" y="485379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Requisitos para la exportación de productos acuícolas</a:t>
            </a:r>
          </a:p>
          <a:p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62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02" y="4135041"/>
            <a:ext cx="5821998" cy="259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02" y="1437561"/>
            <a:ext cx="5821998" cy="2588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714500" y="565835"/>
            <a:ext cx="742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Tributos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Advalorem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subpartida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0306.16 herramienta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trademap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71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46200" y="616635"/>
            <a:ext cx="742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Tributos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Advalorem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subpartida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0306.17 herramienta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trademap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452244"/>
            <a:ext cx="6223000" cy="244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898899"/>
            <a:ext cx="6096000" cy="2090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8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Impacto por la pérdida del Acuerdo Comercial SGP Plus Ecuador-España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72854"/>
              </p:ext>
            </p:extLst>
          </p:nvPr>
        </p:nvGraphicFramePr>
        <p:xfrm>
          <a:off x="2825750" y="2538412"/>
          <a:ext cx="5391149" cy="2071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022">
                  <a:extLst>
                    <a:ext uri="{9D8B030D-6E8A-4147-A177-3AD203B41FA5}">
                      <a16:colId xmlns:a16="http://schemas.microsoft.com/office/drawing/2014/main" val="1065568551"/>
                    </a:ext>
                  </a:extLst>
                </a:gridCol>
                <a:gridCol w="846544">
                  <a:extLst>
                    <a:ext uri="{9D8B030D-6E8A-4147-A177-3AD203B41FA5}">
                      <a16:colId xmlns:a16="http://schemas.microsoft.com/office/drawing/2014/main" val="3764351301"/>
                    </a:ext>
                  </a:extLst>
                </a:gridCol>
                <a:gridCol w="1268331">
                  <a:extLst>
                    <a:ext uri="{9D8B030D-6E8A-4147-A177-3AD203B41FA5}">
                      <a16:colId xmlns:a16="http://schemas.microsoft.com/office/drawing/2014/main" val="889369269"/>
                    </a:ext>
                  </a:extLst>
                </a:gridCol>
                <a:gridCol w="1286153">
                  <a:extLst>
                    <a:ext uri="{9D8B030D-6E8A-4147-A177-3AD203B41FA5}">
                      <a16:colId xmlns:a16="http://schemas.microsoft.com/office/drawing/2014/main" val="4255105939"/>
                    </a:ext>
                  </a:extLst>
                </a:gridCol>
                <a:gridCol w="891099">
                  <a:extLst>
                    <a:ext uri="{9D8B030D-6E8A-4147-A177-3AD203B41FA5}">
                      <a16:colId xmlns:a16="http://schemas.microsoft.com/office/drawing/2014/main" val="3264873021"/>
                    </a:ext>
                  </a:extLst>
                </a:gridCol>
              </a:tblGrid>
              <a:tr h="448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EFECTO AL PERDER ACUERDO COMERCIAL CON LA UNIÓN EUROPEA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33297724"/>
                  </a:ext>
                </a:extLst>
              </a:tr>
              <a:tr h="448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ESCENARIO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INVERSION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EXPORTACIONES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IMPORTACIONES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PIB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0477330"/>
                  </a:ext>
                </a:extLst>
              </a:tr>
              <a:tr h="49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ACUERDO COMERCIAL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1113891"/>
                  </a:ext>
                </a:extLst>
              </a:tr>
              <a:tr h="680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 ACUERDO COMERCIAL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-0,43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-0,45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-0,2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99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Impacto por la pérdida del Acuerdo Comercial SGP Plus Ecuador-España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71612"/>
            <a:ext cx="8331200" cy="4865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5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04899" y="3408535"/>
            <a:ext cx="10071099" cy="1684150"/>
          </a:xfrm>
        </p:spPr>
        <p:txBody>
          <a:bodyPr/>
          <a:lstStyle/>
          <a:p>
            <a:r>
              <a:rPr lang="es-EC" dirty="0"/>
              <a:t>Resultados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Actores del Estudio  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12908"/>
              </p:ext>
            </p:extLst>
          </p:nvPr>
        </p:nvGraphicFramePr>
        <p:xfrm>
          <a:off x="965201" y="1521231"/>
          <a:ext cx="10401300" cy="4589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21">
                  <a:extLst>
                    <a:ext uri="{9D8B030D-6E8A-4147-A177-3AD203B41FA5}">
                      <a16:colId xmlns:a16="http://schemas.microsoft.com/office/drawing/2014/main" val="2822406049"/>
                    </a:ext>
                  </a:extLst>
                </a:gridCol>
                <a:gridCol w="1401151">
                  <a:extLst>
                    <a:ext uri="{9D8B030D-6E8A-4147-A177-3AD203B41FA5}">
                      <a16:colId xmlns:a16="http://schemas.microsoft.com/office/drawing/2014/main" val="3585646063"/>
                    </a:ext>
                  </a:extLst>
                </a:gridCol>
                <a:gridCol w="1810908">
                  <a:extLst>
                    <a:ext uri="{9D8B030D-6E8A-4147-A177-3AD203B41FA5}">
                      <a16:colId xmlns:a16="http://schemas.microsoft.com/office/drawing/2014/main" val="3952410111"/>
                    </a:ext>
                  </a:extLst>
                </a:gridCol>
                <a:gridCol w="1387371">
                  <a:extLst>
                    <a:ext uri="{9D8B030D-6E8A-4147-A177-3AD203B41FA5}">
                      <a16:colId xmlns:a16="http://schemas.microsoft.com/office/drawing/2014/main" val="3688383950"/>
                    </a:ext>
                  </a:extLst>
                </a:gridCol>
                <a:gridCol w="1609294">
                  <a:extLst>
                    <a:ext uri="{9D8B030D-6E8A-4147-A177-3AD203B41FA5}">
                      <a16:colId xmlns:a16="http://schemas.microsoft.com/office/drawing/2014/main" val="113423217"/>
                    </a:ext>
                  </a:extLst>
                </a:gridCol>
                <a:gridCol w="818789">
                  <a:extLst>
                    <a:ext uri="{9D8B030D-6E8A-4147-A177-3AD203B41FA5}">
                      <a16:colId xmlns:a16="http://schemas.microsoft.com/office/drawing/2014/main" val="3760544923"/>
                    </a:ext>
                  </a:extLst>
                </a:gridCol>
                <a:gridCol w="1348210">
                  <a:extLst>
                    <a:ext uri="{9D8B030D-6E8A-4147-A177-3AD203B41FA5}">
                      <a16:colId xmlns:a16="http://schemas.microsoft.com/office/drawing/2014/main" val="2329602442"/>
                    </a:ext>
                  </a:extLst>
                </a:gridCol>
                <a:gridCol w="862302">
                  <a:extLst>
                    <a:ext uri="{9D8B030D-6E8A-4147-A177-3AD203B41FA5}">
                      <a16:colId xmlns:a16="http://schemas.microsoft.com/office/drawing/2014/main" val="155742743"/>
                    </a:ext>
                  </a:extLst>
                </a:gridCol>
                <a:gridCol w="863754">
                  <a:extLst>
                    <a:ext uri="{9D8B030D-6E8A-4147-A177-3AD203B41FA5}">
                      <a16:colId xmlns:a16="http://schemas.microsoft.com/office/drawing/2014/main" val="614930321"/>
                    </a:ext>
                  </a:extLst>
                </a:gridCol>
              </a:tblGrid>
              <a:tr h="15716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RESULTADOS DEL ESTUDIO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83851"/>
                  </a:ext>
                </a:extLst>
              </a:tr>
              <a:tr h="31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EFECTOS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VARIABLE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INDICADOR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RESULTADOS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PONDERACIÓN DEL VALOR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PUNTAJE PARCIAL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PUNTAJE FINAL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extLst>
                  <a:ext uri="{0D108BD9-81ED-4DB2-BD59-A6C34878D82A}">
                    <a16:rowId xmlns:a16="http://schemas.microsoft.com/office/drawing/2014/main" val="3615879528"/>
                  </a:ext>
                </a:extLst>
              </a:tr>
              <a:tr h="942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COMERCIAL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Efectividad del Acuerdo Comercial SGP Ecuador con España, sobre la Balanza Comercial en apoyo al equilibrio de la misma.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USD MILES DE DÓLARES IMPORTACIÓN P1(2012-2013) / USD MILES DE DÓLARES IMPORTACIÓN P2 (2014-2015)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233770490,4 / 670703972,1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186,90%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extLst>
                  <a:ext uri="{0D108BD9-81ED-4DB2-BD59-A6C34878D82A}">
                    <a16:rowId xmlns:a16="http://schemas.microsoft.com/office/drawing/2014/main" val="840194180"/>
                  </a:ext>
                </a:extLst>
              </a:tr>
              <a:tr h="72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COMERCIAL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Efecto de la participación de mercado de las empresas, PYMES y MIPYMES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%MARKET SHARE DE EMPRESAS EXPORTADORAS P1 / %MARKET SHARE DE EMPRESAS EXPORTADORAS P2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10,32 % /   18,7%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8,38%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0,25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extLst>
                  <a:ext uri="{0D108BD9-81ED-4DB2-BD59-A6C34878D82A}">
                    <a16:rowId xmlns:a16="http://schemas.microsoft.com/office/drawing/2014/main" val="165473065"/>
                  </a:ext>
                </a:extLst>
              </a:tr>
              <a:tr h="72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LOGÍSTICO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Efectividad de la logística (reducción de tiempo de transportes del sector camaronero)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TIEMPOS DE LOGISTICA UTILIZADA P1/ TIEMPO DE LOGISTICA ULTIZADA P2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 DIAS / 35 DIAS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 DIAs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extLst>
                  <a:ext uri="{0D108BD9-81ED-4DB2-BD59-A6C34878D82A}">
                    <a16:rowId xmlns:a16="http://schemas.microsoft.com/office/drawing/2014/main" val="1433079022"/>
                  </a:ext>
                </a:extLst>
              </a:tr>
              <a:tr h="72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LOGÍSTICO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Efectividad de la logística     (reducción de costes de transportes del sector camaronero)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COSTOS POR LA LOGISTICA UTILIZADA P1/ COSTOS POR LA LOGISTICA ULTIZADA P2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$156553,94/ $321586,59  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105%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extLst>
                  <a:ext uri="{0D108BD9-81ED-4DB2-BD59-A6C34878D82A}">
                    <a16:rowId xmlns:a16="http://schemas.microsoft.com/office/drawing/2014/main" val="163284486"/>
                  </a:ext>
                </a:extLst>
              </a:tr>
              <a:tr h="97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REGLAMENTARIA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Afectación de medidas reglamentarias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NÚMERO DE RESTRICCIONES TÉCNICAS IMPUESTAS P1 / NÚMERO DE RESTRICCIONES TÉCNICAS IMPUESTAS P2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 REGLAMENTOS A CUMPLIRSE P1 / 12 REFORMAS A LOS ANTERIORES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-25%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0,48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42" marR="38942" marT="0" marB="0" anchor="ctr"/>
                </a:tc>
                <a:extLst>
                  <a:ext uri="{0D108BD9-81ED-4DB2-BD59-A6C34878D82A}">
                    <a16:rowId xmlns:a16="http://schemas.microsoft.com/office/drawing/2014/main" val="300393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84553"/>
              </p:ext>
            </p:extLst>
          </p:nvPr>
        </p:nvGraphicFramePr>
        <p:xfrm>
          <a:off x="1104901" y="1583296"/>
          <a:ext cx="10375898" cy="4944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304">
                  <a:extLst>
                    <a:ext uri="{9D8B030D-6E8A-4147-A177-3AD203B41FA5}">
                      <a16:colId xmlns:a16="http://schemas.microsoft.com/office/drawing/2014/main" val="1576137830"/>
                    </a:ext>
                  </a:extLst>
                </a:gridCol>
                <a:gridCol w="1476381">
                  <a:extLst>
                    <a:ext uri="{9D8B030D-6E8A-4147-A177-3AD203B41FA5}">
                      <a16:colId xmlns:a16="http://schemas.microsoft.com/office/drawing/2014/main" val="3061019456"/>
                    </a:ext>
                  </a:extLst>
                </a:gridCol>
                <a:gridCol w="2256164">
                  <a:extLst>
                    <a:ext uri="{9D8B030D-6E8A-4147-A177-3AD203B41FA5}">
                      <a16:colId xmlns:a16="http://schemas.microsoft.com/office/drawing/2014/main" val="4225119669"/>
                    </a:ext>
                  </a:extLst>
                </a:gridCol>
                <a:gridCol w="2152724">
                  <a:extLst>
                    <a:ext uri="{9D8B030D-6E8A-4147-A177-3AD203B41FA5}">
                      <a16:colId xmlns:a16="http://schemas.microsoft.com/office/drawing/2014/main" val="2529387693"/>
                    </a:ext>
                  </a:extLst>
                </a:gridCol>
                <a:gridCol w="1538589">
                  <a:extLst>
                    <a:ext uri="{9D8B030D-6E8A-4147-A177-3AD203B41FA5}">
                      <a16:colId xmlns:a16="http://schemas.microsoft.com/office/drawing/2014/main" val="1205721863"/>
                    </a:ext>
                  </a:extLst>
                </a:gridCol>
                <a:gridCol w="717575">
                  <a:extLst>
                    <a:ext uri="{9D8B030D-6E8A-4147-A177-3AD203B41FA5}">
                      <a16:colId xmlns:a16="http://schemas.microsoft.com/office/drawing/2014/main" val="3362751076"/>
                    </a:ext>
                  </a:extLst>
                </a:gridCol>
                <a:gridCol w="512864">
                  <a:extLst>
                    <a:ext uri="{9D8B030D-6E8A-4147-A177-3AD203B41FA5}">
                      <a16:colId xmlns:a16="http://schemas.microsoft.com/office/drawing/2014/main" val="3683374970"/>
                    </a:ext>
                  </a:extLst>
                </a:gridCol>
                <a:gridCol w="994622">
                  <a:extLst>
                    <a:ext uri="{9D8B030D-6E8A-4147-A177-3AD203B41FA5}">
                      <a16:colId xmlns:a16="http://schemas.microsoft.com/office/drawing/2014/main" val="232815535"/>
                    </a:ext>
                  </a:extLst>
                </a:gridCol>
                <a:gridCol w="463675">
                  <a:extLst>
                    <a:ext uri="{9D8B030D-6E8A-4147-A177-3AD203B41FA5}">
                      <a16:colId xmlns:a16="http://schemas.microsoft.com/office/drawing/2014/main" val="1332956516"/>
                    </a:ext>
                  </a:extLst>
                </a:gridCol>
              </a:tblGrid>
              <a:tr h="221605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RESULTADOS DEL ESTUDIO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99867"/>
                  </a:ext>
                </a:extLst>
              </a:tr>
              <a:tr h="1261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REGLAMENTARIA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Impacto arancelario sobre el Acuerdo Comercial SGP, antes y después de haber culminado.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IMPORTACIÓN TRANSFERENCIA TECNOLÓGICA PARA LAS INDUSTRIAS P1 / IMPORTACIÓN DE TRANSFERENCIA TECNOLÓGICA PARA LAS INDUSTRIAS P2.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11256802,51 / 10343575,06   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-8,11%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extLst>
                  <a:ext uri="{0D108BD9-81ED-4DB2-BD59-A6C34878D82A}">
                    <a16:rowId xmlns:a16="http://schemas.microsoft.com/office/drawing/2014/main" val="1936743941"/>
                  </a:ext>
                </a:extLst>
              </a:tr>
              <a:tr h="1076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REGLAMENTARIA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Reducción de las importaciones del sector camaronero, al culminar Acuerdo SGP.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USD MILES DE DÓLARES VALOR FOB DEL PRIMER TRIMESTRE 2015 / USD MILES DE DÓLARES VALOR FOB DEL PRIMER TRIMESTRE  2016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36828 / 38121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-3,51%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extLst>
                  <a:ext uri="{0D108BD9-81ED-4DB2-BD59-A6C34878D82A}">
                    <a16:rowId xmlns:a16="http://schemas.microsoft.com/office/drawing/2014/main" val="672226225"/>
                  </a:ext>
                </a:extLst>
              </a:tr>
              <a:tr h="756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REGLAMENTARIA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Reducción de las importaciones del sector camaronero, al culminar Acuerdo SGP.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TONELADAS MÉTRICAS PRIMER TRIMESTRE 2015 / TONELADAS MÉTRICAS PRIMER TRIMESTRE  2016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5358 / 5894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-10%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extLst>
                  <a:ext uri="{0D108BD9-81ED-4DB2-BD59-A6C34878D82A}">
                    <a16:rowId xmlns:a16="http://schemas.microsoft.com/office/drawing/2014/main" val="3055363523"/>
                  </a:ext>
                </a:extLst>
              </a:tr>
              <a:tr h="887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REGLAMENTARIA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Afectación a productores nacionales del sector camaronero e importadores españoles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 ARANCEL P1 ESPAÑA, ACUERDO COMERCIAL / % ARANCEL P2. ESPAÑA SIN ACUERDO COMERCIAL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3,6 % / 12%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0,125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1,125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extLst>
                  <a:ext uri="{0D108BD9-81ED-4DB2-BD59-A6C34878D82A}">
                    <a16:rowId xmlns:a16="http://schemas.microsoft.com/office/drawing/2014/main" val="1403140063"/>
                  </a:ext>
                </a:extLst>
              </a:tr>
              <a:tr h="520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LOGÍSTICO Y REGLAMENTARIA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ENCUESTA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APLICACIÓN A LAS PYMES Y MIPYMES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 / 28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64%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0,125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1,125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extLst>
                  <a:ext uri="{0D108BD9-81ED-4DB2-BD59-A6C34878D82A}">
                    <a16:rowId xmlns:a16="http://schemas.microsoft.com/office/drawing/2014/main" val="261977855"/>
                  </a:ext>
                </a:extLst>
              </a:tr>
              <a:tr h="2216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8,17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3" marR="39733" marT="0" marB="0" anchor="ctr"/>
                </a:tc>
                <a:extLst>
                  <a:ext uri="{0D108BD9-81ED-4DB2-BD59-A6C34878D82A}">
                    <a16:rowId xmlns:a16="http://schemas.microsoft.com/office/drawing/2014/main" val="199555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9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SISTEMA GENERAL DE PREFERENCIAS S.G.P</a:t>
            </a:r>
            <a:endParaRPr lang="es-EC" dirty="0">
              <a:solidFill>
                <a:schemeClr val="tx2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573603"/>
              </p:ext>
            </p:extLst>
          </p:nvPr>
        </p:nvGraphicFramePr>
        <p:xfrm>
          <a:off x="1104900" y="1712890"/>
          <a:ext cx="9982200" cy="458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0 Imagen" descr="LOGO-PRINCIPAL7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22F96-12F6-42B4-89B1-6A247FE3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22F96-12F6-42B4-89B1-6A247FE3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22F96-12F6-42B4-89B1-6A247FE3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22F96-12F6-42B4-89B1-6A247FE3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22F96-12F6-42B4-89B1-6A247FE3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8B5F-FAC2-494A-9B23-2E552FC5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8B5F-FAC2-494A-9B23-2E552FC5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8B5F-FAC2-494A-9B23-2E552FC5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8B5F-FAC2-494A-9B23-2E552FC5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8B5F-FAC2-494A-9B23-2E552FC54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C3418-48DE-42E0-B877-97D5D7D9F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C3418-48DE-42E0-B877-97D5D7D9F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C3418-48DE-42E0-B877-97D5D7D9F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C3418-48DE-42E0-B877-97D5D7D9F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C3418-48DE-42E0-B877-97D5D7D9F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D617C-8DA7-484E-85CE-39E6274D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D617C-8DA7-484E-85CE-39E6274D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D617C-8DA7-484E-85CE-39E6274D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D617C-8DA7-484E-85CE-39E6274D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D617C-8DA7-484E-85CE-39E6274D1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2367110"/>
          </a:xfrm>
        </p:spPr>
        <p:txBody>
          <a:bodyPr/>
          <a:lstStyle/>
          <a:p>
            <a:r>
              <a:rPr lang="es-EC" dirty="0"/>
              <a:t>MUCHAS GRACIAS POR SU ATENCIÓN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-32786"/>
            <a:ext cx="9980682" cy="1096962"/>
          </a:xfrm>
        </p:spPr>
        <p:txBody>
          <a:bodyPr/>
          <a:lstStyle/>
          <a:p>
            <a:r>
              <a:rPr lang="es-EC" dirty="0"/>
              <a:t>Objetivos del Acuerdo SGP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pic>
        <p:nvPicPr>
          <p:cNvPr id="5" name="Marcador de contenido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7951" y="2423442"/>
            <a:ext cx="3342789" cy="24497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72590" y="5610130"/>
            <a:ext cx="19696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IMPORTACIONES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31172" y="4597627"/>
            <a:ext cx="200835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</a:t>
            </a:r>
            <a:r>
              <a:rPr lang="es-ES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PORTACIONES</a:t>
            </a:r>
          </a:p>
        </p:txBody>
      </p:sp>
      <p:sp>
        <p:nvSpPr>
          <p:cNvPr id="8" name="Flecha arriba 7"/>
          <p:cNvSpPr/>
          <p:nvPr/>
        </p:nvSpPr>
        <p:spPr>
          <a:xfrm>
            <a:off x="1125293" y="4597626"/>
            <a:ext cx="229608" cy="5197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dirty="0"/>
          </a:p>
        </p:txBody>
      </p:sp>
      <p:sp>
        <p:nvSpPr>
          <p:cNvPr id="9" name="Flecha arriba 8"/>
          <p:cNvSpPr/>
          <p:nvPr/>
        </p:nvSpPr>
        <p:spPr>
          <a:xfrm flipV="1">
            <a:off x="5349371" y="5129120"/>
            <a:ext cx="264221" cy="4587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312" y="1818605"/>
            <a:ext cx="3286125" cy="1209675"/>
          </a:xfrm>
          <a:prstGeom prst="rect">
            <a:avLst/>
          </a:prstGeom>
        </p:spPr>
      </p:pic>
      <p:pic>
        <p:nvPicPr>
          <p:cNvPr id="1026" name="Picture 2" descr="http://www.comercioexterior.gob.ec/wp-content/uploads/2015/11/bolet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36" y="3228011"/>
            <a:ext cx="2657963" cy="13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179591" y="4841136"/>
            <a:ext cx="336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Acuerdo Comercial </a:t>
            </a:r>
            <a:r>
              <a:rPr lang="es-EC" dirty="0" err="1"/>
              <a:t>Multipartes</a:t>
            </a:r>
            <a:endParaRPr lang="es-EC" dirty="0"/>
          </a:p>
        </p:txBody>
      </p:sp>
      <p:pic>
        <p:nvPicPr>
          <p:cNvPr id="1028" name="Picture 4" descr="http://www.dgii.gov.do/contribuyentes/mipymes/PublishingImages/logopym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00" y="5210468"/>
            <a:ext cx="3909943" cy="18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713420" y="1433508"/>
            <a:ext cx="4224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Industrialización</a:t>
            </a:r>
          </a:p>
          <a:p>
            <a:r>
              <a:rPr lang="es-EC" dirty="0"/>
              <a:t>Ingresos de Exportación </a:t>
            </a:r>
          </a:p>
          <a:p>
            <a:r>
              <a:rPr lang="es-EC" dirty="0"/>
              <a:t>Crecimiento económico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72590" y="6181305"/>
            <a:ext cx="56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Principios de no reciprocidad; no discriminación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04900" y="169632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tx2"/>
                </a:solidFill>
              </a:rPr>
              <a:t>ECONÓMICA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21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Actores del Estudio  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graphicFrame>
        <p:nvGraphicFramePr>
          <p:cNvPr id="5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450431"/>
              </p:ext>
            </p:extLst>
          </p:nvPr>
        </p:nvGraphicFramePr>
        <p:xfrm>
          <a:off x="1104900" y="1600200"/>
          <a:ext cx="9982200" cy="498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2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dgm id="{587E5480-DF12-411A-9150-6F3B6AE1A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dgm id="{587E5480-DF12-411A-9150-6F3B6AE1A4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>
                                            <p:graphicEl>
                                              <a:dgm id="{98F152A5-51D0-4E82-AF63-3209C3E63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>
                                            <p:graphicEl>
                                              <a:dgm id="{98F152A5-51D0-4E82-AF63-3209C3E63FD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>
                                            <p:graphicEl>
                                              <a:dgm id="{AFCF0766-86E4-49BB-9AC3-CA073CF76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graphicEl>
                                              <a:dgm id="{AFCF0766-86E4-49BB-9AC3-CA073CF76D7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graphicEl>
                                              <a:dgm id="{0F11A132-C96B-48FB-9695-1E595CED5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graphicEl>
                                              <a:dgm id="{0F11A132-C96B-48FB-9695-1E595CED5F3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>
                                            <p:graphicEl>
                                              <a:dgm id="{13449599-99D5-4B70-B1F3-F5F5BE636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graphicEl>
                                              <a:dgm id="{13449599-99D5-4B70-B1F3-F5F5BE6366A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graphicEl>
                                              <a:dgm id="{CCE8737E-0E52-48E7-900A-D6669C0B8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graphicEl>
                                              <a:dgm id="{CCE8737E-0E52-48E7-900A-D6669C0B82D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>
                                            <p:graphicEl>
                                              <a:dgm id="{1B316176-CF03-42C6-BBAE-4D9FAF82F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>
                                            <p:graphicEl>
                                              <a:dgm id="{1B316176-CF03-42C6-BBAE-4D9FAF82FF9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>
                                            <p:graphicEl>
                                              <a:dgm id="{4EC1004B-6666-4EEC-91F7-D531F61C9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>
                                            <p:graphicEl>
                                              <a:dgm id="{4EC1004B-6666-4EEC-91F7-D531F61C952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00299679"/>
              </p:ext>
            </p:extLst>
          </p:nvPr>
        </p:nvGraphicFramePr>
        <p:xfrm>
          <a:off x="2032000" y="1909011"/>
          <a:ext cx="81280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3"/>
          <p:cNvSpPr txBox="1">
            <a:spLocks/>
          </p:cNvSpPr>
          <p:nvPr/>
        </p:nvSpPr>
        <p:spPr>
          <a:xfrm>
            <a:off x="1257300" y="2286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>
                <a:solidFill>
                  <a:schemeClr val="tx2"/>
                </a:solidFill>
              </a:rPr>
              <a:t>PUNTAJE PARA COMPROBAR LA EFECTIVIDAD </a:t>
            </a:r>
            <a:br>
              <a:rPr lang="es-EC">
                <a:solidFill>
                  <a:schemeClr val="tx2"/>
                </a:solidFill>
              </a:rPr>
            </a:br>
            <a:r>
              <a:rPr lang="es-EC">
                <a:solidFill>
                  <a:schemeClr val="tx2"/>
                </a:solidFill>
              </a:rPr>
              <a:t>DE LA RESOLUCIÓN</a:t>
            </a:r>
            <a:endParaRPr lang="es-EC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51C62C-03AA-4E77-96B5-DE852EBC2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551C62C-03AA-4E77-96B5-DE852EBC2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551C62C-03AA-4E77-96B5-DE852EBC2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A551C62C-03AA-4E77-96B5-DE852EBC2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F4B5E9-CC4E-4B22-A706-EBDF7BBBC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92F4B5E9-CC4E-4B22-A706-EBDF7BBBC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92F4B5E9-CC4E-4B22-A706-EBDF7BBBC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2F4B5E9-CC4E-4B22-A706-EBDF7BBBC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FBBD8D-C556-4E41-9A34-225AC1F3F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12FBBD8D-C556-4E41-9A34-225AC1F3F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12FBBD8D-C556-4E41-9A34-225AC1F3F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12FBBD8D-C556-4E41-9A34-225AC1F3F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FB051E-4A2F-4AE8-B1FA-92A0FE0B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EAFB051E-4A2F-4AE8-B1FA-92A0FE0B0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EAFB051E-4A2F-4AE8-B1FA-92A0FE0B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EAFB051E-4A2F-4AE8-B1FA-92A0FE0B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2294D3-CD58-42E7-8234-427942E7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022294D3-CD58-42E7-8234-427942E7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022294D3-CD58-42E7-8234-427942E7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022294D3-CD58-42E7-8234-427942E7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969F9B-FECA-4700-89C3-7F22BBDDA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34969F9B-FECA-4700-89C3-7F22BBDDA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34969F9B-FECA-4700-89C3-7F22BBDDA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34969F9B-FECA-4700-89C3-7F22BBDDA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61724" y="2292094"/>
            <a:ext cx="5734050" cy="2219691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</a:rPr>
              <a:t>EFECTOS</a:t>
            </a:r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761724" y="3992452"/>
            <a:ext cx="5734050" cy="14748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2"/>
                </a:solidFill>
              </a:rPr>
              <a:t>Efectos Comerciales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2"/>
                </a:solidFill>
              </a:rPr>
              <a:t>Efectos Logísticos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2"/>
                </a:solidFill>
              </a:rPr>
              <a:t>Efectos sobre Normativa</a:t>
            </a:r>
          </a:p>
          <a:p>
            <a:r>
              <a:rPr lang="es-EC" sz="2400" dirty="0">
                <a:solidFill>
                  <a:schemeClr val="tx2"/>
                </a:solidFill>
              </a:rPr>
              <a:t>    Técnica</a:t>
            </a:r>
          </a:p>
        </p:txBody>
      </p:sp>
      <p:pic>
        <p:nvPicPr>
          <p:cNvPr id="1028" name="Picture 4" descr="http://moonmentum.com/blog/wp-content/uploads/2012/02/Causa-y-efecto-Clima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r="479"/>
          <a:stretch/>
        </p:blipFill>
        <p:spPr bwMode="auto">
          <a:xfrm>
            <a:off x="6065951" y="1310656"/>
            <a:ext cx="5134377" cy="42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 Imagen" descr="LOGO-PRINCIPAL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2"/>
                </a:solidFill>
              </a:rPr>
              <a:t>APERTURA DE LA SUBPARTIDA DE CAMARÓN CONGELADO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9440"/>
              </p:ext>
            </p:extLst>
          </p:nvPr>
        </p:nvGraphicFramePr>
        <p:xfrm>
          <a:off x="1104900" y="1600199"/>
          <a:ext cx="9982200" cy="476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0 Imagen" descr="LOGO-PRINCIPAL7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D3704A-0782-44ED-BCEC-ED881B77E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FD3704A-0782-44ED-BCEC-ED881B77E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02CE77-264E-4F8F-ABBB-5C44E6699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2502CE77-264E-4F8F-ABBB-5C44E6699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5C2950-9DD9-46FF-B63F-985288671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25C2950-9DD9-46FF-B63F-985288671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F66063-E4A3-4643-AFA6-E404EE5F2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9F66063-E4A3-4643-AFA6-E404EE5F2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D2B907-CE02-4F8D-921D-7B895B982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AD2B907-CE02-4F8D-921D-7B895B982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0E1113-A040-4F4B-AD01-D8BE5527E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C0E1113-A040-4F4B-AD01-D8BE5527E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28E1CF-970C-449B-BDFC-6C5D04637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828E1CF-970C-449B-BDFC-6C5D04637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1EA091-EA34-4B9A-95BF-C78447925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801EA091-EA34-4B9A-95BF-C78447925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85C42E-C6CA-447C-A616-94F38B2A3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185C42E-C6CA-447C-A616-94F38B2A3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36D64F-9107-4F0D-8921-A362222FA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DE36D64F-9107-4F0D-8921-A362222FA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327556-551F-4CEA-ACEF-523B4AF7D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25327556-551F-4CEA-ACEF-523B4AF7D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19C8D1-946A-47C9-8905-91DD6AFE8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819C8D1-946A-47C9-8905-91DD6AFE8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04899" y="3408535"/>
            <a:ext cx="10071099" cy="1684150"/>
          </a:xfrm>
        </p:spPr>
        <p:txBody>
          <a:bodyPr/>
          <a:lstStyle/>
          <a:p>
            <a:r>
              <a:rPr lang="es-EC" dirty="0"/>
              <a:t>EFECTOS Comerciales</a:t>
            </a:r>
          </a:p>
        </p:txBody>
      </p:sp>
      <p:pic>
        <p:nvPicPr>
          <p:cNvPr id="4" name="0 Imagen" descr="LOGO-PRINCIPAL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375" y="450376"/>
            <a:ext cx="2110995" cy="5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5F96931E-AB0C-4596-BACB-72E4435FDDAD}" vid="{89BC7A8E-9260-4268-AED0-21C1F479CF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2182</TotalTime>
  <Words>1727</Words>
  <Application>Microsoft Office PowerPoint</Application>
  <PresentationFormat>Panorámica</PresentationFormat>
  <Paragraphs>398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Euphemia</vt:lpstr>
      <vt:lpstr>Plantagenet Cherokee</vt:lpstr>
      <vt:lpstr>Times New Roman</vt:lpstr>
      <vt:lpstr>Wingdings</vt:lpstr>
      <vt:lpstr>Tema de Office</vt:lpstr>
      <vt:lpstr>Academic Literature 16x9</vt:lpstr>
      <vt:lpstr>RELACIONES COMERCIALES BILATERALES ECUADOR-ESPAÑA en el SECTOR CAMARONERO del período 2012-2015</vt:lpstr>
      <vt:lpstr>Sistema general de preferencias s.g.p.</vt:lpstr>
      <vt:lpstr>SISTEMA GENERAL DE PREFERENCIAS S.G.P</vt:lpstr>
      <vt:lpstr>Objetivos del Acuerdo SGP</vt:lpstr>
      <vt:lpstr>Actores del Estudio  </vt:lpstr>
      <vt:lpstr>Presentación de PowerPoint</vt:lpstr>
      <vt:lpstr>EFECTOS</vt:lpstr>
      <vt:lpstr>APERTURA DE LA SUBPARTIDA DE CAMARÓN CONGELADO</vt:lpstr>
      <vt:lpstr>EFECTOS Comerciales</vt:lpstr>
      <vt:lpstr>Efectos Comerciales 2012-2013.</vt:lpstr>
      <vt:lpstr>Efectos Comerciales 2014-2015.</vt:lpstr>
      <vt:lpstr>Presentación de PowerPoint</vt:lpstr>
      <vt:lpstr>Comparación en períodos totales de exportaciones de camarón de Ecuador a España con las subpartidas analizadas.</vt:lpstr>
      <vt:lpstr>MARKET SHARE PYMES Y MIPYMES</vt:lpstr>
      <vt:lpstr>EFECTOS Logísticos</vt:lpstr>
      <vt:lpstr>Presentación de PowerPoint</vt:lpstr>
      <vt:lpstr>Presentación de PowerPoint</vt:lpstr>
      <vt:lpstr>Presentación de PowerPoint</vt:lpstr>
      <vt:lpstr>EFECTOS SOBRE NORMATIVA técnica</vt:lpstr>
      <vt:lpstr>REGLAMENTO PARA LA EXPORTACIÓN DE CAMARÓN EN EL PERÍODO 2012-2012 VS 2014-2015 </vt:lpstr>
      <vt:lpstr>Presentación de PowerPoint</vt:lpstr>
      <vt:lpstr>Presentación de PowerPoint</vt:lpstr>
      <vt:lpstr>Presentación de PowerPoint</vt:lpstr>
      <vt:lpstr>Presentación de PowerPoint</vt:lpstr>
      <vt:lpstr>Impacto por la pérdida del Acuerdo Comercial SGP Plus Ecuador-España</vt:lpstr>
      <vt:lpstr>Impacto por la pérdida del Acuerdo Comercial SGP Plus Ecuador-España</vt:lpstr>
      <vt:lpstr>Resultados </vt:lpstr>
      <vt:lpstr>Actores del Estudio  </vt:lpstr>
      <vt:lpstr>Resultados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 COMERCIALES BILATERALES ECUADOR-ESPAÑA DEL SECTOR CAMARONERO 2012-2013 VS 2014-2015</dc:title>
  <dc:creator>Juan Carlos Cobos</dc:creator>
  <cp:lastModifiedBy>Juan Carlos Cobos</cp:lastModifiedBy>
  <cp:revision>33</cp:revision>
  <dcterms:created xsi:type="dcterms:W3CDTF">2016-07-25T04:38:01Z</dcterms:created>
  <dcterms:modified xsi:type="dcterms:W3CDTF">2016-08-02T19:37:28Z</dcterms:modified>
</cp:coreProperties>
</file>