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77" r:id="rId3"/>
    <p:sldId id="278" r:id="rId4"/>
    <p:sldId id="282" r:id="rId5"/>
    <p:sldId id="27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3" r:id="rId15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27" autoAdjust="0"/>
    <p:restoredTop sz="93028" autoAdjust="0"/>
  </p:normalViewPr>
  <p:slideViewPr>
    <p:cSldViewPr>
      <p:cViewPr varScale="1">
        <p:scale>
          <a:sx n="68" d="100"/>
          <a:sy n="68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 sz="1800" b="1" i="0" u="none" strike="noStrike" baseline="0" dirty="0" smtClean="0">
                <a:effectLst/>
              </a:rPr>
              <a:t>Exportaciones </a:t>
            </a:r>
            <a:r>
              <a:rPr lang="es-EC" sz="1800" b="1" i="0" u="none" strike="noStrike" baseline="0" dirty="0">
                <a:effectLst/>
              </a:rPr>
              <a:t>de Stevia como materia prima </a:t>
            </a:r>
            <a:r>
              <a:rPr lang="es-EC" sz="1800" b="1" i="0" u="none" strike="noStrike" baseline="0" dirty="0" smtClean="0">
                <a:effectLst/>
              </a:rPr>
              <a:t>desde la CAN hacia el TLCAN </a:t>
            </a:r>
            <a:endParaRPr lang="es-EC" dirty="0"/>
          </a:p>
        </c:rich>
      </c:tx>
      <c:layout>
        <c:manualLayout>
          <c:xMode val="edge"/>
          <c:yMode val="edge"/>
          <c:x val="0.13419304829886919"/>
          <c:y val="3.244120032441200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2222222222222223E-2"/>
          <c:y val="0.31045348498104408"/>
          <c:w val="0.93888888888888888"/>
          <c:h val="0.57819626713327499"/>
        </c:manualLayout>
      </c:layout>
      <c:lineChart>
        <c:grouping val="standar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Bolivia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2222222222222223E-2"/>
                  <c:y val="-8.3333333333333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3333333333333332E-3"/>
                  <c:y val="-6.018518518518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5"/>
                  <c:y val="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Hoja1!$B$1:$E$1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Hoja1!$B$2:$E$2</c:f>
              <c:numCache>
                <c:formatCode>#,##0</c:formatCode>
                <c:ptCount val="4"/>
                <c:pt idx="0">
                  <c:v>5000000</c:v>
                </c:pt>
                <c:pt idx="1">
                  <c:v>6000000</c:v>
                </c:pt>
                <c:pt idx="2">
                  <c:v>6000000</c:v>
                </c:pt>
                <c:pt idx="3">
                  <c:v>4000000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Colombia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0408370804803366E-2"/>
                  <c:y val="-3.0959925547724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777777777777779E-3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5555555555555558E-3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Hoja1!$B$1:$E$1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Hoja1!$B$3:$E$3</c:f>
              <c:numCache>
                <c:formatCode>General</c:formatCode>
                <c:ptCount val="4"/>
                <c:pt idx="0">
                  <c:v>180</c:v>
                </c:pt>
                <c:pt idx="1">
                  <c:v>0</c:v>
                </c:pt>
                <c:pt idx="2" formatCode="#,##0">
                  <c:v>1200</c:v>
                </c:pt>
                <c:pt idx="3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Ecuador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9444444444444445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777777777777779E-3"/>
                  <c:y val="-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555555555555558E-3"/>
                  <c:y val="-9.7222222222222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Hoja1!$B$1:$E$1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Hoja1!$B$4:$E$4</c:f>
              <c:numCache>
                <c:formatCode>#,##0</c:formatCode>
                <c:ptCount val="4"/>
                <c:pt idx="0">
                  <c:v>250000</c:v>
                </c:pt>
                <c:pt idx="1">
                  <c:v>30000</c:v>
                </c:pt>
                <c:pt idx="2">
                  <c:v>2100</c:v>
                </c:pt>
                <c:pt idx="3" formatCode="General">
                  <c:v>61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Perú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6666666666666666E-2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111111111111112E-2"/>
                  <c:y val="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3333333333333332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3333333333333332E-3"/>
                  <c:y val="-0.15277777777777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Hoja1!$B$1:$E$1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Hoja1!$B$5:$E$5</c:f>
              <c:numCache>
                <c:formatCode>#,##0</c:formatCode>
                <c:ptCount val="4"/>
                <c:pt idx="0">
                  <c:v>3500000</c:v>
                </c:pt>
                <c:pt idx="1">
                  <c:v>4500000</c:v>
                </c:pt>
                <c:pt idx="2">
                  <c:v>6000000</c:v>
                </c:pt>
                <c:pt idx="3">
                  <c:v>2000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3810432"/>
        <c:axId val="193811968"/>
      </c:lineChart>
      <c:catAx>
        <c:axId val="19381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3811968"/>
        <c:crosses val="autoZero"/>
        <c:auto val="1"/>
        <c:lblAlgn val="ctr"/>
        <c:lblOffset val="100"/>
        <c:noMultiLvlLbl val="0"/>
      </c:catAx>
      <c:valAx>
        <c:axId val="19381196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9381043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A3216E-6350-4BE5-90ED-D7B04167FB2A}" type="doc">
      <dgm:prSet loTypeId="urn:microsoft.com/office/officeart/2005/8/layout/list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4698085D-236E-4FFB-830B-5F9019E60300}">
      <dgm:prSet phldrT="[Texto]" custT="1"/>
      <dgm:spPr/>
      <dgm:t>
        <a:bodyPr/>
        <a:lstStyle/>
        <a:p>
          <a:pPr algn="just"/>
          <a:r>
            <a:rPr lang="es-EC" sz="2000" dirty="0" smtClean="0">
              <a:solidFill>
                <a:schemeClr val="tx1"/>
              </a:solidFill>
            </a:rPr>
            <a:t>Teoría funcionalista. Por David Mitrany: La unión de países en bloques económicos es necesaria. </a:t>
          </a:r>
          <a:endParaRPr lang="es-ES" sz="2000" dirty="0">
            <a:solidFill>
              <a:schemeClr val="tx1"/>
            </a:solidFill>
          </a:endParaRPr>
        </a:p>
      </dgm:t>
    </dgm:pt>
    <dgm:pt modelId="{6ECE58FA-BD5A-4CBA-8F11-20E7CD556446}" type="parTrans" cxnId="{6DCA209F-2F92-4306-A296-C7F1D5011A98}">
      <dgm:prSet/>
      <dgm:spPr/>
      <dgm:t>
        <a:bodyPr/>
        <a:lstStyle/>
        <a:p>
          <a:pPr algn="just"/>
          <a:endParaRPr lang="es-ES" sz="2000">
            <a:solidFill>
              <a:schemeClr val="tx1"/>
            </a:solidFill>
          </a:endParaRPr>
        </a:p>
      </dgm:t>
    </dgm:pt>
    <dgm:pt modelId="{A17A60AC-A739-4727-B37F-D46554BFFC84}" type="sibTrans" cxnId="{6DCA209F-2F92-4306-A296-C7F1D5011A98}">
      <dgm:prSet/>
      <dgm:spPr/>
      <dgm:t>
        <a:bodyPr/>
        <a:lstStyle/>
        <a:p>
          <a:pPr algn="just"/>
          <a:endParaRPr lang="es-ES" sz="2000">
            <a:solidFill>
              <a:schemeClr val="tx1"/>
            </a:solidFill>
          </a:endParaRPr>
        </a:p>
      </dgm:t>
    </dgm:pt>
    <dgm:pt modelId="{2E4B55F0-105F-480B-8AA7-6F4EE33C8AEE}">
      <dgm:prSet phldrT="[Texto]" custT="1"/>
      <dgm:spPr/>
      <dgm:t>
        <a:bodyPr/>
        <a:lstStyle/>
        <a:p>
          <a:pPr algn="just"/>
          <a:r>
            <a:rPr lang="es-EC" sz="2000" dirty="0" smtClean="0">
              <a:solidFill>
                <a:schemeClr val="tx1"/>
              </a:solidFill>
            </a:rPr>
            <a:t>Teoría del Liberalismo. Andrew Moravcsik: La agrupación de países en bloques económicos depende de las relaciones internacionales. </a:t>
          </a:r>
        </a:p>
      </dgm:t>
    </dgm:pt>
    <dgm:pt modelId="{94A6668C-9B09-4C59-B767-A2E0566F46C9}" type="parTrans" cxnId="{08D9A95A-294E-4368-8609-893D4B46C0F3}">
      <dgm:prSet/>
      <dgm:spPr/>
      <dgm:t>
        <a:bodyPr/>
        <a:lstStyle/>
        <a:p>
          <a:pPr algn="just"/>
          <a:endParaRPr lang="es-ES" sz="2000">
            <a:solidFill>
              <a:schemeClr val="tx1"/>
            </a:solidFill>
          </a:endParaRPr>
        </a:p>
      </dgm:t>
    </dgm:pt>
    <dgm:pt modelId="{DEDE9304-D9C7-444B-A9E5-B64D58F18199}" type="sibTrans" cxnId="{08D9A95A-294E-4368-8609-893D4B46C0F3}">
      <dgm:prSet/>
      <dgm:spPr/>
      <dgm:t>
        <a:bodyPr/>
        <a:lstStyle/>
        <a:p>
          <a:pPr algn="just"/>
          <a:endParaRPr lang="es-ES" sz="2000">
            <a:solidFill>
              <a:schemeClr val="tx1"/>
            </a:solidFill>
          </a:endParaRPr>
        </a:p>
      </dgm:t>
    </dgm:pt>
    <dgm:pt modelId="{6031DE7C-6D82-4800-987C-12CB16BEE58D}">
      <dgm:prSet phldrT="[Texto]" custT="1"/>
      <dgm:spPr/>
      <dgm:t>
        <a:bodyPr/>
        <a:lstStyle/>
        <a:p>
          <a:pPr algn="just"/>
          <a:r>
            <a:rPr lang="es-ES" sz="2000" dirty="0" smtClean="0">
              <a:solidFill>
                <a:schemeClr val="tx1"/>
              </a:solidFill>
            </a:rPr>
            <a:t>Teoría gradualista o de Uppsala.  Johanson y Vahlne: Explica el proceso de internacionalización gradual. </a:t>
          </a:r>
          <a:endParaRPr lang="es-ES" sz="2000" dirty="0">
            <a:solidFill>
              <a:schemeClr val="tx1"/>
            </a:solidFill>
          </a:endParaRPr>
        </a:p>
      </dgm:t>
    </dgm:pt>
    <dgm:pt modelId="{3BD84049-852D-492E-B6F6-53DA9391B875}" type="parTrans" cxnId="{67E62D61-4CD6-4100-A0A6-39612EFEDB50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59FEC5A9-3B9C-4EA8-AC66-6532F28C82C3}" type="sibTrans" cxnId="{67E62D61-4CD6-4100-A0A6-39612EFEDB50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582167D7-00FA-4D16-A3BE-15960C9D4608}" type="pres">
      <dgm:prSet presAssocID="{CFA3216E-6350-4BE5-90ED-D7B04167FB2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81C4303-155E-47B5-819D-09448465B262}" type="pres">
      <dgm:prSet presAssocID="{4698085D-236E-4FFB-830B-5F9019E60300}" presName="parentLin" presStyleCnt="0"/>
      <dgm:spPr/>
      <dgm:t>
        <a:bodyPr/>
        <a:lstStyle/>
        <a:p>
          <a:endParaRPr lang="es-EC"/>
        </a:p>
      </dgm:t>
    </dgm:pt>
    <dgm:pt modelId="{B1D8BD92-72C2-4E63-86E3-710FCA5DB625}" type="pres">
      <dgm:prSet presAssocID="{4698085D-236E-4FFB-830B-5F9019E60300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7381E2C9-AB47-4E34-86C5-29C5AC3610E7}" type="pres">
      <dgm:prSet presAssocID="{4698085D-236E-4FFB-830B-5F9019E6030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0B1AAD-BF9E-41EC-9177-7297DCFF2117}" type="pres">
      <dgm:prSet presAssocID="{4698085D-236E-4FFB-830B-5F9019E60300}" presName="negativeSpace" presStyleCnt="0"/>
      <dgm:spPr/>
      <dgm:t>
        <a:bodyPr/>
        <a:lstStyle/>
        <a:p>
          <a:endParaRPr lang="es-EC"/>
        </a:p>
      </dgm:t>
    </dgm:pt>
    <dgm:pt modelId="{20EA1F9C-418E-48CC-98CF-B45F3E137B12}" type="pres">
      <dgm:prSet presAssocID="{4698085D-236E-4FFB-830B-5F9019E6030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58C449-0A83-4D73-95AA-166CD8810700}" type="pres">
      <dgm:prSet presAssocID="{A17A60AC-A739-4727-B37F-D46554BFFC84}" presName="spaceBetweenRectangles" presStyleCnt="0"/>
      <dgm:spPr/>
      <dgm:t>
        <a:bodyPr/>
        <a:lstStyle/>
        <a:p>
          <a:endParaRPr lang="es-EC"/>
        </a:p>
      </dgm:t>
    </dgm:pt>
    <dgm:pt modelId="{4C3DCB10-7B1E-4AE2-A55F-A9D9E524F83F}" type="pres">
      <dgm:prSet presAssocID="{2E4B55F0-105F-480B-8AA7-6F4EE33C8AEE}" presName="parentLin" presStyleCnt="0"/>
      <dgm:spPr/>
      <dgm:t>
        <a:bodyPr/>
        <a:lstStyle/>
        <a:p>
          <a:endParaRPr lang="es-EC"/>
        </a:p>
      </dgm:t>
    </dgm:pt>
    <dgm:pt modelId="{C71FE558-7E50-4EEF-A1D3-DB585BC4A778}" type="pres">
      <dgm:prSet presAssocID="{2E4B55F0-105F-480B-8AA7-6F4EE33C8AEE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2397EAD8-BE9B-4ADE-9C01-B31D272BB5FD}" type="pres">
      <dgm:prSet presAssocID="{2E4B55F0-105F-480B-8AA7-6F4EE33C8AE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06390E-1C5E-41CD-ABEE-F31672B91591}" type="pres">
      <dgm:prSet presAssocID="{2E4B55F0-105F-480B-8AA7-6F4EE33C8AEE}" presName="negativeSpace" presStyleCnt="0"/>
      <dgm:spPr/>
      <dgm:t>
        <a:bodyPr/>
        <a:lstStyle/>
        <a:p>
          <a:endParaRPr lang="es-EC"/>
        </a:p>
      </dgm:t>
    </dgm:pt>
    <dgm:pt modelId="{5EE080EA-C16F-4CD9-A7E2-CB1B5D17C6A8}" type="pres">
      <dgm:prSet presAssocID="{2E4B55F0-105F-480B-8AA7-6F4EE33C8AE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584555-E7EF-4FD9-BBE4-32AD77E6E625}" type="pres">
      <dgm:prSet presAssocID="{DEDE9304-D9C7-444B-A9E5-B64D58F18199}" presName="spaceBetweenRectangles" presStyleCnt="0"/>
      <dgm:spPr/>
      <dgm:t>
        <a:bodyPr/>
        <a:lstStyle/>
        <a:p>
          <a:endParaRPr lang="es-EC"/>
        </a:p>
      </dgm:t>
    </dgm:pt>
    <dgm:pt modelId="{B3C0220D-81B3-4D37-83EF-CC877C119228}" type="pres">
      <dgm:prSet presAssocID="{6031DE7C-6D82-4800-987C-12CB16BEE58D}" presName="parentLin" presStyleCnt="0"/>
      <dgm:spPr/>
      <dgm:t>
        <a:bodyPr/>
        <a:lstStyle/>
        <a:p>
          <a:endParaRPr lang="es-EC"/>
        </a:p>
      </dgm:t>
    </dgm:pt>
    <dgm:pt modelId="{0D2DCA3A-3BC0-43B9-B590-00CDF88557F1}" type="pres">
      <dgm:prSet presAssocID="{6031DE7C-6D82-4800-987C-12CB16BEE58D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FB6F77A1-2E97-4D15-AC12-CD18E2D19953}" type="pres">
      <dgm:prSet presAssocID="{6031DE7C-6D82-4800-987C-12CB16BEE58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F41304-D1DD-423C-B6BB-A5799AEF9D55}" type="pres">
      <dgm:prSet presAssocID="{6031DE7C-6D82-4800-987C-12CB16BEE58D}" presName="negativeSpace" presStyleCnt="0"/>
      <dgm:spPr/>
      <dgm:t>
        <a:bodyPr/>
        <a:lstStyle/>
        <a:p>
          <a:endParaRPr lang="es-EC"/>
        </a:p>
      </dgm:t>
    </dgm:pt>
    <dgm:pt modelId="{4218D754-0628-4EDC-AAFF-68B024A43958}" type="pres">
      <dgm:prSet presAssocID="{6031DE7C-6D82-4800-987C-12CB16BEE58D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C196BA8-FAEB-46FF-8658-1CED44487406}" type="presOf" srcId="{2E4B55F0-105F-480B-8AA7-6F4EE33C8AEE}" destId="{2397EAD8-BE9B-4ADE-9C01-B31D272BB5FD}" srcOrd="1" destOrd="0" presId="urn:microsoft.com/office/officeart/2005/8/layout/list1"/>
    <dgm:cxn modelId="{D7D29D82-1890-4EAD-8841-16A8D3A8772D}" type="presOf" srcId="{4698085D-236E-4FFB-830B-5F9019E60300}" destId="{7381E2C9-AB47-4E34-86C5-29C5AC3610E7}" srcOrd="1" destOrd="0" presId="urn:microsoft.com/office/officeart/2005/8/layout/list1"/>
    <dgm:cxn modelId="{DC4A0443-C977-4B65-AAFD-712D0BB61AFF}" type="presOf" srcId="{2E4B55F0-105F-480B-8AA7-6F4EE33C8AEE}" destId="{C71FE558-7E50-4EEF-A1D3-DB585BC4A778}" srcOrd="0" destOrd="0" presId="urn:microsoft.com/office/officeart/2005/8/layout/list1"/>
    <dgm:cxn modelId="{67E62D61-4CD6-4100-A0A6-39612EFEDB50}" srcId="{CFA3216E-6350-4BE5-90ED-D7B04167FB2A}" destId="{6031DE7C-6D82-4800-987C-12CB16BEE58D}" srcOrd="2" destOrd="0" parTransId="{3BD84049-852D-492E-B6F6-53DA9391B875}" sibTransId="{59FEC5A9-3B9C-4EA8-AC66-6532F28C82C3}"/>
    <dgm:cxn modelId="{2789C965-32C7-42B4-9413-C67A6F87B146}" type="presOf" srcId="{4698085D-236E-4FFB-830B-5F9019E60300}" destId="{B1D8BD92-72C2-4E63-86E3-710FCA5DB625}" srcOrd="0" destOrd="0" presId="urn:microsoft.com/office/officeart/2005/8/layout/list1"/>
    <dgm:cxn modelId="{48F2AA3F-9BC6-4F6F-BE67-E264798A8E80}" type="presOf" srcId="{6031DE7C-6D82-4800-987C-12CB16BEE58D}" destId="{0D2DCA3A-3BC0-43B9-B590-00CDF88557F1}" srcOrd="0" destOrd="0" presId="urn:microsoft.com/office/officeart/2005/8/layout/list1"/>
    <dgm:cxn modelId="{6DCA209F-2F92-4306-A296-C7F1D5011A98}" srcId="{CFA3216E-6350-4BE5-90ED-D7B04167FB2A}" destId="{4698085D-236E-4FFB-830B-5F9019E60300}" srcOrd="0" destOrd="0" parTransId="{6ECE58FA-BD5A-4CBA-8F11-20E7CD556446}" sibTransId="{A17A60AC-A739-4727-B37F-D46554BFFC84}"/>
    <dgm:cxn modelId="{D71E7AC6-A950-4E88-BE86-E36B73F34951}" type="presOf" srcId="{6031DE7C-6D82-4800-987C-12CB16BEE58D}" destId="{FB6F77A1-2E97-4D15-AC12-CD18E2D19953}" srcOrd="1" destOrd="0" presId="urn:microsoft.com/office/officeart/2005/8/layout/list1"/>
    <dgm:cxn modelId="{603FB028-2241-459C-A899-337069CC3737}" type="presOf" srcId="{CFA3216E-6350-4BE5-90ED-D7B04167FB2A}" destId="{582167D7-00FA-4D16-A3BE-15960C9D4608}" srcOrd="0" destOrd="0" presId="urn:microsoft.com/office/officeart/2005/8/layout/list1"/>
    <dgm:cxn modelId="{08D9A95A-294E-4368-8609-893D4B46C0F3}" srcId="{CFA3216E-6350-4BE5-90ED-D7B04167FB2A}" destId="{2E4B55F0-105F-480B-8AA7-6F4EE33C8AEE}" srcOrd="1" destOrd="0" parTransId="{94A6668C-9B09-4C59-B767-A2E0566F46C9}" sibTransId="{DEDE9304-D9C7-444B-A9E5-B64D58F18199}"/>
    <dgm:cxn modelId="{142F8482-F4DD-4FB2-A5EA-C80C5B914760}" type="presParOf" srcId="{582167D7-00FA-4D16-A3BE-15960C9D4608}" destId="{581C4303-155E-47B5-819D-09448465B262}" srcOrd="0" destOrd="0" presId="urn:microsoft.com/office/officeart/2005/8/layout/list1"/>
    <dgm:cxn modelId="{D9311A4E-4C55-42BD-BE18-B3969B499A68}" type="presParOf" srcId="{581C4303-155E-47B5-819D-09448465B262}" destId="{B1D8BD92-72C2-4E63-86E3-710FCA5DB625}" srcOrd="0" destOrd="0" presId="urn:microsoft.com/office/officeart/2005/8/layout/list1"/>
    <dgm:cxn modelId="{9B3B8F09-63D7-4A36-96C7-EA6145A8E114}" type="presParOf" srcId="{581C4303-155E-47B5-819D-09448465B262}" destId="{7381E2C9-AB47-4E34-86C5-29C5AC3610E7}" srcOrd="1" destOrd="0" presId="urn:microsoft.com/office/officeart/2005/8/layout/list1"/>
    <dgm:cxn modelId="{C1A944C7-CF29-4F1C-B85A-3ED9BEB149F6}" type="presParOf" srcId="{582167D7-00FA-4D16-A3BE-15960C9D4608}" destId="{210B1AAD-BF9E-41EC-9177-7297DCFF2117}" srcOrd="1" destOrd="0" presId="urn:microsoft.com/office/officeart/2005/8/layout/list1"/>
    <dgm:cxn modelId="{6EA98444-4C37-45F7-BED1-1AFE8BD37C88}" type="presParOf" srcId="{582167D7-00FA-4D16-A3BE-15960C9D4608}" destId="{20EA1F9C-418E-48CC-98CF-B45F3E137B12}" srcOrd="2" destOrd="0" presId="urn:microsoft.com/office/officeart/2005/8/layout/list1"/>
    <dgm:cxn modelId="{D7A60DF0-8D87-4366-B77C-2E691C435FD4}" type="presParOf" srcId="{582167D7-00FA-4D16-A3BE-15960C9D4608}" destId="{D458C449-0A83-4D73-95AA-166CD8810700}" srcOrd="3" destOrd="0" presId="urn:microsoft.com/office/officeart/2005/8/layout/list1"/>
    <dgm:cxn modelId="{EF547959-FD56-4468-8B41-9E914C89711B}" type="presParOf" srcId="{582167D7-00FA-4D16-A3BE-15960C9D4608}" destId="{4C3DCB10-7B1E-4AE2-A55F-A9D9E524F83F}" srcOrd="4" destOrd="0" presId="urn:microsoft.com/office/officeart/2005/8/layout/list1"/>
    <dgm:cxn modelId="{AF12C297-4672-4D9B-ABB0-E7195E6F6FA0}" type="presParOf" srcId="{4C3DCB10-7B1E-4AE2-A55F-A9D9E524F83F}" destId="{C71FE558-7E50-4EEF-A1D3-DB585BC4A778}" srcOrd="0" destOrd="0" presId="urn:microsoft.com/office/officeart/2005/8/layout/list1"/>
    <dgm:cxn modelId="{39BFF186-8AFA-45EB-A4B2-20EEE1B60068}" type="presParOf" srcId="{4C3DCB10-7B1E-4AE2-A55F-A9D9E524F83F}" destId="{2397EAD8-BE9B-4ADE-9C01-B31D272BB5FD}" srcOrd="1" destOrd="0" presId="urn:microsoft.com/office/officeart/2005/8/layout/list1"/>
    <dgm:cxn modelId="{F7C4E4F0-536B-4173-8A76-C7743C43BCA8}" type="presParOf" srcId="{582167D7-00FA-4D16-A3BE-15960C9D4608}" destId="{4506390E-1C5E-41CD-ABEE-F31672B91591}" srcOrd="5" destOrd="0" presId="urn:microsoft.com/office/officeart/2005/8/layout/list1"/>
    <dgm:cxn modelId="{1E35D51D-D836-4895-A05A-BF395F918601}" type="presParOf" srcId="{582167D7-00FA-4D16-A3BE-15960C9D4608}" destId="{5EE080EA-C16F-4CD9-A7E2-CB1B5D17C6A8}" srcOrd="6" destOrd="0" presId="urn:microsoft.com/office/officeart/2005/8/layout/list1"/>
    <dgm:cxn modelId="{0468B144-61C2-4466-8D8B-7DA30634C1E4}" type="presParOf" srcId="{582167D7-00FA-4D16-A3BE-15960C9D4608}" destId="{36584555-E7EF-4FD9-BBE4-32AD77E6E625}" srcOrd="7" destOrd="0" presId="urn:microsoft.com/office/officeart/2005/8/layout/list1"/>
    <dgm:cxn modelId="{5031F154-30B8-4B54-BA8D-C389CF8715AA}" type="presParOf" srcId="{582167D7-00FA-4D16-A3BE-15960C9D4608}" destId="{B3C0220D-81B3-4D37-83EF-CC877C119228}" srcOrd="8" destOrd="0" presId="urn:microsoft.com/office/officeart/2005/8/layout/list1"/>
    <dgm:cxn modelId="{D75DF1DF-B7C2-4651-B741-2C5928CB0E37}" type="presParOf" srcId="{B3C0220D-81B3-4D37-83EF-CC877C119228}" destId="{0D2DCA3A-3BC0-43B9-B590-00CDF88557F1}" srcOrd="0" destOrd="0" presId="urn:microsoft.com/office/officeart/2005/8/layout/list1"/>
    <dgm:cxn modelId="{1892C519-0F1F-4D9D-A5CA-6D001DAEAC74}" type="presParOf" srcId="{B3C0220D-81B3-4D37-83EF-CC877C119228}" destId="{FB6F77A1-2E97-4D15-AC12-CD18E2D19953}" srcOrd="1" destOrd="0" presId="urn:microsoft.com/office/officeart/2005/8/layout/list1"/>
    <dgm:cxn modelId="{54A62C3E-2DE6-45A1-ABF7-CDDA31F321E9}" type="presParOf" srcId="{582167D7-00FA-4D16-A3BE-15960C9D4608}" destId="{AFF41304-D1DD-423C-B6BB-A5799AEF9D55}" srcOrd="9" destOrd="0" presId="urn:microsoft.com/office/officeart/2005/8/layout/list1"/>
    <dgm:cxn modelId="{CBE4C0D4-73C9-4E1A-B477-5429ACEA33AE}" type="presParOf" srcId="{582167D7-00FA-4D16-A3BE-15960C9D4608}" destId="{4218D754-0628-4EDC-AAFF-68B024A4395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01F041-B8C8-43B0-9C53-9AB254E7744B}" type="doc">
      <dgm:prSet loTypeId="urn:microsoft.com/office/officeart/2005/8/layout/arrow2" loCatId="process" qsTypeId="urn:microsoft.com/office/officeart/2005/8/quickstyle/simple1" qsCatId="simple" csTypeId="urn:microsoft.com/office/officeart/2005/8/colors/accent1_1" csCatId="accent1" phldr="1"/>
      <dgm:spPr/>
    </dgm:pt>
    <dgm:pt modelId="{1FCFE7AA-2F20-4FDB-A6C7-D5716A68CEDD}">
      <dgm:prSet phldrT="[Texto]"/>
      <dgm:spPr/>
      <dgm:t>
        <a:bodyPr/>
        <a:lstStyle/>
        <a:p>
          <a:r>
            <a:rPr lang="es-EC" dirty="0" smtClean="0"/>
            <a:t>Suscrito: Enero de 1994</a:t>
          </a:r>
          <a:endParaRPr lang="es-EC" dirty="0"/>
        </a:p>
      </dgm:t>
    </dgm:pt>
    <dgm:pt modelId="{0FE5D555-B7C0-4629-BAF9-1BF42CCF5BF7}" type="parTrans" cxnId="{6E883C79-A543-4DFE-8092-D56F3E7499FD}">
      <dgm:prSet/>
      <dgm:spPr/>
      <dgm:t>
        <a:bodyPr/>
        <a:lstStyle/>
        <a:p>
          <a:endParaRPr lang="es-EC"/>
        </a:p>
      </dgm:t>
    </dgm:pt>
    <dgm:pt modelId="{DB6182CA-DA2C-4C0F-A5D5-096DED26E00A}" type="sibTrans" cxnId="{6E883C79-A543-4DFE-8092-D56F3E7499FD}">
      <dgm:prSet/>
      <dgm:spPr/>
      <dgm:t>
        <a:bodyPr/>
        <a:lstStyle/>
        <a:p>
          <a:endParaRPr lang="es-EC"/>
        </a:p>
      </dgm:t>
    </dgm:pt>
    <dgm:pt modelId="{5A13DB99-C4AE-43AB-B07B-FEE7E79C90EB}">
      <dgm:prSet phldrT="[Texto]"/>
      <dgm:spPr/>
      <dgm:t>
        <a:bodyPr/>
        <a:lstStyle/>
        <a:p>
          <a:r>
            <a:rPr lang="es-EC" dirty="0" smtClean="0"/>
            <a:t>Representa el 25% del PIB mundial</a:t>
          </a:r>
          <a:endParaRPr lang="es-EC" dirty="0"/>
        </a:p>
      </dgm:t>
    </dgm:pt>
    <dgm:pt modelId="{E2C9897B-6595-4A70-8B0C-08C25E1670F4}" type="parTrans" cxnId="{7C18AB0F-D5EA-473A-9E67-16EEEE214311}">
      <dgm:prSet/>
      <dgm:spPr/>
      <dgm:t>
        <a:bodyPr/>
        <a:lstStyle/>
        <a:p>
          <a:endParaRPr lang="es-EC"/>
        </a:p>
      </dgm:t>
    </dgm:pt>
    <dgm:pt modelId="{D7A69834-D90A-48BA-AEAC-D991EC1075BB}" type="sibTrans" cxnId="{7C18AB0F-D5EA-473A-9E67-16EEEE214311}">
      <dgm:prSet/>
      <dgm:spPr/>
      <dgm:t>
        <a:bodyPr/>
        <a:lstStyle/>
        <a:p>
          <a:endParaRPr lang="es-EC"/>
        </a:p>
      </dgm:t>
    </dgm:pt>
    <dgm:pt modelId="{AFC405C0-BB28-4C8C-9AED-C84E591B3D56}">
      <dgm:prSet phldrT="[Texto]"/>
      <dgm:spPr/>
      <dgm:t>
        <a:bodyPr/>
        <a:lstStyle/>
        <a:p>
          <a:r>
            <a:rPr lang="es-EC" dirty="0" smtClean="0"/>
            <a:t>EE.UU: $ 17 billones </a:t>
          </a:r>
        </a:p>
        <a:p>
          <a:r>
            <a:rPr lang="es-EC" dirty="0" smtClean="0"/>
            <a:t>Canadá: $1,55 billones</a:t>
          </a:r>
        </a:p>
        <a:p>
          <a:r>
            <a:rPr lang="es-EC" dirty="0" smtClean="0"/>
            <a:t>México: $1,14 billones</a:t>
          </a:r>
          <a:endParaRPr lang="es-EC" dirty="0"/>
        </a:p>
      </dgm:t>
    </dgm:pt>
    <dgm:pt modelId="{4E97CD4C-1DC7-43CA-864A-EFED5B3A3733}" type="parTrans" cxnId="{5F69D929-8426-4E47-ACE8-204741D774A0}">
      <dgm:prSet/>
      <dgm:spPr/>
      <dgm:t>
        <a:bodyPr/>
        <a:lstStyle/>
        <a:p>
          <a:endParaRPr lang="es-EC"/>
        </a:p>
      </dgm:t>
    </dgm:pt>
    <dgm:pt modelId="{7001FF8C-4FEC-4A55-B6D7-0719F62E60D2}" type="sibTrans" cxnId="{5F69D929-8426-4E47-ACE8-204741D774A0}">
      <dgm:prSet/>
      <dgm:spPr/>
      <dgm:t>
        <a:bodyPr/>
        <a:lstStyle/>
        <a:p>
          <a:endParaRPr lang="es-EC"/>
        </a:p>
      </dgm:t>
    </dgm:pt>
    <dgm:pt modelId="{237D9974-BC75-40DE-ABDA-D0870921ECE2}">
      <dgm:prSet phldrT="[Texto]"/>
      <dgm:spPr/>
      <dgm:t>
        <a:bodyPr/>
        <a:lstStyle/>
        <a:p>
          <a:r>
            <a:rPr lang="es-EC" dirty="0" smtClean="0"/>
            <a:t>Producción de bienes y servicios: 17 billones de dólares.</a:t>
          </a:r>
          <a:endParaRPr lang="es-EC" dirty="0"/>
        </a:p>
      </dgm:t>
    </dgm:pt>
    <dgm:pt modelId="{4C773548-0DD2-4EAF-83F7-074EE456B22F}" type="parTrans" cxnId="{AEF71853-899C-40ED-944B-35F005690B96}">
      <dgm:prSet/>
      <dgm:spPr/>
      <dgm:t>
        <a:bodyPr/>
        <a:lstStyle/>
        <a:p>
          <a:endParaRPr lang="es-EC"/>
        </a:p>
      </dgm:t>
    </dgm:pt>
    <dgm:pt modelId="{82381FDF-87B8-4EE0-95F8-47B73171C77A}" type="sibTrans" cxnId="{AEF71853-899C-40ED-944B-35F005690B96}">
      <dgm:prSet/>
      <dgm:spPr/>
      <dgm:t>
        <a:bodyPr/>
        <a:lstStyle/>
        <a:p>
          <a:endParaRPr lang="es-EC"/>
        </a:p>
      </dgm:t>
    </dgm:pt>
    <dgm:pt modelId="{84DC1443-5845-4CDD-B0FF-47F87D7F9FE0}">
      <dgm:prSet phldrT="[Texto]"/>
      <dgm:spPr/>
      <dgm:t>
        <a:bodyPr/>
        <a:lstStyle/>
        <a:p>
          <a:r>
            <a:rPr lang="es-EC" dirty="0" smtClean="0"/>
            <a:t>470 millones de habitantes</a:t>
          </a:r>
          <a:endParaRPr lang="es-EC" dirty="0"/>
        </a:p>
      </dgm:t>
    </dgm:pt>
    <dgm:pt modelId="{85CC55A1-D0AF-4B6D-BA6D-30FD06D0476C}" type="parTrans" cxnId="{60C73B75-1E5A-47CC-9A58-D6F2940F60BE}">
      <dgm:prSet/>
      <dgm:spPr/>
      <dgm:t>
        <a:bodyPr/>
        <a:lstStyle/>
        <a:p>
          <a:endParaRPr lang="es-EC"/>
        </a:p>
      </dgm:t>
    </dgm:pt>
    <dgm:pt modelId="{ECE90A00-A1E6-4C9F-BE86-1B4EFFB08E9E}" type="sibTrans" cxnId="{60C73B75-1E5A-47CC-9A58-D6F2940F60BE}">
      <dgm:prSet/>
      <dgm:spPr/>
      <dgm:t>
        <a:bodyPr/>
        <a:lstStyle/>
        <a:p>
          <a:endParaRPr lang="es-EC"/>
        </a:p>
      </dgm:t>
    </dgm:pt>
    <dgm:pt modelId="{1F004005-8452-45A3-86C4-38233E3CFB55}" type="pres">
      <dgm:prSet presAssocID="{BF01F041-B8C8-43B0-9C53-9AB254E7744B}" presName="arrowDiagram" presStyleCnt="0">
        <dgm:presLayoutVars>
          <dgm:chMax val="5"/>
          <dgm:dir/>
          <dgm:resizeHandles val="exact"/>
        </dgm:presLayoutVars>
      </dgm:prSet>
      <dgm:spPr/>
    </dgm:pt>
    <dgm:pt modelId="{EB70EDB7-5E29-4687-B0AB-8A7B7DF42D72}" type="pres">
      <dgm:prSet presAssocID="{BF01F041-B8C8-43B0-9C53-9AB254E7744B}" presName="arrow" presStyleLbl="bgShp" presStyleIdx="0" presStyleCnt="1"/>
      <dgm:spPr/>
    </dgm:pt>
    <dgm:pt modelId="{266A8F17-D4DA-4157-83CF-A3183A617A20}" type="pres">
      <dgm:prSet presAssocID="{BF01F041-B8C8-43B0-9C53-9AB254E7744B}" presName="arrowDiagram5" presStyleCnt="0"/>
      <dgm:spPr/>
    </dgm:pt>
    <dgm:pt modelId="{AA16B4CA-B2FB-4DE6-83CB-0895C75AC208}" type="pres">
      <dgm:prSet presAssocID="{1FCFE7AA-2F20-4FDB-A6C7-D5716A68CEDD}" presName="bullet5a" presStyleLbl="node1" presStyleIdx="0" presStyleCnt="5"/>
      <dgm:spPr>
        <a:solidFill>
          <a:schemeClr val="accent3"/>
        </a:solidFill>
      </dgm:spPr>
    </dgm:pt>
    <dgm:pt modelId="{9BB1D9D5-DDEE-47FB-B377-378BC75C401C}" type="pres">
      <dgm:prSet presAssocID="{1FCFE7AA-2F20-4FDB-A6C7-D5716A68CEDD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C41A1D-3310-414A-87A2-66FDEF8ECF67}" type="pres">
      <dgm:prSet presAssocID="{84DC1443-5845-4CDD-B0FF-47F87D7F9FE0}" presName="bullet5b" presStyleLbl="node1" presStyleIdx="1" presStyleCnt="5"/>
      <dgm:spPr>
        <a:solidFill>
          <a:schemeClr val="accent3"/>
        </a:solidFill>
      </dgm:spPr>
    </dgm:pt>
    <dgm:pt modelId="{2340D908-6B79-496D-9EEF-8F57FBDAA491}" type="pres">
      <dgm:prSet presAssocID="{84DC1443-5845-4CDD-B0FF-47F87D7F9FE0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1A1B2B-684F-49B2-8616-99869E365D56}" type="pres">
      <dgm:prSet presAssocID="{237D9974-BC75-40DE-ABDA-D0870921ECE2}" presName="bullet5c" presStyleLbl="node1" presStyleIdx="2" presStyleCnt="5"/>
      <dgm:spPr>
        <a:solidFill>
          <a:schemeClr val="accent3"/>
        </a:solidFill>
      </dgm:spPr>
    </dgm:pt>
    <dgm:pt modelId="{C7B1088E-7FB0-484C-A8D4-00F121F83185}" type="pres">
      <dgm:prSet presAssocID="{237D9974-BC75-40DE-ABDA-D0870921ECE2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5628E4-BEDB-4604-B75F-7C71F10E530E}" type="pres">
      <dgm:prSet presAssocID="{5A13DB99-C4AE-43AB-B07B-FEE7E79C90EB}" presName="bullet5d" presStyleLbl="node1" presStyleIdx="3" presStyleCnt="5"/>
      <dgm:spPr>
        <a:solidFill>
          <a:schemeClr val="accent3"/>
        </a:solidFill>
      </dgm:spPr>
    </dgm:pt>
    <dgm:pt modelId="{B251AD98-6079-425B-9DCB-440BB8938322}" type="pres">
      <dgm:prSet presAssocID="{5A13DB99-C4AE-43AB-B07B-FEE7E79C90EB}" presName="textBox5d" presStyleLbl="revTx" presStyleIdx="3" presStyleCnt="5" custLinFactNeighborX="442" custLinFactNeighborY="192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664944-46A6-4A47-94DD-95858B073019}" type="pres">
      <dgm:prSet presAssocID="{AFC405C0-BB28-4C8C-9AED-C84E591B3D56}" presName="bullet5e" presStyleLbl="node1" presStyleIdx="4" presStyleCnt="5"/>
      <dgm:spPr>
        <a:solidFill>
          <a:schemeClr val="accent3"/>
        </a:solidFill>
      </dgm:spPr>
    </dgm:pt>
    <dgm:pt modelId="{9D5F8765-6F61-4915-8C68-0A1F947AE028}" type="pres">
      <dgm:prSet presAssocID="{AFC405C0-BB28-4C8C-9AED-C84E591B3D56}" presName="textBox5e" presStyleLbl="revTx" presStyleIdx="4" presStyleCnt="5" custLinFactNeighborX="30656" custLinFactNeighborY="-234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BE9B57A-D308-4037-8076-2D13561CA5DE}" type="presOf" srcId="{BF01F041-B8C8-43B0-9C53-9AB254E7744B}" destId="{1F004005-8452-45A3-86C4-38233E3CFB55}" srcOrd="0" destOrd="0" presId="urn:microsoft.com/office/officeart/2005/8/layout/arrow2"/>
    <dgm:cxn modelId="{BC02A8FA-80A0-4333-8A60-27B5BA6294B2}" type="presOf" srcId="{1FCFE7AA-2F20-4FDB-A6C7-D5716A68CEDD}" destId="{9BB1D9D5-DDEE-47FB-B377-378BC75C401C}" srcOrd="0" destOrd="0" presId="urn:microsoft.com/office/officeart/2005/8/layout/arrow2"/>
    <dgm:cxn modelId="{6E883C79-A543-4DFE-8092-D56F3E7499FD}" srcId="{BF01F041-B8C8-43B0-9C53-9AB254E7744B}" destId="{1FCFE7AA-2F20-4FDB-A6C7-D5716A68CEDD}" srcOrd="0" destOrd="0" parTransId="{0FE5D555-B7C0-4629-BAF9-1BF42CCF5BF7}" sibTransId="{DB6182CA-DA2C-4C0F-A5D5-096DED26E00A}"/>
    <dgm:cxn modelId="{EE85672F-DEE5-49D9-9037-1FAFE3291B1C}" type="presOf" srcId="{84DC1443-5845-4CDD-B0FF-47F87D7F9FE0}" destId="{2340D908-6B79-496D-9EEF-8F57FBDAA491}" srcOrd="0" destOrd="0" presId="urn:microsoft.com/office/officeart/2005/8/layout/arrow2"/>
    <dgm:cxn modelId="{AEF71853-899C-40ED-944B-35F005690B96}" srcId="{BF01F041-B8C8-43B0-9C53-9AB254E7744B}" destId="{237D9974-BC75-40DE-ABDA-D0870921ECE2}" srcOrd="2" destOrd="0" parTransId="{4C773548-0DD2-4EAF-83F7-074EE456B22F}" sibTransId="{82381FDF-87B8-4EE0-95F8-47B73171C77A}"/>
    <dgm:cxn modelId="{7C18AB0F-D5EA-473A-9E67-16EEEE214311}" srcId="{BF01F041-B8C8-43B0-9C53-9AB254E7744B}" destId="{5A13DB99-C4AE-43AB-B07B-FEE7E79C90EB}" srcOrd="3" destOrd="0" parTransId="{E2C9897B-6595-4A70-8B0C-08C25E1670F4}" sibTransId="{D7A69834-D90A-48BA-AEAC-D991EC1075BB}"/>
    <dgm:cxn modelId="{A466250F-82F0-4BEF-9B10-C50BDA9D5A8C}" type="presOf" srcId="{AFC405C0-BB28-4C8C-9AED-C84E591B3D56}" destId="{9D5F8765-6F61-4915-8C68-0A1F947AE028}" srcOrd="0" destOrd="0" presId="urn:microsoft.com/office/officeart/2005/8/layout/arrow2"/>
    <dgm:cxn modelId="{2BA07D99-0EB6-44AD-8BC1-2EF05724DD35}" type="presOf" srcId="{5A13DB99-C4AE-43AB-B07B-FEE7E79C90EB}" destId="{B251AD98-6079-425B-9DCB-440BB8938322}" srcOrd="0" destOrd="0" presId="urn:microsoft.com/office/officeart/2005/8/layout/arrow2"/>
    <dgm:cxn modelId="{60C73B75-1E5A-47CC-9A58-D6F2940F60BE}" srcId="{BF01F041-B8C8-43B0-9C53-9AB254E7744B}" destId="{84DC1443-5845-4CDD-B0FF-47F87D7F9FE0}" srcOrd="1" destOrd="0" parTransId="{85CC55A1-D0AF-4B6D-BA6D-30FD06D0476C}" sibTransId="{ECE90A00-A1E6-4C9F-BE86-1B4EFFB08E9E}"/>
    <dgm:cxn modelId="{B4BB0C90-B1AF-42BC-BFE6-3333582FE507}" type="presOf" srcId="{237D9974-BC75-40DE-ABDA-D0870921ECE2}" destId="{C7B1088E-7FB0-484C-A8D4-00F121F83185}" srcOrd="0" destOrd="0" presId="urn:microsoft.com/office/officeart/2005/8/layout/arrow2"/>
    <dgm:cxn modelId="{5F69D929-8426-4E47-ACE8-204741D774A0}" srcId="{BF01F041-B8C8-43B0-9C53-9AB254E7744B}" destId="{AFC405C0-BB28-4C8C-9AED-C84E591B3D56}" srcOrd="4" destOrd="0" parTransId="{4E97CD4C-1DC7-43CA-864A-EFED5B3A3733}" sibTransId="{7001FF8C-4FEC-4A55-B6D7-0719F62E60D2}"/>
    <dgm:cxn modelId="{6C9B4B1C-6EBC-476C-A6AD-F54D11FE1780}" type="presParOf" srcId="{1F004005-8452-45A3-86C4-38233E3CFB55}" destId="{EB70EDB7-5E29-4687-B0AB-8A7B7DF42D72}" srcOrd="0" destOrd="0" presId="urn:microsoft.com/office/officeart/2005/8/layout/arrow2"/>
    <dgm:cxn modelId="{2E4834A6-5DE3-46AA-B001-39E64C4DFFC6}" type="presParOf" srcId="{1F004005-8452-45A3-86C4-38233E3CFB55}" destId="{266A8F17-D4DA-4157-83CF-A3183A617A20}" srcOrd="1" destOrd="0" presId="urn:microsoft.com/office/officeart/2005/8/layout/arrow2"/>
    <dgm:cxn modelId="{21B6CBBF-1B5E-4934-9499-B6D464AF17F6}" type="presParOf" srcId="{266A8F17-D4DA-4157-83CF-A3183A617A20}" destId="{AA16B4CA-B2FB-4DE6-83CB-0895C75AC208}" srcOrd="0" destOrd="0" presId="urn:microsoft.com/office/officeart/2005/8/layout/arrow2"/>
    <dgm:cxn modelId="{F6F08736-F073-4FCA-B3FE-7E7F96778607}" type="presParOf" srcId="{266A8F17-D4DA-4157-83CF-A3183A617A20}" destId="{9BB1D9D5-DDEE-47FB-B377-378BC75C401C}" srcOrd="1" destOrd="0" presId="urn:microsoft.com/office/officeart/2005/8/layout/arrow2"/>
    <dgm:cxn modelId="{E0FC54E2-1FB1-41D8-9570-8DB4AB7C79AB}" type="presParOf" srcId="{266A8F17-D4DA-4157-83CF-A3183A617A20}" destId="{67C41A1D-3310-414A-87A2-66FDEF8ECF67}" srcOrd="2" destOrd="0" presId="urn:microsoft.com/office/officeart/2005/8/layout/arrow2"/>
    <dgm:cxn modelId="{44ADA2D6-D215-40A3-BED6-B666A0684A6C}" type="presParOf" srcId="{266A8F17-D4DA-4157-83CF-A3183A617A20}" destId="{2340D908-6B79-496D-9EEF-8F57FBDAA491}" srcOrd="3" destOrd="0" presId="urn:microsoft.com/office/officeart/2005/8/layout/arrow2"/>
    <dgm:cxn modelId="{1CB8F19E-8808-487E-A44A-A41944A14DE7}" type="presParOf" srcId="{266A8F17-D4DA-4157-83CF-A3183A617A20}" destId="{221A1B2B-684F-49B2-8616-99869E365D56}" srcOrd="4" destOrd="0" presId="urn:microsoft.com/office/officeart/2005/8/layout/arrow2"/>
    <dgm:cxn modelId="{F155EA1A-FF6D-43A1-8152-5765B1B9900C}" type="presParOf" srcId="{266A8F17-D4DA-4157-83CF-A3183A617A20}" destId="{C7B1088E-7FB0-484C-A8D4-00F121F83185}" srcOrd="5" destOrd="0" presId="urn:microsoft.com/office/officeart/2005/8/layout/arrow2"/>
    <dgm:cxn modelId="{86E99BC0-4D7B-4D25-8B17-93268F67BFA7}" type="presParOf" srcId="{266A8F17-D4DA-4157-83CF-A3183A617A20}" destId="{535628E4-BEDB-4604-B75F-7C71F10E530E}" srcOrd="6" destOrd="0" presId="urn:microsoft.com/office/officeart/2005/8/layout/arrow2"/>
    <dgm:cxn modelId="{08009A32-18C3-4A64-917A-5E24AAE93DBA}" type="presParOf" srcId="{266A8F17-D4DA-4157-83CF-A3183A617A20}" destId="{B251AD98-6079-425B-9DCB-440BB8938322}" srcOrd="7" destOrd="0" presId="urn:microsoft.com/office/officeart/2005/8/layout/arrow2"/>
    <dgm:cxn modelId="{83B6FE6C-0773-4E22-9CE9-5FF9C5006A45}" type="presParOf" srcId="{266A8F17-D4DA-4157-83CF-A3183A617A20}" destId="{1B664944-46A6-4A47-94DD-95858B073019}" srcOrd="8" destOrd="0" presId="urn:microsoft.com/office/officeart/2005/8/layout/arrow2"/>
    <dgm:cxn modelId="{36AA610C-BEA0-4678-9BF0-9112E2C77E15}" type="presParOf" srcId="{266A8F17-D4DA-4157-83CF-A3183A617A20}" destId="{9D5F8765-6F61-4915-8C68-0A1F947AE028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DBBDCA-C2B7-4FAA-BEE5-318CFE8C204A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72307277-DF69-44D6-9D8E-91F6A3F433AA}">
      <dgm:prSet phldrT="[Texto]" custT="1"/>
      <dgm:spPr/>
      <dgm:t>
        <a:bodyPr/>
        <a:lstStyle/>
        <a:p>
          <a:r>
            <a:rPr lang="es-EC" sz="1400" dirty="0" smtClean="0"/>
            <a:t>Entra en vigencia el 26 de Mayo de 1969.</a:t>
          </a:r>
          <a:endParaRPr lang="es-EC" sz="1400" dirty="0"/>
        </a:p>
      </dgm:t>
    </dgm:pt>
    <dgm:pt modelId="{E5D2D8FE-1574-4BCF-ADB5-6061CAC6866F}" type="parTrans" cxnId="{5C772AF0-278D-4CEC-A58A-D5F783DB036A}">
      <dgm:prSet/>
      <dgm:spPr/>
      <dgm:t>
        <a:bodyPr/>
        <a:lstStyle/>
        <a:p>
          <a:endParaRPr lang="es-EC" sz="2400"/>
        </a:p>
      </dgm:t>
    </dgm:pt>
    <dgm:pt modelId="{48BC2957-DDAA-49F6-8189-4E0D9C064DE5}" type="sibTrans" cxnId="{5C772AF0-278D-4CEC-A58A-D5F783DB036A}">
      <dgm:prSet/>
      <dgm:spPr/>
      <dgm:t>
        <a:bodyPr/>
        <a:lstStyle/>
        <a:p>
          <a:endParaRPr lang="es-EC" sz="2400"/>
        </a:p>
      </dgm:t>
    </dgm:pt>
    <dgm:pt modelId="{55C683B7-B8F7-493D-98C8-C395A1DB1A9B}">
      <dgm:prSet phldrT="[Texto]" custT="1"/>
      <dgm:spPr/>
      <dgm:t>
        <a:bodyPr/>
        <a:lstStyle/>
        <a:p>
          <a:r>
            <a:rPr lang="es-EC" sz="1400" dirty="0" smtClean="0"/>
            <a:t>Conformada por 103 millones de habitantes.</a:t>
          </a:r>
          <a:endParaRPr lang="es-EC" sz="1400" dirty="0"/>
        </a:p>
      </dgm:t>
    </dgm:pt>
    <dgm:pt modelId="{58484756-D4B4-48AF-A36D-07C6E426B9DE}" type="parTrans" cxnId="{4FC9A36C-DC1D-4446-A1C0-559DAD2B4EA7}">
      <dgm:prSet/>
      <dgm:spPr/>
      <dgm:t>
        <a:bodyPr/>
        <a:lstStyle/>
        <a:p>
          <a:endParaRPr lang="es-EC" sz="2400"/>
        </a:p>
      </dgm:t>
    </dgm:pt>
    <dgm:pt modelId="{62C3B739-F871-407B-A5C9-EE9FE7520D90}" type="sibTrans" cxnId="{4FC9A36C-DC1D-4446-A1C0-559DAD2B4EA7}">
      <dgm:prSet/>
      <dgm:spPr/>
      <dgm:t>
        <a:bodyPr/>
        <a:lstStyle/>
        <a:p>
          <a:endParaRPr lang="es-EC" sz="2400"/>
        </a:p>
      </dgm:t>
    </dgm:pt>
    <dgm:pt modelId="{AFFFE5CE-2838-49D7-9569-21B977F0C78D}">
      <dgm:prSet phldrT="[Texto]" custT="1"/>
      <dgm:spPr/>
      <dgm:t>
        <a:bodyPr/>
        <a:lstStyle/>
        <a:p>
          <a:r>
            <a:rPr lang="es-EC" sz="1400" dirty="0" smtClean="0"/>
            <a:t>Principales socios comerciales: EE.UU, China  y la Unión Europea.</a:t>
          </a:r>
        </a:p>
      </dgm:t>
    </dgm:pt>
    <dgm:pt modelId="{EC294761-71B3-43F8-843B-496B939E30F8}" type="parTrans" cxnId="{206F6CCD-C7B8-4B1C-AB26-E3498D9CC916}">
      <dgm:prSet/>
      <dgm:spPr/>
      <dgm:t>
        <a:bodyPr/>
        <a:lstStyle/>
        <a:p>
          <a:endParaRPr lang="es-EC" sz="2400"/>
        </a:p>
      </dgm:t>
    </dgm:pt>
    <dgm:pt modelId="{E25A3526-E3EF-45EE-BDAB-A8354FAFE993}" type="sibTrans" cxnId="{206F6CCD-C7B8-4B1C-AB26-E3498D9CC916}">
      <dgm:prSet/>
      <dgm:spPr/>
      <dgm:t>
        <a:bodyPr/>
        <a:lstStyle/>
        <a:p>
          <a:endParaRPr lang="es-EC" sz="2400"/>
        </a:p>
      </dgm:t>
    </dgm:pt>
    <dgm:pt modelId="{E96BC7C1-779B-4931-8E58-06DC37B5B255}" type="pres">
      <dgm:prSet presAssocID="{E7DBBDCA-C2B7-4FAA-BEE5-318CFE8C204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7D101729-BA18-4C32-90B4-A1FC00C2E91C}" type="pres">
      <dgm:prSet presAssocID="{72307277-DF69-44D6-9D8E-91F6A3F433AA}" presName="Accent1" presStyleCnt="0"/>
      <dgm:spPr/>
    </dgm:pt>
    <dgm:pt modelId="{E83E74C4-EE1B-4AB7-9600-820DD59A8B92}" type="pres">
      <dgm:prSet presAssocID="{72307277-DF69-44D6-9D8E-91F6A3F433AA}" presName="Accent" presStyleLbl="node1" presStyleIdx="0" presStyleCnt="3"/>
      <dgm:spPr/>
    </dgm:pt>
    <dgm:pt modelId="{885B7D2B-5B26-47B1-8C01-8AEA7E80D933}" type="pres">
      <dgm:prSet presAssocID="{72307277-DF69-44D6-9D8E-91F6A3F433AA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D11D64-2EBB-495B-99E4-D8CB152B4E37}" type="pres">
      <dgm:prSet presAssocID="{55C683B7-B8F7-493D-98C8-C395A1DB1A9B}" presName="Accent2" presStyleCnt="0"/>
      <dgm:spPr/>
    </dgm:pt>
    <dgm:pt modelId="{516F1345-B56D-4144-AC11-551F9A64DB85}" type="pres">
      <dgm:prSet presAssocID="{55C683B7-B8F7-493D-98C8-C395A1DB1A9B}" presName="Accent" presStyleLbl="node1" presStyleIdx="1" presStyleCnt="3"/>
      <dgm:spPr/>
    </dgm:pt>
    <dgm:pt modelId="{3F9CAEC0-1B7B-4B7B-A0C6-A0F5FCF67BE4}" type="pres">
      <dgm:prSet presAssocID="{55C683B7-B8F7-493D-98C8-C395A1DB1A9B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5838E2-8F1D-414B-A6E3-9CC8C6367013}" type="pres">
      <dgm:prSet presAssocID="{AFFFE5CE-2838-49D7-9569-21B977F0C78D}" presName="Accent3" presStyleCnt="0"/>
      <dgm:spPr/>
    </dgm:pt>
    <dgm:pt modelId="{8B0935D7-88C3-4C2A-B36F-6E69AFE70F36}" type="pres">
      <dgm:prSet presAssocID="{AFFFE5CE-2838-49D7-9569-21B977F0C78D}" presName="Accent" presStyleLbl="node1" presStyleIdx="2" presStyleCnt="3"/>
      <dgm:spPr/>
    </dgm:pt>
    <dgm:pt modelId="{7AB4D898-1908-45D9-A60D-05B3C051DE0D}" type="pres">
      <dgm:prSet presAssocID="{AFFFE5CE-2838-49D7-9569-21B977F0C78D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42357E7-6973-4B65-B8C3-DB2F85C2FB48}" type="presOf" srcId="{55C683B7-B8F7-493D-98C8-C395A1DB1A9B}" destId="{3F9CAEC0-1B7B-4B7B-A0C6-A0F5FCF67BE4}" srcOrd="0" destOrd="0" presId="urn:microsoft.com/office/officeart/2009/layout/CircleArrowProcess"/>
    <dgm:cxn modelId="{206F6CCD-C7B8-4B1C-AB26-E3498D9CC916}" srcId="{E7DBBDCA-C2B7-4FAA-BEE5-318CFE8C204A}" destId="{AFFFE5CE-2838-49D7-9569-21B977F0C78D}" srcOrd="2" destOrd="0" parTransId="{EC294761-71B3-43F8-843B-496B939E30F8}" sibTransId="{E25A3526-E3EF-45EE-BDAB-A8354FAFE993}"/>
    <dgm:cxn modelId="{5C772AF0-278D-4CEC-A58A-D5F783DB036A}" srcId="{E7DBBDCA-C2B7-4FAA-BEE5-318CFE8C204A}" destId="{72307277-DF69-44D6-9D8E-91F6A3F433AA}" srcOrd="0" destOrd="0" parTransId="{E5D2D8FE-1574-4BCF-ADB5-6061CAC6866F}" sibTransId="{48BC2957-DDAA-49F6-8189-4E0D9C064DE5}"/>
    <dgm:cxn modelId="{A9068099-29EA-4C0D-80E0-15466617F430}" type="presOf" srcId="{AFFFE5CE-2838-49D7-9569-21B977F0C78D}" destId="{7AB4D898-1908-45D9-A60D-05B3C051DE0D}" srcOrd="0" destOrd="0" presId="urn:microsoft.com/office/officeart/2009/layout/CircleArrowProcess"/>
    <dgm:cxn modelId="{59A541B1-8FC0-4B03-B04D-01C196323A2C}" type="presOf" srcId="{E7DBBDCA-C2B7-4FAA-BEE5-318CFE8C204A}" destId="{E96BC7C1-779B-4931-8E58-06DC37B5B255}" srcOrd="0" destOrd="0" presId="urn:microsoft.com/office/officeart/2009/layout/CircleArrowProcess"/>
    <dgm:cxn modelId="{4FC9A36C-DC1D-4446-A1C0-559DAD2B4EA7}" srcId="{E7DBBDCA-C2B7-4FAA-BEE5-318CFE8C204A}" destId="{55C683B7-B8F7-493D-98C8-C395A1DB1A9B}" srcOrd="1" destOrd="0" parTransId="{58484756-D4B4-48AF-A36D-07C6E426B9DE}" sibTransId="{62C3B739-F871-407B-A5C9-EE9FE7520D90}"/>
    <dgm:cxn modelId="{CAEDAC14-5187-451A-AEAA-E042883B7358}" type="presOf" srcId="{72307277-DF69-44D6-9D8E-91F6A3F433AA}" destId="{885B7D2B-5B26-47B1-8C01-8AEA7E80D933}" srcOrd="0" destOrd="0" presId="urn:microsoft.com/office/officeart/2009/layout/CircleArrowProcess"/>
    <dgm:cxn modelId="{A0FBC16A-5B6E-4F13-812C-2C3EE7424CEF}" type="presParOf" srcId="{E96BC7C1-779B-4931-8E58-06DC37B5B255}" destId="{7D101729-BA18-4C32-90B4-A1FC00C2E91C}" srcOrd="0" destOrd="0" presId="urn:microsoft.com/office/officeart/2009/layout/CircleArrowProcess"/>
    <dgm:cxn modelId="{7F9BDF67-E1C8-4F6D-873A-93069218031D}" type="presParOf" srcId="{7D101729-BA18-4C32-90B4-A1FC00C2E91C}" destId="{E83E74C4-EE1B-4AB7-9600-820DD59A8B92}" srcOrd="0" destOrd="0" presId="urn:microsoft.com/office/officeart/2009/layout/CircleArrowProcess"/>
    <dgm:cxn modelId="{BA26B4A5-A3EF-4F28-9105-DEE0721CE63F}" type="presParOf" srcId="{E96BC7C1-779B-4931-8E58-06DC37B5B255}" destId="{885B7D2B-5B26-47B1-8C01-8AEA7E80D933}" srcOrd="1" destOrd="0" presId="urn:microsoft.com/office/officeart/2009/layout/CircleArrowProcess"/>
    <dgm:cxn modelId="{FB0AE180-B3C6-408D-89E2-1E9735D128CD}" type="presParOf" srcId="{E96BC7C1-779B-4931-8E58-06DC37B5B255}" destId="{DAD11D64-2EBB-495B-99E4-D8CB152B4E37}" srcOrd="2" destOrd="0" presId="urn:microsoft.com/office/officeart/2009/layout/CircleArrowProcess"/>
    <dgm:cxn modelId="{5D5DA4C9-2E4C-4241-AB96-2AF8254C50FF}" type="presParOf" srcId="{DAD11D64-2EBB-495B-99E4-D8CB152B4E37}" destId="{516F1345-B56D-4144-AC11-551F9A64DB85}" srcOrd="0" destOrd="0" presId="urn:microsoft.com/office/officeart/2009/layout/CircleArrowProcess"/>
    <dgm:cxn modelId="{55CA00DC-28D3-43A1-8B06-E142FD31092A}" type="presParOf" srcId="{E96BC7C1-779B-4931-8E58-06DC37B5B255}" destId="{3F9CAEC0-1B7B-4B7B-A0C6-A0F5FCF67BE4}" srcOrd="3" destOrd="0" presId="urn:microsoft.com/office/officeart/2009/layout/CircleArrowProcess"/>
    <dgm:cxn modelId="{7A7CCFA3-0180-40AC-9387-1F99E01C7737}" type="presParOf" srcId="{E96BC7C1-779B-4931-8E58-06DC37B5B255}" destId="{D05838E2-8F1D-414B-A6E3-9CC8C6367013}" srcOrd="4" destOrd="0" presId="urn:microsoft.com/office/officeart/2009/layout/CircleArrowProcess"/>
    <dgm:cxn modelId="{4FF206F9-04D3-41A4-8745-87A90FD0ACFC}" type="presParOf" srcId="{D05838E2-8F1D-414B-A6E3-9CC8C6367013}" destId="{8B0935D7-88C3-4C2A-B36F-6E69AFE70F36}" srcOrd="0" destOrd="0" presId="urn:microsoft.com/office/officeart/2009/layout/CircleArrowProcess"/>
    <dgm:cxn modelId="{6CFFDCE8-B65F-43BE-8482-79A61FB2F7F7}" type="presParOf" srcId="{E96BC7C1-779B-4931-8E58-06DC37B5B255}" destId="{7AB4D898-1908-45D9-A60D-05B3C051DE0D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74BC51-C5D7-4D75-9D1B-178FA1C5BC93}" type="doc">
      <dgm:prSet loTypeId="urn:microsoft.com/office/officeart/2008/layout/HexagonCluster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7566975A-25D9-4E75-9825-0C3765DD94B2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Beneficios</a:t>
          </a:r>
          <a:endParaRPr lang="es-EC" sz="2000" dirty="0">
            <a:solidFill>
              <a:schemeClr val="tx1"/>
            </a:solidFill>
          </a:endParaRPr>
        </a:p>
      </dgm:t>
    </dgm:pt>
    <dgm:pt modelId="{7E11B885-4FD4-43E0-BCEE-E86537B1EBD4}" type="parTrans" cxnId="{DDB04934-E6E8-4EB6-BA08-3DA83AB81E1C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876FF4BB-8F6F-4DC2-9BAE-F5C4A2499AAF}" type="sibTrans" cxnId="{DDB04934-E6E8-4EB6-BA08-3DA83AB81E1C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22DED6A6-8A10-40FF-A15F-2145610167D5}">
      <dgm:prSet phldrT="[Texto]" custT="1"/>
      <dgm:spPr/>
      <dgm:t>
        <a:bodyPr/>
        <a:lstStyle/>
        <a:p>
          <a:r>
            <a:rPr lang="es-EC" sz="1100" dirty="0" smtClean="0">
              <a:solidFill>
                <a:schemeClr val="tx1"/>
              </a:solidFill>
            </a:rPr>
            <a:t>Barreras de Comercialización</a:t>
          </a:r>
          <a:endParaRPr lang="es-EC" sz="1100" dirty="0">
            <a:solidFill>
              <a:schemeClr val="tx1"/>
            </a:solidFill>
          </a:endParaRPr>
        </a:p>
      </dgm:t>
    </dgm:pt>
    <dgm:pt modelId="{424B0666-0C12-428D-984D-82B9DC74C42B}" type="parTrans" cxnId="{107EC715-A8C2-4B72-AA03-75A13BE73B1F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E0F8B062-0B6B-449F-8451-059074D6D5B8}" type="sibTrans" cxnId="{107EC715-A8C2-4B72-AA03-75A13BE73B1F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5B0271A9-C828-447C-9559-BFE7999AF15B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Descripción del producto</a:t>
          </a:r>
          <a:endParaRPr lang="es-EC" sz="1600" dirty="0">
            <a:solidFill>
              <a:schemeClr val="tx1"/>
            </a:solidFill>
          </a:endParaRPr>
        </a:p>
      </dgm:t>
    </dgm:pt>
    <dgm:pt modelId="{CDC78595-17DB-4AC1-9899-AC41A0B872F4}" type="parTrans" cxnId="{00C8B4CE-6595-4CE7-B48D-C0D96E0EBDE3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86424814-2988-4C9B-840D-0E14ABB2AD8D}" type="sibTrans" cxnId="{00C8B4CE-6595-4CE7-B48D-C0D96E0EBDE3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81F2089D-74F1-42BB-9026-F5A88B179CD3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Formas de consumo del producto</a:t>
          </a:r>
          <a:endParaRPr lang="es-EC" sz="1800" dirty="0">
            <a:solidFill>
              <a:schemeClr val="tx1"/>
            </a:solidFill>
          </a:endParaRPr>
        </a:p>
      </dgm:t>
    </dgm:pt>
    <dgm:pt modelId="{0E4703B5-7945-40A4-8F66-E7FD847E15A2}" type="parTrans" cxnId="{F62CE78D-0F8A-4D04-8B1C-76990FCD72E5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DBC06BAF-0FFD-4272-907A-F91B20B8C52B}" type="sibTrans" cxnId="{F62CE78D-0F8A-4D04-8B1C-76990FCD72E5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6A40BA00-6E3B-4C21-B847-B9D5788EFF37}" type="pres">
      <dgm:prSet presAssocID="{9474BC51-C5D7-4D75-9D1B-178FA1C5BC93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ES"/>
        </a:p>
      </dgm:t>
    </dgm:pt>
    <dgm:pt modelId="{ECE897E4-9C9C-4C9E-ADE2-263E93308C8B}" type="pres">
      <dgm:prSet presAssocID="{7566975A-25D9-4E75-9825-0C3765DD94B2}" presName="text1" presStyleCnt="0"/>
      <dgm:spPr/>
    </dgm:pt>
    <dgm:pt modelId="{B047EB4D-FFAA-4219-8F8E-D678EE866000}" type="pres">
      <dgm:prSet presAssocID="{7566975A-25D9-4E75-9825-0C3765DD94B2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9075F0-E8FE-4219-9572-8D40CE706D44}" type="pres">
      <dgm:prSet presAssocID="{7566975A-25D9-4E75-9825-0C3765DD94B2}" presName="textaccent1" presStyleCnt="0"/>
      <dgm:spPr/>
    </dgm:pt>
    <dgm:pt modelId="{B8AEA794-B7B3-437F-9CBE-37F571B117E5}" type="pres">
      <dgm:prSet presAssocID="{7566975A-25D9-4E75-9825-0C3765DD94B2}" presName="accentRepeatNode" presStyleLbl="solidAlignAcc1" presStyleIdx="0" presStyleCnt="8"/>
      <dgm:spPr/>
    </dgm:pt>
    <dgm:pt modelId="{BDE68AA2-18B6-44E2-982F-378E4490EF85}" type="pres">
      <dgm:prSet presAssocID="{876FF4BB-8F6F-4DC2-9BAE-F5C4A2499AAF}" presName="image1" presStyleCnt="0"/>
      <dgm:spPr/>
    </dgm:pt>
    <dgm:pt modelId="{89E3E10F-B8D7-4897-8F1E-2A41A4D5EF5F}" type="pres">
      <dgm:prSet presAssocID="{876FF4BB-8F6F-4DC2-9BAE-F5C4A2499AAF}" presName="imageRepeatNode" presStyleLbl="alignAcc1" presStyleIdx="0" presStyleCnt="4"/>
      <dgm:spPr/>
      <dgm:t>
        <a:bodyPr/>
        <a:lstStyle/>
        <a:p>
          <a:endParaRPr lang="es-ES"/>
        </a:p>
      </dgm:t>
    </dgm:pt>
    <dgm:pt modelId="{80934725-495C-4431-B6EF-A3736F05D5D2}" type="pres">
      <dgm:prSet presAssocID="{876FF4BB-8F6F-4DC2-9BAE-F5C4A2499AAF}" presName="imageaccent1" presStyleCnt="0"/>
      <dgm:spPr/>
    </dgm:pt>
    <dgm:pt modelId="{E6C8D7C3-3B18-4BD7-A2EF-25A7BCEB86D8}" type="pres">
      <dgm:prSet presAssocID="{876FF4BB-8F6F-4DC2-9BAE-F5C4A2499AAF}" presName="accentRepeatNode" presStyleLbl="solidAlignAcc1" presStyleIdx="1" presStyleCnt="8"/>
      <dgm:spPr/>
    </dgm:pt>
    <dgm:pt modelId="{1731A373-17D1-4C1A-963A-CB293CA3BE0B}" type="pres">
      <dgm:prSet presAssocID="{22DED6A6-8A10-40FF-A15F-2145610167D5}" presName="text2" presStyleCnt="0"/>
      <dgm:spPr/>
    </dgm:pt>
    <dgm:pt modelId="{65B164DB-1F96-41F6-971B-F76CF42893DA}" type="pres">
      <dgm:prSet presAssocID="{22DED6A6-8A10-40FF-A15F-2145610167D5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631C6E-AFC2-46AD-A5EA-72F17042821F}" type="pres">
      <dgm:prSet presAssocID="{22DED6A6-8A10-40FF-A15F-2145610167D5}" presName="textaccent2" presStyleCnt="0"/>
      <dgm:spPr/>
    </dgm:pt>
    <dgm:pt modelId="{F644D3C6-0D29-4C41-9C67-169BE141A4F4}" type="pres">
      <dgm:prSet presAssocID="{22DED6A6-8A10-40FF-A15F-2145610167D5}" presName="accentRepeatNode" presStyleLbl="solidAlignAcc1" presStyleIdx="2" presStyleCnt="8"/>
      <dgm:spPr/>
    </dgm:pt>
    <dgm:pt modelId="{04F13710-EC73-44D3-8FDA-674EBB402314}" type="pres">
      <dgm:prSet presAssocID="{E0F8B062-0B6B-449F-8451-059074D6D5B8}" presName="image2" presStyleCnt="0"/>
      <dgm:spPr/>
    </dgm:pt>
    <dgm:pt modelId="{B5CE2C91-87ED-4EF4-9DD2-F6FDFDBEECF9}" type="pres">
      <dgm:prSet presAssocID="{E0F8B062-0B6B-449F-8451-059074D6D5B8}" presName="imageRepeatNode" presStyleLbl="alignAcc1" presStyleIdx="1" presStyleCnt="4"/>
      <dgm:spPr/>
      <dgm:t>
        <a:bodyPr/>
        <a:lstStyle/>
        <a:p>
          <a:endParaRPr lang="es-ES"/>
        </a:p>
      </dgm:t>
    </dgm:pt>
    <dgm:pt modelId="{7853E679-5054-42F1-B047-551262C6FF91}" type="pres">
      <dgm:prSet presAssocID="{E0F8B062-0B6B-449F-8451-059074D6D5B8}" presName="imageaccent2" presStyleCnt="0"/>
      <dgm:spPr/>
    </dgm:pt>
    <dgm:pt modelId="{9D9D2C12-6AA6-483B-B622-95AB4BB30DF5}" type="pres">
      <dgm:prSet presAssocID="{E0F8B062-0B6B-449F-8451-059074D6D5B8}" presName="accentRepeatNode" presStyleLbl="solidAlignAcc1" presStyleIdx="3" presStyleCnt="8"/>
      <dgm:spPr/>
    </dgm:pt>
    <dgm:pt modelId="{2D739EEC-F3D0-4DFC-B1F2-7360583D8483}" type="pres">
      <dgm:prSet presAssocID="{5B0271A9-C828-447C-9559-BFE7999AF15B}" presName="text3" presStyleCnt="0"/>
      <dgm:spPr/>
    </dgm:pt>
    <dgm:pt modelId="{5190E2EE-8DF3-404E-9D8C-40A47D949E28}" type="pres">
      <dgm:prSet presAssocID="{5B0271A9-C828-447C-9559-BFE7999AF15B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4B7F04-79AD-4BB3-A3B0-CF70BB2C2C07}" type="pres">
      <dgm:prSet presAssocID="{5B0271A9-C828-447C-9559-BFE7999AF15B}" presName="textaccent3" presStyleCnt="0"/>
      <dgm:spPr/>
    </dgm:pt>
    <dgm:pt modelId="{C92622A2-04EF-4B15-93D8-4391CA5DFD28}" type="pres">
      <dgm:prSet presAssocID="{5B0271A9-C828-447C-9559-BFE7999AF15B}" presName="accentRepeatNode" presStyleLbl="solidAlignAcc1" presStyleIdx="4" presStyleCnt="8"/>
      <dgm:spPr/>
    </dgm:pt>
    <dgm:pt modelId="{84F3E296-C9CA-4BD7-A140-2F1FF4E98AA9}" type="pres">
      <dgm:prSet presAssocID="{86424814-2988-4C9B-840D-0E14ABB2AD8D}" presName="image3" presStyleCnt="0"/>
      <dgm:spPr/>
    </dgm:pt>
    <dgm:pt modelId="{9DA8BE8D-E27D-447B-998A-E1AF269E9799}" type="pres">
      <dgm:prSet presAssocID="{86424814-2988-4C9B-840D-0E14ABB2AD8D}" presName="imageRepeatNode" presStyleLbl="alignAcc1" presStyleIdx="2" presStyleCnt="4"/>
      <dgm:spPr/>
      <dgm:t>
        <a:bodyPr/>
        <a:lstStyle/>
        <a:p>
          <a:endParaRPr lang="es-ES"/>
        </a:p>
      </dgm:t>
    </dgm:pt>
    <dgm:pt modelId="{A6AFA39C-D802-4663-8C73-D95CBCE87850}" type="pres">
      <dgm:prSet presAssocID="{86424814-2988-4C9B-840D-0E14ABB2AD8D}" presName="imageaccent3" presStyleCnt="0"/>
      <dgm:spPr/>
    </dgm:pt>
    <dgm:pt modelId="{498E4495-E75B-4028-A29C-C2696B20FD0C}" type="pres">
      <dgm:prSet presAssocID="{86424814-2988-4C9B-840D-0E14ABB2AD8D}" presName="accentRepeatNode" presStyleLbl="solidAlignAcc1" presStyleIdx="5" presStyleCnt="8"/>
      <dgm:spPr/>
    </dgm:pt>
    <dgm:pt modelId="{5A6C8E5E-258D-4C2B-80F9-90976FBC7D2B}" type="pres">
      <dgm:prSet presAssocID="{81F2089D-74F1-42BB-9026-F5A88B179CD3}" presName="text4" presStyleCnt="0"/>
      <dgm:spPr/>
    </dgm:pt>
    <dgm:pt modelId="{6C392B5F-4189-4BF1-B35E-498BAA55F068}" type="pres">
      <dgm:prSet presAssocID="{81F2089D-74F1-42BB-9026-F5A88B179CD3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C49FC3-6A42-431A-AFA1-17EFF9E45C68}" type="pres">
      <dgm:prSet presAssocID="{81F2089D-74F1-42BB-9026-F5A88B179CD3}" presName="textaccent4" presStyleCnt="0"/>
      <dgm:spPr/>
    </dgm:pt>
    <dgm:pt modelId="{12871323-3624-43F5-BB82-F6A10CC89824}" type="pres">
      <dgm:prSet presAssocID="{81F2089D-74F1-42BB-9026-F5A88B179CD3}" presName="accentRepeatNode" presStyleLbl="solidAlignAcc1" presStyleIdx="6" presStyleCnt="8"/>
      <dgm:spPr/>
    </dgm:pt>
    <dgm:pt modelId="{EE1139A7-89FE-407E-B901-CC9493CEF55B}" type="pres">
      <dgm:prSet presAssocID="{DBC06BAF-0FFD-4272-907A-F91B20B8C52B}" presName="image4" presStyleCnt="0"/>
      <dgm:spPr/>
    </dgm:pt>
    <dgm:pt modelId="{32C01907-02F8-4EEA-9714-527DA23881E9}" type="pres">
      <dgm:prSet presAssocID="{DBC06BAF-0FFD-4272-907A-F91B20B8C52B}" presName="imageRepeatNode" presStyleLbl="alignAcc1" presStyleIdx="3" presStyleCnt="4"/>
      <dgm:spPr/>
      <dgm:t>
        <a:bodyPr/>
        <a:lstStyle/>
        <a:p>
          <a:endParaRPr lang="es-ES"/>
        </a:p>
      </dgm:t>
    </dgm:pt>
    <dgm:pt modelId="{F58E94D3-CF6D-4699-A934-EA606F71FB76}" type="pres">
      <dgm:prSet presAssocID="{DBC06BAF-0FFD-4272-907A-F91B20B8C52B}" presName="imageaccent4" presStyleCnt="0"/>
      <dgm:spPr/>
    </dgm:pt>
    <dgm:pt modelId="{D872BA2E-D293-4C55-9F12-B67C0CA86A3F}" type="pres">
      <dgm:prSet presAssocID="{DBC06BAF-0FFD-4272-907A-F91B20B8C52B}" presName="accentRepeatNode" presStyleLbl="solidAlignAcc1" presStyleIdx="7" presStyleCnt="8"/>
      <dgm:spPr/>
    </dgm:pt>
  </dgm:ptLst>
  <dgm:cxnLst>
    <dgm:cxn modelId="{D1318516-4F84-4784-8D96-F36F7C3324EF}" type="presOf" srcId="{E0F8B062-0B6B-449F-8451-059074D6D5B8}" destId="{B5CE2C91-87ED-4EF4-9DD2-F6FDFDBEECF9}" srcOrd="0" destOrd="0" presId="urn:microsoft.com/office/officeart/2008/layout/HexagonCluster"/>
    <dgm:cxn modelId="{00C8B4CE-6595-4CE7-B48D-C0D96E0EBDE3}" srcId="{9474BC51-C5D7-4D75-9D1B-178FA1C5BC93}" destId="{5B0271A9-C828-447C-9559-BFE7999AF15B}" srcOrd="2" destOrd="0" parTransId="{CDC78595-17DB-4AC1-9899-AC41A0B872F4}" sibTransId="{86424814-2988-4C9B-840D-0E14ABB2AD8D}"/>
    <dgm:cxn modelId="{DDB04934-E6E8-4EB6-BA08-3DA83AB81E1C}" srcId="{9474BC51-C5D7-4D75-9D1B-178FA1C5BC93}" destId="{7566975A-25D9-4E75-9825-0C3765DD94B2}" srcOrd="0" destOrd="0" parTransId="{7E11B885-4FD4-43E0-BCEE-E86537B1EBD4}" sibTransId="{876FF4BB-8F6F-4DC2-9BAE-F5C4A2499AAF}"/>
    <dgm:cxn modelId="{F4B38082-17C5-422C-84D1-F1CC6AB046F8}" type="presOf" srcId="{5B0271A9-C828-447C-9559-BFE7999AF15B}" destId="{5190E2EE-8DF3-404E-9D8C-40A47D949E28}" srcOrd="0" destOrd="0" presId="urn:microsoft.com/office/officeart/2008/layout/HexagonCluster"/>
    <dgm:cxn modelId="{1C237BAE-1F74-4C68-A38E-812E72B67CBA}" type="presOf" srcId="{DBC06BAF-0FFD-4272-907A-F91B20B8C52B}" destId="{32C01907-02F8-4EEA-9714-527DA23881E9}" srcOrd="0" destOrd="0" presId="urn:microsoft.com/office/officeart/2008/layout/HexagonCluster"/>
    <dgm:cxn modelId="{4861B30A-743B-4616-98D2-B44A9FCE7EB3}" type="presOf" srcId="{86424814-2988-4C9B-840D-0E14ABB2AD8D}" destId="{9DA8BE8D-E27D-447B-998A-E1AF269E9799}" srcOrd="0" destOrd="0" presId="urn:microsoft.com/office/officeart/2008/layout/HexagonCluster"/>
    <dgm:cxn modelId="{EBC505E1-75DD-44F7-AE47-625A59C4D7A2}" type="presOf" srcId="{81F2089D-74F1-42BB-9026-F5A88B179CD3}" destId="{6C392B5F-4189-4BF1-B35E-498BAA55F068}" srcOrd="0" destOrd="0" presId="urn:microsoft.com/office/officeart/2008/layout/HexagonCluster"/>
    <dgm:cxn modelId="{71C79CE9-B122-4BDA-84D7-79D199641BA0}" type="presOf" srcId="{876FF4BB-8F6F-4DC2-9BAE-F5C4A2499AAF}" destId="{89E3E10F-B8D7-4897-8F1E-2A41A4D5EF5F}" srcOrd="0" destOrd="0" presId="urn:microsoft.com/office/officeart/2008/layout/HexagonCluster"/>
    <dgm:cxn modelId="{B0EC199B-0ED8-4B06-BFBC-500F49752E17}" type="presOf" srcId="{7566975A-25D9-4E75-9825-0C3765DD94B2}" destId="{B047EB4D-FFAA-4219-8F8E-D678EE866000}" srcOrd="0" destOrd="0" presId="urn:microsoft.com/office/officeart/2008/layout/HexagonCluster"/>
    <dgm:cxn modelId="{CEB01A53-E9F9-4813-9CD1-8CEC51933AA1}" type="presOf" srcId="{22DED6A6-8A10-40FF-A15F-2145610167D5}" destId="{65B164DB-1F96-41F6-971B-F76CF42893DA}" srcOrd="0" destOrd="0" presId="urn:microsoft.com/office/officeart/2008/layout/HexagonCluster"/>
    <dgm:cxn modelId="{2582FB36-E8D0-4976-A0C5-3E2880654F75}" type="presOf" srcId="{9474BC51-C5D7-4D75-9D1B-178FA1C5BC93}" destId="{6A40BA00-6E3B-4C21-B847-B9D5788EFF37}" srcOrd="0" destOrd="0" presId="urn:microsoft.com/office/officeart/2008/layout/HexagonCluster"/>
    <dgm:cxn modelId="{F62CE78D-0F8A-4D04-8B1C-76990FCD72E5}" srcId="{9474BC51-C5D7-4D75-9D1B-178FA1C5BC93}" destId="{81F2089D-74F1-42BB-9026-F5A88B179CD3}" srcOrd="3" destOrd="0" parTransId="{0E4703B5-7945-40A4-8F66-E7FD847E15A2}" sibTransId="{DBC06BAF-0FFD-4272-907A-F91B20B8C52B}"/>
    <dgm:cxn modelId="{107EC715-A8C2-4B72-AA03-75A13BE73B1F}" srcId="{9474BC51-C5D7-4D75-9D1B-178FA1C5BC93}" destId="{22DED6A6-8A10-40FF-A15F-2145610167D5}" srcOrd="1" destOrd="0" parTransId="{424B0666-0C12-428D-984D-82B9DC74C42B}" sibTransId="{E0F8B062-0B6B-449F-8451-059074D6D5B8}"/>
    <dgm:cxn modelId="{44438DF3-43FD-428B-93C5-C8BC890714A9}" type="presParOf" srcId="{6A40BA00-6E3B-4C21-B847-B9D5788EFF37}" destId="{ECE897E4-9C9C-4C9E-ADE2-263E93308C8B}" srcOrd="0" destOrd="0" presId="urn:microsoft.com/office/officeart/2008/layout/HexagonCluster"/>
    <dgm:cxn modelId="{C18C34D9-1B39-4BA6-B5AB-4E0296E707C0}" type="presParOf" srcId="{ECE897E4-9C9C-4C9E-ADE2-263E93308C8B}" destId="{B047EB4D-FFAA-4219-8F8E-D678EE866000}" srcOrd="0" destOrd="0" presId="urn:microsoft.com/office/officeart/2008/layout/HexagonCluster"/>
    <dgm:cxn modelId="{1F5167DE-6C8E-4A4A-B328-35B642FD49F0}" type="presParOf" srcId="{6A40BA00-6E3B-4C21-B847-B9D5788EFF37}" destId="{619075F0-E8FE-4219-9572-8D40CE706D44}" srcOrd="1" destOrd="0" presId="urn:microsoft.com/office/officeart/2008/layout/HexagonCluster"/>
    <dgm:cxn modelId="{C4B80827-9B45-4844-91E9-FE916FD11E0E}" type="presParOf" srcId="{619075F0-E8FE-4219-9572-8D40CE706D44}" destId="{B8AEA794-B7B3-437F-9CBE-37F571B117E5}" srcOrd="0" destOrd="0" presId="urn:microsoft.com/office/officeart/2008/layout/HexagonCluster"/>
    <dgm:cxn modelId="{6C2E0E51-3D6C-44EB-8EF3-0BAEC02EA718}" type="presParOf" srcId="{6A40BA00-6E3B-4C21-B847-B9D5788EFF37}" destId="{BDE68AA2-18B6-44E2-982F-378E4490EF85}" srcOrd="2" destOrd="0" presId="urn:microsoft.com/office/officeart/2008/layout/HexagonCluster"/>
    <dgm:cxn modelId="{A288D127-9243-472B-B9FD-54CF4BAFF268}" type="presParOf" srcId="{BDE68AA2-18B6-44E2-982F-378E4490EF85}" destId="{89E3E10F-B8D7-4897-8F1E-2A41A4D5EF5F}" srcOrd="0" destOrd="0" presId="urn:microsoft.com/office/officeart/2008/layout/HexagonCluster"/>
    <dgm:cxn modelId="{241841E7-7BE4-4E3D-898A-F12DA571303D}" type="presParOf" srcId="{6A40BA00-6E3B-4C21-B847-B9D5788EFF37}" destId="{80934725-495C-4431-B6EF-A3736F05D5D2}" srcOrd="3" destOrd="0" presId="urn:microsoft.com/office/officeart/2008/layout/HexagonCluster"/>
    <dgm:cxn modelId="{BC40267E-EA4E-4CE6-871F-21AF1C50D597}" type="presParOf" srcId="{80934725-495C-4431-B6EF-A3736F05D5D2}" destId="{E6C8D7C3-3B18-4BD7-A2EF-25A7BCEB86D8}" srcOrd="0" destOrd="0" presId="urn:microsoft.com/office/officeart/2008/layout/HexagonCluster"/>
    <dgm:cxn modelId="{6DCE82DE-8215-4B93-B855-29CBE359549B}" type="presParOf" srcId="{6A40BA00-6E3B-4C21-B847-B9D5788EFF37}" destId="{1731A373-17D1-4C1A-963A-CB293CA3BE0B}" srcOrd="4" destOrd="0" presId="urn:microsoft.com/office/officeart/2008/layout/HexagonCluster"/>
    <dgm:cxn modelId="{0490540D-B955-4C59-958B-7492FAD0D345}" type="presParOf" srcId="{1731A373-17D1-4C1A-963A-CB293CA3BE0B}" destId="{65B164DB-1F96-41F6-971B-F76CF42893DA}" srcOrd="0" destOrd="0" presId="urn:microsoft.com/office/officeart/2008/layout/HexagonCluster"/>
    <dgm:cxn modelId="{F34DD4D1-7C41-481D-A4A3-48F75F4BEAC5}" type="presParOf" srcId="{6A40BA00-6E3B-4C21-B847-B9D5788EFF37}" destId="{F7631C6E-AFC2-46AD-A5EA-72F17042821F}" srcOrd="5" destOrd="0" presId="urn:microsoft.com/office/officeart/2008/layout/HexagonCluster"/>
    <dgm:cxn modelId="{E8A9D6D8-AA86-464A-9102-67DE127A7E1C}" type="presParOf" srcId="{F7631C6E-AFC2-46AD-A5EA-72F17042821F}" destId="{F644D3C6-0D29-4C41-9C67-169BE141A4F4}" srcOrd="0" destOrd="0" presId="urn:microsoft.com/office/officeart/2008/layout/HexagonCluster"/>
    <dgm:cxn modelId="{1C6A4FA1-ADBE-4018-9AAA-6C2B54C6CD2A}" type="presParOf" srcId="{6A40BA00-6E3B-4C21-B847-B9D5788EFF37}" destId="{04F13710-EC73-44D3-8FDA-674EBB402314}" srcOrd="6" destOrd="0" presId="urn:microsoft.com/office/officeart/2008/layout/HexagonCluster"/>
    <dgm:cxn modelId="{2B934788-FE45-47AD-900C-30E7A4447129}" type="presParOf" srcId="{04F13710-EC73-44D3-8FDA-674EBB402314}" destId="{B5CE2C91-87ED-4EF4-9DD2-F6FDFDBEECF9}" srcOrd="0" destOrd="0" presId="urn:microsoft.com/office/officeart/2008/layout/HexagonCluster"/>
    <dgm:cxn modelId="{553585C6-DD81-4B60-9B17-E78B477FBC80}" type="presParOf" srcId="{6A40BA00-6E3B-4C21-B847-B9D5788EFF37}" destId="{7853E679-5054-42F1-B047-551262C6FF91}" srcOrd="7" destOrd="0" presId="urn:microsoft.com/office/officeart/2008/layout/HexagonCluster"/>
    <dgm:cxn modelId="{63BFFD54-1A7C-4CFE-98D5-4A832EEA9E68}" type="presParOf" srcId="{7853E679-5054-42F1-B047-551262C6FF91}" destId="{9D9D2C12-6AA6-483B-B622-95AB4BB30DF5}" srcOrd="0" destOrd="0" presId="urn:microsoft.com/office/officeart/2008/layout/HexagonCluster"/>
    <dgm:cxn modelId="{F58B6BC4-DFD0-4785-867B-2B7393237DDD}" type="presParOf" srcId="{6A40BA00-6E3B-4C21-B847-B9D5788EFF37}" destId="{2D739EEC-F3D0-4DFC-B1F2-7360583D8483}" srcOrd="8" destOrd="0" presId="urn:microsoft.com/office/officeart/2008/layout/HexagonCluster"/>
    <dgm:cxn modelId="{FF9EF741-065D-47AE-ABEF-AA49B962CA0E}" type="presParOf" srcId="{2D739EEC-F3D0-4DFC-B1F2-7360583D8483}" destId="{5190E2EE-8DF3-404E-9D8C-40A47D949E28}" srcOrd="0" destOrd="0" presId="urn:microsoft.com/office/officeart/2008/layout/HexagonCluster"/>
    <dgm:cxn modelId="{EE68DF88-128B-4EF2-BDD0-236A79854E83}" type="presParOf" srcId="{6A40BA00-6E3B-4C21-B847-B9D5788EFF37}" destId="{BF4B7F04-79AD-4BB3-A3B0-CF70BB2C2C07}" srcOrd="9" destOrd="0" presId="urn:microsoft.com/office/officeart/2008/layout/HexagonCluster"/>
    <dgm:cxn modelId="{92B99667-6AC8-4892-B80D-E3260A66D2D0}" type="presParOf" srcId="{BF4B7F04-79AD-4BB3-A3B0-CF70BB2C2C07}" destId="{C92622A2-04EF-4B15-93D8-4391CA5DFD28}" srcOrd="0" destOrd="0" presId="urn:microsoft.com/office/officeart/2008/layout/HexagonCluster"/>
    <dgm:cxn modelId="{3D6DBF54-DEA4-4A20-A875-98B50BECF17C}" type="presParOf" srcId="{6A40BA00-6E3B-4C21-B847-B9D5788EFF37}" destId="{84F3E296-C9CA-4BD7-A140-2F1FF4E98AA9}" srcOrd="10" destOrd="0" presId="urn:microsoft.com/office/officeart/2008/layout/HexagonCluster"/>
    <dgm:cxn modelId="{658C218A-BE4A-4DFE-837F-EE0AA4674748}" type="presParOf" srcId="{84F3E296-C9CA-4BD7-A140-2F1FF4E98AA9}" destId="{9DA8BE8D-E27D-447B-998A-E1AF269E9799}" srcOrd="0" destOrd="0" presId="urn:microsoft.com/office/officeart/2008/layout/HexagonCluster"/>
    <dgm:cxn modelId="{16616635-EBF6-4BD9-99B1-77DD075B0DA3}" type="presParOf" srcId="{6A40BA00-6E3B-4C21-B847-B9D5788EFF37}" destId="{A6AFA39C-D802-4663-8C73-D95CBCE87850}" srcOrd="11" destOrd="0" presId="urn:microsoft.com/office/officeart/2008/layout/HexagonCluster"/>
    <dgm:cxn modelId="{E0E81B6F-E0A9-47C7-8442-C5ECE88CD8AB}" type="presParOf" srcId="{A6AFA39C-D802-4663-8C73-D95CBCE87850}" destId="{498E4495-E75B-4028-A29C-C2696B20FD0C}" srcOrd="0" destOrd="0" presId="urn:microsoft.com/office/officeart/2008/layout/HexagonCluster"/>
    <dgm:cxn modelId="{352C7DC9-46D3-43FF-8606-507B1F95D3D5}" type="presParOf" srcId="{6A40BA00-6E3B-4C21-B847-B9D5788EFF37}" destId="{5A6C8E5E-258D-4C2B-80F9-90976FBC7D2B}" srcOrd="12" destOrd="0" presId="urn:microsoft.com/office/officeart/2008/layout/HexagonCluster"/>
    <dgm:cxn modelId="{18163E41-8E52-456B-9127-3DD6FB9089C6}" type="presParOf" srcId="{5A6C8E5E-258D-4C2B-80F9-90976FBC7D2B}" destId="{6C392B5F-4189-4BF1-B35E-498BAA55F068}" srcOrd="0" destOrd="0" presId="urn:microsoft.com/office/officeart/2008/layout/HexagonCluster"/>
    <dgm:cxn modelId="{791A989D-10D0-424F-824A-DCEA3D2602D7}" type="presParOf" srcId="{6A40BA00-6E3B-4C21-B847-B9D5788EFF37}" destId="{CDC49FC3-6A42-431A-AFA1-17EFF9E45C68}" srcOrd="13" destOrd="0" presId="urn:microsoft.com/office/officeart/2008/layout/HexagonCluster"/>
    <dgm:cxn modelId="{A45014ED-BFED-4E0C-842E-7C38763169EE}" type="presParOf" srcId="{CDC49FC3-6A42-431A-AFA1-17EFF9E45C68}" destId="{12871323-3624-43F5-BB82-F6A10CC89824}" srcOrd="0" destOrd="0" presId="urn:microsoft.com/office/officeart/2008/layout/HexagonCluster"/>
    <dgm:cxn modelId="{CD89EB54-BA45-4B56-83DB-DF46EB8148AD}" type="presParOf" srcId="{6A40BA00-6E3B-4C21-B847-B9D5788EFF37}" destId="{EE1139A7-89FE-407E-B901-CC9493CEF55B}" srcOrd="14" destOrd="0" presId="urn:microsoft.com/office/officeart/2008/layout/HexagonCluster"/>
    <dgm:cxn modelId="{59924947-D7EB-4905-B455-892B3E52B9EB}" type="presParOf" srcId="{EE1139A7-89FE-407E-B901-CC9493CEF55B}" destId="{32C01907-02F8-4EEA-9714-527DA23881E9}" srcOrd="0" destOrd="0" presId="urn:microsoft.com/office/officeart/2008/layout/HexagonCluster"/>
    <dgm:cxn modelId="{5419E5DD-90E1-4CDB-95E5-16AD6326F540}" type="presParOf" srcId="{6A40BA00-6E3B-4C21-B847-B9D5788EFF37}" destId="{F58E94D3-CF6D-4699-A934-EA606F71FB76}" srcOrd="15" destOrd="0" presId="urn:microsoft.com/office/officeart/2008/layout/HexagonCluster"/>
    <dgm:cxn modelId="{ADB83DCB-5EEB-4D59-BBA8-273E9BBB66ED}" type="presParOf" srcId="{F58E94D3-CF6D-4699-A934-EA606F71FB76}" destId="{D872BA2E-D293-4C55-9F12-B67C0CA86A3F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80FAF8-98D4-4351-ABD8-14A0490D195D}" type="doc">
      <dgm:prSet loTypeId="urn:microsoft.com/office/officeart/2005/8/layout/vProcess5" loCatId="process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s-EC"/>
        </a:p>
      </dgm:t>
    </dgm:pt>
    <dgm:pt modelId="{7955266A-07FC-4377-9BF4-DADC06E97D86}">
      <dgm:prSet phldrT="[Texto]" custT="1"/>
      <dgm:spPr/>
      <dgm:t>
        <a:bodyPr/>
        <a:lstStyle/>
        <a:p>
          <a:pPr algn="just"/>
          <a:r>
            <a:rPr lang="es-EC" sz="1500" dirty="0" smtClean="0">
              <a:solidFill>
                <a:schemeClr val="tx1"/>
              </a:solidFill>
            </a:rPr>
            <a:t>La Comunidad Andina presenta economías basadas principalmente en la producción y comercialización de productos primarios lo que ha permitido que crezcan equitativamente; por otro lado los países del TLCAN muestran economías diferentes, pues al estar conformado por dos países desarrollados y uno en vías  de desarrollo, resulta evidente cuáles de estos va a obtener ventajas y cual desventajas</a:t>
          </a:r>
          <a:endParaRPr lang="es-EC" sz="1500" dirty="0">
            <a:solidFill>
              <a:schemeClr val="tx1"/>
            </a:solidFill>
          </a:endParaRPr>
        </a:p>
      </dgm:t>
    </dgm:pt>
    <dgm:pt modelId="{BC70E6C5-39F9-40CB-B817-7E0530A90E50}" type="parTrans" cxnId="{6613FC41-6D05-4286-A3DC-0B7FDFD37A6E}">
      <dgm:prSet/>
      <dgm:spPr/>
      <dgm:t>
        <a:bodyPr/>
        <a:lstStyle/>
        <a:p>
          <a:pPr algn="just"/>
          <a:endParaRPr lang="es-EC" sz="1500">
            <a:solidFill>
              <a:schemeClr val="tx1"/>
            </a:solidFill>
          </a:endParaRPr>
        </a:p>
      </dgm:t>
    </dgm:pt>
    <dgm:pt modelId="{40D0DD31-F0BC-47C1-AF60-AB6479E784D9}" type="sibTrans" cxnId="{6613FC41-6D05-4286-A3DC-0B7FDFD37A6E}">
      <dgm:prSet custT="1"/>
      <dgm:spPr/>
      <dgm:t>
        <a:bodyPr/>
        <a:lstStyle/>
        <a:p>
          <a:pPr algn="just"/>
          <a:endParaRPr lang="es-EC" sz="1500">
            <a:solidFill>
              <a:schemeClr val="tx1"/>
            </a:solidFill>
          </a:endParaRPr>
        </a:p>
      </dgm:t>
    </dgm:pt>
    <dgm:pt modelId="{A1D6D2FB-F253-409B-AA8B-E2D3B40AC95B}">
      <dgm:prSet phldrT="[Texto]" custT="1"/>
      <dgm:spPr/>
      <dgm:t>
        <a:bodyPr/>
        <a:lstStyle/>
        <a:p>
          <a:pPr algn="just"/>
          <a:r>
            <a:rPr lang="es-EC" sz="1500" dirty="0" smtClean="0">
              <a:solidFill>
                <a:schemeClr val="tx1"/>
              </a:solidFill>
            </a:rPr>
            <a:t>El principal beneficio de firmar un acuerdo multilateral es el de crear una zona de libre comercio para comercializar productor y servicios, pero esto a su vez significa tener mayor competencia  de países, lo que a mediano y largo plazo termina por perjudicar a la industria nacional si no se toman las medidas correctas.</a:t>
          </a:r>
          <a:endParaRPr lang="es-EC" sz="1500" dirty="0">
            <a:solidFill>
              <a:schemeClr val="tx1"/>
            </a:solidFill>
          </a:endParaRPr>
        </a:p>
      </dgm:t>
    </dgm:pt>
    <dgm:pt modelId="{3DF7E4E6-6323-486D-8C93-A1BBE5D10CE1}" type="parTrans" cxnId="{7A76EE79-C371-4C2C-B390-D71D105687BC}">
      <dgm:prSet/>
      <dgm:spPr/>
      <dgm:t>
        <a:bodyPr/>
        <a:lstStyle/>
        <a:p>
          <a:pPr algn="just"/>
          <a:endParaRPr lang="es-EC" sz="1500">
            <a:solidFill>
              <a:schemeClr val="tx1"/>
            </a:solidFill>
          </a:endParaRPr>
        </a:p>
      </dgm:t>
    </dgm:pt>
    <dgm:pt modelId="{76499444-2454-4FEF-BDE0-F3BFD6F5E787}" type="sibTrans" cxnId="{7A76EE79-C371-4C2C-B390-D71D105687BC}">
      <dgm:prSet custT="1"/>
      <dgm:spPr/>
      <dgm:t>
        <a:bodyPr/>
        <a:lstStyle/>
        <a:p>
          <a:pPr algn="just"/>
          <a:endParaRPr lang="es-EC" sz="1500">
            <a:solidFill>
              <a:schemeClr val="tx1"/>
            </a:solidFill>
          </a:endParaRPr>
        </a:p>
      </dgm:t>
    </dgm:pt>
    <dgm:pt modelId="{5CA075E6-7050-4996-9F93-58E577BBCEA7}">
      <dgm:prSet phldrT="[Texto]" custT="1"/>
      <dgm:spPr/>
      <dgm:t>
        <a:bodyPr/>
        <a:lstStyle/>
        <a:p>
          <a:pPr algn="just"/>
          <a:r>
            <a:rPr lang="es-EC" sz="1500" dirty="0" smtClean="0">
              <a:solidFill>
                <a:schemeClr val="tx1"/>
              </a:solidFill>
            </a:rPr>
            <a:t>La problemática de los acuerdo bilaterales se centra principalmente al momento de firmarlos sobre la base de igualdad de condiciones, ya que un país desarrollado tiene ventajas y oportunidades superiores frente a un país en vías desarrollo.</a:t>
          </a:r>
          <a:endParaRPr lang="es-EC" sz="1500" dirty="0">
            <a:solidFill>
              <a:schemeClr val="tx1"/>
            </a:solidFill>
          </a:endParaRPr>
        </a:p>
      </dgm:t>
    </dgm:pt>
    <dgm:pt modelId="{B870C25A-E540-462F-9754-529FD974DDBE}" type="parTrans" cxnId="{A9EBCA2D-D011-4479-A212-1CFF09BDABD8}">
      <dgm:prSet/>
      <dgm:spPr/>
      <dgm:t>
        <a:bodyPr/>
        <a:lstStyle/>
        <a:p>
          <a:pPr algn="just"/>
          <a:endParaRPr lang="es-EC" sz="1500">
            <a:solidFill>
              <a:schemeClr val="tx1"/>
            </a:solidFill>
          </a:endParaRPr>
        </a:p>
      </dgm:t>
    </dgm:pt>
    <dgm:pt modelId="{1B7872AD-B975-46F0-BCD6-DE8C44A0FD01}" type="sibTrans" cxnId="{A9EBCA2D-D011-4479-A212-1CFF09BDABD8}">
      <dgm:prSet/>
      <dgm:spPr/>
      <dgm:t>
        <a:bodyPr/>
        <a:lstStyle/>
        <a:p>
          <a:pPr algn="just"/>
          <a:endParaRPr lang="es-EC" sz="1500">
            <a:solidFill>
              <a:schemeClr val="tx1"/>
            </a:solidFill>
          </a:endParaRPr>
        </a:p>
      </dgm:t>
    </dgm:pt>
    <dgm:pt modelId="{E6B7C0B5-6590-43C8-B5D9-6E91B6B937CB}" type="pres">
      <dgm:prSet presAssocID="{F580FAF8-98D4-4351-ABD8-14A0490D195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3D7C704-097C-45CD-9FE5-2E1F2BD4F6EF}" type="pres">
      <dgm:prSet presAssocID="{F580FAF8-98D4-4351-ABD8-14A0490D195D}" presName="dummyMaxCanvas" presStyleCnt="0">
        <dgm:presLayoutVars/>
      </dgm:prSet>
      <dgm:spPr/>
      <dgm:t>
        <a:bodyPr/>
        <a:lstStyle/>
        <a:p>
          <a:endParaRPr lang="es-ES"/>
        </a:p>
      </dgm:t>
    </dgm:pt>
    <dgm:pt modelId="{C4881AB5-69D4-4CA5-9A8D-C94D8528D512}" type="pres">
      <dgm:prSet presAssocID="{F580FAF8-98D4-4351-ABD8-14A0490D195D}" presName="ThreeNodes_1" presStyleLbl="node1" presStyleIdx="0" presStyleCnt="3" custScaleX="104218" custScaleY="11875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370B37-6999-4DED-9BB7-77C53A265077}" type="pres">
      <dgm:prSet presAssocID="{F580FAF8-98D4-4351-ABD8-14A0490D195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6277A4-2D62-4D9A-9472-E7CFE16E7890}" type="pres">
      <dgm:prSet presAssocID="{F580FAF8-98D4-4351-ABD8-14A0490D195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44CC81-FF93-4F01-B362-0DE30C60B09D}" type="pres">
      <dgm:prSet presAssocID="{F580FAF8-98D4-4351-ABD8-14A0490D195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12360A-1709-4A62-B01B-73B41905564C}" type="pres">
      <dgm:prSet presAssocID="{F580FAF8-98D4-4351-ABD8-14A0490D195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019C85-C552-40FB-AB02-0F6444BF896B}" type="pres">
      <dgm:prSet presAssocID="{F580FAF8-98D4-4351-ABD8-14A0490D195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D36081-CAD2-4113-B732-19A8684E1367}" type="pres">
      <dgm:prSet presAssocID="{F580FAF8-98D4-4351-ABD8-14A0490D195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314DDD-5216-44AF-A25B-CCF4D3AE36AB}" type="pres">
      <dgm:prSet presAssocID="{F580FAF8-98D4-4351-ABD8-14A0490D195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6A66501-A11D-4D02-B054-0933DD5B27CC}" type="presOf" srcId="{7955266A-07FC-4377-9BF4-DADC06E97D86}" destId="{2E019C85-C552-40FB-AB02-0F6444BF896B}" srcOrd="1" destOrd="0" presId="urn:microsoft.com/office/officeart/2005/8/layout/vProcess5"/>
    <dgm:cxn modelId="{7A76EE79-C371-4C2C-B390-D71D105687BC}" srcId="{F580FAF8-98D4-4351-ABD8-14A0490D195D}" destId="{A1D6D2FB-F253-409B-AA8B-E2D3B40AC95B}" srcOrd="1" destOrd="0" parTransId="{3DF7E4E6-6323-486D-8C93-A1BBE5D10CE1}" sibTransId="{76499444-2454-4FEF-BDE0-F3BFD6F5E787}"/>
    <dgm:cxn modelId="{A9EBCA2D-D011-4479-A212-1CFF09BDABD8}" srcId="{F580FAF8-98D4-4351-ABD8-14A0490D195D}" destId="{5CA075E6-7050-4996-9F93-58E577BBCEA7}" srcOrd="2" destOrd="0" parTransId="{B870C25A-E540-462F-9754-529FD974DDBE}" sibTransId="{1B7872AD-B975-46F0-BCD6-DE8C44A0FD01}"/>
    <dgm:cxn modelId="{FCD4AC9B-323B-43E3-9DC3-D2AA868A825D}" type="presOf" srcId="{5CA075E6-7050-4996-9F93-58E577BBCEA7}" destId="{1C314DDD-5216-44AF-A25B-CCF4D3AE36AB}" srcOrd="1" destOrd="0" presId="urn:microsoft.com/office/officeart/2005/8/layout/vProcess5"/>
    <dgm:cxn modelId="{9FC313CD-A841-4BDB-A07B-F9691CC1E702}" type="presOf" srcId="{40D0DD31-F0BC-47C1-AF60-AB6479E784D9}" destId="{5744CC81-FF93-4F01-B362-0DE30C60B09D}" srcOrd="0" destOrd="0" presId="urn:microsoft.com/office/officeart/2005/8/layout/vProcess5"/>
    <dgm:cxn modelId="{C19F238B-E4D7-4531-AAB5-E906F7316A90}" type="presOf" srcId="{76499444-2454-4FEF-BDE0-F3BFD6F5E787}" destId="{CB12360A-1709-4A62-B01B-73B41905564C}" srcOrd="0" destOrd="0" presId="urn:microsoft.com/office/officeart/2005/8/layout/vProcess5"/>
    <dgm:cxn modelId="{6613FC41-6D05-4286-A3DC-0B7FDFD37A6E}" srcId="{F580FAF8-98D4-4351-ABD8-14A0490D195D}" destId="{7955266A-07FC-4377-9BF4-DADC06E97D86}" srcOrd="0" destOrd="0" parTransId="{BC70E6C5-39F9-40CB-B817-7E0530A90E50}" sibTransId="{40D0DD31-F0BC-47C1-AF60-AB6479E784D9}"/>
    <dgm:cxn modelId="{5BBB37A1-5565-47EC-9FB7-7F7424BC7F8A}" type="presOf" srcId="{F580FAF8-98D4-4351-ABD8-14A0490D195D}" destId="{E6B7C0B5-6590-43C8-B5D9-6E91B6B937CB}" srcOrd="0" destOrd="0" presId="urn:microsoft.com/office/officeart/2005/8/layout/vProcess5"/>
    <dgm:cxn modelId="{DFEDC510-1178-4CF9-A8CA-5C02BA96016B}" type="presOf" srcId="{A1D6D2FB-F253-409B-AA8B-E2D3B40AC95B}" destId="{6F370B37-6999-4DED-9BB7-77C53A265077}" srcOrd="0" destOrd="0" presId="urn:microsoft.com/office/officeart/2005/8/layout/vProcess5"/>
    <dgm:cxn modelId="{83D20C65-A62F-4578-8115-8FEAF4167DE2}" type="presOf" srcId="{A1D6D2FB-F253-409B-AA8B-E2D3B40AC95B}" destId="{E2D36081-CAD2-4113-B732-19A8684E1367}" srcOrd="1" destOrd="0" presId="urn:microsoft.com/office/officeart/2005/8/layout/vProcess5"/>
    <dgm:cxn modelId="{A9A35738-8E6C-47D8-A14C-E330AD644ABA}" type="presOf" srcId="{7955266A-07FC-4377-9BF4-DADC06E97D86}" destId="{C4881AB5-69D4-4CA5-9A8D-C94D8528D512}" srcOrd="0" destOrd="0" presId="urn:microsoft.com/office/officeart/2005/8/layout/vProcess5"/>
    <dgm:cxn modelId="{6ED10B6C-8E66-48D7-9F44-240B9FC6BBCD}" type="presOf" srcId="{5CA075E6-7050-4996-9F93-58E577BBCEA7}" destId="{E56277A4-2D62-4D9A-9472-E7CFE16E7890}" srcOrd="0" destOrd="0" presId="urn:microsoft.com/office/officeart/2005/8/layout/vProcess5"/>
    <dgm:cxn modelId="{023E8146-9E9B-415C-9BFB-B45327F058BF}" type="presParOf" srcId="{E6B7C0B5-6590-43C8-B5D9-6E91B6B937CB}" destId="{63D7C704-097C-45CD-9FE5-2E1F2BD4F6EF}" srcOrd="0" destOrd="0" presId="urn:microsoft.com/office/officeart/2005/8/layout/vProcess5"/>
    <dgm:cxn modelId="{5F4E88AC-5A9B-4320-8FBD-C2E7685D879C}" type="presParOf" srcId="{E6B7C0B5-6590-43C8-B5D9-6E91B6B937CB}" destId="{C4881AB5-69D4-4CA5-9A8D-C94D8528D512}" srcOrd="1" destOrd="0" presId="urn:microsoft.com/office/officeart/2005/8/layout/vProcess5"/>
    <dgm:cxn modelId="{3BA750FB-A403-4640-B8EE-10AEAF971CC5}" type="presParOf" srcId="{E6B7C0B5-6590-43C8-B5D9-6E91B6B937CB}" destId="{6F370B37-6999-4DED-9BB7-77C53A265077}" srcOrd="2" destOrd="0" presId="urn:microsoft.com/office/officeart/2005/8/layout/vProcess5"/>
    <dgm:cxn modelId="{5838BCBE-D0B4-4B38-A0F9-32664CE06ECF}" type="presParOf" srcId="{E6B7C0B5-6590-43C8-B5D9-6E91B6B937CB}" destId="{E56277A4-2D62-4D9A-9472-E7CFE16E7890}" srcOrd="3" destOrd="0" presId="urn:microsoft.com/office/officeart/2005/8/layout/vProcess5"/>
    <dgm:cxn modelId="{4DDBDACE-4848-48F2-B13A-C2BE9064B3E1}" type="presParOf" srcId="{E6B7C0B5-6590-43C8-B5D9-6E91B6B937CB}" destId="{5744CC81-FF93-4F01-B362-0DE30C60B09D}" srcOrd="4" destOrd="0" presId="urn:microsoft.com/office/officeart/2005/8/layout/vProcess5"/>
    <dgm:cxn modelId="{A75C35DC-895E-41A8-9B48-C94C4C0DB04C}" type="presParOf" srcId="{E6B7C0B5-6590-43C8-B5D9-6E91B6B937CB}" destId="{CB12360A-1709-4A62-B01B-73B41905564C}" srcOrd="5" destOrd="0" presId="urn:microsoft.com/office/officeart/2005/8/layout/vProcess5"/>
    <dgm:cxn modelId="{6B04F67B-FEA9-4C64-A522-C6E25F4B02C3}" type="presParOf" srcId="{E6B7C0B5-6590-43C8-B5D9-6E91B6B937CB}" destId="{2E019C85-C552-40FB-AB02-0F6444BF896B}" srcOrd="6" destOrd="0" presId="urn:microsoft.com/office/officeart/2005/8/layout/vProcess5"/>
    <dgm:cxn modelId="{CE3DE666-E61C-46D0-9271-D0EE833C15DB}" type="presParOf" srcId="{E6B7C0B5-6590-43C8-B5D9-6E91B6B937CB}" destId="{E2D36081-CAD2-4113-B732-19A8684E1367}" srcOrd="7" destOrd="0" presId="urn:microsoft.com/office/officeart/2005/8/layout/vProcess5"/>
    <dgm:cxn modelId="{7351B4E6-3072-4F64-958E-D23BCB56204E}" type="presParOf" srcId="{E6B7C0B5-6590-43C8-B5D9-6E91B6B937CB}" destId="{1C314DDD-5216-44AF-A25B-CCF4D3AE36A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26EE10-8E58-4632-92B6-16B8E90511EC}" type="doc">
      <dgm:prSet loTypeId="urn:microsoft.com/office/officeart/2005/8/layout/list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EAA3681-56D2-4E85-9A3C-A89C3AA677D9}">
      <dgm:prSet phldrT="[Texto]" custT="1"/>
      <dgm:spPr/>
      <dgm:t>
        <a:bodyPr/>
        <a:lstStyle/>
        <a:p>
          <a:pPr algn="just"/>
          <a:r>
            <a:rPr lang="es-EC" sz="1800" dirty="0" smtClean="0">
              <a:solidFill>
                <a:schemeClr val="tx1"/>
              </a:solidFill>
            </a:rPr>
            <a:t>El intercambio comercial basado en un producto considerado nuevo como es la Stevia, ha permitido identificar el comportamiento de los miembros de la Comunidad Andina y su compromiso por exportar  productos con alto valor agregado.</a:t>
          </a:r>
          <a:endParaRPr lang="es-ES" sz="1800" dirty="0">
            <a:solidFill>
              <a:schemeClr val="tx1"/>
            </a:solidFill>
          </a:endParaRPr>
        </a:p>
      </dgm:t>
    </dgm:pt>
    <dgm:pt modelId="{479BF213-94D9-407B-B3CC-3FBD6E20170E}" type="parTrans" cxnId="{857118AC-7593-4A2B-9405-81B0A3A611E4}">
      <dgm:prSet/>
      <dgm:spPr/>
      <dgm:t>
        <a:bodyPr/>
        <a:lstStyle/>
        <a:p>
          <a:endParaRPr lang="es-ES" sz="3200">
            <a:solidFill>
              <a:schemeClr val="tx1"/>
            </a:solidFill>
          </a:endParaRPr>
        </a:p>
      </dgm:t>
    </dgm:pt>
    <dgm:pt modelId="{F470208B-8074-40C5-9074-6D5F922F73F1}" type="sibTrans" cxnId="{857118AC-7593-4A2B-9405-81B0A3A611E4}">
      <dgm:prSet/>
      <dgm:spPr/>
      <dgm:t>
        <a:bodyPr/>
        <a:lstStyle/>
        <a:p>
          <a:endParaRPr lang="es-ES" sz="3200">
            <a:solidFill>
              <a:schemeClr val="tx1"/>
            </a:solidFill>
          </a:endParaRPr>
        </a:p>
      </dgm:t>
    </dgm:pt>
    <dgm:pt modelId="{94629F3C-4ED4-415B-B641-2EA1DE3D45B7}">
      <dgm:prSet phldrT="[Texto]" custT="1"/>
      <dgm:spPr/>
      <dgm:t>
        <a:bodyPr/>
        <a:lstStyle/>
        <a:p>
          <a:pPr algn="just"/>
          <a:r>
            <a:rPr lang="es-ES" sz="2400" dirty="0" smtClean="0">
              <a:solidFill>
                <a:schemeClr val="tx1"/>
              </a:solidFill>
            </a:rPr>
            <a:t>Desde 2014 se ha incrementado en América del Norte y América Latina el consumo y elaboración de productos elaborados con Stevia.</a:t>
          </a:r>
          <a:endParaRPr lang="es-ES" sz="2400" dirty="0">
            <a:solidFill>
              <a:schemeClr val="tx1"/>
            </a:solidFill>
          </a:endParaRPr>
        </a:p>
      </dgm:t>
    </dgm:pt>
    <dgm:pt modelId="{51A0767D-8B2E-46CD-BDB4-127D47E6B674}" type="parTrans" cxnId="{2467B659-CC7E-444B-AE6B-8D2735595656}">
      <dgm:prSet/>
      <dgm:spPr/>
      <dgm:t>
        <a:bodyPr/>
        <a:lstStyle/>
        <a:p>
          <a:endParaRPr lang="es-ES" sz="3200">
            <a:solidFill>
              <a:schemeClr val="tx1"/>
            </a:solidFill>
          </a:endParaRPr>
        </a:p>
      </dgm:t>
    </dgm:pt>
    <dgm:pt modelId="{AC6BC1B8-C61C-41C6-9CF5-2D63F978C66E}" type="sibTrans" cxnId="{2467B659-CC7E-444B-AE6B-8D2735595656}">
      <dgm:prSet/>
      <dgm:spPr/>
      <dgm:t>
        <a:bodyPr/>
        <a:lstStyle/>
        <a:p>
          <a:endParaRPr lang="es-ES" sz="3200">
            <a:solidFill>
              <a:schemeClr val="tx1"/>
            </a:solidFill>
          </a:endParaRPr>
        </a:p>
      </dgm:t>
    </dgm:pt>
    <dgm:pt modelId="{13FCA1FC-C65D-477E-8F13-7A6F45EDFAA8}" type="pres">
      <dgm:prSet presAssocID="{6526EE10-8E58-4632-92B6-16B8E90511E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BF67434-67CE-465A-85AA-7BF924565C72}" type="pres">
      <dgm:prSet presAssocID="{3EAA3681-56D2-4E85-9A3C-A89C3AA677D9}" presName="parentLin" presStyleCnt="0"/>
      <dgm:spPr/>
      <dgm:t>
        <a:bodyPr/>
        <a:lstStyle/>
        <a:p>
          <a:endParaRPr lang="es-EC"/>
        </a:p>
      </dgm:t>
    </dgm:pt>
    <dgm:pt modelId="{9419B755-A2FF-4AEB-967A-8EE08F2765BE}" type="pres">
      <dgm:prSet presAssocID="{3EAA3681-56D2-4E85-9A3C-A89C3AA677D9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FBA4CB0C-BE06-4A84-B80B-D14EC8AA3EB3}" type="pres">
      <dgm:prSet presAssocID="{3EAA3681-56D2-4E85-9A3C-A89C3AA677D9}" presName="parentText" presStyleLbl="node1" presStyleIdx="0" presStyleCnt="2" custScaleX="11737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E9D79C-0DB7-4CD0-9812-342781FEFEEA}" type="pres">
      <dgm:prSet presAssocID="{3EAA3681-56D2-4E85-9A3C-A89C3AA677D9}" presName="negativeSpace" presStyleCnt="0"/>
      <dgm:spPr/>
      <dgm:t>
        <a:bodyPr/>
        <a:lstStyle/>
        <a:p>
          <a:endParaRPr lang="es-EC"/>
        </a:p>
      </dgm:t>
    </dgm:pt>
    <dgm:pt modelId="{6B0DE4A7-6675-433D-8C4F-D0F82E65AC3B}" type="pres">
      <dgm:prSet presAssocID="{3EAA3681-56D2-4E85-9A3C-A89C3AA677D9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CA416C-A918-4017-806C-C0D7C64FDE0D}" type="pres">
      <dgm:prSet presAssocID="{F470208B-8074-40C5-9074-6D5F922F73F1}" presName="spaceBetweenRectangles" presStyleCnt="0"/>
      <dgm:spPr/>
      <dgm:t>
        <a:bodyPr/>
        <a:lstStyle/>
        <a:p>
          <a:endParaRPr lang="es-EC"/>
        </a:p>
      </dgm:t>
    </dgm:pt>
    <dgm:pt modelId="{C01E729D-1600-4235-A8B1-EBC786F38ECC}" type="pres">
      <dgm:prSet presAssocID="{94629F3C-4ED4-415B-B641-2EA1DE3D45B7}" presName="parentLin" presStyleCnt="0"/>
      <dgm:spPr/>
      <dgm:t>
        <a:bodyPr/>
        <a:lstStyle/>
        <a:p>
          <a:endParaRPr lang="es-EC"/>
        </a:p>
      </dgm:t>
    </dgm:pt>
    <dgm:pt modelId="{A4003BB0-9E5C-473D-8E0C-1E89CCC624FB}" type="pres">
      <dgm:prSet presAssocID="{94629F3C-4ED4-415B-B641-2EA1DE3D45B7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16FB87EA-DE6E-42A3-B7CC-A4CDDF306920}" type="pres">
      <dgm:prSet presAssocID="{94629F3C-4ED4-415B-B641-2EA1DE3D45B7}" presName="parentText" presStyleLbl="node1" presStyleIdx="1" presStyleCnt="2" custScaleX="11737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C3E9A8-A3BB-45C3-9175-1CDD405B429E}" type="pres">
      <dgm:prSet presAssocID="{94629F3C-4ED4-415B-B641-2EA1DE3D45B7}" presName="negativeSpace" presStyleCnt="0"/>
      <dgm:spPr/>
      <dgm:t>
        <a:bodyPr/>
        <a:lstStyle/>
        <a:p>
          <a:endParaRPr lang="es-EC"/>
        </a:p>
      </dgm:t>
    </dgm:pt>
    <dgm:pt modelId="{83DCC976-09D0-401A-9722-5F7BC5FA6BB4}" type="pres">
      <dgm:prSet presAssocID="{94629F3C-4ED4-415B-B641-2EA1DE3D45B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28D25DA-BFD7-4974-B7E7-12E458872CA2}" type="presOf" srcId="{3EAA3681-56D2-4E85-9A3C-A89C3AA677D9}" destId="{FBA4CB0C-BE06-4A84-B80B-D14EC8AA3EB3}" srcOrd="1" destOrd="0" presId="urn:microsoft.com/office/officeart/2005/8/layout/list1"/>
    <dgm:cxn modelId="{72F8576B-E7A3-4825-94DB-0CCF6BC26288}" type="presOf" srcId="{3EAA3681-56D2-4E85-9A3C-A89C3AA677D9}" destId="{9419B755-A2FF-4AEB-967A-8EE08F2765BE}" srcOrd="0" destOrd="0" presId="urn:microsoft.com/office/officeart/2005/8/layout/list1"/>
    <dgm:cxn modelId="{369D1662-016F-4214-BDE2-DE7A0900C858}" type="presOf" srcId="{94629F3C-4ED4-415B-B641-2EA1DE3D45B7}" destId="{16FB87EA-DE6E-42A3-B7CC-A4CDDF306920}" srcOrd="1" destOrd="0" presId="urn:microsoft.com/office/officeart/2005/8/layout/list1"/>
    <dgm:cxn modelId="{2467B659-CC7E-444B-AE6B-8D2735595656}" srcId="{6526EE10-8E58-4632-92B6-16B8E90511EC}" destId="{94629F3C-4ED4-415B-B641-2EA1DE3D45B7}" srcOrd="1" destOrd="0" parTransId="{51A0767D-8B2E-46CD-BDB4-127D47E6B674}" sibTransId="{AC6BC1B8-C61C-41C6-9CF5-2D63F978C66E}"/>
    <dgm:cxn modelId="{51C72442-DB5D-4F94-8F63-1494604ECDCE}" type="presOf" srcId="{6526EE10-8E58-4632-92B6-16B8E90511EC}" destId="{13FCA1FC-C65D-477E-8F13-7A6F45EDFAA8}" srcOrd="0" destOrd="0" presId="urn:microsoft.com/office/officeart/2005/8/layout/list1"/>
    <dgm:cxn modelId="{590FF050-E2A2-4C3A-8599-A38C36A4781B}" type="presOf" srcId="{94629F3C-4ED4-415B-B641-2EA1DE3D45B7}" destId="{A4003BB0-9E5C-473D-8E0C-1E89CCC624FB}" srcOrd="0" destOrd="0" presId="urn:microsoft.com/office/officeart/2005/8/layout/list1"/>
    <dgm:cxn modelId="{857118AC-7593-4A2B-9405-81B0A3A611E4}" srcId="{6526EE10-8E58-4632-92B6-16B8E90511EC}" destId="{3EAA3681-56D2-4E85-9A3C-A89C3AA677D9}" srcOrd="0" destOrd="0" parTransId="{479BF213-94D9-407B-B3CC-3FBD6E20170E}" sibTransId="{F470208B-8074-40C5-9074-6D5F922F73F1}"/>
    <dgm:cxn modelId="{298C505E-0F52-4F3B-B16E-721F69620193}" type="presParOf" srcId="{13FCA1FC-C65D-477E-8F13-7A6F45EDFAA8}" destId="{BBF67434-67CE-465A-85AA-7BF924565C72}" srcOrd="0" destOrd="0" presId="urn:microsoft.com/office/officeart/2005/8/layout/list1"/>
    <dgm:cxn modelId="{953D056C-CFC4-4D11-AB49-F4C2E79F0FB7}" type="presParOf" srcId="{BBF67434-67CE-465A-85AA-7BF924565C72}" destId="{9419B755-A2FF-4AEB-967A-8EE08F2765BE}" srcOrd="0" destOrd="0" presId="urn:microsoft.com/office/officeart/2005/8/layout/list1"/>
    <dgm:cxn modelId="{E06B4F8A-BA81-4EF2-BBD9-E986EDFCC479}" type="presParOf" srcId="{BBF67434-67CE-465A-85AA-7BF924565C72}" destId="{FBA4CB0C-BE06-4A84-B80B-D14EC8AA3EB3}" srcOrd="1" destOrd="0" presId="urn:microsoft.com/office/officeart/2005/8/layout/list1"/>
    <dgm:cxn modelId="{1E6FDA1C-F750-489F-86C6-846486F32DCB}" type="presParOf" srcId="{13FCA1FC-C65D-477E-8F13-7A6F45EDFAA8}" destId="{5FE9D79C-0DB7-4CD0-9812-342781FEFEEA}" srcOrd="1" destOrd="0" presId="urn:microsoft.com/office/officeart/2005/8/layout/list1"/>
    <dgm:cxn modelId="{22849274-BF20-403B-8CE7-1FAB34F4C209}" type="presParOf" srcId="{13FCA1FC-C65D-477E-8F13-7A6F45EDFAA8}" destId="{6B0DE4A7-6675-433D-8C4F-D0F82E65AC3B}" srcOrd="2" destOrd="0" presId="urn:microsoft.com/office/officeart/2005/8/layout/list1"/>
    <dgm:cxn modelId="{C7703CE8-1945-4813-8D66-9BE62E86C9C9}" type="presParOf" srcId="{13FCA1FC-C65D-477E-8F13-7A6F45EDFAA8}" destId="{64CA416C-A918-4017-806C-C0D7C64FDE0D}" srcOrd="3" destOrd="0" presId="urn:microsoft.com/office/officeart/2005/8/layout/list1"/>
    <dgm:cxn modelId="{8ED4DD7B-0A76-451A-8B32-4358F70D582A}" type="presParOf" srcId="{13FCA1FC-C65D-477E-8F13-7A6F45EDFAA8}" destId="{C01E729D-1600-4235-A8B1-EBC786F38ECC}" srcOrd="4" destOrd="0" presId="urn:microsoft.com/office/officeart/2005/8/layout/list1"/>
    <dgm:cxn modelId="{3AFD2AA4-462B-4FC9-A70A-4578589292D5}" type="presParOf" srcId="{C01E729D-1600-4235-A8B1-EBC786F38ECC}" destId="{A4003BB0-9E5C-473D-8E0C-1E89CCC624FB}" srcOrd="0" destOrd="0" presId="urn:microsoft.com/office/officeart/2005/8/layout/list1"/>
    <dgm:cxn modelId="{F55BBBA6-A561-47A3-AA8D-8A99F261A667}" type="presParOf" srcId="{C01E729D-1600-4235-A8B1-EBC786F38ECC}" destId="{16FB87EA-DE6E-42A3-B7CC-A4CDDF306920}" srcOrd="1" destOrd="0" presId="urn:microsoft.com/office/officeart/2005/8/layout/list1"/>
    <dgm:cxn modelId="{E317B895-C64A-4257-87F6-BEC506A95F11}" type="presParOf" srcId="{13FCA1FC-C65D-477E-8F13-7A6F45EDFAA8}" destId="{60C3E9A8-A3BB-45C3-9175-1CDD405B429E}" srcOrd="5" destOrd="0" presId="urn:microsoft.com/office/officeart/2005/8/layout/list1"/>
    <dgm:cxn modelId="{F1B1D4C7-FA76-4DE1-A5E6-B5EB4A483DC9}" type="presParOf" srcId="{13FCA1FC-C65D-477E-8F13-7A6F45EDFAA8}" destId="{83DCC976-09D0-401A-9722-5F7BC5FA6BB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DB8F5D-43BB-421D-8C01-782A9B3AF2BB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F1E5B0CA-8E0C-42E6-8689-7D2AD80CAC50}">
      <dgm:prSet phldrT="[Texto]" custT="1"/>
      <dgm:spPr/>
      <dgm:t>
        <a:bodyPr/>
        <a:lstStyle/>
        <a:p>
          <a:pPr algn="just"/>
          <a:r>
            <a:rPr lang="es-EC" sz="1600" dirty="0" smtClean="0">
              <a:solidFill>
                <a:schemeClr val="tx1"/>
              </a:solidFill>
            </a:rPr>
            <a:t>Realizar un estudio de campo con las empresas productoras y comercializadoras de </a:t>
          </a:r>
          <a:r>
            <a:rPr lang="es-EC" sz="1600" dirty="0" smtClean="0">
              <a:solidFill>
                <a:schemeClr val="tx1"/>
              </a:solidFill>
            </a:rPr>
            <a:t>Stevia </a:t>
          </a:r>
          <a:r>
            <a:rPr lang="es-EC" sz="1600" dirty="0" smtClean="0">
              <a:solidFill>
                <a:schemeClr val="tx1"/>
              </a:solidFill>
            </a:rPr>
            <a:t>a nivel nacional, con el fin de determinar el volumen que se destina del total de la producción al consumo local y a exportación.</a:t>
          </a:r>
          <a:endParaRPr lang="es-EC" sz="1600" dirty="0">
            <a:solidFill>
              <a:schemeClr val="tx1"/>
            </a:solidFill>
          </a:endParaRPr>
        </a:p>
      </dgm:t>
    </dgm:pt>
    <dgm:pt modelId="{53C0CAEA-9BED-4371-84C5-F26445588023}" type="parTrans" cxnId="{5B694AAC-1432-4A77-879F-38AA199E875B}">
      <dgm:prSet/>
      <dgm:spPr/>
      <dgm:t>
        <a:bodyPr/>
        <a:lstStyle/>
        <a:p>
          <a:pPr algn="just"/>
          <a:endParaRPr lang="es-EC" sz="6000" dirty="0">
            <a:solidFill>
              <a:schemeClr val="tx1"/>
            </a:solidFill>
          </a:endParaRPr>
        </a:p>
      </dgm:t>
    </dgm:pt>
    <dgm:pt modelId="{E7B1C723-D055-461A-A8A2-4DE084BE1253}" type="sibTrans" cxnId="{5B694AAC-1432-4A77-879F-38AA199E875B}">
      <dgm:prSet/>
      <dgm:spPr/>
      <dgm:t>
        <a:bodyPr/>
        <a:lstStyle/>
        <a:p>
          <a:pPr algn="just"/>
          <a:endParaRPr lang="es-EC" sz="6000" dirty="0">
            <a:solidFill>
              <a:schemeClr val="tx1"/>
            </a:solidFill>
          </a:endParaRPr>
        </a:p>
      </dgm:t>
    </dgm:pt>
    <dgm:pt modelId="{0B43A9A7-03B2-4310-93A3-8AD56AE2C63E}" type="pres">
      <dgm:prSet presAssocID="{DEDB8F5D-43BB-421D-8C01-782A9B3AF2B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38DB9FA-045B-4383-98A5-0AA6AFBA2E4B}" type="pres">
      <dgm:prSet presAssocID="{F1E5B0CA-8E0C-42E6-8689-7D2AD80CAC50}" presName="parentLin" presStyleCnt="0"/>
      <dgm:spPr/>
      <dgm:t>
        <a:bodyPr/>
        <a:lstStyle/>
        <a:p>
          <a:endParaRPr lang="es-EC"/>
        </a:p>
      </dgm:t>
    </dgm:pt>
    <dgm:pt modelId="{923CA561-B7A7-4F83-96FF-9CC5CC7DB521}" type="pres">
      <dgm:prSet presAssocID="{F1E5B0CA-8E0C-42E6-8689-7D2AD80CAC50}" presName="parentLeftMargin" presStyleLbl="node1" presStyleIdx="0" presStyleCnt="1"/>
      <dgm:spPr/>
      <dgm:t>
        <a:bodyPr/>
        <a:lstStyle/>
        <a:p>
          <a:endParaRPr lang="es-EC"/>
        </a:p>
      </dgm:t>
    </dgm:pt>
    <dgm:pt modelId="{C0524D5F-0532-4FDC-9545-48697B5558E5}" type="pres">
      <dgm:prSet presAssocID="{F1E5B0CA-8E0C-42E6-8689-7D2AD80CAC50}" presName="parentText" presStyleLbl="node1" presStyleIdx="0" presStyleCnt="1" custScaleX="47723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4B7D5B-7A95-4CA7-BA4E-533081A7CB5E}" type="pres">
      <dgm:prSet presAssocID="{F1E5B0CA-8E0C-42E6-8689-7D2AD80CAC50}" presName="negativeSpace" presStyleCnt="0"/>
      <dgm:spPr/>
      <dgm:t>
        <a:bodyPr/>
        <a:lstStyle/>
        <a:p>
          <a:endParaRPr lang="es-EC"/>
        </a:p>
      </dgm:t>
    </dgm:pt>
    <dgm:pt modelId="{E403D437-8C8A-46B5-8C3B-E8FE9BC26FF6}" type="pres">
      <dgm:prSet presAssocID="{F1E5B0CA-8E0C-42E6-8689-7D2AD80CAC50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435C620-A7F3-4644-9D12-314C3207402B}" type="presOf" srcId="{F1E5B0CA-8E0C-42E6-8689-7D2AD80CAC50}" destId="{C0524D5F-0532-4FDC-9545-48697B5558E5}" srcOrd="1" destOrd="0" presId="urn:microsoft.com/office/officeart/2005/8/layout/list1"/>
    <dgm:cxn modelId="{5B694AAC-1432-4A77-879F-38AA199E875B}" srcId="{DEDB8F5D-43BB-421D-8C01-782A9B3AF2BB}" destId="{F1E5B0CA-8E0C-42E6-8689-7D2AD80CAC50}" srcOrd="0" destOrd="0" parTransId="{53C0CAEA-9BED-4371-84C5-F26445588023}" sibTransId="{E7B1C723-D055-461A-A8A2-4DE084BE1253}"/>
    <dgm:cxn modelId="{FA8F234B-2071-4485-87F2-EF29F14223C7}" type="presOf" srcId="{F1E5B0CA-8E0C-42E6-8689-7D2AD80CAC50}" destId="{923CA561-B7A7-4F83-96FF-9CC5CC7DB521}" srcOrd="0" destOrd="0" presId="urn:microsoft.com/office/officeart/2005/8/layout/list1"/>
    <dgm:cxn modelId="{60878D46-B030-4B84-8D4A-E72D72B743BF}" type="presOf" srcId="{DEDB8F5D-43BB-421D-8C01-782A9B3AF2BB}" destId="{0B43A9A7-03B2-4310-93A3-8AD56AE2C63E}" srcOrd="0" destOrd="0" presId="urn:microsoft.com/office/officeart/2005/8/layout/list1"/>
    <dgm:cxn modelId="{E0A37DFE-2DA3-455E-BE26-1E730869C988}" type="presParOf" srcId="{0B43A9A7-03B2-4310-93A3-8AD56AE2C63E}" destId="{F38DB9FA-045B-4383-98A5-0AA6AFBA2E4B}" srcOrd="0" destOrd="0" presId="urn:microsoft.com/office/officeart/2005/8/layout/list1"/>
    <dgm:cxn modelId="{8D434DEC-F468-4D78-8679-91F6EC1DA998}" type="presParOf" srcId="{F38DB9FA-045B-4383-98A5-0AA6AFBA2E4B}" destId="{923CA561-B7A7-4F83-96FF-9CC5CC7DB521}" srcOrd="0" destOrd="0" presId="urn:microsoft.com/office/officeart/2005/8/layout/list1"/>
    <dgm:cxn modelId="{5FF7E05A-FBFA-4905-BF33-8AAB8705C12B}" type="presParOf" srcId="{F38DB9FA-045B-4383-98A5-0AA6AFBA2E4B}" destId="{C0524D5F-0532-4FDC-9545-48697B5558E5}" srcOrd="1" destOrd="0" presId="urn:microsoft.com/office/officeart/2005/8/layout/list1"/>
    <dgm:cxn modelId="{F457B88F-5F40-41FB-9203-5FE84314DC92}" type="presParOf" srcId="{0B43A9A7-03B2-4310-93A3-8AD56AE2C63E}" destId="{6E4B7D5B-7A95-4CA7-BA4E-533081A7CB5E}" srcOrd="1" destOrd="0" presId="urn:microsoft.com/office/officeart/2005/8/layout/list1"/>
    <dgm:cxn modelId="{B429845D-07B6-41B5-933C-45128D72C6A4}" type="presParOf" srcId="{0B43A9A7-03B2-4310-93A3-8AD56AE2C63E}" destId="{E403D437-8C8A-46B5-8C3B-E8FE9BC26FF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A1F9C-418E-48CC-98CF-B45F3E137B12}">
      <dsp:nvSpPr>
        <dsp:cNvPr id="0" name=""/>
        <dsp:cNvSpPr/>
      </dsp:nvSpPr>
      <dsp:spPr>
        <a:xfrm>
          <a:off x="0" y="576812"/>
          <a:ext cx="756084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81E2C9-AB47-4E34-86C5-29C5AC3610E7}">
      <dsp:nvSpPr>
        <dsp:cNvPr id="0" name=""/>
        <dsp:cNvSpPr/>
      </dsp:nvSpPr>
      <dsp:spPr>
        <a:xfrm>
          <a:off x="378042" y="30691"/>
          <a:ext cx="5292588" cy="10922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Teoría funcionalista. Por David Mitrany: La unión de países en bloques económicos es necesaria. 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31361" y="84010"/>
        <a:ext cx="5185950" cy="985602"/>
      </dsp:txXfrm>
    </dsp:sp>
    <dsp:sp modelId="{5EE080EA-C16F-4CD9-A7E2-CB1B5D17C6A8}">
      <dsp:nvSpPr>
        <dsp:cNvPr id="0" name=""/>
        <dsp:cNvSpPr/>
      </dsp:nvSpPr>
      <dsp:spPr>
        <a:xfrm>
          <a:off x="0" y="2255132"/>
          <a:ext cx="756084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157948"/>
              <a:satOff val="29661"/>
              <a:lumOff val="-5098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97EAD8-BE9B-4ADE-9C01-B31D272BB5FD}">
      <dsp:nvSpPr>
        <dsp:cNvPr id="0" name=""/>
        <dsp:cNvSpPr/>
      </dsp:nvSpPr>
      <dsp:spPr>
        <a:xfrm>
          <a:off x="378042" y="1709012"/>
          <a:ext cx="5292588" cy="1092240"/>
        </a:xfrm>
        <a:prstGeom prst="roundRect">
          <a:avLst/>
        </a:prstGeom>
        <a:gradFill rotWithShape="0">
          <a:gsLst>
            <a:gs pos="0">
              <a:schemeClr val="accent2">
                <a:hueOff val="-4157948"/>
                <a:satOff val="29661"/>
                <a:lumOff val="-5098"/>
                <a:alphaOff val="0"/>
              </a:schemeClr>
            </a:gs>
            <a:gs pos="100000">
              <a:schemeClr val="accent2">
                <a:hueOff val="-4157948"/>
                <a:satOff val="29661"/>
                <a:lumOff val="-5098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-4157948"/>
              <a:satOff val="29661"/>
              <a:lumOff val="-5098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Teoría del Liberalismo. Andrew Moravcsik: La agrupación de países en bloques económicos depende de las relaciones internacionales. </a:t>
          </a:r>
        </a:p>
      </dsp:txBody>
      <dsp:txXfrm>
        <a:off x="431361" y="1762331"/>
        <a:ext cx="5185950" cy="985602"/>
      </dsp:txXfrm>
    </dsp:sp>
    <dsp:sp modelId="{4218D754-0628-4EDC-AAFF-68B024A43958}">
      <dsp:nvSpPr>
        <dsp:cNvPr id="0" name=""/>
        <dsp:cNvSpPr/>
      </dsp:nvSpPr>
      <dsp:spPr>
        <a:xfrm>
          <a:off x="0" y="3933452"/>
          <a:ext cx="756084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8315896"/>
              <a:satOff val="59322"/>
              <a:lumOff val="-10197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6F77A1-2E97-4D15-AC12-CD18E2D19953}">
      <dsp:nvSpPr>
        <dsp:cNvPr id="0" name=""/>
        <dsp:cNvSpPr/>
      </dsp:nvSpPr>
      <dsp:spPr>
        <a:xfrm>
          <a:off x="378042" y="3387332"/>
          <a:ext cx="5292588" cy="1092240"/>
        </a:xfrm>
        <a:prstGeom prst="roundRect">
          <a:avLst/>
        </a:prstGeom>
        <a:gradFill rotWithShape="0">
          <a:gsLst>
            <a:gs pos="0">
              <a:schemeClr val="accent2">
                <a:hueOff val="-8315896"/>
                <a:satOff val="59322"/>
                <a:lumOff val="-10197"/>
                <a:alphaOff val="0"/>
              </a:schemeClr>
            </a:gs>
            <a:gs pos="100000">
              <a:schemeClr val="accent2">
                <a:hueOff val="-8315896"/>
                <a:satOff val="59322"/>
                <a:lumOff val="-10197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-8315896"/>
              <a:satOff val="59322"/>
              <a:lumOff val="-10197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Teoría gradualista o de Uppsala.  Johanson y Vahlne: Explica el proceso de internacionalización gradual. 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31361" y="3440651"/>
        <a:ext cx="5185950" cy="985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0EDB7-5E29-4687-B0AB-8A7B7DF42D72}">
      <dsp:nvSpPr>
        <dsp:cNvPr id="0" name=""/>
        <dsp:cNvSpPr/>
      </dsp:nvSpPr>
      <dsp:spPr>
        <a:xfrm>
          <a:off x="446449" y="0"/>
          <a:ext cx="7027980" cy="439248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6B4CA-B2FB-4DE6-83CB-0895C75AC208}">
      <dsp:nvSpPr>
        <dsp:cNvPr id="0" name=""/>
        <dsp:cNvSpPr/>
      </dsp:nvSpPr>
      <dsp:spPr>
        <a:xfrm>
          <a:off x="1138705" y="3266254"/>
          <a:ext cx="161643" cy="161643"/>
        </a:xfrm>
        <a:prstGeom prst="ellipse">
          <a:avLst/>
        </a:prstGeom>
        <a:solidFill>
          <a:schemeClr val="accent3"/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B1D9D5-DDEE-47FB-B377-378BC75C401C}">
      <dsp:nvSpPr>
        <dsp:cNvPr id="0" name=""/>
        <dsp:cNvSpPr/>
      </dsp:nvSpPr>
      <dsp:spPr>
        <a:xfrm>
          <a:off x="1219527" y="3347075"/>
          <a:ext cx="920665" cy="1045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52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Suscrito: Enero de 1994</a:t>
          </a:r>
          <a:endParaRPr lang="es-EC" sz="1500" kern="1200" dirty="0"/>
        </a:p>
      </dsp:txBody>
      <dsp:txXfrm>
        <a:off x="1219527" y="3347075"/>
        <a:ext cx="920665" cy="1045412"/>
      </dsp:txXfrm>
    </dsp:sp>
    <dsp:sp modelId="{67C41A1D-3310-414A-87A2-66FDEF8ECF67}">
      <dsp:nvSpPr>
        <dsp:cNvPr id="0" name=""/>
        <dsp:cNvSpPr/>
      </dsp:nvSpPr>
      <dsp:spPr>
        <a:xfrm>
          <a:off x="2013689" y="2425531"/>
          <a:ext cx="253007" cy="253007"/>
        </a:xfrm>
        <a:prstGeom prst="ellipse">
          <a:avLst/>
        </a:prstGeom>
        <a:solidFill>
          <a:schemeClr val="accent3"/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0D908-6B79-496D-9EEF-8F57FBDAA491}">
      <dsp:nvSpPr>
        <dsp:cNvPr id="0" name=""/>
        <dsp:cNvSpPr/>
      </dsp:nvSpPr>
      <dsp:spPr>
        <a:xfrm>
          <a:off x="2140192" y="2552035"/>
          <a:ext cx="1166644" cy="1840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063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470 millones de habitantes</a:t>
          </a:r>
          <a:endParaRPr lang="es-EC" sz="1500" kern="1200" dirty="0"/>
        </a:p>
      </dsp:txBody>
      <dsp:txXfrm>
        <a:off x="2140192" y="2552035"/>
        <a:ext cx="1166644" cy="1840452"/>
      </dsp:txXfrm>
    </dsp:sp>
    <dsp:sp modelId="{221A1B2B-684F-49B2-8616-99869E365D56}">
      <dsp:nvSpPr>
        <dsp:cNvPr id="0" name=""/>
        <dsp:cNvSpPr/>
      </dsp:nvSpPr>
      <dsp:spPr>
        <a:xfrm>
          <a:off x="3138166" y="1755238"/>
          <a:ext cx="337343" cy="337343"/>
        </a:xfrm>
        <a:prstGeom prst="ellipse">
          <a:avLst/>
        </a:prstGeom>
        <a:solidFill>
          <a:schemeClr val="accent3"/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1088E-7FB0-484C-A8D4-00F121F83185}">
      <dsp:nvSpPr>
        <dsp:cNvPr id="0" name=""/>
        <dsp:cNvSpPr/>
      </dsp:nvSpPr>
      <dsp:spPr>
        <a:xfrm>
          <a:off x="3306837" y="1923909"/>
          <a:ext cx="1356400" cy="2468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751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Producción de bienes y servicios: 17 billones de dólares.</a:t>
          </a:r>
          <a:endParaRPr lang="es-EC" sz="1500" kern="1200" dirty="0"/>
        </a:p>
      </dsp:txBody>
      <dsp:txXfrm>
        <a:off x="3306837" y="1923909"/>
        <a:ext cx="1356400" cy="2468578"/>
      </dsp:txXfrm>
    </dsp:sp>
    <dsp:sp modelId="{535628E4-BEDB-4604-B75F-7C71F10E530E}">
      <dsp:nvSpPr>
        <dsp:cNvPr id="0" name=""/>
        <dsp:cNvSpPr/>
      </dsp:nvSpPr>
      <dsp:spPr>
        <a:xfrm>
          <a:off x="4445370" y="1231653"/>
          <a:ext cx="435734" cy="435734"/>
        </a:xfrm>
        <a:prstGeom prst="ellipse">
          <a:avLst/>
        </a:prstGeom>
        <a:solidFill>
          <a:schemeClr val="accent3"/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51AD98-6079-425B-9DCB-440BB8938322}">
      <dsp:nvSpPr>
        <dsp:cNvPr id="0" name=""/>
        <dsp:cNvSpPr/>
      </dsp:nvSpPr>
      <dsp:spPr>
        <a:xfrm>
          <a:off x="4669450" y="1449521"/>
          <a:ext cx="1405596" cy="2942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887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Representa el 25% del PIB mundial</a:t>
          </a:r>
          <a:endParaRPr lang="es-EC" sz="1500" kern="1200" dirty="0"/>
        </a:p>
      </dsp:txBody>
      <dsp:txXfrm>
        <a:off x="4669450" y="1449521"/>
        <a:ext cx="1405596" cy="2942966"/>
      </dsp:txXfrm>
    </dsp:sp>
    <dsp:sp modelId="{1B664944-46A6-4A47-94DD-95858B073019}">
      <dsp:nvSpPr>
        <dsp:cNvPr id="0" name=""/>
        <dsp:cNvSpPr/>
      </dsp:nvSpPr>
      <dsp:spPr>
        <a:xfrm>
          <a:off x="5791228" y="882011"/>
          <a:ext cx="555210" cy="555210"/>
        </a:xfrm>
        <a:prstGeom prst="ellipse">
          <a:avLst/>
        </a:prstGeom>
        <a:solidFill>
          <a:schemeClr val="accent3"/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F8765-6F61-4915-8C68-0A1F947AE028}">
      <dsp:nvSpPr>
        <dsp:cNvPr id="0" name=""/>
        <dsp:cNvSpPr/>
      </dsp:nvSpPr>
      <dsp:spPr>
        <a:xfrm>
          <a:off x="6499733" y="1083902"/>
          <a:ext cx="1405596" cy="3232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4195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EE.UU: $ 17 billones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Canadá: $1,55 billones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México: $1,14 billones</a:t>
          </a:r>
          <a:endParaRPr lang="es-EC" sz="1500" kern="1200" dirty="0"/>
        </a:p>
      </dsp:txBody>
      <dsp:txXfrm>
        <a:off x="6499733" y="1083902"/>
        <a:ext cx="1405596" cy="32328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E74C4-EE1B-4AB7-9600-820DD59A8B92}">
      <dsp:nvSpPr>
        <dsp:cNvPr id="0" name=""/>
        <dsp:cNvSpPr/>
      </dsp:nvSpPr>
      <dsp:spPr>
        <a:xfrm>
          <a:off x="2871356" y="0"/>
          <a:ext cx="2218200" cy="221853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B7D2B-5B26-47B1-8C01-8AEA7E80D933}">
      <dsp:nvSpPr>
        <dsp:cNvPr id="0" name=""/>
        <dsp:cNvSpPr/>
      </dsp:nvSpPr>
      <dsp:spPr>
        <a:xfrm>
          <a:off x="3361651" y="800959"/>
          <a:ext cx="1232611" cy="616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Entra en vigencia el 26 de Mayo de 1969.</a:t>
          </a:r>
          <a:endParaRPr lang="es-EC" sz="1400" kern="1200" dirty="0"/>
        </a:p>
      </dsp:txBody>
      <dsp:txXfrm>
        <a:off x="3361651" y="800959"/>
        <a:ext cx="1232611" cy="616158"/>
      </dsp:txXfrm>
    </dsp:sp>
    <dsp:sp modelId="{516F1345-B56D-4144-AC11-551F9A64DB85}">
      <dsp:nvSpPr>
        <dsp:cNvPr id="0" name=""/>
        <dsp:cNvSpPr/>
      </dsp:nvSpPr>
      <dsp:spPr>
        <a:xfrm>
          <a:off x="2255259" y="1274714"/>
          <a:ext cx="2218200" cy="221853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hueOff val="-4157948"/>
            <a:satOff val="2966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CAEC0-1B7B-4B7B-A0C6-A0F5FCF67BE4}">
      <dsp:nvSpPr>
        <dsp:cNvPr id="0" name=""/>
        <dsp:cNvSpPr/>
      </dsp:nvSpPr>
      <dsp:spPr>
        <a:xfrm>
          <a:off x="2748053" y="2083047"/>
          <a:ext cx="1232611" cy="616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Conformada por 103 millones de habitantes.</a:t>
          </a:r>
          <a:endParaRPr lang="es-EC" sz="1400" kern="1200" dirty="0"/>
        </a:p>
      </dsp:txBody>
      <dsp:txXfrm>
        <a:off x="2748053" y="2083047"/>
        <a:ext cx="1232611" cy="616158"/>
      </dsp:txXfrm>
    </dsp:sp>
    <dsp:sp modelId="{8B0935D7-88C3-4C2A-B36F-6E69AFE70F36}">
      <dsp:nvSpPr>
        <dsp:cNvPr id="0" name=""/>
        <dsp:cNvSpPr/>
      </dsp:nvSpPr>
      <dsp:spPr>
        <a:xfrm>
          <a:off x="3029234" y="2701970"/>
          <a:ext cx="1905777" cy="190654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hueOff val="-8315896"/>
            <a:satOff val="59322"/>
            <a:lumOff val="-1019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4D898-1908-45D9-A60D-05B3C051DE0D}">
      <dsp:nvSpPr>
        <dsp:cNvPr id="0" name=""/>
        <dsp:cNvSpPr/>
      </dsp:nvSpPr>
      <dsp:spPr>
        <a:xfrm>
          <a:off x="3364567" y="3366978"/>
          <a:ext cx="1232611" cy="616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Principales socios comerciales: EE.UU, China  y la Unión Europea.</a:t>
          </a:r>
        </a:p>
      </dsp:txBody>
      <dsp:txXfrm>
        <a:off x="3364567" y="3366978"/>
        <a:ext cx="1232611" cy="6161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7EB4D-FFAA-4219-8F8E-D678EE866000}">
      <dsp:nvSpPr>
        <dsp:cNvPr id="0" name=""/>
        <dsp:cNvSpPr/>
      </dsp:nvSpPr>
      <dsp:spPr>
        <a:xfrm>
          <a:off x="1581857" y="3033178"/>
          <a:ext cx="1863423" cy="159953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Beneficios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1870437" y="3280890"/>
        <a:ext cx="1286263" cy="1104109"/>
      </dsp:txXfrm>
    </dsp:sp>
    <dsp:sp modelId="{B8AEA794-B7B3-437F-9CBE-37F571B117E5}">
      <dsp:nvSpPr>
        <dsp:cNvPr id="0" name=""/>
        <dsp:cNvSpPr/>
      </dsp:nvSpPr>
      <dsp:spPr>
        <a:xfrm>
          <a:off x="1640140" y="3739998"/>
          <a:ext cx="217536" cy="1875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E3E10F-B8D7-4897-8F1E-2A41A4D5EF5F}">
      <dsp:nvSpPr>
        <dsp:cNvPr id="0" name=""/>
        <dsp:cNvSpPr/>
      </dsp:nvSpPr>
      <dsp:spPr>
        <a:xfrm>
          <a:off x="0" y="2163701"/>
          <a:ext cx="1863423" cy="1599533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8D7C3-3B18-4BD7-A2EF-25A7BCEB86D8}">
      <dsp:nvSpPr>
        <dsp:cNvPr id="0" name=""/>
        <dsp:cNvSpPr/>
      </dsp:nvSpPr>
      <dsp:spPr>
        <a:xfrm>
          <a:off x="1261709" y="3541429"/>
          <a:ext cx="217536" cy="1875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1187985"/>
              <a:satOff val="8475"/>
              <a:lumOff val="-1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B164DB-1F96-41F6-971B-F76CF42893DA}">
      <dsp:nvSpPr>
        <dsp:cNvPr id="0" name=""/>
        <dsp:cNvSpPr/>
      </dsp:nvSpPr>
      <dsp:spPr>
        <a:xfrm>
          <a:off x="3162072" y="2151449"/>
          <a:ext cx="1863423" cy="159953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2771965"/>
            <a:satOff val="19774"/>
            <a:lumOff val="-3399"/>
            <a:alphaOff val="0"/>
          </a:schemeClr>
        </a:solidFill>
        <a:ln w="15875" cap="flat" cmpd="sng" algn="ctr">
          <a:solidFill>
            <a:schemeClr val="accent2">
              <a:hueOff val="-2771965"/>
              <a:satOff val="19774"/>
              <a:lumOff val="-33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tx1"/>
              </a:solidFill>
            </a:rPr>
            <a:t>Barreras de Comercialización</a:t>
          </a:r>
          <a:endParaRPr lang="es-EC" sz="1100" kern="1200" dirty="0">
            <a:solidFill>
              <a:schemeClr val="tx1"/>
            </a:solidFill>
          </a:endParaRPr>
        </a:p>
      </dsp:txBody>
      <dsp:txXfrm>
        <a:off x="3450652" y="2399161"/>
        <a:ext cx="1286263" cy="1104109"/>
      </dsp:txXfrm>
    </dsp:sp>
    <dsp:sp modelId="{F644D3C6-0D29-4C41-9C67-169BE141A4F4}">
      <dsp:nvSpPr>
        <dsp:cNvPr id="0" name=""/>
        <dsp:cNvSpPr/>
      </dsp:nvSpPr>
      <dsp:spPr>
        <a:xfrm>
          <a:off x="4438558" y="3527487"/>
          <a:ext cx="217536" cy="1875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2375970"/>
              <a:satOff val="16949"/>
              <a:lumOff val="-29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E2C91-87ED-4EF4-9DD2-F6FDFDBEECF9}">
      <dsp:nvSpPr>
        <dsp:cNvPr id="0" name=""/>
        <dsp:cNvSpPr/>
      </dsp:nvSpPr>
      <dsp:spPr>
        <a:xfrm>
          <a:off x="4750497" y="3030643"/>
          <a:ext cx="1863423" cy="1599533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2">
              <a:hueOff val="-2771965"/>
              <a:satOff val="19774"/>
              <a:lumOff val="-33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D2C12-6AA6-483B-B622-95AB4BB30DF5}">
      <dsp:nvSpPr>
        <dsp:cNvPr id="0" name=""/>
        <dsp:cNvSpPr/>
      </dsp:nvSpPr>
      <dsp:spPr>
        <a:xfrm>
          <a:off x="4793183" y="3747180"/>
          <a:ext cx="217536" cy="1875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3563955"/>
              <a:satOff val="25424"/>
              <a:lumOff val="-43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90E2EE-8DF3-404E-9D8C-40A47D949E28}">
      <dsp:nvSpPr>
        <dsp:cNvPr id="0" name=""/>
        <dsp:cNvSpPr/>
      </dsp:nvSpPr>
      <dsp:spPr>
        <a:xfrm>
          <a:off x="1581857" y="1289576"/>
          <a:ext cx="1863423" cy="159953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5543931"/>
            <a:satOff val="39548"/>
            <a:lumOff val="-6798"/>
            <a:alphaOff val="0"/>
          </a:schemeClr>
        </a:solidFill>
        <a:ln w="15875" cap="flat" cmpd="sng" algn="ctr">
          <a:solidFill>
            <a:schemeClr val="accent2">
              <a:hueOff val="-5543931"/>
              <a:satOff val="39548"/>
              <a:lumOff val="-67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Descripción del producto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1870437" y="1537288"/>
        <a:ext cx="1286263" cy="1104109"/>
      </dsp:txXfrm>
    </dsp:sp>
    <dsp:sp modelId="{C92622A2-04EF-4B15-93D8-4391CA5DFD28}">
      <dsp:nvSpPr>
        <dsp:cNvPr id="0" name=""/>
        <dsp:cNvSpPr/>
      </dsp:nvSpPr>
      <dsp:spPr>
        <a:xfrm>
          <a:off x="2850134" y="1322530"/>
          <a:ext cx="217536" cy="1875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4751941"/>
              <a:satOff val="33898"/>
              <a:lumOff val="-58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8BE8D-E27D-447B-998A-E1AF269E9799}">
      <dsp:nvSpPr>
        <dsp:cNvPr id="0" name=""/>
        <dsp:cNvSpPr/>
      </dsp:nvSpPr>
      <dsp:spPr>
        <a:xfrm>
          <a:off x="3162072" y="407847"/>
          <a:ext cx="1863423" cy="1599533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accent2">
              <a:hueOff val="-5543931"/>
              <a:satOff val="39548"/>
              <a:lumOff val="-67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8E4495-E75B-4028-A29C-C2696B20FD0C}">
      <dsp:nvSpPr>
        <dsp:cNvPr id="0" name=""/>
        <dsp:cNvSpPr/>
      </dsp:nvSpPr>
      <dsp:spPr>
        <a:xfrm>
          <a:off x="3204759" y="1116779"/>
          <a:ext cx="217536" cy="1875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5939926"/>
              <a:satOff val="42373"/>
              <a:lumOff val="-72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392B5F-4189-4BF1-B35E-498BAA55F068}">
      <dsp:nvSpPr>
        <dsp:cNvPr id="0" name=""/>
        <dsp:cNvSpPr/>
      </dsp:nvSpPr>
      <dsp:spPr>
        <a:xfrm>
          <a:off x="4750497" y="1287042"/>
          <a:ext cx="1863423" cy="159953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8315896"/>
            <a:satOff val="59322"/>
            <a:lumOff val="-10197"/>
            <a:alphaOff val="0"/>
          </a:schemeClr>
        </a:solidFill>
        <a:ln w="15875" cap="flat" cmpd="sng" algn="ctr">
          <a:solidFill>
            <a:schemeClr val="accent2">
              <a:hueOff val="-8315896"/>
              <a:satOff val="59322"/>
              <a:lumOff val="-10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Formas de consumo del producto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5039077" y="1534754"/>
        <a:ext cx="1286263" cy="1104109"/>
      </dsp:txXfrm>
    </dsp:sp>
    <dsp:sp modelId="{12871323-3624-43F5-BB82-F6A10CC89824}">
      <dsp:nvSpPr>
        <dsp:cNvPr id="0" name=""/>
        <dsp:cNvSpPr/>
      </dsp:nvSpPr>
      <dsp:spPr>
        <a:xfrm>
          <a:off x="6352876" y="1993016"/>
          <a:ext cx="217536" cy="1875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7127911"/>
              <a:satOff val="50847"/>
              <a:lumOff val="-87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C01907-02F8-4EEA-9714-527DA23881E9}">
      <dsp:nvSpPr>
        <dsp:cNvPr id="0" name=""/>
        <dsp:cNvSpPr/>
      </dsp:nvSpPr>
      <dsp:spPr>
        <a:xfrm>
          <a:off x="6345488" y="2166236"/>
          <a:ext cx="1863423" cy="1599533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accent2">
              <a:hueOff val="-8315896"/>
              <a:satOff val="59322"/>
              <a:lumOff val="-10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72BA2E-D293-4C55-9F12-B67C0CA86A3F}">
      <dsp:nvSpPr>
        <dsp:cNvPr id="0" name=""/>
        <dsp:cNvSpPr/>
      </dsp:nvSpPr>
      <dsp:spPr>
        <a:xfrm>
          <a:off x="6721457" y="2194542"/>
          <a:ext cx="217536" cy="1875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8315896"/>
              <a:satOff val="59322"/>
              <a:lumOff val="-10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DE4A7-6675-433D-8C4F-D0F82E65AC3B}">
      <dsp:nvSpPr>
        <dsp:cNvPr id="0" name=""/>
        <dsp:cNvSpPr/>
      </dsp:nvSpPr>
      <dsp:spPr>
        <a:xfrm>
          <a:off x="0" y="833659"/>
          <a:ext cx="7992888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A4CB0C-BE06-4A84-B80B-D14EC8AA3EB3}">
      <dsp:nvSpPr>
        <dsp:cNvPr id="0" name=""/>
        <dsp:cNvSpPr/>
      </dsp:nvSpPr>
      <dsp:spPr>
        <a:xfrm>
          <a:off x="399644" y="36619"/>
          <a:ext cx="6567156" cy="15940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El intercambio comercial basado en un producto considerado nuevo como es la Stevia, ha permitido identificar el comportamiento de los miembros de la Comunidad Andina y su compromiso por exportar  productos con alto valor agregado.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477461" y="114436"/>
        <a:ext cx="6411522" cy="1438446"/>
      </dsp:txXfrm>
    </dsp:sp>
    <dsp:sp modelId="{83DCC976-09D0-401A-9722-5F7BC5FA6BB4}">
      <dsp:nvSpPr>
        <dsp:cNvPr id="0" name=""/>
        <dsp:cNvSpPr/>
      </dsp:nvSpPr>
      <dsp:spPr>
        <a:xfrm>
          <a:off x="0" y="3283100"/>
          <a:ext cx="7992888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8315896"/>
              <a:satOff val="59322"/>
              <a:lumOff val="-10197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FB87EA-DE6E-42A3-B7CC-A4CDDF306920}">
      <dsp:nvSpPr>
        <dsp:cNvPr id="0" name=""/>
        <dsp:cNvSpPr/>
      </dsp:nvSpPr>
      <dsp:spPr>
        <a:xfrm>
          <a:off x="399644" y="2486060"/>
          <a:ext cx="6567156" cy="1594080"/>
        </a:xfrm>
        <a:prstGeom prst="roundRect">
          <a:avLst/>
        </a:prstGeom>
        <a:gradFill rotWithShape="0">
          <a:gsLst>
            <a:gs pos="0">
              <a:schemeClr val="accent2">
                <a:hueOff val="-8315896"/>
                <a:satOff val="59322"/>
                <a:lumOff val="-10197"/>
                <a:alphaOff val="0"/>
              </a:schemeClr>
            </a:gs>
            <a:gs pos="100000">
              <a:schemeClr val="accent2">
                <a:hueOff val="-8315896"/>
                <a:satOff val="59322"/>
                <a:lumOff val="-10197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-8315896"/>
              <a:satOff val="59322"/>
              <a:lumOff val="-10197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Desde 2014 se ha incrementado en América del Norte y América Latina el consumo y elaboración de productos elaborados con Stevia.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477461" y="2563877"/>
        <a:ext cx="6411522" cy="14384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3D437-8C8A-46B5-8C3B-E8FE9BC26FF6}">
      <dsp:nvSpPr>
        <dsp:cNvPr id="0" name=""/>
        <dsp:cNvSpPr/>
      </dsp:nvSpPr>
      <dsp:spPr>
        <a:xfrm>
          <a:off x="0" y="1479638"/>
          <a:ext cx="6777037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524D5F-0532-4FDC-9545-48697B5558E5}">
      <dsp:nvSpPr>
        <dsp:cNvPr id="0" name=""/>
        <dsp:cNvSpPr/>
      </dsp:nvSpPr>
      <dsp:spPr>
        <a:xfrm>
          <a:off x="99934" y="534998"/>
          <a:ext cx="6676963" cy="1889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09" tIns="0" rIns="179309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Realizar un estudio de campo con las empresas productoras y comercializadoras de </a:t>
          </a:r>
          <a:r>
            <a:rPr lang="es-EC" sz="1600" kern="1200" dirty="0" smtClean="0">
              <a:solidFill>
                <a:schemeClr val="tx1"/>
              </a:solidFill>
            </a:rPr>
            <a:t>Stevia </a:t>
          </a:r>
          <a:r>
            <a:rPr lang="es-EC" sz="1600" kern="1200" dirty="0" smtClean="0">
              <a:solidFill>
                <a:schemeClr val="tx1"/>
              </a:solidFill>
            </a:rPr>
            <a:t>a nivel nacional, con el fin de determinar el volumen que se destina del total de la producción al consumo local y a exportación.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192161" y="627225"/>
        <a:ext cx="6492509" cy="1704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40BE3-851F-4950-9DB9-6657D2F7571E}" type="datetimeFigureOut">
              <a:rPr lang="es-EC" smtClean="0"/>
              <a:t>2/9/2016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E4618-14E4-4DED-B3D0-3C256159B50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3221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E4618-14E4-4DED-B3D0-3C256159B503}" type="slidenum">
              <a:rPr lang="es-EC" smtClean="0"/>
              <a:t>10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30545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E4618-14E4-4DED-B3D0-3C256159B503}" type="slidenum">
              <a:rPr lang="es-EC" smtClean="0"/>
              <a:t>11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1422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A176E9B-F4BB-474B-8F2F-86F12E9F5468}" type="datetimeFigureOut">
              <a:rPr lang="es-EC" smtClean="0"/>
              <a:t>2/9/2016</a:t>
            </a:fld>
            <a:endParaRPr lang="es-EC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AA4657F-253B-4130-9D68-CF9F5B7E3019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6E9B-F4BB-474B-8F2F-86F12E9F5468}" type="datetimeFigureOut">
              <a:rPr lang="es-EC" smtClean="0"/>
              <a:t>2/9/2016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657F-253B-4130-9D68-CF9F5B7E3019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6E9B-F4BB-474B-8F2F-86F12E9F5468}" type="datetimeFigureOut">
              <a:rPr lang="es-EC" smtClean="0"/>
              <a:t>2/9/2016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657F-253B-4130-9D68-CF9F5B7E3019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6E9B-F4BB-474B-8F2F-86F12E9F5468}" type="datetimeFigureOut">
              <a:rPr lang="es-EC" smtClean="0"/>
              <a:t>2/9/2016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657F-253B-4130-9D68-CF9F5B7E3019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6E9B-F4BB-474B-8F2F-86F12E9F5468}" type="datetimeFigureOut">
              <a:rPr lang="es-EC" smtClean="0"/>
              <a:t>2/9/2016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657F-253B-4130-9D68-CF9F5B7E3019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6E9B-F4BB-474B-8F2F-86F12E9F5468}" type="datetimeFigureOut">
              <a:rPr lang="es-EC" smtClean="0"/>
              <a:t>2/9/2016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657F-253B-4130-9D68-CF9F5B7E3019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6E9B-F4BB-474B-8F2F-86F12E9F5468}" type="datetimeFigureOut">
              <a:rPr lang="es-EC" smtClean="0"/>
              <a:t>2/9/2016</a:t>
            </a:fld>
            <a:endParaRPr lang="es-EC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657F-253B-4130-9D68-CF9F5B7E3019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6E9B-F4BB-474B-8F2F-86F12E9F5468}" type="datetimeFigureOut">
              <a:rPr lang="es-EC" smtClean="0"/>
              <a:t>2/9/2016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657F-253B-4130-9D68-CF9F5B7E3019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6E9B-F4BB-474B-8F2F-86F12E9F5468}" type="datetimeFigureOut">
              <a:rPr lang="es-EC" smtClean="0"/>
              <a:t>2/9/2016</a:t>
            </a:fld>
            <a:endParaRPr lang="es-EC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657F-253B-4130-9D68-CF9F5B7E3019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6E9B-F4BB-474B-8F2F-86F12E9F5468}" type="datetimeFigureOut">
              <a:rPr lang="es-EC" smtClean="0"/>
              <a:t>2/9/2016</a:t>
            </a:fld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657F-253B-4130-9D68-CF9F5B7E3019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6E9B-F4BB-474B-8F2F-86F12E9F5468}" type="datetimeFigureOut">
              <a:rPr lang="es-EC" smtClean="0"/>
              <a:t>2/9/2016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657F-253B-4130-9D68-CF9F5B7E3019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A176E9B-F4BB-474B-8F2F-86F12E9F5468}" type="datetimeFigureOut">
              <a:rPr lang="es-EC" smtClean="0"/>
              <a:t>2/9/2016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AA4657F-253B-4130-9D68-CF9F5B7E3019}" type="slidenum">
              <a:rPr lang="es-EC" smtClean="0"/>
              <a:t>‹Nº›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4608512" cy="6480720"/>
          </a:xfrm>
        </p:spPr>
        <p:txBody>
          <a:bodyPr>
            <a:noAutofit/>
          </a:bodyPr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</a:rPr>
              <a:t>UNIVERSIDAD DE LAS FUERZAS ARMADAS “ESPE”</a:t>
            </a:r>
            <a:r>
              <a:rPr lang="es-EC" sz="2400" dirty="0" smtClean="0">
                <a:solidFill>
                  <a:schemeClr val="tx1"/>
                </a:solidFill>
              </a:rPr>
              <a:t/>
            </a:r>
            <a:br>
              <a:rPr lang="es-EC" sz="2400" dirty="0" smtClean="0">
                <a:solidFill>
                  <a:schemeClr val="tx1"/>
                </a:solidFill>
              </a:rPr>
            </a:br>
            <a:r>
              <a:rPr lang="es-EC" sz="2400" dirty="0" smtClean="0">
                <a:solidFill>
                  <a:schemeClr val="tx1"/>
                </a:solidFill>
              </a:rPr>
              <a:t/>
            </a:r>
            <a:br>
              <a:rPr lang="es-EC" sz="2400" dirty="0" smtClean="0">
                <a:solidFill>
                  <a:schemeClr val="tx1"/>
                </a:solidFill>
              </a:rPr>
            </a:br>
            <a:r>
              <a:rPr lang="es-EC" sz="2400" b="1" dirty="0" smtClean="0">
                <a:solidFill>
                  <a:schemeClr val="tx1"/>
                </a:solidFill>
              </a:rPr>
              <a:t>COMERCIO INTERNACIONAL DE STEVIA ENTRE LA COMUNIDAD ANDINA DE NACIONES (CAN) Y EL TRATADO DE LIBRE COMERCIO DE AMÉRICA DEL NORTE (TLCAN)</a:t>
            </a:r>
            <a:br>
              <a:rPr lang="es-EC" sz="2400" b="1" dirty="0" smtClean="0">
                <a:solidFill>
                  <a:schemeClr val="tx1"/>
                </a:solidFill>
              </a:rPr>
            </a:br>
            <a:r>
              <a:rPr lang="es-EC" sz="2400" b="1" dirty="0" smtClean="0">
                <a:solidFill>
                  <a:schemeClr val="tx1"/>
                </a:solidFill>
              </a:rPr>
              <a:t/>
            </a:r>
            <a:br>
              <a:rPr lang="es-EC" sz="2400" b="1" dirty="0" smtClean="0">
                <a:solidFill>
                  <a:schemeClr val="tx1"/>
                </a:solidFill>
              </a:rPr>
            </a:br>
            <a:r>
              <a:rPr lang="es-EC" sz="2400" b="1" dirty="0" smtClean="0">
                <a:solidFill>
                  <a:schemeClr val="tx1"/>
                </a:solidFill>
              </a:rPr>
              <a:t>MIRIAN ELIZABETH CAPA</a:t>
            </a:r>
            <a:br>
              <a:rPr lang="es-EC" sz="2400" b="1" dirty="0" smtClean="0">
                <a:solidFill>
                  <a:schemeClr val="tx1"/>
                </a:solidFill>
              </a:rPr>
            </a:br>
            <a:r>
              <a:rPr lang="es-EC" sz="2400" b="1" dirty="0" smtClean="0">
                <a:solidFill>
                  <a:schemeClr val="tx1"/>
                </a:solidFill>
              </a:rPr>
              <a:t>ABRAHAM ANDRÉS RÍOS</a:t>
            </a:r>
            <a:br>
              <a:rPr lang="es-EC" sz="2400" b="1" dirty="0" smtClean="0">
                <a:solidFill>
                  <a:schemeClr val="tx1"/>
                </a:solidFill>
              </a:rPr>
            </a:br>
            <a:r>
              <a:rPr lang="es-EC" sz="2400" b="1" dirty="0">
                <a:solidFill>
                  <a:schemeClr val="tx1"/>
                </a:solidFill>
              </a:rPr>
              <a:t/>
            </a:r>
            <a:br>
              <a:rPr lang="es-EC" sz="2400" b="1" dirty="0">
                <a:solidFill>
                  <a:schemeClr val="tx1"/>
                </a:solidFill>
              </a:rPr>
            </a:br>
            <a:r>
              <a:rPr lang="es-EC" sz="2400" b="1" dirty="0" smtClean="0">
                <a:solidFill>
                  <a:schemeClr val="tx1"/>
                </a:solidFill>
              </a:rPr>
              <a:t>SANGOLQUÍ, 2016</a:t>
            </a:r>
            <a:br>
              <a:rPr lang="es-EC" sz="2400" b="1" dirty="0" smtClean="0">
                <a:solidFill>
                  <a:schemeClr val="tx1"/>
                </a:solidFill>
              </a:rPr>
            </a:br>
            <a:r>
              <a:rPr lang="es-EC" sz="2400" b="1" dirty="0" smtClean="0">
                <a:solidFill>
                  <a:schemeClr val="tx1"/>
                </a:solidFill>
              </a:rPr>
              <a:t/>
            </a:r>
            <a:br>
              <a:rPr lang="es-EC" sz="2400" b="1" dirty="0" smtClean="0">
                <a:solidFill>
                  <a:schemeClr val="tx1"/>
                </a:solidFill>
              </a:rPr>
            </a:br>
            <a:endParaRPr lang="es-EC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Resultado de imagen para ES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" t="3370" r="2914" b="3001"/>
          <a:stretch/>
        </p:blipFill>
        <p:spPr bwMode="auto">
          <a:xfrm>
            <a:off x="4667534" y="2276872"/>
            <a:ext cx="3576874" cy="357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54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87620" y="908720"/>
            <a:ext cx="7024744" cy="613872"/>
          </a:xfrm>
        </p:spPr>
        <p:txBody>
          <a:bodyPr>
            <a:normAutofit fontScale="90000"/>
          </a:bodyPr>
          <a:lstStyle/>
          <a:p>
            <a:r>
              <a:rPr lang="es-ES" dirty="0"/>
              <a:t>Flujo comercial de Stevia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3" t="35028" r="26401" b="26912"/>
          <a:stretch/>
        </p:blipFill>
        <p:spPr bwMode="auto">
          <a:xfrm>
            <a:off x="1164178" y="1916832"/>
            <a:ext cx="727139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65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908720"/>
            <a:ext cx="7024744" cy="685880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tx1"/>
                </a:solidFill>
              </a:rPr>
              <a:t>Flujo comercial de Stevia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5" t="31904" r="27592" b="30160"/>
          <a:stretch/>
        </p:blipFill>
        <p:spPr bwMode="auto">
          <a:xfrm>
            <a:off x="1172666" y="2060848"/>
            <a:ext cx="698477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08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332656"/>
            <a:ext cx="7024744" cy="68588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tx1"/>
                </a:solidFill>
              </a:rPr>
              <a:t>Discusión</a:t>
            </a:r>
            <a:endParaRPr lang="es-E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125731"/>
              </p:ext>
            </p:extLst>
          </p:nvPr>
        </p:nvGraphicFramePr>
        <p:xfrm>
          <a:off x="467544" y="1052736"/>
          <a:ext cx="820891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54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393495"/>
              </p:ext>
            </p:extLst>
          </p:nvPr>
        </p:nvGraphicFramePr>
        <p:xfrm>
          <a:off x="539552" y="1628800"/>
          <a:ext cx="799288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827584" y="620688"/>
            <a:ext cx="7024744" cy="68588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tx1"/>
                </a:solidFill>
              </a:rPr>
              <a:t>Discusión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4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Recomendaciones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574799"/>
              </p:ext>
            </p:extLst>
          </p:nvPr>
        </p:nvGraphicFramePr>
        <p:xfrm>
          <a:off x="1042988" y="2205038"/>
          <a:ext cx="6777037" cy="3627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084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88640"/>
            <a:ext cx="7653536" cy="1080120"/>
          </a:xfrm>
        </p:spPr>
        <p:txBody>
          <a:bodyPr/>
          <a:lstStyle/>
          <a:p>
            <a:r>
              <a:rPr lang="es-EC" b="1" dirty="0" smtClean="0">
                <a:solidFill>
                  <a:schemeClr val="tx1"/>
                </a:solidFill>
              </a:rPr>
              <a:t>Teorías de soporte</a:t>
            </a:r>
            <a:endParaRPr lang="es-E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94053"/>
              </p:ext>
            </p:extLst>
          </p:nvPr>
        </p:nvGraphicFramePr>
        <p:xfrm>
          <a:off x="683568" y="1340768"/>
          <a:ext cx="756084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779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solidFill>
                  <a:schemeClr val="tx1"/>
                </a:solidFill>
              </a:rPr>
              <a:t>Tratado de Libre Comercio de América del Norte (TLCAN).</a:t>
            </a:r>
            <a:endParaRPr lang="es-EC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304058"/>
              </p:ext>
            </p:extLst>
          </p:nvPr>
        </p:nvGraphicFramePr>
        <p:xfrm>
          <a:off x="539552" y="1988840"/>
          <a:ext cx="792088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465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</a:rPr>
              <a:t>VENTAJAS Y DESVENTAJAS</a:t>
            </a:r>
            <a:endParaRPr lang="es-ES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730362"/>
              </p:ext>
            </p:extLst>
          </p:nvPr>
        </p:nvGraphicFramePr>
        <p:xfrm>
          <a:off x="539552" y="1916832"/>
          <a:ext cx="8136904" cy="4551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984"/>
                <a:gridCol w="1318620"/>
                <a:gridCol w="2433467"/>
                <a:gridCol w="1596963"/>
                <a:gridCol w="1444870"/>
              </a:tblGrid>
              <a:tr h="930920">
                <a:tc>
                  <a:txBody>
                    <a:bodyPr/>
                    <a:lstStyle/>
                    <a:p>
                      <a:endParaRPr lang="es-EC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Crecimiento del PIB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Inversión Extranjera Directa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Índice de precios al Consumidor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Desempleo total 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01861">
                <a:tc>
                  <a:txBody>
                    <a:bodyPr/>
                    <a:lstStyle/>
                    <a:p>
                      <a:r>
                        <a:rPr lang="es-EC" sz="1800" dirty="0" smtClean="0">
                          <a:latin typeface="+mn-lt"/>
                        </a:rPr>
                        <a:t>EE.UU.</a:t>
                      </a:r>
                      <a:endParaRPr lang="es-EC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1800" dirty="0" smtClean="0">
                          <a:latin typeface="+mn-lt"/>
                        </a:rPr>
                        <a:t>3,13%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1800" dirty="0" smtClean="0">
                          <a:latin typeface="+mn-lt"/>
                        </a:rPr>
                        <a:t>2,43%</a:t>
                      </a:r>
                      <a:endParaRPr lang="es-EC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dirty="0" smtClean="0">
                          <a:latin typeface="+mn-lt"/>
                        </a:rPr>
                        <a:t>Canadá:</a:t>
                      </a:r>
                      <a:r>
                        <a:rPr lang="es-EC" sz="1800" baseline="0" dirty="0" smtClean="0">
                          <a:latin typeface="+mn-lt"/>
                        </a:rPr>
                        <a:t> $25 mil millones</a:t>
                      </a:r>
                    </a:p>
                    <a:p>
                      <a:r>
                        <a:rPr lang="es-EC" sz="1800" baseline="0" dirty="0" smtClean="0">
                          <a:latin typeface="+mn-lt"/>
                        </a:rPr>
                        <a:t>México: $1285 millones</a:t>
                      </a:r>
                      <a:endParaRPr lang="es-EC" sz="18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1800" dirty="0" smtClean="0">
                          <a:latin typeface="+mn-lt"/>
                        </a:rPr>
                        <a:t>0,032%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1800" dirty="0" smtClean="0">
                          <a:latin typeface="+mn-lt"/>
                        </a:rPr>
                        <a:t>0,297%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1800" dirty="0" smtClean="0">
                          <a:latin typeface="+mn-lt"/>
                        </a:rPr>
                        <a:t>6,92%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1800" dirty="0" smtClean="0">
                          <a:latin typeface="+mn-lt"/>
                        </a:rPr>
                        <a:t>6,10%</a:t>
                      </a:r>
                    </a:p>
                  </a:txBody>
                  <a:tcPr/>
                </a:tc>
              </a:tr>
              <a:tr h="1201861">
                <a:tc>
                  <a:txBody>
                    <a:bodyPr/>
                    <a:lstStyle/>
                    <a:p>
                      <a:r>
                        <a:rPr lang="es-EC" sz="1800" dirty="0" smtClean="0">
                          <a:latin typeface="+mn-lt"/>
                        </a:rPr>
                        <a:t>CANADÁ</a:t>
                      </a:r>
                      <a:endParaRPr lang="es-EC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1800" dirty="0" smtClean="0">
                          <a:latin typeface="+mn-lt"/>
                        </a:rPr>
                        <a:t>2,38%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1800" dirty="0" smtClean="0">
                          <a:latin typeface="+mn-lt"/>
                        </a:rPr>
                        <a:t>2,48%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dirty="0" smtClean="0">
                          <a:latin typeface="+mn-lt"/>
                        </a:rPr>
                        <a:t>En 2015 disminuyó</a:t>
                      </a:r>
                      <a:r>
                        <a:rPr lang="es-EC" sz="1800" baseline="0" dirty="0" smtClean="0">
                          <a:latin typeface="+mn-lt"/>
                        </a:rPr>
                        <a:t> 16%.</a:t>
                      </a:r>
                    </a:p>
                    <a:p>
                      <a:r>
                        <a:rPr lang="es-EC" sz="1800" baseline="0" dirty="0" smtClean="0">
                          <a:latin typeface="+mn-lt"/>
                        </a:rPr>
                        <a:t>EE.UU. abarca el 51,5%</a:t>
                      </a:r>
                      <a:endParaRPr lang="es-EC" sz="18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1800" dirty="0" smtClean="0">
                          <a:latin typeface="+mn-lt"/>
                        </a:rPr>
                        <a:t>-0,112%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1800" dirty="0" smtClean="0">
                          <a:latin typeface="+mn-lt"/>
                        </a:rPr>
                        <a:t>0,754%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1800" dirty="0" smtClean="0">
                          <a:latin typeface="+mn-lt"/>
                        </a:rPr>
                        <a:t>10,82%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1800" dirty="0" smtClean="0">
                          <a:latin typeface="+mn-lt"/>
                        </a:rPr>
                        <a:t>7,53%</a:t>
                      </a:r>
                    </a:p>
                  </a:txBody>
                  <a:tcPr/>
                </a:tc>
              </a:tr>
              <a:tr h="1201861">
                <a:tc>
                  <a:txBody>
                    <a:bodyPr/>
                    <a:lstStyle/>
                    <a:p>
                      <a:r>
                        <a:rPr lang="es-EC" sz="1800" dirty="0" smtClean="0">
                          <a:latin typeface="+mn-lt"/>
                        </a:rPr>
                        <a:t>MÉXICO</a:t>
                      </a:r>
                      <a:endParaRPr lang="es-EC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1800" dirty="0" smtClean="0">
                          <a:latin typeface="+mn-lt"/>
                        </a:rPr>
                        <a:t>2,78%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1800" dirty="0" smtClean="0">
                          <a:latin typeface="+mn-lt"/>
                        </a:rPr>
                        <a:t>2,49%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dirty="0" smtClean="0">
                          <a:latin typeface="+mn-lt"/>
                        </a:rPr>
                        <a:t>$21,5</a:t>
                      </a:r>
                      <a:r>
                        <a:rPr lang="es-EC" sz="1800" baseline="0" dirty="0" smtClean="0">
                          <a:latin typeface="+mn-lt"/>
                        </a:rPr>
                        <a:t> mil millones </a:t>
                      </a:r>
                    </a:p>
                    <a:p>
                      <a:r>
                        <a:rPr lang="es-EC" sz="1800" baseline="0" dirty="0" smtClean="0">
                          <a:latin typeface="+mn-lt"/>
                        </a:rPr>
                        <a:t>Minería, construcción y manufacturas.</a:t>
                      </a:r>
                      <a:endParaRPr lang="es-EC" sz="18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1800" dirty="0" smtClean="0">
                          <a:latin typeface="+mn-lt"/>
                        </a:rPr>
                        <a:t>-0,081%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1800" dirty="0" smtClean="0">
                          <a:latin typeface="+mn-lt"/>
                        </a:rPr>
                        <a:t>0,097%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1800" dirty="0" smtClean="0">
                          <a:latin typeface="+mn-lt"/>
                        </a:rPr>
                        <a:t>3,37%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1800" dirty="0" smtClean="0">
                          <a:latin typeface="+mn-lt"/>
                        </a:rPr>
                        <a:t>4,05%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432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solidFill>
                  <a:schemeClr val="tx1"/>
                </a:solidFill>
              </a:rPr>
              <a:t>Comunidad Andina de Naciones (CAN)</a:t>
            </a:r>
            <a:endParaRPr lang="es-EC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169822"/>
              </p:ext>
            </p:extLst>
          </p:nvPr>
        </p:nvGraphicFramePr>
        <p:xfrm>
          <a:off x="755576" y="1772816"/>
          <a:ext cx="734481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49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332656"/>
            <a:ext cx="7024744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</a:rPr>
              <a:t>VENTAJAS Y DESVENTAJAS</a:t>
            </a:r>
            <a:endParaRPr lang="es-ES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17918"/>
              </p:ext>
            </p:extLst>
          </p:nvPr>
        </p:nvGraphicFramePr>
        <p:xfrm>
          <a:off x="539552" y="1412776"/>
          <a:ext cx="8064896" cy="5099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683"/>
                <a:gridCol w="1496477"/>
                <a:gridCol w="2335439"/>
                <a:gridCol w="1532632"/>
                <a:gridCol w="1386665"/>
              </a:tblGrid>
              <a:tr h="849587">
                <a:tc>
                  <a:txBody>
                    <a:bodyPr/>
                    <a:lstStyle/>
                    <a:p>
                      <a:pPr algn="just"/>
                      <a:endParaRPr lang="es-EC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Crecimiento del PIB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Inversión Extranjera Directa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Índice de precios al Consumidor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Balanza Comercial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7750">
                <a:tc>
                  <a:txBody>
                    <a:bodyPr/>
                    <a:lstStyle/>
                    <a:p>
                      <a:pPr algn="just"/>
                      <a:r>
                        <a:rPr lang="es-EC" sz="1600" dirty="0" smtClean="0">
                          <a:latin typeface="+mn-lt"/>
                        </a:rPr>
                        <a:t>Perú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600" dirty="0" smtClean="0">
                          <a:latin typeface="+mn-lt"/>
                        </a:rPr>
                        <a:t>4,33%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600" dirty="0" smtClean="0">
                          <a:latin typeface="+mn-lt"/>
                        </a:rPr>
                        <a:t>3,44%</a:t>
                      </a:r>
                      <a:endParaRPr lang="es-EC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600" dirty="0" smtClean="0">
                          <a:latin typeface="+mn-lt"/>
                        </a:rPr>
                        <a:t>Colombia es el mayor</a:t>
                      </a:r>
                      <a:r>
                        <a:rPr lang="es-EC" sz="1600" baseline="0" dirty="0" smtClean="0">
                          <a:latin typeface="+mn-lt"/>
                        </a:rPr>
                        <a:t> inversor, abarca el 5% del total de la IED</a:t>
                      </a:r>
                      <a:endParaRPr lang="es-EC" sz="16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600" dirty="0" smtClean="0">
                          <a:latin typeface="+mn-lt"/>
                        </a:rPr>
                        <a:t>9,74%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600" dirty="0" smtClean="0">
                          <a:latin typeface="+mn-lt"/>
                        </a:rPr>
                        <a:t>286,99%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600" dirty="0" smtClean="0">
                          <a:latin typeface="+mn-lt"/>
                        </a:rPr>
                        <a:t>2015: $508</a:t>
                      </a:r>
                      <a:r>
                        <a:rPr lang="es-EC" sz="1600" baseline="0" dirty="0" smtClean="0">
                          <a:latin typeface="+mn-lt"/>
                        </a:rPr>
                        <a:t> millones</a:t>
                      </a:r>
                      <a:endParaRPr lang="es-EC" sz="1600" dirty="0" smtClean="0">
                        <a:latin typeface="+mn-lt"/>
                      </a:endParaRPr>
                    </a:p>
                  </a:txBody>
                  <a:tcPr/>
                </a:tc>
              </a:tr>
              <a:tr h="1468437">
                <a:tc>
                  <a:txBody>
                    <a:bodyPr/>
                    <a:lstStyle/>
                    <a:p>
                      <a:pPr algn="just"/>
                      <a:r>
                        <a:rPr lang="es-EC" sz="1600" dirty="0" smtClean="0">
                          <a:latin typeface="+mn-lt"/>
                        </a:rPr>
                        <a:t>Colombia</a:t>
                      </a:r>
                      <a:endParaRPr lang="es-EC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600" dirty="0" smtClean="0">
                          <a:latin typeface="+mn-lt"/>
                        </a:rPr>
                        <a:t>5,08%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600" dirty="0" smtClean="0">
                          <a:latin typeface="+mn-lt"/>
                        </a:rPr>
                        <a:t>4,11%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600" dirty="0" smtClean="0">
                          <a:latin typeface="+mn-lt"/>
                        </a:rPr>
                        <a:t>Perú</a:t>
                      </a:r>
                      <a:r>
                        <a:rPr lang="es-EC" sz="1600" baseline="0" dirty="0" smtClean="0">
                          <a:latin typeface="+mn-lt"/>
                        </a:rPr>
                        <a:t> es el principal inversionista con $53 millones</a:t>
                      </a:r>
                    </a:p>
                    <a:p>
                      <a:pPr algn="just"/>
                      <a:r>
                        <a:rPr lang="es-EC" sz="1600" baseline="0" dirty="0" smtClean="0">
                          <a:latin typeface="+mn-lt"/>
                        </a:rPr>
                        <a:t>Ecuador: $48 millones</a:t>
                      </a:r>
                    </a:p>
                    <a:p>
                      <a:pPr algn="just"/>
                      <a:r>
                        <a:rPr lang="es-EC" sz="1600" baseline="0" dirty="0" smtClean="0">
                          <a:latin typeface="+mn-lt"/>
                        </a:rPr>
                        <a:t>Bolivia: $2 millones</a:t>
                      </a:r>
                      <a:endParaRPr lang="es-EC" sz="16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600" dirty="0" smtClean="0">
                          <a:latin typeface="+mn-lt"/>
                        </a:rPr>
                        <a:t>10,93%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600" dirty="0" smtClean="0">
                          <a:latin typeface="+mn-lt"/>
                        </a:rPr>
                        <a:t>15,96%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600" dirty="0" smtClean="0">
                          <a:latin typeface="+mn-lt"/>
                        </a:rPr>
                        <a:t>2015: $577 millones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s-EC" sz="1600" dirty="0" smtClean="0">
                        <a:latin typeface="+mn-lt"/>
                      </a:endParaRPr>
                    </a:p>
                  </a:txBody>
                  <a:tcPr/>
                </a:tc>
              </a:tr>
              <a:tr h="857393">
                <a:tc>
                  <a:txBody>
                    <a:bodyPr/>
                    <a:lstStyle/>
                    <a:p>
                      <a:pPr algn="just"/>
                      <a:r>
                        <a:rPr lang="es-EC" sz="1600" dirty="0" smtClean="0">
                          <a:latin typeface="+mn-lt"/>
                        </a:rPr>
                        <a:t>Ecuador</a:t>
                      </a:r>
                      <a:endParaRPr lang="es-EC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600" dirty="0" smtClean="0">
                          <a:latin typeface="+mn-lt"/>
                        </a:rPr>
                        <a:t>3,71%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600" dirty="0" smtClean="0">
                          <a:latin typeface="+mn-lt"/>
                        </a:rPr>
                        <a:t>4,06%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600" dirty="0" smtClean="0">
                          <a:latin typeface="+mn-lt"/>
                        </a:rPr>
                        <a:t>Perú: $170</a:t>
                      </a:r>
                      <a:r>
                        <a:rPr lang="es-EC" sz="1600" baseline="0" dirty="0" smtClean="0">
                          <a:latin typeface="+mn-lt"/>
                        </a:rPr>
                        <a:t>  mil.</a:t>
                      </a:r>
                    </a:p>
                    <a:p>
                      <a:pPr algn="just"/>
                      <a:r>
                        <a:rPr lang="es-EC" sz="1600" baseline="0" dirty="0" smtClean="0">
                          <a:latin typeface="+mn-lt"/>
                        </a:rPr>
                        <a:t>Colombia: $14 mil</a:t>
                      </a:r>
                    </a:p>
                    <a:p>
                      <a:pPr algn="just"/>
                      <a:r>
                        <a:rPr lang="es-EC" sz="1600" baseline="0" dirty="0" smtClean="0">
                          <a:latin typeface="+mn-lt"/>
                        </a:rPr>
                        <a:t>Bolivia: $9,8 miles.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600" dirty="0" smtClean="0">
                          <a:latin typeface="+mn-lt"/>
                        </a:rPr>
                        <a:t>4,15%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600" dirty="0" smtClean="0">
                          <a:latin typeface="+mn-lt"/>
                        </a:rPr>
                        <a:t>18,67%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600" dirty="0" smtClean="0">
                          <a:latin typeface="+mn-lt"/>
                        </a:rPr>
                        <a:t>2015:</a:t>
                      </a:r>
                      <a:r>
                        <a:rPr lang="es-EC" sz="1600" baseline="0" dirty="0" smtClean="0">
                          <a:latin typeface="+mn-lt"/>
                        </a:rPr>
                        <a:t> $787 millones</a:t>
                      </a:r>
                    </a:p>
                  </a:txBody>
                  <a:tcPr/>
                </a:tc>
              </a:tr>
              <a:tr h="857393">
                <a:tc>
                  <a:txBody>
                    <a:bodyPr/>
                    <a:lstStyle/>
                    <a:p>
                      <a:pPr algn="just"/>
                      <a:r>
                        <a:rPr lang="es-EC" sz="1600" dirty="0" smtClean="0">
                          <a:latin typeface="+mn-lt"/>
                        </a:rPr>
                        <a:t>Bolivia</a:t>
                      </a:r>
                      <a:endParaRPr lang="es-EC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600" dirty="0" smtClean="0">
                          <a:latin typeface="+mn-lt"/>
                        </a:rPr>
                        <a:t>3,2%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600" dirty="0" smtClean="0">
                          <a:latin typeface="+mn-lt"/>
                        </a:rPr>
                        <a:t>3,12%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600" dirty="0" smtClean="0">
                          <a:latin typeface="+mn-lt"/>
                        </a:rPr>
                        <a:t>Perú: $39</a:t>
                      </a:r>
                      <a:r>
                        <a:rPr lang="es-EC" sz="1600" baseline="0" dirty="0" smtClean="0">
                          <a:latin typeface="+mn-lt"/>
                        </a:rPr>
                        <a:t> millones</a:t>
                      </a:r>
                    </a:p>
                    <a:p>
                      <a:pPr algn="just"/>
                      <a:r>
                        <a:rPr lang="es-EC" sz="1600" baseline="0" dirty="0" smtClean="0">
                          <a:latin typeface="+mn-lt"/>
                        </a:rPr>
                        <a:t>Colombia: $12 millones</a:t>
                      </a:r>
                      <a:endParaRPr lang="es-EC" sz="16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600" dirty="0" smtClean="0">
                          <a:latin typeface="+mn-lt"/>
                        </a:rPr>
                        <a:t>6,31%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600" dirty="0" smtClean="0">
                          <a:latin typeface="+mn-lt"/>
                        </a:rPr>
                        <a:t>308,22%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600" dirty="0" smtClean="0">
                          <a:latin typeface="+mn-lt"/>
                        </a:rPr>
                        <a:t>2015: $175</a:t>
                      </a:r>
                      <a:r>
                        <a:rPr lang="es-EC" sz="1600" baseline="0" dirty="0" smtClean="0">
                          <a:latin typeface="+mn-lt"/>
                        </a:rPr>
                        <a:t> millones</a:t>
                      </a:r>
                      <a:endParaRPr lang="es-EC" sz="1600" dirty="0" smtClean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73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332656"/>
            <a:ext cx="7024744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</a:rPr>
              <a:t>Stevia</a:t>
            </a:r>
            <a:endParaRPr lang="es-ES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36648"/>
              </p:ext>
            </p:extLst>
          </p:nvPr>
        </p:nvGraphicFramePr>
        <p:xfrm>
          <a:off x="467544" y="1412776"/>
          <a:ext cx="820891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368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620688"/>
            <a:ext cx="7024744" cy="757888"/>
          </a:xfrm>
        </p:spPr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</a:rPr>
              <a:t>Flujo comercial de Stevia</a:t>
            </a:r>
            <a:endParaRPr lang="es-ES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7302669"/>
              </p:ext>
            </p:extLst>
          </p:nvPr>
        </p:nvGraphicFramePr>
        <p:xfrm>
          <a:off x="467544" y="1556792"/>
          <a:ext cx="820891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4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32967" y="654888"/>
            <a:ext cx="7024744" cy="613872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tx1"/>
                </a:solidFill>
              </a:rPr>
              <a:t>Flujo comercial de Stevia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4" t="30912" r="54785" b="26690"/>
          <a:stretch/>
        </p:blipFill>
        <p:spPr bwMode="auto">
          <a:xfrm>
            <a:off x="1619672" y="1268760"/>
            <a:ext cx="5651335" cy="391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81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ompue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994</TotalTime>
  <Words>693</Words>
  <Application>Microsoft Office PowerPoint</Application>
  <PresentationFormat>Presentación en pantalla (4:3)</PresentationFormat>
  <Paragraphs>123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Austin</vt:lpstr>
      <vt:lpstr>UNIVERSIDAD DE LAS FUERZAS ARMADAS “ESPE”  COMERCIO INTERNACIONAL DE STEVIA ENTRE LA COMUNIDAD ANDINA DE NACIONES (CAN) Y EL TRATADO DE LIBRE COMERCIO DE AMÉRICA DEL NORTE (TLCAN)  MIRIAN ELIZABETH CAPA ABRAHAM ANDRÉS RÍOS  SANGOLQUÍ, 2016  </vt:lpstr>
      <vt:lpstr>Teorías de soporte</vt:lpstr>
      <vt:lpstr>Tratado de Libre Comercio de América del Norte (TLCAN).</vt:lpstr>
      <vt:lpstr>VENTAJAS Y DESVENTAJAS</vt:lpstr>
      <vt:lpstr>Comunidad Andina de Naciones (CAN)</vt:lpstr>
      <vt:lpstr>VENTAJAS Y DESVENTAJAS</vt:lpstr>
      <vt:lpstr>Stevia</vt:lpstr>
      <vt:lpstr>Flujo comercial de Stevia</vt:lpstr>
      <vt:lpstr>Flujo comercial de Stevia</vt:lpstr>
      <vt:lpstr>Flujo comercial de Stevia</vt:lpstr>
      <vt:lpstr>Flujo comercial de Stevia</vt:lpstr>
      <vt:lpstr>Discusión</vt:lpstr>
      <vt:lpstr>Discusión</vt:lpstr>
      <vt:lpstr>Recomendaciones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 las fuerzas armadas “espe”  COMERCIO INTERNACIONAL DE STEVIA ENTRE LA COMUNIDAD ANDINA DE NACIONES (CAN) Y EL TRATADO DE LIBRE COMERCIO DE AMÉRICA DEL NORTE (TLCAN)  mirian elizabeth capa Abraham andrés ríos</dc:title>
  <dc:creator>pc</dc:creator>
  <cp:lastModifiedBy>pc</cp:lastModifiedBy>
  <cp:revision>48</cp:revision>
  <dcterms:created xsi:type="dcterms:W3CDTF">2016-08-19T19:38:30Z</dcterms:created>
  <dcterms:modified xsi:type="dcterms:W3CDTF">2016-09-02T13:12:27Z</dcterms:modified>
</cp:coreProperties>
</file>