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300" r:id="rId3"/>
    <p:sldId id="256" r:id="rId4"/>
    <p:sldId id="262" r:id="rId5"/>
    <p:sldId id="258" r:id="rId6"/>
    <p:sldId id="259" r:id="rId7"/>
    <p:sldId id="263" r:id="rId8"/>
    <p:sldId id="301" r:id="rId9"/>
    <p:sldId id="270" r:id="rId10"/>
    <p:sldId id="271" r:id="rId11"/>
    <p:sldId id="272" r:id="rId12"/>
    <p:sldId id="273" r:id="rId13"/>
    <p:sldId id="260" r:id="rId14"/>
    <p:sldId id="302" r:id="rId15"/>
    <p:sldId id="275" r:id="rId16"/>
    <p:sldId id="297" r:id="rId17"/>
    <p:sldId id="277" r:id="rId18"/>
    <p:sldId id="284" r:id="rId19"/>
    <p:sldId id="303" r:id="rId20"/>
    <p:sldId id="280" r:id="rId21"/>
    <p:sldId id="283" r:id="rId22"/>
    <p:sldId id="281" r:id="rId23"/>
    <p:sldId id="304" r:id="rId24"/>
    <p:sldId id="305" r:id="rId25"/>
    <p:sldId id="286" r:id="rId26"/>
    <p:sldId id="288" r:id="rId27"/>
    <p:sldId id="289" r:id="rId28"/>
    <p:sldId id="291" r:id="rId29"/>
    <p:sldId id="290" r:id="rId30"/>
    <p:sldId id="292" r:id="rId31"/>
    <p:sldId id="294" r:id="rId32"/>
    <p:sldId id="295" r:id="rId33"/>
    <p:sldId id="296" r:id="rId3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nversion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ademia\Documents\t.%20Paola\importaciones%20RU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ademia\Documents\t.%20Paola\importaciones%20R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/>
              <a:t>OFERTA DE QUINUA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6E0B4"/>
            </a:solidFill>
            <a:ln>
              <a:noFill/>
            </a:ln>
            <a:effectLst/>
          </c:spPr>
          <c:invertIfNegative val="0"/>
          <c:cat>
            <c:strRef>
              <c:f>Hoja2!$A$5:$A$8</c:f>
              <c:strCache>
                <c:ptCount val="4"/>
                <c:pt idx="0">
                  <c:v>Ecuador</c:v>
                </c:pt>
                <c:pt idx="1">
                  <c:v>Imbabura</c:v>
                </c:pt>
                <c:pt idx="2">
                  <c:v>Cotacachi</c:v>
                </c:pt>
                <c:pt idx="3">
                  <c:v>Asociación</c:v>
                </c:pt>
              </c:strCache>
            </c:strRef>
          </c:cat>
          <c:val>
            <c:numRef>
              <c:f>Hoja2!$B$5:$B$8</c:f>
              <c:numCache>
                <c:formatCode>_-* #,##0\ _$_-;\-* #,##0\ _$_-;_-* "-"??\ _$_-;_-@_-</c:formatCode>
                <c:ptCount val="4"/>
                <c:pt idx="0">
                  <c:v>18550</c:v>
                </c:pt>
                <c:pt idx="1">
                  <c:v>2045</c:v>
                </c:pt>
                <c:pt idx="2">
                  <c:v>681</c:v>
                </c:pt>
                <c:pt idx="3">
                  <c:v>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706624"/>
        <c:axId val="108102016"/>
      </c:barChart>
      <c:catAx>
        <c:axId val="10770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8102016"/>
        <c:crosses val="autoZero"/>
        <c:auto val="1"/>
        <c:lblAlgn val="ctr"/>
        <c:lblOffset val="100"/>
        <c:noMultiLvlLbl val="0"/>
      </c:catAx>
      <c:valAx>
        <c:axId val="10810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TONELADAS</a:t>
                </a:r>
                <a:r>
                  <a:rPr lang="es-EC" baseline="0"/>
                  <a:t> MÉTRICAS</a:t>
                </a:r>
                <a:endParaRPr lang="es-EC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-* #,##0\ _$_-;\-* #,##0\ _$_-;_-* &quot;-&quot;??\ _$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770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DEMANDA MUNDIAL (TM)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Hoja1!$A$31</c:f>
              <c:strCache>
                <c:ptCount val="1"/>
                <c:pt idx="0">
                  <c:v>TOTAL MUNDIAL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Hoja1!$B$30:$D$30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Hoja1!$B$31:$D$31</c:f>
              <c:numCache>
                <c:formatCode>_-* #,##0\ _$_-;\-* #,##0\ _$_-;_-* "-"??\ _$_-;_-@_-</c:formatCode>
                <c:ptCount val="3"/>
                <c:pt idx="0">
                  <c:v>55500</c:v>
                </c:pt>
                <c:pt idx="1">
                  <c:v>91400</c:v>
                </c:pt>
                <c:pt idx="2">
                  <c:v>125650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135168"/>
        <c:axId val="108136704"/>
      </c:barChart>
      <c:catAx>
        <c:axId val="10813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8136704"/>
        <c:crosses val="autoZero"/>
        <c:auto val="1"/>
        <c:lblAlgn val="ctr"/>
        <c:lblOffset val="100"/>
        <c:noMultiLvlLbl val="0"/>
      </c:catAx>
      <c:valAx>
        <c:axId val="10813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$_-;\-* #,##0\ _$_-;_-* &quot;-&quot;??\ _$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813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Proveedores de Quinua para</a:t>
            </a:r>
            <a:r>
              <a:rPr lang="es-EC" baseline="0"/>
              <a:t> el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aseline="0"/>
              <a:t> Reino Unido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aseline="0"/>
              <a:t>Toneladas Métricas</a:t>
            </a:r>
            <a:r>
              <a:rPr lang="es-EC"/>
              <a:t>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Hoja1!$B$6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Hoja1!$A$8:$A$18</c:f>
              <c:strCache>
                <c:ptCount val="11"/>
                <c:pt idx="1">
                  <c:v>Perú</c:v>
                </c:pt>
                <c:pt idx="2">
                  <c:v>Bolivia</c:v>
                </c:pt>
                <c:pt idx="3">
                  <c:v>Países Bajos (Holanda)</c:v>
                </c:pt>
                <c:pt idx="4">
                  <c:v>Ecuador</c:v>
                </c:pt>
                <c:pt idx="5">
                  <c:v>Alemania</c:v>
                </c:pt>
                <c:pt idx="6">
                  <c:v>Chile</c:v>
                </c:pt>
                <c:pt idx="7">
                  <c:v>Francia</c:v>
                </c:pt>
                <c:pt idx="8">
                  <c:v>Irlanda</c:v>
                </c:pt>
                <c:pt idx="9">
                  <c:v>Italia</c:v>
                </c:pt>
                <c:pt idx="10">
                  <c:v>España</c:v>
                </c:pt>
              </c:strCache>
            </c:strRef>
          </c:cat>
          <c:val>
            <c:numRef>
              <c:f>Hoja1!$B$8:$B$18</c:f>
              <c:numCache>
                <c:formatCode>General</c:formatCode>
                <c:ptCount val="11"/>
                <c:pt idx="1">
                  <c:v>175</c:v>
                </c:pt>
                <c:pt idx="2">
                  <c:v>304</c:v>
                </c:pt>
                <c:pt idx="3">
                  <c:v>96</c:v>
                </c:pt>
                <c:pt idx="4">
                  <c:v>0</c:v>
                </c:pt>
                <c:pt idx="5">
                  <c:v>464</c:v>
                </c:pt>
                <c:pt idx="6">
                  <c:v>0</c:v>
                </c:pt>
                <c:pt idx="7">
                  <c:v>56</c:v>
                </c:pt>
                <c:pt idx="8">
                  <c:v>4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Hoja1!$A$8:$A$18</c:f>
              <c:strCache>
                <c:ptCount val="11"/>
                <c:pt idx="1">
                  <c:v>Perú</c:v>
                </c:pt>
                <c:pt idx="2">
                  <c:v>Bolivia</c:v>
                </c:pt>
                <c:pt idx="3">
                  <c:v>Países Bajos (Holanda)</c:v>
                </c:pt>
                <c:pt idx="4">
                  <c:v>Ecuador</c:v>
                </c:pt>
                <c:pt idx="5">
                  <c:v>Alemania</c:v>
                </c:pt>
                <c:pt idx="6">
                  <c:v>Chile</c:v>
                </c:pt>
                <c:pt idx="7">
                  <c:v>Francia</c:v>
                </c:pt>
                <c:pt idx="8">
                  <c:v>Irlanda</c:v>
                </c:pt>
                <c:pt idx="9">
                  <c:v>Italia</c:v>
                </c:pt>
                <c:pt idx="10">
                  <c:v>España</c:v>
                </c:pt>
              </c:strCache>
            </c:strRef>
          </c:cat>
          <c:val>
            <c:numRef>
              <c:f>Hoja1!$C$8:$C$18</c:f>
              <c:numCache>
                <c:formatCode>General</c:formatCode>
                <c:ptCount val="11"/>
                <c:pt idx="1">
                  <c:v>838</c:v>
                </c:pt>
                <c:pt idx="2">
                  <c:v>526</c:v>
                </c:pt>
                <c:pt idx="3">
                  <c:v>247</c:v>
                </c:pt>
                <c:pt idx="4">
                  <c:v>40</c:v>
                </c:pt>
                <c:pt idx="5">
                  <c:v>84</c:v>
                </c:pt>
                <c:pt idx="6">
                  <c:v>20</c:v>
                </c:pt>
                <c:pt idx="7">
                  <c:v>71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ser>
          <c:idx val="2"/>
          <c:order val="2"/>
          <c:tx>
            <c:strRef>
              <c:f>Hoja1!$D$6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Hoja1!$A$8:$A$18</c:f>
              <c:strCache>
                <c:ptCount val="11"/>
                <c:pt idx="1">
                  <c:v>Perú</c:v>
                </c:pt>
                <c:pt idx="2">
                  <c:v>Bolivia</c:v>
                </c:pt>
                <c:pt idx="3">
                  <c:v>Países Bajos (Holanda)</c:v>
                </c:pt>
                <c:pt idx="4">
                  <c:v>Ecuador</c:v>
                </c:pt>
                <c:pt idx="5">
                  <c:v>Alemania</c:v>
                </c:pt>
                <c:pt idx="6">
                  <c:v>Chile</c:v>
                </c:pt>
                <c:pt idx="7">
                  <c:v>Francia</c:v>
                </c:pt>
                <c:pt idx="8">
                  <c:v>Irlanda</c:v>
                </c:pt>
                <c:pt idx="9">
                  <c:v>Italia</c:v>
                </c:pt>
                <c:pt idx="10">
                  <c:v>España</c:v>
                </c:pt>
              </c:strCache>
            </c:strRef>
          </c:cat>
          <c:val>
            <c:numRef>
              <c:f>Hoja1!$D$8:$D$18</c:f>
              <c:numCache>
                <c:formatCode>General</c:formatCode>
                <c:ptCount val="11"/>
                <c:pt idx="1">
                  <c:v>1795</c:v>
                </c:pt>
                <c:pt idx="2">
                  <c:v>374</c:v>
                </c:pt>
                <c:pt idx="3">
                  <c:v>154</c:v>
                </c:pt>
                <c:pt idx="4">
                  <c:v>80</c:v>
                </c:pt>
                <c:pt idx="5">
                  <c:v>72</c:v>
                </c:pt>
                <c:pt idx="6">
                  <c:v>20</c:v>
                </c:pt>
                <c:pt idx="7">
                  <c:v>18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210048"/>
        <c:axId val="108211584"/>
      </c:barChart>
      <c:catAx>
        <c:axId val="10821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8211584"/>
        <c:crosses val="autoZero"/>
        <c:auto val="1"/>
        <c:lblAlgn val="ctr"/>
        <c:lblOffset val="100"/>
        <c:noMultiLvlLbl val="0"/>
      </c:catAx>
      <c:valAx>
        <c:axId val="1082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821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B97A9E-19C1-400C-B3CA-B9E2E615C0E0}" type="doc">
      <dgm:prSet loTypeId="urn:microsoft.com/office/officeart/2005/8/layout/vList6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D499262-41C7-4B49-83BF-0B112B801A44}">
      <dgm:prSet phldrT="[Texto]"/>
      <dgm:spPr/>
      <dgm:t>
        <a:bodyPr/>
        <a:lstStyle/>
        <a:p>
          <a:pPr algn="ctr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Introducción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F8C4F6-1B97-4974-837A-F79DC70CA40E}" type="parTrans" cxnId="{C4274AA7-18DE-4F43-927D-73896BDAAF9B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6AFEDC-7219-48B5-9455-9F0B72152F46}" type="sibTrans" cxnId="{C4274AA7-18DE-4F43-927D-73896BDAAF9B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8D6E5E-9119-444B-AE99-A2343A984A3B}">
      <dgm:prSet phldrT="[Texto]" custT="1"/>
      <dgm:spPr/>
      <dgm:t>
        <a:bodyPr/>
        <a:lstStyle/>
        <a:p>
          <a:pPr algn="just"/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Productores de Ecuador buscaban suplir sus propias necesidades de alimentación  sin producir excedentes para comercializarlos.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F12118-7784-4FE8-BAA5-137D416B7E52}" type="parTrans" cxnId="{19BACAA7-4D0D-4B46-89B7-2B1160B5861A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806814-A1C3-4FB5-A381-492362EEAE1C}" type="sibTrans" cxnId="{19BACAA7-4D0D-4B46-89B7-2B1160B5861A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91A667-BA27-443C-9433-56244BD91ACA}">
      <dgm:prSet phldrT="[Texto]" custT="1"/>
      <dgm:spPr/>
      <dgm:t>
        <a:bodyPr/>
        <a:lstStyle/>
        <a:p>
          <a:pPr algn="just"/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Uno de los productos con potencial de producción y comercialización es la quinua.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104EF2-AE68-498B-8C62-DA480F61EEA7}" type="parTrans" cxnId="{0DBEDF1F-A185-4C34-88EF-372F026E1CB5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97A92C-5737-4ECF-AFF1-121CA0B8367F}" type="sibTrans" cxnId="{0DBEDF1F-A185-4C34-88EF-372F026E1CB5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1A1DE9-B201-4D61-B3F6-65B84857792E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Planteamiento del Problema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CDF90E-B463-4F50-86BD-5D646E0131AD}" type="parTrans" cxnId="{07221C3C-CCAB-49DF-8058-501A39FF1BAF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31185D-41D4-4F5F-9CDD-D4CD9C63D013}" type="sibTrans" cxnId="{07221C3C-CCAB-49DF-8058-501A39FF1BAF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22998B-9F49-4E78-B09D-641EA40F4535}">
      <dgm:prSet phldrT="[Texto]" custT="1"/>
      <dgm:spPr/>
      <dgm:t>
        <a:bodyPr/>
        <a:lstStyle/>
        <a:p>
          <a:pPr algn="just"/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Los procesos de producción, industrialización, almacenamiento y comercialización  de quinua en Ecuador no han sido desarrollados de forma óptima.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E258CD-B13E-40F5-9755-D8A06CFA8327}" type="parTrans" cxnId="{5DF53FAD-C647-4584-B0CE-BE36CE37514D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EABAE-A443-4682-B57D-14417D343338}" type="sibTrans" cxnId="{5DF53FAD-C647-4584-B0CE-BE36CE37514D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028752-9759-4ADB-8A9B-1F9C8E587E96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Formulación del Problema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C56D13-4134-4B9E-8EA1-0A46C50E4C01}" type="parTrans" cxnId="{8C8ECD06-3909-4C7D-B006-2FA7B6EBF66B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79611A-1FEE-4A49-B1B8-560A8CFE2184}" type="sibTrans" cxnId="{8C8ECD06-3909-4C7D-B006-2FA7B6EBF66B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C0D4F-E93C-41EE-87D3-7E421761B65C}">
      <dgm:prSet phldrT="[Texto]"/>
      <dgm:spPr/>
      <dgm:t>
        <a:bodyPr/>
        <a:lstStyle/>
        <a:p>
          <a:pPr algn="just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La capacidad productiva de quinua es muy alta para los centros de acopio y procesamiento con los que cuenta Ecuador, específicamente Imbabura la cual carece de empresas que brinden servicios logísticos para comercializarla.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35BC93-A77F-46D4-990C-CD2C33ECD7C3}" type="parTrans" cxnId="{B765E26F-47A7-4213-890E-E46C7A27819A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300680-9B34-490B-86B3-63D957904595}" type="sibTrans" cxnId="{B765E26F-47A7-4213-890E-E46C7A27819A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437493-2326-4780-9A62-C12A419A352F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Justificación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9870CB-24C7-4005-BAEA-8FA82EDEC274}" type="parTrans" cxnId="{073AB11B-08A3-439E-9A43-C12A91E71B63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7521AB-FCC0-4B54-827E-2D793EC44AFD}" type="sibTrans" cxnId="{073AB11B-08A3-439E-9A43-C12A91E71B63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D2DCE6-F9B4-47F0-9EFD-E738A51254FD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Contar con un operador logístico especializado con planta procesadora de quinua en Imbabura, hace un Ecuador más competitivo frente a los demás países.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DAA9C1-3C63-4454-B6AF-E493C84A595D}" type="parTrans" cxnId="{0C572A9B-FF49-43B7-BDB0-E75F0AD8811B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705B32-A33A-4856-AD53-8EB01EED81F0}" type="sibTrans" cxnId="{0C572A9B-FF49-43B7-BDB0-E75F0AD8811B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83697D-AB95-475E-8F31-52DC0B92C886}" type="pres">
      <dgm:prSet presAssocID="{EFB97A9E-19C1-400C-B3CA-B9E2E615C0E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5E2432A3-8526-486A-8F10-5D4F04266D72}" type="pres">
      <dgm:prSet presAssocID="{7D499262-41C7-4B49-83BF-0B112B801A44}" presName="linNode" presStyleCnt="0"/>
      <dgm:spPr/>
    </dgm:pt>
    <dgm:pt modelId="{BC3C6579-269C-422B-BE49-2DA8F5515144}" type="pres">
      <dgm:prSet presAssocID="{7D499262-41C7-4B49-83BF-0B112B801A44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A3C065-1BED-4D90-A117-FF718130DD9A}" type="pres">
      <dgm:prSet presAssocID="{7D499262-41C7-4B49-83BF-0B112B801A44}" presName="childShp" presStyleLbl="bgAccFollowNode1" presStyleIdx="0" presStyleCnt="4" custScaleY="1245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B5A93F-06CA-4D96-8E29-2C741B65804D}" type="pres">
      <dgm:prSet presAssocID="{816AFEDC-7219-48B5-9455-9F0B72152F46}" presName="spacing" presStyleCnt="0"/>
      <dgm:spPr/>
    </dgm:pt>
    <dgm:pt modelId="{232606F3-47B4-4130-A1B6-5509E29F616A}" type="pres">
      <dgm:prSet presAssocID="{9E1A1DE9-B201-4D61-B3F6-65B84857792E}" presName="linNode" presStyleCnt="0"/>
      <dgm:spPr/>
    </dgm:pt>
    <dgm:pt modelId="{10F93D73-D9E2-4DD5-82E1-F49FE54748DC}" type="pres">
      <dgm:prSet presAssocID="{9E1A1DE9-B201-4D61-B3F6-65B84857792E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10D291-3BFC-44EC-9077-215F23FE7C52}" type="pres">
      <dgm:prSet presAssocID="{9E1A1DE9-B201-4D61-B3F6-65B84857792E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6C0889-CB64-4E09-868C-9016F797A58A}" type="pres">
      <dgm:prSet presAssocID="{5831185D-41D4-4F5F-9CDD-D4CD9C63D013}" presName="spacing" presStyleCnt="0"/>
      <dgm:spPr/>
    </dgm:pt>
    <dgm:pt modelId="{FFB256B1-A6CE-4521-A81A-4826B6FC3E03}" type="pres">
      <dgm:prSet presAssocID="{37028752-9759-4ADB-8A9B-1F9C8E587E96}" presName="linNode" presStyleCnt="0"/>
      <dgm:spPr/>
    </dgm:pt>
    <dgm:pt modelId="{18DDFAAC-D4BE-44D8-9A56-B3782BD2566F}" type="pres">
      <dgm:prSet presAssocID="{37028752-9759-4ADB-8A9B-1F9C8E587E96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B6D57E-1938-424D-92F7-6B10D64A6468}" type="pres">
      <dgm:prSet presAssocID="{37028752-9759-4ADB-8A9B-1F9C8E587E96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7C6550-D5D1-429B-A362-EC191787FCF1}" type="pres">
      <dgm:prSet presAssocID="{BD79611A-1FEE-4A49-B1B8-560A8CFE2184}" presName="spacing" presStyleCnt="0"/>
      <dgm:spPr/>
    </dgm:pt>
    <dgm:pt modelId="{D228FF90-984C-41C9-B096-9B94100E0253}" type="pres">
      <dgm:prSet presAssocID="{F3437493-2326-4780-9A62-C12A419A352F}" presName="linNode" presStyleCnt="0"/>
      <dgm:spPr/>
    </dgm:pt>
    <dgm:pt modelId="{21CE5FB3-4A1C-4E92-AD2D-A1038C842598}" type="pres">
      <dgm:prSet presAssocID="{F3437493-2326-4780-9A62-C12A419A352F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E082BD-3B25-46D2-A75B-9CD45277CDAF}" type="pres">
      <dgm:prSet presAssocID="{F3437493-2326-4780-9A62-C12A419A352F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95F3F47-BCCE-4813-B7DD-EBD9F201BD81}" type="presOf" srcId="{F3437493-2326-4780-9A62-C12A419A352F}" destId="{21CE5FB3-4A1C-4E92-AD2D-A1038C842598}" srcOrd="0" destOrd="0" presId="urn:microsoft.com/office/officeart/2005/8/layout/vList6"/>
    <dgm:cxn modelId="{F54F4516-1FD8-4466-862F-B445B61B62B5}" type="presOf" srcId="{37028752-9759-4ADB-8A9B-1F9C8E587E96}" destId="{18DDFAAC-D4BE-44D8-9A56-B3782BD2566F}" srcOrd="0" destOrd="0" presId="urn:microsoft.com/office/officeart/2005/8/layout/vList6"/>
    <dgm:cxn modelId="{19BACAA7-4D0D-4B46-89B7-2B1160B5861A}" srcId="{7D499262-41C7-4B49-83BF-0B112B801A44}" destId="{848D6E5E-9119-444B-AE99-A2343A984A3B}" srcOrd="0" destOrd="0" parTransId="{ECF12118-7784-4FE8-BAA5-137D416B7E52}" sibTransId="{84806814-A1C3-4FB5-A381-492362EEAE1C}"/>
    <dgm:cxn modelId="{754EB4D9-655F-48D3-A2EC-AFE213E83021}" type="presOf" srcId="{848D6E5E-9119-444B-AE99-A2343A984A3B}" destId="{28A3C065-1BED-4D90-A117-FF718130DD9A}" srcOrd="0" destOrd="0" presId="urn:microsoft.com/office/officeart/2005/8/layout/vList6"/>
    <dgm:cxn modelId="{A5ADE192-74B8-44EF-AA3D-3C014758884F}" type="presOf" srcId="{7D499262-41C7-4B49-83BF-0B112B801A44}" destId="{BC3C6579-269C-422B-BE49-2DA8F5515144}" srcOrd="0" destOrd="0" presId="urn:microsoft.com/office/officeart/2005/8/layout/vList6"/>
    <dgm:cxn modelId="{3DD44D6D-5DCD-4F13-AF12-E04EC11B6862}" type="presOf" srcId="{EFB97A9E-19C1-400C-B3CA-B9E2E615C0E0}" destId="{1A83697D-AB95-475E-8F31-52DC0B92C886}" srcOrd="0" destOrd="0" presId="urn:microsoft.com/office/officeart/2005/8/layout/vList6"/>
    <dgm:cxn modelId="{62B99ECB-5484-4F37-8394-4C971CE5FF0D}" type="presOf" srcId="{D43C0D4F-E93C-41EE-87D3-7E421761B65C}" destId="{81B6D57E-1938-424D-92F7-6B10D64A6468}" srcOrd="0" destOrd="0" presId="urn:microsoft.com/office/officeart/2005/8/layout/vList6"/>
    <dgm:cxn modelId="{B765E26F-47A7-4213-890E-E46C7A27819A}" srcId="{37028752-9759-4ADB-8A9B-1F9C8E587E96}" destId="{D43C0D4F-E93C-41EE-87D3-7E421761B65C}" srcOrd="0" destOrd="0" parTransId="{6335BC93-A77F-46D4-990C-CD2C33ECD7C3}" sibTransId="{FF300680-9B34-490B-86B3-63D957904595}"/>
    <dgm:cxn modelId="{073AB11B-08A3-439E-9A43-C12A91E71B63}" srcId="{EFB97A9E-19C1-400C-B3CA-B9E2E615C0E0}" destId="{F3437493-2326-4780-9A62-C12A419A352F}" srcOrd="3" destOrd="0" parTransId="{1D9870CB-24C7-4005-BAEA-8FA82EDEC274}" sibTransId="{B97521AB-FCC0-4B54-827E-2D793EC44AFD}"/>
    <dgm:cxn modelId="{0C572A9B-FF49-43B7-BDB0-E75F0AD8811B}" srcId="{F3437493-2326-4780-9A62-C12A419A352F}" destId="{16D2DCE6-F9B4-47F0-9EFD-E738A51254FD}" srcOrd="0" destOrd="0" parTransId="{F9DAA9C1-3C63-4454-B6AF-E493C84A595D}" sibTransId="{43705B32-A33A-4856-AD53-8EB01EED81F0}"/>
    <dgm:cxn modelId="{A02FFE4B-D986-405A-9E84-991FB70A3864}" type="presOf" srcId="{9E1A1DE9-B201-4D61-B3F6-65B84857792E}" destId="{10F93D73-D9E2-4DD5-82E1-F49FE54748DC}" srcOrd="0" destOrd="0" presId="urn:microsoft.com/office/officeart/2005/8/layout/vList6"/>
    <dgm:cxn modelId="{5DF53FAD-C647-4584-B0CE-BE36CE37514D}" srcId="{9E1A1DE9-B201-4D61-B3F6-65B84857792E}" destId="{D122998B-9F49-4E78-B09D-641EA40F4535}" srcOrd="0" destOrd="0" parTransId="{6DE258CD-B13E-40F5-9755-D8A06CFA8327}" sibTransId="{4BAEABAE-A443-4682-B57D-14417D343338}"/>
    <dgm:cxn modelId="{0DBEDF1F-A185-4C34-88EF-372F026E1CB5}" srcId="{7D499262-41C7-4B49-83BF-0B112B801A44}" destId="{B791A667-BA27-443C-9433-56244BD91ACA}" srcOrd="1" destOrd="0" parTransId="{9F104EF2-AE68-498B-8C62-DA480F61EEA7}" sibTransId="{8D97A92C-5737-4ECF-AFF1-121CA0B8367F}"/>
    <dgm:cxn modelId="{C4274AA7-18DE-4F43-927D-73896BDAAF9B}" srcId="{EFB97A9E-19C1-400C-B3CA-B9E2E615C0E0}" destId="{7D499262-41C7-4B49-83BF-0B112B801A44}" srcOrd="0" destOrd="0" parTransId="{59F8C4F6-1B97-4974-837A-F79DC70CA40E}" sibTransId="{816AFEDC-7219-48B5-9455-9F0B72152F46}"/>
    <dgm:cxn modelId="{156FE5D6-45EB-42B6-8EF6-289A7930EBB4}" type="presOf" srcId="{D122998B-9F49-4E78-B09D-641EA40F4535}" destId="{D610D291-3BFC-44EC-9077-215F23FE7C52}" srcOrd="0" destOrd="0" presId="urn:microsoft.com/office/officeart/2005/8/layout/vList6"/>
    <dgm:cxn modelId="{146E79A6-ED5D-4F7D-80A9-1F9BAFE8A5DB}" type="presOf" srcId="{16D2DCE6-F9B4-47F0-9EFD-E738A51254FD}" destId="{10E082BD-3B25-46D2-A75B-9CD45277CDAF}" srcOrd="0" destOrd="0" presId="urn:microsoft.com/office/officeart/2005/8/layout/vList6"/>
    <dgm:cxn modelId="{6C0260DC-A41E-441D-AADB-2BF2F3B4BD51}" type="presOf" srcId="{B791A667-BA27-443C-9433-56244BD91ACA}" destId="{28A3C065-1BED-4D90-A117-FF718130DD9A}" srcOrd="0" destOrd="1" presId="urn:microsoft.com/office/officeart/2005/8/layout/vList6"/>
    <dgm:cxn modelId="{8C8ECD06-3909-4C7D-B006-2FA7B6EBF66B}" srcId="{EFB97A9E-19C1-400C-B3CA-B9E2E615C0E0}" destId="{37028752-9759-4ADB-8A9B-1F9C8E587E96}" srcOrd="2" destOrd="0" parTransId="{43C56D13-4134-4B9E-8EA1-0A46C50E4C01}" sibTransId="{BD79611A-1FEE-4A49-B1B8-560A8CFE2184}"/>
    <dgm:cxn modelId="{07221C3C-CCAB-49DF-8058-501A39FF1BAF}" srcId="{EFB97A9E-19C1-400C-B3CA-B9E2E615C0E0}" destId="{9E1A1DE9-B201-4D61-B3F6-65B84857792E}" srcOrd="1" destOrd="0" parTransId="{37CDF90E-B463-4F50-86BD-5D646E0131AD}" sibTransId="{5831185D-41D4-4F5F-9CDD-D4CD9C63D013}"/>
    <dgm:cxn modelId="{5ACBD6A8-26F3-431A-91A0-05D4ED4AACCB}" type="presParOf" srcId="{1A83697D-AB95-475E-8F31-52DC0B92C886}" destId="{5E2432A3-8526-486A-8F10-5D4F04266D72}" srcOrd="0" destOrd="0" presId="urn:microsoft.com/office/officeart/2005/8/layout/vList6"/>
    <dgm:cxn modelId="{3E3DB89E-DE77-44AA-BFD8-1C24679C1A34}" type="presParOf" srcId="{5E2432A3-8526-486A-8F10-5D4F04266D72}" destId="{BC3C6579-269C-422B-BE49-2DA8F5515144}" srcOrd="0" destOrd="0" presId="urn:microsoft.com/office/officeart/2005/8/layout/vList6"/>
    <dgm:cxn modelId="{E9CBA38C-BB87-48F5-ADD0-4F91204FB141}" type="presParOf" srcId="{5E2432A3-8526-486A-8F10-5D4F04266D72}" destId="{28A3C065-1BED-4D90-A117-FF718130DD9A}" srcOrd="1" destOrd="0" presId="urn:microsoft.com/office/officeart/2005/8/layout/vList6"/>
    <dgm:cxn modelId="{4087550D-61F8-46AF-92A0-0634840937A7}" type="presParOf" srcId="{1A83697D-AB95-475E-8F31-52DC0B92C886}" destId="{C3B5A93F-06CA-4D96-8E29-2C741B65804D}" srcOrd="1" destOrd="0" presId="urn:microsoft.com/office/officeart/2005/8/layout/vList6"/>
    <dgm:cxn modelId="{D0BB14F0-9380-4B12-8644-8A76C6E8781D}" type="presParOf" srcId="{1A83697D-AB95-475E-8F31-52DC0B92C886}" destId="{232606F3-47B4-4130-A1B6-5509E29F616A}" srcOrd="2" destOrd="0" presId="urn:microsoft.com/office/officeart/2005/8/layout/vList6"/>
    <dgm:cxn modelId="{071B6892-F41C-41A0-85B2-AFE6CEC8707D}" type="presParOf" srcId="{232606F3-47B4-4130-A1B6-5509E29F616A}" destId="{10F93D73-D9E2-4DD5-82E1-F49FE54748DC}" srcOrd="0" destOrd="0" presId="urn:microsoft.com/office/officeart/2005/8/layout/vList6"/>
    <dgm:cxn modelId="{E690462D-8062-48B3-83A2-0C577DB5DC0D}" type="presParOf" srcId="{232606F3-47B4-4130-A1B6-5509E29F616A}" destId="{D610D291-3BFC-44EC-9077-215F23FE7C52}" srcOrd="1" destOrd="0" presId="urn:microsoft.com/office/officeart/2005/8/layout/vList6"/>
    <dgm:cxn modelId="{356EBA40-E7A2-47F3-B884-37A49C3875B1}" type="presParOf" srcId="{1A83697D-AB95-475E-8F31-52DC0B92C886}" destId="{276C0889-CB64-4E09-868C-9016F797A58A}" srcOrd="3" destOrd="0" presId="urn:microsoft.com/office/officeart/2005/8/layout/vList6"/>
    <dgm:cxn modelId="{0913CB7E-B3F4-4B31-B58B-6D64CA74DBF4}" type="presParOf" srcId="{1A83697D-AB95-475E-8F31-52DC0B92C886}" destId="{FFB256B1-A6CE-4521-A81A-4826B6FC3E03}" srcOrd="4" destOrd="0" presId="urn:microsoft.com/office/officeart/2005/8/layout/vList6"/>
    <dgm:cxn modelId="{C8EB8D6C-40C4-4893-AC91-D8A241194F21}" type="presParOf" srcId="{FFB256B1-A6CE-4521-A81A-4826B6FC3E03}" destId="{18DDFAAC-D4BE-44D8-9A56-B3782BD2566F}" srcOrd="0" destOrd="0" presId="urn:microsoft.com/office/officeart/2005/8/layout/vList6"/>
    <dgm:cxn modelId="{11401412-A2F0-4DCC-AABF-18E888C8EF3A}" type="presParOf" srcId="{FFB256B1-A6CE-4521-A81A-4826B6FC3E03}" destId="{81B6D57E-1938-424D-92F7-6B10D64A6468}" srcOrd="1" destOrd="0" presId="urn:microsoft.com/office/officeart/2005/8/layout/vList6"/>
    <dgm:cxn modelId="{6F383F30-F454-482F-AC76-85B211B0A236}" type="presParOf" srcId="{1A83697D-AB95-475E-8F31-52DC0B92C886}" destId="{CD7C6550-D5D1-429B-A362-EC191787FCF1}" srcOrd="5" destOrd="0" presId="urn:microsoft.com/office/officeart/2005/8/layout/vList6"/>
    <dgm:cxn modelId="{574528C7-E187-4603-8868-F474F7DF30A4}" type="presParOf" srcId="{1A83697D-AB95-475E-8F31-52DC0B92C886}" destId="{D228FF90-984C-41C9-B096-9B94100E0253}" srcOrd="6" destOrd="0" presId="urn:microsoft.com/office/officeart/2005/8/layout/vList6"/>
    <dgm:cxn modelId="{EF1DFFAA-204C-40BB-AAB7-BE1675A51848}" type="presParOf" srcId="{D228FF90-984C-41C9-B096-9B94100E0253}" destId="{21CE5FB3-4A1C-4E92-AD2D-A1038C842598}" srcOrd="0" destOrd="0" presId="urn:microsoft.com/office/officeart/2005/8/layout/vList6"/>
    <dgm:cxn modelId="{E5651AE1-0EF7-4774-B8CB-2E89C7B167B7}" type="presParOf" srcId="{D228FF90-984C-41C9-B096-9B94100E0253}" destId="{10E082BD-3B25-46D2-A75B-9CD45277CDA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33B839-6D80-448D-A41A-92EBFC719F76}" type="doc">
      <dgm:prSet loTypeId="urn:microsoft.com/office/officeart/2005/8/layout/chevron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58238B4A-D567-4514-ADA7-B66C226717B5}">
      <dgm:prSet phldrT="[Texto]"/>
      <dgm:spPr/>
      <dgm:t>
        <a:bodyPr/>
        <a:lstStyle/>
        <a:p>
          <a:r>
            <a:rPr lang="es-EC" dirty="0" smtClean="0"/>
            <a:t>1°</a:t>
          </a:r>
          <a:endParaRPr lang="es-EC" dirty="0"/>
        </a:p>
      </dgm:t>
    </dgm:pt>
    <dgm:pt modelId="{9DCB1B48-C4B5-4114-97AD-7050DDE5E2C0}" type="parTrans" cxnId="{73134054-1DAC-4AE7-AE95-E7FF82AE22EE}">
      <dgm:prSet/>
      <dgm:spPr/>
      <dgm:t>
        <a:bodyPr/>
        <a:lstStyle/>
        <a:p>
          <a:endParaRPr lang="es-EC"/>
        </a:p>
      </dgm:t>
    </dgm:pt>
    <dgm:pt modelId="{53962ADD-7E77-4D4B-BD72-D00A893FD2FB}" type="sibTrans" cxnId="{73134054-1DAC-4AE7-AE95-E7FF82AE22EE}">
      <dgm:prSet/>
      <dgm:spPr/>
      <dgm:t>
        <a:bodyPr/>
        <a:lstStyle/>
        <a:p>
          <a:endParaRPr lang="es-EC"/>
        </a:p>
      </dgm:t>
    </dgm:pt>
    <dgm:pt modelId="{ADAA7C00-114E-475B-9B1D-9C0733EABD59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Analizar los antecedentes del cultivo y producción de quinua en  Ecuador así como también el marco legal de apoyo a la viabilidad del proyecto.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68E11A-B122-4987-A489-AD215CE7AD87}" type="parTrans" cxnId="{2E63ECE1-EFB0-4830-B491-62E77C9714BE}">
      <dgm:prSet/>
      <dgm:spPr/>
      <dgm:t>
        <a:bodyPr/>
        <a:lstStyle/>
        <a:p>
          <a:endParaRPr lang="es-EC"/>
        </a:p>
      </dgm:t>
    </dgm:pt>
    <dgm:pt modelId="{FF43C180-904D-43CB-BF64-DACC6034C905}" type="sibTrans" cxnId="{2E63ECE1-EFB0-4830-B491-62E77C9714BE}">
      <dgm:prSet/>
      <dgm:spPr/>
      <dgm:t>
        <a:bodyPr/>
        <a:lstStyle/>
        <a:p>
          <a:endParaRPr lang="es-EC"/>
        </a:p>
      </dgm:t>
    </dgm:pt>
    <dgm:pt modelId="{F5015743-455B-438D-A7CC-8A970DA5026B}">
      <dgm:prSet phldrT="[Texto]"/>
      <dgm:spPr/>
      <dgm:t>
        <a:bodyPr/>
        <a:lstStyle/>
        <a:p>
          <a:r>
            <a:rPr lang="es-EC" dirty="0" smtClean="0"/>
            <a:t>2°</a:t>
          </a:r>
          <a:endParaRPr lang="es-EC" dirty="0"/>
        </a:p>
      </dgm:t>
    </dgm:pt>
    <dgm:pt modelId="{0B7AF085-9DB9-4F82-A6ED-BF1719DB06E8}" type="parTrans" cxnId="{EB7DA734-B06F-413E-9C60-92D9D26588B9}">
      <dgm:prSet/>
      <dgm:spPr/>
      <dgm:t>
        <a:bodyPr/>
        <a:lstStyle/>
        <a:p>
          <a:endParaRPr lang="es-EC"/>
        </a:p>
      </dgm:t>
    </dgm:pt>
    <dgm:pt modelId="{82837CDA-AB8C-4C26-9BF0-BDC9FD37A81B}" type="sibTrans" cxnId="{EB7DA734-B06F-413E-9C60-92D9D26588B9}">
      <dgm:prSet/>
      <dgm:spPr/>
      <dgm:t>
        <a:bodyPr/>
        <a:lstStyle/>
        <a:p>
          <a:endParaRPr lang="es-EC"/>
        </a:p>
      </dgm:t>
    </dgm:pt>
    <dgm:pt modelId="{256CCF77-C909-497C-8E82-A7875C42DC43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Desarrollar un análisis de oferta y demanda de quinua desaponificada.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ED8CE1-56BA-46F4-9611-AFE68C22AA90}" type="parTrans" cxnId="{F3E59D5A-2138-4170-8E3D-2E951DB5BB74}">
      <dgm:prSet/>
      <dgm:spPr/>
      <dgm:t>
        <a:bodyPr/>
        <a:lstStyle/>
        <a:p>
          <a:endParaRPr lang="es-EC"/>
        </a:p>
      </dgm:t>
    </dgm:pt>
    <dgm:pt modelId="{BC0987B5-CEB9-4A19-B813-87DE180835DC}" type="sibTrans" cxnId="{F3E59D5A-2138-4170-8E3D-2E951DB5BB74}">
      <dgm:prSet/>
      <dgm:spPr/>
      <dgm:t>
        <a:bodyPr/>
        <a:lstStyle/>
        <a:p>
          <a:endParaRPr lang="es-EC"/>
        </a:p>
      </dgm:t>
    </dgm:pt>
    <dgm:pt modelId="{BD7614F6-70DC-4D21-91B8-383E92461081}">
      <dgm:prSet phldrT="[Texto]"/>
      <dgm:spPr/>
      <dgm:t>
        <a:bodyPr/>
        <a:lstStyle/>
        <a:p>
          <a:r>
            <a:rPr lang="es-EC" dirty="0" smtClean="0"/>
            <a:t>3°</a:t>
          </a:r>
          <a:endParaRPr lang="es-EC" dirty="0"/>
        </a:p>
      </dgm:t>
    </dgm:pt>
    <dgm:pt modelId="{EC920AE5-4704-463F-A5B8-3CC63DB60E66}" type="parTrans" cxnId="{87428A17-1AAE-476D-8F96-7E8638297DCD}">
      <dgm:prSet/>
      <dgm:spPr/>
      <dgm:t>
        <a:bodyPr/>
        <a:lstStyle/>
        <a:p>
          <a:endParaRPr lang="es-EC"/>
        </a:p>
      </dgm:t>
    </dgm:pt>
    <dgm:pt modelId="{575A4018-787A-41C3-9FCB-7C6DFAAB65D6}" type="sibTrans" cxnId="{87428A17-1AAE-476D-8F96-7E8638297DCD}">
      <dgm:prSet/>
      <dgm:spPr/>
      <dgm:t>
        <a:bodyPr/>
        <a:lstStyle/>
        <a:p>
          <a:endParaRPr lang="es-EC"/>
        </a:p>
      </dgm:t>
    </dgm:pt>
    <dgm:pt modelId="{6F23A486-D7DA-4648-AFC3-EAFB4FBFCF15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Establecer la factibilidad de la creación de una planta procesadora de quinua desaponificada en la provincia de Imbabura.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2EB8ED-6397-4949-A6A0-1BB6128B5E3A}" type="parTrans" cxnId="{7660636C-A9D6-4EFA-91DE-621484012985}">
      <dgm:prSet/>
      <dgm:spPr/>
      <dgm:t>
        <a:bodyPr/>
        <a:lstStyle/>
        <a:p>
          <a:endParaRPr lang="es-EC"/>
        </a:p>
      </dgm:t>
    </dgm:pt>
    <dgm:pt modelId="{61791191-2A65-4A4F-8C64-EA6D3DC9A527}" type="sibTrans" cxnId="{7660636C-A9D6-4EFA-91DE-621484012985}">
      <dgm:prSet/>
      <dgm:spPr/>
      <dgm:t>
        <a:bodyPr/>
        <a:lstStyle/>
        <a:p>
          <a:endParaRPr lang="es-EC"/>
        </a:p>
      </dgm:t>
    </dgm:pt>
    <dgm:pt modelId="{864DA9A7-E26F-45A3-887D-66F4D71002DF}">
      <dgm:prSet phldrT="[Texto]"/>
      <dgm:spPr/>
      <dgm:t>
        <a:bodyPr/>
        <a:lstStyle/>
        <a:p>
          <a:r>
            <a:rPr lang="es-EC" dirty="0" smtClean="0"/>
            <a:t>4°</a:t>
          </a:r>
          <a:endParaRPr lang="es-EC" dirty="0"/>
        </a:p>
      </dgm:t>
    </dgm:pt>
    <dgm:pt modelId="{C331ADA9-2658-414B-BF4D-EC885CEE3E12}" type="parTrans" cxnId="{784F286E-C7BC-4B6C-BCF7-6FDAB8551318}">
      <dgm:prSet/>
      <dgm:spPr/>
      <dgm:t>
        <a:bodyPr/>
        <a:lstStyle/>
        <a:p>
          <a:endParaRPr lang="es-EC"/>
        </a:p>
      </dgm:t>
    </dgm:pt>
    <dgm:pt modelId="{F41DB7C1-8124-41E6-A27B-03DA0F886A64}" type="sibTrans" cxnId="{784F286E-C7BC-4B6C-BCF7-6FDAB8551318}">
      <dgm:prSet/>
      <dgm:spPr/>
      <dgm:t>
        <a:bodyPr/>
        <a:lstStyle/>
        <a:p>
          <a:endParaRPr lang="es-EC"/>
        </a:p>
      </dgm:t>
    </dgm:pt>
    <dgm:pt modelId="{F41DCF56-E544-44BE-81FD-055F87BCCE15}">
      <dgm:prSet phldrT="[Texto]" custT="1"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2350F4-F9BE-4D40-A833-B2FD41CB096E}" type="parTrans" cxnId="{6ADE2F0B-63EA-45BB-8AAE-2631EC05A630}">
      <dgm:prSet/>
      <dgm:spPr/>
      <dgm:t>
        <a:bodyPr/>
        <a:lstStyle/>
        <a:p>
          <a:endParaRPr lang="es-EC"/>
        </a:p>
      </dgm:t>
    </dgm:pt>
    <dgm:pt modelId="{BD5E09E4-4DD1-4433-921C-B699F1DF5EE5}" type="sibTrans" cxnId="{6ADE2F0B-63EA-45BB-8AAE-2631EC05A630}">
      <dgm:prSet/>
      <dgm:spPr/>
      <dgm:t>
        <a:bodyPr/>
        <a:lstStyle/>
        <a:p>
          <a:endParaRPr lang="es-EC"/>
        </a:p>
      </dgm:t>
    </dgm:pt>
    <dgm:pt modelId="{8276E4D9-3328-4445-BA42-860485B5902D}">
      <dgm:prSet phldrT="[Texto]"/>
      <dgm:spPr/>
      <dgm:t>
        <a:bodyPr/>
        <a:lstStyle/>
        <a:p>
          <a:r>
            <a:rPr lang="es-EC" dirty="0" smtClean="0"/>
            <a:t>5°</a:t>
          </a:r>
          <a:endParaRPr lang="es-EC" dirty="0"/>
        </a:p>
      </dgm:t>
    </dgm:pt>
    <dgm:pt modelId="{7B45C657-710C-4D44-8A65-5FE662AD5695}" type="parTrans" cxnId="{A9798E6A-1759-4CB9-86C1-6F39224F5E1B}">
      <dgm:prSet/>
      <dgm:spPr/>
      <dgm:t>
        <a:bodyPr/>
        <a:lstStyle/>
        <a:p>
          <a:endParaRPr lang="es-EC"/>
        </a:p>
      </dgm:t>
    </dgm:pt>
    <dgm:pt modelId="{169E8568-F62B-4BD6-894C-164C0D213748}" type="sibTrans" cxnId="{A9798E6A-1759-4CB9-86C1-6F39224F5E1B}">
      <dgm:prSet/>
      <dgm:spPr/>
      <dgm:t>
        <a:bodyPr/>
        <a:lstStyle/>
        <a:p>
          <a:endParaRPr lang="es-EC"/>
        </a:p>
      </dgm:t>
    </dgm:pt>
    <dgm:pt modelId="{1DA48595-957E-4139-A452-B65D20AA9610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Realizar la evaluación financiera del proyecto.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E551D2-DA6A-4E0E-B4BF-12575A71B4BE}" type="parTrans" cxnId="{AAA1ED44-2BF1-4F1B-9545-AA77D642514F}">
      <dgm:prSet/>
      <dgm:spPr/>
      <dgm:t>
        <a:bodyPr/>
        <a:lstStyle/>
        <a:p>
          <a:endParaRPr lang="es-EC"/>
        </a:p>
      </dgm:t>
    </dgm:pt>
    <dgm:pt modelId="{9D5457EB-0D70-41D3-882E-1619875F732A}" type="sibTrans" cxnId="{AAA1ED44-2BF1-4F1B-9545-AA77D642514F}">
      <dgm:prSet/>
      <dgm:spPr/>
      <dgm:t>
        <a:bodyPr/>
        <a:lstStyle/>
        <a:p>
          <a:endParaRPr lang="es-EC"/>
        </a:p>
      </dgm:t>
    </dgm:pt>
    <dgm:pt modelId="{3209295C-7F2B-4B67-85B3-F2D3D18D5F0B}">
      <dgm:prSet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Plantear parámetros para la creación de un operador logístico dedicado a la exportación de quinua desaponificada en la provincia de Imbabura. 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CCD8BD-4770-41CD-84D2-3D566C9EA40A}" type="parTrans" cxnId="{DA31A429-FEDD-4716-B5B3-76C292EA5C18}">
      <dgm:prSet/>
      <dgm:spPr/>
      <dgm:t>
        <a:bodyPr/>
        <a:lstStyle/>
        <a:p>
          <a:endParaRPr lang="es-EC"/>
        </a:p>
      </dgm:t>
    </dgm:pt>
    <dgm:pt modelId="{255DA383-5E48-4858-ABAE-FC9812983007}" type="sibTrans" cxnId="{DA31A429-FEDD-4716-B5B3-76C292EA5C18}">
      <dgm:prSet/>
      <dgm:spPr/>
      <dgm:t>
        <a:bodyPr/>
        <a:lstStyle/>
        <a:p>
          <a:endParaRPr lang="es-EC"/>
        </a:p>
      </dgm:t>
    </dgm:pt>
    <dgm:pt modelId="{E3A5E2E5-0A38-4DD7-BF08-83CE3A5B7715}">
      <dgm:prSet phldrT="[Texto]" custT="1"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F19A5B-D6D4-4C7E-9797-309E95CE4C06}" type="parTrans" cxnId="{38A6E008-5D26-4F78-940C-6AB97C8E7A9F}">
      <dgm:prSet/>
      <dgm:spPr/>
      <dgm:t>
        <a:bodyPr/>
        <a:lstStyle/>
        <a:p>
          <a:endParaRPr lang="es-EC"/>
        </a:p>
      </dgm:t>
    </dgm:pt>
    <dgm:pt modelId="{A0BAB3DC-6A9D-4444-9E13-5F08A429E3AD}" type="sibTrans" cxnId="{38A6E008-5D26-4F78-940C-6AB97C8E7A9F}">
      <dgm:prSet/>
      <dgm:spPr/>
      <dgm:t>
        <a:bodyPr/>
        <a:lstStyle/>
        <a:p>
          <a:endParaRPr lang="es-EC"/>
        </a:p>
      </dgm:t>
    </dgm:pt>
    <dgm:pt modelId="{73BC6515-3A99-42B5-9558-6FA05E07AC47}" type="pres">
      <dgm:prSet presAssocID="{2D33B839-6D80-448D-A41A-92EBFC719F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216B1F7-5B86-4FE0-8321-81A2236C14FB}" type="pres">
      <dgm:prSet presAssocID="{58238B4A-D567-4514-ADA7-B66C226717B5}" presName="composite" presStyleCnt="0"/>
      <dgm:spPr/>
    </dgm:pt>
    <dgm:pt modelId="{4E94D804-1FFD-479C-9675-01A4318D6013}" type="pres">
      <dgm:prSet presAssocID="{58238B4A-D567-4514-ADA7-B66C226717B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2EB6CF-AE2D-483B-8317-3733EC609510}" type="pres">
      <dgm:prSet presAssocID="{58238B4A-D567-4514-ADA7-B66C226717B5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72ADD3-EE53-4F3C-B3B0-43E4F6AD49DD}" type="pres">
      <dgm:prSet presAssocID="{53962ADD-7E77-4D4B-BD72-D00A893FD2FB}" presName="sp" presStyleCnt="0"/>
      <dgm:spPr/>
    </dgm:pt>
    <dgm:pt modelId="{D9F118C7-BCD0-4F91-8AD3-5DB8C4C5A240}" type="pres">
      <dgm:prSet presAssocID="{F5015743-455B-438D-A7CC-8A970DA5026B}" presName="composite" presStyleCnt="0"/>
      <dgm:spPr/>
    </dgm:pt>
    <dgm:pt modelId="{7640672B-9CC8-482D-9DB7-2051BD44CE6E}" type="pres">
      <dgm:prSet presAssocID="{F5015743-455B-438D-A7CC-8A970DA5026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F335DA-1D40-4C3F-BA21-5F26A31F1F39}" type="pres">
      <dgm:prSet presAssocID="{F5015743-455B-438D-A7CC-8A970DA5026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0961F7-43E4-4611-9ECD-4FBEF661101D}" type="pres">
      <dgm:prSet presAssocID="{82837CDA-AB8C-4C26-9BF0-BDC9FD37A81B}" presName="sp" presStyleCnt="0"/>
      <dgm:spPr/>
    </dgm:pt>
    <dgm:pt modelId="{6C58B5A5-DE5F-4C47-9E5E-ED5C1CEFBB26}" type="pres">
      <dgm:prSet presAssocID="{BD7614F6-70DC-4D21-91B8-383E92461081}" presName="composite" presStyleCnt="0"/>
      <dgm:spPr/>
    </dgm:pt>
    <dgm:pt modelId="{125B5BC6-6212-407A-A986-D9942BC56FA2}" type="pres">
      <dgm:prSet presAssocID="{BD7614F6-70DC-4D21-91B8-383E9246108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DD7449-3D14-4755-A475-48AEAB1A9521}" type="pres">
      <dgm:prSet presAssocID="{BD7614F6-70DC-4D21-91B8-383E92461081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C73621-58D7-40BB-8313-03BD44D6A3AD}" type="pres">
      <dgm:prSet presAssocID="{575A4018-787A-41C3-9FCB-7C6DFAAB65D6}" presName="sp" presStyleCnt="0"/>
      <dgm:spPr/>
    </dgm:pt>
    <dgm:pt modelId="{74422898-6BCC-4806-882D-339CDB8D491C}" type="pres">
      <dgm:prSet presAssocID="{864DA9A7-E26F-45A3-887D-66F4D71002DF}" presName="composite" presStyleCnt="0"/>
      <dgm:spPr/>
    </dgm:pt>
    <dgm:pt modelId="{576F389D-01BA-4657-BF7D-8B7017BB7E40}" type="pres">
      <dgm:prSet presAssocID="{864DA9A7-E26F-45A3-887D-66F4D71002D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C9B19C-A494-4D0B-974C-55882E73255E}" type="pres">
      <dgm:prSet presAssocID="{864DA9A7-E26F-45A3-887D-66F4D71002D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920DA8-1E1B-46FF-A66B-9319894AE66A}" type="pres">
      <dgm:prSet presAssocID="{F41DB7C1-8124-41E6-A27B-03DA0F886A64}" presName="sp" presStyleCnt="0"/>
      <dgm:spPr/>
    </dgm:pt>
    <dgm:pt modelId="{E8DF9372-17E9-4684-8F29-8F32D2445EF3}" type="pres">
      <dgm:prSet presAssocID="{8276E4D9-3328-4445-BA42-860485B5902D}" presName="composite" presStyleCnt="0"/>
      <dgm:spPr/>
    </dgm:pt>
    <dgm:pt modelId="{D35FF454-BEAC-45D3-9141-A0B5D9F222DC}" type="pres">
      <dgm:prSet presAssocID="{8276E4D9-3328-4445-BA42-860485B5902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5A5015-A559-495B-8B2E-BCB2AAC034EB}" type="pres">
      <dgm:prSet presAssocID="{8276E4D9-3328-4445-BA42-860485B5902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D7AD506-BDE9-4E86-9426-95F5523BCED7}" type="presOf" srcId="{ADAA7C00-114E-475B-9B1D-9C0733EABD59}" destId="{C92EB6CF-AE2D-483B-8317-3733EC609510}" srcOrd="0" destOrd="0" presId="urn:microsoft.com/office/officeart/2005/8/layout/chevron2"/>
    <dgm:cxn modelId="{4D4E52E0-0720-4049-97BF-273093848840}" type="presOf" srcId="{1DA48595-957E-4139-A452-B65D20AA9610}" destId="{8E5A5015-A559-495B-8B2E-BCB2AAC034EB}" srcOrd="0" destOrd="0" presId="urn:microsoft.com/office/officeart/2005/8/layout/chevron2"/>
    <dgm:cxn modelId="{C3E0876A-A99B-4472-88C0-33860FC54055}" type="presOf" srcId="{864DA9A7-E26F-45A3-887D-66F4D71002DF}" destId="{576F389D-01BA-4657-BF7D-8B7017BB7E40}" srcOrd="0" destOrd="0" presId="urn:microsoft.com/office/officeart/2005/8/layout/chevron2"/>
    <dgm:cxn modelId="{DA31A429-FEDD-4716-B5B3-76C292EA5C18}" srcId="{864DA9A7-E26F-45A3-887D-66F4D71002DF}" destId="{3209295C-7F2B-4B67-85B3-F2D3D18D5F0B}" srcOrd="1" destOrd="0" parTransId="{2ACCD8BD-4770-41CD-84D2-3D566C9EA40A}" sibTransId="{255DA383-5E48-4858-ABAE-FC9812983007}"/>
    <dgm:cxn modelId="{EB7DA734-B06F-413E-9C60-92D9D26588B9}" srcId="{2D33B839-6D80-448D-A41A-92EBFC719F76}" destId="{F5015743-455B-438D-A7CC-8A970DA5026B}" srcOrd="1" destOrd="0" parTransId="{0B7AF085-9DB9-4F82-A6ED-BF1719DB06E8}" sibTransId="{82837CDA-AB8C-4C26-9BF0-BDC9FD37A81B}"/>
    <dgm:cxn modelId="{784F286E-C7BC-4B6C-BCF7-6FDAB8551318}" srcId="{2D33B839-6D80-448D-A41A-92EBFC719F76}" destId="{864DA9A7-E26F-45A3-887D-66F4D71002DF}" srcOrd="3" destOrd="0" parTransId="{C331ADA9-2658-414B-BF4D-EC885CEE3E12}" sibTransId="{F41DB7C1-8124-41E6-A27B-03DA0F886A64}"/>
    <dgm:cxn modelId="{AC2DEBAD-E16E-465A-B855-181B30C57FBE}" type="presOf" srcId="{6F23A486-D7DA-4648-AFC3-EAFB4FBFCF15}" destId="{5BDD7449-3D14-4755-A475-48AEAB1A9521}" srcOrd="0" destOrd="0" presId="urn:microsoft.com/office/officeart/2005/8/layout/chevron2"/>
    <dgm:cxn modelId="{AAA1ED44-2BF1-4F1B-9545-AA77D642514F}" srcId="{8276E4D9-3328-4445-BA42-860485B5902D}" destId="{1DA48595-957E-4139-A452-B65D20AA9610}" srcOrd="0" destOrd="0" parTransId="{14E551D2-DA6A-4E0E-B4BF-12575A71B4BE}" sibTransId="{9D5457EB-0D70-41D3-882E-1619875F732A}"/>
    <dgm:cxn modelId="{21CE70C1-F2F6-427F-B331-2F2011040151}" type="presOf" srcId="{58238B4A-D567-4514-ADA7-B66C226717B5}" destId="{4E94D804-1FFD-479C-9675-01A4318D6013}" srcOrd="0" destOrd="0" presId="urn:microsoft.com/office/officeart/2005/8/layout/chevron2"/>
    <dgm:cxn modelId="{AFF9053D-1B37-4BDA-923C-A24DB9DD4F18}" type="presOf" srcId="{F5015743-455B-438D-A7CC-8A970DA5026B}" destId="{7640672B-9CC8-482D-9DB7-2051BD44CE6E}" srcOrd="0" destOrd="0" presId="urn:microsoft.com/office/officeart/2005/8/layout/chevron2"/>
    <dgm:cxn modelId="{D4488104-8913-4FB3-8860-42E9931B5A19}" type="presOf" srcId="{E3A5E2E5-0A38-4DD7-BF08-83CE3A5B7715}" destId="{8FC9B19C-A494-4D0B-974C-55882E73255E}" srcOrd="0" destOrd="2" presId="urn:microsoft.com/office/officeart/2005/8/layout/chevron2"/>
    <dgm:cxn modelId="{38A6E008-5D26-4F78-940C-6AB97C8E7A9F}" srcId="{864DA9A7-E26F-45A3-887D-66F4D71002DF}" destId="{E3A5E2E5-0A38-4DD7-BF08-83CE3A5B7715}" srcOrd="2" destOrd="0" parTransId="{B9F19A5B-D6D4-4C7E-9797-309E95CE4C06}" sibTransId="{A0BAB3DC-6A9D-4444-9E13-5F08A429E3AD}"/>
    <dgm:cxn modelId="{F3E59D5A-2138-4170-8E3D-2E951DB5BB74}" srcId="{F5015743-455B-438D-A7CC-8A970DA5026B}" destId="{256CCF77-C909-497C-8E82-A7875C42DC43}" srcOrd="0" destOrd="0" parTransId="{77ED8CE1-56BA-46F4-9611-AFE68C22AA90}" sibTransId="{BC0987B5-CEB9-4A19-B813-87DE180835DC}"/>
    <dgm:cxn modelId="{6ADE2F0B-63EA-45BB-8AAE-2631EC05A630}" srcId="{864DA9A7-E26F-45A3-887D-66F4D71002DF}" destId="{F41DCF56-E544-44BE-81FD-055F87BCCE15}" srcOrd="0" destOrd="0" parTransId="{5C2350F4-F9BE-4D40-A833-B2FD41CB096E}" sibTransId="{BD5E09E4-4DD1-4433-921C-B699F1DF5EE5}"/>
    <dgm:cxn modelId="{A9798E6A-1759-4CB9-86C1-6F39224F5E1B}" srcId="{2D33B839-6D80-448D-A41A-92EBFC719F76}" destId="{8276E4D9-3328-4445-BA42-860485B5902D}" srcOrd="4" destOrd="0" parTransId="{7B45C657-710C-4D44-8A65-5FE662AD5695}" sibTransId="{169E8568-F62B-4BD6-894C-164C0D213748}"/>
    <dgm:cxn modelId="{73134054-1DAC-4AE7-AE95-E7FF82AE22EE}" srcId="{2D33B839-6D80-448D-A41A-92EBFC719F76}" destId="{58238B4A-D567-4514-ADA7-B66C226717B5}" srcOrd="0" destOrd="0" parTransId="{9DCB1B48-C4B5-4114-97AD-7050DDE5E2C0}" sibTransId="{53962ADD-7E77-4D4B-BD72-D00A893FD2FB}"/>
    <dgm:cxn modelId="{93B445E4-8D69-4CF4-9E83-BD514A25F1CD}" type="presOf" srcId="{2D33B839-6D80-448D-A41A-92EBFC719F76}" destId="{73BC6515-3A99-42B5-9558-6FA05E07AC47}" srcOrd="0" destOrd="0" presId="urn:microsoft.com/office/officeart/2005/8/layout/chevron2"/>
    <dgm:cxn modelId="{31B77055-0D3D-4151-A6DC-D8E4A8B570EE}" type="presOf" srcId="{8276E4D9-3328-4445-BA42-860485B5902D}" destId="{D35FF454-BEAC-45D3-9141-A0B5D9F222DC}" srcOrd="0" destOrd="0" presId="urn:microsoft.com/office/officeart/2005/8/layout/chevron2"/>
    <dgm:cxn modelId="{8C2C1E1F-227E-4BF6-9303-70A2A7F6D182}" type="presOf" srcId="{F41DCF56-E544-44BE-81FD-055F87BCCE15}" destId="{8FC9B19C-A494-4D0B-974C-55882E73255E}" srcOrd="0" destOrd="0" presId="urn:microsoft.com/office/officeart/2005/8/layout/chevron2"/>
    <dgm:cxn modelId="{2E63ECE1-EFB0-4830-B491-62E77C9714BE}" srcId="{58238B4A-D567-4514-ADA7-B66C226717B5}" destId="{ADAA7C00-114E-475B-9B1D-9C0733EABD59}" srcOrd="0" destOrd="0" parTransId="{E668E11A-B122-4987-A489-AD215CE7AD87}" sibTransId="{FF43C180-904D-43CB-BF64-DACC6034C905}"/>
    <dgm:cxn modelId="{7660636C-A9D6-4EFA-91DE-621484012985}" srcId="{BD7614F6-70DC-4D21-91B8-383E92461081}" destId="{6F23A486-D7DA-4648-AFC3-EAFB4FBFCF15}" srcOrd="0" destOrd="0" parTransId="{042EB8ED-6397-4949-A6A0-1BB6128B5E3A}" sibTransId="{61791191-2A65-4A4F-8C64-EA6D3DC9A527}"/>
    <dgm:cxn modelId="{90AA2F76-4587-49C2-9404-141063D977F1}" type="presOf" srcId="{3209295C-7F2B-4B67-85B3-F2D3D18D5F0B}" destId="{8FC9B19C-A494-4D0B-974C-55882E73255E}" srcOrd="0" destOrd="1" presId="urn:microsoft.com/office/officeart/2005/8/layout/chevron2"/>
    <dgm:cxn modelId="{9A1BA54D-96A3-4A89-994F-2BEB75912779}" type="presOf" srcId="{256CCF77-C909-497C-8E82-A7875C42DC43}" destId="{DDF335DA-1D40-4C3F-BA21-5F26A31F1F39}" srcOrd="0" destOrd="0" presId="urn:microsoft.com/office/officeart/2005/8/layout/chevron2"/>
    <dgm:cxn modelId="{87428A17-1AAE-476D-8F96-7E8638297DCD}" srcId="{2D33B839-6D80-448D-A41A-92EBFC719F76}" destId="{BD7614F6-70DC-4D21-91B8-383E92461081}" srcOrd="2" destOrd="0" parTransId="{EC920AE5-4704-463F-A5B8-3CC63DB60E66}" sibTransId="{575A4018-787A-41C3-9FCB-7C6DFAAB65D6}"/>
    <dgm:cxn modelId="{34A8D755-15EE-4FDB-841F-864C78BA4822}" type="presOf" srcId="{BD7614F6-70DC-4D21-91B8-383E92461081}" destId="{125B5BC6-6212-407A-A986-D9942BC56FA2}" srcOrd="0" destOrd="0" presId="urn:microsoft.com/office/officeart/2005/8/layout/chevron2"/>
    <dgm:cxn modelId="{8FF23B41-1A8E-4A46-9CAF-9279E467ADF1}" type="presParOf" srcId="{73BC6515-3A99-42B5-9558-6FA05E07AC47}" destId="{0216B1F7-5B86-4FE0-8321-81A2236C14FB}" srcOrd="0" destOrd="0" presId="urn:microsoft.com/office/officeart/2005/8/layout/chevron2"/>
    <dgm:cxn modelId="{482B516F-88BD-4FF1-ACCF-4B7F6668C9C2}" type="presParOf" srcId="{0216B1F7-5B86-4FE0-8321-81A2236C14FB}" destId="{4E94D804-1FFD-479C-9675-01A4318D6013}" srcOrd="0" destOrd="0" presId="urn:microsoft.com/office/officeart/2005/8/layout/chevron2"/>
    <dgm:cxn modelId="{1C2AA9E3-74C3-43F6-B8B4-79D3300265F6}" type="presParOf" srcId="{0216B1F7-5B86-4FE0-8321-81A2236C14FB}" destId="{C92EB6CF-AE2D-483B-8317-3733EC609510}" srcOrd="1" destOrd="0" presId="urn:microsoft.com/office/officeart/2005/8/layout/chevron2"/>
    <dgm:cxn modelId="{C5EB8E0C-D0F8-426C-957F-A805BDE39AB2}" type="presParOf" srcId="{73BC6515-3A99-42B5-9558-6FA05E07AC47}" destId="{2B72ADD3-EE53-4F3C-B3B0-43E4F6AD49DD}" srcOrd="1" destOrd="0" presId="urn:microsoft.com/office/officeart/2005/8/layout/chevron2"/>
    <dgm:cxn modelId="{BE52BC9A-E163-4AC1-AA34-EC2877975300}" type="presParOf" srcId="{73BC6515-3A99-42B5-9558-6FA05E07AC47}" destId="{D9F118C7-BCD0-4F91-8AD3-5DB8C4C5A240}" srcOrd="2" destOrd="0" presId="urn:microsoft.com/office/officeart/2005/8/layout/chevron2"/>
    <dgm:cxn modelId="{C1C8EECE-7577-4ECA-B3C0-DDE1795D2E32}" type="presParOf" srcId="{D9F118C7-BCD0-4F91-8AD3-5DB8C4C5A240}" destId="{7640672B-9CC8-482D-9DB7-2051BD44CE6E}" srcOrd="0" destOrd="0" presId="urn:microsoft.com/office/officeart/2005/8/layout/chevron2"/>
    <dgm:cxn modelId="{9BBDE5AE-EF50-4538-80B4-DC3AAE3EB2C1}" type="presParOf" srcId="{D9F118C7-BCD0-4F91-8AD3-5DB8C4C5A240}" destId="{DDF335DA-1D40-4C3F-BA21-5F26A31F1F39}" srcOrd="1" destOrd="0" presId="urn:microsoft.com/office/officeart/2005/8/layout/chevron2"/>
    <dgm:cxn modelId="{F4291C2C-7D06-4FD9-8EA5-42FF84D2258B}" type="presParOf" srcId="{73BC6515-3A99-42B5-9558-6FA05E07AC47}" destId="{9C0961F7-43E4-4611-9ECD-4FBEF661101D}" srcOrd="3" destOrd="0" presId="urn:microsoft.com/office/officeart/2005/8/layout/chevron2"/>
    <dgm:cxn modelId="{D11D8AC8-654D-43BD-A58F-3C766F001C74}" type="presParOf" srcId="{73BC6515-3A99-42B5-9558-6FA05E07AC47}" destId="{6C58B5A5-DE5F-4C47-9E5E-ED5C1CEFBB26}" srcOrd="4" destOrd="0" presId="urn:microsoft.com/office/officeart/2005/8/layout/chevron2"/>
    <dgm:cxn modelId="{1ABF0D1A-AEDE-469B-8716-75E98ABB56FA}" type="presParOf" srcId="{6C58B5A5-DE5F-4C47-9E5E-ED5C1CEFBB26}" destId="{125B5BC6-6212-407A-A986-D9942BC56FA2}" srcOrd="0" destOrd="0" presId="urn:microsoft.com/office/officeart/2005/8/layout/chevron2"/>
    <dgm:cxn modelId="{D07B174F-F164-44CC-8E9D-D8B3AD5CF70A}" type="presParOf" srcId="{6C58B5A5-DE5F-4C47-9E5E-ED5C1CEFBB26}" destId="{5BDD7449-3D14-4755-A475-48AEAB1A9521}" srcOrd="1" destOrd="0" presId="urn:microsoft.com/office/officeart/2005/8/layout/chevron2"/>
    <dgm:cxn modelId="{33BCD10C-2B65-4A58-AF8D-440AB8416E8D}" type="presParOf" srcId="{73BC6515-3A99-42B5-9558-6FA05E07AC47}" destId="{6DC73621-58D7-40BB-8313-03BD44D6A3AD}" srcOrd="5" destOrd="0" presId="urn:microsoft.com/office/officeart/2005/8/layout/chevron2"/>
    <dgm:cxn modelId="{EAD9F42F-38D4-4D32-9E88-B46A68C241A8}" type="presParOf" srcId="{73BC6515-3A99-42B5-9558-6FA05E07AC47}" destId="{74422898-6BCC-4806-882D-339CDB8D491C}" srcOrd="6" destOrd="0" presId="urn:microsoft.com/office/officeart/2005/8/layout/chevron2"/>
    <dgm:cxn modelId="{583FB213-5F87-4415-95DF-5FDD30582BD9}" type="presParOf" srcId="{74422898-6BCC-4806-882D-339CDB8D491C}" destId="{576F389D-01BA-4657-BF7D-8B7017BB7E40}" srcOrd="0" destOrd="0" presId="urn:microsoft.com/office/officeart/2005/8/layout/chevron2"/>
    <dgm:cxn modelId="{F59E5054-B053-4ECE-A877-7DD600203E2E}" type="presParOf" srcId="{74422898-6BCC-4806-882D-339CDB8D491C}" destId="{8FC9B19C-A494-4D0B-974C-55882E73255E}" srcOrd="1" destOrd="0" presId="urn:microsoft.com/office/officeart/2005/8/layout/chevron2"/>
    <dgm:cxn modelId="{3F0AAEE3-D643-4011-8D9B-743FA662C536}" type="presParOf" srcId="{73BC6515-3A99-42B5-9558-6FA05E07AC47}" destId="{17920DA8-1E1B-46FF-A66B-9319894AE66A}" srcOrd="7" destOrd="0" presId="urn:microsoft.com/office/officeart/2005/8/layout/chevron2"/>
    <dgm:cxn modelId="{7E4A78C4-31BE-4611-9A79-1E4CE91B877E}" type="presParOf" srcId="{73BC6515-3A99-42B5-9558-6FA05E07AC47}" destId="{E8DF9372-17E9-4684-8F29-8F32D2445EF3}" srcOrd="8" destOrd="0" presId="urn:microsoft.com/office/officeart/2005/8/layout/chevron2"/>
    <dgm:cxn modelId="{6CB633D0-EC38-4C07-A920-CC8EC3E7949D}" type="presParOf" srcId="{E8DF9372-17E9-4684-8F29-8F32D2445EF3}" destId="{D35FF454-BEAC-45D3-9141-A0B5D9F222DC}" srcOrd="0" destOrd="0" presId="urn:microsoft.com/office/officeart/2005/8/layout/chevron2"/>
    <dgm:cxn modelId="{91319BDA-9DA2-4631-A022-076B1133E76E}" type="presParOf" srcId="{E8DF9372-17E9-4684-8F29-8F32D2445EF3}" destId="{8E5A5015-A559-495B-8B2E-BCB2AAC034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88CAED-98B1-47BF-A6A8-71DABBA2223C}" type="doc">
      <dgm:prSet loTypeId="urn:microsoft.com/office/officeart/2005/8/layout/hList7" loCatId="list" qsTypeId="urn:microsoft.com/office/officeart/2005/8/quickstyle/simple3" qsCatId="simple" csTypeId="urn:microsoft.com/office/officeart/2005/8/colors/colorful1" csCatId="colorful" phldr="1"/>
      <dgm:spPr/>
    </dgm:pt>
    <dgm:pt modelId="{4FBA1E26-7F33-4377-9B6F-0B86E9239273}">
      <dgm:prSet phldrT="[Texto]" custT="1"/>
      <dgm:spPr/>
      <dgm:t>
        <a:bodyPr/>
        <a:lstStyle/>
        <a:p>
          <a:pPr algn="ctr"/>
          <a:r>
            <a:rPr lang="es-EC" sz="1600" b="1" u="sng" dirty="0" smtClean="0">
              <a:latin typeface="Arial" panose="020B0604020202020204" pitchFamily="34" charset="0"/>
              <a:cs typeface="Arial" panose="020B0604020202020204" pitchFamily="34" charset="0"/>
            </a:rPr>
            <a:t>ORIGEN</a:t>
          </a:r>
        </a:p>
        <a:p>
          <a:pPr algn="l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*Región Andina</a:t>
          </a:r>
        </a:p>
        <a:p>
          <a:pPr algn="l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*Hoya lago Titicaca</a:t>
          </a:r>
        </a:p>
        <a:p>
          <a:pPr algn="l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*Más consumido por Incas</a:t>
          </a:r>
        </a:p>
        <a:p>
          <a:pPr algn="l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*Cultivada antes de la llegada de los españoles</a:t>
          </a:r>
        </a:p>
        <a:p>
          <a:pPr algn="l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*Perú, Bolivia, partes de Ecuador, Chile, Argentina y Colombia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448BCE-4528-447C-BE4A-C8A3C2FB79DE}" type="parTrans" cxnId="{4DF3F31B-223E-4DA5-9192-76769FBAF19B}">
      <dgm:prSet/>
      <dgm:spPr/>
      <dgm:t>
        <a:bodyPr/>
        <a:lstStyle/>
        <a:p>
          <a:endParaRPr lang="es-EC"/>
        </a:p>
      </dgm:t>
    </dgm:pt>
    <dgm:pt modelId="{755CAECF-5EDE-4897-9BD2-78796D95560E}" type="sibTrans" cxnId="{4DF3F31B-223E-4DA5-9192-76769FBAF19B}">
      <dgm:prSet/>
      <dgm:spPr/>
      <dgm:t>
        <a:bodyPr/>
        <a:lstStyle/>
        <a:p>
          <a:endParaRPr lang="es-EC"/>
        </a:p>
      </dgm:t>
    </dgm:pt>
    <dgm:pt modelId="{A8EF625A-F671-49F6-B19A-6F28BEBB2859}">
      <dgm:prSet phldrT="[Texto]" custT="1"/>
      <dgm:spPr/>
      <dgm:t>
        <a:bodyPr/>
        <a:lstStyle/>
        <a:p>
          <a:pPr algn="ctr"/>
          <a:endParaRPr lang="es-EC" sz="1600" b="1" u="sng" dirty="0" smtClean="0">
            <a:solidFill>
              <a:schemeClr val="tx1"/>
            </a:solidFill>
          </a:endParaRPr>
        </a:p>
        <a:p>
          <a:pPr algn="ctr"/>
          <a:r>
            <a:rPr lang="es-EC" sz="16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GENERALIDADES</a:t>
          </a:r>
        </a:p>
        <a:p>
          <a:pPr algn="l"/>
          <a:r>
            <a:rPr lang="es-EC" sz="1600" b="0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*Semilla de la planta del mismo nombre</a:t>
          </a:r>
        </a:p>
        <a:p>
          <a:pPr algn="l"/>
          <a:r>
            <a:rPr lang="es-EC" sz="1600" b="0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*Quinoidaceas</a:t>
          </a:r>
        </a:p>
        <a:p>
          <a:pPr algn="l"/>
          <a:r>
            <a:rPr lang="es-EC" sz="1600" b="0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*Alto valor nutritivo</a:t>
          </a:r>
        </a:p>
        <a:p>
          <a:pPr algn="just"/>
          <a:r>
            <a:rPr lang="es-EC" sz="1600" b="0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*C</a:t>
          </a:r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ontiene: grasas insaturadas, </a:t>
          </a:r>
          <a:r>
            <a:rPr lang="es-EC" sz="1600" b="0" dirty="0" smtClean="0">
              <a:latin typeface="Arial" panose="020B0604020202020204" pitchFamily="34" charset="0"/>
              <a:cs typeface="Arial" panose="020B0604020202020204" pitchFamily="34" charset="0"/>
            </a:rPr>
            <a:t>ácidos omega 6 y 3,</a:t>
          </a:r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600" b="0" dirty="0" smtClean="0">
              <a:latin typeface="Arial" panose="020B0604020202020204" pitchFamily="34" charset="0"/>
              <a:cs typeface="Arial" panose="020B0604020202020204" pitchFamily="34" charset="0"/>
            </a:rPr>
            <a:t>potasio, </a:t>
          </a:r>
          <a:r>
            <a:rPr lang="es-EC" sz="1400" b="0" dirty="0" smtClean="0">
              <a:latin typeface="Arial" panose="020B0604020202020204" pitchFamily="34" charset="0"/>
              <a:cs typeface="Arial" panose="020B0604020202020204" pitchFamily="34" charset="0"/>
            </a:rPr>
            <a:t>magnesio</a:t>
          </a:r>
          <a:r>
            <a:rPr lang="es-EC" sz="1600" b="0" dirty="0" smtClean="0">
              <a:latin typeface="Arial" panose="020B0604020202020204" pitchFamily="34" charset="0"/>
              <a:cs typeface="Arial" panose="020B0604020202020204" pitchFamily="34" charset="0"/>
            </a:rPr>
            <a:t>, calcio, fósforo</a:t>
          </a:r>
          <a:r>
            <a:rPr lang="es-EC" sz="1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C" sz="1600" b="0" dirty="0" smtClean="0">
              <a:latin typeface="Arial" panose="020B0604020202020204" pitchFamily="34" charset="0"/>
              <a:cs typeface="Arial" panose="020B0604020202020204" pitchFamily="34" charset="0"/>
            </a:rPr>
            <a:t>hierro y zinc,</a:t>
          </a:r>
          <a:r>
            <a:rPr lang="es-EC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600" b="0" dirty="0" smtClean="0">
              <a:latin typeface="Arial" panose="020B0604020202020204" pitchFamily="34" charset="0"/>
              <a:cs typeface="Arial" panose="020B0604020202020204" pitchFamily="34" charset="0"/>
            </a:rPr>
            <a:t>vitaminas B</a:t>
          </a:r>
          <a:r>
            <a:rPr lang="es-EC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600" b="0" dirty="0" smtClean="0">
              <a:latin typeface="Arial" panose="020B0604020202020204" pitchFamily="34" charset="0"/>
              <a:cs typeface="Arial" panose="020B0604020202020204" pitchFamily="34" charset="0"/>
            </a:rPr>
            <a:t>y</a:t>
          </a:r>
          <a:r>
            <a:rPr lang="es-EC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600" b="0" dirty="0" smtClean="0">
              <a:latin typeface="Arial" panose="020B0604020202020204" pitchFamily="34" charset="0"/>
              <a:cs typeface="Arial" panose="020B0604020202020204" pitchFamily="34" charset="0"/>
            </a:rPr>
            <a:t>E,</a:t>
          </a:r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 proteínas y un conjunto de aminoácidos fundamentales para el desarrollo de las células cerebrales </a:t>
          </a:r>
          <a:endParaRPr lang="es-EC" sz="1600" b="0" u="none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s-EC" sz="900" b="0" u="none" dirty="0" smtClean="0">
            <a:solidFill>
              <a:schemeClr val="tx1"/>
            </a:solidFill>
          </a:endParaRPr>
        </a:p>
        <a:p>
          <a:pPr algn="ctr"/>
          <a:endParaRPr lang="es-EC" sz="900" b="1" u="sng" dirty="0" smtClean="0">
            <a:solidFill>
              <a:schemeClr val="tx1"/>
            </a:solidFill>
          </a:endParaRPr>
        </a:p>
        <a:p>
          <a:pPr algn="ctr"/>
          <a:endParaRPr lang="es-EC" sz="900" b="1" u="sng" dirty="0">
            <a:solidFill>
              <a:schemeClr val="tx1"/>
            </a:solidFill>
          </a:endParaRPr>
        </a:p>
      </dgm:t>
    </dgm:pt>
    <dgm:pt modelId="{1158CA22-0F35-4140-9229-13C106A4DA8D}" type="parTrans" cxnId="{1331B7DE-30C3-4F6A-885E-63B20153B5D9}">
      <dgm:prSet/>
      <dgm:spPr/>
      <dgm:t>
        <a:bodyPr/>
        <a:lstStyle/>
        <a:p>
          <a:endParaRPr lang="es-EC"/>
        </a:p>
      </dgm:t>
    </dgm:pt>
    <dgm:pt modelId="{308E60D3-25B5-4809-A9B1-20EA4ACD6588}" type="sibTrans" cxnId="{1331B7DE-30C3-4F6A-885E-63B20153B5D9}">
      <dgm:prSet/>
      <dgm:spPr/>
      <dgm:t>
        <a:bodyPr/>
        <a:lstStyle/>
        <a:p>
          <a:endParaRPr lang="es-EC"/>
        </a:p>
      </dgm:t>
    </dgm:pt>
    <dgm:pt modelId="{0ED96B18-C7FC-47A6-9AED-9C6C854C0BC2}" type="pres">
      <dgm:prSet presAssocID="{7B88CAED-98B1-47BF-A6A8-71DABBA2223C}" presName="Name0" presStyleCnt="0">
        <dgm:presLayoutVars>
          <dgm:dir/>
          <dgm:resizeHandles val="exact"/>
        </dgm:presLayoutVars>
      </dgm:prSet>
      <dgm:spPr/>
    </dgm:pt>
    <dgm:pt modelId="{22FFE547-2105-47FA-BF3F-1751715C08BF}" type="pres">
      <dgm:prSet presAssocID="{7B88CAED-98B1-47BF-A6A8-71DABBA2223C}" presName="fgShape" presStyleLbl="fgShp" presStyleIdx="0" presStyleCnt="1" custLinFactNeighborX="419" custLinFactNeighborY="28172"/>
      <dgm:spPr/>
    </dgm:pt>
    <dgm:pt modelId="{6669CD40-981E-4F00-8D47-E861C609BC8F}" type="pres">
      <dgm:prSet presAssocID="{7B88CAED-98B1-47BF-A6A8-71DABBA2223C}" presName="linComp" presStyleCnt="0"/>
      <dgm:spPr/>
    </dgm:pt>
    <dgm:pt modelId="{2B685CFE-82D7-4241-A45D-13491B8EF6BE}" type="pres">
      <dgm:prSet presAssocID="{4FBA1E26-7F33-4377-9B6F-0B86E9239273}" presName="compNode" presStyleCnt="0"/>
      <dgm:spPr/>
    </dgm:pt>
    <dgm:pt modelId="{3C40077E-3DF6-486B-BD16-73591EC24D50}" type="pres">
      <dgm:prSet presAssocID="{4FBA1E26-7F33-4377-9B6F-0B86E9239273}" presName="bkgdShape" presStyleLbl="node1" presStyleIdx="0" presStyleCnt="2" custLinFactNeighborX="-15873" custLinFactNeighborY="-6016"/>
      <dgm:spPr/>
      <dgm:t>
        <a:bodyPr/>
        <a:lstStyle/>
        <a:p>
          <a:endParaRPr lang="es-EC"/>
        </a:p>
      </dgm:t>
    </dgm:pt>
    <dgm:pt modelId="{AF1AA3A7-CE18-4092-B5C5-03EA7CB09982}" type="pres">
      <dgm:prSet presAssocID="{4FBA1E26-7F33-4377-9B6F-0B86E9239273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234B61-DDD4-4878-B5A2-A25A446C5739}" type="pres">
      <dgm:prSet presAssocID="{4FBA1E26-7F33-4377-9B6F-0B86E9239273}" presName="invisiNode" presStyleLbl="node1" presStyleIdx="0" presStyleCnt="2"/>
      <dgm:spPr/>
    </dgm:pt>
    <dgm:pt modelId="{C9511D2A-FEFC-4CF2-87BB-5B98947933C5}" type="pres">
      <dgm:prSet presAssocID="{4FBA1E26-7F33-4377-9B6F-0B86E9239273}" presName="imagNode" presStyleLbl="fgImgPlace1" presStyleIdx="0" presStyleCnt="2" custScaleX="64445" custScaleY="70056" custLinFactNeighborX="7444" custLinFactNeighborY="-2174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2B1F7BF-AB4D-46C8-8513-94121D4AFEB5}" type="pres">
      <dgm:prSet presAssocID="{755CAECF-5EDE-4897-9BD2-78796D95560E}" presName="sibTrans" presStyleLbl="sibTrans2D1" presStyleIdx="0" presStyleCnt="0"/>
      <dgm:spPr/>
      <dgm:t>
        <a:bodyPr/>
        <a:lstStyle/>
        <a:p>
          <a:endParaRPr lang="es-EC"/>
        </a:p>
      </dgm:t>
    </dgm:pt>
    <dgm:pt modelId="{A122B68B-11AA-4877-8DD0-7ECA7BA98683}" type="pres">
      <dgm:prSet presAssocID="{A8EF625A-F671-49F6-B19A-6F28BEBB2859}" presName="compNode" presStyleCnt="0"/>
      <dgm:spPr/>
    </dgm:pt>
    <dgm:pt modelId="{8781B301-F9DD-44D1-ABAC-BD16023BCC42}" type="pres">
      <dgm:prSet presAssocID="{A8EF625A-F671-49F6-B19A-6F28BEBB2859}" presName="bkgdShape" presStyleLbl="node1" presStyleIdx="1" presStyleCnt="2"/>
      <dgm:spPr/>
      <dgm:t>
        <a:bodyPr/>
        <a:lstStyle/>
        <a:p>
          <a:endParaRPr lang="es-EC"/>
        </a:p>
      </dgm:t>
    </dgm:pt>
    <dgm:pt modelId="{213B415F-78B7-4D26-90B4-61B9CF39B9E3}" type="pres">
      <dgm:prSet presAssocID="{A8EF625A-F671-49F6-B19A-6F28BEBB2859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D8FE45-40DD-4CC9-9188-843B0190DC85}" type="pres">
      <dgm:prSet presAssocID="{A8EF625A-F671-49F6-B19A-6F28BEBB2859}" presName="invisiNode" presStyleLbl="node1" presStyleIdx="1" presStyleCnt="2"/>
      <dgm:spPr/>
    </dgm:pt>
    <dgm:pt modelId="{77AFF5A7-C76E-4CD3-853F-52F7F0BB5E25}" type="pres">
      <dgm:prSet presAssocID="{A8EF625A-F671-49F6-B19A-6F28BEBB2859}" presName="imagNode" presStyleLbl="fgImgPlace1" presStyleIdx="1" presStyleCnt="2" custScaleX="68786" custScaleY="70057" custLinFactNeighborX="-505" custLinFactNeighborY="-2626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434A78E2-C555-4224-ACE1-8DAC5EFA21CC}" type="presOf" srcId="{A8EF625A-F671-49F6-B19A-6F28BEBB2859}" destId="{8781B301-F9DD-44D1-ABAC-BD16023BCC42}" srcOrd="0" destOrd="0" presId="urn:microsoft.com/office/officeart/2005/8/layout/hList7"/>
    <dgm:cxn modelId="{79D91EB8-E56E-4203-9D3E-A75740A406C5}" type="presOf" srcId="{755CAECF-5EDE-4897-9BD2-78796D95560E}" destId="{A2B1F7BF-AB4D-46C8-8513-94121D4AFEB5}" srcOrd="0" destOrd="0" presId="urn:microsoft.com/office/officeart/2005/8/layout/hList7"/>
    <dgm:cxn modelId="{4DF3F31B-223E-4DA5-9192-76769FBAF19B}" srcId="{7B88CAED-98B1-47BF-A6A8-71DABBA2223C}" destId="{4FBA1E26-7F33-4377-9B6F-0B86E9239273}" srcOrd="0" destOrd="0" parTransId="{9C448BCE-4528-447C-BE4A-C8A3C2FB79DE}" sibTransId="{755CAECF-5EDE-4897-9BD2-78796D95560E}"/>
    <dgm:cxn modelId="{1E1EEFC5-31AC-4861-952E-77E283070807}" type="presOf" srcId="{A8EF625A-F671-49F6-B19A-6F28BEBB2859}" destId="{213B415F-78B7-4D26-90B4-61B9CF39B9E3}" srcOrd="1" destOrd="0" presId="urn:microsoft.com/office/officeart/2005/8/layout/hList7"/>
    <dgm:cxn modelId="{1331B7DE-30C3-4F6A-885E-63B20153B5D9}" srcId="{7B88CAED-98B1-47BF-A6A8-71DABBA2223C}" destId="{A8EF625A-F671-49F6-B19A-6F28BEBB2859}" srcOrd="1" destOrd="0" parTransId="{1158CA22-0F35-4140-9229-13C106A4DA8D}" sibTransId="{308E60D3-25B5-4809-A9B1-20EA4ACD6588}"/>
    <dgm:cxn modelId="{CCADB459-B34E-4A80-BC7D-8B4B810F6872}" type="presOf" srcId="{4FBA1E26-7F33-4377-9B6F-0B86E9239273}" destId="{3C40077E-3DF6-486B-BD16-73591EC24D50}" srcOrd="0" destOrd="0" presId="urn:microsoft.com/office/officeart/2005/8/layout/hList7"/>
    <dgm:cxn modelId="{EA7DF70A-800B-4026-BA22-AF54C9FD7F4F}" type="presOf" srcId="{4FBA1E26-7F33-4377-9B6F-0B86E9239273}" destId="{AF1AA3A7-CE18-4092-B5C5-03EA7CB09982}" srcOrd="1" destOrd="0" presId="urn:microsoft.com/office/officeart/2005/8/layout/hList7"/>
    <dgm:cxn modelId="{D4224942-2490-4A1D-B925-87CFEEAB5535}" type="presOf" srcId="{7B88CAED-98B1-47BF-A6A8-71DABBA2223C}" destId="{0ED96B18-C7FC-47A6-9AED-9C6C854C0BC2}" srcOrd="0" destOrd="0" presId="urn:microsoft.com/office/officeart/2005/8/layout/hList7"/>
    <dgm:cxn modelId="{684A9A74-D801-4846-A76E-E0BD9EAF8F50}" type="presParOf" srcId="{0ED96B18-C7FC-47A6-9AED-9C6C854C0BC2}" destId="{22FFE547-2105-47FA-BF3F-1751715C08BF}" srcOrd="0" destOrd="0" presId="urn:microsoft.com/office/officeart/2005/8/layout/hList7"/>
    <dgm:cxn modelId="{0CE859BE-9644-4D4C-B984-A15EE398B0FA}" type="presParOf" srcId="{0ED96B18-C7FC-47A6-9AED-9C6C854C0BC2}" destId="{6669CD40-981E-4F00-8D47-E861C609BC8F}" srcOrd="1" destOrd="0" presId="urn:microsoft.com/office/officeart/2005/8/layout/hList7"/>
    <dgm:cxn modelId="{C522AEC7-082A-44CE-AF64-8DA5EBB3D17E}" type="presParOf" srcId="{6669CD40-981E-4F00-8D47-E861C609BC8F}" destId="{2B685CFE-82D7-4241-A45D-13491B8EF6BE}" srcOrd="0" destOrd="0" presId="urn:microsoft.com/office/officeart/2005/8/layout/hList7"/>
    <dgm:cxn modelId="{A7FC1308-908D-46E7-A048-B57A3BAA244F}" type="presParOf" srcId="{2B685CFE-82D7-4241-A45D-13491B8EF6BE}" destId="{3C40077E-3DF6-486B-BD16-73591EC24D50}" srcOrd="0" destOrd="0" presId="urn:microsoft.com/office/officeart/2005/8/layout/hList7"/>
    <dgm:cxn modelId="{82E85BFE-C240-41CB-8D93-9867C2C5602E}" type="presParOf" srcId="{2B685CFE-82D7-4241-A45D-13491B8EF6BE}" destId="{AF1AA3A7-CE18-4092-B5C5-03EA7CB09982}" srcOrd="1" destOrd="0" presId="urn:microsoft.com/office/officeart/2005/8/layout/hList7"/>
    <dgm:cxn modelId="{E62DC6A5-222A-45A0-A2D8-2E6D3798AE5A}" type="presParOf" srcId="{2B685CFE-82D7-4241-A45D-13491B8EF6BE}" destId="{B3234B61-DDD4-4878-B5A2-A25A446C5739}" srcOrd="2" destOrd="0" presId="urn:microsoft.com/office/officeart/2005/8/layout/hList7"/>
    <dgm:cxn modelId="{DB29E85C-4752-47DE-AA24-389A4C15904C}" type="presParOf" srcId="{2B685CFE-82D7-4241-A45D-13491B8EF6BE}" destId="{C9511D2A-FEFC-4CF2-87BB-5B98947933C5}" srcOrd="3" destOrd="0" presId="urn:microsoft.com/office/officeart/2005/8/layout/hList7"/>
    <dgm:cxn modelId="{83B4F208-8940-4791-BCB4-A40111792505}" type="presParOf" srcId="{6669CD40-981E-4F00-8D47-E861C609BC8F}" destId="{A2B1F7BF-AB4D-46C8-8513-94121D4AFEB5}" srcOrd="1" destOrd="0" presId="urn:microsoft.com/office/officeart/2005/8/layout/hList7"/>
    <dgm:cxn modelId="{3F3D14EB-377C-4B87-9090-7FEAEF640F59}" type="presParOf" srcId="{6669CD40-981E-4F00-8D47-E861C609BC8F}" destId="{A122B68B-11AA-4877-8DD0-7ECA7BA98683}" srcOrd="2" destOrd="0" presId="urn:microsoft.com/office/officeart/2005/8/layout/hList7"/>
    <dgm:cxn modelId="{98EBB04D-A4F2-4DC9-9344-2376B5E163AD}" type="presParOf" srcId="{A122B68B-11AA-4877-8DD0-7ECA7BA98683}" destId="{8781B301-F9DD-44D1-ABAC-BD16023BCC42}" srcOrd="0" destOrd="0" presId="urn:microsoft.com/office/officeart/2005/8/layout/hList7"/>
    <dgm:cxn modelId="{75D2AFCA-D93E-404F-826E-99F778DB98F9}" type="presParOf" srcId="{A122B68B-11AA-4877-8DD0-7ECA7BA98683}" destId="{213B415F-78B7-4D26-90B4-61B9CF39B9E3}" srcOrd="1" destOrd="0" presId="urn:microsoft.com/office/officeart/2005/8/layout/hList7"/>
    <dgm:cxn modelId="{3D038A4D-55E5-4069-82F2-4F4048435809}" type="presParOf" srcId="{A122B68B-11AA-4877-8DD0-7ECA7BA98683}" destId="{51D8FE45-40DD-4CC9-9188-843B0190DC85}" srcOrd="2" destOrd="0" presId="urn:microsoft.com/office/officeart/2005/8/layout/hList7"/>
    <dgm:cxn modelId="{EE6B0798-7125-4391-852C-9498CB463D3E}" type="presParOf" srcId="{A122B68B-11AA-4877-8DD0-7ECA7BA98683}" destId="{77AFF5A7-C76E-4CD3-853F-52F7F0BB5E2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CE390A-4B70-4024-8407-877F6195BF81}" type="doc">
      <dgm:prSet loTypeId="urn:microsoft.com/office/officeart/2005/8/layout/radial6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06C8A308-526D-4E2A-A481-FF0EA13EC03B}">
      <dgm:prSet phldrT="[Texto]" custT="1"/>
      <dgm:spPr/>
      <dgm:t>
        <a:bodyPr/>
        <a:lstStyle/>
        <a:p>
          <a:r>
            <a:rPr lang="es-EC" sz="2800" dirty="0" smtClean="0">
              <a:latin typeface="Arial" panose="020B0604020202020204" pitchFamily="34" charset="0"/>
              <a:cs typeface="Arial" panose="020B0604020202020204" pitchFamily="34" charset="0"/>
            </a:rPr>
            <a:t>Marco Legal</a:t>
          </a:r>
          <a:endParaRPr lang="es-EC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AF0EED-84B9-4A5C-AD16-54C80CCCBF32}" type="parTrans" cxnId="{52836FD3-AB1E-4399-B524-37C63629FD10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7E40A6-E430-48CF-95B7-01DE17B6B0AE}" type="sibTrans" cxnId="{52836FD3-AB1E-4399-B524-37C63629FD10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6D61C9-2D13-4270-9AE8-773FF516AF29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PNBV</a:t>
          </a:r>
        </a:p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Objetivo 10.4.a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083E08-03A6-45AA-A53C-8A2BEEDDA8BD}" type="parTrans" cxnId="{82A53964-C838-44DC-A566-0A07C4CD22BE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EA6D1C-2632-4F0B-ACBE-98F68C87A31E}" type="sibTrans" cxnId="{82A53964-C838-44DC-A566-0A07C4CD22BE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70F80D-2AE1-4CAD-858F-DC3DFF6B448E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LEPS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CD15F9-AB24-4CF0-B859-71FDFD249E97}" type="parTrans" cxnId="{02E75781-5223-43BA-BDDB-C2CD3D5636B2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C341B0-79CD-4DA7-B307-A446D6C9EC65}" type="sibTrans" cxnId="{02E75781-5223-43BA-BDDB-C2CD3D5636B2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3ECDBE-FCCA-4019-A8B1-341394C277F1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COPCI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6D0168-2444-4B2B-9258-FBD6977B5BF9}" type="parTrans" cxnId="{E43DE822-47AE-4143-9A5C-67FCFF445113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2D51B7-E5D9-4000-9A5E-7FF7754336AF}" type="sibTrans" cxnId="{E43DE822-47AE-4143-9A5C-67FCFF445113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1CC574-1A29-402D-BE2B-DD656BC6BCD0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LORSA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45943A-09EE-4479-A096-C8C787629D80}" type="parTrans" cxnId="{4836087B-9FA1-43C3-A579-742A0F1349DD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ED4F6B-C539-4FE1-916E-0B5447FDB399}" type="sibTrans" cxnId="{4836087B-9FA1-43C3-A579-742A0F1349DD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09694F-2DD5-4BFE-9110-A8AEAE3F5D8E}" type="pres">
      <dgm:prSet presAssocID="{6ACE390A-4B70-4024-8407-877F6195BF8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A185D4-F3B6-4981-99DE-983016815574}" type="pres">
      <dgm:prSet presAssocID="{06C8A308-526D-4E2A-A481-FF0EA13EC03B}" presName="centerShape" presStyleLbl="node0" presStyleIdx="0" presStyleCnt="1"/>
      <dgm:spPr/>
      <dgm:t>
        <a:bodyPr/>
        <a:lstStyle/>
        <a:p>
          <a:endParaRPr lang="es-EC"/>
        </a:p>
      </dgm:t>
    </dgm:pt>
    <dgm:pt modelId="{18FFB6DD-9240-4ABC-A6D4-75D642532FCB}" type="pres">
      <dgm:prSet presAssocID="{5A6D61C9-2D13-4270-9AE8-773FF516AF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1DF493-C99F-40A4-9870-DE36530C7AD3}" type="pres">
      <dgm:prSet presAssocID="{5A6D61C9-2D13-4270-9AE8-773FF516AF29}" presName="dummy" presStyleCnt="0"/>
      <dgm:spPr/>
    </dgm:pt>
    <dgm:pt modelId="{A68A2133-987D-44F7-AB0A-EBFD67598CF4}" type="pres">
      <dgm:prSet presAssocID="{F6EA6D1C-2632-4F0B-ACBE-98F68C87A31E}" presName="sibTrans" presStyleLbl="sibTrans2D1" presStyleIdx="0" presStyleCnt="4"/>
      <dgm:spPr/>
      <dgm:t>
        <a:bodyPr/>
        <a:lstStyle/>
        <a:p>
          <a:endParaRPr lang="es-EC"/>
        </a:p>
      </dgm:t>
    </dgm:pt>
    <dgm:pt modelId="{3F281A38-84C9-4C1E-AC42-621A4EA1E1E6}" type="pres">
      <dgm:prSet presAssocID="{0E70F80D-2AE1-4CAD-858F-DC3DFF6B448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DC0886-B622-4C84-AB6A-D022A63B0410}" type="pres">
      <dgm:prSet presAssocID="{0E70F80D-2AE1-4CAD-858F-DC3DFF6B448E}" presName="dummy" presStyleCnt="0"/>
      <dgm:spPr/>
    </dgm:pt>
    <dgm:pt modelId="{E9E5B937-49D0-4430-A39E-A966D0F0CD8A}" type="pres">
      <dgm:prSet presAssocID="{02C341B0-79CD-4DA7-B307-A446D6C9EC65}" presName="sibTrans" presStyleLbl="sibTrans2D1" presStyleIdx="1" presStyleCnt="4"/>
      <dgm:spPr/>
      <dgm:t>
        <a:bodyPr/>
        <a:lstStyle/>
        <a:p>
          <a:endParaRPr lang="es-EC"/>
        </a:p>
      </dgm:t>
    </dgm:pt>
    <dgm:pt modelId="{50845032-5C76-47D4-803D-C9F728780343}" type="pres">
      <dgm:prSet presAssocID="{A63ECDBE-FCCA-4019-A8B1-341394C277F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CE8228-19DB-4CC4-B264-8B1E63F96241}" type="pres">
      <dgm:prSet presAssocID="{A63ECDBE-FCCA-4019-A8B1-341394C277F1}" presName="dummy" presStyleCnt="0"/>
      <dgm:spPr/>
    </dgm:pt>
    <dgm:pt modelId="{A7CF3D8E-6245-494F-93A4-67C447A63945}" type="pres">
      <dgm:prSet presAssocID="{A52D51B7-E5D9-4000-9A5E-7FF7754336AF}" presName="sibTrans" presStyleLbl="sibTrans2D1" presStyleIdx="2" presStyleCnt="4"/>
      <dgm:spPr/>
      <dgm:t>
        <a:bodyPr/>
        <a:lstStyle/>
        <a:p>
          <a:endParaRPr lang="es-EC"/>
        </a:p>
      </dgm:t>
    </dgm:pt>
    <dgm:pt modelId="{5DAA3EF5-7EFA-4E19-B52D-C44314D084E0}" type="pres">
      <dgm:prSet presAssocID="{121CC574-1A29-402D-BE2B-DD656BC6BCD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FA7F48-E001-4428-840D-6FB079AA7C1D}" type="pres">
      <dgm:prSet presAssocID="{121CC574-1A29-402D-BE2B-DD656BC6BCD0}" presName="dummy" presStyleCnt="0"/>
      <dgm:spPr/>
    </dgm:pt>
    <dgm:pt modelId="{3E02B73D-2305-458E-A858-5A1C19E821C5}" type="pres">
      <dgm:prSet presAssocID="{26ED4F6B-C539-4FE1-916E-0B5447FDB399}" presName="sibTrans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3BA178C8-94EA-42B3-88A8-4EFE26A3765C}" type="presOf" srcId="{02C341B0-79CD-4DA7-B307-A446D6C9EC65}" destId="{E9E5B937-49D0-4430-A39E-A966D0F0CD8A}" srcOrd="0" destOrd="0" presId="urn:microsoft.com/office/officeart/2005/8/layout/radial6"/>
    <dgm:cxn modelId="{02E75781-5223-43BA-BDDB-C2CD3D5636B2}" srcId="{06C8A308-526D-4E2A-A481-FF0EA13EC03B}" destId="{0E70F80D-2AE1-4CAD-858F-DC3DFF6B448E}" srcOrd="1" destOrd="0" parTransId="{BFCD15F9-AB24-4CF0-B859-71FDFD249E97}" sibTransId="{02C341B0-79CD-4DA7-B307-A446D6C9EC65}"/>
    <dgm:cxn modelId="{4836087B-9FA1-43C3-A579-742A0F1349DD}" srcId="{06C8A308-526D-4E2A-A481-FF0EA13EC03B}" destId="{121CC574-1A29-402D-BE2B-DD656BC6BCD0}" srcOrd="3" destOrd="0" parTransId="{FB45943A-09EE-4479-A096-C8C787629D80}" sibTransId="{26ED4F6B-C539-4FE1-916E-0B5447FDB399}"/>
    <dgm:cxn modelId="{5763EFE1-A316-467A-BD7B-DC8114B26204}" type="presOf" srcId="{5A6D61C9-2D13-4270-9AE8-773FF516AF29}" destId="{18FFB6DD-9240-4ABC-A6D4-75D642532FCB}" srcOrd="0" destOrd="0" presId="urn:microsoft.com/office/officeart/2005/8/layout/radial6"/>
    <dgm:cxn modelId="{37C9FD17-CDE1-4FB5-8C5C-04A7FA4CA403}" type="presOf" srcId="{121CC574-1A29-402D-BE2B-DD656BC6BCD0}" destId="{5DAA3EF5-7EFA-4E19-B52D-C44314D084E0}" srcOrd="0" destOrd="0" presId="urn:microsoft.com/office/officeart/2005/8/layout/radial6"/>
    <dgm:cxn modelId="{21220819-5EC5-4651-92D1-2B370415D32F}" type="presOf" srcId="{26ED4F6B-C539-4FE1-916E-0B5447FDB399}" destId="{3E02B73D-2305-458E-A858-5A1C19E821C5}" srcOrd="0" destOrd="0" presId="urn:microsoft.com/office/officeart/2005/8/layout/radial6"/>
    <dgm:cxn modelId="{E43DE822-47AE-4143-9A5C-67FCFF445113}" srcId="{06C8A308-526D-4E2A-A481-FF0EA13EC03B}" destId="{A63ECDBE-FCCA-4019-A8B1-341394C277F1}" srcOrd="2" destOrd="0" parTransId="{436D0168-2444-4B2B-9258-FBD6977B5BF9}" sibTransId="{A52D51B7-E5D9-4000-9A5E-7FF7754336AF}"/>
    <dgm:cxn modelId="{8C6D774E-139D-4E2F-8F93-3E2BE31FDE8E}" type="presOf" srcId="{F6EA6D1C-2632-4F0B-ACBE-98F68C87A31E}" destId="{A68A2133-987D-44F7-AB0A-EBFD67598CF4}" srcOrd="0" destOrd="0" presId="urn:microsoft.com/office/officeart/2005/8/layout/radial6"/>
    <dgm:cxn modelId="{CFA8DD9B-A58A-4B50-B14A-E957E9FBAD9D}" type="presOf" srcId="{A52D51B7-E5D9-4000-9A5E-7FF7754336AF}" destId="{A7CF3D8E-6245-494F-93A4-67C447A63945}" srcOrd="0" destOrd="0" presId="urn:microsoft.com/office/officeart/2005/8/layout/radial6"/>
    <dgm:cxn modelId="{52836FD3-AB1E-4399-B524-37C63629FD10}" srcId="{6ACE390A-4B70-4024-8407-877F6195BF81}" destId="{06C8A308-526D-4E2A-A481-FF0EA13EC03B}" srcOrd="0" destOrd="0" parTransId="{CDAF0EED-84B9-4A5C-AD16-54C80CCCBF32}" sibTransId="{567E40A6-E430-48CF-95B7-01DE17B6B0AE}"/>
    <dgm:cxn modelId="{BAAEEE32-A31D-4165-B8EE-939853492798}" type="presOf" srcId="{06C8A308-526D-4E2A-A481-FF0EA13EC03B}" destId="{96A185D4-F3B6-4981-99DE-983016815574}" srcOrd="0" destOrd="0" presId="urn:microsoft.com/office/officeart/2005/8/layout/radial6"/>
    <dgm:cxn modelId="{E6C015C9-1F14-4F34-B848-53E0436C03B9}" type="presOf" srcId="{6ACE390A-4B70-4024-8407-877F6195BF81}" destId="{4C09694F-2DD5-4BFE-9110-A8AEAE3F5D8E}" srcOrd="0" destOrd="0" presId="urn:microsoft.com/office/officeart/2005/8/layout/radial6"/>
    <dgm:cxn modelId="{82A53964-C838-44DC-A566-0A07C4CD22BE}" srcId="{06C8A308-526D-4E2A-A481-FF0EA13EC03B}" destId="{5A6D61C9-2D13-4270-9AE8-773FF516AF29}" srcOrd="0" destOrd="0" parTransId="{D3083E08-03A6-45AA-A53C-8A2BEEDDA8BD}" sibTransId="{F6EA6D1C-2632-4F0B-ACBE-98F68C87A31E}"/>
    <dgm:cxn modelId="{4A064FF7-3043-4DD8-B18F-56B14EDC2515}" type="presOf" srcId="{0E70F80D-2AE1-4CAD-858F-DC3DFF6B448E}" destId="{3F281A38-84C9-4C1E-AC42-621A4EA1E1E6}" srcOrd="0" destOrd="0" presId="urn:microsoft.com/office/officeart/2005/8/layout/radial6"/>
    <dgm:cxn modelId="{FCF07DE5-A4A1-4858-B6C2-E6102FA1D1DA}" type="presOf" srcId="{A63ECDBE-FCCA-4019-A8B1-341394C277F1}" destId="{50845032-5C76-47D4-803D-C9F728780343}" srcOrd="0" destOrd="0" presId="urn:microsoft.com/office/officeart/2005/8/layout/radial6"/>
    <dgm:cxn modelId="{13FD444E-D032-4C3D-A974-072A5420A492}" type="presParOf" srcId="{4C09694F-2DD5-4BFE-9110-A8AEAE3F5D8E}" destId="{96A185D4-F3B6-4981-99DE-983016815574}" srcOrd="0" destOrd="0" presId="urn:microsoft.com/office/officeart/2005/8/layout/radial6"/>
    <dgm:cxn modelId="{3C8B0D8C-9EE2-4AAE-AFE0-183D4256F3B2}" type="presParOf" srcId="{4C09694F-2DD5-4BFE-9110-A8AEAE3F5D8E}" destId="{18FFB6DD-9240-4ABC-A6D4-75D642532FCB}" srcOrd="1" destOrd="0" presId="urn:microsoft.com/office/officeart/2005/8/layout/radial6"/>
    <dgm:cxn modelId="{3C3E4B41-0592-4524-BC82-B4F9EEE0F1E1}" type="presParOf" srcId="{4C09694F-2DD5-4BFE-9110-A8AEAE3F5D8E}" destId="{451DF493-C99F-40A4-9870-DE36530C7AD3}" srcOrd="2" destOrd="0" presId="urn:microsoft.com/office/officeart/2005/8/layout/radial6"/>
    <dgm:cxn modelId="{E461BC5C-7CB1-4E76-9130-4B2AF7250F00}" type="presParOf" srcId="{4C09694F-2DD5-4BFE-9110-A8AEAE3F5D8E}" destId="{A68A2133-987D-44F7-AB0A-EBFD67598CF4}" srcOrd="3" destOrd="0" presId="urn:microsoft.com/office/officeart/2005/8/layout/radial6"/>
    <dgm:cxn modelId="{078F045B-90A2-4BF3-8386-3726A06AB0FA}" type="presParOf" srcId="{4C09694F-2DD5-4BFE-9110-A8AEAE3F5D8E}" destId="{3F281A38-84C9-4C1E-AC42-621A4EA1E1E6}" srcOrd="4" destOrd="0" presId="urn:microsoft.com/office/officeart/2005/8/layout/radial6"/>
    <dgm:cxn modelId="{3E9285F5-5845-4400-A8FB-FDC1291C7959}" type="presParOf" srcId="{4C09694F-2DD5-4BFE-9110-A8AEAE3F5D8E}" destId="{CEDC0886-B622-4C84-AB6A-D022A63B0410}" srcOrd="5" destOrd="0" presId="urn:microsoft.com/office/officeart/2005/8/layout/radial6"/>
    <dgm:cxn modelId="{C10FFEFF-4F51-4489-B7D3-25C1BDCE68FD}" type="presParOf" srcId="{4C09694F-2DD5-4BFE-9110-A8AEAE3F5D8E}" destId="{E9E5B937-49D0-4430-A39E-A966D0F0CD8A}" srcOrd="6" destOrd="0" presId="urn:microsoft.com/office/officeart/2005/8/layout/radial6"/>
    <dgm:cxn modelId="{C1CF78E9-6F92-4D98-B3E0-D4F9A13CDE36}" type="presParOf" srcId="{4C09694F-2DD5-4BFE-9110-A8AEAE3F5D8E}" destId="{50845032-5C76-47D4-803D-C9F728780343}" srcOrd="7" destOrd="0" presId="urn:microsoft.com/office/officeart/2005/8/layout/radial6"/>
    <dgm:cxn modelId="{08D98878-19CC-417C-B358-99575A312671}" type="presParOf" srcId="{4C09694F-2DD5-4BFE-9110-A8AEAE3F5D8E}" destId="{EBCE8228-19DB-4CC4-B264-8B1E63F96241}" srcOrd="8" destOrd="0" presId="urn:microsoft.com/office/officeart/2005/8/layout/radial6"/>
    <dgm:cxn modelId="{101ECEFE-448C-4C20-9200-63DE5010BE24}" type="presParOf" srcId="{4C09694F-2DD5-4BFE-9110-A8AEAE3F5D8E}" destId="{A7CF3D8E-6245-494F-93A4-67C447A63945}" srcOrd="9" destOrd="0" presId="urn:microsoft.com/office/officeart/2005/8/layout/radial6"/>
    <dgm:cxn modelId="{DD0FE802-F7A9-49A8-84BA-32599AAC2222}" type="presParOf" srcId="{4C09694F-2DD5-4BFE-9110-A8AEAE3F5D8E}" destId="{5DAA3EF5-7EFA-4E19-B52D-C44314D084E0}" srcOrd="10" destOrd="0" presId="urn:microsoft.com/office/officeart/2005/8/layout/radial6"/>
    <dgm:cxn modelId="{089D9757-66D4-405E-B825-833070D87623}" type="presParOf" srcId="{4C09694F-2DD5-4BFE-9110-A8AEAE3F5D8E}" destId="{5AFA7F48-E001-4428-840D-6FB079AA7C1D}" srcOrd="11" destOrd="0" presId="urn:microsoft.com/office/officeart/2005/8/layout/radial6"/>
    <dgm:cxn modelId="{A8E579E0-7164-4EAF-9AB6-1F02948B3705}" type="presParOf" srcId="{4C09694F-2DD5-4BFE-9110-A8AEAE3F5D8E}" destId="{3E02B73D-2305-458E-A858-5A1C19E821C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E3282D-0F31-4C08-93A4-EC211CA08D82}" type="doc">
      <dgm:prSet loTypeId="urn:microsoft.com/office/officeart/2005/8/layout/vList6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BE157E13-20B0-4FE4-9722-5B249D9FB606}">
      <dgm:prSet phldrT="[Texto]"/>
      <dgm:spPr/>
      <dgm:t>
        <a:bodyPr/>
        <a:lstStyle/>
        <a:p>
          <a:r>
            <a:rPr lang="es-EC" b="1" smtClean="0">
              <a:latin typeface="Arial" panose="020B0604020202020204" pitchFamily="34" charset="0"/>
              <a:cs typeface="Arial" panose="020B0604020202020204" pitchFamily="34" charset="0"/>
            </a:rPr>
            <a:t>ESTRATEGIA CORPORATIVA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F7BC58-DF40-4FDA-B397-B34F87521114}" type="parTrans" cxnId="{CD72B35E-CC42-4372-9609-9CBED95D3D18}">
      <dgm:prSet/>
      <dgm:spPr/>
      <dgm:t>
        <a:bodyPr/>
        <a:lstStyle/>
        <a:p>
          <a:endParaRPr lang="es-EC"/>
        </a:p>
      </dgm:t>
    </dgm:pt>
    <dgm:pt modelId="{3DED51DB-573B-47F9-A629-2A9329278D9E}" type="sibTrans" cxnId="{CD72B35E-CC42-4372-9609-9CBED95D3D18}">
      <dgm:prSet/>
      <dgm:spPr/>
      <dgm:t>
        <a:bodyPr/>
        <a:lstStyle/>
        <a:p>
          <a:endParaRPr lang="es-EC"/>
        </a:p>
      </dgm:t>
    </dgm:pt>
    <dgm:pt modelId="{64C235D9-C331-47FD-86E4-9D4BD2351953}">
      <dgm:prSet phldrT="[Texto]"/>
      <dgm:spPr/>
      <dgm:t>
        <a:bodyPr/>
        <a:lstStyle/>
        <a:p>
          <a:r>
            <a:rPr lang="es-EC" b="1" smtClean="0">
              <a:latin typeface="Arial" panose="020B0604020202020204" pitchFamily="34" charset="0"/>
              <a:cs typeface="Arial" panose="020B0604020202020204" pitchFamily="34" charset="0"/>
            </a:rPr>
            <a:t>VENTAJA COMPETITIVA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22E661-4CF4-4142-9543-6A72BAB4AA4F}" type="parTrans" cxnId="{C4BC14D0-2B77-4E8A-A332-F757101C9F93}">
      <dgm:prSet/>
      <dgm:spPr/>
      <dgm:t>
        <a:bodyPr/>
        <a:lstStyle/>
        <a:p>
          <a:endParaRPr lang="es-EC"/>
        </a:p>
      </dgm:t>
    </dgm:pt>
    <dgm:pt modelId="{8B069571-A201-40A9-99F3-B0843E83CFE6}" type="sibTrans" cxnId="{C4BC14D0-2B77-4E8A-A332-F757101C9F93}">
      <dgm:prSet/>
      <dgm:spPr/>
      <dgm:t>
        <a:bodyPr/>
        <a:lstStyle/>
        <a:p>
          <a:endParaRPr lang="es-EC"/>
        </a:p>
      </dgm:t>
    </dgm:pt>
    <dgm:pt modelId="{4A982CED-EE22-4FA8-ABCC-8CE7FAC58B72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La calidad de los productos.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58D2F3-6659-4337-A265-FFAE8649235F}" type="parTrans" cxnId="{FB97DBE4-BBE9-4E01-919A-511847FA2E2D}">
      <dgm:prSet/>
      <dgm:spPr/>
      <dgm:t>
        <a:bodyPr/>
        <a:lstStyle/>
        <a:p>
          <a:endParaRPr lang="es-EC"/>
        </a:p>
      </dgm:t>
    </dgm:pt>
    <dgm:pt modelId="{2AED6170-F0F8-43AD-B363-4FB30D7CC946}" type="sibTrans" cxnId="{FB97DBE4-BBE9-4E01-919A-511847FA2E2D}">
      <dgm:prSet/>
      <dgm:spPr/>
      <dgm:t>
        <a:bodyPr/>
        <a:lstStyle/>
        <a:p>
          <a:endParaRPr lang="es-EC"/>
        </a:p>
      </dgm:t>
    </dgm:pt>
    <dgm:pt modelId="{260BDA00-0833-491A-B9AB-53E9D8FB9732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Creación de un operador logístico que se encargue de la comercialización del producto en el Reino Unido.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C0A6F8-E737-4749-BD58-C5669C37E5A9}" type="parTrans" cxnId="{78258A87-52F9-412F-9EE1-AC0046C98AFE}">
      <dgm:prSet/>
      <dgm:spPr/>
      <dgm:t>
        <a:bodyPr/>
        <a:lstStyle/>
        <a:p>
          <a:endParaRPr lang="es-EC"/>
        </a:p>
      </dgm:t>
    </dgm:pt>
    <dgm:pt modelId="{C7DD7A45-5746-44D3-AF49-2DD9F92DAEAA}" type="sibTrans" cxnId="{78258A87-52F9-412F-9EE1-AC0046C98AFE}">
      <dgm:prSet/>
      <dgm:spPr/>
      <dgm:t>
        <a:bodyPr/>
        <a:lstStyle/>
        <a:p>
          <a:endParaRPr lang="es-EC"/>
        </a:p>
      </dgm:t>
    </dgm:pt>
    <dgm:pt modelId="{6143ABE0-29B4-4301-A75B-268EF7E5784C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Cursos y seminarios orientados al talento humano.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92EC20-EF15-48F9-AA91-11C1BD88BDFD}" type="parTrans" cxnId="{74A7D62F-0E21-4FEA-8B03-D26A292188A4}">
      <dgm:prSet/>
      <dgm:spPr/>
      <dgm:t>
        <a:bodyPr/>
        <a:lstStyle/>
        <a:p>
          <a:endParaRPr lang="es-EC"/>
        </a:p>
      </dgm:t>
    </dgm:pt>
    <dgm:pt modelId="{7D173A97-37DC-4CB9-B6E7-BE952F918F48}" type="sibTrans" cxnId="{74A7D62F-0E21-4FEA-8B03-D26A292188A4}">
      <dgm:prSet/>
      <dgm:spPr/>
      <dgm:t>
        <a:bodyPr/>
        <a:lstStyle/>
        <a:p>
          <a:endParaRPr lang="es-EC"/>
        </a:p>
      </dgm:t>
    </dgm:pt>
    <dgm:pt modelId="{2D7443E9-ED43-47DA-9FD3-C3E10849B1C6}">
      <dgm:prSet phldrT="[Texto]"/>
      <dgm:spPr/>
      <dgm:t>
        <a:bodyPr/>
        <a:lstStyle/>
        <a:p>
          <a:pPr>
            <a:lnSpc>
              <a:spcPct val="150000"/>
            </a:lnSpc>
          </a:pPr>
          <a:endParaRPr lang="es-EC" sz="1700" dirty="0"/>
        </a:p>
      </dgm:t>
    </dgm:pt>
    <dgm:pt modelId="{A126BB0F-724C-44A2-9ED7-ECF14F020A16}" type="parTrans" cxnId="{7A0C5FEE-85FF-4786-A541-CDF36CD86A82}">
      <dgm:prSet/>
      <dgm:spPr/>
      <dgm:t>
        <a:bodyPr/>
        <a:lstStyle/>
        <a:p>
          <a:endParaRPr lang="es-EC"/>
        </a:p>
      </dgm:t>
    </dgm:pt>
    <dgm:pt modelId="{D73D60BB-E288-48A1-9C28-C06331AA590B}" type="sibTrans" cxnId="{7A0C5FEE-85FF-4786-A541-CDF36CD86A82}">
      <dgm:prSet/>
      <dgm:spPr/>
      <dgm:t>
        <a:bodyPr/>
        <a:lstStyle/>
        <a:p>
          <a:endParaRPr lang="es-EC"/>
        </a:p>
      </dgm:t>
    </dgm:pt>
    <dgm:pt modelId="{DBFDC3F4-A938-49AC-A020-612D226EC263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Excelente trato a los clientes.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C9AC44-89A3-4BEA-8E08-03155F58315A}" type="parTrans" cxnId="{E8021029-D57C-4B0D-AABE-6033F3B998B8}">
      <dgm:prSet/>
      <dgm:spPr/>
      <dgm:t>
        <a:bodyPr/>
        <a:lstStyle/>
        <a:p>
          <a:endParaRPr lang="es-EC"/>
        </a:p>
      </dgm:t>
    </dgm:pt>
    <dgm:pt modelId="{17C06F2A-DCD8-42C2-971F-0725BA68F350}" type="sibTrans" cxnId="{E8021029-D57C-4B0D-AABE-6033F3B998B8}">
      <dgm:prSet/>
      <dgm:spPr/>
      <dgm:t>
        <a:bodyPr/>
        <a:lstStyle/>
        <a:p>
          <a:endParaRPr lang="es-EC"/>
        </a:p>
      </dgm:t>
    </dgm:pt>
    <dgm:pt modelId="{5F3B1310-A305-4FBC-8AF9-251DDBA87966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Equipos e instalaciones de excelencia</a:t>
          </a:r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605DE5-1F6D-408D-8AB9-89E19B540965}" type="parTrans" cxnId="{63BDB17B-A75A-4EFB-889B-C01CC7247319}">
      <dgm:prSet/>
      <dgm:spPr/>
      <dgm:t>
        <a:bodyPr/>
        <a:lstStyle/>
        <a:p>
          <a:endParaRPr lang="es-EC"/>
        </a:p>
      </dgm:t>
    </dgm:pt>
    <dgm:pt modelId="{CA8AD89B-192E-46AB-92AB-72830E177814}" type="sibTrans" cxnId="{63BDB17B-A75A-4EFB-889B-C01CC7247319}">
      <dgm:prSet/>
      <dgm:spPr/>
      <dgm:t>
        <a:bodyPr/>
        <a:lstStyle/>
        <a:p>
          <a:endParaRPr lang="es-EC"/>
        </a:p>
      </dgm:t>
    </dgm:pt>
    <dgm:pt modelId="{3CD546B5-A612-4425-813C-C404144538EF}">
      <dgm:prSet phldrT="[Texto]" custT="1"/>
      <dgm:spPr/>
      <dgm:t>
        <a:bodyPr/>
        <a:lstStyle/>
        <a:p>
          <a:pPr>
            <a:lnSpc>
              <a:spcPct val="90000"/>
            </a:lnSpc>
          </a:pP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3FB8F9-64DF-4ED1-B622-7A3F3F256167}" type="parTrans" cxnId="{8DFD559F-D535-4F40-B283-0E5BD50E7315}">
      <dgm:prSet/>
      <dgm:spPr/>
      <dgm:t>
        <a:bodyPr/>
        <a:lstStyle/>
        <a:p>
          <a:endParaRPr lang="es-EC"/>
        </a:p>
      </dgm:t>
    </dgm:pt>
    <dgm:pt modelId="{93734EBC-DFC1-492C-A913-4B887C59F804}" type="sibTrans" cxnId="{8DFD559F-D535-4F40-B283-0E5BD50E7315}">
      <dgm:prSet/>
      <dgm:spPr/>
      <dgm:t>
        <a:bodyPr/>
        <a:lstStyle/>
        <a:p>
          <a:endParaRPr lang="es-EC"/>
        </a:p>
      </dgm:t>
    </dgm:pt>
    <dgm:pt modelId="{1DFF5B7F-CBC6-44DA-B33D-13085C41A50D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Asistencia técnica para siembra y cosecha.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3B3980-214E-47D9-92F6-973985F7FEEE}" type="parTrans" cxnId="{0A57472A-34D2-45BD-A854-9028F6EE4C16}">
      <dgm:prSet/>
      <dgm:spPr/>
      <dgm:t>
        <a:bodyPr/>
        <a:lstStyle/>
        <a:p>
          <a:endParaRPr lang="es-EC"/>
        </a:p>
      </dgm:t>
    </dgm:pt>
    <dgm:pt modelId="{97883F1B-E704-4FA0-A687-D218DA8FC374}" type="sibTrans" cxnId="{0A57472A-34D2-45BD-A854-9028F6EE4C16}">
      <dgm:prSet/>
      <dgm:spPr/>
      <dgm:t>
        <a:bodyPr/>
        <a:lstStyle/>
        <a:p>
          <a:endParaRPr lang="es-EC"/>
        </a:p>
      </dgm:t>
    </dgm:pt>
    <dgm:pt modelId="{8615F2C0-ADC3-4601-96E6-D4546493328C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Vigilancia constante a los sembríos.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CD0834-8758-412E-AA23-3CEAAB874EA1}" type="parTrans" cxnId="{AE0A5CD7-5626-4BD5-9DB7-196E54210FC8}">
      <dgm:prSet/>
      <dgm:spPr/>
      <dgm:t>
        <a:bodyPr/>
        <a:lstStyle/>
        <a:p>
          <a:endParaRPr lang="es-EC"/>
        </a:p>
      </dgm:t>
    </dgm:pt>
    <dgm:pt modelId="{FFD9FA17-FFA6-4209-B32E-0B6D1DC74218}" type="sibTrans" cxnId="{AE0A5CD7-5626-4BD5-9DB7-196E54210FC8}">
      <dgm:prSet/>
      <dgm:spPr/>
      <dgm:t>
        <a:bodyPr/>
        <a:lstStyle/>
        <a:p>
          <a:endParaRPr lang="es-EC"/>
        </a:p>
      </dgm:t>
    </dgm:pt>
    <dgm:pt modelId="{F26CFD42-E288-4284-83A7-6F2B7861CA84}" type="pres">
      <dgm:prSet presAssocID="{E1E3282D-0F31-4C08-93A4-EC211CA08D8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C3BEF2A2-E0A5-43CB-A8C1-00B4E24EAA24}" type="pres">
      <dgm:prSet presAssocID="{BE157E13-20B0-4FE4-9722-5B249D9FB606}" presName="linNode" presStyleCnt="0"/>
      <dgm:spPr/>
      <dgm:t>
        <a:bodyPr/>
        <a:lstStyle/>
        <a:p>
          <a:endParaRPr lang="es-EC"/>
        </a:p>
      </dgm:t>
    </dgm:pt>
    <dgm:pt modelId="{E5E746BA-C866-4A26-B53F-D0490E3C2EE0}" type="pres">
      <dgm:prSet presAssocID="{BE157E13-20B0-4FE4-9722-5B249D9FB606}" presName="parentShp" presStyleLbl="node1" presStyleIdx="0" presStyleCnt="2" custScaleX="73497" custScaleY="706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F74242-786D-46AC-A150-A580245FBC82}" type="pres">
      <dgm:prSet presAssocID="{BE157E13-20B0-4FE4-9722-5B249D9FB606}" presName="childShp" presStyleLbl="bgAccFollowNode1" presStyleIdx="0" presStyleCnt="2" custScaleX="143345" custScaleY="69514" custLinFactNeighborX="5945" custLinFactNeighborY="-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EDCECF-04D9-41BF-A262-074A8BAC19F4}" type="pres">
      <dgm:prSet presAssocID="{3DED51DB-573B-47F9-A629-2A9329278D9E}" presName="spacing" presStyleCnt="0"/>
      <dgm:spPr/>
      <dgm:t>
        <a:bodyPr/>
        <a:lstStyle/>
        <a:p>
          <a:endParaRPr lang="es-EC"/>
        </a:p>
      </dgm:t>
    </dgm:pt>
    <dgm:pt modelId="{8673EBC6-BFDE-414B-8D9E-F8AD057AC663}" type="pres">
      <dgm:prSet presAssocID="{64C235D9-C331-47FD-86E4-9D4BD2351953}" presName="linNode" presStyleCnt="0"/>
      <dgm:spPr/>
      <dgm:t>
        <a:bodyPr/>
        <a:lstStyle/>
        <a:p>
          <a:endParaRPr lang="es-EC"/>
        </a:p>
      </dgm:t>
    </dgm:pt>
    <dgm:pt modelId="{F393F577-A85A-4A7E-AACE-BD9F64FFC34F}" type="pres">
      <dgm:prSet presAssocID="{64C235D9-C331-47FD-86E4-9D4BD2351953}" presName="parentShp" presStyleLbl="node1" presStyleIdx="1" presStyleCnt="2" custScaleX="74920" custScaleY="69892" custLinFactNeighborX="-1727" custLinFactNeighborY="-32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D75AD5-6721-44C8-B91C-19926F8EA8B6}" type="pres">
      <dgm:prSet presAssocID="{64C235D9-C331-47FD-86E4-9D4BD2351953}" presName="childShp" presStyleLbl="bgAccFollowNode1" presStyleIdx="1" presStyleCnt="2" custScaleX="120580" custScaleY="63832" custLinFactNeighborX="2024" custLinFactNeighborY="-21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8565DEF-6CB3-44BD-B527-4E7080AC23B2}" type="presOf" srcId="{1DFF5B7F-CBC6-44DA-B33D-13085C41A50D}" destId="{75F74242-786D-46AC-A150-A580245FBC82}" srcOrd="0" destOrd="1" presId="urn:microsoft.com/office/officeart/2005/8/layout/vList6"/>
    <dgm:cxn modelId="{8DFD559F-D535-4F40-B283-0E5BD50E7315}" srcId="{64C235D9-C331-47FD-86E4-9D4BD2351953}" destId="{3CD546B5-A612-4425-813C-C404144538EF}" srcOrd="0" destOrd="0" parTransId="{3D3FB8F9-64DF-4ED1-B622-7A3F3F256167}" sibTransId="{93734EBC-DFC1-492C-A913-4B887C59F804}"/>
    <dgm:cxn modelId="{43F6D3C1-AD9F-415E-898B-D5793F8AC3F3}" type="presOf" srcId="{DBFDC3F4-A938-49AC-A020-612D226EC263}" destId="{F6D75AD5-6721-44C8-B91C-19926F8EA8B6}" srcOrd="0" destOrd="2" presId="urn:microsoft.com/office/officeart/2005/8/layout/vList6"/>
    <dgm:cxn modelId="{74A7D62F-0E21-4FEA-8B03-D26A292188A4}" srcId="{BE157E13-20B0-4FE4-9722-5B249D9FB606}" destId="{6143ABE0-29B4-4301-A75B-268EF7E5784C}" srcOrd="3" destOrd="0" parTransId="{3892EC20-EF15-48F9-AA91-11C1BD88BDFD}" sibTransId="{7D173A97-37DC-4CB9-B6E7-BE952F918F48}"/>
    <dgm:cxn modelId="{72358DAD-8808-49A4-89B4-3C53214D3BF1}" type="presOf" srcId="{3CD546B5-A612-4425-813C-C404144538EF}" destId="{F6D75AD5-6721-44C8-B91C-19926F8EA8B6}" srcOrd="0" destOrd="0" presId="urn:microsoft.com/office/officeart/2005/8/layout/vList6"/>
    <dgm:cxn modelId="{4578BE76-E565-4CF7-B94B-684A57F25D39}" type="presOf" srcId="{64C235D9-C331-47FD-86E4-9D4BD2351953}" destId="{F393F577-A85A-4A7E-AACE-BD9F64FFC34F}" srcOrd="0" destOrd="0" presId="urn:microsoft.com/office/officeart/2005/8/layout/vList6"/>
    <dgm:cxn modelId="{E8021029-D57C-4B0D-AABE-6033F3B998B8}" srcId="{64C235D9-C331-47FD-86E4-9D4BD2351953}" destId="{DBFDC3F4-A938-49AC-A020-612D226EC263}" srcOrd="2" destOrd="0" parTransId="{09C9AC44-89A3-4BEA-8E08-03155F58315A}" sibTransId="{17C06F2A-DCD8-42C2-971F-0725BA68F350}"/>
    <dgm:cxn modelId="{AE0A5CD7-5626-4BD5-9DB7-196E54210FC8}" srcId="{BE157E13-20B0-4FE4-9722-5B249D9FB606}" destId="{8615F2C0-ADC3-4601-96E6-D4546493328C}" srcOrd="0" destOrd="0" parTransId="{EECD0834-8758-412E-AA23-3CEAAB874EA1}" sibTransId="{FFD9FA17-FFA6-4209-B32E-0B6D1DC74218}"/>
    <dgm:cxn modelId="{CD72B35E-CC42-4372-9609-9CBED95D3D18}" srcId="{E1E3282D-0F31-4C08-93A4-EC211CA08D82}" destId="{BE157E13-20B0-4FE4-9722-5B249D9FB606}" srcOrd="0" destOrd="0" parTransId="{87F7BC58-DF40-4FDA-B397-B34F87521114}" sibTransId="{3DED51DB-573B-47F9-A629-2A9329278D9E}"/>
    <dgm:cxn modelId="{94FEC86E-F477-42DB-992C-DB3207105326}" type="presOf" srcId="{5F3B1310-A305-4FBC-8AF9-251DDBA87966}" destId="{F6D75AD5-6721-44C8-B91C-19926F8EA8B6}" srcOrd="0" destOrd="3" presId="urn:microsoft.com/office/officeart/2005/8/layout/vList6"/>
    <dgm:cxn modelId="{FB97DBE4-BBE9-4E01-919A-511847FA2E2D}" srcId="{64C235D9-C331-47FD-86E4-9D4BD2351953}" destId="{4A982CED-EE22-4FA8-ABCC-8CE7FAC58B72}" srcOrd="1" destOrd="0" parTransId="{E358D2F3-6659-4337-A265-FFAE8649235F}" sibTransId="{2AED6170-F0F8-43AD-B363-4FB30D7CC946}"/>
    <dgm:cxn modelId="{7A0C5FEE-85FF-4786-A541-CDF36CD86A82}" srcId="{64C235D9-C331-47FD-86E4-9D4BD2351953}" destId="{2D7443E9-ED43-47DA-9FD3-C3E10849B1C6}" srcOrd="4" destOrd="0" parTransId="{A126BB0F-724C-44A2-9ED7-ECF14F020A16}" sibTransId="{D73D60BB-E288-48A1-9C28-C06331AA590B}"/>
    <dgm:cxn modelId="{579A6402-1458-4426-AAD7-81F9948021B2}" type="presOf" srcId="{2D7443E9-ED43-47DA-9FD3-C3E10849B1C6}" destId="{F6D75AD5-6721-44C8-B91C-19926F8EA8B6}" srcOrd="0" destOrd="4" presId="urn:microsoft.com/office/officeart/2005/8/layout/vList6"/>
    <dgm:cxn modelId="{7EB2F09D-757E-44B2-864A-536A1D04E01C}" type="presOf" srcId="{260BDA00-0833-491A-B9AB-53E9D8FB9732}" destId="{75F74242-786D-46AC-A150-A580245FBC82}" srcOrd="0" destOrd="2" presId="urn:microsoft.com/office/officeart/2005/8/layout/vList6"/>
    <dgm:cxn modelId="{B8BACC2F-F45A-4E91-83F3-629EBF0D7528}" type="presOf" srcId="{BE157E13-20B0-4FE4-9722-5B249D9FB606}" destId="{E5E746BA-C866-4A26-B53F-D0490E3C2EE0}" srcOrd="0" destOrd="0" presId="urn:microsoft.com/office/officeart/2005/8/layout/vList6"/>
    <dgm:cxn modelId="{CAB55A73-0AED-431F-B776-40DD8ABBE4B0}" type="presOf" srcId="{6143ABE0-29B4-4301-A75B-268EF7E5784C}" destId="{75F74242-786D-46AC-A150-A580245FBC82}" srcOrd="0" destOrd="3" presId="urn:microsoft.com/office/officeart/2005/8/layout/vList6"/>
    <dgm:cxn modelId="{DC4E0F31-4DE7-4E7F-9E8B-84E675B3B219}" type="presOf" srcId="{4A982CED-EE22-4FA8-ABCC-8CE7FAC58B72}" destId="{F6D75AD5-6721-44C8-B91C-19926F8EA8B6}" srcOrd="0" destOrd="1" presId="urn:microsoft.com/office/officeart/2005/8/layout/vList6"/>
    <dgm:cxn modelId="{63BDB17B-A75A-4EFB-889B-C01CC7247319}" srcId="{64C235D9-C331-47FD-86E4-9D4BD2351953}" destId="{5F3B1310-A305-4FBC-8AF9-251DDBA87966}" srcOrd="3" destOrd="0" parTransId="{5D605DE5-1F6D-408D-8AB9-89E19B540965}" sibTransId="{CA8AD89B-192E-46AB-92AB-72830E177814}"/>
    <dgm:cxn modelId="{78258A87-52F9-412F-9EE1-AC0046C98AFE}" srcId="{BE157E13-20B0-4FE4-9722-5B249D9FB606}" destId="{260BDA00-0833-491A-B9AB-53E9D8FB9732}" srcOrd="2" destOrd="0" parTransId="{FBC0A6F8-E737-4749-BD58-C5669C37E5A9}" sibTransId="{C7DD7A45-5746-44D3-AF49-2DD9F92DAEAA}"/>
    <dgm:cxn modelId="{0A57472A-34D2-45BD-A854-9028F6EE4C16}" srcId="{BE157E13-20B0-4FE4-9722-5B249D9FB606}" destId="{1DFF5B7F-CBC6-44DA-B33D-13085C41A50D}" srcOrd="1" destOrd="0" parTransId="{403B3980-214E-47D9-92F6-973985F7FEEE}" sibTransId="{97883F1B-E704-4FA0-A687-D218DA8FC374}"/>
    <dgm:cxn modelId="{F66A79EB-B161-4CD3-B859-F522197B23B3}" type="presOf" srcId="{E1E3282D-0F31-4C08-93A4-EC211CA08D82}" destId="{F26CFD42-E288-4284-83A7-6F2B7861CA84}" srcOrd="0" destOrd="0" presId="urn:microsoft.com/office/officeart/2005/8/layout/vList6"/>
    <dgm:cxn modelId="{C4BC14D0-2B77-4E8A-A332-F757101C9F93}" srcId="{E1E3282D-0F31-4C08-93A4-EC211CA08D82}" destId="{64C235D9-C331-47FD-86E4-9D4BD2351953}" srcOrd="1" destOrd="0" parTransId="{7E22E661-4CF4-4142-9543-6A72BAB4AA4F}" sibTransId="{8B069571-A201-40A9-99F3-B0843E83CFE6}"/>
    <dgm:cxn modelId="{1A53D656-AD9E-41B5-82D9-D86072F96269}" type="presOf" srcId="{8615F2C0-ADC3-4601-96E6-D4546493328C}" destId="{75F74242-786D-46AC-A150-A580245FBC82}" srcOrd="0" destOrd="0" presId="urn:microsoft.com/office/officeart/2005/8/layout/vList6"/>
    <dgm:cxn modelId="{DF3B00FB-8874-4102-A30C-2C7091E3CA61}" type="presParOf" srcId="{F26CFD42-E288-4284-83A7-6F2B7861CA84}" destId="{C3BEF2A2-E0A5-43CB-A8C1-00B4E24EAA24}" srcOrd="0" destOrd="0" presId="urn:microsoft.com/office/officeart/2005/8/layout/vList6"/>
    <dgm:cxn modelId="{22C0D29F-8DE8-404E-A66D-11437996CE41}" type="presParOf" srcId="{C3BEF2A2-E0A5-43CB-A8C1-00B4E24EAA24}" destId="{E5E746BA-C866-4A26-B53F-D0490E3C2EE0}" srcOrd="0" destOrd="0" presId="urn:microsoft.com/office/officeart/2005/8/layout/vList6"/>
    <dgm:cxn modelId="{01FBCC48-B47D-4989-A861-2A596A8C1B20}" type="presParOf" srcId="{C3BEF2A2-E0A5-43CB-A8C1-00B4E24EAA24}" destId="{75F74242-786D-46AC-A150-A580245FBC82}" srcOrd="1" destOrd="0" presId="urn:microsoft.com/office/officeart/2005/8/layout/vList6"/>
    <dgm:cxn modelId="{7C0FF7F4-DEE1-4BEE-ACAE-59A9BB0A5A99}" type="presParOf" srcId="{F26CFD42-E288-4284-83A7-6F2B7861CA84}" destId="{23EDCECF-04D9-41BF-A262-074A8BAC19F4}" srcOrd="1" destOrd="0" presId="urn:microsoft.com/office/officeart/2005/8/layout/vList6"/>
    <dgm:cxn modelId="{C4B839FD-7522-4C05-AECA-3DA35C6E0C0F}" type="presParOf" srcId="{F26CFD42-E288-4284-83A7-6F2B7861CA84}" destId="{8673EBC6-BFDE-414B-8D9E-F8AD057AC663}" srcOrd="2" destOrd="0" presId="urn:microsoft.com/office/officeart/2005/8/layout/vList6"/>
    <dgm:cxn modelId="{75B60094-3001-4496-A981-2840343D2B1E}" type="presParOf" srcId="{8673EBC6-BFDE-414B-8D9E-F8AD057AC663}" destId="{F393F577-A85A-4A7E-AACE-BD9F64FFC34F}" srcOrd="0" destOrd="0" presId="urn:microsoft.com/office/officeart/2005/8/layout/vList6"/>
    <dgm:cxn modelId="{B27FA49B-2FA0-4E07-9B13-5A2F1AC1DD9B}" type="presParOf" srcId="{8673EBC6-BFDE-414B-8D9E-F8AD057AC663}" destId="{F6D75AD5-6721-44C8-B91C-19926F8EA8B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539FA1-224E-45DB-BC30-68D88FEABC06}" type="doc">
      <dgm:prSet loTypeId="urn:microsoft.com/office/officeart/2005/8/layout/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FB2BE50-DCC0-4316-9988-4CC9B2794BB8}">
      <dgm:prSet phldrT="[Texto]" custT="1"/>
      <dgm:spPr/>
      <dgm:t>
        <a:bodyPr/>
        <a:lstStyle/>
        <a:p>
          <a:r>
            <a:rPr lang="es-EC" sz="900" b="1">
              <a:latin typeface="Arial" panose="020B0604020202020204" pitchFamily="34" charset="0"/>
              <a:cs typeface="Arial" panose="020B0604020202020204" pitchFamily="34" charset="0"/>
            </a:rPr>
            <a:t>4. ENVASADO</a:t>
          </a:r>
        </a:p>
      </dgm:t>
    </dgm:pt>
    <dgm:pt modelId="{D43A6A2F-44B6-403A-9F22-E0DBE5913838}" type="parTrans" cxnId="{80625DC4-15A2-465D-9FAE-DE2D70EEB9BF}">
      <dgm:prSet/>
      <dgm:spPr/>
      <dgm:t>
        <a:bodyPr/>
        <a:lstStyle/>
        <a:p>
          <a:endParaRPr lang="es-EC"/>
        </a:p>
      </dgm:t>
    </dgm:pt>
    <dgm:pt modelId="{19BF158F-F5A1-4EAA-98B1-1973CAAFD9B7}" type="sibTrans" cxnId="{80625DC4-15A2-465D-9FAE-DE2D70EEB9BF}">
      <dgm:prSet/>
      <dgm:spPr/>
      <dgm:t>
        <a:bodyPr/>
        <a:lstStyle/>
        <a:p>
          <a:endParaRPr lang="es-EC"/>
        </a:p>
      </dgm:t>
    </dgm:pt>
    <dgm:pt modelId="{311C7306-3A25-4B95-83B0-12E4AFAFAF01}">
      <dgm:prSet phldrT="[Texto]" custT="1"/>
      <dgm:spPr/>
      <dgm:t>
        <a:bodyPr/>
        <a:lstStyle/>
        <a:p>
          <a:r>
            <a:rPr lang="es-EC" sz="1000" b="1">
              <a:latin typeface="Arial" panose="020B0604020202020204" pitchFamily="34" charset="0"/>
              <a:cs typeface="Arial" panose="020B0604020202020204" pitchFamily="34" charset="0"/>
            </a:rPr>
            <a:t>5. ALMACENAMIENTO</a:t>
          </a:r>
        </a:p>
      </dgm:t>
    </dgm:pt>
    <dgm:pt modelId="{B8243703-61B0-4405-8B12-9B542A92DA21}" type="parTrans" cxnId="{5AC5C0BB-DA04-4D52-981A-F0D271F66D9F}">
      <dgm:prSet/>
      <dgm:spPr/>
      <dgm:t>
        <a:bodyPr/>
        <a:lstStyle/>
        <a:p>
          <a:endParaRPr lang="es-EC"/>
        </a:p>
      </dgm:t>
    </dgm:pt>
    <dgm:pt modelId="{D4E465F7-B30F-4D8E-B6EB-018373F9FF17}" type="sibTrans" cxnId="{5AC5C0BB-DA04-4D52-981A-F0D271F66D9F}">
      <dgm:prSet/>
      <dgm:spPr/>
      <dgm:t>
        <a:bodyPr/>
        <a:lstStyle/>
        <a:p>
          <a:endParaRPr lang="es-EC"/>
        </a:p>
      </dgm:t>
    </dgm:pt>
    <dgm:pt modelId="{5E10426C-C4C7-4EB1-A399-90ECA0413766}">
      <dgm:prSet phldrT="[Texto]" custT="1"/>
      <dgm:spPr/>
      <dgm:t>
        <a:bodyPr/>
        <a:lstStyle/>
        <a:p>
          <a:r>
            <a:rPr lang="es-EC" sz="1000" b="1" dirty="0"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s-EC" sz="1000" b="1" dirty="0" smtClean="0">
              <a:latin typeface="Arial" panose="020B0604020202020204" pitchFamily="34" charset="0"/>
              <a:cs typeface="Arial" panose="020B0604020202020204" pitchFamily="34" charset="0"/>
            </a:rPr>
            <a:t>CLASIFICACIÓN</a:t>
          </a:r>
          <a:endParaRPr lang="es-EC" sz="1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EA669D-2B44-45EA-B588-D7CF6EED89D2}" type="parTrans" cxnId="{412961B1-BFA6-4EE7-9733-EFC1B81CAE05}">
      <dgm:prSet/>
      <dgm:spPr/>
      <dgm:t>
        <a:bodyPr/>
        <a:lstStyle/>
        <a:p>
          <a:endParaRPr lang="es-EC"/>
        </a:p>
      </dgm:t>
    </dgm:pt>
    <dgm:pt modelId="{8A2981A5-791F-4906-83A3-181DB8D9A359}" type="sibTrans" cxnId="{412961B1-BFA6-4EE7-9733-EFC1B81CAE05}">
      <dgm:prSet/>
      <dgm:spPr/>
      <dgm:t>
        <a:bodyPr/>
        <a:lstStyle/>
        <a:p>
          <a:endParaRPr lang="es-EC"/>
        </a:p>
      </dgm:t>
    </dgm:pt>
    <dgm:pt modelId="{C31910FF-69FE-4097-B8F6-4F6EBB20516D}">
      <dgm:prSet phldrT="[Texto]" custT="1"/>
      <dgm:spPr/>
      <dgm:t>
        <a:bodyPr/>
        <a:lstStyle/>
        <a:p>
          <a:r>
            <a:rPr lang="es-EC" sz="1000" b="1" dirty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s-EC" sz="1000" b="1" dirty="0" smtClean="0">
              <a:latin typeface="Arial" panose="020B0604020202020204" pitchFamily="34" charset="0"/>
              <a:cs typeface="Arial" panose="020B0604020202020204" pitchFamily="34" charset="0"/>
            </a:rPr>
            <a:t>ESCARIFICADO</a:t>
          </a:r>
        </a:p>
        <a:p>
          <a:r>
            <a:rPr lang="es-EC" sz="1000" b="1" dirty="0" smtClean="0">
              <a:latin typeface="Arial" panose="020B0604020202020204" pitchFamily="34" charset="0"/>
              <a:cs typeface="Arial" panose="020B0604020202020204" pitchFamily="34" charset="0"/>
            </a:rPr>
            <a:t>(Desaponificación)</a:t>
          </a:r>
          <a:endParaRPr lang="es-EC" sz="1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CC15F0-81C2-479D-948E-0140D85B40C8}" type="parTrans" cxnId="{1C7BA602-46C8-4112-BA28-A15DBCAA918D}">
      <dgm:prSet/>
      <dgm:spPr/>
      <dgm:t>
        <a:bodyPr/>
        <a:lstStyle/>
        <a:p>
          <a:endParaRPr lang="es-EC"/>
        </a:p>
      </dgm:t>
    </dgm:pt>
    <dgm:pt modelId="{AA6E606B-DDF5-4B3E-8536-231C74C7C3E3}" type="sibTrans" cxnId="{1C7BA602-46C8-4112-BA28-A15DBCAA918D}">
      <dgm:prSet/>
      <dgm:spPr/>
      <dgm:t>
        <a:bodyPr/>
        <a:lstStyle/>
        <a:p>
          <a:endParaRPr lang="es-EC"/>
        </a:p>
      </dgm:t>
    </dgm:pt>
    <dgm:pt modelId="{B91F5920-DB71-4849-8CAC-E1C333F8CB97}">
      <dgm:prSet phldrT="[Texto]" custT="1"/>
      <dgm:spPr/>
      <dgm:t>
        <a:bodyPr/>
        <a:lstStyle/>
        <a:p>
          <a:r>
            <a:rPr lang="es-EC" sz="1000" b="1">
              <a:latin typeface="Arial" panose="020B0604020202020204" pitchFamily="34" charset="0"/>
              <a:cs typeface="Arial" panose="020B0604020202020204" pitchFamily="34" charset="0"/>
            </a:rPr>
            <a:t>3. CEPILLADO (Opcional)</a:t>
          </a:r>
        </a:p>
      </dgm:t>
    </dgm:pt>
    <dgm:pt modelId="{142961E4-5DC6-42B6-9943-FB817C2847F7}" type="parTrans" cxnId="{1735E7B4-4C45-45D9-A0DD-8CE737EEC5BE}">
      <dgm:prSet/>
      <dgm:spPr/>
      <dgm:t>
        <a:bodyPr/>
        <a:lstStyle/>
        <a:p>
          <a:endParaRPr lang="es-EC"/>
        </a:p>
      </dgm:t>
    </dgm:pt>
    <dgm:pt modelId="{BDDCA765-47EC-43AF-A093-816BE6D07BC8}" type="sibTrans" cxnId="{1735E7B4-4C45-45D9-A0DD-8CE737EEC5BE}">
      <dgm:prSet/>
      <dgm:spPr/>
      <dgm:t>
        <a:bodyPr/>
        <a:lstStyle/>
        <a:p>
          <a:endParaRPr lang="es-EC"/>
        </a:p>
      </dgm:t>
    </dgm:pt>
    <dgm:pt modelId="{DD123EA3-6EC3-4A46-9C9C-AE1E54B27F7B}" type="pres">
      <dgm:prSet presAssocID="{35539FA1-224E-45DB-BC30-68D88FEABC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84E7E8D-A43F-419F-A9E7-E9F0B7BBF091}" type="pres">
      <dgm:prSet presAssocID="{5E10426C-C4C7-4EB1-A399-90ECA0413766}" presName="node" presStyleLbl="node1" presStyleIdx="0" presStyleCnt="5" custScaleX="123612" custScaleY="104454" custLinFactX="-7600" custLinFactNeighborX="-100000" custLinFactNeighborY="-389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D01012-1EFE-43D7-A3F2-1A9A70B4732E}" type="pres">
      <dgm:prSet presAssocID="{8A2981A5-791F-4906-83A3-181DB8D9A359}" presName="sibTrans" presStyleLbl="sibTrans2D1" presStyleIdx="0" presStyleCnt="4"/>
      <dgm:spPr/>
      <dgm:t>
        <a:bodyPr/>
        <a:lstStyle/>
        <a:p>
          <a:endParaRPr lang="es-EC"/>
        </a:p>
      </dgm:t>
    </dgm:pt>
    <dgm:pt modelId="{AAAC3E6C-539F-4AA1-8E11-AF281FF47909}" type="pres">
      <dgm:prSet presAssocID="{8A2981A5-791F-4906-83A3-181DB8D9A359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201429EE-479D-4C29-86B6-4AC4E0E363FD}" type="pres">
      <dgm:prSet presAssocID="{C31910FF-69FE-4097-B8F6-4F6EBB20516D}" presName="node" presStyleLbl="node1" presStyleIdx="1" presStyleCnt="5" custScaleX="128569" custLinFactX="-23504" custLinFactNeighborX="-100000" custLinFactNeighborY="-3775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1B9554-FC14-4086-984A-C1E447040397}" type="pres">
      <dgm:prSet presAssocID="{AA6E606B-DDF5-4B3E-8536-231C74C7C3E3}" presName="sibTrans" presStyleLbl="sibTrans2D1" presStyleIdx="1" presStyleCnt="4"/>
      <dgm:spPr/>
      <dgm:t>
        <a:bodyPr/>
        <a:lstStyle/>
        <a:p>
          <a:endParaRPr lang="es-EC"/>
        </a:p>
      </dgm:t>
    </dgm:pt>
    <dgm:pt modelId="{4E09376D-C927-4E1A-99D8-0007ADAEA8D1}" type="pres">
      <dgm:prSet presAssocID="{AA6E606B-DDF5-4B3E-8536-231C74C7C3E3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A6E73978-BDE3-45DE-82EA-D45776DCA1C2}" type="pres">
      <dgm:prSet presAssocID="{B91F5920-DB71-4849-8CAC-E1C333F8CB97}" presName="node" presStyleLbl="node1" presStyleIdx="2" presStyleCnt="5" custLinFactY="-100000" custLinFactNeighborX="-21" custLinFactNeighborY="-1081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B330CE-ED75-44BF-871E-BB481A05F257}" type="pres">
      <dgm:prSet presAssocID="{BDDCA765-47EC-43AF-A093-816BE6D07BC8}" presName="sibTrans" presStyleLbl="sibTrans2D1" presStyleIdx="2" presStyleCnt="4"/>
      <dgm:spPr/>
      <dgm:t>
        <a:bodyPr/>
        <a:lstStyle/>
        <a:p>
          <a:endParaRPr lang="es-EC"/>
        </a:p>
      </dgm:t>
    </dgm:pt>
    <dgm:pt modelId="{35F070DE-6E8A-4E6D-B885-FDB0C842C34F}" type="pres">
      <dgm:prSet presAssocID="{BDDCA765-47EC-43AF-A093-816BE6D07BC8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6FD930CD-4ADA-4D03-BA8B-82D2B35C4BE0}" type="pres">
      <dgm:prSet presAssocID="{9FB2BE50-DCC0-4316-9988-4CC9B2794BB8}" presName="node" presStyleLbl="node1" presStyleIdx="3" presStyleCnt="5" custLinFactX="39979" custLinFactNeighborX="100000" custLinFactNeighborY="-591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9B66E7-E455-428E-B48F-7A735B8A671F}" type="pres">
      <dgm:prSet presAssocID="{19BF158F-F5A1-4EAA-98B1-1973CAAFD9B7}" presName="sibTrans" presStyleLbl="sibTrans2D1" presStyleIdx="3" presStyleCnt="4" custLinFactNeighborX="5871" custLinFactNeighborY="13076"/>
      <dgm:spPr/>
      <dgm:t>
        <a:bodyPr/>
        <a:lstStyle/>
        <a:p>
          <a:endParaRPr lang="es-EC"/>
        </a:p>
      </dgm:t>
    </dgm:pt>
    <dgm:pt modelId="{7A51DD74-E8F3-4C10-92B0-CE024D0FAFA0}" type="pres">
      <dgm:prSet presAssocID="{19BF158F-F5A1-4EAA-98B1-1973CAAFD9B7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5B7CEEB2-EC90-4FAA-8591-5FF38537D519}" type="pres">
      <dgm:prSet presAssocID="{311C7306-3A25-4B95-83B0-12E4AFAFAF01}" presName="node" presStyleLbl="node1" presStyleIdx="4" presStyleCnt="5" custScaleX="116124" custLinFactX="52605" custLinFactNeighborX="100000" custLinFactNeighborY="-6556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AC5C0BB-DA04-4D52-981A-F0D271F66D9F}" srcId="{35539FA1-224E-45DB-BC30-68D88FEABC06}" destId="{311C7306-3A25-4B95-83B0-12E4AFAFAF01}" srcOrd="4" destOrd="0" parTransId="{B8243703-61B0-4405-8B12-9B542A92DA21}" sibTransId="{D4E465F7-B30F-4D8E-B6EB-018373F9FF17}"/>
    <dgm:cxn modelId="{02888933-7616-4407-8917-C199754A1FBD}" type="presOf" srcId="{311C7306-3A25-4B95-83B0-12E4AFAFAF01}" destId="{5B7CEEB2-EC90-4FAA-8591-5FF38537D519}" srcOrd="0" destOrd="0" presId="urn:microsoft.com/office/officeart/2005/8/layout/process5"/>
    <dgm:cxn modelId="{1735E7B4-4C45-45D9-A0DD-8CE737EEC5BE}" srcId="{35539FA1-224E-45DB-BC30-68D88FEABC06}" destId="{B91F5920-DB71-4849-8CAC-E1C333F8CB97}" srcOrd="2" destOrd="0" parTransId="{142961E4-5DC6-42B6-9943-FB817C2847F7}" sibTransId="{BDDCA765-47EC-43AF-A093-816BE6D07BC8}"/>
    <dgm:cxn modelId="{C5925EF0-30B2-4CE6-BDDB-DACD8D8C84E7}" type="presOf" srcId="{C31910FF-69FE-4097-B8F6-4F6EBB20516D}" destId="{201429EE-479D-4C29-86B6-4AC4E0E363FD}" srcOrd="0" destOrd="0" presId="urn:microsoft.com/office/officeart/2005/8/layout/process5"/>
    <dgm:cxn modelId="{B0AA2801-93B4-4620-BB83-BADCAF86264E}" type="presOf" srcId="{BDDCA765-47EC-43AF-A093-816BE6D07BC8}" destId="{35F070DE-6E8A-4E6D-B885-FDB0C842C34F}" srcOrd="1" destOrd="0" presId="urn:microsoft.com/office/officeart/2005/8/layout/process5"/>
    <dgm:cxn modelId="{893E8737-7B93-41C3-B993-62E78813534E}" type="presOf" srcId="{9FB2BE50-DCC0-4316-9988-4CC9B2794BB8}" destId="{6FD930CD-4ADA-4D03-BA8B-82D2B35C4BE0}" srcOrd="0" destOrd="0" presId="urn:microsoft.com/office/officeart/2005/8/layout/process5"/>
    <dgm:cxn modelId="{2C4C0342-5AE7-409D-B6A2-977E1D656834}" type="presOf" srcId="{B91F5920-DB71-4849-8CAC-E1C333F8CB97}" destId="{A6E73978-BDE3-45DE-82EA-D45776DCA1C2}" srcOrd="0" destOrd="0" presId="urn:microsoft.com/office/officeart/2005/8/layout/process5"/>
    <dgm:cxn modelId="{412961B1-BFA6-4EE7-9733-EFC1B81CAE05}" srcId="{35539FA1-224E-45DB-BC30-68D88FEABC06}" destId="{5E10426C-C4C7-4EB1-A399-90ECA0413766}" srcOrd="0" destOrd="0" parTransId="{B3EA669D-2B44-45EA-B588-D7CF6EED89D2}" sibTransId="{8A2981A5-791F-4906-83A3-181DB8D9A359}"/>
    <dgm:cxn modelId="{F68AFA54-F4C9-47CB-B102-B2B386A47BAC}" type="presOf" srcId="{8A2981A5-791F-4906-83A3-181DB8D9A359}" destId="{90D01012-1EFE-43D7-A3F2-1A9A70B4732E}" srcOrd="0" destOrd="0" presId="urn:microsoft.com/office/officeart/2005/8/layout/process5"/>
    <dgm:cxn modelId="{85AF1CB6-CB08-4C94-BAA9-2562CFBC10B8}" type="presOf" srcId="{BDDCA765-47EC-43AF-A093-816BE6D07BC8}" destId="{7EB330CE-ED75-44BF-871E-BB481A05F257}" srcOrd="0" destOrd="0" presId="urn:microsoft.com/office/officeart/2005/8/layout/process5"/>
    <dgm:cxn modelId="{0333C66D-F940-4F7F-B388-32C280D9E15B}" type="presOf" srcId="{5E10426C-C4C7-4EB1-A399-90ECA0413766}" destId="{184E7E8D-A43F-419F-A9E7-E9F0B7BBF091}" srcOrd="0" destOrd="0" presId="urn:microsoft.com/office/officeart/2005/8/layout/process5"/>
    <dgm:cxn modelId="{80625DC4-15A2-465D-9FAE-DE2D70EEB9BF}" srcId="{35539FA1-224E-45DB-BC30-68D88FEABC06}" destId="{9FB2BE50-DCC0-4316-9988-4CC9B2794BB8}" srcOrd="3" destOrd="0" parTransId="{D43A6A2F-44B6-403A-9F22-E0DBE5913838}" sibTransId="{19BF158F-F5A1-4EAA-98B1-1973CAAFD9B7}"/>
    <dgm:cxn modelId="{1C7BA602-46C8-4112-BA28-A15DBCAA918D}" srcId="{35539FA1-224E-45DB-BC30-68D88FEABC06}" destId="{C31910FF-69FE-4097-B8F6-4F6EBB20516D}" srcOrd="1" destOrd="0" parTransId="{4DCC15F0-81C2-479D-948E-0140D85B40C8}" sibTransId="{AA6E606B-DDF5-4B3E-8536-231C74C7C3E3}"/>
    <dgm:cxn modelId="{5FF6F016-9C56-4337-AF18-F64E048DB134}" type="presOf" srcId="{AA6E606B-DDF5-4B3E-8536-231C74C7C3E3}" destId="{4E09376D-C927-4E1A-99D8-0007ADAEA8D1}" srcOrd="1" destOrd="0" presId="urn:microsoft.com/office/officeart/2005/8/layout/process5"/>
    <dgm:cxn modelId="{CE6461B2-9C96-4B34-90C9-A9479AFAFF45}" type="presOf" srcId="{35539FA1-224E-45DB-BC30-68D88FEABC06}" destId="{DD123EA3-6EC3-4A46-9C9C-AE1E54B27F7B}" srcOrd="0" destOrd="0" presId="urn:microsoft.com/office/officeart/2005/8/layout/process5"/>
    <dgm:cxn modelId="{8C182186-1203-4F4A-8F4E-B3A7E3B05CD8}" type="presOf" srcId="{8A2981A5-791F-4906-83A3-181DB8D9A359}" destId="{AAAC3E6C-539F-4AA1-8E11-AF281FF47909}" srcOrd="1" destOrd="0" presId="urn:microsoft.com/office/officeart/2005/8/layout/process5"/>
    <dgm:cxn modelId="{4D1B546C-C087-4B55-86B8-D64CA3AD6E0B}" type="presOf" srcId="{19BF158F-F5A1-4EAA-98B1-1973CAAFD9B7}" destId="{7A51DD74-E8F3-4C10-92B0-CE024D0FAFA0}" srcOrd="1" destOrd="0" presId="urn:microsoft.com/office/officeart/2005/8/layout/process5"/>
    <dgm:cxn modelId="{EA2350A9-14E8-4B61-8A0F-A6EB1CEEAFDA}" type="presOf" srcId="{AA6E606B-DDF5-4B3E-8536-231C74C7C3E3}" destId="{931B9554-FC14-4086-984A-C1E447040397}" srcOrd="0" destOrd="0" presId="urn:microsoft.com/office/officeart/2005/8/layout/process5"/>
    <dgm:cxn modelId="{2360D741-A736-4D49-B340-197663752DA1}" type="presOf" srcId="{19BF158F-F5A1-4EAA-98B1-1973CAAFD9B7}" destId="{DE9B66E7-E455-428E-B48F-7A735B8A671F}" srcOrd="0" destOrd="0" presId="urn:microsoft.com/office/officeart/2005/8/layout/process5"/>
    <dgm:cxn modelId="{6C1319E5-A36E-4DE6-B927-6BF429502E0E}" type="presParOf" srcId="{DD123EA3-6EC3-4A46-9C9C-AE1E54B27F7B}" destId="{184E7E8D-A43F-419F-A9E7-E9F0B7BBF091}" srcOrd="0" destOrd="0" presId="urn:microsoft.com/office/officeart/2005/8/layout/process5"/>
    <dgm:cxn modelId="{B15EE292-02B1-4BD3-8269-84642BACE2F1}" type="presParOf" srcId="{DD123EA3-6EC3-4A46-9C9C-AE1E54B27F7B}" destId="{90D01012-1EFE-43D7-A3F2-1A9A70B4732E}" srcOrd="1" destOrd="0" presId="urn:microsoft.com/office/officeart/2005/8/layout/process5"/>
    <dgm:cxn modelId="{3E5E2941-EC90-4628-BB48-1BD9EAD0733D}" type="presParOf" srcId="{90D01012-1EFE-43D7-A3F2-1A9A70B4732E}" destId="{AAAC3E6C-539F-4AA1-8E11-AF281FF47909}" srcOrd="0" destOrd="0" presId="urn:microsoft.com/office/officeart/2005/8/layout/process5"/>
    <dgm:cxn modelId="{A9885D44-CC5F-4ED6-8F1C-115484763CEE}" type="presParOf" srcId="{DD123EA3-6EC3-4A46-9C9C-AE1E54B27F7B}" destId="{201429EE-479D-4C29-86B6-4AC4E0E363FD}" srcOrd="2" destOrd="0" presId="urn:microsoft.com/office/officeart/2005/8/layout/process5"/>
    <dgm:cxn modelId="{3211ACEF-878E-486B-A823-3EADF1472FCE}" type="presParOf" srcId="{DD123EA3-6EC3-4A46-9C9C-AE1E54B27F7B}" destId="{931B9554-FC14-4086-984A-C1E447040397}" srcOrd="3" destOrd="0" presId="urn:microsoft.com/office/officeart/2005/8/layout/process5"/>
    <dgm:cxn modelId="{5564BFDD-C774-4F91-824A-7284618A5D5F}" type="presParOf" srcId="{931B9554-FC14-4086-984A-C1E447040397}" destId="{4E09376D-C927-4E1A-99D8-0007ADAEA8D1}" srcOrd="0" destOrd="0" presId="urn:microsoft.com/office/officeart/2005/8/layout/process5"/>
    <dgm:cxn modelId="{65FFB998-9A81-44D0-B52D-CFD072683EE4}" type="presParOf" srcId="{DD123EA3-6EC3-4A46-9C9C-AE1E54B27F7B}" destId="{A6E73978-BDE3-45DE-82EA-D45776DCA1C2}" srcOrd="4" destOrd="0" presId="urn:microsoft.com/office/officeart/2005/8/layout/process5"/>
    <dgm:cxn modelId="{0172AC27-98D1-41F0-B45E-8DC51F18DA1B}" type="presParOf" srcId="{DD123EA3-6EC3-4A46-9C9C-AE1E54B27F7B}" destId="{7EB330CE-ED75-44BF-871E-BB481A05F257}" srcOrd="5" destOrd="0" presId="urn:microsoft.com/office/officeart/2005/8/layout/process5"/>
    <dgm:cxn modelId="{4BD4F877-D357-408F-9779-F5FCDB1967C8}" type="presParOf" srcId="{7EB330CE-ED75-44BF-871E-BB481A05F257}" destId="{35F070DE-6E8A-4E6D-B885-FDB0C842C34F}" srcOrd="0" destOrd="0" presId="urn:microsoft.com/office/officeart/2005/8/layout/process5"/>
    <dgm:cxn modelId="{3C283498-2A1D-4BFF-A2CA-DEFAFF59F3A0}" type="presParOf" srcId="{DD123EA3-6EC3-4A46-9C9C-AE1E54B27F7B}" destId="{6FD930CD-4ADA-4D03-BA8B-82D2B35C4BE0}" srcOrd="6" destOrd="0" presId="urn:microsoft.com/office/officeart/2005/8/layout/process5"/>
    <dgm:cxn modelId="{0CF5E7D6-6892-42B4-87E0-1F1F6CF49E1D}" type="presParOf" srcId="{DD123EA3-6EC3-4A46-9C9C-AE1E54B27F7B}" destId="{DE9B66E7-E455-428E-B48F-7A735B8A671F}" srcOrd="7" destOrd="0" presId="urn:microsoft.com/office/officeart/2005/8/layout/process5"/>
    <dgm:cxn modelId="{C655717B-1247-4F81-8D06-6848EA803A5E}" type="presParOf" srcId="{DE9B66E7-E455-428E-B48F-7A735B8A671F}" destId="{7A51DD74-E8F3-4C10-92B0-CE024D0FAFA0}" srcOrd="0" destOrd="0" presId="urn:microsoft.com/office/officeart/2005/8/layout/process5"/>
    <dgm:cxn modelId="{7D5C4C6C-E3AF-47CE-85BB-7A227F616A3A}" type="presParOf" srcId="{DD123EA3-6EC3-4A46-9C9C-AE1E54B27F7B}" destId="{5B7CEEB2-EC90-4FAA-8591-5FF38537D519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ADA038-53D9-4CF4-AC63-424D8EC52672}" type="doc">
      <dgm:prSet loTypeId="urn:microsoft.com/office/officeart/2005/8/layout/chevron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3F3EA16-110F-46F8-B734-A43BA32E3131}">
      <dgm:prSet phldrT="[Texto]" phldr="1" custT="1"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AE96AC-591E-4732-9025-843C90DDBA77}" type="parTrans" cxnId="{75325859-50C7-4F9C-9F38-5AE427420316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9DCA3A-0ED8-4CE5-9B48-425907A688E2}" type="sibTrans" cxnId="{75325859-50C7-4F9C-9F38-5AE427420316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1DE0D2-18BB-43D0-A143-9F038315B07A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Humedad máxima 12%.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662DEF-02C9-411D-8308-BDFCD659C7F4}" type="parTrans" cxnId="{D97F6F21-B48F-48B9-95A4-7C03AF1E41CA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8555BF-FFDC-44F8-B7F9-B3838C8D86BC}" type="sibTrans" cxnId="{D97F6F21-B48F-48B9-95A4-7C03AF1E41CA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D2C7FB-CC26-4978-A209-F1A93AAE5A51}">
      <dgm:prSet phldrT="[Texto]" phldr="1" custT="1"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164E39-47C0-469C-8B07-D2EBA42A9753}" type="parTrans" cxnId="{0FECA853-C149-4435-B87F-BD62690E3DFC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95C55B-5CFF-446C-A277-E6BE3444E9EA}" type="sibTrans" cxnId="{0FECA853-C149-4435-B87F-BD62690E3DFC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4DF5EB-1BDD-4480-AEB9-08EED8B386FC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Impurezas máximo 1%.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8884D1-2880-4D97-862C-93E0E24F374C}" type="parTrans" cxnId="{B2F9DFBD-E5AC-4F39-A782-715D78DB1192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A3D191-D3FE-4644-86B2-11C0D37EF45E}" type="sibTrans" cxnId="{B2F9DFBD-E5AC-4F39-A782-715D78DB1192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AA147C-378B-40F7-BB52-A547D15AB9C0}">
      <dgm:prSet phldrT="[Texto]" phldr="1" custT="1"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3B540C-50CA-4338-A398-10E29A591540}" type="parTrans" cxnId="{B5B1B55A-1755-49DF-BDDD-6BCDBF393915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FF2AA7-8DC1-4109-8E6C-B4E5F91CD8B0}" type="sibTrans" cxnId="{B5B1B55A-1755-49DF-BDDD-6BCDBF393915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867BE3-28A7-4A1C-BB7A-1FCB98AF778C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Libre de olores producidos por contaminación de mohos o por mala conservación.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26D9E8-3209-4EF6-B328-33F86AE91D30}" type="parTrans" cxnId="{3ED7313D-A3D3-4C80-9C22-AAD6B00153EA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3F698F-833C-423A-B559-7EB586C66211}" type="sibTrans" cxnId="{3ED7313D-A3D3-4C80-9C22-AAD6B00153EA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49EBC6-A584-4BEB-9AB7-CE584372A796}">
      <dgm:prSet phldrT="[Texto]" phldr="1" custT="1"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1D7952-567B-4199-AA98-0256B94DCD34}" type="parTrans" cxnId="{0180026C-BF49-421E-B1C1-E79D884C6985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DB3649-A775-434B-9202-9601A4C2D1AC}" type="sibTrans" cxnId="{0180026C-BF49-421E-B1C1-E79D884C6985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4CF232-86F8-4816-B368-F4A95F36AFDA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El color tiene que ser natural y uniforme característico de la variedad (blanco hueso).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E2F205-BAE5-4CA5-91FC-37132BEBD53A}" type="parTrans" cxnId="{D5B6590C-5912-471A-A21F-426CDF53410E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F2A889-686E-434D-B059-974D1F0AE83E}" type="sibTrans" cxnId="{D5B6590C-5912-471A-A21F-426CDF53410E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BFA57D-6413-472B-8EAF-AE9922230B9E}">
      <dgm:prSet phldrT="[Texto]" phldr="1" custT="1"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C5AAAF-CB8F-4A43-9EF8-5C0587AA106E}" type="parTrans" cxnId="{449216A8-2FB4-4AE4-A85E-B420983093EF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44A945-DB3F-4EBD-8BDC-2518C09BB45A}" type="sibTrans" cxnId="{449216A8-2FB4-4AE4-A85E-B420983093EF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773C30-C512-4686-B901-C56421EF1C10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Grano sin contaminación de heces fecales de animales domésticos, silvestres</a:t>
          </a:r>
          <a:r>
            <a:rPr lang="x-none" sz="160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sin piedras</a:t>
          </a:r>
          <a:r>
            <a:rPr lang="x-none" sz="160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  tierra, entre otros.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735893-F7CE-4D9D-B7AE-0DF32D752FDC}" type="parTrans" cxnId="{8AB04294-19A6-4F64-B8D9-8AEDA033C4D5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1FD816-5B7D-426E-8CC2-62E78F7FBCE6}" type="sibTrans" cxnId="{8AB04294-19A6-4F64-B8D9-8AEDA033C4D5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9BA13E-ED3E-443F-B653-F1D394D40365}">
      <dgm:prSet phldrT="[Texto]" phldr="1" custT="1"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F73A7-0475-4257-B067-05D215D140CE}" type="parTrans" cxnId="{69472D1E-3029-4EFB-8D55-D5C01517C4B1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D1B41C-A08C-41BF-A657-2CFEB6459325}" type="sibTrans" cxnId="{69472D1E-3029-4EFB-8D55-D5C01517C4B1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A6B98E-D873-4ADD-A9E3-02C24A9C4FE7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Grano íntegro, sin punto negro, sin germinar  o pasado de cosecha.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FF8E71-6513-4B73-849B-962D96DB84AA}" type="parTrans" cxnId="{4B6C5F9C-5872-489C-8291-8A32C96AECEA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6A3BF-1C08-427B-A90C-E0DEA03A2DBE}" type="sibTrans" cxnId="{4B6C5F9C-5872-489C-8291-8A32C96AECEA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03EEA7-5EDD-469A-9B41-FE4B704E4089}">
      <dgm:prSet phldrT="[Texto]" phldr="1" custT="1"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8F532C-31AC-49CA-8E82-E6353DAF29B6}" type="parTrans" cxnId="{9AFE35DB-29A3-450A-BEEE-1D2681DB90F4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BF6E3B-1D61-43F6-BF3E-DE08DDA9B6D0}" type="sibTrans" cxnId="{9AFE35DB-29A3-450A-BEEE-1D2681DB90F4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D78338-32DE-458B-B7E6-9A0CDEC7D3A7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Sin me</a:t>
          </a:r>
          <a:r>
            <a:rPr lang="x-none" sz="1600" smtClean="0">
              <a:latin typeface="Arial" panose="020B0604020202020204" pitchFamily="34" charset="0"/>
              <a:cs typeface="Arial" panose="020B0604020202020204" pitchFamily="34" charset="0"/>
            </a:rPr>
            <a:t>z</a:t>
          </a:r>
          <a:r>
            <a:rPr lang="es-E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cla</a:t>
          </a:r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 de otro tipo de  semillas o granos.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44D72C-A4D7-460D-9F8A-010E41D6D236}" type="parTrans" cxnId="{DADAEE70-7670-49C5-A085-D1FC4663D77A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A7990E-D912-4AB9-B907-94099301581A}" type="sibTrans" cxnId="{DADAEE70-7670-49C5-A085-D1FC4663D77A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24781D-BA1C-46E6-8F1A-37FE6BB80CED}">
      <dgm:prSet phldrT="[Texto]" phldr="1" custT="1"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892F6D-8E3E-4CB2-B212-BB04F40F370C}" type="parTrans" cxnId="{169065EB-CDF0-45E8-91A3-BD3B4539B51E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BF94EE-37F2-4BA8-905E-BA86439F95BC}" type="sibTrans" cxnId="{169065EB-CDF0-45E8-91A3-BD3B4539B51E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A50E33-AB8A-4E52-A002-5A62D8818D64}">
      <dgm:prSet phldrT="[Texto]" custT="1"/>
      <dgm:spPr/>
      <dgm:t>
        <a:bodyPr/>
        <a:lstStyle/>
        <a:p>
          <a:r>
            <a:rPr lang="x-none" sz="1600" smtClean="0">
              <a:latin typeface="Arial" panose="020B0604020202020204" pitchFamily="34" charset="0"/>
              <a:cs typeface="Arial" panose="020B0604020202020204" pitchFamily="34" charset="0"/>
            </a:rPr>
            <a:t>Sin r</a:t>
          </a:r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esiduos de pesticidas.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CF6B0D-CCBD-4C96-B490-14E7A75C06FB}" type="parTrans" cxnId="{AB635148-BD3D-44AC-AF6E-1792F7D4E80B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712832-1EE2-47FD-834D-AC41B56AA5E0}" type="sibTrans" cxnId="{AB635148-BD3D-44AC-AF6E-1792F7D4E80B}">
      <dgm:prSet/>
      <dgm:spPr/>
      <dgm:t>
        <a:bodyPr/>
        <a:lstStyle/>
        <a:p>
          <a:endParaRPr lang="es-EC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A45CB6-D2BA-49B3-9159-DE001E0A66B8}" type="pres">
      <dgm:prSet presAssocID="{9CADA038-53D9-4CF4-AC63-424D8EC526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71C7C24-4AB8-4161-9010-F0B6024B5691}" type="pres">
      <dgm:prSet presAssocID="{73F3EA16-110F-46F8-B734-A43BA32E3131}" presName="composite" presStyleCnt="0"/>
      <dgm:spPr/>
    </dgm:pt>
    <dgm:pt modelId="{436F7E0C-3727-414E-B9BB-0FE6FDEBDBA3}" type="pres">
      <dgm:prSet presAssocID="{73F3EA16-110F-46F8-B734-A43BA32E3131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3DE2B8-BAE7-430D-AA8E-A1A01AF1DD75}" type="pres">
      <dgm:prSet presAssocID="{73F3EA16-110F-46F8-B734-A43BA32E3131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EB36DD-E558-48EC-8649-4494A2D84233}" type="pres">
      <dgm:prSet presAssocID="{A99DCA3A-0ED8-4CE5-9B48-425907A688E2}" presName="sp" presStyleCnt="0"/>
      <dgm:spPr/>
    </dgm:pt>
    <dgm:pt modelId="{8476C462-7A8E-4157-BAE2-9B9F74114500}" type="pres">
      <dgm:prSet presAssocID="{75D2C7FB-CC26-4978-A209-F1A93AAE5A51}" presName="composite" presStyleCnt="0"/>
      <dgm:spPr/>
    </dgm:pt>
    <dgm:pt modelId="{5C1B85AB-D735-43A6-A2D5-A01568C6E347}" type="pres">
      <dgm:prSet presAssocID="{75D2C7FB-CC26-4978-A209-F1A93AAE5A51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6BD834-1844-49D3-AA00-EE44FFA1C23D}" type="pres">
      <dgm:prSet presAssocID="{75D2C7FB-CC26-4978-A209-F1A93AAE5A51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10F752-56B0-4F46-A73D-34C4878F42C7}" type="pres">
      <dgm:prSet presAssocID="{7195C55B-5CFF-446C-A277-E6BE3444E9EA}" presName="sp" presStyleCnt="0"/>
      <dgm:spPr/>
    </dgm:pt>
    <dgm:pt modelId="{0CC16364-CA53-43DB-BC48-83A177C882A4}" type="pres">
      <dgm:prSet presAssocID="{14AA147C-378B-40F7-BB52-A547D15AB9C0}" presName="composite" presStyleCnt="0"/>
      <dgm:spPr/>
    </dgm:pt>
    <dgm:pt modelId="{685876AC-63C1-4465-ACF3-A9EB457206EB}" type="pres">
      <dgm:prSet presAssocID="{14AA147C-378B-40F7-BB52-A547D15AB9C0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349E05-D6D5-4F39-9A0D-FB0B2390C032}" type="pres">
      <dgm:prSet presAssocID="{14AA147C-378B-40F7-BB52-A547D15AB9C0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57368D-327B-4EE7-8D8A-43A0C916CEFE}" type="pres">
      <dgm:prSet presAssocID="{81FF2AA7-8DC1-4109-8E6C-B4E5F91CD8B0}" presName="sp" presStyleCnt="0"/>
      <dgm:spPr/>
    </dgm:pt>
    <dgm:pt modelId="{F4170FBE-0D76-4329-BB73-2A5D8DE393CC}" type="pres">
      <dgm:prSet presAssocID="{EE49EBC6-A584-4BEB-9AB7-CE584372A796}" presName="composite" presStyleCnt="0"/>
      <dgm:spPr/>
    </dgm:pt>
    <dgm:pt modelId="{A28C295C-CE94-437B-B563-730972F08FB3}" type="pres">
      <dgm:prSet presAssocID="{EE49EBC6-A584-4BEB-9AB7-CE584372A796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21F147-37B6-402C-8E2B-132353676567}" type="pres">
      <dgm:prSet presAssocID="{EE49EBC6-A584-4BEB-9AB7-CE584372A796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7CF85F-FD1C-4941-8C98-491C73264819}" type="pres">
      <dgm:prSet presAssocID="{E5DB3649-A775-434B-9202-9601A4C2D1AC}" presName="sp" presStyleCnt="0"/>
      <dgm:spPr/>
    </dgm:pt>
    <dgm:pt modelId="{77917B15-2B08-4797-86F8-E2A3DFF37324}" type="pres">
      <dgm:prSet presAssocID="{75BFA57D-6413-472B-8EAF-AE9922230B9E}" presName="composite" presStyleCnt="0"/>
      <dgm:spPr/>
    </dgm:pt>
    <dgm:pt modelId="{4BDEF6A3-04DE-4D9B-8DC9-6BABC48FD34E}" type="pres">
      <dgm:prSet presAssocID="{75BFA57D-6413-472B-8EAF-AE9922230B9E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509D87-48C5-4E0E-82B2-D043AD8CD1C2}" type="pres">
      <dgm:prSet presAssocID="{75BFA57D-6413-472B-8EAF-AE9922230B9E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ACC0B5-EA0D-4691-9BFB-CB8E62F92025}" type="pres">
      <dgm:prSet presAssocID="{5D44A945-DB3F-4EBD-8BDC-2518C09BB45A}" presName="sp" presStyleCnt="0"/>
      <dgm:spPr/>
    </dgm:pt>
    <dgm:pt modelId="{DF8E73F8-9238-4133-A0C2-449E24F880A7}" type="pres">
      <dgm:prSet presAssocID="{659BA13E-ED3E-443F-B653-F1D394D40365}" presName="composite" presStyleCnt="0"/>
      <dgm:spPr/>
    </dgm:pt>
    <dgm:pt modelId="{8C07AFE0-114E-4F40-9331-7B83831B533C}" type="pres">
      <dgm:prSet presAssocID="{659BA13E-ED3E-443F-B653-F1D394D40365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9E4D48-B067-4718-BB88-0D50BB221AC8}" type="pres">
      <dgm:prSet presAssocID="{659BA13E-ED3E-443F-B653-F1D394D40365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0EA88C-F4E4-43FD-92DB-8EC2B46425BE}" type="pres">
      <dgm:prSet presAssocID="{27D1B41C-A08C-41BF-A657-2CFEB6459325}" presName="sp" presStyleCnt="0"/>
      <dgm:spPr/>
    </dgm:pt>
    <dgm:pt modelId="{D2AA28CD-7C22-478E-A17C-500B19DEF623}" type="pres">
      <dgm:prSet presAssocID="{6903EEA7-5EDD-469A-9B41-FE4B704E4089}" presName="composite" presStyleCnt="0"/>
      <dgm:spPr/>
    </dgm:pt>
    <dgm:pt modelId="{C2743025-B2E8-4718-96C2-DDBA2A2C5862}" type="pres">
      <dgm:prSet presAssocID="{6903EEA7-5EDD-469A-9B41-FE4B704E4089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FF2C29-EE50-4717-A372-4B0DDD0128AE}" type="pres">
      <dgm:prSet presAssocID="{6903EEA7-5EDD-469A-9B41-FE4B704E4089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045F04-A7CD-4A6C-ABF2-85A8279E0A4C}" type="pres">
      <dgm:prSet presAssocID="{47BF6E3B-1D61-43F6-BF3E-DE08DDA9B6D0}" presName="sp" presStyleCnt="0"/>
      <dgm:spPr/>
    </dgm:pt>
    <dgm:pt modelId="{B7A92FE7-8DD9-4413-A119-4C070F3127A7}" type="pres">
      <dgm:prSet presAssocID="{FE24781D-BA1C-46E6-8F1A-37FE6BB80CED}" presName="composite" presStyleCnt="0"/>
      <dgm:spPr/>
    </dgm:pt>
    <dgm:pt modelId="{AC7B3BE2-46FF-405F-8319-D5A24717CFE1}" type="pres">
      <dgm:prSet presAssocID="{FE24781D-BA1C-46E6-8F1A-37FE6BB80CED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1FCE67-9E86-42D9-B652-9B9C52874243}" type="pres">
      <dgm:prSet presAssocID="{FE24781D-BA1C-46E6-8F1A-37FE6BB80CED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2F9DFBD-E5AC-4F39-A782-715D78DB1192}" srcId="{75D2C7FB-CC26-4978-A209-F1A93AAE5A51}" destId="{0B4DF5EB-1BDD-4480-AEB9-08EED8B386FC}" srcOrd="0" destOrd="0" parTransId="{CE8884D1-2880-4D97-862C-93E0E24F374C}" sibTransId="{C8A3D191-D3FE-4644-86B2-11C0D37EF45E}"/>
    <dgm:cxn modelId="{AB635148-BD3D-44AC-AF6E-1792F7D4E80B}" srcId="{FE24781D-BA1C-46E6-8F1A-37FE6BB80CED}" destId="{FDA50E33-AB8A-4E52-A002-5A62D8818D64}" srcOrd="0" destOrd="0" parTransId="{3FCF6B0D-CCBD-4C96-B490-14E7A75C06FB}" sibTransId="{72712832-1EE2-47FD-834D-AC41B56AA5E0}"/>
    <dgm:cxn modelId="{0FECA853-C149-4435-B87F-BD62690E3DFC}" srcId="{9CADA038-53D9-4CF4-AC63-424D8EC52672}" destId="{75D2C7FB-CC26-4978-A209-F1A93AAE5A51}" srcOrd="1" destOrd="0" parTransId="{E1164E39-47C0-469C-8B07-D2EBA42A9753}" sibTransId="{7195C55B-5CFF-446C-A277-E6BE3444E9EA}"/>
    <dgm:cxn modelId="{8AB04294-19A6-4F64-B8D9-8AEDA033C4D5}" srcId="{75BFA57D-6413-472B-8EAF-AE9922230B9E}" destId="{44773C30-C512-4686-B901-C56421EF1C10}" srcOrd="0" destOrd="0" parTransId="{85735893-F7CE-4D9D-B7AE-0DF32D752FDC}" sibTransId="{DE1FD816-5B7D-426E-8CC2-62E78F7FBCE6}"/>
    <dgm:cxn modelId="{3ED7313D-A3D3-4C80-9C22-AAD6B00153EA}" srcId="{14AA147C-378B-40F7-BB52-A547D15AB9C0}" destId="{91867BE3-28A7-4A1C-BB7A-1FCB98AF778C}" srcOrd="0" destOrd="0" parTransId="{3826D9E8-3209-4EF6-B328-33F86AE91D30}" sibTransId="{CB3F698F-833C-423A-B559-7EB586C66211}"/>
    <dgm:cxn modelId="{D5B6590C-5912-471A-A21F-426CDF53410E}" srcId="{EE49EBC6-A584-4BEB-9AB7-CE584372A796}" destId="{344CF232-86F8-4816-B368-F4A95F36AFDA}" srcOrd="0" destOrd="0" parTransId="{92E2F205-BAE5-4CA5-91FC-37132BEBD53A}" sibTransId="{40F2A889-686E-434D-B059-974D1F0AE83E}"/>
    <dgm:cxn modelId="{75325859-50C7-4F9C-9F38-5AE427420316}" srcId="{9CADA038-53D9-4CF4-AC63-424D8EC52672}" destId="{73F3EA16-110F-46F8-B734-A43BA32E3131}" srcOrd="0" destOrd="0" parTransId="{0FAE96AC-591E-4732-9025-843C90DDBA77}" sibTransId="{A99DCA3A-0ED8-4CE5-9B48-425907A688E2}"/>
    <dgm:cxn modelId="{4B6C5F9C-5872-489C-8291-8A32C96AECEA}" srcId="{659BA13E-ED3E-443F-B653-F1D394D40365}" destId="{13A6B98E-D873-4ADD-A9E3-02C24A9C4FE7}" srcOrd="0" destOrd="0" parTransId="{C3FF8E71-6513-4B73-849B-962D96DB84AA}" sibTransId="{4506A3BF-1C08-427B-A90C-E0DEA03A2DBE}"/>
    <dgm:cxn modelId="{E07A4EBA-32E8-43BF-930D-C64CC10A620F}" type="presOf" srcId="{91867BE3-28A7-4A1C-BB7A-1FCB98AF778C}" destId="{65349E05-D6D5-4F39-9A0D-FB0B2390C032}" srcOrd="0" destOrd="0" presId="urn:microsoft.com/office/officeart/2005/8/layout/chevron2"/>
    <dgm:cxn modelId="{7A4EC3C3-AD22-4BC2-B752-27849B1C5CA3}" type="presOf" srcId="{659BA13E-ED3E-443F-B653-F1D394D40365}" destId="{8C07AFE0-114E-4F40-9331-7B83831B533C}" srcOrd="0" destOrd="0" presId="urn:microsoft.com/office/officeart/2005/8/layout/chevron2"/>
    <dgm:cxn modelId="{69472D1E-3029-4EFB-8D55-D5C01517C4B1}" srcId="{9CADA038-53D9-4CF4-AC63-424D8EC52672}" destId="{659BA13E-ED3E-443F-B653-F1D394D40365}" srcOrd="5" destOrd="0" parTransId="{C6FF73A7-0475-4257-B067-05D215D140CE}" sibTransId="{27D1B41C-A08C-41BF-A657-2CFEB6459325}"/>
    <dgm:cxn modelId="{245BF544-B5AF-4A70-9E20-6466E18FCBA9}" type="presOf" srcId="{FE24781D-BA1C-46E6-8F1A-37FE6BB80CED}" destId="{AC7B3BE2-46FF-405F-8319-D5A24717CFE1}" srcOrd="0" destOrd="0" presId="urn:microsoft.com/office/officeart/2005/8/layout/chevron2"/>
    <dgm:cxn modelId="{92BFC1CC-D681-4D6C-9C64-7B1202C11B74}" type="presOf" srcId="{75BFA57D-6413-472B-8EAF-AE9922230B9E}" destId="{4BDEF6A3-04DE-4D9B-8DC9-6BABC48FD34E}" srcOrd="0" destOrd="0" presId="urn:microsoft.com/office/officeart/2005/8/layout/chevron2"/>
    <dgm:cxn modelId="{2C5855AC-96DB-4553-9DE0-304ED19D1CF8}" type="presOf" srcId="{EE49EBC6-A584-4BEB-9AB7-CE584372A796}" destId="{A28C295C-CE94-437B-B563-730972F08FB3}" srcOrd="0" destOrd="0" presId="urn:microsoft.com/office/officeart/2005/8/layout/chevron2"/>
    <dgm:cxn modelId="{1AC965FA-1B50-4D79-B713-0031D18B2302}" type="presOf" srcId="{12D78338-32DE-458B-B7E6-9A0CDEC7D3A7}" destId="{8CFF2C29-EE50-4717-A372-4B0DDD0128AE}" srcOrd="0" destOrd="0" presId="urn:microsoft.com/office/officeart/2005/8/layout/chevron2"/>
    <dgm:cxn modelId="{B5B1B55A-1755-49DF-BDDD-6BCDBF393915}" srcId="{9CADA038-53D9-4CF4-AC63-424D8EC52672}" destId="{14AA147C-378B-40F7-BB52-A547D15AB9C0}" srcOrd="2" destOrd="0" parTransId="{463B540C-50CA-4338-A398-10E29A591540}" sibTransId="{81FF2AA7-8DC1-4109-8E6C-B4E5F91CD8B0}"/>
    <dgm:cxn modelId="{169065EB-CDF0-45E8-91A3-BD3B4539B51E}" srcId="{9CADA038-53D9-4CF4-AC63-424D8EC52672}" destId="{FE24781D-BA1C-46E6-8F1A-37FE6BB80CED}" srcOrd="7" destOrd="0" parTransId="{11892F6D-8E3E-4CB2-B212-BB04F40F370C}" sibTransId="{4EBF94EE-37F2-4BA8-905E-BA86439F95BC}"/>
    <dgm:cxn modelId="{9AFE35DB-29A3-450A-BEEE-1D2681DB90F4}" srcId="{9CADA038-53D9-4CF4-AC63-424D8EC52672}" destId="{6903EEA7-5EDD-469A-9B41-FE4B704E4089}" srcOrd="6" destOrd="0" parTransId="{278F532C-31AC-49CA-8E82-E6353DAF29B6}" sibTransId="{47BF6E3B-1D61-43F6-BF3E-DE08DDA9B6D0}"/>
    <dgm:cxn modelId="{144CD0FF-EFBE-41DB-807F-65ABDC31D40F}" type="presOf" srcId="{0B4DF5EB-1BDD-4480-AEB9-08EED8B386FC}" destId="{C96BD834-1844-49D3-AA00-EE44FFA1C23D}" srcOrd="0" destOrd="0" presId="urn:microsoft.com/office/officeart/2005/8/layout/chevron2"/>
    <dgm:cxn modelId="{1B1CF03E-5807-413E-A1DF-B01BD6587E17}" type="presOf" srcId="{44773C30-C512-4686-B901-C56421EF1C10}" destId="{07509D87-48C5-4E0E-82B2-D043AD8CD1C2}" srcOrd="0" destOrd="0" presId="urn:microsoft.com/office/officeart/2005/8/layout/chevron2"/>
    <dgm:cxn modelId="{7BECBAF9-FB2F-47BF-A305-C68FF6305AED}" type="presOf" srcId="{75D2C7FB-CC26-4978-A209-F1A93AAE5A51}" destId="{5C1B85AB-D735-43A6-A2D5-A01568C6E347}" srcOrd="0" destOrd="0" presId="urn:microsoft.com/office/officeart/2005/8/layout/chevron2"/>
    <dgm:cxn modelId="{1A8C36D6-5C50-45C7-920F-3D41B722CA8E}" type="presOf" srcId="{FDA50E33-AB8A-4E52-A002-5A62D8818D64}" destId="{BF1FCE67-9E86-42D9-B652-9B9C52874243}" srcOrd="0" destOrd="0" presId="urn:microsoft.com/office/officeart/2005/8/layout/chevron2"/>
    <dgm:cxn modelId="{D4005833-5B10-4CE7-9C7E-789961E57046}" type="presOf" srcId="{73F3EA16-110F-46F8-B734-A43BA32E3131}" destId="{436F7E0C-3727-414E-B9BB-0FE6FDEBDBA3}" srcOrd="0" destOrd="0" presId="urn:microsoft.com/office/officeart/2005/8/layout/chevron2"/>
    <dgm:cxn modelId="{24152E33-33FC-44FF-9073-8B1A0A8B83BD}" type="presOf" srcId="{14AA147C-378B-40F7-BB52-A547D15AB9C0}" destId="{685876AC-63C1-4465-ACF3-A9EB457206EB}" srcOrd="0" destOrd="0" presId="urn:microsoft.com/office/officeart/2005/8/layout/chevron2"/>
    <dgm:cxn modelId="{E1AE47DE-2104-4CAB-B1BA-70DB16F6A7B7}" type="presOf" srcId="{6903EEA7-5EDD-469A-9B41-FE4B704E4089}" destId="{C2743025-B2E8-4718-96C2-DDBA2A2C5862}" srcOrd="0" destOrd="0" presId="urn:microsoft.com/office/officeart/2005/8/layout/chevron2"/>
    <dgm:cxn modelId="{EC877181-95F9-4B18-B947-7E424647379D}" type="presOf" srcId="{13A6B98E-D873-4ADD-A9E3-02C24A9C4FE7}" destId="{709E4D48-B067-4718-BB88-0D50BB221AC8}" srcOrd="0" destOrd="0" presId="urn:microsoft.com/office/officeart/2005/8/layout/chevron2"/>
    <dgm:cxn modelId="{D97F6F21-B48F-48B9-95A4-7C03AF1E41CA}" srcId="{73F3EA16-110F-46F8-B734-A43BA32E3131}" destId="{B01DE0D2-18BB-43D0-A143-9F038315B07A}" srcOrd="0" destOrd="0" parTransId="{69662DEF-02C9-411D-8308-BDFCD659C7F4}" sibTransId="{7B8555BF-FFDC-44F8-B7F9-B3838C8D86BC}"/>
    <dgm:cxn modelId="{88BD47ED-21B8-4994-8DEC-E42726D97A6D}" type="presOf" srcId="{9CADA038-53D9-4CF4-AC63-424D8EC52672}" destId="{EEA45CB6-D2BA-49B3-9159-DE001E0A66B8}" srcOrd="0" destOrd="0" presId="urn:microsoft.com/office/officeart/2005/8/layout/chevron2"/>
    <dgm:cxn modelId="{7A7F6A56-14CF-4FF4-B34A-BE2EBABE07ED}" type="presOf" srcId="{B01DE0D2-18BB-43D0-A143-9F038315B07A}" destId="{373DE2B8-BAE7-430D-AA8E-A1A01AF1DD75}" srcOrd="0" destOrd="0" presId="urn:microsoft.com/office/officeart/2005/8/layout/chevron2"/>
    <dgm:cxn modelId="{0180026C-BF49-421E-B1C1-E79D884C6985}" srcId="{9CADA038-53D9-4CF4-AC63-424D8EC52672}" destId="{EE49EBC6-A584-4BEB-9AB7-CE584372A796}" srcOrd="3" destOrd="0" parTransId="{DE1D7952-567B-4199-AA98-0256B94DCD34}" sibTransId="{E5DB3649-A775-434B-9202-9601A4C2D1AC}"/>
    <dgm:cxn modelId="{04E7B601-AC97-4174-95E7-732553E121AE}" type="presOf" srcId="{344CF232-86F8-4816-B368-F4A95F36AFDA}" destId="{2221F147-37B6-402C-8E2B-132353676567}" srcOrd="0" destOrd="0" presId="urn:microsoft.com/office/officeart/2005/8/layout/chevron2"/>
    <dgm:cxn modelId="{449216A8-2FB4-4AE4-A85E-B420983093EF}" srcId="{9CADA038-53D9-4CF4-AC63-424D8EC52672}" destId="{75BFA57D-6413-472B-8EAF-AE9922230B9E}" srcOrd="4" destOrd="0" parTransId="{B0C5AAAF-CB8F-4A43-9EF8-5C0587AA106E}" sibTransId="{5D44A945-DB3F-4EBD-8BDC-2518C09BB45A}"/>
    <dgm:cxn modelId="{DADAEE70-7670-49C5-A085-D1FC4663D77A}" srcId="{6903EEA7-5EDD-469A-9B41-FE4B704E4089}" destId="{12D78338-32DE-458B-B7E6-9A0CDEC7D3A7}" srcOrd="0" destOrd="0" parTransId="{CF44D72C-A4D7-460D-9F8A-010E41D6D236}" sibTransId="{FFA7990E-D912-4AB9-B907-94099301581A}"/>
    <dgm:cxn modelId="{20B716F8-38E3-4C38-882E-0BEA1B074F8D}" type="presParOf" srcId="{EEA45CB6-D2BA-49B3-9159-DE001E0A66B8}" destId="{971C7C24-4AB8-4161-9010-F0B6024B5691}" srcOrd="0" destOrd="0" presId="urn:microsoft.com/office/officeart/2005/8/layout/chevron2"/>
    <dgm:cxn modelId="{629EFE1B-E1D8-4D79-BDE2-54BE6B21594A}" type="presParOf" srcId="{971C7C24-4AB8-4161-9010-F0B6024B5691}" destId="{436F7E0C-3727-414E-B9BB-0FE6FDEBDBA3}" srcOrd="0" destOrd="0" presId="urn:microsoft.com/office/officeart/2005/8/layout/chevron2"/>
    <dgm:cxn modelId="{247F5D3F-BF88-409D-8794-32DBF4056E90}" type="presParOf" srcId="{971C7C24-4AB8-4161-9010-F0B6024B5691}" destId="{373DE2B8-BAE7-430D-AA8E-A1A01AF1DD75}" srcOrd="1" destOrd="0" presId="urn:microsoft.com/office/officeart/2005/8/layout/chevron2"/>
    <dgm:cxn modelId="{2CDD6B5A-3726-446D-9178-3F772F78BDF5}" type="presParOf" srcId="{EEA45CB6-D2BA-49B3-9159-DE001E0A66B8}" destId="{1FEB36DD-E558-48EC-8649-4494A2D84233}" srcOrd="1" destOrd="0" presId="urn:microsoft.com/office/officeart/2005/8/layout/chevron2"/>
    <dgm:cxn modelId="{36DDDC1C-65EB-4609-AA4F-40FC91C859B8}" type="presParOf" srcId="{EEA45CB6-D2BA-49B3-9159-DE001E0A66B8}" destId="{8476C462-7A8E-4157-BAE2-9B9F74114500}" srcOrd="2" destOrd="0" presId="urn:microsoft.com/office/officeart/2005/8/layout/chevron2"/>
    <dgm:cxn modelId="{D41D379E-0EB7-449F-9CA2-3FF75D4DB989}" type="presParOf" srcId="{8476C462-7A8E-4157-BAE2-9B9F74114500}" destId="{5C1B85AB-D735-43A6-A2D5-A01568C6E347}" srcOrd="0" destOrd="0" presId="urn:microsoft.com/office/officeart/2005/8/layout/chevron2"/>
    <dgm:cxn modelId="{121684FF-6190-4C27-8945-46B6D1E739D4}" type="presParOf" srcId="{8476C462-7A8E-4157-BAE2-9B9F74114500}" destId="{C96BD834-1844-49D3-AA00-EE44FFA1C23D}" srcOrd="1" destOrd="0" presId="urn:microsoft.com/office/officeart/2005/8/layout/chevron2"/>
    <dgm:cxn modelId="{93A72D76-AE2D-4AA9-A8B6-38CD2017507B}" type="presParOf" srcId="{EEA45CB6-D2BA-49B3-9159-DE001E0A66B8}" destId="{3B10F752-56B0-4F46-A73D-34C4878F42C7}" srcOrd="3" destOrd="0" presId="urn:microsoft.com/office/officeart/2005/8/layout/chevron2"/>
    <dgm:cxn modelId="{F8142AE8-05C4-41D2-A74A-70594252702F}" type="presParOf" srcId="{EEA45CB6-D2BA-49B3-9159-DE001E0A66B8}" destId="{0CC16364-CA53-43DB-BC48-83A177C882A4}" srcOrd="4" destOrd="0" presId="urn:microsoft.com/office/officeart/2005/8/layout/chevron2"/>
    <dgm:cxn modelId="{FA5E9571-5220-4EF0-93B3-74D2E703B7E8}" type="presParOf" srcId="{0CC16364-CA53-43DB-BC48-83A177C882A4}" destId="{685876AC-63C1-4465-ACF3-A9EB457206EB}" srcOrd="0" destOrd="0" presId="urn:microsoft.com/office/officeart/2005/8/layout/chevron2"/>
    <dgm:cxn modelId="{33D55D4B-C0BC-43D6-9703-6DCFB63C4477}" type="presParOf" srcId="{0CC16364-CA53-43DB-BC48-83A177C882A4}" destId="{65349E05-D6D5-4F39-9A0D-FB0B2390C032}" srcOrd="1" destOrd="0" presId="urn:microsoft.com/office/officeart/2005/8/layout/chevron2"/>
    <dgm:cxn modelId="{B709308F-3877-4212-9354-6378A3F9DADE}" type="presParOf" srcId="{EEA45CB6-D2BA-49B3-9159-DE001E0A66B8}" destId="{DF57368D-327B-4EE7-8D8A-43A0C916CEFE}" srcOrd="5" destOrd="0" presId="urn:microsoft.com/office/officeart/2005/8/layout/chevron2"/>
    <dgm:cxn modelId="{3070D6B6-6721-4AFA-9EBA-C327DBB6F13C}" type="presParOf" srcId="{EEA45CB6-D2BA-49B3-9159-DE001E0A66B8}" destId="{F4170FBE-0D76-4329-BB73-2A5D8DE393CC}" srcOrd="6" destOrd="0" presId="urn:microsoft.com/office/officeart/2005/8/layout/chevron2"/>
    <dgm:cxn modelId="{6327C9FC-A96B-4FFE-B585-AE5A32E29F5C}" type="presParOf" srcId="{F4170FBE-0D76-4329-BB73-2A5D8DE393CC}" destId="{A28C295C-CE94-437B-B563-730972F08FB3}" srcOrd="0" destOrd="0" presId="urn:microsoft.com/office/officeart/2005/8/layout/chevron2"/>
    <dgm:cxn modelId="{F724CB82-6658-47C5-BCD7-7B94B134E096}" type="presParOf" srcId="{F4170FBE-0D76-4329-BB73-2A5D8DE393CC}" destId="{2221F147-37B6-402C-8E2B-132353676567}" srcOrd="1" destOrd="0" presId="urn:microsoft.com/office/officeart/2005/8/layout/chevron2"/>
    <dgm:cxn modelId="{D4314A09-3414-40CA-B299-381E94BF7981}" type="presParOf" srcId="{EEA45CB6-D2BA-49B3-9159-DE001E0A66B8}" destId="{457CF85F-FD1C-4941-8C98-491C73264819}" srcOrd="7" destOrd="0" presId="urn:microsoft.com/office/officeart/2005/8/layout/chevron2"/>
    <dgm:cxn modelId="{99E7AC65-C028-4FB3-80DE-16429A347EC7}" type="presParOf" srcId="{EEA45CB6-D2BA-49B3-9159-DE001E0A66B8}" destId="{77917B15-2B08-4797-86F8-E2A3DFF37324}" srcOrd="8" destOrd="0" presId="urn:microsoft.com/office/officeart/2005/8/layout/chevron2"/>
    <dgm:cxn modelId="{78839AF8-D5CE-40FD-B103-A74226B162C3}" type="presParOf" srcId="{77917B15-2B08-4797-86F8-E2A3DFF37324}" destId="{4BDEF6A3-04DE-4D9B-8DC9-6BABC48FD34E}" srcOrd="0" destOrd="0" presId="urn:microsoft.com/office/officeart/2005/8/layout/chevron2"/>
    <dgm:cxn modelId="{1352AEF3-0A47-4586-9FD6-004FFB473D00}" type="presParOf" srcId="{77917B15-2B08-4797-86F8-E2A3DFF37324}" destId="{07509D87-48C5-4E0E-82B2-D043AD8CD1C2}" srcOrd="1" destOrd="0" presId="urn:microsoft.com/office/officeart/2005/8/layout/chevron2"/>
    <dgm:cxn modelId="{6E7DC2FF-CE66-4B74-909D-BA076EA42BB1}" type="presParOf" srcId="{EEA45CB6-D2BA-49B3-9159-DE001E0A66B8}" destId="{A7ACC0B5-EA0D-4691-9BFB-CB8E62F92025}" srcOrd="9" destOrd="0" presId="urn:microsoft.com/office/officeart/2005/8/layout/chevron2"/>
    <dgm:cxn modelId="{9FC426B4-8DE3-4DB6-91D5-34F40F361A32}" type="presParOf" srcId="{EEA45CB6-D2BA-49B3-9159-DE001E0A66B8}" destId="{DF8E73F8-9238-4133-A0C2-449E24F880A7}" srcOrd="10" destOrd="0" presId="urn:microsoft.com/office/officeart/2005/8/layout/chevron2"/>
    <dgm:cxn modelId="{C9D36090-D016-498A-A319-DF62298EC372}" type="presParOf" srcId="{DF8E73F8-9238-4133-A0C2-449E24F880A7}" destId="{8C07AFE0-114E-4F40-9331-7B83831B533C}" srcOrd="0" destOrd="0" presId="urn:microsoft.com/office/officeart/2005/8/layout/chevron2"/>
    <dgm:cxn modelId="{038A5D82-FE73-42E7-A9A4-96C23CF08A57}" type="presParOf" srcId="{DF8E73F8-9238-4133-A0C2-449E24F880A7}" destId="{709E4D48-B067-4718-BB88-0D50BB221AC8}" srcOrd="1" destOrd="0" presId="urn:microsoft.com/office/officeart/2005/8/layout/chevron2"/>
    <dgm:cxn modelId="{487CEF82-D789-4713-AF7E-0876BB471785}" type="presParOf" srcId="{EEA45CB6-D2BA-49B3-9159-DE001E0A66B8}" destId="{FF0EA88C-F4E4-43FD-92DB-8EC2B46425BE}" srcOrd="11" destOrd="0" presId="urn:microsoft.com/office/officeart/2005/8/layout/chevron2"/>
    <dgm:cxn modelId="{2F5D158B-0374-4BCA-A969-971E38CF9AA9}" type="presParOf" srcId="{EEA45CB6-D2BA-49B3-9159-DE001E0A66B8}" destId="{D2AA28CD-7C22-478E-A17C-500B19DEF623}" srcOrd="12" destOrd="0" presId="urn:microsoft.com/office/officeart/2005/8/layout/chevron2"/>
    <dgm:cxn modelId="{0AFBE269-6683-406C-B695-CDCA828402F1}" type="presParOf" srcId="{D2AA28CD-7C22-478E-A17C-500B19DEF623}" destId="{C2743025-B2E8-4718-96C2-DDBA2A2C5862}" srcOrd="0" destOrd="0" presId="urn:microsoft.com/office/officeart/2005/8/layout/chevron2"/>
    <dgm:cxn modelId="{F28FD358-2F89-424C-B40F-0FDA7D2E8968}" type="presParOf" srcId="{D2AA28CD-7C22-478E-A17C-500B19DEF623}" destId="{8CFF2C29-EE50-4717-A372-4B0DDD0128AE}" srcOrd="1" destOrd="0" presId="urn:microsoft.com/office/officeart/2005/8/layout/chevron2"/>
    <dgm:cxn modelId="{8F2A19C7-413F-4AB8-B981-38887A115801}" type="presParOf" srcId="{EEA45CB6-D2BA-49B3-9159-DE001E0A66B8}" destId="{3D045F04-A7CD-4A6C-ABF2-85A8279E0A4C}" srcOrd="13" destOrd="0" presId="urn:microsoft.com/office/officeart/2005/8/layout/chevron2"/>
    <dgm:cxn modelId="{5B21157D-D8F3-414B-9094-EA6FC2B8776C}" type="presParOf" srcId="{EEA45CB6-D2BA-49B3-9159-DE001E0A66B8}" destId="{B7A92FE7-8DD9-4413-A119-4C070F3127A7}" srcOrd="14" destOrd="0" presId="urn:microsoft.com/office/officeart/2005/8/layout/chevron2"/>
    <dgm:cxn modelId="{701D4B49-5EF9-4528-B729-F4586D3068FC}" type="presParOf" srcId="{B7A92FE7-8DD9-4413-A119-4C070F3127A7}" destId="{AC7B3BE2-46FF-405F-8319-D5A24717CFE1}" srcOrd="0" destOrd="0" presId="urn:microsoft.com/office/officeart/2005/8/layout/chevron2"/>
    <dgm:cxn modelId="{7FF5660B-535E-4222-B519-BC81201E5396}" type="presParOf" srcId="{B7A92FE7-8DD9-4413-A119-4C070F3127A7}" destId="{BF1FCE67-9E86-42D9-B652-9B9C5287424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335C8C-5560-4B16-9BB3-4AFD96ED0D9C}" type="doc">
      <dgm:prSet loTypeId="urn:microsoft.com/office/officeart/2005/8/layout/vList5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038E9810-5BD7-4290-AE71-4982A7C5F0C1}">
      <dgm:prSet phldrT="[Texto]"/>
      <dgm:spPr/>
      <dgm:t>
        <a:bodyPr/>
        <a:lstStyle/>
        <a:p>
          <a:r>
            <a:rPr lang="es-EC" u="none" dirty="0" smtClean="0">
              <a:latin typeface="Arial" panose="020B0604020202020204" pitchFamily="34" charset="0"/>
              <a:cs typeface="Arial" panose="020B0604020202020204" pitchFamily="34" charset="0"/>
            </a:rPr>
            <a:t>Corto plazo</a:t>
          </a:r>
          <a:endParaRPr lang="es-EC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97D4EC-89C3-4781-871A-35A37E8E8D71}" type="parTrans" cxnId="{58F389F6-35D8-4410-9513-5FD732DFA38F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3CA2F4-DEE9-42B1-92C0-4B7569F82476}" type="sibTrans" cxnId="{58F389F6-35D8-4410-9513-5FD732DFA38F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88D8D4-4A69-4578-B16B-5B322379C09D}">
      <dgm:prSet phldrT="[Texto]" custT="1"/>
      <dgm:spPr/>
      <dgm:t>
        <a:bodyPr/>
        <a:lstStyle/>
        <a:p>
          <a:pPr algn="just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Brindar servicios de asesoría, comercialización y trámites de comercio exterior a asociaciones de productores de diferentes cultivos tales como cacao, café, panela, entre otros.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9F7116-8856-470E-AAC3-0A482E02B9C6}" type="parTrans" cxnId="{FC46AF6F-C205-492A-8AD5-79A7FAF9FC98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0A96FB-739A-4699-B380-600F7E47FED7}" type="sibTrans" cxnId="{FC46AF6F-C205-492A-8AD5-79A7FAF9FC98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DEEDCD-CEAF-4439-BE84-36CABD7B1905}">
      <dgm:prSet phldrT="[Texto]"/>
      <dgm:spPr/>
      <dgm:t>
        <a:bodyPr/>
        <a:lstStyle/>
        <a:p>
          <a:r>
            <a:rPr lang="es-EC" u="none" dirty="0" smtClean="0">
              <a:latin typeface="Arial" panose="020B0604020202020204" pitchFamily="34" charset="0"/>
              <a:cs typeface="Arial" panose="020B0604020202020204" pitchFamily="34" charset="0"/>
            </a:rPr>
            <a:t>Mediano plazo</a:t>
          </a:r>
          <a:endParaRPr lang="es-EC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C81BB2-0E4F-4B1A-804B-7B2806257E92}" type="parTrans" cxnId="{2D8611BC-18A4-4926-BC11-E33C3573B4D6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13A2BB-02C6-4778-A53A-110EC035E9F5}" type="sibTrans" cxnId="{2D8611BC-18A4-4926-BC11-E33C3573B4D6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67527F-566A-4C58-A407-C551BC726461}">
      <dgm:prSet phldrT="[Texto]"/>
      <dgm:spPr/>
      <dgm:t>
        <a:bodyPr/>
        <a:lstStyle/>
        <a:p>
          <a:pPr algn="just"/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Contar con bodegas propias de almacenamiento en al menos 5 provincias del Ecuador, para captar un mayor porcentaje de clientes que requieren del servicio logístico.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F70435-EFEB-49C3-B1B9-4E205104D492}" type="parTrans" cxnId="{D8FDCF28-015E-43A3-ACD3-9CB5D359EF9C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65A59F-9D39-4494-9F82-77B28CA3D3B2}" type="sibTrans" cxnId="{D8FDCF28-015E-43A3-ACD3-9CB5D359EF9C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A2E0B7-959B-461D-98D2-C25A57C957DA}">
      <dgm:prSet phldrT="[Texto]"/>
      <dgm:spPr/>
      <dgm:t>
        <a:bodyPr/>
        <a:lstStyle/>
        <a:p>
          <a:r>
            <a:rPr lang="es-EC" u="none" dirty="0" smtClean="0">
              <a:latin typeface="Arial" panose="020B0604020202020204" pitchFamily="34" charset="0"/>
              <a:cs typeface="Arial" panose="020B0604020202020204" pitchFamily="34" charset="0"/>
            </a:rPr>
            <a:t>Largo plazo</a:t>
          </a:r>
          <a:endParaRPr lang="es-EC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D202B7-F46E-4937-8DCF-A6A008433790}" type="parTrans" cxnId="{0EB917F1-C354-417B-83E5-EDB0DD92FC9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A6CA7B-0CF6-43D4-B209-2FF1C5170A33}" type="sibTrans" cxnId="{0EB917F1-C354-417B-83E5-EDB0DD92FC9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06BFF6-A9C3-4AF9-A409-0D37D464D372}">
      <dgm:prSet phldrT="[Texto]" custT="1"/>
      <dgm:spPr/>
      <dgm:t>
        <a:bodyPr/>
        <a:lstStyle/>
        <a:p>
          <a:pPr algn="just"/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Alcanzar el posicionamiento de mercado internacional como un operador logístico 4PL, puesto que actualmente estamos dentro de la clasificación 3PL.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C16379-E2CC-4365-A751-F4B4459FBEF7}" type="parTrans" cxnId="{C96FB397-9896-4290-BD1B-4EB007717B96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DE3644-4A4D-474E-BBF0-8FBFA901DA8D}" type="sibTrans" cxnId="{C96FB397-9896-4290-BD1B-4EB007717B96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E52359-C259-4941-8D0E-ADEB95A7C31F}" type="pres">
      <dgm:prSet presAssocID="{7A335C8C-5560-4B16-9BB3-4AFD96ED0D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95A2E97-3101-41EB-9495-26A6111BE657}" type="pres">
      <dgm:prSet presAssocID="{038E9810-5BD7-4290-AE71-4982A7C5F0C1}" presName="linNode" presStyleCnt="0"/>
      <dgm:spPr/>
    </dgm:pt>
    <dgm:pt modelId="{9A3EE923-6A12-4BD2-9AEF-26E09566694F}" type="pres">
      <dgm:prSet presAssocID="{038E9810-5BD7-4290-AE71-4982A7C5F0C1}" presName="parentText" presStyleLbl="node1" presStyleIdx="0" presStyleCnt="3" custScaleX="6918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9FB231-4591-4085-9019-78F84051F5ED}" type="pres">
      <dgm:prSet presAssocID="{038E9810-5BD7-4290-AE71-4982A7C5F0C1}" presName="descendantText" presStyleLbl="alignAccFollowNode1" presStyleIdx="0" presStyleCnt="3" custScaleX="16054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7177F3-1127-48BF-A500-56AECF364ACB}" type="pres">
      <dgm:prSet presAssocID="{B03CA2F4-DEE9-42B1-92C0-4B7569F82476}" presName="sp" presStyleCnt="0"/>
      <dgm:spPr/>
    </dgm:pt>
    <dgm:pt modelId="{2A071EF4-8252-4F52-B729-468070B03B56}" type="pres">
      <dgm:prSet presAssocID="{96DEEDCD-CEAF-4439-BE84-36CABD7B1905}" presName="linNode" presStyleCnt="0"/>
      <dgm:spPr/>
    </dgm:pt>
    <dgm:pt modelId="{A647EEA2-1D70-443B-A78A-B28567EB66E4}" type="pres">
      <dgm:prSet presAssocID="{96DEEDCD-CEAF-4439-BE84-36CABD7B1905}" presName="parentText" presStyleLbl="node1" presStyleIdx="1" presStyleCnt="3" custScaleX="175308" custLinFactNeighborX="-2660" custLinFactNeighborY="-188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208AD6-C2C7-4E6E-86C3-A91D92CBD747}" type="pres">
      <dgm:prSet presAssocID="{96DEEDCD-CEAF-4439-BE84-36CABD7B1905}" presName="descendantText" presStyleLbl="alignAccFollowNode1" presStyleIdx="1" presStyleCnt="3" custScaleX="397165" custLinFactNeighborX="39486" custLinFactNeighborY="-67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0B4677-11C4-420D-ABF9-DD653A4505AB}" type="pres">
      <dgm:prSet presAssocID="{0813A2BB-02C6-4778-A53A-110EC035E9F5}" presName="sp" presStyleCnt="0"/>
      <dgm:spPr/>
    </dgm:pt>
    <dgm:pt modelId="{34E22162-2D4C-4059-B4D4-7DE8394AAF4D}" type="pres">
      <dgm:prSet presAssocID="{0EA2E0B7-959B-461D-98D2-C25A57C957DA}" presName="linNode" presStyleCnt="0"/>
      <dgm:spPr/>
    </dgm:pt>
    <dgm:pt modelId="{8FD3645D-E3BA-4B44-8E5A-ADAA704940AF}" type="pres">
      <dgm:prSet presAssocID="{0EA2E0B7-959B-461D-98D2-C25A57C957DA}" presName="parentText" presStyleLbl="node1" presStyleIdx="2" presStyleCnt="3" custScaleX="5859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D471E8-ED7C-4399-918C-4D2FEE4BFBDF}" type="pres">
      <dgm:prSet presAssocID="{0EA2E0B7-959B-461D-98D2-C25A57C957DA}" presName="descendantText" presStyleLbl="alignAccFollowNode1" presStyleIdx="2" presStyleCnt="3" custScaleX="1331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038B55B-A5A7-4D6B-A1EA-62B3CE824ABE}" type="presOf" srcId="{0EA2E0B7-959B-461D-98D2-C25A57C957DA}" destId="{8FD3645D-E3BA-4B44-8E5A-ADAA704940AF}" srcOrd="0" destOrd="0" presId="urn:microsoft.com/office/officeart/2005/8/layout/vList5"/>
    <dgm:cxn modelId="{FC46AF6F-C205-492A-8AD5-79A7FAF9FC98}" srcId="{038E9810-5BD7-4290-AE71-4982A7C5F0C1}" destId="{A388D8D4-4A69-4578-B16B-5B322379C09D}" srcOrd="0" destOrd="0" parTransId="{619F7116-8856-470E-AAC3-0A482E02B9C6}" sibTransId="{FD0A96FB-739A-4699-B380-600F7E47FED7}"/>
    <dgm:cxn modelId="{935747C8-0552-4F75-9E2C-EAEFE45228E6}" type="presOf" srcId="{7A335C8C-5560-4B16-9BB3-4AFD96ED0D9C}" destId="{9CE52359-C259-4941-8D0E-ADEB95A7C31F}" srcOrd="0" destOrd="0" presId="urn:microsoft.com/office/officeart/2005/8/layout/vList5"/>
    <dgm:cxn modelId="{C96FB397-9896-4290-BD1B-4EB007717B96}" srcId="{0EA2E0B7-959B-461D-98D2-C25A57C957DA}" destId="{DD06BFF6-A9C3-4AF9-A409-0D37D464D372}" srcOrd="0" destOrd="0" parTransId="{D6C16379-E2CC-4365-A751-F4B4459FBEF7}" sibTransId="{23DE3644-4A4D-474E-BBF0-8FBFA901DA8D}"/>
    <dgm:cxn modelId="{0EB917F1-C354-417B-83E5-EDB0DD92FC99}" srcId="{7A335C8C-5560-4B16-9BB3-4AFD96ED0D9C}" destId="{0EA2E0B7-959B-461D-98D2-C25A57C957DA}" srcOrd="2" destOrd="0" parTransId="{81D202B7-F46E-4937-8DCF-A6A008433790}" sibTransId="{08A6CA7B-0CF6-43D4-B209-2FF1C5170A33}"/>
    <dgm:cxn modelId="{FEE08CE4-6376-49F7-B04E-887B0B840144}" type="presOf" srcId="{DF67527F-566A-4C58-A407-C551BC726461}" destId="{FD208AD6-C2C7-4E6E-86C3-A91D92CBD747}" srcOrd="0" destOrd="0" presId="urn:microsoft.com/office/officeart/2005/8/layout/vList5"/>
    <dgm:cxn modelId="{17005C81-BB15-4CB4-ACDF-8CD47F600ED3}" type="presOf" srcId="{038E9810-5BD7-4290-AE71-4982A7C5F0C1}" destId="{9A3EE923-6A12-4BD2-9AEF-26E09566694F}" srcOrd="0" destOrd="0" presId="urn:microsoft.com/office/officeart/2005/8/layout/vList5"/>
    <dgm:cxn modelId="{D934AE07-03D9-49CD-81D6-CDDFA30102EC}" type="presOf" srcId="{A388D8D4-4A69-4578-B16B-5B322379C09D}" destId="{D19FB231-4591-4085-9019-78F84051F5ED}" srcOrd="0" destOrd="0" presId="urn:microsoft.com/office/officeart/2005/8/layout/vList5"/>
    <dgm:cxn modelId="{58F389F6-35D8-4410-9513-5FD732DFA38F}" srcId="{7A335C8C-5560-4B16-9BB3-4AFD96ED0D9C}" destId="{038E9810-5BD7-4290-AE71-4982A7C5F0C1}" srcOrd="0" destOrd="0" parTransId="{C997D4EC-89C3-4781-871A-35A37E8E8D71}" sibTransId="{B03CA2F4-DEE9-42B1-92C0-4B7569F82476}"/>
    <dgm:cxn modelId="{D8FDCF28-015E-43A3-ACD3-9CB5D359EF9C}" srcId="{96DEEDCD-CEAF-4439-BE84-36CABD7B1905}" destId="{DF67527F-566A-4C58-A407-C551BC726461}" srcOrd="0" destOrd="0" parTransId="{45F70435-EFEB-49C3-B1B9-4E205104D492}" sibTransId="{1865A59F-9D39-4494-9F82-77B28CA3D3B2}"/>
    <dgm:cxn modelId="{2D8611BC-18A4-4926-BC11-E33C3573B4D6}" srcId="{7A335C8C-5560-4B16-9BB3-4AFD96ED0D9C}" destId="{96DEEDCD-CEAF-4439-BE84-36CABD7B1905}" srcOrd="1" destOrd="0" parTransId="{F4C81BB2-0E4F-4B1A-804B-7B2806257E92}" sibTransId="{0813A2BB-02C6-4778-A53A-110EC035E9F5}"/>
    <dgm:cxn modelId="{BE1370C3-B58A-4155-828F-72958DDEE679}" type="presOf" srcId="{96DEEDCD-CEAF-4439-BE84-36CABD7B1905}" destId="{A647EEA2-1D70-443B-A78A-B28567EB66E4}" srcOrd="0" destOrd="0" presId="urn:microsoft.com/office/officeart/2005/8/layout/vList5"/>
    <dgm:cxn modelId="{BFF9B21A-887E-4CF1-8ED8-689AC731810D}" type="presOf" srcId="{DD06BFF6-A9C3-4AF9-A409-0D37D464D372}" destId="{4DD471E8-ED7C-4399-918C-4D2FEE4BFBDF}" srcOrd="0" destOrd="0" presId="urn:microsoft.com/office/officeart/2005/8/layout/vList5"/>
    <dgm:cxn modelId="{08679E9B-9600-4825-A49E-10ECB278567E}" type="presParOf" srcId="{9CE52359-C259-4941-8D0E-ADEB95A7C31F}" destId="{195A2E97-3101-41EB-9495-26A6111BE657}" srcOrd="0" destOrd="0" presId="urn:microsoft.com/office/officeart/2005/8/layout/vList5"/>
    <dgm:cxn modelId="{F43CB7AB-9AEE-49C7-B310-16352A636C30}" type="presParOf" srcId="{195A2E97-3101-41EB-9495-26A6111BE657}" destId="{9A3EE923-6A12-4BD2-9AEF-26E09566694F}" srcOrd="0" destOrd="0" presId="urn:microsoft.com/office/officeart/2005/8/layout/vList5"/>
    <dgm:cxn modelId="{3861D811-9991-4461-9CD5-C2A9FB29DF44}" type="presParOf" srcId="{195A2E97-3101-41EB-9495-26A6111BE657}" destId="{D19FB231-4591-4085-9019-78F84051F5ED}" srcOrd="1" destOrd="0" presId="urn:microsoft.com/office/officeart/2005/8/layout/vList5"/>
    <dgm:cxn modelId="{10294512-92FA-4567-9B67-BA902BB1D3E2}" type="presParOf" srcId="{9CE52359-C259-4941-8D0E-ADEB95A7C31F}" destId="{7B7177F3-1127-48BF-A500-56AECF364ACB}" srcOrd="1" destOrd="0" presId="urn:microsoft.com/office/officeart/2005/8/layout/vList5"/>
    <dgm:cxn modelId="{D3C94D60-E903-4232-8F6E-3FB9B69540D6}" type="presParOf" srcId="{9CE52359-C259-4941-8D0E-ADEB95A7C31F}" destId="{2A071EF4-8252-4F52-B729-468070B03B56}" srcOrd="2" destOrd="0" presId="urn:microsoft.com/office/officeart/2005/8/layout/vList5"/>
    <dgm:cxn modelId="{C2320AB5-78B4-43C1-8BB2-2F453062F4D1}" type="presParOf" srcId="{2A071EF4-8252-4F52-B729-468070B03B56}" destId="{A647EEA2-1D70-443B-A78A-B28567EB66E4}" srcOrd="0" destOrd="0" presId="urn:microsoft.com/office/officeart/2005/8/layout/vList5"/>
    <dgm:cxn modelId="{0317B0DB-AFC7-4C84-A9BA-3F2B7F0389C4}" type="presParOf" srcId="{2A071EF4-8252-4F52-B729-468070B03B56}" destId="{FD208AD6-C2C7-4E6E-86C3-A91D92CBD747}" srcOrd="1" destOrd="0" presId="urn:microsoft.com/office/officeart/2005/8/layout/vList5"/>
    <dgm:cxn modelId="{84823763-5093-4C7E-8E03-2A44422AB5C7}" type="presParOf" srcId="{9CE52359-C259-4941-8D0E-ADEB95A7C31F}" destId="{A10B4677-11C4-420D-ABF9-DD653A4505AB}" srcOrd="3" destOrd="0" presId="urn:microsoft.com/office/officeart/2005/8/layout/vList5"/>
    <dgm:cxn modelId="{4E433BCC-62D6-47F6-BD25-739D00959C8E}" type="presParOf" srcId="{9CE52359-C259-4941-8D0E-ADEB95A7C31F}" destId="{34E22162-2D4C-4059-B4D4-7DE8394AAF4D}" srcOrd="4" destOrd="0" presId="urn:microsoft.com/office/officeart/2005/8/layout/vList5"/>
    <dgm:cxn modelId="{BF133FE4-FD0D-4CC1-A831-8C3D9FADFC0A}" type="presParOf" srcId="{34E22162-2D4C-4059-B4D4-7DE8394AAF4D}" destId="{8FD3645D-E3BA-4B44-8E5A-ADAA704940AF}" srcOrd="0" destOrd="0" presId="urn:microsoft.com/office/officeart/2005/8/layout/vList5"/>
    <dgm:cxn modelId="{B076DD83-698E-4DE2-BC58-99E345684C3F}" type="presParOf" srcId="{34E22162-2D4C-4059-B4D4-7DE8394AAF4D}" destId="{4DD471E8-ED7C-4399-918C-4D2FEE4BFBD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9F8DC6-160B-4BD3-8202-A3583A7C4E10}" type="doc">
      <dgm:prSet loTypeId="urn:microsoft.com/office/officeart/2005/8/layout/cycle2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3122AAB5-6DF7-45CA-9F7F-8ED8D4F3FAE1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1. Reservar una denominación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82CBFB-5C5C-44DC-B0B3-96745A9873B5}" type="parTrans" cxnId="{757959AD-0B81-4E01-BD96-994229E0BFE3}">
      <dgm:prSet/>
      <dgm:spPr/>
      <dgm:t>
        <a:bodyPr/>
        <a:lstStyle/>
        <a:p>
          <a:endParaRPr lang="es-EC"/>
        </a:p>
      </dgm:t>
    </dgm:pt>
    <dgm:pt modelId="{1B7BFCEA-F667-407F-872A-1310A1A36061}" type="sibTrans" cxnId="{757959AD-0B81-4E01-BD96-994229E0BFE3}">
      <dgm:prSet/>
      <dgm:spPr/>
      <dgm:t>
        <a:bodyPr/>
        <a:lstStyle/>
        <a:p>
          <a:endParaRPr lang="es-EC"/>
        </a:p>
      </dgm:t>
    </dgm:pt>
    <dgm:pt modelId="{20EF31EF-DD23-4750-ACE4-7F03BD2A241F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2. Imprimir el nombre aprobado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2ED685-DAE2-4F37-BB87-A9FE6B667BDC}" type="parTrans" cxnId="{9FE43963-7082-4EBF-A04C-22684BC1EDB6}">
      <dgm:prSet/>
      <dgm:spPr/>
      <dgm:t>
        <a:bodyPr/>
        <a:lstStyle/>
        <a:p>
          <a:endParaRPr lang="es-EC"/>
        </a:p>
      </dgm:t>
    </dgm:pt>
    <dgm:pt modelId="{8B425C8A-C7F4-4F0C-84C0-AA15B62B37CE}" type="sibTrans" cxnId="{9FE43963-7082-4EBF-A04C-22684BC1EDB6}">
      <dgm:prSet/>
      <dgm:spPr/>
      <dgm:t>
        <a:bodyPr/>
        <a:lstStyle/>
        <a:p>
          <a:endParaRPr lang="es-EC"/>
        </a:p>
      </dgm:t>
    </dgm:pt>
    <dgm:pt modelId="{6A848406-B295-415D-BFAC-28A9A53DD6D9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3. Elevar a escritura pública, a través de cualquier notaría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076AB2-6C14-4E09-9E01-FEEA480DC15F}" type="parTrans" cxnId="{005D4339-4E17-4469-BBAC-19930E84C8EC}">
      <dgm:prSet/>
      <dgm:spPr/>
      <dgm:t>
        <a:bodyPr/>
        <a:lstStyle/>
        <a:p>
          <a:endParaRPr lang="es-EC"/>
        </a:p>
      </dgm:t>
    </dgm:pt>
    <dgm:pt modelId="{1324BD23-157F-4F46-9074-8DB466A62014}" type="sibTrans" cxnId="{005D4339-4E17-4469-BBAC-19930E84C8EC}">
      <dgm:prSet/>
      <dgm:spPr/>
      <dgm:t>
        <a:bodyPr/>
        <a:lstStyle/>
        <a:p>
          <a:endParaRPr lang="es-EC"/>
        </a:p>
      </dgm:t>
    </dgm:pt>
    <dgm:pt modelId="{DB321D42-D6A6-4235-8AD8-873E478D93C8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4. Ingresar las escrituras al Registro Mercantil para revisión y aprobación.  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BCE544-5EC5-4F8F-A7DA-19AE50CD9075}" type="parTrans" cxnId="{51FD83E8-53A3-43FD-ADFF-BE6D8483C79A}">
      <dgm:prSet/>
      <dgm:spPr/>
      <dgm:t>
        <a:bodyPr/>
        <a:lstStyle/>
        <a:p>
          <a:endParaRPr lang="es-EC"/>
        </a:p>
      </dgm:t>
    </dgm:pt>
    <dgm:pt modelId="{857A2AB7-1EAF-4798-90C6-3AE245AB2F9A}" type="sibTrans" cxnId="{51FD83E8-53A3-43FD-ADFF-BE6D8483C79A}">
      <dgm:prSet/>
      <dgm:spPr/>
      <dgm:t>
        <a:bodyPr/>
        <a:lstStyle/>
        <a:p>
          <a:endParaRPr lang="es-EC"/>
        </a:p>
      </dgm:t>
    </dgm:pt>
    <dgm:pt modelId="{67C3EE96-B129-4F11-9687-3D719B947FC9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5. Acudir a la SC para conocer los pasos de finalización del trámite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F93BA8-9544-4AFE-BDDC-F1470B3FE453}" type="parTrans" cxnId="{B4C78235-D623-4CF0-AB15-8C1F969F12D4}">
      <dgm:prSet/>
      <dgm:spPr/>
      <dgm:t>
        <a:bodyPr/>
        <a:lstStyle/>
        <a:p>
          <a:endParaRPr lang="es-EC"/>
        </a:p>
      </dgm:t>
    </dgm:pt>
    <dgm:pt modelId="{F47ED6FE-4695-4DB8-8BF1-0EB720DB37C0}" type="sibTrans" cxnId="{B4C78235-D623-4CF0-AB15-8C1F969F12D4}">
      <dgm:prSet/>
      <dgm:spPr/>
      <dgm:t>
        <a:bodyPr/>
        <a:lstStyle/>
        <a:p>
          <a:endParaRPr lang="es-EC"/>
        </a:p>
      </dgm:t>
    </dgm:pt>
    <dgm:pt modelId="{5D9A606D-4727-423E-956E-5C6AB29FFAE3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6. Se generará un No. de expediente, dirigirse al SRI a actualizar datos para obtener el RUC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02916D-1F97-4A62-AC0C-D3FAF0B45538}" type="parTrans" cxnId="{A899CE29-FB75-4EEF-9725-B214750EC799}">
      <dgm:prSet/>
      <dgm:spPr/>
      <dgm:t>
        <a:bodyPr/>
        <a:lstStyle/>
        <a:p>
          <a:endParaRPr lang="es-EC"/>
        </a:p>
      </dgm:t>
    </dgm:pt>
    <dgm:pt modelId="{21F1EDEB-51BE-47BF-8BE8-9A50507B6624}" type="sibTrans" cxnId="{A899CE29-FB75-4EEF-9725-B214750EC799}">
      <dgm:prSet/>
      <dgm:spPr/>
      <dgm:t>
        <a:bodyPr/>
        <a:lstStyle/>
        <a:p>
          <a:endParaRPr lang="es-EC"/>
        </a:p>
      </dgm:t>
    </dgm:pt>
    <dgm:pt modelId="{86DC74DA-A93E-4998-B00D-DC15431EBD27}" type="pres">
      <dgm:prSet presAssocID="{E79F8DC6-160B-4BD3-8202-A3583A7C4E1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7174BF0-9A53-4831-8C90-6AF4610BAF01}" type="pres">
      <dgm:prSet presAssocID="{3122AAB5-6DF7-45CA-9F7F-8ED8D4F3FAE1}" presName="node" presStyleLbl="node1" presStyleIdx="0" presStyleCnt="6" custScaleX="1114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51D3B1-E8A6-41B0-BE0B-6301ED7B48B0}" type="pres">
      <dgm:prSet presAssocID="{1B7BFCEA-F667-407F-872A-1310A1A36061}" presName="sibTrans" presStyleLbl="sibTrans2D1" presStyleIdx="0" presStyleCnt="6"/>
      <dgm:spPr/>
      <dgm:t>
        <a:bodyPr/>
        <a:lstStyle/>
        <a:p>
          <a:endParaRPr lang="es-EC"/>
        </a:p>
      </dgm:t>
    </dgm:pt>
    <dgm:pt modelId="{377E54D9-9589-4994-A654-11E5F80AF386}" type="pres">
      <dgm:prSet presAssocID="{1B7BFCEA-F667-407F-872A-1310A1A36061}" presName="connectorText" presStyleLbl="sibTrans2D1" presStyleIdx="0" presStyleCnt="6"/>
      <dgm:spPr/>
      <dgm:t>
        <a:bodyPr/>
        <a:lstStyle/>
        <a:p>
          <a:endParaRPr lang="es-EC"/>
        </a:p>
      </dgm:t>
    </dgm:pt>
    <dgm:pt modelId="{4125048E-686D-4BDD-B8EB-0D1D61DF3F82}" type="pres">
      <dgm:prSet presAssocID="{20EF31EF-DD23-4750-ACE4-7F03BD2A241F}" presName="node" presStyleLbl="node1" presStyleIdx="1" presStyleCnt="6" custScaleX="11345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7CFD00-86EE-43B5-8A48-ABD9506E8728}" type="pres">
      <dgm:prSet presAssocID="{8B425C8A-C7F4-4F0C-84C0-AA15B62B37CE}" presName="sibTrans" presStyleLbl="sibTrans2D1" presStyleIdx="1" presStyleCnt="6"/>
      <dgm:spPr/>
      <dgm:t>
        <a:bodyPr/>
        <a:lstStyle/>
        <a:p>
          <a:endParaRPr lang="es-EC"/>
        </a:p>
      </dgm:t>
    </dgm:pt>
    <dgm:pt modelId="{6F846F73-1101-4737-8BEA-BE6C5DBD1047}" type="pres">
      <dgm:prSet presAssocID="{8B425C8A-C7F4-4F0C-84C0-AA15B62B37CE}" presName="connectorText" presStyleLbl="sibTrans2D1" presStyleIdx="1" presStyleCnt="6"/>
      <dgm:spPr/>
      <dgm:t>
        <a:bodyPr/>
        <a:lstStyle/>
        <a:p>
          <a:endParaRPr lang="es-EC"/>
        </a:p>
      </dgm:t>
    </dgm:pt>
    <dgm:pt modelId="{0741736F-C88B-4808-8ED6-44F7EF97FF7D}" type="pres">
      <dgm:prSet presAssocID="{6A848406-B295-415D-BFAC-28A9A53DD6D9}" presName="node" presStyleLbl="node1" presStyleIdx="2" presStyleCnt="6" custScaleX="1277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B1CB67-2409-4495-B5CF-8249C1CECD87}" type="pres">
      <dgm:prSet presAssocID="{1324BD23-157F-4F46-9074-8DB466A62014}" presName="sibTrans" presStyleLbl="sibTrans2D1" presStyleIdx="2" presStyleCnt="6"/>
      <dgm:spPr/>
      <dgm:t>
        <a:bodyPr/>
        <a:lstStyle/>
        <a:p>
          <a:endParaRPr lang="es-EC"/>
        </a:p>
      </dgm:t>
    </dgm:pt>
    <dgm:pt modelId="{632E5CD1-020F-450D-A4AB-522E17CCC112}" type="pres">
      <dgm:prSet presAssocID="{1324BD23-157F-4F46-9074-8DB466A62014}" presName="connectorText" presStyleLbl="sibTrans2D1" presStyleIdx="2" presStyleCnt="6"/>
      <dgm:spPr/>
      <dgm:t>
        <a:bodyPr/>
        <a:lstStyle/>
        <a:p>
          <a:endParaRPr lang="es-EC"/>
        </a:p>
      </dgm:t>
    </dgm:pt>
    <dgm:pt modelId="{EF5B6C21-7D4A-468A-AA11-10D45885156D}" type="pres">
      <dgm:prSet presAssocID="{DB321D42-D6A6-4235-8AD8-873E478D93C8}" presName="node" presStyleLbl="node1" presStyleIdx="3" presStyleCnt="6" custScaleX="1360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126D2D-CF6B-4424-9443-4B95CE9474E0}" type="pres">
      <dgm:prSet presAssocID="{857A2AB7-1EAF-4798-90C6-3AE245AB2F9A}" presName="sibTrans" presStyleLbl="sibTrans2D1" presStyleIdx="3" presStyleCnt="6"/>
      <dgm:spPr/>
      <dgm:t>
        <a:bodyPr/>
        <a:lstStyle/>
        <a:p>
          <a:endParaRPr lang="es-EC"/>
        </a:p>
      </dgm:t>
    </dgm:pt>
    <dgm:pt modelId="{59BCC971-1F98-41B4-AC22-6EF11ACCC71A}" type="pres">
      <dgm:prSet presAssocID="{857A2AB7-1EAF-4798-90C6-3AE245AB2F9A}" presName="connectorText" presStyleLbl="sibTrans2D1" presStyleIdx="3" presStyleCnt="6"/>
      <dgm:spPr/>
      <dgm:t>
        <a:bodyPr/>
        <a:lstStyle/>
        <a:p>
          <a:endParaRPr lang="es-EC"/>
        </a:p>
      </dgm:t>
    </dgm:pt>
    <dgm:pt modelId="{9D6F9FB8-A909-4564-B3DF-C37912379286}" type="pres">
      <dgm:prSet presAssocID="{67C3EE96-B129-4F11-9687-3D719B947FC9}" presName="node" presStyleLbl="node1" presStyleIdx="4" presStyleCnt="6" custScaleX="12843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9D1DA4-FCDD-4F42-B877-48B00B318C6F}" type="pres">
      <dgm:prSet presAssocID="{F47ED6FE-4695-4DB8-8BF1-0EB720DB37C0}" presName="sibTrans" presStyleLbl="sibTrans2D1" presStyleIdx="4" presStyleCnt="6"/>
      <dgm:spPr/>
      <dgm:t>
        <a:bodyPr/>
        <a:lstStyle/>
        <a:p>
          <a:endParaRPr lang="es-EC"/>
        </a:p>
      </dgm:t>
    </dgm:pt>
    <dgm:pt modelId="{4748C02A-FD27-4962-B56F-CE79C9A0CFC3}" type="pres">
      <dgm:prSet presAssocID="{F47ED6FE-4695-4DB8-8BF1-0EB720DB37C0}" presName="connectorText" presStyleLbl="sibTrans2D1" presStyleIdx="4" presStyleCnt="6"/>
      <dgm:spPr/>
      <dgm:t>
        <a:bodyPr/>
        <a:lstStyle/>
        <a:p>
          <a:endParaRPr lang="es-EC"/>
        </a:p>
      </dgm:t>
    </dgm:pt>
    <dgm:pt modelId="{A4C63CFA-0674-4841-AF2A-6AA65087B096}" type="pres">
      <dgm:prSet presAssocID="{5D9A606D-4727-423E-956E-5C6AB29FFAE3}" presName="node" presStyleLbl="node1" presStyleIdx="5" presStyleCnt="6" custScaleX="155402" custScaleY="1170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351192-C29E-48B3-BE96-6015D67B4EA8}" type="pres">
      <dgm:prSet presAssocID="{21F1EDEB-51BE-47BF-8BE8-9A50507B6624}" presName="sibTrans" presStyleLbl="sibTrans2D1" presStyleIdx="5" presStyleCnt="6"/>
      <dgm:spPr/>
      <dgm:t>
        <a:bodyPr/>
        <a:lstStyle/>
        <a:p>
          <a:endParaRPr lang="es-EC"/>
        </a:p>
      </dgm:t>
    </dgm:pt>
    <dgm:pt modelId="{CB9B4BC9-1E15-44D7-9CAE-BA0F9DBC3760}" type="pres">
      <dgm:prSet presAssocID="{21F1EDEB-51BE-47BF-8BE8-9A50507B6624}" presName="connectorText" presStyleLbl="sibTrans2D1" presStyleIdx="5" presStyleCnt="6"/>
      <dgm:spPr/>
      <dgm:t>
        <a:bodyPr/>
        <a:lstStyle/>
        <a:p>
          <a:endParaRPr lang="es-EC"/>
        </a:p>
      </dgm:t>
    </dgm:pt>
  </dgm:ptLst>
  <dgm:cxnLst>
    <dgm:cxn modelId="{EF9F9C16-F395-4083-A729-841C3479AD4C}" type="presOf" srcId="{1B7BFCEA-F667-407F-872A-1310A1A36061}" destId="{8951D3B1-E8A6-41B0-BE0B-6301ED7B48B0}" srcOrd="0" destOrd="0" presId="urn:microsoft.com/office/officeart/2005/8/layout/cycle2"/>
    <dgm:cxn modelId="{2AC9A794-E0E4-4BDD-B091-43F2A31FB8B6}" type="presOf" srcId="{21F1EDEB-51BE-47BF-8BE8-9A50507B6624}" destId="{FD351192-C29E-48B3-BE96-6015D67B4EA8}" srcOrd="0" destOrd="0" presId="urn:microsoft.com/office/officeart/2005/8/layout/cycle2"/>
    <dgm:cxn modelId="{F4C913B7-4415-4481-ABB8-C8381B95A0B2}" type="presOf" srcId="{3122AAB5-6DF7-45CA-9F7F-8ED8D4F3FAE1}" destId="{17174BF0-9A53-4831-8C90-6AF4610BAF01}" srcOrd="0" destOrd="0" presId="urn:microsoft.com/office/officeart/2005/8/layout/cycle2"/>
    <dgm:cxn modelId="{C888A436-DEEF-4085-9F54-B3A338DD374F}" type="presOf" srcId="{F47ED6FE-4695-4DB8-8BF1-0EB720DB37C0}" destId="{BE9D1DA4-FCDD-4F42-B877-48B00B318C6F}" srcOrd="0" destOrd="0" presId="urn:microsoft.com/office/officeart/2005/8/layout/cycle2"/>
    <dgm:cxn modelId="{51FD83E8-53A3-43FD-ADFF-BE6D8483C79A}" srcId="{E79F8DC6-160B-4BD3-8202-A3583A7C4E10}" destId="{DB321D42-D6A6-4235-8AD8-873E478D93C8}" srcOrd="3" destOrd="0" parTransId="{C5BCE544-5EC5-4F8F-A7DA-19AE50CD9075}" sibTransId="{857A2AB7-1EAF-4798-90C6-3AE245AB2F9A}"/>
    <dgm:cxn modelId="{DEB3B019-6BF9-4A1C-AD93-9885EEAF8BBF}" type="presOf" srcId="{DB321D42-D6A6-4235-8AD8-873E478D93C8}" destId="{EF5B6C21-7D4A-468A-AA11-10D45885156D}" srcOrd="0" destOrd="0" presId="urn:microsoft.com/office/officeart/2005/8/layout/cycle2"/>
    <dgm:cxn modelId="{B4C78235-D623-4CF0-AB15-8C1F969F12D4}" srcId="{E79F8DC6-160B-4BD3-8202-A3583A7C4E10}" destId="{67C3EE96-B129-4F11-9687-3D719B947FC9}" srcOrd="4" destOrd="0" parTransId="{BEF93BA8-9544-4AFE-BDDC-F1470B3FE453}" sibTransId="{F47ED6FE-4695-4DB8-8BF1-0EB720DB37C0}"/>
    <dgm:cxn modelId="{F995DE14-02DE-4C83-B0A7-76CAD095F225}" type="presOf" srcId="{21F1EDEB-51BE-47BF-8BE8-9A50507B6624}" destId="{CB9B4BC9-1E15-44D7-9CAE-BA0F9DBC3760}" srcOrd="1" destOrd="0" presId="urn:microsoft.com/office/officeart/2005/8/layout/cycle2"/>
    <dgm:cxn modelId="{A899CE29-FB75-4EEF-9725-B214750EC799}" srcId="{E79F8DC6-160B-4BD3-8202-A3583A7C4E10}" destId="{5D9A606D-4727-423E-956E-5C6AB29FFAE3}" srcOrd="5" destOrd="0" parTransId="{3502916D-1F97-4A62-AC0C-D3FAF0B45538}" sibTransId="{21F1EDEB-51BE-47BF-8BE8-9A50507B6624}"/>
    <dgm:cxn modelId="{BF48A493-6D9F-4EFA-8FEC-85D3C4EE9AEE}" type="presOf" srcId="{857A2AB7-1EAF-4798-90C6-3AE245AB2F9A}" destId="{52126D2D-CF6B-4424-9443-4B95CE9474E0}" srcOrd="0" destOrd="0" presId="urn:microsoft.com/office/officeart/2005/8/layout/cycle2"/>
    <dgm:cxn modelId="{CF2BC2A1-5280-471B-A931-8DB5732FEFD3}" type="presOf" srcId="{1B7BFCEA-F667-407F-872A-1310A1A36061}" destId="{377E54D9-9589-4994-A654-11E5F80AF386}" srcOrd="1" destOrd="0" presId="urn:microsoft.com/office/officeart/2005/8/layout/cycle2"/>
    <dgm:cxn modelId="{4E2F7397-6A42-4545-B261-6EE85EE4BE51}" type="presOf" srcId="{857A2AB7-1EAF-4798-90C6-3AE245AB2F9A}" destId="{59BCC971-1F98-41B4-AC22-6EF11ACCC71A}" srcOrd="1" destOrd="0" presId="urn:microsoft.com/office/officeart/2005/8/layout/cycle2"/>
    <dgm:cxn modelId="{CC8E9CB8-EB84-4CAD-B1B3-95F3AB7F33FB}" type="presOf" srcId="{5D9A606D-4727-423E-956E-5C6AB29FFAE3}" destId="{A4C63CFA-0674-4841-AF2A-6AA65087B096}" srcOrd="0" destOrd="0" presId="urn:microsoft.com/office/officeart/2005/8/layout/cycle2"/>
    <dgm:cxn modelId="{39A7BE93-B1FD-466E-B75B-C34285777C84}" type="presOf" srcId="{1324BD23-157F-4F46-9074-8DB466A62014}" destId="{B5B1CB67-2409-4495-B5CF-8249C1CECD87}" srcOrd="0" destOrd="0" presId="urn:microsoft.com/office/officeart/2005/8/layout/cycle2"/>
    <dgm:cxn modelId="{52B4A80F-FD0A-464C-84C3-D1BE9F716A74}" type="presOf" srcId="{8B425C8A-C7F4-4F0C-84C0-AA15B62B37CE}" destId="{357CFD00-86EE-43B5-8A48-ABD9506E8728}" srcOrd="0" destOrd="0" presId="urn:microsoft.com/office/officeart/2005/8/layout/cycle2"/>
    <dgm:cxn modelId="{2305223E-C305-47A9-A5BA-678622C2DC84}" type="presOf" srcId="{6A848406-B295-415D-BFAC-28A9A53DD6D9}" destId="{0741736F-C88B-4808-8ED6-44F7EF97FF7D}" srcOrd="0" destOrd="0" presId="urn:microsoft.com/office/officeart/2005/8/layout/cycle2"/>
    <dgm:cxn modelId="{9FE43963-7082-4EBF-A04C-22684BC1EDB6}" srcId="{E79F8DC6-160B-4BD3-8202-A3583A7C4E10}" destId="{20EF31EF-DD23-4750-ACE4-7F03BD2A241F}" srcOrd="1" destOrd="0" parTransId="{D62ED685-DAE2-4F37-BB87-A9FE6B667BDC}" sibTransId="{8B425C8A-C7F4-4F0C-84C0-AA15B62B37CE}"/>
    <dgm:cxn modelId="{88B9F612-77CE-4E69-910C-326FC19C22FA}" type="presOf" srcId="{67C3EE96-B129-4F11-9687-3D719B947FC9}" destId="{9D6F9FB8-A909-4564-B3DF-C37912379286}" srcOrd="0" destOrd="0" presId="urn:microsoft.com/office/officeart/2005/8/layout/cycle2"/>
    <dgm:cxn modelId="{CD681C03-8063-47A2-9F50-823D5445B64E}" type="presOf" srcId="{20EF31EF-DD23-4750-ACE4-7F03BD2A241F}" destId="{4125048E-686D-4BDD-B8EB-0D1D61DF3F82}" srcOrd="0" destOrd="0" presId="urn:microsoft.com/office/officeart/2005/8/layout/cycle2"/>
    <dgm:cxn modelId="{674C6835-C627-4F38-B3E2-BD8FFFFBC4F5}" type="presOf" srcId="{1324BD23-157F-4F46-9074-8DB466A62014}" destId="{632E5CD1-020F-450D-A4AB-522E17CCC112}" srcOrd="1" destOrd="0" presId="urn:microsoft.com/office/officeart/2005/8/layout/cycle2"/>
    <dgm:cxn modelId="{757959AD-0B81-4E01-BD96-994229E0BFE3}" srcId="{E79F8DC6-160B-4BD3-8202-A3583A7C4E10}" destId="{3122AAB5-6DF7-45CA-9F7F-8ED8D4F3FAE1}" srcOrd="0" destOrd="0" parTransId="{CD82CBFB-5C5C-44DC-B0B3-96745A9873B5}" sibTransId="{1B7BFCEA-F667-407F-872A-1310A1A36061}"/>
    <dgm:cxn modelId="{005D4339-4E17-4469-BBAC-19930E84C8EC}" srcId="{E79F8DC6-160B-4BD3-8202-A3583A7C4E10}" destId="{6A848406-B295-415D-BFAC-28A9A53DD6D9}" srcOrd="2" destOrd="0" parTransId="{21076AB2-6C14-4E09-9E01-FEEA480DC15F}" sibTransId="{1324BD23-157F-4F46-9074-8DB466A62014}"/>
    <dgm:cxn modelId="{07140F05-E547-43E9-ABD6-4A4FAF4EA346}" type="presOf" srcId="{F47ED6FE-4695-4DB8-8BF1-0EB720DB37C0}" destId="{4748C02A-FD27-4962-B56F-CE79C9A0CFC3}" srcOrd="1" destOrd="0" presId="urn:microsoft.com/office/officeart/2005/8/layout/cycle2"/>
    <dgm:cxn modelId="{9BC3E872-1CF7-4F88-B323-F822A67171F9}" type="presOf" srcId="{8B425C8A-C7F4-4F0C-84C0-AA15B62B37CE}" destId="{6F846F73-1101-4737-8BEA-BE6C5DBD1047}" srcOrd="1" destOrd="0" presId="urn:microsoft.com/office/officeart/2005/8/layout/cycle2"/>
    <dgm:cxn modelId="{CFDFDEAE-137F-42F7-A184-5796B3B1F14E}" type="presOf" srcId="{E79F8DC6-160B-4BD3-8202-A3583A7C4E10}" destId="{86DC74DA-A93E-4998-B00D-DC15431EBD27}" srcOrd="0" destOrd="0" presId="urn:microsoft.com/office/officeart/2005/8/layout/cycle2"/>
    <dgm:cxn modelId="{9849294A-F68C-41B2-A9ED-92CA01C8546C}" type="presParOf" srcId="{86DC74DA-A93E-4998-B00D-DC15431EBD27}" destId="{17174BF0-9A53-4831-8C90-6AF4610BAF01}" srcOrd="0" destOrd="0" presId="urn:microsoft.com/office/officeart/2005/8/layout/cycle2"/>
    <dgm:cxn modelId="{6A04BBCF-7E67-4B4B-A2CE-0E0FB714BD95}" type="presParOf" srcId="{86DC74DA-A93E-4998-B00D-DC15431EBD27}" destId="{8951D3B1-E8A6-41B0-BE0B-6301ED7B48B0}" srcOrd="1" destOrd="0" presId="urn:microsoft.com/office/officeart/2005/8/layout/cycle2"/>
    <dgm:cxn modelId="{300A8DCA-398D-4859-B46B-64D9ECD5A89C}" type="presParOf" srcId="{8951D3B1-E8A6-41B0-BE0B-6301ED7B48B0}" destId="{377E54D9-9589-4994-A654-11E5F80AF386}" srcOrd="0" destOrd="0" presId="urn:microsoft.com/office/officeart/2005/8/layout/cycle2"/>
    <dgm:cxn modelId="{C4D121C5-2F31-4A5B-BF77-B6FC5C3DC661}" type="presParOf" srcId="{86DC74DA-A93E-4998-B00D-DC15431EBD27}" destId="{4125048E-686D-4BDD-B8EB-0D1D61DF3F82}" srcOrd="2" destOrd="0" presId="urn:microsoft.com/office/officeart/2005/8/layout/cycle2"/>
    <dgm:cxn modelId="{9592ACD8-4198-42B9-BCE9-68C030D9E5C9}" type="presParOf" srcId="{86DC74DA-A93E-4998-B00D-DC15431EBD27}" destId="{357CFD00-86EE-43B5-8A48-ABD9506E8728}" srcOrd="3" destOrd="0" presId="urn:microsoft.com/office/officeart/2005/8/layout/cycle2"/>
    <dgm:cxn modelId="{D4F73FD1-ECBE-4477-93A7-C46E0EC1E9FF}" type="presParOf" srcId="{357CFD00-86EE-43B5-8A48-ABD9506E8728}" destId="{6F846F73-1101-4737-8BEA-BE6C5DBD1047}" srcOrd="0" destOrd="0" presId="urn:microsoft.com/office/officeart/2005/8/layout/cycle2"/>
    <dgm:cxn modelId="{92C14D25-0A34-4164-8417-43E40F90F574}" type="presParOf" srcId="{86DC74DA-A93E-4998-B00D-DC15431EBD27}" destId="{0741736F-C88B-4808-8ED6-44F7EF97FF7D}" srcOrd="4" destOrd="0" presId="urn:microsoft.com/office/officeart/2005/8/layout/cycle2"/>
    <dgm:cxn modelId="{40A5F368-BC42-4EA6-9C2C-212EF3535B79}" type="presParOf" srcId="{86DC74DA-A93E-4998-B00D-DC15431EBD27}" destId="{B5B1CB67-2409-4495-B5CF-8249C1CECD87}" srcOrd="5" destOrd="0" presId="urn:microsoft.com/office/officeart/2005/8/layout/cycle2"/>
    <dgm:cxn modelId="{A2193289-7900-49DD-9158-21236B665B9D}" type="presParOf" srcId="{B5B1CB67-2409-4495-B5CF-8249C1CECD87}" destId="{632E5CD1-020F-450D-A4AB-522E17CCC112}" srcOrd="0" destOrd="0" presId="urn:microsoft.com/office/officeart/2005/8/layout/cycle2"/>
    <dgm:cxn modelId="{6A65BEE1-C94E-4D97-9CC1-794D0600742D}" type="presParOf" srcId="{86DC74DA-A93E-4998-B00D-DC15431EBD27}" destId="{EF5B6C21-7D4A-468A-AA11-10D45885156D}" srcOrd="6" destOrd="0" presId="urn:microsoft.com/office/officeart/2005/8/layout/cycle2"/>
    <dgm:cxn modelId="{72E79758-C256-4398-A4C2-F88CB32F1079}" type="presParOf" srcId="{86DC74DA-A93E-4998-B00D-DC15431EBD27}" destId="{52126D2D-CF6B-4424-9443-4B95CE9474E0}" srcOrd="7" destOrd="0" presId="urn:microsoft.com/office/officeart/2005/8/layout/cycle2"/>
    <dgm:cxn modelId="{F0534163-675A-415D-99E8-8BBFF9BB6CB1}" type="presParOf" srcId="{52126D2D-CF6B-4424-9443-4B95CE9474E0}" destId="{59BCC971-1F98-41B4-AC22-6EF11ACCC71A}" srcOrd="0" destOrd="0" presId="urn:microsoft.com/office/officeart/2005/8/layout/cycle2"/>
    <dgm:cxn modelId="{B028EFB5-3D44-49EF-83C5-7CCE69DA67A6}" type="presParOf" srcId="{86DC74DA-A93E-4998-B00D-DC15431EBD27}" destId="{9D6F9FB8-A909-4564-B3DF-C37912379286}" srcOrd="8" destOrd="0" presId="urn:microsoft.com/office/officeart/2005/8/layout/cycle2"/>
    <dgm:cxn modelId="{47144CFE-4D88-4C26-8AF9-C25213D729AF}" type="presParOf" srcId="{86DC74DA-A93E-4998-B00D-DC15431EBD27}" destId="{BE9D1DA4-FCDD-4F42-B877-48B00B318C6F}" srcOrd="9" destOrd="0" presId="urn:microsoft.com/office/officeart/2005/8/layout/cycle2"/>
    <dgm:cxn modelId="{55805F46-FF16-475E-9FA8-897228E9A082}" type="presParOf" srcId="{BE9D1DA4-FCDD-4F42-B877-48B00B318C6F}" destId="{4748C02A-FD27-4962-B56F-CE79C9A0CFC3}" srcOrd="0" destOrd="0" presId="urn:microsoft.com/office/officeart/2005/8/layout/cycle2"/>
    <dgm:cxn modelId="{1687B633-269D-4449-B064-012DC7933F61}" type="presParOf" srcId="{86DC74DA-A93E-4998-B00D-DC15431EBD27}" destId="{A4C63CFA-0674-4841-AF2A-6AA65087B096}" srcOrd="10" destOrd="0" presId="urn:microsoft.com/office/officeart/2005/8/layout/cycle2"/>
    <dgm:cxn modelId="{8EB4F37D-6761-4195-A353-CFC4D4BD533B}" type="presParOf" srcId="{86DC74DA-A93E-4998-B00D-DC15431EBD27}" destId="{FD351192-C29E-48B3-BE96-6015D67B4EA8}" srcOrd="11" destOrd="0" presId="urn:microsoft.com/office/officeart/2005/8/layout/cycle2"/>
    <dgm:cxn modelId="{0EE43E70-5716-49D7-AAE1-F00DF6F2345D}" type="presParOf" srcId="{FD351192-C29E-48B3-BE96-6015D67B4EA8}" destId="{CB9B4BC9-1E15-44D7-9CAE-BA0F9DBC376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3C065-1BED-4D90-A117-FF718130DD9A}">
      <dsp:nvSpPr>
        <dsp:cNvPr id="0" name=""/>
        <dsp:cNvSpPr/>
      </dsp:nvSpPr>
      <dsp:spPr>
        <a:xfrm>
          <a:off x="2996994" y="59"/>
          <a:ext cx="4484527" cy="16380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Productores de Ecuador buscaban suplir sus propias necesidades de alimentación  sin producir excedentes para comercializarlos.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Uno de los productos con potencial de producción y comercialización es la quinua.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96994" y="204817"/>
        <a:ext cx="3870253" cy="1228549"/>
      </dsp:txXfrm>
    </dsp:sp>
    <dsp:sp modelId="{BC3C6579-269C-422B-BE49-2DA8F5515144}">
      <dsp:nvSpPr>
        <dsp:cNvPr id="0" name=""/>
        <dsp:cNvSpPr/>
      </dsp:nvSpPr>
      <dsp:spPr>
        <a:xfrm>
          <a:off x="7309" y="161746"/>
          <a:ext cx="2989685" cy="13146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Introducción</a:t>
          </a:r>
          <a:endParaRPr lang="es-EC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487" y="225924"/>
        <a:ext cx="2861329" cy="1186334"/>
      </dsp:txXfrm>
    </dsp:sp>
    <dsp:sp modelId="{D610D291-3BFC-44EC-9077-215F23FE7C52}">
      <dsp:nvSpPr>
        <dsp:cNvPr id="0" name=""/>
        <dsp:cNvSpPr/>
      </dsp:nvSpPr>
      <dsp:spPr>
        <a:xfrm>
          <a:off x="2995532" y="1769593"/>
          <a:ext cx="4493299" cy="13146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2898357"/>
            <a:satOff val="-3380"/>
            <a:lumOff val="-56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2898357"/>
              <a:satOff val="-3380"/>
              <a:lumOff val="-5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Los procesos de producción, industrialización, almacenamiento y comercialización  de quinua en Ecuador no han sido desarrollados de forma óptima.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95532" y="1933929"/>
        <a:ext cx="4000290" cy="986018"/>
      </dsp:txXfrm>
    </dsp:sp>
    <dsp:sp modelId="{10F93D73-D9E2-4DD5-82E1-F49FE54748DC}">
      <dsp:nvSpPr>
        <dsp:cNvPr id="0" name=""/>
        <dsp:cNvSpPr/>
      </dsp:nvSpPr>
      <dsp:spPr>
        <a:xfrm>
          <a:off x="0" y="1769593"/>
          <a:ext cx="2995532" cy="13146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3022401"/>
                <a:satOff val="1745"/>
                <a:lumOff val="-3202"/>
                <a:alphaOff val="0"/>
                <a:tint val="30000"/>
                <a:satMod val="300000"/>
              </a:schemeClr>
              <a:schemeClr val="accent2">
                <a:hueOff val="-3022401"/>
                <a:satOff val="1745"/>
                <a:lumOff val="-3202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Planteamiento del Problema</a:t>
          </a:r>
          <a:endParaRPr lang="es-EC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178" y="1833771"/>
        <a:ext cx="2867176" cy="1186334"/>
      </dsp:txXfrm>
    </dsp:sp>
    <dsp:sp modelId="{81B6D57E-1938-424D-92F7-6B10D64A6468}">
      <dsp:nvSpPr>
        <dsp:cNvPr id="0" name=""/>
        <dsp:cNvSpPr/>
      </dsp:nvSpPr>
      <dsp:spPr>
        <a:xfrm>
          <a:off x="2995532" y="3215753"/>
          <a:ext cx="4493299" cy="13146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5796714"/>
            <a:satOff val="-6761"/>
            <a:lumOff val="-1127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5796714"/>
              <a:satOff val="-6761"/>
              <a:lumOff val="-11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La capacidad productiva de quinua es muy alta para los centros de acopio y procesamiento con los que cuenta Ecuador, específicamente Imbabura la cual carece de empresas que brinden servicios logísticos para comercializarla.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95532" y="3380089"/>
        <a:ext cx="4000290" cy="986018"/>
      </dsp:txXfrm>
    </dsp:sp>
    <dsp:sp modelId="{18DDFAAC-D4BE-44D8-9A56-B3782BD2566F}">
      <dsp:nvSpPr>
        <dsp:cNvPr id="0" name=""/>
        <dsp:cNvSpPr/>
      </dsp:nvSpPr>
      <dsp:spPr>
        <a:xfrm>
          <a:off x="0" y="3215753"/>
          <a:ext cx="2995532" cy="13146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6044802"/>
                <a:satOff val="3491"/>
                <a:lumOff val="-6405"/>
                <a:alphaOff val="0"/>
                <a:tint val="30000"/>
                <a:satMod val="300000"/>
              </a:schemeClr>
              <a:schemeClr val="accent2">
                <a:hueOff val="-6044802"/>
                <a:satOff val="3491"/>
                <a:lumOff val="-6405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Formulación del Problema</a:t>
          </a:r>
          <a:endParaRPr lang="es-EC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178" y="3279931"/>
        <a:ext cx="2867176" cy="1186334"/>
      </dsp:txXfrm>
    </dsp:sp>
    <dsp:sp modelId="{10E082BD-3B25-46D2-A75B-9CD45277CDAF}">
      <dsp:nvSpPr>
        <dsp:cNvPr id="0" name=""/>
        <dsp:cNvSpPr/>
      </dsp:nvSpPr>
      <dsp:spPr>
        <a:xfrm>
          <a:off x="2995532" y="4661913"/>
          <a:ext cx="4493299" cy="13146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8695070"/>
            <a:satOff val="-10141"/>
            <a:lumOff val="-1691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8695070"/>
              <a:satOff val="-10141"/>
              <a:lumOff val="-16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Contar con un operador logístico especializado con planta procesadora de quinua en Imbabura, hace un Ecuador más competitivo frente a los demás países.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95532" y="4826249"/>
        <a:ext cx="4000290" cy="986018"/>
      </dsp:txXfrm>
    </dsp:sp>
    <dsp:sp modelId="{21CE5FB3-4A1C-4E92-AD2D-A1038C842598}">
      <dsp:nvSpPr>
        <dsp:cNvPr id="0" name=""/>
        <dsp:cNvSpPr/>
      </dsp:nvSpPr>
      <dsp:spPr>
        <a:xfrm>
          <a:off x="0" y="4661913"/>
          <a:ext cx="2995532" cy="131469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9067202"/>
                <a:satOff val="5236"/>
                <a:lumOff val="-9607"/>
                <a:alphaOff val="0"/>
                <a:tint val="30000"/>
                <a:satMod val="300000"/>
              </a:schemeClr>
              <a:schemeClr val="accent2">
                <a:hueOff val="-9067202"/>
                <a:satOff val="5236"/>
                <a:lumOff val="-9607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>
              <a:latin typeface="Arial" panose="020B0604020202020204" pitchFamily="34" charset="0"/>
              <a:cs typeface="Arial" panose="020B0604020202020204" pitchFamily="34" charset="0"/>
            </a:rPr>
            <a:t>Justificación</a:t>
          </a:r>
          <a:endParaRPr lang="es-EC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178" y="4726091"/>
        <a:ext cx="2867176" cy="1186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4D804-1FFD-479C-9675-01A4318D6013}">
      <dsp:nvSpPr>
        <dsp:cNvPr id="0" name=""/>
        <dsp:cNvSpPr/>
      </dsp:nvSpPr>
      <dsp:spPr>
        <a:xfrm rot="5400000">
          <a:off x="-139846" y="143038"/>
          <a:ext cx="932310" cy="652617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1°</a:t>
          </a:r>
          <a:endParaRPr lang="es-EC" sz="1900" kern="1200" dirty="0"/>
        </a:p>
      </dsp:txBody>
      <dsp:txXfrm rot="-5400000">
        <a:off x="1" y="329501"/>
        <a:ext cx="652617" cy="279693"/>
      </dsp:txXfrm>
    </dsp:sp>
    <dsp:sp modelId="{C92EB6CF-AE2D-483B-8317-3733EC609510}">
      <dsp:nvSpPr>
        <dsp:cNvPr id="0" name=""/>
        <dsp:cNvSpPr/>
      </dsp:nvSpPr>
      <dsp:spPr>
        <a:xfrm rot="5400000">
          <a:off x="3546859" y="-2891050"/>
          <a:ext cx="606001" cy="63944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Analizar los antecedentes del cultivo y producción de quinua en  Ecuador así como también el marco legal de apoyo a la viabilidad del proyecto.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2617" y="32775"/>
        <a:ext cx="6364903" cy="546835"/>
      </dsp:txXfrm>
    </dsp:sp>
    <dsp:sp modelId="{7640672B-9CC8-482D-9DB7-2051BD44CE6E}">
      <dsp:nvSpPr>
        <dsp:cNvPr id="0" name=""/>
        <dsp:cNvSpPr/>
      </dsp:nvSpPr>
      <dsp:spPr>
        <a:xfrm rot="5400000">
          <a:off x="-139846" y="956192"/>
          <a:ext cx="932310" cy="652617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3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2°</a:t>
          </a:r>
          <a:endParaRPr lang="es-EC" sz="1900" kern="1200" dirty="0"/>
        </a:p>
      </dsp:txBody>
      <dsp:txXfrm rot="-5400000">
        <a:off x="1" y="1142655"/>
        <a:ext cx="652617" cy="279693"/>
      </dsp:txXfrm>
    </dsp:sp>
    <dsp:sp modelId="{DDF335DA-1D40-4C3F-BA21-5F26A31F1F39}">
      <dsp:nvSpPr>
        <dsp:cNvPr id="0" name=""/>
        <dsp:cNvSpPr/>
      </dsp:nvSpPr>
      <dsp:spPr>
        <a:xfrm rot="5400000">
          <a:off x="3546859" y="-2077896"/>
          <a:ext cx="606001" cy="63944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Desarrollar un análisis de oferta y demanda de quinua desaponificada.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2617" y="845929"/>
        <a:ext cx="6364903" cy="546835"/>
      </dsp:txXfrm>
    </dsp:sp>
    <dsp:sp modelId="{125B5BC6-6212-407A-A986-D9942BC56FA2}">
      <dsp:nvSpPr>
        <dsp:cNvPr id="0" name=""/>
        <dsp:cNvSpPr/>
      </dsp:nvSpPr>
      <dsp:spPr>
        <a:xfrm rot="5400000">
          <a:off x="-139846" y="1769347"/>
          <a:ext cx="932310" cy="652617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4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3°</a:t>
          </a:r>
          <a:endParaRPr lang="es-EC" sz="1900" kern="1200" dirty="0"/>
        </a:p>
      </dsp:txBody>
      <dsp:txXfrm rot="-5400000">
        <a:off x="1" y="1955810"/>
        <a:ext cx="652617" cy="279693"/>
      </dsp:txXfrm>
    </dsp:sp>
    <dsp:sp modelId="{5BDD7449-3D14-4755-A475-48AEAB1A9521}">
      <dsp:nvSpPr>
        <dsp:cNvPr id="0" name=""/>
        <dsp:cNvSpPr/>
      </dsp:nvSpPr>
      <dsp:spPr>
        <a:xfrm rot="5400000">
          <a:off x="3546859" y="-1264741"/>
          <a:ext cx="606001" cy="63944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Establecer la factibilidad de la creación de una planta procesadora de quinua desaponificada en la provincia de Imbabura.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2617" y="1659084"/>
        <a:ext cx="6364903" cy="546835"/>
      </dsp:txXfrm>
    </dsp:sp>
    <dsp:sp modelId="{576F389D-01BA-4657-BF7D-8B7017BB7E40}">
      <dsp:nvSpPr>
        <dsp:cNvPr id="0" name=""/>
        <dsp:cNvSpPr/>
      </dsp:nvSpPr>
      <dsp:spPr>
        <a:xfrm rot="5400000">
          <a:off x="-139846" y="2582501"/>
          <a:ext cx="932310" cy="652617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5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4°</a:t>
          </a:r>
          <a:endParaRPr lang="es-EC" sz="1900" kern="1200" dirty="0"/>
        </a:p>
      </dsp:txBody>
      <dsp:txXfrm rot="-5400000">
        <a:off x="1" y="2768964"/>
        <a:ext cx="652617" cy="279693"/>
      </dsp:txXfrm>
    </dsp:sp>
    <dsp:sp modelId="{8FC9B19C-A494-4D0B-974C-55882E73255E}">
      <dsp:nvSpPr>
        <dsp:cNvPr id="0" name=""/>
        <dsp:cNvSpPr/>
      </dsp:nvSpPr>
      <dsp:spPr>
        <a:xfrm rot="5400000">
          <a:off x="3546859" y="-451587"/>
          <a:ext cx="606001" cy="63944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Plantear parámetros para la creación de un operador logístico dedicado a la exportación de quinua desaponificada en la provincia de Imbabura. 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2617" y="2472238"/>
        <a:ext cx="6364903" cy="546835"/>
      </dsp:txXfrm>
    </dsp:sp>
    <dsp:sp modelId="{D35FF454-BEAC-45D3-9141-A0B5D9F222DC}">
      <dsp:nvSpPr>
        <dsp:cNvPr id="0" name=""/>
        <dsp:cNvSpPr/>
      </dsp:nvSpPr>
      <dsp:spPr>
        <a:xfrm rot="5400000">
          <a:off x="-139846" y="3395656"/>
          <a:ext cx="932310" cy="652617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6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5°</a:t>
          </a:r>
          <a:endParaRPr lang="es-EC" sz="1900" kern="1200" dirty="0"/>
        </a:p>
      </dsp:txBody>
      <dsp:txXfrm rot="-5400000">
        <a:off x="1" y="3582119"/>
        <a:ext cx="652617" cy="279693"/>
      </dsp:txXfrm>
    </dsp:sp>
    <dsp:sp modelId="{8E5A5015-A559-495B-8B2E-BCB2AAC034EB}">
      <dsp:nvSpPr>
        <dsp:cNvPr id="0" name=""/>
        <dsp:cNvSpPr/>
      </dsp:nvSpPr>
      <dsp:spPr>
        <a:xfrm rot="5400000">
          <a:off x="3546859" y="361567"/>
          <a:ext cx="606001" cy="63944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Realizar la evaluación financiera del proyecto.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2617" y="3285393"/>
        <a:ext cx="6364903" cy="5468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0077E-3DF6-486B-BD16-73591EC24D50}">
      <dsp:nvSpPr>
        <dsp:cNvPr id="0" name=""/>
        <dsp:cNvSpPr/>
      </dsp:nvSpPr>
      <dsp:spPr>
        <a:xfrm>
          <a:off x="0" y="0"/>
          <a:ext cx="3473260" cy="51845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ORIGEN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*Región Andina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*Hoya lago Titicaca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*Más consumido por Incas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*Cultivada antes de la llegada de los españoles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*Perú, Bolivia, partes de Ecuador, Chile, Argentina y Colombia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073830"/>
        <a:ext cx="3473260" cy="2073830"/>
      </dsp:txXfrm>
    </dsp:sp>
    <dsp:sp modelId="{C9511D2A-FEFC-4CF2-87BB-5B98947933C5}">
      <dsp:nvSpPr>
        <dsp:cNvPr id="0" name=""/>
        <dsp:cNvSpPr/>
      </dsp:nvSpPr>
      <dsp:spPr>
        <a:xfrm>
          <a:off x="1311870" y="194106"/>
          <a:ext cx="1112619" cy="120949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81B301-F9DD-44D1-ABAC-BD16023BCC42}">
      <dsp:nvSpPr>
        <dsp:cNvPr id="0" name=""/>
        <dsp:cNvSpPr/>
      </dsp:nvSpPr>
      <dsp:spPr>
        <a:xfrm>
          <a:off x="3580490" y="0"/>
          <a:ext cx="3473260" cy="51845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3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u="sng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u="sng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GENERALIDADES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*Semilla de la planta del mismo nombre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*Quinoidaceas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*Alto valor nutritivo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*C</a:t>
          </a: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ontiene: grasas insaturadas, </a:t>
          </a:r>
          <a:r>
            <a:rPr lang="es-EC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ácidos omega 6 y 3,</a:t>
          </a: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potasio, </a:t>
          </a:r>
          <a:r>
            <a:rPr lang="es-EC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magnesio</a:t>
          </a:r>
          <a:r>
            <a:rPr lang="es-EC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, calcio, fósforo</a:t>
          </a:r>
          <a:r>
            <a:rPr lang="es-EC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C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hierro y zinc,</a:t>
          </a:r>
          <a:r>
            <a:rPr lang="es-EC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vitaminas B</a:t>
          </a:r>
          <a:r>
            <a:rPr lang="es-EC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y</a:t>
          </a:r>
          <a:r>
            <a:rPr lang="es-EC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E,</a:t>
          </a: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proteínas y un conjunto de aminoácidos fundamentales para el desarrollo de las células cerebrales </a:t>
          </a:r>
          <a:endParaRPr lang="es-EC" sz="1600" b="0" u="none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b="0" u="none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b="1" u="sng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b="1" u="sng" kern="1200" dirty="0">
            <a:solidFill>
              <a:schemeClr val="tx1"/>
            </a:solidFill>
          </a:endParaRPr>
        </a:p>
      </dsp:txBody>
      <dsp:txXfrm>
        <a:off x="3580490" y="2073830"/>
        <a:ext cx="3473260" cy="2073830"/>
      </dsp:txXfrm>
    </dsp:sp>
    <dsp:sp modelId="{77AFF5A7-C76E-4CD3-853F-52F7F0BB5E25}">
      <dsp:nvSpPr>
        <dsp:cNvPr id="0" name=""/>
        <dsp:cNvSpPr/>
      </dsp:nvSpPr>
      <dsp:spPr>
        <a:xfrm>
          <a:off x="4714620" y="116113"/>
          <a:ext cx="1187565" cy="120950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FFE547-2105-47FA-BF3F-1751715C08BF}">
      <dsp:nvSpPr>
        <dsp:cNvPr id="0" name=""/>
        <dsp:cNvSpPr/>
      </dsp:nvSpPr>
      <dsp:spPr>
        <a:xfrm>
          <a:off x="309473" y="4366750"/>
          <a:ext cx="6492241" cy="777686"/>
        </a:xfrm>
        <a:prstGeom prst="leftRightArrow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tint val="4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2">
                <a:tint val="4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2B73D-2305-458E-A858-5A1C19E821C5}">
      <dsp:nvSpPr>
        <dsp:cNvPr id="0" name=""/>
        <dsp:cNvSpPr/>
      </dsp:nvSpPr>
      <dsp:spPr>
        <a:xfrm>
          <a:off x="1560462" y="696366"/>
          <a:ext cx="4655938" cy="4655938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-5580973"/>
                <a:satOff val="-30571"/>
                <a:lumOff val="9412"/>
                <a:alphaOff val="0"/>
                <a:tint val="30000"/>
                <a:satMod val="300000"/>
              </a:schemeClr>
              <a:schemeClr val="accent3">
                <a:hueOff val="-5580973"/>
                <a:satOff val="-30571"/>
                <a:lumOff val="9412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CF3D8E-6245-494F-93A4-67C447A63945}">
      <dsp:nvSpPr>
        <dsp:cNvPr id="0" name=""/>
        <dsp:cNvSpPr/>
      </dsp:nvSpPr>
      <dsp:spPr>
        <a:xfrm>
          <a:off x="1560462" y="696366"/>
          <a:ext cx="4655938" cy="4655938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-3720649"/>
                <a:satOff val="-20381"/>
                <a:lumOff val="6275"/>
                <a:alphaOff val="0"/>
                <a:tint val="30000"/>
                <a:satMod val="300000"/>
              </a:schemeClr>
              <a:schemeClr val="accent3">
                <a:hueOff val="-3720649"/>
                <a:satOff val="-20381"/>
                <a:lumOff val="6275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E5B937-49D0-4430-A39E-A966D0F0CD8A}">
      <dsp:nvSpPr>
        <dsp:cNvPr id="0" name=""/>
        <dsp:cNvSpPr/>
      </dsp:nvSpPr>
      <dsp:spPr>
        <a:xfrm>
          <a:off x="1560462" y="696366"/>
          <a:ext cx="4655938" cy="4655938"/>
        </a:xfrm>
        <a:prstGeom prst="blockArc">
          <a:avLst>
            <a:gd name="adj1" fmla="val 0"/>
            <a:gd name="adj2" fmla="val 5400000"/>
            <a:gd name="adj3" fmla="val 4637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-1860324"/>
                <a:satOff val="-10190"/>
                <a:lumOff val="3137"/>
                <a:alphaOff val="0"/>
                <a:tint val="30000"/>
                <a:satMod val="300000"/>
              </a:schemeClr>
              <a:schemeClr val="accent3">
                <a:hueOff val="-1860324"/>
                <a:satOff val="-10190"/>
                <a:lumOff val="3137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8A2133-987D-44F7-AB0A-EBFD67598CF4}">
      <dsp:nvSpPr>
        <dsp:cNvPr id="0" name=""/>
        <dsp:cNvSpPr/>
      </dsp:nvSpPr>
      <dsp:spPr>
        <a:xfrm>
          <a:off x="1560462" y="696366"/>
          <a:ext cx="4655938" cy="4655938"/>
        </a:xfrm>
        <a:prstGeom prst="blockArc">
          <a:avLst>
            <a:gd name="adj1" fmla="val 16200000"/>
            <a:gd name="adj2" fmla="val 0"/>
            <a:gd name="adj3" fmla="val 4637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3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A185D4-F3B6-4981-99DE-983016815574}">
      <dsp:nvSpPr>
        <dsp:cNvPr id="0" name=""/>
        <dsp:cNvSpPr/>
      </dsp:nvSpPr>
      <dsp:spPr>
        <a:xfrm>
          <a:off x="2817594" y="1953498"/>
          <a:ext cx="2141675" cy="214167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Marco Legal</a:t>
          </a:r>
          <a:endParaRPr lang="es-EC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1235" y="2267139"/>
        <a:ext cx="1514393" cy="1514393"/>
      </dsp:txXfrm>
    </dsp:sp>
    <dsp:sp modelId="{18FFB6DD-9240-4ABC-A6D4-75D642532FCB}">
      <dsp:nvSpPr>
        <dsp:cNvPr id="0" name=""/>
        <dsp:cNvSpPr/>
      </dsp:nvSpPr>
      <dsp:spPr>
        <a:xfrm>
          <a:off x="3138845" y="750"/>
          <a:ext cx="1499172" cy="149917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3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PNBV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Objetivo 10.4.a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58394" y="220299"/>
        <a:ext cx="1060074" cy="1060074"/>
      </dsp:txXfrm>
    </dsp:sp>
    <dsp:sp modelId="{3F281A38-84C9-4C1E-AC42-621A4EA1E1E6}">
      <dsp:nvSpPr>
        <dsp:cNvPr id="0" name=""/>
        <dsp:cNvSpPr/>
      </dsp:nvSpPr>
      <dsp:spPr>
        <a:xfrm>
          <a:off x="5412844" y="2274749"/>
          <a:ext cx="1499172" cy="149917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860324"/>
                <a:satOff val="-10190"/>
                <a:lumOff val="3137"/>
                <a:alphaOff val="0"/>
                <a:tint val="30000"/>
                <a:satMod val="300000"/>
              </a:schemeClr>
              <a:schemeClr val="accent3">
                <a:hueOff val="-1860324"/>
                <a:satOff val="-10190"/>
                <a:lumOff val="3137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LEPS</a:t>
          </a:r>
          <a:endParaRPr lang="es-EC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32393" y="2494298"/>
        <a:ext cx="1060074" cy="1060074"/>
      </dsp:txXfrm>
    </dsp:sp>
    <dsp:sp modelId="{50845032-5C76-47D4-803D-C9F728780343}">
      <dsp:nvSpPr>
        <dsp:cNvPr id="0" name=""/>
        <dsp:cNvSpPr/>
      </dsp:nvSpPr>
      <dsp:spPr>
        <a:xfrm>
          <a:off x="3138845" y="4548748"/>
          <a:ext cx="1499172" cy="149917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3720649"/>
                <a:satOff val="-20381"/>
                <a:lumOff val="6275"/>
                <a:alphaOff val="0"/>
                <a:tint val="30000"/>
                <a:satMod val="300000"/>
              </a:schemeClr>
              <a:schemeClr val="accent3">
                <a:hueOff val="-3720649"/>
                <a:satOff val="-20381"/>
                <a:lumOff val="6275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COPCI</a:t>
          </a:r>
          <a:endParaRPr lang="es-EC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58394" y="4768297"/>
        <a:ext cx="1060074" cy="1060074"/>
      </dsp:txXfrm>
    </dsp:sp>
    <dsp:sp modelId="{5DAA3EF5-7EFA-4E19-B52D-C44314D084E0}">
      <dsp:nvSpPr>
        <dsp:cNvPr id="0" name=""/>
        <dsp:cNvSpPr/>
      </dsp:nvSpPr>
      <dsp:spPr>
        <a:xfrm>
          <a:off x="864846" y="2274749"/>
          <a:ext cx="1499172" cy="149917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5580973"/>
                <a:satOff val="-30571"/>
                <a:lumOff val="9412"/>
                <a:alphaOff val="0"/>
                <a:tint val="30000"/>
                <a:satMod val="300000"/>
              </a:schemeClr>
              <a:schemeClr val="accent3">
                <a:hueOff val="-5580973"/>
                <a:satOff val="-30571"/>
                <a:lumOff val="9412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LORSA</a:t>
          </a:r>
          <a:endParaRPr lang="es-EC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4395" y="2494298"/>
        <a:ext cx="1060074" cy="10600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74242-786D-46AC-A150-A580245FBC82}">
      <dsp:nvSpPr>
        <dsp:cNvPr id="0" name=""/>
        <dsp:cNvSpPr/>
      </dsp:nvSpPr>
      <dsp:spPr>
        <a:xfrm>
          <a:off x="1891274" y="19972"/>
          <a:ext cx="5525549" cy="23932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Vigilancia constante a los sembríos.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Asistencia técnica para siembra y cosecha.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Creación de un operador logístico que se encargue de la comercialización del producto en el Reino Unido.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just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Cursos y seminarios orientados al talento humano.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1274" y="319133"/>
        <a:ext cx="4628067" cy="1794963"/>
      </dsp:txXfrm>
    </dsp:sp>
    <dsp:sp modelId="{E5E746BA-C866-4A26-B53F-D0490E3C2EE0}">
      <dsp:nvSpPr>
        <dsp:cNvPr id="0" name=""/>
        <dsp:cNvSpPr/>
      </dsp:nvSpPr>
      <dsp:spPr>
        <a:xfrm>
          <a:off x="1269" y="1381"/>
          <a:ext cx="1888735" cy="2431225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4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smtClean="0">
              <a:latin typeface="Arial" panose="020B0604020202020204" pitchFamily="34" charset="0"/>
              <a:cs typeface="Arial" panose="020B0604020202020204" pitchFamily="34" charset="0"/>
            </a:rPr>
            <a:t>ESTRATEGIA CORPORATIVA</a:t>
          </a:r>
          <a:endParaRPr lang="es-EC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469" y="93581"/>
        <a:ext cx="1704335" cy="2246825"/>
      </dsp:txXfrm>
    </dsp:sp>
    <dsp:sp modelId="{F6D75AD5-6721-44C8-B91C-19926F8EA8B6}">
      <dsp:nvSpPr>
        <dsp:cNvPr id="0" name=""/>
        <dsp:cNvSpPr/>
      </dsp:nvSpPr>
      <dsp:spPr>
        <a:xfrm>
          <a:off x="2176664" y="2808328"/>
          <a:ext cx="5240159" cy="21976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9193023"/>
            <a:satOff val="-3920"/>
            <a:lumOff val="-393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9193023"/>
              <a:satOff val="-3920"/>
              <a:lumOff val="-3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La calidad de los productos.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Excelente trato a los clientes. 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Equipos e instalaciones de excelencia</a:t>
          </a: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700" kern="1200" dirty="0"/>
        </a:p>
      </dsp:txBody>
      <dsp:txXfrm>
        <a:off x="2176664" y="3083036"/>
        <a:ext cx="4416037" cy="1648245"/>
      </dsp:txXfrm>
    </dsp:sp>
    <dsp:sp modelId="{F393F577-A85A-4A7E-AACE-BD9F64FFC34F}">
      <dsp:nvSpPr>
        <dsp:cNvPr id="0" name=""/>
        <dsp:cNvSpPr/>
      </dsp:nvSpPr>
      <dsp:spPr>
        <a:xfrm>
          <a:off x="0" y="2664313"/>
          <a:ext cx="2170579" cy="240629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9644967"/>
                <a:satOff val="-8667"/>
                <a:lumOff val="-1373"/>
                <a:alphaOff val="0"/>
                <a:tint val="30000"/>
                <a:satMod val="300000"/>
              </a:schemeClr>
              <a:schemeClr val="accent4">
                <a:hueOff val="9644967"/>
                <a:satOff val="-8667"/>
                <a:lumOff val="-1373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smtClean="0">
              <a:latin typeface="Arial" panose="020B0604020202020204" pitchFamily="34" charset="0"/>
              <a:cs typeface="Arial" panose="020B0604020202020204" pitchFamily="34" charset="0"/>
            </a:rPr>
            <a:t>VENTAJA COMPETITIVA</a:t>
          </a:r>
          <a:endParaRPr lang="es-EC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959" y="2770272"/>
        <a:ext cx="1958661" cy="21943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E7E8D-A43F-419F-A9E7-E9F0B7BBF091}">
      <dsp:nvSpPr>
        <dsp:cNvPr id="0" name=""/>
        <dsp:cNvSpPr/>
      </dsp:nvSpPr>
      <dsp:spPr>
        <a:xfrm>
          <a:off x="0" y="50290"/>
          <a:ext cx="2108004" cy="10687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5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s-EC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CLASIFICACIÓN</a:t>
          </a:r>
          <a:endParaRPr lang="es-EC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03" y="81593"/>
        <a:ext cx="2045398" cy="1006171"/>
      </dsp:txXfrm>
    </dsp:sp>
    <dsp:sp modelId="{90D01012-1EFE-43D7-A3F2-1A9A70B4732E}">
      <dsp:nvSpPr>
        <dsp:cNvPr id="0" name=""/>
        <dsp:cNvSpPr/>
      </dsp:nvSpPr>
      <dsp:spPr>
        <a:xfrm rot="17271">
          <a:off x="2184699" y="379361"/>
          <a:ext cx="184770" cy="42292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5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/>
        </a:p>
      </dsp:txBody>
      <dsp:txXfrm>
        <a:off x="2184699" y="463807"/>
        <a:ext cx="129339" cy="253754"/>
      </dsp:txXfrm>
    </dsp:sp>
    <dsp:sp modelId="{201429EE-479D-4C29-86B6-4AC4E0E363FD}">
      <dsp:nvSpPr>
        <dsp:cNvPr id="0" name=""/>
        <dsp:cNvSpPr/>
      </dsp:nvSpPr>
      <dsp:spPr>
        <a:xfrm>
          <a:off x="2456622" y="85631"/>
          <a:ext cx="2192537" cy="10232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3504824"/>
                <a:satOff val="5153"/>
                <a:lumOff val="4412"/>
                <a:alphaOff val="0"/>
                <a:tint val="30000"/>
                <a:satMod val="300000"/>
              </a:schemeClr>
              <a:schemeClr val="accent5">
                <a:hueOff val="-3504824"/>
                <a:satOff val="5153"/>
                <a:lumOff val="4412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s-EC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ESCARIFICADO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(Desaponificación)</a:t>
          </a:r>
          <a:endParaRPr lang="es-EC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86591" y="115600"/>
        <a:ext cx="2132599" cy="963265"/>
      </dsp:txXfrm>
    </dsp:sp>
    <dsp:sp modelId="{931B9554-FC14-4086-984A-C1E447040397}">
      <dsp:nvSpPr>
        <dsp:cNvPr id="0" name=""/>
        <dsp:cNvSpPr/>
      </dsp:nvSpPr>
      <dsp:spPr>
        <a:xfrm rot="21578151">
          <a:off x="4737260" y="377569"/>
          <a:ext cx="212250" cy="42292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4673099"/>
                <a:satOff val="6871"/>
                <a:lumOff val="5882"/>
                <a:alphaOff val="0"/>
                <a:tint val="30000"/>
                <a:satMod val="300000"/>
              </a:schemeClr>
              <a:schemeClr val="accent5">
                <a:hueOff val="-4673099"/>
                <a:satOff val="6871"/>
                <a:lumOff val="5882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/>
        </a:p>
      </dsp:txBody>
      <dsp:txXfrm>
        <a:off x="4737261" y="462356"/>
        <a:ext cx="148575" cy="253754"/>
      </dsp:txXfrm>
    </dsp:sp>
    <dsp:sp modelId="{A6E73978-BDE3-45DE-82EA-D45776DCA1C2}">
      <dsp:nvSpPr>
        <dsp:cNvPr id="0" name=""/>
        <dsp:cNvSpPr/>
      </dsp:nvSpPr>
      <dsp:spPr>
        <a:xfrm>
          <a:off x="5049625" y="70699"/>
          <a:ext cx="1705339" cy="10232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7009648"/>
                <a:satOff val="10306"/>
                <a:lumOff val="8824"/>
                <a:alphaOff val="0"/>
                <a:tint val="30000"/>
                <a:satMod val="300000"/>
              </a:schemeClr>
              <a:schemeClr val="accent5">
                <a:hueOff val="-7009648"/>
                <a:satOff val="10306"/>
                <a:lumOff val="8824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>
              <a:latin typeface="Arial" panose="020B0604020202020204" pitchFamily="34" charset="0"/>
              <a:cs typeface="Arial" panose="020B0604020202020204" pitchFamily="34" charset="0"/>
            </a:rPr>
            <a:t>3. CEPILLADO (Opcional)</a:t>
          </a:r>
        </a:p>
      </dsp:txBody>
      <dsp:txXfrm>
        <a:off x="5079594" y="100668"/>
        <a:ext cx="1645401" cy="963265"/>
      </dsp:txXfrm>
    </dsp:sp>
    <dsp:sp modelId="{7EB330CE-ED75-44BF-871E-BB481A05F257}">
      <dsp:nvSpPr>
        <dsp:cNvPr id="0" name=""/>
        <dsp:cNvSpPr/>
      </dsp:nvSpPr>
      <dsp:spPr>
        <a:xfrm rot="5400000">
          <a:off x="5769651" y="1125203"/>
          <a:ext cx="265286" cy="42292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9346198"/>
                <a:satOff val="13742"/>
                <a:lumOff val="11765"/>
                <a:alphaOff val="0"/>
                <a:tint val="30000"/>
                <a:satMod val="300000"/>
              </a:schemeClr>
              <a:schemeClr val="accent5">
                <a:hueOff val="-9346198"/>
                <a:satOff val="13742"/>
                <a:lumOff val="11765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 rot="-5400000">
        <a:off x="5775417" y="1204022"/>
        <a:ext cx="253754" cy="185700"/>
      </dsp:txXfrm>
    </dsp:sp>
    <dsp:sp modelId="{6FD930CD-4ADA-4D03-BA8B-82D2B35C4BE0}">
      <dsp:nvSpPr>
        <dsp:cNvPr id="0" name=""/>
        <dsp:cNvSpPr/>
      </dsp:nvSpPr>
      <dsp:spPr>
        <a:xfrm>
          <a:off x="5049625" y="1594444"/>
          <a:ext cx="1705339" cy="10232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10514473"/>
                <a:satOff val="15460"/>
                <a:lumOff val="13235"/>
                <a:alphaOff val="0"/>
                <a:tint val="30000"/>
                <a:satMod val="300000"/>
              </a:schemeClr>
              <a:schemeClr val="accent5">
                <a:hueOff val="-10514473"/>
                <a:satOff val="15460"/>
                <a:lumOff val="13235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>
              <a:latin typeface="Arial" panose="020B0604020202020204" pitchFamily="34" charset="0"/>
              <a:cs typeface="Arial" panose="020B0604020202020204" pitchFamily="34" charset="0"/>
            </a:rPr>
            <a:t>4. ENVASADO</a:t>
          </a:r>
        </a:p>
      </dsp:txBody>
      <dsp:txXfrm>
        <a:off x="5079594" y="1624413"/>
        <a:ext cx="1645401" cy="963265"/>
      </dsp:txXfrm>
    </dsp:sp>
    <dsp:sp modelId="{DE9B66E7-E455-428E-B48F-7A735B8A671F}">
      <dsp:nvSpPr>
        <dsp:cNvPr id="0" name=""/>
        <dsp:cNvSpPr/>
      </dsp:nvSpPr>
      <dsp:spPr>
        <a:xfrm rot="10897063">
          <a:off x="4713992" y="1919410"/>
          <a:ext cx="247513" cy="422924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14019296"/>
                <a:satOff val="20613"/>
                <a:lumOff val="17647"/>
                <a:alphaOff val="0"/>
                <a:tint val="30000"/>
                <a:satMod val="300000"/>
              </a:schemeClr>
              <a:schemeClr val="accent5">
                <a:hueOff val="-14019296"/>
                <a:satOff val="20613"/>
                <a:lumOff val="17647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/>
        </a:p>
      </dsp:txBody>
      <dsp:txXfrm rot="10800000">
        <a:off x="4788231" y="2005043"/>
        <a:ext cx="173259" cy="253754"/>
      </dsp:txXfrm>
    </dsp:sp>
    <dsp:sp modelId="{5B7CEEB2-EC90-4FAA-8591-5FF38537D519}">
      <dsp:nvSpPr>
        <dsp:cNvPr id="0" name=""/>
        <dsp:cNvSpPr/>
      </dsp:nvSpPr>
      <dsp:spPr>
        <a:xfrm>
          <a:off x="2602497" y="1529215"/>
          <a:ext cx="1980308" cy="10232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-14019296"/>
                <a:satOff val="20613"/>
                <a:lumOff val="17647"/>
                <a:alphaOff val="0"/>
                <a:tint val="30000"/>
                <a:satMod val="300000"/>
              </a:schemeClr>
              <a:schemeClr val="accent5">
                <a:hueOff val="-14019296"/>
                <a:satOff val="20613"/>
                <a:lumOff val="17647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>
              <a:latin typeface="Arial" panose="020B0604020202020204" pitchFamily="34" charset="0"/>
              <a:cs typeface="Arial" panose="020B0604020202020204" pitchFamily="34" charset="0"/>
            </a:rPr>
            <a:t>5. ALMACENAMIENTO</a:t>
          </a:r>
        </a:p>
      </dsp:txBody>
      <dsp:txXfrm>
        <a:off x="2632466" y="1559184"/>
        <a:ext cx="1920370" cy="9632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F7E0C-3727-414E-B9BB-0FE6FDEBDBA3}">
      <dsp:nvSpPr>
        <dsp:cNvPr id="0" name=""/>
        <dsp:cNvSpPr/>
      </dsp:nvSpPr>
      <dsp:spPr>
        <a:xfrm rot="5400000">
          <a:off x="-116036" y="121005"/>
          <a:ext cx="773576" cy="54150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3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75721"/>
        <a:ext cx="541503" cy="232073"/>
      </dsp:txXfrm>
    </dsp:sp>
    <dsp:sp modelId="{373DE2B8-BAE7-430D-AA8E-A1A01AF1DD75}">
      <dsp:nvSpPr>
        <dsp:cNvPr id="0" name=""/>
        <dsp:cNvSpPr/>
      </dsp:nvSpPr>
      <dsp:spPr>
        <a:xfrm rot="5400000">
          <a:off x="3835763" y="-3289290"/>
          <a:ext cx="502824" cy="70913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Humedad máxima 12%.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41503" y="29516"/>
        <a:ext cx="7066798" cy="453732"/>
      </dsp:txXfrm>
    </dsp:sp>
    <dsp:sp modelId="{5C1B85AB-D735-43A6-A2D5-A01568C6E347}">
      <dsp:nvSpPr>
        <dsp:cNvPr id="0" name=""/>
        <dsp:cNvSpPr/>
      </dsp:nvSpPr>
      <dsp:spPr>
        <a:xfrm rot="5400000">
          <a:off x="-116036" y="821736"/>
          <a:ext cx="773576" cy="54150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797282"/>
                <a:satOff val="-4367"/>
                <a:lumOff val="1345"/>
                <a:alphaOff val="0"/>
                <a:tint val="30000"/>
                <a:satMod val="300000"/>
              </a:schemeClr>
              <a:schemeClr val="accent3">
                <a:hueOff val="-797282"/>
                <a:satOff val="-4367"/>
                <a:lumOff val="1345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hueOff val="-797282"/>
              <a:satOff val="-4367"/>
              <a:lumOff val="1345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976452"/>
        <a:ext cx="541503" cy="232073"/>
      </dsp:txXfrm>
    </dsp:sp>
    <dsp:sp modelId="{C96BD834-1844-49D3-AA00-EE44FFA1C23D}">
      <dsp:nvSpPr>
        <dsp:cNvPr id="0" name=""/>
        <dsp:cNvSpPr/>
      </dsp:nvSpPr>
      <dsp:spPr>
        <a:xfrm rot="5400000">
          <a:off x="3835763" y="-2588559"/>
          <a:ext cx="502824" cy="70913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797282"/>
              <a:satOff val="-4367"/>
              <a:lumOff val="13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Impurezas máximo 1%.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41503" y="730247"/>
        <a:ext cx="7066798" cy="453732"/>
      </dsp:txXfrm>
    </dsp:sp>
    <dsp:sp modelId="{685876AC-63C1-4465-ACF3-A9EB457206EB}">
      <dsp:nvSpPr>
        <dsp:cNvPr id="0" name=""/>
        <dsp:cNvSpPr/>
      </dsp:nvSpPr>
      <dsp:spPr>
        <a:xfrm rot="5400000">
          <a:off x="-116036" y="1522467"/>
          <a:ext cx="773576" cy="54150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594564"/>
                <a:satOff val="-8735"/>
                <a:lumOff val="2689"/>
                <a:alphaOff val="0"/>
                <a:tint val="30000"/>
                <a:satMod val="300000"/>
              </a:schemeClr>
              <a:schemeClr val="accent3">
                <a:hueOff val="-1594564"/>
                <a:satOff val="-8735"/>
                <a:lumOff val="2689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hueOff val="-1594564"/>
              <a:satOff val="-8735"/>
              <a:lumOff val="2689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1677183"/>
        <a:ext cx="541503" cy="232073"/>
      </dsp:txXfrm>
    </dsp:sp>
    <dsp:sp modelId="{65349E05-D6D5-4F39-9A0D-FB0B2390C032}">
      <dsp:nvSpPr>
        <dsp:cNvPr id="0" name=""/>
        <dsp:cNvSpPr/>
      </dsp:nvSpPr>
      <dsp:spPr>
        <a:xfrm rot="5400000">
          <a:off x="3835763" y="-1887828"/>
          <a:ext cx="502824" cy="70913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594564"/>
              <a:satOff val="-8735"/>
              <a:lumOff val="26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Libre de olores producidos por contaminación de mohos o por mala conservación.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41503" y="1430978"/>
        <a:ext cx="7066798" cy="453732"/>
      </dsp:txXfrm>
    </dsp:sp>
    <dsp:sp modelId="{A28C295C-CE94-437B-B563-730972F08FB3}">
      <dsp:nvSpPr>
        <dsp:cNvPr id="0" name=""/>
        <dsp:cNvSpPr/>
      </dsp:nvSpPr>
      <dsp:spPr>
        <a:xfrm rot="5400000">
          <a:off x="-116036" y="2223198"/>
          <a:ext cx="773576" cy="54150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2391845"/>
                <a:satOff val="-13102"/>
                <a:lumOff val="4034"/>
                <a:alphaOff val="0"/>
                <a:tint val="30000"/>
                <a:satMod val="300000"/>
              </a:schemeClr>
              <a:schemeClr val="accent3">
                <a:hueOff val="-2391845"/>
                <a:satOff val="-13102"/>
                <a:lumOff val="4034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hueOff val="-2391845"/>
              <a:satOff val="-13102"/>
              <a:lumOff val="4034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377914"/>
        <a:ext cx="541503" cy="232073"/>
      </dsp:txXfrm>
    </dsp:sp>
    <dsp:sp modelId="{2221F147-37B6-402C-8E2B-132353676567}">
      <dsp:nvSpPr>
        <dsp:cNvPr id="0" name=""/>
        <dsp:cNvSpPr/>
      </dsp:nvSpPr>
      <dsp:spPr>
        <a:xfrm rot="5400000">
          <a:off x="3835763" y="-1187097"/>
          <a:ext cx="502824" cy="70913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2391845"/>
              <a:satOff val="-13102"/>
              <a:lumOff val="403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El color tiene que ser natural y uniforme característico de la variedad (blanco hueso).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41503" y="2131709"/>
        <a:ext cx="7066798" cy="453732"/>
      </dsp:txXfrm>
    </dsp:sp>
    <dsp:sp modelId="{4BDEF6A3-04DE-4D9B-8DC9-6BABC48FD34E}">
      <dsp:nvSpPr>
        <dsp:cNvPr id="0" name=""/>
        <dsp:cNvSpPr/>
      </dsp:nvSpPr>
      <dsp:spPr>
        <a:xfrm rot="5400000">
          <a:off x="-116036" y="2923929"/>
          <a:ext cx="773576" cy="54150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3189127"/>
                <a:satOff val="-17469"/>
                <a:lumOff val="5378"/>
                <a:alphaOff val="0"/>
                <a:tint val="30000"/>
                <a:satMod val="300000"/>
              </a:schemeClr>
              <a:schemeClr val="accent3">
                <a:hueOff val="-3189127"/>
                <a:satOff val="-17469"/>
                <a:lumOff val="5378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hueOff val="-3189127"/>
              <a:satOff val="-17469"/>
              <a:lumOff val="5378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078645"/>
        <a:ext cx="541503" cy="232073"/>
      </dsp:txXfrm>
    </dsp:sp>
    <dsp:sp modelId="{07509D87-48C5-4E0E-82B2-D043AD8CD1C2}">
      <dsp:nvSpPr>
        <dsp:cNvPr id="0" name=""/>
        <dsp:cNvSpPr/>
      </dsp:nvSpPr>
      <dsp:spPr>
        <a:xfrm rot="5400000">
          <a:off x="3835763" y="-486366"/>
          <a:ext cx="502824" cy="70913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3189127"/>
              <a:satOff val="-17469"/>
              <a:lumOff val="53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Grano sin contaminación de heces fecales de animales domésticos, silvestres</a:t>
          </a:r>
          <a:r>
            <a:rPr lang="x-none" sz="1600" kern="120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sin piedras</a:t>
          </a:r>
          <a:r>
            <a:rPr lang="x-none" sz="1600" kern="120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 tierra, entre otros.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41503" y="2832440"/>
        <a:ext cx="7066798" cy="453732"/>
      </dsp:txXfrm>
    </dsp:sp>
    <dsp:sp modelId="{8C07AFE0-114E-4F40-9331-7B83831B533C}">
      <dsp:nvSpPr>
        <dsp:cNvPr id="0" name=""/>
        <dsp:cNvSpPr/>
      </dsp:nvSpPr>
      <dsp:spPr>
        <a:xfrm rot="5400000">
          <a:off x="-116036" y="3624660"/>
          <a:ext cx="773576" cy="54150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3986409"/>
                <a:satOff val="-21836"/>
                <a:lumOff val="6723"/>
                <a:alphaOff val="0"/>
                <a:tint val="30000"/>
                <a:satMod val="300000"/>
              </a:schemeClr>
              <a:schemeClr val="accent3">
                <a:hueOff val="-3986409"/>
                <a:satOff val="-21836"/>
                <a:lumOff val="6723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hueOff val="-3986409"/>
              <a:satOff val="-21836"/>
              <a:lumOff val="6723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3779376"/>
        <a:ext cx="541503" cy="232073"/>
      </dsp:txXfrm>
    </dsp:sp>
    <dsp:sp modelId="{709E4D48-B067-4718-BB88-0D50BB221AC8}">
      <dsp:nvSpPr>
        <dsp:cNvPr id="0" name=""/>
        <dsp:cNvSpPr/>
      </dsp:nvSpPr>
      <dsp:spPr>
        <a:xfrm rot="5400000">
          <a:off x="3835763" y="214364"/>
          <a:ext cx="502824" cy="70913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3986409"/>
              <a:satOff val="-21836"/>
              <a:lumOff val="67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Grano íntegro, sin punto negro, sin germinar  o pasado de cosecha.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41503" y="3533170"/>
        <a:ext cx="7066798" cy="453732"/>
      </dsp:txXfrm>
    </dsp:sp>
    <dsp:sp modelId="{C2743025-B2E8-4718-96C2-DDBA2A2C5862}">
      <dsp:nvSpPr>
        <dsp:cNvPr id="0" name=""/>
        <dsp:cNvSpPr/>
      </dsp:nvSpPr>
      <dsp:spPr>
        <a:xfrm rot="5400000">
          <a:off x="-116036" y="4325391"/>
          <a:ext cx="773576" cy="54150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4783691"/>
                <a:satOff val="-26204"/>
                <a:lumOff val="8067"/>
                <a:alphaOff val="0"/>
                <a:tint val="30000"/>
                <a:satMod val="300000"/>
              </a:schemeClr>
              <a:schemeClr val="accent3">
                <a:hueOff val="-4783691"/>
                <a:satOff val="-26204"/>
                <a:lumOff val="8067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hueOff val="-4783691"/>
              <a:satOff val="-26204"/>
              <a:lumOff val="8067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480107"/>
        <a:ext cx="541503" cy="232073"/>
      </dsp:txXfrm>
    </dsp:sp>
    <dsp:sp modelId="{8CFF2C29-EE50-4717-A372-4B0DDD0128AE}">
      <dsp:nvSpPr>
        <dsp:cNvPr id="0" name=""/>
        <dsp:cNvSpPr/>
      </dsp:nvSpPr>
      <dsp:spPr>
        <a:xfrm rot="5400000">
          <a:off x="3835763" y="915095"/>
          <a:ext cx="502824" cy="70913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4783691"/>
              <a:satOff val="-26204"/>
              <a:lumOff val="806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Sin me</a:t>
          </a:r>
          <a:r>
            <a:rPr lang="x-none" sz="1600" kern="1200" smtClean="0">
              <a:latin typeface="Arial" panose="020B0604020202020204" pitchFamily="34" charset="0"/>
              <a:cs typeface="Arial" panose="020B0604020202020204" pitchFamily="34" charset="0"/>
            </a:rPr>
            <a:t>z</a:t>
          </a:r>
          <a:r>
            <a:rPr lang="es-E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cla</a:t>
          </a: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otro tipo de  semillas o granos.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41503" y="4233901"/>
        <a:ext cx="7066798" cy="453732"/>
      </dsp:txXfrm>
    </dsp:sp>
    <dsp:sp modelId="{AC7B3BE2-46FF-405F-8319-D5A24717CFE1}">
      <dsp:nvSpPr>
        <dsp:cNvPr id="0" name=""/>
        <dsp:cNvSpPr/>
      </dsp:nvSpPr>
      <dsp:spPr>
        <a:xfrm rot="5400000">
          <a:off x="-116036" y="5026122"/>
          <a:ext cx="773576" cy="54150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5580973"/>
                <a:satOff val="-30571"/>
                <a:lumOff val="9412"/>
                <a:alphaOff val="0"/>
                <a:tint val="30000"/>
                <a:satMod val="300000"/>
              </a:schemeClr>
              <a:schemeClr val="accent3">
                <a:hueOff val="-5580973"/>
                <a:satOff val="-30571"/>
                <a:lumOff val="9412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3">
              <a:hueOff val="-5580973"/>
              <a:satOff val="-30571"/>
              <a:lumOff val="9412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5180838"/>
        <a:ext cx="541503" cy="232073"/>
      </dsp:txXfrm>
    </dsp:sp>
    <dsp:sp modelId="{BF1FCE67-9E86-42D9-B652-9B9C52874243}">
      <dsp:nvSpPr>
        <dsp:cNvPr id="0" name=""/>
        <dsp:cNvSpPr/>
      </dsp:nvSpPr>
      <dsp:spPr>
        <a:xfrm rot="5400000">
          <a:off x="3835763" y="1615826"/>
          <a:ext cx="502824" cy="70913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5580973"/>
              <a:satOff val="-30571"/>
              <a:lumOff val="94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600" kern="1200" smtClean="0">
              <a:latin typeface="Arial" panose="020B0604020202020204" pitchFamily="34" charset="0"/>
              <a:cs typeface="Arial" panose="020B0604020202020204" pitchFamily="34" charset="0"/>
            </a:rPr>
            <a:t>Sin r</a:t>
          </a: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esiduos de pesticidas.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41503" y="4934632"/>
        <a:ext cx="7066798" cy="4537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FB231-4591-4085-9019-78F84051F5ED}">
      <dsp:nvSpPr>
        <dsp:cNvPr id="0" name=""/>
        <dsp:cNvSpPr/>
      </dsp:nvSpPr>
      <dsp:spPr>
        <a:xfrm rot="5400000">
          <a:off x="4135920" y="-2564425"/>
          <a:ext cx="760414" cy="608224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Brindar servicios de asesoría, comercialización y trámites de comercio exterior a asociaciones de productores de diferentes cultivos tales como cacao, café, panela, entre otros.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475003" y="133612"/>
        <a:ext cx="6045128" cy="686174"/>
      </dsp:txXfrm>
    </dsp:sp>
    <dsp:sp modelId="{9A3EE923-6A12-4BD2-9AEF-26E09566694F}">
      <dsp:nvSpPr>
        <dsp:cNvPr id="0" name=""/>
        <dsp:cNvSpPr/>
      </dsp:nvSpPr>
      <dsp:spPr>
        <a:xfrm>
          <a:off x="603" y="1440"/>
          <a:ext cx="1474400" cy="95051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3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Corto plazo</a:t>
          </a:r>
          <a:endParaRPr lang="es-EC" sz="240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03" y="47840"/>
        <a:ext cx="1381600" cy="857718"/>
      </dsp:txXfrm>
    </dsp:sp>
    <dsp:sp modelId="{FD208AD6-C2C7-4E6E-86C3-A91D92CBD747}">
      <dsp:nvSpPr>
        <dsp:cNvPr id="0" name=""/>
        <dsp:cNvSpPr/>
      </dsp:nvSpPr>
      <dsp:spPr>
        <a:xfrm rot="5400000">
          <a:off x="4152773" y="-1602113"/>
          <a:ext cx="760414" cy="6050722"/>
        </a:xfrm>
        <a:prstGeom prst="round2SameRect">
          <a:avLst/>
        </a:prstGeom>
        <a:solidFill>
          <a:schemeClr val="accent3">
            <a:tint val="40000"/>
            <a:alpha val="90000"/>
            <a:hueOff val="-2989586"/>
            <a:satOff val="-124"/>
            <a:lumOff val="43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2989586"/>
              <a:satOff val="-124"/>
              <a:lumOff val="4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Contar con bodegas propias de almacenamiento en al menos 5 provincias del Ecuador, para captar un mayor porcentaje de clientes que requieren del servicio logístico.</a:t>
          </a:r>
          <a:endParaRPr lang="es-EC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507619" y="1080161"/>
        <a:ext cx="6013602" cy="686174"/>
      </dsp:txXfrm>
    </dsp:sp>
    <dsp:sp modelId="{A647EEA2-1D70-443B-A78A-B28567EB66E4}">
      <dsp:nvSpPr>
        <dsp:cNvPr id="0" name=""/>
        <dsp:cNvSpPr/>
      </dsp:nvSpPr>
      <dsp:spPr>
        <a:xfrm>
          <a:off x="0" y="981548"/>
          <a:ext cx="1502313" cy="95051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2790486"/>
                <a:satOff val="-15286"/>
                <a:lumOff val="4706"/>
                <a:alphaOff val="0"/>
                <a:shade val="22000"/>
                <a:satMod val="160000"/>
              </a:schemeClr>
              <a:schemeClr val="accent3">
                <a:hueOff val="-2790486"/>
                <a:satOff val="-15286"/>
                <a:lumOff val="4706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Mediano plazo</a:t>
          </a:r>
          <a:endParaRPr lang="es-EC" sz="240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400" y="1027948"/>
        <a:ext cx="1409513" cy="857718"/>
      </dsp:txXfrm>
    </dsp:sp>
    <dsp:sp modelId="{4DD471E8-ED7C-4399-918C-4D2FEE4BFBDF}">
      <dsp:nvSpPr>
        <dsp:cNvPr id="0" name=""/>
        <dsp:cNvSpPr/>
      </dsp:nvSpPr>
      <dsp:spPr>
        <a:xfrm rot="5400000">
          <a:off x="4148712" y="-556031"/>
          <a:ext cx="760414" cy="6057638"/>
        </a:xfrm>
        <a:prstGeom prst="round2SameRect">
          <a:avLst/>
        </a:prstGeom>
        <a:solidFill>
          <a:schemeClr val="accent3">
            <a:tint val="40000"/>
            <a:alpha val="90000"/>
            <a:hueOff val="-5979172"/>
            <a:satOff val="-247"/>
            <a:lumOff val="87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-5979172"/>
              <a:satOff val="-247"/>
              <a:lumOff val="8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Alcanzar el posicionamiento de mercado internacional como un operador logístico 4PL, puesto que actualmente estamos dentro de la clasificación 3PL.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500100" y="2129701"/>
        <a:ext cx="6020518" cy="686174"/>
      </dsp:txXfrm>
    </dsp:sp>
    <dsp:sp modelId="{8FD3645D-E3BA-4B44-8E5A-ADAA704940AF}">
      <dsp:nvSpPr>
        <dsp:cNvPr id="0" name=""/>
        <dsp:cNvSpPr/>
      </dsp:nvSpPr>
      <dsp:spPr>
        <a:xfrm>
          <a:off x="603" y="1997528"/>
          <a:ext cx="1499496" cy="95051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5580973"/>
                <a:satOff val="-30571"/>
                <a:lumOff val="9412"/>
                <a:alphaOff val="0"/>
                <a:shade val="22000"/>
                <a:satMod val="160000"/>
              </a:schemeClr>
              <a:schemeClr val="accent3">
                <a:hueOff val="-5580973"/>
                <a:satOff val="-30571"/>
                <a:lumOff val="9412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u="none" kern="1200" dirty="0" smtClean="0">
              <a:latin typeface="Arial" panose="020B0604020202020204" pitchFamily="34" charset="0"/>
              <a:cs typeface="Arial" panose="020B0604020202020204" pitchFamily="34" charset="0"/>
            </a:rPr>
            <a:t>Largo plazo</a:t>
          </a:r>
          <a:endParaRPr lang="es-EC" sz="240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03" y="2043928"/>
        <a:ext cx="1406696" cy="8577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74BF0-9A53-4831-8C90-6AF4610BAF01}">
      <dsp:nvSpPr>
        <dsp:cNvPr id="0" name=""/>
        <dsp:cNvSpPr/>
      </dsp:nvSpPr>
      <dsp:spPr>
        <a:xfrm>
          <a:off x="2899886" y="1308"/>
          <a:ext cx="1681334" cy="150924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4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1. Reservar una denominación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46112" y="222332"/>
        <a:ext cx="1188882" cy="1067201"/>
      </dsp:txXfrm>
    </dsp:sp>
    <dsp:sp modelId="{8951D3B1-E8A6-41B0-BE0B-6301ED7B48B0}">
      <dsp:nvSpPr>
        <dsp:cNvPr id="0" name=""/>
        <dsp:cNvSpPr/>
      </dsp:nvSpPr>
      <dsp:spPr>
        <a:xfrm rot="1800000">
          <a:off x="4544488" y="1061023"/>
          <a:ext cx="331246" cy="509371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4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4551145" y="1138054"/>
        <a:ext cx="231872" cy="305623"/>
      </dsp:txXfrm>
    </dsp:sp>
    <dsp:sp modelId="{4125048E-686D-4BDD-B8EB-0D1D61DF3F82}">
      <dsp:nvSpPr>
        <dsp:cNvPr id="0" name=""/>
        <dsp:cNvSpPr/>
      </dsp:nvSpPr>
      <dsp:spPr>
        <a:xfrm>
          <a:off x="4848895" y="1135510"/>
          <a:ext cx="1712304" cy="150924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1928993"/>
                <a:satOff val="-1733"/>
                <a:lumOff val="-275"/>
                <a:alphaOff val="0"/>
                <a:tint val="30000"/>
                <a:satMod val="300000"/>
              </a:schemeClr>
              <a:schemeClr val="accent4">
                <a:hueOff val="1928993"/>
                <a:satOff val="-1733"/>
                <a:lumOff val="-275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2. Imprimir el nombre aprobado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9656" y="1356534"/>
        <a:ext cx="1210782" cy="1067201"/>
      </dsp:txXfrm>
    </dsp:sp>
    <dsp:sp modelId="{357CFD00-86EE-43B5-8A48-ABD9506E8728}">
      <dsp:nvSpPr>
        <dsp:cNvPr id="0" name=""/>
        <dsp:cNvSpPr/>
      </dsp:nvSpPr>
      <dsp:spPr>
        <a:xfrm rot="5400000">
          <a:off x="5503872" y="2758262"/>
          <a:ext cx="402350" cy="509371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1928993"/>
                <a:satOff val="-1733"/>
                <a:lumOff val="-275"/>
                <a:alphaOff val="0"/>
                <a:tint val="30000"/>
                <a:satMod val="300000"/>
              </a:schemeClr>
              <a:schemeClr val="accent4">
                <a:hueOff val="1928993"/>
                <a:satOff val="-1733"/>
                <a:lumOff val="-275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5564225" y="2799784"/>
        <a:ext cx="281645" cy="305623"/>
      </dsp:txXfrm>
    </dsp:sp>
    <dsp:sp modelId="{0741736F-C88B-4808-8ED6-44F7EF97FF7D}">
      <dsp:nvSpPr>
        <dsp:cNvPr id="0" name=""/>
        <dsp:cNvSpPr/>
      </dsp:nvSpPr>
      <dsp:spPr>
        <a:xfrm>
          <a:off x="4740644" y="3403912"/>
          <a:ext cx="1928806" cy="150924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3857987"/>
                <a:satOff val="-3467"/>
                <a:lumOff val="-549"/>
                <a:alphaOff val="0"/>
                <a:tint val="30000"/>
                <a:satMod val="300000"/>
              </a:schemeClr>
              <a:schemeClr val="accent4">
                <a:hueOff val="3857987"/>
                <a:satOff val="-3467"/>
                <a:lumOff val="-549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3. Elevar a escritura pública, a través de cualquier notaría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23111" y="3624936"/>
        <a:ext cx="1363872" cy="1067201"/>
      </dsp:txXfrm>
    </dsp:sp>
    <dsp:sp modelId="{B5B1CB67-2409-4495-B5CF-8249C1CECD87}">
      <dsp:nvSpPr>
        <dsp:cNvPr id="0" name=""/>
        <dsp:cNvSpPr/>
      </dsp:nvSpPr>
      <dsp:spPr>
        <a:xfrm rot="9000000">
          <a:off x="4627603" y="4458592"/>
          <a:ext cx="233206" cy="509371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3857987"/>
                <a:satOff val="-3467"/>
                <a:lumOff val="-549"/>
                <a:alphaOff val="0"/>
                <a:tint val="30000"/>
                <a:satMod val="300000"/>
              </a:schemeClr>
              <a:schemeClr val="accent4">
                <a:hueOff val="3857987"/>
                <a:satOff val="-3467"/>
                <a:lumOff val="-549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10800000">
        <a:off x="4692878" y="4542976"/>
        <a:ext cx="163244" cy="305623"/>
      </dsp:txXfrm>
    </dsp:sp>
    <dsp:sp modelId="{EF5B6C21-7D4A-468A-AA11-10D45885156D}">
      <dsp:nvSpPr>
        <dsp:cNvPr id="0" name=""/>
        <dsp:cNvSpPr/>
      </dsp:nvSpPr>
      <dsp:spPr>
        <a:xfrm>
          <a:off x="2713826" y="4538113"/>
          <a:ext cx="2053454" cy="150924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5786981"/>
                <a:satOff val="-5200"/>
                <a:lumOff val="-824"/>
                <a:alphaOff val="0"/>
                <a:tint val="30000"/>
                <a:satMod val="300000"/>
              </a:schemeClr>
              <a:schemeClr val="accent4">
                <a:hueOff val="5786981"/>
                <a:satOff val="-5200"/>
                <a:lumOff val="-824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4. Ingresar las escrituras al Registro Mercantil para revisión y aprobación.  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4547" y="4759137"/>
        <a:ext cx="1452012" cy="1067201"/>
      </dsp:txXfrm>
    </dsp:sp>
    <dsp:sp modelId="{52126D2D-CF6B-4424-9443-4B95CE9474E0}">
      <dsp:nvSpPr>
        <dsp:cNvPr id="0" name=""/>
        <dsp:cNvSpPr/>
      </dsp:nvSpPr>
      <dsp:spPr>
        <a:xfrm rot="12600000">
          <a:off x="2633707" y="4465893"/>
          <a:ext cx="231675" cy="509371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5786981"/>
                <a:satOff val="-5200"/>
                <a:lumOff val="-824"/>
                <a:alphaOff val="0"/>
                <a:tint val="30000"/>
                <a:satMod val="300000"/>
              </a:schemeClr>
              <a:schemeClr val="accent4">
                <a:hueOff val="5786981"/>
                <a:satOff val="-5200"/>
                <a:lumOff val="-824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10800000">
        <a:off x="2698553" y="4585143"/>
        <a:ext cx="162173" cy="305623"/>
      </dsp:txXfrm>
    </dsp:sp>
    <dsp:sp modelId="{9D6F9FB8-A909-4564-B3DF-C37912379286}">
      <dsp:nvSpPr>
        <dsp:cNvPr id="0" name=""/>
        <dsp:cNvSpPr/>
      </dsp:nvSpPr>
      <dsp:spPr>
        <a:xfrm>
          <a:off x="806842" y="3403912"/>
          <a:ext cx="1938435" cy="150924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7715974"/>
                <a:satOff val="-6934"/>
                <a:lumOff val="-1098"/>
                <a:alphaOff val="0"/>
                <a:tint val="30000"/>
                <a:satMod val="300000"/>
              </a:schemeClr>
              <a:schemeClr val="accent4">
                <a:hueOff val="7715974"/>
                <a:satOff val="-6934"/>
                <a:lumOff val="-1098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5. Acudir a la SC para conocer los pasos de finalización del trámite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90719" y="3624936"/>
        <a:ext cx="1370681" cy="1067201"/>
      </dsp:txXfrm>
    </dsp:sp>
    <dsp:sp modelId="{BE9D1DA4-FCDD-4F42-B877-48B00B318C6F}">
      <dsp:nvSpPr>
        <dsp:cNvPr id="0" name=""/>
        <dsp:cNvSpPr/>
      </dsp:nvSpPr>
      <dsp:spPr>
        <a:xfrm rot="16200000">
          <a:off x="1608916" y="2843322"/>
          <a:ext cx="334287" cy="509371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7715974"/>
                <a:satOff val="-6934"/>
                <a:lumOff val="-1098"/>
                <a:alphaOff val="0"/>
                <a:tint val="30000"/>
                <a:satMod val="300000"/>
              </a:schemeClr>
              <a:schemeClr val="accent4">
                <a:hueOff val="7715974"/>
                <a:satOff val="-6934"/>
                <a:lumOff val="-1098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1659059" y="2995339"/>
        <a:ext cx="234001" cy="305623"/>
      </dsp:txXfrm>
    </dsp:sp>
    <dsp:sp modelId="{A4C63CFA-0674-4841-AF2A-6AA65087B096}">
      <dsp:nvSpPr>
        <dsp:cNvPr id="0" name=""/>
        <dsp:cNvSpPr/>
      </dsp:nvSpPr>
      <dsp:spPr>
        <a:xfrm>
          <a:off x="603357" y="1007088"/>
          <a:ext cx="2345404" cy="176609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9644967"/>
                <a:satOff val="-8667"/>
                <a:lumOff val="-1373"/>
                <a:alphaOff val="0"/>
                <a:tint val="30000"/>
                <a:satMod val="300000"/>
              </a:schemeClr>
              <a:schemeClr val="accent4">
                <a:hueOff val="9644967"/>
                <a:satOff val="-8667"/>
                <a:lumOff val="-1373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6. Se generará un No. de expediente, dirigirse al SRI a actualizar datos para obtener el RUC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6833" y="1265726"/>
        <a:ext cx="1658452" cy="1248817"/>
      </dsp:txXfrm>
    </dsp:sp>
    <dsp:sp modelId="{FD351192-C29E-48B3-BE96-6015D67B4EA8}">
      <dsp:nvSpPr>
        <dsp:cNvPr id="0" name=""/>
        <dsp:cNvSpPr/>
      </dsp:nvSpPr>
      <dsp:spPr>
        <a:xfrm rot="19800000">
          <a:off x="2765195" y="1006634"/>
          <a:ext cx="200005" cy="509371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9644967"/>
                <a:satOff val="-8667"/>
                <a:lumOff val="-1373"/>
                <a:alphaOff val="0"/>
                <a:tint val="30000"/>
                <a:satMod val="300000"/>
              </a:schemeClr>
              <a:schemeClr val="accent4">
                <a:hueOff val="9644967"/>
                <a:satOff val="-8667"/>
                <a:lumOff val="-1373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2769214" y="1123508"/>
        <a:ext cx="140004" cy="305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A40E0-BAE9-4198-B799-308F0C73B4B6}" type="datetimeFigureOut">
              <a:rPr lang="es-EC" smtClean="0"/>
              <a:t>22/06/2015</a:t>
            </a:fld>
            <a:endParaRPr lang="es-EC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14236-6102-45C0-A443-0B3060CBE00F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A40E0-BAE9-4198-B799-308F0C73B4B6}" type="datetimeFigureOut">
              <a:rPr lang="es-EC" smtClean="0"/>
              <a:t>22/06/2015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14236-6102-45C0-A443-0B3060CBE00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A40E0-BAE9-4198-B799-308F0C73B4B6}" type="datetimeFigureOut">
              <a:rPr lang="es-EC" smtClean="0"/>
              <a:t>22/06/2015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14236-6102-45C0-A443-0B3060CBE00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A40E0-BAE9-4198-B799-308F0C73B4B6}" type="datetimeFigureOut">
              <a:rPr lang="es-EC" smtClean="0"/>
              <a:t>22/06/2015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14236-6102-45C0-A443-0B3060CBE00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A40E0-BAE9-4198-B799-308F0C73B4B6}" type="datetimeFigureOut">
              <a:rPr lang="es-EC" smtClean="0"/>
              <a:t>22/06/2015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14236-6102-45C0-A443-0B3060CBE00F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A40E0-BAE9-4198-B799-308F0C73B4B6}" type="datetimeFigureOut">
              <a:rPr lang="es-EC" smtClean="0"/>
              <a:t>22/06/2015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14236-6102-45C0-A443-0B3060CBE00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A40E0-BAE9-4198-B799-308F0C73B4B6}" type="datetimeFigureOut">
              <a:rPr lang="es-EC" smtClean="0"/>
              <a:t>22/06/2015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14236-6102-45C0-A443-0B3060CBE00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A40E0-BAE9-4198-B799-308F0C73B4B6}" type="datetimeFigureOut">
              <a:rPr lang="es-EC" smtClean="0"/>
              <a:t>22/06/2015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14236-6102-45C0-A443-0B3060CBE00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A40E0-BAE9-4198-B799-308F0C73B4B6}" type="datetimeFigureOut">
              <a:rPr lang="es-EC" smtClean="0"/>
              <a:t>22/06/2015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14236-6102-45C0-A443-0B3060CBE00F}" type="slidenum">
              <a:rPr lang="es-EC" smtClean="0"/>
              <a:t>‹Nº›</a:t>
            </a:fld>
            <a:endParaRPr lang="es-EC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A40E0-BAE9-4198-B799-308F0C73B4B6}" type="datetimeFigureOut">
              <a:rPr lang="es-EC" smtClean="0"/>
              <a:t>22/06/2015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14236-6102-45C0-A443-0B3060CBE00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8A40E0-BAE9-4198-B799-308F0C73B4B6}" type="datetimeFigureOut">
              <a:rPr lang="es-EC" smtClean="0"/>
              <a:t>22/06/2015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14236-6102-45C0-A443-0B3060CBE00F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A8A40E0-BAE9-4198-B799-308F0C73B4B6}" type="datetimeFigureOut">
              <a:rPr lang="es-EC" smtClean="0"/>
              <a:t>22/06/2015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C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E014236-6102-45C0-A443-0B3060CBE00F}" type="slidenum">
              <a:rPr lang="es-EC" smtClean="0"/>
              <a:t>‹Nº›</a:t>
            </a:fld>
            <a:endParaRPr lang="es-EC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23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Tramites%20de%20Exportacion.pptx" TargetMode="External"/><Relationship Id="rId2" Type="http://schemas.openxmlformats.org/officeDocument/2006/relationships/hyperlink" Target="Cubicaje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Unidades%20de%20carga.pptx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74" y="0"/>
            <a:ext cx="3657600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1808820" y="1008112"/>
            <a:ext cx="6390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CARRERA DE INGENIERÍA EN COMERCIO EXTERIOR 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Y NEGOCIACIÓN INTERNACIONAL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58735" y="1844824"/>
            <a:ext cx="74888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C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FORTALECIMIENTO DE LA PRODUCCIÓN RURAL ORGANIZADA Y LA AGRICULTURA FAMILIAR CAMPESINA, BAJO AGENTES ECONÓMICOS DE LA TRANSFORMACIÓN EN MATRIZ PRODUCTIVA, PROMOVIENDO LA DIVERSIFICACIÓN, AGREGACIÓN DE VALOR Y LA SUSTITUCIÓN DE IMPORTACIONES, EN EL MARCO DE LA SOBERANÍA ALIMENTARIA A TRAVÉS DE </a:t>
            </a:r>
            <a:r>
              <a:rPr lang="es-EC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CREACIÓN </a:t>
            </a:r>
            <a:r>
              <a:rPr lang="es-EC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UN OPERADOR LOGÍSTICO PARA LA EXPORTACIÓN DE QUINUA DESAPONIFICADA HACIA LA UNIÓN </a:t>
            </a:r>
            <a:r>
              <a:rPr lang="es-EC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EUROPEA, </a:t>
            </a:r>
            <a:r>
              <a:rPr lang="es-EC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MEDIANTE LA IMPLEMENTACIÓN DE UNA PLANTA PROCESADORA EN LA PROVINCIA DE IMBABURA</a:t>
            </a:r>
            <a:r>
              <a:rPr lang="es-EC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s-EC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84038" y="5560717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Director: </a:t>
            </a:r>
            <a:r>
              <a:rPr lang="es-EC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Ing. Edgar Romero</a:t>
            </a:r>
          </a:p>
          <a:p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Codirector: </a:t>
            </a:r>
            <a:r>
              <a:rPr lang="es-EC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Ing. Fabián Pazmiño</a:t>
            </a:r>
            <a:endParaRPr lang="es-EC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92557" y="5299107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Autores:  </a:t>
            </a:r>
            <a:r>
              <a:rPr lang="es-EC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Paola Montúfar</a:t>
            </a:r>
          </a:p>
          <a:p>
            <a:r>
              <a:rPr lang="es-EC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Diego Vargas</a:t>
            </a:r>
            <a:endParaRPr lang="es-EC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966011" y="6203463"/>
            <a:ext cx="1272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QUITO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8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043608" y="2708920"/>
            <a:ext cx="180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Desarrollando programas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de fortalecimiento y de incremento en la producción de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quinua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1748900" y="2168860"/>
            <a:ext cx="305060" cy="43204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619208" y="5013176"/>
            <a:ext cx="6999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*La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producción proyectada de quinua para el 2015 asciende a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18.550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toneladas métricas, considerando un rendimiento promedio de 30 quintales por cada hectárea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cultivada.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8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r="-1" b="13031"/>
          <a:stretch/>
        </p:blipFill>
        <p:spPr bwMode="auto">
          <a:xfrm>
            <a:off x="2843538" y="188640"/>
            <a:ext cx="6296113" cy="4392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0" name="Picture 2" descr="http://www.elciudadano.gob.ec/wp-content/uploads/2014/01/LOGO-MAGAP-_Ecuad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47" y="1052736"/>
            <a:ext cx="1528241" cy="81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811688" y="4581128"/>
            <a:ext cx="15520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b="1" dirty="0"/>
              <a:t>Fuente:</a:t>
            </a:r>
            <a:r>
              <a:rPr lang="es-EC" sz="1100" dirty="0"/>
              <a:t> MAGAP, 2014</a:t>
            </a:r>
          </a:p>
        </p:txBody>
      </p:sp>
    </p:spTree>
    <p:extLst>
      <p:ext uri="{BB962C8B-B14F-4D97-AF65-F5344CB8AC3E}">
        <p14:creationId xmlns:p14="http://schemas.microsoft.com/office/powerpoint/2010/main" val="335075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16477" y="5157192"/>
            <a:ext cx="6606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*La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provincia con mayor superficie es Chimborazo con 4.399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de cultivo, la proyección estimada para Imbabura es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1.500h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y el total nacional estimado es de 11.894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has.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952" y="799343"/>
            <a:ext cx="6171952" cy="36811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1980952" y="4480843"/>
            <a:ext cx="15520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b="1" dirty="0"/>
              <a:t>Fuente:</a:t>
            </a:r>
            <a:r>
              <a:rPr lang="es-EC" sz="1100" dirty="0"/>
              <a:t> MAGAP, 2014</a:t>
            </a:r>
          </a:p>
        </p:txBody>
      </p:sp>
      <p:sp>
        <p:nvSpPr>
          <p:cNvPr id="5" name="4 Flecha abajo"/>
          <p:cNvSpPr/>
          <p:nvPr/>
        </p:nvSpPr>
        <p:spPr>
          <a:xfrm>
            <a:off x="3334618" y="2474675"/>
            <a:ext cx="318940" cy="28803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55213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26871" r="40428" b="8293"/>
          <a:stretch>
            <a:fillRect/>
          </a:stretch>
        </p:blipFill>
        <p:spPr bwMode="auto">
          <a:xfrm>
            <a:off x="2318108" y="653807"/>
            <a:ext cx="5334630" cy="35800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1763688" y="262389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Capacidad de procesamiento y producción de quinua en el Ecuador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187625" y="4509120"/>
            <a:ext cx="790308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/>
              <a:t>*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acuerdo al levantamiento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datos realizado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por el MAGAP con las Direcciones Provinciales, estimaron que la capacidad de procesamiento para el 2014 (6.303 TM) en el país, no cubriría la producción esperada (7.552 TM) de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quinua.</a:t>
            </a:r>
          </a:p>
          <a:p>
            <a:pPr algn="just"/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endrían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una capacidad libre en Chimborazo 23%, Pichincha 32%  y Cotopaxi 78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pPr algn="just"/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En Carchi e Imbabura se tiene un déficit de absorción de 3.735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TM.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333884" y="4215162"/>
            <a:ext cx="15520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b="1" dirty="0"/>
              <a:t>Fuente:</a:t>
            </a:r>
            <a:r>
              <a:rPr lang="es-EC" sz="1100" dirty="0"/>
              <a:t> MAGAP, 2014</a:t>
            </a:r>
          </a:p>
        </p:txBody>
      </p:sp>
    </p:spTree>
    <p:extLst>
      <p:ext uri="{BB962C8B-B14F-4D97-AF65-F5344CB8AC3E}">
        <p14:creationId xmlns:p14="http://schemas.microsoft.com/office/powerpoint/2010/main" val="19090667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829061842"/>
              </p:ext>
            </p:extLst>
          </p:nvPr>
        </p:nvGraphicFramePr>
        <p:xfrm>
          <a:off x="1259632" y="188640"/>
          <a:ext cx="4316563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Rectángulo"/>
          <p:cNvSpPr/>
          <p:nvPr/>
        </p:nvSpPr>
        <p:spPr>
          <a:xfrm>
            <a:off x="1259632" y="310583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Fuente: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 Subsecretaría de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Agricultura 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– MAGAP, 2014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238422" y="548680"/>
            <a:ext cx="696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18.550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059832" y="2219298"/>
            <a:ext cx="6110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2.045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033246" y="2357797"/>
            <a:ext cx="4395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681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809728" y="2489100"/>
            <a:ext cx="4281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115</a:t>
            </a:r>
          </a:p>
        </p:txBody>
      </p:sp>
      <p:pic>
        <p:nvPicPr>
          <p:cNvPr id="10" name="9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688" y="3557232"/>
            <a:ext cx="3792283" cy="27369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CuadroTexto"/>
          <p:cNvSpPr txBox="1"/>
          <p:nvPr/>
        </p:nvSpPr>
        <p:spPr>
          <a:xfrm>
            <a:off x="5716587" y="3216311"/>
            <a:ext cx="3427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DEMANDA MUNDIAL DE QUINUA</a:t>
            </a:r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557010" y="6452714"/>
            <a:ext cx="14847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50" b="1" dirty="0">
                <a:latin typeface="Arial" panose="020B0604020202020204" pitchFamily="34" charset="0"/>
                <a:cs typeface="Arial" panose="020B0604020202020204" pitchFamily="34" charset="0"/>
              </a:rPr>
              <a:t> Fuente:</a:t>
            </a:r>
            <a:r>
              <a:rPr lang="es-EC" sz="1050" dirty="0">
                <a:latin typeface="Arial" panose="020B0604020202020204" pitchFamily="34" charset="0"/>
                <a:cs typeface="Arial" panose="020B0604020202020204" pitchFamily="34" charset="0"/>
              </a:rPr>
              <a:t> (FAO, 2014)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567953" y="825679"/>
            <a:ext cx="35646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/>
              <a:t>Principales compradores de quinua:</a:t>
            </a:r>
          </a:p>
          <a:p>
            <a:r>
              <a:rPr lang="es-EC" dirty="0"/>
              <a:t>*</a:t>
            </a:r>
            <a:r>
              <a:rPr lang="es-EC" dirty="0" smtClean="0"/>
              <a:t>Estados Unidos, Canadá y Francia, se </a:t>
            </a:r>
            <a:r>
              <a:rPr lang="es-EC" dirty="0"/>
              <a:t>consideran </a:t>
            </a:r>
            <a:r>
              <a:rPr lang="es-EC" dirty="0" smtClean="0"/>
              <a:t>más representativos. A Reino Unido le corresponde el 2% de la compra mundial.</a:t>
            </a:r>
            <a:endParaRPr lang="es-EC" dirty="0"/>
          </a:p>
        </p:txBody>
      </p:sp>
      <p:sp>
        <p:nvSpPr>
          <p:cNvPr id="14" name="13 Flecha abajo"/>
          <p:cNvSpPr/>
          <p:nvPr/>
        </p:nvSpPr>
        <p:spPr>
          <a:xfrm>
            <a:off x="7018806" y="2655623"/>
            <a:ext cx="432048" cy="45021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2978089519"/>
              </p:ext>
            </p:extLst>
          </p:nvPr>
        </p:nvGraphicFramePr>
        <p:xfrm>
          <a:off x="1351931" y="3845886"/>
          <a:ext cx="367186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15 Rectángulo"/>
          <p:cNvSpPr/>
          <p:nvPr/>
        </p:nvSpPr>
        <p:spPr>
          <a:xfrm>
            <a:off x="2170146" y="5018692"/>
            <a:ext cx="696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55.500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102626" y="4601923"/>
            <a:ext cx="696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91.400 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3976500" y="4162167"/>
            <a:ext cx="78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125.650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1295262" y="6308281"/>
            <a:ext cx="14718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50" b="1" dirty="0">
                <a:latin typeface="Arial" panose="020B0604020202020204" pitchFamily="34" charset="0"/>
                <a:cs typeface="Arial" panose="020B0604020202020204" pitchFamily="34" charset="0"/>
              </a:rPr>
              <a:t>Fuente:</a:t>
            </a:r>
            <a:r>
              <a:rPr lang="es-EC" sz="1050" dirty="0">
                <a:latin typeface="Arial" panose="020B0604020202020204" pitchFamily="34" charset="0"/>
                <a:cs typeface="Arial" panose="020B0604020202020204" pitchFamily="34" charset="0"/>
              </a:rPr>
              <a:t> ALADI, </a:t>
            </a:r>
            <a:r>
              <a:rPr lang="es-EC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s-EC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10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43808" y="138139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MERCADO OBJETIVO: REINO UNIDO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670844056"/>
              </p:ext>
            </p:extLst>
          </p:nvPr>
        </p:nvGraphicFramePr>
        <p:xfrm>
          <a:off x="1796377" y="620688"/>
          <a:ext cx="6383213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1747624" y="5373216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*Perú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despuntó sus ventas alcanzando vender 1.795 toneladas métricas mientras que países como Irlanda, Italia y España ya no venden su producto al Reino Unido.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763688" y="4149080"/>
            <a:ext cx="13227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50" b="1" dirty="0">
                <a:latin typeface="Arial" panose="020B0604020202020204" pitchFamily="34" charset="0"/>
                <a:cs typeface="Arial" panose="020B0604020202020204" pitchFamily="34" charset="0"/>
              </a:rPr>
              <a:t>Fuente:</a:t>
            </a:r>
            <a:r>
              <a:rPr lang="es-EC" sz="1050" dirty="0">
                <a:latin typeface="Arial" panose="020B0604020202020204" pitchFamily="34" charset="0"/>
                <a:cs typeface="Arial" panose="020B0604020202020204" pitchFamily="34" charset="0"/>
              </a:rPr>
              <a:t> Trademap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528957"/>
              </p:ext>
            </p:extLst>
          </p:nvPr>
        </p:nvGraphicFramePr>
        <p:xfrm>
          <a:off x="2493374" y="4412124"/>
          <a:ext cx="4989219" cy="85686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588122"/>
                <a:gridCol w="1133699"/>
                <a:gridCol w="1133699"/>
                <a:gridCol w="1133699"/>
              </a:tblGrid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Exportadores</a:t>
                      </a:r>
                      <a:endParaRPr lang="es-EC" sz="1400" dirty="0">
                        <a:solidFill>
                          <a:srgbClr val="76923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57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 importada, TM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 importada, TM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 importada, TM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0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Ecuador</a:t>
                      </a:r>
                      <a:endParaRPr lang="es-EC" sz="1400" dirty="0">
                        <a:solidFill>
                          <a:srgbClr val="76923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s-EC" sz="1400">
                        <a:solidFill>
                          <a:srgbClr val="76923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s-EC" sz="1400" dirty="0">
                        <a:solidFill>
                          <a:srgbClr val="76923C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13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ergamino horizontal"/>
          <p:cNvSpPr/>
          <p:nvPr/>
        </p:nvSpPr>
        <p:spPr>
          <a:xfrm>
            <a:off x="1691680" y="652083"/>
            <a:ext cx="6696744" cy="152303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planta procesadora se constituirá en una asociación con 30 </a:t>
            </a:r>
            <a:r>
              <a:rPr lang="es-EC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productores </a:t>
            </a:r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han sido </a:t>
            </a:r>
            <a:r>
              <a:rPr lang="es-EC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interesados </a:t>
            </a:r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las reuniones que se han mantenido en la Junta Parroquial de Quiroga en el Cantón Cotacachi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283968" y="260648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Asociación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31640" y="2924944"/>
            <a:ext cx="3600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MARCO LEGAL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Abrir llave"/>
          <p:cNvSpPr/>
          <p:nvPr/>
        </p:nvSpPr>
        <p:spPr>
          <a:xfrm>
            <a:off x="1691679" y="2564904"/>
            <a:ext cx="216025" cy="39604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1907704" y="2617823"/>
            <a:ext cx="6318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Perteneciente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al sector de la Economía Popular y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Solidaria. 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907704" y="3000059"/>
            <a:ext cx="6678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*Uso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de una denominación por el plazo de noventa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días.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910294" y="3369391"/>
            <a:ext cx="69101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*Se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realizará una asamblea a la cual deberán asistir todos quienes integrarán la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organización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957626" y="4202216"/>
            <a:ext cx="6885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*En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forma expresa, manifestarán su deseo de conformar la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asociación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y elegirán un directorio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provisional.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988345" y="4955684"/>
            <a:ext cx="6966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*El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acta de dicha asamblea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contendrá: lugar,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fecha de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constitución,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la expresión libre y voluntaria de constituir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asociación,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la denominación,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domicilio, duración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el objeto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social,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el monto del fondo o capital social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inicial, entre otros datos.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4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40712" y="1023847"/>
            <a:ext cx="1829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DOCUMENTACIÓN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Abrir llave"/>
          <p:cNvSpPr/>
          <p:nvPr/>
        </p:nvSpPr>
        <p:spPr>
          <a:xfrm>
            <a:off x="3070130" y="194877"/>
            <a:ext cx="365383" cy="186693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3435513" y="269794"/>
            <a:ext cx="5255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*Solicitud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de constitución; </a:t>
            </a:r>
            <a:endParaRPr lang="es-EC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*Reserva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de denominación; </a:t>
            </a:r>
            <a:endParaRPr lang="es-EC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*Acta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constitutiva; </a:t>
            </a:r>
            <a:endParaRPr lang="es-EC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*Lista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fundadores;</a:t>
            </a:r>
          </a:p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*Estatuto social;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endParaRPr lang="es-EC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*Certificado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de depósito del aporte del capital social inicial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fijado por  MCDS.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1445217" y="2504855"/>
            <a:ext cx="1080120" cy="720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DÍAS</a:t>
            </a:r>
            <a:endParaRPr lang="es-EC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3435513" y="2347096"/>
            <a:ext cx="1656184" cy="10929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Inscripción en Registro Público</a:t>
            </a:r>
            <a:endParaRPr lang="es-EC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6156176" y="2347097"/>
            <a:ext cx="2232248" cy="10929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Superintendencia  autoriza funcionamiento</a:t>
            </a:r>
            <a:endParaRPr lang="es-EC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Flecha abajo"/>
          <p:cNvSpPr/>
          <p:nvPr/>
        </p:nvSpPr>
        <p:spPr>
          <a:xfrm rot="16200000">
            <a:off x="2792173" y="2612868"/>
            <a:ext cx="360548" cy="50405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Flecha abajo"/>
          <p:cNvSpPr/>
          <p:nvPr/>
        </p:nvSpPr>
        <p:spPr>
          <a:xfrm rot="16200000">
            <a:off x="5564749" y="2612868"/>
            <a:ext cx="360548" cy="50405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Rectángulo"/>
          <p:cNvSpPr/>
          <p:nvPr/>
        </p:nvSpPr>
        <p:spPr>
          <a:xfrm>
            <a:off x="3435513" y="4007291"/>
            <a:ext cx="3048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C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Logotipo de la Asociación</a:t>
            </a:r>
            <a:endParaRPr lang="es-EC" altLang="es-EC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n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64" y="4569110"/>
            <a:ext cx="3317479" cy="204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997115" y="3955116"/>
            <a:ext cx="197632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</a:p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Brindar productos elaborados a base  de quinua, así como  quinua desaponificada de calidad a mercados nacionales e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internacionales,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fomentando el crecimiento de la comunidad relacionada a la asociación. 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7002972" y="3955116"/>
            <a:ext cx="18722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C" sz="1400" dirty="0"/>
              <a:t> Al 2020 llegar a ser referente de emprendimiento campesino de productos de quinua a través del fortalecimiento de la economía popular y solidaria de los socios y de la comunidad. 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4392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008757667"/>
              </p:ext>
            </p:extLst>
          </p:nvPr>
        </p:nvGraphicFramePr>
        <p:xfrm>
          <a:off x="1475656" y="836712"/>
          <a:ext cx="741682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02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22469" y="132601"/>
            <a:ext cx="5440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Proceso de </a:t>
            </a:r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Desaponificación de </a:t>
            </a: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la Quinua 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584887794"/>
              </p:ext>
            </p:extLst>
          </p:nvPr>
        </p:nvGraphicFramePr>
        <p:xfrm>
          <a:off x="1565231" y="2043798"/>
          <a:ext cx="6755387" cy="3672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10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1712651" cy="1451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32711"/>
            <a:ext cx="1603824" cy="1566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94" y="4746000"/>
            <a:ext cx="1382406" cy="2083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C:\Users\casa\Documents\P@()\Tesis\100_360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6740" r="6572" b="14619"/>
          <a:stretch/>
        </p:blipFill>
        <p:spPr bwMode="auto">
          <a:xfrm>
            <a:off x="6421956" y="4957054"/>
            <a:ext cx="1339638" cy="166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maderplast.com/images/2_ESTIBAS_PISOS_LOG%C3%8DSTICA_2013/estiba_para_montacargas_con_zorra_gato_140_x_120_x_10_servicios_de_carga_estiba_personal_especializado_montacargas_manejo_de_montacargas_estibadores_estiba_para_almacenamiento_a_nivel_de_piso_y_rack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884" y="5134633"/>
            <a:ext cx="2008007" cy="130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1314549" y="3832070"/>
            <a:ext cx="232134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Eliminación </a:t>
            </a: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saponina</a:t>
            </a:r>
          </a:p>
          <a:p>
            <a:pPr algn="just"/>
            <a:endParaRPr lang="es-EC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Glucósido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soluble en agua </a:t>
            </a:r>
            <a:endParaRPr lang="es-EC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*Da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un sabor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amargo.</a:t>
            </a:r>
          </a:p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imitante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para el consumo directo y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 industrialización.</a:t>
            </a:r>
          </a:p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*Afecta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el nivel de colesterol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hígado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 sangre.</a:t>
            </a:r>
          </a:p>
          <a:p>
            <a:endParaRPr lang="es-EC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14 Conector curvado"/>
          <p:cNvCxnSpPr/>
          <p:nvPr/>
        </p:nvCxnSpPr>
        <p:spPr>
          <a:xfrm rot="10800000" flipV="1">
            <a:off x="2843808" y="3212976"/>
            <a:ext cx="1152128" cy="619094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221" name="Picture 5" descr="C:\Users\casa\Documents\P@()\Tesis\fotos\100_363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52496"/>
            <a:ext cx="1145406" cy="1527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6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14154" y="332656"/>
            <a:ext cx="5818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CARACTERÍSTICAS DE LA QUINUA PARA EXPORTACIÓN</a:t>
            </a: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073359634"/>
              </p:ext>
            </p:extLst>
          </p:nvPr>
        </p:nvGraphicFramePr>
        <p:xfrm>
          <a:off x="1259632" y="1052736"/>
          <a:ext cx="763284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211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938535721"/>
              </p:ext>
            </p:extLst>
          </p:nvPr>
        </p:nvGraphicFramePr>
        <p:xfrm>
          <a:off x="1331640" y="332656"/>
          <a:ext cx="748883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7073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/>
          <a:srcRect l="13362" t="32996" r="69648" b="48246"/>
          <a:stretch/>
        </p:blipFill>
        <p:spPr bwMode="auto">
          <a:xfrm>
            <a:off x="1350477" y="465286"/>
            <a:ext cx="2880320" cy="1425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188240" y="23895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Logotipo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355976" y="8523"/>
            <a:ext cx="45365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Misión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Ofrecer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eficientemente recursos logísticos de almacenaje, distribución, actividades de valor agregado, empaque, comercio exterior, transporte dirigidos a la industria nacional.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338228" y="134076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Visión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2020 llegar a ser un operador logístico reconocido a nivel nacional e incursionar en el mercado internacional, convirtiéndonos en un operador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4PL.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995995109"/>
              </p:ext>
            </p:extLst>
          </p:nvPr>
        </p:nvGraphicFramePr>
        <p:xfrm>
          <a:off x="1334138" y="3879222"/>
          <a:ext cx="7558342" cy="2949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448660" y="3429000"/>
            <a:ext cx="1212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207193" y="1850852"/>
            <a:ext cx="2907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Transporte local de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carga.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Asesoría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legal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aduanera.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Tramites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exportación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Almacenamiento.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Comercialización 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78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624899074"/>
              </p:ext>
            </p:extLst>
          </p:nvPr>
        </p:nvGraphicFramePr>
        <p:xfrm>
          <a:off x="1259632" y="367789"/>
          <a:ext cx="727280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067944" y="3140968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CONSTITUCIÓN </a:t>
            </a:r>
          </a:p>
          <a:p>
            <a:pPr algn="ctr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Resultado de imagen para logo sri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4" descr="Resultado de imagen para logo sri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46" name="Picture 6" descr="http://www.elciudadano.gob.ec/wp-content/uploads/2014/05/SR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960265"/>
            <a:ext cx="1465245" cy="89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e-comex-plus.com/sites/default/files/logosupercia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1235695" cy="123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aulavirtual.dinardap.gob.ec/aula/pluginfile.php/106/course/summary/MERCANTI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24036"/>
            <a:ext cx="990997" cy="10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4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DETPC\Downloads\org. funcional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r="3796" b="9855"/>
          <a:stretch/>
        </p:blipFill>
        <p:spPr bwMode="auto">
          <a:xfrm>
            <a:off x="1181981" y="485964"/>
            <a:ext cx="7928158" cy="5967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915816" y="116632"/>
            <a:ext cx="3394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ORGANIGRAMA FUNCIONAL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36549" y="440242"/>
            <a:ext cx="2631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ACOPIO MATERIA PRIMA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56176" y="1172353"/>
            <a:ext cx="1367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SELECCIÓN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84506" y="1835532"/>
            <a:ext cx="2104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ALMACENAMIENTO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63888" y="1475641"/>
            <a:ext cx="2233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INDUSTRIALIZACIÓN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26271" y="3491716"/>
            <a:ext cx="2444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PREPARACIÓN CARGA</a:t>
            </a:r>
          </a:p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EXPORTAR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949125" y="1084243"/>
            <a:ext cx="1325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LOGÍSTICA </a:t>
            </a:r>
          </a:p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655381" y="4366845"/>
            <a:ext cx="1845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LOGÍSTICA </a:t>
            </a:r>
          </a:p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INTERNACIONAL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973021" y="1628800"/>
            <a:ext cx="3782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OPERACIONES</a:t>
            </a:r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>
            <a:hlinkClick r:id="rId2" action="ppaction://hlinkpres?slideindex=1&amp;slidetitle="/>
          </p:cNvPr>
          <p:cNvSpPr txBox="1"/>
          <p:nvPr/>
        </p:nvSpPr>
        <p:spPr>
          <a:xfrm>
            <a:off x="6585242" y="3198460"/>
            <a:ext cx="119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CUBICAJE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>
            <a:hlinkClick r:id="rId3" action="ppaction://hlinkpres?slideindex=1&amp;slidetitle="/>
          </p:cNvPr>
          <p:cNvSpPr txBox="1"/>
          <p:nvPr/>
        </p:nvSpPr>
        <p:spPr>
          <a:xfrm>
            <a:off x="3763338" y="4499828"/>
            <a:ext cx="3091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TRÁMITES DE EXPORTACIÓN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819169" y="5517232"/>
            <a:ext cx="3079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PROCESO DE EXPORTACIÓN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183002" y="4983216"/>
            <a:ext cx="1834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 EMBARQUE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183002" y="5377542"/>
            <a:ext cx="1356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EMBARQUE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183002" y="5802715"/>
            <a:ext cx="19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POST EMBARQUE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Abrir llave"/>
          <p:cNvSpPr/>
          <p:nvPr/>
        </p:nvSpPr>
        <p:spPr>
          <a:xfrm>
            <a:off x="6053266" y="1172353"/>
            <a:ext cx="121574" cy="1032511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20 Abrir llave"/>
          <p:cNvSpPr/>
          <p:nvPr/>
        </p:nvSpPr>
        <p:spPr>
          <a:xfrm>
            <a:off x="6953508" y="4944014"/>
            <a:ext cx="229494" cy="1365306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2 Abrir llave"/>
          <p:cNvSpPr/>
          <p:nvPr/>
        </p:nvSpPr>
        <p:spPr>
          <a:xfrm>
            <a:off x="3367839" y="117776"/>
            <a:ext cx="227063" cy="2289670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23 Abrir llave"/>
          <p:cNvSpPr/>
          <p:nvPr/>
        </p:nvSpPr>
        <p:spPr>
          <a:xfrm>
            <a:off x="3439564" y="3106850"/>
            <a:ext cx="340348" cy="3214608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24 Abrir llave"/>
          <p:cNvSpPr/>
          <p:nvPr/>
        </p:nvSpPr>
        <p:spPr>
          <a:xfrm>
            <a:off x="1464712" y="152374"/>
            <a:ext cx="227063" cy="6300962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25 CuadroTexto">
            <a:hlinkClick r:id="rId4" action="ppaction://hlinkpres?slideindex=1&amp;slidetitle="/>
          </p:cNvPr>
          <p:cNvSpPr txBox="1"/>
          <p:nvPr/>
        </p:nvSpPr>
        <p:spPr>
          <a:xfrm>
            <a:off x="6585242" y="3754603"/>
            <a:ext cx="2367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UNIDADES DE CARGA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26 Abrir llave"/>
          <p:cNvSpPr/>
          <p:nvPr/>
        </p:nvSpPr>
        <p:spPr>
          <a:xfrm>
            <a:off x="6463668" y="3051536"/>
            <a:ext cx="121574" cy="1032511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2291" r="37875" b="15208"/>
          <a:stretch/>
        </p:blipFill>
        <p:spPr bwMode="auto">
          <a:xfrm>
            <a:off x="1043608" y="34280"/>
            <a:ext cx="8152674" cy="663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64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40565" y="3789040"/>
            <a:ext cx="705314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EMPAQUE: 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Sacos de polipropileno de 45,45KG.</a:t>
            </a:r>
          </a:p>
          <a:p>
            <a:pPr>
              <a:lnSpc>
                <a:spcPct val="150000"/>
              </a:lnSpc>
            </a:pP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EMBARQUES: 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Cuatro al año, meses de julio, agosto, septiembre, octubre.</a:t>
            </a:r>
          </a:p>
          <a:p>
            <a:pPr>
              <a:lnSpc>
                <a:spcPct val="150000"/>
              </a:lnSpc>
            </a:pP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INCOTERM: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FOB.</a:t>
            </a:r>
          </a:p>
          <a:p>
            <a:pPr>
              <a:lnSpc>
                <a:spcPct val="150000"/>
              </a:lnSpc>
            </a:pP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VÍA DE TRANSPORTE: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Marítimo.</a:t>
            </a:r>
          </a:p>
          <a:p>
            <a:pPr>
              <a:lnSpc>
                <a:spcPct val="150000"/>
              </a:lnSpc>
            </a:pP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FORMA DE PAGO: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Carta de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Crédito.</a:t>
            </a:r>
          </a:p>
          <a:p>
            <a:pPr>
              <a:lnSpc>
                <a:spcPct val="150000"/>
              </a:lnSpc>
            </a:pP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PUERTO DE ORIGEN: 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Puerto de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Guayaquil</a:t>
            </a:r>
            <a:endParaRPr lang="es-EC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PUERTO DESTINO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Tilbury.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IMPORTADOR: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Tienda comercial ( ECA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/>
          </a:p>
          <a:p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2827257" y="332656"/>
            <a:ext cx="427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CONDICIONES DE LA NEGOCIACIÓN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114" y="705017"/>
            <a:ext cx="5079206" cy="3084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00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35696" y="908720"/>
            <a:ext cx="62464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/>
              <a:t>Objetivos</a:t>
            </a:r>
          </a:p>
          <a:p>
            <a:r>
              <a:rPr lang="es-EC" sz="2400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C" sz="2400" dirty="0"/>
              <a:t>Establecer los principales  costos y gastos para la elaboración del proyecto</a:t>
            </a:r>
            <a:r>
              <a:rPr lang="es-EC" sz="2400" dirty="0" smtClean="0"/>
              <a:t>.</a:t>
            </a:r>
          </a:p>
          <a:p>
            <a:pPr lvl="0" algn="just"/>
            <a:endParaRPr lang="es-EC" sz="2400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C" sz="2400" dirty="0" smtClean="0"/>
              <a:t>Encontrar el punto y precio de equilibrio.</a:t>
            </a:r>
            <a:endParaRPr lang="es-EC" sz="2400" dirty="0"/>
          </a:p>
          <a:p>
            <a:r>
              <a:rPr lang="es-EC" sz="2400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C" sz="2400" dirty="0"/>
              <a:t>Realizar flujos de efectivo proyectados para cinco años.</a:t>
            </a:r>
          </a:p>
          <a:p>
            <a:r>
              <a:rPr lang="es-EC" sz="2400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C" sz="2400" dirty="0"/>
              <a:t>Determinar la factibilidad del proyecto a través del cálculo del Valor Actual Neto y la Tasa Interna de Retorno.</a:t>
            </a:r>
          </a:p>
          <a:p>
            <a:r>
              <a:rPr lang="es-EC" sz="2400" b="1" dirty="0"/>
              <a:t> 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68905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3897"/>
            <a:ext cx="7200800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38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75856" y="332656"/>
            <a:ext cx="326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GRÁFICO PUNTO EQUILIBRIO</a:t>
            </a:r>
            <a:endParaRPr lang="es-EC" dirty="0"/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31026"/>
            <a:ext cx="5264656" cy="384048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333981" y="5089902"/>
                <a:ext cx="4572000" cy="12559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b="1" i="1" smtClean="0">
                          <a:latin typeface="Cambria Math" panose="02040503050406030204" pitchFamily="18" charset="0"/>
                        </a:rPr>
                        <m:t>𝑷𝑼𝑵𝑻𝑶</m:t>
                      </m:r>
                      <m:r>
                        <a:rPr lang="es-EC" sz="1600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1600" b="1" i="1">
                          <a:latin typeface="Cambria Math" panose="02040503050406030204" pitchFamily="18" charset="0"/>
                        </a:rPr>
                        <m:t>𝑫𝑬</m:t>
                      </m:r>
                      <m:r>
                        <a:rPr lang="es-EC" sz="1600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1600" b="1" i="1">
                          <a:latin typeface="Cambria Math" panose="02040503050406030204" pitchFamily="18" charset="0"/>
                        </a:rPr>
                        <m:t>𝑬𝑸𝑼𝑰𝑳𝑰𝑩𝑹𝑰𝑶</m:t>
                      </m:r>
                    </m:oMath>
                  </m:oMathPara>
                </a14:m>
                <a:endParaRPr lang="es-EC" sz="1600" b="1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sz="1600" b="1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 sz="1600" b="0" i="0" smtClean="0">
                          <a:latin typeface="Cambria Math"/>
                        </a:rPr>
                        <m:t>PE</m:t>
                      </m:r>
                      <m:r>
                        <a:rPr lang="es-EC" sz="16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600" b="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sz="1600" b="0" i="0">
                              <a:latin typeface="Cambria Math" panose="02040503050406030204" pitchFamily="18" charset="0"/>
                            </a:rPr>
                            <m:t>180.861,55</m:t>
                          </m:r>
                        </m:num>
                        <m:den>
                          <m:r>
                            <a:rPr lang="es-EC" sz="1600" b="0" i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s-EC" sz="1600" b="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s-EC" sz="1600" b="0" i="0">
                                  <a:latin typeface="Cambria Math" panose="02040503050406030204" pitchFamily="18" charset="0"/>
                                </a:rPr>
                                <m:t>174.760,65</m:t>
                              </m:r>
                            </m:num>
                            <m:den>
                              <m:r>
                                <a:rPr lang="es-EC" sz="1600" b="0" i="0">
                                  <a:latin typeface="Cambria Math" panose="02040503050406030204" pitchFamily="18" charset="0"/>
                                </a:rPr>
                                <m:t>414.000</m:t>
                              </m:r>
                            </m:den>
                          </m:f>
                        </m:den>
                      </m:f>
                      <m:r>
                        <a:rPr lang="es-EC" sz="1600" b="0" i="0">
                          <a:latin typeface="Cambria Math" panose="02040503050406030204" pitchFamily="18" charset="0"/>
                        </a:rPr>
                        <m:t>=312.978,11</m:t>
                      </m:r>
                    </m:oMath>
                  </m:oMathPara>
                </a14:m>
                <a:endParaRPr 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81" y="5089902"/>
                <a:ext cx="4572000" cy="12559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ángulo 6"/>
          <p:cNvSpPr/>
          <p:nvPr/>
        </p:nvSpPr>
        <p:spPr>
          <a:xfrm>
            <a:off x="6479704" y="944209"/>
            <a:ext cx="2448272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*Es el </a:t>
            </a:r>
            <a:r>
              <a:rPr lang="es-EC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 en dinero o en unidades producidas necesarias para cubrir los costos</a:t>
            </a:r>
            <a:r>
              <a:rPr lang="es-EC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*Es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decir, debe vender al menos 70TM al año para cubrir los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costos.</a:t>
            </a:r>
            <a:endParaRPr lang="es-EC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4323051" y="4875963"/>
                <a:ext cx="4977989" cy="559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b="1" i="1">
                          <a:latin typeface="Cambria Math" panose="02040503050406030204" pitchFamily="18" charset="0"/>
                        </a:rPr>
                        <m:t>𝑷𝒓𝒆𝒄𝒊𝒐</m:t>
                      </m:r>
                      <m:r>
                        <a:rPr lang="es-EC" sz="1600" b="1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1600" b="1" i="1"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es-EC" sz="1600" b="1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C" sz="1600" b="1" i="1">
                          <a:latin typeface="Cambria Math" panose="02040503050406030204" pitchFamily="18" charset="0"/>
                        </a:rPr>
                        <m:t>𝒆𝒒𝒖𝒊𝒍𝒊𝒃𝒓𝒊𝒐</m:t>
                      </m:r>
                      <m:r>
                        <a:rPr lang="es-EC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sz="1600" i="0">
                              <a:latin typeface="Cambria Math" panose="02040503050406030204" pitchFamily="18" charset="0"/>
                            </a:rPr>
                            <m:t>355.622,20</m:t>
                          </m:r>
                        </m:num>
                        <m:den>
                          <m:r>
                            <a:rPr lang="es-EC" sz="1600" i="0">
                              <a:latin typeface="Cambria Math" panose="02040503050406030204" pitchFamily="18" charset="0"/>
                            </a:rPr>
                            <m:t>92</m:t>
                          </m:r>
                        </m:den>
                      </m:f>
                      <m:r>
                        <a:rPr lang="es-EC" sz="1600" i="0">
                          <a:latin typeface="Cambria Math" panose="02040503050406030204" pitchFamily="18" charset="0"/>
                        </a:rPr>
                        <m:t>=3.865,46</m:t>
                      </m:r>
                    </m:oMath>
                  </m:oMathPara>
                </a14:m>
                <a:endParaRPr lang="es-EC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051" y="4875963"/>
                <a:ext cx="4977989" cy="55996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8"/>
          <p:cNvSpPr/>
          <p:nvPr/>
        </p:nvSpPr>
        <p:spPr>
          <a:xfrm>
            <a:off x="4526045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*El 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precio con el que la empresa no ganará, ni perderá </a:t>
            </a:r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por TM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793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82" y="0"/>
            <a:ext cx="8028384" cy="54726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26 Grupo"/>
          <p:cNvGrpSpPr/>
          <p:nvPr/>
        </p:nvGrpSpPr>
        <p:grpSpPr>
          <a:xfrm>
            <a:off x="3923928" y="5515257"/>
            <a:ext cx="4850427" cy="1271697"/>
            <a:chOff x="4337848" y="5515257"/>
            <a:chExt cx="4850427" cy="1271697"/>
          </a:xfrm>
        </p:grpSpPr>
        <p:sp>
          <p:nvSpPr>
            <p:cNvPr id="7" name="6 Más"/>
            <p:cNvSpPr/>
            <p:nvPr/>
          </p:nvSpPr>
          <p:spPr>
            <a:xfrm>
              <a:off x="5057928" y="5515257"/>
              <a:ext cx="288032" cy="288032"/>
            </a:xfrm>
            <a:prstGeom prst="mathPlus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337848" y="5578831"/>
              <a:ext cx="8114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77.713,15</a:t>
              </a:r>
              <a:endParaRPr lang="es-EC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5273952" y="5543654"/>
              <a:ext cx="8114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90.583,76</a:t>
              </a:r>
              <a:endParaRPr lang="es-EC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9 Igual que"/>
            <p:cNvSpPr/>
            <p:nvPr/>
          </p:nvSpPr>
          <p:spPr>
            <a:xfrm>
              <a:off x="5994032" y="5576502"/>
              <a:ext cx="320230" cy="215658"/>
            </a:xfrm>
            <a:prstGeom prst="mathEqual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6210056" y="5560078"/>
              <a:ext cx="8899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168.296,91</a:t>
              </a:r>
              <a:endParaRPr lang="es-EC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8298288" y="5560078"/>
              <a:ext cx="8899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1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194.348,03</a:t>
              </a:r>
              <a:endParaRPr lang="es-EC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4553872" y="6093296"/>
              <a:ext cx="8899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104.741,42</a:t>
              </a:r>
              <a:endParaRPr lang="es-EC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15 División"/>
            <p:cNvSpPr/>
            <p:nvPr/>
          </p:nvSpPr>
          <p:spPr>
            <a:xfrm>
              <a:off x="5345960" y="6093296"/>
              <a:ext cx="258515" cy="229235"/>
            </a:xfrm>
            <a:prstGeom prst="mathDivid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5561984" y="6093296"/>
              <a:ext cx="5031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s-EC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17 Igual que"/>
            <p:cNvSpPr/>
            <p:nvPr/>
          </p:nvSpPr>
          <p:spPr>
            <a:xfrm>
              <a:off x="5850016" y="6093296"/>
              <a:ext cx="304131" cy="228762"/>
            </a:xfrm>
            <a:prstGeom prst="mathEqual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6210056" y="6093296"/>
              <a:ext cx="7328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8.728,45</a:t>
              </a:r>
              <a:endParaRPr lang="es-EC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4553872" y="6525344"/>
              <a:ext cx="7328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8.728,45</a:t>
              </a:r>
              <a:endParaRPr lang="es-EC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20 División"/>
            <p:cNvSpPr/>
            <p:nvPr/>
          </p:nvSpPr>
          <p:spPr>
            <a:xfrm>
              <a:off x="5345960" y="6545594"/>
              <a:ext cx="258515" cy="229235"/>
            </a:xfrm>
            <a:prstGeom prst="mathDivid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5561984" y="6513219"/>
              <a:ext cx="5031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s-EC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22 Igual que"/>
            <p:cNvSpPr/>
            <p:nvPr/>
          </p:nvSpPr>
          <p:spPr>
            <a:xfrm>
              <a:off x="5850016" y="6512606"/>
              <a:ext cx="304131" cy="228762"/>
            </a:xfrm>
            <a:prstGeom prst="mathEqual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6314262" y="6474923"/>
              <a:ext cx="6158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290,94</a:t>
              </a:r>
              <a:endParaRPr lang="es-EC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24 Rectángulo"/>
          <p:cNvSpPr/>
          <p:nvPr/>
        </p:nvSpPr>
        <p:spPr>
          <a:xfrm>
            <a:off x="1056682" y="5576694"/>
            <a:ext cx="2507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*El PRI es de 2 años y 3 meses.</a:t>
            </a: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51358" r="34500" b="40328"/>
          <a:stretch/>
        </p:blipFill>
        <p:spPr bwMode="auto">
          <a:xfrm>
            <a:off x="1044505" y="6080844"/>
            <a:ext cx="2605361" cy="60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6957708" y="5554477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26.051,12</a:t>
            </a:r>
            <a:endParaRPr lang="es-EC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8 Más"/>
          <p:cNvSpPr/>
          <p:nvPr/>
        </p:nvSpPr>
        <p:spPr>
          <a:xfrm>
            <a:off x="6686123" y="5549976"/>
            <a:ext cx="288032" cy="288032"/>
          </a:xfrm>
          <a:prstGeom prst="math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29 Igual que"/>
          <p:cNvSpPr/>
          <p:nvPr/>
        </p:nvSpPr>
        <p:spPr>
          <a:xfrm>
            <a:off x="7695197" y="5563398"/>
            <a:ext cx="189171" cy="228762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40442" y="143322"/>
            <a:ext cx="2585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OBJETIVO GENERAL</a:t>
            </a:r>
            <a:endParaRPr lang="es-EC" dirty="0"/>
          </a:p>
        </p:txBody>
      </p:sp>
      <p:sp>
        <p:nvSpPr>
          <p:cNvPr id="5" name="4 Pergamino horizontal"/>
          <p:cNvSpPr/>
          <p:nvPr/>
        </p:nvSpPr>
        <p:spPr>
          <a:xfrm>
            <a:off x="1853035" y="512654"/>
            <a:ext cx="6426928" cy="1596062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Diseñar un plan para la creación de un operador logístico dedicado a la exportación de quinua desaponificada hacia la Unión Europea, mediante la implementación de una planta procesadora en la provincia de Imbabura.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248951" y="2108716"/>
            <a:ext cx="3144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OBJETIVOS ESPECIFICOS</a:t>
            </a:r>
            <a:endParaRPr lang="es-EC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087059880"/>
              </p:ext>
            </p:extLst>
          </p:nvPr>
        </p:nvGraphicFramePr>
        <p:xfrm>
          <a:off x="1525608" y="2478048"/>
          <a:ext cx="7047104" cy="419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756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105303" y="3443640"/>
            <a:ext cx="50386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*Para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este proyecto la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tasa de descuento es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11,35%.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611986" y="96362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FINANCIERO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35640" y="481138"/>
            <a:ext cx="654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VAN</a:t>
            </a:r>
            <a:endParaRPr lang="es-EC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55" y="794222"/>
            <a:ext cx="54959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597780" y="850470"/>
            <a:ext cx="2366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*Mide los flujos de los futuros ingresos y egresos, para saber si luego de descontar la inversión inicial habrá ganancia. 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940152" y="2750430"/>
            <a:ext cx="533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b="1" dirty="0" smtClean="0"/>
              <a:t>VAN</a:t>
            </a:r>
            <a:endParaRPr lang="es-EC" sz="1200" b="1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5983185" y="3212976"/>
            <a:ext cx="53303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6060749" y="37569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TIR</a:t>
            </a:r>
            <a:endParaRPr lang="es-EC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6" t="40724" r="31102" b="32964"/>
          <a:stretch/>
        </p:blipFill>
        <p:spPr bwMode="auto">
          <a:xfrm>
            <a:off x="3521905" y="4365104"/>
            <a:ext cx="5634252" cy="221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133026" y="4813272"/>
            <a:ext cx="2506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*Mide la rentabilidad del proyecto, el TIR es del 41% y es superior a la tasa mínima requerida.</a:t>
            </a:r>
          </a:p>
          <a:p>
            <a:pPr algn="just"/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6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35895" y="100101"/>
            <a:ext cx="2254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40371" y="836712"/>
            <a:ext cx="77768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estado ecuatoriano, a través de dependencias como el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MAGAP y PROECUADOR, está desarrollando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proyectos de incentivo a la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producción, comercialización y fomenta el consumo de alimentos altamente saludables como es la quinua, tanto en el ámbito nacional como internacional.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EC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capacidad productiva de quinua en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Ecuador para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el 2015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será de 18.550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TM y específicamente en Imbabura, se pretende la producción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aproximada de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1.500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TM. Adicional a ello,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se conoce que la demanda de esta quinoidacea cada día está en aumento, por consiguiente, se pretende crear una planta procesadora de quinua desaponificada en Cotacachi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planta procesadora ubicada en Quiroga tiene la capacidad de procesar al rededor de 115TM al mes de las cuales 92 toneladas serán destinadas a la venta internacional y las restantes para el consumo interno de tal forma que se está cumpliendo con la normativa legal establecida relacionada directamente con el nuevo modelo productivo y de inserción internacional diseñado para Ecuador. </a:t>
            </a:r>
          </a:p>
          <a:p>
            <a:pPr algn="just"/>
            <a:endParaRPr lang="es-EC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operador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logístico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será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el encargado de realizar todas las operaciones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almacenamiento, transporte, y comercialización con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la finalidad de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vender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el producto en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Inglaterra con un mejor manejo  en la cadena de abastecimiento.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C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proyecto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 factible, pues mediante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proyecciones realizadas a cinco años, considerando ingresos y egresos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obtuvo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valores positivos en todos los años, además,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Valor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Actual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Neto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asciende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a $164.291,05 con una tasa de descuento del 11,35%;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la misma manera la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Tasa Interna de Retorno es del 41%;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que se espera recuperar la inversión en 2 años 4 meses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32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491880" y="86582"/>
            <a:ext cx="2853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23120" y="486692"/>
            <a:ext cx="774136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Cumplir con todos los requisitos legales para adquirir personalidad jurídica así como conducir su labor productiva en estricta consideración a la responsabilidad social y ambiental, además, aprovechar los incentivos tributarios de manera eficiente para que ese dinero que se deja de desembolsar sirva para el beneficio de las comunidades a las que pertenecen los socios de modo que se alcance el mayor despliegue de su potencial.</a:t>
            </a:r>
          </a:p>
          <a:p>
            <a:pPr algn="just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Potencializar los cultivos de quinua de variedades dulces a nivel nacional ya que son más fáciles de tratar para la eliminación de saponina, incrementar las zonas de cultivo destinadas a la quinua tomando en cuenta las condiciones de rotación de las mismas con miras a la introducción del producto en nuevos mercados extranjeros.</a:t>
            </a:r>
          </a:p>
          <a:p>
            <a:pPr algn="just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Buscar diversos mecanismos de financiamiento debido a que al ser 30 miembros, acrecientan las posibilidades de adjudicación de créditos, así mismo dirigir esfuerzos a realizar negociaciones con nuevos productores de la zona (Imbabura), para incrementar la oferta de la asociación ya que se cuenta con maquinaria suficiente para el proceso de quinua.</a:t>
            </a:r>
          </a:p>
          <a:p>
            <a:pPr algn="just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Implementar 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centros de acopio transitorios para la absorción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del déficit que tiene Carchi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e Imbabura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3.735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TM,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pues estas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provincias presentaban la mayor demanda de absorción no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captada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quinua.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Diversificar la línea de productos de manera que incrementen las posibilidades de venta de los mismos, tanto para el mercado nacional como para el internacional, además, establecer mecanismos que permitan a las empresas mantener un estricto control interno que haga que funcionen positivamente cumpliendo con su misión y visión para lograr la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consecución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de objetivos.</a:t>
            </a:r>
          </a:p>
        </p:txBody>
      </p:sp>
    </p:spTree>
    <p:extLst>
      <p:ext uri="{BB962C8B-B14F-4D97-AF65-F5344CB8AC3E}">
        <p14:creationId xmlns:p14="http://schemas.microsoft.com/office/powerpoint/2010/main" val="391366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21" t="23811" r="19404" b="16071"/>
          <a:stretch/>
        </p:blipFill>
        <p:spPr bwMode="auto">
          <a:xfrm>
            <a:off x="1331640" y="188640"/>
            <a:ext cx="7485812" cy="640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87625" y="476672"/>
            <a:ext cx="741682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1500" b="1" i="1" dirty="0" smtClean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Gracias por su atención</a:t>
            </a:r>
            <a:endParaRPr lang="es-EC" sz="11500" b="1" i="1" dirty="0"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09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301797" y="270579"/>
            <a:ext cx="2557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QUINUA</a:t>
            </a:r>
          </a:p>
          <a:p>
            <a:pPr algn="ctr"/>
            <a:r>
              <a:rPr lang="es-EC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Chenopodium</a:t>
            </a:r>
            <a:r>
              <a:rPr lang="es-EC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quinoa</a:t>
            </a:r>
            <a:endParaRPr lang="es-EC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742014052"/>
              </p:ext>
            </p:extLst>
          </p:nvPr>
        </p:nvGraphicFramePr>
        <p:xfrm>
          <a:off x="1547664" y="1412776"/>
          <a:ext cx="70567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223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57881" y="188640"/>
            <a:ext cx="2690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Producción en Ecuador</a:t>
            </a:r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4 Rectángulo"/>
          <p:cNvSpPr/>
          <p:nvPr/>
        </p:nvSpPr>
        <p:spPr>
          <a:xfrm>
            <a:off x="1152128" y="619681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Ilustración 1.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 Áreas de cultivo de quinua en el Ecuador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074424" y="6335309"/>
            <a:ext cx="2237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 </a:t>
            </a:r>
            <a:r>
              <a:rPr lang="es-EC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Adaptado por: 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Los Autores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6 Imagen"/>
          <p:cNvPicPr/>
          <p:nvPr/>
        </p:nvPicPr>
        <p:blipFill rotWithShape="1">
          <a:blip r:embed="rId2"/>
          <a:srcRect l="26095" t="22200" r="24635" b="9675"/>
          <a:stretch/>
        </p:blipFill>
        <p:spPr bwMode="auto">
          <a:xfrm>
            <a:off x="1259633" y="692696"/>
            <a:ext cx="6840760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100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64007"/>
              </p:ext>
            </p:extLst>
          </p:nvPr>
        </p:nvGraphicFramePr>
        <p:xfrm>
          <a:off x="1265691" y="404667"/>
          <a:ext cx="7344816" cy="6524599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672408"/>
                <a:gridCol w="3672408"/>
              </a:tblGrid>
              <a:tr h="50405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ZONA DE CULTIVO: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20422" marR="2042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Sierra ecuatoriana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20422" marR="20422" marT="0" marB="0"/>
                </a:tc>
              </a:tr>
              <a:tr h="6015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VARIEDADES</a:t>
                      </a:r>
                      <a:r>
                        <a:rPr lang="es-EC" sz="1400" dirty="0" smtClean="0">
                          <a:effectLst/>
                        </a:rPr>
                        <a:t>:</a:t>
                      </a:r>
                      <a:endParaRPr lang="es-EC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20422" marR="20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INIAP TUNKAHUAN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INIAP Pata de Venado o Taruka chaki </a:t>
                      </a:r>
                    </a:p>
                  </a:txBody>
                  <a:tcPr marL="20422" marR="20422" marT="0" marB="0"/>
                </a:tc>
              </a:tr>
              <a:tr h="2999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CLIMA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20422" marR="20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Frío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20422" marR="20422" marT="0" marB="0"/>
                </a:tc>
              </a:tr>
              <a:tr h="2999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PRECIPITACIONES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20422" marR="20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500 a 800 mm de precipitación en el ciclo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20422" marR="20422" marT="0" marB="0"/>
                </a:tc>
              </a:tr>
              <a:tr h="2999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TEMPERATURA: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20422" marR="20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 a 17º C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20422" marR="20422" marT="0" marB="0"/>
                </a:tc>
              </a:tr>
              <a:tr h="6015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SUELO: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20422" marR="20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Franco, franco arenoso, negro andino, con buen drenaje </a:t>
                      </a:r>
                    </a:p>
                  </a:txBody>
                  <a:tcPr marL="20422" marR="20422" marT="0" marB="0"/>
                </a:tc>
              </a:tr>
              <a:tr h="2999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pH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20422" marR="20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5.5 a 8.0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20422" marR="20422" marT="0" marB="0"/>
                </a:tc>
              </a:tr>
              <a:tr h="601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ALTITUD: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20422" marR="20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2000 a 3400 m, para INIAP Tunkahuan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3000 a 3800 m, para INIAP Pata de Venado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20422" marR="20422" marT="0" marB="0"/>
                </a:tc>
              </a:tr>
              <a:tr h="6015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CICLO DE CULTIVO: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20422" marR="20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Tunkahuan: de 150 a 170 días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Pata de Venado: de 130 a 150 días </a:t>
                      </a:r>
                    </a:p>
                  </a:txBody>
                  <a:tcPr marL="20422" marR="20422" marT="0" marB="0"/>
                </a:tc>
              </a:tr>
              <a:tr h="6011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ROTACIÓN DE CULTIVOS: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20422" marR="204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Se recomienda rotar </a:t>
                      </a:r>
                      <a:r>
                        <a:rPr lang="es-EC" sz="1400" dirty="0" smtClean="0">
                          <a:effectLst/>
                        </a:rPr>
                        <a:t>con</a:t>
                      </a:r>
                      <a:r>
                        <a:rPr lang="es-EC" sz="1400" baseline="0" dirty="0" smtClean="0">
                          <a:effectLst/>
                        </a:rPr>
                        <a:t> </a:t>
                      </a:r>
                      <a:r>
                        <a:rPr lang="es-EC" sz="1400" dirty="0" smtClean="0">
                          <a:effectLst/>
                        </a:rPr>
                        <a:t>arveja</a:t>
                      </a:r>
                      <a:r>
                        <a:rPr lang="es-EC" sz="1400" dirty="0">
                          <a:effectLst/>
                        </a:rPr>
                        <a:t>, haba, chocho, trigo, cebada, maíz, </a:t>
                      </a:r>
                      <a:r>
                        <a:rPr lang="es-EC" sz="1400" dirty="0" smtClean="0">
                          <a:effectLst/>
                        </a:rPr>
                        <a:t>fréjol.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20422" marR="20422" marT="0" marB="0"/>
                </a:tc>
              </a:tr>
              <a:tr h="2999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SIEMBRA: Época: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20422" marR="204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Noviembre a </a:t>
                      </a:r>
                      <a:r>
                        <a:rPr lang="es-EC" sz="1400" dirty="0" smtClean="0">
                          <a:effectLst/>
                        </a:rPr>
                        <a:t>febrero.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20422" marR="20422" marT="0" marB="0"/>
                </a:tc>
              </a:tr>
              <a:tr h="10839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</a:rPr>
                        <a:t>SISTEMA DE SIEMBRA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20422" marR="2042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Distancia </a:t>
                      </a:r>
                      <a:r>
                        <a:rPr lang="es-EC" sz="1400" dirty="0">
                          <a:effectLst/>
                        </a:rPr>
                        <a:t>entre surcos: 60 cm para Tunkahuan y 40 cm para Pata de Venado. </a:t>
                      </a:r>
                      <a:endParaRPr lang="es-EC" sz="1400" dirty="0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 smtClean="0">
                          <a:effectLst/>
                        </a:rPr>
                        <a:t>Cantidad de semilla/ha: 12 kg</a:t>
                      </a:r>
                    </a:p>
                  </a:txBody>
                  <a:tcPr marL="20422" marR="20422" marT="0" marB="0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187624" y="6596390"/>
            <a:ext cx="18838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C" sz="1100" dirty="0">
                <a:latin typeface="Arial" panose="020B0604020202020204" pitchFamily="34" charset="0"/>
                <a:cs typeface="Arial" panose="020B0604020202020204" pitchFamily="34" charset="0"/>
              </a:rPr>
              <a:t>Peralta, 2011 p.12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187624" y="35332"/>
            <a:ext cx="7500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edafológicas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097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44" y="424955"/>
            <a:ext cx="2728731" cy="159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026" y="402230"/>
            <a:ext cx="2736304" cy="159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73" y="2723858"/>
            <a:ext cx="2628116" cy="157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026" y="2732423"/>
            <a:ext cx="2774809" cy="157953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CuadroTexto"/>
          <p:cNvSpPr txBox="1"/>
          <p:nvPr/>
        </p:nvSpPr>
        <p:spPr>
          <a:xfrm>
            <a:off x="4173160" y="35332"/>
            <a:ext cx="146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COSECHA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961004" y="2354526"/>
            <a:ext cx="207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POSTCOSECHA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130636" y="2015972"/>
            <a:ext cx="1721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Cosecha manual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006430" y="2003329"/>
            <a:ext cx="2223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Cosecha con máquina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Flecha izquierda y derecha"/>
          <p:cNvSpPr/>
          <p:nvPr/>
        </p:nvSpPr>
        <p:spPr>
          <a:xfrm>
            <a:off x="4410289" y="1499273"/>
            <a:ext cx="1147373" cy="504056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CuadroTexto"/>
          <p:cNvSpPr txBox="1"/>
          <p:nvPr/>
        </p:nvSpPr>
        <p:spPr>
          <a:xfrm>
            <a:off x="6192987" y="4311953"/>
            <a:ext cx="1850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Trilla con máquina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317193" y="4312225"/>
            <a:ext cx="1348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Trilla manual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20 Imagen" descr="C:\Users\casa\Documents\P@()\Tesis\fotos\100_364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883" y="4650507"/>
            <a:ext cx="2461104" cy="183578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21 Flecha izquierda, derecha y arriba"/>
          <p:cNvSpPr/>
          <p:nvPr/>
        </p:nvSpPr>
        <p:spPr>
          <a:xfrm rot="10800000">
            <a:off x="4422874" y="3284984"/>
            <a:ext cx="1216152" cy="850392"/>
          </a:xfrm>
          <a:prstGeom prst="leftRight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22 CuadroTexto"/>
          <p:cNvSpPr txBox="1"/>
          <p:nvPr/>
        </p:nvSpPr>
        <p:spPr>
          <a:xfrm>
            <a:off x="4404375" y="6503938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Secado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74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914297091"/>
              </p:ext>
            </p:extLst>
          </p:nvPr>
        </p:nvGraphicFramePr>
        <p:xfrm>
          <a:off x="1115616" y="404664"/>
          <a:ext cx="777686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162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91680" y="4172887"/>
            <a:ext cx="69127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*El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gráfico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muestra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la producción y las exportaciones de quinua desde 1992 en la que se evidencia el incremento de las mismas, alcanzando al 2014 un aproximado de más de 80.000 TM producidas y alrededor de 40.000 TM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exportadas.</a:t>
            </a:r>
          </a:p>
          <a:p>
            <a:pPr algn="just"/>
            <a:endParaRPr lang="es-EC" dirty="0"/>
          </a:p>
          <a:p>
            <a:pPr algn="just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Sudamérica están localizados los países con mayor índice de exportación a nivel mundial: Bolivia, Perú y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Ecuador.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472" y="116632"/>
            <a:ext cx="5256584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8682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2527</TotalTime>
  <Words>2307</Words>
  <Application>Microsoft Office PowerPoint</Application>
  <PresentationFormat>Presentación en pantalla (4:3)</PresentationFormat>
  <Paragraphs>310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Solsticio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casa</dc:creator>
  <cp:lastModifiedBy>casa</cp:lastModifiedBy>
  <cp:revision>122</cp:revision>
  <dcterms:created xsi:type="dcterms:W3CDTF">2015-04-28T20:21:16Z</dcterms:created>
  <dcterms:modified xsi:type="dcterms:W3CDTF">2015-06-23T03:48:12Z</dcterms:modified>
</cp:coreProperties>
</file>