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handoutMasterIdLst>
    <p:handoutMasterId r:id="rId36"/>
  </p:handoutMasterIdLst>
  <p:sldIdLst>
    <p:sldId id="292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5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>
        <p:scale>
          <a:sx n="95" d="100"/>
          <a:sy n="95" d="100"/>
        </p:scale>
        <p:origin x="-6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a%20Tapia\Desktop\TABLASSS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a%20Tapia\Desktop\TABLASSS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a%20Tapia\Desktop\TABLASSS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Hoja1!$E$4:$E$5</c:f>
              <c:strCache>
                <c:ptCount val="1"/>
                <c:pt idx="0">
                  <c:v>Hectáreas ECUADOR</c:v>
                </c:pt>
              </c:strCache>
            </c:strRef>
          </c:tx>
          <c:invertIfNegative val="0"/>
          <c:cat>
            <c:numRef>
              <c:f>Hoja1!$D$6:$D$10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Hoja1!$E$6:$E$10</c:f>
              <c:numCache>
                <c:formatCode>General</c:formatCode>
                <c:ptCount val="5"/>
                <c:pt idx="0">
                  <c:v>9.3420000000000005</c:v>
                </c:pt>
                <c:pt idx="1">
                  <c:v>9.7620000000000005</c:v>
                </c:pt>
                <c:pt idx="2">
                  <c:v>9.9870000000000001</c:v>
                </c:pt>
                <c:pt idx="3">
                  <c:v>10.183999999999999</c:v>
                </c:pt>
                <c:pt idx="4">
                  <c:v>13.215999999999999</c:v>
                </c:pt>
              </c:numCache>
            </c:numRef>
          </c:val>
        </c:ser>
        <c:ser>
          <c:idx val="3"/>
          <c:order val="1"/>
          <c:tx>
            <c:strRef>
              <c:f>Hoja1!$F$4:$F$5</c:f>
              <c:strCache>
                <c:ptCount val="1"/>
                <c:pt idx="0">
                  <c:v>Hectáreas COLOMBIANA</c:v>
                </c:pt>
              </c:strCache>
            </c:strRef>
          </c:tx>
          <c:invertIfNegative val="0"/>
          <c:cat>
            <c:numRef>
              <c:f>Hoja1!$D$6:$D$10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Hoja1!$F$6:$F$10</c:f>
              <c:numCache>
                <c:formatCode>General</c:formatCode>
                <c:ptCount val="5"/>
                <c:pt idx="0">
                  <c:v>17.456</c:v>
                </c:pt>
                <c:pt idx="1">
                  <c:v>18.658000000000001</c:v>
                </c:pt>
                <c:pt idx="2">
                  <c:v>18.986999999999998</c:v>
                </c:pt>
                <c:pt idx="3">
                  <c:v>23.847000000000001</c:v>
                </c:pt>
                <c:pt idx="4">
                  <c:v>27.803000000000001</c:v>
                </c:pt>
              </c:numCache>
            </c:numRef>
          </c:val>
        </c:ser>
        <c:ser>
          <c:idx val="4"/>
          <c:order val="2"/>
          <c:tx>
            <c:strRef>
              <c:f>Hoja1!$G$4:$G$5</c:f>
              <c:strCache>
                <c:ptCount val="1"/>
                <c:pt idx="0">
                  <c:v>Hectáreas  Perú</c:v>
                </c:pt>
              </c:strCache>
            </c:strRef>
          </c:tx>
          <c:invertIfNegative val="0"/>
          <c:cat>
            <c:numRef>
              <c:f>Hoja1!$D$6:$D$10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Hoja1!$G$6:$G$10</c:f>
              <c:numCache>
                <c:formatCode>General</c:formatCode>
                <c:ptCount val="5"/>
                <c:pt idx="0">
                  <c:v>12.345000000000001</c:v>
                </c:pt>
                <c:pt idx="1">
                  <c:v>12.689</c:v>
                </c:pt>
                <c:pt idx="2">
                  <c:v>12.933999999999999</c:v>
                </c:pt>
                <c:pt idx="3">
                  <c:v>12.566000000000001</c:v>
                </c:pt>
                <c:pt idx="4">
                  <c:v>14.867000000000001</c:v>
                </c:pt>
              </c:numCache>
            </c:numRef>
          </c:val>
        </c:ser>
        <c:ser>
          <c:idx val="0"/>
          <c:order val="3"/>
          <c:tx>
            <c:strRef>
              <c:f>Hoja1!$H$4:$H$5</c:f>
              <c:strCache>
                <c:ptCount val="1"/>
                <c:pt idx="0">
                  <c:v>Hectáreas BOLIVIA</c:v>
                </c:pt>
              </c:strCache>
            </c:strRef>
          </c:tx>
          <c:invertIfNegative val="0"/>
          <c:cat>
            <c:numRef>
              <c:f>Hoja1!$D$6:$D$10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Hoja1!$H$6:$H$10</c:f>
              <c:numCache>
                <c:formatCode>General</c:formatCode>
                <c:ptCount val="5"/>
                <c:pt idx="0">
                  <c:v>1.23</c:v>
                </c:pt>
                <c:pt idx="1">
                  <c:v>1.1339999999999999</c:v>
                </c:pt>
                <c:pt idx="2">
                  <c:v>1.0980000000000001</c:v>
                </c:pt>
                <c:pt idx="3">
                  <c:v>1.754</c:v>
                </c:pt>
                <c:pt idx="4">
                  <c:v>1.1100000000000001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25376"/>
        <c:axId val="105126912"/>
      </c:barChart>
      <c:catAx>
        <c:axId val="10512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126912"/>
        <c:crosses val="autoZero"/>
        <c:auto val="1"/>
        <c:lblAlgn val="ctr"/>
        <c:lblOffset val="100"/>
        <c:noMultiLvlLbl val="0"/>
      </c:catAx>
      <c:valAx>
        <c:axId val="10512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12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82560682557909"/>
          <c:y val="0.22279777555580244"/>
          <c:w val="0.22737609915770676"/>
          <c:h val="0.4515223617128961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Hoja3!$B$3:$C$3</c:f>
              <c:strCache>
                <c:ptCount val="1"/>
                <c:pt idx="0">
                  <c:v>81090 Otros frutos, frescos.</c:v>
                </c:pt>
              </c:strCache>
            </c:strRef>
          </c:tx>
          <c:invertIfNegative val="0"/>
          <c:cat>
            <c:strRef>
              <c:f>Hoja3!$D$2:$H$2</c:f>
              <c:strCache>
                <c:ptCount val="5"/>
                <c:pt idx="0">
                  <c:v>VALOR 2010</c:v>
                </c:pt>
                <c:pt idx="1">
                  <c:v>VALOR 2011</c:v>
                </c:pt>
                <c:pt idx="2">
                  <c:v>VALOR  2012</c:v>
                </c:pt>
                <c:pt idx="3">
                  <c:v>VALOR 2013</c:v>
                </c:pt>
                <c:pt idx="4">
                  <c:v>VALOR 2014</c:v>
                </c:pt>
              </c:strCache>
            </c:strRef>
          </c:cat>
          <c:val>
            <c:numRef>
              <c:f>Hoja3!$D$3:$H$3</c:f>
              <c:numCache>
                <c:formatCode>General</c:formatCode>
                <c:ptCount val="5"/>
                <c:pt idx="0">
                  <c:v>22.087</c:v>
                </c:pt>
                <c:pt idx="1">
                  <c:v>27.6</c:v>
                </c:pt>
                <c:pt idx="2">
                  <c:v>29.741</c:v>
                </c:pt>
                <c:pt idx="3">
                  <c:v>31.724</c:v>
                </c:pt>
                <c:pt idx="4">
                  <c:v>32.44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6050304"/>
        <c:axId val="106051840"/>
      </c:barChart>
      <c:catAx>
        <c:axId val="106050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106051840"/>
        <c:crosses val="autoZero"/>
        <c:auto val="1"/>
        <c:lblAlgn val="ctr"/>
        <c:lblOffset val="100"/>
        <c:noMultiLvlLbl val="0"/>
      </c:catAx>
      <c:valAx>
        <c:axId val="106051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05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Hoja7!$B$3:$C$3</c:f>
              <c:strCache>
                <c:ptCount val="1"/>
                <c:pt idx="0">
                  <c:v>81090 Otros frutos, frescos.</c:v>
                </c:pt>
              </c:strCache>
            </c:strRef>
          </c:tx>
          <c:invertIfNegative val="0"/>
          <c:cat>
            <c:strRef>
              <c:f>Hoja7!$D$2:$H$2</c:f>
              <c:strCache>
                <c:ptCount val="5"/>
                <c:pt idx="0">
                  <c:v>VALOR 2010</c:v>
                </c:pt>
                <c:pt idx="1">
                  <c:v>VALOR 2011</c:v>
                </c:pt>
                <c:pt idx="2">
                  <c:v>VALOR  2012</c:v>
                </c:pt>
                <c:pt idx="3">
                  <c:v>VALOR 2013</c:v>
                </c:pt>
                <c:pt idx="4">
                  <c:v>VALOR 2014</c:v>
                </c:pt>
              </c:strCache>
            </c:strRef>
          </c:cat>
          <c:val>
            <c:numRef>
              <c:f>Hoja7!$D$3:$H$3</c:f>
              <c:numCache>
                <c:formatCode>General</c:formatCode>
                <c:ptCount val="5"/>
                <c:pt idx="0">
                  <c:v>1.524</c:v>
                </c:pt>
                <c:pt idx="1">
                  <c:v>4.2859999999999996</c:v>
                </c:pt>
                <c:pt idx="2">
                  <c:v>3.6589999999999998</c:v>
                </c:pt>
                <c:pt idx="3">
                  <c:v>6.3139999999999983</c:v>
                </c:pt>
                <c:pt idx="4">
                  <c:v>10.703000000000001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5783296"/>
        <c:axId val="105784832"/>
      </c:barChart>
      <c:catAx>
        <c:axId val="105783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5784832"/>
        <c:crosses val="autoZero"/>
        <c:auto val="1"/>
        <c:lblAlgn val="ctr"/>
        <c:lblOffset val="100"/>
        <c:noMultiLvlLbl val="0"/>
      </c:catAx>
      <c:valAx>
        <c:axId val="105784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783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Hoja5!$B$4</c:f>
              <c:strCache>
                <c:ptCount val="1"/>
                <c:pt idx="0">
                  <c:v>Otros Frutos Frescos</c:v>
                </c:pt>
              </c:strCache>
            </c:strRef>
          </c:tx>
          <c:invertIfNegative val="0"/>
          <c:cat>
            <c:numRef>
              <c:f>Hoja5!$C$3:$G$3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Hoja5!$C$4:$G$4</c:f>
              <c:numCache>
                <c:formatCode>General</c:formatCode>
                <c:ptCount val="5"/>
                <c:pt idx="0">
                  <c:v>0.129</c:v>
                </c:pt>
                <c:pt idx="1">
                  <c:v>0.20100000000000001</c:v>
                </c:pt>
                <c:pt idx="2">
                  <c:v>0.36899999999999999</c:v>
                </c:pt>
                <c:pt idx="3">
                  <c:v>0.28100000000000003</c:v>
                </c:pt>
                <c:pt idx="4">
                  <c:v>0.39100000000000001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5856000"/>
        <c:axId val="105865984"/>
      </c:barChart>
      <c:catAx>
        <c:axId val="105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865984"/>
        <c:crosses val="autoZero"/>
        <c:auto val="1"/>
        <c:lblAlgn val="ctr"/>
        <c:lblOffset val="100"/>
        <c:noMultiLvlLbl val="0"/>
      </c:catAx>
      <c:valAx>
        <c:axId val="10586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585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Hoja8!$E$4</c:f>
              <c:strCache>
                <c:ptCount val="1"/>
                <c:pt idx="0">
                  <c:v>DEMANDA SATISFECHA</c:v>
                </c:pt>
              </c:strCache>
            </c:strRef>
          </c:tx>
          <c:invertIfNegative val="0"/>
          <c:cat>
            <c:numRef>
              <c:f>Hoja8!$C$5:$C$9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Hoja8!$E$5:$E$9</c:f>
              <c:numCache>
                <c:formatCode>General</c:formatCode>
                <c:ptCount val="5"/>
                <c:pt idx="0">
                  <c:v>42.96</c:v>
                </c:pt>
                <c:pt idx="1">
                  <c:v>56.79</c:v>
                </c:pt>
                <c:pt idx="2">
                  <c:v>64.578000000000003</c:v>
                </c:pt>
                <c:pt idx="3">
                  <c:v>71.453000000000003</c:v>
                </c:pt>
                <c:pt idx="4">
                  <c:v>86.111000000000004</c:v>
                </c:pt>
              </c:numCache>
            </c:numRef>
          </c:val>
        </c:ser>
        <c:ser>
          <c:idx val="2"/>
          <c:order val="1"/>
          <c:tx>
            <c:strRef>
              <c:f>Hoja8!$F$4</c:f>
              <c:strCache>
                <c:ptCount val="1"/>
                <c:pt idx="0">
                  <c:v>DEMANDA INSATISFECHA</c:v>
                </c:pt>
              </c:strCache>
            </c:strRef>
          </c:tx>
          <c:invertIfNegative val="0"/>
          <c:cat>
            <c:numRef>
              <c:f>Hoja8!$C$5:$C$9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Hoja8!$F$5:$F$9</c:f>
              <c:numCache>
                <c:formatCode>General</c:formatCode>
                <c:ptCount val="5"/>
                <c:pt idx="0">
                  <c:v>66.099999999999994</c:v>
                </c:pt>
                <c:pt idx="1">
                  <c:v>66.335999999999999</c:v>
                </c:pt>
                <c:pt idx="2">
                  <c:v>73.013000000000005</c:v>
                </c:pt>
                <c:pt idx="3">
                  <c:v>92.727000000000004</c:v>
                </c:pt>
                <c:pt idx="4">
                  <c:v>92.327999999999989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5904384"/>
        <c:axId val="105930752"/>
      </c:barChart>
      <c:catAx>
        <c:axId val="1059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05930752"/>
        <c:crosses val="autoZero"/>
        <c:auto val="1"/>
        <c:lblAlgn val="ctr"/>
        <c:lblOffset val="100"/>
        <c:noMultiLvlLbl val="0"/>
      </c:catAx>
      <c:valAx>
        <c:axId val="1059307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s-ES"/>
          </a:p>
        </c:txPr>
        <c:crossAx val="1059043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50" dirty="0"/>
              <a:t>TIPOS DE MERCADO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TIPOS DE MERCADO</c:v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Hoja1!$B$2:$B$5</c:f>
              <c:strCache>
                <c:ptCount val="4"/>
                <c:pt idx="0">
                  <c:v>Supermercados</c:v>
                </c:pt>
                <c:pt idx="1">
                  <c:v>Comerciantes ambulantes</c:v>
                </c:pt>
                <c:pt idx="2">
                  <c:v>Tiendas especializadas</c:v>
                </c:pt>
                <c:pt idx="3">
                  <c:v>Otros</c:v>
                </c:pt>
              </c:strCache>
            </c:strRef>
          </c:cat>
          <c:val>
            <c:numRef>
              <c:f>Hoja1!$D$2:$D$5</c:f>
              <c:numCache>
                <c:formatCode>0%</c:formatCode>
                <c:ptCount val="4"/>
                <c:pt idx="0">
                  <c:v>0.75</c:v>
                </c:pt>
                <c:pt idx="1">
                  <c:v>0.1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Costos</a:t>
            </a:r>
            <a:r>
              <a:rPr lang="en-US" sz="1400" baseline="0">
                <a:latin typeface="Arial" pitchFamily="34" charset="0"/>
                <a:cs typeface="Arial" pitchFamily="34" charset="0"/>
              </a:rPr>
              <a:t> de Produccion</a:t>
            </a:r>
            <a:r>
              <a:rPr lang="en-US" sz="1400">
                <a:latin typeface="Arial" pitchFamily="34" charset="0"/>
                <a:cs typeface="Arial" pitchFamily="34" charset="0"/>
              </a:rPr>
              <a:t>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Hoja4!$E$4:$E$8</c:f>
              <c:strCache>
                <c:ptCount val="5"/>
                <c:pt idx="0">
                  <c:v>Insumos</c:v>
                </c:pt>
                <c:pt idx="1">
                  <c:v>Materiales</c:v>
                </c:pt>
                <c:pt idx="2">
                  <c:v>Mano de Obra</c:v>
                </c:pt>
                <c:pt idx="3">
                  <c:v>Maquinaria Agricola</c:v>
                </c:pt>
                <c:pt idx="4">
                  <c:v>Total</c:v>
                </c:pt>
              </c:strCache>
            </c:strRef>
          </c:cat>
          <c:val>
            <c:numRef>
              <c:f>Hoja4!$F$4:$F$7</c:f>
              <c:numCache>
                <c:formatCode>General</c:formatCode>
                <c:ptCount val="4"/>
                <c:pt idx="0">
                  <c:v>1898.92</c:v>
                </c:pt>
                <c:pt idx="1">
                  <c:v>233.79</c:v>
                </c:pt>
                <c:pt idx="2">
                  <c:v>84.6</c:v>
                </c:pt>
                <c:pt idx="3">
                  <c:v>320.76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Hoja1!$C$5</c:f>
              <c:strCache>
                <c:ptCount val="1"/>
                <c:pt idx="0">
                  <c:v>Comunidad Andina</c:v>
                </c:pt>
              </c:strCache>
            </c:strRef>
          </c:tx>
          <c:invertIfNegative val="0"/>
          <c:cat>
            <c:numRef>
              <c:f>Hoja1!$D$3:$H$3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Hoja1!$D$5:$H$5</c:f>
              <c:numCache>
                <c:formatCode>General</c:formatCode>
                <c:ptCount val="5"/>
                <c:pt idx="0">
                  <c:v>42.96</c:v>
                </c:pt>
                <c:pt idx="1">
                  <c:v>56.79</c:v>
                </c:pt>
                <c:pt idx="2">
                  <c:v>64.567999999999998</c:v>
                </c:pt>
                <c:pt idx="3">
                  <c:v>71.453000000000003</c:v>
                </c:pt>
                <c:pt idx="4">
                  <c:v>86.111000000000004</c:v>
                </c:pt>
              </c:numCache>
            </c:numRef>
          </c:val>
        </c:ser>
        <c:ser>
          <c:idx val="4"/>
          <c:order val="1"/>
          <c:tx>
            <c:strRef>
              <c:f>Hoja1!$C$6</c:f>
              <c:strCache>
                <c:ptCount val="1"/>
                <c:pt idx="0">
                  <c:v>Colombia</c:v>
                </c:pt>
              </c:strCache>
            </c:strRef>
          </c:tx>
          <c:invertIfNegative val="0"/>
          <c:cat>
            <c:numRef>
              <c:f>Hoja1!$D$3:$H$3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Hoja1!$D$6:$H$6</c:f>
              <c:numCache>
                <c:formatCode>General</c:formatCode>
                <c:ptCount val="5"/>
                <c:pt idx="0">
                  <c:v>37.838000000000001</c:v>
                </c:pt>
                <c:pt idx="1">
                  <c:v>43.673999999999999</c:v>
                </c:pt>
                <c:pt idx="2">
                  <c:v>48.462000000000003</c:v>
                </c:pt>
                <c:pt idx="3">
                  <c:v>51.320999999999998</c:v>
                </c:pt>
                <c:pt idx="4">
                  <c:v>56.561999999999998</c:v>
                </c:pt>
              </c:numCache>
            </c:numRef>
          </c:val>
        </c:ser>
        <c:ser>
          <c:idx val="5"/>
          <c:order val="2"/>
          <c:tx>
            <c:strRef>
              <c:f>Hoja1!$C$7</c:f>
              <c:strCache>
                <c:ptCount val="1"/>
                <c:pt idx="0">
                  <c:v>Peru</c:v>
                </c:pt>
              </c:strCache>
            </c:strRef>
          </c:tx>
          <c:invertIfNegative val="0"/>
          <c:cat>
            <c:numRef>
              <c:f>Hoja1!$D$3:$H$3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Hoja1!$D$7:$H$7</c:f>
              <c:numCache>
                <c:formatCode>General</c:formatCode>
                <c:ptCount val="5"/>
                <c:pt idx="0">
                  <c:v>4.2039999999999997</c:v>
                </c:pt>
                <c:pt idx="1">
                  <c:v>11.744999999999999</c:v>
                </c:pt>
                <c:pt idx="2">
                  <c:v>14.535</c:v>
                </c:pt>
                <c:pt idx="3">
                  <c:v>18.009</c:v>
                </c:pt>
                <c:pt idx="4">
                  <c:v>27.071999999999999</c:v>
                </c:pt>
              </c:numCache>
            </c:numRef>
          </c:val>
        </c:ser>
        <c:ser>
          <c:idx val="0"/>
          <c:order val="3"/>
          <c:tx>
            <c:strRef>
              <c:f>Hoja1!$C$8</c:f>
              <c:strCache>
                <c:ptCount val="1"/>
                <c:pt idx="0">
                  <c:v>Ecuador</c:v>
                </c:pt>
              </c:strCache>
            </c:strRef>
          </c:tx>
          <c:invertIfNegative val="0"/>
          <c:cat>
            <c:numRef>
              <c:f>Hoja1!$D$3:$H$3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Hoja1!$D$8:$H$8</c:f>
              <c:numCache>
                <c:formatCode>General</c:formatCode>
                <c:ptCount val="5"/>
                <c:pt idx="0">
                  <c:v>0.91800000000000004</c:v>
                </c:pt>
                <c:pt idx="1">
                  <c:v>1.371</c:v>
                </c:pt>
                <c:pt idx="2">
                  <c:v>1.571</c:v>
                </c:pt>
                <c:pt idx="3">
                  <c:v>2.1219999999999999</c:v>
                </c:pt>
                <c:pt idx="4">
                  <c:v>2.476</c:v>
                </c:pt>
              </c:numCache>
            </c:numRef>
          </c:val>
        </c:ser>
        <c:ser>
          <c:idx val="6"/>
          <c:order val="4"/>
          <c:tx>
            <c:strRef>
              <c:f>Hoja1!$C$9</c:f>
              <c:strCache>
                <c:ptCount val="1"/>
                <c:pt idx="0">
                  <c:v>Bolivia</c:v>
                </c:pt>
              </c:strCache>
            </c:strRef>
          </c:tx>
          <c:invertIfNegative val="0"/>
          <c:cat>
            <c:numRef>
              <c:f>Hoja1!$D$3:$H$3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Hoja1!$D$9:$H$9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75776"/>
        <c:axId val="105677568"/>
      </c:barChart>
      <c:catAx>
        <c:axId val="10567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677568"/>
        <c:crosses val="autoZero"/>
        <c:auto val="1"/>
        <c:lblAlgn val="ctr"/>
        <c:lblOffset val="100"/>
        <c:noMultiLvlLbl val="0"/>
      </c:catAx>
      <c:valAx>
        <c:axId val="1056775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67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64896667665855"/>
          <c:y val="0.20086045994889454"/>
          <c:w val="0.15736786583461376"/>
          <c:h val="0.586520942117542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Hoja9!$C$2</c:f>
              <c:strCache>
                <c:ptCount val="1"/>
                <c:pt idx="0">
                  <c:v>Exportaciones en miles </c:v>
                </c:pt>
              </c:strCache>
            </c:strRef>
          </c:tx>
          <c:marker>
            <c:symbol val="none"/>
          </c:marker>
          <c:cat>
            <c:numRef>
              <c:f>Hoja9!$B$3:$B$5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Hoja9!$C$3:$C$5</c:f>
              <c:numCache>
                <c:formatCode>General</c:formatCode>
                <c:ptCount val="3"/>
                <c:pt idx="0">
                  <c:v>48.462000000000003</c:v>
                </c:pt>
                <c:pt idx="1">
                  <c:v>51.321000000000005</c:v>
                </c:pt>
                <c:pt idx="2">
                  <c:v>56.562000000000012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07008"/>
        <c:axId val="105708544"/>
      </c:lineChart>
      <c:catAx>
        <c:axId val="10570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708544"/>
        <c:crosses val="autoZero"/>
        <c:auto val="1"/>
        <c:lblAlgn val="ctr"/>
        <c:lblOffset val="100"/>
        <c:noMultiLvlLbl val="0"/>
      </c:catAx>
      <c:valAx>
        <c:axId val="10570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707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1200">
                <a:latin typeface="Arial" pitchFamily="34" charset="0"/>
                <a:cs typeface="Arial" pitchFamily="34" charset="0"/>
              </a:rPr>
              <a:t>Porcentaje de crecimiento 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Hoja9!$D$2</c:f>
              <c:strCache>
                <c:ptCount val="1"/>
                <c:pt idx="0">
                  <c:v>Porcentaje de crecimiento %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Hoja9!$B$3:$B$5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Hoja9!$D$3:$D$5</c:f>
              <c:numCache>
                <c:formatCode>General</c:formatCode>
                <c:ptCount val="3"/>
                <c:pt idx="0">
                  <c:v>11</c:v>
                </c:pt>
                <c:pt idx="1">
                  <c:v>6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744256"/>
        <c:axId val="105751296"/>
      </c:barChart>
      <c:catAx>
        <c:axId val="10574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751296"/>
        <c:crosses val="autoZero"/>
        <c:auto val="1"/>
        <c:lblAlgn val="ctr"/>
        <c:lblOffset val="100"/>
        <c:noMultiLvlLbl val="0"/>
      </c:catAx>
      <c:valAx>
        <c:axId val="10575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744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Hoja10!$C$2</c:f>
              <c:strCache>
                <c:ptCount val="1"/>
                <c:pt idx="0">
                  <c:v>Exportaciones en miles </c:v>
                </c:pt>
              </c:strCache>
            </c:strRef>
          </c:tx>
          <c:marker>
            <c:symbol val="none"/>
          </c:marker>
          <c:cat>
            <c:numRef>
              <c:f>Hoja10!$B$3:$B$5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Hoja10!$C$3:$C$5</c:f>
              <c:numCache>
                <c:formatCode>General</c:formatCode>
                <c:ptCount val="3"/>
                <c:pt idx="0">
                  <c:v>14.535</c:v>
                </c:pt>
                <c:pt idx="1">
                  <c:v>18.009</c:v>
                </c:pt>
                <c:pt idx="2">
                  <c:v>27.071999999999999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28864"/>
        <c:axId val="105430400"/>
      </c:lineChart>
      <c:catAx>
        <c:axId val="10542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430400"/>
        <c:crosses val="autoZero"/>
        <c:auto val="1"/>
        <c:lblAlgn val="ctr"/>
        <c:lblOffset val="100"/>
        <c:noMultiLvlLbl val="0"/>
      </c:catAx>
      <c:valAx>
        <c:axId val="10543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428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>
                <a:latin typeface="Arial" pitchFamily="34" charset="0"/>
                <a:cs typeface="Arial" pitchFamily="34" charset="0"/>
              </a:rPr>
              <a:t>Porcentaje de crecimiento 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Hoja10!$D$2</c:f>
              <c:strCache>
                <c:ptCount val="1"/>
                <c:pt idx="0">
                  <c:v>Porcentaje de crecimiento %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Hoja10!$B$3:$B$5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Hoja10!$D$3:$D$5</c:f>
              <c:numCache>
                <c:formatCode>General</c:formatCode>
                <c:ptCount val="3"/>
                <c:pt idx="0">
                  <c:v>24</c:v>
                </c:pt>
                <c:pt idx="1">
                  <c:v>24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441920"/>
        <c:axId val="105453056"/>
      </c:barChart>
      <c:catAx>
        <c:axId val="10544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453056"/>
        <c:crosses val="autoZero"/>
        <c:auto val="1"/>
        <c:lblAlgn val="ctr"/>
        <c:lblOffset val="100"/>
        <c:noMultiLvlLbl val="0"/>
      </c:catAx>
      <c:valAx>
        <c:axId val="105453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441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Hoja11!$C$3</c:f>
              <c:strCache>
                <c:ptCount val="1"/>
                <c:pt idx="0">
                  <c:v>Exportaciones en miles </c:v>
                </c:pt>
              </c:strCache>
            </c:strRef>
          </c:tx>
          <c:marker>
            <c:symbol val="none"/>
          </c:marker>
          <c:cat>
            <c:numRef>
              <c:f>Hoja11!$B$4:$B$6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Hoja11!$C$4:$C$6</c:f>
              <c:numCache>
                <c:formatCode>General</c:formatCode>
                <c:ptCount val="3"/>
                <c:pt idx="0">
                  <c:v>1.371</c:v>
                </c:pt>
                <c:pt idx="1">
                  <c:v>1.571</c:v>
                </c:pt>
                <c:pt idx="2">
                  <c:v>2.1219999999999999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15648"/>
        <c:axId val="105517440"/>
      </c:lineChart>
      <c:catAx>
        <c:axId val="10551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517440"/>
        <c:crosses val="autoZero"/>
        <c:auto val="1"/>
        <c:lblAlgn val="ctr"/>
        <c:lblOffset val="100"/>
        <c:noMultiLvlLbl val="0"/>
      </c:catAx>
      <c:valAx>
        <c:axId val="105517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515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705227543225804"/>
          <c:y val="5.712472231037765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Hoja11!$D$3</c:f>
              <c:strCache>
                <c:ptCount val="1"/>
                <c:pt idx="0">
                  <c:v>Porcentaje de crecimiento %</c:v>
                </c:pt>
              </c:strCache>
            </c:strRef>
          </c:tx>
          <c:invertIfNegative val="0"/>
          <c:cat>
            <c:numRef>
              <c:f>Hoja11!$B$4:$B$6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Hoja11!$D$4:$D$6</c:f>
              <c:numCache>
                <c:formatCode>General</c:formatCode>
                <c:ptCount val="3"/>
                <c:pt idx="0">
                  <c:v>49</c:v>
                </c:pt>
                <c:pt idx="1">
                  <c:v>15</c:v>
                </c:pt>
                <c:pt idx="2">
                  <c:v>35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534592"/>
        <c:axId val="105536128"/>
      </c:barChart>
      <c:catAx>
        <c:axId val="10553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536128"/>
        <c:crosses val="autoZero"/>
        <c:auto val="1"/>
        <c:lblAlgn val="ctr"/>
        <c:lblOffset val="100"/>
        <c:noMultiLvlLbl val="0"/>
      </c:catAx>
      <c:valAx>
        <c:axId val="10553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534592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BCBF0-1386-43AD-92D3-CD50A921533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D5A403-07D8-477C-BF2D-E6A0D5649F72}">
      <dgm:prSet phldrT="[Texto]"/>
      <dgm:spPr/>
      <dgm:t>
        <a:bodyPr/>
        <a:lstStyle/>
        <a:p>
          <a:r>
            <a:rPr lang="es-ES" dirty="0" smtClean="0"/>
            <a:t>Alianzas</a:t>
          </a:r>
          <a:endParaRPr lang="es-ES" dirty="0"/>
        </a:p>
      </dgm:t>
    </dgm:pt>
    <dgm:pt modelId="{3DF57A9C-9F36-4B9A-BB6F-10FFE60BD04B}" type="parTrans" cxnId="{74FB6D75-2C76-4CA7-B8B4-54469D1BB809}">
      <dgm:prSet/>
      <dgm:spPr/>
      <dgm:t>
        <a:bodyPr/>
        <a:lstStyle/>
        <a:p>
          <a:endParaRPr lang="es-ES"/>
        </a:p>
      </dgm:t>
    </dgm:pt>
    <dgm:pt modelId="{51BB260A-914D-40C0-ACF0-4FD24351B719}" type="sibTrans" cxnId="{74FB6D75-2C76-4CA7-B8B4-54469D1BB809}">
      <dgm:prSet/>
      <dgm:spPr/>
      <dgm:t>
        <a:bodyPr/>
        <a:lstStyle/>
        <a:p>
          <a:endParaRPr lang="es-ES"/>
        </a:p>
      </dgm:t>
    </dgm:pt>
    <dgm:pt modelId="{F9FD90A5-1421-49B2-ACEC-2072E15A5288}">
      <dgm:prSet phldrT="[Texto]"/>
      <dgm:spPr/>
      <dgm:t>
        <a:bodyPr/>
        <a:lstStyle/>
        <a:p>
          <a:r>
            <a:rPr lang="es-ES" dirty="0" smtClean="0"/>
            <a:t>Acuerdos</a:t>
          </a:r>
          <a:endParaRPr lang="es-ES" dirty="0"/>
        </a:p>
      </dgm:t>
    </dgm:pt>
    <dgm:pt modelId="{281881B4-94A6-41CB-869E-03809A198F7D}" type="parTrans" cxnId="{84F99811-B979-4330-B51E-54833D79941D}">
      <dgm:prSet/>
      <dgm:spPr/>
      <dgm:t>
        <a:bodyPr/>
        <a:lstStyle/>
        <a:p>
          <a:endParaRPr lang="es-ES"/>
        </a:p>
      </dgm:t>
    </dgm:pt>
    <dgm:pt modelId="{C1EC647B-7ABD-4B6B-B986-A6E192387BDF}" type="sibTrans" cxnId="{84F99811-B979-4330-B51E-54833D79941D}">
      <dgm:prSet/>
      <dgm:spPr/>
      <dgm:t>
        <a:bodyPr/>
        <a:lstStyle/>
        <a:p>
          <a:endParaRPr lang="es-ES"/>
        </a:p>
      </dgm:t>
    </dgm:pt>
    <dgm:pt modelId="{E3A35264-64A6-4B14-8A3E-CCF55E307408}">
      <dgm:prSet phldrT="[Texto]"/>
      <dgm:spPr/>
      <dgm:t>
        <a:bodyPr/>
        <a:lstStyle/>
        <a:p>
          <a:r>
            <a:rPr lang="es-ES" dirty="0" smtClean="0"/>
            <a:t>Negociaciones </a:t>
          </a:r>
          <a:endParaRPr lang="es-ES" dirty="0"/>
        </a:p>
      </dgm:t>
    </dgm:pt>
    <dgm:pt modelId="{A5348B1D-BC19-409A-8EC0-FF1AC0EFC674}" type="parTrans" cxnId="{0F3E41CE-0C77-46BE-8997-9B1CC6035718}">
      <dgm:prSet/>
      <dgm:spPr/>
      <dgm:t>
        <a:bodyPr/>
        <a:lstStyle/>
        <a:p>
          <a:endParaRPr lang="es-ES"/>
        </a:p>
      </dgm:t>
    </dgm:pt>
    <dgm:pt modelId="{62BCC3E9-8DB4-48AC-B4DA-EE5C23AC83FA}" type="sibTrans" cxnId="{0F3E41CE-0C77-46BE-8997-9B1CC6035718}">
      <dgm:prSet/>
      <dgm:spPr/>
      <dgm:t>
        <a:bodyPr/>
        <a:lstStyle/>
        <a:p>
          <a:endParaRPr lang="es-ES"/>
        </a:p>
      </dgm:t>
    </dgm:pt>
    <dgm:pt modelId="{2EDADBC1-1851-47F2-8B1E-CE871F0BE172}" type="pres">
      <dgm:prSet presAssocID="{020BCBF0-1386-43AD-92D3-CD50A921533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35AF99E-7073-49DF-A6D3-D48149FF0B06}" type="pres">
      <dgm:prSet presAssocID="{BFD5A403-07D8-477C-BF2D-E6A0D5649F72}" presName="Accent1" presStyleCnt="0"/>
      <dgm:spPr/>
    </dgm:pt>
    <dgm:pt modelId="{3E219B29-ED5B-474F-AEFC-85A44B295C3E}" type="pres">
      <dgm:prSet presAssocID="{BFD5A403-07D8-477C-BF2D-E6A0D5649F72}" presName="Accent" presStyleLbl="node1" presStyleIdx="0" presStyleCnt="3"/>
      <dgm:spPr/>
    </dgm:pt>
    <dgm:pt modelId="{2BDC6F3D-28B6-4208-B3AF-E4943C1C5EF7}" type="pres">
      <dgm:prSet presAssocID="{BFD5A403-07D8-477C-BF2D-E6A0D5649F7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085B5E-7E60-411D-8F70-D29EC82C8D46}" type="pres">
      <dgm:prSet presAssocID="{F9FD90A5-1421-49B2-ACEC-2072E15A5288}" presName="Accent2" presStyleCnt="0"/>
      <dgm:spPr/>
    </dgm:pt>
    <dgm:pt modelId="{E35E59BC-A820-4BDE-A681-BF458759371A}" type="pres">
      <dgm:prSet presAssocID="{F9FD90A5-1421-49B2-ACEC-2072E15A5288}" presName="Accent" presStyleLbl="node1" presStyleIdx="1" presStyleCnt="3"/>
      <dgm:spPr/>
    </dgm:pt>
    <dgm:pt modelId="{F5E388C9-9503-4D75-9CC2-2142C09130C2}" type="pres">
      <dgm:prSet presAssocID="{F9FD90A5-1421-49B2-ACEC-2072E15A528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673F88-AE9F-4F55-9265-CB121F66231C}" type="pres">
      <dgm:prSet presAssocID="{E3A35264-64A6-4B14-8A3E-CCF55E307408}" presName="Accent3" presStyleCnt="0"/>
      <dgm:spPr/>
    </dgm:pt>
    <dgm:pt modelId="{06C879E8-67A0-4123-8827-86A8F171F323}" type="pres">
      <dgm:prSet presAssocID="{E3A35264-64A6-4B14-8A3E-CCF55E307408}" presName="Accent" presStyleLbl="node1" presStyleIdx="2" presStyleCnt="3"/>
      <dgm:spPr/>
    </dgm:pt>
    <dgm:pt modelId="{B5E242CA-0287-4D1C-BD50-F83FC3B774F8}" type="pres">
      <dgm:prSet presAssocID="{E3A35264-64A6-4B14-8A3E-CCF55E30740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C5F00C-21C2-489D-81F5-3D12777AA6E1}" type="presOf" srcId="{E3A35264-64A6-4B14-8A3E-CCF55E307408}" destId="{B5E242CA-0287-4D1C-BD50-F83FC3B774F8}" srcOrd="0" destOrd="0" presId="urn:microsoft.com/office/officeart/2009/layout/CircleArrowProcess"/>
    <dgm:cxn modelId="{5126A597-7956-4039-8109-9B1A6487501D}" type="presOf" srcId="{F9FD90A5-1421-49B2-ACEC-2072E15A5288}" destId="{F5E388C9-9503-4D75-9CC2-2142C09130C2}" srcOrd="0" destOrd="0" presId="urn:microsoft.com/office/officeart/2009/layout/CircleArrowProcess"/>
    <dgm:cxn modelId="{74FB6D75-2C76-4CA7-B8B4-54469D1BB809}" srcId="{020BCBF0-1386-43AD-92D3-CD50A9215333}" destId="{BFD5A403-07D8-477C-BF2D-E6A0D5649F72}" srcOrd="0" destOrd="0" parTransId="{3DF57A9C-9F36-4B9A-BB6F-10FFE60BD04B}" sibTransId="{51BB260A-914D-40C0-ACF0-4FD24351B719}"/>
    <dgm:cxn modelId="{D75E3A99-59E2-44C7-8A0E-3EADC4D868E6}" type="presOf" srcId="{020BCBF0-1386-43AD-92D3-CD50A9215333}" destId="{2EDADBC1-1851-47F2-8B1E-CE871F0BE172}" srcOrd="0" destOrd="0" presId="urn:microsoft.com/office/officeart/2009/layout/CircleArrowProcess"/>
    <dgm:cxn modelId="{1CC5F0A3-2AC8-4C56-8175-035ADB8DBB0B}" type="presOf" srcId="{BFD5A403-07D8-477C-BF2D-E6A0D5649F72}" destId="{2BDC6F3D-28B6-4208-B3AF-E4943C1C5EF7}" srcOrd="0" destOrd="0" presId="urn:microsoft.com/office/officeart/2009/layout/CircleArrowProcess"/>
    <dgm:cxn modelId="{0F3E41CE-0C77-46BE-8997-9B1CC6035718}" srcId="{020BCBF0-1386-43AD-92D3-CD50A9215333}" destId="{E3A35264-64A6-4B14-8A3E-CCF55E307408}" srcOrd="2" destOrd="0" parTransId="{A5348B1D-BC19-409A-8EC0-FF1AC0EFC674}" sibTransId="{62BCC3E9-8DB4-48AC-B4DA-EE5C23AC83FA}"/>
    <dgm:cxn modelId="{84F99811-B979-4330-B51E-54833D79941D}" srcId="{020BCBF0-1386-43AD-92D3-CD50A9215333}" destId="{F9FD90A5-1421-49B2-ACEC-2072E15A5288}" srcOrd="1" destOrd="0" parTransId="{281881B4-94A6-41CB-869E-03809A198F7D}" sibTransId="{C1EC647B-7ABD-4B6B-B986-A6E192387BDF}"/>
    <dgm:cxn modelId="{BD27B8B2-3EF9-47BB-9BD5-861C1A1D5BF6}" type="presParOf" srcId="{2EDADBC1-1851-47F2-8B1E-CE871F0BE172}" destId="{035AF99E-7073-49DF-A6D3-D48149FF0B06}" srcOrd="0" destOrd="0" presId="urn:microsoft.com/office/officeart/2009/layout/CircleArrowProcess"/>
    <dgm:cxn modelId="{B32B1291-0FAE-49F8-9482-F736343606A1}" type="presParOf" srcId="{035AF99E-7073-49DF-A6D3-D48149FF0B06}" destId="{3E219B29-ED5B-474F-AEFC-85A44B295C3E}" srcOrd="0" destOrd="0" presId="urn:microsoft.com/office/officeart/2009/layout/CircleArrowProcess"/>
    <dgm:cxn modelId="{642D383A-9840-4741-8F8A-A77DB47AAA0A}" type="presParOf" srcId="{2EDADBC1-1851-47F2-8B1E-CE871F0BE172}" destId="{2BDC6F3D-28B6-4208-B3AF-E4943C1C5EF7}" srcOrd="1" destOrd="0" presId="urn:microsoft.com/office/officeart/2009/layout/CircleArrowProcess"/>
    <dgm:cxn modelId="{3EFF92C3-D8C7-4C41-ABF7-47FB8D61385A}" type="presParOf" srcId="{2EDADBC1-1851-47F2-8B1E-CE871F0BE172}" destId="{76085B5E-7E60-411D-8F70-D29EC82C8D46}" srcOrd="2" destOrd="0" presId="urn:microsoft.com/office/officeart/2009/layout/CircleArrowProcess"/>
    <dgm:cxn modelId="{7FB14736-1A4F-4AC5-B1EE-6AB32D0FB69B}" type="presParOf" srcId="{76085B5E-7E60-411D-8F70-D29EC82C8D46}" destId="{E35E59BC-A820-4BDE-A681-BF458759371A}" srcOrd="0" destOrd="0" presId="urn:microsoft.com/office/officeart/2009/layout/CircleArrowProcess"/>
    <dgm:cxn modelId="{0F5B0EFD-F78A-4660-AA94-87A32E30AAB2}" type="presParOf" srcId="{2EDADBC1-1851-47F2-8B1E-CE871F0BE172}" destId="{F5E388C9-9503-4D75-9CC2-2142C09130C2}" srcOrd="3" destOrd="0" presId="urn:microsoft.com/office/officeart/2009/layout/CircleArrowProcess"/>
    <dgm:cxn modelId="{3F7131AC-CDAF-4D10-9536-F95BCDAF88D2}" type="presParOf" srcId="{2EDADBC1-1851-47F2-8B1E-CE871F0BE172}" destId="{25673F88-AE9F-4F55-9265-CB121F66231C}" srcOrd="4" destOrd="0" presId="urn:microsoft.com/office/officeart/2009/layout/CircleArrowProcess"/>
    <dgm:cxn modelId="{467BFBBD-E3F1-432A-8F9C-BAA851AC7B0B}" type="presParOf" srcId="{25673F88-AE9F-4F55-9265-CB121F66231C}" destId="{06C879E8-67A0-4123-8827-86A8F171F323}" srcOrd="0" destOrd="0" presId="urn:microsoft.com/office/officeart/2009/layout/CircleArrowProcess"/>
    <dgm:cxn modelId="{1BD38103-2C3B-43BF-BEFF-87F0505B0304}" type="presParOf" srcId="{2EDADBC1-1851-47F2-8B1E-CE871F0BE172}" destId="{B5E242CA-0287-4D1C-BD50-F83FC3B774F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47B8B-806E-4154-937B-7AD46FF601CA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5D90942-8D4B-47B8-BE02-071660D93F72}">
      <dgm:prSet phldrT="[Texto]"/>
      <dgm:spPr/>
      <dgm:t>
        <a:bodyPr/>
        <a:lstStyle/>
        <a:p>
          <a:pPr algn="ctr"/>
          <a:r>
            <a:rPr lang="es-ES" dirty="0"/>
            <a:t>EXPORTAR</a:t>
          </a:r>
        </a:p>
      </dgm:t>
    </dgm:pt>
    <dgm:pt modelId="{920BC05D-68E7-4679-8591-D806B89B5C6B}" type="parTrans" cxnId="{554BBFE8-D62E-41C5-A16A-09DB6BC2394E}">
      <dgm:prSet/>
      <dgm:spPr/>
      <dgm:t>
        <a:bodyPr/>
        <a:lstStyle/>
        <a:p>
          <a:pPr algn="ctr"/>
          <a:endParaRPr lang="es-ES"/>
        </a:p>
      </dgm:t>
    </dgm:pt>
    <dgm:pt modelId="{6FAA6568-9A77-44F8-B063-C610F5521515}" type="sibTrans" cxnId="{554BBFE8-D62E-41C5-A16A-09DB6BC2394E}">
      <dgm:prSet/>
      <dgm:spPr/>
      <dgm:t>
        <a:bodyPr/>
        <a:lstStyle/>
        <a:p>
          <a:pPr algn="ctr"/>
          <a:endParaRPr lang="es-ES"/>
        </a:p>
      </dgm:t>
    </dgm:pt>
    <dgm:pt modelId="{8AFB4440-1597-4AB4-AC12-8AF769AFE6C6}">
      <dgm:prSet phldrT="[Texto]"/>
      <dgm:spPr/>
      <dgm:t>
        <a:bodyPr/>
        <a:lstStyle/>
        <a:p>
          <a:pPr algn="ctr"/>
          <a:r>
            <a:rPr lang="es-ES" dirty="0" smtClean="0"/>
            <a:t>Proveedor</a:t>
          </a:r>
          <a:endParaRPr lang="es-ES" dirty="0"/>
        </a:p>
      </dgm:t>
    </dgm:pt>
    <dgm:pt modelId="{DFED9373-CF16-4E8C-A4CF-ED39F0C9D080}" type="parTrans" cxnId="{A2F379F6-DEAE-49F3-8F8F-F17EEB4ED6A8}">
      <dgm:prSet/>
      <dgm:spPr/>
      <dgm:t>
        <a:bodyPr/>
        <a:lstStyle/>
        <a:p>
          <a:pPr algn="ctr"/>
          <a:endParaRPr lang="es-ES"/>
        </a:p>
      </dgm:t>
    </dgm:pt>
    <dgm:pt modelId="{6F929662-2873-454D-A9D8-E7768DDA789D}" type="sibTrans" cxnId="{A2F379F6-DEAE-49F3-8F8F-F17EEB4ED6A8}">
      <dgm:prSet/>
      <dgm:spPr/>
      <dgm:t>
        <a:bodyPr/>
        <a:lstStyle/>
        <a:p>
          <a:pPr algn="ctr"/>
          <a:endParaRPr lang="es-ES"/>
        </a:p>
      </dgm:t>
    </dgm:pt>
    <dgm:pt modelId="{4DC8FE70-2907-450F-B6C3-167A3BD320CC}">
      <dgm:prSet phldrT="[Texto]"/>
      <dgm:spPr/>
      <dgm:t>
        <a:bodyPr/>
        <a:lstStyle/>
        <a:p>
          <a:pPr algn="ctr"/>
          <a:r>
            <a:rPr lang="es-ES" dirty="0" smtClean="0"/>
            <a:t>Importador</a:t>
          </a:r>
          <a:endParaRPr lang="es-ES" dirty="0"/>
        </a:p>
      </dgm:t>
    </dgm:pt>
    <dgm:pt modelId="{ED02C83A-1C80-4A11-AE83-2B2ABD437459}" type="parTrans" cxnId="{CA717DDB-44C8-4228-A7C0-392F9555F849}">
      <dgm:prSet/>
      <dgm:spPr/>
      <dgm:t>
        <a:bodyPr/>
        <a:lstStyle/>
        <a:p>
          <a:pPr algn="ctr"/>
          <a:endParaRPr lang="es-ES"/>
        </a:p>
      </dgm:t>
    </dgm:pt>
    <dgm:pt modelId="{9E373810-C520-4649-A6D3-131911006C38}" type="sibTrans" cxnId="{CA717DDB-44C8-4228-A7C0-392F9555F849}">
      <dgm:prSet/>
      <dgm:spPr/>
      <dgm:t>
        <a:bodyPr/>
        <a:lstStyle/>
        <a:p>
          <a:pPr algn="ctr"/>
          <a:endParaRPr lang="es-ES"/>
        </a:p>
      </dgm:t>
    </dgm:pt>
    <dgm:pt modelId="{A13FC91E-378E-4FC7-90D2-09437A0A6615}">
      <dgm:prSet phldrT="[Texto]"/>
      <dgm:spPr/>
      <dgm:t>
        <a:bodyPr/>
        <a:lstStyle/>
        <a:p>
          <a:pPr algn="ctr"/>
          <a:r>
            <a:rPr lang="es-ES"/>
            <a:t>Forma de pago</a:t>
          </a:r>
        </a:p>
      </dgm:t>
    </dgm:pt>
    <dgm:pt modelId="{C3DCD022-EDC6-4E6B-B3CB-F35FD2A964DB}" type="parTrans" cxnId="{898DA5EF-A7BD-464A-B389-7A7DE6BF17D7}">
      <dgm:prSet/>
      <dgm:spPr/>
      <dgm:t>
        <a:bodyPr/>
        <a:lstStyle/>
        <a:p>
          <a:pPr algn="ctr"/>
          <a:endParaRPr lang="es-ES"/>
        </a:p>
      </dgm:t>
    </dgm:pt>
    <dgm:pt modelId="{11E9DF22-7B04-4305-8137-8A03CA214EA1}" type="sibTrans" cxnId="{898DA5EF-A7BD-464A-B389-7A7DE6BF17D7}">
      <dgm:prSet/>
      <dgm:spPr/>
      <dgm:t>
        <a:bodyPr/>
        <a:lstStyle/>
        <a:p>
          <a:pPr algn="ctr"/>
          <a:endParaRPr lang="es-ES"/>
        </a:p>
      </dgm:t>
    </dgm:pt>
    <dgm:pt modelId="{0AC48A47-A9BE-45C4-AC07-4BFAD8E6C49D}">
      <dgm:prSet phldrT="[Texto]"/>
      <dgm:spPr/>
      <dgm:t>
        <a:bodyPr/>
        <a:lstStyle/>
        <a:p>
          <a:pPr algn="ctr"/>
          <a:r>
            <a:rPr lang="es-ES" dirty="0" smtClean="0"/>
            <a:t>Compañía </a:t>
          </a:r>
          <a:r>
            <a:rPr lang="es-ES" dirty="0"/>
            <a:t>de seguros</a:t>
          </a:r>
        </a:p>
      </dgm:t>
    </dgm:pt>
    <dgm:pt modelId="{0FDB436D-8848-4B41-B5D1-134D8976474A}" type="parTrans" cxnId="{DD1E73FE-2A00-4413-8776-5E1397A6E5EA}">
      <dgm:prSet/>
      <dgm:spPr/>
      <dgm:t>
        <a:bodyPr/>
        <a:lstStyle/>
        <a:p>
          <a:pPr algn="ctr"/>
          <a:endParaRPr lang="es-ES"/>
        </a:p>
      </dgm:t>
    </dgm:pt>
    <dgm:pt modelId="{6C9757A5-8F97-4F32-8991-8341C2787A80}" type="sibTrans" cxnId="{DD1E73FE-2A00-4413-8776-5E1397A6E5EA}">
      <dgm:prSet/>
      <dgm:spPr/>
      <dgm:t>
        <a:bodyPr/>
        <a:lstStyle/>
        <a:p>
          <a:pPr algn="ctr"/>
          <a:endParaRPr lang="es-ES"/>
        </a:p>
      </dgm:t>
    </dgm:pt>
    <dgm:pt modelId="{7B2FF869-820C-4365-85AF-E5182BA1A3A5}">
      <dgm:prSet phldrT="[Texto]"/>
      <dgm:spPr/>
      <dgm:t>
        <a:bodyPr/>
        <a:lstStyle/>
        <a:p>
          <a:pPr algn="ctr"/>
          <a:r>
            <a:rPr lang="es-ES" dirty="0" smtClean="0"/>
            <a:t>Trasporte</a:t>
          </a:r>
          <a:endParaRPr lang="es-ES" dirty="0"/>
        </a:p>
      </dgm:t>
    </dgm:pt>
    <dgm:pt modelId="{892E7F8E-CFD6-45CA-9B1A-6D0B4D8842A4}" type="parTrans" cxnId="{07E53E1A-AAE0-4905-8D51-37013827C0FC}">
      <dgm:prSet/>
      <dgm:spPr/>
      <dgm:t>
        <a:bodyPr/>
        <a:lstStyle/>
        <a:p>
          <a:pPr algn="ctr"/>
          <a:endParaRPr lang="es-ES"/>
        </a:p>
      </dgm:t>
    </dgm:pt>
    <dgm:pt modelId="{3A33F332-5272-44C3-9D0E-7CC8A37C5908}" type="sibTrans" cxnId="{07E53E1A-AAE0-4905-8D51-37013827C0FC}">
      <dgm:prSet/>
      <dgm:spPr/>
      <dgm:t>
        <a:bodyPr/>
        <a:lstStyle/>
        <a:p>
          <a:pPr algn="ctr"/>
          <a:endParaRPr lang="es-ES"/>
        </a:p>
      </dgm:t>
    </dgm:pt>
    <dgm:pt modelId="{C175F016-F2B7-422B-BE96-EAF3F4FD2502}">
      <dgm:prSet phldrT="[Texto]"/>
      <dgm:spPr/>
      <dgm:t>
        <a:bodyPr/>
        <a:lstStyle/>
        <a:p>
          <a:pPr algn="ctr"/>
          <a:r>
            <a:rPr lang="es-ES"/>
            <a:t>Aduana</a:t>
          </a:r>
        </a:p>
      </dgm:t>
    </dgm:pt>
    <dgm:pt modelId="{D0034A1E-F933-418E-8AAC-E14948D20855}" type="parTrans" cxnId="{B05547C1-A3A7-4AF3-AEA4-E0FB65DEAFD7}">
      <dgm:prSet/>
      <dgm:spPr/>
      <dgm:t>
        <a:bodyPr/>
        <a:lstStyle/>
        <a:p>
          <a:pPr algn="ctr"/>
          <a:endParaRPr lang="es-ES"/>
        </a:p>
      </dgm:t>
    </dgm:pt>
    <dgm:pt modelId="{3EB385B5-DE3E-474C-99AC-1D153208687F}" type="sibTrans" cxnId="{B05547C1-A3A7-4AF3-AEA4-E0FB65DEAFD7}">
      <dgm:prSet/>
      <dgm:spPr/>
      <dgm:t>
        <a:bodyPr/>
        <a:lstStyle/>
        <a:p>
          <a:pPr algn="ctr"/>
          <a:endParaRPr lang="es-ES"/>
        </a:p>
      </dgm:t>
    </dgm:pt>
    <dgm:pt modelId="{6085143B-1C65-410C-8B31-726C91163756}" type="pres">
      <dgm:prSet presAssocID="{C9D47B8B-806E-4154-937B-7AD46FF601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FB188A-0AC9-4757-BBC5-7540AE31D6B9}" type="pres">
      <dgm:prSet presAssocID="{C5D90942-8D4B-47B8-BE02-071660D93F72}" presName="centerShape" presStyleLbl="node0" presStyleIdx="0" presStyleCnt="1"/>
      <dgm:spPr/>
      <dgm:t>
        <a:bodyPr/>
        <a:lstStyle/>
        <a:p>
          <a:endParaRPr lang="es-ES"/>
        </a:p>
      </dgm:t>
    </dgm:pt>
    <dgm:pt modelId="{95DFA876-983F-4508-A679-259833DD38C8}" type="pres">
      <dgm:prSet presAssocID="{DFED9373-CF16-4E8C-A4CF-ED39F0C9D080}" presName="Name9" presStyleLbl="parChTrans1D2" presStyleIdx="0" presStyleCnt="6"/>
      <dgm:spPr/>
      <dgm:t>
        <a:bodyPr/>
        <a:lstStyle/>
        <a:p>
          <a:endParaRPr lang="es-ES"/>
        </a:p>
      </dgm:t>
    </dgm:pt>
    <dgm:pt modelId="{2733D41A-E2E1-4C39-A74E-1131CE07AEBC}" type="pres">
      <dgm:prSet presAssocID="{DFED9373-CF16-4E8C-A4CF-ED39F0C9D080}" presName="connTx" presStyleLbl="parChTrans1D2" presStyleIdx="0" presStyleCnt="6"/>
      <dgm:spPr/>
      <dgm:t>
        <a:bodyPr/>
        <a:lstStyle/>
        <a:p>
          <a:endParaRPr lang="es-ES"/>
        </a:p>
      </dgm:t>
    </dgm:pt>
    <dgm:pt modelId="{7A1A9940-C77D-4AA0-BB14-4D1FC4F8E6B0}" type="pres">
      <dgm:prSet presAssocID="{8AFB4440-1597-4AB4-AC12-8AF769AFE6C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0BA3AF-0A23-4BC1-BD0C-4DF6BB8E4DD7}" type="pres">
      <dgm:prSet presAssocID="{ED02C83A-1C80-4A11-AE83-2B2ABD437459}" presName="Name9" presStyleLbl="parChTrans1D2" presStyleIdx="1" presStyleCnt="6"/>
      <dgm:spPr/>
      <dgm:t>
        <a:bodyPr/>
        <a:lstStyle/>
        <a:p>
          <a:endParaRPr lang="es-ES"/>
        </a:p>
      </dgm:t>
    </dgm:pt>
    <dgm:pt modelId="{871A0DAA-00B5-4108-8249-081F7A24EE87}" type="pres">
      <dgm:prSet presAssocID="{ED02C83A-1C80-4A11-AE83-2B2ABD437459}" presName="connTx" presStyleLbl="parChTrans1D2" presStyleIdx="1" presStyleCnt="6"/>
      <dgm:spPr/>
      <dgm:t>
        <a:bodyPr/>
        <a:lstStyle/>
        <a:p>
          <a:endParaRPr lang="es-ES"/>
        </a:p>
      </dgm:t>
    </dgm:pt>
    <dgm:pt modelId="{14FEC3BA-994F-431B-8E8B-7901C389DF6C}" type="pres">
      <dgm:prSet presAssocID="{4DC8FE70-2907-450F-B6C3-167A3BD320C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0F5F29-EF13-40F2-84D6-294DC66B1AE9}" type="pres">
      <dgm:prSet presAssocID="{C3DCD022-EDC6-4E6B-B3CB-F35FD2A964DB}" presName="Name9" presStyleLbl="parChTrans1D2" presStyleIdx="2" presStyleCnt="6"/>
      <dgm:spPr/>
      <dgm:t>
        <a:bodyPr/>
        <a:lstStyle/>
        <a:p>
          <a:endParaRPr lang="es-ES"/>
        </a:p>
      </dgm:t>
    </dgm:pt>
    <dgm:pt modelId="{20BB5A62-501F-44FF-A8B2-29FFB93AD87D}" type="pres">
      <dgm:prSet presAssocID="{C3DCD022-EDC6-4E6B-B3CB-F35FD2A964DB}" presName="connTx" presStyleLbl="parChTrans1D2" presStyleIdx="2" presStyleCnt="6"/>
      <dgm:spPr/>
      <dgm:t>
        <a:bodyPr/>
        <a:lstStyle/>
        <a:p>
          <a:endParaRPr lang="es-ES"/>
        </a:p>
      </dgm:t>
    </dgm:pt>
    <dgm:pt modelId="{731B46F9-D650-4816-BD55-F9B1AFC39988}" type="pres">
      <dgm:prSet presAssocID="{A13FC91E-378E-4FC7-90D2-09437A0A661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E5D5B1-8EE3-460F-9F06-46EAF5AEBB9D}" type="pres">
      <dgm:prSet presAssocID="{0FDB436D-8848-4B41-B5D1-134D8976474A}" presName="Name9" presStyleLbl="parChTrans1D2" presStyleIdx="3" presStyleCnt="6"/>
      <dgm:spPr/>
      <dgm:t>
        <a:bodyPr/>
        <a:lstStyle/>
        <a:p>
          <a:endParaRPr lang="es-ES"/>
        </a:p>
      </dgm:t>
    </dgm:pt>
    <dgm:pt modelId="{51DA032E-49E1-49CE-8536-BD0FC90D5170}" type="pres">
      <dgm:prSet presAssocID="{0FDB436D-8848-4B41-B5D1-134D8976474A}" presName="connTx" presStyleLbl="parChTrans1D2" presStyleIdx="3" presStyleCnt="6"/>
      <dgm:spPr/>
      <dgm:t>
        <a:bodyPr/>
        <a:lstStyle/>
        <a:p>
          <a:endParaRPr lang="es-ES"/>
        </a:p>
      </dgm:t>
    </dgm:pt>
    <dgm:pt modelId="{7623B42C-D6AD-4369-8015-52019842DBDE}" type="pres">
      <dgm:prSet presAssocID="{0AC48A47-A9BE-45C4-AC07-4BFAD8E6C49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8887D-9971-445B-8680-0374F6381DDB}" type="pres">
      <dgm:prSet presAssocID="{892E7F8E-CFD6-45CA-9B1A-6D0B4D8842A4}" presName="Name9" presStyleLbl="parChTrans1D2" presStyleIdx="4" presStyleCnt="6"/>
      <dgm:spPr/>
      <dgm:t>
        <a:bodyPr/>
        <a:lstStyle/>
        <a:p>
          <a:endParaRPr lang="es-ES"/>
        </a:p>
      </dgm:t>
    </dgm:pt>
    <dgm:pt modelId="{28C9291E-EAFD-48B9-A7C6-FF67F54EED44}" type="pres">
      <dgm:prSet presAssocID="{892E7F8E-CFD6-45CA-9B1A-6D0B4D8842A4}" presName="connTx" presStyleLbl="parChTrans1D2" presStyleIdx="4" presStyleCnt="6"/>
      <dgm:spPr/>
      <dgm:t>
        <a:bodyPr/>
        <a:lstStyle/>
        <a:p>
          <a:endParaRPr lang="es-ES"/>
        </a:p>
      </dgm:t>
    </dgm:pt>
    <dgm:pt modelId="{E39F1A00-013F-473C-9207-2F5D52A88E40}" type="pres">
      <dgm:prSet presAssocID="{7B2FF869-820C-4365-85AF-E5182BA1A3A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80F510-F9C6-4FD4-8FCE-892FBA5C8E4E}" type="pres">
      <dgm:prSet presAssocID="{D0034A1E-F933-418E-8AAC-E14948D20855}" presName="Name9" presStyleLbl="parChTrans1D2" presStyleIdx="5" presStyleCnt="6"/>
      <dgm:spPr/>
      <dgm:t>
        <a:bodyPr/>
        <a:lstStyle/>
        <a:p>
          <a:endParaRPr lang="es-ES"/>
        </a:p>
      </dgm:t>
    </dgm:pt>
    <dgm:pt modelId="{B1A8975B-E44E-46FB-9469-1F76E9C04C18}" type="pres">
      <dgm:prSet presAssocID="{D0034A1E-F933-418E-8AAC-E14948D20855}" presName="connTx" presStyleLbl="parChTrans1D2" presStyleIdx="5" presStyleCnt="6"/>
      <dgm:spPr/>
      <dgm:t>
        <a:bodyPr/>
        <a:lstStyle/>
        <a:p>
          <a:endParaRPr lang="es-ES"/>
        </a:p>
      </dgm:t>
    </dgm:pt>
    <dgm:pt modelId="{4EF5516A-9A8C-4E16-8A72-509E56C09691}" type="pres">
      <dgm:prSet presAssocID="{C175F016-F2B7-422B-BE96-EAF3F4FD25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29DBBE-6676-4A10-AB41-F6B53A3DE053}" type="presOf" srcId="{ED02C83A-1C80-4A11-AE83-2B2ABD437459}" destId="{871A0DAA-00B5-4108-8249-081F7A24EE87}" srcOrd="1" destOrd="0" presId="urn:microsoft.com/office/officeart/2005/8/layout/radial1"/>
    <dgm:cxn modelId="{EEAEE2A8-CCBA-4EBB-810B-B1AA3FE67B97}" type="presOf" srcId="{0FDB436D-8848-4B41-B5D1-134D8976474A}" destId="{FAE5D5B1-8EE3-460F-9F06-46EAF5AEBB9D}" srcOrd="0" destOrd="0" presId="urn:microsoft.com/office/officeart/2005/8/layout/radial1"/>
    <dgm:cxn modelId="{DD1E73FE-2A00-4413-8776-5E1397A6E5EA}" srcId="{C5D90942-8D4B-47B8-BE02-071660D93F72}" destId="{0AC48A47-A9BE-45C4-AC07-4BFAD8E6C49D}" srcOrd="3" destOrd="0" parTransId="{0FDB436D-8848-4B41-B5D1-134D8976474A}" sibTransId="{6C9757A5-8F97-4F32-8991-8341C2787A80}"/>
    <dgm:cxn modelId="{5E4B2E9F-85B6-48B1-86E1-39C76CA360FB}" type="presOf" srcId="{D0034A1E-F933-418E-8AAC-E14948D20855}" destId="{B1A8975B-E44E-46FB-9469-1F76E9C04C18}" srcOrd="1" destOrd="0" presId="urn:microsoft.com/office/officeart/2005/8/layout/radial1"/>
    <dgm:cxn modelId="{2DFB2678-7638-48B8-8190-D21832B68DA8}" type="presOf" srcId="{0FDB436D-8848-4B41-B5D1-134D8976474A}" destId="{51DA032E-49E1-49CE-8536-BD0FC90D5170}" srcOrd="1" destOrd="0" presId="urn:microsoft.com/office/officeart/2005/8/layout/radial1"/>
    <dgm:cxn modelId="{B05547C1-A3A7-4AF3-AEA4-E0FB65DEAFD7}" srcId="{C5D90942-8D4B-47B8-BE02-071660D93F72}" destId="{C175F016-F2B7-422B-BE96-EAF3F4FD2502}" srcOrd="5" destOrd="0" parTransId="{D0034A1E-F933-418E-8AAC-E14948D20855}" sibTransId="{3EB385B5-DE3E-474C-99AC-1D153208687F}"/>
    <dgm:cxn modelId="{6CC705AF-7AD2-4CAF-A6DC-497ACF9D9E45}" type="presOf" srcId="{7B2FF869-820C-4365-85AF-E5182BA1A3A5}" destId="{E39F1A00-013F-473C-9207-2F5D52A88E40}" srcOrd="0" destOrd="0" presId="urn:microsoft.com/office/officeart/2005/8/layout/radial1"/>
    <dgm:cxn modelId="{BAE9F27F-7653-465E-8176-198095B9E94D}" type="presOf" srcId="{DFED9373-CF16-4E8C-A4CF-ED39F0C9D080}" destId="{95DFA876-983F-4508-A679-259833DD38C8}" srcOrd="0" destOrd="0" presId="urn:microsoft.com/office/officeart/2005/8/layout/radial1"/>
    <dgm:cxn modelId="{898DA5EF-A7BD-464A-B389-7A7DE6BF17D7}" srcId="{C5D90942-8D4B-47B8-BE02-071660D93F72}" destId="{A13FC91E-378E-4FC7-90D2-09437A0A6615}" srcOrd="2" destOrd="0" parTransId="{C3DCD022-EDC6-4E6B-B3CB-F35FD2A964DB}" sibTransId="{11E9DF22-7B04-4305-8137-8A03CA214EA1}"/>
    <dgm:cxn modelId="{CAACA899-EDC2-4810-95D8-C0735E66D525}" type="presOf" srcId="{0AC48A47-A9BE-45C4-AC07-4BFAD8E6C49D}" destId="{7623B42C-D6AD-4369-8015-52019842DBDE}" srcOrd="0" destOrd="0" presId="urn:microsoft.com/office/officeart/2005/8/layout/radial1"/>
    <dgm:cxn modelId="{B06EE2CE-03E3-40D1-AF3B-3D518870D8E7}" type="presOf" srcId="{8AFB4440-1597-4AB4-AC12-8AF769AFE6C6}" destId="{7A1A9940-C77D-4AA0-BB14-4D1FC4F8E6B0}" srcOrd="0" destOrd="0" presId="urn:microsoft.com/office/officeart/2005/8/layout/radial1"/>
    <dgm:cxn modelId="{96692EF4-65BD-440B-AA87-0F2F614CAC3A}" type="presOf" srcId="{DFED9373-CF16-4E8C-A4CF-ED39F0C9D080}" destId="{2733D41A-E2E1-4C39-A74E-1131CE07AEBC}" srcOrd="1" destOrd="0" presId="urn:microsoft.com/office/officeart/2005/8/layout/radial1"/>
    <dgm:cxn modelId="{07E53E1A-AAE0-4905-8D51-37013827C0FC}" srcId="{C5D90942-8D4B-47B8-BE02-071660D93F72}" destId="{7B2FF869-820C-4365-85AF-E5182BA1A3A5}" srcOrd="4" destOrd="0" parTransId="{892E7F8E-CFD6-45CA-9B1A-6D0B4D8842A4}" sibTransId="{3A33F332-5272-44C3-9D0E-7CC8A37C5908}"/>
    <dgm:cxn modelId="{A2F379F6-DEAE-49F3-8F8F-F17EEB4ED6A8}" srcId="{C5D90942-8D4B-47B8-BE02-071660D93F72}" destId="{8AFB4440-1597-4AB4-AC12-8AF769AFE6C6}" srcOrd="0" destOrd="0" parTransId="{DFED9373-CF16-4E8C-A4CF-ED39F0C9D080}" sibTransId="{6F929662-2873-454D-A9D8-E7768DDA789D}"/>
    <dgm:cxn modelId="{951E6322-D379-4A98-B4B5-1BCB1B8A6D16}" type="presOf" srcId="{C3DCD022-EDC6-4E6B-B3CB-F35FD2A964DB}" destId="{F80F5F29-EF13-40F2-84D6-294DC66B1AE9}" srcOrd="0" destOrd="0" presId="urn:microsoft.com/office/officeart/2005/8/layout/radial1"/>
    <dgm:cxn modelId="{D4B92B20-7835-491B-82DE-86C22742B2F5}" type="presOf" srcId="{892E7F8E-CFD6-45CA-9B1A-6D0B4D8842A4}" destId="{28C9291E-EAFD-48B9-A7C6-FF67F54EED44}" srcOrd="1" destOrd="0" presId="urn:microsoft.com/office/officeart/2005/8/layout/radial1"/>
    <dgm:cxn modelId="{554BBFE8-D62E-41C5-A16A-09DB6BC2394E}" srcId="{C9D47B8B-806E-4154-937B-7AD46FF601CA}" destId="{C5D90942-8D4B-47B8-BE02-071660D93F72}" srcOrd="0" destOrd="0" parTransId="{920BC05D-68E7-4679-8591-D806B89B5C6B}" sibTransId="{6FAA6568-9A77-44F8-B063-C610F5521515}"/>
    <dgm:cxn modelId="{CA717DDB-44C8-4228-A7C0-392F9555F849}" srcId="{C5D90942-8D4B-47B8-BE02-071660D93F72}" destId="{4DC8FE70-2907-450F-B6C3-167A3BD320CC}" srcOrd="1" destOrd="0" parTransId="{ED02C83A-1C80-4A11-AE83-2B2ABD437459}" sibTransId="{9E373810-C520-4649-A6D3-131911006C38}"/>
    <dgm:cxn modelId="{BC8E2459-EA59-43F9-AA46-7EB40CBA72BD}" type="presOf" srcId="{D0034A1E-F933-418E-8AAC-E14948D20855}" destId="{A780F510-F9C6-4FD4-8FCE-892FBA5C8E4E}" srcOrd="0" destOrd="0" presId="urn:microsoft.com/office/officeart/2005/8/layout/radial1"/>
    <dgm:cxn modelId="{5BE341ED-B403-48CB-90DF-9ACBA8E7C071}" type="presOf" srcId="{A13FC91E-378E-4FC7-90D2-09437A0A6615}" destId="{731B46F9-D650-4816-BD55-F9B1AFC39988}" srcOrd="0" destOrd="0" presId="urn:microsoft.com/office/officeart/2005/8/layout/radial1"/>
    <dgm:cxn modelId="{703FFC49-093B-41C5-8781-1364C2D30214}" type="presOf" srcId="{C175F016-F2B7-422B-BE96-EAF3F4FD2502}" destId="{4EF5516A-9A8C-4E16-8A72-509E56C09691}" srcOrd="0" destOrd="0" presId="urn:microsoft.com/office/officeart/2005/8/layout/radial1"/>
    <dgm:cxn modelId="{54E7E0C6-35D2-406F-9425-1FDDB8B0436E}" type="presOf" srcId="{C9D47B8B-806E-4154-937B-7AD46FF601CA}" destId="{6085143B-1C65-410C-8B31-726C91163756}" srcOrd="0" destOrd="0" presId="urn:microsoft.com/office/officeart/2005/8/layout/radial1"/>
    <dgm:cxn modelId="{A38A5900-DA06-4DCA-BE86-2841B7E704F0}" type="presOf" srcId="{ED02C83A-1C80-4A11-AE83-2B2ABD437459}" destId="{2D0BA3AF-0A23-4BC1-BD0C-4DF6BB8E4DD7}" srcOrd="0" destOrd="0" presId="urn:microsoft.com/office/officeart/2005/8/layout/radial1"/>
    <dgm:cxn modelId="{52AD51B6-809D-4BD3-A0FF-1E1724E42A13}" type="presOf" srcId="{4DC8FE70-2907-450F-B6C3-167A3BD320CC}" destId="{14FEC3BA-994F-431B-8E8B-7901C389DF6C}" srcOrd="0" destOrd="0" presId="urn:microsoft.com/office/officeart/2005/8/layout/radial1"/>
    <dgm:cxn modelId="{D4134BFA-3A24-4E5D-863B-14817E5C5F3B}" type="presOf" srcId="{C3DCD022-EDC6-4E6B-B3CB-F35FD2A964DB}" destId="{20BB5A62-501F-44FF-A8B2-29FFB93AD87D}" srcOrd="1" destOrd="0" presId="urn:microsoft.com/office/officeart/2005/8/layout/radial1"/>
    <dgm:cxn modelId="{C9699786-412C-4BBA-BB15-43F0B159E071}" type="presOf" srcId="{892E7F8E-CFD6-45CA-9B1A-6D0B4D8842A4}" destId="{5F18887D-9971-445B-8680-0374F6381DDB}" srcOrd="0" destOrd="0" presId="urn:microsoft.com/office/officeart/2005/8/layout/radial1"/>
    <dgm:cxn modelId="{0F1E9C8D-F252-4D9D-B6C5-DC85AF6D26FF}" type="presOf" srcId="{C5D90942-8D4B-47B8-BE02-071660D93F72}" destId="{0BFB188A-0AC9-4757-BBC5-7540AE31D6B9}" srcOrd="0" destOrd="0" presId="urn:microsoft.com/office/officeart/2005/8/layout/radial1"/>
    <dgm:cxn modelId="{C526FAD9-6986-4AB9-B67D-965D94887A44}" type="presParOf" srcId="{6085143B-1C65-410C-8B31-726C91163756}" destId="{0BFB188A-0AC9-4757-BBC5-7540AE31D6B9}" srcOrd="0" destOrd="0" presId="urn:microsoft.com/office/officeart/2005/8/layout/radial1"/>
    <dgm:cxn modelId="{A657BB93-838E-47CB-AE09-1ACD0B193F17}" type="presParOf" srcId="{6085143B-1C65-410C-8B31-726C91163756}" destId="{95DFA876-983F-4508-A679-259833DD38C8}" srcOrd="1" destOrd="0" presId="urn:microsoft.com/office/officeart/2005/8/layout/radial1"/>
    <dgm:cxn modelId="{BE25859E-8406-4845-8448-B95FF776CA8F}" type="presParOf" srcId="{95DFA876-983F-4508-A679-259833DD38C8}" destId="{2733D41A-E2E1-4C39-A74E-1131CE07AEBC}" srcOrd="0" destOrd="0" presId="urn:microsoft.com/office/officeart/2005/8/layout/radial1"/>
    <dgm:cxn modelId="{A2387274-4B11-4B52-918C-054BD7ACFF69}" type="presParOf" srcId="{6085143B-1C65-410C-8B31-726C91163756}" destId="{7A1A9940-C77D-4AA0-BB14-4D1FC4F8E6B0}" srcOrd="2" destOrd="0" presId="urn:microsoft.com/office/officeart/2005/8/layout/radial1"/>
    <dgm:cxn modelId="{B97CDAEB-9443-46BE-868B-9E72A312D201}" type="presParOf" srcId="{6085143B-1C65-410C-8B31-726C91163756}" destId="{2D0BA3AF-0A23-4BC1-BD0C-4DF6BB8E4DD7}" srcOrd="3" destOrd="0" presId="urn:microsoft.com/office/officeart/2005/8/layout/radial1"/>
    <dgm:cxn modelId="{20ADE5F4-A940-407B-951A-99D007BD583F}" type="presParOf" srcId="{2D0BA3AF-0A23-4BC1-BD0C-4DF6BB8E4DD7}" destId="{871A0DAA-00B5-4108-8249-081F7A24EE87}" srcOrd="0" destOrd="0" presId="urn:microsoft.com/office/officeart/2005/8/layout/radial1"/>
    <dgm:cxn modelId="{A9EA4AF9-D059-49A8-A1B2-ADF99E708394}" type="presParOf" srcId="{6085143B-1C65-410C-8B31-726C91163756}" destId="{14FEC3BA-994F-431B-8E8B-7901C389DF6C}" srcOrd="4" destOrd="0" presId="urn:microsoft.com/office/officeart/2005/8/layout/radial1"/>
    <dgm:cxn modelId="{1914C434-2A0E-42C7-AC76-224A12C58258}" type="presParOf" srcId="{6085143B-1C65-410C-8B31-726C91163756}" destId="{F80F5F29-EF13-40F2-84D6-294DC66B1AE9}" srcOrd="5" destOrd="0" presId="urn:microsoft.com/office/officeart/2005/8/layout/radial1"/>
    <dgm:cxn modelId="{B445F74E-B706-4BFD-96B8-541A31C50556}" type="presParOf" srcId="{F80F5F29-EF13-40F2-84D6-294DC66B1AE9}" destId="{20BB5A62-501F-44FF-A8B2-29FFB93AD87D}" srcOrd="0" destOrd="0" presId="urn:microsoft.com/office/officeart/2005/8/layout/radial1"/>
    <dgm:cxn modelId="{2E786182-5817-481E-B906-CAE1699F5577}" type="presParOf" srcId="{6085143B-1C65-410C-8B31-726C91163756}" destId="{731B46F9-D650-4816-BD55-F9B1AFC39988}" srcOrd="6" destOrd="0" presId="urn:microsoft.com/office/officeart/2005/8/layout/radial1"/>
    <dgm:cxn modelId="{DAE0C826-6459-4FA7-9343-9576A5B653A6}" type="presParOf" srcId="{6085143B-1C65-410C-8B31-726C91163756}" destId="{FAE5D5B1-8EE3-460F-9F06-46EAF5AEBB9D}" srcOrd="7" destOrd="0" presId="urn:microsoft.com/office/officeart/2005/8/layout/radial1"/>
    <dgm:cxn modelId="{175A1C31-A5D7-4335-8169-6E91C154CE0F}" type="presParOf" srcId="{FAE5D5B1-8EE3-460F-9F06-46EAF5AEBB9D}" destId="{51DA032E-49E1-49CE-8536-BD0FC90D5170}" srcOrd="0" destOrd="0" presId="urn:microsoft.com/office/officeart/2005/8/layout/radial1"/>
    <dgm:cxn modelId="{A46C045D-B5A7-4631-8661-43D738E200E7}" type="presParOf" srcId="{6085143B-1C65-410C-8B31-726C91163756}" destId="{7623B42C-D6AD-4369-8015-52019842DBDE}" srcOrd="8" destOrd="0" presId="urn:microsoft.com/office/officeart/2005/8/layout/radial1"/>
    <dgm:cxn modelId="{C64B147F-C770-4B14-AFBE-0C751CB6D331}" type="presParOf" srcId="{6085143B-1C65-410C-8B31-726C91163756}" destId="{5F18887D-9971-445B-8680-0374F6381DDB}" srcOrd="9" destOrd="0" presId="urn:microsoft.com/office/officeart/2005/8/layout/radial1"/>
    <dgm:cxn modelId="{67CC0951-9BE0-48AA-8C6D-5697BDF17056}" type="presParOf" srcId="{5F18887D-9971-445B-8680-0374F6381DDB}" destId="{28C9291E-EAFD-48B9-A7C6-FF67F54EED44}" srcOrd="0" destOrd="0" presId="urn:microsoft.com/office/officeart/2005/8/layout/radial1"/>
    <dgm:cxn modelId="{82ACE20A-C2EC-48E1-AF1C-F66A36452108}" type="presParOf" srcId="{6085143B-1C65-410C-8B31-726C91163756}" destId="{E39F1A00-013F-473C-9207-2F5D52A88E40}" srcOrd="10" destOrd="0" presId="urn:microsoft.com/office/officeart/2005/8/layout/radial1"/>
    <dgm:cxn modelId="{53400E43-3108-4697-91F1-A4BB5610A217}" type="presParOf" srcId="{6085143B-1C65-410C-8B31-726C91163756}" destId="{A780F510-F9C6-4FD4-8FCE-892FBA5C8E4E}" srcOrd="11" destOrd="0" presId="urn:microsoft.com/office/officeart/2005/8/layout/radial1"/>
    <dgm:cxn modelId="{75FD85B0-A0F6-40FB-B8B1-3E37CBF17114}" type="presParOf" srcId="{A780F510-F9C6-4FD4-8FCE-892FBA5C8E4E}" destId="{B1A8975B-E44E-46FB-9469-1F76E9C04C18}" srcOrd="0" destOrd="0" presId="urn:microsoft.com/office/officeart/2005/8/layout/radial1"/>
    <dgm:cxn modelId="{CFD09393-9F88-4361-9747-47C652AAFE62}" type="presParOf" srcId="{6085143B-1C65-410C-8B31-726C91163756}" destId="{4EF5516A-9A8C-4E16-8A72-509E56C0969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76C104-38A1-4427-A18B-098957402C1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188C76E-D068-4E20-A8E6-5D377EA7F269}">
      <dgm:prSet phldrT="[Texto]"/>
      <dgm:spPr/>
      <dgm:t>
        <a:bodyPr/>
        <a:lstStyle/>
        <a:p>
          <a:r>
            <a:rPr lang="es-ES" dirty="0" smtClean="0"/>
            <a:t>Debe identificar a las oficinas que expidan</a:t>
          </a:r>
          <a:endParaRPr lang="es-ES" dirty="0"/>
        </a:p>
      </dgm:t>
    </dgm:pt>
    <dgm:pt modelId="{3E13504D-FB36-43D1-87C4-132A5E3E9777}" type="parTrans" cxnId="{31DF2177-EACA-42F5-BCFF-FD6A902564E3}">
      <dgm:prSet/>
      <dgm:spPr/>
      <dgm:t>
        <a:bodyPr/>
        <a:lstStyle/>
        <a:p>
          <a:endParaRPr lang="es-ES"/>
        </a:p>
      </dgm:t>
    </dgm:pt>
    <dgm:pt modelId="{B583767D-FDAE-43C8-A2E8-35263CD4B289}" type="sibTrans" cxnId="{31DF2177-EACA-42F5-BCFF-FD6A902564E3}">
      <dgm:prSet/>
      <dgm:spPr/>
      <dgm:t>
        <a:bodyPr/>
        <a:lstStyle/>
        <a:p>
          <a:endParaRPr lang="es-ES"/>
        </a:p>
      </dgm:t>
    </dgm:pt>
    <dgm:pt modelId="{F8836D28-1B44-4966-AEC1-DA12B19AB8A8}">
      <dgm:prSet/>
      <dgm:spPr/>
      <dgm:t>
        <a:bodyPr/>
        <a:lstStyle/>
        <a:p>
          <a:r>
            <a:rPr lang="es-ES" smtClean="0"/>
            <a:t>Insertar las respectivas declaraciones</a:t>
          </a:r>
          <a:endParaRPr lang="es-ES" dirty="0"/>
        </a:p>
      </dgm:t>
    </dgm:pt>
    <dgm:pt modelId="{5A235049-F7BF-4FE6-907F-AE163640F3A2}" type="parTrans" cxnId="{5E133874-0EFC-45ED-9F81-014FF80A2FCB}">
      <dgm:prSet/>
      <dgm:spPr/>
      <dgm:t>
        <a:bodyPr/>
        <a:lstStyle/>
        <a:p>
          <a:endParaRPr lang="es-ES"/>
        </a:p>
      </dgm:t>
    </dgm:pt>
    <dgm:pt modelId="{59FC2AF5-2C15-489E-BDE3-0B5F54F8BA38}" type="sibTrans" cxnId="{5E133874-0EFC-45ED-9F81-014FF80A2FCB}">
      <dgm:prSet/>
      <dgm:spPr/>
      <dgm:t>
        <a:bodyPr/>
        <a:lstStyle/>
        <a:p>
          <a:endParaRPr lang="es-ES"/>
        </a:p>
      </dgm:t>
    </dgm:pt>
    <dgm:pt modelId="{A2FA62DE-99B9-4A76-AE1D-8526B7981583}">
      <dgm:prSet/>
      <dgm:spPr/>
      <dgm:t>
        <a:bodyPr/>
        <a:lstStyle/>
        <a:p>
          <a:r>
            <a:rPr lang="es-ES" smtClean="0"/>
            <a:t>Complementar la sección de tratamiento</a:t>
          </a:r>
          <a:endParaRPr lang="es-ES" dirty="0"/>
        </a:p>
      </dgm:t>
    </dgm:pt>
    <dgm:pt modelId="{8E214534-94CD-4A77-9397-6099BB6AF403}" type="parTrans" cxnId="{17C7691E-9E7A-4A08-A55E-14CF7F33D495}">
      <dgm:prSet/>
      <dgm:spPr/>
      <dgm:t>
        <a:bodyPr/>
        <a:lstStyle/>
        <a:p>
          <a:endParaRPr lang="es-ES"/>
        </a:p>
      </dgm:t>
    </dgm:pt>
    <dgm:pt modelId="{B1C2D18B-12AD-4A78-9A16-495C1BB2BFF9}" type="sibTrans" cxnId="{17C7691E-9E7A-4A08-A55E-14CF7F33D495}">
      <dgm:prSet/>
      <dgm:spPr/>
      <dgm:t>
        <a:bodyPr/>
        <a:lstStyle/>
        <a:p>
          <a:endParaRPr lang="es-ES"/>
        </a:p>
      </dgm:t>
    </dgm:pt>
    <dgm:pt modelId="{70BD2257-85F8-45FD-8270-A46A2FFC63C5}">
      <dgm:prSet/>
      <dgm:spPr/>
      <dgm:t>
        <a:bodyPr/>
        <a:lstStyle/>
        <a:p>
          <a:r>
            <a:rPr lang="es-ES" smtClean="0"/>
            <a:t>Respectivas correcciones autorizadas</a:t>
          </a:r>
          <a:endParaRPr lang="es-ES" dirty="0"/>
        </a:p>
      </dgm:t>
    </dgm:pt>
    <dgm:pt modelId="{B61D9911-3AC0-4BCA-8B06-7B2D86BCAD13}" type="parTrans" cxnId="{070A9B23-99E7-4122-A69F-67D679FA18DA}">
      <dgm:prSet/>
      <dgm:spPr/>
      <dgm:t>
        <a:bodyPr/>
        <a:lstStyle/>
        <a:p>
          <a:endParaRPr lang="es-ES"/>
        </a:p>
      </dgm:t>
    </dgm:pt>
    <dgm:pt modelId="{FA5DBF7B-20AD-4A01-BAD3-2B5E5C0AAF95}" type="sibTrans" cxnId="{070A9B23-99E7-4122-A69F-67D679FA18DA}">
      <dgm:prSet/>
      <dgm:spPr/>
      <dgm:t>
        <a:bodyPr/>
        <a:lstStyle/>
        <a:p>
          <a:endParaRPr lang="es-ES"/>
        </a:p>
      </dgm:t>
    </dgm:pt>
    <dgm:pt modelId="{029C5598-22A4-4DCF-B96D-850925833AA3}">
      <dgm:prSet/>
      <dgm:spPr/>
      <dgm:t>
        <a:bodyPr/>
        <a:lstStyle/>
        <a:p>
          <a:r>
            <a:rPr lang="es-ES" smtClean="0"/>
            <a:t>Firma y entrega del certificado</a:t>
          </a:r>
          <a:endParaRPr lang="es-ES" dirty="0"/>
        </a:p>
      </dgm:t>
    </dgm:pt>
    <dgm:pt modelId="{0BC25EF1-7580-4517-8A3A-9E3390B7B00C}" type="parTrans" cxnId="{38FE96CB-8EE1-450C-891A-98770834DBD9}">
      <dgm:prSet/>
      <dgm:spPr/>
      <dgm:t>
        <a:bodyPr/>
        <a:lstStyle/>
        <a:p>
          <a:endParaRPr lang="es-ES"/>
        </a:p>
      </dgm:t>
    </dgm:pt>
    <dgm:pt modelId="{C19AF36B-9F2A-4EF9-967E-16AE35544FC3}" type="sibTrans" cxnId="{38FE96CB-8EE1-450C-891A-98770834DBD9}">
      <dgm:prSet/>
      <dgm:spPr/>
      <dgm:t>
        <a:bodyPr/>
        <a:lstStyle/>
        <a:p>
          <a:endParaRPr lang="es-ES"/>
        </a:p>
      </dgm:t>
    </dgm:pt>
    <dgm:pt modelId="{AB4FD9C0-6114-4874-B55B-C5FDF960100B}" type="pres">
      <dgm:prSet presAssocID="{9176C104-38A1-4427-A18B-098957402C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0F269B8C-D4FB-411E-B2BA-6E73844BE660}" type="pres">
      <dgm:prSet presAssocID="{9176C104-38A1-4427-A18B-098957402C10}" presName="Name1" presStyleCnt="0"/>
      <dgm:spPr/>
      <dgm:t>
        <a:bodyPr/>
        <a:lstStyle/>
        <a:p>
          <a:endParaRPr lang="es-ES"/>
        </a:p>
      </dgm:t>
    </dgm:pt>
    <dgm:pt modelId="{005356A8-7799-4AA2-A334-AA94D77FC0A0}" type="pres">
      <dgm:prSet presAssocID="{9176C104-38A1-4427-A18B-098957402C10}" presName="cycle" presStyleCnt="0"/>
      <dgm:spPr/>
      <dgm:t>
        <a:bodyPr/>
        <a:lstStyle/>
        <a:p>
          <a:endParaRPr lang="es-ES"/>
        </a:p>
      </dgm:t>
    </dgm:pt>
    <dgm:pt modelId="{2C5C6FA8-204F-42F5-A47B-72C265F428EB}" type="pres">
      <dgm:prSet presAssocID="{9176C104-38A1-4427-A18B-098957402C10}" presName="srcNode" presStyleLbl="node1" presStyleIdx="0" presStyleCnt="5"/>
      <dgm:spPr/>
      <dgm:t>
        <a:bodyPr/>
        <a:lstStyle/>
        <a:p>
          <a:endParaRPr lang="es-ES"/>
        </a:p>
      </dgm:t>
    </dgm:pt>
    <dgm:pt modelId="{D931B18A-3FB2-4422-9BC9-4BA806CDCAE7}" type="pres">
      <dgm:prSet presAssocID="{9176C104-38A1-4427-A18B-098957402C10}" presName="conn" presStyleLbl="parChTrans1D2" presStyleIdx="0" presStyleCnt="1"/>
      <dgm:spPr/>
      <dgm:t>
        <a:bodyPr/>
        <a:lstStyle/>
        <a:p>
          <a:endParaRPr lang="es-ES"/>
        </a:p>
      </dgm:t>
    </dgm:pt>
    <dgm:pt modelId="{2E2A554C-B6D6-4133-95DC-1F68F0994E86}" type="pres">
      <dgm:prSet presAssocID="{9176C104-38A1-4427-A18B-098957402C10}" presName="extraNode" presStyleLbl="node1" presStyleIdx="0" presStyleCnt="5"/>
      <dgm:spPr/>
      <dgm:t>
        <a:bodyPr/>
        <a:lstStyle/>
        <a:p>
          <a:endParaRPr lang="es-ES"/>
        </a:p>
      </dgm:t>
    </dgm:pt>
    <dgm:pt modelId="{511FF1C8-2A78-4E2F-A385-AC69DC13E577}" type="pres">
      <dgm:prSet presAssocID="{9176C104-38A1-4427-A18B-098957402C10}" presName="dstNode" presStyleLbl="node1" presStyleIdx="0" presStyleCnt="5"/>
      <dgm:spPr/>
      <dgm:t>
        <a:bodyPr/>
        <a:lstStyle/>
        <a:p>
          <a:endParaRPr lang="es-ES"/>
        </a:p>
      </dgm:t>
    </dgm:pt>
    <dgm:pt modelId="{3405B3F7-6D42-4620-B329-E497146F1CB9}" type="pres">
      <dgm:prSet presAssocID="{3188C76E-D068-4E20-A8E6-5D377EA7F26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834933-96D4-4E2B-B336-1E01BF6C614F}" type="pres">
      <dgm:prSet presAssocID="{3188C76E-D068-4E20-A8E6-5D377EA7F269}" presName="accent_1" presStyleCnt="0"/>
      <dgm:spPr/>
      <dgm:t>
        <a:bodyPr/>
        <a:lstStyle/>
        <a:p>
          <a:endParaRPr lang="es-ES"/>
        </a:p>
      </dgm:t>
    </dgm:pt>
    <dgm:pt modelId="{884641B9-D17B-4337-BD20-3BA16EFCDDEA}" type="pres">
      <dgm:prSet presAssocID="{3188C76E-D068-4E20-A8E6-5D377EA7F269}" presName="accentRepeatNode" presStyleLbl="solidFgAcc1" presStyleIdx="0" presStyleCnt="5"/>
      <dgm:spPr/>
      <dgm:t>
        <a:bodyPr/>
        <a:lstStyle/>
        <a:p>
          <a:endParaRPr lang="es-ES"/>
        </a:p>
      </dgm:t>
    </dgm:pt>
    <dgm:pt modelId="{4EF69504-D87B-4FB1-BF69-AF6240150295}" type="pres">
      <dgm:prSet presAssocID="{F8836D28-1B44-4966-AEC1-DA12B19AB8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73E4D7-7B6F-45E6-91E6-61E4B95AB59A}" type="pres">
      <dgm:prSet presAssocID="{F8836D28-1B44-4966-AEC1-DA12B19AB8A8}" presName="accent_2" presStyleCnt="0"/>
      <dgm:spPr/>
      <dgm:t>
        <a:bodyPr/>
        <a:lstStyle/>
        <a:p>
          <a:endParaRPr lang="es-ES"/>
        </a:p>
      </dgm:t>
    </dgm:pt>
    <dgm:pt modelId="{F0D3748D-8E41-452E-8B7C-49BDA8F95B13}" type="pres">
      <dgm:prSet presAssocID="{F8836D28-1B44-4966-AEC1-DA12B19AB8A8}" presName="accentRepeatNode" presStyleLbl="solidFgAcc1" presStyleIdx="1" presStyleCnt="5"/>
      <dgm:spPr/>
      <dgm:t>
        <a:bodyPr/>
        <a:lstStyle/>
        <a:p>
          <a:endParaRPr lang="es-ES"/>
        </a:p>
      </dgm:t>
    </dgm:pt>
    <dgm:pt modelId="{98A18B2D-610C-4D2E-87AE-4C1C39F939F1}" type="pres">
      <dgm:prSet presAssocID="{A2FA62DE-99B9-4A76-AE1D-8526B798158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819930-3AB7-437F-94D1-BA6B4B4D8A61}" type="pres">
      <dgm:prSet presAssocID="{A2FA62DE-99B9-4A76-AE1D-8526B7981583}" presName="accent_3" presStyleCnt="0"/>
      <dgm:spPr/>
      <dgm:t>
        <a:bodyPr/>
        <a:lstStyle/>
        <a:p>
          <a:endParaRPr lang="es-ES"/>
        </a:p>
      </dgm:t>
    </dgm:pt>
    <dgm:pt modelId="{1D64B65C-DE9F-4B55-9D09-B3E628609AA3}" type="pres">
      <dgm:prSet presAssocID="{A2FA62DE-99B9-4A76-AE1D-8526B7981583}" presName="accentRepeatNode" presStyleLbl="solidFgAcc1" presStyleIdx="2" presStyleCnt="5"/>
      <dgm:spPr/>
      <dgm:t>
        <a:bodyPr/>
        <a:lstStyle/>
        <a:p>
          <a:endParaRPr lang="es-ES"/>
        </a:p>
      </dgm:t>
    </dgm:pt>
    <dgm:pt modelId="{0B21FE5C-22CB-4B51-A8DD-9E7FE07D43BE}" type="pres">
      <dgm:prSet presAssocID="{70BD2257-85F8-45FD-8270-A46A2FFC63C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CFDD0E-27C8-4FE5-9016-F78152CAACB9}" type="pres">
      <dgm:prSet presAssocID="{70BD2257-85F8-45FD-8270-A46A2FFC63C5}" presName="accent_4" presStyleCnt="0"/>
      <dgm:spPr/>
      <dgm:t>
        <a:bodyPr/>
        <a:lstStyle/>
        <a:p>
          <a:endParaRPr lang="es-ES"/>
        </a:p>
      </dgm:t>
    </dgm:pt>
    <dgm:pt modelId="{8848D4CC-24AA-4795-A75D-1F34DAD83B53}" type="pres">
      <dgm:prSet presAssocID="{70BD2257-85F8-45FD-8270-A46A2FFC63C5}" presName="accentRepeatNode" presStyleLbl="solidFgAcc1" presStyleIdx="3" presStyleCnt="5"/>
      <dgm:spPr/>
      <dgm:t>
        <a:bodyPr/>
        <a:lstStyle/>
        <a:p>
          <a:endParaRPr lang="es-ES"/>
        </a:p>
      </dgm:t>
    </dgm:pt>
    <dgm:pt modelId="{36F69037-5DD8-4F44-850D-E5E01EC60A52}" type="pres">
      <dgm:prSet presAssocID="{029C5598-22A4-4DCF-B96D-850925833AA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3FF92B-F42C-4C1A-94AA-7F5001A3C3E8}" type="pres">
      <dgm:prSet presAssocID="{029C5598-22A4-4DCF-B96D-850925833AA3}" presName="accent_5" presStyleCnt="0"/>
      <dgm:spPr/>
      <dgm:t>
        <a:bodyPr/>
        <a:lstStyle/>
        <a:p>
          <a:endParaRPr lang="es-ES"/>
        </a:p>
      </dgm:t>
    </dgm:pt>
    <dgm:pt modelId="{CCDCB967-674D-432C-AA7D-3970D7A508C1}" type="pres">
      <dgm:prSet presAssocID="{029C5598-22A4-4DCF-B96D-850925833AA3}" presName="accentRepeatNode" presStyleLbl="solidFgAcc1" presStyleIdx="4" presStyleCnt="5"/>
      <dgm:spPr/>
      <dgm:t>
        <a:bodyPr/>
        <a:lstStyle/>
        <a:p>
          <a:endParaRPr lang="es-ES"/>
        </a:p>
      </dgm:t>
    </dgm:pt>
  </dgm:ptLst>
  <dgm:cxnLst>
    <dgm:cxn modelId="{981A12F6-5C99-4504-B346-7AC79A68EE55}" type="presOf" srcId="{B583767D-FDAE-43C8-A2E8-35263CD4B289}" destId="{D931B18A-3FB2-4422-9BC9-4BA806CDCAE7}" srcOrd="0" destOrd="0" presId="urn:microsoft.com/office/officeart/2008/layout/VerticalCurvedList"/>
    <dgm:cxn modelId="{17C7691E-9E7A-4A08-A55E-14CF7F33D495}" srcId="{9176C104-38A1-4427-A18B-098957402C10}" destId="{A2FA62DE-99B9-4A76-AE1D-8526B7981583}" srcOrd="2" destOrd="0" parTransId="{8E214534-94CD-4A77-9397-6099BB6AF403}" sibTransId="{B1C2D18B-12AD-4A78-9A16-495C1BB2BFF9}"/>
    <dgm:cxn modelId="{590A0931-DB2A-4467-A12A-99FF96050785}" type="presOf" srcId="{029C5598-22A4-4DCF-B96D-850925833AA3}" destId="{36F69037-5DD8-4F44-850D-E5E01EC60A52}" srcOrd="0" destOrd="0" presId="urn:microsoft.com/office/officeart/2008/layout/VerticalCurvedList"/>
    <dgm:cxn modelId="{070A9B23-99E7-4122-A69F-67D679FA18DA}" srcId="{9176C104-38A1-4427-A18B-098957402C10}" destId="{70BD2257-85F8-45FD-8270-A46A2FFC63C5}" srcOrd="3" destOrd="0" parTransId="{B61D9911-3AC0-4BCA-8B06-7B2D86BCAD13}" sibTransId="{FA5DBF7B-20AD-4A01-BAD3-2B5E5C0AAF95}"/>
    <dgm:cxn modelId="{2F180DE6-DEA0-46D4-AEA3-082D233A5A97}" type="presOf" srcId="{70BD2257-85F8-45FD-8270-A46A2FFC63C5}" destId="{0B21FE5C-22CB-4B51-A8DD-9E7FE07D43BE}" srcOrd="0" destOrd="0" presId="urn:microsoft.com/office/officeart/2008/layout/VerticalCurvedList"/>
    <dgm:cxn modelId="{5E133874-0EFC-45ED-9F81-014FF80A2FCB}" srcId="{9176C104-38A1-4427-A18B-098957402C10}" destId="{F8836D28-1B44-4966-AEC1-DA12B19AB8A8}" srcOrd="1" destOrd="0" parTransId="{5A235049-F7BF-4FE6-907F-AE163640F3A2}" sibTransId="{59FC2AF5-2C15-489E-BDE3-0B5F54F8BA38}"/>
    <dgm:cxn modelId="{838531CD-5CF1-4F5C-AE1B-C5BF16BB3A28}" type="presOf" srcId="{A2FA62DE-99B9-4A76-AE1D-8526B7981583}" destId="{98A18B2D-610C-4D2E-87AE-4C1C39F939F1}" srcOrd="0" destOrd="0" presId="urn:microsoft.com/office/officeart/2008/layout/VerticalCurvedList"/>
    <dgm:cxn modelId="{D7B9535C-9E4B-45B1-8330-666E012F6EA1}" type="presOf" srcId="{9176C104-38A1-4427-A18B-098957402C10}" destId="{AB4FD9C0-6114-4874-B55B-C5FDF960100B}" srcOrd="0" destOrd="0" presId="urn:microsoft.com/office/officeart/2008/layout/VerticalCurvedList"/>
    <dgm:cxn modelId="{A8979757-A198-49A2-BEBA-E1793ED72B6E}" type="presOf" srcId="{3188C76E-D068-4E20-A8E6-5D377EA7F269}" destId="{3405B3F7-6D42-4620-B329-E497146F1CB9}" srcOrd="0" destOrd="0" presId="urn:microsoft.com/office/officeart/2008/layout/VerticalCurvedList"/>
    <dgm:cxn modelId="{31DF2177-EACA-42F5-BCFF-FD6A902564E3}" srcId="{9176C104-38A1-4427-A18B-098957402C10}" destId="{3188C76E-D068-4E20-A8E6-5D377EA7F269}" srcOrd="0" destOrd="0" parTransId="{3E13504D-FB36-43D1-87C4-132A5E3E9777}" sibTransId="{B583767D-FDAE-43C8-A2E8-35263CD4B289}"/>
    <dgm:cxn modelId="{38FE96CB-8EE1-450C-891A-98770834DBD9}" srcId="{9176C104-38A1-4427-A18B-098957402C10}" destId="{029C5598-22A4-4DCF-B96D-850925833AA3}" srcOrd="4" destOrd="0" parTransId="{0BC25EF1-7580-4517-8A3A-9E3390B7B00C}" sibTransId="{C19AF36B-9F2A-4EF9-967E-16AE35544FC3}"/>
    <dgm:cxn modelId="{35B4AB58-2C03-4399-B3C0-C83C49CCBEBC}" type="presOf" srcId="{F8836D28-1B44-4966-AEC1-DA12B19AB8A8}" destId="{4EF69504-D87B-4FB1-BF69-AF6240150295}" srcOrd="0" destOrd="0" presId="urn:microsoft.com/office/officeart/2008/layout/VerticalCurvedList"/>
    <dgm:cxn modelId="{D5667E0A-F14E-4BDC-8D4E-75DAC8CCC4B6}" type="presParOf" srcId="{AB4FD9C0-6114-4874-B55B-C5FDF960100B}" destId="{0F269B8C-D4FB-411E-B2BA-6E73844BE660}" srcOrd="0" destOrd="0" presId="urn:microsoft.com/office/officeart/2008/layout/VerticalCurvedList"/>
    <dgm:cxn modelId="{5F615D24-C78F-45D4-BFDF-37327AAAB8F2}" type="presParOf" srcId="{0F269B8C-D4FB-411E-B2BA-6E73844BE660}" destId="{005356A8-7799-4AA2-A334-AA94D77FC0A0}" srcOrd="0" destOrd="0" presId="urn:microsoft.com/office/officeart/2008/layout/VerticalCurvedList"/>
    <dgm:cxn modelId="{B25CEC32-FE5C-4515-ADC6-9C1A217356DB}" type="presParOf" srcId="{005356A8-7799-4AA2-A334-AA94D77FC0A0}" destId="{2C5C6FA8-204F-42F5-A47B-72C265F428EB}" srcOrd="0" destOrd="0" presId="urn:microsoft.com/office/officeart/2008/layout/VerticalCurvedList"/>
    <dgm:cxn modelId="{4FA15445-FCFE-4517-92E1-C2BB6B1A40FD}" type="presParOf" srcId="{005356A8-7799-4AA2-A334-AA94D77FC0A0}" destId="{D931B18A-3FB2-4422-9BC9-4BA806CDCAE7}" srcOrd="1" destOrd="0" presId="urn:microsoft.com/office/officeart/2008/layout/VerticalCurvedList"/>
    <dgm:cxn modelId="{FBAF3E41-24C4-41B2-8D6F-5C636E9D5187}" type="presParOf" srcId="{005356A8-7799-4AA2-A334-AA94D77FC0A0}" destId="{2E2A554C-B6D6-4133-95DC-1F68F0994E86}" srcOrd="2" destOrd="0" presId="urn:microsoft.com/office/officeart/2008/layout/VerticalCurvedList"/>
    <dgm:cxn modelId="{029BC830-43BF-48F7-A7A6-86A8E88AAD60}" type="presParOf" srcId="{005356A8-7799-4AA2-A334-AA94D77FC0A0}" destId="{511FF1C8-2A78-4E2F-A385-AC69DC13E577}" srcOrd="3" destOrd="0" presId="urn:microsoft.com/office/officeart/2008/layout/VerticalCurvedList"/>
    <dgm:cxn modelId="{F30536B8-23F6-4677-862D-203982C6A7E6}" type="presParOf" srcId="{0F269B8C-D4FB-411E-B2BA-6E73844BE660}" destId="{3405B3F7-6D42-4620-B329-E497146F1CB9}" srcOrd="1" destOrd="0" presId="urn:microsoft.com/office/officeart/2008/layout/VerticalCurvedList"/>
    <dgm:cxn modelId="{CEA894EB-4A4C-463A-BFBD-1DFFED322D0B}" type="presParOf" srcId="{0F269B8C-D4FB-411E-B2BA-6E73844BE660}" destId="{A6834933-96D4-4E2B-B336-1E01BF6C614F}" srcOrd="2" destOrd="0" presId="urn:microsoft.com/office/officeart/2008/layout/VerticalCurvedList"/>
    <dgm:cxn modelId="{CA9E65AB-852F-4E6D-8391-DB7C69F7CCB2}" type="presParOf" srcId="{A6834933-96D4-4E2B-B336-1E01BF6C614F}" destId="{884641B9-D17B-4337-BD20-3BA16EFCDDEA}" srcOrd="0" destOrd="0" presId="urn:microsoft.com/office/officeart/2008/layout/VerticalCurvedList"/>
    <dgm:cxn modelId="{59EAE0CD-FECF-42D4-B562-E81C41A7CA87}" type="presParOf" srcId="{0F269B8C-D4FB-411E-B2BA-6E73844BE660}" destId="{4EF69504-D87B-4FB1-BF69-AF6240150295}" srcOrd="3" destOrd="0" presId="urn:microsoft.com/office/officeart/2008/layout/VerticalCurvedList"/>
    <dgm:cxn modelId="{885E5E85-03DB-420A-A9A6-B0F8F1F7C52C}" type="presParOf" srcId="{0F269B8C-D4FB-411E-B2BA-6E73844BE660}" destId="{5573E4D7-7B6F-45E6-91E6-61E4B95AB59A}" srcOrd="4" destOrd="0" presId="urn:microsoft.com/office/officeart/2008/layout/VerticalCurvedList"/>
    <dgm:cxn modelId="{26C23337-2549-4930-A072-5D178232D0B6}" type="presParOf" srcId="{5573E4D7-7B6F-45E6-91E6-61E4B95AB59A}" destId="{F0D3748D-8E41-452E-8B7C-49BDA8F95B13}" srcOrd="0" destOrd="0" presId="urn:microsoft.com/office/officeart/2008/layout/VerticalCurvedList"/>
    <dgm:cxn modelId="{C1529BD6-029E-47C3-87AD-1F7FF1B5AF6D}" type="presParOf" srcId="{0F269B8C-D4FB-411E-B2BA-6E73844BE660}" destId="{98A18B2D-610C-4D2E-87AE-4C1C39F939F1}" srcOrd="5" destOrd="0" presId="urn:microsoft.com/office/officeart/2008/layout/VerticalCurvedList"/>
    <dgm:cxn modelId="{9016ED0A-2D05-48CB-8720-5910BD8F96F2}" type="presParOf" srcId="{0F269B8C-D4FB-411E-B2BA-6E73844BE660}" destId="{52819930-3AB7-437F-94D1-BA6B4B4D8A61}" srcOrd="6" destOrd="0" presId="urn:microsoft.com/office/officeart/2008/layout/VerticalCurvedList"/>
    <dgm:cxn modelId="{306ED1AB-5F56-4EB2-9D8E-09A4E3275D3A}" type="presParOf" srcId="{52819930-3AB7-437F-94D1-BA6B4B4D8A61}" destId="{1D64B65C-DE9F-4B55-9D09-B3E628609AA3}" srcOrd="0" destOrd="0" presId="urn:microsoft.com/office/officeart/2008/layout/VerticalCurvedList"/>
    <dgm:cxn modelId="{2745B0A9-4436-46A2-B184-5FBB638CFAB4}" type="presParOf" srcId="{0F269B8C-D4FB-411E-B2BA-6E73844BE660}" destId="{0B21FE5C-22CB-4B51-A8DD-9E7FE07D43BE}" srcOrd="7" destOrd="0" presId="urn:microsoft.com/office/officeart/2008/layout/VerticalCurvedList"/>
    <dgm:cxn modelId="{027F807D-76D9-47EF-897E-EB021BCEFF7C}" type="presParOf" srcId="{0F269B8C-D4FB-411E-B2BA-6E73844BE660}" destId="{F9CFDD0E-27C8-4FE5-9016-F78152CAACB9}" srcOrd="8" destOrd="0" presId="urn:microsoft.com/office/officeart/2008/layout/VerticalCurvedList"/>
    <dgm:cxn modelId="{E0EF4EC3-2843-42CE-8242-05A87A2048FB}" type="presParOf" srcId="{F9CFDD0E-27C8-4FE5-9016-F78152CAACB9}" destId="{8848D4CC-24AA-4795-A75D-1F34DAD83B53}" srcOrd="0" destOrd="0" presId="urn:microsoft.com/office/officeart/2008/layout/VerticalCurvedList"/>
    <dgm:cxn modelId="{A1E0B314-2E64-42DC-A7E3-4FE08CA7922A}" type="presParOf" srcId="{0F269B8C-D4FB-411E-B2BA-6E73844BE660}" destId="{36F69037-5DD8-4F44-850D-E5E01EC60A52}" srcOrd="9" destOrd="0" presId="urn:microsoft.com/office/officeart/2008/layout/VerticalCurvedList"/>
    <dgm:cxn modelId="{956F938D-6A26-47C7-921D-13A0753CB04C}" type="presParOf" srcId="{0F269B8C-D4FB-411E-B2BA-6E73844BE660}" destId="{C63FF92B-F42C-4C1A-94AA-7F5001A3C3E8}" srcOrd="10" destOrd="0" presId="urn:microsoft.com/office/officeart/2008/layout/VerticalCurvedList"/>
    <dgm:cxn modelId="{45F8E4E5-0A8E-4CBA-AEE8-5AF6B3351A8D}" type="presParOf" srcId="{C63FF92B-F42C-4C1A-94AA-7F5001A3C3E8}" destId="{CCDCB967-674D-432C-AA7D-3970D7A508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19B29-ED5B-474F-AEFC-85A44B295C3E}">
      <dsp:nvSpPr>
        <dsp:cNvPr id="0" name=""/>
        <dsp:cNvSpPr/>
      </dsp:nvSpPr>
      <dsp:spPr>
        <a:xfrm>
          <a:off x="2831026" y="0"/>
          <a:ext cx="2530134" cy="253051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C6F3D-28B6-4208-B3AF-E4943C1C5EF7}">
      <dsp:nvSpPr>
        <dsp:cNvPr id="0" name=""/>
        <dsp:cNvSpPr/>
      </dsp:nvSpPr>
      <dsp:spPr>
        <a:xfrm>
          <a:off x="3390269" y="913594"/>
          <a:ext cx="1405947" cy="70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Alianzas</a:t>
          </a:r>
          <a:endParaRPr lang="es-ES" sz="1400" kern="1200" dirty="0"/>
        </a:p>
      </dsp:txBody>
      <dsp:txXfrm>
        <a:off x="3390269" y="913594"/>
        <a:ext cx="1405947" cy="702805"/>
      </dsp:txXfrm>
    </dsp:sp>
    <dsp:sp modelId="{E35E59BC-A820-4BDE-A681-BF458759371A}">
      <dsp:nvSpPr>
        <dsp:cNvPr id="0" name=""/>
        <dsp:cNvSpPr/>
      </dsp:nvSpPr>
      <dsp:spPr>
        <a:xfrm>
          <a:off x="2128290" y="1453971"/>
          <a:ext cx="2530134" cy="253051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388C9-9503-4D75-9CC2-2142C09130C2}">
      <dsp:nvSpPr>
        <dsp:cNvPr id="0" name=""/>
        <dsp:cNvSpPr/>
      </dsp:nvSpPr>
      <dsp:spPr>
        <a:xfrm>
          <a:off x="2690384" y="2375975"/>
          <a:ext cx="1405947" cy="70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Acuerdos</a:t>
          </a:r>
          <a:endParaRPr lang="es-ES" sz="1400" kern="1200" dirty="0"/>
        </a:p>
      </dsp:txBody>
      <dsp:txXfrm>
        <a:off x="2690384" y="2375975"/>
        <a:ext cx="1405947" cy="702805"/>
      </dsp:txXfrm>
    </dsp:sp>
    <dsp:sp modelId="{06C879E8-67A0-4123-8827-86A8F171F323}">
      <dsp:nvSpPr>
        <dsp:cNvPr id="0" name=""/>
        <dsp:cNvSpPr/>
      </dsp:nvSpPr>
      <dsp:spPr>
        <a:xfrm>
          <a:off x="3011105" y="3081935"/>
          <a:ext cx="2173777" cy="21746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242CA-0287-4D1C-BD50-F83FC3B774F8}">
      <dsp:nvSpPr>
        <dsp:cNvPr id="0" name=""/>
        <dsp:cNvSpPr/>
      </dsp:nvSpPr>
      <dsp:spPr>
        <a:xfrm>
          <a:off x="3393595" y="3840460"/>
          <a:ext cx="1405947" cy="70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Negociaciones </a:t>
          </a:r>
          <a:endParaRPr lang="es-ES" sz="1400" kern="1200" dirty="0"/>
        </a:p>
      </dsp:txBody>
      <dsp:txXfrm>
        <a:off x="3393595" y="3840460"/>
        <a:ext cx="1405947" cy="702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B188A-0AC9-4757-BBC5-7540AE31D6B9}">
      <dsp:nvSpPr>
        <dsp:cNvPr id="0" name=""/>
        <dsp:cNvSpPr/>
      </dsp:nvSpPr>
      <dsp:spPr>
        <a:xfrm>
          <a:off x="2721929" y="1838262"/>
          <a:ext cx="1396901" cy="13969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EXPORTAR</a:t>
          </a:r>
        </a:p>
      </dsp:txBody>
      <dsp:txXfrm>
        <a:off x="2926500" y="2042833"/>
        <a:ext cx="987759" cy="987759"/>
      </dsp:txXfrm>
    </dsp:sp>
    <dsp:sp modelId="{95DFA876-983F-4508-A679-259833DD38C8}">
      <dsp:nvSpPr>
        <dsp:cNvPr id="0" name=""/>
        <dsp:cNvSpPr/>
      </dsp:nvSpPr>
      <dsp:spPr>
        <a:xfrm rot="16200000">
          <a:off x="3209359" y="1608864"/>
          <a:ext cx="422040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422040" y="18378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409828" y="1616691"/>
        <a:ext cx="21102" cy="21102"/>
      </dsp:txXfrm>
    </dsp:sp>
    <dsp:sp modelId="{7A1A9940-C77D-4AA0-BB14-4D1FC4F8E6B0}">
      <dsp:nvSpPr>
        <dsp:cNvPr id="0" name=""/>
        <dsp:cNvSpPr/>
      </dsp:nvSpPr>
      <dsp:spPr>
        <a:xfrm>
          <a:off x="2721929" y="19320"/>
          <a:ext cx="1396901" cy="13969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Proveedor</a:t>
          </a:r>
          <a:endParaRPr lang="es-ES" sz="1300" kern="1200" dirty="0"/>
        </a:p>
      </dsp:txBody>
      <dsp:txXfrm>
        <a:off x="2926500" y="223891"/>
        <a:ext cx="987759" cy="987759"/>
      </dsp:txXfrm>
    </dsp:sp>
    <dsp:sp modelId="{2D0BA3AF-0A23-4BC1-BD0C-4DF6BB8E4DD7}">
      <dsp:nvSpPr>
        <dsp:cNvPr id="0" name=""/>
        <dsp:cNvSpPr/>
      </dsp:nvSpPr>
      <dsp:spPr>
        <a:xfrm rot="19800000">
          <a:off x="3996984" y="2063599"/>
          <a:ext cx="422040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422040" y="18378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97454" y="2071426"/>
        <a:ext cx="21102" cy="21102"/>
      </dsp:txXfrm>
    </dsp:sp>
    <dsp:sp modelId="{14FEC3BA-994F-431B-8E8B-7901C389DF6C}">
      <dsp:nvSpPr>
        <dsp:cNvPr id="0" name=""/>
        <dsp:cNvSpPr/>
      </dsp:nvSpPr>
      <dsp:spPr>
        <a:xfrm>
          <a:off x="4297179" y="928791"/>
          <a:ext cx="1396901" cy="1396901"/>
        </a:xfrm>
        <a:prstGeom prst="ellipse">
          <a:avLst/>
        </a:prstGeom>
        <a:solidFill>
          <a:schemeClr val="accent3">
            <a:hueOff val="490479"/>
            <a:satOff val="-16225"/>
            <a:lumOff val="-23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Importador</a:t>
          </a:r>
          <a:endParaRPr lang="es-ES" sz="1300" kern="1200" dirty="0"/>
        </a:p>
      </dsp:txBody>
      <dsp:txXfrm>
        <a:off x="4501750" y="1133362"/>
        <a:ext cx="987759" cy="987759"/>
      </dsp:txXfrm>
    </dsp:sp>
    <dsp:sp modelId="{F80F5F29-EF13-40F2-84D6-294DC66B1AE9}">
      <dsp:nvSpPr>
        <dsp:cNvPr id="0" name=""/>
        <dsp:cNvSpPr/>
      </dsp:nvSpPr>
      <dsp:spPr>
        <a:xfrm rot="1800000">
          <a:off x="3996984" y="2973070"/>
          <a:ext cx="422040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422040" y="18378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97454" y="2980898"/>
        <a:ext cx="21102" cy="21102"/>
      </dsp:txXfrm>
    </dsp:sp>
    <dsp:sp modelId="{731B46F9-D650-4816-BD55-F9B1AFC39988}">
      <dsp:nvSpPr>
        <dsp:cNvPr id="0" name=""/>
        <dsp:cNvSpPr/>
      </dsp:nvSpPr>
      <dsp:spPr>
        <a:xfrm>
          <a:off x="4297179" y="2747733"/>
          <a:ext cx="1396901" cy="1396901"/>
        </a:xfrm>
        <a:prstGeom prst="ellipse">
          <a:avLst/>
        </a:prstGeom>
        <a:solidFill>
          <a:schemeClr val="accent3">
            <a:hueOff val="980958"/>
            <a:satOff val="-32450"/>
            <a:lumOff val="-47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Forma de pago</a:t>
          </a:r>
        </a:p>
      </dsp:txBody>
      <dsp:txXfrm>
        <a:off x="4501750" y="2952304"/>
        <a:ext cx="987759" cy="987759"/>
      </dsp:txXfrm>
    </dsp:sp>
    <dsp:sp modelId="{FAE5D5B1-8EE3-460F-9F06-46EAF5AEBB9D}">
      <dsp:nvSpPr>
        <dsp:cNvPr id="0" name=""/>
        <dsp:cNvSpPr/>
      </dsp:nvSpPr>
      <dsp:spPr>
        <a:xfrm rot="5400000">
          <a:off x="3209359" y="3427806"/>
          <a:ext cx="422040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422040" y="18378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409828" y="3435633"/>
        <a:ext cx="21102" cy="21102"/>
      </dsp:txXfrm>
    </dsp:sp>
    <dsp:sp modelId="{7623B42C-D6AD-4369-8015-52019842DBDE}">
      <dsp:nvSpPr>
        <dsp:cNvPr id="0" name=""/>
        <dsp:cNvSpPr/>
      </dsp:nvSpPr>
      <dsp:spPr>
        <a:xfrm>
          <a:off x="2721929" y="3657205"/>
          <a:ext cx="1396901" cy="1396901"/>
        </a:xfrm>
        <a:prstGeom prst="ellipse">
          <a:avLst/>
        </a:prstGeom>
        <a:solidFill>
          <a:schemeClr val="accent3">
            <a:hueOff val="1471437"/>
            <a:satOff val="-48675"/>
            <a:lumOff val="-70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Compañía </a:t>
          </a:r>
          <a:r>
            <a:rPr lang="es-ES" sz="1300" kern="1200" dirty="0"/>
            <a:t>de seguros</a:t>
          </a:r>
        </a:p>
      </dsp:txBody>
      <dsp:txXfrm>
        <a:off x="2926500" y="3861776"/>
        <a:ext cx="987759" cy="987759"/>
      </dsp:txXfrm>
    </dsp:sp>
    <dsp:sp modelId="{5F18887D-9971-445B-8680-0374F6381DDB}">
      <dsp:nvSpPr>
        <dsp:cNvPr id="0" name=""/>
        <dsp:cNvSpPr/>
      </dsp:nvSpPr>
      <dsp:spPr>
        <a:xfrm rot="9000000">
          <a:off x="2421734" y="2973070"/>
          <a:ext cx="422040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422040" y="18378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2622203" y="2980898"/>
        <a:ext cx="21102" cy="21102"/>
      </dsp:txXfrm>
    </dsp:sp>
    <dsp:sp modelId="{E39F1A00-013F-473C-9207-2F5D52A88E40}">
      <dsp:nvSpPr>
        <dsp:cNvPr id="0" name=""/>
        <dsp:cNvSpPr/>
      </dsp:nvSpPr>
      <dsp:spPr>
        <a:xfrm>
          <a:off x="1146679" y="2747733"/>
          <a:ext cx="1396901" cy="1396901"/>
        </a:xfrm>
        <a:prstGeom prst="ellipse">
          <a:avLst/>
        </a:prstGeom>
        <a:solidFill>
          <a:schemeClr val="accent3">
            <a:hueOff val="1961916"/>
            <a:satOff val="-64900"/>
            <a:lumOff val="-94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Trasporte</a:t>
          </a:r>
          <a:endParaRPr lang="es-ES" sz="1300" kern="1200" dirty="0"/>
        </a:p>
      </dsp:txBody>
      <dsp:txXfrm>
        <a:off x="1351250" y="2952304"/>
        <a:ext cx="987759" cy="987759"/>
      </dsp:txXfrm>
    </dsp:sp>
    <dsp:sp modelId="{A780F510-F9C6-4FD4-8FCE-892FBA5C8E4E}">
      <dsp:nvSpPr>
        <dsp:cNvPr id="0" name=""/>
        <dsp:cNvSpPr/>
      </dsp:nvSpPr>
      <dsp:spPr>
        <a:xfrm rot="12600000">
          <a:off x="2421734" y="2063599"/>
          <a:ext cx="422040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422040" y="18378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2622203" y="2071426"/>
        <a:ext cx="21102" cy="21102"/>
      </dsp:txXfrm>
    </dsp:sp>
    <dsp:sp modelId="{4EF5516A-9A8C-4E16-8A72-509E56C09691}">
      <dsp:nvSpPr>
        <dsp:cNvPr id="0" name=""/>
        <dsp:cNvSpPr/>
      </dsp:nvSpPr>
      <dsp:spPr>
        <a:xfrm>
          <a:off x="1146679" y="928791"/>
          <a:ext cx="1396901" cy="1396901"/>
        </a:xfrm>
        <a:prstGeom prst="ellipse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Aduana</a:t>
          </a:r>
        </a:p>
      </dsp:txBody>
      <dsp:txXfrm>
        <a:off x="1351250" y="1133362"/>
        <a:ext cx="987759" cy="987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1B18A-3FB2-4422-9BC9-4BA806CDCAE7}">
      <dsp:nvSpPr>
        <dsp:cNvPr id="0" name=""/>
        <dsp:cNvSpPr/>
      </dsp:nvSpPr>
      <dsp:spPr>
        <a:xfrm>
          <a:off x="-3965711" y="-608840"/>
          <a:ext cx="4726056" cy="4726056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5B3F7-6D42-4620-B329-E497146F1CB9}">
      <dsp:nvSpPr>
        <dsp:cNvPr id="0" name=""/>
        <dsp:cNvSpPr/>
      </dsp:nvSpPr>
      <dsp:spPr>
        <a:xfrm>
          <a:off x="333195" y="219203"/>
          <a:ext cx="6397430" cy="438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Debe identificar a las oficinas que expidan</a:t>
          </a:r>
          <a:endParaRPr lang="es-ES" sz="2100" kern="1200" dirty="0"/>
        </a:p>
      </dsp:txBody>
      <dsp:txXfrm>
        <a:off x="333195" y="219203"/>
        <a:ext cx="6397430" cy="438687"/>
      </dsp:txXfrm>
    </dsp:sp>
    <dsp:sp modelId="{884641B9-D17B-4337-BD20-3BA16EFCDDEA}">
      <dsp:nvSpPr>
        <dsp:cNvPr id="0" name=""/>
        <dsp:cNvSpPr/>
      </dsp:nvSpPr>
      <dsp:spPr>
        <a:xfrm>
          <a:off x="59015" y="164367"/>
          <a:ext cx="548359" cy="548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69504-D87B-4FB1-BF69-AF6240150295}">
      <dsp:nvSpPr>
        <dsp:cNvPr id="0" name=""/>
        <dsp:cNvSpPr/>
      </dsp:nvSpPr>
      <dsp:spPr>
        <a:xfrm>
          <a:off x="647545" y="877023"/>
          <a:ext cx="6083080" cy="438687"/>
        </a:xfrm>
        <a:prstGeom prst="rect">
          <a:avLst/>
        </a:prstGeom>
        <a:solidFill>
          <a:schemeClr val="accent2">
            <a:hueOff val="-184307"/>
            <a:satOff val="22167"/>
            <a:lumOff val="2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Insertar las respectivas declaraciones</a:t>
          </a:r>
          <a:endParaRPr lang="es-ES" sz="2100" kern="1200" dirty="0"/>
        </a:p>
      </dsp:txBody>
      <dsp:txXfrm>
        <a:off x="647545" y="877023"/>
        <a:ext cx="6083080" cy="438687"/>
      </dsp:txXfrm>
    </dsp:sp>
    <dsp:sp modelId="{F0D3748D-8E41-452E-8B7C-49BDA8F95B13}">
      <dsp:nvSpPr>
        <dsp:cNvPr id="0" name=""/>
        <dsp:cNvSpPr/>
      </dsp:nvSpPr>
      <dsp:spPr>
        <a:xfrm>
          <a:off x="373366" y="822187"/>
          <a:ext cx="548359" cy="548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184307"/>
              <a:satOff val="22167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18B2D-610C-4D2E-87AE-4C1C39F939F1}">
      <dsp:nvSpPr>
        <dsp:cNvPr id="0" name=""/>
        <dsp:cNvSpPr/>
      </dsp:nvSpPr>
      <dsp:spPr>
        <a:xfrm>
          <a:off x="744025" y="1534843"/>
          <a:ext cx="5986600" cy="438687"/>
        </a:xfrm>
        <a:prstGeom prst="rect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Complementar la sección de tratamiento</a:t>
          </a:r>
          <a:endParaRPr lang="es-ES" sz="2100" kern="1200" dirty="0"/>
        </a:p>
      </dsp:txBody>
      <dsp:txXfrm>
        <a:off x="744025" y="1534843"/>
        <a:ext cx="5986600" cy="438687"/>
      </dsp:txXfrm>
    </dsp:sp>
    <dsp:sp modelId="{1D64B65C-DE9F-4B55-9D09-B3E628609AA3}">
      <dsp:nvSpPr>
        <dsp:cNvPr id="0" name=""/>
        <dsp:cNvSpPr/>
      </dsp:nvSpPr>
      <dsp:spPr>
        <a:xfrm>
          <a:off x="469846" y="1480007"/>
          <a:ext cx="548359" cy="548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368613"/>
              <a:satOff val="44335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1FE5C-22CB-4B51-A8DD-9E7FE07D43BE}">
      <dsp:nvSpPr>
        <dsp:cNvPr id="0" name=""/>
        <dsp:cNvSpPr/>
      </dsp:nvSpPr>
      <dsp:spPr>
        <a:xfrm>
          <a:off x="647545" y="2192664"/>
          <a:ext cx="6083080" cy="438687"/>
        </a:xfrm>
        <a:prstGeom prst="rect">
          <a:avLst/>
        </a:prstGeom>
        <a:solidFill>
          <a:schemeClr val="accent2">
            <a:hueOff val="-552920"/>
            <a:satOff val="66502"/>
            <a:lumOff val="764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Respectivas correcciones autorizadas</a:t>
          </a:r>
          <a:endParaRPr lang="es-ES" sz="2100" kern="1200" dirty="0"/>
        </a:p>
      </dsp:txBody>
      <dsp:txXfrm>
        <a:off x="647545" y="2192664"/>
        <a:ext cx="6083080" cy="438687"/>
      </dsp:txXfrm>
    </dsp:sp>
    <dsp:sp modelId="{8848D4CC-24AA-4795-A75D-1F34DAD83B53}">
      <dsp:nvSpPr>
        <dsp:cNvPr id="0" name=""/>
        <dsp:cNvSpPr/>
      </dsp:nvSpPr>
      <dsp:spPr>
        <a:xfrm>
          <a:off x="373366" y="2137828"/>
          <a:ext cx="548359" cy="548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552920"/>
              <a:satOff val="66502"/>
              <a:lumOff val="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69037-5DD8-4F44-850D-E5E01EC60A52}">
      <dsp:nvSpPr>
        <dsp:cNvPr id="0" name=""/>
        <dsp:cNvSpPr/>
      </dsp:nvSpPr>
      <dsp:spPr>
        <a:xfrm>
          <a:off x="333195" y="2850484"/>
          <a:ext cx="6397430" cy="438687"/>
        </a:xfrm>
        <a:prstGeom prst="rect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Firma y entrega del certificado</a:t>
          </a:r>
          <a:endParaRPr lang="es-ES" sz="2100" kern="1200" dirty="0"/>
        </a:p>
      </dsp:txBody>
      <dsp:txXfrm>
        <a:off x="333195" y="2850484"/>
        <a:ext cx="6397430" cy="438687"/>
      </dsp:txXfrm>
    </dsp:sp>
    <dsp:sp modelId="{CCDCB967-674D-432C-AA7D-3970D7A508C1}">
      <dsp:nvSpPr>
        <dsp:cNvPr id="0" name=""/>
        <dsp:cNvSpPr/>
      </dsp:nvSpPr>
      <dsp:spPr>
        <a:xfrm>
          <a:off x="59015" y="2795648"/>
          <a:ext cx="548359" cy="548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72631-163F-4F04-BA8D-CE891A9B1ECB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91D26-1AAA-471C-ACB2-667BCBD44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189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1F1A3-8473-44D8-9D5F-E985A3A7680F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7287-D4AF-4DC9-9486-070AFBEF79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00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57287-D4AF-4DC9-9486-070AFBEF79C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17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C8873C9-79E3-4807-97D0-7A4EF3CD21B9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E9E6D0-6F2C-4024-8576-9961E561A5B8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73C9-79E3-4807-97D0-7A4EF3CD21B9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E6D0-6F2C-4024-8576-9961E561A5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73C9-79E3-4807-97D0-7A4EF3CD21B9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E6D0-6F2C-4024-8576-9961E561A5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73C9-79E3-4807-97D0-7A4EF3CD21B9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E6D0-6F2C-4024-8576-9961E561A5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73C9-79E3-4807-97D0-7A4EF3CD21B9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E6D0-6F2C-4024-8576-9961E561A5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73C9-79E3-4807-97D0-7A4EF3CD21B9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E6D0-6F2C-4024-8576-9961E561A5B8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73C9-79E3-4807-97D0-7A4EF3CD21B9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E6D0-6F2C-4024-8576-9961E561A5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73C9-79E3-4807-97D0-7A4EF3CD21B9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E6D0-6F2C-4024-8576-9961E561A5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73C9-79E3-4807-97D0-7A4EF3CD21B9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E6D0-6F2C-4024-8576-9961E561A5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73C9-79E3-4807-97D0-7A4EF3CD21B9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E6D0-6F2C-4024-8576-9961E561A5B8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73C9-79E3-4807-97D0-7A4EF3CD21B9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E6D0-6F2C-4024-8576-9961E561A5B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C8873C9-79E3-4807-97D0-7A4EF3CD21B9}" type="datetimeFigureOut">
              <a:rPr lang="es-ES" smtClean="0"/>
              <a:t>26/07/2015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EE9E6D0-6F2C-4024-8576-9961E561A5B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bing.com/images/search?q=larva+dione&amp;view=detailv2&amp;&amp;&amp;id=775F186714133598E3C6B93449825580E9E03437&amp;selectedIndex=0&amp;ccid=ClMggmOh&amp;simid=608042789813554806&amp;thid=HN.608042789813554806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blogs.espe.edu.ec/wp-content/uploads/2013/09/LOGO-PRINCIPAL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1" y="373794"/>
            <a:ext cx="3600400" cy="9258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83568" y="58847"/>
            <a:ext cx="784887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pPr algn="ctr"/>
            <a:endParaRPr lang="es-ES" sz="1600" b="1" dirty="0"/>
          </a:p>
          <a:p>
            <a:pPr algn="ctr"/>
            <a:r>
              <a:rPr lang="es-ES" sz="1600" b="1" dirty="0"/>
              <a:t> </a:t>
            </a:r>
            <a:endParaRPr lang="es-ES" sz="1600" dirty="0"/>
          </a:p>
          <a:p>
            <a:pPr algn="ctr"/>
            <a:r>
              <a:rPr lang="es-ES" sz="1600" b="1" dirty="0"/>
              <a:t> </a:t>
            </a:r>
            <a:endParaRPr lang="es-ES" sz="1600" b="1" dirty="0" smtClean="0"/>
          </a:p>
          <a:p>
            <a:pPr algn="ctr"/>
            <a:r>
              <a:rPr lang="es-ES" sz="1600" b="1" dirty="0"/>
              <a:t> </a:t>
            </a:r>
            <a:endParaRPr lang="es-ES" sz="1600" dirty="0"/>
          </a:p>
          <a:p>
            <a:pPr algn="ctr"/>
            <a:r>
              <a:rPr lang="es-ES" sz="1600" b="1"/>
              <a:t>TESIS </a:t>
            </a:r>
            <a:r>
              <a:rPr lang="es-ES" sz="1600" b="1" smtClean="0"/>
              <a:t>PREVIO </a:t>
            </a:r>
            <a:r>
              <a:rPr lang="es-ES" sz="1600" b="1" dirty="0"/>
              <a:t>A LA OBTENCION DEL TITULO DE INGENIERIA EN COMERCIO EXTERIOR Y NEGOCIACION INTERNACIONAL </a:t>
            </a:r>
            <a:endParaRPr lang="es-ES" sz="1600" b="1" dirty="0" smtClean="0"/>
          </a:p>
          <a:p>
            <a:pPr algn="ctr"/>
            <a:endParaRPr lang="es-ES" sz="1600" dirty="0"/>
          </a:p>
          <a:p>
            <a:pPr algn="ctr"/>
            <a:r>
              <a:rPr lang="es-ES" sz="1600" b="1" dirty="0"/>
              <a:t> </a:t>
            </a:r>
            <a:endParaRPr lang="es-ES" sz="1600" dirty="0"/>
          </a:p>
          <a:p>
            <a:pPr algn="ctr"/>
            <a:r>
              <a:rPr lang="es-ES" sz="1600" b="1" dirty="0"/>
              <a:t>TEMA: ESTUDIO DE LA DEMANDA INTERNACIONAL DEL MARACUYÁ DE LOS PAISES DE LA COMUNIDAD ANDINA </a:t>
            </a:r>
            <a:endParaRPr lang="es-ES" sz="1600" b="1" dirty="0" smtClean="0"/>
          </a:p>
          <a:p>
            <a:pPr algn="ctr"/>
            <a:endParaRPr lang="es-ES" sz="1600" dirty="0"/>
          </a:p>
          <a:p>
            <a:pPr algn="ctr"/>
            <a:r>
              <a:rPr lang="es-ES" sz="1600" b="1" dirty="0"/>
              <a:t> </a:t>
            </a:r>
            <a:endParaRPr lang="es-ES" sz="1600" dirty="0"/>
          </a:p>
          <a:p>
            <a:pPr algn="ctr"/>
            <a:r>
              <a:rPr lang="es-ES" sz="1600" b="1" dirty="0"/>
              <a:t>AUTORA(S): </a:t>
            </a:r>
            <a:endParaRPr lang="es-ES" sz="1600" dirty="0"/>
          </a:p>
          <a:p>
            <a:pPr algn="ctr"/>
            <a:r>
              <a:rPr lang="es-ES" sz="1600" b="1" dirty="0"/>
              <a:t>TAPIA SALCEDO, CARLA GIOCONDA</a:t>
            </a:r>
            <a:endParaRPr lang="es-ES" sz="1600" dirty="0"/>
          </a:p>
          <a:p>
            <a:pPr algn="ctr"/>
            <a:r>
              <a:rPr lang="es-ES" sz="1600" b="1" dirty="0"/>
              <a:t>TORRES </a:t>
            </a:r>
            <a:r>
              <a:rPr lang="es-ES" sz="1600" b="1" dirty="0" smtClean="0"/>
              <a:t>MOPOSITA, KATHERYNE </a:t>
            </a:r>
            <a:r>
              <a:rPr lang="es-ES" sz="1600" b="1" dirty="0"/>
              <a:t>LIZET </a:t>
            </a:r>
            <a:endParaRPr lang="es-ES" sz="1600" dirty="0"/>
          </a:p>
          <a:p>
            <a:pPr algn="ctr"/>
            <a:endParaRPr lang="es-ES" sz="1600" b="1" dirty="0" smtClean="0"/>
          </a:p>
          <a:p>
            <a:pPr algn="ctr"/>
            <a:r>
              <a:rPr lang="es-ES" sz="1600" b="1" dirty="0"/>
              <a:t> </a:t>
            </a:r>
            <a:endParaRPr lang="es-ES" sz="1600" dirty="0"/>
          </a:p>
          <a:p>
            <a:pPr algn="ctr"/>
            <a:r>
              <a:rPr lang="es-ES" sz="1600" b="1" dirty="0"/>
              <a:t>DIRECTOR: </a:t>
            </a:r>
            <a:endParaRPr lang="es-ES" sz="1600" dirty="0"/>
          </a:p>
          <a:p>
            <a:pPr algn="ctr"/>
            <a:r>
              <a:rPr lang="es-ES" sz="1600" b="1" dirty="0"/>
              <a:t>ING. </a:t>
            </a:r>
            <a:r>
              <a:rPr lang="es-ES" sz="1600" b="1" dirty="0" smtClean="0"/>
              <a:t>PAZMIÑO,JHONY </a:t>
            </a:r>
            <a:r>
              <a:rPr lang="es-ES" sz="1600" b="1" dirty="0"/>
              <a:t>MSC</a:t>
            </a:r>
            <a:endParaRPr lang="es-ES" sz="1600" dirty="0"/>
          </a:p>
          <a:p>
            <a:pPr algn="ctr"/>
            <a:r>
              <a:rPr lang="es-ES" sz="1600" b="1" dirty="0"/>
              <a:t> </a:t>
            </a:r>
            <a:endParaRPr lang="es-ES" sz="1600" dirty="0"/>
          </a:p>
          <a:p>
            <a:pPr algn="ctr"/>
            <a:r>
              <a:rPr lang="es-ES" sz="1600" b="1" dirty="0"/>
              <a:t>QUITO</a:t>
            </a:r>
            <a:endParaRPr lang="es-ES" sz="1600" dirty="0"/>
          </a:p>
          <a:p>
            <a:pPr algn="ctr"/>
            <a:r>
              <a:rPr lang="es-ES" sz="1600" b="1" dirty="0"/>
              <a:t>2015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963445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3212976"/>
            <a:ext cx="2808312" cy="3068074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Poda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Fertilización</a:t>
            </a:r>
            <a:br>
              <a:rPr lang="es-ES" sz="3200" dirty="0" smtClean="0"/>
            </a:br>
            <a:r>
              <a:rPr lang="es-ES" sz="3200" dirty="0" smtClean="0"/>
              <a:t> </a:t>
            </a:r>
            <a:br>
              <a:rPr lang="es-ES" sz="3200" dirty="0" smtClean="0"/>
            </a:br>
            <a:r>
              <a:rPr lang="es-ES" sz="3200" dirty="0" smtClean="0"/>
              <a:t>Riego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Plagas</a:t>
            </a:r>
            <a:endParaRPr lang="es-ES" sz="3200" dirty="0"/>
          </a:p>
        </p:txBody>
      </p:sp>
      <p:pic>
        <p:nvPicPr>
          <p:cNvPr id="7170" name="Picture 2" descr="https://cienciadecuba.files.wordpress.com/2012/07/ciencia-de-cuba_portal-de-la-ciencia-cubana_cultivo-extensivo-del-maracuya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6" y="620688"/>
            <a:ext cx="302096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Q5gc4GrKEIy2bUmvGzxcFOeCM2vRIKnTBME5w6t39fQzT1iq6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87" y="764704"/>
            <a:ext cx="3315409" cy="18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http://imagensubida.infojardin.com/subida/images/jdv1315099776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11893"/>
            <a:ext cx="2494562" cy="158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ttp://ts1.mm.bing.net/th?&amp;id=HN.608042789813554806&amp;w=300&amp;h=300&amp;c=0&amp;pid=1.9&amp;rs=0&amp;p=0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11893"/>
            <a:ext cx="231037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http://i.ytimg.com/vi/l2BMS8VlxNo/maxresdefault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61" y="2780928"/>
            <a:ext cx="3366135" cy="158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1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920561"/>
              </p:ext>
            </p:extLst>
          </p:nvPr>
        </p:nvGraphicFramePr>
        <p:xfrm>
          <a:off x="827584" y="620688"/>
          <a:ext cx="5832649" cy="5688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6156"/>
                <a:gridCol w="1918035"/>
                <a:gridCol w="1968458"/>
              </a:tblGrid>
              <a:tr h="540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TIPOS DE MARACUYÁ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NOMBRE CIENTÍFICO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DESCRIPCIÓN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6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Amarilla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P. </a:t>
                      </a:r>
                      <a:r>
                        <a:rPr lang="es-ES" sz="1600" dirty="0" err="1">
                          <a:effectLst/>
                        </a:rPr>
                        <a:t>edulis</a:t>
                      </a:r>
                      <a:r>
                        <a:rPr lang="es-ES" sz="1600" dirty="0">
                          <a:effectLst/>
                        </a:rPr>
                        <a:t> variedad </a:t>
                      </a:r>
                      <a:r>
                        <a:rPr lang="es-ES" sz="1600" dirty="0" err="1">
                          <a:effectLst/>
                        </a:rPr>
                        <a:t>flavicarpa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Son hojas simples, miden entre 7 a 20cm de largo, de color verde profundo y pálido en el envés.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306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Morado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P.edulis variedad púrpura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 color púrpura y más pequeña que la anterior mencionada.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194" name="Imagen 54" descr="http://estaticos.muyinteresante.es/rcs/articles/5737/maracu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23" y="1700808"/>
            <a:ext cx="174352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Imagen 55" descr="http://www.cocinademama.biz/img/maracuyamo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6561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60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8184" y="1268760"/>
            <a:ext cx="2160240" cy="1825272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HECTARIAS DE PAISES DE LA CAN</a:t>
            </a:r>
            <a:endParaRPr lang="es-ES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652548"/>
              </p:ext>
            </p:extLst>
          </p:nvPr>
        </p:nvGraphicFramePr>
        <p:xfrm>
          <a:off x="539552" y="692694"/>
          <a:ext cx="5544617" cy="277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469"/>
                <a:gridCol w="1227253"/>
                <a:gridCol w="1271701"/>
                <a:gridCol w="1119097"/>
                <a:gridCol w="1119097"/>
              </a:tblGrid>
              <a:tr h="1104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Año</a:t>
                      </a:r>
                      <a:endParaRPr lang="es-E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ECUADOR</a:t>
                      </a:r>
                      <a:endParaRPr lang="es-E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COLOMBIA</a:t>
                      </a:r>
                      <a:endParaRPr lang="es-E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Perú</a:t>
                      </a:r>
                      <a:endParaRPr lang="es-E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BOLIVIA</a:t>
                      </a:r>
                      <a:endParaRPr lang="es-E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2010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9,342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17,456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12,345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1,230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2011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9,762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18,658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12,689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1,134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2012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9,987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18,987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12,934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1,098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2013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10,184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23,847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12,566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1,754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2014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13,216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27,803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14,867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1,110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926577"/>
              </p:ext>
            </p:extLst>
          </p:nvPr>
        </p:nvGraphicFramePr>
        <p:xfrm>
          <a:off x="755576" y="3789040"/>
          <a:ext cx="77768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555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168" y="1052736"/>
            <a:ext cx="2483768" cy="158417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Costo </a:t>
            </a:r>
            <a:br>
              <a:rPr lang="es-ES" sz="3200" dirty="0" smtClean="0"/>
            </a:br>
            <a:r>
              <a:rPr lang="es-ES" sz="3200" dirty="0" smtClean="0"/>
              <a:t>de Producción </a:t>
            </a:r>
            <a:endParaRPr lang="es-ES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174271"/>
              </p:ext>
            </p:extLst>
          </p:nvPr>
        </p:nvGraphicFramePr>
        <p:xfrm>
          <a:off x="755576" y="980728"/>
          <a:ext cx="4968552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818"/>
                <a:gridCol w="2315734"/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Insumos 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1898.92 usd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Materiales 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233.79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Mano de obra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84.6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Maquinaria Agrícola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320.76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753628300"/>
              </p:ext>
            </p:extLst>
          </p:nvPr>
        </p:nvGraphicFramePr>
        <p:xfrm>
          <a:off x="1187624" y="3140968"/>
          <a:ext cx="40324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 descr="http://www.compromisoempresarial.com/wp-content/uploads/vallenpaz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06420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0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764704"/>
            <a:ext cx="6768752" cy="432048"/>
          </a:xfrm>
        </p:spPr>
        <p:txBody>
          <a:bodyPr>
            <a:noAutofit/>
          </a:bodyPr>
          <a:lstStyle/>
          <a:p>
            <a:r>
              <a:rPr lang="es-ES" sz="2000" dirty="0" smtClean="0"/>
              <a:t>Exportaciones en miles de dólares de Maracuyá</a:t>
            </a:r>
            <a:endParaRPr lang="es-ES" sz="2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676084"/>
              </p:ext>
            </p:extLst>
          </p:nvPr>
        </p:nvGraphicFramePr>
        <p:xfrm>
          <a:off x="1043608" y="1340768"/>
          <a:ext cx="6768751" cy="2103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126"/>
                <a:gridCol w="1193155"/>
                <a:gridCol w="1081805"/>
                <a:gridCol w="1081805"/>
                <a:gridCol w="1081805"/>
                <a:gridCol w="850055"/>
              </a:tblGrid>
              <a:tr h="2605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Exportadores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2010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2011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2012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2013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2014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Mundo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1.623.293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2.040.273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2.032.122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2.189.916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539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Comunidad Andina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42,96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56,79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64,568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71,453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86,111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Colombia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37,838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43,674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48,462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51,321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56,562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Perú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4,204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11,745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14,535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18,009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27,072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Ecuador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0,918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1,371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1,571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2,122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2,476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Bolivia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0,1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004090631"/>
              </p:ext>
            </p:extLst>
          </p:nvPr>
        </p:nvGraphicFramePr>
        <p:xfrm>
          <a:off x="1259632" y="3717032"/>
          <a:ext cx="669674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51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7024744" cy="576064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Proyección de Exportaciones Colombia</a:t>
            </a:r>
            <a:endParaRPr lang="es-ES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218088"/>
              </p:ext>
            </p:extLst>
          </p:nvPr>
        </p:nvGraphicFramePr>
        <p:xfrm>
          <a:off x="1691680" y="1412776"/>
          <a:ext cx="6264696" cy="195105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57583"/>
                <a:gridCol w="3061439"/>
                <a:gridCol w="2445674"/>
              </a:tblGrid>
              <a:tr h="794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AÑO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EXPORTACIONES EN MILES de USD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DE CRECIMIENTO %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2012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48,462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2013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51,321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2014</a:t>
                      </a:r>
                      <a:endParaRPr lang="es-ES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56,562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628871757"/>
              </p:ext>
            </p:extLst>
          </p:nvPr>
        </p:nvGraphicFramePr>
        <p:xfrm>
          <a:off x="755576" y="3933056"/>
          <a:ext cx="374441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91299305"/>
              </p:ext>
            </p:extLst>
          </p:nvPr>
        </p:nvGraphicFramePr>
        <p:xfrm>
          <a:off x="4788024" y="4005064"/>
          <a:ext cx="35283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58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04856" cy="4248472"/>
          </a:xfrm>
        </p:spPr>
        <p:txBody>
          <a:bodyPr>
            <a:noAutofit/>
          </a:bodyPr>
          <a:lstStyle/>
          <a:p>
            <a:pPr algn="ctr"/>
            <a:r>
              <a:rPr lang="es-ES" sz="1600" b="1" u="sng" dirty="0" smtClean="0">
                <a:solidFill>
                  <a:schemeClr val="tx1"/>
                </a:solidFill>
              </a:rPr>
              <a:t>FORMULA DE PROYECCION </a:t>
            </a:r>
            <a:br>
              <a:rPr lang="es-ES" sz="1600" b="1" u="sng" dirty="0" smtClean="0">
                <a:solidFill>
                  <a:schemeClr val="tx1"/>
                </a:solidFill>
              </a:rPr>
            </a:br>
            <a:r>
              <a:rPr lang="es-ES" sz="1600" b="1" u="sng" dirty="0" smtClean="0">
                <a:solidFill>
                  <a:schemeClr val="tx1"/>
                </a:solidFill>
              </a:rPr>
              <a:t/>
            </a:r>
            <a:br>
              <a:rPr lang="es-ES" sz="1600" b="1" u="sng" dirty="0" smtClean="0">
                <a:solidFill>
                  <a:schemeClr val="tx1"/>
                </a:solidFill>
              </a:rPr>
            </a:br>
            <a:r>
              <a:rPr lang="es-ES" sz="1600" b="1" u="sng" dirty="0" smtClean="0">
                <a:solidFill>
                  <a:schemeClr val="tx1"/>
                </a:solidFill>
              </a:rPr>
              <a:t>(Año </a:t>
            </a:r>
            <a:r>
              <a:rPr lang="es-ES" sz="1600" b="1" u="sng" dirty="0">
                <a:solidFill>
                  <a:schemeClr val="tx1"/>
                </a:solidFill>
              </a:rPr>
              <a:t>actual - Año anterior)</a:t>
            </a:r>
            <a:r>
              <a:rPr lang="es-ES" sz="1600" dirty="0">
                <a:solidFill>
                  <a:schemeClr val="tx1"/>
                </a:solidFill>
              </a:rPr>
              <a:t/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b="1" dirty="0">
                <a:solidFill>
                  <a:schemeClr val="tx1"/>
                </a:solidFill>
              </a:rPr>
              <a:t>Año anterior</a:t>
            </a:r>
            <a:r>
              <a:rPr lang="es-ES" sz="1600" dirty="0">
                <a:solidFill>
                  <a:schemeClr val="tx1"/>
                </a:solidFill>
              </a:rPr>
              <a:t/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u="sng" dirty="0">
                <a:solidFill>
                  <a:schemeClr val="tx1"/>
                </a:solidFill>
              </a:rPr>
              <a:t>2014 - 2013</a:t>
            </a:r>
            <a:r>
              <a:rPr lang="es-ES" sz="1600" dirty="0">
                <a:solidFill>
                  <a:schemeClr val="tx1"/>
                </a:solidFill>
              </a:rPr>
              <a:t/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2013 = x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 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Con el porcentaje de crecimiento se obtiene la cantidad proyectada.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 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b="1" dirty="0">
                <a:solidFill>
                  <a:schemeClr val="tx1"/>
                </a:solidFill>
              </a:rPr>
              <a:t>Año actual * (1 + % de crecimiento)</a:t>
            </a:r>
            <a:r>
              <a:rPr lang="es-ES" sz="1600" dirty="0">
                <a:solidFill>
                  <a:schemeClr val="tx1"/>
                </a:solidFill>
              </a:rPr>
              <a:t/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2014*(1+x)=y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 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2014/2013= (56,562-51,321)/51,321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= 0.10= 10% del crecimiento para el siguiente año la Proyección 2015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= 56,562* (1+0.1) =  </a:t>
            </a:r>
            <a:r>
              <a:rPr lang="es-ES" sz="1600" b="1" dirty="0">
                <a:solidFill>
                  <a:schemeClr val="tx1"/>
                </a:solidFill>
              </a:rPr>
              <a:t>62,218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79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024744" cy="360040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Proyección de exportaciones Perú</a:t>
            </a:r>
            <a:endParaRPr lang="es-ES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193399"/>
              </p:ext>
            </p:extLst>
          </p:nvPr>
        </p:nvGraphicFramePr>
        <p:xfrm>
          <a:off x="971600" y="1556792"/>
          <a:ext cx="6480720" cy="1512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950"/>
                <a:gridCol w="2257545"/>
                <a:gridCol w="2615225"/>
              </a:tblGrid>
              <a:tr h="31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Año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Exportaciones en miles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Porcentaje de crecimiento 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74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2012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14,535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74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2013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18,009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74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2014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27,072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50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916642660"/>
              </p:ext>
            </p:extLst>
          </p:nvPr>
        </p:nvGraphicFramePr>
        <p:xfrm>
          <a:off x="827584" y="3645024"/>
          <a:ext cx="331236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952607848"/>
              </p:ext>
            </p:extLst>
          </p:nvPr>
        </p:nvGraphicFramePr>
        <p:xfrm>
          <a:off x="4932040" y="3717032"/>
          <a:ext cx="3639185" cy="19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16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04656"/>
          </a:xfrm>
        </p:spPr>
        <p:txBody>
          <a:bodyPr>
            <a:noAutofit/>
          </a:bodyPr>
          <a:lstStyle/>
          <a:p>
            <a:pPr algn="ctr"/>
            <a:r>
              <a:rPr lang="es-ES" sz="2000" b="1" u="sng" dirty="0">
                <a:solidFill>
                  <a:schemeClr val="tx1"/>
                </a:solidFill>
              </a:rPr>
              <a:t>(Año actual - Año anterior)</a:t>
            </a:r>
            <a:r>
              <a:rPr lang="es-ES" sz="2000" dirty="0">
                <a:solidFill>
                  <a:schemeClr val="tx1"/>
                </a:solidFill>
              </a:rPr>
              <a:t/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Año anterior</a:t>
            </a:r>
            <a:r>
              <a:rPr lang="es-ES" sz="2000" dirty="0">
                <a:solidFill>
                  <a:schemeClr val="tx1"/>
                </a:solidFill>
              </a:rPr>
              <a:t/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u="sng" dirty="0">
                <a:solidFill>
                  <a:schemeClr val="tx1"/>
                </a:solidFill>
              </a:rPr>
              <a:t>2014 - 2013</a:t>
            </a:r>
            <a:r>
              <a:rPr lang="es-ES" sz="2000" dirty="0">
                <a:solidFill>
                  <a:schemeClr val="tx1"/>
                </a:solidFill>
              </a:rPr>
              <a:t/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2013 = x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 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Con el porcentaje de crecimiento se obtiene la cantidad proyectada.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 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Año actual * (1 + % de crecimiento)</a:t>
            </a:r>
            <a:r>
              <a:rPr lang="es-ES" sz="2000" dirty="0">
                <a:solidFill>
                  <a:schemeClr val="tx1"/>
                </a:solidFill>
              </a:rPr>
              <a:t/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2014*(1+x)=y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 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2014/2013= (27,072-18,009)/18,009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= 0.5= 50% del crecimiento para el siguiente año la Proyección 2015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= 27,072* (1+0.5) =  </a:t>
            </a:r>
            <a:r>
              <a:rPr lang="es-ES" sz="2000" b="1" dirty="0">
                <a:solidFill>
                  <a:schemeClr val="tx1"/>
                </a:solidFill>
              </a:rPr>
              <a:t>40,708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0804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13104"/>
          </a:xfrm>
        </p:spPr>
        <p:txBody>
          <a:bodyPr>
            <a:normAutofit fontScale="90000"/>
          </a:bodyPr>
          <a:lstStyle/>
          <a:p>
            <a:r>
              <a:rPr lang="es-ES" sz="2400" dirty="0" smtClean="0"/>
              <a:t>Proyección de las exportaciones Ecuador</a:t>
            </a:r>
            <a:endParaRPr lang="es-ES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56236"/>
              </p:ext>
            </p:extLst>
          </p:nvPr>
        </p:nvGraphicFramePr>
        <p:xfrm>
          <a:off x="1907704" y="1628800"/>
          <a:ext cx="6050548" cy="13195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59950"/>
                <a:gridCol w="2221930"/>
                <a:gridCol w="2668668"/>
              </a:tblGrid>
              <a:tr h="329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Año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Exportaciones en miles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Porcentaje de crecimiento %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2011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1,371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49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2012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1,571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2013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2,122</a:t>
                      </a:r>
                      <a:endParaRPr lang="es-E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35</a:t>
                      </a:r>
                      <a:endParaRPr lang="es-E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966841641"/>
              </p:ext>
            </p:extLst>
          </p:nvPr>
        </p:nvGraphicFramePr>
        <p:xfrm>
          <a:off x="755576" y="3789040"/>
          <a:ext cx="3384376" cy="248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845974058"/>
              </p:ext>
            </p:extLst>
          </p:nvPr>
        </p:nvGraphicFramePr>
        <p:xfrm>
          <a:off x="4572000" y="4005064"/>
          <a:ext cx="3916045" cy="200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28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20080"/>
          </a:xfrm>
        </p:spPr>
        <p:txBody>
          <a:bodyPr>
            <a:normAutofit/>
          </a:bodyPr>
          <a:lstStyle/>
          <a:p>
            <a:r>
              <a:rPr lang="es-ES" dirty="0" smtClean="0"/>
              <a:t>Introducción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57350"/>
            <a:ext cx="4392488" cy="1739689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La economía en los últimos años refleja un incremento en las exportaciones de la CAN</a:t>
            </a:r>
            <a:endParaRPr lang="es-ES" sz="20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860032" y="3814134"/>
            <a:ext cx="3610744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/>
          </a:p>
        </p:txBody>
      </p:sp>
      <p:pic>
        <p:nvPicPr>
          <p:cNvPr id="1028" name="Picture 4" descr="http://procomer.com/contenido/images/incre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45" y="1124744"/>
            <a:ext cx="2357652" cy="17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716016" y="3814134"/>
            <a:ext cx="375476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Los países de la CAN son muy ricos en productos agrícolas primarias </a:t>
            </a:r>
            <a:endParaRPr lang="es-ES" sz="2000" dirty="0"/>
          </a:p>
        </p:txBody>
      </p:sp>
      <p:pic>
        <p:nvPicPr>
          <p:cNvPr id="1030" name="Picture 6" descr="http://www.icex.es/icex/wcm/idc/groups/public/documents/imagen/ndmz/mzi5/~edisp/4333293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97039"/>
            <a:ext cx="32575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0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5187" y="836712"/>
            <a:ext cx="8229600" cy="4536504"/>
          </a:xfrm>
        </p:spPr>
        <p:txBody>
          <a:bodyPr>
            <a:noAutofit/>
          </a:bodyPr>
          <a:lstStyle/>
          <a:p>
            <a:pPr algn="ctr"/>
            <a:r>
              <a:rPr lang="es-ES" sz="2800" b="1" u="sng" dirty="0">
                <a:solidFill>
                  <a:schemeClr val="tx1"/>
                </a:solidFill>
              </a:rPr>
              <a:t>(</a:t>
            </a:r>
            <a:r>
              <a:rPr lang="es-ES" sz="2400" b="1" u="sng" dirty="0">
                <a:solidFill>
                  <a:schemeClr val="tx1"/>
                </a:solidFill>
              </a:rPr>
              <a:t>Año actual - Año anterior)</a:t>
            </a:r>
            <a:r>
              <a:rPr lang="es-ES" sz="2400" dirty="0">
                <a:solidFill>
                  <a:schemeClr val="tx1"/>
                </a:solidFill>
              </a:rPr>
              <a:t/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>Año anterior</a:t>
            </a:r>
            <a:r>
              <a:rPr lang="es-ES" sz="2400" dirty="0">
                <a:solidFill>
                  <a:schemeClr val="tx1"/>
                </a:solidFill>
              </a:rPr>
              <a:t/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> </a:t>
            </a:r>
            <a:r>
              <a:rPr lang="es-ES" sz="2400" dirty="0">
                <a:solidFill>
                  <a:schemeClr val="tx1"/>
                </a:solidFill>
              </a:rPr>
              <a:t/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Con el porcentaje de crecimiento se obtiene la cantidad proyectada.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>Año actual * (1 + % de crecimiento) = </a:t>
            </a:r>
            <a:r>
              <a:rPr lang="es-ES" sz="2400" dirty="0">
                <a:solidFill>
                  <a:schemeClr val="tx1"/>
                </a:solidFill>
              </a:rPr>
              <a:t>2014*(1+x)=y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 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2014/2013= (2,122-1,571)/1,571= 0.35 = 35% del crecimiento para el siguiente año la Proyección 2015 = 1.571* (1-0.30)= </a:t>
            </a:r>
            <a:r>
              <a:rPr lang="es-ES" sz="2400" b="1" dirty="0">
                <a:solidFill>
                  <a:schemeClr val="tx1"/>
                </a:solidFill>
              </a:rPr>
              <a:t>2.043</a:t>
            </a:r>
            <a:r>
              <a:rPr lang="es-ES" sz="2800" dirty="0"/>
              <a:t/>
            </a:r>
            <a:br>
              <a:rPr lang="es-ES" sz="2800" dirty="0"/>
            </a:b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261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Principales países importadores de maracuyá</a:t>
            </a:r>
            <a:endParaRPr lang="es-ES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30065"/>
              </p:ext>
            </p:extLst>
          </p:nvPr>
        </p:nvGraphicFramePr>
        <p:xfrm>
          <a:off x="611560" y="1844824"/>
          <a:ext cx="7776864" cy="4392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000"/>
                <a:gridCol w="2940458"/>
                <a:gridCol w="2460406"/>
              </a:tblGrid>
              <a:tr h="1305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Países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Participación  (%)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Importación miles de dólares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Unión Europea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61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31,724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Estados Unidos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18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9,310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Canadá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1,804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Japón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2,288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Otros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ES" sz="20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1,069</a:t>
                      </a:r>
                      <a:endParaRPr lang="es-ES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omunidadandina.org/images/Mapa_C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3055"/>
            <a:ext cx="3384376" cy="53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mg2.wikia.nocookie.net/__cb20141012171441/althistory/es/images/9/91/Mapa_de_Hola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01" y="836712"/>
            <a:ext cx="309891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izquierda y derecha"/>
          <p:cNvSpPr/>
          <p:nvPr/>
        </p:nvSpPr>
        <p:spPr>
          <a:xfrm>
            <a:off x="3851920" y="2996952"/>
            <a:ext cx="1728192" cy="792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7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7024744" cy="5418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Importación Holanda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36058"/>
              </p:ext>
            </p:extLst>
          </p:nvPr>
        </p:nvGraphicFramePr>
        <p:xfrm>
          <a:off x="683568" y="1916832"/>
          <a:ext cx="7416824" cy="108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0199"/>
                <a:gridCol w="1081325"/>
                <a:gridCol w="1081325"/>
                <a:gridCol w="1081325"/>
                <a:gridCol w="1081325"/>
                <a:gridCol w="1081325"/>
              </a:tblGrid>
              <a:tr h="727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PRODUCTO</a:t>
                      </a:r>
                      <a:endParaRPr lang="es-E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2010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2011</a:t>
                      </a:r>
                      <a:endParaRPr lang="es-E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2012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2013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2014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Maracuyá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22,087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27,600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29,741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31,724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32,440</a:t>
                      </a:r>
                      <a:endParaRPr lang="es-E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971600" y="404664"/>
            <a:ext cx="28889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50800"/>
                <a:effectLst/>
              </a:rPr>
              <a:t>Colombia</a:t>
            </a:r>
            <a:endParaRPr lang="es-ES" sz="4400" b="1" cap="none" spc="0" dirty="0">
              <a:ln w="50800"/>
              <a:effectLst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866548385"/>
              </p:ext>
            </p:extLst>
          </p:nvPr>
        </p:nvGraphicFramePr>
        <p:xfrm>
          <a:off x="2195736" y="3501008"/>
          <a:ext cx="49522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79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908720"/>
            <a:ext cx="7024744" cy="3600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Importación Holanda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863122"/>
              </p:ext>
            </p:extLst>
          </p:nvPr>
        </p:nvGraphicFramePr>
        <p:xfrm>
          <a:off x="683568" y="1412776"/>
          <a:ext cx="7776863" cy="1368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922"/>
                <a:gridCol w="1090382"/>
                <a:gridCol w="1091573"/>
                <a:gridCol w="1091573"/>
                <a:gridCol w="1091573"/>
                <a:gridCol w="1167840"/>
              </a:tblGrid>
              <a:tr h="921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PRODUCTO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2010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2011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2012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2013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2014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maracuyá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1,524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4,286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3,659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6,314</a:t>
                      </a:r>
                      <a:endParaRPr lang="es-ES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10,703</a:t>
                      </a:r>
                      <a:endParaRPr lang="es-E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300192" y="4005064"/>
            <a:ext cx="1890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Perú 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331982318"/>
              </p:ext>
            </p:extLst>
          </p:nvPr>
        </p:nvGraphicFramePr>
        <p:xfrm>
          <a:off x="1187624" y="2924944"/>
          <a:ext cx="4896544" cy="329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13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628800"/>
            <a:ext cx="7024744" cy="54186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Importación Holanda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349237"/>
              </p:ext>
            </p:extLst>
          </p:nvPr>
        </p:nvGraphicFramePr>
        <p:xfrm>
          <a:off x="755576" y="2348880"/>
          <a:ext cx="7416824" cy="115212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140037"/>
                <a:gridCol w="1011488"/>
                <a:gridCol w="1020580"/>
                <a:gridCol w="1085361"/>
                <a:gridCol w="1079679"/>
                <a:gridCol w="1079679"/>
              </a:tblGrid>
              <a:tr h="851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PRODUCTO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2010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2011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2012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2013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0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maracuyá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0,129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0,201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0,369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0,281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0,391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327823" y="620688"/>
            <a:ext cx="28905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Ecuador</a:t>
            </a:r>
            <a:endParaRPr lang="es-ES" sz="4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857414646"/>
              </p:ext>
            </p:extLst>
          </p:nvPr>
        </p:nvGraphicFramePr>
        <p:xfrm>
          <a:off x="1835696" y="3933056"/>
          <a:ext cx="55446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5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72200" y="1772816"/>
            <a:ext cx="2088232" cy="8640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>Demanda insatisfecha </a:t>
            </a:r>
            <a:endParaRPr lang="es-ES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852476"/>
              </p:ext>
            </p:extLst>
          </p:nvPr>
        </p:nvGraphicFramePr>
        <p:xfrm>
          <a:off x="683568" y="908721"/>
          <a:ext cx="5256584" cy="230425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949556"/>
                <a:gridCol w="1061129"/>
                <a:gridCol w="1283483"/>
                <a:gridCol w="1962416"/>
              </a:tblGrid>
              <a:tr h="559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AÑO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DEMANDA TOTAL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DEMANDA SATISFECHA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DEMANDA INSATISFECHA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2010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109,06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42,96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66,1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2011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123,126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56,79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66,336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2012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137,591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64,578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73,013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0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2013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164,18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71,453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92,727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2014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178,439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86,111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92,328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406908"/>
              </p:ext>
            </p:extLst>
          </p:nvPr>
        </p:nvGraphicFramePr>
        <p:xfrm>
          <a:off x="1547664" y="3645024"/>
          <a:ext cx="6480720" cy="255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51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Clasificación Arancelaria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290529"/>
              </p:ext>
            </p:extLst>
          </p:nvPr>
        </p:nvGraphicFramePr>
        <p:xfrm>
          <a:off x="755576" y="1700808"/>
          <a:ext cx="7560839" cy="2249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954"/>
                <a:gridCol w="1828450"/>
                <a:gridCol w="1827461"/>
                <a:gridCol w="1406807"/>
                <a:gridCol w="984167"/>
              </a:tblGrid>
              <a:tr h="999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Subpartida</a:t>
                      </a:r>
                      <a:endParaRPr lang="es-E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Código complementario</a:t>
                      </a:r>
                      <a:endParaRPr lang="es-E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Código suplementario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Descripción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Unidad física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9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0810901000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0000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0000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Granadilla, maracuyá, y demás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KG</a:t>
                      </a:r>
                      <a:endParaRPr lang="es-E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4 Imagen" descr="http://estaticos.muyinteresante.es/rcs/articles/5737/maracuy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077072"/>
            <a:ext cx="4536504" cy="2193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798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974250"/>
              </p:ext>
            </p:extLst>
          </p:nvPr>
        </p:nvGraphicFramePr>
        <p:xfrm>
          <a:off x="1331640" y="1150154"/>
          <a:ext cx="684076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755576" y="755412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Mecanismos de Negociación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4836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61256" y="908720"/>
            <a:ext cx="6851104" cy="43204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Términos de Negociación y Transporte</a:t>
            </a:r>
            <a:endParaRPr lang="es-ES" dirty="0"/>
          </a:p>
        </p:txBody>
      </p:sp>
      <p:pic>
        <p:nvPicPr>
          <p:cNvPr id="23554" name="Picture 2" descr="http://www.transworld.com/balaji/images/inco_ter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31511"/>
            <a:ext cx="6480720" cy="45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44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478171"/>
              </p:ext>
            </p:extLst>
          </p:nvPr>
        </p:nvGraphicFramePr>
        <p:xfrm>
          <a:off x="1042988" y="1052736"/>
          <a:ext cx="74894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alianzas estrategic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1" y="764704"/>
            <a:ext cx="31718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8" y="3429000"/>
            <a:ext cx="2233934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34" y="1124744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1381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Procedimientos Previos en el ECUAPASS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526950"/>
              </p:ext>
            </p:extLst>
          </p:nvPr>
        </p:nvGraphicFramePr>
        <p:xfrm>
          <a:off x="1187624" y="2060848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6334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021398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Envase y Embalaje</a:t>
            </a:r>
            <a:endParaRPr lang="es-E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59633" y="1771655"/>
            <a:ext cx="533377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45cm longitud</a:t>
            </a:r>
            <a:endParaRPr kumimoji="0" lang="es-E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25 cm de ancho</a:t>
            </a:r>
            <a:endParaRPr kumimoji="0" lang="es-E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20 cm de alto</a:t>
            </a:r>
            <a:endParaRPr kumimoji="0" lang="es-E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577" name="Imagen 97" descr="http://www.telecomhall.com/Data/Sites/3/siteimages/tips/042/tips_042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4030201" cy="21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76056" y="2310264"/>
            <a:ext cx="2675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dirty="0"/>
              <a:t>Norma ICONTEC 1267 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077224" y="5775355"/>
            <a:ext cx="5997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Empacado </a:t>
            </a:r>
            <a:r>
              <a:rPr lang="es-ES" dirty="0"/>
              <a:t>con una cantidad máxima de 10 kilos</a:t>
            </a:r>
          </a:p>
        </p:txBody>
      </p:sp>
    </p:spTree>
    <p:extLst>
      <p:ext uri="{BB962C8B-B14F-4D97-AF65-F5344CB8AC3E}">
        <p14:creationId xmlns:p14="http://schemas.microsoft.com/office/powerpoint/2010/main" val="1517900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96" y="476672"/>
            <a:ext cx="7024744" cy="360040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Cadena de Suministro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631304"/>
              </p:ext>
            </p:extLst>
          </p:nvPr>
        </p:nvGraphicFramePr>
        <p:xfrm>
          <a:off x="827584" y="980728"/>
          <a:ext cx="6912767" cy="1492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2671646"/>
                <a:gridCol w="1648833"/>
              </a:tblGrid>
              <a:tr h="264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Mercado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Cantidad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Porcentaje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Supermercados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4.300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75%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Comerciantes ambulantes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1.200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10%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Tiendas especializadas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1.000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10%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Otros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550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5%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602" name="Picture 2" descr="http://www.channelbiz.es/wp-content/uploads/2014/01/esquema_cadena_suminis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5"/>
            <a:ext cx="3672408" cy="343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27584" y="249332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50" dirty="0"/>
              <a:t>Fuente: (http://www.trademap.org,2015)</a:t>
            </a:r>
          </a:p>
          <a:p>
            <a:r>
              <a:rPr lang="es-ES" sz="1050" dirty="0"/>
              <a:t>Adaptado por: Las Autoras</a:t>
            </a: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289435"/>
              </p:ext>
            </p:extLst>
          </p:nvPr>
        </p:nvGraphicFramePr>
        <p:xfrm>
          <a:off x="4788024" y="3284984"/>
          <a:ext cx="35283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16518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00918" cy="4633584"/>
          </a:xfrm>
        </p:spPr>
        <p:txBody>
          <a:bodyPr>
            <a:normAutofit/>
          </a:bodyPr>
          <a:lstStyle/>
          <a:p>
            <a:pPr algn="ctr"/>
            <a:r>
              <a:rPr lang="es-ES" sz="8800" dirty="0" smtClean="0"/>
              <a:t>GRACIAS</a:t>
            </a:r>
            <a:br>
              <a:rPr lang="es-ES" sz="8800" dirty="0" smtClean="0"/>
            </a:br>
            <a:endParaRPr lang="es-ES" sz="8800" dirty="0"/>
          </a:p>
        </p:txBody>
      </p:sp>
    </p:spTree>
    <p:extLst>
      <p:ext uri="{BB962C8B-B14F-4D97-AF65-F5344CB8AC3E}">
        <p14:creationId xmlns:p14="http://schemas.microsoft.com/office/powerpoint/2010/main" val="27019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2.bp.blogspot.com/-9kxXwQmHPWg/UqAbd04LvuI/AAAAAAAAASY/pL7qdaKS42c/s400/comunidad+andina+10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7656"/>
            <a:ext cx="2808312" cy="39604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050" name="Picture 2" descr="http://www.primeraedicionweb.com.ar/imagesimpr/32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2021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curvado"/>
          <p:cNvCxnSpPr>
            <a:stCxn id="4" idx="2"/>
          </p:cNvCxnSpPr>
          <p:nvPr/>
        </p:nvCxnSpPr>
        <p:spPr>
          <a:xfrm rot="16200000" flipH="1">
            <a:off x="3074039" y="3953829"/>
            <a:ext cx="1210978" cy="2319512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tauramena-casanare.gov.co/apc-aa-files/36343331343264616136653734643561/P1390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45236"/>
            <a:ext cx="3101310" cy="29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14 Conector curvado"/>
          <p:cNvCxnSpPr>
            <a:stCxn id="4" idx="3"/>
            <a:endCxn id="2054" idx="1"/>
          </p:cNvCxnSpPr>
          <p:nvPr/>
        </p:nvCxnSpPr>
        <p:spPr>
          <a:xfrm flipV="1">
            <a:off x="3923928" y="2403142"/>
            <a:ext cx="1008112" cy="124734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798630" y="5032759"/>
            <a:ext cx="3359813" cy="9361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Maracuyá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840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908720"/>
            <a:ext cx="7024744" cy="792088"/>
          </a:xfrm>
        </p:spPr>
        <p:txBody>
          <a:bodyPr>
            <a:normAutofit/>
          </a:bodyPr>
          <a:lstStyle/>
          <a:p>
            <a:r>
              <a:rPr lang="es-ES" dirty="0" smtClean="0"/>
              <a:t>Objetivo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9142" y="1916832"/>
            <a:ext cx="8219256" cy="1972816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Determinar la metodología para realizar el estudio de la demanda internacional del maracuyá de los países de la Comunidad Andina.  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3074" name="Picture 2" descr="http://4.bp.blogspot.com/-yIbDo1vZPfY/TqIyr3T4CsI/AAAAAAAAT0I/C9q5eR0aNXY/s1600/Maracuyas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2099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wixstatic.com/media/c33aec_60988f79373e1f5f9a2a893d728ed2a7.png_srz_375_305_85_22_0.50_1.20_0.00_pn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8" y="188640"/>
            <a:ext cx="398404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efinicion.de/wp-content/uploads/2010/04/venta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3638">
            <a:off x="5079146" y="3779361"/>
            <a:ext cx="2195711" cy="16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767822" y="764039"/>
            <a:ext cx="47532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Producción única </a:t>
            </a:r>
          </a:p>
          <a:p>
            <a:pPr algn="ctr"/>
            <a:r>
              <a:rPr lang="es-ES" sz="4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en Latinoamérica</a:t>
            </a:r>
            <a:endParaRPr lang="es-ES" sz="4000" b="0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 rot="19653407">
            <a:off x="755576" y="3757073"/>
            <a:ext cx="37444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Ventaja comparativa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5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738812"/>
              </p:ext>
            </p:extLst>
          </p:nvPr>
        </p:nvGraphicFramePr>
        <p:xfrm>
          <a:off x="755576" y="908720"/>
          <a:ext cx="5342726" cy="5027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1775"/>
                <a:gridCol w="2207891"/>
                <a:gridCol w="1563060"/>
              </a:tblGrid>
              <a:tr h="105889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PAISES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TIPO DE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MONEDA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CAMBIO DE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MONEDA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4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effectLst/>
                        </a:rPr>
                        <a:t>COLOMBIA</a:t>
                      </a:r>
                      <a:endParaRPr lang="es-ES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effectLst/>
                        </a:rPr>
                        <a:t>PESOS  COLOMBIANOS</a:t>
                      </a:r>
                      <a:endParaRPr lang="es-ES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2600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9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effectLst/>
                        </a:rPr>
                        <a:t>PERU</a:t>
                      </a:r>
                      <a:endParaRPr lang="es-ES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effectLst/>
                        </a:rPr>
                        <a:t>SOLES PERUANOS</a:t>
                      </a:r>
                      <a:endParaRPr lang="es-ES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3.10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6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effectLst/>
                        </a:rPr>
                        <a:t>BOLIVIA</a:t>
                      </a:r>
                      <a:endParaRPr lang="es-ES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effectLst/>
                        </a:rPr>
                        <a:t>BOLIVIANOS DE BOLIVIA</a:t>
                      </a:r>
                      <a:endParaRPr lang="es-ES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6.959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7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effectLst/>
                        </a:rPr>
                        <a:t>EUROPA</a:t>
                      </a:r>
                      <a:endParaRPr lang="es-ES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effectLst/>
                        </a:rPr>
                        <a:t>EUROS</a:t>
                      </a:r>
                      <a:endParaRPr lang="es-ES" sz="1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0.93</a:t>
                      </a:r>
                      <a:endParaRPr lang="es-ES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9 Imagen" descr="http://www.darloup.com/forum/images/pix/pesos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5628" r="4978" b="3913"/>
          <a:stretch/>
        </p:blipFill>
        <p:spPr bwMode="auto">
          <a:xfrm>
            <a:off x="6804249" y="1124744"/>
            <a:ext cx="1584176" cy="10859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 descr="https://wwsynthesis.files.wordpress.com/2010/08/sol-peruano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9"/>
          <a:stretch/>
        </p:blipFill>
        <p:spPr bwMode="auto">
          <a:xfrm>
            <a:off x="6639335" y="2564904"/>
            <a:ext cx="1781175" cy="1192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 descr="http://www.turismoperubolivia.com/bolivia/img/content/small/consejos_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90"/>
          <a:stretch/>
        </p:blipFill>
        <p:spPr bwMode="auto">
          <a:xfrm>
            <a:off x="6543824" y="4005064"/>
            <a:ext cx="2105025" cy="1000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 descr="http://www.oilempire.us/oil-jpg/Euro_banknote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11" y="5035954"/>
            <a:ext cx="2019300" cy="120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6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 rot="19232501">
            <a:off x="1045447" y="1176514"/>
            <a:ext cx="288032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Barrera arancelaria </a:t>
            </a:r>
            <a:endParaRPr lang="es-ES" sz="2800" dirty="0"/>
          </a:p>
        </p:txBody>
      </p:sp>
      <p:sp>
        <p:nvSpPr>
          <p:cNvPr id="7" name="6 Rectángulo redondeado"/>
          <p:cNvSpPr/>
          <p:nvPr/>
        </p:nvSpPr>
        <p:spPr>
          <a:xfrm rot="2038488">
            <a:off x="1018298" y="4388032"/>
            <a:ext cx="288032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Certificado de origen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sp>
        <p:nvSpPr>
          <p:cNvPr id="9" name="8 Rectángulo redondeado"/>
          <p:cNvSpPr/>
          <p:nvPr/>
        </p:nvSpPr>
        <p:spPr>
          <a:xfrm rot="20180982">
            <a:off x="2795688" y="2647724"/>
            <a:ext cx="288032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Exportaciones </a:t>
            </a:r>
            <a:endParaRPr lang="es-ES" sz="2400" dirty="0"/>
          </a:p>
        </p:txBody>
      </p:sp>
      <p:sp>
        <p:nvSpPr>
          <p:cNvPr id="10" name="9 Rectángulo redondeado"/>
          <p:cNvSpPr/>
          <p:nvPr/>
        </p:nvSpPr>
        <p:spPr>
          <a:xfrm rot="546164">
            <a:off x="5243847" y="4223836"/>
            <a:ext cx="288032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Balanza comercial </a:t>
            </a:r>
            <a:endParaRPr lang="es-ES" sz="2400" dirty="0"/>
          </a:p>
        </p:txBody>
      </p:sp>
      <p:sp>
        <p:nvSpPr>
          <p:cNvPr id="11" name="10 Rectángulo redondeado"/>
          <p:cNvSpPr/>
          <p:nvPr/>
        </p:nvSpPr>
        <p:spPr>
          <a:xfrm rot="546164">
            <a:off x="5459871" y="1176513"/>
            <a:ext cx="288032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Arribo forzoso  </a:t>
            </a:r>
          </a:p>
        </p:txBody>
      </p:sp>
    </p:spTree>
    <p:extLst>
      <p:ext uri="{BB962C8B-B14F-4D97-AF65-F5344CB8AC3E}">
        <p14:creationId xmlns:p14="http://schemas.microsoft.com/office/powerpoint/2010/main" val="1751716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24744" cy="58806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Producción de maracuyá</a:t>
            </a:r>
            <a:endParaRPr lang="es-ES" sz="32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11560" y="3645024"/>
            <a:ext cx="7934325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La producción es muy similar en los países de la CAN debido a al zona geográfica en la que se encuentra. </a:t>
            </a:r>
            <a:endParaRPr lang="es-ES" sz="2000" dirty="0"/>
          </a:p>
        </p:txBody>
      </p:sp>
      <p:pic>
        <p:nvPicPr>
          <p:cNvPr id="6146" name="Picture 2" descr="http://www.lanacion.com.co/wp-content/uploads/2010/10/maracuy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2960718" cy="212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onografias.com/trabajos58/produccion-maracuya-peru/Image2223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3032725" cy="19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350</TotalTime>
  <Words>596</Words>
  <Application>Microsoft Office PowerPoint</Application>
  <PresentationFormat>Presentación en pantalla (4:3)</PresentationFormat>
  <Paragraphs>345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Austin</vt:lpstr>
      <vt:lpstr>Presentación de PowerPoint</vt:lpstr>
      <vt:lpstr>Introducción </vt:lpstr>
      <vt:lpstr>Presentación de PowerPoint</vt:lpstr>
      <vt:lpstr>Maracuyá </vt:lpstr>
      <vt:lpstr>Objetivo </vt:lpstr>
      <vt:lpstr>Presentación de PowerPoint</vt:lpstr>
      <vt:lpstr>Presentación de PowerPoint</vt:lpstr>
      <vt:lpstr>Presentación de PowerPoint</vt:lpstr>
      <vt:lpstr>Producción de maracuyá</vt:lpstr>
      <vt:lpstr>Poda  Fertilización   Riego  Plagas</vt:lpstr>
      <vt:lpstr>Presentación de PowerPoint</vt:lpstr>
      <vt:lpstr>HECTARIAS DE PAISES DE LA CAN</vt:lpstr>
      <vt:lpstr>Costo  de Producción </vt:lpstr>
      <vt:lpstr>Exportaciones en miles de dólares de Maracuyá</vt:lpstr>
      <vt:lpstr>Proyección de Exportaciones Colombia</vt:lpstr>
      <vt:lpstr>FORMULA DE PROYECCION   (Año actual - Año anterior) Año anterior 2014 - 2013 2013 = x   Con el porcentaje de crecimiento se obtiene la cantidad proyectada.   Año actual * (1 + % de crecimiento) 2014*(1+x)=y   2014/2013= (56,562-51,321)/51,321 = 0.10= 10% del crecimiento para el siguiente año la Proyección 2015 = 56,562* (1+0.1) =  62,218 </vt:lpstr>
      <vt:lpstr>Proyección de exportaciones Perú</vt:lpstr>
      <vt:lpstr>(Año actual - Año anterior) Año anterior 2014 - 2013 2013 = x   Con el porcentaje de crecimiento se obtiene la cantidad proyectada.   Año actual * (1 + % de crecimiento) 2014*(1+x)=y   2014/2013= (27,072-18,009)/18,009 = 0.5= 50% del crecimiento para el siguiente año la Proyección 2015 = 27,072* (1+0.5) =  40,708 </vt:lpstr>
      <vt:lpstr>Proyección de las exportaciones Ecuador</vt:lpstr>
      <vt:lpstr>(Año actual - Año anterior) Año anterior   Con el porcentaje de crecimiento se obtiene la cantidad proyectada. Año actual * (1 + % de crecimiento) = 2014*(1+x)=y   2014/2013= (2,122-1,571)/1,571= 0.35 = 35% del crecimiento para el siguiente año la Proyección 2015 = 1.571* (1-0.30)= 2.043 </vt:lpstr>
      <vt:lpstr>Principales países importadores de maracuyá</vt:lpstr>
      <vt:lpstr>Presentación de PowerPoint</vt:lpstr>
      <vt:lpstr>Importación Holanda</vt:lpstr>
      <vt:lpstr>Importación Holanda</vt:lpstr>
      <vt:lpstr>Importación Holanda</vt:lpstr>
      <vt:lpstr>Demanda insatisfecha </vt:lpstr>
      <vt:lpstr>Clasificación Arancelaria </vt:lpstr>
      <vt:lpstr>Presentación de PowerPoint</vt:lpstr>
      <vt:lpstr>Presentación de PowerPoint</vt:lpstr>
      <vt:lpstr>Procedimientos Previos en el ECUAPASS</vt:lpstr>
      <vt:lpstr>Envase y Embalaje</vt:lpstr>
      <vt:lpstr>Cadena de Suministro</vt:lpstr>
      <vt:lpstr>GRACIAS 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ESTUDIO DE LA DEMANDA INTERNACIONAL DEL MARACUYÁ DE LOS PAISES DE LA COMUNIDAD ANDINA</dc:title>
  <dc:creator>Luffi</dc:creator>
  <cp:lastModifiedBy>Carla Tapia</cp:lastModifiedBy>
  <cp:revision>36</cp:revision>
  <dcterms:created xsi:type="dcterms:W3CDTF">2015-07-08T20:25:58Z</dcterms:created>
  <dcterms:modified xsi:type="dcterms:W3CDTF">2015-07-27T04:18:17Z</dcterms:modified>
</cp:coreProperties>
</file>