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8" r:id="rId3"/>
    <p:sldId id="269" r:id="rId4"/>
    <p:sldId id="271" r:id="rId5"/>
    <p:sldId id="265" r:id="rId6"/>
    <p:sldId id="275" r:id="rId7"/>
    <p:sldId id="276" r:id="rId8"/>
    <p:sldId id="277" r:id="rId9"/>
    <p:sldId id="281" r:id="rId10"/>
    <p:sldId id="261" r:id="rId11"/>
    <p:sldId id="282" r:id="rId12"/>
    <p:sldId id="283" r:id="rId13"/>
    <p:sldId id="284" r:id="rId14"/>
    <p:sldId id="285" r:id="rId15"/>
    <p:sldId id="286" r:id="rId16"/>
    <p:sldId id="287" r:id="rId17"/>
    <p:sldId id="288" r:id="rId18"/>
    <p:sldId id="289" r:id="rId19"/>
    <p:sldId id="290" r:id="rId20"/>
    <p:sldId id="291" r:id="rId21"/>
    <p:sldId id="262" r:id="rId22"/>
    <p:sldId id="263" r:id="rId23"/>
    <p:sldId id="292" r:id="rId24"/>
    <p:sldId id="264"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EA252-2F5C-4938-80F1-41387ACAF25F}"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s-ES"/>
        </a:p>
      </dgm:t>
    </dgm:pt>
    <dgm:pt modelId="{D3465E99-03DE-4785-B65C-CEC9BFC36388}">
      <dgm:prSet phldrT="[Texto]" custT="1"/>
      <dgm:spPr/>
      <dgm:t>
        <a:bodyPr/>
        <a:lstStyle/>
        <a:p>
          <a:r>
            <a:rPr lang="es-ES" sz="3200" b="1" dirty="0" smtClean="0"/>
            <a:t>Problema</a:t>
          </a:r>
          <a:endParaRPr lang="es-ES" sz="3200" b="1" dirty="0"/>
        </a:p>
      </dgm:t>
    </dgm:pt>
    <dgm:pt modelId="{20F2E761-6425-4B58-8536-3F7C26AA14F9}" type="parTrans" cxnId="{9A628592-0048-4B62-8BBA-B28BAB902846}">
      <dgm:prSet/>
      <dgm:spPr/>
      <dgm:t>
        <a:bodyPr/>
        <a:lstStyle/>
        <a:p>
          <a:endParaRPr lang="es-ES"/>
        </a:p>
      </dgm:t>
    </dgm:pt>
    <dgm:pt modelId="{B0CA5B02-6BF4-4082-B1A9-75EA317A0F6E}" type="sibTrans" cxnId="{9A628592-0048-4B62-8BBA-B28BAB902846}">
      <dgm:prSet/>
      <dgm:spPr/>
      <dgm:t>
        <a:bodyPr/>
        <a:lstStyle/>
        <a:p>
          <a:endParaRPr lang="es-ES"/>
        </a:p>
      </dgm:t>
    </dgm:pt>
    <dgm:pt modelId="{BAE15C51-8D42-4B31-863D-F07F375E9FBB}">
      <dgm:prSet phldrT="[Texto]"/>
      <dgm:spPr/>
      <dgm:t>
        <a:bodyPr/>
        <a:lstStyle/>
        <a:p>
          <a:r>
            <a:rPr lang="es-EC" dirty="0" smtClean="0"/>
            <a:t>No existencia de la jerarquización </a:t>
          </a:r>
        </a:p>
        <a:p>
          <a:r>
            <a:rPr lang="es-EC" dirty="0" smtClean="0"/>
            <a:t>del inventario turístico actualizado</a:t>
          </a:r>
          <a:endParaRPr lang="es-ES" dirty="0"/>
        </a:p>
      </dgm:t>
    </dgm:pt>
    <dgm:pt modelId="{D08A4C4D-2A1F-4D20-8D7C-939641665213}" type="parTrans" cxnId="{0AB97EA4-34E5-4672-8B46-A0E497B06759}">
      <dgm:prSet/>
      <dgm:spPr/>
      <dgm:t>
        <a:bodyPr/>
        <a:lstStyle/>
        <a:p>
          <a:endParaRPr lang="es-ES"/>
        </a:p>
      </dgm:t>
    </dgm:pt>
    <dgm:pt modelId="{D101CC28-A9AA-409D-91EE-45CF427821AE}" type="sibTrans" cxnId="{0AB97EA4-34E5-4672-8B46-A0E497B06759}">
      <dgm:prSet/>
      <dgm:spPr/>
      <dgm:t>
        <a:bodyPr/>
        <a:lstStyle/>
        <a:p>
          <a:endParaRPr lang="es-ES"/>
        </a:p>
      </dgm:t>
    </dgm:pt>
    <dgm:pt modelId="{01BE19C0-784D-4A0B-AE32-00418A826FCC}">
      <dgm:prSet/>
      <dgm:spPr/>
      <dgm:t>
        <a:bodyPr/>
        <a:lstStyle/>
        <a:p>
          <a:r>
            <a:rPr lang="es-EC" dirty="0" smtClean="0"/>
            <a:t>Limitada capacitación sobre  temas relacionados al turismo</a:t>
          </a:r>
        </a:p>
      </dgm:t>
    </dgm:pt>
    <dgm:pt modelId="{11857F79-98FC-4785-BD4C-02142AA2B1CB}" type="parTrans" cxnId="{B76C4C16-4288-4ED8-B262-F0CFC7DB6648}">
      <dgm:prSet/>
      <dgm:spPr/>
      <dgm:t>
        <a:bodyPr/>
        <a:lstStyle/>
        <a:p>
          <a:endParaRPr lang="es-ES"/>
        </a:p>
      </dgm:t>
    </dgm:pt>
    <dgm:pt modelId="{3FD83EFC-B426-449E-954D-A096F661DE88}" type="sibTrans" cxnId="{B76C4C16-4288-4ED8-B262-F0CFC7DB6648}">
      <dgm:prSet/>
      <dgm:spPr/>
      <dgm:t>
        <a:bodyPr/>
        <a:lstStyle/>
        <a:p>
          <a:endParaRPr lang="es-ES"/>
        </a:p>
      </dgm:t>
    </dgm:pt>
    <dgm:pt modelId="{853EC9D7-3E2B-420F-8B81-742E56A1EEC6}">
      <dgm:prSet/>
      <dgm:spPr/>
      <dgm:t>
        <a:bodyPr/>
        <a:lstStyle/>
        <a:p>
          <a:r>
            <a:rPr lang="es-EC" dirty="0" smtClean="0"/>
            <a:t>Reducida  publicidad y promoción  de sus atractivos turísticos</a:t>
          </a:r>
        </a:p>
      </dgm:t>
    </dgm:pt>
    <dgm:pt modelId="{63BF8E6F-3B8A-46D3-8CDF-053F78537781}" type="parTrans" cxnId="{BA0E85DB-141D-463A-8129-20CC772FC0AB}">
      <dgm:prSet/>
      <dgm:spPr/>
      <dgm:t>
        <a:bodyPr/>
        <a:lstStyle/>
        <a:p>
          <a:endParaRPr lang="es-ES"/>
        </a:p>
      </dgm:t>
    </dgm:pt>
    <dgm:pt modelId="{63AAB71E-4F94-48CB-8454-80C46C3FD340}" type="sibTrans" cxnId="{BA0E85DB-141D-463A-8129-20CC772FC0AB}">
      <dgm:prSet/>
      <dgm:spPr/>
      <dgm:t>
        <a:bodyPr/>
        <a:lstStyle/>
        <a:p>
          <a:endParaRPr lang="es-ES"/>
        </a:p>
      </dgm:t>
    </dgm:pt>
    <dgm:pt modelId="{F9B1EB88-61B1-4980-B97C-2F027576A02E}">
      <dgm:prSet/>
      <dgm:spPr/>
      <dgm:t>
        <a:bodyPr/>
        <a:lstStyle/>
        <a:p>
          <a:r>
            <a:rPr lang="es-EC" smtClean="0"/>
            <a:t>Carencia de  rutas turísticas establecidas</a:t>
          </a:r>
          <a:endParaRPr lang="es-ES"/>
        </a:p>
      </dgm:t>
    </dgm:pt>
    <dgm:pt modelId="{DD664A59-4526-4C3C-87FC-C87F559D2D9B}" type="parTrans" cxnId="{9CB3F74E-1EC1-4CC7-9907-1189D5D4EB6F}">
      <dgm:prSet/>
      <dgm:spPr/>
      <dgm:t>
        <a:bodyPr/>
        <a:lstStyle/>
        <a:p>
          <a:endParaRPr lang="es-ES"/>
        </a:p>
      </dgm:t>
    </dgm:pt>
    <dgm:pt modelId="{4FD78EEA-A68E-49FF-8D29-7F1E450399CF}" type="sibTrans" cxnId="{9CB3F74E-1EC1-4CC7-9907-1189D5D4EB6F}">
      <dgm:prSet/>
      <dgm:spPr/>
      <dgm:t>
        <a:bodyPr/>
        <a:lstStyle/>
        <a:p>
          <a:endParaRPr lang="es-ES"/>
        </a:p>
      </dgm:t>
    </dgm:pt>
    <dgm:pt modelId="{AD34B5FE-E474-4601-B963-4796A4767B29}" type="pres">
      <dgm:prSet presAssocID="{512EA252-2F5C-4938-80F1-41387ACAF25F}" presName="Name0" presStyleCnt="0">
        <dgm:presLayoutVars>
          <dgm:dir/>
          <dgm:resizeHandles val="exact"/>
        </dgm:presLayoutVars>
      </dgm:prSet>
      <dgm:spPr/>
      <dgm:t>
        <a:bodyPr/>
        <a:lstStyle/>
        <a:p>
          <a:endParaRPr lang="es-ES"/>
        </a:p>
      </dgm:t>
    </dgm:pt>
    <dgm:pt modelId="{E4A23210-26F8-4193-A567-A2F0AFE2311D}" type="pres">
      <dgm:prSet presAssocID="{512EA252-2F5C-4938-80F1-41387ACAF25F}" presName="cycle" presStyleCnt="0"/>
      <dgm:spPr/>
    </dgm:pt>
    <dgm:pt modelId="{3818BD79-A3E9-4A80-99FD-31C07397A0DC}" type="pres">
      <dgm:prSet presAssocID="{D3465E99-03DE-4785-B65C-CEC9BFC36388}" presName="nodeFirstNode" presStyleLbl="node1" presStyleIdx="0" presStyleCnt="5">
        <dgm:presLayoutVars>
          <dgm:bulletEnabled val="1"/>
        </dgm:presLayoutVars>
      </dgm:prSet>
      <dgm:spPr/>
      <dgm:t>
        <a:bodyPr/>
        <a:lstStyle/>
        <a:p>
          <a:endParaRPr lang="es-ES"/>
        </a:p>
      </dgm:t>
    </dgm:pt>
    <dgm:pt modelId="{198AE47D-46E8-4EC0-9169-64639C01E2D4}" type="pres">
      <dgm:prSet presAssocID="{B0CA5B02-6BF4-4082-B1A9-75EA317A0F6E}" presName="sibTransFirstNode" presStyleLbl="bgShp" presStyleIdx="0" presStyleCnt="1"/>
      <dgm:spPr/>
      <dgm:t>
        <a:bodyPr/>
        <a:lstStyle/>
        <a:p>
          <a:endParaRPr lang="es-ES"/>
        </a:p>
      </dgm:t>
    </dgm:pt>
    <dgm:pt modelId="{6EF35C92-B85D-4927-8A56-C5F2BB8F2F7D}" type="pres">
      <dgm:prSet presAssocID="{BAE15C51-8D42-4B31-863D-F07F375E9FBB}" presName="nodeFollowingNodes" presStyleLbl="node1" presStyleIdx="1" presStyleCnt="5">
        <dgm:presLayoutVars>
          <dgm:bulletEnabled val="1"/>
        </dgm:presLayoutVars>
      </dgm:prSet>
      <dgm:spPr/>
      <dgm:t>
        <a:bodyPr/>
        <a:lstStyle/>
        <a:p>
          <a:endParaRPr lang="es-ES"/>
        </a:p>
      </dgm:t>
    </dgm:pt>
    <dgm:pt modelId="{A420D6B9-133F-4461-8D1B-5248D8CBE5CB}" type="pres">
      <dgm:prSet presAssocID="{F9B1EB88-61B1-4980-B97C-2F027576A02E}" presName="nodeFollowingNodes" presStyleLbl="node1" presStyleIdx="2" presStyleCnt="5">
        <dgm:presLayoutVars>
          <dgm:bulletEnabled val="1"/>
        </dgm:presLayoutVars>
      </dgm:prSet>
      <dgm:spPr/>
      <dgm:t>
        <a:bodyPr/>
        <a:lstStyle/>
        <a:p>
          <a:endParaRPr lang="es-ES"/>
        </a:p>
      </dgm:t>
    </dgm:pt>
    <dgm:pt modelId="{7CDE935C-9ECA-4B8B-A6C1-1BDB6836D223}" type="pres">
      <dgm:prSet presAssocID="{853EC9D7-3E2B-420F-8B81-742E56A1EEC6}" presName="nodeFollowingNodes" presStyleLbl="node1" presStyleIdx="3" presStyleCnt="5">
        <dgm:presLayoutVars>
          <dgm:bulletEnabled val="1"/>
        </dgm:presLayoutVars>
      </dgm:prSet>
      <dgm:spPr/>
      <dgm:t>
        <a:bodyPr/>
        <a:lstStyle/>
        <a:p>
          <a:endParaRPr lang="es-ES"/>
        </a:p>
      </dgm:t>
    </dgm:pt>
    <dgm:pt modelId="{6CAE8B01-964A-4046-81B9-3FA9584DFC9A}" type="pres">
      <dgm:prSet presAssocID="{01BE19C0-784D-4A0B-AE32-00418A826FCC}" presName="nodeFollowingNodes" presStyleLbl="node1" presStyleIdx="4" presStyleCnt="5">
        <dgm:presLayoutVars>
          <dgm:bulletEnabled val="1"/>
        </dgm:presLayoutVars>
      </dgm:prSet>
      <dgm:spPr/>
      <dgm:t>
        <a:bodyPr/>
        <a:lstStyle/>
        <a:p>
          <a:endParaRPr lang="es-ES"/>
        </a:p>
      </dgm:t>
    </dgm:pt>
  </dgm:ptLst>
  <dgm:cxnLst>
    <dgm:cxn modelId="{30AE29F9-5AA3-48E3-A14F-8D760069A05B}" type="presOf" srcId="{D3465E99-03DE-4785-B65C-CEC9BFC36388}" destId="{3818BD79-A3E9-4A80-99FD-31C07397A0DC}" srcOrd="0" destOrd="0" presId="urn:microsoft.com/office/officeart/2005/8/layout/cycle3"/>
    <dgm:cxn modelId="{3BB9BB9C-93BD-4698-A783-CD3FA904E350}" type="presOf" srcId="{BAE15C51-8D42-4B31-863D-F07F375E9FBB}" destId="{6EF35C92-B85D-4927-8A56-C5F2BB8F2F7D}" srcOrd="0" destOrd="0" presId="urn:microsoft.com/office/officeart/2005/8/layout/cycle3"/>
    <dgm:cxn modelId="{0AB97EA4-34E5-4672-8B46-A0E497B06759}" srcId="{512EA252-2F5C-4938-80F1-41387ACAF25F}" destId="{BAE15C51-8D42-4B31-863D-F07F375E9FBB}" srcOrd="1" destOrd="0" parTransId="{D08A4C4D-2A1F-4D20-8D7C-939641665213}" sibTransId="{D101CC28-A9AA-409D-91EE-45CF427821AE}"/>
    <dgm:cxn modelId="{7A3DA8E0-1262-4711-884C-8E7487E94DB5}" type="presOf" srcId="{B0CA5B02-6BF4-4082-B1A9-75EA317A0F6E}" destId="{198AE47D-46E8-4EC0-9169-64639C01E2D4}" srcOrd="0" destOrd="0" presId="urn:microsoft.com/office/officeart/2005/8/layout/cycle3"/>
    <dgm:cxn modelId="{75BB84A7-CEBD-40B3-8D8F-920D30D79D32}" type="presOf" srcId="{F9B1EB88-61B1-4980-B97C-2F027576A02E}" destId="{A420D6B9-133F-4461-8D1B-5248D8CBE5CB}" srcOrd="0" destOrd="0" presId="urn:microsoft.com/office/officeart/2005/8/layout/cycle3"/>
    <dgm:cxn modelId="{4EF453AF-0ED9-4171-A0D6-CC341FD362E7}" type="presOf" srcId="{01BE19C0-784D-4A0B-AE32-00418A826FCC}" destId="{6CAE8B01-964A-4046-81B9-3FA9584DFC9A}" srcOrd="0" destOrd="0" presId="urn:microsoft.com/office/officeart/2005/8/layout/cycle3"/>
    <dgm:cxn modelId="{BA0E85DB-141D-463A-8129-20CC772FC0AB}" srcId="{512EA252-2F5C-4938-80F1-41387ACAF25F}" destId="{853EC9D7-3E2B-420F-8B81-742E56A1EEC6}" srcOrd="3" destOrd="0" parTransId="{63BF8E6F-3B8A-46D3-8CDF-053F78537781}" sibTransId="{63AAB71E-4F94-48CB-8454-80C46C3FD340}"/>
    <dgm:cxn modelId="{D24A7BC3-0EF8-4F7C-A85B-6A887C841A6F}" type="presOf" srcId="{512EA252-2F5C-4938-80F1-41387ACAF25F}" destId="{AD34B5FE-E474-4601-B963-4796A4767B29}" srcOrd="0" destOrd="0" presId="urn:microsoft.com/office/officeart/2005/8/layout/cycle3"/>
    <dgm:cxn modelId="{9A628592-0048-4B62-8BBA-B28BAB902846}" srcId="{512EA252-2F5C-4938-80F1-41387ACAF25F}" destId="{D3465E99-03DE-4785-B65C-CEC9BFC36388}" srcOrd="0" destOrd="0" parTransId="{20F2E761-6425-4B58-8536-3F7C26AA14F9}" sibTransId="{B0CA5B02-6BF4-4082-B1A9-75EA317A0F6E}"/>
    <dgm:cxn modelId="{1C6F2942-239A-4975-A583-B4C99001ED64}" type="presOf" srcId="{853EC9D7-3E2B-420F-8B81-742E56A1EEC6}" destId="{7CDE935C-9ECA-4B8B-A6C1-1BDB6836D223}" srcOrd="0" destOrd="0" presId="urn:microsoft.com/office/officeart/2005/8/layout/cycle3"/>
    <dgm:cxn modelId="{9CB3F74E-1EC1-4CC7-9907-1189D5D4EB6F}" srcId="{512EA252-2F5C-4938-80F1-41387ACAF25F}" destId="{F9B1EB88-61B1-4980-B97C-2F027576A02E}" srcOrd="2" destOrd="0" parTransId="{DD664A59-4526-4C3C-87FC-C87F559D2D9B}" sibTransId="{4FD78EEA-A68E-49FF-8D29-7F1E450399CF}"/>
    <dgm:cxn modelId="{B76C4C16-4288-4ED8-B262-F0CFC7DB6648}" srcId="{512EA252-2F5C-4938-80F1-41387ACAF25F}" destId="{01BE19C0-784D-4A0B-AE32-00418A826FCC}" srcOrd="4" destOrd="0" parTransId="{11857F79-98FC-4785-BD4C-02142AA2B1CB}" sibTransId="{3FD83EFC-B426-449E-954D-A096F661DE88}"/>
    <dgm:cxn modelId="{FEF979E3-875F-4323-AB32-A55B42261EA9}" type="presParOf" srcId="{AD34B5FE-E474-4601-B963-4796A4767B29}" destId="{E4A23210-26F8-4193-A567-A2F0AFE2311D}" srcOrd="0" destOrd="0" presId="urn:microsoft.com/office/officeart/2005/8/layout/cycle3"/>
    <dgm:cxn modelId="{01359EBD-0556-4A46-8D56-343F565EAAB5}" type="presParOf" srcId="{E4A23210-26F8-4193-A567-A2F0AFE2311D}" destId="{3818BD79-A3E9-4A80-99FD-31C07397A0DC}" srcOrd="0" destOrd="0" presId="urn:microsoft.com/office/officeart/2005/8/layout/cycle3"/>
    <dgm:cxn modelId="{401BE65E-C4F8-47A1-8A20-70270CBD869B}" type="presParOf" srcId="{E4A23210-26F8-4193-A567-A2F0AFE2311D}" destId="{198AE47D-46E8-4EC0-9169-64639C01E2D4}" srcOrd="1" destOrd="0" presId="urn:microsoft.com/office/officeart/2005/8/layout/cycle3"/>
    <dgm:cxn modelId="{5BE4EDC7-B18F-45DE-9830-73C22B68046E}" type="presParOf" srcId="{E4A23210-26F8-4193-A567-A2F0AFE2311D}" destId="{6EF35C92-B85D-4927-8A56-C5F2BB8F2F7D}" srcOrd="2" destOrd="0" presId="urn:microsoft.com/office/officeart/2005/8/layout/cycle3"/>
    <dgm:cxn modelId="{403C710E-3737-4893-AC04-6958C4750645}" type="presParOf" srcId="{E4A23210-26F8-4193-A567-A2F0AFE2311D}" destId="{A420D6B9-133F-4461-8D1B-5248D8CBE5CB}" srcOrd="3" destOrd="0" presId="urn:microsoft.com/office/officeart/2005/8/layout/cycle3"/>
    <dgm:cxn modelId="{4DC256A9-DCE1-4135-9466-C6066AABF5CD}" type="presParOf" srcId="{E4A23210-26F8-4193-A567-A2F0AFE2311D}" destId="{7CDE935C-9ECA-4B8B-A6C1-1BDB6836D223}" srcOrd="4" destOrd="0" presId="urn:microsoft.com/office/officeart/2005/8/layout/cycle3"/>
    <dgm:cxn modelId="{CE03AB58-00D4-440D-B13B-E9A42E23EC5D}" type="presParOf" srcId="{E4A23210-26F8-4193-A567-A2F0AFE2311D}" destId="{6CAE8B01-964A-4046-81B9-3FA9584DFC9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58230-AD2E-4057-A276-E912F4D71679}" type="doc">
      <dgm:prSet loTypeId="urn:microsoft.com/office/officeart/2005/8/layout/cycle5" loCatId="cycle" qsTypeId="urn:microsoft.com/office/officeart/2005/8/quickstyle/simple1" qsCatId="simple" csTypeId="urn:microsoft.com/office/officeart/2005/8/colors/accent3_1" csCatId="accent3" phldr="1"/>
      <dgm:spPr/>
      <dgm:t>
        <a:bodyPr/>
        <a:lstStyle/>
        <a:p>
          <a:endParaRPr lang="es-ES"/>
        </a:p>
      </dgm:t>
    </dgm:pt>
    <dgm:pt modelId="{5FFF183A-08F6-4769-98DE-A1896E92E846}">
      <dgm:prSet phldrT="[Texto]" custT="1"/>
      <dgm:spPr/>
      <dgm:t>
        <a:bodyPr/>
        <a:lstStyle/>
        <a:p>
          <a:r>
            <a:rPr lang="es-ES" sz="3200" b="1" dirty="0" smtClean="0"/>
            <a:t>Justificación</a:t>
          </a:r>
          <a:endParaRPr lang="es-ES" sz="1600" dirty="0"/>
        </a:p>
      </dgm:t>
    </dgm:pt>
    <dgm:pt modelId="{6C5349DE-C733-4DD5-95EF-BB6E1126574A}" type="parTrans" cxnId="{A3BFD75D-A7D0-467D-9F42-BE3F9404EB4A}">
      <dgm:prSet/>
      <dgm:spPr/>
      <dgm:t>
        <a:bodyPr/>
        <a:lstStyle/>
        <a:p>
          <a:endParaRPr lang="es-ES"/>
        </a:p>
      </dgm:t>
    </dgm:pt>
    <dgm:pt modelId="{1A6DBC84-DEAA-4639-92D4-B9C935C5DEFB}" type="sibTrans" cxnId="{A3BFD75D-A7D0-467D-9F42-BE3F9404EB4A}">
      <dgm:prSet/>
      <dgm:spPr/>
      <dgm:t>
        <a:bodyPr/>
        <a:lstStyle/>
        <a:p>
          <a:endParaRPr lang="es-ES"/>
        </a:p>
      </dgm:t>
    </dgm:pt>
    <dgm:pt modelId="{FD54622C-420D-4C57-B0CD-A400B6C7CA39}">
      <dgm:prSet phldrT="[Texto]" custT="1"/>
      <dgm:spPr/>
      <dgm:t>
        <a:bodyPr/>
        <a:lstStyle/>
        <a:p>
          <a:pPr algn="just"/>
          <a:r>
            <a:rPr lang="es-EC" sz="1800" dirty="0" smtClean="0"/>
            <a:t>Conocer el alcance del tema de investigación  para </a:t>
          </a:r>
        </a:p>
        <a:p>
          <a:pPr algn="just"/>
          <a:r>
            <a:rPr lang="es-EC" sz="1800" dirty="0" smtClean="0"/>
            <a:t>obtener los beneficios esperados a futuro para la       población. </a:t>
          </a:r>
          <a:endParaRPr lang="es-ES" sz="1800" dirty="0"/>
        </a:p>
      </dgm:t>
    </dgm:pt>
    <dgm:pt modelId="{572A7BA0-A568-4808-9D16-F5228762C884}" type="parTrans" cxnId="{03B4A5CA-C16D-44BC-8931-543E71C80C5A}">
      <dgm:prSet/>
      <dgm:spPr/>
      <dgm:t>
        <a:bodyPr/>
        <a:lstStyle/>
        <a:p>
          <a:endParaRPr lang="es-ES"/>
        </a:p>
      </dgm:t>
    </dgm:pt>
    <dgm:pt modelId="{60BCF1BB-251F-4B31-8A87-7234285EB670}" type="sibTrans" cxnId="{03B4A5CA-C16D-44BC-8931-543E71C80C5A}">
      <dgm:prSet/>
      <dgm:spPr/>
      <dgm:t>
        <a:bodyPr/>
        <a:lstStyle/>
        <a:p>
          <a:endParaRPr lang="es-ES"/>
        </a:p>
      </dgm:t>
    </dgm:pt>
    <dgm:pt modelId="{9735060A-FC4B-4BA0-9CA0-FB694A2EAC45}">
      <dgm:prSet/>
      <dgm:spPr/>
      <dgm:t>
        <a:bodyPr/>
        <a:lstStyle/>
        <a:p>
          <a:pPr algn="just"/>
          <a:r>
            <a:rPr lang="es-EC" dirty="0" smtClean="0"/>
            <a:t>Tener una visión global de la situación actual de la parroquia Sangolqui</a:t>
          </a:r>
        </a:p>
      </dgm:t>
    </dgm:pt>
    <dgm:pt modelId="{23FC763A-1071-4186-9872-7AC8A4A33632}" type="parTrans" cxnId="{B94659E8-3A0F-4C49-8CED-5E3D89AD26B7}">
      <dgm:prSet/>
      <dgm:spPr/>
      <dgm:t>
        <a:bodyPr/>
        <a:lstStyle/>
        <a:p>
          <a:endParaRPr lang="es-ES"/>
        </a:p>
      </dgm:t>
    </dgm:pt>
    <dgm:pt modelId="{D3235503-E133-4E88-8D7B-68A82770CC14}" type="sibTrans" cxnId="{B94659E8-3A0F-4C49-8CED-5E3D89AD26B7}">
      <dgm:prSet/>
      <dgm:spPr/>
      <dgm:t>
        <a:bodyPr/>
        <a:lstStyle/>
        <a:p>
          <a:endParaRPr lang="es-ES"/>
        </a:p>
      </dgm:t>
    </dgm:pt>
    <dgm:pt modelId="{C6470817-62FD-4A1E-AC93-E2488D3EBD3B}">
      <dgm:prSet custT="1"/>
      <dgm:spPr/>
      <dgm:t>
        <a:bodyPr/>
        <a:lstStyle/>
        <a:p>
          <a:pPr algn="just"/>
          <a:r>
            <a:rPr lang="es-EC" sz="1800" dirty="0" smtClean="0"/>
            <a:t>Identificar que la  oferta  cumpla con las exigencias de la demanda; para ofrecer satisfacción  al visitante.</a:t>
          </a:r>
          <a:endParaRPr lang="es-ES" sz="1800" dirty="0"/>
        </a:p>
      </dgm:t>
    </dgm:pt>
    <dgm:pt modelId="{8A337CA9-C936-4201-BFB4-4C679990BBF5}" type="parTrans" cxnId="{C37F86A9-EBD3-43EA-A7E1-EE286D067EBC}">
      <dgm:prSet/>
      <dgm:spPr/>
      <dgm:t>
        <a:bodyPr/>
        <a:lstStyle/>
        <a:p>
          <a:endParaRPr lang="es-ES"/>
        </a:p>
      </dgm:t>
    </dgm:pt>
    <dgm:pt modelId="{B3271728-84EB-48ED-9C49-561B46DB588C}" type="sibTrans" cxnId="{C37F86A9-EBD3-43EA-A7E1-EE286D067EBC}">
      <dgm:prSet/>
      <dgm:spPr/>
      <dgm:t>
        <a:bodyPr/>
        <a:lstStyle/>
        <a:p>
          <a:endParaRPr lang="es-ES"/>
        </a:p>
      </dgm:t>
    </dgm:pt>
    <dgm:pt modelId="{0586F3B5-3BCE-45A7-ABBF-53D0682821C8}">
      <dgm:prSet custT="1"/>
      <dgm:spPr/>
      <dgm:t>
        <a:bodyPr/>
        <a:lstStyle/>
        <a:p>
          <a:pPr algn="just"/>
          <a:r>
            <a:rPr lang="es-EC" sz="1800" dirty="0" smtClean="0"/>
            <a:t>Se busca cumplir con las necesidades del turista y por consiguiente  promover el desarrollo de la parroquia.</a:t>
          </a:r>
          <a:endParaRPr lang="es-ES" sz="1800" dirty="0"/>
        </a:p>
      </dgm:t>
    </dgm:pt>
    <dgm:pt modelId="{E6316C4A-FE2D-49DE-8653-C2CE5A3CEA7C}" type="parTrans" cxnId="{F9957D12-EBDF-44DE-9F29-1F3B2CD399B6}">
      <dgm:prSet/>
      <dgm:spPr/>
      <dgm:t>
        <a:bodyPr/>
        <a:lstStyle/>
        <a:p>
          <a:endParaRPr lang="es-ES"/>
        </a:p>
      </dgm:t>
    </dgm:pt>
    <dgm:pt modelId="{4F838BBD-C4FC-45AF-AC73-815C496DD493}" type="sibTrans" cxnId="{F9957D12-EBDF-44DE-9F29-1F3B2CD399B6}">
      <dgm:prSet/>
      <dgm:spPr/>
      <dgm:t>
        <a:bodyPr/>
        <a:lstStyle/>
        <a:p>
          <a:endParaRPr lang="es-ES"/>
        </a:p>
      </dgm:t>
    </dgm:pt>
    <dgm:pt modelId="{082C4026-7E85-47F9-9EAD-93EA0761270E}" type="pres">
      <dgm:prSet presAssocID="{DF358230-AD2E-4057-A276-E912F4D71679}" presName="cycle" presStyleCnt="0">
        <dgm:presLayoutVars>
          <dgm:dir/>
          <dgm:resizeHandles val="exact"/>
        </dgm:presLayoutVars>
      </dgm:prSet>
      <dgm:spPr/>
      <dgm:t>
        <a:bodyPr/>
        <a:lstStyle/>
        <a:p>
          <a:endParaRPr lang="es-ES"/>
        </a:p>
      </dgm:t>
    </dgm:pt>
    <dgm:pt modelId="{B103963D-28B0-4AFF-8F86-F37287306882}" type="pres">
      <dgm:prSet presAssocID="{5FFF183A-08F6-4769-98DE-A1896E92E846}" presName="node" presStyleLbl="node1" presStyleIdx="0" presStyleCnt="5" custScaleX="123759">
        <dgm:presLayoutVars>
          <dgm:bulletEnabled val="1"/>
        </dgm:presLayoutVars>
      </dgm:prSet>
      <dgm:spPr/>
      <dgm:t>
        <a:bodyPr/>
        <a:lstStyle/>
        <a:p>
          <a:endParaRPr lang="es-ES"/>
        </a:p>
      </dgm:t>
    </dgm:pt>
    <dgm:pt modelId="{41F045E3-9506-47A5-A458-F67C7A3E10D7}" type="pres">
      <dgm:prSet presAssocID="{5FFF183A-08F6-4769-98DE-A1896E92E846}" presName="spNode" presStyleCnt="0"/>
      <dgm:spPr/>
    </dgm:pt>
    <dgm:pt modelId="{E9E25E75-AE77-4FA8-BEC7-4A7D9723A6F3}" type="pres">
      <dgm:prSet presAssocID="{1A6DBC84-DEAA-4639-92D4-B9C935C5DEFB}" presName="sibTrans" presStyleLbl="sibTrans1D1" presStyleIdx="0" presStyleCnt="5"/>
      <dgm:spPr/>
      <dgm:t>
        <a:bodyPr/>
        <a:lstStyle/>
        <a:p>
          <a:endParaRPr lang="es-ES"/>
        </a:p>
      </dgm:t>
    </dgm:pt>
    <dgm:pt modelId="{80C04A0C-E662-4BE1-9745-D651AA2BC4AE}" type="pres">
      <dgm:prSet presAssocID="{FD54622C-420D-4C57-B0CD-A400B6C7CA39}" presName="node" presStyleLbl="node1" presStyleIdx="1" presStyleCnt="5" custScaleX="144287" custScaleY="107706">
        <dgm:presLayoutVars>
          <dgm:bulletEnabled val="1"/>
        </dgm:presLayoutVars>
      </dgm:prSet>
      <dgm:spPr/>
      <dgm:t>
        <a:bodyPr/>
        <a:lstStyle/>
        <a:p>
          <a:endParaRPr lang="es-ES"/>
        </a:p>
      </dgm:t>
    </dgm:pt>
    <dgm:pt modelId="{4F833F0A-12E1-4C2D-982E-4C6B76FAE98B}" type="pres">
      <dgm:prSet presAssocID="{FD54622C-420D-4C57-B0CD-A400B6C7CA39}" presName="spNode" presStyleCnt="0"/>
      <dgm:spPr/>
    </dgm:pt>
    <dgm:pt modelId="{6B151E40-0454-4343-B50E-0C0ADE779172}" type="pres">
      <dgm:prSet presAssocID="{60BCF1BB-251F-4B31-8A87-7234285EB670}" presName="sibTrans" presStyleLbl="sibTrans1D1" presStyleIdx="1" presStyleCnt="5"/>
      <dgm:spPr/>
      <dgm:t>
        <a:bodyPr/>
        <a:lstStyle/>
        <a:p>
          <a:endParaRPr lang="es-ES"/>
        </a:p>
      </dgm:t>
    </dgm:pt>
    <dgm:pt modelId="{799AF09A-1D1F-4D60-B888-3482AA504CF7}" type="pres">
      <dgm:prSet presAssocID="{9735060A-FC4B-4BA0-9CA0-FB694A2EAC45}" presName="node" presStyleLbl="node1" presStyleIdx="2" presStyleCnt="5" custScaleX="131692" custScaleY="103489">
        <dgm:presLayoutVars>
          <dgm:bulletEnabled val="1"/>
        </dgm:presLayoutVars>
      </dgm:prSet>
      <dgm:spPr/>
      <dgm:t>
        <a:bodyPr/>
        <a:lstStyle/>
        <a:p>
          <a:endParaRPr lang="es-ES"/>
        </a:p>
      </dgm:t>
    </dgm:pt>
    <dgm:pt modelId="{F5204C48-5A95-4E02-B676-5C7B755A585E}" type="pres">
      <dgm:prSet presAssocID="{9735060A-FC4B-4BA0-9CA0-FB694A2EAC45}" presName="spNode" presStyleCnt="0"/>
      <dgm:spPr/>
    </dgm:pt>
    <dgm:pt modelId="{16B8C09D-8D58-438A-B875-A76A908BB0EB}" type="pres">
      <dgm:prSet presAssocID="{D3235503-E133-4E88-8D7B-68A82770CC14}" presName="sibTrans" presStyleLbl="sibTrans1D1" presStyleIdx="2" presStyleCnt="5"/>
      <dgm:spPr/>
      <dgm:t>
        <a:bodyPr/>
        <a:lstStyle/>
        <a:p>
          <a:endParaRPr lang="es-ES"/>
        </a:p>
      </dgm:t>
    </dgm:pt>
    <dgm:pt modelId="{F5ECF8BC-96E7-487C-9CB6-5AC584645733}" type="pres">
      <dgm:prSet presAssocID="{C6470817-62FD-4A1E-AC93-E2488D3EBD3B}" presName="node" presStyleLbl="node1" presStyleIdx="3" presStyleCnt="5" custScaleX="153032" custScaleY="110243">
        <dgm:presLayoutVars>
          <dgm:bulletEnabled val="1"/>
        </dgm:presLayoutVars>
      </dgm:prSet>
      <dgm:spPr/>
      <dgm:t>
        <a:bodyPr/>
        <a:lstStyle/>
        <a:p>
          <a:endParaRPr lang="es-ES"/>
        </a:p>
      </dgm:t>
    </dgm:pt>
    <dgm:pt modelId="{7C963A98-4510-4989-9465-48B0021006E9}" type="pres">
      <dgm:prSet presAssocID="{C6470817-62FD-4A1E-AC93-E2488D3EBD3B}" presName="spNode" presStyleCnt="0"/>
      <dgm:spPr/>
    </dgm:pt>
    <dgm:pt modelId="{06577409-78E2-4D69-B53B-74DD3EDB57CF}" type="pres">
      <dgm:prSet presAssocID="{B3271728-84EB-48ED-9C49-561B46DB588C}" presName="sibTrans" presStyleLbl="sibTrans1D1" presStyleIdx="3" presStyleCnt="5"/>
      <dgm:spPr/>
      <dgm:t>
        <a:bodyPr/>
        <a:lstStyle/>
        <a:p>
          <a:endParaRPr lang="es-ES"/>
        </a:p>
      </dgm:t>
    </dgm:pt>
    <dgm:pt modelId="{DFAD69A3-FE56-47F9-9AD3-9667CDB77541}" type="pres">
      <dgm:prSet presAssocID="{0586F3B5-3BCE-45A7-ABBF-53D0682821C8}" presName="node" presStyleLbl="node1" presStyleIdx="4" presStyleCnt="5" custScaleX="157172" custScaleY="107707">
        <dgm:presLayoutVars>
          <dgm:bulletEnabled val="1"/>
        </dgm:presLayoutVars>
      </dgm:prSet>
      <dgm:spPr/>
      <dgm:t>
        <a:bodyPr/>
        <a:lstStyle/>
        <a:p>
          <a:endParaRPr lang="es-ES"/>
        </a:p>
      </dgm:t>
    </dgm:pt>
    <dgm:pt modelId="{750761E1-7B81-4A0E-B298-CAC728603D4B}" type="pres">
      <dgm:prSet presAssocID="{0586F3B5-3BCE-45A7-ABBF-53D0682821C8}" presName="spNode" presStyleCnt="0"/>
      <dgm:spPr/>
    </dgm:pt>
    <dgm:pt modelId="{BE8A0D74-97B0-41F2-BB41-388CD49EB45A}" type="pres">
      <dgm:prSet presAssocID="{4F838BBD-C4FC-45AF-AC73-815C496DD493}" presName="sibTrans" presStyleLbl="sibTrans1D1" presStyleIdx="4" presStyleCnt="5"/>
      <dgm:spPr/>
      <dgm:t>
        <a:bodyPr/>
        <a:lstStyle/>
        <a:p>
          <a:endParaRPr lang="es-ES"/>
        </a:p>
      </dgm:t>
    </dgm:pt>
  </dgm:ptLst>
  <dgm:cxnLst>
    <dgm:cxn modelId="{5F787457-9434-4949-9CB3-3924553B5F2C}" type="presOf" srcId="{D3235503-E133-4E88-8D7B-68A82770CC14}" destId="{16B8C09D-8D58-438A-B875-A76A908BB0EB}" srcOrd="0" destOrd="0" presId="urn:microsoft.com/office/officeart/2005/8/layout/cycle5"/>
    <dgm:cxn modelId="{F9957D12-EBDF-44DE-9F29-1F3B2CD399B6}" srcId="{DF358230-AD2E-4057-A276-E912F4D71679}" destId="{0586F3B5-3BCE-45A7-ABBF-53D0682821C8}" srcOrd="4" destOrd="0" parTransId="{E6316C4A-FE2D-49DE-8653-C2CE5A3CEA7C}" sibTransId="{4F838BBD-C4FC-45AF-AC73-815C496DD493}"/>
    <dgm:cxn modelId="{3659376C-0374-466D-B53E-99A8643E69EB}" type="presOf" srcId="{0586F3B5-3BCE-45A7-ABBF-53D0682821C8}" destId="{DFAD69A3-FE56-47F9-9AD3-9667CDB77541}" srcOrd="0" destOrd="0" presId="urn:microsoft.com/office/officeart/2005/8/layout/cycle5"/>
    <dgm:cxn modelId="{03B4A5CA-C16D-44BC-8931-543E71C80C5A}" srcId="{DF358230-AD2E-4057-A276-E912F4D71679}" destId="{FD54622C-420D-4C57-B0CD-A400B6C7CA39}" srcOrd="1" destOrd="0" parTransId="{572A7BA0-A568-4808-9D16-F5228762C884}" sibTransId="{60BCF1BB-251F-4B31-8A87-7234285EB670}"/>
    <dgm:cxn modelId="{C37F86A9-EBD3-43EA-A7E1-EE286D067EBC}" srcId="{DF358230-AD2E-4057-A276-E912F4D71679}" destId="{C6470817-62FD-4A1E-AC93-E2488D3EBD3B}" srcOrd="3" destOrd="0" parTransId="{8A337CA9-C936-4201-BFB4-4C679990BBF5}" sibTransId="{B3271728-84EB-48ED-9C49-561B46DB588C}"/>
    <dgm:cxn modelId="{30B0404F-3BC8-47DA-8D0C-DD6CCA403498}" type="presOf" srcId="{DF358230-AD2E-4057-A276-E912F4D71679}" destId="{082C4026-7E85-47F9-9EAD-93EA0761270E}" srcOrd="0" destOrd="0" presId="urn:microsoft.com/office/officeart/2005/8/layout/cycle5"/>
    <dgm:cxn modelId="{93FD8FCE-DA2C-4F4E-BE94-2229489FB09B}" type="presOf" srcId="{9735060A-FC4B-4BA0-9CA0-FB694A2EAC45}" destId="{799AF09A-1D1F-4D60-B888-3482AA504CF7}" srcOrd="0" destOrd="0" presId="urn:microsoft.com/office/officeart/2005/8/layout/cycle5"/>
    <dgm:cxn modelId="{B94659E8-3A0F-4C49-8CED-5E3D89AD26B7}" srcId="{DF358230-AD2E-4057-A276-E912F4D71679}" destId="{9735060A-FC4B-4BA0-9CA0-FB694A2EAC45}" srcOrd="2" destOrd="0" parTransId="{23FC763A-1071-4186-9872-7AC8A4A33632}" sibTransId="{D3235503-E133-4E88-8D7B-68A82770CC14}"/>
    <dgm:cxn modelId="{DC5FBA08-8F2F-4CC7-A28E-45131B993445}" type="presOf" srcId="{60BCF1BB-251F-4B31-8A87-7234285EB670}" destId="{6B151E40-0454-4343-B50E-0C0ADE779172}" srcOrd="0" destOrd="0" presId="urn:microsoft.com/office/officeart/2005/8/layout/cycle5"/>
    <dgm:cxn modelId="{0113B915-88F6-4C02-B0CE-C7FEE58274D3}" type="presOf" srcId="{FD54622C-420D-4C57-B0CD-A400B6C7CA39}" destId="{80C04A0C-E662-4BE1-9745-D651AA2BC4AE}" srcOrd="0" destOrd="0" presId="urn:microsoft.com/office/officeart/2005/8/layout/cycle5"/>
    <dgm:cxn modelId="{5E27F6CE-22C8-4BEB-8793-455861081F34}" type="presOf" srcId="{1A6DBC84-DEAA-4639-92D4-B9C935C5DEFB}" destId="{E9E25E75-AE77-4FA8-BEC7-4A7D9723A6F3}" srcOrd="0" destOrd="0" presId="urn:microsoft.com/office/officeart/2005/8/layout/cycle5"/>
    <dgm:cxn modelId="{D4F6C0D9-B4C1-4C52-AE91-2C2FD3391AB7}" type="presOf" srcId="{C6470817-62FD-4A1E-AC93-E2488D3EBD3B}" destId="{F5ECF8BC-96E7-487C-9CB6-5AC584645733}" srcOrd="0" destOrd="0" presId="urn:microsoft.com/office/officeart/2005/8/layout/cycle5"/>
    <dgm:cxn modelId="{A3BFD75D-A7D0-467D-9F42-BE3F9404EB4A}" srcId="{DF358230-AD2E-4057-A276-E912F4D71679}" destId="{5FFF183A-08F6-4769-98DE-A1896E92E846}" srcOrd="0" destOrd="0" parTransId="{6C5349DE-C733-4DD5-95EF-BB6E1126574A}" sibTransId="{1A6DBC84-DEAA-4639-92D4-B9C935C5DEFB}"/>
    <dgm:cxn modelId="{9E14C5C0-27E7-412A-86CC-2B9A070543EF}" type="presOf" srcId="{B3271728-84EB-48ED-9C49-561B46DB588C}" destId="{06577409-78E2-4D69-B53B-74DD3EDB57CF}" srcOrd="0" destOrd="0" presId="urn:microsoft.com/office/officeart/2005/8/layout/cycle5"/>
    <dgm:cxn modelId="{6501245E-95FF-4626-BDC8-5E150E0F67DA}" type="presOf" srcId="{5FFF183A-08F6-4769-98DE-A1896E92E846}" destId="{B103963D-28B0-4AFF-8F86-F37287306882}" srcOrd="0" destOrd="0" presId="urn:microsoft.com/office/officeart/2005/8/layout/cycle5"/>
    <dgm:cxn modelId="{B62F0010-7B1C-42D8-BF57-2240704BC751}" type="presOf" srcId="{4F838BBD-C4FC-45AF-AC73-815C496DD493}" destId="{BE8A0D74-97B0-41F2-BB41-388CD49EB45A}" srcOrd="0" destOrd="0" presId="urn:microsoft.com/office/officeart/2005/8/layout/cycle5"/>
    <dgm:cxn modelId="{58A95353-0CC4-4E04-9DE5-986F123B8362}" type="presParOf" srcId="{082C4026-7E85-47F9-9EAD-93EA0761270E}" destId="{B103963D-28B0-4AFF-8F86-F37287306882}" srcOrd="0" destOrd="0" presId="urn:microsoft.com/office/officeart/2005/8/layout/cycle5"/>
    <dgm:cxn modelId="{DE660221-1C13-4BEA-852A-4CD390A461E4}" type="presParOf" srcId="{082C4026-7E85-47F9-9EAD-93EA0761270E}" destId="{41F045E3-9506-47A5-A458-F67C7A3E10D7}" srcOrd="1" destOrd="0" presId="urn:microsoft.com/office/officeart/2005/8/layout/cycle5"/>
    <dgm:cxn modelId="{561844D0-B2E1-4788-BBD8-E9A608CC33C5}" type="presParOf" srcId="{082C4026-7E85-47F9-9EAD-93EA0761270E}" destId="{E9E25E75-AE77-4FA8-BEC7-4A7D9723A6F3}" srcOrd="2" destOrd="0" presId="urn:microsoft.com/office/officeart/2005/8/layout/cycle5"/>
    <dgm:cxn modelId="{6F51A5A2-B31B-4A38-926D-E9A7C6B2D3DB}" type="presParOf" srcId="{082C4026-7E85-47F9-9EAD-93EA0761270E}" destId="{80C04A0C-E662-4BE1-9745-D651AA2BC4AE}" srcOrd="3" destOrd="0" presId="urn:microsoft.com/office/officeart/2005/8/layout/cycle5"/>
    <dgm:cxn modelId="{762F7876-44B9-46FE-B35C-49C91F4ADFE6}" type="presParOf" srcId="{082C4026-7E85-47F9-9EAD-93EA0761270E}" destId="{4F833F0A-12E1-4C2D-982E-4C6B76FAE98B}" srcOrd="4" destOrd="0" presId="urn:microsoft.com/office/officeart/2005/8/layout/cycle5"/>
    <dgm:cxn modelId="{18DE34A3-09FC-4014-8113-6E6455967D33}" type="presParOf" srcId="{082C4026-7E85-47F9-9EAD-93EA0761270E}" destId="{6B151E40-0454-4343-B50E-0C0ADE779172}" srcOrd="5" destOrd="0" presId="urn:microsoft.com/office/officeart/2005/8/layout/cycle5"/>
    <dgm:cxn modelId="{F2A8D90D-978D-4513-907B-9461FA64FD8F}" type="presParOf" srcId="{082C4026-7E85-47F9-9EAD-93EA0761270E}" destId="{799AF09A-1D1F-4D60-B888-3482AA504CF7}" srcOrd="6" destOrd="0" presId="urn:microsoft.com/office/officeart/2005/8/layout/cycle5"/>
    <dgm:cxn modelId="{6C21329E-B16A-4886-B00C-04552B31DCF6}" type="presParOf" srcId="{082C4026-7E85-47F9-9EAD-93EA0761270E}" destId="{F5204C48-5A95-4E02-B676-5C7B755A585E}" srcOrd="7" destOrd="0" presId="urn:microsoft.com/office/officeart/2005/8/layout/cycle5"/>
    <dgm:cxn modelId="{C4958092-A2FB-4E77-8966-CEC99D92AD47}" type="presParOf" srcId="{082C4026-7E85-47F9-9EAD-93EA0761270E}" destId="{16B8C09D-8D58-438A-B875-A76A908BB0EB}" srcOrd="8" destOrd="0" presId="urn:microsoft.com/office/officeart/2005/8/layout/cycle5"/>
    <dgm:cxn modelId="{ABF52FE1-45AE-4897-AF96-0BF6EE0A7CD9}" type="presParOf" srcId="{082C4026-7E85-47F9-9EAD-93EA0761270E}" destId="{F5ECF8BC-96E7-487C-9CB6-5AC584645733}" srcOrd="9" destOrd="0" presId="urn:microsoft.com/office/officeart/2005/8/layout/cycle5"/>
    <dgm:cxn modelId="{F494FD4D-F1C1-4760-BA7A-679FC33DA6C0}" type="presParOf" srcId="{082C4026-7E85-47F9-9EAD-93EA0761270E}" destId="{7C963A98-4510-4989-9465-48B0021006E9}" srcOrd="10" destOrd="0" presId="urn:microsoft.com/office/officeart/2005/8/layout/cycle5"/>
    <dgm:cxn modelId="{29334581-5659-4291-AC8A-7450BED145BE}" type="presParOf" srcId="{082C4026-7E85-47F9-9EAD-93EA0761270E}" destId="{06577409-78E2-4D69-B53B-74DD3EDB57CF}" srcOrd="11" destOrd="0" presId="urn:microsoft.com/office/officeart/2005/8/layout/cycle5"/>
    <dgm:cxn modelId="{498F3B4E-AD72-475A-A178-8C0153EB42FC}" type="presParOf" srcId="{082C4026-7E85-47F9-9EAD-93EA0761270E}" destId="{DFAD69A3-FE56-47F9-9AD3-9667CDB77541}" srcOrd="12" destOrd="0" presId="urn:microsoft.com/office/officeart/2005/8/layout/cycle5"/>
    <dgm:cxn modelId="{902D27AD-B537-4205-AF85-E4DBA52EE704}" type="presParOf" srcId="{082C4026-7E85-47F9-9EAD-93EA0761270E}" destId="{750761E1-7B81-4A0E-B298-CAC728603D4B}" srcOrd="13" destOrd="0" presId="urn:microsoft.com/office/officeart/2005/8/layout/cycle5"/>
    <dgm:cxn modelId="{59540258-81F3-4A9B-9169-44CA4A62C357}" type="presParOf" srcId="{082C4026-7E85-47F9-9EAD-93EA0761270E}" destId="{BE8A0D74-97B0-41F2-BB41-388CD49EB45A}"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84AA1-5EAE-4E71-8970-0F64FB59A01D}"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s-ES"/>
        </a:p>
      </dgm:t>
    </dgm:pt>
    <dgm:pt modelId="{A6ADC35D-7D49-4047-BF76-87CE887B9FF4}">
      <dgm:prSet phldrT="[Texto]" custT="1"/>
      <dgm:spPr/>
      <dgm:t>
        <a:bodyPr/>
        <a:lstStyle/>
        <a:p>
          <a:r>
            <a:rPr lang="es-EC" sz="1600" dirty="0" smtClean="0"/>
            <a:t>Recopilar información </a:t>
          </a:r>
          <a:r>
            <a:rPr lang="es-ES" sz="1600" dirty="0" smtClean="0"/>
            <a:t>con el objeto de fundamentar  el alcance del tema de investigación. </a:t>
          </a:r>
          <a:endParaRPr lang="es-ES" sz="1600" dirty="0"/>
        </a:p>
      </dgm:t>
    </dgm:pt>
    <dgm:pt modelId="{7C8F9C14-5BDC-4C6E-8C28-147AB81DCABF}" type="parTrans" cxnId="{B415CC3B-C8AA-4325-99EB-DF0935B114E8}">
      <dgm:prSet/>
      <dgm:spPr/>
      <dgm:t>
        <a:bodyPr/>
        <a:lstStyle/>
        <a:p>
          <a:endParaRPr lang="es-ES"/>
        </a:p>
      </dgm:t>
    </dgm:pt>
    <dgm:pt modelId="{A1FD4B0E-DDD0-4EAA-9EAD-5D24B9490A1E}" type="sibTrans" cxnId="{B415CC3B-C8AA-4325-99EB-DF0935B114E8}">
      <dgm:prSet/>
      <dgm:spPr/>
      <dgm:t>
        <a:bodyPr/>
        <a:lstStyle/>
        <a:p>
          <a:endParaRPr lang="es-ES"/>
        </a:p>
      </dgm:t>
    </dgm:pt>
    <dgm:pt modelId="{FB51A279-236D-49A8-94DD-38B835F18C43}">
      <dgm:prSet custT="1"/>
      <dgm:spPr/>
      <dgm:t>
        <a:bodyPr/>
        <a:lstStyle/>
        <a:p>
          <a:r>
            <a:rPr lang="es-ES" sz="1600" dirty="0" smtClean="0"/>
            <a:t>Diagnosticar  la situación actual  de la parroquia con el fin de conocer la realidad de la  zona. </a:t>
          </a:r>
          <a:endParaRPr lang="es-ES" sz="1600" dirty="0"/>
        </a:p>
      </dgm:t>
    </dgm:pt>
    <dgm:pt modelId="{0E3C44D9-CEBF-42CC-A986-AD7A609841C7}" type="parTrans" cxnId="{31883804-0AFE-4C4C-A710-7DD21E032FAE}">
      <dgm:prSet/>
      <dgm:spPr/>
      <dgm:t>
        <a:bodyPr/>
        <a:lstStyle/>
        <a:p>
          <a:endParaRPr lang="es-ES"/>
        </a:p>
      </dgm:t>
    </dgm:pt>
    <dgm:pt modelId="{CA8EABA5-61BB-4185-984E-FAB4C456B479}" type="sibTrans" cxnId="{31883804-0AFE-4C4C-A710-7DD21E032FAE}">
      <dgm:prSet/>
      <dgm:spPr/>
      <dgm:t>
        <a:bodyPr/>
        <a:lstStyle/>
        <a:p>
          <a:endParaRPr lang="es-ES"/>
        </a:p>
      </dgm:t>
    </dgm:pt>
    <dgm:pt modelId="{FBA66A27-2538-4CC2-82B0-354D10311070}">
      <dgm:prSet custT="1"/>
      <dgm:spPr/>
      <dgm:t>
        <a:bodyPr/>
        <a:lstStyle/>
        <a:p>
          <a:r>
            <a:rPr lang="es-ES" sz="1600" dirty="0" smtClean="0"/>
            <a:t>Analizar la oferta y demanda con el propósito  de determinar el movimiento turístico para establecer las estrategias correspondientes</a:t>
          </a:r>
          <a:endParaRPr lang="es-ES" sz="1600" dirty="0"/>
        </a:p>
      </dgm:t>
    </dgm:pt>
    <dgm:pt modelId="{8593FF89-594F-4611-8A24-71E83D913064}" type="parTrans" cxnId="{D9A22695-5DD6-42EF-9EEF-C10DA4177804}">
      <dgm:prSet/>
      <dgm:spPr/>
      <dgm:t>
        <a:bodyPr/>
        <a:lstStyle/>
        <a:p>
          <a:endParaRPr lang="es-ES"/>
        </a:p>
      </dgm:t>
    </dgm:pt>
    <dgm:pt modelId="{0CA1FF0E-78FD-400C-99CD-D1B3023D480B}" type="sibTrans" cxnId="{D9A22695-5DD6-42EF-9EEF-C10DA4177804}">
      <dgm:prSet/>
      <dgm:spPr/>
      <dgm:t>
        <a:bodyPr/>
        <a:lstStyle/>
        <a:p>
          <a:endParaRPr lang="es-ES"/>
        </a:p>
      </dgm:t>
    </dgm:pt>
    <dgm:pt modelId="{A018046E-AECA-483A-929A-17AAB9448FA0}">
      <dgm:prSet/>
      <dgm:spPr/>
      <dgm:t>
        <a:bodyPr/>
        <a:lstStyle/>
        <a:p>
          <a:r>
            <a:rPr lang="es-ES" dirty="0" smtClean="0"/>
            <a:t>Diseñar un plan de desarrollo con la finalidad  de mejorar las condiciones  del  turismo  de la parroquia.</a:t>
          </a:r>
          <a:endParaRPr lang="es-ES" dirty="0"/>
        </a:p>
      </dgm:t>
    </dgm:pt>
    <dgm:pt modelId="{F83EA1AE-8EFB-4F45-B219-2FFD6486A789}" type="parTrans" cxnId="{4496674E-0718-43E8-952B-0F7282867AB3}">
      <dgm:prSet/>
      <dgm:spPr/>
      <dgm:t>
        <a:bodyPr/>
        <a:lstStyle/>
        <a:p>
          <a:endParaRPr lang="es-ES"/>
        </a:p>
      </dgm:t>
    </dgm:pt>
    <dgm:pt modelId="{B7BA3BB1-8AAF-49B8-8CC2-69506E8F8E49}" type="sibTrans" cxnId="{4496674E-0718-43E8-952B-0F7282867AB3}">
      <dgm:prSet/>
      <dgm:spPr/>
      <dgm:t>
        <a:bodyPr/>
        <a:lstStyle/>
        <a:p>
          <a:endParaRPr lang="es-ES"/>
        </a:p>
      </dgm:t>
    </dgm:pt>
    <dgm:pt modelId="{F8FEEBFB-B1E5-4F7D-B335-C76884DA28F2}" type="pres">
      <dgm:prSet presAssocID="{9A384AA1-5EAE-4E71-8970-0F64FB59A01D}" presName="rootnode" presStyleCnt="0">
        <dgm:presLayoutVars>
          <dgm:chMax/>
          <dgm:chPref/>
          <dgm:dir/>
          <dgm:animLvl val="lvl"/>
        </dgm:presLayoutVars>
      </dgm:prSet>
      <dgm:spPr/>
      <dgm:t>
        <a:bodyPr/>
        <a:lstStyle/>
        <a:p>
          <a:endParaRPr lang="es-ES"/>
        </a:p>
      </dgm:t>
    </dgm:pt>
    <dgm:pt modelId="{49EFD9B7-3F02-4296-B2CA-70FE9E1EFAE1}" type="pres">
      <dgm:prSet presAssocID="{A6ADC35D-7D49-4047-BF76-87CE887B9FF4}" presName="composite" presStyleCnt="0"/>
      <dgm:spPr/>
    </dgm:pt>
    <dgm:pt modelId="{0F09C3CE-5F73-42FC-B1A5-7BA32DB80620}" type="pres">
      <dgm:prSet presAssocID="{A6ADC35D-7D49-4047-BF76-87CE887B9FF4}" presName="bentUpArrow1" presStyleLbl="alignImgPlace1" presStyleIdx="0" presStyleCnt="3"/>
      <dgm:spPr/>
    </dgm:pt>
    <dgm:pt modelId="{67294E70-B9AA-4EBF-B397-90EDE8BAC112}" type="pres">
      <dgm:prSet presAssocID="{A6ADC35D-7D49-4047-BF76-87CE887B9FF4}" presName="ParentText" presStyleLbl="node1" presStyleIdx="0" presStyleCnt="4" custScaleX="148104">
        <dgm:presLayoutVars>
          <dgm:chMax val="1"/>
          <dgm:chPref val="1"/>
          <dgm:bulletEnabled val="1"/>
        </dgm:presLayoutVars>
      </dgm:prSet>
      <dgm:spPr/>
      <dgm:t>
        <a:bodyPr/>
        <a:lstStyle/>
        <a:p>
          <a:endParaRPr lang="es-ES"/>
        </a:p>
      </dgm:t>
    </dgm:pt>
    <dgm:pt modelId="{F2A47D76-CAE0-4F25-927D-F9119BEAF7CD}" type="pres">
      <dgm:prSet presAssocID="{A6ADC35D-7D49-4047-BF76-87CE887B9FF4}" presName="ChildText" presStyleLbl="revTx" presStyleIdx="0" presStyleCnt="3">
        <dgm:presLayoutVars>
          <dgm:chMax val="0"/>
          <dgm:chPref val="0"/>
          <dgm:bulletEnabled val="1"/>
        </dgm:presLayoutVars>
      </dgm:prSet>
      <dgm:spPr/>
      <dgm:t>
        <a:bodyPr/>
        <a:lstStyle/>
        <a:p>
          <a:endParaRPr lang="es-ES"/>
        </a:p>
      </dgm:t>
    </dgm:pt>
    <dgm:pt modelId="{32B1EBDE-F9CC-4923-A94E-6E787A7FF17F}" type="pres">
      <dgm:prSet presAssocID="{A1FD4B0E-DDD0-4EAA-9EAD-5D24B9490A1E}" presName="sibTrans" presStyleCnt="0"/>
      <dgm:spPr/>
    </dgm:pt>
    <dgm:pt modelId="{ABD4C404-89B7-46A1-924D-EF5953707F61}" type="pres">
      <dgm:prSet presAssocID="{FB51A279-236D-49A8-94DD-38B835F18C43}" presName="composite" presStyleCnt="0"/>
      <dgm:spPr/>
    </dgm:pt>
    <dgm:pt modelId="{5C0A9EC7-5078-4AFB-88A2-A691A978EE5A}" type="pres">
      <dgm:prSet presAssocID="{FB51A279-236D-49A8-94DD-38B835F18C43}" presName="bentUpArrow1" presStyleLbl="alignImgPlace1" presStyleIdx="1" presStyleCnt="3"/>
      <dgm:spPr/>
    </dgm:pt>
    <dgm:pt modelId="{269B03E3-7228-4E79-B180-F04AFDD9407F}" type="pres">
      <dgm:prSet presAssocID="{FB51A279-236D-49A8-94DD-38B835F18C43}" presName="ParentText" presStyleLbl="node1" presStyleIdx="1" presStyleCnt="4" custScaleX="137017">
        <dgm:presLayoutVars>
          <dgm:chMax val="1"/>
          <dgm:chPref val="1"/>
          <dgm:bulletEnabled val="1"/>
        </dgm:presLayoutVars>
      </dgm:prSet>
      <dgm:spPr/>
      <dgm:t>
        <a:bodyPr/>
        <a:lstStyle/>
        <a:p>
          <a:endParaRPr lang="es-ES"/>
        </a:p>
      </dgm:t>
    </dgm:pt>
    <dgm:pt modelId="{FF1CF456-33D7-46EF-B18A-43E410440478}" type="pres">
      <dgm:prSet presAssocID="{FB51A279-236D-49A8-94DD-38B835F18C43}" presName="ChildText" presStyleLbl="revTx" presStyleIdx="1" presStyleCnt="3">
        <dgm:presLayoutVars>
          <dgm:chMax val="0"/>
          <dgm:chPref val="0"/>
          <dgm:bulletEnabled val="1"/>
        </dgm:presLayoutVars>
      </dgm:prSet>
      <dgm:spPr/>
    </dgm:pt>
    <dgm:pt modelId="{914B7E87-BABE-453D-B094-88672D5140FB}" type="pres">
      <dgm:prSet presAssocID="{CA8EABA5-61BB-4185-984E-FAB4C456B479}" presName="sibTrans" presStyleCnt="0"/>
      <dgm:spPr/>
    </dgm:pt>
    <dgm:pt modelId="{E4738B7A-38FC-4073-9D36-627541E404E4}" type="pres">
      <dgm:prSet presAssocID="{FBA66A27-2538-4CC2-82B0-354D10311070}" presName="composite" presStyleCnt="0"/>
      <dgm:spPr/>
    </dgm:pt>
    <dgm:pt modelId="{389E96D7-2515-4CCC-AA62-BC75735BA037}" type="pres">
      <dgm:prSet presAssocID="{FBA66A27-2538-4CC2-82B0-354D10311070}" presName="bentUpArrow1" presStyleLbl="alignImgPlace1" presStyleIdx="2" presStyleCnt="3"/>
      <dgm:spPr/>
    </dgm:pt>
    <dgm:pt modelId="{99D20DD7-65DB-4A27-B6EF-A7981A7BF5A9}" type="pres">
      <dgm:prSet presAssocID="{FBA66A27-2538-4CC2-82B0-354D10311070}" presName="ParentText" presStyleLbl="node1" presStyleIdx="2" presStyleCnt="4" custScaleX="139546">
        <dgm:presLayoutVars>
          <dgm:chMax val="1"/>
          <dgm:chPref val="1"/>
          <dgm:bulletEnabled val="1"/>
        </dgm:presLayoutVars>
      </dgm:prSet>
      <dgm:spPr/>
      <dgm:t>
        <a:bodyPr/>
        <a:lstStyle/>
        <a:p>
          <a:endParaRPr lang="es-ES"/>
        </a:p>
      </dgm:t>
    </dgm:pt>
    <dgm:pt modelId="{B4455470-8B57-487D-B202-F5D7A39AB137}" type="pres">
      <dgm:prSet presAssocID="{FBA66A27-2538-4CC2-82B0-354D10311070}" presName="ChildText" presStyleLbl="revTx" presStyleIdx="2" presStyleCnt="3">
        <dgm:presLayoutVars>
          <dgm:chMax val="0"/>
          <dgm:chPref val="0"/>
          <dgm:bulletEnabled val="1"/>
        </dgm:presLayoutVars>
      </dgm:prSet>
      <dgm:spPr/>
    </dgm:pt>
    <dgm:pt modelId="{FC2ADB93-2C3D-4022-B2C1-45465AEF1522}" type="pres">
      <dgm:prSet presAssocID="{0CA1FF0E-78FD-400C-99CD-D1B3023D480B}" presName="sibTrans" presStyleCnt="0"/>
      <dgm:spPr/>
    </dgm:pt>
    <dgm:pt modelId="{5DC848BF-12C2-4C28-B9E4-9976C9A24A3F}" type="pres">
      <dgm:prSet presAssocID="{A018046E-AECA-483A-929A-17AAB9448FA0}" presName="composite" presStyleCnt="0"/>
      <dgm:spPr/>
    </dgm:pt>
    <dgm:pt modelId="{72A1EC6F-4617-44B6-9690-F00848C439AA}" type="pres">
      <dgm:prSet presAssocID="{A018046E-AECA-483A-929A-17AAB9448FA0}" presName="ParentText" presStyleLbl="node1" presStyleIdx="3" presStyleCnt="4" custScaleX="147980">
        <dgm:presLayoutVars>
          <dgm:chMax val="1"/>
          <dgm:chPref val="1"/>
          <dgm:bulletEnabled val="1"/>
        </dgm:presLayoutVars>
      </dgm:prSet>
      <dgm:spPr/>
      <dgm:t>
        <a:bodyPr/>
        <a:lstStyle/>
        <a:p>
          <a:endParaRPr lang="es-ES"/>
        </a:p>
      </dgm:t>
    </dgm:pt>
  </dgm:ptLst>
  <dgm:cxnLst>
    <dgm:cxn modelId="{31883804-0AFE-4C4C-A710-7DD21E032FAE}" srcId="{9A384AA1-5EAE-4E71-8970-0F64FB59A01D}" destId="{FB51A279-236D-49A8-94DD-38B835F18C43}" srcOrd="1" destOrd="0" parTransId="{0E3C44D9-CEBF-42CC-A986-AD7A609841C7}" sibTransId="{CA8EABA5-61BB-4185-984E-FAB4C456B479}"/>
    <dgm:cxn modelId="{55A42C9D-9F90-4A36-ADDD-5A6B6A49D5A6}" type="presOf" srcId="{FB51A279-236D-49A8-94DD-38B835F18C43}" destId="{269B03E3-7228-4E79-B180-F04AFDD9407F}" srcOrd="0" destOrd="0" presId="urn:microsoft.com/office/officeart/2005/8/layout/StepDownProcess"/>
    <dgm:cxn modelId="{4496674E-0718-43E8-952B-0F7282867AB3}" srcId="{9A384AA1-5EAE-4E71-8970-0F64FB59A01D}" destId="{A018046E-AECA-483A-929A-17AAB9448FA0}" srcOrd="3" destOrd="0" parTransId="{F83EA1AE-8EFB-4F45-B219-2FFD6486A789}" sibTransId="{B7BA3BB1-8AAF-49B8-8CC2-69506E8F8E49}"/>
    <dgm:cxn modelId="{B415CC3B-C8AA-4325-99EB-DF0935B114E8}" srcId="{9A384AA1-5EAE-4E71-8970-0F64FB59A01D}" destId="{A6ADC35D-7D49-4047-BF76-87CE887B9FF4}" srcOrd="0" destOrd="0" parTransId="{7C8F9C14-5BDC-4C6E-8C28-147AB81DCABF}" sibTransId="{A1FD4B0E-DDD0-4EAA-9EAD-5D24B9490A1E}"/>
    <dgm:cxn modelId="{D9A22695-5DD6-42EF-9EEF-C10DA4177804}" srcId="{9A384AA1-5EAE-4E71-8970-0F64FB59A01D}" destId="{FBA66A27-2538-4CC2-82B0-354D10311070}" srcOrd="2" destOrd="0" parTransId="{8593FF89-594F-4611-8A24-71E83D913064}" sibTransId="{0CA1FF0E-78FD-400C-99CD-D1B3023D480B}"/>
    <dgm:cxn modelId="{C51D64DF-786F-4C9E-9D8C-F56DFE8771B4}" type="presOf" srcId="{FBA66A27-2538-4CC2-82B0-354D10311070}" destId="{99D20DD7-65DB-4A27-B6EF-A7981A7BF5A9}" srcOrd="0" destOrd="0" presId="urn:microsoft.com/office/officeart/2005/8/layout/StepDownProcess"/>
    <dgm:cxn modelId="{AE0D5B5B-6970-4259-9497-31CD60E48E0E}" type="presOf" srcId="{A018046E-AECA-483A-929A-17AAB9448FA0}" destId="{72A1EC6F-4617-44B6-9690-F00848C439AA}" srcOrd="0" destOrd="0" presId="urn:microsoft.com/office/officeart/2005/8/layout/StepDownProcess"/>
    <dgm:cxn modelId="{7D5FCDCA-9B5A-438D-9F0C-44F2883ECD7C}" type="presOf" srcId="{A6ADC35D-7D49-4047-BF76-87CE887B9FF4}" destId="{67294E70-B9AA-4EBF-B397-90EDE8BAC112}" srcOrd="0" destOrd="0" presId="urn:microsoft.com/office/officeart/2005/8/layout/StepDownProcess"/>
    <dgm:cxn modelId="{65C84893-3155-4C77-9785-6386DBB0330E}" type="presOf" srcId="{9A384AA1-5EAE-4E71-8970-0F64FB59A01D}" destId="{F8FEEBFB-B1E5-4F7D-B335-C76884DA28F2}" srcOrd="0" destOrd="0" presId="urn:microsoft.com/office/officeart/2005/8/layout/StepDownProcess"/>
    <dgm:cxn modelId="{6E81A952-E527-4BC2-8239-EEB5EC2D0BB1}" type="presParOf" srcId="{F8FEEBFB-B1E5-4F7D-B335-C76884DA28F2}" destId="{49EFD9B7-3F02-4296-B2CA-70FE9E1EFAE1}" srcOrd="0" destOrd="0" presId="urn:microsoft.com/office/officeart/2005/8/layout/StepDownProcess"/>
    <dgm:cxn modelId="{6F4A146B-5828-4DE7-9C38-BC729DD19D46}" type="presParOf" srcId="{49EFD9B7-3F02-4296-B2CA-70FE9E1EFAE1}" destId="{0F09C3CE-5F73-42FC-B1A5-7BA32DB80620}" srcOrd="0" destOrd="0" presId="urn:microsoft.com/office/officeart/2005/8/layout/StepDownProcess"/>
    <dgm:cxn modelId="{B69C9706-8682-4121-B5CE-F333232C4796}" type="presParOf" srcId="{49EFD9B7-3F02-4296-B2CA-70FE9E1EFAE1}" destId="{67294E70-B9AA-4EBF-B397-90EDE8BAC112}" srcOrd="1" destOrd="0" presId="urn:microsoft.com/office/officeart/2005/8/layout/StepDownProcess"/>
    <dgm:cxn modelId="{50651C6E-2D0E-4A7B-8F0A-C75F0516AE4B}" type="presParOf" srcId="{49EFD9B7-3F02-4296-B2CA-70FE9E1EFAE1}" destId="{F2A47D76-CAE0-4F25-927D-F9119BEAF7CD}" srcOrd="2" destOrd="0" presId="urn:microsoft.com/office/officeart/2005/8/layout/StepDownProcess"/>
    <dgm:cxn modelId="{144773BB-0619-444C-BCC8-21DFE5127E75}" type="presParOf" srcId="{F8FEEBFB-B1E5-4F7D-B335-C76884DA28F2}" destId="{32B1EBDE-F9CC-4923-A94E-6E787A7FF17F}" srcOrd="1" destOrd="0" presId="urn:microsoft.com/office/officeart/2005/8/layout/StepDownProcess"/>
    <dgm:cxn modelId="{7FAE878C-6BB6-4DE7-873E-FF6846BDF9F6}" type="presParOf" srcId="{F8FEEBFB-B1E5-4F7D-B335-C76884DA28F2}" destId="{ABD4C404-89B7-46A1-924D-EF5953707F61}" srcOrd="2" destOrd="0" presId="urn:microsoft.com/office/officeart/2005/8/layout/StepDownProcess"/>
    <dgm:cxn modelId="{02B1FE62-44A8-417B-A114-BE7135A72FEE}" type="presParOf" srcId="{ABD4C404-89B7-46A1-924D-EF5953707F61}" destId="{5C0A9EC7-5078-4AFB-88A2-A691A978EE5A}" srcOrd="0" destOrd="0" presId="urn:microsoft.com/office/officeart/2005/8/layout/StepDownProcess"/>
    <dgm:cxn modelId="{541C3C49-0950-4FB4-AB8C-832DC292D3CF}" type="presParOf" srcId="{ABD4C404-89B7-46A1-924D-EF5953707F61}" destId="{269B03E3-7228-4E79-B180-F04AFDD9407F}" srcOrd="1" destOrd="0" presId="urn:microsoft.com/office/officeart/2005/8/layout/StepDownProcess"/>
    <dgm:cxn modelId="{04BCCCBD-F414-4D91-881F-8EBCF11CC23F}" type="presParOf" srcId="{ABD4C404-89B7-46A1-924D-EF5953707F61}" destId="{FF1CF456-33D7-46EF-B18A-43E410440478}" srcOrd="2" destOrd="0" presId="urn:microsoft.com/office/officeart/2005/8/layout/StepDownProcess"/>
    <dgm:cxn modelId="{4AB15741-BBA9-46FD-93C7-4EB03E85C3F2}" type="presParOf" srcId="{F8FEEBFB-B1E5-4F7D-B335-C76884DA28F2}" destId="{914B7E87-BABE-453D-B094-88672D5140FB}" srcOrd="3" destOrd="0" presId="urn:microsoft.com/office/officeart/2005/8/layout/StepDownProcess"/>
    <dgm:cxn modelId="{2FED06AB-849D-4EDB-B6D0-A61881D9F521}" type="presParOf" srcId="{F8FEEBFB-B1E5-4F7D-B335-C76884DA28F2}" destId="{E4738B7A-38FC-4073-9D36-627541E404E4}" srcOrd="4" destOrd="0" presId="urn:microsoft.com/office/officeart/2005/8/layout/StepDownProcess"/>
    <dgm:cxn modelId="{F031309B-9750-49C5-B0B3-8BDB539BEC73}" type="presParOf" srcId="{E4738B7A-38FC-4073-9D36-627541E404E4}" destId="{389E96D7-2515-4CCC-AA62-BC75735BA037}" srcOrd="0" destOrd="0" presId="urn:microsoft.com/office/officeart/2005/8/layout/StepDownProcess"/>
    <dgm:cxn modelId="{776114DA-A654-4E44-BF6C-C2396DB17C3A}" type="presParOf" srcId="{E4738B7A-38FC-4073-9D36-627541E404E4}" destId="{99D20DD7-65DB-4A27-B6EF-A7981A7BF5A9}" srcOrd="1" destOrd="0" presId="urn:microsoft.com/office/officeart/2005/8/layout/StepDownProcess"/>
    <dgm:cxn modelId="{232881E9-D933-4379-A7B0-DE7467DF7063}" type="presParOf" srcId="{E4738B7A-38FC-4073-9D36-627541E404E4}" destId="{B4455470-8B57-487D-B202-F5D7A39AB137}" srcOrd="2" destOrd="0" presId="urn:microsoft.com/office/officeart/2005/8/layout/StepDownProcess"/>
    <dgm:cxn modelId="{99CC18D8-7969-4339-A84D-E0F3BA511213}" type="presParOf" srcId="{F8FEEBFB-B1E5-4F7D-B335-C76884DA28F2}" destId="{FC2ADB93-2C3D-4022-B2C1-45465AEF1522}" srcOrd="5" destOrd="0" presId="urn:microsoft.com/office/officeart/2005/8/layout/StepDownProcess"/>
    <dgm:cxn modelId="{377FD6D7-CF59-4901-8ED4-BA3390096DE9}" type="presParOf" srcId="{F8FEEBFB-B1E5-4F7D-B335-C76884DA28F2}" destId="{5DC848BF-12C2-4C28-B9E4-9976C9A24A3F}" srcOrd="6" destOrd="0" presId="urn:microsoft.com/office/officeart/2005/8/layout/StepDownProcess"/>
    <dgm:cxn modelId="{EF47A85D-61CD-4257-AE7C-51C1368FF1C7}" type="presParOf" srcId="{5DC848BF-12C2-4C28-B9E4-9976C9A24A3F}" destId="{72A1EC6F-4617-44B6-9690-F00848C439A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D51D1-77FB-4E4F-834F-910630A50EFB}" type="doc">
      <dgm:prSet loTypeId="urn:microsoft.com/office/officeart/2005/8/layout/bProcess4" loCatId="process" qsTypeId="urn:microsoft.com/office/officeart/2005/8/quickstyle/simple1" qsCatId="simple" csTypeId="urn:microsoft.com/office/officeart/2005/8/colors/accent3_1" csCatId="accent3" phldr="1"/>
      <dgm:spPr/>
      <dgm:t>
        <a:bodyPr/>
        <a:lstStyle/>
        <a:p>
          <a:endParaRPr lang="es-ES"/>
        </a:p>
      </dgm:t>
    </dgm:pt>
    <dgm:pt modelId="{5E01A9FD-D91F-4EE8-9F73-11F46F8218D1}">
      <dgm:prSet phldrT="[Texto]"/>
      <dgm:spPr/>
      <dgm:t>
        <a:bodyPr/>
        <a:lstStyle/>
        <a:p>
          <a:r>
            <a:rPr lang="es-ES" dirty="0" smtClean="0"/>
            <a:t>Es una herramienta de gestión </a:t>
          </a:r>
          <a:endParaRPr lang="es-ES" dirty="0"/>
        </a:p>
      </dgm:t>
    </dgm:pt>
    <dgm:pt modelId="{1CD62AA5-EAE9-4761-A50B-4B0CBE8CAFB4}" type="parTrans" cxnId="{D1575455-F359-4F51-A2C9-AD835F0258F2}">
      <dgm:prSet/>
      <dgm:spPr/>
      <dgm:t>
        <a:bodyPr/>
        <a:lstStyle/>
        <a:p>
          <a:endParaRPr lang="es-ES"/>
        </a:p>
      </dgm:t>
    </dgm:pt>
    <dgm:pt modelId="{1F475C16-A825-48B2-973D-BE5D6FAA743C}" type="sibTrans" cxnId="{D1575455-F359-4F51-A2C9-AD835F0258F2}">
      <dgm:prSet/>
      <dgm:spPr/>
      <dgm:t>
        <a:bodyPr/>
        <a:lstStyle/>
        <a:p>
          <a:endParaRPr lang="es-ES"/>
        </a:p>
      </dgm:t>
    </dgm:pt>
    <dgm:pt modelId="{A6F9BA0B-4322-42B6-A12D-657FE4686BDF}">
      <dgm:prSet phldrT="[Texto]"/>
      <dgm:spPr/>
      <dgm:t>
        <a:bodyPr/>
        <a:lstStyle/>
        <a:p>
          <a:r>
            <a:rPr lang="es-ES" dirty="0" smtClean="0"/>
            <a:t>Permite alcanzar un conocimiento profundo de las tendencias del mercado </a:t>
          </a:r>
          <a:endParaRPr lang="es-ES" dirty="0"/>
        </a:p>
      </dgm:t>
    </dgm:pt>
    <dgm:pt modelId="{CADFF25C-55DE-436F-9B0C-8DFE93FD48DA}" type="parTrans" cxnId="{F75B2112-560F-4FDB-840E-A1DE05EE2EEE}">
      <dgm:prSet/>
      <dgm:spPr/>
      <dgm:t>
        <a:bodyPr/>
        <a:lstStyle/>
        <a:p>
          <a:endParaRPr lang="es-ES"/>
        </a:p>
      </dgm:t>
    </dgm:pt>
    <dgm:pt modelId="{DD2D6922-7AC2-4263-B327-30DC60871614}" type="sibTrans" cxnId="{F75B2112-560F-4FDB-840E-A1DE05EE2EEE}">
      <dgm:prSet/>
      <dgm:spPr/>
      <dgm:t>
        <a:bodyPr/>
        <a:lstStyle/>
        <a:p>
          <a:endParaRPr lang="es-ES"/>
        </a:p>
      </dgm:t>
    </dgm:pt>
    <dgm:pt modelId="{F5A58AA4-E0AB-4740-A0CE-FD0EFD6BCAEF}">
      <dgm:prSet/>
      <dgm:spPr/>
      <dgm:t>
        <a:bodyPr/>
        <a:lstStyle/>
        <a:p>
          <a:r>
            <a:rPr lang="es-ES" b="1" dirty="0" smtClean="0"/>
            <a:t>Plan de desarrollo turístico </a:t>
          </a:r>
        </a:p>
      </dgm:t>
    </dgm:pt>
    <dgm:pt modelId="{F07B8C93-174F-4A26-BCE6-73C82D7D74F2}" type="parTrans" cxnId="{D8B4BAFC-2709-4D69-BE1A-90C91C70E15C}">
      <dgm:prSet/>
      <dgm:spPr/>
      <dgm:t>
        <a:bodyPr/>
        <a:lstStyle/>
        <a:p>
          <a:endParaRPr lang="es-ES"/>
        </a:p>
      </dgm:t>
    </dgm:pt>
    <dgm:pt modelId="{CA07FAD2-F353-4213-B1C7-557C4151F6E6}" type="sibTrans" cxnId="{D8B4BAFC-2709-4D69-BE1A-90C91C70E15C}">
      <dgm:prSet/>
      <dgm:spPr/>
      <dgm:t>
        <a:bodyPr/>
        <a:lstStyle/>
        <a:p>
          <a:endParaRPr lang="es-ES"/>
        </a:p>
      </dgm:t>
    </dgm:pt>
    <dgm:pt modelId="{D5DC4B56-94B5-4788-ACAA-FBB7B69679A8}">
      <dgm:prSet/>
      <dgm:spPr/>
      <dgm:t>
        <a:bodyPr/>
        <a:lstStyle/>
        <a:p>
          <a:r>
            <a:rPr lang="es-ES" dirty="0" smtClean="0"/>
            <a:t>Asiente aplicar líneas de desarrollo en el área aplicativa</a:t>
          </a:r>
          <a:endParaRPr lang="es-ES" b="1" dirty="0"/>
        </a:p>
      </dgm:t>
    </dgm:pt>
    <dgm:pt modelId="{5104F195-6497-4C22-BF52-E8A86B5D167A}" type="parTrans" cxnId="{B71DF44E-332A-4041-9903-91E24BA77FC3}">
      <dgm:prSet/>
      <dgm:spPr/>
      <dgm:t>
        <a:bodyPr/>
        <a:lstStyle/>
        <a:p>
          <a:endParaRPr lang="es-ES"/>
        </a:p>
      </dgm:t>
    </dgm:pt>
    <dgm:pt modelId="{E81922A0-AFC2-413E-8FA2-75BA4F4BBC1A}" type="sibTrans" cxnId="{B71DF44E-332A-4041-9903-91E24BA77FC3}">
      <dgm:prSet/>
      <dgm:spPr/>
      <dgm:t>
        <a:bodyPr/>
        <a:lstStyle/>
        <a:p>
          <a:endParaRPr lang="es-ES"/>
        </a:p>
      </dgm:t>
    </dgm:pt>
    <dgm:pt modelId="{B76DCE34-66FA-4382-923F-F71F56F76581}" type="pres">
      <dgm:prSet presAssocID="{565D51D1-77FB-4E4F-834F-910630A50EFB}" presName="Name0" presStyleCnt="0">
        <dgm:presLayoutVars>
          <dgm:dir/>
          <dgm:resizeHandles/>
        </dgm:presLayoutVars>
      </dgm:prSet>
      <dgm:spPr/>
      <dgm:t>
        <a:bodyPr/>
        <a:lstStyle/>
        <a:p>
          <a:endParaRPr lang="es-ES"/>
        </a:p>
      </dgm:t>
    </dgm:pt>
    <dgm:pt modelId="{542FEA67-0449-4340-9B97-0D7B3BB9A793}" type="pres">
      <dgm:prSet presAssocID="{F5A58AA4-E0AB-4740-A0CE-FD0EFD6BCAEF}" presName="compNode" presStyleCnt="0"/>
      <dgm:spPr/>
    </dgm:pt>
    <dgm:pt modelId="{D38D61C6-D679-4282-B61E-9E6078353E75}" type="pres">
      <dgm:prSet presAssocID="{F5A58AA4-E0AB-4740-A0CE-FD0EFD6BCAEF}" presName="dummyConnPt" presStyleCnt="0"/>
      <dgm:spPr/>
    </dgm:pt>
    <dgm:pt modelId="{0490B7F1-CCF4-40A4-9C53-098F8EFF54A2}" type="pres">
      <dgm:prSet presAssocID="{F5A58AA4-E0AB-4740-A0CE-FD0EFD6BCAEF}" presName="node" presStyleLbl="node1" presStyleIdx="0" presStyleCnt="4">
        <dgm:presLayoutVars>
          <dgm:bulletEnabled val="1"/>
        </dgm:presLayoutVars>
      </dgm:prSet>
      <dgm:spPr/>
      <dgm:t>
        <a:bodyPr/>
        <a:lstStyle/>
        <a:p>
          <a:endParaRPr lang="es-ES"/>
        </a:p>
      </dgm:t>
    </dgm:pt>
    <dgm:pt modelId="{96D2D821-A539-4370-ACDE-6F9DE899B3E5}" type="pres">
      <dgm:prSet presAssocID="{CA07FAD2-F353-4213-B1C7-557C4151F6E6}" presName="sibTrans" presStyleLbl="bgSibTrans2D1" presStyleIdx="0" presStyleCnt="3"/>
      <dgm:spPr/>
      <dgm:t>
        <a:bodyPr/>
        <a:lstStyle/>
        <a:p>
          <a:endParaRPr lang="es-ES"/>
        </a:p>
      </dgm:t>
    </dgm:pt>
    <dgm:pt modelId="{B3412D57-4205-4C32-8202-710846254401}" type="pres">
      <dgm:prSet presAssocID="{5E01A9FD-D91F-4EE8-9F73-11F46F8218D1}" presName="compNode" presStyleCnt="0"/>
      <dgm:spPr/>
    </dgm:pt>
    <dgm:pt modelId="{E4D51FB2-8CE9-4BA6-BCDA-DA008307F952}" type="pres">
      <dgm:prSet presAssocID="{5E01A9FD-D91F-4EE8-9F73-11F46F8218D1}" presName="dummyConnPt" presStyleCnt="0"/>
      <dgm:spPr/>
    </dgm:pt>
    <dgm:pt modelId="{3202360E-F96D-4046-A895-C17321AB72E4}" type="pres">
      <dgm:prSet presAssocID="{5E01A9FD-D91F-4EE8-9F73-11F46F8218D1}" presName="node" presStyleLbl="node1" presStyleIdx="1" presStyleCnt="4">
        <dgm:presLayoutVars>
          <dgm:bulletEnabled val="1"/>
        </dgm:presLayoutVars>
      </dgm:prSet>
      <dgm:spPr/>
      <dgm:t>
        <a:bodyPr/>
        <a:lstStyle/>
        <a:p>
          <a:endParaRPr lang="es-ES"/>
        </a:p>
      </dgm:t>
    </dgm:pt>
    <dgm:pt modelId="{EE52F342-8B31-4A33-ADBC-2CE33F0C4D2F}" type="pres">
      <dgm:prSet presAssocID="{1F475C16-A825-48B2-973D-BE5D6FAA743C}" presName="sibTrans" presStyleLbl="bgSibTrans2D1" presStyleIdx="1" presStyleCnt="3"/>
      <dgm:spPr/>
      <dgm:t>
        <a:bodyPr/>
        <a:lstStyle/>
        <a:p>
          <a:endParaRPr lang="es-ES"/>
        </a:p>
      </dgm:t>
    </dgm:pt>
    <dgm:pt modelId="{ECA208D7-64E2-4828-BAAC-4D6F43FBF289}" type="pres">
      <dgm:prSet presAssocID="{A6F9BA0B-4322-42B6-A12D-657FE4686BDF}" presName="compNode" presStyleCnt="0"/>
      <dgm:spPr/>
    </dgm:pt>
    <dgm:pt modelId="{B379DD06-9489-4CB6-A08D-C301AFCA74F1}" type="pres">
      <dgm:prSet presAssocID="{A6F9BA0B-4322-42B6-A12D-657FE4686BDF}" presName="dummyConnPt" presStyleCnt="0"/>
      <dgm:spPr/>
    </dgm:pt>
    <dgm:pt modelId="{62BF6BC8-ABAF-4EFB-B02D-A107EA6B3F63}" type="pres">
      <dgm:prSet presAssocID="{A6F9BA0B-4322-42B6-A12D-657FE4686BDF}" presName="node" presStyleLbl="node1" presStyleIdx="2" presStyleCnt="4">
        <dgm:presLayoutVars>
          <dgm:bulletEnabled val="1"/>
        </dgm:presLayoutVars>
      </dgm:prSet>
      <dgm:spPr/>
      <dgm:t>
        <a:bodyPr/>
        <a:lstStyle/>
        <a:p>
          <a:endParaRPr lang="es-ES"/>
        </a:p>
      </dgm:t>
    </dgm:pt>
    <dgm:pt modelId="{A7F634ED-F55E-4741-8D69-FD23B6D215E4}" type="pres">
      <dgm:prSet presAssocID="{DD2D6922-7AC2-4263-B327-30DC60871614}" presName="sibTrans" presStyleLbl="bgSibTrans2D1" presStyleIdx="2" presStyleCnt="3"/>
      <dgm:spPr/>
      <dgm:t>
        <a:bodyPr/>
        <a:lstStyle/>
        <a:p>
          <a:endParaRPr lang="es-ES"/>
        </a:p>
      </dgm:t>
    </dgm:pt>
    <dgm:pt modelId="{BB0867A9-307A-4A73-AB07-3ACB94A15CE8}" type="pres">
      <dgm:prSet presAssocID="{D5DC4B56-94B5-4788-ACAA-FBB7B69679A8}" presName="compNode" presStyleCnt="0"/>
      <dgm:spPr/>
    </dgm:pt>
    <dgm:pt modelId="{99934830-6AF1-4F06-A83B-0B2ABD8E388A}" type="pres">
      <dgm:prSet presAssocID="{D5DC4B56-94B5-4788-ACAA-FBB7B69679A8}" presName="dummyConnPt" presStyleCnt="0"/>
      <dgm:spPr/>
    </dgm:pt>
    <dgm:pt modelId="{F5D3775E-0EBA-4A46-87BA-D8D24131D263}" type="pres">
      <dgm:prSet presAssocID="{D5DC4B56-94B5-4788-ACAA-FBB7B69679A8}" presName="node" presStyleLbl="node1" presStyleIdx="3" presStyleCnt="4">
        <dgm:presLayoutVars>
          <dgm:bulletEnabled val="1"/>
        </dgm:presLayoutVars>
      </dgm:prSet>
      <dgm:spPr/>
      <dgm:t>
        <a:bodyPr/>
        <a:lstStyle/>
        <a:p>
          <a:endParaRPr lang="es-ES"/>
        </a:p>
      </dgm:t>
    </dgm:pt>
  </dgm:ptLst>
  <dgm:cxnLst>
    <dgm:cxn modelId="{CF4B79B7-C5C3-4044-97CB-525D4B97A85B}" type="presOf" srcId="{565D51D1-77FB-4E4F-834F-910630A50EFB}" destId="{B76DCE34-66FA-4382-923F-F71F56F76581}" srcOrd="0" destOrd="0" presId="urn:microsoft.com/office/officeart/2005/8/layout/bProcess4"/>
    <dgm:cxn modelId="{B71DF44E-332A-4041-9903-91E24BA77FC3}" srcId="{565D51D1-77FB-4E4F-834F-910630A50EFB}" destId="{D5DC4B56-94B5-4788-ACAA-FBB7B69679A8}" srcOrd="3" destOrd="0" parTransId="{5104F195-6497-4C22-BF52-E8A86B5D167A}" sibTransId="{E81922A0-AFC2-413E-8FA2-75BA4F4BBC1A}"/>
    <dgm:cxn modelId="{D1575455-F359-4F51-A2C9-AD835F0258F2}" srcId="{565D51D1-77FB-4E4F-834F-910630A50EFB}" destId="{5E01A9FD-D91F-4EE8-9F73-11F46F8218D1}" srcOrd="1" destOrd="0" parTransId="{1CD62AA5-EAE9-4761-A50B-4B0CBE8CAFB4}" sibTransId="{1F475C16-A825-48B2-973D-BE5D6FAA743C}"/>
    <dgm:cxn modelId="{F75B2112-560F-4FDB-840E-A1DE05EE2EEE}" srcId="{565D51D1-77FB-4E4F-834F-910630A50EFB}" destId="{A6F9BA0B-4322-42B6-A12D-657FE4686BDF}" srcOrd="2" destOrd="0" parTransId="{CADFF25C-55DE-436F-9B0C-8DFE93FD48DA}" sibTransId="{DD2D6922-7AC2-4263-B327-30DC60871614}"/>
    <dgm:cxn modelId="{46A7C5AF-EDB5-423A-8745-CBA40CF747C2}" type="presOf" srcId="{D5DC4B56-94B5-4788-ACAA-FBB7B69679A8}" destId="{F5D3775E-0EBA-4A46-87BA-D8D24131D263}" srcOrd="0" destOrd="0" presId="urn:microsoft.com/office/officeart/2005/8/layout/bProcess4"/>
    <dgm:cxn modelId="{F22A5DA8-C206-4B90-AE51-FC467F1A1C65}" type="presOf" srcId="{DD2D6922-7AC2-4263-B327-30DC60871614}" destId="{A7F634ED-F55E-4741-8D69-FD23B6D215E4}" srcOrd="0" destOrd="0" presId="urn:microsoft.com/office/officeart/2005/8/layout/bProcess4"/>
    <dgm:cxn modelId="{4AE50994-8F51-4086-9E18-F0DB30D9DDB5}" type="presOf" srcId="{F5A58AA4-E0AB-4740-A0CE-FD0EFD6BCAEF}" destId="{0490B7F1-CCF4-40A4-9C53-098F8EFF54A2}" srcOrd="0" destOrd="0" presId="urn:microsoft.com/office/officeart/2005/8/layout/bProcess4"/>
    <dgm:cxn modelId="{0727535A-7C0C-448F-87DA-8A1F2D25F076}" type="presOf" srcId="{CA07FAD2-F353-4213-B1C7-557C4151F6E6}" destId="{96D2D821-A539-4370-ACDE-6F9DE899B3E5}" srcOrd="0" destOrd="0" presId="urn:microsoft.com/office/officeart/2005/8/layout/bProcess4"/>
    <dgm:cxn modelId="{57E00B3F-8F89-413D-8A93-80F1ADE7CCD9}" type="presOf" srcId="{5E01A9FD-D91F-4EE8-9F73-11F46F8218D1}" destId="{3202360E-F96D-4046-A895-C17321AB72E4}" srcOrd="0" destOrd="0" presId="urn:microsoft.com/office/officeart/2005/8/layout/bProcess4"/>
    <dgm:cxn modelId="{F98C4636-1D24-45FE-813B-A6F42FFE7CCB}" type="presOf" srcId="{A6F9BA0B-4322-42B6-A12D-657FE4686BDF}" destId="{62BF6BC8-ABAF-4EFB-B02D-A107EA6B3F63}" srcOrd="0" destOrd="0" presId="urn:microsoft.com/office/officeart/2005/8/layout/bProcess4"/>
    <dgm:cxn modelId="{F464862E-32F4-4211-8E6A-9750A9C94742}" type="presOf" srcId="{1F475C16-A825-48B2-973D-BE5D6FAA743C}" destId="{EE52F342-8B31-4A33-ADBC-2CE33F0C4D2F}" srcOrd="0" destOrd="0" presId="urn:microsoft.com/office/officeart/2005/8/layout/bProcess4"/>
    <dgm:cxn modelId="{D8B4BAFC-2709-4D69-BE1A-90C91C70E15C}" srcId="{565D51D1-77FB-4E4F-834F-910630A50EFB}" destId="{F5A58AA4-E0AB-4740-A0CE-FD0EFD6BCAEF}" srcOrd="0" destOrd="0" parTransId="{F07B8C93-174F-4A26-BCE6-73C82D7D74F2}" sibTransId="{CA07FAD2-F353-4213-B1C7-557C4151F6E6}"/>
    <dgm:cxn modelId="{36B8C735-C845-4120-90DE-8A6B78380EB7}" type="presParOf" srcId="{B76DCE34-66FA-4382-923F-F71F56F76581}" destId="{542FEA67-0449-4340-9B97-0D7B3BB9A793}" srcOrd="0" destOrd="0" presId="urn:microsoft.com/office/officeart/2005/8/layout/bProcess4"/>
    <dgm:cxn modelId="{46F875A8-0C7A-4D83-B468-9E1143218A9E}" type="presParOf" srcId="{542FEA67-0449-4340-9B97-0D7B3BB9A793}" destId="{D38D61C6-D679-4282-B61E-9E6078353E75}" srcOrd="0" destOrd="0" presId="urn:microsoft.com/office/officeart/2005/8/layout/bProcess4"/>
    <dgm:cxn modelId="{CA4A0377-2AD2-49D9-A51A-5482E6497A40}" type="presParOf" srcId="{542FEA67-0449-4340-9B97-0D7B3BB9A793}" destId="{0490B7F1-CCF4-40A4-9C53-098F8EFF54A2}" srcOrd="1" destOrd="0" presId="urn:microsoft.com/office/officeart/2005/8/layout/bProcess4"/>
    <dgm:cxn modelId="{D1BDF6E1-F5E2-4B63-A5E7-76C660E974D8}" type="presParOf" srcId="{B76DCE34-66FA-4382-923F-F71F56F76581}" destId="{96D2D821-A539-4370-ACDE-6F9DE899B3E5}" srcOrd="1" destOrd="0" presId="urn:microsoft.com/office/officeart/2005/8/layout/bProcess4"/>
    <dgm:cxn modelId="{5CEDD903-8E49-49C2-819D-14F55AC4C6BE}" type="presParOf" srcId="{B76DCE34-66FA-4382-923F-F71F56F76581}" destId="{B3412D57-4205-4C32-8202-710846254401}" srcOrd="2" destOrd="0" presId="urn:microsoft.com/office/officeart/2005/8/layout/bProcess4"/>
    <dgm:cxn modelId="{E5FE4F12-F3EE-4988-A035-984C6D389874}" type="presParOf" srcId="{B3412D57-4205-4C32-8202-710846254401}" destId="{E4D51FB2-8CE9-4BA6-BCDA-DA008307F952}" srcOrd="0" destOrd="0" presId="urn:microsoft.com/office/officeart/2005/8/layout/bProcess4"/>
    <dgm:cxn modelId="{58676D5C-93A4-42BC-87FD-44D21A74D86C}" type="presParOf" srcId="{B3412D57-4205-4C32-8202-710846254401}" destId="{3202360E-F96D-4046-A895-C17321AB72E4}" srcOrd="1" destOrd="0" presId="urn:microsoft.com/office/officeart/2005/8/layout/bProcess4"/>
    <dgm:cxn modelId="{AA1EBB4B-2A82-42C1-8E9C-A301627ABCBA}" type="presParOf" srcId="{B76DCE34-66FA-4382-923F-F71F56F76581}" destId="{EE52F342-8B31-4A33-ADBC-2CE33F0C4D2F}" srcOrd="3" destOrd="0" presId="urn:microsoft.com/office/officeart/2005/8/layout/bProcess4"/>
    <dgm:cxn modelId="{71FB176E-7EF2-4519-8C85-1A53239CDE47}" type="presParOf" srcId="{B76DCE34-66FA-4382-923F-F71F56F76581}" destId="{ECA208D7-64E2-4828-BAAC-4D6F43FBF289}" srcOrd="4" destOrd="0" presId="urn:microsoft.com/office/officeart/2005/8/layout/bProcess4"/>
    <dgm:cxn modelId="{2E66C253-F7EA-42E7-B521-55842C5CCB94}" type="presParOf" srcId="{ECA208D7-64E2-4828-BAAC-4D6F43FBF289}" destId="{B379DD06-9489-4CB6-A08D-C301AFCA74F1}" srcOrd="0" destOrd="0" presId="urn:microsoft.com/office/officeart/2005/8/layout/bProcess4"/>
    <dgm:cxn modelId="{2C1958C5-A98F-4702-AD1E-38398BD6F433}" type="presParOf" srcId="{ECA208D7-64E2-4828-BAAC-4D6F43FBF289}" destId="{62BF6BC8-ABAF-4EFB-B02D-A107EA6B3F63}" srcOrd="1" destOrd="0" presId="urn:microsoft.com/office/officeart/2005/8/layout/bProcess4"/>
    <dgm:cxn modelId="{0A45D406-B458-4F69-90C2-FE070721A662}" type="presParOf" srcId="{B76DCE34-66FA-4382-923F-F71F56F76581}" destId="{A7F634ED-F55E-4741-8D69-FD23B6D215E4}" srcOrd="5" destOrd="0" presId="urn:microsoft.com/office/officeart/2005/8/layout/bProcess4"/>
    <dgm:cxn modelId="{E6E98F6E-6918-4BE1-85DB-0BEEC19204C6}" type="presParOf" srcId="{B76DCE34-66FA-4382-923F-F71F56F76581}" destId="{BB0867A9-307A-4A73-AB07-3ACB94A15CE8}" srcOrd="6" destOrd="0" presId="urn:microsoft.com/office/officeart/2005/8/layout/bProcess4"/>
    <dgm:cxn modelId="{E321258A-184B-412C-9C5D-70D41553D83E}" type="presParOf" srcId="{BB0867A9-307A-4A73-AB07-3ACB94A15CE8}" destId="{99934830-6AF1-4F06-A83B-0B2ABD8E388A}" srcOrd="0" destOrd="0" presId="urn:microsoft.com/office/officeart/2005/8/layout/bProcess4"/>
    <dgm:cxn modelId="{2E979C81-6B51-4998-A1A7-09F439D6E794}" type="presParOf" srcId="{BB0867A9-307A-4A73-AB07-3ACB94A15CE8}" destId="{F5D3775E-0EBA-4A46-87BA-D8D24131D26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5D51D1-77FB-4E4F-834F-910630A50EFB}" type="doc">
      <dgm:prSet loTypeId="urn:microsoft.com/office/officeart/2005/8/layout/bProcess4" loCatId="process" qsTypeId="urn:microsoft.com/office/officeart/2005/8/quickstyle/simple1" qsCatId="simple" csTypeId="urn:microsoft.com/office/officeart/2005/8/colors/accent3_1" csCatId="accent3" phldr="1"/>
      <dgm:spPr/>
      <dgm:t>
        <a:bodyPr/>
        <a:lstStyle/>
        <a:p>
          <a:endParaRPr lang="es-ES"/>
        </a:p>
      </dgm:t>
    </dgm:pt>
    <dgm:pt modelId="{5E01A9FD-D91F-4EE8-9F73-11F46F8218D1}">
      <dgm:prSet phldrT="[Texto]"/>
      <dgm:spPr/>
      <dgm:t>
        <a:bodyPr/>
        <a:lstStyle/>
        <a:p>
          <a:r>
            <a:rPr lang="es-ES" dirty="0" smtClean="0"/>
            <a:t>Es una relación detallada, ordenada y valorada de atractivos turísticos </a:t>
          </a:r>
          <a:endParaRPr lang="es-ES" dirty="0"/>
        </a:p>
      </dgm:t>
    </dgm:pt>
    <dgm:pt modelId="{1CD62AA5-EAE9-4761-A50B-4B0CBE8CAFB4}" type="parTrans" cxnId="{D1575455-F359-4F51-A2C9-AD835F0258F2}">
      <dgm:prSet/>
      <dgm:spPr/>
      <dgm:t>
        <a:bodyPr/>
        <a:lstStyle/>
        <a:p>
          <a:endParaRPr lang="es-ES"/>
        </a:p>
      </dgm:t>
    </dgm:pt>
    <dgm:pt modelId="{1F475C16-A825-48B2-973D-BE5D6FAA743C}" type="sibTrans" cxnId="{D1575455-F359-4F51-A2C9-AD835F0258F2}">
      <dgm:prSet/>
      <dgm:spPr/>
      <dgm:t>
        <a:bodyPr/>
        <a:lstStyle/>
        <a:p>
          <a:endParaRPr lang="es-ES"/>
        </a:p>
      </dgm:t>
    </dgm:pt>
    <dgm:pt modelId="{A6F9BA0B-4322-42B6-A12D-657FE4686BDF}">
      <dgm:prSet phldrT="[Texto]"/>
      <dgm:spPr/>
      <dgm:t>
        <a:bodyPr/>
        <a:lstStyle/>
        <a:p>
          <a:r>
            <a:rPr lang="es-ES" dirty="0" smtClean="0"/>
            <a:t>Los</a:t>
          </a:r>
          <a:r>
            <a:rPr lang="es-ES" baseline="0" dirty="0" smtClean="0"/>
            <a:t> atractivos son jerarquizados </a:t>
          </a:r>
          <a:r>
            <a:rPr lang="es-ES" dirty="0" smtClean="0"/>
            <a:t>por sus características peculiares. </a:t>
          </a:r>
          <a:endParaRPr lang="es-ES" dirty="0"/>
        </a:p>
      </dgm:t>
    </dgm:pt>
    <dgm:pt modelId="{CADFF25C-55DE-436F-9B0C-8DFE93FD48DA}" type="parTrans" cxnId="{F75B2112-560F-4FDB-840E-A1DE05EE2EEE}">
      <dgm:prSet/>
      <dgm:spPr/>
      <dgm:t>
        <a:bodyPr/>
        <a:lstStyle/>
        <a:p>
          <a:endParaRPr lang="es-ES"/>
        </a:p>
      </dgm:t>
    </dgm:pt>
    <dgm:pt modelId="{DD2D6922-7AC2-4263-B327-30DC60871614}" type="sibTrans" cxnId="{F75B2112-560F-4FDB-840E-A1DE05EE2EEE}">
      <dgm:prSet/>
      <dgm:spPr/>
      <dgm:t>
        <a:bodyPr/>
        <a:lstStyle/>
        <a:p>
          <a:endParaRPr lang="es-ES"/>
        </a:p>
      </dgm:t>
    </dgm:pt>
    <dgm:pt modelId="{F5A58AA4-E0AB-4740-A0CE-FD0EFD6BCAEF}">
      <dgm:prSet/>
      <dgm:spPr/>
      <dgm:t>
        <a:bodyPr/>
        <a:lstStyle/>
        <a:p>
          <a:r>
            <a:rPr lang="es-ES" b="1" dirty="0" smtClean="0"/>
            <a:t>Inventario de Atractivos Turísticos</a:t>
          </a:r>
        </a:p>
      </dgm:t>
    </dgm:pt>
    <dgm:pt modelId="{F07B8C93-174F-4A26-BCE6-73C82D7D74F2}" type="parTrans" cxnId="{D8B4BAFC-2709-4D69-BE1A-90C91C70E15C}">
      <dgm:prSet/>
      <dgm:spPr/>
      <dgm:t>
        <a:bodyPr/>
        <a:lstStyle/>
        <a:p>
          <a:endParaRPr lang="es-ES"/>
        </a:p>
      </dgm:t>
    </dgm:pt>
    <dgm:pt modelId="{CA07FAD2-F353-4213-B1C7-557C4151F6E6}" type="sibTrans" cxnId="{D8B4BAFC-2709-4D69-BE1A-90C91C70E15C}">
      <dgm:prSet/>
      <dgm:spPr/>
      <dgm:t>
        <a:bodyPr/>
        <a:lstStyle/>
        <a:p>
          <a:endParaRPr lang="es-ES"/>
        </a:p>
      </dgm:t>
    </dgm:pt>
    <dgm:pt modelId="{B76DCE34-66FA-4382-923F-F71F56F76581}" type="pres">
      <dgm:prSet presAssocID="{565D51D1-77FB-4E4F-834F-910630A50EFB}" presName="Name0" presStyleCnt="0">
        <dgm:presLayoutVars>
          <dgm:dir/>
          <dgm:resizeHandles/>
        </dgm:presLayoutVars>
      </dgm:prSet>
      <dgm:spPr/>
      <dgm:t>
        <a:bodyPr/>
        <a:lstStyle/>
        <a:p>
          <a:endParaRPr lang="es-ES"/>
        </a:p>
      </dgm:t>
    </dgm:pt>
    <dgm:pt modelId="{542FEA67-0449-4340-9B97-0D7B3BB9A793}" type="pres">
      <dgm:prSet presAssocID="{F5A58AA4-E0AB-4740-A0CE-FD0EFD6BCAEF}" presName="compNode" presStyleCnt="0"/>
      <dgm:spPr/>
    </dgm:pt>
    <dgm:pt modelId="{D38D61C6-D679-4282-B61E-9E6078353E75}" type="pres">
      <dgm:prSet presAssocID="{F5A58AA4-E0AB-4740-A0CE-FD0EFD6BCAEF}" presName="dummyConnPt" presStyleCnt="0"/>
      <dgm:spPr/>
    </dgm:pt>
    <dgm:pt modelId="{0490B7F1-CCF4-40A4-9C53-098F8EFF54A2}" type="pres">
      <dgm:prSet presAssocID="{F5A58AA4-E0AB-4740-A0CE-FD0EFD6BCAEF}" presName="node" presStyleLbl="node1" presStyleIdx="0" presStyleCnt="3">
        <dgm:presLayoutVars>
          <dgm:bulletEnabled val="1"/>
        </dgm:presLayoutVars>
      </dgm:prSet>
      <dgm:spPr/>
      <dgm:t>
        <a:bodyPr/>
        <a:lstStyle/>
        <a:p>
          <a:endParaRPr lang="es-ES"/>
        </a:p>
      </dgm:t>
    </dgm:pt>
    <dgm:pt modelId="{96D2D821-A539-4370-ACDE-6F9DE899B3E5}" type="pres">
      <dgm:prSet presAssocID="{CA07FAD2-F353-4213-B1C7-557C4151F6E6}" presName="sibTrans" presStyleLbl="bgSibTrans2D1" presStyleIdx="0" presStyleCnt="2"/>
      <dgm:spPr/>
      <dgm:t>
        <a:bodyPr/>
        <a:lstStyle/>
        <a:p>
          <a:endParaRPr lang="es-ES"/>
        </a:p>
      </dgm:t>
    </dgm:pt>
    <dgm:pt modelId="{B3412D57-4205-4C32-8202-710846254401}" type="pres">
      <dgm:prSet presAssocID="{5E01A9FD-D91F-4EE8-9F73-11F46F8218D1}" presName="compNode" presStyleCnt="0"/>
      <dgm:spPr/>
    </dgm:pt>
    <dgm:pt modelId="{E4D51FB2-8CE9-4BA6-BCDA-DA008307F952}" type="pres">
      <dgm:prSet presAssocID="{5E01A9FD-D91F-4EE8-9F73-11F46F8218D1}" presName="dummyConnPt" presStyleCnt="0"/>
      <dgm:spPr/>
    </dgm:pt>
    <dgm:pt modelId="{3202360E-F96D-4046-A895-C17321AB72E4}" type="pres">
      <dgm:prSet presAssocID="{5E01A9FD-D91F-4EE8-9F73-11F46F8218D1}" presName="node" presStyleLbl="node1" presStyleIdx="1" presStyleCnt="3">
        <dgm:presLayoutVars>
          <dgm:bulletEnabled val="1"/>
        </dgm:presLayoutVars>
      </dgm:prSet>
      <dgm:spPr/>
      <dgm:t>
        <a:bodyPr/>
        <a:lstStyle/>
        <a:p>
          <a:endParaRPr lang="es-ES"/>
        </a:p>
      </dgm:t>
    </dgm:pt>
    <dgm:pt modelId="{EE52F342-8B31-4A33-ADBC-2CE33F0C4D2F}" type="pres">
      <dgm:prSet presAssocID="{1F475C16-A825-48B2-973D-BE5D6FAA743C}" presName="sibTrans" presStyleLbl="bgSibTrans2D1" presStyleIdx="1" presStyleCnt="2"/>
      <dgm:spPr/>
      <dgm:t>
        <a:bodyPr/>
        <a:lstStyle/>
        <a:p>
          <a:endParaRPr lang="es-ES"/>
        </a:p>
      </dgm:t>
    </dgm:pt>
    <dgm:pt modelId="{ECA208D7-64E2-4828-BAAC-4D6F43FBF289}" type="pres">
      <dgm:prSet presAssocID="{A6F9BA0B-4322-42B6-A12D-657FE4686BDF}" presName="compNode" presStyleCnt="0"/>
      <dgm:spPr/>
    </dgm:pt>
    <dgm:pt modelId="{B379DD06-9489-4CB6-A08D-C301AFCA74F1}" type="pres">
      <dgm:prSet presAssocID="{A6F9BA0B-4322-42B6-A12D-657FE4686BDF}" presName="dummyConnPt" presStyleCnt="0"/>
      <dgm:spPr/>
    </dgm:pt>
    <dgm:pt modelId="{62BF6BC8-ABAF-4EFB-B02D-A107EA6B3F63}" type="pres">
      <dgm:prSet presAssocID="{A6F9BA0B-4322-42B6-A12D-657FE4686BDF}" presName="node" presStyleLbl="node1" presStyleIdx="2" presStyleCnt="3">
        <dgm:presLayoutVars>
          <dgm:bulletEnabled val="1"/>
        </dgm:presLayoutVars>
      </dgm:prSet>
      <dgm:spPr/>
      <dgm:t>
        <a:bodyPr/>
        <a:lstStyle/>
        <a:p>
          <a:endParaRPr lang="es-ES"/>
        </a:p>
      </dgm:t>
    </dgm:pt>
  </dgm:ptLst>
  <dgm:cxnLst>
    <dgm:cxn modelId="{5CC71E82-4703-492E-86FC-07B66A3B2889}" type="presOf" srcId="{A6F9BA0B-4322-42B6-A12D-657FE4686BDF}" destId="{62BF6BC8-ABAF-4EFB-B02D-A107EA6B3F63}" srcOrd="0" destOrd="0" presId="urn:microsoft.com/office/officeart/2005/8/layout/bProcess4"/>
    <dgm:cxn modelId="{DA0A5CB4-C6D0-4E38-A2B0-44746A9FCE35}" type="presOf" srcId="{5E01A9FD-D91F-4EE8-9F73-11F46F8218D1}" destId="{3202360E-F96D-4046-A895-C17321AB72E4}" srcOrd="0" destOrd="0" presId="urn:microsoft.com/office/officeart/2005/8/layout/bProcess4"/>
    <dgm:cxn modelId="{D1575455-F359-4F51-A2C9-AD835F0258F2}" srcId="{565D51D1-77FB-4E4F-834F-910630A50EFB}" destId="{5E01A9FD-D91F-4EE8-9F73-11F46F8218D1}" srcOrd="1" destOrd="0" parTransId="{1CD62AA5-EAE9-4761-A50B-4B0CBE8CAFB4}" sibTransId="{1F475C16-A825-48B2-973D-BE5D6FAA743C}"/>
    <dgm:cxn modelId="{F75B2112-560F-4FDB-840E-A1DE05EE2EEE}" srcId="{565D51D1-77FB-4E4F-834F-910630A50EFB}" destId="{A6F9BA0B-4322-42B6-A12D-657FE4686BDF}" srcOrd="2" destOrd="0" parTransId="{CADFF25C-55DE-436F-9B0C-8DFE93FD48DA}" sibTransId="{DD2D6922-7AC2-4263-B327-30DC60871614}"/>
    <dgm:cxn modelId="{EEFD1791-76E2-4D0C-9F15-987432B1370F}" type="presOf" srcId="{F5A58AA4-E0AB-4740-A0CE-FD0EFD6BCAEF}" destId="{0490B7F1-CCF4-40A4-9C53-098F8EFF54A2}" srcOrd="0" destOrd="0" presId="urn:microsoft.com/office/officeart/2005/8/layout/bProcess4"/>
    <dgm:cxn modelId="{7142A608-14A3-451F-ABC2-3093D8CC849F}" type="presOf" srcId="{CA07FAD2-F353-4213-B1C7-557C4151F6E6}" destId="{96D2D821-A539-4370-ACDE-6F9DE899B3E5}" srcOrd="0" destOrd="0" presId="urn:microsoft.com/office/officeart/2005/8/layout/bProcess4"/>
    <dgm:cxn modelId="{4FEAB04D-5BB3-4C81-ADE5-0F6D48A9434D}" type="presOf" srcId="{1F475C16-A825-48B2-973D-BE5D6FAA743C}" destId="{EE52F342-8B31-4A33-ADBC-2CE33F0C4D2F}" srcOrd="0" destOrd="0" presId="urn:microsoft.com/office/officeart/2005/8/layout/bProcess4"/>
    <dgm:cxn modelId="{D8B4BAFC-2709-4D69-BE1A-90C91C70E15C}" srcId="{565D51D1-77FB-4E4F-834F-910630A50EFB}" destId="{F5A58AA4-E0AB-4740-A0CE-FD0EFD6BCAEF}" srcOrd="0" destOrd="0" parTransId="{F07B8C93-174F-4A26-BCE6-73C82D7D74F2}" sibTransId="{CA07FAD2-F353-4213-B1C7-557C4151F6E6}"/>
    <dgm:cxn modelId="{ABAB5E89-41D6-41EC-9DFE-6C5F4AA506E9}" type="presOf" srcId="{565D51D1-77FB-4E4F-834F-910630A50EFB}" destId="{B76DCE34-66FA-4382-923F-F71F56F76581}" srcOrd="0" destOrd="0" presId="urn:microsoft.com/office/officeart/2005/8/layout/bProcess4"/>
    <dgm:cxn modelId="{0E3B463F-6A3D-403D-8856-81D1C9B6AD3F}" type="presParOf" srcId="{B76DCE34-66FA-4382-923F-F71F56F76581}" destId="{542FEA67-0449-4340-9B97-0D7B3BB9A793}" srcOrd="0" destOrd="0" presId="urn:microsoft.com/office/officeart/2005/8/layout/bProcess4"/>
    <dgm:cxn modelId="{3D3A23FF-CCF0-4F17-B654-94BD4C7A0B0A}" type="presParOf" srcId="{542FEA67-0449-4340-9B97-0D7B3BB9A793}" destId="{D38D61C6-D679-4282-B61E-9E6078353E75}" srcOrd="0" destOrd="0" presId="urn:microsoft.com/office/officeart/2005/8/layout/bProcess4"/>
    <dgm:cxn modelId="{83E096BD-4F9B-48A2-80D3-FFA84958EBD7}" type="presParOf" srcId="{542FEA67-0449-4340-9B97-0D7B3BB9A793}" destId="{0490B7F1-CCF4-40A4-9C53-098F8EFF54A2}" srcOrd="1" destOrd="0" presId="urn:microsoft.com/office/officeart/2005/8/layout/bProcess4"/>
    <dgm:cxn modelId="{F2A2EEAB-59FA-49E9-A3BE-A42CFC5F3EB5}" type="presParOf" srcId="{B76DCE34-66FA-4382-923F-F71F56F76581}" destId="{96D2D821-A539-4370-ACDE-6F9DE899B3E5}" srcOrd="1" destOrd="0" presId="urn:microsoft.com/office/officeart/2005/8/layout/bProcess4"/>
    <dgm:cxn modelId="{2A6385C0-D57C-4BD3-AA0C-8DB0DD88A995}" type="presParOf" srcId="{B76DCE34-66FA-4382-923F-F71F56F76581}" destId="{B3412D57-4205-4C32-8202-710846254401}" srcOrd="2" destOrd="0" presId="urn:microsoft.com/office/officeart/2005/8/layout/bProcess4"/>
    <dgm:cxn modelId="{9BEEAC08-F80A-49BD-A258-94438E42CF2B}" type="presParOf" srcId="{B3412D57-4205-4C32-8202-710846254401}" destId="{E4D51FB2-8CE9-4BA6-BCDA-DA008307F952}" srcOrd="0" destOrd="0" presId="urn:microsoft.com/office/officeart/2005/8/layout/bProcess4"/>
    <dgm:cxn modelId="{1718DD54-6735-4F05-A89A-CFC9B8BDC91A}" type="presParOf" srcId="{B3412D57-4205-4C32-8202-710846254401}" destId="{3202360E-F96D-4046-A895-C17321AB72E4}" srcOrd="1" destOrd="0" presId="urn:microsoft.com/office/officeart/2005/8/layout/bProcess4"/>
    <dgm:cxn modelId="{BE4DD0C5-512B-4DE5-A2F9-93B9C38BE2D5}" type="presParOf" srcId="{B76DCE34-66FA-4382-923F-F71F56F76581}" destId="{EE52F342-8B31-4A33-ADBC-2CE33F0C4D2F}" srcOrd="3" destOrd="0" presId="urn:microsoft.com/office/officeart/2005/8/layout/bProcess4"/>
    <dgm:cxn modelId="{B9BF1A3D-7027-4189-AE1E-1F8FB844536E}" type="presParOf" srcId="{B76DCE34-66FA-4382-923F-F71F56F76581}" destId="{ECA208D7-64E2-4828-BAAC-4D6F43FBF289}" srcOrd="4" destOrd="0" presId="urn:microsoft.com/office/officeart/2005/8/layout/bProcess4"/>
    <dgm:cxn modelId="{9B8F5A15-57E1-4A3F-BA07-AE1891278836}" type="presParOf" srcId="{ECA208D7-64E2-4828-BAAC-4D6F43FBF289}" destId="{B379DD06-9489-4CB6-A08D-C301AFCA74F1}" srcOrd="0" destOrd="0" presId="urn:microsoft.com/office/officeart/2005/8/layout/bProcess4"/>
    <dgm:cxn modelId="{D7A186D7-E638-4371-A56C-C5EE5B69C65D}" type="presParOf" srcId="{ECA208D7-64E2-4828-BAAC-4D6F43FBF289}" destId="{62BF6BC8-ABAF-4EFB-B02D-A107EA6B3F6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2C0CB9-4DA4-4580-AC15-A0D47A752F97}"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ES"/>
        </a:p>
      </dgm:t>
    </dgm:pt>
    <dgm:pt modelId="{5C187CAF-3BBA-44B8-BAFA-9924E370BD89}">
      <dgm:prSet phldrT="[Texto]"/>
      <dgm:spPr/>
      <dgm:t>
        <a:bodyPr/>
        <a:lstStyle/>
        <a:p>
          <a:r>
            <a:rPr lang="es-ES" dirty="0" smtClean="0"/>
            <a:t>FODA</a:t>
          </a:r>
          <a:endParaRPr lang="es-ES" dirty="0"/>
        </a:p>
      </dgm:t>
    </dgm:pt>
    <dgm:pt modelId="{2B0977A0-4646-4F14-A1E5-7F08F1017D21}" type="parTrans" cxnId="{12162996-817C-4D46-BBB0-A1F5A491FFB0}">
      <dgm:prSet/>
      <dgm:spPr/>
      <dgm:t>
        <a:bodyPr/>
        <a:lstStyle/>
        <a:p>
          <a:endParaRPr lang="es-ES"/>
        </a:p>
      </dgm:t>
    </dgm:pt>
    <dgm:pt modelId="{2735220D-BAA3-4376-BC61-806260451D38}" type="sibTrans" cxnId="{12162996-817C-4D46-BBB0-A1F5A491FFB0}">
      <dgm:prSet/>
      <dgm:spPr/>
      <dgm:t>
        <a:bodyPr/>
        <a:lstStyle/>
        <a:p>
          <a:endParaRPr lang="es-ES"/>
        </a:p>
      </dgm:t>
    </dgm:pt>
    <dgm:pt modelId="{C2325FBE-CACA-4E4F-9E87-C102403FBE3C}">
      <dgm:prSet phldrT="[Texto]" custT="1"/>
      <dgm:spPr/>
      <dgm:t>
        <a:bodyPr/>
        <a:lstStyle/>
        <a:p>
          <a:pPr>
            <a:lnSpc>
              <a:spcPct val="150000"/>
            </a:lnSpc>
          </a:pPr>
          <a:r>
            <a:rPr lang="es-ES" sz="2600" b="1" dirty="0" smtClean="0"/>
            <a:t>Debilidades</a:t>
          </a:r>
        </a:p>
        <a:p>
          <a:pPr>
            <a:lnSpc>
              <a:spcPct val="150000"/>
            </a:lnSpc>
          </a:pPr>
          <a:r>
            <a:rPr lang="es-EC" sz="2600" dirty="0" smtClean="0"/>
            <a:t>Limitado estudio de estadísticas turísticas </a:t>
          </a:r>
          <a:endParaRPr lang="es-ES" sz="2600" dirty="0"/>
        </a:p>
      </dgm:t>
    </dgm:pt>
    <dgm:pt modelId="{46F7B552-3B9C-40D8-8A5C-2D73BBEBED7B}" type="parTrans" cxnId="{CF0BE065-FED5-4F39-90EE-F757EE43F34A}">
      <dgm:prSet/>
      <dgm:spPr/>
      <dgm:t>
        <a:bodyPr/>
        <a:lstStyle/>
        <a:p>
          <a:endParaRPr lang="es-ES"/>
        </a:p>
      </dgm:t>
    </dgm:pt>
    <dgm:pt modelId="{DE42F1C7-1B10-45CA-8375-4E052B558C15}" type="sibTrans" cxnId="{CF0BE065-FED5-4F39-90EE-F757EE43F34A}">
      <dgm:prSet/>
      <dgm:spPr/>
      <dgm:t>
        <a:bodyPr/>
        <a:lstStyle/>
        <a:p>
          <a:endParaRPr lang="es-ES"/>
        </a:p>
      </dgm:t>
    </dgm:pt>
    <dgm:pt modelId="{B302B03A-03DA-4C89-AC7A-8C0809ED5B5B}">
      <dgm:prSet custT="1"/>
      <dgm:spPr/>
      <dgm:t>
        <a:bodyPr/>
        <a:lstStyle/>
        <a:p>
          <a:pPr>
            <a:lnSpc>
              <a:spcPct val="150000"/>
            </a:lnSpc>
          </a:pPr>
          <a:r>
            <a:rPr lang="es-ES" sz="2600" b="1" dirty="0" smtClean="0"/>
            <a:t>Fortalezas</a:t>
          </a:r>
        </a:p>
        <a:p>
          <a:pPr>
            <a:lnSpc>
              <a:spcPct val="150000"/>
            </a:lnSpc>
          </a:pPr>
          <a:r>
            <a:rPr lang="es-EC" sz="2600" dirty="0" smtClean="0"/>
            <a:t>Ubicación geográfica estratégica. </a:t>
          </a:r>
          <a:endParaRPr lang="es-ES" sz="2600" dirty="0"/>
        </a:p>
      </dgm:t>
    </dgm:pt>
    <dgm:pt modelId="{CEC79E80-9CCE-46BF-A0AB-95E25633E98D}" type="parTrans" cxnId="{6FFDB27D-6B57-478A-842D-C3E47B0B27B4}">
      <dgm:prSet/>
      <dgm:spPr/>
      <dgm:t>
        <a:bodyPr/>
        <a:lstStyle/>
        <a:p>
          <a:endParaRPr lang="es-ES"/>
        </a:p>
      </dgm:t>
    </dgm:pt>
    <dgm:pt modelId="{AEA01521-0DF7-4EAE-9FB4-FFEF4A6A7440}" type="sibTrans" cxnId="{6FFDB27D-6B57-478A-842D-C3E47B0B27B4}">
      <dgm:prSet/>
      <dgm:spPr/>
      <dgm:t>
        <a:bodyPr/>
        <a:lstStyle/>
        <a:p>
          <a:endParaRPr lang="es-ES"/>
        </a:p>
      </dgm:t>
    </dgm:pt>
    <dgm:pt modelId="{A9D24268-512D-40CF-AAEB-1206F1658C53}">
      <dgm:prSet custT="1"/>
      <dgm:spPr/>
      <dgm:t>
        <a:bodyPr/>
        <a:lstStyle/>
        <a:p>
          <a:pPr>
            <a:lnSpc>
              <a:spcPct val="150000"/>
            </a:lnSpc>
          </a:pPr>
          <a:r>
            <a:rPr lang="es-ES" sz="2000" b="1" dirty="0" smtClean="0"/>
            <a:t>Oportunidades</a:t>
          </a:r>
        </a:p>
        <a:p>
          <a:pPr>
            <a:lnSpc>
              <a:spcPct val="150000"/>
            </a:lnSpc>
          </a:pPr>
          <a:r>
            <a:rPr lang="es-EC" sz="2600" dirty="0" smtClean="0"/>
            <a:t>Incremento del turismo extranjero. </a:t>
          </a:r>
          <a:endParaRPr lang="es-ES" sz="2600" b="1" dirty="0" smtClean="0"/>
        </a:p>
      </dgm:t>
    </dgm:pt>
    <dgm:pt modelId="{85A048D7-10E9-4174-B5E0-EEA466795E9C}" type="parTrans" cxnId="{988E96E6-DB6E-4B08-ACB2-7826FF5AD350}">
      <dgm:prSet/>
      <dgm:spPr/>
      <dgm:t>
        <a:bodyPr/>
        <a:lstStyle/>
        <a:p>
          <a:endParaRPr lang="es-ES"/>
        </a:p>
      </dgm:t>
    </dgm:pt>
    <dgm:pt modelId="{916FD521-78E5-4A5C-80B9-23783045DBE6}" type="sibTrans" cxnId="{988E96E6-DB6E-4B08-ACB2-7826FF5AD350}">
      <dgm:prSet/>
      <dgm:spPr/>
      <dgm:t>
        <a:bodyPr/>
        <a:lstStyle/>
        <a:p>
          <a:endParaRPr lang="es-ES"/>
        </a:p>
      </dgm:t>
    </dgm:pt>
    <dgm:pt modelId="{FB7478C3-9401-4342-A3E0-1E68D99F0EB6}">
      <dgm:prSet custT="1"/>
      <dgm:spPr/>
      <dgm:t>
        <a:bodyPr/>
        <a:lstStyle/>
        <a:p>
          <a:pPr>
            <a:lnSpc>
              <a:spcPct val="150000"/>
            </a:lnSpc>
          </a:pPr>
          <a:r>
            <a:rPr lang="es-ES" sz="2400" b="1" dirty="0" smtClean="0"/>
            <a:t>Amenazas</a:t>
          </a:r>
        </a:p>
        <a:p>
          <a:pPr>
            <a:lnSpc>
              <a:spcPct val="150000"/>
            </a:lnSpc>
          </a:pPr>
          <a:r>
            <a:rPr lang="es-EC" sz="2400" dirty="0" smtClean="0"/>
            <a:t>Competencia con destinos turísticos cercanos y conocidos. </a:t>
          </a:r>
          <a:endParaRPr lang="es-ES" sz="2400" b="1" dirty="0" smtClean="0"/>
        </a:p>
        <a:p>
          <a:pPr>
            <a:lnSpc>
              <a:spcPct val="90000"/>
            </a:lnSpc>
          </a:pPr>
          <a:endParaRPr lang="es-ES" sz="2300" dirty="0"/>
        </a:p>
      </dgm:t>
    </dgm:pt>
    <dgm:pt modelId="{D8061C47-40D2-4227-8F4D-BCDDB78A53E3}" type="parTrans" cxnId="{BDBF501E-CE12-48FA-8B7C-C403E0336BDC}">
      <dgm:prSet/>
      <dgm:spPr/>
      <dgm:t>
        <a:bodyPr/>
        <a:lstStyle/>
        <a:p>
          <a:endParaRPr lang="es-ES"/>
        </a:p>
      </dgm:t>
    </dgm:pt>
    <dgm:pt modelId="{B12E1D0A-5A44-4710-A086-EB4418FE8BEE}" type="sibTrans" cxnId="{BDBF501E-CE12-48FA-8B7C-C403E0336BDC}">
      <dgm:prSet/>
      <dgm:spPr/>
      <dgm:t>
        <a:bodyPr/>
        <a:lstStyle/>
        <a:p>
          <a:endParaRPr lang="es-ES"/>
        </a:p>
      </dgm:t>
    </dgm:pt>
    <dgm:pt modelId="{B4A5C534-9E21-41E4-97B3-1C2885E08A5A}" type="pres">
      <dgm:prSet presAssocID="{9A2C0CB9-4DA4-4580-AC15-A0D47A752F97}" presName="composite" presStyleCnt="0">
        <dgm:presLayoutVars>
          <dgm:chMax val="1"/>
          <dgm:dir/>
          <dgm:resizeHandles val="exact"/>
        </dgm:presLayoutVars>
      </dgm:prSet>
      <dgm:spPr/>
      <dgm:t>
        <a:bodyPr/>
        <a:lstStyle/>
        <a:p>
          <a:endParaRPr lang="es-ES"/>
        </a:p>
      </dgm:t>
    </dgm:pt>
    <dgm:pt modelId="{DFD3905C-2397-4D87-B680-DAA1097C3546}" type="pres">
      <dgm:prSet presAssocID="{5C187CAF-3BBA-44B8-BAFA-9924E370BD89}" presName="roof" presStyleLbl="dkBgShp" presStyleIdx="0" presStyleCnt="2" custLinFactNeighborY="0"/>
      <dgm:spPr/>
      <dgm:t>
        <a:bodyPr/>
        <a:lstStyle/>
        <a:p>
          <a:endParaRPr lang="es-ES"/>
        </a:p>
      </dgm:t>
    </dgm:pt>
    <dgm:pt modelId="{09594CF2-B6A2-4BFF-A813-782BA94714D6}" type="pres">
      <dgm:prSet presAssocID="{5C187CAF-3BBA-44B8-BAFA-9924E370BD89}" presName="pillars" presStyleCnt="0"/>
      <dgm:spPr/>
    </dgm:pt>
    <dgm:pt modelId="{AB12E1BC-27A1-4101-B62E-37BA13910422}" type="pres">
      <dgm:prSet presAssocID="{5C187CAF-3BBA-44B8-BAFA-9924E370BD89}" presName="pillar1" presStyleLbl="node1" presStyleIdx="0" presStyleCnt="4">
        <dgm:presLayoutVars>
          <dgm:bulletEnabled val="1"/>
        </dgm:presLayoutVars>
      </dgm:prSet>
      <dgm:spPr/>
      <dgm:t>
        <a:bodyPr/>
        <a:lstStyle/>
        <a:p>
          <a:endParaRPr lang="es-ES"/>
        </a:p>
      </dgm:t>
    </dgm:pt>
    <dgm:pt modelId="{7C656CAD-8874-4079-ADA7-EFC1ECD8F359}" type="pres">
      <dgm:prSet presAssocID="{A9D24268-512D-40CF-AAEB-1206F1658C53}" presName="pillarX" presStyleLbl="node1" presStyleIdx="1" presStyleCnt="4">
        <dgm:presLayoutVars>
          <dgm:bulletEnabled val="1"/>
        </dgm:presLayoutVars>
      </dgm:prSet>
      <dgm:spPr/>
      <dgm:t>
        <a:bodyPr/>
        <a:lstStyle/>
        <a:p>
          <a:endParaRPr lang="es-ES"/>
        </a:p>
      </dgm:t>
    </dgm:pt>
    <dgm:pt modelId="{0F03015F-11F2-4184-9EEB-64FF19E2C461}" type="pres">
      <dgm:prSet presAssocID="{C2325FBE-CACA-4E4F-9E87-C102403FBE3C}" presName="pillarX" presStyleLbl="node1" presStyleIdx="2" presStyleCnt="4">
        <dgm:presLayoutVars>
          <dgm:bulletEnabled val="1"/>
        </dgm:presLayoutVars>
      </dgm:prSet>
      <dgm:spPr/>
      <dgm:t>
        <a:bodyPr/>
        <a:lstStyle/>
        <a:p>
          <a:endParaRPr lang="es-ES"/>
        </a:p>
      </dgm:t>
    </dgm:pt>
    <dgm:pt modelId="{55CC0411-E618-4AF1-B385-E2EFBAF9ACF5}" type="pres">
      <dgm:prSet presAssocID="{FB7478C3-9401-4342-A3E0-1E68D99F0EB6}" presName="pillarX" presStyleLbl="node1" presStyleIdx="3" presStyleCnt="4">
        <dgm:presLayoutVars>
          <dgm:bulletEnabled val="1"/>
        </dgm:presLayoutVars>
      </dgm:prSet>
      <dgm:spPr/>
      <dgm:t>
        <a:bodyPr/>
        <a:lstStyle/>
        <a:p>
          <a:endParaRPr lang="es-ES"/>
        </a:p>
      </dgm:t>
    </dgm:pt>
    <dgm:pt modelId="{7F456370-36F5-4E59-BEBD-E0DD847586C7}" type="pres">
      <dgm:prSet presAssocID="{5C187CAF-3BBA-44B8-BAFA-9924E370BD89}" presName="base" presStyleLbl="dkBgShp" presStyleIdx="1" presStyleCnt="2"/>
      <dgm:spPr/>
    </dgm:pt>
  </dgm:ptLst>
  <dgm:cxnLst>
    <dgm:cxn modelId="{165F698D-7DCC-4269-8CC9-277A078D3231}" type="presOf" srcId="{5C187CAF-3BBA-44B8-BAFA-9924E370BD89}" destId="{DFD3905C-2397-4D87-B680-DAA1097C3546}" srcOrd="0" destOrd="0" presId="urn:microsoft.com/office/officeart/2005/8/layout/hList3"/>
    <dgm:cxn modelId="{054030E9-9B5A-4636-8F52-7AC2D439FBD8}" type="presOf" srcId="{C2325FBE-CACA-4E4F-9E87-C102403FBE3C}" destId="{0F03015F-11F2-4184-9EEB-64FF19E2C461}" srcOrd="0" destOrd="0" presId="urn:microsoft.com/office/officeart/2005/8/layout/hList3"/>
    <dgm:cxn modelId="{12162996-817C-4D46-BBB0-A1F5A491FFB0}" srcId="{9A2C0CB9-4DA4-4580-AC15-A0D47A752F97}" destId="{5C187CAF-3BBA-44B8-BAFA-9924E370BD89}" srcOrd="0" destOrd="0" parTransId="{2B0977A0-4646-4F14-A1E5-7F08F1017D21}" sibTransId="{2735220D-BAA3-4376-BC61-806260451D38}"/>
    <dgm:cxn modelId="{988E96E6-DB6E-4B08-ACB2-7826FF5AD350}" srcId="{5C187CAF-3BBA-44B8-BAFA-9924E370BD89}" destId="{A9D24268-512D-40CF-AAEB-1206F1658C53}" srcOrd="1" destOrd="0" parTransId="{85A048D7-10E9-4174-B5E0-EEA466795E9C}" sibTransId="{916FD521-78E5-4A5C-80B9-23783045DBE6}"/>
    <dgm:cxn modelId="{57A56120-6860-4B16-92A1-871811C61E83}" type="presOf" srcId="{FB7478C3-9401-4342-A3E0-1E68D99F0EB6}" destId="{55CC0411-E618-4AF1-B385-E2EFBAF9ACF5}" srcOrd="0" destOrd="0" presId="urn:microsoft.com/office/officeart/2005/8/layout/hList3"/>
    <dgm:cxn modelId="{CF0BE065-FED5-4F39-90EE-F757EE43F34A}" srcId="{5C187CAF-3BBA-44B8-BAFA-9924E370BD89}" destId="{C2325FBE-CACA-4E4F-9E87-C102403FBE3C}" srcOrd="2" destOrd="0" parTransId="{46F7B552-3B9C-40D8-8A5C-2D73BBEBED7B}" sibTransId="{DE42F1C7-1B10-45CA-8375-4E052B558C15}"/>
    <dgm:cxn modelId="{F29989F3-F5A3-4346-A8A3-2987366A751C}" type="presOf" srcId="{A9D24268-512D-40CF-AAEB-1206F1658C53}" destId="{7C656CAD-8874-4079-ADA7-EFC1ECD8F359}" srcOrd="0" destOrd="0" presId="urn:microsoft.com/office/officeart/2005/8/layout/hList3"/>
    <dgm:cxn modelId="{6FFDB27D-6B57-478A-842D-C3E47B0B27B4}" srcId="{5C187CAF-3BBA-44B8-BAFA-9924E370BD89}" destId="{B302B03A-03DA-4C89-AC7A-8C0809ED5B5B}" srcOrd="0" destOrd="0" parTransId="{CEC79E80-9CCE-46BF-A0AB-95E25633E98D}" sibTransId="{AEA01521-0DF7-4EAE-9FB4-FFEF4A6A7440}"/>
    <dgm:cxn modelId="{BDBF501E-CE12-48FA-8B7C-C403E0336BDC}" srcId="{5C187CAF-3BBA-44B8-BAFA-9924E370BD89}" destId="{FB7478C3-9401-4342-A3E0-1E68D99F0EB6}" srcOrd="3" destOrd="0" parTransId="{D8061C47-40D2-4227-8F4D-BCDDB78A53E3}" sibTransId="{B12E1D0A-5A44-4710-A086-EB4418FE8BEE}"/>
    <dgm:cxn modelId="{DB961FA6-0C37-4439-B49C-6F04B427D5F8}" type="presOf" srcId="{9A2C0CB9-4DA4-4580-AC15-A0D47A752F97}" destId="{B4A5C534-9E21-41E4-97B3-1C2885E08A5A}" srcOrd="0" destOrd="0" presId="urn:microsoft.com/office/officeart/2005/8/layout/hList3"/>
    <dgm:cxn modelId="{DB5DDC58-B22F-4B67-BED2-762D30346F33}" type="presOf" srcId="{B302B03A-03DA-4C89-AC7A-8C0809ED5B5B}" destId="{AB12E1BC-27A1-4101-B62E-37BA13910422}" srcOrd="0" destOrd="0" presId="urn:microsoft.com/office/officeart/2005/8/layout/hList3"/>
    <dgm:cxn modelId="{DADEF429-72E2-448A-B8DC-F089D96D621B}" type="presParOf" srcId="{B4A5C534-9E21-41E4-97B3-1C2885E08A5A}" destId="{DFD3905C-2397-4D87-B680-DAA1097C3546}" srcOrd="0" destOrd="0" presId="urn:microsoft.com/office/officeart/2005/8/layout/hList3"/>
    <dgm:cxn modelId="{F46898F6-38EB-4B4D-BD37-CF3599DF31AD}" type="presParOf" srcId="{B4A5C534-9E21-41E4-97B3-1C2885E08A5A}" destId="{09594CF2-B6A2-4BFF-A813-782BA94714D6}" srcOrd="1" destOrd="0" presId="urn:microsoft.com/office/officeart/2005/8/layout/hList3"/>
    <dgm:cxn modelId="{BA15085B-AEBA-4482-B811-C1C63839CB43}" type="presParOf" srcId="{09594CF2-B6A2-4BFF-A813-782BA94714D6}" destId="{AB12E1BC-27A1-4101-B62E-37BA13910422}" srcOrd="0" destOrd="0" presId="urn:microsoft.com/office/officeart/2005/8/layout/hList3"/>
    <dgm:cxn modelId="{1DFF4A06-CBEF-49DC-BB79-3842032B1B6E}" type="presParOf" srcId="{09594CF2-B6A2-4BFF-A813-782BA94714D6}" destId="{7C656CAD-8874-4079-ADA7-EFC1ECD8F359}" srcOrd="1" destOrd="0" presId="urn:microsoft.com/office/officeart/2005/8/layout/hList3"/>
    <dgm:cxn modelId="{F867AD82-7798-4B2F-9FB6-946B15541D22}" type="presParOf" srcId="{09594CF2-B6A2-4BFF-A813-782BA94714D6}" destId="{0F03015F-11F2-4184-9EEB-64FF19E2C461}" srcOrd="2" destOrd="0" presId="urn:microsoft.com/office/officeart/2005/8/layout/hList3"/>
    <dgm:cxn modelId="{A54A177A-3476-4BDF-9465-91D056F3F390}" type="presParOf" srcId="{09594CF2-B6A2-4BFF-A813-782BA94714D6}" destId="{55CC0411-E618-4AF1-B385-E2EFBAF9ACF5}" srcOrd="3" destOrd="0" presId="urn:microsoft.com/office/officeart/2005/8/layout/hList3"/>
    <dgm:cxn modelId="{3EF74DA4-F0DD-4E90-BBA6-0DB9E45EA2EF}" type="presParOf" srcId="{B4A5C534-9E21-41E4-97B3-1C2885E08A5A}" destId="{7F456370-36F5-4E59-BEBD-E0DD847586C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AE47D-46E8-4EC0-9169-64639C01E2D4}">
      <dsp:nvSpPr>
        <dsp:cNvPr id="0" name=""/>
        <dsp:cNvSpPr/>
      </dsp:nvSpPr>
      <dsp:spPr>
        <a:xfrm>
          <a:off x="964055" y="-38932"/>
          <a:ext cx="6461121" cy="6461121"/>
        </a:xfrm>
        <a:prstGeom prst="circularArrow">
          <a:avLst>
            <a:gd name="adj1" fmla="val 5544"/>
            <a:gd name="adj2" fmla="val 330680"/>
            <a:gd name="adj3" fmla="val 13765225"/>
            <a:gd name="adj4" fmla="val 17392480"/>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8BD79-A3E9-4A80-99FD-31C07397A0DC}">
      <dsp:nvSpPr>
        <dsp:cNvPr id="0" name=""/>
        <dsp:cNvSpPr/>
      </dsp:nvSpPr>
      <dsp:spPr>
        <a:xfrm>
          <a:off x="2674886" y="2476"/>
          <a:ext cx="3039458" cy="151972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Problema</a:t>
          </a:r>
          <a:endParaRPr lang="es-ES" sz="3200" b="1" kern="1200" dirty="0"/>
        </a:p>
      </dsp:txBody>
      <dsp:txXfrm>
        <a:off x="2749073" y="76663"/>
        <a:ext cx="2891084" cy="1371355"/>
      </dsp:txXfrm>
    </dsp:sp>
    <dsp:sp modelId="{6EF35C92-B85D-4927-8A56-C5F2BB8F2F7D}">
      <dsp:nvSpPr>
        <dsp:cNvPr id="0" name=""/>
        <dsp:cNvSpPr/>
      </dsp:nvSpPr>
      <dsp:spPr>
        <a:xfrm>
          <a:off x="5295309" y="1906324"/>
          <a:ext cx="3039458" cy="151972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No existencia de la jerarquización </a:t>
          </a:r>
        </a:p>
        <a:p>
          <a:pPr lvl="0" algn="ctr" defTabSz="933450">
            <a:lnSpc>
              <a:spcPct val="90000"/>
            </a:lnSpc>
            <a:spcBef>
              <a:spcPct val="0"/>
            </a:spcBef>
            <a:spcAft>
              <a:spcPct val="35000"/>
            </a:spcAft>
          </a:pPr>
          <a:r>
            <a:rPr lang="es-EC" sz="2100" kern="1200" dirty="0" smtClean="0"/>
            <a:t>del inventario turístico actualizado</a:t>
          </a:r>
          <a:endParaRPr lang="es-ES" sz="2100" kern="1200" dirty="0"/>
        </a:p>
      </dsp:txBody>
      <dsp:txXfrm>
        <a:off x="5369496" y="1980511"/>
        <a:ext cx="2891084" cy="1371355"/>
      </dsp:txXfrm>
    </dsp:sp>
    <dsp:sp modelId="{A420D6B9-133F-4461-8D1B-5248D8CBE5CB}">
      <dsp:nvSpPr>
        <dsp:cNvPr id="0" name=""/>
        <dsp:cNvSpPr/>
      </dsp:nvSpPr>
      <dsp:spPr>
        <a:xfrm>
          <a:off x="4294397" y="4986816"/>
          <a:ext cx="3039458" cy="151972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t>Carencia de  rutas turísticas establecidas</a:t>
          </a:r>
          <a:endParaRPr lang="es-ES" sz="2100" kern="1200"/>
        </a:p>
      </dsp:txBody>
      <dsp:txXfrm>
        <a:off x="4368584" y="5061003"/>
        <a:ext cx="2891084" cy="1371355"/>
      </dsp:txXfrm>
    </dsp:sp>
    <dsp:sp modelId="{7CDE935C-9ECA-4B8B-A6C1-1BDB6836D223}">
      <dsp:nvSpPr>
        <dsp:cNvPr id="0" name=""/>
        <dsp:cNvSpPr/>
      </dsp:nvSpPr>
      <dsp:spPr>
        <a:xfrm>
          <a:off x="1055376" y="4986816"/>
          <a:ext cx="3039458" cy="151972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Reducida  publicidad y promoción  de sus atractivos turísticos</a:t>
          </a:r>
        </a:p>
      </dsp:txBody>
      <dsp:txXfrm>
        <a:off x="1129563" y="5061003"/>
        <a:ext cx="2891084" cy="1371355"/>
      </dsp:txXfrm>
    </dsp:sp>
    <dsp:sp modelId="{6CAE8B01-964A-4046-81B9-3FA9584DFC9A}">
      <dsp:nvSpPr>
        <dsp:cNvPr id="0" name=""/>
        <dsp:cNvSpPr/>
      </dsp:nvSpPr>
      <dsp:spPr>
        <a:xfrm>
          <a:off x="54464" y="1906324"/>
          <a:ext cx="3039458" cy="151972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Limitada capacitación sobre  temas relacionados al turismo</a:t>
          </a:r>
        </a:p>
      </dsp:txBody>
      <dsp:txXfrm>
        <a:off x="128651" y="1980511"/>
        <a:ext cx="2891084" cy="1371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3963D-28B0-4AFF-8F86-F37287306882}">
      <dsp:nvSpPr>
        <dsp:cNvPr id="0" name=""/>
        <dsp:cNvSpPr/>
      </dsp:nvSpPr>
      <dsp:spPr>
        <a:xfrm>
          <a:off x="3024335" y="3876"/>
          <a:ext cx="2582721" cy="135648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Justificación</a:t>
          </a:r>
          <a:endParaRPr lang="es-ES" sz="1600" kern="1200" dirty="0"/>
        </a:p>
      </dsp:txBody>
      <dsp:txXfrm>
        <a:off x="3090553" y="70094"/>
        <a:ext cx="2450285" cy="1224046"/>
      </dsp:txXfrm>
    </dsp:sp>
    <dsp:sp modelId="{E9E25E75-AE77-4FA8-BEC7-4A7D9723A6F3}">
      <dsp:nvSpPr>
        <dsp:cNvPr id="0" name=""/>
        <dsp:cNvSpPr/>
      </dsp:nvSpPr>
      <dsp:spPr>
        <a:xfrm>
          <a:off x="1605595" y="682118"/>
          <a:ext cx="5420200" cy="5420200"/>
        </a:xfrm>
        <a:custGeom>
          <a:avLst/>
          <a:gdLst/>
          <a:ahLst/>
          <a:cxnLst/>
          <a:rect l="0" t="0" r="0" b="0"/>
          <a:pathLst>
            <a:path>
              <a:moveTo>
                <a:pt x="4211822" y="454113"/>
              </a:moveTo>
              <a:arcTo wR="2710100" hR="2710100" stAng="18219009" swAng="94841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C04A0C-E662-4BE1-9745-D651AA2BC4AE}">
      <dsp:nvSpPr>
        <dsp:cNvPr id="0" name=""/>
        <dsp:cNvSpPr/>
      </dsp:nvSpPr>
      <dsp:spPr>
        <a:xfrm>
          <a:off x="5387594" y="1824244"/>
          <a:ext cx="3011119" cy="14610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Conocer el alcance del tema de investigación  para </a:t>
          </a:r>
        </a:p>
        <a:p>
          <a:pPr lvl="0" algn="just" defTabSz="800100">
            <a:lnSpc>
              <a:spcPct val="90000"/>
            </a:lnSpc>
            <a:spcBef>
              <a:spcPct val="0"/>
            </a:spcBef>
            <a:spcAft>
              <a:spcPct val="35000"/>
            </a:spcAft>
          </a:pPr>
          <a:r>
            <a:rPr lang="es-EC" sz="1800" kern="1200" dirty="0" smtClean="0"/>
            <a:t>obtener los beneficios esperados a futuro para la       población. </a:t>
          </a:r>
          <a:endParaRPr lang="es-ES" sz="1800" kern="1200" dirty="0"/>
        </a:p>
      </dsp:txBody>
      <dsp:txXfrm>
        <a:off x="5458915" y="1895565"/>
        <a:ext cx="2868477" cy="1318370"/>
      </dsp:txXfrm>
    </dsp:sp>
    <dsp:sp modelId="{6B151E40-0454-4343-B50E-0C0ADE779172}">
      <dsp:nvSpPr>
        <dsp:cNvPr id="0" name=""/>
        <dsp:cNvSpPr/>
      </dsp:nvSpPr>
      <dsp:spPr>
        <a:xfrm>
          <a:off x="1605595" y="682118"/>
          <a:ext cx="5420200" cy="5420200"/>
        </a:xfrm>
        <a:custGeom>
          <a:avLst/>
          <a:gdLst/>
          <a:ahLst/>
          <a:cxnLst/>
          <a:rect l="0" t="0" r="0" b="0"/>
          <a:pathLst>
            <a:path>
              <a:moveTo>
                <a:pt x="5410893" y="2934514"/>
              </a:moveTo>
              <a:arcTo wR="2710100" hR="2710100" stAng="21884994" swAng="129640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9AF09A-1D1F-4D60-B888-3482AA504CF7}">
      <dsp:nvSpPr>
        <dsp:cNvPr id="0" name=""/>
        <dsp:cNvSpPr/>
      </dsp:nvSpPr>
      <dsp:spPr>
        <a:xfrm>
          <a:off x="4534515" y="4882830"/>
          <a:ext cx="2748274" cy="140381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Tener una visión global de la situación actual de la parroquia Sangolqui</a:t>
          </a:r>
        </a:p>
      </dsp:txBody>
      <dsp:txXfrm>
        <a:off x="4603043" y="4951358"/>
        <a:ext cx="2611218" cy="1266754"/>
      </dsp:txXfrm>
    </dsp:sp>
    <dsp:sp modelId="{16B8C09D-8D58-438A-B875-A76A908BB0EB}">
      <dsp:nvSpPr>
        <dsp:cNvPr id="0" name=""/>
        <dsp:cNvSpPr/>
      </dsp:nvSpPr>
      <dsp:spPr>
        <a:xfrm>
          <a:off x="1605595" y="682118"/>
          <a:ext cx="5420200" cy="5420200"/>
        </a:xfrm>
        <a:custGeom>
          <a:avLst/>
          <a:gdLst/>
          <a:ahLst/>
          <a:cxnLst/>
          <a:rect l="0" t="0" r="0" b="0"/>
          <a:pathLst>
            <a:path>
              <a:moveTo>
                <a:pt x="2886004" y="5414485"/>
              </a:moveTo>
              <a:arcTo wR="2710100" hR="2710100" stAng="5176709" swAng="16382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ECF8BC-96E7-487C-9CB6-5AC584645733}">
      <dsp:nvSpPr>
        <dsp:cNvPr id="0" name=""/>
        <dsp:cNvSpPr/>
      </dsp:nvSpPr>
      <dsp:spPr>
        <a:xfrm>
          <a:off x="1125929" y="4837022"/>
          <a:ext cx="3193618" cy="14954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Identificar que la  oferta  cumpla con las exigencias de la demanda; para ofrecer satisfacción  al visitante.</a:t>
          </a:r>
          <a:endParaRPr lang="es-ES" sz="1800" kern="1200" dirty="0"/>
        </a:p>
      </dsp:txBody>
      <dsp:txXfrm>
        <a:off x="1198930" y="4910023"/>
        <a:ext cx="3047616" cy="1349424"/>
      </dsp:txXfrm>
    </dsp:sp>
    <dsp:sp modelId="{06577409-78E2-4D69-B53B-74DD3EDB57CF}">
      <dsp:nvSpPr>
        <dsp:cNvPr id="0" name=""/>
        <dsp:cNvSpPr/>
      </dsp:nvSpPr>
      <dsp:spPr>
        <a:xfrm>
          <a:off x="1605595" y="682118"/>
          <a:ext cx="5420200" cy="5420200"/>
        </a:xfrm>
        <a:custGeom>
          <a:avLst/>
          <a:gdLst/>
          <a:ahLst/>
          <a:cxnLst/>
          <a:rect l="0" t="0" r="0" b="0"/>
          <a:pathLst>
            <a:path>
              <a:moveTo>
                <a:pt x="262464" y="3873596"/>
              </a:moveTo>
              <a:arcTo wR="2710100" hR="2710100" stAng="9274541" swAng="125364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AD69A3-FE56-47F9-9AD3-9667CDB77541}">
      <dsp:nvSpPr>
        <dsp:cNvPr id="0" name=""/>
        <dsp:cNvSpPr/>
      </dsp:nvSpPr>
      <dsp:spPr>
        <a:xfrm>
          <a:off x="98229" y="1824238"/>
          <a:ext cx="3280016" cy="14610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Se busca cumplir con las necesidades del turista y por consiguiente  promover el desarrollo de la parroquia.</a:t>
          </a:r>
          <a:endParaRPr lang="es-ES" sz="1800" kern="1200" dirty="0"/>
        </a:p>
      </dsp:txBody>
      <dsp:txXfrm>
        <a:off x="169550" y="1895559"/>
        <a:ext cx="3137374" cy="1318384"/>
      </dsp:txXfrm>
    </dsp:sp>
    <dsp:sp modelId="{BE8A0D74-97B0-41F2-BB41-388CD49EB45A}">
      <dsp:nvSpPr>
        <dsp:cNvPr id="0" name=""/>
        <dsp:cNvSpPr/>
      </dsp:nvSpPr>
      <dsp:spPr>
        <a:xfrm>
          <a:off x="1605595" y="682118"/>
          <a:ext cx="5420200" cy="5420200"/>
        </a:xfrm>
        <a:custGeom>
          <a:avLst/>
          <a:gdLst/>
          <a:ahLst/>
          <a:cxnLst/>
          <a:rect l="0" t="0" r="0" b="0"/>
          <a:pathLst>
            <a:path>
              <a:moveTo>
                <a:pt x="650647" y="948482"/>
              </a:moveTo>
              <a:arcTo wR="2710100" hR="2710100" stAng="13232584" swAng="948409"/>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C3CE-5F73-42FC-B1A5-7BA32DB80620}">
      <dsp:nvSpPr>
        <dsp:cNvPr id="0" name=""/>
        <dsp:cNvSpPr/>
      </dsp:nvSpPr>
      <dsp:spPr>
        <a:xfrm rot="5400000">
          <a:off x="1136223" y="1259110"/>
          <a:ext cx="1105772" cy="1258883"/>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94E70-B9AA-4EBF-B397-90EDE8BAC112}">
      <dsp:nvSpPr>
        <dsp:cNvPr id="0" name=""/>
        <dsp:cNvSpPr/>
      </dsp:nvSpPr>
      <dsp:spPr>
        <a:xfrm>
          <a:off x="395539" y="33339"/>
          <a:ext cx="2756912" cy="130296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Recopilar información </a:t>
          </a:r>
          <a:r>
            <a:rPr lang="es-ES" sz="1600" kern="1200" dirty="0" smtClean="0"/>
            <a:t>con el objeto de fundamentar  el alcance del tema de investigación. </a:t>
          </a:r>
          <a:endParaRPr lang="es-ES" sz="1600" kern="1200" dirty="0"/>
        </a:p>
      </dsp:txBody>
      <dsp:txXfrm>
        <a:off x="459156" y="96956"/>
        <a:ext cx="2629678" cy="1175735"/>
      </dsp:txXfrm>
    </dsp:sp>
    <dsp:sp modelId="{F2A47D76-CAE0-4F25-927D-F9119BEAF7CD}">
      <dsp:nvSpPr>
        <dsp:cNvPr id="0" name=""/>
        <dsp:cNvSpPr/>
      </dsp:nvSpPr>
      <dsp:spPr>
        <a:xfrm>
          <a:off x="2704731" y="157607"/>
          <a:ext cx="1353856" cy="1053117"/>
        </a:xfrm>
        <a:prstGeom prst="rect">
          <a:avLst/>
        </a:prstGeom>
        <a:noFill/>
        <a:ln>
          <a:noFill/>
        </a:ln>
        <a:effectLst/>
      </dsp:spPr>
      <dsp:style>
        <a:lnRef idx="0">
          <a:scrgbClr r="0" g="0" b="0"/>
        </a:lnRef>
        <a:fillRef idx="0">
          <a:scrgbClr r="0" g="0" b="0"/>
        </a:fillRef>
        <a:effectRef idx="0">
          <a:scrgbClr r="0" g="0" b="0"/>
        </a:effectRef>
        <a:fontRef idx="minor"/>
      </dsp:style>
    </dsp:sp>
    <dsp:sp modelId="{5C0A9EC7-5078-4AFB-88A2-A691A978EE5A}">
      <dsp:nvSpPr>
        <dsp:cNvPr id="0" name=""/>
        <dsp:cNvSpPr/>
      </dsp:nvSpPr>
      <dsp:spPr>
        <a:xfrm rot="5400000">
          <a:off x="2791295" y="2722774"/>
          <a:ext cx="1105772" cy="1258883"/>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B03E3-7228-4E79-B180-F04AFDD9407F}">
      <dsp:nvSpPr>
        <dsp:cNvPr id="0" name=""/>
        <dsp:cNvSpPr/>
      </dsp:nvSpPr>
      <dsp:spPr>
        <a:xfrm>
          <a:off x="2153802" y="1497003"/>
          <a:ext cx="2550531" cy="130296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Diagnosticar  la situación actual  de la parroquia con el fin de conocer la realidad de la  zona. </a:t>
          </a:r>
          <a:endParaRPr lang="es-ES" sz="1600" kern="1200" dirty="0"/>
        </a:p>
      </dsp:txBody>
      <dsp:txXfrm>
        <a:off x="2217419" y="1560620"/>
        <a:ext cx="2423297" cy="1175735"/>
      </dsp:txXfrm>
    </dsp:sp>
    <dsp:sp modelId="{FF1CF456-33D7-46EF-B18A-43E410440478}">
      <dsp:nvSpPr>
        <dsp:cNvPr id="0" name=""/>
        <dsp:cNvSpPr/>
      </dsp:nvSpPr>
      <dsp:spPr>
        <a:xfrm>
          <a:off x="4359803" y="1621271"/>
          <a:ext cx="1353856" cy="1053117"/>
        </a:xfrm>
        <a:prstGeom prst="rect">
          <a:avLst/>
        </a:prstGeom>
        <a:noFill/>
        <a:ln>
          <a:noFill/>
        </a:ln>
        <a:effectLst/>
      </dsp:spPr>
      <dsp:style>
        <a:lnRef idx="0">
          <a:scrgbClr r="0" g="0" b="0"/>
        </a:lnRef>
        <a:fillRef idx="0">
          <a:scrgbClr r="0" g="0" b="0"/>
        </a:fillRef>
        <a:effectRef idx="0">
          <a:scrgbClr r="0" g="0" b="0"/>
        </a:effectRef>
        <a:fontRef idx="minor"/>
      </dsp:style>
    </dsp:sp>
    <dsp:sp modelId="{389E96D7-2515-4CCC-AA62-BC75735BA037}">
      <dsp:nvSpPr>
        <dsp:cNvPr id="0" name=""/>
        <dsp:cNvSpPr/>
      </dsp:nvSpPr>
      <dsp:spPr>
        <a:xfrm rot="5400000">
          <a:off x="4573096" y="4186438"/>
          <a:ext cx="1105772" cy="1258883"/>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20DD7-65DB-4A27-B6EF-A7981A7BF5A9}">
      <dsp:nvSpPr>
        <dsp:cNvPr id="0" name=""/>
        <dsp:cNvSpPr/>
      </dsp:nvSpPr>
      <dsp:spPr>
        <a:xfrm>
          <a:off x="3912065" y="2960667"/>
          <a:ext cx="2597607" cy="130296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Analizar la oferta y demanda con el propósito  de determinar el movimiento turístico para establecer las estrategias correspondientes</a:t>
          </a:r>
          <a:endParaRPr lang="es-ES" sz="1600" kern="1200" dirty="0"/>
        </a:p>
      </dsp:txBody>
      <dsp:txXfrm>
        <a:off x="3975682" y="3024284"/>
        <a:ext cx="2470373" cy="1175735"/>
      </dsp:txXfrm>
    </dsp:sp>
    <dsp:sp modelId="{B4455470-8B57-487D-B202-F5D7A39AB137}">
      <dsp:nvSpPr>
        <dsp:cNvPr id="0" name=""/>
        <dsp:cNvSpPr/>
      </dsp:nvSpPr>
      <dsp:spPr>
        <a:xfrm>
          <a:off x="6141604" y="3084935"/>
          <a:ext cx="1353856" cy="1053117"/>
        </a:xfrm>
        <a:prstGeom prst="rect">
          <a:avLst/>
        </a:prstGeom>
        <a:noFill/>
        <a:ln>
          <a:noFill/>
        </a:ln>
        <a:effectLst/>
      </dsp:spPr>
      <dsp:style>
        <a:lnRef idx="0">
          <a:scrgbClr r="0" g="0" b="0"/>
        </a:lnRef>
        <a:fillRef idx="0">
          <a:scrgbClr r="0" g="0" b="0"/>
        </a:fillRef>
        <a:effectRef idx="0">
          <a:scrgbClr r="0" g="0" b="0"/>
        </a:effectRef>
        <a:fontRef idx="minor"/>
      </dsp:style>
    </dsp:sp>
    <dsp:sp modelId="{72A1EC6F-4617-44B6-9690-F00848C439AA}">
      <dsp:nvSpPr>
        <dsp:cNvPr id="0" name=""/>
        <dsp:cNvSpPr/>
      </dsp:nvSpPr>
      <dsp:spPr>
        <a:xfrm>
          <a:off x="5670328" y="4424331"/>
          <a:ext cx="2754604" cy="130296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Diseñar un plan de desarrollo con la finalidad  de mejorar las condiciones  del  turismo  de la parroquia.</a:t>
          </a:r>
          <a:endParaRPr lang="es-ES" sz="1600" kern="1200" dirty="0"/>
        </a:p>
      </dsp:txBody>
      <dsp:txXfrm>
        <a:off x="5733945" y="4487948"/>
        <a:ext cx="2627370" cy="1175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D821-A539-4370-ACDE-6F9DE899B3E5}">
      <dsp:nvSpPr>
        <dsp:cNvPr id="0" name=""/>
        <dsp:cNvSpPr/>
      </dsp:nvSpPr>
      <dsp:spPr>
        <a:xfrm rot="5400000">
          <a:off x="-563730" y="2005207"/>
          <a:ext cx="2485086" cy="30006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90B7F1-CCF4-40A4-9C53-098F8EFF54A2}">
      <dsp:nvSpPr>
        <dsp:cNvPr id="0" name=""/>
        <dsp:cNvSpPr/>
      </dsp:nvSpPr>
      <dsp:spPr>
        <a:xfrm>
          <a:off x="4290" y="413828"/>
          <a:ext cx="3334026" cy="200041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Plan de desarrollo turístico </a:t>
          </a:r>
        </a:p>
      </dsp:txBody>
      <dsp:txXfrm>
        <a:off x="62880" y="472418"/>
        <a:ext cx="3216846" cy="1883235"/>
      </dsp:txXfrm>
    </dsp:sp>
    <dsp:sp modelId="{EE52F342-8B31-4A33-ADBC-2CE33F0C4D2F}">
      <dsp:nvSpPr>
        <dsp:cNvPr id="0" name=""/>
        <dsp:cNvSpPr/>
      </dsp:nvSpPr>
      <dsp:spPr>
        <a:xfrm>
          <a:off x="686529" y="3255467"/>
          <a:ext cx="4418821" cy="30006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02360E-F96D-4046-A895-C17321AB72E4}">
      <dsp:nvSpPr>
        <dsp:cNvPr id="0" name=""/>
        <dsp:cNvSpPr/>
      </dsp:nvSpPr>
      <dsp:spPr>
        <a:xfrm>
          <a:off x="4290" y="2914347"/>
          <a:ext cx="3334026" cy="200041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Es una herramienta de gestión </a:t>
          </a:r>
          <a:endParaRPr lang="es-ES" sz="2600" kern="1200" dirty="0"/>
        </a:p>
      </dsp:txBody>
      <dsp:txXfrm>
        <a:off x="62880" y="2972937"/>
        <a:ext cx="3216846" cy="1883235"/>
      </dsp:txXfrm>
    </dsp:sp>
    <dsp:sp modelId="{A7F634ED-F55E-4741-8D69-FD23B6D215E4}">
      <dsp:nvSpPr>
        <dsp:cNvPr id="0" name=""/>
        <dsp:cNvSpPr/>
      </dsp:nvSpPr>
      <dsp:spPr>
        <a:xfrm rot="16200000">
          <a:off x="3870525" y="2005207"/>
          <a:ext cx="2485086" cy="30006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F6BC8-ABAF-4EFB-B02D-A107EA6B3F63}">
      <dsp:nvSpPr>
        <dsp:cNvPr id="0" name=""/>
        <dsp:cNvSpPr/>
      </dsp:nvSpPr>
      <dsp:spPr>
        <a:xfrm>
          <a:off x="4438546" y="2914347"/>
          <a:ext cx="3334026" cy="200041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Permite alcanzar un conocimiento profundo de las tendencias del mercado </a:t>
          </a:r>
          <a:endParaRPr lang="es-ES" sz="2600" kern="1200" dirty="0"/>
        </a:p>
      </dsp:txBody>
      <dsp:txXfrm>
        <a:off x="4497136" y="2972937"/>
        <a:ext cx="3216846" cy="1883235"/>
      </dsp:txXfrm>
    </dsp:sp>
    <dsp:sp modelId="{F5D3775E-0EBA-4A46-87BA-D8D24131D263}">
      <dsp:nvSpPr>
        <dsp:cNvPr id="0" name=""/>
        <dsp:cNvSpPr/>
      </dsp:nvSpPr>
      <dsp:spPr>
        <a:xfrm>
          <a:off x="4438546" y="413828"/>
          <a:ext cx="3334026" cy="200041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Asiente aplicar líneas de desarrollo en el área aplicativa</a:t>
          </a:r>
          <a:endParaRPr lang="es-ES" sz="2600" b="1" kern="1200" dirty="0"/>
        </a:p>
      </dsp:txBody>
      <dsp:txXfrm>
        <a:off x="4497136" y="472418"/>
        <a:ext cx="3216846" cy="18832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D821-A539-4370-ACDE-6F9DE899B3E5}">
      <dsp:nvSpPr>
        <dsp:cNvPr id="0" name=""/>
        <dsp:cNvSpPr/>
      </dsp:nvSpPr>
      <dsp:spPr>
        <a:xfrm rot="5400000">
          <a:off x="-569092" y="1819013"/>
          <a:ext cx="2508239" cy="30284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90B7F1-CCF4-40A4-9C53-098F8EFF54A2}">
      <dsp:nvSpPr>
        <dsp:cNvPr id="0" name=""/>
        <dsp:cNvSpPr/>
      </dsp:nvSpPr>
      <dsp:spPr>
        <a:xfrm>
          <a:off x="4330" y="212970"/>
          <a:ext cx="3364897" cy="201893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t>Inventario de Atractivos Turísticos</a:t>
          </a:r>
        </a:p>
      </dsp:txBody>
      <dsp:txXfrm>
        <a:off x="63463" y="272103"/>
        <a:ext cx="3246631" cy="1900672"/>
      </dsp:txXfrm>
    </dsp:sp>
    <dsp:sp modelId="{EE52F342-8B31-4A33-ADBC-2CE33F0C4D2F}">
      <dsp:nvSpPr>
        <dsp:cNvPr id="0" name=""/>
        <dsp:cNvSpPr/>
      </dsp:nvSpPr>
      <dsp:spPr>
        <a:xfrm>
          <a:off x="692743" y="3080849"/>
          <a:ext cx="4459879" cy="30284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02360E-F96D-4046-A895-C17321AB72E4}">
      <dsp:nvSpPr>
        <dsp:cNvPr id="0" name=""/>
        <dsp:cNvSpPr/>
      </dsp:nvSpPr>
      <dsp:spPr>
        <a:xfrm>
          <a:off x="4330" y="2736643"/>
          <a:ext cx="3364897" cy="201893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Es una relación detallada, ordenada y valorada de atractivos turísticos </a:t>
          </a:r>
          <a:endParaRPr lang="es-ES" sz="2800" kern="1200" dirty="0"/>
        </a:p>
      </dsp:txBody>
      <dsp:txXfrm>
        <a:off x="63463" y="2795776"/>
        <a:ext cx="3246631" cy="1900672"/>
      </dsp:txXfrm>
    </dsp:sp>
    <dsp:sp modelId="{62BF6BC8-ABAF-4EFB-B02D-A107EA6B3F63}">
      <dsp:nvSpPr>
        <dsp:cNvPr id="0" name=""/>
        <dsp:cNvSpPr/>
      </dsp:nvSpPr>
      <dsp:spPr>
        <a:xfrm>
          <a:off x="4479644" y="2736643"/>
          <a:ext cx="3364897" cy="201893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Los</a:t>
          </a:r>
          <a:r>
            <a:rPr lang="es-ES" sz="2800" kern="1200" baseline="0" dirty="0" smtClean="0"/>
            <a:t> atractivos son jerarquizados </a:t>
          </a:r>
          <a:r>
            <a:rPr lang="es-ES" sz="2800" kern="1200" dirty="0" smtClean="0"/>
            <a:t>por sus características peculiares. </a:t>
          </a:r>
          <a:endParaRPr lang="es-ES" sz="2800" kern="1200" dirty="0"/>
        </a:p>
      </dsp:txBody>
      <dsp:txXfrm>
        <a:off x="4538777" y="2795776"/>
        <a:ext cx="3246631" cy="1900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3905C-2397-4D87-B680-DAA1097C3546}">
      <dsp:nvSpPr>
        <dsp:cNvPr id="0" name=""/>
        <dsp:cNvSpPr/>
      </dsp:nvSpPr>
      <dsp:spPr>
        <a:xfrm>
          <a:off x="0" y="0"/>
          <a:ext cx="7992888" cy="176318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t>FODA</a:t>
          </a:r>
          <a:endParaRPr lang="es-ES" sz="6500" kern="1200" dirty="0"/>
        </a:p>
      </dsp:txBody>
      <dsp:txXfrm>
        <a:off x="0" y="0"/>
        <a:ext cx="7992888" cy="1763181"/>
      </dsp:txXfrm>
    </dsp:sp>
    <dsp:sp modelId="{AB12E1BC-27A1-4101-B62E-37BA13910422}">
      <dsp:nvSpPr>
        <dsp:cNvPr id="0" name=""/>
        <dsp:cNvSpPr/>
      </dsp:nvSpPr>
      <dsp:spPr>
        <a:xfrm>
          <a:off x="0" y="1763181"/>
          <a:ext cx="1998221" cy="370268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150000"/>
            </a:lnSpc>
            <a:spcBef>
              <a:spcPct val="0"/>
            </a:spcBef>
            <a:spcAft>
              <a:spcPct val="35000"/>
            </a:spcAft>
          </a:pPr>
          <a:r>
            <a:rPr lang="es-ES" sz="2600" b="1" kern="1200" dirty="0" smtClean="0"/>
            <a:t>Fortalezas</a:t>
          </a:r>
        </a:p>
        <a:p>
          <a:pPr lvl="0" algn="ctr" defTabSz="1155700">
            <a:lnSpc>
              <a:spcPct val="150000"/>
            </a:lnSpc>
            <a:spcBef>
              <a:spcPct val="0"/>
            </a:spcBef>
            <a:spcAft>
              <a:spcPct val="35000"/>
            </a:spcAft>
          </a:pPr>
          <a:r>
            <a:rPr lang="es-EC" sz="2600" kern="1200" dirty="0" smtClean="0"/>
            <a:t>Ubicación geográfica estratégica. </a:t>
          </a:r>
          <a:endParaRPr lang="es-ES" sz="2600" kern="1200" dirty="0"/>
        </a:p>
      </dsp:txBody>
      <dsp:txXfrm>
        <a:off x="0" y="1763181"/>
        <a:ext cx="1998221" cy="3702681"/>
      </dsp:txXfrm>
    </dsp:sp>
    <dsp:sp modelId="{7C656CAD-8874-4079-ADA7-EFC1ECD8F359}">
      <dsp:nvSpPr>
        <dsp:cNvPr id="0" name=""/>
        <dsp:cNvSpPr/>
      </dsp:nvSpPr>
      <dsp:spPr>
        <a:xfrm>
          <a:off x="1998222" y="1763181"/>
          <a:ext cx="1998221" cy="370268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s-ES" sz="2000" b="1" kern="1200" dirty="0" smtClean="0"/>
            <a:t>Oportunidades</a:t>
          </a:r>
        </a:p>
        <a:p>
          <a:pPr lvl="0" algn="ctr" defTabSz="889000">
            <a:lnSpc>
              <a:spcPct val="150000"/>
            </a:lnSpc>
            <a:spcBef>
              <a:spcPct val="0"/>
            </a:spcBef>
            <a:spcAft>
              <a:spcPct val="35000"/>
            </a:spcAft>
          </a:pPr>
          <a:r>
            <a:rPr lang="es-EC" sz="2600" kern="1200" dirty="0" smtClean="0"/>
            <a:t>Incremento del turismo extranjero. </a:t>
          </a:r>
          <a:endParaRPr lang="es-ES" sz="2600" b="1" kern="1200" dirty="0" smtClean="0"/>
        </a:p>
      </dsp:txBody>
      <dsp:txXfrm>
        <a:off x="1998222" y="1763181"/>
        <a:ext cx="1998221" cy="3702681"/>
      </dsp:txXfrm>
    </dsp:sp>
    <dsp:sp modelId="{0F03015F-11F2-4184-9EEB-64FF19E2C461}">
      <dsp:nvSpPr>
        <dsp:cNvPr id="0" name=""/>
        <dsp:cNvSpPr/>
      </dsp:nvSpPr>
      <dsp:spPr>
        <a:xfrm>
          <a:off x="3996444" y="1763181"/>
          <a:ext cx="1998221" cy="370268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150000"/>
            </a:lnSpc>
            <a:spcBef>
              <a:spcPct val="0"/>
            </a:spcBef>
            <a:spcAft>
              <a:spcPct val="35000"/>
            </a:spcAft>
          </a:pPr>
          <a:r>
            <a:rPr lang="es-ES" sz="2600" b="1" kern="1200" dirty="0" smtClean="0"/>
            <a:t>Debilidades</a:t>
          </a:r>
        </a:p>
        <a:p>
          <a:pPr lvl="0" algn="ctr" defTabSz="1155700">
            <a:lnSpc>
              <a:spcPct val="150000"/>
            </a:lnSpc>
            <a:spcBef>
              <a:spcPct val="0"/>
            </a:spcBef>
            <a:spcAft>
              <a:spcPct val="35000"/>
            </a:spcAft>
          </a:pPr>
          <a:r>
            <a:rPr lang="es-EC" sz="2600" kern="1200" dirty="0" smtClean="0"/>
            <a:t>Limitado estudio de estadísticas turísticas </a:t>
          </a:r>
          <a:endParaRPr lang="es-ES" sz="2600" kern="1200" dirty="0"/>
        </a:p>
      </dsp:txBody>
      <dsp:txXfrm>
        <a:off x="3996444" y="1763181"/>
        <a:ext cx="1998221" cy="3702681"/>
      </dsp:txXfrm>
    </dsp:sp>
    <dsp:sp modelId="{55CC0411-E618-4AF1-B385-E2EFBAF9ACF5}">
      <dsp:nvSpPr>
        <dsp:cNvPr id="0" name=""/>
        <dsp:cNvSpPr/>
      </dsp:nvSpPr>
      <dsp:spPr>
        <a:xfrm>
          <a:off x="5994665" y="1763181"/>
          <a:ext cx="1998221" cy="370268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ct val="35000"/>
            </a:spcAft>
          </a:pPr>
          <a:r>
            <a:rPr lang="es-ES" sz="2400" b="1" kern="1200" dirty="0" smtClean="0"/>
            <a:t>Amenazas</a:t>
          </a:r>
        </a:p>
        <a:p>
          <a:pPr lvl="0" algn="ctr" defTabSz="1066800">
            <a:lnSpc>
              <a:spcPct val="150000"/>
            </a:lnSpc>
            <a:spcBef>
              <a:spcPct val="0"/>
            </a:spcBef>
            <a:spcAft>
              <a:spcPct val="35000"/>
            </a:spcAft>
          </a:pPr>
          <a:r>
            <a:rPr lang="es-EC" sz="2400" kern="1200" dirty="0" smtClean="0"/>
            <a:t>Competencia con destinos turísticos cercanos y conocidos. </a:t>
          </a:r>
          <a:endParaRPr lang="es-ES" sz="2400" b="1" kern="1200" dirty="0" smtClean="0"/>
        </a:p>
        <a:p>
          <a:pPr lvl="0" algn="ctr" defTabSz="1066800">
            <a:lnSpc>
              <a:spcPct val="90000"/>
            </a:lnSpc>
            <a:spcBef>
              <a:spcPct val="0"/>
            </a:spcBef>
            <a:spcAft>
              <a:spcPct val="35000"/>
            </a:spcAft>
          </a:pPr>
          <a:endParaRPr lang="es-ES" sz="2300" kern="1200" dirty="0"/>
        </a:p>
      </dsp:txBody>
      <dsp:txXfrm>
        <a:off x="5994665" y="1763181"/>
        <a:ext cx="1998221" cy="3702681"/>
      </dsp:txXfrm>
    </dsp:sp>
    <dsp:sp modelId="{7F456370-36F5-4E59-BEBD-E0DD847586C7}">
      <dsp:nvSpPr>
        <dsp:cNvPr id="0" name=""/>
        <dsp:cNvSpPr/>
      </dsp:nvSpPr>
      <dsp:spPr>
        <a:xfrm>
          <a:off x="0" y="5465862"/>
          <a:ext cx="7992888" cy="411409"/>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946C93-1F48-4C94-9004-D240ADAEB40D}" type="datetimeFigureOut">
              <a:rPr lang="es-ES" smtClean="0"/>
              <a:t>31/05/2015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5946C93-1F48-4C94-9004-D240ADAEB40D}" type="datetimeFigureOut">
              <a:rPr lang="es-ES" smtClean="0"/>
              <a:t>31/05/2015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5946C93-1F48-4C94-9004-D240ADAEB40D}" type="datetimeFigureOut">
              <a:rPr lang="es-ES" smtClean="0"/>
              <a:t>31/05/2015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946C93-1F48-4C94-9004-D240ADAEB40D}" type="datetimeFigureOut">
              <a:rPr lang="es-ES" smtClean="0"/>
              <a:t>31/05/2015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45946C93-1F48-4C94-9004-D240ADAEB40D}" type="datetimeFigureOut">
              <a:rPr lang="es-ES" smtClean="0"/>
              <a:t>31/05/2015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946C93-1F48-4C94-9004-D240ADAEB40D}" type="datetimeFigureOut">
              <a:rPr lang="es-ES" smtClean="0"/>
              <a:t>31/05/2015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94B239-3EC7-4118-9629-F5DC617ACE35}"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946C93-1F48-4C94-9004-D240ADAEB40D}" type="datetimeFigureOut">
              <a:rPr lang="es-ES" smtClean="0"/>
              <a:t>31/05/2015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5946C93-1F48-4C94-9004-D240ADAEB40D}" type="datetimeFigureOut">
              <a:rPr lang="es-ES" smtClean="0"/>
              <a:t>31/05/2015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46C93-1F48-4C94-9004-D240ADAEB40D}" type="datetimeFigureOut">
              <a:rPr lang="es-ES" smtClean="0"/>
              <a:t>31/05/2015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45946C93-1F48-4C94-9004-D240ADAEB40D}" type="datetimeFigureOut">
              <a:rPr lang="es-ES" smtClean="0"/>
              <a:t>31/05/2015</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394B239-3EC7-4118-9629-F5DC617ACE3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946C93-1F48-4C94-9004-D240ADAEB40D}" type="datetimeFigureOut">
              <a:rPr lang="es-ES" smtClean="0"/>
              <a:t>31/05/2015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94B239-3EC7-4118-9629-F5DC617ACE35}"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5946C93-1F48-4C94-9004-D240ADAEB40D}" type="datetimeFigureOut">
              <a:rPr lang="es-ES" smtClean="0"/>
              <a:t>31/05/2015</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394B239-3EC7-4118-9629-F5DC617ACE3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Inventario%20de%20los%20Atractivos%20Tur&#237;sticos%20de%20la%20parroquia%20Sangolqu&#237;.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PAQUETES%20TURISTICOS.docx"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turismoensangolqui-com.webnode.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TALLERES%20DE%20CAPACITACI&#211;N.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Presupuestos%20Individuales.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hyperlink" Target="Tabulaci&#243;n%20de%20la%20encuesta%20realizada%20a%20los%20prestadores%20de%20servicios%20%20de%20la%20parroquia%20Sangolqu&#237;.docx" TargetMode="External"/><Relationship Id="rId2" Type="http://schemas.openxmlformats.org/officeDocument/2006/relationships/hyperlink" Target="Tabulaci&#243;n%20de%20la%20encuesta%20realizada%20a%20los%20turistas.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44824"/>
            <a:ext cx="7772400" cy="3816424"/>
          </a:xfrm>
        </p:spPr>
        <p:txBody>
          <a:bodyPr>
            <a:normAutofit fontScale="90000"/>
          </a:bodyPr>
          <a:lstStyle/>
          <a:p>
            <a:r>
              <a:rPr lang="es-EC" sz="3200" b="1" dirty="0" smtClean="0"/>
              <a:t/>
            </a:r>
            <a:br>
              <a:rPr lang="es-EC" sz="3200" b="1" dirty="0" smtClean="0"/>
            </a:br>
            <a:r>
              <a:rPr lang="es-EC" sz="3200" b="1" dirty="0" smtClean="0"/>
              <a:t>TEMA</a:t>
            </a:r>
            <a:r>
              <a:rPr lang="es-EC" sz="3200" b="1" dirty="0"/>
              <a:t>: PLAN DE DESARROLLO TURÍSTICO EN LA PARROQUIA </a:t>
            </a:r>
            <a:r>
              <a:rPr lang="es-EC" sz="3200" b="1" dirty="0" err="1" smtClean="0"/>
              <a:t>SANGOLQUí</a:t>
            </a:r>
            <a:r>
              <a:rPr lang="es-EC" sz="3200" b="1" dirty="0" smtClean="0"/>
              <a:t> </a:t>
            </a:r>
            <a:r>
              <a:rPr lang="es-EC" sz="3200" b="1" dirty="0"/>
              <a:t>CANTÓN RUMIÑAHUI, PROVINCIA DE PICHINCHA</a:t>
            </a:r>
            <a:r>
              <a:rPr lang="es-EC" sz="3200" b="1" dirty="0" smtClean="0"/>
              <a:t>.</a:t>
            </a:r>
            <a:br>
              <a:rPr lang="es-EC" sz="3200" b="1" dirty="0" smtClean="0"/>
            </a:br>
            <a:r>
              <a:rPr lang="es-EC" b="1" dirty="0"/>
              <a:t/>
            </a:r>
            <a:br>
              <a:rPr lang="es-EC" b="1" dirty="0"/>
            </a:br>
            <a:r>
              <a:rPr lang="es-EC" b="1" dirty="0" smtClean="0"/>
              <a:t/>
            </a:r>
            <a:br>
              <a:rPr lang="es-EC" b="1" dirty="0" smtClean="0"/>
            </a:br>
            <a:r>
              <a:rPr lang="es-EC" b="1" dirty="0" smtClean="0"/>
              <a:t>Autora : Estefanía  </a:t>
            </a:r>
            <a:r>
              <a:rPr lang="es-EC" b="1" dirty="0" err="1" smtClean="0"/>
              <a:t>altamirano</a:t>
            </a:r>
            <a:r>
              <a:rPr lang="es-ES" sz="3200" dirty="0"/>
              <a:t/>
            </a:r>
            <a:br>
              <a:rPr lang="es-ES" sz="3200" dirty="0"/>
            </a:br>
            <a:endParaRPr lang="es-ES" sz="3200" dirty="0"/>
          </a:p>
        </p:txBody>
      </p:sp>
      <p:pic>
        <p:nvPicPr>
          <p:cNvPr id="4" name="3 Imagen" descr="http://blogs.espe.edu.ec/wp-content/uploads/2013/09/Logo-RP-UFA-ESPE.jpg"/>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05" b="18129"/>
          <a:stretch/>
        </p:blipFill>
        <p:spPr bwMode="auto">
          <a:xfrm>
            <a:off x="2355850" y="476672"/>
            <a:ext cx="4432300" cy="1244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6412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6984776" cy="747464"/>
          </a:xfrm>
        </p:spPr>
        <p:txBody>
          <a:bodyPr>
            <a:normAutofit/>
          </a:bodyPr>
          <a:lstStyle/>
          <a:p>
            <a:r>
              <a:rPr lang="es-ES" dirty="0" smtClean="0"/>
              <a:t>ACTUALIZACIÓN DE INVENTARIO TURÍSTICO</a:t>
            </a:r>
          </a:p>
          <a:p>
            <a:r>
              <a:rPr lang="es-ES" sz="800" dirty="0" smtClean="0">
                <a:hlinkClick r:id="rId2" action="ppaction://hlinkfile"/>
              </a:rPr>
              <a:t>Inventario de los Atractivos Turísticos de la parroquia Sangolquí.docx</a:t>
            </a:r>
            <a:endParaRPr lang="es-ES" sz="800" dirty="0" smtClean="0"/>
          </a:p>
        </p:txBody>
      </p:sp>
      <p:sp>
        <p:nvSpPr>
          <p:cNvPr id="4" name="1 Título"/>
          <p:cNvSpPr txBox="1">
            <a:spLocks/>
          </p:cNvSpPr>
          <p:nvPr/>
        </p:nvSpPr>
        <p:spPr>
          <a:xfrm>
            <a:off x="457200" y="-27384"/>
            <a:ext cx="8229600" cy="6206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Capitulo </a:t>
            </a:r>
            <a:r>
              <a:rPr lang="es-ES" b="1" dirty="0" err="1" smtClean="0"/>
              <a:t>Iv</a:t>
            </a:r>
            <a:r>
              <a:rPr lang="es-ES" b="1" dirty="0" smtClean="0"/>
              <a:t>- </a:t>
            </a:r>
            <a:r>
              <a:rPr lang="es-ES" dirty="0"/>
              <a:t>PROPUESTA</a:t>
            </a:r>
          </a:p>
        </p:txBody>
      </p:sp>
      <p:graphicFrame>
        <p:nvGraphicFramePr>
          <p:cNvPr id="5" name="4 Tabla"/>
          <p:cNvGraphicFramePr>
            <a:graphicFrameLocks noGrp="1"/>
          </p:cNvGraphicFramePr>
          <p:nvPr>
            <p:extLst>
              <p:ext uri="{D42A27DB-BD31-4B8C-83A1-F6EECF244321}">
                <p14:modId xmlns:p14="http://schemas.microsoft.com/office/powerpoint/2010/main" val="4159380432"/>
              </p:ext>
            </p:extLst>
          </p:nvPr>
        </p:nvGraphicFramePr>
        <p:xfrm>
          <a:off x="2627784" y="1052736"/>
          <a:ext cx="4392488" cy="5358744"/>
        </p:xfrm>
        <a:graphic>
          <a:graphicData uri="http://schemas.openxmlformats.org/drawingml/2006/table">
            <a:tbl>
              <a:tblPr firstRow="1" firstCol="1" bandRow="1">
                <a:tableStyleId>{7E9639D4-E3E2-4D34-9284-5A2195B3D0D7}</a:tableStyleId>
              </a:tblPr>
              <a:tblGrid>
                <a:gridCol w="1949919"/>
                <a:gridCol w="106689"/>
                <a:gridCol w="2335880"/>
              </a:tblGrid>
              <a:tr h="139872">
                <a:tc gridSpan="2">
                  <a:txBody>
                    <a:bodyPr/>
                    <a:lstStyle/>
                    <a:p>
                      <a:pPr indent="180340">
                        <a:lnSpc>
                          <a:spcPct val="100000"/>
                        </a:lnSpc>
                        <a:spcAft>
                          <a:spcPts val="500"/>
                        </a:spcAft>
                        <a:tabLst>
                          <a:tab pos="2737485" algn="r"/>
                        </a:tabLst>
                      </a:pPr>
                      <a:r>
                        <a:rPr lang="es-EC" sz="900" dirty="0">
                          <a:effectLst/>
                        </a:rPr>
                        <a:t>Nombre del atractivo:</a:t>
                      </a:r>
                      <a:endParaRPr lang="es-ES" sz="900" dirty="0">
                        <a:effectLst/>
                        <a:latin typeface="Arial"/>
                        <a:ea typeface="Calibri"/>
                        <a:cs typeface="Times New Roman"/>
                      </a:endParaRPr>
                    </a:p>
                  </a:txBody>
                  <a:tcPr marL="31974" marR="31974" marT="0" marB="0"/>
                </a:tc>
                <a:tc hMerge="1">
                  <a:txBody>
                    <a:bodyPr/>
                    <a:lstStyle/>
                    <a:p>
                      <a:endParaRPr lang="es-ES"/>
                    </a:p>
                  </a:txBody>
                  <a:tcPr/>
                </a:tc>
                <a:tc>
                  <a:txBody>
                    <a:bodyPr/>
                    <a:lstStyle/>
                    <a:p>
                      <a:pPr indent="180340">
                        <a:lnSpc>
                          <a:spcPct val="115000"/>
                        </a:lnSpc>
                        <a:spcAft>
                          <a:spcPts val="500"/>
                        </a:spcAft>
                        <a:tabLst>
                          <a:tab pos="285750" algn="l"/>
                          <a:tab pos="1368425" algn="ctr"/>
                        </a:tabLst>
                      </a:pPr>
                      <a:r>
                        <a:rPr lang="es-EC" sz="900">
                          <a:effectLst/>
                        </a:rPr>
                        <a:t>PARQUE TURISMO</a:t>
                      </a:r>
                      <a:endParaRPr lang="es-ES" sz="900">
                        <a:effectLst/>
                        <a:latin typeface="Arial"/>
                        <a:ea typeface="Calibri"/>
                        <a:cs typeface="Times New Roman"/>
                      </a:endParaRPr>
                    </a:p>
                  </a:txBody>
                  <a:tcPr marL="31974" marR="31974" marT="0" marB="0"/>
                </a:tc>
              </a:tr>
              <a:tr h="132744">
                <a:tc gridSpan="3">
                  <a:txBody>
                    <a:bodyPr/>
                    <a:lstStyle/>
                    <a:p>
                      <a:pPr indent="180340">
                        <a:lnSpc>
                          <a:spcPct val="100000"/>
                        </a:lnSpc>
                        <a:spcAft>
                          <a:spcPts val="500"/>
                        </a:spcAft>
                      </a:pPr>
                      <a:r>
                        <a:rPr lang="es-EC" sz="900" dirty="0">
                          <a:effectLst/>
                        </a:rPr>
                        <a:t>Categoría: SITIO CULTURAL</a:t>
                      </a:r>
                      <a:endParaRPr lang="es-ES" sz="900" dirty="0">
                        <a:effectLst/>
                        <a:latin typeface="Arial"/>
                        <a:ea typeface="Calibri"/>
                        <a:cs typeface="Times New Roman"/>
                      </a:endParaRPr>
                    </a:p>
                  </a:txBody>
                  <a:tcPr marL="31974" marR="31974" marT="0" marB="0"/>
                </a:tc>
                <a:tc hMerge="1">
                  <a:txBody>
                    <a:bodyPr/>
                    <a:lstStyle/>
                    <a:p>
                      <a:endParaRPr lang="es-ES"/>
                    </a:p>
                  </a:txBody>
                  <a:tcPr/>
                </a:tc>
                <a:tc hMerge="1">
                  <a:txBody>
                    <a:bodyPr/>
                    <a:lstStyle/>
                    <a:p>
                      <a:endParaRPr lang="es-ES"/>
                    </a:p>
                  </a:txBody>
                  <a:tcPr/>
                </a:tc>
              </a:tr>
              <a:tr h="139872">
                <a:tc gridSpan="2">
                  <a:txBody>
                    <a:bodyPr/>
                    <a:lstStyle/>
                    <a:p>
                      <a:pPr indent="180340">
                        <a:lnSpc>
                          <a:spcPct val="100000"/>
                        </a:lnSpc>
                        <a:spcAft>
                          <a:spcPts val="500"/>
                        </a:spcAft>
                      </a:pPr>
                      <a:r>
                        <a:rPr lang="es-EC" sz="900">
                          <a:effectLst/>
                        </a:rPr>
                        <a:t>Tipo: Obra de Ingeniería</a:t>
                      </a:r>
                      <a:endParaRPr lang="es-ES" sz="900">
                        <a:effectLst/>
                        <a:latin typeface="Arial"/>
                        <a:ea typeface="Calibri"/>
                        <a:cs typeface="Times New Roman"/>
                      </a:endParaRPr>
                    </a:p>
                  </a:txBody>
                  <a:tcPr marL="31974" marR="31974" marT="0" marB="0"/>
                </a:tc>
                <a:tc hMerge="1">
                  <a:txBody>
                    <a:bodyPr/>
                    <a:lstStyle/>
                    <a:p>
                      <a:endParaRPr lang="es-ES"/>
                    </a:p>
                  </a:txBody>
                  <a:tcPr/>
                </a:tc>
                <a:tc>
                  <a:txBody>
                    <a:bodyPr/>
                    <a:lstStyle/>
                    <a:p>
                      <a:pPr indent="180340">
                        <a:lnSpc>
                          <a:spcPct val="115000"/>
                        </a:lnSpc>
                        <a:spcAft>
                          <a:spcPts val="500"/>
                        </a:spcAft>
                      </a:pPr>
                      <a:r>
                        <a:rPr lang="es-EC" sz="900" b="1" dirty="0">
                          <a:effectLst/>
                        </a:rPr>
                        <a:t>Subtipo: Parque</a:t>
                      </a:r>
                      <a:endParaRPr lang="es-ES" sz="900" b="1" dirty="0">
                        <a:effectLst/>
                        <a:latin typeface="Arial"/>
                        <a:ea typeface="Calibri"/>
                        <a:cs typeface="Times New Roman"/>
                      </a:endParaRPr>
                    </a:p>
                  </a:txBody>
                  <a:tcPr marL="31974" marR="31974" marT="0" marB="0"/>
                </a:tc>
              </a:tr>
              <a:tr h="1190364">
                <a:tc gridSpan="3">
                  <a:txBody>
                    <a:bodyPr/>
                    <a:lstStyle/>
                    <a:p>
                      <a:pPr indent="450215" algn="ctr">
                        <a:lnSpc>
                          <a:spcPct val="100000"/>
                        </a:lnSpc>
                        <a:spcAft>
                          <a:spcPts val="500"/>
                        </a:spcAft>
                      </a:pPr>
                      <a:endParaRPr lang="es-EC" sz="900" dirty="0">
                        <a:effectLst/>
                      </a:endParaRPr>
                    </a:p>
                  </a:txBody>
                  <a:tcPr marL="31974" marR="31974" marT="0" marB="0"/>
                </a:tc>
                <a:tc hMerge="1">
                  <a:txBody>
                    <a:bodyPr/>
                    <a:lstStyle/>
                    <a:p>
                      <a:endParaRPr lang="es-ES"/>
                    </a:p>
                  </a:txBody>
                  <a:tcPr/>
                </a:tc>
                <a:tc hMerge="1">
                  <a:txBody>
                    <a:bodyPr/>
                    <a:lstStyle/>
                    <a:p>
                      <a:endParaRPr lang="es-ES"/>
                    </a:p>
                  </a:txBody>
                  <a:tcPr/>
                </a:tc>
              </a:tr>
              <a:tr h="139872">
                <a:tc>
                  <a:txBody>
                    <a:bodyPr/>
                    <a:lstStyle/>
                    <a:p>
                      <a:pPr indent="450215" algn="ctr">
                        <a:lnSpc>
                          <a:spcPct val="100000"/>
                        </a:lnSpc>
                        <a:spcAft>
                          <a:spcPts val="0"/>
                        </a:spcAft>
                      </a:pPr>
                      <a:r>
                        <a:rPr lang="es-EC" sz="900">
                          <a:effectLst/>
                        </a:rPr>
                        <a:t>UBICACIÓN</a:t>
                      </a:r>
                      <a:endParaRPr lang="es-ES" sz="900">
                        <a:effectLst/>
                        <a:latin typeface="Arial"/>
                        <a:ea typeface="Calibri"/>
                        <a:cs typeface="Times New Roman"/>
                      </a:endParaRPr>
                    </a:p>
                  </a:txBody>
                  <a:tcPr marL="31974" marR="31974" marT="0" marB="0"/>
                </a:tc>
                <a:tc gridSpan="2">
                  <a:txBody>
                    <a:bodyPr/>
                    <a:lstStyle/>
                    <a:p>
                      <a:pPr indent="450215" algn="ctr">
                        <a:lnSpc>
                          <a:spcPct val="115000"/>
                        </a:lnSpc>
                        <a:spcAft>
                          <a:spcPts val="0"/>
                        </a:spcAft>
                      </a:pPr>
                      <a:r>
                        <a:rPr lang="es-EC" sz="900" b="1">
                          <a:effectLst/>
                        </a:rPr>
                        <a:t>ACCESO</a:t>
                      </a:r>
                      <a:endParaRPr lang="es-ES" sz="900" b="1">
                        <a:effectLst/>
                        <a:latin typeface="Arial"/>
                        <a:ea typeface="Calibri"/>
                        <a:cs typeface="Times New Roman"/>
                      </a:endParaRPr>
                    </a:p>
                  </a:txBody>
                  <a:tcPr marL="31974" marR="31974" marT="0" marB="0"/>
                </a:tc>
                <a:tc hMerge="1">
                  <a:txBody>
                    <a:bodyPr/>
                    <a:lstStyle/>
                    <a:p>
                      <a:endParaRPr lang="es-ES"/>
                    </a:p>
                  </a:txBody>
                  <a:tcPr/>
                </a:tc>
              </a:tr>
              <a:tr h="241558">
                <a:tc>
                  <a:txBody>
                    <a:bodyPr/>
                    <a:lstStyle/>
                    <a:p>
                      <a:pPr indent="450215" algn="just">
                        <a:lnSpc>
                          <a:spcPct val="100000"/>
                        </a:lnSpc>
                        <a:spcAft>
                          <a:spcPts val="0"/>
                        </a:spcAft>
                      </a:pPr>
                      <a:r>
                        <a:rPr lang="es-EC" sz="900">
                          <a:effectLst/>
                        </a:rPr>
                        <a:t>Provincia: Pichincha </a:t>
                      </a:r>
                      <a:endParaRPr lang="es-ES" sz="900">
                        <a:effectLst/>
                        <a:latin typeface="Arial"/>
                        <a:ea typeface="Calibri"/>
                        <a:cs typeface="Times New Roman"/>
                      </a:endParaRPr>
                    </a:p>
                  </a:txBody>
                  <a:tcPr marL="31974" marR="31974" marT="0" marB="0"/>
                </a:tc>
                <a:tc rowSpan="5" gridSpan="2">
                  <a:txBody>
                    <a:bodyPr/>
                    <a:lstStyle/>
                    <a:p>
                      <a:pPr indent="450215" algn="just">
                        <a:lnSpc>
                          <a:spcPct val="115000"/>
                        </a:lnSpc>
                        <a:spcAft>
                          <a:spcPts val="0"/>
                        </a:spcAft>
                      </a:pPr>
                      <a:r>
                        <a:rPr lang="es-EC" sz="900" b="1" dirty="0">
                          <a:effectLst/>
                        </a:rPr>
                        <a:t> </a:t>
                      </a:r>
                      <a:endParaRPr lang="es-ES" sz="900" b="1" dirty="0">
                        <a:effectLst/>
                      </a:endParaRPr>
                    </a:p>
                    <a:p>
                      <a:pPr indent="450215" algn="just">
                        <a:lnSpc>
                          <a:spcPct val="115000"/>
                        </a:lnSpc>
                        <a:spcAft>
                          <a:spcPts val="0"/>
                        </a:spcAft>
                      </a:pPr>
                      <a:r>
                        <a:rPr lang="es-EC" sz="900" b="1" dirty="0">
                          <a:effectLst/>
                        </a:rPr>
                        <a:t>Se encuentra ubicado en Av. Gral. Enríquez, Venezuela, Montufar y Sucre, en el Barrio El Turismo</a:t>
                      </a:r>
                      <a:endParaRPr lang="es-ES" sz="900" b="1" dirty="0">
                        <a:effectLst/>
                        <a:latin typeface="Arial"/>
                        <a:ea typeface="Calibri"/>
                        <a:cs typeface="Times New Roman"/>
                      </a:endParaRPr>
                    </a:p>
                  </a:txBody>
                  <a:tcPr marL="31974" marR="31974" marT="0" marB="0"/>
                </a:tc>
                <a:tc rowSpan="5" hMerge="1">
                  <a:txBody>
                    <a:bodyPr/>
                    <a:lstStyle/>
                    <a:p>
                      <a:endParaRPr lang="es-ES"/>
                    </a:p>
                  </a:txBody>
                  <a:tcPr/>
                </a:tc>
              </a:tr>
              <a:tr h="241558">
                <a:tc>
                  <a:txBody>
                    <a:bodyPr/>
                    <a:lstStyle/>
                    <a:p>
                      <a:pPr indent="450215" algn="just">
                        <a:lnSpc>
                          <a:spcPct val="100000"/>
                        </a:lnSpc>
                        <a:spcAft>
                          <a:spcPts val="0"/>
                        </a:spcAft>
                      </a:pPr>
                      <a:r>
                        <a:rPr lang="es-EC" sz="900">
                          <a:effectLst/>
                        </a:rPr>
                        <a:t>Cantón: Rumiñahui </a:t>
                      </a:r>
                      <a:endParaRPr lang="es-ES" sz="900">
                        <a:effectLst/>
                        <a:latin typeface="Arial"/>
                        <a:ea typeface="Calibri"/>
                        <a:cs typeface="Times New Roman"/>
                      </a:endParaRPr>
                    </a:p>
                  </a:txBody>
                  <a:tcPr marL="31974" marR="31974" marT="0" marB="0"/>
                </a:tc>
                <a:tc gridSpan="2" vMerge="1">
                  <a:txBody>
                    <a:bodyPr/>
                    <a:lstStyle/>
                    <a:p>
                      <a:endParaRPr lang="es-ES"/>
                    </a:p>
                  </a:txBody>
                  <a:tcPr/>
                </a:tc>
                <a:tc hMerge="1" vMerge="1">
                  <a:txBody>
                    <a:bodyPr/>
                    <a:lstStyle/>
                    <a:p>
                      <a:endParaRPr lang="es-ES"/>
                    </a:p>
                  </a:txBody>
                  <a:tcPr/>
                </a:tc>
              </a:tr>
              <a:tr h="241558">
                <a:tc>
                  <a:txBody>
                    <a:bodyPr/>
                    <a:lstStyle/>
                    <a:p>
                      <a:pPr indent="450215" algn="just">
                        <a:lnSpc>
                          <a:spcPct val="100000"/>
                        </a:lnSpc>
                        <a:spcAft>
                          <a:spcPts val="0"/>
                        </a:spcAft>
                      </a:pPr>
                      <a:r>
                        <a:rPr lang="es-EC" sz="900">
                          <a:effectLst/>
                        </a:rPr>
                        <a:t>Parroquia: Sangolquí</a:t>
                      </a:r>
                      <a:endParaRPr lang="es-ES" sz="900">
                        <a:effectLst/>
                        <a:latin typeface="Arial"/>
                        <a:ea typeface="Calibri"/>
                        <a:cs typeface="Times New Roman"/>
                      </a:endParaRPr>
                    </a:p>
                  </a:txBody>
                  <a:tcPr marL="31974" marR="31974" marT="0" marB="0"/>
                </a:tc>
                <a:tc gridSpan="2" vMerge="1">
                  <a:txBody>
                    <a:bodyPr/>
                    <a:lstStyle/>
                    <a:p>
                      <a:endParaRPr lang="es-ES"/>
                    </a:p>
                  </a:txBody>
                  <a:tcPr/>
                </a:tc>
                <a:tc hMerge="1" vMerge="1">
                  <a:txBody>
                    <a:bodyPr/>
                    <a:lstStyle/>
                    <a:p>
                      <a:endParaRPr lang="es-ES"/>
                    </a:p>
                  </a:txBody>
                  <a:tcPr/>
                </a:tc>
              </a:tr>
              <a:tr h="241558">
                <a:tc>
                  <a:txBody>
                    <a:bodyPr/>
                    <a:lstStyle/>
                    <a:p>
                      <a:pPr indent="450215" algn="just">
                        <a:lnSpc>
                          <a:spcPct val="100000"/>
                        </a:lnSpc>
                        <a:spcAft>
                          <a:spcPts val="0"/>
                        </a:spcAft>
                      </a:pPr>
                      <a:r>
                        <a:rPr lang="es-EC" sz="900">
                          <a:effectLst/>
                        </a:rPr>
                        <a:t>Jerarquización:  I</a:t>
                      </a:r>
                      <a:endParaRPr lang="es-ES" sz="900">
                        <a:effectLst/>
                        <a:latin typeface="Arial"/>
                        <a:ea typeface="Calibri"/>
                        <a:cs typeface="Times New Roman"/>
                      </a:endParaRPr>
                    </a:p>
                  </a:txBody>
                  <a:tcPr marL="31974" marR="31974" marT="0" marB="0"/>
                </a:tc>
                <a:tc gridSpan="2" vMerge="1">
                  <a:txBody>
                    <a:bodyPr/>
                    <a:lstStyle/>
                    <a:p>
                      <a:endParaRPr lang="es-ES"/>
                    </a:p>
                  </a:txBody>
                  <a:tcPr/>
                </a:tc>
                <a:tc hMerge="1" vMerge="1">
                  <a:txBody>
                    <a:bodyPr/>
                    <a:lstStyle/>
                    <a:p>
                      <a:endParaRPr lang="es-ES"/>
                    </a:p>
                  </a:txBody>
                  <a:tcPr/>
                </a:tc>
              </a:tr>
              <a:tr h="241558">
                <a:tc>
                  <a:txBody>
                    <a:bodyPr/>
                    <a:lstStyle/>
                    <a:p>
                      <a:pPr indent="450215" algn="just">
                        <a:lnSpc>
                          <a:spcPct val="100000"/>
                        </a:lnSpc>
                        <a:spcAft>
                          <a:spcPts val="0"/>
                        </a:spcAft>
                      </a:pPr>
                      <a:r>
                        <a:rPr lang="es-EC" sz="900">
                          <a:effectLst/>
                        </a:rPr>
                        <a:t>Altitud:  2.498 msnm </a:t>
                      </a:r>
                      <a:endParaRPr lang="es-ES" sz="900">
                        <a:effectLst/>
                        <a:latin typeface="Arial"/>
                        <a:ea typeface="Calibri"/>
                        <a:cs typeface="Times New Roman"/>
                      </a:endParaRPr>
                    </a:p>
                  </a:txBody>
                  <a:tcPr marL="31974" marR="31974" marT="0" marB="0"/>
                </a:tc>
                <a:tc gridSpan="2" vMerge="1">
                  <a:txBody>
                    <a:bodyPr/>
                    <a:lstStyle/>
                    <a:p>
                      <a:endParaRPr lang="es-ES"/>
                    </a:p>
                  </a:txBody>
                  <a:tcPr/>
                </a:tc>
                <a:tc hMerge="1" vMerge="1">
                  <a:txBody>
                    <a:bodyPr/>
                    <a:lstStyle/>
                    <a:p>
                      <a:endParaRPr lang="es-ES"/>
                    </a:p>
                  </a:txBody>
                  <a:tcPr/>
                </a:tc>
              </a:tr>
              <a:tr h="132744">
                <a:tc gridSpan="3">
                  <a:txBody>
                    <a:bodyPr/>
                    <a:lstStyle/>
                    <a:p>
                      <a:pPr indent="450215" algn="ctr">
                        <a:lnSpc>
                          <a:spcPct val="100000"/>
                        </a:lnSpc>
                        <a:spcAft>
                          <a:spcPts val="0"/>
                        </a:spcAft>
                      </a:pPr>
                      <a:r>
                        <a:rPr lang="es-EC" sz="900">
                          <a:effectLst/>
                        </a:rPr>
                        <a:t>ACTIVIDADES</a:t>
                      </a:r>
                      <a:endParaRPr lang="es-ES" sz="900">
                        <a:effectLst/>
                        <a:latin typeface="Arial"/>
                        <a:ea typeface="Calibri"/>
                        <a:cs typeface="Times New Roman"/>
                      </a:endParaRPr>
                    </a:p>
                  </a:txBody>
                  <a:tcPr marL="31974" marR="31974" marT="0" marB="0"/>
                </a:tc>
                <a:tc hMerge="1">
                  <a:txBody>
                    <a:bodyPr/>
                    <a:lstStyle/>
                    <a:p>
                      <a:endParaRPr lang="es-ES"/>
                    </a:p>
                  </a:txBody>
                  <a:tcPr/>
                </a:tc>
                <a:tc hMerge="1">
                  <a:txBody>
                    <a:bodyPr/>
                    <a:lstStyle/>
                    <a:p>
                      <a:endParaRPr lang="es-ES"/>
                    </a:p>
                  </a:txBody>
                  <a:tcPr/>
                </a:tc>
              </a:tr>
              <a:tr h="265487">
                <a:tc gridSpan="3">
                  <a:txBody>
                    <a:bodyPr/>
                    <a:lstStyle/>
                    <a:p>
                      <a:pPr indent="450215" algn="just">
                        <a:lnSpc>
                          <a:spcPct val="100000"/>
                        </a:lnSpc>
                        <a:spcAft>
                          <a:spcPts val="0"/>
                        </a:spcAft>
                      </a:pPr>
                      <a:r>
                        <a:rPr lang="es-EC" sz="900">
                          <a:effectLst/>
                        </a:rPr>
                        <a:t> </a:t>
                      </a:r>
                      <a:endParaRPr lang="es-ES" sz="900">
                        <a:effectLst/>
                      </a:endParaRPr>
                    </a:p>
                    <a:p>
                      <a:pPr marL="342900" lvl="0" indent="-342900" algn="just">
                        <a:lnSpc>
                          <a:spcPct val="100000"/>
                        </a:lnSpc>
                        <a:spcAft>
                          <a:spcPts val="0"/>
                        </a:spcAft>
                        <a:buFont typeface="Symbol"/>
                        <a:buChar char=""/>
                      </a:pPr>
                      <a:r>
                        <a:rPr lang="es-EC" sz="900">
                          <a:effectLst/>
                        </a:rPr>
                        <a:t>Caminatas</a:t>
                      </a:r>
                      <a:endParaRPr lang="es-ES" sz="900">
                        <a:effectLst/>
                        <a:latin typeface="Arial"/>
                        <a:ea typeface="Calibri"/>
                        <a:cs typeface="Times New Roman"/>
                      </a:endParaRPr>
                    </a:p>
                  </a:txBody>
                  <a:tcPr marL="31974" marR="31974" marT="0" marB="0"/>
                </a:tc>
                <a:tc hMerge="1">
                  <a:txBody>
                    <a:bodyPr/>
                    <a:lstStyle/>
                    <a:p>
                      <a:endParaRPr lang="es-ES"/>
                    </a:p>
                  </a:txBody>
                  <a:tcPr/>
                </a:tc>
                <a:tc hMerge="1">
                  <a:txBody>
                    <a:bodyPr/>
                    <a:lstStyle/>
                    <a:p>
                      <a:endParaRPr lang="es-ES"/>
                    </a:p>
                  </a:txBody>
                  <a:tcPr/>
                </a:tc>
              </a:tr>
              <a:tr h="132744">
                <a:tc gridSpan="3">
                  <a:txBody>
                    <a:bodyPr/>
                    <a:lstStyle/>
                    <a:p>
                      <a:pPr indent="450215" algn="ctr">
                        <a:lnSpc>
                          <a:spcPct val="100000"/>
                        </a:lnSpc>
                        <a:spcAft>
                          <a:spcPts val="0"/>
                        </a:spcAft>
                      </a:pPr>
                      <a:r>
                        <a:rPr lang="es-EC" sz="900">
                          <a:effectLst/>
                        </a:rPr>
                        <a:t>DESCRIPCIÓN</a:t>
                      </a:r>
                      <a:endParaRPr lang="es-ES" sz="900">
                        <a:effectLst/>
                        <a:latin typeface="Arial"/>
                        <a:ea typeface="Calibri"/>
                        <a:cs typeface="Times New Roman"/>
                      </a:endParaRPr>
                    </a:p>
                  </a:txBody>
                  <a:tcPr marL="31974" marR="31974" marT="0" marB="0"/>
                </a:tc>
                <a:tc hMerge="1">
                  <a:txBody>
                    <a:bodyPr/>
                    <a:lstStyle/>
                    <a:p>
                      <a:endParaRPr lang="es-ES"/>
                    </a:p>
                  </a:txBody>
                  <a:tcPr/>
                </a:tc>
                <a:tc hMerge="1">
                  <a:txBody>
                    <a:bodyPr/>
                    <a:lstStyle/>
                    <a:p>
                      <a:endParaRPr lang="es-ES"/>
                    </a:p>
                  </a:txBody>
                  <a:tcPr/>
                </a:tc>
              </a:tr>
              <a:tr h="978628">
                <a:tc gridSpan="3">
                  <a:txBody>
                    <a:bodyPr/>
                    <a:lstStyle/>
                    <a:p>
                      <a:pPr indent="450215" algn="just">
                        <a:lnSpc>
                          <a:spcPct val="100000"/>
                        </a:lnSpc>
                        <a:spcAft>
                          <a:spcPts val="0"/>
                        </a:spcAft>
                      </a:pPr>
                      <a:r>
                        <a:rPr lang="es-EC" sz="900" dirty="0">
                          <a:effectLst/>
                        </a:rPr>
                        <a:t> </a:t>
                      </a:r>
                      <a:endParaRPr lang="es-ES" sz="900" dirty="0">
                        <a:effectLst/>
                      </a:endParaRPr>
                    </a:p>
                    <a:p>
                      <a:pPr indent="450215" algn="just">
                        <a:lnSpc>
                          <a:spcPct val="100000"/>
                        </a:lnSpc>
                        <a:spcAft>
                          <a:spcPts val="0"/>
                        </a:spcAft>
                      </a:pPr>
                      <a:r>
                        <a:rPr lang="es-EC" sz="900" dirty="0">
                          <a:effectLst/>
                        </a:rPr>
                        <a:t>En este parque encontramos el monumento al tiempo creado por el escultor ecuatoriano Francisco Proaño. Este monumento representa un calendario solar, mediante el cual nuestros ante pasados conocían los tiempos de siembra, de cosecha, los solsticios y los equinoccios. Debajo del monumento se encuentra la CHAKANA. que significa puente o escalera, que permitía al hombre andino mantener latente su unión al cosmos.</a:t>
                      </a:r>
                      <a:endParaRPr lang="es-ES" sz="900" dirty="0">
                        <a:effectLst/>
                        <a:latin typeface="Arial"/>
                        <a:ea typeface="Calibri"/>
                        <a:cs typeface="Times New Roman"/>
                      </a:endParaRPr>
                    </a:p>
                  </a:txBody>
                  <a:tcPr marL="31974" marR="31974" marT="0" marB="0"/>
                </a:tc>
                <a:tc hMerge="1">
                  <a:txBody>
                    <a:bodyPr/>
                    <a:lstStyle/>
                    <a:p>
                      <a:endParaRPr lang="es-ES"/>
                    </a:p>
                  </a:txBody>
                  <a:tcPr/>
                </a:tc>
                <a:tc hMerge="1">
                  <a:txBody>
                    <a:bodyPr/>
                    <a:lstStyle/>
                    <a:p>
                      <a:endParaRPr lang="es-ES"/>
                    </a:p>
                  </a:txBody>
                  <a:tcPr/>
                </a:tc>
              </a:tr>
              <a:tr h="132744">
                <a:tc gridSpan="3">
                  <a:txBody>
                    <a:bodyPr/>
                    <a:lstStyle/>
                    <a:p>
                      <a:pPr indent="450215" algn="ctr">
                        <a:lnSpc>
                          <a:spcPct val="100000"/>
                        </a:lnSpc>
                        <a:spcAft>
                          <a:spcPts val="0"/>
                        </a:spcAft>
                      </a:pPr>
                      <a:r>
                        <a:rPr lang="es-EC" sz="900" dirty="0">
                          <a:effectLst/>
                        </a:rPr>
                        <a:t>OBSERVACIONES</a:t>
                      </a:r>
                      <a:endParaRPr lang="es-ES" sz="900" dirty="0">
                        <a:effectLst/>
                        <a:latin typeface="Arial"/>
                        <a:ea typeface="Calibri"/>
                        <a:cs typeface="Times New Roman"/>
                      </a:endParaRPr>
                    </a:p>
                  </a:txBody>
                  <a:tcPr marL="31974" marR="31974" marT="0" marB="0"/>
                </a:tc>
                <a:tc hMerge="1">
                  <a:txBody>
                    <a:bodyPr/>
                    <a:lstStyle/>
                    <a:p>
                      <a:endParaRPr lang="es-ES"/>
                    </a:p>
                  </a:txBody>
                  <a:tcPr/>
                </a:tc>
                <a:tc hMerge="1">
                  <a:txBody>
                    <a:bodyPr/>
                    <a:lstStyle/>
                    <a:p>
                      <a:endParaRPr lang="es-ES"/>
                    </a:p>
                  </a:txBody>
                  <a:tcPr/>
                </a:tc>
              </a:tr>
              <a:tr h="663718">
                <a:tc gridSpan="3">
                  <a:txBody>
                    <a:bodyPr/>
                    <a:lstStyle/>
                    <a:p>
                      <a:pPr marL="457200" indent="450215" algn="just">
                        <a:lnSpc>
                          <a:spcPct val="100000"/>
                        </a:lnSpc>
                        <a:spcAft>
                          <a:spcPts val="0"/>
                        </a:spcAft>
                      </a:pPr>
                      <a:r>
                        <a:rPr lang="es-EC" sz="900" dirty="0">
                          <a:effectLst/>
                        </a:rPr>
                        <a:t> </a:t>
                      </a:r>
                      <a:endParaRPr lang="es-ES" sz="900" dirty="0">
                        <a:effectLst/>
                      </a:endParaRPr>
                    </a:p>
                    <a:p>
                      <a:pPr marL="342900" lvl="0" indent="-342900" algn="just">
                        <a:lnSpc>
                          <a:spcPct val="100000"/>
                        </a:lnSpc>
                        <a:spcAft>
                          <a:spcPts val="0"/>
                        </a:spcAft>
                        <a:buFont typeface="Symbol"/>
                        <a:buChar char=""/>
                      </a:pPr>
                      <a:r>
                        <a:rPr lang="es-EC" sz="900" dirty="0">
                          <a:effectLst/>
                        </a:rPr>
                        <a:t>Horarios de entrada: Permanente</a:t>
                      </a:r>
                      <a:endParaRPr lang="es-ES" sz="900" dirty="0">
                        <a:effectLst/>
                      </a:endParaRPr>
                    </a:p>
                    <a:p>
                      <a:pPr marL="342900" lvl="0" indent="-342900" algn="just">
                        <a:lnSpc>
                          <a:spcPct val="100000"/>
                        </a:lnSpc>
                        <a:spcAft>
                          <a:spcPts val="0"/>
                        </a:spcAft>
                        <a:buFont typeface="Symbol"/>
                        <a:buChar char=""/>
                      </a:pPr>
                      <a:r>
                        <a:rPr lang="es-EC" sz="900" dirty="0">
                          <a:effectLst/>
                        </a:rPr>
                        <a:t>Precio: Entrada libre</a:t>
                      </a:r>
                      <a:endParaRPr lang="es-ES" sz="900" dirty="0">
                        <a:effectLst/>
                      </a:endParaRPr>
                    </a:p>
                    <a:p>
                      <a:pPr marL="342900" lvl="0" indent="-342900" algn="just">
                        <a:lnSpc>
                          <a:spcPct val="100000"/>
                        </a:lnSpc>
                        <a:spcAft>
                          <a:spcPts val="0"/>
                        </a:spcAft>
                        <a:buFont typeface="Symbol"/>
                        <a:buChar char=""/>
                      </a:pPr>
                      <a:r>
                        <a:rPr lang="es-EC" sz="900" dirty="0">
                          <a:effectLst/>
                        </a:rPr>
                        <a:t>Época de visita: Todo el año</a:t>
                      </a:r>
                      <a:endParaRPr lang="es-ES" sz="900" dirty="0">
                        <a:effectLst/>
                      </a:endParaRPr>
                    </a:p>
                    <a:p>
                      <a:pPr marL="457200" indent="450215" algn="just">
                        <a:lnSpc>
                          <a:spcPct val="100000"/>
                        </a:lnSpc>
                        <a:spcAft>
                          <a:spcPts val="0"/>
                        </a:spcAft>
                      </a:pPr>
                      <a:r>
                        <a:rPr lang="es-EC" sz="900" dirty="0">
                          <a:effectLst/>
                        </a:rPr>
                        <a:t> </a:t>
                      </a:r>
                      <a:endParaRPr lang="es-ES" sz="900" dirty="0">
                        <a:effectLst/>
                        <a:latin typeface="Arial"/>
                        <a:ea typeface="Calibri"/>
                        <a:cs typeface="Times New Roman"/>
                      </a:endParaRPr>
                    </a:p>
                  </a:txBody>
                  <a:tcPr marL="31974" marR="31974" marT="0" marB="0"/>
                </a:tc>
                <a:tc hMerge="1">
                  <a:txBody>
                    <a:bodyPr/>
                    <a:lstStyle/>
                    <a:p>
                      <a:endParaRPr lang="es-ES"/>
                    </a:p>
                  </a:txBody>
                  <a:tcPr/>
                </a:tc>
                <a:tc hMerge="1">
                  <a:txBody>
                    <a:bodyPr/>
                    <a:lstStyle/>
                    <a:p>
                      <a:endParaRPr lang="es-ES"/>
                    </a:p>
                  </a:txBody>
                  <a:tcPr/>
                </a:tc>
              </a:tr>
            </a:tbl>
          </a:graphicData>
        </a:graphic>
      </p:graphicFrame>
      <p:pic>
        <p:nvPicPr>
          <p:cNvPr id="5121" name="Imagen 10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9144" y="1556792"/>
            <a:ext cx="1010345" cy="10081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2627784" y="6381328"/>
            <a:ext cx="4752528" cy="384156"/>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nSpc>
                <a:spcPct val="120000"/>
              </a:lnSpc>
            </a:pPr>
            <a:r>
              <a:rPr lang="es-EC" dirty="0"/>
              <a:t>Fuente: Dirección de Turismo - Inventario de los atractivos turísticos de Rumiñahui (2010)</a:t>
            </a:r>
            <a:endParaRPr lang="es-ES" dirty="0"/>
          </a:p>
          <a:p>
            <a:pPr>
              <a:lnSpc>
                <a:spcPct val="120000"/>
              </a:lnSpc>
            </a:pPr>
            <a:r>
              <a:rPr lang="es-EC" dirty="0"/>
              <a:t>Elaborado por: Estefanía Altamirano</a:t>
            </a:r>
            <a:endParaRPr lang="es-ES" dirty="0"/>
          </a:p>
          <a:p>
            <a:endParaRPr lang="es-ES" dirty="0" smtClean="0"/>
          </a:p>
        </p:txBody>
      </p:sp>
    </p:spTree>
    <p:extLst>
      <p:ext uri="{BB962C8B-B14F-4D97-AF65-F5344CB8AC3E}">
        <p14:creationId xmlns:p14="http://schemas.microsoft.com/office/powerpoint/2010/main" val="3167533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PAQUETES TURÍSTICOS</a:t>
            </a:r>
            <a:endParaRPr lang="es-ES" dirty="0"/>
          </a:p>
        </p:txBody>
      </p:sp>
      <p:sp>
        <p:nvSpPr>
          <p:cNvPr id="3" name="2 Marcador de contenido"/>
          <p:cNvSpPr>
            <a:spLocks noGrp="1"/>
          </p:cNvSpPr>
          <p:nvPr>
            <p:ph idx="1"/>
          </p:nvPr>
        </p:nvSpPr>
        <p:spPr>
          <a:xfrm>
            <a:off x="822960" y="1100629"/>
            <a:ext cx="3461008" cy="672188"/>
          </a:xfrm>
        </p:spPr>
        <p:txBody>
          <a:bodyPr/>
          <a:lstStyle/>
          <a:p>
            <a:r>
              <a:rPr lang="es-ES" dirty="0" smtClean="0">
                <a:hlinkClick r:id="rId2" action="ppaction://hlinkfile"/>
              </a:rPr>
              <a:t>PAQUETES TURISTICOS.docx</a:t>
            </a:r>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28800"/>
            <a:ext cx="3024336" cy="427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39" y="1628800"/>
            <a:ext cx="3026030" cy="427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465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PÁGINA WEB</a:t>
            </a:r>
            <a:endParaRPr lang="es-ES" dirty="0"/>
          </a:p>
        </p:txBody>
      </p:sp>
      <p:sp>
        <p:nvSpPr>
          <p:cNvPr id="3" name="2 Marcador de contenido"/>
          <p:cNvSpPr>
            <a:spLocks noGrp="1"/>
          </p:cNvSpPr>
          <p:nvPr>
            <p:ph idx="1"/>
          </p:nvPr>
        </p:nvSpPr>
        <p:spPr>
          <a:xfrm>
            <a:off x="822960" y="1100629"/>
            <a:ext cx="7520940" cy="528172"/>
          </a:xfrm>
        </p:spPr>
        <p:txBody>
          <a:bodyPr/>
          <a:lstStyle/>
          <a:p>
            <a:r>
              <a:rPr lang="es-EC" u="sng" dirty="0">
                <a:hlinkClick r:id="rId2"/>
              </a:rPr>
              <a:t>http://turismoensangolqui-com.webnode.es/</a:t>
            </a:r>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84784"/>
            <a:ext cx="5630961" cy="4681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Díptico</a:t>
            </a:r>
            <a:endParaRPr lang="es-E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549"/>
          <a:stretch/>
        </p:blipFill>
        <p:spPr bwMode="auto">
          <a:xfrm>
            <a:off x="179512" y="1052736"/>
            <a:ext cx="4104456" cy="2810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02046"/>
            <a:ext cx="3807058" cy="2587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2813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548640"/>
          </a:xfrm>
        </p:spPr>
        <p:txBody>
          <a:bodyPr/>
          <a:lstStyle/>
          <a:p>
            <a:pPr algn="ctr"/>
            <a:r>
              <a:rPr lang="es-ES" dirty="0" smtClean="0"/>
              <a:t>POSTALES</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815881"/>
            <a:ext cx="3752850" cy="5800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815881"/>
            <a:ext cx="3752850" cy="576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720824"/>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44056"/>
            <a:ext cx="7520940" cy="548640"/>
          </a:xfrm>
        </p:spPr>
        <p:txBody>
          <a:bodyPr/>
          <a:lstStyle/>
          <a:p>
            <a:pPr algn="ctr"/>
            <a:r>
              <a:rPr lang="es-EC" dirty="0" smtClean="0"/>
              <a:t>Valla Publicitaria</a:t>
            </a:r>
            <a:endParaRPr lang="es-ES" dirty="0"/>
          </a:p>
        </p:txBody>
      </p:sp>
      <p:pic>
        <p:nvPicPr>
          <p:cNvPr id="1026" name="Picture 2" descr="C:\Users\Estefania\Dropbox\Diptico\valla-publicit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011538"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74286"/>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48640"/>
          </a:xfrm>
        </p:spPr>
        <p:txBody>
          <a:bodyPr/>
          <a:lstStyle/>
          <a:p>
            <a:pPr algn="ctr"/>
            <a:r>
              <a:rPr lang="es-EC" dirty="0"/>
              <a:t>Roll Up</a:t>
            </a:r>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5607340" cy="5462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607849"/>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b="1" cap="all" dirty="0"/>
              <a:t>Publicidad Radial</a:t>
            </a:r>
            <a:r>
              <a:rPr lang="es-ES" b="1" cap="all" dirty="0"/>
              <a:t/>
            </a:r>
            <a:br>
              <a:rPr lang="es-ES" b="1" cap="all" dirty="0"/>
            </a:br>
            <a:endParaRPr lang="es-ES" dirty="0"/>
          </a:p>
        </p:txBody>
      </p:sp>
      <p:pic>
        <p:nvPicPr>
          <p:cNvPr id="4" name="cunÌƒa sangolqui 1.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283968" y="980728"/>
            <a:ext cx="609600" cy="609600"/>
          </a:xfrm>
        </p:spPr>
      </p:pic>
      <p:pic>
        <p:nvPicPr>
          <p:cNvPr id="112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912" t="12760" r="39044" b="14323"/>
          <a:stretch/>
        </p:blipFill>
        <p:spPr bwMode="auto">
          <a:xfrm>
            <a:off x="3203848" y="2043336"/>
            <a:ext cx="2685256" cy="28319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616615"/>
      </p:ext>
    </p:extLst>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8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332656"/>
            <a:ext cx="8712968" cy="648072"/>
          </a:xfrm>
        </p:spPr>
        <p:txBody>
          <a:bodyPr/>
          <a:lstStyle/>
          <a:p>
            <a:pPr lvl="1" algn="ctr" rtl="0">
              <a:spcBef>
                <a:spcPct val="0"/>
              </a:spcBef>
            </a:pPr>
            <a:r>
              <a:rPr lang="es-EC" b="1" cap="all" dirty="0"/>
              <a:t>Buenas Prácticas </a:t>
            </a:r>
            <a:r>
              <a:rPr lang="es-EC" b="1" cap="all" dirty="0" smtClean="0"/>
              <a:t>Ambientales</a:t>
            </a:r>
            <a:br>
              <a:rPr lang="es-EC" b="1" cap="all" dirty="0" smtClean="0"/>
            </a:br>
            <a:r>
              <a:rPr lang="es-EC" b="1" cap="all" dirty="0" smtClean="0"/>
              <a:t>PRESTADORES DE SERVICIOS </a:t>
            </a:r>
            <a:r>
              <a:rPr lang="es-ES" b="1" cap="all" dirty="0"/>
              <a:t/>
            </a:r>
            <a:br>
              <a:rPr lang="es-ES" b="1" cap="all" dirty="0"/>
            </a:br>
            <a:endParaRPr lang="es-E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92" t="23276" r="18816" b="12931"/>
          <a:stretch/>
        </p:blipFill>
        <p:spPr bwMode="auto">
          <a:xfrm>
            <a:off x="251520" y="1119777"/>
            <a:ext cx="3984768"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07" t="23168" r="18738" b="11745"/>
          <a:stretch/>
        </p:blipFill>
        <p:spPr bwMode="auto">
          <a:xfrm>
            <a:off x="4541133" y="2708920"/>
            <a:ext cx="4524736" cy="3230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888383"/>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725760"/>
          </a:xfrm>
        </p:spPr>
        <p:txBody>
          <a:bodyPr/>
          <a:lstStyle/>
          <a:p>
            <a:pPr algn="ctr"/>
            <a:r>
              <a:rPr lang="es-EC" sz="2000" b="1" dirty="0"/>
              <a:t>Buenas Prácticas Ambientales</a:t>
            </a:r>
            <a:br>
              <a:rPr lang="es-EC" sz="2000" b="1" dirty="0"/>
            </a:br>
            <a:r>
              <a:rPr lang="es-EC" sz="2000" b="1" dirty="0" smtClean="0"/>
              <a:t>POBLACIÓN DE SANGOLQUÍ</a:t>
            </a:r>
            <a:endParaRPr lang="es-ES" sz="20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92" t="23491" r="18695" b="12715"/>
          <a:stretch/>
        </p:blipFill>
        <p:spPr bwMode="auto">
          <a:xfrm>
            <a:off x="323529" y="980728"/>
            <a:ext cx="4104456" cy="2885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07" t="23383" r="19223" b="11961"/>
          <a:stretch/>
        </p:blipFill>
        <p:spPr bwMode="auto">
          <a:xfrm>
            <a:off x="4644008" y="3299573"/>
            <a:ext cx="4329502" cy="3099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883691"/>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stefania\Desktop\descarga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1942" y="1556792"/>
            <a:ext cx="6690641" cy="4155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esultado de imagen para capacit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5" name="4 Diagrama"/>
          <p:cNvGraphicFramePr/>
          <p:nvPr>
            <p:extLst>
              <p:ext uri="{D42A27DB-BD31-4B8C-83A1-F6EECF244321}">
                <p14:modId xmlns:p14="http://schemas.microsoft.com/office/powerpoint/2010/main" val="1936368760"/>
              </p:ext>
            </p:extLst>
          </p:nvPr>
        </p:nvGraphicFramePr>
        <p:xfrm>
          <a:off x="287224" y="160338"/>
          <a:ext cx="8389232" cy="6509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6359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000" dirty="0"/>
              <a:t>Talleres de capacitación a los prestadores de servicios turísticos de la parroquia de </a:t>
            </a:r>
            <a:r>
              <a:rPr lang="es-EC" sz="2000" dirty="0" err="1" smtClean="0"/>
              <a:t>SangoLQuÍ</a:t>
            </a:r>
            <a:endParaRPr lang="es-ES" sz="2000" dirty="0"/>
          </a:p>
        </p:txBody>
      </p:sp>
      <p:sp>
        <p:nvSpPr>
          <p:cNvPr id="3" name="2 Marcador de contenido"/>
          <p:cNvSpPr>
            <a:spLocks noGrp="1"/>
          </p:cNvSpPr>
          <p:nvPr>
            <p:ph idx="1"/>
          </p:nvPr>
        </p:nvSpPr>
        <p:spPr>
          <a:xfrm>
            <a:off x="822960" y="1100629"/>
            <a:ext cx="7421448" cy="312147"/>
          </a:xfrm>
        </p:spPr>
        <p:txBody>
          <a:bodyPr>
            <a:normAutofit lnSpcReduction="10000"/>
          </a:bodyPr>
          <a:lstStyle/>
          <a:p>
            <a:r>
              <a:rPr lang="es-ES" dirty="0" smtClean="0">
                <a:hlinkClick r:id="rId2" action="ppaction://hlinkfile"/>
              </a:rPr>
              <a:t>TALLERES DE CAPACITACIÓN.docx</a:t>
            </a:r>
            <a:endParaRPr lang="es-ES" dirty="0"/>
          </a:p>
        </p:txBody>
      </p:sp>
      <p:pic>
        <p:nvPicPr>
          <p:cNvPr id="12290" name="Picture 2" descr="http://acatas.com.ar/wp-content/uploads/2015/03/cap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060848"/>
            <a:ext cx="4320480" cy="2680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533391"/>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dirty="0" smtClean="0"/>
              <a:t>PRESUPUESTO-FINANCIAMIENTO</a:t>
            </a:r>
            <a:endParaRPr lang="es-ES" sz="3600" dirty="0"/>
          </a:p>
        </p:txBody>
      </p:sp>
      <p:sp>
        <p:nvSpPr>
          <p:cNvPr id="3" name="2 Marcador de contenido"/>
          <p:cNvSpPr>
            <a:spLocks noGrp="1"/>
          </p:cNvSpPr>
          <p:nvPr>
            <p:ph idx="1"/>
          </p:nvPr>
        </p:nvSpPr>
        <p:spPr>
          <a:xfrm>
            <a:off x="467544" y="5229200"/>
            <a:ext cx="8208912" cy="1512168"/>
          </a:xfrm>
        </p:spPr>
        <p:txBody>
          <a:bodyPr>
            <a:normAutofit/>
          </a:bodyPr>
          <a:lstStyle/>
          <a:p>
            <a:pPr algn="just"/>
            <a:r>
              <a:rPr lang="es-EC" dirty="0" smtClean="0"/>
              <a:t>El </a:t>
            </a:r>
            <a:r>
              <a:rPr lang="es-EC" dirty="0"/>
              <a:t>Gobierno Autónomo Descentralizado de Rumiñahui dispuso </a:t>
            </a:r>
            <a:r>
              <a:rPr lang="es-EC" dirty="0" smtClean="0"/>
              <a:t>al la Dirección de Turismo 114’300,00 </a:t>
            </a:r>
            <a:r>
              <a:rPr lang="es-EC" dirty="0"/>
              <a:t>USD para proyectos de impulso  </a:t>
            </a:r>
            <a:r>
              <a:rPr lang="es-EC" dirty="0" smtClean="0"/>
              <a:t>como marketing ,difusión, promoción y capacitación para desarrollo </a:t>
            </a:r>
            <a:r>
              <a:rPr lang="es-EC" dirty="0"/>
              <a:t>de las actividades </a:t>
            </a:r>
            <a:r>
              <a:rPr lang="es-EC" dirty="0" smtClean="0"/>
              <a:t>turísticas.</a:t>
            </a:r>
          </a:p>
          <a:p>
            <a:pPr algn="just"/>
            <a:r>
              <a:rPr lang="es-ES" sz="1200" dirty="0" smtClean="0">
                <a:hlinkClick r:id="rId2" action="ppaction://hlinkfile"/>
              </a:rPr>
              <a:t>Presupuestos Individuales.docx</a:t>
            </a:r>
            <a:endParaRPr lang="es-ES" sz="1200" dirty="0"/>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150976548"/>
              </p:ext>
            </p:extLst>
          </p:nvPr>
        </p:nvGraphicFramePr>
        <p:xfrm>
          <a:off x="683568" y="980728"/>
          <a:ext cx="7848869" cy="4054830"/>
        </p:xfrm>
        <a:graphic>
          <a:graphicData uri="http://schemas.openxmlformats.org/drawingml/2006/table">
            <a:tbl>
              <a:tblPr firstRow="1" firstCol="1" bandRow="1">
                <a:tableStyleId>{5940675A-B579-460E-94D1-54222C63F5DA}</a:tableStyleId>
              </a:tblPr>
              <a:tblGrid>
                <a:gridCol w="1368150"/>
                <a:gridCol w="2520280"/>
                <a:gridCol w="2793361"/>
                <a:gridCol w="1167078"/>
              </a:tblGrid>
              <a:tr h="56602">
                <a:tc>
                  <a:txBody>
                    <a:bodyPr/>
                    <a:lstStyle/>
                    <a:p>
                      <a:pPr indent="180340" algn="ctr">
                        <a:lnSpc>
                          <a:spcPct val="100000"/>
                        </a:lnSpc>
                        <a:spcAft>
                          <a:spcPts val="0"/>
                        </a:spcAft>
                      </a:pPr>
                      <a:r>
                        <a:rPr lang="es-EC" sz="1050" dirty="0">
                          <a:effectLst/>
                        </a:rPr>
                        <a:t>Programa</a:t>
                      </a:r>
                      <a:endParaRPr lang="es-ES" sz="1050" dirty="0">
                        <a:effectLst/>
                        <a:latin typeface="Arial"/>
                        <a:ea typeface="Calibri"/>
                        <a:cs typeface="Times New Roman"/>
                      </a:endParaRPr>
                    </a:p>
                  </a:txBody>
                  <a:tcPr marL="25377" marR="25377" marT="0" marB="0"/>
                </a:tc>
                <a:tc>
                  <a:txBody>
                    <a:bodyPr/>
                    <a:lstStyle/>
                    <a:p>
                      <a:pPr indent="450215" algn="ctr">
                        <a:lnSpc>
                          <a:spcPct val="100000"/>
                        </a:lnSpc>
                        <a:spcAft>
                          <a:spcPts val="0"/>
                        </a:spcAft>
                      </a:pPr>
                      <a:r>
                        <a:rPr lang="es-EC" sz="1050" dirty="0" smtClean="0">
                          <a:effectLst/>
                        </a:rPr>
                        <a:t>Responsables</a:t>
                      </a:r>
                      <a:endParaRPr lang="es-ES" sz="1050" dirty="0">
                        <a:effectLst/>
                        <a:latin typeface="Arial"/>
                        <a:ea typeface="Calibri"/>
                        <a:cs typeface="Times New Roman"/>
                      </a:endParaRPr>
                    </a:p>
                  </a:txBody>
                  <a:tcPr marL="25377" marR="25377" marT="0" marB="0"/>
                </a:tc>
                <a:tc>
                  <a:txBody>
                    <a:bodyPr/>
                    <a:lstStyle/>
                    <a:p>
                      <a:pPr indent="450215" algn="ctr">
                        <a:lnSpc>
                          <a:spcPct val="100000"/>
                        </a:lnSpc>
                        <a:spcAft>
                          <a:spcPts val="0"/>
                        </a:spcAft>
                      </a:pPr>
                      <a:r>
                        <a:rPr lang="es-EC" sz="1050" dirty="0" smtClean="0">
                          <a:effectLst/>
                        </a:rPr>
                        <a:t>Detalles</a:t>
                      </a:r>
                      <a:endParaRPr lang="es-ES" sz="1050" dirty="0">
                        <a:effectLst/>
                        <a:latin typeface="Arial"/>
                        <a:ea typeface="Calibri"/>
                        <a:cs typeface="Times New Roman"/>
                      </a:endParaRPr>
                    </a:p>
                  </a:txBody>
                  <a:tcPr marL="25377" marR="25377" marT="0" marB="0"/>
                </a:tc>
                <a:tc>
                  <a:txBody>
                    <a:bodyPr/>
                    <a:lstStyle/>
                    <a:p>
                      <a:pPr indent="450215" algn="ctr">
                        <a:lnSpc>
                          <a:spcPct val="100000"/>
                        </a:lnSpc>
                        <a:spcAft>
                          <a:spcPts val="0"/>
                        </a:spcAft>
                      </a:pPr>
                      <a:r>
                        <a:rPr lang="es-EC" sz="1050" dirty="0">
                          <a:effectLst/>
                        </a:rPr>
                        <a:t>Costo</a:t>
                      </a:r>
                      <a:endParaRPr lang="es-ES" sz="1050" dirty="0">
                        <a:effectLst/>
                        <a:latin typeface="Arial"/>
                        <a:ea typeface="Calibri"/>
                        <a:cs typeface="Times New Roman"/>
                      </a:endParaRPr>
                    </a:p>
                  </a:txBody>
                  <a:tcPr marL="25377" marR="25377" marT="0" marB="0"/>
                </a:tc>
              </a:tr>
              <a:tr h="1095526">
                <a:tc>
                  <a:txBody>
                    <a:bodyPr/>
                    <a:lstStyle/>
                    <a:p>
                      <a:pPr indent="450215" algn="ctr">
                        <a:lnSpc>
                          <a:spcPct val="100000"/>
                        </a:lnSpc>
                        <a:spcAft>
                          <a:spcPts val="0"/>
                        </a:spcAft>
                      </a:pPr>
                      <a:r>
                        <a:rPr lang="es-EC" sz="1050" dirty="0">
                          <a:effectLst/>
                        </a:rPr>
                        <a:t> </a:t>
                      </a:r>
                      <a:endParaRPr lang="es-ES" sz="1050" dirty="0">
                        <a:effectLst/>
                      </a:endParaRPr>
                    </a:p>
                    <a:p>
                      <a:pPr indent="450215" algn="ctr">
                        <a:lnSpc>
                          <a:spcPct val="100000"/>
                        </a:lnSpc>
                        <a:spcAft>
                          <a:spcPts val="0"/>
                        </a:spcAft>
                      </a:pPr>
                      <a:r>
                        <a:rPr lang="es-EC" sz="1050" dirty="0">
                          <a:effectLst/>
                        </a:rPr>
                        <a:t> </a:t>
                      </a:r>
                      <a:endParaRPr lang="es-ES" sz="1050" dirty="0">
                        <a:effectLst/>
                      </a:endParaRPr>
                    </a:p>
                    <a:p>
                      <a:pPr indent="180340">
                        <a:lnSpc>
                          <a:spcPct val="100000"/>
                        </a:lnSpc>
                        <a:spcAft>
                          <a:spcPts val="0"/>
                        </a:spcAft>
                      </a:pPr>
                      <a:r>
                        <a:rPr lang="es-EC" sz="1050" dirty="0">
                          <a:effectLst/>
                        </a:rPr>
                        <a:t>Marketing Turístico </a:t>
                      </a:r>
                      <a:endParaRPr lang="es-ES" sz="1050" dirty="0">
                        <a:effectLst/>
                        <a:latin typeface="Arial"/>
                        <a:ea typeface="Calibri"/>
                        <a:cs typeface="Times New Roman"/>
                      </a:endParaRPr>
                    </a:p>
                  </a:txBody>
                  <a:tcPr marL="25377" marR="25377" marT="0" marB="0"/>
                </a:tc>
                <a:tc>
                  <a:txBody>
                    <a:bodyPr/>
                    <a:lstStyle/>
                    <a:p>
                      <a:pPr indent="180340" algn="just">
                        <a:lnSpc>
                          <a:spcPct val="100000"/>
                        </a:lnSpc>
                        <a:spcAft>
                          <a:spcPts val="0"/>
                        </a:spcAft>
                      </a:pPr>
                      <a:r>
                        <a:rPr lang="es-EC" sz="1050" dirty="0">
                          <a:effectLst/>
                        </a:rPr>
                        <a:t> </a:t>
                      </a:r>
                      <a:endParaRPr lang="es-ES" sz="1050" dirty="0">
                        <a:effectLst/>
                      </a:endParaRPr>
                    </a:p>
                    <a:p>
                      <a:pPr indent="180340" algn="just">
                        <a:lnSpc>
                          <a:spcPct val="100000"/>
                        </a:lnSpc>
                        <a:spcAft>
                          <a:spcPts val="0"/>
                        </a:spcAft>
                      </a:pPr>
                      <a:r>
                        <a:rPr lang="es-EC" sz="1050" dirty="0">
                          <a:effectLst/>
                        </a:rPr>
                        <a:t> </a:t>
                      </a:r>
                      <a:endParaRPr lang="es-ES" sz="1050" dirty="0">
                        <a:effectLst/>
                      </a:endParaRPr>
                    </a:p>
                    <a:p>
                      <a:pPr indent="180340" algn="just">
                        <a:lnSpc>
                          <a:spcPct val="100000"/>
                        </a:lnSpc>
                        <a:spcAft>
                          <a:spcPts val="0"/>
                        </a:spcAft>
                      </a:pPr>
                      <a:r>
                        <a:rPr lang="es-EC" sz="1050" dirty="0">
                          <a:effectLst/>
                        </a:rPr>
                        <a:t>Gobierno Autónomo Descentralizado Municipal Rumiñahui </a:t>
                      </a:r>
                      <a:endParaRPr lang="es-ES" sz="1050" dirty="0">
                        <a:effectLst/>
                      </a:endParaRPr>
                    </a:p>
                    <a:p>
                      <a:pPr indent="450215" algn="just">
                        <a:lnSpc>
                          <a:spcPct val="100000"/>
                        </a:lnSpc>
                        <a:spcAft>
                          <a:spcPts val="0"/>
                        </a:spcAft>
                      </a:pPr>
                      <a:r>
                        <a:rPr lang="es-EC" sz="1050" dirty="0">
                          <a:effectLst/>
                        </a:rPr>
                        <a:t> </a:t>
                      </a:r>
                      <a:endParaRPr lang="es-ES" sz="1050" dirty="0">
                        <a:effectLst/>
                        <a:latin typeface="Arial"/>
                        <a:ea typeface="Calibri"/>
                        <a:cs typeface="Times New Roman"/>
                      </a:endParaRPr>
                    </a:p>
                  </a:txBody>
                  <a:tcPr marL="25377" marR="25377" marT="0" marB="0"/>
                </a:tc>
                <a:tc>
                  <a:txBody>
                    <a:bodyPr/>
                    <a:lstStyle/>
                    <a:p>
                      <a:pPr indent="180340">
                        <a:lnSpc>
                          <a:spcPct val="100000"/>
                        </a:lnSpc>
                        <a:spcAft>
                          <a:spcPts val="0"/>
                        </a:spcAft>
                      </a:pPr>
                      <a:r>
                        <a:rPr lang="es-EC" sz="1050" dirty="0">
                          <a:effectLst/>
                        </a:rPr>
                        <a:t>500 Dípticos</a:t>
                      </a:r>
                      <a:endParaRPr lang="es-ES" sz="1050" dirty="0">
                        <a:effectLst/>
                      </a:endParaRPr>
                    </a:p>
                    <a:p>
                      <a:pPr indent="180340">
                        <a:lnSpc>
                          <a:spcPct val="100000"/>
                        </a:lnSpc>
                        <a:spcAft>
                          <a:spcPts val="0"/>
                        </a:spcAft>
                      </a:pPr>
                      <a:r>
                        <a:rPr lang="es-EC" sz="1050" dirty="0">
                          <a:effectLst/>
                        </a:rPr>
                        <a:t>500 Postales</a:t>
                      </a:r>
                      <a:endParaRPr lang="es-ES" sz="1050" dirty="0">
                        <a:effectLst/>
                      </a:endParaRPr>
                    </a:p>
                    <a:p>
                      <a:pPr marL="0" lvl="0" indent="0">
                        <a:lnSpc>
                          <a:spcPct val="100000"/>
                        </a:lnSpc>
                        <a:spcAft>
                          <a:spcPts val="0"/>
                        </a:spcAft>
                        <a:buFont typeface="+mj-lt"/>
                        <a:buNone/>
                      </a:pPr>
                      <a:r>
                        <a:rPr lang="es-EC" sz="1050" dirty="0" smtClean="0">
                          <a:effectLst/>
                        </a:rPr>
                        <a:t>          1 Valla</a:t>
                      </a:r>
                      <a:endParaRPr lang="es-ES" sz="1050" dirty="0">
                        <a:effectLst/>
                      </a:endParaRPr>
                    </a:p>
                    <a:p>
                      <a:pPr indent="180340">
                        <a:lnSpc>
                          <a:spcPct val="100000"/>
                        </a:lnSpc>
                        <a:spcAft>
                          <a:spcPts val="0"/>
                        </a:spcAft>
                      </a:pPr>
                      <a:r>
                        <a:rPr lang="es-EC" sz="1050" dirty="0">
                          <a:effectLst/>
                        </a:rPr>
                        <a:t>     </a:t>
                      </a:r>
                      <a:r>
                        <a:rPr lang="es-EC" sz="1050" dirty="0" smtClean="0">
                          <a:effectLst/>
                        </a:rPr>
                        <a:t>3 </a:t>
                      </a:r>
                      <a:r>
                        <a:rPr lang="es-EC" sz="1050" dirty="0">
                          <a:effectLst/>
                        </a:rPr>
                        <a:t>Roll up</a:t>
                      </a:r>
                      <a:endParaRPr lang="es-ES" sz="1050" dirty="0">
                        <a:effectLst/>
                      </a:endParaRPr>
                    </a:p>
                    <a:p>
                      <a:pPr indent="180340">
                        <a:lnSpc>
                          <a:spcPct val="100000"/>
                        </a:lnSpc>
                        <a:spcAft>
                          <a:spcPts val="0"/>
                        </a:spcAft>
                      </a:pPr>
                      <a:r>
                        <a:rPr lang="es-EC" sz="1050" dirty="0" smtClean="0">
                          <a:effectLst/>
                        </a:rPr>
                        <a:t>   60 </a:t>
                      </a:r>
                      <a:r>
                        <a:rPr lang="es-EC" sz="1050" dirty="0">
                          <a:effectLst/>
                        </a:rPr>
                        <a:t>Cuñas radiales</a:t>
                      </a:r>
                      <a:endParaRPr lang="es-ES" sz="1050" dirty="0">
                        <a:effectLst/>
                      </a:endParaRPr>
                    </a:p>
                    <a:p>
                      <a:pPr indent="180340">
                        <a:lnSpc>
                          <a:spcPct val="100000"/>
                        </a:lnSpc>
                        <a:spcAft>
                          <a:spcPts val="0"/>
                        </a:spcAft>
                      </a:pPr>
                      <a:r>
                        <a:rPr lang="es-EC" sz="1050" dirty="0" smtClean="0">
                          <a:effectLst/>
                        </a:rPr>
                        <a:t>     1 </a:t>
                      </a:r>
                      <a:r>
                        <a:rPr lang="es-EC" sz="1050" dirty="0">
                          <a:effectLst/>
                        </a:rPr>
                        <a:t>Página web</a:t>
                      </a:r>
                      <a:endParaRPr lang="es-ES" sz="1050" dirty="0">
                        <a:effectLst/>
                      </a:endParaRPr>
                    </a:p>
                    <a:p>
                      <a:pPr indent="180340">
                        <a:lnSpc>
                          <a:spcPct val="100000"/>
                        </a:lnSpc>
                        <a:spcAft>
                          <a:spcPts val="0"/>
                        </a:spcAft>
                      </a:pPr>
                      <a:r>
                        <a:rPr lang="es-EC" sz="1050" dirty="0">
                          <a:effectLst/>
                        </a:rPr>
                        <a:t>500 Trípticos de Buenas prácticas </a:t>
                      </a:r>
                      <a:r>
                        <a:rPr lang="es-EC" sz="1050" dirty="0" smtClean="0">
                          <a:effectLst/>
                        </a:rPr>
                        <a:t>  ambientales</a:t>
                      </a:r>
                      <a:endParaRPr lang="es-ES" sz="1050" dirty="0">
                        <a:effectLst/>
                      </a:endParaRPr>
                    </a:p>
                    <a:p>
                      <a:pPr indent="450215" algn="just">
                        <a:lnSpc>
                          <a:spcPct val="100000"/>
                        </a:lnSpc>
                        <a:spcAft>
                          <a:spcPts val="0"/>
                        </a:spcAft>
                      </a:pPr>
                      <a:r>
                        <a:rPr lang="es-EC" sz="1050" dirty="0">
                          <a:effectLst/>
                        </a:rPr>
                        <a:t> </a:t>
                      </a:r>
                      <a:endParaRPr lang="es-ES" sz="1050" dirty="0">
                        <a:effectLst/>
                      </a:endParaRPr>
                    </a:p>
                    <a:p>
                      <a:pPr indent="450215" algn="ctr">
                        <a:lnSpc>
                          <a:spcPct val="100000"/>
                        </a:lnSpc>
                        <a:spcAft>
                          <a:spcPts val="0"/>
                        </a:spcAft>
                      </a:pPr>
                      <a:r>
                        <a:rPr lang="es-EC" sz="1050" dirty="0">
                          <a:effectLst/>
                        </a:rPr>
                        <a:t> </a:t>
                      </a:r>
                      <a:endParaRPr lang="es-ES" sz="1050" dirty="0">
                        <a:effectLst/>
                      </a:endParaRPr>
                    </a:p>
                    <a:p>
                      <a:pPr indent="450215" algn="ctr">
                        <a:lnSpc>
                          <a:spcPct val="100000"/>
                        </a:lnSpc>
                        <a:spcAft>
                          <a:spcPts val="0"/>
                        </a:spcAft>
                      </a:pPr>
                      <a:r>
                        <a:rPr lang="es-EC" sz="1050" dirty="0">
                          <a:effectLst/>
                        </a:rPr>
                        <a:t> </a:t>
                      </a:r>
                      <a:endParaRPr lang="es-ES" sz="1050" dirty="0">
                        <a:effectLst/>
                      </a:endParaRPr>
                    </a:p>
                    <a:p>
                      <a:pPr indent="450215" algn="ctr">
                        <a:lnSpc>
                          <a:spcPct val="100000"/>
                        </a:lnSpc>
                        <a:spcAft>
                          <a:spcPts val="0"/>
                        </a:spcAft>
                      </a:pPr>
                      <a:r>
                        <a:rPr lang="es-EC" sz="1050" dirty="0">
                          <a:effectLst/>
                        </a:rPr>
                        <a:t> </a:t>
                      </a:r>
                      <a:endParaRPr lang="es-ES" sz="1050" dirty="0">
                        <a:effectLst/>
                        <a:latin typeface="Arial"/>
                        <a:ea typeface="Calibri"/>
                        <a:cs typeface="Times New Roman"/>
                      </a:endParaRPr>
                    </a:p>
                  </a:txBody>
                  <a:tcPr marL="25377" marR="25377" marT="0" marB="0"/>
                </a:tc>
                <a:tc>
                  <a:txBody>
                    <a:bodyPr/>
                    <a:lstStyle/>
                    <a:p>
                      <a:pPr indent="180340" algn="r">
                        <a:lnSpc>
                          <a:spcPct val="100000"/>
                        </a:lnSpc>
                        <a:spcAft>
                          <a:spcPts val="0"/>
                        </a:spcAft>
                      </a:pPr>
                      <a:r>
                        <a:rPr lang="es-EC" sz="1050" dirty="0">
                          <a:effectLst/>
                        </a:rPr>
                        <a:t> 224,00</a:t>
                      </a:r>
                      <a:endParaRPr lang="es-ES" sz="1050" dirty="0">
                        <a:effectLst/>
                      </a:endParaRPr>
                    </a:p>
                    <a:p>
                      <a:pPr indent="450215" algn="r">
                        <a:lnSpc>
                          <a:spcPct val="100000"/>
                        </a:lnSpc>
                        <a:spcAft>
                          <a:spcPts val="0"/>
                        </a:spcAft>
                      </a:pPr>
                      <a:r>
                        <a:rPr lang="es-EC" sz="1050" dirty="0">
                          <a:effectLst/>
                        </a:rPr>
                        <a:t> 224,00</a:t>
                      </a:r>
                      <a:endParaRPr lang="es-ES" sz="1050" dirty="0">
                        <a:effectLst/>
                      </a:endParaRPr>
                    </a:p>
                    <a:p>
                      <a:pPr indent="450215" algn="r">
                        <a:lnSpc>
                          <a:spcPct val="100000"/>
                        </a:lnSpc>
                        <a:spcAft>
                          <a:spcPts val="0"/>
                        </a:spcAft>
                      </a:pPr>
                      <a:r>
                        <a:rPr lang="es-EC" sz="1050" dirty="0">
                          <a:effectLst/>
                        </a:rPr>
                        <a:t>2’800,00</a:t>
                      </a:r>
                      <a:endParaRPr lang="es-ES" sz="1050" dirty="0">
                        <a:effectLst/>
                      </a:endParaRPr>
                    </a:p>
                    <a:p>
                      <a:pPr indent="450215" algn="r">
                        <a:lnSpc>
                          <a:spcPct val="100000"/>
                        </a:lnSpc>
                        <a:spcAft>
                          <a:spcPts val="0"/>
                        </a:spcAft>
                      </a:pPr>
                      <a:r>
                        <a:rPr lang="es-EC" sz="1050" dirty="0">
                          <a:effectLst/>
                        </a:rPr>
                        <a:t>   672,00</a:t>
                      </a:r>
                      <a:endParaRPr lang="es-ES" sz="1050" dirty="0">
                        <a:effectLst/>
                      </a:endParaRPr>
                    </a:p>
                    <a:p>
                      <a:pPr indent="450215" algn="r">
                        <a:lnSpc>
                          <a:spcPct val="100000"/>
                        </a:lnSpc>
                        <a:spcAft>
                          <a:spcPts val="0"/>
                        </a:spcAft>
                      </a:pPr>
                      <a:r>
                        <a:rPr lang="es-EC" sz="1050" dirty="0">
                          <a:effectLst/>
                        </a:rPr>
                        <a:t>1’209,60</a:t>
                      </a:r>
                      <a:endParaRPr lang="es-ES" sz="1050" dirty="0">
                        <a:effectLst/>
                      </a:endParaRPr>
                    </a:p>
                    <a:p>
                      <a:pPr indent="450215" algn="r">
                        <a:lnSpc>
                          <a:spcPct val="100000"/>
                        </a:lnSpc>
                        <a:spcAft>
                          <a:spcPts val="0"/>
                        </a:spcAft>
                      </a:pPr>
                      <a:r>
                        <a:rPr lang="es-EC" sz="1050" dirty="0">
                          <a:effectLst/>
                        </a:rPr>
                        <a:t>   918,40</a:t>
                      </a:r>
                      <a:endParaRPr lang="es-ES" sz="1050" dirty="0">
                        <a:effectLst/>
                      </a:endParaRPr>
                    </a:p>
                    <a:p>
                      <a:pPr indent="450215" algn="r">
                        <a:lnSpc>
                          <a:spcPct val="100000"/>
                        </a:lnSpc>
                        <a:spcAft>
                          <a:spcPts val="0"/>
                        </a:spcAft>
                      </a:pPr>
                      <a:r>
                        <a:rPr lang="es-EC" sz="1050" dirty="0">
                          <a:effectLst/>
                        </a:rPr>
                        <a:t>   280,00</a:t>
                      </a:r>
                      <a:endParaRPr lang="es-ES" sz="1050" dirty="0">
                        <a:effectLst/>
                        <a:latin typeface="Arial"/>
                        <a:ea typeface="Calibri"/>
                        <a:cs typeface="Times New Roman"/>
                      </a:endParaRPr>
                    </a:p>
                  </a:txBody>
                  <a:tcPr marL="25377" marR="25377" marT="0" marB="0"/>
                </a:tc>
              </a:tr>
              <a:tr h="223996">
                <a:tc gridSpan="4">
                  <a:txBody>
                    <a:bodyPr/>
                    <a:lstStyle/>
                    <a:p>
                      <a:pPr indent="450215" algn="ctr">
                        <a:lnSpc>
                          <a:spcPct val="100000"/>
                        </a:lnSpc>
                        <a:spcAft>
                          <a:spcPts val="0"/>
                        </a:spcAft>
                      </a:pPr>
                      <a:r>
                        <a:rPr lang="es-EC" sz="1050" dirty="0">
                          <a:effectLst/>
                        </a:rPr>
                        <a:t>                                                           Total                        $    3’528,00</a:t>
                      </a:r>
                      <a:endParaRPr lang="es-ES" sz="1050" dirty="0">
                        <a:effectLst/>
                        <a:latin typeface="Arial"/>
                        <a:ea typeface="Calibri"/>
                        <a:cs typeface="Times New Roman"/>
                      </a:endParaRPr>
                    </a:p>
                  </a:txBody>
                  <a:tcPr marL="16448" marR="16448" marT="0" marB="0"/>
                </a:tc>
                <a:tc hMerge="1">
                  <a:txBody>
                    <a:bodyPr/>
                    <a:lstStyle/>
                    <a:p>
                      <a:endParaRPr lang="es-ES"/>
                    </a:p>
                  </a:txBody>
                  <a:tcPr/>
                </a:tc>
                <a:tc hMerge="1">
                  <a:txBody>
                    <a:bodyPr/>
                    <a:lstStyle/>
                    <a:p>
                      <a:endParaRPr lang="es-ES"/>
                    </a:p>
                  </a:txBody>
                  <a:tcPr/>
                </a:tc>
                <a:tc hMerge="1">
                  <a:txBody>
                    <a:bodyPr/>
                    <a:lstStyle/>
                    <a:p>
                      <a:endParaRPr lang="es-ES"/>
                    </a:p>
                  </a:txBody>
                  <a:tcPr/>
                </a:tc>
              </a:tr>
              <a:tr h="1400054">
                <a:tc>
                  <a:txBody>
                    <a:bodyPr/>
                    <a:lstStyle/>
                    <a:p>
                      <a:pPr indent="180340">
                        <a:lnSpc>
                          <a:spcPct val="100000"/>
                        </a:lnSpc>
                        <a:spcAft>
                          <a:spcPts val="0"/>
                        </a:spcAft>
                      </a:pPr>
                      <a:r>
                        <a:rPr lang="es-ES" sz="1050" dirty="0">
                          <a:effectLst/>
                        </a:rPr>
                        <a:t> </a:t>
                      </a:r>
                    </a:p>
                    <a:p>
                      <a:pPr indent="180340">
                        <a:lnSpc>
                          <a:spcPct val="100000"/>
                        </a:lnSpc>
                        <a:spcAft>
                          <a:spcPts val="0"/>
                        </a:spcAft>
                      </a:pPr>
                      <a:r>
                        <a:rPr lang="es-EC" sz="1050" dirty="0">
                          <a:effectLst/>
                        </a:rPr>
                        <a:t>Programas de Capacitación </a:t>
                      </a:r>
                      <a:endParaRPr lang="es-ES" sz="1050" dirty="0">
                        <a:effectLst/>
                        <a:latin typeface="Arial"/>
                        <a:ea typeface="Calibri"/>
                        <a:cs typeface="Times New Roman"/>
                      </a:endParaRPr>
                    </a:p>
                  </a:txBody>
                  <a:tcPr marL="25377" marR="25377" marT="0" marB="0"/>
                </a:tc>
                <a:tc>
                  <a:txBody>
                    <a:bodyPr/>
                    <a:lstStyle/>
                    <a:p>
                      <a:pPr indent="180340" algn="just">
                        <a:lnSpc>
                          <a:spcPct val="100000"/>
                        </a:lnSpc>
                        <a:spcAft>
                          <a:spcPts val="0"/>
                        </a:spcAft>
                      </a:pPr>
                      <a:r>
                        <a:rPr lang="es-EC" sz="1050" dirty="0">
                          <a:effectLst/>
                        </a:rPr>
                        <a:t> </a:t>
                      </a:r>
                      <a:endParaRPr lang="es-ES" sz="1050" dirty="0">
                        <a:effectLst/>
                      </a:endParaRPr>
                    </a:p>
                    <a:p>
                      <a:pPr indent="180340" algn="just">
                        <a:lnSpc>
                          <a:spcPct val="100000"/>
                        </a:lnSpc>
                        <a:spcAft>
                          <a:spcPts val="0"/>
                        </a:spcAft>
                      </a:pPr>
                      <a:r>
                        <a:rPr lang="es-EC" sz="1050" dirty="0">
                          <a:effectLst/>
                        </a:rPr>
                        <a:t>Gobierno Autónomo Descentralizado Municipal Rumiñahui </a:t>
                      </a:r>
                      <a:endParaRPr lang="es-ES" sz="1050" dirty="0">
                        <a:effectLst/>
                      </a:endParaRPr>
                    </a:p>
                    <a:p>
                      <a:pPr indent="450215" algn="just">
                        <a:lnSpc>
                          <a:spcPct val="100000"/>
                        </a:lnSpc>
                        <a:spcAft>
                          <a:spcPts val="0"/>
                        </a:spcAft>
                      </a:pPr>
                      <a:r>
                        <a:rPr lang="es-EC" sz="1050" dirty="0">
                          <a:effectLst/>
                        </a:rPr>
                        <a:t> </a:t>
                      </a:r>
                      <a:endParaRPr lang="es-ES" sz="1050" dirty="0">
                        <a:effectLst/>
                        <a:latin typeface="Arial"/>
                        <a:ea typeface="Calibri"/>
                        <a:cs typeface="Times New Roman"/>
                      </a:endParaRPr>
                    </a:p>
                  </a:txBody>
                  <a:tcPr marL="25377" marR="25377" marT="0" marB="0"/>
                </a:tc>
                <a:tc>
                  <a:txBody>
                    <a:bodyPr/>
                    <a:lstStyle/>
                    <a:p>
                      <a:pPr indent="180340">
                        <a:lnSpc>
                          <a:spcPct val="100000"/>
                        </a:lnSpc>
                        <a:spcAft>
                          <a:spcPts val="0"/>
                        </a:spcAft>
                      </a:pPr>
                      <a:r>
                        <a:rPr lang="es-EC" sz="1050" dirty="0">
                          <a:effectLst/>
                        </a:rPr>
                        <a:t>Programa de Atención al cliente</a:t>
                      </a:r>
                      <a:endParaRPr lang="es-ES" sz="1050" dirty="0">
                        <a:effectLst/>
                      </a:endParaRPr>
                    </a:p>
                    <a:p>
                      <a:pPr indent="180340">
                        <a:lnSpc>
                          <a:spcPct val="100000"/>
                        </a:lnSpc>
                        <a:spcAft>
                          <a:spcPts val="0"/>
                        </a:spcAft>
                      </a:pPr>
                      <a:r>
                        <a:rPr lang="es-EC" sz="1050" dirty="0">
                          <a:effectLst/>
                        </a:rPr>
                        <a:t>Programa de Manipulación de alimentos</a:t>
                      </a:r>
                      <a:endParaRPr lang="es-ES" sz="1050" dirty="0">
                        <a:effectLst/>
                      </a:endParaRPr>
                    </a:p>
                    <a:p>
                      <a:pPr indent="180340">
                        <a:lnSpc>
                          <a:spcPct val="100000"/>
                        </a:lnSpc>
                        <a:spcAft>
                          <a:spcPts val="0"/>
                        </a:spcAft>
                      </a:pPr>
                      <a:r>
                        <a:rPr lang="es-EC" sz="1050" dirty="0">
                          <a:effectLst/>
                        </a:rPr>
                        <a:t>Programa de Técnicas de restaurante</a:t>
                      </a:r>
                      <a:endParaRPr lang="es-ES" sz="1050" dirty="0">
                        <a:effectLst/>
                        <a:latin typeface="Arial"/>
                        <a:ea typeface="Calibri"/>
                        <a:cs typeface="Times New Roman"/>
                      </a:endParaRPr>
                    </a:p>
                  </a:txBody>
                  <a:tcPr marL="25377" marR="25377" marT="0" marB="0"/>
                </a:tc>
                <a:tc>
                  <a:txBody>
                    <a:bodyPr/>
                    <a:lstStyle/>
                    <a:p>
                      <a:pPr indent="450215">
                        <a:lnSpc>
                          <a:spcPct val="100000"/>
                        </a:lnSpc>
                        <a:spcAft>
                          <a:spcPts val="0"/>
                        </a:spcAft>
                      </a:pPr>
                      <a:r>
                        <a:rPr lang="es-EC" sz="1050" dirty="0">
                          <a:effectLst/>
                        </a:rPr>
                        <a:t> </a:t>
                      </a:r>
                      <a:endParaRPr lang="es-ES" sz="1050" dirty="0">
                        <a:effectLst/>
                      </a:endParaRPr>
                    </a:p>
                    <a:p>
                      <a:pPr indent="450215" algn="r">
                        <a:lnSpc>
                          <a:spcPct val="100000"/>
                        </a:lnSpc>
                        <a:spcAft>
                          <a:spcPts val="0"/>
                        </a:spcAft>
                      </a:pPr>
                      <a:r>
                        <a:rPr lang="es-EC" sz="1050" dirty="0">
                          <a:effectLst/>
                        </a:rPr>
                        <a:t>1´904,00</a:t>
                      </a:r>
                      <a:endParaRPr lang="es-ES" sz="1050" dirty="0">
                        <a:effectLst/>
                      </a:endParaRPr>
                    </a:p>
                    <a:p>
                      <a:pPr indent="450215" algn="r">
                        <a:lnSpc>
                          <a:spcPct val="100000"/>
                        </a:lnSpc>
                        <a:spcAft>
                          <a:spcPts val="0"/>
                        </a:spcAft>
                      </a:pPr>
                      <a:r>
                        <a:rPr lang="es-EC" sz="1050" dirty="0">
                          <a:effectLst/>
                        </a:rPr>
                        <a:t>2’576,00  1´904,00</a:t>
                      </a:r>
                      <a:endParaRPr lang="es-ES" sz="1050" dirty="0">
                        <a:effectLst/>
                        <a:latin typeface="Arial"/>
                        <a:ea typeface="Calibri"/>
                        <a:cs typeface="Times New Roman"/>
                      </a:endParaRPr>
                    </a:p>
                  </a:txBody>
                  <a:tcPr marL="25377" marR="25377" marT="0" marB="0"/>
                </a:tc>
              </a:tr>
              <a:tr h="72803">
                <a:tc gridSpan="4">
                  <a:txBody>
                    <a:bodyPr/>
                    <a:lstStyle/>
                    <a:p>
                      <a:pPr indent="450215" algn="ctr">
                        <a:lnSpc>
                          <a:spcPct val="115000"/>
                        </a:lnSpc>
                        <a:spcAft>
                          <a:spcPts val="0"/>
                        </a:spcAft>
                      </a:pPr>
                      <a:r>
                        <a:rPr lang="es-EC" sz="1000" dirty="0">
                          <a:effectLst/>
                        </a:rPr>
                        <a:t>                                               </a:t>
                      </a:r>
                      <a:r>
                        <a:rPr lang="es-EC" sz="1000" dirty="0" smtClean="0">
                          <a:effectLst/>
                        </a:rPr>
                        <a:t>           Total                           $     </a:t>
                      </a:r>
                      <a:r>
                        <a:rPr lang="es-EC" sz="1000" dirty="0">
                          <a:effectLst/>
                        </a:rPr>
                        <a:t>6’384,00                      </a:t>
                      </a:r>
                      <a:endParaRPr lang="es-ES" sz="1000" dirty="0">
                        <a:effectLst/>
                        <a:latin typeface="Arial"/>
                        <a:ea typeface="Calibri"/>
                        <a:cs typeface="Times New Roman"/>
                      </a:endParaRPr>
                    </a:p>
                  </a:txBody>
                  <a:tcPr marL="16448" marR="16448" marT="0" marB="0"/>
                </a:tc>
                <a:tc hMerge="1">
                  <a:txBody>
                    <a:bodyPr/>
                    <a:lstStyle/>
                    <a:p>
                      <a:endParaRPr lang="es-ES"/>
                    </a:p>
                  </a:txBody>
                  <a:tcPr/>
                </a:tc>
                <a:tc hMerge="1">
                  <a:txBody>
                    <a:bodyPr/>
                    <a:lstStyle/>
                    <a:p>
                      <a:endParaRPr lang="es-ES"/>
                    </a:p>
                  </a:txBody>
                  <a:tcPr/>
                </a:tc>
                <a:tc hMerge="1">
                  <a:txBody>
                    <a:bodyPr/>
                    <a:lstStyle/>
                    <a:p>
                      <a:endParaRPr lang="es-ES"/>
                    </a:p>
                  </a:txBody>
                  <a:tcPr/>
                </a:tc>
              </a:tr>
              <a:tr h="72803">
                <a:tc gridSpan="4">
                  <a:txBody>
                    <a:bodyPr/>
                    <a:lstStyle/>
                    <a:p>
                      <a:pPr indent="450215" algn="ctr">
                        <a:lnSpc>
                          <a:spcPct val="115000"/>
                        </a:lnSpc>
                        <a:spcAft>
                          <a:spcPts val="0"/>
                        </a:spcAft>
                      </a:pPr>
                      <a:r>
                        <a:rPr lang="es-EC" sz="1000" dirty="0">
                          <a:effectLst/>
                        </a:rPr>
                        <a:t>TOTAL  PROGRAMAS                                                       </a:t>
                      </a:r>
                      <a:r>
                        <a:rPr lang="es-EC" sz="1000" dirty="0" smtClean="0">
                          <a:effectLst/>
                        </a:rPr>
                        <a:t>    </a:t>
                      </a:r>
                      <a:r>
                        <a:rPr lang="es-EC" sz="1000" dirty="0">
                          <a:effectLst/>
                        </a:rPr>
                        <a:t>$     </a:t>
                      </a:r>
                      <a:r>
                        <a:rPr lang="es-EC" sz="1000" dirty="0" smtClean="0">
                          <a:effectLst/>
                        </a:rPr>
                        <a:t>9’912,00     </a:t>
                      </a:r>
                      <a:endParaRPr lang="es-ES" sz="1000" dirty="0">
                        <a:effectLst/>
                        <a:latin typeface="Arial"/>
                        <a:ea typeface="Calibri"/>
                        <a:cs typeface="Times New Roman"/>
                      </a:endParaRPr>
                    </a:p>
                  </a:txBody>
                  <a:tcPr marL="16448" marR="16448" marT="0" marB="0"/>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2251255701"/>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dirty="0" smtClean="0"/>
              <a:t>CONCLUSIONES</a:t>
            </a:r>
            <a:endParaRPr lang="es-ES" sz="3600" dirty="0"/>
          </a:p>
        </p:txBody>
      </p:sp>
      <p:sp>
        <p:nvSpPr>
          <p:cNvPr id="3" name="2 Marcador de contenido"/>
          <p:cNvSpPr>
            <a:spLocks noGrp="1"/>
          </p:cNvSpPr>
          <p:nvPr>
            <p:ph idx="1"/>
          </p:nvPr>
        </p:nvSpPr>
        <p:spPr>
          <a:xfrm>
            <a:off x="822960" y="1100628"/>
            <a:ext cx="7520940" cy="5496724"/>
          </a:xfrm>
        </p:spPr>
        <p:txBody>
          <a:bodyPr>
            <a:normAutofit fontScale="85000" lnSpcReduction="10000"/>
          </a:bodyPr>
          <a:lstStyle/>
          <a:p>
            <a:pPr algn="just"/>
            <a:r>
              <a:rPr lang="es-ES" sz="2800" dirty="0" smtClean="0"/>
              <a:t>-</a:t>
            </a:r>
            <a:r>
              <a:rPr lang="es-ES" sz="2800" b="0" dirty="0"/>
              <a:t>El establecimiento de las estrategias del presente plan  de desarrollo permitirá promocionar a la parroquia de Sangolquí como un importante destino dentro del mercado turístico de la capital de la república</a:t>
            </a:r>
            <a:r>
              <a:rPr lang="es-ES" sz="2800" b="0" dirty="0" smtClean="0"/>
              <a:t>.</a:t>
            </a:r>
          </a:p>
          <a:p>
            <a:pPr algn="just"/>
            <a:endParaRPr lang="es-ES" sz="2800" b="0" dirty="0" smtClean="0"/>
          </a:p>
          <a:p>
            <a:pPr algn="just"/>
            <a:r>
              <a:rPr lang="es-ES" sz="2800" b="0" dirty="0"/>
              <a:t>-Sangolquí cumple con atractivos naturales y culturales lo cual  permite claramente elaborar posibles rutas potenciales que fomentarán el desarrollo de la actividad turística de la parroquia  mejorando los servicios que esta ofrece a sus visitantes</a:t>
            </a:r>
            <a:r>
              <a:rPr lang="es-ES" sz="2800" b="0" dirty="0" smtClean="0"/>
              <a:t>.</a:t>
            </a:r>
          </a:p>
          <a:p>
            <a:pPr algn="just"/>
            <a:endParaRPr lang="es-ES" sz="2800" b="0" dirty="0"/>
          </a:p>
          <a:p>
            <a:pPr algn="just"/>
            <a:r>
              <a:rPr lang="es-ES" sz="2800" b="0" dirty="0"/>
              <a:t>- El desarrollo turístico en la parroquia ayudará a que las condiciones de vida de los habitantes tenga una mejora significativa.</a:t>
            </a:r>
          </a:p>
          <a:p>
            <a:pPr algn="just"/>
            <a:endParaRPr lang="es-ES" sz="2800" b="0" dirty="0"/>
          </a:p>
          <a:p>
            <a:pPr algn="just"/>
            <a:endParaRPr lang="es-ES" sz="2400" dirty="0" smtClean="0"/>
          </a:p>
          <a:p>
            <a:endParaRPr lang="es-ES" dirty="0"/>
          </a:p>
        </p:txBody>
      </p:sp>
    </p:spTree>
    <p:extLst>
      <p:ext uri="{BB962C8B-B14F-4D97-AF65-F5344CB8AC3E}">
        <p14:creationId xmlns:p14="http://schemas.microsoft.com/office/powerpoint/2010/main" val="1578381171"/>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RECOMENDACIONES</a:t>
            </a:r>
            <a:endParaRPr lang="es-ES" dirty="0"/>
          </a:p>
        </p:txBody>
      </p:sp>
      <p:sp>
        <p:nvSpPr>
          <p:cNvPr id="3" name="2 Marcador de contenido"/>
          <p:cNvSpPr>
            <a:spLocks noGrp="1"/>
          </p:cNvSpPr>
          <p:nvPr>
            <p:ph idx="1"/>
          </p:nvPr>
        </p:nvSpPr>
        <p:spPr>
          <a:xfrm>
            <a:off x="822960" y="1100628"/>
            <a:ext cx="7520940" cy="5064676"/>
          </a:xfrm>
        </p:spPr>
        <p:txBody>
          <a:bodyPr>
            <a:normAutofit fontScale="92500" lnSpcReduction="10000"/>
          </a:bodyPr>
          <a:lstStyle/>
          <a:p>
            <a:pPr algn="just"/>
            <a:r>
              <a:rPr lang="es-ES" sz="2000" b="0" dirty="0" smtClean="0"/>
              <a:t>-</a:t>
            </a:r>
            <a:r>
              <a:rPr lang="es-ES" sz="2600" b="0" dirty="0"/>
              <a:t>Se recomienda al municipio luego de haber finalizado el presente plan de desarrollo se aplique las estrategias que permitirán posicionar a la parroquia de Sangolquí como un destino </a:t>
            </a:r>
            <a:r>
              <a:rPr lang="es-ES" sz="2600" b="0" dirty="0" smtClean="0"/>
              <a:t>encantador </a:t>
            </a:r>
            <a:r>
              <a:rPr lang="es-ES" sz="2600" b="0" dirty="0"/>
              <a:t>dentro del mapa turístico ecuatoriano.</a:t>
            </a:r>
          </a:p>
          <a:p>
            <a:pPr algn="just"/>
            <a:r>
              <a:rPr lang="es-ES" sz="2600" b="0" dirty="0"/>
              <a:t> </a:t>
            </a:r>
          </a:p>
          <a:p>
            <a:pPr algn="just"/>
            <a:r>
              <a:rPr lang="es-ES" sz="2600" b="0" dirty="0"/>
              <a:t>-La Dirección de Turismo del Cantón Rumiñahui, debe considerar el perfil del consumidor puesto que es importante a efectos de poder diseñar estrategias adecuadas que permitan satisfacer las necesidades de los turistas que visitan periódicamente la parroquia.</a:t>
            </a:r>
          </a:p>
          <a:p>
            <a:pPr lvl="0" algn="just"/>
            <a:r>
              <a:rPr lang="es-ES" sz="2600" b="0" dirty="0" smtClean="0"/>
              <a:t>.</a:t>
            </a:r>
            <a:endParaRPr lang="es-ES" sz="2600" b="0" dirty="0"/>
          </a:p>
          <a:p>
            <a:pPr algn="just"/>
            <a:endParaRPr lang="es-ES" dirty="0"/>
          </a:p>
        </p:txBody>
      </p:sp>
    </p:spTree>
    <p:extLst>
      <p:ext uri="{BB962C8B-B14F-4D97-AF65-F5344CB8AC3E}">
        <p14:creationId xmlns:p14="http://schemas.microsoft.com/office/powerpoint/2010/main" val="3234134705"/>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548640"/>
          </a:xfrm>
        </p:spPr>
        <p:txBody>
          <a:bodyPr/>
          <a:lstStyle/>
          <a:p>
            <a:r>
              <a:rPr lang="es-ES" dirty="0" smtClean="0"/>
              <a:t>Bibliografía</a:t>
            </a:r>
            <a:endParaRPr lang="es-ES" dirty="0"/>
          </a:p>
        </p:txBody>
      </p:sp>
      <p:sp>
        <p:nvSpPr>
          <p:cNvPr id="3" name="2 Marcador de contenido"/>
          <p:cNvSpPr>
            <a:spLocks noGrp="1"/>
          </p:cNvSpPr>
          <p:nvPr>
            <p:ph idx="1"/>
          </p:nvPr>
        </p:nvSpPr>
        <p:spPr>
          <a:xfrm>
            <a:off x="822960" y="764704"/>
            <a:ext cx="7565464" cy="5976664"/>
          </a:xfrm>
        </p:spPr>
        <p:txBody>
          <a:bodyPr>
            <a:normAutofit/>
          </a:bodyPr>
          <a:lstStyle/>
          <a:p>
            <a:pPr>
              <a:buFont typeface="Arial" pitchFamily="34" charset="0"/>
              <a:buChar char="•"/>
            </a:pPr>
            <a:r>
              <a:rPr lang="es-EC" dirty="0" err="1"/>
              <a:t>Bigne</a:t>
            </a:r>
            <a:r>
              <a:rPr lang="es-EC" dirty="0"/>
              <a:t>, E., &amp; et, a. (2000). </a:t>
            </a:r>
            <a:r>
              <a:rPr lang="es-EC" i="1" dirty="0"/>
              <a:t>Marketing de destinos turísticos: análisis y estrategias de desarrollo.</a:t>
            </a:r>
            <a:r>
              <a:rPr lang="es-EC" dirty="0"/>
              <a:t> </a:t>
            </a:r>
            <a:r>
              <a:rPr lang="es-EC" dirty="0" err="1"/>
              <a:t>Madrid</a:t>
            </a:r>
            <a:r>
              <a:rPr lang="es-EC" dirty="0" err="1" smtClean="0"/>
              <a:t>Chong</a:t>
            </a:r>
            <a:r>
              <a:rPr lang="es-EC" dirty="0"/>
              <a:t>, J. L. (2007). </a:t>
            </a:r>
            <a:r>
              <a:rPr lang="es-EC" i="1" dirty="0"/>
              <a:t>Promoción de Ventas: Herramienta Básica del Marketing Integral.</a:t>
            </a:r>
            <a:r>
              <a:rPr lang="es-EC" dirty="0"/>
              <a:t> Buenos Aires: Ediciones </a:t>
            </a:r>
            <a:r>
              <a:rPr lang="es-EC" dirty="0" err="1"/>
              <a:t>Granica</a:t>
            </a:r>
            <a:r>
              <a:rPr lang="es-EC" dirty="0"/>
              <a:t> S.A.</a:t>
            </a:r>
            <a:endParaRPr lang="es-ES" dirty="0"/>
          </a:p>
          <a:p>
            <a:pPr>
              <a:buFont typeface="Arial" pitchFamily="34" charset="0"/>
              <a:buChar char="•"/>
            </a:pPr>
            <a:r>
              <a:rPr lang="es-EC" dirty="0" smtClean="0"/>
              <a:t>García</a:t>
            </a:r>
            <a:r>
              <a:rPr lang="es-EC" dirty="0"/>
              <a:t>, F., García, P., &amp; Gil, M. (2009). </a:t>
            </a:r>
            <a:r>
              <a:rPr lang="es-EC" i="1" dirty="0"/>
              <a:t>Técnicas de Servicio y Atención al Cliente.</a:t>
            </a:r>
            <a:r>
              <a:rPr lang="es-EC" dirty="0"/>
              <a:t> Madrid: </a:t>
            </a:r>
            <a:r>
              <a:rPr lang="es-EC" dirty="0" err="1"/>
              <a:t>Closas</a:t>
            </a:r>
            <a:r>
              <a:rPr lang="es-EC" dirty="0"/>
              <a:t> </a:t>
            </a:r>
            <a:r>
              <a:rPr lang="es-EC" dirty="0" err="1" smtClean="0"/>
              <a:t>Orcoyen</a:t>
            </a:r>
            <a:endParaRPr lang="es-EC" dirty="0" smtClean="0"/>
          </a:p>
          <a:p>
            <a:pPr>
              <a:buFont typeface="Arial" pitchFamily="34" charset="0"/>
              <a:buChar char="•"/>
            </a:pPr>
            <a:r>
              <a:rPr lang="es-EC" dirty="0" smtClean="0"/>
              <a:t>Martínez</a:t>
            </a:r>
            <a:r>
              <a:rPr lang="es-EC" dirty="0"/>
              <a:t>, D., &amp; Milla, A. (2012). </a:t>
            </a:r>
            <a:r>
              <a:rPr lang="es-EC" i="1" dirty="0"/>
              <a:t>La Elaboración del Plan Estratégico y su Implantación a través del Cuadro de Mando Integral.</a:t>
            </a:r>
            <a:r>
              <a:rPr lang="es-EC" dirty="0"/>
              <a:t> Madrid: Ediciones Díaz de Santos.</a:t>
            </a:r>
            <a:endParaRPr lang="es-ES" dirty="0"/>
          </a:p>
          <a:p>
            <a:pPr>
              <a:buFont typeface="Arial" pitchFamily="34" charset="0"/>
              <a:buChar char="•"/>
            </a:pPr>
            <a:r>
              <a:rPr lang="es-EC" dirty="0" err="1" smtClean="0"/>
              <a:t>Morant</a:t>
            </a:r>
            <a:r>
              <a:rPr lang="es-EC" dirty="0"/>
              <a:t>, C. (2008). </a:t>
            </a:r>
            <a:r>
              <a:rPr lang="es-EC" i="1" dirty="0"/>
              <a:t>Sensibilización Medioambiental, situación actual, </a:t>
            </a:r>
            <a:r>
              <a:rPr lang="es-EC" i="1" dirty="0" err="1"/>
              <a:t>problematica</a:t>
            </a:r>
            <a:r>
              <a:rPr lang="es-EC" i="1" dirty="0"/>
              <a:t> y búsqueda de </a:t>
            </a:r>
            <a:r>
              <a:rPr lang="es-EC" i="1" dirty="0" err="1"/>
              <a:t>problemticas</a:t>
            </a:r>
            <a:r>
              <a:rPr lang="es-EC" i="1" dirty="0"/>
              <a:t>.</a:t>
            </a:r>
            <a:r>
              <a:rPr lang="es-EC" dirty="0"/>
              <a:t> Madrid: Ideas </a:t>
            </a:r>
            <a:r>
              <a:rPr lang="es-EC" dirty="0" err="1"/>
              <a:t>Propuias</a:t>
            </a:r>
            <a:r>
              <a:rPr lang="es-EC" dirty="0"/>
              <a:t> Editorial .</a:t>
            </a:r>
            <a:endParaRPr lang="es-ES" dirty="0"/>
          </a:p>
          <a:p>
            <a:pPr>
              <a:buFont typeface="Arial" pitchFamily="34" charset="0"/>
              <a:buChar char="•"/>
            </a:pPr>
            <a:r>
              <a:rPr lang="es-EC" dirty="0" smtClean="0"/>
              <a:t>Secretaría </a:t>
            </a:r>
            <a:r>
              <a:rPr lang="es-EC" dirty="0"/>
              <a:t>Nacional de Planificación y Desarrollo. (2013). </a:t>
            </a:r>
            <a:r>
              <a:rPr lang="es-EC" i="1" dirty="0"/>
              <a:t>Plan Nacional para el Buen Vivir 2013-2017</a:t>
            </a:r>
            <a:r>
              <a:rPr lang="es-EC" dirty="0"/>
              <a:t>. Recuperado el 21 de Mayo de 2014, de Plan Nacional para el Buen Vivir 2013-2017: http://www.buenvivir.gob.ec/</a:t>
            </a:r>
            <a:endParaRPr lang="es-ES" dirty="0"/>
          </a:p>
          <a:p>
            <a:pPr>
              <a:buFont typeface="Arial" pitchFamily="34" charset="0"/>
              <a:buChar char="•"/>
            </a:pPr>
            <a:r>
              <a:rPr lang="es-EC" dirty="0" err="1"/>
              <a:t>Tourism</a:t>
            </a:r>
            <a:r>
              <a:rPr lang="es-EC" dirty="0"/>
              <a:t> &amp; </a:t>
            </a:r>
            <a:r>
              <a:rPr lang="es-EC" dirty="0" err="1"/>
              <a:t>Leisure</a:t>
            </a:r>
            <a:r>
              <a:rPr lang="es-EC" dirty="0"/>
              <a:t> – </a:t>
            </a:r>
            <a:r>
              <a:rPr lang="es-EC" dirty="0" err="1"/>
              <a:t>Europraxis</a:t>
            </a:r>
            <a:r>
              <a:rPr lang="es-EC" dirty="0"/>
              <a:t>. (2007). </a:t>
            </a:r>
            <a:r>
              <a:rPr lang="es-EC" i="1" dirty="0"/>
              <a:t>Plan Estratégico de Desarrollo de Turismo Sostenible para Ecuador 2020.</a:t>
            </a:r>
            <a:r>
              <a:rPr lang="es-EC" dirty="0"/>
              <a:t> </a:t>
            </a:r>
            <a:r>
              <a:rPr lang="es-EC" dirty="0" smtClean="0"/>
              <a:t>Quito</a:t>
            </a:r>
          </a:p>
          <a:p>
            <a:pPr>
              <a:buFont typeface="Arial" pitchFamily="34" charset="0"/>
              <a:buChar char="•"/>
            </a:pPr>
            <a:r>
              <a:rPr lang="es-EC" dirty="0" smtClean="0"/>
              <a:t>Valencia</a:t>
            </a:r>
            <a:r>
              <a:rPr lang="es-EC" dirty="0"/>
              <a:t>, J. (2012). </a:t>
            </a:r>
            <a:r>
              <a:rPr lang="es-EC" i="1" dirty="0" err="1"/>
              <a:t>Boletin</a:t>
            </a:r>
            <a:r>
              <a:rPr lang="es-EC" i="1" dirty="0"/>
              <a:t> turístico .com</a:t>
            </a:r>
            <a:r>
              <a:rPr lang="es-EC" dirty="0"/>
              <a:t>. Recuperado el 10 de Enero de 2014, de </a:t>
            </a:r>
            <a:r>
              <a:rPr lang="es-EC" dirty="0" err="1"/>
              <a:t>Boletin</a:t>
            </a:r>
            <a:r>
              <a:rPr lang="es-EC" dirty="0"/>
              <a:t> turístico .</a:t>
            </a:r>
            <a:r>
              <a:rPr lang="es-EC" dirty="0" err="1"/>
              <a:t>com</a:t>
            </a:r>
            <a:r>
              <a:rPr lang="es-EC" dirty="0"/>
              <a:t>: http://www.boletin-turistico.com/diccionarioturismo</a:t>
            </a:r>
            <a:endParaRPr lang="es-ES" dirty="0"/>
          </a:p>
          <a:p>
            <a:pPr>
              <a:buFont typeface="Arial" pitchFamily="34" charset="0"/>
              <a:buChar char="•"/>
            </a:pPr>
            <a:r>
              <a:rPr lang="en-US" dirty="0" err="1"/>
              <a:t>Wheelen</a:t>
            </a:r>
            <a:r>
              <a:rPr lang="en-US" dirty="0"/>
              <a:t>, T., &amp; Hunger, J. D. (2007). </a:t>
            </a:r>
            <a:r>
              <a:rPr lang="es-EC" i="1" dirty="0" err="1"/>
              <a:t>Administraciòn</a:t>
            </a:r>
            <a:r>
              <a:rPr lang="es-EC" i="1" dirty="0"/>
              <a:t> </a:t>
            </a:r>
            <a:r>
              <a:rPr lang="es-EC" i="1" dirty="0" err="1"/>
              <a:t>Estratègica</a:t>
            </a:r>
            <a:r>
              <a:rPr lang="es-EC" i="1" dirty="0"/>
              <a:t> y </a:t>
            </a:r>
            <a:r>
              <a:rPr lang="es-EC" i="1" dirty="0" err="1"/>
              <a:t>Politica</a:t>
            </a:r>
            <a:r>
              <a:rPr lang="es-EC" i="1" dirty="0"/>
              <a:t> de Negocios.</a:t>
            </a:r>
            <a:r>
              <a:rPr lang="es-EC" dirty="0"/>
              <a:t> </a:t>
            </a:r>
            <a:r>
              <a:rPr lang="es-EC" dirty="0" err="1"/>
              <a:t>Mèxico</a:t>
            </a:r>
            <a:r>
              <a:rPr lang="es-EC" dirty="0"/>
              <a:t>.</a:t>
            </a:r>
            <a:endParaRPr lang="es-ES" dirty="0"/>
          </a:p>
          <a:p>
            <a:endParaRPr lang="es-ES" dirty="0"/>
          </a:p>
        </p:txBody>
      </p:sp>
    </p:spTree>
    <p:extLst>
      <p:ext uri="{BB962C8B-B14F-4D97-AF65-F5344CB8AC3E}">
        <p14:creationId xmlns:p14="http://schemas.microsoft.com/office/powerpoint/2010/main" val="37478232"/>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ofertastrabajos.com/wp-content/uploads/2013/02/Imagen-1-Ofertas-de-empleo.jp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83066" y="2968588"/>
            <a:ext cx="2840957" cy="213071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3528" y="2924944"/>
            <a:ext cx="4978896" cy="3744416"/>
          </a:xfrm>
        </p:spPr>
        <p:txBody>
          <a:bodyPr>
            <a:normAutofit/>
          </a:bodyPr>
          <a:lstStyle/>
          <a:p>
            <a:pPr algn="just"/>
            <a:endParaRPr lang="es-ES" dirty="0"/>
          </a:p>
          <a:p>
            <a:pPr marL="0" indent="0" algn="just">
              <a:buNone/>
            </a:pPr>
            <a:endParaRPr lang="es-ES" dirty="0"/>
          </a:p>
          <a:p>
            <a:pPr marL="0" indent="0" algn="just">
              <a:buNone/>
            </a:pPr>
            <a:endParaRPr lang="es-ES" dirty="0"/>
          </a:p>
          <a:p>
            <a:endParaRPr lang="es-ES" dirty="0"/>
          </a:p>
        </p:txBody>
      </p:sp>
      <p:sp>
        <p:nvSpPr>
          <p:cNvPr id="5" name="AutoShape 2" descr="Resultado de imagen para oferta y demanda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ltado de imagen para oferta y demanda dibuj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4" name="3 Diagrama"/>
          <p:cNvGraphicFramePr/>
          <p:nvPr>
            <p:extLst>
              <p:ext uri="{D42A27DB-BD31-4B8C-83A1-F6EECF244321}">
                <p14:modId xmlns:p14="http://schemas.microsoft.com/office/powerpoint/2010/main" val="4125042966"/>
              </p:ext>
            </p:extLst>
          </p:nvPr>
        </p:nvGraphicFramePr>
        <p:xfrm>
          <a:off x="251520" y="312737"/>
          <a:ext cx="8496944" cy="6356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utoShape 6" descr="Resultado de imagen para oferta y demanda dibuj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26817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C:\Users\Estefania\Desktop\descarga (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41595" y="1435937"/>
            <a:ext cx="6631905" cy="496752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a:r>
              <a:rPr lang="es-ES" sz="3600" b="1" dirty="0" smtClean="0"/>
              <a:t>O</a:t>
            </a:r>
            <a:r>
              <a:rPr lang="es-ES" sz="3600" b="1" cap="none" dirty="0" smtClean="0"/>
              <a:t>bjetivo general</a:t>
            </a:r>
            <a:endParaRPr lang="es-ES" sz="3600" b="1" cap="none" dirty="0"/>
          </a:p>
        </p:txBody>
      </p:sp>
      <p:sp>
        <p:nvSpPr>
          <p:cNvPr id="3" name="2 Marcador de contenido"/>
          <p:cNvSpPr>
            <a:spLocks noGrp="1"/>
          </p:cNvSpPr>
          <p:nvPr>
            <p:ph idx="1"/>
          </p:nvPr>
        </p:nvSpPr>
        <p:spPr>
          <a:xfrm>
            <a:off x="529208" y="1600200"/>
            <a:ext cx="8291264" cy="3196952"/>
          </a:xfrm>
        </p:spPr>
        <p:txBody>
          <a:bodyPr>
            <a:noAutofit/>
          </a:bodyPr>
          <a:lstStyle/>
          <a:p>
            <a:pPr algn="just">
              <a:lnSpc>
                <a:spcPct val="150000"/>
              </a:lnSpc>
            </a:pPr>
            <a:r>
              <a:rPr lang="es-EC" sz="3200" dirty="0"/>
              <a:t>Elaborar  un plan de </a:t>
            </a:r>
            <a:r>
              <a:rPr lang="es-EC" sz="3200" dirty="0" smtClean="0"/>
              <a:t>desarrollo turístico con la </a:t>
            </a:r>
            <a:r>
              <a:rPr lang="es-EC" sz="3200" dirty="0"/>
              <a:t>finalidad de </a:t>
            </a:r>
            <a:r>
              <a:rPr lang="es-EC" sz="3200" dirty="0" smtClean="0"/>
              <a:t>optimizar</a:t>
            </a:r>
            <a:r>
              <a:rPr lang="es-EC" sz="3200" dirty="0"/>
              <a:t>, </a:t>
            </a:r>
            <a:r>
              <a:rPr lang="es-EC" sz="3200" dirty="0" smtClean="0"/>
              <a:t>  fomentar </a:t>
            </a:r>
            <a:r>
              <a:rPr lang="es-EC" sz="3200" dirty="0"/>
              <a:t>el turismo </a:t>
            </a:r>
            <a:r>
              <a:rPr lang="es-EC" sz="3200" dirty="0" smtClean="0"/>
              <a:t>y de </a:t>
            </a:r>
            <a:r>
              <a:rPr lang="es-EC" sz="3200" dirty="0"/>
              <a:t>este modo </a:t>
            </a:r>
            <a:r>
              <a:rPr lang="es-EC" sz="3200" dirty="0" smtClean="0"/>
              <a:t>mejorar </a:t>
            </a:r>
            <a:r>
              <a:rPr lang="es-EC" sz="3200" dirty="0"/>
              <a:t>la calidad </a:t>
            </a:r>
            <a:r>
              <a:rPr lang="es-EC" sz="3200" dirty="0" smtClean="0"/>
              <a:t>de vida</a:t>
            </a:r>
          </a:p>
          <a:p>
            <a:pPr algn="just">
              <a:lnSpc>
                <a:spcPct val="150000"/>
              </a:lnSpc>
            </a:pPr>
            <a:r>
              <a:rPr lang="es-EC" sz="3200" dirty="0" smtClean="0"/>
              <a:t> del sector. </a:t>
            </a:r>
          </a:p>
        </p:txBody>
      </p:sp>
      <p:sp>
        <p:nvSpPr>
          <p:cNvPr id="4" name="AutoShape 2" descr="Resultado de imagen para sangolqu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para sangolqu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Resultado de imagen para sangolqu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8" descr="Resultado de imagen para sangolqu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0" descr="Resultado de imagen para sangolqu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2" descr="Resultado de imagen para sangolqu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4" descr="Resultado de imagen para sangolqu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11 Flecha abajo"/>
          <p:cNvSpPr/>
          <p:nvPr/>
        </p:nvSpPr>
        <p:spPr>
          <a:xfrm>
            <a:off x="3865459" y="1010698"/>
            <a:ext cx="792088" cy="85047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791281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504056"/>
          </a:xfrm>
        </p:spPr>
        <p:txBody>
          <a:bodyPr/>
          <a:lstStyle/>
          <a:p>
            <a:pPr algn="ctr"/>
            <a:r>
              <a:rPr lang="es-ES" dirty="0" smtClean="0"/>
              <a:t>O</a:t>
            </a:r>
            <a:r>
              <a:rPr lang="es-ES" cap="none" dirty="0" smtClean="0"/>
              <a:t>bjetivos específicos</a:t>
            </a:r>
            <a:r>
              <a:rPr lang="es-ES" dirty="0"/>
              <a:t/>
            </a:r>
            <a:br>
              <a:rPr lang="es-ES" dirty="0"/>
            </a:br>
            <a:endParaRPr lang="es-ES" dirty="0"/>
          </a:p>
        </p:txBody>
      </p:sp>
      <p:graphicFrame>
        <p:nvGraphicFramePr>
          <p:cNvPr id="4" name="3 Diagrama"/>
          <p:cNvGraphicFramePr/>
          <p:nvPr>
            <p:extLst>
              <p:ext uri="{D42A27DB-BD31-4B8C-83A1-F6EECF244321}">
                <p14:modId xmlns:p14="http://schemas.microsoft.com/office/powerpoint/2010/main" val="4034679225"/>
              </p:ext>
            </p:extLst>
          </p:nvPr>
        </p:nvGraphicFramePr>
        <p:xfrm>
          <a:off x="0" y="759024"/>
          <a:ext cx="882047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http://190.152.90.29/img/especific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836712"/>
            <a:ext cx="2593136" cy="254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92088"/>
          </a:xfrm>
        </p:spPr>
        <p:txBody>
          <a:bodyPr>
            <a:normAutofit/>
          </a:bodyPr>
          <a:lstStyle/>
          <a:p>
            <a:pPr algn="ctr"/>
            <a:r>
              <a:rPr lang="es-ES" b="1" dirty="0" smtClean="0"/>
              <a:t>CAPITULO I</a:t>
            </a:r>
            <a:endParaRPr lang="es-ES" b="1" dirty="0"/>
          </a:p>
        </p:txBody>
      </p:sp>
      <p:sp>
        <p:nvSpPr>
          <p:cNvPr id="3" name="2 Marcador de contenido"/>
          <p:cNvSpPr>
            <a:spLocks noGrp="1"/>
          </p:cNvSpPr>
          <p:nvPr>
            <p:ph idx="1"/>
          </p:nvPr>
        </p:nvSpPr>
        <p:spPr>
          <a:xfrm>
            <a:off x="5004048" y="3933056"/>
            <a:ext cx="4139952" cy="2808312"/>
          </a:xfrm>
        </p:spPr>
        <p:txBody>
          <a:bodyPr>
            <a:normAutofit/>
          </a:bodyPr>
          <a:lstStyle/>
          <a:p>
            <a:pPr marL="0" indent="0">
              <a:lnSpc>
                <a:spcPct val="200000"/>
              </a:lnSpc>
              <a:buNone/>
            </a:pPr>
            <a:endParaRPr lang="es-ES" b="1" dirty="0"/>
          </a:p>
        </p:txBody>
      </p:sp>
      <p:graphicFrame>
        <p:nvGraphicFramePr>
          <p:cNvPr id="4" name="3 Diagrama"/>
          <p:cNvGraphicFramePr/>
          <p:nvPr>
            <p:extLst>
              <p:ext uri="{D42A27DB-BD31-4B8C-83A1-F6EECF244321}">
                <p14:modId xmlns:p14="http://schemas.microsoft.com/office/powerpoint/2010/main" val="449191936"/>
              </p:ext>
            </p:extLst>
          </p:nvPr>
        </p:nvGraphicFramePr>
        <p:xfrm>
          <a:off x="755576" y="1052736"/>
          <a:ext cx="777686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62385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92088"/>
          </a:xfrm>
        </p:spPr>
        <p:txBody>
          <a:bodyPr>
            <a:normAutofit/>
          </a:bodyPr>
          <a:lstStyle/>
          <a:p>
            <a:pPr algn="ctr"/>
            <a:r>
              <a:rPr lang="es-ES" b="1" dirty="0" smtClean="0"/>
              <a:t>CAPITULO I</a:t>
            </a:r>
            <a:endParaRPr lang="es-ES" dirty="0"/>
          </a:p>
        </p:txBody>
      </p:sp>
      <p:graphicFrame>
        <p:nvGraphicFramePr>
          <p:cNvPr id="7" name="6 Diagrama"/>
          <p:cNvGraphicFramePr/>
          <p:nvPr>
            <p:extLst>
              <p:ext uri="{D42A27DB-BD31-4B8C-83A1-F6EECF244321}">
                <p14:modId xmlns:p14="http://schemas.microsoft.com/office/powerpoint/2010/main" val="502674363"/>
              </p:ext>
            </p:extLst>
          </p:nvPr>
        </p:nvGraphicFramePr>
        <p:xfrm>
          <a:off x="827584" y="980728"/>
          <a:ext cx="784887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turismo.gob.ec/wp-content/uploads/2013/06/colibriSangolqui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1052736"/>
            <a:ext cx="3304312"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946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normAutofit/>
          </a:bodyPr>
          <a:lstStyle/>
          <a:p>
            <a:pPr algn="ctr"/>
            <a:r>
              <a:rPr lang="es-ES" b="1" dirty="0" smtClean="0"/>
              <a:t>Capitulo II</a:t>
            </a:r>
            <a:endParaRPr lang="es-ES" b="1" dirty="0"/>
          </a:p>
        </p:txBody>
      </p:sp>
      <p:graphicFrame>
        <p:nvGraphicFramePr>
          <p:cNvPr id="4" name="3 Diagrama"/>
          <p:cNvGraphicFramePr/>
          <p:nvPr>
            <p:extLst>
              <p:ext uri="{D42A27DB-BD31-4B8C-83A1-F6EECF244321}">
                <p14:modId xmlns:p14="http://schemas.microsoft.com/office/powerpoint/2010/main" val="3400436380"/>
              </p:ext>
            </p:extLst>
          </p:nvPr>
        </p:nvGraphicFramePr>
        <p:xfrm>
          <a:off x="827584" y="980728"/>
          <a:ext cx="799288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51537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4016"/>
            <a:ext cx="8229600" cy="620688"/>
          </a:xfrm>
        </p:spPr>
        <p:txBody>
          <a:bodyPr>
            <a:normAutofit/>
          </a:bodyPr>
          <a:lstStyle/>
          <a:p>
            <a:pPr algn="ctr"/>
            <a:r>
              <a:rPr lang="es-ES" b="1" dirty="0" smtClean="0"/>
              <a:t>Capitulo III</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573254702"/>
              </p:ext>
            </p:extLst>
          </p:nvPr>
        </p:nvGraphicFramePr>
        <p:xfrm>
          <a:off x="638409" y="1421160"/>
          <a:ext cx="7824076" cy="4536504"/>
        </p:xfrm>
        <a:graphic>
          <a:graphicData uri="http://schemas.openxmlformats.org/drawingml/2006/table">
            <a:tbl>
              <a:tblPr firstRow="1" firstCol="1" bandRow="1">
                <a:tableStyleId>{616DA210-FB5B-4158-B5E0-FEB733F419BA}</a:tableStyleId>
              </a:tblPr>
              <a:tblGrid>
                <a:gridCol w="4179510"/>
                <a:gridCol w="3644566"/>
              </a:tblGrid>
              <a:tr h="288514">
                <a:tc>
                  <a:txBody>
                    <a:bodyPr/>
                    <a:lstStyle/>
                    <a:p>
                      <a:pPr marL="457200" indent="180340" algn="just">
                        <a:lnSpc>
                          <a:spcPct val="100000"/>
                        </a:lnSpc>
                        <a:spcAft>
                          <a:spcPts val="0"/>
                        </a:spcAft>
                        <a:tabLst>
                          <a:tab pos="685800" algn="l"/>
                        </a:tabLst>
                      </a:pPr>
                      <a:r>
                        <a:rPr lang="es-ES_tradnl" sz="1800" dirty="0">
                          <a:effectLst/>
                        </a:rPr>
                        <a:t>Género</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Masculino – Femenino</a:t>
                      </a:r>
                      <a:endParaRPr lang="es-ES" sz="1800" b="0" dirty="0">
                        <a:effectLst/>
                        <a:latin typeface="Arial"/>
                        <a:ea typeface="Calibri"/>
                        <a:cs typeface="Times New Roman"/>
                      </a:endParaRPr>
                    </a:p>
                  </a:txBody>
                  <a:tcPr marL="68580" marR="68580" marT="0" marB="0"/>
                </a:tc>
              </a:tr>
              <a:tr h="288514">
                <a:tc>
                  <a:txBody>
                    <a:bodyPr/>
                    <a:lstStyle/>
                    <a:p>
                      <a:pPr marL="457200" indent="180340" algn="just">
                        <a:lnSpc>
                          <a:spcPct val="100000"/>
                        </a:lnSpc>
                        <a:spcAft>
                          <a:spcPts val="0"/>
                        </a:spcAft>
                        <a:tabLst>
                          <a:tab pos="685800" algn="l"/>
                        </a:tabLst>
                      </a:pPr>
                      <a:r>
                        <a:rPr lang="es-ES_tradnl" sz="1800" dirty="0">
                          <a:effectLst/>
                        </a:rPr>
                        <a:t>Edad</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25 y 34   años de edad</a:t>
                      </a:r>
                      <a:endParaRPr lang="es-ES" sz="1800" b="0" dirty="0">
                        <a:effectLst/>
                        <a:latin typeface="Arial"/>
                        <a:ea typeface="Calibri"/>
                        <a:cs typeface="Times New Roman"/>
                      </a:endParaRPr>
                    </a:p>
                  </a:txBody>
                  <a:tcPr marL="68580" marR="68580" marT="0" marB="0"/>
                </a:tc>
              </a:tr>
              <a:tr h="288514">
                <a:tc>
                  <a:txBody>
                    <a:bodyPr/>
                    <a:lstStyle/>
                    <a:p>
                      <a:pPr marL="457200" indent="180340" algn="just">
                        <a:lnSpc>
                          <a:spcPct val="100000"/>
                        </a:lnSpc>
                        <a:spcAft>
                          <a:spcPts val="0"/>
                        </a:spcAft>
                        <a:tabLst>
                          <a:tab pos="685800" algn="l"/>
                        </a:tabLst>
                      </a:pPr>
                      <a:r>
                        <a:rPr lang="es-ES_tradnl" sz="1800" dirty="0">
                          <a:effectLst/>
                        </a:rPr>
                        <a:t>Instrucción Educativa</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Secundaria</a:t>
                      </a:r>
                      <a:endParaRPr lang="es-ES" sz="1800" b="0" dirty="0">
                        <a:effectLst/>
                        <a:latin typeface="Arial"/>
                        <a:ea typeface="Calibri"/>
                        <a:cs typeface="Times New Roman"/>
                      </a:endParaRPr>
                    </a:p>
                  </a:txBody>
                  <a:tcPr marL="68580" marR="68580" marT="0" marB="0"/>
                </a:tc>
              </a:tr>
              <a:tr h="611827">
                <a:tc>
                  <a:txBody>
                    <a:bodyPr/>
                    <a:lstStyle/>
                    <a:p>
                      <a:pPr marL="457200" indent="180340" algn="just">
                        <a:lnSpc>
                          <a:spcPct val="100000"/>
                        </a:lnSpc>
                        <a:spcAft>
                          <a:spcPts val="0"/>
                        </a:spcAft>
                        <a:tabLst>
                          <a:tab pos="685800" algn="l"/>
                        </a:tabLst>
                      </a:pPr>
                      <a:r>
                        <a:rPr lang="es-ES_tradnl" sz="1800" dirty="0">
                          <a:effectLst/>
                        </a:rPr>
                        <a:t>Frecuencia de visita a Sangolquí</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 3 a 4 veces al mes</a:t>
                      </a:r>
                      <a:endParaRPr lang="es-ES" sz="1800" b="0" dirty="0">
                        <a:effectLst/>
                        <a:latin typeface="Arial"/>
                        <a:ea typeface="Calibri"/>
                        <a:cs typeface="Times New Roman"/>
                      </a:endParaRPr>
                    </a:p>
                  </a:txBody>
                  <a:tcPr marL="68580" marR="68580" marT="0" marB="0"/>
                </a:tc>
              </a:tr>
              <a:tr h="611827">
                <a:tc>
                  <a:txBody>
                    <a:bodyPr/>
                    <a:lstStyle/>
                    <a:p>
                      <a:pPr marL="457200" indent="180340" algn="just">
                        <a:lnSpc>
                          <a:spcPct val="100000"/>
                        </a:lnSpc>
                        <a:spcAft>
                          <a:spcPts val="0"/>
                        </a:spcAft>
                        <a:tabLst>
                          <a:tab pos="685800" algn="l"/>
                        </a:tabLst>
                      </a:pPr>
                      <a:r>
                        <a:rPr lang="es-ES_tradnl" sz="1800" dirty="0">
                          <a:effectLst/>
                        </a:rPr>
                        <a:t>Forma de realizar turismo</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En familia, pareja y grupo de amigos</a:t>
                      </a:r>
                      <a:endParaRPr lang="es-ES" sz="1800" b="0" dirty="0">
                        <a:effectLst/>
                        <a:latin typeface="Arial"/>
                        <a:ea typeface="Calibri"/>
                        <a:cs typeface="Times New Roman"/>
                      </a:endParaRPr>
                    </a:p>
                  </a:txBody>
                  <a:tcPr marL="68580" marR="68580" marT="0" marB="0"/>
                </a:tc>
              </a:tr>
              <a:tr h="611827">
                <a:tc>
                  <a:txBody>
                    <a:bodyPr/>
                    <a:lstStyle/>
                    <a:p>
                      <a:pPr marL="457200" indent="180340" algn="just">
                        <a:lnSpc>
                          <a:spcPct val="100000"/>
                        </a:lnSpc>
                        <a:spcAft>
                          <a:spcPts val="0"/>
                        </a:spcAft>
                        <a:tabLst>
                          <a:tab pos="685800" algn="l"/>
                        </a:tabLst>
                      </a:pPr>
                      <a:r>
                        <a:rPr lang="es-ES_tradnl" sz="1800" dirty="0">
                          <a:effectLst/>
                        </a:rPr>
                        <a:t>Pago por persona  en alojamiento</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11 a 20 dólares</a:t>
                      </a:r>
                      <a:endParaRPr lang="es-ES" sz="1800" b="0" dirty="0">
                        <a:effectLst/>
                        <a:latin typeface="Arial"/>
                        <a:ea typeface="Calibri"/>
                        <a:cs typeface="Times New Roman"/>
                      </a:endParaRPr>
                    </a:p>
                  </a:txBody>
                  <a:tcPr marL="68580" marR="68580" marT="0" marB="0"/>
                </a:tc>
              </a:tr>
              <a:tr h="611827">
                <a:tc>
                  <a:txBody>
                    <a:bodyPr/>
                    <a:lstStyle/>
                    <a:p>
                      <a:pPr marL="457200" indent="180340" algn="just">
                        <a:lnSpc>
                          <a:spcPct val="100000"/>
                        </a:lnSpc>
                        <a:spcAft>
                          <a:spcPts val="0"/>
                        </a:spcAft>
                        <a:tabLst>
                          <a:tab pos="685800" algn="l"/>
                        </a:tabLst>
                      </a:pPr>
                      <a:r>
                        <a:rPr lang="es-ES_tradnl" sz="1800" dirty="0">
                          <a:effectLst/>
                        </a:rPr>
                        <a:t>Pago por persona  en alimentación (3 comidas)</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25 a 34 dólares</a:t>
                      </a:r>
                      <a:endParaRPr lang="es-ES" sz="1800" b="0" dirty="0">
                        <a:effectLst/>
                        <a:latin typeface="Arial"/>
                        <a:ea typeface="Calibri"/>
                        <a:cs typeface="Times New Roman"/>
                      </a:endParaRPr>
                    </a:p>
                  </a:txBody>
                  <a:tcPr marL="68580" marR="68580" marT="0" marB="0"/>
                </a:tc>
              </a:tr>
              <a:tr h="611827">
                <a:tc>
                  <a:txBody>
                    <a:bodyPr/>
                    <a:lstStyle/>
                    <a:p>
                      <a:pPr marL="457200" indent="180340" algn="just">
                        <a:lnSpc>
                          <a:spcPct val="100000"/>
                        </a:lnSpc>
                        <a:spcAft>
                          <a:spcPts val="0"/>
                        </a:spcAft>
                        <a:tabLst>
                          <a:tab pos="685800" algn="l"/>
                        </a:tabLst>
                      </a:pPr>
                      <a:r>
                        <a:rPr lang="es-ES_tradnl" sz="1800" dirty="0">
                          <a:effectLst/>
                        </a:rPr>
                        <a:t>Pago por persona   por transporte</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b="0" dirty="0">
                          <a:effectLst/>
                        </a:rPr>
                        <a:t>6 a 10 dólares</a:t>
                      </a:r>
                      <a:endParaRPr lang="es-ES" sz="1800" b="0" dirty="0">
                        <a:effectLst/>
                        <a:latin typeface="Arial"/>
                        <a:ea typeface="Calibri"/>
                        <a:cs typeface="Times New Roman"/>
                      </a:endParaRPr>
                    </a:p>
                  </a:txBody>
                  <a:tcPr marL="68580" marR="68580" marT="0" marB="0"/>
                </a:tc>
              </a:tr>
              <a:tr h="611827">
                <a:tc>
                  <a:txBody>
                    <a:bodyPr/>
                    <a:lstStyle/>
                    <a:p>
                      <a:pPr marL="457200" indent="180340" algn="just">
                        <a:lnSpc>
                          <a:spcPct val="100000"/>
                        </a:lnSpc>
                        <a:spcAft>
                          <a:spcPts val="0"/>
                        </a:spcAft>
                        <a:tabLst>
                          <a:tab pos="685800" algn="l"/>
                        </a:tabLst>
                      </a:pPr>
                      <a:r>
                        <a:rPr lang="es-ES_tradnl" sz="1800" dirty="0">
                          <a:effectLst/>
                        </a:rPr>
                        <a:t>Tipo de turismo</a:t>
                      </a:r>
                      <a:endParaRPr lang="es-ES" sz="1800" dirty="0">
                        <a:effectLst/>
                        <a:latin typeface="Arial"/>
                        <a:ea typeface="Calibri"/>
                        <a:cs typeface="Times New Roman"/>
                      </a:endParaRPr>
                    </a:p>
                  </a:txBody>
                  <a:tcPr marL="68580" marR="68580" marT="0" marB="0"/>
                </a:tc>
                <a:tc>
                  <a:txBody>
                    <a:bodyPr/>
                    <a:lstStyle/>
                    <a:p>
                      <a:pPr marL="457200" indent="180340" algn="just">
                        <a:lnSpc>
                          <a:spcPct val="100000"/>
                        </a:lnSpc>
                        <a:spcAft>
                          <a:spcPts val="0"/>
                        </a:spcAft>
                        <a:tabLst>
                          <a:tab pos="685800" algn="l"/>
                        </a:tabLst>
                      </a:pPr>
                      <a:r>
                        <a:rPr lang="es-ES_tradnl" sz="1800" dirty="0">
                          <a:effectLst/>
                        </a:rPr>
                        <a:t>Turismo de naturaleza y turismo gastronómico</a:t>
                      </a:r>
                      <a:endParaRPr lang="es-ES" sz="1800" dirty="0">
                        <a:effectLst/>
                        <a:latin typeface="Arial"/>
                        <a:ea typeface="Calibri"/>
                        <a:cs typeface="Times New Roman"/>
                      </a:endParaRPr>
                    </a:p>
                  </a:txBody>
                  <a:tcPr marL="68580" marR="68580" marT="0" marB="0"/>
                </a:tc>
              </a:tr>
            </a:tbl>
          </a:graphicData>
        </a:graphic>
      </p:graphicFrame>
      <p:sp>
        <p:nvSpPr>
          <p:cNvPr id="5" name="1 Título"/>
          <p:cNvSpPr txBox="1">
            <a:spLocks/>
          </p:cNvSpPr>
          <p:nvPr/>
        </p:nvSpPr>
        <p:spPr>
          <a:xfrm>
            <a:off x="609600" y="692696"/>
            <a:ext cx="8229600"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t>Perfil del Cliente </a:t>
            </a:r>
            <a:endParaRPr lang="es-ES" sz="2800" b="1" dirty="0"/>
          </a:p>
          <a:p>
            <a:pPr algn="l"/>
            <a:r>
              <a:rPr lang="es-ES" sz="1500" dirty="0" smtClean="0">
                <a:hlinkClick r:id="rId2" action="ppaction://hlinkfile"/>
              </a:rPr>
              <a:t>Tabulación de la encuesta realizada a los turistas.docx</a:t>
            </a:r>
            <a:endParaRPr lang="es-ES" sz="1500" dirty="0" smtClean="0"/>
          </a:p>
          <a:p>
            <a:pPr algn="l"/>
            <a:r>
              <a:rPr lang="es-ES" sz="1500" dirty="0" smtClean="0">
                <a:hlinkClick r:id="rId3" action="ppaction://hlinkfile"/>
              </a:rPr>
              <a:t>Tabulación de la encuesta realizada a los prestadores de servicios  de la parroquia Sangolquí.docx</a:t>
            </a:r>
            <a:endParaRPr lang="es-ES" sz="1500" dirty="0"/>
          </a:p>
        </p:txBody>
      </p:sp>
      <p:sp>
        <p:nvSpPr>
          <p:cNvPr id="7" name="1 Título"/>
          <p:cNvSpPr txBox="1">
            <a:spLocks/>
          </p:cNvSpPr>
          <p:nvPr/>
        </p:nvSpPr>
        <p:spPr>
          <a:xfrm>
            <a:off x="578017" y="6254415"/>
            <a:ext cx="8229600" cy="425053"/>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a:t>Fuente: Encuesta de Turistas (2014)</a:t>
            </a:r>
          </a:p>
          <a:p>
            <a:pPr algn="l"/>
            <a:r>
              <a:rPr lang="es-ES" sz="2800" dirty="0"/>
              <a:t>Elaborado por: Estefanía Altamirano</a:t>
            </a:r>
          </a:p>
          <a:p>
            <a:pPr algn="l"/>
            <a:endParaRPr lang="es-ES" sz="2800" dirty="0"/>
          </a:p>
        </p:txBody>
      </p:sp>
      <p:sp>
        <p:nvSpPr>
          <p:cNvPr id="6" name="1 Título"/>
          <p:cNvSpPr txBox="1">
            <a:spLocks/>
          </p:cNvSpPr>
          <p:nvPr/>
        </p:nvSpPr>
        <p:spPr>
          <a:xfrm>
            <a:off x="718467" y="5957664"/>
            <a:ext cx="8229600" cy="42505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ES" sz="2800" dirty="0"/>
          </a:p>
        </p:txBody>
      </p:sp>
      <p:sp>
        <p:nvSpPr>
          <p:cNvPr id="8" name="1 Título">
            <a:hlinkClick r:id="rId3" action="ppaction://hlinkfile"/>
          </p:cNvPr>
          <p:cNvSpPr txBox="1">
            <a:spLocks/>
          </p:cNvSpPr>
          <p:nvPr/>
        </p:nvSpPr>
        <p:spPr>
          <a:xfrm>
            <a:off x="629626" y="5157193"/>
            <a:ext cx="8229600" cy="14981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ES" sz="2800" dirty="0"/>
          </a:p>
        </p:txBody>
      </p:sp>
      <p:sp>
        <p:nvSpPr>
          <p:cNvPr id="9" name="1 Título"/>
          <p:cNvSpPr txBox="1">
            <a:spLocks/>
          </p:cNvSpPr>
          <p:nvPr/>
        </p:nvSpPr>
        <p:spPr>
          <a:xfrm>
            <a:off x="882817" y="6110064"/>
            <a:ext cx="8229600" cy="42505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ES" sz="2800" dirty="0"/>
          </a:p>
        </p:txBody>
      </p:sp>
    </p:spTree>
    <p:extLst>
      <p:ext uri="{BB962C8B-B14F-4D97-AF65-F5344CB8AC3E}">
        <p14:creationId xmlns:p14="http://schemas.microsoft.com/office/powerpoint/2010/main" val="305420788"/>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3609</TotalTime>
  <Words>990</Words>
  <Application>Microsoft Office PowerPoint</Application>
  <PresentationFormat>Presentación en pantalla (4:3)</PresentationFormat>
  <Paragraphs>177</Paragraphs>
  <Slides>24</Slides>
  <Notes>0</Notes>
  <HiddenSlides>0</HiddenSlides>
  <MMClips>1</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Ángulos</vt:lpstr>
      <vt:lpstr> TEMA: PLAN DE DESARROLLO TURÍSTICO EN LA PARROQUIA SANGOLQUí CANTÓN RUMIÑAHUI, PROVINCIA DE PICHINCHA.   Autora : Estefanía  altamirano </vt:lpstr>
      <vt:lpstr>Presentación de PowerPoint</vt:lpstr>
      <vt:lpstr>Presentación de PowerPoint</vt:lpstr>
      <vt:lpstr>Objetivo general</vt:lpstr>
      <vt:lpstr>Objetivos específicos </vt:lpstr>
      <vt:lpstr>CAPITULO I</vt:lpstr>
      <vt:lpstr>CAPITULO I</vt:lpstr>
      <vt:lpstr>Capitulo II</vt:lpstr>
      <vt:lpstr>Capitulo III</vt:lpstr>
      <vt:lpstr>Presentación de PowerPoint</vt:lpstr>
      <vt:lpstr>PAQUETES TURÍSTICOS</vt:lpstr>
      <vt:lpstr>PÁGINA WEB</vt:lpstr>
      <vt:lpstr>Díptico</vt:lpstr>
      <vt:lpstr>POSTALES</vt:lpstr>
      <vt:lpstr>Valla Publicitaria</vt:lpstr>
      <vt:lpstr>Roll Up</vt:lpstr>
      <vt:lpstr>Publicidad Radial </vt:lpstr>
      <vt:lpstr>Buenas Prácticas Ambientales PRESTADORES DE SERVICIOS  </vt:lpstr>
      <vt:lpstr>Buenas Prácticas Ambientales POBLACIÓN DE SANGOLQUÍ</vt:lpstr>
      <vt:lpstr>Talleres de capacitación a los prestadores de servicios turísticos de la parroquia de SangoLQuÍ</vt:lpstr>
      <vt:lpstr>PRESUPUESTO-FINANCIAMIENTO</vt:lpstr>
      <vt:lpstr>CONCLUSIONES</vt:lpstr>
      <vt:lpstr>RECOMENDACIONES</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PLAN DE DESARROLLO TURÍSTICO EN LA PARROQUIA SANGOLQUI, CANTÓN RUMIÑAHUI, PROVINCIA DE PICHINCHA.</dc:title>
  <dc:creator>DELL</dc:creator>
  <cp:lastModifiedBy>Estefania</cp:lastModifiedBy>
  <cp:revision>36</cp:revision>
  <dcterms:created xsi:type="dcterms:W3CDTF">2015-05-19T16:01:50Z</dcterms:created>
  <dcterms:modified xsi:type="dcterms:W3CDTF">2015-06-01T00:20:49Z</dcterms:modified>
</cp:coreProperties>
</file>