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3" r:id="rId4"/>
    <p:sldId id="270" r:id="rId5"/>
    <p:sldId id="275" r:id="rId6"/>
    <p:sldId id="278" r:id="rId7"/>
    <p:sldId id="282" r:id="rId8"/>
    <p:sldId id="283" r:id="rId9"/>
    <p:sldId id="284" r:id="rId10"/>
    <p:sldId id="286" r:id="rId11"/>
    <p:sldId id="287" r:id="rId12"/>
    <p:sldId id="293" r:id="rId13"/>
    <p:sldId id="288" r:id="rId14"/>
    <p:sldId id="289" r:id="rId15"/>
    <p:sldId id="291" r:id="rId16"/>
    <p:sldId id="292" r:id="rId17"/>
    <p:sldId id="290" r:id="rId18"/>
    <p:sldId id="285" r:id="rId19"/>
    <p:sldId id="281" r:id="rId20"/>
    <p:sldId id="295" r:id="rId21"/>
    <p:sldId id="296" r:id="rId22"/>
    <p:sldId id="297" r:id="rId23"/>
    <p:sldId id="294" r:id="rId24"/>
    <p:sldId id="299" r:id="rId25"/>
    <p:sldId id="304" r:id="rId26"/>
    <p:sldId id="307" r:id="rId27"/>
    <p:sldId id="306" r:id="rId28"/>
    <p:sldId id="309" r:id="rId29"/>
    <p:sldId id="308" r:id="rId30"/>
    <p:sldId id="310" r:id="rId31"/>
    <p:sldId id="311" r:id="rId32"/>
    <p:sldId id="314" r:id="rId33"/>
    <p:sldId id="316" r:id="rId34"/>
    <p:sldId id="317" r:id="rId35"/>
    <p:sldId id="312" r:id="rId36"/>
    <p:sldId id="313" r:id="rId37"/>
    <p:sldId id="318" r:id="rId38"/>
    <p:sldId id="319" r:id="rId39"/>
    <p:sldId id="320" r:id="rId40"/>
    <p:sldId id="321" r:id="rId41"/>
    <p:sldId id="323" r:id="rId42"/>
    <p:sldId id="322" r:id="rId4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0074" autoAdjust="0"/>
    <p:restoredTop sz="94660"/>
  </p:normalViewPr>
  <p:slideViewPr>
    <p:cSldViewPr snapToGrid="0">
      <p:cViewPr varScale="1">
        <p:scale>
          <a:sx n="61" d="100"/>
          <a:sy n="61" d="100"/>
        </p:scale>
        <p:origin x="78" y="3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ata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jpeg"/><Relationship Id="rId1" Type="http://schemas.openxmlformats.org/officeDocument/2006/relationships/image" Target="../media/image38.jpg"/></Relationships>
</file>

<file path=ppt/diagrams/_rels/drawing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jpeg"/><Relationship Id="rId1" Type="http://schemas.openxmlformats.org/officeDocument/2006/relationships/image" Target="../media/image38.jp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5A2893-4594-458D-9A44-5D7C1EABCFA9}" type="doc">
      <dgm:prSet loTypeId="urn:microsoft.com/office/officeart/2005/8/layout/vProcess5" loCatId="process" qsTypeId="urn:microsoft.com/office/officeart/2005/8/quickstyle/simple3" qsCatId="simple" csTypeId="urn:microsoft.com/office/officeart/2005/8/colors/accent3_1" csCatId="accent3" phldr="1"/>
      <dgm:spPr/>
      <dgm:t>
        <a:bodyPr/>
        <a:lstStyle/>
        <a:p>
          <a:endParaRPr lang="es-ES"/>
        </a:p>
      </dgm:t>
    </dgm:pt>
    <dgm:pt modelId="{3D9B048D-4C93-4AE0-BFEB-F112551D46A6}">
      <dgm:prSet phldrT="[Texto]" custT="1"/>
      <dgm:spPr/>
      <dgm:t>
        <a:bodyPr/>
        <a:lstStyle/>
        <a:p>
          <a:pPr algn="just"/>
          <a:r>
            <a:rPr lang="es-ES" sz="1800" dirty="0" smtClean="0">
              <a:latin typeface="Arial" panose="020B0604020202020204" pitchFamily="34" charset="0"/>
              <a:cs typeface="Arial" panose="020B0604020202020204" pitchFamily="34" charset="0"/>
            </a:rPr>
            <a:t>En la provincia de Pichincha el turismo está enfocado a la oferta  de tradiciones, tesoros artísticos, montañas y valles, que le permiten al turista recrearse en ambientes diferentes.</a:t>
          </a:r>
          <a:endParaRPr lang="es-ES" sz="1800" dirty="0">
            <a:latin typeface="Arial" panose="020B0604020202020204" pitchFamily="34" charset="0"/>
            <a:cs typeface="Arial" panose="020B0604020202020204" pitchFamily="34" charset="0"/>
          </a:endParaRPr>
        </a:p>
      </dgm:t>
    </dgm:pt>
    <dgm:pt modelId="{160FA6F8-A580-437D-81D6-AF8632F8A5B9}" type="parTrans" cxnId="{B97FEBFF-1529-4B88-9CF6-ECF783B76A47}">
      <dgm:prSet/>
      <dgm:spPr/>
      <dgm:t>
        <a:bodyPr/>
        <a:lstStyle/>
        <a:p>
          <a:pPr algn="just"/>
          <a:endParaRPr lang="es-ES"/>
        </a:p>
      </dgm:t>
    </dgm:pt>
    <dgm:pt modelId="{4AEDDB81-540E-49B6-8943-982078F9E0A5}" type="sibTrans" cxnId="{B97FEBFF-1529-4B88-9CF6-ECF783B76A47}">
      <dgm:prSet/>
      <dgm:spPr/>
      <dgm:t>
        <a:bodyPr/>
        <a:lstStyle/>
        <a:p>
          <a:pPr algn="just"/>
          <a:endParaRPr lang="es-ES" dirty="0"/>
        </a:p>
      </dgm:t>
    </dgm:pt>
    <dgm:pt modelId="{63921ACC-AD35-46B7-B751-4006484C5A51}">
      <dgm:prSet phldrT="[Texto]" custT="1"/>
      <dgm:spPr/>
      <dgm:t>
        <a:bodyPr/>
        <a:lstStyle/>
        <a:p>
          <a:pPr algn="just"/>
          <a:r>
            <a:rPr lang="es-ES" sz="1800" dirty="0" smtClean="0">
              <a:latin typeface="Arial" panose="020B0604020202020204" pitchFamily="34" charset="0"/>
              <a:cs typeface="Arial" panose="020B0604020202020204" pitchFamily="34" charset="0"/>
            </a:rPr>
            <a:t>San José de Minas no es la excepción, a pesar de tener la agricultura como actividad principal, no deja de lado la posibilidad de desarrollarse como un lugar turístico. </a:t>
          </a:r>
          <a:endParaRPr lang="es-ES" sz="1800" dirty="0">
            <a:latin typeface="Arial" panose="020B0604020202020204" pitchFamily="34" charset="0"/>
            <a:cs typeface="Arial" panose="020B0604020202020204" pitchFamily="34" charset="0"/>
          </a:endParaRPr>
        </a:p>
      </dgm:t>
    </dgm:pt>
    <dgm:pt modelId="{C7BE033F-B393-44EF-8495-096E9588A346}" type="parTrans" cxnId="{CA1C9A48-27BD-4E9A-85BE-9870B73E4FDF}">
      <dgm:prSet/>
      <dgm:spPr/>
      <dgm:t>
        <a:bodyPr/>
        <a:lstStyle/>
        <a:p>
          <a:endParaRPr lang="es-ES"/>
        </a:p>
      </dgm:t>
    </dgm:pt>
    <dgm:pt modelId="{C0907B6E-2AD6-434C-A246-9A31746C2F2A}" type="sibTrans" cxnId="{CA1C9A48-27BD-4E9A-85BE-9870B73E4FDF}">
      <dgm:prSet/>
      <dgm:spPr/>
      <dgm:t>
        <a:bodyPr/>
        <a:lstStyle/>
        <a:p>
          <a:endParaRPr lang="es-ES"/>
        </a:p>
      </dgm:t>
    </dgm:pt>
    <dgm:pt modelId="{C3886FEA-34A0-4EA3-A4E5-B818C0F65510}">
      <dgm:prSet custT="1"/>
      <dgm:spPr/>
      <dgm:t>
        <a:bodyPr/>
        <a:lstStyle/>
        <a:p>
          <a:r>
            <a:rPr lang="es-ES" sz="1800" dirty="0" smtClean="0">
              <a:latin typeface="Arial" panose="020B0604020202020204" pitchFamily="34" charset="0"/>
              <a:cs typeface="Arial" panose="020B0604020202020204" pitchFamily="34" charset="0"/>
            </a:rPr>
            <a:t>Actualmente dentro de la parroquia no manejan planes, proyectos o programas que permitan tener acciones con resultados a futuro con respecto a la actividad turística.</a:t>
          </a:r>
          <a:endParaRPr lang="es-ES" sz="1800" dirty="0">
            <a:latin typeface="Arial" panose="020B0604020202020204" pitchFamily="34" charset="0"/>
            <a:cs typeface="Arial" panose="020B0604020202020204" pitchFamily="34" charset="0"/>
          </a:endParaRPr>
        </a:p>
      </dgm:t>
    </dgm:pt>
    <dgm:pt modelId="{C16C4485-A7AB-44F8-A7D6-064F16A671F2}" type="parTrans" cxnId="{67AD2793-556F-43EF-96F9-574E4D2C83B1}">
      <dgm:prSet/>
      <dgm:spPr/>
      <dgm:t>
        <a:bodyPr/>
        <a:lstStyle/>
        <a:p>
          <a:endParaRPr lang="es-ES"/>
        </a:p>
      </dgm:t>
    </dgm:pt>
    <dgm:pt modelId="{66E1527B-F3AE-40D5-96AF-0BE94EE03BE3}" type="sibTrans" cxnId="{67AD2793-556F-43EF-96F9-574E4D2C83B1}">
      <dgm:prSet/>
      <dgm:spPr/>
      <dgm:t>
        <a:bodyPr/>
        <a:lstStyle/>
        <a:p>
          <a:endParaRPr lang="es-ES"/>
        </a:p>
      </dgm:t>
    </dgm:pt>
    <dgm:pt modelId="{B130A8CD-C8FF-4FD6-8D8C-131ED89117A4}" type="pres">
      <dgm:prSet presAssocID="{A05A2893-4594-458D-9A44-5D7C1EABCFA9}" presName="outerComposite" presStyleCnt="0">
        <dgm:presLayoutVars>
          <dgm:chMax val="5"/>
          <dgm:dir/>
          <dgm:resizeHandles val="exact"/>
        </dgm:presLayoutVars>
      </dgm:prSet>
      <dgm:spPr/>
      <dgm:t>
        <a:bodyPr/>
        <a:lstStyle/>
        <a:p>
          <a:endParaRPr lang="es-ES"/>
        </a:p>
      </dgm:t>
    </dgm:pt>
    <dgm:pt modelId="{B83A8C35-8428-4F1B-8566-9590C6B128CF}" type="pres">
      <dgm:prSet presAssocID="{A05A2893-4594-458D-9A44-5D7C1EABCFA9}" presName="dummyMaxCanvas" presStyleCnt="0">
        <dgm:presLayoutVars/>
      </dgm:prSet>
      <dgm:spPr/>
    </dgm:pt>
    <dgm:pt modelId="{042FE71C-7C87-446A-AC4F-DFFF4EBC9131}" type="pres">
      <dgm:prSet presAssocID="{A05A2893-4594-458D-9A44-5D7C1EABCFA9}" presName="ThreeNodes_1" presStyleLbl="node1" presStyleIdx="0" presStyleCnt="3">
        <dgm:presLayoutVars>
          <dgm:bulletEnabled val="1"/>
        </dgm:presLayoutVars>
      </dgm:prSet>
      <dgm:spPr/>
      <dgm:t>
        <a:bodyPr/>
        <a:lstStyle/>
        <a:p>
          <a:endParaRPr lang="es-ES"/>
        </a:p>
      </dgm:t>
    </dgm:pt>
    <dgm:pt modelId="{9D26432C-34AF-4C60-9370-186C38774BF3}" type="pres">
      <dgm:prSet presAssocID="{A05A2893-4594-458D-9A44-5D7C1EABCFA9}" presName="ThreeNodes_2" presStyleLbl="node1" presStyleIdx="1" presStyleCnt="3">
        <dgm:presLayoutVars>
          <dgm:bulletEnabled val="1"/>
        </dgm:presLayoutVars>
      </dgm:prSet>
      <dgm:spPr/>
      <dgm:t>
        <a:bodyPr/>
        <a:lstStyle/>
        <a:p>
          <a:endParaRPr lang="es-ES"/>
        </a:p>
      </dgm:t>
    </dgm:pt>
    <dgm:pt modelId="{420DBA56-20D1-41AD-8441-657B99D795BD}" type="pres">
      <dgm:prSet presAssocID="{A05A2893-4594-458D-9A44-5D7C1EABCFA9}" presName="ThreeNodes_3" presStyleLbl="node1" presStyleIdx="2" presStyleCnt="3">
        <dgm:presLayoutVars>
          <dgm:bulletEnabled val="1"/>
        </dgm:presLayoutVars>
      </dgm:prSet>
      <dgm:spPr/>
    </dgm:pt>
    <dgm:pt modelId="{E242F9AE-1ED7-47B8-B7DF-49C3F9E00B96}" type="pres">
      <dgm:prSet presAssocID="{A05A2893-4594-458D-9A44-5D7C1EABCFA9}" presName="ThreeConn_1-2" presStyleLbl="fgAccFollowNode1" presStyleIdx="0" presStyleCnt="2">
        <dgm:presLayoutVars>
          <dgm:bulletEnabled val="1"/>
        </dgm:presLayoutVars>
      </dgm:prSet>
      <dgm:spPr/>
      <dgm:t>
        <a:bodyPr/>
        <a:lstStyle/>
        <a:p>
          <a:endParaRPr lang="es-ES"/>
        </a:p>
      </dgm:t>
    </dgm:pt>
    <dgm:pt modelId="{BCE2F1E4-38FA-4A9E-B7B5-B6164FC9338B}" type="pres">
      <dgm:prSet presAssocID="{A05A2893-4594-458D-9A44-5D7C1EABCFA9}" presName="ThreeConn_2-3" presStyleLbl="fgAccFollowNode1" presStyleIdx="1" presStyleCnt="2">
        <dgm:presLayoutVars>
          <dgm:bulletEnabled val="1"/>
        </dgm:presLayoutVars>
      </dgm:prSet>
      <dgm:spPr/>
      <dgm:t>
        <a:bodyPr/>
        <a:lstStyle/>
        <a:p>
          <a:endParaRPr lang="es-ES"/>
        </a:p>
      </dgm:t>
    </dgm:pt>
    <dgm:pt modelId="{A8DFE640-C83D-40BF-A1C9-115DF34D57A9}" type="pres">
      <dgm:prSet presAssocID="{A05A2893-4594-458D-9A44-5D7C1EABCFA9}" presName="ThreeNodes_1_text" presStyleLbl="node1" presStyleIdx="2" presStyleCnt="3">
        <dgm:presLayoutVars>
          <dgm:bulletEnabled val="1"/>
        </dgm:presLayoutVars>
      </dgm:prSet>
      <dgm:spPr/>
      <dgm:t>
        <a:bodyPr/>
        <a:lstStyle/>
        <a:p>
          <a:endParaRPr lang="es-ES"/>
        </a:p>
      </dgm:t>
    </dgm:pt>
    <dgm:pt modelId="{FE208246-2698-4053-9325-C4923DE86D3E}" type="pres">
      <dgm:prSet presAssocID="{A05A2893-4594-458D-9A44-5D7C1EABCFA9}" presName="ThreeNodes_2_text" presStyleLbl="node1" presStyleIdx="2" presStyleCnt="3">
        <dgm:presLayoutVars>
          <dgm:bulletEnabled val="1"/>
        </dgm:presLayoutVars>
      </dgm:prSet>
      <dgm:spPr/>
      <dgm:t>
        <a:bodyPr/>
        <a:lstStyle/>
        <a:p>
          <a:endParaRPr lang="es-ES"/>
        </a:p>
      </dgm:t>
    </dgm:pt>
    <dgm:pt modelId="{1EB07055-594C-4820-86AF-E7BB699A673C}" type="pres">
      <dgm:prSet presAssocID="{A05A2893-4594-458D-9A44-5D7C1EABCFA9}" presName="ThreeNodes_3_text" presStyleLbl="node1" presStyleIdx="2" presStyleCnt="3">
        <dgm:presLayoutVars>
          <dgm:bulletEnabled val="1"/>
        </dgm:presLayoutVars>
      </dgm:prSet>
      <dgm:spPr/>
    </dgm:pt>
  </dgm:ptLst>
  <dgm:cxnLst>
    <dgm:cxn modelId="{5C846499-1626-47D2-9C76-33DF07972B53}" type="presOf" srcId="{C3886FEA-34A0-4EA3-A4E5-B818C0F65510}" destId="{1EB07055-594C-4820-86AF-E7BB699A673C}" srcOrd="1" destOrd="0" presId="urn:microsoft.com/office/officeart/2005/8/layout/vProcess5"/>
    <dgm:cxn modelId="{6B96752C-411D-41F7-9264-845783AFB52F}" type="presOf" srcId="{63921ACC-AD35-46B7-B751-4006484C5A51}" destId="{FE208246-2698-4053-9325-C4923DE86D3E}" srcOrd="1" destOrd="0" presId="urn:microsoft.com/office/officeart/2005/8/layout/vProcess5"/>
    <dgm:cxn modelId="{E25DE1FA-E3E4-4E2C-AD14-85387AAC7189}" type="presOf" srcId="{4AEDDB81-540E-49B6-8943-982078F9E0A5}" destId="{E242F9AE-1ED7-47B8-B7DF-49C3F9E00B96}" srcOrd="0" destOrd="0" presId="urn:microsoft.com/office/officeart/2005/8/layout/vProcess5"/>
    <dgm:cxn modelId="{4A9BF763-CE8F-4DAA-A15B-3EB3211F7213}" type="presOf" srcId="{A05A2893-4594-458D-9A44-5D7C1EABCFA9}" destId="{B130A8CD-C8FF-4FD6-8D8C-131ED89117A4}" srcOrd="0" destOrd="0" presId="urn:microsoft.com/office/officeart/2005/8/layout/vProcess5"/>
    <dgm:cxn modelId="{F35F6058-A777-49F5-B12D-46895EEE76FB}" type="presOf" srcId="{C3886FEA-34A0-4EA3-A4E5-B818C0F65510}" destId="{420DBA56-20D1-41AD-8441-657B99D795BD}" srcOrd="0" destOrd="0" presId="urn:microsoft.com/office/officeart/2005/8/layout/vProcess5"/>
    <dgm:cxn modelId="{604868A7-35A0-4152-B1CA-0AC89DE6C098}" type="presOf" srcId="{C0907B6E-2AD6-434C-A246-9A31746C2F2A}" destId="{BCE2F1E4-38FA-4A9E-B7B5-B6164FC9338B}" srcOrd="0" destOrd="0" presId="urn:microsoft.com/office/officeart/2005/8/layout/vProcess5"/>
    <dgm:cxn modelId="{46F1C21F-604B-4A6C-AD6E-7B3EAD48CA17}" type="presOf" srcId="{3D9B048D-4C93-4AE0-BFEB-F112551D46A6}" destId="{A8DFE640-C83D-40BF-A1C9-115DF34D57A9}" srcOrd="1" destOrd="0" presId="urn:microsoft.com/office/officeart/2005/8/layout/vProcess5"/>
    <dgm:cxn modelId="{67AD2793-556F-43EF-96F9-574E4D2C83B1}" srcId="{A05A2893-4594-458D-9A44-5D7C1EABCFA9}" destId="{C3886FEA-34A0-4EA3-A4E5-B818C0F65510}" srcOrd="2" destOrd="0" parTransId="{C16C4485-A7AB-44F8-A7D6-064F16A671F2}" sibTransId="{66E1527B-F3AE-40D5-96AF-0BE94EE03BE3}"/>
    <dgm:cxn modelId="{B97FEBFF-1529-4B88-9CF6-ECF783B76A47}" srcId="{A05A2893-4594-458D-9A44-5D7C1EABCFA9}" destId="{3D9B048D-4C93-4AE0-BFEB-F112551D46A6}" srcOrd="0" destOrd="0" parTransId="{160FA6F8-A580-437D-81D6-AF8632F8A5B9}" sibTransId="{4AEDDB81-540E-49B6-8943-982078F9E0A5}"/>
    <dgm:cxn modelId="{CA1C9A48-27BD-4E9A-85BE-9870B73E4FDF}" srcId="{A05A2893-4594-458D-9A44-5D7C1EABCFA9}" destId="{63921ACC-AD35-46B7-B751-4006484C5A51}" srcOrd="1" destOrd="0" parTransId="{C7BE033F-B393-44EF-8495-096E9588A346}" sibTransId="{C0907B6E-2AD6-434C-A246-9A31746C2F2A}"/>
    <dgm:cxn modelId="{D02910DD-F308-4D76-9B8E-D9F37FBC3394}" type="presOf" srcId="{63921ACC-AD35-46B7-B751-4006484C5A51}" destId="{9D26432C-34AF-4C60-9370-186C38774BF3}" srcOrd="0" destOrd="0" presId="urn:microsoft.com/office/officeart/2005/8/layout/vProcess5"/>
    <dgm:cxn modelId="{22540E12-AF4C-4461-B2CE-7E0ED6EFE065}" type="presOf" srcId="{3D9B048D-4C93-4AE0-BFEB-F112551D46A6}" destId="{042FE71C-7C87-446A-AC4F-DFFF4EBC9131}" srcOrd="0" destOrd="0" presId="urn:microsoft.com/office/officeart/2005/8/layout/vProcess5"/>
    <dgm:cxn modelId="{30F98424-C55E-4AAB-892C-E2B085F8CA5B}" type="presParOf" srcId="{B130A8CD-C8FF-4FD6-8D8C-131ED89117A4}" destId="{B83A8C35-8428-4F1B-8566-9590C6B128CF}" srcOrd="0" destOrd="0" presId="urn:microsoft.com/office/officeart/2005/8/layout/vProcess5"/>
    <dgm:cxn modelId="{4F38F7D9-FBC2-49BE-B3A3-51F4C610DE57}" type="presParOf" srcId="{B130A8CD-C8FF-4FD6-8D8C-131ED89117A4}" destId="{042FE71C-7C87-446A-AC4F-DFFF4EBC9131}" srcOrd="1" destOrd="0" presId="urn:microsoft.com/office/officeart/2005/8/layout/vProcess5"/>
    <dgm:cxn modelId="{05A6CD0B-900C-421C-927F-7AD2DD944AD1}" type="presParOf" srcId="{B130A8CD-C8FF-4FD6-8D8C-131ED89117A4}" destId="{9D26432C-34AF-4C60-9370-186C38774BF3}" srcOrd="2" destOrd="0" presId="urn:microsoft.com/office/officeart/2005/8/layout/vProcess5"/>
    <dgm:cxn modelId="{25480D87-848F-40CF-874D-683BD6F8950F}" type="presParOf" srcId="{B130A8CD-C8FF-4FD6-8D8C-131ED89117A4}" destId="{420DBA56-20D1-41AD-8441-657B99D795BD}" srcOrd="3" destOrd="0" presId="urn:microsoft.com/office/officeart/2005/8/layout/vProcess5"/>
    <dgm:cxn modelId="{AFA4A08A-CC37-4B40-B36D-860775FF8BEE}" type="presParOf" srcId="{B130A8CD-C8FF-4FD6-8D8C-131ED89117A4}" destId="{E242F9AE-1ED7-47B8-B7DF-49C3F9E00B96}" srcOrd="4" destOrd="0" presId="urn:microsoft.com/office/officeart/2005/8/layout/vProcess5"/>
    <dgm:cxn modelId="{39E2EB9B-9793-4969-8484-2005D960D0D0}" type="presParOf" srcId="{B130A8CD-C8FF-4FD6-8D8C-131ED89117A4}" destId="{BCE2F1E4-38FA-4A9E-B7B5-B6164FC9338B}" srcOrd="5" destOrd="0" presId="urn:microsoft.com/office/officeart/2005/8/layout/vProcess5"/>
    <dgm:cxn modelId="{887318D9-6FD0-4615-8C31-3A2081FCA6E6}" type="presParOf" srcId="{B130A8CD-C8FF-4FD6-8D8C-131ED89117A4}" destId="{A8DFE640-C83D-40BF-A1C9-115DF34D57A9}" srcOrd="6" destOrd="0" presId="urn:microsoft.com/office/officeart/2005/8/layout/vProcess5"/>
    <dgm:cxn modelId="{2D1FA69D-F1EF-4385-B90A-4065075F430A}" type="presParOf" srcId="{B130A8CD-C8FF-4FD6-8D8C-131ED89117A4}" destId="{FE208246-2698-4053-9325-C4923DE86D3E}" srcOrd="7" destOrd="0" presId="urn:microsoft.com/office/officeart/2005/8/layout/vProcess5"/>
    <dgm:cxn modelId="{E63270DD-1ECD-4C39-927B-D02C36537CC7}" type="presParOf" srcId="{B130A8CD-C8FF-4FD6-8D8C-131ED89117A4}" destId="{1EB07055-594C-4820-86AF-E7BB699A673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EE4FC8-53CF-47D5-90C5-70197E9310AE}" type="doc">
      <dgm:prSet loTypeId="urn:microsoft.com/office/officeart/2005/8/layout/hList9" loCatId="list" qsTypeId="urn:microsoft.com/office/officeart/2005/8/quickstyle/simple2" qsCatId="simple" csTypeId="urn:microsoft.com/office/officeart/2005/8/colors/accent0_1" csCatId="mainScheme" phldr="1"/>
      <dgm:spPr/>
      <dgm:t>
        <a:bodyPr/>
        <a:lstStyle/>
        <a:p>
          <a:endParaRPr lang="es-ES"/>
        </a:p>
      </dgm:t>
    </dgm:pt>
    <dgm:pt modelId="{5DC0C55A-4AED-434C-B5F4-FFD1FE12EAA5}">
      <dgm:prSet phldrT="[Texto]" custT="1"/>
      <dgm:spPr/>
      <dgm:t>
        <a:bodyPr/>
        <a:lstStyle/>
        <a:p>
          <a:r>
            <a:rPr lang="es-419" sz="2400" b="1" dirty="0" smtClean="0">
              <a:latin typeface="Arial" panose="020B0604020202020204" pitchFamily="34" charset="0"/>
              <a:cs typeface="Arial" panose="020B0604020202020204" pitchFamily="34" charset="0"/>
            </a:rPr>
            <a:t>Población</a:t>
          </a:r>
          <a:endParaRPr lang="es-ES" sz="2400" b="1" dirty="0">
            <a:latin typeface="Arial" panose="020B0604020202020204" pitchFamily="34" charset="0"/>
            <a:cs typeface="Arial" panose="020B0604020202020204" pitchFamily="34" charset="0"/>
          </a:endParaRPr>
        </a:p>
      </dgm:t>
    </dgm:pt>
    <dgm:pt modelId="{69209BBE-E4B8-42BC-BB15-0F46298B1FA2}" type="parTrans" cxnId="{E2794999-C96D-4E33-A844-B606BDBC87B5}">
      <dgm:prSet/>
      <dgm:spPr/>
      <dgm:t>
        <a:bodyPr/>
        <a:lstStyle/>
        <a:p>
          <a:endParaRPr lang="es-ES"/>
        </a:p>
      </dgm:t>
    </dgm:pt>
    <dgm:pt modelId="{1290E218-EA9B-43FF-89EB-5C9C770C01CB}" type="sibTrans" cxnId="{E2794999-C96D-4E33-A844-B606BDBC87B5}">
      <dgm:prSet/>
      <dgm:spPr/>
      <dgm:t>
        <a:bodyPr/>
        <a:lstStyle/>
        <a:p>
          <a:endParaRPr lang="es-ES"/>
        </a:p>
      </dgm:t>
    </dgm:pt>
    <dgm:pt modelId="{E3345D13-D72A-4840-AF2B-5A9D53CB7DD0}">
      <dgm:prSet phldrT="[Texto]"/>
      <dgm:spPr/>
      <dgm:t>
        <a:bodyPr/>
        <a:lstStyle/>
        <a:p>
          <a:pPr algn="ctr"/>
          <a:r>
            <a:rPr lang="es-419" dirty="0" smtClean="0">
              <a:latin typeface="Arial" panose="020B0604020202020204" pitchFamily="34" charset="0"/>
              <a:cs typeface="Arial" panose="020B0604020202020204" pitchFamily="34" charset="0"/>
            </a:rPr>
            <a:t>    2´239.199</a:t>
          </a:r>
        </a:p>
        <a:p>
          <a:pPr algn="ctr"/>
          <a:r>
            <a:rPr lang="es-419" dirty="0" smtClean="0">
              <a:latin typeface="Arial" panose="020B0604020202020204" pitchFamily="34" charset="0"/>
              <a:cs typeface="Arial" panose="020B0604020202020204" pitchFamily="34" charset="0"/>
            </a:rPr>
            <a:t>    habitantes</a:t>
          </a:r>
          <a:endParaRPr lang="es-ES" dirty="0">
            <a:latin typeface="Arial" panose="020B0604020202020204" pitchFamily="34" charset="0"/>
            <a:cs typeface="Arial" panose="020B0604020202020204" pitchFamily="34" charset="0"/>
          </a:endParaRPr>
        </a:p>
      </dgm:t>
    </dgm:pt>
    <dgm:pt modelId="{37558423-8CAE-478E-B781-8AC4BAA66B41}" type="parTrans" cxnId="{83F4F5E3-EF6F-47B2-A789-37C9085F7CC4}">
      <dgm:prSet/>
      <dgm:spPr/>
      <dgm:t>
        <a:bodyPr/>
        <a:lstStyle/>
        <a:p>
          <a:endParaRPr lang="es-ES"/>
        </a:p>
      </dgm:t>
    </dgm:pt>
    <dgm:pt modelId="{C1488207-A4E6-4581-A85D-FAA0CE9548D5}" type="sibTrans" cxnId="{83F4F5E3-EF6F-47B2-A789-37C9085F7CC4}">
      <dgm:prSet/>
      <dgm:spPr/>
      <dgm:t>
        <a:bodyPr/>
        <a:lstStyle/>
        <a:p>
          <a:endParaRPr lang="es-ES"/>
        </a:p>
      </dgm:t>
    </dgm:pt>
    <dgm:pt modelId="{C81C52FA-731B-41ED-8F98-7DED4243762F}">
      <dgm:prSet phldrT="[Texto]" custT="1"/>
      <dgm:spPr/>
      <dgm:t>
        <a:bodyPr/>
        <a:lstStyle/>
        <a:p>
          <a:r>
            <a:rPr lang="es-419" sz="2400" b="1" dirty="0" smtClean="0">
              <a:latin typeface="Arial" panose="020B0604020202020204" pitchFamily="34" charset="0"/>
              <a:cs typeface="Arial" panose="020B0604020202020204" pitchFamily="34" charset="0"/>
            </a:rPr>
            <a:t>Muestra</a:t>
          </a:r>
          <a:endParaRPr lang="es-ES" sz="2400" b="1" dirty="0">
            <a:latin typeface="Arial" panose="020B0604020202020204" pitchFamily="34" charset="0"/>
            <a:cs typeface="Arial" panose="020B0604020202020204" pitchFamily="34" charset="0"/>
          </a:endParaRPr>
        </a:p>
      </dgm:t>
    </dgm:pt>
    <dgm:pt modelId="{624F54A8-C980-464B-8D72-2F7B44250F0C}" type="parTrans" cxnId="{5129D08D-4F06-4765-9AF4-4560AFE73A67}">
      <dgm:prSet/>
      <dgm:spPr/>
      <dgm:t>
        <a:bodyPr/>
        <a:lstStyle/>
        <a:p>
          <a:endParaRPr lang="es-ES"/>
        </a:p>
      </dgm:t>
    </dgm:pt>
    <dgm:pt modelId="{64CCFD45-3FEC-42E6-A91C-24C03BDD1074}" type="sibTrans" cxnId="{5129D08D-4F06-4765-9AF4-4560AFE73A67}">
      <dgm:prSet/>
      <dgm:spPr/>
      <dgm:t>
        <a:bodyPr/>
        <a:lstStyle/>
        <a:p>
          <a:endParaRPr lang="es-ES"/>
        </a:p>
      </dgm:t>
    </dgm:pt>
    <dgm:pt modelId="{3CF902D4-75C0-4471-8C86-BB74CB8EBFC4}">
      <dgm:prSet phldrT="[Texto]"/>
      <dgm:spPr/>
      <dgm:t>
        <a:bodyPr/>
        <a:lstStyle/>
        <a:p>
          <a:pPr algn="ctr"/>
          <a:r>
            <a:rPr lang="es-419" dirty="0" smtClean="0">
              <a:latin typeface="Arial" panose="020B0604020202020204" pitchFamily="34" charset="0"/>
              <a:cs typeface="Arial" panose="020B0604020202020204" pitchFamily="34" charset="0"/>
            </a:rPr>
            <a:t>114 </a:t>
          </a:r>
        </a:p>
        <a:p>
          <a:pPr algn="ctr"/>
          <a:r>
            <a:rPr lang="es-419" dirty="0" smtClean="0">
              <a:latin typeface="Arial" panose="020B0604020202020204" pitchFamily="34" charset="0"/>
              <a:cs typeface="Arial" panose="020B0604020202020204" pitchFamily="34" charset="0"/>
            </a:rPr>
            <a:t>Encuestados</a:t>
          </a:r>
          <a:endParaRPr lang="es-ES" dirty="0">
            <a:latin typeface="Arial" panose="020B0604020202020204" pitchFamily="34" charset="0"/>
            <a:cs typeface="Arial" panose="020B0604020202020204" pitchFamily="34" charset="0"/>
          </a:endParaRPr>
        </a:p>
      </dgm:t>
    </dgm:pt>
    <dgm:pt modelId="{12EBE5E4-566D-4D76-991D-FE7008997881}" type="parTrans" cxnId="{B9836100-A837-4223-9738-ADC9B7998514}">
      <dgm:prSet/>
      <dgm:spPr/>
      <dgm:t>
        <a:bodyPr/>
        <a:lstStyle/>
        <a:p>
          <a:endParaRPr lang="es-ES"/>
        </a:p>
      </dgm:t>
    </dgm:pt>
    <dgm:pt modelId="{B00F1FE9-8962-405C-9DE3-7BDF4F729FEF}" type="sibTrans" cxnId="{B9836100-A837-4223-9738-ADC9B7998514}">
      <dgm:prSet/>
      <dgm:spPr/>
      <dgm:t>
        <a:bodyPr/>
        <a:lstStyle/>
        <a:p>
          <a:endParaRPr lang="es-ES"/>
        </a:p>
      </dgm:t>
    </dgm:pt>
    <dgm:pt modelId="{B6D71524-DC22-4DD6-ADAB-5313A92B45D0}" type="pres">
      <dgm:prSet presAssocID="{EEEE4FC8-53CF-47D5-90C5-70197E9310AE}" presName="list" presStyleCnt="0">
        <dgm:presLayoutVars>
          <dgm:dir/>
          <dgm:animLvl val="lvl"/>
        </dgm:presLayoutVars>
      </dgm:prSet>
      <dgm:spPr/>
      <dgm:t>
        <a:bodyPr/>
        <a:lstStyle/>
        <a:p>
          <a:endParaRPr lang="es-ES"/>
        </a:p>
      </dgm:t>
    </dgm:pt>
    <dgm:pt modelId="{33259AF9-8CEC-4940-8D2C-A134292A09F3}" type="pres">
      <dgm:prSet presAssocID="{5DC0C55A-4AED-434C-B5F4-FFD1FE12EAA5}" presName="posSpace" presStyleCnt="0"/>
      <dgm:spPr/>
    </dgm:pt>
    <dgm:pt modelId="{F44051D8-E758-449C-BAC9-1D06EE0E23D7}" type="pres">
      <dgm:prSet presAssocID="{5DC0C55A-4AED-434C-B5F4-FFD1FE12EAA5}" presName="vertFlow" presStyleCnt="0"/>
      <dgm:spPr/>
    </dgm:pt>
    <dgm:pt modelId="{0A702CF4-D28F-4964-BBD6-118F8F5A2602}" type="pres">
      <dgm:prSet presAssocID="{5DC0C55A-4AED-434C-B5F4-FFD1FE12EAA5}" presName="topSpace" presStyleCnt="0"/>
      <dgm:spPr/>
    </dgm:pt>
    <dgm:pt modelId="{5BCE8F1E-7D0D-487B-87C4-C9C8339136CA}" type="pres">
      <dgm:prSet presAssocID="{5DC0C55A-4AED-434C-B5F4-FFD1FE12EAA5}" presName="firstComp" presStyleCnt="0"/>
      <dgm:spPr/>
    </dgm:pt>
    <dgm:pt modelId="{B1AFAB3B-4FA1-47D9-9CDC-BC45D7D788A2}" type="pres">
      <dgm:prSet presAssocID="{5DC0C55A-4AED-434C-B5F4-FFD1FE12EAA5}" presName="firstChild" presStyleLbl="bgAccFollowNode1" presStyleIdx="0" presStyleCnt="2" custLinFactNeighborX="3385" custLinFactNeighborY="9305"/>
      <dgm:spPr/>
      <dgm:t>
        <a:bodyPr/>
        <a:lstStyle/>
        <a:p>
          <a:endParaRPr lang="es-ES"/>
        </a:p>
      </dgm:t>
    </dgm:pt>
    <dgm:pt modelId="{AC362B2C-99F7-491F-9736-3733FB70F524}" type="pres">
      <dgm:prSet presAssocID="{5DC0C55A-4AED-434C-B5F4-FFD1FE12EAA5}" presName="firstChildTx" presStyleLbl="bgAccFollowNode1" presStyleIdx="0" presStyleCnt="2">
        <dgm:presLayoutVars>
          <dgm:bulletEnabled val="1"/>
        </dgm:presLayoutVars>
      </dgm:prSet>
      <dgm:spPr/>
      <dgm:t>
        <a:bodyPr/>
        <a:lstStyle/>
        <a:p>
          <a:endParaRPr lang="es-ES"/>
        </a:p>
      </dgm:t>
    </dgm:pt>
    <dgm:pt modelId="{0F2D89D0-7803-4C84-9E0B-92531E963C70}" type="pres">
      <dgm:prSet presAssocID="{5DC0C55A-4AED-434C-B5F4-FFD1FE12EAA5}" presName="negSpace" presStyleCnt="0"/>
      <dgm:spPr/>
    </dgm:pt>
    <dgm:pt modelId="{16F734D4-7DC6-4DB5-B412-0FDE32340FCB}" type="pres">
      <dgm:prSet presAssocID="{5DC0C55A-4AED-434C-B5F4-FFD1FE12EAA5}" presName="circle" presStyleLbl="node1" presStyleIdx="0" presStyleCnt="2" custScaleX="126860" custLinFactNeighborX="-5101" custLinFactNeighborY="-8052"/>
      <dgm:spPr/>
      <dgm:t>
        <a:bodyPr/>
        <a:lstStyle/>
        <a:p>
          <a:endParaRPr lang="es-ES"/>
        </a:p>
      </dgm:t>
    </dgm:pt>
    <dgm:pt modelId="{3E931928-EE94-4688-9FE6-528F71D173E9}" type="pres">
      <dgm:prSet presAssocID="{1290E218-EA9B-43FF-89EB-5C9C770C01CB}" presName="transSpace" presStyleCnt="0"/>
      <dgm:spPr/>
    </dgm:pt>
    <dgm:pt modelId="{DD4CF4EA-5E69-423A-BF48-D648CF776C86}" type="pres">
      <dgm:prSet presAssocID="{C81C52FA-731B-41ED-8F98-7DED4243762F}" presName="posSpace" presStyleCnt="0"/>
      <dgm:spPr/>
    </dgm:pt>
    <dgm:pt modelId="{D9C590AD-CD28-417B-937F-7E434F17C0B3}" type="pres">
      <dgm:prSet presAssocID="{C81C52FA-731B-41ED-8F98-7DED4243762F}" presName="vertFlow" presStyleCnt="0"/>
      <dgm:spPr/>
    </dgm:pt>
    <dgm:pt modelId="{0975F3E7-E565-48DD-BF53-57059BFD71DE}" type="pres">
      <dgm:prSet presAssocID="{C81C52FA-731B-41ED-8F98-7DED4243762F}" presName="topSpace" presStyleCnt="0"/>
      <dgm:spPr/>
    </dgm:pt>
    <dgm:pt modelId="{CD64465F-7629-4A8E-B395-3F3EF94C5E9E}" type="pres">
      <dgm:prSet presAssocID="{C81C52FA-731B-41ED-8F98-7DED4243762F}" presName="firstComp" presStyleCnt="0"/>
      <dgm:spPr/>
    </dgm:pt>
    <dgm:pt modelId="{DB31D9A3-BBC9-4DB6-9A90-D55BF353F032}" type="pres">
      <dgm:prSet presAssocID="{C81C52FA-731B-41ED-8F98-7DED4243762F}" presName="firstChild" presStyleLbl="bgAccFollowNode1" presStyleIdx="1" presStyleCnt="2"/>
      <dgm:spPr/>
      <dgm:t>
        <a:bodyPr/>
        <a:lstStyle/>
        <a:p>
          <a:endParaRPr lang="es-ES"/>
        </a:p>
      </dgm:t>
    </dgm:pt>
    <dgm:pt modelId="{B54ED701-0FB8-406A-85FE-B63A077D40A5}" type="pres">
      <dgm:prSet presAssocID="{C81C52FA-731B-41ED-8F98-7DED4243762F}" presName="firstChildTx" presStyleLbl="bgAccFollowNode1" presStyleIdx="1" presStyleCnt="2">
        <dgm:presLayoutVars>
          <dgm:bulletEnabled val="1"/>
        </dgm:presLayoutVars>
      </dgm:prSet>
      <dgm:spPr/>
      <dgm:t>
        <a:bodyPr/>
        <a:lstStyle/>
        <a:p>
          <a:endParaRPr lang="es-ES"/>
        </a:p>
      </dgm:t>
    </dgm:pt>
    <dgm:pt modelId="{CD61B361-71B1-4779-A395-33B3438921DC}" type="pres">
      <dgm:prSet presAssocID="{C81C52FA-731B-41ED-8F98-7DED4243762F}" presName="negSpace" presStyleCnt="0"/>
      <dgm:spPr/>
    </dgm:pt>
    <dgm:pt modelId="{74119E92-11D2-45C5-8DD0-53EAE5C428C2}" type="pres">
      <dgm:prSet presAssocID="{C81C52FA-731B-41ED-8F98-7DED4243762F}" presName="circle" presStyleLbl="node1" presStyleIdx="1" presStyleCnt="2" custScaleX="107597"/>
      <dgm:spPr/>
      <dgm:t>
        <a:bodyPr/>
        <a:lstStyle/>
        <a:p>
          <a:endParaRPr lang="es-ES"/>
        </a:p>
      </dgm:t>
    </dgm:pt>
  </dgm:ptLst>
  <dgm:cxnLst>
    <dgm:cxn modelId="{D9AE2E3E-99D4-428C-AF77-64450E8ED400}" type="presOf" srcId="{5DC0C55A-4AED-434C-B5F4-FFD1FE12EAA5}" destId="{16F734D4-7DC6-4DB5-B412-0FDE32340FCB}" srcOrd="0" destOrd="0" presId="urn:microsoft.com/office/officeart/2005/8/layout/hList9"/>
    <dgm:cxn modelId="{83F4F5E3-EF6F-47B2-A789-37C9085F7CC4}" srcId="{5DC0C55A-4AED-434C-B5F4-FFD1FE12EAA5}" destId="{E3345D13-D72A-4840-AF2B-5A9D53CB7DD0}" srcOrd="0" destOrd="0" parTransId="{37558423-8CAE-478E-B781-8AC4BAA66B41}" sibTransId="{C1488207-A4E6-4581-A85D-FAA0CE9548D5}"/>
    <dgm:cxn modelId="{B9836100-A837-4223-9738-ADC9B7998514}" srcId="{C81C52FA-731B-41ED-8F98-7DED4243762F}" destId="{3CF902D4-75C0-4471-8C86-BB74CB8EBFC4}" srcOrd="0" destOrd="0" parTransId="{12EBE5E4-566D-4D76-991D-FE7008997881}" sibTransId="{B00F1FE9-8962-405C-9DE3-7BDF4F729FEF}"/>
    <dgm:cxn modelId="{5129D08D-4F06-4765-9AF4-4560AFE73A67}" srcId="{EEEE4FC8-53CF-47D5-90C5-70197E9310AE}" destId="{C81C52FA-731B-41ED-8F98-7DED4243762F}" srcOrd="1" destOrd="0" parTransId="{624F54A8-C980-464B-8D72-2F7B44250F0C}" sibTransId="{64CCFD45-3FEC-42E6-A91C-24C03BDD1074}"/>
    <dgm:cxn modelId="{E2794999-C96D-4E33-A844-B606BDBC87B5}" srcId="{EEEE4FC8-53CF-47D5-90C5-70197E9310AE}" destId="{5DC0C55A-4AED-434C-B5F4-FFD1FE12EAA5}" srcOrd="0" destOrd="0" parTransId="{69209BBE-E4B8-42BC-BB15-0F46298B1FA2}" sibTransId="{1290E218-EA9B-43FF-89EB-5C9C770C01CB}"/>
    <dgm:cxn modelId="{F99E24F9-CF3C-4996-A393-713A07BD0789}" type="presOf" srcId="{3CF902D4-75C0-4471-8C86-BB74CB8EBFC4}" destId="{B54ED701-0FB8-406A-85FE-B63A077D40A5}" srcOrd="1" destOrd="0" presId="urn:microsoft.com/office/officeart/2005/8/layout/hList9"/>
    <dgm:cxn modelId="{8B69C981-38FB-4529-84FD-50795D241185}" type="presOf" srcId="{3CF902D4-75C0-4471-8C86-BB74CB8EBFC4}" destId="{DB31D9A3-BBC9-4DB6-9A90-D55BF353F032}" srcOrd="0" destOrd="0" presId="urn:microsoft.com/office/officeart/2005/8/layout/hList9"/>
    <dgm:cxn modelId="{F41D6DBC-4F35-4FDC-88DC-6E285B98B416}" type="presOf" srcId="{C81C52FA-731B-41ED-8F98-7DED4243762F}" destId="{74119E92-11D2-45C5-8DD0-53EAE5C428C2}" srcOrd="0" destOrd="0" presId="urn:microsoft.com/office/officeart/2005/8/layout/hList9"/>
    <dgm:cxn modelId="{4A325D03-C318-42A6-A528-399CDF2B5F69}" type="presOf" srcId="{E3345D13-D72A-4840-AF2B-5A9D53CB7DD0}" destId="{AC362B2C-99F7-491F-9736-3733FB70F524}" srcOrd="1" destOrd="0" presId="urn:microsoft.com/office/officeart/2005/8/layout/hList9"/>
    <dgm:cxn modelId="{98949EEE-1DB0-413F-8593-3E93554B980A}" type="presOf" srcId="{E3345D13-D72A-4840-AF2B-5A9D53CB7DD0}" destId="{B1AFAB3B-4FA1-47D9-9CDC-BC45D7D788A2}" srcOrd="0" destOrd="0" presId="urn:microsoft.com/office/officeart/2005/8/layout/hList9"/>
    <dgm:cxn modelId="{3DA914C1-E6C3-4FAB-BC49-1382034924CA}" type="presOf" srcId="{EEEE4FC8-53CF-47D5-90C5-70197E9310AE}" destId="{B6D71524-DC22-4DD6-ADAB-5313A92B45D0}" srcOrd="0" destOrd="0" presId="urn:microsoft.com/office/officeart/2005/8/layout/hList9"/>
    <dgm:cxn modelId="{2187B5D1-EF4F-4476-9476-633EAB5B8009}" type="presParOf" srcId="{B6D71524-DC22-4DD6-ADAB-5313A92B45D0}" destId="{33259AF9-8CEC-4940-8D2C-A134292A09F3}" srcOrd="0" destOrd="0" presId="urn:microsoft.com/office/officeart/2005/8/layout/hList9"/>
    <dgm:cxn modelId="{09443044-4370-48D9-AC90-21C00189E32E}" type="presParOf" srcId="{B6D71524-DC22-4DD6-ADAB-5313A92B45D0}" destId="{F44051D8-E758-449C-BAC9-1D06EE0E23D7}" srcOrd="1" destOrd="0" presId="urn:microsoft.com/office/officeart/2005/8/layout/hList9"/>
    <dgm:cxn modelId="{E7B40A3C-B86D-4409-B6CF-FB3B37070FBC}" type="presParOf" srcId="{F44051D8-E758-449C-BAC9-1D06EE0E23D7}" destId="{0A702CF4-D28F-4964-BBD6-118F8F5A2602}" srcOrd="0" destOrd="0" presId="urn:microsoft.com/office/officeart/2005/8/layout/hList9"/>
    <dgm:cxn modelId="{88E36DA5-F318-4818-8397-9A35DD7CC2E2}" type="presParOf" srcId="{F44051D8-E758-449C-BAC9-1D06EE0E23D7}" destId="{5BCE8F1E-7D0D-487B-87C4-C9C8339136CA}" srcOrd="1" destOrd="0" presId="urn:microsoft.com/office/officeart/2005/8/layout/hList9"/>
    <dgm:cxn modelId="{76BDB7B9-0988-448E-ACF9-E7272C4CE9FD}" type="presParOf" srcId="{5BCE8F1E-7D0D-487B-87C4-C9C8339136CA}" destId="{B1AFAB3B-4FA1-47D9-9CDC-BC45D7D788A2}" srcOrd="0" destOrd="0" presId="urn:microsoft.com/office/officeart/2005/8/layout/hList9"/>
    <dgm:cxn modelId="{BF261988-85DE-4783-B0DB-3DF013580DAC}" type="presParOf" srcId="{5BCE8F1E-7D0D-487B-87C4-C9C8339136CA}" destId="{AC362B2C-99F7-491F-9736-3733FB70F524}" srcOrd="1" destOrd="0" presId="urn:microsoft.com/office/officeart/2005/8/layout/hList9"/>
    <dgm:cxn modelId="{9382463E-5AE6-444B-BDB9-3B379C4489B0}" type="presParOf" srcId="{B6D71524-DC22-4DD6-ADAB-5313A92B45D0}" destId="{0F2D89D0-7803-4C84-9E0B-92531E963C70}" srcOrd="2" destOrd="0" presId="urn:microsoft.com/office/officeart/2005/8/layout/hList9"/>
    <dgm:cxn modelId="{A4BF1404-F86A-41E5-8399-C17D30284424}" type="presParOf" srcId="{B6D71524-DC22-4DD6-ADAB-5313A92B45D0}" destId="{16F734D4-7DC6-4DB5-B412-0FDE32340FCB}" srcOrd="3" destOrd="0" presId="urn:microsoft.com/office/officeart/2005/8/layout/hList9"/>
    <dgm:cxn modelId="{0936CA5C-0AB4-48BC-AD33-DECF95DCA701}" type="presParOf" srcId="{B6D71524-DC22-4DD6-ADAB-5313A92B45D0}" destId="{3E931928-EE94-4688-9FE6-528F71D173E9}" srcOrd="4" destOrd="0" presId="urn:microsoft.com/office/officeart/2005/8/layout/hList9"/>
    <dgm:cxn modelId="{A98F92AC-3129-4E0D-A35E-61234335F832}" type="presParOf" srcId="{B6D71524-DC22-4DD6-ADAB-5313A92B45D0}" destId="{DD4CF4EA-5E69-423A-BF48-D648CF776C86}" srcOrd="5" destOrd="0" presId="urn:microsoft.com/office/officeart/2005/8/layout/hList9"/>
    <dgm:cxn modelId="{83B882C1-7D5C-4ECD-83DB-D0E3D7AF3ED1}" type="presParOf" srcId="{B6D71524-DC22-4DD6-ADAB-5313A92B45D0}" destId="{D9C590AD-CD28-417B-937F-7E434F17C0B3}" srcOrd="6" destOrd="0" presId="urn:microsoft.com/office/officeart/2005/8/layout/hList9"/>
    <dgm:cxn modelId="{CFD34D6F-A28D-47F6-ACE4-79CC4F713394}" type="presParOf" srcId="{D9C590AD-CD28-417B-937F-7E434F17C0B3}" destId="{0975F3E7-E565-48DD-BF53-57059BFD71DE}" srcOrd="0" destOrd="0" presId="urn:microsoft.com/office/officeart/2005/8/layout/hList9"/>
    <dgm:cxn modelId="{410BD7B5-B7E9-4BAD-B055-FFBE9F036553}" type="presParOf" srcId="{D9C590AD-CD28-417B-937F-7E434F17C0B3}" destId="{CD64465F-7629-4A8E-B395-3F3EF94C5E9E}" srcOrd="1" destOrd="0" presId="urn:microsoft.com/office/officeart/2005/8/layout/hList9"/>
    <dgm:cxn modelId="{27E10F4A-2F3E-46A0-9363-44B8F0E96824}" type="presParOf" srcId="{CD64465F-7629-4A8E-B395-3F3EF94C5E9E}" destId="{DB31D9A3-BBC9-4DB6-9A90-D55BF353F032}" srcOrd="0" destOrd="0" presId="urn:microsoft.com/office/officeart/2005/8/layout/hList9"/>
    <dgm:cxn modelId="{77721F16-698F-4BA0-AFB3-D1204EAD7605}" type="presParOf" srcId="{CD64465F-7629-4A8E-B395-3F3EF94C5E9E}" destId="{B54ED701-0FB8-406A-85FE-B63A077D40A5}" srcOrd="1" destOrd="0" presId="urn:microsoft.com/office/officeart/2005/8/layout/hList9"/>
    <dgm:cxn modelId="{AAD2B699-82C3-41F6-BB8B-06986FF4A5DD}" type="presParOf" srcId="{B6D71524-DC22-4DD6-ADAB-5313A92B45D0}" destId="{CD61B361-71B1-4779-A395-33B3438921DC}" srcOrd="7" destOrd="0" presId="urn:microsoft.com/office/officeart/2005/8/layout/hList9"/>
    <dgm:cxn modelId="{292B19F1-A62B-4FC4-A6AE-B6F6A370DF8B}" type="presParOf" srcId="{B6D71524-DC22-4DD6-ADAB-5313A92B45D0}" destId="{74119E92-11D2-45C5-8DD0-53EAE5C428C2}"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6D972D-F8C7-4FB7-9A18-6092DF6C46EC}" type="doc">
      <dgm:prSet loTypeId="urn:microsoft.com/office/officeart/2005/8/layout/cycle3" loCatId="cycle" qsTypeId="urn:microsoft.com/office/officeart/2005/8/quickstyle/simple1" qsCatId="simple" csTypeId="urn:microsoft.com/office/officeart/2005/8/colors/accent0_1" csCatId="mainScheme" phldr="1"/>
      <dgm:spPr/>
      <dgm:t>
        <a:bodyPr/>
        <a:lstStyle/>
        <a:p>
          <a:endParaRPr lang="es-ES"/>
        </a:p>
      </dgm:t>
    </dgm:pt>
    <dgm:pt modelId="{36F1C782-5026-42CE-9376-3C782E97072B}">
      <dgm:prSet phldrT="[Texto]"/>
      <dgm:spPr/>
      <dgm:t>
        <a:bodyPr/>
        <a:lstStyle/>
        <a:p>
          <a:r>
            <a:rPr lang="es-419" dirty="0" smtClean="0"/>
            <a:t>31 a 49 años, Viaja con su familia</a:t>
          </a:r>
          <a:endParaRPr lang="es-ES" dirty="0"/>
        </a:p>
      </dgm:t>
    </dgm:pt>
    <dgm:pt modelId="{FCFEA7F1-BACF-48B5-B84A-129ECADDA5BB}" type="parTrans" cxnId="{0C228AA2-82E7-4F70-A10D-6E40E2C72494}">
      <dgm:prSet/>
      <dgm:spPr/>
      <dgm:t>
        <a:bodyPr/>
        <a:lstStyle/>
        <a:p>
          <a:endParaRPr lang="es-ES"/>
        </a:p>
      </dgm:t>
    </dgm:pt>
    <dgm:pt modelId="{56A8D780-65F0-45A9-8EC4-C00562C75C0F}" type="sibTrans" cxnId="{0C228AA2-82E7-4F70-A10D-6E40E2C72494}">
      <dgm:prSet/>
      <dgm:spPr/>
      <dgm:t>
        <a:bodyPr/>
        <a:lstStyle/>
        <a:p>
          <a:endParaRPr lang="es-ES"/>
        </a:p>
      </dgm:t>
    </dgm:pt>
    <dgm:pt modelId="{A83D4A23-6E14-4F68-BB83-60765CA3B369}">
      <dgm:prSet phldrT="[Texto]"/>
      <dgm:spPr/>
      <dgm:t>
        <a:bodyPr/>
        <a:lstStyle/>
        <a:p>
          <a:r>
            <a:rPr lang="es-419" dirty="0" smtClean="0"/>
            <a:t>Prefiere actividades naturales y se hospeda en hosterías</a:t>
          </a:r>
          <a:endParaRPr lang="es-ES" dirty="0"/>
        </a:p>
      </dgm:t>
    </dgm:pt>
    <dgm:pt modelId="{E67C5CDE-B5FF-4F2B-BE96-4BABA16C51F1}" type="parTrans" cxnId="{E7978739-84E0-4F3D-B7F9-07E5268D40A5}">
      <dgm:prSet/>
      <dgm:spPr/>
      <dgm:t>
        <a:bodyPr/>
        <a:lstStyle/>
        <a:p>
          <a:endParaRPr lang="es-ES"/>
        </a:p>
      </dgm:t>
    </dgm:pt>
    <dgm:pt modelId="{32890482-E97F-4E0A-9B0D-549EB177E571}" type="sibTrans" cxnId="{E7978739-84E0-4F3D-B7F9-07E5268D40A5}">
      <dgm:prSet/>
      <dgm:spPr/>
      <dgm:t>
        <a:bodyPr/>
        <a:lstStyle/>
        <a:p>
          <a:endParaRPr lang="es-ES"/>
        </a:p>
      </dgm:t>
    </dgm:pt>
    <dgm:pt modelId="{2F60D814-7546-4385-A6FF-C28B9230EABA}">
      <dgm:prSet phldrT="[Texto]"/>
      <dgm:spPr/>
      <dgm:t>
        <a:bodyPr/>
        <a:lstStyle/>
        <a:p>
          <a:r>
            <a:rPr lang="es-419" dirty="0" smtClean="0"/>
            <a:t>Planifica su viaje y utiliza la red de internet para informarse</a:t>
          </a:r>
          <a:endParaRPr lang="es-ES" dirty="0"/>
        </a:p>
      </dgm:t>
    </dgm:pt>
    <dgm:pt modelId="{A7AEB8B7-4A8F-407A-BDD0-7A78CC80C759}" type="parTrans" cxnId="{AE729482-7244-461A-BA33-F9D12D67040D}">
      <dgm:prSet/>
      <dgm:spPr/>
      <dgm:t>
        <a:bodyPr/>
        <a:lstStyle/>
        <a:p>
          <a:endParaRPr lang="es-ES"/>
        </a:p>
      </dgm:t>
    </dgm:pt>
    <dgm:pt modelId="{DAE73D85-843E-464A-B8A4-FFD00F6070A9}" type="sibTrans" cxnId="{AE729482-7244-461A-BA33-F9D12D67040D}">
      <dgm:prSet/>
      <dgm:spPr/>
      <dgm:t>
        <a:bodyPr/>
        <a:lstStyle/>
        <a:p>
          <a:endParaRPr lang="es-ES"/>
        </a:p>
      </dgm:t>
    </dgm:pt>
    <dgm:pt modelId="{59661090-5FE9-4C63-86F9-E7D42D179D1C}">
      <dgm:prSet phldrT="[Texto]"/>
      <dgm:spPr/>
      <dgm:t>
        <a:bodyPr/>
        <a:lstStyle/>
        <a:p>
          <a:r>
            <a:rPr lang="es-419" dirty="0" smtClean="0"/>
            <a:t>Le gustaría visitar cascadas, aguas termales y pesca deportiva</a:t>
          </a:r>
          <a:endParaRPr lang="es-ES" dirty="0"/>
        </a:p>
      </dgm:t>
    </dgm:pt>
    <dgm:pt modelId="{4F01BB29-AAA5-4C7D-8C3C-9E63FEAFF09F}" type="parTrans" cxnId="{082EDB26-00A1-4814-ADA9-C5CF12C25BFA}">
      <dgm:prSet/>
      <dgm:spPr/>
      <dgm:t>
        <a:bodyPr/>
        <a:lstStyle/>
        <a:p>
          <a:endParaRPr lang="es-ES"/>
        </a:p>
      </dgm:t>
    </dgm:pt>
    <dgm:pt modelId="{09AE62F6-D355-49B8-8609-C6F33DAF2C58}" type="sibTrans" cxnId="{082EDB26-00A1-4814-ADA9-C5CF12C25BFA}">
      <dgm:prSet/>
      <dgm:spPr/>
      <dgm:t>
        <a:bodyPr/>
        <a:lstStyle/>
        <a:p>
          <a:endParaRPr lang="es-ES"/>
        </a:p>
      </dgm:t>
    </dgm:pt>
    <dgm:pt modelId="{52D3F213-40E0-42F4-B445-A8156821EFC9}">
      <dgm:prSet phldrT="[Texto]"/>
      <dgm:spPr/>
      <dgm:t>
        <a:bodyPr/>
        <a:lstStyle/>
        <a:p>
          <a:r>
            <a:rPr lang="es-419" dirty="0" smtClean="0"/>
            <a:t>Su presupuesto oscila entre $51,00 a $70,00 por persona durante 2 días</a:t>
          </a:r>
          <a:endParaRPr lang="es-ES" dirty="0"/>
        </a:p>
      </dgm:t>
    </dgm:pt>
    <dgm:pt modelId="{9C8B85BC-8FD7-4ACE-974A-7C46465E8573}" type="parTrans" cxnId="{BF546DED-A87C-40C9-B5F2-5701C2D750C8}">
      <dgm:prSet/>
      <dgm:spPr/>
      <dgm:t>
        <a:bodyPr/>
        <a:lstStyle/>
        <a:p>
          <a:endParaRPr lang="es-ES"/>
        </a:p>
      </dgm:t>
    </dgm:pt>
    <dgm:pt modelId="{1AC82251-3720-4FD8-BA53-39E26D83727D}" type="sibTrans" cxnId="{BF546DED-A87C-40C9-B5F2-5701C2D750C8}">
      <dgm:prSet/>
      <dgm:spPr/>
      <dgm:t>
        <a:bodyPr/>
        <a:lstStyle/>
        <a:p>
          <a:endParaRPr lang="es-ES"/>
        </a:p>
      </dgm:t>
    </dgm:pt>
    <dgm:pt modelId="{8EAB1D6A-B3EB-43F7-A298-CB020CBFBFBE}" type="pres">
      <dgm:prSet presAssocID="{216D972D-F8C7-4FB7-9A18-6092DF6C46EC}" presName="Name0" presStyleCnt="0">
        <dgm:presLayoutVars>
          <dgm:dir/>
          <dgm:resizeHandles val="exact"/>
        </dgm:presLayoutVars>
      </dgm:prSet>
      <dgm:spPr/>
      <dgm:t>
        <a:bodyPr/>
        <a:lstStyle/>
        <a:p>
          <a:endParaRPr lang="es-ES"/>
        </a:p>
      </dgm:t>
    </dgm:pt>
    <dgm:pt modelId="{95D9CECF-6D9B-4411-AF16-B3179861DB79}" type="pres">
      <dgm:prSet presAssocID="{216D972D-F8C7-4FB7-9A18-6092DF6C46EC}" presName="cycle" presStyleCnt="0"/>
      <dgm:spPr/>
    </dgm:pt>
    <dgm:pt modelId="{7D26375F-1B3F-4235-B6C4-F5E89E71C24F}" type="pres">
      <dgm:prSet presAssocID="{36F1C782-5026-42CE-9376-3C782E97072B}" presName="nodeFirstNode" presStyleLbl="node1" presStyleIdx="0" presStyleCnt="5">
        <dgm:presLayoutVars>
          <dgm:bulletEnabled val="1"/>
        </dgm:presLayoutVars>
      </dgm:prSet>
      <dgm:spPr/>
      <dgm:t>
        <a:bodyPr/>
        <a:lstStyle/>
        <a:p>
          <a:endParaRPr lang="es-ES"/>
        </a:p>
      </dgm:t>
    </dgm:pt>
    <dgm:pt modelId="{7561AC90-9CFA-4CE3-A5EE-03EE040AA25B}" type="pres">
      <dgm:prSet presAssocID="{56A8D780-65F0-45A9-8EC4-C00562C75C0F}" presName="sibTransFirstNode" presStyleLbl="bgShp" presStyleIdx="0" presStyleCnt="1"/>
      <dgm:spPr/>
      <dgm:t>
        <a:bodyPr/>
        <a:lstStyle/>
        <a:p>
          <a:endParaRPr lang="es-ES"/>
        </a:p>
      </dgm:t>
    </dgm:pt>
    <dgm:pt modelId="{7A6B6780-5824-485E-9F55-75EF54F29EA5}" type="pres">
      <dgm:prSet presAssocID="{A83D4A23-6E14-4F68-BB83-60765CA3B369}" presName="nodeFollowingNodes" presStyleLbl="node1" presStyleIdx="1" presStyleCnt="5" custRadScaleRad="150901" custRadScaleInc="20157">
        <dgm:presLayoutVars>
          <dgm:bulletEnabled val="1"/>
        </dgm:presLayoutVars>
      </dgm:prSet>
      <dgm:spPr/>
      <dgm:t>
        <a:bodyPr/>
        <a:lstStyle/>
        <a:p>
          <a:endParaRPr lang="es-ES"/>
        </a:p>
      </dgm:t>
    </dgm:pt>
    <dgm:pt modelId="{77C53BD6-8508-47A7-B57A-D25DA497B602}" type="pres">
      <dgm:prSet presAssocID="{2F60D814-7546-4385-A6FF-C28B9230EABA}" presName="nodeFollowingNodes" presStyleLbl="node1" presStyleIdx="2" presStyleCnt="5" custRadScaleRad="131646" custRadScaleInc="-27345">
        <dgm:presLayoutVars>
          <dgm:bulletEnabled val="1"/>
        </dgm:presLayoutVars>
      </dgm:prSet>
      <dgm:spPr/>
      <dgm:t>
        <a:bodyPr/>
        <a:lstStyle/>
        <a:p>
          <a:endParaRPr lang="es-ES"/>
        </a:p>
      </dgm:t>
    </dgm:pt>
    <dgm:pt modelId="{8D99AD05-929A-437C-A82E-74611376F62F}" type="pres">
      <dgm:prSet presAssocID="{59661090-5FE9-4C63-86F9-E7D42D179D1C}" presName="nodeFollowingNodes" presStyleLbl="node1" presStyleIdx="3" presStyleCnt="5" custRadScaleRad="147110" custRadScaleInc="32079">
        <dgm:presLayoutVars>
          <dgm:bulletEnabled val="1"/>
        </dgm:presLayoutVars>
      </dgm:prSet>
      <dgm:spPr/>
      <dgm:t>
        <a:bodyPr/>
        <a:lstStyle/>
        <a:p>
          <a:endParaRPr lang="es-ES"/>
        </a:p>
      </dgm:t>
    </dgm:pt>
    <dgm:pt modelId="{7AA1BD8A-B649-4D16-AD80-02D8FAB316E2}" type="pres">
      <dgm:prSet presAssocID="{52D3F213-40E0-42F4-B445-A8156821EFC9}" presName="nodeFollowingNodes" presStyleLbl="node1" presStyleIdx="4" presStyleCnt="5" custRadScaleRad="154967" custRadScaleInc="-17532">
        <dgm:presLayoutVars>
          <dgm:bulletEnabled val="1"/>
        </dgm:presLayoutVars>
      </dgm:prSet>
      <dgm:spPr/>
      <dgm:t>
        <a:bodyPr/>
        <a:lstStyle/>
        <a:p>
          <a:endParaRPr lang="es-ES"/>
        </a:p>
      </dgm:t>
    </dgm:pt>
  </dgm:ptLst>
  <dgm:cxnLst>
    <dgm:cxn modelId="{E7978739-84E0-4F3D-B7F9-07E5268D40A5}" srcId="{216D972D-F8C7-4FB7-9A18-6092DF6C46EC}" destId="{A83D4A23-6E14-4F68-BB83-60765CA3B369}" srcOrd="1" destOrd="0" parTransId="{E67C5CDE-B5FF-4F2B-BE96-4BABA16C51F1}" sibTransId="{32890482-E97F-4E0A-9B0D-549EB177E571}"/>
    <dgm:cxn modelId="{0C228AA2-82E7-4F70-A10D-6E40E2C72494}" srcId="{216D972D-F8C7-4FB7-9A18-6092DF6C46EC}" destId="{36F1C782-5026-42CE-9376-3C782E97072B}" srcOrd="0" destOrd="0" parTransId="{FCFEA7F1-BACF-48B5-B84A-129ECADDA5BB}" sibTransId="{56A8D780-65F0-45A9-8EC4-C00562C75C0F}"/>
    <dgm:cxn modelId="{AE729482-7244-461A-BA33-F9D12D67040D}" srcId="{216D972D-F8C7-4FB7-9A18-6092DF6C46EC}" destId="{2F60D814-7546-4385-A6FF-C28B9230EABA}" srcOrd="2" destOrd="0" parTransId="{A7AEB8B7-4A8F-407A-BDD0-7A78CC80C759}" sibTransId="{DAE73D85-843E-464A-B8A4-FFD00F6070A9}"/>
    <dgm:cxn modelId="{42D8BFEA-893C-4072-BD43-4C5C040D7DDB}" type="presOf" srcId="{36F1C782-5026-42CE-9376-3C782E97072B}" destId="{7D26375F-1B3F-4235-B6C4-F5E89E71C24F}" srcOrd="0" destOrd="0" presId="urn:microsoft.com/office/officeart/2005/8/layout/cycle3"/>
    <dgm:cxn modelId="{ADFD14D5-C0E3-4494-A631-D70782CDED64}" type="presOf" srcId="{56A8D780-65F0-45A9-8EC4-C00562C75C0F}" destId="{7561AC90-9CFA-4CE3-A5EE-03EE040AA25B}" srcOrd="0" destOrd="0" presId="urn:microsoft.com/office/officeart/2005/8/layout/cycle3"/>
    <dgm:cxn modelId="{082EDB26-00A1-4814-ADA9-C5CF12C25BFA}" srcId="{216D972D-F8C7-4FB7-9A18-6092DF6C46EC}" destId="{59661090-5FE9-4C63-86F9-E7D42D179D1C}" srcOrd="3" destOrd="0" parTransId="{4F01BB29-AAA5-4C7D-8C3C-9E63FEAFF09F}" sibTransId="{09AE62F6-D355-49B8-8609-C6F33DAF2C58}"/>
    <dgm:cxn modelId="{B7A89B8A-8CE2-40BA-9D81-DE19A7166DA1}" type="presOf" srcId="{A83D4A23-6E14-4F68-BB83-60765CA3B369}" destId="{7A6B6780-5824-485E-9F55-75EF54F29EA5}" srcOrd="0" destOrd="0" presId="urn:microsoft.com/office/officeart/2005/8/layout/cycle3"/>
    <dgm:cxn modelId="{0319111A-7205-493C-9D3D-BC9EBF94993F}" type="presOf" srcId="{2F60D814-7546-4385-A6FF-C28B9230EABA}" destId="{77C53BD6-8508-47A7-B57A-D25DA497B602}" srcOrd="0" destOrd="0" presId="urn:microsoft.com/office/officeart/2005/8/layout/cycle3"/>
    <dgm:cxn modelId="{BF546DED-A87C-40C9-B5F2-5701C2D750C8}" srcId="{216D972D-F8C7-4FB7-9A18-6092DF6C46EC}" destId="{52D3F213-40E0-42F4-B445-A8156821EFC9}" srcOrd="4" destOrd="0" parTransId="{9C8B85BC-8FD7-4ACE-974A-7C46465E8573}" sibTransId="{1AC82251-3720-4FD8-BA53-39E26D83727D}"/>
    <dgm:cxn modelId="{3112F9FB-B037-4358-86F3-8C0D5C92F006}" type="presOf" srcId="{59661090-5FE9-4C63-86F9-E7D42D179D1C}" destId="{8D99AD05-929A-437C-A82E-74611376F62F}" srcOrd="0" destOrd="0" presId="urn:microsoft.com/office/officeart/2005/8/layout/cycle3"/>
    <dgm:cxn modelId="{13F3ECFC-99EE-461A-B6B6-68B5FC416301}" type="presOf" srcId="{52D3F213-40E0-42F4-B445-A8156821EFC9}" destId="{7AA1BD8A-B649-4D16-AD80-02D8FAB316E2}" srcOrd="0" destOrd="0" presId="urn:microsoft.com/office/officeart/2005/8/layout/cycle3"/>
    <dgm:cxn modelId="{43724FC2-5A5D-4B57-9546-5BDB10BBFC6B}" type="presOf" srcId="{216D972D-F8C7-4FB7-9A18-6092DF6C46EC}" destId="{8EAB1D6A-B3EB-43F7-A298-CB020CBFBFBE}" srcOrd="0" destOrd="0" presId="urn:microsoft.com/office/officeart/2005/8/layout/cycle3"/>
    <dgm:cxn modelId="{772A5541-0B87-4DFC-BA4E-95277136296F}" type="presParOf" srcId="{8EAB1D6A-B3EB-43F7-A298-CB020CBFBFBE}" destId="{95D9CECF-6D9B-4411-AF16-B3179861DB79}" srcOrd="0" destOrd="0" presId="urn:microsoft.com/office/officeart/2005/8/layout/cycle3"/>
    <dgm:cxn modelId="{2529551A-5963-4B49-B496-C9B677405FA9}" type="presParOf" srcId="{95D9CECF-6D9B-4411-AF16-B3179861DB79}" destId="{7D26375F-1B3F-4235-B6C4-F5E89E71C24F}" srcOrd="0" destOrd="0" presId="urn:microsoft.com/office/officeart/2005/8/layout/cycle3"/>
    <dgm:cxn modelId="{205A9F26-33D8-4A6C-9E3C-4C65B705076A}" type="presParOf" srcId="{95D9CECF-6D9B-4411-AF16-B3179861DB79}" destId="{7561AC90-9CFA-4CE3-A5EE-03EE040AA25B}" srcOrd="1" destOrd="0" presId="urn:microsoft.com/office/officeart/2005/8/layout/cycle3"/>
    <dgm:cxn modelId="{4F06CA68-CA76-460E-8BB1-699E02C392E1}" type="presParOf" srcId="{95D9CECF-6D9B-4411-AF16-B3179861DB79}" destId="{7A6B6780-5824-485E-9F55-75EF54F29EA5}" srcOrd="2" destOrd="0" presId="urn:microsoft.com/office/officeart/2005/8/layout/cycle3"/>
    <dgm:cxn modelId="{271DBB50-A384-43E2-96DC-8B5538CA6E89}" type="presParOf" srcId="{95D9CECF-6D9B-4411-AF16-B3179861DB79}" destId="{77C53BD6-8508-47A7-B57A-D25DA497B602}" srcOrd="3" destOrd="0" presId="urn:microsoft.com/office/officeart/2005/8/layout/cycle3"/>
    <dgm:cxn modelId="{394A0F8A-4B33-484D-B7FF-E176EFCF5CCA}" type="presParOf" srcId="{95D9CECF-6D9B-4411-AF16-B3179861DB79}" destId="{8D99AD05-929A-437C-A82E-74611376F62F}" srcOrd="4" destOrd="0" presId="urn:microsoft.com/office/officeart/2005/8/layout/cycle3"/>
    <dgm:cxn modelId="{E00373C7-5DA8-47D1-B852-9BAB699FA2B0}" type="presParOf" srcId="{95D9CECF-6D9B-4411-AF16-B3179861DB79}" destId="{7AA1BD8A-B649-4D16-AD80-02D8FAB316E2}"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CD3709-DB9E-438C-9BF0-40511AE27855}" type="doc">
      <dgm:prSet loTypeId="urn:microsoft.com/office/officeart/2005/8/layout/hList7" loCatId="list" qsTypeId="urn:microsoft.com/office/officeart/2005/8/quickstyle/simple2" qsCatId="simple" csTypeId="urn:microsoft.com/office/officeart/2005/8/colors/accent0_1" csCatId="mainScheme" phldr="1"/>
      <dgm:spPr/>
      <dgm:t>
        <a:bodyPr/>
        <a:lstStyle/>
        <a:p>
          <a:endParaRPr lang="es-ES"/>
        </a:p>
      </dgm:t>
    </dgm:pt>
    <dgm:pt modelId="{6AC4B59F-68AF-4C2A-BFAA-46548B0180C7}">
      <dgm:prSet phldrT="[Texto]" custT="1"/>
      <dgm:spPr/>
      <dgm:t>
        <a:bodyPr/>
        <a:lstStyle/>
        <a:p>
          <a:endParaRPr lang="es-419" sz="1600" b="1" dirty="0" smtClean="0">
            <a:latin typeface="Arial" panose="020B0604020202020204" pitchFamily="34" charset="0"/>
            <a:cs typeface="Arial" panose="020B0604020202020204" pitchFamily="34" charset="0"/>
          </a:endParaRPr>
        </a:p>
        <a:p>
          <a:r>
            <a:rPr lang="es-419" sz="1600" b="1" dirty="0" smtClean="0">
              <a:latin typeface="Arial" panose="020B0604020202020204" pitchFamily="34" charset="0"/>
              <a:cs typeface="Arial" panose="020B0604020202020204" pitchFamily="34" charset="0"/>
            </a:rPr>
            <a:t>Full Day “Aventura, Salud y Tradición”</a:t>
          </a:r>
        </a:p>
        <a:p>
          <a:endParaRPr lang="es-419" sz="1600" b="1" dirty="0" smtClean="0">
            <a:latin typeface="Arial" panose="020B0604020202020204" pitchFamily="34" charset="0"/>
            <a:cs typeface="Arial" panose="020B0604020202020204" pitchFamily="34" charset="0"/>
          </a:endParaRPr>
        </a:p>
        <a:p>
          <a:r>
            <a:rPr lang="es-419" sz="1600" b="1" dirty="0" smtClean="0">
              <a:latin typeface="Arial" panose="020B0604020202020204" pitchFamily="34" charset="0"/>
              <a:cs typeface="Arial" panose="020B0604020202020204" pitchFamily="34" charset="0"/>
            </a:rPr>
            <a:t>$55,50 x pax</a:t>
          </a:r>
          <a:endParaRPr lang="es-ES" sz="1600" b="1" dirty="0">
            <a:latin typeface="Arial" panose="020B0604020202020204" pitchFamily="34" charset="0"/>
            <a:cs typeface="Arial" panose="020B0604020202020204" pitchFamily="34" charset="0"/>
          </a:endParaRPr>
        </a:p>
      </dgm:t>
    </dgm:pt>
    <dgm:pt modelId="{A6D2EECA-2FEA-4986-A989-2988655A59B3}" type="parTrans" cxnId="{871624A5-0284-4ED7-BE7D-12A0209A90F3}">
      <dgm:prSet/>
      <dgm:spPr/>
      <dgm:t>
        <a:bodyPr/>
        <a:lstStyle/>
        <a:p>
          <a:endParaRPr lang="es-ES" sz="1600" b="1"/>
        </a:p>
      </dgm:t>
    </dgm:pt>
    <dgm:pt modelId="{D0604611-B26C-4F24-BCD9-7B33DB3A2947}" type="sibTrans" cxnId="{871624A5-0284-4ED7-BE7D-12A0209A90F3}">
      <dgm:prSet/>
      <dgm:spPr/>
      <dgm:t>
        <a:bodyPr/>
        <a:lstStyle/>
        <a:p>
          <a:endParaRPr lang="es-ES" sz="1600" b="1"/>
        </a:p>
      </dgm:t>
    </dgm:pt>
    <dgm:pt modelId="{18453DB7-5273-4F04-8EEA-03697E2A4EA7}">
      <dgm:prSet phldrT="[Texto]" custT="1"/>
      <dgm:spPr/>
      <dgm:t>
        <a:bodyPr/>
        <a:lstStyle/>
        <a:p>
          <a:endParaRPr lang="es-419" sz="1600" b="1" dirty="0" smtClean="0"/>
        </a:p>
        <a:p>
          <a:r>
            <a:rPr lang="es-419" sz="1600" b="1" dirty="0" smtClean="0"/>
            <a:t>Full Day</a:t>
          </a:r>
        </a:p>
        <a:p>
          <a:r>
            <a:rPr lang="es-419" sz="1600" b="1" dirty="0" smtClean="0"/>
            <a:t> “Down Hill – Cascada de Chirisacha, Aventura Extrema”</a:t>
          </a:r>
        </a:p>
        <a:p>
          <a:r>
            <a:rPr lang="es-419" sz="1600" b="1" dirty="0" smtClean="0"/>
            <a:t>$35,50 x pax</a:t>
          </a:r>
          <a:endParaRPr lang="es-ES" sz="1600" b="1" dirty="0"/>
        </a:p>
      </dgm:t>
    </dgm:pt>
    <dgm:pt modelId="{3D65D37A-8D29-49BC-8EF3-ED6D824F3092}" type="parTrans" cxnId="{F84D22B6-6889-403C-B88F-B17663B4687F}">
      <dgm:prSet/>
      <dgm:spPr/>
      <dgm:t>
        <a:bodyPr/>
        <a:lstStyle/>
        <a:p>
          <a:endParaRPr lang="es-ES" sz="1600" b="1"/>
        </a:p>
      </dgm:t>
    </dgm:pt>
    <dgm:pt modelId="{DC061FB3-C9A5-43E9-B810-A37D60F986A3}" type="sibTrans" cxnId="{F84D22B6-6889-403C-B88F-B17663B4687F}">
      <dgm:prSet/>
      <dgm:spPr/>
      <dgm:t>
        <a:bodyPr/>
        <a:lstStyle/>
        <a:p>
          <a:endParaRPr lang="es-ES" sz="1600" b="1"/>
        </a:p>
      </dgm:t>
    </dgm:pt>
    <dgm:pt modelId="{A80F0C6C-F68F-43E5-BCC3-84663DE1C693}">
      <dgm:prSet phldrT="[Texto]" custT="1"/>
      <dgm:spPr/>
      <dgm:t>
        <a:bodyPr/>
        <a:lstStyle/>
        <a:p>
          <a:endParaRPr lang="es-419" sz="1600" b="1" dirty="0" smtClean="0"/>
        </a:p>
        <a:p>
          <a:r>
            <a:rPr lang="es-419" sz="1600" b="1" dirty="0" smtClean="0"/>
            <a:t>2 días / 1 noche</a:t>
          </a:r>
        </a:p>
        <a:p>
          <a:r>
            <a:rPr lang="es-419" sz="1600" b="1" dirty="0" smtClean="0"/>
            <a:t>“Caminos con Historias, Senderos de Aventura y Emoción”</a:t>
          </a:r>
        </a:p>
        <a:p>
          <a:r>
            <a:rPr lang="es-419" sz="1600" b="1" dirty="0" smtClean="0"/>
            <a:t>$143,00 x pax</a:t>
          </a:r>
          <a:endParaRPr lang="es-ES" sz="1600" b="1" dirty="0"/>
        </a:p>
      </dgm:t>
    </dgm:pt>
    <dgm:pt modelId="{6448E04E-38D1-4F72-8398-42828A831A4B}" type="parTrans" cxnId="{8C765A1B-5A2A-4116-8530-C31FE9F929B3}">
      <dgm:prSet/>
      <dgm:spPr/>
      <dgm:t>
        <a:bodyPr/>
        <a:lstStyle/>
        <a:p>
          <a:endParaRPr lang="es-ES" sz="1600" b="1"/>
        </a:p>
      </dgm:t>
    </dgm:pt>
    <dgm:pt modelId="{74A1FEE6-8411-4AB2-B5B6-A60B9DFC72D7}" type="sibTrans" cxnId="{8C765A1B-5A2A-4116-8530-C31FE9F929B3}">
      <dgm:prSet/>
      <dgm:spPr/>
      <dgm:t>
        <a:bodyPr/>
        <a:lstStyle/>
        <a:p>
          <a:endParaRPr lang="es-ES" sz="1600" b="1"/>
        </a:p>
      </dgm:t>
    </dgm:pt>
    <dgm:pt modelId="{E3A32421-9B8C-4A6C-B20B-80F16BB9392E}" type="pres">
      <dgm:prSet presAssocID="{62CD3709-DB9E-438C-9BF0-40511AE27855}" presName="Name0" presStyleCnt="0">
        <dgm:presLayoutVars>
          <dgm:dir/>
          <dgm:resizeHandles val="exact"/>
        </dgm:presLayoutVars>
      </dgm:prSet>
      <dgm:spPr/>
      <dgm:t>
        <a:bodyPr/>
        <a:lstStyle/>
        <a:p>
          <a:endParaRPr lang="es-ES"/>
        </a:p>
      </dgm:t>
    </dgm:pt>
    <dgm:pt modelId="{75C31E5B-8517-461E-940F-EB78825276AF}" type="pres">
      <dgm:prSet presAssocID="{62CD3709-DB9E-438C-9BF0-40511AE27855}" presName="fgShape" presStyleLbl="fgShp" presStyleIdx="0" presStyleCnt="1" custLinFactNeighborY="14145"/>
      <dgm:spPr/>
    </dgm:pt>
    <dgm:pt modelId="{086062B2-59BD-430F-B2EC-70DBA696A565}" type="pres">
      <dgm:prSet presAssocID="{62CD3709-DB9E-438C-9BF0-40511AE27855}" presName="linComp" presStyleCnt="0"/>
      <dgm:spPr/>
    </dgm:pt>
    <dgm:pt modelId="{27FA6F5D-14D8-4973-8841-B05BF0CDD85B}" type="pres">
      <dgm:prSet presAssocID="{6AC4B59F-68AF-4C2A-BFAA-46548B0180C7}" presName="compNode" presStyleCnt="0"/>
      <dgm:spPr/>
    </dgm:pt>
    <dgm:pt modelId="{0CB250B9-17FD-4C74-BD50-B19BC4D9FF55}" type="pres">
      <dgm:prSet presAssocID="{6AC4B59F-68AF-4C2A-BFAA-46548B0180C7}" presName="bkgdShape" presStyleLbl="node1" presStyleIdx="0" presStyleCnt="3"/>
      <dgm:spPr/>
      <dgm:t>
        <a:bodyPr/>
        <a:lstStyle/>
        <a:p>
          <a:endParaRPr lang="es-ES"/>
        </a:p>
      </dgm:t>
    </dgm:pt>
    <dgm:pt modelId="{8436714E-EA97-4BCA-8427-44A884ED4713}" type="pres">
      <dgm:prSet presAssocID="{6AC4B59F-68AF-4C2A-BFAA-46548B0180C7}" presName="nodeTx" presStyleLbl="node1" presStyleIdx="0" presStyleCnt="3">
        <dgm:presLayoutVars>
          <dgm:bulletEnabled val="1"/>
        </dgm:presLayoutVars>
      </dgm:prSet>
      <dgm:spPr/>
      <dgm:t>
        <a:bodyPr/>
        <a:lstStyle/>
        <a:p>
          <a:endParaRPr lang="es-ES"/>
        </a:p>
      </dgm:t>
    </dgm:pt>
    <dgm:pt modelId="{BC5E19CD-EB78-4872-A5CE-A3DFFE529C8E}" type="pres">
      <dgm:prSet presAssocID="{6AC4B59F-68AF-4C2A-BFAA-46548B0180C7}" presName="invisiNode" presStyleLbl="node1" presStyleIdx="0" presStyleCnt="3"/>
      <dgm:spPr/>
    </dgm:pt>
    <dgm:pt modelId="{B3D3BBBF-7245-45AB-939D-E1E865B50117}" type="pres">
      <dgm:prSet presAssocID="{6AC4B59F-68AF-4C2A-BFAA-46548B0180C7}" presName="imagNode" presStyleLbl="fgImgPlace1" presStyleIdx="0" presStyleCnt="3" custScaleX="158792" custScaleY="132281"/>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 modelId="{30BB1CA7-8A77-49FA-857E-B87F5940E2EF}" type="pres">
      <dgm:prSet presAssocID="{D0604611-B26C-4F24-BCD9-7B33DB3A2947}" presName="sibTrans" presStyleLbl="sibTrans2D1" presStyleIdx="0" presStyleCnt="0"/>
      <dgm:spPr/>
      <dgm:t>
        <a:bodyPr/>
        <a:lstStyle/>
        <a:p>
          <a:endParaRPr lang="es-ES"/>
        </a:p>
      </dgm:t>
    </dgm:pt>
    <dgm:pt modelId="{2E318C39-7EFA-48D6-A618-D9F4A392E2B8}" type="pres">
      <dgm:prSet presAssocID="{18453DB7-5273-4F04-8EEA-03697E2A4EA7}" presName="compNode" presStyleCnt="0"/>
      <dgm:spPr/>
    </dgm:pt>
    <dgm:pt modelId="{C45298A8-1DB1-4E65-B6F9-F1377B14826E}" type="pres">
      <dgm:prSet presAssocID="{18453DB7-5273-4F04-8EEA-03697E2A4EA7}" presName="bkgdShape" presStyleLbl="node1" presStyleIdx="1" presStyleCnt="3" custLinFactNeighborX="547"/>
      <dgm:spPr/>
      <dgm:t>
        <a:bodyPr/>
        <a:lstStyle/>
        <a:p>
          <a:endParaRPr lang="es-ES"/>
        </a:p>
      </dgm:t>
    </dgm:pt>
    <dgm:pt modelId="{05464C77-681F-44AF-A678-60EEA3B638C2}" type="pres">
      <dgm:prSet presAssocID="{18453DB7-5273-4F04-8EEA-03697E2A4EA7}" presName="nodeTx" presStyleLbl="node1" presStyleIdx="1" presStyleCnt="3">
        <dgm:presLayoutVars>
          <dgm:bulletEnabled val="1"/>
        </dgm:presLayoutVars>
      </dgm:prSet>
      <dgm:spPr/>
      <dgm:t>
        <a:bodyPr/>
        <a:lstStyle/>
        <a:p>
          <a:endParaRPr lang="es-ES"/>
        </a:p>
      </dgm:t>
    </dgm:pt>
    <dgm:pt modelId="{D0798673-5B13-4D0E-9E21-AC0CB577B8A9}" type="pres">
      <dgm:prSet presAssocID="{18453DB7-5273-4F04-8EEA-03697E2A4EA7}" presName="invisiNode" presStyleLbl="node1" presStyleIdx="1" presStyleCnt="3"/>
      <dgm:spPr/>
    </dgm:pt>
    <dgm:pt modelId="{77F57EA9-7454-4030-ABCA-16FD619E5FEF}" type="pres">
      <dgm:prSet presAssocID="{18453DB7-5273-4F04-8EEA-03697E2A4EA7}" presName="imagNode" presStyleLbl="fgImgPlace1" presStyleIdx="1" presStyleCnt="3" custScaleX="157699" custScaleY="134158"/>
      <dgm:spPr>
        <a:blipFill>
          <a:blip xmlns:r="http://schemas.openxmlformats.org/officeDocument/2006/relationships" r:embed="rId2">
            <a:extLst>
              <a:ext uri="{28A0092B-C50C-407E-A947-70E740481C1C}">
                <a14:useLocalDpi xmlns:a14="http://schemas.microsoft.com/office/drawing/2010/main" val="0"/>
              </a:ext>
            </a:extLst>
          </a:blip>
          <a:srcRect/>
          <a:stretch>
            <a:fillRect l="-29000" r="-29000"/>
          </a:stretch>
        </a:blipFill>
      </dgm:spPr>
    </dgm:pt>
    <dgm:pt modelId="{8497A62B-C891-408F-A75C-98622B9CB690}" type="pres">
      <dgm:prSet presAssocID="{DC061FB3-C9A5-43E9-B810-A37D60F986A3}" presName="sibTrans" presStyleLbl="sibTrans2D1" presStyleIdx="0" presStyleCnt="0"/>
      <dgm:spPr/>
      <dgm:t>
        <a:bodyPr/>
        <a:lstStyle/>
        <a:p>
          <a:endParaRPr lang="es-ES"/>
        </a:p>
      </dgm:t>
    </dgm:pt>
    <dgm:pt modelId="{562453C7-09F6-466A-A18B-41EAFE752154}" type="pres">
      <dgm:prSet presAssocID="{A80F0C6C-F68F-43E5-BCC3-84663DE1C693}" presName="compNode" presStyleCnt="0"/>
      <dgm:spPr/>
    </dgm:pt>
    <dgm:pt modelId="{CBCA6926-57F7-481C-B14D-CC5953205E58}" type="pres">
      <dgm:prSet presAssocID="{A80F0C6C-F68F-43E5-BCC3-84663DE1C693}" presName="bkgdShape" presStyleLbl="node1" presStyleIdx="2" presStyleCnt="3"/>
      <dgm:spPr/>
      <dgm:t>
        <a:bodyPr/>
        <a:lstStyle/>
        <a:p>
          <a:endParaRPr lang="es-ES"/>
        </a:p>
      </dgm:t>
    </dgm:pt>
    <dgm:pt modelId="{B90CBFC1-5E88-4099-9248-462DA5FD2B14}" type="pres">
      <dgm:prSet presAssocID="{A80F0C6C-F68F-43E5-BCC3-84663DE1C693}" presName="nodeTx" presStyleLbl="node1" presStyleIdx="2" presStyleCnt="3">
        <dgm:presLayoutVars>
          <dgm:bulletEnabled val="1"/>
        </dgm:presLayoutVars>
      </dgm:prSet>
      <dgm:spPr/>
      <dgm:t>
        <a:bodyPr/>
        <a:lstStyle/>
        <a:p>
          <a:endParaRPr lang="es-ES"/>
        </a:p>
      </dgm:t>
    </dgm:pt>
    <dgm:pt modelId="{75614E2F-C339-4F97-B05F-56F00B95AFDE}" type="pres">
      <dgm:prSet presAssocID="{A80F0C6C-F68F-43E5-BCC3-84663DE1C693}" presName="invisiNode" presStyleLbl="node1" presStyleIdx="2" presStyleCnt="3"/>
      <dgm:spPr/>
    </dgm:pt>
    <dgm:pt modelId="{08F60B0D-6ABF-47A4-99D1-EDEEEC8C8C74}" type="pres">
      <dgm:prSet presAssocID="{A80F0C6C-F68F-43E5-BCC3-84663DE1C693}" presName="imagNode" presStyleLbl="fgImgPlace1" presStyleIdx="2" presStyleCnt="3" custScaleX="162237" custScaleY="136036"/>
      <dgm:spPr>
        <a:blipFill>
          <a:blip xmlns:r="http://schemas.openxmlformats.org/officeDocument/2006/relationships" r:embed="rId3">
            <a:extLst>
              <a:ext uri="{28A0092B-C50C-407E-A947-70E740481C1C}">
                <a14:useLocalDpi xmlns:a14="http://schemas.microsoft.com/office/drawing/2010/main" val="0"/>
              </a:ext>
            </a:extLst>
          </a:blip>
          <a:srcRect/>
          <a:stretch>
            <a:fillRect l="-21000" r="-21000"/>
          </a:stretch>
        </a:blipFill>
      </dgm:spPr>
    </dgm:pt>
  </dgm:ptLst>
  <dgm:cxnLst>
    <dgm:cxn modelId="{871624A5-0284-4ED7-BE7D-12A0209A90F3}" srcId="{62CD3709-DB9E-438C-9BF0-40511AE27855}" destId="{6AC4B59F-68AF-4C2A-BFAA-46548B0180C7}" srcOrd="0" destOrd="0" parTransId="{A6D2EECA-2FEA-4986-A989-2988655A59B3}" sibTransId="{D0604611-B26C-4F24-BCD9-7B33DB3A2947}"/>
    <dgm:cxn modelId="{4360ADCA-1F58-496A-9041-42486037F1B1}" type="presOf" srcId="{62CD3709-DB9E-438C-9BF0-40511AE27855}" destId="{E3A32421-9B8C-4A6C-B20B-80F16BB9392E}" srcOrd="0" destOrd="0" presId="urn:microsoft.com/office/officeart/2005/8/layout/hList7"/>
    <dgm:cxn modelId="{356AAF64-3E44-4889-B481-9F043D1F2F2F}" type="presOf" srcId="{18453DB7-5273-4F04-8EEA-03697E2A4EA7}" destId="{05464C77-681F-44AF-A678-60EEA3B638C2}" srcOrd="1" destOrd="0" presId="urn:microsoft.com/office/officeart/2005/8/layout/hList7"/>
    <dgm:cxn modelId="{75AC2CAE-F009-4C6A-86B4-2F4584A6085C}" type="presOf" srcId="{DC061FB3-C9A5-43E9-B810-A37D60F986A3}" destId="{8497A62B-C891-408F-A75C-98622B9CB690}" srcOrd="0" destOrd="0" presId="urn:microsoft.com/office/officeart/2005/8/layout/hList7"/>
    <dgm:cxn modelId="{10B9E8A7-AF60-4BE4-93D6-9534FAD9C8FD}" type="presOf" srcId="{A80F0C6C-F68F-43E5-BCC3-84663DE1C693}" destId="{B90CBFC1-5E88-4099-9248-462DA5FD2B14}" srcOrd="1" destOrd="0" presId="urn:microsoft.com/office/officeart/2005/8/layout/hList7"/>
    <dgm:cxn modelId="{8C765A1B-5A2A-4116-8530-C31FE9F929B3}" srcId="{62CD3709-DB9E-438C-9BF0-40511AE27855}" destId="{A80F0C6C-F68F-43E5-BCC3-84663DE1C693}" srcOrd="2" destOrd="0" parTransId="{6448E04E-38D1-4F72-8398-42828A831A4B}" sibTransId="{74A1FEE6-8411-4AB2-B5B6-A60B9DFC72D7}"/>
    <dgm:cxn modelId="{8677280B-52FF-4BF4-84BB-1DE822B198AA}" type="presOf" srcId="{D0604611-B26C-4F24-BCD9-7B33DB3A2947}" destId="{30BB1CA7-8A77-49FA-857E-B87F5940E2EF}" srcOrd="0" destOrd="0" presId="urn:microsoft.com/office/officeart/2005/8/layout/hList7"/>
    <dgm:cxn modelId="{484EA189-9DBE-4805-8150-3E5C765F4CCA}" type="presOf" srcId="{6AC4B59F-68AF-4C2A-BFAA-46548B0180C7}" destId="{8436714E-EA97-4BCA-8427-44A884ED4713}" srcOrd="1" destOrd="0" presId="urn:microsoft.com/office/officeart/2005/8/layout/hList7"/>
    <dgm:cxn modelId="{F84D22B6-6889-403C-B88F-B17663B4687F}" srcId="{62CD3709-DB9E-438C-9BF0-40511AE27855}" destId="{18453DB7-5273-4F04-8EEA-03697E2A4EA7}" srcOrd="1" destOrd="0" parTransId="{3D65D37A-8D29-49BC-8EF3-ED6D824F3092}" sibTransId="{DC061FB3-C9A5-43E9-B810-A37D60F986A3}"/>
    <dgm:cxn modelId="{79C95B55-7F3A-4535-86E1-C3BE9F7B9462}" type="presOf" srcId="{18453DB7-5273-4F04-8EEA-03697E2A4EA7}" destId="{C45298A8-1DB1-4E65-B6F9-F1377B14826E}" srcOrd="0" destOrd="0" presId="urn:microsoft.com/office/officeart/2005/8/layout/hList7"/>
    <dgm:cxn modelId="{4FED0A84-0106-4BCC-B9AA-C09196BF24B0}" type="presOf" srcId="{6AC4B59F-68AF-4C2A-BFAA-46548B0180C7}" destId="{0CB250B9-17FD-4C74-BD50-B19BC4D9FF55}" srcOrd="0" destOrd="0" presId="urn:microsoft.com/office/officeart/2005/8/layout/hList7"/>
    <dgm:cxn modelId="{712F37DF-813F-4F34-9306-EF2C615B0AEB}" type="presOf" srcId="{A80F0C6C-F68F-43E5-BCC3-84663DE1C693}" destId="{CBCA6926-57F7-481C-B14D-CC5953205E58}" srcOrd="0" destOrd="0" presId="urn:microsoft.com/office/officeart/2005/8/layout/hList7"/>
    <dgm:cxn modelId="{D7E75AC4-D85D-4676-AFC0-166BCBC34E03}" type="presParOf" srcId="{E3A32421-9B8C-4A6C-B20B-80F16BB9392E}" destId="{75C31E5B-8517-461E-940F-EB78825276AF}" srcOrd="0" destOrd="0" presId="urn:microsoft.com/office/officeart/2005/8/layout/hList7"/>
    <dgm:cxn modelId="{A845ADE0-B00B-43C4-A474-C7183FE0A14A}" type="presParOf" srcId="{E3A32421-9B8C-4A6C-B20B-80F16BB9392E}" destId="{086062B2-59BD-430F-B2EC-70DBA696A565}" srcOrd="1" destOrd="0" presId="urn:microsoft.com/office/officeart/2005/8/layout/hList7"/>
    <dgm:cxn modelId="{09A431F2-6573-4263-B1A3-A9DDF59BD09E}" type="presParOf" srcId="{086062B2-59BD-430F-B2EC-70DBA696A565}" destId="{27FA6F5D-14D8-4973-8841-B05BF0CDD85B}" srcOrd="0" destOrd="0" presId="urn:microsoft.com/office/officeart/2005/8/layout/hList7"/>
    <dgm:cxn modelId="{E338755C-F3BE-4D4A-955F-D1BE4D7A4A21}" type="presParOf" srcId="{27FA6F5D-14D8-4973-8841-B05BF0CDD85B}" destId="{0CB250B9-17FD-4C74-BD50-B19BC4D9FF55}" srcOrd="0" destOrd="0" presId="urn:microsoft.com/office/officeart/2005/8/layout/hList7"/>
    <dgm:cxn modelId="{99FC0ADE-AD25-4DE7-A08E-99818E36D873}" type="presParOf" srcId="{27FA6F5D-14D8-4973-8841-B05BF0CDD85B}" destId="{8436714E-EA97-4BCA-8427-44A884ED4713}" srcOrd="1" destOrd="0" presId="urn:microsoft.com/office/officeart/2005/8/layout/hList7"/>
    <dgm:cxn modelId="{9E5BD72D-44E8-44C7-98AE-D7DF6BCC9927}" type="presParOf" srcId="{27FA6F5D-14D8-4973-8841-B05BF0CDD85B}" destId="{BC5E19CD-EB78-4872-A5CE-A3DFFE529C8E}" srcOrd="2" destOrd="0" presId="urn:microsoft.com/office/officeart/2005/8/layout/hList7"/>
    <dgm:cxn modelId="{A8A358AC-D7E3-43AD-A3C9-1A085D0E9962}" type="presParOf" srcId="{27FA6F5D-14D8-4973-8841-B05BF0CDD85B}" destId="{B3D3BBBF-7245-45AB-939D-E1E865B50117}" srcOrd="3" destOrd="0" presId="urn:microsoft.com/office/officeart/2005/8/layout/hList7"/>
    <dgm:cxn modelId="{A5BD4E41-49A0-46CE-8A2D-99BAA75122C9}" type="presParOf" srcId="{086062B2-59BD-430F-B2EC-70DBA696A565}" destId="{30BB1CA7-8A77-49FA-857E-B87F5940E2EF}" srcOrd="1" destOrd="0" presId="urn:microsoft.com/office/officeart/2005/8/layout/hList7"/>
    <dgm:cxn modelId="{46BA5A55-C6B0-4546-BE95-79BE9D9D7EDC}" type="presParOf" srcId="{086062B2-59BD-430F-B2EC-70DBA696A565}" destId="{2E318C39-7EFA-48D6-A618-D9F4A392E2B8}" srcOrd="2" destOrd="0" presId="urn:microsoft.com/office/officeart/2005/8/layout/hList7"/>
    <dgm:cxn modelId="{0F9E0A2A-9E65-4923-BD3B-B96C34D0F7AC}" type="presParOf" srcId="{2E318C39-7EFA-48D6-A618-D9F4A392E2B8}" destId="{C45298A8-1DB1-4E65-B6F9-F1377B14826E}" srcOrd="0" destOrd="0" presId="urn:microsoft.com/office/officeart/2005/8/layout/hList7"/>
    <dgm:cxn modelId="{7465540B-7929-4B33-8540-212B140343CE}" type="presParOf" srcId="{2E318C39-7EFA-48D6-A618-D9F4A392E2B8}" destId="{05464C77-681F-44AF-A678-60EEA3B638C2}" srcOrd="1" destOrd="0" presId="urn:microsoft.com/office/officeart/2005/8/layout/hList7"/>
    <dgm:cxn modelId="{83631D5E-8600-4301-A5E9-70F4EFED4CA5}" type="presParOf" srcId="{2E318C39-7EFA-48D6-A618-D9F4A392E2B8}" destId="{D0798673-5B13-4D0E-9E21-AC0CB577B8A9}" srcOrd="2" destOrd="0" presId="urn:microsoft.com/office/officeart/2005/8/layout/hList7"/>
    <dgm:cxn modelId="{535A0CF6-2498-40D7-BE65-9DFADEBF9F52}" type="presParOf" srcId="{2E318C39-7EFA-48D6-A618-D9F4A392E2B8}" destId="{77F57EA9-7454-4030-ABCA-16FD619E5FEF}" srcOrd="3" destOrd="0" presId="urn:microsoft.com/office/officeart/2005/8/layout/hList7"/>
    <dgm:cxn modelId="{3C2D834F-00F2-479F-824B-651AFED85E08}" type="presParOf" srcId="{086062B2-59BD-430F-B2EC-70DBA696A565}" destId="{8497A62B-C891-408F-A75C-98622B9CB690}" srcOrd="3" destOrd="0" presId="urn:microsoft.com/office/officeart/2005/8/layout/hList7"/>
    <dgm:cxn modelId="{6CB66453-F057-414F-8646-0DD471761581}" type="presParOf" srcId="{086062B2-59BD-430F-B2EC-70DBA696A565}" destId="{562453C7-09F6-466A-A18B-41EAFE752154}" srcOrd="4" destOrd="0" presId="urn:microsoft.com/office/officeart/2005/8/layout/hList7"/>
    <dgm:cxn modelId="{513695A7-729D-430F-83D3-07BCB4E25737}" type="presParOf" srcId="{562453C7-09F6-466A-A18B-41EAFE752154}" destId="{CBCA6926-57F7-481C-B14D-CC5953205E58}" srcOrd="0" destOrd="0" presId="urn:microsoft.com/office/officeart/2005/8/layout/hList7"/>
    <dgm:cxn modelId="{388E2EA6-F50A-42AB-8883-9D472EB0579A}" type="presParOf" srcId="{562453C7-09F6-466A-A18B-41EAFE752154}" destId="{B90CBFC1-5E88-4099-9248-462DA5FD2B14}" srcOrd="1" destOrd="0" presId="urn:microsoft.com/office/officeart/2005/8/layout/hList7"/>
    <dgm:cxn modelId="{62C025B2-9434-4256-B4EF-41E9DD2D8261}" type="presParOf" srcId="{562453C7-09F6-466A-A18B-41EAFE752154}" destId="{75614E2F-C339-4F97-B05F-56F00B95AFDE}" srcOrd="2" destOrd="0" presId="urn:microsoft.com/office/officeart/2005/8/layout/hList7"/>
    <dgm:cxn modelId="{A0E659BB-D89C-4260-AEFA-8767E6C5EB27}" type="presParOf" srcId="{562453C7-09F6-466A-A18B-41EAFE752154}" destId="{08F60B0D-6ABF-47A4-99D1-EDEEEC8C8C74}"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E71C-7C87-446A-AC4F-DFFF4EBC9131}">
      <dsp:nvSpPr>
        <dsp:cNvPr id="0" name=""/>
        <dsp:cNvSpPr/>
      </dsp:nvSpPr>
      <dsp:spPr>
        <a:xfrm>
          <a:off x="0" y="0"/>
          <a:ext cx="6908800" cy="1323769"/>
        </a:xfrm>
        <a:prstGeom prst="roundRect">
          <a:avLst>
            <a:gd name="adj" fmla="val 10000"/>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smtClean="0">
              <a:latin typeface="Arial" panose="020B0604020202020204" pitchFamily="34" charset="0"/>
              <a:cs typeface="Arial" panose="020B0604020202020204" pitchFamily="34" charset="0"/>
            </a:rPr>
            <a:t>En la provincia de Pichincha el turismo está enfocado a la oferta  de tradiciones, tesoros artísticos, montañas y valles, que le permiten al turista recrearse en ambientes diferentes.</a:t>
          </a:r>
          <a:endParaRPr lang="es-ES" sz="1800" kern="1200" dirty="0">
            <a:latin typeface="Arial" panose="020B0604020202020204" pitchFamily="34" charset="0"/>
            <a:cs typeface="Arial" panose="020B0604020202020204" pitchFamily="34" charset="0"/>
          </a:endParaRPr>
        </a:p>
      </dsp:txBody>
      <dsp:txXfrm>
        <a:off x="38772" y="38772"/>
        <a:ext cx="5480349" cy="1246225"/>
      </dsp:txXfrm>
    </dsp:sp>
    <dsp:sp modelId="{9D26432C-34AF-4C60-9370-186C38774BF3}">
      <dsp:nvSpPr>
        <dsp:cNvPr id="0" name=""/>
        <dsp:cNvSpPr/>
      </dsp:nvSpPr>
      <dsp:spPr>
        <a:xfrm>
          <a:off x="609599" y="1544397"/>
          <a:ext cx="6908800" cy="1323769"/>
        </a:xfrm>
        <a:prstGeom prst="roundRect">
          <a:avLst>
            <a:gd name="adj" fmla="val 10000"/>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smtClean="0">
              <a:latin typeface="Arial" panose="020B0604020202020204" pitchFamily="34" charset="0"/>
              <a:cs typeface="Arial" panose="020B0604020202020204" pitchFamily="34" charset="0"/>
            </a:rPr>
            <a:t>San José de Minas no es la excepción, a pesar de tener la agricultura como actividad principal, no deja de lado la posibilidad de desarrollarse como un lugar turístico. </a:t>
          </a:r>
          <a:endParaRPr lang="es-ES" sz="1800" kern="1200" dirty="0">
            <a:latin typeface="Arial" panose="020B0604020202020204" pitchFamily="34" charset="0"/>
            <a:cs typeface="Arial" panose="020B0604020202020204" pitchFamily="34" charset="0"/>
          </a:endParaRPr>
        </a:p>
      </dsp:txBody>
      <dsp:txXfrm>
        <a:off x="648371" y="1583169"/>
        <a:ext cx="5361206" cy="1246225"/>
      </dsp:txXfrm>
    </dsp:sp>
    <dsp:sp modelId="{420DBA56-20D1-41AD-8441-657B99D795BD}">
      <dsp:nvSpPr>
        <dsp:cNvPr id="0" name=""/>
        <dsp:cNvSpPr/>
      </dsp:nvSpPr>
      <dsp:spPr>
        <a:xfrm>
          <a:off x="1219199" y="3088794"/>
          <a:ext cx="6908800" cy="1323769"/>
        </a:xfrm>
        <a:prstGeom prst="roundRect">
          <a:avLst>
            <a:gd name="adj" fmla="val 10000"/>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latin typeface="Arial" panose="020B0604020202020204" pitchFamily="34" charset="0"/>
              <a:cs typeface="Arial" panose="020B0604020202020204" pitchFamily="34" charset="0"/>
            </a:rPr>
            <a:t>Actualmente dentro de la parroquia no manejan planes, proyectos o programas que permitan tener acciones con resultados a futuro con respecto a la actividad turística.</a:t>
          </a:r>
          <a:endParaRPr lang="es-ES" sz="1800" kern="1200" dirty="0">
            <a:latin typeface="Arial" panose="020B0604020202020204" pitchFamily="34" charset="0"/>
            <a:cs typeface="Arial" panose="020B0604020202020204" pitchFamily="34" charset="0"/>
          </a:endParaRPr>
        </a:p>
      </dsp:txBody>
      <dsp:txXfrm>
        <a:off x="1257971" y="3127566"/>
        <a:ext cx="5361206" cy="1246225"/>
      </dsp:txXfrm>
    </dsp:sp>
    <dsp:sp modelId="{E242F9AE-1ED7-47B8-B7DF-49C3F9E00B96}">
      <dsp:nvSpPr>
        <dsp:cNvPr id="0" name=""/>
        <dsp:cNvSpPr/>
      </dsp:nvSpPr>
      <dsp:spPr>
        <a:xfrm>
          <a:off x="6048350" y="1003858"/>
          <a:ext cx="860449" cy="860449"/>
        </a:xfrm>
        <a:prstGeom prst="downArrow">
          <a:avLst>
            <a:gd name="adj1" fmla="val 55000"/>
            <a:gd name="adj2" fmla="val 45000"/>
          </a:avLst>
        </a:prstGeom>
        <a:solidFill>
          <a:schemeClr val="lt1">
            <a:alpha val="90000"/>
            <a:tint val="40000"/>
            <a:hueOff val="0"/>
            <a:satOff val="0"/>
            <a:lumOff val="0"/>
            <a:alphaOff val="0"/>
          </a:schemeClr>
        </a:solidFill>
        <a:ln w="9525" cap="rnd" cmpd="sng" algn="ctr">
          <a:solidFill>
            <a:schemeClr val="accent3">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1600200">
            <a:lnSpc>
              <a:spcPct val="90000"/>
            </a:lnSpc>
            <a:spcBef>
              <a:spcPct val="0"/>
            </a:spcBef>
            <a:spcAft>
              <a:spcPct val="35000"/>
            </a:spcAft>
          </a:pPr>
          <a:endParaRPr lang="es-ES" sz="3600" kern="1200" dirty="0"/>
        </a:p>
      </dsp:txBody>
      <dsp:txXfrm>
        <a:off x="6241951" y="1003858"/>
        <a:ext cx="473247" cy="647488"/>
      </dsp:txXfrm>
    </dsp:sp>
    <dsp:sp modelId="{BCE2F1E4-38FA-4A9E-B7B5-B6164FC9338B}">
      <dsp:nvSpPr>
        <dsp:cNvPr id="0" name=""/>
        <dsp:cNvSpPr/>
      </dsp:nvSpPr>
      <dsp:spPr>
        <a:xfrm>
          <a:off x="6657950" y="2539430"/>
          <a:ext cx="860449" cy="860449"/>
        </a:xfrm>
        <a:prstGeom prst="downArrow">
          <a:avLst>
            <a:gd name="adj1" fmla="val 55000"/>
            <a:gd name="adj2" fmla="val 45000"/>
          </a:avLst>
        </a:prstGeom>
        <a:solidFill>
          <a:schemeClr val="lt1">
            <a:alpha val="90000"/>
            <a:tint val="40000"/>
            <a:hueOff val="0"/>
            <a:satOff val="0"/>
            <a:lumOff val="0"/>
            <a:alphaOff val="0"/>
          </a:schemeClr>
        </a:solidFill>
        <a:ln w="9525" cap="rnd" cmpd="sng" algn="ctr">
          <a:solidFill>
            <a:schemeClr val="accent3">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6851551" y="2539430"/>
        <a:ext cx="473247" cy="6474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FAB3B-4FA1-47D9-9CDC-BC45D7D788A2}">
      <dsp:nvSpPr>
        <dsp:cNvPr id="0" name=""/>
        <dsp:cNvSpPr/>
      </dsp:nvSpPr>
      <dsp:spPr>
        <a:xfrm>
          <a:off x="1459718" y="1316890"/>
          <a:ext cx="2572557" cy="1715896"/>
        </a:xfrm>
        <a:prstGeom prst="rect">
          <a:avLst/>
        </a:prstGeom>
        <a:solidFill>
          <a:schemeClr val="lt1">
            <a:alpha val="90000"/>
            <a:tint val="40000"/>
            <a:hueOff val="0"/>
            <a:satOff val="0"/>
            <a:lumOff val="0"/>
            <a:alphaOff val="0"/>
          </a:schemeClr>
        </a:solidFill>
        <a:ln w="15875" cap="rnd"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84912" rIns="184912" bIns="184912" numCol="1" spcCol="1270" anchor="ctr" anchorCtr="0">
          <a:noAutofit/>
        </a:bodyPr>
        <a:lstStyle/>
        <a:p>
          <a:pPr lvl="0" algn="ctr" defTabSz="1155700">
            <a:lnSpc>
              <a:spcPct val="90000"/>
            </a:lnSpc>
            <a:spcBef>
              <a:spcPct val="0"/>
            </a:spcBef>
            <a:spcAft>
              <a:spcPct val="35000"/>
            </a:spcAft>
          </a:pPr>
          <a:r>
            <a:rPr lang="es-419" sz="2600" kern="1200" dirty="0" smtClean="0">
              <a:latin typeface="Arial" panose="020B0604020202020204" pitchFamily="34" charset="0"/>
              <a:cs typeface="Arial" panose="020B0604020202020204" pitchFamily="34" charset="0"/>
            </a:rPr>
            <a:t>    2´239.199</a:t>
          </a:r>
        </a:p>
        <a:p>
          <a:pPr lvl="0" algn="ctr" defTabSz="1155700">
            <a:lnSpc>
              <a:spcPct val="90000"/>
            </a:lnSpc>
            <a:spcBef>
              <a:spcPct val="0"/>
            </a:spcBef>
            <a:spcAft>
              <a:spcPct val="35000"/>
            </a:spcAft>
          </a:pPr>
          <a:r>
            <a:rPr lang="es-419" sz="2600" kern="1200" dirty="0" smtClean="0">
              <a:latin typeface="Arial" panose="020B0604020202020204" pitchFamily="34" charset="0"/>
              <a:cs typeface="Arial" panose="020B0604020202020204" pitchFamily="34" charset="0"/>
            </a:rPr>
            <a:t>    habitantes</a:t>
          </a:r>
          <a:endParaRPr lang="es-ES" sz="2600" kern="1200" dirty="0">
            <a:latin typeface="Arial" panose="020B0604020202020204" pitchFamily="34" charset="0"/>
            <a:cs typeface="Arial" panose="020B0604020202020204" pitchFamily="34" charset="0"/>
          </a:endParaRPr>
        </a:p>
      </dsp:txBody>
      <dsp:txXfrm>
        <a:off x="1871327" y="1316890"/>
        <a:ext cx="2160948" cy="1715896"/>
      </dsp:txXfrm>
    </dsp:sp>
    <dsp:sp modelId="{16F734D4-7DC6-4DB5-B412-0FDE32340FCB}">
      <dsp:nvSpPr>
        <dsp:cNvPr id="0" name=""/>
        <dsp:cNvSpPr/>
      </dsp:nvSpPr>
      <dsp:spPr>
        <a:xfrm>
          <a:off x="0" y="333116"/>
          <a:ext cx="2175697" cy="1715038"/>
        </a:xfrm>
        <a:prstGeom prst="ellipse">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s-419" sz="2400" b="1" kern="1200" dirty="0" smtClean="0">
              <a:latin typeface="Arial" panose="020B0604020202020204" pitchFamily="34" charset="0"/>
              <a:cs typeface="Arial" panose="020B0604020202020204" pitchFamily="34" charset="0"/>
            </a:rPr>
            <a:t>Población</a:t>
          </a:r>
          <a:endParaRPr lang="es-ES" sz="2400" b="1" kern="1200" dirty="0">
            <a:latin typeface="Arial" panose="020B0604020202020204" pitchFamily="34" charset="0"/>
            <a:cs typeface="Arial" panose="020B0604020202020204" pitchFamily="34" charset="0"/>
          </a:endParaRPr>
        </a:p>
      </dsp:txBody>
      <dsp:txXfrm>
        <a:off x="318623" y="584278"/>
        <a:ext cx="1538451" cy="1212714"/>
      </dsp:txXfrm>
    </dsp:sp>
    <dsp:sp modelId="{DB31D9A3-BBC9-4DB6-9A90-D55BF353F032}">
      <dsp:nvSpPr>
        <dsp:cNvPr id="0" name=""/>
        <dsp:cNvSpPr/>
      </dsp:nvSpPr>
      <dsp:spPr>
        <a:xfrm>
          <a:off x="6120892" y="1157226"/>
          <a:ext cx="2572557" cy="1715896"/>
        </a:xfrm>
        <a:prstGeom prst="rect">
          <a:avLst/>
        </a:prstGeom>
        <a:solidFill>
          <a:schemeClr val="lt1">
            <a:alpha val="90000"/>
            <a:tint val="40000"/>
            <a:hueOff val="0"/>
            <a:satOff val="0"/>
            <a:lumOff val="0"/>
            <a:alphaOff val="0"/>
          </a:schemeClr>
        </a:solidFill>
        <a:ln w="15875" cap="rnd"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84912" rIns="184912" bIns="184912" numCol="1" spcCol="1270" anchor="ctr" anchorCtr="0">
          <a:noAutofit/>
        </a:bodyPr>
        <a:lstStyle/>
        <a:p>
          <a:pPr lvl="0" algn="ctr" defTabSz="1155700">
            <a:lnSpc>
              <a:spcPct val="90000"/>
            </a:lnSpc>
            <a:spcBef>
              <a:spcPct val="0"/>
            </a:spcBef>
            <a:spcAft>
              <a:spcPct val="35000"/>
            </a:spcAft>
          </a:pPr>
          <a:r>
            <a:rPr lang="es-419" sz="2600" kern="1200" dirty="0" smtClean="0">
              <a:latin typeface="Arial" panose="020B0604020202020204" pitchFamily="34" charset="0"/>
              <a:cs typeface="Arial" panose="020B0604020202020204" pitchFamily="34" charset="0"/>
            </a:rPr>
            <a:t>114 </a:t>
          </a:r>
        </a:p>
        <a:p>
          <a:pPr lvl="0" algn="ctr" defTabSz="1155700">
            <a:lnSpc>
              <a:spcPct val="90000"/>
            </a:lnSpc>
            <a:spcBef>
              <a:spcPct val="0"/>
            </a:spcBef>
            <a:spcAft>
              <a:spcPct val="35000"/>
            </a:spcAft>
          </a:pPr>
          <a:r>
            <a:rPr lang="es-419" sz="2600" kern="1200" dirty="0" smtClean="0">
              <a:latin typeface="Arial" panose="020B0604020202020204" pitchFamily="34" charset="0"/>
              <a:cs typeface="Arial" panose="020B0604020202020204" pitchFamily="34" charset="0"/>
            </a:rPr>
            <a:t>Encuestados</a:t>
          </a:r>
          <a:endParaRPr lang="es-ES" sz="2600" kern="1200" dirty="0">
            <a:latin typeface="Arial" panose="020B0604020202020204" pitchFamily="34" charset="0"/>
            <a:cs typeface="Arial" panose="020B0604020202020204" pitchFamily="34" charset="0"/>
          </a:endParaRPr>
        </a:p>
      </dsp:txBody>
      <dsp:txXfrm>
        <a:off x="6532502" y="1157226"/>
        <a:ext cx="2160948" cy="1715896"/>
      </dsp:txXfrm>
    </dsp:sp>
    <dsp:sp modelId="{74119E92-11D2-45C5-8DD0-53EAE5C428C2}">
      <dsp:nvSpPr>
        <dsp:cNvPr id="0" name=""/>
        <dsp:cNvSpPr/>
      </dsp:nvSpPr>
      <dsp:spPr>
        <a:xfrm>
          <a:off x="4748862" y="471211"/>
          <a:ext cx="1845330" cy="1715038"/>
        </a:xfrm>
        <a:prstGeom prst="ellipse">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s-419" sz="2400" b="1" kern="1200" dirty="0" smtClean="0">
              <a:latin typeface="Arial" panose="020B0604020202020204" pitchFamily="34" charset="0"/>
              <a:cs typeface="Arial" panose="020B0604020202020204" pitchFamily="34" charset="0"/>
            </a:rPr>
            <a:t>Muestra</a:t>
          </a:r>
          <a:endParaRPr lang="es-ES" sz="2400" b="1" kern="1200" dirty="0">
            <a:latin typeface="Arial" panose="020B0604020202020204" pitchFamily="34" charset="0"/>
            <a:cs typeface="Arial" panose="020B0604020202020204" pitchFamily="34" charset="0"/>
          </a:endParaRPr>
        </a:p>
      </dsp:txBody>
      <dsp:txXfrm>
        <a:off x="5019104" y="722373"/>
        <a:ext cx="1304846" cy="12127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1AC90-9CFA-4CE3-A5EE-03EE040AA25B}">
      <dsp:nvSpPr>
        <dsp:cNvPr id="0" name=""/>
        <dsp:cNvSpPr/>
      </dsp:nvSpPr>
      <dsp:spPr>
        <a:xfrm>
          <a:off x="2231125" y="-37958"/>
          <a:ext cx="5755805" cy="5755805"/>
        </a:xfrm>
        <a:prstGeom prst="circularArrow">
          <a:avLst>
            <a:gd name="adj1" fmla="val 5544"/>
            <a:gd name="adj2" fmla="val 330680"/>
            <a:gd name="adj3" fmla="val 13738065"/>
            <a:gd name="adj4" fmla="val 17409049"/>
            <a:gd name="adj5" fmla="val 5757"/>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26375F-1B3F-4235-B6C4-F5E89E71C24F}">
      <dsp:nvSpPr>
        <dsp:cNvPr id="0" name=""/>
        <dsp:cNvSpPr/>
      </dsp:nvSpPr>
      <dsp:spPr>
        <a:xfrm>
          <a:off x="3739469" y="984"/>
          <a:ext cx="2739117" cy="1369558"/>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419" sz="1900" kern="1200" dirty="0" smtClean="0"/>
            <a:t>31 a 49 años, Viaja con su familia</a:t>
          </a:r>
          <a:endParaRPr lang="es-ES" sz="1900" kern="1200" dirty="0"/>
        </a:p>
      </dsp:txBody>
      <dsp:txXfrm>
        <a:off x="3806325" y="67840"/>
        <a:ext cx="2605405" cy="1235846"/>
      </dsp:txXfrm>
    </dsp:sp>
    <dsp:sp modelId="{7A6B6780-5824-485E-9F55-75EF54F29EA5}">
      <dsp:nvSpPr>
        <dsp:cNvPr id="0" name=""/>
        <dsp:cNvSpPr/>
      </dsp:nvSpPr>
      <dsp:spPr>
        <a:xfrm>
          <a:off x="7423677" y="2074383"/>
          <a:ext cx="2739117" cy="1369558"/>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419" sz="1900" kern="1200" dirty="0" smtClean="0"/>
            <a:t>Prefiere actividades naturales y se hospeda en hosterías</a:t>
          </a:r>
          <a:endParaRPr lang="es-ES" sz="1900" kern="1200" dirty="0"/>
        </a:p>
      </dsp:txBody>
      <dsp:txXfrm>
        <a:off x="7490533" y="2141239"/>
        <a:ext cx="2605405" cy="1235846"/>
      </dsp:txXfrm>
    </dsp:sp>
    <dsp:sp modelId="{77C53BD6-8508-47A7-B57A-D25DA497B602}">
      <dsp:nvSpPr>
        <dsp:cNvPr id="0" name=""/>
        <dsp:cNvSpPr/>
      </dsp:nvSpPr>
      <dsp:spPr>
        <a:xfrm>
          <a:off x="6299798" y="4426706"/>
          <a:ext cx="2739117" cy="1369558"/>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419" sz="1900" kern="1200" dirty="0" smtClean="0"/>
            <a:t>Planifica su viaje y utiliza la red de internet para informarse</a:t>
          </a:r>
          <a:endParaRPr lang="es-ES" sz="1900" kern="1200" dirty="0"/>
        </a:p>
      </dsp:txBody>
      <dsp:txXfrm>
        <a:off x="6366654" y="4493562"/>
        <a:ext cx="2605405" cy="1235846"/>
      </dsp:txXfrm>
    </dsp:sp>
    <dsp:sp modelId="{8D99AD05-929A-437C-A82E-74611376F62F}">
      <dsp:nvSpPr>
        <dsp:cNvPr id="0" name=""/>
        <dsp:cNvSpPr/>
      </dsp:nvSpPr>
      <dsp:spPr>
        <a:xfrm>
          <a:off x="772745" y="4442204"/>
          <a:ext cx="2739117" cy="1369558"/>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419" sz="1900" kern="1200" dirty="0" smtClean="0"/>
            <a:t>Le gustaría visitar cascadas, aguas termales y pesca deportiva</a:t>
          </a:r>
          <a:endParaRPr lang="es-ES" sz="1900" kern="1200" dirty="0"/>
        </a:p>
      </dsp:txBody>
      <dsp:txXfrm>
        <a:off x="839601" y="4509060"/>
        <a:ext cx="2605405" cy="1235846"/>
      </dsp:txXfrm>
    </dsp:sp>
    <dsp:sp modelId="{7AA1BD8A-B649-4D16-AD80-02D8FAB316E2}">
      <dsp:nvSpPr>
        <dsp:cNvPr id="0" name=""/>
        <dsp:cNvSpPr/>
      </dsp:nvSpPr>
      <dsp:spPr>
        <a:xfrm>
          <a:off x="0" y="1960271"/>
          <a:ext cx="2739117" cy="1369558"/>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419" sz="1900" kern="1200" dirty="0" smtClean="0"/>
            <a:t>Su presupuesto oscila entre $51,00 a $70,00 por persona durante 2 días</a:t>
          </a:r>
          <a:endParaRPr lang="es-ES" sz="1900" kern="1200" dirty="0"/>
        </a:p>
      </dsp:txBody>
      <dsp:txXfrm>
        <a:off x="66856" y="2027127"/>
        <a:ext cx="2605405" cy="12358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B250B9-17FD-4C74-BD50-B19BC4D9FF55}">
      <dsp:nvSpPr>
        <dsp:cNvPr id="0" name=""/>
        <dsp:cNvSpPr/>
      </dsp:nvSpPr>
      <dsp:spPr>
        <a:xfrm>
          <a:off x="1758" y="0"/>
          <a:ext cx="2735694" cy="4788504"/>
        </a:xfrm>
        <a:prstGeom prst="roundRect">
          <a:avLst>
            <a:gd name="adj" fmla="val 10000"/>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s-419" sz="1600" b="1" kern="1200" dirty="0" smtClean="0">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s-419" sz="1600" b="1" kern="1200" dirty="0" smtClean="0">
              <a:latin typeface="Arial" panose="020B0604020202020204" pitchFamily="34" charset="0"/>
              <a:cs typeface="Arial" panose="020B0604020202020204" pitchFamily="34" charset="0"/>
            </a:rPr>
            <a:t>Full Day “Aventura, Salud y Tradición”</a:t>
          </a:r>
        </a:p>
        <a:p>
          <a:pPr lvl="0" algn="ctr" defTabSz="711200">
            <a:lnSpc>
              <a:spcPct val="90000"/>
            </a:lnSpc>
            <a:spcBef>
              <a:spcPct val="0"/>
            </a:spcBef>
            <a:spcAft>
              <a:spcPct val="35000"/>
            </a:spcAft>
          </a:pPr>
          <a:endParaRPr lang="es-419" sz="1600" b="1" kern="1200" dirty="0" smtClean="0">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s-419" sz="1600" b="1" kern="1200" dirty="0" smtClean="0">
              <a:latin typeface="Arial" panose="020B0604020202020204" pitchFamily="34" charset="0"/>
              <a:cs typeface="Arial" panose="020B0604020202020204" pitchFamily="34" charset="0"/>
            </a:rPr>
            <a:t>$55,50 x pax</a:t>
          </a:r>
          <a:endParaRPr lang="es-ES" sz="1600" b="1" kern="1200" dirty="0">
            <a:latin typeface="Arial" panose="020B0604020202020204" pitchFamily="34" charset="0"/>
            <a:cs typeface="Arial" panose="020B0604020202020204" pitchFamily="34" charset="0"/>
          </a:endParaRPr>
        </a:p>
      </dsp:txBody>
      <dsp:txXfrm>
        <a:off x="1758" y="1915401"/>
        <a:ext cx="2735694" cy="1915401"/>
      </dsp:txXfrm>
    </dsp:sp>
    <dsp:sp modelId="{B3D3BBBF-7245-45AB-939D-E1E865B50117}">
      <dsp:nvSpPr>
        <dsp:cNvPr id="0" name=""/>
        <dsp:cNvSpPr/>
      </dsp:nvSpPr>
      <dsp:spPr>
        <a:xfrm>
          <a:off x="103579" y="29938"/>
          <a:ext cx="2532052" cy="210931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22225" cap="rnd"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C45298A8-1DB1-4E65-B6F9-F1377B14826E}">
      <dsp:nvSpPr>
        <dsp:cNvPr id="0" name=""/>
        <dsp:cNvSpPr/>
      </dsp:nvSpPr>
      <dsp:spPr>
        <a:xfrm>
          <a:off x="2834488" y="0"/>
          <a:ext cx="2735694" cy="4788504"/>
        </a:xfrm>
        <a:prstGeom prst="roundRect">
          <a:avLst>
            <a:gd name="adj" fmla="val 10000"/>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s-419" sz="1600" b="1" kern="1200" dirty="0" smtClean="0"/>
        </a:p>
        <a:p>
          <a:pPr lvl="0" algn="ctr" defTabSz="711200">
            <a:lnSpc>
              <a:spcPct val="90000"/>
            </a:lnSpc>
            <a:spcBef>
              <a:spcPct val="0"/>
            </a:spcBef>
            <a:spcAft>
              <a:spcPct val="35000"/>
            </a:spcAft>
          </a:pPr>
          <a:r>
            <a:rPr lang="es-419" sz="1600" b="1" kern="1200" dirty="0" smtClean="0"/>
            <a:t>Full Day</a:t>
          </a:r>
        </a:p>
        <a:p>
          <a:pPr lvl="0" algn="ctr" defTabSz="711200">
            <a:lnSpc>
              <a:spcPct val="90000"/>
            </a:lnSpc>
            <a:spcBef>
              <a:spcPct val="0"/>
            </a:spcBef>
            <a:spcAft>
              <a:spcPct val="35000"/>
            </a:spcAft>
          </a:pPr>
          <a:r>
            <a:rPr lang="es-419" sz="1600" b="1" kern="1200" dirty="0" smtClean="0"/>
            <a:t> “Down Hill – Cascada de Chirisacha, Aventura Extrema”</a:t>
          </a:r>
        </a:p>
        <a:p>
          <a:pPr lvl="0" algn="ctr" defTabSz="711200">
            <a:lnSpc>
              <a:spcPct val="90000"/>
            </a:lnSpc>
            <a:spcBef>
              <a:spcPct val="0"/>
            </a:spcBef>
            <a:spcAft>
              <a:spcPct val="35000"/>
            </a:spcAft>
          </a:pPr>
          <a:r>
            <a:rPr lang="es-419" sz="1600" b="1" kern="1200" dirty="0" smtClean="0"/>
            <a:t>$35,50 x pax</a:t>
          </a:r>
          <a:endParaRPr lang="es-ES" sz="1600" b="1" kern="1200" dirty="0"/>
        </a:p>
      </dsp:txBody>
      <dsp:txXfrm>
        <a:off x="2834488" y="1915401"/>
        <a:ext cx="2735694" cy="1915401"/>
      </dsp:txXfrm>
    </dsp:sp>
    <dsp:sp modelId="{77F57EA9-7454-4030-ABCA-16FD619E5FEF}">
      <dsp:nvSpPr>
        <dsp:cNvPr id="0" name=""/>
        <dsp:cNvSpPr/>
      </dsp:nvSpPr>
      <dsp:spPr>
        <a:xfrm>
          <a:off x="2930059" y="14973"/>
          <a:ext cx="2514623" cy="213924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9000" r="-29000"/>
          </a:stretch>
        </a:blipFill>
        <a:ln w="22225" cap="rnd"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CBCA6926-57F7-481C-B14D-CC5953205E58}">
      <dsp:nvSpPr>
        <dsp:cNvPr id="0" name=""/>
        <dsp:cNvSpPr/>
      </dsp:nvSpPr>
      <dsp:spPr>
        <a:xfrm>
          <a:off x="5637289" y="0"/>
          <a:ext cx="2735694" cy="4788504"/>
        </a:xfrm>
        <a:prstGeom prst="roundRect">
          <a:avLst>
            <a:gd name="adj" fmla="val 10000"/>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s-419" sz="1600" b="1" kern="1200" dirty="0" smtClean="0"/>
        </a:p>
        <a:p>
          <a:pPr lvl="0" algn="ctr" defTabSz="711200">
            <a:lnSpc>
              <a:spcPct val="90000"/>
            </a:lnSpc>
            <a:spcBef>
              <a:spcPct val="0"/>
            </a:spcBef>
            <a:spcAft>
              <a:spcPct val="35000"/>
            </a:spcAft>
          </a:pPr>
          <a:r>
            <a:rPr lang="es-419" sz="1600" b="1" kern="1200" dirty="0" smtClean="0"/>
            <a:t>2 días / 1 noche</a:t>
          </a:r>
        </a:p>
        <a:p>
          <a:pPr lvl="0" algn="ctr" defTabSz="711200">
            <a:lnSpc>
              <a:spcPct val="90000"/>
            </a:lnSpc>
            <a:spcBef>
              <a:spcPct val="0"/>
            </a:spcBef>
            <a:spcAft>
              <a:spcPct val="35000"/>
            </a:spcAft>
          </a:pPr>
          <a:r>
            <a:rPr lang="es-419" sz="1600" b="1" kern="1200" dirty="0" smtClean="0"/>
            <a:t>“Caminos con Historias, Senderos de Aventura y Emoción”</a:t>
          </a:r>
        </a:p>
        <a:p>
          <a:pPr lvl="0" algn="ctr" defTabSz="711200">
            <a:lnSpc>
              <a:spcPct val="90000"/>
            </a:lnSpc>
            <a:spcBef>
              <a:spcPct val="0"/>
            </a:spcBef>
            <a:spcAft>
              <a:spcPct val="35000"/>
            </a:spcAft>
          </a:pPr>
          <a:r>
            <a:rPr lang="es-419" sz="1600" b="1" kern="1200" dirty="0" smtClean="0"/>
            <a:t>$143,00 x pax</a:t>
          </a:r>
          <a:endParaRPr lang="es-ES" sz="1600" b="1" kern="1200" dirty="0"/>
        </a:p>
      </dsp:txBody>
      <dsp:txXfrm>
        <a:off x="5637289" y="1915401"/>
        <a:ext cx="2735694" cy="1915401"/>
      </dsp:txXfrm>
    </dsp:sp>
    <dsp:sp modelId="{08F60B0D-6ABF-47A4-99D1-EDEEEC8C8C74}">
      <dsp:nvSpPr>
        <dsp:cNvPr id="0" name=""/>
        <dsp:cNvSpPr/>
      </dsp:nvSpPr>
      <dsp:spPr>
        <a:xfrm>
          <a:off x="5711644" y="0"/>
          <a:ext cx="2586985" cy="216919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1000" r="-21000"/>
          </a:stretch>
        </a:blipFill>
        <a:ln w="22225" cap="rnd"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75C31E5B-8517-461E-940F-EB78825276AF}">
      <dsp:nvSpPr>
        <dsp:cNvPr id="0" name=""/>
        <dsp:cNvSpPr/>
      </dsp:nvSpPr>
      <dsp:spPr>
        <a:xfrm>
          <a:off x="334989" y="3932403"/>
          <a:ext cx="7704763" cy="718275"/>
        </a:xfrm>
        <a:prstGeom prst="leftRightArrow">
          <a:avLst/>
        </a:prstGeom>
        <a:solidFill>
          <a:schemeClr val="dk1">
            <a:tint val="6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17F495C-2307-4FEA-9398-F91FF78F1385}" type="datetimeFigureOut">
              <a:rPr lang="es-ES" smtClean="0"/>
              <a:t>28/07/2015</a:t>
            </a:fld>
            <a:endParaRPr lang="es-ES"/>
          </a:p>
        </p:txBody>
      </p:sp>
      <p:sp>
        <p:nvSpPr>
          <p:cNvPr id="5" name="Footer Placeholder 4"/>
          <p:cNvSpPr>
            <a:spLocks noGrp="1"/>
          </p:cNvSpPr>
          <p:nvPr>
            <p:ph type="ftr" sz="quarter" idx="11"/>
          </p:nvPr>
        </p:nvSpPr>
        <p:spPr/>
        <p:txBody>
          <a:bodyPr/>
          <a:lstStyle/>
          <a:p>
            <a:endParaRPr lang="es-E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044D589-CD88-488A-9B27-7F30F3C4C0F4}" type="slidenum">
              <a:rPr lang="es-ES" smtClean="0"/>
              <a:t>‹Nº›</a:t>
            </a:fld>
            <a:endParaRPr lang="es-ES"/>
          </a:p>
        </p:txBody>
      </p:sp>
    </p:spTree>
    <p:extLst>
      <p:ext uri="{BB962C8B-B14F-4D97-AF65-F5344CB8AC3E}">
        <p14:creationId xmlns:p14="http://schemas.microsoft.com/office/powerpoint/2010/main" val="2864424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17F495C-2307-4FEA-9398-F91FF78F1385}" type="datetimeFigureOut">
              <a:rPr lang="es-ES" smtClean="0"/>
              <a:t>28/07/2015</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044D589-CD88-488A-9B27-7F30F3C4C0F4}" type="slidenum">
              <a:rPr lang="es-ES" smtClean="0"/>
              <a:t>‹Nº›</a:t>
            </a:fld>
            <a:endParaRPr lang="es-ES"/>
          </a:p>
        </p:txBody>
      </p:sp>
    </p:spTree>
    <p:extLst>
      <p:ext uri="{BB962C8B-B14F-4D97-AF65-F5344CB8AC3E}">
        <p14:creationId xmlns:p14="http://schemas.microsoft.com/office/powerpoint/2010/main" val="3826402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17F495C-2307-4FEA-9398-F91FF78F1385}" type="datetimeFigureOut">
              <a:rPr lang="es-ES" smtClean="0"/>
              <a:t>28/07/2015</a:t>
            </a:fld>
            <a:endParaRPr lang="es-ES"/>
          </a:p>
        </p:txBody>
      </p:sp>
      <p:sp>
        <p:nvSpPr>
          <p:cNvPr id="5" name="Footer Placeholder 4"/>
          <p:cNvSpPr>
            <a:spLocks noGrp="1"/>
          </p:cNvSpPr>
          <p:nvPr>
            <p:ph type="ftr" sz="quarter" idx="11"/>
          </p:nvPr>
        </p:nvSpPr>
        <p:spPr/>
        <p:txBody>
          <a:bodyPr/>
          <a:lstStyle/>
          <a:p>
            <a:endParaRPr lang="es-E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044D589-CD88-488A-9B27-7F30F3C4C0F4}" type="slidenum">
              <a:rPr lang="es-ES" smtClean="0"/>
              <a:t>‹Nº›</a:t>
            </a:fld>
            <a:endParaRPr lang="es-E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70496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E17F495C-2307-4FEA-9398-F91FF78F1385}" type="datetimeFigureOut">
              <a:rPr lang="es-ES" smtClean="0"/>
              <a:t>28/07/2015</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044D589-CD88-488A-9B27-7F30F3C4C0F4}" type="slidenum">
              <a:rPr lang="es-ES" smtClean="0"/>
              <a:t>‹Nº›</a:t>
            </a:fld>
            <a:endParaRPr lang="es-ES"/>
          </a:p>
        </p:txBody>
      </p:sp>
    </p:spTree>
    <p:extLst>
      <p:ext uri="{BB962C8B-B14F-4D97-AF65-F5344CB8AC3E}">
        <p14:creationId xmlns:p14="http://schemas.microsoft.com/office/powerpoint/2010/main" val="3606965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E17F495C-2307-4FEA-9398-F91FF78F1385}" type="datetimeFigureOut">
              <a:rPr lang="es-ES" smtClean="0"/>
              <a:t>28/07/2015</a:t>
            </a:fld>
            <a:endParaRPr lang="es-ES"/>
          </a:p>
        </p:txBody>
      </p:sp>
      <p:sp>
        <p:nvSpPr>
          <p:cNvPr id="6" name="Footer Placeholder 5"/>
          <p:cNvSpPr>
            <a:spLocks noGrp="1"/>
          </p:cNvSpPr>
          <p:nvPr>
            <p:ph type="ftr" sz="quarter" idx="11"/>
          </p:nvPr>
        </p:nvSpPr>
        <p:spPr/>
        <p:txBody>
          <a:bodyPr/>
          <a:lstStyle/>
          <a:p>
            <a:endParaRPr lang="es-E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044D589-CD88-488A-9B27-7F30F3C4C0F4}" type="slidenum">
              <a:rPr lang="es-ES" smtClean="0"/>
              <a:t>‹Nº›</a:t>
            </a:fld>
            <a:endParaRPr lang="es-E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89179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E17F495C-2307-4FEA-9398-F91FF78F1385}" type="datetimeFigureOut">
              <a:rPr lang="es-ES" smtClean="0"/>
              <a:t>28/07/2015</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044D589-CD88-488A-9B27-7F30F3C4C0F4}" type="slidenum">
              <a:rPr lang="es-ES" smtClean="0"/>
              <a:t>‹Nº›</a:t>
            </a:fld>
            <a:endParaRPr lang="es-ES"/>
          </a:p>
        </p:txBody>
      </p:sp>
    </p:spTree>
    <p:extLst>
      <p:ext uri="{BB962C8B-B14F-4D97-AF65-F5344CB8AC3E}">
        <p14:creationId xmlns:p14="http://schemas.microsoft.com/office/powerpoint/2010/main" val="986677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17F495C-2307-4FEA-9398-F91FF78F1385}" type="datetimeFigureOut">
              <a:rPr lang="es-ES" smtClean="0"/>
              <a:t>28/07/2015</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044D589-CD88-488A-9B27-7F30F3C4C0F4}" type="slidenum">
              <a:rPr lang="es-ES" smtClean="0"/>
              <a:t>‹Nº›</a:t>
            </a:fld>
            <a:endParaRPr lang="es-ES"/>
          </a:p>
        </p:txBody>
      </p:sp>
    </p:spTree>
    <p:extLst>
      <p:ext uri="{BB962C8B-B14F-4D97-AF65-F5344CB8AC3E}">
        <p14:creationId xmlns:p14="http://schemas.microsoft.com/office/powerpoint/2010/main" val="4095484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17F495C-2307-4FEA-9398-F91FF78F1385}" type="datetimeFigureOut">
              <a:rPr lang="es-ES" smtClean="0"/>
              <a:t>28/07/2015</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044D589-CD88-488A-9B27-7F30F3C4C0F4}" type="slidenum">
              <a:rPr lang="es-ES" smtClean="0"/>
              <a:t>‹Nº›</a:t>
            </a:fld>
            <a:endParaRPr lang="es-ES"/>
          </a:p>
        </p:txBody>
      </p:sp>
    </p:spTree>
    <p:extLst>
      <p:ext uri="{BB962C8B-B14F-4D97-AF65-F5344CB8AC3E}">
        <p14:creationId xmlns:p14="http://schemas.microsoft.com/office/powerpoint/2010/main" val="2130176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17F495C-2307-4FEA-9398-F91FF78F1385}" type="datetimeFigureOut">
              <a:rPr lang="es-ES" smtClean="0"/>
              <a:t>28/07/2015</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044D589-CD88-488A-9B27-7F30F3C4C0F4}" type="slidenum">
              <a:rPr lang="es-ES" smtClean="0"/>
              <a:t>‹Nº›</a:t>
            </a:fld>
            <a:endParaRPr lang="es-ES"/>
          </a:p>
        </p:txBody>
      </p:sp>
    </p:spTree>
    <p:extLst>
      <p:ext uri="{BB962C8B-B14F-4D97-AF65-F5344CB8AC3E}">
        <p14:creationId xmlns:p14="http://schemas.microsoft.com/office/powerpoint/2010/main" val="1042412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17F495C-2307-4FEA-9398-F91FF78F1385}" type="datetimeFigureOut">
              <a:rPr lang="es-ES" smtClean="0"/>
              <a:t>28/07/2015</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044D589-CD88-488A-9B27-7F30F3C4C0F4}" type="slidenum">
              <a:rPr lang="es-ES" smtClean="0"/>
              <a:t>‹Nº›</a:t>
            </a:fld>
            <a:endParaRPr lang="es-ES"/>
          </a:p>
        </p:txBody>
      </p:sp>
    </p:spTree>
    <p:extLst>
      <p:ext uri="{BB962C8B-B14F-4D97-AF65-F5344CB8AC3E}">
        <p14:creationId xmlns:p14="http://schemas.microsoft.com/office/powerpoint/2010/main" val="274246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17F495C-2307-4FEA-9398-F91FF78F1385}" type="datetimeFigureOut">
              <a:rPr lang="es-ES" smtClean="0"/>
              <a:t>28/07/2015</a:t>
            </a:fld>
            <a:endParaRPr lang="es-ES"/>
          </a:p>
        </p:txBody>
      </p:sp>
      <p:sp>
        <p:nvSpPr>
          <p:cNvPr id="6" name="Footer Placeholder 5"/>
          <p:cNvSpPr>
            <a:spLocks noGrp="1"/>
          </p:cNvSpPr>
          <p:nvPr>
            <p:ph type="ftr" sz="quarter" idx="11"/>
          </p:nvPr>
        </p:nvSpPr>
        <p:spPr/>
        <p:txBody>
          <a:bodyPr/>
          <a:lstStyle/>
          <a:p>
            <a:endParaRPr lang="es-E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044D589-CD88-488A-9B27-7F30F3C4C0F4}" type="slidenum">
              <a:rPr lang="es-ES" smtClean="0"/>
              <a:t>‹Nº›</a:t>
            </a:fld>
            <a:endParaRPr lang="es-ES"/>
          </a:p>
        </p:txBody>
      </p:sp>
    </p:spTree>
    <p:extLst>
      <p:ext uri="{BB962C8B-B14F-4D97-AF65-F5344CB8AC3E}">
        <p14:creationId xmlns:p14="http://schemas.microsoft.com/office/powerpoint/2010/main" val="4105562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17F495C-2307-4FEA-9398-F91FF78F1385}" type="datetimeFigureOut">
              <a:rPr lang="es-ES" smtClean="0"/>
              <a:t>28/07/2015</a:t>
            </a:fld>
            <a:endParaRPr lang="es-ES"/>
          </a:p>
        </p:txBody>
      </p:sp>
      <p:sp>
        <p:nvSpPr>
          <p:cNvPr id="8" name="Footer Placeholder 7"/>
          <p:cNvSpPr>
            <a:spLocks noGrp="1"/>
          </p:cNvSpPr>
          <p:nvPr>
            <p:ph type="ftr" sz="quarter" idx="11"/>
          </p:nvPr>
        </p:nvSpPr>
        <p:spPr/>
        <p:txBody>
          <a:bodyPr/>
          <a:lstStyle/>
          <a:p>
            <a:endParaRPr lang="es-E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044D589-CD88-488A-9B27-7F30F3C4C0F4}" type="slidenum">
              <a:rPr lang="es-ES" smtClean="0"/>
              <a:t>‹Nº›</a:t>
            </a:fld>
            <a:endParaRPr lang="es-ES"/>
          </a:p>
        </p:txBody>
      </p:sp>
    </p:spTree>
    <p:extLst>
      <p:ext uri="{BB962C8B-B14F-4D97-AF65-F5344CB8AC3E}">
        <p14:creationId xmlns:p14="http://schemas.microsoft.com/office/powerpoint/2010/main" val="2321610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17F495C-2307-4FEA-9398-F91FF78F1385}" type="datetimeFigureOut">
              <a:rPr lang="es-ES" smtClean="0"/>
              <a:t>28/07/2015</a:t>
            </a:fld>
            <a:endParaRPr lang="es-ES"/>
          </a:p>
        </p:txBody>
      </p:sp>
      <p:sp>
        <p:nvSpPr>
          <p:cNvPr id="4" name="Footer Placeholder 3"/>
          <p:cNvSpPr>
            <a:spLocks noGrp="1"/>
          </p:cNvSpPr>
          <p:nvPr>
            <p:ph type="ftr" sz="quarter" idx="11"/>
          </p:nvPr>
        </p:nvSpPr>
        <p:spPr/>
        <p:txBody>
          <a:bodyPr/>
          <a:lstStyle/>
          <a:p>
            <a:endParaRPr lang="es-E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044D589-CD88-488A-9B27-7F30F3C4C0F4}" type="slidenum">
              <a:rPr lang="es-ES" smtClean="0"/>
              <a:t>‹Nº›</a:t>
            </a:fld>
            <a:endParaRPr lang="es-ES"/>
          </a:p>
        </p:txBody>
      </p:sp>
    </p:spTree>
    <p:extLst>
      <p:ext uri="{BB962C8B-B14F-4D97-AF65-F5344CB8AC3E}">
        <p14:creationId xmlns:p14="http://schemas.microsoft.com/office/powerpoint/2010/main" val="2967085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7F495C-2307-4FEA-9398-F91FF78F1385}" type="datetimeFigureOut">
              <a:rPr lang="es-ES" smtClean="0"/>
              <a:t>28/07/2015</a:t>
            </a:fld>
            <a:endParaRPr lang="es-ES"/>
          </a:p>
        </p:txBody>
      </p:sp>
      <p:sp>
        <p:nvSpPr>
          <p:cNvPr id="3" name="Footer Placeholder 2"/>
          <p:cNvSpPr>
            <a:spLocks noGrp="1"/>
          </p:cNvSpPr>
          <p:nvPr>
            <p:ph type="ftr" sz="quarter" idx="11"/>
          </p:nvPr>
        </p:nvSpPr>
        <p:spPr/>
        <p:txBody>
          <a:bodyPr/>
          <a:lstStyle/>
          <a:p>
            <a:endParaRPr lang="es-E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044D589-CD88-488A-9B27-7F30F3C4C0F4}" type="slidenum">
              <a:rPr lang="es-ES" smtClean="0"/>
              <a:t>‹Nº›</a:t>
            </a:fld>
            <a:endParaRPr lang="es-ES"/>
          </a:p>
        </p:txBody>
      </p:sp>
    </p:spTree>
    <p:extLst>
      <p:ext uri="{BB962C8B-B14F-4D97-AF65-F5344CB8AC3E}">
        <p14:creationId xmlns:p14="http://schemas.microsoft.com/office/powerpoint/2010/main" val="2017173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17F495C-2307-4FEA-9398-F91FF78F1385}" type="datetimeFigureOut">
              <a:rPr lang="es-ES" smtClean="0"/>
              <a:t>28/07/2015</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044D589-CD88-488A-9B27-7F30F3C4C0F4}" type="slidenum">
              <a:rPr lang="es-ES" smtClean="0"/>
              <a:t>‹Nº›</a:t>
            </a:fld>
            <a:endParaRPr lang="es-ES"/>
          </a:p>
        </p:txBody>
      </p:sp>
    </p:spTree>
    <p:extLst>
      <p:ext uri="{BB962C8B-B14F-4D97-AF65-F5344CB8AC3E}">
        <p14:creationId xmlns:p14="http://schemas.microsoft.com/office/powerpoint/2010/main" val="4021503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17F495C-2307-4FEA-9398-F91FF78F1385}" type="datetimeFigureOut">
              <a:rPr lang="es-ES" smtClean="0"/>
              <a:t>28/07/2015</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044D589-CD88-488A-9B27-7F30F3C4C0F4}" type="slidenum">
              <a:rPr lang="es-ES" smtClean="0"/>
              <a:t>‹Nº›</a:t>
            </a:fld>
            <a:endParaRPr lang="es-ES"/>
          </a:p>
        </p:txBody>
      </p:sp>
    </p:spTree>
    <p:extLst>
      <p:ext uri="{BB962C8B-B14F-4D97-AF65-F5344CB8AC3E}">
        <p14:creationId xmlns:p14="http://schemas.microsoft.com/office/powerpoint/2010/main" val="662144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17F495C-2307-4FEA-9398-F91FF78F1385}" type="datetimeFigureOut">
              <a:rPr lang="es-ES" smtClean="0"/>
              <a:t>28/07/2015</a:t>
            </a:fld>
            <a:endParaRPr lang="es-E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044D589-CD88-488A-9B27-7F30F3C4C0F4}" type="slidenum">
              <a:rPr lang="es-ES" smtClean="0"/>
              <a:t>‹Nº›</a:t>
            </a:fld>
            <a:endParaRPr lang="es-ES"/>
          </a:p>
        </p:txBody>
      </p:sp>
    </p:spTree>
    <p:extLst>
      <p:ext uri="{BB962C8B-B14F-4D97-AF65-F5344CB8AC3E}">
        <p14:creationId xmlns:p14="http://schemas.microsoft.com/office/powerpoint/2010/main" val="5390280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866575" y="274481"/>
            <a:ext cx="4742180" cy="1028700"/>
          </a:xfrm>
          <a:prstGeom prst="rect">
            <a:avLst/>
          </a:prstGeom>
          <a:noFill/>
          <a:ln>
            <a:noFill/>
          </a:ln>
        </p:spPr>
      </p:pic>
      <p:sp>
        <p:nvSpPr>
          <p:cNvPr id="5" name="CuadroTexto 4"/>
          <p:cNvSpPr txBox="1"/>
          <p:nvPr/>
        </p:nvSpPr>
        <p:spPr>
          <a:xfrm>
            <a:off x="463639" y="1481070"/>
            <a:ext cx="11539471" cy="5016758"/>
          </a:xfrm>
          <a:prstGeom prst="rect">
            <a:avLst/>
          </a:prstGeom>
          <a:noFill/>
        </p:spPr>
        <p:txBody>
          <a:bodyPr wrap="square" rtlCol="0">
            <a:spAutoFit/>
          </a:bodyPr>
          <a:lstStyle/>
          <a:p>
            <a:pPr algn="ctr"/>
            <a:r>
              <a:rPr lang="es-ES" sz="1600" b="1" dirty="0" smtClean="0">
                <a:latin typeface="Arial" panose="020B0604020202020204" pitchFamily="34" charset="0"/>
                <a:cs typeface="Arial" panose="020B0604020202020204" pitchFamily="34" charset="0"/>
              </a:rPr>
              <a:t>DEPARTAMENTO DE CIENCIAS ECONÓMICAS,</a:t>
            </a:r>
          </a:p>
          <a:p>
            <a:pPr algn="ctr"/>
            <a:r>
              <a:rPr lang="es-ES" sz="1600" b="1" dirty="0" smtClean="0">
                <a:latin typeface="Arial" panose="020B0604020202020204" pitchFamily="34" charset="0"/>
                <a:cs typeface="Arial" panose="020B0604020202020204" pitchFamily="34" charset="0"/>
              </a:rPr>
              <a:t> ADMINISTRATIVAS Y DE COMERCIO</a:t>
            </a:r>
          </a:p>
          <a:p>
            <a:pPr algn="ctr"/>
            <a:endParaRPr lang="es-ES" sz="1600" b="1" dirty="0" smtClean="0">
              <a:latin typeface="Arial" panose="020B0604020202020204" pitchFamily="34" charset="0"/>
              <a:cs typeface="Arial" panose="020B0604020202020204" pitchFamily="34" charset="0"/>
            </a:endParaRPr>
          </a:p>
          <a:p>
            <a:pPr algn="ctr"/>
            <a:r>
              <a:rPr lang="es-ES" sz="1600" b="1" dirty="0" smtClean="0">
                <a:latin typeface="Arial" panose="020B0604020202020204" pitchFamily="34" charset="0"/>
                <a:cs typeface="Arial" panose="020B0604020202020204" pitchFamily="34" charset="0"/>
              </a:rPr>
              <a:t>CARRERA DE INGENIERÍA EN ADMINISTRACIÓN TURÍSTICA Y HOTELERA</a:t>
            </a:r>
          </a:p>
          <a:p>
            <a:pPr algn="ctr"/>
            <a:endParaRPr lang="es-ES" sz="1600" b="1" dirty="0" smtClean="0">
              <a:latin typeface="Arial" panose="020B0604020202020204" pitchFamily="34" charset="0"/>
              <a:cs typeface="Arial" panose="020B0604020202020204" pitchFamily="34" charset="0"/>
            </a:endParaRPr>
          </a:p>
          <a:p>
            <a:pPr algn="ctr"/>
            <a:endParaRPr lang="es-ES" sz="1600" b="1" dirty="0" smtClean="0">
              <a:latin typeface="Arial" panose="020B0604020202020204" pitchFamily="34" charset="0"/>
              <a:cs typeface="Arial" panose="020B0604020202020204" pitchFamily="34" charset="0"/>
            </a:endParaRPr>
          </a:p>
          <a:p>
            <a:pPr algn="ctr"/>
            <a:r>
              <a:rPr lang="es-ES" sz="1600" b="1" dirty="0" smtClean="0">
                <a:latin typeface="Arial" panose="020B0604020202020204" pitchFamily="34" charset="0"/>
                <a:cs typeface="Arial" panose="020B0604020202020204" pitchFamily="34" charset="0"/>
              </a:rPr>
              <a:t>TESIS PREVIO A LA OBTENCIÓN DEL TÍTULO DE INGENIERÍA EN ADMINISTRACIÓN TURÍSTICA Y HOTELERA</a:t>
            </a:r>
          </a:p>
          <a:p>
            <a:pPr algn="ctr"/>
            <a:endParaRPr lang="es-ES" sz="1600" b="1" dirty="0" smtClean="0">
              <a:latin typeface="Arial" panose="020B0604020202020204" pitchFamily="34" charset="0"/>
              <a:cs typeface="Arial" panose="020B0604020202020204" pitchFamily="34" charset="0"/>
            </a:endParaRPr>
          </a:p>
          <a:p>
            <a:pPr algn="ctr"/>
            <a:endParaRPr lang="es-ES" sz="1600" b="1" dirty="0" smtClean="0">
              <a:latin typeface="Arial" panose="020B0604020202020204" pitchFamily="34" charset="0"/>
              <a:cs typeface="Arial" panose="020B0604020202020204" pitchFamily="34" charset="0"/>
            </a:endParaRPr>
          </a:p>
          <a:p>
            <a:pPr algn="ctr"/>
            <a:r>
              <a:rPr lang="es-ES" sz="1600" b="1" dirty="0" smtClean="0">
                <a:latin typeface="Arial" panose="020B0604020202020204" pitchFamily="34" charset="0"/>
                <a:cs typeface="Arial" panose="020B0604020202020204" pitchFamily="34" charset="0"/>
              </a:rPr>
              <a:t>TEMA: PLAN DE MARKETING CON ENFOQUE TURÍSTICO PARA LA PARROQUIA SAN JOSÉ DE MINAS, </a:t>
            </a:r>
          </a:p>
          <a:p>
            <a:pPr algn="ctr"/>
            <a:r>
              <a:rPr lang="es-ES" sz="1600" b="1" dirty="0" smtClean="0">
                <a:latin typeface="Arial" panose="020B0604020202020204" pitchFamily="34" charset="0"/>
                <a:cs typeface="Arial" panose="020B0604020202020204" pitchFamily="34" charset="0"/>
              </a:rPr>
              <a:t>CANTÓN QUITO - PROVINCIA DE PICHINCHA</a:t>
            </a:r>
          </a:p>
          <a:p>
            <a:pPr algn="ctr"/>
            <a:endParaRPr lang="es-ES" sz="1600" b="1" dirty="0" smtClean="0">
              <a:latin typeface="Arial" panose="020B0604020202020204" pitchFamily="34" charset="0"/>
              <a:cs typeface="Arial" panose="020B0604020202020204" pitchFamily="34" charset="0"/>
            </a:endParaRPr>
          </a:p>
          <a:p>
            <a:pPr algn="ctr"/>
            <a:endParaRPr lang="es-ES" sz="1600" b="1" dirty="0" smtClean="0">
              <a:latin typeface="Arial" panose="020B0604020202020204" pitchFamily="34" charset="0"/>
              <a:cs typeface="Arial" panose="020B0604020202020204" pitchFamily="34" charset="0"/>
            </a:endParaRPr>
          </a:p>
          <a:p>
            <a:pPr algn="ctr"/>
            <a:r>
              <a:rPr lang="es-ES" sz="1600" b="1" dirty="0" smtClean="0">
                <a:latin typeface="Arial" panose="020B0604020202020204" pitchFamily="34" charset="0"/>
                <a:cs typeface="Arial" panose="020B0604020202020204" pitchFamily="34" charset="0"/>
              </a:rPr>
              <a:t>AUTORES: </a:t>
            </a:r>
          </a:p>
          <a:p>
            <a:pPr algn="ctr"/>
            <a:r>
              <a:rPr lang="es-ES" sz="1600" b="1" dirty="0" smtClean="0">
                <a:latin typeface="Arial" panose="020B0604020202020204" pitchFamily="34" charset="0"/>
                <a:cs typeface="Arial" panose="020B0604020202020204" pitchFamily="34" charset="0"/>
              </a:rPr>
              <a:t>FABARA SANTOS, KARINA ALEXANDRA</a:t>
            </a:r>
          </a:p>
          <a:p>
            <a:pPr algn="ctr"/>
            <a:r>
              <a:rPr lang="es-ES" sz="1600" b="1" dirty="0" smtClean="0">
                <a:latin typeface="Arial" panose="020B0604020202020204" pitchFamily="34" charset="0"/>
                <a:cs typeface="Arial" panose="020B0604020202020204" pitchFamily="34" charset="0"/>
              </a:rPr>
              <a:t>TAMAYO GANCHALA, CLARA DANIELA</a:t>
            </a:r>
          </a:p>
          <a:p>
            <a:pPr algn="ctr"/>
            <a:endParaRPr lang="es-ES" sz="1600" b="1" dirty="0">
              <a:latin typeface="Arial" panose="020B0604020202020204" pitchFamily="34" charset="0"/>
              <a:cs typeface="Arial" panose="020B0604020202020204" pitchFamily="34" charset="0"/>
            </a:endParaRPr>
          </a:p>
          <a:p>
            <a:pPr algn="ctr"/>
            <a:endParaRPr lang="es-ES" sz="1600" b="1" dirty="0" smtClean="0">
              <a:latin typeface="Arial" panose="020B0604020202020204" pitchFamily="34" charset="0"/>
              <a:cs typeface="Arial" panose="020B0604020202020204" pitchFamily="34" charset="0"/>
            </a:endParaRPr>
          </a:p>
          <a:p>
            <a:pPr algn="ctr"/>
            <a:r>
              <a:rPr lang="es-ES" sz="1600" b="1" dirty="0" smtClean="0">
                <a:latin typeface="Arial" panose="020B0604020202020204" pitchFamily="34" charset="0"/>
                <a:cs typeface="Arial" panose="020B0604020202020204" pitchFamily="34" charset="0"/>
              </a:rPr>
              <a:t>Quito, Julio 2015</a:t>
            </a:r>
          </a:p>
          <a:p>
            <a:pPr algn="ctr"/>
            <a:endParaRPr lang="es-E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143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606085" y="668712"/>
            <a:ext cx="6362163" cy="461665"/>
          </a:xfrm>
          <a:prstGeom prst="rect">
            <a:avLst/>
          </a:prstGeom>
          <a:noFill/>
        </p:spPr>
        <p:txBody>
          <a:bodyPr wrap="square" rtlCol="0">
            <a:spAutoFit/>
          </a:bodyPr>
          <a:lstStyle/>
          <a:p>
            <a:pPr algn="ctr"/>
            <a:r>
              <a:rPr lang="es-419" sz="2400" b="1" dirty="0" smtClean="0"/>
              <a:t>Ruta Escondida</a:t>
            </a:r>
            <a:endParaRPr lang="es-ES" sz="2400" b="1" dirty="0"/>
          </a:p>
        </p:txBody>
      </p:sp>
      <p:sp>
        <p:nvSpPr>
          <p:cNvPr id="3" name="2 CuadroTexto"/>
          <p:cNvSpPr txBox="1"/>
          <p:nvPr/>
        </p:nvSpPr>
        <p:spPr>
          <a:xfrm>
            <a:off x="3222171" y="5242529"/>
            <a:ext cx="6691085" cy="1338828"/>
          </a:xfrm>
          <a:prstGeom prst="rect">
            <a:avLst/>
          </a:prstGeom>
          <a:noFill/>
        </p:spPr>
        <p:txBody>
          <a:bodyPr wrap="square" rtlCol="0">
            <a:spAutoFit/>
          </a:bodyPr>
          <a:lstStyle/>
          <a:p>
            <a:pPr algn="ctr">
              <a:lnSpc>
                <a:spcPct val="150000"/>
              </a:lnSpc>
            </a:pPr>
            <a:r>
              <a:rPr lang="es-ES" dirty="0" smtClean="0">
                <a:latin typeface="Arial" panose="020B0604020202020204" pitchFamily="34" charset="0"/>
                <a:cs typeface="Arial" panose="020B0604020202020204" pitchFamily="34" charset="0"/>
              </a:rPr>
              <a:t>Puéllaro, Perucho, </a:t>
            </a:r>
            <a:r>
              <a:rPr lang="es-ES" dirty="0">
                <a:latin typeface="Arial" panose="020B0604020202020204" pitchFamily="34" charset="0"/>
                <a:cs typeface="Arial" panose="020B0604020202020204" pitchFamily="34" charset="0"/>
              </a:rPr>
              <a:t>Atahualpa, Chavezpamba y </a:t>
            </a:r>
            <a:r>
              <a:rPr lang="es-ES" dirty="0" smtClean="0">
                <a:latin typeface="Arial" panose="020B0604020202020204" pitchFamily="34" charset="0"/>
                <a:cs typeface="Arial" panose="020B0604020202020204" pitchFamily="34" charset="0"/>
              </a:rPr>
              <a:t>San José de Minas son </a:t>
            </a:r>
            <a:r>
              <a:rPr lang="es-ES" dirty="0">
                <a:latin typeface="Arial" panose="020B0604020202020204" pitchFamily="34" charset="0"/>
                <a:cs typeface="Arial" panose="020B0604020202020204" pitchFamily="34" charset="0"/>
              </a:rPr>
              <a:t>las parroquias que forman parte </a:t>
            </a:r>
            <a:r>
              <a:rPr lang="es-ES" dirty="0" smtClean="0">
                <a:latin typeface="Arial" panose="020B0604020202020204" pitchFamily="34" charset="0"/>
                <a:cs typeface="Arial" panose="020B0604020202020204" pitchFamily="34" charset="0"/>
              </a:rPr>
              <a:t>de</a:t>
            </a:r>
            <a:endParaRPr lang="es-419" dirty="0">
              <a:latin typeface="Arial" panose="020B0604020202020204" pitchFamily="34" charset="0"/>
              <a:cs typeface="Arial" panose="020B0604020202020204" pitchFamily="34" charset="0"/>
            </a:endParaRPr>
          </a:p>
          <a:p>
            <a:pPr algn="ctr">
              <a:lnSpc>
                <a:spcPct val="150000"/>
              </a:lnSpc>
            </a:pPr>
            <a:r>
              <a:rPr lang="es-ES" dirty="0" smtClean="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“La Ruta Escondida</a:t>
            </a:r>
            <a:r>
              <a:rPr lang="es-ES" dirty="0" smtClean="0">
                <a:latin typeface="Arial" panose="020B0604020202020204" pitchFamily="34" charset="0"/>
                <a:cs typeface="Arial" panose="020B0604020202020204" pitchFamily="34" charset="0"/>
              </a:rPr>
              <a:t>”</a:t>
            </a:r>
            <a:endParaRPr lang="es-ES" dirty="0">
              <a:latin typeface="Arial" panose="020B0604020202020204" pitchFamily="34" charset="0"/>
              <a:cs typeface="Arial" panose="020B0604020202020204" pitchFamily="34" charset="0"/>
            </a:endParaRPr>
          </a:p>
        </p:txBody>
      </p:sp>
      <p:pic>
        <p:nvPicPr>
          <p:cNvPr id="8193" name="Picture 1" descr="F:\fotiitos\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2914" y="1399764"/>
            <a:ext cx="4493296" cy="363669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F:\fotiitos\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6095" y="1399764"/>
            <a:ext cx="4766819" cy="3636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241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606085" y="668712"/>
            <a:ext cx="6362163" cy="461665"/>
          </a:xfrm>
          <a:prstGeom prst="rect">
            <a:avLst/>
          </a:prstGeom>
          <a:noFill/>
        </p:spPr>
        <p:txBody>
          <a:bodyPr wrap="square" rtlCol="0">
            <a:spAutoFit/>
          </a:bodyPr>
          <a:lstStyle/>
          <a:p>
            <a:pPr algn="ctr"/>
            <a:r>
              <a:rPr lang="es-419" sz="2400" b="1" dirty="0" smtClean="0"/>
              <a:t>Ruta del Arriero</a:t>
            </a:r>
            <a:endParaRPr lang="es-ES" sz="2400" b="1" dirty="0"/>
          </a:p>
        </p:txBody>
      </p:sp>
      <p:sp>
        <p:nvSpPr>
          <p:cNvPr id="3" name="2 CuadroTexto"/>
          <p:cNvSpPr txBox="1"/>
          <p:nvPr/>
        </p:nvSpPr>
        <p:spPr>
          <a:xfrm>
            <a:off x="7294963" y="2658750"/>
            <a:ext cx="3692351" cy="1703030"/>
          </a:xfrm>
          <a:prstGeom prst="rect">
            <a:avLst/>
          </a:prstGeom>
          <a:noFill/>
        </p:spPr>
        <p:txBody>
          <a:bodyPr wrap="square" rtlCol="0">
            <a:spAutoFit/>
          </a:bodyPr>
          <a:lstStyle/>
          <a:p>
            <a:pPr algn="ctr">
              <a:lnSpc>
                <a:spcPct val="150000"/>
              </a:lnSpc>
            </a:pPr>
            <a:r>
              <a:rPr lang="es-ES" dirty="0" smtClean="0">
                <a:latin typeface="Arial" panose="020B0604020202020204" pitchFamily="34" charset="0"/>
                <a:cs typeface="Arial" panose="020B0604020202020204" pitchFamily="34" charset="0"/>
              </a:rPr>
              <a:t>Son chaquiñanes naturales donde los antiguos arrieros transportaban el aguardiente de contrabando.</a:t>
            </a:r>
            <a:endParaRPr lang="es-ES" dirty="0">
              <a:latin typeface="Arial" panose="020B0604020202020204" pitchFamily="34" charset="0"/>
              <a:cs typeface="Arial" panose="020B0604020202020204" pitchFamily="34" charset="0"/>
            </a:endParaRPr>
          </a:p>
        </p:txBody>
      </p:sp>
      <p:sp>
        <p:nvSpPr>
          <p:cNvPr id="4" name="AutoShape 2" descr="Mostrando 6.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7171" name="Picture 3" descr="C:\Users\belen\Downloads\6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952" y="1565806"/>
            <a:ext cx="5561214" cy="4562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489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018971" y="2583543"/>
            <a:ext cx="7126515" cy="646331"/>
          </a:xfrm>
          <a:prstGeom prst="rect">
            <a:avLst/>
          </a:prstGeom>
          <a:noFill/>
        </p:spPr>
        <p:txBody>
          <a:bodyPr wrap="square" rtlCol="0">
            <a:spAutoFit/>
          </a:bodyPr>
          <a:lstStyle/>
          <a:p>
            <a:pPr algn="ctr"/>
            <a:r>
              <a:rPr lang="es-419" sz="3600" b="1" dirty="0" smtClean="0">
                <a:latin typeface="Arial" panose="020B0604020202020204" pitchFamily="34" charset="0"/>
                <a:cs typeface="Arial" panose="020B0604020202020204" pitchFamily="34" charset="0"/>
              </a:rPr>
              <a:t>ACTIVIDADES TURÍSTICAS</a:t>
            </a:r>
            <a:endParaRPr lang="es-E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7937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606085" y="668712"/>
            <a:ext cx="6362163" cy="461665"/>
          </a:xfrm>
          <a:prstGeom prst="rect">
            <a:avLst/>
          </a:prstGeom>
          <a:noFill/>
        </p:spPr>
        <p:txBody>
          <a:bodyPr wrap="square" rtlCol="0">
            <a:spAutoFit/>
          </a:bodyPr>
          <a:lstStyle/>
          <a:p>
            <a:pPr algn="ctr"/>
            <a:r>
              <a:rPr lang="es-419" sz="2400" b="1" dirty="0" smtClean="0"/>
              <a:t>Aguas Termales La Calera</a:t>
            </a:r>
            <a:endParaRPr lang="es-ES" sz="2400" b="1" dirty="0"/>
          </a:p>
        </p:txBody>
      </p:sp>
      <p:sp>
        <p:nvSpPr>
          <p:cNvPr id="3" name="2 CuadroTexto"/>
          <p:cNvSpPr txBox="1"/>
          <p:nvPr/>
        </p:nvSpPr>
        <p:spPr>
          <a:xfrm>
            <a:off x="6903077" y="2009107"/>
            <a:ext cx="4275785" cy="2116990"/>
          </a:xfrm>
          <a:prstGeom prst="rect">
            <a:avLst/>
          </a:prstGeom>
          <a:noFill/>
        </p:spPr>
        <p:txBody>
          <a:bodyPr wrap="square" rtlCol="0">
            <a:spAutoFit/>
          </a:bodyPr>
          <a:lstStyle/>
          <a:p>
            <a:pPr>
              <a:lnSpc>
                <a:spcPct val="150000"/>
              </a:lnSpc>
            </a:pPr>
            <a:r>
              <a:rPr lang="es-ES" b="1" dirty="0">
                <a:latin typeface="Arial" panose="020B0604020202020204" pitchFamily="34" charset="0"/>
                <a:cs typeface="Arial" panose="020B0604020202020204" pitchFamily="34" charset="0"/>
              </a:rPr>
              <a:t>Categoría:</a:t>
            </a:r>
            <a:r>
              <a:rPr lang="es-ES" dirty="0">
                <a:latin typeface="Arial" panose="020B0604020202020204" pitchFamily="34" charset="0"/>
                <a:cs typeface="Arial" panose="020B0604020202020204" pitchFamily="34" charset="0"/>
              </a:rPr>
              <a:t> Sitios Naturales</a:t>
            </a:r>
          </a:p>
          <a:p>
            <a:pPr>
              <a:lnSpc>
                <a:spcPct val="150000"/>
              </a:lnSpc>
            </a:pPr>
            <a:r>
              <a:rPr lang="es-ES" b="1" dirty="0">
                <a:latin typeface="Arial" panose="020B0604020202020204" pitchFamily="34" charset="0"/>
                <a:cs typeface="Arial" panose="020B0604020202020204" pitchFamily="34" charset="0"/>
              </a:rPr>
              <a:t>Tipo:</a:t>
            </a:r>
            <a:r>
              <a:rPr lang="es-ES" dirty="0">
                <a:latin typeface="Arial" panose="020B0604020202020204" pitchFamily="34" charset="0"/>
                <a:cs typeface="Arial" panose="020B0604020202020204" pitchFamily="34" charset="0"/>
              </a:rPr>
              <a:t> Aguas Subterráneas</a:t>
            </a:r>
          </a:p>
          <a:p>
            <a:pPr>
              <a:lnSpc>
                <a:spcPct val="150000"/>
              </a:lnSpc>
            </a:pPr>
            <a:r>
              <a:rPr lang="es-ES" b="1" dirty="0">
                <a:latin typeface="Arial" panose="020B0604020202020204" pitchFamily="34" charset="0"/>
                <a:cs typeface="Arial" panose="020B0604020202020204" pitchFamily="34" charset="0"/>
              </a:rPr>
              <a:t>Subtipo:</a:t>
            </a:r>
            <a:r>
              <a:rPr lang="es-ES" dirty="0">
                <a:latin typeface="Arial" panose="020B0604020202020204" pitchFamily="34" charset="0"/>
                <a:cs typeface="Arial" panose="020B0604020202020204" pitchFamily="34" charset="0"/>
              </a:rPr>
              <a:t> Aguas Termales</a:t>
            </a:r>
          </a:p>
          <a:p>
            <a:pPr>
              <a:lnSpc>
                <a:spcPct val="150000"/>
              </a:lnSpc>
            </a:pPr>
            <a:r>
              <a:rPr lang="es-ES" b="1" dirty="0">
                <a:latin typeface="Arial" panose="020B0604020202020204" pitchFamily="34" charset="0"/>
                <a:cs typeface="Arial" panose="020B0604020202020204" pitchFamily="34" charset="0"/>
              </a:rPr>
              <a:t>Ubicación:</a:t>
            </a:r>
            <a:r>
              <a:rPr lang="es-ES" dirty="0">
                <a:latin typeface="Arial" panose="020B0604020202020204" pitchFamily="34" charset="0"/>
                <a:cs typeface="Arial" panose="020B0604020202020204" pitchFamily="34" charset="0"/>
              </a:rPr>
              <a:t> Barrio La Calera</a:t>
            </a:r>
          </a:p>
          <a:p>
            <a:pPr>
              <a:lnSpc>
                <a:spcPct val="150000"/>
              </a:lnSpc>
            </a:pPr>
            <a:r>
              <a:rPr lang="es-ES" b="1" dirty="0">
                <a:latin typeface="Arial" panose="020B0604020202020204" pitchFamily="34" charset="0"/>
                <a:cs typeface="Arial" panose="020B0604020202020204" pitchFamily="34" charset="0"/>
              </a:rPr>
              <a:t>Propiedad:</a:t>
            </a:r>
            <a:r>
              <a:rPr lang="es-ES" dirty="0">
                <a:latin typeface="Arial" panose="020B0604020202020204" pitchFamily="34" charset="0"/>
                <a:cs typeface="Arial" panose="020B0604020202020204" pitchFamily="34" charset="0"/>
              </a:rPr>
              <a:t> Pública</a:t>
            </a:r>
          </a:p>
        </p:txBody>
      </p:sp>
      <p:pic>
        <p:nvPicPr>
          <p:cNvPr id="11266" name="Picture 2" descr="C:\Users\belen\Downloads\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918" y="1644177"/>
            <a:ext cx="4909910" cy="4180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009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946449" y="494540"/>
            <a:ext cx="9652000" cy="646331"/>
          </a:xfrm>
          <a:prstGeom prst="rect">
            <a:avLst/>
          </a:prstGeom>
          <a:noFill/>
        </p:spPr>
        <p:txBody>
          <a:bodyPr wrap="square" rtlCol="0">
            <a:spAutoFit/>
          </a:bodyPr>
          <a:lstStyle/>
          <a:p>
            <a:pPr algn="ctr">
              <a:lnSpc>
                <a:spcPct val="150000"/>
              </a:lnSpc>
            </a:pPr>
            <a:r>
              <a:rPr lang="es-ES" sz="2400" b="1" dirty="0">
                <a:latin typeface="Arial" panose="020B0604020202020204" pitchFamily="34" charset="0"/>
                <a:cs typeface="Arial" panose="020B0604020202020204" pitchFamily="34" charset="0"/>
              </a:rPr>
              <a:t>Trapiche y Destilador de caña para aguardiente </a:t>
            </a:r>
            <a:r>
              <a:rPr lang="es-ES" sz="2400" b="1" dirty="0" smtClean="0">
                <a:latin typeface="Arial" panose="020B0604020202020204" pitchFamily="34" charset="0"/>
                <a:cs typeface="Arial" panose="020B0604020202020204" pitchFamily="34" charset="0"/>
              </a:rPr>
              <a:t>en </a:t>
            </a:r>
            <a:r>
              <a:rPr lang="es-ES" sz="2400" b="1" dirty="0">
                <a:latin typeface="Arial" panose="020B0604020202020204" pitchFamily="34" charset="0"/>
                <a:cs typeface="Arial" panose="020B0604020202020204" pitchFamily="34" charset="0"/>
              </a:rPr>
              <a:t>La Calera</a:t>
            </a:r>
            <a:endParaRPr lang="es-ES" sz="2400" dirty="0">
              <a:latin typeface="Arial" panose="020B0604020202020204" pitchFamily="34" charset="0"/>
              <a:cs typeface="Arial" panose="020B0604020202020204" pitchFamily="34" charset="0"/>
            </a:endParaRPr>
          </a:p>
        </p:txBody>
      </p:sp>
      <p:sp>
        <p:nvSpPr>
          <p:cNvPr id="3" name="2 CuadroTexto"/>
          <p:cNvSpPr txBox="1"/>
          <p:nvPr/>
        </p:nvSpPr>
        <p:spPr>
          <a:xfrm>
            <a:off x="6903077" y="2009107"/>
            <a:ext cx="4432580" cy="2169825"/>
          </a:xfrm>
          <a:prstGeom prst="rect">
            <a:avLst/>
          </a:prstGeom>
          <a:noFill/>
        </p:spPr>
        <p:txBody>
          <a:bodyPr wrap="square" rtlCol="0">
            <a:spAutoFit/>
          </a:bodyPr>
          <a:lstStyle/>
          <a:p>
            <a:pPr>
              <a:lnSpc>
                <a:spcPct val="150000"/>
              </a:lnSpc>
            </a:pPr>
            <a:r>
              <a:rPr lang="es-ES" b="1" dirty="0">
                <a:latin typeface="Arial" panose="020B0604020202020204" pitchFamily="34" charset="0"/>
                <a:cs typeface="Arial" panose="020B0604020202020204" pitchFamily="34" charset="0"/>
              </a:rPr>
              <a:t>Categoría:</a:t>
            </a:r>
            <a:r>
              <a:rPr lang="es-ES" dirty="0">
                <a:latin typeface="Arial" panose="020B0604020202020204" pitchFamily="34" charset="0"/>
                <a:cs typeface="Arial" panose="020B0604020202020204" pitchFamily="34" charset="0"/>
              </a:rPr>
              <a:t> Manifestaciones Culturales</a:t>
            </a:r>
          </a:p>
          <a:p>
            <a:pPr>
              <a:lnSpc>
                <a:spcPct val="150000"/>
              </a:lnSpc>
            </a:pPr>
            <a:r>
              <a:rPr lang="es-ES" b="1" dirty="0">
                <a:latin typeface="Arial" panose="020B0604020202020204" pitchFamily="34" charset="0"/>
                <a:cs typeface="Arial" panose="020B0604020202020204" pitchFamily="34" charset="0"/>
              </a:rPr>
              <a:t>Tipo:</a:t>
            </a:r>
            <a:r>
              <a:rPr lang="es-ES" dirty="0">
                <a:latin typeface="Arial" panose="020B0604020202020204" pitchFamily="34" charset="0"/>
                <a:cs typeface="Arial" panose="020B0604020202020204" pitchFamily="34" charset="0"/>
              </a:rPr>
              <a:t> Realizaciones técnicas y científicas</a:t>
            </a:r>
          </a:p>
          <a:p>
            <a:pPr>
              <a:lnSpc>
                <a:spcPct val="150000"/>
              </a:lnSpc>
            </a:pPr>
            <a:r>
              <a:rPr lang="es-ES" b="1" dirty="0">
                <a:latin typeface="Arial" panose="020B0604020202020204" pitchFamily="34" charset="0"/>
                <a:cs typeface="Arial" panose="020B0604020202020204" pitchFamily="34" charset="0"/>
              </a:rPr>
              <a:t>Subtipo:</a:t>
            </a:r>
            <a:r>
              <a:rPr lang="es-ES" dirty="0">
                <a:latin typeface="Arial" panose="020B0604020202020204" pitchFamily="34" charset="0"/>
                <a:cs typeface="Arial" panose="020B0604020202020204" pitchFamily="34" charset="0"/>
              </a:rPr>
              <a:t> Obras técnicas</a:t>
            </a:r>
          </a:p>
          <a:p>
            <a:pPr>
              <a:lnSpc>
                <a:spcPct val="150000"/>
              </a:lnSpc>
            </a:pPr>
            <a:r>
              <a:rPr lang="es-ES" b="1" dirty="0">
                <a:latin typeface="Arial" panose="020B0604020202020204" pitchFamily="34" charset="0"/>
                <a:cs typeface="Arial" panose="020B0604020202020204" pitchFamily="34" charset="0"/>
              </a:rPr>
              <a:t>Ubicación:</a:t>
            </a:r>
            <a:r>
              <a:rPr lang="es-ES" dirty="0">
                <a:latin typeface="Arial" panose="020B0604020202020204" pitchFamily="34" charset="0"/>
                <a:cs typeface="Arial" panose="020B0604020202020204" pitchFamily="34" charset="0"/>
              </a:rPr>
              <a:t> Barrio La Calera</a:t>
            </a:r>
          </a:p>
          <a:p>
            <a:pPr>
              <a:lnSpc>
                <a:spcPct val="150000"/>
              </a:lnSpc>
            </a:pPr>
            <a:r>
              <a:rPr lang="es-ES" b="1" dirty="0">
                <a:latin typeface="Arial" panose="020B0604020202020204" pitchFamily="34" charset="0"/>
                <a:cs typeface="Arial" panose="020B0604020202020204" pitchFamily="34" charset="0"/>
              </a:rPr>
              <a:t>Propiedad:</a:t>
            </a:r>
            <a:r>
              <a:rPr lang="es-ES" dirty="0">
                <a:latin typeface="Arial" panose="020B0604020202020204" pitchFamily="34" charset="0"/>
                <a:cs typeface="Arial" panose="020B0604020202020204" pitchFamily="34" charset="0"/>
              </a:rPr>
              <a:t> Privada</a:t>
            </a:r>
          </a:p>
        </p:txBody>
      </p:sp>
      <p:pic>
        <p:nvPicPr>
          <p:cNvPr id="12290" name="Picture 2" descr="C:\Users\belen\Downloads\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515" y="1674016"/>
            <a:ext cx="5607181" cy="42332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1617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94743" y="494540"/>
            <a:ext cx="6212114" cy="461665"/>
          </a:xfrm>
          <a:prstGeom prst="rect">
            <a:avLst/>
          </a:prstGeom>
          <a:noFill/>
        </p:spPr>
        <p:txBody>
          <a:bodyPr wrap="square" rtlCol="0">
            <a:spAutoFit/>
          </a:bodyPr>
          <a:lstStyle/>
          <a:p>
            <a:pPr algn="ctr"/>
            <a:r>
              <a:rPr lang="es-ES" sz="2400" b="1" dirty="0" err="1">
                <a:latin typeface="Arial" panose="020B0604020202020204" pitchFamily="34" charset="0"/>
                <a:cs typeface="Arial" panose="020B0604020202020204" pitchFamily="34" charset="0"/>
              </a:rPr>
              <a:t>Downhill</a:t>
            </a:r>
            <a:r>
              <a:rPr lang="es-ES" sz="2400" b="1" dirty="0">
                <a:latin typeface="Arial" panose="020B0604020202020204" pitchFamily="34" charset="0"/>
                <a:cs typeface="Arial" panose="020B0604020202020204" pitchFamily="34" charset="0"/>
              </a:rPr>
              <a:t> &amp; </a:t>
            </a:r>
            <a:r>
              <a:rPr lang="es-ES" sz="2400" b="1" dirty="0" err="1">
                <a:latin typeface="Arial" panose="020B0604020202020204" pitchFamily="34" charset="0"/>
                <a:cs typeface="Arial" panose="020B0604020202020204" pitchFamily="34" charset="0"/>
              </a:rPr>
              <a:t>Biking</a:t>
            </a:r>
            <a:endParaRPr lang="es-ES" sz="2400" dirty="0">
              <a:latin typeface="Arial" panose="020B0604020202020204" pitchFamily="34" charset="0"/>
              <a:cs typeface="Arial" panose="020B0604020202020204" pitchFamily="34" charset="0"/>
            </a:endParaRPr>
          </a:p>
        </p:txBody>
      </p:sp>
      <p:sp>
        <p:nvSpPr>
          <p:cNvPr id="3" name="2 CuadroTexto"/>
          <p:cNvSpPr txBox="1"/>
          <p:nvPr/>
        </p:nvSpPr>
        <p:spPr>
          <a:xfrm>
            <a:off x="6903077" y="2009107"/>
            <a:ext cx="4432580" cy="3831818"/>
          </a:xfrm>
          <a:prstGeom prst="rect">
            <a:avLst/>
          </a:prstGeom>
          <a:noFill/>
        </p:spPr>
        <p:txBody>
          <a:bodyPr wrap="square" rtlCol="0">
            <a:spAutoFit/>
          </a:bodyPr>
          <a:lstStyle/>
          <a:p>
            <a:pPr algn="just">
              <a:lnSpc>
                <a:spcPct val="150000"/>
              </a:lnSpc>
            </a:pPr>
            <a:r>
              <a:rPr lang="es-419" dirty="0">
                <a:latin typeface="Arial" panose="020B0604020202020204" pitchFamily="34" charset="0"/>
                <a:cs typeface="Arial" panose="020B0604020202020204" pitchFamily="34" charset="0"/>
              </a:rPr>
              <a:t>G</a:t>
            </a:r>
            <a:r>
              <a:rPr lang="es-ES" dirty="0" err="1" smtClean="0">
                <a:latin typeface="Arial" panose="020B0604020202020204" pitchFamily="34" charset="0"/>
                <a:cs typeface="Arial" panose="020B0604020202020204" pitchFamily="34" charset="0"/>
              </a:rPr>
              <a:t>racias</a:t>
            </a:r>
            <a:r>
              <a:rPr lang="es-ES" dirty="0" smtClean="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a sus colinas, montañas, senderos y bellos paisajes, los </a:t>
            </a:r>
            <a:r>
              <a:rPr lang="es-ES" dirty="0" smtClean="0">
                <a:latin typeface="Arial" panose="020B0604020202020204" pitchFamily="34" charset="0"/>
                <a:cs typeface="Arial" panose="020B0604020202020204" pitchFamily="34" charset="0"/>
              </a:rPr>
              <a:t>deportistas, amateurs y profesionales </a:t>
            </a:r>
            <a:r>
              <a:rPr lang="es-ES" dirty="0">
                <a:latin typeface="Arial" panose="020B0604020202020204" pitchFamily="34" charset="0"/>
                <a:cs typeface="Arial" panose="020B0604020202020204" pitchFamily="34" charset="0"/>
              </a:rPr>
              <a:t>de </a:t>
            </a:r>
            <a:r>
              <a:rPr lang="es-419" dirty="0" smtClean="0">
                <a:latin typeface="Arial" panose="020B0604020202020204" pitchFamily="34" charset="0"/>
                <a:cs typeface="Arial" panose="020B0604020202020204" pitchFamily="34" charset="0"/>
              </a:rPr>
              <a:t>esta disciplina</a:t>
            </a:r>
            <a:r>
              <a:rPr lang="es-ES" dirty="0" smtClean="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han escogido a la parroquia como el lugar idóneo para </a:t>
            </a:r>
            <a:r>
              <a:rPr lang="es-ES" dirty="0" smtClean="0">
                <a:latin typeface="Arial" panose="020B0604020202020204" pitchFamily="34" charset="0"/>
                <a:cs typeface="Arial" panose="020B0604020202020204" pitchFamily="34" charset="0"/>
              </a:rPr>
              <a:t>entrenar</a:t>
            </a:r>
            <a:r>
              <a:rPr lang="es-419" dirty="0" smtClean="0">
                <a:latin typeface="Arial" panose="020B0604020202020204" pitchFamily="34" charset="0"/>
                <a:cs typeface="Arial" panose="020B0604020202020204" pitchFamily="34" charset="0"/>
              </a:rPr>
              <a:t>.</a:t>
            </a:r>
          </a:p>
          <a:p>
            <a:pPr algn="just">
              <a:lnSpc>
                <a:spcPct val="150000"/>
              </a:lnSpc>
            </a:pPr>
            <a:endParaRPr lang="es-419" dirty="0" smtClean="0">
              <a:latin typeface="Arial" panose="020B0604020202020204" pitchFamily="34" charset="0"/>
              <a:cs typeface="Arial" panose="020B0604020202020204" pitchFamily="34" charset="0"/>
            </a:endParaRPr>
          </a:p>
          <a:p>
            <a:pPr algn="just">
              <a:lnSpc>
                <a:spcPct val="150000"/>
              </a:lnSpc>
            </a:pPr>
            <a:r>
              <a:rPr lang="es-419" dirty="0">
                <a:latin typeface="Arial" panose="020B0604020202020204" pitchFamily="34" charset="0"/>
                <a:cs typeface="Arial" panose="020B0604020202020204" pitchFamily="34" charset="0"/>
              </a:rPr>
              <a:t>E</a:t>
            </a:r>
            <a:r>
              <a:rPr lang="es-ES" dirty="0" smtClean="0">
                <a:latin typeface="Arial" panose="020B0604020202020204" pitchFamily="34" charset="0"/>
                <a:cs typeface="Arial" panose="020B0604020202020204" pitchFamily="34" charset="0"/>
              </a:rPr>
              <a:t>n </a:t>
            </a:r>
            <a:r>
              <a:rPr lang="es-ES" dirty="0">
                <a:latin typeface="Arial" panose="020B0604020202020204" pitchFamily="34" charset="0"/>
                <a:cs typeface="Arial" panose="020B0604020202020204" pitchFamily="34" charset="0"/>
              </a:rPr>
              <a:t>el 2014 fue sede del primer campeonato “Copa Pichincha </a:t>
            </a:r>
            <a:r>
              <a:rPr lang="es-ES" dirty="0" err="1">
                <a:latin typeface="Arial" panose="020B0604020202020204" pitchFamily="34" charset="0"/>
                <a:cs typeface="Arial" panose="020B0604020202020204" pitchFamily="34" charset="0"/>
              </a:rPr>
              <a:t>Downhill</a:t>
            </a:r>
            <a:r>
              <a:rPr lang="es-ES" dirty="0">
                <a:latin typeface="Arial" panose="020B0604020202020204" pitchFamily="34" charset="0"/>
                <a:cs typeface="Arial" panose="020B0604020202020204" pitchFamily="34" charset="0"/>
              </a:rPr>
              <a:t>”</a:t>
            </a:r>
          </a:p>
        </p:txBody>
      </p:sp>
      <p:pic>
        <p:nvPicPr>
          <p:cNvPr id="13314" name="Picture 2" descr="C:\Users\belen\Downloads\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927" y="1892993"/>
            <a:ext cx="5117873" cy="3905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968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94743" y="725372"/>
            <a:ext cx="6212114" cy="461665"/>
          </a:xfrm>
          <a:prstGeom prst="rect">
            <a:avLst/>
          </a:prstGeom>
          <a:noFill/>
        </p:spPr>
        <p:txBody>
          <a:bodyPr wrap="square" rtlCol="0">
            <a:spAutoFit/>
          </a:bodyPr>
          <a:lstStyle/>
          <a:p>
            <a:pPr algn="ctr"/>
            <a:r>
              <a:rPr lang="es-ES" sz="2400" b="1" dirty="0">
                <a:latin typeface="Arial" panose="020B0604020202020204" pitchFamily="34" charset="0"/>
                <a:cs typeface="Arial" panose="020B0604020202020204" pitchFamily="34" charset="0"/>
              </a:rPr>
              <a:t>Pesca de truchas</a:t>
            </a:r>
            <a:endParaRPr lang="es-ES" sz="2400" dirty="0">
              <a:latin typeface="Arial" panose="020B0604020202020204" pitchFamily="34" charset="0"/>
              <a:cs typeface="Arial" panose="020B0604020202020204" pitchFamily="34" charset="0"/>
            </a:endParaRPr>
          </a:p>
        </p:txBody>
      </p:sp>
      <p:sp>
        <p:nvSpPr>
          <p:cNvPr id="3" name="2 CuadroTexto"/>
          <p:cNvSpPr txBox="1"/>
          <p:nvPr/>
        </p:nvSpPr>
        <p:spPr>
          <a:xfrm>
            <a:off x="6903077" y="2212307"/>
            <a:ext cx="4432580" cy="2343655"/>
          </a:xfrm>
          <a:prstGeom prst="rect">
            <a:avLst/>
          </a:prstGeom>
          <a:noFill/>
        </p:spPr>
        <p:txBody>
          <a:bodyPr wrap="square" rtlCol="0">
            <a:spAutoFit/>
          </a:bodyPr>
          <a:lstStyle/>
          <a:p>
            <a:pPr>
              <a:lnSpc>
                <a:spcPct val="150000"/>
              </a:lnSpc>
            </a:pPr>
            <a:r>
              <a:rPr lang="es-419" sz="2000" dirty="0" smtClean="0">
                <a:latin typeface="Arial" panose="020B0604020202020204" pitchFamily="34" charset="0"/>
                <a:cs typeface="Arial" panose="020B0604020202020204" pitchFamily="34" charset="0"/>
              </a:rPr>
              <a:t>Las</a:t>
            </a:r>
            <a:r>
              <a:rPr lang="es-ES" sz="2000" dirty="0" smtClean="0">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Hosterías </a:t>
            </a:r>
            <a:r>
              <a:rPr lang="es-419" sz="2000" dirty="0" smtClean="0">
                <a:latin typeface="Arial" panose="020B0604020202020204" pitchFamily="34" charset="0"/>
                <a:cs typeface="Arial" panose="020B0604020202020204" pitchFamily="34" charset="0"/>
              </a:rPr>
              <a:t>de </a:t>
            </a:r>
            <a:r>
              <a:rPr lang="es-ES" sz="2000" dirty="0" smtClean="0">
                <a:latin typeface="Arial" panose="020B0604020202020204" pitchFamily="34" charset="0"/>
                <a:cs typeface="Arial" panose="020B0604020202020204" pitchFamily="34" charset="0"/>
              </a:rPr>
              <a:t>San </a:t>
            </a:r>
            <a:r>
              <a:rPr lang="es-ES" sz="2000" dirty="0">
                <a:latin typeface="Arial" panose="020B0604020202020204" pitchFamily="34" charset="0"/>
                <a:cs typeface="Arial" panose="020B0604020202020204" pitchFamily="34" charset="0"/>
              </a:rPr>
              <a:t>José de Minas ponen a disposición de los turistas el servicio de pesca de truchas, así como su preparación. </a:t>
            </a:r>
          </a:p>
          <a:p>
            <a:pPr algn="just">
              <a:lnSpc>
                <a:spcPct val="150000"/>
              </a:lnSpc>
            </a:pPr>
            <a:endParaRPr lang="es-ES" sz="2000" dirty="0">
              <a:latin typeface="Arial" panose="020B0604020202020204" pitchFamily="34" charset="0"/>
              <a:cs typeface="Arial" panose="020B0604020202020204" pitchFamily="34" charset="0"/>
            </a:endParaRPr>
          </a:p>
        </p:txBody>
      </p:sp>
      <p:pic>
        <p:nvPicPr>
          <p:cNvPr id="14338" name="Picture 2" descr="C:\Users\belen\Downloads\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711" y="1654629"/>
            <a:ext cx="5001333" cy="37539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895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657600" y="290286"/>
            <a:ext cx="5602514" cy="830997"/>
          </a:xfrm>
          <a:prstGeom prst="rect">
            <a:avLst/>
          </a:prstGeom>
          <a:noFill/>
        </p:spPr>
        <p:txBody>
          <a:bodyPr wrap="square" rtlCol="0">
            <a:spAutoFit/>
          </a:bodyPr>
          <a:lstStyle/>
          <a:p>
            <a:pPr algn="ctr"/>
            <a:r>
              <a:rPr lang="es-419" sz="4800" b="1" dirty="0" smtClean="0">
                <a:latin typeface="Arial" panose="020B0604020202020204" pitchFamily="34" charset="0"/>
                <a:cs typeface="Arial" panose="020B0604020202020204" pitchFamily="34" charset="0"/>
              </a:rPr>
              <a:t>Gastronomía</a:t>
            </a:r>
            <a:endParaRPr lang="es-ES" sz="4800" b="1" dirty="0">
              <a:latin typeface="Arial" panose="020B0604020202020204" pitchFamily="34" charset="0"/>
              <a:cs typeface="Arial" panose="020B0604020202020204" pitchFamily="34" charset="0"/>
            </a:endParaRPr>
          </a:p>
        </p:txBody>
      </p:sp>
      <p:pic>
        <p:nvPicPr>
          <p:cNvPr id="3" name="2 Imagen" descr="Aguacate con tostado de tiesto con aji chanchad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457" y="1509258"/>
            <a:ext cx="3309258" cy="3454627"/>
          </a:xfrm>
          <a:prstGeom prst="rect">
            <a:avLst/>
          </a:prstGeom>
          <a:ln>
            <a:noFill/>
          </a:ln>
          <a:effectLst>
            <a:outerShdw blurRad="292100" dist="139700" dir="2700000" algn="tl" rotWithShape="0">
              <a:srgbClr val="333333">
                <a:alpha val="65000"/>
              </a:srgbClr>
            </a:outerShdw>
          </a:effectLst>
        </p:spPr>
      </p:pic>
      <p:pic>
        <p:nvPicPr>
          <p:cNvPr id="4" name="3 Imagen" descr="Choclo mote con carne de chancho sec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0951" y="1509259"/>
            <a:ext cx="3350306" cy="3454627"/>
          </a:xfrm>
          <a:prstGeom prst="rect">
            <a:avLst/>
          </a:prstGeom>
          <a:ln>
            <a:noFill/>
          </a:ln>
          <a:effectLst>
            <a:outerShdw blurRad="292100" dist="139700" dir="2700000" algn="tl" rotWithShape="0">
              <a:srgbClr val="333333">
                <a:alpha val="65000"/>
              </a:srgbClr>
            </a:outerShdw>
          </a:effectLst>
        </p:spPr>
      </p:pic>
      <p:pic>
        <p:nvPicPr>
          <p:cNvPr id="5" name="4 Imagen" descr="Cuy a la mineña"/>
          <p:cNvPicPr/>
          <p:nvPr/>
        </p:nvPicPr>
        <p:blipFill>
          <a:blip r:embed="rId4">
            <a:extLst>
              <a:ext uri="{28A0092B-C50C-407E-A947-70E740481C1C}">
                <a14:useLocalDpi xmlns:a14="http://schemas.microsoft.com/office/drawing/2010/main" val="0"/>
              </a:ext>
            </a:extLst>
          </a:blip>
          <a:srcRect/>
          <a:stretch>
            <a:fillRect/>
          </a:stretch>
        </p:blipFill>
        <p:spPr bwMode="auto">
          <a:xfrm>
            <a:off x="8136160" y="1509259"/>
            <a:ext cx="3247119" cy="3454627"/>
          </a:xfrm>
          <a:prstGeom prst="rect">
            <a:avLst/>
          </a:prstGeom>
          <a:ln>
            <a:noFill/>
          </a:ln>
          <a:effectLst>
            <a:outerShdw blurRad="292100" dist="139700" dir="2700000" algn="tl" rotWithShape="0">
              <a:srgbClr val="333333">
                <a:alpha val="65000"/>
              </a:srgbClr>
            </a:outerShdw>
          </a:effectLst>
        </p:spPr>
      </p:pic>
      <p:sp>
        <p:nvSpPr>
          <p:cNvPr id="7" name="6 CuadroTexto"/>
          <p:cNvSpPr txBox="1"/>
          <p:nvPr/>
        </p:nvSpPr>
        <p:spPr>
          <a:xfrm>
            <a:off x="1124857" y="5297714"/>
            <a:ext cx="3004458" cy="872034"/>
          </a:xfrm>
          <a:prstGeom prst="rect">
            <a:avLst/>
          </a:prstGeom>
          <a:noFill/>
        </p:spPr>
        <p:txBody>
          <a:bodyPr wrap="square" rtlCol="0">
            <a:spAutoFit/>
          </a:bodyPr>
          <a:lstStyle/>
          <a:p>
            <a:pPr algn="ctr">
              <a:lnSpc>
                <a:spcPct val="150000"/>
              </a:lnSpc>
            </a:pPr>
            <a:r>
              <a:rPr lang="es-419" dirty="0" smtClean="0">
                <a:latin typeface="Arial" panose="020B0604020202020204" pitchFamily="34" charset="0"/>
                <a:cs typeface="Arial" panose="020B0604020202020204" pitchFamily="34" charset="0"/>
              </a:rPr>
              <a:t>Aguacate con tostado de tiesto y ají chanchado</a:t>
            </a:r>
            <a:endParaRPr lang="es-ES" dirty="0">
              <a:latin typeface="Arial" panose="020B0604020202020204" pitchFamily="34" charset="0"/>
              <a:cs typeface="Arial" panose="020B0604020202020204" pitchFamily="34" charset="0"/>
            </a:endParaRPr>
          </a:p>
        </p:txBody>
      </p:sp>
      <p:sp>
        <p:nvSpPr>
          <p:cNvPr id="8" name="7 CuadroTexto"/>
          <p:cNvSpPr txBox="1"/>
          <p:nvPr/>
        </p:nvSpPr>
        <p:spPr>
          <a:xfrm>
            <a:off x="4703875" y="5319485"/>
            <a:ext cx="3004458" cy="923330"/>
          </a:xfrm>
          <a:prstGeom prst="rect">
            <a:avLst/>
          </a:prstGeom>
          <a:noFill/>
        </p:spPr>
        <p:txBody>
          <a:bodyPr wrap="square" rtlCol="0">
            <a:spAutoFit/>
          </a:bodyPr>
          <a:lstStyle/>
          <a:p>
            <a:pPr algn="ctr">
              <a:lnSpc>
                <a:spcPct val="150000"/>
              </a:lnSpc>
            </a:pPr>
            <a:r>
              <a:rPr lang="es-419" dirty="0" smtClean="0">
                <a:latin typeface="Arial" panose="020B0604020202020204" pitchFamily="34" charset="0"/>
                <a:cs typeface="Arial" panose="020B0604020202020204" pitchFamily="34" charset="0"/>
              </a:rPr>
              <a:t>Choclo mote con carne de chancho seca </a:t>
            </a:r>
            <a:endParaRPr lang="es-ES" dirty="0">
              <a:latin typeface="Arial" panose="020B0604020202020204" pitchFamily="34" charset="0"/>
              <a:cs typeface="Arial" panose="020B0604020202020204" pitchFamily="34" charset="0"/>
            </a:endParaRPr>
          </a:p>
        </p:txBody>
      </p:sp>
      <p:sp>
        <p:nvSpPr>
          <p:cNvPr id="9" name="8 CuadroTexto"/>
          <p:cNvSpPr txBox="1"/>
          <p:nvPr/>
        </p:nvSpPr>
        <p:spPr>
          <a:xfrm>
            <a:off x="8378821" y="5297714"/>
            <a:ext cx="3004458" cy="456535"/>
          </a:xfrm>
          <a:prstGeom prst="rect">
            <a:avLst/>
          </a:prstGeom>
          <a:noFill/>
        </p:spPr>
        <p:txBody>
          <a:bodyPr wrap="square" rtlCol="0">
            <a:spAutoFit/>
          </a:bodyPr>
          <a:lstStyle/>
          <a:p>
            <a:pPr algn="ctr">
              <a:lnSpc>
                <a:spcPct val="150000"/>
              </a:lnSpc>
            </a:pPr>
            <a:r>
              <a:rPr lang="es-419" dirty="0" smtClean="0">
                <a:latin typeface="Arial" panose="020B0604020202020204" pitchFamily="34" charset="0"/>
                <a:cs typeface="Arial" panose="020B0604020202020204" pitchFamily="34" charset="0"/>
              </a:rPr>
              <a:t>Cuy a la mineña campesina</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2653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Javishca"/>
          <p:cNvPicPr/>
          <p:nvPr/>
        </p:nvPicPr>
        <p:blipFill>
          <a:blip r:embed="rId2">
            <a:extLst>
              <a:ext uri="{28A0092B-C50C-407E-A947-70E740481C1C}">
                <a14:useLocalDpi xmlns:a14="http://schemas.microsoft.com/office/drawing/2010/main" val="0"/>
              </a:ext>
            </a:extLst>
          </a:blip>
          <a:srcRect/>
          <a:stretch>
            <a:fillRect/>
          </a:stretch>
        </p:blipFill>
        <p:spPr bwMode="auto">
          <a:xfrm>
            <a:off x="2028370" y="1292450"/>
            <a:ext cx="4198257" cy="3236006"/>
          </a:xfrm>
          <a:prstGeom prst="rect">
            <a:avLst/>
          </a:prstGeom>
          <a:ln>
            <a:noFill/>
          </a:ln>
          <a:effectLst>
            <a:outerShdw blurRad="292100" dist="139700" dir="2700000" algn="tl" rotWithShape="0">
              <a:srgbClr val="333333">
                <a:alpha val="65000"/>
              </a:srgbClr>
            </a:outerShdw>
          </a:effectLst>
        </p:spPr>
      </p:pic>
      <p:pic>
        <p:nvPicPr>
          <p:cNvPr id="3" name="2 Imagen" descr="Camote de ducle con lech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6016" y="1292450"/>
            <a:ext cx="4110041" cy="3236006"/>
          </a:xfrm>
          <a:prstGeom prst="rect">
            <a:avLst/>
          </a:prstGeom>
          <a:ln>
            <a:noFill/>
          </a:ln>
          <a:effectLst>
            <a:outerShdw blurRad="292100" dist="139700" dir="2700000" algn="tl" rotWithShape="0">
              <a:srgbClr val="333333">
                <a:alpha val="65000"/>
              </a:srgbClr>
            </a:outerShdw>
          </a:effectLst>
        </p:spPr>
      </p:pic>
      <p:sp>
        <p:nvSpPr>
          <p:cNvPr id="4" name="3 CuadroTexto"/>
          <p:cNvSpPr txBox="1"/>
          <p:nvPr/>
        </p:nvSpPr>
        <p:spPr>
          <a:xfrm>
            <a:off x="2168070" y="4754211"/>
            <a:ext cx="3918856" cy="461665"/>
          </a:xfrm>
          <a:prstGeom prst="rect">
            <a:avLst/>
          </a:prstGeom>
          <a:noFill/>
        </p:spPr>
        <p:txBody>
          <a:bodyPr wrap="square" rtlCol="0">
            <a:spAutoFit/>
          </a:bodyPr>
          <a:lstStyle/>
          <a:p>
            <a:pPr algn="ctr"/>
            <a:r>
              <a:rPr lang="es-419" sz="2400" dirty="0" smtClean="0">
                <a:latin typeface="Arial" panose="020B0604020202020204" pitchFamily="34" charset="0"/>
                <a:cs typeface="Arial" panose="020B0604020202020204" pitchFamily="34" charset="0"/>
              </a:rPr>
              <a:t>Javishca</a:t>
            </a:r>
            <a:endParaRPr lang="es-ES" sz="2400" dirty="0">
              <a:latin typeface="Arial" panose="020B0604020202020204" pitchFamily="34" charset="0"/>
              <a:cs typeface="Arial" panose="020B0604020202020204" pitchFamily="34" charset="0"/>
            </a:endParaRPr>
          </a:p>
        </p:txBody>
      </p:sp>
      <p:sp>
        <p:nvSpPr>
          <p:cNvPr id="5" name="4 CuadroTexto"/>
          <p:cNvSpPr txBox="1"/>
          <p:nvPr/>
        </p:nvSpPr>
        <p:spPr>
          <a:xfrm>
            <a:off x="6807201" y="4906611"/>
            <a:ext cx="3918856" cy="461665"/>
          </a:xfrm>
          <a:prstGeom prst="rect">
            <a:avLst/>
          </a:prstGeom>
          <a:noFill/>
        </p:spPr>
        <p:txBody>
          <a:bodyPr wrap="square" rtlCol="0">
            <a:spAutoFit/>
          </a:bodyPr>
          <a:lstStyle/>
          <a:p>
            <a:pPr algn="ctr"/>
            <a:r>
              <a:rPr lang="es-419" sz="2400" dirty="0" smtClean="0">
                <a:latin typeface="Arial" panose="020B0604020202020204" pitchFamily="34" charset="0"/>
                <a:cs typeface="Arial" panose="020B0604020202020204" pitchFamily="34" charset="0"/>
              </a:rPr>
              <a:t>Camote de dulce con leche</a:t>
            </a:r>
            <a:endParaRPr 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7248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85029" y="2525485"/>
            <a:ext cx="5704114" cy="646331"/>
          </a:xfrm>
          <a:prstGeom prst="rect">
            <a:avLst/>
          </a:prstGeom>
          <a:noFill/>
        </p:spPr>
        <p:txBody>
          <a:bodyPr wrap="square" rtlCol="0">
            <a:spAutoFit/>
          </a:bodyPr>
          <a:lstStyle/>
          <a:p>
            <a:r>
              <a:rPr lang="es-419" sz="3600" b="1" dirty="0" smtClean="0">
                <a:latin typeface="Arial" panose="020B0604020202020204" pitchFamily="34" charset="0"/>
                <a:cs typeface="Arial" panose="020B0604020202020204" pitchFamily="34" charset="0"/>
              </a:rPr>
              <a:t>Prestadores de Servicios</a:t>
            </a:r>
            <a:endParaRPr lang="es-E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9064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129908881"/>
              </p:ext>
            </p:extLst>
          </p:nvPr>
        </p:nvGraphicFramePr>
        <p:xfrm>
          <a:off x="2786745" y="1455313"/>
          <a:ext cx="8128000" cy="4412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1609859" y="746975"/>
            <a:ext cx="1980029" cy="369332"/>
          </a:xfrm>
          <a:prstGeom prst="rect">
            <a:avLst/>
          </a:prstGeom>
          <a:noFill/>
        </p:spPr>
        <p:txBody>
          <a:bodyPr wrap="none" rtlCol="0">
            <a:spAutoFit/>
          </a:bodyPr>
          <a:lstStyle/>
          <a:p>
            <a:r>
              <a:rPr lang="es-ES" b="1" dirty="0" smtClean="0">
                <a:latin typeface="Arial" panose="020B0604020202020204" pitchFamily="34" charset="0"/>
                <a:cs typeface="Arial" panose="020B0604020202020204" pitchFamily="34" charset="0"/>
              </a:rPr>
              <a:t>INTRODUCCIÓN</a:t>
            </a:r>
            <a:endParaRPr lang="es-E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5100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309257" y="625169"/>
            <a:ext cx="6212114" cy="461665"/>
          </a:xfrm>
          <a:prstGeom prst="rect">
            <a:avLst/>
          </a:prstGeom>
          <a:noFill/>
        </p:spPr>
        <p:txBody>
          <a:bodyPr wrap="square" rtlCol="0">
            <a:spAutoFit/>
          </a:bodyPr>
          <a:lstStyle/>
          <a:p>
            <a:pPr algn="ctr"/>
            <a:r>
              <a:rPr lang="es-419" sz="2400" b="1" dirty="0" smtClean="0">
                <a:latin typeface="Arial" panose="020B0604020202020204" pitchFamily="34" charset="0"/>
                <a:cs typeface="Arial" panose="020B0604020202020204" pitchFamily="34" charset="0"/>
              </a:rPr>
              <a:t>Hostería La Calera</a:t>
            </a:r>
            <a:endParaRPr lang="es-ES" sz="2400" b="1" dirty="0">
              <a:latin typeface="Arial" panose="020B0604020202020204" pitchFamily="34" charset="0"/>
              <a:cs typeface="Arial" panose="020B0604020202020204" pitchFamily="34" charset="0"/>
            </a:endParaRPr>
          </a:p>
        </p:txBody>
      </p:sp>
      <p:sp>
        <p:nvSpPr>
          <p:cNvPr id="3" name="2 CuadroTexto"/>
          <p:cNvSpPr txBox="1"/>
          <p:nvPr/>
        </p:nvSpPr>
        <p:spPr>
          <a:xfrm>
            <a:off x="7425591" y="2075679"/>
            <a:ext cx="4432580" cy="2534027"/>
          </a:xfrm>
          <a:prstGeom prst="rect">
            <a:avLst/>
          </a:prstGeom>
          <a:noFill/>
        </p:spPr>
        <p:txBody>
          <a:bodyPr wrap="square" rtlCol="0">
            <a:spAutoFit/>
          </a:bodyPr>
          <a:lstStyle/>
          <a:p>
            <a:pPr>
              <a:lnSpc>
                <a:spcPct val="150000"/>
              </a:lnSpc>
            </a:pPr>
            <a:r>
              <a:rPr lang="es-ES" b="1" dirty="0">
                <a:latin typeface="Arial" panose="020B0604020202020204" pitchFamily="34" charset="0"/>
                <a:cs typeface="Arial" panose="020B0604020202020204" pitchFamily="34" charset="0"/>
              </a:rPr>
              <a:t>Categoría:</a:t>
            </a:r>
            <a:r>
              <a:rPr lang="es-ES" dirty="0">
                <a:latin typeface="Arial" panose="020B0604020202020204" pitchFamily="34" charset="0"/>
                <a:cs typeface="Arial" panose="020B0604020202020204" pitchFamily="34" charset="0"/>
              </a:rPr>
              <a:t> Hostería</a:t>
            </a:r>
          </a:p>
          <a:p>
            <a:pPr>
              <a:lnSpc>
                <a:spcPct val="150000"/>
              </a:lnSpc>
            </a:pPr>
            <a:r>
              <a:rPr lang="es-ES" b="1" dirty="0">
                <a:latin typeface="Arial" panose="020B0604020202020204" pitchFamily="34" charset="0"/>
                <a:cs typeface="Arial" panose="020B0604020202020204" pitchFamily="34" charset="0"/>
              </a:rPr>
              <a:t>Representante Legal:</a:t>
            </a:r>
            <a:r>
              <a:rPr lang="es-ES" dirty="0">
                <a:latin typeface="Arial" panose="020B0604020202020204" pitchFamily="34" charset="0"/>
                <a:cs typeface="Arial" panose="020B0604020202020204" pitchFamily="34" charset="0"/>
              </a:rPr>
              <a:t> Francisco Herrera</a:t>
            </a:r>
          </a:p>
          <a:p>
            <a:pPr>
              <a:lnSpc>
                <a:spcPct val="150000"/>
              </a:lnSpc>
            </a:pPr>
            <a:r>
              <a:rPr lang="es-ES" b="1" dirty="0">
                <a:latin typeface="Arial" panose="020B0604020202020204" pitchFamily="34" charset="0"/>
                <a:cs typeface="Arial" panose="020B0604020202020204" pitchFamily="34" charset="0"/>
              </a:rPr>
              <a:t>Dirección:</a:t>
            </a:r>
            <a:r>
              <a:rPr lang="es-ES" dirty="0">
                <a:latin typeface="Arial" panose="020B0604020202020204" pitchFamily="34" charset="0"/>
                <a:cs typeface="Arial" panose="020B0604020202020204" pitchFamily="34" charset="0"/>
              </a:rPr>
              <a:t> Barrio La Calera</a:t>
            </a:r>
          </a:p>
          <a:p>
            <a:pPr>
              <a:lnSpc>
                <a:spcPct val="150000"/>
              </a:lnSpc>
            </a:pPr>
            <a:r>
              <a:rPr lang="es-ES" b="1" dirty="0">
                <a:latin typeface="Arial" panose="020B0604020202020204" pitchFamily="34" charset="0"/>
                <a:cs typeface="Arial" panose="020B0604020202020204" pitchFamily="34" charset="0"/>
              </a:rPr>
              <a:t>Teléfono:</a:t>
            </a:r>
            <a:r>
              <a:rPr lang="es-ES" dirty="0">
                <a:latin typeface="Arial" panose="020B0604020202020204" pitchFamily="34" charset="0"/>
                <a:cs typeface="Arial" panose="020B0604020202020204" pitchFamily="34" charset="0"/>
              </a:rPr>
              <a:t> 022419481 / 0997778109</a:t>
            </a:r>
          </a:p>
          <a:p>
            <a:pPr>
              <a:lnSpc>
                <a:spcPct val="150000"/>
              </a:lnSpc>
            </a:pPr>
            <a:r>
              <a:rPr lang="en-US" b="1" dirty="0" err="1">
                <a:latin typeface="Arial" panose="020B0604020202020204" pitchFamily="34" charset="0"/>
                <a:cs typeface="Arial" panose="020B0604020202020204" pitchFamily="34" charset="0"/>
              </a:rPr>
              <a:t>Sitio</a:t>
            </a:r>
            <a:r>
              <a:rPr lang="en-US" b="1" dirty="0">
                <a:latin typeface="Arial" panose="020B0604020202020204" pitchFamily="34" charset="0"/>
                <a:cs typeface="Arial" panose="020B0604020202020204" pitchFamily="34" charset="0"/>
              </a:rPr>
              <a:t> Web:</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www.hosterialacalera.com</a:t>
            </a:r>
            <a:endParaRPr lang="es-419" dirty="0" smtClean="0">
              <a:latin typeface="Arial" panose="020B0604020202020204" pitchFamily="34" charset="0"/>
              <a:cs typeface="Arial" panose="020B0604020202020204" pitchFamily="34" charset="0"/>
            </a:endParaRPr>
          </a:p>
          <a:p>
            <a:pPr>
              <a:lnSpc>
                <a:spcPct val="150000"/>
              </a:lnSpc>
            </a:pPr>
            <a:r>
              <a:rPr lang="es-419" dirty="0" smtClean="0">
                <a:latin typeface="Arial" panose="020B0604020202020204" pitchFamily="34" charset="0"/>
                <a:cs typeface="Arial" panose="020B0604020202020204" pitchFamily="34" charset="0"/>
              </a:rPr>
              <a:t>Tarifa por pax: $35,00++</a:t>
            </a:r>
            <a:endParaRPr lang="es-ES" dirty="0">
              <a:latin typeface="Arial" panose="020B0604020202020204" pitchFamily="34" charset="0"/>
              <a:cs typeface="Arial" panose="020B0604020202020204" pitchFamily="34" charset="0"/>
            </a:endParaRPr>
          </a:p>
        </p:txBody>
      </p:sp>
      <p:pic>
        <p:nvPicPr>
          <p:cNvPr id="15362" name="Picture 2" descr="F:\fotiitos\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762" y="1741987"/>
            <a:ext cx="6025181" cy="41576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400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94743" y="693922"/>
            <a:ext cx="6212114" cy="461665"/>
          </a:xfrm>
          <a:prstGeom prst="rect">
            <a:avLst/>
          </a:prstGeom>
          <a:noFill/>
        </p:spPr>
        <p:txBody>
          <a:bodyPr wrap="square" rtlCol="0">
            <a:spAutoFit/>
          </a:bodyPr>
          <a:lstStyle/>
          <a:p>
            <a:pPr algn="ctr"/>
            <a:r>
              <a:rPr lang="es-419" sz="2400" b="1" dirty="0" smtClean="0">
                <a:latin typeface="Arial" panose="020B0604020202020204" pitchFamily="34" charset="0"/>
                <a:cs typeface="Arial" panose="020B0604020202020204" pitchFamily="34" charset="0"/>
              </a:rPr>
              <a:t>Hostería Mi Refugio</a:t>
            </a:r>
            <a:endParaRPr lang="es-ES" sz="2400" b="1" dirty="0">
              <a:latin typeface="Arial" panose="020B0604020202020204" pitchFamily="34" charset="0"/>
              <a:cs typeface="Arial" panose="020B0604020202020204" pitchFamily="34" charset="0"/>
            </a:endParaRPr>
          </a:p>
        </p:txBody>
      </p:sp>
      <p:sp>
        <p:nvSpPr>
          <p:cNvPr id="3" name="2 CuadroTexto"/>
          <p:cNvSpPr txBox="1"/>
          <p:nvPr/>
        </p:nvSpPr>
        <p:spPr>
          <a:xfrm>
            <a:off x="7638910" y="2081679"/>
            <a:ext cx="4432580" cy="3000821"/>
          </a:xfrm>
          <a:prstGeom prst="rect">
            <a:avLst/>
          </a:prstGeom>
          <a:noFill/>
        </p:spPr>
        <p:txBody>
          <a:bodyPr wrap="square" rtlCol="0">
            <a:spAutoFit/>
          </a:bodyPr>
          <a:lstStyle/>
          <a:p>
            <a:pPr>
              <a:lnSpc>
                <a:spcPct val="150000"/>
              </a:lnSpc>
            </a:pPr>
            <a:r>
              <a:rPr lang="es-ES" b="1" dirty="0">
                <a:latin typeface="Arial" panose="020B0604020202020204" pitchFamily="34" charset="0"/>
                <a:cs typeface="Arial" panose="020B0604020202020204" pitchFamily="34" charset="0"/>
              </a:rPr>
              <a:t>Categoría:</a:t>
            </a:r>
            <a:r>
              <a:rPr lang="es-ES" dirty="0">
                <a:latin typeface="Arial" panose="020B0604020202020204" pitchFamily="34" charset="0"/>
                <a:cs typeface="Arial" panose="020B0604020202020204" pitchFamily="34" charset="0"/>
              </a:rPr>
              <a:t> Hostería</a:t>
            </a:r>
          </a:p>
          <a:p>
            <a:pPr>
              <a:lnSpc>
                <a:spcPct val="150000"/>
              </a:lnSpc>
            </a:pPr>
            <a:r>
              <a:rPr lang="es-ES" b="1" dirty="0">
                <a:latin typeface="Arial" panose="020B0604020202020204" pitchFamily="34" charset="0"/>
                <a:cs typeface="Arial" panose="020B0604020202020204" pitchFamily="34" charset="0"/>
              </a:rPr>
              <a:t>Representante Legal:</a:t>
            </a:r>
            <a:r>
              <a:rPr lang="es-ES" dirty="0">
                <a:latin typeface="Arial" panose="020B0604020202020204" pitchFamily="34" charset="0"/>
                <a:cs typeface="Arial" panose="020B0604020202020204" pitchFamily="34" charset="0"/>
              </a:rPr>
              <a:t> Mirian Rivadeneira</a:t>
            </a:r>
          </a:p>
          <a:p>
            <a:pPr>
              <a:lnSpc>
                <a:spcPct val="150000"/>
              </a:lnSpc>
            </a:pPr>
            <a:r>
              <a:rPr lang="es-ES" b="1" dirty="0">
                <a:latin typeface="Arial" panose="020B0604020202020204" pitchFamily="34" charset="0"/>
                <a:cs typeface="Arial" panose="020B0604020202020204" pitchFamily="34" charset="0"/>
              </a:rPr>
              <a:t>Dirección:</a:t>
            </a:r>
            <a:r>
              <a:rPr lang="es-ES" dirty="0">
                <a:latin typeface="Arial" panose="020B0604020202020204" pitchFamily="34" charset="0"/>
                <a:cs typeface="Arial" panose="020B0604020202020204" pitchFamily="34" charset="0"/>
              </a:rPr>
              <a:t> Al terminar la calle Coba </a:t>
            </a:r>
            <a:r>
              <a:rPr lang="es-ES" dirty="0" err="1">
                <a:latin typeface="Arial" panose="020B0604020202020204" pitchFamily="34" charset="0"/>
                <a:cs typeface="Arial" panose="020B0604020202020204" pitchFamily="34" charset="0"/>
              </a:rPr>
              <a:t>Robalino</a:t>
            </a:r>
            <a:endParaRPr lang="es-ES" dirty="0">
              <a:latin typeface="Arial" panose="020B0604020202020204" pitchFamily="34" charset="0"/>
              <a:cs typeface="Arial" panose="020B0604020202020204" pitchFamily="34" charset="0"/>
            </a:endParaRPr>
          </a:p>
          <a:p>
            <a:pPr>
              <a:lnSpc>
                <a:spcPct val="150000"/>
              </a:lnSpc>
            </a:pPr>
            <a:r>
              <a:rPr lang="es-ES" b="1" dirty="0" smtClean="0">
                <a:latin typeface="Arial" panose="020B0604020202020204" pitchFamily="34" charset="0"/>
                <a:cs typeface="Arial" panose="020B0604020202020204" pitchFamily="34" charset="0"/>
              </a:rPr>
              <a:t>Teléfono</a:t>
            </a:r>
            <a:r>
              <a:rPr lang="es-ES" b="1" dirty="0">
                <a:latin typeface="Arial" panose="020B0604020202020204" pitchFamily="34" charset="0"/>
                <a:cs typeface="Arial" panose="020B0604020202020204" pitchFamily="34" charset="0"/>
              </a:rPr>
              <a:t>:</a:t>
            </a:r>
            <a:r>
              <a:rPr lang="es-ES" dirty="0">
                <a:latin typeface="Arial" panose="020B0604020202020204" pitchFamily="34" charset="0"/>
                <a:cs typeface="Arial" panose="020B0604020202020204" pitchFamily="34" charset="0"/>
              </a:rPr>
              <a:t> </a:t>
            </a:r>
            <a:r>
              <a:rPr lang="es-419" dirty="0" smtClean="0">
                <a:latin typeface="Arial" panose="020B0604020202020204" pitchFamily="34" charset="0"/>
                <a:cs typeface="Arial" panose="020B0604020202020204" pitchFamily="34" charset="0"/>
              </a:rPr>
              <a:t>0995500002</a:t>
            </a:r>
            <a:endParaRPr lang="es-ES" dirty="0">
              <a:latin typeface="Arial" panose="020B0604020202020204" pitchFamily="34" charset="0"/>
              <a:cs typeface="Arial" panose="020B0604020202020204" pitchFamily="34" charset="0"/>
            </a:endParaRPr>
          </a:p>
          <a:p>
            <a:pPr>
              <a:lnSpc>
                <a:spcPct val="150000"/>
              </a:lnSpc>
            </a:pPr>
            <a:r>
              <a:rPr lang="es-419" b="1" dirty="0" smtClean="0">
                <a:latin typeface="Arial" panose="020B0604020202020204" pitchFamily="34" charset="0"/>
                <a:cs typeface="Arial" panose="020B0604020202020204" pitchFamily="34" charset="0"/>
              </a:rPr>
              <a:t>Tarifa por pax: </a:t>
            </a:r>
            <a:r>
              <a:rPr lang="es-419" dirty="0" smtClean="0">
                <a:latin typeface="Arial" panose="020B0604020202020204" pitchFamily="34" charset="0"/>
                <a:cs typeface="Arial" panose="020B0604020202020204" pitchFamily="34" charset="0"/>
              </a:rPr>
              <a:t>$60,00++</a:t>
            </a:r>
            <a:endParaRPr lang="es-ES" dirty="0">
              <a:latin typeface="Arial" panose="020B0604020202020204" pitchFamily="34" charset="0"/>
              <a:cs typeface="Arial" panose="020B0604020202020204" pitchFamily="34" charset="0"/>
            </a:endParaRPr>
          </a:p>
        </p:txBody>
      </p:sp>
      <p:pic>
        <p:nvPicPr>
          <p:cNvPr id="16386" name="Picture 2" descr="F:\fotiitos\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1771" y="1567544"/>
            <a:ext cx="6027824" cy="43978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8238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91657" y="447179"/>
            <a:ext cx="8418286" cy="954107"/>
          </a:xfrm>
          <a:prstGeom prst="rect">
            <a:avLst/>
          </a:prstGeom>
          <a:noFill/>
        </p:spPr>
        <p:txBody>
          <a:bodyPr wrap="square" rtlCol="0">
            <a:spAutoFit/>
          </a:bodyPr>
          <a:lstStyle/>
          <a:p>
            <a:pPr algn="ctr"/>
            <a:r>
              <a:rPr lang="es-419" sz="2800" b="1" dirty="0" smtClean="0">
                <a:latin typeface="Arial" panose="020B0604020202020204" pitchFamily="34" charset="0"/>
                <a:cs typeface="Arial" panose="020B0604020202020204" pitchFamily="34" charset="0"/>
              </a:rPr>
              <a:t>Hostería Chagras &amp; Arierros Highlands Ecolodge</a:t>
            </a:r>
            <a:endParaRPr lang="es-ES" sz="2800" b="1" dirty="0">
              <a:latin typeface="Arial" panose="020B0604020202020204" pitchFamily="34" charset="0"/>
              <a:cs typeface="Arial" panose="020B0604020202020204" pitchFamily="34" charset="0"/>
            </a:endParaRPr>
          </a:p>
        </p:txBody>
      </p:sp>
      <p:sp>
        <p:nvSpPr>
          <p:cNvPr id="3" name="2 CuadroTexto"/>
          <p:cNvSpPr txBox="1"/>
          <p:nvPr/>
        </p:nvSpPr>
        <p:spPr>
          <a:xfrm>
            <a:off x="7614277" y="2319582"/>
            <a:ext cx="4432580" cy="3000821"/>
          </a:xfrm>
          <a:prstGeom prst="rect">
            <a:avLst/>
          </a:prstGeom>
          <a:noFill/>
        </p:spPr>
        <p:txBody>
          <a:bodyPr wrap="square" rtlCol="0">
            <a:spAutoFit/>
          </a:bodyPr>
          <a:lstStyle/>
          <a:p>
            <a:pPr>
              <a:lnSpc>
                <a:spcPct val="150000"/>
              </a:lnSpc>
            </a:pPr>
            <a:r>
              <a:rPr lang="es-ES" b="1" dirty="0">
                <a:latin typeface="Arial" panose="020B0604020202020204" pitchFamily="34" charset="0"/>
                <a:cs typeface="Arial" panose="020B0604020202020204" pitchFamily="34" charset="0"/>
              </a:rPr>
              <a:t>Categoría:</a:t>
            </a:r>
            <a:r>
              <a:rPr lang="es-ES" dirty="0">
                <a:latin typeface="Arial" panose="020B0604020202020204" pitchFamily="34" charset="0"/>
                <a:cs typeface="Arial" panose="020B0604020202020204" pitchFamily="34" charset="0"/>
              </a:rPr>
              <a:t> Hostería</a:t>
            </a:r>
          </a:p>
          <a:p>
            <a:pPr>
              <a:lnSpc>
                <a:spcPct val="150000"/>
              </a:lnSpc>
            </a:pPr>
            <a:r>
              <a:rPr lang="es-EC" b="1" dirty="0">
                <a:latin typeface="Arial" panose="020B0604020202020204" pitchFamily="34" charset="0"/>
                <a:cs typeface="Arial" panose="020B0604020202020204" pitchFamily="34" charset="0"/>
              </a:rPr>
              <a:t>Representante Legal: </a:t>
            </a:r>
            <a:r>
              <a:rPr lang="es-EC" dirty="0">
                <a:latin typeface="Arial" panose="020B0604020202020204" pitchFamily="34" charset="0"/>
                <a:cs typeface="Arial" panose="020B0604020202020204" pitchFamily="34" charset="0"/>
              </a:rPr>
              <a:t>Juan Fernando Saavedra</a:t>
            </a:r>
          </a:p>
          <a:p>
            <a:pPr>
              <a:lnSpc>
                <a:spcPct val="150000"/>
              </a:lnSpc>
            </a:pPr>
            <a:r>
              <a:rPr lang="es-EC" b="1" dirty="0">
                <a:latin typeface="Arial" panose="020B0604020202020204" pitchFamily="34" charset="0"/>
                <a:cs typeface="Arial" panose="020B0604020202020204" pitchFamily="34" charset="0"/>
              </a:rPr>
              <a:t>Dirección: </a:t>
            </a:r>
            <a:r>
              <a:rPr lang="es-EC" dirty="0">
                <a:latin typeface="Arial" panose="020B0604020202020204" pitchFamily="34" charset="0"/>
                <a:cs typeface="Arial" panose="020B0604020202020204" pitchFamily="34" charset="0"/>
              </a:rPr>
              <a:t>Coba </a:t>
            </a:r>
            <a:r>
              <a:rPr lang="es-EC" dirty="0" err="1">
                <a:latin typeface="Arial" panose="020B0604020202020204" pitchFamily="34" charset="0"/>
                <a:cs typeface="Arial" panose="020B0604020202020204" pitchFamily="34" charset="0"/>
              </a:rPr>
              <a:t>Robalino</a:t>
            </a:r>
            <a:r>
              <a:rPr lang="es-EC" dirty="0">
                <a:latin typeface="Arial" panose="020B0604020202020204" pitchFamily="34" charset="0"/>
                <a:cs typeface="Arial" panose="020B0604020202020204" pitchFamily="34" charset="0"/>
              </a:rPr>
              <a:t> S/N y 19 de Marzo</a:t>
            </a:r>
          </a:p>
          <a:p>
            <a:pPr>
              <a:lnSpc>
                <a:spcPct val="150000"/>
              </a:lnSpc>
            </a:pPr>
            <a:r>
              <a:rPr lang="es-EC" b="1" dirty="0">
                <a:latin typeface="Arial" panose="020B0604020202020204" pitchFamily="34" charset="0"/>
                <a:cs typeface="Arial" panose="020B0604020202020204" pitchFamily="34" charset="0"/>
              </a:rPr>
              <a:t>Teléfono: </a:t>
            </a:r>
            <a:r>
              <a:rPr lang="es-EC" dirty="0">
                <a:latin typeface="Arial" panose="020B0604020202020204" pitchFamily="34" charset="0"/>
                <a:cs typeface="Arial" panose="020B0604020202020204" pitchFamily="34" charset="0"/>
              </a:rPr>
              <a:t>0984381690 / </a:t>
            </a:r>
            <a:r>
              <a:rPr lang="es-EC" dirty="0" smtClean="0">
                <a:latin typeface="Arial" panose="020B0604020202020204" pitchFamily="34" charset="0"/>
                <a:cs typeface="Arial" panose="020B0604020202020204" pitchFamily="34" charset="0"/>
              </a:rPr>
              <a:t>0998329254</a:t>
            </a:r>
            <a:endParaRPr lang="es-419" dirty="0" smtClean="0">
              <a:latin typeface="Arial" panose="020B0604020202020204" pitchFamily="34" charset="0"/>
              <a:cs typeface="Arial" panose="020B0604020202020204" pitchFamily="34" charset="0"/>
            </a:endParaRPr>
          </a:p>
          <a:p>
            <a:pPr>
              <a:lnSpc>
                <a:spcPct val="150000"/>
              </a:lnSpc>
            </a:pPr>
            <a:r>
              <a:rPr lang="es-419" b="1" dirty="0" smtClean="0">
                <a:latin typeface="Arial" panose="020B0604020202020204" pitchFamily="34" charset="0"/>
                <a:cs typeface="Arial" panose="020B0604020202020204" pitchFamily="34" charset="0"/>
              </a:rPr>
              <a:t>Tarifa por pax:</a:t>
            </a:r>
            <a:r>
              <a:rPr lang="es-419" dirty="0" smtClean="0">
                <a:latin typeface="Arial" panose="020B0604020202020204" pitchFamily="34" charset="0"/>
                <a:cs typeface="Arial" panose="020B0604020202020204" pitchFamily="34" charset="0"/>
              </a:rPr>
              <a:t> $25,00++</a:t>
            </a:r>
            <a:r>
              <a:rPr lang="es-EC" dirty="0" smtClean="0">
                <a:latin typeface="Arial" panose="020B0604020202020204" pitchFamily="34" charset="0"/>
                <a:cs typeface="Arial" panose="020B0604020202020204" pitchFamily="34" charset="0"/>
              </a:rPr>
              <a:t> </a:t>
            </a:r>
            <a:endParaRPr lang="es-EC" dirty="0">
              <a:latin typeface="Arial" panose="020B0604020202020204" pitchFamily="34" charset="0"/>
              <a:cs typeface="Arial" panose="020B0604020202020204" pitchFamily="34" charset="0"/>
            </a:endParaRPr>
          </a:p>
        </p:txBody>
      </p:sp>
      <p:pic>
        <p:nvPicPr>
          <p:cNvPr id="17410" name="Picture 2" descr="F:\fotiitos\4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0583" y="1683655"/>
            <a:ext cx="6092904" cy="45631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0012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165600" y="576602"/>
            <a:ext cx="4659086" cy="461665"/>
          </a:xfrm>
          <a:prstGeom prst="rect">
            <a:avLst/>
          </a:prstGeom>
          <a:noFill/>
        </p:spPr>
        <p:txBody>
          <a:bodyPr wrap="square" rtlCol="0">
            <a:spAutoFit/>
          </a:bodyPr>
          <a:lstStyle/>
          <a:p>
            <a:pPr algn="ctr"/>
            <a:r>
              <a:rPr lang="es-419" sz="2400" b="1" dirty="0" smtClean="0">
                <a:latin typeface="Arial" panose="020B0604020202020204" pitchFamily="34" charset="0"/>
                <a:cs typeface="Arial" panose="020B0604020202020204" pitchFamily="34" charset="0"/>
              </a:rPr>
              <a:t>DEMANDA</a:t>
            </a:r>
            <a:endParaRPr lang="es-ES" sz="2400" b="1" dirty="0">
              <a:latin typeface="Arial" panose="020B0604020202020204" pitchFamily="34" charset="0"/>
              <a:cs typeface="Arial" panose="020B0604020202020204" pitchFamily="34" charset="0"/>
            </a:endParaRPr>
          </a:p>
        </p:txBody>
      </p:sp>
      <p:graphicFrame>
        <p:nvGraphicFramePr>
          <p:cNvPr id="3" name="2 Diagrama"/>
          <p:cNvGraphicFramePr/>
          <p:nvPr>
            <p:extLst>
              <p:ext uri="{D42A27DB-BD31-4B8C-83A1-F6EECF244321}">
                <p14:modId xmlns:p14="http://schemas.microsoft.com/office/powerpoint/2010/main" val="2172433502"/>
              </p:ext>
            </p:extLst>
          </p:nvPr>
        </p:nvGraphicFramePr>
        <p:xfrm>
          <a:off x="2148114" y="1576010"/>
          <a:ext cx="8694057" cy="3344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23931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959428" y="682171"/>
            <a:ext cx="6096000" cy="523220"/>
          </a:xfrm>
          <a:prstGeom prst="rect">
            <a:avLst/>
          </a:prstGeom>
          <a:noFill/>
        </p:spPr>
        <p:txBody>
          <a:bodyPr wrap="square" rtlCol="0">
            <a:spAutoFit/>
          </a:bodyPr>
          <a:lstStyle/>
          <a:p>
            <a:r>
              <a:rPr lang="es-419" sz="2800" b="1" dirty="0" smtClean="0">
                <a:latin typeface="Arial" panose="020B0604020202020204" pitchFamily="34" charset="0"/>
                <a:cs typeface="Arial" panose="020B0604020202020204" pitchFamily="34" charset="0"/>
              </a:rPr>
              <a:t>Perfil del Turista</a:t>
            </a:r>
            <a:endParaRPr lang="es-ES" sz="2800" b="1" dirty="0">
              <a:latin typeface="Arial" panose="020B0604020202020204" pitchFamily="34" charset="0"/>
              <a:cs typeface="Arial" panose="020B0604020202020204" pitchFamily="34" charset="0"/>
            </a:endParaRPr>
          </a:p>
        </p:txBody>
      </p:sp>
      <p:pic>
        <p:nvPicPr>
          <p:cNvPr id="23554" name="Picture 2" descr="http://blog.tuctuc.com/wp-content/uploads/2013/03/PORTADA.jpg"/>
          <p:cNvPicPr>
            <a:picLocks noChangeAspect="1" noChangeArrowheads="1"/>
          </p:cNvPicPr>
          <p:nvPr/>
        </p:nvPicPr>
        <p:blipFill rotWithShape="1">
          <a:blip r:embed="rId2">
            <a:extLst>
              <a:ext uri="{28A0092B-C50C-407E-A947-70E740481C1C}">
                <a14:useLocalDpi xmlns:a14="http://schemas.microsoft.com/office/drawing/2010/main" val="0"/>
              </a:ext>
            </a:extLst>
          </a:blip>
          <a:srcRect l="5181" r="5792" b="12836"/>
          <a:stretch/>
        </p:blipFill>
        <p:spPr bwMode="auto">
          <a:xfrm>
            <a:off x="4319198" y="2307771"/>
            <a:ext cx="4302287" cy="31641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aphicFrame>
        <p:nvGraphicFramePr>
          <p:cNvPr id="4" name="3 Diagrama"/>
          <p:cNvGraphicFramePr/>
          <p:nvPr>
            <p:extLst>
              <p:ext uri="{D42A27DB-BD31-4B8C-83A1-F6EECF244321}">
                <p14:modId xmlns:p14="http://schemas.microsoft.com/office/powerpoint/2010/main" val="2968041780"/>
              </p:ext>
            </p:extLst>
          </p:nvPr>
        </p:nvGraphicFramePr>
        <p:xfrm>
          <a:off x="1335315" y="719666"/>
          <a:ext cx="10218056" cy="5811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92119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37137" y="377437"/>
            <a:ext cx="7984901" cy="461665"/>
          </a:xfrm>
          <a:prstGeom prst="rect">
            <a:avLst/>
          </a:prstGeom>
          <a:noFill/>
        </p:spPr>
        <p:txBody>
          <a:bodyPr wrap="square" rtlCol="0">
            <a:spAutoFit/>
          </a:bodyPr>
          <a:lstStyle/>
          <a:p>
            <a:pPr algn="ctr"/>
            <a:r>
              <a:rPr lang="es-419" sz="2400" b="1" dirty="0" smtClean="0"/>
              <a:t>Proyección de la Demanda</a:t>
            </a:r>
            <a:endParaRPr lang="es-ES" sz="2400" b="1" dirty="0"/>
          </a:p>
        </p:txBody>
      </p:sp>
      <p:pic>
        <p:nvPicPr>
          <p:cNvPr id="24577"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921" r="24592"/>
          <a:stretch/>
        </p:blipFill>
        <p:spPr bwMode="auto">
          <a:xfrm>
            <a:off x="6671256" y="1984380"/>
            <a:ext cx="4275786" cy="4303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6220494" y="1204279"/>
            <a:ext cx="5370492" cy="646331"/>
          </a:xfrm>
          <a:prstGeom prst="rect">
            <a:avLst/>
          </a:prstGeom>
          <a:noFill/>
        </p:spPr>
        <p:txBody>
          <a:bodyPr wrap="square" rtlCol="0">
            <a:spAutoFit/>
          </a:bodyPr>
          <a:lstStyle/>
          <a:p>
            <a:r>
              <a:rPr lang="es-ES" b="1" dirty="0"/>
              <a:t>Proyección de la Demanda para años futuros</a:t>
            </a:r>
          </a:p>
          <a:p>
            <a:endParaRPr lang="es-ES" dirty="0"/>
          </a:p>
        </p:txBody>
      </p:sp>
      <p:pic>
        <p:nvPicPr>
          <p:cNvPr id="2457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060" r="37300"/>
          <a:stretch/>
        </p:blipFill>
        <p:spPr bwMode="auto">
          <a:xfrm>
            <a:off x="1809480" y="1984380"/>
            <a:ext cx="3618964" cy="3830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1693571" y="1204279"/>
            <a:ext cx="3618964" cy="369332"/>
          </a:xfrm>
          <a:prstGeom prst="rect">
            <a:avLst/>
          </a:prstGeom>
          <a:noFill/>
        </p:spPr>
        <p:txBody>
          <a:bodyPr wrap="square" rtlCol="0">
            <a:spAutoFit/>
          </a:bodyPr>
          <a:lstStyle/>
          <a:p>
            <a:r>
              <a:rPr lang="es-ES" b="1" dirty="0">
                <a:latin typeface="Arial" panose="020B0604020202020204" pitchFamily="34" charset="0"/>
                <a:cs typeface="Arial" panose="020B0604020202020204" pitchFamily="34" charset="0"/>
              </a:rPr>
              <a:t>Ingreso de Turistas a </a:t>
            </a:r>
            <a:r>
              <a:rPr lang="es-ES" b="1" dirty="0" err="1" smtClean="0">
                <a:latin typeface="Arial" panose="020B0604020202020204" pitchFamily="34" charset="0"/>
                <a:cs typeface="Arial" panose="020B0604020202020204" pitchFamily="34" charset="0"/>
              </a:rPr>
              <a:t>Perucho</a:t>
            </a:r>
            <a:endParaRPr lang="es-E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38562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smtClean="0"/>
              <a:t>PROPUESTA: </a:t>
            </a:r>
            <a:endParaRPr lang="es-ES" dirty="0"/>
          </a:p>
        </p:txBody>
      </p:sp>
      <p:sp>
        <p:nvSpPr>
          <p:cNvPr id="3" name="2 CuadroTexto"/>
          <p:cNvSpPr txBox="1"/>
          <p:nvPr/>
        </p:nvSpPr>
        <p:spPr>
          <a:xfrm>
            <a:off x="3515932" y="2794715"/>
            <a:ext cx="5756857" cy="646331"/>
          </a:xfrm>
          <a:prstGeom prst="rect">
            <a:avLst/>
          </a:prstGeom>
          <a:noFill/>
        </p:spPr>
        <p:txBody>
          <a:bodyPr wrap="square" rtlCol="0">
            <a:spAutoFit/>
          </a:bodyPr>
          <a:lstStyle/>
          <a:p>
            <a:pPr algn="ctr"/>
            <a:r>
              <a:rPr lang="es-419" sz="3600" b="1" dirty="0" smtClean="0"/>
              <a:t>PLAN DE MARKETING</a:t>
            </a:r>
            <a:endParaRPr lang="es-ES" sz="3600" b="1" dirty="0"/>
          </a:p>
        </p:txBody>
      </p:sp>
    </p:spTree>
    <p:extLst>
      <p:ext uri="{BB962C8B-B14F-4D97-AF65-F5344CB8AC3E}">
        <p14:creationId xmlns:p14="http://schemas.microsoft.com/office/powerpoint/2010/main" val="5222061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57587" y="1632437"/>
            <a:ext cx="3090930" cy="577850"/>
          </a:xfrm>
          <a:prstGeom prst="rect">
            <a:avLst/>
          </a:prstGeom>
        </p:spPr>
        <p:txBody>
          <a:bodyPr wrap="square">
            <a:spAutoFit/>
          </a:bodyPr>
          <a:lstStyle/>
          <a:p>
            <a:pPr lvl="2" algn="just">
              <a:lnSpc>
                <a:spcPct val="150000"/>
              </a:lnSpc>
              <a:spcAft>
                <a:spcPts val="0"/>
              </a:spcAft>
            </a:pPr>
            <a:r>
              <a:rPr lang="es-419" sz="2400" b="1" dirty="0" smtClean="0">
                <a:latin typeface="Arial" panose="020B0604020202020204" pitchFamily="34" charset="0"/>
                <a:cs typeface="Times New Roman" panose="02020603050405020304" pitchFamily="18" charset="0"/>
              </a:rPr>
              <a:t>MISIÓN</a:t>
            </a:r>
            <a:endParaRPr lang="es-ES" sz="2400" b="1" dirty="0">
              <a:effectLst/>
              <a:latin typeface="Arial" panose="020B0604020202020204" pitchFamily="34" charset="0"/>
              <a:cs typeface="Times New Roman" panose="02020603050405020304" pitchFamily="18" charset="0"/>
            </a:endParaRPr>
          </a:p>
        </p:txBody>
      </p:sp>
      <p:sp>
        <p:nvSpPr>
          <p:cNvPr id="4" name="CuadroTexto 3"/>
          <p:cNvSpPr txBox="1"/>
          <p:nvPr/>
        </p:nvSpPr>
        <p:spPr>
          <a:xfrm>
            <a:off x="1056067" y="2561531"/>
            <a:ext cx="5151549" cy="2343655"/>
          </a:xfrm>
          <a:prstGeom prst="rect">
            <a:avLst/>
          </a:prstGeom>
          <a:solidFill>
            <a:schemeClr val="bg1">
              <a:lumMod val="95000"/>
            </a:schemeClr>
          </a:solidFill>
        </p:spPr>
        <p:txBody>
          <a:bodyPr wrap="square" rtlCol="0">
            <a:spAutoFit/>
          </a:bodyPr>
          <a:lstStyle/>
          <a:p>
            <a:pPr algn="ctr">
              <a:lnSpc>
                <a:spcPct val="150000"/>
              </a:lnSpc>
            </a:pPr>
            <a:r>
              <a:rPr lang="es-EC" sz="2000" dirty="0">
                <a:latin typeface="Arial" panose="020B0604020202020204" pitchFamily="34" charset="0"/>
                <a:cs typeface="Arial" panose="020B0604020202020204" pitchFamily="34" charset="0"/>
              </a:rPr>
              <a:t>Desarrollar un plan de marketing turístico que permita el crecimiento de </a:t>
            </a:r>
            <a:r>
              <a:rPr lang="es-EC" sz="2000" dirty="0" smtClean="0">
                <a:latin typeface="Arial" panose="020B0604020202020204" pitchFamily="34" charset="0"/>
                <a:cs typeface="Arial" panose="020B0604020202020204" pitchFamily="34" charset="0"/>
              </a:rPr>
              <a:t>San </a:t>
            </a:r>
            <a:r>
              <a:rPr lang="es-EC" sz="2000" dirty="0">
                <a:latin typeface="Arial" panose="020B0604020202020204" pitchFamily="34" charset="0"/>
                <a:cs typeface="Arial" panose="020B0604020202020204" pitchFamily="34" charset="0"/>
              </a:rPr>
              <a:t>José de Minas mediante el aprovechamiento de los recursos potenciales tanto naturales como culturales que </a:t>
            </a:r>
            <a:r>
              <a:rPr lang="es-EC" sz="2000" dirty="0" smtClean="0">
                <a:latin typeface="Arial" panose="020B0604020202020204" pitchFamily="34" charset="0"/>
                <a:cs typeface="Arial" panose="020B0604020202020204" pitchFamily="34" charset="0"/>
              </a:rPr>
              <a:t>posee. </a:t>
            </a:r>
            <a:endParaRPr lang="es-ES" sz="2000" dirty="0">
              <a:latin typeface="Arial" panose="020B0604020202020204" pitchFamily="34" charset="0"/>
              <a:cs typeface="Arial" panose="020B0604020202020204" pitchFamily="34" charset="0"/>
            </a:endParaRPr>
          </a:p>
        </p:txBody>
      </p:sp>
      <p:sp>
        <p:nvSpPr>
          <p:cNvPr id="5" name="Rectángulo 1"/>
          <p:cNvSpPr/>
          <p:nvPr/>
        </p:nvSpPr>
        <p:spPr>
          <a:xfrm>
            <a:off x="7506235" y="1684926"/>
            <a:ext cx="3090930" cy="577850"/>
          </a:xfrm>
          <a:prstGeom prst="rect">
            <a:avLst/>
          </a:prstGeom>
        </p:spPr>
        <p:txBody>
          <a:bodyPr wrap="square">
            <a:spAutoFit/>
          </a:bodyPr>
          <a:lstStyle/>
          <a:p>
            <a:pPr lvl="2" algn="just">
              <a:lnSpc>
                <a:spcPct val="150000"/>
              </a:lnSpc>
              <a:spcAft>
                <a:spcPts val="0"/>
              </a:spcAft>
            </a:pPr>
            <a:r>
              <a:rPr lang="es-419" sz="2400" b="1" dirty="0">
                <a:latin typeface="Arial" panose="020B0604020202020204" pitchFamily="34" charset="0"/>
                <a:cs typeface="Times New Roman" panose="02020603050405020304" pitchFamily="18" charset="0"/>
              </a:rPr>
              <a:t>V</a:t>
            </a:r>
            <a:r>
              <a:rPr lang="es-419" sz="2400" b="1" dirty="0" smtClean="0">
                <a:latin typeface="Arial" panose="020B0604020202020204" pitchFamily="34" charset="0"/>
                <a:cs typeface="Times New Roman" panose="02020603050405020304" pitchFamily="18" charset="0"/>
              </a:rPr>
              <a:t>ISIÓN</a:t>
            </a:r>
            <a:endParaRPr lang="es-ES" sz="2400" b="1" dirty="0">
              <a:effectLst/>
              <a:latin typeface="Arial" panose="020B0604020202020204" pitchFamily="34" charset="0"/>
              <a:cs typeface="Times New Roman" panose="02020603050405020304" pitchFamily="18" charset="0"/>
            </a:endParaRPr>
          </a:p>
        </p:txBody>
      </p:sp>
      <p:sp>
        <p:nvSpPr>
          <p:cNvPr id="6" name="CuadroTexto 3"/>
          <p:cNvSpPr txBox="1"/>
          <p:nvPr/>
        </p:nvSpPr>
        <p:spPr>
          <a:xfrm>
            <a:off x="6630473" y="2561531"/>
            <a:ext cx="5151549" cy="2343655"/>
          </a:xfrm>
          <a:prstGeom prst="rect">
            <a:avLst/>
          </a:prstGeom>
          <a:solidFill>
            <a:schemeClr val="bg1">
              <a:lumMod val="95000"/>
            </a:schemeClr>
          </a:solidFill>
        </p:spPr>
        <p:txBody>
          <a:bodyPr wrap="square" rtlCol="0">
            <a:spAutoFit/>
          </a:bodyPr>
          <a:lstStyle/>
          <a:p>
            <a:pPr algn="ctr">
              <a:lnSpc>
                <a:spcPct val="150000"/>
              </a:lnSpc>
            </a:pPr>
            <a:r>
              <a:rPr lang="es-EC" sz="2000" dirty="0" smtClean="0">
                <a:latin typeface="Arial" panose="020B0604020202020204" pitchFamily="34" charset="0"/>
                <a:cs typeface="Arial" panose="020B0604020202020204" pitchFamily="34" charset="0"/>
              </a:rPr>
              <a:t>Posicionar </a:t>
            </a:r>
            <a:r>
              <a:rPr lang="es-EC" sz="2000" dirty="0">
                <a:latin typeface="Arial" panose="020B0604020202020204" pitchFamily="34" charset="0"/>
                <a:cs typeface="Arial" panose="020B0604020202020204" pitchFamily="34" charset="0"/>
              </a:rPr>
              <a:t>a </a:t>
            </a:r>
            <a:r>
              <a:rPr lang="es-EC" sz="2000" dirty="0" smtClean="0">
                <a:latin typeface="Arial" panose="020B0604020202020204" pitchFamily="34" charset="0"/>
                <a:cs typeface="Arial" panose="020B0604020202020204" pitchFamily="34" charset="0"/>
              </a:rPr>
              <a:t>San </a:t>
            </a:r>
            <a:r>
              <a:rPr lang="es-EC" sz="2000" dirty="0">
                <a:latin typeface="Arial" panose="020B0604020202020204" pitchFamily="34" charset="0"/>
                <a:cs typeface="Arial" panose="020B0604020202020204" pitchFamily="34" charset="0"/>
              </a:rPr>
              <a:t>José de Minas como un destino turístico mediante la implementación de estrategias competitivas e innovadoras óptimas para atraer al mercado al cual está </a:t>
            </a:r>
            <a:r>
              <a:rPr lang="es-EC" sz="2000" dirty="0" smtClean="0">
                <a:latin typeface="Arial" panose="020B0604020202020204" pitchFamily="34" charset="0"/>
                <a:cs typeface="Arial" panose="020B0604020202020204" pitchFamily="34" charset="0"/>
              </a:rPr>
              <a:t>dirigid</a:t>
            </a:r>
            <a:r>
              <a:rPr lang="es-419" sz="2000" dirty="0" smtClean="0">
                <a:latin typeface="Arial" panose="020B0604020202020204" pitchFamily="34" charset="0"/>
                <a:cs typeface="Arial" panose="020B0604020202020204" pitchFamily="34" charset="0"/>
              </a:rPr>
              <a:t>o.</a:t>
            </a:r>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2535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57587" y="1632437"/>
            <a:ext cx="3090930" cy="577850"/>
          </a:xfrm>
          <a:prstGeom prst="rect">
            <a:avLst/>
          </a:prstGeom>
        </p:spPr>
        <p:txBody>
          <a:bodyPr wrap="square">
            <a:spAutoFit/>
          </a:bodyPr>
          <a:lstStyle/>
          <a:p>
            <a:pPr lvl="2" algn="just">
              <a:lnSpc>
                <a:spcPct val="150000"/>
              </a:lnSpc>
              <a:spcAft>
                <a:spcPts val="0"/>
              </a:spcAft>
            </a:pPr>
            <a:r>
              <a:rPr lang="es-419" sz="2400" b="1" dirty="0" smtClean="0">
                <a:latin typeface="Arial" panose="020B0604020202020204" pitchFamily="34" charset="0"/>
                <a:cs typeface="Times New Roman" panose="02020603050405020304" pitchFamily="18" charset="0"/>
              </a:rPr>
              <a:t>OBJETIVO</a:t>
            </a:r>
            <a:endParaRPr lang="es-ES" sz="2400" b="1" dirty="0">
              <a:effectLst/>
              <a:latin typeface="Arial" panose="020B0604020202020204" pitchFamily="34" charset="0"/>
              <a:cs typeface="Times New Roman" panose="02020603050405020304" pitchFamily="18" charset="0"/>
            </a:endParaRPr>
          </a:p>
        </p:txBody>
      </p:sp>
      <p:sp>
        <p:nvSpPr>
          <p:cNvPr id="4" name="CuadroTexto 3"/>
          <p:cNvSpPr txBox="1"/>
          <p:nvPr/>
        </p:nvSpPr>
        <p:spPr>
          <a:xfrm>
            <a:off x="1197735" y="2561531"/>
            <a:ext cx="5422006" cy="2400657"/>
          </a:xfrm>
          <a:prstGeom prst="rect">
            <a:avLst/>
          </a:prstGeom>
          <a:solidFill>
            <a:schemeClr val="bg1">
              <a:lumMod val="95000"/>
            </a:schemeClr>
          </a:solidFill>
        </p:spPr>
        <p:txBody>
          <a:bodyPr wrap="square" rtlCol="0">
            <a:spAutoFit/>
          </a:bodyPr>
          <a:lstStyle/>
          <a:p>
            <a:pPr algn="ctr">
              <a:lnSpc>
                <a:spcPct val="150000"/>
              </a:lnSpc>
            </a:pPr>
            <a:r>
              <a:rPr lang="es-EC" sz="2000" dirty="0">
                <a:latin typeface="Arial" panose="020B0604020202020204" pitchFamily="34" charset="0"/>
                <a:cs typeface="Arial" panose="020B0604020202020204" pitchFamily="34" charset="0"/>
              </a:rPr>
              <a:t>Promover el turismo sostenible dentro de la parroquia de San José de Minas, con la ayuda de los medios publicitarios idóneos,  que le permitan ser reconocida  por su mercado objetivo como un lugar apto para visitar.</a:t>
            </a:r>
            <a:endParaRPr lang="es-ES" sz="2000" dirty="0">
              <a:latin typeface="Arial" panose="020B0604020202020204" pitchFamily="34" charset="0"/>
              <a:cs typeface="Arial" panose="020B0604020202020204" pitchFamily="34" charset="0"/>
            </a:endParaRPr>
          </a:p>
        </p:txBody>
      </p:sp>
      <p:sp>
        <p:nvSpPr>
          <p:cNvPr id="6" name="CuadroTexto 3"/>
          <p:cNvSpPr txBox="1"/>
          <p:nvPr/>
        </p:nvSpPr>
        <p:spPr>
          <a:xfrm>
            <a:off x="7119871" y="2641872"/>
            <a:ext cx="3994597" cy="1938992"/>
          </a:xfrm>
          <a:prstGeom prst="rect">
            <a:avLst/>
          </a:prstGeom>
          <a:solidFill>
            <a:schemeClr val="bg1">
              <a:lumMod val="95000"/>
            </a:schemeClr>
          </a:solidFill>
        </p:spPr>
        <p:txBody>
          <a:bodyPr wrap="square" rtlCol="0">
            <a:spAutoFit/>
          </a:bodyPr>
          <a:lstStyle/>
          <a:p>
            <a:pPr marL="342900" indent="-342900">
              <a:lnSpc>
                <a:spcPct val="150000"/>
              </a:lnSpc>
              <a:buFont typeface="Arial" panose="020B0604020202020204" pitchFamily="34" charset="0"/>
              <a:buChar char="•"/>
            </a:pPr>
            <a:r>
              <a:rPr lang="es-ES" sz="2000" dirty="0" smtClean="0">
                <a:latin typeface="Arial" panose="020B0604020202020204" pitchFamily="34" charset="0"/>
                <a:cs typeface="Arial" panose="020B0604020202020204" pitchFamily="34" charset="0"/>
              </a:rPr>
              <a:t>Marca</a:t>
            </a:r>
            <a:r>
              <a:rPr lang="es-419" sz="2000" dirty="0" smtClean="0">
                <a:latin typeface="Arial" panose="020B0604020202020204" pitchFamily="34" charset="0"/>
                <a:cs typeface="Arial" panose="020B0604020202020204" pitchFamily="34" charset="0"/>
              </a:rPr>
              <a:t> Turística</a:t>
            </a:r>
          </a:p>
          <a:p>
            <a:pPr marL="342900" indent="-342900">
              <a:lnSpc>
                <a:spcPct val="150000"/>
              </a:lnSpc>
              <a:buFont typeface="Arial" panose="020B0604020202020204" pitchFamily="34" charset="0"/>
              <a:buChar char="•"/>
            </a:pPr>
            <a:r>
              <a:rPr lang="es-419" sz="2000" dirty="0" smtClean="0">
                <a:latin typeface="Arial" panose="020B0604020202020204" pitchFamily="34" charset="0"/>
                <a:cs typeface="Arial" panose="020B0604020202020204" pitchFamily="34" charset="0"/>
              </a:rPr>
              <a:t>Publicidad y promoción</a:t>
            </a:r>
          </a:p>
          <a:p>
            <a:pPr marL="342900" indent="-342900">
              <a:lnSpc>
                <a:spcPct val="150000"/>
              </a:lnSpc>
              <a:buFont typeface="Arial" panose="020B0604020202020204" pitchFamily="34" charset="0"/>
              <a:buChar char="•"/>
            </a:pPr>
            <a:r>
              <a:rPr lang="es-419" sz="2000" dirty="0" smtClean="0">
                <a:latin typeface="Arial" panose="020B0604020202020204" pitchFamily="34" charset="0"/>
                <a:cs typeface="Arial" panose="020B0604020202020204" pitchFamily="34" charset="0"/>
              </a:rPr>
              <a:t>Paquetes Turísticos</a:t>
            </a:r>
          </a:p>
          <a:p>
            <a:pPr marL="342900" indent="-342900">
              <a:lnSpc>
                <a:spcPct val="150000"/>
              </a:lnSpc>
              <a:buFont typeface="Arial" panose="020B0604020202020204" pitchFamily="34" charset="0"/>
              <a:buChar char="•"/>
            </a:pPr>
            <a:r>
              <a:rPr lang="es-419" sz="2000" dirty="0" smtClean="0">
                <a:latin typeface="Arial" panose="020B0604020202020204" pitchFamily="34" charset="0"/>
                <a:cs typeface="Arial" panose="020B0604020202020204" pitchFamily="34" charset="0"/>
              </a:rPr>
              <a:t>Capacitaciones</a:t>
            </a:r>
            <a:endParaRPr lang="es-ES" sz="2000" dirty="0">
              <a:latin typeface="Arial" panose="020B0604020202020204" pitchFamily="34" charset="0"/>
              <a:cs typeface="Arial" panose="020B0604020202020204" pitchFamily="34" charset="0"/>
            </a:endParaRPr>
          </a:p>
        </p:txBody>
      </p:sp>
      <p:sp>
        <p:nvSpPr>
          <p:cNvPr id="3" name="2 CuadroTexto"/>
          <p:cNvSpPr txBox="1"/>
          <p:nvPr/>
        </p:nvSpPr>
        <p:spPr>
          <a:xfrm>
            <a:off x="7482625" y="1748622"/>
            <a:ext cx="3631843" cy="461665"/>
          </a:xfrm>
          <a:prstGeom prst="rect">
            <a:avLst/>
          </a:prstGeom>
          <a:noFill/>
        </p:spPr>
        <p:txBody>
          <a:bodyPr wrap="square" rtlCol="0">
            <a:spAutoFit/>
          </a:bodyPr>
          <a:lstStyle/>
          <a:p>
            <a:r>
              <a:rPr lang="es-419" sz="2400" b="1" dirty="0" smtClean="0">
                <a:latin typeface="Arial" panose="020B0604020202020204" pitchFamily="34" charset="0"/>
                <a:cs typeface="Arial" panose="020B0604020202020204" pitchFamily="34" charset="0"/>
              </a:rPr>
              <a:t>ESTRATEGIAS</a:t>
            </a:r>
            <a:endParaRPr lang="es-E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19253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417454" y="618186"/>
            <a:ext cx="4172754"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M</a:t>
            </a:r>
            <a:r>
              <a:rPr lang="es-419" sz="2400" b="1" dirty="0" smtClean="0">
                <a:latin typeface="Arial" panose="020B0604020202020204" pitchFamily="34" charset="0"/>
                <a:cs typeface="Arial" panose="020B0604020202020204" pitchFamily="34" charset="0"/>
              </a:rPr>
              <a:t>ARCA TURÍSTICA</a:t>
            </a:r>
            <a:endParaRPr lang="es-ES" sz="2400" b="1" dirty="0">
              <a:latin typeface="Arial" panose="020B0604020202020204" pitchFamily="34" charset="0"/>
              <a:cs typeface="Arial" panose="020B0604020202020204" pitchFamily="34" charset="0"/>
            </a:endParaRPr>
          </a:p>
        </p:txBody>
      </p:sp>
      <p:sp>
        <p:nvSpPr>
          <p:cNvPr id="3" name="2 CuadroTexto"/>
          <p:cNvSpPr txBox="1"/>
          <p:nvPr/>
        </p:nvSpPr>
        <p:spPr>
          <a:xfrm>
            <a:off x="1017431" y="1455313"/>
            <a:ext cx="3181082" cy="400110"/>
          </a:xfrm>
          <a:prstGeom prst="rect">
            <a:avLst/>
          </a:prstGeom>
          <a:noFill/>
        </p:spPr>
        <p:txBody>
          <a:bodyPr wrap="square" rtlCol="0">
            <a:spAutoFit/>
          </a:bodyPr>
          <a:lstStyle/>
          <a:p>
            <a:r>
              <a:rPr lang="es-419" sz="2000" b="1" dirty="0" smtClean="0">
                <a:latin typeface="Arial" panose="020B0604020202020204" pitchFamily="34" charset="0"/>
                <a:cs typeface="Arial" panose="020B0604020202020204" pitchFamily="34" charset="0"/>
              </a:rPr>
              <a:t>Logotipo</a:t>
            </a:r>
            <a:endParaRPr lang="es-ES" sz="2000" b="1" dirty="0">
              <a:latin typeface="Arial" panose="020B0604020202020204" pitchFamily="34" charset="0"/>
              <a:cs typeface="Arial" panose="020B0604020202020204" pitchFamily="34" charset="0"/>
            </a:endParaRPr>
          </a:p>
        </p:txBody>
      </p:sp>
      <p:pic>
        <p:nvPicPr>
          <p:cNvPr id="4" name="3 Imagen" descr="D:\Users\Clarys\Downloads\Logo Editad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9333" y="1455313"/>
            <a:ext cx="5503304" cy="3820663"/>
          </a:xfrm>
          <a:prstGeom prst="rect">
            <a:avLst/>
          </a:prstGeom>
          <a:noFill/>
          <a:ln>
            <a:noFill/>
          </a:ln>
        </p:spPr>
      </p:pic>
      <p:sp>
        <p:nvSpPr>
          <p:cNvPr id="5" name="4 CuadroTexto"/>
          <p:cNvSpPr txBox="1"/>
          <p:nvPr/>
        </p:nvSpPr>
        <p:spPr>
          <a:xfrm>
            <a:off x="4417454" y="5525036"/>
            <a:ext cx="4456090" cy="954107"/>
          </a:xfrm>
          <a:prstGeom prst="rect">
            <a:avLst/>
          </a:prstGeom>
          <a:noFill/>
        </p:spPr>
        <p:txBody>
          <a:bodyPr wrap="square" rtlCol="0">
            <a:spAutoFit/>
          </a:bodyPr>
          <a:lstStyle/>
          <a:p>
            <a:pPr algn="ctr"/>
            <a:r>
              <a:rPr lang="es-ES" sz="2800" b="1" i="1" dirty="0"/>
              <a:t>“Senderos Mágicos”</a:t>
            </a:r>
            <a:endParaRPr lang="es-ES" sz="2800" dirty="0"/>
          </a:p>
          <a:p>
            <a:pPr algn="ctr"/>
            <a:endParaRPr lang="es-ES" sz="2800" dirty="0"/>
          </a:p>
        </p:txBody>
      </p:sp>
      <p:sp>
        <p:nvSpPr>
          <p:cNvPr id="6" name="5 CuadroTexto"/>
          <p:cNvSpPr txBox="1"/>
          <p:nvPr/>
        </p:nvSpPr>
        <p:spPr>
          <a:xfrm>
            <a:off x="1236372" y="5340370"/>
            <a:ext cx="3181082" cy="400110"/>
          </a:xfrm>
          <a:prstGeom prst="rect">
            <a:avLst/>
          </a:prstGeom>
          <a:noFill/>
        </p:spPr>
        <p:txBody>
          <a:bodyPr wrap="square" rtlCol="0">
            <a:spAutoFit/>
          </a:bodyPr>
          <a:lstStyle/>
          <a:p>
            <a:r>
              <a:rPr lang="es-419" sz="2000" b="1" dirty="0" smtClean="0">
                <a:latin typeface="Arial" panose="020B0604020202020204" pitchFamily="34" charset="0"/>
                <a:cs typeface="Arial" panose="020B0604020202020204" pitchFamily="34" charset="0"/>
              </a:rPr>
              <a:t>Slogan</a:t>
            </a:r>
            <a:endParaRPr lang="es-E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2848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820471" y="2538331"/>
            <a:ext cx="7276563" cy="1446550"/>
          </a:xfrm>
          <a:prstGeom prst="rect">
            <a:avLst/>
          </a:prstGeom>
          <a:noFill/>
        </p:spPr>
        <p:txBody>
          <a:bodyPr wrap="square" rtlCol="0">
            <a:spAutoFit/>
          </a:bodyPr>
          <a:lstStyle/>
          <a:p>
            <a:pPr algn="ctr"/>
            <a:r>
              <a:rPr lang="es-ES" sz="4400" b="1" dirty="0">
                <a:latin typeface="Arial" panose="020B0604020202020204" pitchFamily="34" charset="0"/>
                <a:cs typeface="Arial" panose="020B0604020202020204" pitchFamily="34" charset="0"/>
              </a:rPr>
              <a:t>DIAGNÓSTICO </a:t>
            </a:r>
            <a:endParaRPr lang="es-419" sz="4400" b="1" dirty="0" smtClean="0">
              <a:latin typeface="Arial" panose="020B0604020202020204" pitchFamily="34" charset="0"/>
              <a:cs typeface="Arial" panose="020B0604020202020204" pitchFamily="34" charset="0"/>
            </a:endParaRPr>
          </a:p>
          <a:p>
            <a:pPr algn="ctr"/>
            <a:r>
              <a:rPr lang="es-419" sz="4400" b="1" dirty="0" smtClean="0">
                <a:latin typeface="Arial" panose="020B0604020202020204" pitchFamily="34" charset="0"/>
                <a:cs typeface="Arial" panose="020B0604020202020204" pitchFamily="34" charset="0"/>
              </a:rPr>
              <a:t> </a:t>
            </a:r>
            <a:r>
              <a:rPr lang="es-ES" sz="4400" b="1" dirty="0" smtClean="0">
                <a:latin typeface="Arial" panose="020B0604020202020204" pitchFamily="34" charset="0"/>
                <a:cs typeface="Arial" panose="020B0604020202020204" pitchFamily="34" charset="0"/>
              </a:rPr>
              <a:t>SITUACIONAL</a:t>
            </a:r>
            <a:endParaRPr lang="es-E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39407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198513" y="362008"/>
            <a:ext cx="5280338" cy="461665"/>
          </a:xfrm>
          <a:prstGeom prst="rect">
            <a:avLst/>
          </a:prstGeom>
          <a:noFill/>
        </p:spPr>
        <p:txBody>
          <a:bodyPr wrap="square" rtlCol="0">
            <a:spAutoFit/>
          </a:bodyPr>
          <a:lstStyle/>
          <a:p>
            <a:pPr algn="ctr"/>
            <a:r>
              <a:rPr lang="es-419" sz="2400" b="1" dirty="0" smtClean="0"/>
              <a:t>PUBLICIDAD Y PROMOCIÓN</a:t>
            </a:r>
            <a:endParaRPr lang="es-ES" sz="2400" b="1" dirty="0"/>
          </a:p>
        </p:txBody>
      </p:sp>
      <p:sp>
        <p:nvSpPr>
          <p:cNvPr id="3" name="2 CuadroTexto"/>
          <p:cNvSpPr txBox="1"/>
          <p:nvPr/>
        </p:nvSpPr>
        <p:spPr>
          <a:xfrm>
            <a:off x="1416675" y="1422873"/>
            <a:ext cx="3644721" cy="400110"/>
          </a:xfrm>
          <a:prstGeom prst="rect">
            <a:avLst/>
          </a:prstGeom>
          <a:noFill/>
        </p:spPr>
        <p:txBody>
          <a:bodyPr wrap="square" rtlCol="0">
            <a:spAutoFit/>
          </a:bodyPr>
          <a:lstStyle/>
          <a:p>
            <a:r>
              <a:rPr lang="es-419" sz="2000" b="1" dirty="0" smtClean="0">
                <a:latin typeface="Arial" panose="020B0604020202020204" pitchFamily="34" charset="0"/>
                <a:cs typeface="Arial" panose="020B0604020202020204" pitchFamily="34" charset="0"/>
              </a:rPr>
              <a:t>Relaciones Públicas</a:t>
            </a:r>
            <a:endParaRPr lang="es-ES" sz="2000" b="1" dirty="0">
              <a:latin typeface="Arial" panose="020B0604020202020204" pitchFamily="34" charset="0"/>
              <a:cs typeface="Arial" panose="020B0604020202020204" pitchFamily="34" charset="0"/>
            </a:endParaRPr>
          </a:p>
        </p:txBody>
      </p:sp>
      <p:pic>
        <p:nvPicPr>
          <p:cNvPr id="25602" name="Picture 2" descr="http://protocolodeexcelencia.com/images/protocolo/ejecutivos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4761" y="2003611"/>
            <a:ext cx="5672498" cy="381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6636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62153" y="316363"/>
            <a:ext cx="4301544" cy="369332"/>
          </a:xfrm>
          <a:prstGeom prst="rect">
            <a:avLst/>
          </a:prstGeom>
          <a:noFill/>
        </p:spPr>
        <p:txBody>
          <a:bodyPr wrap="square" rtlCol="0">
            <a:spAutoFit/>
          </a:bodyPr>
          <a:lstStyle/>
          <a:p>
            <a:r>
              <a:rPr lang="es-419" b="1" dirty="0" smtClean="0"/>
              <a:t>MEDIOS PUBLICITARIOS: Turistas </a:t>
            </a:r>
            <a:endParaRPr lang="es-ES" b="1" dirty="0"/>
          </a:p>
        </p:txBody>
      </p:sp>
      <p:sp>
        <p:nvSpPr>
          <p:cNvPr id="4" name="3 CuadroTexto"/>
          <p:cNvSpPr txBox="1"/>
          <p:nvPr/>
        </p:nvSpPr>
        <p:spPr>
          <a:xfrm>
            <a:off x="1687132" y="691097"/>
            <a:ext cx="2395471" cy="369332"/>
          </a:xfrm>
          <a:prstGeom prst="rect">
            <a:avLst/>
          </a:prstGeom>
          <a:noFill/>
        </p:spPr>
        <p:txBody>
          <a:bodyPr wrap="square" rtlCol="0">
            <a:spAutoFit/>
          </a:bodyPr>
          <a:lstStyle/>
          <a:p>
            <a:r>
              <a:rPr lang="es-419" b="1" dirty="0" smtClean="0">
                <a:latin typeface="Arial" panose="020B0604020202020204" pitchFamily="34" charset="0"/>
                <a:cs typeface="Arial" panose="020B0604020202020204" pitchFamily="34" charset="0"/>
              </a:rPr>
              <a:t>Sitio Web</a:t>
            </a:r>
            <a:endParaRPr lang="es-ES" b="1" dirty="0">
              <a:latin typeface="Arial" panose="020B0604020202020204" pitchFamily="34" charset="0"/>
              <a:cs typeface="Arial" panose="020B0604020202020204" pitchFamily="34" charset="0"/>
            </a:endParaRPr>
          </a:p>
        </p:txBody>
      </p:sp>
      <p:pic>
        <p:nvPicPr>
          <p:cNvPr id="5" name="4 Imagen"/>
          <p:cNvPicPr/>
          <p:nvPr/>
        </p:nvPicPr>
        <p:blipFill rotWithShape="1">
          <a:blip r:embed="rId2"/>
          <a:srcRect t="3896" r="4379" b="5540"/>
          <a:stretch/>
        </p:blipFill>
        <p:spPr bwMode="auto">
          <a:xfrm>
            <a:off x="1195050" y="1154943"/>
            <a:ext cx="4613321" cy="3563087"/>
          </a:xfrm>
          <a:prstGeom prst="rect">
            <a:avLst/>
          </a:prstGeom>
          <a:ln>
            <a:noFill/>
          </a:ln>
          <a:extLst>
            <a:ext uri="{53640926-AAD7-44D8-BBD7-CCE9431645EC}">
              <a14:shadowObscured xmlns:a14="http://schemas.microsoft.com/office/drawing/2010/main"/>
            </a:ext>
          </a:extLst>
        </p:spPr>
      </p:pic>
      <p:pic>
        <p:nvPicPr>
          <p:cNvPr id="7" name="6 Imagen"/>
          <p:cNvPicPr/>
          <p:nvPr/>
        </p:nvPicPr>
        <p:blipFill rotWithShape="1">
          <a:blip r:embed="rId3"/>
          <a:srcRect t="3247" r="1643" b="4891"/>
          <a:stretch/>
        </p:blipFill>
        <p:spPr bwMode="auto">
          <a:xfrm>
            <a:off x="5808371" y="1296611"/>
            <a:ext cx="5962919" cy="3421419"/>
          </a:xfrm>
          <a:prstGeom prst="rect">
            <a:avLst/>
          </a:prstGeom>
          <a:ln>
            <a:noFill/>
          </a:ln>
          <a:extLst>
            <a:ext uri="{53640926-AAD7-44D8-BBD7-CCE9431645EC}">
              <a14:shadowObscured xmlns:a14="http://schemas.microsoft.com/office/drawing/2010/main"/>
            </a:ext>
          </a:extLst>
        </p:spPr>
      </p:pic>
      <p:sp>
        <p:nvSpPr>
          <p:cNvPr id="8" name="7 CuadroTexto"/>
          <p:cNvSpPr txBox="1"/>
          <p:nvPr/>
        </p:nvSpPr>
        <p:spPr>
          <a:xfrm>
            <a:off x="2884867" y="5022761"/>
            <a:ext cx="6606863" cy="1754326"/>
          </a:xfrm>
          <a:prstGeom prst="rect">
            <a:avLst/>
          </a:prstGeom>
          <a:noFill/>
        </p:spPr>
        <p:txBody>
          <a:bodyPr wrap="square" rtlCol="0">
            <a:spAutoFit/>
          </a:bodyPr>
          <a:lstStyle/>
          <a:p>
            <a:pPr>
              <a:lnSpc>
                <a:spcPct val="150000"/>
              </a:lnSpc>
            </a:pPr>
            <a:r>
              <a:rPr lang="es-ES" b="1" dirty="0" smtClean="0">
                <a:latin typeface="Arial" panose="020B0604020202020204" pitchFamily="34" charset="0"/>
                <a:cs typeface="Arial" panose="020B0604020202020204" pitchFamily="34" charset="0"/>
              </a:rPr>
              <a:t>•</a:t>
            </a:r>
            <a:r>
              <a:rPr lang="es-419" b="1" dirty="0" smtClean="0">
                <a:latin typeface="Arial" panose="020B0604020202020204" pitchFamily="34" charset="0"/>
                <a:cs typeface="Arial" panose="020B0604020202020204" pitchFamily="34" charset="0"/>
              </a:rPr>
              <a:t> </a:t>
            </a:r>
            <a:r>
              <a:rPr lang="es-ES" b="1" dirty="0" smtClean="0">
                <a:latin typeface="Arial" panose="020B0604020202020204" pitchFamily="34" charset="0"/>
                <a:cs typeface="Arial" panose="020B0604020202020204" pitchFamily="34" charset="0"/>
              </a:rPr>
              <a:t>Ama </a:t>
            </a:r>
            <a:r>
              <a:rPr lang="es-ES" b="1" dirty="0">
                <a:latin typeface="Arial" panose="020B0604020202020204" pitchFamily="34" charset="0"/>
                <a:cs typeface="Arial" panose="020B0604020202020204" pitchFamily="34" charset="0"/>
              </a:rPr>
              <a:t>la Vida TV, Canal Turístico </a:t>
            </a:r>
            <a:r>
              <a:rPr lang="es-ES" b="1" dirty="0" err="1">
                <a:latin typeface="Arial" panose="020B0604020202020204" pitchFamily="34" charset="0"/>
                <a:cs typeface="Arial" panose="020B0604020202020204" pitchFamily="34" charset="0"/>
              </a:rPr>
              <a:t>On</a:t>
            </a:r>
            <a:r>
              <a:rPr lang="es-ES" b="1" dirty="0">
                <a:latin typeface="Arial" panose="020B0604020202020204" pitchFamily="34" charset="0"/>
                <a:cs typeface="Arial" panose="020B0604020202020204" pitchFamily="34" charset="0"/>
              </a:rPr>
              <a:t> Line del Ecuador</a:t>
            </a:r>
          </a:p>
          <a:p>
            <a:pPr>
              <a:lnSpc>
                <a:spcPct val="150000"/>
              </a:lnSpc>
            </a:pPr>
            <a:r>
              <a:rPr lang="es-ES" b="1" dirty="0" smtClean="0">
                <a:latin typeface="Arial" panose="020B0604020202020204" pitchFamily="34" charset="0"/>
                <a:cs typeface="Arial" panose="020B0604020202020204" pitchFamily="34" charset="0"/>
              </a:rPr>
              <a:t>•</a:t>
            </a:r>
            <a:r>
              <a:rPr lang="es-419" b="1" dirty="0" smtClean="0">
                <a:latin typeface="Arial" panose="020B0604020202020204" pitchFamily="34" charset="0"/>
                <a:cs typeface="Arial" panose="020B0604020202020204" pitchFamily="34" charset="0"/>
              </a:rPr>
              <a:t> </a:t>
            </a:r>
            <a:r>
              <a:rPr lang="es-ES" b="1" dirty="0" err="1" smtClean="0">
                <a:latin typeface="Arial" panose="020B0604020202020204" pitchFamily="34" charset="0"/>
                <a:cs typeface="Arial" panose="020B0604020202020204" pitchFamily="34" charset="0"/>
              </a:rPr>
              <a:t>Aquicito</a:t>
            </a:r>
            <a:r>
              <a:rPr lang="es-ES" b="1" dirty="0">
                <a:latin typeface="Arial" panose="020B0604020202020204" pitchFamily="34" charset="0"/>
                <a:cs typeface="Arial" panose="020B0604020202020204" pitchFamily="34" charset="0"/>
              </a:rPr>
              <a:t>, Parroquias del Distrito Metropolitano de Quito</a:t>
            </a:r>
          </a:p>
          <a:p>
            <a:pPr>
              <a:lnSpc>
                <a:spcPct val="150000"/>
              </a:lnSpc>
            </a:pPr>
            <a:r>
              <a:rPr lang="es-ES" b="1" dirty="0" smtClean="0">
                <a:latin typeface="Arial" panose="020B0604020202020204" pitchFamily="34" charset="0"/>
                <a:cs typeface="Arial" panose="020B0604020202020204" pitchFamily="34" charset="0"/>
              </a:rPr>
              <a:t>•</a:t>
            </a:r>
            <a:r>
              <a:rPr lang="es-419" b="1" dirty="0" smtClean="0">
                <a:latin typeface="Arial" panose="020B0604020202020204" pitchFamily="34" charset="0"/>
                <a:cs typeface="Arial" panose="020B0604020202020204" pitchFamily="34" charset="0"/>
              </a:rPr>
              <a:t> </a:t>
            </a:r>
            <a:r>
              <a:rPr lang="es-ES" b="1" dirty="0" smtClean="0">
                <a:latin typeface="Arial" panose="020B0604020202020204" pitchFamily="34" charset="0"/>
                <a:cs typeface="Arial" panose="020B0604020202020204" pitchFamily="34" charset="0"/>
              </a:rPr>
              <a:t>Quito </a:t>
            </a:r>
            <a:r>
              <a:rPr lang="es-ES" b="1" dirty="0">
                <a:latin typeface="Arial" panose="020B0604020202020204" pitchFamily="34" charset="0"/>
                <a:cs typeface="Arial" panose="020B0604020202020204" pitchFamily="34" charset="0"/>
              </a:rPr>
              <a:t>Turismo</a:t>
            </a:r>
          </a:p>
          <a:p>
            <a:pPr>
              <a:lnSpc>
                <a:spcPct val="150000"/>
              </a:lnSpc>
            </a:pPr>
            <a:endParaRPr lang="es-E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75023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687132" y="691097"/>
            <a:ext cx="2395471" cy="369332"/>
          </a:xfrm>
          <a:prstGeom prst="rect">
            <a:avLst/>
          </a:prstGeom>
          <a:noFill/>
        </p:spPr>
        <p:txBody>
          <a:bodyPr wrap="square" rtlCol="0">
            <a:spAutoFit/>
          </a:bodyPr>
          <a:lstStyle/>
          <a:p>
            <a:r>
              <a:rPr lang="es-419" b="1" dirty="0" smtClean="0">
                <a:latin typeface="Arial" panose="020B0604020202020204" pitchFamily="34" charset="0"/>
                <a:cs typeface="Arial" panose="020B0604020202020204" pitchFamily="34" charset="0"/>
              </a:rPr>
              <a:t>Valla Publicitaria</a:t>
            </a:r>
            <a:endParaRPr lang="es-ES" b="1" dirty="0">
              <a:latin typeface="Arial" panose="020B0604020202020204" pitchFamily="34" charset="0"/>
              <a:cs typeface="Arial" panose="020B0604020202020204" pitchFamily="34" charset="0"/>
            </a:endParaRPr>
          </a:p>
        </p:txBody>
      </p:sp>
      <p:pic>
        <p:nvPicPr>
          <p:cNvPr id="9" name="8 Imagen" descr="D:\Users\Clarys\Downloads\vall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6073" y="1222738"/>
            <a:ext cx="8165206" cy="4413846"/>
          </a:xfrm>
          <a:prstGeom prst="rect">
            <a:avLst/>
          </a:prstGeom>
          <a:noFill/>
          <a:ln>
            <a:noFill/>
          </a:ln>
        </p:spPr>
      </p:pic>
      <p:sp>
        <p:nvSpPr>
          <p:cNvPr id="3" name="2 CuadroTexto"/>
          <p:cNvSpPr txBox="1"/>
          <p:nvPr/>
        </p:nvSpPr>
        <p:spPr>
          <a:xfrm>
            <a:off x="3812146" y="6220702"/>
            <a:ext cx="4353060" cy="369332"/>
          </a:xfrm>
          <a:prstGeom prst="rect">
            <a:avLst/>
          </a:prstGeom>
          <a:noFill/>
        </p:spPr>
        <p:txBody>
          <a:bodyPr wrap="square" rtlCol="0">
            <a:spAutoFit/>
          </a:bodyPr>
          <a:lstStyle/>
          <a:p>
            <a:r>
              <a:rPr lang="es-419" dirty="0" smtClean="0">
                <a:latin typeface="Arial" panose="020B0604020202020204" pitchFamily="34" charset="0"/>
                <a:cs typeface="Arial" panose="020B0604020202020204" pitchFamily="34" charset="0"/>
              </a:rPr>
              <a:t>4,8 m x 3m – Mitad del Mundo </a:t>
            </a:r>
            <a:endParaRPr lang="es-ES" dirty="0">
              <a:latin typeface="Arial" panose="020B0604020202020204" pitchFamily="34" charset="0"/>
              <a:cs typeface="Arial" panose="020B0604020202020204" pitchFamily="34" charset="0"/>
            </a:endParaRPr>
          </a:p>
        </p:txBody>
      </p:sp>
      <p:sp>
        <p:nvSpPr>
          <p:cNvPr id="10" name="9 CuadroTexto"/>
          <p:cNvSpPr txBox="1"/>
          <p:nvPr/>
        </p:nvSpPr>
        <p:spPr>
          <a:xfrm>
            <a:off x="3812145" y="5821250"/>
            <a:ext cx="4675031" cy="369332"/>
          </a:xfrm>
          <a:prstGeom prst="rect">
            <a:avLst/>
          </a:prstGeom>
          <a:noFill/>
        </p:spPr>
        <p:txBody>
          <a:bodyPr wrap="square" rtlCol="0">
            <a:spAutoFit/>
          </a:bodyPr>
          <a:lstStyle/>
          <a:p>
            <a:r>
              <a:rPr lang="es-419" dirty="0" smtClean="0">
                <a:latin typeface="Arial" panose="020B0604020202020204" pitchFamily="34" charset="0"/>
                <a:cs typeface="Arial" panose="020B0604020202020204" pitchFamily="34" charset="0"/>
              </a:rPr>
              <a:t>4 m x  3m  - Naciones Unidas </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22854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687132" y="691097"/>
            <a:ext cx="2395471" cy="369332"/>
          </a:xfrm>
          <a:prstGeom prst="rect">
            <a:avLst/>
          </a:prstGeom>
          <a:noFill/>
        </p:spPr>
        <p:txBody>
          <a:bodyPr wrap="square" rtlCol="0">
            <a:spAutoFit/>
          </a:bodyPr>
          <a:lstStyle/>
          <a:p>
            <a:r>
              <a:rPr lang="es-419" b="1" dirty="0" smtClean="0">
                <a:latin typeface="Arial" panose="020B0604020202020204" pitchFamily="34" charset="0"/>
                <a:cs typeface="Arial" panose="020B0604020202020204" pitchFamily="34" charset="0"/>
              </a:rPr>
              <a:t>Tríptico</a:t>
            </a:r>
            <a:endParaRPr lang="es-ES" b="1" dirty="0">
              <a:latin typeface="Arial" panose="020B0604020202020204" pitchFamily="34" charset="0"/>
              <a:cs typeface="Arial" panose="020B0604020202020204" pitchFamily="34" charset="0"/>
            </a:endParaRPr>
          </a:p>
        </p:txBody>
      </p:sp>
      <p:pic>
        <p:nvPicPr>
          <p:cNvPr id="6" name="5 Imagen" descr="D:\Users\Clarys\Downloads\triptico nuevo dentr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158" y="1326657"/>
            <a:ext cx="5138669" cy="4816565"/>
          </a:xfrm>
          <a:prstGeom prst="rect">
            <a:avLst/>
          </a:prstGeom>
          <a:noFill/>
          <a:ln>
            <a:noFill/>
          </a:ln>
        </p:spPr>
      </p:pic>
      <p:pic>
        <p:nvPicPr>
          <p:cNvPr id="7" name="6 Imagen" descr="D:\Users\Clarys\Downloads\triptico resumid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5426" y="1326656"/>
            <a:ext cx="5438591" cy="4816565"/>
          </a:xfrm>
          <a:prstGeom prst="rect">
            <a:avLst/>
          </a:prstGeom>
          <a:noFill/>
          <a:ln>
            <a:noFill/>
          </a:ln>
        </p:spPr>
      </p:pic>
      <p:sp>
        <p:nvSpPr>
          <p:cNvPr id="2" name="1 CuadroTexto"/>
          <p:cNvSpPr txBox="1"/>
          <p:nvPr/>
        </p:nvSpPr>
        <p:spPr>
          <a:xfrm>
            <a:off x="2691685" y="6216134"/>
            <a:ext cx="1390918" cy="369332"/>
          </a:xfrm>
          <a:prstGeom prst="rect">
            <a:avLst/>
          </a:prstGeom>
          <a:noFill/>
        </p:spPr>
        <p:txBody>
          <a:bodyPr wrap="square" rtlCol="0">
            <a:spAutoFit/>
          </a:bodyPr>
          <a:lstStyle/>
          <a:p>
            <a:r>
              <a:rPr lang="es-419" b="1" dirty="0" smtClean="0"/>
              <a:t>Tiro</a:t>
            </a:r>
            <a:endParaRPr lang="es-ES" b="1" dirty="0"/>
          </a:p>
        </p:txBody>
      </p:sp>
      <p:sp>
        <p:nvSpPr>
          <p:cNvPr id="8" name="7 CuadroTexto"/>
          <p:cNvSpPr txBox="1"/>
          <p:nvPr/>
        </p:nvSpPr>
        <p:spPr>
          <a:xfrm>
            <a:off x="7686541" y="6216134"/>
            <a:ext cx="1390918" cy="369332"/>
          </a:xfrm>
          <a:prstGeom prst="rect">
            <a:avLst/>
          </a:prstGeom>
          <a:noFill/>
        </p:spPr>
        <p:txBody>
          <a:bodyPr wrap="square" rtlCol="0">
            <a:spAutoFit/>
          </a:bodyPr>
          <a:lstStyle/>
          <a:p>
            <a:r>
              <a:rPr lang="es-419" b="1" dirty="0" smtClean="0"/>
              <a:t>Retiro</a:t>
            </a:r>
            <a:endParaRPr lang="es-ES" b="1" dirty="0"/>
          </a:p>
        </p:txBody>
      </p:sp>
    </p:spTree>
    <p:extLst>
      <p:ext uri="{BB962C8B-B14F-4D97-AF65-F5344CB8AC3E}">
        <p14:creationId xmlns:p14="http://schemas.microsoft.com/office/powerpoint/2010/main" val="20348373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481848" y="330282"/>
            <a:ext cx="4301544" cy="369332"/>
          </a:xfrm>
          <a:prstGeom prst="rect">
            <a:avLst/>
          </a:prstGeom>
          <a:noFill/>
        </p:spPr>
        <p:txBody>
          <a:bodyPr wrap="square" rtlCol="0">
            <a:spAutoFit/>
          </a:bodyPr>
          <a:lstStyle/>
          <a:p>
            <a:r>
              <a:rPr lang="es-419" b="1" dirty="0" smtClean="0"/>
              <a:t>MEDIOS PUBLICITARIOS: Distribuidores </a:t>
            </a:r>
            <a:endParaRPr lang="es-ES" b="1" dirty="0"/>
          </a:p>
        </p:txBody>
      </p:sp>
      <p:sp>
        <p:nvSpPr>
          <p:cNvPr id="4" name="3 CuadroTexto"/>
          <p:cNvSpPr txBox="1"/>
          <p:nvPr/>
        </p:nvSpPr>
        <p:spPr>
          <a:xfrm>
            <a:off x="1687132" y="742612"/>
            <a:ext cx="2395471" cy="369332"/>
          </a:xfrm>
          <a:prstGeom prst="rect">
            <a:avLst/>
          </a:prstGeom>
          <a:noFill/>
        </p:spPr>
        <p:txBody>
          <a:bodyPr wrap="square" rtlCol="0">
            <a:spAutoFit/>
          </a:bodyPr>
          <a:lstStyle/>
          <a:p>
            <a:r>
              <a:rPr lang="es-419" b="1" dirty="0" smtClean="0">
                <a:latin typeface="Arial" panose="020B0604020202020204" pitchFamily="34" charset="0"/>
                <a:cs typeface="Arial" panose="020B0604020202020204" pitchFamily="34" charset="0"/>
              </a:rPr>
              <a:t>Afiches </a:t>
            </a:r>
            <a:endParaRPr lang="es-ES" b="1" dirty="0">
              <a:latin typeface="Arial" panose="020B0604020202020204" pitchFamily="34" charset="0"/>
              <a:cs typeface="Arial" panose="020B0604020202020204" pitchFamily="34" charset="0"/>
            </a:endParaRPr>
          </a:p>
        </p:txBody>
      </p:sp>
      <p:pic>
        <p:nvPicPr>
          <p:cNvPr id="9" name="8 Imagen"/>
          <p:cNvPicPr/>
          <p:nvPr/>
        </p:nvPicPr>
        <p:blipFill rotWithShape="1">
          <a:blip r:embed="rId2"/>
          <a:srcRect l="37605" t="25334" r="36941" b="8450"/>
          <a:stretch/>
        </p:blipFill>
        <p:spPr bwMode="auto">
          <a:xfrm>
            <a:off x="1580076" y="1111943"/>
            <a:ext cx="4524510" cy="563450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0" name="9 Imagen"/>
          <p:cNvPicPr/>
          <p:nvPr/>
        </p:nvPicPr>
        <p:blipFill rotWithShape="1">
          <a:blip r:embed="rId3"/>
          <a:srcRect l="37605" t="25671" r="37511" b="8451"/>
          <a:stretch/>
        </p:blipFill>
        <p:spPr bwMode="auto">
          <a:xfrm>
            <a:off x="6555347" y="1111943"/>
            <a:ext cx="4584878" cy="563450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8200708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0164" y="701466"/>
            <a:ext cx="2627290" cy="400110"/>
          </a:xfrm>
          <a:prstGeom prst="rect">
            <a:avLst/>
          </a:prstGeom>
          <a:noFill/>
        </p:spPr>
        <p:txBody>
          <a:bodyPr wrap="square" rtlCol="0">
            <a:spAutoFit/>
          </a:bodyPr>
          <a:lstStyle/>
          <a:p>
            <a:r>
              <a:rPr lang="es-419" sz="2000" b="1" dirty="0" smtClean="0">
                <a:latin typeface="Arial" panose="020B0604020202020204" pitchFamily="34" charset="0"/>
                <a:cs typeface="Arial" panose="020B0604020202020204" pitchFamily="34" charset="0"/>
              </a:rPr>
              <a:t>Folleto</a:t>
            </a:r>
            <a:endParaRPr lang="es-ES" sz="2000" b="1" dirty="0">
              <a:latin typeface="Arial" panose="020B0604020202020204" pitchFamily="34" charset="0"/>
              <a:cs typeface="Arial" panose="020B0604020202020204" pitchFamily="34" charset="0"/>
            </a:endParaRPr>
          </a:p>
        </p:txBody>
      </p:sp>
      <p:pic>
        <p:nvPicPr>
          <p:cNvPr id="3" name="2 Imagen"/>
          <p:cNvPicPr/>
          <p:nvPr/>
        </p:nvPicPr>
        <p:blipFill>
          <a:blip r:embed="rId2"/>
          <a:stretch>
            <a:fillRect/>
          </a:stretch>
        </p:blipFill>
        <p:spPr>
          <a:xfrm>
            <a:off x="1088590" y="1346272"/>
            <a:ext cx="4475082" cy="4887102"/>
          </a:xfrm>
          <a:prstGeom prst="rect">
            <a:avLst/>
          </a:prstGeom>
          <a:ln>
            <a:noFill/>
          </a:ln>
          <a:effectLst>
            <a:outerShdw blurRad="292100" dist="139700" dir="2700000" algn="tl" rotWithShape="0">
              <a:srgbClr val="333333">
                <a:alpha val="65000"/>
              </a:srgbClr>
            </a:outerShdw>
          </a:effectLst>
        </p:spPr>
      </p:pic>
      <p:sp>
        <p:nvSpPr>
          <p:cNvPr id="4" name="3 CuadroTexto"/>
          <p:cNvSpPr txBox="1"/>
          <p:nvPr/>
        </p:nvSpPr>
        <p:spPr>
          <a:xfrm>
            <a:off x="6372896" y="746974"/>
            <a:ext cx="2627290" cy="400110"/>
          </a:xfrm>
          <a:prstGeom prst="rect">
            <a:avLst/>
          </a:prstGeom>
          <a:noFill/>
        </p:spPr>
        <p:txBody>
          <a:bodyPr wrap="square" rtlCol="0">
            <a:spAutoFit/>
          </a:bodyPr>
          <a:lstStyle/>
          <a:p>
            <a:r>
              <a:rPr lang="es-419" sz="2000" b="1" dirty="0" smtClean="0">
                <a:latin typeface="Arial" panose="020B0604020202020204" pitchFamily="34" charset="0"/>
                <a:cs typeface="Arial" panose="020B0604020202020204" pitchFamily="34" charset="0"/>
              </a:rPr>
              <a:t>Pulseras de Goma</a:t>
            </a:r>
            <a:endParaRPr lang="es-ES" sz="2000" b="1"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3"/>
          <a:stretch>
            <a:fillRect/>
          </a:stretch>
        </p:blipFill>
        <p:spPr>
          <a:xfrm>
            <a:off x="6024235" y="1827201"/>
            <a:ext cx="4617490" cy="3803715"/>
          </a:xfrm>
          <a:prstGeom prst="rect">
            <a:avLst/>
          </a:prstGeom>
        </p:spPr>
      </p:pic>
    </p:spTree>
    <p:extLst>
      <p:ext uri="{BB962C8B-B14F-4D97-AF65-F5344CB8AC3E}">
        <p14:creationId xmlns:p14="http://schemas.microsoft.com/office/powerpoint/2010/main" val="29239063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734873" y="695459"/>
            <a:ext cx="5203065" cy="400110"/>
          </a:xfrm>
          <a:prstGeom prst="rect">
            <a:avLst/>
          </a:prstGeom>
          <a:noFill/>
        </p:spPr>
        <p:txBody>
          <a:bodyPr wrap="square" rtlCol="0">
            <a:spAutoFit/>
          </a:bodyPr>
          <a:lstStyle/>
          <a:p>
            <a:pPr algn="ctr"/>
            <a:r>
              <a:rPr lang="es-419" sz="2000" b="1" dirty="0" smtClean="0"/>
              <a:t>PAQUETES</a:t>
            </a:r>
            <a:r>
              <a:rPr lang="es-419" b="1" dirty="0" smtClean="0"/>
              <a:t> TURÍSTICOS</a:t>
            </a:r>
            <a:endParaRPr lang="es-ES" b="1" dirty="0"/>
          </a:p>
        </p:txBody>
      </p:sp>
      <p:graphicFrame>
        <p:nvGraphicFramePr>
          <p:cNvPr id="3" name="2 Diagrama"/>
          <p:cNvGraphicFramePr/>
          <p:nvPr>
            <p:extLst>
              <p:ext uri="{D42A27DB-BD31-4B8C-83A1-F6EECF244321}">
                <p14:modId xmlns:p14="http://schemas.microsoft.com/office/powerpoint/2010/main" val="631331895"/>
              </p:ext>
            </p:extLst>
          </p:nvPr>
        </p:nvGraphicFramePr>
        <p:xfrm>
          <a:off x="2031999" y="1349829"/>
          <a:ext cx="8374743" cy="4788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76232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9771" y="773276"/>
            <a:ext cx="5283200" cy="369332"/>
          </a:xfrm>
          <a:prstGeom prst="rect">
            <a:avLst/>
          </a:prstGeom>
          <a:noFill/>
        </p:spPr>
        <p:txBody>
          <a:bodyPr wrap="square" rtlCol="0">
            <a:spAutoFit/>
          </a:bodyPr>
          <a:lstStyle/>
          <a:p>
            <a:r>
              <a:rPr lang="es-419" b="1" dirty="0" smtClean="0"/>
              <a:t>Capacitaciones</a:t>
            </a:r>
            <a:endParaRPr lang="es-ES" b="1" dirty="0"/>
          </a:p>
        </p:txBody>
      </p:sp>
      <p:pic>
        <p:nvPicPr>
          <p:cNvPr id="3" name="2 Imagen"/>
          <p:cNvPicPr/>
          <p:nvPr/>
        </p:nvPicPr>
        <p:blipFill>
          <a:blip r:embed="rId2"/>
          <a:stretch>
            <a:fillRect/>
          </a:stretch>
        </p:blipFill>
        <p:spPr>
          <a:xfrm>
            <a:off x="2236787" y="1269608"/>
            <a:ext cx="7110413" cy="2997591"/>
          </a:xfrm>
          <a:prstGeom prst="rect">
            <a:avLst/>
          </a:prstGeom>
        </p:spPr>
      </p:pic>
      <p:pic>
        <p:nvPicPr>
          <p:cNvPr id="4" name="3 Imagen"/>
          <p:cNvPicPr/>
          <p:nvPr/>
        </p:nvPicPr>
        <p:blipFill>
          <a:blip r:embed="rId3"/>
          <a:stretch>
            <a:fillRect/>
          </a:stretch>
        </p:blipFill>
        <p:spPr>
          <a:xfrm>
            <a:off x="2236787" y="4267199"/>
            <a:ext cx="7110413" cy="1714502"/>
          </a:xfrm>
          <a:prstGeom prst="rect">
            <a:avLst/>
          </a:prstGeom>
        </p:spPr>
      </p:pic>
    </p:spTree>
    <p:extLst>
      <p:ext uri="{BB962C8B-B14F-4D97-AF65-F5344CB8AC3E}">
        <p14:creationId xmlns:p14="http://schemas.microsoft.com/office/powerpoint/2010/main" val="25031061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657600" y="152687"/>
            <a:ext cx="5702300" cy="523220"/>
          </a:xfrm>
          <a:prstGeom prst="rect">
            <a:avLst/>
          </a:prstGeom>
          <a:noFill/>
        </p:spPr>
        <p:txBody>
          <a:bodyPr wrap="square" rtlCol="0">
            <a:spAutoFit/>
          </a:bodyPr>
          <a:lstStyle/>
          <a:p>
            <a:pPr algn="ctr"/>
            <a:r>
              <a:rPr lang="es-419" sz="2800" b="1" dirty="0" smtClean="0"/>
              <a:t>ANÁLISIS  FINANCIERO</a:t>
            </a:r>
            <a:endParaRPr lang="es-ES" sz="2800" b="1" dirty="0"/>
          </a:p>
        </p:txBody>
      </p:sp>
      <p:sp>
        <p:nvSpPr>
          <p:cNvPr id="4" name="3 CuadroTexto"/>
          <p:cNvSpPr txBox="1"/>
          <p:nvPr/>
        </p:nvSpPr>
        <p:spPr>
          <a:xfrm>
            <a:off x="1625600" y="882134"/>
            <a:ext cx="2959100" cy="369332"/>
          </a:xfrm>
          <a:prstGeom prst="rect">
            <a:avLst/>
          </a:prstGeom>
          <a:noFill/>
        </p:spPr>
        <p:txBody>
          <a:bodyPr wrap="square" rtlCol="0">
            <a:spAutoFit/>
          </a:bodyPr>
          <a:lstStyle/>
          <a:p>
            <a:r>
              <a:rPr lang="es-419" b="1" dirty="0" smtClean="0"/>
              <a:t>Presupuesto General</a:t>
            </a:r>
            <a:endParaRPr lang="es-ES" b="1" dirty="0"/>
          </a:p>
        </p:txBody>
      </p:sp>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1888" y="1608138"/>
            <a:ext cx="7961312" cy="477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5627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27200" y="769898"/>
            <a:ext cx="4127500" cy="461665"/>
          </a:xfrm>
          <a:prstGeom prst="rect">
            <a:avLst/>
          </a:prstGeom>
          <a:noFill/>
        </p:spPr>
        <p:txBody>
          <a:bodyPr wrap="square" rtlCol="0">
            <a:spAutoFit/>
          </a:bodyPr>
          <a:lstStyle/>
          <a:p>
            <a:r>
              <a:rPr lang="es-419" sz="2400" b="1" dirty="0" smtClean="0">
                <a:latin typeface="Arial" panose="020B0604020202020204" pitchFamily="34" charset="0"/>
                <a:cs typeface="Arial" panose="020B0604020202020204" pitchFamily="34" charset="0"/>
              </a:rPr>
              <a:t>Indicadores Financieros</a:t>
            </a:r>
            <a:endParaRPr lang="es-ES" sz="2400" b="1" dirty="0">
              <a:latin typeface="Arial" panose="020B0604020202020204" pitchFamily="34" charset="0"/>
              <a:cs typeface="Arial" panose="020B0604020202020204" pitchFamily="34" charset="0"/>
            </a:endParaRPr>
          </a:p>
        </p:txBody>
      </p:sp>
      <p:pic>
        <p:nvPicPr>
          <p:cNvPr id="286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3980" y="1574463"/>
            <a:ext cx="9108819" cy="434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9061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520485" y="406398"/>
            <a:ext cx="3528812" cy="369332"/>
          </a:xfrm>
          <a:prstGeom prst="rect">
            <a:avLst/>
          </a:prstGeom>
          <a:noFill/>
        </p:spPr>
        <p:txBody>
          <a:bodyPr wrap="square" rtlCol="0">
            <a:spAutoFit/>
          </a:bodyPr>
          <a:lstStyle/>
          <a:p>
            <a:pPr algn="ctr"/>
            <a:r>
              <a:rPr lang="es-419" b="1" dirty="0" smtClean="0">
                <a:latin typeface="Arial" panose="020B0604020202020204" pitchFamily="34" charset="0"/>
                <a:cs typeface="Arial" panose="020B0604020202020204" pitchFamily="34" charset="0"/>
              </a:rPr>
              <a:t>ENTORNO GEOGRÁFICO</a:t>
            </a:r>
            <a:endParaRPr lang="es-ES" b="1" dirty="0">
              <a:latin typeface="Arial" panose="020B0604020202020204" pitchFamily="34" charset="0"/>
              <a:cs typeface="Arial" panose="020B0604020202020204" pitchFamily="34" charset="0"/>
            </a:endParaRPr>
          </a:p>
        </p:txBody>
      </p:sp>
      <p:grpSp>
        <p:nvGrpSpPr>
          <p:cNvPr id="3" name="2 Grupo"/>
          <p:cNvGrpSpPr/>
          <p:nvPr/>
        </p:nvGrpSpPr>
        <p:grpSpPr>
          <a:xfrm>
            <a:off x="476518" y="1442699"/>
            <a:ext cx="6838682" cy="4430415"/>
            <a:chOff x="0" y="0"/>
            <a:chExt cx="4933950" cy="3276600"/>
          </a:xfrm>
        </p:grpSpPr>
        <p:grpSp>
          <p:nvGrpSpPr>
            <p:cNvPr id="4" name="3 Grupo"/>
            <p:cNvGrpSpPr/>
            <p:nvPr/>
          </p:nvGrpSpPr>
          <p:grpSpPr>
            <a:xfrm>
              <a:off x="0" y="0"/>
              <a:ext cx="4933950" cy="3276600"/>
              <a:chOff x="0" y="0"/>
              <a:chExt cx="4933950" cy="3276600"/>
            </a:xfrm>
          </p:grpSpPr>
          <p:grpSp>
            <p:nvGrpSpPr>
              <p:cNvPr id="6" name="5 Grupo"/>
              <p:cNvGrpSpPr/>
              <p:nvPr/>
            </p:nvGrpSpPr>
            <p:grpSpPr>
              <a:xfrm>
                <a:off x="0" y="0"/>
                <a:ext cx="4933950" cy="3276600"/>
                <a:chOff x="0" y="0"/>
                <a:chExt cx="5219700" cy="3276600"/>
              </a:xfrm>
            </p:grpSpPr>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219700" cy="3276600"/>
                </a:xfrm>
                <a:prstGeom prst="rect">
                  <a:avLst/>
                </a:prstGeom>
              </p:spPr>
            </p:pic>
            <p:sp>
              <p:nvSpPr>
                <p:cNvPr id="9" name="8 Estrella de 5 puntas"/>
                <p:cNvSpPr/>
                <p:nvPr/>
              </p:nvSpPr>
              <p:spPr>
                <a:xfrm>
                  <a:off x="1343025" y="914400"/>
                  <a:ext cx="161925" cy="104775"/>
                </a:xfrm>
                <a:prstGeom prst="star5">
                  <a:avLst/>
                </a:prstGeom>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dirty="0"/>
                </a:p>
              </p:txBody>
            </p:sp>
            <p:sp>
              <p:nvSpPr>
                <p:cNvPr id="10" name="9 Estrella de 5 puntas"/>
                <p:cNvSpPr/>
                <p:nvPr/>
              </p:nvSpPr>
              <p:spPr>
                <a:xfrm>
                  <a:off x="2447925" y="2076450"/>
                  <a:ext cx="161925" cy="104775"/>
                </a:xfrm>
                <a:prstGeom prst="star5">
                  <a:avLst/>
                </a:prstGeom>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dirty="0"/>
                </a:p>
              </p:txBody>
            </p:sp>
            <p:sp>
              <p:nvSpPr>
                <p:cNvPr id="11" name="10 Estrella de 5 puntas"/>
                <p:cNvSpPr/>
                <p:nvPr/>
              </p:nvSpPr>
              <p:spPr>
                <a:xfrm>
                  <a:off x="3086100" y="1876425"/>
                  <a:ext cx="161925" cy="104775"/>
                </a:xfrm>
                <a:prstGeom prst="star5">
                  <a:avLst/>
                </a:prstGeom>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dirty="0"/>
                </a:p>
              </p:txBody>
            </p:sp>
            <p:sp>
              <p:nvSpPr>
                <p:cNvPr id="12" name="11 Estrella de 5 puntas"/>
                <p:cNvSpPr/>
                <p:nvPr/>
              </p:nvSpPr>
              <p:spPr>
                <a:xfrm>
                  <a:off x="3438525" y="1381125"/>
                  <a:ext cx="161925" cy="104775"/>
                </a:xfrm>
                <a:prstGeom prst="star5">
                  <a:avLst/>
                </a:prstGeom>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dirty="0"/>
                </a:p>
              </p:txBody>
            </p:sp>
            <p:sp>
              <p:nvSpPr>
                <p:cNvPr id="13" name="12 Estrella de 5 puntas"/>
                <p:cNvSpPr/>
                <p:nvPr/>
              </p:nvSpPr>
              <p:spPr>
                <a:xfrm>
                  <a:off x="3619500" y="971550"/>
                  <a:ext cx="161925" cy="104775"/>
                </a:xfrm>
                <a:prstGeom prst="star5">
                  <a:avLst/>
                </a:prstGeom>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dirty="0"/>
                </a:p>
              </p:txBody>
            </p:sp>
            <p:pic>
              <p:nvPicPr>
                <p:cNvPr id="14" name="13 Imagen" descr="http://cdns2.freepik.com/foto-gratis/_436416.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419475" y="523875"/>
                  <a:ext cx="177165" cy="200025"/>
                </a:xfrm>
                <a:prstGeom prst="rect">
                  <a:avLst/>
                </a:prstGeom>
                <a:noFill/>
                <a:ln>
                  <a:noFill/>
                </a:ln>
              </p:spPr>
            </p:pic>
          </p:grpSp>
          <p:pic>
            <p:nvPicPr>
              <p:cNvPr id="7" name="6 Imagen" descr="http://1.bp.blogspot.com/-PKXkZK0Zr58/T9GY7GYa1hI/AAAAAAAAAB4/DtGmp2IKY5Y/s1600/puntos-cardinales.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7175" y="0"/>
                <a:ext cx="581025" cy="647065"/>
              </a:xfrm>
              <a:prstGeom prst="rect">
                <a:avLst/>
              </a:prstGeom>
              <a:noFill/>
              <a:ln>
                <a:noFill/>
              </a:ln>
            </p:spPr>
          </p:pic>
        </p:grpSp>
        <p:sp>
          <p:nvSpPr>
            <p:cNvPr id="5" name="4 Estrella de 5 puntas"/>
            <p:cNvSpPr/>
            <p:nvPr/>
          </p:nvSpPr>
          <p:spPr>
            <a:xfrm>
              <a:off x="4381500" y="333375"/>
              <a:ext cx="153060" cy="104775"/>
            </a:xfrm>
            <a:prstGeom prst="star5">
              <a:avLst/>
            </a:prstGeom>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dirty="0"/>
            </a:p>
          </p:txBody>
        </p:sp>
      </p:grpSp>
      <p:sp>
        <p:nvSpPr>
          <p:cNvPr id="15" name="14 CuadroTexto"/>
          <p:cNvSpPr txBox="1"/>
          <p:nvPr/>
        </p:nvSpPr>
        <p:spPr>
          <a:xfrm>
            <a:off x="1639002" y="5892225"/>
            <a:ext cx="4559122" cy="430887"/>
          </a:xfrm>
          <a:prstGeom prst="rect">
            <a:avLst/>
          </a:prstGeom>
          <a:noFill/>
        </p:spPr>
        <p:txBody>
          <a:bodyPr wrap="square" rtlCol="0">
            <a:spAutoFit/>
          </a:bodyPr>
          <a:lstStyle/>
          <a:p>
            <a:r>
              <a:rPr lang="es-ES" sz="1100" dirty="0">
                <a:latin typeface="Arial" panose="020B0604020202020204" pitchFamily="34" charset="0"/>
                <a:cs typeface="Arial" panose="020B0604020202020204" pitchFamily="34" charset="0"/>
              </a:rPr>
              <a:t>Fuente: (Quito Turismo. (2014). Ruta Escondida. Recuperado de http://quito.com.ec/que-visitar/parroquias/ruta-escondida)</a:t>
            </a:r>
          </a:p>
        </p:txBody>
      </p:sp>
      <p:sp>
        <p:nvSpPr>
          <p:cNvPr id="16" name="15 CuadroTexto"/>
          <p:cNvSpPr txBox="1"/>
          <p:nvPr/>
        </p:nvSpPr>
        <p:spPr>
          <a:xfrm>
            <a:off x="7750520" y="2482344"/>
            <a:ext cx="4069724" cy="1938992"/>
          </a:xfrm>
          <a:prstGeom prst="rect">
            <a:avLst/>
          </a:prstGeom>
          <a:noFill/>
        </p:spPr>
        <p:txBody>
          <a:bodyPr wrap="square" rtlCol="0">
            <a:spAutoFit/>
          </a:bodyPr>
          <a:lstStyle/>
          <a:p>
            <a:pPr>
              <a:lnSpc>
                <a:spcPct val="150000"/>
              </a:lnSpc>
            </a:pPr>
            <a:r>
              <a:rPr lang="es-ES" sz="2000" dirty="0" smtClean="0">
                <a:latin typeface="Arial" panose="020B0604020202020204" pitchFamily="34" charset="0"/>
                <a:cs typeface="Arial" panose="020B0604020202020204" pitchFamily="34" charset="0"/>
              </a:rPr>
              <a:t>Vía Guayllabamba – Tabacundo</a:t>
            </a:r>
          </a:p>
          <a:p>
            <a:pPr>
              <a:lnSpc>
                <a:spcPct val="150000"/>
              </a:lnSpc>
            </a:pPr>
            <a:r>
              <a:rPr lang="es-ES" sz="2000" dirty="0" smtClean="0">
                <a:latin typeface="Arial" panose="020B0604020202020204" pitchFamily="34" charset="0"/>
                <a:cs typeface="Arial" panose="020B0604020202020204" pitchFamily="34" charset="0"/>
              </a:rPr>
              <a:t>Vía Culebrilla</a:t>
            </a:r>
          </a:p>
          <a:p>
            <a:pPr>
              <a:lnSpc>
                <a:spcPct val="150000"/>
              </a:lnSpc>
            </a:pPr>
            <a:r>
              <a:rPr lang="es-ES" sz="2000" dirty="0" smtClean="0">
                <a:latin typeface="Arial" panose="020B0604020202020204" pitchFamily="34" charset="0"/>
                <a:cs typeface="Arial" panose="020B0604020202020204" pitchFamily="34" charset="0"/>
              </a:rPr>
              <a:t>Conexión por la Vía </a:t>
            </a:r>
            <a:r>
              <a:rPr lang="es-ES" sz="2000" dirty="0" err="1" smtClean="0">
                <a:latin typeface="Arial" panose="020B0604020202020204" pitchFamily="34" charset="0"/>
                <a:cs typeface="Arial" panose="020B0604020202020204" pitchFamily="34" charset="0"/>
              </a:rPr>
              <a:t>Nanegalito</a:t>
            </a:r>
            <a:r>
              <a:rPr lang="es-ES" sz="2000" dirty="0" smtClean="0">
                <a:latin typeface="Arial" panose="020B0604020202020204" pitchFamily="34" charset="0"/>
                <a:cs typeface="Arial" panose="020B0604020202020204" pitchFamily="34" charset="0"/>
              </a:rPr>
              <a:t> - </a:t>
            </a:r>
            <a:r>
              <a:rPr lang="es-ES" sz="2000" dirty="0" err="1" smtClean="0">
                <a:latin typeface="Arial" panose="020B0604020202020204" pitchFamily="34" charset="0"/>
                <a:cs typeface="Arial" panose="020B0604020202020204" pitchFamily="34" charset="0"/>
              </a:rPr>
              <a:t>Nanegal</a:t>
            </a:r>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14811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12686" y="736040"/>
            <a:ext cx="4572000" cy="461665"/>
          </a:xfrm>
          <a:prstGeom prst="rect">
            <a:avLst/>
          </a:prstGeom>
          <a:noFill/>
        </p:spPr>
        <p:txBody>
          <a:bodyPr wrap="square" rtlCol="0">
            <a:spAutoFit/>
          </a:bodyPr>
          <a:lstStyle/>
          <a:p>
            <a:r>
              <a:rPr lang="es-419" sz="2400" b="1" dirty="0" smtClean="0">
                <a:latin typeface="Arial" panose="020B0604020202020204" pitchFamily="34" charset="0"/>
                <a:cs typeface="Arial" panose="020B0604020202020204" pitchFamily="34" charset="0"/>
              </a:rPr>
              <a:t>Conclusiones</a:t>
            </a:r>
            <a:endParaRPr lang="es-ES" sz="2400" b="1" dirty="0">
              <a:latin typeface="Arial" panose="020B0604020202020204" pitchFamily="34" charset="0"/>
              <a:cs typeface="Arial" panose="020B0604020202020204" pitchFamily="34" charset="0"/>
            </a:endParaRPr>
          </a:p>
        </p:txBody>
      </p:sp>
      <p:sp>
        <p:nvSpPr>
          <p:cNvPr id="3" name="2 CuadroTexto"/>
          <p:cNvSpPr txBox="1"/>
          <p:nvPr/>
        </p:nvSpPr>
        <p:spPr>
          <a:xfrm>
            <a:off x="1436913" y="1465942"/>
            <a:ext cx="10174516" cy="4247317"/>
          </a:xfrm>
          <a:prstGeom prst="rect">
            <a:avLst/>
          </a:prstGeom>
          <a:noFill/>
        </p:spPr>
        <p:txBody>
          <a:bodyPr wrap="square" rtlCol="0">
            <a:spAutoFit/>
          </a:bodyPr>
          <a:lstStyle/>
          <a:p>
            <a:pPr algn="just">
              <a:lnSpc>
                <a:spcPct val="150000"/>
              </a:lnSpc>
            </a:pPr>
            <a:endParaRPr lang="es-419" dirty="0" smtClean="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s-ES" dirty="0" smtClean="0">
                <a:latin typeface="Arial" panose="020B0604020202020204" pitchFamily="34" charset="0"/>
                <a:cs typeface="Arial" panose="020B0604020202020204" pitchFamily="34" charset="0"/>
              </a:rPr>
              <a:t>San </a:t>
            </a:r>
            <a:r>
              <a:rPr lang="es-ES" dirty="0">
                <a:latin typeface="Arial" panose="020B0604020202020204" pitchFamily="34" charset="0"/>
                <a:cs typeface="Arial" panose="020B0604020202020204" pitchFamily="34" charset="0"/>
              </a:rPr>
              <a:t>José de Minas posee variedad de recursos naturales y culturales óptimos para la actividad turística ya que atraen a un grupo objetivo </a:t>
            </a:r>
            <a:r>
              <a:rPr lang="es-ES" dirty="0" smtClean="0">
                <a:latin typeface="Arial" panose="020B0604020202020204" pitchFamily="34" charset="0"/>
                <a:cs typeface="Arial" panose="020B0604020202020204" pitchFamily="34" charset="0"/>
              </a:rPr>
              <a:t>potencial</a:t>
            </a:r>
            <a:r>
              <a:rPr lang="es-419" dirty="0" smtClean="0">
                <a:latin typeface="Arial" panose="020B0604020202020204" pitchFamily="34" charset="0"/>
                <a:cs typeface="Arial" panose="020B0604020202020204" pitchFamily="34" charset="0"/>
              </a:rPr>
              <a:t>.</a:t>
            </a:r>
          </a:p>
          <a:p>
            <a:pPr algn="just">
              <a:lnSpc>
                <a:spcPct val="150000"/>
              </a:lnSpc>
            </a:pPr>
            <a:endParaRPr lang="es-419" dirty="0" smtClean="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Muchas de las familias hacendadas de San José de Minas ven al turismo como una actividad de emprendimiento que además de generar ingresos, es de beneficio para el desarrollo social y </a:t>
            </a:r>
            <a:r>
              <a:rPr lang="es-ES" dirty="0" smtClean="0">
                <a:latin typeface="Arial" panose="020B0604020202020204" pitchFamily="34" charset="0"/>
                <a:cs typeface="Arial" panose="020B0604020202020204" pitchFamily="34" charset="0"/>
              </a:rPr>
              <a:t>ambiental</a:t>
            </a:r>
            <a:r>
              <a:rPr lang="es-419" dirty="0" smtClean="0">
                <a:latin typeface="Arial" panose="020B0604020202020204" pitchFamily="34" charset="0"/>
                <a:cs typeface="Arial" panose="020B0604020202020204" pitchFamily="34" charset="0"/>
              </a:rPr>
              <a:t>.</a:t>
            </a:r>
          </a:p>
          <a:p>
            <a:pPr algn="just">
              <a:lnSpc>
                <a:spcPct val="150000"/>
              </a:lnSpc>
            </a:pPr>
            <a:endParaRPr lang="es-419" dirty="0" smtClean="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s-EC" dirty="0" smtClean="0">
                <a:latin typeface="Arial" panose="020B0604020202020204" pitchFamily="34" charset="0"/>
                <a:cs typeface="Arial" panose="020B0604020202020204" pitchFamily="34" charset="0"/>
              </a:rPr>
              <a:t>Actualmente </a:t>
            </a:r>
            <a:r>
              <a:rPr lang="es-EC" dirty="0">
                <a:latin typeface="Arial" panose="020B0604020202020204" pitchFamily="34" charset="0"/>
                <a:cs typeface="Arial" panose="020B0604020202020204" pitchFamily="34" charset="0"/>
              </a:rPr>
              <a:t>San José de Minas no cuenta con una imagen comercial propia de la parroquia que permitan identificarla como un destino turístico a nivel </a:t>
            </a:r>
            <a:r>
              <a:rPr lang="es-EC" dirty="0" smtClean="0">
                <a:latin typeface="Arial" panose="020B0604020202020204" pitchFamily="34" charset="0"/>
                <a:cs typeface="Arial" panose="020B0604020202020204" pitchFamily="34" charset="0"/>
              </a:rPr>
              <a:t>nacional</a:t>
            </a:r>
            <a:r>
              <a:rPr lang="es-419" dirty="0" smtClean="0">
                <a:latin typeface="Arial" panose="020B0604020202020204" pitchFamily="34" charset="0"/>
                <a:cs typeface="Arial" panose="020B0604020202020204" pitchFamily="34" charset="0"/>
              </a:rPr>
              <a:t>.</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13448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12686" y="736040"/>
            <a:ext cx="4572000" cy="461665"/>
          </a:xfrm>
          <a:prstGeom prst="rect">
            <a:avLst/>
          </a:prstGeom>
          <a:noFill/>
        </p:spPr>
        <p:txBody>
          <a:bodyPr wrap="square" rtlCol="0">
            <a:spAutoFit/>
          </a:bodyPr>
          <a:lstStyle/>
          <a:p>
            <a:r>
              <a:rPr lang="es-419" sz="2400" b="1" dirty="0" smtClean="0">
                <a:latin typeface="Arial" panose="020B0604020202020204" pitchFamily="34" charset="0"/>
                <a:cs typeface="Arial" panose="020B0604020202020204" pitchFamily="34" charset="0"/>
              </a:rPr>
              <a:t>Recomendaciones</a:t>
            </a:r>
            <a:endParaRPr lang="es-ES" sz="2400" b="1" dirty="0">
              <a:latin typeface="Arial" panose="020B0604020202020204" pitchFamily="34" charset="0"/>
              <a:cs typeface="Arial" panose="020B0604020202020204" pitchFamily="34" charset="0"/>
            </a:endParaRPr>
          </a:p>
        </p:txBody>
      </p:sp>
      <p:sp>
        <p:nvSpPr>
          <p:cNvPr id="3" name="2 CuadroTexto"/>
          <p:cNvSpPr txBox="1"/>
          <p:nvPr/>
        </p:nvSpPr>
        <p:spPr>
          <a:xfrm>
            <a:off x="1436913" y="1465942"/>
            <a:ext cx="10174516" cy="4247317"/>
          </a:xfrm>
          <a:prstGeom prst="rect">
            <a:avLst/>
          </a:prstGeom>
          <a:noFill/>
        </p:spPr>
        <p:txBody>
          <a:bodyPr wrap="square" rtlCol="0">
            <a:spAutoFit/>
          </a:bodyPr>
          <a:lstStyle/>
          <a:p>
            <a:pPr algn="just">
              <a:lnSpc>
                <a:spcPct val="150000"/>
              </a:lnSpc>
            </a:pPr>
            <a:endParaRPr lang="es-419" dirty="0" smtClean="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s-EC" dirty="0" smtClean="0">
                <a:latin typeface="Arial" panose="020B0604020202020204" pitchFamily="34" charset="0"/>
                <a:cs typeface="Arial" panose="020B0604020202020204" pitchFamily="34" charset="0"/>
              </a:rPr>
              <a:t>El </a:t>
            </a:r>
            <a:r>
              <a:rPr lang="es-EC" dirty="0">
                <a:latin typeface="Arial" panose="020B0604020202020204" pitchFamily="34" charset="0"/>
                <a:cs typeface="Arial" panose="020B0604020202020204" pitchFamily="34" charset="0"/>
              </a:rPr>
              <a:t>gobierno local en conjunto con los prestadores de servicios deberían realizar actividades que involucren a la comunidad  y a los </a:t>
            </a:r>
            <a:r>
              <a:rPr lang="es-EC" dirty="0" smtClean="0">
                <a:latin typeface="Arial" panose="020B0604020202020204" pitchFamily="34" charset="0"/>
                <a:cs typeface="Arial" panose="020B0604020202020204" pitchFamily="34" charset="0"/>
              </a:rPr>
              <a:t>turistas</a:t>
            </a:r>
            <a:r>
              <a:rPr lang="es-419" dirty="0" smtClean="0">
                <a:latin typeface="Arial" panose="020B0604020202020204" pitchFamily="34" charset="0"/>
                <a:cs typeface="Arial" panose="020B0604020202020204" pitchFamily="34" charset="0"/>
              </a:rPr>
              <a:t>.</a:t>
            </a:r>
          </a:p>
          <a:p>
            <a:pPr algn="just">
              <a:lnSpc>
                <a:spcPct val="150000"/>
              </a:lnSpc>
            </a:pPr>
            <a:endParaRPr lang="es-419" dirty="0" smtClean="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s-ES" dirty="0" smtClean="0">
                <a:latin typeface="Arial" panose="020B0604020202020204" pitchFamily="34" charset="0"/>
                <a:cs typeface="Arial" panose="020B0604020202020204" pitchFamily="34" charset="0"/>
              </a:rPr>
              <a:t>Es </a:t>
            </a:r>
            <a:r>
              <a:rPr lang="es-ES" dirty="0">
                <a:latin typeface="Arial" panose="020B0604020202020204" pitchFamily="34" charset="0"/>
                <a:cs typeface="Arial" panose="020B0604020202020204" pitchFamily="34" charset="0"/>
              </a:rPr>
              <a:t>indispensable que las hosterías que se están creando se encuentren legalmente constituidas y cuenten con todos los estándares básicos para la oferta de servicios de </a:t>
            </a:r>
            <a:r>
              <a:rPr lang="es-ES" dirty="0" smtClean="0">
                <a:latin typeface="Arial" panose="020B0604020202020204" pitchFamily="34" charset="0"/>
                <a:cs typeface="Arial" panose="020B0604020202020204" pitchFamily="34" charset="0"/>
              </a:rPr>
              <a:t>alojamiento.</a:t>
            </a:r>
          </a:p>
          <a:p>
            <a:pPr algn="just">
              <a:lnSpc>
                <a:spcPct val="150000"/>
              </a:lnSpc>
            </a:pPr>
            <a:r>
              <a:rPr lang="es-ES" dirty="0" smtClean="0">
                <a:latin typeface="Arial" panose="020B0604020202020204" pitchFamily="34" charset="0"/>
                <a:cs typeface="Arial" panose="020B0604020202020204" pitchFamily="34" charset="0"/>
              </a:rPr>
              <a:t> </a:t>
            </a:r>
            <a:endParaRPr lang="es-EC" dirty="0" smtClean="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s-EC" dirty="0" smtClean="0">
                <a:latin typeface="Arial" panose="020B0604020202020204" pitchFamily="34" charset="0"/>
                <a:cs typeface="Arial" panose="020B0604020202020204" pitchFamily="34" charset="0"/>
              </a:rPr>
              <a:t>Tomar </a:t>
            </a:r>
            <a:r>
              <a:rPr lang="es-EC" dirty="0">
                <a:latin typeface="Arial" panose="020B0604020202020204" pitchFamily="34" charset="0"/>
                <a:cs typeface="Arial" panose="020B0604020202020204" pitchFamily="34" charset="0"/>
              </a:rPr>
              <a:t>en consideración los medios publicitarios propuestos, los mismos que han sido identificados en base a </a:t>
            </a:r>
            <a:r>
              <a:rPr lang="es-EC" dirty="0" smtClean="0">
                <a:latin typeface="Arial" panose="020B0604020202020204" pitchFamily="34" charset="0"/>
                <a:cs typeface="Arial" panose="020B0604020202020204" pitchFamily="34" charset="0"/>
              </a:rPr>
              <a:t>un</a:t>
            </a:r>
            <a:r>
              <a:rPr lang="es-419" dirty="0" smtClean="0">
                <a:latin typeface="Arial" panose="020B0604020202020204" pitchFamily="34" charset="0"/>
                <a:cs typeface="Arial" panose="020B0604020202020204" pitchFamily="34" charset="0"/>
              </a:rPr>
              <a:t> profundo</a:t>
            </a:r>
            <a:r>
              <a:rPr lang="es-EC" dirty="0" smtClean="0">
                <a:latin typeface="Arial" panose="020B0604020202020204" pitchFamily="34" charset="0"/>
                <a:cs typeface="Arial" panose="020B0604020202020204" pitchFamily="34" charset="0"/>
              </a:rPr>
              <a:t> </a:t>
            </a:r>
            <a:r>
              <a:rPr lang="es-EC" dirty="0">
                <a:latin typeface="Arial" panose="020B0604020202020204" pitchFamily="34" charset="0"/>
                <a:cs typeface="Arial" panose="020B0604020202020204" pitchFamily="34" charset="0"/>
              </a:rPr>
              <a:t>estudio de mercado </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90795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http://api.ning.com/files/MN6ZNqVOIKOBiFbcPSbkHmGsu3zQV5JvezDxg4m7VJov2Sk28ry9cR4yLDiT01ia9VV8R6IpQsp-8mNanyAtiSgO3L7Jv0Xm/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9118" y="1071790"/>
            <a:ext cx="6942296" cy="45452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43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628570" y="2829992"/>
            <a:ext cx="5573487" cy="646331"/>
          </a:xfrm>
          <a:prstGeom prst="rect">
            <a:avLst/>
          </a:prstGeom>
          <a:noFill/>
        </p:spPr>
        <p:txBody>
          <a:bodyPr wrap="square" rtlCol="0">
            <a:spAutoFit/>
          </a:bodyPr>
          <a:lstStyle/>
          <a:p>
            <a:pPr algn="ctr"/>
            <a:r>
              <a:rPr lang="es-419" sz="3600" b="1" dirty="0" smtClean="0">
                <a:latin typeface="Arial" panose="020B0604020202020204" pitchFamily="34" charset="0"/>
                <a:cs typeface="Arial" panose="020B0604020202020204" pitchFamily="34" charset="0"/>
              </a:rPr>
              <a:t>ESTUDIO DE MERCADO</a:t>
            </a:r>
            <a:endParaRPr lang="es-E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5417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339586" y="513954"/>
            <a:ext cx="3812147" cy="461665"/>
          </a:xfrm>
          <a:prstGeom prst="rect">
            <a:avLst/>
          </a:prstGeom>
          <a:noFill/>
        </p:spPr>
        <p:txBody>
          <a:bodyPr wrap="square" rtlCol="0">
            <a:spAutoFit/>
          </a:bodyPr>
          <a:lstStyle/>
          <a:p>
            <a:pPr algn="ctr"/>
            <a:r>
              <a:rPr lang="es-ES" sz="2400" b="1" dirty="0" smtClean="0"/>
              <a:t>OFERTA</a:t>
            </a:r>
            <a:endParaRPr lang="es-ES" sz="2400" b="1" dirty="0"/>
          </a:p>
        </p:txBody>
      </p:sp>
      <p:sp>
        <p:nvSpPr>
          <p:cNvPr id="3" name="2 CuadroTexto"/>
          <p:cNvSpPr txBox="1"/>
          <p:nvPr/>
        </p:nvSpPr>
        <p:spPr>
          <a:xfrm>
            <a:off x="6629511" y="2707453"/>
            <a:ext cx="4275785" cy="2585323"/>
          </a:xfrm>
          <a:prstGeom prst="rect">
            <a:avLst/>
          </a:prstGeom>
          <a:noFill/>
        </p:spPr>
        <p:txBody>
          <a:bodyPr wrap="square" rtlCol="0">
            <a:spAutoFit/>
          </a:bodyPr>
          <a:lstStyle/>
          <a:p>
            <a:pPr>
              <a:lnSpc>
                <a:spcPct val="150000"/>
              </a:lnSpc>
            </a:pPr>
            <a:r>
              <a:rPr lang="es-ES" b="1" dirty="0">
                <a:latin typeface="Arial" panose="020B0604020202020204" pitchFamily="34" charset="0"/>
                <a:cs typeface="Arial" panose="020B0604020202020204" pitchFamily="34" charset="0"/>
              </a:rPr>
              <a:t>Dirección: </a:t>
            </a:r>
            <a:r>
              <a:rPr lang="es-ES" dirty="0">
                <a:latin typeface="Arial" panose="020B0604020202020204" pitchFamily="34" charset="0"/>
                <a:cs typeface="Arial" panose="020B0604020202020204" pitchFamily="34" charset="0"/>
              </a:rPr>
              <a:t>Antigua vía a Otavalo</a:t>
            </a:r>
          </a:p>
          <a:p>
            <a:pPr>
              <a:lnSpc>
                <a:spcPct val="150000"/>
              </a:lnSpc>
            </a:pPr>
            <a:r>
              <a:rPr lang="es-ES" b="1" dirty="0">
                <a:latin typeface="Arial" panose="020B0604020202020204" pitchFamily="34" charset="0"/>
                <a:cs typeface="Arial" panose="020B0604020202020204" pitchFamily="34" charset="0"/>
              </a:rPr>
              <a:t>Distancia desde el centro de San José de Minas:</a:t>
            </a:r>
            <a:r>
              <a:rPr lang="es-ES" dirty="0">
                <a:latin typeface="Arial" panose="020B0604020202020204" pitchFamily="34" charset="0"/>
                <a:cs typeface="Arial" panose="020B0604020202020204" pitchFamily="34" charset="0"/>
              </a:rPr>
              <a:t> 5km aproximadamente</a:t>
            </a:r>
          </a:p>
          <a:p>
            <a:pPr>
              <a:lnSpc>
                <a:spcPct val="150000"/>
              </a:lnSpc>
            </a:pPr>
            <a:r>
              <a:rPr lang="es-ES" b="1" dirty="0">
                <a:latin typeface="Arial" panose="020B0604020202020204" pitchFamily="34" charset="0"/>
                <a:cs typeface="Arial" panose="020B0604020202020204" pitchFamily="34" charset="0"/>
              </a:rPr>
              <a:t>Temperatura:</a:t>
            </a:r>
            <a:r>
              <a:rPr lang="es-ES" dirty="0">
                <a:latin typeface="Arial" panose="020B0604020202020204" pitchFamily="34" charset="0"/>
                <a:cs typeface="Arial" panose="020B0604020202020204" pitchFamily="34" charset="0"/>
              </a:rPr>
              <a:t> 16° a 22°c</a:t>
            </a:r>
          </a:p>
          <a:p>
            <a:pPr>
              <a:lnSpc>
                <a:spcPct val="150000"/>
              </a:lnSpc>
            </a:pPr>
            <a:r>
              <a:rPr lang="es-ES" b="1" dirty="0">
                <a:latin typeface="Arial" panose="020B0604020202020204" pitchFamily="34" charset="0"/>
                <a:cs typeface="Arial" panose="020B0604020202020204" pitchFamily="34" charset="0"/>
              </a:rPr>
              <a:t>Altitud:</a:t>
            </a:r>
            <a:r>
              <a:rPr lang="es-ES" dirty="0">
                <a:latin typeface="Arial" panose="020B0604020202020204" pitchFamily="34" charset="0"/>
                <a:cs typeface="Arial" panose="020B0604020202020204" pitchFamily="34" charset="0"/>
              </a:rPr>
              <a:t> 1800 msnm</a:t>
            </a:r>
          </a:p>
          <a:p>
            <a:pPr>
              <a:lnSpc>
                <a:spcPct val="150000"/>
              </a:lnSpc>
            </a:pPr>
            <a:endParaRPr lang="es-ES" dirty="0">
              <a:latin typeface="Arial" panose="020B0604020202020204" pitchFamily="34" charset="0"/>
              <a:cs typeface="Arial" panose="020B0604020202020204" pitchFamily="34" charset="0"/>
            </a:endParaRPr>
          </a:p>
        </p:txBody>
      </p:sp>
      <p:pic>
        <p:nvPicPr>
          <p:cNvPr id="4098" name="Picture 2" descr="C:\Users\belen\Downloads\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6340" y="1208739"/>
            <a:ext cx="3935366" cy="50890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1 CuadroTexto"/>
          <p:cNvSpPr txBox="1"/>
          <p:nvPr/>
        </p:nvSpPr>
        <p:spPr>
          <a:xfrm>
            <a:off x="6434847" y="2023969"/>
            <a:ext cx="3812147" cy="461665"/>
          </a:xfrm>
          <a:prstGeom prst="rect">
            <a:avLst/>
          </a:prstGeom>
          <a:noFill/>
        </p:spPr>
        <p:txBody>
          <a:bodyPr wrap="square" rtlCol="0">
            <a:spAutoFit/>
          </a:bodyPr>
          <a:lstStyle/>
          <a:p>
            <a:pPr algn="ctr"/>
            <a:r>
              <a:rPr lang="es-ES" sz="2400" b="1" dirty="0"/>
              <a:t>Cascada de </a:t>
            </a:r>
            <a:r>
              <a:rPr lang="es-ES" sz="2400" b="1" dirty="0" err="1"/>
              <a:t>Chirisacha</a:t>
            </a:r>
            <a:endParaRPr lang="es-ES" sz="2400" b="1" dirty="0"/>
          </a:p>
        </p:txBody>
      </p:sp>
    </p:spTree>
    <p:extLst>
      <p:ext uri="{BB962C8B-B14F-4D97-AF65-F5344CB8AC3E}">
        <p14:creationId xmlns:p14="http://schemas.microsoft.com/office/powerpoint/2010/main" val="3581617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606085" y="668712"/>
            <a:ext cx="6362163" cy="461665"/>
          </a:xfrm>
          <a:prstGeom prst="rect">
            <a:avLst/>
          </a:prstGeom>
          <a:noFill/>
        </p:spPr>
        <p:txBody>
          <a:bodyPr wrap="square" rtlCol="0">
            <a:spAutoFit/>
          </a:bodyPr>
          <a:lstStyle/>
          <a:p>
            <a:pPr algn="ctr"/>
            <a:r>
              <a:rPr lang="es-419" sz="2400" b="1" dirty="0" smtClean="0"/>
              <a:t>Bosque Protector Cambugán y Paso Alto</a:t>
            </a:r>
            <a:endParaRPr lang="es-ES" sz="2400" b="1" dirty="0"/>
          </a:p>
        </p:txBody>
      </p:sp>
      <p:sp>
        <p:nvSpPr>
          <p:cNvPr id="3" name="2 CuadroTexto"/>
          <p:cNvSpPr txBox="1"/>
          <p:nvPr/>
        </p:nvSpPr>
        <p:spPr>
          <a:xfrm>
            <a:off x="6903077" y="2009107"/>
            <a:ext cx="4275785" cy="2949525"/>
          </a:xfrm>
          <a:prstGeom prst="rect">
            <a:avLst/>
          </a:prstGeom>
          <a:noFill/>
        </p:spPr>
        <p:txBody>
          <a:bodyPr wrap="square" rtlCol="0">
            <a:spAutoFit/>
          </a:bodyPr>
          <a:lstStyle/>
          <a:p>
            <a:pPr algn="just">
              <a:lnSpc>
                <a:spcPct val="150000"/>
              </a:lnSpc>
            </a:pPr>
            <a:r>
              <a:rPr lang="es-ES" b="1" dirty="0">
                <a:latin typeface="Arial" panose="020B0604020202020204" pitchFamily="34" charset="0"/>
                <a:cs typeface="Arial" panose="020B0604020202020204" pitchFamily="34" charset="0"/>
              </a:rPr>
              <a:t>Dirección: </a:t>
            </a:r>
            <a:r>
              <a:rPr lang="es-ES" dirty="0">
                <a:latin typeface="Arial" panose="020B0604020202020204" pitchFamily="34" charset="0"/>
                <a:cs typeface="Arial" panose="020B0604020202020204" pitchFamily="34" charset="0"/>
              </a:rPr>
              <a:t>Sector Las Palmas</a:t>
            </a:r>
          </a:p>
          <a:p>
            <a:pPr algn="just">
              <a:lnSpc>
                <a:spcPct val="150000"/>
              </a:lnSpc>
            </a:pPr>
            <a:r>
              <a:rPr lang="es-ES" b="1" dirty="0">
                <a:latin typeface="Arial" panose="020B0604020202020204" pitchFamily="34" charset="0"/>
                <a:cs typeface="Arial" panose="020B0604020202020204" pitchFamily="34" charset="0"/>
              </a:rPr>
              <a:t>Distancia desde el centro de San José de Minas:</a:t>
            </a:r>
            <a:r>
              <a:rPr lang="es-ES" dirty="0">
                <a:latin typeface="Arial" panose="020B0604020202020204" pitchFamily="34" charset="0"/>
                <a:cs typeface="Arial" panose="020B0604020202020204" pitchFamily="34" charset="0"/>
              </a:rPr>
              <a:t> 6 km aproximadamente</a:t>
            </a:r>
          </a:p>
          <a:p>
            <a:pPr algn="just">
              <a:lnSpc>
                <a:spcPct val="150000"/>
              </a:lnSpc>
            </a:pPr>
            <a:r>
              <a:rPr lang="es-ES" b="1" dirty="0">
                <a:latin typeface="Arial" panose="020B0604020202020204" pitchFamily="34" charset="0"/>
                <a:cs typeface="Arial" panose="020B0604020202020204" pitchFamily="34" charset="0"/>
              </a:rPr>
              <a:t>Temperatura:</a:t>
            </a:r>
            <a:r>
              <a:rPr lang="es-ES" dirty="0">
                <a:latin typeface="Arial" panose="020B0604020202020204" pitchFamily="34" charset="0"/>
                <a:cs typeface="Arial" panose="020B0604020202020204" pitchFamily="34" charset="0"/>
              </a:rPr>
              <a:t> 16° a 22°c</a:t>
            </a:r>
          </a:p>
          <a:p>
            <a:pPr algn="just">
              <a:lnSpc>
                <a:spcPct val="150000"/>
              </a:lnSpc>
            </a:pPr>
            <a:r>
              <a:rPr lang="es-ES" b="1" dirty="0">
                <a:latin typeface="Arial" panose="020B0604020202020204" pitchFamily="34" charset="0"/>
                <a:cs typeface="Arial" panose="020B0604020202020204" pitchFamily="34" charset="0"/>
              </a:rPr>
              <a:t>Altitud:</a:t>
            </a:r>
            <a:r>
              <a:rPr lang="es-ES" dirty="0">
                <a:latin typeface="Arial" panose="020B0604020202020204" pitchFamily="34" charset="0"/>
                <a:cs typeface="Arial" panose="020B0604020202020204" pitchFamily="34" charset="0"/>
              </a:rPr>
              <a:t> Aproximada de 2426 msnm. Desde 970 msnm a  3396 msnm  </a:t>
            </a:r>
          </a:p>
          <a:p>
            <a:pPr algn="just">
              <a:lnSpc>
                <a:spcPct val="150000"/>
              </a:lnSpc>
            </a:pPr>
            <a:endParaRPr lang="es-ES" dirty="0">
              <a:latin typeface="Arial" panose="020B0604020202020204" pitchFamily="34" charset="0"/>
              <a:cs typeface="Arial" panose="020B0604020202020204" pitchFamily="34" charset="0"/>
            </a:endParaRPr>
          </a:p>
        </p:txBody>
      </p:sp>
      <p:pic>
        <p:nvPicPr>
          <p:cNvPr id="5" name="4 Imagen" descr="http://cambugan.org/wp-content/uploads/main_slide_2_800.jpg"/>
          <p:cNvPicPr/>
          <p:nvPr/>
        </p:nvPicPr>
        <p:blipFill>
          <a:blip r:embed="rId2">
            <a:extLst>
              <a:ext uri="{28A0092B-C50C-407E-A947-70E740481C1C}">
                <a14:useLocalDpi xmlns:a14="http://schemas.microsoft.com/office/drawing/2010/main" val="0"/>
              </a:ext>
            </a:extLst>
          </a:blip>
          <a:srcRect/>
          <a:stretch>
            <a:fillRect/>
          </a:stretch>
        </p:blipFill>
        <p:spPr bwMode="auto">
          <a:xfrm>
            <a:off x="1176428" y="1845079"/>
            <a:ext cx="5137287" cy="35252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878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606085" y="668712"/>
            <a:ext cx="6362163" cy="461665"/>
          </a:xfrm>
          <a:prstGeom prst="rect">
            <a:avLst/>
          </a:prstGeom>
          <a:noFill/>
        </p:spPr>
        <p:txBody>
          <a:bodyPr wrap="square" rtlCol="0">
            <a:spAutoFit/>
          </a:bodyPr>
          <a:lstStyle/>
          <a:p>
            <a:pPr algn="ctr"/>
            <a:r>
              <a:rPr lang="es-419" sz="2400" b="1" dirty="0" smtClean="0"/>
              <a:t>Tolas Pre – Incásicas de Alance</a:t>
            </a:r>
            <a:endParaRPr lang="es-ES" sz="2400" b="1" dirty="0"/>
          </a:p>
        </p:txBody>
      </p:sp>
      <p:sp>
        <p:nvSpPr>
          <p:cNvPr id="3" name="2 CuadroTexto"/>
          <p:cNvSpPr txBox="1"/>
          <p:nvPr/>
        </p:nvSpPr>
        <p:spPr>
          <a:xfrm>
            <a:off x="6903077" y="2009107"/>
            <a:ext cx="4275785" cy="2585323"/>
          </a:xfrm>
          <a:prstGeom prst="rect">
            <a:avLst/>
          </a:prstGeom>
          <a:noFill/>
        </p:spPr>
        <p:txBody>
          <a:bodyPr wrap="square" rtlCol="0">
            <a:spAutoFit/>
          </a:bodyPr>
          <a:lstStyle/>
          <a:p>
            <a:pPr>
              <a:lnSpc>
                <a:spcPct val="150000"/>
              </a:lnSpc>
            </a:pPr>
            <a:r>
              <a:rPr lang="es-ES" b="1" dirty="0">
                <a:latin typeface="Arial" panose="020B0604020202020204" pitchFamily="34" charset="0"/>
                <a:cs typeface="Arial" panose="020B0604020202020204" pitchFamily="34" charset="0"/>
              </a:rPr>
              <a:t>Dirección: </a:t>
            </a:r>
            <a:r>
              <a:rPr lang="es-ES" dirty="0">
                <a:latin typeface="Arial" panose="020B0604020202020204" pitchFamily="34" charset="0"/>
                <a:cs typeface="Arial" panose="020B0604020202020204" pitchFamily="34" charset="0"/>
              </a:rPr>
              <a:t>Sector Alance</a:t>
            </a:r>
          </a:p>
          <a:p>
            <a:pPr>
              <a:lnSpc>
                <a:spcPct val="150000"/>
              </a:lnSpc>
            </a:pPr>
            <a:r>
              <a:rPr lang="es-ES" b="1" dirty="0">
                <a:latin typeface="Arial" panose="020B0604020202020204" pitchFamily="34" charset="0"/>
                <a:cs typeface="Arial" panose="020B0604020202020204" pitchFamily="34" charset="0"/>
              </a:rPr>
              <a:t>Distancia desde el centro de San José de Minas:</a:t>
            </a:r>
            <a:r>
              <a:rPr lang="es-ES" dirty="0">
                <a:latin typeface="Arial" panose="020B0604020202020204" pitchFamily="34" charset="0"/>
                <a:cs typeface="Arial" panose="020B0604020202020204" pitchFamily="34" charset="0"/>
              </a:rPr>
              <a:t> 6 km aproximadamente</a:t>
            </a:r>
          </a:p>
          <a:p>
            <a:pPr>
              <a:lnSpc>
                <a:spcPct val="150000"/>
              </a:lnSpc>
            </a:pPr>
            <a:r>
              <a:rPr lang="es-ES" b="1" dirty="0">
                <a:latin typeface="Arial" panose="020B0604020202020204" pitchFamily="34" charset="0"/>
                <a:cs typeface="Arial" panose="020B0604020202020204" pitchFamily="34" charset="0"/>
              </a:rPr>
              <a:t>Temperatura:</a:t>
            </a:r>
            <a:r>
              <a:rPr lang="es-ES" dirty="0">
                <a:latin typeface="Arial" panose="020B0604020202020204" pitchFamily="34" charset="0"/>
                <a:cs typeface="Arial" panose="020B0604020202020204" pitchFamily="34" charset="0"/>
              </a:rPr>
              <a:t> 16° a 22°c</a:t>
            </a:r>
          </a:p>
          <a:p>
            <a:pPr>
              <a:lnSpc>
                <a:spcPct val="150000"/>
              </a:lnSpc>
            </a:pPr>
            <a:r>
              <a:rPr lang="es-ES" b="1" dirty="0">
                <a:latin typeface="Arial" panose="020B0604020202020204" pitchFamily="34" charset="0"/>
                <a:cs typeface="Arial" panose="020B0604020202020204" pitchFamily="34" charset="0"/>
              </a:rPr>
              <a:t>Altitud:</a:t>
            </a:r>
            <a:r>
              <a:rPr lang="es-ES" dirty="0">
                <a:latin typeface="Arial" panose="020B0604020202020204" pitchFamily="34" charset="0"/>
                <a:cs typeface="Arial" panose="020B0604020202020204" pitchFamily="34" charset="0"/>
              </a:rPr>
              <a:t> Aproximada de 2426 msnm. </a:t>
            </a:r>
          </a:p>
          <a:p>
            <a:pPr algn="just">
              <a:lnSpc>
                <a:spcPct val="150000"/>
              </a:lnSpc>
            </a:pPr>
            <a:endParaRPr lang="es-ES" dirty="0">
              <a:latin typeface="Arial" panose="020B0604020202020204" pitchFamily="34" charset="0"/>
              <a:cs typeface="Arial" panose="020B0604020202020204" pitchFamily="34" charset="0"/>
            </a:endParaRPr>
          </a:p>
        </p:txBody>
      </p:sp>
      <p:pic>
        <p:nvPicPr>
          <p:cNvPr id="6146" name="Picture 2" descr="C:\Users\belen\Downloads\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842" y="1483631"/>
            <a:ext cx="5257800" cy="44527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907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606085" y="668712"/>
            <a:ext cx="6362163" cy="461665"/>
          </a:xfrm>
          <a:prstGeom prst="rect">
            <a:avLst/>
          </a:prstGeom>
          <a:noFill/>
        </p:spPr>
        <p:txBody>
          <a:bodyPr wrap="square" rtlCol="0">
            <a:spAutoFit/>
          </a:bodyPr>
          <a:lstStyle/>
          <a:p>
            <a:pPr algn="ctr"/>
            <a:r>
              <a:rPr lang="es-419" sz="2400" b="1" dirty="0" smtClean="0"/>
              <a:t>Iglesia de San José de Minas</a:t>
            </a:r>
            <a:endParaRPr lang="es-ES" sz="2400" b="1" dirty="0"/>
          </a:p>
        </p:txBody>
      </p:sp>
      <p:sp>
        <p:nvSpPr>
          <p:cNvPr id="3" name="2 CuadroTexto"/>
          <p:cNvSpPr txBox="1"/>
          <p:nvPr/>
        </p:nvSpPr>
        <p:spPr>
          <a:xfrm>
            <a:off x="6903077" y="2009107"/>
            <a:ext cx="4275785" cy="2585323"/>
          </a:xfrm>
          <a:prstGeom prst="rect">
            <a:avLst/>
          </a:prstGeom>
          <a:noFill/>
        </p:spPr>
        <p:txBody>
          <a:bodyPr wrap="square" rtlCol="0">
            <a:spAutoFit/>
          </a:bodyPr>
          <a:lstStyle/>
          <a:p>
            <a:pPr>
              <a:lnSpc>
                <a:spcPct val="150000"/>
              </a:lnSpc>
            </a:pPr>
            <a:r>
              <a:rPr lang="es-ES" b="1" dirty="0">
                <a:latin typeface="Arial" panose="020B0604020202020204" pitchFamily="34" charset="0"/>
                <a:cs typeface="Arial" panose="020B0604020202020204" pitchFamily="34" charset="0"/>
              </a:rPr>
              <a:t>Dirección: </a:t>
            </a:r>
            <a:r>
              <a:rPr lang="es-ES" dirty="0">
                <a:latin typeface="Arial" panose="020B0604020202020204" pitchFamily="34" charset="0"/>
                <a:cs typeface="Arial" panose="020B0604020202020204" pitchFamily="34" charset="0"/>
              </a:rPr>
              <a:t>Federico González Suárez y San Vicente</a:t>
            </a:r>
          </a:p>
          <a:p>
            <a:pPr>
              <a:lnSpc>
                <a:spcPct val="150000"/>
              </a:lnSpc>
            </a:pPr>
            <a:r>
              <a:rPr lang="es-ES" b="1" dirty="0">
                <a:latin typeface="Arial" panose="020B0604020202020204" pitchFamily="34" charset="0"/>
                <a:cs typeface="Arial" panose="020B0604020202020204" pitchFamily="34" charset="0"/>
              </a:rPr>
              <a:t>Distancia desde Quito:</a:t>
            </a:r>
            <a:r>
              <a:rPr lang="es-ES"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80 km </a:t>
            </a:r>
            <a:r>
              <a:rPr lang="es-ES" dirty="0">
                <a:latin typeface="Arial" panose="020B0604020202020204" pitchFamily="34" charset="0"/>
                <a:cs typeface="Arial" panose="020B0604020202020204" pitchFamily="34" charset="0"/>
              </a:rPr>
              <a:t>aproximadamente</a:t>
            </a:r>
          </a:p>
          <a:p>
            <a:pPr>
              <a:lnSpc>
                <a:spcPct val="150000"/>
              </a:lnSpc>
            </a:pPr>
            <a:r>
              <a:rPr lang="es-ES" b="1" dirty="0">
                <a:latin typeface="Arial" panose="020B0604020202020204" pitchFamily="34" charset="0"/>
                <a:cs typeface="Arial" panose="020B0604020202020204" pitchFamily="34" charset="0"/>
              </a:rPr>
              <a:t>Temperatura:</a:t>
            </a:r>
            <a:r>
              <a:rPr lang="es-ES" dirty="0">
                <a:latin typeface="Arial" panose="020B0604020202020204" pitchFamily="34" charset="0"/>
                <a:cs typeface="Arial" panose="020B0604020202020204" pitchFamily="34" charset="0"/>
              </a:rPr>
              <a:t> 16° a 22°c</a:t>
            </a:r>
          </a:p>
          <a:p>
            <a:pPr>
              <a:lnSpc>
                <a:spcPct val="150000"/>
              </a:lnSpc>
            </a:pPr>
            <a:r>
              <a:rPr lang="es-ES" b="1" dirty="0">
                <a:latin typeface="Arial" panose="020B0604020202020204" pitchFamily="34" charset="0"/>
                <a:cs typeface="Arial" panose="020B0604020202020204" pitchFamily="34" charset="0"/>
              </a:rPr>
              <a:t>Altitud:</a:t>
            </a:r>
            <a:r>
              <a:rPr lang="es-ES" dirty="0">
                <a:latin typeface="Arial" panose="020B0604020202020204" pitchFamily="34" charset="0"/>
                <a:cs typeface="Arial" panose="020B0604020202020204" pitchFamily="34" charset="0"/>
              </a:rPr>
              <a:t> Aproximada de 2440 msnm </a:t>
            </a:r>
          </a:p>
        </p:txBody>
      </p:sp>
      <p:pic>
        <p:nvPicPr>
          <p:cNvPr id="5122" name="Picture 2" descr="C:\Users\belen\Downloads\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647" y="1553029"/>
            <a:ext cx="4528456" cy="45284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793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1288</TotalTime>
  <Words>1140</Words>
  <Application>Microsoft Office PowerPoint</Application>
  <PresentationFormat>Panorámica</PresentationFormat>
  <Paragraphs>183</Paragraphs>
  <Slides>42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42</vt:i4>
      </vt:variant>
    </vt:vector>
  </HeadingPairs>
  <TitlesOfParts>
    <vt:vector size="47" baseType="lpstr">
      <vt:lpstr>Arial</vt:lpstr>
      <vt:lpstr>Century Gothic</vt:lpstr>
      <vt:lpstr>Times New Roman</vt:lpstr>
      <vt:lpstr>Wingdings 3</vt:lpstr>
      <vt:lpstr>Espiral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PROPUESTA: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Clarys</dc:creator>
  <cp:lastModifiedBy>Clarys</cp:lastModifiedBy>
  <cp:revision>106</cp:revision>
  <dcterms:created xsi:type="dcterms:W3CDTF">2015-07-20T16:19:05Z</dcterms:created>
  <dcterms:modified xsi:type="dcterms:W3CDTF">2015-07-28T18:34:37Z</dcterms:modified>
</cp:coreProperties>
</file>