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sldIdLst>
    <p:sldId id="317" r:id="rId3"/>
    <p:sldId id="258" r:id="rId4"/>
    <p:sldId id="259" r:id="rId5"/>
    <p:sldId id="304" r:id="rId6"/>
    <p:sldId id="260" r:id="rId7"/>
    <p:sldId id="262" r:id="rId8"/>
    <p:sldId id="269" r:id="rId9"/>
    <p:sldId id="305" r:id="rId10"/>
    <p:sldId id="299" r:id="rId11"/>
    <p:sldId id="308" r:id="rId12"/>
    <p:sldId id="307" r:id="rId13"/>
    <p:sldId id="272" r:id="rId14"/>
    <p:sldId id="273" r:id="rId15"/>
    <p:sldId id="296" r:id="rId16"/>
    <p:sldId id="277" r:id="rId17"/>
    <p:sldId id="275" r:id="rId18"/>
    <p:sldId id="301" r:id="rId19"/>
    <p:sldId id="276" r:id="rId20"/>
    <p:sldId id="302" r:id="rId21"/>
    <p:sldId id="303" r:id="rId22"/>
    <p:sldId id="288" r:id="rId23"/>
    <p:sldId id="325" r:id="rId24"/>
    <p:sldId id="326" r:id="rId25"/>
    <p:sldId id="278" r:id="rId26"/>
    <p:sldId id="279" r:id="rId27"/>
    <p:sldId id="280" r:id="rId28"/>
    <p:sldId id="330" r:id="rId29"/>
    <p:sldId id="329" r:id="rId30"/>
    <p:sldId id="281" r:id="rId31"/>
    <p:sldId id="309" r:id="rId32"/>
    <p:sldId id="331" r:id="rId33"/>
    <p:sldId id="328" r:id="rId34"/>
    <p:sldId id="282" r:id="rId35"/>
    <p:sldId id="284" r:id="rId36"/>
    <p:sldId id="291" r:id="rId37"/>
    <p:sldId id="286" r:id="rId38"/>
    <p:sldId id="314" r:id="rId39"/>
    <p:sldId id="297" r:id="rId40"/>
    <p:sldId id="315" r:id="rId41"/>
    <p:sldId id="292" r:id="rId42"/>
    <p:sldId id="293" r:id="rId43"/>
    <p:sldId id="295" r:id="rId44"/>
    <p:sldId id="294" r:id="rId45"/>
    <p:sldId id="306" r:id="rId46"/>
    <p:sldId id="318" r:id="rId47"/>
    <p:sldId id="322" r:id="rId48"/>
    <p:sldId id="321" r:id="rId49"/>
    <p:sldId id="316" r:id="rId50"/>
    <p:sldId id="319" r:id="rId51"/>
    <p:sldId id="320" r:id="rId52"/>
    <p:sldId id="283" r:id="rId53"/>
    <p:sldId id="290" r:id="rId5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45F7AE6B-DB0A-420E-8970-6EEFB1EBFEE8}" type="datetimeFigureOut">
              <a:rPr lang="es-EC" smtClean="0"/>
              <a:t>12/08/2015</a:t>
            </a:fld>
            <a:endParaRPr lang="es-EC"/>
          </a:p>
        </p:txBody>
      </p:sp>
      <p:sp>
        <p:nvSpPr>
          <p:cNvPr id="19" name="Footer Placeholder 18"/>
          <p:cNvSpPr>
            <a:spLocks noGrp="1"/>
          </p:cNvSpPr>
          <p:nvPr>
            <p:ph type="ftr" sz="quarter" idx="11"/>
          </p:nvPr>
        </p:nvSpPr>
        <p:spPr/>
        <p:txBody>
          <a:bodyPr/>
          <a:lstStyle/>
          <a:p>
            <a:endParaRPr lang="es-EC"/>
          </a:p>
        </p:txBody>
      </p:sp>
      <p:sp>
        <p:nvSpPr>
          <p:cNvPr id="27" name="Slide Number Placeholder 26"/>
          <p:cNvSpPr>
            <a:spLocks noGrp="1"/>
          </p:cNvSpPr>
          <p:nvPr>
            <p:ph type="sldNum" sz="quarter" idx="12"/>
          </p:nvPr>
        </p:nvSpPr>
        <p:spPr/>
        <p:txBody>
          <a:bodyPr/>
          <a:lstStyle/>
          <a:p>
            <a:fld id="{82B672A0-E306-45EF-9180-AAADA2FF462C}"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45F7AE6B-DB0A-420E-8970-6EEFB1EBFEE8}" type="datetimeFigureOut">
              <a:rPr lang="es-EC" smtClean="0"/>
              <a:t>12/08/2015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2B672A0-E306-45EF-9180-AAADA2FF462C}"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45F7AE6B-DB0A-420E-8970-6EEFB1EBFEE8}" type="datetimeFigureOut">
              <a:rPr lang="es-EC" smtClean="0"/>
              <a:t>12/08/2015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2B672A0-E306-45EF-9180-AAADA2FF462C}" type="slidenum">
              <a:rPr lang="es-EC" smtClean="0"/>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45F7AE6B-DB0A-420E-8970-6EEFB1EBFEE8}" type="datetimeFigureOut">
              <a:rPr lang="es-EC" smtClean="0">
                <a:solidFill>
                  <a:srgbClr val="DBF5F9">
                    <a:shade val="90000"/>
                  </a:srgbClr>
                </a:solidFill>
              </a:rPr>
              <a:pPr/>
              <a:t>12/08/2015</a:t>
            </a:fld>
            <a:endParaRPr lang="es-EC">
              <a:solidFill>
                <a:srgbClr val="DBF5F9">
                  <a:shade val="90000"/>
                </a:srgbClr>
              </a:solidFill>
            </a:endParaRPr>
          </a:p>
        </p:txBody>
      </p:sp>
      <p:sp>
        <p:nvSpPr>
          <p:cNvPr id="19" name="Footer Placeholder 18"/>
          <p:cNvSpPr>
            <a:spLocks noGrp="1"/>
          </p:cNvSpPr>
          <p:nvPr>
            <p:ph type="ftr" sz="quarter" idx="11"/>
          </p:nvPr>
        </p:nvSpPr>
        <p:spPr/>
        <p:txBody>
          <a:bodyPr/>
          <a:lstStyle/>
          <a:p>
            <a:endParaRPr lang="es-EC">
              <a:solidFill>
                <a:srgbClr val="DBF5F9">
                  <a:shade val="90000"/>
                </a:srgbClr>
              </a:solidFill>
            </a:endParaRPr>
          </a:p>
        </p:txBody>
      </p:sp>
      <p:sp>
        <p:nvSpPr>
          <p:cNvPr id="27" name="Slide Number Placeholder 26"/>
          <p:cNvSpPr>
            <a:spLocks noGrp="1"/>
          </p:cNvSpPr>
          <p:nvPr>
            <p:ph type="sldNum" sz="quarter" idx="12"/>
          </p:nvPr>
        </p:nvSpPr>
        <p:spPr/>
        <p:txBody>
          <a:bodyPr/>
          <a:lstStyle/>
          <a:p>
            <a:fld id="{82B672A0-E306-45EF-9180-AAADA2FF462C}" type="slidenum">
              <a:rPr lang="es-EC" smtClean="0">
                <a:solidFill>
                  <a:srgbClr val="DBF5F9">
                    <a:shade val="90000"/>
                  </a:srgbClr>
                </a:solidFill>
              </a:rPr>
              <a:pPr/>
              <a:t>‹Nº›</a:t>
            </a:fld>
            <a:endParaRPr lang="es-EC">
              <a:solidFill>
                <a:srgbClr val="DBF5F9">
                  <a:shade val="90000"/>
                </a:srgbClr>
              </a:solidFill>
            </a:endParaRPr>
          </a:p>
        </p:txBody>
      </p:sp>
    </p:spTree>
    <p:extLst>
      <p:ext uri="{BB962C8B-B14F-4D97-AF65-F5344CB8AC3E}">
        <p14:creationId xmlns:p14="http://schemas.microsoft.com/office/powerpoint/2010/main" val="218042629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5" name="Footer Placeholder 4"/>
          <p:cNvSpPr>
            <a:spLocks noGrp="1"/>
          </p:cNvSpPr>
          <p:nvPr>
            <p:ph type="ftr" sz="quarter" idx="11"/>
          </p:nvPr>
        </p:nvSpPr>
        <p:spPr/>
        <p:txBody>
          <a:bodyPr/>
          <a:lstStyle/>
          <a:p>
            <a:endParaRPr lang="es-EC">
              <a:solidFill>
                <a:srgbClr val="04617B">
                  <a:shade val="90000"/>
                </a:srgbClr>
              </a:solidFill>
            </a:endParaRPr>
          </a:p>
        </p:txBody>
      </p:sp>
      <p:sp>
        <p:nvSpPr>
          <p:cNvPr id="6" name="Slide Number Placeholder 5"/>
          <p:cNvSpPr>
            <a:spLocks noGrp="1"/>
          </p:cNvSpPr>
          <p:nvPr>
            <p:ph type="sldNum" sz="quarter" idx="12"/>
          </p:nvPr>
        </p:nvSpPr>
        <p:spPr/>
        <p:txBody>
          <a:body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spTree>
    <p:extLst>
      <p:ext uri="{BB962C8B-B14F-4D97-AF65-F5344CB8AC3E}">
        <p14:creationId xmlns:p14="http://schemas.microsoft.com/office/powerpoint/2010/main" val="2860130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45F7AE6B-DB0A-420E-8970-6EEFB1EBFEE8}" type="datetimeFigureOut">
              <a:rPr lang="es-EC" smtClean="0">
                <a:solidFill>
                  <a:srgbClr val="DBF5F9">
                    <a:shade val="90000"/>
                  </a:srgbClr>
                </a:solidFill>
              </a:rPr>
              <a:pPr/>
              <a:t>12/08/2015</a:t>
            </a:fld>
            <a:endParaRPr lang="es-EC">
              <a:solidFill>
                <a:srgbClr val="DBF5F9">
                  <a:shade val="90000"/>
                </a:srgbClr>
              </a:solidFill>
            </a:endParaRPr>
          </a:p>
        </p:txBody>
      </p:sp>
      <p:sp>
        <p:nvSpPr>
          <p:cNvPr id="5" name="Footer Placeholder 4"/>
          <p:cNvSpPr>
            <a:spLocks noGrp="1"/>
          </p:cNvSpPr>
          <p:nvPr>
            <p:ph type="ftr" sz="quarter" idx="11"/>
          </p:nvPr>
        </p:nvSpPr>
        <p:spPr/>
        <p:txBody>
          <a:bodyPr/>
          <a:lstStyle/>
          <a:p>
            <a:endParaRPr lang="es-EC">
              <a:solidFill>
                <a:srgbClr val="DBF5F9">
                  <a:shade val="90000"/>
                </a:srgbClr>
              </a:solidFill>
            </a:endParaRPr>
          </a:p>
        </p:txBody>
      </p:sp>
      <p:sp>
        <p:nvSpPr>
          <p:cNvPr id="6" name="Slide Number Placeholder 5"/>
          <p:cNvSpPr>
            <a:spLocks noGrp="1"/>
          </p:cNvSpPr>
          <p:nvPr>
            <p:ph type="sldNum" sz="quarter" idx="12"/>
          </p:nvPr>
        </p:nvSpPr>
        <p:spPr/>
        <p:txBody>
          <a:bodyPr/>
          <a:lstStyle/>
          <a:p>
            <a:fld id="{82B672A0-E306-45EF-9180-AAADA2FF462C}" type="slidenum">
              <a:rPr lang="es-EC" smtClean="0">
                <a:solidFill>
                  <a:srgbClr val="DBF5F9">
                    <a:shade val="90000"/>
                  </a:srgbClr>
                </a:solidFill>
              </a:rPr>
              <a:pPr/>
              <a:t>‹Nº›</a:t>
            </a:fld>
            <a:endParaRPr lang="es-EC">
              <a:solidFill>
                <a:srgbClr val="DBF5F9">
                  <a:shade val="90000"/>
                </a:srgbClr>
              </a:solidFill>
            </a:endParaRPr>
          </a:p>
        </p:txBody>
      </p:sp>
    </p:spTree>
    <p:extLst>
      <p:ext uri="{BB962C8B-B14F-4D97-AF65-F5344CB8AC3E}">
        <p14:creationId xmlns:p14="http://schemas.microsoft.com/office/powerpoint/2010/main" val="341070002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6" name="Footer Placeholder 5"/>
          <p:cNvSpPr>
            <a:spLocks noGrp="1"/>
          </p:cNvSpPr>
          <p:nvPr>
            <p:ph type="ftr" sz="quarter" idx="11"/>
          </p:nvPr>
        </p:nvSpPr>
        <p:spPr/>
        <p:txBody>
          <a:bodyPr/>
          <a:lstStyle/>
          <a:p>
            <a:endParaRPr lang="es-EC">
              <a:solidFill>
                <a:srgbClr val="04617B">
                  <a:shade val="90000"/>
                </a:srgbClr>
              </a:solidFill>
            </a:endParaRPr>
          </a:p>
        </p:txBody>
      </p:sp>
      <p:sp>
        <p:nvSpPr>
          <p:cNvPr id="7" name="Slide Number Placeholder 6"/>
          <p:cNvSpPr>
            <a:spLocks noGrp="1"/>
          </p:cNvSpPr>
          <p:nvPr>
            <p:ph type="sldNum" sz="quarter" idx="12"/>
          </p:nvPr>
        </p:nvSpPr>
        <p:spPr/>
        <p:txBody>
          <a:body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spTree>
    <p:extLst>
      <p:ext uri="{BB962C8B-B14F-4D97-AF65-F5344CB8AC3E}">
        <p14:creationId xmlns:p14="http://schemas.microsoft.com/office/powerpoint/2010/main" val="2144779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8" name="Footer Placeholder 7"/>
          <p:cNvSpPr>
            <a:spLocks noGrp="1"/>
          </p:cNvSpPr>
          <p:nvPr>
            <p:ph type="ftr" sz="quarter" idx="11"/>
          </p:nvPr>
        </p:nvSpPr>
        <p:spPr/>
        <p:txBody>
          <a:bodyPr/>
          <a:lstStyle/>
          <a:p>
            <a:endParaRPr lang="es-EC">
              <a:solidFill>
                <a:srgbClr val="04617B">
                  <a:shade val="90000"/>
                </a:srgbClr>
              </a:solidFill>
            </a:endParaRPr>
          </a:p>
        </p:txBody>
      </p:sp>
      <p:sp>
        <p:nvSpPr>
          <p:cNvPr id="9" name="Slide Number Placeholder 8"/>
          <p:cNvSpPr>
            <a:spLocks noGrp="1"/>
          </p:cNvSpPr>
          <p:nvPr>
            <p:ph type="sldNum" sz="quarter" idx="12"/>
          </p:nvPr>
        </p:nvSpPr>
        <p:spPr/>
        <p:txBody>
          <a:body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spTree>
    <p:extLst>
      <p:ext uri="{BB962C8B-B14F-4D97-AF65-F5344CB8AC3E}">
        <p14:creationId xmlns:p14="http://schemas.microsoft.com/office/powerpoint/2010/main" val="4068058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4" name="Footer Placeholder 3"/>
          <p:cNvSpPr>
            <a:spLocks noGrp="1"/>
          </p:cNvSpPr>
          <p:nvPr>
            <p:ph type="ftr" sz="quarter" idx="11"/>
          </p:nvPr>
        </p:nvSpPr>
        <p:spPr/>
        <p:txBody>
          <a:bodyPr/>
          <a:lstStyle/>
          <a:p>
            <a:endParaRPr lang="es-EC">
              <a:solidFill>
                <a:srgbClr val="04617B">
                  <a:shade val="90000"/>
                </a:srgbClr>
              </a:solidFill>
            </a:endParaRPr>
          </a:p>
        </p:txBody>
      </p:sp>
      <p:sp>
        <p:nvSpPr>
          <p:cNvPr id="5" name="Slide Number Placeholder 4"/>
          <p:cNvSpPr>
            <a:spLocks noGrp="1"/>
          </p:cNvSpPr>
          <p:nvPr>
            <p:ph type="sldNum" sz="quarter" idx="12"/>
          </p:nvPr>
        </p:nvSpPr>
        <p:spPr/>
        <p:txBody>
          <a:body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spTree>
    <p:extLst>
      <p:ext uri="{BB962C8B-B14F-4D97-AF65-F5344CB8AC3E}">
        <p14:creationId xmlns:p14="http://schemas.microsoft.com/office/powerpoint/2010/main" val="2421333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3" name="Footer Placeholder 2"/>
          <p:cNvSpPr>
            <a:spLocks noGrp="1"/>
          </p:cNvSpPr>
          <p:nvPr>
            <p:ph type="ftr" sz="quarter" idx="11"/>
          </p:nvPr>
        </p:nvSpPr>
        <p:spPr/>
        <p:txBody>
          <a:bodyPr/>
          <a:lstStyle/>
          <a:p>
            <a:endParaRPr lang="es-EC">
              <a:solidFill>
                <a:srgbClr val="04617B">
                  <a:shade val="90000"/>
                </a:srgbClr>
              </a:solidFill>
            </a:endParaRPr>
          </a:p>
        </p:txBody>
      </p:sp>
      <p:sp>
        <p:nvSpPr>
          <p:cNvPr id="4" name="Slide Number Placeholder 3"/>
          <p:cNvSpPr>
            <a:spLocks noGrp="1"/>
          </p:cNvSpPr>
          <p:nvPr>
            <p:ph type="sldNum" sz="quarter" idx="12"/>
          </p:nvPr>
        </p:nvSpPr>
        <p:spPr/>
        <p:txBody>
          <a:body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spTree>
    <p:extLst>
      <p:ext uri="{BB962C8B-B14F-4D97-AF65-F5344CB8AC3E}">
        <p14:creationId xmlns:p14="http://schemas.microsoft.com/office/powerpoint/2010/main" val="3785299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6" name="Footer Placeholder 5"/>
          <p:cNvSpPr>
            <a:spLocks noGrp="1"/>
          </p:cNvSpPr>
          <p:nvPr>
            <p:ph type="ftr" sz="quarter" idx="11"/>
          </p:nvPr>
        </p:nvSpPr>
        <p:spPr/>
        <p:txBody>
          <a:bodyPr/>
          <a:lstStyle/>
          <a:p>
            <a:endParaRPr lang="es-EC">
              <a:solidFill>
                <a:srgbClr val="04617B">
                  <a:shade val="90000"/>
                </a:srgbClr>
              </a:solidFill>
            </a:endParaRPr>
          </a:p>
        </p:txBody>
      </p:sp>
      <p:sp>
        <p:nvSpPr>
          <p:cNvPr id="7" name="Slide Number Placeholder 6"/>
          <p:cNvSpPr>
            <a:spLocks noGrp="1"/>
          </p:cNvSpPr>
          <p:nvPr>
            <p:ph type="sldNum" sz="quarter" idx="12"/>
          </p:nvPr>
        </p:nvSpPr>
        <p:spPr/>
        <p:txBody>
          <a:body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spTree>
    <p:extLst>
      <p:ext uri="{BB962C8B-B14F-4D97-AF65-F5344CB8AC3E}">
        <p14:creationId xmlns:p14="http://schemas.microsoft.com/office/powerpoint/2010/main" val="2553156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45F7AE6B-DB0A-420E-8970-6EEFB1EBFEE8}" type="datetimeFigureOut">
              <a:rPr lang="es-EC" smtClean="0"/>
              <a:t>12/08/2015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2B672A0-E306-45EF-9180-AAADA2FF462C}" type="slidenum">
              <a:rPr lang="es-EC" smtClean="0"/>
              <a:t>‹Nº›</a:t>
            </a:fld>
            <a:endParaRPr lang="es-EC"/>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6" name="Footer Placeholder 5"/>
          <p:cNvSpPr>
            <a:spLocks noGrp="1"/>
          </p:cNvSpPr>
          <p:nvPr>
            <p:ph type="ftr" sz="quarter" idx="11"/>
          </p:nvPr>
        </p:nvSpPr>
        <p:spPr/>
        <p:txBody>
          <a:bodyPr/>
          <a:lstStyle/>
          <a:p>
            <a:endParaRPr lang="es-EC">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745349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5" name="Footer Placeholder 4"/>
          <p:cNvSpPr>
            <a:spLocks noGrp="1"/>
          </p:cNvSpPr>
          <p:nvPr>
            <p:ph type="ftr" sz="quarter" idx="11"/>
          </p:nvPr>
        </p:nvSpPr>
        <p:spPr/>
        <p:txBody>
          <a:bodyPr/>
          <a:lstStyle/>
          <a:p>
            <a:endParaRPr lang="es-EC">
              <a:solidFill>
                <a:srgbClr val="04617B">
                  <a:shade val="90000"/>
                </a:srgbClr>
              </a:solidFill>
            </a:endParaRPr>
          </a:p>
        </p:txBody>
      </p:sp>
      <p:sp>
        <p:nvSpPr>
          <p:cNvPr id="6" name="Slide Number Placeholder 5"/>
          <p:cNvSpPr>
            <a:spLocks noGrp="1"/>
          </p:cNvSpPr>
          <p:nvPr>
            <p:ph type="sldNum" sz="quarter" idx="12"/>
          </p:nvPr>
        </p:nvSpPr>
        <p:spPr/>
        <p:txBody>
          <a:body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spTree>
    <p:extLst>
      <p:ext uri="{BB962C8B-B14F-4D97-AF65-F5344CB8AC3E}">
        <p14:creationId xmlns:p14="http://schemas.microsoft.com/office/powerpoint/2010/main" val="2196888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5" name="Footer Placeholder 4"/>
          <p:cNvSpPr>
            <a:spLocks noGrp="1"/>
          </p:cNvSpPr>
          <p:nvPr>
            <p:ph type="ftr" sz="quarter" idx="11"/>
          </p:nvPr>
        </p:nvSpPr>
        <p:spPr/>
        <p:txBody>
          <a:bodyPr/>
          <a:lstStyle/>
          <a:p>
            <a:endParaRPr lang="es-EC">
              <a:solidFill>
                <a:srgbClr val="04617B">
                  <a:shade val="90000"/>
                </a:srgbClr>
              </a:solidFill>
            </a:endParaRPr>
          </a:p>
        </p:txBody>
      </p:sp>
      <p:sp>
        <p:nvSpPr>
          <p:cNvPr id="6" name="Slide Number Placeholder 5"/>
          <p:cNvSpPr>
            <a:spLocks noGrp="1"/>
          </p:cNvSpPr>
          <p:nvPr>
            <p:ph type="sldNum" sz="quarter" idx="12"/>
          </p:nvPr>
        </p:nvSpPr>
        <p:spPr/>
        <p:txBody>
          <a:body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spTree>
    <p:extLst>
      <p:ext uri="{BB962C8B-B14F-4D97-AF65-F5344CB8AC3E}">
        <p14:creationId xmlns:p14="http://schemas.microsoft.com/office/powerpoint/2010/main" val="375958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45F7AE6B-DB0A-420E-8970-6EEFB1EBFEE8}" type="datetimeFigureOut">
              <a:rPr lang="es-EC" smtClean="0"/>
              <a:t>12/08/2015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2B672A0-E306-45EF-9180-AAADA2FF462C}"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45F7AE6B-DB0A-420E-8970-6EEFB1EBFEE8}" type="datetimeFigureOut">
              <a:rPr lang="es-EC" smtClean="0"/>
              <a:t>12/08/2015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82B672A0-E306-45EF-9180-AAADA2FF462C}"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45F7AE6B-DB0A-420E-8970-6EEFB1EBFEE8}" type="datetimeFigureOut">
              <a:rPr lang="es-EC" smtClean="0"/>
              <a:t>12/08/2015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82B672A0-E306-45EF-9180-AAADA2FF462C}"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45F7AE6B-DB0A-420E-8970-6EEFB1EBFEE8}" type="datetimeFigureOut">
              <a:rPr lang="es-EC" smtClean="0"/>
              <a:t>12/08/2015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82B672A0-E306-45EF-9180-AAADA2FF462C}"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7AE6B-DB0A-420E-8970-6EEFB1EBFEE8}" type="datetimeFigureOut">
              <a:rPr lang="es-EC" smtClean="0"/>
              <a:t>12/08/2015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82B672A0-E306-45EF-9180-AAADA2FF462C}"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45F7AE6B-DB0A-420E-8970-6EEFB1EBFEE8}" type="datetimeFigureOut">
              <a:rPr lang="es-EC" smtClean="0"/>
              <a:t>12/08/2015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82B672A0-E306-45EF-9180-AAADA2FF462C}"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45F7AE6B-DB0A-420E-8970-6EEFB1EBFEE8}" type="datetimeFigureOut">
              <a:rPr lang="es-EC" smtClean="0"/>
              <a:t>12/08/2015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a:xfrm>
            <a:off x="8077200" y="6356350"/>
            <a:ext cx="609600" cy="365125"/>
          </a:xfrm>
        </p:spPr>
        <p:txBody>
          <a:bodyPr/>
          <a:lstStyle/>
          <a:p>
            <a:fld id="{82B672A0-E306-45EF-9180-AAADA2FF462C}" type="slidenum">
              <a:rPr lang="es-EC" smtClean="0"/>
              <a:t>‹Nº›</a:t>
            </a:fld>
            <a:endParaRPr lang="es-EC"/>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5F7AE6B-DB0A-420E-8970-6EEFB1EBFEE8}" type="datetimeFigureOut">
              <a:rPr lang="es-EC" smtClean="0"/>
              <a:t>12/08/2015</a:t>
            </a:fld>
            <a:endParaRPr lang="es-EC"/>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2B672A0-E306-45EF-9180-AAADA2FF462C}" type="slidenum">
              <a:rPr lang="es-EC" smtClean="0"/>
              <a:t>‹Nº›</a:t>
            </a:fld>
            <a:endParaRPr lang="es-EC"/>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5F7AE6B-DB0A-420E-8970-6EEFB1EBFEE8}" type="datetimeFigureOut">
              <a:rPr lang="es-EC" smtClean="0">
                <a:solidFill>
                  <a:srgbClr val="04617B">
                    <a:shade val="90000"/>
                  </a:srgbClr>
                </a:solidFill>
              </a:rPr>
              <a:pPr/>
              <a:t>12/08/2015</a:t>
            </a:fld>
            <a:endParaRPr lang="es-EC">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2B672A0-E306-45EF-9180-AAADA2FF462C}" type="slidenum">
              <a:rPr lang="es-EC" smtClean="0">
                <a:solidFill>
                  <a:srgbClr val="04617B">
                    <a:shade val="90000"/>
                  </a:srgbClr>
                </a:solidFill>
              </a:rPr>
              <a:pPr/>
              <a:t>‹Nº›</a:t>
            </a:fld>
            <a:endParaRPr lang="es-EC">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0164917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12224" y="890394"/>
            <a:ext cx="8064896" cy="822368"/>
          </a:xfrm>
        </p:spPr>
        <p:txBody>
          <a:bodyPr>
            <a:noAutofit/>
          </a:bodyPr>
          <a:lstStyle/>
          <a:p>
            <a:endParaRPr lang="es-EC" b="1" dirty="0" smtClean="0"/>
          </a:p>
          <a:p>
            <a:r>
              <a:rPr lang="es-EC" sz="2400" b="1" dirty="0" smtClean="0"/>
              <a:t>MAESTRIA EN AGRICULTURA </a:t>
            </a:r>
            <a:r>
              <a:rPr lang="es-EC" sz="2400" b="1" dirty="0"/>
              <a:t>SOSTENIBLE</a:t>
            </a:r>
            <a:endParaRPr lang="es-EC" sz="2400"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092" y="0"/>
            <a:ext cx="6079524" cy="1301578"/>
          </a:xfrm>
          <a:prstGeom prst="rect">
            <a:avLst/>
          </a:prstGeom>
          <a:noFill/>
          <a:ln>
            <a:noFill/>
          </a:ln>
        </p:spPr>
      </p:pic>
      <p:sp>
        <p:nvSpPr>
          <p:cNvPr id="5" name="1 Título"/>
          <p:cNvSpPr txBox="1">
            <a:spLocks/>
          </p:cNvSpPr>
          <p:nvPr/>
        </p:nvSpPr>
        <p:spPr>
          <a:xfrm>
            <a:off x="284204" y="2125362"/>
            <a:ext cx="8657968" cy="1139758"/>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just"/>
            <a:r>
              <a:rPr lang="es-EC" sz="2800" dirty="0" smtClean="0">
                <a:solidFill>
                  <a:srgbClr val="0BD0D9">
                    <a:tint val="90000"/>
                    <a:satMod val="120000"/>
                  </a:srgbClr>
                </a:solidFill>
              </a:rPr>
              <a:t>IMPACTO DEL CAMBIO CLIMÁTICO EN LA PRODUCCÓN DE MAÍZ SUAVE Y PAPA EN LA COMUNIDAD DE PULULAHUA</a:t>
            </a:r>
            <a:endParaRPr lang="es-EC" sz="2800" dirty="0">
              <a:solidFill>
                <a:srgbClr val="0BD0D9">
                  <a:tint val="90000"/>
                  <a:satMod val="120000"/>
                </a:srgbClr>
              </a:solidFill>
            </a:endParaRPr>
          </a:p>
        </p:txBody>
      </p:sp>
      <p:sp>
        <p:nvSpPr>
          <p:cNvPr id="6" name="2 Marcador de contenido"/>
          <p:cNvSpPr txBox="1">
            <a:spLocks/>
          </p:cNvSpPr>
          <p:nvPr/>
        </p:nvSpPr>
        <p:spPr>
          <a:xfrm>
            <a:off x="556054" y="4067582"/>
            <a:ext cx="8229600" cy="2119037"/>
          </a:xfrm>
          <a:prstGeom prst="rect">
            <a:avLst/>
          </a:prstGeom>
        </p:spPr>
        <p:txBody>
          <a:bodyPr vert="horz" lIns="0" rIns="18288">
            <a:normAutofit fontScale="85000" lnSpcReduction="2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buClr>
                <a:srgbClr val="0BD0D9"/>
              </a:buClr>
            </a:pPr>
            <a:r>
              <a:rPr lang="es-EC" sz="2800" b="1" dirty="0" smtClean="0">
                <a:solidFill>
                  <a:prstClr val="white"/>
                </a:solidFill>
              </a:rPr>
              <a:t>PATRICIA PILCO ORELLANA</a:t>
            </a:r>
          </a:p>
          <a:p>
            <a:pPr algn="ctr">
              <a:buClr>
                <a:srgbClr val="0BD0D9"/>
              </a:buClr>
            </a:pPr>
            <a:endParaRPr lang="en-US" sz="2400" b="1" dirty="0" smtClean="0">
              <a:solidFill>
                <a:prstClr val="white"/>
              </a:solidFill>
            </a:endParaRPr>
          </a:p>
          <a:p>
            <a:pPr algn="ctr">
              <a:buClr>
                <a:srgbClr val="0BD0D9"/>
              </a:buClr>
            </a:pPr>
            <a:endParaRPr lang="es-EC" sz="2400" dirty="0" smtClean="0">
              <a:solidFill>
                <a:prstClr val="white"/>
              </a:solidFill>
            </a:endParaRPr>
          </a:p>
          <a:p>
            <a:pPr>
              <a:buClr>
                <a:srgbClr val="0BD0D9"/>
              </a:buClr>
            </a:pPr>
            <a:r>
              <a:rPr lang="es-EC" sz="2400" b="1" dirty="0" smtClean="0">
                <a:solidFill>
                  <a:prstClr val="white"/>
                </a:solidFill>
              </a:rPr>
              <a:t> </a:t>
            </a:r>
            <a:endParaRPr lang="es-EC" sz="2400" dirty="0" smtClean="0">
              <a:solidFill>
                <a:prstClr val="white"/>
              </a:solidFill>
            </a:endParaRPr>
          </a:p>
          <a:p>
            <a:pPr algn="just">
              <a:buClr>
                <a:srgbClr val="0BD0D9"/>
              </a:buClr>
            </a:pPr>
            <a:r>
              <a:rPr lang="es-EC" sz="1900" b="1" dirty="0" smtClean="0">
                <a:solidFill>
                  <a:prstClr val="white"/>
                </a:solidFill>
              </a:rPr>
              <a:t>DIRECTORA: PATRICIA AGUIRRE </a:t>
            </a:r>
            <a:r>
              <a:rPr lang="es-EC" sz="1900" b="1" dirty="0" err="1" smtClean="0">
                <a:solidFill>
                  <a:prstClr val="white"/>
                </a:solidFill>
              </a:rPr>
              <a:t>Ph.D</a:t>
            </a:r>
            <a:endParaRPr lang="es-EC" sz="1900" b="1" dirty="0" smtClean="0">
              <a:solidFill>
                <a:prstClr val="white"/>
              </a:solidFill>
            </a:endParaRPr>
          </a:p>
          <a:p>
            <a:pPr algn="just">
              <a:buClr>
                <a:srgbClr val="0BD0D9"/>
              </a:buClr>
            </a:pPr>
            <a:endParaRPr lang="es-EC" sz="1900" b="1" dirty="0" smtClean="0">
              <a:solidFill>
                <a:prstClr val="white"/>
              </a:solidFill>
            </a:endParaRPr>
          </a:p>
          <a:p>
            <a:pPr algn="just">
              <a:buClr>
                <a:srgbClr val="0BD0D9"/>
              </a:buClr>
            </a:pPr>
            <a:r>
              <a:rPr lang="es-EC" sz="1900" b="1" dirty="0" smtClean="0">
                <a:solidFill>
                  <a:prstClr val="white"/>
                </a:solidFill>
              </a:rPr>
              <a:t>OPONENTE: DAVID SUÁREZ DUQUE </a:t>
            </a:r>
            <a:r>
              <a:rPr lang="es-EC" sz="1900" b="1" dirty="0" err="1" smtClean="0">
                <a:solidFill>
                  <a:prstClr val="white"/>
                </a:solidFill>
              </a:rPr>
              <a:t>MSc</a:t>
            </a:r>
            <a:endParaRPr lang="es-EC" sz="1900" dirty="0" smtClean="0">
              <a:solidFill>
                <a:prstClr val="white"/>
              </a:solidFill>
            </a:endParaRPr>
          </a:p>
          <a:p>
            <a:pPr algn="just">
              <a:buClr>
                <a:srgbClr val="0BD0D9"/>
              </a:buClr>
            </a:pPr>
            <a:endParaRPr lang="es-EC" sz="1600" dirty="0">
              <a:solidFill>
                <a:prstClr val="white"/>
              </a:solidFill>
            </a:endParaRPr>
          </a:p>
        </p:txBody>
      </p:sp>
    </p:spTree>
    <p:extLst>
      <p:ext uri="{BB962C8B-B14F-4D97-AF65-F5344CB8AC3E}">
        <p14:creationId xmlns:p14="http://schemas.microsoft.com/office/powerpoint/2010/main" val="161299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normAutofit fontScale="90000"/>
          </a:bodyPr>
          <a:lstStyle/>
          <a:p>
            <a:r>
              <a:rPr lang="es-EC" dirty="0"/>
              <a:t>Impactos del cambio climático en la comunidad de </a:t>
            </a:r>
            <a:r>
              <a:rPr lang="es-EC" dirty="0" smtClean="0"/>
              <a:t>Pululahua</a:t>
            </a:r>
            <a:endParaRPr lang="es-EC" dirty="0"/>
          </a:p>
        </p:txBody>
      </p:sp>
      <p:sp>
        <p:nvSpPr>
          <p:cNvPr id="3" name="2 Marcador de contenido"/>
          <p:cNvSpPr>
            <a:spLocks noGrp="1"/>
          </p:cNvSpPr>
          <p:nvPr>
            <p:ph idx="1"/>
          </p:nvPr>
        </p:nvSpPr>
        <p:spPr>
          <a:xfrm>
            <a:off x="457200" y="1484784"/>
            <a:ext cx="8229600" cy="4929411"/>
          </a:xfrm>
        </p:spPr>
        <p:txBody>
          <a:bodyPr>
            <a:normAutofit/>
          </a:bodyPr>
          <a:lstStyle/>
          <a:p>
            <a:pPr marL="0" indent="0">
              <a:buNone/>
            </a:pPr>
            <a:r>
              <a:rPr lang="es-EC" i="1" dirty="0" smtClean="0"/>
              <a:t>4. </a:t>
            </a:r>
            <a:r>
              <a:rPr lang="es-EC" i="1" dirty="0"/>
              <a:t>P</a:t>
            </a:r>
            <a:r>
              <a:rPr lang="es-EC" i="1" dirty="0" smtClean="0"/>
              <a:t>rograma </a:t>
            </a:r>
            <a:r>
              <a:rPr lang="es-EC" i="1" dirty="0"/>
              <a:t>CROPWAT. </a:t>
            </a:r>
            <a:r>
              <a:rPr lang="es-EC" dirty="0" smtClean="0"/>
              <a:t>(</a:t>
            </a:r>
            <a:r>
              <a:rPr lang="es-EC" dirty="0" err="1" smtClean="0"/>
              <a:t>crop</a:t>
            </a:r>
            <a:r>
              <a:rPr lang="es-EC" dirty="0" smtClean="0"/>
              <a:t> </a:t>
            </a:r>
            <a:r>
              <a:rPr lang="es-EC" dirty="0"/>
              <a:t>= cultivo; </a:t>
            </a:r>
            <a:r>
              <a:rPr lang="es-EC" dirty="0" err="1"/>
              <a:t>wat</a:t>
            </a:r>
            <a:r>
              <a:rPr lang="es-EC" dirty="0"/>
              <a:t> = agua) </a:t>
            </a:r>
            <a:r>
              <a:rPr lang="es-EC" dirty="0" smtClean="0"/>
              <a:t> Se </a:t>
            </a:r>
            <a:r>
              <a:rPr lang="es-ES" dirty="0" smtClean="0"/>
              <a:t>plantearon </a:t>
            </a:r>
            <a:r>
              <a:rPr lang="es-ES" dirty="0"/>
              <a:t>tres situaciones con los cultivos:</a:t>
            </a:r>
            <a:endParaRPr lang="es-EC" dirty="0"/>
          </a:p>
          <a:p>
            <a:pPr lvl="1">
              <a:buFont typeface="Arial" panose="020B0604020202020204" pitchFamily="34" charset="0"/>
              <a:buChar char="•"/>
            </a:pPr>
            <a:r>
              <a:rPr lang="es-ES" dirty="0" smtClean="0"/>
              <a:t>Pasado</a:t>
            </a:r>
            <a:r>
              <a:rPr lang="es-ES" dirty="0"/>
              <a:t>: </a:t>
            </a:r>
            <a:r>
              <a:rPr lang="es-ES" dirty="0" smtClean="0"/>
              <a:t>1999 y 2000  </a:t>
            </a:r>
          </a:p>
          <a:p>
            <a:pPr marL="393192" lvl="1" indent="0">
              <a:buNone/>
            </a:pPr>
            <a:endParaRPr lang="es-EC" dirty="0"/>
          </a:p>
          <a:p>
            <a:pPr lvl="1">
              <a:buFont typeface="Arial" panose="020B0604020202020204" pitchFamily="34" charset="0"/>
              <a:buChar char="•"/>
            </a:pPr>
            <a:r>
              <a:rPr lang="es-ES" dirty="0" smtClean="0"/>
              <a:t>Presente</a:t>
            </a:r>
            <a:r>
              <a:rPr lang="es-ES" dirty="0"/>
              <a:t>: </a:t>
            </a:r>
            <a:r>
              <a:rPr lang="es-ES" dirty="0" smtClean="0"/>
              <a:t>2010 </a:t>
            </a:r>
            <a:r>
              <a:rPr lang="es-ES" dirty="0"/>
              <a:t>y </a:t>
            </a:r>
            <a:r>
              <a:rPr lang="es-ES" dirty="0" smtClean="0"/>
              <a:t>2011</a:t>
            </a:r>
            <a:endParaRPr lang="es-ES" dirty="0"/>
          </a:p>
          <a:p>
            <a:pPr marL="393192" lvl="1" indent="0">
              <a:buNone/>
            </a:pPr>
            <a:endParaRPr lang="es-EC" dirty="0"/>
          </a:p>
          <a:p>
            <a:pPr lvl="1">
              <a:buFont typeface="Arial" panose="020B0604020202020204" pitchFamily="34" charset="0"/>
              <a:buChar char="•"/>
            </a:pPr>
            <a:r>
              <a:rPr lang="es-ES" dirty="0" smtClean="0"/>
              <a:t>Futuro</a:t>
            </a:r>
            <a:r>
              <a:rPr lang="es-ES" dirty="0"/>
              <a:t>: Con los datos </a:t>
            </a:r>
            <a:r>
              <a:rPr lang="es-ES" dirty="0" smtClean="0"/>
              <a:t>para los escenarios </a:t>
            </a:r>
            <a:r>
              <a:rPr lang="es-ES" dirty="0"/>
              <a:t>A2 y B2 de PRECIS </a:t>
            </a:r>
            <a:r>
              <a:rPr lang="es-ES" dirty="0" err="1"/>
              <a:t>Echam</a:t>
            </a:r>
            <a:r>
              <a:rPr lang="es-ES" dirty="0"/>
              <a:t> (PACC), </a:t>
            </a:r>
            <a:r>
              <a:rPr lang="es-EC" dirty="0"/>
              <a:t>se </a:t>
            </a:r>
            <a:r>
              <a:rPr lang="es-EC" dirty="0" smtClean="0"/>
              <a:t>obtendrá la proyección al para </a:t>
            </a:r>
            <a:r>
              <a:rPr lang="es-EC" dirty="0"/>
              <a:t>el 2030, para las variables de: </a:t>
            </a:r>
            <a:r>
              <a:rPr lang="es-ES" dirty="0"/>
              <a:t>temperatura mínima y máxima, precipitación, velocidad de viento y </a:t>
            </a:r>
            <a:r>
              <a:rPr lang="es-ES" dirty="0" smtClean="0"/>
              <a:t>humedad, con </a:t>
            </a:r>
            <a:r>
              <a:rPr lang="es-ES" dirty="0"/>
              <a:t>los datos </a:t>
            </a:r>
            <a:r>
              <a:rPr lang="es-ES" dirty="0" smtClean="0"/>
              <a:t>históricos </a:t>
            </a:r>
            <a:r>
              <a:rPr lang="es-EC" dirty="0" smtClean="0"/>
              <a:t>1990-2009. </a:t>
            </a:r>
            <a:r>
              <a:rPr lang="es-MX" dirty="0"/>
              <a:t>Requerimiento de Agua del Cultivo (RAC).</a:t>
            </a:r>
            <a:endParaRPr lang="es-EC" b="1" dirty="0"/>
          </a:p>
          <a:p>
            <a:pPr marL="0" lvl="0" indent="0">
              <a:buNone/>
            </a:pPr>
            <a:endParaRPr lang="es-ES" dirty="0" smtClean="0"/>
          </a:p>
          <a:p>
            <a:pPr lvl="0"/>
            <a:endParaRPr lang="es-EC" dirty="0"/>
          </a:p>
        </p:txBody>
      </p:sp>
    </p:spTree>
    <p:extLst>
      <p:ext uri="{BB962C8B-B14F-4D97-AF65-F5344CB8AC3E}">
        <p14:creationId xmlns:p14="http://schemas.microsoft.com/office/powerpoint/2010/main" val="2733929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052736"/>
            <a:ext cx="8640960" cy="1512168"/>
          </a:xfrm>
        </p:spPr>
        <p:txBody>
          <a:bodyPr>
            <a:normAutofit fontScale="90000"/>
          </a:bodyPr>
          <a:lstStyle/>
          <a:p>
            <a:pPr algn="ctr"/>
            <a:r>
              <a:rPr lang="es-EC" dirty="0"/>
              <a:t>Elaboración de las estrategias de adaptación </a:t>
            </a:r>
            <a:r>
              <a:rPr lang="es-EC" dirty="0" smtClean="0"/>
              <a:t>para </a:t>
            </a:r>
            <a:r>
              <a:rPr lang="es-EC" dirty="0"/>
              <a:t>la comunidad de Pululahua en la agricultura</a:t>
            </a:r>
          </a:p>
        </p:txBody>
      </p:sp>
      <p:sp>
        <p:nvSpPr>
          <p:cNvPr id="3" name="2 Marcador de contenido"/>
          <p:cNvSpPr>
            <a:spLocks noGrp="1"/>
          </p:cNvSpPr>
          <p:nvPr>
            <p:ph idx="1"/>
          </p:nvPr>
        </p:nvSpPr>
        <p:spPr>
          <a:xfrm>
            <a:off x="457200" y="2636912"/>
            <a:ext cx="8229600" cy="3687688"/>
          </a:xfrm>
        </p:spPr>
        <p:txBody>
          <a:bodyPr/>
          <a:lstStyle/>
          <a:p>
            <a:pPr marL="0" indent="0">
              <a:buNone/>
            </a:pPr>
            <a:endParaRPr lang="es-EC" i="1" dirty="0" smtClean="0"/>
          </a:p>
          <a:p>
            <a:pPr marL="0" indent="0">
              <a:buNone/>
            </a:pPr>
            <a:r>
              <a:rPr lang="es-EC" i="1" dirty="0" smtClean="0"/>
              <a:t>1. Herramienta </a:t>
            </a:r>
            <a:r>
              <a:rPr lang="es-EC" i="1" dirty="0"/>
              <a:t>CRISTAL, Módulo2</a:t>
            </a:r>
            <a:r>
              <a:rPr lang="es-EC" dirty="0"/>
              <a:t>. </a:t>
            </a:r>
            <a:r>
              <a:rPr lang="es-EC" i="1" dirty="0" smtClean="0"/>
              <a:t>Planificación </a:t>
            </a:r>
            <a:r>
              <a:rPr lang="es-EC" i="1" dirty="0"/>
              <a:t>y gestión de proyectos para adaptación </a:t>
            </a:r>
            <a:r>
              <a:rPr lang="es-EC" i="1" dirty="0" smtClean="0"/>
              <a:t>climática</a:t>
            </a:r>
            <a:endParaRPr lang="es-EC" dirty="0" smtClean="0"/>
          </a:p>
          <a:p>
            <a:pPr marL="0" indent="0">
              <a:buNone/>
            </a:pPr>
            <a:endParaRPr lang="es-EC" dirty="0"/>
          </a:p>
          <a:p>
            <a:pPr marL="0" indent="0">
              <a:buNone/>
            </a:pPr>
            <a:r>
              <a:rPr lang="es-EC" i="1" dirty="0" smtClean="0"/>
              <a:t>2. Plan </a:t>
            </a:r>
            <a:r>
              <a:rPr lang="es-EC" i="1" dirty="0"/>
              <a:t>agrícola de adaptación al cambio climático para la comunidad de Pululahua. </a:t>
            </a:r>
            <a:endParaRPr lang="es-EC" dirty="0"/>
          </a:p>
          <a:p>
            <a:endParaRPr lang="es-EC" dirty="0"/>
          </a:p>
        </p:txBody>
      </p:sp>
    </p:spTree>
    <p:extLst>
      <p:ext uri="{BB962C8B-B14F-4D97-AF65-F5344CB8AC3E}">
        <p14:creationId xmlns:p14="http://schemas.microsoft.com/office/powerpoint/2010/main" val="1216792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Descripción del área de estudio</a:t>
            </a:r>
            <a:endParaRPr lang="es-EC" dirty="0"/>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835696" y="1844824"/>
            <a:ext cx="5328592" cy="4248472"/>
          </a:xfrm>
          <a:prstGeom prst="rect">
            <a:avLst/>
          </a:prstGeom>
          <a:noFill/>
        </p:spPr>
      </p:pic>
    </p:spTree>
    <p:extLst>
      <p:ext uri="{BB962C8B-B14F-4D97-AF65-F5344CB8AC3E}">
        <p14:creationId xmlns:p14="http://schemas.microsoft.com/office/powerpoint/2010/main" val="1604055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1143000"/>
          </a:xfrm>
        </p:spPr>
        <p:txBody>
          <a:bodyPr>
            <a:normAutofit/>
          </a:bodyPr>
          <a:lstStyle/>
          <a:p>
            <a:pPr algn="ctr"/>
            <a:r>
              <a:rPr lang="es-EC" b="1" dirty="0" smtClean="0"/>
              <a:t>RESULTADOS</a:t>
            </a:r>
            <a:endParaRPr lang="es-EC" dirty="0"/>
          </a:p>
        </p:txBody>
      </p:sp>
      <p:sp>
        <p:nvSpPr>
          <p:cNvPr id="3" name="2 Marcador de contenido"/>
          <p:cNvSpPr>
            <a:spLocks noGrp="1"/>
          </p:cNvSpPr>
          <p:nvPr>
            <p:ph idx="1"/>
          </p:nvPr>
        </p:nvSpPr>
        <p:spPr>
          <a:xfrm>
            <a:off x="323528" y="1340768"/>
            <a:ext cx="8640960" cy="4389120"/>
          </a:xfrm>
        </p:spPr>
        <p:txBody>
          <a:bodyPr>
            <a:normAutofit/>
          </a:bodyPr>
          <a:lstStyle/>
          <a:p>
            <a:pPr marL="0" lvl="0" indent="0">
              <a:buNone/>
            </a:pPr>
            <a:r>
              <a:rPr lang="es-MX" dirty="0" smtClean="0"/>
              <a:t>Se realizaron </a:t>
            </a:r>
            <a:r>
              <a:rPr lang="es-MX" dirty="0"/>
              <a:t>en tres </a:t>
            </a:r>
            <a:r>
              <a:rPr lang="es-MX" dirty="0" smtClean="0"/>
              <a:t>fases: </a:t>
            </a:r>
          </a:p>
          <a:p>
            <a:pPr marL="514350" lvl="0" indent="-514350">
              <a:buFont typeface="+mj-lt"/>
              <a:buAutoNum type="arabicPeriod"/>
            </a:pPr>
            <a:r>
              <a:rPr lang="es-MX" dirty="0" smtClean="0"/>
              <a:t>Diagnóstico</a:t>
            </a:r>
          </a:p>
          <a:p>
            <a:pPr marL="514350" lvl="0" indent="-514350">
              <a:buFont typeface="+mj-lt"/>
              <a:buAutoNum type="arabicPeriod"/>
            </a:pPr>
            <a:r>
              <a:rPr lang="es-MX" dirty="0" smtClean="0"/>
              <a:t>Los </a:t>
            </a:r>
            <a:r>
              <a:rPr lang="es-MX" dirty="0"/>
              <a:t>impactos del cambio climático a través de percepciones y la herramienta </a:t>
            </a:r>
            <a:r>
              <a:rPr lang="es-MX" dirty="0" smtClean="0"/>
              <a:t>CRISTAL </a:t>
            </a:r>
          </a:p>
          <a:p>
            <a:pPr marL="514350" lvl="0" indent="-514350">
              <a:buFont typeface="+mj-lt"/>
              <a:buAutoNum type="arabicPeriod"/>
            </a:pPr>
            <a:r>
              <a:rPr lang="es-MX" dirty="0" smtClean="0"/>
              <a:t>Análisis </a:t>
            </a:r>
            <a:r>
              <a:rPr lang="es-MX" dirty="0"/>
              <a:t>con CROPWAT para los cultivos de maíz suave y papa. </a:t>
            </a:r>
            <a:endParaRPr lang="es-EC" dirty="0"/>
          </a:p>
          <a:p>
            <a:pPr marL="0" indent="0">
              <a:buNone/>
            </a:pPr>
            <a:endParaRPr lang="es-EC"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88" b="16331"/>
          <a:stretch/>
        </p:blipFill>
        <p:spPr bwMode="auto">
          <a:xfrm>
            <a:off x="2051720" y="3679191"/>
            <a:ext cx="5614987" cy="306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181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1143000"/>
          </a:xfrm>
        </p:spPr>
        <p:txBody>
          <a:bodyPr>
            <a:normAutofit/>
          </a:bodyPr>
          <a:lstStyle/>
          <a:p>
            <a:pPr algn="ctr"/>
            <a:r>
              <a:rPr lang="es-MX" i="1" dirty="0" smtClean="0"/>
              <a:t>Diagnóstico</a:t>
            </a:r>
            <a:endParaRPr lang="es-EC" dirty="0"/>
          </a:p>
        </p:txBody>
      </p:sp>
      <p:sp>
        <p:nvSpPr>
          <p:cNvPr id="3" name="2 Marcador de contenido"/>
          <p:cNvSpPr>
            <a:spLocks noGrp="1"/>
          </p:cNvSpPr>
          <p:nvPr>
            <p:ph idx="1"/>
          </p:nvPr>
        </p:nvSpPr>
        <p:spPr>
          <a:xfrm>
            <a:off x="251520" y="1340768"/>
            <a:ext cx="8712968" cy="5184576"/>
          </a:xfrm>
        </p:spPr>
        <p:txBody>
          <a:bodyPr>
            <a:normAutofit/>
          </a:bodyPr>
          <a:lstStyle/>
          <a:p>
            <a:pPr lvl="0">
              <a:buFont typeface="Arial" panose="020B0604020202020204" pitchFamily="34" charset="0"/>
              <a:buChar char="•"/>
            </a:pPr>
            <a:r>
              <a:rPr lang="es-MX" dirty="0" smtClean="0"/>
              <a:t>Las </a:t>
            </a:r>
            <a:r>
              <a:rPr lang="es-MX" dirty="0"/>
              <a:t>principales actividades en económicas </a:t>
            </a:r>
            <a:r>
              <a:rPr lang="es-MX" dirty="0" smtClean="0"/>
              <a:t>son </a:t>
            </a:r>
            <a:r>
              <a:rPr lang="es-MX" dirty="0"/>
              <a:t>la agricultura y </a:t>
            </a:r>
            <a:r>
              <a:rPr lang="es-MX" dirty="0" smtClean="0"/>
              <a:t>ganadería, siendo </a:t>
            </a:r>
            <a:r>
              <a:rPr lang="es-MX" dirty="0"/>
              <a:t>los principales cultivos: maíz, papa, fréjol y habas; algunas verduras y frutales. </a:t>
            </a:r>
            <a:endParaRPr lang="es-MX" dirty="0" smtClean="0"/>
          </a:p>
          <a:p>
            <a:pPr marL="0" lvl="0" indent="0">
              <a:buNone/>
            </a:pPr>
            <a:endParaRPr lang="es-MX" dirty="0"/>
          </a:p>
          <a:p>
            <a:pPr lvl="0">
              <a:buFont typeface="Arial" panose="020B0604020202020204" pitchFamily="34" charset="0"/>
              <a:buChar char="•"/>
            </a:pPr>
            <a:r>
              <a:rPr lang="es-MX" dirty="0" smtClean="0"/>
              <a:t>Los </a:t>
            </a:r>
            <a:r>
              <a:rPr lang="es-MX" dirty="0"/>
              <a:t>principales problemas en los cultivos, son: la carencia de lluvias, las heladas y las plagas. </a:t>
            </a:r>
            <a:endParaRPr lang="es-MX" dirty="0" smtClean="0"/>
          </a:p>
          <a:p>
            <a:pPr marL="0" lvl="0" indent="0">
              <a:buNone/>
            </a:pPr>
            <a:endParaRPr lang="es-MX" dirty="0" smtClean="0"/>
          </a:p>
          <a:p>
            <a:pPr lvl="0">
              <a:buFont typeface="Arial" panose="020B0604020202020204" pitchFamily="34" charset="0"/>
              <a:buChar char="•"/>
            </a:pPr>
            <a:r>
              <a:rPr lang="es-MX" dirty="0" smtClean="0"/>
              <a:t>La </a:t>
            </a:r>
            <a:r>
              <a:rPr lang="es-MX" dirty="0"/>
              <a:t>producción de estos cultivos está destinada para el autoconsumo, solo el 15% va para la </a:t>
            </a:r>
            <a:r>
              <a:rPr lang="es-MX" dirty="0" smtClean="0"/>
              <a:t>venta.</a:t>
            </a:r>
          </a:p>
          <a:p>
            <a:pPr lvl="0">
              <a:buFont typeface="Arial" panose="020B0604020202020204" pitchFamily="34" charset="0"/>
              <a:buChar char="•"/>
            </a:pPr>
            <a:endParaRPr lang="es-EC" dirty="0"/>
          </a:p>
          <a:p>
            <a:endParaRPr lang="es-EC" dirty="0"/>
          </a:p>
        </p:txBody>
      </p:sp>
    </p:spTree>
    <p:extLst>
      <p:ext uri="{BB962C8B-B14F-4D97-AF65-F5344CB8AC3E}">
        <p14:creationId xmlns:p14="http://schemas.microsoft.com/office/powerpoint/2010/main" val="1452007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lstStyle/>
          <a:p>
            <a:pPr algn="ctr"/>
            <a:r>
              <a:rPr lang="es-MX" i="1" dirty="0" smtClean="0"/>
              <a:t>Diagnóstico</a:t>
            </a:r>
            <a:endParaRPr lang="es-EC" dirty="0"/>
          </a:p>
        </p:txBody>
      </p:sp>
      <p:sp>
        <p:nvSpPr>
          <p:cNvPr id="3" name="2 Marcador de contenido"/>
          <p:cNvSpPr>
            <a:spLocks noGrp="1"/>
          </p:cNvSpPr>
          <p:nvPr>
            <p:ph idx="1"/>
          </p:nvPr>
        </p:nvSpPr>
        <p:spPr>
          <a:xfrm>
            <a:off x="251520" y="1556792"/>
            <a:ext cx="8712968" cy="4752528"/>
          </a:xfrm>
        </p:spPr>
        <p:txBody>
          <a:bodyPr>
            <a:normAutofit fontScale="92500" lnSpcReduction="10000"/>
          </a:bodyPr>
          <a:lstStyle/>
          <a:p>
            <a:pPr lvl="0">
              <a:buFont typeface="Arial" panose="020B0604020202020204" pitchFamily="34" charset="0"/>
              <a:buChar char="•"/>
            </a:pPr>
            <a:r>
              <a:rPr lang="es-MX" dirty="0"/>
              <a:t>De las </a:t>
            </a:r>
            <a:r>
              <a:rPr lang="es-MX" dirty="0" smtClean="0"/>
              <a:t>encuestas, </a:t>
            </a:r>
            <a:r>
              <a:rPr lang="es-MX" dirty="0"/>
              <a:t>todas las personas manifestaron que se han registrado cambios en el clima, </a:t>
            </a:r>
            <a:r>
              <a:rPr lang="es-MX" dirty="0" smtClean="0"/>
              <a:t>en </a:t>
            </a:r>
            <a:r>
              <a:rPr lang="es-MX" dirty="0"/>
              <a:t>cuanto a precipitación y la sequía</a:t>
            </a:r>
            <a:r>
              <a:rPr lang="es-MX" dirty="0" smtClean="0"/>
              <a:t>.</a:t>
            </a:r>
          </a:p>
          <a:p>
            <a:pPr marL="0" lvl="0" indent="0">
              <a:buNone/>
            </a:pPr>
            <a:endParaRPr lang="es-MX" dirty="0"/>
          </a:p>
          <a:p>
            <a:pPr lvl="0">
              <a:buFont typeface="Arial" panose="020B0604020202020204" pitchFamily="34" charset="0"/>
              <a:buChar char="•"/>
            </a:pPr>
            <a:r>
              <a:rPr lang="es-MX" dirty="0"/>
              <a:t> El 83% de hombres y el 80% de mujeres coinciden en que las lluvias actuales son más intensas que </a:t>
            </a:r>
            <a:r>
              <a:rPr lang="es-MX" dirty="0" smtClean="0"/>
              <a:t>hace </a:t>
            </a:r>
            <a:r>
              <a:rPr lang="es-MX" dirty="0"/>
              <a:t>diez años. </a:t>
            </a:r>
            <a:endParaRPr lang="es-MX" dirty="0" smtClean="0"/>
          </a:p>
          <a:p>
            <a:pPr marL="0" lvl="0" indent="0">
              <a:buNone/>
            </a:pPr>
            <a:endParaRPr lang="es-MX" dirty="0"/>
          </a:p>
          <a:p>
            <a:pPr lvl="0">
              <a:buFont typeface="Arial" panose="020B0604020202020204" pitchFamily="34" charset="0"/>
              <a:buChar char="•"/>
            </a:pPr>
            <a:r>
              <a:rPr lang="es-MX" dirty="0"/>
              <a:t>El 50% de hombres y 60% de mujeres piensan que hace cinco años las lluvias eran menos fuertes</a:t>
            </a:r>
            <a:r>
              <a:rPr lang="es-MX" dirty="0" smtClean="0"/>
              <a:t>.</a:t>
            </a:r>
          </a:p>
          <a:p>
            <a:pPr marL="0" lvl="0" indent="0">
              <a:buNone/>
            </a:pPr>
            <a:endParaRPr lang="es-MX" dirty="0"/>
          </a:p>
          <a:p>
            <a:pPr lvl="0">
              <a:buFont typeface="Arial" panose="020B0604020202020204" pitchFamily="34" charset="0"/>
              <a:buChar char="•"/>
            </a:pPr>
            <a:r>
              <a:rPr lang="es-MX" dirty="0"/>
              <a:t>El 100% de hombres y 80% de mujeres opinaron que la sequía en el 2009, fue más intensa que la que se produjo en el 2010.</a:t>
            </a:r>
            <a:endParaRPr lang="es-EC" dirty="0"/>
          </a:p>
        </p:txBody>
      </p:sp>
    </p:spTree>
    <p:extLst>
      <p:ext uri="{BB962C8B-B14F-4D97-AF65-F5344CB8AC3E}">
        <p14:creationId xmlns:p14="http://schemas.microsoft.com/office/powerpoint/2010/main" val="868893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lstStyle/>
          <a:p>
            <a:r>
              <a:rPr lang="es-MX" dirty="0" smtClean="0"/>
              <a:t>ESCENARIO A2</a:t>
            </a:r>
            <a:endParaRPr lang="es-EC"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91680" y="3281400"/>
            <a:ext cx="6056213" cy="295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95536" y="1541110"/>
            <a:ext cx="8568952" cy="1815882"/>
          </a:xfrm>
          <a:prstGeom prst="rect">
            <a:avLst/>
          </a:prstGeom>
          <a:noFill/>
        </p:spPr>
        <p:txBody>
          <a:bodyPr wrap="square" rtlCol="0">
            <a:spAutoFit/>
          </a:bodyPr>
          <a:lstStyle/>
          <a:p>
            <a:r>
              <a:rPr lang="es-MX" sz="2800" dirty="0"/>
              <a:t>En lo referente al escenario A2 para la temperatura se estima un aumento entre 1.14 a 1.16ºC y para la precipitación se estima un aumento de un porcentaje de 0 a 10%.</a:t>
            </a:r>
            <a:endParaRPr lang="es-EC" sz="2800" dirty="0"/>
          </a:p>
        </p:txBody>
      </p:sp>
    </p:spTree>
    <p:extLst>
      <p:ext uri="{BB962C8B-B14F-4D97-AF65-F5344CB8AC3E}">
        <p14:creationId xmlns:p14="http://schemas.microsoft.com/office/powerpoint/2010/main" val="3860269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1143000"/>
          </a:xfrm>
        </p:spPr>
        <p:txBody>
          <a:bodyPr/>
          <a:lstStyle/>
          <a:p>
            <a:r>
              <a:rPr lang="es-MX" dirty="0" smtClean="0"/>
              <a:t>ESCENARIO B2</a:t>
            </a:r>
            <a:endParaRPr lang="es-EC" dirty="0"/>
          </a:p>
        </p:txBody>
      </p:sp>
      <p:sp>
        <p:nvSpPr>
          <p:cNvPr id="3" name="2 Marcador de contenido"/>
          <p:cNvSpPr>
            <a:spLocks noGrp="1"/>
          </p:cNvSpPr>
          <p:nvPr>
            <p:ph idx="1"/>
          </p:nvPr>
        </p:nvSpPr>
        <p:spPr>
          <a:xfrm>
            <a:off x="323528" y="1600200"/>
            <a:ext cx="8640960" cy="4525963"/>
          </a:xfrm>
        </p:spPr>
        <p:txBody>
          <a:bodyPr/>
          <a:lstStyle/>
          <a:p>
            <a:pPr marL="0" indent="0">
              <a:buNone/>
            </a:pPr>
            <a:r>
              <a:rPr lang="es-MX" dirty="0"/>
              <a:t>Para el escenario B2 para la temperatura se estima un aumento entre 1.23 a 1.26ºC y para la precipitación un aumento de un porcentaje de 0 a10% de precipitación (</a:t>
            </a:r>
            <a:r>
              <a:rPr lang="es-MX" dirty="0" err="1"/>
              <a:t>Idrovo</a:t>
            </a:r>
            <a:r>
              <a:rPr lang="es-MX" dirty="0"/>
              <a:t>, 2011</a:t>
            </a:r>
            <a:r>
              <a:rPr lang="es-MX" dirty="0" smtClean="0"/>
              <a:t>).</a:t>
            </a:r>
          </a:p>
          <a:p>
            <a:endParaRPr lang="es-EC"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140968"/>
            <a:ext cx="6310211"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003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692696"/>
            <a:ext cx="8229600" cy="1143000"/>
          </a:xfrm>
        </p:spPr>
        <p:txBody>
          <a:bodyPr>
            <a:normAutofit fontScale="90000"/>
          </a:bodyPr>
          <a:lstStyle/>
          <a:p>
            <a:pPr algn="ctr"/>
            <a:r>
              <a:rPr lang="es-MX" i="1" dirty="0"/>
              <a:t>Impactos </a:t>
            </a:r>
            <a:r>
              <a:rPr lang="es-MX" i="1" dirty="0" smtClean="0"/>
              <a:t>del cambio </a:t>
            </a:r>
            <a:r>
              <a:rPr lang="es-MX" i="1" dirty="0"/>
              <a:t>clima en la comunidad de Pululahua</a:t>
            </a:r>
            <a:endParaRPr lang="es-EC" dirty="0"/>
          </a:p>
        </p:txBody>
      </p:sp>
      <p:sp>
        <p:nvSpPr>
          <p:cNvPr id="3" name="2 Marcador de contenido"/>
          <p:cNvSpPr>
            <a:spLocks noGrp="1"/>
          </p:cNvSpPr>
          <p:nvPr>
            <p:ph idx="1"/>
          </p:nvPr>
        </p:nvSpPr>
        <p:spPr>
          <a:xfrm>
            <a:off x="251520" y="1772816"/>
            <a:ext cx="8640960" cy="4968552"/>
          </a:xfrm>
        </p:spPr>
        <p:txBody>
          <a:bodyPr>
            <a:normAutofit/>
          </a:bodyPr>
          <a:lstStyle/>
          <a:p>
            <a:pPr marL="0" lvl="0" indent="0">
              <a:buNone/>
            </a:pPr>
            <a:endParaRPr lang="es-MX" dirty="0" smtClean="0"/>
          </a:p>
          <a:p>
            <a:pPr marL="0" lvl="0" indent="0">
              <a:buNone/>
            </a:pPr>
            <a:endParaRPr lang="es-MX" dirty="0"/>
          </a:p>
          <a:p>
            <a:pPr marL="0" lvl="0" indent="0">
              <a:buNone/>
            </a:pPr>
            <a:endParaRPr lang="es-MX" dirty="0" smtClean="0"/>
          </a:p>
          <a:p>
            <a:pPr marL="0" lv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lvl="0" indent="0">
              <a:buNone/>
            </a:pPr>
            <a:endParaRPr lang="es-MX" dirty="0" smtClean="0"/>
          </a:p>
          <a:p>
            <a:pPr marL="0" lvl="0" indent="0">
              <a:buNone/>
            </a:pPr>
            <a:endParaRPr lang="es-MX" dirty="0"/>
          </a:p>
          <a:p>
            <a:pPr marL="0" lvl="0" indent="0">
              <a:buNone/>
            </a:pPr>
            <a:endParaRPr lang="es-MX" dirty="0" smtClean="0"/>
          </a:p>
          <a:p>
            <a:pPr marL="0" lvl="0" indent="0">
              <a:buNone/>
            </a:pPr>
            <a:endParaRPr lang="es-MX" dirty="0"/>
          </a:p>
          <a:p>
            <a:pPr marL="0" lvl="0" indent="0">
              <a:buNone/>
            </a:pPr>
            <a:endParaRPr lang="es-MX" dirty="0" smtClean="0"/>
          </a:p>
          <a:p>
            <a:pPr marL="0" lvl="0" indent="0">
              <a:buNone/>
            </a:pPr>
            <a:endParaRPr lang="es-MX" dirty="0"/>
          </a:p>
          <a:p>
            <a:pPr marL="0" lvl="0" indent="0">
              <a:buNone/>
            </a:pPr>
            <a:endParaRPr lang="es-MX" dirty="0" smtClean="0"/>
          </a:p>
          <a:p>
            <a:pPr marL="0" lvl="0" indent="0">
              <a:buNone/>
            </a:pPr>
            <a:endParaRPr lang="es-MX" dirty="0"/>
          </a:p>
          <a:p>
            <a:endParaRPr lang="es-EC"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988840"/>
            <a:ext cx="607723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9143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i="1" dirty="0"/>
              <a:t>Impactos de cambios clima en la comunidad de Pululahua</a:t>
            </a:r>
            <a:endParaRPr lang="es-EC"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3066" y="2204864"/>
            <a:ext cx="971907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136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lstStyle/>
          <a:p>
            <a:pPr algn="ctr"/>
            <a:r>
              <a:rPr lang="es-EC" b="1" dirty="0" smtClean="0"/>
              <a:t>INTRODUCCIÓN</a:t>
            </a:r>
            <a:endParaRPr lang="es-EC" dirty="0"/>
          </a:p>
        </p:txBody>
      </p:sp>
      <p:sp>
        <p:nvSpPr>
          <p:cNvPr id="3" name="2 Marcador de contenido"/>
          <p:cNvSpPr>
            <a:spLocks noGrp="1"/>
          </p:cNvSpPr>
          <p:nvPr>
            <p:ph idx="1"/>
          </p:nvPr>
        </p:nvSpPr>
        <p:spPr>
          <a:xfrm>
            <a:off x="323528" y="1340768"/>
            <a:ext cx="8568952" cy="5328592"/>
          </a:xfrm>
        </p:spPr>
        <p:txBody>
          <a:bodyPr>
            <a:normAutofit fontScale="92500" lnSpcReduction="20000"/>
          </a:bodyPr>
          <a:lstStyle/>
          <a:p>
            <a:r>
              <a:rPr lang="es-ES" dirty="0" smtClean="0"/>
              <a:t>Cambio </a:t>
            </a:r>
            <a:r>
              <a:rPr lang="es-ES" dirty="0"/>
              <a:t>climático </a:t>
            </a:r>
            <a:r>
              <a:rPr lang="es-ES" dirty="0" smtClean="0"/>
              <a:t> se define como</a:t>
            </a:r>
            <a:r>
              <a:rPr lang="es-ES" dirty="0"/>
              <a:t>: “Cualquier cambio climático en el transcurso del tiempo, ya sea debido a su variabilidad natural o como resultado de la actividad humana”. </a:t>
            </a:r>
            <a:endParaRPr lang="es-ES" dirty="0" smtClean="0"/>
          </a:p>
          <a:p>
            <a:endParaRPr lang="es-ES" dirty="0" smtClean="0"/>
          </a:p>
          <a:p>
            <a:r>
              <a:rPr lang="es-ES" dirty="0" smtClean="0"/>
              <a:t>Sin </a:t>
            </a:r>
            <a:r>
              <a:rPr lang="es-ES" dirty="0"/>
              <a:t>embargo a niveles geográficos de menor magnitud, es decir regional y local aún los estudios relativos al tema son escasos (IPCC, 2007). </a:t>
            </a:r>
          </a:p>
          <a:p>
            <a:endParaRPr lang="es-ES" dirty="0" smtClean="0"/>
          </a:p>
          <a:p>
            <a:r>
              <a:rPr lang="es-ES" dirty="0" smtClean="0"/>
              <a:t>En </a:t>
            </a:r>
            <a:r>
              <a:rPr lang="es-ES" dirty="0"/>
              <a:t>Ecuador aproximadamente desde el año </a:t>
            </a:r>
            <a:r>
              <a:rPr lang="es-ES" dirty="0" smtClean="0"/>
              <a:t>2000, se </a:t>
            </a:r>
            <a:r>
              <a:rPr lang="es-ES" dirty="0"/>
              <a:t>han realizado estudios relacionados con el cambio </a:t>
            </a:r>
            <a:r>
              <a:rPr lang="es-ES" dirty="0" smtClean="0"/>
              <a:t>climático.</a:t>
            </a:r>
            <a:endParaRPr lang="es-ES" dirty="0"/>
          </a:p>
          <a:p>
            <a:pPr marL="0" indent="0">
              <a:buNone/>
            </a:pPr>
            <a:r>
              <a:rPr lang="es-ES" dirty="0" smtClean="0"/>
              <a:t> </a:t>
            </a:r>
          </a:p>
          <a:p>
            <a:r>
              <a:rPr lang="es-ES" dirty="0" smtClean="0"/>
              <a:t>Sin </a:t>
            </a:r>
            <a:r>
              <a:rPr lang="es-ES" dirty="0"/>
              <a:t>embargo se hace necesario ir de lo general a lo particular, es decir ir del enfoque país hacia las comunidades y generar acciones frente a los posibles escenarios para el país (Cáceres L, 2001</a:t>
            </a:r>
            <a:r>
              <a:rPr lang="es-ES" dirty="0" smtClean="0"/>
              <a:t>).</a:t>
            </a:r>
            <a:endParaRPr lang="es-EC" dirty="0"/>
          </a:p>
        </p:txBody>
      </p:sp>
    </p:spTree>
    <p:extLst>
      <p:ext uri="{BB962C8B-B14F-4D97-AF65-F5344CB8AC3E}">
        <p14:creationId xmlns:p14="http://schemas.microsoft.com/office/powerpoint/2010/main" val="1628466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i="1" dirty="0"/>
              <a:t>Impactos de cambios clima en la comunidad de Pululahua</a:t>
            </a:r>
            <a:endParaRPr lang="es-EC" dirty="0"/>
          </a:p>
        </p:txBody>
      </p:sp>
      <p:sp>
        <p:nvSpPr>
          <p:cNvPr id="3" name="2 Marcador de contenido"/>
          <p:cNvSpPr>
            <a:spLocks noGrp="1"/>
          </p:cNvSpPr>
          <p:nvPr>
            <p:ph idx="1"/>
          </p:nvPr>
        </p:nvSpPr>
        <p:spPr>
          <a:xfrm>
            <a:off x="457200" y="1772816"/>
            <a:ext cx="8229600" cy="4551784"/>
          </a:xfrm>
        </p:spPr>
        <p:txBody>
          <a:bodyPr>
            <a:normAutofit/>
          </a:bodyPr>
          <a:lstStyle/>
          <a:p>
            <a:pPr marL="0" lvl="0" indent="0">
              <a:buNone/>
            </a:pPr>
            <a:endParaRPr lang="es-MX" dirty="0"/>
          </a:p>
          <a:p>
            <a:pPr marL="0" lvl="0" indent="0">
              <a:buNone/>
            </a:pPr>
            <a:endParaRPr lang="es-MX" dirty="0" smtClean="0"/>
          </a:p>
          <a:p>
            <a:pPr marL="0" lvl="0" indent="0">
              <a:buNone/>
            </a:pPr>
            <a:endParaRPr lang="es-MX" dirty="0" smtClean="0"/>
          </a:p>
          <a:p>
            <a:pPr marL="0" lvl="0" indent="0">
              <a:buNone/>
            </a:pPr>
            <a:endParaRPr lang="es-MX" dirty="0" smtClean="0"/>
          </a:p>
          <a:p>
            <a:pPr marL="0" lvl="0" indent="0">
              <a:buNone/>
            </a:pPr>
            <a:endParaRPr lang="es-MX" dirty="0"/>
          </a:p>
          <a:p>
            <a:pPr marL="0" lvl="0" indent="0">
              <a:buNone/>
            </a:pPr>
            <a:endParaRPr lang="es-MX" dirty="0" smtClean="0"/>
          </a:p>
          <a:p>
            <a:pPr marL="0" lvl="0" indent="0">
              <a:buNone/>
            </a:pPr>
            <a:endParaRPr lang="es-MX" dirty="0" smtClean="0"/>
          </a:p>
          <a:p>
            <a:pPr marL="0" lvl="0" indent="0">
              <a:buNone/>
            </a:pPr>
            <a:endParaRPr lang="es-MX" dirty="0"/>
          </a:p>
          <a:p>
            <a:pPr marL="0" lvl="0" indent="0">
              <a:buNone/>
            </a:pPr>
            <a:endParaRPr lang="es-MX" dirty="0"/>
          </a:p>
          <a:p>
            <a:endParaRPr lang="es-EC"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44824"/>
            <a:ext cx="496917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07504" y="5445224"/>
            <a:ext cx="8568952" cy="1661993"/>
          </a:xfrm>
          <a:prstGeom prst="rect">
            <a:avLst/>
          </a:prstGeom>
          <a:noFill/>
        </p:spPr>
        <p:txBody>
          <a:bodyPr wrap="square" rtlCol="0">
            <a:spAutoFit/>
          </a:bodyPr>
          <a:lstStyle/>
          <a:p>
            <a:r>
              <a:rPr lang="es-MX" sz="2800" dirty="0"/>
              <a:t>Además han generado conflictos sociales como: menores ingresos, desempleo, migración y problemas en el bienestar familiar.</a:t>
            </a:r>
          </a:p>
          <a:p>
            <a:endParaRPr lang="es-EC" dirty="0"/>
          </a:p>
        </p:txBody>
      </p:sp>
    </p:spTree>
    <p:extLst>
      <p:ext uri="{BB962C8B-B14F-4D97-AF65-F5344CB8AC3E}">
        <p14:creationId xmlns:p14="http://schemas.microsoft.com/office/powerpoint/2010/main" val="1527414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363272" cy="1143000"/>
          </a:xfrm>
        </p:spPr>
        <p:txBody>
          <a:bodyPr>
            <a:normAutofit/>
          </a:bodyPr>
          <a:lstStyle/>
          <a:p>
            <a:pPr algn="ctr"/>
            <a:r>
              <a:rPr lang="es-MX" i="1" dirty="0" smtClean="0"/>
              <a:t>CRISTAL – INEC-2010</a:t>
            </a:r>
            <a:endParaRPr lang="es-EC"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29" y="2132856"/>
            <a:ext cx="4144963"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99992" y="3789040"/>
            <a:ext cx="4170025" cy="239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7236296" y="6237312"/>
            <a:ext cx="1872208" cy="338554"/>
          </a:xfrm>
          <a:prstGeom prst="rect">
            <a:avLst/>
          </a:prstGeom>
          <a:noFill/>
        </p:spPr>
        <p:txBody>
          <a:bodyPr wrap="square" rtlCol="0">
            <a:spAutoFit/>
          </a:bodyPr>
          <a:lstStyle/>
          <a:p>
            <a:r>
              <a:rPr lang="es-EC" sz="1600" dirty="0"/>
              <a:t>Fuente: ESPAC</a:t>
            </a:r>
          </a:p>
        </p:txBody>
      </p:sp>
    </p:spTree>
    <p:extLst>
      <p:ext uri="{BB962C8B-B14F-4D97-AF65-F5344CB8AC3E}">
        <p14:creationId xmlns:p14="http://schemas.microsoft.com/office/powerpoint/2010/main" val="3925857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1143000"/>
          </a:xfrm>
        </p:spPr>
        <p:txBody>
          <a:bodyPr>
            <a:normAutofit/>
          </a:bodyPr>
          <a:lstStyle/>
          <a:p>
            <a:pPr algn="ctr"/>
            <a:r>
              <a:rPr lang="es-MX" i="1" dirty="0" smtClean="0"/>
              <a:t>CRISTAL – INEC 2011</a:t>
            </a:r>
            <a:endParaRPr lang="es-EC"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4157832" cy="239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989" y="3789040"/>
            <a:ext cx="4181475" cy="234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7236296" y="6237312"/>
            <a:ext cx="1872208" cy="338554"/>
          </a:xfrm>
          <a:prstGeom prst="rect">
            <a:avLst/>
          </a:prstGeom>
          <a:noFill/>
        </p:spPr>
        <p:txBody>
          <a:bodyPr wrap="square" rtlCol="0">
            <a:spAutoFit/>
          </a:bodyPr>
          <a:lstStyle/>
          <a:p>
            <a:r>
              <a:rPr lang="es-EC" sz="1600" dirty="0">
                <a:solidFill>
                  <a:prstClr val="black"/>
                </a:solidFill>
              </a:rPr>
              <a:t>Fuente: ESPAC</a:t>
            </a:r>
          </a:p>
        </p:txBody>
      </p:sp>
    </p:spTree>
    <p:extLst>
      <p:ext uri="{BB962C8B-B14F-4D97-AF65-F5344CB8AC3E}">
        <p14:creationId xmlns:p14="http://schemas.microsoft.com/office/powerpoint/2010/main" val="2739516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363272" cy="1143000"/>
          </a:xfrm>
        </p:spPr>
        <p:txBody>
          <a:bodyPr>
            <a:normAutofit/>
          </a:bodyPr>
          <a:lstStyle/>
          <a:p>
            <a:pPr algn="ctr"/>
            <a:r>
              <a:rPr lang="es-MX" i="1" dirty="0" smtClean="0"/>
              <a:t>CRISTAL- percepciones</a:t>
            </a:r>
            <a:endParaRPr lang="es-EC" dirty="0"/>
          </a:p>
        </p:txBody>
      </p:sp>
      <p:sp>
        <p:nvSpPr>
          <p:cNvPr id="3" name="2 Marcador de contenido"/>
          <p:cNvSpPr>
            <a:spLocks noGrp="1"/>
          </p:cNvSpPr>
          <p:nvPr>
            <p:ph idx="1"/>
          </p:nvPr>
        </p:nvSpPr>
        <p:spPr>
          <a:xfrm>
            <a:off x="457200" y="1412776"/>
            <a:ext cx="8229600" cy="4389120"/>
          </a:xfrm>
        </p:spPr>
        <p:txBody>
          <a:bodyPr>
            <a:normAutofit fontScale="92500"/>
          </a:bodyPr>
          <a:lstStyle/>
          <a:p>
            <a:pPr lvl="0"/>
            <a:r>
              <a:rPr lang="es-MX" dirty="0" smtClean="0"/>
              <a:t>La </a:t>
            </a:r>
            <a:r>
              <a:rPr lang="es-MX" dirty="0" smtClean="0"/>
              <a:t>principal </a:t>
            </a:r>
            <a:r>
              <a:rPr lang="es-MX" dirty="0"/>
              <a:t>amenaza, la sequía. </a:t>
            </a:r>
            <a:endParaRPr lang="es-MX" dirty="0" smtClean="0"/>
          </a:p>
          <a:p>
            <a:pPr marL="0" lvl="0" indent="0">
              <a:buNone/>
            </a:pPr>
            <a:endParaRPr lang="es-MX" dirty="0" smtClean="0"/>
          </a:p>
          <a:p>
            <a:r>
              <a:rPr lang="es-MX" dirty="0"/>
              <a:t>La capacidad de adaptación, es la capacidad de un sistema expuestos a una amenaza para resistir, absorber, adaptarse y recuperarse de sus efectos de manera oportuna y eficaz, que incluye la preservación y la restauración de sus estructuras y funciones básicas (CARE, 2010).</a:t>
            </a:r>
            <a:endParaRPr lang="es-EC" dirty="0"/>
          </a:p>
          <a:p>
            <a:pPr lvl="0"/>
            <a:endParaRPr lang="es-MX" dirty="0" smtClean="0"/>
          </a:p>
          <a:p>
            <a:pPr lvl="0"/>
            <a:r>
              <a:rPr lang="es-MX" dirty="0" smtClean="0"/>
              <a:t>La capacidad </a:t>
            </a:r>
            <a:r>
              <a:rPr lang="es-MX" dirty="0"/>
              <a:t>de respuesta de la comunidad de Pululahua frente a la sequía, </a:t>
            </a:r>
            <a:r>
              <a:rPr lang="es-MX" dirty="0" smtClean="0"/>
              <a:t>fue nula con impactos sociales  </a:t>
            </a:r>
          </a:p>
          <a:p>
            <a:endParaRPr lang="es-EC" dirty="0"/>
          </a:p>
        </p:txBody>
      </p:sp>
    </p:spTree>
    <p:extLst>
      <p:ext uri="{BB962C8B-B14F-4D97-AF65-F5344CB8AC3E}">
        <p14:creationId xmlns:p14="http://schemas.microsoft.com/office/powerpoint/2010/main" val="1158430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286000"/>
            <a:ext cx="8064896" cy="2007096"/>
          </a:xfrm>
        </p:spPr>
        <p:txBody>
          <a:bodyPr>
            <a:normAutofit fontScale="90000"/>
          </a:bodyPr>
          <a:lstStyle/>
          <a:p>
            <a:pPr algn="ctr"/>
            <a:r>
              <a:rPr lang="es-MX" i="1" dirty="0"/>
              <a:t>Impacto del cambio climático en los cultivos de papa y maíz a través del CROPWAT</a:t>
            </a:r>
            <a:endParaRPr lang="es-EC" dirty="0"/>
          </a:p>
        </p:txBody>
      </p:sp>
    </p:spTree>
    <p:extLst>
      <p:ext uri="{BB962C8B-B14F-4D97-AF65-F5344CB8AC3E}">
        <p14:creationId xmlns:p14="http://schemas.microsoft.com/office/powerpoint/2010/main" val="1709085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1143000"/>
          </a:xfrm>
        </p:spPr>
        <p:txBody>
          <a:bodyPr/>
          <a:lstStyle/>
          <a:p>
            <a:pPr algn="ctr"/>
            <a:r>
              <a:rPr lang="es-MX" i="1" dirty="0"/>
              <a:t>Maíz </a:t>
            </a:r>
            <a:r>
              <a:rPr lang="es-MX" i="1" dirty="0" smtClean="0"/>
              <a:t>1999-2000</a:t>
            </a:r>
            <a:endParaRPr lang="es-EC" dirty="0"/>
          </a:p>
        </p:txBody>
      </p:sp>
      <p:sp>
        <p:nvSpPr>
          <p:cNvPr id="3" name="2 Marcador de contenido"/>
          <p:cNvSpPr>
            <a:spLocks noGrp="1"/>
          </p:cNvSpPr>
          <p:nvPr>
            <p:ph idx="1"/>
          </p:nvPr>
        </p:nvSpPr>
        <p:spPr>
          <a:xfrm>
            <a:off x="323528" y="1484784"/>
            <a:ext cx="8496944" cy="4752528"/>
          </a:xfrm>
        </p:spPr>
        <p:txBody>
          <a:bodyPr>
            <a:normAutofit lnSpcReduction="10000"/>
          </a:bodyPr>
          <a:lstStyle/>
          <a:p>
            <a:pPr algn="just"/>
            <a:r>
              <a:rPr lang="es-MX" dirty="0"/>
              <a:t>Los resultados para el año 1999, con fecha de siembra el 11 de octubre, indicaron un requerimiento de 22.5 mm durante su ciclo, divididos de la siguiente forma: </a:t>
            </a:r>
          </a:p>
          <a:p>
            <a:pPr lvl="1" algn="just"/>
            <a:r>
              <a:rPr lang="es-MX" dirty="0"/>
              <a:t>En la  etapa media, 6.1mm; </a:t>
            </a:r>
          </a:p>
          <a:p>
            <a:pPr lvl="1" algn="just"/>
            <a:r>
              <a:rPr lang="es-MX" dirty="0"/>
              <a:t>Para la etapa de </a:t>
            </a:r>
            <a:r>
              <a:rPr lang="es-MX" dirty="0" smtClean="0"/>
              <a:t>desarrollo, 28.1mm</a:t>
            </a:r>
            <a:r>
              <a:rPr lang="es-MX" dirty="0"/>
              <a:t>; </a:t>
            </a:r>
          </a:p>
          <a:p>
            <a:pPr lvl="1" algn="just"/>
            <a:r>
              <a:rPr lang="es-MX" dirty="0"/>
              <a:t>En la época final o de </a:t>
            </a:r>
            <a:r>
              <a:rPr lang="es-MX" dirty="0" smtClean="0"/>
              <a:t>fructificación, 16.5mm</a:t>
            </a:r>
            <a:r>
              <a:rPr lang="es-MX" dirty="0"/>
              <a:t>. </a:t>
            </a:r>
          </a:p>
          <a:p>
            <a:pPr marL="393192" lvl="1" indent="0" algn="just">
              <a:buNone/>
            </a:pPr>
            <a:endParaRPr lang="es-MX" dirty="0"/>
          </a:p>
          <a:p>
            <a:pPr marL="274320" lvl="1" indent="-274320" algn="just">
              <a:buClr>
                <a:schemeClr val="accent3"/>
              </a:buClr>
              <a:buSzPct val="95000"/>
            </a:pPr>
            <a:r>
              <a:rPr lang="es-MX" sz="2600" dirty="0"/>
              <a:t>Para el año 2000, el cultivo requirió 57.9mm durante su ciclo, divididos en: </a:t>
            </a:r>
          </a:p>
          <a:p>
            <a:pPr lvl="1" algn="just"/>
            <a:r>
              <a:rPr lang="es-MX" dirty="0"/>
              <a:t>55.9mm en la  etapa de desarrollo y </a:t>
            </a:r>
          </a:p>
          <a:p>
            <a:pPr lvl="1" algn="just"/>
            <a:r>
              <a:rPr lang="es-MX" dirty="0"/>
              <a:t>En la época final o de fructificación 2.2mm. </a:t>
            </a:r>
          </a:p>
        </p:txBody>
      </p:sp>
    </p:spTree>
    <p:extLst>
      <p:ext uri="{BB962C8B-B14F-4D97-AF65-F5344CB8AC3E}">
        <p14:creationId xmlns:p14="http://schemas.microsoft.com/office/powerpoint/2010/main" val="2858195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lstStyle/>
          <a:p>
            <a:pPr algn="ctr"/>
            <a:r>
              <a:rPr lang="es-MX" i="1" dirty="0"/>
              <a:t>Maíz </a:t>
            </a:r>
            <a:r>
              <a:rPr lang="es-MX" i="1" dirty="0" smtClean="0"/>
              <a:t>2010</a:t>
            </a:r>
            <a:endParaRPr lang="es-EC" dirty="0"/>
          </a:p>
        </p:txBody>
      </p:sp>
      <p:sp>
        <p:nvSpPr>
          <p:cNvPr id="3" name="2 Marcador de contenido"/>
          <p:cNvSpPr>
            <a:spLocks noGrp="1"/>
          </p:cNvSpPr>
          <p:nvPr>
            <p:ph idx="1"/>
          </p:nvPr>
        </p:nvSpPr>
        <p:spPr>
          <a:xfrm>
            <a:off x="179512" y="1416144"/>
            <a:ext cx="8640960" cy="4389120"/>
          </a:xfrm>
        </p:spPr>
        <p:txBody>
          <a:bodyPr>
            <a:normAutofit/>
          </a:bodyPr>
          <a:lstStyle/>
          <a:p>
            <a:r>
              <a:rPr lang="es-MX" dirty="0"/>
              <a:t>El cultivo requirió 84.3 mm durante su ciclo, divididos de la siguiente forma: </a:t>
            </a:r>
            <a:r>
              <a:rPr lang="es-MX" dirty="0" smtClean="0"/>
              <a:t> </a:t>
            </a:r>
            <a:endParaRPr lang="es-MX" dirty="0"/>
          </a:p>
          <a:p>
            <a:pPr lvl="1"/>
            <a:r>
              <a:rPr lang="es-MX" dirty="0"/>
              <a:t>En la etapa de </a:t>
            </a:r>
            <a:r>
              <a:rPr lang="es-MX" dirty="0" smtClean="0"/>
              <a:t>desarrollo, 28.1mm</a:t>
            </a:r>
            <a:r>
              <a:rPr lang="es-MX" dirty="0"/>
              <a:t>;</a:t>
            </a:r>
          </a:p>
          <a:p>
            <a:pPr lvl="1"/>
            <a:r>
              <a:rPr lang="es-MX" dirty="0"/>
              <a:t>En la época media o de </a:t>
            </a:r>
            <a:r>
              <a:rPr lang="es-MX" dirty="0" smtClean="0"/>
              <a:t>floración, 50,1 </a:t>
            </a:r>
            <a:r>
              <a:rPr lang="es-MX" dirty="0"/>
              <a:t>mm y </a:t>
            </a:r>
          </a:p>
          <a:p>
            <a:pPr lvl="1"/>
            <a:r>
              <a:rPr lang="es-MX" dirty="0"/>
              <a:t>Para la etapa final o de fructificación 2.3mm.</a:t>
            </a:r>
          </a:p>
          <a:p>
            <a:pPr marL="393192" lvl="1" indent="0">
              <a:buNone/>
            </a:pPr>
            <a:r>
              <a:rPr lang="es-MX" dirty="0"/>
              <a:t>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645024"/>
            <a:ext cx="5040560" cy="304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487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lstStyle/>
          <a:p>
            <a:pPr algn="ctr"/>
            <a:r>
              <a:rPr lang="es-MX" i="1" dirty="0"/>
              <a:t>Maíz </a:t>
            </a:r>
            <a:r>
              <a:rPr lang="es-MX" i="1" dirty="0" smtClean="0"/>
              <a:t>2011</a:t>
            </a:r>
            <a:endParaRPr lang="es-EC" dirty="0"/>
          </a:p>
        </p:txBody>
      </p:sp>
      <p:sp>
        <p:nvSpPr>
          <p:cNvPr id="3" name="2 Marcador de contenido"/>
          <p:cNvSpPr>
            <a:spLocks noGrp="1"/>
          </p:cNvSpPr>
          <p:nvPr>
            <p:ph idx="1"/>
          </p:nvPr>
        </p:nvSpPr>
        <p:spPr>
          <a:xfrm>
            <a:off x="457200" y="1484784"/>
            <a:ext cx="8229600" cy="4389120"/>
          </a:xfrm>
        </p:spPr>
        <p:txBody>
          <a:bodyPr>
            <a:normAutofit/>
          </a:bodyPr>
          <a:lstStyle/>
          <a:p>
            <a:r>
              <a:rPr lang="es-MX" dirty="0" smtClean="0"/>
              <a:t>En </a:t>
            </a:r>
            <a:r>
              <a:rPr lang="es-MX" dirty="0"/>
              <a:t>el año 2011, el maíz suave requirió 170.2mm durante su ciclo:</a:t>
            </a:r>
          </a:p>
          <a:p>
            <a:pPr lvl="1"/>
            <a:r>
              <a:rPr lang="es-MX" dirty="0"/>
              <a:t>En la etapa inicial 1.6mm; </a:t>
            </a:r>
            <a:r>
              <a:rPr lang="es-MX" dirty="0" smtClean="0"/>
              <a:t> </a:t>
            </a:r>
            <a:endParaRPr lang="es-MX" dirty="0"/>
          </a:p>
          <a:p>
            <a:pPr lvl="1"/>
            <a:r>
              <a:rPr lang="es-MX" dirty="0"/>
              <a:t>En la etapa media o de </a:t>
            </a:r>
            <a:r>
              <a:rPr lang="es-MX" dirty="0" smtClean="0"/>
              <a:t>floración, 55.2mm </a:t>
            </a:r>
            <a:r>
              <a:rPr lang="es-MX" dirty="0"/>
              <a:t>y</a:t>
            </a:r>
          </a:p>
          <a:p>
            <a:pPr lvl="1"/>
            <a:r>
              <a:rPr lang="es-MX" dirty="0"/>
              <a:t>Para la etapa de fructificación 113,4mm</a:t>
            </a:r>
            <a:r>
              <a:rPr lang="es-MX" dirty="0" smtClean="0"/>
              <a:t>.</a:t>
            </a:r>
            <a:endParaRPr lang="es-EC"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717032"/>
            <a:ext cx="5031269"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577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normAutofit/>
          </a:bodyPr>
          <a:lstStyle/>
          <a:p>
            <a:pPr lvl="0" algn="ctr"/>
            <a:r>
              <a:rPr lang="es-MX" i="1" dirty="0" smtClean="0"/>
              <a:t>CROPWAT - MAÍZ</a:t>
            </a:r>
            <a:endParaRPr lang="es-EC" dirty="0"/>
          </a:p>
        </p:txBody>
      </p:sp>
      <p:sp>
        <p:nvSpPr>
          <p:cNvPr id="3" name="2 Marcador de contenido"/>
          <p:cNvSpPr>
            <a:spLocks noGrp="1"/>
          </p:cNvSpPr>
          <p:nvPr>
            <p:ph idx="1"/>
          </p:nvPr>
        </p:nvSpPr>
        <p:spPr>
          <a:xfrm>
            <a:off x="457200" y="1556792"/>
            <a:ext cx="8229600" cy="4767808"/>
          </a:xfrm>
        </p:spPr>
        <p:txBody>
          <a:bodyPr>
            <a:normAutofit/>
          </a:bodyPr>
          <a:lstStyle/>
          <a:p>
            <a:r>
              <a:rPr lang="es-MX" dirty="0"/>
              <a:t>Los estudios realizados han demostrado que la sensibilidad del cultivo de maíz a los déficit hídricos va en el siguiente orden: floración, llenado de granos y estado vegetativo (</a:t>
            </a:r>
            <a:r>
              <a:rPr lang="es-MX" dirty="0" err="1"/>
              <a:t>Musick</a:t>
            </a:r>
            <a:r>
              <a:rPr lang="es-MX" dirty="0"/>
              <a:t> y </a:t>
            </a:r>
            <a:r>
              <a:rPr lang="es-MX" dirty="0" err="1"/>
              <a:t>Dusek</a:t>
            </a:r>
            <a:r>
              <a:rPr lang="es-MX" dirty="0"/>
              <a:t>, 1980, citados por </a:t>
            </a:r>
            <a:r>
              <a:rPr lang="es-MX" dirty="0" err="1"/>
              <a:t>Rhoads</a:t>
            </a:r>
            <a:r>
              <a:rPr lang="es-MX" dirty="0"/>
              <a:t> y Bennett, 1990); durante estos dos años demuestra una alta vulnerabilidad frente al déficit de agua. </a:t>
            </a:r>
          </a:p>
          <a:p>
            <a:pPr marL="0" indent="0">
              <a:buNone/>
            </a:pPr>
            <a:endParaRPr lang="es-ES" dirty="0" smtClean="0"/>
          </a:p>
          <a:p>
            <a:r>
              <a:rPr lang="es-MX" dirty="0" smtClean="0"/>
              <a:t>Tanto </a:t>
            </a:r>
            <a:r>
              <a:rPr lang="es-MX" dirty="0"/>
              <a:t>en el 2010 como en el 2011 la deficiencia de agua se localiza en la etapa de desarrollo y media, es decir durante la floración y la formación de </a:t>
            </a:r>
            <a:r>
              <a:rPr lang="es-MX" dirty="0" smtClean="0"/>
              <a:t>granos</a:t>
            </a:r>
          </a:p>
        </p:txBody>
      </p:sp>
    </p:spTree>
    <p:extLst>
      <p:ext uri="{BB962C8B-B14F-4D97-AF65-F5344CB8AC3E}">
        <p14:creationId xmlns:p14="http://schemas.microsoft.com/office/powerpoint/2010/main" val="3934226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lstStyle/>
          <a:p>
            <a:pPr algn="ctr"/>
            <a:r>
              <a:rPr lang="es-MX" i="1" dirty="0" smtClean="0"/>
              <a:t>Papa 1999-2000</a:t>
            </a:r>
            <a:endParaRPr lang="es-EC" dirty="0"/>
          </a:p>
        </p:txBody>
      </p:sp>
      <p:sp>
        <p:nvSpPr>
          <p:cNvPr id="3" name="2 Marcador de contenido"/>
          <p:cNvSpPr>
            <a:spLocks noGrp="1"/>
          </p:cNvSpPr>
          <p:nvPr>
            <p:ph idx="1"/>
          </p:nvPr>
        </p:nvSpPr>
        <p:spPr>
          <a:xfrm>
            <a:off x="323528" y="1484784"/>
            <a:ext cx="8496944" cy="4389120"/>
          </a:xfrm>
        </p:spPr>
        <p:txBody>
          <a:bodyPr>
            <a:normAutofit/>
          </a:bodyPr>
          <a:lstStyle/>
          <a:p>
            <a:r>
              <a:rPr lang="es-MX" dirty="0" smtClean="0"/>
              <a:t>Para </a:t>
            </a:r>
            <a:r>
              <a:rPr lang="es-MX" dirty="0"/>
              <a:t>el año 1999, </a:t>
            </a:r>
            <a:r>
              <a:rPr lang="es-MX" dirty="0" smtClean="0"/>
              <a:t>el </a:t>
            </a:r>
            <a:r>
              <a:rPr lang="es-MX" dirty="0"/>
              <a:t>cultivo solamente requirió </a:t>
            </a:r>
            <a:r>
              <a:rPr lang="es-MX" dirty="0" smtClean="0"/>
              <a:t>23,7mm </a:t>
            </a:r>
            <a:r>
              <a:rPr lang="es-MX" dirty="0"/>
              <a:t>durante su ciclo, </a:t>
            </a:r>
            <a:r>
              <a:rPr lang="es-MX" dirty="0" smtClean="0"/>
              <a:t>de la siguiente manera: </a:t>
            </a:r>
          </a:p>
          <a:p>
            <a:pPr lvl="1"/>
            <a:r>
              <a:rPr lang="es-MX" dirty="0" smtClean="0"/>
              <a:t>En </a:t>
            </a:r>
            <a:r>
              <a:rPr lang="es-MX" dirty="0"/>
              <a:t>la etapa media o de floración 5.1mm </a:t>
            </a:r>
            <a:endParaRPr lang="es-MX" dirty="0" smtClean="0"/>
          </a:p>
          <a:p>
            <a:pPr lvl="1"/>
            <a:r>
              <a:rPr lang="es-MX" dirty="0" smtClean="0"/>
              <a:t>En la </a:t>
            </a:r>
            <a:r>
              <a:rPr lang="es-MX" dirty="0"/>
              <a:t>etapa final o de fructificación hubo un requerimiento de 19,6mm. </a:t>
            </a:r>
            <a:endParaRPr lang="es-MX" dirty="0" smtClean="0"/>
          </a:p>
          <a:p>
            <a:pPr marL="393192" lvl="1" indent="0">
              <a:buNone/>
            </a:pPr>
            <a:endParaRPr lang="es-MX" dirty="0" smtClean="0"/>
          </a:p>
          <a:p>
            <a:r>
              <a:rPr lang="es-MX" dirty="0" smtClean="0"/>
              <a:t>En </a:t>
            </a:r>
            <a:r>
              <a:rPr lang="es-MX" dirty="0"/>
              <a:t>el año 2000, la papa requirió 72.4mm durante su ciclo, </a:t>
            </a:r>
            <a:endParaRPr lang="es-MX" dirty="0" smtClean="0"/>
          </a:p>
          <a:p>
            <a:pPr lvl="1"/>
            <a:r>
              <a:rPr lang="es-MX" dirty="0" smtClean="0"/>
              <a:t>En </a:t>
            </a:r>
            <a:r>
              <a:rPr lang="es-MX" dirty="0"/>
              <a:t>la etapa inicial </a:t>
            </a:r>
            <a:r>
              <a:rPr lang="es-MX" dirty="0" smtClean="0"/>
              <a:t>13,6mm</a:t>
            </a:r>
          </a:p>
          <a:p>
            <a:pPr lvl="1"/>
            <a:r>
              <a:rPr lang="es-MX" dirty="0" smtClean="0"/>
              <a:t>En </a:t>
            </a:r>
            <a:r>
              <a:rPr lang="es-MX" dirty="0"/>
              <a:t>la etapa de desarrollo </a:t>
            </a:r>
            <a:r>
              <a:rPr lang="es-MX" dirty="0" smtClean="0"/>
              <a:t>67,5mm</a:t>
            </a:r>
          </a:p>
          <a:p>
            <a:pPr marL="393192" lvl="1" indent="0">
              <a:buNone/>
            </a:pPr>
            <a:endParaRPr lang="es-EC" dirty="0"/>
          </a:p>
        </p:txBody>
      </p:sp>
    </p:spTree>
    <p:extLst>
      <p:ext uri="{BB962C8B-B14F-4D97-AF65-F5344CB8AC3E}">
        <p14:creationId xmlns:p14="http://schemas.microsoft.com/office/powerpoint/2010/main" val="942393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4848" y="260648"/>
            <a:ext cx="8229600" cy="1143000"/>
          </a:xfrm>
        </p:spPr>
        <p:txBody>
          <a:bodyPr/>
          <a:lstStyle/>
          <a:p>
            <a:pPr algn="ctr"/>
            <a:r>
              <a:rPr lang="es-EC" b="1" i="1" dirty="0" smtClean="0"/>
              <a:t>OBJETIVOS</a:t>
            </a:r>
            <a:endParaRPr lang="es-EC" dirty="0"/>
          </a:p>
        </p:txBody>
      </p:sp>
      <p:sp>
        <p:nvSpPr>
          <p:cNvPr id="3" name="2 Marcador de contenido"/>
          <p:cNvSpPr>
            <a:spLocks noGrp="1"/>
          </p:cNvSpPr>
          <p:nvPr>
            <p:ph idx="1"/>
          </p:nvPr>
        </p:nvSpPr>
        <p:spPr>
          <a:xfrm>
            <a:off x="323528" y="1412776"/>
            <a:ext cx="8229600" cy="4392488"/>
          </a:xfrm>
        </p:spPr>
        <p:txBody>
          <a:bodyPr>
            <a:normAutofit/>
          </a:bodyPr>
          <a:lstStyle/>
          <a:p>
            <a:pPr marL="0" indent="0">
              <a:buNone/>
            </a:pPr>
            <a:r>
              <a:rPr lang="es-EC" b="1" dirty="0" smtClean="0"/>
              <a:t>General </a:t>
            </a:r>
            <a:endParaRPr lang="es-EC" b="1" dirty="0"/>
          </a:p>
          <a:p>
            <a:pPr marL="0" indent="0">
              <a:buNone/>
            </a:pPr>
            <a:endParaRPr lang="es-ES" dirty="0" smtClean="0"/>
          </a:p>
          <a:p>
            <a:pPr marL="0" indent="0">
              <a:buNone/>
            </a:pPr>
            <a:r>
              <a:rPr lang="es-ES" dirty="0" smtClean="0"/>
              <a:t>Analizar </a:t>
            </a:r>
            <a:r>
              <a:rPr lang="es-ES" dirty="0"/>
              <a:t>el impacto del cambio climático en los cultivos de maíz y papa en la comunidad de Pululahua</a:t>
            </a:r>
            <a:endParaRPr lang="es-EC" dirty="0"/>
          </a:p>
          <a:p>
            <a:pPr marL="0" indent="0">
              <a:buNone/>
            </a:pPr>
            <a:endParaRPr lang="es-EC" dirty="0"/>
          </a:p>
          <a:p>
            <a:pPr marL="0" indent="0">
              <a:buNone/>
            </a:pPr>
            <a:r>
              <a:rPr lang="es-EC" b="1" dirty="0" smtClean="0"/>
              <a:t> </a:t>
            </a:r>
            <a:endParaRPr lang="es-EC"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613" b="5906"/>
          <a:stretch/>
        </p:blipFill>
        <p:spPr bwMode="auto">
          <a:xfrm>
            <a:off x="2555776" y="3327364"/>
            <a:ext cx="4824536" cy="312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658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lstStyle/>
          <a:p>
            <a:pPr algn="ctr"/>
            <a:r>
              <a:rPr lang="es-MX" i="1" dirty="0" smtClean="0"/>
              <a:t>Papa 2010</a:t>
            </a:r>
            <a:endParaRPr lang="es-EC" dirty="0"/>
          </a:p>
        </p:txBody>
      </p:sp>
      <p:sp>
        <p:nvSpPr>
          <p:cNvPr id="3" name="2 Marcador de contenido"/>
          <p:cNvSpPr>
            <a:spLocks noGrp="1"/>
          </p:cNvSpPr>
          <p:nvPr>
            <p:ph idx="1"/>
          </p:nvPr>
        </p:nvSpPr>
        <p:spPr>
          <a:xfrm>
            <a:off x="323528" y="1340768"/>
            <a:ext cx="8496944" cy="4389120"/>
          </a:xfrm>
        </p:spPr>
        <p:txBody>
          <a:bodyPr>
            <a:normAutofit/>
          </a:bodyPr>
          <a:lstStyle/>
          <a:p>
            <a:r>
              <a:rPr lang="es-MX" dirty="0" smtClean="0"/>
              <a:t>El cultivo de papa </a:t>
            </a:r>
            <a:r>
              <a:rPr lang="es-MX" dirty="0"/>
              <a:t>requirió 74,5 mm durante su ciclo, </a:t>
            </a:r>
            <a:r>
              <a:rPr lang="es-MX" dirty="0" smtClean="0"/>
              <a:t>distribuidos de la siguiente manera: </a:t>
            </a:r>
          </a:p>
          <a:p>
            <a:pPr lvl="1"/>
            <a:r>
              <a:rPr lang="es-MX" dirty="0" smtClean="0"/>
              <a:t>En </a:t>
            </a:r>
            <a:r>
              <a:rPr lang="es-MX" dirty="0"/>
              <a:t>la etapa de </a:t>
            </a:r>
            <a:r>
              <a:rPr lang="es-MX" dirty="0" smtClean="0"/>
              <a:t>desarrollo, 30mm</a:t>
            </a:r>
            <a:r>
              <a:rPr lang="es-MX" dirty="0"/>
              <a:t>; </a:t>
            </a:r>
            <a:endParaRPr lang="es-MX" dirty="0" smtClean="0"/>
          </a:p>
          <a:p>
            <a:pPr lvl="1"/>
            <a:r>
              <a:rPr lang="es-MX" dirty="0" smtClean="0"/>
              <a:t>En </a:t>
            </a:r>
            <a:r>
              <a:rPr lang="es-MX" dirty="0"/>
              <a:t>la etapa de floración 44.5mm </a:t>
            </a:r>
            <a:r>
              <a:rPr lang="es-MX" dirty="0" smtClean="0"/>
              <a: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3" y="3193380"/>
            <a:ext cx="5543037" cy="333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809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1143000"/>
          </a:xfrm>
        </p:spPr>
        <p:txBody>
          <a:bodyPr/>
          <a:lstStyle/>
          <a:p>
            <a:pPr algn="ctr"/>
            <a:r>
              <a:rPr lang="es-MX" i="1" dirty="0" smtClean="0"/>
              <a:t>Papa 2011</a:t>
            </a:r>
            <a:endParaRPr lang="es-EC" dirty="0"/>
          </a:p>
        </p:txBody>
      </p:sp>
      <p:sp>
        <p:nvSpPr>
          <p:cNvPr id="3" name="2 Marcador de contenido"/>
          <p:cNvSpPr>
            <a:spLocks noGrp="1"/>
          </p:cNvSpPr>
          <p:nvPr>
            <p:ph idx="1"/>
          </p:nvPr>
        </p:nvSpPr>
        <p:spPr>
          <a:xfrm>
            <a:off x="395536" y="1412776"/>
            <a:ext cx="8496944" cy="4389120"/>
          </a:xfrm>
        </p:spPr>
        <p:txBody>
          <a:bodyPr>
            <a:normAutofit/>
          </a:bodyPr>
          <a:lstStyle/>
          <a:p>
            <a:r>
              <a:rPr lang="es-MX" dirty="0" smtClean="0"/>
              <a:t>En </a:t>
            </a:r>
            <a:r>
              <a:rPr lang="es-MX" dirty="0"/>
              <a:t>el </a:t>
            </a:r>
            <a:r>
              <a:rPr lang="es-MX" dirty="0" smtClean="0"/>
              <a:t>2011, </a:t>
            </a:r>
            <a:r>
              <a:rPr lang="es-MX" dirty="0"/>
              <a:t>el cultivo requirió 212.12mm durante su ciclo, </a:t>
            </a:r>
            <a:endParaRPr lang="es-MX" dirty="0" smtClean="0"/>
          </a:p>
          <a:p>
            <a:pPr lvl="1"/>
            <a:r>
              <a:rPr lang="es-MX" dirty="0" smtClean="0"/>
              <a:t>En </a:t>
            </a:r>
            <a:r>
              <a:rPr lang="es-MX" dirty="0"/>
              <a:t>la etapa inicial 10.3mm; </a:t>
            </a:r>
            <a:endParaRPr lang="es-MX" dirty="0" smtClean="0"/>
          </a:p>
          <a:p>
            <a:pPr lvl="1"/>
            <a:r>
              <a:rPr lang="es-MX" dirty="0" smtClean="0"/>
              <a:t>En </a:t>
            </a:r>
            <a:r>
              <a:rPr lang="es-MX" dirty="0"/>
              <a:t>la etapa </a:t>
            </a:r>
            <a:r>
              <a:rPr lang="es-MX" dirty="0" smtClean="0"/>
              <a:t>media, 50.8mm  </a:t>
            </a:r>
          </a:p>
          <a:p>
            <a:pPr lvl="1"/>
            <a:r>
              <a:rPr lang="es-MX" dirty="0" smtClean="0"/>
              <a:t>Para </a:t>
            </a:r>
            <a:r>
              <a:rPr lang="es-MX" dirty="0"/>
              <a:t>la etapa de </a:t>
            </a:r>
            <a:r>
              <a:rPr lang="es-MX" dirty="0" smtClean="0"/>
              <a:t>fructificación, 151.0mm</a:t>
            </a:r>
            <a:r>
              <a:rPr lang="es-MX" dirty="0"/>
              <a:t>. </a:t>
            </a:r>
            <a:endParaRPr lang="es-EC"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5" y="3284984"/>
            <a:ext cx="575002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555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normAutofit/>
          </a:bodyPr>
          <a:lstStyle/>
          <a:p>
            <a:pPr lvl="0" algn="ctr"/>
            <a:r>
              <a:rPr lang="es-MX" i="1" dirty="0" smtClean="0"/>
              <a:t>CROPWAT - PAPA</a:t>
            </a:r>
            <a:endParaRPr lang="es-EC" dirty="0"/>
          </a:p>
        </p:txBody>
      </p:sp>
      <p:sp>
        <p:nvSpPr>
          <p:cNvPr id="3" name="2 Marcador de contenido"/>
          <p:cNvSpPr>
            <a:spLocks noGrp="1"/>
          </p:cNvSpPr>
          <p:nvPr>
            <p:ph idx="1"/>
          </p:nvPr>
        </p:nvSpPr>
        <p:spPr>
          <a:xfrm>
            <a:off x="251520" y="1484784"/>
            <a:ext cx="8712968" cy="4968552"/>
          </a:xfrm>
        </p:spPr>
        <p:txBody>
          <a:bodyPr>
            <a:normAutofit fontScale="92500" lnSpcReduction="10000"/>
          </a:bodyPr>
          <a:lstStyle/>
          <a:p>
            <a:r>
              <a:rPr lang="es-MX" dirty="0" smtClean="0"/>
              <a:t>Según </a:t>
            </a:r>
            <a:r>
              <a:rPr lang="es-MX" dirty="0"/>
              <a:t>Jara, 1998 el periodo crítico del cultivo de la papa corresponde desde la floración o etapa media a la </a:t>
            </a:r>
            <a:r>
              <a:rPr lang="es-MX" dirty="0" smtClean="0"/>
              <a:t>cosecha y la etapa final o de fructificación, en la </a:t>
            </a:r>
            <a:r>
              <a:rPr lang="es-MX" dirty="0"/>
              <a:t>formación del tubérculo. </a:t>
            </a:r>
          </a:p>
          <a:p>
            <a:endParaRPr lang="es-MX" dirty="0" smtClean="0"/>
          </a:p>
          <a:p>
            <a:r>
              <a:rPr lang="es-MX" dirty="0" smtClean="0"/>
              <a:t>Para </a:t>
            </a:r>
            <a:r>
              <a:rPr lang="es-MX" dirty="0" smtClean="0"/>
              <a:t>los dos años en los cuales se evaluaron los datos del cultivo, son las fases críticas en donde se evidencia el déficit de agua, mostrando una alta vulnerabilidad hídrica. </a:t>
            </a:r>
          </a:p>
          <a:p>
            <a:pPr marL="0" indent="0">
              <a:buNone/>
            </a:pPr>
            <a:r>
              <a:rPr lang="es-MX" dirty="0" smtClean="0"/>
              <a:t> </a:t>
            </a:r>
          </a:p>
          <a:p>
            <a:r>
              <a:rPr lang="es-MX" dirty="0" smtClean="0"/>
              <a:t>Esta información nos ha determinado que la vulnerabilidad hídrica para el cultivo de maíz y papa es ALTA, los datos del INAMHI para estos dos años demostraron que las fases criticas coinciden con las fases críticas de los dos cultivos, y afectan de manera importante la producción. </a:t>
            </a:r>
            <a:endParaRPr lang="es-EC" dirty="0" smtClean="0"/>
          </a:p>
          <a:p>
            <a:endParaRPr lang="es-EC" dirty="0"/>
          </a:p>
          <a:p>
            <a:endParaRPr lang="es-MX" dirty="0" smtClean="0"/>
          </a:p>
        </p:txBody>
      </p:sp>
    </p:spTree>
    <p:extLst>
      <p:ext uri="{BB962C8B-B14F-4D97-AF65-F5344CB8AC3E}">
        <p14:creationId xmlns:p14="http://schemas.microsoft.com/office/powerpoint/2010/main" val="2569924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997968"/>
            <a:ext cx="8229600" cy="1143000"/>
          </a:xfrm>
        </p:spPr>
        <p:txBody>
          <a:bodyPr/>
          <a:lstStyle/>
          <a:p>
            <a:pPr algn="ctr"/>
            <a:r>
              <a:rPr lang="es-ES" i="1" dirty="0"/>
              <a:t>Futuro 2030</a:t>
            </a:r>
            <a:endParaRPr lang="es-EC" dirty="0"/>
          </a:p>
        </p:txBody>
      </p:sp>
    </p:spTree>
    <p:extLst>
      <p:ext uri="{BB962C8B-B14F-4D97-AF65-F5344CB8AC3E}">
        <p14:creationId xmlns:p14="http://schemas.microsoft.com/office/powerpoint/2010/main" val="1460800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917848"/>
            <a:ext cx="8229600" cy="1143000"/>
          </a:xfrm>
        </p:spPr>
        <p:txBody>
          <a:bodyPr>
            <a:normAutofit fontScale="90000"/>
          </a:bodyPr>
          <a:lstStyle/>
          <a:p>
            <a:pPr algn="ctr"/>
            <a:r>
              <a:rPr lang="es-EC" dirty="0" smtClean="0"/>
              <a:t>Requerimiento de agua para maíz -2030</a:t>
            </a:r>
            <a:endParaRPr lang="es-EC" dirty="0"/>
          </a:p>
        </p:txBody>
      </p:sp>
      <p:sp>
        <p:nvSpPr>
          <p:cNvPr id="3" name="2 Marcador de contenido"/>
          <p:cNvSpPr>
            <a:spLocks noGrp="1"/>
          </p:cNvSpPr>
          <p:nvPr>
            <p:ph idx="1"/>
          </p:nvPr>
        </p:nvSpPr>
        <p:spPr/>
        <p:txBody>
          <a:bodyPr>
            <a:normAutofit/>
          </a:bodyPr>
          <a:lstStyle/>
          <a:p>
            <a:r>
              <a:rPr lang="es-ES" dirty="0" smtClean="0"/>
              <a:t>El cultivo de maíz </a:t>
            </a:r>
            <a:r>
              <a:rPr lang="es-ES" dirty="0"/>
              <a:t>requerirá 64,3 mm durante su </a:t>
            </a:r>
            <a:r>
              <a:rPr lang="es-ES" dirty="0" smtClean="0"/>
              <a:t>ciclo</a:t>
            </a:r>
          </a:p>
          <a:p>
            <a:pPr lvl="1"/>
            <a:r>
              <a:rPr lang="es-ES" dirty="0" smtClean="0"/>
              <a:t>En </a:t>
            </a:r>
            <a:r>
              <a:rPr lang="es-ES" dirty="0"/>
              <a:t>la etapa de </a:t>
            </a:r>
            <a:r>
              <a:rPr lang="es-ES" dirty="0" smtClean="0"/>
              <a:t>desarrollo, 6,1mm</a:t>
            </a:r>
            <a:r>
              <a:rPr lang="es-ES" dirty="0"/>
              <a:t>; </a:t>
            </a:r>
            <a:endParaRPr lang="es-ES" dirty="0" smtClean="0"/>
          </a:p>
          <a:p>
            <a:pPr lvl="1"/>
            <a:r>
              <a:rPr lang="es-ES" dirty="0" smtClean="0"/>
              <a:t>En </a:t>
            </a:r>
            <a:r>
              <a:rPr lang="es-ES" dirty="0"/>
              <a:t>la etapa de </a:t>
            </a:r>
            <a:r>
              <a:rPr lang="es-ES" dirty="0" smtClean="0"/>
              <a:t>floración, 48,7mm </a:t>
            </a:r>
            <a:r>
              <a:rPr lang="es-ES" dirty="0"/>
              <a:t>y </a:t>
            </a:r>
            <a:endParaRPr lang="es-ES" dirty="0" smtClean="0"/>
          </a:p>
          <a:p>
            <a:pPr lvl="1"/>
            <a:r>
              <a:rPr lang="es-ES" dirty="0" smtClean="0"/>
              <a:t>Para </a:t>
            </a:r>
            <a:r>
              <a:rPr lang="es-ES" dirty="0"/>
              <a:t>la etapa de </a:t>
            </a:r>
            <a:r>
              <a:rPr lang="es-ES" dirty="0" smtClean="0"/>
              <a:t>fructificación, 9,5mm</a:t>
            </a:r>
            <a:r>
              <a:rPr lang="es-ES" dirty="0"/>
              <a:t>. </a:t>
            </a:r>
            <a:endParaRPr lang="es-EC" dirty="0"/>
          </a:p>
          <a:p>
            <a:endParaRPr lang="es-EC"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751325"/>
            <a:ext cx="5092878" cy="291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5687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229600" cy="1143000"/>
          </a:xfrm>
        </p:spPr>
        <p:txBody>
          <a:bodyPr>
            <a:normAutofit fontScale="90000"/>
          </a:bodyPr>
          <a:lstStyle/>
          <a:p>
            <a:pPr algn="ctr"/>
            <a:r>
              <a:rPr lang="es-MX" i="1" dirty="0"/>
              <a:t>Análisis del impacto del cambio climático </a:t>
            </a:r>
            <a:r>
              <a:rPr lang="es-MX" i="1" dirty="0" smtClean="0"/>
              <a:t>para el maíz - 2030</a:t>
            </a:r>
            <a:endParaRPr lang="es-EC" dirty="0"/>
          </a:p>
        </p:txBody>
      </p:sp>
      <p:sp>
        <p:nvSpPr>
          <p:cNvPr id="3" name="2 Marcador de contenido"/>
          <p:cNvSpPr>
            <a:spLocks noGrp="1"/>
          </p:cNvSpPr>
          <p:nvPr>
            <p:ph idx="1"/>
          </p:nvPr>
        </p:nvSpPr>
        <p:spPr/>
        <p:txBody>
          <a:bodyPr>
            <a:normAutofit/>
          </a:bodyPr>
          <a:lstStyle/>
          <a:p>
            <a:pPr lvl="0"/>
            <a:r>
              <a:rPr lang="es-MX" dirty="0" smtClean="0"/>
              <a:t>Para </a:t>
            </a:r>
            <a:r>
              <a:rPr lang="es-MX" dirty="0"/>
              <a:t>el 2030, el requerimiento de agua </a:t>
            </a:r>
            <a:r>
              <a:rPr lang="es-MX" dirty="0" smtClean="0"/>
              <a:t>disminuiría</a:t>
            </a:r>
            <a:endParaRPr lang="es-MX" dirty="0"/>
          </a:p>
          <a:p>
            <a:pPr marL="0" lvl="0" indent="0">
              <a:buNone/>
            </a:pPr>
            <a:endParaRPr lang="es-MX" dirty="0" smtClean="0"/>
          </a:p>
          <a:p>
            <a:pPr lvl="0"/>
            <a:r>
              <a:rPr lang="es-MX" dirty="0" smtClean="0"/>
              <a:t>Sin embargo los requerimientos se localizan en las fases criticas, la </a:t>
            </a:r>
            <a:r>
              <a:rPr lang="es-MX" dirty="0"/>
              <a:t>etapa de desarrollo y </a:t>
            </a:r>
            <a:r>
              <a:rPr lang="es-MX" dirty="0" smtClean="0"/>
              <a:t>media</a:t>
            </a:r>
          </a:p>
          <a:p>
            <a:pPr marL="0" lvl="0" indent="0">
              <a:buNone/>
            </a:pPr>
            <a:endParaRPr lang="es-MX" dirty="0" smtClean="0"/>
          </a:p>
          <a:p>
            <a:pPr lvl="0"/>
            <a:r>
              <a:rPr lang="es-MX" dirty="0" smtClean="0"/>
              <a:t>Para </a:t>
            </a:r>
            <a:r>
              <a:rPr lang="es-MX" dirty="0"/>
              <a:t>el 2030, se registraría un requerimiento menor al registrado en los años </a:t>
            </a:r>
            <a:r>
              <a:rPr lang="es-MX" dirty="0" smtClean="0"/>
              <a:t>2010 </a:t>
            </a:r>
            <a:r>
              <a:rPr lang="es-MX" dirty="0"/>
              <a:t>y </a:t>
            </a:r>
            <a:r>
              <a:rPr lang="es-MX" dirty="0" smtClean="0"/>
              <a:t>2011 </a:t>
            </a:r>
            <a:r>
              <a:rPr lang="es-MX" dirty="0"/>
              <a:t>(54.1 y 55.2mm</a:t>
            </a:r>
            <a:r>
              <a:rPr lang="es-MX" dirty="0" smtClean="0"/>
              <a:t>), aún </a:t>
            </a:r>
            <a:r>
              <a:rPr lang="es-MX" dirty="0"/>
              <a:t>se podría esperar un impacto en la producción. </a:t>
            </a:r>
            <a:endParaRPr lang="es-EC" b="1" dirty="0"/>
          </a:p>
        </p:txBody>
      </p:sp>
    </p:spTree>
    <p:extLst>
      <p:ext uri="{BB962C8B-B14F-4D97-AF65-F5344CB8AC3E}">
        <p14:creationId xmlns:p14="http://schemas.microsoft.com/office/powerpoint/2010/main" val="2140594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845840"/>
            <a:ext cx="8229600" cy="1143000"/>
          </a:xfrm>
        </p:spPr>
        <p:txBody>
          <a:bodyPr>
            <a:normAutofit fontScale="90000"/>
          </a:bodyPr>
          <a:lstStyle/>
          <a:p>
            <a:pPr algn="ctr"/>
            <a:r>
              <a:rPr lang="es-EC" dirty="0"/>
              <a:t>Requerimiento de agua para </a:t>
            </a:r>
            <a:r>
              <a:rPr lang="es-EC" dirty="0" smtClean="0"/>
              <a:t>papa </a:t>
            </a:r>
            <a:r>
              <a:rPr lang="es-EC" dirty="0"/>
              <a:t>-2030</a:t>
            </a:r>
          </a:p>
        </p:txBody>
      </p:sp>
      <p:sp>
        <p:nvSpPr>
          <p:cNvPr id="3" name="2 Marcador de contenido"/>
          <p:cNvSpPr>
            <a:spLocks noGrp="1"/>
          </p:cNvSpPr>
          <p:nvPr>
            <p:ph idx="1"/>
          </p:nvPr>
        </p:nvSpPr>
        <p:spPr/>
        <p:txBody>
          <a:bodyPr/>
          <a:lstStyle/>
          <a:p>
            <a:r>
              <a:rPr lang="es-ES" dirty="0"/>
              <a:t>E</a:t>
            </a:r>
            <a:r>
              <a:rPr lang="es-ES" dirty="0" smtClean="0"/>
              <a:t>n </a:t>
            </a:r>
            <a:r>
              <a:rPr lang="es-ES" dirty="0"/>
              <a:t>el año 2030, </a:t>
            </a:r>
            <a:r>
              <a:rPr lang="es-ES" dirty="0" smtClean="0"/>
              <a:t>requerirá </a:t>
            </a:r>
            <a:r>
              <a:rPr lang="es-ES" dirty="0"/>
              <a:t>70,3 mm durante su ciclo; </a:t>
            </a:r>
            <a:endParaRPr lang="es-ES" dirty="0" smtClean="0"/>
          </a:p>
          <a:p>
            <a:pPr lvl="1"/>
            <a:r>
              <a:rPr lang="es-ES" dirty="0" smtClean="0"/>
              <a:t>En </a:t>
            </a:r>
            <a:r>
              <a:rPr lang="es-ES" dirty="0"/>
              <a:t>la etapa de </a:t>
            </a:r>
            <a:r>
              <a:rPr lang="es-ES" dirty="0" smtClean="0"/>
              <a:t>desarrollo, 7,4mm</a:t>
            </a:r>
            <a:r>
              <a:rPr lang="es-ES" dirty="0"/>
              <a:t>; </a:t>
            </a:r>
            <a:endParaRPr lang="es-ES" dirty="0" smtClean="0"/>
          </a:p>
          <a:p>
            <a:pPr lvl="1"/>
            <a:r>
              <a:rPr lang="es-ES" dirty="0" smtClean="0"/>
              <a:t>En </a:t>
            </a:r>
            <a:r>
              <a:rPr lang="es-ES" dirty="0"/>
              <a:t>la etapa de </a:t>
            </a:r>
            <a:r>
              <a:rPr lang="es-ES" dirty="0" smtClean="0"/>
              <a:t>floración, 47mm  y</a:t>
            </a:r>
          </a:p>
          <a:p>
            <a:pPr lvl="1"/>
            <a:r>
              <a:rPr lang="es-ES" dirty="0" smtClean="0"/>
              <a:t>Para </a:t>
            </a:r>
            <a:r>
              <a:rPr lang="es-ES" dirty="0"/>
              <a:t>la etapa final o de </a:t>
            </a:r>
            <a:r>
              <a:rPr lang="es-ES" dirty="0" smtClean="0"/>
              <a:t>fructificación, 16mm</a:t>
            </a:r>
            <a:r>
              <a:rPr lang="es-ES" dirty="0"/>
              <a:t>.</a:t>
            </a:r>
            <a:endParaRPr lang="es-EC" dirty="0"/>
          </a:p>
          <a:p>
            <a:endParaRPr lang="es-EC"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799841"/>
            <a:ext cx="4940348" cy="286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3541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229600" cy="1143000"/>
          </a:xfrm>
        </p:spPr>
        <p:txBody>
          <a:bodyPr>
            <a:normAutofit fontScale="90000"/>
          </a:bodyPr>
          <a:lstStyle/>
          <a:p>
            <a:pPr algn="ctr"/>
            <a:r>
              <a:rPr lang="es-MX" i="1" dirty="0"/>
              <a:t>Análisis del impacto del cambio climático </a:t>
            </a:r>
            <a:r>
              <a:rPr lang="es-MX" i="1" dirty="0" smtClean="0"/>
              <a:t>para la papa - 2030</a:t>
            </a:r>
            <a:endParaRPr lang="es-EC" dirty="0"/>
          </a:p>
        </p:txBody>
      </p:sp>
      <p:sp>
        <p:nvSpPr>
          <p:cNvPr id="3" name="2 Marcador de contenido"/>
          <p:cNvSpPr>
            <a:spLocks noGrp="1"/>
          </p:cNvSpPr>
          <p:nvPr>
            <p:ph idx="1"/>
          </p:nvPr>
        </p:nvSpPr>
        <p:spPr/>
        <p:txBody>
          <a:bodyPr>
            <a:normAutofit/>
          </a:bodyPr>
          <a:lstStyle/>
          <a:p>
            <a:r>
              <a:rPr lang="es-MX" dirty="0" smtClean="0"/>
              <a:t>A futuro se pronostica un menor requerimiento de agua</a:t>
            </a:r>
          </a:p>
          <a:p>
            <a:pPr marL="0" indent="0">
              <a:buNone/>
            </a:pPr>
            <a:endParaRPr lang="es-MX" dirty="0" smtClean="0"/>
          </a:p>
          <a:p>
            <a:r>
              <a:rPr lang="es-MX" dirty="0" smtClean="0"/>
              <a:t>Para </a:t>
            </a:r>
            <a:r>
              <a:rPr lang="es-MX" dirty="0"/>
              <a:t>el 2030, se registraría un requerimiento en la etapa media y final que son menores a los años </a:t>
            </a:r>
            <a:r>
              <a:rPr lang="es-MX" dirty="0" smtClean="0"/>
              <a:t>2010 </a:t>
            </a:r>
            <a:r>
              <a:rPr lang="es-MX" dirty="0"/>
              <a:t>(29.9 y 44.7mm) y </a:t>
            </a:r>
            <a:r>
              <a:rPr lang="es-MX" dirty="0" smtClean="0"/>
              <a:t>2011. </a:t>
            </a:r>
          </a:p>
          <a:p>
            <a:pPr marL="0" indent="0">
              <a:buNone/>
            </a:pPr>
            <a:endParaRPr lang="es-MX" dirty="0" smtClean="0"/>
          </a:p>
          <a:p>
            <a:r>
              <a:rPr lang="es-MX" dirty="0" smtClean="0"/>
              <a:t>Sin </a:t>
            </a:r>
            <a:r>
              <a:rPr lang="es-MX" dirty="0"/>
              <a:t>embargo se esperaría </a:t>
            </a:r>
            <a:r>
              <a:rPr lang="es-MX" dirty="0" smtClean="0"/>
              <a:t>un </a:t>
            </a:r>
            <a:r>
              <a:rPr lang="es-MX" dirty="0"/>
              <a:t>impacto en la producción, </a:t>
            </a:r>
            <a:r>
              <a:rPr lang="es-MX" dirty="0" smtClean="0"/>
              <a:t>hace </a:t>
            </a:r>
            <a:r>
              <a:rPr lang="es-MX" dirty="0"/>
              <a:t>importante proponer medidas de </a:t>
            </a:r>
            <a:r>
              <a:rPr lang="es-MX" dirty="0" smtClean="0"/>
              <a:t>adaptación.  </a:t>
            </a:r>
            <a:endParaRPr lang="es-EC" dirty="0"/>
          </a:p>
        </p:txBody>
      </p:sp>
    </p:spTree>
    <p:extLst>
      <p:ext uri="{BB962C8B-B14F-4D97-AF65-F5344CB8AC3E}">
        <p14:creationId xmlns:p14="http://schemas.microsoft.com/office/powerpoint/2010/main" val="557335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323039"/>
            <a:ext cx="6033040" cy="362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467544" y="1030376"/>
            <a:ext cx="8064896" cy="1200329"/>
          </a:xfrm>
          <a:prstGeom prst="rect">
            <a:avLst/>
          </a:prstGeom>
          <a:noFill/>
        </p:spPr>
        <p:txBody>
          <a:bodyPr wrap="square" rtlCol="0">
            <a:spAutoFit/>
          </a:bodyPr>
          <a:lstStyle/>
          <a:p>
            <a:r>
              <a:rPr lang="es-EC" sz="2400" dirty="0" smtClean="0"/>
              <a:t>Historial </a:t>
            </a:r>
            <a:r>
              <a:rPr lang="es-EC" sz="2400" dirty="0"/>
              <a:t>de requerimiento de riego de los cultivos de maíz y papa y proyección al 2030 para la comunidad de Pululahua. Pichincha.</a:t>
            </a:r>
          </a:p>
        </p:txBody>
      </p:sp>
    </p:spTree>
    <p:extLst>
      <p:ext uri="{BB962C8B-B14F-4D97-AF65-F5344CB8AC3E}">
        <p14:creationId xmlns:p14="http://schemas.microsoft.com/office/powerpoint/2010/main" val="1259937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normAutofit/>
          </a:bodyPr>
          <a:lstStyle/>
          <a:p>
            <a:pPr algn="ctr"/>
            <a:r>
              <a:rPr lang="es-MX" i="1" dirty="0" smtClean="0"/>
              <a:t>Y ahora que? </a:t>
            </a:r>
            <a:endParaRPr lang="es-EC" dirty="0"/>
          </a:p>
        </p:txBody>
      </p:sp>
      <p:sp>
        <p:nvSpPr>
          <p:cNvPr id="3" name="2 Marcador de contenido"/>
          <p:cNvSpPr>
            <a:spLocks noGrp="1"/>
          </p:cNvSpPr>
          <p:nvPr>
            <p:ph idx="1"/>
          </p:nvPr>
        </p:nvSpPr>
        <p:spPr>
          <a:xfrm>
            <a:off x="457200" y="1412776"/>
            <a:ext cx="8229600" cy="4389120"/>
          </a:xfrm>
        </p:spPr>
        <p:txBody>
          <a:bodyPr>
            <a:normAutofit/>
          </a:bodyPr>
          <a:lstStyle/>
          <a:p>
            <a:r>
              <a:rPr lang="es-ES" dirty="0" smtClean="0"/>
              <a:t>Las </a:t>
            </a:r>
            <a:r>
              <a:rPr lang="es-ES" dirty="0"/>
              <a:t>percepciones de la </a:t>
            </a:r>
            <a:r>
              <a:rPr lang="es-ES" dirty="0" smtClean="0"/>
              <a:t>comunidad y de los científicos, manifiestan que </a:t>
            </a:r>
            <a:r>
              <a:rPr lang="es-ES" dirty="0"/>
              <a:t>el cambio climático hará más frecuentes e intensos, los eventos climáticos extremos, por lo tanto requerirá desarrollar nuevas capacidades especialmente a nivel </a:t>
            </a:r>
            <a:r>
              <a:rPr lang="es-ES" dirty="0" smtClean="0"/>
              <a:t>local. </a:t>
            </a:r>
          </a:p>
          <a:p>
            <a:pPr marL="0" indent="0">
              <a:buNone/>
            </a:pPr>
            <a:endParaRPr lang="es-ES" dirty="0" smtClean="0"/>
          </a:p>
          <a:p>
            <a:r>
              <a:rPr lang="es-MX" dirty="0" smtClean="0"/>
              <a:t>Por lo que propone </a:t>
            </a:r>
            <a:r>
              <a:rPr lang="es-MX" dirty="0"/>
              <a:t>un plan de adaptación para la comunidad de Pululahua con enfoque de los cultivos de papa y maíz </a:t>
            </a:r>
            <a:r>
              <a:rPr lang="es-MX" dirty="0" smtClean="0"/>
              <a:t>suave </a:t>
            </a:r>
          </a:p>
          <a:p>
            <a:endParaRPr lang="es-EC" dirty="0"/>
          </a:p>
        </p:txBody>
      </p:sp>
    </p:spTree>
    <p:extLst>
      <p:ext uri="{BB962C8B-B14F-4D97-AF65-F5344CB8AC3E}">
        <p14:creationId xmlns:p14="http://schemas.microsoft.com/office/powerpoint/2010/main" val="3045373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i="1" dirty="0" smtClean="0"/>
              <a:t>OBJETIVOS</a:t>
            </a:r>
            <a:endParaRPr lang="es-EC" dirty="0"/>
          </a:p>
        </p:txBody>
      </p:sp>
      <p:sp>
        <p:nvSpPr>
          <p:cNvPr id="3" name="2 Marcador de contenido"/>
          <p:cNvSpPr>
            <a:spLocks noGrp="1"/>
          </p:cNvSpPr>
          <p:nvPr>
            <p:ph idx="1"/>
          </p:nvPr>
        </p:nvSpPr>
        <p:spPr>
          <a:xfrm>
            <a:off x="457200" y="1196752"/>
            <a:ext cx="8229600" cy="5184576"/>
          </a:xfrm>
        </p:spPr>
        <p:txBody>
          <a:bodyPr>
            <a:normAutofit/>
          </a:bodyPr>
          <a:lstStyle/>
          <a:p>
            <a:pPr marL="0" indent="0">
              <a:buNone/>
            </a:pPr>
            <a:endParaRPr lang="es-EC" b="1" dirty="0" smtClean="0"/>
          </a:p>
          <a:p>
            <a:pPr marL="0" indent="0">
              <a:buNone/>
            </a:pPr>
            <a:r>
              <a:rPr lang="es-EC" b="1" dirty="0" smtClean="0"/>
              <a:t>Específicos</a:t>
            </a:r>
            <a:endParaRPr lang="es-EC" b="1" dirty="0"/>
          </a:p>
          <a:p>
            <a:r>
              <a:rPr lang="es-ES" dirty="0" smtClean="0"/>
              <a:t>Realizar </a:t>
            </a:r>
            <a:r>
              <a:rPr lang="es-ES" dirty="0"/>
              <a:t>el diagnóstico agrícola participativo con énfasis en cambio climático de la comunidad del Pululahua. </a:t>
            </a:r>
            <a:endParaRPr lang="es-EC" dirty="0"/>
          </a:p>
          <a:p>
            <a:r>
              <a:rPr lang="es-ES" dirty="0"/>
              <a:t>Definir los impactos producidos por el cambio climático en los cultivos de maíz y papa de la comunidad de Pululahua. </a:t>
            </a:r>
            <a:endParaRPr lang="es-EC" dirty="0"/>
          </a:p>
          <a:p>
            <a:r>
              <a:rPr lang="es-ES" dirty="0"/>
              <a:t>Diseñar estrategias de adaptación </a:t>
            </a:r>
            <a:r>
              <a:rPr lang="es-ES" dirty="0" smtClean="0"/>
              <a:t>al </a:t>
            </a:r>
            <a:r>
              <a:rPr lang="es-ES" dirty="0"/>
              <a:t>impacto del cambio climático en los cultivos de maíz suave y papa de la comunidad de Pululahua     </a:t>
            </a:r>
            <a:endParaRPr lang="es-EC" dirty="0"/>
          </a:p>
        </p:txBody>
      </p:sp>
    </p:spTree>
    <p:extLst>
      <p:ext uri="{BB962C8B-B14F-4D97-AF65-F5344CB8AC3E}">
        <p14:creationId xmlns:p14="http://schemas.microsoft.com/office/powerpoint/2010/main" val="28209551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normAutofit fontScale="90000"/>
          </a:bodyPr>
          <a:lstStyle/>
          <a:p>
            <a:r>
              <a:rPr lang="es-MX" i="1" dirty="0"/>
              <a:t>Estrategias futuras de adaptación</a:t>
            </a:r>
            <a:endParaRPr lang="es-EC" dirty="0"/>
          </a:p>
        </p:txBody>
      </p:sp>
      <p:sp>
        <p:nvSpPr>
          <p:cNvPr id="3" name="2 Marcador de contenido"/>
          <p:cNvSpPr>
            <a:spLocks noGrp="1"/>
          </p:cNvSpPr>
          <p:nvPr>
            <p:ph idx="1"/>
          </p:nvPr>
        </p:nvSpPr>
        <p:spPr>
          <a:xfrm>
            <a:off x="323528" y="1556792"/>
            <a:ext cx="8496944" cy="4389120"/>
          </a:xfrm>
        </p:spPr>
        <p:txBody>
          <a:bodyPr>
            <a:normAutofit/>
          </a:bodyPr>
          <a:lstStyle/>
          <a:p>
            <a:r>
              <a:rPr lang="es-MX" dirty="0" smtClean="0"/>
              <a:t>El objetivo general del plan es</a:t>
            </a:r>
            <a:r>
              <a:rPr lang="es-MX" dirty="0"/>
              <a:t>: </a:t>
            </a:r>
            <a:r>
              <a:rPr lang="es-ES_tradnl" dirty="0"/>
              <a:t>Fortalecer la capacidad de adaptación de la parroquia de Pululahua ante los efectos adversos del cambio climático en los cultivos de papa y maíz suave para proteger su seguridad alimentaria. </a:t>
            </a:r>
            <a:endParaRPr lang="es-ES_tradnl" dirty="0" smtClean="0"/>
          </a:p>
          <a:p>
            <a:pPr marL="0" indent="0">
              <a:buNone/>
            </a:pPr>
            <a:endParaRPr lang="es-ES_tradnl" dirty="0" smtClean="0"/>
          </a:p>
          <a:p>
            <a:r>
              <a:rPr lang="es-MX" dirty="0" smtClean="0"/>
              <a:t>El </a:t>
            </a:r>
            <a:r>
              <a:rPr lang="es-MX" dirty="0"/>
              <a:t>plan está basado en tres tipos de medidas que son: </a:t>
            </a:r>
            <a:endParaRPr lang="es-MX" dirty="0" smtClean="0"/>
          </a:p>
          <a:p>
            <a:pPr marL="0" indent="0">
              <a:buNone/>
            </a:pPr>
            <a:r>
              <a:rPr lang="es-MX" dirty="0" smtClean="0"/>
              <a:t>1. Cosecha </a:t>
            </a:r>
            <a:r>
              <a:rPr lang="es-MX" dirty="0"/>
              <a:t>de </a:t>
            </a:r>
            <a:r>
              <a:rPr lang="es-MX" dirty="0" smtClean="0"/>
              <a:t>agua </a:t>
            </a:r>
          </a:p>
          <a:p>
            <a:pPr marL="0" indent="0">
              <a:buNone/>
            </a:pPr>
            <a:r>
              <a:rPr lang="es-MX" dirty="0" smtClean="0"/>
              <a:t>2. Implementación </a:t>
            </a:r>
            <a:r>
              <a:rPr lang="es-MX" dirty="0"/>
              <a:t>de sistemas agro </a:t>
            </a:r>
            <a:r>
              <a:rPr lang="es-MX" dirty="0" err="1" smtClean="0"/>
              <a:t>silvopastoriles</a:t>
            </a:r>
            <a:r>
              <a:rPr lang="es-MX" dirty="0" smtClean="0"/>
              <a:t>  </a:t>
            </a:r>
          </a:p>
          <a:p>
            <a:pPr marL="0" indent="0">
              <a:buNone/>
            </a:pPr>
            <a:r>
              <a:rPr lang="es-MX" dirty="0" smtClean="0"/>
              <a:t>3. Selección </a:t>
            </a:r>
            <a:r>
              <a:rPr lang="es-MX" dirty="0"/>
              <a:t>de variedades de maíz tolerantes a </a:t>
            </a:r>
            <a:r>
              <a:rPr lang="es-MX" dirty="0" smtClean="0"/>
              <a:t>sequía </a:t>
            </a:r>
            <a:endParaRPr lang="es-EC" dirty="0"/>
          </a:p>
        </p:txBody>
      </p:sp>
    </p:spTree>
    <p:extLst>
      <p:ext uri="{BB962C8B-B14F-4D97-AF65-F5344CB8AC3E}">
        <p14:creationId xmlns:p14="http://schemas.microsoft.com/office/powerpoint/2010/main" val="201463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9776"/>
            <a:ext cx="8229600" cy="1143000"/>
          </a:xfrm>
        </p:spPr>
        <p:txBody>
          <a:bodyPr/>
          <a:lstStyle/>
          <a:p>
            <a:pPr algn="ctr"/>
            <a:r>
              <a:rPr lang="es-EC" dirty="0"/>
              <a:t>CONCLUSIONES</a:t>
            </a:r>
          </a:p>
        </p:txBody>
      </p:sp>
      <p:sp>
        <p:nvSpPr>
          <p:cNvPr id="3" name="2 Marcador de contenido"/>
          <p:cNvSpPr>
            <a:spLocks noGrp="1"/>
          </p:cNvSpPr>
          <p:nvPr>
            <p:ph idx="1"/>
          </p:nvPr>
        </p:nvSpPr>
        <p:spPr>
          <a:xfrm>
            <a:off x="251520" y="1503432"/>
            <a:ext cx="8712968" cy="5093920"/>
          </a:xfrm>
        </p:spPr>
        <p:txBody>
          <a:bodyPr>
            <a:normAutofit fontScale="85000" lnSpcReduction="20000"/>
          </a:bodyPr>
          <a:lstStyle/>
          <a:p>
            <a:pPr lvl="0"/>
            <a:r>
              <a:rPr lang="es-ES" dirty="0"/>
              <a:t>La variabilidad climática afecta la producción de los cultivos, se observó que dependiendo de la fase fenológica el impacto de la sequía puede ser mayor o menor, esta vulnerabilidad puede reducirse hacia el 2030. No así si la intensidad de otros eventos como heladas o vientos fuertes, frente a los cuales aún no existe una medida. </a:t>
            </a:r>
            <a:endParaRPr lang="es-ES" dirty="0" smtClean="0"/>
          </a:p>
          <a:p>
            <a:pPr lvl="0"/>
            <a:endParaRPr lang="es-EC" dirty="0"/>
          </a:p>
          <a:p>
            <a:pPr lvl="0"/>
            <a:r>
              <a:rPr lang="es-ES" dirty="0"/>
              <a:t>En los que se refiere a la población, esta es altamente vulnerable, ya que no presentaron ninguna medida de adaptación, sin embargo si se presenta medidas que reduzcan la vulnerabilidad de los cultivos, se reducirá la vulnerabilidad de las personas. </a:t>
            </a:r>
            <a:endParaRPr lang="es-ES" dirty="0" smtClean="0"/>
          </a:p>
          <a:p>
            <a:pPr lvl="0"/>
            <a:endParaRPr lang="es-EC" dirty="0"/>
          </a:p>
          <a:p>
            <a:pPr lvl="0"/>
            <a:r>
              <a:rPr lang="es-ES" dirty="0"/>
              <a:t>El modelo regional PRECIS, para los escenarios de emisiones A2 y B2 para el año 2030 prevé incrementos de temperatura (1°C) y de 10% de precipitación, sin embargo luego del análisis con el programa CROPWAT el impacto en los cultivos sería menor que lo ocurrido en el presente, pero se registra un requerimiento de riego de </a:t>
            </a:r>
            <a:r>
              <a:rPr lang="es-EC" dirty="0"/>
              <a:t>a 64 y 70mm para maíz y papa respectivamente</a:t>
            </a:r>
            <a:r>
              <a:rPr lang="es-ES" dirty="0"/>
              <a:t>. </a:t>
            </a:r>
            <a:endParaRPr lang="es-EC" dirty="0"/>
          </a:p>
        </p:txBody>
      </p:sp>
    </p:spTree>
    <p:extLst>
      <p:ext uri="{BB962C8B-B14F-4D97-AF65-F5344CB8AC3E}">
        <p14:creationId xmlns:p14="http://schemas.microsoft.com/office/powerpoint/2010/main" val="6815591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lstStyle/>
          <a:p>
            <a:pPr algn="ctr"/>
            <a:r>
              <a:rPr lang="es-EC" dirty="0"/>
              <a:t>CONCLUSIONES</a:t>
            </a:r>
          </a:p>
        </p:txBody>
      </p:sp>
      <p:sp>
        <p:nvSpPr>
          <p:cNvPr id="3" name="2 Marcador de contenido"/>
          <p:cNvSpPr>
            <a:spLocks noGrp="1"/>
          </p:cNvSpPr>
          <p:nvPr>
            <p:ph idx="1"/>
          </p:nvPr>
        </p:nvSpPr>
        <p:spPr>
          <a:xfrm>
            <a:off x="457200" y="1556792"/>
            <a:ext cx="8229600" cy="5112568"/>
          </a:xfrm>
        </p:spPr>
        <p:txBody>
          <a:bodyPr>
            <a:normAutofit fontScale="85000" lnSpcReduction="20000"/>
          </a:bodyPr>
          <a:lstStyle/>
          <a:p>
            <a:pPr lvl="0"/>
            <a:r>
              <a:rPr lang="es-ES" dirty="0" smtClean="0"/>
              <a:t>La </a:t>
            </a:r>
            <a:r>
              <a:rPr lang="es-ES" dirty="0"/>
              <a:t>producción de papa fue más afectada que el maíz, debido a que las épocas de sequía se localizaron en la etapa de formación de tubérculos, que es la fase fenológica crítica del cultivo. El cultivo de maíz suave disminuye la producción cuando afecta las fases de desarrollo y media, que es cuando se está formando el grano.  </a:t>
            </a:r>
            <a:endParaRPr lang="es-ES" dirty="0" smtClean="0"/>
          </a:p>
          <a:p>
            <a:pPr lvl="0"/>
            <a:endParaRPr lang="es-EC" dirty="0"/>
          </a:p>
          <a:p>
            <a:pPr lvl="0"/>
            <a:r>
              <a:rPr lang="es-ES" dirty="0"/>
              <a:t>La vulnerabilidad de los cultivos frente al déficit hídrico es alta y junto con la baja capacidad de adaptación de la población, hacen que sea necesarias acciones para reducir el riesgo de producción de los-as agricultores-as en la comunidad de Pululahua</a:t>
            </a:r>
            <a:r>
              <a:rPr lang="es-ES" dirty="0" smtClean="0"/>
              <a:t>.</a:t>
            </a:r>
          </a:p>
          <a:p>
            <a:pPr lvl="0"/>
            <a:endParaRPr lang="es-EC" dirty="0"/>
          </a:p>
          <a:p>
            <a:pPr lvl="0"/>
            <a:r>
              <a:rPr lang="es-ES" dirty="0"/>
              <a:t>La herramienta CRISTAL a través de la participación comunitaria,  permitió generar datos sobre la situación actual de la comunidad de Pululahua, sobre las amenazas e impactos climáticos que afectan o han afectado a los medios de vida de la población, los cuales se corroboraron con datos oficiales</a:t>
            </a:r>
            <a:r>
              <a:rPr lang="es-ES" dirty="0" smtClean="0"/>
              <a:t>.</a:t>
            </a:r>
            <a:endParaRPr lang="es-EC" dirty="0"/>
          </a:p>
        </p:txBody>
      </p:sp>
    </p:spTree>
    <p:extLst>
      <p:ext uri="{BB962C8B-B14F-4D97-AF65-F5344CB8AC3E}">
        <p14:creationId xmlns:p14="http://schemas.microsoft.com/office/powerpoint/2010/main" val="18630851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lstStyle/>
          <a:p>
            <a:pPr algn="ctr"/>
            <a:r>
              <a:rPr lang="es-EC" dirty="0"/>
              <a:t>RECOMENDACIONES</a:t>
            </a:r>
          </a:p>
        </p:txBody>
      </p:sp>
      <p:sp>
        <p:nvSpPr>
          <p:cNvPr id="3" name="2 Marcador de contenido"/>
          <p:cNvSpPr>
            <a:spLocks noGrp="1"/>
          </p:cNvSpPr>
          <p:nvPr>
            <p:ph idx="1"/>
          </p:nvPr>
        </p:nvSpPr>
        <p:spPr>
          <a:xfrm>
            <a:off x="457200" y="1556792"/>
            <a:ext cx="8229600" cy="5040560"/>
          </a:xfrm>
        </p:spPr>
        <p:txBody>
          <a:bodyPr>
            <a:normAutofit fontScale="70000" lnSpcReduction="20000"/>
          </a:bodyPr>
          <a:lstStyle/>
          <a:p>
            <a:pPr lvl="0"/>
            <a:r>
              <a:rPr lang="es-ES" dirty="0"/>
              <a:t>Realizar estudios sobre otros cultivos, en diferentes zonas que permitan conocer mejor el comportamiento de los cultivos ante la variabilidad climática y como afecta en las diferentes etapas </a:t>
            </a:r>
            <a:r>
              <a:rPr lang="es-ES" dirty="0" err="1"/>
              <a:t>fenólogicas</a:t>
            </a:r>
            <a:r>
              <a:rPr lang="es-ES" dirty="0"/>
              <a:t>. </a:t>
            </a:r>
            <a:endParaRPr lang="es-ES" dirty="0" smtClean="0"/>
          </a:p>
          <a:p>
            <a:pPr lvl="0"/>
            <a:endParaRPr lang="es-EC" dirty="0"/>
          </a:p>
          <a:p>
            <a:pPr lvl="0"/>
            <a:r>
              <a:rPr lang="es-ES" dirty="0"/>
              <a:t>Recolectar información de los-as agricultores-as a través de percepciones climáticas y herramientas como el diagnóstico participativo, es una opción segura para sitios donde no se dispone de la información meteorológica o lugares donde estas se encuentran lejanas y no representan las características del sitio</a:t>
            </a:r>
            <a:r>
              <a:rPr lang="es-ES" dirty="0" smtClean="0"/>
              <a:t>.</a:t>
            </a:r>
          </a:p>
          <a:p>
            <a:pPr lvl="0"/>
            <a:endParaRPr lang="es-EC" dirty="0"/>
          </a:p>
          <a:p>
            <a:pPr lvl="0"/>
            <a:r>
              <a:rPr lang="es-ES" dirty="0"/>
              <a:t>Debido al grado de vulnerabilidad de los cultivos de maíz y papa en la comunidad de  Pululahua, es importante implementar el plan de adaptación al cambio climático que permita desarrollar estrategias y actividades sostenibles con el fin de disminuir la vulnerabilidad de la población y de los </a:t>
            </a:r>
            <a:r>
              <a:rPr lang="es-ES" dirty="0" smtClean="0"/>
              <a:t>cultivos</a:t>
            </a:r>
          </a:p>
          <a:p>
            <a:pPr lvl="0"/>
            <a:endParaRPr lang="es-EC" dirty="0"/>
          </a:p>
          <a:p>
            <a:pPr lvl="0"/>
            <a:r>
              <a:rPr lang="es-ES" dirty="0"/>
              <a:t>Impulsar el apoyo tanto de instituciones gubernamentales, no gubernamentales, universidades y centros de investigación, en ejecución del plan de adaptación y la obtención de datos meteorológicos. </a:t>
            </a:r>
            <a:endParaRPr lang="es-EC" dirty="0"/>
          </a:p>
          <a:p>
            <a:endParaRPr lang="es-EC" dirty="0"/>
          </a:p>
        </p:txBody>
      </p:sp>
    </p:spTree>
    <p:extLst>
      <p:ext uri="{BB962C8B-B14F-4D97-AF65-F5344CB8AC3E}">
        <p14:creationId xmlns:p14="http://schemas.microsoft.com/office/powerpoint/2010/main" val="28512331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3399" y="836712"/>
            <a:ext cx="7945066" cy="595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059832" y="1628800"/>
            <a:ext cx="3168352" cy="923330"/>
          </a:xfrm>
          <a:prstGeom prst="rect">
            <a:avLst/>
          </a:prstGeom>
          <a:noFill/>
        </p:spPr>
        <p:txBody>
          <a:bodyPr wrap="square" rtlCol="0">
            <a:spAutoFit/>
          </a:bodyPr>
          <a:lstStyle/>
          <a:p>
            <a:r>
              <a:rPr lang="es-EC" sz="5400" dirty="0" smtClean="0">
                <a:solidFill>
                  <a:schemeClr val="bg1"/>
                </a:solidFill>
              </a:rPr>
              <a:t>GRACIAS</a:t>
            </a:r>
            <a:endParaRPr lang="es-EC" sz="5400" dirty="0">
              <a:solidFill>
                <a:schemeClr val="bg1"/>
              </a:solidFill>
            </a:endParaRPr>
          </a:p>
        </p:txBody>
      </p:sp>
    </p:spTree>
    <p:extLst>
      <p:ext uri="{BB962C8B-B14F-4D97-AF65-F5344CB8AC3E}">
        <p14:creationId xmlns:p14="http://schemas.microsoft.com/office/powerpoint/2010/main" val="33896518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lstStyle/>
          <a:p>
            <a:pPr algn="ctr"/>
            <a:r>
              <a:rPr lang="es-EC" smtClean="0"/>
              <a:t>Escenarios aplicados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540045859"/>
              </p:ext>
            </p:extLst>
          </p:nvPr>
        </p:nvGraphicFramePr>
        <p:xfrm>
          <a:off x="467545" y="1531490"/>
          <a:ext cx="8136904" cy="4057750"/>
        </p:xfrm>
        <a:graphic>
          <a:graphicData uri="http://schemas.openxmlformats.org/drawingml/2006/table">
            <a:tbl>
              <a:tblPr>
                <a:tableStyleId>{5C22544A-7EE6-4342-B048-85BDC9FD1C3A}</a:tableStyleId>
              </a:tblPr>
              <a:tblGrid>
                <a:gridCol w="1008111"/>
                <a:gridCol w="2056652"/>
                <a:gridCol w="2263828"/>
                <a:gridCol w="2808313"/>
              </a:tblGrid>
              <a:tr h="397738">
                <a:tc>
                  <a:txBody>
                    <a:bodyPr/>
                    <a:lstStyle/>
                    <a:p>
                      <a:pPr marL="228600" algn="ctr">
                        <a:lnSpc>
                          <a:spcPct val="150000"/>
                        </a:lnSpc>
                        <a:spcAft>
                          <a:spcPts val="0"/>
                        </a:spcAft>
                      </a:pPr>
                      <a:r>
                        <a:rPr lang="es-ES" sz="1400" dirty="0">
                          <a:effectLst/>
                        </a:rPr>
                        <a:t>Modelos</a:t>
                      </a:r>
                      <a:endParaRPr lang="es-EC" sz="1400" dirty="0">
                        <a:effectLst/>
                        <a:latin typeface="Times New Roman"/>
                        <a:ea typeface="Times New Roman"/>
                      </a:endParaRPr>
                    </a:p>
                  </a:txBody>
                  <a:tcPr marL="34288" marR="34288" marT="0" marB="0"/>
                </a:tc>
                <a:tc>
                  <a:txBody>
                    <a:bodyPr/>
                    <a:lstStyle/>
                    <a:p>
                      <a:pPr marL="228600" algn="just">
                        <a:lnSpc>
                          <a:spcPct val="150000"/>
                        </a:lnSpc>
                        <a:spcAft>
                          <a:spcPts val="0"/>
                        </a:spcAft>
                      </a:pPr>
                      <a:r>
                        <a:rPr lang="es-ES" sz="1400">
                          <a:effectLst/>
                        </a:rPr>
                        <a:t>Economía</a:t>
                      </a:r>
                      <a:endParaRPr lang="es-EC" sz="1400">
                        <a:effectLst/>
                        <a:latin typeface="Times New Roman"/>
                        <a:ea typeface="Times New Roman"/>
                      </a:endParaRPr>
                    </a:p>
                  </a:txBody>
                  <a:tcPr marL="34288" marR="34288" marT="0" marB="0"/>
                </a:tc>
                <a:tc>
                  <a:txBody>
                    <a:bodyPr/>
                    <a:lstStyle/>
                    <a:p>
                      <a:pPr marL="228600" algn="just">
                        <a:lnSpc>
                          <a:spcPct val="150000"/>
                        </a:lnSpc>
                        <a:spcAft>
                          <a:spcPts val="0"/>
                        </a:spcAft>
                      </a:pPr>
                      <a:r>
                        <a:rPr lang="es-ES" sz="1400">
                          <a:effectLst/>
                        </a:rPr>
                        <a:t>Población </a:t>
                      </a:r>
                      <a:endParaRPr lang="es-EC" sz="1400">
                        <a:effectLst/>
                        <a:latin typeface="Times New Roman"/>
                        <a:ea typeface="Times New Roman"/>
                      </a:endParaRPr>
                    </a:p>
                  </a:txBody>
                  <a:tcPr marL="34288" marR="34288" marT="0" marB="0"/>
                </a:tc>
                <a:tc>
                  <a:txBody>
                    <a:bodyPr/>
                    <a:lstStyle/>
                    <a:p>
                      <a:pPr marL="228600" algn="just">
                        <a:lnSpc>
                          <a:spcPct val="150000"/>
                        </a:lnSpc>
                        <a:spcAft>
                          <a:spcPts val="0"/>
                        </a:spcAft>
                      </a:pPr>
                      <a:r>
                        <a:rPr lang="es-ES" sz="1400">
                          <a:effectLst/>
                        </a:rPr>
                        <a:t>Tecnología</a:t>
                      </a:r>
                      <a:endParaRPr lang="es-EC" sz="1400">
                        <a:effectLst/>
                        <a:latin typeface="Times New Roman"/>
                        <a:ea typeface="Times New Roman"/>
                      </a:endParaRPr>
                    </a:p>
                  </a:txBody>
                  <a:tcPr marL="34288" marR="34288" marT="0" marB="0"/>
                </a:tc>
              </a:tr>
              <a:tr h="2069060">
                <a:tc>
                  <a:txBody>
                    <a:bodyPr/>
                    <a:lstStyle/>
                    <a:p>
                      <a:pPr marL="228600" algn="just">
                        <a:lnSpc>
                          <a:spcPct val="150000"/>
                        </a:lnSpc>
                        <a:spcAft>
                          <a:spcPts val="0"/>
                        </a:spcAft>
                      </a:pPr>
                      <a:r>
                        <a:rPr lang="es-ES" sz="1400" dirty="0">
                          <a:effectLst/>
                        </a:rPr>
                        <a:t>A2</a:t>
                      </a:r>
                      <a:endParaRPr lang="es-EC" sz="1400" dirty="0">
                        <a:effectLst/>
                        <a:latin typeface="Times New Roman"/>
                        <a:ea typeface="Times New Roman"/>
                      </a:endParaRPr>
                    </a:p>
                  </a:txBody>
                  <a:tcPr marL="34288" marR="34288" marT="0" marB="0"/>
                </a:tc>
                <a:tc>
                  <a:txBody>
                    <a:bodyPr/>
                    <a:lstStyle/>
                    <a:p>
                      <a:pPr>
                        <a:lnSpc>
                          <a:spcPct val="150000"/>
                        </a:lnSpc>
                        <a:spcAft>
                          <a:spcPts val="0"/>
                        </a:spcAft>
                      </a:pPr>
                      <a:r>
                        <a:rPr lang="es-ES" sz="1400" dirty="0">
                          <a:effectLst/>
                        </a:rPr>
                        <a:t>El desarrollo económico está orientado en regiones pero el crecimiento económico es relativamente lento.</a:t>
                      </a:r>
                      <a:endParaRPr lang="es-EC" sz="1400" dirty="0">
                        <a:effectLst/>
                        <a:latin typeface="Times New Roman"/>
                        <a:ea typeface="Times New Roman"/>
                      </a:endParaRPr>
                    </a:p>
                  </a:txBody>
                  <a:tcPr marL="34288" marR="34288" marT="0" marB="0"/>
                </a:tc>
                <a:tc>
                  <a:txBody>
                    <a:bodyPr/>
                    <a:lstStyle/>
                    <a:p>
                      <a:pPr>
                        <a:lnSpc>
                          <a:spcPct val="150000"/>
                        </a:lnSpc>
                        <a:spcAft>
                          <a:spcPts val="0"/>
                        </a:spcAft>
                      </a:pPr>
                      <a:r>
                        <a:rPr lang="es-ES" sz="1400" dirty="0">
                          <a:effectLst/>
                        </a:rPr>
                        <a:t>La población crece continuamente, se enfatizan la autosuficiencia y las identidades locales.</a:t>
                      </a:r>
                      <a:endParaRPr lang="es-EC" sz="1400" dirty="0">
                        <a:effectLst/>
                        <a:latin typeface="Times New Roman"/>
                        <a:ea typeface="Times New Roman"/>
                      </a:endParaRPr>
                    </a:p>
                  </a:txBody>
                  <a:tcPr marL="34288" marR="34288" marT="0" marB="0"/>
                </a:tc>
                <a:tc>
                  <a:txBody>
                    <a:bodyPr/>
                    <a:lstStyle/>
                    <a:p>
                      <a:pPr algn="just">
                        <a:lnSpc>
                          <a:spcPct val="150000"/>
                        </a:lnSpc>
                        <a:spcAft>
                          <a:spcPts val="0"/>
                        </a:spcAft>
                      </a:pPr>
                      <a:r>
                        <a:rPr lang="es-ES" sz="1400" dirty="0">
                          <a:effectLst/>
                        </a:rPr>
                        <a:t>El cambio tecnológico está más fragmentado que en A1.</a:t>
                      </a:r>
                      <a:endParaRPr lang="es-EC" sz="1400" dirty="0">
                        <a:effectLst/>
                        <a:latin typeface="Times New Roman"/>
                        <a:ea typeface="Times New Roman"/>
                      </a:endParaRPr>
                    </a:p>
                  </a:txBody>
                  <a:tcPr marL="34288" marR="34288" marT="0" marB="0"/>
                </a:tc>
              </a:tr>
              <a:tr h="1590952">
                <a:tc>
                  <a:txBody>
                    <a:bodyPr/>
                    <a:lstStyle/>
                    <a:p>
                      <a:pPr marL="228600" algn="just">
                        <a:lnSpc>
                          <a:spcPct val="150000"/>
                        </a:lnSpc>
                        <a:spcAft>
                          <a:spcPts val="0"/>
                        </a:spcAft>
                      </a:pPr>
                      <a:r>
                        <a:rPr lang="es-ES" sz="1400" dirty="0">
                          <a:effectLst/>
                        </a:rPr>
                        <a:t>B2</a:t>
                      </a:r>
                      <a:endParaRPr lang="es-EC" sz="1400" dirty="0">
                        <a:effectLst/>
                        <a:latin typeface="Times New Roman"/>
                        <a:ea typeface="Times New Roman"/>
                      </a:endParaRPr>
                    </a:p>
                  </a:txBody>
                  <a:tcPr marL="34288" marR="34288" marT="0" marB="0"/>
                </a:tc>
                <a:tc>
                  <a:txBody>
                    <a:bodyPr/>
                    <a:lstStyle/>
                    <a:p>
                      <a:pPr algn="just">
                        <a:lnSpc>
                          <a:spcPct val="150000"/>
                        </a:lnSpc>
                        <a:spcAft>
                          <a:spcPts val="0"/>
                        </a:spcAft>
                      </a:pPr>
                      <a:r>
                        <a:rPr lang="es-ES" sz="1400" dirty="0">
                          <a:effectLst/>
                        </a:rPr>
                        <a:t>Se enfatizan las soluciones locales para la sostenibilidad económica</a:t>
                      </a:r>
                      <a:endParaRPr lang="es-EC" sz="1400" dirty="0">
                        <a:effectLst/>
                        <a:latin typeface="Times New Roman"/>
                        <a:ea typeface="Times New Roman"/>
                      </a:endParaRPr>
                    </a:p>
                  </a:txBody>
                  <a:tcPr marL="34288" marR="34288" marT="0" marB="0"/>
                </a:tc>
                <a:tc>
                  <a:txBody>
                    <a:bodyPr/>
                    <a:lstStyle/>
                    <a:p>
                      <a:pPr>
                        <a:lnSpc>
                          <a:spcPct val="150000"/>
                        </a:lnSpc>
                        <a:spcAft>
                          <a:spcPts val="0"/>
                        </a:spcAft>
                      </a:pPr>
                      <a:r>
                        <a:rPr lang="es-ES" sz="1400">
                          <a:effectLst/>
                        </a:rPr>
                        <a:t>Es un mundo con una población creciente pero a tasas más lentas que en los otros escenarios</a:t>
                      </a:r>
                      <a:endParaRPr lang="es-EC" sz="1400">
                        <a:effectLst/>
                        <a:latin typeface="Times New Roman"/>
                        <a:ea typeface="Times New Roman"/>
                      </a:endParaRPr>
                    </a:p>
                  </a:txBody>
                  <a:tcPr marL="34288" marR="34288" marT="0" marB="0"/>
                </a:tc>
                <a:tc>
                  <a:txBody>
                    <a:bodyPr/>
                    <a:lstStyle/>
                    <a:p>
                      <a:pPr algn="just">
                        <a:lnSpc>
                          <a:spcPct val="150000"/>
                        </a:lnSpc>
                        <a:spcAft>
                          <a:spcPts val="0"/>
                        </a:spcAft>
                      </a:pPr>
                      <a:r>
                        <a:rPr lang="es-ES" sz="1400" dirty="0">
                          <a:effectLst/>
                        </a:rPr>
                        <a:t>Cambios tecnológicos menos rápidos y más variados que en las líneas evolutivas B1 Y A1.</a:t>
                      </a:r>
                      <a:endParaRPr lang="es-EC" sz="1400" dirty="0">
                        <a:effectLst/>
                        <a:latin typeface="Times New Roman"/>
                        <a:ea typeface="Times New Roman"/>
                      </a:endParaRPr>
                    </a:p>
                  </a:txBody>
                  <a:tcPr marL="34288" marR="34288" marT="0" marB="0"/>
                </a:tc>
              </a:tr>
            </a:tbl>
          </a:graphicData>
        </a:graphic>
      </p:graphicFrame>
    </p:spTree>
    <p:extLst>
      <p:ext uri="{BB962C8B-B14F-4D97-AF65-F5344CB8AC3E}">
        <p14:creationId xmlns:p14="http://schemas.microsoft.com/office/powerpoint/2010/main" val="8740273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864096"/>
          </a:xfrm>
        </p:spPr>
        <p:txBody>
          <a:bodyPr/>
          <a:lstStyle/>
          <a:p>
            <a:pPr algn="ctr"/>
            <a:r>
              <a:rPr lang="es-EC" dirty="0" smtClean="0"/>
              <a:t>DIAGNÓSTICO (escenarios)</a:t>
            </a:r>
            <a:endParaRPr lang="es-EC" dirty="0"/>
          </a:p>
        </p:txBody>
      </p:sp>
      <p:graphicFrame>
        <p:nvGraphicFramePr>
          <p:cNvPr id="4" name="3 Objeto"/>
          <p:cNvGraphicFramePr>
            <a:graphicFrameLocks noChangeAspect="1"/>
          </p:cNvGraphicFramePr>
          <p:nvPr>
            <p:extLst>
              <p:ext uri="{D42A27DB-BD31-4B8C-83A1-F6EECF244321}">
                <p14:modId xmlns:p14="http://schemas.microsoft.com/office/powerpoint/2010/main" val="1070071390"/>
              </p:ext>
            </p:extLst>
          </p:nvPr>
        </p:nvGraphicFramePr>
        <p:xfrm>
          <a:off x="611188" y="1052513"/>
          <a:ext cx="7777162" cy="4824412"/>
        </p:xfrm>
        <a:graphic>
          <a:graphicData uri="http://schemas.openxmlformats.org/presentationml/2006/ole">
            <mc:AlternateContent xmlns:mc="http://schemas.openxmlformats.org/markup-compatibility/2006">
              <mc:Choice xmlns:v="urn:schemas-microsoft-com:vml" Requires="v">
                <p:oleObj spid="_x0000_s4112" name="Documento" r:id="rId3" imgW="5844502" imgH="8649419" progId="Word.Document.12">
                  <p:embed/>
                </p:oleObj>
              </mc:Choice>
              <mc:Fallback>
                <p:oleObj name="Documento" r:id="rId3" imgW="5844502" imgH="8649419" progId="Word.Document.12">
                  <p:embed/>
                  <p:pic>
                    <p:nvPicPr>
                      <p:cNvPr id="0" name=""/>
                      <p:cNvPicPr/>
                      <p:nvPr/>
                    </p:nvPicPr>
                    <p:blipFill>
                      <a:blip r:embed="rId4"/>
                      <a:stretch>
                        <a:fillRect/>
                      </a:stretch>
                    </p:blipFill>
                    <p:spPr>
                      <a:xfrm>
                        <a:off x="611188" y="1052513"/>
                        <a:ext cx="7777162" cy="4824412"/>
                      </a:xfrm>
                      <a:prstGeom prst="rect">
                        <a:avLst/>
                      </a:prstGeom>
                    </p:spPr>
                  </p:pic>
                </p:oleObj>
              </mc:Fallback>
            </mc:AlternateContent>
          </a:graphicData>
        </a:graphic>
      </p:graphicFrame>
    </p:spTree>
    <p:extLst>
      <p:ext uri="{BB962C8B-B14F-4D97-AF65-F5344CB8AC3E}">
        <p14:creationId xmlns:p14="http://schemas.microsoft.com/office/powerpoint/2010/main" val="34172948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6110" y="1484784"/>
            <a:ext cx="7802282" cy="489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64168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5075"/>
            <a:ext cx="5256559" cy="691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8248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349896"/>
            <a:ext cx="8229600" cy="1143000"/>
          </a:xfrm>
        </p:spPr>
        <p:txBody>
          <a:bodyPr>
            <a:normAutofit fontScale="90000"/>
          </a:bodyPr>
          <a:lstStyle/>
          <a:p>
            <a:r>
              <a:rPr lang="es-EC" dirty="0" smtClean="0"/>
              <a:t>Requerimiento </a:t>
            </a:r>
            <a:r>
              <a:rPr lang="es-EC" dirty="0"/>
              <a:t>de agua del cultivo de maíz para el año 2030</a:t>
            </a:r>
            <a:r>
              <a:rPr lang="es-EC" b="1" dirty="0"/>
              <a:t/>
            </a:r>
            <a:br>
              <a:rPr lang="es-EC" b="1" dirty="0"/>
            </a:br>
            <a:endParaRPr lang="es-EC"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86739" y="2060848"/>
            <a:ext cx="6402315" cy="3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823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Hipótesis</a:t>
            </a:r>
            <a:endParaRPr lang="es-EC" dirty="0"/>
          </a:p>
        </p:txBody>
      </p:sp>
      <p:sp>
        <p:nvSpPr>
          <p:cNvPr id="3" name="2 Marcador de contenido"/>
          <p:cNvSpPr>
            <a:spLocks noGrp="1"/>
          </p:cNvSpPr>
          <p:nvPr>
            <p:ph idx="1"/>
          </p:nvPr>
        </p:nvSpPr>
        <p:spPr>
          <a:xfrm>
            <a:off x="457200" y="2104256"/>
            <a:ext cx="8229600" cy="3268960"/>
          </a:xfrm>
        </p:spPr>
        <p:txBody>
          <a:bodyPr>
            <a:normAutofit/>
          </a:bodyPr>
          <a:lstStyle/>
          <a:p>
            <a:r>
              <a:rPr lang="es-ES" dirty="0" smtClean="0"/>
              <a:t>La </a:t>
            </a:r>
            <a:r>
              <a:rPr lang="es-ES" dirty="0"/>
              <a:t>producción de maíz y papa de la comunidad de Pululahua no se verá afectada por el cambio climático. </a:t>
            </a:r>
            <a:endParaRPr lang="es-ES" dirty="0" smtClean="0"/>
          </a:p>
          <a:p>
            <a:pPr marL="0" indent="0">
              <a:buNone/>
            </a:pPr>
            <a:r>
              <a:rPr lang="es-ES" dirty="0" smtClean="0"/>
              <a:t> </a:t>
            </a:r>
            <a:endParaRPr lang="es-EC"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389" b="10435"/>
          <a:stretch/>
        </p:blipFill>
        <p:spPr bwMode="auto">
          <a:xfrm>
            <a:off x="1763713" y="2973631"/>
            <a:ext cx="5614987" cy="261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3843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277888"/>
            <a:ext cx="8229600" cy="1143000"/>
          </a:xfrm>
        </p:spPr>
        <p:txBody>
          <a:bodyPr>
            <a:normAutofit fontScale="90000"/>
          </a:bodyPr>
          <a:lstStyle/>
          <a:p>
            <a:r>
              <a:rPr lang="es-EC" dirty="0" smtClean="0"/>
              <a:t>Requerimiento </a:t>
            </a:r>
            <a:r>
              <a:rPr lang="es-EC" dirty="0"/>
              <a:t>de agua del cultivo de papa para el año 2030</a:t>
            </a:r>
            <a:r>
              <a:rPr lang="es-EC" b="1" dirty="0"/>
              <a:t/>
            </a:r>
            <a:br>
              <a:rPr lang="es-EC" b="1" dirty="0"/>
            </a:br>
            <a:endParaRPr lang="es-EC"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43608" y="2060848"/>
            <a:ext cx="706760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2195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86740" y="1844825"/>
            <a:ext cx="6629780" cy="404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1346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709936"/>
            <a:ext cx="8229600" cy="1143000"/>
          </a:xfrm>
        </p:spPr>
        <p:txBody>
          <a:bodyPr>
            <a:normAutofit fontScale="90000"/>
          </a:bodyPr>
          <a:lstStyle/>
          <a:p>
            <a:r>
              <a:rPr lang="es-MX" b="1" dirty="0" smtClean="0"/>
              <a:t>Vulnerabilidad </a:t>
            </a:r>
            <a:r>
              <a:rPr lang="es-MX" b="1" dirty="0"/>
              <a:t>de los cultivos de maíz y papa de acuerdo al Kc en las fases </a:t>
            </a:r>
            <a:r>
              <a:rPr lang="es-MX" b="1" dirty="0" smtClean="0"/>
              <a:t>fenológicas.2010-2011.</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19324499"/>
              </p:ext>
            </p:extLst>
          </p:nvPr>
        </p:nvGraphicFramePr>
        <p:xfrm>
          <a:off x="1835696" y="3284984"/>
          <a:ext cx="4752527" cy="2592290"/>
        </p:xfrm>
        <a:graphic>
          <a:graphicData uri="http://schemas.openxmlformats.org/drawingml/2006/table">
            <a:tbl>
              <a:tblPr firstRow="1" firstCol="1" bandRow="1"/>
              <a:tblGrid>
                <a:gridCol w="2095009"/>
                <a:gridCol w="1328759"/>
                <a:gridCol w="1328759"/>
              </a:tblGrid>
              <a:tr h="518458">
                <a:tc>
                  <a:txBody>
                    <a:bodyPr/>
                    <a:lstStyle/>
                    <a:p>
                      <a:pPr algn="ctr">
                        <a:spcAft>
                          <a:spcPts val="0"/>
                        </a:spcAft>
                      </a:pPr>
                      <a:r>
                        <a:rPr lang="es-MX" sz="1800" b="1" dirty="0">
                          <a:solidFill>
                            <a:srgbClr val="000000"/>
                          </a:solidFill>
                          <a:effectLst/>
                          <a:latin typeface="Times New Roman"/>
                          <a:ea typeface="Calibri"/>
                          <a:cs typeface="Times New Roman"/>
                        </a:rPr>
                        <a:t>Fases de Cultivo</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800" b="1" dirty="0">
                          <a:solidFill>
                            <a:srgbClr val="000000"/>
                          </a:solidFill>
                          <a:effectLst/>
                          <a:latin typeface="Times New Roman"/>
                          <a:ea typeface="Calibri"/>
                          <a:cs typeface="Times New Roman"/>
                        </a:rPr>
                        <a:t>Maíz</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800" b="1">
                          <a:solidFill>
                            <a:srgbClr val="000000"/>
                          </a:solidFill>
                          <a:effectLst/>
                          <a:latin typeface="Times New Roman"/>
                          <a:ea typeface="Calibri"/>
                          <a:cs typeface="Times New Roman"/>
                        </a:rPr>
                        <a:t>Papa</a:t>
                      </a:r>
                      <a:endParaRPr lang="es-EC" sz="18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458">
                <a:tc>
                  <a:txBody>
                    <a:bodyPr/>
                    <a:lstStyle/>
                    <a:p>
                      <a:pPr algn="ctr">
                        <a:spcAft>
                          <a:spcPts val="0"/>
                        </a:spcAft>
                      </a:pPr>
                      <a:r>
                        <a:rPr lang="es-MX" sz="1800" dirty="0">
                          <a:solidFill>
                            <a:srgbClr val="000000"/>
                          </a:solidFill>
                          <a:effectLst/>
                          <a:latin typeface="Times New Roman"/>
                          <a:ea typeface="Calibri"/>
                          <a:cs typeface="Times New Roman"/>
                        </a:rPr>
                        <a:t>Inicial</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800" dirty="0">
                          <a:solidFill>
                            <a:srgbClr val="000000"/>
                          </a:solidFill>
                          <a:effectLst/>
                          <a:latin typeface="Times New Roman"/>
                          <a:ea typeface="Calibri"/>
                          <a:cs typeface="Times New Roman"/>
                        </a:rPr>
                        <a:t>Baja</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s-MX" sz="1800">
                          <a:solidFill>
                            <a:srgbClr val="000000"/>
                          </a:solidFill>
                          <a:effectLst/>
                          <a:latin typeface="Times New Roman"/>
                          <a:ea typeface="Calibri"/>
                          <a:cs typeface="Times New Roman"/>
                        </a:rPr>
                        <a:t>Baja</a:t>
                      </a:r>
                      <a:endParaRPr lang="es-EC" sz="18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518458">
                <a:tc>
                  <a:txBody>
                    <a:bodyPr/>
                    <a:lstStyle/>
                    <a:p>
                      <a:pPr algn="ctr">
                        <a:spcAft>
                          <a:spcPts val="0"/>
                        </a:spcAft>
                      </a:pPr>
                      <a:r>
                        <a:rPr lang="es-MX" sz="1800">
                          <a:solidFill>
                            <a:srgbClr val="000000"/>
                          </a:solidFill>
                          <a:effectLst/>
                          <a:latin typeface="Times New Roman"/>
                          <a:ea typeface="Calibri"/>
                          <a:cs typeface="Times New Roman"/>
                        </a:rPr>
                        <a:t>Desarrollo</a:t>
                      </a:r>
                      <a:endParaRPr lang="es-EC" sz="18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800" dirty="0">
                          <a:solidFill>
                            <a:srgbClr val="000000"/>
                          </a:solidFill>
                          <a:effectLst/>
                          <a:latin typeface="Times New Roman"/>
                          <a:ea typeface="Calibri"/>
                          <a:cs typeface="Times New Roman"/>
                        </a:rPr>
                        <a:t>Media</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MX" sz="1800" dirty="0">
                          <a:solidFill>
                            <a:srgbClr val="000000"/>
                          </a:solidFill>
                          <a:effectLst/>
                          <a:latin typeface="Times New Roman"/>
                          <a:ea typeface="Calibri"/>
                          <a:cs typeface="Times New Roman"/>
                        </a:rPr>
                        <a:t>Media</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518458">
                <a:tc>
                  <a:txBody>
                    <a:bodyPr/>
                    <a:lstStyle/>
                    <a:p>
                      <a:pPr algn="ctr">
                        <a:spcAft>
                          <a:spcPts val="0"/>
                        </a:spcAft>
                      </a:pPr>
                      <a:r>
                        <a:rPr lang="es-MX" sz="1800">
                          <a:solidFill>
                            <a:srgbClr val="000000"/>
                          </a:solidFill>
                          <a:effectLst/>
                          <a:latin typeface="Times New Roman"/>
                          <a:ea typeface="Calibri"/>
                          <a:cs typeface="Times New Roman"/>
                        </a:rPr>
                        <a:t>Media</a:t>
                      </a:r>
                      <a:endParaRPr lang="es-EC" sz="18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800" dirty="0">
                          <a:solidFill>
                            <a:srgbClr val="000000"/>
                          </a:solidFill>
                          <a:effectLst/>
                          <a:latin typeface="Times New Roman"/>
                          <a:ea typeface="Calibri"/>
                          <a:cs typeface="Times New Roman"/>
                        </a:rPr>
                        <a:t>Alta</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MX" sz="1800" dirty="0">
                          <a:solidFill>
                            <a:srgbClr val="000000"/>
                          </a:solidFill>
                          <a:effectLst/>
                          <a:latin typeface="Times New Roman"/>
                          <a:ea typeface="Calibri"/>
                          <a:cs typeface="Times New Roman"/>
                        </a:rPr>
                        <a:t>Alta</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518458">
                <a:tc>
                  <a:txBody>
                    <a:bodyPr/>
                    <a:lstStyle/>
                    <a:p>
                      <a:pPr algn="ctr">
                        <a:spcAft>
                          <a:spcPts val="0"/>
                        </a:spcAft>
                      </a:pPr>
                      <a:r>
                        <a:rPr lang="es-MX" sz="1800">
                          <a:solidFill>
                            <a:srgbClr val="000000"/>
                          </a:solidFill>
                          <a:effectLst/>
                          <a:latin typeface="Times New Roman"/>
                          <a:ea typeface="Calibri"/>
                          <a:cs typeface="Times New Roman"/>
                        </a:rPr>
                        <a:t>Final</a:t>
                      </a:r>
                      <a:endParaRPr lang="es-EC" sz="18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800" dirty="0">
                          <a:solidFill>
                            <a:srgbClr val="000000"/>
                          </a:solidFill>
                          <a:effectLst/>
                          <a:latin typeface="Times New Roman"/>
                          <a:ea typeface="Calibri"/>
                          <a:cs typeface="Times New Roman"/>
                        </a:rPr>
                        <a:t>Baja</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s-MX" sz="1800" dirty="0">
                          <a:solidFill>
                            <a:srgbClr val="000000"/>
                          </a:solidFill>
                          <a:effectLst/>
                          <a:latin typeface="Times New Roman"/>
                          <a:ea typeface="Calibri"/>
                          <a:cs typeface="Times New Roman"/>
                        </a:rPr>
                        <a:t>Alta</a:t>
                      </a:r>
                      <a:endParaRPr lang="es-EC" sz="18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Tree>
    <p:extLst>
      <p:ext uri="{BB962C8B-B14F-4D97-AF65-F5344CB8AC3E}">
        <p14:creationId xmlns:p14="http://schemas.microsoft.com/office/powerpoint/2010/main" val="2545123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9776"/>
            <a:ext cx="8229600" cy="1143000"/>
          </a:xfrm>
        </p:spPr>
        <p:txBody>
          <a:bodyPr/>
          <a:lstStyle/>
          <a:p>
            <a:pPr algn="ctr"/>
            <a:r>
              <a:rPr lang="es-EC" b="1" i="1" dirty="0" smtClean="0"/>
              <a:t>JUSTIFICACIÓN</a:t>
            </a:r>
            <a:endParaRPr lang="es-EC" dirty="0"/>
          </a:p>
        </p:txBody>
      </p:sp>
      <p:sp>
        <p:nvSpPr>
          <p:cNvPr id="3" name="2 Marcador de contenido"/>
          <p:cNvSpPr>
            <a:spLocks noGrp="1"/>
          </p:cNvSpPr>
          <p:nvPr>
            <p:ph idx="1"/>
          </p:nvPr>
        </p:nvSpPr>
        <p:spPr>
          <a:xfrm>
            <a:off x="251520" y="1556792"/>
            <a:ext cx="8640960" cy="5112568"/>
          </a:xfrm>
        </p:spPr>
        <p:txBody>
          <a:bodyPr>
            <a:normAutofit fontScale="77500" lnSpcReduction="20000"/>
          </a:bodyPr>
          <a:lstStyle/>
          <a:p>
            <a:r>
              <a:rPr lang="es-ES" dirty="0" smtClean="0"/>
              <a:t>Según </a:t>
            </a:r>
            <a:r>
              <a:rPr lang="es-ES" dirty="0"/>
              <a:t>el cuarto informe del Panel Intergubernamental sobre Cambio Climático las temperaturas globales promedio en superficie aumentaron 0.74 ± 0.2°C entre 1906 y el 2005. Para este siglo se tiene una predicción de aumento de temperatura global de 1.8 a 4°C (IPCC, 2007). </a:t>
            </a:r>
            <a:endParaRPr lang="es-ES" dirty="0" smtClean="0"/>
          </a:p>
          <a:p>
            <a:pPr marL="0" indent="0">
              <a:buNone/>
            </a:pPr>
            <a:r>
              <a:rPr lang="es-ES" dirty="0" smtClean="0"/>
              <a:t> </a:t>
            </a:r>
          </a:p>
          <a:p>
            <a:r>
              <a:rPr lang="es-ES" dirty="0" smtClean="0"/>
              <a:t>A </a:t>
            </a:r>
            <a:r>
              <a:rPr lang="es-ES" dirty="0"/>
              <a:t>nivel regional, esto se puede observar  evidencias como el derretimiento de los glaciares, la elevación del nivel del mar y el aumento en concurrencia e intensidad de los desastres </a:t>
            </a:r>
            <a:r>
              <a:rPr lang="es-ES" dirty="0" smtClean="0"/>
              <a:t>naturales (</a:t>
            </a:r>
            <a:r>
              <a:rPr lang="es-EC" dirty="0"/>
              <a:t>Secretaria General </a:t>
            </a:r>
            <a:r>
              <a:rPr lang="es-EC" dirty="0" smtClean="0"/>
              <a:t>CAN, </a:t>
            </a:r>
            <a:r>
              <a:rPr lang="es-EC" dirty="0"/>
              <a:t>2008).</a:t>
            </a:r>
          </a:p>
          <a:p>
            <a:pPr marL="0" indent="0">
              <a:buNone/>
            </a:pPr>
            <a:endParaRPr lang="es-EC" dirty="0"/>
          </a:p>
          <a:p>
            <a:r>
              <a:rPr lang="es-ES" dirty="0" smtClean="0"/>
              <a:t>Estos </a:t>
            </a:r>
            <a:r>
              <a:rPr lang="es-ES" dirty="0"/>
              <a:t>cambios </a:t>
            </a:r>
            <a:r>
              <a:rPr lang="es-ES" dirty="0" smtClean="0"/>
              <a:t> causarán </a:t>
            </a:r>
            <a:r>
              <a:rPr lang="es-ES" dirty="0"/>
              <a:t>gran impacto a los sistemas </a:t>
            </a:r>
            <a:r>
              <a:rPr lang="es-ES" dirty="0" smtClean="0"/>
              <a:t>naturales y por </a:t>
            </a:r>
            <a:r>
              <a:rPr lang="es-ES" dirty="0"/>
              <a:t>ende a las comunidades </a:t>
            </a:r>
            <a:r>
              <a:rPr lang="es-ES" dirty="0" smtClean="0"/>
              <a:t>humanas. Habrá </a:t>
            </a:r>
            <a:r>
              <a:rPr lang="es-ES" dirty="0"/>
              <a:t>una disminución en la </a:t>
            </a:r>
            <a:r>
              <a:rPr lang="es-ES" dirty="0" smtClean="0"/>
              <a:t>producción, </a:t>
            </a:r>
            <a:r>
              <a:rPr lang="es-ES" dirty="0"/>
              <a:t>los recursos y la seguridad alimentaria, causando mayor </a:t>
            </a:r>
            <a:r>
              <a:rPr lang="es-ES" dirty="0" smtClean="0"/>
              <a:t>vulnerabilidad.</a:t>
            </a:r>
            <a:endParaRPr lang="es-EC" dirty="0"/>
          </a:p>
          <a:p>
            <a:pPr marL="0" indent="0">
              <a:buNone/>
            </a:pPr>
            <a:endParaRPr lang="es-ES" dirty="0" smtClean="0"/>
          </a:p>
          <a:p>
            <a:r>
              <a:rPr lang="es-ES" dirty="0" smtClean="0"/>
              <a:t>El </a:t>
            </a:r>
            <a:r>
              <a:rPr lang="es-ES" dirty="0"/>
              <a:t>cambio climático hará más frecuentes e intensos, los eventos climáticos extremos, por lo tanto requerirá desarrollar nuevas capacidades especialmente a nivel </a:t>
            </a:r>
            <a:r>
              <a:rPr lang="es-ES" dirty="0" smtClean="0"/>
              <a:t>local. </a:t>
            </a:r>
            <a:endParaRPr lang="es-EC" dirty="0"/>
          </a:p>
        </p:txBody>
      </p:sp>
    </p:spTree>
    <p:extLst>
      <p:ext uri="{BB962C8B-B14F-4D97-AF65-F5344CB8AC3E}">
        <p14:creationId xmlns:p14="http://schemas.microsoft.com/office/powerpoint/2010/main" val="2847297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b="1" dirty="0" smtClean="0"/>
              <a:t>METODOLOGÍA</a:t>
            </a:r>
            <a:endParaRPr lang="es-EC" dirty="0"/>
          </a:p>
        </p:txBody>
      </p:sp>
      <p:sp>
        <p:nvSpPr>
          <p:cNvPr id="3" name="2 Marcador de contenido"/>
          <p:cNvSpPr>
            <a:spLocks noGrp="1"/>
          </p:cNvSpPr>
          <p:nvPr>
            <p:ph idx="1"/>
          </p:nvPr>
        </p:nvSpPr>
        <p:spPr/>
        <p:txBody>
          <a:bodyPr>
            <a:normAutofit/>
          </a:bodyPr>
          <a:lstStyle/>
          <a:p>
            <a:pPr marL="0" indent="0">
              <a:buNone/>
            </a:pPr>
            <a:r>
              <a:rPr lang="es-EC" b="1" dirty="0" smtClean="0"/>
              <a:t>Participantes</a:t>
            </a:r>
          </a:p>
          <a:p>
            <a:r>
              <a:rPr lang="es-EC" b="1" dirty="0" smtClean="0"/>
              <a:t>Comunidad </a:t>
            </a:r>
            <a:r>
              <a:rPr lang="es-EC" b="1" dirty="0"/>
              <a:t>de </a:t>
            </a:r>
            <a:r>
              <a:rPr lang="es-EC" b="1" dirty="0" smtClean="0"/>
              <a:t>Pululahua</a:t>
            </a:r>
            <a:endParaRPr lang="es-EC" dirty="0"/>
          </a:p>
          <a:p>
            <a:r>
              <a:rPr lang="es-EC" b="1" dirty="0" smtClean="0"/>
              <a:t>Ministerio </a:t>
            </a:r>
            <a:r>
              <a:rPr lang="es-EC" b="1" dirty="0"/>
              <a:t>del </a:t>
            </a:r>
            <a:r>
              <a:rPr lang="es-EC" b="1" dirty="0" smtClean="0"/>
              <a:t>Ambiente</a:t>
            </a:r>
            <a:endParaRPr lang="es-EC" dirty="0"/>
          </a:p>
          <a:p>
            <a:r>
              <a:rPr lang="es-EC" b="1" dirty="0" smtClean="0"/>
              <a:t>Corporación </a:t>
            </a:r>
            <a:r>
              <a:rPr lang="es-EC" b="1" dirty="0"/>
              <a:t>Grupo </a:t>
            </a:r>
            <a:r>
              <a:rPr lang="es-EC" b="1" dirty="0" err="1"/>
              <a:t>Randi</a:t>
            </a:r>
            <a:r>
              <a:rPr lang="es-EC" b="1" dirty="0"/>
              <a:t> </a:t>
            </a:r>
            <a:r>
              <a:rPr lang="es-EC" b="1" dirty="0" err="1" smtClean="0"/>
              <a:t>Randi</a:t>
            </a:r>
            <a:endParaRPr lang="es-EC" dirty="0"/>
          </a:p>
          <a:p>
            <a:endParaRPr lang="es-EC"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028" b="20171"/>
          <a:stretch/>
        </p:blipFill>
        <p:spPr bwMode="auto">
          <a:xfrm>
            <a:off x="1387223" y="4293096"/>
            <a:ext cx="5614987" cy="213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91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159255535"/>
              </p:ext>
            </p:extLst>
          </p:nvPr>
        </p:nvGraphicFramePr>
        <p:xfrm>
          <a:off x="457200" y="1196752"/>
          <a:ext cx="8435280" cy="5138331"/>
        </p:xfrm>
        <a:graphic>
          <a:graphicData uri="http://schemas.openxmlformats.org/drawingml/2006/table">
            <a:tbl>
              <a:tblPr firstRow="1" bandRow="1">
                <a:tableStyleId>{5C22544A-7EE6-4342-B048-85BDC9FD1C3A}</a:tableStyleId>
              </a:tblPr>
              <a:tblGrid>
                <a:gridCol w="2962672"/>
                <a:gridCol w="1753739"/>
                <a:gridCol w="3718869"/>
              </a:tblGrid>
              <a:tr h="400318">
                <a:tc>
                  <a:txBody>
                    <a:bodyPr/>
                    <a:lstStyle/>
                    <a:p>
                      <a:r>
                        <a:rPr lang="es-EC" dirty="0" smtClean="0"/>
                        <a:t>Objetivo</a:t>
                      </a:r>
                      <a:endParaRPr lang="es-EC" dirty="0"/>
                    </a:p>
                  </a:txBody>
                  <a:tcPr/>
                </a:tc>
                <a:tc>
                  <a:txBody>
                    <a:bodyPr/>
                    <a:lstStyle/>
                    <a:p>
                      <a:r>
                        <a:rPr lang="es-EC" dirty="0" err="1" smtClean="0"/>
                        <a:t>Division</a:t>
                      </a:r>
                      <a:endParaRPr lang="es-EC" dirty="0"/>
                    </a:p>
                  </a:txBody>
                  <a:tcPr/>
                </a:tc>
                <a:tc>
                  <a:txBody>
                    <a:bodyPr/>
                    <a:lstStyle/>
                    <a:p>
                      <a:r>
                        <a:rPr lang="es-EC" dirty="0" smtClean="0"/>
                        <a:t>Herramienta</a:t>
                      </a:r>
                      <a:endParaRPr lang="es-EC" dirty="0"/>
                    </a:p>
                  </a:txBody>
                  <a:tcPr/>
                </a:tc>
              </a:tr>
              <a:tr h="2171589">
                <a:tc>
                  <a:txBody>
                    <a:bodyPr/>
                    <a:lstStyle/>
                    <a:p>
                      <a:r>
                        <a:rPr lang="es-ES" dirty="0" smtClean="0"/>
                        <a:t>Realizar el diagnóstico agrícola participativo con énfasis en CC </a:t>
                      </a:r>
                      <a:endParaRPr lang="es-EC" dirty="0" smtClean="0"/>
                    </a:p>
                  </a:txBody>
                  <a:tcPr/>
                </a:tc>
                <a:tc>
                  <a:txBody>
                    <a:bodyPr/>
                    <a:lstStyle/>
                    <a:p>
                      <a:r>
                        <a:rPr lang="es-EC" dirty="0" smtClean="0"/>
                        <a:t>Diagnostico</a:t>
                      </a:r>
                      <a:endParaRPr lang="es-EC" dirty="0"/>
                    </a:p>
                  </a:txBody>
                  <a:tcPr/>
                </a:tc>
                <a:tc>
                  <a:txBody>
                    <a:bodyPr/>
                    <a:lstStyle/>
                    <a:p>
                      <a:pPr marL="0" indent="0">
                        <a:buNone/>
                      </a:pPr>
                      <a:r>
                        <a:rPr lang="es-EC" dirty="0" smtClean="0"/>
                        <a:t>1. Información del MAE-RGP</a:t>
                      </a:r>
                    </a:p>
                    <a:p>
                      <a:pPr marL="0" indent="0">
                        <a:buNone/>
                      </a:pPr>
                      <a:r>
                        <a:rPr lang="es-EC" i="0" dirty="0" smtClean="0"/>
                        <a:t>2.</a:t>
                      </a:r>
                      <a:r>
                        <a:rPr lang="es-EC" i="0" baseline="0" dirty="0" smtClean="0"/>
                        <a:t> </a:t>
                      </a:r>
                      <a:r>
                        <a:rPr lang="es-EC" i="1" dirty="0" smtClean="0"/>
                        <a:t>Datos Meteorológicos.</a:t>
                      </a:r>
                      <a:r>
                        <a:rPr lang="es-EC" dirty="0" smtClean="0"/>
                        <a:t> </a:t>
                      </a:r>
                    </a:p>
                    <a:p>
                      <a:pPr marL="0" indent="0">
                        <a:buNone/>
                      </a:pPr>
                      <a:r>
                        <a:rPr lang="es-EC" i="0" dirty="0" smtClean="0"/>
                        <a:t>3.</a:t>
                      </a:r>
                      <a:r>
                        <a:rPr lang="es-EC" i="0" baseline="0" dirty="0" smtClean="0"/>
                        <a:t> </a:t>
                      </a:r>
                      <a:r>
                        <a:rPr lang="es-EC" i="1" dirty="0" smtClean="0"/>
                        <a:t>Escenarios climáticos propuestos por el IPCC</a:t>
                      </a:r>
                      <a:r>
                        <a:rPr lang="es-EC" dirty="0" smtClean="0"/>
                        <a:t> </a:t>
                      </a:r>
                    </a:p>
                    <a:p>
                      <a:pPr marL="0" indent="0">
                        <a:buNone/>
                      </a:pPr>
                      <a:r>
                        <a:rPr lang="es-EC" i="1" dirty="0" smtClean="0"/>
                        <a:t>4. El instrumento de encuesta y su construcción.</a:t>
                      </a:r>
                      <a:r>
                        <a:rPr lang="es-EC" dirty="0" smtClean="0"/>
                        <a:t> </a:t>
                      </a:r>
                    </a:p>
                    <a:p>
                      <a:endParaRPr lang="es-EC" dirty="0"/>
                    </a:p>
                  </a:txBody>
                  <a:tcPr/>
                </a:tc>
              </a:tr>
              <a:tr h="1283212">
                <a:tc>
                  <a:txBody>
                    <a:bodyPr/>
                    <a:lstStyle/>
                    <a:p>
                      <a:r>
                        <a:rPr lang="es-ES" dirty="0" smtClean="0"/>
                        <a:t>Definir los impactos producidos por el cambio climático en los cultivos de maíz y papa </a:t>
                      </a:r>
                      <a:endParaRPr lang="es-EC" dirty="0"/>
                    </a:p>
                  </a:txBody>
                  <a:tcPr/>
                </a:tc>
                <a:tc>
                  <a:txBody>
                    <a:bodyPr/>
                    <a:lstStyle/>
                    <a:p>
                      <a:r>
                        <a:rPr lang="es-EC" dirty="0" smtClean="0"/>
                        <a:t>Impacto del cambio climático</a:t>
                      </a:r>
                      <a:endParaRPr lang="es-EC" dirty="0"/>
                    </a:p>
                  </a:txBody>
                  <a:tcPr/>
                </a:tc>
                <a:tc>
                  <a:txBody>
                    <a:bodyPr/>
                    <a:lstStyle/>
                    <a:p>
                      <a:pPr marL="342900" indent="-342900">
                        <a:buAutoNum type="arabicPeriod"/>
                      </a:pPr>
                      <a:r>
                        <a:rPr lang="es-EC" i="1" dirty="0" smtClean="0"/>
                        <a:t>La técnica del grupo focal</a:t>
                      </a:r>
                      <a:r>
                        <a:rPr lang="es-EC" dirty="0" smtClean="0"/>
                        <a:t>.</a:t>
                      </a:r>
                    </a:p>
                    <a:p>
                      <a:pPr marL="342900" indent="-342900">
                        <a:buAutoNum type="arabicPeriod"/>
                      </a:pPr>
                      <a:r>
                        <a:rPr lang="es-EC" i="1" dirty="0" smtClean="0"/>
                        <a:t>Mapeo participativo.</a:t>
                      </a:r>
                    </a:p>
                    <a:p>
                      <a:pPr marL="342900" indent="-342900">
                        <a:buAutoNum type="arabicPeriod"/>
                      </a:pPr>
                      <a:r>
                        <a:rPr lang="es-EC" dirty="0" smtClean="0"/>
                        <a:t>CRISTAL</a:t>
                      </a:r>
                      <a:r>
                        <a:rPr lang="es-EC" baseline="0" dirty="0" smtClean="0"/>
                        <a:t>  </a:t>
                      </a:r>
                    </a:p>
                    <a:p>
                      <a:pPr marL="342900" indent="-342900">
                        <a:buAutoNum type="arabicPeriod"/>
                      </a:pPr>
                      <a:r>
                        <a:rPr lang="es-EC" baseline="0" dirty="0" smtClean="0"/>
                        <a:t>CROPWAT</a:t>
                      </a:r>
                      <a:endParaRPr lang="es-EC" dirty="0"/>
                    </a:p>
                  </a:txBody>
                  <a:tcPr/>
                </a:tc>
              </a:tr>
              <a:tr h="12832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Diseñar estrategias de adaptación al impacto del cambio climático en los dos cultivos</a:t>
                      </a:r>
                      <a:endParaRPr lang="es-EC" dirty="0"/>
                    </a:p>
                  </a:txBody>
                  <a:tcPr/>
                </a:tc>
                <a:tc>
                  <a:txBody>
                    <a:bodyPr/>
                    <a:lstStyle/>
                    <a:p>
                      <a:r>
                        <a:rPr lang="es-EC" dirty="0" smtClean="0"/>
                        <a:t>Estrategias</a:t>
                      </a:r>
                      <a:endParaRPr lang="es-EC" dirty="0"/>
                    </a:p>
                  </a:txBody>
                  <a:tcPr/>
                </a:tc>
                <a:tc>
                  <a:txBody>
                    <a:bodyPr/>
                    <a:lstStyle/>
                    <a:p>
                      <a:pPr marL="342900" indent="-342900">
                        <a:buAutoNum type="arabicPeriod"/>
                      </a:pPr>
                      <a:r>
                        <a:rPr lang="es-EC" dirty="0" smtClean="0"/>
                        <a:t>Resultados</a:t>
                      </a:r>
                      <a:r>
                        <a:rPr lang="es-EC" baseline="0" dirty="0" smtClean="0"/>
                        <a:t> </a:t>
                      </a:r>
                    </a:p>
                    <a:p>
                      <a:pPr marL="342900" indent="-342900">
                        <a:buAutoNum type="arabicPeriod"/>
                      </a:pPr>
                      <a:r>
                        <a:rPr lang="es-EC" baseline="0" dirty="0" smtClean="0"/>
                        <a:t>CRISTAL</a:t>
                      </a:r>
                      <a:endParaRPr lang="es-EC" dirty="0"/>
                    </a:p>
                  </a:txBody>
                  <a:tcPr/>
                </a:tc>
              </a:tr>
            </a:tbl>
          </a:graphicData>
        </a:graphic>
      </p:graphicFrame>
    </p:spTree>
    <p:extLst>
      <p:ext uri="{BB962C8B-B14F-4D97-AF65-F5344CB8AC3E}">
        <p14:creationId xmlns:p14="http://schemas.microsoft.com/office/powerpoint/2010/main" val="3388993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143000"/>
          </a:xfrm>
        </p:spPr>
        <p:txBody>
          <a:bodyPr>
            <a:normAutofit fontScale="90000"/>
          </a:bodyPr>
          <a:lstStyle/>
          <a:p>
            <a:r>
              <a:rPr lang="es-EC" dirty="0"/>
              <a:t>Impactos del cambio climático en la comunidad de </a:t>
            </a:r>
            <a:r>
              <a:rPr lang="es-EC" dirty="0" smtClean="0"/>
              <a:t>Pululahua</a:t>
            </a:r>
            <a:endParaRPr lang="es-EC" dirty="0"/>
          </a:p>
        </p:txBody>
      </p:sp>
      <p:sp>
        <p:nvSpPr>
          <p:cNvPr id="3" name="2 Marcador de contenido"/>
          <p:cNvSpPr>
            <a:spLocks noGrp="1"/>
          </p:cNvSpPr>
          <p:nvPr>
            <p:ph idx="1"/>
          </p:nvPr>
        </p:nvSpPr>
        <p:spPr>
          <a:xfrm>
            <a:off x="457200" y="1484784"/>
            <a:ext cx="8229600" cy="4929411"/>
          </a:xfrm>
        </p:spPr>
        <p:txBody>
          <a:bodyPr>
            <a:normAutofit/>
          </a:bodyPr>
          <a:lstStyle/>
          <a:p>
            <a:pPr marL="0" indent="0">
              <a:buNone/>
            </a:pPr>
            <a:r>
              <a:rPr lang="es-EC" dirty="0" smtClean="0"/>
              <a:t>1. </a:t>
            </a:r>
            <a:r>
              <a:rPr lang="es-EC" i="1" dirty="0" smtClean="0"/>
              <a:t>La </a:t>
            </a:r>
            <a:r>
              <a:rPr lang="es-EC" i="1" dirty="0"/>
              <a:t>técnica del grupo focal</a:t>
            </a:r>
            <a:r>
              <a:rPr lang="es-EC" dirty="0"/>
              <a:t>. </a:t>
            </a:r>
          </a:p>
          <a:p>
            <a:pPr marL="0" indent="0">
              <a:buNone/>
            </a:pPr>
            <a:r>
              <a:rPr lang="es-EC" dirty="0"/>
              <a:t> </a:t>
            </a:r>
          </a:p>
          <a:p>
            <a:pPr marL="0" indent="0">
              <a:buNone/>
            </a:pPr>
            <a:r>
              <a:rPr lang="es-EC" i="1" dirty="0" smtClean="0"/>
              <a:t>2. Mapeo </a:t>
            </a:r>
            <a:r>
              <a:rPr lang="es-EC" i="1" dirty="0"/>
              <a:t>participativo</a:t>
            </a:r>
            <a:r>
              <a:rPr lang="es-EC" i="1" dirty="0" smtClean="0"/>
              <a:t>.</a:t>
            </a:r>
          </a:p>
          <a:p>
            <a:pPr marL="0" indent="0">
              <a:buNone/>
            </a:pPr>
            <a:endParaRPr lang="es-EC" dirty="0" smtClean="0"/>
          </a:p>
          <a:p>
            <a:pPr marL="0" indent="0">
              <a:buNone/>
            </a:pPr>
            <a:r>
              <a:rPr lang="es-EC" dirty="0" smtClean="0"/>
              <a:t>3. </a:t>
            </a:r>
            <a:r>
              <a:rPr lang="es-EC" i="1" dirty="0" smtClean="0"/>
              <a:t>CRISTAL </a:t>
            </a:r>
            <a:r>
              <a:rPr lang="es-EC" i="1" dirty="0" smtClean="0"/>
              <a:t>–</a:t>
            </a:r>
            <a:r>
              <a:rPr lang="es-EC" dirty="0" smtClean="0"/>
              <a:t>(</a:t>
            </a:r>
            <a:r>
              <a:rPr lang="es-EC" dirty="0" err="1"/>
              <a:t>Community-based</a:t>
            </a:r>
            <a:r>
              <a:rPr lang="es-EC" dirty="0"/>
              <a:t> </a:t>
            </a:r>
            <a:r>
              <a:rPr lang="es-EC" dirty="0" err="1"/>
              <a:t>Risk</a:t>
            </a:r>
            <a:r>
              <a:rPr lang="es-EC" dirty="0"/>
              <a:t> </a:t>
            </a:r>
            <a:r>
              <a:rPr lang="es-EC" dirty="0" err="1"/>
              <a:t>Screening</a:t>
            </a:r>
            <a:r>
              <a:rPr lang="es-EC" dirty="0"/>
              <a:t> </a:t>
            </a:r>
            <a:r>
              <a:rPr lang="es-EC" dirty="0" err="1"/>
              <a:t>Tool</a:t>
            </a:r>
            <a:r>
              <a:rPr lang="es-EC" dirty="0"/>
              <a:t> - </a:t>
            </a:r>
            <a:r>
              <a:rPr lang="es-EC" dirty="0" err="1"/>
              <a:t>Adaptation</a:t>
            </a:r>
            <a:r>
              <a:rPr lang="es-EC" dirty="0"/>
              <a:t> &amp; </a:t>
            </a:r>
            <a:r>
              <a:rPr lang="es-EC" dirty="0" err="1"/>
              <a:t>Livelihoods</a:t>
            </a:r>
            <a:r>
              <a:rPr lang="es-EC" dirty="0"/>
              <a:t>), es una herramienta para la identificación Comunitaria de Riesgos - Adaptación y Medios de Vida</a:t>
            </a:r>
            <a:r>
              <a:rPr lang="es-EC" dirty="0" smtClean="0"/>
              <a:t>.</a:t>
            </a:r>
            <a:r>
              <a:rPr lang="es-EC" i="1" dirty="0"/>
              <a:t> </a:t>
            </a:r>
            <a:endParaRPr lang="es-EC" dirty="0" smtClean="0"/>
          </a:p>
          <a:p>
            <a:pPr marL="0" indent="0">
              <a:buNone/>
            </a:pPr>
            <a:r>
              <a:rPr lang="es-ES" dirty="0"/>
              <a:t> </a:t>
            </a:r>
            <a:endParaRPr lang="es-EC" dirty="0"/>
          </a:p>
          <a:p>
            <a:pPr lvl="0"/>
            <a:endParaRPr lang="es-EC" dirty="0"/>
          </a:p>
        </p:txBody>
      </p:sp>
    </p:spTree>
    <p:extLst>
      <p:ext uri="{BB962C8B-B14F-4D97-AF65-F5344CB8AC3E}">
        <p14:creationId xmlns:p14="http://schemas.microsoft.com/office/powerpoint/2010/main" val="28919847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1815</TotalTime>
  <Words>2648</Words>
  <Application>Microsoft Office PowerPoint</Application>
  <PresentationFormat>Presentación en pantalla (4:3)</PresentationFormat>
  <Paragraphs>282</Paragraphs>
  <Slides>52</Slides>
  <Notes>0</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52</vt:i4>
      </vt:variant>
    </vt:vector>
  </HeadingPairs>
  <TitlesOfParts>
    <vt:vector size="55" baseType="lpstr">
      <vt:lpstr>Flujo</vt:lpstr>
      <vt:lpstr>1_Flujo</vt:lpstr>
      <vt:lpstr>Documento</vt:lpstr>
      <vt:lpstr>Presentación de PowerPoint</vt:lpstr>
      <vt:lpstr>INTRODUCCIÓN</vt:lpstr>
      <vt:lpstr>OBJETIVOS</vt:lpstr>
      <vt:lpstr>OBJETIVOS</vt:lpstr>
      <vt:lpstr>Hipótesis</vt:lpstr>
      <vt:lpstr>JUSTIFICACIÓN</vt:lpstr>
      <vt:lpstr>METODOLOGÍA</vt:lpstr>
      <vt:lpstr>Presentación de PowerPoint</vt:lpstr>
      <vt:lpstr>Impactos del cambio climático en la comunidad de Pululahua</vt:lpstr>
      <vt:lpstr>Impactos del cambio climático en la comunidad de Pululahua</vt:lpstr>
      <vt:lpstr>Elaboración de las estrategias de adaptación para la comunidad de Pululahua en la agricultura</vt:lpstr>
      <vt:lpstr>Descripción del área de estudio</vt:lpstr>
      <vt:lpstr>RESULTADOS</vt:lpstr>
      <vt:lpstr>Diagnóstico</vt:lpstr>
      <vt:lpstr>Diagnóstico</vt:lpstr>
      <vt:lpstr>ESCENARIO A2</vt:lpstr>
      <vt:lpstr>ESCENARIO B2</vt:lpstr>
      <vt:lpstr>Impactos del cambio clima en la comunidad de Pululahua</vt:lpstr>
      <vt:lpstr>Impactos de cambios clima en la comunidad de Pululahua</vt:lpstr>
      <vt:lpstr>Impactos de cambios clima en la comunidad de Pululahua</vt:lpstr>
      <vt:lpstr>CRISTAL – INEC-2010</vt:lpstr>
      <vt:lpstr>CRISTAL – INEC 2011</vt:lpstr>
      <vt:lpstr>CRISTAL- percepciones</vt:lpstr>
      <vt:lpstr>Impacto del cambio climático en los cultivos de papa y maíz a través del CROPWAT</vt:lpstr>
      <vt:lpstr>Maíz 1999-2000</vt:lpstr>
      <vt:lpstr>Maíz 2010</vt:lpstr>
      <vt:lpstr>Maíz 2011</vt:lpstr>
      <vt:lpstr>CROPWAT - MAÍZ</vt:lpstr>
      <vt:lpstr>Papa 1999-2000</vt:lpstr>
      <vt:lpstr>Papa 2010</vt:lpstr>
      <vt:lpstr>Papa 2011</vt:lpstr>
      <vt:lpstr>CROPWAT - PAPA</vt:lpstr>
      <vt:lpstr>Futuro 2030</vt:lpstr>
      <vt:lpstr>Requerimiento de agua para maíz -2030</vt:lpstr>
      <vt:lpstr>Análisis del impacto del cambio climático para el maíz - 2030</vt:lpstr>
      <vt:lpstr>Requerimiento de agua para papa -2030</vt:lpstr>
      <vt:lpstr>Análisis del impacto del cambio climático para la papa - 2030</vt:lpstr>
      <vt:lpstr>Presentación de PowerPoint</vt:lpstr>
      <vt:lpstr>Y ahora que? </vt:lpstr>
      <vt:lpstr>Estrategias futuras de adaptación</vt:lpstr>
      <vt:lpstr>CONCLUSIONES</vt:lpstr>
      <vt:lpstr>CONCLUSIONES</vt:lpstr>
      <vt:lpstr>RECOMENDACIONES</vt:lpstr>
      <vt:lpstr>Presentación de PowerPoint</vt:lpstr>
      <vt:lpstr>Escenarios aplicados</vt:lpstr>
      <vt:lpstr>DIAGNÓSTICO (escenarios)</vt:lpstr>
      <vt:lpstr>Presentación de PowerPoint</vt:lpstr>
      <vt:lpstr>Presentación de PowerPoint</vt:lpstr>
      <vt:lpstr>Requerimiento de agua del cultivo de maíz para el año 2030 </vt:lpstr>
      <vt:lpstr>Requerimiento de agua del cultivo de papa para el año 2030 </vt:lpstr>
      <vt:lpstr>Presentación de PowerPoint</vt:lpstr>
      <vt:lpstr>Vulnerabilidad de los cultivos de maíz y papa de acuerdo al Kc en las fases fenológicas.2010-2011.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Paty Pilcp</dc:creator>
  <cp:lastModifiedBy>Paty Pilcp</cp:lastModifiedBy>
  <cp:revision>111</cp:revision>
  <dcterms:created xsi:type="dcterms:W3CDTF">2015-08-04T02:23:03Z</dcterms:created>
  <dcterms:modified xsi:type="dcterms:W3CDTF">2015-08-12T15:21:04Z</dcterms:modified>
</cp:coreProperties>
</file>