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77" r:id="rId3"/>
    <p:sldId id="278" r:id="rId4"/>
    <p:sldId id="279" r:id="rId5"/>
    <p:sldId id="257" r:id="rId6"/>
    <p:sldId id="260" r:id="rId7"/>
    <p:sldId id="266" r:id="rId8"/>
    <p:sldId id="258" r:id="rId9"/>
    <p:sldId id="280" r:id="rId10"/>
    <p:sldId id="282" r:id="rId11"/>
    <p:sldId id="283" r:id="rId12"/>
    <p:sldId id="284" r:id="rId13"/>
    <p:sldId id="285" r:id="rId14"/>
    <p:sldId id="286" r:id="rId15"/>
    <p:sldId id="271" r:id="rId16"/>
    <p:sldId id="272" r:id="rId17"/>
    <p:sldId id="288" r:id="rId18"/>
    <p:sldId id="289" r:id="rId19"/>
    <p:sldId id="290" r:id="rId20"/>
    <p:sldId id="291" r:id="rId21"/>
    <p:sldId id="292" r:id="rId22"/>
    <p:sldId id="293" r:id="rId23"/>
    <p:sldId id="294" r:id="rId24"/>
    <p:sldId id="295" r:id="rId25"/>
    <p:sldId id="296" r:id="rId26"/>
    <p:sldId id="298" r:id="rId27"/>
    <p:sldId id="299" r:id="rId28"/>
    <p:sldId id="300" r:id="rId29"/>
    <p:sldId id="301" r:id="rId30"/>
    <p:sldId id="304" r:id="rId31"/>
    <p:sldId id="305" r:id="rId32"/>
    <p:sldId id="302" r:id="rId33"/>
    <p:sldId id="303" r:id="rId34"/>
    <p:sldId id="276" r:id="rId35"/>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33" autoAdjust="0"/>
  </p:normalViewPr>
  <p:slideViewPr>
    <p:cSldViewPr snapToObjects="1" showGuides="1">
      <p:cViewPr varScale="1">
        <p:scale>
          <a:sx n="54" d="100"/>
          <a:sy n="54" d="100"/>
        </p:scale>
        <p:origin x="-893" y="-67"/>
      </p:cViewPr>
      <p:guideLst>
        <p:guide orient="horz" pos="2304"/>
        <p:guide pos="2928"/>
      </p:guideLst>
    </p:cSldViewPr>
  </p:slideViewPr>
  <p:notesTextViewPr>
    <p:cViewPr>
      <p:scale>
        <a:sx n="100" d="100"/>
        <a:sy n="100" d="100"/>
      </p:scale>
      <p:origin x="0" y="0"/>
    </p:cViewPr>
  </p:notesTextViewPr>
  <p:sorterViewPr>
    <p:cViewPr>
      <p:scale>
        <a:sx n="66" d="100"/>
        <a:sy n="66" d="100"/>
      </p:scale>
      <p:origin x="0" y="39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68658-CBF0-4675-8507-F9BAE092FEC3}" type="datetimeFigureOut">
              <a:rPr lang="en-US" smtClean="0"/>
              <a:pPr/>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94E2F-2391-4A3D-B574-58EA29C0A9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94E2F-2391-4A3D-B574-58EA29C0A91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a:p>
        </p:txBody>
      </p:sp>
      <p:sp>
        <p:nvSpPr>
          <p:cNvPr id="4" name="Date Placeholder 3"/>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7" name="Date Placeholder 6"/>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Date Placeholder 2"/>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DDE1017-39AE-F640-8BA7-DC2E95F2326B}" type="datetimeFigureOut">
              <a:rPr lang="es-ES_tradnl" smtClean="0"/>
              <a:pPr/>
              <a:t>03/06/2015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0AA9833-F842-1E49-90AF-1F2016B40047}" type="slidenum">
              <a:rPr lang="es-ES_tradnl" smtClean="0"/>
              <a:pPr/>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E1017-39AE-F640-8BA7-DC2E95F2326B}" type="datetimeFigureOut">
              <a:rPr lang="es-ES_tradnl" smtClean="0"/>
              <a:pPr/>
              <a:t>03/06/2015</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9833-F842-1E49-90AF-1F2016B40047}" type="slidenum">
              <a:rPr lang="es-ES_tradnl" smtClean="0"/>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package" Target="../embeddings/Word_2007_Document1.doc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package" Target="../embeddings/Word_2007_Document2.docx"/></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package" Target="../embeddings/Word_2007_Document3.doc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060848"/>
            <a:ext cx="7772400" cy="1224136"/>
          </a:xfrm>
        </p:spPr>
        <p:txBody>
          <a:bodyPr>
            <a:noAutofit/>
          </a:bodyPr>
          <a:lstStyle/>
          <a:p>
            <a:r>
              <a:rPr lang="es-EC" sz="2400" b="1" dirty="0" smtClean="0">
                <a:latin typeface="Times New Roman" pitchFamily="18" charset="0"/>
                <a:cs typeface="Times New Roman" pitchFamily="18" charset="0"/>
              </a:rPr>
              <a:t/>
            </a:r>
            <a:br>
              <a:rPr lang="es-EC" sz="2400" b="1" dirty="0" smtClean="0">
                <a:latin typeface="Times New Roman" pitchFamily="18" charset="0"/>
                <a:cs typeface="Times New Roman" pitchFamily="18" charset="0"/>
              </a:rPr>
            </a:br>
            <a:r>
              <a:rPr lang="es-EC" sz="2400" b="1" dirty="0" smtClean="0">
                <a:latin typeface="Times New Roman" pitchFamily="18" charset="0"/>
                <a:cs typeface="Times New Roman" pitchFamily="18" charset="0"/>
              </a:rPr>
              <a:t>PROYECTO PREVIO A LA OBTENCIÓN DEL TÍTULO DE MAGISTER EN FINANZAS EMPRESARIALES</a:t>
            </a:r>
            <a:r>
              <a:rPr lang="es-ES_tradnl" sz="3600" dirty="0"/>
              <a:t/>
            </a:r>
            <a:br>
              <a:rPr lang="es-ES_tradnl" sz="3600" dirty="0"/>
            </a:br>
            <a:endParaRPr lang="es-ES_tradnl" sz="3600" dirty="0"/>
          </a:p>
        </p:txBody>
      </p:sp>
      <p:sp>
        <p:nvSpPr>
          <p:cNvPr id="3" name="Subtitle 2"/>
          <p:cNvSpPr>
            <a:spLocks noGrp="1"/>
          </p:cNvSpPr>
          <p:nvPr>
            <p:ph type="subTitle" idx="1"/>
          </p:nvPr>
        </p:nvSpPr>
        <p:spPr>
          <a:xfrm>
            <a:off x="1331640" y="3501008"/>
            <a:ext cx="6984776" cy="1595206"/>
          </a:xfrm>
        </p:spPr>
        <p:txBody>
          <a:bodyPr>
            <a:noAutofit/>
          </a:bodyPr>
          <a:lstStyle/>
          <a:p>
            <a:r>
              <a:rPr lang="es-EC" sz="2000" b="1" dirty="0">
                <a:solidFill>
                  <a:schemeClr val="tx1"/>
                </a:solidFill>
                <a:latin typeface="Times New Roman" pitchFamily="18" charset="0"/>
                <a:cs typeface="Times New Roman" pitchFamily="18" charset="0"/>
              </a:rPr>
              <a:t>TEMA: ANÁLISIS, EVALUACIÓN Y PROPUESTAS DE GESTIÓN DE RIESGOS DEL ÁREA DE OPERACIONES Y TESORERÍA DEL AÑO 2013 DE LA EMPRESA COONECTA UBICADA EN LA CIUDAD DE QUITO, ECUADOR.</a:t>
            </a:r>
            <a:endParaRPr lang="es-ES_tradnl" sz="2000" dirty="0">
              <a:solidFill>
                <a:schemeClr val="tx1"/>
              </a:solidFill>
              <a:latin typeface="Times New Roman" pitchFamily="18" charset="0"/>
              <a:cs typeface="Times New Roman" pitchFamily="18" charset="0"/>
            </a:endParaRPr>
          </a:p>
          <a:p>
            <a:endParaRPr lang="es-ES_tradnl" sz="2000" dirty="0"/>
          </a:p>
        </p:txBody>
      </p:sp>
      <p:pic>
        <p:nvPicPr>
          <p:cNvPr id="4" name="Picture 3"/>
          <p:cNvPicPr/>
          <p:nvPr/>
        </p:nvPicPr>
        <p:blipFill>
          <a:blip r:embed="rId3" cstate="print"/>
          <a:srcRect/>
          <a:stretch>
            <a:fillRect/>
          </a:stretch>
        </p:blipFill>
        <p:spPr bwMode="auto">
          <a:xfrm>
            <a:off x="1691680" y="0"/>
            <a:ext cx="5760640" cy="1667212"/>
          </a:xfrm>
          <a:prstGeom prst="rect">
            <a:avLst/>
          </a:prstGeom>
          <a:noFill/>
          <a:ln w="9525">
            <a:noFill/>
            <a:miter lim="800000"/>
            <a:headEnd/>
            <a:tailEnd/>
          </a:ln>
        </p:spPr>
      </p:pic>
      <p:sp>
        <p:nvSpPr>
          <p:cNvPr id="5" name="TextBox 4"/>
          <p:cNvSpPr txBox="1"/>
          <p:nvPr/>
        </p:nvSpPr>
        <p:spPr>
          <a:xfrm>
            <a:off x="2699792" y="5465546"/>
            <a:ext cx="432048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AUTOR: ING. ROSA CAJAS O</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pPr lvl="1" algn="ctr" defTabSz="457200" rtl="0">
              <a:spcBef>
                <a:spcPct val="0"/>
              </a:spcBef>
            </a:pPr>
            <a:r>
              <a:rPr lang="es-EC" sz="2400" b="1" dirty="0" smtClean="0">
                <a:solidFill>
                  <a:srgbClr val="000066"/>
                </a:solidFill>
                <a:latin typeface="Times New Roman" pitchFamily="18" charset="0"/>
                <a:cs typeface="Times New Roman" pitchFamily="18" charset="0"/>
              </a:rPr>
              <a:t>PROCESO DE SERVICIOS FINANCIEROS Y DE COMPENSACIÓN DE LA RED COONECTA</a:t>
            </a:r>
            <a:r>
              <a:rPr lang="es-EC" sz="1400" b="1" dirty="0" smtClean="0">
                <a:latin typeface="Times New Roman" pitchFamily="18" charset="0"/>
                <a:cs typeface="Times New Roman" pitchFamily="18" charset="0"/>
              </a:rPr>
              <a:t/>
            </a:r>
            <a:br>
              <a:rPr lang="es-EC" sz="1400" b="1" dirty="0" smtClean="0">
                <a:latin typeface="Times New Roman" pitchFamily="18" charset="0"/>
                <a:cs typeface="Times New Roman" pitchFamily="18" charset="0"/>
              </a:rPr>
            </a:br>
            <a:endParaRPr lang="es-ES_tradnl"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472608"/>
          </a:xfrm>
        </p:spPr>
        <p:txBody>
          <a:bodyPr/>
          <a:lstStyle/>
          <a:p>
            <a:pPr algn="just">
              <a:buNone/>
            </a:pPr>
            <a:endParaRPr lang="es-EC" sz="1800" b="1" dirty="0" smtClean="0">
              <a:latin typeface="Times New Roman" pitchFamily="18" charset="0"/>
              <a:cs typeface="Times New Roman" pitchFamily="18" charset="0"/>
            </a:endParaRPr>
          </a:p>
          <a:p>
            <a:pPr algn="just">
              <a:buNone/>
            </a:pPr>
            <a:r>
              <a:rPr lang="es-EC" sz="1800" b="1" dirty="0" smtClean="0">
                <a:latin typeface="Times New Roman" pitchFamily="18" charset="0"/>
                <a:cs typeface="Times New Roman" pitchFamily="18" charset="0"/>
              </a:rPr>
              <a:t>COMPENSACIÓN AGENCIAS COMPARTIDAS</a:t>
            </a:r>
          </a:p>
          <a:p>
            <a:pPr algn="just">
              <a:buNone/>
            </a:pPr>
            <a:endParaRPr lang="es-EC" sz="2000" b="1"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Socios de las IFIS pueden realizar retiros y depósitos en cualquiera de los puntos de atención de determinadas IFIS.</a:t>
            </a:r>
          </a:p>
          <a:p>
            <a:pPr lvl="1" algn="just"/>
            <a:r>
              <a:rPr lang="es-EC" sz="1600" dirty="0" smtClean="0">
                <a:latin typeface="Times New Roman" pitchFamily="18" charset="0"/>
                <a:cs typeface="Times New Roman" pitchFamily="18" charset="0"/>
              </a:rPr>
              <a:t>Participan 18 IFIS con un total de 199 puntos de atención.</a:t>
            </a:r>
          </a:p>
          <a:p>
            <a:pPr lvl="1" algn="just"/>
            <a:r>
              <a:rPr lang="es-EC" sz="1600" dirty="0" smtClean="0">
                <a:latin typeface="Times New Roman" pitchFamily="18" charset="0"/>
                <a:cs typeface="Times New Roman" pitchFamily="18" charset="0"/>
              </a:rPr>
              <a:t>Compensación diaria a través del Banco Promérica.</a:t>
            </a:r>
          </a:p>
          <a:p>
            <a:pPr lvl="1" algn="just">
              <a:buNone/>
            </a:pPr>
            <a:endParaRPr lang="es-EC" sz="16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lgn="just">
              <a:buNone/>
            </a:pPr>
            <a:r>
              <a:rPr lang="es-EC" sz="1800" b="1" dirty="0" smtClean="0">
                <a:latin typeface="Times New Roman" pitchFamily="18" charset="0"/>
                <a:cs typeface="Times New Roman" pitchFamily="18" charset="0"/>
              </a:rPr>
              <a:t>COMPENSACIÓN POR PAGO DE BONO DE DESARROLLO HUMANO</a:t>
            </a:r>
          </a:p>
          <a:p>
            <a:pPr algn="just">
              <a:buNone/>
            </a:pPr>
            <a:endParaRPr lang="es-EC" sz="1800" dirty="0" smtClean="0">
              <a:latin typeface="Times New Roman" pitchFamily="18" charset="0"/>
              <a:cs typeface="Times New Roman" pitchFamily="18" charset="0"/>
            </a:endParaRPr>
          </a:p>
          <a:p>
            <a:pPr lvl="1" algn="just"/>
            <a:r>
              <a:rPr lang="es-EC" sz="1400" dirty="0" smtClean="0">
                <a:latin typeface="Times New Roman" pitchFamily="18" charset="0"/>
                <a:cs typeface="Times New Roman" pitchFamily="18" charset="0"/>
              </a:rPr>
              <a:t>COONECTA  autorizada por el MIESS para el pago del Bono de Desarrollo Humano.</a:t>
            </a:r>
          </a:p>
          <a:p>
            <a:pPr lvl="1" algn="just"/>
            <a:r>
              <a:rPr lang="es-EC" sz="1400" dirty="0" smtClean="0">
                <a:latin typeface="Times New Roman" pitchFamily="18" charset="0"/>
                <a:cs typeface="Times New Roman" pitchFamily="18" charset="0"/>
              </a:rPr>
              <a:t>21 IFIS autorizadas para realizar el pago a través de la red de COONECTA.</a:t>
            </a:r>
          </a:p>
          <a:p>
            <a:pPr lvl="1" algn="just"/>
            <a:r>
              <a:rPr lang="es-EC" sz="1400" dirty="0" smtClean="0">
                <a:latin typeface="Times New Roman" pitchFamily="18" charset="0"/>
                <a:cs typeface="Times New Roman" pitchFamily="18" charset="0"/>
              </a:rPr>
              <a:t>Compensación diaria a través del  Banco Central.</a:t>
            </a:r>
          </a:p>
          <a:p>
            <a:pPr lvl="1" algn="just"/>
            <a:endParaRPr lang="es-EC" sz="1600" b="1" dirty="0" smtClean="0">
              <a:latin typeface="Times New Roman" pitchFamily="18" charset="0"/>
              <a:cs typeface="Times New Roman" pitchFamily="18" charset="0"/>
            </a:endParaRPr>
          </a:p>
          <a:p>
            <a:pPr algn="just">
              <a:buNone/>
            </a:pPr>
            <a:endParaRPr lang="es-EC" sz="1400"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lvl="1" algn="just">
              <a:buNone/>
            </a:pPr>
            <a:endParaRPr lang="es-EC" sz="16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buNone/>
            </a:pPr>
            <a:endParaRPr lang="es-ES_trad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s-EC" sz="2400" b="1" dirty="0" smtClean="0">
                <a:solidFill>
                  <a:srgbClr val="000066"/>
                </a:solidFill>
                <a:latin typeface="Times New Roman" pitchFamily="18" charset="0"/>
                <a:cs typeface="Times New Roman" pitchFamily="18" charset="0"/>
              </a:rPr>
              <a:t>PROCESO DE SERVICIOS FINANCIEROS Y DE COMPENSACIÓN DE LA RED COONECTA</a:t>
            </a:r>
            <a:endParaRPr lang="es-ES_tradnl" sz="24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472608"/>
          </a:xfrm>
        </p:spPr>
        <p:txBody>
          <a:bodyPr>
            <a:normAutofit/>
          </a:bodyPr>
          <a:lstStyle/>
          <a:p>
            <a:pPr algn="just">
              <a:buNone/>
            </a:pPr>
            <a:endParaRPr lang="es-EC" sz="1800" b="1" dirty="0" smtClean="0">
              <a:latin typeface="Times New Roman" pitchFamily="18" charset="0"/>
              <a:cs typeface="Times New Roman" pitchFamily="18" charset="0"/>
            </a:endParaRPr>
          </a:p>
          <a:p>
            <a:pPr algn="just">
              <a:buNone/>
            </a:pPr>
            <a:r>
              <a:rPr lang="es-EC" sz="1800" b="1" dirty="0" smtClean="0">
                <a:latin typeface="Times New Roman" pitchFamily="18" charset="0"/>
                <a:cs typeface="Times New Roman" pitchFamily="18" charset="0"/>
              </a:rPr>
              <a:t>COMPENSACIÓN POR RECAUDO DE RISE Y MATRICULACIÓN</a:t>
            </a:r>
          </a:p>
          <a:p>
            <a:pPr algn="just">
              <a:buNone/>
            </a:pPr>
            <a:endParaRPr lang="es-EC" sz="1800" dirty="0" smtClean="0">
              <a:latin typeface="Times New Roman" pitchFamily="18" charset="0"/>
              <a:cs typeface="Times New Roman" pitchFamily="18" charset="0"/>
            </a:endParaRPr>
          </a:p>
          <a:p>
            <a:pPr lvl="1" algn="just"/>
            <a:r>
              <a:rPr lang="es-EC" sz="1400" dirty="0" smtClean="0">
                <a:latin typeface="Times New Roman" pitchFamily="18" charset="0"/>
                <a:cs typeface="Times New Roman" pitchFamily="18" charset="0"/>
              </a:rPr>
              <a:t>Participan dos IFIS:  una de ellas considerada como IFI Madre  con cuatro IFIS Hijas.</a:t>
            </a:r>
          </a:p>
          <a:p>
            <a:pPr lvl="1" algn="just"/>
            <a:r>
              <a:rPr lang="es-EC" sz="1400" dirty="0" smtClean="0">
                <a:latin typeface="Times New Roman" pitchFamily="18" charset="0"/>
                <a:cs typeface="Times New Roman" pitchFamily="18" charset="0"/>
              </a:rPr>
              <a:t>SRI debita de la cuenta del Banco Central de la IFI. </a:t>
            </a:r>
          </a:p>
          <a:p>
            <a:pPr lvl="1" algn="just"/>
            <a:r>
              <a:rPr lang="es-EC" sz="1400" dirty="0" smtClean="0">
                <a:latin typeface="Times New Roman" pitchFamily="18" charset="0"/>
                <a:cs typeface="Times New Roman" pitchFamily="18" charset="0"/>
              </a:rPr>
              <a:t>Compensación diaria a la IFI Madre  a través del Banco Promérica.</a:t>
            </a:r>
            <a:endParaRPr lang="es-EC" sz="18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lgn="just">
              <a:buNone/>
            </a:pPr>
            <a:r>
              <a:rPr lang="es-EC" sz="1800" b="1" dirty="0" smtClean="0">
                <a:latin typeface="Times New Roman" pitchFamily="18" charset="0"/>
                <a:cs typeface="Times New Roman" pitchFamily="18" charset="0"/>
              </a:rPr>
              <a:t>COMPENSACIÓN SERVICIO DE REMESAS</a:t>
            </a:r>
          </a:p>
          <a:p>
            <a:pPr algn="just">
              <a:buNone/>
            </a:pPr>
            <a:endParaRPr lang="es-EC" sz="1800" b="1" dirty="0" smtClean="0">
              <a:latin typeface="Times New Roman" pitchFamily="18" charset="0"/>
              <a:cs typeface="Times New Roman" pitchFamily="18" charset="0"/>
            </a:endParaRPr>
          </a:p>
          <a:p>
            <a:pPr lvl="1" algn="just"/>
            <a:r>
              <a:rPr lang="es-EC" sz="1400" dirty="0" smtClean="0">
                <a:latin typeface="Times New Roman" pitchFamily="18" charset="0"/>
                <a:cs typeface="Times New Roman" pitchFamily="18" charset="0"/>
              </a:rPr>
              <a:t>Convenio con nueve remesadoras del exterior.</a:t>
            </a:r>
          </a:p>
          <a:p>
            <a:pPr lvl="1" algn="just"/>
            <a:r>
              <a:rPr lang="es-EC" sz="1400" dirty="0" smtClean="0">
                <a:latin typeface="Times New Roman" pitchFamily="18" charset="0"/>
                <a:cs typeface="Times New Roman" pitchFamily="18" charset="0"/>
              </a:rPr>
              <a:t>Cumplir  con regulaciones de lavado de dinero: perfil transaccional  (R)</a:t>
            </a:r>
          </a:p>
          <a:p>
            <a:pPr lvl="1" algn="just"/>
            <a:r>
              <a:rPr lang="es-EC" sz="1400" dirty="0" smtClean="0">
                <a:latin typeface="Times New Roman" pitchFamily="18" charset="0"/>
                <a:cs typeface="Times New Roman" pitchFamily="18" charset="0"/>
              </a:rPr>
              <a:t>Cinco remesadoras pagan por reporte diariamente.</a:t>
            </a:r>
          </a:p>
          <a:p>
            <a:pPr lvl="1" algn="just"/>
            <a:r>
              <a:rPr lang="es-EC" sz="1400" dirty="0" smtClean="0">
                <a:latin typeface="Times New Roman" pitchFamily="18" charset="0"/>
                <a:cs typeface="Times New Roman" pitchFamily="18" charset="0"/>
              </a:rPr>
              <a:t>Cuatro remesadoras realizan pagos adelantados  por semana (R)</a:t>
            </a:r>
          </a:p>
          <a:p>
            <a:pPr lvl="1" algn="just"/>
            <a:r>
              <a:rPr lang="es-EC" sz="1400" dirty="0" smtClean="0">
                <a:latin typeface="Times New Roman" pitchFamily="18" charset="0"/>
                <a:cs typeface="Times New Roman" pitchFamily="18" charset="0"/>
              </a:rPr>
              <a:t>Compensación dos veces por semana .</a:t>
            </a:r>
          </a:p>
          <a:p>
            <a:pPr algn="just">
              <a:buNone/>
            </a:pPr>
            <a:endParaRPr lang="es-EC" sz="14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lvl="1" algn="just">
              <a:buNone/>
            </a:pPr>
            <a:endParaRPr lang="es-EC" sz="16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lvl="1" algn="just">
              <a:buNone/>
            </a:pPr>
            <a:endParaRPr lang="es-EC" sz="16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buNone/>
            </a:pPr>
            <a:endParaRPr lang="es-ES_trad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92088"/>
          </a:xfrm>
        </p:spPr>
        <p:txBody>
          <a:bodyPr>
            <a:noAutofit/>
          </a:bodyPr>
          <a:lstStyle/>
          <a:p>
            <a:r>
              <a:rPr lang="es-EC" sz="2400" b="1" dirty="0" smtClean="0">
                <a:solidFill>
                  <a:srgbClr val="000066"/>
                </a:solidFill>
                <a:latin typeface="Times New Roman" pitchFamily="18" charset="0"/>
                <a:cs typeface="Times New Roman" pitchFamily="18" charset="0"/>
              </a:rPr>
              <a:t>PROCESO DE RECLAMOS CAJEROS AUTOMÁTICOS</a:t>
            </a:r>
            <a:br>
              <a:rPr lang="es-EC" sz="2400" b="1" dirty="0" smtClean="0">
                <a:solidFill>
                  <a:srgbClr val="000066"/>
                </a:solidFill>
                <a:latin typeface="Times New Roman" pitchFamily="18" charset="0"/>
                <a:cs typeface="Times New Roman" pitchFamily="18" charset="0"/>
              </a:rPr>
            </a:br>
            <a:r>
              <a:rPr lang="es-EC" sz="2400" b="1" dirty="0" smtClean="0">
                <a:solidFill>
                  <a:srgbClr val="000066"/>
                </a:solidFill>
                <a:latin typeface="Times New Roman" pitchFamily="18" charset="0"/>
                <a:cs typeface="Times New Roman" pitchFamily="18" charset="0"/>
              </a:rPr>
              <a:t/>
            </a:r>
            <a:br>
              <a:rPr lang="es-EC" sz="2400" b="1" dirty="0" smtClean="0">
                <a:solidFill>
                  <a:srgbClr val="000066"/>
                </a:solidFill>
                <a:latin typeface="Times New Roman" pitchFamily="18" charset="0"/>
                <a:cs typeface="Times New Roman" pitchFamily="18" charset="0"/>
              </a:rPr>
            </a:br>
            <a:r>
              <a:rPr lang="es-EC" sz="1600" b="1" dirty="0" smtClean="0">
                <a:solidFill>
                  <a:srgbClr val="000066"/>
                </a:solidFill>
                <a:latin typeface="Times New Roman" pitchFamily="18" charset="0"/>
                <a:cs typeface="Times New Roman" pitchFamily="18" charset="0"/>
              </a:rPr>
              <a:t>RECLAMOS DE CLIENTES DE LA PROPIA IFI EN CAJEROS DE OTRA INSTITUCIÓN</a:t>
            </a:r>
            <a:r>
              <a:rPr lang="es-EC" sz="3600" b="1" dirty="0" smtClean="0">
                <a:latin typeface="Times New Roman" pitchFamily="18" charset="0"/>
                <a:cs typeface="Times New Roman" pitchFamily="18" charset="0"/>
              </a:rPr>
              <a:t/>
            </a:r>
            <a:br>
              <a:rPr lang="es-EC" sz="3600" b="1" dirty="0" smtClean="0">
                <a:latin typeface="Times New Roman" pitchFamily="18" charset="0"/>
                <a:cs typeface="Times New Roman" pitchFamily="18" charset="0"/>
              </a:rPr>
            </a:br>
            <a:endParaRPr lang="es-ES_tradnl"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1296144"/>
          </a:xfrm>
        </p:spPr>
        <p:txBody>
          <a:bodyPr/>
          <a:lstStyle/>
          <a:p>
            <a:pPr algn="just">
              <a:buNone/>
            </a:pPr>
            <a:endParaRPr lang="es-EC" sz="2000" b="1"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Sistema de Incidentes mediante el portal web de COONECTA.</a:t>
            </a:r>
          </a:p>
          <a:p>
            <a:pPr lvl="1" algn="just"/>
            <a:r>
              <a:rPr lang="es-EC" sz="1600" dirty="0" smtClean="0">
                <a:latin typeface="Times New Roman" pitchFamily="18" charset="0"/>
                <a:cs typeface="Times New Roman" pitchFamily="18" charset="0"/>
              </a:rPr>
              <a:t>Ingreso de incidentes: no dispensación de dinero en cajeros automáticos.</a:t>
            </a:r>
          </a:p>
          <a:p>
            <a:pPr lvl="1" algn="just"/>
            <a:endParaRPr lang="es-EC" sz="1600" dirty="0" smtClean="0">
              <a:latin typeface="Times New Roman" pitchFamily="18" charset="0"/>
              <a:cs typeface="Times New Roman" pitchFamily="18" charset="0"/>
            </a:endParaRPr>
          </a:p>
          <a:p>
            <a:pPr lvl="1" algn="just">
              <a:buNone/>
            </a:pPr>
            <a:endParaRPr lang="es-EC" sz="1600" dirty="0" smtClean="0">
              <a:latin typeface="Times New Roman" pitchFamily="18" charset="0"/>
              <a:cs typeface="Times New Roman" pitchFamily="18" charset="0"/>
            </a:endParaRPr>
          </a:p>
          <a:p>
            <a:pPr lvl="1" algn="just">
              <a:buNone/>
            </a:pPr>
            <a:endParaRPr lang="es-EC" sz="1600"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lvl="1" algn="just">
              <a:buNone/>
            </a:pPr>
            <a:endParaRPr lang="es-EC" sz="16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buNone/>
            </a:pPr>
            <a:endParaRPr lang="es-ES_tradnl" dirty="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3"/>
          <a:srcRect/>
          <a:stretch>
            <a:fillRect/>
          </a:stretch>
        </p:blipFill>
        <p:spPr bwMode="auto">
          <a:xfrm>
            <a:off x="1516613" y="2780928"/>
            <a:ext cx="5956211" cy="4032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92088"/>
          </a:xfrm>
        </p:spPr>
        <p:txBody>
          <a:bodyPr>
            <a:noAutofit/>
          </a:bodyPr>
          <a:lstStyle/>
          <a:p>
            <a:r>
              <a:rPr lang="es-EC" sz="2400" b="1" dirty="0" smtClean="0">
                <a:solidFill>
                  <a:srgbClr val="000066"/>
                </a:solidFill>
                <a:latin typeface="Times New Roman" pitchFamily="18" charset="0"/>
                <a:cs typeface="Times New Roman" pitchFamily="18" charset="0"/>
              </a:rPr>
              <a:t/>
            </a:r>
            <a:br>
              <a:rPr lang="es-EC" sz="2400" b="1" dirty="0" smtClean="0">
                <a:solidFill>
                  <a:srgbClr val="000066"/>
                </a:solidFill>
                <a:latin typeface="Times New Roman" pitchFamily="18" charset="0"/>
                <a:cs typeface="Times New Roman" pitchFamily="18" charset="0"/>
              </a:rPr>
            </a:br>
            <a:r>
              <a:rPr lang="es-EC" sz="2400" b="1" dirty="0" smtClean="0">
                <a:solidFill>
                  <a:srgbClr val="000066"/>
                </a:solidFill>
                <a:latin typeface="Times New Roman" pitchFamily="18" charset="0"/>
                <a:cs typeface="Times New Roman" pitchFamily="18" charset="0"/>
              </a:rPr>
              <a:t>PROCESO DE COMISIONES</a:t>
            </a:r>
            <a:br>
              <a:rPr lang="es-EC" sz="2400" b="1" dirty="0" smtClean="0">
                <a:solidFill>
                  <a:srgbClr val="000066"/>
                </a:solidFill>
                <a:latin typeface="Times New Roman" pitchFamily="18" charset="0"/>
                <a:cs typeface="Times New Roman" pitchFamily="18" charset="0"/>
              </a:rPr>
            </a:br>
            <a:r>
              <a:rPr lang="es-EC" sz="2400" b="1" dirty="0" smtClean="0">
                <a:solidFill>
                  <a:srgbClr val="000066"/>
                </a:solidFill>
                <a:latin typeface="Times New Roman" pitchFamily="18" charset="0"/>
                <a:cs typeface="Times New Roman" pitchFamily="18" charset="0"/>
              </a:rPr>
              <a:t/>
            </a:r>
            <a:br>
              <a:rPr lang="es-EC" sz="2400" b="1" dirty="0" smtClean="0">
                <a:solidFill>
                  <a:srgbClr val="000066"/>
                </a:solidFill>
                <a:latin typeface="Times New Roman" pitchFamily="18" charset="0"/>
                <a:cs typeface="Times New Roman" pitchFamily="18" charset="0"/>
              </a:rPr>
            </a:br>
            <a:r>
              <a:rPr lang="es-EC" sz="3600" b="1" dirty="0" smtClean="0">
                <a:latin typeface="Times New Roman" pitchFamily="18" charset="0"/>
                <a:cs typeface="Times New Roman" pitchFamily="18" charset="0"/>
              </a:rPr>
              <a:t/>
            </a:r>
            <a:br>
              <a:rPr lang="es-EC" sz="3600" b="1" dirty="0" smtClean="0">
                <a:latin typeface="Times New Roman" pitchFamily="18" charset="0"/>
                <a:cs typeface="Times New Roman" pitchFamily="18" charset="0"/>
              </a:rPr>
            </a:br>
            <a:endParaRPr lang="es-ES_tradnl"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6712"/>
            <a:ext cx="8229600" cy="5184576"/>
          </a:xfrm>
        </p:spPr>
        <p:txBody>
          <a:bodyPr>
            <a:normAutofit/>
          </a:bodyPr>
          <a:lstStyle/>
          <a:p>
            <a:pPr algn="just">
              <a:buNone/>
            </a:pPr>
            <a:endParaRPr lang="es-EC" sz="2000" b="1"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SEPS: ente regulador de los valores y porcentajes de comisiones para  productos transaccionales de cajeros automáticos y agencias compartidas.</a:t>
            </a:r>
          </a:p>
          <a:p>
            <a:pPr lvl="1" algn="just">
              <a:buNone/>
            </a:pPr>
            <a:endParaRPr lang="es-EC" sz="1600"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SRI:  ente regulador  de los valores de comisiones por recaudo de </a:t>
            </a:r>
            <a:r>
              <a:rPr lang="es-EC" sz="1600" dirty="0" err="1" smtClean="0">
                <a:latin typeface="Times New Roman" pitchFamily="18" charset="0"/>
                <a:cs typeface="Times New Roman" pitchFamily="18" charset="0"/>
              </a:rPr>
              <a:t>Rise</a:t>
            </a:r>
            <a:r>
              <a:rPr lang="es-EC" sz="1600" dirty="0" smtClean="0">
                <a:latin typeface="Times New Roman" pitchFamily="18" charset="0"/>
                <a:cs typeface="Times New Roman" pitchFamily="18" charset="0"/>
              </a:rPr>
              <a:t> y Matriculación.</a:t>
            </a:r>
          </a:p>
          <a:p>
            <a:pPr lvl="1" algn="just">
              <a:buNone/>
            </a:pPr>
            <a:endParaRPr lang="es-EC" sz="1600"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MIESS: institución que indica el valor de comisión y su distribución en el pago del bono de desarrollo humano.</a:t>
            </a:r>
          </a:p>
          <a:p>
            <a:pPr lvl="1" algn="just">
              <a:buNone/>
            </a:pPr>
            <a:endParaRPr lang="es-EC" sz="1600"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Remesas:  negociado por convenio con cada </a:t>
            </a:r>
            <a:r>
              <a:rPr lang="es-EC" sz="1600" dirty="0" err="1" smtClean="0">
                <a:latin typeface="Times New Roman" pitchFamily="18" charset="0"/>
                <a:cs typeface="Times New Roman" pitchFamily="18" charset="0"/>
              </a:rPr>
              <a:t>remesadora</a:t>
            </a:r>
            <a:r>
              <a:rPr lang="es-EC" sz="1600" dirty="0" smtClean="0">
                <a:latin typeface="Times New Roman" pitchFamily="18" charset="0"/>
                <a:cs typeface="Times New Roman" pitchFamily="18" charset="0"/>
              </a:rPr>
              <a:t>.</a:t>
            </a:r>
          </a:p>
          <a:p>
            <a:pPr lvl="1" algn="just">
              <a:buNone/>
            </a:pPr>
            <a:endParaRPr lang="es-EC" sz="1600"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BANCO DE GUAYAQUIL: transacciones otras redes: debita y acredita automáticamente a la cuenta de COONECTA mensualmente.</a:t>
            </a:r>
          </a:p>
          <a:p>
            <a:pPr lvl="1" algn="just">
              <a:buNone/>
            </a:pPr>
            <a:endParaRPr lang="es-EC" sz="1600" dirty="0" smtClean="0">
              <a:latin typeface="Times New Roman" pitchFamily="18" charset="0"/>
              <a:cs typeface="Times New Roman" pitchFamily="18" charset="0"/>
            </a:endParaRPr>
          </a:p>
          <a:p>
            <a:pPr lvl="1" algn="just"/>
            <a:r>
              <a:rPr lang="es-EC" sz="1600" dirty="0" smtClean="0">
                <a:latin typeface="Times New Roman" pitchFamily="18" charset="0"/>
                <a:cs typeface="Times New Roman" pitchFamily="18" charset="0"/>
              </a:rPr>
              <a:t>IFIS: pago y cobro mensualmente de todos los productos transaccionales a partir del reporte emitido por el sistema compensador de COONECTA</a:t>
            </a:r>
          </a:p>
          <a:p>
            <a:pPr lvl="1" algn="just">
              <a:buNone/>
            </a:pPr>
            <a:endParaRPr lang="es-EC" sz="1600" dirty="0" smtClean="0">
              <a:latin typeface="Times New Roman" pitchFamily="18" charset="0"/>
              <a:cs typeface="Times New Roman" pitchFamily="18" charset="0"/>
            </a:endParaRPr>
          </a:p>
          <a:p>
            <a:pPr lvl="1" algn="just">
              <a:buNone/>
            </a:pPr>
            <a:endParaRPr lang="es-EC" sz="1600" dirty="0" smtClean="0">
              <a:latin typeface="Times New Roman" pitchFamily="18" charset="0"/>
              <a:cs typeface="Times New Roman" pitchFamily="18" charset="0"/>
            </a:endParaRPr>
          </a:p>
          <a:p>
            <a:pPr lvl="1" algn="just">
              <a:buNone/>
            </a:pPr>
            <a:endParaRPr lang="es-EC" sz="1600"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lvl="1" algn="just">
              <a:buNone/>
            </a:pPr>
            <a:endParaRPr lang="es-EC" sz="16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buNone/>
            </a:pPr>
            <a:endParaRPr lang="es-ES_tradnl" dirty="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652"/>
            <a:ext cx="8229600" cy="792088"/>
          </a:xfrm>
        </p:spPr>
        <p:txBody>
          <a:bodyPr>
            <a:noAutofit/>
          </a:bodyPr>
          <a:lstStyle/>
          <a:p>
            <a:r>
              <a:rPr lang="es-EC" sz="2400" b="1" dirty="0" smtClean="0">
                <a:solidFill>
                  <a:srgbClr val="000066"/>
                </a:solidFill>
                <a:latin typeface="Times New Roman" pitchFamily="18" charset="0"/>
                <a:cs typeface="Times New Roman" pitchFamily="18" charset="0"/>
              </a:rPr>
              <a:t/>
            </a:r>
            <a:br>
              <a:rPr lang="es-EC" sz="2400" b="1" dirty="0" smtClean="0">
                <a:solidFill>
                  <a:srgbClr val="000066"/>
                </a:solidFill>
                <a:latin typeface="Times New Roman" pitchFamily="18" charset="0"/>
                <a:cs typeface="Times New Roman" pitchFamily="18" charset="0"/>
              </a:rPr>
            </a:br>
            <a:r>
              <a:rPr lang="es-EC" sz="2800" b="1" dirty="0" smtClean="0">
                <a:solidFill>
                  <a:srgbClr val="000066"/>
                </a:solidFill>
                <a:latin typeface="Times New Roman" pitchFamily="18" charset="0"/>
                <a:cs typeface="Times New Roman" pitchFamily="18" charset="0"/>
              </a:rPr>
              <a:t>ESTUDIO FINANCIERO</a:t>
            </a:r>
            <a:r>
              <a:rPr lang="es-EC" sz="3600" b="1" dirty="0" smtClean="0">
                <a:latin typeface="Times New Roman" pitchFamily="18" charset="0"/>
                <a:cs typeface="Times New Roman" pitchFamily="18" charset="0"/>
              </a:rPr>
              <a:t/>
            </a:r>
            <a:br>
              <a:rPr lang="es-EC" sz="3600" b="1" dirty="0" smtClean="0">
                <a:latin typeface="Times New Roman" pitchFamily="18" charset="0"/>
                <a:cs typeface="Times New Roman" pitchFamily="18" charset="0"/>
              </a:rPr>
            </a:br>
            <a:endParaRPr lang="es-ES_tradnl"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6712"/>
            <a:ext cx="8229600" cy="5184576"/>
          </a:xfrm>
        </p:spPr>
        <p:txBody>
          <a:bodyPr>
            <a:normAutofit/>
          </a:bodyPr>
          <a:lstStyle/>
          <a:p>
            <a:pPr algn="just">
              <a:buNone/>
            </a:pPr>
            <a:endParaRPr lang="es-EC" sz="2000" b="1" dirty="0" smtClean="0">
              <a:latin typeface="Times New Roman" pitchFamily="18" charset="0"/>
              <a:cs typeface="Times New Roman" pitchFamily="18" charset="0"/>
            </a:endParaRPr>
          </a:p>
          <a:p>
            <a:pPr algn="just">
              <a:buNone/>
            </a:pPr>
            <a:r>
              <a:rPr lang="es-EC" sz="2000" b="1" dirty="0" smtClean="0">
                <a:latin typeface="Times New Roman" pitchFamily="18" charset="0"/>
                <a:cs typeface="Times New Roman" pitchFamily="18" charset="0"/>
              </a:rPr>
              <a:t>Se identificaron dos eventos:</a:t>
            </a:r>
          </a:p>
          <a:p>
            <a:pPr algn="just">
              <a:buNone/>
            </a:pPr>
            <a:endParaRPr lang="es-EC" sz="2800" b="1" dirty="0" smtClean="0">
              <a:latin typeface="Times New Roman" pitchFamily="18" charset="0"/>
              <a:cs typeface="Times New Roman" pitchFamily="18" charset="0"/>
            </a:endParaRPr>
          </a:p>
          <a:p>
            <a:pPr lvl="1" algn="just"/>
            <a:r>
              <a:rPr lang="es-EC" sz="2000" dirty="0" smtClean="0">
                <a:latin typeface="Times New Roman" pitchFamily="18" charset="0"/>
                <a:cs typeface="Times New Roman" pitchFamily="18" charset="0"/>
              </a:rPr>
              <a:t>Ratio de Liquidez en el 2013: 0.94 (aceptable entre los valores 1 y 2) </a:t>
            </a:r>
          </a:p>
          <a:p>
            <a:pPr lvl="1" algn="just">
              <a:buNone/>
            </a:pPr>
            <a:endParaRPr lang="es-EC" sz="2000" dirty="0" smtClean="0">
              <a:latin typeface="Times New Roman" pitchFamily="18" charset="0"/>
              <a:cs typeface="Times New Roman" pitchFamily="18" charset="0"/>
            </a:endParaRPr>
          </a:p>
          <a:p>
            <a:pPr lvl="1" algn="just"/>
            <a:r>
              <a:rPr lang="es-EC" sz="2000" dirty="0" smtClean="0">
                <a:latin typeface="Times New Roman" pitchFamily="18" charset="0"/>
                <a:cs typeface="Times New Roman" pitchFamily="18" charset="0"/>
              </a:rPr>
              <a:t>Plazo promedio para recuperar una cuenta por cobrar en el 2013 fue de 141 días , el objetivo operacional estipulado hasta 30 días.</a:t>
            </a:r>
          </a:p>
          <a:p>
            <a:pPr lvl="1" algn="just">
              <a:buNone/>
            </a:pPr>
            <a:endParaRPr lang="es-EC" sz="2000" dirty="0" smtClean="0">
              <a:latin typeface="Times New Roman" pitchFamily="18" charset="0"/>
              <a:cs typeface="Times New Roman" pitchFamily="18" charset="0"/>
            </a:endParaRPr>
          </a:p>
          <a:p>
            <a:pPr lvl="1" algn="just">
              <a:buNone/>
            </a:pPr>
            <a:endParaRPr lang="es-EC" sz="1600" dirty="0" smtClean="0">
              <a:latin typeface="Times New Roman" pitchFamily="18" charset="0"/>
              <a:cs typeface="Times New Roman" pitchFamily="18" charset="0"/>
            </a:endParaRPr>
          </a:p>
          <a:p>
            <a:pPr lvl="1" algn="just">
              <a:buNone/>
            </a:pPr>
            <a:endParaRPr lang="es-EC" sz="1600" dirty="0" smtClean="0">
              <a:latin typeface="Times New Roman" pitchFamily="18" charset="0"/>
              <a:cs typeface="Times New Roman" pitchFamily="18" charset="0"/>
            </a:endParaRPr>
          </a:p>
          <a:p>
            <a:pPr lvl="1" algn="just">
              <a:buNone/>
            </a:pPr>
            <a:endParaRPr lang="es-EC" sz="1600"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lvl="1" algn="just">
              <a:buNone/>
            </a:pPr>
            <a:endParaRPr lang="es-EC" sz="16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buNone/>
            </a:pPr>
            <a:endParaRPr lang="es-ES_tradnl" dirty="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s-ES_tradnl" sz="2800" b="1" dirty="0" smtClean="0">
                <a:solidFill>
                  <a:srgbClr val="000066"/>
                </a:solidFill>
                <a:latin typeface="Times New Roman" pitchFamily="18" charset="0"/>
                <a:cs typeface="Times New Roman" pitchFamily="18" charset="0"/>
              </a:rPr>
              <a:t>APLICACIÓN DEL MODELO COSO ERM  EN EL ÁREA DE OPERACIONES Y TESORERÍA</a:t>
            </a:r>
            <a:endParaRPr lang="es-ES_tradnl" sz="2800" b="1" dirty="0">
              <a:solidFill>
                <a:srgbClr val="000066"/>
              </a:solidFill>
              <a:latin typeface="Times New Roman" pitchFamily="18" charset="0"/>
              <a:cs typeface="Times New Roman" pitchFamily="18" charset="0"/>
            </a:endParaRPr>
          </a:p>
        </p:txBody>
      </p:sp>
      <p:sp>
        <p:nvSpPr>
          <p:cNvPr id="4" name="Content Placeholder 3"/>
          <p:cNvSpPr>
            <a:spLocks noGrp="1"/>
          </p:cNvSpPr>
          <p:nvPr>
            <p:ph idx="1"/>
          </p:nvPr>
        </p:nvSpPr>
        <p:spPr>
          <a:xfrm>
            <a:off x="457200" y="1988840"/>
            <a:ext cx="8229600" cy="4525963"/>
          </a:xfrm>
        </p:spPr>
        <p:txBody>
          <a:bodyPr>
            <a:normAutofit/>
          </a:bodyPr>
          <a:lstStyle/>
          <a:p>
            <a:pPr marL="457200" indent="-457200">
              <a:buFont typeface="+mj-lt"/>
              <a:buAutoNum type="arabicPeriod"/>
            </a:pPr>
            <a:r>
              <a:rPr lang="es-EC" sz="2400" dirty="0" smtClean="0">
                <a:latin typeface="Times New Roman" pitchFamily="18" charset="0"/>
                <a:cs typeface="Times New Roman" pitchFamily="18" charset="0"/>
              </a:rPr>
              <a:t>Ambiente Interno</a:t>
            </a:r>
          </a:p>
          <a:p>
            <a:pPr marL="457200" indent="-457200">
              <a:buFont typeface="+mj-lt"/>
              <a:buAutoNum type="arabicPeriod"/>
            </a:pPr>
            <a:r>
              <a:rPr lang="es-EC" sz="2400" dirty="0" smtClean="0">
                <a:latin typeface="Times New Roman" pitchFamily="18" charset="0"/>
                <a:cs typeface="Times New Roman" pitchFamily="18" charset="0"/>
              </a:rPr>
              <a:t>Establecimiento de Objetivos</a:t>
            </a:r>
          </a:p>
          <a:p>
            <a:pPr marL="457200" indent="-457200">
              <a:buFont typeface="+mj-lt"/>
              <a:buAutoNum type="arabicPeriod"/>
            </a:pPr>
            <a:r>
              <a:rPr lang="es-EC" sz="2400" dirty="0" smtClean="0">
                <a:latin typeface="Times New Roman" pitchFamily="18" charset="0"/>
                <a:cs typeface="Times New Roman" pitchFamily="18" charset="0"/>
              </a:rPr>
              <a:t>Identificación de Eventos</a:t>
            </a:r>
          </a:p>
          <a:p>
            <a:pPr marL="457200" indent="-457200">
              <a:buFont typeface="+mj-lt"/>
              <a:buAutoNum type="arabicPeriod"/>
            </a:pPr>
            <a:r>
              <a:rPr lang="es-EC" sz="2400" dirty="0" smtClean="0">
                <a:latin typeface="Times New Roman" pitchFamily="18" charset="0"/>
                <a:cs typeface="Times New Roman" pitchFamily="18" charset="0"/>
              </a:rPr>
              <a:t>Evaluación de Riesgos</a:t>
            </a:r>
          </a:p>
          <a:p>
            <a:pPr marL="457200" indent="-457200">
              <a:buFont typeface="+mj-lt"/>
              <a:buAutoNum type="arabicPeriod"/>
            </a:pPr>
            <a:r>
              <a:rPr lang="es-EC" sz="2400" dirty="0" smtClean="0">
                <a:latin typeface="Times New Roman" pitchFamily="18" charset="0"/>
                <a:cs typeface="Times New Roman" pitchFamily="18" charset="0"/>
              </a:rPr>
              <a:t>Respuesta al Riesgo</a:t>
            </a:r>
          </a:p>
          <a:p>
            <a:pPr marL="457200" indent="-457200">
              <a:buFont typeface="+mj-lt"/>
              <a:buAutoNum type="arabicPeriod"/>
            </a:pPr>
            <a:r>
              <a:rPr lang="es-EC" sz="2400" dirty="0" smtClean="0">
                <a:latin typeface="Times New Roman" pitchFamily="18" charset="0"/>
                <a:cs typeface="Times New Roman" pitchFamily="18" charset="0"/>
              </a:rPr>
              <a:t>Actividades de Control</a:t>
            </a:r>
          </a:p>
          <a:p>
            <a:pPr marL="457200" indent="-457200">
              <a:buFont typeface="+mj-lt"/>
              <a:buAutoNum type="arabicPeriod"/>
            </a:pPr>
            <a:r>
              <a:rPr lang="es-EC" sz="2400" dirty="0" smtClean="0">
                <a:latin typeface="Times New Roman" pitchFamily="18" charset="0"/>
                <a:cs typeface="Times New Roman" pitchFamily="18" charset="0"/>
              </a:rPr>
              <a:t>Información y Comunicación</a:t>
            </a:r>
          </a:p>
          <a:p>
            <a:pPr marL="457200" indent="-457200">
              <a:buFont typeface="+mj-lt"/>
              <a:buAutoNum type="arabicPeriod"/>
            </a:pPr>
            <a:r>
              <a:rPr lang="es-EC" sz="2400" dirty="0" smtClean="0">
                <a:latin typeface="Times New Roman" pitchFamily="18" charset="0"/>
                <a:cs typeface="Times New Roman" pitchFamily="18" charset="0"/>
              </a:rPr>
              <a:t>Monitoreo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AMBIENTE INTERNO</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pPr>
              <a:buNone/>
            </a:pPr>
            <a:r>
              <a:rPr lang="es-ES_tradnl" sz="2000" b="1" dirty="0" smtClean="0">
                <a:latin typeface="Times New Roman" pitchFamily="18" charset="0"/>
                <a:cs typeface="Times New Roman" pitchFamily="18" charset="0"/>
              </a:rPr>
              <a:t>Integridad y Valores Éticos:</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Manual de código de Ética: aplicación 90%.</a:t>
            </a:r>
          </a:p>
          <a:p>
            <a:pPr>
              <a:buNone/>
            </a:pPr>
            <a:endParaRPr lang="es-ES_tradnl" sz="2000"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Compromiso por la competencia:</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No existen perfiles de puesto ni descripción de tareas dentro del Área. (R)</a:t>
            </a:r>
          </a:p>
          <a:p>
            <a:endParaRPr lang="es-ES_tradnl" sz="2000"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Consejo de directores o comité de auditoría:</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No existe debido, tamaño de la Empresa (25 personas)</a:t>
            </a:r>
          </a:p>
          <a:p>
            <a:r>
              <a:rPr lang="es-ES_tradnl" sz="2000" dirty="0" smtClean="0">
                <a:latin typeface="Times New Roman" pitchFamily="18" charset="0"/>
                <a:cs typeface="Times New Roman" pitchFamily="18" charset="0"/>
              </a:rPr>
              <a:t>Decisiones de relevancia se revisa junto con el Vicepresidente Ejecutivo y Jefe de Negocios.</a:t>
            </a:r>
          </a:p>
          <a:p>
            <a:r>
              <a:rPr lang="es-ES_tradnl" sz="2000" dirty="0" smtClean="0">
                <a:latin typeface="Times New Roman" pitchFamily="18" charset="0"/>
                <a:cs typeface="Times New Roman" pitchFamily="18" charset="0"/>
              </a:rPr>
              <a:t>Una vez al año auditoría en el Área.</a:t>
            </a:r>
          </a:p>
          <a:p>
            <a:r>
              <a:rPr lang="es-ES_tradnl" sz="2000" dirty="0" smtClean="0">
                <a:latin typeface="Times New Roman" pitchFamily="18" charset="0"/>
                <a:cs typeface="Times New Roman" pitchFamily="18" charset="0"/>
              </a:rPr>
              <a:t>Una vez por semana se reúnen los jefes de Áreas con Vicepresidencia Ejecutiva.</a:t>
            </a: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AMBIENTE INTERNO</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82344"/>
          </a:xfrm>
        </p:spPr>
        <p:txBody>
          <a:bodyPr>
            <a:normAutofit fontScale="92500" lnSpcReduction="20000"/>
          </a:bodyPr>
          <a:lstStyle/>
          <a:p>
            <a:pPr>
              <a:buNone/>
            </a:pPr>
            <a:r>
              <a:rPr lang="es-ES_tradnl" sz="2000" b="1" dirty="0" smtClean="0">
                <a:latin typeface="Times New Roman" pitchFamily="18" charset="0"/>
                <a:cs typeface="Times New Roman" pitchFamily="18" charset="0"/>
              </a:rPr>
              <a:t>Filosofía  y estilo de operación de la administración:</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El Área toma decisiones de alto riesgo junto con la Vicepresidencia (R).</a:t>
            </a:r>
          </a:p>
          <a:p>
            <a:r>
              <a:rPr lang="es-ES_tradnl" sz="2000" dirty="0" smtClean="0">
                <a:latin typeface="Times New Roman" pitchFamily="18" charset="0"/>
                <a:cs typeface="Times New Roman" pitchFamily="18" charset="0"/>
              </a:rPr>
              <a:t>Se relaciona con el Departamento de Contabilidad .</a:t>
            </a:r>
          </a:p>
          <a:p>
            <a:pPr>
              <a:buNone/>
            </a:pPr>
            <a:endParaRPr lang="es-ES_tradnl" sz="2000"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Estructura Organizacional:</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Comunicación efectiva en los procesos entre las áreas involucradas.</a:t>
            </a:r>
          </a:p>
          <a:p>
            <a:r>
              <a:rPr lang="es-ES_tradnl" sz="2000" dirty="0" smtClean="0">
                <a:latin typeface="Times New Roman" pitchFamily="18" charset="0"/>
                <a:cs typeface="Times New Roman" pitchFamily="18" charset="0"/>
              </a:rPr>
              <a:t>La Jefe del Área es Ingeniera Comercial, egresada de la Maestría en Gestión Empresarial.</a:t>
            </a:r>
          </a:p>
          <a:p>
            <a:endParaRPr lang="es-ES_tradnl" sz="2000"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Valoración de autoridad y responsabilidad:</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No existen responsabilidades definidas, Jefe del Área delega funciones en forma verbal   (R).</a:t>
            </a:r>
          </a:p>
          <a:p>
            <a:r>
              <a:rPr lang="es-ES_tradnl" sz="2000" dirty="0" smtClean="0">
                <a:latin typeface="Times New Roman" pitchFamily="18" charset="0"/>
                <a:cs typeface="Times New Roman" pitchFamily="18" charset="0"/>
              </a:rPr>
              <a:t>Control de los procesos del Área  junto con el Departamento de Contabilidad y Sistemas.</a:t>
            </a:r>
          </a:p>
          <a:p>
            <a:r>
              <a:rPr lang="es-ES_tradnl" sz="2000" dirty="0" smtClean="0">
                <a:latin typeface="Times New Roman" pitchFamily="18" charset="0"/>
                <a:cs typeface="Times New Roman" pitchFamily="18" charset="0"/>
              </a:rPr>
              <a:t>Área conformada por Jefe de Área, una asistente de Tesorería y dos asistentes de Operaciones.</a:t>
            </a: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AMBIENTE INTERNO</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75656"/>
            <a:ext cx="8229600" cy="5382344"/>
          </a:xfrm>
        </p:spPr>
        <p:txBody>
          <a:bodyPr>
            <a:normAutofit/>
          </a:bodyPr>
          <a:lstStyle/>
          <a:p>
            <a:pPr>
              <a:buNone/>
            </a:pPr>
            <a:r>
              <a:rPr lang="es-ES_tradnl" sz="2000" b="1" dirty="0" smtClean="0">
                <a:latin typeface="Times New Roman" pitchFamily="18" charset="0"/>
                <a:cs typeface="Times New Roman" pitchFamily="18" charset="0"/>
              </a:rPr>
              <a:t>Políticas y prácticas de recursos humanos:</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Todos los jefes de áreas capacitan a los integrantes nuevos.</a:t>
            </a:r>
          </a:p>
          <a:p>
            <a:r>
              <a:rPr lang="es-ES_tradnl" sz="2000" dirty="0" smtClean="0">
                <a:latin typeface="Times New Roman" pitchFamily="18" charset="0"/>
                <a:cs typeface="Times New Roman" pitchFamily="18" charset="0"/>
              </a:rPr>
              <a:t>Llamados de atención y memos por incumplimiento del código de ética.</a:t>
            </a:r>
          </a:p>
          <a:p>
            <a:r>
              <a:rPr lang="es-ES_tradnl" sz="2000" dirty="0" smtClean="0">
                <a:latin typeface="Times New Roman" pitchFamily="18" charset="0"/>
                <a:cs typeface="Times New Roman" pitchFamily="18" charset="0"/>
              </a:rPr>
              <a:t>Jefe de Área con RRHH (Contadora General) realizan las entrevistas para un cargo vacante.(R).</a:t>
            </a:r>
          </a:p>
          <a:p>
            <a:r>
              <a:rPr lang="es-ES_tradnl" sz="2000" dirty="0" smtClean="0">
                <a:latin typeface="Times New Roman" pitchFamily="18" charset="0"/>
                <a:cs typeface="Times New Roman" pitchFamily="18" charset="0"/>
              </a:rPr>
              <a:t>No existen evaluaciones de desempeño.</a:t>
            </a: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ESTABLECIMIENTO DE OBJETIVOS</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82344"/>
          </a:xfrm>
        </p:spPr>
        <p:txBody>
          <a:bodyPr>
            <a:normAutofit/>
          </a:bodyPr>
          <a:lstStyle/>
          <a:p>
            <a:pPr>
              <a:buNone/>
            </a:pPr>
            <a:r>
              <a:rPr lang="es-ES_tradnl" sz="2000" b="1" dirty="0" smtClean="0">
                <a:latin typeface="Times New Roman" pitchFamily="18" charset="0"/>
                <a:cs typeface="Times New Roman" pitchFamily="18" charset="0"/>
              </a:rPr>
              <a:t>OBJETIVOS ESTRATÉGICOS:</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Brindar solución oportuna a los clientes dentro de los plazos establecidos para la atención de reclamos.</a:t>
            </a:r>
          </a:p>
          <a:p>
            <a:r>
              <a:rPr lang="es-ES_tradnl" sz="2000" dirty="0" smtClean="0">
                <a:latin typeface="Times New Roman" pitchFamily="18" charset="0"/>
                <a:cs typeface="Times New Roman" pitchFamily="18" charset="0"/>
              </a:rPr>
              <a:t>Analizar constantemente los nuevos adelantos económicos.</a:t>
            </a:r>
          </a:p>
          <a:p>
            <a:r>
              <a:rPr lang="es-ES_tradnl" sz="2000" dirty="0" smtClean="0">
                <a:latin typeface="Times New Roman" pitchFamily="18" charset="0"/>
                <a:cs typeface="Times New Roman" pitchFamily="18" charset="0"/>
              </a:rPr>
              <a:t>Monitorear y actualizar constantemente los procesos del Área.</a:t>
            </a:r>
          </a:p>
          <a:p>
            <a:endParaRPr lang="es-ES_tradnl" sz="2000" b="1"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OBJETIVOS OPERATIVOS:</a:t>
            </a:r>
          </a:p>
          <a:p>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Realizar las compensaciones diariamente.</a:t>
            </a:r>
          </a:p>
          <a:p>
            <a:r>
              <a:rPr lang="es-ES_tradnl" sz="2000" dirty="0" smtClean="0">
                <a:latin typeface="Times New Roman" pitchFamily="18" charset="0"/>
                <a:cs typeface="Times New Roman" pitchFamily="18" charset="0"/>
              </a:rPr>
              <a:t>Recuperar cartera dentro del mismo mes.</a:t>
            </a:r>
          </a:p>
          <a:p>
            <a:r>
              <a:rPr lang="es-ES_tradnl" sz="2000" dirty="0" smtClean="0">
                <a:latin typeface="Times New Roman" pitchFamily="18" charset="0"/>
                <a:cs typeface="Times New Roman" pitchFamily="18" charset="0"/>
              </a:rPr>
              <a:t>Realizar los procesos de compensación eficientemente y con la puntualidad requerida para la ejecución oportuna de los movimientos de los bancos compensadores</a:t>
            </a:r>
          </a:p>
          <a:p>
            <a:endParaRPr lang="es-ES_tradnl" sz="2000" b="1"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COONECTA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400" dirty="0" err="1" smtClean="0">
                <a:latin typeface="Times New Roman" pitchFamily="18" charset="0"/>
                <a:cs typeface="Times New Roman" pitchFamily="18" charset="0"/>
              </a:rPr>
              <a:t>Institución</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servicios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auxiliares</a:t>
            </a:r>
            <a:r>
              <a:rPr lang="en-US" sz="2400" dirty="0" smtClean="0">
                <a:latin typeface="Times New Roman" pitchFamily="18" charset="0"/>
                <a:cs typeface="Times New Roman" pitchFamily="18" charset="0"/>
              </a:rPr>
              <a:t> del </a:t>
            </a:r>
            <a:r>
              <a:rPr lang="en-US" sz="2400" dirty="0" err="1" smtClean="0">
                <a:latin typeface="Times New Roman" pitchFamily="18" charset="0"/>
                <a:cs typeface="Times New Roman" pitchFamily="18" charset="0"/>
              </a:rPr>
              <a:t>Sistema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Financiero</a:t>
            </a:r>
            <a:r>
              <a:rPr lang="en-US" sz="2400" dirty="0" smtClean="0">
                <a:latin typeface="Times New Roman" pitchFamily="18" charset="0"/>
                <a:cs typeface="Times New Roman" pitchFamily="18" charset="0"/>
              </a:rPr>
              <a:t>.</a:t>
            </a:r>
          </a:p>
          <a:p>
            <a:pPr algn="just">
              <a:buNone/>
            </a:pPr>
            <a:endParaRPr lang="en-US" sz="24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Se forma por la decisión de las Cooperativas del Ecuador para integrarse mediante servicios transaccionales.</a:t>
            </a:r>
          </a:p>
          <a:p>
            <a:pPr algn="just">
              <a:buNone/>
            </a:pPr>
            <a:endParaRPr lang="es-EC" sz="24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Actúa como facilitadora de las transacciones entre Cooperativas de Ahorro y Crédito.</a:t>
            </a:r>
          </a:p>
          <a:p>
            <a:pPr algn="just">
              <a:buNone/>
            </a:pPr>
            <a:endParaRPr lang="es-EC" sz="24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Accionistas: 30% de capital </a:t>
            </a:r>
            <a:r>
              <a:rPr lang="es-EC" sz="2400" dirty="0" err="1" smtClean="0">
                <a:latin typeface="Times New Roman" pitchFamily="18" charset="0"/>
                <a:cs typeface="Times New Roman" pitchFamily="18" charset="0"/>
              </a:rPr>
              <a:t>World</a:t>
            </a:r>
            <a:r>
              <a:rPr lang="es-EC" sz="2400" dirty="0" smtClean="0">
                <a:latin typeface="Times New Roman" pitchFamily="18" charset="0"/>
                <a:cs typeface="Times New Roman" pitchFamily="18" charset="0"/>
              </a:rPr>
              <a:t> Council of </a:t>
            </a:r>
            <a:r>
              <a:rPr lang="es-EC" sz="2400" dirty="0" err="1" smtClean="0">
                <a:latin typeface="Times New Roman" pitchFamily="18" charset="0"/>
                <a:cs typeface="Times New Roman" pitchFamily="18" charset="0"/>
              </a:rPr>
              <a:t>Credit</a:t>
            </a:r>
            <a:r>
              <a:rPr lang="es-EC" sz="2400" dirty="0" smtClean="0">
                <a:latin typeface="Times New Roman" pitchFamily="18" charset="0"/>
                <a:cs typeface="Times New Roman" pitchFamily="18" charset="0"/>
              </a:rPr>
              <a:t> </a:t>
            </a:r>
            <a:r>
              <a:rPr lang="es-EC" sz="2400" dirty="0" err="1" smtClean="0">
                <a:latin typeface="Times New Roman" pitchFamily="18" charset="0"/>
                <a:cs typeface="Times New Roman" pitchFamily="18" charset="0"/>
              </a:rPr>
              <a:t>Unions</a:t>
            </a:r>
            <a:r>
              <a:rPr lang="es-EC" sz="2400" dirty="0" smtClean="0">
                <a:latin typeface="Times New Roman" pitchFamily="18" charset="0"/>
                <a:cs typeface="Times New Roman" pitchFamily="18" charset="0"/>
              </a:rPr>
              <a:t> y 67% Cooperativas de Ahorro y Crédito del Ecuador.</a:t>
            </a:r>
          </a:p>
          <a:p>
            <a:pPr algn="just"/>
            <a:endParaRPr lang="es-EC" sz="28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ESTABLECIMIENTO DE OBJETIVOS</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82344"/>
          </a:xfrm>
        </p:spPr>
        <p:txBody>
          <a:bodyPr>
            <a:normAutofit/>
          </a:bodyPr>
          <a:lstStyle/>
          <a:p>
            <a:pPr>
              <a:buNone/>
            </a:pPr>
            <a:r>
              <a:rPr lang="es-ES_tradnl" sz="2000" b="1" dirty="0" smtClean="0">
                <a:latin typeface="Times New Roman" pitchFamily="18" charset="0"/>
                <a:cs typeface="Times New Roman" pitchFamily="18" charset="0"/>
              </a:rPr>
              <a:t>OBJETIVOS DE REPORTE:</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Obtener los reportes que brindarán la información respectiva para que Contabilidad ejecute los registros contables pertinentes.</a:t>
            </a:r>
          </a:p>
          <a:p>
            <a:pPr>
              <a:buNone/>
            </a:pPr>
            <a:endParaRPr lang="es-ES_tradnl" sz="2000"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En función de la recuperación de cartera, prever un flujo de caja, lo mas apegado a la realidad para que Vicepresidencia pueda tomar las decisiones oportunas con respecto al mismo semanalmente.</a:t>
            </a:r>
          </a:p>
          <a:p>
            <a:endParaRPr lang="es-ES_tradnl" sz="2000" b="1"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OBJETIVOS DE CUMPLIMIENTO:</a:t>
            </a:r>
          </a:p>
          <a:p>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En el pago de comisiones, cumplir con los reglamentos establecidos por los entes reguladores.</a:t>
            </a: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IDENTIFICACIÓN DE EVENTOS</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82344"/>
          </a:xfrm>
        </p:spPr>
        <p:txBody>
          <a:bodyPr>
            <a:normAutofit/>
          </a:bodyPr>
          <a:lstStyle/>
          <a:p>
            <a:pPr>
              <a:buNone/>
            </a:pPr>
            <a:r>
              <a:rPr lang="es-ES_tradnl" sz="2000" dirty="0" smtClean="0">
                <a:latin typeface="Times New Roman" pitchFamily="18" charset="0"/>
                <a:cs typeface="Times New Roman" pitchFamily="18" charset="0"/>
              </a:rPr>
              <a:t>  </a:t>
            </a:r>
            <a:r>
              <a:rPr lang="es-ES_tradnl" sz="2000" b="1" dirty="0" smtClean="0">
                <a:latin typeface="Times New Roman" pitchFamily="18" charset="0"/>
                <a:cs typeface="Times New Roman" pitchFamily="18" charset="0"/>
              </a:rPr>
              <a:t>Riesgos identificados durante los procesos de compensaciones:</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Eventualidad de inestabilidad debido a migraciones de sistemas</a:t>
            </a:r>
          </a:p>
          <a:p>
            <a:r>
              <a:rPr lang="es-ES_tradnl" sz="2000" dirty="0" smtClean="0">
                <a:latin typeface="Times New Roman" pitchFamily="18" charset="0"/>
                <a:cs typeface="Times New Roman" pitchFamily="18" charset="0"/>
              </a:rPr>
              <a:t>No dispensación de fondos del cajero automático en operaciones exitosas</a:t>
            </a:r>
          </a:p>
          <a:p>
            <a:r>
              <a:rPr lang="es-ES_tradnl" sz="2000" dirty="0" smtClean="0">
                <a:latin typeface="Times New Roman" pitchFamily="18" charset="0"/>
                <a:cs typeface="Times New Roman" pitchFamily="18" charset="0"/>
              </a:rPr>
              <a:t>No existen indicadores de gestión en el primer proceso</a:t>
            </a:r>
          </a:p>
          <a:p>
            <a:r>
              <a:rPr lang="es-ES_tradnl" sz="2000" dirty="0" smtClean="0">
                <a:latin typeface="Times New Roman" pitchFamily="18" charset="0"/>
                <a:cs typeface="Times New Roman" pitchFamily="18" charset="0"/>
              </a:rPr>
              <a:t>No existen fondos emergentes ni garantías firmadas por las IFIS</a:t>
            </a:r>
          </a:p>
          <a:p>
            <a:r>
              <a:rPr lang="es-ES_tradnl" sz="2000" dirty="0" smtClean="0">
                <a:latin typeface="Times New Roman" pitchFamily="18" charset="0"/>
                <a:cs typeface="Times New Roman" pitchFamily="18" charset="0"/>
              </a:rPr>
              <a:t>Posibilidad de incumplimiento </a:t>
            </a:r>
            <a:r>
              <a:rPr lang="es-ES_tradnl" sz="2000" dirty="0" smtClean="0">
                <a:latin typeface="Times New Roman" pitchFamily="18" charset="0"/>
                <a:cs typeface="Times New Roman" pitchFamily="18" charset="0"/>
              </a:rPr>
              <a:t>en regulación de lavado de dinero en Remesas</a:t>
            </a:r>
          </a:p>
          <a:p>
            <a:r>
              <a:rPr lang="es-ES_tradnl" sz="2000" dirty="0" smtClean="0">
                <a:latin typeface="Times New Roman" pitchFamily="18" charset="0"/>
                <a:cs typeface="Times New Roman" pitchFamily="18" charset="0"/>
              </a:rPr>
              <a:t>Posibilidad de </a:t>
            </a:r>
            <a:r>
              <a:rPr lang="es-ES_tradnl" sz="2000" dirty="0" smtClean="0">
                <a:latin typeface="Times New Roman" pitchFamily="18" charset="0"/>
                <a:cs typeface="Times New Roman" pitchFamily="18" charset="0"/>
              </a:rPr>
              <a:t>u</a:t>
            </a:r>
            <a:r>
              <a:rPr lang="es-ES_tradnl" sz="2000" dirty="0" smtClean="0">
                <a:latin typeface="Times New Roman" pitchFamily="18" charset="0"/>
                <a:cs typeface="Times New Roman" pitchFamily="18" charset="0"/>
              </a:rPr>
              <a:t>tilizar </a:t>
            </a:r>
            <a:r>
              <a:rPr lang="es-ES_tradnl" sz="2000" dirty="0" smtClean="0">
                <a:latin typeface="Times New Roman" pitchFamily="18" charset="0"/>
                <a:cs typeface="Times New Roman" pitchFamily="18" charset="0"/>
              </a:rPr>
              <a:t>como capital de trabajo los pagos adelantados de </a:t>
            </a:r>
            <a:r>
              <a:rPr lang="es-ES_tradnl" sz="2000" dirty="0" err="1" smtClean="0">
                <a:latin typeface="Times New Roman" pitchFamily="18" charset="0"/>
                <a:cs typeface="Times New Roman" pitchFamily="18" charset="0"/>
              </a:rPr>
              <a:t>Remesadoras</a:t>
            </a:r>
            <a:endParaRPr lang="es-ES_tradnl" sz="2000"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Posibilidad de registro </a:t>
            </a:r>
            <a:r>
              <a:rPr lang="es-ES_tradnl" sz="2000" dirty="0" smtClean="0">
                <a:latin typeface="Times New Roman" pitchFamily="18" charset="0"/>
                <a:cs typeface="Times New Roman" pitchFamily="18" charset="0"/>
              </a:rPr>
              <a:t>como ingreso los  sobrantes de transacciones exitosas que no dispensaron fondos en cajeros automáticos, no reclamados por los socios</a:t>
            </a:r>
          </a:p>
          <a:p>
            <a:r>
              <a:rPr lang="es-ES_tradnl" sz="2000" dirty="0" smtClean="0">
                <a:latin typeface="Times New Roman" pitchFamily="18" charset="0"/>
                <a:cs typeface="Times New Roman" pitchFamily="18" charset="0"/>
              </a:rPr>
              <a:t>Corte del servicio de cajeros automáticos a nivel de red COONECTA o a nivel de cada IFI por mas de 8 horas consecutivas hasta 24 horas</a:t>
            </a:r>
          </a:p>
          <a:p>
            <a:pPr>
              <a:buNone/>
            </a:pPr>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IDENTIFICACIÓN DE EVENTOS</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82344"/>
          </a:xfrm>
        </p:spPr>
        <p:txBody>
          <a:bodyPr>
            <a:normAutofit/>
          </a:bodyPr>
          <a:lstStyle/>
          <a:p>
            <a:endParaRPr lang="es-ES_tradnl" sz="2000"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Riesgos identificados en el estudio financiero:</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Ratio de liquidez bajo el límite de aceptación</a:t>
            </a:r>
          </a:p>
          <a:p>
            <a:r>
              <a:rPr lang="es-ES_tradnl" sz="2000" dirty="0" smtClean="0">
                <a:latin typeface="Times New Roman" pitchFamily="18" charset="0"/>
                <a:cs typeface="Times New Roman" pitchFamily="18" charset="0"/>
              </a:rPr>
              <a:t>Plazo promedio de cuentas por cobrar 141 días</a:t>
            </a:r>
          </a:p>
          <a:p>
            <a:endParaRPr lang="es-ES_tradnl" sz="2000" dirty="0" smtClean="0">
              <a:latin typeface="Times New Roman" pitchFamily="18" charset="0"/>
              <a:cs typeface="Times New Roman" pitchFamily="18" charset="0"/>
            </a:endParaRPr>
          </a:p>
          <a:p>
            <a:pPr>
              <a:buNone/>
            </a:pPr>
            <a:r>
              <a:rPr lang="es-ES_tradnl" sz="2000" b="1" dirty="0" smtClean="0">
                <a:latin typeface="Times New Roman" pitchFamily="18" charset="0"/>
                <a:cs typeface="Times New Roman" pitchFamily="18" charset="0"/>
              </a:rPr>
              <a:t>Riesgos identificados en el ambiente interno:</a:t>
            </a:r>
          </a:p>
          <a:p>
            <a:pPr>
              <a:buNone/>
            </a:pPr>
            <a:endParaRPr lang="es-ES_tradnl" sz="2000" b="1" dirty="0" smtClean="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Contadora realiza funciones de RRHH</a:t>
            </a:r>
          </a:p>
          <a:p>
            <a:r>
              <a:rPr lang="es-ES_tradnl" sz="2000" dirty="0" smtClean="0">
                <a:latin typeface="Times New Roman" pitchFamily="18" charset="0"/>
                <a:cs typeface="Times New Roman" pitchFamily="18" charset="0"/>
              </a:rPr>
              <a:t>No existen perfiles de puestos determinados ni responsabilidades asignadas</a:t>
            </a:r>
          </a:p>
          <a:p>
            <a:r>
              <a:rPr lang="es-ES_tradnl" sz="2000" dirty="0" smtClean="0">
                <a:latin typeface="Times New Roman" pitchFamily="18" charset="0"/>
                <a:cs typeface="Times New Roman" pitchFamily="18" charset="0"/>
              </a:rPr>
              <a:t>No existen programas de capacitación al personal por áreas</a:t>
            </a: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smtClean="0">
              <a:latin typeface="Times New Roman" pitchFamily="18" charset="0"/>
              <a:cs typeface="Times New Roman" pitchFamily="18" charset="0"/>
            </a:endParaRPr>
          </a:p>
          <a:p>
            <a:endParaRPr lang="es-ES_tradn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EVALUACIÓN DE RIESGOS</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2286000"/>
          </a:xfrm>
        </p:spPr>
        <p:txBody>
          <a:bodyPr>
            <a:normAutofit/>
          </a:bodyPr>
          <a:lstStyle/>
          <a:p>
            <a:r>
              <a:rPr lang="es-ES_tradnl" sz="1600" dirty="0" smtClean="0">
                <a:latin typeface="Times New Roman" pitchFamily="18" charset="0"/>
                <a:cs typeface="Times New Roman" pitchFamily="18" charset="0"/>
              </a:rPr>
              <a:t>Técnica Cualitativa la cual considera el Impacto vs. Probabilidad </a:t>
            </a:r>
          </a:p>
          <a:p>
            <a:r>
              <a:rPr lang="es-ES_tradnl" sz="1600" dirty="0" smtClean="0">
                <a:latin typeface="Times New Roman" pitchFamily="18" charset="0"/>
                <a:cs typeface="Times New Roman" pitchFamily="18" charset="0"/>
              </a:rPr>
              <a:t>Se utilizó el Estándar Australiano para la definición de escalas de probabilidad e impacto</a:t>
            </a:r>
          </a:p>
          <a:p>
            <a:pPr>
              <a:buNone/>
            </a:pPr>
            <a:endParaRPr lang="es-ES_tradnl" sz="2000" dirty="0" smtClean="0">
              <a:latin typeface="Times New Roman" pitchFamily="18" charset="0"/>
              <a:cs typeface="Times New Roman" pitchFamily="18" charset="0"/>
            </a:endParaRPr>
          </a:p>
          <a:p>
            <a:pPr>
              <a:buNone/>
            </a:pPr>
            <a:r>
              <a:rPr lang="es-ES_tradnl" sz="1800" b="1" dirty="0" smtClean="0">
                <a:latin typeface="Times New Roman" pitchFamily="18" charset="0"/>
                <a:cs typeface="Times New Roman" pitchFamily="18" charset="0"/>
              </a:rPr>
              <a:t>Medidas Cualitativas  de Impacto COONECTA</a:t>
            </a:r>
          </a:p>
          <a:p>
            <a:pPr>
              <a:buNone/>
            </a:pPr>
            <a:endParaRPr lang="es-ES_tradnl" sz="1600" b="1" dirty="0" smtClean="0">
              <a:latin typeface="Times New Roman" pitchFamily="18" charset="0"/>
              <a:cs typeface="Times New Roman" pitchFamily="18" charset="0"/>
            </a:endParaRPr>
          </a:p>
          <a:p>
            <a:pPr marL="0" indent="0" algn="just">
              <a:buNone/>
            </a:pPr>
            <a:r>
              <a:rPr lang="es-ES_tradnl" sz="1600" dirty="0" smtClean="0">
                <a:latin typeface="Times New Roman" pitchFamily="18" charset="0"/>
                <a:cs typeface="Times New Roman" pitchFamily="18" charset="0"/>
              </a:rPr>
              <a:t>Se deduce en  base a la estimación de las posibles p</a:t>
            </a:r>
            <a:r>
              <a:rPr lang="es-EC" sz="1600" dirty="0" smtClean="0">
                <a:latin typeface="Times New Roman" pitchFamily="18" charset="0"/>
                <a:cs typeface="Times New Roman" pitchFamily="18" charset="0"/>
              </a:rPr>
              <a:t>é</a:t>
            </a:r>
            <a:r>
              <a:rPr lang="es-ES_tradnl" sz="1600" dirty="0" err="1" smtClean="0">
                <a:latin typeface="Times New Roman" pitchFamily="18" charset="0"/>
                <a:cs typeface="Times New Roman" pitchFamily="18" charset="0"/>
              </a:rPr>
              <a:t>rdidas</a:t>
            </a:r>
            <a:r>
              <a:rPr lang="es-ES_tradnl" sz="1600" dirty="0" smtClean="0">
                <a:latin typeface="Times New Roman" pitchFamily="18" charset="0"/>
                <a:cs typeface="Times New Roman" pitchFamily="18" charset="0"/>
              </a:rPr>
              <a:t> y a la capacidad de respuesta que pueda enfrentar la Empresa con sus activos.</a:t>
            </a:r>
          </a:p>
          <a:p>
            <a:pPr>
              <a:buNone/>
            </a:pPr>
            <a:endParaRPr lang="es-ES_tradnl" sz="2000" b="1"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2195736" y="3645024"/>
          <a:ext cx="4752528" cy="2304258"/>
        </p:xfrm>
        <a:graphic>
          <a:graphicData uri="http://schemas.openxmlformats.org/drawingml/2006/table">
            <a:tbl>
              <a:tblPr/>
              <a:tblGrid>
                <a:gridCol w="739873"/>
                <a:gridCol w="1185919"/>
                <a:gridCol w="2826736"/>
              </a:tblGrid>
              <a:tr h="329178">
                <a:tc>
                  <a:txBody>
                    <a:bodyPr/>
                    <a:lstStyle/>
                    <a:p>
                      <a:pPr marL="0" marR="0" indent="-17780" algn="ctr">
                        <a:lnSpc>
                          <a:spcPct val="150000"/>
                        </a:lnSpc>
                        <a:spcBef>
                          <a:spcPts val="5"/>
                        </a:spcBef>
                        <a:spcAft>
                          <a:spcPts val="5"/>
                        </a:spcAft>
                      </a:pPr>
                      <a:r>
                        <a:rPr lang="es-EC" sz="1050" b="1">
                          <a:latin typeface="Times New Roman"/>
                          <a:ea typeface="Calibri"/>
                          <a:cs typeface="Times New Roman"/>
                        </a:rPr>
                        <a:t>Nivel</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780" algn="ctr">
                        <a:lnSpc>
                          <a:spcPct val="150000"/>
                        </a:lnSpc>
                        <a:spcBef>
                          <a:spcPts val="5"/>
                        </a:spcBef>
                        <a:spcAft>
                          <a:spcPts val="5"/>
                        </a:spcAft>
                      </a:pPr>
                      <a:r>
                        <a:rPr lang="es-EC" sz="1050" b="1">
                          <a:latin typeface="Times New Roman"/>
                          <a:ea typeface="Calibri"/>
                          <a:cs typeface="Times New Roman"/>
                        </a:rPr>
                        <a:t>Descriptor</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5"/>
                        </a:spcBef>
                        <a:spcAft>
                          <a:spcPts val="5"/>
                        </a:spcAft>
                      </a:pPr>
                      <a:r>
                        <a:rPr lang="es-EC" sz="1050" b="1">
                          <a:latin typeface="Times New Roman"/>
                          <a:ea typeface="Calibri"/>
                          <a:cs typeface="Times New Roman"/>
                        </a:rPr>
                        <a:t>Descripción Detallada</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16">
                <a:tc>
                  <a:txBody>
                    <a:bodyPr/>
                    <a:lstStyle/>
                    <a:p>
                      <a:pPr marL="0" marR="0" indent="-17780" algn="ctr">
                        <a:lnSpc>
                          <a:spcPct val="150000"/>
                        </a:lnSpc>
                        <a:spcBef>
                          <a:spcPts val="5"/>
                        </a:spcBef>
                        <a:spcAft>
                          <a:spcPts val="5"/>
                        </a:spcAft>
                      </a:pPr>
                      <a:r>
                        <a:rPr lang="es-EC" sz="1400">
                          <a:latin typeface="Times New Roman"/>
                          <a:ea typeface="Calibri"/>
                          <a:cs typeface="Times New Roman"/>
                        </a:rPr>
                        <a:t>1</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780" algn="just">
                        <a:lnSpc>
                          <a:spcPct val="150000"/>
                        </a:lnSpc>
                        <a:spcBef>
                          <a:spcPts val="5"/>
                        </a:spcBef>
                        <a:spcAft>
                          <a:spcPts val="5"/>
                        </a:spcAft>
                      </a:pPr>
                      <a:r>
                        <a:rPr lang="es-EC" sz="1400">
                          <a:latin typeface="Times New Roman"/>
                          <a:ea typeface="Calibri"/>
                          <a:cs typeface="Times New Roman"/>
                        </a:rPr>
                        <a:t>Insignificante</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1400">
                          <a:solidFill>
                            <a:srgbClr val="000000"/>
                          </a:solidFill>
                          <a:latin typeface="Times New Roman"/>
                          <a:ea typeface="Times New Roman"/>
                          <a:cs typeface="Times New Roman"/>
                        </a:rPr>
                        <a:t>US$1- US$18,000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16">
                <a:tc>
                  <a:txBody>
                    <a:bodyPr/>
                    <a:lstStyle/>
                    <a:p>
                      <a:pPr marL="0" marR="0" indent="-17780" algn="ctr">
                        <a:lnSpc>
                          <a:spcPct val="150000"/>
                        </a:lnSpc>
                        <a:spcBef>
                          <a:spcPts val="5"/>
                        </a:spcBef>
                        <a:spcAft>
                          <a:spcPts val="5"/>
                        </a:spcAft>
                      </a:pPr>
                      <a:r>
                        <a:rPr lang="es-EC" sz="1400">
                          <a:latin typeface="Times New Roman"/>
                          <a:ea typeface="Calibri"/>
                          <a:cs typeface="Times New Roman"/>
                        </a:rPr>
                        <a:t>2</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780" algn="just">
                        <a:lnSpc>
                          <a:spcPct val="150000"/>
                        </a:lnSpc>
                        <a:spcBef>
                          <a:spcPts val="5"/>
                        </a:spcBef>
                        <a:spcAft>
                          <a:spcPts val="5"/>
                        </a:spcAft>
                      </a:pPr>
                      <a:r>
                        <a:rPr lang="es-EC" sz="1400">
                          <a:latin typeface="Times New Roman"/>
                          <a:ea typeface="Calibri"/>
                          <a:cs typeface="Times New Roman"/>
                        </a:rPr>
                        <a:t>Menor</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1400">
                          <a:solidFill>
                            <a:srgbClr val="000000"/>
                          </a:solidFill>
                          <a:latin typeface="Times New Roman"/>
                          <a:ea typeface="Times New Roman"/>
                          <a:cs typeface="Times New Roman"/>
                        </a:rPr>
                        <a:t>US$18,000,01-US$264,000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16">
                <a:tc>
                  <a:txBody>
                    <a:bodyPr/>
                    <a:lstStyle/>
                    <a:p>
                      <a:pPr marL="0" marR="0" indent="-17780" algn="ctr">
                        <a:lnSpc>
                          <a:spcPct val="150000"/>
                        </a:lnSpc>
                        <a:spcBef>
                          <a:spcPts val="5"/>
                        </a:spcBef>
                        <a:spcAft>
                          <a:spcPts val="5"/>
                        </a:spcAft>
                      </a:pPr>
                      <a:r>
                        <a:rPr lang="es-EC" sz="1400">
                          <a:latin typeface="Times New Roman"/>
                          <a:ea typeface="Calibri"/>
                          <a:cs typeface="Times New Roman"/>
                        </a:rPr>
                        <a:t>3</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780" algn="just">
                        <a:lnSpc>
                          <a:spcPct val="150000"/>
                        </a:lnSpc>
                        <a:spcBef>
                          <a:spcPts val="5"/>
                        </a:spcBef>
                        <a:spcAft>
                          <a:spcPts val="5"/>
                        </a:spcAft>
                      </a:pPr>
                      <a:r>
                        <a:rPr lang="es-EC" sz="1400">
                          <a:latin typeface="Times New Roman"/>
                          <a:ea typeface="Calibri"/>
                          <a:cs typeface="Times New Roman"/>
                        </a:rPr>
                        <a:t>Moderado</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1400">
                          <a:solidFill>
                            <a:srgbClr val="000000"/>
                          </a:solidFill>
                          <a:latin typeface="Times New Roman"/>
                          <a:ea typeface="Times New Roman"/>
                          <a:cs typeface="Times New Roman"/>
                        </a:rPr>
                        <a:t>US$264,000.01-US$352,000.00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16">
                <a:tc>
                  <a:txBody>
                    <a:bodyPr/>
                    <a:lstStyle/>
                    <a:p>
                      <a:pPr marL="0" marR="0" indent="-17780" algn="ctr">
                        <a:lnSpc>
                          <a:spcPct val="150000"/>
                        </a:lnSpc>
                        <a:spcBef>
                          <a:spcPts val="5"/>
                        </a:spcBef>
                        <a:spcAft>
                          <a:spcPts val="5"/>
                        </a:spcAft>
                      </a:pPr>
                      <a:r>
                        <a:rPr lang="es-EC" sz="1400">
                          <a:latin typeface="Times New Roman"/>
                          <a:ea typeface="Calibri"/>
                          <a:cs typeface="Times New Roman"/>
                        </a:rPr>
                        <a:t>4</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780" algn="just">
                        <a:lnSpc>
                          <a:spcPct val="150000"/>
                        </a:lnSpc>
                        <a:spcBef>
                          <a:spcPts val="5"/>
                        </a:spcBef>
                        <a:spcAft>
                          <a:spcPts val="5"/>
                        </a:spcAft>
                      </a:pPr>
                      <a:r>
                        <a:rPr lang="es-EC" sz="1400">
                          <a:latin typeface="Times New Roman"/>
                          <a:ea typeface="Calibri"/>
                          <a:cs typeface="Times New Roman"/>
                        </a:rPr>
                        <a:t>Mayor</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1400">
                          <a:solidFill>
                            <a:srgbClr val="000000"/>
                          </a:solidFill>
                          <a:latin typeface="Times New Roman"/>
                          <a:ea typeface="Times New Roman"/>
                          <a:cs typeface="Times New Roman"/>
                        </a:rPr>
                        <a:t>US$352,000.01-US$966,000.00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16">
                <a:tc>
                  <a:txBody>
                    <a:bodyPr/>
                    <a:lstStyle/>
                    <a:p>
                      <a:pPr marL="0" marR="0" indent="-17780" algn="ctr">
                        <a:lnSpc>
                          <a:spcPct val="150000"/>
                        </a:lnSpc>
                        <a:spcBef>
                          <a:spcPts val="5"/>
                        </a:spcBef>
                        <a:spcAft>
                          <a:spcPts val="5"/>
                        </a:spcAft>
                      </a:pPr>
                      <a:r>
                        <a:rPr lang="es-EC" sz="1400">
                          <a:latin typeface="Times New Roman"/>
                          <a:ea typeface="Calibri"/>
                          <a:cs typeface="Times New Roman"/>
                        </a:rPr>
                        <a:t>5</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780" algn="just">
                        <a:lnSpc>
                          <a:spcPct val="150000"/>
                        </a:lnSpc>
                        <a:spcBef>
                          <a:spcPts val="5"/>
                        </a:spcBef>
                        <a:spcAft>
                          <a:spcPts val="5"/>
                        </a:spcAft>
                      </a:pPr>
                      <a:r>
                        <a:rPr lang="es-EC" sz="1400" dirty="0">
                          <a:latin typeface="Times New Roman"/>
                          <a:ea typeface="Calibri"/>
                          <a:cs typeface="Times New Roman"/>
                        </a:rPr>
                        <a:t>Catastrófico</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1400" dirty="0">
                          <a:solidFill>
                            <a:srgbClr val="000000"/>
                          </a:solidFill>
                          <a:latin typeface="Times New Roman"/>
                          <a:ea typeface="Times New Roman"/>
                          <a:cs typeface="Times New Roman"/>
                        </a:rPr>
                        <a:t>US$966,000.01 en </a:t>
                      </a:r>
                      <a:r>
                        <a:rPr lang="en-US" sz="1400" dirty="0" err="1">
                          <a:solidFill>
                            <a:srgbClr val="000000"/>
                          </a:solidFill>
                          <a:latin typeface="Times New Roman"/>
                          <a:ea typeface="Times New Roman"/>
                          <a:cs typeface="Times New Roman"/>
                        </a:rPr>
                        <a:t>adelante</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EVALUACIÓN DE RIESGOS</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1277888"/>
          </a:xfrm>
        </p:spPr>
        <p:txBody>
          <a:bodyPr>
            <a:normAutofit/>
          </a:bodyPr>
          <a:lstStyle/>
          <a:p>
            <a:pPr>
              <a:buNone/>
            </a:pPr>
            <a:r>
              <a:rPr lang="es-ES_tradnl" sz="1800" b="1" dirty="0" smtClean="0">
                <a:latin typeface="Times New Roman" pitchFamily="18" charset="0"/>
                <a:cs typeface="Times New Roman" pitchFamily="18" charset="0"/>
              </a:rPr>
              <a:t>Medidas Cualitativas  de Probabilidad  COONECTA</a:t>
            </a:r>
          </a:p>
          <a:p>
            <a:pPr>
              <a:buNone/>
            </a:pPr>
            <a:endParaRPr lang="es-ES_tradnl" sz="1600" b="1" dirty="0" smtClean="0">
              <a:latin typeface="Times New Roman" pitchFamily="18" charset="0"/>
              <a:cs typeface="Times New Roman" pitchFamily="18" charset="0"/>
            </a:endParaRPr>
          </a:p>
          <a:p>
            <a:pPr marL="0" indent="0" algn="just">
              <a:buNone/>
            </a:pPr>
            <a:r>
              <a:rPr lang="es-EC" sz="1600" dirty="0" smtClean="0">
                <a:latin typeface="Times New Roman" pitchFamily="18" charset="0"/>
                <a:cs typeface="Times New Roman" pitchFamily="18" charset="0"/>
              </a:rPr>
              <a:t>Se basa en el número de veces que se realizaron actividades que conlleven dichos riesgos en el año. </a:t>
            </a:r>
            <a:endParaRPr lang="es-ES_tradnl" sz="1600" dirty="0" smtClean="0">
              <a:latin typeface="Times New Roman" pitchFamily="18" charset="0"/>
              <a:cs typeface="Times New Roman" pitchFamily="18" charset="0"/>
            </a:endParaRPr>
          </a:p>
          <a:p>
            <a:pPr>
              <a:buNone/>
            </a:pPr>
            <a:endParaRPr lang="es-ES_tradnl" sz="2000" b="1"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95736" y="2852936"/>
          <a:ext cx="5249948" cy="2194560"/>
        </p:xfrm>
        <a:graphic>
          <a:graphicData uri="http://schemas.openxmlformats.org/drawingml/2006/table">
            <a:tbl>
              <a:tblPr/>
              <a:tblGrid>
                <a:gridCol w="1043484"/>
                <a:gridCol w="1293458"/>
                <a:gridCol w="2913006"/>
              </a:tblGrid>
              <a:tr h="348039">
                <a:tc>
                  <a:txBody>
                    <a:bodyPr/>
                    <a:lstStyle/>
                    <a:p>
                      <a:pPr marL="0" marR="0" indent="0" algn="ctr">
                        <a:lnSpc>
                          <a:spcPct val="150000"/>
                        </a:lnSpc>
                        <a:spcBef>
                          <a:spcPts val="5"/>
                        </a:spcBef>
                        <a:spcAft>
                          <a:spcPts val="5"/>
                        </a:spcAft>
                      </a:pPr>
                      <a:r>
                        <a:rPr lang="es-EC" sz="1600" b="1">
                          <a:latin typeface="Times New Roman"/>
                          <a:ea typeface="Calibri"/>
                          <a:cs typeface="Arial"/>
                        </a:rPr>
                        <a:t>Nivel</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5"/>
                        </a:spcBef>
                        <a:spcAft>
                          <a:spcPts val="5"/>
                        </a:spcAft>
                      </a:pPr>
                      <a:r>
                        <a:rPr lang="es-EC" sz="1600" b="1">
                          <a:latin typeface="Times New Roman"/>
                          <a:ea typeface="Calibri"/>
                          <a:cs typeface="Arial"/>
                        </a:rPr>
                        <a:t>Descriptor</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lnSpc>
                          <a:spcPct val="150000"/>
                        </a:lnSpc>
                        <a:spcBef>
                          <a:spcPts val="5"/>
                        </a:spcBef>
                        <a:spcAft>
                          <a:spcPts val="5"/>
                        </a:spcAft>
                      </a:pPr>
                      <a:r>
                        <a:rPr lang="es-EC" sz="1600" b="1">
                          <a:latin typeface="Times New Roman"/>
                          <a:ea typeface="Calibri"/>
                          <a:cs typeface="Arial"/>
                        </a:rPr>
                        <a:t>Descripción Detallada</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marL="0" marR="0" indent="0" algn="ctr">
                        <a:lnSpc>
                          <a:spcPct val="150000"/>
                        </a:lnSpc>
                        <a:spcBef>
                          <a:spcPts val="5"/>
                        </a:spcBef>
                        <a:spcAft>
                          <a:spcPts val="5"/>
                        </a:spcAft>
                      </a:pPr>
                      <a:r>
                        <a:rPr lang="es-EC" sz="1600">
                          <a:latin typeface="Times New Roman"/>
                          <a:ea typeface="Calibri"/>
                          <a:cs typeface="Arial"/>
                        </a:rPr>
                        <a:t>1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5"/>
                        </a:spcBef>
                        <a:spcAft>
                          <a:spcPts val="5"/>
                        </a:spcAft>
                      </a:pPr>
                      <a:r>
                        <a:rPr lang="es-EC" sz="1600">
                          <a:latin typeface="Times New Roman"/>
                          <a:ea typeface="Calibri"/>
                          <a:cs typeface="Arial"/>
                        </a:rPr>
                        <a:t>Raro</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lnSpc>
                          <a:spcPct val="150000"/>
                        </a:lnSpc>
                        <a:spcBef>
                          <a:spcPts val="5"/>
                        </a:spcBef>
                        <a:spcAft>
                          <a:spcPts val="5"/>
                        </a:spcAft>
                      </a:pPr>
                      <a:r>
                        <a:rPr lang="es-EC" sz="1600">
                          <a:latin typeface="Times New Roman"/>
                          <a:ea typeface="Calibri"/>
                          <a:cs typeface="Arial"/>
                        </a:rPr>
                        <a:t>1 vez al año</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marL="0" marR="0" indent="0" algn="ctr">
                        <a:lnSpc>
                          <a:spcPct val="150000"/>
                        </a:lnSpc>
                        <a:spcBef>
                          <a:spcPts val="5"/>
                        </a:spcBef>
                        <a:spcAft>
                          <a:spcPts val="5"/>
                        </a:spcAft>
                      </a:pPr>
                      <a:r>
                        <a:rPr lang="es-EC" sz="1600">
                          <a:latin typeface="Times New Roman"/>
                          <a:ea typeface="Calibri"/>
                          <a:cs typeface="Arial"/>
                        </a:rPr>
                        <a:t>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5"/>
                        </a:spcBef>
                        <a:spcAft>
                          <a:spcPts val="5"/>
                        </a:spcAft>
                      </a:pPr>
                      <a:r>
                        <a:rPr lang="es-EC" sz="1600">
                          <a:latin typeface="Times New Roman"/>
                          <a:ea typeface="Calibri"/>
                          <a:cs typeface="Arial"/>
                        </a:rPr>
                        <a:t>Improbable</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lnSpc>
                          <a:spcPct val="150000"/>
                        </a:lnSpc>
                        <a:spcBef>
                          <a:spcPts val="5"/>
                        </a:spcBef>
                        <a:spcAft>
                          <a:spcPts val="5"/>
                        </a:spcAft>
                      </a:pPr>
                      <a:r>
                        <a:rPr lang="es-EC" sz="1600">
                          <a:latin typeface="Times New Roman"/>
                          <a:ea typeface="Calibri"/>
                          <a:cs typeface="Arial"/>
                        </a:rPr>
                        <a:t>2-45 veces al año</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marL="0" marR="0" indent="0" algn="ctr">
                        <a:lnSpc>
                          <a:spcPct val="150000"/>
                        </a:lnSpc>
                        <a:spcBef>
                          <a:spcPts val="5"/>
                        </a:spcBef>
                        <a:spcAft>
                          <a:spcPts val="5"/>
                        </a:spcAft>
                      </a:pPr>
                      <a:r>
                        <a:rPr lang="es-EC" sz="1600">
                          <a:latin typeface="Times New Roman"/>
                          <a:ea typeface="Calibri"/>
                          <a:cs typeface="Arial"/>
                        </a:rPr>
                        <a:t>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5"/>
                        </a:spcBef>
                        <a:spcAft>
                          <a:spcPts val="5"/>
                        </a:spcAft>
                      </a:pPr>
                      <a:r>
                        <a:rPr lang="es-EC" sz="1600">
                          <a:latin typeface="Times New Roman"/>
                          <a:ea typeface="Calibri"/>
                          <a:cs typeface="Arial"/>
                        </a:rPr>
                        <a:t>Posible</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lnSpc>
                          <a:spcPct val="150000"/>
                        </a:lnSpc>
                        <a:spcBef>
                          <a:spcPts val="5"/>
                        </a:spcBef>
                        <a:spcAft>
                          <a:spcPts val="5"/>
                        </a:spcAft>
                      </a:pPr>
                      <a:r>
                        <a:rPr lang="es-EC" sz="1600">
                          <a:latin typeface="Times New Roman"/>
                          <a:ea typeface="Calibri"/>
                          <a:cs typeface="Arial"/>
                        </a:rPr>
                        <a:t>46-100 veces al año</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marL="0" marR="0" indent="0" algn="ctr">
                        <a:lnSpc>
                          <a:spcPct val="150000"/>
                        </a:lnSpc>
                        <a:spcBef>
                          <a:spcPts val="5"/>
                        </a:spcBef>
                        <a:spcAft>
                          <a:spcPts val="5"/>
                        </a:spcAft>
                      </a:pPr>
                      <a:r>
                        <a:rPr lang="es-EC" sz="1600">
                          <a:latin typeface="Times New Roman"/>
                          <a:ea typeface="Calibri"/>
                          <a:cs typeface="Arial"/>
                        </a:rPr>
                        <a:t>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5"/>
                        </a:spcBef>
                        <a:spcAft>
                          <a:spcPts val="5"/>
                        </a:spcAft>
                      </a:pPr>
                      <a:r>
                        <a:rPr lang="es-EC" sz="1600">
                          <a:latin typeface="Times New Roman"/>
                          <a:ea typeface="Calibri"/>
                          <a:cs typeface="Arial"/>
                        </a:rPr>
                        <a:t>Probable</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lnSpc>
                          <a:spcPct val="150000"/>
                        </a:lnSpc>
                        <a:spcBef>
                          <a:spcPts val="5"/>
                        </a:spcBef>
                        <a:spcAft>
                          <a:spcPts val="5"/>
                        </a:spcAft>
                      </a:pPr>
                      <a:r>
                        <a:rPr lang="es-EC" sz="1600">
                          <a:latin typeface="Times New Roman"/>
                          <a:ea typeface="Calibri"/>
                          <a:cs typeface="Arial"/>
                        </a:rPr>
                        <a:t>101-180 veces al año</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marL="0" marR="0" indent="0" algn="ctr">
                        <a:lnSpc>
                          <a:spcPct val="150000"/>
                        </a:lnSpc>
                        <a:spcBef>
                          <a:spcPts val="5"/>
                        </a:spcBef>
                        <a:spcAft>
                          <a:spcPts val="5"/>
                        </a:spcAft>
                      </a:pPr>
                      <a:r>
                        <a:rPr lang="es-EC" sz="1600">
                          <a:latin typeface="Times New Roman"/>
                          <a:ea typeface="Calibri"/>
                          <a:cs typeface="Arial"/>
                        </a:rPr>
                        <a:t>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lnSpc>
                          <a:spcPct val="150000"/>
                        </a:lnSpc>
                        <a:spcBef>
                          <a:spcPts val="5"/>
                        </a:spcBef>
                        <a:spcAft>
                          <a:spcPts val="5"/>
                        </a:spcAft>
                      </a:pPr>
                      <a:r>
                        <a:rPr lang="es-EC" sz="1600">
                          <a:latin typeface="Times New Roman"/>
                          <a:ea typeface="Calibri"/>
                          <a:cs typeface="Arial"/>
                        </a:rPr>
                        <a:t>Casi  Certeza</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lnSpc>
                          <a:spcPct val="150000"/>
                        </a:lnSpc>
                        <a:spcBef>
                          <a:spcPts val="5"/>
                        </a:spcBef>
                        <a:spcAft>
                          <a:spcPts val="5"/>
                        </a:spcAft>
                      </a:pPr>
                      <a:r>
                        <a:rPr lang="es-EC" sz="1600" dirty="0">
                          <a:latin typeface="Times New Roman"/>
                          <a:ea typeface="Calibri"/>
                          <a:cs typeface="Arial"/>
                        </a:rPr>
                        <a:t>181 veces en adelante en el año</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2800" b="1" dirty="0" smtClean="0">
                <a:solidFill>
                  <a:srgbClr val="000066"/>
                </a:solidFill>
                <a:latin typeface="Times New Roman" pitchFamily="18" charset="0"/>
                <a:cs typeface="Times New Roman" pitchFamily="18" charset="0"/>
              </a:rPr>
              <a:t>EVALUACIÓN DE RIESGOS</a:t>
            </a:r>
            <a:endParaRPr lang="es-ES_tradnl" sz="28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094312"/>
          </a:xfrm>
        </p:spPr>
        <p:txBody>
          <a:bodyPr>
            <a:normAutofit/>
          </a:bodyPr>
          <a:lstStyle/>
          <a:p>
            <a:pPr marL="0" indent="0" algn="just">
              <a:buNone/>
            </a:pPr>
            <a:r>
              <a:rPr lang="es-EC" sz="1600" dirty="0" smtClean="0">
                <a:latin typeface="Times New Roman" pitchFamily="18" charset="0"/>
                <a:cs typeface="Times New Roman" pitchFamily="18" charset="0"/>
              </a:rPr>
              <a:t>El Estándar Australiano, considera la evaluación de los riesgos en base al siguiente mapa:</a:t>
            </a:r>
            <a:endParaRPr lang="es-ES_tradnl" sz="1600" dirty="0" smtClean="0">
              <a:latin typeface="Times New Roman" pitchFamily="18" charset="0"/>
              <a:cs typeface="Times New Roman" pitchFamily="18" charset="0"/>
            </a:endParaRPr>
          </a:p>
          <a:p>
            <a:pPr>
              <a:buNone/>
            </a:pPr>
            <a:endParaRPr lang="es-ES_tradnl" sz="2000" b="1"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smtClean="0">
              <a:latin typeface="Times New Roman" pitchFamily="18" charset="0"/>
              <a:cs typeface="Times New Roman" pitchFamily="18" charset="0"/>
            </a:endParaRPr>
          </a:p>
          <a:p>
            <a:pPr>
              <a:buNone/>
            </a:pPr>
            <a:endParaRPr lang="es-ES_tradnl" sz="2000" dirty="0">
              <a:latin typeface="Times New Roman" pitchFamily="18" charset="0"/>
              <a:cs typeface="Times New Roman" pitchFamily="18" charset="0"/>
            </a:endParaRPr>
          </a:p>
        </p:txBody>
      </p:sp>
      <p:pic>
        <p:nvPicPr>
          <p:cNvPr id="129" name="Picture 128"/>
          <p:cNvPicPr/>
          <p:nvPr/>
        </p:nvPicPr>
        <p:blipFill>
          <a:blip r:embed="rId3"/>
          <a:srcRect/>
          <a:stretch>
            <a:fillRect/>
          </a:stretch>
        </p:blipFill>
        <p:spPr bwMode="auto">
          <a:xfrm>
            <a:off x="1475656" y="1916833"/>
            <a:ext cx="597666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07678"/>
          </a:xfrm>
        </p:spPr>
        <p:txBody>
          <a:bodyPr>
            <a:normAutofit/>
          </a:bodyPr>
          <a:lstStyle/>
          <a:p>
            <a:pPr algn="ctr"/>
            <a:r>
              <a:rPr lang="es-ES_tradnl" sz="2800" b="1" dirty="0" smtClean="0">
                <a:solidFill>
                  <a:srgbClr val="000066"/>
                </a:solidFill>
                <a:latin typeface="Times New Roman" pitchFamily="18" charset="0"/>
                <a:cs typeface="Times New Roman" pitchFamily="18" charset="0"/>
              </a:rPr>
              <a:t>EVALUACIÓN Y RESPUESTA AL RIESGO</a:t>
            </a:r>
            <a:endParaRPr lang="es-ES_tradnl" sz="2800" b="1" dirty="0">
              <a:solidFill>
                <a:srgbClr val="000066"/>
              </a:solidFill>
              <a:latin typeface="Times New Roman" pitchFamily="18" charset="0"/>
              <a:cs typeface="Times New Roman" pitchFamily="18" charset="0"/>
            </a:endParaRPr>
          </a:p>
        </p:txBody>
      </p:sp>
      <p:graphicFrame>
        <p:nvGraphicFramePr>
          <p:cNvPr id="64516" name="Object 4"/>
          <p:cNvGraphicFramePr>
            <a:graphicFrameLocks noChangeAspect="1"/>
          </p:cNvGraphicFramePr>
          <p:nvPr/>
        </p:nvGraphicFramePr>
        <p:xfrm>
          <a:off x="1192213" y="1338263"/>
          <a:ext cx="9453562" cy="5095875"/>
        </p:xfrm>
        <a:graphic>
          <a:graphicData uri="http://schemas.openxmlformats.org/presentationml/2006/ole">
            <p:oleObj spid="_x0000_s64516" name="Document" r:id="rId4" imgW="6062694" imgH="3260317" progId="Word.Documen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07678"/>
          </a:xfrm>
        </p:spPr>
        <p:txBody>
          <a:bodyPr>
            <a:normAutofit/>
          </a:bodyPr>
          <a:lstStyle/>
          <a:p>
            <a:pPr algn="ctr"/>
            <a:r>
              <a:rPr lang="es-ES_tradnl" sz="2800" b="1" dirty="0" smtClean="0">
                <a:solidFill>
                  <a:srgbClr val="000066"/>
                </a:solidFill>
                <a:latin typeface="Times New Roman" pitchFamily="18" charset="0"/>
                <a:cs typeface="Times New Roman" pitchFamily="18" charset="0"/>
              </a:rPr>
              <a:t>EVALUACIÓN  Y RESPUESTA AL RIESGO</a:t>
            </a:r>
            <a:endParaRPr lang="es-ES_tradnl" sz="2800" b="1" dirty="0">
              <a:solidFill>
                <a:srgbClr val="000066"/>
              </a:solidFill>
              <a:latin typeface="Times New Roman" pitchFamily="18" charset="0"/>
              <a:cs typeface="Times New Roman" pitchFamily="18" charset="0"/>
            </a:endParaRPr>
          </a:p>
        </p:txBody>
      </p:sp>
      <p:graphicFrame>
        <p:nvGraphicFramePr>
          <p:cNvPr id="68611" name="Object 3"/>
          <p:cNvGraphicFramePr>
            <a:graphicFrameLocks noChangeAspect="1"/>
          </p:cNvGraphicFramePr>
          <p:nvPr/>
        </p:nvGraphicFramePr>
        <p:xfrm>
          <a:off x="1331640" y="1412776"/>
          <a:ext cx="9021117" cy="4464496"/>
        </p:xfrm>
        <a:graphic>
          <a:graphicData uri="http://schemas.openxmlformats.org/presentationml/2006/ole">
            <p:oleObj spid="_x0000_s68611" name="Document" r:id="rId4" imgW="6062694" imgH="3000557" progId="Word.Documen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63662"/>
          </a:xfrm>
        </p:spPr>
        <p:txBody>
          <a:bodyPr>
            <a:normAutofit fontScale="90000"/>
          </a:bodyPr>
          <a:lstStyle/>
          <a:p>
            <a:pPr algn="ctr"/>
            <a:r>
              <a:rPr lang="es-ES_tradnl" sz="3100" b="1" dirty="0" smtClean="0">
                <a:solidFill>
                  <a:srgbClr val="000066"/>
                </a:solidFill>
                <a:latin typeface="Times New Roman" pitchFamily="18" charset="0"/>
                <a:cs typeface="Times New Roman" pitchFamily="18" charset="0"/>
              </a:rPr>
              <a:t>EVALUACIÓN  Y RESPUESTA AL RIESGO</a:t>
            </a:r>
            <a:r>
              <a:rPr lang="es-ES_tradnl" sz="2800" b="1" dirty="0" smtClean="0">
                <a:latin typeface="Times New Roman" pitchFamily="18" charset="0"/>
                <a:cs typeface="Times New Roman" pitchFamily="18" charset="0"/>
              </a:rPr>
              <a:t/>
            </a:r>
            <a:br>
              <a:rPr lang="es-ES_tradnl" sz="2800" b="1" dirty="0" smtClean="0">
                <a:latin typeface="Times New Roman" pitchFamily="18" charset="0"/>
                <a:cs typeface="Times New Roman" pitchFamily="18" charset="0"/>
              </a:rPr>
            </a:br>
            <a:r>
              <a:rPr lang="es-ES_tradnl" sz="2800" b="1" dirty="0" smtClean="0">
                <a:solidFill>
                  <a:srgbClr val="000066"/>
                </a:solidFill>
                <a:latin typeface="Times New Roman" pitchFamily="18" charset="0"/>
                <a:cs typeface="Times New Roman" pitchFamily="18" charset="0"/>
              </a:rPr>
              <a:t/>
            </a:r>
            <a:br>
              <a:rPr lang="es-ES_tradnl" sz="2800" b="1" dirty="0" smtClean="0">
                <a:solidFill>
                  <a:srgbClr val="000066"/>
                </a:solidFill>
                <a:latin typeface="Times New Roman" pitchFamily="18" charset="0"/>
                <a:cs typeface="Times New Roman" pitchFamily="18" charset="0"/>
              </a:rPr>
            </a:br>
            <a:r>
              <a:rPr lang="es-ES_tradnl" sz="2700" dirty="0" smtClean="0">
                <a:solidFill>
                  <a:srgbClr val="000066"/>
                </a:solidFill>
                <a:latin typeface="Times New Roman" pitchFamily="18" charset="0"/>
                <a:cs typeface="Times New Roman" pitchFamily="18" charset="0"/>
              </a:rPr>
              <a:t>MAPA DE RIESGOS COONECTA</a:t>
            </a:r>
            <a:endParaRPr lang="es-ES_tradnl" sz="2800" b="1" dirty="0">
              <a:solidFill>
                <a:srgbClr val="000066"/>
              </a:solidFill>
              <a:latin typeface="Times New Roman" pitchFamily="18" charset="0"/>
              <a:cs typeface="Times New Roman" pitchFamily="18" charset="0"/>
            </a:endParaRPr>
          </a:p>
        </p:txBody>
      </p:sp>
      <p:pic>
        <p:nvPicPr>
          <p:cNvPr id="128003" name="Picture 3"/>
          <p:cNvPicPr>
            <a:picLocks noChangeAspect="1" noChangeArrowheads="1"/>
          </p:cNvPicPr>
          <p:nvPr/>
        </p:nvPicPr>
        <p:blipFill>
          <a:blip r:embed="rId3"/>
          <a:srcRect/>
          <a:stretch>
            <a:fillRect/>
          </a:stretch>
        </p:blipFill>
        <p:spPr bwMode="auto">
          <a:xfrm>
            <a:off x="0" y="1412776"/>
            <a:ext cx="8686800" cy="4401233"/>
          </a:xfrm>
          <a:prstGeom prst="rect">
            <a:avLst/>
          </a:prstGeom>
          <a:solidFill>
            <a:schemeClr val="bg1">
              <a:lumMod val="85000"/>
            </a:schemeClr>
          </a:solid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8229600" cy="1061621"/>
          </a:xfrm>
        </p:spPr>
        <p:txBody>
          <a:bodyPr>
            <a:normAutofit fontScale="90000"/>
          </a:bodyPr>
          <a:lstStyle/>
          <a:p>
            <a:pPr algn="ct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ACTIVIDADES DE CONTROL </a:t>
            </a:r>
            <a:r>
              <a:rPr lang="es-ES_tradnl" sz="2800" dirty="0" smtClean="0">
                <a:latin typeface="Times New Roman" pitchFamily="18" charset="0"/>
                <a:cs typeface="Times New Roman" pitchFamily="18" charset="0"/>
              </a:rPr>
              <a:t/>
            </a:r>
            <a:br>
              <a:rPr lang="es-ES_tradnl" sz="2800" dirty="0" smtClean="0">
                <a:latin typeface="Times New Roman" pitchFamily="18" charset="0"/>
                <a:cs typeface="Times New Roman" pitchFamily="18" charset="0"/>
              </a:rPr>
            </a:br>
            <a:endParaRPr lang="es-ES_tradnl" sz="2800" b="1" dirty="0">
              <a:latin typeface="Times New Roman" pitchFamily="18" charset="0"/>
              <a:cs typeface="Times New Roman" pitchFamily="18" charset="0"/>
            </a:endParaRPr>
          </a:p>
        </p:txBody>
      </p:sp>
      <p:sp>
        <p:nvSpPr>
          <p:cNvPr id="4" name="TextBox 3"/>
          <p:cNvSpPr txBox="1"/>
          <p:nvPr/>
        </p:nvSpPr>
        <p:spPr>
          <a:xfrm>
            <a:off x="827584" y="1052736"/>
            <a:ext cx="7632848" cy="3970318"/>
          </a:xfrm>
          <a:prstGeom prst="rect">
            <a:avLst/>
          </a:prstGeom>
          <a:noFill/>
        </p:spPr>
        <p:txBody>
          <a:bodyPr wrap="square" rtlCol="0">
            <a:spAutoFit/>
          </a:bodyPr>
          <a:lstStyle/>
          <a:p>
            <a:endParaRPr lang="en-US" dirty="0" smtClean="0">
              <a:latin typeface="Times New Roman" pitchFamily="18" charset="0"/>
              <a:cs typeface="Times New Roman" pitchFamily="18" charset="0"/>
            </a:endParaRPr>
          </a:p>
          <a:p>
            <a:pPr>
              <a:buFont typeface="Arial" pitchFamily="34" charset="0"/>
              <a:buChar char="•"/>
            </a:pPr>
            <a:r>
              <a:rPr lang="es-EC" dirty="0" smtClean="0">
                <a:latin typeface="Times New Roman" pitchFamily="18" charset="0"/>
                <a:cs typeface="Times New Roman" pitchFamily="18" charset="0"/>
              </a:rPr>
              <a:t> Creación de un Comité para la atención de los riesgos, el mismo que estará integrado por cuatro miembros</a:t>
            </a:r>
          </a:p>
          <a:p>
            <a:endParaRPr lang="es-EC" dirty="0" smtClean="0">
              <a:latin typeface="Times New Roman" pitchFamily="18" charset="0"/>
              <a:cs typeface="Times New Roman" pitchFamily="18" charset="0"/>
            </a:endParaRPr>
          </a:p>
          <a:p>
            <a:pPr lvl="1">
              <a:buFont typeface="Arial" pitchFamily="34" charset="0"/>
              <a:buChar char="•"/>
            </a:pPr>
            <a:r>
              <a:rPr lang="es-EC" dirty="0" smtClean="0">
                <a:latin typeface="Times New Roman" pitchFamily="18" charset="0"/>
                <a:cs typeface="Times New Roman" pitchFamily="18" charset="0"/>
              </a:rPr>
              <a:t> Jefe de Administración de Riesgos</a:t>
            </a:r>
          </a:p>
          <a:p>
            <a:pPr lvl="1">
              <a:buFont typeface="Arial" pitchFamily="34" charset="0"/>
              <a:buChar char="•"/>
            </a:pPr>
            <a:r>
              <a:rPr lang="es-EC" dirty="0" smtClean="0">
                <a:latin typeface="Times New Roman" pitchFamily="18" charset="0"/>
                <a:cs typeface="Times New Roman" pitchFamily="18" charset="0"/>
              </a:rPr>
              <a:t> Gerente de Tesorería</a:t>
            </a:r>
          </a:p>
          <a:p>
            <a:pPr lvl="1">
              <a:buFont typeface="Arial" pitchFamily="34" charset="0"/>
              <a:buChar char="•"/>
            </a:pPr>
            <a:r>
              <a:rPr lang="es-EC" dirty="0" smtClean="0">
                <a:latin typeface="Times New Roman" pitchFamily="18" charset="0"/>
                <a:cs typeface="Times New Roman" pitchFamily="18" charset="0"/>
              </a:rPr>
              <a:t> Gerente de Créditos y Operaciones</a:t>
            </a:r>
          </a:p>
          <a:p>
            <a:pPr lvl="1">
              <a:buFont typeface="Arial" pitchFamily="34" charset="0"/>
              <a:buChar char="•"/>
            </a:pPr>
            <a:r>
              <a:rPr lang="es-EC" dirty="0" smtClean="0">
                <a:latin typeface="Times New Roman" pitchFamily="18" charset="0"/>
                <a:cs typeface="Times New Roman" pitchFamily="18" charset="0"/>
              </a:rPr>
              <a:t> Responsable de Continuidad de Negocios</a:t>
            </a:r>
          </a:p>
          <a:p>
            <a:pPr lvl="1">
              <a:buFont typeface="Arial" pitchFamily="34" charset="0"/>
              <a:buChar char="•"/>
            </a:pPr>
            <a:endParaRPr lang="es-EC"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Establecimiento</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políticas</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procedimientos</a:t>
            </a:r>
            <a:endParaRPr lang="en-US" dirty="0" smtClean="0">
              <a:latin typeface="Times New Roman" pitchFamily="18" charset="0"/>
              <a:cs typeface="Times New Roman" pitchFamily="18" charset="0"/>
            </a:endParaRPr>
          </a:p>
          <a:p>
            <a:pPr>
              <a:buFont typeface="Arial" pitchFamily="34" charset="0"/>
              <a:buChar char="•"/>
            </a:pPr>
            <a:endParaRPr lang="es-EC"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COONECTA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s-EC" sz="2400" dirty="0" smtClean="0">
                <a:latin typeface="Times New Roman" pitchFamily="18" charset="0"/>
                <a:cs typeface="Times New Roman" pitchFamily="18" charset="0"/>
              </a:rPr>
              <a:t>Mercado objetivo: Cooperativas de Ahorro y Crédito del Ecuador e instituciones financieras que brindan servicios de </a:t>
            </a:r>
            <a:r>
              <a:rPr lang="es-EC" sz="2400" dirty="0" err="1" smtClean="0">
                <a:latin typeface="Times New Roman" pitchFamily="18" charset="0"/>
                <a:cs typeface="Times New Roman" pitchFamily="18" charset="0"/>
              </a:rPr>
              <a:t>microfinanzas</a:t>
            </a:r>
            <a:r>
              <a:rPr lang="es-EC" sz="2400" dirty="0" smtClean="0">
                <a:latin typeface="Times New Roman" pitchFamily="18" charset="0"/>
                <a:cs typeface="Times New Roman" pitchFamily="18" charset="0"/>
              </a:rPr>
              <a:t> (IFIS).</a:t>
            </a:r>
          </a:p>
          <a:p>
            <a:pPr algn="just">
              <a:buNone/>
            </a:pPr>
            <a:endParaRPr lang="es-EC" sz="24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La red inicialmente se formó con nueve IFIS; actualmente, forman parte de la red 86 IFIS.</a:t>
            </a:r>
          </a:p>
          <a:p>
            <a:pPr algn="just">
              <a:buNone/>
            </a:pPr>
            <a:endParaRPr lang="es-EC" sz="24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608 oficinas a nivel nacional; 3.5 millones de socios; con presencia en 148 cantones de los 226 a nivel nacional (65%).</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1621"/>
          </a:xfrm>
        </p:spPr>
        <p:txBody>
          <a:bodyPr>
            <a:normAutofit fontScale="90000"/>
          </a:bodyPr>
          <a:lstStyle/>
          <a:p>
            <a:pPr algn="ct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INFORMACIÓN Y COMUNICACIÓN</a:t>
            </a:r>
            <a:r>
              <a:rPr lang="es-ES_tradnl" sz="2800" dirty="0" smtClean="0">
                <a:latin typeface="Times New Roman" pitchFamily="18" charset="0"/>
                <a:cs typeface="Times New Roman" pitchFamily="18" charset="0"/>
              </a:rPr>
              <a:t/>
            </a:r>
            <a:br>
              <a:rPr lang="es-ES_tradnl" sz="2800" dirty="0" smtClean="0">
                <a:latin typeface="Times New Roman" pitchFamily="18" charset="0"/>
                <a:cs typeface="Times New Roman" pitchFamily="18" charset="0"/>
              </a:rPr>
            </a:br>
            <a:endParaRPr lang="es-ES_tradnl" sz="2800" b="1" dirty="0">
              <a:latin typeface="Times New Roman" pitchFamily="18" charset="0"/>
              <a:cs typeface="Times New Roman" pitchFamily="18" charset="0"/>
            </a:endParaRPr>
          </a:p>
        </p:txBody>
      </p:sp>
      <p:graphicFrame>
        <p:nvGraphicFramePr>
          <p:cNvPr id="129028" name="Object 4"/>
          <p:cNvGraphicFramePr>
            <a:graphicFrameLocks noChangeAspect="1"/>
          </p:cNvGraphicFramePr>
          <p:nvPr/>
        </p:nvGraphicFramePr>
        <p:xfrm>
          <a:off x="457200" y="1061621"/>
          <a:ext cx="8491088" cy="4455611"/>
        </p:xfrm>
        <a:graphic>
          <a:graphicData uri="http://schemas.openxmlformats.org/presentationml/2006/ole">
            <p:oleObj spid="_x0000_s129028" name="Document" r:id="rId4" imgW="6095861" imgH="3198795" progId="Word.Documen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8229600" cy="1061621"/>
          </a:xfrm>
        </p:spPr>
        <p:txBody>
          <a:bodyPr>
            <a:normAutofit fontScale="90000"/>
          </a:bodyPr>
          <a:lstStyle/>
          <a:p>
            <a:pPr algn="ct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
            </a:r>
            <a:br>
              <a:rPr lang="es-ES_tradnl" sz="3100" dirty="0" smtClean="0">
                <a:solidFill>
                  <a:srgbClr val="000066"/>
                </a:solidFill>
                <a:latin typeface="Times New Roman" pitchFamily="18" charset="0"/>
                <a:cs typeface="Times New Roman" pitchFamily="18" charset="0"/>
              </a:rPr>
            </a:br>
            <a:r>
              <a:rPr lang="es-ES_tradnl" sz="3100" dirty="0" smtClean="0">
                <a:solidFill>
                  <a:srgbClr val="000066"/>
                </a:solidFill>
                <a:latin typeface="Times New Roman" pitchFamily="18" charset="0"/>
                <a:cs typeface="Times New Roman" pitchFamily="18" charset="0"/>
              </a:rPr>
              <a:t>MONITOREO</a:t>
            </a:r>
            <a:r>
              <a:rPr lang="es-ES_tradnl" sz="2800" dirty="0" smtClean="0">
                <a:latin typeface="Times New Roman" pitchFamily="18" charset="0"/>
                <a:cs typeface="Times New Roman" pitchFamily="18" charset="0"/>
              </a:rPr>
              <a:t/>
            </a:r>
            <a:br>
              <a:rPr lang="es-ES_tradnl" sz="2800" dirty="0" smtClean="0">
                <a:latin typeface="Times New Roman" pitchFamily="18" charset="0"/>
                <a:cs typeface="Times New Roman" pitchFamily="18" charset="0"/>
              </a:rPr>
            </a:br>
            <a:endParaRPr lang="es-ES_tradnl" sz="2800" b="1" dirty="0">
              <a:latin typeface="Times New Roman" pitchFamily="18" charset="0"/>
              <a:cs typeface="Times New Roman" pitchFamily="18" charset="0"/>
            </a:endParaRPr>
          </a:p>
        </p:txBody>
      </p:sp>
      <p:sp>
        <p:nvSpPr>
          <p:cNvPr id="4" name="TextBox 3"/>
          <p:cNvSpPr txBox="1"/>
          <p:nvPr/>
        </p:nvSpPr>
        <p:spPr>
          <a:xfrm>
            <a:off x="827584" y="852681"/>
            <a:ext cx="7632848" cy="3139321"/>
          </a:xfrm>
          <a:prstGeom prst="rect">
            <a:avLst/>
          </a:prstGeom>
          <a:noFill/>
        </p:spPr>
        <p:txBody>
          <a:bodyPr wrap="square" rtlCol="0">
            <a:spAutoFit/>
          </a:bodyPr>
          <a:lstStyle/>
          <a:p>
            <a:endParaRPr lang="en-US" dirty="0" smtClean="0">
              <a:latin typeface="Times New Roman" pitchFamily="18" charset="0"/>
              <a:cs typeface="Times New Roman" pitchFamily="18" charset="0"/>
            </a:endParaRPr>
          </a:p>
          <a:p>
            <a:pPr algn="just">
              <a:buFont typeface="Arial" pitchFamily="34" charset="0"/>
              <a:buChar char="•"/>
            </a:pPr>
            <a:r>
              <a:rPr lang="es-EC" dirty="0" smtClean="0">
                <a:latin typeface="Times New Roman" pitchFamily="18" charset="0"/>
                <a:cs typeface="Times New Roman" pitchFamily="18" charset="0"/>
              </a:rPr>
              <a:t> Realizar evaluaciones concurrentes o separadas,  o una combinación de ambas </a:t>
            </a:r>
          </a:p>
          <a:p>
            <a:pPr algn="just"/>
            <a:endParaRPr lang="es-EC" dirty="0" smtClean="0">
              <a:latin typeface="Times New Roman" pitchFamily="18" charset="0"/>
              <a:cs typeface="Times New Roman" pitchFamily="18" charset="0"/>
            </a:endParaRPr>
          </a:p>
          <a:p>
            <a:pPr algn="just">
              <a:buFont typeface="Arial" pitchFamily="34" charset="0"/>
              <a:buChar char="•"/>
            </a:pPr>
            <a:r>
              <a:rPr lang="es-EC" dirty="0" smtClean="0">
                <a:latin typeface="Times New Roman" pitchFamily="18" charset="0"/>
                <a:cs typeface="Times New Roman" pitchFamily="18" charset="0"/>
              </a:rPr>
              <a:t> El Comité de Riesgos será el encargado de asignar el personal que debe efectuar las evaluaciones </a:t>
            </a:r>
          </a:p>
          <a:p>
            <a:pPr algn="just"/>
            <a:endParaRPr lang="es-EC" dirty="0" smtClean="0">
              <a:latin typeface="Times New Roman" pitchFamily="18" charset="0"/>
              <a:cs typeface="Times New Roman" pitchFamily="18" charset="0"/>
            </a:endParaRPr>
          </a:p>
          <a:p>
            <a:pPr algn="just">
              <a:buFont typeface="Arial" pitchFamily="34" charset="0"/>
              <a:buChar char="•"/>
            </a:pPr>
            <a:r>
              <a:rPr lang="es-EC" dirty="0" smtClean="0">
                <a:latin typeface="Times New Roman" pitchFamily="18" charset="0"/>
                <a:cs typeface="Times New Roman" pitchFamily="18" charset="0"/>
              </a:rPr>
              <a:t> Las evaluaciones concurrentes están integradas en los procesos establecidos</a:t>
            </a:r>
          </a:p>
          <a:p>
            <a:pPr algn="just"/>
            <a:endParaRPr lang="es-EC" dirty="0" smtClean="0">
              <a:latin typeface="Times New Roman" pitchFamily="18" charset="0"/>
              <a:cs typeface="Times New Roman" pitchFamily="18" charset="0"/>
            </a:endParaRPr>
          </a:p>
          <a:p>
            <a:pPr algn="just">
              <a:buFont typeface="Arial" pitchFamily="34" charset="0"/>
              <a:buChar char="•"/>
            </a:pPr>
            <a:r>
              <a:rPr lang="es-EC" dirty="0" smtClean="0">
                <a:latin typeface="Times New Roman" pitchFamily="18" charset="0"/>
                <a:cs typeface="Times New Roman" pitchFamily="18" charset="0"/>
              </a:rPr>
              <a:t> Las evaluaciones separadas se realizan periódicamente  </a:t>
            </a: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067718"/>
          </a:xfrm>
        </p:spPr>
        <p:txBody>
          <a:bodyPr>
            <a:normAutofit/>
          </a:bodyPr>
          <a:lstStyle/>
          <a:p>
            <a:pPr algn="ctr"/>
            <a:r>
              <a:rPr lang="es-ES_tradnl" sz="2800" dirty="0" smtClean="0">
                <a:solidFill>
                  <a:srgbClr val="000066"/>
                </a:solidFill>
                <a:latin typeface="Times New Roman" pitchFamily="18" charset="0"/>
                <a:cs typeface="Times New Roman" pitchFamily="18" charset="0"/>
              </a:rPr>
              <a:t>CONCLUSIONES </a:t>
            </a:r>
            <a:r>
              <a:rPr lang="es-ES_tradnl" sz="2800" dirty="0" smtClean="0">
                <a:latin typeface="Times New Roman" pitchFamily="18" charset="0"/>
                <a:cs typeface="Times New Roman" pitchFamily="18" charset="0"/>
              </a:rPr>
              <a:t/>
            </a:r>
            <a:br>
              <a:rPr lang="es-ES_tradnl" sz="2800" dirty="0" smtClean="0">
                <a:latin typeface="Times New Roman" pitchFamily="18" charset="0"/>
                <a:cs typeface="Times New Roman" pitchFamily="18" charset="0"/>
              </a:rPr>
            </a:br>
            <a:endParaRPr lang="es-ES_tradnl" sz="2800" b="1" dirty="0">
              <a:latin typeface="Times New Roman" pitchFamily="18" charset="0"/>
              <a:cs typeface="Times New Roman" pitchFamily="18" charset="0"/>
            </a:endParaRPr>
          </a:p>
        </p:txBody>
      </p:sp>
      <p:sp>
        <p:nvSpPr>
          <p:cNvPr id="4" name="TextBox 3"/>
          <p:cNvSpPr txBox="1"/>
          <p:nvPr/>
        </p:nvSpPr>
        <p:spPr>
          <a:xfrm>
            <a:off x="621904" y="1340768"/>
            <a:ext cx="8064896" cy="4585871"/>
          </a:xfrm>
          <a:prstGeom prst="rect">
            <a:avLst/>
          </a:prstGeom>
          <a:noFill/>
        </p:spPr>
        <p:txBody>
          <a:bodyPr wrap="square" rtlCol="0">
            <a:spAutoFit/>
          </a:bodyPr>
          <a:lstStyle/>
          <a:p>
            <a:pPr lvl="0" algn="just">
              <a:buFont typeface="Arial" pitchFamily="34" charset="0"/>
              <a:buChar char="•"/>
            </a:pPr>
            <a:r>
              <a:rPr lang="es-EC" sz="1600" dirty="0" smtClean="0">
                <a:latin typeface="Times New Roman" pitchFamily="18" charset="0"/>
                <a:cs typeface="Times New Roman" pitchFamily="18" charset="0"/>
              </a:rPr>
              <a:t>Se identificaron dentro del Estudio Financiero dos hallazgos importantes como son: el ratio de liquidez es menor a 1, lo cual indica que la Empresa podría declararse en suspensión de pagos y deberá hacer frente a sus deudas a corto plazo teniendo que tomar parte del activo fijo, lo cual afectaría al cumplimiento de los objetivos de la Empresa; el segundo hallazgo fue que el plazo promedio para recuperar una cuenta fue de 141 días, siendo la política de la Empresa hasta 30 días.</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lvl="0" algn="just">
              <a:buFont typeface="Arial" pitchFamily="34" charset="0"/>
              <a:buChar char="•"/>
            </a:pPr>
            <a:r>
              <a:rPr lang="es-EC" sz="1600" dirty="0" smtClean="0">
                <a:latin typeface="Times New Roman" pitchFamily="18" charset="0"/>
                <a:cs typeface="Times New Roman" pitchFamily="18" charset="0"/>
              </a:rPr>
              <a:t>Se pudieron identificar trece actividades con un determinado grado de riesgo, que no solo presentan vulnerabilidad en el Área de Operaciones y Tesorería, sino que involucra y ocasiona vulnerabilidad en otras áreas de la Empresa.</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lvl="0" algn="just">
              <a:buFont typeface="Arial" pitchFamily="34" charset="0"/>
              <a:buChar char="•"/>
            </a:pPr>
            <a:r>
              <a:rPr lang="es-EC" sz="1600" dirty="0" smtClean="0">
                <a:latin typeface="Times New Roman" pitchFamily="18" charset="0"/>
                <a:cs typeface="Times New Roman" pitchFamily="18" charset="0"/>
              </a:rPr>
              <a:t>A través del análisis y evaluación de riesgos en el Área de Operaciones y Tesorería de COONECTA, en el presente proyecto, se pudo determinar las debilidades en la gestión de riesgos y proponer las recomendaciones pertinentes para la implementación adecuada del modelo COSO ERM.</a:t>
            </a:r>
            <a:endParaRPr lang="en-US" sz="1600" dirty="0" smtClean="0">
              <a:latin typeface="Times New Roman" pitchFamily="18" charset="0"/>
              <a:cs typeface="Times New Roman" pitchFamily="18" charset="0"/>
            </a:endParaRPr>
          </a:p>
          <a:p>
            <a:r>
              <a:rPr lang="es-EC"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067718"/>
          </a:xfrm>
        </p:spPr>
        <p:txBody>
          <a:bodyPr>
            <a:normAutofit/>
          </a:bodyPr>
          <a:lstStyle/>
          <a:p>
            <a:pPr algn="ctr"/>
            <a:r>
              <a:rPr lang="es-ES_tradnl" sz="2800" dirty="0" smtClean="0">
                <a:solidFill>
                  <a:srgbClr val="000066"/>
                </a:solidFill>
                <a:latin typeface="Times New Roman" pitchFamily="18" charset="0"/>
                <a:cs typeface="Times New Roman" pitchFamily="18" charset="0"/>
              </a:rPr>
              <a:t>RECOMENDACIONES</a:t>
            </a:r>
            <a:r>
              <a:rPr lang="es-ES_tradnl" sz="2800" dirty="0" smtClean="0">
                <a:latin typeface="Times New Roman" pitchFamily="18" charset="0"/>
                <a:cs typeface="Times New Roman" pitchFamily="18" charset="0"/>
              </a:rPr>
              <a:t/>
            </a:r>
            <a:br>
              <a:rPr lang="es-ES_tradnl" sz="2800" dirty="0" smtClean="0">
                <a:latin typeface="Times New Roman" pitchFamily="18" charset="0"/>
                <a:cs typeface="Times New Roman" pitchFamily="18" charset="0"/>
              </a:rPr>
            </a:br>
            <a:endParaRPr lang="es-ES_tradnl" sz="2800" b="1" dirty="0">
              <a:latin typeface="Times New Roman" pitchFamily="18" charset="0"/>
              <a:cs typeface="Times New Roman" pitchFamily="18" charset="0"/>
            </a:endParaRPr>
          </a:p>
        </p:txBody>
      </p:sp>
      <p:sp>
        <p:nvSpPr>
          <p:cNvPr id="4" name="TextBox 3"/>
          <p:cNvSpPr txBox="1"/>
          <p:nvPr/>
        </p:nvSpPr>
        <p:spPr>
          <a:xfrm>
            <a:off x="621904" y="1340768"/>
            <a:ext cx="8064896" cy="4370427"/>
          </a:xfrm>
          <a:prstGeom prst="rect">
            <a:avLst/>
          </a:prstGeom>
          <a:noFill/>
        </p:spPr>
        <p:txBody>
          <a:bodyPr wrap="square" rtlCol="0">
            <a:spAutoFit/>
          </a:bodyPr>
          <a:lstStyle/>
          <a:p>
            <a:pPr lvl="0" algn="just">
              <a:buFont typeface="Arial" pitchFamily="34" charset="0"/>
              <a:buChar char="•"/>
            </a:pPr>
            <a:r>
              <a:rPr lang="es-EC" sz="1600" dirty="0" smtClean="0">
                <a:latin typeface="Times New Roman" pitchFamily="18" charset="0"/>
                <a:cs typeface="Times New Roman" pitchFamily="18" charset="0"/>
              </a:rPr>
              <a:t>Se recomienda que para subir el ratio de liquidez, la Empresa debe implementar mejoras en el proceso de recuperación de cartera y así cumplir con la política establecida.</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lvl="0" algn="just">
              <a:buFont typeface="Arial" pitchFamily="34" charset="0"/>
              <a:buChar char="•"/>
            </a:pPr>
            <a:r>
              <a:rPr lang="es-EC" sz="1600" dirty="0" smtClean="0">
                <a:latin typeface="Times New Roman" pitchFamily="18" charset="0"/>
                <a:cs typeface="Times New Roman" pitchFamily="18" charset="0"/>
              </a:rPr>
              <a:t>Se recomienda que la Empresa emprenda las actividades de control propuestas y considere integrar una cultura de Administración del Riesgo, basado en el Modelo Coso ERM, logrando con ello que las actividades que desarrolla cotidianamente tengan una mayor seguridad y se encaminen a cumplir los objetivos planteados por la Empresa.</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lvl="0" algn="just">
              <a:buFont typeface="Arial" pitchFamily="34" charset="0"/>
              <a:buChar char="•"/>
            </a:pPr>
            <a:r>
              <a:rPr lang="es-EC" sz="1600" dirty="0" smtClean="0">
                <a:latin typeface="Times New Roman" pitchFamily="18" charset="0"/>
                <a:cs typeface="Times New Roman" pitchFamily="18" charset="0"/>
              </a:rPr>
              <a:t>Se recomienda la realización de proyectos de este tipo que permitan a las Empresas la implementación adecuada del modelo COSO ERM para identificar eventos potenciales que pueden afectar a la organización y gestionar los riesgos a objeto de proveer una seguridad razonable respecto del logro de los objetivos de la organización.</a:t>
            </a:r>
            <a:endParaRPr lang="en-US" sz="1600" dirty="0" smtClean="0">
              <a:latin typeface="Times New Roman" pitchFamily="18" charset="0"/>
              <a:cs typeface="Times New Roman" pitchFamily="18" charset="0"/>
            </a:endParaRPr>
          </a:p>
          <a:p>
            <a:r>
              <a:rPr lang="es-EC" dirty="0" smtClean="0"/>
              <a:t> </a:t>
            </a:r>
            <a:endParaRPr lang="en-US" dirty="0" smtClean="0"/>
          </a:p>
          <a:p>
            <a:r>
              <a:rPr lang="es-EC"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s-ES_tradnl" dirty="0" smtClean="0">
              <a:solidFill>
                <a:srgbClr val="FF0000"/>
              </a:solidFill>
            </a:endParaRPr>
          </a:p>
          <a:p>
            <a:pPr>
              <a:buNone/>
            </a:pPr>
            <a:endParaRPr lang="es-ES_tradnl" dirty="0" smtClean="0">
              <a:solidFill>
                <a:srgbClr val="FF0000"/>
              </a:solidFill>
            </a:endParaRPr>
          </a:p>
          <a:p>
            <a:pPr algn="ctr">
              <a:buNone/>
            </a:pPr>
            <a:r>
              <a:rPr lang="es-ES_tradnl" b="1" dirty="0" smtClean="0">
                <a:solidFill>
                  <a:srgbClr val="000066"/>
                </a:solidFill>
                <a:latin typeface="Times New Roman" pitchFamily="18" charset="0"/>
                <a:cs typeface="Times New Roman" pitchFamily="18" charset="0"/>
              </a:rPr>
              <a:t>MUCHAS GRACIAS POR SU ATENCIÓN</a:t>
            </a:r>
            <a:endParaRPr lang="es-ES_tradnl" b="1" dirty="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s-ES_tradnl" b="1" dirty="0" smtClean="0">
                <a:latin typeface="Times New Roman" pitchFamily="18" charset="0"/>
                <a:cs typeface="Times New Roman" pitchFamily="18" charset="0"/>
              </a:rPr>
              <a:t>COONECTA</a:t>
            </a:r>
            <a:endParaRPr lang="es-ES_tradnl"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730080"/>
          </a:xfrm>
        </p:spPr>
        <p:txBody>
          <a:bodyPr>
            <a:normAutofit/>
          </a:bodyPr>
          <a:lstStyle/>
          <a:p>
            <a:r>
              <a:rPr lang="es-EC" sz="2000" dirty="0" smtClean="0">
                <a:latin typeface="Times New Roman" pitchFamily="18" charset="0"/>
                <a:cs typeface="Times New Roman" pitchFamily="18" charset="0"/>
              </a:rPr>
              <a:t>Ofrece los siguientes servicios </a:t>
            </a:r>
            <a:r>
              <a:rPr lang="es-EC" sz="2000" dirty="0">
                <a:latin typeface="Times New Roman" pitchFamily="18" charset="0"/>
                <a:cs typeface="Times New Roman" pitchFamily="18" charset="0"/>
              </a:rPr>
              <a:t>y productos </a:t>
            </a:r>
            <a:r>
              <a:rPr lang="es-EC" sz="2000" dirty="0" smtClean="0">
                <a:latin typeface="Times New Roman" pitchFamily="18" charset="0"/>
                <a:cs typeface="Times New Roman" pitchFamily="18" charset="0"/>
              </a:rPr>
              <a:t> transaccionales:</a:t>
            </a:r>
            <a:endParaRPr lang="es-ES_tradnl" sz="20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971600" y="2144475"/>
            <a:ext cx="3312368" cy="2940709"/>
          </a:xfrm>
          <a:prstGeom prst="rect">
            <a:avLst/>
          </a:prstGeom>
          <a:noFill/>
          <a:ln w="9525">
            <a:noFill/>
            <a:miter lim="800000"/>
            <a:headEnd/>
            <a:tailEnd/>
          </a:ln>
        </p:spPr>
      </p:pic>
      <p:sp>
        <p:nvSpPr>
          <p:cNvPr id="5" name="TextBox 4"/>
          <p:cNvSpPr txBox="1"/>
          <p:nvPr/>
        </p:nvSpPr>
        <p:spPr>
          <a:xfrm>
            <a:off x="4788024" y="2144475"/>
            <a:ext cx="4114800" cy="2646878"/>
          </a:xfrm>
          <a:prstGeom prst="rect">
            <a:avLst/>
          </a:prstGeom>
          <a:noFill/>
        </p:spPr>
        <p:txBody>
          <a:bodyPr wrap="square" rtlCol="0">
            <a:spAutoFit/>
          </a:bodyPr>
          <a:lstStyle/>
          <a:p>
            <a:pPr>
              <a:buFont typeface="Arial" pitchFamily="34" charset="0"/>
              <a:buChar char="•"/>
            </a:pPr>
            <a:r>
              <a:rPr lang="es-ES_tradnl" sz="2000" dirty="0" smtClean="0">
                <a:latin typeface="Times New Roman" pitchFamily="18" charset="0"/>
                <a:cs typeface="Times New Roman" pitchFamily="18" charset="0"/>
              </a:rPr>
              <a:t>  Realiza compensaciones a las IFIS por cada producto a través del Área de Operaciones y Tesorería.</a:t>
            </a:r>
          </a:p>
          <a:p>
            <a:endParaRPr lang="es-ES_tradnl" sz="2400" dirty="0" smtClean="0">
              <a:latin typeface="Times New Roman" pitchFamily="18" charset="0"/>
              <a:cs typeface="Times New Roman" pitchFamily="18" charset="0"/>
            </a:endParaRPr>
          </a:p>
          <a:p>
            <a:pPr>
              <a:buFont typeface="Arial" pitchFamily="34" charset="0"/>
              <a:buChar char="•"/>
            </a:pPr>
            <a:r>
              <a:rPr lang="es-ES_tradnl" sz="2400" dirty="0" smtClean="0">
                <a:latin typeface="Times New Roman" pitchFamily="18" charset="0"/>
                <a:cs typeface="Times New Roman" pitchFamily="18" charset="0"/>
              </a:rPr>
              <a:t>  </a:t>
            </a:r>
            <a:r>
              <a:rPr lang="es-ES_tradnl" sz="2000" dirty="0" smtClean="0">
                <a:latin typeface="Times New Roman" pitchFamily="18" charset="0"/>
                <a:cs typeface="Times New Roman" pitchFamily="18" charset="0"/>
              </a:rPr>
              <a:t>Esta área asume diversos riesgos en el desempeño normal de sus funciones.</a:t>
            </a:r>
            <a:endParaRPr lang="es-ES_tradnl"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s-ES_tradnl" b="1" dirty="0" smtClean="0">
                <a:latin typeface="Times New Roman" pitchFamily="18" charset="0"/>
                <a:cs typeface="Times New Roman" pitchFamily="18" charset="0"/>
              </a:rPr>
              <a:t>OBJETIVO GENERAL</a:t>
            </a:r>
            <a:endParaRPr lang="es-ES_tradnl"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2492896"/>
            <a:ext cx="8229600" cy="2188840"/>
          </a:xfrm>
        </p:spPr>
        <p:txBody>
          <a:bodyPr/>
          <a:lstStyle/>
          <a:p>
            <a:pPr indent="0" algn="just">
              <a:buNone/>
            </a:pPr>
            <a:r>
              <a:rPr lang="es-EC" sz="2400" dirty="0" smtClean="0">
                <a:latin typeface="Times New Roman" pitchFamily="18" charset="0"/>
                <a:cs typeface="Times New Roman" pitchFamily="18" charset="0"/>
              </a:rPr>
              <a:t>Analizar y evaluar la gestión de los riesgos del Área de Operaciones y Tesorería durante el año 2013 de la Empresa COONECTA, según lo propuesto en el modelo COSO ERM, para emitir las recomendaciones que incrementen la seguridad de que el área alcance sus objetivos.</a:t>
            </a:r>
          </a:p>
          <a:p>
            <a:pPr algn="just">
              <a:buNone/>
            </a:pPr>
            <a:endParaRPr lang="es-ES_tradnl" sz="2000" dirty="0" smtClean="0"/>
          </a:p>
          <a:p>
            <a:endParaRPr lang="es-ES_trad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latin typeface="Times New Roman" pitchFamily="18" charset="0"/>
                <a:cs typeface="Times New Roman" pitchFamily="18" charset="0"/>
              </a:rPr>
              <a:t>MODELO COSO ERM</a:t>
            </a:r>
            <a:endParaRPr lang="es-ES_tradnl"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r>
              <a:rPr lang="es-EC" sz="2000" dirty="0" smtClean="0"/>
              <a:t>Aceptado a nivel mundial.</a:t>
            </a:r>
          </a:p>
          <a:p>
            <a:pPr algn="just">
              <a:buNone/>
            </a:pPr>
            <a:endParaRPr lang="es-EC" sz="2000" dirty="0" smtClean="0"/>
          </a:p>
          <a:p>
            <a:pPr algn="just"/>
            <a:r>
              <a:rPr lang="es-EC" sz="2000" dirty="0" smtClean="0"/>
              <a:t>Es un proceso efectuado por  el directorio, administración y las personas de la organización.</a:t>
            </a:r>
          </a:p>
          <a:p>
            <a:pPr algn="just">
              <a:buNone/>
            </a:pPr>
            <a:endParaRPr lang="es-EC" sz="2000" dirty="0" smtClean="0"/>
          </a:p>
          <a:p>
            <a:pPr algn="just"/>
            <a:r>
              <a:rPr lang="es-EC" sz="2000" dirty="0" smtClean="0"/>
              <a:t>Es aplicado desde la definición estratégica hasta las actividades del día a día.</a:t>
            </a:r>
          </a:p>
          <a:p>
            <a:pPr algn="just">
              <a:buNone/>
            </a:pPr>
            <a:endParaRPr lang="es-EC" sz="2000" dirty="0" smtClean="0"/>
          </a:p>
          <a:p>
            <a:pPr algn="just"/>
            <a:r>
              <a:rPr lang="es-EC" sz="2000" dirty="0" smtClean="0"/>
              <a:t>Diseñado para identificar eventos potenciales que pueden afectar a la organización y administrar los riesgos dentro de su apetito .</a:t>
            </a:r>
          </a:p>
          <a:p>
            <a:pPr algn="just"/>
            <a:endParaRPr lang="es-EC" sz="2000" dirty="0" smtClean="0"/>
          </a:p>
          <a:p>
            <a:pPr algn="just"/>
            <a:r>
              <a:rPr lang="es-EC" sz="2000" dirty="0" smtClean="0"/>
              <a:t>Con el objetivo de proveer una seguridad razonable del logro de los objetivos de la organización.</a:t>
            </a:r>
          </a:p>
          <a:p>
            <a:pPr algn="just"/>
            <a:endParaRPr lang="es-ES_tradnl"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s-ES_tradnl" b="1" dirty="0" smtClean="0">
                <a:latin typeface="Times New Roman" pitchFamily="18" charset="0"/>
                <a:cs typeface="Times New Roman" pitchFamily="18" charset="0"/>
              </a:rPr>
              <a:t>MODELO COSO ERM</a:t>
            </a:r>
            <a:endParaRPr lang="es-ES_tradnl"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1634270" y="1361151"/>
            <a:ext cx="5386002" cy="4956196"/>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57200" y="3429000"/>
            <a:ext cx="1365945" cy="1043086"/>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7020272" y="3140968"/>
            <a:ext cx="1927746" cy="1054359"/>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251520" y="1361151"/>
            <a:ext cx="2195736" cy="682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z="3200" b="1" dirty="0" smtClean="0">
                <a:latin typeface="Times New Roman" pitchFamily="18" charset="0"/>
                <a:cs typeface="Times New Roman" pitchFamily="18" charset="0"/>
              </a:rPr>
              <a:t>ÁREA DE OPERACIONES Y TESORERÍA</a:t>
            </a:r>
            <a:endParaRPr lang="es-ES_tradnl"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s-EC" sz="2400" b="1" dirty="0" smtClean="0">
                <a:latin typeface="Times New Roman" pitchFamily="18" charset="0"/>
                <a:cs typeface="Times New Roman" pitchFamily="18" charset="0"/>
              </a:rPr>
              <a:t>PROCESOS:</a:t>
            </a:r>
          </a:p>
          <a:p>
            <a:pPr algn="just">
              <a:buNone/>
            </a:pPr>
            <a:endParaRPr lang="es-EC" sz="1800" b="1" dirty="0" smtClean="0">
              <a:latin typeface="Times New Roman" pitchFamily="18" charset="0"/>
              <a:cs typeface="Times New Roman" pitchFamily="18" charset="0"/>
            </a:endParaRPr>
          </a:p>
          <a:p>
            <a:pPr lvl="1" algn="just"/>
            <a:r>
              <a:rPr lang="es-EC" sz="2000" b="1" dirty="0" smtClean="0">
                <a:latin typeface="Times New Roman" pitchFamily="18" charset="0"/>
                <a:cs typeface="Times New Roman" pitchFamily="18" charset="0"/>
              </a:rPr>
              <a:t>Servicios financieros y de compensación de la red COONECTA</a:t>
            </a:r>
          </a:p>
          <a:p>
            <a:pPr lvl="1" algn="just">
              <a:buNone/>
            </a:pPr>
            <a:endParaRPr lang="es-EC" sz="2000" b="1" dirty="0" smtClean="0">
              <a:latin typeface="Times New Roman" pitchFamily="18" charset="0"/>
              <a:cs typeface="Times New Roman" pitchFamily="18" charset="0"/>
            </a:endParaRPr>
          </a:p>
          <a:p>
            <a:pPr lvl="2" algn="just"/>
            <a:r>
              <a:rPr lang="es-EC" sz="1800" dirty="0" smtClean="0">
                <a:latin typeface="Times New Roman" pitchFamily="18" charset="0"/>
                <a:cs typeface="Times New Roman" pitchFamily="18" charset="0"/>
              </a:rPr>
              <a:t>Compensación Uso de Cajeros Automáticos</a:t>
            </a:r>
          </a:p>
          <a:p>
            <a:pPr lvl="2" algn="just"/>
            <a:r>
              <a:rPr lang="es-EC" sz="1800" dirty="0" smtClean="0">
                <a:latin typeface="Times New Roman" pitchFamily="18" charset="0"/>
                <a:cs typeface="Times New Roman" pitchFamily="18" charset="0"/>
              </a:rPr>
              <a:t>Compensación Agencias Compartidas</a:t>
            </a:r>
          </a:p>
          <a:p>
            <a:pPr lvl="2" algn="just"/>
            <a:r>
              <a:rPr lang="es-EC" sz="1800" dirty="0" smtClean="0">
                <a:latin typeface="Times New Roman" pitchFamily="18" charset="0"/>
                <a:cs typeface="Times New Roman" pitchFamily="18" charset="0"/>
              </a:rPr>
              <a:t>Compensación pago bono de desarrollo humano</a:t>
            </a:r>
          </a:p>
          <a:p>
            <a:pPr lvl="2" algn="just"/>
            <a:r>
              <a:rPr lang="es-EC" sz="1800" dirty="0" smtClean="0">
                <a:latin typeface="Times New Roman" pitchFamily="18" charset="0"/>
                <a:cs typeface="Times New Roman" pitchFamily="18" charset="0"/>
              </a:rPr>
              <a:t>Compensación recaudo </a:t>
            </a:r>
            <a:r>
              <a:rPr lang="es-EC" sz="1800" dirty="0" err="1" smtClean="0">
                <a:latin typeface="Times New Roman" pitchFamily="18" charset="0"/>
                <a:cs typeface="Times New Roman" pitchFamily="18" charset="0"/>
              </a:rPr>
              <a:t>Rise</a:t>
            </a:r>
            <a:r>
              <a:rPr lang="es-EC" sz="1800" dirty="0" smtClean="0">
                <a:latin typeface="Times New Roman" pitchFamily="18" charset="0"/>
                <a:cs typeface="Times New Roman" pitchFamily="18" charset="0"/>
              </a:rPr>
              <a:t> y matriculación</a:t>
            </a:r>
          </a:p>
          <a:p>
            <a:pPr lvl="2" algn="just"/>
            <a:r>
              <a:rPr lang="es-EC" sz="1800" dirty="0" smtClean="0">
                <a:latin typeface="Times New Roman" pitchFamily="18" charset="0"/>
                <a:cs typeface="Times New Roman" pitchFamily="18" charset="0"/>
              </a:rPr>
              <a:t>Compensación servicio de remesas</a:t>
            </a:r>
          </a:p>
          <a:p>
            <a:pPr lvl="2" algn="just"/>
            <a:endParaRPr lang="es-EC" sz="1800" dirty="0" smtClean="0">
              <a:latin typeface="Times New Roman" pitchFamily="18" charset="0"/>
              <a:cs typeface="Times New Roman" pitchFamily="18" charset="0"/>
            </a:endParaRPr>
          </a:p>
          <a:p>
            <a:pPr lvl="1" algn="just"/>
            <a:r>
              <a:rPr lang="es-EC" sz="2000" b="1" dirty="0" smtClean="0">
                <a:latin typeface="Times New Roman" pitchFamily="18" charset="0"/>
                <a:cs typeface="Times New Roman" pitchFamily="18" charset="0"/>
              </a:rPr>
              <a:t>Reclamos cajeros automáticos</a:t>
            </a:r>
          </a:p>
          <a:p>
            <a:pPr lvl="1" algn="just"/>
            <a:r>
              <a:rPr lang="es-EC" sz="2000" b="1" dirty="0" smtClean="0">
                <a:latin typeface="Times New Roman" pitchFamily="18" charset="0"/>
                <a:cs typeface="Times New Roman" pitchFamily="18" charset="0"/>
              </a:rPr>
              <a:t>Comisiones por productos transaccionales</a:t>
            </a:r>
          </a:p>
          <a:p>
            <a:endParaRPr lang="es-ES_trad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s-EC" sz="2400" b="1" dirty="0" smtClean="0">
                <a:solidFill>
                  <a:srgbClr val="000066"/>
                </a:solidFill>
                <a:latin typeface="Times New Roman" pitchFamily="18" charset="0"/>
                <a:cs typeface="Times New Roman" pitchFamily="18" charset="0"/>
              </a:rPr>
              <a:t>PROCESO DE SERVICIOS FINANCIEROS Y DE COMPENSACIÓN DE LA RED COONECTA</a:t>
            </a:r>
            <a:endParaRPr lang="es-ES_tradnl" sz="2400" b="1" dirty="0">
              <a:solidFill>
                <a:srgbClr val="000066"/>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472608"/>
          </a:xfrm>
        </p:spPr>
        <p:txBody>
          <a:bodyPr/>
          <a:lstStyle/>
          <a:p>
            <a:pPr algn="just">
              <a:buNone/>
            </a:pPr>
            <a:endParaRPr lang="es-EC" sz="1800" b="1" dirty="0" smtClean="0">
              <a:latin typeface="Times New Roman" pitchFamily="18" charset="0"/>
              <a:cs typeface="Times New Roman" pitchFamily="18" charset="0"/>
            </a:endParaRPr>
          </a:p>
          <a:p>
            <a:pPr algn="just">
              <a:buNone/>
            </a:pPr>
            <a:r>
              <a:rPr lang="es-EC" sz="1800" b="1" dirty="0" smtClean="0">
                <a:latin typeface="Times New Roman" pitchFamily="18" charset="0"/>
                <a:cs typeface="Times New Roman" pitchFamily="18" charset="0"/>
              </a:rPr>
              <a:t>COMPENSACIÓN USO CAJEROS AUTOMÁTICOS</a:t>
            </a: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2000" b="1" dirty="0" smtClean="0">
              <a:latin typeface="Times New Roman" pitchFamily="18" charset="0"/>
              <a:cs typeface="Times New Roman" pitchFamily="18" charset="0"/>
            </a:endParaRPr>
          </a:p>
          <a:p>
            <a:pPr algn="just">
              <a:buNone/>
            </a:pPr>
            <a:endParaRPr lang="es-EC" sz="1800" b="1" dirty="0" smtClean="0">
              <a:latin typeface="Times New Roman" pitchFamily="18" charset="0"/>
              <a:cs typeface="Times New Roman" pitchFamily="18" charset="0"/>
            </a:endParaRPr>
          </a:p>
          <a:p>
            <a:pPr>
              <a:buNone/>
            </a:pPr>
            <a:endParaRPr lang="es-ES_tradnl" dirty="0"/>
          </a:p>
        </p:txBody>
      </p:sp>
      <p:pic>
        <p:nvPicPr>
          <p:cNvPr id="6" name="Picture 5"/>
          <p:cNvPicPr/>
          <p:nvPr/>
        </p:nvPicPr>
        <p:blipFill>
          <a:blip r:embed="rId3" cstate="print"/>
          <a:srcRect/>
          <a:stretch>
            <a:fillRect/>
          </a:stretch>
        </p:blipFill>
        <p:spPr bwMode="auto">
          <a:xfrm>
            <a:off x="755576" y="2403469"/>
            <a:ext cx="4752528" cy="3833843"/>
          </a:xfrm>
          <a:prstGeom prst="rect">
            <a:avLst/>
          </a:prstGeom>
          <a:noFill/>
        </p:spPr>
      </p:pic>
      <p:sp>
        <p:nvSpPr>
          <p:cNvPr id="7" name="TextBox 6"/>
          <p:cNvSpPr txBox="1"/>
          <p:nvPr/>
        </p:nvSpPr>
        <p:spPr>
          <a:xfrm>
            <a:off x="5868144" y="3148518"/>
            <a:ext cx="3024336" cy="3416320"/>
          </a:xfrm>
          <a:prstGeom prst="rect">
            <a:avLst/>
          </a:prstGeom>
          <a:noFill/>
        </p:spPr>
        <p:txBody>
          <a:bodyPr wrap="square" rtlCol="0">
            <a:spAutoFit/>
          </a:bodyPr>
          <a:lstStyle/>
          <a:p>
            <a:pPr lvl="1">
              <a:buFont typeface="Arial" pitchFamily="34" charset="0"/>
              <a:buChar cha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Transacciones</a:t>
            </a:r>
            <a:r>
              <a:rPr lang="en-US" b="1" dirty="0" smtClean="0">
                <a:latin typeface="Times New Roman" pitchFamily="18" charset="0"/>
                <a:cs typeface="Times New Roman" pitchFamily="18" charset="0"/>
              </a:rPr>
              <a:t> Red COONECTA </a:t>
            </a:r>
          </a:p>
          <a:p>
            <a:pPr lvl="1"/>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Banco</a:t>
            </a:r>
            <a:r>
              <a:rPr lang="en-US" dirty="0" smtClean="0">
                <a:latin typeface="Times New Roman" pitchFamily="18" charset="0"/>
                <a:cs typeface="Times New Roman" pitchFamily="18" charset="0"/>
              </a:rPr>
              <a:t> Prom</a:t>
            </a:r>
            <a:r>
              <a:rPr lang="es-EC" dirty="0" smtClean="0">
                <a:latin typeface="Times New Roman" pitchFamily="18" charset="0"/>
                <a:cs typeface="Times New Roman" pitchFamily="18" charset="0"/>
              </a:rPr>
              <a:t>é</a:t>
            </a:r>
            <a:r>
              <a:rPr lang="en-US" dirty="0" err="1" smtClean="0">
                <a:latin typeface="Times New Roman" pitchFamily="18" charset="0"/>
                <a:cs typeface="Times New Roman" pitchFamily="18" charset="0"/>
              </a:rPr>
              <a:t>rica</a:t>
            </a: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pPr lvl="1">
              <a:buFont typeface="Arial" pitchFamily="34" charset="0"/>
              <a:buChar cha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Transacciones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otras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redes</a:t>
            </a:r>
            <a:r>
              <a:rPr lang="en-US" b="1" dirty="0" smtClean="0">
                <a:latin typeface="Times New Roman" pitchFamily="18" charset="0"/>
                <a:cs typeface="Times New Roman" pitchFamily="18" charset="0"/>
              </a:rPr>
              <a:t>  </a:t>
            </a:r>
          </a:p>
          <a:p>
            <a:pPr lvl="1"/>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Banco</a:t>
            </a:r>
            <a:r>
              <a:rPr lang="en-US" dirty="0" smtClean="0">
                <a:latin typeface="Times New Roman" pitchFamily="18" charset="0"/>
                <a:cs typeface="Times New Roman" pitchFamily="18" charset="0"/>
              </a:rPr>
              <a:t> de Guayaquil)</a:t>
            </a:r>
          </a:p>
          <a:p>
            <a:pPr lvl="1"/>
            <a:endParaRPr lang="es-EC" dirty="0" smtClean="0">
              <a:latin typeface="Times New Roman" pitchFamily="18" charset="0"/>
              <a:cs typeface="Times New Roman" pitchFamily="18" charset="0"/>
            </a:endParaRPr>
          </a:p>
          <a:p>
            <a:pPr lvl="1"/>
            <a:endParaRPr lang="es-EC" dirty="0" smtClean="0">
              <a:latin typeface="Times New Roman" pitchFamily="18" charset="0"/>
              <a:cs typeface="Times New Roman" pitchFamily="18" charset="0"/>
            </a:endParaRPr>
          </a:p>
          <a:p>
            <a:pPr lvl="1"/>
            <a:endParaRPr lang="es-EC" dirty="0" smtClean="0">
              <a:latin typeface="Times New Roman" pitchFamily="18" charset="0"/>
              <a:cs typeface="Times New Roman" pitchFamily="18" charset="0"/>
            </a:endParaRPr>
          </a:p>
          <a:p>
            <a:pPr lvl="1"/>
            <a:endParaRPr lang="es-EC" dirty="0" smtClean="0">
              <a:latin typeface="Times New Roman" pitchFamily="18" charset="0"/>
              <a:cs typeface="Times New Roman" pitchFamily="18" charset="0"/>
            </a:endParaRPr>
          </a:p>
          <a:p>
            <a:pPr lvl="1"/>
            <a:r>
              <a:rPr lang="es-EC" dirty="0" smtClean="0">
                <a:latin typeface="Times New Roman" pitchFamily="18" charset="0"/>
                <a:cs typeface="Times New Roman" pitchFamily="18" charset="0"/>
              </a:rPr>
              <a:t>                                  (2R)</a:t>
            </a:r>
            <a:endParaRPr lang="en-US" dirty="0">
              <a:latin typeface="Times New Roman" pitchFamily="18" charset="0"/>
              <a:cs typeface="Times New Roman" pitchFamily="18" charset="0"/>
            </a:endParaRPr>
          </a:p>
        </p:txBody>
      </p:sp>
      <p:sp>
        <p:nvSpPr>
          <p:cNvPr id="12" name="TextBox 11"/>
          <p:cNvSpPr txBox="1"/>
          <p:nvPr/>
        </p:nvSpPr>
        <p:spPr>
          <a:xfrm>
            <a:off x="755576" y="1948190"/>
            <a:ext cx="2818656" cy="369332"/>
          </a:xfrm>
          <a:prstGeom prst="rect">
            <a:avLst/>
          </a:prstGeom>
          <a:noFill/>
        </p:spPr>
        <p:txBody>
          <a:bodyPr wrap="square" rtlCol="0">
            <a:spAutoFit/>
          </a:bodyPr>
          <a:lstStyle/>
          <a:p>
            <a:pPr>
              <a:buFont typeface="Arial" pitchFamily="34" charset="0"/>
              <a:buChar char="•"/>
            </a:pPr>
            <a:r>
              <a:rPr lang="es-EC" b="1" dirty="0" smtClean="0">
                <a:latin typeface="Times New Roman" pitchFamily="18" charset="0"/>
                <a:cs typeface="Times New Roman" pitchFamily="18" charset="0"/>
              </a:rPr>
              <a:t>  </a:t>
            </a:r>
            <a:r>
              <a:rPr lang="es-EC" dirty="0" smtClean="0">
                <a:latin typeface="Times New Roman" pitchFamily="18" charset="0"/>
                <a:cs typeface="Times New Roman" pitchFamily="18" charset="0"/>
              </a:rPr>
              <a:t>Compensación diaria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996</TotalTime>
  <Words>2062</Words>
  <Application>Microsoft Office PowerPoint</Application>
  <PresentationFormat>On-screen Show (4:3)</PresentationFormat>
  <Paragraphs>416</Paragraphs>
  <Slides>34</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Office Theme</vt:lpstr>
      <vt:lpstr>Word 2007 Document</vt:lpstr>
      <vt:lpstr>Document</vt:lpstr>
      <vt:lpstr> PROYECTO PREVIO A LA OBTENCIÓN DEL TÍTULO DE MAGISTER EN FINANZAS EMPRESARIALES </vt:lpstr>
      <vt:lpstr>COONECTA</vt:lpstr>
      <vt:lpstr>COONECTA</vt:lpstr>
      <vt:lpstr>COONECTA</vt:lpstr>
      <vt:lpstr>OBJETIVO GENERAL</vt:lpstr>
      <vt:lpstr>MODELO COSO ERM</vt:lpstr>
      <vt:lpstr>MODELO COSO ERM</vt:lpstr>
      <vt:lpstr>ÁREA DE OPERACIONES Y TESORERÍA</vt:lpstr>
      <vt:lpstr>PROCESO DE SERVICIOS FINANCIEROS Y DE COMPENSACIÓN DE LA RED COONECTA</vt:lpstr>
      <vt:lpstr>PROCESO DE SERVICIOS FINANCIEROS Y DE COMPENSACIÓN DE LA RED COONECTA </vt:lpstr>
      <vt:lpstr>PROCESO DE SERVICIOS FINANCIEROS Y DE COMPENSACIÓN DE LA RED COONECTA</vt:lpstr>
      <vt:lpstr>PROCESO DE RECLAMOS CAJEROS AUTOMÁTICOS  RECLAMOS DE CLIENTES DE LA PROPIA IFI EN CAJEROS DE OTRA INSTITUCIÓN </vt:lpstr>
      <vt:lpstr> PROCESO DE COMISIONES   </vt:lpstr>
      <vt:lpstr> ESTUDIO FINANCIERO </vt:lpstr>
      <vt:lpstr>APLICACIÓN DEL MODELO COSO ERM  EN EL ÁREA DE OPERACIONES Y TESORERÍA</vt:lpstr>
      <vt:lpstr>AMBIENTE INTERNO</vt:lpstr>
      <vt:lpstr>AMBIENTE INTERNO</vt:lpstr>
      <vt:lpstr>AMBIENTE INTERNO</vt:lpstr>
      <vt:lpstr>ESTABLECIMIENTO DE OBJETIVOS</vt:lpstr>
      <vt:lpstr>ESTABLECIMIENTO DE OBJETIVOS</vt:lpstr>
      <vt:lpstr>IDENTIFICACIÓN DE EVENTOS</vt:lpstr>
      <vt:lpstr>IDENTIFICACIÓN DE EVENTOS</vt:lpstr>
      <vt:lpstr>EVALUACIÓN DE RIESGOS</vt:lpstr>
      <vt:lpstr>EVALUACIÓN DE RIESGOS</vt:lpstr>
      <vt:lpstr>EVALUACIÓN DE RIESGOS</vt:lpstr>
      <vt:lpstr>EVALUACIÓN Y RESPUESTA AL RIESGO</vt:lpstr>
      <vt:lpstr>EVALUACIÓN  Y RESPUESTA AL RIESGO</vt:lpstr>
      <vt:lpstr>EVALUACIÓN  Y RESPUESTA AL RIESGO  MAPA DE RIESGOS COONECTA</vt:lpstr>
      <vt:lpstr>    ACTIVIDADES DE CONTROL  </vt:lpstr>
      <vt:lpstr>    INFORMACIÓN Y COMUNICACIÓN </vt:lpstr>
      <vt:lpstr>    MONITOREO </vt:lpstr>
      <vt:lpstr>CONCLUSIONES  </vt:lpstr>
      <vt:lpstr>RECOMENDACIONES </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Antonio Correa</dc:creator>
  <cp:lastModifiedBy>Cecilia</cp:lastModifiedBy>
  <cp:revision>155</cp:revision>
  <dcterms:created xsi:type="dcterms:W3CDTF">2015-05-11T03:23:25Z</dcterms:created>
  <dcterms:modified xsi:type="dcterms:W3CDTF">2015-06-04T04:11:43Z</dcterms:modified>
</cp:coreProperties>
</file>