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9" r:id="rId2"/>
    <p:sldId id="260" r:id="rId3"/>
    <p:sldId id="263" r:id="rId4"/>
    <p:sldId id="265" r:id="rId5"/>
    <p:sldId id="268" r:id="rId6"/>
    <p:sldId id="269" r:id="rId7"/>
    <p:sldId id="271" r:id="rId8"/>
    <p:sldId id="272" r:id="rId9"/>
    <p:sldId id="313" r:id="rId10"/>
    <p:sldId id="279" r:id="rId11"/>
    <p:sldId id="290" r:id="rId12"/>
    <p:sldId id="281" r:id="rId13"/>
    <p:sldId id="280" r:id="rId14"/>
    <p:sldId id="283" r:id="rId15"/>
    <p:sldId id="284" r:id="rId16"/>
    <p:sldId id="287" r:id="rId17"/>
    <p:sldId id="285" r:id="rId18"/>
    <p:sldId id="286" r:id="rId19"/>
    <p:sldId id="288" r:id="rId20"/>
    <p:sldId id="296" r:id="rId21"/>
    <p:sldId id="289" r:id="rId22"/>
    <p:sldId id="330" r:id="rId23"/>
    <p:sldId id="292" r:id="rId24"/>
    <p:sldId id="293" r:id="rId25"/>
    <p:sldId id="294" r:id="rId26"/>
    <p:sldId id="295" r:id="rId27"/>
    <p:sldId id="297" r:id="rId28"/>
    <p:sldId id="298" r:id="rId29"/>
    <p:sldId id="300" r:id="rId30"/>
    <p:sldId id="331" r:id="rId31"/>
    <p:sldId id="332" r:id="rId32"/>
    <p:sldId id="333" r:id="rId33"/>
    <p:sldId id="334" r:id="rId34"/>
    <p:sldId id="335" r:id="rId35"/>
    <p:sldId id="329" r:id="rId36"/>
    <p:sldId id="299" r:id="rId37"/>
    <p:sldId id="301" r:id="rId38"/>
    <p:sldId id="303" r:id="rId39"/>
    <p:sldId id="316" r:id="rId40"/>
    <p:sldId id="312" r:id="rId41"/>
    <p:sldId id="311" r:id="rId42"/>
    <p:sldId id="314" r:id="rId43"/>
    <p:sldId id="315" r:id="rId44"/>
    <p:sldId id="261" r:id="rId45"/>
    <p:sldId id="317" r:id="rId46"/>
    <p:sldId id="318" r:id="rId47"/>
    <p:sldId id="320" r:id="rId48"/>
    <p:sldId id="321" r:id="rId49"/>
    <p:sldId id="322" r:id="rId50"/>
    <p:sldId id="323" r:id="rId51"/>
    <p:sldId id="324" r:id="rId52"/>
    <p:sldId id="325" r:id="rId53"/>
    <p:sldId id="326" r:id="rId54"/>
    <p:sldId id="327" r:id="rId55"/>
    <p:sldId id="328" r:id="rId56"/>
    <p:sldId id="262"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84" autoAdjust="0"/>
  </p:normalViewPr>
  <p:slideViewPr>
    <p:cSldViewPr>
      <p:cViewPr>
        <p:scale>
          <a:sx n="60" d="100"/>
          <a:sy n="60" d="100"/>
        </p:scale>
        <p:origin x="-163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MAESTR&#205;A\TESIS\correcci&#243;n%20de%20cap\ENCUESTA%20TABULACI&#211;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607174103237096E-2"/>
          <c:y val="0.12535906969962088"/>
          <c:w val="0.88337270341207352"/>
          <c:h val="0.53065252260134155"/>
        </c:manualLayout>
      </c:layout>
      <c:bar3DChart>
        <c:barDir val="col"/>
        <c:grouping val="clustered"/>
        <c:varyColors val="1"/>
        <c:ser>
          <c:idx val="0"/>
          <c:order val="0"/>
          <c:tx>
            <c:v>MIPE</c:v>
          </c:tx>
          <c:invertIfNegative val="0"/>
          <c:cat>
            <c:strRef>
              <c:f>Hoja1!$A$443:$A$446</c:f>
              <c:strCache>
                <c:ptCount val="4"/>
                <c:pt idx="0">
                  <c:v>químico-prácticas culturales</c:v>
                </c:pt>
                <c:pt idx="1">
                  <c:v>orgánico-prácticas culturales</c:v>
                </c:pt>
                <c:pt idx="2">
                  <c:v>genético-prácticas culturales</c:v>
                </c:pt>
                <c:pt idx="3">
                  <c:v>Ninguno</c:v>
                </c:pt>
              </c:strCache>
            </c:strRef>
          </c:cat>
          <c:val>
            <c:numRef>
              <c:f>Hoja1!$B$443:$B$446</c:f>
              <c:numCache>
                <c:formatCode>0</c:formatCode>
                <c:ptCount val="4"/>
                <c:pt idx="0">
                  <c:v>371</c:v>
                </c:pt>
                <c:pt idx="1">
                  <c:v>28</c:v>
                </c:pt>
                <c:pt idx="2">
                  <c:v>38</c:v>
                </c:pt>
                <c:pt idx="3">
                  <c:v>31</c:v>
                </c:pt>
              </c:numCache>
            </c:numRef>
          </c:val>
        </c:ser>
        <c:dLbls>
          <c:showLegendKey val="0"/>
          <c:showVal val="0"/>
          <c:showCatName val="0"/>
          <c:showSerName val="0"/>
          <c:showPercent val="0"/>
          <c:showBubbleSize val="0"/>
        </c:dLbls>
        <c:gapWidth val="150"/>
        <c:shape val="box"/>
        <c:axId val="145358848"/>
        <c:axId val="145360384"/>
        <c:axId val="0"/>
      </c:bar3DChart>
      <c:catAx>
        <c:axId val="145358848"/>
        <c:scaling>
          <c:orientation val="minMax"/>
        </c:scaling>
        <c:delete val="0"/>
        <c:axPos val="b"/>
        <c:majorTickMark val="out"/>
        <c:minorTickMark val="none"/>
        <c:tickLblPos val="nextTo"/>
        <c:txPr>
          <a:bodyPr/>
          <a:lstStyle/>
          <a:p>
            <a:pPr>
              <a:defRPr sz="1400"/>
            </a:pPr>
            <a:endParaRPr lang="es-EC"/>
          </a:p>
        </c:txPr>
        <c:crossAx val="145360384"/>
        <c:crosses val="autoZero"/>
        <c:auto val="1"/>
        <c:lblAlgn val="ctr"/>
        <c:lblOffset val="100"/>
        <c:noMultiLvlLbl val="0"/>
      </c:catAx>
      <c:valAx>
        <c:axId val="145360384"/>
        <c:scaling>
          <c:orientation val="minMax"/>
        </c:scaling>
        <c:delete val="0"/>
        <c:axPos val="l"/>
        <c:majorGridlines/>
        <c:numFmt formatCode="0" sourceLinked="1"/>
        <c:majorTickMark val="out"/>
        <c:minorTickMark val="none"/>
        <c:tickLblPos val="nextTo"/>
        <c:crossAx val="145358848"/>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diagrams/_rels/data11.xml.rels><?xml version="1.0" encoding="UTF-8" standalone="yes"?>
<Relationships xmlns="http://schemas.openxmlformats.org/package/2006/relationships"><Relationship Id="rId1" Type="http://schemas.openxmlformats.org/officeDocument/2006/relationships/image" Target="../media/image26.jpg"/></Relationships>
</file>

<file path=ppt/diagrams/_rels/data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_rels/data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jpg"/></Relationships>
</file>

<file path=ppt/diagrams/_rels/data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g"/></Relationships>
</file>

<file path=ppt/diagrams/_rels/data15.xml.rels><?xml version="1.0" encoding="UTF-8" standalone="yes"?>
<Relationships xmlns="http://schemas.openxmlformats.org/package/2006/relationships"><Relationship Id="rId1" Type="http://schemas.openxmlformats.org/officeDocument/2006/relationships/image" Target="../media/image39.jpg"/></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_rels/data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ata6.xml.rels><?xml version="1.0" encoding="UTF-8" standalone="yes"?>
<Relationships xmlns="http://schemas.openxmlformats.org/package/2006/relationships"><Relationship Id="rId1" Type="http://schemas.openxmlformats.org/officeDocument/2006/relationships/image" Target="../media/image19.jpg"/></Relationships>
</file>

<file path=ppt/diagrams/_rels/data7.xml.rels><?xml version="1.0" encoding="UTF-8" standalone="yes"?>
<Relationships xmlns="http://schemas.openxmlformats.org/package/2006/relationships"><Relationship Id="rId1" Type="http://schemas.openxmlformats.org/officeDocument/2006/relationships/image" Target="../media/image20.jpg"/></Relationships>
</file>

<file path=ppt/diagrams/_rels/data8.xml.rels><?xml version="1.0" encoding="UTF-8" standalone="yes"?>
<Relationships xmlns="http://schemas.openxmlformats.org/package/2006/relationships"><Relationship Id="rId1" Type="http://schemas.openxmlformats.org/officeDocument/2006/relationships/image" Target="../media/image21.jpg"/></Relationships>
</file>

<file path=ppt/diagrams/_rels/data9.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_rels/drawing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39.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9.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279EA-E5C5-4403-8DB1-5BD978ADD31D}"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C"/>
        </a:p>
      </dgm:t>
    </dgm:pt>
    <dgm:pt modelId="{427C3A0F-C30F-4F08-B58F-EE4B7B119F10}">
      <dgm:prSet phldrT="[Texto]"/>
      <dgm:spPr/>
      <dgm:t>
        <a:bodyPr/>
        <a:lstStyle/>
        <a:p>
          <a:r>
            <a:rPr lang="en-US" b="1" dirty="0" smtClean="0"/>
            <a:t>Descripción del área de estudio</a:t>
          </a:r>
          <a:endParaRPr lang="es-EC" b="1" dirty="0"/>
        </a:p>
      </dgm:t>
    </dgm:pt>
    <dgm:pt modelId="{B2F808DE-0D6F-405B-A5F7-40F542BA8F78}" type="parTrans" cxnId="{A9D5FE66-C3D6-498A-8C86-125DFF7844B2}">
      <dgm:prSet/>
      <dgm:spPr/>
      <dgm:t>
        <a:bodyPr/>
        <a:lstStyle/>
        <a:p>
          <a:endParaRPr lang="es-EC"/>
        </a:p>
      </dgm:t>
    </dgm:pt>
    <dgm:pt modelId="{4286DCC4-63B9-4E4C-B0B9-F879774AA8EC}" type="sibTrans" cxnId="{A9D5FE66-C3D6-498A-8C86-125DFF7844B2}">
      <dgm:prSet/>
      <dgm:spPr/>
      <dgm:t>
        <a:bodyPr/>
        <a:lstStyle/>
        <a:p>
          <a:endParaRPr lang="es-EC"/>
        </a:p>
      </dgm:t>
    </dgm:pt>
    <dgm:pt modelId="{84B432F2-BE8F-444A-92EA-F8F459DC4010}">
      <dgm:prSet phldrT="[Texto]" custT="1"/>
      <dgm:spPr/>
      <dgm:t>
        <a:bodyPr/>
        <a:lstStyle/>
        <a:p>
          <a:r>
            <a:rPr lang="es-EC" sz="1600" dirty="0" smtClean="0"/>
            <a:t>Identificar los límites de referencia donde el problema afecta directa o indirectamente</a:t>
          </a:r>
          <a:endParaRPr lang="es-EC" sz="1600" dirty="0"/>
        </a:p>
      </dgm:t>
    </dgm:pt>
    <dgm:pt modelId="{0B9E11DB-FB7B-4FFB-9DDD-EE211E9A93E3}" type="parTrans" cxnId="{32595E16-353E-425E-B2EA-C00B05F314C4}">
      <dgm:prSet/>
      <dgm:spPr/>
      <dgm:t>
        <a:bodyPr/>
        <a:lstStyle/>
        <a:p>
          <a:endParaRPr lang="es-EC"/>
        </a:p>
      </dgm:t>
    </dgm:pt>
    <dgm:pt modelId="{4BD2547E-1C01-4D89-A7FC-6E38D391B03B}" type="sibTrans" cxnId="{32595E16-353E-425E-B2EA-C00B05F314C4}">
      <dgm:prSet/>
      <dgm:spPr/>
      <dgm:t>
        <a:bodyPr/>
        <a:lstStyle/>
        <a:p>
          <a:endParaRPr lang="es-EC"/>
        </a:p>
      </dgm:t>
    </dgm:pt>
    <dgm:pt modelId="{EF46DF37-B68E-42B8-A6B2-4820CEB2B5EC}">
      <dgm:prSet phldrT="[Texto]" custT="1"/>
      <dgm:spPr/>
      <dgm:t>
        <a:bodyPr/>
        <a:lstStyle/>
        <a:p>
          <a:r>
            <a:rPr lang="es-EC" sz="1400" dirty="0" smtClean="0"/>
            <a:t>Construcción de un mapa de localización que permita visualizar claramente el área de estudio y sus principales características.</a:t>
          </a:r>
          <a:endParaRPr lang="es-EC" sz="1400" dirty="0"/>
        </a:p>
      </dgm:t>
    </dgm:pt>
    <dgm:pt modelId="{66F3CCBA-3CCB-4AB0-ACA6-0282ABD93806}" type="parTrans" cxnId="{5B6DA23B-E393-426C-8541-5001A51DA7CC}">
      <dgm:prSet/>
      <dgm:spPr/>
      <dgm:t>
        <a:bodyPr/>
        <a:lstStyle/>
        <a:p>
          <a:endParaRPr lang="es-EC"/>
        </a:p>
      </dgm:t>
    </dgm:pt>
    <dgm:pt modelId="{CA044F3A-36E1-42D7-BE6B-ED63F8D2E672}" type="sibTrans" cxnId="{5B6DA23B-E393-426C-8541-5001A51DA7CC}">
      <dgm:prSet/>
      <dgm:spPr/>
      <dgm:t>
        <a:bodyPr/>
        <a:lstStyle/>
        <a:p>
          <a:endParaRPr lang="es-EC"/>
        </a:p>
      </dgm:t>
    </dgm:pt>
    <dgm:pt modelId="{5FE3614F-1BF3-43AC-B836-08841251C85A}">
      <dgm:prSet phldrT="[Texto]"/>
      <dgm:spPr/>
      <dgm:t>
        <a:bodyPr/>
        <a:lstStyle/>
        <a:p>
          <a:r>
            <a:rPr lang="en-US" b="1" dirty="0" smtClean="0"/>
            <a:t>Caracterización agro-</a:t>
          </a:r>
          <a:r>
            <a:rPr lang="en-US" b="1" dirty="0" err="1" smtClean="0"/>
            <a:t>socioeconómica</a:t>
          </a:r>
          <a:r>
            <a:rPr lang="en-US" b="1" dirty="0" smtClean="0"/>
            <a:t> de la zona de influencia de las ERA´s</a:t>
          </a:r>
          <a:endParaRPr lang="es-EC" b="1" dirty="0"/>
        </a:p>
      </dgm:t>
    </dgm:pt>
    <dgm:pt modelId="{86DBF236-5D72-49B8-B19B-EAD472EE6C3C}" type="parTrans" cxnId="{A049355C-DE9E-41F0-8CF7-B8F743A457CA}">
      <dgm:prSet/>
      <dgm:spPr/>
      <dgm:t>
        <a:bodyPr/>
        <a:lstStyle/>
        <a:p>
          <a:endParaRPr lang="es-EC"/>
        </a:p>
      </dgm:t>
    </dgm:pt>
    <dgm:pt modelId="{5DBE8424-D98A-4ABC-B95D-1C291D7EBAF1}" type="sibTrans" cxnId="{A049355C-DE9E-41F0-8CF7-B8F743A457CA}">
      <dgm:prSet/>
      <dgm:spPr/>
      <dgm:t>
        <a:bodyPr/>
        <a:lstStyle/>
        <a:p>
          <a:endParaRPr lang="es-EC"/>
        </a:p>
      </dgm:t>
    </dgm:pt>
    <dgm:pt modelId="{F7B70C27-3D24-466C-94CA-5BFDFDC36293}">
      <dgm:prSet phldrT="[Texto]"/>
      <dgm:spPr/>
      <dgm:t>
        <a:bodyPr/>
        <a:lstStyle/>
        <a:p>
          <a:r>
            <a:rPr lang="es-EC" dirty="0" smtClean="0"/>
            <a:t>Fuentes internas del MAGAP: - RC 2013, </a:t>
          </a:r>
          <a:r>
            <a:rPr lang="es-EC" dirty="0" err="1" smtClean="0"/>
            <a:t>InfA</a:t>
          </a:r>
          <a:r>
            <a:rPr lang="es-EC" dirty="0" smtClean="0"/>
            <a:t> y M, Manual de capacitación a facilitadores-as 2011, tríptico del programa de innovación agrícola, en las páginas web. </a:t>
          </a:r>
          <a:endParaRPr lang="es-EC" dirty="0"/>
        </a:p>
      </dgm:t>
    </dgm:pt>
    <dgm:pt modelId="{17055522-ADA8-4DFA-A1A6-2745CB8AAB5E}" type="parTrans" cxnId="{5800306D-5D6E-499E-B60C-DC387EE64C4C}">
      <dgm:prSet/>
      <dgm:spPr/>
      <dgm:t>
        <a:bodyPr/>
        <a:lstStyle/>
        <a:p>
          <a:endParaRPr lang="es-EC"/>
        </a:p>
      </dgm:t>
    </dgm:pt>
    <dgm:pt modelId="{E722CF82-1866-487A-96B0-5F7D3F34C01E}" type="sibTrans" cxnId="{5800306D-5D6E-499E-B60C-DC387EE64C4C}">
      <dgm:prSet/>
      <dgm:spPr/>
      <dgm:t>
        <a:bodyPr/>
        <a:lstStyle/>
        <a:p>
          <a:endParaRPr lang="es-EC"/>
        </a:p>
      </dgm:t>
    </dgm:pt>
    <dgm:pt modelId="{2B7CBF07-67C1-46A4-84E8-03C54DD6CDE7}">
      <dgm:prSet phldrT="[Texto]" custT="1"/>
      <dgm:spPr/>
      <dgm:t>
        <a:bodyPr/>
        <a:lstStyle/>
        <a:p>
          <a:r>
            <a:rPr lang="es-EC" sz="1600" dirty="0" smtClean="0"/>
            <a:t>Temas:  conformación, objetivos, componentes y logros alcanzados por las ERA´s. </a:t>
          </a:r>
          <a:endParaRPr lang="es-EC" sz="1600" dirty="0"/>
        </a:p>
      </dgm:t>
    </dgm:pt>
    <dgm:pt modelId="{D611ABDC-DC7B-4A19-9234-7FBFFC499B4A}" type="parTrans" cxnId="{046FCB3F-D2A5-45AF-BA7A-0FB6C6DF726E}">
      <dgm:prSet/>
      <dgm:spPr/>
      <dgm:t>
        <a:bodyPr/>
        <a:lstStyle/>
        <a:p>
          <a:endParaRPr lang="es-EC"/>
        </a:p>
      </dgm:t>
    </dgm:pt>
    <dgm:pt modelId="{A92D846D-93FD-45F9-BF96-C7718D1090A6}" type="sibTrans" cxnId="{046FCB3F-D2A5-45AF-BA7A-0FB6C6DF726E}">
      <dgm:prSet/>
      <dgm:spPr/>
      <dgm:t>
        <a:bodyPr/>
        <a:lstStyle/>
        <a:p>
          <a:endParaRPr lang="es-EC"/>
        </a:p>
      </dgm:t>
    </dgm:pt>
    <dgm:pt modelId="{8EA2390C-1F61-4116-9908-58E4923918FC}">
      <dgm:prSet phldrT="[Texto]"/>
      <dgm:spPr/>
      <dgm:t>
        <a:bodyPr/>
        <a:lstStyle/>
        <a:p>
          <a:r>
            <a:rPr lang="en-US" b="1" dirty="0" err="1" smtClean="0"/>
            <a:t>Análisis</a:t>
          </a:r>
          <a:r>
            <a:rPr lang="en-US" b="1" dirty="0" smtClean="0"/>
            <a:t> de las </a:t>
          </a:r>
          <a:r>
            <a:rPr lang="en-US" b="1" dirty="0" err="1" smtClean="0"/>
            <a:t>actividades</a:t>
          </a:r>
          <a:r>
            <a:rPr lang="en-US" b="1" dirty="0" smtClean="0"/>
            <a:t> </a:t>
          </a:r>
          <a:r>
            <a:rPr lang="en-US" b="1" dirty="0" err="1" smtClean="0"/>
            <a:t>realizadas</a:t>
          </a:r>
          <a:r>
            <a:rPr lang="en-US" b="1" dirty="0" smtClean="0"/>
            <a:t> </a:t>
          </a:r>
          <a:r>
            <a:rPr lang="en-US" b="1" dirty="0" err="1" smtClean="0"/>
            <a:t>por</a:t>
          </a:r>
          <a:r>
            <a:rPr lang="en-US" b="1" dirty="0" smtClean="0"/>
            <a:t> las ERA´s en </a:t>
          </a:r>
          <a:r>
            <a:rPr lang="en-US" b="1" dirty="0" err="1" smtClean="0"/>
            <a:t>cuanto</a:t>
          </a:r>
          <a:r>
            <a:rPr lang="en-US" b="1" dirty="0" smtClean="0"/>
            <a:t> </a:t>
          </a:r>
          <a:r>
            <a:rPr lang="en-US" b="1" dirty="0" err="1" smtClean="0"/>
            <a:t>agricultura</a:t>
          </a:r>
          <a:r>
            <a:rPr lang="en-US" b="1" dirty="0" smtClean="0"/>
            <a:t> </a:t>
          </a:r>
          <a:r>
            <a:rPr lang="en-US" b="1" dirty="0" err="1" smtClean="0"/>
            <a:t>sostenible</a:t>
          </a:r>
          <a:endParaRPr lang="es-EC" b="1" dirty="0"/>
        </a:p>
      </dgm:t>
    </dgm:pt>
    <dgm:pt modelId="{4AA939DD-576D-4037-8E4E-3F576ABAA4E9}" type="parTrans" cxnId="{D2A4B834-4843-4C6C-93E8-2267392B590A}">
      <dgm:prSet/>
      <dgm:spPr/>
      <dgm:t>
        <a:bodyPr/>
        <a:lstStyle/>
        <a:p>
          <a:endParaRPr lang="es-EC"/>
        </a:p>
      </dgm:t>
    </dgm:pt>
    <dgm:pt modelId="{91A16139-D770-4AA8-BDFC-773B1FDF560A}" type="sibTrans" cxnId="{D2A4B834-4843-4C6C-93E8-2267392B590A}">
      <dgm:prSet/>
      <dgm:spPr/>
      <dgm:t>
        <a:bodyPr/>
        <a:lstStyle/>
        <a:p>
          <a:endParaRPr lang="es-EC"/>
        </a:p>
      </dgm:t>
    </dgm:pt>
    <dgm:pt modelId="{E0E186BB-53A5-4A0F-9BD0-5A7132491FF5}">
      <dgm:prSet phldrT="[Texto]" custT="1"/>
      <dgm:spPr/>
      <dgm:t>
        <a:bodyPr/>
        <a:lstStyle/>
        <a:p>
          <a:r>
            <a:rPr lang="es-EC" sz="2000" dirty="0" smtClean="0"/>
            <a:t>Método de “estudio de caso</a:t>
          </a:r>
          <a:endParaRPr lang="es-EC" sz="2000" dirty="0"/>
        </a:p>
      </dgm:t>
    </dgm:pt>
    <dgm:pt modelId="{3268D05C-BBC1-4FDE-A5EE-4FC50BF1F1A3}" type="parTrans" cxnId="{E56B8C67-A875-4EEE-BAF1-BD0FFA46E841}">
      <dgm:prSet/>
      <dgm:spPr/>
      <dgm:t>
        <a:bodyPr/>
        <a:lstStyle/>
        <a:p>
          <a:endParaRPr lang="es-EC"/>
        </a:p>
      </dgm:t>
    </dgm:pt>
    <dgm:pt modelId="{5323CF0E-6C8E-4D1A-BAAF-2D4AAC5D94E5}" type="sibTrans" cxnId="{E56B8C67-A875-4EEE-BAF1-BD0FFA46E841}">
      <dgm:prSet/>
      <dgm:spPr/>
      <dgm:t>
        <a:bodyPr/>
        <a:lstStyle/>
        <a:p>
          <a:endParaRPr lang="es-EC"/>
        </a:p>
      </dgm:t>
    </dgm:pt>
    <dgm:pt modelId="{7775B67A-7005-442C-BA32-AD17C6F963C5}">
      <dgm:prSet phldrT="[Texto]" custT="1"/>
      <dgm:spPr/>
      <dgm:t>
        <a:bodyPr/>
        <a:lstStyle/>
        <a:p>
          <a:pPr algn="ctr"/>
          <a:r>
            <a:rPr lang="es-EC" sz="1100" dirty="0" smtClean="0"/>
            <a:t>- Visitas a participantes de las ERA´s,  se  aplicó un cuestionario:</a:t>
          </a:r>
        </a:p>
        <a:p>
          <a:pPr algn="ctr"/>
          <a:r>
            <a:rPr lang="es-EC" sz="1100" dirty="0" smtClean="0"/>
            <a:t>Estructurado en cuatro partes: aspectos sociales,  aspectos culturales, prácticas agroecológicas, economía familiar </a:t>
          </a:r>
        </a:p>
        <a:p>
          <a:pPr algn="ctr"/>
          <a:r>
            <a:rPr lang="es-EC" sz="1100" dirty="0" smtClean="0"/>
            <a:t>- Se aplicaron entrevistas semi estructuradas  </a:t>
          </a:r>
          <a:endParaRPr lang="es-EC" sz="1100" dirty="0"/>
        </a:p>
      </dgm:t>
    </dgm:pt>
    <dgm:pt modelId="{05B43B6B-E2D2-4CCC-9F29-C0957BEB4B3B}" type="parTrans" cxnId="{112C23CA-E629-4673-A26A-F0BE9A202AA3}">
      <dgm:prSet/>
      <dgm:spPr/>
      <dgm:t>
        <a:bodyPr/>
        <a:lstStyle/>
        <a:p>
          <a:endParaRPr lang="es-EC"/>
        </a:p>
      </dgm:t>
    </dgm:pt>
    <dgm:pt modelId="{3D06B2A1-6E74-4E8A-AE3D-296AF6A85B38}" type="sibTrans" cxnId="{112C23CA-E629-4673-A26A-F0BE9A202AA3}">
      <dgm:prSet/>
      <dgm:spPr/>
      <dgm:t>
        <a:bodyPr/>
        <a:lstStyle/>
        <a:p>
          <a:endParaRPr lang="es-EC"/>
        </a:p>
      </dgm:t>
    </dgm:pt>
    <dgm:pt modelId="{49AF1833-9A67-495B-9631-375C30FC2392}" type="pres">
      <dgm:prSet presAssocID="{201279EA-E5C5-4403-8DB1-5BD978ADD31D}" presName="Name0" presStyleCnt="0">
        <dgm:presLayoutVars>
          <dgm:chPref val="3"/>
          <dgm:dir/>
          <dgm:animLvl val="lvl"/>
          <dgm:resizeHandles/>
        </dgm:presLayoutVars>
      </dgm:prSet>
      <dgm:spPr/>
      <dgm:t>
        <a:bodyPr/>
        <a:lstStyle/>
        <a:p>
          <a:endParaRPr lang="es-EC"/>
        </a:p>
      </dgm:t>
    </dgm:pt>
    <dgm:pt modelId="{257F91CA-F6C2-4B05-88BD-B40E457ECB2F}" type="pres">
      <dgm:prSet presAssocID="{427C3A0F-C30F-4F08-B58F-EE4B7B119F10}" presName="horFlow" presStyleCnt="0"/>
      <dgm:spPr/>
    </dgm:pt>
    <dgm:pt modelId="{3326893A-5718-468E-998B-4DB842BED3F2}" type="pres">
      <dgm:prSet presAssocID="{427C3A0F-C30F-4F08-B58F-EE4B7B119F10}" presName="bigChev" presStyleLbl="node1" presStyleIdx="0" presStyleCnt="3"/>
      <dgm:spPr/>
      <dgm:t>
        <a:bodyPr/>
        <a:lstStyle/>
        <a:p>
          <a:endParaRPr lang="es-EC"/>
        </a:p>
      </dgm:t>
    </dgm:pt>
    <dgm:pt modelId="{BF37F4D9-8157-45F3-9B99-1DC2E97FC4BF}" type="pres">
      <dgm:prSet presAssocID="{0B9E11DB-FB7B-4FFB-9DDD-EE211E9A93E3}" presName="parTrans" presStyleCnt="0"/>
      <dgm:spPr/>
    </dgm:pt>
    <dgm:pt modelId="{AB2DF39C-5A1B-4C70-8FF5-8E16EEE790CD}" type="pres">
      <dgm:prSet presAssocID="{84B432F2-BE8F-444A-92EA-F8F459DC4010}" presName="node" presStyleLbl="alignAccFollowNode1" presStyleIdx="0" presStyleCnt="6">
        <dgm:presLayoutVars>
          <dgm:bulletEnabled val="1"/>
        </dgm:presLayoutVars>
      </dgm:prSet>
      <dgm:spPr/>
      <dgm:t>
        <a:bodyPr/>
        <a:lstStyle/>
        <a:p>
          <a:endParaRPr lang="es-EC"/>
        </a:p>
      </dgm:t>
    </dgm:pt>
    <dgm:pt modelId="{91958F24-667C-4330-818D-9EEDAB1D36C3}" type="pres">
      <dgm:prSet presAssocID="{4BD2547E-1C01-4D89-A7FC-6E38D391B03B}" presName="sibTrans" presStyleCnt="0"/>
      <dgm:spPr/>
    </dgm:pt>
    <dgm:pt modelId="{C91BD583-CAA1-477F-AD7D-18E52D0FED98}" type="pres">
      <dgm:prSet presAssocID="{EF46DF37-B68E-42B8-A6B2-4820CEB2B5EC}" presName="node" presStyleLbl="alignAccFollowNode1" presStyleIdx="1" presStyleCnt="6">
        <dgm:presLayoutVars>
          <dgm:bulletEnabled val="1"/>
        </dgm:presLayoutVars>
      </dgm:prSet>
      <dgm:spPr/>
      <dgm:t>
        <a:bodyPr/>
        <a:lstStyle/>
        <a:p>
          <a:endParaRPr lang="es-EC"/>
        </a:p>
      </dgm:t>
    </dgm:pt>
    <dgm:pt modelId="{ECEDEC73-7194-4733-BFCA-EAA1753635B3}" type="pres">
      <dgm:prSet presAssocID="{427C3A0F-C30F-4F08-B58F-EE4B7B119F10}" presName="vSp" presStyleCnt="0"/>
      <dgm:spPr/>
    </dgm:pt>
    <dgm:pt modelId="{2517E4C3-8C1E-4EC2-9464-C428B4E64347}" type="pres">
      <dgm:prSet presAssocID="{5FE3614F-1BF3-43AC-B836-08841251C85A}" presName="horFlow" presStyleCnt="0"/>
      <dgm:spPr/>
    </dgm:pt>
    <dgm:pt modelId="{47754238-AFCB-4048-BA63-69B33600285D}" type="pres">
      <dgm:prSet presAssocID="{5FE3614F-1BF3-43AC-B836-08841251C85A}" presName="bigChev" presStyleLbl="node1" presStyleIdx="1" presStyleCnt="3"/>
      <dgm:spPr/>
      <dgm:t>
        <a:bodyPr/>
        <a:lstStyle/>
        <a:p>
          <a:endParaRPr lang="es-EC"/>
        </a:p>
      </dgm:t>
    </dgm:pt>
    <dgm:pt modelId="{9F8151E3-E5A8-4D7F-9888-52C7C475051E}" type="pres">
      <dgm:prSet presAssocID="{17055522-ADA8-4DFA-A1A6-2745CB8AAB5E}" presName="parTrans" presStyleCnt="0"/>
      <dgm:spPr/>
    </dgm:pt>
    <dgm:pt modelId="{3DA27F84-245E-4133-A306-5E92CFA26CFF}" type="pres">
      <dgm:prSet presAssocID="{F7B70C27-3D24-466C-94CA-5BFDFDC36293}" presName="node" presStyleLbl="alignAccFollowNode1" presStyleIdx="2" presStyleCnt="6">
        <dgm:presLayoutVars>
          <dgm:bulletEnabled val="1"/>
        </dgm:presLayoutVars>
      </dgm:prSet>
      <dgm:spPr/>
      <dgm:t>
        <a:bodyPr/>
        <a:lstStyle/>
        <a:p>
          <a:endParaRPr lang="es-EC"/>
        </a:p>
      </dgm:t>
    </dgm:pt>
    <dgm:pt modelId="{173518A5-6B6D-44AB-8541-892003F84D1E}" type="pres">
      <dgm:prSet presAssocID="{E722CF82-1866-487A-96B0-5F7D3F34C01E}" presName="sibTrans" presStyleCnt="0"/>
      <dgm:spPr/>
    </dgm:pt>
    <dgm:pt modelId="{87A1C0CD-67F5-4910-BB47-D8FF1D63E19D}" type="pres">
      <dgm:prSet presAssocID="{2B7CBF07-67C1-46A4-84E8-03C54DD6CDE7}" presName="node" presStyleLbl="alignAccFollowNode1" presStyleIdx="3" presStyleCnt="6">
        <dgm:presLayoutVars>
          <dgm:bulletEnabled val="1"/>
        </dgm:presLayoutVars>
      </dgm:prSet>
      <dgm:spPr/>
      <dgm:t>
        <a:bodyPr/>
        <a:lstStyle/>
        <a:p>
          <a:endParaRPr lang="es-EC"/>
        </a:p>
      </dgm:t>
    </dgm:pt>
    <dgm:pt modelId="{2B15F6E5-EA68-4E4A-9D76-63C71ACBE220}" type="pres">
      <dgm:prSet presAssocID="{5FE3614F-1BF3-43AC-B836-08841251C85A}" presName="vSp" presStyleCnt="0"/>
      <dgm:spPr/>
    </dgm:pt>
    <dgm:pt modelId="{6BAE40CF-23A7-4A2E-901B-5750A417B6C1}" type="pres">
      <dgm:prSet presAssocID="{8EA2390C-1F61-4116-9908-58E4923918FC}" presName="horFlow" presStyleCnt="0"/>
      <dgm:spPr/>
    </dgm:pt>
    <dgm:pt modelId="{1AA7428F-06A8-437B-AFC7-9678484801B4}" type="pres">
      <dgm:prSet presAssocID="{8EA2390C-1F61-4116-9908-58E4923918FC}" presName="bigChev" presStyleLbl="node1" presStyleIdx="2" presStyleCnt="3"/>
      <dgm:spPr/>
      <dgm:t>
        <a:bodyPr/>
        <a:lstStyle/>
        <a:p>
          <a:endParaRPr lang="es-EC"/>
        </a:p>
      </dgm:t>
    </dgm:pt>
    <dgm:pt modelId="{E88C43C3-6A9B-4857-B022-67F51AED30AE}" type="pres">
      <dgm:prSet presAssocID="{3268D05C-BBC1-4FDE-A5EE-4FC50BF1F1A3}" presName="parTrans" presStyleCnt="0"/>
      <dgm:spPr/>
    </dgm:pt>
    <dgm:pt modelId="{C9EC4E48-E5D5-4CDF-A28C-09EFE32986D8}" type="pres">
      <dgm:prSet presAssocID="{E0E186BB-53A5-4A0F-9BD0-5A7132491FF5}" presName="node" presStyleLbl="alignAccFollowNode1" presStyleIdx="4" presStyleCnt="6">
        <dgm:presLayoutVars>
          <dgm:bulletEnabled val="1"/>
        </dgm:presLayoutVars>
      </dgm:prSet>
      <dgm:spPr/>
      <dgm:t>
        <a:bodyPr/>
        <a:lstStyle/>
        <a:p>
          <a:endParaRPr lang="es-EC"/>
        </a:p>
      </dgm:t>
    </dgm:pt>
    <dgm:pt modelId="{A935E0FA-50DE-4808-AEA6-E71C225353B9}" type="pres">
      <dgm:prSet presAssocID="{5323CF0E-6C8E-4D1A-BAAF-2D4AAC5D94E5}" presName="sibTrans" presStyleCnt="0"/>
      <dgm:spPr/>
    </dgm:pt>
    <dgm:pt modelId="{589FCDEC-AB24-45DB-B21B-AD8EC534FE56}" type="pres">
      <dgm:prSet presAssocID="{7775B67A-7005-442C-BA32-AD17C6F963C5}" presName="node" presStyleLbl="alignAccFollowNode1" presStyleIdx="5" presStyleCnt="6" custScaleX="115446">
        <dgm:presLayoutVars>
          <dgm:bulletEnabled val="1"/>
        </dgm:presLayoutVars>
      </dgm:prSet>
      <dgm:spPr/>
      <dgm:t>
        <a:bodyPr/>
        <a:lstStyle/>
        <a:p>
          <a:endParaRPr lang="es-EC"/>
        </a:p>
      </dgm:t>
    </dgm:pt>
  </dgm:ptLst>
  <dgm:cxnLst>
    <dgm:cxn modelId="{112C23CA-E629-4673-A26A-F0BE9A202AA3}" srcId="{8EA2390C-1F61-4116-9908-58E4923918FC}" destId="{7775B67A-7005-442C-BA32-AD17C6F963C5}" srcOrd="1" destOrd="0" parTransId="{05B43B6B-E2D2-4CCC-9F29-C0957BEB4B3B}" sibTransId="{3D06B2A1-6E74-4E8A-AE3D-296AF6A85B38}"/>
    <dgm:cxn modelId="{D2A4B834-4843-4C6C-93E8-2267392B590A}" srcId="{201279EA-E5C5-4403-8DB1-5BD978ADD31D}" destId="{8EA2390C-1F61-4116-9908-58E4923918FC}" srcOrd="2" destOrd="0" parTransId="{4AA939DD-576D-4037-8E4E-3F576ABAA4E9}" sibTransId="{91A16139-D770-4AA8-BDFC-773B1FDF560A}"/>
    <dgm:cxn modelId="{046FCB3F-D2A5-45AF-BA7A-0FB6C6DF726E}" srcId="{5FE3614F-1BF3-43AC-B836-08841251C85A}" destId="{2B7CBF07-67C1-46A4-84E8-03C54DD6CDE7}" srcOrd="1" destOrd="0" parTransId="{D611ABDC-DC7B-4A19-9234-7FBFFC499B4A}" sibTransId="{A92D846D-93FD-45F9-BF96-C7718D1090A6}"/>
    <dgm:cxn modelId="{282CD283-C6FD-413C-96A8-7C16A90978F2}" type="presOf" srcId="{201279EA-E5C5-4403-8DB1-5BD978ADD31D}" destId="{49AF1833-9A67-495B-9631-375C30FC2392}" srcOrd="0" destOrd="0" presId="urn:microsoft.com/office/officeart/2005/8/layout/lProcess3"/>
    <dgm:cxn modelId="{A049355C-DE9E-41F0-8CF7-B8F743A457CA}" srcId="{201279EA-E5C5-4403-8DB1-5BD978ADD31D}" destId="{5FE3614F-1BF3-43AC-B836-08841251C85A}" srcOrd="1" destOrd="0" parTransId="{86DBF236-5D72-49B8-B19B-EAD472EE6C3C}" sibTransId="{5DBE8424-D98A-4ABC-B95D-1C291D7EBAF1}"/>
    <dgm:cxn modelId="{7F83C3A9-AFAC-45F9-8313-F1FB5B1B793B}" type="presOf" srcId="{E0E186BB-53A5-4A0F-9BD0-5A7132491FF5}" destId="{C9EC4E48-E5D5-4CDF-A28C-09EFE32986D8}" srcOrd="0" destOrd="0" presId="urn:microsoft.com/office/officeart/2005/8/layout/lProcess3"/>
    <dgm:cxn modelId="{5800306D-5D6E-499E-B60C-DC387EE64C4C}" srcId="{5FE3614F-1BF3-43AC-B836-08841251C85A}" destId="{F7B70C27-3D24-466C-94CA-5BFDFDC36293}" srcOrd="0" destOrd="0" parTransId="{17055522-ADA8-4DFA-A1A6-2745CB8AAB5E}" sibTransId="{E722CF82-1866-487A-96B0-5F7D3F34C01E}"/>
    <dgm:cxn modelId="{E56B8C67-A875-4EEE-BAF1-BD0FFA46E841}" srcId="{8EA2390C-1F61-4116-9908-58E4923918FC}" destId="{E0E186BB-53A5-4A0F-9BD0-5A7132491FF5}" srcOrd="0" destOrd="0" parTransId="{3268D05C-BBC1-4FDE-A5EE-4FC50BF1F1A3}" sibTransId="{5323CF0E-6C8E-4D1A-BAAF-2D4AAC5D94E5}"/>
    <dgm:cxn modelId="{3A9BAE7B-4670-4F09-96CC-8968E674CCD9}" type="presOf" srcId="{8EA2390C-1F61-4116-9908-58E4923918FC}" destId="{1AA7428F-06A8-437B-AFC7-9678484801B4}" srcOrd="0" destOrd="0" presId="urn:microsoft.com/office/officeart/2005/8/layout/lProcess3"/>
    <dgm:cxn modelId="{CF36458B-0C57-4497-9E3F-C8EBDDF6B87C}" type="presOf" srcId="{7775B67A-7005-442C-BA32-AD17C6F963C5}" destId="{589FCDEC-AB24-45DB-B21B-AD8EC534FE56}" srcOrd="0" destOrd="0" presId="urn:microsoft.com/office/officeart/2005/8/layout/lProcess3"/>
    <dgm:cxn modelId="{D36CD73B-E682-4D34-AC05-28846167AB83}" type="presOf" srcId="{2B7CBF07-67C1-46A4-84E8-03C54DD6CDE7}" destId="{87A1C0CD-67F5-4910-BB47-D8FF1D63E19D}" srcOrd="0" destOrd="0" presId="urn:microsoft.com/office/officeart/2005/8/layout/lProcess3"/>
    <dgm:cxn modelId="{590303E8-04D0-4E34-936D-08FC11537877}" type="presOf" srcId="{427C3A0F-C30F-4F08-B58F-EE4B7B119F10}" destId="{3326893A-5718-468E-998B-4DB842BED3F2}" srcOrd="0" destOrd="0" presId="urn:microsoft.com/office/officeart/2005/8/layout/lProcess3"/>
    <dgm:cxn modelId="{5B6DA23B-E393-426C-8541-5001A51DA7CC}" srcId="{427C3A0F-C30F-4F08-B58F-EE4B7B119F10}" destId="{EF46DF37-B68E-42B8-A6B2-4820CEB2B5EC}" srcOrd="1" destOrd="0" parTransId="{66F3CCBA-3CCB-4AB0-ACA6-0282ABD93806}" sibTransId="{CA044F3A-36E1-42D7-BE6B-ED63F8D2E672}"/>
    <dgm:cxn modelId="{E62D3691-8161-4806-86F7-3D1329D9E29B}" type="presOf" srcId="{5FE3614F-1BF3-43AC-B836-08841251C85A}" destId="{47754238-AFCB-4048-BA63-69B33600285D}" srcOrd="0" destOrd="0" presId="urn:microsoft.com/office/officeart/2005/8/layout/lProcess3"/>
    <dgm:cxn modelId="{32595E16-353E-425E-B2EA-C00B05F314C4}" srcId="{427C3A0F-C30F-4F08-B58F-EE4B7B119F10}" destId="{84B432F2-BE8F-444A-92EA-F8F459DC4010}" srcOrd="0" destOrd="0" parTransId="{0B9E11DB-FB7B-4FFB-9DDD-EE211E9A93E3}" sibTransId="{4BD2547E-1C01-4D89-A7FC-6E38D391B03B}"/>
    <dgm:cxn modelId="{96B673EB-1056-4524-BCFC-EFEEC4329310}" type="presOf" srcId="{F7B70C27-3D24-466C-94CA-5BFDFDC36293}" destId="{3DA27F84-245E-4133-A306-5E92CFA26CFF}" srcOrd="0" destOrd="0" presId="urn:microsoft.com/office/officeart/2005/8/layout/lProcess3"/>
    <dgm:cxn modelId="{8C3B7E83-5507-4254-A926-BAA917417902}" type="presOf" srcId="{EF46DF37-B68E-42B8-A6B2-4820CEB2B5EC}" destId="{C91BD583-CAA1-477F-AD7D-18E52D0FED98}" srcOrd="0" destOrd="0" presId="urn:microsoft.com/office/officeart/2005/8/layout/lProcess3"/>
    <dgm:cxn modelId="{A9D5FE66-C3D6-498A-8C86-125DFF7844B2}" srcId="{201279EA-E5C5-4403-8DB1-5BD978ADD31D}" destId="{427C3A0F-C30F-4F08-B58F-EE4B7B119F10}" srcOrd="0" destOrd="0" parTransId="{B2F808DE-0D6F-405B-A5F7-40F542BA8F78}" sibTransId="{4286DCC4-63B9-4E4C-B0B9-F879774AA8EC}"/>
    <dgm:cxn modelId="{8EDF93CC-8901-40D7-8CC6-FED25B3D29B0}" type="presOf" srcId="{84B432F2-BE8F-444A-92EA-F8F459DC4010}" destId="{AB2DF39C-5A1B-4C70-8FF5-8E16EEE790CD}" srcOrd="0" destOrd="0" presId="urn:microsoft.com/office/officeart/2005/8/layout/lProcess3"/>
    <dgm:cxn modelId="{658F2D7C-41E6-462D-9113-E432F9FCF6D4}" type="presParOf" srcId="{49AF1833-9A67-495B-9631-375C30FC2392}" destId="{257F91CA-F6C2-4B05-88BD-B40E457ECB2F}" srcOrd="0" destOrd="0" presId="urn:microsoft.com/office/officeart/2005/8/layout/lProcess3"/>
    <dgm:cxn modelId="{C7FBEC89-B368-4F3E-9469-4CED93DAEF50}" type="presParOf" srcId="{257F91CA-F6C2-4B05-88BD-B40E457ECB2F}" destId="{3326893A-5718-468E-998B-4DB842BED3F2}" srcOrd="0" destOrd="0" presId="urn:microsoft.com/office/officeart/2005/8/layout/lProcess3"/>
    <dgm:cxn modelId="{FAB812DA-AE46-46F4-A497-CC3EFCBB3979}" type="presParOf" srcId="{257F91CA-F6C2-4B05-88BD-B40E457ECB2F}" destId="{BF37F4D9-8157-45F3-9B99-1DC2E97FC4BF}" srcOrd="1" destOrd="0" presId="urn:microsoft.com/office/officeart/2005/8/layout/lProcess3"/>
    <dgm:cxn modelId="{EF7DB62B-D6AE-4294-A302-F4B6A21261E9}" type="presParOf" srcId="{257F91CA-F6C2-4B05-88BD-B40E457ECB2F}" destId="{AB2DF39C-5A1B-4C70-8FF5-8E16EEE790CD}" srcOrd="2" destOrd="0" presId="urn:microsoft.com/office/officeart/2005/8/layout/lProcess3"/>
    <dgm:cxn modelId="{11A44286-ACDA-4A57-AB51-0566AA7887B6}" type="presParOf" srcId="{257F91CA-F6C2-4B05-88BD-B40E457ECB2F}" destId="{91958F24-667C-4330-818D-9EEDAB1D36C3}" srcOrd="3" destOrd="0" presId="urn:microsoft.com/office/officeart/2005/8/layout/lProcess3"/>
    <dgm:cxn modelId="{28594410-7C6D-4545-B760-4BB86F902602}" type="presParOf" srcId="{257F91CA-F6C2-4B05-88BD-B40E457ECB2F}" destId="{C91BD583-CAA1-477F-AD7D-18E52D0FED98}" srcOrd="4" destOrd="0" presId="urn:microsoft.com/office/officeart/2005/8/layout/lProcess3"/>
    <dgm:cxn modelId="{9D0D78D3-E042-4D7E-806C-43D641769D37}" type="presParOf" srcId="{49AF1833-9A67-495B-9631-375C30FC2392}" destId="{ECEDEC73-7194-4733-BFCA-EAA1753635B3}" srcOrd="1" destOrd="0" presId="urn:microsoft.com/office/officeart/2005/8/layout/lProcess3"/>
    <dgm:cxn modelId="{8298BFA4-B373-4552-AE59-9B0D46EDF5A8}" type="presParOf" srcId="{49AF1833-9A67-495B-9631-375C30FC2392}" destId="{2517E4C3-8C1E-4EC2-9464-C428B4E64347}" srcOrd="2" destOrd="0" presId="urn:microsoft.com/office/officeart/2005/8/layout/lProcess3"/>
    <dgm:cxn modelId="{5FE32C66-1914-4047-93FC-1BEB81F4A240}" type="presParOf" srcId="{2517E4C3-8C1E-4EC2-9464-C428B4E64347}" destId="{47754238-AFCB-4048-BA63-69B33600285D}" srcOrd="0" destOrd="0" presId="urn:microsoft.com/office/officeart/2005/8/layout/lProcess3"/>
    <dgm:cxn modelId="{F760C79F-2443-4A04-BA68-15FD7C438962}" type="presParOf" srcId="{2517E4C3-8C1E-4EC2-9464-C428B4E64347}" destId="{9F8151E3-E5A8-4D7F-9888-52C7C475051E}" srcOrd="1" destOrd="0" presId="urn:microsoft.com/office/officeart/2005/8/layout/lProcess3"/>
    <dgm:cxn modelId="{19025C0D-E461-4131-8A28-9BA19EB1BE8D}" type="presParOf" srcId="{2517E4C3-8C1E-4EC2-9464-C428B4E64347}" destId="{3DA27F84-245E-4133-A306-5E92CFA26CFF}" srcOrd="2" destOrd="0" presId="urn:microsoft.com/office/officeart/2005/8/layout/lProcess3"/>
    <dgm:cxn modelId="{A2F7C1B3-1F50-43E7-BA5E-E9FE090BDC6A}" type="presParOf" srcId="{2517E4C3-8C1E-4EC2-9464-C428B4E64347}" destId="{173518A5-6B6D-44AB-8541-892003F84D1E}" srcOrd="3" destOrd="0" presId="urn:microsoft.com/office/officeart/2005/8/layout/lProcess3"/>
    <dgm:cxn modelId="{FD1F9F4B-B884-47EB-8265-47B90BACC775}" type="presParOf" srcId="{2517E4C3-8C1E-4EC2-9464-C428B4E64347}" destId="{87A1C0CD-67F5-4910-BB47-D8FF1D63E19D}" srcOrd="4" destOrd="0" presId="urn:microsoft.com/office/officeart/2005/8/layout/lProcess3"/>
    <dgm:cxn modelId="{CCF2A331-A80B-472E-AEDF-096500F85BC2}" type="presParOf" srcId="{49AF1833-9A67-495B-9631-375C30FC2392}" destId="{2B15F6E5-EA68-4E4A-9D76-63C71ACBE220}" srcOrd="3" destOrd="0" presId="urn:microsoft.com/office/officeart/2005/8/layout/lProcess3"/>
    <dgm:cxn modelId="{94A4F746-0B60-4B28-B11E-CAB87CBC28D8}" type="presParOf" srcId="{49AF1833-9A67-495B-9631-375C30FC2392}" destId="{6BAE40CF-23A7-4A2E-901B-5750A417B6C1}" srcOrd="4" destOrd="0" presId="urn:microsoft.com/office/officeart/2005/8/layout/lProcess3"/>
    <dgm:cxn modelId="{FC4F62B2-9CF1-4183-823A-85C24D1B0A89}" type="presParOf" srcId="{6BAE40CF-23A7-4A2E-901B-5750A417B6C1}" destId="{1AA7428F-06A8-437B-AFC7-9678484801B4}" srcOrd="0" destOrd="0" presId="urn:microsoft.com/office/officeart/2005/8/layout/lProcess3"/>
    <dgm:cxn modelId="{1C1F0F23-4F39-46D9-BAA5-6AFAE753C59C}" type="presParOf" srcId="{6BAE40CF-23A7-4A2E-901B-5750A417B6C1}" destId="{E88C43C3-6A9B-4857-B022-67F51AED30AE}" srcOrd="1" destOrd="0" presId="urn:microsoft.com/office/officeart/2005/8/layout/lProcess3"/>
    <dgm:cxn modelId="{CDC13FD5-86B2-4AAE-BB8F-9A37522C8998}" type="presParOf" srcId="{6BAE40CF-23A7-4A2E-901B-5750A417B6C1}" destId="{C9EC4E48-E5D5-4CDF-A28C-09EFE32986D8}" srcOrd="2" destOrd="0" presId="urn:microsoft.com/office/officeart/2005/8/layout/lProcess3"/>
    <dgm:cxn modelId="{E3F55A72-CA7C-4057-B855-10AFFC206F27}" type="presParOf" srcId="{6BAE40CF-23A7-4A2E-901B-5750A417B6C1}" destId="{A935E0FA-50DE-4808-AEA6-E71C225353B9}" srcOrd="3" destOrd="0" presId="urn:microsoft.com/office/officeart/2005/8/layout/lProcess3"/>
    <dgm:cxn modelId="{36303842-9BEB-46A9-9B1C-E37DE7B12632}" type="presParOf" srcId="{6BAE40CF-23A7-4A2E-901B-5750A417B6C1}" destId="{589FCDEC-AB24-45DB-B21B-AD8EC534FE56}"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Lst>
  <dgm:cxnLst>
    <dgm:cxn modelId="{B192C182-F8F7-41E9-826E-BF4CA7E8C098}" type="presOf" srcId="{E27FA04D-3DF2-47D6-994E-6187EF8F49F0}" destId="{7857BA2F-B0EC-4928-BDF3-2C8757CBEA61}"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D06755B1-E63E-4CC6-800B-8F4A0B7E7FF2}">
      <dgm:prSet custT="1"/>
      <dgm:spPr/>
      <dgm:t>
        <a:bodyPr/>
        <a:lstStyle/>
        <a:p>
          <a:endParaRPr lang="es-EC" sz="2000" b="1" dirty="0" smtClean="0"/>
        </a:p>
        <a:p>
          <a:endParaRPr lang="es-EC" sz="2000" b="1" dirty="0" smtClean="0"/>
        </a:p>
        <a:p>
          <a:r>
            <a:rPr lang="es-EC" sz="2800" b="1" dirty="0" smtClean="0"/>
            <a:t>Monocultivos</a:t>
          </a:r>
          <a:r>
            <a:rPr lang="es-EC" sz="2800" dirty="0" smtClean="0"/>
            <a:t> =  fréjol,  maíz suave  y pastos para la producción pecuaria.</a:t>
          </a:r>
        </a:p>
        <a:p>
          <a:r>
            <a:rPr lang="es-EC" sz="2800" dirty="0" smtClean="0"/>
            <a:t>- </a:t>
          </a:r>
          <a:r>
            <a:rPr lang="es-EC" sz="2800" b="1" i="1" u="sng" dirty="0" smtClean="0"/>
            <a:t>Frejol</a:t>
          </a:r>
          <a:r>
            <a:rPr lang="es-EC" sz="2800" dirty="0" smtClean="0"/>
            <a:t>= área de 125 (ha) representando el  1,12% del área  producida de frejol a nivel provincial.</a:t>
          </a:r>
        </a:p>
        <a:p>
          <a:r>
            <a:rPr lang="es-EC" sz="2800" dirty="0" smtClean="0"/>
            <a:t>-</a:t>
          </a:r>
          <a:r>
            <a:rPr lang="es-EC" sz="2800" b="1" i="1" u="sng" dirty="0" smtClean="0"/>
            <a:t> Maíz </a:t>
          </a:r>
          <a:r>
            <a:rPr lang="es-EC" sz="2800" dirty="0" smtClean="0"/>
            <a:t>= 98,5 (ha) correspondiendo  el 0,95 %  de la provincia.</a:t>
          </a:r>
        </a:p>
        <a:p>
          <a:r>
            <a:rPr lang="es-EC" sz="2800" dirty="0" smtClean="0"/>
            <a:t>- El rubro que menos se siembra es la manzana con un área de 2 (ha). </a:t>
          </a:r>
          <a:endParaRPr lang="es-EC" sz="2800" dirty="0"/>
        </a:p>
      </dgm:t>
    </dgm:pt>
    <dgm:pt modelId="{98C67F34-DDF0-4520-997F-43190DD76BFD}" type="parTrans" cxnId="{32388E15-B6EB-408B-B9D2-6980F9CFCB82}">
      <dgm:prSet/>
      <dgm:spPr/>
      <dgm:t>
        <a:bodyPr/>
        <a:lstStyle/>
        <a:p>
          <a:endParaRPr lang="es-EC"/>
        </a:p>
      </dgm:t>
    </dgm:pt>
    <dgm:pt modelId="{A9D36877-D66E-4E18-9192-32CC0441476B}" type="sibTrans" cxnId="{32388E15-B6EB-408B-B9D2-6980F9CFCB82}">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765FE2FF-DAF1-4C9E-86BF-B5BAE9192FE3}" type="pres">
      <dgm:prSet presAssocID="{D06755B1-E63E-4CC6-800B-8F4A0B7E7FF2}" presName="composite" presStyleCnt="0"/>
      <dgm:spPr/>
    </dgm:pt>
    <dgm:pt modelId="{F220E555-1BF7-4265-B506-CEC0E2AA046B}" type="pres">
      <dgm:prSet presAssocID="{D06755B1-E63E-4CC6-800B-8F4A0B7E7FF2}" presName="rect1" presStyleLbl="trAlignAcc1" presStyleIdx="0" presStyleCnt="1" custScaleX="106292" custScaleY="228567" custLinFactNeighborX="12536" custLinFactNeighborY="-11563">
        <dgm:presLayoutVars>
          <dgm:bulletEnabled val="1"/>
        </dgm:presLayoutVars>
      </dgm:prSet>
      <dgm:spPr/>
      <dgm:t>
        <a:bodyPr/>
        <a:lstStyle/>
        <a:p>
          <a:endParaRPr lang="es-EC"/>
        </a:p>
      </dgm:t>
    </dgm:pt>
    <dgm:pt modelId="{66BCBF24-479C-4D37-AA55-716D4F4C16E3}" type="pres">
      <dgm:prSet presAssocID="{D06755B1-E63E-4CC6-800B-8F4A0B7E7FF2}" presName="rect2" presStyleLbl="fgImgPlace1" presStyleIdx="0" presStyleCnt="1" custScaleX="113710" custScaleY="72033" custLinFactNeighborX="-52208" custLinFactNeighborY="-95656"/>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lang="es-EC"/>
        </a:p>
      </dgm:t>
    </dgm:pt>
  </dgm:ptLst>
  <dgm:cxnLst>
    <dgm:cxn modelId="{32388E15-B6EB-408B-B9D2-6980F9CFCB82}" srcId="{E27FA04D-3DF2-47D6-994E-6187EF8F49F0}" destId="{D06755B1-E63E-4CC6-800B-8F4A0B7E7FF2}" srcOrd="0" destOrd="0" parTransId="{98C67F34-DDF0-4520-997F-43190DD76BFD}" sibTransId="{A9D36877-D66E-4E18-9192-32CC0441476B}"/>
    <dgm:cxn modelId="{BFE246D6-B21F-47A9-994B-492546E6404A}" type="presOf" srcId="{E27FA04D-3DF2-47D6-994E-6187EF8F49F0}" destId="{7857BA2F-B0EC-4928-BDF3-2C8757CBEA61}" srcOrd="0" destOrd="0" presId="urn:microsoft.com/office/officeart/2008/layout/PictureStrips"/>
    <dgm:cxn modelId="{5BEAE5BD-E8F3-4352-BF8D-399BA3C1E227}" type="presOf" srcId="{D06755B1-E63E-4CC6-800B-8F4A0B7E7FF2}" destId="{F220E555-1BF7-4265-B506-CEC0E2AA046B}" srcOrd="0" destOrd="0" presId="urn:microsoft.com/office/officeart/2008/layout/PictureStrips"/>
    <dgm:cxn modelId="{66900D22-C129-40DF-8EE9-59FFC94D7A1B}" type="presParOf" srcId="{7857BA2F-B0EC-4928-BDF3-2C8757CBEA61}" destId="{765FE2FF-DAF1-4C9E-86BF-B5BAE9192FE3}" srcOrd="0" destOrd="0" presId="urn:microsoft.com/office/officeart/2008/layout/PictureStrips"/>
    <dgm:cxn modelId="{13E18F0A-3FE7-4A7B-A6DB-6AEF7F76D6DB}" type="presParOf" srcId="{765FE2FF-DAF1-4C9E-86BF-B5BAE9192FE3}" destId="{F220E555-1BF7-4265-B506-CEC0E2AA046B}" srcOrd="0" destOrd="0" presId="urn:microsoft.com/office/officeart/2008/layout/PictureStrips"/>
    <dgm:cxn modelId="{9947D420-DCC1-4F10-80A9-B9D35AAEE337}" type="presParOf" srcId="{765FE2FF-DAF1-4C9E-86BF-B5BAE9192FE3}" destId="{66BCBF24-479C-4D37-AA55-716D4F4C16E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dgm:spPr/>
      <dgm:t>
        <a:bodyPr/>
        <a:lstStyle/>
        <a:p>
          <a:pPr algn="just"/>
          <a:r>
            <a:rPr lang="es-ES_tradnl" dirty="0" smtClean="0"/>
            <a:t>El 60,04%  de los agricultores eliminan las malezas de manera manual con la ayuda de la pala, azadón o machete y el 39,96% lo hace a través del uso de herbicidas.</a:t>
          </a:r>
          <a:endParaRPr lang="es-EC"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D06755B1-E63E-4CC6-800B-8F4A0B7E7FF2}">
      <dgm:prSet/>
      <dgm:spPr/>
      <dgm:t>
        <a:bodyPr/>
        <a:lstStyle/>
        <a:p>
          <a:endParaRPr lang="es-EC" dirty="0"/>
        </a:p>
      </dgm:t>
    </dgm:pt>
    <dgm:pt modelId="{98C67F34-DDF0-4520-997F-43190DD76BFD}" type="parTrans" cxnId="{32388E15-B6EB-408B-B9D2-6980F9CFCB82}">
      <dgm:prSet/>
      <dgm:spPr/>
      <dgm:t>
        <a:bodyPr/>
        <a:lstStyle/>
        <a:p>
          <a:endParaRPr lang="es-EC"/>
        </a:p>
      </dgm:t>
    </dgm:pt>
    <dgm:pt modelId="{A9D36877-D66E-4E18-9192-32CC0441476B}" type="sibTrans" cxnId="{32388E15-B6EB-408B-B9D2-6980F9CFCB82}">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765FE2FF-DAF1-4C9E-86BF-B5BAE9192FE3}" type="pres">
      <dgm:prSet presAssocID="{D06755B1-E63E-4CC6-800B-8F4A0B7E7FF2}" presName="composite" presStyleCnt="0"/>
      <dgm:spPr/>
    </dgm:pt>
    <dgm:pt modelId="{F220E555-1BF7-4265-B506-CEC0E2AA046B}" type="pres">
      <dgm:prSet presAssocID="{D06755B1-E63E-4CC6-800B-8F4A0B7E7FF2}" presName="rect1" presStyleLbl="trAlignAcc1" presStyleIdx="0" presStyleCnt="2" custScaleX="124856" custScaleY="114152" custLinFactNeighborX="4777">
        <dgm:presLayoutVars>
          <dgm:bulletEnabled val="1"/>
        </dgm:presLayoutVars>
      </dgm:prSet>
      <dgm:spPr/>
      <dgm:t>
        <a:bodyPr/>
        <a:lstStyle/>
        <a:p>
          <a:endParaRPr lang="es-EC"/>
        </a:p>
      </dgm:t>
    </dgm:pt>
    <dgm:pt modelId="{66BCBF24-479C-4D37-AA55-716D4F4C16E3}" type="pres">
      <dgm:prSet presAssocID="{D06755B1-E63E-4CC6-800B-8F4A0B7E7FF2}" presName="rect2" presStyleLbl="fgImgPlace1" presStyleIdx="0" presStyleCnt="2" custScaleX="147401" custScaleY="69444" custLinFactNeighborX="-71524"/>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99105369-904A-4C3D-A2FD-6EBA71E77ED2}" type="pres">
      <dgm:prSet presAssocID="{A9D36877-D66E-4E18-9192-32CC0441476B}" presName="sibTrans" presStyleCnt="0"/>
      <dgm:spPr/>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1" presStyleCnt="2" custScaleX="121893" custScaleY="115668" custLinFactNeighborX="3919" custLinFactNeighborY="97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1" presStyleCnt="2" custScaleX="120718" custScaleY="76421" custLinFactNeighborX="-44196" custLinFactNeighborY="8595"/>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Lst>
  <dgm:cxnLst>
    <dgm:cxn modelId="{32388E15-B6EB-408B-B9D2-6980F9CFCB82}" srcId="{E27FA04D-3DF2-47D6-994E-6187EF8F49F0}" destId="{D06755B1-E63E-4CC6-800B-8F4A0B7E7FF2}" srcOrd="0" destOrd="0" parTransId="{98C67F34-DDF0-4520-997F-43190DD76BFD}" sibTransId="{A9D36877-D66E-4E18-9192-32CC0441476B}"/>
    <dgm:cxn modelId="{4A811F03-F512-4A42-9FA3-4475D1F73296}" type="presOf" srcId="{E27FA04D-3DF2-47D6-994E-6187EF8F49F0}" destId="{7857BA2F-B0EC-4928-BDF3-2C8757CBEA61}" srcOrd="0" destOrd="0" presId="urn:microsoft.com/office/officeart/2008/layout/PictureStrips"/>
    <dgm:cxn modelId="{F4830F71-9460-464E-B91A-A3BEF3A34DAA}" srcId="{E27FA04D-3DF2-47D6-994E-6187EF8F49F0}" destId="{7D11EC4F-CC7A-4A9B-99DF-ED7A7867A08E}" srcOrd="1" destOrd="0" parTransId="{E5BFDC86-64E5-4AD0-B43A-720E77F57953}" sibTransId="{31DE81CA-6643-4A7A-9EE5-0359285F5DD7}"/>
    <dgm:cxn modelId="{F0BE64E2-EBE5-4326-9CA0-83993A8E1246}" type="presOf" srcId="{7D11EC4F-CC7A-4A9B-99DF-ED7A7867A08E}" destId="{5EF824D5-9C83-435B-ABD2-07FDCC838B19}" srcOrd="0" destOrd="0" presId="urn:microsoft.com/office/officeart/2008/layout/PictureStrips"/>
    <dgm:cxn modelId="{F7CB280F-D76C-4282-9E9A-660138EF872E}" type="presOf" srcId="{D06755B1-E63E-4CC6-800B-8F4A0B7E7FF2}" destId="{F220E555-1BF7-4265-B506-CEC0E2AA046B}" srcOrd="0" destOrd="0" presId="urn:microsoft.com/office/officeart/2008/layout/PictureStrips"/>
    <dgm:cxn modelId="{8A9755C0-DA28-4855-BA2D-501E42904402}" type="presParOf" srcId="{7857BA2F-B0EC-4928-BDF3-2C8757CBEA61}" destId="{765FE2FF-DAF1-4C9E-86BF-B5BAE9192FE3}" srcOrd="0" destOrd="0" presId="urn:microsoft.com/office/officeart/2008/layout/PictureStrips"/>
    <dgm:cxn modelId="{D5929658-9828-4CAF-BA4B-67C131CD13B5}" type="presParOf" srcId="{765FE2FF-DAF1-4C9E-86BF-B5BAE9192FE3}" destId="{F220E555-1BF7-4265-B506-CEC0E2AA046B}" srcOrd="0" destOrd="0" presId="urn:microsoft.com/office/officeart/2008/layout/PictureStrips"/>
    <dgm:cxn modelId="{9A77734B-A514-4C6B-912A-48DCA4544905}" type="presParOf" srcId="{765FE2FF-DAF1-4C9E-86BF-B5BAE9192FE3}" destId="{66BCBF24-479C-4D37-AA55-716D4F4C16E3}" srcOrd="1" destOrd="0" presId="urn:microsoft.com/office/officeart/2008/layout/PictureStrips"/>
    <dgm:cxn modelId="{B0A9C658-56E3-427A-9EE4-35A3327CB843}" type="presParOf" srcId="{7857BA2F-B0EC-4928-BDF3-2C8757CBEA61}" destId="{99105369-904A-4C3D-A2FD-6EBA71E77ED2}" srcOrd="1" destOrd="0" presId="urn:microsoft.com/office/officeart/2008/layout/PictureStrips"/>
    <dgm:cxn modelId="{92730B0F-329A-4A06-95B3-39775AE69332}" type="presParOf" srcId="{7857BA2F-B0EC-4928-BDF3-2C8757CBEA61}" destId="{6957ACAD-AC96-4236-886A-BF745CA26C3C}" srcOrd="2" destOrd="0" presId="urn:microsoft.com/office/officeart/2008/layout/PictureStrips"/>
    <dgm:cxn modelId="{DD5BCC4F-1B18-4F20-AE4E-C1C0C6911863}" type="presParOf" srcId="{6957ACAD-AC96-4236-886A-BF745CA26C3C}" destId="{5EF824D5-9C83-435B-ABD2-07FDCC838B19}" srcOrd="0" destOrd="0" presId="urn:microsoft.com/office/officeart/2008/layout/PictureStrips"/>
    <dgm:cxn modelId="{E56E4480-6CEE-49DD-B446-6243F705CC39}" type="presParOf" srcId="{6957ACAD-AC96-4236-886A-BF745CA26C3C}" destId="{0AC5197A-692E-4037-AF32-322E5A66B7B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dgm:spPr/>
      <dgm:t>
        <a:bodyPr/>
        <a:lstStyle/>
        <a:p>
          <a:pPr algn="just"/>
          <a:endParaRPr lang="es-EC"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D06755B1-E63E-4CC6-800B-8F4A0B7E7FF2}">
      <dgm:prSet/>
      <dgm:spPr/>
      <dgm:t>
        <a:bodyPr/>
        <a:lstStyle/>
        <a:p>
          <a:endParaRPr lang="es-EC" dirty="0"/>
        </a:p>
      </dgm:t>
    </dgm:pt>
    <dgm:pt modelId="{98C67F34-DDF0-4520-997F-43190DD76BFD}" type="parTrans" cxnId="{32388E15-B6EB-408B-B9D2-6980F9CFCB82}">
      <dgm:prSet/>
      <dgm:spPr/>
      <dgm:t>
        <a:bodyPr/>
        <a:lstStyle/>
        <a:p>
          <a:endParaRPr lang="es-EC"/>
        </a:p>
      </dgm:t>
    </dgm:pt>
    <dgm:pt modelId="{A9D36877-D66E-4E18-9192-32CC0441476B}" type="sibTrans" cxnId="{32388E15-B6EB-408B-B9D2-6980F9CFCB82}">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765FE2FF-DAF1-4C9E-86BF-B5BAE9192FE3}" type="pres">
      <dgm:prSet presAssocID="{D06755B1-E63E-4CC6-800B-8F4A0B7E7FF2}" presName="composite" presStyleCnt="0"/>
      <dgm:spPr/>
    </dgm:pt>
    <dgm:pt modelId="{F220E555-1BF7-4265-B506-CEC0E2AA046B}" type="pres">
      <dgm:prSet presAssocID="{D06755B1-E63E-4CC6-800B-8F4A0B7E7FF2}" presName="rect1" presStyleLbl="trAlignAcc1" presStyleIdx="0" presStyleCnt="2" custScaleX="124856" custScaleY="114152" custLinFactNeighborX="4777">
        <dgm:presLayoutVars>
          <dgm:bulletEnabled val="1"/>
        </dgm:presLayoutVars>
      </dgm:prSet>
      <dgm:spPr/>
      <dgm:t>
        <a:bodyPr/>
        <a:lstStyle/>
        <a:p>
          <a:endParaRPr lang="es-EC"/>
        </a:p>
      </dgm:t>
    </dgm:pt>
    <dgm:pt modelId="{66BCBF24-479C-4D37-AA55-716D4F4C16E3}" type="pres">
      <dgm:prSet presAssocID="{D06755B1-E63E-4CC6-800B-8F4A0B7E7FF2}" presName="rect2" presStyleLbl="fgImgPlace1" presStyleIdx="0" presStyleCnt="2" custScaleX="132267" custScaleY="70262" custLinFactNeighborX="-7152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99105369-904A-4C3D-A2FD-6EBA71E77ED2}" type="pres">
      <dgm:prSet presAssocID="{A9D36877-D66E-4E18-9192-32CC0441476B}" presName="sibTrans" presStyleCnt="0"/>
      <dgm:spPr/>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1" presStyleCnt="2" custScaleX="121893" custScaleY="115668" custLinFactNeighborX="3919" custLinFactNeighborY="97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1" presStyleCnt="2" custScaleX="172485" custScaleY="76421" custLinFactNeighborX="-73790" custLinFactNeighborY="-7279"/>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Lst>
  <dgm:cxnLst>
    <dgm:cxn modelId="{32388E15-B6EB-408B-B9D2-6980F9CFCB82}" srcId="{E27FA04D-3DF2-47D6-994E-6187EF8F49F0}" destId="{D06755B1-E63E-4CC6-800B-8F4A0B7E7FF2}" srcOrd="0" destOrd="0" parTransId="{98C67F34-DDF0-4520-997F-43190DD76BFD}" sibTransId="{A9D36877-D66E-4E18-9192-32CC0441476B}"/>
    <dgm:cxn modelId="{E0F9FA7C-B96E-4CE1-B7EC-90A2B3578CB0}" type="presOf" srcId="{E27FA04D-3DF2-47D6-994E-6187EF8F49F0}" destId="{7857BA2F-B0EC-4928-BDF3-2C8757CBEA61}" srcOrd="0" destOrd="0" presId="urn:microsoft.com/office/officeart/2008/layout/PictureStrips"/>
    <dgm:cxn modelId="{88D9787A-E914-437D-B339-32A80A0E1AE4}" type="presOf" srcId="{D06755B1-E63E-4CC6-800B-8F4A0B7E7FF2}" destId="{F220E555-1BF7-4265-B506-CEC0E2AA046B}" srcOrd="0" destOrd="0" presId="urn:microsoft.com/office/officeart/2008/layout/PictureStrips"/>
    <dgm:cxn modelId="{F4830F71-9460-464E-B91A-A3BEF3A34DAA}" srcId="{E27FA04D-3DF2-47D6-994E-6187EF8F49F0}" destId="{7D11EC4F-CC7A-4A9B-99DF-ED7A7867A08E}" srcOrd="1" destOrd="0" parTransId="{E5BFDC86-64E5-4AD0-B43A-720E77F57953}" sibTransId="{31DE81CA-6643-4A7A-9EE5-0359285F5DD7}"/>
    <dgm:cxn modelId="{8A2DB868-6FE9-48F9-99DD-6308B5A9753B}" type="presOf" srcId="{7D11EC4F-CC7A-4A9B-99DF-ED7A7867A08E}" destId="{5EF824D5-9C83-435B-ABD2-07FDCC838B19}" srcOrd="0" destOrd="0" presId="urn:microsoft.com/office/officeart/2008/layout/PictureStrips"/>
    <dgm:cxn modelId="{68CF9241-1F8F-4B54-B3FF-125951622491}" type="presParOf" srcId="{7857BA2F-B0EC-4928-BDF3-2C8757CBEA61}" destId="{765FE2FF-DAF1-4C9E-86BF-B5BAE9192FE3}" srcOrd="0" destOrd="0" presId="urn:microsoft.com/office/officeart/2008/layout/PictureStrips"/>
    <dgm:cxn modelId="{CE9A7F9A-B275-49ED-B69A-FDAF4E57DEA7}" type="presParOf" srcId="{765FE2FF-DAF1-4C9E-86BF-B5BAE9192FE3}" destId="{F220E555-1BF7-4265-B506-CEC0E2AA046B}" srcOrd="0" destOrd="0" presId="urn:microsoft.com/office/officeart/2008/layout/PictureStrips"/>
    <dgm:cxn modelId="{E76AD91D-5D02-42BB-A1DF-0E5D824135FB}" type="presParOf" srcId="{765FE2FF-DAF1-4C9E-86BF-B5BAE9192FE3}" destId="{66BCBF24-479C-4D37-AA55-716D4F4C16E3}" srcOrd="1" destOrd="0" presId="urn:microsoft.com/office/officeart/2008/layout/PictureStrips"/>
    <dgm:cxn modelId="{36034A41-7AB7-4AC5-814D-D16447B6196D}" type="presParOf" srcId="{7857BA2F-B0EC-4928-BDF3-2C8757CBEA61}" destId="{99105369-904A-4C3D-A2FD-6EBA71E77ED2}" srcOrd="1" destOrd="0" presId="urn:microsoft.com/office/officeart/2008/layout/PictureStrips"/>
    <dgm:cxn modelId="{AB4E02EA-D23D-4EBF-818A-D5D5155F8766}" type="presParOf" srcId="{7857BA2F-B0EC-4928-BDF3-2C8757CBEA61}" destId="{6957ACAD-AC96-4236-886A-BF745CA26C3C}" srcOrd="2" destOrd="0" presId="urn:microsoft.com/office/officeart/2008/layout/PictureStrips"/>
    <dgm:cxn modelId="{89E3B1DF-9103-49EE-B47E-423DE7C95400}" type="presParOf" srcId="{6957ACAD-AC96-4236-886A-BF745CA26C3C}" destId="{5EF824D5-9C83-435B-ABD2-07FDCC838B19}" srcOrd="0" destOrd="0" presId="urn:microsoft.com/office/officeart/2008/layout/PictureStrips"/>
    <dgm:cxn modelId="{1D70704E-40D3-47A9-9CD4-E912DAF215A7}" type="presParOf" srcId="{6957ACAD-AC96-4236-886A-BF745CA26C3C}" destId="{0AC5197A-692E-4037-AF32-322E5A66B7B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dgm:spPr/>
      <dgm:t>
        <a:bodyPr/>
        <a:lstStyle/>
        <a:p>
          <a:pPr algn="just"/>
          <a:endParaRPr lang="es-EC"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D06755B1-E63E-4CC6-800B-8F4A0B7E7FF2}">
      <dgm:prSet/>
      <dgm:spPr/>
      <dgm:t>
        <a:bodyPr/>
        <a:lstStyle/>
        <a:p>
          <a:endParaRPr lang="es-EC" dirty="0"/>
        </a:p>
      </dgm:t>
    </dgm:pt>
    <dgm:pt modelId="{98C67F34-DDF0-4520-997F-43190DD76BFD}" type="parTrans" cxnId="{32388E15-B6EB-408B-B9D2-6980F9CFCB82}">
      <dgm:prSet/>
      <dgm:spPr/>
      <dgm:t>
        <a:bodyPr/>
        <a:lstStyle/>
        <a:p>
          <a:endParaRPr lang="es-EC"/>
        </a:p>
      </dgm:t>
    </dgm:pt>
    <dgm:pt modelId="{A9D36877-D66E-4E18-9192-32CC0441476B}" type="sibTrans" cxnId="{32388E15-B6EB-408B-B9D2-6980F9CFCB82}">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765FE2FF-DAF1-4C9E-86BF-B5BAE9192FE3}" type="pres">
      <dgm:prSet presAssocID="{D06755B1-E63E-4CC6-800B-8F4A0B7E7FF2}" presName="composite" presStyleCnt="0"/>
      <dgm:spPr/>
    </dgm:pt>
    <dgm:pt modelId="{F220E555-1BF7-4265-B506-CEC0E2AA046B}" type="pres">
      <dgm:prSet presAssocID="{D06755B1-E63E-4CC6-800B-8F4A0B7E7FF2}" presName="rect1" presStyleLbl="trAlignAcc1" presStyleIdx="0" presStyleCnt="2" custScaleX="124856" custScaleY="114152" custLinFactNeighborX="4777">
        <dgm:presLayoutVars>
          <dgm:bulletEnabled val="1"/>
        </dgm:presLayoutVars>
      </dgm:prSet>
      <dgm:spPr/>
      <dgm:t>
        <a:bodyPr/>
        <a:lstStyle/>
        <a:p>
          <a:endParaRPr lang="es-EC"/>
        </a:p>
      </dgm:t>
    </dgm:pt>
    <dgm:pt modelId="{66BCBF24-479C-4D37-AA55-716D4F4C16E3}" type="pres">
      <dgm:prSet presAssocID="{D06755B1-E63E-4CC6-800B-8F4A0B7E7FF2}" presName="rect2" presStyleLbl="fgImgPlace1" presStyleIdx="0" presStyleCnt="2" custScaleX="182750" custScaleY="70262" custLinFactNeighborX="-7152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99105369-904A-4C3D-A2FD-6EBA71E77ED2}" type="pres">
      <dgm:prSet presAssocID="{A9D36877-D66E-4E18-9192-32CC0441476B}" presName="sibTrans" presStyleCnt="0"/>
      <dgm:spPr/>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1" presStyleCnt="2" custScaleX="121893" custScaleY="115668" custLinFactNeighborX="3919" custLinFactNeighborY="97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1" presStyleCnt="2" custScaleX="205452" custScaleY="92340" custLinFactNeighborX="-73790" custLinFactNeighborY="-727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9000" b="-39000"/>
          </a:stretch>
        </a:blipFill>
      </dgm:spPr>
      <dgm:t>
        <a:bodyPr/>
        <a:lstStyle/>
        <a:p>
          <a:endParaRPr lang="es-EC"/>
        </a:p>
      </dgm:t>
    </dgm:pt>
  </dgm:ptLst>
  <dgm:cxnLst>
    <dgm:cxn modelId="{32388E15-B6EB-408B-B9D2-6980F9CFCB82}" srcId="{E27FA04D-3DF2-47D6-994E-6187EF8F49F0}" destId="{D06755B1-E63E-4CC6-800B-8F4A0B7E7FF2}" srcOrd="0" destOrd="0" parTransId="{98C67F34-DDF0-4520-997F-43190DD76BFD}" sibTransId="{A9D36877-D66E-4E18-9192-32CC0441476B}"/>
    <dgm:cxn modelId="{3358A50F-69D3-40CD-851C-6ED315CC99AE}" type="presOf" srcId="{7D11EC4F-CC7A-4A9B-99DF-ED7A7867A08E}" destId="{5EF824D5-9C83-435B-ABD2-07FDCC838B19}" srcOrd="0" destOrd="0" presId="urn:microsoft.com/office/officeart/2008/layout/PictureStrips"/>
    <dgm:cxn modelId="{12B55E8F-A263-49A7-9962-22B534949A58}" type="presOf" srcId="{D06755B1-E63E-4CC6-800B-8F4A0B7E7FF2}" destId="{F220E555-1BF7-4265-B506-CEC0E2AA046B}" srcOrd="0" destOrd="0" presId="urn:microsoft.com/office/officeart/2008/layout/PictureStrips"/>
    <dgm:cxn modelId="{F4830F71-9460-464E-B91A-A3BEF3A34DAA}" srcId="{E27FA04D-3DF2-47D6-994E-6187EF8F49F0}" destId="{7D11EC4F-CC7A-4A9B-99DF-ED7A7867A08E}" srcOrd="1" destOrd="0" parTransId="{E5BFDC86-64E5-4AD0-B43A-720E77F57953}" sibTransId="{31DE81CA-6643-4A7A-9EE5-0359285F5DD7}"/>
    <dgm:cxn modelId="{32B461E9-465F-4D08-9795-02DB869CB59C}" type="presOf" srcId="{E27FA04D-3DF2-47D6-994E-6187EF8F49F0}" destId="{7857BA2F-B0EC-4928-BDF3-2C8757CBEA61}" srcOrd="0" destOrd="0" presId="urn:microsoft.com/office/officeart/2008/layout/PictureStrips"/>
    <dgm:cxn modelId="{D6174BE8-B992-4D9E-8E54-EB17B88C39FC}" type="presParOf" srcId="{7857BA2F-B0EC-4928-BDF3-2C8757CBEA61}" destId="{765FE2FF-DAF1-4C9E-86BF-B5BAE9192FE3}" srcOrd="0" destOrd="0" presId="urn:microsoft.com/office/officeart/2008/layout/PictureStrips"/>
    <dgm:cxn modelId="{931CECEF-670A-4093-8B94-0E5989F061B3}" type="presParOf" srcId="{765FE2FF-DAF1-4C9E-86BF-B5BAE9192FE3}" destId="{F220E555-1BF7-4265-B506-CEC0E2AA046B}" srcOrd="0" destOrd="0" presId="urn:microsoft.com/office/officeart/2008/layout/PictureStrips"/>
    <dgm:cxn modelId="{3A88C1C1-9DA5-4872-9BFB-D3479074613A}" type="presParOf" srcId="{765FE2FF-DAF1-4C9E-86BF-B5BAE9192FE3}" destId="{66BCBF24-479C-4D37-AA55-716D4F4C16E3}" srcOrd="1" destOrd="0" presId="urn:microsoft.com/office/officeart/2008/layout/PictureStrips"/>
    <dgm:cxn modelId="{D65255BE-E4AB-4A45-A24C-5558748908ED}" type="presParOf" srcId="{7857BA2F-B0EC-4928-BDF3-2C8757CBEA61}" destId="{99105369-904A-4C3D-A2FD-6EBA71E77ED2}" srcOrd="1" destOrd="0" presId="urn:microsoft.com/office/officeart/2008/layout/PictureStrips"/>
    <dgm:cxn modelId="{4EB8E942-2781-4409-8803-8002A2B01BE4}" type="presParOf" srcId="{7857BA2F-B0EC-4928-BDF3-2C8757CBEA61}" destId="{6957ACAD-AC96-4236-886A-BF745CA26C3C}" srcOrd="2" destOrd="0" presId="urn:microsoft.com/office/officeart/2008/layout/PictureStrips"/>
    <dgm:cxn modelId="{E47F1D8E-BD04-4E10-B861-86D40CF38A06}" type="presParOf" srcId="{6957ACAD-AC96-4236-886A-BF745CA26C3C}" destId="{5EF824D5-9C83-435B-ABD2-07FDCC838B19}" srcOrd="0" destOrd="0" presId="urn:microsoft.com/office/officeart/2008/layout/PictureStrips"/>
    <dgm:cxn modelId="{95A403D1-F404-4DB2-BD31-F5D191133F60}" type="presParOf" srcId="{6957ACAD-AC96-4236-886A-BF745CA26C3C}" destId="{0AC5197A-692E-4037-AF32-322E5A66B7B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D06755B1-E63E-4CC6-800B-8F4A0B7E7FF2}">
      <dgm:prSet/>
      <dgm:spPr/>
      <dgm:t>
        <a:bodyPr/>
        <a:lstStyle/>
        <a:p>
          <a:endParaRPr lang="es-EC" dirty="0"/>
        </a:p>
      </dgm:t>
    </dgm:pt>
    <dgm:pt modelId="{98C67F34-DDF0-4520-997F-43190DD76BFD}" type="parTrans" cxnId="{32388E15-B6EB-408B-B9D2-6980F9CFCB82}">
      <dgm:prSet/>
      <dgm:spPr/>
      <dgm:t>
        <a:bodyPr/>
        <a:lstStyle/>
        <a:p>
          <a:endParaRPr lang="es-EC"/>
        </a:p>
      </dgm:t>
    </dgm:pt>
    <dgm:pt modelId="{A9D36877-D66E-4E18-9192-32CC0441476B}" type="sibTrans" cxnId="{32388E15-B6EB-408B-B9D2-6980F9CFCB82}">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765FE2FF-DAF1-4C9E-86BF-B5BAE9192FE3}" type="pres">
      <dgm:prSet presAssocID="{D06755B1-E63E-4CC6-800B-8F4A0B7E7FF2}" presName="composite" presStyleCnt="0"/>
      <dgm:spPr/>
    </dgm:pt>
    <dgm:pt modelId="{F220E555-1BF7-4265-B506-CEC0E2AA046B}" type="pres">
      <dgm:prSet presAssocID="{D06755B1-E63E-4CC6-800B-8F4A0B7E7FF2}" presName="rect1" presStyleLbl="trAlignAcc1" presStyleIdx="0" presStyleCnt="1" custScaleX="124856" custScaleY="114152" custLinFactNeighborX="4777">
        <dgm:presLayoutVars>
          <dgm:bulletEnabled val="1"/>
        </dgm:presLayoutVars>
      </dgm:prSet>
      <dgm:spPr/>
      <dgm:t>
        <a:bodyPr/>
        <a:lstStyle/>
        <a:p>
          <a:endParaRPr lang="es-EC"/>
        </a:p>
      </dgm:t>
    </dgm:pt>
    <dgm:pt modelId="{66BCBF24-479C-4D37-AA55-716D4F4C16E3}" type="pres">
      <dgm:prSet presAssocID="{D06755B1-E63E-4CC6-800B-8F4A0B7E7FF2}" presName="rect2" presStyleLbl="fgImgPlace1" presStyleIdx="0" presStyleCnt="1" custScaleX="132267" custScaleY="70262" custLinFactNeighborX="-71524"/>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s-EC"/>
        </a:p>
      </dgm:t>
    </dgm:pt>
  </dgm:ptLst>
  <dgm:cxnLst>
    <dgm:cxn modelId="{57DE818F-9F92-4633-9D6D-837542004D3A}" type="presOf" srcId="{E27FA04D-3DF2-47D6-994E-6187EF8F49F0}" destId="{7857BA2F-B0EC-4928-BDF3-2C8757CBEA61}" srcOrd="0" destOrd="0" presId="urn:microsoft.com/office/officeart/2008/layout/PictureStrips"/>
    <dgm:cxn modelId="{32388E15-B6EB-408B-B9D2-6980F9CFCB82}" srcId="{E27FA04D-3DF2-47D6-994E-6187EF8F49F0}" destId="{D06755B1-E63E-4CC6-800B-8F4A0B7E7FF2}" srcOrd="0" destOrd="0" parTransId="{98C67F34-DDF0-4520-997F-43190DD76BFD}" sibTransId="{A9D36877-D66E-4E18-9192-32CC0441476B}"/>
    <dgm:cxn modelId="{F99FFEF6-2566-4EE4-82EF-B4BE654F30DD}" type="presOf" srcId="{D06755B1-E63E-4CC6-800B-8F4A0B7E7FF2}" destId="{F220E555-1BF7-4265-B506-CEC0E2AA046B}" srcOrd="0" destOrd="0" presId="urn:microsoft.com/office/officeart/2008/layout/PictureStrips"/>
    <dgm:cxn modelId="{3BD5FF64-8BFE-43C4-8CD0-5ADFFD670EFE}" type="presParOf" srcId="{7857BA2F-B0EC-4928-BDF3-2C8757CBEA61}" destId="{765FE2FF-DAF1-4C9E-86BF-B5BAE9192FE3}" srcOrd="0" destOrd="0" presId="urn:microsoft.com/office/officeart/2008/layout/PictureStrips"/>
    <dgm:cxn modelId="{156EC82B-EE9B-4510-B980-FB52F0C241B8}" type="presParOf" srcId="{765FE2FF-DAF1-4C9E-86BF-B5BAE9192FE3}" destId="{F220E555-1BF7-4265-B506-CEC0E2AA046B}" srcOrd="0" destOrd="0" presId="urn:microsoft.com/office/officeart/2008/layout/PictureStrips"/>
    <dgm:cxn modelId="{99FBBD08-D8C5-44D7-9671-672D4C0528CC}" type="presParOf" srcId="{765FE2FF-DAF1-4C9E-86BF-B5BAE9192FE3}" destId="{66BCBF24-479C-4D37-AA55-716D4F4C16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463E69-6477-4212-9471-7FA7B4543D9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C"/>
        </a:p>
      </dgm:t>
    </dgm:pt>
    <dgm:pt modelId="{BBFFF948-338C-4556-BA1D-D38A27AEBC94}">
      <dgm:prSet phldrT="[Texto]" custT="1"/>
      <dgm:spPr/>
      <dgm:t>
        <a:bodyPr/>
        <a:lstStyle/>
        <a:p>
          <a:r>
            <a:rPr lang="es-EC" sz="2000" dirty="0" smtClean="0"/>
            <a:t>Se hizo una fuerte inversión</a:t>
          </a:r>
          <a:endParaRPr lang="es-EC" sz="2000" dirty="0"/>
        </a:p>
      </dgm:t>
    </dgm:pt>
    <dgm:pt modelId="{16E15382-4684-4AE8-8E98-08024225A2FD}" type="parTrans" cxnId="{DD2CAC73-0DA8-4574-ADA8-A00649D1B841}">
      <dgm:prSet/>
      <dgm:spPr/>
      <dgm:t>
        <a:bodyPr/>
        <a:lstStyle/>
        <a:p>
          <a:endParaRPr lang="es-EC"/>
        </a:p>
      </dgm:t>
    </dgm:pt>
    <dgm:pt modelId="{F4B8A9E1-364F-4523-AEF2-FF6F76C82008}" type="sibTrans" cxnId="{DD2CAC73-0DA8-4574-ADA8-A00649D1B841}">
      <dgm:prSet/>
      <dgm:spPr/>
      <dgm:t>
        <a:bodyPr/>
        <a:lstStyle/>
        <a:p>
          <a:endParaRPr lang="es-EC"/>
        </a:p>
      </dgm:t>
    </dgm:pt>
    <dgm:pt modelId="{BC9A28E7-B4E5-4C85-A36F-307175C1F4AB}">
      <dgm:prSet phldrT="[Texto]" custT="1"/>
      <dgm:spPr/>
      <dgm:t>
        <a:bodyPr/>
        <a:lstStyle/>
        <a:p>
          <a:r>
            <a:rPr lang="es-EC" sz="1600" dirty="0" smtClean="0"/>
            <a:t>Se fortalecieron ciertas  asociaciones en lo que respecta a legalización </a:t>
          </a:r>
          <a:endParaRPr lang="es-EC" sz="1600" dirty="0"/>
        </a:p>
      </dgm:t>
    </dgm:pt>
    <dgm:pt modelId="{D8DF1FE9-D8DC-4EA7-B93E-5507319ACBB7}" type="parTrans" cxnId="{5ACDBF1A-F6A8-4B6E-B4DA-24277861BC4A}">
      <dgm:prSet/>
      <dgm:spPr/>
      <dgm:t>
        <a:bodyPr/>
        <a:lstStyle/>
        <a:p>
          <a:endParaRPr lang="es-EC"/>
        </a:p>
      </dgm:t>
    </dgm:pt>
    <dgm:pt modelId="{86890392-6821-4CB6-A5D8-BE59F1C106A6}" type="sibTrans" cxnId="{5ACDBF1A-F6A8-4B6E-B4DA-24277861BC4A}">
      <dgm:prSet/>
      <dgm:spPr/>
      <dgm:t>
        <a:bodyPr/>
        <a:lstStyle/>
        <a:p>
          <a:endParaRPr lang="es-EC"/>
        </a:p>
      </dgm:t>
    </dgm:pt>
    <dgm:pt modelId="{A9F91F7B-D1C3-43BD-A4A0-554789F75673}">
      <dgm:prSet phldrT="[Texto]" custT="1"/>
      <dgm:spPr/>
      <dgm:t>
        <a:bodyPr/>
        <a:lstStyle/>
        <a:p>
          <a:r>
            <a:rPr lang="es-EC" sz="1600" dirty="0" smtClean="0"/>
            <a:t>La </a:t>
          </a:r>
          <a:r>
            <a:rPr lang="es-EC" sz="1600" dirty="0" err="1" smtClean="0"/>
            <a:t>andragogía</a:t>
          </a:r>
          <a:r>
            <a:rPr lang="es-EC" sz="1600" dirty="0" smtClean="0"/>
            <a:t> no fue la adecuada y la falta de experiencia en campo de los extensionistas</a:t>
          </a:r>
          <a:endParaRPr lang="es-EC" sz="1600" dirty="0"/>
        </a:p>
      </dgm:t>
    </dgm:pt>
    <dgm:pt modelId="{64F06F77-6BAC-47F5-8B2D-D7F492B6C026}" type="parTrans" cxnId="{2DF52FC6-CCE4-4F35-81E4-608343242E31}">
      <dgm:prSet/>
      <dgm:spPr/>
      <dgm:t>
        <a:bodyPr/>
        <a:lstStyle/>
        <a:p>
          <a:endParaRPr lang="es-EC"/>
        </a:p>
      </dgm:t>
    </dgm:pt>
    <dgm:pt modelId="{B61C4499-DB4C-485D-9701-1079982FC888}" type="sibTrans" cxnId="{2DF52FC6-CCE4-4F35-81E4-608343242E31}">
      <dgm:prSet/>
      <dgm:spPr/>
      <dgm:t>
        <a:bodyPr/>
        <a:lstStyle/>
        <a:p>
          <a:endParaRPr lang="es-EC"/>
        </a:p>
      </dgm:t>
    </dgm:pt>
    <dgm:pt modelId="{33A2AF1E-CA7C-42A7-BE67-249B922EB964}">
      <dgm:prSet phldrT="[Texto]"/>
      <dgm:spPr/>
      <dgm:t>
        <a:bodyPr/>
        <a:lstStyle/>
        <a:p>
          <a:r>
            <a:rPr lang="es-EC" dirty="0" smtClean="0"/>
            <a:t>La falta de coordinación en planta central con las provincias y el direccionamiento clonado sin medir las necesidades específicas de cada caso</a:t>
          </a:r>
          <a:endParaRPr lang="es-EC" dirty="0"/>
        </a:p>
      </dgm:t>
    </dgm:pt>
    <dgm:pt modelId="{5AF4C0A2-4EC4-49EB-A206-77C87833777C}" type="parTrans" cxnId="{E017BDD5-0ABF-4A4F-95C7-0449B65B65CC}">
      <dgm:prSet/>
      <dgm:spPr/>
      <dgm:t>
        <a:bodyPr/>
        <a:lstStyle/>
        <a:p>
          <a:endParaRPr lang="es-EC"/>
        </a:p>
      </dgm:t>
    </dgm:pt>
    <dgm:pt modelId="{7DF9E7BF-C726-4CC5-8722-CC61A49329AD}" type="sibTrans" cxnId="{E017BDD5-0ABF-4A4F-95C7-0449B65B65CC}">
      <dgm:prSet/>
      <dgm:spPr/>
      <dgm:t>
        <a:bodyPr/>
        <a:lstStyle/>
        <a:p>
          <a:endParaRPr lang="es-EC"/>
        </a:p>
      </dgm:t>
    </dgm:pt>
    <dgm:pt modelId="{8CA545BC-4CED-41AD-8E7B-0C06D7A8E2A8}" type="pres">
      <dgm:prSet presAssocID="{43463E69-6477-4212-9471-7FA7B4543D9E}" presName="cycle" presStyleCnt="0">
        <dgm:presLayoutVars>
          <dgm:dir/>
          <dgm:resizeHandles val="exact"/>
        </dgm:presLayoutVars>
      </dgm:prSet>
      <dgm:spPr/>
      <dgm:t>
        <a:bodyPr/>
        <a:lstStyle/>
        <a:p>
          <a:endParaRPr lang="es-EC"/>
        </a:p>
      </dgm:t>
    </dgm:pt>
    <dgm:pt modelId="{7CB9CBCC-D557-4293-9DD1-7FDEE947B02D}" type="pres">
      <dgm:prSet presAssocID="{BBFFF948-338C-4556-BA1D-D38A27AEBC94}" presName="node" presStyleLbl="node1" presStyleIdx="0" presStyleCnt="4">
        <dgm:presLayoutVars>
          <dgm:bulletEnabled val="1"/>
        </dgm:presLayoutVars>
      </dgm:prSet>
      <dgm:spPr/>
      <dgm:t>
        <a:bodyPr/>
        <a:lstStyle/>
        <a:p>
          <a:endParaRPr lang="es-EC"/>
        </a:p>
      </dgm:t>
    </dgm:pt>
    <dgm:pt modelId="{864D851B-27A5-41F3-9123-E56F176CBDCB}" type="pres">
      <dgm:prSet presAssocID="{BBFFF948-338C-4556-BA1D-D38A27AEBC94}" presName="spNode" presStyleCnt="0"/>
      <dgm:spPr/>
    </dgm:pt>
    <dgm:pt modelId="{322B9DFB-D97A-48E4-975D-8522E7C008DF}" type="pres">
      <dgm:prSet presAssocID="{F4B8A9E1-364F-4523-AEF2-FF6F76C82008}" presName="sibTrans" presStyleLbl="sibTrans1D1" presStyleIdx="0" presStyleCnt="4"/>
      <dgm:spPr/>
      <dgm:t>
        <a:bodyPr/>
        <a:lstStyle/>
        <a:p>
          <a:endParaRPr lang="es-EC"/>
        </a:p>
      </dgm:t>
    </dgm:pt>
    <dgm:pt modelId="{C365F93A-D4A8-490D-AB59-12295A98CEB4}" type="pres">
      <dgm:prSet presAssocID="{BC9A28E7-B4E5-4C85-A36F-307175C1F4AB}" presName="node" presStyleLbl="node1" presStyleIdx="1" presStyleCnt="4" custScaleX="147430" custScaleY="132950" custRadScaleRad="96201" custRadScaleInc="-9483">
        <dgm:presLayoutVars>
          <dgm:bulletEnabled val="1"/>
        </dgm:presLayoutVars>
      </dgm:prSet>
      <dgm:spPr/>
      <dgm:t>
        <a:bodyPr/>
        <a:lstStyle/>
        <a:p>
          <a:endParaRPr lang="es-EC"/>
        </a:p>
      </dgm:t>
    </dgm:pt>
    <dgm:pt modelId="{B1CB6D9B-8625-4FAB-BE3D-43851F237098}" type="pres">
      <dgm:prSet presAssocID="{BC9A28E7-B4E5-4C85-A36F-307175C1F4AB}" presName="spNode" presStyleCnt="0"/>
      <dgm:spPr/>
    </dgm:pt>
    <dgm:pt modelId="{2F4802E0-683C-41E9-A055-4F17DCE71968}" type="pres">
      <dgm:prSet presAssocID="{86890392-6821-4CB6-A5D8-BE59F1C106A6}" presName="sibTrans" presStyleLbl="sibTrans1D1" presStyleIdx="1" presStyleCnt="4"/>
      <dgm:spPr/>
      <dgm:t>
        <a:bodyPr/>
        <a:lstStyle/>
        <a:p>
          <a:endParaRPr lang="es-EC"/>
        </a:p>
      </dgm:t>
    </dgm:pt>
    <dgm:pt modelId="{B6F34846-0370-4C90-A0EC-C14C73C51925}" type="pres">
      <dgm:prSet presAssocID="{A9F91F7B-D1C3-43BD-A4A0-554789F75673}" presName="node" presStyleLbl="node1" presStyleIdx="2" presStyleCnt="4" custScaleX="151060" custScaleY="110572" custRadScaleRad="96646" custRadScaleInc="48225">
        <dgm:presLayoutVars>
          <dgm:bulletEnabled val="1"/>
        </dgm:presLayoutVars>
      </dgm:prSet>
      <dgm:spPr/>
      <dgm:t>
        <a:bodyPr/>
        <a:lstStyle/>
        <a:p>
          <a:endParaRPr lang="es-EC"/>
        </a:p>
      </dgm:t>
    </dgm:pt>
    <dgm:pt modelId="{9F46A419-642B-49D6-8BAA-A7FD8BDFD86D}" type="pres">
      <dgm:prSet presAssocID="{A9F91F7B-D1C3-43BD-A4A0-554789F75673}" presName="spNode" presStyleCnt="0"/>
      <dgm:spPr/>
    </dgm:pt>
    <dgm:pt modelId="{CA972B9A-0792-4EAC-8BA2-8C8FF3E48B61}" type="pres">
      <dgm:prSet presAssocID="{B61C4499-DB4C-485D-9701-1079982FC888}" presName="sibTrans" presStyleLbl="sibTrans1D1" presStyleIdx="2" presStyleCnt="4"/>
      <dgm:spPr/>
      <dgm:t>
        <a:bodyPr/>
        <a:lstStyle/>
        <a:p>
          <a:endParaRPr lang="es-EC"/>
        </a:p>
      </dgm:t>
    </dgm:pt>
    <dgm:pt modelId="{DA60BD84-7E40-458B-8F55-DFAD0B8B6F88}" type="pres">
      <dgm:prSet presAssocID="{33A2AF1E-CA7C-42A7-BE67-249B922EB964}" presName="node" presStyleLbl="node1" presStyleIdx="3" presStyleCnt="4" custScaleX="160778" custScaleY="137904">
        <dgm:presLayoutVars>
          <dgm:bulletEnabled val="1"/>
        </dgm:presLayoutVars>
      </dgm:prSet>
      <dgm:spPr/>
      <dgm:t>
        <a:bodyPr/>
        <a:lstStyle/>
        <a:p>
          <a:endParaRPr lang="es-EC"/>
        </a:p>
      </dgm:t>
    </dgm:pt>
    <dgm:pt modelId="{E3980560-7616-4CC0-A545-2043285F9E2B}" type="pres">
      <dgm:prSet presAssocID="{33A2AF1E-CA7C-42A7-BE67-249B922EB964}" presName="spNode" presStyleCnt="0"/>
      <dgm:spPr/>
    </dgm:pt>
    <dgm:pt modelId="{A17BC8F8-18A1-4D3E-8C89-F995B5C27E99}" type="pres">
      <dgm:prSet presAssocID="{7DF9E7BF-C726-4CC5-8722-CC61A49329AD}" presName="sibTrans" presStyleLbl="sibTrans1D1" presStyleIdx="3" presStyleCnt="4"/>
      <dgm:spPr/>
      <dgm:t>
        <a:bodyPr/>
        <a:lstStyle/>
        <a:p>
          <a:endParaRPr lang="es-EC"/>
        </a:p>
      </dgm:t>
    </dgm:pt>
  </dgm:ptLst>
  <dgm:cxnLst>
    <dgm:cxn modelId="{CB93E1C5-5809-4004-B075-942E71D85F77}" type="presOf" srcId="{A9F91F7B-D1C3-43BD-A4A0-554789F75673}" destId="{B6F34846-0370-4C90-A0EC-C14C73C51925}" srcOrd="0" destOrd="0" presId="urn:microsoft.com/office/officeart/2005/8/layout/cycle5"/>
    <dgm:cxn modelId="{5ACDBF1A-F6A8-4B6E-B4DA-24277861BC4A}" srcId="{43463E69-6477-4212-9471-7FA7B4543D9E}" destId="{BC9A28E7-B4E5-4C85-A36F-307175C1F4AB}" srcOrd="1" destOrd="0" parTransId="{D8DF1FE9-D8DC-4EA7-B93E-5507319ACBB7}" sibTransId="{86890392-6821-4CB6-A5D8-BE59F1C106A6}"/>
    <dgm:cxn modelId="{B36FD65A-58BE-41D3-9773-C9264A6E8C25}" type="presOf" srcId="{B61C4499-DB4C-485D-9701-1079982FC888}" destId="{CA972B9A-0792-4EAC-8BA2-8C8FF3E48B61}" srcOrd="0" destOrd="0" presId="urn:microsoft.com/office/officeart/2005/8/layout/cycle5"/>
    <dgm:cxn modelId="{C3BDB05D-928D-40DE-87E5-E81214308093}" type="presOf" srcId="{33A2AF1E-CA7C-42A7-BE67-249B922EB964}" destId="{DA60BD84-7E40-458B-8F55-DFAD0B8B6F88}" srcOrd="0" destOrd="0" presId="urn:microsoft.com/office/officeart/2005/8/layout/cycle5"/>
    <dgm:cxn modelId="{0125980D-6C81-41E0-B112-E9BB0610FBF3}" type="presOf" srcId="{7DF9E7BF-C726-4CC5-8722-CC61A49329AD}" destId="{A17BC8F8-18A1-4D3E-8C89-F995B5C27E99}" srcOrd="0" destOrd="0" presId="urn:microsoft.com/office/officeart/2005/8/layout/cycle5"/>
    <dgm:cxn modelId="{FF0CDAD5-C332-42CA-AB68-F53FD01A32AA}" type="presOf" srcId="{43463E69-6477-4212-9471-7FA7B4543D9E}" destId="{8CA545BC-4CED-41AD-8E7B-0C06D7A8E2A8}" srcOrd="0" destOrd="0" presId="urn:microsoft.com/office/officeart/2005/8/layout/cycle5"/>
    <dgm:cxn modelId="{D23BEA2D-4DFF-4CFD-9334-64F7946CBEB0}" type="presOf" srcId="{F4B8A9E1-364F-4523-AEF2-FF6F76C82008}" destId="{322B9DFB-D97A-48E4-975D-8522E7C008DF}" srcOrd="0" destOrd="0" presId="urn:microsoft.com/office/officeart/2005/8/layout/cycle5"/>
    <dgm:cxn modelId="{E017BDD5-0ABF-4A4F-95C7-0449B65B65CC}" srcId="{43463E69-6477-4212-9471-7FA7B4543D9E}" destId="{33A2AF1E-CA7C-42A7-BE67-249B922EB964}" srcOrd="3" destOrd="0" parTransId="{5AF4C0A2-4EC4-49EB-A206-77C87833777C}" sibTransId="{7DF9E7BF-C726-4CC5-8722-CC61A49329AD}"/>
    <dgm:cxn modelId="{56FE91CC-CCFC-496D-90D2-468AC68314FE}" type="presOf" srcId="{86890392-6821-4CB6-A5D8-BE59F1C106A6}" destId="{2F4802E0-683C-41E9-A055-4F17DCE71968}" srcOrd="0" destOrd="0" presId="urn:microsoft.com/office/officeart/2005/8/layout/cycle5"/>
    <dgm:cxn modelId="{DD2CAC73-0DA8-4574-ADA8-A00649D1B841}" srcId="{43463E69-6477-4212-9471-7FA7B4543D9E}" destId="{BBFFF948-338C-4556-BA1D-D38A27AEBC94}" srcOrd="0" destOrd="0" parTransId="{16E15382-4684-4AE8-8E98-08024225A2FD}" sibTransId="{F4B8A9E1-364F-4523-AEF2-FF6F76C82008}"/>
    <dgm:cxn modelId="{C9F9613F-F286-4E53-8324-A12F4E30768E}" type="presOf" srcId="{BBFFF948-338C-4556-BA1D-D38A27AEBC94}" destId="{7CB9CBCC-D557-4293-9DD1-7FDEE947B02D}" srcOrd="0" destOrd="0" presId="urn:microsoft.com/office/officeart/2005/8/layout/cycle5"/>
    <dgm:cxn modelId="{A852A152-1100-4810-ACCC-87C226301F6C}" type="presOf" srcId="{BC9A28E7-B4E5-4C85-A36F-307175C1F4AB}" destId="{C365F93A-D4A8-490D-AB59-12295A98CEB4}" srcOrd="0" destOrd="0" presId="urn:microsoft.com/office/officeart/2005/8/layout/cycle5"/>
    <dgm:cxn modelId="{2DF52FC6-CCE4-4F35-81E4-608343242E31}" srcId="{43463E69-6477-4212-9471-7FA7B4543D9E}" destId="{A9F91F7B-D1C3-43BD-A4A0-554789F75673}" srcOrd="2" destOrd="0" parTransId="{64F06F77-6BAC-47F5-8B2D-D7F492B6C026}" sibTransId="{B61C4499-DB4C-485D-9701-1079982FC888}"/>
    <dgm:cxn modelId="{423F5EC4-C22A-40AE-B230-8D284D4E7272}" type="presParOf" srcId="{8CA545BC-4CED-41AD-8E7B-0C06D7A8E2A8}" destId="{7CB9CBCC-D557-4293-9DD1-7FDEE947B02D}" srcOrd="0" destOrd="0" presId="urn:microsoft.com/office/officeart/2005/8/layout/cycle5"/>
    <dgm:cxn modelId="{9FCAB8F7-B562-4229-A21A-732F99BD7363}" type="presParOf" srcId="{8CA545BC-4CED-41AD-8E7B-0C06D7A8E2A8}" destId="{864D851B-27A5-41F3-9123-E56F176CBDCB}" srcOrd="1" destOrd="0" presId="urn:microsoft.com/office/officeart/2005/8/layout/cycle5"/>
    <dgm:cxn modelId="{EE75EA38-558A-40EB-982F-0679EBA54931}" type="presParOf" srcId="{8CA545BC-4CED-41AD-8E7B-0C06D7A8E2A8}" destId="{322B9DFB-D97A-48E4-975D-8522E7C008DF}" srcOrd="2" destOrd="0" presId="urn:microsoft.com/office/officeart/2005/8/layout/cycle5"/>
    <dgm:cxn modelId="{1593A29B-7AF1-45BC-8B9B-8DF473043A07}" type="presParOf" srcId="{8CA545BC-4CED-41AD-8E7B-0C06D7A8E2A8}" destId="{C365F93A-D4A8-490D-AB59-12295A98CEB4}" srcOrd="3" destOrd="0" presId="urn:microsoft.com/office/officeart/2005/8/layout/cycle5"/>
    <dgm:cxn modelId="{1D553EFB-6273-4E68-84C9-59985B0FDFC6}" type="presParOf" srcId="{8CA545BC-4CED-41AD-8E7B-0C06D7A8E2A8}" destId="{B1CB6D9B-8625-4FAB-BE3D-43851F237098}" srcOrd="4" destOrd="0" presId="urn:microsoft.com/office/officeart/2005/8/layout/cycle5"/>
    <dgm:cxn modelId="{32B13C22-3672-4976-A566-7F5B738EC6F3}" type="presParOf" srcId="{8CA545BC-4CED-41AD-8E7B-0C06D7A8E2A8}" destId="{2F4802E0-683C-41E9-A055-4F17DCE71968}" srcOrd="5" destOrd="0" presId="urn:microsoft.com/office/officeart/2005/8/layout/cycle5"/>
    <dgm:cxn modelId="{C4E5E5CE-101D-432F-8B54-AD8DFB399F90}" type="presParOf" srcId="{8CA545BC-4CED-41AD-8E7B-0C06D7A8E2A8}" destId="{B6F34846-0370-4C90-A0EC-C14C73C51925}" srcOrd="6" destOrd="0" presId="urn:microsoft.com/office/officeart/2005/8/layout/cycle5"/>
    <dgm:cxn modelId="{561DEDFF-0E9E-4C86-A991-BC579F370F09}" type="presParOf" srcId="{8CA545BC-4CED-41AD-8E7B-0C06D7A8E2A8}" destId="{9F46A419-642B-49D6-8BAA-A7FD8BDFD86D}" srcOrd="7" destOrd="0" presId="urn:microsoft.com/office/officeart/2005/8/layout/cycle5"/>
    <dgm:cxn modelId="{BA1C4848-D8F7-47EA-B586-267A2230F72C}" type="presParOf" srcId="{8CA545BC-4CED-41AD-8E7B-0C06D7A8E2A8}" destId="{CA972B9A-0792-4EAC-8BA2-8C8FF3E48B61}" srcOrd="8" destOrd="0" presId="urn:microsoft.com/office/officeart/2005/8/layout/cycle5"/>
    <dgm:cxn modelId="{5F964DA4-5DF9-4758-AAA4-BBB595E2BDF4}" type="presParOf" srcId="{8CA545BC-4CED-41AD-8E7B-0C06D7A8E2A8}" destId="{DA60BD84-7E40-458B-8F55-DFAD0B8B6F88}" srcOrd="9" destOrd="0" presId="urn:microsoft.com/office/officeart/2005/8/layout/cycle5"/>
    <dgm:cxn modelId="{3731CECC-0D5E-4D15-A7C9-F0B3F7C02127}" type="presParOf" srcId="{8CA545BC-4CED-41AD-8E7B-0C06D7A8E2A8}" destId="{E3980560-7616-4CC0-A545-2043285F9E2B}" srcOrd="10" destOrd="0" presId="urn:microsoft.com/office/officeart/2005/8/layout/cycle5"/>
    <dgm:cxn modelId="{BBD4EA3B-0107-4DC2-BD6A-B715F98BAFA7}" type="presParOf" srcId="{8CA545BC-4CED-41AD-8E7B-0C06D7A8E2A8}" destId="{A17BC8F8-18A1-4D3E-8C89-F995B5C27E99}"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463E69-6477-4212-9471-7FA7B4543D9E}"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C"/>
        </a:p>
      </dgm:t>
    </dgm:pt>
    <dgm:pt modelId="{A9F91F7B-D1C3-43BD-A4A0-554789F75673}">
      <dgm:prSet phldrT="[Texto]" custT="1"/>
      <dgm:spPr/>
      <dgm:t>
        <a:bodyPr/>
        <a:lstStyle/>
        <a:p>
          <a:r>
            <a:rPr lang="es-EC" sz="1800" dirty="0" smtClean="0"/>
            <a:t>El MAGAP capacitó a 1362 agricultores (38 asociaciones), teniendo una cobertura del 5,97% de la población dedicada al agro en la provincia de Imbabura.</a:t>
          </a:r>
          <a:endParaRPr lang="es-EC" sz="1800" dirty="0"/>
        </a:p>
      </dgm:t>
    </dgm:pt>
    <dgm:pt modelId="{64F06F77-6BAC-47F5-8B2D-D7F492B6C026}" type="parTrans" cxnId="{2DF52FC6-CCE4-4F35-81E4-608343242E31}">
      <dgm:prSet/>
      <dgm:spPr/>
      <dgm:t>
        <a:bodyPr/>
        <a:lstStyle/>
        <a:p>
          <a:endParaRPr lang="es-EC"/>
        </a:p>
      </dgm:t>
    </dgm:pt>
    <dgm:pt modelId="{B61C4499-DB4C-485D-9701-1079982FC888}" type="sibTrans" cxnId="{2DF52FC6-CCE4-4F35-81E4-608343242E31}">
      <dgm:prSet/>
      <dgm:spPr/>
      <dgm:t>
        <a:bodyPr/>
        <a:lstStyle/>
        <a:p>
          <a:endParaRPr lang="es-EC"/>
        </a:p>
      </dgm:t>
    </dgm:pt>
    <dgm:pt modelId="{33A2AF1E-CA7C-42A7-BE67-249B922EB964}">
      <dgm:prSet phldrT="[Texto]" custT="1"/>
      <dgm:spPr/>
      <dgm:t>
        <a:bodyPr/>
        <a:lstStyle/>
        <a:p>
          <a:r>
            <a:rPr lang="es-EC" sz="2000" dirty="0" smtClean="0"/>
            <a:t>El 54,33% llegaron a culminar el pensum del programa ERA, es decir que el 45,67% desertaron </a:t>
          </a:r>
          <a:endParaRPr lang="es-EC" sz="2000" dirty="0"/>
        </a:p>
      </dgm:t>
    </dgm:pt>
    <dgm:pt modelId="{5AF4C0A2-4EC4-49EB-A206-77C87833777C}" type="parTrans" cxnId="{E017BDD5-0ABF-4A4F-95C7-0449B65B65CC}">
      <dgm:prSet/>
      <dgm:spPr/>
      <dgm:t>
        <a:bodyPr/>
        <a:lstStyle/>
        <a:p>
          <a:endParaRPr lang="es-EC"/>
        </a:p>
      </dgm:t>
    </dgm:pt>
    <dgm:pt modelId="{7DF9E7BF-C726-4CC5-8722-CC61A49329AD}" type="sibTrans" cxnId="{E017BDD5-0ABF-4A4F-95C7-0449B65B65CC}">
      <dgm:prSet/>
      <dgm:spPr/>
      <dgm:t>
        <a:bodyPr/>
        <a:lstStyle/>
        <a:p>
          <a:endParaRPr lang="es-EC"/>
        </a:p>
      </dgm:t>
    </dgm:pt>
    <dgm:pt modelId="{ECC85D5F-906B-4CE7-82E3-8F90F621E682}">
      <dgm:prSet phldrT="[Texto]" custT="1"/>
      <dgm:spPr/>
      <dgm:t>
        <a:bodyPr/>
        <a:lstStyle/>
        <a:p>
          <a:r>
            <a:rPr lang="es-EC" sz="1800" dirty="0" smtClean="0"/>
            <a:t>11 emprendimientos = relación   1-4, refleja que el 28,94% realizaron proyectos para reactivar la economía de sus familias.</a:t>
          </a:r>
          <a:endParaRPr lang="es-EC" sz="1800" dirty="0"/>
        </a:p>
      </dgm:t>
    </dgm:pt>
    <dgm:pt modelId="{07237BD8-EA6E-4E68-889F-530F051A5099}" type="parTrans" cxnId="{17547784-4957-4FC1-8296-C02544F2E052}">
      <dgm:prSet/>
      <dgm:spPr/>
      <dgm:t>
        <a:bodyPr/>
        <a:lstStyle/>
        <a:p>
          <a:endParaRPr lang="es-EC"/>
        </a:p>
      </dgm:t>
    </dgm:pt>
    <dgm:pt modelId="{B92A9AAF-9DCF-42D5-881C-F6CE0B6252C1}" type="sibTrans" cxnId="{17547784-4957-4FC1-8296-C02544F2E052}">
      <dgm:prSet/>
      <dgm:spPr/>
      <dgm:t>
        <a:bodyPr/>
        <a:lstStyle/>
        <a:p>
          <a:endParaRPr lang="es-EC"/>
        </a:p>
      </dgm:t>
    </dgm:pt>
    <dgm:pt modelId="{91C1C636-D828-4107-B916-4E05243EE8E6}">
      <dgm:prSet/>
      <dgm:spPr/>
      <dgm:t>
        <a:bodyPr/>
        <a:lstStyle/>
        <a:p>
          <a:r>
            <a:rPr lang="es-EC" dirty="0" smtClean="0"/>
            <a:t>58,76% concluyen  que no han mejorado los ingresos económicos con el apoyo del MAGAP y el 6,62% piensan que si han mejorado.</a:t>
          </a:r>
          <a:endParaRPr lang="es-EC" dirty="0"/>
        </a:p>
      </dgm:t>
    </dgm:pt>
    <dgm:pt modelId="{84FF15A5-E7B8-40E3-BFD6-71DC2E1C33B5}" type="parTrans" cxnId="{D9579BD3-E6CD-46A2-A3C4-327ECA9424DC}">
      <dgm:prSet/>
      <dgm:spPr/>
      <dgm:t>
        <a:bodyPr/>
        <a:lstStyle/>
        <a:p>
          <a:endParaRPr lang="es-EC"/>
        </a:p>
      </dgm:t>
    </dgm:pt>
    <dgm:pt modelId="{15E357C7-608A-44B8-9D5B-C14FBF77D6F4}" type="sibTrans" cxnId="{D9579BD3-E6CD-46A2-A3C4-327ECA9424DC}">
      <dgm:prSet/>
      <dgm:spPr/>
      <dgm:t>
        <a:bodyPr/>
        <a:lstStyle/>
        <a:p>
          <a:endParaRPr lang="es-EC"/>
        </a:p>
      </dgm:t>
    </dgm:pt>
    <dgm:pt modelId="{8CA545BC-4CED-41AD-8E7B-0C06D7A8E2A8}" type="pres">
      <dgm:prSet presAssocID="{43463E69-6477-4212-9471-7FA7B4543D9E}" presName="cycle" presStyleCnt="0">
        <dgm:presLayoutVars>
          <dgm:dir/>
          <dgm:resizeHandles val="exact"/>
        </dgm:presLayoutVars>
      </dgm:prSet>
      <dgm:spPr/>
      <dgm:t>
        <a:bodyPr/>
        <a:lstStyle/>
        <a:p>
          <a:endParaRPr lang="es-EC"/>
        </a:p>
      </dgm:t>
    </dgm:pt>
    <dgm:pt modelId="{B6F34846-0370-4C90-A0EC-C14C73C51925}" type="pres">
      <dgm:prSet presAssocID="{A9F91F7B-D1C3-43BD-A4A0-554789F75673}" presName="node" presStyleLbl="node1" presStyleIdx="0" presStyleCnt="4" custScaleX="208506" custScaleY="96498" custRadScaleRad="79718" custRadScaleInc="-10809">
        <dgm:presLayoutVars>
          <dgm:bulletEnabled val="1"/>
        </dgm:presLayoutVars>
      </dgm:prSet>
      <dgm:spPr/>
      <dgm:t>
        <a:bodyPr/>
        <a:lstStyle/>
        <a:p>
          <a:endParaRPr lang="es-EC"/>
        </a:p>
      </dgm:t>
    </dgm:pt>
    <dgm:pt modelId="{9F46A419-642B-49D6-8BAA-A7FD8BDFD86D}" type="pres">
      <dgm:prSet presAssocID="{A9F91F7B-D1C3-43BD-A4A0-554789F75673}" presName="spNode" presStyleCnt="0"/>
      <dgm:spPr/>
    </dgm:pt>
    <dgm:pt modelId="{CA972B9A-0792-4EAC-8BA2-8C8FF3E48B61}" type="pres">
      <dgm:prSet presAssocID="{B61C4499-DB4C-485D-9701-1079982FC888}" presName="sibTrans" presStyleLbl="sibTrans1D1" presStyleIdx="0" presStyleCnt="4"/>
      <dgm:spPr/>
      <dgm:t>
        <a:bodyPr/>
        <a:lstStyle/>
        <a:p>
          <a:endParaRPr lang="es-EC"/>
        </a:p>
      </dgm:t>
    </dgm:pt>
    <dgm:pt modelId="{DA60BD84-7E40-458B-8F55-DFAD0B8B6F88}" type="pres">
      <dgm:prSet presAssocID="{33A2AF1E-CA7C-42A7-BE67-249B922EB964}" presName="node" presStyleLbl="node1" presStyleIdx="1" presStyleCnt="4" custScaleX="122799" custScaleY="111078" custRadScaleRad="120326">
        <dgm:presLayoutVars>
          <dgm:bulletEnabled val="1"/>
        </dgm:presLayoutVars>
      </dgm:prSet>
      <dgm:spPr/>
      <dgm:t>
        <a:bodyPr/>
        <a:lstStyle/>
        <a:p>
          <a:endParaRPr lang="es-EC"/>
        </a:p>
      </dgm:t>
    </dgm:pt>
    <dgm:pt modelId="{E3980560-7616-4CC0-A545-2043285F9E2B}" type="pres">
      <dgm:prSet presAssocID="{33A2AF1E-CA7C-42A7-BE67-249B922EB964}" presName="spNode" presStyleCnt="0"/>
      <dgm:spPr/>
    </dgm:pt>
    <dgm:pt modelId="{A17BC8F8-18A1-4D3E-8C89-F995B5C27E99}" type="pres">
      <dgm:prSet presAssocID="{7DF9E7BF-C726-4CC5-8722-CC61A49329AD}" presName="sibTrans" presStyleLbl="sibTrans1D1" presStyleIdx="1" presStyleCnt="4"/>
      <dgm:spPr/>
      <dgm:t>
        <a:bodyPr/>
        <a:lstStyle/>
        <a:p>
          <a:endParaRPr lang="es-EC"/>
        </a:p>
      </dgm:t>
    </dgm:pt>
    <dgm:pt modelId="{6894C265-CBF1-4860-A70B-C843972E005C}" type="pres">
      <dgm:prSet presAssocID="{ECC85D5F-906B-4CE7-82E3-8F90F621E682}" presName="node" presStyleLbl="node1" presStyleIdx="2" presStyleCnt="4" custScaleX="170448" custScaleY="109159" custRadScaleRad="109121" custRadScaleInc="84198">
        <dgm:presLayoutVars>
          <dgm:bulletEnabled val="1"/>
        </dgm:presLayoutVars>
      </dgm:prSet>
      <dgm:spPr/>
      <dgm:t>
        <a:bodyPr/>
        <a:lstStyle/>
        <a:p>
          <a:endParaRPr lang="es-EC"/>
        </a:p>
      </dgm:t>
    </dgm:pt>
    <dgm:pt modelId="{17ABF92B-8276-4C25-8B16-0AC2017A5828}" type="pres">
      <dgm:prSet presAssocID="{ECC85D5F-906B-4CE7-82E3-8F90F621E682}" presName="spNode" presStyleCnt="0"/>
      <dgm:spPr/>
    </dgm:pt>
    <dgm:pt modelId="{7D387FD9-641F-44D3-AB3F-974A6CCD5920}" type="pres">
      <dgm:prSet presAssocID="{B92A9AAF-9DCF-42D5-881C-F6CE0B6252C1}" presName="sibTrans" presStyleLbl="sibTrans1D1" presStyleIdx="2" presStyleCnt="4"/>
      <dgm:spPr/>
      <dgm:t>
        <a:bodyPr/>
        <a:lstStyle/>
        <a:p>
          <a:endParaRPr lang="es-EC"/>
        </a:p>
      </dgm:t>
    </dgm:pt>
    <dgm:pt modelId="{790FE6D6-D067-4636-9B3E-E0F46664A61A}" type="pres">
      <dgm:prSet presAssocID="{91C1C636-D828-4107-B916-4E05243EE8E6}" presName="node" presStyleLbl="node1" presStyleIdx="3" presStyleCnt="4" custScaleX="232063" custScaleY="133396" custRadScaleRad="123794" custRadScaleInc="-10685">
        <dgm:presLayoutVars>
          <dgm:bulletEnabled val="1"/>
        </dgm:presLayoutVars>
      </dgm:prSet>
      <dgm:spPr/>
      <dgm:t>
        <a:bodyPr/>
        <a:lstStyle/>
        <a:p>
          <a:endParaRPr lang="es-EC"/>
        </a:p>
      </dgm:t>
    </dgm:pt>
    <dgm:pt modelId="{6C4C2922-5240-48C5-8AA3-47251BB8140E}" type="pres">
      <dgm:prSet presAssocID="{91C1C636-D828-4107-B916-4E05243EE8E6}" presName="spNode" presStyleCnt="0"/>
      <dgm:spPr/>
    </dgm:pt>
    <dgm:pt modelId="{7BB6FA19-86D4-4B94-ACEF-68EB8406DE3F}" type="pres">
      <dgm:prSet presAssocID="{15E357C7-608A-44B8-9D5B-C14FBF77D6F4}" presName="sibTrans" presStyleLbl="sibTrans1D1" presStyleIdx="3" presStyleCnt="4"/>
      <dgm:spPr/>
      <dgm:t>
        <a:bodyPr/>
        <a:lstStyle/>
        <a:p>
          <a:endParaRPr lang="es-EC"/>
        </a:p>
      </dgm:t>
    </dgm:pt>
  </dgm:ptLst>
  <dgm:cxnLst>
    <dgm:cxn modelId="{17547784-4957-4FC1-8296-C02544F2E052}" srcId="{43463E69-6477-4212-9471-7FA7B4543D9E}" destId="{ECC85D5F-906B-4CE7-82E3-8F90F621E682}" srcOrd="2" destOrd="0" parTransId="{07237BD8-EA6E-4E68-889F-530F051A5099}" sibTransId="{B92A9AAF-9DCF-42D5-881C-F6CE0B6252C1}"/>
    <dgm:cxn modelId="{7AD74456-5A6C-47CB-903B-A6BDAC1269B6}" type="presOf" srcId="{B92A9AAF-9DCF-42D5-881C-F6CE0B6252C1}" destId="{7D387FD9-641F-44D3-AB3F-974A6CCD5920}" srcOrd="0" destOrd="0" presId="urn:microsoft.com/office/officeart/2005/8/layout/cycle5"/>
    <dgm:cxn modelId="{87BF520F-44E2-4580-B5FC-EDB1B9585594}" type="presOf" srcId="{B61C4499-DB4C-485D-9701-1079982FC888}" destId="{CA972B9A-0792-4EAC-8BA2-8C8FF3E48B61}" srcOrd="0" destOrd="0" presId="urn:microsoft.com/office/officeart/2005/8/layout/cycle5"/>
    <dgm:cxn modelId="{EB03F8E3-5B4C-4D5A-8E18-C9A728A13679}" type="presOf" srcId="{91C1C636-D828-4107-B916-4E05243EE8E6}" destId="{790FE6D6-D067-4636-9B3E-E0F46664A61A}" srcOrd="0" destOrd="0" presId="urn:microsoft.com/office/officeart/2005/8/layout/cycle5"/>
    <dgm:cxn modelId="{402AD7BD-8C3E-4474-A4E9-15494BFCF806}" type="presOf" srcId="{43463E69-6477-4212-9471-7FA7B4543D9E}" destId="{8CA545BC-4CED-41AD-8E7B-0C06D7A8E2A8}" srcOrd="0" destOrd="0" presId="urn:microsoft.com/office/officeart/2005/8/layout/cycle5"/>
    <dgm:cxn modelId="{D9579BD3-E6CD-46A2-A3C4-327ECA9424DC}" srcId="{43463E69-6477-4212-9471-7FA7B4543D9E}" destId="{91C1C636-D828-4107-B916-4E05243EE8E6}" srcOrd="3" destOrd="0" parTransId="{84FF15A5-E7B8-40E3-BFD6-71DC2E1C33B5}" sibTransId="{15E357C7-608A-44B8-9D5B-C14FBF77D6F4}"/>
    <dgm:cxn modelId="{9D4E2688-E316-44E6-ACE2-DF86D642A7CC}" type="presOf" srcId="{7DF9E7BF-C726-4CC5-8722-CC61A49329AD}" destId="{A17BC8F8-18A1-4D3E-8C89-F995B5C27E99}" srcOrd="0" destOrd="0" presId="urn:microsoft.com/office/officeart/2005/8/layout/cycle5"/>
    <dgm:cxn modelId="{358E2453-F983-4F20-A2F5-F10E8640FF4D}" type="presOf" srcId="{A9F91F7B-D1C3-43BD-A4A0-554789F75673}" destId="{B6F34846-0370-4C90-A0EC-C14C73C51925}" srcOrd="0" destOrd="0" presId="urn:microsoft.com/office/officeart/2005/8/layout/cycle5"/>
    <dgm:cxn modelId="{E017BDD5-0ABF-4A4F-95C7-0449B65B65CC}" srcId="{43463E69-6477-4212-9471-7FA7B4543D9E}" destId="{33A2AF1E-CA7C-42A7-BE67-249B922EB964}" srcOrd="1" destOrd="0" parTransId="{5AF4C0A2-4EC4-49EB-A206-77C87833777C}" sibTransId="{7DF9E7BF-C726-4CC5-8722-CC61A49329AD}"/>
    <dgm:cxn modelId="{2DF52FC6-CCE4-4F35-81E4-608343242E31}" srcId="{43463E69-6477-4212-9471-7FA7B4543D9E}" destId="{A9F91F7B-D1C3-43BD-A4A0-554789F75673}" srcOrd="0" destOrd="0" parTransId="{64F06F77-6BAC-47F5-8B2D-D7F492B6C026}" sibTransId="{B61C4499-DB4C-485D-9701-1079982FC888}"/>
    <dgm:cxn modelId="{B7A6D8ED-9FD8-467A-B5A3-2DD1815BC7A4}" type="presOf" srcId="{33A2AF1E-CA7C-42A7-BE67-249B922EB964}" destId="{DA60BD84-7E40-458B-8F55-DFAD0B8B6F88}" srcOrd="0" destOrd="0" presId="urn:microsoft.com/office/officeart/2005/8/layout/cycle5"/>
    <dgm:cxn modelId="{C4F597F1-A9C3-44B2-AC55-0BABF222BB44}" type="presOf" srcId="{15E357C7-608A-44B8-9D5B-C14FBF77D6F4}" destId="{7BB6FA19-86D4-4B94-ACEF-68EB8406DE3F}" srcOrd="0" destOrd="0" presId="urn:microsoft.com/office/officeart/2005/8/layout/cycle5"/>
    <dgm:cxn modelId="{3D682D1F-6612-4AC6-8A14-8A7B0BE57C39}" type="presOf" srcId="{ECC85D5F-906B-4CE7-82E3-8F90F621E682}" destId="{6894C265-CBF1-4860-A70B-C843972E005C}" srcOrd="0" destOrd="0" presId="urn:microsoft.com/office/officeart/2005/8/layout/cycle5"/>
    <dgm:cxn modelId="{B9E33901-C42E-4DC0-9216-162EE167E2CE}" type="presParOf" srcId="{8CA545BC-4CED-41AD-8E7B-0C06D7A8E2A8}" destId="{B6F34846-0370-4C90-A0EC-C14C73C51925}" srcOrd="0" destOrd="0" presId="urn:microsoft.com/office/officeart/2005/8/layout/cycle5"/>
    <dgm:cxn modelId="{CE0D0812-10C1-4693-A47F-0A3D9C9613DD}" type="presParOf" srcId="{8CA545BC-4CED-41AD-8E7B-0C06D7A8E2A8}" destId="{9F46A419-642B-49D6-8BAA-A7FD8BDFD86D}" srcOrd="1" destOrd="0" presId="urn:microsoft.com/office/officeart/2005/8/layout/cycle5"/>
    <dgm:cxn modelId="{72CA9D6A-0DCC-4BDE-B3E8-C04528B93CF8}" type="presParOf" srcId="{8CA545BC-4CED-41AD-8E7B-0C06D7A8E2A8}" destId="{CA972B9A-0792-4EAC-8BA2-8C8FF3E48B61}" srcOrd="2" destOrd="0" presId="urn:microsoft.com/office/officeart/2005/8/layout/cycle5"/>
    <dgm:cxn modelId="{99AEBBAB-DFC7-4052-B7C5-1AB9F2EFF57A}" type="presParOf" srcId="{8CA545BC-4CED-41AD-8E7B-0C06D7A8E2A8}" destId="{DA60BD84-7E40-458B-8F55-DFAD0B8B6F88}" srcOrd="3" destOrd="0" presId="urn:microsoft.com/office/officeart/2005/8/layout/cycle5"/>
    <dgm:cxn modelId="{2C587960-3927-4885-A32E-F3FFED57F1CF}" type="presParOf" srcId="{8CA545BC-4CED-41AD-8E7B-0C06D7A8E2A8}" destId="{E3980560-7616-4CC0-A545-2043285F9E2B}" srcOrd="4" destOrd="0" presId="urn:microsoft.com/office/officeart/2005/8/layout/cycle5"/>
    <dgm:cxn modelId="{D85340E9-A7A3-40B8-BA93-1A8A7EC58828}" type="presParOf" srcId="{8CA545BC-4CED-41AD-8E7B-0C06D7A8E2A8}" destId="{A17BC8F8-18A1-4D3E-8C89-F995B5C27E99}" srcOrd="5" destOrd="0" presId="urn:microsoft.com/office/officeart/2005/8/layout/cycle5"/>
    <dgm:cxn modelId="{6765E514-B835-47B3-94FB-99FBF2FDB8EA}" type="presParOf" srcId="{8CA545BC-4CED-41AD-8E7B-0C06D7A8E2A8}" destId="{6894C265-CBF1-4860-A70B-C843972E005C}" srcOrd="6" destOrd="0" presId="urn:microsoft.com/office/officeart/2005/8/layout/cycle5"/>
    <dgm:cxn modelId="{3945D7C5-106F-486F-8CE7-000515F80792}" type="presParOf" srcId="{8CA545BC-4CED-41AD-8E7B-0C06D7A8E2A8}" destId="{17ABF92B-8276-4C25-8B16-0AC2017A5828}" srcOrd="7" destOrd="0" presId="urn:microsoft.com/office/officeart/2005/8/layout/cycle5"/>
    <dgm:cxn modelId="{55EE7511-9007-486F-B90E-C23B174C9A49}" type="presParOf" srcId="{8CA545BC-4CED-41AD-8E7B-0C06D7A8E2A8}" destId="{7D387FD9-641F-44D3-AB3F-974A6CCD5920}" srcOrd="8" destOrd="0" presId="urn:microsoft.com/office/officeart/2005/8/layout/cycle5"/>
    <dgm:cxn modelId="{210D94BC-4161-4013-A8F1-9CBBBE97F755}" type="presParOf" srcId="{8CA545BC-4CED-41AD-8E7B-0C06D7A8E2A8}" destId="{790FE6D6-D067-4636-9B3E-E0F46664A61A}" srcOrd="9" destOrd="0" presId="urn:microsoft.com/office/officeart/2005/8/layout/cycle5"/>
    <dgm:cxn modelId="{BC710A48-3ACF-4D10-81CC-2E773EAD7553}" type="presParOf" srcId="{8CA545BC-4CED-41AD-8E7B-0C06D7A8E2A8}" destId="{6C4C2922-5240-48C5-8AA3-47251BB8140E}" srcOrd="10" destOrd="0" presId="urn:microsoft.com/office/officeart/2005/8/layout/cycle5"/>
    <dgm:cxn modelId="{EA93317C-BA17-4B78-BD89-95DAAFF0B3A8}" type="presParOf" srcId="{8CA545BC-4CED-41AD-8E7B-0C06D7A8E2A8}" destId="{7BB6FA19-86D4-4B94-ACEF-68EB8406DE3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463E69-6477-4212-9471-7FA7B4543D9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C"/>
        </a:p>
      </dgm:t>
    </dgm:pt>
    <dgm:pt modelId="{BC9A28E7-B4E5-4C85-A36F-307175C1F4AB}">
      <dgm:prSet phldrT="[Texto]" custT="1"/>
      <dgm:spPr/>
      <dgm:t>
        <a:bodyPr/>
        <a:lstStyle/>
        <a:p>
          <a:r>
            <a:rPr lang="es-EC" sz="1800" dirty="0" smtClean="0"/>
            <a:t>15,81% de la población en estudio  obtuvo  créditos con  el BNF  de los cuales el  62,85% lo  han designado principalmente para compra de insumos y semillas.</a:t>
          </a:r>
          <a:endParaRPr lang="es-EC" sz="1800" dirty="0"/>
        </a:p>
      </dgm:t>
    </dgm:pt>
    <dgm:pt modelId="{D8DF1FE9-D8DC-4EA7-B93E-5507319ACBB7}" type="parTrans" cxnId="{5ACDBF1A-F6A8-4B6E-B4DA-24277861BC4A}">
      <dgm:prSet/>
      <dgm:spPr/>
      <dgm:t>
        <a:bodyPr/>
        <a:lstStyle/>
        <a:p>
          <a:endParaRPr lang="es-EC"/>
        </a:p>
      </dgm:t>
    </dgm:pt>
    <dgm:pt modelId="{86890392-6821-4CB6-A5D8-BE59F1C106A6}" type="sibTrans" cxnId="{5ACDBF1A-F6A8-4B6E-B4DA-24277861BC4A}">
      <dgm:prSet/>
      <dgm:spPr/>
      <dgm:t>
        <a:bodyPr/>
        <a:lstStyle/>
        <a:p>
          <a:endParaRPr lang="es-EC"/>
        </a:p>
      </dgm:t>
    </dgm:pt>
    <dgm:pt modelId="{A9F91F7B-D1C3-43BD-A4A0-554789F75673}">
      <dgm:prSet phldrT="[Texto]" custT="1"/>
      <dgm:spPr/>
      <dgm:t>
        <a:bodyPr/>
        <a:lstStyle/>
        <a:p>
          <a:r>
            <a:rPr lang="es-EC" sz="1800" dirty="0" smtClean="0"/>
            <a:t>Ingreso promedio  es de $336,88 USD por mes tomando en cuenta que el 45,41% de los ingreso es proveniente de la actividad agropecuaria y el 54,59% corresponde a otras formas de ingresos </a:t>
          </a:r>
          <a:endParaRPr lang="es-EC" sz="1800" dirty="0"/>
        </a:p>
      </dgm:t>
    </dgm:pt>
    <dgm:pt modelId="{64F06F77-6BAC-47F5-8B2D-D7F492B6C026}" type="parTrans" cxnId="{2DF52FC6-CCE4-4F35-81E4-608343242E31}">
      <dgm:prSet/>
      <dgm:spPr/>
      <dgm:t>
        <a:bodyPr/>
        <a:lstStyle/>
        <a:p>
          <a:endParaRPr lang="es-EC"/>
        </a:p>
      </dgm:t>
    </dgm:pt>
    <dgm:pt modelId="{B61C4499-DB4C-485D-9701-1079982FC888}" type="sibTrans" cxnId="{2DF52FC6-CCE4-4F35-81E4-608343242E31}">
      <dgm:prSet/>
      <dgm:spPr/>
      <dgm:t>
        <a:bodyPr/>
        <a:lstStyle/>
        <a:p>
          <a:endParaRPr lang="es-EC"/>
        </a:p>
      </dgm:t>
    </dgm:pt>
    <dgm:pt modelId="{33A2AF1E-CA7C-42A7-BE67-249B922EB964}">
      <dgm:prSet phldrT="[Texto]"/>
      <dgm:spPr/>
      <dgm:t>
        <a:bodyPr/>
        <a:lstStyle/>
        <a:p>
          <a:r>
            <a:rPr lang="es-EC" dirty="0" smtClean="0"/>
            <a:t>Gasto corriente es de $340,98  (SB, E, S, T, A y V) tomando en cuenta que el 10% de los productos que se cultivan en los predios se consumen, sin tomar en cuenta  los gastos por inversiones en bienes inmuebles, electrodomésticos y otros.</a:t>
          </a:r>
          <a:endParaRPr lang="es-EC" dirty="0"/>
        </a:p>
      </dgm:t>
    </dgm:pt>
    <dgm:pt modelId="{5AF4C0A2-4EC4-49EB-A206-77C87833777C}" type="parTrans" cxnId="{E017BDD5-0ABF-4A4F-95C7-0449B65B65CC}">
      <dgm:prSet/>
      <dgm:spPr/>
      <dgm:t>
        <a:bodyPr/>
        <a:lstStyle/>
        <a:p>
          <a:endParaRPr lang="es-EC"/>
        </a:p>
      </dgm:t>
    </dgm:pt>
    <dgm:pt modelId="{7DF9E7BF-C726-4CC5-8722-CC61A49329AD}" type="sibTrans" cxnId="{E017BDD5-0ABF-4A4F-95C7-0449B65B65CC}">
      <dgm:prSet/>
      <dgm:spPr/>
      <dgm:t>
        <a:bodyPr/>
        <a:lstStyle/>
        <a:p>
          <a:endParaRPr lang="es-EC"/>
        </a:p>
      </dgm:t>
    </dgm:pt>
    <dgm:pt modelId="{8CA545BC-4CED-41AD-8E7B-0C06D7A8E2A8}" type="pres">
      <dgm:prSet presAssocID="{43463E69-6477-4212-9471-7FA7B4543D9E}" presName="cycle" presStyleCnt="0">
        <dgm:presLayoutVars>
          <dgm:dir/>
          <dgm:resizeHandles val="exact"/>
        </dgm:presLayoutVars>
      </dgm:prSet>
      <dgm:spPr/>
      <dgm:t>
        <a:bodyPr/>
        <a:lstStyle/>
        <a:p>
          <a:endParaRPr lang="es-EC"/>
        </a:p>
      </dgm:t>
    </dgm:pt>
    <dgm:pt modelId="{C365F93A-D4A8-490D-AB59-12295A98CEB4}" type="pres">
      <dgm:prSet presAssocID="{BC9A28E7-B4E5-4C85-A36F-307175C1F4AB}" presName="node" presStyleLbl="node1" presStyleIdx="0" presStyleCnt="3" custScaleX="179010" custScaleY="114920" custRadScaleRad="92671" custRadScaleInc="17035">
        <dgm:presLayoutVars>
          <dgm:bulletEnabled val="1"/>
        </dgm:presLayoutVars>
      </dgm:prSet>
      <dgm:spPr/>
      <dgm:t>
        <a:bodyPr/>
        <a:lstStyle/>
        <a:p>
          <a:endParaRPr lang="es-EC"/>
        </a:p>
      </dgm:t>
    </dgm:pt>
    <dgm:pt modelId="{B1CB6D9B-8625-4FAB-BE3D-43851F237098}" type="pres">
      <dgm:prSet presAssocID="{BC9A28E7-B4E5-4C85-A36F-307175C1F4AB}" presName="spNode" presStyleCnt="0"/>
      <dgm:spPr/>
    </dgm:pt>
    <dgm:pt modelId="{2F4802E0-683C-41E9-A055-4F17DCE71968}" type="pres">
      <dgm:prSet presAssocID="{86890392-6821-4CB6-A5D8-BE59F1C106A6}" presName="sibTrans" presStyleLbl="sibTrans1D1" presStyleIdx="0" presStyleCnt="3"/>
      <dgm:spPr/>
      <dgm:t>
        <a:bodyPr/>
        <a:lstStyle/>
        <a:p>
          <a:endParaRPr lang="es-EC"/>
        </a:p>
      </dgm:t>
    </dgm:pt>
    <dgm:pt modelId="{B6F34846-0370-4C90-A0EC-C14C73C51925}" type="pres">
      <dgm:prSet presAssocID="{A9F91F7B-D1C3-43BD-A4A0-554789F75673}" presName="node" presStyleLbl="node1" presStyleIdx="1" presStyleCnt="3" custScaleX="171508" custScaleY="108707" custRadScaleRad="103984" custRadScaleInc="-51442">
        <dgm:presLayoutVars>
          <dgm:bulletEnabled val="1"/>
        </dgm:presLayoutVars>
      </dgm:prSet>
      <dgm:spPr/>
      <dgm:t>
        <a:bodyPr/>
        <a:lstStyle/>
        <a:p>
          <a:endParaRPr lang="es-EC"/>
        </a:p>
      </dgm:t>
    </dgm:pt>
    <dgm:pt modelId="{9F46A419-642B-49D6-8BAA-A7FD8BDFD86D}" type="pres">
      <dgm:prSet presAssocID="{A9F91F7B-D1C3-43BD-A4A0-554789F75673}" presName="spNode" presStyleCnt="0"/>
      <dgm:spPr/>
    </dgm:pt>
    <dgm:pt modelId="{CA972B9A-0792-4EAC-8BA2-8C8FF3E48B61}" type="pres">
      <dgm:prSet presAssocID="{B61C4499-DB4C-485D-9701-1079982FC888}" presName="sibTrans" presStyleLbl="sibTrans1D1" presStyleIdx="1" presStyleCnt="3"/>
      <dgm:spPr/>
      <dgm:t>
        <a:bodyPr/>
        <a:lstStyle/>
        <a:p>
          <a:endParaRPr lang="es-EC"/>
        </a:p>
      </dgm:t>
    </dgm:pt>
    <dgm:pt modelId="{DA60BD84-7E40-458B-8F55-DFAD0B8B6F88}" type="pres">
      <dgm:prSet presAssocID="{33A2AF1E-CA7C-42A7-BE67-249B922EB964}" presName="node" presStyleLbl="node1" presStyleIdx="2" presStyleCnt="3" custScaleX="135337" custScaleY="141635" custRadScaleRad="107288" custRadScaleInc="50623">
        <dgm:presLayoutVars>
          <dgm:bulletEnabled val="1"/>
        </dgm:presLayoutVars>
      </dgm:prSet>
      <dgm:spPr/>
      <dgm:t>
        <a:bodyPr/>
        <a:lstStyle/>
        <a:p>
          <a:endParaRPr lang="es-EC"/>
        </a:p>
      </dgm:t>
    </dgm:pt>
    <dgm:pt modelId="{E3980560-7616-4CC0-A545-2043285F9E2B}" type="pres">
      <dgm:prSet presAssocID="{33A2AF1E-CA7C-42A7-BE67-249B922EB964}" presName="spNode" presStyleCnt="0"/>
      <dgm:spPr/>
    </dgm:pt>
    <dgm:pt modelId="{A17BC8F8-18A1-4D3E-8C89-F995B5C27E99}" type="pres">
      <dgm:prSet presAssocID="{7DF9E7BF-C726-4CC5-8722-CC61A49329AD}" presName="sibTrans" presStyleLbl="sibTrans1D1" presStyleIdx="2" presStyleCnt="3"/>
      <dgm:spPr/>
      <dgm:t>
        <a:bodyPr/>
        <a:lstStyle/>
        <a:p>
          <a:endParaRPr lang="es-EC"/>
        </a:p>
      </dgm:t>
    </dgm:pt>
  </dgm:ptLst>
  <dgm:cxnLst>
    <dgm:cxn modelId="{5ACDBF1A-F6A8-4B6E-B4DA-24277861BC4A}" srcId="{43463E69-6477-4212-9471-7FA7B4543D9E}" destId="{BC9A28E7-B4E5-4C85-A36F-307175C1F4AB}" srcOrd="0" destOrd="0" parTransId="{D8DF1FE9-D8DC-4EA7-B93E-5507319ACBB7}" sibTransId="{86890392-6821-4CB6-A5D8-BE59F1C106A6}"/>
    <dgm:cxn modelId="{B0898C1B-662D-4968-BBDA-158EE0776C13}" type="presOf" srcId="{7DF9E7BF-C726-4CC5-8722-CC61A49329AD}" destId="{A17BC8F8-18A1-4D3E-8C89-F995B5C27E99}" srcOrd="0" destOrd="0" presId="urn:microsoft.com/office/officeart/2005/8/layout/cycle5"/>
    <dgm:cxn modelId="{6EBB1F1B-7E1E-41C0-B5C5-53B0E1C5C303}" type="presOf" srcId="{A9F91F7B-D1C3-43BD-A4A0-554789F75673}" destId="{B6F34846-0370-4C90-A0EC-C14C73C51925}" srcOrd="0" destOrd="0" presId="urn:microsoft.com/office/officeart/2005/8/layout/cycle5"/>
    <dgm:cxn modelId="{BE0AFDC2-52D2-41EE-B96D-07343CB4B97F}" type="presOf" srcId="{B61C4499-DB4C-485D-9701-1079982FC888}" destId="{CA972B9A-0792-4EAC-8BA2-8C8FF3E48B61}" srcOrd="0" destOrd="0" presId="urn:microsoft.com/office/officeart/2005/8/layout/cycle5"/>
    <dgm:cxn modelId="{7D2758AF-8A59-48A5-AE01-7AD098D4BE75}" type="presOf" srcId="{86890392-6821-4CB6-A5D8-BE59F1C106A6}" destId="{2F4802E0-683C-41E9-A055-4F17DCE71968}" srcOrd="0" destOrd="0" presId="urn:microsoft.com/office/officeart/2005/8/layout/cycle5"/>
    <dgm:cxn modelId="{760266D3-3BE5-482C-8C81-A8C67E464D27}" type="presOf" srcId="{BC9A28E7-B4E5-4C85-A36F-307175C1F4AB}" destId="{C365F93A-D4A8-490D-AB59-12295A98CEB4}" srcOrd="0" destOrd="0" presId="urn:microsoft.com/office/officeart/2005/8/layout/cycle5"/>
    <dgm:cxn modelId="{E017BDD5-0ABF-4A4F-95C7-0449B65B65CC}" srcId="{43463E69-6477-4212-9471-7FA7B4543D9E}" destId="{33A2AF1E-CA7C-42A7-BE67-249B922EB964}" srcOrd="2" destOrd="0" parTransId="{5AF4C0A2-4EC4-49EB-A206-77C87833777C}" sibTransId="{7DF9E7BF-C726-4CC5-8722-CC61A49329AD}"/>
    <dgm:cxn modelId="{182EFAF0-BABE-4159-B8EA-EA94063E8149}" type="presOf" srcId="{33A2AF1E-CA7C-42A7-BE67-249B922EB964}" destId="{DA60BD84-7E40-458B-8F55-DFAD0B8B6F88}" srcOrd="0" destOrd="0" presId="urn:microsoft.com/office/officeart/2005/8/layout/cycle5"/>
    <dgm:cxn modelId="{2DF52FC6-CCE4-4F35-81E4-608343242E31}" srcId="{43463E69-6477-4212-9471-7FA7B4543D9E}" destId="{A9F91F7B-D1C3-43BD-A4A0-554789F75673}" srcOrd="1" destOrd="0" parTransId="{64F06F77-6BAC-47F5-8B2D-D7F492B6C026}" sibTransId="{B61C4499-DB4C-485D-9701-1079982FC888}"/>
    <dgm:cxn modelId="{2FB38D41-4606-49D7-963D-A76FD56796BC}" type="presOf" srcId="{43463E69-6477-4212-9471-7FA7B4543D9E}" destId="{8CA545BC-4CED-41AD-8E7B-0C06D7A8E2A8}" srcOrd="0" destOrd="0" presId="urn:microsoft.com/office/officeart/2005/8/layout/cycle5"/>
    <dgm:cxn modelId="{04D64ABC-A2D9-4EF8-9E49-63906A1E034D}" type="presParOf" srcId="{8CA545BC-4CED-41AD-8E7B-0C06D7A8E2A8}" destId="{C365F93A-D4A8-490D-AB59-12295A98CEB4}" srcOrd="0" destOrd="0" presId="urn:microsoft.com/office/officeart/2005/8/layout/cycle5"/>
    <dgm:cxn modelId="{66462AA2-43D2-404F-A008-D021413DFDBF}" type="presParOf" srcId="{8CA545BC-4CED-41AD-8E7B-0C06D7A8E2A8}" destId="{B1CB6D9B-8625-4FAB-BE3D-43851F237098}" srcOrd="1" destOrd="0" presId="urn:microsoft.com/office/officeart/2005/8/layout/cycle5"/>
    <dgm:cxn modelId="{57DDCC8D-CCD8-4EB1-902D-6DBDCACE42F0}" type="presParOf" srcId="{8CA545BC-4CED-41AD-8E7B-0C06D7A8E2A8}" destId="{2F4802E0-683C-41E9-A055-4F17DCE71968}" srcOrd="2" destOrd="0" presId="urn:microsoft.com/office/officeart/2005/8/layout/cycle5"/>
    <dgm:cxn modelId="{B1630957-951B-4134-83AA-16FFE3CFEF67}" type="presParOf" srcId="{8CA545BC-4CED-41AD-8E7B-0C06D7A8E2A8}" destId="{B6F34846-0370-4C90-A0EC-C14C73C51925}" srcOrd="3" destOrd="0" presId="urn:microsoft.com/office/officeart/2005/8/layout/cycle5"/>
    <dgm:cxn modelId="{96D02303-9C85-49EE-BB1B-C1712125670F}" type="presParOf" srcId="{8CA545BC-4CED-41AD-8E7B-0C06D7A8E2A8}" destId="{9F46A419-642B-49D6-8BAA-A7FD8BDFD86D}" srcOrd="4" destOrd="0" presId="urn:microsoft.com/office/officeart/2005/8/layout/cycle5"/>
    <dgm:cxn modelId="{5737FB66-6BEB-4B4A-BC01-8C572FB3B25F}" type="presParOf" srcId="{8CA545BC-4CED-41AD-8E7B-0C06D7A8E2A8}" destId="{CA972B9A-0792-4EAC-8BA2-8C8FF3E48B61}" srcOrd="5" destOrd="0" presId="urn:microsoft.com/office/officeart/2005/8/layout/cycle5"/>
    <dgm:cxn modelId="{626AD7AA-2E04-485B-9BBC-8D998960B411}" type="presParOf" srcId="{8CA545BC-4CED-41AD-8E7B-0C06D7A8E2A8}" destId="{DA60BD84-7E40-458B-8F55-DFAD0B8B6F88}" srcOrd="6" destOrd="0" presId="urn:microsoft.com/office/officeart/2005/8/layout/cycle5"/>
    <dgm:cxn modelId="{724060B5-8276-4642-9127-90E96219258A}" type="presParOf" srcId="{8CA545BC-4CED-41AD-8E7B-0C06D7A8E2A8}" destId="{E3980560-7616-4CC0-A545-2043285F9E2B}" srcOrd="7" destOrd="0" presId="urn:microsoft.com/office/officeart/2005/8/layout/cycle5"/>
    <dgm:cxn modelId="{2DB36561-9C8D-4888-95C9-89278869F7D7}" type="presParOf" srcId="{8CA545BC-4CED-41AD-8E7B-0C06D7A8E2A8}" destId="{A17BC8F8-18A1-4D3E-8C89-F995B5C27E9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C7B2E3B6-B70B-4617-A6FE-42A8A1848886}">
      <dgm:prSet phldrT="[Texto]" custT="1"/>
      <dgm:spPr/>
      <dgm:t>
        <a:bodyPr/>
        <a:lstStyle/>
        <a:p>
          <a:r>
            <a:rPr lang="es-EC" sz="2200" dirty="0" smtClean="0"/>
            <a:t>Facilitadores seguir BPE, deben ser congruentes con las necesidades de la PR</a:t>
          </a:r>
          <a:r>
            <a:rPr lang="es-EC" sz="1800" dirty="0" smtClean="0"/>
            <a:t>.</a:t>
          </a:r>
          <a:endParaRPr lang="es-EC" sz="18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7FC439E8-664A-4396-98B8-42ED9EC7ADD4}">
      <dgm:prSet phldrT="[Texto]" custT="1"/>
      <dgm:spPr/>
      <dgm:t>
        <a:bodyPr/>
        <a:lstStyle/>
        <a:p>
          <a:pPr algn="just"/>
          <a:r>
            <a:rPr lang="es-EC" sz="2400" dirty="0" smtClean="0"/>
            <a:t>Instituciones: MAGAP, INIAP, MIES, SEPS, Universidades, deben vincularse para el mejoramiento de la producción y comercialización, para el cumplimiento del Plan del Buen Vivir.</a:t>
          </a:r>
          <a:endParaRPr lang="es-EC" sz="2400" dirty="0"/>
        </a:p>
      </dgm:t>
    </dgm:pt>
    <dgm:pt modelId="{F09DE2DD-27B6-4084-9265-331BEEFC569A}" type="parTrans" cxnId="{4447FEE6-1778-41EF-8B13-E9193DEE9113}">
      <dgm:prSet/>
      <dgm:spPr/>
      <dgm:t>
        <a:bodyPr/>
        <a:lstStyle/>
        <a:p>
          <a:endParaRPr lang="es-EC"/>
        </a:p>
      </dgm:t>
    </dgm:pt>
    <dgm:pt modelId="{A933034E-3569-474A-9F4C-181CF604C0DD}" type="sibTrans" cxnId="{4447FEE6-1778-41EF-8B13-E9193DEE9113}">
      <dgm:prSet/>
      <dgm:spPr/>
      <dgm:t>
        <a:bodyPr/>
        <a:lstStyle/>
        <a:p>
          <a:endParaRPr lang="es-EC"/>
        </a:p>
      </dgm:t>
    </dgm:pt>
    <dgm:pt modelId="{FD473B51-8812-4D27-B832-C7C51DF9EDB7}">
      <dgm:prSet phldrT="[Texto]" custT="1"/>
      <dgm:spPr/>
      <dgm:t>
        <a:bodyPr/>
        <a:lstStyle/>
        <a:p>
          <a:r>
            <a:rPr lang="es-EC" sz="2000" dirty="0" smtClean="0"/>
            <a:t>Conjuntamente el MAGAP con los Gobiernos cantonales deben de realizar una Planificación de uso de suelo  en la región adecuada y sostenible en el tiempo.</a:t>
          </a:r>
          <a:endParaRPr lang="es-EC" sz="2000" dirty="0"/>
        </a:p>
      </dgm:t>
    </dgm:pt>
    <dgm:pt modelId="{1305742E-9207-4FFF-8A9C-D1DE41A014F0}" type="parTrans" cxnId="{67EFD84F-2774-4888-A949-71D181081A8E}">
      <dgm:prSet/>
      <dgm:spPr/>
      <dgm:t>
        <a:bodyPr/>
        <a:lstStyle/>
        <a:p>
          <a:endParaRPr lang="es-EC"/>
        </a:p>
      </dgm:t>
    </dgm:pt>
    <dgm:pt modelId="{CCAAA485-2094-499C-9211-A631DCE8C7F3}" type="sibTrans" cxnId="{67EFD84F-2774-4888-A949-71D181081A8E}">
      <dgm:prSet/>
      <dgm:spPr/>
      <dgm:t>
        <a:bodyPr/>
        <a:lstStyle/>
        <a:p>
          <a:endParaRPr lang="es-EC"/>
        </a:p>
      </dgm:t>
    </dgm:pt>
    <dgm:pt modelId="{870A7A30-8272-449C-92D7-B6738675D70C}">
      <dgm:prSet phldrT="[Texto]" custT="1"/>
      <dgm:spPr/>
      <dgm:t>
        <a:bodyPr/>
        <a:lstStyle/>
        <a:p>
          <a:r>
            <a:rPr lang="es-EC" sz="2400" dirty="0" smtClean="0"/>
            <a:t>Los extensionistas deben de   realizar ( mesas de desarrollo rural).</a:t>
          </a:r>
          <a:endParaRPr lang="es-EC" sz="24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18646" custLinFactY="-4546" custLinFactNeighborY="-100000">
        <dgm:presLayoutVars>
          <dgm:chMax val="0"/>
          <dgm:bulletEnabled val="1"/>
        </dgm:presLayoutVars>
      </dgm:prSet>
      <dgm:spPr/>
      <dgm:t>
        <a:bodyPr/>
        <a:lstStyle/>
        <a:p>
          <a:endParaRPr lang="es-EC"/>
        </a:p>
      </dgm:t>
    </dgm:pt>
    <dgm:pt modelId="{6A38EFCF-B969-422D-848E-DBA8D7578050}" type="pres">
      <dgm:prSet presAssocID="{C7B2E3B6-B70B-4617-A6FE-42A8A1848886}" presName="childText" presStyleLbl="revTx" presStyleIdx="0" presStyleCnt="2" custScaleY="172047">
        <dgm:presLayoutVars>
          <dgm:bulletEnabled val="1"/>
        </dgm:presLayoutVars>
      </dgm:prSet>
      <dgm:spPr/>
      <dgm:t>
        <a:bodyPr/>
        <a:lstStyle/>
        <a:p>
          <a:endParaRPr lang="es-EC"/>
        </a:p>
      </dgm:t>
    </dgm:pt>
    <dgm:pt modelId="{DCF9C348-BABC-4470-9C5C-E2B81A296CA1}" type="pres">
      <dgm:prSet presAssocID="{FD473B51-8812-4D27-B832-C7C51DF9EDB7}" presName="parentText" presStyleLbl="node1" presStyleIdx="1" presStyleCnt="2" custScaleY="101220" custLinFactNeighborY="-28543">
        <dgm:presLayoutVars>
          <dgm:chMax val="0"/>
          <dgm:bulletEnabled val="1"/>
        </dgm:presLayoutVars>
      </dgm:prSet>
      <dgm:spPr/>
      <dgm:t>
        <a:bodyPr/>
        <a:lstStyle/>
        <a:p>
          <a:endParaRPr lang="es-EC"/>
        </a:p>
      </dgm:t>
    </dgm:pt>
    <dgm:pt modelId="{EC9811CA-37D7-42CF-A515-99822F035941}" type="pres">
      <dgm:prSet presAssocID="{FD473B51-8812-4D27-B832-C7C51DF9EDB7}" presName="childText" presStyleLbl="revTx" presStyleIdx="1" presStyleCnt="2" custScaleY="112047" custLinFactNeighborY="-6690">
        <dgm:presLayoutVars>
          <dgm:bulletEnabled val="1"/>
        </dgm:presLayoutVars>
      </dgm:prSet>
      <dgm:spPr/>
      <dgm:t>
        <a:bodyPr/>
        <a:lstStyle/>
        <a:p>
          <a:endParaRPr lang="es-EC"/>
        </a:p>
      </dgm:t>
    </dgm:pt>
  </dgm:ptLst>
  <dgm:cxnLst>
    <dgm:cxn modelId="{F59E87EC-EC74-4A96-8DA7-CBA0D9FCBDDB}" type="presOf" srcId="{FD473B51-8812-4D27-B832-C7C51DF9EDB7}" destId="{DCF9C348-BABC-4470-9C5C-E2B81A296CA1}" srcOrd="0" destOrd="0" presId="urn:microsoft.com/office/officeart/2005/8/layout/vList2"/>
    <dgm:cxn modelId="{4447FEE6-1778-41EF-8B13-E9193DEE9113}" srcId="{C7B2E3B6-B70B-4617-A6FE-42A8A1848886}" destId="{7FC439E8-664A-4396-98B8-42ED9EC7ADD4}" srcOrd="0" destOrd="0" parTransId="{F09DE2DD-27B6-4084-9265-331BEEFC569A}" sibTransId="{A933034E-3569-474A-9F4C-181CF604C0DD}"/>
    <dgm:cxn modelId="{F8112B56-99C1-4452-9961-0720C255CFB6}" type="presOf" srcId="{7FC439E8-664A-4396-98B8-42ED9EC7ADD4}" destId="{6A38EFCF-B969-422D-848E-DBA8D7578050}" srcOrd="0" destOrd="0" presId="urn:microsoft.com/office/officeart/2005/8/layout/vList2"/>
    <dgm:cxn modelId="{5DE7657F-B7E9-4BEB-BB5E-F0B43B4253F2}" srcId="{E77D5EB9-6297-4411-9BCD-868F218A4C6D}" destId="{C7B2E3B6-B70B-4617-A6FE-42A8A1848886}" srcOrd="0" destOrd="0" parTransId="{17803BB3-77CB-4799-B8CA-BC10B48EBBD5}" sibTransId="{F58A5DB2-882D-49FE-B823-4971D8BCCE70}"/>
    <dgm:cxn modelId="{EC4642DF-14CE-4BB5-B2B7-F2047A316CDD}" type="presOf" srcId="{C7B2E3B6-B70B-4617-A6FE-42A8A1848886}" destId="{34001398-2FDA-47FF-87FA-2075AA5E83A7}" srcOrd="0" destOrd="0" presId="urn:microsoft.com/office/officeart/2005/8/layout/vList2"/>
    <dgm:cxn modelId="{2E2C6C64-255B-43C6-922A-0F0992B6FB9D}" type="presOf" srcId="{E77D5EB9-6297-4411-9BCD-868F218A4C6D}" destId="{80EF46B4-FCD6-44B5-9DAE-13E4B257DA75}" srcOrd="0" destOrd="0" presId="urn:microsoft.com/office/officeart/2005/8/layout/vList2"/>
    <dgm:cxn modelId="{67EFD84F-2774-4888-A949-71D181081A8E}" srcId="{E77D5EB9-6297-4411-9BCD-868F218A4C6D}" destId="{FD473B51-8812-4D27-B832-C7C51DF9EDB7}" srcOrd="1" destOrd="0" parTransId="{1305742E-9207-4FFF-8A9C-D1DE41A014F0}" sibTransId="{CCAAA485-2094-499C-9211-A631DCE8C7F3}"/>
    <dgm:cxn modelId="{122D2F2C-A6A7-4540-A9A6-ED6D7360B992}" srcId="{FD473B51-8812-4D27-B832-C7C51DF9EDB7}" destId="{870A7A30-8272-449C-92D7-B6738675D70C}" srcOrd="0" destOrd="0" parTransId="{A42B81DC-8F73-4C82-91FE-9C94C78786E6}" sibTransId="{4A8D505D-C03D-40D0-BC10-C54CA04BE3DF}"/>
    <dgm:cxn modelId="{390466BD-472B-47D4-B774-86B6894F8150}" type="presOf" srcId="{870A7A30-8272-449C-92D7-B6738675D70C}" destId="{EC9811CA-37D7-42CF-A515-99822F035941}" srcOrd="0" destOrd="0" presId="urn:microsoft.com/office/officeart/2005/8/layout/vList2"/>
    <dgm:cxn modelId="{0BECF8F9-EFC7-46C4-801E-38F0FB57315E}" type="presParOf" srcId="{80EF46B4-FCD6-44B5-9DAE-13E4B257DA75}" destId="{34001398-2FDA-47FF-87FA-2075AA5E83A7}" srcOrd="0" destOrd="0" presId="urn:microsoft.com/office/officeart/2005/8/layout/vList2"/>
    <dgm:cxn modelId="{67A4988F-E1C4-42D1-B2E0-456D2077A48B}" type="presParOf" srcId="{80EF46B4-FCD6-44B5-9DAE-13E4B257DA75}" destId="{6A38EFCF-B969-422D-848E-DBA8D7578050}" srcOrd="1" destOrd="0" presId="urn:microsoft.com/office/officeart/2005/8/layout/vList2"/>
    <dgm:cxn modelId="{5F682E55-F7C8-46C6-8524-1453E5413998}" type="presParOf" srcId="{80EF46B4-FCD6-44B5-9DAE-13E4B257DA75}" destId="{DCF9C348-BABC-4470-9C5C-E2B81A296CA1}" srcOrd="2" destOrd="0" presId="urn:microsoft.com/office/officeart/2005/8/layout/vList2"/>
    <dgm:cxn modelId="{59079632-D931-4862-B6AD-796F11B5EE45}" type="presParOf" srcId="{80EF46B4-FCD6-44B5-9DAE-13E4B257DA75}" destId="{EC9811CA-37D7-42CF-A515-99822F0359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279EA-E5C5-4403-8DB1-5BD978ADD31D}"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EC"/>
        </a:p>
      </dgm:t>
    </dgm:pt>
    <dgm:pt modelId="{427C3A0F-C30F-4F08-B58F-EE4B7B119F10}">
      <dgm:prSet phldrT="[Texto]" custT="1"/>
      <dgm:spPr/>
      <dgm:t>
        <a:bodyPr/>
        <a:lstStyle/>
        <a:p>
          <a:r>
            <a:rPr lang="en-US" sz="1400" b="1" i="0" dirty="0" err="1" smtClean="0"/>
            <a:t>Determinación</a:t>
          </a:r>
          <a:r>
            <a:rPr lang="en-US" sz="1400" b="1" i="0" dirty="0" smtClean="0"/>
            <a:t> del </a:t>
          </a:r>
          <a:r>
            <a:rPr lang="en-US" sz="1400" b="1" i="0" dirty="0" err="1" smtClean="0"/>
            <a:t>impacto</a:t>
          </a:r>
          <a:r>
            <a:rPr lang="en-US" sz="1400" b="1" i="0" dirty="0" smtClean="0"/>
            <a:t> de las ERA´s en </a:t>
          </a:r>
          <a:r>
            <a:rPr lang="en-US" sz="1400" b="1" i="0" dirty="0" err="1" smtClean="0"/>
            <a:t>relación</a:t>
          </a:r>
          <a:r>
            <a:rPr lang="en-US" sz="1400" b="1" i="0" dirty="0" smtClean="0"/>
            <a:t> a la </a:t>
          </a:r>
          <a:r>
            <a:rPr lang="en-US" sz="1400" b="1" i="0" dirty="0" err="1" smtClean="0"/>
            <a:t>agricultura</a:t>
          </a:r>
          <a:r>
            <a:rPr lang="en-US" sz="1400" b="1" i="0" dirty="0" smtClean="0"/>
            <a:t> </a:t>
          </a:r>
          <a:r>
            <a:rPr lang="en-US" sz="1400" b="1" i="0" dirty="0" err="1" smtClean="0"/>
            <a:t>sostenible</a:t>
          </a:r>
          <a:endParaRPr lang="es-EC" sz="1400" b="1" i="0" dirty="0"/>
        </a:p>
      </dgm:t>
    </dgm:pt>
    <dgm:pt modelId="{B2F808DE-0D6F-405B-A5F7-40F542BA8F78}" type="parTrans" cxnId="{A9D5FE66-C3D6-498A-8C86-125DFF7844B2}">
      <dgm:prSet/>
      <dgm:spPr/>
      <dgm:t>
        <a:bodyPr/>
        <a:lstStyle/>
        <a:p>
          <a:endParaRPr lang="es-EC"/>
        </a:p>
      </dgm:t>
    </dgm:pt>
    <dgm:pt modelId="{4286DCC4-63B9-4E4C-B0B9-F879774AA8EC}" type="sibTrans" cxnId="{A9D5FE66-C3D6-498A-8C86-125DFF7844B2}">
      <dgm:prSet/>
      <dgm:spPr/>
      <dgm:t>
        <a:bodyPr/>
        <a:lstStyle/>
        <a:p>
          <a:endParaRPr lang="es-EC"/>
        </a:p>
      </dgm:t>
    </dgm:pt>
    <dgm:pt modelId="{84B432F2-BE8F-444A-92EA-F8F459DC4010}">
      <dgm:prSet phldrT="[Texto]" custT="1"/>
      <dgm:spPr/>
      <dgm:t>
        <a:bodyPr/>
        <a:lstStyle/>
        <a:p>
          <a:r>
            <a:rPr lang="es-ES" sz="1600" dirty="0" smtClean="0"/>
            <a:t>Se utilizó la información obtenidas de las encuestas, de la información secundaria recabada en el MAGAP (SICAGRO, Innovación tecnológica) y en base  a las entrevistas realizadas a los informantes claves.</a:t>
          </a:r>
          <a:endParaRPr lang="es-EC" sz="1600" dirty="0"/>
        </a:p>
      </dgm:t>
    </dgm:pt>
    <dgm:pt modelId="{0B9E11DB-FB7B-4FFB-9DDD-EE211E9A93E3}" type="parTrans" cxnId="{32595E16-353E-425E-B2EA-C00B05F314C4}">
      <dgm:prSet/>
      <dgm:spPr/>
      <dgm:t>
        <a:bodyPr/>
        <a:lstStyle/>
        <a:p>
          <a:endParaRPr lang="es-EC"/>
        </a:p>
      </dgm:t>
    </dgm:pt>
    <dgm:pt modelId="{4BD2547E-1C01-4D89-A7FC-6E38D391B03B}" type="sibTrans" cxnId="{32595E16-353E-425E-B2EA-C00B05F314C4}">
      <dgm:prSet/>
      <dgm:spPr/>
      <dgm:t>
        <a:bodyPr/>
        <a:lstStyle/>
        <a:p>
          <a:endParaRPr lang="es-EC"/>
        </a:p>
      </dgm:t>
    </dgm:pt>
    <dgm:pt modelId="{5FE3614F-1BF3-43AC-B836-08841251C85A}">
      <dgm:prSet phldrT="[Texto]" custT="1"/>
      <dgm:spPr/>
      <dgm:t>
        <a:bodyPr/>
        <a:lstStyle/>
        <a:p>
          <a:r>
            <a:rPr lang="en-US" sz="1400" b="1" i="1" dirty="0" err="1" smtClean="0"/>
            <a:t>Procesamiento</a:t>
          </a:r>
          <a:r>
            <a:rPr lang="en-US" sz="1400" b="1" i="1" dirty="0" smtClean="0"/>
            <a:t>,  </a:t>
          </a:r>
          <a:r>
            <a:rPr lang="en-US" sz="1400" b="1" i="1" dirty="0" err="1" smtClean="0"/>
            <a:t>análisis</a:t>
          </a:r>
          <a:r>
            <a:rPr lang="en-US" sz="1400" b="1" i="1" dirty="0" smtClean="0"/>
            <a:t> y  </a:t>
          </a:r>
          <a:r>
            <a:rPr lang="en-US" sz="1400" b="1" i="1" dirty="0" err="1" smtClean="0"/>
            <a:t>evaluación</a:t>
          </a:r>
          <a:r>
            <a:rPr lang="en-US" sz="1400" b="1" i="1" dirty="0" smtClean="0"/>
            <a:t> de la </a:t>
          </a:r>
          <a:r>
            <a:rPr lang="en-US" sz="1400" b="1" i="1" dirty="0" err="1" smtClean="0"/>
            <a:t>información</a:t>
          </a:r>
          <a:endParaRPr lang="es-EC" sz="1400" b="1" dirty="0"/>
        </a:p>
      </dgm:t>
    </dgm:pt>
    <dgm:pt modelId="{86DBF236-5D72-49B8-B19B-EAD472EE6C3C}" type="parTrans" cxnId="{A049355C-DE9E-41F0-8CF7-B8F743A457CA}">
      <dgm:prSet/>
      <dgm:spPr/>
      <dgm:t>
        <a:bodyPr/>
        <a:lstStyle/>
        <a:p>
          <a:endParaRPr lang="es-EC"/>
        </a:p>
      </dgm:t>
    </dgm:pt>
    <dgm:pt modelId="{5DBE8424-D98A-4ABC-B95D-1C291D7EBAF1}" type="sibTrans" cxnId="{A049355C-DE9E-41F0-8CF7-B8F743A457CA}">
      <dgm:prSet/>
      <dgm:spPr/>
      <dgm:t>
        <a:bodyPr/>
        <a:lstStyle/>
        <a:p>
          <a:endParaRPr lang="es-EC"/>
        </a:p>
      </dgm:t>
    </dgm:pt>
    <dgm:pt modelId="{F7B70C27-3D24-466C-94CA-5BFDFDC36293}">
      <dgm:prSet phldrT="[Texto]" custT="1"/>
      <dgm:spPr/>
      <dgm:t>
        <a:bodyPr/>
        <a:lstStyle/>
        <a:p>
          <a:pPr algn="ctr"/>
          <a:r>
            <a:rPr lang="es-ES_tradnl" sz="1100" b="1" dirty="0" smtClean="0"/>
            <a:t>Procesamiento:</a:t>
          </a:r>
          <a:r>
            <a:rPr lang="es-ES_tradnl" sz="1100" dirty="0" smtClean="0"/>
            <a:t> Permisos,  calendario de trabajo acorde con la planificación de trabajo del MAGAP, para realizar las visitas a las fincas.</a:t>
          </a:r>
        </a:p>
        <a:p>
          <a:pPr algn="ctr"/>
          <a:r>
            <a:rPr lang="es-ES_tradnl" sz="1100" dirty="0" smtClean="0"/>
            <a:t> Para las entrevistas se concertó una cita</a:t>
          </a:r>
          <a:r>
            <a:rPr lang="es-ES_tradnl" sz="1050" dirty="0" smtClean="0"/>
            <a:t>.</a:t>
          </a:r>
          <a:endParaRPr lang="es-EC" sz="1050" dirty="0"/>
        </a:p>
      </dgm:t>
    </dgm:pt>
    <dgm:pt modelId="{17055522-ADA8-4DFA-A1A6-2745CB8AAB5E}" type="parTrans" cxnId="{5800306D-5D6E-499E-B60C-DC387EE64C4C}">
      <dgm:prSet/>
      <dgm:spPr/>
      <dgm:t>
        <a:bodyPr/>
        <a:lstStyle/>
        <a:p>
          <a:endParaRPr lang="es-EC"/>
        </a:p>
      </dgm:t>
    </dgm:pt>
    <dgm:pt modelId="{E722CF82-1866-487A-96B0-5F7D3F34C01E}" type="sibTrans" cxnId="{5800306D-5D6E-499E-B60C-DC387EE64C4C}">
      <dgm:prSet/>
      <dgm:spPr/>
      <dgm:t>
        <a:bodyPr/>
        <a:lstStyle/>
        <a:p>
          <a:endParaRPr lang="es-EC"/>
        </a:p>
      </dgm:t>
    </dgm:pt>
    <dgm:pt modelId="{8EA2390C-1F61-4116-9908-58E4923918FC}">
      <dgm:prSet phldrT="[Texto]" custT="1"/>
      <dgm:spPr/>
      <dgm:t>
        <a:bodyPr/>
        <a:lstStyle/>
        <a:p>
          <a:r>
            <a:rPr lang="en-US" sz="2000" b="1" i="0" dirty="0" err="1" smtClean="0"/>
            <a:t>Elabora</a:t>
          </a:r>
          <a:r>
            <a:rPr lang="en-US" sz="2000" b="1" i="0" dirty="0" smtClean="0"/>
            <a:t> </a:t>
          </a:r>
          <a:r>
            <a:rPr lang="en-US" sz="2000" b="1" i="0" dirty="0" err="1" smtClean="0"/>
            <a:t>ción</a:t>
          </a:r>
          <a:r>
            <a:rPr lang="en-US" sz="2000" b="1" i="0" dirty="0" smtClean="0"/>
            <a:t> del </a:t>
          </a:r>
          <a:r>
            <a:rPr lang="en-US" sz="2000" b="1" i="0" dirty="0" err="1" smtClean="0"/>
            <a:t>informe</a:t>
          </a:r>
          <a:r>
            <a:rPr lang="en-US" sz="2000" b="1" i="0" dirty="0" smtClean="0"/>
            <a:t> final </a:t>
          </a:r>
          <a:endParaRPr lang="es-EC" sz="2000" b="1" i="0" dirty="0"/>
        </a:p>
      </dgm:t>
    </dgm:pt>
    <dgm:pt modelId="{4AA939DD-576D-4037-8E4E-3F576ABAA4E9}" type="parTrans" cxnId="{D2A4B834-4843-4C6C-93E8-2267392B590A}">
      <dgm:prSet/>
      <dgm:spPr/>
      <dgm:t>
        <a:bodyPr/>
        <a:lstStyle/>
        <a:p>
          <a:endParaRPr lang="es-EC"/>
        </a:p>
      </dgm:t>
    </dgm:pt>
    <dgm:pt modelId="{91A16139-D770-4AA8-BDFC-773B1FDF560A}" type="sibTrans" cxnId="{D2A4B834-4843-4C6C-93E8-2267392B590A}">
      <dgm:prSet/>
      <dgm:spPr/>
      <dgm:t>
        <a:bodyPr/>
        <a:lstStyle/>
        <a:p>
          <a:endParaRPr lang="es-EC"/>
        </a:p>
      </dgm:t>
    </dgm:pt>
    <dgm:pt modelId="{E0E186BB-53A5-4A0F-9BD0-5A7132491FF5}">
      <dgm:prSet phldrT="[Texto]" custT="1"/>
      <dgm:spPr/>
      <dgm:t>
        <a:bodyPr/>
        <a:lstStyle/>
        <a:p>
          <a:r>
            <a:rPr lang="es-EC" sz="1400" dirty="0" smtClean="0"/>
            <a:t>Objetivos planteados  y con los datos obtenidos tanto de campo, como los de análisis realizados se procedió a realizar el informe final.</a:t>
          </a:r>
          <a:endParaRPr lang="es-EC" sz="1400" dirty="0"/>
        </a:p>
      </dgm:t>
    </dgm:pt>
    <dgm:pt modelId="{3268D05C-BBC1-4FDE-A5EE-4FC50BF1F1A3}" type="parTrans" cxnId="{E56B8C67-A875-4EEE-BAF1-BD0FFA46E841}">
      <dgm:prSet/>
      <dgm:spPr/>
      <dgm:t>
        <a:bodyPr/>
        <a:lstStyle/>
        <a:p>
          <a:endParaRPr lang="es-EC"/>
        </a:p>
      </dgm:t>
    </dgm:pt>
    <dgm:pt modelId="{5323CF0E-6C8E-4D1A-BAAF-2D4AAC5D94E5}" type="sibTrans" cxnId="{E56B8C67-A875-4EEE-BAF1-BD0FFA46E841}">
      <dgm:prSet/>
      <dgm:spPr/>
      <dgm:t>
        <a:bodyPr/>
        <a:lstStyle/>
        <a:p>
          <a:endParaRPr lang="es-EC"/>
        </a:p>
      </dgm:t>
    </dgm:pt>
    <dgm:pt modelId="{7775B67A-7005-442C-BA32-AD17C6F963C5}">
      <dgm:prSet phldrT="[Texto]" custT="1"/>
      <dgm:spPr/>
      <dgm:t>
        <a:bodyPr/>
        <a:lstStyle/>
        <a:p>
          <a:pPr algn="ctr"/>
          <a:r>
            <a:rPr lang="es-EC" sz="1200" dirty="0" smtClean="0"/>
            <a:t>Caracterización de las ERA´s- Imbabura, actividades de las ERA´s sobre agricultura sostenible, impactos generados por las ERA´s y aspectos económicos.  </a:t>
          </a:r>
          <a:endParaRPr lang="es-EC" sz="1200" dirty="0"/>
        </a:p>
      </dgm:t>
    </dgm:pt>
    <dgm:pt modelId="{05B43B6B-E2D2-4CCC-9F29-C0957BEB4B3B}" type="parTrans" cxnId="{112C23CA-E629-4673-A26A-F0BE9A202AA3}">
      <dgm:prSet/>
      <dgm:spPr/>
      <dgm:t>
        <a:bodyPr/>
        <a:lstStyle/>
        <a:p>
          <a:endParaRPr lang="es-EC"/>
        </a:p>
      </dgm:t>
    </dgm:pt>
    <dgm:pt modelId="{3D06B2A1-6E74-4E8A-AE3D-296AF6A85B38}" type="sibTrans" cxnId="{112C23CA-E629-4673-A26A-F0BE9A202AA3}">
      <dgm:prSet/>
      <dgm:spPr/>
      <dgm:t>
        <a:bodyPr/>
        <a:lstStyle/>
        <a:p>
          <a:endParaRPr lang="es-EC"/>
        </a:p>
      </dgm:t>
    </dgm:pt>
    <dgm:pt modelId="{23C6A23C-00AE-4777-9363-D31EA574AF42}">
      <dgm:prSet custT="1"/>
      <dgm:spPr/>
      <dgm:t>
        <a:bodyPr/>
        <a:lstStyle/>
        <a:p>
          <a:r>
            <a:rPr lang="es-ES_tradnl" sz="1200" b="1" dirty="0" smtClean="0"/>
            <a:t>Análisis:</a:t>
          </a:r>
          <a:r>
            <a:rPr lang="es-ES_tradnl" sz="1200" dirty="0" smtClean="0"/>
            <a:t> Se ingresaron respuestas a Excel para tabular los resultados. </a:t>
          </a:r>
        </a:p>
        <a:p>
          <a:r>
            <a:rPr lang="es-EC" sz="1200" dirty="0" smtClean="0"/>
            <a:t>- Se realizó un  FODA</a:t>
          </a:r>
          <a:r>
            <a:rPr lang="es-EC" sz="1100" dirty="0" smtClean="0"/>
            <a:t>.</a:t>
          </a:r>
          <a:endParaRPr lang="es-EC" sz="1100" dirty="0"/>
        </a:p>
      </dgm:t>
    </dgm:pt>
    <dgm:pt modelId="{68A43C08-3C35-46FD-B9AB-B278E8011870}" type="parTrans" cxnId="{E999A78D-3388-4CCA-9659-B24EA7BB60B7}">
      <dgm:prSet/>
      <dgm:spPr/>
      <dgm:t>
        <a:bodyPr/>
        <a:lstStyle/>
        <a:p>
          <a:endParaRPr lang="es-EC"/>
        </a:p>
      </dgm:t>
    </dgm:pt>
    <dgm:pt modelId="{99677DE3-7AE8-4DE7-8A18-A2B3A3BD15A5}" type="sibTrans" cxnId="{E999A78D-3388-4CCA-9659-B24EA7BB60B7}">
      <dgm:prSet/>
      <dgm:spPr/>
      <dgm:t>
        <a:bodyPr/>
        <a:lstStyle/>
        <a:p>
          <a:endParaRPr lang="es-EC"/>
        </a:p>
      </dgm:t>
    </dgm:pt>
    <dgm:pt modelId="{9C2865A5-D07C-4DBE-8842-D0B9F695E60E}">
      <dgm:prSet custT="1"/>
      <dgm:spPr/>
      <dgm:t>
        <a:bodyPr/>
        <a:lstStyle/>
        <a:p>
          <a:r>
            <a:rPr lang="es-EC" sz="1200" b="1" dirty="0" smtClean="0"/>
            <a:t>Evaluación:</a:t>
          </a:r>
          <a:r>
            <a:rPr lang="es-EC" sz="1200" dirty="0" smtClean="0"/>
            <a:t> con el análisis,  propósito de determinar la efectividad de las políticas y programas ejecutados .</a:t>
          </a:r>
          <a:endParaRPr lang="es-EC" sz="1200" dirty="0"/>
        </a:p>
      </dgm:t>
    </dgm:pt>
    <dgm:pt modelId="{8C68B8E7-C963-4D9D-849B-2CC11F318042}" type="parTrans" cxnId="{DD16DF69-7393-4079-B81E-C7519B7820B3}">
      <dgm:prSet/>
      <dgm:spPr/>
      <dgm:t>
        <a:bodyPr/>
        <a:lstStyle/>
        <a:p>
          <a:endParaRPr lang="es-EC"/>
        </a:p>
      </dgm:t>
    </dgm:pt>
    <dgm:pt modelId="{22163F6B-70C0-49CF-B9E0-85659AE6AFB7}" type="sibTrans" cxnId="{DD16DF69-7393-4079-B81E-C7519B7820B3}">
      <dgm:prSet/>
      <dgm:spPr/>
      <dgm:t>
        <a:bodyPr/>
        <a:lstStyle/>
        <a:p>
          <a:endParaRPr lang="es-EC"/>
        </a:p>
      </dgm:t>
    </dgm:pt>
    <dgm:pt modelId="{49AF1833-9A67-495B-9631-375C30FC2392}" type="pres">
      <dgm:prSet presAssocID="{201279EA-E5C5-4403-8DB1-5BD978ADD31D}" presName="Name0" presStyleCnt="0">
        <dgm:presLayoutVars>
          <dgm:chPref val="3"/>
          <dgm:dir/>
          <dgm:animLvl val="lvl"/>
          <dgm:resizeHandles/>
        </dgm:presLayoutVars>
      </dgm:prSet>
      <dgm:spPr/>
      <dgm:t>
        <a:bodyPr/>
        <a:lstStyle/>
        <a:p>
          <a:endParaRPr lang="es-EC"/>
        </a:p>
      </dgm:t>
    </dgm:pt>
    <dgm:pt modelId="{257F91CA-F6C2-4B05-88BD-B40E457ECB2F}" type="pres">
      <dgm:prSet presAssocID="{427C3A0F-C30F-4F08-B58F-EE4B7B119F10}" presName="horFlow" presStyleCnt="0"/>
      <dgm:spPr/>
    </dgm:pt>
    <dgm:pt modelId="{3326893A-5718-468E-998B-4DB842BED3F2}" type="pres">
      <dgm:prSet presAssocID="{427C3A0F-C30F-4F08-B58F-EE4B7B119F10}" presName="bigChev" presStyleLbl="node1" presStyleIdx="0" presStyleCnt="3" custScaleX="305499" custScaleY="371156" custLinFactY="300000" custLinFactNeighborX="71972" custLinFactNeighborY="327170"/>
      <dgm:spPr/>
      <dgm:t>
        <a:bodyPr/>
        <a:lstStyle/>
        <a:p>
          <a:endParaRPr lang="es-EC"/>
        </a:p>
      </dgm:t>
    </dgm:pt>
    <dgm:pt modelId="{BF37F4D9-8157-45F3-9B99-1DC2E97FC4BF}" type="pres">
      <dgm:prSet presAssocID="{0B9E11DB-FB7B-4FFB-9DDD-EE211E9A93E3}" presName="parTrans" presStyleCnt="0"/>
      <dgm:spPr/>
    </dgm:pt>
    <dgm:pt modelId="{AB2DF39C-5A1B-4C70-8FF5-8E16EEE790CD}" type="pres">
      <dgm:prSet presAssocID="{84B432F2-BE8F-444A-92EA-F8F459DC4010}" presName="node" presStyleLbl="alignAccFollowNode1" presStyleIdx="0" presStyleCnt="6" custScaleX="955330" custScaleY="339226" custLinFactY="382687" custLinFactNeighborX="-74490" custLinFactNeighborY="400000">
        <dgm:presLayoutVars>
          <dgm:bulletEnabled val="1"/>
        </dgm:presLayoutVars>
      </dgm:prSet>
      <dgm:spPr/>
      <dgm:t>
        <a:bodyPr/>
        <a:lstStyle/>
        <a:p>
          <a:endParaRPr lang="es-EC"/>
        </a:p>
      </dgm:t>
    </dgm:pt>
    <dgm:pt modelId="{ECEDEC73-7194-4733-BFCA-EAA1753635B3}" type="pres">
      <dgm:prSet presAssocID="{427C3A0F-C30F-4F08-B58F-EE4B7B119F10}" presName="vSp" presStyleCnt="0"/>
      <dgm:spPr/>
    </dgm:pt>
    <dgm:pt modelId="{2517E4C3-8C1E-4EC2-9464-C428B4E64347}" type="pres">
      <dgm:prSet presAssocID="{5FE3614F-1BF3-43AC-B836-08841251C85A}" presName="horFlow" presStyleCnt="0"/>
      <dgm:spPr/>
    </dgm:pt>
    <dgm:pt modelId="{47754238-AFCB-4048-BA63-69B33600285D}" type="pres">
      <dgm:prSet presAssocID="{5FE3614F-1BF3-43AC-B836-08841251C85A}" presName="bigChev" presStyleLbl="node1" presStyleIdx="1" presStyleCnt="3" custScaleX="326552" custScaleY="426384" custLinFactX="-2489" custLinFactY="-103903" custLinFactNeighborX="-100000" custLinFactNeighborY="-200000"/>
      <dgm:spPr/>
      <dgm:t>
        <a:bodyPr/>
        <a:lstStyle/>
        <a:p>
          <a:endParaRPr lang="es-EC"/>
        </a:p>
      </dgm:t>
    </dgm:pt>
    <dgm:pt modelId="{9F8151E3-E5A8-4D7F-9888-52C7C475051E}" type="pres">
      <dgm:prSet presAssocID="{17055522-ADA8-4DFA-A1A6-2745CB8AAB5E}" presName="parTrans" presStyleCnt="0"/>
      <dgm:spPr/>
    </dgm:pt>
    <dgm:pt modelId="{3DA27F84-245E-4133-A306-5E92CFA26CFF}" type="pres">
      <dgm:prSet presAssocID="{F7B70C27-3D24-466C-94CA-5BFDFDC36293}" presName="node" presStyleLbl="alignAccFollowNode1" presStyleIdx="1" presStyleCnt="6" custScaleX="399842" custScaleY="436665" custLinFactX="27753" custLinFactY="-200000" custLinFactNeighborX="100000" custLinFactNeighborY="-204674">
        <dgm:presLayoutVars>
          <dgm:bulletEnabled val="1"/>
        </dgm:presLayoutVars>
      </dgm:prSet>
      <dgm:spPr/>
      <dgm:t>
        <a:bodyPr/>
        <a:lstStyle/>
        <a:p>
          <a:endParaRPr lang="es-EC"/>
        </a:p>
      </dgm:t>
    </dgm:pt>
    <dgm:pt modelId="{173518A5-6B6D-44AB-8541-892003F84D1E}" type="pres">
      <dgm:prSet presAssocID="{E722CF82-1866-487A-96B0-5F7D3F34C01E}" presName="sibTrans" presStyleCnt="0"/>
      <dgm:spPr/>
    </dgm:pt>
    <dgm:pt modelId="{8FE14893-385B-4FB2-B6EC-BC9859377186}" type="pres">
      <dgm:prSet presAssocID="{9C2865A5-D07C-4DBE-8842-D0B9F695E60E}" presName="node" presStyleLbl="alignAccFollowNode1" presStyleIdx="2" presStyleCnt="6" custScaleX="386484" custScaleY="568395" custLinFactX="300018" custLinFactY="-168827" custLinFactNeighborX="400000" custLinFactNeighborY="-200000">
        <dgm:presLayoutVars>
          <dgm:bulletEnabled val="1"/>
        </dgm:presLayoutVars>
      </dgm:prSet>
      <dgm:spPr/>
      <dgm:t>
        <a:bodyPr/>
        <a:lstStyle/>
        <a:p>
          <a:endParaRPr lang="es-EC"/>
        </a:p>
      </dgm:t>
    </dgm:pt>
    <dgm:pt modelId="{CF914E8F-A0EF-4876-A6F4-23015A7E5733}" type="pres">
      <dgm:prSet presAssocID="{22163F6B-70C0-49CF-B9E0-85659AE6AFB7}" presName="sibTrans" presStyleCnt="0"/>
      <dgm:spPr/>
    </dgm:pt>
    <dgm:pt modelId="{B339B479-5AD2-486B-9FEB-A87F3E0577AD}" type="pres">
      <dgm:prSet presAssocID="{23C6A23C-00AE-4777-9363-D31EA574AF42}" presName="node" presStyleLbl="alignAccFollowNode1" presStyleIdx="3" presStyleCnt="6" custScaleX="369283" custScaleY="424509" custLinFactX="-300000" custLinFactY="-200000" custLinFactNeighborX="-316725" custLinFactNeighborY="-214999">
        <dgm:presLayoutVars>
          <dgm:bulletEnabled val="1"/>
        </dgm:presLayoutVars>
      </dgm:prSet>
      <dgm:spPr/>
      <dgm:t>
        <a:bodyPr/>
        <a:lstStyle/>
        <a:p>
          <a:endParaRPr lang="es-EC"/>
        </a:p>
      </dgm:t>
    </dgm:pt>
    <dgm:pt modelId="{2B15F6E5-EA68-4E4A-9D76-63C71ACBE220}" type="pres">
      <dgm:prSet presAssocID="{5FE3614F-1BF3-43AC-B836-08841251C85A}" presName="vSp" presStyleCnt="0"/>
      <dgm:spPr/>
    </dgm:pt>
    <dgm:pt modelId="{6BAE40CF-23A7-4A2E-901B-5750A417B6C1}" type="pres">
      <dgm:prSet presAssocID="{8EA2390C-1F61-4116-9908-58E4923918FC}" presName="horFlow" presStyleCnt="0"/>
      <dgm:spPr/>
    </dgm:pt>
    <dgm:pt modelId="{1AA7428F-06A8-437B-AFC7-9678484801B4}" type="pres">
      <dgm:prSet presAssocID="{8EA2390C-1F61-4116-9908-58E4923918FC}" presName="bigChev" presStyleLbl="node1" presStyleIdx="2" presStyleCnt="3" custScaleX="339452" custScaleY="485031" custLinFactY="94499" custLinFactNeighborY="100000"/>
      <dgm:spPr/>
      <dgm:t>
        <a:bodyPr/>
        <a:lstStyle/>
        <a:p>
          <a:endParaRPr lang="es-EC"/>
        </a:p>
      </dgm:t>
    </dgm:pt>
    <dgm:pt modelId="{E88C43C3-6A9B-4857-B022-67F51AED30AE}" type="pres">
      <dgm:prSet presAssocID="{3268D05C-BBC1-4FDE-A5EE-4FC50BF1F1A3}" presName="parTrans" presStyleCnt="0"/>
      <dgm:spPr/>
    </dgm:pt>
    <dgm:pt modelId="{C9EC4E48-E5D5-4CDF-A28C-09EFE32986D8}" type="pres">
      <dgm:prSet presAssocID="{E0E186BB-53A5-4A0F-9BD0-5A7132491FF5}" presName="node" presStyleLbl="alignAccFollowNode1" presStyleIdx="4" presStyleCnt="6" custScaleX="457101" custScaleY="713512" custLinFactX="-9015" custLinFactY="100000" custLinFactNeighborX="-100000" custLinFactNeighborY="136838">
        <dgm:presLayoutVars>
          <dgm:bulletEnabled val="1"/>
        </dgm:presLayoutVars>
      </dgm:prSet>
      <dgm:spPr/>
      <dgm:t>
        <a:bodyPr/>
        <a:lstStyle/>
        <a:p>
          <a:endParaRPr lang="es-EC"/>
        </a:p>
      </dgm:t>
    </dgm:pt>
    <dgm:pt modelId="{A935E0FA-50DE-4808-AEA6-E71C225353B9}" type="pres">
      <dgm:prSet presAssocID="{5323CF0E-6C8E-4D1A-BAAF-2D4AAC5D94E5}" presName="sibTrans" presStyleCnt="0"/>
      <dgm:spPr/>
    </dgm:pt>
    <dgm:pt modelId="{589FCDEC-AB24-45DB-B21B-AD8EC534FE56}" type="pres">
      <dgm:prSet presAssocID="{7775B67A-7005-442C-BA32-AD17C6F963C5}" presName="node" presStyleLbl="alignAccFollowNode1" presStyleIdx="5" presStyleCnt="6" custScaleX="464317" custScaleY="666223" custLinFactY="100000" custLinFactNeighborX="69204" custLinFactNeighborY="133840">
        <dgm:presLayoutVars>
          <dgm:bulletEnabled val="1"/>
        </dgm:presLayoutVars>
      </dgm:prSet>
      <dgm:spPr/>
      <dgm:t>
        <a:bodyPr/>
        <a:lstStyle/>
        <a:p>
          <a:endParaRPr lang="es-EC"/>
        </a:p>
      </dgm:t>
    </dgm:pt>
  </dgm:ptLst>
  <dgm:cxnLst>
    <dgm:cxn modelId="{DD16DF69-7393-4079-B81E-C7519B7820B3}" srcId="{5FE3614F-1BF3-43AC-B836-08841251C85A}" destId="{9C2865A5-D07C-4DBE-8842-D0B9F695E60E}" srcOrd="1" destOrd="0" parTransId="{8C68B8E7-C963-4D9D-849B-2CC11F318042}" sibTransId="{22163F6B-70C0-49CF-B9E0-85659AE6AFB7}"/>
    <dgm:cxn modelId="{112C23CA-E629-4673-A26A-F0BE9A202AA3}" srcId="{8EA2390C-1F61-4116-9908-58E4923918FC}" destId="{7775B67A-7005-442C-BA32-AD17C6F963C5}" srcOrd="1" destOrd="0" parTransId="{05B43B6B-E2D2-4CCC-9F29-C0957BEB4B3B}" sibTransId="{3D06B2A1-6E74-4E8A-AE3D-296AF6A85B38}"/>
    <dgm:cxn modelId="{D435D1E2-300B-4F0D-8C38-6310AD8EEC7E}" type="presOf" srcId="{84B432F2-BE8F-444A-92EA-F8F459DC4010}" destId="{AB2DF39C-5A1B-4C70-8FF5-8E16EEE790CD}" srcOrd="0" destOrd="0" presId="urn:microsoft.com/office/officeart/2005/8/layout/lProcess3"/>
    <dgm:cxn modelId="{32595E16-353E-425E-B2EA-C00B05F314C4}" srcId="{427C3A0F-C30F-4F08-B58F-EE4B7B119F10}" destId="{84B432F2-BE8F-444A-92EA-F8F459DC4010}" srcOrd="0" destOrd="0" parTransId="{0B9E11DB-FB7B-4FFB-9DDD-EE211E9A93E3}" sibTransId="{4BD2547E-1C01-4D89-A7FC-6E38D391B03B}"/>
    <dgm:cxn modelId="{F1E89F4E-FCB9-49B0-8C7C-FD65F8FBA07C}" type="presOf" srcId="{23C6A23C-00AE-4777-9363-D31EA574AF42}" destId="{B339B479-5AD2-486B-9FEB-A87F3E0577AD}" srcOrd="0" destOrd="0" presId="urn:microsoft.com/office/officeart/2005/8/layout/lProcess3"/>
    <dgm:cxn modelId="{E56B8C67-A875-4EEE-BAF1-BD0FFA46E841}" srcId="{8EA2390C-1F61-4116-9908-58E4923918FC}" destId="{E0E186BB-53A5-4A0F-9BD0-5A7132491FF5}" srcOrd="0" destOrd="0" parTransId="{3268D05C-BBC1-4FDE-A5EE-4FC50BF1F1A3}" sibTransId="{5323CF0E-6C8E-4D1A-BAAF-2D4AAC5D94E5}"/>
    <dgm:cxn modelId="{E999A78D-3388-4CCA-9659-B24EA7BB60B7}" srcId="{5FE3614F-1BF3-43AC-B836-08841251C85A}" destId="{23C6A23C-00AE-4777-9363-D31EA574AF42}" srcOrd="2" destOrd="0" parTransId="{68A43C08-3C35-46FD-B9AB-B278E8011870}" sibTransId="{99677DE3-7AE8-4DE7-8A18-A2B3A3BD15A5}"/>
    <dgm:cxn modelId="{85AC0715-668D-4EBE-9A0D-7F141A17A73B}" type="presOf" srcId="{201279EA-E5C5-4403-8DB1-5BD978ADD31D}" destId="{49AF1833-9A67-495B-9631-375C30FC2392}" srcOrd="0" destOrd="0" presId="urn:microsoft.com/office/officeart/2005/8/layout/lProcess3"/>
    <dgm:cxn modelId="{8F07E605-7EA5-41B4-A7F3-02538FFEF947}" type="presOf" srcId="{427C3A0F-C30F-4F08-B58F-EE4B7B119F10}" destId="{3326893A-5718-468E-998B-4DB842BED3F2}" srcOrd="0" destOrd="0" presId="urn:microsoft.com/office/officeart/2005/8/layout/lProcess3"/>
    <dgm:cxn modelId="{8DA87167-AA32-45C8-B3FE-22F909FF5C03}" type="presOf" srcId="{8EA2390C-1F61-4116-9908-58E4923918FC}" destId="{1AA7428F-06A8-437B-AFC7-9678484801B4}" srcOrd="0" destOrd="0" presId="urn:microsoft.com/office/officeart/2005/8/layout/lProcess3"/>
    <dgm:cxn modelId="{7B3AC534-33D0-4599-B34E-1C415C94CC9D}" type="presOf" srcId="{F7B70C27-3D24-466C-94CA-5BFDFDC36293}" destId="{3DA27F84-245E-4133-A306-5E92CFA26CFF}" srcOrd="0" destOrd="0" presId="urn:microsoft.com/office/officeart/2005/8/layout/lProcess3"/>
    <dgm:cxn modelId="{9DCE14C7-6473-4C7C-B63B-20297616C5CC}" type="presOf" srcId="{5FE3614F-1BF3-43AC-B836-08841251C85A}" destId="{47754238-AFCB-4048-BA63-69B33600285D}" srcOrd="0" destOrd="0" presId="urn:microsoft.com/office/officeart/2005/8/layout/lProcess3"/>
    <dgm:cxn modelId="{DFF6BB80-EB61-42F0-BD02-7D0D20B59C75}" type="presOf" srcId="{9C2865A5-D07C-4DBE-8842-D0B9F695E60E}" destId="{8FE14893-385B-4FB2-B6EC-BC9859377186}" srcOrd="0" destOrd="0" presId="urn:microsoft.com/office/officeart/2005/8/layout/lProcess3"/>
    <dgm:cxn modelId="{A049355C-DE9E-41F0-8CF7-B8F743A457CA}" srcId="{201279EA-E5C5-4403-8DB1-5BD978ADD31D}" destId="{5FE3614F-1BF3-43AC-B836-08841251C85A}" srcOrd="1" destOrd="0" parTransId="{86DBF236-5D72-49B8-B19B-EAD472EE6C3C}" sibTransId="{5DBE8424-D98A-4ABC-B95D-1C291D7EBAF1}"/>
    <dgm:cxn modelId="{D2A4B834-4843-4C6C-93E8-2267392B590A}" srcId="{201279EA-E5C5-4403-8DB1-5BD978ADD31D}" destId="{8EA2390C-1F61-4116-9908-58E4923918FC}" srcOrd="2" destOrd="0" parTransId="{4AA939DD-576D-4037-8E4E-3F576ABAA4E9}" sibTransId="{91A16139-D770-4AA8-BDFC-773B1FDF560A}"/>
    <dgm:cxn modelId="{139818E6-1569-496C-A65A-D4686AE904D4}" type="presOf" srcId="{7775B67A-7005-442C-BA32-AD17C6F963C5}" destId="{589FCDEC-AB24-45DB-B21B-AD8EC534FE56}" srcOrd="0" destOrd="0" presId="urn:microsoft.com/office/officeart/2005/8/layout/lProcess3"/>
    <dgm:cxn modelId="{5800306D-5D6E-499E-B60C-DC387EE64C4C}" srcId="{5FE3614F-1BF3-43AC-B836-08841251C85A}" destId="{F7B70C27-3D24-466C-94CA-5BFDFDC36293}" srcOrd="0" destOrd="0" parTransId="{17055522-ADA8-4DFA-A1A6-2745CB8AAB5E}" sibTransId="{E722CF82-1866-487A-96B0-5F7D3F34C01E}"/>
    <dgm:cxn modelId="{A9D5FE66-C3D6-498A-8C86-125DFF7844B2}" srcId="{201279EA-E5C5-4403-8DB1-5BD978ADD31D}" destId="{427C3A0F-C30F-4F08-B58F-EE4B7B119F10}" srcOrd="0" destOrd="0" parTransId="{B2F808DE-0D6F-405B-A5F7-40F542BA8F78}" sibTransId="{4286DCC4-63B9-4E4C-B0B9-F879774AA8EC}"/>
    <dgm:cxn modelId="{1F286473-6195-4BA5-8183-295378BD098D}" type="presOf" srcId="{E0E186BB-53A5-4A0F-9BD0-5A7132491FF5}" destId="{C9EC4E48-E5D5-4CDF-A28C-09EFE32986D8}" srcOrd="0" destOrd="0" presId="urn:microsoft.com/office/officeart/2005/8/layout/lProcess3"/>
    <dgm:cxn modelId="{9BAEC0CC-ABB8-4D98-ADFD-89D14B7E140F}" type="presParOf" srcId="{49AF1833-9A67-495B-9631-375C30FC2392}" destId="{257F91CA-F6C2-4B05-88BD-B40E457ECB2F}" srcOrd="0" destOrd="0" presId="urn:microsoft.com/office/officeart/2005/8/layout/lProcess3"/>
    <dgm:cxn modelId="{82C5C652-A93E-4423-BA20-CF2BEB61C96E}" type="presParOf" srcId="{257F91CA-F6C2-4B05-88BD-B40E457ECB2F}" destId="{3326893A-5718-468E-998B-4DB842BED3F2}" srcOrd="0" destOrd="0" presId="urn:microsoft.com/office/officeart/2005/8/layout/lProcess3"/>
    <dgm:cxn modelId="{E00579A9-5575-431D-AC3B-3D8B5C70DE7A}" type="presParOf" srcId="{257F91CA-F6C2-4B05-88BD-B40E457ECB2F}" destId="{BF37F4D9-8157-45F3-9B99-1DC2E97FC4BF}" srcOrd="1" destOrd="0" presId="urn:microsoft.com/office/officeart/2005/8/layout/lProcess3"/>
    <dgm:cxn modelId="{B8111B0A-D5BE-4A7C-B452-12D22FE99ECE}" type="presParOf" srcId="{257F91CA-F6C2-4B05-88BD-B40E457ECB2F}" destId="{AB2DF39C-5A1B-4C70-8FF5-8E16EEE790CD}" srcOrd="2" destOrd="0" presId="urn:microsoft.com/office/officeart/2005/8/layout/lProcess3"/>
    <dgm:cxn modelId="{1638E195-643E-4888-9F77-C31C2EA05810}" type="presParOf" srcId="{49AF1833-9A67-495B-9631-375C30FC2392}" destId="{ECEDEC73-7194-4733-BFCA-EAA1753635B3}" srcOrd="1" destOrd="0" presId="urn:microsoft.com/office/officeart/2005/8/layout/lProcess3"/>
    <dgm:cxn modelId="{DCB608F3-E141-43AE-B4D5-AFA2DF56B2B8}" type="presParOf" srcId="{49AF1833-9A67-495B-9631-375C30FC2392}" destId="{2517E4C3-8C1E-4EC2-9464-C428B4E64347}" srcOrd="2" destOrd="0" presId="urn:microsoft.com/office/officeart/2005/8/layout/lProcess3"/>
    <dgm:cxn modelId="{C0BD031F-7A18-4C0F-B3A7-5B035199EA64}" type="presParOf" srcId="{2517E4C3-8C1E-4EC2-9464-C428B4E64347}" destId="{47754238-AFCB-4048-BA63-69B33600285D}" srcOrd="0" destOrd="0" presId="urn:microsoft.com/office/officeart/2005/8/layout/lProcess3"/>
    <dgm:cxn modelId="{1D6F2085-D6C5-47C6-9217-38BF4F70F871}" type="presParOf" srcId="{2517E4C3-8C1E-4EC2-9464-C428B4E64347}" destId="{9F8151E3-E5A8-4D7F-9888-52C7C475051E}" srcOrd="1" destOrd="0" presId="urn:microsoft.com/office/officeart/2005/8/layout/lProcess3"/>
    <dgm:cxn modelId="{5D95FA5A-F048-454B-945D-1C0CBB4CE541}" type="presParOf" srcId="{2517E4C3-8C1E-4EC2-9464-C428B4E64347}" destId="{3DA27F84-245E-4133-A306-5E92CFA26CFF}" srcOrd="2" destOrd="0" presId="urn:microsoft.com/office/officeart/2005/8/layout/lProcess3"/>
    <dgm:cxn modelId="{D64C3653-6300-4A8E-B8AB-198136434589}" type="presParOf" srcId="{2517E4C3-8C1E-4EC2-9464-C428B4E64347}" destId="{173518A5-6B6D-44AB-8541-892003F84D1E}" srcOrd="3" destOrd="0" presId="urn:microsoft.com/office/officeart/2005/8/layout/lProcess3"/>
    <dgm:cxn modelId="{EFB1065A-D2E0-4700-B788-84EE98CF19CF}" type="presParOf" srcId="{2517E4C3-8C1E-4EC2-9464-C428B4E64347}" destId="{8FE14893-385B-4FB2-B6EC-BC9859377186}" srcOrd="4" destOrd="0" presId="urn:microsoft.com/office/officeart/2005/8/layout/lProcess3"/>
    <dgm:cxn modelId="{DEBA85CE-89E4-44F8-845C-4EFD380E83FF}" type="presParOf" srcId="{2517E4C3-8C1E-4EC2-9464-C428B4E64347}" destId="{CF914E8F-A0EF-4876-A6F4-23015A7E5733}" srcOrd="5" destOrd="0" presId="urn:microsoft.com/office/officeart/2005/8/layout/lProcess3"/>
    <dgm:cxn modelId="{3D0F1F46-8C39-4F0E-BA63-E43F1ED98E6F}" type="presParOf" srcId="{2517E4C3-8C1E-4EC2-9464-C428B4E64347}" destId="{B339B479-5AD2-486B-9FEB-A87F3E0577AD}" srcOrd="6" destOrd="0" presId="urn:microsoft.com/office/officeart/2005/8/layout/lProcess3"/>
    <dgm:cxn modelId="{1B36B675-6152-4EC9-90F9-8028904B60B9}" type="presParOf" srcId="{49AF1833-9A67-495B-9631-375C30FC2392}" destId="{2B15F6E5-EA68-4E4A-9D76-63C71ACBE220}" srcOrd="3" destOrd="0" presId="urn:microsoft.com/office/officeart/2005/8/layout/lProcess3"/>
    <dgm:cxn modelId="{22E4115C-FB38-4CDA-81B5-ACE3574A3B71}" type="presParOf" srcId="{49AF1833-9A67-495B-9631-375C30FC2392}" destId="{6BAE40CF-23A7-4A2E-901B-5750A417B6C1}" srcOrd="4" destOrd="0" presId="urn:microsoft.com/office/officeart/2005/8/layout/lProcess3"/>
    <dgm:cxn modelId="{9FDFFB5B-120C-400F-911D-48EE02B83CEF}" type="presParOf" srcId="{6BAE40CF-23A7-4A2E-901B-5750A417B6C1}" destId="{1AA7428F-06A8-437B-AFC7-9678484801B4}" srcOrd="0" destOrd="0" presId="urn:microsoft.com/office/officeart/2005/8/layout/lProcess3"/>
    <dgm:cxn modelId="{3A52DDFE-818C-4A0B-AF0F-23D6B573BC07}" type="presParOf" srcId="{6BAE40CF-23A7-4A2E-901B-5750A417B6C1}" destId="{E88C43C3-6A9B-4857-B022-67F51AED30AE}" srcOrd="1" destOrd="0" presId="urn:microsoft.com/office/officeart/2005/8/layout/lProcess3"/>
    <dgm:cxn modelId="{BBC7F309-91C9-4A32-9284-6644A1D87C55}" type="presParOf" srcId="{6BAE40CF-23A7-4A2E-901B-5750A417B6C1}" destId="{C9EC4E48-E5D5-4CDF-A28C-09EFE32986D8}" srcOrd="2" destOrd="0" presId="urn:microsoft.com/office/officeart/2005/8/layout/lProcess3"/>
    <dgm:cxn modelId="{2D83033C-0386-46C7-841C-7B3B9DA59CD2}" type="presParOf" srcId="{6BAE40CF-23A7-4A2E-901B-5750A417B6C1}" destId="{A935E0FA-50DE-4808-AEA6-E71C225353B9}" srcOrd="3" destOrd="0" presId="urn:microsoft.com/office/officeart/2005/8/layout/lProcess3"/>
    <dgm:cxn modelId="{B1F1E57C-EF7A-4621-9F0B-D4FE10B41035}" type="presParOf" srcId="{6BAE40CF-23A7-4A2E-901B-5750A417B6C1}" destId="{589FCDEC-AB24-45DB-B21B-AD8EC534FE56}"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C7B2E3B6-B70B-4617-A6FE-42A8A1848886}">
      <dgm:prSet phldrT="[Texto]" custT="1"/>
      <dgm:spPr/>
      <dgm:t>
        <a:bodyPr/>
        <a:lstStyle/>
        <a:p>
          <a:r>
            <a:rPr lang="es-EC" sz="2000" dirty="0" smtClean="0"/>
            <a:t>El MAGAP debería implementar una plataforma (indicadores por resultados).</a:t>
          </a:r>
          <a:endParaRPr lang="es-EC" sz="20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FD473B51-8812-4D27-B832-C7C51DF9EDB7}">
      <dgm:prSet phldrT="[Texto]" custT="1"/>
      <dgm:spPr/>
      <dgm:t>
        <a:bodyPr/>
        <a:lstStyle/>
        <a:p>
          <a:r>
            <a:rPr lang="es-EC" sz="2000" dirty="0" smtClean="0"/>
            <a:t>La difusión técnica a través de un programa especial como se lo hace con la educación, el arte, etc, en medios de comunicación de una manera masiva para que el conocimiento se disperse de manera más eficiente.</a:t>
          </a:r>
          <a:endParaRPr lang="es-EC" sz="2000" dirty="0"/>
        </a:p>
      </dgm:t>
    </dgm:pt>
    <dgm:pt modelId="{1305742E-9207-4FFF-8A9C-D1DE41A014F0}" type="parTrans" cxnId="{67EFD84F-2774-4888-A949-71D181081A8E}">
      <dgm:prSet/>
      <dgm:spPr/>
      <dgm:t>
        <a:bodyPr/>
        <a:lstStyle/>
        <a:p>
          <a:endParaRPr lang="es-EC"/>
        </a:p>
      </dgm:t>
    </dgm:pt>
    <dgm:pt modelId="{CCAAA485-2094-499C-9211-A631DCE8C7F3}" type="sibTrans" cxnId="{67EFD84F-2774-4888-A949-71D181081A8E}">
      <dgm:prSet/>
      <dgm:spPr/>
      <dgm:t>
        <a:bodyPr/>
        <a:lstStyle/>
        <a:p>
          <a:endParaRPr lang="es-EC"/>
        </a:p>
      </dgm:t>
    </dgm:pt>
    <dgm:pt modelId="{870A7A30-8272-449C-92D7-B6738675D70C}">
      <dgm:prSet phldrT="[Texto]" custT="1"/>
      <dgm:spPr/>
      <dgm:t>
        <a:bodyPr/>
        <a:lstStyle/>
        <a:p>
          <a:r>
            <a:rPr lang="es-EC" sz="2000" dirty="0" smtClean="0"/>
            <a:t>Debe de existir un programa de retroalimentación de conocimientos para los extensionistas, porque no se puede tener una actitud elitista de ingeniero-productor, ya que la experiencia del campo del día a día muchas veces supera a la cátedra. </a:t>
          </a:r>
          <a:endParaRPr lang="es-EC" sz="20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18646" custLinFactY="-4546" custLinFactNeighborY="-100000">
        <dgm:presLayoutVars>
          <dgm:chMax val="0"/>
          <dgm:bulletEnabled val="1"/>
        </dgm:presLayoutVars>
      </dgm:prSet>
      <dgm:spPr/>
      <dgm:t>
        <a:bodyPr/>
        <a:lstStyle/>
        <a:p>
          <a:endParaRPr lang="es-EC"/>
        </a:p>
      </dgm:t>
    </dgm:pt>
    <dgm:pt modelId="{32697057-1B90-4B90-80FD-A1A3ED1B3221}" type="pres">
      <dgm:prSet presAssocID="{F58A5DB2-882D-49FE-B823-4971D8BCCE70}" presName="spacer" presStyleCnt="0"/>
      <dgm:spPr/>
    </dgm:pt>
    <dgm:pt modelId="{DCF9C348-BABC-4470-9C5C-E2B81A296CA1}" type="pres">
      <dgm:prSet presAssocID="{FD473B51-8812-4D27-B832-C7C51DF9EDB7}" presName="parentText" presStyleLbl="node1" presStyleIdx="1" presStyleCnt="2" custScaleY="104662" custLinFactNeighborY="-22719">
        <dgm:presLayoutVars>
          <dgm:chMax val="0"/>
          <dgm:bulletEnabled val="1"/>
        </dgm:presLayoutVars>
      </dgm:prSet>
      <dgm:spPr/>
      <dgm:t>
        <a:bodyPr/>
        <a:lstStyle/>
        <a:p>
          <a:endParaRPr lang="es-EC"/>
        </a:p>
      </dgm:t>
    </dgm:pt>
    <dgm:pt modelId="{EC9811CA-37D7-42CF-A515-99822F035941}" type="pres">
      <dgm:prSet presAssocID="{FD473B51-8812-4D27-B832-C7C51DF9EDB7}" presName="childText" presStyleLbl="revTx" presStyleIdx="0" presStyleCnt="1" custScaleY="179218" custLinFactNeighborY="-6690">
        <dgm:presLayoutVars>
          <dgm:bulletEnabled val="1"/>
        </dgm:presLayoutVars>
      </dgm:prSet>
      <dgm:spPr/>
      <dgm:t>
        <a:bodyPr/>
        <a:lstStyle/>
        <a:p>
          <a:endParaRPr lang="es-EC"/>
        </a:p>
      </dgm:t>
    </dgm:pt>
  </dgm:ptLst>
  <dgm:cxnLst>
    <dgm:cxn modelId="{5DE7657F-B7E9-4BEB-BB5E-F0B43B4253F2}" srcId="{E77D5EB9-6297-4411-9BCD-868F218A4C6D}" destId="{C7B2E3B6-B70B-4617-A6FE-42A8A1848886}" srcOrd="0" destOrd="0" parTransId="{17803BB3-77CB-4799-B8CA-BC10B48EBBD5}" sibTransId="{F58A5DB2-882D-49FE-B823-4971D8BCCE70}"/>
    <dgm:cxn modelId="{7075BB7F-662D-45CE-981E-E334D2AEBD8D}" type="presOf" srcId="{870A7A30-8272-449C-92D7-B6738675D70C}" destId="{EC9811CA-37D7-42CF-A515-99822F035941}" srcOrd="0" destOrd="0" presId="urn:microsoft.com/office/officeart/2005/8/layout/vList2"/>
    <dgm:cxn modelId="{A7C522B6-7E67-4694-96BC-6E4F36881D4B}" type="presOf" srcId="{FD473B51-8812-4D27-B832-C7C51DF9EDB7}" destId="{DCF9C348-BABC-4470-9C5C-E2B81A296CA1}" srcOrd="0" destOrd="0" presId="urn:microsoft.com/office/officeart/2005/8/layout/vList2"/>
    <dgm:cxn modelId="{67EFD84F-2774-4888-A949-71D181081A8E}" srcId="{E77D5EB9-6297-4411-9BCD-868F218A4C6D}" destId="{FD473B51-8812-4D27-B832-C7C51DF9EDB7}" srcOrd="1" destOrd="0" parTransId="{1305742E-9207-4FFF-8A9C-D1DE41A014F0}" sibTransId="{CCAAA485-2094-499C-9211-A631DCE8C7F3}"/>
    <dgm:cxn modelId="{4C3D2D27-2AA3-4DC7-9F70-AAF2969044E4}" type="presOf" srcId="{E77D5EB9-6297-4411-9BCD-868F218A4C6D}" destId="{80EF46B4-FCD6-44B5-9DAE-13E4B257DA75}" srcOrd="0" destOrd="0" presId="urn:microsoft.com/office/officeart/2005/8/layout/vList2"/>
    <dgm:cxn modelId="{122D2F2C-A6A7-4540-A9A6-ED6D7360B992}" srcId="{FD473B51-8812-4D27-B832-C7C51DF9EDB7}" destId="{870A7A30-8272-449C-92D7-B6738675D70C}" srcOrd="0" destOrd="0" parTransId="{A42B81DC-8F73-4C82-91FE-9C94C78786E6}" sibTransId="{4A8D505D-C03D-40D0-BC10-C54CA04BE3DF}"/>
    <dgm:cxn modelId="{865FFC92-C3DF-43D3-A99C-B036BCDA7AC3}" type="presOf" srcId="{C7B2E3B6-B70B-4617-A6FE-42A8A1848886}" destId="{34001398-2FDA-47FF-87FA-2075AA5E83A7}" srcOrd="0" destOrd="0" presId="urn:microsoft.com/office/officeart/2005/8/layout/vList2"/>
    <dgm:cxn modelId="{6EF68425-4691-4012-ADC8-BBCFF1E0183C}" type="presParOf" srcId="{80EF46B4-FCD6-44B5-9DAE-13E4B257DA75}" destId="{34001398-2FDA-47FF-87FA-2075AA5E83A7}" srcOrd="0" destOrd="0" presId="urn:microsoft.com/office/officeart/2005/8/layout/vList2"/>
    <dgm:cxn modelId="{F40E3D29-EE10-4CF3-8CFB-C677257C973A}" type="presParOf" srcId="{80EF46B4-FCD6-44B5-9DAE-13E4B257DA75}" destId="{32697057-1B90-4B90-80FD-A1A3ED1B3221}" srcOrd="1" destOrd="0" presId="urn:microsoft.com/office/officeart/2005/8/layout/vList2"/>
    <dgm:cxn modelId="{E5F08B67-2C1E-42B2-AEF9-255F57AF6FA7}" type="presParOf" srcId="{80EF46B4-FCD6-44B5-9DAE-13E4B257DA75}" destId="{DCF9C348-BABC-4470-9C5C-E2B81A296CA1}" srcOrd="2" destOrd="0" presId="urn:microsoft.com/office/officeart/2005/8/layout/vList2"/>
    <dgm:cxn modelId="{CDD89D27-85BE-41B0-9A5F-0DDA98CA8EB7}" type="presParOf" srcId="{80EF46B4-FCD6-44B5-9DAE-13E4B257DA75}" destId="{EC9811CA-37D7-42CF-A515-99822F0359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C7B2E3B6-B70B-4617-A6FE-42A8A1848886}">
      <dgm:prSet phldrT="[Texto]" custT="1"/>
      <dgm:spPr/>
      <dgm:t>
        <a:bodyPr/>
        <a:lstStyle/>
        <a:p>
          <a:r>
            <a:rPr lang="es-EC" sz="2400" dirty="0" smtClean="0"/>
            <a:t>Tomar  en cuenta que el principal problema del productor  que es el mercado.</a:t>
          </a:r>
          <a:endParaRPr lang="es-EC" sz="24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7FC439E8-664A-4396-98B8-42ED9EC7ADD4}">
      <dgm:prSet phldrT="[Texto]" custT="1"/>
      <dgm:spPr/>
      <dgm:t>
        <a:bodyPr/>
        <a:lstStyle/>
        <a:p>
          <a:pPr algn="just"/>
          <a:r>
            <a:rPr lang="es-EC" sz="2400" dirty="0" smtClean="0"/>
            <a:t>La </a:t>
          </a:r>
          <a:r>
            <a:rPr lang="es-EC" sz="2400" dirty="0" err="1" smtClean="0"/>
            <a:t>parcelización</a:t>
          </a:r>
          <a:r>
            <a:rPr lang="es-EC" sz="2400" dirty="0" smtClean="0"/>
            <a:t> es un problema, trabajar conjuntamente el MAGAP con los GAD municipales haciendo cumplir la ley del COOTAD.</a:t>
          </a:r>
          <a:endParaRPr lang="es-EC" sz="2400" dirty="0"/>
        </a:p>
      </dgm:t>
    </dgm:pt>
    <dgm:pt modelId="{F09DE2DD-27B6-4084-9265-331BEEFC569A}" type="parTrans" cxnId="{4447FEE6-1778-41EF-8B13-E9193DEE9113}">
      <dgm:prSet/>
      <dgm:spPr/>
      <dgm:t>
        <a:bodyPr/>
        <a:lstStyle/>
        <a:p>
          <a:endParaRPr lang="es-EC"/>
        </a:p>
      </dgm:t>
    </dgm:pt>
    <dgm:pt modelId="{A933034E-3569-474A-9F4C-181CF604C0DD}" type="sibTrans" cxnId="{4447FEE6-1778-41EF-8B13-E9193DEE9113}">
      <dgm:prSet/>
      <dgm:spPr/>
      <dgm:t>
        <a:bodyPr/>
        <a:lstStyle/>
        <a:p>
          <a:endParaRPr lang="es-EC"/>
        </a:p>
      </dgm:t>
    </dgm:pt>
    <dgm:pt modelId="{870A7A30-8272-449C-92D7-B6738675D70C}">
      <dgm:prSet phldrT="[Texto]" custT="1"/>
      <dgm:spPr/>
      <dgm:t>
        <a:bodyPr/>
        <a:lstStyle/>
        <a:p>
          <a:r>
            <a:rPr lang="es-EC" sz="2400" dirty="0" smtClean="0"/>
            <a:t>El ciclo hidrológico  se encuentra afectado por efectos del cambio climático y este afecta directamente a la agricultura por lo que el MAGAP-Imbabura conjuntamente con el GPI deben mejorar la gestión del agua y estudiar posibles medidas de adaptación de las técnicas agrícolas lo cual mejorará los métodos de producción de alimentos y la competitividad de la matriz productiva.</a:t>
          </a:r>
          <a:endParaRPr lang="es-EC" sz="24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66069" custLinFactY="-4546" custLinFactNeighborY="-100000">
        <dgm:presLayoutVars>
          <dgm:chMax val="0"/>
          <dgm:bulletEnabled val="1"/>
        </dgm:presLayoutVars>
      </dgm:prSet>
      <dgm:spPr/>
      <dgm:t>
        <a:bodyPr/>
        <a:lstStyle/>
        <a:p>
          <a:endParaRPr lang="es-EC"/>
        </a:p>
      </dgm:t>
    </dgm:pt>
    <dgm:pt modelId="{6A38EFCF-B969-422D-848E-DBA8D7578050}" type="pres">
      <dgm:prSet presAssocID="{C7B2E3B6-B70B-4617-A6FE-42A8A1848886}" presName="childText" presStyleLbl="revTx" presStyleIdx="0" presStyleCnt="1" custScaleY="172047" custLinFactNeighborY="21284">
        <dgm:presLayoutVars>
          <dgm:bulletEnabled val="1"/>
        </dgm:presLayoutVars>
      </dgm:prSet>
      <dgm:spPr/>
      <dgm:t>
        <a:bodyPr/>
        <a:lstStyle/>
        <a:p>
          <a:endParaRPr lang="es-EC"/>
        </a:p>
      </dgm:t>
    </dgm:pt>
    <dgm:pt modelId="{72809C75-ABC2-480E-B424-54CE2FA95CC2}" type="pres">
      <dgm:prSet presAssocID="{870A7A30-8272-449C-92D7-B6738675D70C}" presName="parentText" presStyleLbl="node1" presStyleIdx="1" presStyleCnt="2" custScaleY="139917" custLinFactNeighborY="30050">
        <dgm:presLayoutVars>
          <dgm:chMax val="0"/>
          <dgm:bulletEnabled val="1"/>
        </dgm:presLayoutVars>
      </dgm:prSet>
      <dgm:spPr/>
      <dgm:t>
        <a:bodyPr/>
        <a:lstStyle/>
        <a:p>
          <a:endParaRPr lang="es-EC"/>
        </a:p>
      </dgm:t>
    </dgm:pt>
  </dgm:ptLst>
  <dgm:cxnLst>
    <dgm:cxn modelId="{4447FEE6-1778-41EF-8B13-E9193DEE9113}" srcId="{C7B2E3B6-B70B-4617-A6FE-42A8A1848886}" destId="{7FC439E8-664A-4396-98B8-42ED9EC7ADD4}" srcOrd="0" destOrd="0" parTransId="{F09DE2DD-27B6-4084-9265-331BEEFC569A}" sibTransId="{A933034E-3569-474A-9F4C-181CF604C0DD}"/>
    <dgm:cxn modelId="{58ACB4C7-F8A1-4A16-A040-543825B98B10}" type="presOf" srcId="{E77D5EB9-6297-4411-9BCD-868F218A4C6D}" destId="{80EF46B4-FCD6-44B5-9DAE-13E4B257DA75}" srcOrd="0" destOrd="0" presId="urn:microsoft.com/office/officeart/2005/8/layout/vList2"/>
    <dgm:cxn modelId="{5DE7657F-B7E9-4BEB-BB5E-F0B43B4253F2}" srcId="{E77D5EB9-6297-4411-9BCD-868F218A4C6D}" destId="{C7B2E3B6-B70B-4617-A6FE-42A8A1848886}" srcOrd="0" destOrd="0" parTransId="{17803BB3-77CB-4799-B8CA-BC10B48EBBD5}" sibTransId="{F58A5DB2-882D-49FE-B823-4971D8BCCE70}"/>
    <dgm:cxn modelId="{C38577AC-B811-49AA-B0BD-4B2CE02EC7E8}" type="presOf" srcId="{C7B2E3B6-B70B-4617-A6FE-42A8A1848886}" destId="{34001398-2FDA-47FF-87FA-2075AA5E83A7}" srcOrd="0" destOrd="0" presId="urn:microsoft.com/office/officeart/2005/8/layout/vList2"/>
    <dgm:cxn modelId="{122D2F2C-A6A7-4540-A9A6-ED6D7360B992}" srcId="{E77D5EB9-6297-4411-9BCD-868F218A4C6D}" destId="{870A7A30-8272-449C-92D7-B6738675D70C}" srcOrd="1" destOrd="0" parTransId="{A42B81DC-8F73-4C82-91FE-9C94C78786E6}" sibTransId="{4A8D505D-C03D-40D0-BC10-C54CA04BE3DF}"/>
    <dgm:cxn modelId="{E29D32AF-8BBE-4E45-AB0E-D8D5AC6DD2EE}" type="presOf" srcId="{7FC439E8-664A-4396-98B8-42ED9EC7ADD4}" destId="{6A38EFCF-B969-422D-848E-DBA8D7578050}" srcOrd="0" destOrd="0" presId="urn:microsoft.com/office/officeart/2005/8/layout/vList2"/>
    <dgm:cxn modelId="{AD22D425-0BBF-488F-A8B4-A7D28275F459}" type="presOf" srcId="{870A7A30-8272-449C-92D7-B6738675D70C}" destId="{72809C75-ABC2-480E-B424-54CE2FA95CC2}" srcOrd="0" destOrd="0" presId="urn:microsoft.com/office/officeart/2005/8/layout/vList2"/>
    <dgm:cxn modelId="{F5E09D71-0477-4669-903A-C412B58AAA9D}" type="presParOf" srcId="{80EF46B4-FCD6-44B5-9DAE-13E4B257DA75}" destId="{34001398-2FDA-47FF-87FA-2075AA5E83A7}" srcOrd="0" destOrd="0" presId="urn:microsoft.com/office/officeart/2005/8/layout/vList2"/>
    <dgm:cxn modelId="{325127B7-CE86-44C4-8F18-C1D3F5BE1BB6}" type="presParOf" srcId="{80EF46B4-FCD6-44B5-9DAE-13E4B257DA75}" destId="{6A38EFCF-B969-422D-848E-DBA8D7578050}" srcOrd="1" destOrd="0" presId="urn:microsoft.com/office/officeart/2005/8/layout/vList2"/>
    <dgm:cxn modelId="{2AA8954F-4F5B-417F-98F9-052B727EC3D6}" type="presParOf" srcId="{80EF46B4-FCD6-44B5-9DAE-13E4B257DA75}" destId="{72809C75-ABC2-480E-B424-54CE2FA95C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C7B2E3B6-B70B-4617-A6FE-42A8A1848886}">
      <dgm:prSet phldrT="[Texto]" custT="1"/>
      <dgm:spPr/>
      <dgm:t>
        <a:bodyPr/>
        <a:lstStyle/>
        <a:p>
          <a:pPr algn="just"/>
          <a:r>
            <a:rPr lang="es-EC" sz="2400" dirty="0" smtClean="0"/>
            <a:t>Para solucionar problemas ambientales , debe de a través de capacitaciones y medios de difusión hacer conciencia a los productores.</a:t>
          </a:r>
          <a:endParaRPr lang="es-EC" sz="24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FD473B51-8812-4D27-B832-C7C51DF9EDB7}">
      <dgm:prSet phldrT="[Texto]" custT="1"/>
      <dgm:spPr/>
      <dgm:t>
        <a:bodyPr/>
        <a:lstStyle/>
        <a:p>
          <a:pPr algn="just"/>
          <a:r>
            <a:rPr lang="es-EC" sz="2400" dirty="0" smtClean="0"/>
            <a:t>Los programas de Extensión que el MAGAP debería centrarse para el desarrollo agropecuario son: la adopción de buenas prácticas de producción, transformación y de sistemas de aseguramiento de la calidad, como el análisis de riesgos y control de puntos críticos, ya que en países desarrollados como Estados Unidos y en los países de la Unión Europea es ya un requisito obligatorio para ciertos productos. </a:t>
          </a:r>
          <a:endParaRPr lang="es-EC" sz="1800" dirty="0"/>
        </a:p>
      </dgm:t>
    </dgm:pt>
    <dgm:pt modelId="{1305742E-9207-4FFF-8A9C-D1DE41A014F0}" type="parTrans" cxnId="{67EFD84F-2774-4888-A949-71D181081A8E}">
      <dgm:prSet/>
      <dgm:spPr/>
      <dgm:t>
        <a:bodyPr/>
        <a:lstStyle/>
        <a:p>
          <a:endParaRPr lang="es-EC"/>
        </a:p>
      </dgm:t>
    </dgm:pt>
    <dgm:pt modelId="{CCAAA485-2094-499C-9211-A631DCE8C7F3}" type="sibTrans" cxnId="{67EFD84F-2774-4888-A949-71D181081A8E}">
      <dgm:prSet/>
      <dgm:spPr/>
      <dgm:t>
        <a:bodyPr/>
        <a:lstStyle/>
        <a:p>
          <a:endParaRPr lang="es-EC"/>
        </a:p>
      </dgm:t>
    </dgm:pt>
    <dgm:pt modelId="{870A7A30-8272-449C-92D7-B6738675D70C}">
      <dgm:prSet phldrT="[Texto]" custT="1"/>
      <dgm:spPr/>
      <dgm:t>
        <a:bodyPr/>
        <a:lstStyle/>
        <a:p>
          <a:endParaRPr lang="es-EC" sz="20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50744" custLinFactY="-4546" custLinFactNeighborY="-100000">
        <dgm:presLayoutVars>
          <dgm:chMax val="0"/>
          <dgm:bulletEnabled val="1"/>
        </dgm:presLayoutVars>
      </dgm:prSet>
      <dgm:spPr/>
      <dgm:t>
        <a:bodyPr/>
        <a:lstStyle/>
        <a:p>
          <a:endParaRPr lang="es-EC"/>
        </a:p>
      </dgm:t>
    </dgm:pt>
    <dgm:pt modelId="{00582A72-5A5F-4B20-8C3C-06DBE5D63650}" type="pres">
      <dgm:prSet presAssocID="{F58A5DB2-882D-49FE-B823-4971D8BCCE70}" presName="spacer" presStyleCnt="0"/>
      <dgm:spPr/>
    </dgm:pt>
    <dgm:pt modelId="{DCF9C348-BABC-4470-9C5C-E2B81A296CA1}" type="pres">
      <dgm:prSet presAssocID="{FD473B51-8812-4D27-B832-C7C51DF9EDB7}" presName="parentText" presStyleLbl="node1" presStyleIdx="1" presStyleCnt="2" custScaleY="151706" custLinFactNeighborY="43477">
        <dgm:presLayoutVars>
          <dgm:chMax val="0"/>
          <dgm:bulletEnabled val="1"/>
        </dgm:presLayoutVars>
      </dgm:prSet>
      <dgm:spPr/>
      <dgm:t>
        <a:bodyPr/>
        <a:lstStyle/>
        <a:p>
          <a:endParaRPr lang="es-EC"/>
        </a:p>
      </dgm:t>
    </dgm:pt>
    <dgm:pt modelId="{EC9811CA-37D7-42CF-A515-99822F035941}" type="pres">
      <dgm:prSet presAssocID="{FD473B51-8812-4D27-B832-C7C51DF9EDB7}" presName="childText" presStyleLbl="revTx" presStyleIdx="0" presStyleCnt="1" custScaleY="179218" custLinFactNeighborY="-6690">
        <dgm:presLayoutVars>
          <dgm:bulletEnabled val="1"/>
        </dgm:presLayoutVars>
      </dgm:prSet>
      <dgm:spPr/>
      <dgm:t>
        <a:bodyPr/>
        <a:lstStyle/>
        <a:p>
          <a:endParaRPr lang="es-EC"/>
        </a:p>
      </dgm:t>
    </dgm:pt>
  </dgm:ptLst>
  <dgm:cxnLst>
    <dgm:cxn modelId="{ECFE1385-1ED6-40B7-A2C7-65A83F340FAE}" type="presOf" srcId="{FD473B51-8812-4D27-B832-C7C51DF9EDB7}" destId="{DCF9C348-BABC-4470-9C5C-E2B81A296CA1}" srcOrd="0" destOrd="0" presId="urn:microsoft.com/office/officeart/2005/8/layout/vList2"/>
    <dgm:cxn modelId="{5DE7657F-B7E9-4BEB-BB5E-F0B43B4253F2}" srcId="{E77D5EB9-6297-4411-9BCD-868F218A4C6D}" destId="{C7B2E3B6-B70B-4617-A6FE-42A8A1848886}" srcOrd="0" destOrd="0" parTransId="{17803BB3-77CB-4799-B8CA-BC10B48EBBD5}" sibTransId="{F58A5DB2-882D-49FE-B823-4971D8BCCE70}"/>
    <dgm:cxn modelId="{8066BF7C-C7DD-4DCF-88BA-457A4B0C2013}" type="presOf" srcId="{870A7A30-8272-449C-92D7-B6738675D70C}" destId="{EC9811CA-37D7-42CF-A515-99822F035941}" srcOrd="0" destOrd="0" presId="urn:microsoft.com/office/officeart/2005/8/layout/vList2"/>
    <dgm:cxn modelId="{7B762205-E42C-493B-BF2F-772E6CFC7671}" type="presOf" srcId="{C7B2E3B6-B70B-4617-A6FE-42A8A1848886}" destId="{34001398-2FDA-47FF-87FA-2075AA5E83A7}" srcOrd="0" destOrd="0" presId="urn:microsoft.com/office/officeart/2005/8/layout/vList2"/>
    <dgm:cxn modelId="{122D2F2C-A6A7-4540-A9A6-ED6D7360B992}" srcId="{FD473B51-8812-4D27-B832-C7C51DF9EDB7}" destId="{870A7A30-8272-449C-92D7-B6738675D70C}" srcOrd="0" destOrd="0" parTransId="{A42B81DC-8F73-4C82-91FE-9C94C78786E6}" sibTransId="{4A8D505D-C03D-40D0-BC10-C54CA04BE3DF}"/>
    <dgm:cxn modelId="{AAE13C8B-F296-4404-9C3C-2C2DD067D1D5}" type="presOf" srcId="{E77D5EB9-6297-4411-9BCD-868F218A4C6D}" destId="{80EF46B4-FCD6-44B5-9DAE-13E4B257DA75}" srcOrd="0" destOrd="0" presId="urn:microsoft.com/office/officeart/2005/8/layout/vList2"/>
    <dgm:cxn modelId="{67EFD84F-2774-4888-A949-71D181081A8E}" srcId="{E77D5EB9-6297-4411-9BCD-868F218A4C6D}" destId="{FD473B51-8812-4D27-B832-C7C51DF9EDB7}" srcOrd="1" destOrd="0" parTransId="{1305742E-9207-4FFF-8A9C-D1DE41A014F0}" sibTransId="{CCAAA485-2094-499C-9211-A631DCE8C7F3}"/>
    <dgm:cxn modelId="{302ADBF6-4E37-4266-AAAB-AA339567B767}" type="presParOf" srcId="{80EF46B4-FCD6-44B5-9DAE-13E4B257DA75}" destId="{34001398-2FDA-47FF-87FA-2075AA5E83A7}" srcOrd="0" destOrd="0" presId="urn:microsoft.com/office/officeart/2005/8/layout/vList2"/>
    <dgm:cxn modelId="{E6258957-7753-48A8-A935-73123AADCFD6}" type="presParOf" srcId="{80EF46B4-FCD6-44B5-9DAE-13E4B257DA75}" destId="{00582A72-5A5F-4B20-8C3C-06DBE5D63650}" srcOrd="1" destOrd="0" presId="urn:microsoft.com/office/officeart/2005/8/layout/vList2"/>
    <dgm:cxn modelId="{4B75D073-FFA2-4369-A1F4-1935B20D0032}" type="presParOf" srcId="{80EF46B4-FCD6-44B5-9DAE-13E4B257DA75}" destId="{DCF9C348-BABC-4470-9C5C-E2B81A296CA1}" srcOrd="2" destOrd="0" presId="urn:microsoft.com/office/officeart/2005/8/layout/vList2"/>
    <dgm:cxn modelId="{A081407C-7C52-4F26-BF8C-96DE5B1B3490}" type="presParOf" srcId="{80EF46B4-FCD6-44B5-9DAE-13E4B257DA75}" destId="{EC9811CA-37D7-42CF-A515-99822F0359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C7B2E3B6-B70B-4617-A6FE-42A8A1848886}">
      <dgm:prSet phldrT="[Texto]" custT="1"/>
      <dgm:spPr/>
      <dgm:t>
        <a:bodyPr/>
        <a:lstStyle/>
        <a:p>
          <a:pPr algn="just"/>
          <a:r>
            <a:rPr lang="es-EC" sz="2400" dirty="0" smtClean="0"/>
            <a:t>Realizar la entrega de un libro resumen con lo más importante de las capacitaciones que los agricultores recibieron a fin de afianzar los conocimientos impartidos por los facilitadores con la finalidad de brindar a los agricultores retroalimentación de información para que después de la capacitación los agricultores puedan poner en práctica por si solos.</a:t>
          </a:r>
          <a:endParaRPr lang="es-EC" sz="24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7FC439E8-664A-4396-98B8-42ED9EC7ADD4}">
      <dgm:prSet phldrT="[Texto]" custT="1"/>
      <dgm:spPr/>
      <dgm:t>
        <a:bodyPr/>
        <a:lstStyle/>
        <a:p>
          <a:pPr algn="just"/>
          <a:r>
            <a:rPr lang="es-EC" sz="2000" dirty="0" smtClean="0"/>
            <a:t>Hacer un estudio y un seguimiento de los resultados obtenidos del trabajo realizado con los agricultores y ver las falencias en las mismas.</a:t>
          </a:r>
          <a:endParaRPr lang="es-EC" sz="2000" dirty="0"/>
        </a:p>
      </dgm:t>
    </dgm:pt>
    <dgm:pt modelId="{F09DE2DD-27B6-4084-9265-331BEEFC569A}" type="parTrans" cxnId="{4447FEE6-1778-41EF-8B13-E9193DEE9113}">
      <dgm:prSet/>
      <dgm:spPr/>
      <dgm:t>
        <a:bodyPr/>
        <a:lstStyle/>
        <a:p>
          <a:endParaRPr lang="es-EC"/>
        </a:p>
      </dgm:t>
    </dgm:pt>
    <dgm:pt modelId="{A933034E-3569-474A-9F4C-181CF604C0DD}" type="sibTrans" cxnId="{4447FEE6-1778-41EF-8B13-E9193DEE9113}">
      <dgm:prSet/>
      <dgm:spPr/>
      <dgm:t>
        <a:bodyPr/>
        <a:lstStyle/>
        <a:p>
          <a:endParaRPr lang="es-EC"/>
        </a:p>
      </dgm:t>
    </dgm:pt>
    <dgm:pt modelId="{FD473B51-8812-4D27-B832-C7C51DF9EDB7}">
      <dgm:prSet phldrT="[Texto]" custT="1"/>
      <dgm:spPr/>
      <dgm:t>
        <a:bodyPr/>
        <a:lstStyle/>
        <a:p>
          <a:pPr algn="just"/>
          <a:r>
            <a:rPr lang="es-EC" sz="2400" dirty="0" smtClean="0"/>
            <a:t>Debe de existir una mayor coordinación de trabajo entre planta central MAGAP- Pichincha con la dirección provincial- Imbabura.</a:t>
          </a:r>
          <a:endParaRPr lang="es-EC" sz="1400" dirty="0"/>
        </a:p>
      </dgm:t>
    </dgm:pt>
    <dgm:pt modelId="{1305742E-9207-4FFF-8A9C-D1DE41A014F0}" type="parTrans" cxnId="{67EFD84F-2774-4888-A949-71D181081A8E}">
      <dgm:prSet/>
      <dgm:spPr/>
      <dgm:t>
        <a:bodyPr/>
        <a:lstStyle/>
        <a:p>
          <a:endParaRPr lang="es-EC"/>
        </a:p>
      </dgm:t>
    </dgm:pt>
    <dgm:pt modelId="{CCAAA485-2094-499C-9211-A631DCE8C7F3}" type="sibTrans" cxnId="{67EFD84F-2774-4888-A949-71D181081A8E}">
      <dgm:prSet/>
      <dgm:spPr/>
      <dgm:t>
        <a:bodyPr/>
        <a:lstStyle/>
        <a:p>
          <a:endParaRPr lang="es-EC"/>
        </a:p>
      </dgm:t>
    </dgm:pt>
    <dgm:pt modelId="{870A7A30-8272-449C-92D7-B6738675D70C}">
      <dgm:prSet phldrT="[Texto]" custT="1"/>
      <dgm:spPr/>
      <dgm:t>
        <a:bodyPr/>
        <a:lstStyle/>
        <a:p>
          <a:endParaRPr lang="es-EC" sz="20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21764" custLinFactY="-4546" custLinFactNeighborY="-100000">
        <dgm:presLayoutVars>
          <dgm:chMax val="0"/>
          <dgm:bulletEnabled val="1"/>
        </dgm:presLayoutVars>
      </dgm:prSet>
      <dgm:spPr/>
      <dgm:t>
        <a:bodyPr/>
        <a:lstStyle/>
        <a:p>
          <a:endParaRPr lang="es-EC"/>
        </a:p>
      </dgm:t>
    </dgm:pt>
    <dgm:pt modelId="{6A38EFCF-B969-422D-848E-DBA8D7578050}" type="pres">
      <dgm:prSet presAssocID="{C7B2E3B6-B70B-4617-A6FE-42A8A1848886}" presName="childText" presStyleLbl="revTx" presStyleIdx="0" presStyleCnt="2" custScaleY="172047" custLinFactNeighborY="7961">
        <dgm:presLayoutVars>
          <dgm:bulletEnabled val="1"/>
        </dgm:presLayoutVars>
      </dgm:prSet>
      <dgm:spPr/>
      <dgm:t>
        <a:bodyPr/>
        <a:lstStyle/>
        <a:p>
          <a:endParaRPr lang="es-EC"/>
        </a:p>
      </dgm:t>
    </dgm:pt>
    <dgm:pt modelId="{DCF9C348-BABC-4470-9C5C-E2B81A296CA1}" type="pres">
      <dgm:prSet presAssocID="{FD473B51-8812-4D27-B832-C7C51DF9EDB7}" presName="parentText" presStyleLbl="node1" presStyleIdx="1" presStyleCnt="2" custScaleY="104662" custLinFactNeighborY="-15444">
        <dgm:presLayoutVars>
          <dgm:chMax val="0"/>
          <dgm:bulletEnabled val="1"/>
        </dgm:presLayoutVars>
      </dgm:prSet>
      <dgm:spPr/>
      <dgm:t>
        <a:bodyPr/>
        <a:lstStyle/>
        <a:p>
          <a:endParaRPr lang="es-EC"/>
        </a:p>
      </dgm:t>
    </dgm:pt>
    <dgm:pt modelId="{EC9811CA-37D7-42CF-A515-99822F035941}" type="pres">
      <dgm:prSet presAssocID="{FD473B51-8812-4D27-B832-C7C51DF9EDB7}" presName="childText" presStyleLbl="revTx" presStyleIdx="1" presStyleCnt="2" custScaleY="179218" custLinFactNeighborY="-6690">
        <dgm:presLayoutVars>
          <dgm:bulletEnabled val="1"/>
        </dgm:presLayoutVars>
      </dgm:prSet>
      <dgm:spPr/>
      <dgm:t>
        <a:bodyPr/>
        <a:lstStyle/>
        <a:p>
          <a:endParaRPr lang="es-EC"/>
        </a:p>
      </dgm:t>
    </dgm:pt>
  </dgm:ptLst>
  <dgm:cxnLst>
    <dgm:cxn modelId="{37D3714E-C284-49D6-AA9B-0F71288856D8}" type="presOf" srcId="{C7B2E3B6-B70B-4617-A6FE-42A8A1848886}" destId="{34001398-2FDA-47FF-87FA-2075AA5E83A7}" srcOrd="0" destOrd="0" presId="urn:microsoft.com/office/officeart/2005/8/layout/vList2"/>
    <dgm:cxn modelId="{88FBEB0E-86B4-44FB-938E-C62A98354552}" type="presOf" srcId="{7FC439E8-664A-4396-98B8-42ED9EC7ADD4}" destId="{6A38EFCF-B969-422D-848E-DBA8D7578050}" srcOrd="0" destOrd="0" presId="urn:microsoft.com/office/officeart/2005/8/layout/vList2"/>
    <dgm:cxn modelId="{4447FEE6-1778-41EF-8B13-E9193DEE9113}" srcId="{C7B2E3B6-B70B-4617-A6FE-42A8A1848886}" destId="{7FC439E8-664A-4396-98B8-42ED9EC7ADD4}" srcOrd="0" destOrd="0" parTransId="{F09DE2DD-27B6-4084-9265-331BEEFC569A}" sibTransId="{A933034E-3569-474A-9F4C-181CF604C0DD}"/>
    <dgm:cxn modelId="{5DE7657F-B7E9-4BEB-BB5E-F0B43B4253F2}" srcId="{E77D5EB9-6297-4411-9BCD-868F218A4C6D}" destId="{C7B2E3B6-B70B-4617-A6FE-42A8A1848886}" srcOrd="0" destOrd="0" parTransId="{17803BB3-77CB-4799-B8CA-BC10B48EBBD5}" sibTransId="{F58A5DB2-882D-49FE-B823-4971D8BCCE70}"/>
    <dgm:cxn modelId="{67EFD84F-2774-4888-A949-71D181081A8E}" srcId="{E77D5EB9-6297-4411-9BCD-868F218A4C6D}" destId="{FD473B51-8812-4D27-B832-C7C51DF9EDB7}" srcOrd="1" destOrd="0" parTransId="{1305742E-9207-4FFF-8A9C-D1DE41A014F0}" sibTransId="{CCAAA485-2094-499C-9211-A631DCE8C7F3}"/>
    <dgm:cxn modelId="{721F13BD-20BE-4D74-9F09-46B8E914DCA0}" type="presOf" srcId="{870A7A30-8272-449C-92D7-B6738675D70C}" destId="{EC9811CA-37D7-42CF-A515-99822F035941}" srcOrd="0" destOrd="0" presId="urn:microsoft.com/office/officeart/2005/8/layout/vList2"/>
    <dgm:cxn modelId="{122D2F2C-A6A7-4540-A9A6-ED6D7360B992}" srcId="{FD473B51-8812-4D27-B832-C7C51DF9EDB7}" destId="{870A7A30-8272-449C-92D7-B6738675D70C}" srcOrd="0" destOrd="0" parTransId="{A42B81DC-8F73-4C82-91FE-9C94C78786E6}" sibTransId="{4A8D505D-C03D-40D0-BC10-C54CA04BE3DF}"/>
    <dgm:cxn modelId="{F07CAD76-CBC6-4DEA-ABE3-1B7956CACAFE}" type="presOf" srcId="{E77D5EB9-6297-4411-9BCD-868F218A4C6D}" destId="{80EF46B4-FCD6-44B5-9DAE-13E4B257DA75}" srcOrd="0" destOrd="0" presId="urn:microsoft.com/office/officeart/2005/8/layout/vList2"/>
    <dgm:cxn modelId="{57A7C3BD-ED43-4A12-A1FD-E58F05937601}" type="presOf" srcId="{FD473B51-8812-4D27-B832-C7C51DF9EDB7}" destId="{DCF9C348-BABC-4470-9C5C-E2B81A296CA1}" srcOrd="0" destOrd="0" presId="urn:microsoft.com/office/officeart/2005/8/layout/vList2"/>
    <dgm:cxn modelId="{F564DEF8-6177-4E27-BE39-232944ADD41C}" type="presParOf" srcId="{80EF46B4-FCD6-44B5-9DAE-13E4B257DA75}" destId="{34001398-2FDA-47FF-87FA-2075AA5E83A7}" srcOrd="0" destOrd="0" presId="urn:microsoft.com/office/officeart/2005/8/layout/vList2"/>
    <dgm:cxn modelId="{5F8CB0E6-25E6-4EC0-AD4B-7BE4D5B1E58A}" type="presParOf" srcId="{80EF46B4-FCD6-44B5-9DAE-13E4B257DA75}" destId="{6A38EFCF-B969-422D-848E-DBA8D7578050}" srcOrd="1" destOrd="0" presId="urn:microsoft.com/office/officeart/2005/8/layout/vList2"/>
    <dgm:cxn modelId="{86EE70D1-B852-4CB0-B7B3-8AB8690C51FC}" type="presParOf" srcId="{80EF46B4-FCD6-44B5-9DAE-13E4B257DA75}" destId="{DCF9C348-BABC-4470-9C5C-E2B81A296CA1}" srcOrd="2" destOrd="0" presId="urn:microsoft.com/office/officeart/2005/8/layout/vList2"/>
    <dgm:cxn modelId="{86C0C08D-28C5-4830-9576-5010864E6349}" type="presParOf" srcId="{80EF46B4-FCD6-44B5-9DAE-13E4B257DA75}" destId="{EC9811CA-37D7-42CF-A515-99822F0359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C7B2E3B6-B70B-4617-A6FE-42A8A1848886}">
      <dgm:prSet phldrT="[Texto]" custT="1"/>
      <dgm:spPr/>
      <dgm:t>
        <a:bodyPr/>
        <a:lstStyle/>
        <a:p>
          <a:pPr algn="just"/>
          <a:r>
            <a:rPr lang="es-EC" sz="2400" dirty="0" smtClean="0"/>
            <a:t>Se debe gestionar con los </a:t>
          </a:r>
          <a:r>
            <a:rPr lang="es-EC" sz="2400" dirty="0" err="1" smtClean="0"/>
            <a:t>GADs</a:t>
          </a:r>
          <a:r>
            <a:rPr lang="es-EC" sz="2400" dirty="0" smtClean="0"/>
            <a:t> para establecer campañas sobre el manejo de los desechos sólidos a fin de no contaminar las cuencas, causes, acequias y predios agrícolas.</a:t>
          </a:r>
          <a:endParaRPr lang="es-EC" sz="24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7FC439E8-664A-4396-98B8-42ED9EC7ADD4}">
      <dgm:prSet phldrT="[Texto]" custT="1"/>
      <dgm:spPr/>
      <dgm:t>
        <a:bodyPr/>
        <a:lstStyle/>
        <a:p>
          <a:pPr algn="just"/>
          <a:r>
            <a:rPr lang="es-EC" sz="2000" dirty="0" smtClean="0"/>
            <a:t>Establecer un calendario de producción para que no hayan excedentes de producción y de esta manera evitar la baja de precios en determinadas épocas para evitar pérdidas económicas en la producción.</a:t>
          </a:r>
          <a:endParaRPr lang="es-EC" sz="2000" dirty="0"/>
        </a:p>
      </dgm:t>
    </dgm:pt>
    <dgm:pt modelId="{F09DE2DD-27B6-4084-9265-331BEEFC569A}" type="parTrans" cxnId="{4447FEE6-1778-41EF-8B13-E9193DEE9113}">
      <dgm:prSet/>
      <dgm:spPr/>
      <dgm:t>
        <a:bodyPr/>
        <a:lstStyle/>
        <a:p>
          <a:endParaRPr lang="es-EC"/>
        </a:p>
      </dgm:t>
    </dgm:pt>
    <dgm:pt modelId="{A933034E-3569-474A-9F4C-181CF604C0DD}" type="sibTrans" cxnId="{4447FEE6-1778-41EF-8B13-E9193DEE9113}">
      <dgm:prSet/>
      <dgm:spPr/>
      <dgm:t>
        <a:bodyPr/>
        <a:lstStyle/>
        <a:p>
          <a:endParaRPr lang="es-EC"/>
        </a:p>
      </dgm:t>
    </dgm:pt>
    <dgm:pt modelId="{FD473B51-8812-4D27-B832-C7C51DF9EDB7}">
      <dgm:prSet phldrT="[Texto]" custT="1"/>
      <dgm:spPr/>
      <dgm:t>
        <a:bodyPr/>
        <a:lstStyle/>
        <a:p>
          <a:pPr algn="just"/>
          <a:r>
            <a:rPr lang="es-ES_tradnl" sz="2400" dirty="0" smtClean="0"/>
            <a:t>Capacitar a los usuarios acerca de la conservación de suelos, para que los usuarios enmienden errores que se presentan.</a:t>
          </a:r>
          <a:endParaRPr lang="es-EC" sz="1400" dirty="0"/>
        </a:p>
      </dgm:t>
    </dgm:pt>
    <dgm:pt modelId="{1305742E-9207-4FFF-8A9C-D1DE41A014F0}" type="parTrans" cxnId="{67EFD84F-2774-4888-A949-71D181081A8E}">
      <dgm:prSet/>
      <dgm:spPr/>
      <dgm:t>
        <a:bodyPr/>
        <a:lstStyle/>
        <a:p>
          <a:endParaRPr lang="es-EC"/>
        </a:p>
      </dgm:t>
    </dgm:pt>
    <dgm:pt modelId="{CCAAA485-2094-499C-9211-A631DCE8C7F3}" type="sibTrans" cxnId="{67EFD84F-2774-4888-A949-71D181081A8E}">
      <dgm:prSet/>
      <dgm:spPr/>
      <dgm:t>
        <a:bodyPr/>
        <a:lstStyle/>
        <a:p>
          <a:endParaRPr lang="es-EC"/>
        </a:p>
      </dgm:t>
    </dgm:pt>
    <dgm:pt modelId="{870A7A30-8272-449C-92D7-B6738675D70C}">
      <dgm:prSet phldrT="[Texto]" custT="1"/>
      <dgm:spPr/>
      <dgm:t>
        <a:bodyPr/>
        <a:lstStyle/>
        <a:p>
          <a:endParaRPr lang="es-EC" sz="2000" dirty="0"/>
        </a:p>
      </dgm:t>
    </dgm:pt>
    <dgm:pt modelId="{A42B81DC-8F73-4C82-91FE-9C94C78786E6}" type="parTrans" cxnId="{122D2F2C-A6A7-4540-A9A6-ED6D7360B992}">
      <dgm:prSet/>
      <dgm:spPr/>
      <dgm:t>
        <a:bodyPr/>
        <a:lstStyle/>
        <a:p>
          <a:endParaRPr lang="es-EC"/>
        </a:p>
      </dgm:t>
    </dgm:pt>
    <dgm:pt modelId="{4A8D505D-C03D-40D0-BC10-C54CA04BE3DF}" type="sibTrans" cxnId="{122D2F2C-A6A7-4540-A9A6-ED6D7360B992}">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2" custScaleY="121764" custLinFactNeighborY="8881">
        <dgm:presLayoutVars>
          <dgm:chMax val="0"/>
          <dgm:bulletEnabled val="1"/>
        </dgm:presLayoutVars>
      </dgm:prSet>
      <dgm:spPr/>
      <dgm:t>
        <a:bodyPr/>
        <a:lstStyle/>
        <a:p>
          <a:endParaRPr lang="es-EC"/>
        </a:p>
      </dgm:t>
    </dgm:pt>
    <dgm:pt modelId="{6A38EFCF-B969-422D-848E-DBA8D7578050}" type="pres">
      <dgm:prSet presAssocID="{C7B2E3B6-B70B-4617-A6FE-42A8A1848886}" presName="childText" presStyleLbl="revTx" presStyleIdx="0" presStyleCnt="2" custScaleY="172047" custLinFactNeighborY="27537">
        <dgm:presLayoutVars>
          <dgm:bulletEnabled val="1"/>
        </dgm:presLayoutVars>
      </dgm:prSet>
      <dgm:spPr/>
      <dgm:t>
        <a:bodyPr/>
        <a:lstStyle/>
        <a:p>
          <a:endParaRPr lang="es-EC"/>
        </a:p>
      </dgm:t>
    </dgm:pt>
    <dgm:pt modelId="{DCF9C348-BABC-4470-9C5C-E2B81A296CA1}" type="pres">
      <dgm:prSet presAssocID="{FD473B51-8812-4D27-B832-C7C51DF9EDB7}" presName="parentText" presStyleLbl="node1" presStyleIdx="1" presStyleCnt="2" custScaleY="104662" custLinFactNeighborY="-28326">
        <dgm:presLayoutVars>
          <dgm:chMax val="0"/>
          <dgm:bulletEnabled val="1"/>
        </dgm:presLayoutVars>
      </dgm:prSet>
      <dgm:spPr/>
      <dgm:t>
        <a:bodyPr/>
        <a:lstStyle/>
        <a:p>
          <a:endParaRPr lang="es-EC"/>
        </a:p>
      </dgm:t>
    </dgm:pt>
    <dgm:pt modelId="{EC9811CA-37D7-42CF-A515-99822F035941}" type="pres">
      <dgm:prSet presAssocID="{FD473B51-8812-4D27-B832-C7C51DF9EDB7}" presName="childText" presStyleLbl="revTx" presStyleIdx="1" presStyleCnt="2" custScaleY="179218" custLinFactNeighborY="-6690">
        <dgm:presLayoutVars>
          <dgm:bulletEnabled val="1"/>
        </dgm:presLayoutVars>
      </dgm:prSet>
      <dgm:spPr/>
      <dgm:t>
        <a:bodyPr/>
        <a:lstStyle/>
        <a:p>
          <a:endParaRPr lang="es-EC"/>
        </a:p>
      </dgm:t>
    </dgm:pt>
  </dgm:ptLst>
  <dgm:cxnLst>
    <dgm:cxn modelId="{327D98AF-7A06-4959-9496-0D2610CE226D}" type="presOf" srcId="{FD473B51-8812-4D27-B832-C7C51DF9EDB7}" destId="{DCF9C348-BABC-4470-9C5C-E2B81A296CA1}" srcOrd="0" destOrd="0" presId="urn:microsoft.com/office/officeart/2005/8/layout/vList2"/>
    <dgm:cxn modelId="{A657B39F-7F02-4CE0-95E8-C0AAAD3509F0}" type="presOf" srcId="{C7B2E3B6-B70B-4617-A6FE-42A8A1848886}" destId="{34001398-2FDA-47FF-87FA-2075AA5E83A7}" srcOrd="0" destOrd="0" presId="urn:microsoft.com/office/officeart/2005/8/layout/vList2"/>
    <dgm:cxn modelId="{B9B7C7B2-3903-433A-A903-5BC218E968DC}" type="presOf" srcId="{E77D5EB9-6297-4411-9BCD-868F218A4C6D}" destId="{80EF46B4-FCD6-44B5-9DAE-13E4B257DA75}" srcOrd="0" destOrd="0" presId="urn:microsoft.com/office/officeart/2005/8/layout/vList2"/>
    <dgm:cxn modelId="{4447FEE6-1778-41EF-8B13-E9193DEE9113}" srcId="{C7B2E3B6-B70B-4617-A6FE-42A8A1848886}" destId="{7FC439E8-664A-4396-98B8-42ED9EC7ADD4}" srcOrd="0" destOrd="0" parTransId="{F09DE2DD-27B6-4084-9265-331BEEFC569A}" sibTransId="{A933034E-3569-474A-9F4C-181CF604C0DD}"/>
    <dgm:cxn modelId="{5DE7657F-B7E9-4BEB-BB5E-F0B43B4253F2}" srcId="{E77D5EB9-6297-4411-9BCD-868F218A4C6D}" destId="{C7B2E3B6-B70B-4617-A6FE-42A8A1848886}" srcOrd="0" destOrd="0" parTransId="{17803BB3-77CB-4799-B8CA-BC10B48EBBD5}" sibTransId="{F58A5DB2-882D-49FE-B823-4971D8BCCE70}"/>
    <dgm:cxn modelId="{67EFD84F-2774-4888-A949-71D181081A8E}" srcId="{E77D5EB9-6297-4411-9BCD-868F218A4C6D}" destId="{FD473B51-8812-4D27-B832-C7C51DF9EDB7}" srcOrd="1" destOrd="0" parTransId="{1305742E-9207-4FFF-8A9C-D1DE41A014F0}" sibTransId="{CCAAA485-2094-499C-9211-A631DCE8C7F3}"/>
    <dgm:cxn modelId="{122D2F2C-A6A7-4540-A9A6-ED6D7360B992}" srcId="{FD473B51-8812-4D27-B832-C7C51DF9EDB7}" destId="{870A7A30-8272-449C-92D7-B6738675D70C}" srcOrd="0" destOrd="0" parTransId="{A42B81DC-8F73-4C82-91FE-9C94C78786E6}" sibTransId="{4A8D505D-C03D-40D0-BC10-C54CA04BE3DF}"/>
    <dgm:cxn modelId="{40FBC099-E63D-4A42-BD31-CA46695FBFF9}" type="presOf" srcId="{7FC439E8-664A-4396-98B8-42ED9EC7ADD4}" destId="{6A38EFCF-B969-422D-848E-DBA8D7578050}" srcOrd="0" destOrd="0" presId="urn:microsoft.com/office/officeart/2005/8/layout/vList2"/>
    <dgm:cxn modelId="{316DAF41-29B1-4880-8F81-A5CCD2D98239}" type="presOf" srcId="{870A7A30-8272-449C-92D7-B6738675D70C}" destId="{EC9811CA-37D7-42CF-A515-99822F035941}" srcOrd="0" destOrd="0" presId="urn:microsoft.com/office/officeart/2005/8/layout/vList2"/>
    <dgm:cxn modelId="{E1C0C47F-5FB4-4E9F-8274-4EDC6F6FD545}" type="presParOf" srcId="{80EF46B4-FCD6-44B5-9DAE-13E4B257DA75}" destId="{34001398-2FDA-47FF-87FA-2075AA5E83A7}" srcOrd="0" destOrd="0" presId="urn:microsoft.com/office/officeart/2005/8/layout/vList2"/>
    <dgm:cxn modelId="{19ED9240-A7A6-4D0B-ACD2-B695ADCF3FB0}" type="presParOf" srcId="{80EF46B4-FCD6-44B5-9DAE-13E4B257DA75}" destId="{6A38EFCF-B969-422D-848E-DBA8D7578050}" srcOrd="1" destOrd="0" presId="urn:microsoft.com/office/officeart/2005/8/layout/vList2"/>
    <dgm:cxn modelId="{3AB89352-9913-47D9-93BE-43917CAF2F24}" type="presParOf" srcId="{80EF46B4-FCD6-44B5-9DAE-13E4B257DA75}" destId="{DCF9C348-BABC-4470-9C5C-E2B81A296CA1}" srcOrd="2" destOrd="0" presId="urn:microsoft.com/office/officeart/2005/8/layout/vList2"/>
    <dgm:cxn modelId="{D0B8E9AD-930A-4F64-BB4B-6BC046E71E7E}" type="presParOf" srcId="{80EF46B4-FCD6-44B5-9DAE-13E4B257DA75}" destId="{EC9811CA-37D7-42CF-A515-99822F03594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7D5EB9-6297-4411-9BCD-868F218A4C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C7B2E3B6-B70B-4617-A6FE-42A8A1848886}">
      <dgm:prSet phldrT="[Texto]" custT="1"/>
      <dgm:spPr/>
      <dgm:t>
        <a:bodyPr/>
        <a:lstStyle/>
        <a:p>
          <a:pPr algn="just"/>
          <a:r>
            <a:rPr lang="es-EC" sz="2400" dirty="0" smtClean="0"/>
            <a:t>Mejorar la política agrícola, ambiental y macroeconómica.</a:t>
          </a:r>
          <a:endParaRPr lang="es-EC" sz="2400" dirty="0"/>
        </a:p>
      </dgm:t>
    </dgm:pt>
    <dgm:pt modelId="{17803BB3-77CB-4799-B8CA-BC10B48EBBD5}" type="parTrans" cxnId="{5DE7657F-B7E9-4BEB-BB5E-F0B43B4253F2}">
      <dgm:prSet/>
      <dgm:spPr/>
      <dgm:t>
        <a:bodyPr/>
        <a:lstStyle/>
        <a:p>
          <a:endParaRPr lang="es-EC"/>
        </a:p>
      </dgm:t>
    </dgm:pt>
    <dgm:pt modelId="{F58A5DB2-882D-49FE-B823-4971D8BCCE70}" type="sibTrans" cxnId="{5DE7657F-B7E9-4BEB-BB5E-F0B43B4253F2}">
      <dgm:prSet/>
      <dgm:spPr/>
      <dgm:t>
        <a:bodyPr/>
        <a:lstStyle/>
        <a:p>
          <a:endParaRPr lang="es-EC"/>
        </a:p>
      </dgm:t>
    </dgm:pt>
    <dgm:pt modelId="{7FC439E8-664A-4396-98B8-42ED9EC7ADD4}">
      <dgm:prSet phldrT="[Texto]" custT="1"/>
      <dgm:spPr/>
      <dgm:t>
        <a:bodyPr/>
        <a:lstStyle/>
        <a:p>
          <a:pPr algn="just"/>
          <a:r>
            <a:rPr lang="es-EC" sz="2400" dirty="0" smtClean="0"/>
            <a:t>Mejorar la coordinación del MAGAP con la SEPS debido a que el trámite burocrático hizo que se retrase el trabajo de las ERA´s</a:t>
          </a:r>
          <a:endParaRPr lang="es-EC" sz="2400" dirty="0"/>
        </a:p>
      </dgm:t>
    </dgm:pt>
    <dgm:pt modelId="{F09DE2DD-27B6-4084-9265-331BEEFC569A}" type="parTrans" cxnId="{4447FEE6-1778-41EF-8B13-E9193DEE9113}">
      <dgm:prSet/>
      <dgm:spPr/>
      <dgm:t>
        <a:bodyPr/>
        <a:lstStyle/>
        <a:p>
          <a:endParaRPr lang="es-EC"/>
        </a:p>
      </dgm:t>
    </dgm:pt>
    <dgm:pt modelId="{A933034E-3569-474A-9F4C-181CF604C0DD}" type="sibTrans" cxnId="{4447FEE6-1778-41EF-8B13-E9193DEE9113}">
      <dgm:prSet/>
      <dgm:spPr/>
      <dgm:t>
        <a:bodyPr/>
        <a:lstStyle/>
        <a:p>
          <a:endParaRPr lang="es-EC"/>
        </a:p>
      </dgm:t>
    </dgm:pt>
    <dgm:pt modelId="{80EF46B4-FCD6-44B5-9DAE-13E4B257DA75}" type="pres">
      <dgm:prSet presAssocID="{E77D5EB9-6297-4411-9BCD-868F218A4C6D}" presName="linear" presStyleCnt="0">
        <dgm:presLayoutVars>
          <dgm:animLvl val="lvl"/>
          <dgm:resizeHandles val="exact"/>
        </dgm:presLayoutVars>
      </dgm:prSet>
      <dgm:spPr/>
      <dgm:t>
        <a:bodyPr/>
        <a:lstStyle/>
        <a:p>
          <a:endParaRPr lang="es-EC"/>
        </a:p>
      </dgm:t>
    </dgm:pt>
    <dgm:pt modelId="{34001398-2FDA-47FF-87FA-2075AA5E83A7}" type="pres">
      <dgm:prSet presAssocID="{C7B2E3B6-B70B-4617-A6FE-42A8A1848886}" presName="parentText" presStyleLbl="node1" presStyleIdx="0" presStyleCnt="1" custScaleY="116592" custLinFactNeighborY="8881">
        <dgm:presLayoutVars>
          <dgm:chMax val="0"/>
          <dgm:bulletEnabled val="1"/>
        </dgm:presLayoutVars>
      </dgm:prSet>
      <dgm:spPr/>
      <dgm:t>
        <a:bodyPr/>
        <a:lstStyle/>
        <a:p>
          <a:endParaRPr lang="es-EC"/>
        </a:p>
      </dgm:t>
    </dgm:pt>
    <dgm:pt modelId="{6A38EFCF-B969-422D-848E-DBA8D7578050}" type="pres">
      <dgm:prSet presAssocID="{C7B2E3B6-B70B-4617-A6FE-42A8A1848886}" presName="childText" presStyleLbl="revTx" presStyleIdx="0" presStyleCnt="1" custScaleY="172047" custLinFactNeighborY="27537">
        <dgm:presLayoutVars>
          <dgm:bulletEnabled val="1"/>
        </dgm:presLayoutVars>
      </dgm:prSet>
      <dgm:spPr/>
      <dgm:t>
        <a:bodyPr/>
        <a:lstStyle/>
        <a:p>
          <a:endParaRPr lang="es-EC"/>
        </a:p>
      </dgm:t>
    </dgm:pt>
  </dgm:ptLst>
  <dgm:cxnLst>
    <dgm:cxn modelId="{4447FEE6-1778-41EF-8B13-E9193DEE9113}" srcId="{C7B2E3B6-B70B-4617-A6FE-42A8A1848886}" destId="{7FC439E8-664A-4396-98B8-42ED9EC7ADD4}" srcOrd="0" destOrd="0" parTransId="{F09DE2DD-27B6-4084-9265-331BEEFC569A}" sibTransId="{A933034E-3569-474A-9F4C-181CF604C0DD}"/>
    <dgm:cxn modelId="{5DE7657F-B7E9-4BEB-BB5E-F0B43B4253F2}" srcId="{E77D5EB9-6297-4411-9BCD-868F218A4C6D}" destId="{C7B2E3B6-B70B-4617-A6FE-42A8A1848886}" srcOrd="0" destOrd="0" parTransId="{17803BB3-77CB-4799-B8CA-BC10B48EBBD5}" sibTransId="{F58A5DB2-882D-49FE-B823-4971D8BCCE70}"/>
    <dgm:cxn modelId="{C30D19D4-2618-47F3-BC42-0E40E127DF20}" type="presOf" srcId="{E77D5EB9-6297-4411-9BCD-868F218A4C6D}" destId="{80EF46B4-FCD6-44B5-9DAE-13E4B257DA75}" srcOrd="0" destOrd="0" presId="urn:microsoft.com/office/officeart/2005/8/layout/vList2"/>
    <dgm:cxn modelId="{6B619DF4-D214-4CD3-9826-DB04C737C35F}" type="presOf" srcId="{7FC439E8-664A-4396-98B8-42ED9EC7ADD4}" destId="{6A38EFCF-B969-422D-848E-DBA8D7578050}" srcOrd="0" destOrd="0" presId="urn:microsoft.com/office/officeart/2005/8/layout/vList2"/>
    <dgm:cxn modelId="{4AC19EF4-4D7B-4D33-98DE-D8A7C93DE501}" type="presOf" srcId="{C7B2E3B6-B70B-4617-A6FE-42A8A1848886}" destId="{34001398-2FDA-47FF-87FA-2075AA5E83A7}" srcOrd="0" destOrd="0" presId="urn:microsoft.com/office/officeart/2005/8/layout/vList2"/>
    <dgm:cxn modelId="{D40D625E-CBEE-43A3-9F9E-B28F62CF4A69}" type="presParOf" srcId="{80EF46B4-FCD6-44B5-9DAE-13E4B257DA75}" destId="{34001398-2FDA-47FF-87FA-2075AA5E83A7}" srcOrd="0" destOrd="0" presId="urn:microsoft.com/office/officeart/2005/8/layout/vList2"/>
    <dgm:cxn modelId="{E667835F-C53E-4655-9C19-2E00D18DCDFD}" type="presParOf" srcId="{80EF46B4-FCD6-44B5-9DAE-13E4B257DA75}" destId="{6A38EFCF-B969-422D-848E-DBA8D75780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93A7AFAA-2B54-4172-AFF5-4B6D8D338BD4}">
      <dgm:prSet phldrT="[Texto]"/>
      <dgm:spPr/>
      <dgm:t>
        <a:bodyPr/>
        <a:lstStyle/>
        <a:p>
          <a:pPr algn="just"/>
          <a:r>
            <a:rPr lang="es-EC" dirty="0" smtClean="0"/>
            <a:t>- Metodología ERA´s  basado en ECAS.</a:t>
          </a:r>
        </a:p>
        <a:p>
          <a:pPr algn="just"/>
          <a:r>
            <a:rPr lang="es-EC" dirty="0" smtClean="0"/>
            <a:t>- Diferencia = participación de la gente, social, fortalecimiento organizativo y la parte de  gestión  empresarial. </a:t>
          </a:r>
        </a:p>
        <a:p>
          <a:pPr algn="just"/>
          <a:r>
            <a:rPr lang="es-EC" dirty="0" smtClean="0"/>
            <a:t>- El principal objetivo = mejorar las condiciones  de vida de los productores  y también que sean ejes en la toma de decisiones, y que conozcan sus deberes y derechos con el estado,  además de mejorar la productividad y que los agricultores tengan nuevas enseñanzas y adopten nuevas tecnologías productivas  en base a la producción de abonos, bioinsumos, también la parte social y de organización.</a:t>
          </a:r>
          <a:endParaRPr lang="es-EC" dirty="0"/>
        </a:p>
      </dgm:t>
    </dgm:pt>
    <dgm:pt modelId="{7AEB78CE-F046-4BD2-ABE2-E49ADD3B9CF1}" type="parTrans" cxnId="{AB580C29-A394-4197-8863-2F2766073E9E}">
      <dgm:prSet/>
      <dgm:spPr/>
      <dgm:t>
        <a:bodyPr/>
        <a:lstStyle/>
        <a:p>
          <a:endParaRPr lang="es-EC"/>
        </a:p>
      </dgm:t>
    </dgm:pt>
    <dgm:pt modelId="{19CC4839-3D6E-4C7D-922E-A1013C3C25E4}" type="sibTrans" cxnId="{AB580C29-A394-4197-8863-2F2766073E9E}">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05634F00-719C-44DE-BFDC-B7F07F54964A}" type="pres">
      <dgm:prSet presAssocID="{93A7AFAA-2B54-4172-AFF5-4B6D8D338BD4}" presName="composite" presStyleCnt="0"/>
      <dgm:spPr/>
    </dgm:pt>
    <dgm:pt modelId="{F77315B4-9C7F-4DB1-AF9B-7E066C9C0DE5}" type="pres">
      <dgm:prSet presAssocID="{93A7AFAA-2B54-4172-AFF5-4B6D8D338BD4}" presName="rect1" presStyleLbl="trAlignAcc1" presStyleIdx="0" presStyleCnt="1" custScaleX="96946" custScaleY="191442" custLinFactNeighborX="-4106" custLinFactNeighborY="2757">
        <dgm:presLayoutVars>
          <dgm:bulletEnabled val="1"/>
        </dgm:presLayoutVars>
      </dgm:prSet>
      <dgm:spPr/>
      <dgm:t>
        <a:bodyPr/>
        <a:lstStyle/>
        <a:p>
          <a:endParaRPr lang="es-EC"/>
        </a:p>
      </dgm:t>
    </dgm:pt>
    <dgm:pt modelId="{49D5490A-F589-41DE-A64A-AAC7B11F5AC9}" type="pres">
      <dgm:prSet presAssocID="{93A7AFAA-2B54-4172-AFF5-4B6D8D338BD4}" presName="rect2" presStyleLbl="fgImgPlace1" presStyleIdx="0" presStyleCnt="1" custScaleX="102535" custScaleY="36730" custLinFactNeighborX="-21113" custLinFactNeighborY="-6314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Lst>
  <dgm:cxnLst>
    <dgm:cxn modelId="{AB580C29-A394-4197-8863-2F2766073E9E}" srcId="{E27FA04D-3DF2-47D6-994E-6187EF8F49F0}" destId="{93A7AFAA-2B54-4172-AFF5-4B6D8D338BD4}" srcOrd="0" destOrd="0" parTransId="{7AEB78CE-F046-4BD2-ABE2-E49ADD3B9CF1}" sibTransId="{19CC4839-3D6E-4C7D-922E-A1013C3C25E4}"/>
    <dgm:cxn modelId="{68C05865-87FD-4F7E-B317-4026F1E323E7}" type="presOf" srcId="{E27FA04D-3DF2-47D6-994E-6187EF8F49F0}" destId="{7857BA2F-B0EC-4928-BDF3-2C8757CBEA61}" srcOrd="0" destOrd="0" presId="urn:microsoft.com/office/officeart/2008/layout/PictureStrips"/>
    <dgm:cxn modelId="{F48DCE54-12F5-4209-8EB6-99AF02C6BE2D}" type="presOf" srcId="{93A7AFAA-2B54-4172-AFF5-4B6D8D338BD4}" destId="{F77315B4-9C7F-4DB1-AF9B-7E066C9C0DE5}" srcOrd="0" destOrd="0" presId="urn:microsoft.com/office/officeart/2008/layout/PictureStrips"/>
    <dgm:cxn modelId="{AA776E9E-4913-4385-A63B-B567BE141A21}" type="presParOf" srcId="{7857BA2F-B0EC-4928-BDF3-2C8757CBEA61}" destId="{05634F00-719C-44DE-BFDC-B7F07F54964A}" srcOrd="0" destOrd="0" presId="urn:microsoft.com/office/officeart/2008/layout/PictureStrips"/>
    <dgm:cxn modelId="{CCDF508A-BC93-4848-953D-99E112B04D44}" type="presParOf" srcId="{05634F00-719C-44DE-BFDC-B7F07F54964A}" destId="{F77315B4-9C7F-4DB1-AF9B-7E066C9C0DE5}" srcOrd="0" destOrd="0" presId="urn:microsoft.com/office/officeart/2008/layout/PictureStrips"/>
    <dgm:cxn modelId="{3204FCD4-F6F9-4B6A-8B23-BA50CA005EC4}" type="presParOf" srcId="{05634F00-719C-44DE-BFDC-B7F07F54964A}" destId="{49D5490A-F589-41DE-A64A-AAC7B11F5AC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dgm:spPr/>
      <dgm:t>
        <a:bodyPr/>
        <a:lstStyle/>
        <a:p>
          <a:r>
            <a:rPr lang="es-EC" dirty="0" smtClean="0"/>
            <a:t>- El 68,05% viven en su hogar con 6 personas esto nos indica la gran responsabilidad que tiene el jefe de familia en la manutención con una economía poco favorable.</a:t>
          </a:r>
        </a:p>
        <a:p>
          <a:endParaRPr lang="es-EC"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1C9BD79D-C64E-42DB-AB8C-EA358CBD44AC}">
      <dgm:prSet/>
      <dgm:spPr/>
      <dgm:t>
        <a:bodyPr/>
        <a:lstStyle/>
        <a:p>
          <a:r>
            <a:rPr lang="es-EC" dirty="0" smtClean="0"/>
            <a:t>55,21% femenino y  44,78% masculino.</a:t>
          </a:r>
          <a:endParaRPr lang="es-EC" dirty="0"/>
        </a:p>
      </dgm:t>
    </dgm:pt>
    <dgm:pt modelId="{583B2239-3DA7-4258-AD2F-2912381B9E1F}" type="parTrans" cxnId="{25529A5D-4695-4F78-AE41-39B8F6B64A1D}">
      <dgm:prSet/>
      <dgm:spPr/>
      <dgm:t>
        <a:bodyPr/>
        <a:lstStyle/>
        <a:p>
          <a:endParaRPr lang="es-EC"/>
        </a:p>
      </dgm:t>
    </dgm:pt>
    <dgm:pt modelId="{1A24C9DB-2313-4622-885B-8D01A7FEB056}" type="sibTrans" cxnId="{25529A5D-4695-4F78-AE41-39B8F6B64A1D}">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0" presStyleCnt="2" custScaleX="133211" custScaleY="149254" custLinFactNeighborX="1043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0" presStyleCnt="2" custScaleX="95597" custScaleY="39926" custLinFactNeighborX="-66596" custLinFactNeighborY="-25685"/>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pt>
    <dgm:pt modelId="{2D73F73B-725E-43FE-A874-9A0804AAABFE}" type="pres">
      <dgm:prSet presAssocID="{31DE81CA-6643-4A7A-9EE5-0359285F5DD7}" presName="sibTrans" presStyleCnt="0"/>
      <dgm:spPr/>
    </dgm:pt>
    <dgm:pt modelId="{0738D162-10C7-43DC-A249-80AE132120E1}" type="pres">
      <dgm:prSet presAssocID="{1C9BD79D-C64E-42DB-AB8C-EA358CBD44AC}" presName="composite" presStyleCnt="0"/>
      <dgm:spPr/>
    </dgm:pt>
    <dgm:pt modelId="{7A4589E2-11B4-4BEA-B89C-529FA60B941A}" type="pres">
      <dgm:prSet presAssocID="{1C9BD79D-C64E-42DB-AB8C-EA358CBD44AC}" presName="rect1" presStyleLbl="trAlignAcc1" presStyleIdx="1" presStyleCnt="2" custScaleX="133123" custScaleY="45499" custLinFactNeighborX="12230">
        <dgm:presLayoutVars>
          <dgm:bulletEnabled val="1"/>
        </dgm:presLayoutVars>
      </dgm:prSet>
      <dgm:spPr/>
      <dgm:t>
        <a:bodyPr/>
        <a:lstStyle/>
        <a:p>
          <a:endParaRPr lang="es-EC"/>
        </a:p>
      </dgm:t>
    </dgm:pt>
    <dgm:pt modelId="{3FDC4ECC-194E-4FFA-A216-61884BEB566F}" type="pres">
      <dgm:prSet presAssocID="{1C9BD79D-C64E-42DB-AB8C-EA358CBD44AC}" presName="rect2" presStyleLbl="fgImgPlace1" presStyleIdx="1" presStyleCnt="2" custScaleX="95376" custScaleY="40985" custLinFactNeighborX="-59455" custLinFactNeighborY="-15702"/>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Lst>
  <dgm:cxnLst>
    <dgm:cxn modelId="{EF643683-ED75-4F1D-8BCD-D39A8F70C7D8}" type="presOf" srcId="{1C9BD79D-C64E-42DB-AB8C-EA358CBD44AC}" destId="{7A4589E2-11B4-4BEA-B89C-529FA60B941A}" srcOrd="0" destOrd="0" presId="urn:microsoft.com/office/officeart/2008/layout/PictureStrips"/>
    <dgm:cxn modelId="{5F2E9AC3-700C-47B3-B397-D70E1C2DFABF}" type="presOf" srcId="{E27FA04D-3DF2-47D6-994E-6187EF8F49F0}" destId="{7857BA2F-B0EC-4928-BDF3-2C8757CBEA61}" srcOrd="0" destOrd="0" presId="urn:microsoft.com/office/officeart/2008/layout/PictureStrips"/>
    <dgm:cxn modelId="{F4830F71-9460-464E-B91A-A3BEF3A34DAA}" srcId="{E27FA04D-3DF2-47D6-994E-6187EF8F49F0}" destId="{7D11EC4F-CC7A-4A9B-99DF-ED7A7867A08E}" srcOrd="0" destOrd="0" parTransId="{E5BFDC86-64E5-4AD0-B43A-720E77F57953}" sibTransId="{31DE81CA-6643-4A7A-9EE5-0359285F5DD7}"/>
    <dgm:cxn modelId="{92A6AEAC-2787-46FE-8121-E84D5E28A3F3}" type="presOf" srcId="{7D11EC4F-CC7A-4A9B-99DF-ED7A7867A08E}" destId="{5EF824D5-9C83-435B-ABD2-07FDCC838B19}" srcOrd="0" destOrd="0" presId="urn:microsoft.com/office/officeart/2008/layout/PictureStrips"/>
    <dgm:cxn modelId="{25529A5D-4695-4F78-AE41-39B8F6B64A1D}" srcId="{E27FA04D-3DF2-47D6-994E-6187EF8F49F0}" destId="{1C9BD79D-C64E-42DB-AB8C-EA358CBD44AC}" srcOrd="1" destOrd="0" parTransId="{583B2239-3DA7-4258-AD2F-2912381B9E1F}" sibTransId="{1A24C9DB-2313-4622-885B-8D01A7FEB056}"/>
    <dgm:cxn modelId="{4A9D797B-013E-477D-BF8B-2892F864A485}" type="presParOf" srcId="{7857BA2F-B0EC-4928-BDF3-2C8757CBEA61}" destId="{6957ACAD-AC96-4236-886A-BF745CA26C3C}" srcOrd="0" destOrd="0" presId="urn:microsoft.com/office/officeart/2008/layout/PictureStrips"/>
    <dgm:cxn modelId="{1A4F4025-2274-4DD5-909E-C3D5E07E2ADC}" type="presParOf" srcId="{6957ACAD-AC96-4236-886A-BF745CA26C3C}" destId="{5EF824D5-9C83-435B-ABD2-07FDCC838B19}" srcOrd="0" destOrd="0" presId="urn:microsoft.com/office/officeart/2008/layout/PictureStrips"/>
    <dgm:cxn modelId="{D301CB02-FD3A-4CCD-86FE-DE521D59DB87}" type="presParOf" srcId="{6957ACAD-AC96-4236-886A-BF745CA26C3C}" destId="{0AC5197A-692E-4037-AF32-322E5A66B7B4}" srcOrd="1" destOrd="0" presId="urn:microsoft.com/office/officeart/2008/layout/PictureStrips"/>
    <dgm:cxn modelId="{79F90F21-E05A-48D1-9192-D8292204C008}" type="presParOf" srcId="{7857BA2F-B0EC-4928-BDF3-2C8757CBEA61}" destId="{2D73F73B-725E-43FE-A874-9A0804AAABFE}" srcOrd="1" destOrd="0" presId="urn:microsoft.com/office/officeart/2008/layout/PictureStrips"/>
    <dgm:cxn modelId="{60F44ED4-C583-4EE7-BDE8-AE2CBA70001A}" type="presParOf" srcId="{7857BA2F-B0EC-4928-BDF3-2C8757CBEA61}" destId="{0738D162-10C7-43DC-A249-80AE132120E1}" srcOrd="2" destOrd="0" presId="urn:microsoft.com/office/officeart/2008/layout/PictureStrips"/>
    <dgm:cxn modelId="{F924C3D2-E01E-439D-A693-B35779E85C70}" type="presParOf" srcId="{0738D162-10C7-43DC-A249-80AE132120E1}" destId="{7A4589E2-11B4-4BEA-B89C-529FA60B941A}" srcOrd="0" destOrd="0" presId="urn:microsoft.com/office/officeart/2008/layout/PictureStrips"/>
    <dgm:cxn modelId="{E4EAEAC7-FB47-4771-8D5E-8FA66F53896E}" type="presParOf" srcId="{0738D162-10C7-43DC-A249-80AE132120E1}" destId="{3FDC4ECC-194E-4FFA-A216-61884BEB566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dgm:spPr/>
      <dgm:t>
        <a:bodyPr/>
        <a:lstStyle/>
        <a:p>
          <a:endParaRPr lang="es-EC"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1C9BD79D-C64E-42DB-AB8C-EA358CBD44AC}">
      <dgm:prSet/>
      <dgm:spPr/>
      <dgm:t>
        <a:bodyPr/>
        <a:lstStyle/>
        <a:p>
          <a:endParaRPr lang="es-EC" dirty="0"/>
        </a:p>
      </dgm:t>
    </dgm:pt>
    <dgm:pt modelId="{1A24C9DB-2313-4622-885B-8D01A7FEB056}" type="sibTrans" cxnId="{25529A5D-4695-4F78-AE41-39B8F6B64A1D}">
      <dgm:prSet/>
      <dgm:spPr/>
      <dgm:t>
        <a:bodyPr/>
        <a:lstStyle/>
        <a:p>
          <a:endParaRPr lang="es-EC"/>
        </a:p>
      </dgm:t>
    </dgm:pt>
    <dgm:pt modelId="{583B2239-3DA7-4258-AD2F-2912381B9E1F}" type="parTrans" cxnId="{25529A5D-4695-4F78-AE41-39B8F6B64A1D}">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0" presStyleCnt="2" custScaleX="133211" custScaleY="99705" custLinFactNeighborX="1043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0" presStyleCnt="2" custScaleX="176397" custScaleY="80052" custLinFactX="-61479" custLinFactNeighborX="-100000" custLinFactNeighborY="562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a:p>
      </dgm:t>
    </dgm:pt>
    <dgm:pt modelId="{2D73F73B-725E-43FE-A874-9A0804AAABFE}" type="pres">
      <dgm:prSet presAssocID="{31DE81CA-6643-4A7A-9EE5-0359285F5DD7}" presName="sibTrans" presStyleCnt="0"/>
      <dgm:spPr/>
    </dgm:pt>
    <dgm:pt modelId="{0738D162-10C7-43DC-A249-80AE132120E1}" type="pres">
      <dgm:prSet presAssocID="{1C9BD79D-C64E-42DB-AB8C-EA358CBD44AC}" presName="composite" presStyleCnt="0"/>
      <dgm:spPr/>
    </dgm:pt>
    <dgm:pt modelId="{7A4589E2-11B4-4BEA-B89C-529FA60B941A}" type="pres">
      <dgm:prSet presAssocID="{1C9BD79D-C64E-42DB-AB8C-EA358CBD44AC}" presName="rect1" presStyleLbl="trAlignAcc1" presStyleIdx="1" presStyleCnt="2" custScaleX="133123" custLinFactNeighborX="12230">
        <dgm:presLayoutVars>
          <dgm:bulletEnabled val="1"/>
        </dgm:presLayoutVars>
      </dgm:prSet>
      <dgm:spPr/>
      <dgm:t>
        <a:bodyPr/>
        <a:lstStyle/>
        <a:p>
          <a:endParaRPr lang="es-EC"/>
        </a:p>
      </dgm:t>
    </dgm:pt>
    <dgm:pt modelId="{3FDC4ECC-194E-4FFA-A216-61884BEB566F}" type="pres">
      <dgm:prSet presAssocID="{1C9BD79D-C64E-42DB-AB8C-EA358CBD44AC}" presName="rect2" presStyleLbl="fgImgPlace1" presStyleIdx="1" presStyleCnt="2" custScaleX="182802" custScaleY="72042" custLinFactX="-16296" custLinFactNeighborX="-100000" custLinFactNeighborY="6964"/>
      <dgm:spPr>
        <a:blipFill>
          <a:blip xmlns:r="http://schemas.openxmlformats.org/officeDocument/2006/relationships" r:embed="rId2">
            <a:extLst>
              <a:ext uri="{28A0092B-C50C-407E-A947-70E740481C1C}">
                <a14:useLocalDpi xmlns:a14="http://schemas.microsoft.com/office/drawing/2010/main" val="0"/>
              </a:ext>
            </a:extLst>
          </a:blip>
          <a:srcRect/>
          <a:stretch>
            <a:fillRect t="-54000" b="-54000"/>
          </a:stretch>
        </a:blipFill>
      </dgm:spPr>
      <dgm:t>
        <a:bodyPr/>
        <a:lstStyle/>
        <a:p>
          <a:endParaRPr lang="es-EC"/>
        </a:p>
      </dgm:t>
    </dgm:pt>
  </dgm:ptLst>
  <dgm:cxnLst>
    <dgm:cxn modelId="{74CDDA1D-5FC4-4FFC-95DB-AF38949B27BB}" type="presOf" srcId="{7D11EC4F-CC7A-4A9B-99DF-ED7A7867A08E}" destId="{5EF824D5-9C83-435B-ABD2-07FDCC838B19}" srcOrd="0" destOrd="0" presId="urn:microsoft.com/office/officeart/2008/layout/PictureStrips"/>
    <dgm:cxn modelId="{F4830F71-9460-464E-B91A-A3BEF3A34DAA}" srcId="{E27FA04D-3DF2-47D6-994E-6187EF8F49F0}" destId="{7D11EC4F-CC7A-4A9B-99DF-ED7A7867A08E}" srcOrd="0" destOrd="0" parTransId="{E5BFDC86-64E5-4AD0-B43A-720E77F57953}" sibTransId="{31DE81CA-6643-4A7A-9EE5-0359285F5DD7}"/>
    <dgm:cxn modelId="{CE34C1E8-170E-426B-BE4A-7F7477E5147E}" type="presOf" srcId="{1C9BD79D-C64E-42DB-AB8C-EA358CBD44AC}" destId="{7A4589E2-11B4-4BEA-B89C-529FA60B941A}" srcOrd="0" destOrd="0" presId="urn:microsoft.com/office/officeart/2008/layout/PictureStrips"/>
    <dgm:cxn modelId="{89DD0F7B-3BBD-419D-959F-6760CE2842EA}" type="presOf" srcId="{E27FA04D-3DF2-47D6-994E-6187EF8F49F0}" destId="{7857BA2F-B0EC-4928-BDF3-2C8757CBEA61}" srcOrd="0" destOrd="0" presId="urn:microsoft.com/office/officeart/2008/layout/PictureStrips"/>
    <dgm:cxn modelId="{25529A5D-4695-4F78-AE41-39B8F6B64A1D}" srcId="{E27FA04D-3DF2-47D6-994E-6187EF8F49F0}" destId="{1C9BD79D-C64E-42DB-AB8C-EA358CBD44AC}" srcOrd="1" destOrd="0" parTransId="{583B2239-3DA7-4258-AD2F-2912381B9E1F}" sibTransId="{1A24C9DB-2313-4622-885B-8D01A7FEB056}"/>
    <dgm:cxn modelId="{56C3CF93-704E-4742-800D-4364BE514D13}" type="presParOf" srcId="{7857BA2F-B0EC-4928-BDF3-2C8757CBEA61}" destId="{6957ACAD-AC96-4236-886A-BF745CA26C3C}" srcOrd="0" destOrd="0" presId="urn:microsoft.com/office/officeart/2008/layout/PictureStrips"/>
    <dgm:cxn modelId="{B280C752-A657-4DAE-8393-603D0FD08004}" type="presParOf" srcId="{6957ACAD-AC96-4236-886A-BF745CA26C3C}" destId="{5EF824D5-9C83-435B-ABD2-07FDCC838B19}" srcOrd="0" destOrd="0" presId="urn:microsoft.com/office/officeart/2008/layout/PictureStrips"/>
    <dgm:cxn modelId="{914108D6-22D4-4E46-A4CA-68E6102D9757}" type="presParOf" srcId="{6957ACAD-AC96-4236-886A-BF745CA26C3C}" destId="{0AC5197A-692E-4037-AF32-322E5A66B7B4}" srcOrd="1" destOrd="0" presId="urn:microsoft.com/office/officeart/2008/layout/PictureStrips"/>
    <dgm:cxn modelId="{8C5994E0-4BC6-4500-A144-D8B3DAA7991B}" type="presParOf" srcId="{7857BA2F-B0EC-4928-BDF3-2C8757CBEA61}" destId="{2D73F73B-725E-43FE-A874-9A0804AAABFE}" srcOrd="1" destOrd="0" presId="urn:microsoft.com/office/officeart/2008/layout/PictureStrips"/>
    <dgm:cxn modelId="{4114F6D1-5BA9-45AA-BCDD-29BC5D4D8532}" type="presParOf" srcId="{7857BA2F-B0EC-4928-BDF3-2C8757CBEA61}" destId="{0738D162-10C7-43DC-A249-80AE132120E1}" srcOrd="2" destOrd="0" presId="urn:microsoft.com/office/officeart/2008/layout/PictureStrips"/>
    <dgm:cxn modelId="{A6C4A327-418D-4BFA-A377-D2CA9F0802F0}" type="presParOf" srcId="{0738D162-10C7-43DC-A249-80AE132120E1}" destId="{7A4589E2-11B4-4BEA-B89C-529FA60B941A}" srcOrd="0" destOrd="0" presId="urn:microsoft.com/office/officeart/2008/layout/PictureStrips"/>
    <dgm:cxn modelId="{CDC8A541-8AE6-469B-BCB0-934A0AC68532}" type="presParOf" srcId="{0738D162-10C7-43DC-A249-80AE132120E1}" destId="{3FDC4ECC-194E-4FFA-A216-61884BEB566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93A7AFAA-2B54-4172-AFF5-4B6D8D338BD4}">
      <dgm:prSet phldrT="[Texto]"/>
      <dgm:spPr/>
      <dgm:t>
        <a:bodyPr/>
        <a:lstStyle/>
        <a:p>
          <a:pPr algn="just"/>
          <a:r>
            <a:rPr lang="es-EC" dirty="0" smtClean="0"/>
            <a:t> </a:t>
          </a:r>
          <a:endParaRPr lang="es-EC" dirty="0"/>
        </a:p>
      </dgm:t>
    </dgm:pt>
    <dgm:pt modelId="{7AEB78CE-F046-4BD2-ABE2-E49ADD3B9CF1}" type="parTrans" cxnId="{AB580C29-A394-4197-8863-2F2766073E9E}">
      <dgm:prSet/>
      <dgm:spPr/>
      <dgm:t>
        <a:bodyPr/>
        <a:lstStyle/>
        <a:p>
          <a:endParaRPr lang="es-EC"/>
        </a:p>
      </dgm:t>
    </dgm:pt>
    <dgm:pt modelId="{19CC4839-3D6E-4C7D-922E-A1013C3C25E4}" type="sibTrans" cxnId="{AB580C29-A394-4197-8863-2F2766073E9E}">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05634F00-719C-44DE-BFDC-B7F07F54964A}" type="pres">
      <dgm:prSet presAssocID="{93A7AFAA-2B54-4172-AFF5-4B6D8D338BD4}" presName="composite" presStyleCnt="0"/>
      <dgm:spPr/>
    </dgm:pt>
    <dgm:pt modelId="{F77315B4-9C7F-4DB1-AF9B-7E066C9C0DE5}" type="pres">
      <dgm:prSet presAssocID="{93A7AFAA-2B54-4172-AFF5-4B6D8D338BD4}" presName="rect1" presStyleLbl="trAlignAcc1" presStyleIdx="0" presStyleCnt="1" custScaleX="136167" custScaleY="250109" custLinFactNeighborX="19444">
        <dgm:presLayoutVars>
          <dgm:bulletEnabled val="1"/>
        </dgm:presLayoutVars>
      </dgm:prSet>
      <dgm:spPr/>
      <dgm:t>
        <a:bodyPr/>
        <a:lstStyle/>
        <a:p>
          <a:endParaRPr lang="es-EC"/>
        </a:p>
      </dgm:t>
    </dgm:pt>
    <dgm:pt modelId="{49D5490A-F589-41DE-A64A-AAC7B11F5AC9}" type="pres">
      <dgm:prSet presAssocID="{93A7AFAA-2B54-4172-AFF5-4B6D8D338BD4}" presName="rect2" presStyleLbl="fgImgPlace1" presStyleIdx="0" presStyleCnt="1" custScaleX="170837" custScaleY="82407" custLinFactX="-91890" custLinFactNeighborX="-100000" custLinFactNeighborY="10304"/>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Lst>
  <dgm:cxnLst>
    <dgm:cxn modelId="{30F19FEB-93E2-4F7D-BAA9-CEB8F679DE2F}" type="presOf" srcId="{93A7AFAA-2B54-4172-AFF5-4B6D8D338BD4}" destId="{F77315B4-9C7F-4DB1-AF9B-7E066C9C0DE5}" srcOrd="0" destOrd="0" presId="urn:microsoft.com/office/officeart/2008/layout/PictureStrips"/>
    <dgm:cxn modelId="{AB580C29-A394-4197-8863-2F2766073E9E}" srcId="{E27FA04D-3DF2-47D6-994E-6187EF8F49F0}" destId="{93A7AFAA-2B54-4172-AFF5-4B6D8D338BD4}" srcOrd="0" destOrd="0" parTransId="{7AEB78CE-F046-4BD2-ABE2-E49ADD3B9CF1}" sibTransId="{19CC4839-3D6E-4C7D-922E-A1013C3C25E4}"/>
    <dgm:cxn modelId="{99754FA1-25BF-43D6-B24A-F54AF56FBBB5}" type="presOf" srcId="{E27FA04D-3DF2-47D6-994E-6187EF8F49F0}" destId="{7857BA2F-B0EC-4928-BDF3-2C8757CBEA61}" srcOrd="0" destOrd="0" presId="urn:microsoft.com/office/officeart/2008/layout/PictureStrips"/>
    <dgm:cxn modelId="{7537B38B-94C5-45AE-B521-77ECC445AC43}" type="presParOf" srcId="{7857BA2F-B0EC-4928-BDF3-2C8757CBEA61}" destId="{05634F00-719C-44DE-BFDC-B7F07F54964A}" srcOrd="0" destOrd="0" presId="urn:microsoft.com/office/officeart/2008/layout/PictureStrips"/>
    <dgm:cxn modelId="{89E16676-ADF8-4E87-BBCF-03DE9C27F060}" type="presParOf" srcId="{05634F00-719C-44DE-BFDC-B7F07F54964A}" destId="{F77315B4-9C7F-4DB1-AF9B-7E066C9C0DE5}" srcOrd="0" destOrd="0" presId="urn:microsoft.com/office/officeart/2008/layout/PictureStrips"/>
    <dgm:cxn modelId="{9EB693AA-A00A-49BA-9964-F84A6BCF7401}" type="presParOf" srcId="{05634F00-719C-44DE-BFDC-B7F07F54964A}" destId="{49D5490A-F589-41DE-A64A-AAC7B11F5AC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7D11EC4F-CC7A-4A9B-99DF-ED7A7867A08E}">
      <dgm:prSet phldrT="[Texto]" custT="1"/>
      <dgm:spPr/>
      <dgm:t>
        <a:bodyPr/>
        <a:lstStyle/>
        <a:p>
          <a:endParaRPr lang="es-EC" sz="5100" dirty="0" smtClean="0"/>
        </a:p>
        <a:p>
          <a:endParaRPr lang="es-EC" sz="5100" dirty="0" smtClean="0"/>
        </a:p>
        <a:p>
          <a:r>
            <a:rPr lang="es-EC" sz="2800" dirty="0" smtClean="0"/>
            <a:t>- 23,29% de la población en  estudio se encuentra en el peldaño de la PNBI.</a:t>
          </a:r>
          <a:endParaRPr lang="es-EC" sz="2800" dirty="0"/>
        </a:p>
      </dgm:t>
    </dgm:pt>
    <dgm:pt modelId="{E5BFDC86-64E5-4AD0-B43A-720E77F57953}" type="parTrans" cxnId="{F4830F71-9460-464E-B91A-A3BEF3A34DAA}">
      <dgm:prSet/>
      <dgm:spPr/>
      <dgm:t>
        <a:bodyPr/>
        <a:lstStyle/>
        <a:p>
          <a:endParaRPr lang="es-EC"/>
        </a:p>
      </dgm:t>
    </dgm:pt>
    <dgm:pt modelId="{31DE81CA-6643-4A7A-9EE5-0359285F5DD7}" type="sibTrans" cxnId="{F4830F71-9460-464E-B91A-A3BEF3A34DAA}">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6957ACAD-AC96-4236-886A-BF745CA26C3C}" type="pres">
      <dgm:prSet presAssocID="{7D11EC4F-CC7A-4A9B-99DF-ED7A7867A08E}" presName="composite" presStyleCnt="0"/>
      <dgm:spPr/>
    </dgm:pt>
    <dgm:pt modelId="{5EF824D5-9C83-435B-ABD2-07FDCC838B19}" type="pres">
      <dgm:prSet presAssocID="{7D11EC4F-CC7A-4A9B-99DF-ED7A7867A08E}" presName="rect1" presStyleLbl="trAlignAcc1" presStyleIdx="0" presStyleCnt="1" custScaleX="152704" custScaleY="288869" custLinFactNeighborX="10439">
        <dgm:presLayoutVars>
          <dgm:bulletEnabled val="1"/>
        </dgm:presLayoutVars>
      </dgm:prSet>
      <dgm:spPr/>
      <dgm:t>
        <a:bodyPr/>
        <a:lstStyle/>
        <a:p>
          <a:endParaRPr lang="es-EC"/>
        </a:p>
      </dgm:t>
    </dgm:pt>
    <dgm:pt modelId="{0AC5197A-692E-4037-AF32-322E5A66B7B4}" type="pres">
      <dgm:prSet presAssocID="{7D11EC4F-CC7A-4A9B-99DF-ED7A7867A08E}" presName="rect2" presStyleLbl="fgImgPlace1" presStyleIdx="0" presStyleCnt="1" custScaleX="141746" custScaleY="126829" custLinFactNeighborX="-69672" custLinFactNeighborY="-43968"/>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Lst>
  <dgm:cxnLst>
    <dgm:cxn modelId="{F4830F71-9460-464E-B91A-A3BEF3A34DAA}" srcId="{E27FA04D-3DF2-47D6-994E-6187EF8F49F0}" destId="{7D11EC4F-CC7A-4A9B-99DF-ED7A7867A08E}" srcOrd="0" destOrd="0" parTransId="{E5BFDC86-64E5-4AD0-B43A-720E77F57953}" sibTransId="{31DE81CA-6643-4A7A-9EE5-0359285F5DD7}"/>
    <dgm:cxn modelId="{5FE25729-A145-4D40-9EA1-D9BB4A2B5F96}" type="presOf" srcId="{E27FA04D-3DF2-47D6-994E-6187EF8F49F0}" destId="{7857BA2F-B0EC-4928-BDF3-2C8757CBEA61}" srcOrd="0" destOrd="0" presId="urn:microsoft.com/office/officeart/2008/layout/PictureStrips"/>
    <dgm:cxn modelId="{F1B4B336-E409-44A6-AEAF-FAC74FDBA74E}" type="presOf" srcId="{7D11EC4F-CC7A-4A9B-99DF-ED7A7867A08E}" destId="{5EF824D5-9C83-435B-ABD2-07FDCC838B19}" srcOrd="0" destOrd="0" presId="urn:microsoft.com/office/officeart/2008/layout/PictureStrips"/>
    <dgm:cxn modelId="{406821CF-974F-43AD-B7B9-7536C83947F5}" type="presParOf" srcId="{7857BA2F-B0EC-4928-BDF3-2C8757CBEA61}" destId="{6957ACAD-AC96-4236-886A-BF745CA26C3C}" srcOrd="0" destOrd="0" presId="urn:microsoft.com/office/officeart/2008/layout/PictureStrips"/>
    <dgm:cxn modelId="{C01C8C59-4D14-4FFE-8BC6-64BF037D1F28}" type="presParOf" srcId="{6957ACAD-AC96-4236-886A-BF745CA26C3C}" destId="{5EF824D5-9C83-435B-ABD2-07FDCC838B19}" srcOrd="0" destOrd="0" presId="urn:microsoft.com/office/officeart/2008/layout/PictureStrips"/>
    <dgm:cxn modelId="{14E0F55B-132C-4828-8DCE-B96E10453EF0}" type="presParOf" srcId="{6957ACAD-AC96-4236-886A-BF745CA26C3C}" destId="{0AC5197A-692E-4037-AF32-322E5A66B7B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1C9BD79D-C64E-42DB-AB8C-EA358CBD44AC}">
      <dgm:prSet custT="1"/>
      <dgm:spPr/>
      <dgm:t>
        <a:bodyPr/>
        <a:lstStyle/>
        <a:p>
          <a:pPr algn="just"/>
          <a:endParaRPr lang="es-EC" sz="2400" dirty="0" smtClean="0"/>
        </a:p>
        <a:p>
          <a:pPr algn="just"/>
          <a:endParaRPr lang="es-EC" sz="2400" dirty="0" smtClean="0"/>
        </a:p>
        <a:p>
          <a:pPr algn="just"/>
          <a:r>
            <a:rPr lang="es-EC" sz="2400" dirty="0" smtClean="0"/>
            <a:t>- </a:t>
          </a:r>
          <a:r>
            <a:rPr lang="es-EC" sz="2800" dirty="0" smtClean="0"/>
            <a:t>63,03%  forma de vida debido a que ellos nacieron en ella, sus padres les enseñaron a producir la misma y de la cual alimentan a su familia y que de una manera irrisoria veían ingresar dinero de lo que ellos producían.</a:t>
          </a:r>
        </a:p>
        <a:p>
          <a:pPr algn="l"/>
          <a:endParaRPr lang="es-EC" sz="2400" dirty="0"/>
        </a:p>
      </dgm:t>
    </dgm:pt>
    <dgm:pt modelId="{583B2239-3DA7-4258-AD2F-2912381B9E1F}" type="parTrans" cxnId="{25529A5D-4695-4F78-AE41-39B8F6B64A1D}">
      <dgm:prSet/>
      <dgm:spPr/>
      <dgm:t>
        <a:bodyPr/>
        <a:lstStyle/>
        <a:p>
          <a:endParaRPr lang="es-EC"/>
        </a:p>
      </dgm:t>
    </dgm:pt>
    <dgm:pt modelId="{1A24C9DB-2313-4622-885B-8D01A7FEB056}" type="sibTrans" cxnId="{25529A5D-4695-4F78-AE41-39B8F6B64A1D}">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0738D162-10C7-43DC-A249-80AE132120E1}" type="pres">
      <dgm:prSet presAssocID="{1C9BD79D-C64E-42DB-AB8C-EA358CBD44AC}" presName="composite" presStyleCnt="0"/>
      <dgm:spPr/>
    </dgm:pt>
    <dgm:pt modelId="{7A4589E2-11B4-4BEA-B89C-529FA60B941A}" type="pres">
      <dgm:prSet presAssocID="{1C9BD79D-C64E-42DB-AB8C-EA358CBD44AC}" presName="rect1" presStyleLbl="trAlignAcc1" presStyleIdx="0" presStyleCnt="1" custScaleX="133123" custScaleY="203741" custLinFactNeighborX="12230">
        <dgm:presLayoutVars>
          <dgm:bulletEnabled val="1"/>
        </dgm:presLayoutVars>
      </dgm:prSet>
      <dgm:spPr/>
      <dgm:t>
        <a:bodyPr/>
        <a:lstStyle/>
        <a:p>
          <a:endParaRPr lang="es-EC"/>
        </a:p>
      </dgm:t>
    </dgm:pt>
    <dgm:pt modelId="{3FDC4ECC-194E-4FFA-A216-61884BEB566F}" type="pres">
      <dgm:prSet presAssocID="{1C9BD79D-C64E-42DB-AB8C-EA358CBD44AC}" presName="rect2" presStyleLbl="fgImgPlace1" presStyleIdx="0" presStyleCnt="1" custScaleX="182802" custScaleY="87622" custLinFactNeighborX="-21316" custLinFactNeighborY="-7568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Lst>
  <dgm:cxnLst>
    <dgm:cxn modelId="{D7A327C7-534E-4C0C-A893-B3C05156B3F7}" type="presOf" srcId="{1C9BD79D-C64E-42DB-AB8C-EA358CBD44AC}" destId="{7A4589E2-11B4-4BEA-B89C-529FA60B941A}" srcOrd="0" destOrd="0" presId="urn:microsoft.com/office/officeart/2008/layout/PictureStrips"/>
    <dgm:cxn modelId="{25529A5D-4695-4F78-AE41-39B8F6B64A1D}" srcId="{E27FA04D-3DF2-47D6-994E-6187EF8F49F0}" destId="{1C9BD79D-C64E-42DB-AB8C-EA358CBD44AC}" srcOrd="0" destOrd="0" parTransId="{583B2239-3DA7-4258-AD2F-2912381B9E1F}" sibTransId="{1A24C9DB-2313-4622-885B-8D01A7FEB056}"/>
    <dgm:cxn modelId="{E6DC1951-339C-4CBB-9E93-0B726119AF1A}" type="presOf" srcId="{E27FA04D-3DF2-47D6-994E-6187EF8F49F0}" destId="{7857BA2F-B0EC-4928-BDF3-2C8757CBEA61}" srcOrd="0" destOrd="0" presId="urn:microsoft.com/office/officeart/2008/layout/PictureStrips"/>
    <dgm:cxn modelId="{37942FBC-3BCE-4984-9B24-1DB8CC6A98CC}" type="presParOf" srcId="{7857BA2F-B0EC-4928-BDF3-2C8757CBEA61}" destId="{0738D162-10C7-43DC-A249-80AE132120E1}" srcOrd="0" destOrd="0" presId="urn:microsoft.com/office/officeart/2008/layout/PictureStrips"/>
    <dgm:cxn modelId="{93BFD97B-9AEB-43DE-B89C-539354DB52B1}" type="presParOf" srcId="{0738D162-10C7-43DC-A249-80AE132120E1}" destId="{7A4589E2-11B4-4BEA-B89C-529FA60B941A}" srcOrd="0" destOrd="0" presId="urn:microsoft.com/office/officeart/2008/layout/PictureStrips"/>
    <dgm:cxn modelId="{94CF8DA7-88A5-4C8A-B62B-9EEC18E0D7ED}" type="presParOf" srcId="{0738D162-10C7-43DC-A249-80AE132120E1}" destId="{3FDC4ECC-194E-4FFA-A216-61884BEB566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7FA04D-3DF2-47D6-994E-6187EF8F49F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93A7AFAA-2B54-4172-AFF5-4B6D8D338BD4}">
      <dgm:prSet phldrT="[Texto]" custT="1"/>
      <dgm:spPr/>
      <dgm:t>
        <a:bodyPr/>
        <a:lstStyle/>
        <a:p>
          <a:pPr algn="just"/>
          <a:endParaRPr lang="es-EC" sz="3200" dirty="0" smtClean="0"/>
        </a:p>
        <a:p>
          <a:pPr algn="just"/>
          <a:endParaRPr lang="es-EC" sz="3200" dirty="0" smtClean="0"/>
        </a:p>
        <a:p>
          <a:pPr algn="just"/>
          <a:endParaRPr lang="es-EC" sz="3200" dirty="0" smtClean="0"/>
        </a:p>
        <a:p>
          <a:pPr algn="just"/>
          <a:endParaRPr lang="es-EC" sz="3200" dirty="0" smtClean="0"/>
        </a:p>
        <a:p>
          <a:pPr algn="just"/>
          <a:endParaRPr lang="es-EC" sz="3200" dirty="0" smtClean="0"/>
        </a:p>
        <a:p>
          <a:pPr algn="just"/>
          <a:r>
            <a:rPr lang="es-EC" sz="3200" dirty="0" smtClean="0"/>
            <a:t>- </a:t>
          </a:r>
          <a:r>
            <a:rPr lang="es-EC" sz="3200" b="1" dirty="0" smtClean="0"/>
            <a:t>Tenencia de la tierra:</a:t>
          </a:r>
        </a:p>
        <a:p>
          <a:pPr algn="just"/>
          <a:endParaRPr lang="es-EC" sz="3200" b="1" dirty="0" smtClean="0"/>
        </a:p>
      </dgm:t>
    </dgm:pt>
    <dgm:pt modelId="{7AEB78CE-F046-4BD2-ABE2-E49ADD3B9CF1}" type="parTrans" cxnId="{AB580C29-A394-4197-8863-2F2766073E9E}">
      <dgm:prSet/>
      <dgm:spPr/>
      <dgm:t>
        <a:bodyPr/>
        <a:lstStyle/>
        <a:p>
          <a:endParaRPr lang="es-EC"/>
        </a:p>
      </dgm:t>
    </dgm:pt>
    <dgm:pt modelId="{19CC4839-3D6E-4C7D-922E-A1013C3C25E4}" type="sibTrans" cxnId="{AB580C29-A394-4197-8863-2F2766073E9E}">
      <dgm:prSet/>
      <dgm:spPr/>
      <dgm:t>
        <a:bodyPr/>
        <a:lstStyle/>
        <a:p>
          <a:endParaRPr lang="es-EC"/>
        </a:p>
      </dgm:t>
    </dgm:pt>
    <dgm:pt modelId="{7857BA2F-B0EC-4928-BDF3-2C8757CBEA61}" type="pres">
      <dgm:prSet presAssocID="{E27FA04D-3DF2-47D6-994E-6187EF8F49F0}" presName="Name0" presStyleCnt="0">
        <dgm:presLayoutVars>
          <dgm:dir/>
          <dgm:resizeHandles val="exact"/>
        </dgm:presLayoutVars>
      </dgm:prSet>
      <dgm:spPr/>
      <dgm:t>
        <a:bodyPr/>
        <a:lstStyle/>
        <a:p>
          <a:endParaRPr lang="es-EC"/>
        </a:p>
      </dgm:t>
    </dgm:pt>
    <dgm:pt modelId="{05634F00-719C-44DE-BFDC-B7F07F54964A}" type="pres">
      <dgm:prSet presAssocID="{93A7AFAA-2B54-4172-AFF5-4B6D8D338BD4}" presName="composite" presStyleCnt="0"/>
      <dgm:spPr/>
    </dgm:pt>
    <dgm:pt modelId="{F77315B4-9C7F-4DB1-AF9B-7E066C9C0DE5}" type="pres">
      <dgm:prSet presAssocID="{93A7AFAA-2B54-4172-AFF5-4B6D8D338BD4}" presName="rect1" presStyleLbl="trAlignAcc1" presStyleIdx="0" presStyleCnt="1" custScaleX="136167" custScaleY="264004" custLinFactNeighborX="19444">
        <dgm:presLayoutVars>
          <dgm:bulletEnabled val="1"/>
        </dgm:presLayoutVars>
      </dgm:prSet>
      <dgm:spPr/>
      <dgm:t>
        <a:bodyPr/>
        <a:lstStyle/>
        <a:p>
          <a:endParaRPr lang="es-EC"/>
        </a:p>
      </dgm:t>
    </dgm:pt>
    <dgm:pt modelId="{49D5490A-F589-41DE-A64A-AAC7B11F5AC9}" type="pres">
      <dgm:prSet presAssocID="{93A7AFAA-2B54-4172-AFF5-4B6D8D338BD4}" presName="rect2" presStyleLbl="fgImgPlace1" presStyleIdx="0" presStyleCnt="1" custScaleX="170837" custScaleY="61932" custLinFactNeighborX="-37675" custLinFactNeighborY="-93300"/>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Lst>
  <dgm:cxnLst>
    <dgm:cxn modelId="{AC9585D1-BCA9-4F5C-B6F4-16CE4E8E9569}" type="presOf" srcId="{E27FA04D-3DF2-47D6-994E-6187EF8F49F0}" destId="{7857BA2F-B0EC-4928-BDF3-2C8757CBEA61}" srcOrd="0" destOrd="0" presId="urn:microsoft.com/office/officeart/2008/layout/PictureStrips"/>
    <dgm:cxn modelId="{AB580C29-A394-4197-8863-2F2766073E9E}" srcId="{E27FA04D-3DF2-47D6-994E-6187EF8F49F0}" destId="{93A7AFAA-2B54-4172-AFF5-4B6D8D338BD4}" srcOrd="0" destOrd="0" parTransId="{7AEB78CE-F046-4BD2-ABE2-E49ADD3B9CF1}" sibTransId="{19CC4839-3D6E-4C7D-922E-A1013C3C25E4}"/>
    <dgm:cxn modelId="{C7507A51-614F-43DA-9BCA-12C6C6310733}" type="presOf" srcId="{93A7AFAA-2B54-4172-AFF5-4B6D8D338BD4}" destId="{F77315B4-9C7F-4DB1-AF9B-7E066C9C0DE5}" srcOrd="0" destOrd="0" presId="urn:microsoft.com/office/officeart/2008/layout/PictureStrips"/>
    <dgm:cxn modelId="{6E0BD05A-BEB1-459D-9E6A-40AE2BC2FD38}" type="presParOf" srcId="{7857BA2F-B0EC-4928-BDF3-2C8757CBEA61}" destId="{05634F00-719C-44DE-BFDC-B7F07F54964A}" srcOrd="0" destOrd="0" presId="urn:microsoft.com/office/officeart/2008/layout/PictureStrips"/>
    <dgm:cxn modelId="{FDFA159F-3474-445A-A726-999F4B4110FF}" type="presParOf" srcId="{05634F00-719C-44DE-BFDC-B7F07F54964A}" destId="{F77315B4-9C7F-4DB1-AF9B-7E066C9C0DE5}" srcOrd="0" destOrd="0" presId="urn:microsoft.com/office/officeart/2008/layout/PictureStrips"/>
    <dgm:cxn modelId="{6BB8359E-BD39-4006-942E-FB9AED703CEC}" type="presParOf" srcId="{05634F00-719C-44DE-BFDC-B7F07F54964A}" destId="{49D5490A-F589-41DE-A64A-AAC7B11F5AC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6893A-5718-468E-998B-4DB842BED3F2}">
      <dsp:nvSpPr>
        <dsp:cNvPr id="0" name=""/>
        <dsp:cNvSpPr/>
      </dsp:nvSpPr>
      <dsp:spPr>
        <a:xfrm>
          <a:off x="3725" y="370225"/>
          <a:ext cx="3551943" cy="1420777"/>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t>Descripción del área de estudio</a:t>
          </a:r>
          <a:endParaRPr lang="es-EC" sz="1800" b="1" kern="1200" dirty="0"/>
        </a:p>
      </dsp:txBody>
      <dsp:txXfrm>
        <a:off x="714114" y="370225"/>
        <a:ext cx="2131166" cy="1420777"/>
      </dsp:txXfrm>
    </dsp:sp>
    <dsp:sp modelId="{AB2DF39C-5A1B-4C70-8FF5-8E16EEE790CD}">
      <dsp:nvSpPr>
        <dsp:cNvPr id="0" name=""/>
        <dsp:cNvSpPr/>
      </dsp:nvSpPr>
      <dsp:spPr>
        <a:xfrm>
          <a:off x="3093915" y="490991"/>
          <a:ext cx="2948112" cy="1179245"/>
        </a:xfrm>
        <a:prstGeom prst="chevron">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Identificar los límites de referencia donde el problema afecta directa o indirectamente</a:t>
          </a:r>
          <a:endParaRPr lang="es-EC" sz="1600" kern="1200" dirty="0"/>
        </a:p>
      </dsp:txBody>
      <dsp:txXfrm>
        <a:off x="3683538" y="490991"/>
        <a:ext cx="1768867" cy="1179245"/>
      </dsp:txXfrm>
    </dsp:sp>
    <dsp:sp modelId="{C91BD583-CAA1-477F-AD7D-18E52D0FED98}">
      <dsp:nvSpPr>
        <dsp:cNvPr id="0" name=""/>
        <dsp:cNvSpPr/>
      </dsp:nvSpPr>
      <dsp:spPr>
        <a:xfrm>
          <a:off x="5629292" y="490991"/>
          <a:ext cx="2948112" cy="1179245"/>
        </a:xfrm>
        <a:prstGeom prst="chevron">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Construcción de un mapa de localización que permita visualizar claramente el área de estudio y sus principales características.</a:t>
          </a:r>
          <a:endParaRPr lang="es-EC" sz="1400" kern="1200" dirty="0"/>
        </a:p>
      </dsp:txBody>
      <dsp:txXfrm>
        <a:off x="6218915" y="490991"/>
        <a:ext cx="1768867" cy="1179245"/>
      </dsp:txXfrm>
    </dsp:sp>
    <dsp:sp modelId="{47754238-AFCB-4048-BA63-69B33600285D}">
      <dsp:nvSpPr>
        <dsp:cNvPr id="0" name=""/>
        <dsp:cNvSpPr/>
      </dsp:nvSpPr>
      <dsp:spPr>
        <a:xfrm>
          <a:off x="3725" y="1989911"/>
          <a:ext cx="3551943" cy="142077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t>Caracterización agro-</a:t>
          </a:r>
          <a:r>
            <a:rPr lang="en-US" sz="1800" b="1" kern="1200" dirty="0" err="1" smtClean="0"/>
            <a:t>socioeconómica</a:t>
          </a:r>
          <a:r>
            <a:rPr lang="en-US" sz="1800" b="1" kern="1200" dirty="0" smtClean="0"/>
            <a:t> de la zona de influencia de las ERA´s</a:t>
          </a:r>
          <a:endParaRPr lang="es-EC" sz="1800" b="1" kern="1200" dirty="0"/>
        </a:p>
      </dsp:txBody>
      <dsp:txXfrm>
        <a:off x="714114" y="1989911"/>
        <a:ext cx="2131166" cy="1420777"/>
      </dsp:txXfrm>
    </dsp:sp>
    <dsp:sp modelId="{3DA27F84-245E-4133-A306-5E92CFA26CFF}">
      <dsp:nvSpPr>
        <dsp:cNvPr id="0" name=""/>
        <dsp:cNvSpPr/>
      </dsp:nvSpPr>
      <dsp:spPr>
        <a:xfrm>
          <a:off x="3093915" y="2110677"/>
          <a:ext cx="2948112" cy="1179245"/>
        </a:xfrm>
        <a:prstGeom prst="chevron">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t>Fuentes internas del MAGAP: - RC 2013, </a:t>
          </a:r>
          <a:r>
            <a:rPr lang="es-EC" sz="1200" kern="1200" dirty="0" err="1" smtClean="0"/>
            <a:t>InfA</a:t>
          </a:r>
          <a:r>
            <a:rPr lang="es-EC" sz="1200" kern="1200" dirty="0" smtClean="0"/>
            <a:t> y M, Manual de capacitación a facilitadores-as 2011, tríptico del programa de innovación agrícola, en las páginas web. </a:t>
          </a:r>
          <a:endParaRPr lang="es-EC" sz="1200" kern="1200" dirty="0"/>
        </a:p>
      </dsp:txBody>
      <dsp:txXfrm>
        <a:off x="3683538" y="2110677"/>
        <a:ext cx="1768867" cy="1179245"/>
      </dsp:txXfrm>
    </dsp:sp>
    <dsp:sp modelId="{87A1C0CD-67F5-4910-BB47-D8FF1D63E19D}">
      <dsp:nvSpPr>
        <dsp:cNvPr id="0" name=""/>
        <dsp:cNvSpPr/>
      </dsp:nvSpPr>
      <dsp:spPr>
        <a:xfrm>
          <a:off x="5629292" y="2110677"/>
          <a:ext cx="2948112" cy="1179245"/>
        </a:xfrm>
        <a:prstGeom prst="chevron">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Temas:  conformación, objetivos, componentes y logros alcanzados por las ERA´s. </a:t>
          </a:r>
          <a:endParaRPr lang="es-EC" sz="1600" kern="1200" dirty="0"/>
        </a:p>
      </dsp:txBody>
      <dsp:txXfrm>
        <a:off x="6218915" y="2110677"/>
        <a:ext cx="1768867" cy="1179245"/>
      </dsp:txXfrm>
    </dsp:sp>
    <dsp:sp modelId="{1AA7428F-06A8-437B-AFC7-9678484801B4}">
      <dsp:nvSpPr>
        <dsp:cNvPr id="0" name=""/>
        <dsp:cNvSpPr/>
      </dsp:nvSpPr>
      <dsp:spPr>
        <a:xfrm>
          <a:off x="3725" y="3609597"/>
          <a:ext cx="3551943" cy="1420777"/>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err="1" smtClean="0"/>
            <a:t>Análisis</a:t>
          </a:r>
          <a:r>
            <a:rPr lang="en-US" sz="1800" b="1" kern="1200" dirty="0" smtClean="0"/>
            <a:t> de las </a:t>
          </a:r>
          <a:r>
            <a:rPr lang="en-US" sz="1800" b="1" kern="1200" dirty="0" err="1" smtClean="0"/>
            <a:t>actividades</a:t>
          </a:r>
          <a:r>
            <a:rPr lang="en-US" sz="1800" b="1" kern="1200" dirty="0" smtClean="0"/>
            <a:t> </a:t>
          </a:r>
          <a:r>
            <a:rPr lang="en-US" sz="1800" b="1" kern="1200" dirty="0" err="1" smtClean="0"/>
            <a:t>realizadas</a:t>
          </a:r>
          <a:r>
            <a:rPr lang="en-US" sz="1800" b="1" kern="1200" dirty="0" smtClean="0"/>
            <a:t> </a:t>
          </a:r>
          <a:r>
            <a:rPr lang="en-US" sz="1800" b="1" kern="1200" dirty="0" err="1" smtClean="0"/>
            <a:t>por</a:t>
          </a:r>
          <a:r>
            <a:rPr lang="en-US" sz="1800" b="1" kern="1200" dirty="0" smtClean="0"/>
            <a:t> las ERA´s en </a:t>
          </a:r>
          <a:r>
            <a:rPr lang="en-US" sz="1800" b="1" kern="1200" dirty="0" err="1" smtClean="0"/>
            <a:t>cuanto</a:t>
          </a:r>
          <a:r>
            <a:rPr lang="en-US" sz="1800" b="1" kern="1200" dirty="0" smtClean="0"/>
            <a:t> </a:t>
          </a:r>
          <a:r>
            <a:rPr lang="en-US" sz="1800" b="1" kern="1200" dirty="0" err="1" smtClean="0"/>
            <a:t>agricultura</a:t>
          </a:r>
          <a:r>
            <a:rPr lang="en-US" sz="1800" b="1" kern="1200" dirty="0" smtClean="0"/>
            <a:t> </a:t>
          </a:r>
          <a:r>
            <a:rPr lang="en-US" sz="1800" b="1" kern="1200" dirty="0" err="1" smtClean="0"/>
            <a:t>sostenible</a:t>
          </a:r>
          <a:endParaRPr lang="es-EC" sz="1800" b="1" kern="1200" dirty="0"/>
        </a:p>
      </dsp:txBody>
      <dsp:txXfrm>
        <a:off x="714114" y="3609597"/>
        <a:ext cx="2131166" cy="1420777"/>
      </dsp:txXfrm>
    </dsp:sp>
    <dsp:sp modelId="{C9EC4E48-E5D5-4CDF-A28C-09EFE32986D8}">
      <dsp:nvSpPr>
        <dsp:cNvPr id="0" name=""/>
        <dsp:cNvSpPr/>
      </dsp:nvSpPr>
      <dsp:spPr>
        <a:xfrm>
          <a:off x="3093915" y="3730363"/>
          <a:ext cx="2948112" cy="1179245"/>
        </a:xfrm>
        <a:prstGeom prst="chevron">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kern="1200" dirty="0" smtClean="0"/>
            <a:t>Método de “estudio de caso</a:t>
          </a:r>
          <a:endParaRPr lang="es-EC" sz="2000" kern="1200" dirty="0"/>
        </a:p>
      </dsp:txBody>
      <dsp:txXfrm>
        <a:off x="3683538" y="3730363"/>
        <a:ext cx="1768867" cy="1179245"/>
      </dsp:txXfrm>
    </dsp:sp>
    <dsp:sp modelId="{589FCDEC-AB24-45DB-B21B-AD8EC534FE56}">
      <dsp:nvSpPr>
        <dsp:cNvPr id="0" name=""/>
        <dsp:cNvSpPr/>
      </dsp:nvSpPr>
      <dsp:spPr>
        <a:xfrm>
          <a:off x="5629292" y="3730363"/>
          <a:ext cx="3403478" cy="1179245"/>
        </a:xfrm>
        <a:prstGeom prst="chevron">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 Visitas a participantes de las ERA´s,  se  aplicó un cuestionario:</a:t>
          </a:r>
        </a:p>
        <a:p>
          <a:pPr lvl="0" algn="ctr" defTabSz="488950">
            <a:lnSpc>
              <a:spcPct val="90000"/>
            </a:lnSpc>
            <a:spcBef>
              <a:spcPct val="0"/>
            </a:spcBef>
            <a:spcAft>
              <a:spcPct val="35000"/>
            </a:spcAft>
          </a:pPr>
          <a:r>
            <a:rPr lang="es-EC" sz="1100" kern="1200" dirty="0" smtClean="0"/>
            <a:t>Estructurado en cuatro partes: aspectos sociales,  aspectos culturales, prácticas agroecológicas, economía familiar </a:t>
          </a:r>
        </a:p>
        <a:p>
          <a:pPr lvl="0" algn="ctr" defTabSz="488950">
            <a:lnSpc>
              <a:spcPct val="90000"/>
            </a:lnSpc>
            <a:spcBef>
              <a:spcPct val="0"/>
            </a:spcBef>
            <a:spcAft>
              <a:spcPct val="35000"/>
            </a:spcAft>
          </a:pPr>
          <a:r>
            <a:rPr lang="es-EC" sz="1100" kern="1200" dirty="0" smtClean="0"/>
            <a:t>- Se aplicaron entrevistas semi estructuradas  </a:t>
          </a:r>
          <a:endParaRPr lang="es-EC" sz="1100" kern="1200" dirty="0"/>
        </a:p>
      </dsp:txBody>
      <dsp:txXfrm>
        <a:off x="6218915" y="3730363"/>
        <a:ext cx="2224233" cy="11792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0E555-1BF7-4265-B506-CEC0E2AA046B}">
      <dsp:nvSpPr>
        <dsp:cNvPr id="0" name=""/>
        <dsp:cNvSpPr/>
      </dsp:nvSpPr>
      <dsp:spPr>
        <a:xfrm>
          <a:off x="299526" y="98365"/>
          <a:ext cx="8736969" cy="2496231"/>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1166" tIns="137160" rIns="137160" bIns="137160" numCol="1" spcCol="1270" anchor="ctr" anchorCtr="0">
          <a:noAutofit/>
        </a:bodyPr>
        <a:lstStyle/>
        <a:p>
          <a:pPr lvl="0" algn="l" defTabSz="1600200">
            <a:lnSpc>
              <a:spcPct val="90000"/>
            </a:lnSpc>
            <a:spcBef>
              <a:spcPct val="0"/>
            </a:spcBef>
            <a:spcAft>
              <a:spcPct val="35000"/>
            </a:spcAft>
          </a:pPr>
          <a:endParaRPr lang="es-EC" sz="3600" kern="1200" dirty="0"/>
        </a:p>
      </dsp:txBody>
      <dsp:txXfrm>
        <a:off x="299526" y="98365"/>
        <a:ext cx="8736969" cy="2496231"/>
      </dsp:txXfrm>
    </dsp:sp>
    <dsp:sp modelId="{66BCBF24-479C-4D37-AA55-716D4F4C16E3}">
      <dsp:nvSpPr>
        <dsp:cNvPr id="0" name=""/>
        <dsp:cNvSpPr/>
      </dsp:nvSpPr>
      <dsp:spPr>
        <a:xfrm>
          <a:off x="0" y="288032"/>
          <a:ext cx="2256315" cy="15945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824D5-9C83-435B-ABD2-07FDCC838B19}">
      <dsp:nvSpPr>
        <dsp:cNvPr id="0" name=""/>
        <dsp:cNvSpPr/>
      </dsp:nvSpPr>
      <dsp:spPr>
        <a:xfrm>
          <a:off x="506866" y="2866268"/>
          <a:ext cx="8529629" cy="2529383"/>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1166" tIns="137160" rIns="137160" bIns="137160" numCol="1" spcCol="1270" anchor="ctr" anchorCtr="0">
          <a:noAutofit/>
        </a:bodyPr>
        <a:lstStyle/>
        <a:p>
          <a:pPr lvl="0" algn="just" defTabSz="1600200">
            <a:lnSpc>
              <a:spcPct val="90000"/>
            </a:lnSpc>
            <a:spcBef>
              <a:spcPct val="0"/>
            </a:spcBef>
            <a:spcAft>
              <a:spcPct val="35000"/>
            </a:spcAft>
          </a:pPr>
          <a:r>
            <a:rPr lang="es-ES_tradnl" sz="3600" kern="1200" dirty="0" smtClean="0"/>
            <a:t>El 60,04%  de los agricultores eliminan las malezas de manera manual con la ayuda de la pala, azadón o machete y el 39,96% lo hace a través del uso de herbicidas.</a:t>
          </a:r>
          <a:endParaRPr lang="es-EC" sz="3600" kern="1200" dirty="0"/>
        </a:p>
      </dsp:txBody>
      <dsp:txXfrm>
        <a:off x="506866" y="2866268"/>
        <a:ext cx="8529629" cy="2529383"/>
      </dsp:txXfrm>
    </dsp:sp>
    <dsp:sp modelId="{0AC5197A-692E-4037-AF32-322E5A66B7B4}">
      <dsp:nvSpPr>
        <dsp:cNvPr id="0" name=""/>
        <dsp:cNvSpPr/>
      </dsp:nvSpPr>
      <dsp:spPr>
        <a:xfrm>
          <a:off x="0" y="3168353"/>
          <a:ext cx="1847870" cy="175470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0E555-1BF7-4265-B506-CEC0E2AA046B}">
      <dsp:nvSpPr>
        <dsp:cNvPr id="0" name=""/>
        <dsp:cNvSpPr/>
      </dsp:nvSpPr>
      <dsp:spPr>
        <a:xfrm>
          <a:off x="384146" y="95881"/>
          <a:ext cx="8652349" cy="2472055"/>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6821" tIns="247650" rIns="247650" bIns="247650" numCol="1" spcCol="1270" anchor="ctr" anchorCtr="0">
          <a:noAutofit/>
        </a:bodyPr>
        <a:lstStyle/>
        <a:p>
          <a:pPr lvl="0" algn="l" defTabSz="2889250">
            <a:lnSpc>
              <a:spcPct val="90000"/>
            </a:lnSpc>
            <a:spcBef>
              <a:spcPct val="0"/>
            </a:spcBef>
            <a:spcAft>
              <a:spcPct val="35000"/>
            </a:spcAft>
          </a:pPr>
          <a:endParaRPr lang="es-EC" sz="6500" kern="1200" dirty="0"/>
        </a:p>
      </dsp:txBody>
      <dsp:txXfrm>
        <a:off x="384146" y="95881"/>
        <a:ext cx="8652349" cy="2472055"/>
      </dsp:txXfrm>
    </dsp:sp>
    <dsp:sp modelId="{66BCBF24-479C-4D37-AA55-716D4F4C16E3}">
      <dsp:nvSpPr>
        <dsp:cNvPr id="0" name=""/>
        <dsp:cNvSpPr/>
      </dsp:nvSpPr>
      <dsp:spPr>
        <a:xfrm>
          <a:off x="0" y="274411"/>
          <a:ext cx="2770320" cy="15976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824D5-9C83-435B-ABD2-07FDCC838B19}">
      <dsp:nvSpPr>
        <dsp:cNvPr id="0" name=""/>
        <dsp:cNvSpPr/>
      </dsp:nvSpPr>
      <dsp:spPr>
        <a:xfrm>
          <a:off x="589478" y="2893042"/>
          <a:ext cx="8447017" cy="2504885"/>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6821" tIns="247650" rIns="247650" bIns="247650" numCol="1" spcCol="1270" anchor="ctr" anchorCtr="0">
          <a:noAutofit/>
        </a:bodyPr>
        <a:lstStyle/>
        <a:p>
          <a:pPr lvl="0" algn="just" defTabSz="2889250">
            <a:lnSpc>
              <a:spcPct val="90000"/>
            </a:lnSpc>
            <a:spcBef>
              <a:spcPct val="0"/>
            </a:spcBef>
            <a:spcAft>
              <a:spcPct val="35000"/>
            </a:spcAft>
          </a:pPr>
          <a:endParaRPr lang="es-EC" sz="6500" kern="1200" dirty="0"/>
        </a:p>
      </dsp:txBody>
      <dsp:txXfrm>
        <a:off x="589478" y="2893042"/>
        <a:ext cx="8447017" cy="2504885"/>
      </dsp:txXfrm>
    </dsp:sp>
    <dsp:sp modelId="{0AC5197A-692E-4037-AF32-322E5A66B7B4}">
      <dsp:nvSpPr>
        <dsp:cNvPr id="0" name=""/>
        <dsp:cNvSpPr/>
      </dsp:nvSpPr>
      <dsp:spPr>
        <a:xfrm>
          <a:off x="0" y="2650261"/>
          <a:ext cx="3114462" cy="209968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9000" b="-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0E555-1BF7-4265-B506-CEC0E2AA046B}">
      <dsp:nvSpPr>
        <dsp:cNvPr id="0" name=""/>
        <dsp:cNvSpPr/>
      </dsp:nvSpPr>
      <dsp:spPr>
        <a:xfrm>
          <a:off x="3358" y="1445879"/>
          <a:ext cx="9033137" cy="2580849"/>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31375" tIns="247650" rIns="247650" bIns="247650" numCol="1" spcCol="1270" anchor="ctr" anchorCtr="0">
          <a:noAutofit/>
        </a:bodyPr>
        <a:lstStyle/>
        <a:p>
          <a:pPr lvl="0" algn="l" defTabSz="2889250">
            <a:lnSpc>
              <a:spcPct val="90000"/>
            </a:lnSpc>
            <a:spcBef>
              <a:spcPct val="0"/>
            </a:spcBef>
            <a:spcAft>
              <a:spcPct val="35000"/>
            </a:spcAft>
          </a:pPr>
          <a:endParaRPr lang="es-EC" sz="6500" kern="1200" dirty="0"/>
        </a:p>
      </dsp:txBody>
      <dsp:txXfrm>
        <a:off x="3358" y="1445879"/>
        <a:ext cx="9033137" cy="2580849"/>
      </dsp:txXfrm>
    </dsp:sp>
    <dsp:sp modelId="{66BCBF24-479C-4D37-AA55-716D4F4C16E3}">
      <dsp:nvSpPr>
        <dsp:cNvPr id="0" name=""/>
        <dsp:cNvSpPr/>
      </dsp:nvSpPr>
      <dsp:spPr>
        <a:xfrm>
          <a:off x="0" y="1632266"/>
          <a:ext cx="2093286" cy="16679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6893A-5718-468E-998B-4DB842BED3F2}">
      <dsp:nvSpPr>
        <dsp:cNvPr id="0" name=""/>
        <dsp:cNvSpPr/>
      </dsp:nvSpPr>
      <dsp:spPr>
        <a:xfrm>
          <a:off x="72007" y="3068960"/>
          <a:ext cx="2207299" cy="107267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i="0" kern="1200" dirty="0" err="1" smtClean="0"/>
            <a:t>Determinación</a:t>
          </a:r>
          <a:r>
            <a:rPr lang="en-US" sz="1400" b="1" i="0" kern="1200" dirty="0" smtClean="0"/>
            <a:t> del </a:t>
          </a:r>
          <a:r>
            <a:rPr lang="en-US" sz="1400" b="1" i="0" kern="1200" dirty="0" err="1" smtClean="0"/>
            <a:t>impacto</a:t>
          </a:r>
          <a:r>
            <a:rPr lang="en-US" sz="1400" b="1" i="0" kern="1200" dirty="0" smtClean="0"/>
            <a:t> de las ERA´s en </a:t>
          </a:r>
          <a:r>
            <a:rPr lang="en-US" sz="1400" b="1" i="0" kern="1200" dirty="0" err="1" smtClean="0"/>
            <a:t>relación</a:t>
          </a:r>
          <a:r>
            <a:rPr lang="en-US" sz="1400" b="1" i="0" kern="1200" dirty="0" smtClean="0"/>
            <a:t> a la </a:t>
          </a:r>
          <a:r>
            <a:rPr lang="en-US" sz="1400" b="1" i="0" kern="1200" dirty="0" err="1" smtClean="0"/>
            <a:t>agricultura</a:t>
          </a:r>
          <a:r>
            <a:rPr lang="en-US" sz="1400" b="1" i="0" kern="1200" dirty="0" smtClean="0"/>
            <a:t> </a:t>
          </a:r>
          <a:r>
            <a:rPr lang="en-US" sz="1400" b="1" i="0" kern="1200" dirty="0" err="1" smtClean="0"/>
            <a:t>sostenible</a:t>
          </a:r>
          <a:endParaRPr lang="es-EC" sz="1400" b="1" i="0" kern="1200" dirty="0"/>
        </a:p>
      </dsp:txBody>
      <dsp:txXfrm>
        <a:off x="608344" y="3068960"/>
        <a:ext cx="1134625" cy="1072674"/>
      </dsp:txXfrm>
    </dsp:sp>
    <dsp:sp modelId="{AB2DF39C-5A1B-4C70-8FF5-8E16EEE790CD}">
      <dsp:nvSpPr>
        <dsp:cNvPr id="0" name=""/>
        <dsp:cNvSpPr/>
      </dsp:nvSpPr>
      <dsp:spPr>
        <a:xfrm>
          <a:off x="2047810" y="3263346"/>
          <a:ext cx="5729054" cy="813726"/>
        </a:xfrm>
        <a:prstGeom prst="chevron">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Se utilizó la información obtenidas de las encuestas, de la información secundaria recabada en el MAGAP (SICAGRO, Innovación tecnológica) y en base  a las entrevistas realizadas a los informantes claves.</a:t>
          </a:r>
          <a:endParaRPr lang="es-EC" sz="1600" kern="1200" dirty="0"/>
        </a:p>
      </dsp:txBody>
      <dsp:txXfrm>
        <a:off x="2454673" y="3263346"/>
        <a:ext cx="4915328" cy="813726"/>
      </dsp:txXfrm>
    </dsp:sp>
    <dsp:sp modelId="{47754238-AFCB-4048-BA63-69B33600285D}">
      <dsp:nvSpPr>
        <dsp:cNvPr id="0" name=""/>
        <dsp:cNvSpPr/>
      </dsp:nvSpPr>
      <dsp:spPr>
        <a:xfrm>
          <a:off x="0" y="1556792"/>
          <a:ext cx="2359411" cy="1232288"/>
        </a:xfrm>
        <a:prstGeom prst="chevron">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i="1" kern="1200" dirty="0" err="1" smtClean="0"/>
            <a:t>Procesamiento</a:t>
          </a:r>
          <a:r>
            <a:rPr lang="en-US" sz="1400" b="1" i="1" kern="1200" dirty="0" smtClean="0"/>
            <a:t>,  </a:t>
          </a:r>
          <a:r>
            <a:rPr lang="en-US" sz="1400" b="1" i="1" kern="1200" dirty="0" err="1" smtClean="0"/>
            <a:t>análisis</a:t>
          </a:r>
          <a:r>
            <a:rPr lang="en-US" sz="1400" b="1" i="1" kern="1200" dirty="0" smtClean="0"/>
            <a:t> y  </a:t>
          </a:r>
          <a:r>
            <a:rPr lang="en-US" sz="1400" b="1" i="1" kern="1200" dirty="0" err="1" smtClean="0"/>
            <a:t>evaluación</a:t>
          </a:r>
          <a:r>
            <a:rPr lang="en-US" sz="1400" b="1" i="1" kern="1200" dirty="0" smtClean="0"/>
            <a:t> de la </a:t>
          </a:r>
          <a:r>
            <a:rPr lang="en-US" sz="1400" b="1" i="1" kern="1200" dirty="0" err="1" smtClean="0"/>
            <a:t>información</a:t>
          </a:r>
          <a:endParaRPr lang="es-EC" sz="1400" b="1" kern="1200" dirty="0"/>
        </a:p>
      </dsp:txBody>
      <dsp:txXfrm>
        <a:off x="616144" y="1556792"/>
        <a:ext cx="1127123" cy="1232288"/>
      </dsp:txXfrm>
    </dsp:sp>
    <dsp:sp modelId="{3DA27F84-245E-4133-A306-5E92CFA26CFF}">
      <dsp:nvSpPr>
        <dsp:cNvPr id="0" name=""/>
        <dsp:cNvSpPr/>
      </dsp:nvSpPr>
      <dsp:spPr>
        <a:xfrm>
          <a:off x="2520279" y="1556791"/>
          <a:ext cx="2397827" cy="1047461"/>
        </a:xfrm>
        <a:prstGeom prst="chevron">
          <a:avLst/>
        </a:prstGeom>
        <a:solidFill>
          <a:schemeClr val="accent5">
            <a:tint val="40000"/>
            <a:alpha val="90000"/>
            <a:hueOff val="-1975848"/>
            <a:satOff val="-2277"/>
            <a:lumOff val="-31"/>
            <a:alphaOff val="0"/>
          </a:schemeClr>
        </a:solidFill>
        <a:ln w="19050" cap="flat" cmpd="sng" algn="ctr">
          <a:solidFill>
            <a:schemeClr val="accent5">
              <a:tint val="40000"/>
              <a:alpha val="90000"/>
              <a:hueOff val="-1975848"/>
              <a:satOff val="-2277"/>
              <a:lumOff val="-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S_tradnl" sz="1100" b="1" kern="1200" dirty="0" smtClean="0"/>
            <a:t>Procesamiento:</a:t>
          </a:r>
          <a:r>
            <a:rPr lang="es-ES_tradnl" sz="1100" kern="1200" dirty="0" smtClean="0"/>
            <a:t> Permisos,  calendario de trabajo acorde con la planificación de trabajo del MAGAP, para realizar las visitas a las fincas.</a:t>
          </a:r>
        </a:p>
        <a:p>
          <a:pPr lvl="0" algn="ctr" defTabSz="488950">
            <a:lnSpc>
              <a:spcPct val="90000"/>
            </a:lnSpc>
            <a:spcBef>
              <a:spcPct val="0"/>
            </a:spcBef>
            <a:spcAft>
              <a:spcPct val="35000"/>
            </a:spcAft>
          </a:pPr>
          <a:r>
            <a:rPr lang="es-ES_tradnl" sz="1100" kern="1200" dirty="0" smtClean="0"/>
            <a:t> Para las entrevistas se concertó una cita</a:t>
          </a:r>
          <a:r>
            <a:rPr lang="es-ES_tradnl" sz="1050" kern="1200" dirty="0" smtClean="0"/>
            <a:t>.</a:t>
          </a:r>
          <a:endParaRPr lang="es-EC" sz="1050" kern="1200" dirty="0"/>
        </a:p>
      </dsp:txBody>
      <dsp:txXfrm>
        <a:off x="3044010" y="1556791"/>
        <a:ext cx="1350366" cy="1047461"/>
      </dsp:txXfrm>
    </dsp:sp>
    <dsp:sp modelId="{8FE14893-385B-4FB2-B6EC-BC9859377186}">
      <dsp:nvSpPr>
        <dsp:cNvPr id="0" name=""/>
        <dsp:cNvSpPr/>
      </dsp:nvSpPr>
      <dsp:spPr>
        <a:xfrm>
          <a:off x="6718775" y="1484785"/>
          <a:ext cx="2317720" cy="1363451"/>
        </a:xfrm>
        <a:prstGeom prst="chevron">
          <a:avLst/>
        </a:prstGeom>
        <a:solidFill>
          <a:schemeClr val="accent5">
            <a:tint val="40000"/>
            <a:alpha val="90000"/>
            <a:hueOff val="-3951696"/>
            <a:satOff val="-4555"/>
            <a:lumOff val="-62"/>
            <a:alphaOff val="0"/>
          </a:schemeClr>
        </a:solidFill>
        <a:ln w="19050" cap="flat" cmpd="sng" algn="ctr">
          <a:solidFill>
            <a:schemeClr val="accent5">
              <a:tint val="40000"/>
              <a:alpha val="90000"/>
              <a:hueOff val="-3951696"/>
              <a:satOff val="-4555"/>
              <a:lumOff val="-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Evaluación:</a:t>
          </a:r>
          <a:r>
            <a:rPr lang="es-EC" sz="1200" kern="1200" dirty="0" smtClean="0"/>
            <a:t> con el análisis,  propósito de determinar la efectividad de las políticas y programas ejecutados .</a:t>
          </a:r>
          <a:endParaRPr lang="es-EC" sz="1200" kern="1200" dirty="0"/>
        </a:p>
      </dsp:txBody>
      <dsp:txXfrm>
        <a:off x="7400501" y="1484785"/>
        <a:ext cx="954269" cy="1363451"/>
      </dsp:txXfrm>
    </dsp:sp>
    <dsp:sp modelId="{B339B479-5AD2-486B-9FEB-A87F3E0577AD}">
      <dsp:nvSpPr>
        <dsp:cNvPr id="0" name=""/>
        <dsp:cNvSpPr/>
      </dsp:nvSpPr>
      <dsp:spPr>
        <a:xfrm>
          <a:off x="4752528" y="1546603"/>
          <a:ext cx="2214567" cy="1018301"/>
        </a:xfrm>
        <a:prstGeom prst="chevron">
          <a:avLst/>
        </a:prstGeom>
        <a:solidFill>
          <a:schemeClr val="accent5">
            <a:tint val="40000"/>
            <a:alpha val="90000"/>
            <a:hueOff val="-5927545"/>
            <a:satOff val="-6832"/>
            <a:lumOff val="-93"/>
            <a:alphaOff val="0"/>
          </a:schemeClr>
        </a:solidFill>
        <a:ln w="19050" cap="flat" cmpd="sng" algn="ctr">
          <a:solidFill>
            <a:schemeClr val="accent5">
              <a:tint val="40000"/>
              <a:alpha val="90000"/>
              <a:hueOff val="-5927545"/>
              <a:satOff val="-6832"/>
              <a:lumOff val="-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_tradnl" sz="1200" b="1" kern="1200" dirty="0" smtClean="0"/>
            <a:t>Análisis:</a:t>
          </a:r>
          <a:r>
            <a:rPr lang="es-ES_tradnl" sz="1200" kern="1200" dirty="0" smtClean="0"/>
            <a:t> Se ingresaron respuestas a Excel para tabular los resultados. </a:t>
          </a:r>
        </a:p>
        <a:p>
          <a:pPr lvl="0" algn="ctr" defTabSz="533400">
            <a:lnSpc>
              <a:spcPct val="90000"/>
            </a:lnSpc>
            <a:spcBef>
              <a:spcPct val="0"/>
            </a:spcBef>
            <a:spcAft>
              <a:spcPct val="35000"/>
            </a:spcAft>
          </a:pPr>
          <a:r>
            <a:rPr lang="es-EC" sz="1200" kern="1200" dirty="0" smtClean="0"/>
            <a:t>- Se realizó un  FODA</a:t>
          </a:r>
          <a:r>
            <a:rPr lang="es-EC" sz="1100" kern="1200" dirty="0" smtClean="0"/>
            <a:t>.</a:t>
          </a:r>
          <a:endParaRPr lang="es-EC" sz="1100" kern="1200" dirty="0"/>
        </a:p>
      </dsp:txBody>
      <dsp:txXfrm>
        <a:off x="5261679" y="1546603"/>
        <a:ext cx="1196266" cy="1018301"/>
      </dsp:txXfrm>
    </dsp:sp>
    <dsp:sp modelId="{1AA7428F-06A8-437B-AFC7-9678484801B4}">
      <dsp:nvSpPr>
        <dsp:cNvPr id="0" name=""/>
        <dsp:cNvSpPr/>
      </dsp:nvSpPr>
      <dsp:spPr>
        <a:xfrm>
          <a:off x="4405" y="4490436"/>
          <a:ext cx="2452617" cy="1401783"/>
        </a:xfrm>
        <a:prstGeom prst="chevron">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err="1" smtClean="0"/>
            <a:t>Elabora</a:t>
          </a:r>
          <a:r>
            <a:rPr lang="en-US" sz="2000" b="1" i="0" kern="1200" dirty="0" smtClean="0"/>
            <a:t> </a:t>
          </a:r>
          <a:r>
            <a:rPr lang="en-US" sz="2000" b="1" i="0" kern="1200" dirty="0" err="1" smtClean="0"/>
            <a:t>ción</a:t>
          </a:r>
          <a:r>
            <a:rPr lang="en-US" sz="2000" b="1" i="0" kern="1200" dirty="0" smtClean="0"/>
            <a:t> del </a:t>
          </a:r>
          <a:r>
            <a:rPr lang="en-US" sz="2000" b="1" i="0" kern="1200" dirty="0" err="1" smtClean="0"/>
            <a:t>informe</a:t>
          </a:r>
          <a:r>
            <a:rPr lang="en-US" sz="2000" b="1" i="0" kern="1200" dirty="0" smtClean="0"/>
            <a:t> final </a:t>
          </a:r>
          <a:endParaRPr lang="es-EC" sz="2000" b="1" i="0" kern="1200" dirty="0"/>
        </a:p>
      </dsp:txBody>
      <dsp:txXfrm>
        <a:off x="705297" y="4490436"/>
        <a:ext cx="1050834" cy="1401783"/>
      </dsp:txXfrm>
    </dsp:sp>
    <dsp:sp modelId="{C9EC4E48-E5D5-4CDF-A28C-09EFE32986D8}">
      <dsp:nvSpPr>
        <dsp:cNvPr id="0" name=""/>
        <dsp:cNvSpPr/>
      </dsp:nvSpPr>
      <dsp:spPr>
        <a:xfrm>
          <a:off x="2225075" y="4341551"/>
          <a:ext cx="2741206" cy="1711554"/>
        </a:xfrm>
        <a:prstGeom prst="chevron">
          <a:avLst/>
        </a:prstGeom>
        <a:solidFill>
          <a:schemeClr val="accent5">
            <a:tint val="40000"/>
            <a:alpha val="90000"/>
            <a:hueOff val="-7903392"/>
            <a:satOff val="-9110"/>
            <a:lumOff val="-124"/>
            <a:alphaOff val="0"/>
          </a:schemeClr>
        </a:solidFill>
        <a:ln w="19050" cap="flat" cmpd="sng" algn="ctr">
          <a:solidFill>
            <a:schemeClr val="accent5">
              <a:tint val="40000"/>
              <a:alpha val="90000"/>
              <a:hueOff val="-7903392"/>
              <a:satOff val="-9110"/>
              <a:lumOff val="-1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Objetivos planteados  y con los datos obtenidos tanto de campo, como los de análisis realizados se procedió a realizar el informe final.</a:t>
          </a:r>
          <a:endParaRPr lang="es-EC" sz="1400" kern="1200" dirty="0"/>
        </a:p>
      </dsp:txBody>
      <dsp:txXfrm>
        <a:off x="3080852" y="4341551"/>
        <a:ext cx="1029652" cy="1711554"/>
      </dsp:txXfrm>
    </dsp:sp>
    <dsp:sp modelId="{589FCDEC-AB24-45DB-B21B-AD8EC534FE56}">
      <dsp:nvSpPr>
        <dsp:cNvPr id="0" name=""/>
        <dsp:cNvSpPr/>
      </dsp:nvSpPr>
      <dsp:spPr>
        <a:xfrm>
          <a:off x="5078445" y="4391078"/>
          <a:ext cx="2784479" cy="1598119"/>
        </a:xfrm>
        <a:prstGeom prst="chevron">
          <a:avLst/>
        </a:prstGeom>
        <a:solidFill>
          <a:schemeClr val="accent5">
            <a:tint val="40000"/>
            <a:alpha val="90000"/>
            <a:hueOff val="-9879240"/>
            <a:satOff val="-11387"/>
            <a:lumOff val="-155"/>
            <a:alphaOff val="0"/>
          </a:schemeClr>
        </a:solidFill>
        <a:ln w="19050" cap="flat" cmpd="sng" algn="ctr">
          <a:solidFill>
            <a:schemeClr val="accent5">
              <a:tint val="40000"/>
              <a:alpha val="90000"/>
              <a:hueOff val="-9879240"/>
              <a:satOff val="-11387"/>
              <a:lumOff val="-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t>Caracterización de las ERA´s- Imbabura, actividades de las ERA´s sobre agricultura sostenible, impactos generados por las ERA´s y aspectos económicos.  </a:t>
          </a:r>
          <a:endParaRPr lang="es-EC" sz="1200" kern="1200" dirty="0"/>
        </a:p>
      </dsp:txBody>
      <dsp:txXfrm>
        <a:off x="5877505" y="4391078"/>
        <a:ext cx="1186360" cy="15981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824D5-9C83-435B-ABD2-07FDCC838B19}">
      <dsp:nvSpPr>
        <dsp:cNvPr id="0" name=""/>
        <dsp:cNvSpPr/>
      </dsp:nvSpPr>
      <dsp:spPr>
        <a:xfrm>
          <a:off x="8290" y="543927"/>
          <a:ext cx="9028205" cy="2111680"/>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4544" tIns="247650" rIns="247650" bIns="247650" numCol="1" spcCol="1270" anchor="ctr" anchorCtr="0">
          <a:noAutofit/>
        </a:bodyPr>
        <a:lstStyle/>
        <a:p>
          <a:pPr lvl="0" algn="l" defTabSz="2889250">
            <a:lnSpc>
              <a:spcPct val="90000"/>
            </a:lnSpc>
            <a:spcBef>
              <a:spcPct val="0"/>
            </a:spcBef>
            <a:spcAft>
              <a:spcPct val="35000"/>
            </a:spcAft>
          </a:pPr>
          <a:endParaRPr lang="es-EC" sz="6500" kern="1200" dirty="0"/>
        </a:p>
      </dsp:txBody>
      <dsp:txXfrm>
        <a:off x="8290" y="543927"/>
        <a:ext cx="9028205" cy="2111680"/>
      </dsp:txXfrm>
    </dsp:sp>
    <dsp:sp modelId="{0AC5197A-692E-4037-AF32-322E5A66B7B4}">
      <dsp:nvSpPr>
        <dsp:cNvPr id="0" name=""/>
        <dsp:cNvSpPr/>
      </dsp:nvSpPr>
      <dsp:spPr>
        <a:xfrm>
          <a:off x="0" y="581775"/>
          <a:ext cx="2615173" cy="17802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589E2-11B4-4BEA-B89C-529FA60B941A}">
      <dsp:nvSpPr>
        <dsp:cNvPr id="0" name=""/>
        <dsp:cNvSpPr/>
      </dsp:nvSpPr>
      <dsp:spPr>
        <a:xfrm>
          <a:off x="14255" y="2897993"/>
          <a:ext cx="9022240" cy="2117928"/>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4544" tIns="247650" rIns="247650" bIns="247650" numCol="1" spcCol="1270" anchor="ctr" anchorCtr="0">
          <a:noAutofit/>
        </a:bodyPr>
        <a:lstStyle/>
        <a:p>
          <a:pPr lvl="0" algn="l" defTabSz="2889250">
            <a:lnSpc>
              <a:spcPct val="90000"/>
            </a:lnSpc>
            <a:spcBef>
              <a:spcPct val="0"/>
            </a:spcBef>
            <a:spcAft>
              <a:spcPct val="35000"/>
            </a:spcAft>
          </a:pPr>
          <a:endParaRPr lang="es-EC" sz="6500" kern="1200" dirty="0"/>
        </a:p>
      </dsp:txBody>
      <dsp:txXfrm>
        <a:off x="14255" y="2897993"/>
        <a:ext cx="9022240" cy="2117928"/>
      </dsp:txXfrm>
    </dsp:sp>
    <dsp:sp modelId="{3FDC4ECC-194E-4FFA-A216-61884BEB566F}">
      <dsp:nvSpPr>
        <dsp:cNvPr id="0" name=""/>
        <dsp:cNvSpPr/>
      </dsp:nvSpPr>
      <dsp:spPr>
        <a:xfrm>
          <a:off x="0" y="3057806"/>
          <a:ext cx="2710131" cy="16020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4000" b="-5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15B4-9C7F-4DB1-AF9B-7E066C9C0DE5}">
      <dsp:nvSpPr>
        <dsp:cNvPr id="0" name=""/>
        <dsp:cNvSpPr/>
      </dsp:nvSpPr>
      <dsp:spPr>
        <a:xfrm>
          <a:off x="4058" y="144020"/>
          <a:ext cx="9032437" cy="5184566"/>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060" tIns="247650" rIns="247650" bIns="247650" numCol="1" spcCol="1270" anchor="ctr" anchorCtr="0">
          <a:noAutofit/>
        </a:bodyPr>
        <a:lstStyle/>
        <a:p>
          <a:pPr lvl="0" algn="just" defTabSz="2889250">
            <a:lnSpc>
              <a:spcPct val="90000"/>
            </a:lnSpc>
            <a:spcBef>
              <a:spcPct val="0"/>
            </a:spcBef>
            <a:spcAft>
              <a:spcPct val="35000"/>
            </a:spcAft>
          </a:pPr>
          <a:r>
            <a:rPr lang="es-EC" sz="6500" kern="1200" dirty="0" smtClean="0"/>
            <a:t> </a:t>
          </a:r>
          <a:endParaRPr lang="es-EC" sz="6500" kern="1200" dirty="0"/>
        </a:p>
      </dsp:txBody>
      <dsp:txXfrm>
        <a:off x="4058" y="144020"/>
        <a:ext cx="9032437" cy="5184566"/>
      </dsp:txXfrm>
    </dsp:sp>
    <dsp:sp modelId="{49D5490A-F589-41DE-A64A-AAC7B11F5AC9}">
      <dsp:nvSpPr>
        <dsp:cNvPr id="0" name=""/>
        <dsp:cNvSpPr/>
      </dsp:nvSpPr>
      <dsp:spPr>
        <a:xfrm>
          <a:off x="0" y="1816155"/>
          <a:ext cx="2478923" cy="17936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15B4-9C7F-4DB1-AF9B-7E066C9C0DE5}">
      <dsp:nvSpPr>
        <dsp:cNvPr id="0" name=""/>
        <dsp:cNvSpPr/>
      </dsp:nvSpPr>
      <dsp:spPr>
        <a:xfrm>
          <a:off x="4058" y="4"/>
          <a:ext cx="9032437" cy="5472599"/>
        </a:xfrm>
        <a:prstGeom prst="rect">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060" tIns="121920" rIns="121920" bIns="121920" numCol="1" spcCol="1270" anchor="ctr" anchorCtr="0">
          <a:noAutofit/>
        </a:bodyPr>
        <a:lstStyle/>
        <a:p>
          <a:pPr lvl="0" algn="just" defTabSz="1422400">
            <a:lnSpc>
              <a:spcPct val="90000"/>
            </a:lnSpc>
            <a:spcBef>
              <a:spcPct val="0"/>
            </a:spcBef>
            <a:spcAft>
              <a:spcPct val="35000"/>
            </a:spcAft>
          </a:pPr>
          <a:endParaRPr lang="es-EC" sz="3200" kern="1200" dirty="0" smtClean="0"/>
        </a:p>
        <a:p>
          <a:pPr lvl="0" algn="just" defTabSz="1422400">
            <a:lnSpc>
              <a:spcPct val="90000"/>
            </a:lnSpc>
            <a:spcBef>
              <a:spcPct val="0"/>
            </a:spcBef>
            <a:spcAft>
              <a:spcPct val="35000"/>
            </a:spcAft>
          </a:pPr>
          <a:endParaRPr lang="es-EC" sz="3200" kern="1200" dirty="0" smtClean="0"/>
        </a:p>
        <a:p>
          <a:pPr lvl="0" algn="just" defTabSz="1422400">
            <a:lnSpc>
              <a:spcPct val="90000"/>
            </a:lnSpc>
            <a:spcBef>
              <a:spcPct val="0"/>
            </a:spcBef>
            <a:spcAft>
              <a:spcPct val="35000"/>
            </a:spcAft>
          </a:pPr>
          <a:endParaRPr lang="es-EC" sz="3200" kern="1200" dirty="0" smtClean="0"/>
        </a:p>
        <a:p>
          <a:pPr lvl="0" algn="just" defTabSz="1422400">
            <a:lnSpc>
              <a:spcPct val="90000"/>
            </a:lnSpc>
            <a:spcBef>
              <a:spcPct val="0"/>
            </a:spcBef>
            <a:spcAft>
              <a:spcPct val="35000"/>
            </a:spcAft>
          </a:pPr>
          <a:endParaRPr lang="es-EC" sz="3200" kern="1200" dirty="0" smtClean="0"/>
        </a:p>
        <a:p>
          <a:pPr lvl="0" algn="just" defTabSz="1422400">
            <a:lnSpc>
              <a:spcPct val="90000"/>
            </a:lnSpc>
            <a:spcBef>
              <a:spcPct val="0"/>
            </a:spcBef>
            <a:spcAft>
              <a:spcPct val="35000"/>
            </a:spcAft>
          </a:pPr>
          <a:endParaRPr lang="es-EC" sz="3200" kern="1200" dirty="0" smtClean="0"/>
        </a:p>
        <a:p>
          <a:pPr lvl="0" algn="just" defTabSz="1422400">
            <a:lnSpc>
              <a:spcPct val="90000"/>
            </a:lnSpc>
            <a:spcBef>
              <a:spcPct val="0"/>
            </a:spcBef>
            <a:spcAft>
              <a:spcPct val="35000"/>
            </a:spcAft>
          </a:pPr>
          <a:r>
            <a:rPr lang="es-EC" sz="3200" kern="1200" dirty="0" smtClean="0"/>
            <a:t>- </a:t>
          </a:r>
          <a:r>
            <a:rPr lang="es-EC" sz="3200" b="1" kern="1200" dirty="0" smtClean="0"/>
            <a:t>Tenencia de la tierra:</a:t>
          </a:r>
        </a:p>
        <a:p>
          <a:pPr lvl="0" algn="just" defTabSz="1422400">
            <a:lnSpc>
              <a:spcPct val="90000"/>
            </a:lnSpc>
            <a:spcBef>
              <a:spcPct val="0"/>
            </a:spcBef>
            <a:spcAft>
              <a:spcPct val="35000"/>
            </a:spcAft>
          </a:pPr>
          <a:endParaRPr lang="es-EC" sz="3200" b="1" kern="1200" dirty="0" smtClean="0"/>
        </a:p>
      </dsp:txBody>
      <dsp:txXfrm>
        <a:off x="4058" y="4"/>
        <a:ext cx="9032437" cy="5472599"/>
      </dsp:txXfrm>
    </dsp:sp>
    <dsp:sp modelId="{49D5490A-F589-41DE-A64A-AAC7B11F5AC9}">
      <dsp:nvSpPr>
        <dsp:cNvPr id="0" name=""/>
        <dsp:cNvSpPr/>
      </dsp:nvSpPr>
      <dsp:spPr>
        <a:xfrm>
          <a:off x="0" y="0"/>
          <a:ext cx="2478923" cy="13479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D1BB5A-43CF-4E54-8B89-4F0782AE485D}" type="datetimeFigureOut">
              <a:rPr lang="es-EC" smtClean="0"/>
              <a:pPr/>
              <a:t>11/11/2015</a:t>
            </a:fld>
            <a:endParaRPr lang="es-EC" dirty="0"/>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dirty="0">
              <a:solidFill>
                <a:srgbClr val="EBDDC3"/>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52C0AFFA-AFF0-46D4-9638-D2FA62C5C577}" type="slidenum">
              <a:rPr lang="es-EC" smtClean="0">
                <a:solidFill>
                  <a:srgbClr val="EBDDC3"/>
                </a:solidFill>
              </a:rPr>
              <a:pPr/>
              <a:t>‹Nº›</a:t>
            </a:fld>
            <a:endParaRPr lang="es-EC" dirty="0">
              <a:solidFill>
                <a:srgbClr val="EBDDC3"/>
              </a:solidFill>
            </a:endParaRPr>
          </a:p>
        </p:txBody>
      </p:sp>
    </p:spTree>
    <p:extLst>
      <p:ext uri="{BB962C8B-B14F-4D97-AF65-F5344CB8AC3E}">
        <p14:creationId xmlns:p14="http://schemas.microsoft.com/office/powerpoint/2010/main" val="21204611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5" name="4 Marcador de pie de página"/>
          <p:cNvSpPr>
            <a:spLocks noGrp="1"/>
          </p:cNvSpPr>
          <p:nvPr>
            <p:ph type="ftr" sz="quarter" idx="11"/>
          </p:nvPr>
        </p:nvSpPr>
        <p:spPr/>
        <p:txBody>
          <a:bodyPr/>
          <a:lstStyle/>
          <a:p>
            <a:endParaRPr lang="es-EC" dirty="0">
              <a:solidFill>
                <a:srgbClr val="775F55"/>
              </a:solidFill>
            </a:endParaRPr>
          </a:p>
        </p:txBody>
      </p:sp>
      <p:sp>
        <p:nvSpPr>
          <p:cNvPr id="6" name="5 Marcador de número de diapositiva"/>
          <p:cNvSpPr>
            <a:spLocks noGrp="1"/>
          </p:cNvSpPr>
          <p:nvPr>
            <p:ph type="sldNum" sz="quarter" idx="12"/>
          </p:nvPr>
        </p:nvSpPr>
        <p:spPr/>
        <p:txBody>
          <a:bodyPr/>
          <a:lstStyle/>
          <a:p>
            <a:fld id="{52C0AFFA-AFF0-46D4-9638-D2FA62C5C577}" type="slidenum">
              <a:rPr lang="es-EC" smtClean="0"/>
              <a:pPr/>
              <a:t>‹Nº›</a:t>
            </a:fld>
            <a:endParaRPr lang="es-EC" dirty="0"/>
          </a:p>
        </p:txBody>
      </p:sp>
    </p:spTree>
    <p:extLst>
      <p:ext uri="{BB962C8B-B14F-4D97-AF65-F5344CB8AC3E}">
        <p14:creationId xmlns:p14="http://schemas.microsoft.com/office/powerpoint/2010/main" val="182472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C" dirty="0">
              <a:solidFill>
                <a:srgbClr val="775F55"/>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52C0AFFA-AFF0-46D4-9638-D2FA62C5C577}" type="slidenum">
              <a:rPr lang="es-EC" smtClean="0"/>
              <a:pPr/>
              <a:t>‹Nº›</a:t>
            </a:fld>
            <a:endParaRPr lang="es-EC" dirty="0"/>
          </a:p>
        </p:txBody>
      </p:sp>
    </p:spTree>
    <p:extLst>
      <p:ext uri="{BB962C8B-B14F-4D97-AF65-F5344CB8AC3E}">
        <p14:creationId xmlns:p14="http://schemas.microsoft.com/office/powerpoint/2010/main" val="7410187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5" name="4 Marcador de pie de página"/>
          <p:cNvSpPr>
            <a:spLocks noGrp="1"/>
          </p:cNvSpPr>
          <p:nvPr>
            <p:ph type="ftr" sz="quarter" idx="11"/>
          </p:nvPr>
        </p:nvSpPr>
        <p:spPr/>
        <p:txBody>
          <a:bodyPr/>
          <a:lstStyle/>
          <a:p>
            <a:endParaRPr lang="es-EC" dirty="0">
              <a:solidFill>
                <a:srgbClr val="775F55"/>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52C0AFFA-AFF0-46D4-9638-D2FA62C5C577}" type="slidenum">
              <a:rPr lang="es-EC" smtClean="0"/>
              <a:pPr/>
              <a:t>‹Nº›</a:t>
            </a:fld>
            <a:endParaRPr lang="es-EC" dirty="0"/>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40327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2C0AFFA-AFF0-46D4-9638-D2FA62C5C577}" type="slidenum">
              <a:rPr lang="es-EC" smtClean="0"/>
              <a:pPr/>
              <a:t>‹Nº›</a:t>
            </a:fld>
            <a:endParaRPr lang="es-EC" dirty="0"/>
          </a:p>
        </p:txBody>
      </p:sp>
      <p:sp>
        <p:nvSpPr>
          <p:cNvPr id="14" name="13 Marcador de pie de página"/>
          <p:cNvSpPr>
            <a:spLocks noGrp="1"/>
          </p:cNvSpPr>
          <p:nvPr>
            <p:ph type="ftr" sz="quarter" idx="12"/>
          </p:nvPr>
        </p:nvSpPr>
        <p:spPr/>
        <p:txBody>
          <a:bodyPr/>
          <a:lstStyle/>
          <a:p>
            <a:endParaRPr lang="es-EC" dirty="0">
              <a:solidFill>
                <a:srgbClr val="775F55"/>
              </a:solidFill>
            </a:endParaRPr>
          </a:p>
        </p:txBody>
      </p:sp>
    </p:spTree>
    <p:extLst>
      <p:ext uri="{BB962C8B-B14F-4D97-AF65-F5344CB8AC3E}">
        <p14:creationId xmlns:p14="http://schemas.microsoft.com/office/powerpoint/2010/main" val="28110233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10" name="9 Marcador de número de diapositiva"/>
          <p:cNvSpPr>
            <a:spLocks noGrp="1"/>
          </p:cNvSpPr>
          <p:nvPr>
            <p:ph type="sldNum" sz="quarter" idx="16"/>
          </p:nvPr>
        </p:nvSpPr>
        <p:spPr/>
        <p:txBody>
          <a:bodyPr rtlCol="0"/>
          <a:lstStyle/>
          <a:p>
            <a:fld id="{52C0AFFA-AFF0-46D4-9638-D2FA62C5C577}" type="slidenum">
              <a:rPr lang="es-EC" smtClean="0"/>
              <a:pPr/>
              <a:t>‹Nº›</a:t>
            </a:fld>
            <a:endParaRPr lang="es-EC" dirty="0"/>
          </a:p>
        </p:txBody>
      </p:sp>
      <p:sp>
        <p:nvSpPr>
          <p:cNvPr id="12" name="11 Marcador de pie de página"/>
          <p:cNvSpPr>
            <a:spLocks noGrp="1"/>
          </p:cNvSpPr>
          <p:nvPr>
            <p:ph type="ftr" sz="quarter" idx="17"/>
          </p:nvPr>
        </p:nvSpPr>
        <p:spPr/>
        <p:txBody>
          <a:bodyPr rtlCol="0"/>
          <a:lstStyle/>
          <a:p>
            <a:endParaRPr lang="es-EC" dirty="0">
              <a:solidFill>
                <a:srgbClr val="775F55"/>
              </a:solidFill>
            </a:endParaRPr>
          </a:p>
        </p:txBody>
      </p:sp>
    </p:spTree>
    <p:extLst>
      <p:ext uri="{BB962C8B-B14F-4D97-AF65-F5344CB8AC3E}">
        <p14:creationId xmlns:p14="http://schemas.microsoft.com/office/powerpoint/2010/main" val="28895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12" name="11 Marcador de número de diapositiva"/>
          <p:cNvSpPr>
            <a:spLocks noGrp="1"/>
          </p:cNvSpPr>
          <p:nvPr>
            <p:ph type="sldNum" sz="quarter" idx="16"/>
          </p:nvPr>
        </p:nvSpPr>
        <p:spPr/>
        <p:txBody>
          <a:bodyPr rtlCol="0"/>
          <a:lstStyle/>
          <a:p>
            <a:fld id="{52C0AFFA-AFF0-46D4-9638-D2FA62C5C577}" type="slidenum">
              <a:rPr lang="es-EC" smtClean="0"/>
              <a:pPr/>
              <a:t>‹Nº›</a:t>
            </a:fld>
            <a:endParaRPr lang="es-EC" dirty="0"/>
          </a:p>
        </p:txBody>
      </p:sp>
      <p:sp>
        <p:nvSpPr>
          <p:cNvPr id="14" name="13 Marcador de pie de página"/>
          <p:cNvSpPr>
            <a:spLocks noGrp="1"/>
          </p:cNvSpPr>
          <p:nvPr>
            <p:ph type="ftr" sz="quarter" idx="17"/>
          </p:nvPr>
        </p:nvSpPr>
        <p:spPr/>
        <p:txBody>
          <a:bodyPr rtlCol="0"/>
          <a:lstStyle/>
          <a:p>
            <a:endParaRPr lang="es-EC" dirty="0">
              <a:solidFill>
                <a:srgbClr val="775F55"/>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28403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4" name="3 Marcador de pie de página"/>
          <p:cNvSpPr>
            <a:spLocks noGrp="1"/>
          </p:cNvSpPr>
          <p:nvPr>
            <p:ph type="ftr" sz="quarter" idx="11"/>
          </p:nvPr>
        </p:nvSpPr>
        <p:spPr/>
        <p:txBody>
          <a:bodyPr/>
          <a:lstStyle/>
          <a:p>
            <a:endParaRPr lang="es-EC" dirty="0">
              <a:solidFill>
                <a:srgbClr val="775F55"/>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52C0AFFA-AFF0-46D4-9638-D2FA62C5C577}" type="slidenum">
              <a:rPr lang="es-EC" smtClean="0"/>
              <a:pPr/>
              <a:t>‹Nº›</a:t>
            </a:fld>
            <a:endParaRPr lang="es-EC" dirty="0"/>
          </a:p>
        </p:txBody>
      </p:sp>
    </p:spTree>
    <p:extLst>
      <p:ext uri="{BB962C8B-B14F-4D97-AF65-F5344CB8AC3E}">
        <p14:creationId xmlns:p14="http://schemas.microsoft.com/office/powerpoint/2010/main" val="280711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3" name="2 Marcador de pie de página"/>
          <p:cNvSpPr>
            <a:spLocks noGrp="1"/>
          </p:cNvSpPr>
          <p:nvPr>
            <p:ph type="ftr" sz="quarter" idx="11"/>
          </p:nvPr>
        </p:nvSpPr>
        <p:spPr/>
        <p:txBody>
          <a:bodyPr/>
          <a:lstStyle/>
          <a:p>
            <a:endParaRPr lang="es-EC" dirty="0">
              <a:solidFill>
                <a:srgbClr val="775F55"/>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52C0AFFA-AFF0-46D4-9638-D2FA62C5C577}" type="slidenum">
              <a:rPr lang="es-EC" smtClean="0">
                <a:solidFill>
                  <a:srgbClr val="775F55"/>
                </a:solidFill>
              </a:rPr>
              <a:pPr/>
              <a:t>‹Nº›</a:t>
            </a:fld>
            <a:endParaRPr lang="es-EC" dirty="0">
              <a:solidFill>
                <a:srgbClr val="775F55"/>
              </a:solidFill>
            </a:endParaRPr>
          </a:p>
        </p:txBody>
      </p:sp>
    </p:spTree>
    <p:extLst>
      <p:ext uri="{BB962C8B-B14F-4D97-AF65-F5344CB8AC3E}">
        <p14:creationId xmlns:p14="http://schemas.microsoft.com/office/powerpoint/2010/main" val="184628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6" name="5 Marcador de pie de página"/>
          <p:cNvSpPr>
            <a:spLocks noGrp="1"/>
          </p:cNvSpPr>
          <p:nvPr>
            <p:ph type="ftr" sz="quarter" idx="11"/>
          </p:nvPr>
        </p:nvSpPr>
        <p:spPr/>
        <p:txBody>
          <a:bodyPr/>
          <a:lstStyle/>
          <a:p>
            <a:endParaRPr lang="es-EC" dirty="0">
              <a:solidFill>
                <a:srgbClr val="775F55"/>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52C0AFFA-AFF0-46D4-9638-D2FA62C5C577}" type="slidenum">
              <a:rPr lang="es-EC" smtClean="0"/>
              <a:pPr/>
              <a:t>‹Nº›</a:t>
            </a:fld>
            <a:endParaRPr lang="es-EC" dirty="0"/>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8065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52C0AFFA-AFF0-46D4-9638-D2FA62C5C577}" type="slidenum">
              <a:rPr lang="es-EC" smtClean="0"/>
              <a:pPr/>
              <a:t>‹Nº›</a:t>
            </a:fld>
            <a:endParaRPr lang="es-EC" dirty="0"/>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dirty="0">
              <a:solidFill>
                <a:srgbClr val="775F55"/>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dirty="0" smtClean="0"/>
              <a:t>Haga clic en el icono para agregar una imagen</a:t>
            </a:r>
            <a:endParaRPr kumimoji="0" lang="en-US" dirty="0"/>
          </a:p>
        </p:txBody>
      </p:sp>
    </p:spTree>
    <p:extLst>
      <p:ext uri="{BB962C8B-B14F-4D97-AF65-F5344CB8AC3E}">
        <p14:creationId xmlns:p14="http://schemas.microsoft.com/office/powerpoint/2010/main" val="39551263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ED1BB5A-43CF-4E54-8B89-4F0782AE485D}" type="datetimeFigureOut">
              <a:rPr lang="es-EC" smtClean="0">
                <a:solidFill>
                  <a:srgbClr val="775F55"/>
                </a:solidFill>
              </a:rPr>
              <a:pPr/>
              <a:t>11/11/2015</a:t>
            </a:fld>
            <a:endParaRPr lang="es-EC" dirty="0">
              <a:solidFill>
                <a:srgbClr val="775F55"/>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dirty="0">
              <a:solidFill>
                <a:srgbClr val="775F55"/>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2C0AFFA-AFF0-46D4-9638-D2FA62C5C577}" type="slidenum">
              <a:rPr lang="es-EC" smtClean="0"/>
              <a:pPr/>
              <a:t>‹Nº›</a:t>
            </a:fld>
            <a:endParaRPr lang="es-EC" dirty="0"/>
          </a:p>
        </p:txBody>
      </p:sp>
    </p:spTree>
    <p:extLst>
      <p:ext uri="{BB962C8B-B14F-4D97-AF65-F5344CB8AC3E}">
        <p14:creationId xmlns:p14="http://schemas.microsoft.com/office/powerpoint/2010/main" val="377817968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5.xml"/><Relationship Id="rId11" Type="http://schemas.openxmlformats.org/officeDocument/2006/relationships/image" Target="../media/image13.emf"/><Relationship Id="rId5" Type="http://schemas.openxmlformats.org/officeDocument/2006/relationships/diagramQuickStyle" Target="../diagrams/quickStyle5.xml"/><Relationship Id="rId10" Type="http://schemas.openxmlformats.org/officeDocument/2006/relationships/oleObject" Target="../embeddings/Hoja_de_c_lculo_de_Microsoft_Excel_97-20031.xls"/><Relationship Id="rId4" Type="http://schemas.openxmlformats.org/officeDocument/2006/relationships/diagramLayout" Target="../diagrams/layout5.xml"/><Relationship Id="rId9"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8.emf"/><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oleObject" Target="../embeddings/Hoja_de_c_lculo_de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6.xml"/><Relationship Id="rId11" Type="http://schemas.openxmlformats.org/officeDocument/2006/relationships/oleObject" Target="../embeddings/oleObject3.bin"/><Relationship Id="rId5" Type="http://schemas.openxmlformats.org/officeDocument/2006/relationships/diagramQuickStyle" Target="../diagrams/quickStyle6.xml"/><Relationship Id="rId10" Type="http://schemas.openxmlformats.org/officeDocument/2006/relationships/image" Target="../media/image17.emf"/><Relationship Id="rId4" Type="http://schemas.openxmlformats.org/officeDocument/2006/relationships/diagramLayout" Target="../diagrams/layout6.xml"/><Relationship Id="rId9" Type="http://schemas.openxmlformats.org/officeDocument/2006/relationships/package" Target="../embeddings/Documento_de_Microsoft_Word1.docx"/></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2.emf"/><Relationship Id="rId4" Type="http://schemas.openxmlformats.org/officeDocument/2006/relationships/diagramLayout" Target="../diagrams/layout9.xml"/><Relationship Id="rId9" Type="http://schemas.openxmlformats.org/officeDocument/2006/relationships/oleObject" Target="../embeddings/Hoja_de_c_lculo_de_Microsoft_Excel_97-20033.xls"/></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4.emf"/><Relationship Id="rId4" Type="http://schemas.openxmlformats.org/officeDocument/2006/relationships/diagramLayout" Target="../diagrams/layout10.xml"/><Relationship Id="rId9" Type="http://schemas.openxmlformats.org/officeDocument/2006/relationships/oleObject" Target="../embeddings/Hoja_de_c_lculo_de_Microsoft_Excel_97-20034.xls"/></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Hoja_de_c_lculo_de_Microsoft_Excel_97-20035.xls"/></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oleObject" Target="../embeddings/Hoja_de_c_lculo_de_Microsoft_Excel_97-20036.xls"/><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9.emf"/><Relationship Id="rId4" Type="http://schemas.openxmlformats.org/officeDocument/2006/relationships/diagramLayout" Target="../diagrams/layout12.xml"/><Relationship Id="rId9" Type="http://schemas.openxmlformats.org/officeDocument/2006/relationships/oleObject" Target="../embeddings/Hoja_de_c_lculo_de_Microsoft_Excel_97-20037.xls"/></Relationships>
</file>

<file path=ppt/slides/_rels/slide2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13.xml"/><Relationship Id="rId7" Type="http://schemas.openxmlformats.org/officeDocument/2006/relationships/image" Target="../media/image3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35.emf"/><Relationship Id="rId4" Type="http://schemas.openxmlformats.org/officeDocument/2006/relationships/diagramLayout" Target="../diagrams/layout14.xml"/><Relationship Id="rId9" Type="http://schemas.openxmlformats.org/officeDocument/2006/relationships/oleObject" Target="../embeddings/Hoja_de_c_lculo_de_Microsoft_Excel_97-20038.xls"/></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38.emf"/><Relationship Id="rId4" Type="http://schemas.openxmlformats.org/officeDocument/2006/relationships/diagramLayout" Target="../diagrams/layout15.xml"/><Relationship Id="rId9" Type="http://schemas.openxmlformats.org/officeDocument/2006/relationships/oleObject" Target="../embeddings/Hoja_de_c_lculo_de_Microsoft_Excel_97-20039.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0.emf"/><Relationship Id="rId4" Type="http://schemas.openxmlformats.org/officeDocument/2006/relationships/oleObject" Target="../embeddings/Hoja_de_c_lculo_de_Microsoft_Excel_97-200310.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1.emf"/><Relationship Id="rId4" Type="http://schemas.openxmlformats.org/officeDocument/2006/relationships/oleObject" Target="../embeddings/Hoja_de_c_lculo_de_Microsoft_Excel_97-200311.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2.emf"/><Relationship Id="rId4" Type="http://schemas.openxmlformats.org/officeDocument/2006/relationships/oleObject" Target="../embeddings/Hoja_de_c_lculo_de_Microsoft_Excel_97-200312.xls"/></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4.bin"/><Relationship Id="rId7" Type="http://schemas.openxmlformats.org/officeDocument/2006/relationships/oleObject" Target="../embeddings/Hoja_de_c_lculo_de_Microsoft_Excel_97-200314.xls"/><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image" Target="../media/image43.emf"/><Relationship Id="rId4" Type="http://schemas.openxmlformats.org/officeDocument/2006/relationships/oleObject" Target="../embeddings/Hoja_de_c_lculo_de_Microsoft_Excel_97-200313.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5.png"/><Relationship Id="rId4" Type="http://schemas.openxmlformats.org/officeDocument/2006/relationships/oleObject" Target="../embeddings/Hoja_de_c_lculo_de_Microsoft_Excel_97-200315.xls"/></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6.emf"/><Relationship Id="rId4" Type="http://schemas.openxmlformats.org/officeDocument/2006/relationships/oleObject" Target="../embeddings/Hoja_de_c_lculo_de_Microsoft_Excel_97-200316.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1246490"/>
            <a:ext cx="9144000" cy="5611510"/>
          </a:xfrm>
        </p:spPr>
        <p:txBody>
          <a:bodyPr>
            <a:normAutofit fontScale="92500" lnSpcReduction="10000"/>
          </a:bodyPr>
          <a:lstStyle/>
          <a:p>
            <a:pPr marL="0" indent="0" algn="ctr">
              <a:buNone/>
            </a:pPr>
            <a:r>
              <a:rPr lang="es-EC" sz="2800" b="1" dirty="0"/>
              <a:t/>
            </a:r>
            <a:br>
              <a:rPr lang="es-EC" sz="2800" b="1" dirty="0"/>
            </a:br>
            <a:r>
              <a:rPr lang="es-EC" sz="3900" b="1" dirty="0" smtClean="0">
                <a:solidFill>
                  <a:srgbClr val="00B050"/>
                </a:solidFill>
              </a:rPr>
              <a:t>TESIS </a:t>
            </a:r>
            <a:r>
              <a:rPr lang="es-EC" sz="3900" b="1" dirty="0">
                <a:solidFill>
                  <a:srgbClr val="00B050"/>
                </a:solidFill>
              </a:rPr>
              <a:t>DE </a:t>
            </a:r>
            <a:r>
              <a:rPr lang="es-EC" sz="3900" b="1" dirty="0" smtClean="0">
                <a:solidFill>
                  <a:srgbClr val="00B050"/>
                </a:solidFill>
              </a:rPr>
              <a:t>GRADO</a:t>
            </a:r>
          </a:p>
          <a:p>
            <a:pPr marL="0" indent="0" algn="ctr">
              <a:buNone/>
            </a:pPr>
            <a:r>
              <a:rPr lang="es-EC" sz="3900" b="1" dirty="0" smtClean="0">
                <a:solidFill>
                  <a:srgbClr val="00B0F0"/>
                </a:solidFill>
              </a:rPr>
              <a:t> “MAESTRIA </a:t>
            </a:r>
            <a:r>
              <a:rPr lang="es-EC" sz="3900" b="1" dirty="0">
                <a:solidFill>
                  <a:srgbClr val="00B0F0"/>
                </a:solidFill>
              </a:rPr>
              <a:t>EN AGRICULTURA </a:t>
            </a:r>
            <a:r>
              <a:rPr lang="es-EC" sz="3900" b="1" dirty="0" smtClean="0">
                <a:solidFill>
                  <a:srgbClr val="00B0F0"/>
                </a:solidFill>
              </a:rPr>
              <a:t>SOSTENIBLE”</a:t>
            </a:r>
          </a:p>
          <a:p>
            <a:pPr marL="0" indent="0">
              <a:buNone/>
            </a:pPr>
            <a:endParaRPr lang="es-EC" sz="3200" dirty="0" smtClean="0">
              <a:effectLst>
                <a:outerShdw blurRad="38100" dist="38100" dir="2700000" algn="tl">
                  <a:srgbClr val="000000">
                    <a:alpha val="43137"/>
                  </a:srgbClr>
                </a:outerShdw>
              </a:effectLst>
            </a:endParaRPr>
          </a:p>
          <a:p>
            <a:pPr marL="0" indent="0" algn="ctr">
              <a:buNone/>
            </a:pPr>
            <a:r>
              <a:rPr lang="es-EC" sz="3200" b="1" i="1" dirty="0">
                <a:effectLst>
                  <a:outerShdw blurRad="38100" dist="38100" dir="2700000" algn="tl">
                    <a:srgbClr val="000000">
                      <a:alpha val="43137"/>
                    </a:srgbClr>
                  </a:outerShdw>
                </a:effectLst>
              </a:rPr>
              <a:t>TEMA: </a:t>
            </a:r>
            <a:r>
              <a:rPr lang="es-EC" sz="3200" dirty="0">
                <a:effectLst>
                  <a:outerShdw blurRad="38100" dist="38100" dir="2700000" algn="tl">
                    <a:srgbClr val="000000">
                      <a:alpha val="43137"/>
                    </a:srgbClr>
                  </a:outerShdw>
                </a:effectLst>
              </a:rPr>
              <a:t>EVALUACIÓN DE LAS ESCUELAS DE LA REVOLUCIÓN AGRARIA (ERA´s) EN EL FOMENTO DE LA AGRICULTURA SOSTENIBLE, EN LA PROVINCIA DE IMBABURA</a:t>
            </a:r>
            <a:r>
              <a:rPr lang="es-EC" sz="3200" dirty="0" smtClean="0">
                <a:effectLst>
                  <a:outerShdw blurRad="38100" dist="38100" dir="2700000" algn="tl">
                    <a:srgbClr val="000000">
                      <a:alpha val="43137"/>
                    </a:srgbClr>
                  </a:outerShdw>
                </a:effectLst>
              </a:rPr>
              <a:t>.</a:t>
            </a:r>
          </a:p>
          <a:p>
            <a:pPr marL="0" indent="0" algn="ctr">
              <a:buNone/>
            </a:pPr>
            <a:endParaRPr lang="es-EC" sz="3200" dirty="0" smtClean="0"/>
          </a:p>
          <a:p>
            <a:pPr marL="0" indent="0" algn="ctr">
              <a:buNone/>
            </a:pPr>
            <a:r>
              <a:rPr lang="es-EC" sz="3200" b="1" dirty="0" smtClean="0">
                <a:solidFill>
                  <a:srgbClr val="002060"/>
                </a:solidFill>
              </a:rPr>
              <a:t>AUTORA</a:t>
            </a:r>
            <a:r>
              <a:rPr lang="es-EC" sz="3200" b="1" dirty="0">
                <a:solidFill>
                  <a:srgbClr val="002060"/>
                </a:solidFill>
              </a:rPr>
              <a:t>: </a:t>
            </a:r>
            <a:r>
              <a:rPr lang="es-EC" sz="3200" dirty="0">
                <a:solidFill>
                  <a:srgbClr val="002060"/>
                </a:solidFill>
              </a:rPr>
              <a:t>ING. GIOVANNA E. VINUEZA GARRIDO</a:t>
            </a:r>
          </a:p>
          <a:p>
            <a:pPr marL="0" indent="0" algn="ctr">
              <a:buNone/>
            </a:pPr>
            <a:r>
              <a:rPr lang="es-EC" sz="3200" b="1" dirty="0">
                <a:solidFill>
                  <a:srgbClr val="002060"/>
                </a:solidFill>
              </a:rPr>
              <a:t>DIRECTORA: </a:t>
            </a:r>
            <a:r>
              <a:rPr lang="es-EC" sz="3200" dirty="0">
                <a:solidFill>
                  <a:srgbClr val="002060"/>
                </a:solidFill>
              </a:rPr>
              <a:t>PhD. PATRICIA AGUIRRE</a:t>
            </a:r>
          </a:p>
          <a:p>
            <a:pPr marL="0" indent="0">
              <a:buNone/>
            </a:pPr>
            <a:endParaRPr lang="es-EC" sz="3200" b="1" dirty="0" smtClean="0"/>
          </a:p>
        </p:txBody>
      </p:sp>
      <p:pic>
        <p:nvPicPr>
          <p:cNvPr id="5" name="Imagen 1"/>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8640" b="78349"/>
          <a:stretch>
            <a:fillRect/>
          </a:stretch>
        </p:blipFill>
        <p:spPr bwMode="auto">
          <a:xfrm>
            <a:off x="2987824" y="-57542"/>
            <a:ext cx="7168159" cy="126876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1331640" y="4365104"/>
            <a:ext cx="1944216"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74223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829022096"/>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n-US" i="1" dirty="0" smtClean="0"/>
              <a:t/>
            </a:r>
            <a:br>
              <a:rPr lang="en-US" i="1" dirty="0" smtClean="0"/>
            </a:br>
            <a:r>
              <a:rPr lang="en-US" sz="4000" b="1" dirty="0" smtClean="0"/>
              <a:t>Caracterización </a:t>
            </a:r>
            <a:r>
              <a:rPr lang="en-US" sz="4000" b="1" dirty="0"/>
              <a:t>de las  ERA´s-Imbabura</a:t>
            </a:r>
            <a:r>
              <a:rPr lang="es-EC" b="1" i="1" dirty="0"/>
              <a:t/>
            </a:r>
            <a:br>
              <a:rPr lang="es-EC" b="1" i="1" dirty="0"/>
            </a:br>
            <a:r>
              <a:rPr lang="es-EC" b="1" i="1" dirty="0" smtClean="0"/>
              <a:t> </a:t>
            </a:r>
            <a:endParaRPr lang="es-EC" dirty="0"/>
          </a:p>
        </p:txBody>
      </p:sp>
    </p:spTree>
    <p:extLst>
      <p:ext uri="{BB962C8B-B14F-4D97-AF65-F5344CB8AC3E}">
        <p14:creationId xmlns:p14="http://schemas.microsoft.com/office/powerpoint/2010/main" val="2313160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16962" t="12636" r="15512" b="6612"/>
          <a:stretch>
            <a:fillRect/>
          </a:stretch>
        </p:blipFill>
        <p:spPr bwMode="auto">
          <a:xfrm>
            <a:off x="30867" y="116633"/>
            <a:ext cx="684538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arcador de contenido"/>
          <p:cNvSpPr txBox="1">
            <a:spLocks noGrp="1"/>
          </p:cNvSpPr>
          <p:nvPr>
            <p:ph sz="quarter" idx="1"/>
          </p:nvPr>
        </p:nvSpPr>
        <p:spPr>
          <a:xfrm>
            <a:off x="251520" y="5180419"/>
            <a:ext cx="8586536" cy="984885"/>
          </a:xfrm>
          <a:prstGeom prst="rect">
            <a:avLst/>
          </a:prstGeom>
          <a:noFill/>
        </p:spPr>
        <p:txBody>
          <a:bodyPr wrap="square" rtlCol="0">
            <a:spAutoFit/>
          </a:bodyPr>
          <a:lstStyle/>
          <a:p>
            <a:r>
              <a:rPr lang="es-EC" dirty="0"/>
              <a:t>38  </a:t>
            </a:r>
            <a:r>
              <a:rPr lang="es-EC" dirty="0" smtClean="0"/>
              <a:t>comunidades: </a:t>
            </a:r>
            <a:r>
              <a:rPr lang="es-EC" dirty="0"/>
              <a:t>Ibarra </a:t>
            </a:r>
            <a:r>
              <a:rPr lang="es-EC" dirty="0" smtClean="0"/>
              <a:t>12, </a:t>
            </a:r>
            <a:r>
              <a:rPr lang="es-EC" dirty="0"/>
              <a:t>Cotacachi </a:t>
            </a:r>
            <a:r>
              <a:rPr lang="es-EC" dirty="0" smtClean="0"/>
              <a:t>12,   </a:t>
            </a:r>
            <a:r>
              <a:rPr lang="es-EC" dirty="0"/>
              <a:t>Pimampiro </a:t>
            </a:r>
            <a:r>
              <a:rPr lang="es-EC" dirty="0" smtClean="0"/>
              <a:t>3, </a:t>
            </a:r>
            <a:r>
              <a:rPr lang="es-EC" dirty="0"/>
              <a:t>Otavalo 9 </a:t>
            </a:r>
            <a:r>
              <a:rPr lang="es-EC" dirty="0" smtClean="0"/>
              <a:t>y </a:t>
            </a:r>
            <a:r>
              <a:rPr lang="es-EC" dirty="0"/>
              <a:t>en </a:t>
            </a:r>
            <a:r>
              <a:rPr lang="es-EC" dirty="0" smtClean="0"/>
              <a:t> </a:t>
            </a:r>
            <a:r>
              <a:rPr lang="es-EC" dirty="0"/>
              <a:t>Antonio Ante </a:t>
            </a:r>
            <a:r>
              <a:rPr lang="es-EC" dirty="0" smtClean="0"/>
              <a:t>2.</a:t>
            </a:r>
            <a:endParaRPr lang="es-EC" dirty="0"/>
          </a:p>
        </p:txBody>
      </p:sp>
      <p:sp>
        <p:nvSpPr>
          <p:cNvPr id="6" name="5 CuadroTexto"/>
          <p:cNvSpPr txBox="1"/>
          <p:nvPr/>
        </p:nvSpPr>
        <p:spPr>
          <a:xfrm>
            <a:off x="6912768" y="1627053"/>
            <a:ext cx="2123728" cy="3170099"/>
          </a:xfrm>
          <a:prstGeom prst="rect">
            <a:avLst/>
          </a:prstGeom>
          <a:noFill/>
        </p:spPr>
        <p:txBody>
          <a:bodyPr wrap="square" rtlCol="0">
            <a:spAutoFit/>
          </a:bodyPr>
          <a:lstStyle/>
          <a:p>
            <a:r>
              <a:rPr lang="es-EC" sz="2000" dirty="0"/>
              <a:t>CENSO del 2010 existieron 22807 </a:t>
            </a:r>
            <a:r>
              <a:rPr lang="es-EC" sz="2000" dirty="0" smtClean="0"/>
              <a:t>personas en el </a:t>
            </a:r>
            <a:r>
              <a:rPr lang="es-EC" sz="2000" dirty="0"/>
              <a:t>agro, </a:t>
            </a:r>
            <a:r>
              <a:rPr lang="es-EC" sz="2000" dirty="0" smtClean="0"/>
              <a:t> </a:t>
            </a:r>
            <a:r>
              <a:rPr lang="es-EC" sz="2000" dirty="0"/>
              <a:t>MAGAP al beneficiar a  1362 agricultores tuvieron una cobertura del 5,97% de esta población</a:t>
            </a:r>
          </a:p>
        </p:txBody>
      </p:sp>
    </p:spTree>
    <p:extLst>
      <p:ext uri="{BB962C8B-B14F-4D97-AF65-F5344CB8AC3E}">
        <p14:creationId xmlns:p14="http://schemas.microsoft.com/office/powerpoint/2010/main" val="1511895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4000" b="1" dirty="0"/>
              <a:t>Caracterización de las  ERA´s-Imbabura</a:t>
            </a:r>
            <a:endParaRPr lang="es-EC" dirty="0"/>
          </a:p>
        </p:txBody>
      </p:sp>
      <p:sp>
        <p:nvSpPr>
          <p:cNvPr id="3" name="2 Marcador de contenido"/>
          <p:cNvSpPr>
            <a:spLocks noGrp="1"/>
          </p:cNvSpPr>
          <p:nvPr>
            <p:ph sz="quarter" idx="1"/>
          </p:nvPr>
        </p:nvSpPr>
        <p:spPr/>
        <p:txBody>
          <a:bodyPr/>
          <a:lstStyle/>
          <a:p>
            <a:r>
              <a:rPr lang="es-EC" sz="3200" b="1" dirty="0" smtClean="0"/>
              <a:t>Características de la población</a:t>
            </a:r>
            <a:r>
              <a:rPr lang="es-EC" sz="3200" dirty="0" smtClean="0"/>
              <a:t>.</a:t>
            </a:r>
          </a:p>
          <a:p>
            <a:pPr marL="0" indent="0">
              <a:buNone/>
            </a:pPr>
            <a:r>
              <a:rPr lang="es-EC" sz="3200" dirty="0" smtClean="0"/>
              <a:t>- 38 asociaciones beneficiadas=1362 </a:t>
            </a:r>
          </a:p>
          <a:p>
            <a:pPr marL="0" indent="0">
              <a:buNone/>
            </a:pPr>
            <a:r>
              <a:rPr lang="es-ES_tradnl" sz="3200" dirty="0" smtClean="0"/>
              <a:t>-Población </a:t>
            </a:r>
            <a:r>
              <a:rPr lang="es-ES_tradnl" sz="3200" dirty="0"/>
              <a:t>infantil o menor de 15 años (</a:t>
            </a:r>
            <a:r>
              <a:rPr lang="es-ES_tradnl" sz="3200" dirty="0" smtClean="0"/>
              <a:t>30%). </a:t>
            </a:r>
          </a:p>
          <a:p>
            <a:pPr marL="0" indent="0">
              <a:buNone/>
            </a:pPr>
            <a:r>
              <a:rPr lang="es-ES_tradnl" sz="3200" dirty="0" smtClean="0"/>
              <a:t>60% </a:t>
            </a:r>
            <a:r>
              <a:rPr lang="es-ES_tradnl" sz="3200" dirty="0"/>
              <a:t>edad para trabajar (15-65 años) </a:t>
            </a:r>
            <a:endParaRPr lang="es-ES_tradnl" sz="3200" dirty="0" smtClean="0"/>
          </a:p>
          <a:p>
            <a:pPr marL="0" indent="0">
              <a:buNone/>
            </a:pPr>
            <a:r>
              <a:rPr lang="es-ES_tradnl" sz="3200" dirty="0" smtClean="0"/>
              <a:t>Tercera </a:t>
            </a:r>
            <a:r>
              <a:rPr lang="es-ES_tradnl" sz="3200" dirty="0"/>
              <a:t>edad </a:t>
            </a:r>
            <a:r>
              <a:rPr lang="es-ES_tradnl" sz="3200" dirty="0" smtClean="0"/>
              <a:t>10%.</a:t>
            </a:r>
            <a:endParaRPr lang="es-EC" sz="3200" dirty="0"/>
          </a:p>
          <a:p>
            <a:endParaRPr lang="es-EC" dirty="0" smtClean="0"/>
          </a:p>
          <a:p>
            <a:pPr marL="0" indent="0">
              <a:buNone/>
            </a:pPr>
            <a:endParaRPr lang="es-EC" dirty="0"/>
          </a:p>
        </p:txBody>
      </p:sp>
      <p:sp>
        <p:nvSpPr>
          <p:cNvPr id="5" name="4 Rectángulo"/>
          <p:cNvSpPr/>
          <p:nvPr/>
        </p:nvSpPr>
        <p:spPr>
          <a:xfrm>
            <a:off x="6444208" y="1052736"/>
            <a:ext cx="2013531" cy="1094921"/>
          </a:xfrm>
          <a:prstGeom prst="rect">
            <a:avLst/>
          </a:prstGeom>
          <a:blipFill>
            <a:blip r:embed="rId2">
              <a:extLst>
                <a:ext uri="{28A0092B-C50C-407E-A947-70E740481C1C}">
                  <a14:useLocalDpi xmlns:a14="http://schemas.microsoft.com/office/drawing/2010/main" val="0"/>
                </a:ext>
              </a:extLst>
            </a:blip>
            <a:srcRect/>
            <a:stretch>
              <a:fillRect t="-42000" b="-4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642151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840895936"/>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r>
              <a:rPr lang="es-EC" b="1" i="1" dirty="0" smtClean="0"/>
              <a:t> </a:t>
            </a:r>
            <a:endParaRPr lang="es-EC" dirty="0"/>
          </a:p>
        </p:txBody>
      </p:sp>
    </p:spTree>
    <p:extLst>
      <p:ext uri="{BB962C8B-B14F-4D97-AF65-F5344CB8AC3E}">
        <p14:creationId xmlns:p14="http://schemas.microsoft.com/office/powerpoint/2010/main" val="2313160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75428682"/>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pic>
        <p:nvPicPr>
          <p:cNvPr id="1331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9514" y="1819672"/>
            <a:ext cx="5458216" cy="232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val="2022438199"/>
              </p:ext>
            </p:extLst>
          </p:nvPr>
        </p:nvGraphicFramePr>
        <p:xfrm>
          <a:off x="3057359" y="4077072"/>
          <a:ext cx="3192403" cy="2304256"/>
        </p:xfrm>
        <a:graphic>
          <a:graphicData uri="http://schemas.openxmlformats.org/presentationml/2006/ole">
            <mc:AlternateContent xmlns:mc="http://schemas.openxmlformats.org/markup-compatibility/2006">
              <mc:Choice xmlns:v="urn:schemas-microsoft-com:vml" Requires="v">
                <p:oleObj spid="_x0000_s13405" name="Hoja de cálculo" r:id="rId10" imgW="2524217" imgH="1666840" progId="Excel.Sheet.8">
                  <p:embed/>
                </p:oleObj>
              </mc:Choice>
              <mc:Fallback>
                <p:oleObj name="Hoja de cálculo" r:id="rId10" imgW="2524217" imgH="1666840" progId="Excel.Sheet.8">
                  <p:embed/>
                  <p:pic>
                    <p:nvPicPr>
                      <p:cNvPr id="0" name="Gráfico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7359" y="4077072"/>
                        <a:ext cx="3192403" cy="2304256"/>
                      </a:xfrm>
                      <a:prstGeom prst="rect">
                        <a:avLst/>
                      </a:prstGeom>
                      <a:noFill/>
                    </p:spPr>
                  </p:pic>
                </p:oleObj>
              </mc:Fallback>
            </mc:AlternateContent>
          </a:graphicData>
        </a:graphic>
      </p:graphicFrame>
    </p:spTree>
    <p:extLst>
      <p:ext uri="{BB962C8B-B14F-4D97-AF65-F5344CB8AC3E}">
        <p14:creationId xmlns:p14="http://schemas.microsoft.com/office/powerpoint/2010/main" val="17977780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787867335"/>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graphicFrame>
        <p:nvGraphicFramePr>
          <p:cNvPr id="3" name="2 Objeto"/>
          <p:cNvGraphicFramePr>
            <a:graphicFrameLocks noChangeAspect="1"/>
          </p:cNvGraphicFramePr>
          <p:nvPr>
            <p:extLst>
              <p:ext uri="{D42A27DB-BD31-4B8C-83A1-F6EECF244321}">
                <p14:modId xmlns:p14="http://schemas.microsoft.com/office/powerpoint/2010/main" val="2121538207"/>
              </p:ext>
            </p:extLst>
          </p:nvPr>
        </p:nvGraphicFramePr>
        <p:xfrm>
          <a:off x="2770188" y="1624013"/>
          <a:ext cx="6346825" cy="2497137"/>
        </p:xfrm>
        <a:graphic>
          <a:graphicData uri="http://schemas.openxmlformats.org/presentationml/2006/ole">
            <mc:AlternateContent xmlns:mc="http://schemas.openxmlformats.org/markup-compatibility/2006">
              <mc:Choice xmlns:v="urn:schemas-microsoft-com:vml" Requires="v">
                <p:oleObj spid="_x0000_s14505" name="Documento" r:id="rId9" imgW="5754246" imgH="2276989" progId="Word.Document.12">
                  <p:embed/>
                </p:oleObj>
              </mc:Choice>
              <mc:Fallback>
                <p:oleObj name="Documento" r:id="rId9" imgW="5754246" imgH="2276989" progId="Word.Document.12">
                  <p:embed/>
                  <p:pic>
                    <p:nvPicPr>
                      <p:cNvPr id="0" name=""/>
                      <p:cNvPicPr/>
                      <p:nvPr/>
                    </p:nvPicPr>
                    <p:blipFill>
                      <a:blip r:embed="rId10"/>
                      <a:stretch>
                        <a:fillRect/>
                      </a:stretch>
                    </p:blipFill>
                    <p:spPr>
                      <a:xfrm>
                        <a:off x="2770188" y="1624013"/>
                        <a:ext cx="6346825" cy="2497137"/>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474114966"/>
              </p:ext>
            </p:extLst>
          </p:nvPr>
        </p:nvGraphicFramePr>
        <p:xfrm>
          <a:off x="3531883" y="4149080"/>
          <a:ext cx="3733749" cy="2520280"/>
        </p:xfrm>
        <a:graphic>
          <a:graphicData uri="http://schemas.openxmlformats.org/presentationml/2006/ole">
            <mc:AlternateContent xmlns:mc="http://schemas.openxmlformats.org/markup-compatibility/2006">
              <mc:Choice xmlns:v="urn:schemas-microsoft-com:vml" Requires="v">
                <p:oleObj spid="_x0000_s14506" name="Hoja de cálculo" r:id="rId12" imgW="3162357" imgH="1952700" progId="Excel.Sheet.8">
                  <p:embed/>
                </p:oleObj>
              </mc:Choice>
              <mc:Fallback>
                <p:oleObj name="Hoja de cálculo" r:id="rId12" imgW="3162357" imgH="1952700" progId="Excel.Sheet.8">
                  <p:embed/>
                  <p:pic>
                    <p:nvPicPr>
                      <p:cNvPr id="0" name="Gráfico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1883" y="4149080"/>
                        <a:ext cx="3733749" cy="2520280"/>
                      </a:xfrm>
                      <a:prstGeom prst="rect">
                        <a:avLst/>
                      </a:prstGeom>
                      <a:noFill/>
                    </p:spPr>
                  </p:pic>
                </p:oleObj>
              </mc:Fallback>
            </mc:AlternateContent>
          </a:graphicData>
        </a:graphic>
      </p:graphicFrame>
    </p:spTree>
    <p:extLst>
      <p:ext uri="{BB962C8B-B14F-4D97-AF65-F5344CB8AC3E}">
        <p14:creationId xmlns:p14="http://schemas.microsoft.com/office/powerpoint/2010/main" val="162631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161224867"/>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298183306"/>
              </p:ext>
            </p:extLst>
          </p:nvPr>
        </p:nvGraphicFramePr>
        <p:xfrm>
          <a:off x="3275856" y="1628800"/>
          <a:ext cx="3528392" cy="2520279"/>
        </p:xfrm>
        <a:graphic>
          <a:graphicData uri="http://schemas.openxmlformats.org/drawingml/2006/table">
            <a:tbl>
              <a:tblPr firstRow="1" firstCol="1" bandRow="1">
                <a:tableStyleId>{21E4AEA4-8DFA-4A89-87EB-49C32662AFE0}</a:tableStyleId>
              </a:tblPr>
              <a:tblGrid>
                <a:gridCol w="2104053"/>
                <a:gridCol w="1424339"/>
              </a:tblGrid>
              <a:tr h="529171">
                <a:tc>
                  <a:txBody>
                    <a:bodyPr/>
                    <a:lstStyle/>
                    <a:p>
                      <a:pPr algn="ctr">
                        <a:lnSpc>
                          <a:spcPct val="150000"/>
                        </a:lnSpc>
                        <a:spcAft>
                          <a:spcPts val="0"/>
                        </a:spcAft>
                      </a:pPr>
                      <a:r>
                        <a:rPr lang="es-EC" sz="2000" dirty="0">
                          <a:effectLst/>
                        </a:rPr>
                        <a:t> </a:t>
                      </a:r>
                      <a:r>
                        <a:rPr lang="es-EC" sz="2000" dirty="0" smtClean="0">
                          <a:effectLst/>
                        </a:rPr>
                        <a:t>Servicios </a:t>
                      </a:r>
                      <a:r>
                        <a:rPr lang="es-EC" sz="2000" dirty="0">
                          <a:effectLst/>
                        </a:rPr>
                        <a:t>básicos</a:t>
                      </a:r>
                      <a:endParaRPr lang="es-EC" sz="20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2000" dirty="0" smtClean="0">
                          <a:effectLst/>
                        </a:rPr>
                        <a:t>Porcentaje</a:t>
                      </a:r>
                      <a:endParaRPr lang="es-EC" sz="2000" dirty="0">
                        <a:effectLst/>
                        <a:latin typeface="Calibri"/>
                        <a:ea typeface="Times New Roman"/>
                        <a:cs typeface="Times New Roman"/>
                      </a:endParaRPr>
                    </a:p>
                  </a:txBody>
                  <a:tcPr marL="68580" marR="68580" marT="0" marB="0"/>
                </a:tc>
              </a:tr>
              <a:tr h="572218">
                <a:tc>
                  <a:txBody>
                    <a:bodyPr/>
                    <a:lstStyle/>
                    <a:p>
                      <a:pPr algn="l">
                        <a:lnSpc>
                          <a:spcPct val="150000"/>
                        </a:lnSpc>
                        <a:spcAft>
                          <a:spcPts val="0"/>
                        </a:spcAft>
                      </a:pPr>
                      <a:r>
                        <a:rPr lang="es-EC" sz="1600">
                          <a:effectLst/>
                        </a:rPr>
                        <a:t>Electricidad</a:t>
                      </a:r>
                      <a:endParaRPr lang="es-EC" sz="20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600">
                          <a:effectLst/>
                        </a:rPr>
                        <a:t>72,44%</a:t>
                      </a:r>
                      <a:endParaRPr lang="es-EC" sz="2000">
                        <a:effectLst/>
                        <a:latin typeface="Calibri"/>
                        <a:ea typeface="Times New Roman"/>
                        <a:cs typeface="Times New Roman"/>
                      </a:endParaRPr>
                    </a:p>
                  </a:txBody>
                  <a:tcPr marL="68580" marR="68580" marT="0" marB="0"/>
                </a:tc>
              </a:tr>
              <a:tr h="572218">
                <a:tc>
                  <a:txBody>
                    <a:bodyPr/>
                    <a:lstStyle/>
                    <a:p>
                      <a:pPr algn="l">
                        <a:lnSpc>
                          <a:spcPct val="150000"/>
                        </a:lnSpc>
                        <a:spcAft>
                          <a:spcPts val="0"/>
                        </a:spcAft>
                      </a:pPr>
                      <a:r>
                        <a:rPr lang="es-EC" sz="1600">
                          <a:effectLst/>
                        </a:rPr>
                        <a:t>Agua   </a:t>
                      </a:r>
                      <a:endParaRPr lang="es-EC" sz="20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600">
                          <a:effectLst/>
                        </a:rPr>
                        <a:t>80,98%</a:t>
                      </a:r>
                      <a:endParaRPr lang="es-EC" sz="2000">
                        <a:effectLst/>
                        <a:latin typeface="Calibri"/>
                        <a:ea typeface="Times New Roman"/>
                        <a:cs typeface="Times New Roman"/>
                      </a:endParaRPr>
                    </a:p>
                  </a:txBody>
                  <a:tcPr marL="68580" marR="68580" marT="0" marB="0"/>
                </a:tc>
              </a:tr>
              <a:tr h="423336">
                <a:tc>
                  <a:txBody>
                    <a:bodyPr/>
                    <a:lstStyle/>
                    <a:p>
                      <a:pPr algn="l">
                        <a:lnSpc>
                          <a:spcPct val="150000"/>
                        </a:lnSpc>
                        <a:spcAft>
                          <a:spcPts val="0"/>
                        </a:spcAft>
                      </a:pPr>
                      <a:r>
                        <a:rPr lang="es-EC" sz="1600">
                          <a:effectLst/>
                        </a:rPr>
                        <a:t>Teléfono </a:t>
                      </a:r>
                      <a:endParaRPr lang="es-EC" sz="20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600">
                          <a:effectLst/>
                        </a:rPr>
                        <a:t>6,09%</a:t>
                      </a:r>
                      <a:endParaRPr lang="es-EC" sz="2000">
                        <a:effectLst/>
                        <a:latin typeface="Calibri"/>
                        <a:ea typeface="Times New Roman"/>
                        <a:cs typeface="Times New Roman"/>
                      </a:endParaRPr>
                    </a:p>
                  </a:txBody>
                  <a:tcPr marL="68580" marR="68580" marT="0" marB="0"/>
                </a:tc>
              </a:tr>
              <a:tr h="423336">
                <a:tc>
                  <a:txBody>
                    <a:bodyPr/>
                    <a:lstStyle/>
                    <a:p>
                      <a:pPr algn="l">
                        <a:lnSpc>
                          <a:spcPct val="150000"/>
                        </a:lnSpc>
                        <a:spcAft>
                          <a:spcPts val="0"/>
                        </a:spcAft>
                      </a:pPr>
                      <a:r>
                        <a:rPr lang="es-EC" sz="1600">
                          <a:effectLst/>
                        </a:rPr>
                        <a:t>Alcantarillado </a:t>
                      </a:r>
                      <a:endParaRPr lang="es-EC" sz="200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s-EC" sz="1600" dirty="0">
                          <a:effectLst/>
                        </a:rPr>
                        <a:t>17,83%</a:t>
                      </a:r>
                      <a:endParaRPr lang="es-EC" sz="20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4720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510964332"/>
              </p:ext>
            </p:extLst>
          </p:nvPr>
        </p:nvGraphicFramePr>
        <p:xfrm>
          <a:off x="107504" y="1196752"/>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Tree>
    <p:extLst>
      <p:ext uri="{BB962C8B-B14F-4D97-AF65-F5344CB8AC3E}">
        <p14:creationId xmlns:p14="http://schemas.microsoft.com/office/powerpoint/2010/main" val="456094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145051958"/>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63803527"/>
              </p:ext>
            </p:extLst>
          </p:nvPr>
        </p:nvGraphicFramePr>
        <p:xfrm>
          <a:off x="2699792" y="1484784"/>
          <a:ext cx="6300192" cy="2691706"/>
        </p:xfrm>
        <a:graphic>
          <a:graphicData uri="http://schemas.openxmlformats.org/drawingml/2006/table">
            <a:tbl>
              <a:tblPr firstRow="1" firstCol="1" bandRow="1">
                <a:tableStyleId>{21E4AEA4-8DFA-4A89-87EB-49C32662AFE0}</a:tableStyleId>
              </a:tblPr>
              <a:tblGrid>
                <a:gridCol w="4352479"/>
                <a:gridCol w="1947713"/>
              </a:tblGrid>
              <a:tr h="740986">
                <a:tc>
                  <a:txBody>
                    <a:bodyPr/>
                    <a:lstStyle/>
                    <a:p>
                      <a:pPr algn="ctr">
                        <a:lnSpc>
                          <a:spcPct val="200000"/>
                        </a:lnSpc>
                        <a:spcAft>
                          <a:spcPts val="0"/>
                        </a:spcAft>
                      </a:pPr>
                      <a:r>
                        <a:rPr lang="es-EC" sz="2000" dirty="0">
                          <a:effectLst/>
                        </a:rPr>
                        <a:t>Extensiones de predios por rangos m</a:t>
                      </a:r>
                      <a:r>
                        <a:rPr lang="es-EC" sz="2000" baseline="30000" dirty="0">
                          <a:effectLst/>
                        </a:rPr>
                        <a:t>2</a:t>
                      </a:r>
                      <a:endParaRPr lang="es-EC" sz="2000" dirty="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2000" dirty="0">
                          <a:effectLst/>
                        </a:rPr>
                        <a:t>Porcentaje</a:t>
                      </a:r>
                      <a:endParaRPr lang="es-EC" sz="2000" dirty="0">
                        <a:effectLst/>
                        <a:latin typeface="Calibri"/>
                        <a:ea typeface="Times New Roman"/>
                        <a:cs typeface="Times New Roman"/>
                      </a:endParaRPr>
                    </a:p>
                  </a:txBody>
                  <a:tcPr marL="68580" marR="68580" marT="0" marB="0"/>
                </a:tc>
              </a:tr>
              <a:tr h="336812">
                <a:tc>
                  <a:txBody>
                    <a:bodyPr/>
                    <a:lstStyle/>
                    <a:p>
                      <a:pPr algn="ctr">
                        <a:lnSpc>
                          <a:spcPct val="200000"/>
                        </a:lnSpc>
                        <a:spcAft>
                          <a:spcPts val="0"/>
                        </a:spcAft>
                      </a:pPr>
                      <a:r>
                        <a:rPr lang="es-EC" sz="1600">
                          <a:effectLst/>
                        </a:rPr>
                        <a:t>100-999</a:t>
                      </a:r>
                      <a:endParaRPr lang="es-EC" sz="20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40,17%</a:t>
                      </a:r>
                      <a:endParaRPr lang="es-EC" sz="2000">
                        <a:effectLst/>
                        <a:latin typeface="Calibri"/>
                        <a:ea typeface="Times New Roman"/>
                        <a:cs typeface="Times New Roman"/>
                      </a:endParaRPr>
                    </a:p>
                  </a:txBody>
                  <a:tcPr marL="68580" marR="68580" marT="0" marB="0"/>
                </a:tc>
              </a:tr>
              <a:tr h="336812">
                <a:tc>
                  <a:txBody>
                    <a:bodyPr/>
                    <a:lstStyle/>
                    <a:p>
                      <a:pPr algn="ctr">
                        <a:lnSpc>
                          <a:spcPct val="200000"/>
                        </a:lnSpc>
                        <a:spcAft>
                          <a:spcPts val="0"/>
                        </a:spcAft>
                      </a:pPr>
                      <a:r>
                        <a:rPr lang="es-EC" sz="1600" dirty="0">
                          <a:effectLst/>
                        </a:rPr>
                        <a:t>1.000-9.999</a:t>
                      </a:r>
                      <a:endParaRPr lang="es-EC" sz="2000" dirty="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30,98%</a:t>
                      </a:r>
                      <a:endParaRPr lang="es-EC" sz="2000">
                        <a:effectLst/>
                        <a:latin typeface="Calibri"/>
                        <a:ea typeface="Times New Roman"/>
                        <a:cs typeface="Times New Roman"/>
                      </a:endParaRPr>
                    </a:p>
                  </a:txBody>
                  <a:tcPr marL="68580" marR="68580" marT="0" marB="0"/>
                </a:tc>
              </a:tr>
              <a:tr h="336812">
                <a:tc>
                  <a:txBody>
                    <a:bodyPr/>
                    <a:lstStyle/>
                    <a:p>
                      <a:pPr algn="ctr">
                        <a:lnSpc>
                          <a:spcPct val="200000"/>
                        </a:lnSpc>
                        <a:spcAft>
                          <a:spcPts val="0"/>
                        </a:spcAft>
                      </a:pPr>
                      <a:r>
                        <a:rPr lang="es-EC" sz="1600" dirty="0" smtClean="0">
                          <a:effectLst/>
                        </a:rPr>
                        <a:t>10-90</a:t>
                      </a:r>
                      <a:r>
                        <a:rPr lang="es-EC" sz="1600" baseline="0" dirty="0" smtClean="0">
                          <a:effectLst/>
                        </a:rPr>
                        <a:t> ha</a:t>
                      </a:r>
                      <a:endParaRPr lang="es-EC" sz="2000" dirty="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16,88%</a:t>
                      </a:r>
                      <a:endParaRPr lang="es-EC" sz="2000">
                        <a:effectLst/>
                        <a:latin typeface="Calibri"/>
                        <a:ea typeface="Times New Roman"/>
                        <a:cs typeface="Times New Roman"/>
                      </a:endParaRPr>
                    </a:p>
                  </a:txBody>
                  <a:tcPr marL="68580" marR="68580" marT="0" marB="0"/>
                </a:tc>
              </a:tr>
              <a:tr h="336812">
                <a:tc>
                  <a:txBody>
                    <a:bodyPr/>
                    <a:lstStyle/>
                    <a:p>
                      <a:pPr algn="ctr">
                        <a:lnSpc>
                          <a:spcPct val="200000"/>
                        </a:lnSpc>
                        <a:spcAft>
                          <a:spcPts val="0"/>
                        </a:spcAft>
                      </a:pPr>
                      <a:r>
                        <a:rPr lang="es-EC" sz="1600" dirty="0" smtClean="0">
                          <a:effectLst/>
                        </a:rPr>
                        <a:t>100-600</a:t>
                      </a:r>
                      <a:r>
                        <a:rPr lang="es-EC" sz="1600" baseline="0" dirty="0" smtClean="0">
                          <a:effectLst/>
                        </a:rPr>
                        <a:t> ha</a:t>
                      </a:r>
                      <a:endParaRPr lang="es-EC" sz="2000" dirty="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dirty="0">
                          <a:effectLst/>
                        </a:rPr>
                        <a:t>11,97%</a:t>
                      </a:r>
                      <a:endParaRPr lang="es-EC" sz="2000" dirty="0">
                        <a:effectLst/>
                        <a:latin typeface="Calibri"/>
                        <a:ea typeface="Times New Roman"/>
                        <a:cs typeface="Times New Roman"/>
                      </a:endParaRPr>
                    </a:p>
                  </a:txBody>
                  <a:tcPr marL="68580" marR="68580" marT="0" marB="0"/>
                </a:tc>
              </a:tr>
            </a:tbl>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4024636744"/>
              </p:ext>
            </p:extLst>
          </p:nvPr>
        </p:nvGraphicFramePr>
        <p:xfrm>
          <a:off x="5724128" y="4221088"/>
          <a:ext cx="3419872" cy="2636912"/>
        </p:xfrm>
        <a:graphic>
          <a:graphicData uri="http://schemas.openxmlformats.org/presentationml/2006/ole">
            <mc:AlternateContent xmlns:mc="http://schemas.openxmlformats.org/markup-compatibility/2006">
              <mc:Choice xmlns:v="urn:schemas-microsoft-com:vml" Requires="v">
                <p:oleObj spid="_x0000_s16470" name="Hoja de cálculo" r:id="rId9" imgW="2667016" imgH="1886026" progId="Excel.Sheet.8">
                  <p:embed/>
                </p:oleObj>
              </mc:Choice>
              <mc:Fallback>
                <p:oleObj name="Hoja de cálculo" r:id="rId9" imgW="2667016" imgH="1886026" progId="Excel.Sheet.8">
                  <p:embed/>
                  <p:pic>
                    <p:nvPicPr>
                      <p:cNvPr id="0" name="Objec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4221088"/>
                        <a:ext cx="3419872" cy="2636912"/>
                      </a:xfrm>
                      <a:prstGeom prst="rect">
                        <a:avLst/>
                      </a:prstGeom>
                      <a:noFill/>
                    </p:spPr>
                  </p:pic>
                </p:oleObj>
              </mc:Fallback>
            </mc:AlternateContent>
          </a:graphicData>
        </a:graphic>
      </p:graphicFrame>
    </p:spTree>
    <p:extLst>
      <p:ext uri="{BB962C8B-B14F-4D97-AF65-F5344CB8AC3E}">
        <p14:creationId xmlns:p14="http://schemas.microsoft.com/office/powerpoint/2010/main" val="366640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767439300"/>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graphicFrame>
        <p:nvGraphicFramePr>
          <p:cNvPr id="3" name="2 Objeto"/>
          <p:cNvGraphicFramePr>
            <a:graphicFrameLocks noChangeAspect="1"/>
          </p:cNvGraphicFramePr>
          <p:nvPr>
            <p:extLst>
              <p:ext uri="{D42A27DB-BD31-4B8C-83A1-F6EECF244321}">
                <p14:modId xmlns:p14="http://schemas.microsoft.com/office/powerpoint/2010/main" val="1916189627"/>
              </p:ext>
            </p:extLst>
          </p:nvPr>
        </p:nvGraphicFramePr>
        <p:xfrm>
          <a:off x="1403648" y="1844824"/>
          <a:ext cx="6470510" cy="4248472"/>
        </p:xfrm>
        <a:graphic>
          <a:graphicData uri="http://schemas.openxmlformats.org/presentationml/2006/ole">
            <mc:AlternateContent xmlns:mc="http://schemas.openxmlformats.org/markup-compatibility/2006">
              <mc:Choice xmlns:v="urn:schemas-microsoft-com:vml" Requires="v">
                <p:oleObj spid="_x0000_s17498" name="Hoja de cálculo" r:id="rId9" imgW="3562410" imgH="2152720" progId="Excel.Sheet.8">
                  <p:embed/>
                </p:oleObj>
              </mc:Choice>
              <mc:Fallback>
                <p:oleObj name="Hoja de cálculo" r:id="rId9" imgW="3562410" imgH="2152720" progId="Excel.Sheet.8">
                  <p:embed/>
                  <p:pic>
                    <p:nvPicPr>
                      <p:cNvPr id="0" name="Gráfico 41"/>
                      <p:cNvPicPr>
                        <a:picLocks noChangeAspect="1" noChangeArrowheads="1"/>
                      </p:cNvPicPr>
                      <p:nvPr/>
                    </p:nvPicPr>
                    <p:blipFill>
                      <a:blip r:embed="rId10"/>
                      <a:srcRect/>
                      <a:stretch>
                        <a:fillRect/>
                      </a:stretch>
                    </p:blipFill>
                    <p:spPr bwMode="auto">
                      <a:xfrm>
                        <a:off x="1403648" y="1844824"/>
                        <a:ext cx="6470510" cy="4248472"/>
                      </a:xfrm>
                      <a:prstGeom prst="rect">
                        <a:avLst/>
                      </a:prstGeom>
                      <a:noFill/>
                    </p:spPr>
                  </p:pic>
                </p:oleObj>
              </mc:Fallback>
            </mc:AlternateContent>
          </a:graphicData>
        </a:graphic>
      </p:graphicFrame>
    </p:spTree>
    <p:extLst>
      <p:ext uri="{BB962C8B-B14F-4D97-AF65-F5344CB8AC3E}">
        <p14:creationId xmlns:p14="http://schemas.microsoft.com/office/powerpoint/2010/main" val="4088362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
            </a:r>
            <a:br>
              <a:rPr lang="es-EC" b="1" dirty="0" smtClean="0"/>
            </a:br>
            <a:r>
              <a:rPr lang="es-EC" b="1" dirty="0" smtClean="0"/>
              <a:t>INTRODUCCIÓN</a:t>
            </a:r>
            <a:r>
              <a:rPr lang="es-EC" b="1" dirty="0"/>
              <a:t/>
            </a:r>
            <a:br>
              <a:rPr lang="es-EC" b="1" dirty="0"/>
            </a:br>
            <a:endParaRPr lang="es-EC" dirty="0"/>
          </a:p>
        </p:txBody>
      </p:sp>
      <p:sp>
        <p:nvSpPr>
          <p:cNvPr id="3" name="2 Marcador de contenido"/>
          <p:cNvSpPr>
            <a:spLocks noGrp="1"/>
          </p:cNvSpPr>
          <p:nvPr>
            <p:ph sz="quarter" idx="1"/>
          </p:nvPr>
        </p:nvSpPr>
        <p:spPr>
          <a:xfrm>
            <a:off x="107504" y="1412776"/>
            <a:ext cx="8928992" cy="5328592"/>
          </a:xfrm>
        </p:spPr>
        <p:txBody>
          <a:bodyPr>
            <a:normAutofit/>
          </a:bodyPr>
          <a:lstStyle/>
          <a:p>
            <a:pPr marL="0" indent="0">
              <a:buNone/>
            </a:pPr>
            <a:r>
              <a:rPr lang="es-ES" sz="2000" b="1" dirty="0" smtClean="0"/>
              <a:t>                         </a:t>
            </a:r>
          </a:p>
          <a:p>
            <a:pPr marL="0" indent="0">
              <a:buNone/>
            </a:pPr>
            <a:r>
              <a:rPr lang="es-ES" sz="2000" b="1" dirty="0" smtClean="0"/>
              <a:t>                                Chocó-</a:t>
            </a:r>
            <a:r>
              <a:rPr lang="es-ES" sz="2000" b="1" dirty="0" err="1" smtClean="0"/>
              <a:t>Darien</a:t>
            </a:r>
            <a:r>
              <a:rPr lang="es-ES" sz="2000" b="1" dirty="0"/>
              <a:t>– Occidente del </a:t>
            </a:r>
            <a:r>
              <a:rPr lang="es-ES" sz="2000" b="1" dirty="0" smtClean="0"/>
              <a:t>Ecuador</a:t>
            </a:r>
          </a:p>
          <a:p>
            <a:pPr marL="0" indent="0">
              <a:buNone/>
            </a:pPr>
            <a:endParaRPr lang="es-ES" sz="2000" b="1" dirty="0"/>
          </a:p>
          <a:p>
            <a:pPr marL="0" indent="0">
              <a:buNone/>
            </a:pPr>
            <a:r>
              <a:rPr lang="es-ES" sz="2000" b="1" dirty="0" err="1" smtClean="0"/>
              <a:t>Hotspots</a:t>
            </a:r>
            <a:endParaRPr lang="es-ES" sz="2000" b="1" dirty="0" smtClean="0"/>
          </a:p>
          <a:p>
            <a:pPr marL="0" indent="0">
              <a:buNone/>
            </a:pPr>
            <a:r>
              <a:rPr lang="es-ES" sz="2000" b="1" dirty="0"/>
              <a:t>	</a:t>
            </a:r>
            <a:r>
              <a:rPr lang="es-ES" sz="2000" b="1" dirty="0" smtClean="0"/>
              <a:t>	     Los Andes Tropicales</a:t>
            </a:r>
          </a:p>
          <a:p>
            <a:pPr marL="0" indent="0">
              <a:buNone/>
            </a:pPr>
            <a:endParaRPr lang="es-ES" sz="2000" b="1" dirty="0"/>
          </a:p>
          <a:p>
            <a:pPr>
              <a:buFontTx/>
              <a:buChar char="-"/>
            </a:pPr>
            <a:r>
              <a:rPr lang="es-EC" sz="2000" dirty="0" smtClean="0"/>
              <a:t>Problemas propios de los países en vías de desarrollo</a:t>
            </a:r>
          </a:p>
          <a:p>
            <a:pPr>
              <a:buFontTx/>
              <a:buChar char="-"/>
            </a:pPr>
            <a:r>
              <a:rPr lang="es-EC" sz="2000" dirty="0" smtClean="0"/>
              <a:t>Impacto </a:t>
            </a:r>
            <a:r>
              <a:rPr lang="es-EC" sz="2000" dirty="0"/>
              <a:t>nocivo sobre la diversidad de los </a:t>
            </a:r>
            <a:r>
              <a:rPr lang="es-EC" sz="2000" dirty="0" smtClean="0"/>
              <a:t>RG       Avance </a:t>
            </a:r>
            <a:r>
              <a:rPr lang="es-EC" sz="2000" dirty="0"/>
              <a:t>de la frontera agrícola, </a:t>
            </a:r>
            <a:r>
              <a:rPr lang="es-EC" sz="2000" dirty="0" smtClean="0"/>
              <a:t>						Agricultura </a:t>
            </a:r>
            <a:r>
              <a:rPr lang="es-EC" sz="2000" dirty="0"/>
              <a:t>moderna intensiva, </a:t>
            </a:r>
            <a:r>
              <a:rPr lang="es-EC" sz="2000" dirty="0" smtClean="0"/>
              <a:t>						Especialización </a:t>
            </a:r>
            <a:r>
              <a:rPr lang="es-EC" sz="2000" dirty="0"/>
              <a:t>del </a:t>
            </a:r>
            <a:r>
              <a:rPr lang="es-EC" sz="2000" dirty="0" smtClean="0"/>
              <a:t>monocultivo.</a:t>
            </a:r>
          </a:p>
          <a:p>
            <a:pPr marL="0" indent="0">
              <a:buNone/>
            </a:pPr>
            <a:r>
              <a:rPr lang="es-EC" sz="2000" dirty="0" smtClean="0"/>
              <a:t>						Exportación  agrícola(calidad </a:t>
            </a:r>
            <a:r>
              <a:rPr lang="es-EC" sz="2000" dirty="0"/>
              <a:t>y </a:t>
            </a:r>
            <a:r>
              <a:rPr lang="es-EC" sz="2000" dirty="0" smtClean="0"/>
              <a:t>						tamaño exigentes)</a:t>
            </a:r>
            <a:endParaRPr lang="es-EC" sz="2000" dirty="0"/>
          </a:p>
          <a:p>
            <a:pPr marL="0" indent="0">
              <a:buNone/>
            </a:pPr>
            <a:endParaRPr lang="es-EC" sz="2000" dirty="0"/>
          </a:p>
          <a:p>
            <a:pPr>
              <a:buFontTx/>
              <a:buChar char="-"/>
            </a:pPr>
            <a:r>
              <a:rPr lang="es-EC" sz="2000" dirty="0" smtClean="0"/>
              <a:t>         </a:t>
            </a:r>
            <a:endParaRPr lang="es-EC" sz="20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091" y="1556792"/>
            <a:ext cx="1001253" cy="66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090" y="2548481"/>
            <a:ext cx="1001253" cy="75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Abrir llave"/>
          <p:cNvSpPr/>
          <p:nvPr/>
        </p:nvSpPr>
        <p:spPr>
          <a:xfrm>
            <a:off x="1835696" y="1772816"/>
            <a:ext cx="360040" cy="16850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Abrir llave"/>
          <p:cNvSpPr/>
          <p:nvPr/>
        </p:nvSpPr>
        <p:spPr>
          <a:xfrm>
            <a:off x="5220072" y="4293096"/>
            <a:ext cx="261029"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3678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3600" b="1" dirty="0"/>
              <a:t>Caracterización de las  ERA´s-Imbabura</a:t>
            </a:r>
            <a:endParaRPr lang="es-EC" sz="3600" dirty="0"/>
          </a:p>
        </p:txBody>
      </p:sp>
      <p:graphicFrame>
        <p:nvGraphicFramePr>
          <p:cNvPr id="4" name="3 Objeto"/>
          <p:cNvGraphicFramePr>
            <a:graphicFrameLocks noChangeAspect="1"/>
          </p:cNvGraphicFramePr>
          <p:nvPr>
            <p:extLst>
              <p:ext uri="{D42A27DB-BD31-4B8C-83A1-F6EECF244321}">
                <p14:modId xmlns:p14="http://schemas.microsoft.com/office/powerpoint/2010/main" val="1115869792"/>
              </p:ext>
            </p:extLst>
          </p:nvPr>
        </p:nvGraphicFramePr>
        <p:xfrm>
          <a:off x="1619672" y="1844824"/>
          <a:ext cx="6282679" cy="4463777"/>
        </p:xfrm>
        <a:graphic>
          <a:graphicData uri="http://schemas.openxmlformats.org/presentationml/2006/ole">
            <mc:AlternateContent xmlns:mc="http://schemas.openxmlformats.org/markup-compatibility/2006">
              <mc:Choice xmlns:v="urn:schemas-microsoft-com:vml" Requires="v">
                <p:oleObj spid="_x0000_s24655" name="Hoja de cálculo" r:id="rId4" imgW="2628954" imgH="1866861" progId="Excel.Sheet.8">
                  <p:embed/>
                </p:oleObj>
              </mc:Choice>
              <mc:Fallback>
                <p:oleObj name="Hoja de cálculo" r:id="rId4" imgW="2628954" imgH="1866861" progId="Excel.Sheet.8">
                  <p:embed/>
                  <p:pic>
                    <p:nvPicPr>
                      <p:cNvPr id="0" name="4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844824"/>
                        <a:ext cx="6282679" cy="44637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72305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439650962"/>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1537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a:t/>
            </a:r>
            <a:br>
              <a:rPr lang="es-ES_tradnl" b="1" dirty="0"/>
            </a:br>
            <a:r>
              <a:rPr lang="en-US" sz="4000" b="1" dirty="0"/>
              <a:t>Caracterización de las  ERA´s-Imbabura</a:t>
            </a:r>
            <a:endParaRPr lang="es-EC" sz="4000" dirty="0"/>
          </a:p>
        </p:txBody>
      </p:sp>
      <p:sp>
        <p:nvSpPr>
          <p:cNvPr id="4" name="3 Rectángulo"/>
          <p:cNvSpPr/>
          <p:nvPr/>
        </p:nvSpPr>
        <p:spPr>
          <a:xfrm>
            <a:off x="971600" y="1628800"/>
            <a:ext cx="1906557" cy="1545297"/>
          </a:xfrm>
          <a:prstGeom prst="rect">
            <a:avLst/>
          </a:prstGeom>
          <a:blipFill>
            <a:blip r:embed="rId3">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4">
              <a:tint val="50000"/>
              <a:hueOff val="7682076"/>
              <a:satOff val="-37058"/>
              <a:lumOff val="-2473"/>
              <a:alphaOff val="0"/>
            </a:schemeClr>
          </a:effectRef>
          <a:fontRef idx="minor">
            <a:schemeClr val="lt1">
              <a:hueOff val="0"/>
              <a:satOff val="0"/>
              <a:lumOff val="0"/>
              <a:alphaOff val="0"/>
            </a:schemeClr>
          </a:fontRef>
        </p:style>
      </p:sp>
      <p:graphicFrame>
        <p:nvGraphicFramePr>
          <p:cNvPr id="5" name="4 Objeto"/>
          <p:cNvGraphicFramePr>
            <a:graphicFrameLocks/>
          </p:cNvGraphicFramePr>
          <p:nvPr>
            <p:extLst>
              <p:ext uri="{D42A27DB-BD31-4B8C-83A1-F6EECF244321}">
                <p14:modId xmlns:p14="http://schemas.microsoft.com/office/powerpoint/2010/main" val="1894223285"/>
              </p:ext>
            </p:extLst>
          </p:nvPr>
        </p:nvGraphicFramePr>
        <p:xfrm>
          <a:off x="3491880" y="1988840"/>
          <a:ext cx="5184576" cy="3744416"/>
        </p:xfrm>
        <a:graphic>
          <a:graphicData uri="http://schemas.openxmlformats.org/presentationml/2006/ole">
            <mc:AlternateContent xmlns:mc="http://schemas.openxmlformats.org/markup-compatibility/2006">
              <mc:Choice xmlns:v="urn:schemas-microsoft-com:vml" Requires="v">
                <p:oleObj spid="_x0000_s37928" name="Hoja de cálculo" r:id="rId5" imgW="4535817" imgH="2877561" progId="Excel.Sheet.8">
                  <p:embed/>
                </p:oleObj>
              </mc:Choice>
              <mc:Fallback>
                <p:oleObj name="Hoja de cálculo" r:id="rId5" imgW="4535817" imgH="2877561" progId="Excel.Sheet.8">
                  <p:embed/>
                  <p:pic>
                    <p:nvPicPr>
                      <p:cNvPr id="0" name="5 Objet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988840"/>
                        <a:ext cx="5184576" cy="3744416"/>
                      </a:xfrm>
                      <a:prstGeom prst="rect">
                        <a:avLst/>
                      </a:prstGeom>
                      <a:noFill/>
                      <a:ln>
                        <a:noFill/>
                      </a:ln>
                    </p:spPr>
                  </p:pic>
                </p:oleObj>
              </mc:Fallback>
            </mc:AlternateContent>
          </a:graphicData>
        </a:graphic>
      </p:graphicFrame>
      <p:sp>
        <p:nvSpPr>
          <p:cNvPr id="6" name="5 CuadroTexto"/>
          <p:cNvSpPr txBox="1"/>
          <p:nvPr/>
        </p:nvSpPr>
        <p:spPr>
          <a:xfrm>
            <a:off x="5796136" y="2492896"/>
            <a:ext cx="998991" cy="369332"/>
          </a:xfrm>
          <a:prstGeom prst="rect">
            <a:avLst/>
          </a:prstGeom>
          <a:noFill/>
        </p:spPr>
        <p:txBody>
          <a:bodyPr wrap="none" rtlCol="0">
            <a:spAutoFit/>
          </a:bodyPr>
          <a:lstStyle/>
          <a:p>
            <a:r>
              <a:rPr lang="es-EC" dirty="0"/>
              <a:t>54,40% </a:t>
            </a:r>
          </a:p>
        </p:txBody>
      </p:sp>
      <p:sp>
        <p:nvSpPr>
          <p:cNvPr id="7" name="6 CuadroTexto"/>
          <p:cNvSpPr txBox="1"/>
          <p:nvPr/>
        </p:nvSpPr>
        <p:spPr>
          <a:xfrm>
            <a:off x="4716016" y="3615156"/>
            <a:ext cx="864096" cy="369332"/>
          </a:xfrm>
          <a:prstGeom prst="rect">
            <a:avLst/>
          </a:prstGeom>
          <a:noFill/>
        </p:spPr>
        <p:txBody>
          <a:bodyPr wrap="square" rtlCol="0">
            <a:spAutoFit/>
          </a:bodyPr>
          <a:lstStyle/>
          <a:p>
            <a:r>
              <a:rPr lang="es-EC" dirty="0"/>
              <a:t>8,12% </a:t>
            </a:r>
          </a:p>
        </p:txBody>
      </p:sp>
      <p:sp>
        <p:nvSpPr>
          <p:cNvPr id="8" name="7 CuadroTexto"/>
          <p:cNvSpPr txBox="1"/>
          <p:nvPr/>
        </p:nvSpPr>
        <p:spPr>
          <a:xfrm>
            <a:off x="6876256" y="3037602"/>
            <a:ext cx="1080120" cy="369332"/>
          </a:xfrm>
          <a:prstGeom prst="rect">
            <a:avLst/>
          </a:prstGeom>
          <a:noFill/>
        </p:spPr>
        <p:txBody>
          <a:bodyPr wrap="square" rtlCol="0">
            <a:spAutoFit/>
          </a:bodyPr>
          <a:lstStyle/>
          <a:p>
            <a:r>
              <a:rPr lang="es-EC" dirty="0" smtClean="0"/>
              <a:t>37,48%</a:t>
            </a:r>
            <a:endParaRPr lang="es-EC" dirty="0"/>
          </a:p>
        </p:txBody>
      </p:sp>
    </p:spTree>
    <p:extLst>
      <p:ext uri="{BB962C8B-B14F-4D97-AF65-F5344CB8AC3E}">
        <p14:creationId xmlns:p14="http://schemas.microsoft.com/office/powerpoint/2010/main" val="1449632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541193704"/>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488031871"/>
              </p:ext>
            </p:extLst>
          </p:nvPr>
        </p:nvGraphicFramePr>
        <p:xfrm>
          <a:off x="2699792" y="1484784"/>
          <a:ext cx="3715790" cy="2448272"/>
        </p:xfrm>
        <a:graphic>
          <a:graphicData uri="http://schemas.openxmlformats.org/presentationml/2006/ole">
            <mc:AlternateContent xmlns:mc="http://schemas.openxmlformats.org/markup-compatibility/2006">
              <mc:Choice xmlns:v="urn:schemas-microsoft-com:vml" Requires="v">
                <p:oleObj spid="_x0000_s19539" name="Hoja de cálculo" r:id="rId9" imgW="3114578" imgH="1904921" progId="Excel.Sheet.8">
                  <p:embed/>
                </p:oleObj>
              </mc:Choice>
              <mc:Fallback>
                <p:oleObj name="Hoja de cálculo" r:id="rId9" imgW="3114578" imgH="1904921" progId="Excel.Sheet.8">
                  <p:embed/>
                  <p:pic>
                    <p:nvPicPr>
                      <p:cNvPr id="0" name="Gráfico 50"/>
                      <p:cNvPicPr>
                        <a:picLocks noChangeAspect="1" noChangeArrowheads="1"/>
                      </p:cNvPicPr>
                      <p:nvPr/>
                    </p:nvPicPr>
                    <p:blipFill>
                      <a:blip r:embed="rId10"/>
                      <a:srcRect/>
                      <a:stretch>
                        <a:fillRect/>
                      </a:stretch>
                    </p:blipFill>
                    <p:spPr bwMode="auto">
                      <a:xfrm>
                        <a:off x="2699792" y="1484784"/>
                        <a:ext cx="3715790" cy="2448272"/>
                      </a:xfrm>
                      <a:prstGeom prst="rect">
                        <a:avLst/>
                      </a:prstGeom>
                      <a:noFill/>
                    </p:spPr>
                  </p:pic>
                </p:oleObj>
              </mc:Fallback>
            </mc:AlternateContent>
          </a:graphicData>
        </a:graphic>
      </p:graphicFrame>
    </p:spTree>
    <p:extLst>
      <p:ext uri="{BB962C8B-B14F-4D97-AF65-F5344CB8AC3E}">
        <p14:creationId xmlns:p14="http://schemas.microsoft.com/office/powerpoint/2010/main" val="263960097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676957803"/>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CuadroTexto"/>
          <p:cNvSpPr txBox="1"/>
          <p:nvPr/>
        </p:nvSpPr>
        <p:spPr>
          <a:xfrm>
            <a:off x="3491880" y="1556792"/>
            <a:ext cx="936104" cy="369332"/>
          </a:xfrm>
          <a:prstGeom prst="rect">
            <a:avLst/>
          </a:prstGeom>
          <a:noFill/>
        </p:spPr>
        <p:txBody>
          <a:bodyPr wrap="square" rtlCol="0">
            <a:spAutoFit/>
          </a:bodyPr>
          <a:lstStyle/>
          <a:p>
            <a:r>
              <a:rPr lang="es-EC" dirty="0"/>
              <a:t>79,36% </a:t>
            </a:r>
          </a:p>
        </p:txBody>
      </p:sp>
      <p:sp>
        <p:nvSpPr>
          <p:cNvPr id="6" name="5 CuadroTexto"/>
          <p:cNvSpPr txBox="1"/>
          <p:nvPr/>
        </p:nvSpPr>
        <p:spPr>
          <a:xfrm>
            <a:off x="4283968" y="2401143"/>
            <a:ext cx="771365" cy="307777"/>
          </a:xfrm>
          <a:prstGeom prst="rect">
            <a:avLst/>
          </a:prstGeom>
          <a:noFill/>
        </p:spPr>
        <p:txBody>
          <a:bodyPr wrap="none" rtlCol="0">
            <a:spAutoFit/>
          </a:bodyPr>
          <a:lstStyle/>
          <a:p>
            <a:r>
              <a:rPr lang="es-EC" sz="1400" dirty="0"/>
              <a:t>5, 99% </a:t>
            </a:r>
          </a:p>
        </p:txBody>
      </p:sp>
      <p:sp>
        <p:nvSpPr>
          <p:cNvPr id="7" name="6 CuadroTexto"/>
          <p:cNvSpPr txBox="1"/>
          <p:nvPr/>
        </p:nvSpPr>
        <p:spPr>
          <a:xfrm>
            <a:off x="5868144" y="2514382"/>
            <a:ext cx="1008112" cy="338554"/>
          </a:xfrm>
          <a:prstGeom prst="rect">
            <a:avLst/>
          </a:prstGeom>
          <a:noFill/>
        </p:spPr>
        <p:txBody>
          <a:bodyPr wrap="square" rtlCol="0">
            <a:spAutoFit/>
          </a:bodyPr>
          <a:lstStyle/>
          <a:p>
            <a:r>
              <a:rPr lang="es-EC" sz="1600" dirty="0" smtClean="0"/>
              <a:t>6,62% </a:t>
            </a:r>
            <a:endParaRPr lang="es-EC" sz="1600" dirty="0"/>
          </a:p>
        </p:txBody>
      </p:sp>
      <p:sp>
        <p:nvSpPr>
          <p:cNvPr id="10" name="9 CuadroTexto"/>
          <p:cNvSpPr txBox="1"/>
          <p:nvPr/>
        </p:nvSpPr>
        <p:spPr>
          <a:xfrm>
            <a:off x="5076056" y="2492896"/>
            <a:ext cx="721672" cy="307777"/>
          </a:xfrm>
          <a:prstGeom prst="rect">
            <a:avLst/>
          </a:prstGeom>
          <a:noFill/>
        </p:spPr>
        <p:txBody>
          <a:bodyPr wrap="none" rtlCol="0">
            <a:spAutoFit/>
          </a:bodyPr>
          <a:lstStyle/>
          <a:p>
            <a:r>
              <a:rPr lang="es-EC" sz="1400" dirty="0" smtClean="0"/>
              <a:t>8,12% </a:t>
            </a:r>
            <a:endParaRPr lang="es-EC" sz="1400" dirty="0"/>
          </a:p>
        </p:txBody>
      </p:sp>
      <p:pic>
        <p:nvPicPr>
          <p:cNvPr id="20483" name="Gráfico 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162" y="4005065"/>
            <a:ext cx="3740150" cy="28592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3 Gráfico"/>
          <p:cNvGraphicFramePr>
            <a:graphicFrameLocks/>
          </p:cNvGraphicFramePr>
          <p:nvPr>
            <p:extLst>
              <p:ext uri="{D42A27DB-BD31-4B8C-83A1-F6EECF244321}">
                <p14:modId xmlns:p14="http://schemas.microsoft.com/office/powerpoint/2010/main" val="352071100"/>
              </p:ext>
            </p:extLst>
          </p:nvPr>
        </p:nvGraphicFramePr>
        <p:xfrm>
          <a:off x="2483768" y="1481336"/>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464524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841576481"/>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955256303"/>
              </p:ext>
            </p:extLst>
          </p:nvPr>
        </p:nvGraphicFramePr>
        <p:xfrm>
          <a:off x="3563888" y="1556792"/>
          <a:ext cx="3240360" cy="2160240"/>
        </p:xfrm>
        <a:graphic>
          <a:graphicData uri="http://schemas.openxmlformats.org/drawingml/2006/table">
            <a:tbl>
              <a:tblPr firstRow="1" firstCol="1" bandRow="1">
                <a:tableStyleId>{21E4AEA4-8DFA-4A89-87EB-49C32662AFE0}</a:tableStyleId>
              </a:tblPr>
              <a:tblGrid>
                <a:gridCol w="2086530"/>
                <a:gridCol w="1153830"/>
              </a:tblGrid>
              <a:tr h="540060">
                <a:tc>
                  <a:txBody>
                    <a:bodyPr/>
                    <a:lstStyle/>
                    <a:p>
                      <a:pPr algn="ctr">
                        <a:lnSpc>
                          <a:spcPct val="150000"/>
                        </a:lnSpc>
                        <a:spcAft>
                          <a:spcPts val="1000"/>
                        </a:spcAft>
                      </a:pPr>
                      <a:r>
                        <a:rPr lang="es-EC" sz="1800">
                          <a:effectLst/>
                        </a:rPr>
                        <a:t>Enmiendas</a:t>
                      </a:r>
                      <a:endParaRPr lang="es-EC" sz="18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800" dirty="0">
                          <a:effectLst/>
                        </a:rPr>
                        <a:t>Porcentaje</a:t>
                      </a:r>
                      <a:endParaRPr lang="es-EC" sz="1800" dirty="0">
                        <a:effectLst/>
                        <a:latin typeface="Calibri"/>
                        <a:ea typeface="Times New Roman"/>
                        <a:cs typeface="Times New Roman"/>
                      </a:endParaRPr>
                    </a:p>
                  </a:txBody>
                  <a:tcPr marL="68580" marR="68580" marT="0" marB="0"/>
                </a:tc>
              </a:tr>
              <a:tr h="540060">
                <a:tc>
                  <a:txBody>
                    <a:bodyPr/>
                    <a:lstStyle/>
                    <a:p>
                      <a:pPr>
                        <a:lnSpc>
                          <a:spcPct val="150000"/>
                        </a:lnSpc>
                        <a:spcAft>
                          <a:spcPts val="1000"/>
                        </a:spcAft>
                      </a:pPr>
                      <a:r>
                        <a:rPr lang="es-EC" sz="1800">
                          <a:effectLst/>
                        </a:rPr>
                        <a:t>Fertilizante químico</a:t>
                      </a:r>
                      <a:endParaRPr lang="es-EC" sz="1800">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800">
                          <a:effectLst/>
                        </a:rPr>
                        <a:t>36,75</a:t>
                      </a:r>
                      <a:endParaRPr lang="es-EC" sz="1800">
                        <a:effectLst/>
                        <a:latin typeface="Calibri"/>
                        <a:ea typeface="Times New Roman"/>
                        <a:cs typeface="Times New Roman"/>
                      </a:endParaRPr>
                    </a:p>
                  </a:txBody>
                  <a:tcPr marL="68580" marR="68580" marT="0" marB="0" anchor="ctr"/>
                </a:tc>
              </a:tr>
              <a:tr h="540060">
                <a:tc>
                  <a:txBody>
                    <a:bodyPr/>
                    <a:lstStyle/>
                    <a:p>
                      <a:pPr>
                        <a:lnSpc>
                          <a:spcPct val="150000"/>
                        </a:lnSpc>
                        <a:spcAft>
                          <a:spcPts val="1000"/>
                        </a:spcAft>
                      </a:pPr>
                      <a:r>
                        <a:rPr lang="es-EC" sz="1800">
                          <a:effectLst/>
                        </a:rPr>
                        <a:t>Abono orgánico</a:t>
                      </a:r>
                      <a:endParaRPr lang="es-EC" sz="1800">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800">
                          <a:effectLst/>
                        </a:rPr>
                        <a:t>42,31</a:t>
                      </a:r>
                      <a:endParaRPr lang="es-EC" sz="1800">
                        <a:effectLst/>
                        <a:latin typeface="Calibri"/>
                        <a:ea typeface="Times New Roman"/>
                        <a:cs typeface="Times New Roman"/>
                      </a:endParaRPr>
                    </a:p>
                  </a:txBody>
                  <a:tcPr marL="68580" marR="68580" marT="0" marB="0" anchor="ctr"/>
                </a:tc>
              </a:tr>
              <a:tr h="540060">
                <a:tc>
                  <a:txBody>
                    <a:bodyPr/>
                    <a:lstStyle/>
                    <a:p>
                      <a:pPr>
                        <a:lnSpc>
                          <a:spcPct val="150000"/>
                        </a:lnSpc>
                        <a:spcAft>
                          <a:spcPts val="1000"/>
                        </a:spcAft>
                      </a:pPr>
                      <a:r>
                        <a:rPr lang="es-EC" sz="1800">
                          <a:effectLst/>
                        </a:rPr>
                        <a:t>Ninguno</a:t>
                      </a:r>
                      <a:endParaRPr lang="es-EC" sz="1800">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800" dirty="0">
                          <a:effectLst/>
                        </a:rPr>
                        <a:t>20,94</a:t>
                      </a:r>
                      <a:endParaRPr lang="es-EC" sz="1800" dirty="0">
                        <a:effectLst/>
                        <a:latin typeface="Calibri"/>
                        <a:ea typeface="Times New Roman"/>
                        <a:cs typeface="Times New Roman"/>
                      </a:endParaRPr>
                    </a:p>
                  </a:txBody>
                  <a:tcPr marL="68580" marR="68580" marT="0" marB="0" anchor="ctr"/>
                </a:tc>
              </a:tr>
            </a:tbl>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16309736"/>
              </p:ext>
            </p:extLst>
          </p:nvPr>
        </p:nvGraphicFramePr>
        <p:xfrm>
          <a:off x="3491880" y="4005064"/>
          <a:ext cx="3907127" cy="2664296"/>
        </p:xfrm>
        <a:graphic>
          <a:graphicData uri="http://schemas.openxmlformats.org/presentationml/2006/ole">
            <mc:AlternateContent xmlns:mc="http://schemas.openxmlformats.org/markup-compatibility/2006">
              <mc:Choice xmlns:v="urn:schemas-microsoft-com:vml" Requires="v">
                <p:oleObj spid="_x0000_s21585" name="Hoja de cálculo" r:id="rId9" imgW="2990945" imgH="2038268" progId="Excel.Sheet.8">
                  <p:embed/>
                </p:oleObj>
              </mc:Choice>
              <mc:Fallback>
                <p:oleObj name="Hoja de cálculo" r:id="rId9" imgW="2990945" imgH="2038268" progId="Excel.Sheet.8">
                  <p:embed/>
                  <p:pic>
                    <p:nvPicPr>
                      <p:cNvPr id="0" name="Gráfico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4005064"/>
                        <a:ext cx="3907127" cy="2664296"/>
                      </a:xfrm>
                      <a:prstGeom prst="rect">
                        <a:avLst/>
                      </a:prstGeom>
                      <a:noFill/>
                    </p:spPr>
                  </p:pic>
                </p:oleObj>
              </mc:Fallback>
            </mc:AlternateContent>
          </a:graphicData>
        </a:graphic>
      </p:graphicFrame>
      <p:sp>
        <p:nvSpPr>
          <p:cNvPr id="5" name="4 CuadroTexto"/>
          <p:cNvSpPr txBox="1"/>
          <p:nvPr/>
        </p:nvSpPr>
        <p:spPr>
          <a:xfrm>
            <a:off x="7236296" y="1556792"/>
            <a:ext cx="1512168" cy="1631216"/>
          </a:xfrm>
          <a:prstGeom prst="rect">
            <a:avLst/>
          </a:prstGeom>
          <a:noFill/>
        </p:spPr>
        <p:txBody>
          <a:bodyPr wrap="square" rtlCol="0">
            <a:spAutoFit/>
          </a:bodyPr>
          <a:lstStyle/>
          <a:p>
            <a:r>
              <a:rPr lang="es-EC" sz="2000" dirty="0" smtClean="0"/>
              <a:t>98,58% no realizan análisis químico del suelo</a:t>
            </a:r>
            <a:endParaRPr lang="es-EC" sz="2000" dirty="0"/>
          </a:p>
        </p:txBody>
      </p:sp>
    </p:spTree>
    <p:extLst>
      <p:ext uri="{BB962C8B-B14F-4D97-AF65-F5344CB8AC3E}">
        <p14:creationId xmlns:p14="http://schemas.microsoft.com/office/powerpoint/2010/main" val="429376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702828802"/>
              </p:ext>
            </p:extLst>
          </p:nvPr>
        </p:nvGraphicFramePr>
        <p:xfrm>
          <a:off x="107504" y="1196752"/>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pPr algn="ctr"/>
            <a:r>
              <a:rPr lang="es-ES_tradnl" b="1" dirty="0" smtClean="0"/>
              <a:t/>
            </a:r>
            <a:br>
              <a:rPr lang="es-ES_tradnl" b="1" dirty="0" smtClean="0"/>
            </a:br>
            <a:r>
              <a:rPr lang="en-US" sz="4000" b="1" dirty="0"/>
              <a:t>Caracterización de las  ERA´s-Imbabura</a:t>
            </a:r>
            <a:r>
              <a:rPr lang="es-EC" b="1" i="1" dirty="0"/>
              <a:t/>
            </a:r>
            <a:br>
              <a:rPr lang="es-EC" b="1" i="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381918682"/>
              </p:ext>
            </p:extLst>
          </p:nvPr>
        </p:nvGraphicFramePr>
        <p:xfrm>
          <a:off x="2483768" y="2145098"/>
          <a:ext cx="6355310" cy="4020206"/>
        </p:xfrm>
        <a:graphic>
          <a:graphicData uri="http://schemas.openxmlformats.org/presentationml/2006/ole">
            <mc:AlternateContent xmlns:mc="http://schemas.openxmlformats.org/markup-compatibility/2006">
              <mc:Choice xmlns:v="urn:schemas-microsoft-com:vml" Requires="v">
                <p:oleObj spid="_x0000_s23633" name="Hoja de cálculo" r:id="rId9" imgW="3057620" imgH="1933534" progId="Excel.Sheet.8">
                  <p:embed/>
                </p:oleObj>
              </mc:Choice>
              <mc:Fallback>
                <p:oleObj name="Hoja de cálculo" r:id="rId9" imgW="3057620" imgH="1933534" progId="Excel.Sheet.8">
                  <p:embed/>
                  <p:pic>
                    <p:nvPicPr>
                      <p:cNvPr id="0" name="Gráfico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2145098"/>
                        <a:ext cx="6355310" cy="4020206"/>
                      </a:xfrm>
                      <a:prstGeom prst="rect">
                        <a:avLst/>
                      </a:prstGeom>
                      <a:noFill/>
                    </p:spPr>
                  </p:pic>
                </p:oleObj>
              </mc:Fallback>
            </mc:AlternateContent>
          </a:graphicData>
        </a:graphic>
      </p:graphicFrame>
    </p:spTree>
    <p:extLst>
      <p:ext uri="{BB962C8B-B14F-4D97-AF65-F5344CB8AC3E}">
        <p14:creationId xmlns:p14="http://schemas.microsoft.com/office/powerpoint/2010/main" val="3208246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sz="4000" b="1" dirty="0"/>
              <a:t>Caracterización de las  ERA´s-Imbabura</a:t>
            </a:r>
            <a:endParaRPr lang="es-EC" dirty="0"/>
          </a:p>
        </p:txBody>
      </p:sp>
      <p:sp>
        <p:nvSpPr>
          <p:cNvPr id="3" name="2 Marcador de contenido"/>
          <p:cNvSpPr>
            <a:spLocks noGrp="1"/>
          </p:cNvSpPr>
          <p:nvPr>
            <p:ph sz="quarter" idx="1"/>
          </p:nvPr>
        </p:nvSpPr>
        <p:spPr>
          <a:xfrm>
            <a:off x="323528" y="1412776"/>
            <a:ext cx="8442520" cy="4968552"/>
          </a:xfrm>
        </p:spPr>
        <p:txBody>
          <a:bodyPr>
            <a:normAutofit/>
          </a:bodyPr>
          <a:lstStyle/>
          <a:p>
            <a:r>
              <a:rPr lang="es-EC" b="1" dirty="0" smtClean="0"/>
              <a:t>Producción Pecuaria:</a:t>
            </a:r>
          </a:p>
          <a:p>
            <a:pPr lvl="0">
              <a:buFontTx/>
              <a:buChar char="-"/>
            </a:pPr>
            <a:r>
              <a:rPr lang="es-EC" sz="2800" dirty="0" smtClean="0"/>
              <a:t>33%  </a:t>
            </a:r>
            <a:r>
              <a:rPr lang="es-EC" sz="2800" dirty="0"/>
              <a:t>se dedican a la producción pecuaria en su finca</a:t>
            </a:r>
            <a:r>
              <a:rPr lang="es-EC" sz="2400" dirty="0" smtClean="0"/>
              <a:t>. </a:t>
            </a:r>
            <a:endParaRPr lang="es-EC" dirty="0"/>
          </a:p>
          <a:p>
            <a:pPr marL="0" indent="0">
              <a:buNone/>
            </a:pPr>
            <a:r>
              <a:rPr lang="es-EC" dirty="0" smtClean="0"/>
              <a:t>- ¿Quién se dedica </a:t>
            </a:r>
            <a:r>
              <a:rPr lang="es-EC" dirty="0"/>
              <a:t>al cuidado de los </a:t>
            </a:r>
            <a:r>
              <a:rPr lang="es-EC" dirty="0" smtClean="0"/>
              <a:t>animales?</a:t>
            </a:r>
          </a:p>
          <a:p>
            <a:pPr marL="0" indent="0">
              <a:buNone/>
            </a:pPr>
            <a:endParaRPr lang="es-EC" dirty="0" smtClean="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4086818812"/>
              </p:ext>
            </p:extLst>
          </p:nvPr>
        </p:nvGraphicFramePr>
        <p:xfrm>
          <a:off x="2123728" y="3384376"/>
          <a:ext cx="5534744" cy="3573016"/>
        </p:xfrm>
        <a:graphic>
          <a:graphicData uri="http://schemas.openxmlformats.org/presentationml/2006/ole">
            <mc:AlternateContent xmlns:mc="http://schemas.openxmlformats.org/markup-compatibility/2006">
              <mc:Choice xmlns:v="urn:schemas-microsoft-com:vml" Requires="v">
                <p:oleObj spid="_x0000_s25678" name="Hoja de cálculo" r:id="rId4" imgW="4876752" imgH="2686109" progId="Excel.Sheet.8">
                  <p:embed/>
                </p:oleObj>
              </mc:Choice>
              <mc:Fallback>
                <p:oleObj name="Hoja de cálculo" r:id="rId4" imgW="4876752" imgH="2686109" progId="Excel.Shee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384376"/>
                        <a:ext cx="5534744" cy="3573016"/>
                      </a:xfrm>
                      <a:prstGeom prst="rect">
                        <a:avLst/>
                      </a:prstGeom>
                      <a:noFill/>
                    </p:spPr>
                  </p:pic>
                </p:oleObj>
              </mc:Fallback>
            </mc:AlternateContent>
          </a:graphicData>
        </a:graphic>
      </p:graphicFrame>
      <p:sp>
        <p:nvSpPr>
          <p:cNvPr id="6" name="5 CuadroTexto"/>
          <p:cNvSpPr txBox="1"/>
          <p:nvPr/>
        </p:nvSpPr>
        <p:spPr>
          <a:xfrm>
            <a:off x="3635896" y="3933056"/>
            <a:ext cx="864096" cy="338554"/>
          </a:xfrm>
          <a:prstGeom prst="rect">
            <a:avLst/>
          </a:prstGeom>
          <a:noFill/>
        </p:spPr>
        <p:txBody>
          <a:bodyPr wrap="square" rtlCol="0">
            <a:spAutoFit/>
          </a:bodyPr>
          <a:lstStyle/>
          <a:p>
            <a:r>
              <a:rPr lang="es-EC" sz="1600" dirty="0"/>
              <a:t>38,46%</a:t>
            </a:r>
          </a:p>
        </p:txBody>
      </p:sp>
      <p:sp>
        <p:nvSpPr>
          <p:cNvPr id="7" name="6 CuadroTexto"/>
          <p:cNvSpPr txBox="1"/>
          <p:nvPr/>
        </p:nvSpPr>
        <p:spPr>
          <a:xfrm>
            <a:off x="2843808" y="4365104"/>
            <a:ext cx="1080120" cy="338554"/>
          </a:xfrm>
          <a:prstGeom prst="rect">
            <a:avLst/>
          </a:prstGeom>
          <a:noFill/>
        </p:spPr>
        <p:txBody>
          <a:bodyPr wrap="square" rtlCol="0">
            <a:spAutoFit/>
          </a:bodyPr>
          <a:lstStyle/>
          <a:p>
            <a:r>
              <a:rPr lang="es-EC" sz="1600" dirty="0" smtClean="0"/>
              <a:t>16,03%</a:t>
            </a:r>
            <a:endParaRPr lang="es-EC" sz="1600" dirty="0"/>
          </a:p>
        </p:txBody>
      </p:sp>
      <p:sp>
        <p:nvSpPr>
          <p:cNvPr id="8" name="7 CuadroTexto"/>
          <p:cNvSpPr txBox="1"/>
          <p:nvPr/>
        </p:nvSpPr>
        <p:spPr>
          <a:xfrm>
            <a:off x="4499992" y="4085456"/>
            <a:ext cx="864096" cy="338554"/>
          </a:xfrm>
          <a:prstGeom prst="rect">
            <a:avLst/>
          </a:prstGeom>
          <a:noFill/>
        </p:spPr>
        <p:txBody>
          <a:bodyPr wrap="square" rtlCol="0">
            <a:spAutoFit/>
          </a:bodyPr>
          <a:lstStyle/>
          <a:p>
            <a:r>
              <a:rPr lang="es-EC" sz="1600" dirty="0" smtClean="0"/>
              <a:t>31,41%</a:t>
            </a:r>
            <a:endParaRPr lang="es-EC" sz="1600" dirty="0"/>
          </a:p>
        </p:txBody>
      </p:sp>
      <p:sp>
        <p:nvSpPr>
          <p:cNvPr id="9" name="8 CuadroTexto"/>
          <p:cNvSpPr txBox="1"/>
          <p:nvPr/>
        </p:nvSpPr>
        <p:spPr>
          <a:xfrm>
            <a:off x="5364088" y="4674622"/>
            <a:ext cx="864096" cy="338554"/>
          </a:xfrm>
          <a:prstGeom prst="rect">
            <a:avLst/>
          </a:prstGeom>
          <a:noFill/>
        </p:spPr>
        <p:txBody>
          <a:bodyPr wrap="square" rtlCol="0">
            <a:spAutoFit/>
          </a:bodyPr>
          <a:lstStyle/>
          <a:p>
            <a:r>
              <a:rPr lang="es-EC" sz="1600" dirty="0" smtClean="0"/>
              <a:t>11,54%</a:t>
            </a:r>
            <a:endParaRPr lang="es-EC" sz="1600" dirty="0"/>
          </a:p>
        </p:txBody>
      </p:sp>
      <p:sp>
        <p:nvSpPr>
          <p:cNvPr id="10" name="9 CuadroTexto"/>
          <p:cNvSpPr txBox="1"/>
          <p:nvPr/>
        </p:nvSpPr>
        <p:spPr>
          <a:xfrm>
            <a:off x="6588224" y="5034662"/>
            <a:ext cx="864096" cy="338554"/>
          </a:xfrm>
          <a:prstGeom prst="rect">
            <a:avLst/>
          </a:prstGeom>
          <a:noFill/>
        </p:spPr>
        <p:txBody>
          <a:bodyPr wrap="square" rtlCol="0">
            <a:spAutoFit/>
          </a:bodyPr>
          <a:lstStyle/>
          <a:p>
            <a:r>
              <a:rPr lang="es-EC" sz="1600" dirty="0" smtClean="0"/>
              <a:t>2,56%</a:t>
            </a:r>
            <a:endParaRPr lang="es-EC" sz="1600" dirty="0"/>
          </a:p>
        </p:txBody>
      </p:sp>
    </p:spTree>
    <p:extLst>
      <p:ext uri="{BB962C8B-B14F-4D97-AF65-F5344CB8AC3E}">
        <p14:creationId xmlns:p14="http://schemas.microsoft.com/office/powerpoint/2010/main" val="401926067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3600" b="1" dirty="0"/>
              <a:t>Caracterización de las  ERA´s-Imbabura</a:t>
            </a:r>
            <a:endParaRPr lang="es-EC" sz="3600" dirty="0"/>
          </a:p>
        </p:txBody>
      </p:sp>
      <p:sp>
        <p:nvSpPr>
          <p:cNvPr id="3" name="2 Marcador de contenido"/>
          <p:cNvSpPr>
            <a:spLocks noGrp="1"/>
          </p:cNvSpPr>
          <p:nvPr>
            <p:ph sz="quarter" idx="1"/>
          </p:nvPr>
        </p:nvSpPr>
        <p:spPr/>
        <p:txBody>
          <a:bodyPr/>
          <a:lstStyle/>
          <a:p>
            <a:r>
              <a:rPr lang="es-EC" b="1" dirty="0"/>
              <a:t>Producción Pecuaria:</a:t>
            </a:r>
          </a:p>
          <a:p>
            <a:pPr marL="0" indent="0">
              <a:buNone/>
            </a:pPr>
            <a:r>
              <a:rPr lang="es-ES_tradnl" dirty="0" smtClean="0"/>
              <a:t>- 53,57</a:t>
            </a:r>
            <a:r>
              <a:rPr lang="es-ES_tradnl" dirty="0"/>
              <a:t>% </a:t>
            </a:r>
            <a:r>
              <a:rPr lang="es-ES_tradnl" dirty="0" smtClean="0"/>
              <a:t>realizan </a:t>
            </a:r>
            <a:r>
              <a:rPr lang="es-ES_tradnl" dirty="0"/>
              <a:t>un pastoreo </a:t>
            </a:r>
            <a:r>
              <a:rPr lang="es-ES_tradnl" dirty="0" smtClean="0"/>
              <a:t>rotativo, </a:t>
            </a:r>
            <a:r>
              <a:rPr lang="es-ES_tradnl" dirty="0"/>
              <a:t>el 46,43% no lo </a:t>
            </a:r>
            <a:r>
              <a:rPr lang="es-ES_tradnl" dirty="0" smtClean="0"/>
              <a:t>hacen.</a:t>
            </a:r>
          </a:p>
          <a:p>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1428852975"/>
              </p:ext>
            </p:extLst>
          </p:nvPr>
        </p:nvGraphicFramePr>
        <p:xfrm>
          <a:off x="2339752" y="2996952"/>
          <a:ext cx="4464496" cy="3240360"/>
        </p:xfrm>
        <a:graphic>
          <a:graphicData uri="http://schemas.openxmlformats.org/presentationml/2006/ole">
            <mc:AlternateContent xmlns:mc="http://schemas.openxmlformats.org/markup-compatibility/2006">
              <mc:Choice xmlns:v="urn:schemas-microsoft-com:vml" Requires="v">
                <p:oleObj spid="_x0000_s26698" name="Hoja de cálculo" r:id="rId4" imgW="3447955" imgH="2076329" progId="Excel.Sheet.8">
                  <p:embed/>
                </p:oleObj>
              </mc:Choice>
              <mc:Fallback>
                <p:oleObj name="Hoja de cálculo" r:id="rId4" imgW="3447955" imgH="2076329" progId="Excel.Shee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996952"/>
                        <a:ext cx="4464496" cy="3240360"/>
                      </a:xfrm>
                      <a:prstGeom prst="rect">
                        <a:avLst/>
                      </a:prstGeom>
                      <a:noFill/>
                    </p:spPr>
                  </p:pic>
                </p:oleObj>
              </mc:Fallback>
            </mc:AlternateContent>
          </a:graphicData>
        </a:graphic>
      </p:graphicFrame>
    </p:spTree>
    <p:extLst>
      <p:ext uri="{BB962C8B-B14F-4D97-AF65-F5344CB8AC3E}">
        <p14:creationId xmlns:p14="http://schemas.microsoft.com/office/powerpoint/2010/main" val="3932841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3600" b="1" dirty="0"/>
              <a:t>Caracterización de las  ERA´s-Imbabura</a:t>
            </a:r>
            <a:endParaRPr lang="es-EC" sz="3600" dirty="0"/>
          </a:p>
        </p:txBody>
      </p:sp>
      <p:sp>
        <p:nvSpPr>
          <p:cNvPr id="3" name="2 Marcador de contenido"/>
          <p:cNvSpPr>
            <a:spLocks noGrp="1"/>
          </p:cNvSpPr>
          <p:nvPr>
            <p:ph sz="quarter" idx="1"/>
          </p:nvPr>
        </p:nvSpPr>
        <p:spPr>
          <a:xfrm>
            <a:off x="323528" y="1600200"/>
            <a:ext cx="8568952" cy="5069160"/>
          </a:xfrm>
        </p:spPr>
        <p:txBody>
          <a:bodyPr>
            <a:normAutofit fontScale="85000" lnSpcReduction="20000"/>
          </a:bodyPr>
          <a:lstStyle/>
          <a:p>
            <a:r>
              <a:rPr lang="es-EC" b="1" dirty="0"/>
              <a:t>Producción Pecuaria:</a:t>
            </a:r>
          </a:p>
          <a:p>
            <a:pPr marL="0" indent="0">
              <a:buNone/>
            </a:pPr>
            <a:r>
              <a:rPr lang="es-EC" b="1" i="1" dirty="0" smtClean="0"/>
              <a:t>Alimentación: </a:t>
            </a:r>
            <a:r>
              <a:rPr lang="es-EC" dirty="0" smtClean="0"/>
              <a:t>el </a:t>
            </a:r>
            <a:r>
              <a:rPr lang="es-EC" dirty="0"/>
              <a:t>67,95% no compra alimentos </a:t>
            </a:r>
            <a:r>
              <a:rPr lang="es-EC" dirty="0" smtClean="0"/>
              <a:t>los animales </a:t>
            </a:r>
            <a:r>
              <a:rPr lang="es-EC" dirty="0"/>
              <a:t>consumen lo que producen las parcelas </a:t>
            </a:r>
            <a:r>
              <a:rPr lang="es-EC" dirty="0" smtClean="0"/>
              <a:t>ya la compra encarece </a:t>
            </a:r>
            <a:r>
              <a:rPr lang="es-EC" dirty="0"/>
              <a:t>los costos de producción</a:t>
            </a:r>
            <a:r>
              <a:rPr lang="es-EC" dirty="0" smtClean="0"/>
              <a:t>.</a:t>
            </a:r>
          </a:p>
          <a:p>
            <a:pPr marL="0" indent="0">
              <a:buNone/>
            </a:pPr>
            <a:r>
              <a:rPr lang="es-EC" b="1" i="1" dirty="0" smtClean="0"/>
              <a:t>Sanidad animal: </a:t>
            </a:r>
          </a:p>
          <a:p>
            <a:pPr>
              <a:buFontTx/>
              <a:buChar char="-"/>
            </a:pPr>
            <a:r>
              <a:rPr lang="es-EC" dirty="0" smtClean="0"/>
              <a:t>El </a:t>
            </a:r>
            <a:r>
              <a:rPr lang="es-EC" dirty="0"/>
              <a:t>62,18% </a:t>
            </a:r>
            <a:r>
              <a:rPr lang="es-EC" dirty="0" smtClean="0"/>
              <a:t> gasta vacunación, </a:t>
            </a:r>
            <a:r>
              <a:rPr lang="es-EC" dirty="0" err="1" smtClean="0"/>
              <a:t>desparacitantes</a:t>
            </a:r>
            <a:r>
              <a:rPr lang="es-EC" dirty="0" smtClean="0"/>
              <a:t>, vitaminas</a:t>
            </a:r>
          </a:p>
          <a:p>
            <a:pPr>
              <a:buFontTx/>
              <a:buChar char="-"/>
            </a:pPr>
            <a:r>
              <a:rPr lang="es-EC" dirty="0"/>
              <a:t>V</a:t>
            </a:r>
            <a:r>
              <a:rPr lang="es-EC" dirty="0" smtClean="0"/>
              <a:t>acunación </a:t>
            </a:r>
            <a:r>
              <a:rPr lang="es-EC" dirty="0"/>
              <a:t>un rango de $26-50 año</a:t>
            </a:r>
            <a:endParaRPr lang="es-EC" dirty="0" smtClean="0"/>
          </a:p>
          <a:p>
            <a:pPr>
              <a:buFontTx/>
              <a:buChar char="-"/>
            </a:pPr>
            <a:r>
              <a:rPr lang="es-EC" dirty="0" err="1"/>
              <a:t>D</a:t>
            </a:r>
            <a:r>
              <a:rPr lang="es-EC" dirty="0" err="1" smtClean="0"/>
              <a:t>esparasitantes</a:t>
            </a:r>
            <a:r>
              <a:rPr lang="es-EC" dirty="0" smtClean="0"/>
              <a:t> </a:t>
            </a:r>
            <a:r>
              <a:rPr lang="es-EC" dirty="0"/>
              <a:t>$</a:t>
            </a:r>
            <a:r>
              <a:rPr lang="es-EC" dirty="0" smtClean="0"/>
              <a:t>51-100  </a:t>
            </a:r>
          </a:p>
          <a:p>
            <a:pPr>
              <a:buFontTx/>
              <a:buChar char="-"/>
            </a:pPr>
            <a:r>
              <a:rPr lang="es-EC" dirty="0" smtClean="0"/>
              <a:t>Vitaminas = $25</a:t>
            </a:r>
          </a:p>
          <a:p>
            <a:pPr>
              <a:buFontTx/>
              <a:buChar char="-"/>
            </a:pPr>
            <a:r>
              <a:rPr lang="es-EC" dirty="0" smtClean="0"/>
              <a:t>8,33</a:t>
            </a:r>
            <a:r>
              <a:rPr lang="es-EC" dirty="0"/>
              <a:t>% ocupa los servicios veterinarios</a:t>
            </a:r>
            <a:r>
              <a:rPr lang="es-EC" dirty="0" smtClean="0"/>
              <a:t>.</a:t>
            </a:r>
          </a:p>
          <a:p>
            <a:pPr marL="0" indent="0">
              <a:buNone/>
            </a:pPr>
            <a:r>
              <a:rPr lang="es-EC" b="1" dirty="0" smtClean="0"/>
              <a:t>Mortalidad:</a:t>
            </a:r>
          </a:p>
          <a:p>
            <a:pPr>
              <a:buFontTx/>
              <a:buChar char="-"/>
            </a:pPr>
            <a:r>
              <a:rPr lang="es-EC" dirty="0"/>
              <a:t>33,33% </a:t>
            </a:r>
            <a:r>
              <a:rPr lang="es-EC" dirty="0" smtClean="0"/>
              <a:t>mal </a:t>
            </a:r>
            <a:r>
              <a:rPr lang="es-EC" dirty="0"/>
              <a:t>manejo de los animales por </a:t>
            </a:r>
            <a:r>
              <a:rPr lang="es-EC" dirty="0" smtClean="0"/>
              <a:t>desnutrición, </a:t>
            </a:r>
            <a:r>
              <a:rPr lang="es-EC" dirty="0"/>
              <a:t>falta de desparasitación, vitaminización y vacunación.</a:t>
            </a:r>
          </a:p>
          <a:p>
            <a:pPr>
              <a:buFontTx/>
              <a:buChar char="-"/>
            </a:pPr>
            <a:endParaRPr lang="es-EC" dirty="0"/>
          </a:p>
          <a:p>
            <a:pPr>
              <a:buFontTx/>
              <a:buChar char="-"/>
            </a:pPr>
            <a:endParaRPr lang="es-EC" dirty="0"/>
          </a:p>
        </p:txBody>
      </p:sp>
    </p:spTree>
    <p:extLst>
      <p:ext uri="{BB962C8B-B14F-4D97-AF65-F5344CB8AC3E}">
        <p14:creationId xmlns:p14="http://schemas.microsoft.com/office/powerpoint/2010/main" val="54771288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INTRODUCCIÓN</a:t>
            </a:r>
            <a:endParaRPr lang="es-EC" dirty="0"/>
          </a:p>
        </p:txBody>
      </p:sp>
      <p:sp>
        <p:nvSpPr>
          <p:cNvPr id="4" name="3 Rectángulo"/>
          <p:cNvSpPr/>
          <p:nvPr/>
        </p:nvSpPr>
        <p:spPr>
          <a:xfrm>
            <a:off x="0" y="1484784"/>
            <a:ext cx="9144000" cy="8586966"/>
          </a:xfrm>
          <a:prstGeom prst="rect">
            <a:avLst/>
          </a:prstGeom>
        </p:spPr>
        <p:txBody>
          <a:bodyPr wrap="square">
            <a:spAutoFit/>
          </a:bodyPr>
          <a:lstStyle/>
          <a:p>
            <a:pPr>
              <a:buFontTx/>
              <a:buChar char="-"/>
            </a:pPr>
            <a:r>
              <a:rPr lang="es-EC" b="1" dirty="0" smtClean="0"/>
              <a:t> EE</a:t>
            </a:r>
            <a:r>
              <a:rPr lang="es-EC" dirty="0" smtClean="0"/>
              <a:t>      Modelo de gestión       Transformación productiva      (MAGAP)      Reactivar y fortalecer 							el sector agrario PIA-ERA´s       </a:t>
            </a:r>
          </a:p>
          <a:p>
            <a:endParaRPr lang="es-EC" dirty="0"/>
          </a:p>
          <a:p>
            <a:r>
              <a:rPr lang="es-EC" sz="2400" dirty="0" smtClean="0"/>
              <a:t>Principios constitucionales:   soberanía alimentaria; la ciencia, tecnología, innovación y saberes ancestrales. </a:t>
            </a:r>
          </a:p>
          <a:p>
            <a:endParaRPr lang="es-EC" dirty="0"/>
          </a:p>
          <a:p>
            <a:r>
              <a:rPr lang="es-EC" dirty="0" smtClean="0"/>
              <a:t>-</a:t>
            </a:r>
            <a:r>
              <a:rPr lang="es-EC" sz="2000" dirty="0" smtClean="0"/>
              <a:t>MAGAP 2010       - Baja </a:t>
            </a:r>
            <a:r>
              <a:rPr lang="es-EC" sz="2000" dirty="0"/>
              <a:t>productividad y calidad en la producción, </a:t>
            </a:r>
            <a:endParaRPr lang="es-EC" sz="2000" dirty="0" smtClean="0"/>
          </a:p>
          <a:p>
            <a:r>
              <a:rPr lang="es-EC" sz="2000" dirty="0"/>
              <a:t>	</a:t>
            </a:r>
            <a:r>
              <a:rPr lang="es-EC" sz="2000" dirty="0" smtClean="0"/>
              <a:t>	- Reducida </a:t>
            </a:r>
            <a:r>
              <a:rPr lang="es-EC" sz="2000" dirty="0"/>
              <a:t>generación de investigación, </a:t>
            </a:r>
            <a:endParaRPr lang="es-EC" sz="2000" dirty="0" smtClean="0"/>
          </a:p>
          <a:p>
            <a:r>
              <a:rPr lang="es-EC" sz="2000" dirty="0" smtClean="0"/>
              <a:t>		- Falta </a:t>
            </a:r>
            <a:r>
              <a:rPr lang="es-EC" sz="2000" dirty="0"/>
              <a:t>de un sistema de innovación tecnológica, </a:t>
            </a:r>
            <a:endParaRPr lang="es-EC" sz="2000" dirty="0" smtClean="0"/>
          </a:p>
          <a:p>
            <a:r>
              <a:rPr lang="es-EC" sz="2000" dirty="0" smtClean="0"/>
              <a:t>		- Baja </a:t>
            </a:r>
            <a:r>
              <a:rPr lang="es-EC" sz="2000" dirty="0"/>
              <a:t>gestión y generación de información, </a:t>
            </a:r>
            <a:endParaRPr lang="es-EC" sz="2000" dirty="0" smtClean="0"/>
          </a:p>
          <a:p>
            <a:r>
              <a:rPr lang="es-EC" sz="2000" dirty="0"/>
              <a:t>	</a:t>
            </a:r>
            <a:r>
              <a:rPr lang="es-EC" sz="2000" dirty="0" smtClean="0"/>
              <a:t>	- Altos </a:t>
            </a:r>
            <a:r>
              <a:rPr lang="es-EC" sz="2000" dirty="0"/>
              <a:t>costos de producción e insuficiente financiamiento, </a:t>
            </a:r>
            <a:endParaRPr lang="es-EC" sz="2000" dirty="0" smtClean="0"/>
          </a:p>
          <a:p>
            <a:r>
              <a:rPr lang="es-EC" sz="2000" dirty="0"/>
              <a:t>	</a:t>
            </a:r>
            <a:r>
              <a:rPr lang="es-EC" sz="2000" dirty="0" smtClean="0"/>
              <a:t>	- Baja </a:t>
            </a:r>
            <a:r>
              <a:rPr lang="es-EC" sz="2000" dirty="0" err="1"/>
              <a:t>asociatividad</a:t>
            </a:r>
            <a:r>
              <a:rPr lang="es-EC" sz="2000" dirty="0"/>
              <a:t>, </a:t>
            </a:r>
            <a:endParaRPr lang="es-EC" sz="2000" dirty="0" smtClean="0"/>
          </a:p>
          <a:p>
            <a:r>
              <a:rPr lang="es-EC" sz="2000" dirty="0"/>
              <a:t>	</a:t>
            </a:r>
            <a:r>
              <a:rPr lang="es-EC" sz="2000" dirty="0" smtClean="0"/>
              <a:t>	- Débil </a:t>
            </a:r>
            <a:r>
              <a:rPr lang="es-EC" sz="2000" dirty="0"/>
              <a:t>institucionalidad de organizaciones públicas y privadas, </a:t>
            </a:r>
            <a:endParaRPr lang="es-EC" sz="2000" dirty="0" smtClean="0"/>
          </a:p>
          <a:p>
            <a:r>
              <a:rPr lang="es-EC" sz="2000" dirty="0"/>
              <a:t>	</a:t>
            </a:r>
            <a:r>
              <a:rPr lang="es-EC" sz="2000" dirty="0" smtClean="0"/>
              <a:t>	- Deficientes </a:t>
            </a:r>
            <a:r>
              <a:rPr lang="es-EC" sz="2000" dirty="0"/>
              <a:t>sistemas de comercialización, </a:t>
            </a:r>
            <a:endParaRPr lang="es-EC" sz="2000" dirty="0" smtClean="0"/>
          </a:p>
          <a:p>
            <a:r>
              <a:rPr lang="es-EC" sz="2000" dirty="0"/>
              <a:t>	</a:t>
            </a:r>
            <a:r>
              <a:rPr lang="es-EC" sz="2000" dirty="0" smtClean="0"/>
              <a:t>	- Avance </a:t>
            </a:r>
            <a:r>
              <a:rPr lang="es-EC" sz="2000" dirty="0"/>
              <a:t>de la frontera agrícola, </a:t>
            </a:r>
            <a:endParaRPr lang="es-EC" sz="2000" dirty="0" smtClean="0"/>
          </a:p>
          <a:p>
            <a:r>
              <a:rPr lang="es-EC" sz="2000" dirty="0"/>
              <a:t>	</a:t>
            </a:r>
            <a:r>
              <a:rPr lang="es-EC" sz="2000" dirty="0" smtClean="0"/>
              <a:t>	- Reducción </a:t>
            </a:r>
            <a:r>
              <a:rPr lang="es-EC" sz="2000" dirty="0"/>
              <a:t>de los recursos humanos y poca participación </a:t>
            </a:r>
            <a:r>
              <a:rPr lang="es-EC" sz="2000" dirty="0" smtClean="0"/>
              <a:t>ciudadanía</a:t>
            </a:r>
            <a:r>
              <a:rPr lang="es-EC" sz="2000" dirty="0"/>
              <a:t>.</a:t>
            </a:r>
            <a:endParaRPr lang="es-EC" sz="2000" dirty="0" smtClean="0"/>
          </a:p>
          <a:p>
            <a:pPr>
              <a:buFontTx/>
              <a:buChar char="-"/>
            </a:pPr>
            <a:endParaRPr lang="es-EC" b="1" dirty="0" smtClean="0"/>
          </a:p>
          <a:p>
            <a:pPr>
              <a:buFontTx/>
              <a:buChar char="-"/>
            </a:pPr>
            <a:endParaRPr lang="es-EC" b="1" dirty="0"/>
          </a:p>
          <a:p>
            <a:pPr>
              <a:buFontTx/>
              <a:buChar char="-"/>
            </a:pPr>
            <a:endParaRPr lang="es-EC" b="1" dirty="0" smtClean="0"/>
          </a:p>
          <a:p>
            <a:pPr>
              <a:buFontTx/>
              <a:buChar char="-"/>
            </a:pPr>
            <a:endParaRPr lang="es-EC" b="1" dirty="0"/>
          </a:p>
          <a:p>
            <a:pPr>
              <a:buFontTx/>
              <a:buChar char="-"/>
            </a:pPr>
            <a:endParaRPr lang="es-EC" b="1" dirty="0" smtClean="0"/>
          </a:p>
          <a:p>
            <a:pPr>
              <a:buFontTx/>
              <a:buChar char="-"/>
            </a:pPr>
            <a:endParaRPr lang="es-EC" b="1" dirty="0"/>
          </a:p>
          <a:p>
            <a:pPr>
              <a:buFontTx/>
              <a:buChar char="-"/>
            </a:pPr>
            <a:endParaRPr lang="es-EC" b="1" dirty="0" smtClean="0"/>
          </a:p>
          <a:p>
            <a:pPr>
              <a:buFontTx/>
              <a:buChar char="-"/>
            </a:pPr>
            <a:endParaRPr lang="es-EC" b="1" dirty="0"/>
          </a:p>
          <a:p>
            <a:pPr>
              <a:buFontTx/>
              <a:buChar char="-"/>
            </a:pPr>
            <a:endParaRPr lang="es-EC" b="1" dirty="0" smtClean="0"/>
          </a:p>
          <a:p>
            <a:pPr>
              <a:buFontTx/>
              <a:buChar char="-"/>
            </a:pPr>
            <a:endParaRPr lang="es-EC" b="1" dirty="0"/>
          </a:p>
          <a:p>
            <a:pPr>
              <a:buFontTx/>
              <a:buChar char="-"/>
            </a:pPr>
            <a:endParaRPr lang="es-EC" b="1" dirty="0" smtClean="0"/>
          </a:p>
          <a:p>
            <a:pPr>
              <a:buFontTx/>
              <a:buChar char="-"/>
            </a:pPr>
            <a:endParaRPr lang="es-EC" b="1" dirty="0"/>
          </a:p>
          <a:p>
            <a:pPr>
              <a:buFontTx/>
              <a:buChar char="-"/>
            </a:pPr>
            <a:endParaRPr lang="es-ES" b="1" dirty="0" smtClean="0"/>
          </a:p>
        </p:txBody>
      </p:sp>
      <p:sp>
        <p:nvSpPr>
          <p:cNvPr id="5" name="4 Flecha derecha"/>
          <p:cNvSpPr/>
          <p:nvPr/>
        </p:nvSpPr>
        <p:spPr>
          <a:xfrm>
            <a:off x="575556" y="155679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Flecha derecha"/>
          <p:cNvSpPr/>
          <p:nvPr/>
        </p:nvSpPr>
        <p:spPr>
          <a:xfrm>
            <a:off x="2663788" y="155679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derecha"/>
          <p:cNvSpPr/>
          <p:nvPr/>
        </p:nvSpPr>
        <p:spPr>
          <a:xfrm>
            <a:off x="5400092" y="155679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derecha"/>
          <p:cNvSpPr/>
          <p:nvPr/>
        </p:nvSpPr>
        <p:spPr>
          <a:xfrm>
            <a:off x="6696236" y="155679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Abrir llave"/>
          <p:cNvSpPr/>
          <p:nvPr/>
        </p:nvSpPr>
        <p:spPr>
          <a:xfrm>
            <a:off x="1691680" y="3429000"/>
            <a:ext cx="144016" cy="2880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37624591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b="1" dirty="0" smtClean="0"/>
              <a:t>ASPECTOS ECONÓMICOS</a:t>
            </a:r>
            <a:r>
              <a:rPr lang="es-EC" sz="2800" b="1" dirty="0"/>
              <a:t/>
            </a:r>
            <a:br>
              <a:rPr lang="es-EC" sz="2800" b="1" dirty="0"/>
            </a:br>
            <a:endParaRPr lang="es-EC" sz="2800" dirty="0"/>
          </a:p>
        </p:txBody>
      </p:sp>
      <p:sp>
        <p:nvSpPr>
          <p:cNvPr id="3" name="2 Marcador de contenido"/>
          <p:cNvSpPr>
            <a:spLocks noGrp="1"/>
          </p:cNvSpPr>
          <p:nvPr>
            <p:ph sz="quarter" idx="1"/>
          </p:nvPr>
        </p:nvSpPr>
        <p:spPr>
          <a:xfrm>
            <a:off x="0" y="1484784"/>
            <a:ext cx="8964488" cy="5904656"/>
          </a:xfrm>
        </p:spPr>
        <p:txBody>
          <a:bodyPr>
            <a:normAutofit fontScale="25000" lnSpcReduction="20000"/>
          </a:bodyPr>
          <a:lstStyle/>
          <a:p>
            <a:pPr algn="just">
              <a:lnSpc>
                <a:spcPct val="120000"/>
              </a:lnSpc>
              <a:buFontTx/>
              <a:buChar char="-"/>
            </a:pPr>
            <a:r>
              <a:rPr lang="es-EC" sz="11200" dirty="0"/>
              <a:t>1° </a:t>
            </a:r>
            <a:r>
              <a:rPr lang="es-EC" sz="11200" dirty="0" smtClean="0"/>
              <a:t> actividad económica es ser </a:t>
            </a:r>
            <a:r>
              <a:rPr lang="es-EC" sz="11200" dirty="0"/>
              <a:t>agricultores representando al 35,98% </a:t>
            </a:r>
            <a:r>
              <a:rPr lang="es-EC" sz="11200" dirty="0" smtClean="0"/>
              <a:t>cuyo promedio </a:t>
            </a:r>
            <a:r>
              <a:rPr lang="es-EC" sz="11200" dirty="0"/>
              <a:t>mensual de ingresos </a:t>
            </a:r>
            <a:r>
              <a:rPr lang="es-EC" sz="11200" dirty="0" smtClean="0"/>
              <a:t>es de </a:t>
            </a:r>
            <a:r>
              <a:rPr lang="es-EC" sz="11200" dirty="0"/>
              <a:t>$</a:t>
            </a:r>
            <a:r>
              <a:rPr lang="es-EC" sz="11200" dirty="0" smtClean="0"/>
              <a:t>119.79.</a:t>
            </a:r>
          </a:p>
          <a:p>
            <a:pPr algn="just">
              <a:lnSpc>
                <a:spcPct val="120000"/>
              </a:lnSpc>
              <a:buFontTx/>
              <a:buChar char="-"/>
            </a:pPr>
            <a:r>
              <a:rPr lang="es-EC" sz="11200" dirty="0" smtClean="0"/>
              <a:t>16,37</a:t>
            </a:r>
            <a:r>
              <a:rPr lang="es-EC" sz="11200" dirty="0"/>
              <a:t>% son mujeres que se dedican a los </a:t>
            </a:r>
            <a:r>
              <a:rPr lang="es-EC" sz="11200" dirty="0" smtClean="0"/>
              <a:t>HD </a:t>
            </a:r>
            <a:r>
              <a:rPr lang="es-EC" sz="11200" dirty="0"/>
              <a:t>las mismas que no generan ingresos económicos a la familia</a:t>
            </a:r>
            <a:r>
              <a:rPr lang="es-EC" sz="11200" dirty="0" smtClean="0"/>
              <a:t>.</a:t>
            </a:r>
          </a:p>
          <a:p>
            <a:pPr algn="just">
              <a:lnSpc>
                <a:spcPct val="120000"/>
              </a:lnSpc>
              <a:buFontTx/>
              <a:buChar char="-"/>
            </a:pPr>
            <a:r>
              <a:rPr lang="es-EC" sz="11200" dirty="0"/>
              <a:t>I</a:t>
            </a:r>
            <a:r>
              <a:rPr lang="es-EC" sz="11200" dirty="0" smtClean="0"/>
              <a:t>ngreso </a:t>
            </a:r>
            <a:r>
              <a:rPr lang="es-EC" sz="11200" dirty="0"/>
              <a:t>promedio de la población de la zona de influencia de las ERA´s es de $336,88 USD por </a:t>
            </a:r>
            <a:r>
              <a:rPr lang="es-EC" sz="11200" dirty="0" smtClean="0"/>
              <a:t>mes (Venta de artesanías, comercio, trabajos asalariados, bono solidario, venta producción agrícola-pecuaria).</a:t>
            </a:r>
          </a:p>
          <a:p>
            <a:pPr algn="just">
              <a:lnSpc>
                <a:spcPct val="120000"/>
              </a:lnSpc>
              <a:buFontTx/>
              <a:buChar char="-"/>
            </a:pPr>
            <a:r>
              <a:rPr lang="es-EC" sz="11200" dirty="0"/>
              <a:t>Según (INEC, 2015) el costo de la canasta familiar bordea los $657,68 USD mensuales</a:t>
            </a:r>
            <a:r>
              <a:rPr lang="es-EC" sz="11200" dirty="0" smtClean="0"/>
              <a:t>.</a:t>
            </a:r>
            <a:r>
              <a:rPr lang="es-EC" sz="11200" dirty="0"/>
              <a:t> 10% de los productos que se cultivan en los predios se </a:t>
            </a:r>
            <a:r>
              <a:rPr lang="es-EC" sz="11200" dirty="0" smtClean="0"/>
              <a:t>consumen.</a:t>
            </a:r>
            <a:endParaRPr lang="es-EC" sz="12800" b="1" dirty="0"/>
          </a:p>
          <a:p>
            <a:pPr algn="just">
              <a:lnSpc>
                <a:spcPct val="120000"/>
              </a:lnSpc>
              <a:buFontTx/>
              <a:buChar char="-"/>
            </a:pPr>
            <a:endParaRPr lang="es-EC" sz="7000" dirty="0" smtClean="0"/>
          </a:p>
          <a:p>
            <a:pPr>
              <a:buFontTx/>
              <a:buChar char="-"/>
            </a:pPr>
            <a:endParaRPr lang="es-EC" dirty="0"/>
          </a:p>
          <a:p>
            <a:pPr marL="0" indent="0">
              <a:buNone/>
            </a:pPr>
            <a:r>
              <a:rPr lang="es-EC" b="1" dirty="0" smtClean="0"/>
              <a:t> </a:t>
            </a:r>
            <a:endParaRPr lang="es-ES_tradnl" dirty="0"/>
          </a:p>
          <a:p>
            <a:pPr marL="0" indent="0">
              <a:buNone/>
            </a:pPr>
            <a:endParaRPr lang="es-EC" dirty="0"/>
          </a:p>
          <a:p>
            <a:pPr marL="0" indent="0">
              <a:buNone/>
            </a:pPr>
            <a:endParaRPr lang="es-EC" dirty="0"/>
          </a:p>
        </p:txBody>
      </p:sp>
    </p:spTree>
    <p:extLst>
      <p:ext uri="{BB962C8B-B14F-4D97-AF65-F5344CB8AC3E}">
        <p14:creationId xmlns:p14="http://schemas.microsoft.com/office/powerpoint/2010/main" val="3107132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b="1" dirty="0"/>
              <a:t>Aspectos Económicos</a:t>
            </a:r>
            <a:endParaRPr lang="es-EC" sz="3600" dirty="0"/>
          </a:p>
        </p:txBody>
      </p:sp>
      <p:sp>
        <p:nvSpPr>
          <p:cNvPr id="3" name="2 Marcador de contenido"/>
          <p:cNvSpPr>
            <a:spLocks noGrp="1"/>
          </p:cNvSpPr>
          <p:nvPr>
            <p:ph sz="quarter" idx="1"/>
          </p:nvPr>
        </p:nvSpPr>
        <p:spPr>
          <a:xfrm>
            <a:off x="107504" y="1412776"/>
            <a:ext cx="8928992" cy="5256584"/>
          </a:xfrm>
        </p:spPr>
        <p:txBody>
          <a:bodyPr>
            <a:normAutofit/>
          </a:bodyPr>
          <a:lstStyle/>
          <a:p>
            <a:r>
              <a:rPr lang="es-EC" sz="2800" dirty="0" smtClean="0"/>
              <a:t>El </a:t>
            </a:r>
            <a:r>
              <a:rPr lang="es-EC" sz="2800" dirty="0"/>
              <a:t>ingreso </a:t>
            </a:r>
            <a:r>
              <a:rPr lang="es-EC" sz="2800" dirty="0" smtClean="0"/>
              <a:t>por </a:t>
            </a:r>
            <a:r>
              <a:rPr lang="es-EC" sz="2800" dirty="0"/>
              <a:t>producción de carne de varias especies es de $29.680 USD por año. C</a:t>
            </a:r>
            <a:r>
              <a:rPr lang="es-EC" sz="2800" dirty="0" smtClean="0"/>
              <a:t>ada </a:t>
            </a:r>
            <a:r>
              <a:rPr lang="es-EC" sz="2800" dirty="0"/>
              <a:t>familia tiene como ingresos al año de $</a:t>
            </a:r>
            <a:r>
              <a:rPr lang="es-EC" sz="2800" dirty="0" smtClean="0"/>
              <a:t>204,69 USD.</a:t>
            </a:r>
          </a:p>
          <a:p>
            <a:r>
              <a:rPr lang="es-EC" sz="2800" dirty="0" smtClean="0"/>
              <a:t>Ingresos por producción de leche: $7,43/día/familia</a:t>
            </a:r>
            <a:endParaRPr lang="es-EC" dirty="0"/>
          </a:p>
          <a:p>
            <a:endParaRPr lang="es-EC" dirty="0" smtClean="0"/>
          </a:p>
          <a:p>
            <a:endParaRPr lang="es-EC" dirty="0"/>
          </a:p>
          <a:p>
            <a:endParaRPr lang="es-EC" dirty="0"/>
          </a:p>
          <a:p>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590270414"/>
              </p:ext>
            </p:extLst>
          </p:nvPr>
        </p:nvGraphicFramePr>
        <p:xfrm>
          <a:off x="288033" y="3573016"/>
          <a:ext cx="8604447" cy="1874520"/>
        </p:xfrm>
        <a:graphic>
          <a:graphicData uri="http://schemas.openxmlformats.org/drawingml/2006/table">
            <a:tbl>
              <a:tblPr firstRow="1" firstCol="1" bandRow="1">
                <a:tableStyleId>{21E4AEA4-8DFA-4A89-87EB-49C32662AFE0}</a:tableStyleId>
              </a:tblPr>
              <a:tblGrid>
                <a:gridCol w="1344443"/>
                <a:gridCol w="1890540"/>
                <a:gridCol w="1404506"/>
                <a:gridCol w="1112517"/>
                <a:gridCol w="1830478"/>
                <a:gridCol w="1021963"/>
              </a:tblGrid>
              <a:tr h="323097">
                <a:tc rowSpan="2">
                  <a:txBody>
                    <a:bodyPr/>
                    <a:lstStyle/>
                    <a:p>
                      <a:pPr algn="ctr">
                        <a:lnSpc>
                          <a:spcPct val="150000"/>
                        </a:lnSpc>
                        <a:spcAft>
                          <a:spcPts val="1000"/>
                        </a:spcAft>
                      </a:pPr>
                      <a:r>
                        <a:rPr lang="es-EC" sz="1600" dirty="0">
                          <a:effectLst/>
                        </a:rPr>
                        <a:t>N° Animales</a:t>
                      </a:r>
                      <a:endParaRPr lang="es-EC" sz="2000" dirty="0">
                        <a:effectLst/>
                        <a:latin typeface="Calibri"/>
                        <a:ea typeface="Times New Roman"/>
                        <a:cs typeface="Times New Roman"/>
                      </a:endParaRPr>
                    </a:p>
                  </a:txBody>
                  <a:tcPr marL="68580" marR="68580" marT="0" marB="0"/>
                </a:tc>
                <a:tc rowSpan="2">
                  <a:txBody>
                    <a:bodyPr/>
                    <a:lstStyle/>
                    <a:p>
                      <a:pPr algn="ctr">
                        <a:lnSpc>
                          <a:spcPct val="150000"/>
                        </a:lnSpc>
                        <a:spcAft>
                          <a:spcPts val="1000"/>
                        </a:spcAft>
                      </a:pPr>
                      <a:r>
                        <a:rPr lang="es-EC" sz="1600" dirty="0">
                          <a:effectLst/>
                        </a:rPr>
                        <a:t>Volumen de Producción (leche/día)</a:t>
                      </a:r>
                      <a:endParaRPr lang="es-EC" sz="2000" dirty="0">
                        <a:effectLst/>
                        <a:latin typeface="Calibri"/>
                        <a:ea typeface="Times New Roman"/>
                        <a:cs typeface="Times New Roman"/>
                      </a:endParaRPr>
                    </a:p>
                  </a:txBody>
                  <a:tcPr marL="68580" marR="68580" marT="0" marB="0"/>
                </a:tc>
                <a:tc rowSpan="2">
                  <a:txBody>
                    <a:bodyPr/>
                    <a:lstStyle/>
                    <a:p>
                      <a:pPr algn="ctr">
                        <a:lnSpc>
                          <a:spcPct val="150000"/>
                        </a:lnSpc>
                        <a:spcAft>
                          <a:spcPts val="1000"/>
                        </a:spcAft>
                      </a:pPr>
                      <a:r>
                        <a:rPr lang="es-EC" sz="1600" dirty="0">
                          <a:effectLst/>
                        </a:rPr>
                        <a:t>Volumen de consumo familiar (litros/día)</a:t>
                      </a:r>
                      <a:endParaRPr lang="es-EC" sz="2000" dirty="0">
                        <a:effectLst/>
                        <a:latin typeface="Calibri"/>
                        <a:ea typeface="Times New Roman"/>
                        <a:cs typeface="Times New Roman"/>
                      </a:endParaRPr>
                    </a:p>
                  </a:txBody>
                  <a:tcPr marL="68580" marR="68580" marT="0" marB="0"/>
                </a:tc>
                <a:tc rowSpan="2">
                  <a:txBody>
                    <a:bodyPr/>
                    <a:lstStyle/>
                    <a:p>
                      <a:pPr algn="ctr">
                        <a:lnSpc>
                          <a:spcPct val="150000"/>
                        </a:lnSpc>
                        <a:spcAft>
                          <a:spcPts val="1000"/>
                        </a:spcAft>
                      </a:pPr>
                      <a:r>
                        <a:rPr lang="es-EC" sz="1600" dirty="0">
                          <a:effectLst/>
                        </a:rPr>
                        <a:t>Volumen de Venta (litros/día)</a:t>
                      </a:r>
                      <a:endParaRPr lang="es-EC" sz="20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600" dirty="0">
                          <a:effectLst/>
                        </a:rPr>
                        <a:t>Precio de Venta</a:t>
                      </a:r>
                      <a:endParaRPr lang="es-EC" sz="2000" dirty="0">
                        <a:effectLst/>
                        <a:latin typeface="Calibri"/>
                        <a:ea typeface="Times New Roman"/>
                        <a:cs typeface="Times New Roman"/>
                      </a:endParaRPr>
                    </a:p>
                  </a:txBody>
                  <a:tcPr marL="68580" marR="68580" marT="0" marB="0"/>
                </a:tc>
                <a:tc rowSpan="2">
                  <a:txBody>
                    <a:bodyPr/>
                    <a:lstStyle/>
                    <a:p>
                      <a:pPr algn="ctr">
                        <a:lnSpc>
                          <a:spcPct val="150000"/>
                        </a:lnSpc>
                        <a:spcAft>
                          <a:spcPts val="1000"/>
                        </a:spcAft>
                      </a:pPr>
                      <a:r>
                        <a:rPr lang="es-EC" sz="1600" dirty="0">
                          <a:effectLst/>
                        </a:rPr>
                        <a:t>Total Ingresos por leche/día</a:t>
                      </a:r>
                      <a:endParaRPr lang="es-EC" sz="2000" dirty="0">
                        <a:effectLst/>
                        <a:latin typeface="Calibri"/>
                        <a:ea typeface="Times New Roman"/>
                        <a:cs typeface="Times New Roman"/>
                      </a:endParaRPr>
                    </a:p>
                  </a:txBody>
                  <a:tcPr marL="68580" marR="68580" marT="0" marB="0"/>
                </a:tc>
              </a:tr>
              <a:tr h="61300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1000"/>
                        </a:spcAft>
                      </a:pPr>
                      <a:r>
                        <a:rPr lang="es-EC" sz="1400" dirty="0">
                          <a:effectLst/>
                        </a:rPr>
                        <a:t>Litro (USD)</a:t>
                      </a:r>
                      <a:endParaRPr lang="es-EC" sz="2000" dirty="0">
                        <a:effectLst/>
                        <a:latin typeface="Calibri"/>
                        <a:ea typeface="Times New Roman"/>
                        <a:cs typeface="Times New Roman"/>
                      </a:endParaRPr>
                    </a:p>
                  </a:txBody>
                  <a:tcPr marL="68580" marR="68580" marT="0" marB="0"/>
                </a:tc>
                <a:tc vMerge="1">
                  <a:txBody>
                    <a:bodyPr/>
                    <a:lstStyle/>
                    <a:p>
                      <a:endParaRPr lang="es-EC"/>
                    </a:p>
                  </a:txBody>
                  <a:tcPr/>
                </a:tc>
              </a:tr>
              <a:tr h="323097">
                <a:tc>
                  <a:txBody>
                    <a:bodyPr/>
                    <a:lstStyle/>
                    <a:p>
                      <a:pPr algn="r">
                        <a:lnSpc>
                          <a:spcPct val="150000"/>
                        </a:lnSpc>
                        <a:spcAft>
                          <a:spcPts val="1000"/>
                        </a:spcAft>
                      </a:pPr>
                      <a:r>
                        <a:rPr lang="es-EC" sz="1800">
                          <a:effectLst/>
                        </a:rPr>
                        <a:t>92</a:t>
                      </a:r>
                      <a:endParaRPr lang="es-EC" sz="2400">
                        <a:effectLst/>
                        <a:latin typeface="Calibri"/>
                        <a:ea typeface="Times New Roman"/>
                        <a:cs typeface="Times New Roman"/>
                      </a:endParaRPr>
                    </a:p>
                  </a:txBody>
                  <a:tcPr marL="68580" marR="68580" marT="0" marB="0"/>
                </a:tc>
                <a:tc>
                  <a:txBody>
                    <a:bodyPr/>
                    <a:lstStyle/>
                    <a:p>
                      <a:pPr algn="r">
                        <a:lnSpc>
                          <a:spcPct val="150000"/>
                        </a:lnSpc>
                        <a:spcAft>
                          <a:spcPts val="1000"/>
                        </a:spcAft>
                      </a:pPr>
                      <a:r>
                        <a:rPr lang="es-EC" sz="1800">
                          <a:effectLst/>
                        </a:rPr>
                        <a:t>736</a:t>
                      </a:r>
                      <a:endParaRPr lang="es-EC" sz="2400">
                        <a:effectLst/>
                        <a:latin typeface="Calibri"/>
                        <a:ea typeface="Times New Roman"/>
                        <a:cs typeface="Times New Roman"/>
                      </a:endParaRPr>
                    </a:p>
                  </a:txBody>
                  <a:tcPr marL="68580" marR="68580" marT="0" marB="0"/>
                </a:tc>
                <a:tc>
                  <a:txBody>
                    <a:bodyPr/>
                    <a:lstStyle/>
                    <a:p>
                      <a:pPr algn="r">
                        <a:lnSpc>
                          <a:spcPct val="150000"/>
                        </a:lnSpc>
                        <a:spcAft>
                          <a:spcPts val="1000"/>
                        </a:spcAft>
                      </a:pPr>
                      <a:r>
                        <a:rPr lang="es-EC" sz="1800">
                          <a:effectLst/>
                        </a:rPr>
                        <a:t>42</a:t>
                      </a:r>
                      <a:endParaRPr lang="es-EC" sz="2400">
                        <a:effectLst/>
                        <a:latin typeface="Calibri"/>
                        <a:ea typeface="Times New Roman"/>
                        <a:cs typeface="Times New Roman"/>
                      </a:endParaRPr>
                    </a:p>
                  </a:txBody>
                  <a:tcPr marL="68580" marR="68580" marT="0" marB="0"/>
                </a:tc>
                <a:tc>
                  <a:txBody>
                    <a:bodyPr/>
                    <a:lstStyle/>
                    <a:p>
                      <a:pPr algn="r">
                        <a:lnSpc>
                          <a:spcPct val="150000"/>
                        </a:lnSpc>
                        <a:spcAft>
                          <a:spcPts val="1000"/>
                        </a:spcAft>
                      </a:pPr>
                      <a:r>
                        <a:rPr lang="es-EC" sz="1800">
                          <a:effectLst/>
                        </a:rPr>
                        <a:t>694</a:t>
                      </a:r>
                      <a:endParaRPr lang="es-EC" sz="2400">
                        <a:effectLst/>
                        <a:latin typeface="Calibri"/>
                        <a:ea typeface="Times New Roman"/>
                        <a:cs typeface="Times New Roman"/>
                      </a:endParaRPr>
                    </a:p>
                  </a:txBody>
                  <a:tcPr marL="68580" marR="68580" marT="0" marB="0"/>
                </a:tc>
                <a:tc>
                  <a:txBody>
                    <a:bodyPr/>
                    <a:lstStyle/>
                    <a:p>
                      <a:pPr algn="r">
                        <a:lnSpc>
                          <a:spcPct val="150000"/>
                        </a:lnSpc>
                        <a:spcAft>
                          <a:spcPts val="1000"/>
                        </a:spcAft>
                      </a:pPr>
                      <a:r>
                        <a:rPr lang="es-EC" sz="1800">
                          <a:effectLst/>
                        </a:rPr>
                        <a:t>0,60</a:t>
                      </a:r>
                      <a:endParaRPr lang="es-EC" sz="2400">
                        <a:effectLst/>
                        <a:latin typeface="Calibri"/>
                        <a:ea typeface="Times New Roman"/>
                        <a:cs typeface="Times New Roman"/>
                      </a:endParaRPr>
                    </a:p>
                  </a:txBody>
                  <a:tcPr marL="68580" marR="68580" marT="0" marB="0"/>
                </a:tc>
                <a:tc>
                  <a:txBody>
                    <a:bodyPr/>
                    <a:lstStyle/>
                    <a:p>
                      <a:pPr algn="r">
                        <a:lnSpc>
                          <a:spcPct val="150000"/>
                        </a:lnSpc>
                        <a:spcAft>
                          <a:spcPts val="1000"/>
                        </a:spcAft>
                      </a:pPr>
                      <a:r>
                        <a:rPr lang="es-EC" sz="1800" dirty="0">
                          <a:effectLst/>
                        </a:rPr>
                        <a:t>$ 416,40</a:t>
                      </a:r>
                      <a:endParaRPr lang="es-EC" sz="24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846626943"/>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a:t>Aspectos </a:t>
            </a:r>
            <a:r>
              <a:rPr lang="es-EC" sz="3200" b="1" dirty="0" smtClean="0"/>
              <a:t>Económicos</a:t>
            </a:r>
            <a:endParaRPr lang="es-EC" sz="3200" dirty="0"/>
          </a:p>
        </p:txBody>
      </p:sp>
      <p:sp>
        <p:nvSpPr>
          <p:cNvPr id="3" name="2 Marcador de contenido"/>
          <p:cNvSpPr>
            <a:spLocks noGrp="1"/>
          </p:cNvSpPr>
          <p:nvPr>
            <p:ph sz="quarter" idx="1"/>
          </p:nvPr>
        </p:nvSpPr>
        <p:spPr>
          <a:xfrm>
            <a:off x="0" y="1412776"/>
            <a:ext cx="8964488" cy="5832648"/>
          </a:xfrm>
        </p:spPr>
        <p:txBody>
          <a:bodyPr>
            <a:normAutofit fontScale="32500" lnSpcReduction="20000"/>
          </a:bodyPr>
          <a:lstStyle/>
          <a:p>
            <a:pPr algn="just">
              <a:lnSpc>
                <a:spcPct val="120000"/>
              </a:lnSpc>
              <a:buFontTx/>
              <a:buChar char="-"/>
            </a:pPr>
            <a:r>
              <a:rPr lang="es-EC" sz="8600" dirty="0" smtClean="0"/>
              <a:t>Gasto corriente promedio $340.98</a:t>
            </a:r>
          </a:p>
          <a:p>
            <a:pPr algn="just">
              <a:lnSpc>
                <a:spcPct val="120000"/>
              </a:lnSpc>
              <a:buFontTx/>
              <a:buChar char="-"/>
            </a:pPr>
            <a:r>
              <a:rPr lang="es-EC" sz="8600" dirty="0" smtClean="0"/>
              <a:t>SB 9,09%,</a:t>
            </a:r>
          </a:p>
          <a:p>
            <a:pPr algn="just">
              <a:lnSpc>
                <a:spcPct val="120000"/>
              </a:lnSpc>
              <a:buFontTx/>
              <a:buChar char="-"/>
            </a:pPr>
            <a:r>
              <a:rPr lang="es-EC" sz="8600" dirty="0" smtClean="0"/>
              <a:t>E 18,24%, </a:t>
            </a:r>
          </a:p>
          <a:p>
            <a:pPr algn="just">
              <a:lnSpc>
                <a:spcPct val="120000"/>
              </a:lnSpc>
              <a:buFontTx/>
              <a:buChar char="-"/>
            </a:pPr>
            <a:r>
              <a:rPr lang="es-EC" sz="8600" dirty="0" smtClean="0"/>
              <a:t>S 12,09%, </a:t>
            </a:r>
          </a:p>
          <a:p>
            <a:pPr algn="just">
              <a:lnSpc>
                <a:spcPct val="120000"/>
              </a:lnSpc>
              <a:buFontTx/>
              <a:buChar char="-"/>
            </a:pPr>
            <a:r>
              <a:rPr lang="es-EC" sz="8600" dirty="0" smtClean="0"/>
              <a:t>T 7,78% </a:t>
            </a:r>
          </a:p>
          <a:p>
            <a:pPr algn="just">
              <a:lnSpc>
                <a:spcPct val="120000"/>
              </a:lnSpc>
              <a:buFontTx/>
              <a:buChar char="-"/>
            </a:pPr>
            <a:r>
              <a:rPr lang="es-EC" sz="8600" dirty="0" smtClean="0"/>
              <a:t>A 51,20%,  </a:t>
            </a:r>
          </a:p>
          <a:p>
            <a:pPr algn="just">
              <a:lnSpc>
                <a:spcPct val="120000"/>
              </a:lnSpc>
              <a:buFontTx/>
              <a:buChar char="-"/>
            </a:pPr>
            <a:r>
              <a:rPr lang="es-EC" sz="8600" dirty="0" smtClean="0"/>
              <a:t>V y otros 1,41%)</a:t>
            </a:r>
          </a:p>
          <a:p>
            <a:pPr algn="just">
              <a:lnSpc>
                <a:spcPct val="120000"/>
              </a:lnSpc>
              <a:buFontTx/>
              <a:buChar char="-"/>
            </a:pPr>
            <a:r>
              <a:rPr lang="es-EC" sz="8600" dirty="0" smtClean="0"/>
              <a:t>Para este cálculo no se ha tomado en cuenta gastos por inversiones en bienes inmuebles, electrodomésticos y otros.</a:t>
            </a:r>
          </a:p>
          <a:p>
            <a:pPr>
              <a:buFontTx/>
              <a:buChar char="-"/>
            </a:pPr>
            <a:endParaRPr lang="es-EC" dirty="0" smtClean="0"/>
          </a:p>
          <a:p>
            <a:pPr marL="0" indent="0">
              <a:buNone/>
            </a:pPr>
            <a:r>
              <a:rPr lang="es-EC" b="1" dirty="0" smtClean="0"/>
              <a:t> </a:t>
            </a:r>
            <a:endParaRPr lang="es-ES_tradnl" dirty="0"/>
          </a:p>
          <a:p>
            <a:pPr marL="0" indent="0">
              <a:buNone/>
            </a:pPr>
            <a:endParaRPr lang="es-EC" dirty="0"/>
          </a:p>
          <a:p>
            <a:pPr marL="0" indent="0">
              <a:buNone/>
            </a:pPr>
            <a:endParaRPr lang="es-EC" dirty="0"/>
          </a:p>
        </p:txBody>
      </p:sp>
    </p:spTree>
    <p:extLst>
      <p:ext uri="{BB962C8B-B14F-4D97-AF65-F5344CB8AC3E}">
        <p14:creationId xmlns:p14="http://schemas.microsoft.com/office/powerpoint/2010/main" val="3510663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Aspectos Económicos</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2188665973"/>
              </p:ext>
            </p:extLst>
          </p:nvPr>
        </p:nvGraphicFramePr>
        <p:xfrm>
          <a:off x="1443442" y="1916832"/>
          <a:ext cx="6224902" cy="4320480"/>
        </p:xfrm>
        <a:graphic>
          <a:graphicData uri="http://schemas.openxmlformats.org/presentationml/2006/ole">
            <mc:AlternateContent xmlns:mc="http://schemas.openxmlformats.org/markup-compatibility/2006">
              <mc:Choice xmlns:v="urn:schemas-microsoft-com:vml" Requires="v">
                <p:oleObj spid="_x0000_s38931" name="Hoja de cálculo" r:id="rId4" imgW="3086234" imgH="2143003" progId="Excel.Sheet.8">
                  <p:embed/>
                </p:oleObj>
              </mc:Choice>
              <mc:Fallback>
                <p:oleObj name="Hoja de cálculo" r:id="rId4" imgW="3086234" imgH="2143003" progId="Excel.Sheet.8">
                  <p:embed/>
                  <p:pic>
                    <p:nvPicPr>
                      <p:cNvPr id="0" name=""/>
                      <p:cNvPicPr>
                        <a:picLocks noChangeAspect="1" noChangeArrowheads="1"/>
                      </p:cNvPicPr>
                      <p:nvPr/>
                    </p:nvPicPr>
                    <p:blipFill>
                      <a:blip r:embed="rId5"/>
                      <a:srcRect/>
                      <a:stretch>
                        <a:fillRect/>
                      </a:stretch>
                    </p:blipFill>
                    <p:spPr bwMode="auto">
                      <a:xfrm>
                        <a:off x="1443442" y="1916832"/>
                        <a:ext cx="6224902" cy="4320480"/>
                      </a:xfrm>
                      <a:prstGeom prst="rect">
                        <a:avLst/>
                      </a:prstGeom>
                      <a:noFill/>
                    </p:spPr>
                  </p:pic>
                </p:oleObj>
              </mc:Fallback>
            </mc:AlternateContent>
          </a:graphicData>
        </a:graphic>
      </p:graphicFrame>
    </p:spTree>
    <p:extLst>
      <p:ext uri="{BB962C8B-B14F-4D97-AF65-F5344CB8AC3E}">
        <p14:creationId xmlns:p14="http://schemas.microsoft.com/office/powerpoint/2010/main" val="4204241804"/>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7384"/>
            <a:ext cx="8153400" cy="990600"/>
          </a:xfrm>
        </p:spPr>
        <p:txBody>
          <a:bodyPr>
            <a:normAutofit/>
          </a:bodyPr>
          <a:lstStyle/>
          <a:p>
            <a:pPr algn="ctr"/>
            <a:r>
              <a:rPr lang="es-EC" sz="4800" dirty="0"/>
              <a:t>Acceso a crédito</a:t>
            </a:r>
          </a:p>
        </p:txBody>
      </p:sp>
      <p:sp>
        <p:nvSpPr>
          <p:cNvPr id="3" name="2 Marcador de contenido"/>
          <p:cNvSpPr>
            <a:spLocks noGrp="1"/>
          </p:cNvSpPr>
          <p:nvPr>
            <p:ph sz="quarter" idx="1"/>
          </p:nvPr>
        </p:nvSpPr>
        <p:spPr>
          <a:xfrm>
            <a:off x="179512" y="764704"/>
            <a:ext cx="8784976" cy="6120680"/>
          </a:xfrm>
        </p:spPr>
        <p:txBody>
          <a:bodyPr>
            <a:normAutofit/>
          </a:bodyPr>
          <a:lstStyle/>
          <a:p>
            <a:r>
              <a:rPr lang="es-EC" sz="2800" dirty="0"/>
              <a:t>El 54,06% </a:t>
            </a:r>
            <a:r>
              <a:rPr lang="es-EC" sz="2800" dirty="0" smtClean="0"/>
              <a:t> </a:t>
            </a:r>
            <a:r>
              <a:rPr lang="es-EC" sz="2800" dirty="0"/>
              <a:t>han tenido acceso a </a:t>
            </a:r>
            <a:r>
              <a:rPr lang="es-EC" sz="2800" dirty="0" smtClean="0"/>
              <a:t>crédito (Cooperativas).</a:t>
            </a:r>
          </a:p>
          <a:p>
            <a:endParaRPr lang="es-EC" sz="2800" dirty="0"/>
          </a:p>
          <a:p>
            <a:endParaRPr lang="es-EC" sz="2800" dirty="0" smtClean="0"/>
          </a:p>
          <a:p>
            <a:endParaRPr lang="es-EC" sz="2800" dirty="0"/>
          </a:p>
          <a:p>
            <a:endParaRPr lang="es-EC" sz="2800" dirty="0" smtClean="0"/>
          </a:p>
          <a:p>
            <a:endParaRPr lang="es-EC" sz="2800" dirty="0"/>
          </a:p>
          <a:p>
            <a:pPr marL="0" indent="0">
              <a:buNone/>
            </a:pPr>
            <a:endParaRPr lang="es-EC" sz="2800" dirty="0"/>
          </a:p>
          <a:p>
            <a:pPr marL="0" indent="0">
              <a:buNone/>
            </a:pP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1786284104"/>
              </p:ext>
            </p:extLst>
          </p:nvPr>
        </p:nvGraphicFramePr>
        <p:xfrm>
          <a:off x="-108520" y="1196752"/>
          <a:ext cx="4233026" cy="2646368"/>
        </p:xfrm>
        <a:graphic>
          <a:graphicData uri="http://schemas.openxmlformats.org/presentationml/2006/ole">
            <mc:AlternateContent xmlns:mc="http://schemas.openxmlformats.org/markup-compatibility/2006">
              <mc:Choice xmlns:v="urn:schemas-microsoft-com:vml" Requires="v">
                <p:oleObj spid="_x0000_s39972" name="Hoja de cálculo" r:id="rId4" imgW="3457673" imgH="1838248" progId="Excel.Sheet.8">
                  <p:embed/>
                </p:oleObj>
              </mc:Choice>
              <mc:Fallback>
                <p:oleObj name="Hoja de cálculo" r:id="rId4" imgW="3457673" imgH="183824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1196752"/>
                        <a:ext cx="4233026" cy="2646368"/>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p:cNvGraphicFramePr>
          <p:nvPr>
            <p:extLst>
              <p:ext uri="{D42A27DB-BD31-4B8C-83A1-F6EECF244321}">
                <p14:modId xmlns:p14="http://schemas.microsoft.com/office/powerpoint/2010/main" val="392071073"/>
              </p:ext>
            </p:extLst>
          </p:nvPr>
        </p:nvGraphicFramePr>
        <p:xfrm>
          <a:off x="3665537" y="3656409"/>
          <a:ext cx="5514975" cy="3228975"/>
        </p:xfrm>
        <a:graphic>
          <a:graphicData uri="http://schemas.openxmlformats.org/presentationml/2006/ole">
            <mc:AlternateContent xmlns:mc="http://schemas.openxmlformats.org/markup-compatibility/2006">
              <mc:Choice xmlns:v="urn:schemas-microsoft-com:vml" Requires="v">
                <p:oleObj spid="_x0000_s39973" name="Hoja de cálculo" r:id="rId7" imgW="5511262" imgH="3225064" progId="Excel.Sheet.8">
                  <p:embed/>
                </p:oleObj>
              </mc:Choice>
              <mc:Fallback>
                <p:oleObj name="Hoja de cálculo" r:id="rId7" imgW="5511262" imgH="3225064"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5537" y="3656409"/>
                        <a:ext cx="5514975" cy="322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CuadroTexto"/>
          <p:cNvSpPr txBox="1"/>
          <p:nvPr/>
        </p:nvSpPr>
        <p:spPr>
          <a:xfrm>
            <a:off x="5004048" y="2053901"/>
            <a:ext cx="3672408" cy="523220"/>
          </a:xfrm>
          <a:prstGeom prst="rect">
            <a:avLst/>
          </a:prstGeom>
          <a:noFill/>
        </p:spPr>
        <p:txBody>
          <a:bodyPr wrap="square" rtlCol="0">
            <a:spAutoFit/>
          </a:bodyPr>
          <a:lstStyle/>
          <a:p>
            <a:r>
              <a:rPr lang="es-EC" sz="2800" dirty="0"/>
              <a:t>15,81%  crédito  BNF.</a:t>
            </a:r>
          </a:p>
        </p:txBody>
      </p:sp>
      <p:sp>
        <p:nvSpPr>
          <p:cNvPr id="8" name="7 CuadroTexto"/>
          <p:cNvSpPr txBox="1"/>
          <p:nvPr/>
        </p:nvSpPr>
        <p:spPr>
          <a:xfrm>
            <a:off x="107504" y="4005064"/>
            <a:ext cx="3384376" cy="1815882"/>
          </a:xfrm>
          <a:prstGeom prst="rect">
            <a:avLst/>
          </a:prstGeom>
          <a:noFill/>
        </p:spPr>
        <p:txBody>
          <a:bodyPr wrap="square" rtlCol="0">
            <a:spAutoFit/>
          </a:bodyPr>
          <a:lstStyle/>
          <a:p>
            <a:r>
              <a:rPr lang="es-EC" sz="2800" dirty="0"/>
              <a:t>D</a:t>
            </a:r>
            <a:r>
              <a:rPr lang="es-EC" sz="2800" dirty="0" smtClean="0"/>
              <a:t>os </a:t>
            </a:r>
            <a:r>
              <a:rPr lang="es-EC" sz="2800" dirty="0"/>
              <a:t>últimos años los acreditados (62,85</a:t>
            </a:r>
            <a:r>
              <a:rPr lang="es-EC" sz="2800" dirty="0" smtClean="0"/>
              <a:t>%) han </a:t>
            </a:r>
            <a:r>
              <a:rPr lang="es-EC" sz="2800" dirty="0"/>
              <a:t>recibido entre $</a:t>
            </a:r>
            <a:r>
              <a:rPr lang="es-EC" sz="2800" dirty="0" smtClean="0"/>
              <a:t>500-2500</a:t>
            </a:r>
            <a:endParaRPr lang="es-EC" sz="2000" dirty="0"/>
          </a:p>
        </p:txBody>
      </p:sp>
    </p:spTree>
    <p:extLst>
      <p:ext uri="{BB962C8B-B14F-4D97-AF65-F5344CB8AC3E}">
        <p14:creationId xmlns:p14="http://schemas.microsoft.com/office/powerpoint/2010/main" val="244752634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2800" b="1" dirty="0"/>
              <a:t>Actividades de las ERA´s sobre Agricultura Sostenible</a:t>
            </a:r>
            <a:endParaRPr lang="es-EC" sz="2800" dirty="0"/>
          </a:p>
        </p:txBody>
      </p:sp>
      <p:sp>
        <p:nvSpPr>
          <p:cNvPr id="3" name="2 Marcador de contenido"/>
          <p:cNvSpPr>
            <a:spLocks noGrp="1"/>
          </p:cNvSpPr>
          <p:nvPr>
            <p:ph sz="quarter" idx="1"/>
          </p:nvPr>
        </p:nvSpPr>
        <p:spPr>
          <a:xfrm>
            <a:off x="107504" y="1600200"/>
            <a:ext cx="8928992" cy="5069160"/>
          </a:xfrm>
        </p:spPr>
        <p:txBody>
          <a:bodyPr>
            <a:normAutofit fontScale="85000" lnSpcReduction="20000"/>
          </a:bodyPr>
          <a:lstStyle/>
          <a:p>
            <a:r>
              <a:rPr lang="es-EC" b="1" i="1" dirty="0"/>
              <a:t>- Primer paso: </a:t>
            </a:r>
            <a:r>
              <a:rPr lang="es-EC" dirty="0"/>
              <a:t>La selección de organizaciones campesinas, </a:t>
            </a:r>
            <a:r>
              <a:rPr lang="es-EC" dirty="0" smtClean="0"/>
              <a:t>GAD´s, parroquiales.</a:t>
            </a:r>
            <a:endParaRPr lang="es-EC" dirty="0"/>
          </a:p>
          <a:p>
            <a:r>
              <a:rPr lang="es-EC" b="1" i="1" dirty="0"/>
              <a:t>- Segundo paso: </a:t>
            </a:r>
            <a:r>
              <a:rPr lang="es-EC" dirty="0"/>
              <a:t>La formación del grupo de la organización </a:t>
            </a:r>
            <a:r>
              <a:rPr lang="es-EC" dirty="0" smtClean="0"/>
              <a:t>campesina.</a:t>
            </a:r>
            <a:endParaRPr lang="es-EC" dirty="0"/>
          </a:p>
          <a:p>
            <a:r>
              <a:rPr lang="es-EC" b="1" i="1" dirty="0"/>
              <a:t>- Tercer paso: </a:t>
            </a:r>
            <a:r>
              <a:rPr lang="es-EC" dirty="0"/>
              <a:t>El establecimiento de una línea base y el diagnóstico rural participativo entre facilitador y </a:t>
            </a:r>
            <a:r>
              <a:rPr lang="es-EC" dirty="0" smtClean="0"/>
              <a:t>campesinos.</a:t>
            </a:r>
            <a:endParaRPr lang="es-EC" dirty="0"/>
          </a:p>
          <a:p>
            <a:r>
              <a:rPr lang="es-EC" b="1" i="1" dirty="0"/>
              <a:t>- Cuarto paso: </a:t>
            </a:r>
            <a:r>
              <a:rPr lang="es-EC" dirty="0"/>
              <a:t>E</a:t>
            </a:r>
            <a:r>
              <a:rPr lang="es-EC" dirty="0" smtClean="0"/>
              <a:t>stablecimiento </a:t>
            </a:r>
            <a:r>
              <a:rPr lang="es-EC" dirty="0"/>
              <a:t>o selección de la parcela de </a:t>
            </a:r>
            <a:r>
              <a:rPr lang="es-EC" dirty="0" smtClean="0"/>
              <a:t>aprendizaje.</a:t>
            </a:r>
            <a:endParaRPr lang="es-EC" dirty="0"/>
          </a:p>
          <a:p>
            <a:r>
              <a:rPr lang="es-EC" b="1" i="1" dirty="0"/>
              <a:t>- Quinto paso: </a:t>
            </a:r>
            <a:r>
              <a:rPr lang="es-EC" dirty="0"/>
              <a:t>Implicaba el desarrollo del </a:t>
            </a:r>
            <a:r>
              <a:rPr lang="es-EC" dirty="0" smtClean="0"/>
              <a:t>currículo.</a:t>
            </a:r>
            <a:endParaRPr lang="es-EC" dirty="0"/>
          </a:p>
          <a:p>
            <a:r>
              <a:rPr lang="es-EC" b="1" i="1" dirty="0"/>
              <a:t>- Sexto paso: </a:t>
            </a:r>
            <a:r>
              <a:rPr lang="es-EC" dirty="0" smtClean="0"/>
              <a:t>Formación de </a:t>
            </a:r>
            <a:r>
              <a:rPr lang="es-EC" dirty="0"/>
              <a:t>nuevos líderes locales que persistan con las gestiones en beneficio de la </a:t>
            </a:r>
            <a:r>
              <a:rPr lang="es-EC" dirty="0" smtClean="0"/>
              <a:t>organización.</a:t>
            </a:r>
            <a:endParaRPr lang="es-EC" dirty="0"/>
          </a:p>
          <a:p>
            <a:r>
              <a:rPr lang="es-EC" b="1" i="1" dirty="0"/>
              <a:t>- Séptimo paso: </a:t>
            </a:r>
            <a:r>
              <a:rPr lang="es-EC" dirty="0"/>
              <a:t>La graduación de los participantes y construcción de un plan de </a:t>
            </a:r>
            <a:r>
              <a:rPr lang="es-EC" dirty="0" smtClean="0"/>
              <a:t>seguimiento.</a:t>
            </a:r>
            <a:endParaRPr lang="es-EC" dirty="0"/>
          </a:p>
        </p:txBody>
      </p:sp>
    </p:spTree>
    <p:extLst>
      <p:ext uri="{BB962C8B-B14F-4D97-AF65-F5344CB8AC3E}">
        <p14:creationId xmlns:p14="http://schemas.microsoft.com/office/powerpoint/2010/main" val="3260437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2800" b="1" dirty="0"/>
              <a:t>Actividades de las ERA´s sobre Agricultura Sostenible</a:t>
            </a:r>
            <a:endParaRPr lang="es-EC" sz="2800" b="1" i="1" dirty="0"/>
          </a:p>
        </p:txBody>
      </p:sp>
      <p:sp>
        <p:nvSpPr>
          <p:cNvPr id="3" name="2 Marcador de contenido"/>
          <p:cNvSpPr>
            <a:spLocks noGrp="1"/>
          </p:cNvSpPr>
          <p:nvPr>
            <p:ph sz="quarter" idx="1"/>
          </p:nvPr>
        </p:nvSpPr>
        <p:spPr/>
        <p:txBody>
          <a:bodyPr/>
          <a:lstStyle/>
          <a:p>
            <a:r>
              <a:rPr lang="es-EC" sz="2400" b="1" i="1" dirty="0"/>
              <a:t>Capacitación:</a:t>
            </a:r>
          </a:p>
          <a:p>
            <a:pPr marL="0" indent="0">
              <a:buNone/>
            </a:pP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1341272235"/>
              </p:ext>
            </p:extLst>
          </p:nvPr>
        </p:nvGraphicFramePr>
        <p:xfrm>
          <a:off x="1979712" y="2348880"/>
          <a:ext cx="4857750" cy="3289548"/>
        </p:xfrm>
        <a:graphic>
          <a:graphicData uri="http://schemas.openxmlformats.org/presentationml/2006/ole">
            <mc:AlternateContent xmlns:mc="http://schemas.openxmlformats.org/markup-compatibility/2006">
              <mc:Choice xmlns:v="urn:schemas-microsoft-com:vml" Requires="v">
                <p:oleObj spid="_x0000_s27721" name="Hoja de cálculo" r:id="rId4" imgW="4858933" imgH="2859272" progId="Excel.Sheet.8">
                  <p:embed/>
                </p:oleObj>
              </mc:Choice>
              <mc:Fallback>
                <p:oleObj name="Hoja de cálculo" r:id="rId4" imgW="4858933" imgH="2859272" progId="Excel.Sheet.8">
                  <p:embed/>
                  <p:pic>
                    <p:nvPicPr>
                      <p:cNvPr id="0" name="Gráfico 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348880"/>
                        <a:ext cx="4857750" cy="3289548"/>
                      </a:xfrm>
                      <a:prstGeom prst="rect">
                        <a:avLst/>
                      </a:prstGeom>
                      <a:noFill/>
                    </p:spPr>
                  </p:pic>
                </p:oleObj>
              </mc:Fallback>
            </mc:AlternateContent>
          </a:graphicData>
        </a:graphic>
      </p:graphicFrame>
      <p:sp>
        <p:nvSpPr>
          <p:cNvPr id="6" name="5 CuadroTexto"/>
          <p:cNvSpPr txBox="1"/>
          <p:nvPr/>
        </p:nvSpPr>
        <p:spPr>
          <a:xfrm>
            <a:off x="1403648" y="5805264"/>
            <a:ext cx="5904656" cy="646331"/>
          </a:xfrm>
          <a:prstGeom prst="rect">
            <a:avLst/>
          </a:prstGeom>
          <a:noFill/>
        </p:spPr>
        <p:txBody>
          <a:bodyPr wrap="square" rtlCol="0">
            <a:spAutoFit/>
          </a:bodyPr>
          <a:lstStyle/>
          <a:p>
            <a:r>
              <a:rPr lang="es-EC" dirty="0"/>
              <a:t>Un 69,02% no conoce ni el significado ni el termino de AS</a:t>
            </a:r>
          </a:p>
          <a:p>
            <a:endParaRPr lang="es-EC" dirty="0"/>
          </a:p>
        </p:txBody>
      </p:sp>
    </p:spTree>
    <p:extLst>
      <p:ext uri="{BB962C8B-B14F-4D97-AF65-F5344CB8AC3E}">
        <p14:creationId xmlns:p14="http://schemas.microsoft.com/office/powerpoint/2010/main" val="4197469401"/>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2800" b="1" dirty="0"/>
              <a:t>Actividades de las ERA´s sobre Agricultura Sostenible</a:t>
            </a:r>
            <a:endParaRPr lang="es-EC" sz="2800" b="1" i="1" dirty="0"/>
          </a:p>
        </p:txBody>
      </p:sp>
      <p:sp>
        <p:nvSpPr>
          <p:cNvPr id="3" name="2 Marcador de contenido"/>
          <p:cNvSpPr>
            <a:spLocks noGrp="1"/>
          </p:cNvSpPr>
          <p:nvPr>
            <p:ph sz="quarter" idx="1"/>
          </p:nvPr>
        </p:nvSpPr>
        <p:spPr>
          <a:xfrm>
            <a:off x="35496" y="1556792"/>
            <a:ext cx="9036496" cy="5184576"/>
          </a:xfrm>
        </p:spPr>
        <p:txBody>
          <a:bodyPr>
            <a:normAutofit lnSpcReduction="10000"/>
          </a:bodyPr>
          <a:lstStyle/>
          <a:p>
            <a:pPr algn="just"/>
            <a:r>
              <a:rPr lang="es-EC" sz="2400" dirty="0" smtClean="0"/>
              <a:t>Fortalecieron </a:t>
            </a:r>
            <a:r>
              <a:rPr lang="es-EC" sz="2400" dirty="0"/>
              <a:t>los conocimientos de los </a:t>
            </a:r>
            <a:r>
              <a:rPr lang="es-EC" sz="2400" dirty="0" smtClean="0"/>
              <a:t>agricultores.</a:t>
            </a:r>
          </a:p>
          <a:p>
            <a:pPr algn="just"/>
            <a:r>
              <a:rPr lang="es-EC" sz="2400" dirty="0" smtClean="0"/>
              <a:t>Promovieron el uso </a:t>
            </a:r>
            <a:r>
              <a:rPr lang="es-EC" sz="2400" dirty="0"/>
              <a:t>de bioinsumos, </a:t>
            </a:r>
            <a:r>
              <a:rPr lang="es-EC" sz="2400" dirty="0" err="1"/>
              <a:t>bioinsecticidas</a:t>
            </a:r>
            <a:r>
              <a:rPr lang="es-EC" sz="2400" dirty="0"/>
              <a:t>,  manejo de plagas y </a:t>
            </a:r>
            <a:r>
              <a:rPr lang="es-EC" sz="2400" dirty="0" smtClean="0"/>
              <a:t>enfermedades.</a:t>
            </a:r>
          </a:p>
          <a:p>
            <a:pPr algn="just">
              <a:buFontTx/>
              <a:buChar char="-"/>
            </a:pPr>
            <a:r>
              <a:rPr lang="es-EC" sz="2400" dirty="0" smtClean="0"/>
              <a:t>Apoyaron </a:t>
            </a:r>
            <a:r>
              <a:rPr lang="es-EC" sz="2400" dirty="0"/>
              <a:t>en el fortalecimiento  organizativo  para que legalicen sus organizaciones y en base a eso ya podían acceder a los beneficios del MAGAP </a:t>
            </a:r>
            <a:r>
              <a:rPr lang="es-EC" sz="2400" dirty="0" smtClean="0"/>
              <a:t>directamente</a:t>
            </a:r>
            <a:r>
              <a:rPr lang="es-EC" sz="2400" dirty="0"/>
              <a:t>. El  76,30% de las personas pertenecían a una asociación </a:t>
            </a:r>
            <a:r>
              <a:rPr lang="es-EC" sz="2400" dirty="0" err="1"/>
              <a:t>agroproductiva</a:t>
            </a:r>
            <a:r>
              <a:rPr lang="es-EC" sz="2400" dirty="0"/>
              <a:t>.</a:t>
            </a:r>
          </a:p>
          <a:p>
            <a:pPr algn="just">
              <a:buFontTx/>
              <a:buChar char="-"/>
            </a:pPr>
            <a:r>
              <a:rPr lang="es-EC" sz="2400" dirty="0"/>
              <a:t>De los grupos asociados el 71,23% se encuentran legalmente constituidos y el 28,77% son simplemente agrupaciones participes.</a:t>
            </a:r>
          </a:p>
          <a:p>
            <a:pPr algn="just"/>
            <a:r>
              <a:rPr lang="es-EC" sz="2400" dirty="0" smtClean="0"/>
              <a:t>Gestionaron </a:t>
            </a:r>
            <a:r>
              <a:rPr lang="es-EC" sz="2400" dirty="0"/>
              <a:t>con las juntas parroquiales, con </a:t>
            </a:r>
            <a:r>
              <a:rPr lang="es-EC" sz="2400" dirty="0" err="1"/>
              <a:t>ONG´s</a:t>
            </a:r>
            <a:r>
              <a:rPr lang="es-EC" sz="2400" dirty="0"/>
              <a:t> y con otras instituciones del estado, para que puedan ser financiados en las organizaciones y  en la comunidad en proyectos sociales, productivos e integrales.</a:t>
            </a:r>
          </a:p>
          <a:p>
            <a:endParaRPr lang="es-EC" sz="2400" b="1" i="1" dirty="0" smtClean="0"/>
          </a:p>
          <a:p>
            <a:pPr marL="0" indent="0">
              <a:buNone/>
            </a:pP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8148858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_tradnl" sz="2800" b="1" dirty="0"/>
              <a:t>Actividades de las ERA´s sobre Agricultura Sostenible</a:t>
            </a:r>
            <a:endParaRPr lang="es-EC" sz="28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3680898207"/>
              </p:ext>
            </p:extLst>
          </p:nvPr>
        </p:nvGraphicFramePr>
        <p:xfrm>
          <a:off x="1907704" y="1916832"/>
          <a:ext cx="5256584" cy="3960440"/>
        </p:xfrm>
        <a:graphic>
          <a:graphicData uri="http://schemas.openxmlformats.org/presentationml/2006/ole">
            <mc:AlternateContent xmlns:mc="http://schemas.openxmlformats.org/markup-compatibility/2006">
              <mc:Choice xmlns:v="urn:schemas-microsoft-com:vml" Requires="v">
                <p:oleObj spid="_x0000_s29767" name="Hoja de cálculo" r:id="rId4" imgW="3905385" imgH="2819490" progId="Excel.Sheet.8">
                  <p:embed/>
                </p:oleObj>
              </mc:Choice>
              <mc:Fallback>
                <p:oleObj name="Hoja de cálculo" r:id="rId4" imgW="3905385" imgH="2819490" progId="Excel.Shee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916832"/>
                        <a:ext cx="5256584" cy="3960440"/>
                      </a:xfrm>
                      <a:prstGeom prst="rect">
                        <a:avLst/>
                      </a:prstGeom>
                      <a:noFill/>
                    </p:spPr>
                  </p:pic>
                </p:oleObj>
              </mc:Fallback>
            </mc:AlternateContent>
          </a:graphicData>
        </a:graphic>
      </p:graphicFrame>
    </p:spTree>
    <p:extLst>
      <p:ext uri="{BB962C8B-B14F-4D97-AF65-F5344CB8AC3E}">
        <p14:creationId xmlns:p14="http://schemas.microsoft.com/office/powerpoint/2010/main" val="14395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16832"/>
            <a:ext cx="8153400" cy="2808312"/>
          </a:xfrm>
        </p:spPr>
        <p:txBody>
          <a:bodyPr>
            <a:noAutofit/>
          </a:bodyPr>
          <a:lstStyle/>
          <a:p>
            <a:pPr algn="ctr"/>
            <a:r>
              <a:rPr lang="es-ES_tradnl" sz="6600" b="1" dirty="0"/>
              <a:t>Impactos generados por las ERA´s</a:t>
            </a:r>
            <a:endParaRPr lang="es-EC" sz="6600" dirty="0"/>
          </a:p>
        </p:txBody>
      </p:sp>
    </p:spTree>
    <p:extLst>
      <p:ext uri="{BB962C8B-B14F-4D97-AF65-F5344CB8AC3E}">
        <p14:creationId xmlns:p14="http://schemas.microsoft.com/office/powerpoint/2010/main" val="27776631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OBJETIVOS</a:t>
            </a:r>
            <a:endParaRPr lang="es-EC" dirty="0"/>
          </a:p>
        </p:txBody>
      </p:sp>
      <p:sp>
        <p:nvSpPr>
          <p:cNvPr id="3" name="2 Marcador de contenido"/>
          <p:cNvSpPr>
            <a:spLocks noGrp="1"/>
          </p:cNvSpPr>
          <p:nvPr>
            <p:ph sz="quarter" idx="1"/>
          </p:nvPr>
        </p:nvSpPr>
        <p:spPr>
          <a:xfrm>
            <a:off x="107504" y="1600200"/>
            <a:ext cx="8856984" cy="5141168"/>
          </a:xfrm>
        </p:spPr>
        <p:txBody>
          <a:bodyPr>
            <a:normAutofit fontScale="85000" lnSpcReduction="10000"/>
          </a:bodyPr>
          <a:lstStyle/>
          <a:p>
            <a:pPr marL="0" indent="0" algn="just">
              <a:buNone/>
            </a:pPr>
            <a:r>
              <a:rPr lang="es-EC" dirty="0"/>
              <a:t>Evaluar la contribución de las ERA´s al fomento de la agricultura   sostenible en la provincia de Imbabura a través de los  impactos que se ha generado con el Plan del Buen Vivir o </a:t>
            </a:r>
            <a:r>
              <a:rPr lang="es-EC" dirty="0" err="1"/>
              <a:t>Sumak-Kawsay</a:t>
            </a:r>
            <a:r>
              <a:rPr lang="es-EC" dirty="0"/>
              <a:t> de las comunidades participantes</a:t>
            </a:r>
            <a:r>
              <a:rPr lang="es-EC" dirty="0" smtClean="0"/>
              <a:t>.</a:t>
            </a:r>
          </a:p>
          <a:p>
            <a:pPr marL="0" indent="0" algn="just">
              <a:buNone/>
            </a:pPr>
            <a:endParaRPr lang="es-EC" dirty="0" smtClean="0"/>
          </a:p>
          <a:p>
            <a:pPr algn="just"/>
            <a:r>
              <a:rPr lang="es-EC" dirty="0"/>
              <a:t> </a:t>
            </a:r>
            <a:r>
              <a:rPr lang="es-EC" dirty="0" smtClean="0"/>
              <a:t> </a:t>
            </a:r>
            <a:r>
              <a:rPr lang="en-US" b="1" dirty="0" smtClean="0"/>
              <a:t>Objetivos Específicos</a:t>
            </a:r>
            <a:endParaRPr lang="es-EC" b="1" dirty="0"/>
          </a:p>
          <a:p>
            <a:pPr lvl="0" algn="just">
              <a:buFontTx/>
              <a:buChar char="-"/>
            </a:pPr>
            <a:r>
              <a:rPr lang="es-EC" dirty="0" smtClean="0"/>
              <a:t>Caracterizar </a:t>
            </a:r>
            <a:r>
              <a:rPr lang="es-EC" dirty="0"/>
              <a:t>agro-socioeconómicamente la zona de influencia de las </a:t>
            </a:r>
            <a:r>
              <a:rPr lang="es-EC" dirty="0" smtClean="0"/>
              <a:t>ERA´s.</a:t>
            </a:r>
          </a:p>
          <a:p>
            <a:pPr lvl="0" algn="just">
              <a:buFontTx/>
              <a:buChar char="-"/>
            </a:pPr>
            <a:r>
              <a:rPr lang="es-EC" dirty="0" smtClean="0"/>
              <a:t>Analizar </a:t>
            </a:r>
            <a:r>
              <a:rPr lang="es-EC" dirty="0"/>
              <a:t>las actividades realizadas por las ERA´s en cuanto a la agricultura sostenible, mediante la verificación e investigación de las actividades que realizan los </a:t>
            </a:r>
            <a:r>
              <a:rPr lang="es-EC" dirty="0" smtClean="0"/>
              <a:t>capacitadores.</a:t>
            </a:r>
          </a:p>
          <a:p>
            <a:pPr lvl="0" algn="just">
              <a:buFontTx/>
              <a:buChar char="-"/>
            </a:pPr>
            <a:r>
              <a:rPr lang="es-EC" dirty="0" smtClean="0"/>
              <a:t>Determinar </a:t>
            </a:r>
            <a:r>
              <a:rPr lang="es-EC" dirty="0"/>
              <a:t>el impacto de las ERA´s en relación a la Agricultura Sostenible</a:t>
            </a:r>
            <a:r>
              <a:rPr lang="es-EC" dirty="0" smtClean="0"/>
              <a:t>.</a:t>
            </a:r>
            <a:endParaRPr lang="es-EC" dirty="0"/>
          </a:p>
        </p:txBody>
      </p:sp>
    </p:spTree>
    <p:extLst>
      <p:ext uri="{BB962C8B-B14F-4D97-AF65-F5344CB8AC3E}">
        <p14:creationId xmlns:p14="http://schemas.microsoft.com/office/powerpoint/2010/main" val="97060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47281210"/>
              </p:ext>
            </p:extLst>
          </p:nvPr>
        </p:nvGraphicFramePr>
        <p:xfrm>
          <a:off x="179511" y="116631"/>
          <a:ext cx="8856985" cy="6777562"/>
        </p:xfrm>
        <a:graphic>
          <a:graphicData uri="http://schemas.openxmlformats.org/drawingml/2006/table">
            <a:tbl>
              <a:tblPr firstRow="1" firstCol="1" bandRow="1">
                <a:tableStyleId>{00A15C55-8517-42AA-B614-E9B94910E393}</a:tableStyleId>
              </a:tblPr>
              <a:tblGrid>
                <a:gridCol w="403139"/>
                <a:gridCol w="3638067"/>
                <a:gridCol w="2033059"/>
                <a:gridCol w="550472"/>
                <a:gridCol w="733686"/>
                <a:gridCol w="749659"/>
                <a:gridCol w="748903"/>
              </a:tblGrid>
              <a:tr h="539442">
                <a:tc gridSpan="2">
                  <a:txBody>
                    <a:bodyPr/>
                    <a:lstStyle/>
                    <a:p>
                      <a:pPr algn="ctr">
                        <a:lnSpc>
                          <a:spcPct val="115000"/>
                        </a:lnSpc>
                        <a:spcAft>
                          <a:spcPts val="1000"/>
                        </a:spcAft>
                      </a:pPr>
                      <a:r>
                        <a:rPr lang="es-EC" sz="1400" dirty="0">
                          <a:effectLst/>
                        </a:rPr>
                        <a:t>COMPONENTE</a:t>
                      </a:r>
                      <a:endParaRPr lang="es-EC" sz="2000" dirty="0">
                        <a:effectLst/>
                        <a:latin typeface="Calibri"/>
                        <a:ea typeface="Times New Roman"/>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1000"/>
                        </a:spcAft>
                      </a:pPr>
                      <a:r>
                        <a:rPr lang="es-EC" sz="1400">
                          <a:effectLst/>
                        </a:rPr>
                        <a:t>INDICADORES</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400">
                          <a:effectLst/>
                        </a:rPr>
                        <a:t>2010</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400">
                          <a:effectLst/>
                        </a:rPr>
                        <a:t>2011</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400">
                          <a:effectLst/>
                        </a:rPr>
                        <a:t>2012</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400">
                          <a:effectLst/>
                        </a:rPr>
                        <a:t>2013</a:t>
                      </a:r>
                      <a:endParaRPr lang="es-EC" sz="2000">
                        <a:effectLst/>
                        <a:latin typeface="Calibri"/>
                        <a:ea typeface="Times New Roman"/>
                        <a:cs typeface="Times New Roman"/>
                      </a:endParaRPr>
                    </a:p>
                  </a:txBody>
                  <a:tcPr marL="68580" marR="68580" marT="0" marB="0" anchor="ctr"/>
                </a:tc>
              </a:tr>
              <a:tr h="1052981">
                <a:tc>
                  <a:txBody>
                    <a:bodyPr/>
                    <a:lstStyle/>
                    <a:p>
                      <a:pPr algn="ctr">
                        <a:lnSpc>
                          <a:spcPct val="115000"/>
                        </a:lnSpc>
                        <a:spcAft>
                          <a:spcPts val="1000"/>
                        </a:spcAft>
                      </a:pPr>
                      <a:r>
                        <a:rPr lang="es-EC" sz="1200">
                          <a:effectLst/>
                        </a:rPr>
                        <a:t>C1</a:t>
                      </a:r>
                      <a:endParaRPr lang="es-EC" sz="2000">
                        <a:effectLst/>
                        <a:latin typeface="Calibri"/>
                        <a:ea typeface="Times New Roman"/>
                        <a:cs typeface="Times New Roman"/>
                      </a:endParaRPr>
                    </a:p>
                  </a:txBody>
                  <a:tcPr marL="68580" marR="68580" marT="0" marB="0" anchor="ctr"/>
                </a:tc>
                <a:tc>
                  <a:txBody>
                    <a:bodyPr/>
                    <a:lstStyle/>
                    <a:p>
                      <a:pPr algn="ctr">
                        <a:spcAft>
                          <a:spcPts val="0"/>
                        </a:spcAft>
                      </a:pPr>
                      <a:r>
                        <a:rPr lang="es-EC" sz="1350">
                          <a:effectLst/>
                        </a:rPr>
                        <a:t> </a:t>
                      </a:r>
                    </a:p>
                    <a:p>
                      <a:pPr algn="ctr">
                        <a:spcAft>
                          <a:spcPts val="0"/>
                        </a:spcAft>
                      </a:pPr>
                      <a:r>
                        <a:rPr lang="es-EC" sz="1350">
                          <a:effectLst/>
                        </a:rPr>
                        <a:t>Determinar el potencial del suelo agrícola, para implementar un sistema sostenible y adecuado de uso del suelo y fertilización.</a:t>
                      </a:r>
                    </a:p>
                    <a:p>
                      <a:pPr algn="ctr">
                        <a:lnSpc>
                          <a:spcPct val="115000"/>
                        </a:lnSpc>
                        <a:spcAft>
                          <a:spcPts val="1000"/>
                        </a:spcAft>
                      </a:pPr>
                      <a:r>
                        <a:rPr lang="es-EC" sz="1350">
                          <a:effectLst/>
                        </a:rPr>
                        <a:t> </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de zonas (ERA) identificadas con su potencial de suelo.</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a:t>
                      </a:r>
                    </a:p>
                    <a:p>
                      <a:pPr algn="ctr">
                        <a:lnSpc>
                          <a:spcPct val="115000"/>
                        </a:lnSpc>
                        <a:spcAft>
                          <a:spcPts val="1000"/>
                        </a:spcAft>
                      </a:pPr>
                      <a:r>
                        <a:rPr lang="en-US" sz="1350">
                          <a:effectLst/>
                        </a:rPr>
                        <a:t>2,01</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7,80</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12,15</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32,18</a:t>
                      </a:r>
                      <a:endParaRPr lang="es-EC" sz="1350">
                        <a:effectLst/>
                        <a:latin typeface="Calibri"/>
                        <a:ea typeface="Times New Roman"/>
                        <a:cs typeface="Times New Roman"/>
                      </a:endParaRPr>
                    </a:p>
                  </a:txBody>
                  <a:tcPr marL="68580" marR="68580" marT="0" marB="0" anchor="ctr"/>
                </a:tc>
              </a:tr>
              <a:tr h="939005">
                <a:tc>
                  <a:txBody>
                    <a:bodyPr/>
                    <a:lstStyle/>
                    <a:p>
                      <a:pPr algn="ctr">
                        <a:lnSpc>
                          <a:spcPct val="115000"/>
                        </a:lnSpc>
                        <a:spcAft>
                          <a:spcPts val="1000"/>
                        </a:spcAft>
                      </a:pPr>
                      <a:r>
                        <a:rPr lang="en-US" sz="1200">
                          <a:effectLst/>
                        </a:rPr>
                        <a:t>C2</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Desarrollar, fomentar y socializar la producción y el uso de semilla mejorada y certificada.</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Número de hectáreas que producen con semilla de calidad(registrada o certificada)</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a:t>
                      </a:r>
                    </a:p>
                    <a:p>
                      <a:pPr algn="ctr">
                        <a:lnSpc>
                          <a:spcPct val="115000"/>
                        </a:lnSpc>
                        <a:spcAft>
                          <a:spcPts val="1000"/>
                        </a:spcAft>
                      </a:pPr>
                      <a:r>
                        <a:rPr lang="en-US" sz="1350">
                          <a:effectLst/>
                        </a:rPr>
                        <a:t>13</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23,7</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34,7</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15,75</a:t>
                      </a:r>
                      <a:endParaRPr lang="es-EC" sz="1350">
                        <a:effectLst/>
                        <a:latin typeface="Calibri"/>
                        <a:ea typeface="Times New Roman"/>
                        <a:cs typeface="Times New Roman"/>
                      </a:endParaRPr>
                    </a:p>
                  </a:txBody>
                  <a:tcPr marL="68580" marR="68580" marT="0" marB="0" anchor="ctr"/>
                </a:tc>
              </a:tr>
              <a:tr h="1392943">
                <a:tc>
                  <a:txBody>
                    <a:bodyPr/>
                    <a:lstStyle/>
                    <a:p>
                      <a:pPr algn="ctr">
                        <a:lnSpc>
                          <a:spcPct val="115000"/>
                        </a:lnSpc>
                        <a:spcAft>
                          <a:spcPts val="1000"/>
                        </a:spcAft>
                      </a:pPr>
                      <a:r>
                        <a:rPr lang="en-US" sz="1200">
                          <a:effectLst/>
                        </a:rPr>
                        <a:t>C3</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Impulsar y desarrollar la utilización de tecnologías innovadoras para la producción sustentable de los rubros prioritarios.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a:t>
                      </a:r>
                    </a:p>
                    <a:p>
                      <a:pPr algn="ctr">
                        <a:lnSpc>
                          <a:spcPct val="115000"/>
                        </a:lnSpc>
                        <a:spcAft>
                          <a:spcPts val="1000"/>
                        </a:spcAft>
                      </a:pPr>
                      <a:r>
                        <a:rPr lang="es-EC" sz="1350">
                          <a:effectLst/>
                        </a:rPr>
                        <a:t>No. Ha incrementan la productividad con innovación tecnológica</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a:t>
                      </a:r>
                    </a:p>
                    <a:p>
                      <a:pPr algn="ctr">
                        <a:lnSpc>
                          <a:spcPct val="115000"/>
                        </a:lnSpc>
                        <a:spcAft>
                          <a:spcPts val="1000"/>
                        </a:spcAft>
                      </a:pPr>
                      <a:r>
                        <a:rPr lang="en-US" sz="1350">
                          <a:effectLst/>
                        </a:rPr>
                        <a:t>120</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464,50</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723</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1.915</a:t>
                      </a:r>
                      <a:endParaRPr lang="es-EC" sz="1350">
                        <a:effectLst/>
                        <a:latin typeface="Calibri"/>
                        <a:ea typeface="Times New Roman"/>
                        <a:cs typeface="Times New Roman"/>
                      </a:endParaRPr>
                    </a:p>
                  </a:txBody>
                  <a:tcPr marL="68580" marR="68580" marT="0" marB="0" anchor="ctr"/>
                </a:tc>
              </a:tr>
              <a:tr h="939005">
                <a:tc>
                  <a:txBody>
                    <a:bodyPr/>
                    <a:lstStyle/>
                    <a:p>
                      <a:pPr algn="ctr">
                        <a:lnSpc>
                          <a:spcPct val="115000"/>
                        </a:lnSpc>
                        <a:spcAft>
                          <a:spcPts val="1000"/>
                        </a:spcAft>
                      </a:pPr>
                      <a:r>
                        <a:rPr lang="en-US" sz="1200">
                          <a:effectLst/>
                        </a:rPr>
                        <a:t>C4</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Implementar las Escuelas de la Revolución Agraria para brindar capacitación integral a las asociaciones involucradas y un sistema de réplica hacia las bases campesinas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Número de agricultores capacitados y que acceden a nuevas tecnologías y prácticas productivas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 </a:t>
                      </a:r>
                    </a:p>
                    <a:p>
                      <a:pPr algn="ctr">
                        <a:lnSpc>
                          <a:spcPct val="115000"/>
                        </a:lnSpc>
                        <a:spcAft>
                          <a:spcPts val="1000"/>
                        </a:spcAft>
                      </a:pPr>
                      <a:r>
                        <a:rPr lang="en-US" sz="1350">
                          <a:effectLst/>
                        </a:rPr>
                        <a:t>825</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1.000</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1.076</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smtClean="0">
                          <a:effectLst/>
                        </a:rPr>
                        <a:t>1.362</a:t>
                      </a:r>
                      <a:endParaRPr lang="es-EC" sz="1350" dirty="0">
                        <a:effectLst/>
                        <a:latin typeface="Calibri"/>
                        <a:ea typeface="Times New Roman"/>
                        <a:cs typeface="Times New Roman"/>
                      </a:endParaRPr>
                    </a:p>
                  </a:txBody>
                  <a:tcPr marL="68580" marR="68580" marT="0" marB="0" anchor="ctr"/>
                </a:tc>
              </a:tr>
              <a:tr h="939005">
                <a:tc>
                  <a:txBody>
                    <a:bodyPr/>
                    <a:lstStyle/>
                    <a:p>
                      <a:pPr algn="ctr">
                        <a:lnSpc>
                          <a:spcPct val="115000"/>
                        </a:lnSpc>
                        <a:spcAft>
                          <a:spcPts val="1000"/>
                        </a:spcAft>
                      </a:pPr>
                      <a:r>
                        <a:rPr lang="en-US" sz="1200">
                          <a:effectLst/>
                        </a:rPr>
                        <a:t>C5</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Promover y desarrollar capacidades y herramientas de ejecución para emprendimientos asociativos, encaminados al fortalecimiento del desarrollo rural de los territorios.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Número de emprendimientos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a:effectLst/>
                        </a:rPr>
                        <a:t>1</a:t>
                      </a:r>
                      <a:endParaRPr lang="es-EC" sz="135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3</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a:effectLst/>
                        </a:rPr>
                        <a:t>8</a:t>
                      </a:r>
                      <a:endParaRPr lang="es-EC" sz="1350" dirty="0">
                        <a:effectLst/>
                        <a:latin typeface="Calibri"/>
                        <a:ea typeface="Times New Roman"/>
                        <a:cs typeface="Times New Roman"/>
                      </a:endParaRPr>
                    </a:p>
                  </a:txBody>
                  <a:tcPr marL="68580" marR="68580" marT="0" marB="0" anchor="ctr"/>
                </a:tc>
              </a:tr>
              <a:tr h="939005">
                <a:tc>
                  <a:txBody>
                    <a:bodyPr/>
                    <a:lstStyle/>
                    <a:p>
                      <a:pPr algn="ctr">
                        <a:lnSpc>
                          <a:spcPct val="115000"/>
                        </a:lnSpc>
                        <a:spcAft>
                          <a:spcPts val="1000"/>
                        </a:spcAft>
                      </a:pPr>
                      <a:r>
                        <a:rPr lang="en-US" sz="1200">
                          <a:effectLst/>
                        </a:rPr>
                        <a:t>C6</a:t>
                      </a:r>
                      <a:endParaRPr lang="es-EC" sz="20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1350">
                          <a:effectLst/>
                        </a:rPr>
                        <a:t>Suscripción de convenios de cooperación interinstitucional para ejecución de programas y proyectos complementarios con el Plan de Soberanía Alimentaria.</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Convenios suscritos</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smtClean="0">
                          <a:effectLst/>
                          <a:latin typeface="+mn-lt"/>
                          <a:ea typeface="+mn-ea"/>
                          <a:cs typeface="+mn-cs"/>
                        </a:rPr>
                        <a:t>2</a:t>
                      </a:r>
                      <a:endParaRPr lang="es-EC" sz="135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smtClean="0">
                          <a:effectLst/>
                          <a:latin typeface="+mn-lt"/>
                          <a:ea typeface="+mn-ea"/>
                          <a:cs typeface="+mn-cs"/>
                        </a:rPr>
                        <a:t>3</a:t>
                      </a:r>
                      <a:endParaRPr lang="es-EC" sz="135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a:effectLst/>
                        </a:rPr>
                        <a:t> </a:t>
                      </a:r>
                      <a:endParaRPr lang="es-EC" sz="1350">
                        <a:effectLst/>
                      </a:endParaRPr>
                    </a:p>
                    <a:p>
                      <a:pPr algn="ctr">
                        <a:lnSpc>
                          <a:spcPct val="115000"/>
                        </a:lnSpc>
                        <a:spcAft>
                          <a:spcPts val="1000"/>
                        </a:spcAft>
                      </a:pPr>
                      <a:r>
                        <a:rPr lang="en-US" sz="1350">
                          <a:effectLst/>
                        </a:rPr>
                        <a:t>2</a:t>
                      </a:r>
                      <a:endParaRPr lang="es-EC" sz="135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n-US" sz="1350" dirty="0">
                          <a:effectLst/>
                        </a:rPr>
                        <a:t> </a:t>
                      </a:r>
                      <a:endParaRPr lang="es-EC" sz="1350" dirty="0">
                        <a:effectLst/>
                      </a:endParaRPr>
                    </a:p>
                    <a:p>
                      <a:pPr algn="ctr">
                        <a:lnSpc>
                          <a:spcPct val="115000"/>
                        </a:lnSpc>
                        <a:spcAft>
                          <a:spcPts val="1000"/>
                        </a:spcAft>
                      </a:pPr>
                      <a:r>
                        <a:rPr lang="en-US" sz="1350" dirty="0">
                          <a:effectLst/>
                        </a:rPr>
                        <a:t>2</a:t>
                      </a:r>
                      <a:endParaRPr lang="es-EC" sz="135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3302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28600"/>
            <a:ext cx="8153400" cy="990600"/>
          </a:xfrm>
        </p:spPr>
        <p:txBody>
          <a:bodyPr>
            <a:normAutofit fontScale="90000"/>
          </a:bodyPr>
          <a:lstStyle/>
          <a:p>
            <a:r>
              <a:rPr lang="es-ES_tradnl" b="1" dirty="0" smtClean="0"/>
              <a:t/>
            </a:r>
            <a:br>
              <a:rPr lang="es-ES_tradnl" b="1" dirty="0" smtClean="0"/>
            </a:br>
            <a:r>
              <a:rPr lang="es-ES_tradnl" b="1" dirty="0" smtClean="0"/>
              <a:t>Impactos </a:t>
            </a:r>
            <a:r>
              <a:rPr lang="es-ES_tradnl" b="1" dirty="0"/>
              <a:t>generados por las ERA´s</a:t>
            </a:r>
            <a:r>
              <a:rPr lang="es-EC" b="1" i="1" dirty="0"/>
              <a:t/>
            </a:r>
            <a:br>
              <a:rPr lang="es-EC" b="1" i="1" dirty="0"/>
            </a:br>
            <a:endParaRPr lang="es-EC" dirty="0"/>
          </a:p>
        </p:txBody>
      </p:sp>
      <p:sp>
        <p:nvSpPr>
          <p:cNvPr id="3" name="2 Marcador de contenido"/>
          <p:cNvSpPr>
            <a:spLocks noGrp="1"/>
          </p:cNvSpPr>
          <p:nvPr>
            <p:ph sz="quarter" idx="1"/>
          </p:nvPr>
        </p:nvSpPr>
        <p:spPr>
          <a:xfrm>
            <a:off x="179512" y="1700808"/>
            <a:ext cx="8856984" cy="4968552"/>
          </a:xfrm>
        </p:spPr>
        <p:txBody>
          <a:bodyPr>
            <a:normAutofit/>
          </a:bodyPr>
          <a:lstStyle/>
          <a:p>
            <a:r>
              <a:rPr lang="es-EC" dirty="0" smtClean="0"/>
              <a:t>MAGAP manifestó logros </a:t>
            </a:r>
            <a:r>
              <a:rPr lang="es-EC" dirty="0"/>
              <a:t>obtenidos en las ERA´s </a:t>
            </a:r>
            <a:r>
              <a:rPr lang="es-EC" dirty="0" smtClean="0"/>
              <a:t>fueron:</a:t>
            </a:r>
          </a:p>
          <a:p>
            <a:pPr>
              <a:buFontTx/>
              <a:buChar char="-"/>
            </a:pPr>
            <a:r>
              <a:rPr lang="es-EC" dirty="0" smtClean="0"/>
              <a:t>Productores </a:t>
            </a:r>
            <a:r>
              <a:rPr lang="es-EC" dirty="0"/>
              <a:t>graduado =</a:t>
            </a:r>
            <a:r>
              <a:rPr lang="es-EC" dirty="0" smtClean="0"/>
              <a:t> </a:t>
            </a:r>
            <a:r>
              <a:rPr lang="es-EC" dirty="0"/>
              <a:t>740 </a:t>
            </a:r>
            <a:r>
              <a:rPr lang="es-EC" dirty="0" smtClean="0"/>
              <a:t>que </a:t>
            </a:r>
            <a:r>
              <a:rPr lang="es-EC" dirty="0"/>
              <a:t>han participado durante 2 </a:t>
            </a:r>
            <a:r>
              <a:rPr lang="es-EC" dirty="0" smtClean="0"/>
              <a:t>años. </a:t>
            </a:r>
          </a:p>
          <a:p>
            <a:pPr>
              <a:buFontTx/>
              <a:buChar char="-"/>
            </a:pPr>
            <a:r>
              <a:rPr lang="es-EC" dirty="0" smtClean="0"/>
              <a:t>Graduados el 54,33% no se graduaron 45,67%.</a:t>
            </a:r>
          </a:p>
          <a:p>
            <a:pPr>
              <a:buFontTx/>
              <a:buChar char="-"/>
            </a:pPr>
            <a:r>
              <a:rPr lang="es-EC" dirty="0"/>
              <a:t>Organizaciones que se encuentran comercializando sus productos en ferias solidarias o que de alguna manera le han dado su valor agregado y están anclados a empresas  para la comercialización de los productos.</a:t>
            </a:r>
          </a:p>
          <a:p>
            <a:pPr>
              <a:buFontTx/>
              <a:buChar char="-"/>
            </a:pPr>
            <a:endParaRPr lang="es-EC" dirty="0" smtClean="0"/>
          </a:p>
          <a:p>
            <a:pPr>
              <a:buFontTx/>
              <a:buChar char="-"/>
            </a:pPr>
            <a:endParaRPr lang="es-EC" dirty="0" smtClean="0"/>
          </a:p>
          <a:p>
            <a:pPr>
              <a:buFontTx/>
              <a:buChar char="-"/>
            </a:pPr>
            <a:endParaRPr lang="es-EC" dirty="0" smtClean="0"/>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380312" y="44624"/>
            <a:ext cx="1800200" cy="1407053"/>
          </a:xfrm>
          <a:prstGeom prst="rect">
            <a:avLst/>
          </a:prstGeom>
          <a:blipFill dpi="0" rotWithShape="1">
            <a:blip r:embed="rId4">
              <a:alphaModFix amt="0"/>
            </a:blip>
            <a:srcRect/>
            <a:stretch>
              <a:fillRect/>
            </a:stretch>
          </a:blipFill>
        </p:spPr>
      </p:pic>
    </p:spTree>
    <p:extLst>
      <p:ext uri="{BB962C8B-B14F-4D97-AF65-F5344CB8AC3E}">
        <p14:creationId xmlns:p14="http://schemas.microsoft.com/office/powerpoint/2010/main" val="774396199"/>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Impactos generados por las ERA´s</a:t>
            </a:r>
            <a:endParaRPr lang="es-EC" dirty="0"/>
          </a:p>
        </p:txBody>
      </p:sp>
      <p:sp>
        <p:nvSpPr>
          <p:cNvPr id="3" name="2 Marcador de contenido"/>
          <p:cNvSpPr>
            <a:spLocks noGrp="1"/>
          </p:cNvSpPr>
          <p:nvPr>
            <p:ph sz="quarter" idx="1"/>
          </p:nvPr>
        </p:nvSpPr>
        <p:spPr>
          <a:xfrm>
            <a:off x="179512" y="1600200"/>
            <a:ext cx="8784976" cy="5141168"/>
          </a:xfrm>
        </p:spPr>
        <p:txBody>
          <a:bodyPr>
            <a:normAutofit/>
          </a:bodyPr>
          <a:lstStyle/>
          <a:p>
            <a:pPr algn="just">
              <a:buFontTx/>
              <a:buChar char="-"/>
            </a:pPr>
            <a:r>
              <a:rPr lang="es-EC" dirty="0"/>
              <a:t>Las organizaciones se encuentran </a:t>
            </a:r>
            <a:r>
              <a:rPr lang="es-EC" dirty="0" smtClean="0"/>
              <a:t>fortalecidas: </a:t>
            </a:r>
            <a:r>
              <a:rPr lang="es-EC" dirty="0"/>
              <a:t>el  76,30% de las personas pertenecían a una asociación </a:t>
            </a:r>
            <a:r>
              <a:rPr lang="es-EC" dirty="0" err="1"/>
              <a:t>agroproductiva</a:t>
            </a:r>
            <a:r>
              <a:rPr lang="es-EC" dirty="0"/>
              <a:t> y con el 23,70% el MAGAP no logró alcanzar el objetivo propuesto. </a:t>
            </a:r>
            <a:endParaRPr lang="es-EC" dirty="0" smtClean="0"/>
          </a:p>
          <a:p>
            <a:pPr algn="just">
              <a:buFontTx/>
              <a:buChar char="-"/>
            </a:pPr>
            <a:r>
              <a:rPr lang="es-EC" dirty="0" smtClean="0"/>
              <a:t>Se </a:t>
            </a:r>
            <a:r>
              <a:rPr lang="es-EC" dirty="0"/>
              <a:t>logró generar sus propios proyectos, </a:t>
            </a:r>
            <a:r>
              <a:rPr lang="es-EC" dirty="0" smtClean="0"/>
              <a:t>pero al </a:t>
            </a:r>
            <a:r>
              <a:rPr lang="es-EC" dirty="0"/>
              <a:t>analizar los avances de las metas llevadas a cabo en el periodo 2010-2013 se lograron poner en marcha 11 emprendimientos habiendo una relación 1-4</a:t>
            </a:r>
            <a:r>
              <a:rPr lang="es-EC" dirty="0" smtClean="0"/>
              <a:t>, que </a:t>
            </a:r>
            <a:r>
              <a:rPr lang="es-EC" dirty="0"/>
              <a:t>en porcentaje refleja </a:t>
            </a:r>
            <a:r>
              <a:rPr lang="es-EC" dirty="0" smtClean="0"/>
              <a:t> </a:t>
            </a:r>
            <a:r>
              <a:rPr lang="es-EC" dirty="0"/>
              <a:t>el 28,94% de las 38 asociaciones realizaron proyectos para reactivar la economía de sus familias</a:t>
            </a:r>
            <a:r>
              <a:rPr lang="es-EC" dirty="0" smtClean="0"/>
              <a:t>.</a:t>
            </a:r>
            <a:endParaRPr lang="es-EC" dirty="0"/>
          </a:p>
        </p:txBody>
      </p:sp>
    </p:spTree>
    <p:extLst>
      <p:ext uri="{BB962C8B-B14F-4D97-AF65-F5344CB8AC3E}">
        <p14:creationId xmlns:p14="http://schemas.microsoft.com/office/powerpoint/2010/main" val="3914008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Impactos generados por las ERA´s</a:t>
            </a:r>
            <a:endParaRPr lang="es-EC" dirty="0"/>
          </a:p>
        </p:txBody>
      </p:sp>
      <p:sp>
        <p:nvSpPr>
          <p:cNvPr id="3" name="2 Marcador de contenido"/>
          <p:cNvSpPr>
            <a:spLocks noGrp="1"/>
          </p:cNvSpPr>
          <p:nvPr>
            <p:ph sz="quarter" idx="1"/>
          </p:nvPr>
        </p:nvSpPr>
        <p:spPr/>
        <p:txBody>
          <a:bodyPr>
            <a:normAutofit/>
          </a:bodyPr>
          <a:lstStyle/>
          <a:p>
            <a:r>
              <a:rPr lang="es-ES" dirty="0" smtClean="0"/>
              <a:t>Las organizaciones - ERA´s </a:t>
            </a:r>
            <a:r>
              <a:rPr lang="es-ES" dirty="0"/>
              <a:t>han recibido beneficios el 63,03% </a:t>
            </a:r>
            <a:r>
              <a:rPr lang="es-ES" dirty="0" smtClean="0"/>
              <a:t>y </a:t>
            </a:r>
            <a:r>
              <a:rPr lang="es-ES" dirty="0"/>
              <a:t>el 36,97% dijeron no haber tenido ningún tipo de beneficio. </a:t>
            </a:r>
            <a:endParaRPr lang="es-ES" dirty="0" smtClean="0"/>
          </a:p>
          <a:p>
            <a:r>
              <a:rPr lang="es-ES" dirty="0" smtClean="0"/>
              <a:t>53,90</a:t>
            </a:r>
            <a:r>
              <a:rPr lang="es-ES" dirty="0"/>
              <a:t>% coinciden que el beneficio obtenido ha sido capacitación, el  31,19% manifiesta que ha tenido asistencia técnica y el </a:t>
            </a:r>
            <a:r>
              <a:rPr lang="es-ES" dirty="0" smtClean="0"/>
              <a:t>15,81% </a:t>
            </a:r>
            <a:r>
              <a:rPr lang="es-ES" dirty="0"/>
              <a:t>con el apoyo del MAGAP a logrado conseguir créditos con el BNF.</a:t>
            </a:r>
            <a:endParaRPr lang="es-EC" dirty="0"/>
          </a:p>
          <a:p>
            <a:endParaRPr lang="es-EC" dirty="0"/>
          </a:p>
        </p:txBody>
      </p:sp>
    </p:spTree>
    <p:extLst>
      <p:ext uri="{BB962C8B-B14F-4D97-AF65-F5344CB8AC3E}">
        <p14:creationId xmlns:p14="http://schemas.microsoft.com/office/powerpoint/2010/main" val="15558803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Impactos generados por las ERA´s</a:t>
            </a:r>
            <a:endParaRPr lang="es-EC" dirty="0"/>
          </a:p>
        </p:txBody>
      </p:sp>
      <p:pic>
        <p:nvPicPr>
          <p:cNvPr id="3584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3690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743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Impactos generados por las ERA´s</a:t>
            </a:r>
            <a:endParaRPr lang="es-EC" dirty="0"/>
          </a:p>
        </p:txBody>
      </p:sp>
      <p:sp>
        <p:nvSpPr>
          <p:cNvPr id="3" name="2 Marcador de contenido"/>
          <p:cNvSpPr>
            <a:spLocks noGrp="1"/>
          </p:cNvSpPr>
          <p:nvPr>
            <p:ph sz="quarter" idx="1"/>
          </p:nvPr>
        </p:nvSpPr>
        <p:spPr/>
        <p:txBody>
          <a:bodyPr/>
          <a:lstStyle/>
          <a:p>
            <a:r>
              <a:rPr lang="es-EC" dirty="0" smtClean="0"/>
              <a:t>Estadística bovina 2010-2013</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46531827"/>
              </p:ext>
            </p:extLst>
          </p:nvPr>
        </p:nvGraphicFramePr>
        <p:xfrm>
          <a:off x="827584" y="2420889"/>
          <a:ext cx="7632848" cy="3096342"/>
        </p:xfrm>
        <a:graphic>
          <a:graphicData uri="http://schemas.openxmlformats.org/drawingml/2006/table">
            <a:tbl>
              <a:tblPr firstRow="1" firstCol="1" bandRow="1">
                <a:tableStyleId>{21E4AEA4-8DFA-4A89-87EB-49C32662AFE0}</a:tableStyleId>
              </a:tblPr>
              <a:tblGrid>
                <a:gridCol w="3417891"/>
                <a:gridCol w="1032817"/>
                <a:gridCol w="1046085"/>
                <a:gridCol w="1032817"/>
                <a:gridCol w="1103238"/>
              </a:tblGrid>
              <a:tr h="1226253">
                <a:tc>
                  <a:txBody>
                    <a:bodyPr/>
                    <a:lstStyle/>
                    <a:p>
                      <a:pPr algn="ctr">
                        <a:lnSpc>
                          <a:spcPct val="200000"/>
                        </a:lnSpc>
                        <a:spcAft>
                          <a:spcPts val="0"/>
                        </a:spcAft>
                      </a:pPr>
                      <a:r>
                        <a:rPr lang="es-EC" sz="1600">
                          <a:effectLst/>
                        </a:rPr>
                        <a:t> </a:t>
                      </a:r>
                      <a:endParaRPr lang="es-EC" sz="2000">
                        <a:effectLst/>
                      </a:endParaRPr>
                    </a:p>
                    <a:p>
                      <a:pPr algn="ctr">
                        <a:lnSpc>
                          <a:spcPct val="200000"/>
                        </a:lnSpc>
                        <a:spcAft>
                          <a:spcPts val="0"/>
                        </a:spcAft>
                      </a:pPr>
                      <a:r>
                        <a:rPr lang="es-EC" sz="1600">
                          <a:effectLst/>
                        </a:rPr>
                        <a:t>DESCRIPCIÓN</a:t>
                      </a:r>
                      <a:endParaRPr lang="es-EC" sz="20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 </a:t>
                      </a:r>
                      <a:endParaRPr lang="es-EC" sz="2000">
                        <a:effectLst/>
                      </a:endParaRPr>
                    </a:p>
                    <a:p>
                      <a:pPr algn="ctr">
                        <a:lnSpc>
                          <a:spcPct val="200000"/>
                        </a:lnSpc>
                        <a:spcAft>
                          <a:spcPts val="0"/>
                        </a:spcAft>
                      </a:pPr>
                      <a:r>
                        <a:rPr lang="es-EC" sz="1600">
                          <a:effectLst/>
                        </a:rPr>
                        <a:t>2010</a:t>
                      </a:r>
                      <a:endParaRPr lang="es-EC" sz="20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 </a:t>
                      </a:r>
                      <a:endParaRPr lang="es-EC" sz="2000">
                        <a:effectLst/>
                      </a:endParaRPr>
                    </a:p>
                    <a:p>
                      <a:pPr algn="ctr">
                        <a:lnSpc>
                          <a:spcPct val="200000"/>
                        </a:lnSpc>
                        <a:spcAft>
                          <a:spcPts val="0"/>
                        </a:spcAft>
                      </a:pPr>
                      <a:r>
                        <a:rPr lang="es-EC" sz="1600">
                          <a:effectLst/>
                        </a:rPr>
                        <a:t>2011</a:t>
                      </a:r>
                      <a:endParaRPr lang="es-EC" sz="20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 </a:t>
                      </a:r>
                      <a:endParaRPr lang="es-EC" sz="2000">
                        <a:effectLst/>
                      </a:endParaRPr>
                    </a:p>
                    <a:p>
                      <a:pPr algn="ctr">
                        <a:lnSpc>
                          <a:spcPct val="200000"/>
                        </a:lnSpc>
                        <a:spcAft>
                          <a:spcPts val="0"/>
                        </a:spcAft>
                      </a:pPr>
                      <a:r>
                        <a:rPr lang="es-EC" sz="1600">
                          <a:effectLst/>
                        </a:rPr>
                        <a:t>2012</a:t>
                      </a:r>
                      <a:endParaRPr lang="es-EC" sz="20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600">
                          <a:effectLst/>
                        </a:rPr>
                        <a:t> </a:t>
                      </a:r>
                      <a:endParaRPr lang="es-EC" sz="2000">
                        <a:effectLst/>
                      </a:endParaRPr>
                    </a:p>
                    <a:p>
                      <a:pPr algn="ctr">
                        <a:lnSpc>
                          <a:spcPct val="200000"/>
                        </a:lnSpc>
                        <a:spcAft>
                          <a:spcPts val="0"/>
                        </a:spcAft>
                      </a:pPr>
                      <a:r>
                        <a:rPr lang="es-EC" sz="1600">
                          <a:effectLst/>
                        </a:rPr>
                        <a:t>2013</a:t>
                      </a:r>
                      <a:endParaRPr lang="es-EC" sz="2000">
                        <a:effectLst/>
                        <a:latin typeface="Calibri"/>
                        <a:ea typeface="Times New Roman"/>
                        <a:cs typeface="Times New Roman"/>
                      </a:endParaRPr>
                    </a:p>
                  </a:txBody>
                  <a:tcPr marL="68580" marR="68580" marT="0" marB="0"/>
                </a:tc>
              </a:tr>
              <a:tr h="623363">
                <a:tc>
                  <a:txBody>
                    <a:bodyPr/>
                    <a:lstStyle/>
                    <a:p>
                      <a:pPr algn="just">
                        <a:lnSpc>
                          <a:spcPct val="200000"/>
                        </a:lnSpc>
                        <a:spcAft>
                          <a:spcPts val="1000"/>
                        </a:spcAft>
                      </a:pPr>
                      <a:r>
                        <a:rPr lang="es-EC" sz="2000">
                          <a:effectLst/>
                        </a:rPr>
                        <a:t>Producción total (litros)</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139.072</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195.622</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158.593</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151.517</a:t>
                      </a:r>
                      <a:endParaRPr lang="es-EC" sz="2000">
                        <a:effectLst/>
                        <a:latin typeface="Calibri"/>
                        <a:ea typeface="Times New Roman"/>
                        <a:cs typeface="Times New Roman"/>
                      </a:endParaRPr>
                    </a:p>
                  </a:txBody>
                  <a:tcPr marL="68580" marR="68580" marT="0" marB="0"/>
                </a:tc>
              </a:tr>
              <a:tr h="623363">
                <a:tc>
                  <a:txBody>
                    <a:bodyPr/>
                    <a:lstStyle/>
                    <a:p>
                      <a:pPr algn="just">
                        <a:lnSpc>
                          <a:spcPct val="200000"/>
                        </a:lnSpc>
                        <a:spcAft>
                          <a:spcPts val="1000"/>
                        </a:spcAft>
                      </a:pPr>
                      <a:r>
                        <a:rPr lang="es-EC" sz="2000">
                          <a:effectLst/>
                        </a:rPr>
                        <a:t>N° de vacas ordeñadas</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18.909</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21.899</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20.449</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19.266</a:t>
                      </a:r>
                      <a:endParaRPr lang="es-EC" sz="2000">
                        <a:effectLst/>
                        <a:latin typeface="Calibri"/>
                        <a:ea typeface="Times New Roman"/>
                        <a:cs typeface="Times New Roman"/>
                      </a:endParaRPr>
                    </a:p>
                  </a:txBody>
                  <a:tcPr marL="68580" marR="68580" marT="0" marB="0"/>
                </a:tc>
              </a:tr>
              <a:tr h="623363">
                <a:tc>
                  <a:txBody>
                    <a:bodyPr/>
                    <a:lstStyle/>
                    <a:p>
                      <a:pPr algn="just">
                        <a:lnSpc>
                          <a:spcPct val="200000"/>
                        </a:lnSpc>
                        <a:spcAft>
                          <a:spcPts val="1000"/>
                        </a:spcAft>
                      </a:pPr>
                      <a:r>
                        <a:rPr lang="es-EC" sz="2000">
                          <a:effectLst/>
                        </a:rPr>
                        <a:t>Producción promedio vaca</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7,35</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8,9</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a:effectLst/>
                        </a:rPr>
                        <a:t>7,75</a:t>
                      </a:r>
                      <a:endParaRPr lang="es-EC" sz="2000">
                        <a:effectLst/>
                        <a:latin typeface="Calibri"/>
                        <a:ea typeface="Times New Roman"/>
                        <a:cs typeface="Times New Roman"/>
                      </a:endParaRPr>
                    </a:p>
                  </a:txBody>
                  <a:tcPr marL="68580" marR="68580" marT="0" marB="0"/>
                </a:tc>
                <a:tc>
                  <a:txBody>
                    <a:bodyPr/>
                    <a:lstStyle/>
                    <a:p>
                      <a:pPr algn="just">
                        <a:lnSpc>
                          <a:spcPct val="200000"/>
                        </a:lnSpc>
                        <a:spcAft>
                          <a:spcPts val="1000"/>
                        </a:spcAft>
                      </a:pPr>
                      <a:r>
                        <a:rPr lang="es-EC" sz="2000" dirty="0">
                          <a:effectLst/>
                        </a:rPr>
                        <a:t>7,86</a:t>
                      </a:r>
                      <a:endParaRPr lang="es-EC" sz="20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75472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graphicFrame>
        <p:nvGraphicFramePr>
          <p:cNvPr id="4" name="3 Diagrama"/>
          <p:cNvGraphicFramePr/>
          <p:nvPr>
            <p:extLst>
              <p:ext uri="{D42A27DB-BD31-4B8C-83A1-F6EECF244321}">
                <p14:modId xmlns:p14="http://schemas.microsoft.com/office/powerpoint/2010/main" val="3883337734"/>
              </p:ext>
            </p:extLst>
          </p:nvPr>
        </p:nvGraphicFramePr>
        <p:xfrm>
          <a:off x="467544" y="1484784"/>
          <a:ext cx="8136904"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028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graphicFrame>
        <p:nvGraphicFramePr>
          <p:cNvPr id="4" name="3 Diagrama"/>
          <p:cNvGraphicFramePr/>
          <p:nvPr>
            <p:extLst>
              <p:ext uri="{D42A27DB-BD31-4B8C-83A1-F6EECF244321}">
                <p14:modId xmlns:p14="http://schemas.microsoft.com/office/powerpoint/2010/main" val="4160486244"/>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24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graphicFrame>
        <p:nvGraphicFramePr>
          <p:cNvPr id="4" name="3 Diagrama"/>
          <p:cNvGraphicFramePr/>
          <p:nvPr>
            <p:extLst>
              <p:ext uri="{D42A27DB-BD31-4B8C-83A1-F6EECF244321}">
                <p14:modId xmlns:p14="http://schemas.microsoft.com/office/powerpoint/2010/main" val="2529345018"/>
              </p:ext>
            </p:extLst>
          </p:nvPr>
        </p:nvGraphicFramePr>
        <p:xfrm>
          <a:off x="251520" y="1124744"/>
          <a:ext cx="871296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6779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869636168"/>
              </p:ext>
            </p:extLst>
          </p:nvPr>
        </p:nvGraphicFramePr>
        <p:xfrm>
          <a:off x="179512" y="764704"/>
          <a:ext cx="8784975"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0902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
            </a:r>
            <a:br>
              <a:rPr lang="es-EC" b="1" dirty="0" smtClean="0"/>
            </a:br>
            <a:r>
              <a:rPr lang="es-EC" b="1" dirty="0" smtClean="0"/>
              <a:t>METODOLOGÍA</a:t>
            </a:r>
            <a:r>
              <a:rPr lang="es-EC" b="1" dirty="0"/>
              <a:t/>
            </a:r>
            <a:br>
              <a:rPr lang="es-EC" b="1" dirty="0"/>
            </a:b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12285683"/>
              </p:ext>
            </p:extLst>
          </p:nvPr>
        </p:nvGraphicFramePr>
        <p:xfrm>
          <a:off x="107504" y="1340768"/>
          <a:ext cx="90364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7885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5657883"/>
              </p:ext>
            </p:extLst>
          </p:nvPr>
        </p:nvGraphicFramePr>
        <p:xfrm>
          <a:off x="179512" y="764704"/>
          <a:ext cx="8784975"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383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70538813"/>
              </p:ext>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8665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639484826"/>
              </p:ext>
            </p:extLst>
          </p:nvPr>
        </p:nvGraphicFramePr>
        <p:xfrm>
          <a:off x="0" y="792088"/>
          <a:ext cx="91440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633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123567464"/>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36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01447187"/>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0" y="5085184"/>
            <a:ext cx="9036496" cy="1292662"/>
          </a:xfrm>
          <a:prstGeom prst="rect">
            <a:avLst/>
          </a:prstGeom>
          <a:noFill/>
        </p:spPr>
        <p:txBody>
          <a:bodyPr wrap="square" rtlCol="0">
            <a:spAutoFit/>
          </a:bodyPr>
          <a:lstStyle/>
          <a:p>
            <a:pPr lvl="0" algn="just"/>
            <a:r>
              <a:rPr lang="es-EC" sz="2000" dirty="0" smtClean="0"/>
              <a:t>Mantener </a:t>
            </a:r>
            <a:r>
              <a:rPr lang="es-EC" sz="2000" dirty="0"/>
              <a:t>actualizados los sistemas de información agropecuarios, incluidos los costos de producción, de tal  manera que los productores agropecuarios dispongan de mejores herramientas para la asignación  de recursos.</a:t>
            </a:r>
          </a:p>
          <a:p>
            <a:endParaRPr lang="es-EC" dirty="0"/>
          </a:p>
        </p:txBody>
      </p:sp>
    </p:spTree>
    <p:extLst>
      <p:ext uri="{BB962C8B-B14F-4D97-AF65-F5344CB8AC3E}">
        <p14:creationId xmlns:p14="http://schemas.microsoft.com/office/powerpoint/2010/main" val="3330306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153400" cy="990600"/>
          </a:xfrm>
        </p:spPr>
        <p:txBody>
          <a:bodyPr/>
          <a:lstStyle/>
          <a:p>
            <a:pPr algn="ctr"/>
            <a:r>
              <a:rPr lang="es-EC" dirty="0" smtClean="0"/>
              <a:t>RECOMENDACIONES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484456910"/>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8296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0859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932040" y="-27384"/>
            <a:ext cx="4104456"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MUCHAS</a:t>
            </a:r>
          </a:p>
          <a:p>
            <a:pPr algn="ctr"/>
            <a:r>
              <a:rPr lang="es-E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62" name="Picture 2" descr="Foto0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10659" y="2591097"/>
            <a:ext cx="2603500"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786994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METODOLOGÍA</a:t>
            </a:r>
            <a:endParaRPr lang="es-EC" dirty="0"/>
          </a:p>
        </p:txBody>
      </p:sp>
      <p:grpSp>
        <p:nvGrpSpPr>
          <p:cNvPr id="7" name="6 Grupo"/>
          <p:cNvGrpSpPr/>
          <p:nvPr/>
        </p:nvGrpSpPr>
        <p:grpSpPr>
          <a:xfrm>
            <a:off x="0" y="1994794"/>
            <a:ext cx="9143999" cy="3450430"/>
            <a:chOff x="0" y="1600200"/>
            <a:chExt cx="9143999" cy="3450430"/>
          </a:xfrm>
          <a:gradFill>
            <a:gsLst>
              <a:gs pos="0">
                <a:srgbClr val="5E9EFF"/>
              </a:gs>
              <a:gs pos="39999">
                <a:srgbClr val="85C2FF"/>
              </a:gs>
              <a:gs pos="70000">
                <a:srgbClr val="C4D6EB"/>
              </a:gs>
              <a:gs pos="100000">
                <a:srgbClr val="FFEBFA"/>
              </a:gs>
            </a:gsLst>
            <a:lin ang="5400000" scaled="0"/>
          </a:gradFill>
        </p:grpSpPr>
        <p:sp>
          <p:nvSpPr>
            <p:cNvPr id="8" name="7 Forma libre"/>
            <p:cNvSpPr/>
            <p:nvPr/>
          </p:nvSpPr>
          <p:spPr>
            <a:xfrm>
              <a:off x="3657599" y="1600200"/>
              <a:ext cx="5486400" cy="1643062"/>
            </a:xfrm>
            <a:custGeom>
              <a:avLst/>
              <a:gdLst>
                <a:gd name="connsiteX0" fmla="*/ 0 w 5486400"/>
                <a:gd name="connsiteY0" fmla="*/ 205383 h 1643062"/>
                <a:gd name="connsiteX1" fmla="*/ 4664869 w 5486400"/>
                <a:gd name="connsiteY1" fmla="*/ 205383 h 1643062"/>
                <a:gd name="connsiteX2" fmla="*/ 4664869 w 5486400"/>
                <a:gd name="connsiteY2" fmla="*/ 0 h 1643062"/>
                <a:gd name="connsiteX3" fmla="*/ 5486400 w 5486400"/>
                <a:gd name="connsiteY3" fmla="*/ 821531 h 1643062"/>
                <a:gd name="connsiteX4" fmla="*/ 4664869 w 5486400"/>
                <a:gd name="connsiteY4" fmla="*/ 1643062 h 1643062"/>
                <a:gd name="connsiteX5" fmla="*/ 4664869 w 5486400"/>
                <a:gd name="connsiteY5" fmla="*/ 1437679 h 1643062"/>
                <a:gd name="connsiteX6" fmla="*/ 0 w 5486400"/>
                <a:gd name="connsiteY6" fmla="*/ 1437679 h 1643062"/>
                <a:gd name="connsiteX7" fmla="*/ 0 w 5486400"/>
                <a:gd name="connsiteY7" fmla="*/ 205383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400" h="1643062">
                  <a:moveTo>
                    <a:pt x="0" y="205383"/>
                  </a:moveTo>
                  <a:lnTo>
                    <a:pt x="4664869" y="205383"/>
                  </a:lnTo>
                  <a:lnTo>
                    <a:pt x="4664869" y="0"/>
                  </a:lnTo>
                  <a:lnTo>
                    <a:pt x="5486400" y="821531"/>
                  </a:lnTo>
                  <a:lnTo>
                    <a:pt x="4664869" y="1643062"/>
                  </a:lnTo>
                  <a:lnTo>
                    <a:pt x="4664869" y="1437679"/>
                  </a:lnTo>
                  <a:lnTo>
                    <a:pt x="0" y="1437679"/>
                  </a:lnTo>
                  <a:lnTo>
                    <a:pt x="0" y="205383"/>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065" tIns="217448" rIns="628213" bIns="217448"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Calculó de un total de 38 ERA´s = 1.362  productores </a:t>
              </a:r>
              <a:r>
                <a:rPr lang="es-EC" sz="1900" kern="1200" dirty="0" err="1" smtClean="0"/>
                <a:t>ó</a:t>
              </a:r>
              <a:r>
                <a:rPr lang="es-EC" sz="1900" kern="1200" dirty="0" smtClean="0"/>
                <a:t>  cabezas de familia, dando como resultado 468 personas a encuestarse con un 4% E con el 95% NC y el 50% de distribución.</a:t>
              </a:r>
              <a:endParaRPr lang="es-EC" sz="1900" kern="1200" dirty="0"/>
            </a:p>
          </p:txBody>
        </p:sp>
        <p:sp>
          <p:nvSpPr>
            <p:cNvPr id="9" name="8 Forma libre"/>
            <p:cNvSpPr/>
            <p:nvPr/>
          </p:nvSpPr>
          <p:spPr>
            <a:xfrm>
              <a:off x="0" y="1600200"/>
              <a:ext cx="3657600" cy="1643062"/>
            </a:xfrm>
            <a:custGeom>
              <a:avLst/>
              <a:gdLst>
                <a:gd name="connsiteX0" fmla="*/ 0 w 3657600"/>
                <a:gd name="connsiteY0" fmla="*/ 273849 h 1643062"/>
                <a:gd name="connsiteX1" fmla="*/ 273849 w 3657600"/>
                <a:gd name="connsiteY1" fmla="*/ 0 h 1643062"/>
                <a:gd name="connsiteX2" fmla="*/ 3383751 w 3657600"/>
                <a:gd name="connsiteY2" fmla="*/ 0 h 1643062"/>
                <a:gd name="connsiteX3" fmla="*/ 3657600 w 3657600"/>
                <a:gd name="connsiteY3" fmla="*/ 273849 h 1643062"/>
                <a:gd name="connsiteX4" fmla="*/ 3657600 w 3657600"/>
                <a:gd name="connsiteY4" fmla="*/ 1369213 h 1643062"/>
                <a:gd name="connsiteX5" fmla="*/ 3383751 w 3657600"/>
                <a:gd name="connsiteY5" fmla="*/ 1643062 h 1643062"/>
                <a:gd name="connsiteX6" fmla="*/ 273849 w 3657600"/>
                <a:gd name="connsiteY6" fmla="*/ 1643062 h 1643062"/>
                <a:gd name="connsiteX7" fmla="*/ 0 w 3657600"/>
                <a:gd name="connsiteY7" fmla="*/ 1369213 h 1643062"/>
                <a:gd name="connsiteX8" fmla="*/ 0 w 3657600"/>
                <a:gd name="connsiteY8" fmla="*/ 273849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1643062">
                  <a:moveTo>
                    <a:pt x="0" y="273849"/>
                  </a:moveTo>
                  <a:cubicBezTo>
                    <a:pt x="0" y="122606"/>
                    <a:pt x="122606" y="0"/>
                    <a:pt x="273849" y="0"/>
                  </a:cubicBezTo>
                  <a:lnTo>
                    <a:pt x="3383751" y="0"/>
                  </a:lnTo>
                  <a:cubicBezTo>
                    <a:pt x="3534994" y="0"/>
                    <a:pt x="3657600" y="122606"/>
                    <a:pt x="3657600" y="273849"/>
                  </a:cubicBezTo>
                  <a:lnTo>
                    <a:pt x="3657600" y="1369213"/>
                  </a:lnTo>
                  <a:cubicBezTo>
                    <a:pt x="3657600" y="1520456"/>
                    <a:pt x="3534994" y="1643062"/>
                    <a:pt x="3383751" y="1643062"/>
                  </a:cubicBezTo>
                  <a:lnTo>
                    <a:pt x="273849" y="1643062"/>
                  </a:lnTo>
                  <a:cubicBezTo>
                    <a:pt x="122606" y="1643062"/>
                    <a:pt x="0" y="1520456"/>
                    <a:pt x="0" y="1369213"/>
                  </a:cubicBezTo>
                  <a:lnTo>
                    <a:pt x="0" y="273849"/>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648" tIns="125928" rIns="171648" bIns="125928" numCol="1" spcCol="1270" anchor="ctr" anchorCtr="0">
              <a:noAutofit/>
            </a:bodyPr>
            <a:lstStyle/>
            <a:p>
              <a:pPr lvl="0" algn="ctr" defTabSz="1066800">
                <a:lnSpc>
                  <a:spcPct val="90000"/>
                </a:lnSpc>
                <a:spcBef>
                  <a:spcPct val="0"/>
                </a:spcBef>
                <a:spcAft>
                  <a:spcPct val="35000"/>
                </a:spcAft>
              </a:pPr>
              <a:r>
                <a:rPr lang="es-EC" sz="2400" b="1" kern="1200" dirty="0" smtClean="0"/>
                <a:t>Muestra para la encuesta</a:t>
              </a:r>
            </a:p>
            <a:p>
              <a:pPr lvl="0" algn="ctr" defTabSz="1066800">
                <a:lnSpc>
                  <a:spcPct val="90000"/>
                </a:lnSpc>
                <a:spcBef>
                  <a:spcPct val="0"/>
                </a:spcBef>
                <a:spcAft>
                  <a:spcPct val="35000"/>
                </a:spcAft>
              </a:pPr>
              <a:r>
                <a:rPr lang="es-EC" sz="2400" b="1" kern="1200" dirty="0" smtClean="0"/>
                <a:t> </a:t>
              </a:r>
              <a:r>
                <a:rPr lang="es-ES_tradnl" sz="2400" kern="1200" dirty="0" smtClean="0"/>
                <a:t> </a:t>
              </a:r>
              <a:endParaRPr lang="es-EC" sz="2000" b="1" kern="1200" dirty="0"/>
            </a:p>
          </p:txBody>
        </p:sp>
        <p:sp>
          <p:nvSpPr>
            <p:cNvPr id="10" name="9 Forma libre"/>
            <p:cNvSpPr/>
            <p:nvPr/>
          </p:nvSpPr>
          <p:spPr>
            <a:xfrm>
              <a:off x="3657599" y="3407568"/>
              <a:ext cx="5486400" cy="1643062"/>
            </a:xfrm>
            <a:custGeom>
              <a:avLst/>
              <a:gdLst>
                <a:gd name="connsiteX0" fmla="*/ 0 w 5486400"/>
                <a:gd name="connsiteY0" fmla="*/ 205383 h 1643062"/>
                <a:gd name="connsiteX1" fmla="*/ 4664869 w 5486400"/>
                <a:gd name="connsiteY1" fmla="*/ 205383 h 1643062"/>
                <a:gd name="connsiteX2" fmla="*/ 4664869 w 5486400"/>
                <a:gd name="connsiteY2" fmla="*/ 0 h 1643062"/>
                <a:gd name="connsiteX3" fmla="*/ 5486400 w 5486400"/>
                <a:gd name="connsiteY3" fmla="*/ 821531 h 1643062"/>
                <a:gd name="connsiteX4" fmla="*/ 4664869 w 5486400"/>
                <a:gd name="connsiteY4" fmla="*/ 1643062 h 1643062"/>
                <a:gd name="connsiteX5" fmla="*/ 4664869 w 5486400"/>
                <a:gd name="connsiteY5" fmla="*/ 1437679 h 1643062"/>
                <a:gd name="connsiteX6" fmla="*/ 0 w 5486400"/>
                <a:gd name="connsiteY6" fmla="*/ 1437679 h 1643062"/>
                <a:gd name="connsiteX7" fmla="*/ 0 w 5486400"/>
                <a:gd name="connsiteY7" fmla="*/ 205383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400" h="1643062">
                  <a:moveTo>
                    <a:pt x="0" y="205383"/>
                  </a:moveTo>
                  <a:lnTo>
                    <a:pt x="4664869" y="205383"/>
                  </a:lnTo>
                  <a:lnTo>
                    <a:pt x="4664869" y="0"/>
                  </a:lnTo>
                  <a:lnTo>
                    <a:pt x="5486400" y="821531"/>
                  </a:lnTo>
                  <a:lnTo>
                    <a:pt x="4664869" y="1643062"/>
                  </a:lnTo>
                  <a:lnTo>
                    <a:pt x="4664869" y="1437679"/>
                  </a:lnTo>
                  <a:lnTo>
                    <a:pt x="0" y="1437679"/>
                  </a:lnTo>
                  <a:lnTo>
                    <a:pt x="0" y="205383"/>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065" tIns="217448" rIns="628213" bIns="217448"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Informantes claves tales como:  representantes  MAGAP, Lideres de las organizaciones.</a:t>
              </a:r>
            </a:p>
            <a:p>
              <a:pPr marL="171450" lvl="1" indent="-171450" algn="l" defTabSz="844550">
                <a:lnSpc>
                  <a:spcPct val="90000"/>
                </a:lnSpc>
                <a:spcBef>
                  <a:spcPct val="0"/>
                </a:spcBef>
                <a:spcAft>
                  <a:spcPct val="15000"/>
                </a:spcAft>
                <a:buChar char="••"/>
              </a:pPr>
              <a:endParaRPr lang="es-EC" sz="1900" kern="1200" dirty="0"/>
            </a:p>
            <a:p>
              <a:pPr marL="171450" lvl="1" indent="-171450" algn="l" defTabSz="844550">
                <a:lnSpc>
                  <a:spcPct val="90000"/>
                </a:lnSpc>
                <a:spcBef>
                  <a:spcPct val="0"/>
                </a:spcBef>
                <a:spcAft>
                  <a:spcPct val="15000"/>
                </a:spcAft>
                <a:buChar char="••"/>
              </a:pPr>
              <a:endParaRPr lang="es-EC" sz="1900" kern="1200" dirty="0"/>
            </a:p>
          </p:txBody>
        </p:sp>
        <p:sp>
          <p:nvSpPr>
            <p:cNvPr id="11" name="10 Forma libre"/>
            <p:cNvSpPr/>
            <p:nvPr/>
          </p:nvSpPr>
          <p:spPr>
            <a:xfrm>
              <a:off x="0" y="3407568"/>
              <a:ext cx="3657600" cy="1643062"/>
            </a:xfrm>
            <a:custGeom>
              <a:avLst/>
              <a:gdLst>
                <a:gd name="connsiteX0" fmla="*/ 0 w 3657600"/>
                <a:gd name="connsiteY0" fmla="*/ 273849 h 1643062"/>
                <a:gd name="connsiteX1" fmla="*/ 273849 w 3657600"/>
                <a:gd name="connsiteY1" fmla="*/ 0 h 1643062"/>
                <a:gd name="connsiteX2" fmla="*/ 3383751 w 3657600"/>
                <a:gd name="connsiteY2" fmla="*/ 0 h 1643062"/>
                <a:gd name="connsiteX3" fmla="*/ 3657600 w 3657600"/>
                <a:gd name="connsiteY3" fmla="*/ 273849 h 1643062"/>
                <a:gd name="connsiteX4" fmla="*/ 3657600 w 3657600"/>
                <a:gd name="connsiteY4" fmla="*/ 1369213 h 1643062"/>
                <a:gd name="connsiteX5" fmla="*/ 3383751 w 3657600"/>
                <a:gd name="connsiteY5" fmla="*/ 1643062 h 1643062"/>
                <a:gd name="connsiteX6" fmla="*/ 273849 w 3657600"/>
                <a:gd name="connsiteY6" fmla="*/ 1643062 h 1643062"/>
                <a:gd name="connsiteX7" fmla="*/ 0 w 3657600"/>
                <a:gd name="connsiteY7" fmla="*/ 1369213 h 1643062"/>
                <a:gd name="connsiteX8" fmla="*/ 0 w 3657600"/>
                <a:gd name="connsiteY8" fmla="*/ 273849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1643062">
                  <a:moveTo>
                    <a:pt x="0" y="273849"/>
                  </a:moveTo>
                  <a:cubicBezTo>
                    <a:pt x="0" y="122606"/>
                    <a:pt x="122606" y="0"/>
                    <a:pt x="273849" y="0"/>
                  </a:cubicBezTo>
                  <a:lnTo>
                    <a:pt x="3383751" y="0"/>
                  </a:lnTo>
                  <a:cubicBezTo>
                    <a:pt x="3534994" y="0"/>
                    <a:pt x="3657600" y="122606"/>
                    <a:pt x="3657600" y="273849"/>
                  </a:cubicBezTo>
                  <a:lnTo>
                    <a:pt x="3657600" y="1369213"/>
                  </a:lnTo>
                  <a:cubicBezTo>
                    <a:pt x="3657600" y="1520456"/>
                    <a:pt x="3534994" y="1643062"/>
                    <a:pt x="3383751" y="1643062"/>
                  </a:cubicBezTo>
                  <a:lnTo>
                    <a:pt x="273849" y="1643062"/>
                  </a:lnTo>
                  <a:cubicBezTo>
                    <a:pt x="122606" y="1643062"/>
                    <a:pt x="0" y="1520456"/>
                    <a:pt x="0" y="1369213"/>
                  </a:cubicBezTo>
                  <a:lnTo>
                    <a:pt x="0" y="273849"/>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128" tIns="141168" rIns="202128" bIns="141168" numCol="1" spcCol="1270" anchor="ctr" anchorCtr="0">
              <a:noAutofit/>
            </a:bodyPr>
            <a:lstStyle/>
            <a:p>
              <a:pPr lvl="0" algn="ctr" defTabSz="1422400">
                <a:lnSpc>
                  <a:spcPct val="90000"/>
                </a:lnSpc>
                <a:spcBef>
                  <a:spcPct val="0"/>
                </a:spcBef>
                <a:spcAft>
                  <a:spcPct val="35000"/>
                </a:spcAft>
              </a:pPr>
              <a:r>
                <a:rPr lang="es-EC" sz="3200" b="1" kern="1200" dirty="0" smtClean="0"/>
                <a:t>Entrevistas</a:t>
              </a:r>
              <a:endParaRPr lang="es-EC" sz="3200" b="1" kern="1200" dirty="0"/>
            </a:p>
          </p:txBody>
        </p:sp>
      </p:grpSp>
      <p:sp>
        <p:nvSpPr>
          <p:cNvPr id="5" name="4 CuadroTexto"/>
          <p:cNvSpPr txBox="1"/>
          <p:nvPr/>
        </p:nvSpPr>
        <p:spPr>
          <a:xfrm>
            <a:off x="1331640" y="2564904"/>
            <a:ext cx="1008112" cy="369332"/>
          </a:xfrm>
          <a:prstGeom prst="rect">
            <a:avLst/>
          </a:prstGeom>
          <a:noFill/>
        </p:spPr>
        <p:txBody>
          <a:bodyPr wrap="square" rtlCol="0">
            <a:spAutoFit/>
          </a:bodyPr>
          <a:lstStyle/>
          <a:p>
            <a:endParaRPr lang="es-EC" dirty="0"/>
          </a:p>
        </p:txBody>
      </p:sp>
      <p:sp>
        <p:nvSpPr>
          <p:cNvPr id="6" name="1 CuadroTexto"/>
          <p:cNvSpPr txBox="1">
            <a:spLocks noChangeArrowheads="1"/>
          </p:cNvSpPr>
          <p:nvPr/>
        </p:nvSpPr>
        <p:spPr bwMode="auto">
          <a:xfrm>
            <a:off x="874464" y="2464740"/>
            <a:ext cx="1922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ES_tradnl" dirty="0" smtClean="0"/>
              <a:t> </a:t>
            </a:r>
            <a:endParaRPr lang="es-EC" dirty="0"/>
          </a:p>
          <a:p>
            <a:r>
              <a:rPr lang="es-ES_tradnl" dirty="0"/>
              <a:t> </a:t>
            </a:r>
            <a:endParaRPr lang="es-EC"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71" y="2784951"/>
            <a:ext cx="3092757" cy="71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2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34144"/>
            <a:ext cx="8153400" cy="990600"/>
          </a:xfrm>
        </p:spPr>
        <p:txBody>
          <a:bodyPr>
            <a:normAutofit fontScale="90000"/>
          </a:bodyPr>
          <a:lstStyle/>
          <a:p>
            <a:pPr algn="ctr"/>
            <a:r>
              <a:rPr lang="es-EC" b="1" dirty="0" smtClean="0"/>
              <a:t/>
            </a:r>
            <a:br>
              <a:rPr lang="es-EC" b="1" dirty="0" smtClean="0"/>
            </a:br>
            <a:r>
              <a:rPr lang="es-EC" b="1" dirty="0" smtClean="0"/>
              <a:t>METODOLOGÍA</a:t>
            </a:r>
            <a:r>
              <a:rPr lang="es-EC" b="1" dirty="0"/>
              <a:t/>
            </a:r>
            <a:br>
              <a:rPr lang="es-EC" b="1" dirty="0"/>
            </a:b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88929201"/>
              </p:ext>
            </p:extLst>
          </p:nvPr>
        </p:nvGraphicFramePr>
        <p:xfrm>
          <a:off x="107504" y="0"/>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18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71400"/>
            <a:ext cx="8153400" cy="990600"/>
          </a:xfrm>
        </p:spPr>
        <p:txBody>
          <a:bodyPr>
            <a:normAutofit fontScale="90000"/>
          </a:bodyPr>
          <a:lstStyle/>
          <a:p>
            <a:pPr algn="ctr"/>
            <a:r>
              <a:rPr lang="es-EC" b="1" dirty="0" smtClean="0"/>
              <a:t/>
            </a:r>
            <a:br>
              <a:rPr lang="es-EC" b="1" dirty="0" smtClean="0"/>
            </a:br>
            <a:r>
              <a:rPr lang="es-EC" b="1" dirty="0" smtClean="0"/>
              <a:t> </a:t>
            </a:r>
            <a:r>
              <a:rPr lang="es-EC" b="1" dirty="0"/>
              <a:t>RESULTADOS Y DISCUSIÓN</a:t>
            </a:r>
            <a:br>
              <a:rPr lang="es-EC" b="1" dirty="0"/>
            </a:br>
            <a:endParaRPr lang="es-EC" dirty="0"/>
          </a:p>
        </p:txBody>
      </p:sp>
      <p:sp>
        <p:nvSpPr>
          <p:cNvPr id="3" name="2 Marcador de contenido"/>
          <p:cNvSpPr>
            <a:spLocks noGrp="1"/>
          </p:cNvSpPr>
          <p:nvPr>
            <p:ph sz="quarter" idx="1"/>
          </p:nvPr>
        </p:nvSpPr>
        <p:spPr>
          <a:xfrm>
            <a:off x="0" y="620688"/>
            <a:ext cx="9036496" cy="6120680"/>
          </a:xfrm>
        </p:spPr>
        <p:txBody>
          <a:bodyPr>
            <a:normAutofit fontScale="92500" lnSpcReduction="20000"/>
          </a:bodyPr>
          <a:lstStyle/>
          <a:p>
            <a:pPr>
              <a:buFont typeface="Wingdings" panose="05000000000000000000" pitchFamily="2" charset="2"/>
              <a:buChar char="q"/>
            </a:pPr>
            <a:r>
              <a:rPr lang="es-EC" b="1" i="1" dirty="0" smtClean="0"/>
              <a:t>Descripción del área de estudio</a:t>
            </a:r>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smtClean="0"/>
          </a:p>
          <a:p>
            <a:pPr marL="0" indent="0">
              <a:buNone/>
            </a:pPr>
            <a:endParaRPr lang="es-EC" dirty="0" smtClean="0"/>
          </a:p>
          <a:p>
            <a:pPr marL="0" indent="0">
              <a:buNone/>
            </a:pPr>
            <a:endParaRPr lang="es-EC" dirty="0"/>
          </a:p>
          <a:p>
            <a:pPr>
              <a:buFontTx/>
              <a:buChar char="-"/>
            </a:pPr>
            <a:r>
              <a:rPr lang="es-EC" sz="2200" dirty="0" smtClean="0"/>
              <a:t>Posee </a:t>
            </a:r>
            <a:r>
              <a:rPr lang="es-EC" sz="2200" dirty="0"/>
              <a:t>6 </a:t>
            </a:r>
            <a:r>
              <a:rPr lang="es-EC" sz="2200" dirty="0" smtClean="0"/>
              <a:t>cantones, conformada </a:t>
            </a:r>
            <a:r>
              <a:rPr lang="es-EC" sz="2200" dirty="0"/>
              <a:t>por 14 parroquias urbanas y 36 parroquias rurales</a:t>
            </a:r>
            <a:r>
              <a:rPr lang="es-EC" sz="2200" dirty="0" smtClean="0"/>
              <a:t>.</a:t>
            </a:r>
          </a:p>
          <a:p>
            <a:pPr>
              <a:buFontTx/>
              <a:buChar char="-"/>
            </a:pPr>
            <a:r>
              <a:rPr lang="es-EC" sz="2200" dirty="0"/>
              <a:t>Provincia pequeña      1,81 % de la superficie Ecuador (435.300 ha</a:t>
            </a:r>
            <a:r>
              <a:rPr lang="es-EC" sz="2200" dirty="0" smtClean="0"/>
              <a:t>).</a:t>
            </a:r>
          </a:p>
          <a:p>
            <a:pPr lvl="0" algn="just"/>
            <a:r>
              <a:rPr lang="es-EC" sz="2400" dirty="0"/>
              <a:t>- 284 mil hectáreas de tierra en uso = 65,24% de su </a:t>
            </a:r>
            <a:r>
              <a:rPr lang="es-EC" sz="2400" dirty="0" smtClean="0"/>
              <a:t>superficie. (Montes </a:t>
            </a:r>
            <a:r>
              <a:rPr lang="es-EC" sz="2400" dirty="0"/>
              <a:t>y bosques &gt; 40%, pastos cultivados y naturales el 34%, cultivos transitorios con el 10</a:t>
            </a:r>
            <a:r>
              <a:rPr lang="es-EC" sz="2400" dirty="0" smtClean="0"/>
              <a:t>%).</a:t>
            </a:r>
            <a:endParaRPr lang="es-EC" sz="2400" dirty="0"/>
          </a:p>
          <a:p>
            <a:pPr lvl="0" algn="just"/>
            <a:r>
              <a:rPr lang="es-EC" sz="2000" dirty="0" smtClean="0"/>
              <a:t>398.244 </a:t>
            </a:r>
            <a:r>
              <a:rPr lang="es-EC" sz="2000" dirty="0"/>
              <a:t>hab. =193.664 </a:t>
            </a:r>
            <a:r>
              <a:rPr lang="es-EC" sz="2000" dirty="0" smtClean="0"/>
              <a:t>(48,63%) hombres </a:t>
            </a:r>
            <a:r>
              <a:rPr lang="es-EC" sz="2000" dirty="0"/>
              <a:t>y 204.580  </a:t>
            </a:r>
            <a:r>
              <a:rPr lang="es-EC" sz="2000" dirty="0" smtClean="0"/>
              <a:t>(51,37%) mujeres</a:t>
            </a:r>
            <a:r>
              <a:rPr lang="es-EC" sz="2000" dirty="0"/>
              <a:t>, </a:t>
            </a:r>
          </a:p>
          <a:p>
            <a:pPr lvl="0" algn="just"/>
            <a:r>
              <a:rPr lang="es-EC" sz="2000" dirty="0"/>
              <a:t>65,7 %  mestizos,  25,8 % indígenas, 5,4 % afroecuatorianos, 2,7 % blancos, 0,3 % montubios y el 0,1 % con otro tipo de identificación. </a:t>
            </a:r>
            <a:endParaRPr lang="es-EC" sz="2000" dirty="0" smtClean="0"/>
          </a:p>
          <a:p>
            <a:pPr lvl="0" algn="just"/>
            <a:endParaRPr lang="es-EC" sz="2000" dirty="0"/>
          </a:p>
          <a:p>
            <a:pPr>
              <a:buFontTx/>
              <a:buChar char="-"/>
            </a:pPr>
            <a:endParaRPr lang="es-EC"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80728"/>
            <a:ext cx="4180743" cy="295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derecha"/>
          <p:cNvSpPr/>
          <p:nvPr/>
        </p:nvSpPr>
        <p:spPr>
          <a:xfrm>
            <a:off x="2339752" y="436510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323528" y="1772816"/>
            <a:ext cx="1656184" cy="1477328"/>
          </a:xfrm>
          <a:prstGeom prst="rect">
            <a:avLst/>
          </a:prstGeom>
          <a:noFill/>
        </p:spPr>
        <p:txBody>
          <a:bodyPr wrap="square" rtlCol="0">
            <a:spAutoFit/>
          </a:bodyPr>
          <a:lstStyle/>
          <a:p>
            <a:pPr algn="ctr"/>
            <a:r>
              <a:rPr lang="en-US" b="1" dirty="0" err="1"/>
              <a:t>Ubicación</a:t>
            </a:r>
            <a:r>
              <a:rPr lang="en-US" b="1" dirty="0"/>
              <a:t> </a:t>
            </a:r>
            <a:r>
              <a:rPr lang="en-US" b="1" dirty="0" err="1"/>
              <a:t>Geográfica</a:t>
            </a:r>
            <a:r>
              <a:rPr lang="en-US" b="1" dirty="0"/>
              <a:t> de la </a:t>
            </a:r>
            <a:r>
              <a:rPr lang="en-US" b="1" dirty="0" err="1"/>
              <a:t>provincia</a:t>
            </a:r>
            <a:r>
              <a:rPr lang="en-US" b="1" dirty="0"/>
              <a:t> de Imbabura</a:t>
            </a:r>
          </a:p>
          <a:p>
            <a:endParaRPr lang="es-EC" dirty="0"/>
          </a:p>
        </p:txBody>
      </p:sp>
    </p:spTree>
    <p:extLst>
      <p:ext uri="{BB962C8B-B14F-4D97-AF65-F5344CB8AC3E}">
        <p14:creationId xmlns:p14="http://schemas.microsoft.com/office/powerpoint/2010/main" val="469153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4624"/>
            <a:ext cx="8153400" cy="990600"/>
          </a:xfrm>
        </p:spPr>
        <p:txBody>
          <a:bodyPr/>
          <a:lstStyle/>
          <a:p>
            <a:pPr algn="ctr"/>
            <a:r>
              <a:rPr lang="es-EC" dirty="0" smtClean="0"/>
              <a:t>Análisis FODA</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657553544"/>
              </p:ext>
            </p:extLst>
          </p:nvPr>
        </p:nvGraphicFramePr>
        <p:xfrm>
          <a:off x="683568" y="967803"/>
          <a:ext cx="7632848" cy="6035040"/>
        </p:xfrm>
        <a:graphic>
          <a:graphicData uri="http://schemas.openxmlformats.org/drawingml/2006/table">
            <a:tbl>
              <a:tblPr firstRow="1" firstCol="1" bandRow="1">
                <a:tableStyleId>{21E4AEA4-8DFA-4A89-87EB-49C32662AFE0}</a:tableStyleId>
              </a:tblPr>
              <a:tblGrid>
                <a:gridCol w="3825697"/>
                <a:gridCol w="3807151"/>
              </a:tblGrid>
              <a:tr h="2698619">
                <a:tc>
                  <a:txBody>
                    <a:bodyPr/>
                    <a:lstStyle/>
                    <a:p>
                      <a:pPr marL="342900" lvl="0" indent="-342900" algn="just">
                        <a:lnSpc>
                          <a:spcPct val="150000"/>
                        </a:lnSpc>
                        <a:spcAft>
                          <a:spcPts val="0"/>
                        </a:spcAft>
                        <a:buFont typeface="Wingdings"/>
                        <a:buChar char=""/>
                      </a:pPr>
                      <a:r>
                        <a:rPr lang="es-AR" sz="1800" dirty="0">
                          <a:effectLst/>
                        </a:rPr>
                        <a:t>Fortaleza</a:t>
                      </a:r>
                      <a:endParaRPr lang="es-EC" sz="2000" dirty="0">
                        <a:effectLst/>
                      </a:endParaRPr>
                    </a:p>
                    <a:p>
                      <a:pPr marL="342900" lvl="0" indent="-342900" algn="just">
                        <a:lnSpc>
                          <a:spcPct val="150000"/>
                        </a:lnSpc>
                        <a:spcAft>
                          <a:spcPts val="1000"/>
                        </a:spcAft>
                        <a:buFont typeface="Symbol"/>
                        <a:buChar char=""/>
                      </a:pPr>
                      <a:r>
                        <a:rPr lang="es-ES" sz="1800" dirty="0">
                          <a:effectLst/>
                        </a:rPr>
                        <a:t>Escuelas distribuidas en todo el territorio provincial.</a:t>
                      </a:r>
                      <a:endParaRPr lang="es-EC" sz="2000" dirty="0">
                        <a:effectLst/>
                        <a:latin typeface="Times New Roman"/>
                        <a:ea typeface="Times New Roman"/>
                      </a:endParaRPr>
                    </a:p>
                  </a:txBody>
                  <a:tcPr marL="53456" marR="53456" marT="0" marB="0"/>
                </a:tc>
                <a:tc>
                  <a:txBody>
                    <a:bodyPr/>
                    <a:lstStyle/>
                    <a:p>
                      <a:pPr marL="342900" lvl="0" indent="-342900" algn="just">
                        <a:lnSpc>
                          <a:spcPct val="150000"/>
                        </a:lnSpc>
                        <a:spcAft>
                          <a:spcPts val="0"/>
                        </a:spcAft>
                        <a:buFont typeface="Wingdings"/>
                        <a:buChar char=""/>
                      </a:pPr>
                      <a:r>
                        <a:rPr lang="es-EC" sz="1600" dirty="0">
                          <a:effectLst/>
                        </a:rPr>
                        <a:t>Debilidades.</a:t>
                      </a:r>
                      <a:r>
                        <a:rPr lang="es-EC" sz="1400" dirty="0">
                          <a:effectLst/>
                        </a:rPr>
                        <a:t>		</a:t>
                      </a:r>
                      <a:endParaRPr lang="es-EC" sz="1600" dirty="0">
                        <a:effectLst/>
                      </a:endParaRPr>
                    </a:p>
                    <a:p>
                      <a:pPr marL="342900" lvl="0" indent="-342900" algn="just">
                        <a:lnSpc>
                          <a:spcPct val="150000"/>
                        </a:lnSpc>
                        <a:spcAft>
                          <a:spcPts val="0"/>
                        </a:spcAft>
                        <a:buFont typeface="Wingdings"/>
                        <a:buChar char=""/>
                      </a:pPr>
                      <a:r>
                        <a:rPr lang="es-AR" sz="1600" dirty="0">
                          <a:effectLst/>
                        </a:rPr>
                        <a:t>Dificultades en la comunicación, grandes distancias de los centros poblados. </a:t>
                      </a:r>
                      <a:endParaRPr lang="es-EC" sz="1800" dirty="0">
                        <a:effectLst/>
                      </a:endParaRPr>
                    </a:p>
                    <a:p>
                      <a:pPr marL="342900" lvl="0" indent="-342900" algn="just">
                        <a:lnSpc>
                          <a:spcPct val="150000"/>
                        </a:lnSpc>
                        <a:spcAft>
                          <a:spcPts val="0"/>
                        </a:spcAft>
                        <a:buFont typeface="Symbol"/>
                        <a:buChar char=""/>
                      </a:pPr>
                      <a:r>
                        <a:rPr lang="es-EC" sz="1600" dirty="0" smtClean="0">
                          <a:effectLst/>
                        </a:rPr>
                        <a:t>Los </a:t>
                      </a:r>
                      <a:r>
                        <a:rPr lang="es-EC" sz="1600" dirty="0">
                          <a:effectLst/>
                        </a:rPr>
                        <a:t>extensionistas no tiene basta experiencia en campo con la  que puedan trasmitir a los estudiantes de </a:t>
                      </a:r>
                      <a:r>
                        <a:rPr lang="es-EC" sz="1600" dirty="0" err="1">
                          <a:effectLst/>
                        </a:rPr>
                        <a:t>ERAs</a:t>
                      </a:r>
                      <a:r>
                        <a:rPr lang="es-EC" sz="1200" dirty="0" smtClean="0">
                          <a:effectLst/>
                        </a:rPr>
                        <a:t>.</a:t>
                      </a:r>
                      <a:endParaRPr lang="es-EC" sz="1400" dirty="0">
                        <a:effectLst/>
                        <a:latin typeface="Calibri"/>
                        <a:ea typeface="Times New Roman"/>
                        <a:cs typeface="Times New Roman"/>
                      </a:endParaRPr>
                    </a:p>
                  </a:txBody>
                  <a:tcPr marL="53456" marR="53456" marT="0" marB="0"/>
                </a:tc>
              </a:tr>
              <a:tr h="2890881">
                <a:tc>
                  <a:txBody>
                    <a:bodyPr/>
                    <a:lstStyle/>
                    <a:p>
                      <a:pPr marL="342900" lvl="0" indent="-342900" algn="just">
                        <a:lnSpc>
                          <a:spcPct val="150000"/>
                        </a:lnSpc>
                        <a:spcAft>
                          <a:spcPts val="0"/>
                        </a:spcAft>
                        <a:buFont typeface="Wingdings"/>
                        <a:buChar char=""/>
                      </a:pPr>
                      <a:r>
                        <a:rPr lang="en-US" sz="1600" dirty="0" err="1">
                          <a:effectLst/>
                        </a:rPr>
                        <a:t>Oportunidades</a:t>
                      </a:r>
                      <a:endParaRPr lang="es-EC" sz="1800" dirty="0">
                        <a:effectLst/>
                      </a:endParaRPr>
                    </a:p>
                    <a:p>
                      <a:pPr marL="342900" lvl="0" indent="-342900" algn="just">
                        <a:lnSpc>
                          <a:spcPct val="150000"/>
                        </a:lnSpc>
                        <a:spcAft>
                          <a:spcPts val="0"/>
                        </a:spcAft>
                        <a:buFont typeface="Symbol"/>
                        <a:buChar char=""/>
                      </a:pPr>
                      <a:r>
                        <a:rPr lang="es-EC" sz="1600" dirty="0">
                          <a:effectLst/>
                        </a:rPr>
                        <a:t>Programa de  Fortalecimiento de la  Actividad emprendedora, la Ciencia y la Tecnología,   con componentes específicos para la formación rural.</a:t>
                      </a:r>
                      <a:endParaRPr lang="es-EC" sz="1800" dirty="0">
                        <a:effectLst/>
                      </a:endParaRPr>
                    </a:p>
                    <a:p>
                      <a:pPr marL="342900" lvl="0" indent="-342900" algn="just">
                        <a:lnSpc>
                          <a:spcPct val="150000"/>
                        </a:lnSpc>
                        <a:spcAft>
                          <a:spcPts val="0"/>
                        </a:spcAft>
                        <a:buFont typeface="Symbol"/>
                        <a:buChar char=""/>
                      </a:pPr>
                      <a:r>
                        <a:rPr lang="es-EC" sz="1600" dirty="0">
                          <a:effectLst/>
                        </a:rPr>
                        <a:t>Programas de infraestructura y equipamiento.</a:t>
                      </a:r>
                      <a:endParaRPr lang="es-EC" sz="1800" dirty="0">
                        <a:effectLst/>
                      </a:endParaRPr>
                    </a:p>
                    <a:p>
                      <a:pPr algn="just">
                        <a:lnSpc>
                          <a:spcPct val="150000"/>
                        </a:lnSpc>
                        <a:spcAft>
                          <a:spcPts val="0"/>
                        </a:spcAft>
                      </a:pPr>
                      <a:r>
                        <a:rPr lang="es-EC" sz="800" dirty="0">
                          <a:effectLst/>
                        </a:rPr>
                        <a:t> </a:t>
                      </a:r>
                      <a:endParaRPr lang="es-EC" sz="900" dirty="0">
                        <a:effectLst/>
                        <a:latin typeface="Calibri"/>
                        <a:ea typeface="Times New Roman"/>
                        <a:cs typeface="Times New Roman"/>
                      </a:endParaRPr>
                    </a:p>
                  </a:txBody>
                  <a:tcPr marL="53456" marR="53456" marT="0" marB="0"/>
                </a:tc>
                <a:tc>
                  <a:txBody>
                    <a:bodyPr/>
                    <a:lstStyle/>
                    <a:p>
                      <a:pPr marL="342900" lvl="0" indent="-342900" algn="just">
                        <a:lnSpc>
                          <a:spcPct val="150000"/>
                        </a:lnSpc>
                        <a:spcAft>
                          <a:spcPts val="0"/>
                        </a:spcAft>
                        <a:buFont typeface="Wingdings"/>
                        <a:buChar char=""/>
                      </a:pPr>
                      <a:r>
                        <a:rPr lang="en-US" sz="1600" b="1" dirty="0" err="1">
                          <a:effectLst/>
                        </a:rPr>
                        <a:t>Amenazas</a:t>
                      </a:r>
                      <a:r>
                        <a:rPr lang="en-US" sz="1400" dirty="0">
                          <a:effectLst/>
                        </a:rPr>
                        <a:t>	</a:t>
                      </a:r>
                      <a:endParaRPr lang="es-EC" sz="1600" dirty="0">
                        <a:effectLst/>
                      </a:endParaRPr>
                    </a:p>
                    <a:p>
                      <a:pPr marL="342900" lvl="0" indent="-342900" algn="just">
                        <a:lnSpc>
                          <a:spcPct val="150000"/>
                        </a:lnSpc>
                        <a:spcAft>
                          <a:spcPts val="0"/>
                        </a:spcAft>
                        <a:buFont typeface="Symbol"/>
                        <a:buChar char=""/>
                      </a:pPr>
                      <a:r>
                        <a:rPr lang="es-EC" sz="1400" dirty="0">
                          <a:effectLst/>
                        </a:rPr>
                        <a:t>Éxodo de los jóvenes hacia las ciudades.</a:t>
                      </a:r>
                      <a:endParaRPr lang="es-EC" sz="1600" dirty="0">
                        <a:effectLst/>
                      </a:endParaRPr>
                    </a:p>
                    <a:p>
                      <a:pPr marL="342900" lvl="0" indent="-342900" algn="just">
                        <a:lnSpc>
                          <a:spcPct val="150000"/>
                        </a:lnSpc>
                        <a:spcAft>
                          <a:spcPts val="0"/>
                        </a:spcAft>
                        <a:buFont typeface="Symbol"/>
                        <a:buChar char=""/>
                      </a:pPr>
                      <a:r>
                        <a:rPr lang="es-EC" sz="1400" dirty="0">
                          <a:effectLst/>
                        </a:rPr>
                        <a:t>Destrucción de tejido social a nivel rural. </a:t>
                      </a:r>
                      <a:endParaRPr lang="es-EC" sz="1600" dirty="0">
                        <a:effectLst/>
                      </a:endParaRPr>
                    </a:p>
                    <a:p>
                      <a:pPr marL="342900" lvl="0" indent="-342900" algn="just">
                        <a:lnSpc>
                          <a:spcPct val="150000"/>
                        </a:lnSpc>
                        <a:spcAft>
                          <a:spcPts val="0"/>
                        </a:spcAft>
                        <a:buFont typeface="Symbol"/>
                        <a:buChar char=""/>
                      </a:pPr>
                      <a:r>
                        <a:rPr lang="es-EC" sz="1400" dirty="0">
                          <a:effectLst/>
                        </a:rPr>
                        <a:t>Falta de conciliación de los objetivos  institucionales con las demandas del crecimiento económico de la provincia.</a:t>
                      </a:r>
                      <a:endParaRPr lang="es-EC" sz="1600" dirty="0">
                        <a:effectLst/>
                      </a:endParaRPr>
                    </a:p>
                    <a:p>
                      <a:pPr marL="342900" lvl="0" indent="-342900" algn="just">
                        <a:lnSpc>
                          <a:spcPct val="150000"/>
                        </a:lnSpc>
                        <a:spcAft>
                          <a:spcPts val="0"/>
                        </a:spcAft>
                        <a:buFont typeface="Symbol"/>
                        <a:buChar char=""/>
                      </a:pPr>
                      <a:r>
                        <a:rPr lang="es-EC" sz="1400" dirty="0">
                          <a:effectLst/>
                        </a:rPr>
                        <a:t>Se imparte conocimientos aún de agricultura convencional y no se toma en cuenta a la agricultura sostenible.</a:t>
                      </a:r>
                      <a:endParaRPr lang="es-EC" sz="1600" dirty="0">
                        <a:effectLst/>
                      </a:endParaRPr>
                    </a:p>
                    <a:p>
                      <a:pPr algn="just">
                        <a:lnSpc>
                          <a:spcPct val="150000"/>
                        </a:lnSpc>
                        <a:spcAft>
                          <a:spcPts val="0"/>
                        </a:spcAft>
                      </a:pPr>
                      <a:r>
                        <a:rPr lang="es-EC" sz="800" dirty="0">
                          <a:effectLst/>
                        </a:rPr>
                        <a:t> </a:t>
                      </a:r>
                      <a:endParaRPr lang="es-EC" sz="900" dirty="0">
                        <a:effectLst/>
                        <a:latin typeface="Calibri"/>
                        <a:ea typeface="Times New Roman"/>
                        <a:cs typeface="Times New Roman"/>
                      </a:endParaRPr>
                    </a:p>
                  </a:txBody>
                  <a:tcPr marL="53456" marR="53456" marT="0" marB="0"/>
                </a:tc>
              </a:tr>
            </a:tbl>
          </a:graphicData>
        </a:graphic>
      </p:graphicFrame>
    </p:spTree>
    <p:extLst>
      <p:ext uri="{BB962C8B-B14F-4D97-AF65-F5344CB8AC3E}">
        <p14:creationId xmlns:p14="http://schemas.microsoft.com/office/powerpoint/2010/main" val="1416593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16137</TotalTime>
  <Words>3105</Words>
  <Application>Microsoft Office PowerPoint</Application>
  <PresentationFormat>Presentación en pantalla (4:3)</PresentationFormat>
  <Paragraphs>448</Paragraphs>
  <Slides>56</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56</vt:i4>
      </vt:variant>
    </vt:vector>
  </HeadingPairs>
  <TitlesOfParts>
    <vt:vector size="59" baseType="lpstr">
      <vt:lpstr>Intermedio</vt:lpstr>
      <vt:lpstr>Hoja de cálculo</vt:lpstr>
      <vt:lpstr>Documento</vt:lpstr>
      <vt:lpstr>Presentación de PowerPoint</vt:lpstr>
      <vt:lpstr> INTRODUCCIÓN </vt:lpstr>
      <vt:lpstr>INTRODUCCIÓN</vt:lpstr>
      <vt:lpstr>OBJETIVOS</vt:lpstr>
      <vt:lpstr> METODOLOGÍA </vt:lpstr>
      <vt:lpstr>METODOLOGÍA</vt:lpstr>
      <vt:lpstr> METODOLOGÍA </vt:lpstr>
      <vt:lpstr>  RESULTADOS Y DISCUSIÓN </vt:lpstr>
      <vt:lpstr>Análisis FODA</vt:lpstr>
      <vt:lpstr> Caracterización de las  ERA´s-Imbabura  </vt:lpstr>
      <vt:lpstr>Presentación de PowerPoint</vt:lpstr>
      <vt:lpstr>Caracterización de las  ERA´s-Imbabura</vt:lpstr>
      <vt:lpstr> Caracterización de las  ERA´s-Imbabura  </vt:lpstr>
      <vt:lpstr> Caracterización de las  ERA´s-Imbabura </vt:lpstr>
      <vt:lpstr> Caracterización de las  ERA´s-Imbabura </vt:lpstr>
      <vt:lpstr> Caracterización de las  ERA´s-Imbabura </vt:lpstr>
      <vt:lpstr> Caracterización de las  ERA´s-Imbabura </vt:lpstr>
      <vt:lpstr> Caracterización de las  ERA´s-Imbabura </vt:lpstr>
      <vt:lpstr> Caracterización de las  ERA´s-Imbabura </vt:lpstr>
      <vt:lpstr>Caracterización de las  ERA´s-Imbabura</vt:lpstr>
      <vt:lpstr> Caracterización de las  ERA´s-Imbabura </vt:lpstr>
      <vt:lpstr> Caracterización de las  ERA´s-Imbabura</vt:lpstr>
      <vt:lpstr> Caracterización de las  ERA´s-Imbabura </vt:lpstr>
      <vt:lpstr> Caracterización de las  ERA´s-Imbabura </vt:lpstr>
      <vt:lpstr> Caracterización de las  ERA´s-Imbabura </vt:lpstr>
      <vt:lpstr> Caracterización de las  ERA´s-Imbabura </vt:lpstr>
      <vt:lpstr>Caracterización de las  ERA´s-Imbabura</vt:lpstr>
      <vt:lpstr>Caracterización de las  ERA´s-Imbabura</vt:lpstr>
      <vt:lpstr>Caracterización de las  ERA´s-Imbabura</vt:lpstr>
      <vt:lpstr>ASPECTOS ECONÓMICOS </vt:lpstr>
      <vt:lpstr>Aspectos Económicos</vt:lpstr>
      <vt:lpstr>Aspectos Económicos</vt:lpstr>
      <vt:lpstr>Aspectos Económicos</vt:lpstr>
      <vt:lpstr>Acceso a crédito</vt:lpstr>
      <vt:lpstr>Actividades de las ERA´s sobre Agricultura Sostenible</vt:lpstr>
      <vt:lpstr>Actividades de las ERA´s sobre Agricultura Sostenible</vt:lpstr>
      <vt:lpstr>Actividades de las ERA´s sobre Agricultura Sostenible</vt:lpstr>
      <vt:lpstr>Actividades de las ERA´s sobre Agricultura Sostenible</vt:lpstr>
      <vt:lpstr>Impactos generados por las ERA´s</vt:lpstr>
      <vt:lpstr>Presentación de PowerPoint</vt:lpstr>
      <vt:lpstr> Impactos generados por las ERA´s </vt:lpstr>
      <vt:lpstr>Impactos generados por las ERA´s</vt:lpstr>
      <vt:lpstr>Impactos generados por las ERA´s</vt:lpstr>
      <vt:lpstr>Impactos generados por las ERA´s</vt:lpstr>
      <vt:lpstr>Impactos generados por las ERA´s</vt:lpstr>
      <vt:lpstr>CONCLUSIONES</vt:lpstr>
      <vt:lpstr>CONCLUSIONES</vt:lpstr>
      <vt:lpstr>CONCLUSIONES</vt:lpstr>
      <vt:lpstr>RECOMENDACIONES</vt:lpstr>
      <vt:lpstr>RECOMENDACIONES</vt:lpstr>
      <vt:lpstr>RECOMENDACIONES</vt:lpstr>
      <vt:lpstr>RECOMENDACIONES</vt:lpstr>
      <vt:lpstr>RECOMENDACIONES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AGRICULTURA SOSTENIBLE  II PROMOCIÓN   TESIS DE GRADO MAESTRIA EN AGRICULTURA SOSTENIBLE</dc:title>
  <dc:creator>MY-COMPU.COM</dc:creator>
  <cp:lastModifiedBy>Usuario 3</cp:lastModifiedBy>
  <cp:revision>165</cp:revision>
  <dcterms:created xsi:type="dcterms:W3CDTF">2015-10-29T19:45:59Z</dcterms:created>
  <dcterms:modified xsi:type="dcterms:W3CDTF">2015-11-11T17:21:13Z</dcterms:modified>
</cp:coreProperties>
</file>