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86" r:id="rId4"/>
    <p:sldId id="269" r:id="rId5"/>
    <p:sldId id="272" r:id="rId6"/>
    <p:sldId id="273" r:id="rId7"/>
    <p:sldId id="280" r:id="rId8"/>
    <p:sldId id="282" r:id="rId9"/>
    <p:sldId id="283" r:id="rId10"/>
    <p:sldId id="284" r:id="rId11"/>
    <p:sldId id="262" r:id="rId12"/>
    <p:sldId id="266" r:id="rId13"/>
    <p:sldId id="25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A58E8B-4376-411F-8424-7CAC5FC192E7}" type="doc">
      <dgm:prSet loTypeId="urn:microsoft.com/office/officeart/2005/8/layout/vList3" loCatId="picture" qsTypeId="urn:microsoft.com/office/officeart/2005/8/quickstyle/simple1" qsCatId="simple" csTypeId="urn:microsoft.com/office/officeart/2005/8/colors/colorful4" csCatId="colorful" phldr="1"/>
      <dgm:spPr/>
    </dgm:pt>
    <dgm:pt modelId="{4EF38924-3394-4235-9EA4-9F90EA88DC70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La seguridad del cuidado de enfermería, involucra varios componentes, desde la esencia misma de administración y los cuidados, hasta los medios con los cuales brinda una atención de calidad</a:t>
          </a:r>
          <a:endParaRPr lang="es-MX" dirty="0">
            <a:solidFill>
              <a:schemeClr val="tx1"/>
            </a:solidFill>
          </a:endParaRPr>
        </a:p>
      </dgm:t>
    </dgm:pt>
    <dgm:pt modelId="{5FF0C093-9AC7-47F9-B80F-F4449362B5A3}" type="parTrans" cxnId="{02E677C2-50D1-494C-B639-41AACB5BC053}">
      <dgm:prSet/>
      <dgm:spPr/>
      <dgm:t>
        <a:bodyPr/>
        <a:lstStyle/>
        <a:p>
          <a:endParaRPr lang="es-MX"/>
        </a:p>
      </dgm:t>
    </dgm:pt>
    <dgm:pt modelId="{688175D9-35BF-4D69-8A2D-70589CD61FE9}" type="sibTrans" cxnId="{02E677C2-50D1-494C-B639-41AACB5BC053}">
      <dgm:prSet/>
      <dgm:spPr/>
      <dgm:t>
        <a:bodyPr/>
        <a:lstStyle/>
        <a:p>
          <a:endParaRPr lang="es-MX"/>
        </a:p>
      </dgm:t>
    </dgm:pt>
    <dgm:pt modelId="{2EBEB355-B500-457D-9768-911A84D75159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Los profesionales de enfermería cumplen los estándares de calidad para una atención eficaz y eficiente a los usuarios. Para ello se requiere conocer, aplicar, supervisar y evaluar procesos administrativos en la gestión de enfermería, orientando el cumplimiento de las funciones</a:t>
          </a:r>
          <a:endParaRPr lang="es-MX" dirty="0">
            <a:solidFill>
              <a:schemeClr val="tx1"/>
            </a:solidFill>
          </a:endParaRPr>
        </a:p>
      </dgm:t>
    </dgm:pt>
    <dgm:pt modelId="{2AB41C24-BA53-4FF6-B3F8-28C84E93921A}" type="parTrans" cxnId="{E03B435D-A613-4837-B7AF-F24F758505DB}">
      <dgm:prSet/>
      <dgm:spPr/>
      <dgm:t>
        <a:bodyPr/>
        <a:lstStyle/>
        <a:p>
          <a:endParaRPr lang="es-MX"/>
        </a:p>
      </dgm:t>
    </dgm:pt>
    <dgm:pt modelId="{CB82ACAC-51CE-4EA6-8621-104F3F065E2C}" type="sibTrans" cxnId="{E03B435D-A613-4837-B7AF-F24F758505DB}">
      <dgm:prSet/>
      <dgm:spPr/>
      <dgm:t>
        <a:bodyPr/>
        <a:lstStyle/>
        <a:p>
          <a:endParaRPr lang="es-MX"/>
        </a:p>
      </dgm:t>
    </dgm:pt>
    <dgm:pt modelId="{58535C18-1876-4682-BA38-15BF61CC4E86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Un plan de mejoramiento incorpora nuevas acciones para la optimización de recursos en la organización de talento humano de enfermería para su desempeño eficiente.</a:t>
          </a:r>
          <a:endParaRPr lang="es-MX" dirty="0">
            <a:solidFill>
              <a:schemeClr val="tx1"/>
            </a:solidFill>
          </a:endParaRPr>
        </a:p>
      </dgm:t>
    </dgm:pt>
    <dgm:pt modelId="{0F2A11EC-94D8-4738-8264-DC6A9887FB52}" type="parTrans" cxnId="{C73A3A5A-94AC-4231-90EF-493A0F55D407}">
      <dgm:prSet/>
      <dgm:spPr/>
      <dgm:t>
        <a:bodyPr/>
        <a:lstStyle/>
        <a:p>
          <a:endParaRPr lang="es-MX"/>
        </a:p>
      </dgm:t>
    </dgm:pt>
    <dgm:pt modelId="{B6F7F6B3-96E2-4BAC-B948-61121CDF8625}" type="sibTrans" cxnId="{C73A3A5A-94AC-4231-90EF-493A0F55D407}">
      <dgm:prSet/>
      <dgm:spPr/>
      <dgm:t>
        <a:bodyPr/>
        <a:lstStyle/>
        <a:p>
          <a:endParaRPr lang="es-MX"/>
        </a:p>
      </dgm:t>
    </dgm:pt>
    <dgm:pt modelId="{0850AE9E-0BEF-490E-8F28-FFE564C3E6E2}" type="pres">
      <dgm:prSet presAssocID="{2AA58E8B-4376-411F-8424-7CAC5FC192E7}" presName="linearFlow" presStyleCnt="0">
        <dgm:presLayoutVars>
          <dgm:dir/>
          <dgm:resizeHandles val="exact"/>
        </dgm:presLayoutVars>
      </dgm:prSet>
      <dgm:spPr/>
    </dgm:pt>
    <dgm:pt modelId="{790A56EA-4ED3-4BB3-881E-B34DAA12DA35}" type="pres">
      <dgm:prSet presAssocID="{4EF38924-3394-4235-9EA4-9F90EA88DC70}" presName="composite" presStyleCnt="0"/>
      <dgm:spPr/>
    </dgm:pt>
    <dgm:pt modelId="{2776465F-6F75-424B-BEFB-8CFE3C1BAB85}" type="pres">
      <dgm:prSet presAssocID="{4EF38924-3394-4235-9EA4-9F90EA88DC70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CEC8A6F5-1F17-4706-9CD4-B18FB48DD753}" type="pres">
      <dgm:prSet presAssocID="{4EF38924-3394-4235-9EA4-9F90EA88DC7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04388C-A7A5-4BD4-BEDB-8F22633D864E}" type="pres">
      <dgm:prSet presAssocID="{688175D9-35BF-4D69-8A2D-70589CD61FE9}" presName="spacing" presStyleCnt="0"/>
      <dgm:spPr/>
    </dgm:pt>
    <dgm:pt modelId="{18103529-77FD-4D97-B95B-BF551CC54E4C}" type="pres">
      <dgm:prSet presAssocID="{2EBEB355-B500-457D-9768-911A84D75159}" presName="composite" presStyleCnt="0"/>
      <dgm:spPr/>
    </dgm:pt>
    <dgm:pt modelId="{75D627F7-CD4F-4993-A458-16F06502EF75}" type="pres">
      <dgm:prSet presAssocID="{2EBEB355-B500-457D-9768-911A84D75159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3372DAB-DB61-4349-861E-5272D973F6D3}" type="pres">
      <dgm:prSet presAssocID="{2EBEB355-B500-457D-9768-911A84D75159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42A3F9-DC82-4229-82F9-72AA6ACDB0CA}" type="pres">
      <dgm:prSet presAssocID="{CB82ACAC-51CE-4EA6-8621-104F3F065E2C}" presName="spacing" presStyleCnt="0"/>
      <dgm:spPr/>
    </dgm:pt>
    <dgm:pt modelId="{26A213E5-C262-40AA-BB9F-3FE5DA864FE3}" type="pres">
      <dgm:prSet presAssocID="{58535C18-1876-4682-BA38-15BF61CC4E86}" presName="composite" presStyleCnt="0"/>
      <dgm:spPr/>
    </dgm:pt>
    <dgm:pt modelId="{57763D1D-681A-4CB7-B0C6-0D90F776BEAF}" type="pres">
      <dgm:prSet presAssocID="{58535C18-1876-4682-BA38-15BF61CC4E86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552E2C93-BE00-4C22-AEF7-963AA6D18CEF}" type="pres">
      <dgm:prSet presAssocID="{58535C18-1876-4682-BA38-15BF61CC4E8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03B435D-A613-4837-B7AF-F24F758505DB}" srcId="{2AA58E8B-4376-411F-8424-7CAC5FC192E7}" destId="{2EBEB355-B500-457D-9768-911A84D75159}" srcOrd="1" destOrd="0" parTransId="{2AB41C24-BA53-4FF6-B3F8-28C84E93921A}" sibTransId="{CB82ACAC-51CE-4EA6-8621-104F3F065E2C}"/>
    <dgm:cxn modelId="{98A20754-AC7F-448A-A852-E5AB1794C21E}" type="presOf" srcId="{2EBEB355-B500-457D-9768-911A84D75159}" destId="{33372DAB-DB61-4349-861E-5272D973F6D3}" srcOrd="0" destOrd="0" presId="urn:microsoft.com/office/officeart/2005/8/layout/vList3"/>
    <dgm:cxn modelId="{0FA33A46-A60C-450E-B49B-5E75CD500428}" type="presOf" srcId="{58535C18-1876-4682-BA38-15BF61CC4E86}" destId="{552E2C93-BE00-4C22-AEF7-963AA6D18CEF}" srcOrd="0" destOrd="0" presId="urn:microsoft.com/office/officeart/2005/8/layout/vList3"/>
    <dgm:cxn modelId="{C73A3A5A-94AC-4231-90EF-493A0F55D407}" srcId="{2AA58E8B-4376-411F-8424-7CAC5FC192E7}" destId="{58535C18-1876-4682-BA38-15BF61CC4E86}" srcOrd="2" destOrd="0" parTransId="{0F2A11EC-94D8-4738-8264-DC6A9887FB52}" sibTransId="{B6F7F6B3-96E2-4BAC-B948-61121CDF8625}"/>
    <dgm:cxn modelId="{C33105FF-123C-4192-9F3D-E0F024713A1C}" type="presOf" srcId="{2AA58E8B-4376-411F-8424-7CAC5FC192E7}" destId="{0850AE9E-0BEF-490E-8F28-FFE564C3E6E2}" srcOrd="0" destOrd="0" presId="urn:microsoft.com/office/officeart/2005/8/layout/vList3"/>
    <dgm:cxn modelId="{33D60075-1030-4DE7-BF96-FE9FA0AC749A}" type="presOf" srcId="{4EF38924-3394-4235-9EA4-9F90EA88DC70}" destId="{CEC8A6F5-1F17-4706-9CD4-B18FB48DD753}" srcOrd="0" destOrd="0" presId="urn:microsoft.com/office/officeart/2005/8/layout/vList3"/>
    <dgm:cxn modelId="{02E677C2-50D1-494C-B639-41AACB5BC053}" srcId="{2AA58E8B-4376-411F-8424-7CAC5FC192E7}" destId="{4EF38924-3394-4235-9EA4-9F90EA88DC70}" srcOrd="0" destOrd="0" parTransId="{5FF0C093-9AC7-47F9-B80F-F4449362B5A3}" sibTransId="{688175D9-35BF-4D69-8A2D-70589CD61FE9}"/>
    <dgm:cxn modelId="{2870AB10-9B6E-4BEA-8812-4CF23AE104DC}" type="presParOf" srcId="{0850AE9E-0BEF-490E-8F28-FFE564C3E6E2}" destId="{790A56EA-4ED3-4BB3-881E-B34DAA12DA35}" srcOrd="0" destOrd="0" presId="urn:microsoft.com/office/officeart/2005/8/layout/vList3"/>
    <dgm:cxn modelId="{330EC72B-56F3-40D5-9D36-96090C2867A1}" type="presParOf" srcId="{790A56EA-4ED3-4BB3-881E-B34DAA12DA35}" destId="{2776465F-6F75-424B-BEFB-8CFE3C1BAB85}" srcOrd="0" destOrd="0" presId="urn:microsoft.com/office/officeart/2005/8/layout/vList3"/>
    <dgm:cxn modelId="{A5C23BD6-8E7A-4AF1-BA26-4DF94A337248}" type="presParOf" srcId="{790A56EA-4ED3-4BB3-881E-B34DAA12DA35}" destId="{CEC8A6F5-1F17-4706-9CD4-B18FB48DD753}" srcOrd="1" destOrd="0" presId="urn:microsoft.com/office/officeart/2005/8/layout/vList3"/>
    <dgm:cxn modelId="{C9F8A2EF-A96B-4AC8-A1EB-FE3612D13A03}" type="presParOf" srcId="{0850AE9E-0BEF-490E-8F28-FFE564C3E6E2}" destId="{3204388C-A7A5-4BD4-BEDB-8F22633D864E}" srcOrd="1" destOrd="0" presId="urn:microsoft.com/office/officeart/2005/8/layout/vList3"/>
    <dgm:cxn modelId="{9B543F56-D3FF-4FBC-8D4B-AA076F58A332}" type="presParOf" srcId="{0850AE9E-0BEF-490E-8F28-FFE564C3E6E2}" destId="{18103529-77FD-4D97-B95B-BF551CC54E4C}" srcOrd="2" destOrd="0" presId="urn:microsoft.com/office/officeart/2005/8/layout/vList3"/>
    <dgm:cxn modelId="{29D2265B-2766-4560-86E1-72399CBA265A}" type="presParOf" srcId="{18103529-77FD-4D97-B95B-BF551CC54E4C}" destId="{75D627F7-CD4F-4993-A458-16F06502EF75}" srcOrd="0" destOrd="0" presId="urn:microsoft.com/office/officeart/2005/8/layout/vList3"/>
    <dgm:cxn modelId="{F1A1EB87-C48F-4FBC-9619-7BD795E5757F}" type="presParOf" srcId="{18103529-77FD-4D97-B95B-BF551CC54E4C}" destId="{33372DAB-DB61-4349-861E-5272D973F6D3}" srcOrd="1" destOrd="0" presId="urn:microsoft.com/office/officeart/2005/8/layout/vList3"/>
    <dgm:cxn modelId="{8062D904-820D-4B58-814C-632BD0A9DBB7}" type="presParOf" srcId="{0850AE9E-0BEF-490E-8F28-FFE564C3E6E2}" destId="{4E42A3F9-DC82-4229-82F9-72AA6ACDB0CA}" srcOrd="3" destOrd="0" presId="urn:microsoft.com/office/officeart/2005/8/layout/vList3"/>
    <dgm:cxn modelId="{9E6246BD-44DA-4B77-A83C-D2202B84E28E}" type="presParOf" srcId="{0850AE9E-0BEF-490E-8F28-FFE564C3E6E2}" destId="{26A213E5-C262-40AA-BB9F-3FE5DA864FE3}" srcOrd="4" destOrd="0" presId="urn:microsoft.com/office/officeart/2005/8/layout/vList3"/>
    <dgm:cxn modelId="{B979E719-2964-4B52-8452-63426E8AE675}" type="presParOf" srcId="{26A213E5-C262-40AA-BB9F-3FE5DA864FE3}" destId="{57763D1D-681A-4CB7-B0C6-0D90F776BEAF}" srcOrd="0" destOrd="0" presId="urn:microsoft.com/office/officeart/2005/8/layout/vList3"/>
    <dgm:cxn modelId="{40D893D1-2444-4011-BEA4-D2B05E04BE0E}" type="presParOf" srcId="{26A213E5-C262-40AA-BB9F-3FE5DA864FE3}" destId="{552E2C93-BE00-4C22-AEF7-963AA6D18CE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807E9E-226C-4520-9397-DDCBA15E375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C3D22C4-C9B0-4EAC-9912-BA9DE1CECE30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dirty="0" smtClean="0">
              <a:latin typeface="+mj-lt"/>
            </a:rPr>
            <a:t>REALIZAR</a:t>
          </a:r>
          <a:endParaRPr lang="es-EC" dirty="0">
            <a:latin typeface="+mj-lt"/>
          </a:endParaRPr>
        </a:p>
      </dgm:t>
    </dgm:pt>
    <dgm:pt modelId="{992589AA-DD2D-478F-A398-4AECF7FBDFCE}" type="parTrans" cxnId="{47EF1F25-65C2-42CE-84F5-1F4DC5EE7D90}">
      <dgm:prSet/>
      <dgm:spPr/>
      <dgm:t>
        <a:bodyPr/>
        <a:lstStyle/>
        <a:p>
          <a:endParaRPr lang="es-EC"/>
        </a:p>
      </dgm:t>
    </dgm:pt>
    <dgm:pt modelId="{AAE71303-C50F-455C-9351-965D0E6B13F4}" type="sibTrans" cxnId="{47EF1F25-65C2-42CE-84F5-1F4DC5EE7D90}">
      <dgm:prSet/>
      <dgm:spPr/>
      <dgm:t>
        <a:bodyPr/>
        <a:lstStyle/>
        <a:p>
          <a:endParaRPr lang="es-EC"/>
        </a:p>
      </dgm:t>
    </dgm:pt>
    <dgm:pt modelId="{B8D8D740-4FFB-4524-BB5C-C332BB306B98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dirty="0" smtClean="0">
              <a:latin typeface="+mj-lt"/>
            </a:rPr>
            <a:t>Diagnóstico situacional</a:t>
          </a:r>
          <a:endParaRPr lang="es-EC" dirty="0">
            <a:latin typeface="+mj-lt"/>
          </a:endParaRPr>
        </a:p>
      </dgm:t>
    </dgm:pt>
    <dgm:pt modelId="{73F6D38B-5F48-49AB-9E5D-5236961BC6A5}" type="parTrans" cxnId="{FDEB8C59-734D-4012-958E-EE6777497009}">
      <dgm:prSet/>
      <dgm:spPr/>
      <dgm:t>
        <a:bodyPr/>
        <a:lstStyle/>
        <a:p>
          <a:endParaRPr lang="es-EC"/>
        </a:p>
      </dgm:t>
    </dgm:pt>
    <dgm:pt modelId="{5B4F3A70-CBC1-41CC-879A-B1C6BFFEA206}" type="sibTrans" cxnId="{FDEB8C59-734D-4012-958E-EE6777497009}">
      <dgm:prSet/>
      <dgm:spPr/>
      <dgm:t>
        <a:bodyPr/>
        <a:lstStyle/>
        <a:p>
          <a:endParaRPr lang="es-EC"/>
        </a:p>
      </dgm:t>
    </dgm:pt>
    <dgm:pt modelId="{5E6CA3A5-8EE6-4450-B365-4357D93AFBBE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dirty="0" smtClean="0">
              <a:latin typeface="+mj-lt"/>
            </a:rPr>
            <a:t>ELABORAR Y PROPONER </a:t>
          </a:r>
          <a:endParaRPr lang="es-EC" dirty="0">
            <a:latin typeface="+mj-lt"/>
          </a:endParaRPr>
        </a:p>
      </dgm:t>
    </dgm:pt>
    <dgm:pt modelId="{C6FCD48A-2880-49AD-B33F-310A6ACB8DE2}" type="parTrans" cxnId="{1E2B27CD-16EB-437A-AD89-EFBF04D70963}">
      <dgm:prSet/>
      <dgm:spPr/>
      <dgm:t>
        <a:bodyPr/>
        <a:lstStyle/>
        <a:p>
          <a:endParaRPr lang="es-EC"/>
        </a:p>
      </dgm:t>
    </dgm:pt>
    <dgm:pt modelId="{5B4AD614-F47B-4266-B34E-EF7BF6DD8A72}" type="sibTrans" cxnId="{1E2B27CD-16EB-437A-AD89-EFBF04D70963}">
      <dgm:prSet/>
      <dgm:spPr/>
      <dgm:t>
        <a:bodyPr/>
        <a:lstStyle/>
        <a:p>
          <a:endParaRPr lang="es-EC"/>
        </a:p>
      </dgm:t>
    </dgm:pt>
    <dgm:pt modelId="{7E52DD0C-4A47-46B9-83B3-F01E63378C28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dirty="0" smtClean="0">
              <a:latin typeface="+mj-lt"/>
            </a:rPr>
            <a:t>Propuesta de mejoramiento    </a:t>
          </a:r>
          <a:endParaRPr lang="es-EC" dirty="0">
            <a:latin typeface="+mj-lt"/>
          </a:endParaRPr>
        </a:p>
      </dgm:t>
    </dgm:pt>
    <dgm:pt modelId="{F87BC8FA-A815-49A4-9174-14B9457A0C60}" type="parTrans" cxnId="{1F612278-A09E-46D2-BB02-A77F2642BC5A}">
      <dgm:prSet/>
      <dgm:spPr/>
      <dgm:t>
        <a:bodyPr/>
        <a:lstStyle/>
        <a:p>
          <a:endParaRPr lang="es-EC"/>
        </a:p>
      </dgm:t>
    </dgm:pt>
    <dgm:pt modelId="{C5C096E9-A57F-4BE0-AD57-FC6BAB42EED1}" type="sibTrans" cxnId="{1F612278-A09E-46D2-BB02-A77F2642BC5A}">
      <dgm:prSet/>
      <dgm:spPr/>
      <dgm:t>
        <a:bodyPr/>
        <a:lstStyle/>
        <a:p>
          <a:endParaRPr lang="es-EC"/>
        </a:p>
      </dgm:t>
    </dgm:pt>
    <dgm:pt modelId="{2B96A0ED-5BEC-454F-B33F-03618344C6F4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dirty="0" smtClean="0">
              <a:latin typeface="+mj-lt"/>
            </a:rPr>
            <a:t>ANALIZAR </a:t>
          </a:r>
          <a:endParaRPr lang="es-EC" dirty="0">
            <a:latin typeface="+mj-lt"/>
          </a:endParaRPr>
        </a:p>
      </dgm:t>
    </dgm:pt>
    <dgm:pt modelId="{ECE5135E-59A9-46A2-9DBA-041C741B2E13}" type="parTrans" cxnId="{6F80584E-8413-4E9F-9CB8-27D7D60FC24E}">
      <dgm:prSet/>
      <dgm:spPr/>
      <dgm:t>
        <a:bodyPr/>
        <a:lstStyle/>
        <a:p>
          <a:endParaRPr lang="es-EC"/>
        </a:p>
      </dgm:t>
    </dgm:pt>
    <dgm:pt modelId="{680C0135-0E2E-444C-8B76-27F0944F53EB}" type="sibTrans" cxnId="{6F80584E-8413-4E9F-9CB8-27D7D60FC24E}">
      <dgm:prSet/>
      <dgm:spPr/>
      <dgm:t>
        <a:bodyPr/>
        <a:lstStyle/>
        <a:p>
          <a:endParaRPr lang="es-EC"/>
        </a:p>
      </dgm:t>
    </dgm:pt>
    <dgm:pt modelId="{F32DD0BE-5771-4ABF-A18B-79A48373CF6E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EC" dirty="0">
            <a:latin typeface="+mj-lt"/>
          </a:endParaRPr>
        </a:p>
      </dgm:t>
    </dgm:pt>
    <dgm:pt modelId="{0614A1A6-8FBC-4989-9ED3-7806F667F3E0}" type="parTrans" cxnId="{8D92B53F-D0B6-4764-AEF7-0769F12F2378}">
      <dgm:prSet/>
      <dgm:spPr/>
      <dgm:t>
        <a:bodyPr/>
        <a:lstStyle/>
        <a:p>
          <a:endParaRPr lang="es-MX"/>
        </a:p>
      </dgm:t>
    </dgm:pt>
    <dgm:pt modelId="{9B251678-379E-4C74-8515-7E009A0DFC5C}" type="sibTrans" cxnId="{8D92B53F-D0B6-4764-AEF7-0769F12F2378}">
      <dgm:prSet/>
      <dgm:spPr/>
      <dgm:t>
        <a:bodyPr/>
        <a:lstStyle/>
        <a:p>
          <a:endParaRPr lang="es-MX"/>
        </a:p>
      </dgm:t>
    </dgm:pt>
    <dgm:pt modelId="{D58E03CB-9FF4-45BC-A795-309B6A5BA41B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EC" dirty="0">
            <a:latin typeface="+mj-lt"/>
          </a:endParaRPr>
        </a:p>
      </dgm:t>
    </dgm:pt>
    <dgm:pt modelId="{E12F6F7A-EAF1-4BD0-A7DA-2C98CA7D6172}" type="parTrans" cxnId="{6666C23B-D870-4B40-8AB2-F27DD5A2E2A1}">
      <dgm:prSet/>
      <dgm:spPr/>
      <dgm:t>
        <a:bodyPr/>
        <a:lstStyle/>
        <a:p>
          <a:endParaRPr lang="es-MX"/>
        </a:p>
      </dgm:t>
    </dgm:pt>
    <dgm:pt modelId="{AC164E00-5F96-41F1-A3B6-666415258754}" type="sibTrans" cxnId="{6666C23B-D870-4B40-8AB2-F27DD5A2E2A1}">
      <dgm:prSet/>
      <dgm:spPr/>
      <dgm:t>
        <a:bodyPr/>
        <a:lstStyle/>
        <a:p>
          <a:endParaRPr lang="es-MX"/>
        </a:p>
      </dgm:t>
    </dgm:pt>
    <dgm:pt modelId="{F9C30C90-534C-406E-846D-6EF9A01234CE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dirty="0" smtClean="0">
              <a:latin typeface="+mj-lt"/>
            </a:rPr>
            <a:t>Estándares internos de enfermería</a:t>
          </a:r>
          <a:endParaRPr lang="es-EC" dirty="0">
            <a:latin typeface="+mj-lt"/>
          </a:endParaRPr>
        </a:p>
      </dgm:t>
    </dgm:pt>
    <dgm:pt modelId="{553A4FB5-60D1-40D8-9DC6-24356E14F1DE}" type="parTrans" cxnId="{6D25ED95-D4B8-43CF-9F60-43A1100907BD}">
      <dgm:prSet/>
      <dgm:spPr/>
      <dgm:t>
        <a:bodyPr/>
        <a:lstStyle/>
        <a:p>
          <a:endParaRPr lang="es-MX"/>
        </a:p>
      </dgm:t>
    </dgm:pt>
    <dgm:pt modelId="{973D7E6D-514E-435A-BD40-E6D8607EC5E0}" type="sibTrans" cxnId="{6D25ED95-D4B8-43CF-9F60-43A1100907BD}">
      <dgm:prSet/>
      <dgm:spPr/>
      <dgm:t>
        <a:bodyPr/>
        <a:lstStyle/>
        <a:p>
          <a:endParaRPr lang="es-MX"/>
        </a:p>
      </dgm:t>
    </dgm:pt>
    <dgm:pt modelId="{DAE82726-35EB-41BA-95AF-38116449FD09}" type="pres">
      <dgm:prSet presAssocID="{73807E9E-226C-4520-9397-DDCBA15E375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6804836C-03B7-4F90-A013-15AFEC1D5954}" type="pres">
      <dgm:prSet presAssocID="{BC3D22C4-C9B0-4EAC-9912-BA9DE1CECE30}" presName="linNode" presStyleCnt="0"/>
      <dgm:spPr/>
    </dgm:pt>
    <dgm:pt modelId="{95536FCA-AFD0-4455-A04E-9AD185772067}" type="pres">
      <dgm:prSet presAssocID="{BC3D22C4-C9B0-4EAC-9912-BA9DE1CECE3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13B2D98-8AFD-46F8-8966-AE406F519ECA}" type="pres">
      <dgm:prSet presAssocID="{BC3D22C4-C9B0-4EAC-9912-BA9DE1CECE3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357C1E-CED5-46F3-AA12-FADDE59D31F2}" type="pres">
      <dgm:prSet presAssocID="{AAE71303-C50F-455C-9351-965D0E6B13F4}" presName="spacing" presStyleCnt="0"/>
      <dgm:spPr/>
    </dgm:pt>
    <dgm:pt modelId="{0025EA14-0E4C-4529-B92C-A5CC4739C59E}" type="pres">
      <dgm:prSet presAssocID="{2B96A0ED-5BEC-454F-B33F-03618344C6F4}" presName="linNode" presStyleCnt="0"/>
      <dgm:spPr/>
    </dgm:pt>
    <dgm:pt modelId="{81988F86-FAAC-4642-B9DD-6DEB5C62EF3B}" type="pres">
      <dgm:prSet presAssocID="{2B96A0ED-5BEC-454F-B33F-03618344C6F4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04B7192-BB4E-4EFC-8B18-E23EF58CF966}" type="pres">
      <dgm:prSet presAssocID="{2B96A0ED-5BEC-454F-B33F-03618344C6F4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114AF25-89B3-471B-8A6B-FADAA5175391}" type="pres">
      <dgm:prSet presAssocID="{680C0135-0E2E-444C-8B76-27F0944F53EB}" presName="spacing" presStyleCnt="0"/>
      <dgm:spPr/>
    </dgm:pt>
    <dgm:pt modelId="{3063E9E8-9C5C-40CB-A399-FC5C1237A4D4}" type="pres">
      <dgm:prSet presAssocID="{5E6CA3A5-8EE6-4450-B365-4357D93AFBBE}" presName="linNode" presStyleCnt="0"/>
      <dgm:spPr/>
    </dgm:pt>
    <dgm:pt modelId="{7BB472AD-ED8D-44C1-9442-574AA36B7ED3}" type="pres">
      <dgm:prSet presAssocID="{5E6CA3A5-8EE6-4450-B365-4357D93AFBBE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9F430FC-BD87-4D38-BEA4-65286BE76318}" type="pres">
      <dgm:prSet presAssocID="{5E6CA3A5-8EE6-4450-B365-4357D93AFBBE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AE4819D-CF6A-4060-A5A7-9186D16C0B46}" type="presOf" srcId="{F32DD0BE-5771-4ABF-A18B-79A48373CF6E}" destId="{013B2D98-8AFD-46F8-8966-AE406F519ECA}" srcOrd="0" destOrd="0" presId="urn:microsoft.com/office/officeart/2005/8/layout/vList6"/>
    <dgm:cxn modelId="{FDEB8C59-734D-4012-958E-EE6777497009}" srcId="{BC3D22C4-C9B0-4EAC-9912-BA9DE1CECE30}" destId="{B8D8D740-4FFB-4524-BB5C-C332BB306B98}" srcOrd="1" destOrd="0" parTransId="{73F6D38B-5F48-49AB-9E5D-5236961BC6A5}" sibTransId="{5B4F3A70-CBC1-41CC-879A-B1C6BFFEA206}"/>
    <dgm:cxn modelId="{92DA410B-22D8-4C5C-8778-B5F96802AC3D}" type="presOf" srcId="{B8D8D740-4FFB-4524-BB5C-C332BB306B98}" destId="{013B2D98-8AFD-46F8-8966-AE406F519ECA}" srcOrd="0" destOrd="1" presId="urn:microsoft.com/office/officeart/2005/8/layout/vList6"/>
    <dgm:cxn modelId="{1E2B27CD-16EB-437A-AD89-EFBF04D70963}" srcId="{73807E9E-226C-4520-9397-DDCBA15E3757}" destId="{5E6CA3A5-8EE6-4450-B365-4357D93AFBBE}" srcOrd="2" destOrd="0" parTransId="{C6FCD48A-2880-49AD-B33F-310A6ACB8DE2}" sibTransId="{5B4AD614-F47B-4266-B34E-EF7BF6DD8A72}"/>
    <dgm:cxn modelId="{8D92B53F-D0B6-4764-AEF7-0769F12F2378}" srcId="{BC3D22C4-C9B0-4EAC-9912-BA9DE1CECE30}" destId="{F32DD0BE-5771-4ABF-A18B-79A48373CF6E}" srcOrd="0" destOrd="0" parTransId="{0614A1A6-8FBC-4989-9ED3-7806F667F3E0}" sibTransId="{9B251678-379E-4C74-8515-7E009A0DFC5C}"/>
    <dgm:cxn modelId="{1B176353-24A3-42F4-AAE9-633AFC1CB1B7}" type="presOf" srcId="{73807E9E-226C-4520-9397-DDCBA15E3757}" destId="{DAE82726-35EB-41BA-95AF-38116449FD09}" srcOrd="0" destOrd="0" presId="urn:microsoft.com/office/officeart/2005/8/layout/vList6"/>
    <dgm:cxn modelId="{47EF1F25-65C2-42CE-84F5-1F4DC5EE7D90}" srcId="{73807E9E-226C-4520-9397-DDCBA15E3757}" destId="{BC3D22C4-C9B0-4EAC-9912-BA9DE1CECE30}" srcOrd="0" destOrd="0" parTransId="{992589AA-DD2D-478F-A398-4AECF7FBDFCE}" sibTransId="{AAE71303-C50F-455C-9351-965D0E6B13F4}"/>
    <dgm:cxn modelId="{1F612278-A09E-46D2-BB02-A77F2642BC5A}" srcId="{5E6CA3A5-8EE6-4450-B365-4357D93AFBBE}" destId="{7E52DD0C-4A47-46B9-83B3-F01E63378C28}" srcOrd="1" destOrd="0" parTransId="{F87BC8FA-A815-49A4-9174-14B9457A0C60}" sibTransId="{C5C096E9-A57F-4BE0-AD57-FC6BAB42EED1}"/>
    <dgm:cxn modelId="{6D25ED95-D4B8-43CF-9F60-43A1100907BD}" srcId="{2B96A0ED-5BEC-454F-B33F-03618344C6F4}" destId="{F9C30C90-534C-406E-846D-6EF9A01234CE}" srcOrd="0" destOrd="0" parTransId="{553A4FB5-60D1-40D8-9DC6-24356E14F1DE}" sibTransId="{973D7E6D-514E-435A-BD40-E6D8607EC5E0}"/>
    <dgm:cxn modelId="{54E1CDD9-0933-439C-B1A7-AD9A7066BD49}" type="presOf" srcId="{F9C30C90-534C-406E-846D-6EF9A01234CE}" destId="{D04B7192-BB4E-4EFC-8B18-E23EF58CF966}" srcOrd="0" destOrd="0" presId="urn:microsoft.com/office/officeart/2005/8/layout/vList6"/>
    <dgm:cxn modelId="{F6060562-80D3-436C-8FBA-52C0941CD4DB}" type="presOf" srcId="{BC3D22C4-C9B0-4EAC-9912-BA9DE1CECE30}" destId="{95536FCA-AFD0-4455-A04E-9AD185772067}" srcOrd="0" destOrd="0" presId="urn:microsoft.com/office/officeart/2005/8/layout/vList6"/>
    <dgm:cxn modelId="{F440FB80-D4B2-4FF4-B8C1-9853C617F6B4}" type="presOf" srcId="{2B96A0ED-5BEC-454F-B33F-03618344C6F4}" destId="{81988F86-FAAC-4642-B9DD-6DEB5C62EF3B}" srcOrd="0" destOrd="0" presId="urn:microsoft.com/office/officeart/2005/8/layout/vList6"/>
    <dgm:cxn modelId="{6666C23B-D870-4B40-8AB2-F27DD5A2E2A1}" srcId="{5E6CA3A5-8EE6-4450-B365-4357D93AFBBE}" destId="{D58E03CB-9FF4-45BC-A795-309B6A5BA41B}" srcOrd="0" destOrd="0" parTransId="{E12F6F7A-EAF1-4BD0-A7DA-2C98CA7D6172}" sibTransId="{AC164E00-5F96-41F1-A3B6-666415258754}"/>
    <dgm:cxn modelId="{8723072D-2012-46B7-91FE-5C58291F26FB}" type="presOf" srcId="{7E52DD0C-4A47-46B9-83B3-F01E63378C28}" destId="{D9F430FC-BD87-4D38-BEA4-65286BE76318}" srcOrd="0" destOrd="1" presId="urn:microsoft.com/office/officeart/2005/8/layout/vList6"/>
    <dgm:cxn modelId="{1058E3B7-39FA-40B5-9995-F4567FE4E33C}" type="presOf" srcId="{D58E03CB-9FF4-45BC-A795-309B6A5BA41B}" destId="{D9F430FC-BD87-4D38-BEA4-65286BE76318}" srcOrd="0" destOrd="0" presId="urn:microsoft.com/office/officeart/2005/8/layout/vList6"/>
    <dgm:cxn modelId="{46AB01DC-3767-4C6A-A0B9-3DC8127458B3}" type="presOf" srcId="{5E6CA3A5-8EE6-4450-B365-4357D93AFBBE}" destId="{7BB472AD-ED8D-44C1-9442-574AA36B7ED3}" srcOrd="0" destOrd="0" presId="urn:microsoft.com/office/officeart/2005/8/layout/vList6"/>
    <dgm:cxn modelId="{6F80584E-8413-4E9F-9CB8-27D7D60FC24E}" srcId="{73807E9E-226C-4520-9397-DDCBA15E3757}" destId="{2B96A0ED-5BEC-454F-B33F-03618344C6F4}" srcOrd="1" destOrd="0" parTransId="{ECE5135E-59A9-46A2-9DBA-041C741B2E13}" sibTransId="{680C0135-0E2E-444C-8B76-27F0944F53EB}"/>
    <dgm:cxn modelId="{41578ADA-241F-459F-8D48-CEDEA73B2104}" type="presParOf" srcId="{DAE82726-35EB-41BA-95AF-38116449FD09}" destId="{6804836C-03B7-4F90-A013-15AFEC1D5954}" srcOrd="0" destOrd="0" presId="urn:microsoft.com/office/officeart/2005/8/layout/vList6"/>
    <dgm:cxn modelId="{E96261FC-B3E3-491C-8F13-45B538BF685B}" type="presParOf" srcId="{6804836C-03B7-4F90-A013-15AFEC1D5954}" destId="{95536FCA-AFD0-4455-A04E-9AD185772067}" srcOrd="0" destOrd="0" presId="urn:microsoft.com/office/officeart/2005/8/layout/vList6"/>
    <dgm:cxn modelId="{D16D4EE0-D349-407A-8F85-E9858FB57685}" type="presParOf" srcId="{6804836C-03B7-4F90-A013-15AFEC1D5954}" destId="{013B2D98-8AFD-46F8-8966-AE406F519ECA}" srcOrd="1" destOrd="0" presId="urn:microsoft.com/office/officeart/2005/8/layout/vList6"/>
    <dgm:cxn modelId="{023F20F0-0D6A-492E-AB77-7B292B977A30}" type="presParOf" srcId="{DAE82726-35EB-41BA-95AF-38116449FD09}" destId="{7D357C1E-CED5-46F3-AA12-FADDE59D31F2}" srcOrd="1" destOrd="0" presId="urn:microsoft.com/office/officeart/2005/8/layout/vList6"/>
    <dgm:cxn modelId="{BEF100A1-2203-45A3-B41B-216491255773}" type="presParOf" srcId="{DAE82726-35EB-41BA-95AF-38116449FD09}" destId="{0025EA14-0E4C-4529-B92C-A5CC4739C59E}" srcOrd="2" destOrd="0" presId="urn:microsoft.com/office/officeart/2005/8/layout/vList6"/>
    <dgm:cxn modelId="{5F7B456A-EA31-4062-AE93-53C217BB1E1A}" type="presParOf" srcId="{0025EA14-0E4C-4529-B92C-A5CC4739C59E}" destId="{81988F86-FAAC-4642-B9DD-6DEB5C62EF3B}" srcOrd="0" destOrd="0" presId="urn:microsoft.com/office/officeart/2005/8/layout/vList6"/>
    <dgm:cxn modelId="{6F72445A-ABFA-4487-9450-291372C62DC4}" type="presParOf" srcId="{0025EA14-0E4C-4529-B92C-A5CC4739C59E}" destId="{D04B7192-BB4E-4EFC-8B18-E23EF58CF966}" srcOrd="1" destOrd="0" presId="urn:microsoft.com/office/officeart/2005/8/layout/vList6"/>
    <dgm:cxn modelId="{2B39740A-FF1A-4922-AAD4-131ED146A097}" type="presParOf" srcId="{DAE82726-35EB-41BA-95AF-38116449FD09}" destId="{4114AF25-89B3-471B-8A6B-FADAA5175391}" srcOrd="3" destOrd="0" presId="urn:microsoft.com/office/officeart/2005/8/layout/vList6"/>
    <dgm:cxn modelId="{E5780D47-EA19-44FF-BBD1-6F7EB92D1089}" type="presParOf" srcId="{DAE82726-35EB-41BA-95AF-38116449FD09}" destId="{3063E9E8-9C5C-40CB-A399-FC5C1237A4D4}" srcOrd="4" destOrd="0" presId="urn:microsoft.com/office/officeart/2005/8/layout/vList6"/>
    <dgm:cxn modelId="{517FB94E-4D32-4C66-AA15-D1A5A267DE4A}" type="presParOf" srcId="{3063E9E8-9C5C-40CB-A399-FC5C1237A4D4}" destId="{7BB472AD-ED8D-44C1-9442-574AA36B7ED3}" srcOrd="0" destOrd="0" presId="urn:microsoft.com/office/officeart/2005/8/layout/vList6"/>
    <dgm:cxn modelId="{98AD156C-3B37-4235-917A-7D15BACAD1EF}" type="presParOf" srcId="{3063E9E8-9C5C-40CB-A399-FC5C1237A4D4}" destId="{D9F430FC-BD87-4D38-BEA4-65286BE7631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8A6F5-1F17-4706-9CD4-B18FB48DD753}">
      <dsp:nvSpPr>
        <dsp:cNvPr id="0" name=""/>
        <dsp:cNvSpPr/>
      </dsp:nvSpPr>
      <dsp:spPr>
        <a:xfrm rot="10800000">
          <a:off x="1935428" y="1294"/>
          <a:ext cx="6243485" cy="145128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997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>
              <a:solidFill>
                <a:schemeClr val="tx1"/>
              </a:solidFill>
            </a:rPr>
            <a:t>La seguridad del cuidado de enfermería, involucra varios componentes, desde la esencia misma de administración y los cuidados, hasta los medios con los cuales brinda una atención de calidad</a:t>
          </a:r>
          <a:endParaRPr lang="es-MX" sz="1700" kern="1200" dirty="0">
            <a:solidFill>
              <a:schemeClr val="tx1"/>
            </a:solidFill>
          </a:endParaRPr>
        </a:p>
      </dsp:txBody>
      <dsp:txXfrm rot="10800000">
        <a:off x="2298249" y="1294"/>
        <a:ext cx="5880664" cy="1451283"/>
      </dsp:txXfrm>
    </dsp:sp>
    <dsp:sp modelId="{2776465F-6F75-424B-BEFB-8CFE3C1BAB85}">
      <dsp:nvSpPr>
        <dsp:cNvPr id="0" name=""/>
        <dsp:cNvSpPr/>
      </dsp:nvSpPr>
      <dsp:spPr>
        <a:xfrm>
          <a:off x="1209786" y="1294"/>
          <a:ext cx="1451283" cy="145128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372DAB-DB61-4349-861E-5272D973F6D3}">
      <dsp:nvSpPr>
        <dsp:cNvPr id="0" name=""/>
        <dsp:cNvSpPr/>
      </dsp:nvSpPr>
      <dsp:spPr>
        <a:xfrm rot="10800000">
          <a:off x="1935428" y="1885795"/>
          <a:ext cx="6243485" cy="1451283"/>
        </a:xfrm>
        <a:prstGeom prst="homePlate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997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>
              <a:solidFill>
                <a:schemeClr val="tx1"/>
              </a:solidFill>
            </a:rPr>
            <a:t>Los profesionales de enfermería cumplen los estándares de calidad para una atención eficaz y eficiente a los usuarios. Para ello se requiere conocer, aplicar, supervisar y evaluar procesos administrativos en la gestión de enfermería, orientando el cumplimiento de las funciones</a:t>
          </a:r>
          <a:endParaRPr lang="es-MX" sz="1700" kern="1200" dirty="0">
            <a:solidFill>
              <a:schemeClr val="tx1"/>
            </a:solidFill>
          </a:endParaRPr>
        </a:p>
      </dsp:txBody>
      <dsp:txXfrm rot="10800000">
        <a:off x="2298249" y="1885795"/>
        <a:ext cx="5880664" cy="1451283"/>
      </dsp:txXfrm>
    </dsp:sp>
    <dsp:sp modelId="{75D627F7-CD4F-4993-A458-16F06502EF75}">
      <dsp:nvSpPr>
        <dsp:cNvPr id="0" name=""/>
        <dsp:cNvSpPr/>
      </dsp:nvSpPr>
      <dsp:spPr>
        <a:xfrm>
          <a:off x="1209786" y="1885795"/>
          <a:ext cx="1451283" cy="145128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E2C93-BE00-4C22-AEF7-963AA6D18CEF}">
      <dsp:nvSpPr>
        <dsp:cNvPr id="0" name=""/>
        <dsp:cNvSpPr/>
      </dsp:nvSpPr>
      <dsp:spPr>
        <a:xfrm rot="10800000">
          <a:off x="1935428" y="3770297"/>
          <a:ext cx="6243485" cy="1451283"/>
        </a:xfrm>
        <a:prstGeom prst="homePlat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997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>
              <a:solidFill>
                <a:schemeClr val="tx1"/>
              </a:solidFill>
            </a:rPr>
            <a:t>Un plan de mejoramiento incorpora nuevas acciones para la optimización de recursos en la organización de talento humano de enfermería para su desempeño eficiente.</a:t>
          </a:r>
          <a:endParaRPr lang="es-MX" sz="1700" kern="1200" dirty="0">
            <a:solidFill>
              <a:schemeClr val="tx1"/>
            </a:solidFill>
          </a:endParaRPr>
        </a:p>
      </dsp:txBody>
      <dsp:txXfrm rot="10800000">
        <a:off x="2298249" y="3770297"/>
        <a:ext cx="5880664" cy="1451283"/>
      </dsp:txXfrm>
    </dsp:sp>
    <dsp:sp modelId="{57763D1D-681A-4CB7-B0C6-0D90F776BEAF}">
      <dsp:nvSpPr>
        <dsp:cNvPr id="0" name=""/>
        <dsp:cNvSpPr/>
      </dsp:nvSpPr>
      <dsp:spPr>
        <a:xfrm>
          <a:off x="1209786" y="3770297"/>
          <a:ext cx="1451283" cy="145128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B2D98-8AFD-46F8-8966-AE406F519ECA}">
      <dsp:nvSpPr>
        <dsp:cNvPr id="0" name=""/>
        <dsp:cNvSpPr/>
      </dsp:nvSpPr>
      <dsp:spPr>
        <a:xfrm>
          <a:off x="2999739" y="0"/>
          <a:ext cx="4499610" cy="150018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600" kern="1200" dirty="0">
            <a:latin typeface="+mj-lt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>
              <a:latin typeface="+mj-lt"/>
            </a:rPr>
            <a:t>Diagnóstico situacional</a:t>
          </a:r>
          <a:endParaRPr lang="es-EC" sz="2600" kern="1200" dirty="0">
            <a:latin typeface="+mj-lt"/>
          </a:endParaRPr>
        </a:p>
      </dsp:txBody>
      <dsp:txXfrm>
        <a:off x="2999739" y="187523"/>
        <a:ext cx="3937040" cy="1125141"/>
      </dsp:txXfrm>
    </dsp:sp>
    <dsp:sp modelId="{95536FCA-AFD0-4455-A04E-9AD185772067}">
      <dsp:nvSpPr>
        <dsp:cNvPr id="0" name=""/>
        <dsp:cNvSpPr/>
      </dsp:nvSpPr>
      <dsp:spPr>
        <a:xfrm>
          <a:off x="0" y="0"/>
          <a:ext cx="2999740" cy="1500187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>
              <a:latin typeface="+mj-lt"/>
            </a:rPr>
            <a:t>REALIZAR</a:t>
          </a:r>
          <a:endParaRPr lang="es-EC" sz="3200" kern="1200" dirty="0">
            <a:latin typeface="+mj-lt"/>
          </a:endParaRPr>
        </a:p>
      </dsp:txBody>
      <dsp:txXfrm>
        <a:off x="73233" y="73233"/>
        <a:ext cx="2853274" cy="1353721"/>
      </dsp:txXfrm>
    </dsp:sp>
    <dsp:sp modelId="{D04B7192-BB4E-4EFC-8B18-E23EF58CF966}">
      <dsp:nvSpPr>
        <dsp:cNvPr id="0" name=""/>
        <dsp:cNvSpPr/>
      </dsp:nvSpPr>
      <dsp:spPr>
        <a:xfrm>
          <a:off x="2999739" y="1650206"/>
          <a:ext cx="4499610" cy="150018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>
              <a:latin typeface="+mj-lt"/>
            </a:rPr>
            <a:t>Estándares internos de enfermería</a:t>
          </a:r>
          <a:endParaRPr lang="es-EC" sz="2600" kern="1200" dirty="0">
            <a:latin typeface="+mj-lt"/>
          </a:endParaRPr>
        </a:p>
      </dsp:txBody>
      <dsp:txXfrm>
        <a:off x="2999739" y="1837729"/>
        <a:ext cx="3937040" cy="1125141"/>
      </dsp:txXfrm>
    </dsp:sp>
    <dsp:sp modelId="{81988F86-FAAC-4642-B9DD-6DEB5C62EF3B}">
      <dsp:nvSpPr>
        <dsp:cNvPr id="0" name=""/>
        <dsp:cNvSpPr/>
      </dsp:nvSpPr>
      <dsp:spPr>
        <a:xfrm>
          <a:off x="0" y="1650206"/>
          <a:ext cx="2999740" cy="1500187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>
              <a:latin typeface="+mj-lt"/>
            </a:rPr>
            <a:t>ANALIZAR </a:t>
          </a:r>
          <a:endParaRPr lang="es-EC" sz="3200" kern="1200" dirty="0">
            <a:latin typeface="+mj-lt"/>
          </a:endParaRPr>
        </a:p>
      </dsp:txBody>
      <dsp:txXfrm>
        <a:off x="73233" y="1723439"/>
        <a:ext cx="2853274" cy="1353721"/>
      </dsp:txXfrm>
    </dsp:sp>
    <dsp:sp modelId="{D9F430FC-BD87-4D38-BEA4-65286BE76318}">
      <dsp:nvSpPr>
        <dsp:cNvPr id="0" name=""/>
        <dsp:cNvSpPr/>
      </dsp:nvSpPr>
      <dsp:spPr>
        <a:xfrm>
          <a:off x="2999739" y="3300412"/>
          <a:ext cx="4499610" cy="150018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600" kern="1200" dirty="0">
            <a:latin typeface="+mj-lt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>
              <a:latin typeface="+mj-lt"/>
            </a:rPr>
            <a:t>Propuesta de mejoramiento    </a:t>
          </a:r>
          <a:endParaRPr lang="es-EC" sz="2600" kern="1200" dirty="0">
            <a:latin typeface="+mj-lt"/>
          </a:endParaRPr>
        </a:p>
      </dsp:txBody>
      <dsp:txXfrm>
        <a:off x="2999739" y="3487935"/>
        <a:ext cx="3937040" cy="1125141"/>
      </dsp:txXfrm>
    </dsp:sp>
    <dsp:sp modelId="{7BB472AD-ED8D-44C1-9442-574AA36B7ED3}">
      <dsp:nvSpPr>
        <dsp:cNvPr id="0" name=""/>
        <dsp:cNvSpPr/>
      </dsp:nvSpPr>
      <dsp:spPr>
        <a:xfrm>
          <a:off x="0" y="3300412"/>
          <a:ext cx="2999740" cy="1500187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>
              <a:latin typeface="+mj-lt"/>
            </a:rPr>
            <a:t>ELABORAR Y PROPONER </a:t>
          </a:r>
          <a:endParaRPr lang="es-EC" sz="3200" kern="1200" dirty="0">
            <a:latin typeface="+mj-lt"/>
          </a:endParaRPr>
        </a:p>
      </dsp:txBody>
      <dsp:txXfrm>
        <a:off x="73233" y="3373645"/>
        <a:ext cx="2853274" cy="1353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3742-A264-4617-8968-286CF4291D06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4B4B-F8FD-464F-8F9D-6AB4C8861B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81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3742-A264-4617-8968-286CF4291D06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4B4B-F8FD-464F-8F9D-6AB4C8861B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069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3742-A264-4617-8968-286CF4291D06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4B4B-F8FD-464F-8F9D-6AB4C8861B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419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 userDrawn="1"/>
        </p:nvGraphicFramePr>
        <p:xfrm>
          <a:off x="0" y="981075"/>
          <a:ext cx="9144000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orelDRAW" r:id="rId3" imgW="7748626" imgH="4759452" progId="CorelDRAW.Graphic.12">
                  <p:embed/>
                </p:oleObj>
              </mc:Choice>
              <mc:Fallback>
                <p:oleObj name="CorelDRAW" r:id="rId3" imgW="7748626" imgH="4759452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81075"/>
                        <a:ext cx="9144000" cy="561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>
              <a:latin typeface="Arial" charset="0"/>
            </a:endParaRPr>
          </a:p>
        </p:txBody>
      </p:sp>
      <p:sp>
        <p:nvSpPr>
          <p:cNvPr id="4" name="Rectangle 25"/>
          <p:cNvSpPr>
            <a:spLocks noChangeArrowheads="1"/>
          </p:cNvSpPr>
          <p:nvPr userDrawn="1"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>
              <a:latin typeface="Arial" charset="0"/>
            </a:endParaRPr>
          </a:p>
        </p:txBody>
      </p:sp>
      <p:sp>
        <p:nvSpPr>
          <p:cNvPr id="5" name="Rectangle 26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>
              <a:latin typeface="Arial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>
              <a:latin typeface="Arial" charset="0"/>
            </a:endParaRPr>
          </a:p>
        </p:txBody>
      </p:sp>
      <p:pic>
        <p:nvPicPr>
          <p:cNvPr id="7" name="Picture 48" descr="bannner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22938"/>
            <a:ext cx="914400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50"/>
          <p:cNvSpPr>
            <a:spLocks noChangeArrowheads="1"/>
          </p:cNvSpPr>
          <p:nvPr userDrawn="1"/>
        </p:nvSpPr>
        <p:spPr bwMode="auto">
          <a:xfrm>
            <a:off x="217488" y="260350"/>
            <a:ext cx="792162" cy="7921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latin typeface="Arial" charset="0"/>
            </a:endParaRPr>
          </a:p>
        </p:txBody>
      </p:sp>
      <p:pic>
        <p:nvPicPr>
          <p:cNvPr id="9" name="Picture 49" descr="LOGO ESPE ORIGINAL copia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13113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09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3742-A264-4617-8968-286CF4291D06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4B4B-F8FD-464F-8F9D-6AB4C8861B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53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3742-A264-4617-8968-286CF4291D06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4B4B-F8FD-464F-8F9D-6AB4C8861B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9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3742-A264-4617-8968-286CF4291D06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4B4B-F8FD-464F-8F9D-6AB4C8861B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02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3742-A264-4617-8968-286CF4291D06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4B4B-F8FD-464F-8F9D-6AB4C8861B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609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3742-A264-4617-8968-286CF4291D06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4B4B-F8FD-464F-8F9D-6AB4C8861B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364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3742-A264-4617-8968-286CF4291D06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4B4B-F8FD-464F-8F9D-6AB4C8861B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28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3742-A264-4617-8968-286CF4291D06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4B4B-F8FD-464F-8F9D-6AB4C8861B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667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3742-A264-4617-8968-286CF4291D06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4B4B-F8FD-464F-8F9D-6AB4C8861B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663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63742-A264-4617-8968-286CF4291D06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54B4B-F8FD-464F-8F9D-6AB4C8861B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747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036221" y="969426"/>
            <a:ext cx="7858125" cy="472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 eaLnBrk="0" hangingPunct="0">
              <a:tabLst>
                <a:tab pos="1962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962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962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962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962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62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62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62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62150" algn="l"/>
                <a:tab pos="28797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sz="1600" b="1" dirty="0" smtClean="0"/>
              <a:t>VICERRECTORADO DE INVESTIGACIÓN, INNOVACIÓN Y TRANSFERENCIA TECNOLÓGICA</a:t>
            </a:r>
            <a:endParaRPr lang="es-MX" sz="1600" dirty="0"/>
          </a:p>
          <a:p>
            <a:pPr algn="ctr"/>
            <a:endParaRPr lang="es-MX" sz="1600" dirty="0"/>
          </a:p>
          <a:p>
            <a:pPr algn="ctr"/>
            <a:r>
              <a:rPr lang="es-MX" sz="1600" b="1" dirty="0" smtClean="0"/>
              <a:t>CENTRO DE  POSGRADOS</a:t>
            </a:r>
          </a:p>
          <a:p>
            <a:pPr algn="ctr"/>
            <a:r>
              <a:rPr lang="es-MX" sz="1600" b="1" dirty="0" smtClean="0"/>
              <a:t>MAESTRÍA EN PLANIFICACIÓN</a:t>
            </a:r>
            <a:r>
              <a:rPr lang="es-MX" sz="1600" b="1" dirty="0" smtClean="0"/>
              <a:t> Y DIRECCIÓN ESTRATÉGICA</a:t>
            </a:r>
            <a:r>
              <a:rPr lang="es-MX" sz="1600" b="1" dirty="0" smtClean="0"/>
              <a:t> </a:t>
            </a:r>
            <a:endParaRPr lang="es-MX" sz="1600" dirty="0"/>
          </a:p>
          <a:p>
            <a:pPr algn="ctr"/>
            <a:r>
              <a:rPr lang="es-MX" sz="1600" b="1" dirty="0"/>
              <a:t> </a:t>
            </a:r>
            <a:endParaRPr lang="es-MX" sz="1600" dirty="0"/>
          </a:p>
          <a:p>
            <a:pPr algn="ctr"/>
            <a:r>
              <a:rPr lang="es-MX" sz="1600" b="1" dirty="0"/>
              <a:t>TRABAJO DE TITULACIÓN, PREVIO A LA OBTENCIÓN DEL TÍTULO DE MAGISTER EN GERENCIA HOSPITALARIA</a:t>
            </a:r>
            <a:endParaRPr lang="es-MX" sz="1600" dirty="0"/>
          </a:p>
          <a:p>
            <a:pPr algn="ctr"/>
            <a:r>
              <a:rPr lang="es-MX" sz="1600" dirty="0"/>
              <a:t> </a:t>
            </a:r>
          </a:p>
          <a:p>
            <a:pPr algn="ctr"/>
            <a:r>
              <a:rPr lang="es-MX" sz="1600" b="1" dirty="0"/>
              <a:t>TEMA: EVALUACIÓN DE LA GESTIÓN TÉCNICA ADMINISTRATIVA DE ENFERMERÍA EN BASE A ESTÁNDARES DE CALIDAD Y SEGURIDAD DE ATENCIÓN A PACIENTES DEL HOSPITAL DE ATENCIÓN INTEGRAL DEL ADULTO </a:t>
            </a:r>
            <a:r>
              <a:rPr lang="es-MX" sz="1600" b="1" dirty="0" smtClean="0"/>
              <a:t>MAYOR</a:t>
            </a:r>
          </a:p>
          <a:p>
            <a:pPr algn="ctr"/>
            <a:endParaRPr lang="es-EC" altLang="es-MX" sz="1600" b="1" dirty="0">
              <a:cs typeface="Arial" panose="020B0604020202020204" pitchFamily="34" charset="0"/>
            </a:endParaRPr>
          </a:p>
          <a:p>
            <a:pPr algn="ctr"/>
            <a:endParaRPr lang="es-EC" altLang="es-MX" sz="1600" dirty="0" smtClean="0">
              <a:cs typeface="Arial" panose="020B0604020202020204" pitchFamily="34" charset="0"/>
            </a:endParaRPr>
          </a:p>
          <a:p>
            <a:pPr algn="ctr"/>
            <a:r>
              <a:rPr lang="es-EC" altLang="es-MX" sz="1600" b="1" dirty="0" smtClean="0">
                <a:cs typeface="Calibri" panose="020F0502020204030204" pitchFamily="34" charset="0"/>
              </a:rPr>
              <a:t>LCDA. SANDRA GUAYTARILLA                       </a:t>
            </a:r>
            <a:r>
              <a:rPr lang="es-EC" altLang="es-MX" sz="1600" b="1" dirty="0" smtClean="0">
                <a:cs typeface="Times New Roman" panose="02020603050405020304" pitchFamily="18" charset="0"/>
              </a:rPr>
              <a:t>DRA. NIDIA RODRÍGUEZ</a:t>
            </a:r>
            <a:r>
              <a:rPr lang="es-EC" altLang="es-MX" sz="1600" b="1" dirty="0" smtClean="0">
                <a:cs typeface="Calibri" panose="020F0502020204030204" pitchFamily="34" charset="0"/>
              </a:rPr>
              <a:t>                                             </a:t>
            </a:r>
            <a:endParaRPr lang="es-EC" altLang="es-MX" sz="1600" dirty="0">
              <a:cs typeface="Arial" panose="020B0604020202020204" pitchFamily="34" charset="0"/>
            </a:endParaRPr>
          </a:p>
          <a:p>
            <a:pPr algn="ctr"/>
            <a:r>
              <a:rPr lang="es-EC" altLang="es-MX" sz="1600" dirty="0">
                <a:cs typeface="Times New Roman" panose="02020603050405020304" pitchFamily="18" charset="0"/>
              </a:rPr>
              <a:t> </a:t>
            </a:r>
            <a:r>
              <a:rPr lang="es-EC" altLang="es-MX" sz="1600" dirty="0" smtClean="0">
                <a:cs typeface="Times New Roman" panose="02020603050405020304" pitchFamily="18" charset="0"/>
              </a:rPr>
              <a:t>                     </a:t>
            </a:r>
            <a:r>
              <a:rPr lang="es-EC" altLang="es-MX" sz="1600" b="1" dirty="0" smtClean="0">
                <a:cs typeface="Calibri" panose="020F0502020204030204" pitchFamily="34" charset="0"/>
              </a:rPr>
              <a:t>AUTORA                                                       DIRECTORA</a:t>
            </a:r>
            <a:r>
              <a:rPr lang="es-EC" altLang="es-MX" sz="1600" dirty="0" smtClean="0">
                <a:cs typeface="Times New Roman" panose="02020603050405020304" pitchFamily="18" charset="0"/>
              </a:rPr>
              <a:t>	  </a:t>
            </a:r>
            <a:r>
              <a:rPr lang="es-EC" altLang="es-MX" sz="1600" b="1" dirty="0" smtClean="0">
                <a:cs typeface="Calibri" panose="020F0502020204030204" pitchFamily="34" charset="0"/>
              </a:rPr>
              <a:t>                                       </a:t>
            </a:r>
            <a:endParaRPr lang="es-EC" altLang="es-MX" sz="1600" dirty="0">
              <a:cs typeface="Arial" panose="020B0604020202020204" pitchFamily="34" charset="0"/>
            </a:endParaRPr>
          </a:p>
          <a:p>
            <a:pPr algn="ctr"/>
            <a:endParaRPr lang="es-EC" altLang="es-MX" sz="1600" dirty="0">
              <a:cs typeface="Arial" panose="020B0604020202020204" pitchFamily="34" charset="0"/>
            </a:endParaRPr>
          </a:p>
          <a:p>
            <a:pPr algn="ctr"/>
            <a:r>
              <a:rPr lang="es-EC" altLang="es-MX" sz="1600" b="1" dirty="0">
                <a:cs typeface="Calibri" panose="020F0502020204030204" pitchFamily="34" charset="0"/>
              </a:rPr>
              <a:t>SANGOLQU</a:t>
            </a:r>
            <a:r>
              <a:rPr lang="es-EC" altLang="es-MX" sz="1600" b="1" dirty="0">
                <a:latin typeface="Calibri" panose="020F0502020204030204" pitchFamily="34" charset="0"/>
                <a:cs typeface="Calibri" panose="020F0502020204030204" pitchFamily="34" charset="0"/>
              </a:rPr>
              <a:t>Í</a:t>
            </a:r>
            <a:r>
              <a:rPr lang="es-EC" altLang="es-MX" sz="1600" b="1" dirty="0">
                <a:cs typeface="Calibri" panose="020F0502020204030204" pitchFamily="34" charset="0"/>
              </a:rPr>
              <a:t>, </a:t>
            </a:r>
            <a:r>
              <a:rPr lang="es-EC" altLang="es-MX" sz="1600" b="1" dirty="0" smtClean="0">
                <a:cs typeface="Calibri" panose="020F0502020204030204" pitchFamily="34" charset="0"/>
              </a:rPr>
              <a:t>MAYO 2016</a:t>
            </a:r>
            <a:endParaRPr lang="es-EC" altLang="es-MX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6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48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9875"/>
            <a:ext cx="9144000" cy="26581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-244700" y="467976"/>
            <a:ext cx="97106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CAPÍTULO IV</a:t>
            </a:r>
            <a:endParaRPr lang="es-E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929242" y="1007824"/>
            <a:ext cx="3285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DESARROLLO DE LA PROPUESTA 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1806261" y="1385376"/>
            <a:ext cx="5531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Plan de mejoramiento </a:t>
            </a:r>
            <a:r>
              <a:rPr lang="es-MX" dirty="0"/>
              <a:t>de calidad en base a las 5w´s y 1h</a:t>
            </a:r>
            <a:endParaRPr lang="es-MX" dirty="0">
              <a:latin typeface="+mj-lt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82797"/>
              </p:ext>
            </p:extLst>
          </p:nvPr>
        </p:nvGraphicFramePr>
        <p:xfrm>
          <a:off x="212500" y="1838977"/>
          <a:ext cx="8718995" cy="500598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19413"/>
                <a:gridCol w="1404922"/>
                <a:gridCol w="1326315"/>
                <a:gridCol w="1237728"/>
                <a:gridCol w="1157250"/>
                <a:gridCol w="1006278"/>
                <a:gridCol w="1107343"/>
                <a:gridCol w="1159746"/>
              </a:tblGrid>
              <a:tr h="162519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Objetivo: </a:t>
                      </a:r>
                      <a:r>
                        <a:rPr lang="es-MX" sz="1100" b="0" dirty="0">
                          <a:effectLst/>
                        </a:rPr>
                        <a:t>Mejorar la calidad de atención a los usuarios que acuden al Hospital de Atención Integral del Adulto Mayor</a:t>
                      </a:r>
                      <a:endParaRPr lang="es-MX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Meta</a:t>
                      </a:r>
                      <a:endParaRPr lang="es-MX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Recursos</a:t>
                      </a:r>
                      <a:endParaRPr lang="es-MX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9826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Situación actual: </a:t>
                      </a:r>
                      <a:r>
                        <a:rPr lang="es-MX" sz="1100" dirty="0">
                          <a:effectLst/>
                        </a:rPr>
                        <a:t>no existe el cumplimiento de los protocolos de  calidad por desconocimiento de los mismos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Humanos</a:t>
                      </a:r>
                      <a:r>
                        <a:rPr lang="es-MX" sz="1100" dirty="0">
                          <a:effectLst/>
                        </a:rPr>
                        <a:t>: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Gerente, coordinadora de calidad, personal de enfermería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34739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Situación deseada: </a:t>
                      </a:r>
                      <a:r>
                        <a:rPr lang="es-MX" sz="1100" dirty="0">
                          <a:effectLst/>
                        </a:rPr>
                        <a:t>Socializar los protocolos de calidad a los profesionales de enfermería para garantizar una atención eficiente.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Materiales</a:t>
                      </a:r>
                      <a:r>
                        <a:rPr lang="es-MX" sz="1100" dirty="0">
                          <a:effectLst/>
                        </a:rPr>
                        <a:t>: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Protocolos, equipamiento e insumos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251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Fecha inicio: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01 de Enero del 2016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251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Fecha límite: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31 de Diciembre del 2016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25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Nº</a:t>
                      </a:r>
                      <a:endParaRPr lang="es-MX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¿Qué?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¿Por qué?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¿Cómo?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¿Quién?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¿Cuándo?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¿Dónde?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Avance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</a:tr>
              <a:tr h="869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Realizar procesos de inducción y formación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Garantiza el cumplimiento de las actividades y el desempeño correspondiente en cada servicio 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Mediante reuniones continuas con los profesionales líderes de cada servicio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Gerente, coordinadora de calidad, líderes de servicio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Durante todo el año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Gerencia, auditorio, coordinación 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b"/>
                </a:tc>
              </a:tr>
              <a:tr h="9655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2</a:t>
                      </a:r>
                      <a:endParaRPr lang="es-MX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Implementar acciones de mejoramiento continuo teniendo como base la autoevaluación institucional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Son la líneas de acción que permiten mediante su ejecución el alcance de las metas planeadas 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Mediante el seguimiento, control y evaluación de los procesos ejecutados por el personal de enfermería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Gerente, coordinadora de calidad, líderes de servicio, personal operativo de enfermería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Durante todo el año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Gerencia, auditorio, coordinación 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b"/>
                </a:tc>
              </a:tr>
              <a:tr h="869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Analizar el Manual de funciones de los profesionales de enfermería 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Permite el empoderamiento y aprobación de los procesos de acuerdo al manual de funciones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Página Web, correos electrónicos 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Gerente, coordinadora de calidad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Durante todo el año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Gerencia, auditorio, coordinación 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01" marR="3950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48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9875"/>
            <a:ext cx="9144000" cy="26581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504984" y="416460"/>
            <a:ext cx="413403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CONCLUSIONES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39487" y="1272673"/>
            <a:ext cx="8628741" cy="11546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6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En la investigación se realizó el seguimiento de los estándares aplicados a la gestión administrativa de enfermería, verificando que los profesionales aún desconocen las normas, protocolos y estándares de calidad provocando eventos adversos.</a:t>
            </a:r>
            <a:endParaRPr lang="es-MX" sz="1600" dirty="0" smtClean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39486" y="2570671"/>
            <a:ext cx="8628741" cy="1221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7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Actualmente la Acreditación Internacional de Canadá permite que el Hospital de Atención Integral del Adulto Mayor se encamine en cumplir los estándares de calidad y la seguridad del paciente</a:t>
            </a:r>
            <a:r>
              <a:rPr lang="es-MX" sz="17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.</a:t>
            </a:r>
            <a:endParaRPr lang="es-MX" sz="17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39487" y="3892936"/>
            <a:ext cx="8614227" cy="13388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Los líderes de servicios del Hospital de Atención Integral del Adulto  Mayor no cuentan con un plan de mejoramiento para la gestión técnica administrativa </a:t>
            </a:r>
            <a:r>
              <a:rPr lang="es-MX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de enfermería</a:t>
            </a:r>
            <a:endParaRPr lang="es-MX" dirty="0">
              <a:ea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53998" y="5281047"/>
            <a:ext cx="8614227" cy="13388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El personal de enfermería del Hospital de Atención Integral del Adulto Mayor requiere de capacitación sobre los temas de estándares de calidad y seguridad de atención a los usuarios, para brindar una atención segura.</a:t>
            </a:r>
            <a:endParaRPr lang="es-MX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48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9875"/>
            <a:ext cx="9144000" cy="26581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835284" y="555766"/>
            <a:ext cx="568597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RECOMENDACIONES</a:t>
            </a:r>
            <a:endParaRPr lang="es-ES" sz="4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39487" y="1272673"/>
            <a:ext cx="8628741" cy="8803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000000"/>
                </a:solidFill>
                <a:ea typeface="Times New Roman" panose="02020603050405020304" pitchFamily="18" charset="0"/>
              </a:rPr>
              <a:t>Continuar con las capacitaciones o socialización de los estándares de calidad y normas de la seguridad del paciente a los profesionales de enfermería</a:t>
            </a:r>
            <a:r>
              <a:rPr lang="es-MX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endParaRPr lang="es-MX" dirty="0">
              <a:ea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9486" y="3235325"/>
            <a:ext cx="8628741" cy="8803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dirty="0"/>
              <a:t>Continuar con la estrategia de cumplir con los estándares de calidad y seguridad del paciente.</a:t>
            </a:r>
            <a:endParaRPr lang="es-MX" dirty="0">
              <a:ea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57629" y="2247936"/>
            <a:ext cx="8628741" cy="8803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000000"/>
                </a:solidFill>
                <a:ea typeface="Times New Roman" panose="02020603050405020304" pitchFamily="18" charset="0"/>
              </a:rPr>
              <a:t>Fortalecer los resultados obtenidos mediante ciclos rápidos de mejora continua de la calidad de atención y un plan anual operativo para la gestión de enfermería.</a:t>
            </a:r>
            <a:endParaRPr lang="es-MX" dirty="0">
              <a:ea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39485" y="4216550"/>
            <a:ext cx="8628741" cy="1295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000000"/>
                </a:solidFill>
                <a:ea typeface="Times New Roman" panose="02020603050405020304" pitchFamily="18" charset="0"/>
              </a:rPr>
              <a:t>Realizar monitoreo, control, seguimiento y evaluación de las Prácticas Organizacionales cumplidas por el personal de enfermería, y dar a conocer al gerente y al líder de </a:t>
            </a:r>
            <a:r>
              <a:rPr lang="es-MX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calidad.</a:t>
            </a:r>
            <a:endParaRPr lang="es-MX" dirty="0">
              <a:ea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39484" y="5613274"/>
            <a:ext cx="8628741" cy="1295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000000"/>
                </a:solidFill>
                <a:ea typeface="Times New Roman" panose="02020603050405020304" pitchFamily="18" charset="0"/>
              </a:rPr>
              <a:t>Los estándares deben ser revisados y analizados para monitorizarlos, controlarlos y dar seguimiento acorde a las necesidades de los diferentes servicios del Hospital de Atención Integral del Adulto Mayor. </a:t>
            </a:r>
            <a:endParaRPr lang="es-MX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8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Picture 3" descr="C:\Mis documentos\Mis imágenes\manos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5" name="4 Rectángulo"/>
          <p:cNvSpPr/>
          <p:nvPr/>
        </p:nvSpPr>
        <p:spPr>
          <a:xfrm>
            <a:off x="1714480" y="2049370"/>
            <a:ext cx="61436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800" b="1" i="1" dirty="0" smtClean="0">
                <a:latin typeface="Monotype Corsiva" pitchFamily="66" charset="0"/>
              </a:rPr>
              <a:t>“Lo mas maravilloso de aprender algo, es que nadie puede arrebatárnoslo”</a:t>
            </a:r>
            <a:endParaRPr lang="es-ES" sz="4800" b="1" i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63454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48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9875"/>
            <a:ext cx="9144000" cy="26581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-244700" y="506613"/>
            <a:ext cx="97106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FORMULACIÓN DEL PROBLEMA</a:t>
            </a:r>
            <a:endParaRPr lang="es-E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8904" y="4665819"/>
            <a:ext cx="8326192" cy="14296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228600" algn="just">
              <a:lnSpc>
                <a:spcPct val="150000"/>
              </a:lnSpc>
              <a:spcAft>
                <a:spcPts val="800"/>
              </a:spcAft>
            </a:pPr>
            <a:r>
              <a:rPr lang="es-MX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La falta de socialización y capacitación de estándares y normas de calidad, restringe la calidad de atención por el personal de Enfermería en el Hospital de Atención Integral de Adulto Mayor.</a:t>
            </a:r>
            <a:endParaRPr lang="es-MX" sz="20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2050" name="Picture 2" descr="https://encrypted-tbn2.gstatic.com/images?q=tbn:ANd9GcSdvuVttX0h-nRc_VEqLvQvTfJd6KmNqexU-B9u-GeyVmm_LchdQ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028" y="1362900"/>
            <a:ext cx="4519456" cy="300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2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48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9875"/>
            <a:ext cx="9144000" cy="26581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-244700" y="506613"/>
            <a:ext cx="97106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JUSTIFICACIÓN DEL PROBLEMA</a:t>
            </a:r>
            <a:endParaRPr lang="es-E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47159917"/>
              </p:ext>
            </p:extLst>
          </p:nvPr>
        </p:nvGraphicFramePr>
        <p:xfrm>
          <a:off x="-244699" y="1266370"/>
          <a:ext cx="9388700" cy="522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419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48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9875"/>
            <a:ext cx="9144000" cy="265814"/>
          </a:xfrm>
          <a:prstGeom prst="rect">
            <a:avLst/>
          </a:prstGeom>
        </p:spPr>
      </p:pic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629842" y="2074893"/>
            <a:ext cx="3868340" cy="36845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s-MX" dirty="0">
                <a:latin typeface="+mj-lt"/>
              </a:rPr>
              <a:t>Realizar la evaluación de la gestión técnica administrativa de enfermería en base a estándares de calidad y seguridad de atención a los pacientes del Hospital de Atención Integral de Adulto Mayor, para proponer un plan de mejoramiento en la atención por parte del personal de Enfermería.</a:t>
            </a:r>
          </a:p>
          <a:p>
            <a:endParaRPr lang="es-MX" dirty="0">
              <a:latin typeface="+mj-lt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-244700" y="519492"/>
            <a:ext cx="97106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OBJETIVO GENERAL</a:t>
            </a:r>
            <a:endParaRPr lang="es-E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6933" y="2833352"/>
            <a:ext cx="3759528" cy="206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442333"/>
              </p:ext>
            </p:extLst>
          </p:nvPr>
        </p:nvGraphicFramePr>
        <p:xfrm>
          <a:off x="971461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144000" cy="50482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619875"/>
            <a:ext cx="9144000" cy="265814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-244700" y="506613"/>
            <a:ext cx="97106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OBJETIVOS ESPECIFICOS</a:t>
            </a:r>
            <a:endParaRPr lang="es-E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366016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48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9875"/>
            <a:ext cx="9144000" cy="26581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-244700" y="506613"/>
            <a:ext cx="97106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METODOLOGÍA</a:t>
            </a:r>
            <a:endParaRPr lang="es-E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56446" y="1624765"/>
            <a:ext cx="3676918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Una investigación </a:t>
            </a:r>
            <a:r>
              <a:rPr lang="es-MX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de tipo observacional de corte transversal retrospectivo</a:t>
            </a:r>
            <a:endParaRPr lang="es-MX" sz="2000" dirty="0">
              <a:latin typeface="+mj-lt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533363" y="4560721"/>
            <a:ext cx="4069724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Metodología </a:t>
            </a:r>
            <a:r>
              <a:rPr lang="es-MX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que se utilizó en el presente estudio es mixta cuantitativa fundamentalmente cualitativa</a:t>
            </a:r>
            <a:endParaRPr lang="es-MX" sz="2000" dirty="0">
              <a:latin typeface="+mj-lt"/>
            </a:endParaRPr>
          </a:p>
        </p:txBody>
      </p:sp>
      <p:pic>
        <p:nvPicPr>
          <p:cNvPr id="2050" name="Picture 2" descr="http://www.definicion.co/wp-content/uploads/2015/04/La-metodolog%C3%ADa-de-la-investigaci%C3%B3n-como-la-forma-de-proceder-para-llevar-a-cabo-una-investigaci%C3%B3n-cient%C3%ADf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45" y="3340365"/>
            <a:ext cx="3457977" cy="212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4.bp.blogspot.com/-ZlCJ7kY7w5Y/TcdpEf8VrKI/AAAAAAAAApg/AQMB6fPkNy8/s1600/Cuantitativ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46" y="1383407"/>
            <a:ext cx="2616654" cy="2514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6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48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9875"/>
            <a:ext cx="9144000" cy="26581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-244700" y="506613"/>
            <a:ext cx="97106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CAPÍTULO IV</a:t>
            </a:r>
            <a:endParaRPr lang="es-E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929242" y="1205505"/>
            <a:ext cx="3285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DESARROLLO DE LA PROPUESTA 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482956" y="1812064"/>
            <a:ext cx="81780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latin typeface="+mj-lt"/>
                <a:ea typeface="Calibri" panose="020F0502020204030204" pitchFamily="34" charset="0"/>
              </a:rPr>
              <a:t>Propuesta para evaluar la gestión técnica administrativa de enfermería en base a estándares de calidad y seguridad de atención a los pacientes del Hospital de Atención Integral del Adulto Mayor</a:t>
            </a:r>
            <a:endParaRPr lang="es-MX" sz="2000" b="1" dirty="0">
              <a:latin typeface="+mj-lt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20462" y="3172915"/>
            <a:ext cx="68901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s-MX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 desarrollado en base a los 17 estándares de liderazgo  de enfermería  que propone el Qmentum </a:t>
            </a:r>
            <a:r>
              <a:rPr lang="es-MX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International </a:t>
            </a:r>
            <a:r>
              <a:rPr lang="es-MX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Canadá, desarrollándose en 5 secciones.  </a:t>
            </a:r>
            <a:endParaRPr lang="es-MX" sz="2000" dirty="0">
              <a:latin typeface="+mj-lt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918953" y="4505345"/>
            <a:ext cx="54348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/>
              <a:t>Creando y manteniendo una cultura de cuidado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/>
              <a:t>Planificación y diseño de servicios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/>
              <a:t>Asignando los recursos y construyendo la infraestructura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/>
              <a:t>Planificación para desastres y emergencias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/>
              <a:t>Supervisando y mejorando la calidad y la </a:t>
            </a:r>
            <a:r>
              <a:rPr lang="es-MX" b="1" dirty="0" smtClean="0"/>
              <a:t>seguridad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2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48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9875"/>
            <a:ext cx="9144000" cy="26581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-244700" y="506613"/>
            <a:ext cx="97106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CAPÍTULO IV</a:t>
            </a:r>
            <a:endParaRPr lang="es-E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929242" y="1205505"/>
            <a:ext cx="3285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DESARROLLO DE LA PROPUESTA 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1976906" y="1574837"/>
            <a:ext cx="6909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+mj-lt"/>
                <a:ea typeface="Calibri" panose="020F0502020204030204" pitchFamily="34" charset="0"/>
              </a:rPr>
              <a:t>Organigrama por procesos de la gestión de enfermería</a:t>
            </a:r>
            <a:endParaRPr lang="es-MX" dirty="0">
              <a:latin typeface="+mj-lt"/>
            </a:endParaRPr>
          </a:p>
        </p:txBody>
      </p:sp>
      <p:pic>
        <p:nvPicPr>
          <p:cNvPr id="7" name="Imagen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555" y="2233207"/>
            <a:ext cx="5066888" cy="4031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68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48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9875"/>
            <a:ext cx="9144000" cy="26581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-244700" y="506613"/>
            <a:ext cx="97106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CAPÍTULO IV</a:t>
            </a:r>
            <a:endParaRPr lang="es-E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929242" y="1205505"/>
            <a:ext cx="3285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DESARROLLO DE LA PROPUESTA 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1423117" y="1587445"/>
            <a:ext cx="6909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Ciclos de control administrativo de mejora continua de enfermería</a:t>
            </a:r>
            <a:endParaRPr lang="es-MX" dirty="0">
              <a:latin typeface="+mj-lt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706" y="2103521"/>
            <a:ext cx="6798483" cy="432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8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931</Words>
  <Application>Microsoft Office PowerPoint</Application>
  <PresentationFormat>Presentación en pantalla (4:3)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Tema de Office</vt:lpstr>
      <vt:lpstr>CorelDRAW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PC-03</cp:lastModifiedBy>
  <cp:revision>21</cp:revision>
  <dcterms:created xsi:type="dcterms:W3CDTF">2016-05-20T04:08:10Z</dcterms:created>
  <dcterms:modified xsi:type="dcterms:W3CDTF">2016-05-23T22:38:41Z</dcterms:modified>
</cp:coreProperties>
</file>