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9" r:id="rId2"/>
    <p:sldId id="316" r:id="rId3"/>
    <p:sldId id="265" r:id="rId4"/>
    <p:sldId id="266" r:id="rId5"/>
    <p:sldId id="336" r:id="rId6"/>
    <p:sldId id="267" r:id="rId7"/>
    <p:sldId id="324" r:id="rId8"/>
    <p:sldId id="325" r:id="rId9"/>
    <p:sldId id="268" r:id="rId10"/>
    <p:sldId id="326" r:id="rId11"/>
    <p:sldId id="327" r:id="rId12"/>
    <p:sldId id="328" r:id="rId13"/>
    <p:sldId id="329" r:id="rId14"/>
    <p:sldId id="330" r:id="rId15"/>
    <p:sldId id="331" r:id="rId16"/>
    <p:sldId id="332" r:id="rId17"/>
    <p:sldId id="333" r:id="rId18"/>
    <p:sldId id="334" r:id="rId19"/>
    <p:sldId id="335" r:id="rId20"/>
    <p:sldId id="323" r:id="rId2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2256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71170-FC7B-4D44-85D2-F07D81504CFB}" type="datetimeFigureOut">
              <a:rPr lang="es-EC" smtClean="0"/>
              <a:pPr/>
              <a:t>03/06/2015</a:t>
            </a:fld>
            <a:endParaRPr lang="es-EC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F65630-7CBF-4D39-969E-AC02947B6E5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91091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65630-7CBF-4D39-969E-AC02947B6E56}" type="slidenum">
              <a:rPr lang="es-EC" smtClean="0"/>
              <a:pPr/>
              <a:t>6</a:t>
            </a:fld>
            <a:endParaRPr lang="es-EC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A847CFC-816F-41D0-AAC0-9BF4FEBC753E}" type="datetimeFigureOut">
              <a:rPr lang="es-ES" smtClean="0"/>
              <a:pPr/>
              <a:t>03/06/2015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03/06/2015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03/06/2015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03/06/2015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03/06/2015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03/06/2015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03/06/2015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A847CFC-816F-41D0-AAC0-9BF4FEBC753E}" type="datetimeFigureOut">
              <a:rPr lang="es-ES" smtClean="0"/>
              <a:pPr/>
              <a:t>03/06/2015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A847CFC-816F-41D0-AAC0-9BF4FEBC753E}" type="datetimeFigureOut">
              <a:rPr lang="es-ES" smtClean="0"/>
              <a:pPr/>
              <a:t>03/06/2015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03/06/2015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package" Target="../embeddings/Documento_de_Microsoft_Word3.doc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package" Target="../embeddings/Documento_de_Microsoft_Word4.docx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package" Target="../embeddings/Documento_de_Microsoft_Word5.docx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emf"/><Relationship Id="rId4" Type="http://schemas.openxmlformats.org/officeDocument/2006/relationships/package" Target="../embeddings/Documento_de_Microsoft_Word6.docx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emf"/><Relationship Id="rId4" Type="http://schemas.openxmlformats.org/officeDocument/2006/relationships/package" Target="../embeddings/Documento_de_Microsoft_Word7.docx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oleObject" Target="../embeddings/oleObject8.bin"/><Relationship Id="rId7" Type="http://schemas.openxmlformats.org/officeDocument/2006/relationships/package" Target="../embeddings/Documento_de_Microsoft_Word9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1.emf"/><Relationship Id="rId4" Type="http://schemas.openxmlformats.org/officeDocument/2006/relationships/package" Target="../embeddings/Documento_de_Microsoft_Word8.docx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Documento_de_Microsoft_Word1.docx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package" Target="../embeddings/Documento_de_Microsoft_Word2.docx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6128"/>
          </a:xfrm>
        </p:spPr>
        <p:txBody>
          <a:bodyPr/>
          <a:lstStyle/>
          <a:p>
            <a:pPr algn="ctr">
              <a:buNone/>
            </a:pPr>
            <a:endParaRPr lang="es-ES" b="1" dirty="0" smtClean="0"/>
          </a:p>
          <a:p>
            <a:pPr algn="ctr">
              <a:buNone/>
            </a:pPr>
            <a:endParaRPr lang="es-ES" b="1" dirty="0" smtClean="0"/>
          </a:p>
          <a:p>
            <a:pPr algn="ctr">
              <a:buNone/>
            </a:pPr>
            <a:endParaRPr lang="es-ES" b="1" dirty="0" smtClean="0"/>
          </a:p>
          <a:p>
            <a:pPr algn="ctr">
              <a:buNone/>
            </a:pPr>
            <a:r>
              <a:rPr lang="es-ES" b="1" dirty="0" smtClean="0"/>
              <a:t>Estudio Técnico - Financiero para la creación de una línea de servicio para el Hotel Sheraton Quito “Organización de Seminarios de Seguridad y Salud Ocupacional “</a:t>
            </a:r>
            <a:endParaRPr lang="es-ES" dirty="0" smtClean="0"/>
          </a:p>
          <a:p>
            <a:pPr>
              <a:buNone/>
            </a:pPr>
            <a:endParaRPr lang="es-ES" dirty="0"/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 l="1106" t="17348" r="46875" b="74280"/>
          <a:stretch>
            <a:fillRect/>
          </a:stretch>
        </p:blipFill>
        <p:spPr bwMode="auto">
          <a:xfrm>
            <a:off x="1547664" y="692696"/>
            <a:ext cx="5712884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Proceso = Eventos / Subproceso = Servicio de </a:t>
            </a:r>
            <a:r>
              <a:rPr lang="es-ES" dirty="0" err="1" smtClean="0"/>
              <a:t>Coffee</a:t>
            </a:r>
            <a:r>
              <a:rPr lang="es-ES" dirty="0" smtClean="0"/>
              <a:t> Break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 dirty="0"/>
          </a:p>
        </p:txBody>
      </p:sp>
      <p:graphicFrame>
        <p:nvGraphicFramePr>
          <p:cNvPr id="68610" name="Object 2"/>
          <p:cNvGraphicFramePr>
            <a:graphicFrameLocks noChangeAspect="1"/>
          </p:cNvGraphicFramePr>
          <p:nvPr/>
        </p:nvGraphicFramePr>
        <p:xfrm>
          <a:off x="2555776" y="1232351"/>
          <a:ext cx="4752528" cy="66302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1" name="Documento" r:id="rId4" imgW="5399314" imgH="7533991" progId="Word.Document.12">
                  <p:embed/>
                </p:oleObj>
              </mc:Choice>
              <mc:Fallback>
                <p:oleObj name="Documento" r:id="rId4" imgW="5399314" imgH="7533991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1232351"/>
                        <a:ext cx="4752528" cy="66302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Proceso = Eventos / Subproceso = Elaboración y entrega del diploma.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 dirty="0"/>
          </a:p>
        </p:txBody>
      </p:sp>
      <p:graphicFrame>
        <p:nvGraphicFramePr>
          <p:cNvPr id="69634" name="Object 2"/>
          <p:cNvGraphicFramePr>
            <a:graphicFrameLocks noChangeAspect="1"/>
          </p:cNvGraphicFramePr>
          <p:nvPr/>
        </p:nvGraphicFramePr>
        <p:xfrm>
          <a:off x="2339752" y="1844824"/>
          <a:ext cx="5154702" cy="7000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35" name="Documento" r:id="rId4" imgW="5399314" imgH="7331303" progId="Word.Document.12">
                  <p:embed/>
                </p:oleObj>
              </mc:Choice>
              <mc:Fallback>
                <p:oleObj name="Documento" r:id="rId4" imgW="5399314" imgH="7331303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1844824"/>
                        <a:ext cx="5154702" cy="70005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CAPITAL HUMANO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 dirty="0" smtClean="0"/>
          </a:p>
          <a:p>
            <a:pPr>
              <a:buNone/>
            </a:pPr>
            <a:r>
              <a:rPr lang="es-EC" dirty="0" smtClean="0"/>
              <a:t>SEMINARIOS</a:t>
            </a:r>
          </a:p>
          <a:p>
            <a:r>
              <a:rPr lang="es-EC" dirty="0" smtClean="0"/>
              <a:t>Jefe de Capacitaciones</a:t>
            </a:r>
          </a:p>
          <a:p>
            <a:endParaRPr lang="es-EC" dirty="0" smtClean="0"/>
          </a:p>
          <a:p>
            <a:pPr>
              <a:buNone/>
            </a:pPr>
            <a:r>
              <a:rPr lang="es-EC" dirty="0" smtClean="0"/>
              <a:t>EVENTOS</a:t>
            </a:r>
          </a:p>
          <a:p>
            <a:r>
              <a:rPr lang="es-EC" dirty="0" smtClean="0"/>
              <a:t>Gerente de A y B</a:t>
            </a:r>
          </a:p>
          <a:p>
            <a:r>
              <a:rPr lang="es-EC" dirty="0" smtClean="0"/>
              <a:t>Capitán de Eventos</a:t>
            </a:r>
          </a:p>
          <a:p>
            <a:r>
              <a:rPr lang="es-EC" dirty="0" smtClean="0"/>
              <a:t>Meseros</a:t>
            </a:r>
          </a:p>
          <a:p>
            <a:endParaRPr lang="es-EC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6088"/>
          </a:xfrm>
        </p:spPr>
        <p:txBody>
          <a:bodyPr/>
          <a:lstStyle/>
          <a:p>
            <a:pPr>
              <a:buNone/>
            </a:pPr>
            <a:r>
              <a:rPr lang="es-EC" dirty="0" smtClean="0"/>
              <a:t>MERCADEO</a:t>
            </a:r>
          </a:p>
          <a:p>
            <a:r>
              <a:rPr lang="es-EC" dirty="0" smtClean="0"/>
              <a:t>Gerente de Mercadeo</a:t>
            </a:r>
          </a:p>
          <a:p>
            <a:r>
              <a:rPr lang="es-EC" dirty="0" smtClean="0"/>
              <a:t>Ejecutivas de Ventas (Junior, </a:t>
            </a:r>
            <a:r>
              <a:rPr lang="es-EC" dirty="0" err="1" smtClean="0"/>
              <a:t>senior</a:t>
            </a:r>
            <a:r>
              <a:rPr lang="es-EC" dirty="0" smtClean="0"/>
              <a:t>)</a:t>
            </a:r>
          </a:p>
          <a:p>
            <a:endParaRPr lang="es-EC" dirty="0" smtClean="0"/>
          </a:p>
          <a:p>
            <a:pPr>
              <a:buNone/>
            </a:pPr>
            <a:endParaRPr lang="es-EC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ORGANIZACIÓN JURIDICA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RAZON SOCIAL: Fideicomiso HIT</a:t>
            </a:r>
            <a:endParaRPr lang="es-EC" dirty="0" smtClean="0"/>
          </a:p>
          <a:p>
            <a:endParaRPr lang="es-ES" dirty="0" smtClean="0"/>
          </a:p>
          <a:p>
            <a:r>
              <a:rPr lang="es-ES" dirty="0" smtClean="0"/>
              <a:t>NOMBRE COMERCIAL: SEMP</a:t>
            </a:r>
            <a:endParaRPr lang="es-EC" dirty="0" smtClean="0"/>
          </a:p>
          <a:p>
            <a:endParaRPr lang="es-EC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62112"/>
          </a:xfrm>
        </p:spPr>
        <p:txBody>
          <a:bodyPr/>
          <a:lstStyle/>
          <a:p>
            <a:endParaRPr lang="es-EC" dirty="0"/>
          </a:p>
        </p:txBody>
      </p:sp>
      <p:graphicFrame>
        <p:nvGraphicFramePr>
          <p:cNvPr id="70659" name="Object 3"/>
          <p:cNvGraphicFramePr>
            <a:graphicFrameLocks noChangeAspect="1"/>
          </p:cNvGraphicFramePr>
          <p:nvPr/>
        </p:nvGraphicFramePr>
        <p:xfrm>
          <a:off x="1259632" y="836712"/>
          <a:ext cx="7510353" cy="602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0" name="Documento" r:id="rId4" imgW="5500821" imgH="4409438" progId="Word.Document.12">
                  <p:embed/>
                </p:oleObj>
              </mc:Choice>
              <mc:Fallback>
                <p:oleObj name="Documento" r:id="rId4" imgW="5500821" imgH="4409438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836712"/>
                        <a:ext cx="7510353" cy="6021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6088"/>
          </a:xfrm>
        </p:spPr>
        <p:txBody>
          <a:bodyPr/>
          <a:lstStyle/>
          <a:p>
            <a:endParaRPr lang="es-EC" dirty="0"/>
          </a:p>
        </p:txBody>
      </p:sp>
      <p:graphicFrame>
        <p:nvGraphicFramePr>
          <p:cNvPr id="71682" name="Object 2"/>
          <p:cNvGraphicFramePr>
            <a:graphicFrameLocks noChangeAspect="1"/>
          </p:cNvGraphicFramePr>
          <p:nvPr/>
        </p:nvGraphicFramePr>
        <p:xfrm>
          <a:off x="1403648" y="171053"/>
          <a:ext cx="6840761" cy="66869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3" name="Documento" r:id="rId4" imgW="5507301" imgH="5383273" progId="Word.Document.12">
                  <p:embed/>
                </p:oleObj>
              </mc:Choice>
              <mc:Fallback>
                <p:oleObj name="Documento" r:id="rId4" imgW="5507301" imgH="5383273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171053"/>
                        <a:ext cx="6840761" cy="66869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INGRESOS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70024"/>
          </a:xfrm>
        </p:spPr>
        <p:txBody>
          <a:bodyPr/>
          <a:lstStyle/>
          <a:p>
            <a:r>
              <a:rPr lang="es-EC" dirty="0" smtClean="0"/>
              <a:t>Precio = 160$</a:t>
            </a:r>
          </a:p>
          <a:p>
            <a:r>
              <a:rPr lang="es-EC" dirty="0" smtClean="0"/>
              <a:t>Precio promocional = 136 (15%)</a:t>
            </a:r>
          </a:p>
          <a:p>
            <a:r>
              <a:rPr lang="es-EC" dirty="0" smtClean="0"/>
              <a:t>Demanda Insatisfecha = 57632</a:t>
            </a:r>
          </a:p>
          <a:p>
            <a:r>
              <a:rPr lang="es-EC" dirty="0" smtClean="0"/>
              <a:t>Ingresos en función del 1.2% = 692</a:t>
            </a:r>
          </a:p>
          <a:p>
            <a:endParaRPr lang="es-EC" dirty="0"/>
          </a:p>
        </p:txBody>
      </p:sp>
      <p:graphicFrame>
        <p:nvGraphicFramePr>
          <p:cNvPr id="72706" name="Object 2"/>
          <p:cNvGraphicFramePr>
            <a:graphicFrameLocks noChangeAspect="1"/>
          </p:cNvGraphicFramePr>
          <p:nvPr/>
        </p:nvGraphicFramePr>
        <p:xfrm>
          <a:off x="899592" y="4077072"/>
          <a:ext cx="7693711" cy="22048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07" name="Documento" r:id="rId4" imgW="5500821" imgH="1576497" progId="Word.Document.12">
                  <p:embed/>
                </p:oleObj>
              </mc:Choice>
              <mc:Fallback>
                <p:oleObj name="Documento" r:id="rId4" imgW="5500821" imgH="1576497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4077072"/>
                        <a:ext cx="7693711" cy="22048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COSTOS FIJOS, VARIABLES, MIXTOS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 dirty="0"/>
          </a:p>
        </p:txBody>
      </p:sp>
      <p:graphicFrame>
        <p:nvGraphicFramePr>
          <p:cNvPr id="73730" name="Object 2"/>
          <p:cNvGraphicFramePr>
            <a:graphicFrameLocks noChangeAspect="1"/>
          </p:cNvGraphicFramePr>
          <p:nvPr/>
        </p:nvGraphicFramePr>
        <p:xfrm>
          <a:off x="0" y="2924944"/>
          <a:ext cx="5500687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2" name="Documento" r:id="rId4" imgW="5500821" imgH="1431771" progId="Word.Document.12">
                  <p:embed/>
                </p:oleObj>
              </mc:Choice>
              <mc:Fallback>
                <p:oleObj name="Documento" r:id="rId4" imgW="5500821" imgH="1431771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924944"/>
                        <a:ext cx="5500687" cy="143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1" name="Object 3"/>
          <p:cNvGraphicFramePr>
            <a:graphicFrameLocks noChangeAspect="1"/>
          </p:cNvGraphicFramePr>
          <p:nvPr/>
        </p:nvGraphicFramePr>
        <p:xfrm>
          <a:off x="3995936" y="2420888"/>
          <a:ext cx="5500687" cy="384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3" name="Documento" r:id="rId7" imgW="5500821" imgH="3842058" progId="Word.Document.12">
                  <p:embed/>
                </p:oleObj>
              </mc:Choice>
              <mc:Fallback>
                <p:oleObj name="Documento" r:id="rId7" imgW="5500821" imgH="3842058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2420888"/>
                        <a:ext cx="5500687" cy="384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060848"/>
            <a:ext cx="9144000" cy="2695176"/>
          </a:xfrm>
        </p:spPr>
        <p:txBody>
          <a:bodyPr/>
          <a:lstStyle/>
          <a:p>
            <a:pPr algn="ctr"/>
            <a:r>
              <a:rPr lang="es-EC" dirty="0" smtClean="0"/>
              <a:t>VER EXCEL</a:t>
            </a:r>
            <a:endParaRPr lang="es-EC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RESUMEN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Hotel </a:t>
            </a:r>
          </a:p>
          <a:p>
            <a:r>
              <a:rPr lang="es-ES" dirty="0" smtClean="0"/>
              <a:t>Seguridad y Salud</a:t>
            </a:r>
            <a:endParaRPr lang="es-E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90104"/>
          </a:xfrm>
        </p:spPr>
        <p:txBody>
          <a:bodyPr/>
          <a:lstStyle/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r>
              <a:rPr lang="es-ES" sz="7200" dirty="0" smtClean="0"/>
              <a:t>GRACIAS</a:t>
            </a:r>
            <a:endParaRPr lang="es-ES" sz="7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ESTUDIO TECNICO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LOCALIZACION</a:t>
            </a:r>
          </a:p>
          <a:p>
            <a:pPr>
              <a:buNone/>
            </a:pPr>
            <a:endParaRPr lang="es-ES" dirty="0" smtClean="0"/>
          </a:p>
          <a:p>
            <a:pPr lvl="1"/>
            <a:r>
              <a:rPr lang="es-ES" dirty="0" smtClean="0"/>
              <a:t>Comerciales</a:t>
            </a:r>
          </a:p>
          <a:p>
            <a:pPr lvl="1"/>
            <a:r>
              <a:rPr lang="es-ES" dirty="0" smtClean="0"/>
              <a:t>Institucionales</a:t>
            </a:r>
          </a:p>
          <a:p>
            <a:pPr lvl="1"/>
            <a:r>
              <a:rPr lang="es-ES" dirty="0" smtClean="0"/>
              <a:t>Económico</a:t>
            </a:r>
          </a:p>
          <a:p>
            <a:pPr lvl="1"/>
            <a:r>
              <a:rPr lang="es-ES" dirty="0" smtClean="0"/>
              <a:t>Infraestructura</a:t>
            </a:r>
          </a:p>
          <a:p>
            <a:pPr lvl="1"/>
            <a:r>
              <a:rPr lang="es-ES" dirty="0" smtClean="0"/>
              <a:t>Operacionales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50144"/>
          </a:xfrm>
        </p:spPr>
        <p:txBody>
          <a:bodyPr/>
          <a:lstStyle/>
          <a:p>
            <a:r>
              <a:rPr lang="es-ES" dirty="0" smtClean="0"/>
              <a:t>TAMAÑO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</p:txBody>
      </p:sp>
      <p:graphicFrame>
        <p:nvGraphicFramePr>
          <p:cNvPr id="12289" name="Object 1"/>
          <p:cNvGraphicFramePr>
            <a:graphicFrameLocks noChangeAspect="1"/>
          </p:cNvGraphicFramePr>
          <p:nvPr/>
        </p:nvGraphicFramePr>
        <p:xfrm>
          <a:off x="281456" y="1412776"/>
          <a:ext cx="8862544" cy="4824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Documento" r:id="rId4" imgW="5742351" imgH="3125992" progId="Word.Document.12">
                  <p:embed/>
                </p:oleObj>
              </mc:Choice>
              <mc:Fallback>
                <p:oleObj name="Documento" r:id="rId4" imgW="5742351" imgH="3125992" progId="Word.Document.12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456" y="1412776"/>
                        <a:ext cx="8862544" cy="48245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90104"/>
          </a:xfrm>
        </p:spPr>
        <p:txBody>
          <a:bodyPr/>
          <a:lstStyle/>
          <a:p>
            <a:endParaRPr lang="es-EC" dirty="0" smtClean="0"/>
          </a:p>
          <a:p>
            <a:r>
              <a:rPr lang="es-EC" dirty="0" smtClean="0"/>
              <a:t>Capacidad instalada = 584</a:t>
            </a:r>
          </a:p>
          <a:p>
            <a:endParaRPr lang="es-EC" dirty="0" smtClean="0"/>
          </a:p>
          <a:p>
            <a:r>
              <a:rPr lang="es-EC" dirty="0" smtClean="0"/>
              <a:t>Capacidad instalada anual = 210240</a:t>
            </a:r>
            <a:endParaRPr lang="es-EC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62112"/>
          </a:xfrm>
        </p:spPr>
        <p:txBody>
          <a:bodyPr/>
          <a:lstStyle/>
          <a:p>
            <a:r>
              <a:rPr lang="es-ES" dirty="0" smtClean="0"/>
              <a:t>DESCRIPCION DEL SERVICIO</a:t>
            </a:r>
          </a:p>
          <a:p>
            <a:pPr lvl="1"/>
            <a:r>
              <a:rPr lang="es-ES" dirty="0" smtClean="0"/>
              <a:t>Instalaciones</a:t>
            </a:r>
          </a:p>
          <a:p>
            <a:pPr lvl="1"/>
            <a:r>
              <a:rPr lang="es-ES" dirty="0" smtClean="0"/>
              <a:t>Ayudas audiovisuales</a:t>
            </a:r>
          </a:p>
          <a:p>
            <a:pPr lvl="1"/>
            <a:r>
              <a:rPr lang="es-ES" dirty="0" smtClean="0"/>
              <a:t>Materiales</a:t>
            </a:r>
          </a:p>
          <a:p>
            <a:pPr lvl="1"/>
            <a:r>
              <a:rPr lang="es-ES" dirty="0" smtClean="0"/>
              <a:t>Servicio de alimentos y bebidas</a:t>
            </a:r>
          </a:p>
          <a:p>
            <a:pPr lvl="1"/>
            <a:r>
              <a:rPr lang="es-ES" dirty="0" smtClean="0"/>
              <a:t>Diploma</a:t>
            </a:r>
          </a:p>
          <a:p>
            <a:pPr lvl="1"/>
            <a:r>
              <a:rPr lang="es-ES" dirty="0" smtClean="0"/>
              <a:t>Acceso a internet</a:t>
            </a:r>
          </a:p>
          <a:p>
            <a:pPr lvl="1"/>
            <a:r>
              <a:rPr lang="es-ES" dirty="0" smtClean="0"/>
              <a:t>Capacitadores</a:t>
            </a:r>
          </a:p>
          <a:p>
            <a:pPr lvl="1"/>
            <a:r>
              <a:rPr lang="es-ES" dirty="0" smtClean="0"/>
              <a:t>Aval institucional</a:t>
            </a:r>
          </a:p>
          <a:p>
            <a:pPr lvl="1"/>
            <a:r>
              <a:rPr lang="es-ES" dirty="0" smtClean="0"/>
              <a:t>Horario</a:t>
            </a:r>
          </a:p>
          <a:p>
            <a:pPr lvl="1"/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50144"/>
          </a:xfrm>
        </p:spPr>
        <p:txBody>
          <a:bodyPr>
            <a:normAutofit lnSpcReduction="10000"/>
          </a:bodyPr>
          <a:lstStyle/>
          <a:p>
            <a:pPr lvl="1"/>
            <a:r>
              <a:rPr lang="es-EC" dirty="0" smtClean="0"/>
              <a:t>Material</a:t>
            </a:r>
          </a:p>
          <a:p>
            <a:pPr lvl="1"/>
            <a:r>
              <a:rPr lang="es-EC" dirty="0" smtClean="0"/>
              <a:t>Diploma</a:t>
            </a:r>
          </a:p>
          <a:p>
            <a:pPr lvl="1"/>
            <a:r>
              <a:rPr lang="es-ES" dirty="0" smtClean="0"/>
              <a:t>Temas de seminarios</a:t>
            </a:r>
          </a:p>
          <a:p>
            <a:pPr lvl="2"/>
            <a:r>
              <a:rPr lang="es-ES" dirty="0" err="1" smtClean="0"/>
              <a:t>Tramitologia</a:t>
            </a:r>
            <a:r>
              <a:rPr lang="es-ES" dirty="0" smtClean="0"/>
              <a:t> de Seguridad y Salud</a:t>
            </a:r>
            <a:endParaRPr lang="es-EC" sz="2200" dirty="0" smtClean="0"/>
          </a:p>
          <a:p>
            <a:pPr lvl="2"/>
            <a:r>
              <a:rPr lang="es-ES" dirty="0" smtClean="0"/>
              <a:t>Enfermedades profesionales</a:t>
            </a:r>
            <a:endParaRPr lang="es-EC" sz="2200" dirty="0" smtClean="0"/>
          </a:p>
          <a:p>
            <a:pPr lvl="2"/>
            <a:r>
              <a:rPr lang="es-ES" dirty="0" smtClean="0"/>
              <a:t>Elaboración del reglamento de Seguridad y Salud</a:t>
            </a:r>
            <a:endParaRPr lang="es-EC" sz="2200" dirty="0" smtClean="0"/>
          </a:p>
          <a:p>
            <a:pPr lvl="2"/>
            <a:r>
              <a:rPr lang="es-ES" dirty="0" smtClean="0"/>
              <a:t>Dotación de equipo de protección personal</a:t>
            </a:r>
          </a:p>
          <a:p>
            <a:pPr lvl="2"/>
            <a:r>
              <a:rPr lang="es-ES" dirty="0" smtClean="0"/>
              <a:t>Auditoria SART</a:t>
            </a:r>
            <a:endParaRPr lang="es-EC" sz="2200" dirty="0" smtClean="0"/>
          </a:p>
          <a:p>
            <a:pPr lvl="2"/>
            <a:r>
              <a:rPr lang="es-ES" dirty="0" smtClean="0"/>
              <a:t>Posturas forzadas</a:t>
            </a:r>
            <a:endParaRPr lang="es-EC" sz="2200" dirty="0" smtClean="0"/>
          </a:p>
          <a:p>
            <a:pPr lvl="2"/>
            <a:r>
              <a:rPr lang="es-ES" dirty="0" smtClean="0"/>
              <a:t>Vigilancia de la Salud</a:t>
            </a:r>
            <a:endParaRPr lang="es-EC" sz="2200" dirty="0" smtClean="0"/>
          </a:p>
          <a:p>
            <a:pPr lvl="2"/>
            <a:r>
              <a:rPr lang="es-ES" dirty="0" smtClean="0"/>
              <a:t>Responsabilidad del médico en la gestión preventiva</a:t>
            </a:r>
            <a:endParaRPr lang="es-EC" sz="2200" dirty="0" smtClean="0"/>
          </a:p>
          <a:p>
            <a:pPr lvl="2"/>
            <a:r>
              <a:rPr lang="es-ES" dirty="0" smtClean="0"/>
              <a:t>Trabajo en altura</a:t>
            </a:r>
            <a:endParaRPr lang="es-EC" sz="2200" dirty="0" smtClean="0"/>
          </a:p>
          <a:p>
            <a:pPr lvl="2"/>
            <a:endParaRPr lang="es-EC" sz="2200" dirty="0" smtClean="0"/>
          </a:p>
          <a:p>
            <a:pPr lvl="2"/>
            <a:endParaRPr lang="es-EC" dirty="0" smtClean="0"/>
          </a:p>
          <a:p>
            <a:pPr lvl="1"/>
            <a:endParaRPr lang="es-EC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Proceso = Eventos / Subproceso = Preparación del salón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 dirty="0"/>
          </a:p>
        </p:txBody>
      </p:sp>
      <p:graphicFrame>
        <p:nvGraphicFramePr>
          <p:cNvPr id="67587" name="Object 3"/>
          <p:cNvGraphicFramePr>
            <a:graphicFrameLocks noChangeAspect="1"/>
          </p:cNvGraphicFramePr>
          <p:nvPr/>
        </p:nvGraphicFramePr>
        <p:xfrm>
          <a:off x="2411760" y="1628800"/>
          <a:ext cx="5205503" cy="7871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88" name="Documento" r:id="rId4" imgW="5399314" imgH="8165813" progId="Word.Document.12">
                  <p:embed/>
                </p:oleObj>
              </mc:Choice>
              <mc:Fallback>
                <p:oleObj name="Documento" r:id="rId4" imgW="5399314" imgH="8165813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1628800"/>
                        <a:ext cx="5205503" cy="78712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Proceso = Eventos / Subproceso = Realización de la capacitación</a:t>
            </a:r>
            <a:endParaRPr lang="es-ES" sz="2800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 dirty="0"/>
          </a:p>
        </p:txBody>
      </p:sp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43138" y="1375668"/>
            <a:ext cx="4345085" cy="51625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530</TotalTime>
  <Words>227</Words>
  <Application>Microsoft Office PowerPoint</Application>
  <PresentationFormat>Presentación en pantalla (4:3)</PresentationFormat>
  <Paragraphs>76</Paragraphs>
  <Slides>20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2" baseType="lpstr">
      <vt:lpstr>Brío</vt:lpstr>
      <vt:lpstr>Documento</vt:lpstr>
      <vt:lpstr>Presentación de PowerPoint</vt:lpstr>
      <vt:lpstr>RESUMEN</vt:lpstr>
      <vt:lpstr>ESTUDIO TECNICO</vt:lpstr>
      <vt:lpstr>Presentación de PowerPoint</vt:lpstr>
      <vt:lpstr>Presentación de PowerPoint</vt:lpstr>
      <vt:lpstr>Presentación de PowerPoint</vt:lpstr>
      <vt:lpstr>Presentación de PowerPoint</vt:lpstr>
      <vt:lpstr>Proceso = Eventos / Subproceso = Preparación del salón</vt:lpstr>
      <vt:lpstr>Proceso = Eventos / Subproceso = Realización de la capacitación</vt:lpstr>
      <vt:lpstr>Proceso = Eventos / Subproceso = Servicio de Coffee Break</vt:lpstr>
      <vt:lpstr>Proceso = Eventos / Subproceso = Elaboración y entrega del diploma.</vt:lpstr>
      <vt:lpstr>CAPITAL HUMANO</vt:lpstr>
      <vt:lpstr>Presentación de PowerPoint</vt:lpstr>
      <vt:lpstr>ORGANIZACIÓN JURIDICA</vt:lpstr>
      <vt:lpstr>Presentación de PowerPoint</vt:lpstr>
      <vt:lpstr>Presentación de PowerPoint</vt:lpstr>
      <vt:lpstr>INGRESOS</vt:lpstr>
      <vt:lpstr>COSTOS FIJOS, VARIABLES, MIXTOS</vt:lpstr>
      <vt:lpstr>VER EXCEL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MARIO ANDRES</dc:creator>
  <cp:lastModifiedBy>PERSONAL</cp:lastModifiedBy>
  <cp:revision>173</cp:revision>
  <dcterms:created xsi:type="dcterms:W3CDTF">2015-05-07T00:25:00Z</dcterms:created>
  <dcterms:modified xsi:type="dcterms:W3CDTF">2015-06-03T15:43:28Z</dcterms:modified>
</cp:coreProperties>
</file>