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16" r:id="rId3"/>
    <p:sldId id="260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99" r:id="rId24"/>
    <p:sldId id="283" r:id="rId25"/>
    <p:sldId id="284" r:id="rId26"/>
    <p:sldId id="285" r:id="rId27"/>
    <p:sldId id="286" r:id="rId28"/>
    <p:sldId id="287" r:id="rId29"/>
    <p:sldId id="288" r:id="rId30"/>
    <p:sldId id="29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19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Documento_de_Microsoft_Word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Documento_de_Microsoft_Word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Documento_de_Microsoft_Word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Documento_de_Microsoft_Word4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Documento_de_Microsoft_Word5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Documento_de_Microsoft_Word6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Documento_de_Microsoft_Word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Documento_de_Microsoft_Word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Documento_de_Microsoft_Word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Documento_de_Microsoft_Word10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Documento_de_Microsoft_Word1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Documento_de_Microsoft_Word1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Documento_de_Microsoft_Word13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Documento_de_Microsoft_Word1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Documento_de_Microsoft_Word1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package" Target="../embeddings/Documento_de_Microsoft_Word16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Documento_de_Microsoft_Word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4" Type="http://schemas.openxmlformats.org/officeDocument/2006/relationships/package" Target="../embeddings/Documento_de_Microsoft_Word17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Documento_de_Microsoft_Word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package" Target="../embeddings/Documento_de_Microsoft_Word19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package" Target="../embeddings/Documento_de_Microsoft_Word21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package" Target="../embeddings/Documento_de_Microsoft_Word22.docx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package" Target="../embeddings/Documento_de_Microsoft_Word23.docx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emf"/><Relationship Id="rId4" Type="http://schemas.openxmlformats.org/officeDocument/2006/relationships/package" Target="../embeddings/Documento_de_Microsoft_Word24.docx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/>
              <a:t>Estudio de mercado para la creación de una línea de servicio para el Hotel Sheraton Quito “Organización de Seminarios de Seguridad y Salud Ocupacional “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106" t="17348" r="46875" b="74280"/>
          <a:stretch>
            <a:fillRect/>
          </a:stretch>
        </p:blipFill>
        <p:spPr bwMode="auto">
          <a:xfrm>
            <a:off x="1547664" y="692696"/>
            <a:ext cx="5712884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Realizar el estudio de mercado de una línea de servicio para el Hotel Sheraton Quito “Organización de Seminarios de Seguridad y Salud Ocupacional” a través de datos primarios y secundarios para determinar la factibilidad del proyecto.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ESPECIFICOS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 Conocer el comportamiento de la demanda referente a producto, precio, plaza y promoción.</a:t>
            </a:r>
          </a:p>
          <a:p>
            <a:pPr lvl="0"/>
            <a:r>
              <a:rPr lang="es-ES" dirty="0" smtClean="0"/>
              <a:t>Identificar las estrategias de Marketing (Producto, plaza, precio, promoción) utilizadas por la oferta.</a:t>
            </a:r>
          </a:p>
          <a:p>
            <a:pPr lvl="0"/>
            <a:r>
              <a:rPr lang="es-ES" dirty="0" smtClean="0"/>
              <a:t>Identificar la existencia de la demanda insatisfecha.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MERCADO POTENCIAL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Profesionales de Seguridad y Salud (3er nivel y 4to nivel)</a:t>
            </a:r>
          </a:p>
          <a:p>
            <a:r>
              <a:rPr lang="es-ES" dirty="0" smtClean="0"/>
              <a:t>Médicos Ocupacionales y Generales</a:t>
            </a:r>
          </a:p>
          <a:p>
            <a:r>
              <a:rPr lang="es-ES" dirty="0" smtClean="0"/>
              <a:t>Otros: Gerente general, gerente de RRHH y jefes de área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TAMAÑO POBLACION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Técnicos y Médicos de empresas medianas y grandes.</a:t>
            </a:r>
          </a:p>
          <a:p>
            <a:endParaRPr lang="es-ES" dirty="0" smtClean="0"/>
          </a:p>
          <a:p>
            <a:r>
              <a:rPr lang="es-ES" dirty="0" smtClean="0"/>
              <a:t>Población desconocida.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Calculo de la muestra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1872208" cy="11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es-ES" dirty="0" smtClean="0"/>
              <a:t>Estimación de P y Q</a:t>
            </a:r>
          </a:p>
          <a:p>
            <a:endParaRPr lang="es-ES" dirty="0" smtClean="0"/>
          </a:p>
          <a:p>
            <a:r>
              <a:rPr lang="es-ES" dirty="0" smtClean="0"/>
              <a:t>Sondeo a 20 personas</a:t>
            </a:r>
          </a:p>
          <a:p>
            <a:endParaRPr lang="es-ES" dirty="0" smtClean="0"/>
          </a:p>
          <a:p>
            <a:r>
              <a:rPr lang="es-ES" dirty="0" smtClean="0"/>
              <a:t>¿Le gustaría asistir a un seminario de Seguridad y Salud Ocupacional?. 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SI = 18    /      NO = 2</a:t>
            </a:r>
          </a:p>
          <a:p>
            <a:endParaRPr lang="es-ES" dirty="0" smtClean="0"/>
          </a:p>
          <a:p>
            <a:r>
              <a:rPr lang="es-ES" dirty="0" smtClean="0"/>
              <a:t>n = 139 (Nivel de confianza 95% y error 5%)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 marL="448056" lvl="1" indent="-384048">
              <a:buSzPct val="80000"/>
              <a:buNone/>
            </a:pPr>
            <a:r>
              <a:rPr lang="es-ES" sz="2800" b="1" dirty="0" smtClean="0"/>
              <a:t>1.1 Indique su genero</a:t>
            </a:r>
            <a:endParaRPr lang="es-ES" sz="2800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2348880"/>
          <a:ext cx="8748464" cy="268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o" r:id="rId4" imgW="5451167" imgH="1669380" progId="Word.Document.12">
                  <p:embed/>
                </p:oleObj>
              </mc:Choice>
              <mc:Fallback>
                <p:oleObj name="Documento" r:id="rId4" imgW="5451167" imgH="16693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8880"/>
                        <a:ext cx="8748464" cy="2680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s-ES" dirty="0" smtClean="0"/>
              <a:t>1.2 </a:t>
            </a:r>
            <a:r>
              <a:rPr lang="es-ES" sz="2800" b="1" dirty="0" smtClean="0"/>
              <a:t>Seleccione su titulo de tercer nivel</a:t>
            </a:r>
            <a:endParaRPr lang="es-ES" sz="2800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95536" y="1700808"/>
          <a:ext cx="8486377" cy="331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o" r:id="rId4" imgW="5451167" imgH="2126596" progId="Word.Document.12">
                  <p:embed/>
                </p:oleObj>
              </mc:Choice>
              <mc:Fallback>
                <p:oleObj name="Documento" r:id="rId4" imgW="5451167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00808"/>
                        <a:ext cx="8486377" cy="3311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2.1 Le gustaría recibir cursos de capacitación  de Seguridad y Salud Ocupacional?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68742" y="3140968"/>
          <a:ext cx="8875258" cy="19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o" r:id="rId4" imgW="5451167" imgH="1212164" progId="Word.Document.12">
                  <p:embed/>
                </p:oleObj>
              </mc:Choice>
              <mc:Fallback>
                <p:oleObj name="Documento" r:id="rId4" imgW="5451167" imgH="121216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42" y="3140968"/>
                        <a:ext cx="8875258" cy="1974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2.2 En el año 2013 a cuantos cursos, seminarios de Seguridad y Salud Ocupacional asistió?</a:t>
            </a:r>
            <a:endParaRPr lang="es-E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9512" y="2708920"/>
          <a:ext cx="8784976" cy="342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o" r:id="rId4" imgW="5451167" imgH="2126596" progId="Word.Document.12">
                  <p:embed/>
                </p:oleObj>
              </mc:Choice>
              <mc:Fallback>
                <p:oleObj name="Documento" r:id="rId4" imgW="5451167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08920"/>
                        <a:ext cx="8784976" cy="342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Hotel = Capacitadora</a:t>
            </a:r>
          </a:p>
          <a:p>
            <a:r>
              <a:rPr lang="es-ES" dirty="0" smtClean="0"/>
              <a:t>Inversión = Mínima</a:t>
            </a:r>
          </a:p>
          <a:p>
            <a:r>
              <a:rPr lang="es-ES" dirty="0" smtClean="0"/>
              <a:t>Riesgo = Mínimo</a:t>
            </a:r>
          </a:p>
          <a:p>
            <a:r>
              <a:rPr lang="es-ES" dirty="0" smtClean="0"/>
              <a:t>Costos de operación = Bajos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2.3 </a:t>
            </a:r>
            <a:r>
              <a:rPr lang="es-ES" b="1" dirty="0" smtClean="0"/>
              <a:t>¿Cuánto invirtió usted o su empresa en el 2013 en cursos de Seguridad y Salud Ocupacional?</a:t>
            </a:r>
            <a:endParaRPr lang="es-E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9512" y="2420888"/>
          <a:ext cx="8748464" cy="378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ocumento" r:id="rId4" imgW="5451167" imgH="2355205" progId="Word.Document.12">
                  <p:embed/>
                </p:oleObj>
              </mc:Choice>
              <mc:Fallback>
                <p:oleObj name="Documento" r:id="rId4" imgW="5451167" imgH="235520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20888"/>
                        <a:ext cx="8748464" cy="3780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3.1 </a:t>
            </a:r>
            <a:r>
              <a:rPr lang="es-ES" b="1" dirty="0" smtClean="0"/>
              <a:t>Seleccione uno o más cursos de Seguridad y Salud Ocupacional que le gustaría asistir.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55576" y="260648"/>
          <a:ext cx="7200800" cy="685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cumento" r:id="rId4" imgW="5493290" imgH="5225588" progId="Word.Document.12">
                  <p:embed/>
                </p:oleObj>
              </mc:Choice>
              <mc:Fallback>
                <p:oleObj name="Documento" r:id="rId4" imgW="5493290" imgH="52255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0648"/>
                        <a:ext cx="7200800" cy="6851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 smtClean="0"/>
              <a:t>Los cursos más requeridos por los profesionales de seguridad y salud ocupacional son “</a:t>
            </a:r>
            <a:r>
              <a:rPr lang="es-ES" dirty="0" err="1" smtClean="0"/>
              <a:t>Tramitologia</a:t>
            </a:r>
            <a:r>
              <a:rPr lang="es-ES" dirty="0" smtClean="0"/>
              <a:t> de SSO y Enfermedades profesionales” lo que corresponde a un porcentaje entre el 57% y 69% de los encuestados. </a:t>
            </a:r>
          </a:p>
          <a:p>
            <a:endParaRPr lang="es-ES" dirty="0" smtClean="0"/>
          </a:p>
          <a:p>
            <a:pPr lvl="0"/>
            <a:r>
              <a:rPr lang="es-ES" dirty="0" smtClean="0"/>
              <a:t>Entre el 25% y el 43% de los encuestados les gustaría recibir los siguientes cursos: “Elaboración del reglamento de SSO, Equipo protección personal, auditoria SART, posturas forzadas, vigilancia de la salud, responsabilidad del médico en la gestión preventiva y trabajo en altura”.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3.2 </a:t>
            </a:r>
            <a:r>
              <a:rPr lang="es-ES" b="1" dirty="0" smtClean="0"/>
              <a:t>Si usted contrataría un curso o seminario de Seguridad y Salud Ocupacional. ¿Cuáles de las siguientes características serian las más importantes en cuanto al servicio que va a recibir? (Ordene del 1 al 5) en donde 1 es la más importante y 5 es la menos importante.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algn="ctr">
              <a:buNone/>
            </a:pPr>
            <a:r>
              <a:rPr lang="es-ES" u="sng" dirty="0" smtClean="0"/>
              <a:t>CARACTERISTICA 1</a:t>
            </a:r>
          </a:p>
          <a:p>
            <a:pPr algn="ctr">
              <a:buNone/>
            </a:pPr>
            <a:endParaRPr lang="es-ES" u="sng" dirty="0" smtClean="0"/>
          </a:p>
          <a:p>
            <a:pPr algn="ctr">
              <a:buNone/>
            </a:pPr>
            <a:endParaRPr lang="es-ES" u="sng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6909" y="2060848"/>
          <a:ext cx="909709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9" y="2060848"/>
                        <a:ext cx="9097091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/>
          <a:lstStyle/>
          <a:p>
            <a:pPr algn="ctr">
              <a:buNone/>
            </a:pPr>
            <a:r>
              <a:rPr lang="es-ES" u="sng" dirty="0" smtClean="0"/>
              <a:t>CARACTERISTICA 2</a:t>
            </a:r>
          </a:p>
          <a:p>
            <a:pPr algn="ctr">
              <a:buNone/>
            </a:pPr>
            <a:endParaRPr lang="es-ES" u="sng" dirty="0" smtClean="0"/>
          </a:p>
          <a:p>
            <a:pPr algn="ctr">
              <a:buNone/>
            </a:pPr>
            <a:endParaRPr lang="es-ES" u="sng" dirty="0" smtClean="0"/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51520" y="1844824"/>
          <a:ext cx="8676456" cy="338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Documento" r:id="rId4" imgW="5451167" imgH="2126596" progId="Word.Document.12">
                  <p:embed/>
                </p:oleObj>
              </mc:Choice>
              <mc:Fallback>
                <p:oleObj name="Documento" r:id="rId4" imgW="5451167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44824"/>
                        <a:ext cx="8676456" cy="338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algn="ctr">
              <a:buNone/>
            </a:pPr>
            <a:r>
              <a:rPr lang="es-ES" u="sng" dirty="0" smtClean="0"/>
              <a:t>CARACTERISTICA 3</a:t>
            </a:r>
            <a:endParaRPr lang="es-ES" u="sng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51520" y="2420888"/>
          <a:ext cx="8604448" cy="299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888"/>
                        <a:ext cx="8604448" cy="2996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 algn="ctr">
              <a:buNone/>
            </a:pPr>
            <a:r>
              <a:rPr lang="es-ES" u="sng" dirty="0" smtClean="0"/>
              <a:t>CARACTERISTICA 4</a:t>
            </a:r>
            <a:endParaRPr lang="es-ES" u="sng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79512" y="2276872"/>
          <a:ext cx="8676456" cy="374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Documento" r:id="rId4" imgW="5451167" imgH="2355205" progId="Word.Document.12">
                  <p:embed/>
                </p:oleObj>
              </mc:Choice>
              <mc:Fallback>
                <p:oleObj name="Documento" r:id="rId4" imgW="5451167" imgH="235520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8676456" cy="3749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 algn="ctr">
              <a:buNone/>
            </a:pPr>
            <a:r>
              <a:rPr lang="es-ES" u="sng" dirty="0" smtClean="0"/>
              <a:t>CARACTERISTICA 5</a:t>
            </a:r>
            <a:endParaRPr lang="es-ES" u="sng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51520" y="2276872"/>
          <a:ext cx="8892480" cy="346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ocumento" r:id="rId4" imgW="5451167" imgH="2126596" progId="Word.Document.12">
                  <p:embed/>
                </p:oleObj>
              </mc:Choice>
              <mc:Fallback>
                <p:oleObj name="Documento" r:id="rId4" imgW="5451167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8892480" cy="3469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ANTECEDENTES HOTEL SHERATON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Hotel 5 Estrellas</a:t>
            </a:r>
          </a:p>
          <a:p>
            <a:r>
              <a:rPr lang="es-ES" dirty="0" smtClean="0"/>
              <a:t>15 años en el Mercado</a:t>
            </a:r>
          </a:p>
          <a:p>
            <a:r>
              <a:rPr lang="es-ES" dirty="0" smtClean="0"/>
              <a:t>Administrador por GHL</a:t>
            </a:r>
          </a:p>
          <a:p>
            <a:r>
              <a:rPr lang="es-ES" dirty="0" smtClean="0"/>
              <a:t>Servicios:</a:t>
            </a:r>
          </a:p>
          <a:p>
            <a:pPr lvl="1"/>
            <a:r>
              <a:rPr lang="es-ES" dirty="0" smtClean="0"/>
              <a:t>Alojamiento</a:t>
            </a:r>
          </a:p>
          <a:p>
            <a:pPr lvl="1"/>
            <a:r>
              <a:rPr lang="es-ES" dirty="0" smtClean="0"/>
              <a:t>A y B</a:t>
            </a:r>
          </a:p>
          <a:p>
            <a:pPr lvl="1"/>
            <a:r>
              <a:rPr lang="es-ES" dirty="0" smtClean="0"/>
              <a:t>Eventos 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31640" y="1772816"/>
          <a:ext cx="656307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0544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ORDEN DE IMPORTANCIA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DETALLE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Capacitadores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Diploma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Precio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Instalaciones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3.3 </a:t>
            </a:r>
            <a:r>
              <a:rPr lang="es-ES" b="1" dirty="0" smtClean="0"/>
              <a:t>Escoja una opción ¿Cuándo le gustaría asistir a un curso de 8 horas de Seguridad y Salud?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23528" y="2708920"/>
          <a:ext cx="846189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ocumento" r:id="rId4" imgW="5451167" imgH="1669380" progId="Word.Document.12">
                  <p:embed/>
                </p:oleObj>
              </mc:Choice>
              <mc:Fallback>
                <p:oleObj name="Documento" r:id="rId4" imgW="5451167" imgH="16693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8461898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3.4 </a:t>
            </a:r>
            <a:r>
              <a:rPr lang="es-ES" b="1" dirty="0" smtClean="0"/>
              <a:t>Escoja una opción ¿En cuál de estos horarios le gustaría recibir un curso de 8 horas durante la semana?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1520" y="2564904"/>
          <a:ext cx="8892480" cy="309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8892480" cy="309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3.5 </a:t>
            </a:r>
            <a:r>
              <a:rPr lang="es-ES" b="1" dirty="0" smtClean="0"/>
              <a:t>¿Qué valor estaría dispuesto a pagar por un curso de 8 horas que incluya capacitadores de fama nacional, salón de hotel 5 estrellas, </a:t>
            </a:r>
            <a:r>
              <a:rPr lang="es-ES" b="1" dirty="0" err="1" smtClean="0"/>
              <a:t>coffe</a:t>
            </a:r>
            <a:r>
              <a:rPr lang="es-ES" b="1" dirty="0" smtClean="0"/>
              <a:t> break en la mañana, almuerzo, </a:t>
            </a:r>
            <a:r>
              <a:rPr lang="es-ES" b="1" dirty="0" err="1" smtClean="0"/>
              <a:t>coffee</a:t>
            </a:r>
            <a:r>
              <a:rPr lang="es-ES" b="1" dirty="0" smtClean="0"/>
              <a:t> break en la tarde, botella con agua y material de apoyo?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67544" y="1844824"/>
          <a:ext cx="827008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844824"/>
                        <a:ext cx="8270083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3.6 </a:t>
            </a:r>
            <a:r>
              <a:rPr lang="es-ES" b="1" dirty="0" smtClean="0"/>
              <a:t>¿Cuál de las siguientes opciones de pago utilizaría usted o su empresa para adquirir un curso de Seguridad y Salud Ocupacional?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67544" y="3068960"/>
          <a:ext cx="8208912" cy="317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ocumento" r:id="rId4" imgW="5493290" imgH="2126596" progId="Word.Document.12">
                  <p:embed/>
                </p:oleObj>
              </mc:Choice>
              <mc:Fallback>
                <p:oleObj name="Documento" r:id="rId4" imgW="5493290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8960"/>
                        <a:ext cx="8208912" cy="317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3.7 </a:t>
            </a:r>
            <a:r>
              <a:rPr lang="es-ES" b="1" dirty="0" smtClean="0"/>
              <a:t>Ordene según su realidad ¿En cuál de estos medios pasa más tiempo (ordene del 1 al 5 donde 1 es el medio donde pasa más tiempo y 5 en el que pasa menos tiempo)?</a:t>
            </a:r>
            <a:endParaRPr lang="es-E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-180528" y="3356992"/>
          <a:ext cx="9324528" cy="324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6992"/>
                        <a:ext cx="9324528" cy="3247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23528" y="548680"/>
          <a:ext cx="8316416" cy="324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ocumento" r:id="rId4" imgW="5451167" imgH="2126596" progId="Word.Document.12">
                  <p:embed/>
                </p:oleObj>
              </mc:Choice>
              <mc:Fallback>
                <p:oleObj name="Documento" r:id="rId4" imgW="5451167" imgH="212659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680"/>
                        <a:ext cx="8316416" cy="3245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23528" y="3584707"/>
          <a:ext cx="8388424" cy="327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Documento" r:id="rId7" imgW="5451167" imgH="2126596" progId="Word.Document.12">
                  <p:embed/>
                </p:oleObj>
              </mc:Choice>
              <mc:Fallback>
                <p:oleObj name="Documento" r:id="rId7" imgW="5451167" imgH="212659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84707"/>
                        <a:ext cx="8388424" cy="327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23528" y="404663"/>
          <a:ext cx="8424936" cy="293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o" r:id="rId4" imgW="5451167" imgH="1897988" progId="Word.Document.12">
                  <p:embed/>
                </p:oleObj>
              </mc:Choice>
              <mc:Fallback>
                <p:oleObj name="Documento" r:id="rId4" imgW="5451167" imgH="189798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4663"/>
                        <a:ext cx="8424936" cy="2934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51520" y="3284984"/>
          <a:ext cx="8568952" cy="298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Documento" r:id="rId7" imgW="5451167" imgH="1897988" progId="Word.Document.12">
                  <p:embed/>
                </p:oleObj>
              </mc:Choice>
              <mc:Fallback>
                <p:oleObj name="Documento" r:id="rId7" imgW="5451167" imgH="189798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84984"/>
                        <a:ext cx="8568952" cy="2984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2060848"/>
          <a:ext cx="6563072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0544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ORDEN DE</a:t>
                      </a:r>
                      <a:r>
                        <a:rPr lang="es-ES" baseline="0" dirty="0" smtClean="0"/>
                        <a:t> MEDIO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DETALLE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Facebook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Internet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Twitter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Radio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Periodico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TERMINOLOGIA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SEGURIDAD Y SALUD EN EL TRABAJO</a:t>
            </a:r>
          </a:p>
          <a:p>
            <a:r>
              <a:rPr lang="es-ES" dirty="0" smtClean="0"/>
              <a:t>FACTOR DE RIESGO</a:t>
            </a:r>
          </a:p>
          <a:p>
            <a:r>
              <a:rPr lang="es-ES" dirty="0" smtClean="0"/>
              <a:t>TIPOS DE RIESGO:</a:t>
            </a:r>
          </a:p>
          <a:p>
            <a:pPr lvl="1"/>
            <a:r>
              <a:rPr lang="es-ES" dirty="0" smtClean="0"/>
              <a:t>Físico </a:t>
            </a:r>
          </a:p>
          <a:p>
            <a:pPr lvl="1"/>
            <a:r>
              <a:rPr lang="es-ES" dirty="0" smtClean="0"/>
              <a:t>Mecánico</a:t>
            </a:r>
          </a:p>
          <a:p>
            <a:pPr lvl="1"/>
            <a:r>
              <a:rPr lang="es-ES" dirty="0" smtClean="0"/>
              <a:t>Químico</a:t>
            </a:r>
          </a:p>
          <a:p>
            <a:pPr lvl="1"/>
            <a:r>
              <a:rPr lang="es-ES" dirty="0" smtClean="0"/>
              <a:t>Biológico</a:t>
            </a:r>
          </a:p>
          <a:p>
            <a:pPr lvl="1"/>
            <a:r>
              <a:rPr lang="es-ES" dirty="0" smtClean="0"/>
              <a:t>Ergonómico</a:t>
            </a:r>
          </a:p>
          <a:p>
            <a:pPr lvl="1"/>
            <a:r>
              <a:rPr lang="es-ES" dirty="0" smtClean="0"/>
              <a:t>Psicosocial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DEMANDA VS OFERTA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A) ANALISIS DE LA DEMANDA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Problemas en la cuantificación de la demanda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Según la página web Ecuador en cifras, el tamaño de la empresa se lo define en función de las ventas o el número de trabajadores.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Microempresa = 1 a 9 t.</a:t>
            </a:r>
          </a:p>
          <a:p>
            <a:r>
              <a:rPr lang="es-ES" dirty="0" smtClean="0"/>
              <a:t>Pequeña empresa = 10 a 49 t.</a:t>
            </a:r>
          </a:p>
          <a:p>
            <a:r>
              <a:rPr lang="es-ES" dirty="0" smtClean="0"/>
              <a:t>Mediana empresa A = 50 a 99 t.</a:t>
            </a:r>
          </a:p>
          <a:p>
            <a:r>
              <a:rPr lang="es-ES" dirty="0" smtClean="0"/>
              <a:t>Mediana empresa B = 100 a 199 t.</a:t>
            </a:r>
          </a:p>
          <a:p>
            <a:r>
              <a:rPr lang="es-ES" dirty="0" smtClean="0"/>
              <a:t>Gran empresa = + de 199 t.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 smtClean="0"/>
              <a:t>1. parámetro de segmentación TIPO DE EMPRESA.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259632" y="1556792"/>
          <a:ext cx="6552728" cy="422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Documento" r:id="rId4" imgW="5544054" imgH="3574568" progId="Word.Document.12">
                  <p:embed/>
                </p:oleObj>
              </mc:Choice>
              <mc:Fallback>
                <p:oleObj name="Documento" r:id="rId4" imgW="5544054" imgH="357456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56792"/>
                        <a:ext cx="6552728" cy="4225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2. </a:t>
            </a:r>
            <a:r>
              <a:rPr lang="es-ES" b="1" dirty="0" smtClean="0"/>
              <a:t>parámetro de segmentación UBICACIÓN.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400" dirty="0" smtClean="0"/>
          </a:p>
          <a:p>
            <a:r>
              <a:rPr lang="es-ES" sz="2400" dirty="0" smtClean="0"/>
              <a:t>Total pequeña, mediana y gran empresa = 73.126</a:t>
            </a:r>
          </a:p>
          <a:p>
            <a:r>
              <a:rPr lang="es-ES" sz="2400" dirty="0" smtClean="0"/>
              <a:t>Empresas ubicadas en la provincia de Pichincha = 22%</a:t>
            </a:r>
          </a:p>
          <a:p>
            <a:pPr algn="ctr">
              <a:buNone/>
            </a:pPr>
            <a:r>
              <a:rPr lang="es-ES" sz="2400" b="1" dirty="0" smtClean="0"/>
              <a:t>TOTAL EMPRESAS = 16088 </a:t>
            </a: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endParaRPr lang="es-ES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55576" y="1412776"/>
          <a:ext cx="7920880" cy="31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ocumento" r:id="rId4" imgW="5544054" imgH="2183838" progId="Word.Document.12">
                  <p:embed/>
                </p:oleObj>
              </mc:Choice>
              <mc:Fallback>
                <p:oleObj name="Documento" r:id="rId4" imgW="5544054" imgH="21838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12776"/>
                        <a:ext cx="7920880" cy="31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 smtClean="0"/>
              <a:t>3. Calculo número de personas por empresa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Para el cálculo del número de personas que tomaran el curso, se realizara el 10% de los trabajadores dentro de los que están gerente general, recursos humanos y jefes de área. También se tomara como base la investigación que se realizó que por lo menos asisten a 2 cursos por año de Seguridad y Salud.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79512" y="1700808"/>
          <a:ext cx="876115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Documento" r:id="rId4" imgW="9909379" imgH="3339480" progId="Word.Document.12">
                  <p:embed/>
                </p:oleObj>
              </mc:Choice>
              <mc:Fallback>
                <p:oleObj name="Documento" r:id="rId4" imgW="9909379" imgH="33394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8761159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B ) ANALISIS DE LA OFERTA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Capacitadoras avaladas por el CISHT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Días hábiles para dictar capacitaciones = 300 días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650940" y="36513"/>
          <a:ext cx="6881500" cy="6796481"/>
        </p:xfrm>
        <a:graphic>
          <a:graphicData uri="http://schemas.openxmlformats.org/drawingml/2006/table">
            <a:tbl>
              <a:tblPr/>
              <a:tblGrid>
                <a:gridCol w="1379106"/>
                <a:gridCol w="1065412"/>
                <a:gridCol w="3437243"/>
                <a:gridCol w="999739"/>
              </a:tblGrid>
              <a:tr h="58892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NOMBRE CAPACITADORA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CAPACIDAD CURSOS  ANUAL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6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 USD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 Horas)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Capacidad aprox. 60 personas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Instalaciones de SESO.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Incluye coffee break y almuerzo.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Certificado.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18000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FUNCAI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 USD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 Horas)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Capacidad aprox. 60 personas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Instalaciones de FUNCAI.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Incluye coffee break y almuerzo.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Certificado.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18000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IPC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 USD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 Horas)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Capacidad aprox. 100 personas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Instalaciones de la fundación IPC.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Incluye coffee break y almuerzo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Certificado.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CORPOSUPER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 USD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 Horas)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Capacidad aprox. 70 personas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Instalaciones de CORPOSUPER.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Incluye coffee break y almuerzo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Certificado.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21000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CEFE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 USD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(8 Horas)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Capacidad aprox. 80 personas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Instalaciones de CEFE.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Incluye coffee break y almuerzo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Certificado.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24000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81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TOTALOFERTA ACTUAL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s-ES" sz="1000" b="1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111000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459" marR="58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DEMANDA - OFERTA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99592" y="2996952"/>
          <a:ext cx="7272808" cy="250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Documento" r:id="rId4" imgW="5400403" imgH="1857307" progId="Word.Document.12">
                  <p:embed/>
                </p:oleObj>
              </mc:Choice>
              <mc:Fallback>
                <p:oleObj name="Documento" r:id="rId4" imgW="5400403" imgH="185730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96952"/>
                        <a:ext cx="7272808" cy="2501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COMERCIALIZACION DEL SERVICIO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 NOMBRE, LOGOTIPO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390515" cy="247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r>
              <a:rPr lang="es-ES" dirty="0" smtClean="0"/>
              <a:t>TECNICO DE SEGURIDAD Y SALUD (Prevenir accidentes laborales)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MEDICO OCUPACIONAL (Prevenir enfermedades ocupacionales)</a:t>
            </a:r>
            <a:endParaRPr lang="es-E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PRODUCTO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b="1" dirty="0" smtClean="0"/>
              <a:t> </a:t>
            </a:r>
            <a:r>
              <a:rPr lang="es-ES" b="1" u="sng" dirty="0" smtClean="0"/>
              <a:t>Temas de los seminarios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err="1" smtClean="0"/>
              <a:t>Tramitologia</a:t>
            </a:r>
            <a:r>
              <a:rPr lang="es-ES" dirty="0" smtClean="0"/>
              <a:t> de Seguridad y Salud</a:t>
            </a:r>
          </a:p>
          <a:p>
            <a:pPr lvl="0"/>
            <a:r>
              <a:rPr lang="es-ES" dirty="0" smtClean="0"/>
              <a:t>Enfermedades profesionales</a:t>
            </a:r>
          </a:p>
          <a:p>
            <a:pPr lvl="0"/>
            <a:r>
              <a:rPr lang="es-ES" dirty="0" smtClean="0"/>
              <a:t>Elaboración del reglamento de Seguridad y Salud</a:t>
            </a:r>
          </a:p>
          <a:p>
            <a:pPr lvl="0"/>
            <a:r>
              <a:rPr lang="es-ES" dirty="0" smtClean="0"/>
              <a:t>Dotación de equipo de protección personal</a:t>
            </a:r>
          </a:p>
          <a:p>
            <a:pPr lvl="0"/>
            <a:r>
              <a:rPr lang="es-ES" dirty="0" smtClean="0"/>
              <a:t>Auditoria SART</a:t>
            </a:r>
          </a:p>
          <a:p>
            <a:pPr lvl="0"/>
            <a:r>
              <a:rPr lang="es-ES" dirty="0" smtClean="0"/>
              <a:t>Posturas forzadas</a:t>
            </a:r>
          </a:p>
          <a:p>
            <a:pPr lvl="0"/>
            <a:r>
              <a:rPr lang="es-ES" dirty="0" smtClean="0"/>
              <a:t>Vigilancia de la Salud</a:t>
            </a:r>
          </a:p>
          <a:p>
            <a:pPr lvl="0"/>
            <a:r>
              <a:rPr lang="es-ES" dirty="0" smtClean="0"/>
              <a:t>Responsabilidad del médico en la gestión preventiva</a:t>
            </a:r>
          </a:p>
          <a:p>
            <a:r>
              <a:rPr lang="es-ES" dirty="0" smtClean="0"/>
              <a:t>Trabajo en altura</a:t>
            </a:r>
            <a:endParaRPr lang="es-ES" b="1" u="sng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pPr>
              <a:buNone/>
            </a:pPr>
            <a:r>
              <a:rPr lang="es-ES" b="1" u="sng" dirty="0" smtClean="0"/>
              <a:t>Capacitadores</a:t>
            </a:r>
            <a:endParaRPr lang="es-ES" b="1" u="sng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99792" y="1196752"/>
          <a:ext cx="3456384" cy="4968553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931604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LISTADO DE POSIBLES CAPACITADORES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 Henry Mariño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604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 María Roselinne Calisto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 María Gracias Calisto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 Myriam Pozo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 Luis Vasquez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MsC.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Paulina Reyes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>
              <a:buNone/>
            </a:pPr>
            <a:r>
              <a:rPr lang="es-ES" b="1" u="sng" dirty="0" smtClean="0"/>
              <a:t>Aval Institucional</a:t>
            </a:r>
          </a:p>
          <a:p>
            <a:pPr>
              <a:buNone/>
            </a:pPr>
            <a:endParaRPr lang="es-ES" b="1" u="sng" dirty="0" smtClean="0"/>
          </a:p>
          <a:p>
            <a:r>
              <a:rPr lang="es-ES" dirty="0" smtClean="0"/>
              <a:t>Diplomas avalados por el CISHT</a:t>
            </a:r>
          </a:p>
          <a:p>
            <a:endParaRPr lang="es-ES" dirty="0" smtClean="0"/>
          </a:p>
          <a:p>
            <a:pPr>
              <a:buNone/>
            </a:pPr>
            <a:r>
              <a:rPr lang="es-ES" b="1" u="sng" dirty="0" smtClean="0"/>
              <a:t>Horario</a:t>
            </a:r>
          </a:p>
          <a:p>
            <a:pPr>
              <a:buNone/>
            </a:pPr>
            <a:endParaRPr lang="es-ES" b="1" u="sng" dirty="0" smtClean="0"/>
          </a:p>
          <a:p>
            <a:r>
              <a:rPr lang="es-ES" dirty="0" smtClean="0"/>
              <a:t>Lunes a Viernes de 8 a 5 pm</a:t>
            </a:r>
            <a:endParaRPr lang="es-E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pPr>
              <a:buNone/>
            </a:pPr>
            <a:r>
              <a:rPr lang="es-ES" b="1" u="sng" dirty="0" smtClean="0"/>
              <a:t>Servicio de alimentos y bebidas</a:t>
            </a:r>
          </a:p>
          <a:p>
            <a:pPr>
              <a:buNone/>
            </a:pPr>
            <a:endParaRPr lang="es-ES" b="1" u="sng" dirty="0" smtClean="0"/>
          </a:p>
          <a:p>
            <a:pPr lvl="0"/>
            <a:r>
              <a:rPr lang="es-EC" dirty="0" err="1" smtClean="0"/>
              <a:t>Coffee</a:t>
            </a:r>
            <a:r>
              <a:rPr lang="es-EC" dirty="0" smtClean="0"/>
              <a:t> Break AM: Café, Té, Jugos, Gaseosas y 2 Bocaditos a elegir.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smtClean="0"/>
              <a:t>Almuerzo: Buffet en Restaurante Las Fragatas. Incluye un vaso de gaseosa por persona.</a:t>
            </a:r>
            <a:endParaRPr lang="es-ES" dirty="0" smtClean="0"/>
          </a:p>
          <a:p>
            <a:endParaRPr lang="es-ES" dirty="0" smtClean="0"/>
          </a:p>
          <a:p>
            <a:pPr lvl="0"/>
            <a:r>
              <a:rPr lang="es-EC" dirty="0" err="1" smtClean="0"/>
              <a:t>Coffee</a:t>
            </a:r>
            <a:r>
              <a:rPr lang="es-EC" dirty="0" smtClean="0"/>
              <a:t> Break PM: Café, Té, Jugos, Gaseosas y 2 Bocaditos a elegir.</a:t>
            </a:r>
            <a:endParaRPr lang="es-ES" dirty="0" smtClean="0"/>
          </a:p>
          <a:p>
            <a:pPr>
              <a:buNone/>
            </a:pPr>
            <a:endParaRPr lang="es-ES" b="1" u="sng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PLAZA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Canal de distribución directa</a:t>
            </a:r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PRECIO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smtClean="0"/>
              <a:t>DEMANDA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El 77% de la demanda está dispuesto a pagar entre 151 – 200 USD. </a:t>
            </a:r>
          </a:p>
          <a:p>
            <a:endParaRPr lang="es-ES" dirty="0" smtClean="0"/>
          </a:p>
          <a:p>
            <a:r>
              <a:rPr lang="es-ES" b="1" dirty="0" smtClean="0"/>
              <a:t>OFERTA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El precio promedio de venta de un seminario de  características similares es de  160.33 USD.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Tomando en cuenta a la demanda y oferta, el precio del seminario será de </a:t>
            </a:r>
            <a:r>
              <a:rPr lang="es-ES" b="1" dirty="0" smtClean="0"/>
              <a:t>160 USD. 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u="sng" dirty="0" smtClean="0"/>
              <a:t>Incluye:</a:t>
            </a:r>
          </a:p>
          <a:p>
            <a:endParaRPr lang="es-ES" dirty="0" smtClean="0"/>
          </a:p>
          <a:p>
            <a:pPr lvl="0"/>
            <a:r>
              <a:rPr lang="es-ES" dirty="0" smtClean="0"/>
              <a:t>Capacitadores de fama nacional</a:t>
            </a:r>
          </a:p>
          <a:p>
            <a:pPr lvl="0"/>
            <a:r>
              <a:rPr lang="es-ES" dirty="0" smtClean="0"/>
              <a:t>8 horas de uso del salón en hotel 5 estrellas</a:t>
            </a:r>
          </a:p>
          <a:p>
            <a:pPr lvl="0"/>
            <a:r>
              <a:rPr lang="es-ES" dirty="0" smtClean="0"/>
              <a:t>ayuda audiovisual / Material</a:t>
            </a:r>
          </a:p>
          <a:p>
            <a:pPr lvl="0"/>
            <a:r>
              <a:rPr lang="es-ES" dirty="0" smtClean="0"/>
              <a:t>2 </a:t>
            </a:r>
            <a:r>
              <a:rPr lang="es-ES" dirty="0" err="1" smtClean="0"/>
              <a:t>coffee</a:t>
            </a:r>
            <a:r>
              <a:rPr lang="es-ES" dirty="0" smtClean="0"/>
              <a:t> break</a:t>
            </a:r>
          </a:p>
          <a:p>
            <a:pPr lvl="0"/>
            <a:r>
              <a:rPr lang="es-ES" dirty="0" smtClean="0"/>
              <a:t>Almuerzo </a:t>
            </a:r>
          </a:p>
          <a:p>
            <a:r>
              <a:rPr lang="es-ES" dirty="0" smtClean="0"/>
              <a:t>Diploma avalado por el CISHT</a:t>
            </a:r>
            <a:endParaRPr lang="es-E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PROMOCION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/>
              <a:t>A) Publicidad</a:t>
            </a:r>
          </a:p>
          <a:p>
            <a:endParaRPr lang="es-ES" b="1" dirty="0" smtClean="0"/>
          </a:p>
          <a:p>
            <a:r>
              <a:rPr lang="es-ES" b="1" dirty="0" smtClean="0"/>
              <a:t>Anuncios pagados de </a:t>
            </a:r>
            <a:r>
              <a:rPr lang="es-ES" b="1" dirty="0" err="1" smtClean="0"/>
              <a:t>Facebook</a:t>
            </a:r>
            <a:endParaRPr lang="es-ES" b="1" dirty="0" smtClean="0"/>
          </a:p>
          <a:p>
            <a:r>
              <a:rPr lang="es-ES" b="1" dirty="0" err="1" smtClean="0"/>
              <a:t>Adwords</a:t>
            </a:r>
            <a:endParaRPr lang="es-ES" b="1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18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462757" cy="43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ANTECEDENTES SEGURIDAD Y SALUD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Código Trabajo 1938</a:t>
            </a:r>
          </a:p>
          <a:p>
            <a:r>
              <a:rPr lang="es-ES" dirty="0" smtClean="0"/>
              <a:t>Reforma Código Trabajo Década 70. Se crea un capitulo de Riesgos del Trabajo</a:t>
            </a:r>
          </a:p>
          <a:p>
            <a:r>
              <a:rPr lang="es-ES" dirty="0" smtClean="0"/>
              <a:t>Se crea el seguro de riesgos del trabajo. Años 80</a:t>
            </a:r>
          </a:p>
          <a:p>
            <a:r>
              <a:rPr lang="es-ES" dirty="0" smtClean="0"/>
              <a:t>2001. Se da el primer diplomado en seguridad y salud en el  trabajo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b="1" dirty="0" smtClean="0"/>
              <a:t>B) Relaciones Publicas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Capacitaciones gratuitas a microempresas artesanales</a:t>
            </a:r>
          </a:p>
          <a:p>
            <a:endParaRPr lang="es-ES" dirty="0" smtClean="0"/>
          </a:p>
          <a:p>
            <a:pPr>
              <a:buNone/>
            </a:pPr>
            <a:r>
              <a:rPr lang="es-ES" b="1" dirty="0" smtClean="0"/>
              <a:t>C) Promoción de Ventas</a:t>
            </a:r>
          </a:p>
          <a:p>
            <a:pPr lvl="0"/>
            <a:r>
              <a:rPr lang="es-ES" dirty="0" smtClean="0"/>
              <a:t>10% de descuento, si se inscribe un mes antes de realizar el curso.</a:t>
            </a:r>
          </a:p>
          <a:p>
            <a:pPr lvl="0"/>
            <a:r>
              <a:rPr lang="es-ES" dirty="0" smtClean="0"/>
              <a:t>15% de descuento, si se inscriben 2 o más personas (Aplica descuento a cada persona)</a:t>
            </a:r>
          </a:p>
          <a:p>
            <a:pPr lvl="0"/>
            <a:r>
              <a:rPr lang="es-ES" dirty="0" smtClean="0"/>
              <a:t>3% de descuento, si el pago es en efectivo.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D) Venta Personal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dirty="0" smtClean="0"/>
              <a:t>Ejecutivas Junior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Ejecutivas </a:t>
            </a:r>
            <a:r>
              <a:rPr lang="es-ES" dirty="0" err="1" smtClean="0"/>
              <a:t>Senior</a:t>
            </a:r>
            <a:endParaRPr lang="es-E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7200" dirty="0" smtClean="0"/>
              <a:t>GRACIAS</a:t>
            </a:r>
            <a:endParaRPr lang="es-E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es-ES" dirty="0" smtClean="0"/>
              <a:t>2005. Acuerdo 219. Exige la formación técnica.</a:t>
            </a:r>
          </a:p>
          <a:p>
            <a:r>
              <a:rPr lang="es-ES" dirty="0" smtClean="0"/>
              <a:t>2010. Resolución 333. SART (Sistema de auditoria de Riesgos del Trabajo)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Profesionales de Seguridad y Salud ocupacional con déficit de conocimientos.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ANTECEDENTES DEL 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Alta demanda de técnicos y médicos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Mallas curriculares inadecuadas</a:t>
            </a:r>
          </a:p>
          <a:p>
            <a:pPr lvl="1"/>
            <a:r>
              <a:rPr lang="es-ES" dirty="0" smtClean="0"/>
              <a:t>Practica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Medicina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416</TotalTime>
  <Words>1346</Words>
  <Application>Microsoft Office PowerPoint</Application>
  <PresentationFormat>Presentación en pantalla (4:3)</PresentationFormat>
  <Paragraphs>280</Paragraphs>
  <Slides>62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4" baseType="lpstr">
      <vt:lpstr>Brío</vt:lpstr>
      <vt:lpstr>Documento</vt:lpstr>
      <vt:lpstr>Presentación de PowerPoint</vt:lpstr>
      <vt:lpstr>RESUMEN</vt:lpstr>
      <vt:lpstr>ANTECEDENTES HOTEL SHERATON</vt:lpstr>
      <vt:lpstr>TERMINOLOGIA</vt:lpstr>
      <vt:lpstr>Presentación de PowerPoint</vt:lpstr>
      <vt:lpstr>ANTECEDENTES SEGURIDAD Y SALUD</vt:lpstr>
      <vt:lpstr>Presentación de PowerPoint</vt:lpstr>
      <vt:lpstr>PROBLEMA</vt:lpstr>
      <vt:lpstr>ANTECEDENTES DEL PROBLEMA</vt:lpstr>
      <vt:lpstr>OBJETIVO GENERAL</vt:lpstr>
      <vt:lpstr>OBJETIVOS ESPECIFICOS</vt:lpstr>
      <vt:lpstr>MERCADO POTENCIAL</vt:lpstr>
      <vt:lpstr>TAMAÑO POBLACION</vt:lpstr>
      <vt:lpstr>Calculo de la muestra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 VS OFERTA</vt:lpstr>
      <vt:lpstr>Presentación de PowerPoint</vt:lpstr>
      <vt:lpstr>1. parámetro de segmentación TIPO DE EMPRESA. </vt:lpstr>
      <vt:lpstr>2. parámetro de segmentación UBICACIÓN. </vt:lpstr>
      <vt:lpstr>3. Calculo número de personas por empresa </vt:lpstr>
      <vt:lpstr>Presentación de PowerPoint</vt:lpstr>
      <vt:lpstr>Presentación de PowerPoint</vt:lpstr>
      <vt:lpstr>Presentación de PowerPoint</vt:lpstr>
      <vt:lpstr>DEMANDA - OFERTA</vt:lpstr>
      <vt:lpstr>COMERCIALIZACION DEL SERVICIO</vt:lpstr>
      <vt:lpstr>PRODUCTO</vt:lpstr>
      <vt:lpstr>Presentación de PowerPoint</vt:lpstr>
      <vt:lpstr>Presentación de PowerPoint</vt:lpstr>
      <vt:lpstr>Presentación de PowerPoint</vt:lpstr>
      <vt:lpstr>PLAZA</vt:lpstr>
      <vt:lpstr>PRECIO</vt:lpstr>
      <vt:lpstr>Presentación de PowerPoint</vt:lpstr>
      <vt:lpstr>PROMOCION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ANDRES</dc:creator>
  <cp:lastModifiedBy>PERSONAL</cp:lastModifiedBy>
  <cp:revision>141</cp:revision>
  <dcterms:created xsi:type="dcterms:W3CDTF">2015-05-07T00:25:00Z</dcterms:created>
  <dcterms:modified xsi:type="dcterms:W3CDTF">2015-06-03T15:35:48Z</dcterms:modified>
</cp:coreProperties>
</file>